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32" r:id="rId9"/>
    <p:sldId id="549" r:id="rId10"/>
    <p:sldId id="546" r:id="rId11"/>
    <p:sldId id="534" r:id="rId12"/>
    <p:sldId id="553" r:id="rId13"/>
    <p:sldId id="552" r:id="rId14"/>
    <p:sldId id="554" r:id="rId15"/>
    <p:sldId id="555" r:id="rId16"/>
    <p:sldId id="551" r:id="rId17"/>
    <p:sldId id="556"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5" clrIdx="14">
    <p:extLst>
      <p:ext uri="{19B8F6BF-5375-455C-9EA6-DF929625EA0E}">
        <p15:presenceInfo xmlns:p15="http://schemas.microsoft.com/office/powerpoint/2012/main" userId="S::kmirhudgeons@clinicaloptions.com::988cb7e1-0640-4c3c-b602-3f8e18ce9544" providerId="AD"/>
      </p:ext>
    </p:extLst>
  </p:cmAuthor>
  <p:cmAuthor id="16" name="Mindy Tanzola" initials="MT" lastIdx="2" clrIdx="15">
    <p:extLst>
      <p:ext uri="{19B8F6BF-5375-455C-9EA6-DF929625EA0E}">
        <p15:presenceInfo xmlns:p15="http://schemas.microsoft.com/office/powerpoint/2012/main" userId="S::mindy@scienceink.com::e94da788-77e6-4b26-ae6d-484e8c0095ed" providerId="AD"/>
      </p:ext>
    </p:extLst>
  </p:cmAuthor>
  <p:cmAuthor id="17" name="Kristen Rosenthal" initials="KR" lastIdx="6" clrIdx="16">
    <p:extLst>
      <p:ext uri="{19B8F6BF-5375-455C-9EA6-DF929625EA0E}">
        <p15:presenceInfo xmlns:p15="http://schemas.microsoft.com/office/powerpoint/2012/main" userId="S::krosenthal@clinicaloptions.com::67a58a6d-22ff-4b03-8f01-10ea3f44af52" providerId="AD"/>
      </p:ext>
    </p:extLst>
  </p:cmAuthor>
  <p:cmAuthor id="18" name="Christy Seals" initials="CS" lastIdx="3" clrIdx="17">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0" d="100"/>
          <a:sy n="100" d="100"/>
        </p:scale>
        <p:origin x="192"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25" d="100"/>
        <a:sy n="125"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7707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9784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 carbon monoxide;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9851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9356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cap="none" normalizeH="0" baseline="0" dirty="0">
                <a:ln>
                  <a:noFill/>
                </a:ln>
                <a:solidFill>
                  <a:schemeClr val="bg2">
                    <a:lumMod val="10000"/>
                  </a:schemeClr>
                </a:solidFill>
                <a:effectLst/>
                <a:latin typeface="Calibri" panose="020F0502020204030204" pitchFamily="34" charset="0"/>
              </a:rPr>
              <a:t>IMD, Index of Multiple Deprivation; SD, standard deviation.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8738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0882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cap="none" normalizeH="0" baseline="0" dirty="0">
                <a:ln>
                  <a:noFill/>
                </a:ln>
                <a:solidFill>
                  <a:schemeClr val="bg2">
                    <a:lumMod val="10000"/>
                  </a:schemeClr>
                </a:solidFill>
                <a:effectLst/>
                <a:latin typeface="Calibri" panose="020F0502020204030204" pitchFamily="34" charset="0"/>
              </a:rPr>
              <a:t>IMD, Index of Multiple Deprivation; OR, odds ratio.</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44564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cap="none" normalizeH="0" baseline="0" dirty="0">
                <a:ln>
                  <a:noFill/>
                </a:ln>
                <a:solidFill>
                  <a:schemeClr val="bg2">
                    <a:lumMod val="10000"/>
                  </a:schemeClr>
                </a:solidFill>
                <a:effectLst/>
                <a:latin typeface="Calibri" panose="020F0502020204030204" pitchFamily="34" charset="0"/>
              </a:rPr>
              <a:t>IMD, Index of Multiple Deprivation; NRT, nicotine replacement therapy; OR, odds ratio.</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52596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394932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696480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YESS: Effectiveness of Adding Colocated Personalized Smoking Cessation Support </a:t>
            </a:r>
            <a:br>
              <a:rPr lang="en-US" altLang="en-US" sz="4000" dirty="0"/>
            </a:br>
            <a:r>
              <a:rPr lang="en-US" altLang="en-US" sz="4000" dirty="0"/>
              <a:t>to a Lung Cancer Screening Program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 </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YESS: Background</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1153938" cy="4650686"/>
          </a:xfrm>
        </p:spPr>
        <p:txBody>
          <a:bodyPr/>
          <a:lstStyle/>
          <a:p>
            <a:r>
              <a:rPr lang="en-US" sz="2600" dirty="0"/>
              <a:t>Smoking cessation reduces lung cancer mortality risk</a:t>
            </a:r>
            <a:r>
              <a:rPr lang="en-US" sz="2600" baseline="30000" dirty="0"/>
              <a:t>1</a:t>
            </a:r>
          </a:p>
          <a:p>
            <a:pPr lvl="1"/>
            <a:r>
              <a:rPr lang="en-US" sz="2400" dirty="0"/>
              <a:t>Smoking cessation intervention in addition to lung cancer screening may decrease number of deaths by 14% and increase number of life years gained by 81%</a:t>
            </a:r>
            <a:r>
              <a:rPr lang="en-US" sz="2400" baseline="30000" dirty="0"/>
              <a:t>2</a:t>
            </a:r>
          </a:p>
          <a:p>
            <a:r>
              <a:rPr lang="en-US" sz="2600" dirty="0"/>
              <a:t>Lung cancer screening provides a teachable moment; patients may be more receptive to evidenced-based stop-smoking interventions to assist with quitting smoking during lung cancer screening</a:t>
            </a:r>
            <a:r>
              <a:rPr lang="en-US" sz="2600" baseline="30000" dirty="0"/>
              <a:t>3</a:t>
            </a:r>
            <a:r>
              <a:rPr lang="en-US" sz="2600" dirty="0"/>
              <a:t> </a:t>
            </a:r>
          </a:p>
          <a:p>
            <a:r>
              <a:rPr lang="en-US" sz="2600" dirty="0"/>
              <a:t>Randomized, controlled Yorkshire Enhanced Stop Smoking study evaluated effectiveness of a personalized smoking cessation program that incorporates patients’ heart and lung images captured during lung cancer screening</a:t>
            </a:r>
            <a:r>
              <a:rPr lang="en-US" sz="2600" baseline="30000" dirty="0"/>
              <a:t>3,4</a:t>
            </a:r>
            <a:endParaRPr lang="en-US" sz="26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195105"/>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1. Doll. BMJ. 2004;328:1519. 2. Cao. J Thorac Oncol. 2020;15:1160. </a:t>
            </a:r>
            <a:br>
              <a:rPr lang="en-US" altLang="en-US" sz="1200" b="0" spc="-10" dirty="0">
                <a:solidFill>
                  <a:srgbClr val="455560"/>
                </a:solidFill>
                <a:latin typeface="Calibri" panose="020F0502020204030204" pitchFamily="34" charset="0"/>
              </a:rPr>
            </a:br>
            <a:r>
              <a:rPr lang="en-US" altLang="en-US" sz="1200" b="0" spc="-10" dirty="0">
                <a:solidFill>
                  <a:srgbClr val="455560"/>
                </a:solidFill>
                <a:latin typeface="Calibri" panose="020F0502020204030204" pitchFamily="34" charset="0"/>
              </a:rPr>
              <a:t>3. Murray. BMJ Open. 2020;10:e037086. 4. Murray. WCLC 2022. Abstr PL03.03.</a:t>
            </a:r>
            <a:endParaRPr lang="en-US" altLang="en-US" sz="1200" b="0" dirty="0">
              <a:solidFill>
                <a:srgbClr val="455560"/>
              </a:solidFill>
              <a:latin typeface="Calibri" panose="020F0502020204030204" pitchFamily="34" charset="0"/>
            </a:endParaRP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99433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38127"/>
            <a:ext cx="6924897" cy="1103313"/>
          </a:xfrm>
        </p:spPr>
        <p:txBody>
          <a:bodyPr/>
          <a:lstStyle/>
          <a:p>
            <a:r>
              <a:rPr lang="en-US" dirty="0"/>
              <a:t>YESS: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400" dirty="0"/>
              <a:t>Randomized, controlled study within Yorkshire Lung Screening Trial</a:t>
            </a:r>
          </a:p>
          <a:p>
            <a:endParaRPr lang="en-US" sz="2400" dirty="0"/>
          </a:p>
          <a:p>
            <a:endParaRPr lang="en-US" sz="2400" dirty="0"/>
          </a:p>
          <a:p>
            <a:endParaRPr lang="en-US" sz="2400" dirty="0"/>
          </a:p>
          <a:p>
            <a:endParaRPr lang="en-US" sz="2400" dirty="0"/>
          </a:p>
          <a:p>
            <a:endParaRPr lang="en-US" sz="2400" dirty="0"/>
          </a:p>
          <a:p>
            <a:endParaRPr lang="en-US" sz="2400" dirty="0"/>
          </a:p>
          <a:p>
            <a:pPr>
              <a:spcBef>
                <a:spcPts val="0"/>
              </a:spcBef>
            </a:pPr>
            <a:r>
              <a:rPr lang="en-US" sz="2000" b="1" dirty="0">
                <a:solidFill>
                  <a:schemeClr val="bg1"/>
                </a:solidFill>
              </a:rPr>
              <a:t>Primary outcome:</a:t>
            </a:r>
            <a:r>
              <a:rPr lang="en-US" sz="2000" b="0" dirty="0">
                <a:solidFill>
                  <a:schemeClr val="bg1"/>
                </a:solidFill>
              </a:rPr>
              <a:t> 7-day point prevalent CO validated smoking cessation after 3 mo</a:t>
            </a:r>
          </a:p>
          <a:p>
            <a:r>
              <a:rPr lang="en-US" sz="2000" b="1" dirty="0">
                <a:solidFill>
                  <a:schemeClr val="bg1"/>
                </a:solidFill>
              </a:rPr>
              <a:t>Secondary outcomes:</a:t>
            </a:r>
            <a:r>
              <a:rPr lang="en-US" sz="2000" dirty="0">
                <a:solidFill>
                  <a:schemeClr val="bg1"/>
                </a:solidFill>
              </a:rPr>
              <a:t> </a:t>
            </a:r>
            <a:r>
              <a:rPr lang="en-US" sz="2000" b="0" dirty="0">
                <a:solidFill>
                  <a:schemeClr val="bg1"/>
                </a:solidFill>
              </a:rPr>
              <a:t>CO validated cessation at 4 wk and 12 mo; self-reported continuous cessation at 4 wk, 3 mo, 12 mo; attempts to quit smoking; changes in psychological variables</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181149" y="3432889"/>
            <a:ext cx="18051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Current smokers attending a lung health check</a:t>
            </a: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5514649" y="2671944"/>
            <a:ext cx="4358015" cy="110292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Intervention Group (n = 527)</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Control group interventions + personalized risk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information (CT images of patient’s heart/lungs)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supportive communication</a:t>
            </a: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43" name="Straight Arrow Connector 42">
            <a:extLst>
              <a:ext uri="{FF2B5EF4-FFF2-40B4-BE49-F238E27FC236}">
                <a16:creationId xmlns:a16="http://schemas.microsoft.com/office/drawing/2014/main" id="{1175EBB5-30B3-BB9C-EDF0-F9480E0C1CD1}"/>
              </a:ext>
            </a:extLst>
          </p:cNvPr>
          <p:cNvCxnSpPr>
            <a:cxnSpLocks/>
          </p:cNvCxnSpPr>
          <p:nvPr/>
        </p:nvCxnSpPr>
        <p:spPr bwMode="auto">
          <a:xfrm>
            <a:off x="1873027" y="3919374"/>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67" name="Rectangle 49">
            <a:extLst>
              <a:ext uri="{FF2B5EF4-FFF2-40B4-BE49-F238E27FC236}">
                <a16:creationId xmlns:a16="http://schemas.microsoft.com/office/drawing/2014/main" id="{8DBB02F6-B2BD-A301-A4AD-018E42292FF6}"/>
              </a:ext>
            </a:extLst>
          </p:cNvPr>
          <p:cNvSpPr>
            <a:spLocks noChangeArrowheads="1"/>
          </p:cNvSpPr>
          <p:nvPr/>
        </p:nvSpPr>
        <p:spPr bwMode="auto">
          <a:xfrm>
            <a:off x="2205399" y="2930247"/>
            <a:ext cx="2834640" cy="1992477"/>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Immediate consultation with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smoking cessation practitioner,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behavioral support,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pharmacotherapy/e-cigarette,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explanation of trial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and information sheet provided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1003)</a:t>
            </a:r>
          </a:p>
        </p:txBody>
      </p:sp>
      <p:sp>
        <p:nvSpPr>
          <p:cNvPr id="69" name="Rectangle 49">
            <a:extLst>
              <a:ext uri="{FF2B5EF4-FFF2-40B4-BE49-F238E27FC236}">
                <a16:creationId xmlns:a16="http://schemas.microsoft.com/office/drawing/2014/main" id="{BDE8B081-FA9B-4D07-62E6-F7EB09CC3DF0}"/>
              </a:ext>
            </a:extLst>
          </p:cNvPr>
          <p:cNvSpPr>
            <a:spLocks noChangeArrowheads="1"/>
          </p:cNvSpPr>
          <p:nvPr/>
        </p:nvSpPr>
        <p:spPr bwMode="auto">
          <a:xfrm>
            <a:off x="5500536" y="3957835"/>
            <a:ext cx="4386422" cy="1102924"/>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Usual Care Group (n = 476)</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Informed content, smoking status (CO monitoring after smoking cessation), 1:1 and ongoing pharmacotherapy + behavioral support</a:t>
            </a:r>
          </a:p>
        </p:txBody>
      </p:sp>
      <p:cxnSp>
        <p:nvCxnSpPr>
          <p:cNvPr id="70" name="Straight Arrow Connector 69">
            <a:extLst>
              <a:ext uri="{FF2B5EF4-FFF2-40B4-BE49-F238E27FC236}">
                <a16:creationId xmlns:a16="http://schemas.microsoft.com/office/drawing/2014/main" id="{661A848E-ACDE-E7A6-CDB9-998DA02F393F}"/>
              </a:ext>
            </a:extLst>
          </p:cNvPr>
          <p:cNvCxnSpPr>
            <a:cxnSpLocks/>
          </p:cNvCxnSpPr>
          <p:nvPr/>
        </p:nvCxnSpPr>
        <p:spPr bwMode="auto">
          <a:xfrm>
            <a:off x="5575482" y="2346563"/>
            <a:ext cx="0" cy="280989"/>
          </a:xfrm>
          <a:prstGeom prst="straightConnector1">
            <a:avLst/>
          </a:prstGeom>
          <a:noFill/>
          <a:ln w="28575" cap="flat" cmpd="sng" algn="ctr">
            <a:solidFill>
              <a:schemeClr val="bg1"/>
            </a:solidFill>
            <a:prstDash val="solid"/>
            <a:round/>
            <a:headEnd type="none" w="med" len="med"/>
            <a:tailEnd type="triangle"/>
          </a:ln>
          <a:effectLst/>
        </p:spPr>
      </p:cxnSp>
      <p:sp>
        <p:nvSpPr>
          <p:cNvPr id="72" name="TextBox 71">
            <a:extLst>
              <a:ext uri="{FF2B5EF4-FFF2-40B4-BE49-F238E27FC236}">
                <a16:creationId xmlns:a16="http://schemas.microsoft.com/office/drawing/2014/main" id="{60625378-5194-6B0B-2BBB-39366ABF0EC5}"/>
              </a:ext>
            </a:extLst>
          </p:cNvPr>
          <p:cNvSpPr txBox="1"/>
          <p:nvPr/>
        </p:nvSpPr>
        <p:spPr bwMode="auto">
          <a:xfrm>
            <a:off x="4827012" y="2008009"/>
            <a:ext cx="164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600" i="1" dirty="0">
                <a:solidFill>
                  <a:schemeClr val="bg1"/>
                </a:solidFill>
                <a:latin typeface="+mn-lt"/>
              </a:rPr>
              <a:t>4-wk follow-up</a:t>
            </a:r>
            <a:endParaRPr lang="en-US" sz="1600" b="0" i="1" dirty="0">
              <a:solidFill>
                <a:schemeClr val="bg1"/>
              </a:solidFill>
              <a:latin typeface="+mn-lt"/>
            </a:endParaRPr>
          </a:p>
        </p:txBody>
      </p:sp>
      <p:cxnSp>
        <p:nvCxnSpPr>
          <p:cNvPr id="73" name="Straight Arrow Connector 72">
            <a:extLst>
              <a:ext uri="{FF2B5EF4-FFF2-40B4-BE49-F238E27FC236}">
                <a16:creationId xmlns:a16="http://schemas.microsoft.com/office/drawing/2014/main" id="{575E29FA-D2F8-FD1A-400D-B62D624F62FF}"/>
              </a:ext>
            </a:extLst>
          </p:cNvPr>
          <p:cNvCxnSpPr>
            <a:cxnSpLocks/>
          </p:cNvCxnSpPr>
          <p:nvPr/>
        </p:nvCxnSpPr>
        <p:spPr bwMode="auto">
          <a:xfrm>
            <a:off x="10903476" y="2336729"/>
            <a:ext cx="0" cy="640080"/>
          </a:xfrm>
          <a:prstGeom prst="straightConnector1">
            <a:avLst/>
          </a:prstGeom>
          <a:noFill/>
          <a:ln w="28575" cap="flat" cmpd="sng" algn="ctr">
            <a:solidFill>
              <a:schemeClr val="bg1"/>
            </a:solidFill>
            <a:prstDash val="solid"/>
            <a:round/>
            <a:headEnd type="none" w="med" len="med"/>
            <a:tailEnd type="triangle"/>
          </a:ln>
          <a:effectLst/>
        </p:spPr>
      </p:cxnSp>
      <p:sp>
        <p:nvSpPr>
          <p:cNvPr id="74" name="TextBox 73">
            <a:extLst>
              <a:ext uri="{FF2B5EF4-FFF2-40B4-BE49-F238E27FC236}">
                <a16:creationId xmlns:a16="http://schemas.microsoft.com/office/drawing/2014/main" id="{68F6BC3F-31F3-7E1A-4EEB-F1D4CF5C971A}"/>
              </a:ext>
            </a:extLst>
          </p:cNvPr>
          <p:cNvSpPr txBox="1"/>
          <p:nvPr/>
        </p:nvSpPr>
        <p:spPr bwMode="auto">
          <a:xfrm>
            <a:off x="9915515" y="2008009"/>
            <a:ext cx="2131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600" i="1" dirty="0">
                <a:solidFill>
                  <a:schemeClr val="bg1"/>
                </a:solidFill>
                <a:latin typeface="+mn-lt"/>
              </a:rPr>
              <a:t>3-, 12-mo follow-up</a:t>
            </a:r>
          </a:p>
        </p:txBody>
      </p:sp>
      <p:sp>
        <p:nvSpPr>
          <p:cNvPr id="76" name="TextBox 75">
            <a:extLst>
              <a:ext uri="{FF2B5EF4-FFF2-40B4-BE49-F238E27FC236}">
                <a16:creationId xmlns:a16="http://schemas.microsoft.com/office/drawing/2014/main" id="{9AF05601-A6C7-D9E6-0409-127853B80688}"/>
              </a:ext>
            </a:extLst>
          </p:cNvPr>
          <p:cNvSpPr txBox="1"/>
          <p:nvPr/>
        </p:nvSpPr>
        <p:spPr bwMode="auto">
          <a:xfrm>
            <a:off x="9922584" y="3005186"/>
            <a:ext cx="213148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0" i="1" dirty="0">
                <a:solidFill>
                  <a:schemeClr val="bg1"/>
                </a:solidFill>
                <a:latin typeface="+mn-lt"/>
              </a:rPr>
              <a:t>Smoking status </a:t>
            </a:r>
          </a:p>
          <a:p>
            <a:pPr algn="ctr"/>
            <a:r>
              <a:rPr lang="en-US" sz="1600" b="0" i="1" dirty="0">
                <a:solidFill>
                  <a:schemeClr val="bg1"/>
                </a:solidFill>
                <a:latin typeface="+mn-lt"/>
              </a:rPr>
              <a:t>(CO monitoring after smoking cessation), psychological change variables, QoL, healthcare usage</a:t>
            </a:r>
          </a:p>
        </p:txBody>
      </p:sp>
      <p:cxnSp>
        <p:nvCxnSpPr>
          <p:cNvPr id="78" name="Straight Arrow Connector 77">
            <a:extLst>
              <a:ext uri="{FF2B5EF4-FFF2-40B4-BE49-F238E27FC236}">
                <a16:creationId xmlns:a16="http://schemas.microsoft.com/office/drawing/2014/main" id="{ADDA68B2-1F78-F287-3069-721E170330DB}"/>
              </a:ext>
            </a:extLst>
          </p:cNvPr>
          <p:cNvCxnSpPr>
            <a:cxnSpLocks/>
          </p:cNvCxnSpPr>
          <p:nvPr/>
        </p:nvCxnSpPr>
        <p:spPr bwMode="auto">
          <a:xfrm>
            <a:off x="5104077" y="3940979"/>
            <a:ext cx="367883" cy="631020"/>
          </a:xfrm>
          <a:prstGeom prst="straightConnector1">
            <a:avLst/>
          </a:prstGeom>
          <a:noFill/>
          <a:ln w="28575" cap="flat" cmpd="sng" algn="ctr">
            <a:solidFill>
              <a:schemeClr val="bg1"/>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EA5FD366-41B6-C9D6-87F6-0DD57A1D3868}"/>
              </a:ext>
            </a:extLst>
          </p:cNvPr>
          <p:cNvCxnSpPr>
            <a:cxnSpLocks/>
          </p:cNvCxnSpPr>
          <p:nvPr/>
        </p:nvCxnSpPr>
        <p:spPr bwMode="auto">
          <a:xfrm flipV="1">
            <a:off x="5104592" y="3242598"/>
            <a:ext cx="318540" cy="698567"/>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44008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YESS: Participant Disposition</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1278979817"/>
              </p:ext>
            </p:extLst>
          </p:nvPr>
        </p:nvGraphicFramePr>
        <p:xfrm>
          <a:off x="719138" y="1600200"/>
          <a:ext cx="4899556" cy="3366367"/>
        </p:xfrm>
        <a:graphic>
          <a:graphicData uri="http://schemas.openxmlformats.org/drawingml/2006/table">
            <a:tbl>
              <a:tblPr/>
              <a:tblGrid>
                <a:gridCol w="3078230">
                  <a:extLst>
                    <a:ext uri="{9D8B030D-6E8A-4147-A177-3AD203B41FA5}">
                      <a16:colId xmlns:a16="http://schemas.microsoft.com/office/drawing/2014/main" val="20000"/>
                    </a:ext>
                  </a:extLst>
                </a:gridCol>
                <a:gridCol w="1821326">
                  <a:extLst>
                    <a:ext uri="{9D8B030D-6E8A-4147-A177-3AD203B41FA5}">
                      <a16:colId xmlns:a16="http://schemas.microsoft.com/office/drawing/2014/main" val="20001"/>
                    </a:ext>
                  </a:extLst>
                </a:gridCol>
              </a:tblGrid>
              <a:tr h="21602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02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 smokers attending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lung cancer screening</a:t>
                      </a:r>
                    </a:p>
                  </a:txBody>
                  <a:tcPr marL="118872"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602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Eligible for referral to smoking cessation practitioner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602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Seen by smoking cessation practitioner on mobile unit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602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Agree to ongoing smoking cessation practitioner support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1609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1452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Consent to YESS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7390523"/>
                  </a:ext>
                </a:extLst>
              </a:tr>
            </a:tbl>
          </a:graphicData>
        </a:graphic>
      </p:graphicFrame>
      <p:grpSp>
        <p:nvGrpSpPr>
          <p:cNvPr id="9" name="Group 8">
            <a:extLst>
              <a:ext uri="{FF2B5EF4-FFF2-40B4-BE49-F238E27FC236}">
                <a16:creationId xmlns:a16="http://schemas.microsoft.com/office/drawing/2014/main" id="{12A71482-1268-6D25-B797-2A0D22E05CA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BA5827-9D32-BA6F-2515-DD1B981E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387023E7-5E7E-D759-2FEF-03503EFA3E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45">
            <a:extLst>
              <a:ext uri="{FF2B5EF4-FFF2-40B4-BE49-F238E27FC236}">
                <a16:creationId xmlns:a16="http://schemas.microsoft.com/office/drawing/2014/main" id="{F90226F2-EB31-8F83-23BC-AC970CA81245}"/>
              </a:ext>
            </a:extLst>
          </p:cNvPr>
          <p:cNvSpPr txBox="1">
            <a:spLocks noChangeArrowheads="1"/>
          </p:cNvSpPr>
          <p:nvPr/>
        </p:nvSpPr>
        <p:spPr bwMode="auto">
          <a:xfrm>
            <a:off x="6290378" y="2273856"/>
            <a:ext cx="5158671" cy="923330"/>
          </a:xfrm>
          <a:prstGeom prst="rect">
            <a:avLst/>
          </a:prstGeom>
          <a:solidFill>
            <a:schemeClr val="accent1"/>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tx1"/>
                </a:solidFill>
                <a:latin typeface="Calibri" panose="020F0502020204030204" pitchFamily="34" charset="0"/>
              </a:rPr>
              <a:t>7-day validated point prevalent abstinence 4 wk after lung health check: 12.4% (15.0% self-reported)</a:t>
            </a:r>
          </a:p>
          <a:p>
            <a:pPr algn="ctr">
              <a:lnSpc>
                <a:spcPct val="100000"/>
              </a:lnSpc>
              <a:spcBef>
                <a:spcPct val="0"/>
              </a:spcBef>
              <a:spcAft>
                <a:spcPct val="0"/>
              </a:spcAft>
              <a:buClrTx/>
              <a:buFontTx/>
              <a:buNone/>
            </a:pPr>
            <a:r>
              <a:rPr lang="en-GB" altLang="en-US" sz="1800" b="0" dirty="0">
                <a:solidFill>
                  <a:schemeClr val="tx1"/>
                </a:solidFill>
                <a:latin typeface="Calibri" panose="020F0502020204030204" pitchFamily="34" charset="0"/>
              </a:rPr>
              <a:t>Cost per person with validated cessation*: £523.76 </a:t>
            </a:r>
          </a:p>
        </p:txBody>
      </p:sp>
      <p:cxnSp>
        <p:nvCxnSpPr>
          <p:cNvPr id="14" name="Straight Arrow Connector 13">
            <a:extLst>
              <a:ext uri="{FF2B5EF4-FFF2-40B4-BE49-F238E27FC236}">
                <a16:creationId xmlns:a16="http://schemas.microsoft.com/office/drawing/2014/main" id="{A9D550F0-8EB7-DAB8-9425-890CF178A5F0}"/>
              </a:ext>
            </a:extLst>
          </p:cNvPr>
          <p:cNvCxnSpPr>
            <a:cxnSpLocks/>
          </p:cNvCxnSpPr>
          <p:nvPr/>
        </p:nvCxnSpPr>
        <p:spPr bwMode="auto">
          <a:xfrm>
            <a:off x="5796811" y="2735122"/>
            <a:ext cx="394284" cy="0"/>
          </a:xfrm>
          <a:prstGeom prst="straightConnector1">
            <a:avLst/>
          </a:prstGeom>
          <a:noFill/>
          <a:ln w="28575" cap="flat" cmpd="sng" algn="ctr">
            <a:solidFill>
              <a:schemeClr val="bg1"/>
            </a:solidFill>
            <a:prstDash val="solid"/>
            <a:round/>
            <a:headEnd type="none" w="med" len="med"/>
            <a:tailEnd type="triangle"/>
          </a:ln>
          <a:effectLst/>
        </p:spPr>
      </p:cxnSp>
      <p:sp>
        <p:nvSpPr>
          <p:cNvPr id="15" name="Text Box 45">
            <a:extLst>
              <a:ext uri="{FF2B5EF4-FFF2-40B4-BE49-F238E27FC236}">
                <a16:creationId xmlns:a16="http://schemas.microsoft.com/office/drawing/2014/main" id="{BF7A6DBD-FFE9-A8D7-8E97-D04C8B71C701}"/>
              </a:ext>
            </a:extLst>
          </p:cNvPr>
          <p:cNvSpPr txBox="1">
            <a:spLocks noChangeArrowheads="1"/>
          </p:cNvSpPr>
          <p:nvPr/>
        </p:nvSpPr>
        <p:spPr bwMode="auto">
          <a:xfrm>
            <a:off x="6290378" y="3462285"/>
            <a:ext cx="5158671" cy="923330"/>
          </a:xfrm>
          <a:prstGeom prst="rect">
            <a:avLst/>
          </a:prstGeom>
          <a:solidFill>
            <a:schemeClr val="accent1"/>
          </a:solidFill>
          <a:ln>
            <a:noFill/>
          </a:ln>
        </p:spPr>
        <p:txBody>
          <a:bodyPr wrap="square">
            <a:spAutoFit/>
          </a:bodyPr>
          <a:lstStyle>
            <a:defPPr>
              <a:defRPr lang="en-US"/>
            </a:defPPr>
            <a:lvl1pPr algn="ctr">
              <a:lnSpc>
                <a:spcPct val="100000"/>
              </a:lnSpc>
              <a:buClrTx/>
              <a:buFontTx/>
              <a:buNone/>
              <a:defRPr sz="1800" b="0">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GB" altLang="en-US" dirty="0"/>
              <a:t>7-day validated point prevalent abstinence 4 wk after lung health check: 16.5% (20.1% self-reported)</a:t>
            </a:r>
          </a:p>
          <a:p>
            <a:r>
              <a:rPr lang="en-GB" altLang="en-US" sz="1800" b="0" dirty="0">
                <a:solidFill>
                  <a:schemeClr val="tx1"/>
                </a:solidFill>
                <a:latin typeface="Calibri" panose="020F0502020204030204" pitchFamily="34" charset="0"/>
              </a:rPr>
              <a:t>Cost per person with validated cessation</a:t>
            </a:r>
            <a:r>
              <a:rPr lang="en-GB" altLang="en-US" dirty="0"/>
              <a:t>*: £414.95</a:t>
            </a:r>
          </a:p>
        </p:txBody>
      </p:sp>
      <p:cxnSp>
        <p:nvCxnSpPr>
          <p:cNvPr id="16" name="Straight Arrow Connector 15">
            <a:extLst>
              <a:ext uri="{FF2B5EF4-FFF2-40B4-BE49-F238E27FC236}">
                <a16:creationId xmlns:a16="http://schemas.microsoft.com/office/drawing/2014/main" id="{EE5A3B1A-2CC3-B8BC-1B33-629D4C1145B9}"/>
              </a:ext>
            </a:extLst>
          </p:cNvPr>
          <p:cNvCxnSpPr>
            <a:cxnSpLocks/>
          </p:cNvCxnSpPr>
          <p:nvPr/>
        </p:nvCxnSpPr>
        <p:spPr bwMode="auto">
          <a:xfrm>
            <a:off x="5818812" y="3903066"/>
            <a:ext cx="394284" cy="0"/>
          </a:xfrm>
          <a:prstGeom prst="straightConnector1">
            <a:avLst/>
          </a:prstGeom>
          <a:noFill/>
          <a:ln w="28575"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A717DDF2-C6D5-18F6-DAC9-234D72C37974}"/>
              </a:ext>
            </a:extLst>
          </p:cNvPr>
          <p:cNvSpPr txBox="1"/>
          <p:nvPr/>
        </p:nvSpPr>
        <p:spPr bwMode="auto">
          <a:xfrm>
            <a:off x="6216692" y="4416288"/>
            <a:ext cx="5746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mn-lt"/>
              </a:rPr>
              <a:t>*Cost includes smoking cessation consultations, pharmacotherapies, and </a:t>
            </a:r>
            <a:br>
              <a:rPr lang="en-US" sz="1400" b="0" dirty="0">
                <a:solidFill>
                  <a:schemeClr val="bg1"/>
                </a:solidFill>
                <a:latin typeface="+mn-lt"/>
              </a:rPr>
            </a:br>
            <a:r>
              <a:rPr lang="en-US" sz="1400" b="0" dirty="0">
                <a:solidFill>
                  <a:schemeClr val="bg1"/>
                </a:solidFill>
                <a:latin typeface="+mn-lt"/>
              </a:rPr>
              <a:t>e-cigarettes dispensed from colocated services.</a:t>
            </a:r>
          </a:p>
        </p:txBody>
      </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YESS: Baseline Characteristics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3340919475"/>
              </p:ext>
            </p:extLst>
          </p:nvPr>
        </p:nvGraphicFramePr>
        <p:xfrm>
          <a:off x="719138" y="1600200"/>
          <a:ext cx="5445174" cy="4084400"/>
        </p:xfrm>
        <a:graphic>
          <a:graphicData uri="http://schemas.openxmlformats.org/drawingml/2006/table">
            <a:tbl>
              <a:tblPr/>
              <a:tblGrid>
                <a:gridCol w="1828800">
                  <a:extLst>
                    <a:ext uri="{9D8B030D-6E8A-4147-A177-3AD203B41FA5}">
                      <a16:colId xmlns:a16="http://schemas.microsoft.com/office/drawing/2014/main" val="20000"/>
                    </a:ext>
                  </a:extLst>
                </a:gridCol>
                <a:gridCol w="1143000">
                  <a:extLst>
                    <a:ext uri="{9D8B030D-6E8A-4147-A177-3AD203B41FA5}">
                      <a16:colId xmlns:a16="http://schemas.microsoft.com/office/drawing/2014/main" val="1808987340"/>
                    </a:ext>
                  </a:extLst>
                </a:gridCol>
                <a:gridCol w="1307592">
                  <a:extLst>
                    <a:ext uri="{9D8B030D-6E8A-4147-A177-3AD203B41FA5}">
                      <a16:colId xmlns:a16="http://schemas.microsoft.com/office/drawing/2014/main" val="20001"/>
                    </a:ext>
                  </a:extLst>
                </a:gridCol>
                <a:gridCol w="1165782">
                  <a:extLst>
                    <a:ext uri="{9D8B030D-6E8A-4147-A177-3AD203B41FA5}">
                      <a16:colId xmlns:a16="http://schemas.microsoft.com/office/drawing/2014/main" val="20002"/>
                    </a:ext>
                  </a:extLst>
                </a:gridCol>
              </a:tblGrid>
              <a:tr h="31539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Intervention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Usual Care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022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age, yr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022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9121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IMD deprivation quintile,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deprived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Least deprived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2088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Nicotine dependence (Fagerström),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Less</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Moderately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bl>
          </a:graphicData>
        </a:graphic>
      </p:graphicFrame>
      <p:graphicFrame>
        <p:nvGraphicFramePr>
          <p:cNvPr id="16" name="Group 32">
            <a:extLst>
              <a:ext uri="{FF2B5EF4-FFF2-40B4-BE49-F238E27FC236}">
                <a16:creationId xmlns:a16="http://schemas.microsoft.com/office/drawing/2014/main" id="{6998FD20-72CA-44A9-89B0-C95D0D8C8DE6}"/>
              </a:ext>
            </a:extLst>
          </p:cNvPr>
          <p:cNvGraphicFramePr>
            <a:graphicFrameLocks noGrp="1"/>
          </p:cNvGraphicFramePr>
          <p:nvPr>
            <p:ph sz="half" idx="2"/>
            <p:extLst>
              <p:ext uri="{D42A27DB-BD31-4B8C-83A1-F6EECF244321}">
                <p14:modId xmlns:p14="http://schemas.microsoft.com/office/powerpoint/2010/main" val="2627286494"/>
              </p:ext>
            </p:extLst>
          </p:nvPr>
        </p:nvGraphicFramePr>
        <p:xfrm>
          <a:off x="6313439" y="1600200"/>
          <a:ext cx="5192762" cy="3048048"/>
        </p:xfrm>
        <a:graphic>
          <a:graphicData uri="http://schemas.openxmlformats.org/drawingml/2006/table">
            <a:tbl>
              <a:tblPr/>
              <a:tblGrid>
                <a:gridCol w="1909435">
                  <a:extLst>
                    <a:ext uri="{9D8B030D-6E8A-4147-A177-3AD203B41FA5}">
                      <a16:colId xmlns:a16="http://schemas.microsoft.com/office/drawing/2014/main" val="20000"/>
                    </a:ext>
                  </a:extLst>
                </a:gridCol>
                <a:gridCol w="1037736">
                  <a:extLst>
                    <a:ext uri="{9D8B030D-6E8A-4147-A177-3AD203B41FA5}">
                      <a16:colId xmlns:a16="http://schemas.microsoft.com/office/drawing/2014/main" val="1808987340"/>
                    </a:ext>
                  </a:extLst>
                </a:gridCol>
                <a:gridCol w="1187170">
                  <a:extLst>
                    <a:ext uri="{9D8B030D-6E8A-4147-A177-3AD203B41FA5}">
                      <a16:colId xmlns:a16="http://schemas.microsoft.com/office/drawing/2014/main" val="20001"/>
                    </a:ext>
                  </a:extLst>
                </a:gridCol>
                <a:gridCol w="1058421">
                  <a:extLst>
                    <a:ext uri="{9D8B030D-6E8A-4147-A177-3AD203B41FA5}">
                      <a16:colId xmlns:a16="http://schemas.microsoft.com/office/drawing/2014/main" val="20002"/>
                    </a:ext>
                  </a:extLst>
                </a:gridCol>
              </a:tblGrid>
              <a:tr h="31539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Intervention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Usual Care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0227">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Scan outcome,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Indeterminate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022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Quit confidence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(self-efficacy),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Extremely/ moderately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Somewhat/slightly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at all</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YESS: Outcomes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2817034161"/>
              </p:ext>
            </p:extLst>
          </p:nvPr>
        </p:nvGraphicFramePr>
        <p:xfrm>
          <a:off x="719139" y="1600200"/>
          <a:ext cx="10787061" cy="3383344"/>
        </p:xfrm>
        <a:graphic>
          <a:graphicData uri="http://schemas.openxmlformats.org/drawingml/2006/table">
            <a:tbl>
              <a:tblPr/>
              <a:tblGrid>
                <a:gridCol w="3222871">
                  <a:extLst>
                    <a:ext uri="{9D8B030D-6E8A-4147-A177-3AD203B41FA5}">
                      <a16:colId xmlns:a16="http://schemas.microsoft.com/office/drawing/2014/main" val="20000"/>
                    </a:ext>
                  </a:extLst>
                </a:gridCol>
                <a:gridCol w="2476257">
                  <a:extLst>
                    <a:ext uri="{9D8B030D-6E8A-4147-A177-3AD203B41FA5}">
                      <a16:colId xmlns:a16="http://schemas.microsoft.com/office/drawing/2014/main" val="1808987340"/>
                    </a:ext>
                  </a:extLst>
                </a:gridCol>
                <a:gridCol w="2329932">
                  <a:extLst>
                    <a:ext uri="{9D8B030D-6E8A-4147-A177-3AD203B41FA5}">
                      <a16:colId xmlns:a16="http://schemas.microsoft.com/office/drawing/2014/main" val="20001"/>
                    </a:ext>
                  </a:extLst>
                </a:gridCol>
                <a:gridCol w="1834681">
                  <a:extLst>
                    <a:ext uri="{9D8B030D-6E8A-4147-A177-3AD203B41FA5}">
                      <a16:colId xmlns:a16="http://schemas.microsoft.com/office/drawing/2014/main" val="20002"/>
                    </a:ext>
                  </a:extLst>
                </a:gridCol>
                <a:gridCol w="923320">
                  <a:extLst>
                    <a:ext uri="{9D8B030D-6E8A-4147-A177-3AD203B41FA5}">
                      <a16:colId xmlns:a16="http://schemas.microsoft.com/office/drawing/2014/main" val="1446997642"/>
                    </a:ext>
                  </a:extLst>
                </a:gridCol>
              </a:tblGrid>
              <a:tr h="50519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Intervention (n = 527)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Usual Care (n = 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Unadjusted OR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0519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7-day point prevalent abstinence at 3 mo,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177 (33.6)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 (30.0)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 (0.90-1.54)</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.229</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9006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Cost per person with validated smoking cessation,* </a:t>
                      </a:r>
                      <a:r>
                        <a:rPr lang="en-GB" altLang="en-US" sz="1800" b="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154716">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7-day point prevalent abstinence,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mo, self-report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validated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 self-report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209 (39.7)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154 (29.2)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 (31.9)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180 (38.0)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136 (28.6)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151 (31.7)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 (0.84-1.39)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 (0.78-1.36)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(0.77-1.31)</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.958</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76AFE917-0098-34CB-42CF-AF5D5A388D97}"/>
              </a:ext>
            </a:extLst>
          </p:cNvPr>
          <p:cNvSpPr txBox="1"/>
          <p:nvPr/>
        </p:nvSpPr>
        <p:spPr bwMode="auto">
          <a:xfrm>
            <a:off x="719138" y="4984726"/>
            <a:ext cx="108724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mn-lt"/>
              </a:rPr>
              <a:t>*Cost includes smoking cessation consultations, pharmacotherapies, and e-cigarettes dispensed from colocated services, as well as production and provision of the personalized booklet (in the intervention group).</a:t>
            </a:r>
          </a:p>
        </p:txBody>
      </p:sp>
    </p:spTree>
    <p:extLst>
      <p:ext uri="{BB962C8B-B14F-4D97-AF65-F5344CB8AC3E}">
        <p14:creationId xmlns:p14="http://schemas.microsoft.com/office/powerpoint/2010/main" val="2158418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YESS: 3-Mo Outcomes by Baseline Factors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7049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1243276919"/>
              </p:ext>
            </p:extLst>
          </p:nvPr>
        </p:nvGraphicFramePr>
        <p:xfrm>
          <a:off x="719139" y="1592729"/>
          <a:ext cx="10787064" cy="4541632"/>
        </p:xfrm>
        <a:graphic>
          <a:graphicData uri="http://schemas.openxmlformats.org/drawingml/2006/table">
            <a:tbl>
              <a:tblPr/>
              <a:tblGrid>
                <a:gridCol w="2941480">
                  <a:extLst>
                    <a:ext uri="{9D8B030D-6E8A-4147-A177-3AD203B41FA5}">
                      <a16:colId xmlns:a16="http://schemas.microsoft.com/office/drawing/2014/main" val="20000"/>
                    </a:ext>
                  </a:extLst>
                </a:gridCol>
                <a:gridCol w="2757649">
                  <a:extLst>
                    <a:ext uri="{9D8B030D-6E8A-4147-A177-3AD203B41FA5}">
                      <a16:colId xmlns:a16="http://schemas.microsoft.com/office/drawing/2014/main" val="1808987340"/>
                    </a:ext>
                  </a:extLst>
                </a:gridCol>
                <a:gridCol w="2329933">
                  <a:extLst>
                    <a:ext uri="{9D8B030D-6E8A-4147-A177-3AD203B41FA5}">
                      <a16:colId xmlns:a16="http://schemas.microsoft.com/office/drawing/2014/main" val="20001"/>
                    </a:ext>
                  </a:extLst>
                </a:gridCol>
                <a:gridCol w="1834682">
                  <a:extLst>
                    <a:ext uri="{9D8B030D-6E8A-4147-A177-3AD203B41FA5}">
                      <a16:colId xmlns:a16="http://schemas.microsoft.com/office/drawing/2014/main" val="20002"/>
                    </a:ext>
                  </a:extLst>
                </a:gridCol>
                <a:gridCol w="923320">
                  <a:extLst>
                    <a:ext uri="{9D8B030D-6E8A-4147-A177-3AD203B41FA5}">
                      <a16:colId xmlns:a16="http://schemas.microsoft.com/office/drawing/2014/main" val="1446997642"/>
                    </a:ext>
                  </a:extLst>
                </a:gridCol>
              </a:tblGrid>
              <a:tr h="182277">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Factor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7-Day Point Prevalent Abstinence at 3 Mo,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Unadjusted OR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98547179"/>
                  </a:ext>
                </a:extLst>
              </a:tr>
              <a:tr h="182277">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Baseline factor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Intervention (n = 527)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Usual Care (n = 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Unadjusted OR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556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(33.9)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(37.8)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(23.1)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0.82 (0.57-1.19)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(1.15-2.53)</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6578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IMD deprivation quintile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Most deprived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Least deprived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(35.4)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(33.7)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(49.1)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(49.4)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(37.8)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 (0.80-2.0)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 (0.72-2.64)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(0.75-2.77)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0.52 (0.28-0.96)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 (0.67-3.77)</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.293</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556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Scan outcome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Indeterminate/positive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 (31.4)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(42.7)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(28.5)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(35.6)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(0.87-1.56)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(0.77-2.37)</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.293</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227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r h="18227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Pharmacotherapy dispensed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.273</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7316149"/>
                  </a:ext>
                </a:extLst>
              </a:tr>
            </a:tbl>
          </a:graphicData>
        </a:graphic>
      </p:graphicFrame>
      <p:sp>
        <p:nvSpPr>
          <p:cNvPr id="7" name="Text Box 45">
            <a:extLst>
              <a:ext uri="{FF2B5EF4-FFF2-40B4-BE49-F238E27FC236}">
                <a16:creationId xmlns:a16="http://schemas.microsoft.com/office/drawing/2014/main" id="{770F568B-D440-3722-8D4C-5FCD273E1A5F}"/>
              </a:ext>
            </a:extLst>
          </p:cNvPr>
          <p:cNvSpPr txBox="1">
            <a:spLocks noChangeArrowheads="1"/>
          </p:cNvSpPr>
          <p:nvPr/>
        </p:nvSpPr>
        <p:spPr bwMode="auto">
          <a:xfrm>
            <a:off x="523644" y="6186841"/>
            <a:ext cx="31456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t>
            </a:r>
            <a:r>
              <a:rPr lang="en-GB" altLang="en-US" sz="1400" b="0" i="1" dirty="0">
                <a:solidFill>
                  <a:schemeClr val="bg1"/>
                </a:solidFill>
                <a:latin typeface="Calibri" panose="020F0502020204030204" pitchFamily="34" charset="0"/>
              </a:rPr>
              <a:t>P </a:t>
            </a:r>
            <a:r>
              <a:rPr lang="en-GB" altLang="en-US" sz="1400" b="0" dirty="0">
                <a:solidFill>
                  <a:schemeClr val="bg1"/>
                </a:solidFill>
                <a:latin typeface="Calibri" panose="020F0502020204030204" pitchFamily="34" charset="0"/>
              </a:rPr>
              <a:t>value for interaction.</a:t>
            </a:r>
          </a:p>
        </p:txBody>
      </p:sp>
      <p:sp>
        <p:nvSpPr>
          <p:cNvPr id="3" name="Rectangle 2">
            <a:extLst>
              <a:ext uri="{FF2B5EF4-FFF2-40B4-BE49-F238E27FC236}">
                <a16:creationId xmlns:a16="http://schemas.microsoft.com/office/drawing/2014/main" id="{23305C69-0014-D304-40C4-F60A457C8185}"/>
              </a:ext>
            </a:extLst>
          </p:cNvPr>
          <p:cNvSpPr/>
          <p:nvPr/>
        </p:nvSpPr>
        <p:spPr bwMode="auto">
          <a:xfrm>
            <a:off x="719140" y="2797628"/>
            <a:ext cx="10787060" cy="261257"/>
          </a:xfrm>
          <a:prstGeom prst="rect">
            <a:avLst/>
          </a:prstGeom>
          <a:noFill/>
          <a:ln w="28575">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81940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YESS: 12-Mo Outcomes by Baseline Factors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3233944088"/>
              </p:ext>
            </p:extLst>
          </p:nvPr>
        </p:nvGraphicFramePr>
        <p:xfrm>
          <a:off x="719138" y="1600200"/>
          <a:ext cx="10787062" cy="4119601"/>
        </p:xfrm>
        <a:graphic>
          <a:graphicData uri="http://schemas.openxmlformats.org/drawingml/2006/table">
            <a:tbl>
              <a:tblPr/>
              <a:tblGrid>
                <a:gridCol w="2941480">
                  <a:extLst>
                    <a:ext uri="{9D8B030D-6E8A-4147-A177-3AD203B41FA5}">
                      <a16:colId xmlns:a16="http://schemas.microsoft.com/office/drawing/2014/main" val="20000"/>
                    </a:ext>
                  </a:extLst>
                </a:gridCol>
                <a:gridCol w="2757648">
                  <a:extLst>
                    <a:ext uri="{9D8B030D-6E8A-4147-A177-3AD203B41FA5}">
                      <a16:colId xmlns:a16="http://schemas.microsoft.com/office/drawing/2014/main" val="1808987340"/>
                    </a:ext>
                  </a:extLst>
                </a:gridCol>
                <a:gridCol w="2329933">
                  <a:extLst>
                    <a:ext uri="{9D8B030D-6E8A-4147-A177-3AD203B41FA5}">
                      <a16:colId xmlns:a16="http://schemas.microsoft.com/office/drawing/2014/main" val="20001"/>
                    </a:ext>
                  </a:extLst>
                </a:gridCol>
                <a:gridCol w="1834681">
                  <a:extLst>
                    <a:ext uri="{9D8B030D-6E8A-4147-A177-3AD203B41FA5}">
                      <a16:colId xmlns:a16="http://schemas.microsoft.com/office/drawing/2014/main" val="20002"/>
                    </a:ext>
                  </a:extLst>
                </a:gridCol>
                <a:gridCol w="923320">
                  <a:extLst>
                    <a:ext uri="{9D8B030D-6E8A-4147-A177-3AD203B41FA5}">
                      <a16:colId xmlns:a16="http://schemas.microsoft.com/office/drawing/2014/main" val="1446997642"/>
                    </a:ext>
                  </a:extLst>
                </a:gridCol>
              </a:tblGrid>
              <a:tr h="160382">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Baseline Factor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7-Day Point Prevalent Abstinence at 12 Mo,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Unadjusted OR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98547179"/>
                  </a:ext>
                </a:extLst>
              </a:tr>
              <a:tr h="160382">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Baseline factor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Intervention (n = 527)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Usual Care (n = 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Unadjusted OR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09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(29.7)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(28.6)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(35.1)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0.78 (0.54-1.14)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(0.92-2.04)</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6178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Pharmacotherapy dispensed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E-cigarette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NRT + e-cigarette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Varenicline/bupropion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(33.0)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(33.7)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(31.1)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(25.4)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(0.35-1.18)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0.97 (0.52-1.78)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(0.73-1.82)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 (0.64-4.49)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(0.62-2.95)</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.453</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009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.835*</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038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IMD quintile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r h="16038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Scan outcome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27316149"/>
                  </a:ext>
                </a:extLst>
              </a:tr>
            </a:tbl>
          </a:graphicData>
        </a:graphic>
      </p:graphicFrame>
      <p:sp>
        <p:nvSpPr>
          <p:cNvPr id="3" name="Text Box 45">
            <a:extLst>
              <a:ext uri="{FF2B5EF4-FFF2-40B4-BE49-F238E27FC236}">
                <a16:creationId xmlns:a16="http://schemas.microsoft.com/office/drawing/2014/main" id="{BA4126C5-9116-69A0-30CB-BEA06C3BD59D}"/>
              </a:ext>
            </a:extLst>
          </p:cNvPr>
          <p:cNvSpPr txBox="1">
            <a:spLocks noChangeArrowheads="1"/>
          </p:cNvSpPr>
          <p:nvPr/>
        </p:nvSpPr>
        <p:spPr bwMode="auto">
          <a:xfrm>
            <a:off x="609759" y="5733342"/>
            <a:ext cx="3162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t>
            </a:r>
            <a:r>
              <a:rPr lang="en-GB" altLang="en-US" sz="1400" b="0" i="1" dirty="0">
                <a:solidFill>
                  <a:schemeClr val="bg1"/>
                </a:solidFill>
                <a:latin typeface="Calibri" panose="020F0502020204030204" pitchFamily="34" charset="0"/>
              </a:rPr>
              <a:t>P </a:t>
            </a:r>
            <a:r>
              <a:rPr lang="en-GB" altLang="en-US" sz="1400" b="0" dirty="0">
                <a:solidFill>
                  <a:schemeClr val="bg1"/>
                </a:solidFill>
                <a:latin typeface="Calibri" panose="020F0502020204030204" pitchFamily="34" charset="0"/>
              </a:rPr>
              <a:t>value for interaction.</a:t>
            </a:r>
          </a:p>
        </p:txBody>
      </p:sp>
    </p:spTree>
    <p:extLst>
      <p:ext uri="{BB962C8B-B14F-4D97-AF65-F5344CB8AC3E}">
        <p14:creationId xmlns:p14="http://schemas.microsoft.com/office/powerpoint/2010/main" val="2300045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YESS: Outcomes By Scan Findings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2613429280"/>
              </p:ext>
            </p:extLst>
          </p:nvPr>
        </p:nvGraphicFramePr>
        <p:xfrm>
          <a:off x="719138" y="1593638"/>
          <a:ext cx="10787062" cy="3577400"/>
        </p:xfrm>
        <a:graphic>
          <a:graphicData uri="http://schemas.openxmlformats.org/drawingml/2006/table">
            <a:tbl>
              <a:tblPr/>
              <a:tblGrid>
                <a:gridCol w="1448512">
                  <a:extLst>
                    <a:ext uri="{9D8B030D-6E8A-4147-A177-3AD203B41FA5}">
                      <a16:colId xmlns:a16="http://schemas.microsoft.com/office/drawing/2014/main" val="20000"/>
                    </a:ext>
                  </a:extLst>
                </a:gridCol>
                <a:gridCol w="1448512">
                  <a:extLst>
                    <a:ext uri="{9D8B030D-6E8A-4147-A177-3AD203B41FA5}">
                      <a16:colId xmlns:a16="http://schemas.microsoft.com/office/drawing/2014/main" val="1808987340"/>
                    </a:ext>
                  </a:extLst>
                </a:gridCol>
                <a:gridCol w="1065084">
                  <a:extLst>
                    <a:ext uri="{9D8B030D-6E8A-4147-A177-3AD203B41FA5}">
                      <a16:colId xmlns:a16="http://schemas.microsoft.com/office/drawing/2014/main" val="20001"/>
                    </a:ext>
                  </a:extLst>
                </a:gridCol>
                <a:gridCol w="1474074">
                  <a:extLst>
                    <a:ext uri="{9D8B030D-6E8A-4147-A177-3AD203B41FA5}">
                      <a16:colId xmlns:a16="http://schemas.microsoft.com/office/drawing/2014/main" val="20002"/>
                    </a:ext>
                  </a:extLst>
                </a:gridCol>
                <a:gridCol w="677283">
                  <a:extLst>
                    <a:ext uri="{9D8B030D-6E8A-4147-A177-3AD203B41FA5}">
                      <a16:colId xmlns:a16="http://schemas.microsoft.com/office/drawing/2014/main" val="1446997642"/>
                    </a:ext>
                  </a:extLst>
                </a:gridCol>
                <a:gridCol w="1448512">
                  <a:extLst>
                    <a:ext uri="{9D8B030D-6E8A-4147-A177-3AD203B41FA5}">
                      <a16:colId xmlns:a16="http://schemas.microsoft.com/office/drawing/2014/main" val="3777822484"/>
                    </a:ext>
                  </a:extLst>
                </a:gridCol>
                <a:gridCol w="1065084">
                  <a:extLst>
                    <a:ext uri="{9D8B030D-6E8A-4147-A177-3AD203B41FA5}">
                      <a16:colId xmlns:a16="http://schemas.microsoft.com/office/drawing/2014/main" val="823174786"/>
                    </a:ext>
                  </a:extLst>
                </a:gridCol>
                <a:gridCol w="1474074">
                  <a:extLst>
                    <a:ext uri="{9D8B030D-6E8A-4147-A177-3AD203B41FA5}">
                      <a16:colId xmlns:a16="http://schemas.microsoft.com/office/drawing/2014/main" val="1001292730"/>
                    </a:ext>
                  </a:extLst>
                </a:gridCol>
                <a:gridCol w="685927">
                  <a:extLst>
                    <a:ext uri="{9D8B030D-6E8A-4147-A177-3AD203B41FA5}">
                      <a16:colId xmlns:a16="http://schemas.microsoft.com/office/drawing/2014/main" val="2921455045"/>
                    </a:ext>
                  </a:extLst>
                </a:gridCol>
              </a:tblGrid>
              <a:tr h="262772">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Scan Finding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Smoking Status at 3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Smoking Status at 12 Mo</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59592884"/>
                  </a:ext>
                </a:extLst>
              </a:tr>
              <a:tr h="1027162">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Scan finding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Validated 7-Day Point Prevalent Abstinence,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Continued Smoking,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OR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Validated 7-Day Point Prevalent Abstinence,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Continued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Smoking,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826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Heart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Normal</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Coronary artery calcification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(27.3)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(69.5)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271 (72.7)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(0.57-1.30)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.462</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(27.7)</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(70.7)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 (72.3)</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0.92 (0.62-1.38)</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.689</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2716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Normal</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emphysema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(26.5)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(70.7)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274 (73.5)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(0.80-1.85)</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.449</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(26.2)</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(75.7)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 (73.7)</a:t>
                      </a:r>
                    </a:p>
                  </a:txBody>
                  <a:tcPr marL="121881" marR="121881" marT="45728" marB="45728"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(0.73-1.70)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.621</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 Box 45">
            <a:extLst>
              <a:ext uri="{FF2B5EF4-FFF2-40B4-BE49-F238E27FC236}">
                <a16:creationId xmlns:a16="http://schemas.microsoft.com/office/drawing/2014/main" id="{BA4126C5-9116-69A0-30CB-BEA06C3BD59D}"/>
              </a:ext>
            </a:extLst>
          </p:cNvPr>
          <p:cNvSpPr txBox="1">
            <a:spLocks noChangeArrowheads="1"/>
          </p:cNvSpPr>
          <p:nvPr/>
        </p:nvSpPr>
        <p:spPr bwMode="auto">
          <a:xfrm>
            <a:off x="632050" y="5205516"/>
            <a:ext cx="31627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t>
            </a:r>
            <a:r>
              <a:rPr lang="en-GB" altLang="en-US" sz="1400" b="0" i="1" dirty="0">
                <a:solidFill>
                  <a:schemeClr val="bg1"/>
                </a:solidFill>
                <a:latin typeface="Calibri" panose="020F0502020204030204" pitchFamily="34" charset="0"/>
              </a:rPr>
              <a:t>P </a:t>
            </a:r>
            <a:r>
              <a:rPr lang="en-GB" altLang="en-US" sz="1400" b="0" dirty="0">
                <a:solidFill>
                  <a:schemeClr val="bg1"/>
                </a:solidFill>
                <a:latin typeface="Calibri" panose="020F0502020204030204" pitchFamily="34" charset="0"/>
              </a:rPr>
              <a:t>value for interaction.</a:t>
            </a:r>
          </a:p>
        </p:txBody>
      </p:sp>
    </p:spTree>
    <p:extLst>
      <p:ext uri="{BB962C8B-B14F-4D97-AF65-F5344CB8AC3E}">
        <p14:creationId xmlns:p14="http://schemas.microsoft.com/office/powerpoint/2010/main" val="236226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YESS: Conclusions</a:t>
            </a:r>
          </a:p>
        </p:txBody>
      </p:sp>
      <p:sp>
        <p:nvSpPr>
          <p:cNvPr id="13" name="Content Placeholder 12">
            <a:extLst>
              <a:ext uri="{FF2B5EF4-FFF2-40B4-BE49-F238E27FC236}">
                <a16:creationId xmlns:a16="http://schemas.microsoft.com/office/drawing/2014/main" id="{46309E31-7D58-0A73-A05A-94A707798DD3}"/>
              </a:ext>
            </a:extLst>
          </p:cNvPr>
          <p:cNvSpPr>
            <a:spLocks noGrp="1"/>
          </p:cNvSpPr>
          <p:nvPr>
            <p:ph idx="1"/>
          </p:nvPr>
        </p:nvSpPr>
        <p:spPr/>
        <p:txBody>
          <a:bodyPr/>
          <a:lstStyle/>
          <a:p>
            <a:r>
              <a:rPr lang="en-US" sz="2200" dirty="0"/>
              <a:t>Investigators concluded that integrated personalized smoking cessation program </a:t>
            </a:r>
            <a:br>
              <a:rPr lang="en-US" sz="2200" dirty="0"/>
            </a:br>
            <a:r>
              <a:rPr lang="en-US" sz="2200" dirty="0"/>
              <a:t>as part of lung health check was positively received and valued by participants</a:t>
            </a:r>
          </a:p>
          <a:p>
            <a:pPr lvl="1"/>
            <a:r>
              <a:rPr lang="en-US" sz="2000" dirty="0"/>
              <a:t>Participants valued physical presence with convenient setting</a:t>
            </a:r>
          </a:p>
          <a:p>
            <a:pPr lvl="1"/>
            <a:r>
              <a:rPr lang="en-US" sz="2000" dirty="0"/>
              <a:t>Investigators noted that at time of lung health check, individuals may not be ready to quit; ongoing support and future opportunities are needed</a:t>
            </a:r>
          </a:p>
          <a:p>
            <a:r>
              <a:rPr lang="en-US" sz="2200" dirty="0"/>
              <a:t>~1/3 of participants quit smoking at 3 mo, and this was mostly sustained at 12 mo</a:t>
            </a:r>
          </a:p>
          <a:p>
            <a:pPr lvl="1"/>
            <a:r>
              <a:rPr lang="en-US" sz="2000" dirty="0"/>
              <a:t>Suggestion of a higher quit rate in participants with abnormal scan results</a:t>
            </a:r>
          </a:p>
          <a:p>
            <a:pPr lvl="1"/>
            <a:r>
              <a:rPr lang="en-US" sz="2000" dirty="0"/>
              <a:t>Intervention may have been more effective in female participants</a:t>
            </a:r>
          </a:p>
          <a:p>
            <a:r>
              <a:rPr lang="en-US" sz="2200" dirty="0"/>
              <a:t>Investigators concluded that providing high-level integrated support is beneficial, </a:t>
            </a:r>
            <a:br>
              <a:rPr lang="en-US" sz="2200" dirty="0"/>
            </a:br>
            <a:r>
              <a:rPr lang="en-US" sz="2200" dirty="0"/>
              <a:t>but questions remain on benefit of adding personalized heart and lung images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Murray. WCLC 2022. Abstr PL03.03.</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55856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 from WCLC 2022</a:t>
            </a:r>
          </a:p>
          <a:p>
            <a:pPr>
              <a:buClr>
                <a:schemeClr val="tx2">
                  <a:lumMod val="20000"/>
                  <a:lumOff val="80000"/>
                </a:schemeClr>
              </a:buClr>
              <a:defRPr/>
            </a:pPr>
            <a:r>
              <a:rPr lang="en-US" sz="2400" dirty="0">
                <a:solidFill>
                  <a:srgbClr val="E1471D"/>
                </a:solidFill>
              </a:rPr>
              <a:t>CME/CE-certified Expert Analysis </a:t>
            </a:r>
            <a:r>
              <a:rPr lang="en-US" sz="24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94E126650E4469606D3C808D78836" ma:contentTypeVersion="1" ma:contentTypeDescription="Create a new document." ma:contentTypeScope="" ma:versionID="6f9579f89b77b2ca14ffa17738f627da">
  <xsd:schema xmlns:xsd="http://www.w3.org/2001/XMLSchema" xmlns:xs="http://www.w3.org/2001/XMLSchema" xmlns:p="http://schemas.microsoft.com/office/2006/metadata/properties" xmlns:ns2="d54cbe69-32bd-412a-b004-9152f949605e" xmlns:ns3="261c7f34-57da-4b73-aaa6-f2c0c0e72418" targetNamespace="http://schemas.microsoft.com/office/2006/metadata/properties" ma:root="true" ma:fieldsID="297b53cb49f77fa00cf76ff7e5cd8777" ns2:_="" ns3:_="">
    <xsd:import namespace="d54cbe69-32bd-412a-b004-9152f949605e"/>
    <xsd:import namespace="261c7f34-57da-4b73-aaa6-f2c0c0e7241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61c7f34-57da-4b73-aaa6-f2c0c0e7241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56M7VY3CDVN5-103128296-1</_dlc_DocId>
    <_dlc_DocIdUrl xmlns="d54cbe69-32bd-412a-b004-9152f949605e">
      <Url>https://intranet.clinicaloptions.com/mews/oncology/ONC_2022_WCLC_CF_(PRP5530)/PL03.03_Murray/_layouts/15/DocIdRedir.aspx?ID=56M7VY3CDVN5-103128296-1</Url>
      <Description>56M7VY3CDVN5-103128296-1</Description>
    </_dlc_DocIdUrl>
    <Document_x0020_Category xmlns="261c7f34-57da-4b73-aaa6-f2c0c0e72418">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FB553AF-7D33-4477-9E4D-F299C9BEFE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61c7f34-57da-4b73-aaa6-f2c0c0e724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d54cbe69-32bd-412a-b004-9152f949605e"/>
    <ds:schemaRef ds:uri="http://purl.org/dc/elements/1.1/"/>
    <ds:schemaRef ds:uri="261c7f34-57da-4b73-aaa6-f2c0c0e72418"/>
    <ds:schemaRef ds:uri="http://schemas.microsoft.com/office/infopath/2007/PartnerControls"/>
    <ds:schemaRef ds:uri="http://schemas.openxmlformats.org/package/2006/metadata/core-properties"/>
    <ds:schemaRef ds:uri="http://schemas.microsoft.com/office/2006/documentManagement/types"/>
    <ds:schemaRef ds:uri="http://www.w3.org/XML/1998/namespace"/>
    <ds:schemaRef ds:uri="http://purl.org/dc/dcmitype/"/>
    <ds:schemaRef ds:uri="http://schemas.microsoft.com/office/2006/metadata/properties"/>
    <ds:schemaRef ds:uri="http://purl.org/dc/terms/"/>
  </ds:schemaRefs>
</ds:datastoreItem>
</file>

<file path=customXml/itemProps5.xml><?xml version="1.0" encoding="utf-8"?>
<ds:datastoreItem xmlns:ds="http://schemas.openxmlformats.org/officeDocument/2006/customXml" ds:itemID="{DA26868E-6BFB-4B55-B1A5-69E4C771C33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3090</TotalTime>
  <Words>1900</Words>
  <Application>Microsoft Office PowerPoint</Application>
  <PresentationFormat>Widescreen</PresentationFormat>
  <Paragraphs>455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YESS: Effectiveness of Adding Colocated Personalized Smoking Cessation Support  to a Lung Cancer Screening Program</vt:lpstr>
      <vt:lpstr>About These Slides</vt:lpstr>
      <vt:lpstr>YESS: Background</vt:lpstr>
      <vt:lpstr>YESS: Study Design</vt:lpstr>
      <vt:lpstr>YESS: Participant Disposition</vt:lpstr>
      <vt:lpstr>YESS: Baseline Characteristics</vt:lpstr>
      <vt:lpstr>YESS: Outcomes</vt:lpstr>
      <vt:lpstr>YESS: 3-Mo Outcomes by Baseline Factors</vt:lpstr>
      <vt:lpstr>YESS: 12-Mo Outcomes by Baseline Factors</vt:lpstr>
      <vt:lpstr>YESS: Outcomes By Scan Findings</vt:lpstr>
      <vt:lpstr>YESS: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YESS: Effectiveness of Adding Colocated Personalized Smoking Cessation Support to a Lung Cancer Screening Program</dc:title>
  <dc:creator>Preferred User</dc:creator>
  <cp:lastModifiedBy>Natalia Kolenko</cp:lastModifiedBy>
  <cp:revision>14</cp:revision>
  <cp:lastPrinted>2016-09-26T20:21:49Z</cp:lastPrinted>
  <dcterms:created xsi:type="dcterms:W3CDTF">2005-05-27T15:08:01Z</dcterms:created>
  <dcterms:modified xsi:type="dcterms:W3CDTF">2022-08-18T19:40:27Z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7b09b30b-2e6d-437d-8457-81f3e41b441e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0x010100BE894E126650E4469606D3C808D78836</vt:lpwstr>
  </property>
  <property fmtid="{D5CDD505-2E9C-101B-9397-08002B2CF9AE}" pid="9" name="MediaServiceImageTags">
    <vt:lpwstr/>
  </property>
</Properties>
</file>