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9"/>
  </p:notesMasterIdLst>
  <p:handoutMasterIdLst>
    <p:handoutMasterId r:id="rId20"/>
  </p:handoutMasterIdLst>
  <p:sldIdLst>
    <p:sldId id="321" r:id="rId6"/>
    <p:sldId id="558" r:id="rId7"/>
    <p:sldId id="560" r:id="rId8"/>
    <p:sldId id="561" r:id="rId9"/>
    <p:sldId id="548" r:id="rId10"/>
    <p:sldId id="549" r:id="rId11"/>
    <p:sldId id="562" r:id="rId12"/>
    <p:sldId id="563" r:id="rId13"/>
    <p:sldId id="568" r:id="rId14"/>
    <p:sldId id="565" r:id="rId15"/>
    <p:sldId id="566"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0"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4"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4" clrIdx="17">
    <p:extLst>
      <p:ext uri="{19B8F6BF-5375-455C-9EA6-DF929625EA0E}">
        <p15:presenceInfo xmlns:p15="http://schemas.microsoft.com/office/powerpoint/2012/main" userId="S::aboecler@clinicaloptions.com::28e82037-1239-4052-943b-ae184e0bc2af" providerId="AD"/>
      </p:ext>
    </p:extLst>
  </p:cmAuthor>
  <p:cmAuthor id="19" name="Allison Weckerle" initials="AW" lastIdx="24" clrIdx="18">
    <p:extLst>
      <p:ext uri="{19B8F6BF-5375-455C-9EA6-DF929625EA0E}">
        <p15:presenceInfo xmlns:p15="http://schemas.microsoft.com/office/powerpoint/2012/main" userId="Allison Weckerle" providerId="None"/>
      </p:ext>
    </p:extLst>
  </p:cmAuthor>
  <p:cmAuthor id="20" name="Jerfiz Constanzo" initials="JC" lastIdx="19" clrIdx="19">
    <p:extLst>
      <p:ext uri="{19B8F6BF-5375-455C-9EA6-DF929625EA0E}">
        <p15:presenceInfo xmlns:p15="http://schemas.microsoft.com/office/powerpoint/2012/main" userId="S::jconstanzo@clinicaloptions.com::7388c342-66f0-4154-bcdf-657d8197f1ae" providerId="AD"/>
      </p:ext>
    </p:extLst>
  </p:cmAuthor>
  <p:cmAuthor id="21" name="Timothy Quill" initials="TQ" lastIdx="3" clrIdx="20">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748A7C-C794-427B-B1D0-7DF3146F4407}" v="186" dt="2025-10-31T13:53:15.649"/>
    <p1510:client id="{EC037194-D30F-4E2B-8692-B83278D6B35B}" v="3" dt="2025-10-31T13:54:01.44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6" autoAdjust="0"/>
    <p:restoredTop sz="83820" autoAdjust="0"/>
  </p:normalViewPr>
  <p:slideViewPr>
    <p:cSldViewPr snapToGrid="0">
      <p:cViewPr varScale="1">
        <p:scale>
          <a:sx n="62" d="100"/>
          <a:sy n="62" d="100"/>
        </p:scale>
        <p:origin x="676" y="4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304872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1915600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335266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latin typeface="Calibri"/>
                <a:ea typeface="Calibri"/>
                <a:cs typeface="Calibri"/>
              </a:rPr>
              <a:t>VIKTORIA-1: Gedatolisib + Fulvestrant ± Palbociclib vs Fulvestrant in HR+/HER2- Advanced Breast Cancer With </a:t>
            </a:r>
            <a:r>
              <a:rPr lang="en-US" altLang="en-US" sz="4000" i="1">
                <a:latin typeface="Calibri"/>
                <a:ea typeface="Calibri"/>
                <a:cs typeface="Calibri"/>
              </a:rPr>
              <a:t>PIK3CA </a:t>
            </a:r>
            <a:r>
              <a:rPr lang="en-US" altLang="en-US" sz="4000">
                <a:latin typeface="Calibri"/>
                <a:ea typeface="Calibri"/>
                <a:cs typeface="Calibri"/>
              </a:rPr>
              <a:t>Wild-Type Status</a:t>
            </a:r>
            <a:endParaRPr lang="en-US" altLang="en-US" sz="400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a:solidFill>
                  <a:schemeClr val="bg1"/>
                </a:solidFill>
                <a:latin typeface="Calibri" panose="020F0502020204030204" pitchFamily="34" charset="0"/>
              </a:rPr>
              <a:t>Supported by educational grants from AstraZeneca; Daiichi Sankyo, Inc.;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a:solidFill>
                  <a:schemeClr val="bg2"/>
                </a:solidFill>
                <a:latin typeface="Calibri"/>
                <a:ea typeface="+mj-ea"/>
                <a:cs typeface="Calibri"/>
              </a:rPr>
              <a:t>CCO Independent Conference Coverage Highlights*</a:t>
            </a:r>
            <a:br>
              <a:rPr lang="en-US" sz="2200" b="1" kern="0">
                <a:latin typeface="Calibri" panose="020F0502020204030204" pitchFamily="34" charset="0"/>
                <a:ea typeface="+mj-ea"/>
                <a:cs typeface="+mj-cs"/>
              </a:rPr>
            </a:br>
            <a:r>
              <a:rPr lang="en-US" sz="1600" kern="0">
                <a:solidFill>
                  <a:schemeClr val="bg2"/>
                </a:solidFill>
                <a:latin typeface="Calibri"/>
                <a:ea typeface="+mj-ea"/>
                <a:cs typeface="Calibri"/>
              </a:rPr>
              <a:t>of the </a:t>
            </a:r>
            <a:r>
              <a:rPr lang="en-US" sz="1600" i="1" kern="0">
                <a:solidFill>
                  <a:schemeClr val="bg2"/>
                </a:solidFill>
                <a:latin typeface="Calibri"/>
                <a:ea typeface="+mj-ea"/>
                <a:cs typeface="Calibri"/>
              </a:rPr>
              <a:t>ESMO 2025 Congress, October 17-21, 2025</a:t>
            </a:r>
            <a:endParaRPr lang="en-US" altLang="en-US" sz="1600" kern="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VIKTORIA-1: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a:t>The PI3K, AKT, and mTOR signaling pathway plays a critical role in promoting breast cancer progression and is implicated in resistance to both ET and CDK4/6 inhibitors</a:t>
            </a:r>
          </a:p>
          <a:p>
            <a:pPr lvl="1"/>
            <a:r>
              <a:rPr lang="en-US" altLang="en-US" sz="1800"/>
              <a:t>Currently approved treatments primarily target patients with PI3K pathway activation alterations, leaving significant unmet need for safe and effective options for those with </a:t>
            </a:r>
            <a:r>
              <a:rPr lang="en-US" altLang="en-US" sz="1800" i="1"/>
              <a:t>PIK3CA </a:t>
            </a:r>
            <a:r>
              <a:rPr lang="en-US" altLang="en-US" sz="1800"/>
              <a:t>wild-type tumors</a:t>
            </a:r>
            <a:r>
              <a:rPr lang="en-US" altLang="en-US" sz="1800" baseline="30000"/>
              <a:t>1,2</a:t>
            </a:r>
            <a:endParaRPr lang="en-US" altLang="en-US" sz="1800"/>
          </a:p>
          <a:p>
            <a:pPr>
              <a:spcBef>
                <a:spcPts val="600"/>
              </a:spcBef>
              <a:spcAft>
                <a:spcPts val="0"/>
              </a:spcAft>
            </a:pPr>
            <a:r>
              <a:rPr lang="en-US" altLang="en-US" sz="2000"/>
              <a:t>Gedatolisib: potent multitarget PI3K/AKT/mTOR pathway inhibitor that blocks all class I PI3K isoforms as well as mTORC1/mTORC2, has demonstrated promising early clinical activity when combined with palbociclib/fulvestrant as ≥2L tx for HR+/HER2- ABC</a:t>
            </a:r>
            <a:r>
              <a:rPr lang="en-US" altLang="en-US" sz="2000" baseline="30000"/>
              <a:t>3</a:t>
            </a:r>
          </a:p>
          <a:p>
            <a:pPr lvl="1">
              <a:spcBef>
                <a:spcPts val="600"/>
              </a:spcBef>
              <a:spcAft>
                <a:spcPts val="0"/>
              </a:spcAft>
            </a:pPr>
            <a:r>
              <a:rPr lang="en-US" altLang="en-US" sz="1800"/>
              <a:t>Median PFS in all previously treated with CDK4/6i (n = 27): 12.9 mo </a:t>
            </a:r>
          </a:p>
          <a:p>
            <a:pPr lvl="1">
              <a:spcBef>
                <a:spcPts val="600"/>
              </a:spcBef>
              <a:spcAft>
                <a:spcPts val="0"/>
              </a:spcAft>
            </a:pPr>
            <a:r>
              <a:rPr lang="en-US" altLang="en-US" sz="1800"/>
              <a:t>Median PFS in </a:t>
            </a:r>
            <a:r>
              <a:rPr lang="en-US" altLang="en-US" sz="1800" i="1"/>
              <a:t>PIK3CA</a:t>
            </a:r>
            <a:r>
              <a:rPr lang="en-US" altLang="en-US" sz="1800"/>
              <a:t>-WT disease (n = 60): 9.0 mo</a:t>
            </a:r>
          </a:p>
          <a:p>
            <a:pPr lvl="1">
              <a:spcBef>
                <a:spcPts val="600"/>
              </a:spcBef>
              <a:spcAft>
                <a:spcPts val="0"/>
              </a:spcAft>
            </a:pPr>
            <a:r>
              <a:rPr lang="en-US" altLang="en-US" sz="1800"/>
              <a:t>Median PFS in </a:t>
            </a:r>
            <a:r>
              <a:rPr lang="en-US" altLang="en-US" sz="1800" i="1"/>
              <a:t>PIK3CA</a:t>
            </a:r>
            <a:r>
              <a:rPr lang="en-US" altLang="en-US" sz="1800"/>
              <a:t>-altered disease (n = 30): 14.6 mo</a:t>
            </a:r>
          </a:p>
          <a:p>
            <a:r>
              <a:rPr lang="en-US" altLang="en-US" sz="2000"/>
              <a:t>Presented here is the first report from phase III VIKTORIA-1 trial of gedatolisib </a:t>
            </a:r>
            <a:r>
              <a:rPr lang="en-US" sz="2000"/>
              <a:t>+ fulvestrant ± palbociclib vs fulvestrant </a:t>
            </a:r>
            <a:r>
              <a:rPr lang="en-US" altLang="en-US" sz="2000"/>
              <a:t>in HR+/HER2- aBC with </a:t>
            </a:r>
            <a:r>
              <a:rPr lang="en-US" altLang="en-US" sz="2000" i="1"/>
              <a:t>PIK3CA </a:t>
            </a:r>
            <a:r>
              <a:rPr lang="en-US" altLang="en-US" sz="2000"/>
              <a:t>wild-type disease after progression during/after CDK4/6i +NSAI</a:t>
            </a:r>
            <a:r>
              <a:rPr lang="en-US" altLang="en-US" sz="2000" baseline="30000"/>
              <a:t>4</a:t>
            </a:r>
          </a:p>
          <a:p>
            <a:pPr lvl="1"/>
            <a:endParaRPr lang="en-US" altLang="en-US" sz="2000">
              <a:ea typeface="+mn-ea"/>
              <a:cs typeface="+mn-cs"/>
            </a:endParaRPr>
          </a:p>
          <a:p>
            <a:pPr lvl="1"/>
            <a:endParaRPr lang="en-US" altLang="en-US" sz="220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208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André. NEJM. 2019;380;1929. 2. Turner. </a:t>
            </a:r>
            <a:r>
              <a:rPr lang="en-US" altLang="en-US" sz="1200" b="0">
                <a:solidFill>
                  <a:srgbClr val="455560"/>
                </a:solidFill>
                <a:latin typeface="Calibri" panose="020F0502020204030204" pitchFamily="34" charset="0"/>
              </a:rPr>
              <a:t>NEJM. 2023;388:2058. </a:t>
            </a:r>
            <a:br>
              <a:rPr lang="en-US" altLang="en-US" sz="1200" b="0">
                <a:solidFill>
                  <a:srgbClr val="455560"/>
                </a:solidFill>
                <a:latin typeface="Calibri" panose="020F0502020204030204" pitchFamily="34" charset="0"/>
              </a:rPr>
            </a:br>
            <a:r>
              <a:rPr lang="en-US" altLang="en-US" sz="1200" b="0">
                <a:solidFill>
                  <a:srgbClr val="455560"/>
                </a:solidFill>
                <a:latin typeface="Calibri" panose="020F0502020204030204" pitchFamily="34" charset="0"/>
              </a:rPr>
              <a:t>3. Layman. Lancet Oncol. 2024;25:474. 4.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Hurvitz. ESMO 2025. Abstr LBA17.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a:t>VIKTORIA-1: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48215" y="2518293"/>
            <a:ext cx="2255516"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rPr>
              <a:t>Pre- and postmenopausal women and men with HR+/HER2- aBC with progression on/after CDK4/6i + NSAI; ≤2 prior lines of ET for aBC; measurable disease (RECIST v1.1); no T2D with A1C &gt;6.4% or T1D; no prior mTORi, PI3Ki, or AKTi; no prior chemotherapy for aBC; known </a:t>
            </a:r>
            <a:r>
              <a:rPr kumimoji="0" lang="en-GB" altLang="en-US" sz="1400" b="0" i="1" u="none" strike="noStrike" kern="1200" cap="none" spc="0" normalizeH="0" baseline="0" noProof="0">
                <a:ln>
                  <a:noFill/>
                </a:ln>
                <a:solidFill>
                  <a:srgbClr val="000000"/>
                </a:solidFill>
                <a:effectLst/>
                <a:uLnTx/>
                <a:uFillTx/>
                <a:latin typeface="Calibri" panose="020F0502020204030204" pitchFamily="34" charset="0"/>
              </a:rPr>
              <a:t>PIK3CA</a:t>
            </a: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rPr>
              <a:t> status</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400" b="0">
                <a:solidFill>
                  <a:srgbClr val="000000"/>
                </a:solidFill>
                <a:latin typeface="Calibri" panose="020F0502020204030204" pitchFamily="34" charset="0"/>
              </a:rPr>
              <a:t>(N = 392)</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508423" y="2448508"/>
            <a:ext cx="3962219" cy="61175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Gedatolisib* + Palbociclib</a:t>
            </a:r>
            <a:r>
              <a:rPr kumimoji="0" lang="en-US" altLang="en-US" sz="18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 Fulvestrant</a:t>
            </a:r>
            <a:r>
              <a:rPr kumimoji="0" lang="en-US" altLang="en-US" sz="18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131)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508423" y="3139047"/>
            <a:ext cx="3962219" cy="59460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800">
                <a:solidFill>
                  <a:srgbClr val="FFFFFF"/>
                </a:solidFill>
                <a:latin typeface="Calibri" panose="020F0502020204030204" pitchFamily="34" charset="0"/>
              </a:rPr>
              <a:t>Gedatolisib* + Fulvestrant</a:t>
            </a:r>
            <a:r>
              <a:rPr lang="en-US" altLang="en-US" sz="1800" baseline="30000">
                <a:solidFill>
                  <a:srgbClr val="FFFFFF"/>
                </a:solidFill>
                <a:latin typeface="Calibri" panose="020F0502020204030204" pitchFamily="34" charset="0"/>
              </a:rPr>
              <a:t>‡</a:t>
            </a:r>
            <a:endParaRPr lang="en-US" altLang="en-US" sz="1800">
              <a:solidFill>
                <a:srgbClr val="FFFFFF"/>
              </a:solidFill>
              <a:latin typeface="Calibri" panose="020F0502020204030204" pitchFamily="34" charset="0"/>
            </a:endParaRPr>
          </a:p>
          <a:p>
            <a:pPr lvl="0" algn="ctr">
              <a:lnSpc>
                <a:spcPct val="100000"/>
              </a:lnSpc>
              <a:spcBef>
                <a:spcPct val="0"/>
              </a:spcBef>
              <a:spcAft>
                <a:spcPct val="0"/>
              </a:spcAft>
              <a:buClrTx/>
              <a:buNone/>
              <a:defRPr/>
            </a:pPr>
            <a:r>
              <a:rPr lang="en-US" altLang="en-US" sz="1800" b="0">
                <a:solidFill>
                  <a:srgbClr val="FFFFFF"/>
                </a:solidFill>
                <a:latin typeface="Calibri" panose="020F0502020204030204" pitchFamily="34" charset="0"/>
              </a:rPr>
              <a:t>(n = 130)</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flipV="1">
            <a:off x="4602482" y="3476949"/>
            <a:ext cx="791642" cy="7938"/>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590484" y="2797143"/>
            <a:ext cx="820214" cy="553984"/>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chemeClr val="bg2"/>
                </a:solidFill>
                <a:latin typeface="+mn-lt"/>
              </a:rPr>
              <a:t>Hurvitz. ESMO 2025. Abstr LBA17. </a:t>
            </a:r>
            <a:r>
              <a:rPr lang="en-US" sz="1200" b="0">
                <a:solidFill>
                  <a:schemeClr val="bg2"/>
                </a:solidFill>
                <a:latin typeface="+mn-lt"/>
              </a:rPr>
              <a:t>NCT05501886.</a:t>
            </a:r>
            <a:endParaRPr kumimoji="0" lang="en-US" altLang="en-US" sz="1200" b="0" i="0" u="none" strike="noStrike" kern="1200" cap="none" spc="0" normalizeH="0" baseline="0" noProof="0">
              <a:ln>
                <a:noFill/>
              </a:ln>
              <a:solidFill>
                <a:schemeClr val="bg2"/>
              </a:solidFill>
              <a:effectLst/>
              <a:uLnTx/>
              <a:uFillTx/>
              <a:latin typeface="+mn-lt"/>
              <a:ea typeface="+mn-ea"/>
              <a:cs typeface="Arial" panose="020B0604020202020204" pitchFamily="34" charset="0"/>
            </a:endParaRPr>
          </a:p>
        </p:txBody>
      </p:sp>
      <p:sp>
        <p:nvSpPr>
          <p:cNvPr id="4" name="TextBox 3">
            <a:extLst>
              <a:ext uri="{FF2B5EF4-FFF2-40B4-BE49-F238E27FC236}">
                <a16:creationId xmlns:a16="http://schemas.microsoft.com/office/drawing/2014/main" id="{F9D735C9-0AB7-404C-A1F8-4D2ED0B72E3F}"/>
              </a:ext>
            </a:extLst>
          </p:cNvPr>
          <p:cNvSpPr txBox="1"/>
          <p:nvPr/>
        </p:nvSpPr>
        <p:spPr bwMode="auto">
          <a:xfrm>
            <a:off x="5410698" y="4393593"/>
            <a:ext cx="4059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*180 mg IV QW, 3 wk on, 1 wk off. </a:t>
            </a:r>
            <a:r>
              <a:rPr lang="en-US" sz="1200" b="0" baseline="30000">
                <a:solidFill>
                  <a:schemeClr val="bg1"/>
                </a:solidFill>
                <a:latin typeface="Calibri" panose="020F0502020204030204" pitchFamily="34" charset="0"/>
              </a:rPr>
              <a:t>†</a:t>
            </a:r>
            <a:r>
              <a:rPr lang="en-US" sz="1200" b="0">
                <a:solidFill>
                  <a:schemeClr val="bg1"/>
                </a:solidFill>
                <a:latin typeface="Calibri" panose="020F0502020204030204" pitchFamily="34" charset="0"/>
              </a:rPr>
              <a:t>125 mg QD, 21 days on,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 days off. </a:t>
            </a:r>
            <a:r>
              <a:rPr lang="en-US" sz="1200" b="0" baseline="30000">
                <a:solidFill>
                  <a:schemeClr val="bg1"/>
                </a:solidFill>
                <a:latin typeface="Calibri" panose="020F0502020204030204" pitchFamily="34" charset="0"/>
              </a:rPr>
              <a:t>‡</a:t>
            </a:r>
            <a:r>
              <a:rPr lang="en-US" sz="1200" b="0">
                <a:solidFill>
                  <a:schemeClr val="bg1"/>
                </a:solidFill>
                <a:latin typeface="Calibri" panose="020F0502020204030204" pitchFamily="34" charset="0"/>
              </a:rPr>
              <a:t>500 mg cycle 1, Days 1 and 15, then Q4W.</a:t>
            </a:r>
          </a:p>
        </p:txBody>
      </p:sp>
      <p:sp>
        <p:nvSpPr>
          <p:cNvPr id="5" name="Line 52">
            <a:extLst>
              <a:ext uri="{FF2B5EF4-FFF2-40B4-BE49-F238E27FC236}">
                <a16:creationId xmlns:a16="http://schemas.microsoft.com/office/drawing/2014/main" id="{34FFBE60-BEAA-D653-6A65-1E4CB9F1D840}"/>
              </a:ext>
            </a:extLst>
          </p:cNvPr>
          <p:cNvSpPr>
            <a:spLocks noChangeShapeType="1"/>
          </p:cNvSpPr>
          <p:nvPr/>
        </p:nvSpPr>
        <p:spPr bwMode="auto">
          <a:xfrm>
            <a:off x="4997249" y="2435470"/>
            <a:ext cx="10711" cy="548640"/>
          </a:xfrm>
          <a:prstGeom prst="line">
            <a:avLst/>
          </a:prstGeom>
          <a:noFill/>
          <a:ln w="19050">
            <a:solidFill>
              <a:schemeClr val="bg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DA5DAED7-6D90-942C-0D41-EDEBBE0EB1FC}"/>
              </a:ext>
            </a:extLst>
          </p:cNvPr>
          <p:cNvSpPr txBox="1"/>
          <p:nvPr/>
        </p:nvSpPr>
        <p:spPr bwMode="auto">
          <a:xfrm>
            <a:off x="1431085" y="1822865"/>
            <a:ext cx="4886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a:solidFill>
                  <a:schemeClr val="bg1"/>
                </a:solidFill>
                <a:latin typeface="Calibri" panose="020F0502020204030204" pitchFamily="34" charset="0"/>
              </a:rPr>
              <a:t>Stratified by lung/liver metastases (yes vs no), TTP on last prior therapy (≤ vs &gt;6 months), and region (US/Canada vs ROW)</a:t>
            </a:r>
          </a:p>
        </p:txBody>
      </p:sp>
      <p:sp>
        <p:nvSpPr>
          <p:cNvPr id="7" name="Rectangle 50">
            <a:extLst>
              <a:ext uri="{FF2B5EF4-FFF2-40B4-BE49-F238E27FC236}">
                <a16:creationId xmlns:a16="http://schemas.microsoft.com/office/drawing/2014/main" id="{36242545-21C2-BE39-3108-9167A1318F68}"/>
              </a:ext>
            </a:extLst>
          </p:cNvPr>
          <p:cNvSpPr>
            <a:spLocks noChangeArrowheads="1"/>
          </p:cNvSpPr>
          <p:nvPr/>
        </p:nvSpPr>
        <p:spPr bwMode="auto">
          <a:xfrm>
            <a:off x="5508422" y="3809824"/>
            <a:ext cx="3962219" cy="511658"/>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800">
                <a:solidFill>
                  <a:srgbClr val="FFFFFF"/>
                </a:solidFill>
                <a:latin typeface="Calibri" panose="020F0502020204030204" pitchFamily="34" charset="0"/>
              </a:rPr>
              <a:t>Fulvestrant</a:t>
            </a:r>
            <a:r>
              <a:rPr lang="en-US" altLang="en-US" sz="1800" baseline="30000">
                <a:solidFill>
                  <a:srgbClr val="FFFFFF"/>
                </a:solidFill>
                <a:latin typeface="Calibri" panose="020F0502020204030204" pitchFamily="34" charset="0"/>
              </a:rPr>
              <a:t>‡</a:t>
            </a:r>
            <a:endParaRPr lang="en-US" altLang="en-US" sz="1800">
              <a:solidFill>
                <a:srgbClr val="FFFFFF"/>
              </a:solidFill>
              <a:latin typeface="Calibri" panose="020F0502020204030204" pitchFamily="34" charset="0"/>
            </a:endParaRPr>
          </a:p>
          <a:p>
            <a:pPr lvl="0" algn="ctr">
              <a:lnSpc>
                <a:spcPct val="100000"/>
              </a:lnSpc>
              <a:spcBef>
                <a:spcPct val="0"/>
              </a:spcBef>
              <a:spcAft>
                <a:spcPct val="0"/>
              </a:spcAft>
              <a:buClrTx/>
              <a:buNone/>
              <a:defRPr/>
            </a:pPr>
            <a:r>
              <a:rPr lang="en-US" altLang="en-US" sz="1800" b="0">
                <a:solidFill>
                  <a:srgbClr val="FFFFFF"/>
                </a:solidFill>
                <a:latin typeface="Calibri" panose="020F0502020204030204" pitchFamily="34" charset="0"/>
              </a:rPr>
              <a:t>(n = 131)</a:t>
            </a:r>
          </a:p>
        </p:txBody>
      </p:sp>
      <p:sp>
        <p:nvSpPr>
          <p:cNvPr id="8" name="Line 53">
            <a:extLst>
              <a:ext uri="{FF2B5EF4-FFF2-40B4-BE49-F238E27FC236}">
                <a16:creationId xmlns:a16="http://schemas.microsoft.com/office/drawing/2014/main" id="{ABEEF56F-E4EE-867E-9062-6A73AAC18267}"/>
              </a:ext>
            </a:extLst>
          </p:cNvPr>
          <p:cNvSpPr>
            <a:spLocks noChangeShapeType="1"/>
          </p:cNvSpPr>
          <p:nvPr/>
        </p:nvSpPr>
        <p:spPr bwMode="auto">
          <a:xfrm>
            <a:off x="4602482" y="3634250"/>
            <a:ext cx="808216" cy="383901"/>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FCE429E2-AC66-6A1C-4F87-7B5046446D42}"/>
              </a:ext>
            </a:extLst>
          </p:cNvPr>
          <p:cNvSpPr txBox="1"/>
          <p:nvPr/>
        </p:nvSpPr>
        <p:spPr bwMode="auto">
          <a:xfrm>
            <a:off x="9971105" y="3012138"/>
            <a:ext cx="1295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a:solidFill>
                  <a:schemeClr val="bg1"/>
                </a:solidFill>
                <a:latin typeface="Calibri" panose="020F0502020204030204" pitchFamily="34" charset="0"/>
              </a:rPr>
              <a:t>Optional cross-over at progression</a:t>
            </a:r>
          </a:p>
        </p:txBody>
      </p:sp>
      <p:sp>
        <p:nvSpPr>
          <p:cNvPr id="11" name="Content Placeholder 8">
            <a:extLst>
              <a:ext uri="{FF2B5EF4-FFF2-40B4-BE49-F238E27FC236}">
                <a16:creationId xmlns:a16="http://schemas.microsoft.com/office/drawing/2014/main" id="{B27189E5-05F9-8D4C-3347-4657222BE7E4}"/>
              </a:ext>
            </a:extLst>
          </p:cNvPr>
          <p:cNvSpPr>
            <a:spLocks noGrp="1"/>
          </p:cNvSpPr>
          <p:nvPr>
            <p:ph idx="1"/>
          </p:nvPr>
        </p:nvSpPr>
        <p:spPr>
          <a:xfrm>
            <a:off x="604675" y="1513047"/>
            <a:ext cx="10877529" cy="430653"/>
          </a:xfrm>
        </p:spPr>
        <p:txBody>
          <a:bodyPr/>
          <a:lstStyle/>
          <a:p>
            <a:pPr lvl="0">
              <a:buClr>
                <a:srgbClr val="000000"/>
              </a:buClr>
              <a:defRPr/>
            </a:pPr>
            <a:r>
              <a:rPr lang="en-US" altLang="en-US" sz="2000">
                <a:solidFill>
                  <a:srgbClr val="000000"/>
                </a:solidFill>
              </a:rPr>
              <a:t>International, open-label, randomized phase III trial</a:t>
            </a:r>
          </a:p>
          <a:p>
            <a:pPr marL="0" indent="0">
              <a:buNone/>
            </a:pPr>
            <a:endParaRPr lang="en-US" sz="2000"/>
          </a:p>
        </p:txBody>
      </p:sp>
      <p:sp>
        <p:nvSpPr>
          <p:cNvPr id="12" name="Content Placeholder 8">
            <a:extLst>
              <a:ext uri="{FF2B5EF4-FFF2-40B4-BE49-F238E27FC236}">
                <a16:creationId xmlns:a16="http://schemas.microsoft.com/office/drawing/2014/main" id="{25DBF6B5-CC3E-5FED-2445-29382C2D9262}"/>
              </a:ext>
            </a:extLst>
          </p:cNvPr>
          <p:cNvSpPr txBox="1">
            <a:spLocks/>
          </p:cNvSpPr>
          <p:nvPr/>
        </p:nvSpPr>
        <p:spPr bwMode="auto">
          <a:xfrm>
            <a:off x="604674" y="5515201"/>
            <a:ext cx="108775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spcAft>
                <a:spcPts val="0"/>
              </a:spcAft>
              <a:buClr>
                <a:srgbClr val="000000"/>
              </a:buClr>
              <a:defRPr/>
            </a:pPr>
            <a:r>
              <a:rPr lang="en-US" altLang="en-US" sz="2000" b="1" kern="0">
                <a:solidFill>
                  <a:srgbClr val="000000"/>
                </a:solidFill>
              </a:rPr>
              <a:t>Co-primary endpoints: </a:t>
            </a:r>
            <a:r>
              <a:rPr lang="en-US" altLang="en-US" sz="2000" b="0" kern="0">
                <a:solidFill>
                  <a:srgbClr val="000000"/>
                </a:solidFill>
              </a:rPr>
              <a:t>PFS (by BICR) of triplet regimen vs fulvestrant and PFS (by BICR) of doublet regimen vs fulvestrant</a:t>
            </a:r>
          </a:p>
          <a:p>
            <a:pPr>
              <a:spcBef>
                <a:spcPts val="0"/>
              </a:spcBef>
              <a:spcAft>
                <a:spcPts val="0"/>
              </a:spcAft>
              <a:buClr>
                <a:srgbClr val="000000"/>
              </a:buClr>
              <a:defRPr/>
            </a:pPr>
            <a:r>
              <a:rPr lang="en-US" altLang="en-US" sz="2000" b="1" kern="0">
                <a:solidFill>
                  <a:srgbClr val="000000"/>
                </a:solidFill>
              </a:rPr>
              <a:t>Key secondary endpoints: </a:t>
            </a:r>
            <a:r>
              <a:rPr lang="en-US" altLang="en-US" sz="2000" b="0" kern="0">
                <a:solidFill>
                  <a:srgbClr val="000000"/>
                </a:solidFill>
              </a:rPr>
              <a:t>OS, response, safety, QoL</a:t>
            </a:r>
          </a:p>
        </p:txBody>
      </p:sp>
      <p:sp>
        <p:nvSpPr>
          <p:cNvPr id="13" name="Rectangle 50">
            <a:extLst>
              <a:ext uri="{FF2B5EF4-FFF2-40B4-BE49-F238E27FC236}">
                <a16:creationId xmlns:a16="http://schemas.microsoft.com/office/drawing/2014/main" id="{8A2FEC78-1FFB-C602-6E14-7F7AF8F61997}"/>
              </a:ext>
            </a:extLst>
          </p:cNvPr>
          <p:cNvSpPr>
            <a:spLocks noChangeArrowheads="1"/>
          </p:cNvSpPr>
          <p:nvPr/>
        </p:nvSpPr>
        <p:spPr bwMode="auto">
          <a:xfrm>
            <a:off x="5307910" y="4956496"/>
            <a:ext cx="6174292" cy="511658"/>
          </a:xfrm>
          <a:prstGeom prst="rect">
            <a:avLst/>
          </a:prstGeom>
          <a:solidFill>
            <a:schemeClr val="tx2">
              <a:lumMod val="9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800" b="0">
                <a:solidFill>
                  <a:srgbClr val="FFFFFF"/>
                </a:solidFill>
                <a:latin typeface="Calibri" panose="020F0502020204030204" pitchFamily="34" charset="0"/>
              </a:rPr>
              <a:t>Treatment arms: gedatolisib + palbo/fulv, gedatolisib + fulv,</a:t>
            </a:r>
          </a:p>
          <a:p>
            <a:pPr lvl="0" algn="ctr">
              <a:lnSpc>
                <a:spcPct val="100000"/>
              </a:lnSpc>
              <a:spcBef>
                <a:spcPct val="0"/>
              </a:spcBef>
              <a:spcAft>
                <a:spcPct val="0"/>
              </a:spcAft>
              <a:buClrTx/>
              <a:buNone/>
              <a:defRPr/>
            </a:pPr>
            <a:r>
              <a:rPr lang="en-US" altLang="en-US" sz="1800" b="0">
                <a:solidFill>
                  <a:srgbClr val="FFFFFF"/>
                </a:solidFill>
                <a:latin typeface="Calibri" panose="020F0502020204030204" pitchFamily="34" charset="0"/>
              </a:rPr>
              <a:t>and alpelisib + fulvestrant</a:t>
            </a:r>
          </a:p>
        </p:txBody>
      </p:sp>
      <p:sp>
        <p:nvSpPr>
          <p:cNvPr id="14" name="TextBox 13">
            <a:extLst>
              <a:ext uri="{FF2B5EF4-FFF2-40B4-BE49-F238E27FC236}">
                <a16:creationId xmlns:a16="http://schemas.microsoft.com/office/drawing/2014/main" id="{5D02355D-FCD1-FE0A-4C7E-55358B087022}"/>
              </a:ext>
            </a:extLst>
          </p:cNvPr>
          <p:cNvSpPr txBox="1"/>
          <p:nvPr/>
        </p:nvSpPr>
        <p:spPr bwMode="auto">
          <a:xfrm>
            <a:off x="6967523" y="2020966"/>
            <a:ext cx="1295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a:solidFill>
                  <a:schemeClr val="accent3"/>
                </a:solidFill>
                <a:latin typeface="Calibri" panose="020F0502020204030204" pitchFamily="34" charset="0"/>
              </a:rPr>
              <a:t>This analysis</a:t>
            </a:r>
          </a:p>
        </p:txBody>
      </p:sp>
      <p:sp>
        <p:nvSpPr>
          <p:cNvPr id="15" name="Rectangle 14">
            <a:extLst>
              <a:ext uri="{FF2B5EF4-FFF2-40B4-BE49-F238E27FC236}">
                <a16:creationId xmlns:a16="http://schemas.microsoft.com/office/drawing/2014/main" id="{AB8DF4F8-78D6-45A7-ED6D-F6FDCCEB329D}"/>
              </a:ext>
            </a:extLst>
          </p:cNvPr>
          <p:cNvSpPr/>
          <p:nvPr/>
        </p:nvSpPr>
        <p:spPr bwMode="auto">
          <a:xfrm>
            <a:off x="5308435" y="2318657"/>
            <a:ext cx="4358079" cy="2536601"/>
          </a:xfrm>
          <a:prstGeom prst="rect">
            <a:avLst/>
          </a:prstGeom>
          <a:noFill/>
          <a:ln w="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 name="Rectangle 50">
            <a:extLst>
              <a:ext uri="{FF2B5EF4-FFF2-40B4-BE49-F238E27FC236}">
                <a16:creationId xmlns:a16="http://schemas.microsoft.com/office/drawing/2014/main" id="{91A4FFFD-7E44-B3D0-A2FE-699AE4150465}"/>
              </a:ext>
            </a:extLst>
          </p:cNvPr>
          <p:cNvSpPr>
            <a:spLocks noChangeArrowheads="1"/>
          </p:cNvSpPr>
          <p:nvPr/>
        </p:nvSpPr>
        <p:spPr bwMode="auto">
          <a:xfrm>
            <a:off x="3505083" y="3180981"/>
            <a:ext cx="971102" cy="511658"/>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800" i="1">
                <a:solidFill>
                  <a:srgbClr val="FFFFFF"/>
                </a:solidFill>
                <a:latin typeface="Calibri" panose="020F0502020204030204" pitchFamily="34" charset="0"/>
              </a:rPr>
              <a:t>PI3KCA</a:t>
            </a:r>
          </a:p>
          <a:p>
            <a:pPr lvl="0" algn="ctr">
              <a:lnSpc>
                <a:spcPct val="100000"/>
              </a:lnSpc>
              <a:spcBef>
                <a:spcPct val="0"/>
              </a:spcBef>
              <a:spcAft>
                <a:spcPct val="0"/>
              </a:spcAft>
              <a:buClrTx/>
              <a:buNone/>
              <a:defRPr/>
            </a:pPr>
            <a:r>
              <a:rPr lang="en-US" altLang="en-US" sz="1800">
                <a:solidFill>
                  <a:srgbClr val="FFFFFF"/>
                </a:solidFill>
                <a:latin typeface="Calibri" panose="020F0502020204030204" pitchFamily="34" charset="0"/>
              </a:rPr>
              <a:t>WT</a:t>
            </a:r>
            <a:endParaRPr lang="en-US" altLang="en-US" sz="1800" b="0">
              <a:solidFill>
                <a:srgbClr val="FFFFFF"/>
              </a:solidFill>
              <a:latin typeface="Calibri" panose="020F0502020204030204" pitchFamily="34" charset="0"/>
            </a:endParaRPr>
          </a:p>
        </p:txBody>
      </p:sp>
      <p:sp>
        <p:nvSpPr>
          <p:cNvPr id="17" name="Line 53">
            <a:extLst>
              <a:ext uri="{FF2B5EF4-FFF2-40B4-BE49-F238E27FC236}">
                <a16:creationId xmlns:a16="http://schemas.microsoft.com/office/drawing/2014/main" id="{1AC6E4C8-F2CC-1542-8857-E4CB719F1514}"/>
              </a:ext>
            </a:extLst>
          </p:cNvPr>
          <p:cNvSpPr>
            <a:spLocks noChangeShapeType="1"/>
          </p:cNvSpPr>
          <p:nvPr/>
        </p:nvSpPr>
        <p:spPr bwMode="auto">
          <a:xfrm flipV="1">
            <a:off x="4602482" y="5253607"/>
            <a:ext cx="556506" cy="7938"/>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50">
            <a:extLst>
              <a:ext uri="{FF2B5EF4-FFF2-40B4-BE49-F238E27FC236}">
                <a16:creationId xmlns:a16="http://schemas.microsoft.com/office/drawing/2014/main" id="{74C3C227-3C49-E2B9-14B7-D50DF683B2BF}"/>
              </a:ext>
            </a:extLst>
          </p:cNvPr>
          <p:cNvSpPr>
            <a:spLocks noChangeArrowheads="1"/>
          </p:cNvSpPr>
          <p:nvPr/>
        </p:nvSpPr>
        <p:spPr bwMode="auto">
          <a:xfrm>
            <a:off x="3505083" y="4956496"/>
            <a:ext cx="971102" cy="511658"/>
          </a:xfrm>
          <a:prstGeom prst="rect">
            <a:avLst/>
          </a:prstGeom>
          <a:solidFill>
            <a:schemeClr val="tx2">
              <a:lumMod val="9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ts val="0"/>
              </a:spcBef>
              <a:spcAft>
                <a:spcPts val="0"/>
              </a:spcAft>
              <a:buClrTx/>
              <a:buNone/>
            </a:pPr>
            <a:r>
              <a:rPr lang="en-US" altLang="en-US" sz="1800" b="0" i="1">
                <a:solidFill>
                  <a:srgbClr val="FFFFFF"/>
                </a:solidFill>
                <a:latin typeface="Calibri" panose="020F0502020204030204" pitchFamily="34" charset="0"/>
              </a:rPr>
              <a:t>PI3KCA</a:t>
            </a:r>
          </a:p>
          <a:p>
            <a:pPr algn="ctr">
              <a:lnSpc>
                <a:spcPct val="100000"/>
              </a:lnSpc>
              <a:spcBef>
                <a:spcPts val="0"/>
              </a:spcBef>
              <a:spcAft>
                <a:spcPts val="0"/>
              </a:spcAft>
              <a:buClrTx/>
              <a:buNone/>
            </a:pPr>
            <a:r>
              <a:rPr lang="en-US" altLang="en-US" sz="1800" b="0">
                <a:solidFill>
                  <a:srgbClr val="FFFFFF"/>
                </a:solidFill>
                <a:latin typeface="Calibri" panose="020F0502020204030204" pitchFamily="34" charset="0"/>
              </a:rPr>
              <a:t>Mut</a:t>
            </a:r>
          </a:p>
        </p:txBody>
      </p:sp>
      <p:cxnSp>
        <p:nvCxnSpPr>
          <p:cNvPr id="22" name="Connector: Elbow 21">
            <a:extLst>
              <a:ext uri="{FF2B5EF4-FFF2-40B4-BE49-F238E27FC236}">
                <a16:creationId xmlns:a16="http://schemas.microsoft.com/office/drawing/2014/main" id="{A1E7B871-9BAB-5B20-D044-57C68F28A7B2}"/>
              </a:ext>
            </a:extLst>
          </p:cNvPr>
          <p:cNvCxnSpPr>
            <a:stCxn id="19460" idx="3"/>
            <a:endCxn id="3" idx="1"/>
          </p:cNvCxnSpPr>
          <p:nvPr/>
        </p:nvCxnSpPr>
        <p:spPr bwMode="auto">
          <a:xfrm>
            <a:off x="2903731" y="3964843"/>
            <a:ext cx="601352" cy="1247482"/>
          </a:xfrm>
          <a:prstGeom prst="bentConnector3">
            <a:avLst/>
          </a:prstGeom>
          <a:noFill/>
          <a:ln w="28575" cap="flat" cmpd="sng" algn="ctr">
            <a:solidFill>
              <a:schemeClr val="bg1"/>
            </a:solidFill>
            <a:prstDash val="solid"/>
            <a:round/>
            <a:headEnd type="none" w="med" len="med"/>
            <a:tailEnd type="triangle"/>
          </a:ln>
          <a:effectLst/>
        </p:spPr>
      </p:cxnSp>
      <p:cxnSp>
        <p:nvCxnSpPr>
          <p:cNvPr id="24" name="Connector: Elbow 23">
            <a:extLst>
              <a:ext uri="{FF2B5EF4-FFF2-40B4-BE49-F238E27FC236}">
                <a16:creationId xmlns:a16="http://schemas.microsoft.com/office/drawing/2014/main" id="{A04AB9D8-B2A4-0EF5-C106-24BADF1F5300}"/>
              </a:ext>
            </a:extLst>
          </p:cNvPr>
          <p:cNvCxnSpPr>
            <a:stCxn id="19460" idx="3"/>
            <a:endCxn id="16" idx="1"/>
          </p:cNvCxnSpPr>
          <p:nvPr/>
        </p:nvCxnSpPr>
        <p:spPr bwMode="auto">
          <a:xfrm flipV="1">
            <a:off x="2903731" y="3436810"/>
            <a:ext cx="601352" cy="528033"/>
          </a:xfrm>
          <a:prstGeom prst="bentConnector3">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VIKTORIA-1: </a:t>
            </a:r>
            <a:r>
              <a:rPr lang="en-US"/>
              <a:t>Baseline Characteristics</a:t>
            </a:r>
            <a:endParaRPr lang="en-US" altLang="en-US"/>
          </a:p>
        </p:txBody>
      </p:sp>
      <p:graphicFrame>
        <p:nvGraphicFramePr>
          <p:cNvPr id="3" name="Group 3">
            <a:extLst>
              <a:ext uri="{FF2B5EF4-FFF2-40B4-BE49-F238E27FC236}">
                <a16:creationId xmlns:a16="http://schemas.microsoft.com/office/drawing/2014/main" id="{4DFA50B5-D49F-B5CB-2140-AF49A83815DF}"/>
              </a:ext>
            </a:extLst>
          </p:cNvPr>
          <p:cNvGraphicFramePr>
            <a:graphicFrameLocks/>
          </p:cNvGraphicFramePr>
          <p:nvPr>
            <p:extLst>
              <p:ext uri="{D42A27DB-BD31-4B8C-83A1-F6EECF244321}">
                <p14:modId xmlns:p14="http://schemas.microsoft.com/office/powerpoint/2010/main" val="2675294578"/>
              </p:ext>
            </p:extLst>
          </p:nvPr>
        </p:nvGraphicFramePr>
        <p:xfrm>
          <a:off x="183106" y="1262024"/>
          <a:ext cx="5837299" cy="4998848"/>
        </p:xfrm>
        <a:graphic>
          <a:graphicData uri="http://schemas.openxmlformats.org/drawingml/2006/table">
            <a:tbl>
              <a:tblPr/>
              <a:tblGrid>
                <a:gridCol w="1122233">
                  <a:extLst>
                    <a:ext uri="{9D8B030D-6E8A-4147-A177-3AD203B41FA5}">
                      <a16:colId xmlns:a16="http://schemas.microsoft.com/office/drawing/2014/main" val="20000"/>
                    </a:ext>
                  </a:extLst>
                </a:gridCol>
                <a:gridCol w="1122233">
                  <a:extLst>
                    <a:ext uri="{9D8B030D-6E8A-4147-A177-3AD203B41FA5}">
                      <a16:colId xmlns:a16="http://schemas.microsoft.com/office/drawing/2014/main" val="3405212640"/>
                    </a:ext>
                  </a:extLst>
                </a:gridCol>
                <a:gridCol w="1247775">
                  <a:extLst>
                    <a:ext uri="{9D8B030D-6E8A-4147-A177-3AD203B41FA5}">
                      <a16:colId xmlns:a16="http://schemas.microsoft.com/office/drawing/2014/main" val="20001"/>
                    </a:ext>
                  </a:extLst>
                </a:gridCol>
                <a:gridCol w="1249683">
                  <a:extLst>
                    <a:ext uri="{9D8B030D-6E8A-4147-A177-3AD203B41FA5}">
                      <a16:colId xmlns:a16="http://schemas.microsoft.com/office/drawing/2014/main" val="978252903"/>
                    </a:ext>
                  </a:extLst>
                </a:gridCol>
                <a:gridCol w="1095375">
                  <a:extLst>
                    <a:ext uri="{9D8B030D-6E8A-4147-A177-3AD203B41FA5}">
                      <a16:colId xmlns:a16="http://schemas.microsoft.com/office/drawing/2014/main" val="490300964"/>
                    </a:ext>
                  </a:extLst>
                </a:gridCol>
              </a:tblGrid>
              <a:tr h="48487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Gedatolisib + Palbo + Fulvestrant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Gedatolisib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Fulvestrant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 (n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Fulvestrant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 (n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163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57 (33-83)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57 (32-81)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54 (28-83)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163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129 (98.5)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128 (97.7)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163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Postmenopausal,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101 (77.1)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93 (71.5)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92 (70.2)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592624">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Race/ethnicity,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85 (64.9)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23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95 (73.1)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19 (14.6)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95 (72.5)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25 (19.1)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92624">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US/Canada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Asia Pacific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Latin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Europe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 (16.0)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57 (43.5)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 (16.2)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 (13.8)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36 (27.7)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55 (42.3)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 (16.8)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26 (19.8)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48 (36.6)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795618"/>
                  </a:ext>
                </a:extLst>
              </a:tr>
              <a:tr h="16163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aBC at diagnosis,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63 (48.1)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51 (39.2)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45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3376797"/>
                  </a:ext>
                </a:extLst>
              </a:tr>
              <a:tr h="269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Calibri" panose="020F0502020204030204" pitchFamily="34" charset="0"/>
                        </a:rPr>
                        <a:t>ECOG PS,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70 (53.4)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61 (46.6)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85 (65.4)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45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77 (58.8)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54 (41.2)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9096982"/>
                  </a:ext>
                </a:extLst>
              </a:tr>
            </a:tbl>
          </a:graphicData>
        </a:graphic>
      </p:graphicFrame>
      <p:graphicFrame>
        <p:nvGraphicFramePr>
          <p:cNvPr id="5" name="Group 3">
            <a:extLst>
              <a:ext uri="{FF2B5EF4-FFF2-40B4-BE49-F238E27FC236}">
                <a16:creationId xmlns:a16="http://schemas.microsoft.com/office/drawing/2014/main" id="{FE2AC0AC-FD4C-0259-8671-F471D321ABF7}"/>
              </a:ext>
            </a:extLst>
          </p:cNvPr>
          <p:cNvGraphicFramePr>
            <a:graphicFrameLocks/>
          </p:cNvGraphicFramePr>
          <p:nvPr>
            <p:extLst>
              <p:ext uri="{D42A27DB-BD31-4B8C-83A1-F6EECF244321}">
                <p14:modId xmlns:p14="http://schemas.microsoft.com/office/powerpoint/2010/main" val="3487896494"/>
              </p:ext>
            </p:extLst>
          </p:nvPr>
        </p:nvGraphicFramePr>
        <p:xfrm>
          <a:off x="6082154" y="1252398"/>
          <a:ext cx="5975419" cy="4998848"/>
        </p:xfrm>
        <a:graphic>
          <a:graphicData uri="http://schemas.openxmlformats.org/drawingml/2006/table">
            <a:tbl>
              <a:tblPr/>
              <a:tblGrid>
                <a:gridCol w="1377425">
                  <a:extLst>
                    <a:ext uri="{9D8B030D-6E8A-4147-A177-3AD203B41FA5}">
                      <a16:colId xmlns:a16="http://schemas.microsoft.com/office/drawing/2014/main" val="20000"/>
                    </a:ext>
                  </a:extLst>
                </a:gridCol>
                <a:gridCol w="1002017">
                  <a:extLst>
                    <a:ext uri="{9D8B030D-6E8A-4147-A177-3AD203B41FA5}">
                      <a16:colId xmlns:a16="http://schemas.microsoft.com/office/drawing/2014/main" val="3547132516"/>
                    </a:ext>
                  </a:extLst>
                </a:gridCol>
                <a:gridCol w="1249683">
                  <a:extLst>
                    <a:ext uri="{9D8B030D-6E8A-4147-A177-3AD203B41FA5}">
                      <a16:colId xmlns:a16="http://schemas.microsoft.com/office/drawing/2014/main" val="20001"/>
                    </a:ext>
                  </a:extLst>
                </a:gridCol>
                <a:gridCol w="1249683">
                  <a:extLst>
                    <a:ext uri="{9D8B030D-6E8A-4147-A177-3AD203B41FA5}">
                      <a16:colId xmlns:a16="http://schemas.microsoft.com/office/drawing/2014/main" val="978252903"/>
                    </a:ext>
                  </a:extLst>
                </a:gridCol>
                <a:gridCol w="1096611">
                  <a:extLst>
                    <a:ext uri="{9D8B030D-6E8A-4147-A177-3AD203B41FA5}">
                      <a16:colId xmlns:a16="http://schemas.microsoft.com/office/drawing/2014/main" val="490300964"/>
                    </a:ext>
                  </a:extLst>
                </a:gridCol>
              </a:tblGrid>
              <a:tr h="56198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Gedatolisib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Palbo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Fulvestrant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Gedatolisib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Fulvestrant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 (n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Fulvestrant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 (n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1291">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Lung or liver mets,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102 (77.9)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104 (80.0)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109 (83.2)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508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Prior (neo)adjuvant tx,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33 (25.2)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46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39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57 (43.8)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38 (29.0)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64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350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Prior lines ET for aBC,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113 (86.3)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113 (86.9)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115 (87.8)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3081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TTP on last prior tx,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&gt;6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 (16.0)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109 (83.2)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19 (14.6)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111 (85.4)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 (15.3)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111 (84.7)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1291">
                <a:tc grid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Prior adjuvant CDK4/6i,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5644137"/>
                  </a:ext>
                </a:extLst>
              </a:tr>
              <a:tr h="56198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Prior CDK4/6i for aBC,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Palbociclib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Ribociclib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Abemaciclib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56 (42.7)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59 (45.0)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23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47 (36.2)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62 (47.7)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26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52 (39.7)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70 (53.4)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795618"/>
                  </a:ext>
                </a:extLst>
              </a:tr>
              <a:tr h="308188">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duration of prior CDK4/6i for aBC, mo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21.7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(13.7-35.0)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18.1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(10.8-30.0)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20.0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(12.0-34.2)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3376797"/>
                  </a:ext>
                </a:extLst>
              </a:tr>
            </a:tbl>
          </a:graphicData>
        </a:graphic>
      </p:graphicFrame>
      <p:sp>
        <p:nvSpPr>
          <p:cNvPr id="6" name="Text Box 11">
            <a:extLst>
              <a:ext uri="{FF2B5EF4-FFF2-40B4-BE49-F238E27FC236}">
                <a16:creationId xmlns:a16="http://schemas.microsoft.com/office/drawing/2014/main" id="{3DDB9EDA-0D5F-766E-D5A5-3FA2A8353CB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Hurvitz. ESMO 2025. Abstr LBA17.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57" name="Graphic 9356">
            <a:extLst>
              <a:ext uri="{FF2B5EF4-FFF2-40B4-BE49-F238E27FC236}">
                <a16:creationId xmlns:a16="http://schemas.microsoft.com/office/drawing/2014/main" id="{ECF49355-1AEB-58FB-3011-F8962328B2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56375" y="1699848"/>
            <a:ext cx="8780065" cy="3133756"/>
          </a:xfrm>
          <a:prstGeom prst="rect">
            <a:avLst/>
          </a:prstGeom>
        </p:spPr>
      </p:pic>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VIKTORIA-1: </a:t>
            </a:r>
            <a:r>
              <a:rPr lang="en-US"/>
              <a:t>PFS With Gedatolisib + Palbo + Fulvestrant vs Fulvestrant (Coprimary Endpoint)</a:t>
            </a:r>
            <a:endParaRPr lang="en-US" altLang="en-US"/>
          </a:p>
        </p:txBody>
      </p:sp>
      <p:sp>
        <p:nvSpPr>
          <p:cNvPr id="2" name="Text Box 11">
            <a:extLst>
              <a:ext uri="{FF2B5EF4-FFF2-40B4-BE49-F238E27FC236}">
                <a16:creationId xmlns:a16="http://schemas.microsoft.com/office/drawing/2014/main" id="{62BADE6D-D07B-2DAF-850C-FD23B1252BC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Hurvitz. ESMO 2025. Abstr LBA17. Reproduced with permission.</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76584DD3-053A-E99D-73ED-034DDFE9645D}"/>
              </a:ext>
            </a:extLst>
          </p:cNvPr>
          <p:cNvGraphicFramePr>
            <a:graphicFrameLocks noGrp="1"/>
          </p:cNvGraphicFramePr>
          <p:nvPr>
            <p:extLst>
              <p:ext uri="{D42A27DB-BD31-4B8C-83A1-F6EECF244321}">
                <p14:modId xmlns:p14="http://schemas.microsoft.com/office/powerpoint/2010/main" val="875481637"/>
              </p:ext>
            </p:extLst>
          </p:nvPr>
        </p:nvGraphicFramePr>
        <p:xfrm>
          <a:off x="4719281" y="1491114"/>
          <a:ext cx="6133317" cy="1341120"/>
        </p:xfrm>
        <a:graphic>
          <a:graphicData uri="http://schemas.openxmlformats.org/drawingml/2006/table">
            <a:tbl>
              <a:tblPr firstRow="1" bandRow="1">
                <a:tableStyleId>{93296810-A885-4BE3-A3E7-6D5BEEA58F35}</a:tableStyleId>
              </a:tblPr>
              <a:tblGrid>
                <a:gridCol w="2044439">
                  <a:extLst>
                    <a:ext uri="{9D8B030D-6E8A-4147-A177-3AD203B41FA5}">
                      <a16:colId xmlns:a16="http://schemas.microsoft.com/office/drawing/2014/main" val="504072906"/>
                    </a:ext>
                  </a:extLst>
                </a:gridCol>
                <a:gridCol w="2044439">
                  <a:extLst>
                    <a:ext uri="{9D8B030D-6E8A-4147-A177-3AD203B41FA5}">
                      <a16:colId xmlns:a16="http://schemas.microsoft.com/office/drawing/2014/main" val="2279536654"/>
                    </a:ext>
                  </a:extLst>
                </a:gridCol>
                <a:gridCol w="2044439">
                  <a:extLst>
                    <a:ext uri="{9D8B030D-6E8A-4147-A177-3AD203B41FA5}">
                      <a16:colId xmlns:a16="http://schemas.microsoft.com/office/drawing/2014/main" val="4139307792"/>
                    </a:ext>
                  </a:extLst>
                </a:gridCol>
              </a:tblGrid>
              <a:tr h="640846">
                <a:tc>
                  <a:txBody>
                    <a:bodyPr/>
                    <a:lstStyle/>
                    <a:p>
                      <a:endParaRPr lang="en-US" sz="140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cap="none" normalizeH="0" baseline="0">
                          <a:ln>
                            <a:noFill/>
                          </a:ln>
                          <a:solidFill>
                            <a:schemeClr val="tx1"/>
                          </a:solidFill>
                          <a:effectLst/>
                          <a:latin typeface="+mn-lt"/>
                        </a:rPr>
                        <a:t>Gedatolisib + Palbo + Fulvestrant </a:t>
                      </a:r>
                      <a:br>
                        <a:rPr kumimoji="0" lang="en-US" sz="1400" b="1" i="0" u="none" strike="noStrike" cap="none" normalizeH="0" baseline="0">
                          <a:ln>
                            <a:noFill/>
                          </a:ln>
                          <a:solidFill>
                            <a:schemeClr val="tx1"/>
                          </a:solidFill>
                          <a:effectLst/>
                          <a:latin typeface="+mn-lt"/>
                        </a:rPr>
                      </a:br>
                      <a:r>
                        <a:rPr kumimoji="0" lang="en-US" sz="1400" b="1" i="0" u="none" strike="noStrike" cap="none" normalizeH="0" baseline="0">
                          <a:ln>
                            <a:noFill/>
                          </a:ln>
                          <a:solidFill>
                            <a:schemeClr val="tx1"/>
                          </a:solidFill>
                          <a:effectLst/>
                          <a:latin typeface="+mn-lt"/>
                        </a:rPr>
                        <a:t>(n = 131)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Fulvestrant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 (n = 131)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75949103"/>
                  </a:ext>
                </a:extLst>
              </a:tr>
              <a:tr h="267019">
                <a:tc>
                  <a:txBody>
                    <a:bodyPr/>
                    <a:lstStyle/>
                    <a:p>
                      <a:r>
                        <a:rPr lang="en-US" sz="1400">
                          <a:solidFill>
                            <a:schemeClr val="bg1"/>
                          </a:solidFill>
                          <a:latin typeface="+mn-lt"/>
                        </a:rPr>
                        <a:t>Median PFS,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latin typeface="+mn-lt"/>
                        </a:rPr>
                        <a:t>9.3 (7.2-16.6)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latin typeface="+mn-lt"/>
                        </a:rPr>
                        <a:t>2.0 (1.8-2.3)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75555368"/>
                  </a:ext>
                </a:extLst>
              </a:tr>
              <a:tr h="267019">
                <a:tc>
                  <a:txBody>
                    <a:bodyPr/>
                    <a:lstStyle/>
                    <a:p>
                      <a:r>
                        <a:rPr lang="en-US" sz="1400">
                          <a:solidFill>
                            <a:schemeClr val="bg1"/>
                          </a:solidFill>
                          <a:latin typeface="+mn-lt"/>
                        </a:rPr>
                        <a:t>Adjusted 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400">
                          <a:solidFill>
                            <a:schemeClr val="bg1"/>
                          </a:solidFill>
                          <a:latin typeface="+mn-lt"/>
                        </a:rPr>
                        <a:t>0.24 (0.17-0.35); </a:t>
                      </a:r>
                      <a:r>
                        <a:rPr lang="en-US" sz="1400" i="1">
                          <a:solidFill>
                            <a:schemeClr val="bg1"/>
                          </a:solidFill>
                          <a:latin typeface="+mn-lt"/>
                        </a:rPr>
                        <a:t>P</a:t>
                      </a:r>
                      <a:r>
                        <a:rPr lang="en-US" sz="1400">
                          <a:solidFill>
                            <a:schemeClr val="bg1"/>
                          </a:solidFill>
                          <a:latin typeface="+mn-lt"/>
                        </a:rPr>
                        <a:t> &lt;.0001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18247696"/>
                  </a:ext>
                </a:extLst>
              </a:tr>
            </a:tbl>
          </a:graphicData>
        </a:graphic>
      </p:graphicFrame>
      <p:sp>
        <p:nvSpPr>
          <p:cNvPr id="4" name="TextBox 3">
            <a:extLst>
              <a:ext uri="{FF2B5EF4-FFF2-40B4-BE49-F238E27FC236}">
                <a16:creationId xmlns:a16="http://schemas.microsoft.com/office/drawing/2014/main" id="{F322A7F5-4E0F-651C-37C2-46E6F70F7605}"/>
              </a:ext>
            </a:extLst>
          </p:cNvPr>
          <p:cNvSpPr txBox="1"/>
          <p:nvPr/>
        </p:nvSpPr>
        <p:spPr bwMode="auto">
          <a:xfrm>
            <a:off x="5777672" y="5109352"/>
            <a:ext cx="1180131" cy="369332"/>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Time (Mo)</a:t>
            </a:r>
          </a:p>
        </p:txBody>
      </p:sp>
      <p:sp>
        <p:nvSpPr>
          <p:cNvPr id="5" name="TextBox 4">
            <a:extLst>
              <a:ext uri="{FF2B5EF4-FFF2-40B4-BE49-F238E27FC236}">
                <a16:creationId xmlns:a16="http://schemas.microsoft.com/office/drawing/2014/main" id="{BB5233D5-9FED-D9B4-E9BB-393A2A422983}"/>
              </a:ext>
            </a:extLst>
          </p:cNvPr>
          <p:cNvSpPr txBox="1"/>
          <p:nvPr/>
        </p:nvSpPr>
        <p:spPr bwMode="auto">
          <a:xfrm rot="16200000">
            <a:off x="108268" y="3035379"/>
            <a:ext cx="235898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PFS (%)</a:t>
            </a:r>
          </a:p>
        </p:txBody>
      </p:sp>
      <p:sp>
        <p:nvSpPr>
          <p:cNvPr id="7" name="Freeform: Shape 6">
            <a:extLst>
              <a:ext uri="{FF2B5EF4-FFF2-40B4-BE49-F238E27FC236}">
                <a16:creationId xmlns:a16="http://schemas.microsoft.com/office/drawing/2014/main" id="{DA3C71ED-D9D1-62EB-EF1E-C6EBE3AA90C0}"/>
              </a:ext>
            </a:extLst>
          </p:cNvPr>
          <p:cNvSpPr/>
          <p:nvPr/>
        </p:nvSpPr>
        <p:spPr bwMode="auto">
          <a:xfrm>
            <a:off x="2072148" y="1710813"/>
            <a:ext cx="8664678" cy="3016045"/>
          </a:xfrm>
          <a:custGeom>
            <a:avLst/>
            <a:gdLst>
              <a:gd name="connsiteX0" fmla="*/ 0 w 8871155"/>
              <a:gd name="connsiteY0" fmla="*/ 0 h 3016045"/>
              <a:gd name="connsiteX1" fmla="*/ 0 w 8871155"/>
              <a:gd name="connsiteY1" fmla="*/ 3016045 h 3016045"/>
              <a:gd name="connsiteX2" fmla="*/ 8871155 w 8871155"/>
              <a:gd name="connsiteY2" fmla="*/ 3016045 h 3016045"/>
            </a:gdLst>
            <a:ahLst/>
            <a:cxnLst>
              <a:cxn ang="0">
                <a:pos x="connsiteX0" y="connsiteY0"/>
              </a:cxn>
              <a:cxn ang="0">
                <a:pos x="connsiteX1" y="connsiteY1"/>
              </a:cxn>
              <a:cxn ang="0">
                <a:pos x="connsiteX2" y="connsiteY2"/>
              </a:cxn>
            </a:cxnLst>
            <a:rect l="l" t="t" r="r" b="b"/>
            <a:pathLst>
              <a:path w="8871155" h="3016045">
                <a:moveTo>
                  <a:pt x="0" y="0"/>
                </a:moveTo>
                <a:lnTo>
                  <a:pt x="0" y="3016045"/>
                </a:lnTo>
                <a:lnTo>
                  <a:pt x="8871155" y="3016045"/>
                </a:lnTo>
              </a:path>
            </a:pathLst>
          </a:custGeom>
          <a:noFill/>
          <a:ln w="28575">
            <a:solidFill>
              <a:schemeClr val="bg1"/>
            </a:solidFill>
            <a:miter lim="800000"/>
            <a:headEnd/>
            <a:tailEnd/>
          </a:ln>
        </p:spPr>
        <p:txBody>
          <a:bodyPr rtlCol="0" anchor="ctr"/>
          <a:lstStyle/>
          <a:p>
            <a:pPr algn="ctr"/>
            <a:endParaRPr lang="en-US"/>
          </a:p>
        </p:txBody>
      </p:sp>
      <p:sp>
        <p:nvSpPr>
          <p:cNvPr id="46" name="TextBox 45">
            <a:extLst>
              <a:ext uri="{FF2B5EF4-FFF2-40B4-BE49-F238E27FC236}">
                <a16:creationId xmlns:a16="http://schemas.microsoft.com/office/drawing/2014/main" id="{7087133A-757C-5171-F017-1233464F6186}"/>
              </a:ext>
            </a:extLst>
          </p:cNvPr>
          <p:cNvSpPr txBox="1"/>
          <p:nvPr/>
        </p:nvSpPr>
        <p:spPr bwMode="auto">
          <a:xfrm>
            <a:off x="1455560" y="152499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E96614D6-0815-85D7-E492-CD4DC3437C69}"/>
              </a:ext>
            </a:extLst>
          </p:cNvPr>
          <p:cNvSpPr txBox="1"/>
          <p:nvPr/>
        </p:nvSpPr>
        <p:spPr bwMode="auto">
          <a:xfrm>
            <a:off x="1572580" y="21175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670BD09C-6130-B35D-3A3D-A41D51F47E4D}"/>
              </a:ext>
            </a:extLst>
          </p:cNvPr>
          <p:cNvSpPr txBox="1"/>
          <p:nvPr/>
        </p:nvSpPr>
        <p:spPr bwMode="auto">
          <a:xfrm>
            <a:off x="1573407" y="27327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49" name="TextBox 48">
            <a:extLst>
              <a:ext uri="{FF2B5EF4-FFF2-40B4-BE49-F238E27FC236}">
                <a16:creationId xmlns:a16="http://schemas.microsoft.com/office/drawing/2014/main" id="{93C4E5DB-E391-DE0C-0658-D7212B66C3C7}"/>
              </a:ext>
            </a:extLst>
          </p:cNvPr>
          <p:cNvSpPr txBox="1"/>
          <p:nvPr/>
        </p:nvSpPr>
        <p:spPr bwMode="auto">
          <a:xfrm>
            <a:off x="1573407" y="33253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0D56AAEF-442B-704F-8D6B-7CC6C420E305}"/>
              </a:ext>
            </a:extLst>
          </p:cNvPr>
          <p:cNvSpPr txBox="1"/>
          <p:nvPr/>
        </p:nvSpPr>
        <p:spPr bwMode="auto">
          <a:xfrm>
            <a:off x="1564423" y="3949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C04B9252-5030-E15D-C442-48DF30B90BDA}"/>
              </a:ext>
            </a:extLst>
          </p:cNvPr>
          <p:cNvSpPr txBox="1"/>
          <p:nvPr/>
        </p:nvSpPr>
        <p:spPr bwMode="auto">
          <a:xfrm>
            <a:off x="1681442" y="454234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0E8EAC85-A5C3-D188-6A10-9FDC91318593}"/>
              </a:ext>
            </a:extLst>
          </p:cNvPr>
          <p:cNvSpPr txBox="1"/>
          <p:nvPr/>
        </p:nvSpPr>
        <p:spPr bwMode="auto">
          <a:xfrm>
            <a:off x="1921303"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23177825-319B-7AB2-C1B5-3F15E3C0617E}"/>
              </a:ext>
            </a:extLst>
          </p:cNvPr>
          <p:cNvSpPr txBox="1"/>
          <p:nvPr/>
        </p:nvSpPr>
        <p:spPr bwMode="auto">
          <a:xfrm>
            <a:off x="2298865"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a:t>
            </a:r>
          </a:p>
        </p:txBody>
      </p:sp>
      <p:sp>
        <p:nvSpPr>
          <p:cNvPr id="54" name="TextBox 53">
            <a:extLst>
              <a:ext uri="{FF2B5EF4-FFF2-40B4-BE49-F238E27FC236}">
                <a16:creationId xmlns:a16="http://schemas.microsoft.com/office/drawing/2014/main" id="{2DF683A1-39DC-E4DD-5883-36600F0D20C9}"/>
              </a:ext>
            </a:extLst>
          </p:cNvPr>
          <p:cNvSpPr txBox="1"/>
          <p:nvPr/>
        </p:nvSpPr>
        <p:spPr bwMode="auto">
          <a:xfrm>
            <a:off x="2645063"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a:t>
            </a:r>
          </a:p>
        </p:txBody>
      </p:sp>
      <p:sp>
        <p:nvSpPr>
          <p:cNvPr id="55" name="TextBox 54">
            <a:extLst>
              <a:ext uri="{FF2B5EF4-FFF2-40B4-BE49-F238E27FC236}">
                <a16:creationId xmlns:a16="http://schemas.microsoft.com/office/drawing/2014/main" id="{821B272E-5BC4-A660-E3BF-1A81BF8D2C58}"/>
              </a:ext>
            </a:extLst>
          </p:cNvPr>
          <p:cNvSpPr txBox="1"/>
          <p:nvPr/>
        </p:nvSpPr>
        <p:spPr bwMode="auto">
          <a:xfrm>
            <a:off x="3022625"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973BFAFB-9EE7-56C0-57A6-8EB8451FA39C}"/>
              </a:ext>
            </a:extLst>
          </p:cNvPr>
          <p:cNvSpPr txBox="1"/>
          <p:nvPr/>
        </p:nvSpPr>
        <p:spPr bwMode="auto">
          <a:xfrm>
            <a:off x="3361496"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33740C52-2910-4C61-A916-C9F44E3F5E08}"/>
              </a:ext>
            </a:extLst>
          </p:cNvPr>
          <p:cNvSpPr txBox="1"/>
          <p:nvPr/>
        </p:nvSpPr>
        <p:spPr bwMode="auto">
          <a:xfrm>
            <a:off x="3739058"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a:t>
            </a:r>
          </a:p>
        </p:txBody>
      </p:sp>
      <p:sp>
        <p:nvSpPr>
          <p:cNvPr id="58" name="TextBox 57">
            <a:extLst>
              <a:ext uri="{FF2B5EF4-FFF2-40B4-BE49-F238E27FC236}">
                <a16:creationId xmlns:a16="http://schemas.microsoft.com/office/drawing/2014/main" id="{F8291B60-61D9-F4BF-A535-D3B03191DEEE}"/>
              </a:ext>
            </a:extLst>
          </p:cNvPr>
          <p:cNvSpPr txBox="1"/>
          <p:nvPr/>
        </p:nvSpPr>
        <p:spPr bwMode="auto">
          <a:xfrm>
            <a:off x="4085256"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a:t>
            </a:r>
          </a:p>
        </p:txBody>
      </p:sp>
      <p:sp>
        <p:nvSpPr>
          <p:cNvPr id="59" name="TextBox 58">
            <a:extLst>
              <a:ext uri="{FF2B5EF4-FFF2-40B4-BE49-F238E27FC236}">
                <a16:creationId xmlns:a16="http://schemas.microsoft.com/office/drawing/2014/main" id="{1EF396FB-B7FD-EC99-88E4-9C4713B99A23}"/>
              </a:ext>
            </a:extLst>
          </p:cNvPr>
          <p:cNvSpPr txBox="1"/>
          <p:nvPr/>
        </p:nvSpPr>
        <p:spPr bwMode="auto">
          <a:xfrm>
            <a:off x="4462818"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7</a:t>
            </a:r>
          </a:p>
        </p:txBody>
      </p:sp>
      <p:sp>
        <p:nvSpPr>
          <p:cNvPr id="60" name="TextBox 59">
            <a:extLst>
              <a:ext uri="{FF2B5EF4-FFF2-40B4-BE49-F238E27FC236}">
                <a16:creationId xmlns:a16="http://schemas.microsoft.com/office/drawing/2014/main" id="{7C96A238-BE4F-BEB4-81EB-772708C090D7}"/>
              </a:ext>
            </a:extLst>
          </p:cNvPr>
          <p:cNvSpPr txBox="1"/>
          <p:nvPr/>
        </p:nvSpPr>
        <p:spPr bwMode="auto">
          <a:xfrm>
            <a:off x="4823643"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8</a:t>
            </a:r>
          </a:p>
        </p:txBody>
      </p:sp>
      <p:sp>
        <p:nvSpPr>
          <p:cNvPr id="61" name="TextBox 60">
            <a:extLst>
              <a:ext uri="{FF2B5EF4-FFF2-40B4-BE49-F238E27FC236}">
                <a16:creationId xmlns:a16="http://schemas.microsoft.com/office/drawing/2014/main" id="{F8CBE9C0-996B-41D1-8191-720CCA8C8BEE}"/>
              </a:ext>
            </a:extLst>
          </p:cNvPr>
          <p:cNvSpPr txBox="1"/>
          <p:nvPr/>
        </p:nvSpPr>
        <p:spPr bwMode="auto">
          <a:xfrm>
            <a:off x="5201205"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9</a:t>
            </a:r>
          </a:p>
        </p:txBody>
      </p:sp>
      <p:sp>
        <p:nvSpPr>
          <p:cNvPr id="62" name="TextBox 61">
            <a:extLst>
              <a:ext uri="{FF2B5EF4-FFF2-40B4-BE49-F238E27FC236}">
                <a16:creationId xmlns:a16="http://schemas.microsoft.com/office/drawing/2014/main" id="{79C3B270-B8AF-9FBC-784A-85F8858415B6}"/>
              </a:ext>
            </a:extLst>
          </p:cNvPr>
          <p:cNvSpPr txBox="1"/>
          <p:nvPr/>
        </p:nvSpPr>
        <p:spPr bwMode="auto">
          <a:xfrm>
            <a:off x="5488894"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63" name="TextBox 62">
            <a:extLst>
              <a:ext uri="{FF2B5EF4-FFF2-40B4-BE49-F238E27FC236}">
                <a16:creationId xmlns:a16="http://schemas.microsoft.com/office/drawing/2014/main" id="{D0A60EC4-AFCD-34F7-2D20-3F305A85B8FE}"/>
              </a:ext>
            </a:extLst>
          </p:cNvPr>
          <p:cNvSpPr txBox="1"/>
          <p:nvPr/>
        </p:nvSpPr>
        <p:spPr bwMode="auto">
          <a:xfrm>
            <a:off x="5866456"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11</a:t>
            </a:r>
          </a:p>
        </p:txBody>
      </p:sp>
      <p:sp>
        <p:nvSpPr>
          <p:cNvPr id="9216" name="TextBox 9215">
            <a:extLst>
              <a:ext uri="{FF2B5EF4-FFF2-40B4-BE49-F238E27FC236}">
                <a16:creationId xmlns:a16="http://schemas.microsoft.com/office/drawing/2014/main" id="{1BF26721-024F-3B0D-3E82-FE584946E1C3}"/>
              </a:ext>
            </a:extLst>
          </p:cNvPr>
          <p:cNvSpPr txBox="1"/>
          <p:nvPr/>
        </p:nvSpPr>
        <p:spPr bwMode="auto">
          <a:xfrm>
            <a:off x="6205327"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9217" name="TextBox 9216">
            <a:extLst>
              <a:ext uri="{FF2B5EF4-FFF2-40B4-BE49-F238E27FC236}">
                <a16:creationId xmlns:a16="http://schemas.microsoft.com/office/drawing/2014/main" id="{562B8313-50C6-F469-0BD4-18990603AE19}"/>
              </a:ext>
            </a:extLst>
          </p:cNvPr>
          <p:cNvSpPr txBox="1"/>
          <p:nvPr/>
        </p:nvSpPr>
        <p:spPr bwMode="auto">
          <a:xfrm>
            <a:off x="6582889"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13</a:t>
            </a:r>
          </a:p>
        </p:txBody>
      </p:sp>
      <p:sp>
        <p:nvSpPr>
          <p:cNvPr id="9219" name="TextBox 9218">
            <a:extLst>
              <a:ext uri="{FF2B5EF4-FFF2-40B4-BE49-F238E27FC236}">
                <a16:creationId xmlns:a16="http://schemas.microsoft.com/office/drawing/2014/main" id="{EB9CF49F-8857-7906-3E76-E4BA8E643F8A}"/>
              </a:ext>
            </a:extLst>
          </p:cNvPr>
          <p:cNvSpPr txBox="1"/>
          <p:nvPr/>
        </p:nvSpPr>
        <p:spPr bwMode="auto">
          <a:xfrm>
            <a:off x="6929087"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14</a:t>
            </a:r>
          </a:p>
        </p:txBody>
      </p:sp>
      <p:sp>
        <p:nvSpPr>
          <p:cNvPr id="9220" name="TextBox 9219">
            <a:extLst>
              <a:ext uri="{FF2B5EF4-FFF2-40B4-BE49-F238E27FC236}">
                <a16:creationId xmlns:a16="http://schemas.microsoft.com/office/drawing/2014/main" id="{E93FC712-CF9D-F8E9-F160-212762E682EB}"/>
              </a:ext>
            </a:extLst>
          </p:cNvPr>
          <p:cNvSpPr txBox="1"/>
          <p:nvPr/>
        </p:nvSpPr>
        <p:spPr bwMode="auto">
          <a:xfrm>
            <a:off x="7306648"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15</a:t>
            </a:r>
          </a:p>
        </p:txBody>
      </p:sp>
      <p:sp>
        <p:nvSpPr>
          <p:cNvPr id="9221" name="TextBox 9220">
            <a:extLst>
              <a:ext uri="{FF2B5EF4-FFF2-40B4-BE49-F238E27FC236}">
                <a16:creationId xmlns:a16="http://schemas.microsoft.com/office/drawing/2014/main" id="{506985F0-F051-57E7-7E50-CE45998085C7}"/>
              </a:ext>
            </a:extLst>
          </p:cNvPr>
          <p:cNvSpPr txBox="1"/>
          <p:nvPr/>
        </p:nvSpPr>
        <p:spPr bwMode="auto">
          <a:xfrm>
            <a:off x="7635250"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16</a:t>
            </a:r>
          </a:p>
        </p:txBody>
      </p:sp>
      <p:sp>
        <p:nvSpPr>
          <p:cNvPr id="9222" name="TextBox 9221">
            <a:extLst>
              <a:ext uri="{FF2B5EF4-FFF2-40B4-BE49-F238E27FC236}">
                <a16:creationId xmlns:a16="http://schemas.microsoft.com/office/drawing/2014/main" id="{20B7636C-1F5C-0E9F-ABDB-F05EA8E5EF0A}"/>
              </a:ext>
            </a:extLst>
          </p:cNvPr>
          <p:cNvSpPr txBox="1"/>
          <p:nvPr/>
        </p:nvSpPr>
        <p:spPr bwMode="auto">
          <a:xfrm>
            <a:off x="8012812"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17</a:t>
            </a:r>
          </a:p>
        </p:txBody>
      </p:sp>
      <p:sp>
        <p:nvSpPr>
          <p:cNvPr id="9223" name="TextBox 9222">
            <a:extLst>
              <a:ext uri="{FF2B5EF4-FFF2-40B4-BE49-F238E27FC236}">
                <a16:creationId xmlns:a16="http://schemas.microsoft.com/office/drawing/2014/main" id="{F8506390-430F-FA11-9A22-016ED4D3D52F}"/>
              </a:ext>
            </a:extLst>
          </p:cNvPr>
          <p:cNvSpPr txBox="1"/>
          <p:nvPr/>
        </p:nvSpPr>
        <p:spPr bwMode="auto">
          <a:xfrm>
            <a:off x="8359010"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18</a:t>
            </a:r>
          </a:p>
        </p:txBody>
      </p:sp>
      <p:sp>
        <p:nvSpPr>
          <p:cNvPr id="9224" name="TextBox 9223">
            <a:extLst>
              <a:ext uri="{FF2B5EF4-FFF2-40B4-BE49-F238E27FC236}">
                <a16:creationId xmlns:a16="http://schemas.microsoft.com/office/drawing/2014/main" id="{02A35C44-E7A5-61A1-D747-E48A4172AF22}"/>
              </a:ext>
            </a:extLst>
          </p:cNvPr>
          <p:cNvSpPr txBox="1"/>
          <p:nvPr/>
        </p:nvSpPr>
        <p:spPr bwMode="auto">
          <a:xfrm>
            <a:off x="8736572"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19</a:t>
            </a:r>
          </a:p>
        </p:txBody>
      </p:sp>
      <p:sp>
        <p:nvSpPr>
          <p:cNvPr id="9225" name="TextBox 9224">
            <a:extLst>
              <a:ext uri="{FF2B5EF4-FFF2-40B4-BE49-F238E27FC236}">
                <a16:creationId xmlns:a16="http://schemas.microsoft.com/office/drawing/2014/main" id="{3D14E4AF-C357-52B6-292D-06A2DBB784D3}"/>
              </a:ext>
            </a:extLst>
          </p:cNvPr>
          <p:cNvSpPr txBox="1"/>
          <p:nvPr/>
        </p:nvSpPr>
        <p:spPr bwMode="auto">
          <a:xfrm>
            <a:off x="9075443"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9226" name="TextBox 9225">
            <a:extLst>
              <a:ext uri="{FF2B5EF4-FFF2-40B4-BE49-F238E27FC236}">
                <a16:creationId xmlns:a16="http://schemas.microsoft.com/office/drawing/2014/main" id="{89F1F1D5-C395-7C66-78A1-13D7B66BD383}"/>
              </a:ext>
            </a:extLst>
          </p:cNvPr>
          <p:cNvSpPr txBox="1"/>
          <p:nvPr/>
        </p:nvSpPr>
        <p:spPr bwMode="auto">
          <a:xfrm>
            <a:off x="9453005"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21</a:t>
            </a:r>
          </a:p>
        </p:txBody>
      </p:sp>
      <p:sp>
        <p:nvSpPr>
          <p:cNvPr id="9227" name="TextBox 9226">
            <a:extLst>
              <a:ext uri="{FF2B5EF4-FFF2-40B4-BE49-F238E27FC236}">
                <a16:creationId xmlns:a16="http://schemas.microsoft.com/office/drawing/2014/main" id="{7B7BEF62-F67D-98EB-3B51-9D868568EA85}"/>
              </a:ext>
            </a:extLst>
          </p:cNvPr>
          <p:cNvSpPr txBox="1"/>
          <p:nvPr/>
        </p:nvSpPr>
        <p:spPr bwMode="auto">
          <a:xfrm>
            <a:off x="9799203"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22</a:t>
            </a:r>
          </a:p>
        </p:txBody>
      </p:sp>
      <p:sp>
        <p:nvSpPr>
          <p:cNvPr id="9228" name="TextBox 9227">
            <a:extLst>
              <a:ext uri="{FF2B5EF4-FFF2-40B4-BE49-F238E27FC236}">
                <a16:creationId xmlns:a16="http://schemas.microsoft.com/office/drawing/2014/main" id="{D13736D0-B9AB-9422-F0CB-679BCFF66A3C}"/>
              </a:ext>
            </a:extLst>
          </p:cNvPr>
          <p:cNvSpPr txBox="1"/>
          <p:nvPr/>
        </p:nvSpPr>
        <p:spPr bwMode="auto">
          <a:xfrm>
            <a:off x="10176765"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23</a:t>
            </a:r>
          </a:p>
        </p:txBody>
      </p:sp>
      <p:sp>
        <p:nvSpPr>
          <p:cNvPr id="9229" name="TextBox 9228">
            <a:extLst>
              <a:ext uri="{FF2B5EF4-FFF2-40B4-BE49-F238E27FC236}">
                <a16:creationId xmlns:a16="http://schemas.microsoft.com/office/drawing/2014/main" id="{ED9224CF-BC15-1BF7-930A-6167BAA29385}"/>
              </a:ext>
            </a:extLst>
          </p:cNvPr>
          <p:cNvSpPr txBox="1"/>
          <p:nvPr/>
        </p:nvSpPr>
        <p:spPr bwMode="auto">
          <a:xfrm>
            <a:off x="10537590"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24</a:t>
            </a:r>
          </a:p>
        </p:txBody>
      </p:sp>
      <p:sp>
        <p:nvSpPr>
          <p:cNvPr id="9233" name="TextBox 9232">
            <a:extLst>
              <a:ext uri="{FF2B5EF4-FFF2-40B4-BE49-F238E27FC236}">
                <a16:creationId xmlns:a16="http://schemas.microsoft.com/office/drawing/2014/main" id="{EB5179C9-D903-DA01-36CC-548538EEFA9C}"/>
              </a:ext>
            </a:extLst>
          </p:cNvPr>
          <p:cNvSpPr txBox="1"/>
          <p:nvPr/>
        </p:nvSpPr>
        <p:spPr bwMode="auto">
          <a:xfrm>
            <a:off x="1832717" y="540700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131</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131</a:t>
            </a:r>
          </a:p>
        </p:txBody>
      </p:sp>
      <p:sp>
        <p:nvSpPr>
          <p:cNvPr id="9234" name="TextBox 9233">
            <a:extLst>
              <a:ext uri="{FF2B5EF4-FFF2-40B4-BE49-F238E27FC236}">
                <a16:creationId xmlns:a16="http://schemas.microsoft.com/office/drawing/2014/main" id="{0B06B892-8D9C-0EFD-EB88-3ED973FE34BE}"/>
              </a:ext>
            </a:extLst>
          </p:cNvPr>
          <p:cNvSpPr txBox="1"/>
          <p:nvPr/>
        </p:nvSpPr>
        <p:spPr bwMode="auto">
          <a:xfrm>
            <a:off x="2210279" y="540700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127</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114</a:t>
            </a:r>
          </a:p>
        </p:txBody>
      </p:sp>
      <p:sp>
        <p:nvSpPr>
          <p:cNvPr id="9235" name="TextBox 9234">
            <a:extLst>
              <a:ext uri="{FF2B5EF4-FFF2-40B4-BE49-F238E27FC236}">
                <a16:creationId xmlns:a16="http://schemas.microsoft.com/office/drawing/2014/main" id="{3902AF54-BD51-3C80-F38B-7F5743F5A928}"/>
              </a:ext>
            </a:extLst>
          </p:cNvPr>
          <p:cNvSpPr txBox="1"/>
          <p:nvPr/>
        </p:nvSpPr>
        <p:spPr bwMode="auto">
          <a:xfrm>
            <a:off x="2556477" y="540700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103</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45</a:t>
            </a:r>
          </a:p>
        </p:txBody>
      </p:sp>
      <p:sp>
        <p:nvSpPr>
          <p:cNvPr id="9236" name="TextBox 9235">
            <a:extLst>
              <a:ext uri="{FF2B5EF4-FFF2-40B4-BE49-F238E27FC236}">
                <a16:creationId xmlns:a16="http://schemas.microsoft.com/office/drawing/2014/main" id="{8696DADE-CF83-C522-A604-6C7B0413D2EE}"/>
              </a:ext>
            </a:extLst>
          </p:cNvPr>
          <p:cNvSpPr txBox="1"/>
          <p:nvPr/>
        </p:nvSpPr>
        <p:spPr bwMode="auto">
          <a:xfrm>
            <a:off x="2979725"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94</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35</a:t>
            </a:r>
          </a:p>
        </p:txBody>
      </p:sp>
      <p:sp>
        <p:nvSpPr>
          <p:cNvPr id="9237" name="TextBox 9236">
            <a:extLst>
              <a:ext uri="{FF2B5EF4-FFF2-40B4-BE49-F238E27FC236}">
                <a16:creationId xmlns:a16="http://schemas.microsoft.com/office/drawing/2014/main" id="{3685F07F-C7E1-544F-38AF-13D8400D47B2}"/>
              </a:ext>
            </a:extLst>
          </p:cNvPr>
          <p:cNvSpPr txBox="1"/>
          <p:nvPr/>
        </p:nvSpPr>
        <p:spPr bwMode="auto">
          <a:xfrm>
            <a:off x="3318596"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69</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20</a:t>
            </a:r>
          </a:p>
        </p:txBody>
      </p:sp>
      <p:sp>
        <p:nvSpPr>
          <p:cNvPr id="9238" name="TextBox 9237">
            <a:extLst>
              <a:ext uri="{FF2B5EF4-FFF2-40B4-BE49-F238E27FC236}">
                <a16:creationId xmlns:a16="http://schemas.microsoft.com/office/drawing/2014/main" id="{52E9E85F-FB6D-4456-277D-DD1612A51046}"/>
              </a:ext>
            </a:extLst>
          </p:cNvPr>
          <p:cNvSpPr txBox="1"/>
          <p:nvPr/>
        </p:nvSpPr>
        <p:spPr bwMode="auto">
          <a:xfrm>
            <a:off x="3696158"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68</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20</a:t>
            </a:r>
          </a:p>
        </p:txBody>
      </p:sp>
      <p:sp>
        <p:nvSpPr>
          <p:cNvPr id="9239" name="TextBox 9238">
            <a:extLst>
              <a:ext uri="{FF2B5EF4-FFF2-40B4-BE49-F238E27FC236}">
                <a16:creationId xmlns:a16="http://schemas.microsoft.com/office/drawing/2014/main" id="{D31432E6-715F-C63B-0880-85FA0866D19B}"/>
              </a:ext>
            </a:extLst>
          </p:cNvPr>
          <p:cNvSpPr txBox="1"/>
          <p:nvPr/>
        </p:nvSpPr>
        <p:spPr bwMode="auto">
          <a:xfrm>
            <a:off x="4042356"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50</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11</a:t>
            </a:r>
          </a:p>
        </p:txBody>
      </p:sp>
      <p:sp>
        <p:nvSpPr>
          <p:cNvPr id="9240" name="TextBox 9239">
            <a:extLst>
              <a:ext uri="{FF2B5EF4-FFF2-40B4-BE49-F238E27FC236}">
                <a16:creationId xmlns:a16="http://schemas.microsoft.com/office/drawing/2014/main" id="{455A5171-86C6-F289-DA7B-B4A978D5194F}"/>
              </a:ext>
            </a:extLst>
          </p:cNvPr>
          <p:cNvSpPr txBox="1"/>
          <p:nvPr/>
        </p:nvSpPr>
        <p:spPr bwMode="auto">
          <a:xfrm>
            <a:off x="4419918"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49</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11</a:t>
            </a:r>
          </a:p>
        </p:txBody>
      </p:sp>
      <p:sp>
        <p:nvSpPr>
          <p:cNvPr id="9241" name="TextBox 9240">
            <a:extLst>
              <a:ext uri="{FF2B5EF4-FFF2-40B4-BE49-F238E27FC236}">
                <a16:creationId xmlns:a16="http://schemas.microsoft.com/office/drawing/2014/main" id="{AD6DA2DA-D388-6657-BF25-46E6B95605B3}"/>
              </a:ext>
            </a:extLst>
          </p:cNvPr>
          <p:cNvSpPr txBox="1"/>
          <p:nvPr/>
        </p:nvSpPr>
        <p:spPr bwMode="auto">
          <a:xfrm>
            <a:off x="4780743"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35</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7</a:t>
            </a:r>
          </a:p>
        </p:txBody>
      </p:sp>
      <p:sp>
        <p:nvSpPr>
          <p:cNvPr id="9242" name="TextBox 9241">
            <a:extLst>
              <a:ext uri="{FF2B5EF4-FFF2-40B4-BE49-F238E27FC236}">
                <a16:creationId xmlns:a16="http://schemas.microsoft.com/office/drawing/2014/main" id="{9B4FE27F-BD46-F26E-CA9F-B62D77438F66}"/>
              </a:ext>
            </a:extLst>
          </p:cNvPr>
          <p:cNvSpPr txBox="1"/>
          <p:nvPr/>
        </p:nvSpPr>
        <p:spPr bwMode="auto">
          <a:xfrm>
            <a:off x="5158305"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5</a:t>
            </a:r>
          </a:p>
        </p:txBody>
      </p:sp>
      <p:sp>
        <p:nvSpPr>
          <p:cNvPr id="9243" name="TextBox 9242">
            <a:extLst>
              <a:ext uri="{FF2B5EF4-FFF2-40B4-BE49-F238E27FC236}">
                <a16:creationId xmlns:a16="http://schemas.microsoft.com/office/drawing/2014/main" id="{7236125D-09A3-58D0-69DA-739BBF76209A}"/>
              </a:ext>
            </a:extLst>
          </p:cNvPr>
          <p:cNvSpPr txBox="1"/>
          <p:nvPr/>
        </p:nvSpPr>
        <p:spPr bwMode="auto">
          <a:xfrm>
            <a:off x="5504504"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24</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3</a:t>
            </a:r>
          </a:p>
        </p:txBody>
      </p:sp>
      <p:sp>
        <p:nvSpPr>
          <p:cNvPr id="9244" name="TextBox 9243">
            <a:extLst>
              <a:ext uri="{FF2B5EF4-FFF2-40B4-BE49-F238E27FC236}">
                <a16:creationId xmlns:a16="http://schemas.microsoft.com/office/drawing/2014/main" id="{E19A19DC-5062-7B62-4D5A-FE3239ACE83F}"/>
              </a:ext>
            </a:extLst>
          </p:cNvPr>
          <p:cNvSpPr txBox="1"/>
          <p:nvPr/>
        </p:nvSpPr>
        <p:spPr bwMode="auto">
          <a:xfrm>
            <a:off x="5882066"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22</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a:t>
            </a:r>
          </a:p>
        </p:txBody>
      </p:sp>
      <p:sp>
        <p:nvSpPr>
          <p:cNvPr id="9245" name="TextBox 9244">
            <a:extLst>
              <a:ext uri="{FF2B5EF4-FFF2-40B4-BE49-F238E27FC236}">
                <a16:creationId xmlns:a16="http://schemas.microsoft.com/office/drawing/2014/main" id="{0C802D89-C2C1-CC25-3A44-C307A5E27A67}"/>
              </a:ext>
            </a:extLst>
          </p:cNvPr>
          <p:cNvSpPr txBox="1"/>
          <p:nvPr/>
        </p:nvSpPr>
        <p:spPr bwMode="auto">
          <a:xfrm>
            <a:off x="6220937"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a:t>
            </a:r>
          </a:p>
        </p:txBody>
      </p:sp>
      <p:sp>
        <p:nvSpPr>
          <p:cNvPr id="9246" name="TextBox 9245">
            <a:extLst>
              <a:ext uri="{FF2B5EF4-FFF2-40B4-BE49-F238E27FC236}">
                <a16:creationId xmlns:a16="http://schemas.microsoft.com/office/drawing/2014/main" id="{21FBDA0A-6AAE-CD6B-4774-6F1D1B789A4E}"/>
              </a:ext>
            </a:extLst>
          </p:cNvPr>
          <p:cNvSpPr txBox="1"/>
          <p:nvPr/>
        </p:nvSpPr>
        <p:spPr bwMode="auto">
          <a:xfrm>
            <a:off x="6598499"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a:t>
            </a:r>
          </a:p>
        </p:txBody>
      </p:sp>
      <p:sp>
        <p:nvSpPr>
          <p:cNvPr id="9247" name="TextBox 9246">
            <a:extLst>
              <a:ext uri="{FF2B5EF4-FFF2-40B4-BE49-F238E27FC236}">
                <a16:creationId xmlns:a16="http://schemas.microsoft.com/office/drawing/2014/main" id="{1BA3AE0E-A9AF-33CE-EA23-1B2B158B1550}"/>
              </a:ext>
            </a:extLst>
          </p:cNvPr>
          <p:cNvSpPr txBox="1"/>
          <p:nvPr/>
        </p:nvSpPr>
        <p:spPr bwMode="auto">
          <a:xfrm>
            <a:off x="6944697"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48" name="TextBox 9247">
            <a:extLst>
              <a:ext uri="{FF2B5EF4-FFF2-40B4-BE49-F238E27FC236}">
                <a16:creationId xmlns:a16="http://schemas.microsoft.com/office/drawing/2014/main" id="{64B1A358-298F-E2C5-3669-7A102F7283B3}"/>
              </a:ext>
            </a:extLst>
          </p:cNvPr>
          <p:cNvSpPr txBox="1"/>
          <p:nvPr/>
        </p:nvSpPr>
        <p:spPr bwMode="auto">
          <a:xfrm>
            <a:off x="7322258" y="540700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49" name="TextBox 9248">
            <a:extLst>
              <a:ext uri="{FF2B5EF4-FFF2-40B4-BE49-F238E27FC236}">
                <a16:creationId xmlns:a16="http://schemas.microsoft.com/office/drawing/2014/main" id="{C4346DDD-A14E-BC40-C1FB-02160ECF2FBF}"/>
              </a:ext>
            </a:extLst>
          </p:cNvPr>
          <p:cNvSpPr txBox="1"/>
          <p:nvPr/>
        </p:nvSpPr>
        <p:spPr bwMode="auto">
          <a:xfrm>
            <a:off x="7696545" y="5407008"/>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50" name="TextBox 9249">
            <a:extLst>
              <a:ext uri="{FF2B5EF4-FFF2-40B4-BE49-F238E27FC236}">
                <a16:creationId xmlns:a16="http://schemas.microsoft.com/office/drawing/2014/main" id="{2888DCCD-0D14-A829-EDFE-41A0CFA32F16}"/>
              </a:ext>
            </a:extLst>
          </p:cNvPr>
          <p:cNvSpPr txBox="1"/>
          <p:nvPr/>
        </p:nvSpPr>
        <p:spPr bwMode="auto">
          <a:xfrm>
            <a:off x="8074107" y="5407008"/>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0</a:t>
            </a:r>
          </a:p>
        </p:txBody>
      </p:sp>
      <p:sp>
        <p:nvSpPr>
          <p:cNvPr id="9251" name="TextBox 9250">
            <a:extLst>
              <a:ext uri="{FF2B5EF4-FFF2-40B4-BE49-F238E27FC236}">
                <a16:creationId xmlns:a16="http://schemas.microsoft.com/office/drawing/2014/main" id="{2DE58EF8-8B6F-6D60-7045-D9E13C1D0D1C}"/>
              </a:ext>
            </a:extLst>
          </p:cNvPr>
          <p:cNvSpPr txBox="1"/>
          <p:nvPr/>
        </p:nvSpPr>
        <p:spPr bwMode="auto">
          <a:xfrm>
            <a:off x="8420305" y="54070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6</a:t>
            </a:r>
          </a:p>
        </p:txBody>
      </p:sp>
      <p:sp>
        <p:nvSpPr>
          <p:cNvPr id="9252" name="TextBox 9251">
            <a:extLst>
              <a:ext uri="{FF2B5EF4-FFF2-40B4-BE49-F238E27FC236}">
                <a16:creationId xmlns:a16="http://schemas.microsoft.com/office/drawing/2014/main" id="{778E6F87-5315-3252-A04F-A2E9B09B4F77}"/>
              </a:ext>
            </a:extLst>
          </p:cNvPr>
          <p:cNvSpPr txBox="1"/>
          <p:nvPr/>
        </p:nvSpPr>
        <p:spPr bwMode="auto">
          <a:xfrm>
            <a:off x="8797867" y="54070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6</a:t>
            </a:r>
          </a:p>
        </p:txBody>
      </p:sp>
      <p:sp>
        <p:nvSpPr>
          <p:cNvPr id="9253" name="TextBox 9252">
            <a:extLst>
              <a:ext uri="{FF2B5EF4-FFF2-40B4-BE49-F238E27FC236}">
                <a16:creationId xmlns:a16="http://schemas.microsoft.com/office/drawing/2014/main" id="{69B30424-5DE8-748B-CDE5-0889A5F2AB52}"/>
              </a:ext>
            </a:extLst>
          </p:cNvPr>
          <p:cNvSpPr txBox="1"/>
          <p:nvPr/>
        </p:nvSpPr>
        <p:spPr bwMode="auto">
          <a:xfrm>
            <a:off x="9136738" y="54070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a:t>
            </a:r>
          </a:p>
        </p:txBody>
      </p:sp>
      <p:sp>
        <p:nvSpPr>
          <p:cNvPr id="9254" name="TextBox 9253">
            <a:extLst>
              <a:ext uri="{FF2B5EF4-FFF2-40B4-BE49-F238E27FC236}">
                <a16:creationId xmlns:a16="http://schemas.microsoft.com/office/drawing/2014/main" id="{868DB83F-10F1-DFFA-AAA7-355E1B4D8C6C}"/>
              </a:ext>
            </a:extLst>
          </p:cNvPr>
          <p:cNvSpPr txBox="1"/>
          <p:nvPr/>
        </p:nvSpPr>
        <p:spPr bwMode="auto">
          <a:xfrm>
            <a:off x="9514300" y="54070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a:t>
            </a:r>
          </a:p>
        </p:txBody>
      </p:sp>
      <p:sp>
        <p:nvSpPr>
          <p:cNvPr id="9255" name="TextBox 9254">
            <a:extLst>
              <a:ext uri="{FF2B5EF4-FFF2-40B4-BE49-F238E27FC236}">
                <a16:creationId xmlns:a16="http://schemas.microsoft.com/office/drawing/2014/main" id="{FB89DC37-C045-D5D6-18C4-D8746B3FC6EA}"/>
              </a:ext>
            </a:extLst>
          </p:cNvPr>
          <p:cNvSpPr txBox="1"/>
          <p:nvPr/>
        </p:nvSpPr>
        <p:spPr bwMode="auto">
          <a:xfrm>
            <a:off x="9860498" y="54070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a:t>
            </a:r>
          </a:p>
        </p:txBody>
      </p:sp>
      <p:sp>
        <p:nvSpPr>
          <p:cNvPr id="9256" name="TextBox 9255">
            <a:extLst>
              <a:ext uri="{FF2B5EF4-FFF2-40B4-BE49-F238E27FC236}">
                <a16:creationId xmlns:a16="http://schemas.microsoft.com/office/drawing/2014/main" id="{14B5C668-0E20-DE42-7C24-1D4468B065A7}"/>
              </a:ext>
            </a:extLst>
          </p:cNvPr>
          <p:cNvSpPr txBox="1"/>
          <p:nvPr/>
        </p:nvSpPr>
        <p:spPr bwMode="auto">
          <a:xfrm>
            <a:off x="10238059" y="54070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57" name="TextBox 9256">
            <a:extLst>
              <a:ext uri="{FF2B5EF4-FFF2-40B4-BE49-F238E27FC236}">
                <a16:creationId xmlns:a16="http://schemas.microsoft.com/office/drawing/2014/main" id="{0D0DD0F4-9A81-6B9E-D7A7-81B941A16A12}"/>
              </a:ext>
            </a:extLst>
          </p:cNvPr>
          <p:cNvSpPr txBox="1"/>
          <p:nvPr/>
        </p:nvSpPr>
        <p:spPr bwMode="auto">
          <a:xfrm>
            <a:off x="10598885" y="54070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0</a:t>
            </a:r>
          </a:p>
        </p:txBody>
      </p:sp>
      <p:grpSp>
        <p:nvGrpSpPr>
          <p:cNvPr id="9231" name="Group 9230">
            <a:extLst>
              <a:ext uri="{FF2B5EF4-FFF2-40B4-BE49-F238E27FC236}">
                <a16:creationId xmlns:a16="http://schemas.microsoft.com/office/drawing/2014/main" id="{78CCC959-1BC7-937C-17A8-B1A85656BF54}"/>
              </a:ext>
            </a:extLst>
          </p:cNvPr>
          <p:cNvGrpSpPr/>
          <p:nvPr/>
        </p:nvGrpSpPr>
        <p:grpSpPr>
          <a:xfrm>
            <a:off x="2071816" y="1717589"/>
            <a:ext cx="8604422" cy="2994454"/>
            <a:chOff x="2071816" y="1717589"/>
            <a:chExt cx="8604422" cy="2994454"/>
          </a:xfrm>
        </p:grpSpPr>
        <p:sp>
          <p:nvSpPr>
            <p:cNvPr id="8" name="Freeform: Shape 7">
              <a:extLst>
                <a:ext uri="{FF2B5EF4-FFF2-40B4-BE49-F238E27FC236}">
                  <a16:creationId xmlns:a16="http://schemas.microsoft.com/office/drawing/2014/main" id="{D1DEC6F9-6731-2945-34A1-D934DD387F29}"/>
                </a:ext>
              </a:extLst>
            </p:cNvPr>
            <p:cNvSpPr/>
            <p:nvPr/>
          </p:nvSpPr>
          <p:spPr bwMode="auto">
            <a:xfrm>
              <a:off x="2071816" y="1717589"/>
              <a:ext cx="3229233" cy="1396314"/>
            </a:xfrm>
            <a:custGeom>
              <a:avLst/>
              <a:gdLst>
                <a:gd name="connsiteX0" fmla="*/ 0 w 3229233"/>
                <a:gd name="connsiteY0" fmla="*/ 0 h 1396314"/>
                <a:gd name="connsiteX1" fmla="*/ 317157 w 3229233"/>
                <a:gd name="connsiteY1" fmla="*/ 0 h 1396314"/>
                <a:gd name="connsiteX2" fmla="*/ 317157 w 3229233"/>
                <a:gd name="connsiteY2" fmla="*/ 37070 h 1396314"/>
                <a:gd name="connsiteX3" fmla="*/ 494270 w 3229233"/>
                <a:gd name="connsiteY3" fmla="*/ 37070 h 1396314"/>
                <a:gd name="connsiteX4" fmla="*/ 494270 w 3229233"/>
                <a:gd name="connsiteY4" fmla="*/ 65903 h 1396314"/>
                <a:gd name="connsiteX5" fmla="*/ 523103 w 3229233"/>
                <a:gd name="connsiteY5" fmla="*/ 65903 h 1396314"/>
                <a:gd name="connsiteX6" fmla="*/ 523103 w 3229233"/>
                <a:gd name="connsiteY6" fmla="*/ 111211 h 1396314"/>
                <a:gd name="connsiteX7" fmla="*/ 597243 w 3229233"/>
                <a:gd name="connsiteY7" fmla="*/ 111211 h 1396314"/>
                <a:gd name="connsiteX8" fmla="*/ 597243 w 3229233"/>
                <a:gd name="connsiteY8" fmla="*/ 148281 h 1396314"/>
                <a:gd name="connsiteX9" fmla="*/ 609600 w 3229233"/>
                <a:gd name="connsiteY9" fmla="*/ 148281 h 1396314"/>
                <a:gd name="connsiteX10" fmla="*/ 609600 w 3229233"/>
                <a:gd name="connsiteY10" fmla="*/ 226541 h 1396314"/>
                <a:gd name="connsiteX11" fmla="*/ 663146 w 3229233"/>
                <a:gd name="connsiteY11" fmla="*/ 226541 h 1396314"/>
                <a:gd name="connsiteX12" fmla="*/ 663146 w 3229233"/>
                <a:gd name="connsiteY12" fmla="*/ 275968 h 1396314"/>
                <a:gd name="connsiteX13" fmla="*/ 712573 w 3229233"/>
                <a:gd name="connsiteY13" fmla="*/ 275968 h 1396314"/>
                <a:gd name="connsiteX14" fmla="*/ 712573 w 3229233"/>
                <a:gd name="connsiteY14" fmla="*/ 403654 h 1396314"/>
                <a:gd name="connsiteX15" fmla="*/ 811427 w 3229233"/>
                <a:gd name="connsiteY15" fmla="*/ 403654 h 1396314"/>
                <a:gd name="connsiteX16" fmla="*/ 811427 w 3229233"/>
                <a:gd name="connsiteY16" fmla="*/ 457200 h 1396314"/>
                <a:gd name="connsiteX17" fmla="*/ 1075038 w 3229233"/>
                <a:gd name="connsiteY17" fmla="*/ 457200 h 1396314"/>
                <a:gd name="connsiteX18" fmla="*/ 1075038 w 3229233"/>
                <a:gd name="connsiteY18" fmla="*/ 498389 h 1396314"/>
                <a:gd name="connsiteX19" fmla="*/ 1182130 w 3229233"/>
                <a:gd name="connsiteY19" fmla="*/ 498389 h 1396314"/>
                <a:gd name="connsiteX20" fmla="*/ 1182130 w 3229233"/>
                <a:gd name="connsiteY20" fmla="*/ 539579 h 1396314"/>
                <a:gd name="connsiteX21" fmla="*/ 1297460 w 3229233"/>
                <a:gd name="connsiteY21" fmla="*/ 539579 h 1396314"/>
                <a:gd name="connsiteX22" fmla="*/ 1297460 w 3229233"/>
                <a:gd name="connsiteY22" fmla="*/ 609600 h 1396314"/>
                <a:gd name="connsiteX23" fmla="*/ 1338649 w 3229233"/>
                <a:gd name="connsiteY23" fmla="*/ 609600 h 1396314"/>
                <a:gd name="connsiteX24" fmla="*/ 1338649 w 3229233"/>
                <a:gd name="connsiteY24" fmla="*/ 794952 h 1396314"/>
                <a:gd name="connsiteX25" fmla="*/ 1383957 w 3229233"/>
                <a:gd name="connsiteY25" fmla="*/ 794952 h 1396314"/>
                <a:gd name="connsiteX26" fmla="*/ 1383957 w 3229233"/>
                <a:gd name="connsiteY26" fmla="*/ 869092 h 1396314"/>
                <a:gd name="connsiteX27" fmla="*/ 1453979 w 3229233"/>
                <a:gd name="connsiteY27" fmla="*/ 869092 h 1396314"/>
                <a:gd name="connsiteX28" fmla="*/ 1453979 w 3229233"/>
                <a:gd name="connsiteY28" fmla="*/ 897925 h 1396314"/>
                <a:gd name="connsiteX29" fmla="*/ 1948249 w 3229233"/>
                <a:gd name="connsiteY29" fmla="*/ 897925 h 1396314"/>
                <a:gd name="connsiteX30" fmla="*/ 1948249 w 3229233"/>
                <a:gd name="connsiteY30" fmla="*/ 1058562 h 1396314"/>
                <a:gd name="connsiteX31" fmla="*/ 2010033 w 3229233"/>
                <a:gd name="connsiteY31" fmla="*/ 1058562 h 1396314"/>
                <a:gd name="connsiteX32" fmla="*/ 2010033 w 3229233"/>
                <a:gd name="connsiteY32" fmla="*/ 1161535 h 1396314"/>
                <a:gd name="connsiteX33" fmla="*/ 2520779 w 3229233"/>
                <a:gd name="connsiteY33" fmla="*/ 1161535 h 1396314"/>
                <a:gd name="connsiteX34" fmla="*/ 2520779 w 3229233"/>
                <a:gd name="connsiteY34" fmla="*/ 1198606 h 1396314"/>
                <a:gd name="connsiteX35" fmla="*/ 2619633 w 3229233"/>
                <a:gd name="connsiteY35" fmla="*/ 1198606 h 1396314"/>
                <a:gd name="connsiteX36" fmla="*/ 2619633 w 3229233"/>
                <a:gd name="connsiteY36" fmla="*/ 1309816 h 1396314"/>
                <a:gd name="connsiteX37" fmla="*/ 2664941 w 3229233"/>
                <a:gd name="connsiteY37" fmla="*/ 1309816 h 1396314"/>
                <a:gd name="connsiteX38" fmla="*/ 2664941 w 3229233"/>
                <a:gd name="connsiteY38" fmla="*/ 1359243 h 1396314"/>
                <a:gd name="connsiteX39" fmla="*/ 3229233 w 3229233"/>
                <a:gd name="connsiteY39" fmla="*/ 1359243 h 1396314"/>
                <a:gd name="connsiteX40" fmla="*/ 3229233 w 3229233"/>
                <a:gd name="connsiteY40" fmla="*/ 1396314 h 139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29233" h="1396314">
                  <a:moveTo>
                    <a:pt x="0" y="0"/>
                  </a:moveTo>
                  <a:lnTo>
                    <a:pt x="317157" y="0"/>
                  </a:lnTo>
                  <a:lnTo>
                    <a:pt x="317157" y="37070"/>
                  </a:lnTo>
                  <a:lnTo>
                    <a:pt x="494270" y="37070"/>
                  </a:lnTo>
                  <a:lnTo>
                    <a:pt x="494270" y="65903"/>
                  </a:lnTo>
                  <a:lnTo>
                    <a:pt x="523103" y="65903"/>
                  </a:lnTo>
                  <a:lnTo>
                    <a:pt x="523103" y="111211"/>
                  </a:lnTo>
                  <a:lnTo>
                    <a:pt x="597243" y="111211"/>
                  </a:lnTo>
                  <a:lnTo>
                    <a:pt x="597243" y="148281"/>
                  </a:lnTo>
                  <a:lnTo>
                    <a:pt x="609600" y="148281"/>
                  </a:lnTo>
                  <a:lnTo>
                    <a:pt x="609600" y="226541"/>
                  </a:lnTo>
                  <a:lnTo>
                    <a:pt x="663146" y="226541"/>
                  </a:lnTo>
                  <a:lnTo>
                    <a:pt x="663146" y="275968"/>
                  </a:lnTo>
                  <a:lnTo>
                    <a:pt x="712573" y="275968"/>
                  </a:lnTo>
                  <a:lnTo>
                    <a:pt x="712573" y="403654"/>
                  </a:lnTo>
                  <a:lnTo>
                    <a:pt x="811427" y="403654"/>
                  </a:lnTo>
                  <a:lnTo>
                    <a:pt x="811427" y="457200"/>
                  </a:lnTo>
                  <a:lnTo>
                    <a:pt x="1075038" y="457200"/>
                  </a:lnTo>
                  <a:lnTo>
                    <a:pt x="1075038" y="498389"/>
                  </a:lnTo>
                  <a:lnTo>
                    <a:pt x="1182130" y="498389"/>
                  </a:lnTo>
                  <a:lnTo>
                    <a:pt x="1182130" y="539579"/>
                  </a:lnTo>
                  <a:lnTo>
                    <a:pt x="1297460" y="539579"/>
                  </a:lnTo>
                  <a:lnTo>
                    <a:pt x="1297460" y="609600"/>
                  </a:lnTo>
                  <a:lnTo>
                    <a:pt x="1338649" y="609600"/>
                  </a:lnTo>
                  <a:lnTo>
                    <a:pt x="1338649" y="794952"/>
                  </a:lnTo>
                  <a:lnTo>
                    <a:pt x="1383957" y="794952"/>
                  </a:lnTo>
                  <a:lnTo>
                    <a:pt x="1383957" y="869092"/>
                  </a:lnTo>
                  <a:lnTo>
                    <a:pt x="1453979" y="869092"/>
                  </a:lnTo>
                  <a:lnTo>
                    <a:pt x="1453979" y="897925"/>
                  </a:lnTo>
                  <a:lnTo>
                    <a:pt x="1948249" y="897925"/>
                  </a:lnTo>
                  <a:lnTo>
                    <a:pt x="1948249" y="1058562"/>
                  </a:lnTo>
                  <a:lnTo>
                    <a:pt x="2010033" y="1058562"/>
                  </a:lnTo>
                  <a:lnTo>
                    <a:pt x="2010033" y="1161535"/>
                  </a:lnTo>
                  <a:lnTo>
                    <a:pt x="2520779" y="1161535"/>
                  </a:lnTo>
                  <a:lnTo>
                    <a:pt x="2520779" y="1198606"/>
                  </a:lnTo>
                  <a:lnTo>
                    <a:pt x="2619633" y="1198606"/>
                  </a:lnTo>
                  <a:lnTo>
                    <a:pt x="2619633" y="1309816"/>
                  </a:lnTo>
                  <a:lnTo>
                    <a:pt x="2664941" y="1309816"/>
                  </a:lnTo>
                  <a:lnTo>
                    <a:pt x="2664941" y="1359243"/>
                  </a:lnTo>
                  <a:lnTo>
                    <a:pt x="3229233" y="1359243"/>
                  </a:lnTo>
                  <a:lnTo>
                    <a:pt x="3229233" y="1396314"/>
                  </a:lnTo>
                </a:path>
              </a:pathLst>
            </a:custGeom>
            <a:noFill/>
            <a:ln w="28575">
              <a:solidFill>
                <a:schemeClr val="accent1"/>
              </a:solidFill>
              <a:miter lim="800000"/>
              <a:headEnd/>
              <a:tailEnd/>
            </a:ln>
          </p:spPr>
          <p:txBody>
            <a:bodyPr rtlCol="0" anchor="ctr"/>
            <a:lstStyle/>
            <a:p>
              <a:pPr algn="ctr"/>
              <a:endParaRPr lang="en-US"/>
            </a:p>
          </p:txBody>
        </p:sp>
        <p:sp>
          <p:nvSpPr>
            <p:cNvPr id="9230" name="Freeform: Shape 9229">
              <a:extLst>
                <a:ext uri="{FF2B5EF4-FFF2-40B4-BE49-F238E27FC236}">
                  <a16:creationId xmlns:a16="http://schemas.microsoft.com/office/drawing/2014/main" id="{915B691C-7307-151E-96B0-38424390A51A}"/>
                </a:ext>
              </a:extLst>
            </p:cNvPr>
            <p:cNvSpPr/>
            <p:nvPr/>
          </p:nvSpPr>
          <p:spPr bwMode="auto">
            <a:xfrm>
              <a:off x="5301049" y="3072714"/>
              <a:ext cx="5375189" cy="1639329"/>
            </a:xfrm>
            <a:custGeom>
              <a:avLst/>
              <a:gdLst>
                <a:gd name="connsiteX0" fmla="*/ 0 w 5375189"/>
                <a:gd name="connsiteY0" fmla="*/ 0 h 1639329"/>
                <a:gd name="connsiteX1" fmla="*/ 0 w 5375189"/>
                <a:gd name="connsiteY1" fmla="*/ 61783 h 1639329"/>
                <a:gd name="connsiteX2" fmla="*/ 70021 w 5375189"/>
                <a:gd name="connsiteY2" fmla="*/ 61783 h 1639329"/>
                <a:gd name="connsiteX3" fmla="*/ 70021 w 5375189"/>
                <a:gd name="connsiteY3" fmla="*/ 111210 h 1639329"/>
                <a:gd name="connsiteX4" fmla="*/ 119448 w 5375189"/>
                <a:gd name="connsiteY4" fmla="*/ 111210 h 1639329"/>
                <a:gd name="connsiteX5" fmla="*/ 119448 w 5375189"/>
                <a:gd name="connsiteY5" fmla="*/ 156518 h 1639329"/>
                <a:gd name="connsiteX6" fmla="*/ 271848 w 5375189"/>
                <a:gd name="connsiteY6" fmla="*/ 156518 h 1639329"/>
                <a:gd name="connsiteX7" fmla="*/ 271848 w 5375189"/>
                <a:gd name="connsiteY7" fmla="*/ 226540 h 1639329"/>
                <a:gd name="connsiteX8" fmla="*/ 374821 w 5375189"/>
                <a:gd name="connsiteY8" fmla="*/ 226540 h 1639329"/>
                <a:gd name="connsiteX9" fmla="*/ 374821 w 5375189"/>
                <a:gd name="connsiteY9" fmla="*/ 284205 h 1639329"/>
                <a:gd name="connsiteX10" fmla="*/ 646670 w 5375189"/>
                <a:gd name="connsiteY10" fmla="*/ 284205 h 1639329"/>
                <a:gd name="connsiteX11" fmla="*/ 646670 w 5375189"/>
                <a:gd name="connsiteY11" fmla="*/ 341870 h 1639329"/>
                <a:gd name="connsiteX12" fmla="*/ 799070 w 5375189"/>
                <a:gd name="connsiteY12" fmla="*/ 341870 h 1639329"/>
                <a:gd name="connsiteX13" fmla="*/ 799070 w 5375189"/>
                <a:gd name="connsiteY13" fmla="*/ 407772 h 1639329"/>
                <a:gd name="connsiteX14" fmla="*/ 1260389 w 5375189"/>
                <a:gd name="connsiteY14" fmla="*/ 407772 h 1639329"/>
                <a:gd name="connsiteX15" fmla="*/ 1260389 w 5375189"/>
                <a:gd name="connsiteY15" fmla="*/ 481913 h 1639329"/>
                <a:gd name="connsiteX16" fmla="*/ 2776151 w 5375189"/>
                <a:gd name="connsiteY16" fmla="*/ 481913 h 1639329"/>
                <a:gd name="connsiteX17" fmla="*/ 2776151 w 5375189"/>
                <a:gd name="connsiteY17" fmla="*/ 626075 h 1639329"/>
                <a:gd name="connsiteX18" fmla="*/ 3723502 w 5375189"/>
                <a:gd name="connsiteY18" fmla="*/ 626075 h 1639329"/>
                <a:gd name="connsiteX19" fmla="*/ 3723502 w 5375189"/>
                <a:gd name="connsiteY19" fmla="*/ 799070 h 1639329"/>
                <a:gd name="connsiteX20" fmla="*/ 3781167 w 5375189"/>
                <a:gd name="connsiteY20" fmla="*/ 799070 h 1639329"/>
                <a:gd name="connsiteX21" fmla="*/ 3781167 w 5375189"/>
                <a:gd name="connsiteY21" fmla="*/ 980302 h 1639329"/>
                <a:gd name="connsiteX22" fmla="*/ 5375189 w 5375189"/>
                <a:gd name="connsiteY22" fmla="*/ 980302 h 1639329"/>
                <a:gd name="connsiteX23" fmla="*/ 5375189 w 5375189"/>
                <a:gd name="connsiteY23" fmla="*/ 1639329 h 163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75189" h="1639329">
                  <a:moveTo>
                    <a:pt x="0" y="0"/>
                  </a:moveTo>
                  <a:lnTo>
                    <a:pt x="0" y="61783"/>
                  </a:lnTo>
                  <a:lnTo>
                    <a:pt x="70021" y="61783"/>
                  </a:lnTo>
                  <a:lnTo>
                    <a:pt x="70021" y="111210"/>
                  </a:lnTo>
                  <a:lnTo>
                    <a:pt x="119448" y="111210"/>
                  </a:lnTo>
                  <a:lnTo>
                    <a:pt x="119448" y="156518"/>
                  </a:lnTo>
                  <a:lnTo>
                    <a:pt x="271848" y="156518"/>
                  </a:lnTo>
                  <a:lnTo>
                    <a:pt x="271848" y="226540"/>
                  </a:lnTo>
                  <a:lnTo>
                    <a:pt x="374821" y="226540"/>
                  </a:lnTo>
                  <a:lnTo>
                    <a:pt x="374821" y="284205"/>
                  </a:lnTo>
                  <a:lnTo>
                    <a:pt x="646670" y="284205"/>
                  </a:lnTo>
                  <a:lnTo>
                    <a:pt x="646670" y="341870"/>
                  </a:lnTo>
                  <a:lnTo>
                    <a:pt x="799070" y="341870"/>
                  </a:lnTo>
                  <a:lnTo>
                    <a:pt x="799070" y="407772"/>
                  </a:lnTo>
                  <a:lnTo>
                    <a:pt x="1260389" y="407772"/>
                  </a:lnTo>
                  <a:lnTo>
                    <a:pt x="1260389" y="481913"/>
                  </a:lnTo>
                  <a:lnTo>
                    <a:pt x="2776151" y="481913"/>
                  </a:lnTo>
                  <a:lnTo>
                    <a:pt x="2776151" y="626075"/>
                  </a:lnTo>
                  <a:lnTo>
                    <a:pt x="3723502" y="626075"/>
                  </a:lnTo>
                  <a:lnTo>
                    <a:pt x="3723502" y="799070"/>
                  </a:lnTo>
                  <a:lnTo>
                    <a:pt x="3781167" y="799070"/>
                  </a:lnTo>
                  <a:lnTo>
                    <a:pt x="3781167" y="980302"/>
                  </a:lnTo>
                  <a:lnTo>
                    <a:pt x="5375189" y="980302"/>
                  </a:lnTo>
                  <a:lnTo>
                    <a:pt x="5375189" y="1639329"/>
                  </a:lnTo>
                </a:path>
              </a:pathLst>
            </a:custGeom>
            <a:noFill/>
            <a:ln w="28575">
              <a:solidFill>
                <a:schemeClr val="accent1"/>
              </a:solidFill>
              <a:miter lim="800000"/>
              <a:headEnd/>
              <a:tailEnd/>
            </a:ln>
          </p:spPr>
          <p:txBody>
            <a:bodyPr rtlCol="0" anchor="ctr"/>
            <a:lstStyle/>
            <a:p>
              <a:pPr algn="ctr"/>
              <a:endParaRPr lang="en-US"/>
            </a:p>
          </p:txBody>
        </p:sp>
      </p:grpSp>
      <p:grpSp>
        <p:nvGrpSpPr>
          <p:cNvPr id="9259" name="Group 9258">
            <a:extLst>
              <a:ext uri="{FF2B5EF4-FFF2-40B4-BE49-F238E27FC236}">
                <a16:creationId xmlns:a16="http://schemas.microsoft.com/office/drawing/2014/main" id="{55672C57-58C5-6DD3-AA6F-445530575061}"/>
              </a:ext>
            </a:extLst>
          </p:cNvPr>
          <p:cNvGrpSpPr/>
          <p:nvPr/>
        </p:nvGrpSpPr>
        <p:grpSpPr>
          <a:xfrm>
            <a:off x="2067697" y="1729946"/>
            <a:ext cx="5960076" cy="2990335"/>
            <a:chOff x="2067697" y="1729946"/>
            <a:chExt cx="5960076" cy="2990335"/>
          </a:xfrm>
        </p:grpSpPr>
        <p:sp>
          <p:nvSpPr>
            <p:cNvPr id="9232" name="Freeform: Shape 9231">
              <a:extLst>
                <a:ext uri="{FF2B5EF4-FFF2-40B4-BE49-F238E27FC236}">
                  <a16:creationId xmlns:a16="http://schemas.microsoft.com/office/drawing/2014/main" id="{32856751-7CC0-9787-EC63-734E02372E29}"/>
                </a:ext>
              </a:extLst>
            </p:cNvPr>
            <p:cNvSpPr/>
            <p:nvPr/>
          </p:nvSpPr>
          <p:spPr bwMode="auto">
            <a:xfrm>
              <a:off x="2067697" y="1729946"/>
              <a:ext cx="654909" cy="1161535"/>
            </a:xfrm>
            <a:custGeom>
              <a:avLst/>
              <a:gdLst>
                <a:gd name="connsiteX0" fmla="*/ 0 w 654909"/>
                <a:gd name="connsiteY0" fmla="*/ 0 h 1161535"/>
                <a:gd name="connsiteX1" fmla="*/ 284206 w 654909"/>
                <a:gd name="connsiteY1" fmla="*/ 0 h 1161535"/>
                <a:gd name="connsiteX2" fmla="*/ 284206 w 654909"/>
                <a:gd name="connsiteY2" fmla="*/ 65903 h 1161535"/>
                <a:gd name="connsiteX3" fmla="*/ 304800 w 654909"/>
                <a:gd name="connsiteY3" fmla="*/ 65903 h 1161535"/>
                <a:gd name="connsiteX4" fmla="*/ 304800 w 654909"/>
                <a:gd name="connsiteY4" fmla="*/ 131805 h 1161535"/>
                <a:gd name="connsiteX5" fmla="*/ 362465 w 654909"/>
                <a:gd name="connsiteY5" fmla="*/ 131805 h 1161535"/>
                <a:gd name="connsiteX6" fmla="*/ 362465 w 654909"/>
                <a:gd name="connsiteY6" fmla="*/ 168876 h 1161535"/>
                <a:gd name="connsiteX7" fmla="*/ 440725 w 654909"/>
                <a:gd name="connsiteY7" fmla="*/ 168876 h 1161535"/>
                <a:gd name="connsiteX8" fmla="*/ 440725 w 654909"/>
                <a:gd name="connsiteY8" fmla="*/ 205946 h 1161535"/>
                <a:gd name="connsiteX9" fmla="*/ 518984 w 654909"/>
                <a:gd name="connsiteY9" fmla="*/ 205946 h 1161535"/>
                <a:gd name="connsiteX10" fmla="*/ 518984 w 654909"/>
                <a:gd name="connsiteY10" fmla="*/ 251254 h 1161535"/>
                <a:gd name="connsiteX11" fmla="*/ 539579 w 654909"/>
                <a:gd name="connsiteY11" fmla="*/ 251254 h 1161535"/>
                <a:gd name="connsiteX12" fmla="*/ 539579 w 654909"/>
                <a:gd name="connsiteY12" fmla="*/ 288324 h 1161535"/>
                <a:gd name="connsiteX13" fmla="*/ 597244 w 654909"/>
                <a:gd name="connsiteY13" fmla="*/ 288324 h 1161535"/>
                <a:gd name="connsiteX14" fmla="*/ 597244 w 654909"/>
                <a:gd name="connsiteY14" fmla="*/ 506627 h 1161535"/>
                <a:gd name="connsiteX15" fmla="*/ 617838 w 654909"/>
                <a:gd name="connsiteY15" fmla="*/ 506627 h 1161535"/>
                <a:gd name="connsiteX16" fmla="*/ 617838 w 654909"/>
                <a:gd name="connsiteY16" fmla="*/ 864973 h 1161535"/>
                <a:gd name="connsiteX17" fmla="*/ 646671 w 654909"/>
                <a:gd name="connsiteY17" fmla="*/ 864973 h 1161535"/>
                <a:gd name="connsiteX18" fmla="*/ 646671 w 654909"/>
                <a:gd name="connsiteY18" fmla="*/ 1029730 h 1161535"/>
                <a:gd name="connsiteX19" fmla="*/ 654909 w 654909"/>
                <a:gd name="connsiteY19" fmla="*/ 1037968 h 1161535"/>
                <a:gd name="connsiteX20" fmla="*/ 654909 w 654909"/>
                <a:gd name="connsiteY20" fmla="*/ 1161535 h 1161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4909" h="1161535">
                  <a:moveTo>
                    <a:pt x="0" y="0"/>
                  </a:moveTo>
                  <a:lnTo>
                    <a:pt x="284206" y="0"/>
                  </a:lnTo>
                  <a:lnTo>
                    <a:pt x="284206" y="65903"/>
                  </a:lnTo>
                  <a:lnTo>
                    <a:pt x="304800" y="65903"/>
                  </a:lnTo>
                  <a:lnTo>
                    <a:pt x="304800" y="131805"/>
                  </a:lnTo>
                  <a:lnTo>
                    <a:pt x="362465" y="131805"/>
                  </a:lnTo>
                  <a:lnTo>
                    <a:pt x="362465" y="168876"/>
                  </a:lnTo>
                  <a:lnTo>
                    <a:pt x="440725" y="168876"/>
                  </a:lnTo>
                  <a:lnTo>
                    <a:pt x="440725" y="205946"/>
                  </a:lnTo>
                  <a:lnTo>
                    <a:pt x="518984" y="205946"/>
                  </a:lnTo>
                  <a:lnTo>
                    <a:pt x="518984" y="251254"/>
                  </a:lnTo>
                  <a:lnTo>
                    <a:pt x="539579" y="251254"/>
                  </a:lnTo>
                  <a:lnTo>
                    <a:pt x="539579" y="288324"/>
                  </a:lnTo>
                  <a:lnTo>
                    <a:pt x="597244" y="288324"/>
                  </a:lnTo>
                  <a:lnTo>
                    <a:pt x="597244" y="506627"/>
                  </a:lnTo>
                  <a:lnTo>
                    <a:pt x="617838" y="506627"/>
                  </a:lnTo>
                  <a:lnTo>
                    <a:pt x="617838" y="864973"/>
                  </a:lnTo>
                  <a:lnTo>
                    <a:pt x="646671" y="864973"/>
                  </a:lnTo>
                  <a:lnTo>
                    <a:pt x="646671" y="1029730"/>
                  </a:lnTo>
                  <a:lnTo>
                    <a:pt x="654909" y="1037968"/>
                  </a:lnTo>
                  <a:lnTo>
                    <a:pt x="654909" y="1161535"/>
                  </a:lnTo>
                </a:path>
              </a:pathLst>
            </a:custGeom>
            <a:noFill/>
            <a:ln w="28575">
              <a:solidFill>
                <a:schemeClr val="accent3"/>
              </a:solidFill>
              <a:miter lim="800000"/>
              <a:headEnd/>
              <a:tailEnd/>
            </a:ln>
          </p:spPr>
          <p:txBody>
            <a:bodyPr rtlCol="0" anchor="ctr"/>
            <a:lstStyle/>
            <a:p>
              <a:pPr algn="ctr"/>
              <a:endParaRPr lang="en-US"/>
            </a:p>
          </p:txBody>
        </p:sp>
        <p:sp>
          <p:nvSpPr>
            <p:cNvPr id="9258" name="Freeform: Shape 9257">
              <a:extLst>
                <a:ext uri="{FF2B5EF4-FFF2-40B4-BE49-F238E27FC236}">
                  <a16:creationId xmlns:a16="http://schemas.microsoft.com/office/drawing/2014/main" id="{75FC547B-2937-9CF1-E359-BC932801A19E}"/>
                </a:ext>
              </a:extLst>
            </p:cNvPr>
            <p:cNvSpPr/>
            <p:nvPr/>
          </p:nvSpPr>
          <p:spPr bwMode="auto">
            <a:xfrm>
              <a:off x="2734962" y="2870886"/>
              <a:ext cx="5292811" cy="1849395"/>
            </a:xfrm>
            <a:custGeom>
              <a:avLst/>
              <a:gdLst>
                <a:gd name="connsiteX0" fmla="*/ 0 w 5292811"/>
                <a:gd name="connsiteY0" fmla="*/ 0 h 1849395"/>
                <a:gd name="connsiteX1" fmla="*/ 0 w 5292811"/>
                <a:gd name="connsiteY1" fmla="*/ 111211 h 1849395"/>
                <a:gd name="connsiteX2" fmla="*/ 24714 w 5292811"/>
                <a:gd name="connsiteY2" fmla="*/ 111211 h 1849395"/>
                <a:gd name="connsiteX3" fmla="*/ 24714 w 5292811"/>
                <a:gd name="connsiteY3" fmla="*/ 420130 h 1849395"/>
                <a:gd name="connsiteX4" fmla="*/ 49427 w 5292811"/>
                <a:gd name="connsiteY4" fmla="*/ 420130 h 1849395"/>
                <a:gd name="connsiteX5" fmla="*/ 49427 w 5292811"/>
                <a:gd name="connsiteY5" fmla="*/ 551936 h 1849395"/>
                <a:gd name="connsiteX6" fmla="*/ 78260 w 5292811"/>
                <a:gd name="connsiteY6" fmla="*/ 551936 h 1849395"/>
                <a:gd name="connsiteX7" fmla="*/ 78260 w 5292811"/>
                <a:gd name="connsiteY7" fmla="*/ 589006 h 1849395"/>
                <a:gd name="connsiteX8" fmla="*/ 119449 w 5292811"/>
                <a:gd name="connsiteY8" fmla="*/ 589006 h 1849395"/>
                <a:gd name="connsiteX9" fmla="*/ 119449 w 5292811"/>
                <a:gd name="connsiteY9" fmla="*/ 634314 h 1849395"/>
                <a:gd name="connsiteX10" fmla="*/ 140043 w 5292811"/>
                <a:gd name="connsiteY10" fmla="*/ 634314 h 1849395"/>
                <a:gd name="connsiteX11" fmla="*/ 140043 w 5292811"/>
                <a:gd name="connsiteY11" fmla="*/ 654909 h 1849395"/>
                <a:gd name="connsiteX12" fmla="*/ 197708 w 5292811"/>
                <a:gd name="connsiteY12" fmla="*/ 654909 h 1849395"/>
                <a:gd name="connsiteX13" fmla="*/ 197708 w 5292811"/>
                <a:gd name="connsiteY13" fmla="*/ 716692 h 1849395"/>
                <a:gd name="connsiteX14" fmla="*/ 428368 w 5292811"/>
                <a:gd name="connsiteY14" fmla="*/ 716692 h 1849395"/>
                <a:gd name="connsiteX15" fmla="*/ 428368 w 5292811"/>
                <a:gd name="connsiteY15" fmla="*/ 741406 h 1849395"/>
                <a:gd name="connsiteX16" fmla="*/ 576649 w 5292811"/>
                <a:gd name="connsiteY16" fmla="*/ 741406 h 1849395"/>
                <a:gd name="connsiteX17" fmla="*/ 576649 w 5292811"/>
                <a:gd name="connsiteY17" fmla="*/ 807309 h 1849395"/>
                <a:gd name="connsiteX18" fmla="*/ 605481 w 5292811"/>
                <a:gd name="connsiteY18" fmla="*/ 807309 h 1849395"/>
                <a:gd name="connsiteX19" fmla="*/ 605481 w 5292811"/>
                <a:gd name="connsiteY19" fmla="*/ 860855 h 1849395"/>
                <a:gd name="connsiteX20" fmla="*/ 609600 w 5292811"/>
                <a:gd name="connsiteY20" fmla="*/ 860855 h 1849395"/>
                <a:gd name="connsiteX21" fmla="*/ 609600 w 5292811"/>
                <a:gd name="connsiteY21" fmla="*/ 943233 h 1849395"/>
                <a:gd name="connsiteX22" fmla="*/ 646670 w 5292811"/>
                <a:gd name="connsiteY22" fmla="*/ 943233 h 1849395"/>
                <a:gd name="connsiteX23" fmla="*/ 646670 w 5292811"/>
                <a:gd name="connsiteY23" fmla="*/ 1013255 h 1849395"/>
                <a:gd name="connsiteX24" fmla="*/ 733168 w 5292811"/>
                <a:gd name="connsiteY24" fmla="*/ 1013255 h 1849395"/>
                <a:gd name="connsiteX25" fmla="*/ 733168 w 5292811"/>
                <a:gd name="connsiteY25" fmla="*/ 1083276 h 1849395"/>
                <a:gd name="connsiteX26" fmla="*/ 774357 w 5292811"/>
                <a:gd name="connsiteY26" fmla="*/ 1083276 h 1849395"/>
                <a:gd name="connsiteX27" fmla="*/ 774357 w 5292811"/>
                <a:gd name="connsiteY27" fmla="*/ 1149179 h 1849395"/>
                <a:gd name="connsiteX28" fmla="*/ 1289222 w 5292811"/>
                <a:gd name="connsiteY28" fmla="*/ 1149179 h 1849395"/>
                <a:gd name="connsiteX29" fmla="*/ 1289222 w 5292811"/>
                <a:gd name="connsiteY29" fmla="*/ 1194487 h 1849395"/>
                <a:gd name="connsiteX30" fmla="*/ 1342768 w 5292811"/>
                <a:gd name="connsiteY30" fmla="*/ 1194487 h 1849395"/>
                <a:gd name="connsiteX31" fmla="*/ 1342768 w 5292811"/>
                <a:gd name="connsiteY31" fmla="*/ 1276865 h 1849395"/>
                <a:gd name="connsiteX32" fmla="*/ 1416908 w 5292811"/>
                <a:gd name="connsiteY32" fmla="*/ 1276865 h 1849395"/>
                <a:gd name="connsiteX33" fmla="*/ 1416908 w 5292811"/>
                <a:gd name="connsiteY33" fmla="*/ 1330411 h 1849395"/>
                <a:gd name="connsiteX34" fmla="*/ 1466335 w 5292811"/>
                <a:gd name="connsiteY34" fmla="*/ 1330411 h 1849395"/>
                <a:gd name="connsiteX35" fmla="*/ 1466335 w 5292811"/>
                <a:gd name="connsiteY35" fmla="*/ 1371600 h 1849395"/>
                <a:gd name="connsiteX36" fmla="*/ 1931773 w 5292811"/>
                <a:gd name="connsiteY36" fmla="*/ 1371600 h 1849395"/>
                <a:gd name="connsiteX37" fmla="*/ 1931773 w 5292811"/>
                <a:gd name="connsiteY37" fmla="*/ 1421028 h 1849395"/>
                <a:gd name="connsiteX38" fmla="*/ 2302476 w 5292811"/>
                <a:gd name="connsiteY38" fmla="*/ 1421028 h 1849395"/>
                <a:gd name="connsiteX39" fmla="*/ 2302476 w 5292811"/>
                <a:gd name="connsiteY39" fmla="*/ 1486930 h 1849395"/>
                <a:gd name="connsiteX40" fmla="*/ 2376616 w 5292811"/>
                <a:gd name="connsiteY40" fmla="*/ 1486930 h 1849395"/>
                <a:gd name="connsiteX41" fmla="*/ 2376616 w 5292811"/>
                <a:gd name="connsiteY41" fmla="*/ 1561071 h 1849395"/>
                <a:gd name="connsiteX42" fmla="*/ 5292811 w 5292811"/>
                <a:gd name="connsiteY42" fmla="*/ 1561071 h 1849395"/>
                <a:gd name="connsiteX43" fmla="*/ 5292811 w 5292811"/>
                <a:gd name="connsiteY43" fmla="*/ 1849395 h 1849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292811" h="1849395">
                  <a:moveTo>
                    <a:pt x="0" y="0"/>
                  </a:moveTo>
                  <a:lnTo>
                    <a:pt x="0" y="111211"/>
                  </a:lnTo>
                  <a:lnTo>
                    <a:pt x="24714" y="111211"/>
                  </a:lnTo>
                  <a:lnTo>
                    <a:pt x="24714" y="420130"/>
                  </a:lnTo>
                  <a:lnTo>
                    <a:pt x="49427" y="420130"/>
                  </a:lnTo>
                  <a:lnTo>
                    <a:pt x="49427" y="551936"/>
                  </a:lnTo>
                  <a:lnTo>
                    <a:pt x="78260" y="551936"/>
                  </a:lnTo>
                  <a:lnTo>
                    <a:pt x="78260" y="589006"/>
                  </a:lnTo>
                  <a:lnTo>
                    <a:pt x="119449" y="589006"/>
                  </a:lnTo>
                  <a:lnTo>
                    <a:pt x="119449" y="634314"/>
                  </a:lnTo>
                  <a:lnTo>
                    <a:pt x="140043" y="634314"/>
                  </a:lnTo>
                  <a:lnTo>
                    <a:pt x="140043" y="654909"/>
                  </a:lnTo>
                  <a:lnTo>
                    <a:pt x="197708" y="654909"/>
                  </a:lnTo>
                  <a:lnTo>
                    <a:pt x="197708" y="716692"/>
                  </a:lnTo>
                  <a:lnTo>
                    <a:pt x="428368" y="716692"/>
                  </a:lnTo>
                  <a:lnTo>
                    <a:pt x="428368" y="741406"/>
                  </a:lnTo>
                  <a:lnTo>
                    <a:pt x="576649" y="741406"/>
                  </a:lnTo>
                  <a:lnTo>
                    <a:pt x="576649" y="807309"/>
                  </a:lnTo>
                  <a:lnTo>
                    <a:pt x="605481" y="807309"/>
                  </a:lnTo>
                  <a:lnTo>
                    <a:pt x="605481" y="860855"/>
                  </a:lnTo>
                  <a:lnTo>
                    <a:pt x="609600" y="860855"/>
                  </a:lnTo>
                  <a:lnTo>
                    <a:pt x="609600" y="943233"/>
                  </a:lnTo>
                  <a:lnTo>
                    <a:pt x="646670" y="943233"/>
                  </a:lnTo>
                  <a:lnTo>
                    <a:pt x="646670" y="1013255"/>
                  </a:lnTo>
                  <a:lnTo>
                    <a:pt x="733168" y="1013255"/>
                  </a:lnTo>
                  <a:lnTo>
                    <a:pt x="733168" y="1083276"/>
                  </a:lnTo>
                  <a:lnTo>
                    <a:pt x="774357" y="1083276"/>
                  </a:lnTo>
                  <a:lnTo>
                    <a:pt x="774357" y="1149179"/>
                  </a:lnTo>
                  <a:lnTo>
                    <a:pt x="1289222" y="1149179"/>
                  </a:lnTo>
                  <a:lnTo>
                    <a:pt x="1289222" y="1194487"/>
                  </a:lnTo>
                  <a:lnTo>
                    <a:pt x="1342768" y="1194487"/>
                  </a:lnTo>
                  <a:lnTo>
                    <a:pt x="1342768" y="1276865"/>
                  </a:lnTo>
                  <a:lnTo>
                    <a:pt x="1416908" y="1276865"/>
                  </a:lnTo>
                  <a:lnTo>
                    <a:pt x="1416908" y="1330411"/>
                  </a:lnTo>
                  <a:lnTo>
                    <a:pt x="1466335" y="1330411"/>
                  </a:lnTo>
                  <a:lnTo>
                    <a:pt x="1466335" y="1371600"/>
                  </a:lnTo>
                  <a:lnTo>
                    <a:pt x="1931773" y="1371600"/>
                  </a:lnTo>
                  <a:lnTo>
                    <a:pt x="1931773" y="1421028"/>
                  </a:lnTo>
                  <a:lnTo>
                    <a:pt x="2302476" y="1421028"/>
                  </a:lnTo>
                  <a:lnTo>
                    <a:pt x="2302476" y="1486930"/>
                  </a:lnTo>
                  <a:lnTo>
                    <a:pt x="2376616" y="1486930"/>
                  </a:lnTo>
                  <a:lnTo>
                    <a:pt x="2376616" y="1561071"/>
                  </a:lnTo>
                  <a:lnTo>
                    <a:pt x="5292811" y="1561071"/>
                  </a:lnTo>
                  <a:lnTo>
                    <a:pt x="5292811" y="1849395"/>
                  </a:lnTo>
                </a:path>
              </a:pathLst>
            </a:custGeom>
            <a:noFill/>
            <a:ln w="28575">
              <a:solidFill>
                <a:schemeClr val="accent3"/>
              </a:solidFill>
              <a:miter lim="800000"/>
              <a:headEnd/>
              <a:tailEnd/>
            </a:ln>
          </p:spPr>
          <p:txBody>
            <a:bodyPr rtlCol="0" anchor="ctr"/>
            <a:lstStyle/>
            <a:p>
              <a:pPr algn="ctr"/>
              <a:endParaRPr lang="en-US"/>
            </a:p>
          </p:txBody>
        </p:sp>
      </p:grpSp>
      <p:grpSp>
        <p:nvGrpSpPr>
          <p:cNvPr id="9302" name="Group 9301">
            <a:extLst>
              <a:ext uri="{FF2B5EF4-FFF2-40B4-BE49-F238E27FC236}">
                <a16:creationId xmlns:a16="http://schemas.microsoft.com/office/drawing/2014/main" id="{C2A71483-69F3-7599-3662-9B1981D1ED9D}"/>
              </a:ext>
            </a:extLst>
          </p:cNvPr>
          <p:cNvGrpSpPr/>
          <p:nvPr/>
        </p:nvGrpSpPr>
        <p:grpSpPr>
          <a:xfrm>
            <a:off x="2661539" y="1758399"/>
            <a:ext cx="7552249" cy="2370111"/>
            <a:chOff x="2661539" y="1758399"/>
            <a:chExt cx="7552249" cy="2370111"/>
          </a:xfrm>
        </p:grpSpPr>
        <p:cxnSp>
          <p:nvCxnSpPr>
            <p:cNvPr id="9261" name="Straight Connector 9260">
              <a:extLst>
                <a:ext uri="{FF2B5EF4-FFF2-40B4-BE49-F238E27FC236}">
                  <a16:creationId xmlns:a16="http://schemas.microsoft.com/office/drawing/2014/main" id="{A9A9B246-9B61-263C-E8F5-7F388F3DB6DC}"/>
                </a:ext>
              </a:extLst>
            </p:cNvPr>
            <p:cNvCxnSpPr/>
            <p:nvPr/>
          </p:nvCxnSpPr>
          <p:spPr bwMode="auto">
            <a:xfrm>
              <a:off x="2661539" y="1758399"/>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89ABF96D-08D0-DD19-0085-2B22B4A29A57}"/>
                </a:ext>
              </a:extLst>
            </p:cNvPr>
            <p:cNvCxnSpPr/>
            <p:nvPr/>
          </p:nvCxnSpPr>
          <p:spPr bwMode="auto">
            <a:xfrm>
              <a:off x="2734962" y="1894323"/>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0B1B3197-D790-B74D-DCD4-9BDFFDFB0553}"/>
                </a:ext>
              </a:extLst>
            </p:cNvPr>
            <p:cNvCxnSpPr/>
            <p:nvPr/>
          </p:nvCxnSpPr>
          <p:spPr bwMode="auto">
            <a:xfrm>
              <a:off x="2785107" y="2030247"/>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431A0F84-CB7C-923E-9543-C48B3850B1C4}"/>
                </a:ext>
              </a:extLst>
            </p:cNvPr>
            <p:cNvCxnSpPr/>
            <p:nvPr/>
          </p:nvCxnSpPr>
          <p:spPr bwMode="auto">
            <a:xfrm>
              <a:off x="2818058" y="204961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A0D7839B-0B6D-952E-EE96-1ACC187EE16F}"/>
                </a:ext>
              </a:extLst>
            </p:cNvPr>
            <p:cNvCxnSpPr/>
            <p:nvPr/>
          </p:nvCxnSpPr>
          <p:spPr bwMode="auto">
            <a:xfrm>
              <a:off x="2859247" y="204961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045D5129-E75D-7E27-6F06-902F857E1151}"/>
                </a:ext>
              </a:extLst>
            </p:cNvPr>
            <p:cNvCxnSpPr/>
            <p:nvPr/>
          </p:nvCxnSpPr>
          <p:spPr bwMode="auto">
            <a:xfrm>
              <a:off x="3122857" y="2109794"/>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9DEC89AB-8AED-0122-18DC-CF393B0D6E9A}"/>
                </a:ext>
              </a:extLst>
            </p:cNvPr>
            <p:cNvCxnSpPr/>
            <p:nvPr/>
          </p:nvCxnSpPr>
          <p:spPr bwMode="auto">
            <a:xfrm>
              <a:off x="3262900" y="217775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D6522BC3-63E0-323B-0BBE-E3FFE30DF8E5}"/>
                </a:ext>
              </a:extLst>
            </p:cNvPr>
            <p:cNvCxnSpPr/>
            <p:nvPr/>
          </p:nvCxnSpPr>
          <p:spPr bwMode="auto">
            <a:xfrm>
              <a:off x="3415300" y="233015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92C9E785-D379-59C3-07FE-F70CEEDC7981}"/>
                </a:ext>
              </a:extLst>
            </p:cNvPr>
            <p:cNvCxnSpPr/>
            <p:nvPr/>
          </p:nvCxnSpPr>
          <p:spPr bwMode="auto">
            <a:xfrm>
              <a:off x="3411181" y="2275458"/>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E15424E0-4F4A-7BFF-6035-6577FCD0D0AC}"/>
                </a:ext>
              </a:extLst>
            </p:cNvPr>
            <p:cNvCxnSpPr/>
            <p:nvPr/>
          </p:nvCxnSpPr>
          <p:spPr bwMode="auto">
            <a:xfrm>
              <a:off x="3411181" y="2436331"/>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48DBF23A-F089-F6C5-C7DE-F7F506430F1F}"/>
                </a:ext>
              </a:extLst>
            </p:cNvPr>
            <p:cNvCxnSpPr/>
            <p:nvPr/>
          </p:nvCxnSpPr>
          <p:spPr bwMode="auto">
            <a:xfrm>
              <a:off x="3452370" y="2436331"/>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CB84289D-191A-4135-E0D7-4C76DB28D468}"/>
                </a:ext>
              </a:extLst>
            </p:cNvPr>
            <p:cNvCxnSpPr/>
            <p:nvPr/>
          </p:nvCxnSpPr>
          <p:spPr bwMode="auto">
            <a:xfrm>
              <a:off x="3485321" y="251665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2AA0BECA-0223-3862-8C48-18012FFE2985}"/>
                </a:ext>
              </a:extLst>
            </p:cNvPr>
            <p:cNvCxnSpPr/>
            <p:nvPr/>
          </p:nvCxnSpPr>
          <p:spPr bwMode="auto">
            <a:xfrm>
              <a:off x="4040743" y="2596809"/>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215DE2E8-6C47-7D56-134F-BE509DA3380A}"/>
                </a:ext>
              </a:extLst>
            </p:cNvPr>
            <p:cNvCxnSpPr/>
            <p:nvPr/>
          </p:nvCxnSpPr>
          <p:spPr bwMode="auto">
            <a:xfrm>
              <a:off x="4040743" y="2652574"/>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7D2227A1-CCD8-D19A-A22F-187AF1A58608}"/>
                </a:ext>
              </a:extLst>
            </p:cNvPr>
            <p:cNvCxnSpPr/>
            <p:nvPr/>
          </p:nvCxnSpPr>
          <p:spPr bwMode="auto">
            <a:xfrm>
              <a:off x="4080757" y="269631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2270E4DC-3E43-0294-B7EF-9D9D2102A089}"/>
                </a:ext>
              </a:extLst>
            </p:cNvPr>
            <p:cNvCxnSpPr/>
            <p:nvPr/>
          </p:nvCxnSpPr>
          <p:spPr bwMode="auto">
            <a:xfrm>
              <a:off x="4097613" y="2800855"/>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81BF173E-EB84-04B1-114D-9E9025BCAC73}"/>
                </a:ext>
              </a:extLst>
            </p:cNvPr>
            <p:cNvCxnSpPr/>
            <p:nvPr/>
          </p:nvCxnSpPr>
          <p:spPr bwMode="auto">
            <a:xfrm>
              <a:off x="4119635" y="2809093"/>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275F9202-4146-7901-10D6-A1356A525A9D}"/>
                </a:ext>
              </a:extLst>
            </p:cNvPr>
            <p:cNvCxnSpPr/>
            <p:nvPr/>
          </p:nvCxnSpPr>
          <p:spPr bwMode="auto">
            <a:xfrm>
              <a:off x="4169062" y="2813212"/>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4FDD5984-8D6E-6565-D190-CCCE713E4952}"/>
                </a:ext>
              </a:extLst>
            </p:cNvPr>
            <p:cNvCxnSpPr/>
            <p:nvPr/>
          </p:nvCxnSpPr>
          <p:spPr bwMode="auto">
            <a:xfrm>
              <a:off x="4638619" y="283380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226DE31C-B3D4-F93C-2BE9-6DCAD910EFB3}"/>
                </a:ext>
              </a:extLst>
            </p:cNvPr>
            <p:cNvCxnSpPr/>
            <p:nvPr/>
          </p:nvCxnSpPr>
          <p:spPr bwMode="auto">
            <a:xfrm>
              <a:off x="4688046" y="2887352"/>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6330F04D-3596-2465-64A1-65F91274FE0A}"/>
                </a:ext>
              </a:extLst>
            </p:cNvPr>
            <p:cNvCxnSpPr/>
            <p:nvPr/>
          </p:nvCxnSpPr>
          <p:spPr bwMode="auto">
            <a:xfrm>
              <a:off x="4719281" y="2932661"/>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9B8C9C1D-7865-0B92-26E8-B722D31B2FCB}"/>
                </a:ext>
              </a:extLst>
            </p:cNvPr>
            <p:cNvCxnSpPr/>
            <p:nvPr/>
          </p:nvCxnSpPr>
          <p:spPr bwMode="auto">
            <a:xfrm>
              <a:off x="4744711" y="3013508"/>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A9809990-A352-9E72-01DF-76DE5FA73CDF}"/>
                </a:ext>
              </a:extLst>
            </p:cNvPr>
            <p:cNvCxnSpPr/>
            <p:nvPr/>
          </p:nvCxnSpPr>
          <p:spPr bwMode="auto">
            <a:xfrm>
              <a:off x="5351192" y="306498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A1894FDB-C35A-DF4D-72BD-FA0C50AB7942}"/>
                </a:ext>
              </a:extLst>
            </p:cNvPr>
            <p:cNvCxnSpPr/>
            <p:nvPr/>
          </p:nvCxnSpPr>
          <p:spPr bwMode="auto">
            <a:xfrm>
              <a:off x="5396500" y="3102065"/>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938A12BF-48BB-AF12-6793-3A0E784B5C1E}"/>
                </a:ext>
              </a:extLst>
            </p:cNvPr>
            <p:cNvCxnSpPr/>
            <p:nvPr/>
          </p:nvCxnSpPr>
          <p:spPr bwMode="auto">
            <a:xfrm>
              <a:off x="5417095" y="313913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F995F97B-0AC9-281A-8665-BB8848A7CD0E}"/>
                </a:ext>
              </a:extLst>
            </p:cNvPr>
            <p:cNvCxnSpPr/>
            <p:nvPr/>
          </p:nvCxnSpPr>
          <p:spPr bwMode="auto">
            <a:xfrm>
              <a:off x="5454165" y="3177039"/>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5105A120-F915-BE49-89A8-FBC66DBD4F71}"/>
                </a:ext>
              </a:extLst>
            </p:cNvPr>
            <p:cNvCxnSpPr/>
            <p:nvPr/>
          </p:nvCxnSpPr>
          <p:spPr bwMode="auto">
            <a:xfrm>
              <a:off x="5594208" y="3232644"/>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6C2C87B9-86C9-314F-5431-7495D3EA9760}"/>
                </a:ext>
              </a:extLst>
            </p:cNvPr>
            <p:cNvCxnSpPr/>
            <p:nvPr/>
          </p:nvCxnSpPr>
          <p:spPr bwMode="auto">
            <a:xfrm>
              <a:off x="6026694" y="334179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8566A5A2-9370-DA26-E9D9-B834D31F7A7A}"/>
                </a:ext>
              </a:extLst>
            </p:cNvPr>
            <p:cNvCxnSpPr/>
            <p:nvPr/>
          </p:nvCxnSpPr>
          <p:spPr bwMode="auto">
            <a:xfrm>
              <a:off x="6063765" y="334179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7F16F7E8-951D-B89B-C2D7-FD6F00213723}"/>
                </a:ext>
              </a:extLst>
            </p:cNvPr>
            <p:cNvCxnSpPr/>
            <p:nvPr/>
          </p:nvCxnSpPr>
          <p:spPr bwMode="auto">
            <a:xfrm>
              <a:off x="6096000" y="342900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DF2262B1-9669-0AF0-9CAE-64BDAACE3EAB}"/>
                </a:ext>
              </a:extLst>
            </p:cNvPr>
            <p:cNvCxnSpPr/>
            <p:nvPr/>
          </p:nvCxnSpPr>
          <p:spPr bwMode="auto">
            <a:xfrm>
              <a:off x="6698078" y="3485958"/>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D4951BB9-15D3-A378-9229-67BA42C854DF}"/>
                </a:ext>
              </a:extLst>
            </p:cNvPr>
            <p:cNvCxnSpPr/>
            <p:nvPr/>
          </p:nvCxnSpPr>
          <p:spPr bwMode="auto">
            <a:xfrm>
              <a:off x="6751624" y="3485959"/>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F1FFBE38-93F1-8CCC-3644-C3A383C3651B}"/>
                </a:ext>
              </a:extLst>
            </p:cNvPr>
            <p:cNvCxnSpPr/>
            <p:nvPr/>
          </p:nvCxnSpPr>
          <p:spPr bwMode="auto">
            <a:xfrm>
              <a:off x="7001593" y="348184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0876582E-F662-C5FC-F97D-36CB5B77BD0B}"/>
                </a:ext>
              </a:extLst>
            </p:cNvPr>
            <p:cNvCxnSpPr/>
            <p:nvPr/>
          </p:nvCxnSpPr>
          <p:spPr bwMode="auto">
            <a:xfrm>
              <a:off x="7052305" y="348184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91531D72-0848-E528-0FBD-2C7E9BC5F8D4}"/>
                </a:ext>
              </a:extLst>
            </p:cNvPr>
            <p:cNvCxnSpPr/>
            <p:nvPr/>
          </p:nvCxnSpPr>
          <p:spPr bwMode="auto">
            <a:xfrm>
              <a:off x="7089375" y="3481841"/>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7BB09B11-068E-BC34-DBF3-D558835BA2AF}"/>
                </a:ext>
              </a:extLst>
            </p:cNvPr>
            <p:cNvCxnSpPr/>
            <p:nvPr/>
          </p:nvCxnSpPr>
          <p:spPr bwMode="auto">
            <a:xfrm>
              <a:off x="7130564" y="3481841"/>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4DB59E16-8AAC-45E2-DE8B-4ECAA5800F6B}"/>
                </a:ext>
              </a:extLst>
            </p:cNvPr>
            <p:cNvCxnSpPr/>
            <p:nvPr/>
          </p:nvCxnSpPr>
          <p:spPr bwMode="auto">
            <a:xfrm>
              <a:off x="7777235" y="3485959"/>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313C649E-AF7A-3856-9FB1-219535CC2C89}"/>
                </a:ext>
              </a:extLst>
            </p:cNvPr>
            <p:cNvCxnSpPr/>
            <p:nvPr/>
          </p:nvCxnSpPr>
          <p:spPr bwMode="auto">
            <a:xfrm>
              <a:off x="7888446" y="3485959"/>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0C5B5E17-8C85-DABD-FED7-8AC64093485D}"/>
                </a:ext>
              </a:extLst>
            </p:cNvPr>
            <p:cNvCxnSpPr/>
            <p:nvPr/>
          </p:nvCxnSpPr>
          <p:spPr bwMode="auto">
            <a:xfrm>
              <a:off x="8139700" y="3634928"/>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F6FBB270-6E7B-7132-7D0B-A701A51AA564}"/>
                </a:ext>
              </a:extLst>
            </p:cNvPr>
            <p:cNvCxnSpPr/>
            <p:nvPr/>
          </p:nvCxnSpPr>
          <p:spPr bwMode="auto">
            <a:xfrm>
              <a:off x="10104300" y="3992586"/>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457CF47C-D320-9C42-49C7-8CD0B657D678}"/>
                </a:ext>
              </a:extLst>
            </p:cNvPr>
            <p:cNvCxnSpPr/>
            <p:nvPr/>
          </p:nvCxnSpPr>
          <p:spPr bwMode="auto">
            <a:xfrm>
              <a:off x="10213788" y="3988467"/>
              <a:ext cx="0" cy="135924"/>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1" name="Group 9350">
            <a:extLst>
              <a:ext uri="{FF2B5EF4-FFF2-40B4-BE49-F238E27FC236}">
                <a16:creationId xmlns:a16="http://schemas.microsoft.com/office/drawing/2014/main" id="{468361AD-55F8-FB7F-213A-A48A41140D2A}"/>
              </a:ext>
            </a:extLst>
          </p:cNvPr>
          <p:cNvGrpSpPr/>
          <p:nvPr/>
        </p:nvGrpSpPr>
        <p:grpSpPr>
          <a:xfrm>
            <a:off x="2074137" y="1654170"/>
            <a:ext cx="5035681" cy="2852786"/>
            <a:chOff x="2074137" y="1654170"/>
            <a:chExt cx="5035681" cy="2852786"/>
          </a:xfrm>
        </p:grpSpPr>
        <p:cxnSp>
          <p:nvCxnSpPr>
            <p:cNvPr id="9304" name="Straight Connector 9303">
              <a:extLst>
                <a:ext uri="{FF2B5EF4-FFF2-40B4-BE49-F238E27FC236}">
                  <a16:creationId xmlns:a16="http://schemas.microsoft.com/office/drawing/2014/main" id="{D7A3898D-CA35-5BDE-3579-3082BBE712C5}"/>
                </a:ext>
              </a:extLst>
            </p:cNvPr>
            <p:cNvCxnSpPr/>
            <p:nvPr/>
          </p:nvCxnSpPr>
          <p:spPr bwMode="auto">
            <a:xfrm>
              <a:off x="2074137" y="1654170"/>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065E2F61-0A9B-8862-4D18-39ECA14FE7DA}"/>
                </a:ext>
              </a:extLst>
            </p:cNvPr>
            <p:cNvCxnSpPr/>
            <p:nvPr/>
          </p:nvCxnSpPr>
          <p:spPr bwMode="auto">
            <a:xfrm>
              <a:off x="2308377" y="1658407"/>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1492C088-1454-1C99-0AD2-BA1218128866}"/>
                </a:ext>
              </a:extLst>
            </p:cNvPr>
            <p:cNvCxnSpPr/>
            <p:nvPr/>
          </p:nvCxnSpPr>
          <p:spPr bwMode="auto">
            <a:xfrm>
              <a:off x="2666931" y="1956236"/>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D5C62B77-B493-41BF-B071-4F920DD4ABA2}"/>
                </a:ext>
              </a:extLst>
            </p:cNvPr>
            <p:cNvCxnSpPr/>
            <p:nvPr/>
          </p:nvCxnSpPr>
          <p:spPr bwMode="auto">
            <a:xfrm>
              <a:off x="2584553" y="1873728"/>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55FDAE4B-38DD-BB7F-1714-1C430AAE73F9}"/>
                </a:ext>
              </a:extLst>
            </p:cNvPr>
            <p:cNvCxnSpPr>
              <a:cxnSpLocks/>
            </p:cNvCxnSpPr>
            <p:nvPr/>
          </p:nvCxnSpPr>
          <p:spPr bwMode="auto">
            <a:xfrm flipH="1">
              <a:off x="2596396" y="2071565"/>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6224A466-9426-DCF1-48E7-383AE7714606}"/>
                </a:ext>
              </a:extLst>
            </p:cNvPr>
            <p:cNvCxnSpPr/>
            <p:nvPr/>
          </p:nvCxnSpPr>
          <p:spPr bwMode="auto">
            <a:xfrm>
              <a:off x="3420693" y="3813835"/>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F76B1671-AD67-A225-14A8-88850ED0A636}"/>
                </a:ext>
              </a:extLst>
            </p:cNvPr>
            <p:cNvCxnSpPr/>
            <p:nvPr/>
          </p:nvCxnSpPr>
          <p:spPr bwMode="auto">
            <a:xfrm>
              <a:off x="2833678" y="3404286"/>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C00F13A7-D94F-B664-0D61-B325DD1DB57E}"/>
                </a:ext>
              </a:extLst>
            </p:cNvPr>
            <p:cNvCxnSpPr/>
            <p:nvPr/>
          </p:nvCxnSpPr>
          <p:spPr bwMode="auto">
            <a:xfrm>
              <a:off x="4077018" y="4006739"/>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CA86C2DE-8034-C2FF-6B8F-2D11FC6B9E4C}"/>
                </a:ext>
              </a:extLst>
            </p:cNvPr>
            <p:cNvCxnSpPr/>
            <p:nvPr/>
          </p:nvCxnSpPr>
          <p:spPr bwMode="auto">
            <a:xfrm>
              <a:off x="2833678" y="3449847"/>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ED22DAEC-2755-DB8F-83A6-D984AEF98985}"/>
                </a:ext>
              </a:extLst>
            </p:cNvPr>
            <p:cNvCxnSpPr/>
            <p:nvPr/>
          </p:nvCxnSpPr>
          <p:spPr bwMode="auto">
            <a:xfrm>
              <a:off x="4739876" y="4222296"/>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7FBD6F98-648A-797D-5F9F-78E8EB2F03E3}"/>
                </a:ext>
              </a:extLst>
            </p:cNvPr>
            <p:cNvCxnSpPr/>
            <p:nvPr/>
          </p:nvCxnSpPr>
          <p:spPr bwMode="auto">
            <a:xfrm>
              <a:off x="4162098" y="4134425"/>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93CC74DC-002F-59BC-E04F-9D2489A305FE}"/>
                </a:ext>
              </a:extLst>
            </p:cNvPr>
            <p:cNvCxnSpPr/>
            <p:nvPr/>
          </p:nvCxnSpPr>
          <p:spPr bwMode="auto">
            <a:xfrm>
              <a:off x="4793435" y="4222785"/>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2E9AD700-7020-2C92-5C37-FB515E066085}"/>
                </a:ext>
              </a:extLst>
            </p:cNvPr>
            <p:cNvCxnSpPr/>
            <p:nvPr/>
          </p:nvCxnSpPr>
          <p:spPr bwMode="auto">
            <a:xfrm>
              <a:off x="5369881" y="4371032"/>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7CD1AA8F-DC33-5A41-F3ED-CBE2F0F2586D}"/>
                </a:ext>
              </a:extLst>
            </p:cNvPr>
            <p:cNvCxnSpPr/>
            <p:nvPr/>
          </p:nvCxnSpPr>
          <p:spPr bwMode="auto">
            <a:xfrm>
              <a:off x="4898752" y="4224760"/>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A4493DAA-63E7-B996-C439-1F14695970AC}"/>
                </a:ext>
              </a:extLst>
            </p:cNvPr>
            <p:cNvCxnSpPr/>
            <p:nvPr/>
          </p:nvCxnSpPr>
          <p:spPr bwMode="auto">
            <a:xfrm>
              <a:off x="5412442" y="4371032"/>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E4386934-8E6C-03E4-28D8-A5F4195B24A8}"/>
                </a:ext>
              </a:extLst>
            </p:cNvPr>
            <p:cNvCxnSpPr/>
            <p:nvPr/>
          </p:nvCxnSpPr>
          <p:spPr bwMode="auto">
            <a:xfrm>
              <a:off x="7109818" y="4367401"/>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C27275BF-214F-2A22-4618-4C7F6869CCC8}"/>
                </a:ext>
              </a:extLst>
            </p:cNvPr>
            <p:cNvCxnSpPr/>
            <p:nvPr/>
          </p:nvCxnSpPr>
          <p:spPr bwMode="auto">
            <a:xfrm>
              <a:off x="5727269" y="4358220"/>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400B22FE-1211-572F-4568-3DFE0FDB3252}"/>
                </a:ext>
              </a:extLst>
            </p:cNvPr>
            <p:cNvCxnSpPr>
              <a:cxnSpLocks/>
            </p:cNvCxnSpPr>
            <p:nvPr/>
          </p:nvCxnSpPr>
          <p:spPr bwMode="auto">
            <a:xfrm flipH="1">
              <a:off x="2604669" y="2236322"/>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1CBD127F-21D0-0E18-1085-B33AC14A2E75}"/>
                </a:ext>
              </a:extLst>
            </p:cNvPr>
            <p:cNvCxnSpPr>
              <a:cxnSpLocks/>
            </p:cNvCxnSpPr>
            <p:nvPr/>
          </p:nvCxnSpPr>
          <p:spPr bwMode="auto">
            <a:xfrm flipH="1">
              <a:off x="2625264" y="2314350"/>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EDC0BE9A-2364-0235-7DD4-702A34AC1444}"/>
                </a:ext>
              </a:extLst>
            </p:cNvPr>
            <p:cNvCxnSpPr>
              <a:cxnSpLocks/>
            </p:cNvCxnSpPr>
            <p:nvPr/>
          </p:nvCxnSpPr>
          <p:spPr bwMode="auto">
            <a:xfrm flipH="1">
              <a:off x="2656377" y="2839989"/>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3083BAEF-9C75-5394-973F-72DE7C80AD12}"/>
                </a:ext>
              </a:extLst>
            </p:cNvPr>
            <p:cNvCxnSpPr>
              <a:cxnSpLocks/>
            </p:cNvCxnSpPr>
            <p:nvPr/>
          </p:nvCxnSpPr>
          <p:spPr bwMode="auto">
            <a:xfrm flipH="1">
              <a:off x="2689002" y="3179323"/>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0C0D2851-14AF-F0E6-F53A-1B1100F9D6AF}"/>
                </a:ext>
              </a:extLst>
            </p:cNvPr>
            <p:cNvCxnSpPr>
              <a:cxnSpLocks/>
            </p:cNvCxnSpPr>
            <p:nvPr/>
          </p:nvCxnSpPr>
          <p:spPr bwMode="auto">
            <a:xfrm flipH="1">
              <a:off x="2697240" y="3235311"/>
              <a:ext cx="136438"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3B05E-0993-BF7B-CEBE-F1D065DDBD8A}"/>
            </a:ext>
          </a:extLst>
        </p:cNvPr>
        <p:cNvGrpSpPr/>
        <p:nvPr/>
      </p:nvGrpSpPr>
      <p:grpSpPr>
        <a:xfrm>
          <a:off x="0" y="0"/>
          <a:ext cx="0" cy="0"/>
          <a:chOff x="0" y="0"/>
          <a:chExt cx="0" cy="0"/>
        </a:xfrm>
      </p:grpSpPr>
      <p:pic>
        <p:nvPicPr>
          <p:cNvPr id="9368" name="Graphic 9367">
            <a:extLst>
              <a:ext uri="{FF2B5EF4-FFF2-40B4-BE49-F238E27FC236}">
                <a16:creationId xmlns:a16="http://schemas.microsoft.com/office/drawing/2014/main" id="{9A0DC8D0-1BA0-3A58-2ACD-86327FA130A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64249" y="1688003"/>
            <a:ext cx="8765705" cy="3145096"/>
          </a:xfrm>
          <a:prstGeom prst="rect">
            <a:avLst/>
          </a:prstGeom>
        </p:spPr>
      </p:pic>
      <p:sp>
        <p:nvSpPr>
          <p:cNvPr id="9218" name="Rectangle 2">
            <a:extLst>
              <a:ext uri="{FF2B5EF4-FFF2-40B4-BE49-F238E27FC236}">
                <a16:creationId xmlns:a16="http://schemas.microsoft.com/office/drawing/2014/main" id="{821F66B4-E6DA-76DB-275E-67FC77881560}"/>
              </a:ext>
            </a:extLst>
          </p:cNvPr>
          <p:cNvSpPr>
            <a:spLocks noGrp="1" noChangeArrowheads="1"/>
          </p:cNvSpPr>
          <p:nvPr>
            <p:ph type="title"/>
          </p:nvPr>
        </p:nvSpPr>
        <p:spPr/>
        <p:txBody>
          <a:bodyPr/>
          <a:lstStyle/>
          <a:p>
            <a:r>
              <a:rPr lang="en-US" altLang="en-US"/>
              <a:t>VIKTORIA-1: </a:t>
            </a:r>
            <a:r>
              <a:rPr lang="en-US"/>
              <a:t>PFS With Gedatolisib + Fulvestrant vs Fulvestrant (Coprimary Endpoint)</a:t>
            </a:r>
            <a:endParaRPr lang="en-US" altLang="en-US"/>
          </a:p>
        </p:txBody>
      </p:sp>
      <p:sp>
        <p:nvSpPr>
          <p:cNvPr id="3" name="Text Box 11">
            <a:extLst>
              <a:ext uri="{FF2B5EF4-FFF2-40B4-BE49-F238E27FC236}">
                <a16:creationId xmlns:a16="http://schemas.microsoft.com/office/drawing/2014/main" id="{9D94C38D-236B-5DC4-EF41-5257ACAD938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Hurvitz. ESMO 2025. Abstr LBA17. Reproduced with permission.</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Table 1">
            <a:extLst>
              <a:ext uri="{FF2B5EF4-FFF2-40B4-BE49-F238E27FC236}">
                <a16:creationId xmlns:a16="http://schemas.microsoft.com/office/drawing/2014/main" id="{DE3B5FD8-51CA-6046-4C13-EEC48A383C90}"/>
              </a:ext>
            </a:extLst>
          </p:cNvPr>
          <p:cNvGraphicFramePr>
            <a:graphicFrameLocks noGrp="1"/>
          </p:cNvGraphicFramePr>
          <p:nvPr>
            <p:extLst>
              <p:ext uri="{D42A27DB-BD31-4B8C-83A1-F6EECF244321}">
                <p14:modId xmlns:p14="http://schemas.microsoft.com/office/powerpoint/2010/main" val="1046799175"/>
              </p:ext>
            </p:extLst>
          </p:nvPr>
        </p:nvGraphicFramePr>
        <p:xfrm>
          <a:off x="4920326" y="1519384"/>
          <a:ext cx="6133317" cy="1250446"/>
        </p:xfrm>
        <a:graphic>
          <a:graphicData uri="http://schemas.openxmlformats.org/drawingml/2006/table">
            <a:tbl>
              <a:tblPr firstRow="1" bandRow="1">
                <a:tableStyleId>{93296810-A885-4BE3-A3E7-6D5BEEA58F35}</a:tableStyleId>
              </a:tblPr>
              <a:tblGrid>
                <a:gridCol w="2044439">
                  <a:extLst>
                    <a:ext uri="{9D8B030D-6E8A-4147-A177-3AD203B41FA5}">
                      <a16:colId xmlns:a16="http://schemas.microsoft.com/office/drawing/2014/main" val="504072906"/>
                    </a:ext>
                  </a:extLst>
                </a:gridCol>
                <a:gridCol w="2044439">
                  <a:extLst>
                    <a:ext uri="{9D8B030D-6E8A-4147-A177-3AD203B41FA5}">
                      <a16:colId xmlns:a16="http://schemas.microsoft.com/office/drawing/2014/main" val="2279536654"/>
                    </a:ext>
                  </a:extLst>
                </a:gridCol>
                <a:gridCol w="2044439">
                  <a:extLst>
                    <a:ext uri="{9D8B030D-6E8A-4147-A177-3AD203B41FA5}">
                      <a16:colId xmlns:a16="http://schemas.microsoft.com/office/drawing/2014/main" val="4139307792"/>
                    </a:ext>
                  </a:extLst>
                </a:gridCol>
              </a:tblGrid>
              <a:tr h="640846">
                <a:tc>
                  <a:txBody>
                    <a:bodyPr/>
                    <a:lstStyle/>
                    <a:p>
                      <a:endParaRPr lang="en-US" sz="140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Gedatolisib + Fulvestrant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 (n = 130)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Fulvestrant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 (n = 131)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75949103"/>
                  </a:ext>
                </a:extLst>
              </a:tr>
              <a:tr h="267019">
                <a:tc>
                  <a:txBody>
                    <a:bodyPr/>
                    <a:lstStyle/>
                    <a:p>
                      <a:r>
                        <a:rPr lang="en-US" sz="1400">
                          <a:solidFill>
                            <a:schemeClr val="bg1"/>
                          </a:solidFill>
                          <a:latin typeface="+mn-lt"/>
                        </a:rPr>
                        <a:t>Median PFS,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latin typeface="+mn-lt"/>
                        </a:rPr>
                        <a:t>7.4 (5.5-9.9)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latin typeface="+mn-lt"/>
                        </a:rPr>
                        <a:t>2.0 (1.8-2.3)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75555368"/>
                  </a:ext>
                </a:extLst>
              </a:tr>
              <a:tr h="267019">
                <a:tc>
                  <a:txBody>
                    <a:bodyPr/>
                    <a:lstStyle/>
                    <a:p>
                      <a:r>
                        <a:rPr lang="en-US" sz="1400">
                          <a:solidFill>
                            <a:schemeClr val="bg1"/>
                          </a:solidFill>
                          <a:latin typeface="+mn-lt"/>
                        </a:rPr>
                        <a:t>Adjusted 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400">
                          <a:solidFill>
                            <a:schemeClr val="bg1"/>
                          </a:solidFill>
                          <a:latin typeface="+mn-lt"/>
                        </a:rPr>
                        <a:t>0.33 (0.24-0.48); </a:t>
                      </a:r>
                      <a:r>
                        <a:rPr lang="en-US" sz="1400" i="1">
                          <a:solidFill>
                            <a:schemeClr val="bg1"/>
                          </a:solidFill>
                          <a:latin typeface="+mn-lt"/>
                        </a:rPr>
                        <a:t>P</a:t>
                      </a:r>
                      <a:r>
                        <a:rPr lang="en-US" sz="1400">
                          <a:solidFill>
                            <a:schemeClr val="bg1"/>
                          </a:solidFill>
                          <a:latin typeface="+mn-lt"/>
                        </a:rPr>
                        <a:t> &lt;.0001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18247696"/>
                  </a:ext>
                </a:extLst>
              </a:tr>
            </a:tbl>
          </a:graphicData>
        </a:graphic>
      </p:graphicFrame>
      <p:sp>
        <p:nvSpPr>
          <p:cNvPr id="5" name="TextBox 4">
            <a:extLst>
              <a:ext uri="{FF2B5EF4-FFF2-40B4-BE49-F238E27FC236}">
                <a16:creationId xmlns:a16="http://schemas.microsoft.com/office/drawing/2014/main" id="{051C8BFD-E98C-C2AB-492E-61834F7CA82C}"/>
              </a:ext>
            </a:extLst>
          </p:cNvPr>
          <p:cNvSpPr txBox="1"/>
          <p:nvPr/>
        </p:nvSpPr>
        <p:spPr bwMode="auto">
          <a:xfrm rot="16200000">
            <a:off x="143533" y="3139431"/>
            <a:ext cx="235898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PFS (%)</a:t>
            </a:r>
          </a:p>
        </p:txBody>
      </p:sp>
      <p:sp>
        <p:nvSpPr>
          <p:cNvPr id="8" name="TextBox 7">
            <a:extLst>
              <a:ext uri="{FF2B5EF4-FFF2-40B4-BE49-F238E27FC236}">
                <a16:creationId xmlns:a16="http://schemas.microsoft.com/office/drawing/2014/main" id="{18D52F3F-E9E5-1F42-11D4-A442A46E9001}"/>
              </a:ext>
            </a:extLst>
          </p:cNvPr>
          <p:cNvSpPr txBox="1"/>
          <p:nvPr/>
        </p:nvSpPr>
        <p:spPr bwMode="auto">
          <a:xfrm>
            <a:off x="5777672" y="5109352"/>
            <a:ext cx="1180131" cy="369332"/>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Time (Mo)</a:t>
            </a:r>
          </a:p>
        </p:txBody>
      </p:sp>
      <p:sp>
        <p:nvSpPr>
          <p:cNvPr id="9" name="TextBox 8">
            <a:extLst>
              <a:ext uri="{FF2B5EF4-FFF2-40B4-BE49-F238E27FC236}">
                <a16:creationId xmlns:a16="http://schemas.microsoft.com/office/drawing/2014/main" id="{58CA35CE-FA1C-739E-9107-89E761FE647E}"/>
              </a:ext>
            </a:extLst>
          </p:cNvPr>
          <p:cNvSpPr txBox="1"/>
          <p:nvPr/>
        </p:nvSpPr>
        <p:spPr bwMode="auto">
          <a:xfrm rot="16200000">
            <a:off x="108268" y="3035379"/>
            <a:ext cx="235898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PFS (%)</a:t>
            </a:r>
          </a:p>
        </p:txBody>
      </p:sp>
      <p:sp>
        <p:nvSpPr>
          <p:cNvPr id="10" name="Freeform: Shape 9">
            <a:extLst>
              <a:ext uri="{FF2B5EF4-FFF2-40B4-BE49-F238E27FC236}">
                <a16:creationId xmlns:a16="http://schemas.microsoft.com/office/drawing/2014/main" id="{CE40BA07-74C3-6A09-D02F-D3AA7F2EE95B}"/>
              </a:ext>
            </a:extLst>
          </p:cNvPr>
          <p:cNvSpPr/>
          <p:nvPr/>
        </p:nvSpPr>
        <p:spPr bwMode="auto">
          <a:xfrm>
            <a:off x="2072148" y="1710813"/>
            <a:ext cx="8664678" cy="3016045"/>
          </a:xfrm>
          <a:custGeom>
            <a:avLst/>
            <a:gdLst>
              <a:gd name="connsiteX0" fmla="*/ 0 w 8871155"/>
              <a:gd name="connsiteY0" fmla="*/ 0 h 3016045"/>
              <a:gd name="connsiteX1" fmla="*/ 0 w 8871155"/>
              <a:gd name="connsiteY1" fmla="*/ 3016045 h 3016045"/>
              <a:gd name="connsiteX2" fmla="*/ 8871155 w 8871155"/>
              <a:gd name="connsiteY2" fmla="*/ 3016045 h 3016045"/>
            </a:gdLst>
            <a:ahLst/>
            <a:cxnLst>
              <a:cxn ang="0">
                <a:pos x="connsiteX0" y="connsiteY0"/>
              </a:cxn>
              <a:cxn ang="0">
                <a:pos x="connsiteX1" y="connsiteY1"/>
              </a:cxn>
              <a:cxn ang="0">
                <a:pos x="connsiteX2" y="connsiteY2"/>
              </a:cxn>
            </a:cxnLst>
            <a:rect l="l" t="t" r="r" b="b"/>
            <a:pathLst>
              <a:path w="8871155" h="3016045">
                <a:moveTo>
                  <a:pt x="0" y="0"/>
                </a:moveTo>
                <a:lnTo>
                  <a:pt x="0" y="3016045"/>
                </a:lnTo>
                <a:lnTo>
                  <a:pt x="8871155" y="3016045"/>
                </a:lnTo>
              </a:path>
            </a:pathLst>
          </a:custGeom>
          <a:noFill/>
          <a:ln w="28575">
            <a:solidFill>
              <a:schemeClr val="bg1"/>
            </a:solidFill>
            <a:miter lim="800000"/>
            <a:headEnd/>
            <a:tailEnd/>
          </a:ln>
        </p:spPr>
        <p:txBody>
          <a:bodyPr rtlCol="0" anchor="ctr"/>
          <a:lstStyle/>
          <a:p>
            <a:pPr algn="ctr"/>
            <a:endParaRPr lang="en-US"/>
          </a:p>
        </p:txBody>
      </p:sp>
      <p:sp>
        <p:nvSpPr>
          <p:cNvPr id="48" name="TextBox 47">
            <a:extLst>
              <a:ext uri="{FF2B5EF4-FFF2-40B4-BE49-F238E27FC236}">
                <a16:creationId xmlns:a16="http://schemas.microsoft.com/office/drawing/2014/main" id="{80291F21-D9D7-3CF7-1845-993EBFFF05F4}"/>
              </a:ext>
            </a:extLst>
          </p:cNvPr>
          <p:cNvSpPr txBox="1"/>
          <p:nvPr/>
        </p:nvSpPr>
        <p:spPr bwMode="auto">
          <a:xfrm>
            <a:off x="1455560" y="152499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49" name="TextBox 48">
            <a:extLst>
              <a:ext uri="{FF2B5EF4-FFF2-40B4-BE49-F238E27FC236}">
                <a16:creationId xmlns:a16="http://schemas.microsoft.com/office/drawing/2014/main" id="{686E3C23-9DAF-FAF3-C2D6-6EA78ADF6301}"/>
              </a:ext>
            </a:extLst>
          </p:cNvPr>
          <p:cNvSpPr txBox="1"/>
          <p:nvPr/>
        </p:nvSpPr>
        <p:spPr bwMode="auto">
          <a:xfrm>
            <a:off x="1572580" y="21175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B96FF79A-0B4E-D4E0-1DD7-F42CF1BDFB5C}"/>
              </a:ext>
            </a:extLst>
          </p:cNvPr>
          <p:cNvSpPr txBox="1"/>
          <p:nvPr/>
        </p:nvSpPr>
        <p:spPr bwMode="auto">
          <a:xfrm>
            <a:off x="1573407" y="27327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9B6B9CCD-B992-97C4-428A-E5127D85B4E5}"/>
              </a:ext>
            </a:extLst>
          </p:cNvPr>
          <p:cNvSpPr txBox="1"/>
          <p:nvPr/>
        </p:nvSpPr>
        <p:spPr bwMode="auto">
          <a:xfrm>
            <a:off x="1573407" y="33253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3C23DB76-2A1B-978D-3472-68D6AF4D59FE}"/>
              </a:ext>
            </a:extLst>
          </p:cNvPr>
          <p:cNvSpPr txBox="1"/>
          <p:nvPr/>
        </p:nvSpPr>
        <p:spPr bwMode="auto">
          <a:xfrm>
            <a:off x="1564423" y="3949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5576553B-9E0E-E852-8A30-CDEB283B6833}"/>
              </a:ext>
            </a:extLst>
          </p:cNvPr>
          <p:cNvSpPr txBox="1"/>
          <p:nvPr/>
        </p:nvSpPr>
        <p:spPr bwMode="auto">
          <a:xfrm>
            <a:off x="1681442" y="454234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grpSp>
        <p:nvGrpSpPr>
          <p:cNvPr id="9336" name="Group 9335">
            <a:extLst>
              <a:ext uri="{FF2B5EF4-FFF2-40B4-BE49-F238E27FC236}">
                <a16:creationId xmlns:a16="http://schemas.microsoft.com/office/drawing/2014/main" id="{CFA057F3-AB9C-6B33-A820-8B6473E69E0C}"/>
              </a:ext>
            </a:extLst>
          </p:cNvPr>
          <p:cNvGrpSpPr/>
          <p:nvPr/>
        </p:nvGrpSpPr>
        <p:grpSpPr>
          <a:xfrm>
            <a:off x="2550852" y="5407008"/>
            <a:ext cx="8324076" cy="523220"/>
            <a:chOff x="1863228" y="5407008"/>
            <a:chExt cx="9011694" cy="523220"/>
          </a:xfrm>
        </p:grpSpPr>
        <p:sp>
          <p:nvSpPr>
            <p:cNvPr id="9232" name="TextBox 9231">
              <a:extLst>
                <a:ext uri="{FF2B5EF4-FFF2-40B4-BE49-F238E27FC236}">
                  <a16:creationId xmlns:a16="http://schemas.microsoft.com/office/drawing/2014/main" id="{373139D3-2363-4492-1D7A-63A1A5AC5FE2}"/>
                </a:ext>
              </a:extLst>
            </p:cNvPr>
            <p:cNvSpPr txBox="1"/>
            <p:nvPr/>
          </p:nvSpPr>
          <p:spPr bwMode="auto">
            <a:xfrm>
              <a:off x="1863228"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93</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45</a:t>
              </a:r>
            </a:p>
          </p:txBody>
        </p:sp>
        <p:sp>
          <p:nvSpPr>
            <p:cNvPr id="9233" name="TextBox 9232">
              <a:extLst>
                <a:ext uri="{FF2B5EF4-FFF2-40B4-BE49-F238E27FC236}">
                  <a16:creationId xmlns:a16="http://schemas.microsoft.com/office/drawing/2014/main" id="{3C6E2CCC-0266-FE8C-C873-F50227CC62DB}"/>
                </a:ext>
              </a:extLst>
            </p:cNvPr>
            <p:cNvSpPr txBox="1"/>
            <p:nvPr/>
          </p:nvSpPr>
          <p:spPr bwMode="auto">
            <a:xfrm>
              <a:off x="2240790"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89</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35</a:t>
              </a:r>
            </a:p>
          </p:txBody>
        </p:sp>
        <p:sp>
          <p:nvSpPr>
            <p:cNvPr id="9234" name="TextBox 9233">
              <a:extLst>
                <a:ext uri="{FF2B5EF4-FFF2-40B4-BE49-F238E27FC236}">
                  <a16:creationId xmlns:a16="http://schemas.microsoft.com/office/drawing/2014/main" id="{FF64BCE4-51A8-30A2-2B6B-F7DDFC4D6648}"/>
                </a:ext>
              </a:extLst>
            </p:cNvPr>
            <p:cNvSpPr txBox="1"/>
            <p:nvPr/>
          </p:nvSpPr>
          <p:spPr bwMode="auto">
            <a:xfrm>
              <a:off x="2586988"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64</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20</a:t>
              </a:r>
            </a:p>
          </p:txBody>
        </p:sp>
        <p:sp>
          <p:nvSpPr>
            <p:cNvPr id="9235" name="TextBox 9234">
              <a:extLst>
                <a:ext uri="{FF2B5EF4-FFF2-40B4-BE49-F238E27FC236}">
                  <a16:creationId xmlns:a16="http://schemas.microsoft.com/office/drawing/2014/main" id="{B1053F82-67FC-D062-E584-C55A1B66E912}"/>
                </a:ext>
              </a:extLst>
            </p:cNvPr>
            <p:cNvSpPr txBox="1"/>
            <p:nvPr/>
          </p:nvSpPr>
          <p:spPr bwMode="auto">
            <a:xfrm>
              <a:off x="2964550"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63</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20</a:t>
              </a:r>
            </a:p>
          </p:txBody>
        </p:sp>
        <p:sp>
          <p:nvSpPr>
            <p:cNvPr id="9236" name="TextBox 9235">
              <a:extLst>
                <a:ext uri="{FF2B5EF4-FFF2-40B4-BE49-F238E27FC236}">
                  <a16:creationId xmlns:a16="http://schemas.microsoft.com/office/drawing/2014/main" id="{3A164B0D-0483-582B-6B11-C083F4163171}"/>
                </a:ext>
              </a:extLst>
            </p:cNvPr>
            <p:cNvSpPr txBox="1"/>
            <p:nvPr/>
          </p:nvSpPr>
          <p:spPr bwMode="auto">
            <a:xfrm>
              <a:off x="3303421"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45</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11</a:t>
              </a:r>
            </a:p>
          </p:txBody>
        </p:sp>
        <p:sp>
          <p:nvSpPr>
            <p:cNvPr id="9237" name="TextBox 9236">
              <a:extLst>
                <a:ext uri="{FF2B5EF4-FFF2-40B4-BE49-F238E27FC236}">
                  <a16:creationId xmlns:a16="http://schemas.microsoft.com/office/drawing/2014/main" id="{EBD79ECF-092C-7D60-69B6-92FC270EA1F2}"/>
                </a:ext>
              </a:extLst>
            </p:cNvPr>
            <p:cNvSpPr txBox="1"/>
            <p:nvPr/>
          </p:nvSpPr>
          <p:spPr bwMode="auto">
            <a:xfrm>
              <a:off x="3680983"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11</a:t>
              </a:r>
            </a:p>
          </p:txBody>
        </p:sp>
        <p:sp>
          <p:nvSpPr>
            <p:cNvPr id="9238" name="TextBox 9237">
              <a:extLst>
                <a:ext uri="{FF2B5EF4-FFF2-40B4-BE49-F238E27FC236}">
                  <a16:creationId xmlns:a16="http://schemas.microsoft.com/office/drawing/2014/main" id="{515E11C4-F460-0982-729E-F1B2742EFA32}"/>
                </a:ext>
              </a:extLst>
            </p:cNvPr>
            <p:cNvSpPr txBox="1"/>
            <p:nvPr/>
          </p:nvSpPr>
          <p:spPr bwMode="auto">
            <a:xfrm>
              <a:off x="4027181"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7</a:t>
              </a:r>
            </a:p>
          </p:txBody>
        </p:sp>
        <p:sp>
          <p:nvSpPr>
            <p:cNvPr id="9239" name="TextBox 9238">
              <a:extLst>
                <a:ext uri="{FF2B5EF4-FFF2-40B4-BE49-F238E27FC236}">
                  <a16:creationId xmlns:a16="http://schemas.microsoft.com/office/drawing/2014/main" id="{461C8529-153C-91C8-49B2-8FD167A74CF3}"/>
                </a:ext>
              </a:extLst>
            </p:cNvPr>
            <p:cNvSpPr txBox="1"/>
            <p:nvPr/>
          </p:nvSpPr>
          <p:spPr bwMode="auto">
            <a:xfrm>
              <a:off x="4404743"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5</a:t>
              </a:r>
            </a:p>
          </p:txBody>
        </p:sp>
        <p:sp>
          <p:nvSpPr>
            <p:cNvPr id="9240" name="TextBox 9239">
              <a:extLst>
                <a:ext uri="{FF2B5EF4-FFF2-40B4-BE49-F238E27FC236}">
                  <a16:creationId xmlns:a16="http://schemas.microsoft.com/office/drawing/2014/main" id="{0F2A27FC-70DD-E06A-2DD1-0F9716C7C52C}"/>
                </a:ext>
              </a:extLst>
            </p:cNvPr>
            <p:cNvSpPr txBox="1"/>
            <p:nvPr/>
          </p:nvSpPr>
          <p:spPr bwMode="auto">
            <a:xfrm>
              <a:off x="4765568"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22</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3</a:t>
              </a:r>
            </a:p>
          </p:txBody>
        </p:sp>
        <p:sp>
          <p:nvSpPr>
            <p:cNvPr id="9241" name="TextBox 9240">
              <a:extLst>
                <a:ext uri="{FF2B5EF4-FFF2-40B4-BE49-F238E27FC236}">
                  <a16:creationId xmlns:a16="http://schemas.microsoft.com/office/drawing/2014/main" id="{14B4142A-89CC-C754-BCB6-9B011779C65C}"/>
                </a:ext>
              </a:extLst>
            </p:cNvPr>
            <p:cNvSpPr txBox="1"/>
            <p:nvPr/>
          </p:nvSpPr>
          <p:spPr bwMode="auto">
            <a:xfrm>
              <a:off x="5143130"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22</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a:t>
              </a:r>
            </a:p>
          </p:txBody>
        </p:sp>
        <p:sp>
          <p:nvSpPr>
            <p:cNvPr id="9242" name="TextBox 9241">
              <a:extLst>
                <a:ext uri="{FF2B5EF4-FFF2-40B4-BE49-F238E27FC236}">
                  <a16:creationId xmlns:a16="http://schemas.microsoft.com/office/drawing/2014/main" id="{717D0947-9678-E61B-17C9-18FFF8BD7226}"/>
                </a:ext>
              </a:extLst>
            </p:cNvPr>
            <p:cNvSpPr txBox="1"/>
            <p:nvPr/>
          </p:nvSpPr>
          <p:spPr bwMode="auto">
            <a:xfrm>
              <a:off x="5489329"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17</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a:t>
              </a:r>
            </a:p>
          </p:txBody>
        </p:sp>
        <p:sp>
          <p:nvSpPr>
            <p:cNvPr id="9243" name="TextBox 9242">
              <a:extLst>
                <a:ext uri="{FF2B5EF4-FFF2-40B4-BE49-F238E27FC236}">
                  <a16:creationId xmlns:a16="http://schemas.microsoft.com/office/drawing/2014/main" id="{4DA46D5C-9FC9-26B7-767F-035B9D4DD20F}"/>
                </a:ext>
              </a:extLst>
            </p:cNvPr>
            <p:cNvSpPr txBox="1"/>
            <p:nvPr/>
          </p:nvSpPr>
          <p:spPr bwMode="auto">
            <a:xfrm>
              <a:off x="5866891"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a:t>
              </a:r>
            </a:p>
          </p:txBody>
        </p:sp>
        <p:sp>
          <p:nvSpPr>
            <p:cNvPr id="9244" name="TextBox 9243">
              <a:extLst>
                <a:ext uri="{FF2B5EF4-FFF2-40B4-BE49-F238E27FC236}">
                  <a16:creationId xmlns:a16="http://schemas.microsoft.com/office/drawing/2014/main" id="{6B805F46-7B3D-FCAB-7514-7BC16F134BAC}"/>
                </a:ext>
              </a:extLst>
            </p:cNvPr>
            <p:cNvSpPr txBox="1"/>
            <p:nvPr/>
          </p:nvSpPr>
          <p:spPr bwMode="auto">
            <a:xfrm>
              <a:off x="6205762" y="5407008"/>
              <a:ext cx="397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11</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45" name="TextBox 9244">
              <a:extLst>
                <a:ext uri="{FF2B5EF4-FFF2-40B4-BE49-F238E27FC236}">
                  <a16:creationId xmlns:a16="http://schemas.microsoft.com/office/drawing/2014/main" id="{7D297314-E39A-7C8D-1881-C4B158527D65}"/>
                </a:ext>
              </a:extLst>
            </p:cNvPr>
            <p:cNvSpPr txBox="1"/>
            <p:nvPr/>
          </p:nvSpPr>
          <p:spPr bwMode="auto">
            <a:xfrm>
              <a:off x="6632783" y="5407008"/>
              <a:ext cx="2988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46" name="TextBox 9245">
              <a:extLst>
                <a:ext uri="{FF2B5EF4-FFF2-40B4-BE49-F238E27FC236}">
                  <a16:creationId xmlns:a16="http://schemas.microsoft.com/office/drawing/2014/main" id="{B050B37F-0183-8A4D-6631-5F231EC2D8BD}"/>
                </a:ext>
              </a:extLst>
            </p:cNvPr>
            <p:cNvSpPr txBox="1"/>
            <p:nvPr/>
          </p:nvSpPr>
          <p:spPr bwMode="auto">
            <a:xfrm>
              <a:off x="6978981" y="5407008"/>
              <a:ext cx="2988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47" name="TextBox 9246">
              <a:extLst>
                <a:ext uri="{FF2B5EF4-FFF2-40B4-BE49-F238E27FC236}">
                  <a16:creationId xmlns:a16="http://schemas.microsoft.com/office/drawing/2014/main" id="{8ADE264D-78DD-B296-41BB-2127471B483A}"/>
                </a:ext>
              </a:extLst>
            </p:cNvPr>
            <p:cNvSpPr txBox="1"/>
            <p:nvPr/>
          </p:nvSpPr>
          <p:spPr bwMode="auto">
            <a:xfrm>
              <a:off x="7356542" y="5407008"/>
              <a:ext cx="2988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0</a:t>
              </a:r>
            </a:p>
          </p:txBody>
        </p:sp>
        <p:sp>
          <p:nvSpPr>
            <p:cNvPr id="9248" name="TextBox 9247">
              <a:extLst>
                <a:ext uri="{FF2B5EF4-FFF2-40B4-BE49-F238E27FC236}">
                  <a16:creationId xmlns:a16="http://schemas.microsoft.com/office/drawing/2014/main" id="{F12EE367-B6FC-9666-1080-D8E848F7945F}"/>
                </a:ext>
              </a:extLst>
            </p:cNvPr>
            <p:cNvSpPr txBox="1"/>
            <p:nvPr/>
          </p:nvSpPr>
          <p:spPr bwMode="auto">
            <a:xfrm>
              <a:off x="7685144" y="5407008"/>
              <a:ext cx="298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5</a:t>
              </a:r>
            </a:p>
          </p:txBody>
        </p:sp>
        <p:sp>
          <p:nvSpPr>
            <p:cNvPr id="9249" name="TextBox 9248">
              <a:extLst>
                <a:ext uri="{FF2B5EF4-FFF2-40B4-BE49-F238E27FC236}">
                  <a16:creationId xmlns:a16="http://schemas.microsoft.com/office/drawing/2014/main" id="{4B706527-2610-31D1-60E7-E86BEA490677}"/>
                </a:ext>
              </a:extLst>
            </p:cNvPr>
            <p:cNvSpPr txBox="1"/>
            <p:nvPr/>
          </p:nvSpPr>
          <p:spPr bwMode="auto">
            <a:xfrm>
              <a:off x="8062706" y="5407008"/>
              <a:ext cx="298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3</a:t>
              </a:r>
            </a:p>
          </p:txBody>
        </p:sp>
        <p:sp>
          <p:nvSpPr>
            <p:cNvPr id="9250" name="TextBox 9249">
              <a:extLst>
                <a:ext uri="{FF2B5EF4-FFF2-40B4-BE49-F238E27FC236}">
                  <a16:creationId xmlns:a16="http://schemas.microsoft.com/office/drawing/2014/main" id="{DB900E0A-232E-BABB-E2B6-EE22BD3590D7}"/>
                </a:ext>
              </a:extLst>
            </p:cNvPr>
            <p:cNvSpPr txBox="1"/>
            <p:nvPr/>
          </p:nvSpPr>
          <p:spPr bwMode="auto">
            <a:xfrm>
              <a:off x="8408903" y="5407008"/>
              <a:ext cx="298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51" name="TextBox 9250">
              <a:extLst>
                <a:ext uri="{FF2B5EF4-FFF2-40B4-BE49-F238E27FC236}">
                  <a16:creationId xmlns:a16="http://schemas.microsoft.com/office/drawing/2014/main" id="{1E81CAB1-D2AE-BB64-649E-DB6A2A027317}"/>
                </a:ext>
              </a:extLst>
            </p:cNvPr>
            <p:cNvSpPr txBox="1"/>
            <p:nvPr/>
          </p:nvSpPr>
          <p:spPr bwMode="auto">
            <a:xfrm>
              <a:off x="8786465" y="5407008"/>
              <a:ext cx="298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52" name="TextBox 9251">
              <a:extLst>
                <a:ext uri="{FF2B5EF4-FFF2-40B4-BE49-F238E27FC236}">
                  <a16:creationId xmlns:a16="http://schemas.microsoft.com/office/drawing/2014/main" id="{1A2EEA98-98EC-F1C3-99BB-909E019BBBA9}"/>
                </a:ext>
              </a:extLst>
            </p:cNvPr>
            <p:cNvSpPr txBox="1"/>
            <p:nvPr/>
          </p:nvSpPr>
          <p:spPr bwMode="auto">
            <a:xfrm>
              <a:off x="9125336" y="5407008"/>
              <a:ext cx="298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53" name="TextBox 9252">
              <a:extLst>
                <a:ext uri="{FF2B5EF4-FFF2-40B4-BE49-F238E27FC236}">
                  <a16:creationId xmlns:a16="http://schemas.microsoft.com/office/drawing/2014/main" id="{46D34996-CF7F-E6E2-0535-5F8149628A77}"/>
                </a:ext>
              </a:extLst>
            </p:cNvPr>
            <p:cNvSpPr txBox="1"/>
            <p:nvPr/>
          </p:nvSpPr>
          <p:spPr bwMode="auto">
            <a:xfrm>
              <a:off x="9502898" y="5407008"/>
              <a:ext cx="298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54" name="TextBox 9253">
              <a:extLst>
                <a:ext uri="{FF2B5EF4-FFF2-40B4-BE49-F238E27FC236}">
                  <a16:creationId xmlns:a16="http://schemas.microsoft.com/office/drawing/2014/main" id="{011948F2-DA7D-A555-27CE-29AADA09927B}"/>
                </a:ext>
              </a:extLst>
            </p:cNvPr>
            <p:cNvSpPr txBox="1"/>
            <p:nvPr/>
          </p:nvSpPr>
          <p:spPr bwMode="auto">
            <a:xfrm>
              <a:off x="9849096" y="5407008"/>
              <a:ext cx="298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55" name="TextBox 9254">
              <a:extLst>
                <a:ext uri="{FF2B5EF4-FFF2-40B4-BE49-F238E27FC236}">
                  <a16:creationId xmlns:a16="http://schemas.microsoft.com/office/drawing/2014/main" id="{CF4A2660-1410-93FB-6795-0A9F5C6DBF8C}"/>
                </a:ext>
              </a:extLst>
            </p:cNvPr>
            <p:cNvSpPr txBox="1"/>
            <p:nvPr/>
          </p:nvSpPr>
          <p:spPr bwMode="auto">
            <a:xfrm>
              <a:off x="10238059" y="54070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a:t>
              </a:r>
            </a:p>
          </p:txBody>
        </p:sp>
        <p:sp>
          <p:nvSpPr>
            <p:cNvPr id="9256" name="TextBox 9255">
              <a:extLst>
                <a:ext uri="{FF2B5EF4-FFF2-40B4-BE49-F238E27FC236}">
                  <a16:creationId xmlns:a16="http://schemas.microsoft.com/office/drawing/2014/main" id="{6B6047D8-02C6-4FE1-E570-28EF196EDD32}"/>
                </a:ext>
              </a:extLst>
            </p:cNvPr>
            <p:cNvSpPr txBox="1"/>
            <p:nvPr/>
          </p:nvSpPr>
          <p:spPr bwMode="auto">
            <a:xfrm>
              <a:off x="10598885" y="54070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0</a:t>
              </a:r>
            </a:p>
          </p:txBody>
        </p:sp>
      </p:grpSp>
      <p:grpSp>
        <p:nvGrpSpPr>
          <p:cNvPr id="9332" name="Group 9331">
            <a:extLst>
              <a:ext uri="{FF2B5EF4-FFF2-40B4-BE49-F238E27FC236}">
                <a16:creationId xmlns:a16="http://schemas.microsoft.com/office/drawing/2014/main" id="{0A7A0114-6A0F-D1D8-4244-B526F6FFE2DD}"/>
              </a:ext>
            </a:extLst>
          </p:cNvPr>
          <p:cNvGrpSpPr/>
          <p:nvPr/>
        </p:nvGrpSpPr>
        <p:grpSpPr>
          <a:xfrm>
            <a:off x="1934183" y="4795132"/>
            <a:ext cx="8316760" cy="369332"/>
            <a:chOff x="1921303" y="4795132"/>
            <a:chExt cx="9034991" cy="369332"/>
          </a:xfrm>
        </p:grpSpPr>
        <p:sp>
          <p:nvSpPr>
            <p:cNvPr id="54" name="TextBox 53">
              <a:extLst>
                <a:ext uri="{FF2B5EF4-FFF2-40B4-BE49-F238E27FC236}">
                  <a16:creationId xmlns:a16="http://schemas.microsoft.com/office/drawing/2014/main" id="{D22A41DA-6BAE-3872-AEC3-10A6C4E9E4FF}"/>
                </a:ext>
              </a:extLst>
            </p:cNvPr>
            <p:cNvSpPr txBox="1"/>
            <p:nvPr/>
          </p:nvSpPr>
          <p:spPr bwMode="auto">
            <a:xfrm>
              <a:off x="1921303"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E79034F1-3545-4DDC-D858-8AD839345EE2}"/>
                </a:ext>
              </a:extLst>
            </p:cNvPr>
            <p:cNvSpPr txBox="1"/>
            <p:nvPr/>
          </p:nvSpPr>
          <p:spPr bwMode="auto">
            <a:xfrm>
              <a:off x="2298865"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a:t>
              </a:r>
            </a:p>
          </p:txBody>
        </p:sp>
        <p:sp>
          <p:nvSpPr>
            <p:cNvPr id="56" name="TextBox 55">
              <a:extLst>
                <a:ext uri="{FF2B5EF4-FFF2-40B4-BE49-F238E27FC236}">
                  <a16:creationId xmlns:a16="http://schemas.microsoft.com/office/drawing/2014/main" id="{139800A1-633F-20F6-EEB9-E84155994D80}"/>
                </a:ext>
              </a:extLst>
            </p:cNvPr>
            <p:cNvSpPr txBox="1"/>
            <p:nvPr/>
          </p:nvSpPr>
          <p:spPr bwMode="auto">
            <a:xfrm>
              <a:off x="2645063"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a:t>
              </a:r>
            </a:p>
          </p:txBody>
        </p:sp>
        <p:sp>
          <p:nvSpPr>
            <p:cNvPr id="57" name="TextBox 56">
              <a:extLst>
                <a:ext uri="{FF2B5EF4-FFF2-40B4-BE49-F238E27FC236}">
                  <a16:creationId xmlns:a16="http://schemas.microsoft.com/office/drawing/2014/main" id="{84F93324-44BA-EBC3-4630-3A33EF2A648A}"/>
                </a:ext>
              </a:extLst>
            </p:cNvPr>
            <p:cNvSpPr txBox="1"/>
            <p:nvPr/>
          </p:nvSpPr>
          <p:spPr bwMode="auto">
            <a:xfrm>
              <a:off x="3022625"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a:t>
              </a:r>
            </a:p>
          </p:txBody>
        </p:sp>
        <p:sp>
          <p:nvSpPr>
            <p:cNvPr id="58" name="TextBox 57">
              <a:extLst>
                <a:ext uri="{FF2B5EF4-FFF2-40B4-BE49-F238E27FC236}">
                  <a16:creationId xmlns:a16="http://schemas.microsoft.com/office/drawing/2014/main" id="{2636DA6C-7583-D80E-FF3B-C236AAAC4719}"/>
                </a:ext>
              </a:extLst>
            </p:cNvPr>
            <p:cNvSpPr txBox="1"/>
            <p:nvPr/>
          </p:nvSpPr>
          <p:spPr bwMode="auto">
            <a:xfrm>
              <a:off x="3361496"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a:t>
              </a:r>
            </a:p>
          </p:txBody>
        </p:sp>
        <p:sp>
          <p:nvSpPr>
            <p:cNvPr id="59" name="TextBox 58">
              <a:extLst>
                <a:ext uri="{FF2B5EF4-FFF2-40B4-BE49-F238E27FC236}">
                  <a16:creationId xmlns:a16="http://schemas.microsoft.com/office/drawing/2014/main" id="{90EA0DE4-2AF8-1662-7A66-203DD4DF67DF}"/>
                </a:ext>
              </a:extLst>
            </p:cNvPr>
            <p:cNvSpPr txBox="1"/>
            <p:nvPr/>
          </p:nvSpPr>
          <p:spPr bwMode="auto">
            <a:xfrm>
              <a:off x="3739058"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a:t>
              </a:r>
            </a:p>
          </p:txBody>
        </p:sp>
        <p:sp>
          <p:nvSpPr>
            <p:cNvPr id="60" name="TextBox 59">
              <a:extLst>
                <a:ext uri="{FF2B5EF4-FFF2-40B4-BE49-F238E27FC236}">
                  <a16:creationId xmlns:a16="http://schemas.microsoft.com/office/drawing/2014/main" id="{23B93C40-5DAF-B0D2-0C90-1348F6980B49}"/>
                </a:ext>
              </a:extLst>
            </p:cNvPr>
            <p:cNvSpPr txBox="1"/>
            <p:nvPr/>
          </p:nvSpPr>
          <p:spPr bwMode="auto">
            <a:xfrm>
              <a:off x="4085256"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a:t>
              </a:r>
            </a:p>
          </p:txBody>
        </p:sp>
        <p:sp>
          <p:nvSpPr>
            <p:cNvPr id="61" name="TextBox 60">
              <a:extLst>
                <a:ext uri="{FF2B5EF4-FFF2-40B4-BE49-F238E27FC236}">
                  <a16:creationId xmlns:a16="http://schemas.microsoft.com/office/drawing/2014/main" id="{D8C5D24F-B7C9-606B-80DA-43F8C8E39DD5}"/>
                </a:ext>
              </a:extLst>
            </p:cNvPr>
            <p:cNvSpPr txBox="1"/>
            <p:nvPr/>
          </p:nvSpPr>
          <p:spPr bwMode="auto">
            <a:xfrm>
              <a:off x="4462818"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7</a:t>
              </a:r>
            </a:p>
          </p:txBody>
        </p:sp>
        <p:sp>
          <p:nvSpPr>
            <p:cNvPr id="62" name="TextBox 61">
              <a:extLst>
                <a:ext uri="{FF2B5EF4-FFF2-40B4-BE49-F238E27FC236}">
                  <a16:creationId xmlns:a16="http://schemas.microsoft.com/office/drawing/2014/main" id="{DBA02A26-6621-63EB-EC92-A0DBF335E0FA}"/>
                </a:ext>
              </a:extLst>
            </p:cNvPr>
            <p:cNvSpPr txBox="1"/>
            <p:nvPr/>
          </p:nvSpPr>
          <p:spPr bwMode="auto">
            <a:xfrm>
              <a:off x="4823643"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8</a:t>
              </a:r>
            </a:p>
          </p:txBody>
        </p:sp>
        <p:sp>
          <p:nvSpPr>
            <p:cNvPr id="63" name="TextBox 62">
              <a:extLst>
                <a:ext uri="{FF2B5EF4-FFF2-40B4-BE49-F238E27FC236}">
                  <a16:creationId xmlns:a16="http://schemas.microsoft.com/office/drawing/2014/main" id="{AF5B945C-D700-6CF7-1369-91C783D4C3A2}"/>
                </a:ext>
              </a:extLst>
            </p:cNvPr>
            <p:cNvSpPr txBox="1"/>
            <p:nvPr/>
          </p:nvSpPr>
          <p:spPr bwMode="auto">
            <a:xfrm>
              <a:off x="5201205" y="479513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9</a:t>
              </a:r>
            </a:p>
          </p:txBody>
        </p:sp>
        <p:sp>
          <p:nvSpPr>
            <p:cNvPr id="9216" name="TextBox 9215">
              <a:extLst>
                <a:ext uri="{FF2B5EF4-FFF2-40B4-BE49-F238E27FC236}">
                  <a16:creationId xmlns:a16="http://schemas.microsoft.com/office/drawing/2014/main" id="{0E460EEC-EB9E-EA09-AC79-44B44BEF66E7}"/>
                </a:ext>
              </a:extLst>
            </p:cNvPr>
            <p:cNvSpPr txBox="1"/>
            <p:nvPr/>
          </p:nvSpPr>
          <p:spPr bwMode="auto">
            <a:xfrm>
              <a:off x="5488894"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9217" name="TextBox 9216">
              <a:extLst>
                <a:ext uri="{FF2B5EF4-FFF2-40B4-BE49-F238E27FC236}">
                  <a16:creationId xmlns:a16="http://schemas.microsoft.com/office/drawing/2014/main" id="{BBA241DC-DA4E-5164-9396-A3FB12A4E23B}"/>
                </a:ext>
              </a:extLst>
            </p:cNvPr>
            <p:cNvSpPr txBox="1"/>
            <p:nvPr/>
          </p:nvSpPr>
          <p:spPr bwMode="auto">
            <a:xfrm>
              <a:off x="5866456"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11</a:t>
              </a:r>
            </a:p>
          </p:txBody>
        </p:sp>
        <p:sp>
          <p:nvSpPr>
            <p:cNvPr id="9219" name="TextBox 9218">
              <a:extLst>
                <a:ext uri="{FF2B5EF4-FFF2-40B4-BE49-F238E27FC236}">
                  <a16:creationId xmlns:a16="http://schemas.microsoft.com/office/drawing/2014/main" id="{9CA2032C-75D3-4CBB-386D-88DD96E08370}"/>
                </a:ext>
              </a:extLst>
            </p:cNvPr>
            <p:cNvSpPr txBox="1"/>
            <p:nvPr/>
          </p:nvSpPr>
          <p:spPr bwMode="auto">
            <a:xfrm>
              <a:off x="6205327"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9220" name="TextBox 9219">
              <a:extLst>
                <a:ext uri="{FF2B5EF4-FFF2-40B4-BE49-F238E27FC236}">
                  <a16:creationId xmlns:a16="http://schemas.microsoft.com/office/drawing/2014/main" id="{D6E93F7D-B9AB-7370-B620-A8E02BB4A24D}"/>
                </a:ext>
              </a:extLst>
            </p:cNvPr>
            <p:cNvSpPr txBox="1"/>
            <p:nvPr/>
          </p:nvSpPr>
          <p:spPr bwMode="auto">
            <a:xfrm>
              <a:off x="6582889"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13</a:t>
              </a:r>
            </a:p>
          </p:txBody>
        </p:sp>
        <p:sp>
          <p:nvSpPr>
            <p:cNvPr id="9221" name="TextBox 9220">
              <a:extLst>
                <a:ext uri="{FF2B5EF4-FFF2-40B4-BE49-F238E27FC236}">
                  <a16:creationId xmlns:a16="http://schemas.microsoft.com/office/drawing/2014/main" id="{E101EF6E-ACF7-9BCA-F7C3-166B333728BE}"/>
                </a:ext>
              </a:extLst>
            </p:cNvPr>
            <p:cNvSpPr txBox="1"/>
            <p:nvPr/>
          </p:nvSpPr>
          <p:spPr bwMode="auto">
            <a:xfrm>
              <a:off x="6929087"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14</a:t>
              </a:r>
            </a:p>
          </p:txBody>
        </p:sp>
        <p:sp>
          <p:nvSpPr>
            <p:cNvPr id="9222" name="TextBox 9221">
              <a:extLst>
                <a:ext uri="{FF2B5EF4-FFF2-40B4-BE49-F238E27FC236}">
                  <a16:creationId xmlns:a16="http://schemas.microsoft.com/office/drawing/2014/main" id="{F6B202DC-66DD-36C2-1CE5-49A0CF821F65}"/>
                </a:ext>
              </a:extLst>
            </p:cNvPr>
            <p:cNvSpPr txBox="1"/>
            <p:nvPr/>
          </p:nvSpPr>
          <p:spPr bwMode="auto">
            <a:xfrm>
              <a:off x="7306648"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15</a:t>
              </a:r>
            </a:p>
          </p:txBody>
        </p:sp>
        <p:sp>
          <p:nvSpPr>
            <p:cNvPr id="9223" name="TextBox 9222">
              <a:extLst>
                <a:ext uri="{FF2B5EF4-FFF2-40B4-BE49-F238E27FC236}">
                  <a16:creationId xmlns:a16="http://schemas.microsoft.com/office/drawing/2014/main" id="{6516E125-153F-5B9B-1925-085C4E6089EE}"/>
                </a:ext>
              </a:extLst>
            </p:cNvPr>
            <p:cNvSpPr txBox="1"/>
            <p:nvPr/>
          </p:nvSpPr>
          <p:spPr bwMode="auto">
            <a:xfrm>
              <a:off x="7635250"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16</a:t>
              </a:r>
            </a:p>
          </p:txBody>
        </p:sp>
        <p:sp>
          <p:nvSpPr>
            <p:cNvPr id="9224" name="TextBox 9223">
              <a:extLst>
                <a:ext uri="{FF2B5EF4-FFF2-40B4-BE49-F238E27FC236}">
                  <a16:creationId xmlns:a16="http://schemas.microsoft.com/office/drawing/2014/main" id="{8B575719-299E-2C77-149D-C720B5332E9A}"/>
                </a:ext>
              </a:extLst>
            </p:cNvPr>
            <p:cNvSpPr txBox="1"/>
            <p:nvPr/>
          </p:nvSpPr>
          <p:spPr bwMode="auto">
            <a:xfrm>
              <a:off x="8012812"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17</a:t>
              </a:r>
            </a:p>
          </p:txBody>
        </p:sp>
        <p:sp>
          <p:nvSpPr>
            <p:cNvPr id="9225" name="TextBox 9224">
              <a:extLst>
                <a:ext uri="{FF2B5EF4-FFF2-40B4-BE49-F238E27FC236}">
                  <a16:creationId xmlns:a16="http://schemas.microsoft.com/office/drawing/2014/main" id="{AB14EB3A-33D9-A236-48DF-0496BF42594E}"/>
                </a:ext>
              </a:extLst>
            </p:cNvPr>
            <p:cNvSpPr txBox="1"/>
            <p:nvPr/>
          </p:nvSpPr>
          <p:spPr bwMode="auto">
            <a:xfrm>
              <a:off x="8359010"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18</a:t>
              </a:r>
            </a:p>
          </p:txBody>
        </p:sp>
        <p:sp>
          <p:nvSpPr>
            <p:cNvPr id="9226" name="TextBox 9225">
              <a:extLst>
                <a:ext uri="{FF2B5EF4-FFF2-40B4-BE49-F238E27FC236}">
                  <a16:creationId xmlns:a16="http://schemas.microsoft.com/office/drawing/2014/main" id="{904D3F1F-7571-BA24-A68C-217873D5D94F}"/>
                </a:ext>
              </a:extLst>
            </p:cNvPr>
            <p:cNvSpPr txBox="1"/>
            <p:nvPr/>
          </p:nvSpPr>
          <p:spPr bwMode="auto">
            <a:xfrm>
              <a:off x="8736572"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19</a:t>
              </a:r>
            </a:p>
          </p:txBody>
        </p:sp>
        <p:sp>
          <p:nvSpPr>
            <p:cNvPr id="9227" name="TextBox 9226">
              <a:extLst>
                <a:ext uri="{FF2B5EF4-FFF2-40B4-BE49-F238E27FC236}">
                  <a16:creationId xmlns:a16="http://schemas.microsoft.com/office/drawing/2014/main" id="{F0AB8134-CEB0-7A5D-6D5F-14E08F37DADE}"/>
                </a:ext>
              </a:extLst>
            </p:cNvPr>
            <p:cNvSpPr txBox="1"/>
            <p:nvPr/>
          </p:nvSpPr>
          <p:spPr bwMode="auto">
            <a:xfrm>
              <a:off x="9075443"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9228" name="TextBox 9227">
              <a:extLst>
                <a:ext uri="{FF2B5EF4-FFF2-40B4-BE49-F238E27FC236}">
                  <a16:creationId xmlns:a16="http://schemas.microsoft.com/office/drawing/2014/main" id="{B51E638A-A8B7-3711-66B7-AC73E4855298}"/>
                </a:ext>
              </a:extLst>
            </p:cNvPr>
            <p:cNvSpPr txBox="1"/>
            <p:nvPr/>
          </p:nvSpPr>
          <p:spPr bwMode="auto">
            <a:xfrm>
              <a:off x="9453005"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21</a:t>
              </a:r>
            </a:p>
          </p:txBody>
        </p:sp>
        <p:sp>
          <p:nvSpPr>
            <p:cNvPr id="9229" name="TextBox 9228">
              <a:extLst>
                <a:ext uri="{FF2B5EF4-FFF2-40B4-BE49-F238E27FC236}">
                  <a16:creationId xmlns:a16="http://schemas.microsoft.com/office/drawing/2014/main" id="{D3DA9543-68F9-7015-81BF-863FF8148CC3}"/>
                </a:ext>
              </a:extLst>
            </p:cNvPr>
            <p:cNvSpPr txBox="1"/>
            <p:nvPr/>
          </p:nvSpPr>
          <p:spPr bwMode="auto">
            <a:xfrm>
              <a:off x="9799203"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22</a:t>
              </a:r>
            </a:p>
          </p:txBody>
        </p:sp>
        <p:sp>
          <p:nvSpPr>
            <p:cNvPr id="9230" name="TextBox 9229">
              <a:extLst>
                <a:ext uri="{FF2B5EF4-FFF2-40B4-BE49-F238E27FC236}">
                  <a16:creationId xmlns:a16="http://schemas.microsoft.com/office/drawing/2014/main" id="{437C1955-EC94-E7A7-1927-CEB89D797131}"/>
                </a:ext>
              </a:extLst>
            </p:cNvPr>
            <p:cNvSpPr txBox="1"/>
            <p:nvPr/>
          </p:nvSpPr>
          <p:spPr bwMode="auto">
            <a:xfrm>
              <a:off x="10176765"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23</a:t>
              </a:r>
            </a:p>
          </p:txBody>
        </p:sp>
        <p:sp>
          <p:nvSpPr>
            <p:cNvPr id="9231" name="TextBox 9230">
              <a:extLst>
                <a:ext uri="{FF2B5EF4-FFF2-40B4-BE49-F238E27FC236}">
                  <a16:creationId xmlns:a16="http://schemas.microsoft.com/office/drawing/2014/main" id="{9B27F2D1-05CF-077B-1F91-E61D109180A6}"/>
                </a:ext>
              </a:extLst>
            </p:cNvPr>
            <p:cNvSpPr txBox="1"/>
            <p:nvPr/>
          </p:nvSpPr>
          <p:spPr bwMode="auto">
            <a:xfrm>
              <a:off x="10537590" y="4795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24</a:t>
              </a:r>
            </a:p>
          </p:txBody>
        </p:sp>
      </p:grpSp>
      <p:sp>
        <p:nvSpPr>
          <p:cNvPr id="9334" name="TextBox 9333">
            <a:extLst>
              <a:ext uri="{FF2B5EF4-FFF2-40B4-BE49-F238E27FC236}">
                <a16:creationId xmlns:a16="http://schemas.microsoft.com/office/drawing/2014/main" id="{39DB2B24-A5B4-435E-ABB3-391484B34878}"/>
              </a:ext>
            </a:extLst>
          </p:cNvPr>
          <p:cNvSpPr txBox="1"/>
          <p:nvPr/>
        </p:nvSpPr>
        <p:spPr bwMode="auto">
          <a:xfrm>
            <a:off x="10162430" y="479551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25</a:t>
            </a:r>
          </a:p>
        </p:txBody>
      </p:sp>
      <p:sp>
        <p:nvSpPr>
          <p:cNvPr id="9335" name="TextBox 9334">
            <a:extLst>
              <a:ext uri="{FF2B5EF4-FFF2-40B4-BE49-F238E27FC236}">
                <a16:creationId xmlns:a16="http://schemas.microsoft.com/office/drawing/2014/main" id="{1B69F541-4406-F4E3-7651-8CE0AD6C3D5B}"/>
              </a:ext>
            </a:extLst>
          </p:cNvPr>
          <p:cNvSpPr txBox="1"/>
          <p:nvPr/>
        </p:nvSpPr>
        <p:spPr bwMode="auto">
          <a:xfrm>
            <a:off x="10494570" y="4795513"/>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26</a:t>
            </a:r>
          </a:p>
        </p:txBody>
      </p:sp>
      <p:sp>
        <p:nvSpPr>
          <p:cNvPr id="9337" name="TextBox 9336">
            <a:extLst>
              <a:ext uri="{FF2B5EF4-FFF2-40B4-BE49-F238E27FC236}">
                <a16:creationId xmlns:a16="http://schemas.microsoft.com/office/drawing/2014/main" id="{6158CA6C-6AC6-F8A1-F076-C708991C777B}"/>
              </a:ext>
            </a:extLst>
          </p:cNvPr>
          <p:cNvSpPr txBox="1"/>
          <p:nvPr/>
        </p:nvSpPr>
        <p:spPr bwMode="auto">
          <a:xfrm>
            <a:off x="1823847" y="5403421"/>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130</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131</a:t>
            </a:r>
          </a:p>
        </p:txBody>
      </p:sp>
      <p:sp>
        <p:nvSpPr>
          <p:cNvPr id="9338" name="TextBox 9337">
            <a:extLst>
              <a:ext uri="{FF2B5EF4-FFF2-40B4-BE49-F238E27FC236}">
                <a16:creationId xmlns:a16="http://schemas.microsoft.com/office/drawing/2014/main" id="{B704617B-3AA1-E0EF-7DD7-BE2BA4A24FE7}"/>
              </a:ext>
            </a:extLst>
          </p:cNvPr>
          <p:cNvSpPr txBox="1"/>
          <p:nvPr/>
        </p:nvSpPr>
        <p:spPr bwMode="auto">
          <a:xfrm>
            <a:off x="2172600" y="5403421"/>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126</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114</a:t>
            </a:r>
          </a:p>
        </p:txBody>
      </p:sp>
      <p:sp>
        <p:nvSpPr>
          <p:cNvPr id="9339" name="Freeform: Shape 9338">
            <a:extLst>
              <a:ext uri="{FF2B5EF4-FFF2-40B4-BE49-F238E27FC236}">
                <a16:creationId xmlns:a16="http://schemas.microsoft.com/office/drawing/2014/main" id="{5E745C9B-589F-D77D-FE01-008897BDD99F}"/>
              </a:ext>
            </a:extLst>
          </p:cNvPr>
          <p:cNvSpPr/>
          <p:nvPr/>
        </p:nvSpPr>
        <p:spPr bwMode="auto">
          <a:xfrm>
            <a:off x="2075818" y="1707458"/>
            <a:ext cx="8606627" cy="2301168"/>
          </a:xfrm>
          <a:custGeom>
            <a:avLst/>
            <a:gdLst>
              <a:gd name="connsiteX0" fmla="*/ 0 w 8606627"/>
              <a:gd name="connsiteY0" fmla="*/ 0 h 2301168"/>
              <a:gd name="connsiteX1" fmla="*/ 463700 w 8606627"/>
              <a:gd name="connsiteY1" fmla="*/ 0 h 2301168"/>
              <a:gd name="connsiteX2" fmla="*/ 463700 w 8606627"/>
              <a:gd name="connsiteY2" fmla="*/ 43336 h 2301168"/>
              <a:gd name="connsiteX3" fmla="*/ 494036 w 8606627"/>
              <a:gd name="connsiteY3" fmla="*/ 43336 h 2301168"/>
              <a:gd name="connsiteX4" fmla="*/ 494036 w 8606627"/>
              <a:gd name="connsiteY4" fmla="*/ 73672 h 2301168"/>
              <a:gd name="connsiteX5" fmla="*/ 537373 w 8606627"/>
              <a:gd name="connsiteY5" fmla="*/ 73672 h 2301168"/>
              <a:gd name="connsiteX6" fmla="*/ 537373 w 8606627"/>
              <a:gd name="connsiteY6" fmla="*/ 121342 h 2301168"/>
              <a:gd name="connsiteX7" fmla="*/ 559041 w 8606627"/>
              <a:gd name="connsiteY7" fmla="*/ 121342 h 2301168"/>
              <a:gd name="connsiteX8" fmla="*/ 559041 w 8606627"/>
              <a:gd name="connsiteY8" fmla="*/ 351025 h 2301168"/>
              <a:gd name="connsiteX9" fmla="*/ 585043 w 8606627"/>
              <a:gd name="connsiteY9" fmla="*/ 351025 h 2301168"/>
              <a:gd name="connsiteX10" fmla="*/ 585043 w 8606627"/>
              <a:gd name="connsiteY10" fmla="*/ 411697 h 2301168"/>
              <a:gd name="connsiteX11" fmla="*/ 606711 w 8606627"/>
              <a:gd name="connsiteY11" fmla="*/ 411697 h 2301168"/>
              <a:gd name="connsiteX12" fmla="*/ 606711 w 8606627"/>
              <a:gd name="connsiteY12" fmla="*/ 524371 h 2301168"/>
              <a:gd name="connsiteX13" fmla="*/ 632713 w 8606627"/>
              <a:gd name="connsiteY13" fmla="*/ 524371 h 2301168"/>
              <a:gd name="connsiteX14" fmla="*/ 632713 w 8606627"/>
              <a:gd name="connsiteY14" fmla="*/ 611044 h 2301168"/>
              <a:gd name="connsiteX15" fmla="*/ 689050 w 8606627"/>
              <a:gd name="connsiteY15" fmla="*/ 611044 h 2301168"/>
              <a:gd name="connsiteX16" fmla="*/ 689050 w 8606627"/>
              <a:gd name="connsiteY16" fmla="*/ 667382 h 2301168"/>
              <a:gd name="connsiteX17" fmla="*/ 1048743 w 8606627"/>
              <a:gd name="connsiteY17" fmla="*/ 667382 h 2301168"/>
              <a:gd name="connsiteX18" fmla="*/ 1048743 w 8606627"/>
              <a:gd name="connsiteY18" fmla="*/ 710718 h 2301168"/>
              <a:gd name="connsiteX19" fmla="*/ 1148417 w 8606627"/>
              <a:gd name="connsiteY19" fmla="*/ 710718 h 2301168"/>
              <a:gd name="connsiteX20" fmla="*/ 1148417 w 8606627"/>
              <a:gd name="connsiteY20" fmla="*/ 819060 h 2301168"/>
              <a:gd name="connsiteX21" fmla="*/ 1178753 w 8606627"/>
              <a:gd name="connsiteY21" fmla="*/ 819060 h 2301168"/>
              <a:gd name="connsiteX22" fmla="*/ 1178753 w 8606627"/>
              <a:gd name="connsiteY22" fmla="*/ 914400 h 2301168"/>
              <a:gd name="connsiteX23" fmla="*/ 1196087 w 8606627"/>
              <a:gd name="connsiteY23" fmla="*/ 931734 h 2301168"/>
              <a:gd name="connsiteX24" fmla="*/ 1196087 w 8606627"/>
              <a:gd name="connsiteY24" fmla="*/ 957736 h 2301168"/>
              <a:gd name="connsiteX25" fmla="*/ 1235090 w 8606627"/>
              <a:gd name="connsiteY25" fmla="*/ 957736 h 2301168"/>
              <a:gd name="connsiteX26" fmla="*/ 1235090 w 8606627"/>
              <a:gd name="connsiteY26" fmla="*/ 1074745 h 2301168"/>
              <a:gd name="connsiteX27" fmla="*/ 1287094 w 8606627"/>
              <a:gd name="connsiteY27" fmla="*/ 1074745 h 2301168"/>
              <a:gd name="connsiteX28" fmla="*/ 1287094 w 8606627"/>
              <a:gd name="connsiteY28" fmla="*/ 1126749 h 2301168"/>
              <a:gd name="connsiteX29" fmla="*/ 1573115 w 8606627"/>
              <a:gd name="connsiteY29" fmla="*/ 1126749 h 2301168"/>
              <a:gd name="connsiteX30" fmla="*/ 1573115 w 8606627"/>
              <a:gd name="connsiteY30" fmla="*/ 1165751 h 2301168"/>
              <a:gd name="connsiteX31" fmla="*/ 1742127 w 8606627"/>
              <a:gd name="connsiteY31" fmla="*/ 1165751 h 2301168"/>
              <a:gd name="connsiteX32" fmla="*/ 1742127 w 8606627"/>
              <a:gd name="connsiteY32" fmla="*/ 1213422 h 2301168"/>
              <a:gd name="connsiteX33" fmla="*/ 1833134 w 8606627"/>
              <a:gd name="connsiteY33" fmla="*/ 1213422 h 2301168"/>
              <a:gd name="connsiteX34" fmla="*/ 1833134 w 8606627"/>
              <a:gd name="connsiteY34" fmla="*/ 1408436 h 2301168"/>
              <a:gd name="connsiteX35" fmla="*/ 2344504 w 8606627"/>
              <a:gd name="connsiteY35" fmla="*/ 1408436 h 2301168"/>
              <a:gd name="connsiteX36" fmla="*/ 2344504 w 8606627"/>
              <a:gd name="connsiteY36" fmla="*/ 1469107 h 2301168"/>
              <a:gd name="connsiteX37" fmla="*/ 2431177 w 8606627"/>
              <a:gd name="connsiteY37" fmla="*/ 1469107 h 2301168"/>
              <a:gd name="connsiteX38" fmla="*/ 2431177 w 8606627"/>
              <a:gd name="connsiteY38" fmla="*/ 1577448 h 2301168"/>
              <a:gd name="connsiteX39" fmla="*/ 2483181 w 8606627"/>
              <a:gd name="connsiteY39" fmla="*/ 1577448 h 2301168"/>
              <a:gd name="connsiteX40" fmla="*/ 2483181 w 8606627"/>
              <a:gd name="connsiteY40" fmla="*/ 1642453 h 2301168"/>
              <a:gd name="connsiteX41" fmla="*/ 2998885 w 8606627"/>
              <a:gd name="connsiteY41" fmla="*/ 1642453 h 2301168"/>
              <a:gd name="connsiteX42" fmla="*/ 2998885 w 8606627"/>
              <a:gd name="connsiteY42" fmla="*/ 1698790 h 2301168"/>
              <a:gd name="connsiteX43" fmla="*/ 3076891 w 8606627"/>
              <a:gd name="connsiteY43" fmla="*/ 1698790 h 2301168"/>
              <a:gd name="connsiteX44" fmla="*/ 3076891 w 8606627"/>
              <a:gd name="connsiteY44" fmla="*/ 1742127 h 2301168"/>
              <a:gd name="connsiteX45" fmla="*/ 3128895 w 8606627"/>
              <a:gd name="connsiteY45" fmla="*/ 1742127 h 2301168"/>
              <a:gd name="connsiteX46" fmla="*/ 3128895 w 8606627"/>
              <a:gd name="connsiteY46" fmla="*/ 1789797 h 2301168"/>
              <a:gd name="connsiteX47" fmla="*/ 3263238 w 8606627"/>
              <a:gd name="connsiteY47" fmla="*/ 1789797 h 2301168"/>
              <a:gd name="connsiteX48" fmla="*/ 3263238 w 8606627"/>
              <a:gd name="connsiteY48" fmla="*/ 1841801 h 2301168"/>
              <a:gd name="connsiteX49" fmla="*/ 3315242 w 8606627"/>
              <a:gd name="connsiteY49" fmla="*/ 1841801 h 2301168"/>
              <a:gd name="connsiteX50" fmla="*/ 3315242 w 8606627"/>
              <a:gd name="connsiteY50" fmla="*/ 1872136 h 2301168"/>
              <a:gd name="connsiteX51" fmla="*/ 4199306 w 8606627"/>
              <a:gd name="connsiteY51" fmla="*/ 1872136 h 2301168"/>
              <a:gd name="connsiteX52" fmla="*/ 4199306 w 8606627"/>
              <a:gd name="connsiteY52" fmla="*/ 1941475 h 2301168"/>
              <a:gd name="connsiteX53" fmla="*/ 4493994 w 8606627"/>
              <a:gd name="connsiteY53" fmla="*/ 1941475 h 2301168"/>
              <a:gd name="connsiteX54" fmla="*/ 4493994 w 8606627"/>
              <a:gd name="connsiteY54" fmla="*/ 2036815 h 2301168"/>
              <a:gd name="connsiteX55" fmla="*/ 4576334 w 8606627"/>
              <a:gd name="connsiteY55" fmla="*/ 2036815 h 2301168"/>
              <a:gd name="connsiteX56" fmla="*/ 4576334 w 8606627"/>
              <a:gd name="connsiteY56" fmla="*/ 2097486 h 2301168"/>
              <a:gd name="connsiteX57" fmla="*/ 4914358 w 8606627"/>
              <a:gd name="connsiteY57" fmla="*/ 2097486 h 2301168"/>
              <a:gd name="connsiteX58" fmla="*/ 4914358 w 8606627"/>
              <a:gd name="connsiteY58" fmla="*/ 2175492 h 2301168"/>
              <a:gd name="connsiteX59" fmla="*/ 5204713 w 8606627"/>
              <a:gd name="connsiteY59" fmla="*/ 2175492 h 2301168"/>
              <a:gd name="connsiteX60" fmla="*/ 5204713 w 8606627"/>
              <a:gd name="connsiteY60" fmla="*/ 2301168 h 2301168"/>
              <a:gd name="connsiteX61" fmla="*/ 8606627 w 8606627"/>
              <a:gd name="connsiteY61" fmla="*/ 2301168 h 230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8606627" h="2301168">
                <a:moveTo>
                  <a:pt x="0" y="0"/>
                </a:moveTo>
                <a:lnTo>
                  <a:pt x="463700" y="0"/>
                </a:lnTo>
                <a:lnTo>
                  <a:pt x="463700" y="43336"/>
                </a:lnTo>
                <a:lnTo>
                  <a:pt x="494036" y="43336"/>
                </a:lnTo>
                <a:lnTo>
                  <a:pt x="494036" y="73672"/>
                </a:lnTo>
                <a:lnTo>
                  <a:pt x="537373" y="73672"/>
                </a:lnTo>
                <a:lnTo>
                  <a:pt x="537373" y="121342"/>
                </a:lnTo>
                <a:lnTo>
                  <a:pt x="559041" y="121342"/>
                </a:lnTo>
                <a:lnTo>
                  <a:pt x="559041" y="351025"/>
                </a:lnTo>
                <a:lnTo>
                  <a:pt x="585043" y="351025"/>
                </a:lnTo>
                <a:lnTo>
                  <a:pt x="585043" y="411697"/>
                </a:lnTo>
                <a:lnTo>
                  <a:pt x="606711" y="411697"/>
                </a:lnTo>
                <a:lnTo>
                  <a:pt x="606711" y="524371"/>
                </a:lnTo>
                <a:lnTo>
                  <a:pt x="632713" y="524371"/>
                </a:lnTo>
                <a:lnTo>
                  <a:pt x="632713" y="611044"/>
                </a:lnTo>
                <a:lnTo>
                  <a:pt x="689050" y="611044"/>
                </a:lnTo>
                <a:lnTo>
                  <a:pt x="689050" y="667382"/>
                </a:lnTo>
                <a:lnTo>
                  <a:pt x="1048743" y="667382"/>
                </a:lnTo>
                <a:lnTo>
                  <a:pt x="1048743" y="710718"/>
                </a:lnTo>
                <a:lnTo>
                  <a:pt x="1148417" y="710718"/>
                </a:lnTo>
                <a:lnTo>
                  <a:pt x="1148417" y="819060"/>
                </a:lnTo>
                <a:lnTo>
                  <a:pt x="1178753" y="819060"/>
                </a:lnTo>
                <a:lnTo>
                  <a:pt x="1178753" y="914400"/>
                </a:lnTo>
                <a:lnTo>
                  <a:pt x="1196087" y="931734"/>
                </a:lnTo>
                <a:lnTo>
                  <a:pt x="1196087" y="957736"/>
                </a:lnTo>
                <a:lnTo>
                  <a:pt x="1235090" y="957736"/>
                </a:lnTo>
                <a:lnTo>
                  <a:pt x="1235090" y="1074745"/>
                </a:lnTo>
                <a:lnTo>
                  <a:pt x="1287094" y="1074745"/>
                </a:lnTo>
                <a:lnTo>
                  <a:pt x="1287094" y="1126749"/>
                </a:lnTo>
                <a:lnTo>
                  <a:pt x="1573115" y="1126749"/>
                </a:lnTo>
                <a:lnTo>
                  <a:pt x="1573115" y="1165751"/>
                </a:lnTo>
                <a:lnTo>
                  <a:pt x="1742127" y="1165751"/>
                </a:lnTo>
                <a:lnTo>
                  <a:pt x="1742127" y="1213422"/>
                </a:lnTo>
                <a:lnTo>
                  <a:pt x="1833134" y="1213422"/>
                </a:lnTo>
                <a:lnTo>
                  <a:pt x="1833134" y="1408436"/>
                </a:lnTo>
                <a:lnTo>
                  <a:pt x="2344504" y="1408436"/>
                </a:lnTo>
                <a:lnTo>
                  <a:pt x="2344504" y="1469107"/>
                </a:lnTo>
                <a:lnTo>
                  <a:pt x="2431177" y="1469107"/>
                </a:lnTo>
                <a:lnTo>
                  <a:pt x="2431177" y="1577448"/>
                </a:lnTo>
                <a:lnTo>
                  <a:pt x="2483181" y="1577448"/>
                </a:lnTo>
                <a:lnTo>
                  <a:pt x="2483181" y="1642453"/>
                </a:lnTo>
                <a:lnTo>
                  <a:pt x="2998885" y="1642453"/>
                </a:lnTo>
                <a:lnTo>
                  <a:pt x="2998885" y="1698790"/>
                </a:lnTo>
                <a:lnTo>
                  <a:pt x="3076891" y="1698790"/>
                </a:lnTo>
                <a:lnTo>
                  <a:pt x="3076891" y="1742127"/>
                </a:lnTo>
                <a:lnTo>
                  <a:pt x="3128895" y="1742127"/>
                </a:lnTo>
                <a:lnTo>
                  <a:pt x="3128895" y="1789797"/>
                </a:lnTo>
                <a:lnTo>
                  <a:pt x="3263238" y="1789797"/>
                </a:lnTo>
                <a:lnTo>
                  <a:pt x="3263238" y="1841801"/>
                </a:lnTo>
                <a:lnTo>
                  <a:pt x="3315242" y="1841801"/>
                </a:lnTo>
                <a:lnTo>
                  <a:pt x="3315242" y="1872136"/>
                </a:lnTo>
                <a:lnTo>
                  <a:pt x="4199306" y="1872136"/>
                </a:lnTo>
                <a:lnTo>
                  <a:pt x="4199306" y="1941475"/>
                </a:lnTo>
                <a:lnTo>
                  <a:pt x="4493994" y="1941475"/>
                </a:lnTo>
                <a:lnTo>
                  <a:pt x="4493994" y="2036815"/>
                </a:lnTo>
                <a:lnTo>
                  <a:pt x="4576334" y="2036815"/>
                </a:lnTo>
                <a:lnTo>
                  <a:pt x="4576334" y="2097486"/>
                </a:lnTo>
                <a:lnTo>
                  <a:pt x="4914358" y="2097486"/>
                </a:lnTo>
                <a:lnTo>
                  <a:pt x="4914358" y="2175492"/>
                </a:lnTo>
                <a:lnTo>
                  <a:pt x="5204713" y="2175492"/>
                </a:lnTo>
                <a:lnTo>
                  <a:pt x="5204713" y="2301168"/>
                </a:lnTo>
                <a:lnTo>
                  <a:pt x="8606627" y="2301168"/>
                </a:lnTo>
              </a:path>
            </a:pathLst>
          </a:custGeom>
          <a:noFill/>
          <a:ln w="28575">
            <a:solidFill>
              <a:schemeClr val="accent1"/>
            </a:solidFill>
            <a:miter lim="800000"/>
            <a:headEnd/>
            <a:tailEnd/>
          </a:ln>
        </p:spPr>
        <p:txBody>
          <a:bodyPr rtlCol="0" anchor="ctr"/>
          <a:lstStyle/>
          <a:p>
            <a:pPr algn="ctr"/>
            <a:endParaRPr lang="en-US"/>
          </a:p>
        </p:txBody>
      </p:sp>
      <p:sp>
        <p:nvSpPr>
          <p:cNvPr id="9340" name="Freeform: Shape 9339">
            <a:extLst>
              <a:ext uri="{FF2B5EF4-FFF2-40B4-BE49-F238E27FC236}">
                <a16:creationId xmlns:a16="http://schemas.microsoft.com/office/drawing/2014/main" id="{102A93A5-00C6-64D6-3B61-8A064D66DE0D}"/>
              </a:ext>
            </a:extLst>
          </p:cNvPr>
          <p:cNvSpPr/>
          <p:nvPr/>
        </p:nvSpPr>
        <p:spPr bwMode="auto">
          <a:xfrm>
            <a:off x="2080152" y="1711791"/>
            <a:ext cx="5451730" cy="3011887"/>
          </a:xfrm>
          <a:custGeom>
            <a:avLst/>
            <a:gdLst>
              <a:gd name="connsiteX0" fmla="*/ 0 w 5451730"/>
              <a:gd name="connsiteY0" fmla="*/ 0 h 3011887"/>
              <a:gd name="connsiteX1" fmla="*/ 251351 w 5451730"/>
              <a:gd name="connsiteY1" fmla="*/ 0 h 3011887"/>
              <a:gd name="connsiteX2" fmla="*/ 251351 w 5451730"/>
              <a:gd name="connsiteY2" fmla="*/ 78006 h 3011887"/>
              <a:gd name="connsiteX3" fmla="*/ 273020 w 5451730"/>
              <a:gd name="connsiteY3" fmla="*/ 78006 h 3011887"/>
              <a:gd name="connsiteX4" fmla="*/ 273020 w 5451730"/>
              <a:gd name="connsiteY4" fmla="*/ 138677 h 3011887"/>
              <a:gd name="connsiteX5" fmla="*/ 338024 w 5451730"/>
              <a:gd name="connsiteY5" fmla="*/ 138677 h 3011887"/>
              <a:gd name="connsiteX6" fmla="*/ 338024 w 5451730"/>
              <a:gd name="connsiteY6" fmla="*/ 177680 h 3011887"/>
              <a:gd name="connsiteX7" fmla="*/ 372693 w 5451730"/>
              <a:gd name="connsiteY7" fmla="*/ 177680 h 3011887"/>
              <a:gd name="connsiteX8" fmla="*/ 372693 w 5451730"/>
              <a:gd name="connsiteY8" fmla="*/ 203682 h 3011887"/>
              <a:gd name="connsiteX9" fmla="*/ 472367 w 5451730"/>
              <a:gd name="connsiteY9" fmla="*/ 203682 h 3011887"/>
              <a:gd name="connsiteX10" fmla="*/ 472367 w 5451730"/>
              <a:gd name="connsiteY10" fmla="*/ 277354 h 3011887"/>
              <a:gd name="connsiteX11" fmla="*/ 533039 w 5451730"/>
              <a:gd name="connsiteY11" fmla="*/ 277354 h 3011887"/>
              <a:gd name="connsiteX12" fmla="*/ 533039 w 5451730"/>
              <a:gd name="connsiteY12" fmla="*/ 351026 h 3011887"/>
              <a:gd name="connsiteX13" fmla="*/ 563374 w 5451730"/>
              <a:gd name="connsiteY13" fmla="*/ 351026 h 3011887"/>
              <a:gd name="connsiteX14" fmla="*/ 563374 w 5451730"/>
              <a:gd name="connsiteY14" fmla="*/ 875398 h 3011887"/>
              <a:gd name="connsiteX15" fmla="*/ 576375 w 5451730"/>
              <a:gd name="connsiteY15" fmla="*/ 875398 h 3011887"/>
              <a:gd name="connsiteX16" fmla="*/ 576375 w 5451730"/>
              <a:gd name="connsiteY16" fmla="*/ 1035743 h 3011887"/>
              <a:gd name="connsiteX17" fmla="*/ 602377 w 5451730"/>
              <a:gd name="connsiteY17" fmla="*/ 1035743 h 3011887"/>
              <a:gd name="connsiteX18" fmla="*/ 602377 w 5451730"/>
              <a:gd name="connsiteY18" fmla="*/ 1265426 h 3011887"/>
              <a:gd name="connsiteX19" fmla="*/ 632712 w 5451730"/>
              <a:gd name="connsiteY19" fmla="*/ 1265426 h 3011887"/>
              <a:gd name="connsiteX20" fmla="*/ 632712 w 5451730"/>
              <a:gd name="connsiteY20" fmla="*/ 1581782 h 3011887"/>
              <a:gd name="connsiteX21" fmla="*/ 650047 w 5451730"/>
              <a:gd name="connsiteY21" fmla="*/ 1581782 h 3011887"/>
              <a:gd name="connsiteX22" fmla="*/ 650047 w 5451730"/>
              <a:gd name="connsiteY22" fmla="*/ 1685790 h 3011887"/>
              <a:gd name="connsiteX23" fmla="*/ 684716 w 5451730"/>
              <a:gd name="connsiteY23" fmla="*/ 1685790 h 3011887"/>
              <a:gd name="connsiteX24" fmla="*/ 684716 w 5451730"/>
              <a:gd name="connsiteY24" fmla="*/ 1768129 h 3011887"/>
              <a:gd name="connsiteX25" fmla="*/ 728053 w 5451730"/>
              <a:gd name="connsiteY25" fmla="*/ 1768129 h 3011887"/>
              <a:gd name="connsiteX26" fmla="*/ 728053 w 5451730"/>
              <a:gd name="connsiteY26" fmla="*/ 1798465 h 3011887"/>
              <a:gd name="connsiteX27" fmla="*/ 780057 w 5451730"/>
              <a:gd name="connsiteY27" fmla="*/ 1798465 h 3011887"/>
              <a:gd name="connsiteX28" fmla="*/ 780057 w 5451730"/>
              <a:gd name="connsiteY28" fmla="*/ 1850469 h 3011887"/>
              <a:gd name="connsiteX29" fmla="*/ 996739 w 5451730"/>
              <a:gd name="connsiteY29" fmla="*/ 1850469 h 3011887"/>
              <a:gd name="connsiteX30" fmla="*/ 996739 w 5451730"/>
              <a:gd name="connsiteY30" fmla="*/ 1880804 h 3011887"/>
              <a:gd name="connsiteX31" fmla="*/ 1131082 w 5451730"/>
              <a:gd name="connsiteY31" fmla="*/ 1880804 h 3011887"/>
              <a:gd name="connsiteX32" fmla="*/ 1131082 w 5451730"/>
              <a:gd name="connsiteY32" fmla="*/ 1928474 h 3011887"/>
              <a:gd name="connsiteX33" fmla="*/ 1148417 w 5451730"/>
              <a:gd name="connsiteY33" fmla="*/ 1928474 h 3011887"/>
              <a:gd name="connsiteX34" fmla="*/ 1148417 w 5451730"/>
              <a:gd name="connsiteY34" fmla="*/ 2002146 h 3011887"/>
              <a:gd name="connsiteX35" fmla="*/ 1183086 w 5451730"/>
              <a:gd name="connsiteY35" fmla="*/ 2002146 h 3011887"/>
              <a:gd name="connsiteX36" fmla="*/ 1183086 w 5451730"/>
              <a:gd name="connsiteY36" fmla="*/ 2062818 h 3011887"/>
              <a:gd name="connsiteX37" fmla="*/ 1204754 w 5451730"/>
              <a:gd name="connsiteY37" fmla="*/ 2062818 h 3011887"/>
              <a:gd name="connsiteX38" fmla="*/ 1204754 w 5451730"/>
              <a:gd name="connsiteY38" fmla="*/ 2145157 h 3011887"/>
              <a:gd name="connsiteX39" fmla="*/ 1274093 w 5451730"/>
              <a:gd name="connsiteY39" fmla="*/ 2145157 h 3011887"/>
              <a:gd name="connsiteX40" fmla="*/ 1274093 w 5451730"/>
              <a:gd name="connsiteY40" fmla="*/ 2197161 h 3011887"/>
              <a:gd name="connsiteX41" fmla="*/ 1295761 w 5451730"/>
              <a:gd name="connsiteY41" fmla="*/ 2197161 h 3011887"/>
              <a:gd name="connsiteX42" fmla="*/ 1295761 w 5451730"/>
              <a:gd name="connsiteY42" fmla="*/ 2257832 h 3011887"/>
              <a:gd name="connsiteX43" fmla="*/ 1308762 w 5451730"/>
              <a:gd name="connsiteY43" fmla="*/ 2257832 h 3011887"/>
              <a:gd name="connsiteX44" fmla="*/ 1308762 w 5451730"/>
              <a:gd name="connsiteY44" fmla="*/ 2283834 h 3011887"/>
              <a:gd name="connsiteX45" fmla="*/ 1776796 w 5451730"/>
              <a:gd name="connsiteY45" fmla="*/ 2283834 h 3011887"/>
              <a:gd name="connsiteX46" fmla="*/ 1776796 w 5451730"/>
              <a:gd name="connsiteY46" fmla="*/ 2327170 h 3011887"/>
              <a:gd name="connsiteX47" fmla="*/ 1833133 w 5451730"/>
              <a:gd name="connsiteY47" fmla="*/ 2327170 h 3011887"/>
              <a:gd name="connsiteX48" fmla="*/ 1833133 w 5451730"/>
              <a:gd name="connsiteY48" fmla="*/ 2418177 h 3011887"/>
              <a:gd name="connsiteX49" fmla="*/ 1898138 w 5451730"/>
              <a:gd name="connsiteY49" fmla="*/ 2418177 h 3011887"/>
              <a:gd name="connsiteX50" fmla="*/ 1898138 w 5451730"/>
              <a:gd name="connsiteY50" fmla="*/ 2457180 h 3011887"/>
              <a:gd name="connsiteX51" fmla="*/ 1950142 w 5451730"/>
              <a:gd name="connsiteY51" fmla="*/ 2457180 h 3011887"/>
              <a:gd name="connsiteX52" fmla="*/ 1950142 w 5451730"/>
              <a:gd name="connsiteY52" fmla="*/ 2491849 h 3011887"/>
              <a:gd name="connsiteX53" fmla="*/ 2361839 w 5451730"/>
              <a:gd name="connsiteY53" fmla="*/ 2491849 h 3011887"/>
              <a:gd name="connsiteX54" fmla="*/ 2361839 w 5451730"/>
              <a:gd name="connsiteY54" fmla="*/ 2556854 h 3011887"/>
              <a:gd name="connsiteX55" fmla="*/ 2712864 w 5451730"/>
              <a:gd name="connsiteY55" fmla="*/ 2556854 h 3011887"/>
              <a:gd name="connsiteX56" fmla="*/ 2712864 w 5451730"/>
              <a:gd name="connsiteY56" fmla="*/ 2604524 h 3011887"/>
              <a:gd name="connsiteX57" fmla="*/ 2777869 w 5451730"/>
              <a:gd name="connsiteY57" fmla="*/ 2604524 h 3011887"/>
              <a:gd name="connsiteX58" fmla="*/ 2777869 w 5451730"/>
              <a:gd name="connsiteY58" fmla="*/ 2669528 h 3011887"/>
              <a:gd name="connsiteX59" fmla="*/ 5451730 w 5451730"/>
              <a:gd name="connsiteY59" fmla="*/ 2669528 h 3011887"/>
              <a:gd name="connsiteX60" fmla="*/ 5451730 w 5451730"/>
              <a:gd name="connsiteY60" fmla="*/ 3011887 h 301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451730" h="3011887">
                <a:moveTo>
                  <a:pt x="0" y="0"/>
                </a:moveTo>
                <a:lnTo>
                  <a:pt x="251351" y="0"/>
                </a:lnTo>
                <a:lnTo>
                  <a:pt x="251351" y="78006"/>
                </a:lnTo>
                <a:lnTo>
                  <a:pt x="273020" y="78006"/>
                </a:lnTo>
                <a:lnTo>
                  <a:pt x="273020" y="138677"/>
                </a:lnTo>
                <a:lnTo>
                  <a:pt x="338024" y="138677"/>
                </a:lnTo>
                <a:lnTo>
                  <a:pt x="338024" y="177680"/>
                </a:lnTo>
                <a:lnTo>
                  <a:pt x="372693" y="177680"/>
                </a:lnTo>
                <a:lnTo>
                  <a:pt x="372693" y="203682"/>
                </a:lnTo>
                <a:lnTo>
                  <a:pt x="472367" y="203682"/>
                </a:lnTo>
                <a:lnTo>
                  <a:pt x="472367" y="277354"/>
                </a:lnTo>
                <a:lnTo>
                  <a:pt x="533039" y="277354"/>
                </a:lnTo>
                <a:lnTo>
                  <a:pt x="533039" y="351026"/>
                </a:lnTo>
                <a:lnTo>
                  <a:pt x="563374" y="351026"/>
                </a:lnTo>
                <a:lnTo>
                  <a:pt x="563374" y="875398"/>
                </a:lnTo>
                <a:lnTo>
                  <a:pt x="576375" y="875398"/>
                </a:lnTo>
                <a:lnTo>
                  <a:pt x="576375" y="1035743"/>
                </a:lnTo>
                <a:lnTo>
                  <a:pt x="602377" y="1035743"/>
                </a:lnTo>
                <a:lnTo>
                  <a:pt x="602377" y="1265426"/>
                </a:lnTo>
                <a:lnTo>
                  <a:pt x="632712" y="1265426"/>
                </a:lnTo>
                <a:lnTo>
                  <a:pt x="632712" y="1581782"/>
                </a:lnTo>
                <a:lnTo>
                  <a:pt x="650047" y="1581782"/>
                </a:lnTo>
                <a:lnTo>
                  <a:pt x="650047" y="1685790"/>
                </a:lnTo>
                <a:lnTo>
                  <a:pt x="684716" y="1685790"/>
                </a:lnTo>
                <a:lnTo>
                  <a:pt x="684716" y="1768129"/>
                </a:lnTo>
                <a:lnTo>
                  <a:pt x="728053" y="1768129"/>
                </a:lnTo>
                <a:lnTo>
                  <a:pt x="728053" y="1798465"/>
                </a:lnTo>
                <a:lnTo>
                  <a:pt x="780057" y="1798465"/>
                </a:lnTo>
                <a:lnTo>
                  <a:pt x="780057" y="1850469"/>
                </a:lnTo>
                <a:lnTo>
                  <a:pt x="996739" y="1850469"/>
                </a:lnTo>
                <a:lnTo>
                  <a:pt x="996739" y="1880804"/>
                </a:lnTo>
                <a:lnTo>
                  <a:pt x="1131082" y="1880804"/>
                </a:lnTo>
                <a:lnTo>
                  <a:pt x="1131082" y="1928474"/>
                </a:lnTo>
                <a:lnTo>
                  <a:pt x="1148417" y="1928474"/>
                </a:lnTo>
                <a:lnTo>
                  <a:pt x="1148417" y="2002146"/>
                </a:lnTo>
                <a:lnTo>
                  <a:pt x="1183086" y="2002146"/>
                </a:lnTo>
                <a:lnTo>
                  <a:pt x="1183086" y="2062818"/>
                </a:lnTo>
                <a:lnTo>
                  <a:pt x="1204754" y="2062818"/>
                </a:lnTo>
                <a:lnTo>
                  <a:pt x="1204754" y="2145157"/>
                </a:lnTo>
                <a:lnTo>
                  <a:pt x="1274093" y="2145157"/>
                </a:lnTo>
                <a:lnTo>
                  <a:pt x="1274093" y="2197161"/>
                </a:lnTo>
                <a:lnTo>
                  <a:pt x="1295761" y="2197161"/>
                </a:lnTo>
                <a:lnTo>
                  <a:pt x="1295761" y="2257832"/>
                </a:lnTo>
                <a:lnTo>
                  <a:pt x="1308762" y="2257832"/>
                </a:lnTo>
                <a:lnTo>
                  <a:pt x="1308762" y="2283834"/>
                </a:lnTo>
                <a:lnTo>
                  <a:pt x="1776796" y="2283834"/>
                </a:lnTo>
                <a:lnTo>
                  <a:pt x="1776796" y="2327170"/>
                </a:lnTo>
                <a:lnTo>
                  <a:pt x="1833133" y="2327170"/>
                </a:lnTo>
                <a:lnTo>
                  <a:pt x="1833133" y="2418177"/>
                </a:lnTo>
                <a:lnTo>
                  <a:pt x="1898138" y="2418177"/>
                </a:lnTo>
                <a:lnTo>
                  <a:pt x="1898138" y="2457180"/>
                </a:lnTo>
                <a:lnTo>
                  <a:pt x="1950142" y="2457180"/>
                </a:lnTo>
                <a:lnTo>
                  <a:pt x="1950142" y="2491849"/>
                </a:lnTo>
                <a:lnTo>
                  <a:pt x="2361839" y="2491849"/>
                </a:lnTo>
                <a:lnTo>
                  <a:pt x="2361839" y="2556854"/>
                </a:lnTo>
                <a:lnTo>
                  <a:pt x="2712864" y="2556854"/>
                </a:lnTo>
                <a:lnTo>
                  <a:pt x="2712864" y="2604524"/>
                </a:lnTo>
                <a:lnTo>
                  <a:pt x="2777869" y="2604524"/>
                </a:lnTo>
                <a:lnTo>
                  <a:pt x="2777869" y="2669528"/>
                </a:lnTo>
                <a:lnTo>
                  <a:pt x="5451730" y="2669528"/>
                </a:lnTo>
                <a:lnTo>
                  <a:pt x="5451730" y="3011887"/>
                </a:lnTo>
              </a:path>
            </a:pathLst>
          </a:custGeom>
          <a:noFill/>
          <a:ln w="28575">
            <a:solidFill>
              <a:schemeClr val="accent3"/>
            </a:solidFill>
            <a:miter lim="800000"/>
            <a:headEnd/>
            <a:tailEnd/>
          </a:ln>
        </p:spPr>
        <p:txBody>
          <a:bodyPr rtlCol="0" anchor="ctr"/>
          <a:lstStyle/>
          <a:p>
            <a:pPr algn="ctr"/>
            <a:endParaRPr lang="en-US"/>
          </a:p>
        </p:txBody>
      </p:sp>
      <p:grpSp>
        <p:nvGrpSpPr>
          <p:cNvPr id="9356" name="Group 9355">
            <a:extLst>
              <a:ext uri="{FF2B5EF4-FFF2-40B4-BE49-F238E27FC236}">
                <a16:creationId xmlns:a16="http://schemas.microsoft.com/office/drawing/2014/main" id="{37E57E4D-27CC-08C8-5DF3-4F6BF5566B22}"/>
              </a:ext>
            </a:extLst>
          </p:cNvPr>
          <p:cNvGrpSpPr/>
          <p:nvPr/>
        </p:nvGrpSpPr>
        <p:grpSpPr>
          <a:xfrm>
            <a:off x="2534284" y="1669714"/>
            <a:ext cx="8136469" cy="2410014"/>
            <a:chOff x="2534284" y="1669714"/>
            <a:chExt cx="8136469" cy="2410014"/>
          </a:xfrm>
        </p:grpSpPr>
        <p:cxnSp>
          <p:nvCxnSpPr>
            <p:cNvPr id="9264" name="Straight Connector 9263">
              <a:extLst>
                <a:ext uri="{FF2B5EF4-FFF2-40B4-BE49-F238E27FC236}">
                  <a16:creationId xmlns:a16="http://schemas.microsoft.com/office/drawing/2014/main" id="{230FC2B0-56A8-BBBF-390A-6977EEBC0915}"/>
                </a:ext>
              </a:extLst>
            </p:cNvPr>
            <p:cNvCxnSpPr/>
            <p:nvPr/>
          </p:nvCxnSpPr>
          <p:spPr bwMode="auto">
            <a:xfrm>
              <a:off x="2534284" y="1669714"/>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5041BCB5-4D4B-5676-E9B7-5374658B6393}"/>
                </a:ext>
              </a:extLst>
            </p:cNvPr>
            <p:cNvCxnSpPr>
              <a:cxnSpLocks/>
            </p:cNvCxnSpPr>
            <p:nvPr/>
          </p:nvCxnSpPr>
          <p:spPr bwMode="auto">
            <a:xfrm flipH="1">
              <a:off x="2556811" y="1850438"/>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504A7384-AA9F-6594-9F7B-3292FEFF8326}"/>
                </a:ext>
              </a:extLst>
            </p:cNvPr>
            <p:cNvCxnSpPr/>
            <p:nvPr/>
          </p:nvCxnSpPr>
          <p:spPr bwMode="auto">
            <a:xfrm>
              <a:off x="3858273" y="2843814"/>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20CC9E9A-F0B6-FA6B-5355-A645778D113A}"/>
                </a:ext>
              </a:extLst>
            </p:cNvPr>
            <p:cNvCxnSpPr/>
            <p:nvPr/>
          </p:nvCxnSpPr>
          <p:spPr bwMode="auto">
            <a:xfrm>
              <a:off x="3207557" y="2347645"/>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914D6122-AD23-5B5A-66E2-743F26E7DC0A}"/>
                </a:ext>
              </a:extLst>
            </p:cNvPr>
            <p:cNvCxnSpPr/>
            <p:nvPr/>
          </p:nvCxnSpPr>
          <p:spPr bwMode="auto">
            <a:xfrm>
              <a:off x="2709315" y="224147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E3839948-CD53-D8DD-2684-71FCAAC3F394}"/>
                </a:ext>
              </a:extLst>
            </p:cNvPr>
            <p:cNvCxnSpPr/>
            <p:nvPr/>
          </p:nvCxnSpPr>
          <p:spPr bwMode="auto">
            <a:xfrm>
              <a:off x="3949005" y="305293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7FC5BCC4-6724-B42D-ADD7-5980E6F74B9C}"/>
                </a:ext>
              </a:extLst>
            </p:cNvPr>
            <p:cNvCxnSpPr/>
            <p:nvPr/>
          </p:nvCxnSpPr>
          <p:spPr bwMode="auto">
            <a:xfrm>
              <a:off x="3993708" y="3049603"/>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B25321BB-817A-AD7D-CB74-CBE05A7D30D7}"/>
                </a:ext>
              </a:extLst>
            </p:cNvPr>
            <p:cNvCxnSpPr/>
            <p:nvPr/>
          </p:nvCxnSpPr>
          <p:spPr bwMode="auto">
            <a:xfrm>
              <a:off x="4471131" y="3092687"/>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A688A0ED-EC2C-E519-60B0-AC2AB86A5139}"/>
                </a:ext>
              </a:extLst>
            </p:cNvPr>
            <p:cNvCxnSpPr/>
            <p:nvPr/>
          </p:nvCxnSpPr>
          <p:spPr bwMode="auto">
            <a:xfrm>
              <a:off x="4125869" y="304763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54EB21A9-48C8-512F-1C60-F7C958F69E93}"/>
                </a:ext>
              </a:extLst>
            </p:cNvPr>
            <p:cNvCxnSpPr/>
            <p:nvPr/>
          </p:nvCxnSpPr>
          <p:spPr bwMode="auto">
            <a:xfrm>
              <a:off x="4532016" y="320089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FFBC604C-DF8B-16C8-D4A2-8B6C9D1DDF40}"/>
                </a:ext>
              </a:extLst>
            </p:cNvPr>
            <p:cNvCxnSpPr/>
            <p:nvPr/>
          </p:nvCxnSpPr>
          <p:spPr bwMode="auto">
            <a:xfrm>
              <a:off x="4577539" y="327752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3746180E-420A-B6F7-9A16-870B705EAAD4}"/>
                </a:ext>
              </a:extLst>
            </p:cNvPr>
            <p:cNvCxnSpPr/>
            <p:nvPr/>
          </p:nvCxnSpPr>
          <p:spPr bwMode="auto">
            <a:xfrm>
              <a:off x="5108861" y="333598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63712A18-522B-6460-BE29-12BE49666DD7}"/>
                </a:ext>
              </a:extLst>
            </p:cNvPr>
            <p:cNvCxnSpPr/>
            <p:nvPr/>
          </p:nvCxnSpPr>
          <p:spPr bwMode="auto">
            <a:xfrm>
              <a:off x="5274254" y="3433334"/>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D1A50266-4CF4-E3BD-DA91-4925343CDA88}"/>
                </a:ext>
              </a:extLst>
            </p:cNvPr>
            <p:cNvCxnSpPr/>
            <p:nvPr/>
          </p:nvCxnSpPr>
          <p:spPr bwMode="auto">
            <a:xfrm>
              <a:off x="5148577" y="333598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23AEEF8D-4854-B2D4-B218-FB4C81ADA5FB}"/>
                </a:ext>
              </a:extLst>
            </p:cNvPr>
            <p:cNvCxnSpPr/>
            <p:nvPr/>
          </p:nvCxnSpPr>
          <p:spPr bwMode="auto">
            <a:xfrm>
              <a:off x="5381161" y="348712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C07C4DB7-25EF-F737-AF37-E786FE687B09}"/>
                </a:ext>
              </a:extLst>
            </p:cNvPr>
            <p:cNvCxnSpPr/>
            <p:nvPr/>
          </p:nvCxnSpPr>
          <p:spPr bwMode="auto">
            <a:xfrm>
              <a:off x="5812159" y="3514298"/>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9F738A6E-6BE2-3938-5704-2EF1ABBF4B9F}"/>
                </a:ext>
              </a:extLst>
            </p:cNvPr>
            <p:cNvCxnSpPr/>
            <p:nvPr/>
          </p:nvCxnSpPr>
          <p:spPr bwMode="auto">
            <a:xfrm>
              <a:off x="5760336" y="3514298"/>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90FFE761-414E-2DA0-6463-489B3300131E}"/>
                </a:ext>
              </a:extLst>
            </p:cNvPr>
            <p:cNvCxnSpPr/>
            <p:nvPr/>
          </p:nvCxnSpPr>
          <p:spPr bwMode="auto">
            <a:xfrm>
              <a:off x="5978948" y="3514298"/>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B4B18895-E00C-E80C-B737-FC37B6D74B93}"/>
                </a:ext>
              </a:extLst>
            </p:cNvPr>
            <p:cNvCxnSpPr/>
            <p:nvPr/>
          </p:nvCxnSpPr>
          <p:spPr bwMode="auto">
            <a:xfrm>
              <a:off x="6600183" y="367542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4A2F6657-C5E5-E1C6-EAA6-0E4592C8DE15}"/>
                </a:ext>
              </a:extLst>
            </p:cNvPr>
            <p:cNvCxnSpPr/>
            <p:nvPr/>
          </p:nvCxnSpPr>
          <p:spPr bwMode="auto">
            <a:xfrm>
              <a:off x="6673968" y="3739048"/>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F6B1BD24-9629-A419-2F37-F2CDC554421C}"/>
                </a:ext>
              </a:extLst>
            </p:cNvPr>
            <p:cNvCxnSpPr/>
            <p:nvPr/>
          </p:nvCxnSpPr>
          <p:spPr bwMode="auto">
            <a:xfrm>
              <a:off x="6646174" y="3675420"/>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3C4A2079-1077-EBAE-5A67-2125BD468BCF}"/>
                </a:ext>
              </a:extLst>
            </p:cNvPr>
            <p:cNvCxnSpPr/>
            <p:nvPr/>
          </p:nvCxnSpPr>
          <p:spPr bwMode="auto">
            <a:xfrm>
              <a:off x="6996628" y="3739048"/>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25DE6D53-3CA5-E22E-7FFB-0BE8E0125AFE}"/>
                </a:ext>
              </a:extLst>
            </p:cNvPr>
            <p:cNvCxnSpPr/>
            <p:nvPr/>
          </p:nvCxnSpPr>
          <p:spPr bwMode="auto">
            <a:xfrm>
              <a:off x="7299755" y="3938371"/>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8D2D3541-288D-9BA8-2C82-F8135BB25D75}"/>
                </a:ext>
              </a:extLst>
            </p:cNvPr>
            <p:cNvCxnSpPr/>
            <p:nvPr/>
          </p:nvCxnSpPr>
          <p:spPr bwMode="auto">
            <a:xfrm>
              <a:off x="7034682" y="3823151"/>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B550CACF-855E-8DA5-96D7-1B1AB0F24CF0}"/>
                </a:ext>
              </a:extLst>
            </p:cNvPr>
            <p:cNvCxnSpPr/>
            <p:nvPr/>
          </p:nvCxnSpPr>
          <p:spPr bwMode="auto">
            <a:xfrm>
              <a:off x="7621344" y="3938371"/>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79AC3E26-6EA0-BEF8-904F-3252863A7E5A}"/>
                </a:ext>
              </a:extLst>
            </p:cNvPr>
            <p:cNvCxnSpPr/>
            <p:nvPr/>
          </p:nvCxnSpPr>
          <p:spPr bwMode="auto">
            <a:xfrm>
              <a:off x="8273791" y="3942705"/>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36F40262-38A4-4150-C5C5-9B369DFAE1CE}"/>
                </a:ext>
              </a:extLst>
            </p:cNvPr>
            <p:cNvCxnSpPr/>
            <p:nvPr/>
          </p:nvCxnSpPr>
          <p:spPr bwMode="auto">
            <a:xfrm>
              <a:off x="8366164" y="3943804"/>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1C863D95-1CC4-BAA5-98A5-1F72B94DC6A8}"/>
                </a:ext>
              </a:extLst>
            </p:cNvPr>
            <p:cNvCxnSpPr/>
            <p:nvPr/>
          </p:nvCxnSpPr>
          <p:spPr bwMode="auto">
            <a:xfrm>
              <a:off x="8512630" y="3942705"/>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0FAB0CA1-5DA1-5549-8863-2C367C09F915}"/>
                </a:ext>
              </a:extLst>
            </p:cNvPr>
            <p:cNvCxnSpPr/>
            <p:nvPr/>
          </p:nvCxnSpPr>
          <p:spPr bwMode="auto">
            <a:xfrm>
              <a:off x="8450275" y="3942705"/>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3D7B7012-C280-97D4-24A0-75720DCAE623}"/>
                </a:ext>
              </a:extLst>
            </p:cNvPr>
            <p:cNvCxnSpPr/>
            <p:nvPr/>
          </p:nvCxnSpPr>
          <p:spPr bwMode="auto">
            <a:xfrm>
              <a:off x="10670753" y="3938371"/>
              <a:ext cx="0" cy="135924"/>
            </a:xfrm>
            <a:prstGeom prst="line">
              <a:avLst/>
            </a:prstGeom>
            <a:noFill/>
            <a:ln w="28575" cap="flat" cmpd="sng" algn="ctr">
              <a:solidFill>
                <a:schemeClr val="accent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2130117D-55EA-C908-478E-F7128490192F}"/>
                </a:ext>
              </a:extLst>
            </p:cNvPr>
            <p:cNvCxnSpPr>
              <a:cxnSpLocks/>
            </p:cNvCxnSpPr>
            <p:nvPr/>
          </p:nvCxnSpPr>
          <p:spPr bwMode="auto">
            <a:xfrm flipH="1">
              <a:off x="2556811" y="1894323"/>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F12C4D49-8613-E85F-CC90-D03623489C3A}"/>
                </a:ext>
              </a:extLst>
            </p:cNvPr>
            <p:cNvCxnSpPr>
              <a:cxnSpLocks/>
            </p:cNvCxnSpPr>
            <p:nvPr/>
          </p:nvCxnSpPr>
          <p:spPr bwMode="auto">
            <a:xfrm flipH="1">
              <a:off x="2619955" y="2233662"/>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8BAF0BD3-CD3B-10CC-A686-299D71B0F7CD}"/>
                </a:ext>
              </a:extLst>
            </p:cNvPr>
            <p:cNvCxnSpPr>
              <a:cxnSpLocks/>
            </p:cNvCxnSpPr>
            <p:nvPr/>
          </p:nvCxnSpPr>
          <p:spPr bwMode="auto">
            <a:xfrm flipH="1">
              <a:off x="2631379" y="2272070"/>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6368B263-4341-6470-C38C-6FCACBAA0A26}"/>
                </a:ext>
              </a:extLst>
            </p:cNvPr>
            <p:cNvCxnSpPr>
              <a:cxnSpLocks/>
            </p:cNvCxnSpPr>
            <p:nvPr/>
          </p:nvCxnSpPr>
          <p:spPr bwMode="auto">
            <a:xfrm flipH="1">
              <a:off x="2631379" y="2312118"/>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CE82BB8D-3A3D-089A-275E-4C7C390659B5}"/>
                </a:ext>
              </a:extLst>
            </p:cNvPr>
            <p:cNvCxnSpPr>
              <a:cxnSpLocks/>
            </p:cNvCxnSpPr>
            <p:nvPr/>
          </p:nvCxnSpPr>
          <p:spPr bwMode="auto">
            <a:xfrm flipH="1">
              <a:off x="3141656" y="2470957"/>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4B030A73-2CC4-02E0-1212-D0AF921BA78D}"/>
                </a:ext>
              </a:extLst>
            </p:cNvPr>
            <p:cNvCxnSpPr>
              <a:cxnSpLocks/>
            </p:cNvCxnSpPr>
            <p:nvPr/>
          </p:nvCxnSpPr>
          <p:spPr bwMode="auto">
            <a:xfrm flipH="1">
              <a:off x="3187267" y="2575686"/>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C5DB7945-527A-2221-857B-E25D0D5E5713}"/>
                </a:ext>
              </a:extLst>
            </p:cNvPr>
            <p:cNvCxnSpPr>
              <a:cxnSpLocks/>
            </p:cNvCxnSpPr>
            <p:nvPr/>
          </p:nvCxnSpPr>
          <p:spPr bwMode="auto">
            <a:xfrm flipH="1">
              <a:off x="3235661" y="2689084"/>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8A10458D-505A-73D2-BA5C-1E68AD9634F5}"/>
                </a:ext>
              </a:extLst>
            </p:cNvPr>
            <p:cNvCxnSpPr>
              <a:cxnSpLocks/>
            </p:cNvCxnSpPr>
            <p:nvPr/>
          </p:nvCxnSpPr>
          <p:spPr bwMode="auto">
            <a:xfrm flipH="1">
              <a:off x="3240716" y="2732733"/>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62549C28-6C9C-AEBD-BF4B-C069A1AA0220}"/>
                </a:ext>
              </a:extLst>
            </p:cNvPr>
            <p:cNvCxnSpPr>
              <a:cxnSpLocks/>
            </p:cNvCxnSpPr>
            <p:nvPr/>
          </p:nvCxnSpPr>
          <p:spPr bwMode="auto">
            <a:xfrm flipH="1">
              <a:off x="3239995" y="2774164"/>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EDD3E114-69E2-C49C-195A-E8F26081523D}"/>
                </a:ext>
              </a:extLst>
            </p:cNvPr>
            <p:cNvCxnSpPr>
              <a:cxnSpLocks/>
            </p:cNvCxnSpPr>
            <p:nvPr/>
          </p:nvCxnSpPr>
          <p:spPr bwMode="auto">
            <a:xfrm flipH="1">
              <a:off x="3840237" y="2992740"/>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C7822A20-A80D-20DC-0CF8-57D7C838A6BD}"/>
                </a:ext>
              </a:extLst>
            </p:cNvPr>
            <p:cNvCxnSpPr>
              <a:cxnSpLocks/>
            </p:cNvCxnSpPr>
            <p:nvPr/>
          </p:nvCxnSpPr>
          <p:spPr bwMode="auto">
            <a:xfrm flipH="1">
              <a:off x="3840236" y="3047630"/>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C04E50E5-145A-024D-B0FB-A8D46F042BAE}"/>
                </a:ext>
              </a:extLst>
            </p:cNvPr>
            <p:cNvCxnSpPr>
              <a:cxnSpLocks/>
            </p:cNvCxnSpPr>
            <p:nvPr/>
          </p:nvCxnSpPr>
          <p:spPr bwMode="auto">
            <a:xfrm flipH="1">
              <a:off x="3840235" y="3092687"/>
              <a:ext cx="149137" cy="0"/>
            </a:xfrm>
            <a:prstGeom prst="line">
              <a:avLst/>
            </a:prstGeom>
            <a:noFill/>
            <a:ln w="28575" cap="flat" cmpd="sng" algn="ctr">
              <a:solidFill>
                <a:schemeClr val="accent1"/>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683978DE-21D8-B513-B0AF-883F891F2C3F}"/>
                </a:ext>
              </a:extLst>
            </p:cNvPr>
            <p:cNvCxnSpPr>
              <a:cxnSpLocks/>
            </p:cNvCxnSpPr>
            <p:nvPr/>
          </p:nvCxnSpPr>
          <p:spPr bwMode="auto">
            <a:xfrm flipH="1">
              <a:off x="3840235" y="3124260"/>
              <a:ext cx="149137"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9" name="Group 9358">
            <a:extLst>
              <a:ext uri="{FF2B5EF4-FFF2-40B4-BE49-F238E27FC236}">
                <a16:creationId xmlns:a16="http://schemas.microsoft.com/office/drawing/2014/main" id="{26BB628A-0167-3F3C-FD18-9360897FE11F}"/>
              </a:ext>
            </a:extLst>
          </p:cNvPr>
          <p:cNvGrpSpPr/>
          <p:nvPr/>
        </p:nvGrpSpPr>
        <p:grpSpPr>
          <a:xfrm>
            <a:off x="2075818" y="1639496"/>
            <a:ext cx="4616658" cy="2814999"/>
            <a:chOff x="2075818" y="1639496"/>
            <a:chExt cx="4616658" cy="2814999"/>
          </a:xfrm>
        </p:grpSpPr>
        <p:cxnSp>
          <p:nvCxnSpPr>
            <p:cNvPr id="9306" name="Straight Connector 9305">
              <a:extLst>
                <a:ext uri="{FF2B5EF4-FFF2-40B4-BE49-F238E27FC236}">
                  <a16:creationId xmlns:a16="http://schemas.microsoft.com/office/drawing/2014/main" id="{C8CEC8D4-0E81-7EFB-36BD-04A9B44AD3A0}"/>
                </a:ext>
              </a:extLst>
            </p:cNvPr>
            <p:cNvCxnSpPr/>
            <p:nvPr/>
          </p:nvCxnSpPr>
          <p:spPr bwMode="auto">
            <a:xfrm>
              <a:off x="2075818" y="1639496"/>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EEEE5133-814C-7288-BE03-C4B5E7F73679}"/>
                </a:ext>
              </a:extLst>
            </p:cNvPr>
            <p:cNvCxnSpPr/>
            <p:nvPr/>
          </p:nvCxnSpPr>
          <p:spPr bwMode="auto">
            <a:xfrm>
              <a:off x="2291295" y="1643830"/>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1F7B7383-8176-DC29-9C32-0DAE6C46FF7E}"/>
                </a:ext>
              </a:extLst>
            </p:cNvPr>
            <p:cNvCxnSpPr/>
            <p:nvPr/>
          </p:nvCxnSpPr>
          <p:spPr bwMode="auto">
            <a:xfrm>
              <a:off x="3326478" y="3799697"/>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FBADB095-6FA1-C84E-82D9-DEC79D7706A2}"/>
                </a:ext>
              </a:extLst>
            </p:cNvPr>
            <p:cNvCxnSpPr/>
            <p:nvPr/>
          </p:nvCxnSpPr>
          <p:spPr bwMode="auto">
            <a:xfrm>
              <a:off x="2526135" y="1866640"/>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5D880C06-A7BF-C020-CEAE-0A0328F5F794}"/>
                </a:ext>
              </a:extLst>
            </p:cNvPr>
            <p:cNvCxnSpPr>
              <a:cxnSpLocks/>
            </p:cNvCxnSpPr>
            <p:nvPr/>
          </p:nvCxnSpPr>
          <p:spPr bwMode="auto">
            <a:xfrm flipH="1">
              <a:off x="2550962" y="2046548"/>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C4C23EA6-B32A-8644-70BB-66EE4511E133}"/>
                </a:ext>
              </a:extLst>
            </p:cNvPr>
            <p:cNvCxnSpPr/>
            <p:nvPr/>
          </p:nvCxnSpPr>
          <p:spPr bwMode="auto">
            <a:xfrm>
              <a:off x="4517634" y="4203759"/>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A76681B7-8E6E-A2F6-8D17-00F82E99037B}"/>
                </a:ext>
              </a:extLst>
            </p:cNvPr>
            <p:cNvCxnSpPr/>
            <p:nvPr/>
          </p:nvCxnSpPr>
          <p:spPr bwMode="auto">
            <a:xfrm>
              <a:off x="3911880" y="3972801"/>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CE3FBCAC-21E5-75A3-63B9-FE3F8B774190}"/>
                </a:ext>
              </a:extLst>
            </p:cNvPr>
            <p:cNvCxnSpPr/>
            <p:nvPr/>
          </p:nvCxnSpPr>
          <p:spPr bwMode="auto">
            <a:xfrm>
              <a:off x="4568803" y="4203759"/>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A211B8E3-6891-90D3-0882-B5B4092FA7B1}"/>
                </a:ext>
              </a:extLst>
            </p:cNvPr>
            <p:cNvCxnSpPr/>
            <p:nvPr/>
          </p:nvCxnSpPr>
          <p:spPr bwMode="auto">
            <a:xfrm>
              <a:off x="5115026" y="4313789"/>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7913ED2B-BFD2-F0FE-F03F-465C478A34B3}"/>
                </a:ext>
              </a:extLst>
            </p:cNvPr>
            <p:cNvCxnSpPr/>
            <p:nvPr/>
          </p:nvCxnSpPr>
          <p:spPr bwMode="auto">
            <a:xfrm>
              <a:off x="4669901" y="4203759"/>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8FBC193D-4380-F99E-42B7-3DB704B14941}"/>
                </a:ext>
              </a:extLst>
            </p:cNvPr>
            <p:cNvCxnSpPr/>
            <p:nvPr/>
          </p:nvCxnSpPr>
          <p:spPr bwMode="auto">
            <a:xfrm>
              <a:off x="5161921" y="4313789"/>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1059BED7-F777-1130-0D7E-2A612D9CBA37}"/>
                </a:ext>
              </a:extLst>
            </p:cNvPr>
            <p:cNvCxnSpPr/>
            <p:nvPr/>
          </p:nvCxnSpPr>
          <p:spPr bwMode="auto">
            <a:xfrm>
              <a:off x="6692476" y="4313789"/>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764A1A8F-ECCA-BF17-DA5E-5E5BF11E0DFF}"/>
                </a:ext>
              </a:extLst>
            </p:cNvPr>
            <p:cNvCxnSpPr/>
            <p:nvPr/>
          </p:nvCxnSpPr>
          <p:spPr bwMode="auto">
            <a:xfrm>
              <a:off x="5461972" y="4318571"/>
              <a:ext cx="0" cy="135924"/>
            </a:xfrm>
            <a:prstGeom prst="line">
              <a:avLst/>
            </a:prstGeom>
            <a:noFill/>
            <a:ln w="28575" cap="flat" cmpd="sng" algn="ctr">
              <a:solidFill>
                <a:schemeClr val="accent3"/>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97B4734F-235C-FD17-F6DC-7557476FC0D1}"/>
                </a:ext>
              </a:extLst>
            </p:cNvPr>
            <p:cNvCxnSpPr>
              <a:cxnSpLocks/>
            </p:cNvCxnSpPr>
            <p:nvPr/>
          </p:nvCxnSpPr>
          <p:spPr bwMode="auto">
            <a:xfrm flipH="1">
              <a:off x="2576163" y="2198898"/>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ED8F907A-8241-8F4B-8ACA-90BA1195AB99}"/>
                </a:ext>
              </a:extLst>
            </p:cNvPr>
            <p:cNvCxnSpPr>
              <a:cxnSpLocks/>
            </p:cNvCxnSpPr>
            <p:nvPr/>
          </p:nvCxnSpPr>
          <p:spPr bwMode="auto">
            <a:xfrm flipH="1">
              <a:off x="2574946" y="2280574"/>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E6594CCE-2399-DF3D-F36B-00CDDFECAC05}"/>
                </a:ext>
              </a:extLst>
            </p:cNvPr>
            <p:cNvCxnSpPr>
              <a:cxnSpLocks/>
            </p:cNvCxnSpPr>
            <p:nvPr/>
          </p:nvCxnSpPr>
          <p:spPr bwMode="auto">
            <a:xfrm flipH="1">
              <a:off x="2623515" y="2823566"/>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65E0D96E-9A8C-3613-E541-0C3A0471939D}"/>
                </a:ext>
              </a:extLst>
            </p:cNvPr>
            <p:cNvCxnSpPr>
              <a:cxnSpLocks/>
            </p:cNvCxnSpPr>
            <p:nvPr/>
          </p:nvCxnSpPr>
          <p:spPr bwMode="auto">
            <a:xfrm flipH="1">
              <a:off x="2647499" y="3141898"/>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86B76D56-4FA5-70D8-70B1-E03620ED8D7C}"/>
                </a:ext>
              </a:extLst>
            </p:cNvPr>
            <p:cNvCxnSpPr>
              <a:cxnSpLocks/>
            </p:cNvCxnSpPr>
            <p:nvPr/>
          </p:nvCxnSpPr>
          <p:spPr bwMode="auto">
            <a:xfrm flipH="1">
              <a:off x="2651833" y="3209066"/>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812B69C9-A94C-79D4-83AF-6C1CCDDF70EB}"/>
                </a:ext>
              </a:extLst>
            </p:cNvPr>
            <p:cNvCxnSpPr>
              <a:cxnSpLocks/>
            </p:cNvCxnSpPr>
            <p:nvPr/>
          </p:nvCxnSpPr>
          <p:spPr bwMode="auto">
            <a:xfrm flipH="1">
              <a:off x="2702716" y="3453557"/>
              <a:ext cx="136438" cy="0"/>
            </a:xfrm>
            <a:prstGeom prst="line">
              <a:avLst/>
            </a:prstGeom>
            <a:noFill/>
            <a:ln w="28575"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A1F9D28F-67CF-0600-6839-C77458049FBF}"/>
                </a:ext>
              </a:extLst>
            </p:cNvPr>
            <p:cNvCxnSpPr>
              <a:cxnSpLocks/>
            </p:cNvCxnSpPr>
            <p:nvPr/>
          </p:nvCxnSpPr>
          <p:spPr bwMode="auto">
            <a:xfrm flipH="1">
              <a:off x="3223587" y="3812699"/>
              <a:ext cx="136438"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596352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B2032-C793-AC57-784A-D00104932DB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157B5F5C-7108-A07E-0977-09E36F36A39C}"/>
              </a:ext>
            </a:extLst>
          </p:cNvPr>
          <p:cNvSpPr>
            <a:spLocks noGrp="1" noChangeArrowheads="1"/>
          </p:cNvSpPr>
          <p:nvPr>
            <p:ph type="title"/>
          </p:nvPr>
        </p:nvSpPr>
        <p:spPr/>
        <p:txBody>
          <a:bodyPr/>
          <a:lstStyle/>
          <a:p>
            <a:r>
              <a:rPr lang="en-US" altLang="en-US"/>
              <a:t>VIKTORIA-1: </a:t>
            </a:r>
            <a:r>
              <a:rPr lang="en-US"/>
              <a:t>PFS in Key Subgroups</a:t>
            </a:r>
            <a:endParaRPr lang="en-US" altLang="en-US"/>
          </a:p>
        </p:txBody>
      </p:sp>
      <p:sp>
        <p:nvSpPr>
          <p:cNvPr id="2" name="Text Box 11">
            <a:extLst>
              <a:ext uri="{FF2B5EF4-FFF2-40B4-BE49-F238E27FC236}">
                <a16:creationId xmlns:a16="http://schemas.microsoft.com/office/drawing/2014/main" id="{47B62894-0326-88ED-053B-E7067AECF46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Hurvitz. ESMO 2025. Abstr LBA17.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FDFCEE1A-2713-F10C-632D-9493EC56FB9E}"/>
              </a:ext>
            </a:extLst>
          </p:cNvPr>
          <p:cNvGraphicFramePr>
            <a:graphicFrameLocks/>
          </p:cNvGraphicFramePr>
          <p:nvPr>
            <p:extLst>
              <p:ext uri="{D42A27DB-BD31-4B8C-83A1-F6EECF244321}">
                <p14:modId xmlns:p14="http://schemas.microsoft.com/office/powerpoint/2010/main" val="825610794"/>
              </p:ext>
            </p:extLst>
          </p:nvPr>
        </p:nvGraphicFramePr>
        <p:xfrm>
          <a:off x="520700" y="1192675"/>
          <a:ext cx="10958514" cy="5075080"/>
        </p:xfrm>
        <a:graphic>
          <a:graphicData uri="http://schemas.openxmlformats.org/drawingml/2006/table">
            <a:tbl>
              <a:tblPr/>
              <a:tblGrid>
                <a:gridCol w="2607998">
                  <a:extLst>
                    <a:ext uri="{9D8B030D-6E8A-4147-A177-3AD203B41FA5}">
                      <a16:colId xmlns:a16="http://schemas.microsoft.com/office/drawing/2014/main" val="20000"/>
                    </a:ext>
                  </a:extLst>
                </a:gridCol>
                <a:gridCol w="1738713">
                  <a:extLst>
                    <a:ext uri="{9D8B030D-6E8A-4147-A177-3AD203B41FA5}">
                      <a16:colId xmlns:a16="http://schemas.microsoft.com/office/drawing/2014/main" val="3121803208"/>
                    </a:ext>
                  </a:extLst>
                </a:gridCol>
                <a:gridCol w="1821844">
                  <a:extLst>
                    <a:ext uri="{9D8B030D-6E8A-4147-A177-3AD203B41FA5}">
                      <a16:colId xmlns:a16="http://schemas.microsoft.com/office/drawing/2014/main" val="20001"/>
                    </a:ext>
                  </a:extLst>
                </a:gridCol>
                <a:gridCol w="1714677">
                  <a:extLst>
                    <a:ext uri="{9D8B030D-6E8A-4147-A177-3AD203B41FA5}">
                      <a16:colId xmlns:a16="http://schemas.microsoft.com/office/drawing/2014/main" val="2352323459"/>
                    </a:ext>
                  </a:extLst>
                </a:gridCol>
                <a:gridCol w="1626121">
                  <a:extLst>
                    <a:ext uri="{9D8B030D-6E8A-4147-A177-3AD203B41FA5}">
                      <a16:colId xmlns:a16="http://schemas.microsoft.com/office/drawing/2014/main" val="978252903"/>
                    </a:ext>
                  </a:extLst>
                </a:gridCol>
                <a:gridCol w="1449161">
                  <a:extLst>
                    <a:ext uri="{9D8B030D-6E8A-4147-A177-3AD203B41FA5}">
                      <a16:colId xmlns:a16="http://schemas.microsoft.com/office/drawing/2014/main" val="1746912352"/>
                    </a:ext>
                  </a:extLst>
                </a:gridCol>
              </a:tblGrid>
              <a:tr h="258878">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300" b="1" i="0" u="none" strike="noStrike" cap="none" normalizeH="0" baseline="0">
                          <a:ln>
                            <a:noFill/>
                          </a:ln>
                          <a:solidFill>
                            <a:schemeClr val="tx1"/>
                          </a:solidFill>
                          <a:effectLst/>
                          <a:latin typeface="+mj-lt"/>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1" i="0" u="none" strike="noStrike" cap="none" normalizeH="0" baseline="0">
                          <a:ln>
                            <a:noFill/>
                          </a:ln>
                          <a:solidFill>
                            <a:schemeClr val="tx1"/>
                          </a:solidFill>
                          <a:effectLst/>
                          <a:latin typeface="+mn-lt"/>
                        </a:rPr>
                        <a:t>Gedatolisib + Palbo + Fulvestrant </a:t>
                      </a:r>
                      <a:r>
                        <a:rPr kumimoji="0" lang="en-US" sz="1300" b="1" i="0" u="none" strike="noStrike" cap="none" normalizeH="0" baseline="0">
                          <a:ln>
                            <a:noFill/>
                          </a:ln>
                          <a:solidFill>
                            <a:schemeClr val="tx1"/>
                          </a:solidFill>
                          <a:effectLst/>
                          <a:latin typeface="+mj-lt"/>
                        </a:rPr>
                        <a:t>vs Fulvestrant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1" i="0" u="none" strike="noStrike" cap="none" normalizeH="0" baseline="0">
                          <a:ln>
                            <a:noFill/>
                          </a:ln>
                          <a:solidFill>
                            <a:schemeClr val="tx1"/>
                          </a:solidFill>
                          <a:effectLst/>
                          <a:latin typeface="Calibri" panose="020F0502020204030204" pitchFamily="34" charset="0"/>
                        </a:rPr>
                        <a:t>Gedatolisib + Fulvestrant </a:t>
                      </a:r>
                      <a:r>
                        <a:rPr kumimoji="0" lang="en-US" sz="1300" b="1" i="0" u="none" strike="noStrike" cap="none" normalizeH="0" baseline="0">
                          <a:ln>
                            <a:noFill/>
                          </a:ln>
                          <a:solidFill>
                            <a:schemeClr val="tx1"/>
                          </a:solidFill>
                          <a:effectLst/>
                          <a:latin typeface="+mj-lt"/>
                        </a:rPr>
                        <a:t>vs Fulvestrant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8878">
                <a:tc gridSpan="2" vMerge="1">
                  <a:txBody>
                    <a:bodyPr/>
                    <a:lstStyle/>
                    <a:p>
                      <a:endParaRPr lang="en-US"/>
                    </a:p>
                  </a:txBody>
                  <a:tcPr/>
                </a:tc>
                <a:tc hMerge="1" vMerge="1">
                  <a:txBody>
                    <a:bodyPr/>
                    <a:lstStyle/>
                    <a:p>
                      <a:endParaRPr lang="en-US"/>
                    </a:p>
                  </a:txBody>
                  <a:tcPr/>
                </a:tc>
                <a:tc>
                  <a:txBody>
                    <a:bodyPr/>
                    <a:lstStyle/>
                    <a:p>
                      <a:pPr algn="ctr"/>
                      <a:r>
                        <a:rPr lang="en-US" sz="1300" b="1">
                          <a:latin typeface="+mj-lt"/>
                        </a:rPr>
                        <a:t>mPFS,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300" b="1">
                          <a:latin typeface="+mj-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300" b="1">
                          <a:latin typeface="+mj-lt"/>
                        </a:rPr>
                        <a:t>mPFS,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1" i="0" u="none" strike="noStrike" cap="none" normalizeH="0" baseline="0">
                          <a:ln>
                            <a:noFill/>
                          </a:ln>
                          <a:solidFill>
                            <a:schemeClr val="tx1"/>
                          </a:solidFill>
                          <a:effectLst/>
                          <a:latin typeface="+mj-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04187216"/>
                  </a:ext>
                </a:extLst>
              </a:tr>
              <a:tr h="435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&lt;65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≥65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9.3 vs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9.7 vs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0.23 (0.17-0.35)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0.28 (0.16-0.55)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300" b="0" i="0" u="none" strike="noStrike" kern="1200" cap="none" normalizeH="0" baseline="0">
                          <a:ln>
                            <a:noFill/>
                          </a:ln>
                          <a:solidFill>
                            <a:schemeClr val="bg2">
                              <a:lumMod val="10000"/>
                            </a:schemeClr>
                          </a:solidFill>
                          <a:effectLst/>
                          <a:latin typeface="+mn-lt"/>
                          <a:ea typeface="+mn-ea"/>
                          <a:cs typeface="+mn-cs"/>
                        </a:rPr>
                        <a:t>5.6 vs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7.7 vs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0.31 (0.25-0.46)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0.53 (0.29-1.10)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35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Menopausal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Pre/peri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Post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11.1 vs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8.9 vs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0.13 (0.07-0.29)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0.27 (0.19-0.38)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5.6 vs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7.6 vs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0.33 (0.19-0.55)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0.33 (0.24-0.47)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62284"/>
                  </a:ext>
                </a:extLst>
              </a:tr>
              <a:tr h="7902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Geographic region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US/Canada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Latin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Asia Pacific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19.3 vs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9.3 vs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5.6 vs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16.6 vs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0.13 (0.05-0.36)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0.17 (0.12-0.31)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0.53 (0.29-0.90)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0.18 (0.09-0.37)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14.9 vs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7.6 vs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5.6 vs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7.3 vs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0.35 (0.17-0.76)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0.31 (0.22-0.53)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0.42 (0.26-0.78)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0.21 (0.10-0.42)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35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Presence of visceral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10.7 vs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8.9 vs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0.21 (0.16-0.30)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0.35 (0.20-0.71)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7.3 vs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9.3 vs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0.30 (0.23-0.42)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0.51 (0.27-1.00)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795618"/>
                  </a:ext>
                </a:extLst>
              </a:tr>
              <a:tr h="435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Liver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9.2 vs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9.9 vs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0.21 (0.14-0.30)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0.31 (0.19-0.53)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kern="1200" cap="none" normalizeH="0" baseline="0">
                          <a:ln>
                            <a:noFill/>
                          </a:ln>
                          <a:solidFill>
                            <a:schemeClr val="bg2">
                              <a:lumMod val="10000"/>
                            </a:schemeClr>
                          </a:solidFill>
                          <a:effectLst/>
                          <a:latin typeface="+mn-lt"/>
                          <a:ea typeface="+mn-ea"/>
                          <a:cs typeface="+mn-cs"/>
                        </a:rPr>
                        <a:t>7.3 vs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kern="1200" cap="none" normalizeH="0" baseline="0">
                          <a:ln>
                            <a:noFill/>
                          </a:ln>
                          <a:solidFill>
                            <a:schemeClr val="bg2">
                              <a:lumMod val="10000"/>
                            </a:schemeClr>
                          </a:solidFill>
                          <a:effectLst/>
                          <a:latin typeface="+mn-lt"/>
                          <a:ea typeface="+mn-ea"/>
                          <a:cs typeface="+mn-cs"/>
                        </a:rPr>
                        <a:t>10.0 vs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0.29 (0.20-0.40)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0.43 (0.26-0.73)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3376797"/>
                  </a:ext>
                </a:extLst>
              </a:tr>
              <a:tr h="435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Lines of prior tx for aBC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&lt;2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9.7 vs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5.4 vs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0.23 (0.17-0.33)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0.31 (0.09-0.99)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7.3 vs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10.0 vs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0.35 (0.27-0.48)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0.32 (0.07-0.69)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09882916"/>
                  </a:ext>
                </a:extLst>
              </a:tr>
              <a:tr h="435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TTP on last prior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&gt;6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7.4 vs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9.9 vs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0.47 (0.24-0.93)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0.20 (0.14-0.28)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5.6 vs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7.6 vs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0.96 (0.51-1.83)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0.25 (0.18-0.35)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1965560"/>
                  </a:ext>
                </a:extLst>
              </a:tr>
              <a:tr h="613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Prior CDk4/6i for aBC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300" b="0" i="0" u="none" strike="noStrike" cap="none" normalizeH="0" baseline="0">
                          <a:ln>
                            <a:noFill/>
                          </a:ln>
                          <a:solidFill>
                            <a:schemeClr val="bg2">
                              <a:lumMod val="10000"/>
                            </a:schemeClr>
                          </a:solidFill>
                          <a:effectLst/>
                          <a:latin typeface="+mj-lt"/>
                        </a:rPr>
                        <a:t>Ribociclib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Palbociclib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300" b="0" i="0" u="none" strike="noStrike" cap="none" normalizeH="0" baseline="0">
                          <a:ln>
                            <a:noFill/>
                          </a:ln>
                          <a:solidFill>
                            <a:schemeClr val="bg2">
                              <a:lumMod val="10000"/>
                            </a:schemeClr>
                          </a:solidFill>
                          <a:effectLst/>
                          <a:latin typeface="+mj-lt"/>
                        </a:rPr>
                        <a:t>Abemaciclib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8.9 vs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16.6 vs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5.4 vs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0.22 (0.14-0.34)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0.21 (0.13-0.35)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0.31 (0.23-0.97)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5.6 vs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7.7 vs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5.6 vs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0.27 (0.19-0.42)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0.39 (0.24-0.59)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0" i="0" u="none" strike="noStrike" cap="none" normalizeH="0" baseline="0">
                          <a:ln>
                            <a:noFill/>
                          </a:ln>
                          <a:solidFill>
                            <a:schemeClr val="bg2">
                              <a:lumMod val="10000"/>
                            </a:schemeClr>
                          </a:solidFill>
                          <a:effectLst/>
                          <a:latin typeface="+mj-lt"/>
                        </a:rPr>
                        <a:t>0.66 (0.29-1.21)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1157431"/>
                  </a:ext>
                </a:extLst>
              </a:tr>
            </a:tbl>
          </a:graphicData>
        </a:graphic>
      </p:graphicFrame>
    </p:spTree>
    <p:extLst>
      <p:ext uri="{BB962C8B-B14F-4D97-AF65-F5344CB8AC3E}">
        <p14:creationId xmlns:p14="http://schemas.microsoft.com/office/powerpoint/2010/main" val="3186278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E9FA9-B47B-4630-A0BE-9DD2A3816D49}"/>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88730B3-6FE6-CC04-06CD-8CC02F2C2082}"/>
              </a:ext>
            </a:extLst>
          </p:cNvPr>
          <p:cNvSpPr>
            <a:spLocks noGrp="1" noChangeArrowheads="1"/>
          </p:cNvSpPr>
          <p:nvPr>
            <p:ph type="title"/>
          </p:nvPr>
        </p:nvSpPr>
        <p:spPr/>
        <p:txBody>
          <a:bodyPr/>
          <a:lstStyle/>
          <a:p>
            <a:r>
              <a:rPr lang="en-US" altLang="en-US"/>
              <a:t>VIKTORIA-1: </a:t>
            </a:r>
            <a:r>
              <a:rPr lang="en-US"/>
              <a:t>OS Summary</a:t>
            </a:r>
            <a:endParaRPr lang="en-US" altLang="en-US"/>
          </a:p>
        </p:txBody>
      </p:sp>
      <p:sp>
        <p:nvSpPr>
          <p:cNvPr id="2" name="Text Box 11">
            <a:extLst>
              <a:ext uri="{FF2B5EF4-FFF2-40B4-BE49-F238E27FC236}">
                <a16:creationId xmlns:a16="http://schemas.microsoft.com/office/drawing/2014/main" id="{6E0D7708-88D2-B018-50DF-679F54FE6FD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Hurvitz. ESMO 2025. Abstr LBA17.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3">
            <a:extLst>
              <a:ext uri="{FF2B5EF4-FFF2-40B4-BE49-F238E27FC236}">
                <a16:creationId xmlns:a16="http://schemas.microsoft.com/office/drawing/2014/main" id="{57C1F835-6371-E6E1-DBFC-7F44EB75B2F3}"/>
              </a:ext>
            </a:extLst>
          </p:cNvPr>
          <p:cNvGraphicFramePr>
            <a:graphicFrameLocks/>
          </p:cNvGraphicFramePr>
          <p:nvPr>
            <p:extLst>
              <p:ext uri="{D42A27DB-BD31-4B8C-83A1-F6EECF244321}">
                <p14:modId xmlns:p14="http://schemas.microsoft.com/office/powerpoint/2010/main" val="637929879"/>
              </p:ext>
            </p:extLst>
          </p:nvPr>
        </p:nvGraphicFramePr>
        <p:xfrm>
          <a:off x="558880" y="1341440"/>
          <a:ext cx="11137863" cy="2895680"/>
        </p:xfrm>
        <a:graphic>
          <a:graphicData uri="http://schemas.openxmlformats.org/drawingml/2006/table">
            <a:tbl>
              <a:tblPr/>
              <a:tblGrid>
                <a:gridCol w="2534795">
                  <a:extLst>
                    <a:ext uri="{9D8B030D-6E8A-4147-A177-3AD203B41FA5}">
                      <a16:colId xmlns:a16="http://schemas.microsoft.com/office/drawing/2014/main" val="20000"/>
                    </a:ext>
                  </a:extLst>
                </a:gridCol>
                <a:gridCol w="2937318">
                  <a:extLst>
                    <a:ext uri="{9D8B030D-6E8A-4147-A177-3AD203B41FA5}">
                      <a16:colId xmlns:a16="http://schemas.microsoft.com/office/drawing/2014/main" val="20001"/>
                    </a:ext>
                  </a:extLst>
                </a:gridCol>
                <a:gridCol w="2698895">
                  <a:extLst>
                    <a:ext uri="{9D8B030D-6E8A-4147-A177-3AD203B41FA5}">
                      <a16:colId xmlns:a16="http://schemas.microsoft.com/office/drawing/2014/main" val="3275400408"/>
                    </a:ext>
                  </a:extLst>
                </a:gridCol>
                <a:gridCol w="2966855">
                  <a:extLst>
                    <a:ext uri="{9D8B030D-6E8A-4147-A177-3AD203B41FA5}">
                      <a16:colId xmlns:a16="http://schemas.microsoft.com/office/drawing/2014/main" val="978252903"/>
                    </a:ext>
                  </a:extLst>
                </a:gridCol>
              </a:tblGrid>
              <a:tr h="1573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Gedatolisib + Palbo + Fulvestrant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Fulvestrant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 (n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Gedatolisib + Fulvestrant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 (n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23.7 (21.4-NE)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bg2">
                              <a:lumMod val="10000"/>
                            </a:schemeClr>
                          </a:solidFill>
                          <a:effectLst/>
                          <a:latin typeface="Calibri" panose="020F0502020204030204" pitchFamily="34" charset="0"/>
                        </a:rPr>
                        <a:t>18.5 (15.8-NE)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NR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Adjusted HR (95% 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1" u="none" strike="noStrike" cap="none" normalizeH="0" baseline="0">
                          <a:ln>
                            <a:noFill/>
                          </a:ln>
                          <a:solidFill>
                            <a:schemeClr val="bg2">
                              <a:lumMod val="10000"/>
                            </a:schemeClr>
                          </a:solidFill>
                          <a:effectLst/>
                          <a:latin typeface="Calibri" panose="020F0502020204030204" pitchFamily="34" charset="0"/>
                        </a:rPr>
                        <a:t>P </a:t>
                      </a:r>
                      <a:r>
                        <a:rPr kumimoji="0" lang="en-US" sz="1600" b="0" i="0" u="none" strike="noStrike" cap="none" normalizeH="0" baseline="0">
                          <a:ln>
                            <a:noFill/>
                          </a:ln>
                          <a:solidFill>
                            <a:schemeClr val="bg2">
                              <a:lumMod val="10000"/>
                            </a:schemeClr>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1"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a:solidFill>
                            <a:schemeClr val="bg1"/>
                          </a:solidFill>
                          <a:latin typeface="Calibri" panose="020F0502020204030204" pitchFamily="34" charset="0"/>
                        </a:rPr>
                        <a:t>0.69 (0.43-1.12)</a:t>
                      </a:r>
                    </a:p>
                    <a:p>
                      <a:pPr marL="0" marR="0" lvl="1"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a:solidFill>
                            <a:schemeClr val="bg1"/>
                          </a:solidFill>
                          <a:latin typeface="Calibri" panose="020F0502020204030204" pitchFamily="34" charset="0"/>
                        </a:rPr>
                        <a:t>.1328</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a:solidFill>
                            <a:schemeClr val="bg1"/>
                          </a:solidFill>
                          <a:latin typeface="Calibri" panose="020F0502020204030204" pitchFamily="34" charset="0"/>
                        </a:rPr>
                        <a:t>0.74 (0.46-1.19)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a:solidFill>
                            <a:schemeClr val="bg1"/>
                          </a:solidFill>
                          <a:latin typeface="Calibri" panose="020F0502020204030204" pitchFamily="34" charset="0"/>
                        </a:rPr>
                        <a:t>.2122</a:t>
                      </a: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553305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bg2">
                              <a:lumMod val="10000"/>
                            </a:schemeClr>
                          </a:solidFill>
                          <a:effectLst/>
                          <a:latin typeface="Calibri" panose="020F0502020204030204" pitchFamily="34" charset="0"/>
                        </a:rPr>
                        <a:t>Median OS, mo (95% CI)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 +censored at cross-over*</a:t>
                      </a:r>
                      <a:endParaRPr kumimoji="0" lang="en-US" sz="1600" b="1" i="0" u="none" strike="noStrike" cap="none" normalizeH="0" baseline="3000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bg2">
                              <a:lumMod val="10000"/>
                            </a:schemeClr>
                          </a:solidFill>
                          <a:effectLst/>
                          <a:latin typeface="Calibri" panose="020F0502020204030204" pitchFamily="34" charset="0"/>
                        </a:rPr>
                        <a:t>23.7 (21.4-NE)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15.8 (11.7-NE)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bg2">
                              <a:lumMod val="10000"/>
                            </a:schemeClr>
                          </a:solidFill>
                          <a:effectLst/>
                          <a:latin typeface="Calibri" panose="020F0502020204030204" pitchFamily="34" charset="0"/>
                        </a:rPr>
                        <a:t>NR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Adjusted HR (95% 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1" u="none" strike="noStrike" cap="none" normalizeH="0" baseline="0">
                          <a:ln>
                            <a:noFill/>
                          </a:ln>
                          <a:solidFill>
                            <a:schemeClr val="bg2">
                              <a:lumMod val="10000"/>
                            </a:schemeClr>
                          </a:solidFill>
                          <a:effectLst/>
                          <a:latin typeface="Calibri" panose="020F0502020204030204" pitchFamily="34" charset="0"/>
                        </a:rPr>
                        <a:t>P </a:t>
                      </a:r>
                      <a:r>
                        <a:rPr kumimoji="0" lang="en-US" sz="1600" b="0" i="0" u="none" strike="noStrike" cap="none" normalizeH="0" baseline="0">
                          <a:ln>
                            <a:noFill/>
                          </a:ln>
                          <a:solidFill>
                            <a:schemeClr val="bg2">
                              <a:lumMod val="10000"/>
                            </a:schemeClr>
                          </a:solidFill>
                          <a:effectLst/>
                          <a:latin typeface="Calibri" panose="020F0502020204030204" pitchFamily="34" charset="0"/>
                        </a:rPr>
                        <a:t>value</a:t>
                      </a:r>
                      <a:endParaRPr kumimoji="0" lang="en-US" sz="1600" b="0" i="1"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a:solidFill>
                            <a:schemeClr val="bg1"/>
                          </a:solidFill>
                          <a:latin typeface="Calibri" panose="020F0502020204030204" pitchFamily="34" charset="0"/>
                        </a:rPr>
                        <a:t>0.60 (0.35-1.04)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a:solidFill>
                            <a:schemeClr val="bg1"/>
                          </a:solidFill>
                          <a:latin typeface="Calibri" panose="020F0502020204030204" pitchFamily="34" charset="0"/>
                        </a:rPr>
                        <a:t>.0698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a:solidFill>
                            <a:schemeClr val="bg1"/>
                          </a:solidFill>
                          <a:latin typeface="Calibri" panose="020F0502020204030204" pitchFamily="34" charset="0"/>
                        </a:rPr>
                        <a:t>0.56 (0.33-0.097)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a:solidFill>
                            <a:schemeClr val="bg1"/>
                          </a:solidFill>
                          <a:latin typeface="Calibri" panose="020F0502020204030204" pitchFamily="34" charset="0"/>
                        </a:rPr>
                        <a:t>.0393</a:t>
                      </a:r>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93429226"/>
                  </a:ext>
                </a:extLst>
              </a:tr>
            </a:tbl>
          </a:graphicData>
        </a:graphic>
      </p:graphicFrame>
      <p:sp>
        <p:nvSpPr>
          <p:cNvPr id="9" name="TextBox 8">
            <a:extLst>
              <a:ext uri="{FF2B5EF4-FFF2-40B4-BE49-F238E27FC236}">
                <a16:creationId xmlns:a16="http://schemas.microsoft.com/office/drawing/2014/main" id="{91C072B8-E87B-A050-A993-8DA7D12E83F0}"/>
              </a:ext>
            </a:extLst>
          </p:cNvPr>
          <p:cNvSpPr txBox="1"/>
          <p:nvPr/>
        </p:nvSpPr>
        <p:spPr bwMode="auto">
          <a:xfrm>
            <a:off x="609759" y="4458144"/>
            <a:ext cx="10923323"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1200"/>
              </a:spcBef>
              <a:spcAft>
                <a:spcPct val="0"/>
              </a:spcAft>
              <a:buClrTx/>
              <a:buFont typeface="Wingdings" panose="05000000000000000000" pitchFamily="2" charset="2"/>
              <a:buChar char="§"/>
            </a:pPr>
            <a:r>
              <a:rPr lang="en-US" sz="2200" b="0">
                <a:solidFill>
                  <a:schemeClr val="bg1"/>
                </a:solidFill>
                <a:latin typeface="Calibri" panose="020F0502020204030204" pitchFamily="34" charset="0"/>
              </a:rPr>
              <a:t>At DCO (May 30, 2025):</a:t>
            </a:r>
          </a:p>
          <a:p>
            <a:pPr marL="800100" lvl="1" indent="-342900">
              <a:spcBef>
                <a:spcPts val="1200"/>
              </a:spcBef>
              <a:buFont typeface="Calibri" panose="020F0502020204030204" pitchFamily="34" charset="0"/>
              <a:buChar char="−"/>
            </a:pPr>
            <a:r>
              <a:rPr lang="en-US" sz="2000" b="0">
                <a:solidFill>
                  <a:schemeClr val="bg1"/>
                </a:solidFill>
                <a:latin typeface="Calibri" panose="020F0502020204030204" pitchFamily="34" charset="0"/>
              </a:rPr>
              <a:t>25.3% of patients across tx arms died (n = 30 in gedatolisib triplet arm, 22.9%; n = 32 in gedatolisib doublet arm, 24.6%; n = 37 in fulvestrant arm, 28.2%)</a:t>
            </a:r>
          </a:p>
          <a:p>
            <a:pPr marL="800100" lvl="1" indent="-342900">
              <a:spcBef>
                <a:spcPts val="1200"/>
              </a:spcBef>
              <a:buFont typeface="Calibri" panose="020F0502020204030204" pitchFamily="34" charset="0"/>
              <a:buChar char="−"/>
            </a:pPr>
            <a:r>
              <a:rPr lang="en-US" sz="2000" b="0">
                <a:solidFill>
                  <a:schemeClr val="bg1"/>
                </a:solidFill>
                <a:latin typeface="Calibri" panose="020F0502020204030204" pitchFamily="34" charset="0"/>
              </a:rPr>
              <a:t>Among 108 patients who progressed on fulvestrant, 63 (58.3%) crossed over (n = 52 on gedatolisib triplet, 48.1%; n = 11 on gedatolisib doublet, 10.2%)</a:t>
            </a:r>
          </a:p>
        </p:txBody>
      </p:sp>
      <p:sp>
        <p:nvSpPr>
          <p:cNvPr id="10" name="TextBox 9">
            <a:extLst>
              <a:ext uri="{FF2B5EF4-FFF2-40B4-BE49-F238E27FC236}">
                <a16:creationId xmlns:a16="http://schemas.microsoft.com/office/drawing/2014/main" id="{02EA7E13-5658-C58F-2677-C2E15F8A7883}"/>
              </a:ext>
            </a:extLst>
          </p:cNvPr>
          <p:cNvSpPr txBox="1"/>
          <p:nvPr/>
        </p:nvSpPr>
        <p:spPr bwMode="auto">
          <a:xfrm>
            <a:off x="658918" y="4237120"/>
            <a:ext cx="104318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*63 patients in fulvestrant arm who crossed over were censored.</a:t>
            </a:r>
          </a:p>
        </p:txBody>
      </p:sp>
    </p:spTree>
    <p:extLst>
      <p:ext uri="{BB962C8B-B14F-4D97-AF65-F5344CB8AC3E}">
        <p14:creationId xmlns:p14="http://schemas.microsoft.com/office/powerpoint/2010/main" val="3300185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266CB-08CC-7DBD-1F81-200A5655F636}"/>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BC0410AC-BD3E-4F8F-6A10-E44C38FB78E8}"/>
              </a:ext>
            </a:extLst>
          </p:cNvPr>
          <p:cNvSpPr>
            <a:spLocks noGrp="1" noChangeArrowheads="1"/>
          </p:cNvSpPr>
          <p:nvPr>
            <p:ph type="title"/>
          </p:nvPr>
        </p:nvSpPr>
        <p:spPr/>
        <p:txBody>
          <a:bodyPr/>
          <a:lstStyle/>
          <a:p>
            <a:r>
              <a:rPr lang="en-US" altLang="en-US"/>
              <a:t>VIKTORIA-1: Response (BICR)</a:t>
            </a:r>
          </a:p>
        </p:txBody>
      </p:sp>
      <p:graphicFrame>
        <p:nvGraphicFramePr>
          <p:cNvPr id="3" name="Group 3">
            <a:extLst>
              <a:ext uri="{FF2B5EF4-FFF2-40B4-BE49-F238E27FC236}">
                <a16:creationId xmlns:a16="http://schemas.microsoft.com/office/drawing/2014/main" id="{C9D1D6A8-21CD-4A2F-A12A-AFAD2D8776C2}"/>
              </a:ext>
            </a:extLst>
          </p:cNvPr>
          <p:cNvGraphicFramePr>
            <a:graphicFrameLocks/>
          </p:cNvGraphicFramePr>
          <p:nvPr>
            <p:extLst>
              <p:ext uri="{D42A27DB-BD31-4B8C-83A1-F6EECF244321}">
                <p14:modId xmlns:p14="http://schemas.microsoft.com/office/powerpoint/2010/main" val="4284158152"/>
              </p:ext>
            </p:extLst>
          </p:nvPr>
        </p:nvGraphicFramePr>
        <p:xfrm>
          <a:off x="551049" y="1607426"/>
          <a:ext cx="10974201" cy="4114896"/>
        </p:xfrm>
        <a:graphic>
          <a:graphicData uri="http://schemas.openxmlformats.org/drawingml/2006/table">
            <a:tbl>
              <a:tblPr/>
              <a:tblGrid>
                <a:gridCol w="3588117">
                  <a:extLst>
                    <a:ext uri="{9D8B030D-6E8A-4147-A177-3AD203B41FA5}">
                      <a16:colId xmlns:a16="http://schemas.microsoft.com/office/drawing/2014/main" val="20000"/>
                    </a:ext>
                  </a:extLst>
                </a:gridCol>
                <a:gridCol w="2807595">
                  <a:extLst>
                    <a:ext uri="{9D8B030D-6E8A-4147-A177-3AD203B41FA5}">
                      <a16:colId xmlns:a16="http://schemas.microsoft.com/office/drawing/2014/main" val="20001"/>
                    </a:ext>
                  </a:extLst>
                </a:gridCol>
                <a:gridCol w="2548223">
                  <a:extLst>
                    <a:ext uri="{9D8B030D-6E8A-4147-A177-3AD203B41FA5}">
                      <a16:colId xmlns:a16="http://schemas.microsoft.com/office/drawing/2014/main" val="978252903"/>
                    </a:ext>
                  </a:extLst>
                </a:gridCol>
                <a:gridCol w="2030266">
                  <a:extLst>
                    <a:ext uri="{9D8B030D-6E8A-4147-A177-3AD203B41FA5}">
                      <a16:colId xmlns:a16="http://schemas.microsoft.com/office/drawing/2014/main" val="44459673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Gedatolisib + Palbo + Fulvestrant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Gedatolisib + Fulvestrant </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 (n =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Fulvestrant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 (n =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7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Best overall response</a:t>
                      </a:r>
                      <a:r>
                        <a:rPr kumimoji="0" lang="en-GB" sz="1800" b="0" i="0" u="none" strike="noStrike" cap="none" normalizeH="0" baseline="0">
                          <a:ln>
                            <a:noFill/>
                          </a:ln>
                          <a:solidFill>
                            <a:schemeClr val="bg1"/>
                          </a:solidFill>
                          <a:effectLst/>
                          <a:latin typeface="Calibri" panose="020F0502020204030204" pitchFamily="34" charset="0"/>
                        </a:rPr>
                        <a:t>, n (%)</a:t>
                      </a:r>
                      <a:endParaRPr kumimoji="0" lang="en-US" sz="1800" b="0" i="0" u="none" strike="noStrike" cap="none" normalizeH="0" baseline="0">
                        <a:ln>
                          <a:noFill/>
                        </a:ln>
                        <a:solidFill>
                          <a:schemeClr val="bg1"/>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38 (30.6)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67 (54.0)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17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32 (28.3)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55 (48.7)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26 (23.0)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40 (38.1)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62 (59.0)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39 (31.5)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32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CBR,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62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55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12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64865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DCR</a:t>
                      </a:r>
                      <a:r>
                        <a:rPr kumimoji="0" lang="en-GB" sz="1800" b="0" i="0" u="none" strike="noStrike" cap="none" normalizeH="0" baseline="0">
                          <a:ln>
                            <a:noFill/>
                          </a:ln>
                          <a:solidFill>
                            <a:schemeClr val="bg1"/>
                          </a:solidFill>
                          <a:effectLst/>
                          <a:latin typeface="Calibri" panose="020F0502020204030204" pitchFamily="34" charset="0"/>
                        </a:rPr>
                        <a:t>, n (%)</a:t>
                      </a: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106 (85.5)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87 (77.0)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41 (39.0)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323395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17.5 (8.8-NE)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12.0 (8.1-NE)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NR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2406226"/>
                  </a:ext>
                </a:extLst>
              </a:tr>
            </a:tbl>
          </a:graphicData>
        </a:graphic>
      </p:graphicFrame>
      <p:sp>
        <p:nvSpPr>
          <p:cNvPr id="4" name="Text Box 11">
            <a:extLst>
              <a:ext uri="{FF2B5EF4-FFF2-40B4-BE49-F238E27FC236}">
                <a16:creationId xmlns:a16="http://schemas.microsoft.com/office/drawing/2014/main" id="{CA2020D7-F21B-B31B-CE09-A3C480144BF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Hurvitz. ESMO 2025. Abstr LBA17.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6287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7DDDF-C151-3C2A-3CB4-354F43A8722C}"/>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DEDAA1C6-F4BA-36F4-6B0E-42D32CDD5DE6}"/>
              </a:ext>
            </a:extLst>
          </p:cNvPr>
          <p:cNvSpPr>
            <a:spLocks noGrp="1" noChangeArrowheads="1"/>
          </p:cNvSpPr>
          <p:nvPr>
            <p:ph type="title"/>
          </p:nvPr>
        </p:nvSpPr>
        <p:spPr/>
        <p:txBody>
          <a:bodyPr/>
          <a:lstStyle/>
          <a:p>
            <a:r>
              <a:rPr lang="en-US" altLang="en-US"/>
              <a:t>VIKTORIA-1: Safety Summary</a:t>
            </a:r>
          </a:p>
        </p:txBody>
      </p:sp>
      <p:graphicFrame>
        <p:nvGraphicFramePr>
          <p:cNvPr id="3" name="Group 3">
            <a:extLst>
              <a:ext uri="{FF2B5EF4-FFF2-40B4-BE49-F238E27FC236}">
                <a16:creationId xmlns:a16="http://schemas.microsoft.com/office/drawing/2014/main" id="{2B27620B-B18D-C21B-EDA9-29E685239F79}"/>
              </a:ext>
            </a:extLst>
          </p:cNvPr>
          <p:cNvGraphicFramePr>
            <a:graphicFrameLocks/>
          </p:cNvGraphicFramePr>
          <p:nvPr>
            <p:extLst>
              <p:ext uri="{D42A27DB-BD31-4B8C-83A1-F6EECF244321}">
                <p14:modId xmlns:p14="http://schemas.microsoft.com/office/powerpoint/2010/main" val="2675079194"/>
              </p:ext>
            </p:extLst>
          </p:nvPr>
        </p:nvGraphicFramePr>
        <p:xfrm>
          <a:off x="520700" y="1557791"/>
          <a:ext cx="11303219" cy="4541632"/>
        </p:xfrm>
        <a:graphic>
          <a:graphicData uri="http://schemas.openxmlformats.org/drawingml/2006/table">
            <a:tbl>
              <a:tblPr/>
              <a:tblGrid>
                <a:gridCol w="2320254">
                  <a:extLst>
                    <a:ext uri="{9D8B030D-6E8A-4147-A177-3AD203B41FA5}">
                      <a16:colId xmlns:a16="http://schemas.microsoft.com/office/drawing/2014/main" val="20000"/>
                    </a:ext>
                  </a:extLst>
                </a:gridCol>
                <a:gridCol w="1003812">
                  <a:extLst>
                    <a:ext uri="{9D8B030D-6E8A-4147-A177-3AD203B41FA5}">
                      <a16:colId xmlns:a16="http://schemas.microsoft.com/office/drawing/2014/main" val="20001"/>
                    </a:ext>
                  </a:extLst>
                </a:gridCol>
                <a:gridCol w="1104900">
                  <a:extLst>
                    <a:ext uri="{9D8B030D-6E8A-4147-A177-3AD203B41FA5}">
                      <a16:colId xmlns:a16="http://schemas.microsoft.com/office/drawing/2014/main" val="716931399"/>
                    </a:ext>
                  </a:extLst>
                </a:gridCol>
                <a:gridCol w="1037610">
                  <a:extLst>
                    <a:ext uri="{9D8B030D-6E8A-4147-A177-3AD203B41FA5}">
                      <a16:colId xmlns:a16="http://schemas.microsoft.com/office/drawing/2014/main" val="2688637063"/>
                    </a:ext>
                  </a:extLst>
                </a:gridCol>
                <a:gridCol w="1172190">
                  <a:extLst>
                    <a:ext uri="{9D8B030D-6E8A-4147-A177-3AD203B41FA5}">
                      <a16:colId xmlns:a16="http://schemas.microsoft.com/office/drawing/2014/main" val="978252903"/>
                    </a:ext>
                  </a:extLst>
                </a:gridCol>
                <a:gridCol w="1038225">
                  <a:extLst>
                    <a:ext uri="{9D8B030D-6E8A-4147-A177-3AD203B41FA5}">
                      <a16:colId xmlns:a16="http://schemas.microsoft.com/office/drawing/2014/main" val="3297841899"/>
                    </a:ext>
                  </a:extLst>
                </a:gridCol>
                <a:gridCol w="950037">
                  <a:extLst>
                    <a:ext uri="{9D8B030D-6E8A-4147-A177-3AD203B41FA5}">
                      <a16:colId xmlns:a16="http://schemas.microsoft.com/office/drawing/2014/main" val="144285213"/>
                    </a:ext>
                  </a:extLst>
                </a:gridCol>
                <a:gridCol w="1069452">
                  <a:extLst>
                    <a:ext uri="{9D8B030D-6E8A-4147-A177-3AD203B41FA5}">
                      <a16:colId xmlns:a16="http://schemas.microsoft.com/office/drawing/2014/main" val="1490119421"/>
                    </a:ext>
                  </a:extLst>
                </a:gridCol>
                <a:gridCol w="853308">
                  <a:extLst>
                    <a:ext uri="{9D8B030D-6E8A-4147-A177-3AD203B41FA5}">
                      <a16:colId xmlns:a16="http://schemas.microsoft.com/office/drawing/2014/main" val="2617347521"/>
                    </a:ext>
                  </a:extLst>
                </a:gridCol>
                <a:gridCol w="753431">
                  <a:extLst>
                    <a:ext uri="{9D8B030D-6E8A-4147-A177-3AD203B41FA5}">
                      <a16:colId xmlns:a16="http://schemas.microsoft.com/office/drawing/2014/main" val="797472636"/>
                    </a:ext>
                  </a:extLst>
                </a:gridCol>
              </a:tblGrid>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Gedatolisib + Palbo + Fulvestrant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Gedatolisib + Fulvestrant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 (n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Fulvestrant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 (n = 123)</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10001"/>
                  </a:ext>
                </a:extLst>
              </a:tr>
              <a:tr h="1255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Patients with ≥1 SAE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10002"/>
                  </a:ext>
                </a:extLst>
              </a:tr>
              <a:tr h="199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Study tx d/c due to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10003"/>
                  </a:ext>
                </a:extLst>
              </a:tr>
              <a:tr h="1255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Deaths due to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3372886767"/>
                  </a:ext>
                </a:extLst>
              </a:tr>
              <a:tr h="125578">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Gedatolisib + Palbo + Fulvestrant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Gedatolisib + Fulvestrant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 (n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Fulvestrant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 (n =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427833899"/>
                  </a:ext>
                </a:extLst>
              </a:tr>
              <a:tr h="125578">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1" i="0" u="none" strike="noStrike" cap="none" normalizeH="0" baseline="0">
                          <a:ln>
                            <a:noFill/>
                          </a:ln>
                          <a:solidFill>
                            <a:schemeClr val="tx1"/>
                          </a:solidFill>
                          <a:effectLst/>
                          <a:latin typeface="Calibri" panose="020F0502020204030204" pitchFamily="34" charset="0"/>
                        </a:rPr>
                        <a:t>Specific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 3</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981330322"/>
                  </a:ext>
                </a:extLst>
              </a:tr>
              <a:tr h="125578">
                <a:tc>
                  <a:txBody>
                    <a:bodyPr/>
                    <a:lstStyle/>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Stomatitis</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Neutropenia</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Nausea</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Rash</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Vomiting</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Fatigue</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Diarrhea</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Hyperglycemia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90 (69.2)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85 (65.4)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57 (43.8)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 (27.7)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 (27.7)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 (22.3)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22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25 (19.2)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68 (52.3)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74 (56.9)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56 (43.1)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42 (32.3)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(2.3)</a:t>
                      </a:r>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endParaRPr lang="en-US"/>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95835346"/>
                  </a:ext>
                </a:extLst>
              </a:tr>
            </a:tbl>
          </a:graphicData>
        </a:graphic>
      </p:graphicFrame>
      <p:sp>
        <p:nvSpPr>
          <p:cNvPr id="5" name="Text Box 11">
            <a:extLst>
              <a:ext uri="{FF2B5EF4-FFF2-40B4-BE49-F238E27FC236}">
                <a16:creationId xmlns:a16="http://schemas.microsoft.com/office/drawing/2014/main" id="{848004CA-1A2F-EAAF-907B-3C2F981EB84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Hurvitz. ESMO 2025. Abstr LBA17.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E1B7FECA-164D-15FD-E0FC-1B0B57979E38}"/>
              </a:ext>
            </a:extLst>
          </p:cNvPr>
          <p:cNvSpPr txBox="1"/>
          <p:nvPr/>
        </p:nvSpPr>
        <p:spPr bwMode="auto">
          <a:xfrm>
            <a:off x="414339" y="6070589"/>
            <a:ext cx="86485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 considered related to palbociclib (pneumonia) and 1 considered related to all 3 drugs (hepatic failure).</a:t>
            </a:r>
          </a:p>
        </p:txBody>
      </p:sp>
    </p:spTree>
    <p:extLst>
      <p:ext uri="{BB962C8B-B14F-4D97-AF65-F5344CB8AC3E}">
        <p14:creationId xmlns:p14="http://schemas.microsoft.com/office/powerpoint/2010/main" val="3824247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VIKTORIA-1: Investigators’ </a:t>
            </a:r>
            <a:r>
              <a:rPr lang="en-US"/>
              <a:t>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0"/>
              </a:spcAft>
            </a:pPr>
            <a:r>
              <a:rPr lang="en-US" altLang="en-US" sz="2000"/>
              <a:t>In phase III VIKTORIA-1 trial, combination of gedatolisib and fulvestrant ± palbociclib vs fulvestrant show statistically significant and clinically meaningful improvement in PFS in patients with HR+/HER2- aBC and </a:t>
            </a:r>
            <a:r>
              <a:rPr lang="en-US" altLang="en-US" sz="2000" i="1"/>
              <a:t>PIK3CA </a:t>
            </a:r>
            <a:r>
              <a:rPr lang="en-US" altLang="en-US" sz="2000"/>
              <a:t>wild-type status progressing on previous CDK4/6i therapy</a:t>
            </a:r>
          </a:p>
          <a:p>
            <a:pPr lvl="1">
              <a:spcAft>
                <a:spcPts val="0"/>
              </a:spcAft>
            </a:pPr>
            <a:r>
              <a:rPr lang="en-US" altLang="en-US" sz="1800"/>
              <a:t>mPFS in triplet vs fulvestrant: 9.3 vs 2.0 mo (HR: 0.24; 95% CI: 0.17-0.35; </a:t>
            </a:r>
            <a:r>
              <a:rPr lang="en-US" altLang="en-US" sz="1800" i="1"/>
              <a:t>P</a:t>
            </a:r>
            <a:r>
              <a:rPr lang="en-US" altLang="en-US" sz="1800"/>
              <a:t> &lt;.0001)</a:t>
            </a:r>
          </a:p>
          <a:p>
            <a:pPr lvl="1">
              <a:spcAft>
                <a:spcPts val="0"/>
              </a:spcAft>
            </a:pPr>
            <a:r>
              <a:rPr lang="en-US" altLang="en-US" sz="1800"/>
              <a:t>mPFS doublet vs fulvestrant: 7.4 vs 2.0 mo (HR: 0.33; 95% CI: 0.24-0.48; </a:t>
            </a:r>
            <a:r>
              <a:rPr lang="en-US" altLang="en-US" sz="1800" i="1"/>
              <a:t>P</a:t>
            </a:r>
            <a:r>
              <a:rPr lang="en-US" altLang="en-US" sz="1800"/>
              <a:t> &lt;.0001)</a:t>
            </a:r>
          </a:p>
          <a:p>
            <a:pPr>
              <a:spcAft>
                <a:spcPts val="0"/>
              </a:spcAft>
            </a:pPr>
            <a:r>
              <a:rPr lang="en-US" altLang="en-US" sz="2000"/>
              <a:t>Efficacy of gedatolisib-based therapy was similar across previous alternative specific CDK4/6i received</a:t>
            </a:r>
          </a:p>
          <a:p>
            <a:pPr>
              <a:spcAft>
                <a:spcPts val="0"/>
              </a:spcAft>
            </a:pPr>
            <a:r>
              <a:rPr lang="en-US" altLang="en-US" sz="2000"/>
              <a:t>TRAEs were mostly mild to moderate in severity (grade 1/2) </a:t>
            </a:r>
          </a:p>
          <a:p>
            <a:pPr lvl="1">
              <a:spcAft>
                <a:spcPts val="0"/>
              </a:spcAft>
            </a:pPr>
            <a:r>
              <a:rPr lang="en-US" altLang="en-US" sz="1800"/>
              <a:t>Incidence of hyperglycemia was low (9.2% in triplet arm and 11.5% in doublet arm), and diarrhea occurred in 16.9% and 12.3% of patients, respectively</a:t>
            </a:r>
          </a:p>
          <a:p>
            <a:pPr lvl="1">
              <a:spcAft>
                <a:spcPts val="0"/>
              </a:spcAft>
            </a:pPr>
            <a:r>
              <a:rPr lang="en-US" altLang="en-US" sz="1800"/>
              <a:t>Discontinuation of therapy due to AEs was uncommon, reported in only 2.3% of patients receiving the triplet and 3.1% receiving the doublet</a:t>
            </a:r>
          </a:p>
          <a:p>
            <a:pPr>
              <a:spcAft>
                <a:spcPts val="0"/>
              </a:spcAft>
            </a:pPr>
            <a:r>
              <a:rPr lang="en-US" altLang="en-US" sz="2000"/>
              <a:t>Investigators conclude that gedatolisib + fulvestrant ± palbociclib is a new potential SoC for patients with HR+/HER2- </a:t>
            </a:r>
            <a:r>
              <a:rPr lang="en-US" altLang="en-US" sz="2000" i="1"/>
              <a:t>PIK3CA</a:t>
            </a:r>
            <a:r>
              <a:rPr lang="en-US" altLang="en-US" sz="2000"/>
              <a:t> wild-type aBC following progression on/after a CDK4/6i</a:t>
            </a:r>
          </a:p>
        </p:txBody>
      </p:sp>
      <p:sp>
        <p:nvSpPr>
          <p:cNvPr id="3" name="Text Box 11">
            <a:extLst>
              <a:ext uri="{FF2B5EF4-FFF2-40B4-BE49-F238E27FC236}">
                <a16:creationId xmlns:a16="http://schemas.microsoft.com/office/drawing/2014/main" id="{A50FC301-5041-887C-72C9-1A2E320D1B4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Hurvitz. ESMO 2025. Abstr LBA17.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activities </a:t>
            </a:r>
            <a:r>
              <a:rPr lang="en-US" sz="2200" b="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a:solidFill>
                  <a:srgbClr val="455560"/>
                </a:solidFill>
                <a:latin typeface="Calibri" panose="020F0502020204030204" pitchFamily="34" charset="0"/>
                <a:cs typeface="Arial" panose="020B0604020202020204" pitchFamily="34" charset="0"/>
              </a:rPr>
              <a:t>Lung cancers</a:t>
            </a:r>
            <a:endPar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1" ma:contentTypeDescription="Create a new document." ma:contentTypeScope="" ma:versionID="850b3915d343b042868d2949d177ce94">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759f117f5592905d0130d764d4993659"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FFC191B7-2F1E-47C9-BA0A-7D4B0CE0D9D0}">
  <ds:schemaRefs>
    <ds:schemaRef ds:uri="22fd6914-46d4-4c7e-bbad-46e82841b69d"/>
    <ds:schemaRef ds:uri="d2e3f5e4-6f28-4f19-ae66-1677b5fa85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http://www.w3.org/XML/1998/namespace"/>
    <ds:schemaRef ds:uri="22fd6914-46d4-4c7e-bbad-46e82841b69d"/>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d2e3f5e4-6f28-4f19-ae66-1677b5fa85d1"/>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Words>2938</Words>
  <Application>Microsoft Office PowerPoint</Application>
  <PresentationFormat>Widescreen</PresentationFormat>
  <Paragraphs>691</Paragraphs>
  <Slides>13</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VIKTORIA-1: Gedatolisib + Fulvestrant ± Palbociclib vs Fulvestrant in HR+/HER2- Advanced Breast Cancer With PIK3CA Wild-Type Status</vt:lpstr>
      <vt:lpstr>About These Slides</vt:lpstr>
      <vt:lpstr>VIKTORIA-1: Background</vt:lpstr>
      <vt:lpstr>VIKTORIA-1: Study Design</vt:lpstr>
      <vt:lpstr>VIKTORIA-1: Baseline Characteristics</vt:lpstr>
      <vt:lpstr>VIKTORIA-1: PFS With Gedatolisib + Palbo + Fulvestrant vs Fulvestrant (Coprimary Endpoint)</vt:lpstr>
      <vt:lpstr>VIKTORIA-1: PFS With Gedatolisib + Fulvestrant vs Fulvestrant (Coprimary Endpoint)</vt:lpstr>
      <vt:lpstr>VIKTORIA-1: PFS in Key Subgroups</vt:lpstr>
      <vt:lpstr>VIKTORIA-1: OS Summary</vt:lpstr>
      <vt:lpstr>VIKTORIA-1: Response (BICR)</vt:lpstr>
      <vt:lpstr>VIKTORIA-1: Safety Summary</vt:lpstr>
      <vt:lpstr>VIKTORIA-1: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VIKTORIA-1: Gedatolisib + Fulvestrant ± Palbociclib vs Fulvestrant in HR+/HER2- Advanced Breast Cancer With PIK3CA Wild-Type Status</dc:title>
  <dc:creator>Preferred User</dc:creator>
  <cp:lastModifiedBy>Valerie Wenzel</cp:lastModifiedBy>
  <cp:revision>2</cp:revision>
  <cp:lastPrinted>2016-09-26T20:21:49Z</cp:lastPrinted>
  <dcterms:created xsi:type="dcterms:W3CDTF">2005-05-27T15:08:01Z</dcterms:created>
  <dcterms:modified xsi:type="dcterms:W3CDTF">2025-10-31T13:59:55Z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