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0"/>
  </p:notesMasterIdLst>
  <p:handoutMasterIdLst>
    <p:handoutMasterId r:id="rId21"/>
  </p:handoutMasterIdLst>
  <p:sldIdLst>
    <p:sldId id="321" r:id="rId11"/>
    <p:sldId id="556" r:id="rId12"/>
    <p:sldId id="559" r:id="rId13"/>
    <p:sldId id="577" r:id="rId14"/>
    <p:sldId id="560" r:id="rId15"/>
    <p:sldId id="578" r:id="rId16"/>
    <p:sldId id="579" r:id="rId17"/>
    <p:sldId id="576"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Jill Sakai" initials="JS" lastIdx="2" clrIdx="13">
    <p:extLst>
      <p:ext uri="{19B8F6BF-5375-455C-9EA6-DF929625EA0E}">
        <p15:presenceInfo xmlns:p15="http://schemas.microsoft.com/office/powerpoint/2012/main" userId="Jill Sakai" providerId="None"/>
      </p:ext>
    </p:extLst>
  </p:cmAuthor>
  <p:cmAuthor id="15" name="Gordon Kelley" initials="GK" lastIdx="8" clrIdx="14">
    <p:extLst>
      <p:ext uri="{19B8F6BF-5375-455C-9EA6-DF929625EA0E}">
        <p15:presenceInfo xmlns:p15="http://schemas.microsoft.com/office/powerpoint/2012/main" userId="S::gkelley@clinicaloptions.com::7e3d11cf-7436-4611-80d7-51121a63678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984779-87FD-4891-B6DD-88AD213A8AB6}" v="28" dt="2021-12-17T21:28:1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showGuides="1">
      <p:cViewPr varScale="1">
        <p:scale>
          <a:sx n="103" d="100"/>
          <a:sy n="103" d="100"/>
        </p:scale>
        <p:origin x="114" y="102"/>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95" d="100"/>
        <a:sy n="95" d="100"/>
      </p:scale>
      <p:origin x="0" y="0"/>
    </p:cViewPr>
  </p:notesTextViewPr>
  <p:sorterViewPr>
    <p:cViewPr varScale="1">
      <p:scale>
        <a:sx n="1" d="1"/>
        <a:sy n="1" d="1"/>
      </p:scale>
      <p:origin x="0" y="-140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46611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HMA, hypomethylating agent; MDS, myelodysplastic syndromes; OS, overall survival;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269086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HMA, hypomethylating agent; MDS, myelodysplastic syndromes; OS, overall survival; R/R, relapsed/refractory; R-IPSS, revised International Prognostic Scoring System.</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286191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ANC, absolute neutrophil count; EB, excess blasts; Hb, hemoglobin; HMA, hypomethylating agent; MDS, myelodysplastic syndromes; MLD, multiple-lineage dysplasia; R-IPSS, revised International Prognostic Scoring System; RS, ring sideroblasts; SLD, single-lineage dysplasia; t-MDS, therapy-related myelodysplastic syndrome; WBC, white blood cells; WHO, World Health Organization</a:t>
            </a:r>
            <a:r>
              <a:rPr lang="en-US"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838129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AHSCT, allogeneic stem cell transplant; AML, acute myeloid leukemia; CR, complete response; HI, hematologic improvement; HMA, hypomethylating agents; mCR, marrow complete response; MDS, myelodysplastic syndrome; mut, mutation; ORR, overall response rate; OS, overall survival; PR, partial response; Ven, venetoclax</a:t>
            </a:r>
            <a:r>
              <a:rPr lang="en-US"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538945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AHSCT, allogeneic stem cell transplant; CR, complete response; HI, hematologic improvement; HMA, hypomethylating agent; mCR, marrow complete response; MDS, myelodysplastic syndromes; PR, partial response; R/R, relapsed/refractory; Ven, venetoclax</a:t>
            </a:r>
            <a:r>
              <a:rPr lang="en-US"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62324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AHSCT, allogeneic hematopoietic stem cell transplant; CR, complete response; HMA, hypomethylating agent; MDS, myelodysplastic syndromes;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94650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12/17/2021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Retrospective Analysis of Venetoclax + Hypomethylating Agents for Patients With </a:t>
            </a:r>
            <a:br>
              <a:rPr lang="en-US" sz="4000" dirty="0"/>
            </a:br>
            <a:r>
              <a:rPr lang="en-US" sz="4000" dirty="0"/>
              <a:t>Higher-Risk Myelodysplastic Syndromes</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dirty="0"/>
              <a:t>Venetoclax and HMA in Higher-Risk MDS: Background</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1006480" cy="4650686"/>
          </a:xfrm>
        </p:spPr>
        <p:txBody>
          <a:bodyPr/>
          <a:lstStyle/>
          <a:p>
            <a:r>
              <a:rPr lang="en-US" sz="2600" dirty="0"/>
              <a:t>HMAs remain standard of care for patients with higher-risk MDS</a:t>
            </a:r>
          </a:p>
          <a:p>
            <a:pPr lvl="1"/>
            <a:r>
              <a:rPr lang="en-US" sz="2400" dirty="0"/>
              <a:t>HMA treatment associated with &lt;20% CR rate and median OS of 12-18 mo</a:t>
            </a:r>
            <a:r>
              <a:rPr lang="en-US" sz="2400" baseline="30000" dirty="0"/>
              <a:t>1</a:t>
            </a:r>
            <a:endParaRPr lang="en-US" sz="2400" dirty="0"/>
          </a:p>
          <a:p>
            <a:r>
              <a:rPr lang="en-US" sz="2600" dirty="0"/>
              <a:t>Early suggestions of higher response rate with the addition of venetoclax to HMAs in higher-risk MDS</a:t>
            </a:r>
            <a:r>
              <a:rPr lang="en-US" sz="2600" baseline="30000" dirty="0"/>
              <a:t>2,3</a:t>
            </a:r>
          </a:p>
          <a:p>
            <a:r>
              <a:rPr lang="en-US" sz="2600" dirty="0"/>
              <a:t>The current retrospective analysis compared clinical outcomes in patients with higher-risk MDS treated with first-line HMA, first-line HMA + venetoclax, or HMA with venetoclax given after HMA failure</a:t>
            </a:r>
            <a:r>
              <a:rPr lang="en-US" sz="2600" baseline="30000" dirty="0"/>
              <a:t>4</a:t>
            </a:r>
          </a:p>
        </p:txBody>
      </p:sp>
      <p:sp>
        <p:nvSpPr>
          <p:cNvPr id="11" name="Text Box 15">
            <a:extLst>
              <a:ext uri="{FF2B5EF4-FFF2-40B4-BE49-F238E27FC236}">
                <a16:creationId xmlns:a16="http://schemas.microsoft.com/office/drawing/2014/main" id="{9CB540B7-AECE-7D4A-9BF5-502AA7848D58}"/>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Zeidan. Br J Haematol. 2016;175:829. 2. Garcia. ASH 2020. Abstr 656.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Zeidan. ASH 2020. Abstr 3109. 4. Komrokji. ASH 2021. Abstr 536.</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dirty="0"/>
              <a:t>Venetoclax and HMA in Higher-Risk MDS: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0877529" cy="4650686"/>
          </a:xfrm>
        </p:spPr>
        <p:txBody>
          <a:bodyPr/>
          <a:lstStyle/>
          <a:p>
            <a:r>
              <a:rPr lang="en-US" sz="2400" dirty="0"/>
              <a:t>Retrospective analysis of clinical outcomes in patients with MDS who were classified as intermediate or higher risk by R-IPSS and received first-line treatment with HMA at Moffitt Cancer Center (N = 1193)</a:t>
            </a:r>
          </a:p>
          <a:p>
            <a:pPr lvl="1"/>
            <a:r>
              <a:rPr lang="en-US" sz="2200" dirty="0"/>
              <a:t>Single-agent HMA: n = 1158 (azacitidine n = 1027; decitabine n = 131)</a:t>
            </a:r>
          </a:p>
          <a:p>
            <a:pPr lvl="1"/>
            <a:r>
              <a:rPr lang="en-US" sz="2200" dirty="0"/>
              <a:t>First-line HMA + venetoclax*: n = 35 (azacitidine n = 26; decitabine n = 9)</a:t>
            </a:r>
          </a:p>
          <a:p>
            <a:pPr lvl="1"/>
            <a:r>
              <a:rPr lang="en-US" sz="2200" dirty="0"/>
              <a:t>Of patients who received single-agent HMA, n = 31 subsequently received HMA + venetoclax for R/R MDS without transformation to AML</a:t>
            </a:r>
          </a:p>
          <a:p>
            <a:r>
              <a:rPr lang="en-US" sz="2400" dirty="0"/>
              <a:t>Response rate and median OS assessed (OS from diagnosis)</a:t>
            </a:r>
          </a:p>
          <a:p>
            <a:pPr lvl="1"/>
            <a:r>
              <a:rPr lang="en-US" sz="2200" dirty="0"/>
              <a:t>Median follow-up from diagnosis: 96 mo for first-line single-agent HMA, 15 mo for </a:t>
            </a:r>
            <a:br>
              <a:rPr lang="en-US" sz="2200" dirty="0"/>
            </a:br>
            <a:r>
              <a:rPr lang="en-US" sz="2200" dirty="0"/>
              <a:t>first-line HMA + venetoclax, 36 mo for HMA + venetoclax in R/R MDS</a:t>
            </a:r>
          </a:p>
        </p:txBody>
      </p:sp>
      <p:sp>
        <p:nvSpPr>
          <p:cNvPr id="12" name="Text Box 15">
            <a:extLst>
              <a:ext uri="{FF2B5EF4-FFF2-40B4-BE49-F238E27FC236}">
                <a16:creationId xmlns:a16="http://schemas.microsoft.com/office/drawing/2014/main" id="{A038AFAB-9180-1346-8950-CF7F5E6E271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Komrokji. ASH 2021. Abstr 536.</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EEF3182B-4982-E241-9303-30DEEE93B72D}"/>
              </a:ext>
            </a:extLst>
          </p:cNvPr>
          <p:cNvSpPr txBox="1"/>
          <p:nvPr/>
        </p:nvSpPr>
        <p:spPr bwMode="auto">
          <a:xfrm>
            <a:off x="412751" y="6075183"/>
            <a:ext cx="6180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*400 mg PO QD days 1-14 starting dose, adjusted for antibiotic prophylaxis.</a:t>
            </a:r>
          </a:p>
        </p:txBody>
      </p:sp>
    </p:spTree>
    <p:extLst>
      <p:ext uri="{BB962C8B-B14F-4D97-AF65-F5344CB8AC3E}">
        <p14:creationId xmlns:p14="http://schemas.microsoft.com/office/powerpoint/2010/main" val="2479375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 and HMA in Higher-Risk MDS: </a:t>
            </a:r>
            <a:br>
              <a:rPr lang="en-US" dirty="0"/>
            </a:br>
            <a:r>
              <a:rPr lang="en-US" dirty="0"/>
              <a:t>Baseline Characteristics by First-line Therapy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2">
            <a:extLst>
              <a:ext uri="{FF2B5EF4-FFF2-40B4-BE49-F238E27FC236}">
                <a16:creationId xmlns:a16="http://schemas.microsoft.com/office/drawing/2014/main" id="{896846B9-D13C-BA48-ADC9-02075DB90ADB}"/>
              </a:ext>
            </a:extLst>
          </p:cNvPr>
          <p:cNvGraphicFramePr>
            <a:graphicFrameLocks/>
          </p:cNvGraphicFramePr>
          <p:nvPr>
            <p:extLst>
              <p:ext uri="{D42A27DB-BD31-4B8C-83A1-F6EECF244321}">
                <p14:modId xmlns:p14="http://schemas.microsoft.com/office/powerpoint/2010/main" val="683585970"/>
              </p:ext>
            </p:extLst>
          </p:nvPr>
        </p:nvGraphicFramePr>
        <p:xfrm>
          <a:off x="522288" y="1598346"/>
          <a:ext cx="5462875" cy="4541632"/>
        </p:xfrm>
        <a:graphic>
          <a:graphicData uri="http://schemas.openxmlformats.org/drawingml/2006/table">
            <a:tbl>
              <a:tblPr/>
              <a:tblGrid>
                <a:gridCol w="1861694">
                  <a:extLst>
                    <a:ext uri="{9D8B030D-6E8A-4147-A177-3AD203B41FA5}">
                      <a16:colId xmlns:a16="http://schemas.microsoft.com/office/drawing/2014/main" val="20000"/>
                    </a:ext>
                  </a:extLst>
                </a:gridCol>
                <a:gridCol w="1322309">
                  <a:extLst>
                    <a:ext uri="{9D8B030D-6E8A-4147-A177-3AD203B41FA5}">
                      <a16:colId xmlns:a16="http://schemas.microsoft.com/office/drawing/2014/main" val="20001"/>
                    </a:ext>
                  </a:extLst>
                </a:gridCol>
                <a:gridCol w="1280108">
                  <a:extLst>
                    <a:ext uri="{9D8B030D-6E8A-4147-A177-3AD203B41FA5}">
                      <a16:colId xmlns:a16="http://schemas.microsoft.com/office/drawing/2014/main" val="2968651399"/>
                    </a:ext>
                  </a:extLst>
                </a:gridCol>
                <a:gridCol w="998764">
                  <a:extLst>
                    <a:ext uri="{9D8B030D-6E8A-4147-A177-3AD203B41FA5}">
                      <a16:colId xmlns:a16="http://schemas.microsoft.com/office/drawing/2014/main" val="4211999309"/>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HMA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HMA + Ven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age,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t-MDS,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7017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WHO 2016 classification,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MDS-SLD/MLD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MDS-RS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MDS-EB1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MDS-EB2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68200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R-IPSS,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Very 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4517734"/>
                  </a:ext>
                </a:extLst>
              </a:tr>
            </a:tbl>
          </a:graphicData>
        </a:graphic>
      </p:graphicFrame>
      <p:sp>
        <p:nvSpPr>
          <p:cNvPr id="10" name="Text Box 15">
            <a:extLst>
              <a:ext uri="{FF2B5EF4-FFF2-40B4-BE49-F238E27FC236}">
                <a16:creationId xmlns:a16="http://schemas.microsoft.com/office/drawing/2014/main" id="{F64F8B66-5916-704E-86E4-80DDC57880B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Komrokji. ASH 2021. Abstr 536.</a:t>
            </a:r>
            <a:endParaRPr lang="en-US" altLang="en-US" sz="1200" b="0" dirty="0">
              <a:solidFill>
                <a:schemeClr val="bg2"/>
              </a:solidFill>
              <a:latin typeface="Calibri" panose="020F0502020204030204" pitchFamily="34" charset="0"/>
            </a:endParaRPr>
          </a:p>
        </p:txBody>
      </p:sp>
      <p:graphicFrame>
        <p:nvGraphicFramePr>
          <p:cNvPr id="14" name="Group 32">
            <a:extLst>
              <a:ext uri="{FF2B5EF4-FFF2-40B4-BE49-F238E27FC236}">
                <a16:creationId xmlns:a16="http://schemas.microsoft.com/office/drawing/2014/main" id="{121F74A7-BAAF-2348-86C3-88432A0AFDC1}"/>
              </a:ext>
            </a:extLst>
          </p:cNvPr>
          <p:cNvGraphicFramePr>
            <a:graphicFrameLocks/>
          </p:cNvGraphicFramePr>
          <p:nvPr>
            <p:extLst>
              <p:ext uri="{D42A27DB-BD31-4B8C-83A1-F6EECF244321}">
                <p14:modId xmlns:p14="http://schemas.microsoft.com/office/powerpoint/2010/main" val="2745528964"/>
              </p:ext>
            </p:extLst>
          </p:nvPr>
        </p:nvGraphicFramePr>
        <p:xfrm>
          <a:off x="6101878" y="1598346"/>
          <a:ext cx="5656735" cy="4297792"/>
        </p:xfrm>
        <a:graphic>
          <a:graphicData uri="http://schemas.openxmlformats.org/drawingml/2006/table">
            <a:tbl>
              <a:tblPr/>
              <a:tblGrid>
                <a:gridCol w="2213986">
                  <a:extLst>
                    <a:ext uri="{9D8B030D-6E8A-4147-A177-3AD203B41FA5}">
                      <a16:colId xmlns:a16="http://schemas.microsoft.com/office/drawing/2014/main" val="20000"/>
                    </a:ext>
                  </a:extLst>
                </a:gridCol>
                <a:gridCol w="1242204">
                  <a:extLst>
                    <a:ext uri="{9D8B030D-6E8A-4147-A177-3AD203B41FA5}">
                      <a16:colId xmlns:a16="http://schemas.microsoft.com/office/drawing/2014/main" val="20001"/>
                    </a:ext>
                  </a:extLst>
                </a:gridCol>
                <a:gridCol w="1315380">
                  <a:extLst>
                    <a:ext uri="{9D8B030D-6E8A-4147-A177-3AD203B41FA5}">
                      <a16:colId xmlns:a16="http://schemas.microsoft.com/office/drawing/2014/main" val="2968651399"/>
                    </a:ext>
                  </a:extLst>
                </a:gridCol>
                <a:gridCol w="885165">
                  <a:extLst>
                    <a:ext uri="{9D8B030D-6E8A-4147-A177-3AD203B41FA5}">
                      <a16:colId xmlns:a16="http://schemas.microsoft.com/office/drawing/2014/main" val="4211999309"/>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HMA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HMA + Ven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myeloblasts,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Hb, g/dL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WBC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ANC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7017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Platelets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68200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Somatic mutations,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SF3B1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TET-2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IDH-1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IDH-2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ASXL-1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NRAS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4517734"/>
                  </a:ext>
                </a:extLst>
              </a:tr>
            </a:tbl>
          </a:graphicData>
        </a:graphic>
      </p:graphicFrame>
      <p:sp>
        <p:nvSpPr>
          <p:cNvPr id="2" name="TextBox 1">
            <a:extLst>
              <a:ext uri="{FF2B5EF4-FFF2-40B4-BE49-F238E27FC236}">
                <a16:creationId xmlns:a16="http://schemas.microsoft.com/office/drawing/2014/main" id="{37441E7C-475C-DC4A-B97B-6135F0FA15B5}"/>
              </a:ext>
            </a:extLst>
          </p:cNvPr>
          <p:cNvSpPr txBox="1"/>
          <p:nvPr/>
        </p:nvSpPr>
        <p:spPr bwMode="auto">
          <a:xfrm>
            <a:off x="6126019" y="5908256"/>
            <a:ext cx="20454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546 sequenced.</a:t>
            </a:r>
          </a:p>
        </p:txBody>
      </p:sp>
    </p:spTree>
    <p:extLst>
      <p:ext uri="{BB962C8B-B14F-4D97-AF65-F5344CB8AC3E}">
        <p14:creationId xmlns:p14="http://schemas.microsoft.com/office/powerpoint/2010/main" val="97360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 and HMA in Higher-Risk MDS: </a:t>
            </a:r>
            <a:br>
              <a:rPr lang="en-US" dirty="0"/>
            </a:br>
            <a:r>
              <a:rPr lang="en-US" dirty="0"/>
              <a:t>Efficacy of First-line Therapy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2">
            <a:extLst>
              <a:ext uri="{FF2B5EF4-FFF2-40B4-BE49-F238E27FC236}">
                <a16:creationId xmlns:a16="http://schemas.microsoft.com/office/drawing/2014/main" id="{896846B9-D13C-BA48-ADC9-02075DB90ADB}"/>
              </a:ext>
            </a:extLst>
          </p:cNvPr>
          <p:cNvGraphicFramePr>
            <a:graphicFrameLocks/>
          </p:cNvGraphicFramePr>
          <p:nvPr>
            <p:extLst>
              <p:ext uri="{D42A27DB-BD31-4B8C-83A1-F6EECF244321}">
                <p14:modId xmlns:p14="http://schemas.microsoft.com/office/powerpoint/2010/main" val="4236491543"/>
              </p:ext>
            </p:extLst>
          </p:nvPr>
        </p:nvGraphicFramePr>
        <p:xfrm>
          <a:off x="522288" y="1606894"/>
          <a:ext cx="5380325" cy="3718656"/>
        </p:xfrm>
        <a:graphic>
          <a:graphicData uri="http://schemas.openxmlformats.org/drawingml/2006/table">
            <a:tbl>
              <a:tblPr/>
              <a:tblGrid>
                <a:gridCol w="1833562">
                  <a:extLst>
                    <a:ext uri="{9D8B030D-6E8A-4147-A177-3AD203B41FA5}">
                      <a16:colId xmlns:a16="http://schemas.microsoft.com/office/drawing/2014/main" val="20000"/>
                    </a:ext>
                  </a:extLst>
                </a:gridCol>
                <a:gridCol w="1302327">
                  <a:extLst>
                    <a:ext uri="{9D8B030D-6E8A-4147-A177-3AD203B41FA5}">
                      <a16:colId xmlns:a16="http://schemas.microsoft.com/office/drawing/2014/main" val="20001"/>
                    </a:ext>
                  </a:extLst>
                </a:gridCol>
                <a:gridCol w="1260764">
                  <a:extLst>
                    <a:ext uri="{9D8B030D-6E8A-4147-A177-3AD203B41FA5}">
                      <a16:colId xmlns:a16="http://schemas.microsoft.com/office/drawing/2014/main" val="2968651399"/>
                    </a:ext>
                  </a:extLst>
                </a:gridCol>
                <a:gridCol w="983672">
                  <a:extLst>
                    <a:ext uri="{9D8B030D-6E8A-4147-A177-3AD203B41FA5}">
                      <a16:colId xmlns:a16="http://schemas.microsoft.com/office/drawing/2014/main" val="4211999309"/>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Best 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HMA + Ven</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HMA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(62 + HI)</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ASXL-1</a:t>
                      </a:r>
                      <a:r>
                        <a:rPr kumimoji="0" lang="en-US" sz="1600" b="1" i="0" u="none" strike="noStrike" cap="none" normalizeH="0" baseline="0" dirty="0">
                          <a:ln>
                            <a:noFill/>
                          </a:ln>
                          <a:solidFill>
                            <a:schemeClr val="tx1"/>
                          </a:solidFill>
                          <a:effectLst/>
                          <a:latin typeface="Calibri" panose="020F0502020204030204" pitchFamily="34" charset="0"/>
                        </a:rPr>
                        <a:t> mut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3545444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TP53</a:t>
                      </a:r>
                      <a:r>
                        <a:rPr kumimoji="0" lang="en-US" sz="1600" b="1" i="0" u="none" strike="noStrike" cap="none" normalizeH="0" baseline="0" dirty="0">
                          <a:ln>
                            <a:noFill/>
                          </a:ln>
                          <a:solidFill>
                            <a:schemeClr val="tx1"/>
                          </a:solidFill>
                          <a:effectLst/>
                          <a:latin typeface="Calibri" panose="020F0502020204030204" pitchFamily="34" charset="0"/>
                        </a:rPr>
                        <a:t> mut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37017003"/>
                  </a:ext>
                </a:extLst>
              </a:tr>
            </a:tbl>
          </a:graphicData>
        </a:graphic>
      </p:graphicFrame>
      <p:sp>
        <p:nvSpPr>
          <p:cNvPr id="10" name="Text Box 15">
            <a:extLst>
              <a:ext uri="{FF2B5EF4-FFF2-40B4-BE49-F238E27FC236}">
                <a16:creationId xmlns:a16="http://schemas.microsoft.com/office/drawing/2014/main" id="{F64F8B66-5916-704E-86E4-80DDC57880B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Komrokji. ASH 2021. Abstr 536.</a:t>
            </a:r>
            <a:endParaRPr lang="en-US" altLang="en-US" sz="1200" b="0" dirty="0">
              <a:solidFill>
                <a:schemeClr val="bg2"/>
              </a:solidFill>
              <a:latin typeface="Calibri" panose="020F0502020204030204" pitchFamily="34" charset="0"/>
            </a:endParaRPr>
          </a:p>
        </p:txBody>
      </p:sp>
      <p:graphicFrame>
        <p:nvGraphicFramePr>
          <p:cNvPr id="11" name="Group 32">
            <a:extLst>
              <a:ext uri="{FF2B5EF4-FFF2-40B4-BE49-F238E27FC236}">
                <a16:creationId xmlns:a16="http://schemas.microsoft.com/office/drawing/2014/main" id="{CC036AB9-6F96-F249-87C7-6ACE7CAC8F6E}"/>
              </a:ext>
            </a:extLst>
          </p:cNvPr>
          <p:cNvGraphicFramePr>
            <a:graphicFrameLocks/>
          </p:cNvGraphicFramePr>
          <p:nvPr>
            <p:extLst>
              <p:ext uri="{D42A27DB-BD31-4B8C-83A1-F6EECF244321}">
                <p14:modId xmlns:p14="http://schemas.microsoft.com/office/powerpoint/2010/main" val="177534036"/>
              </p:ext>
            </p:extLst>
          </p:nvPr>
        </p:nvGraphicFramePr>
        <p:xfrm>
          <a:off x="6378288" y="1606894"/>
          <a:ext cx="5380325" cy="3718656"/>
        </p:xfrm>
        <a:graphic>
          <a:graphicData uri="http://schemas.openxmlformats.org/drawingml/2006/table">
            <a:tbl>
              <a:tblPr/>
              <a:tblGrid>
                <a:gridCol w="1833562">
                  <a:extLst>
                    <a:ext uri="{9D8B030D-6E8A-4147-A177-3AD203B41FA5}">
                      <a16:colId xmlns:a16="http://schemas.microsoft.com/office/drawing/2014/main" val="20000"/>
                    </a:ext>
                  </a:extLst>
                </a:gridCol>
                <a:gridCol w="1302327">
                  <a:extLst>
                    <a:ext uri="{9D8B030D-6E8A-4147-A177-3AD203B41FA5}">
                      <a16:colId xmlns:a16="http://schemas.microsoft.com/office/drawing/2014/main" val="20001"/>
                    </a:ext>
                  </a:extLst>
                </a:gridCol>
                <a:gridCol w="1260764">
                  <a:extLst>
                    <a:ext uri="{9D8B030D-6E8A-4147-A177-3AD203B41FA5}">
                      <a16:colId xmlns:a16="http://schemas.microsoft.com/office/drawing/2014/main" val="2968651399"/>
                    </a:ext>
                  </a:extLst>
                </a:gridCol>
                <a:gridCol w="983672">
                  <a:extLst>
                    <a:ext uri="{9D8B030D-6E8A-4147-A177-3AD203B41FA5}">
                      <a16:colId xmlns:a16="http://schemas.microsoft.com/office/drawing/2014/main" val="4211999309"/>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HMA + Ven</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HMA Alone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From diagnosis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From start of treatment*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AML transformation,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3545444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AHSCT cohort</a:t>
                      </a:r>
                      <a:r>
                        <a:rPr kumimoji="0" lang="en-US" sz="1600" b="1" i="0" u="none" strike="noStrike" cap="none" normalizeH="0" baseline="30000" dirty="0">
                          <a:ln>
                            <a:noFill/>
                          </a:ln>
                          <a:solidFill>
                            <a:schemeClr val="tx1"/>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4796604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(27-50)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37017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2-yr OS,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27601887"/>
                  </a:ext>
                </a:extLst>
              </a:tr>
            </a:tbl>
          </a:graphicData>
        </a:graphic>
      </p:graphicFrame>
      <p:sp>
        <p:nvSpPr>
          <p:cNvPr id="3" name="TextBox 2">
            <a:extLst>
              <a:ext uri="{FF2B5EF4-FFF2-40B4-BE49-F238E27FC236}">
                <a16:creationId xmlns:a16="http://schemas.microsoft.com/office/drawing/2014/main" id="{4A055E1A-D97B-6748-A18F-BE1492036DF3}"/>
              </a:ext>
            </a:extLst>
          </p:cNvPr>
          <p:cNvSpPr txBox="1"/>
          <p:nvPr/>
        </p:nvSpPr>
        <p:spPr bwMode="auto">
          <a:xfrm>
            <a:off x="6378287" y="5343109"/>
            <a:ext cx="53803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time from diagnosis to treatment was 1 mo in both arms.</a:t>
            </a:r>
            <a:br>
              <a:rPr lang="en-US" sz="1400" b="0" dirty="0">
                <a:solidFill>
                  <a:schemeClr val="bg1"/>
                </a:solidFill>
                <a:latin typeface="Calibri" panose="020F0502020204030204" pitchFamily="34" charset="0"/>
              </a:rPr>
            </a:br>
            <a:r>
              <a:rPr kumimoji="0" lang="en-US" sz="1400" b="1" i="0" u="none" strike="noStrike" cap="none" normalizeH="0" baseline="30000" dirty="0">
                <a:ln>
                  <a:noFill/>
                </a:ln>
                <a:solidFill>
                  <a:schemeClr val="bg1"/>
                </a:solidFill>
                <a:effectLst/>
                <a:latin typeface="Calibri" panose="020F0502020204030204" pitchFamily="34" charset="0"/>
              </a:rPr>
              <a:t>†</a:t>
            </a:r>
            <a:r>
              <a:rPr lang="en-US" sz="1400" b="0" dirty="0">
                <a:solidFill>
                  <a:schemeClr val="bg1"/>
                </a:solidFill>
                <a:latin typeface="Calibri" panose="020F0502020204030204" pitchFamily="34" charset="0"/>
              </a:rPr>
              <a:t>Patients who went on to AHCST.</a:t>
            </a:r>
          </a:p>
        </p:txBody>
      </p:sp>
    </p:spTree>
    <p:extLst>
      <p:ext uri="{BB962C8B-B14F-4D97-AF65-F5344CB8AC3E}">
        <p14:creationId xmlns:p14="http://schemas.microsoft.com/office/powerpoint/2010/main" val="1946990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 and HMA in Higher-Risk MDS: </a:t>
            </a:r>
            <a:br>
              <a:rPr lang="en-US" dirty="0"/>
            </a:br>
            <a:r>
              <a:rPr lang="en-US" dirty="0"/>
              <a:t>Efficacy in R/R MDS Population </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2">
            <a:extLst>
              <a:ext uri="{FF2B5EF4-FFF2-40B4-BE49-F238E27FC236}">
                <a16:creationId xmlns:a16="http://schemas.microsoft.com/office/drawing/2014/main" id="{896846B9-D13C-BA48-ADC9-02075DB90ADB}"/>
              </a:ext>
            </a:extLst>
          </p:cNvPr>
          <p:cNvGraphicFramePr>
            <a:graphicFrameLocks/>
          </p:cNvGraphicFramePr>
          <p:nvPr>
            <p:extLst>
              <p:ext uri="{D42A27DB-BD31-4B8C-83A1-F6EECF244321}">
                <p14:modId xmlns:p14="http://schemas.microsoft.com/office/powerpoint/2010/main" val="1333638804"/>
              </p:ext>
            </p:extLst>
          </p:nvPr>
        </p:nvGraphicFramePr>
        <p:xfrm>
          <a:off x="719138" y="1600200"/>
          <a:ext cx="10757980" cy="1981248"/>
        </p:xfrm>
        <a:graphic>
          <a:graphicData uri="http://schemas.openxmlformats.org/drawingml/2006/table">
            <a:tbl>
              <a:tblPr/>
              <a:tblGrid>
                <a:gridCol w="2970210">
                  <a:extLst>
                    <a:ext uri="{9D8B030D-6E8A-4147-A177-3AD203B41FA5}">
                      <a16:colId xmlns:a16="http://schemas.microsoft.com/office/drawing/2014/main" val="20000"/>
                    </a:ext>
                  </a:extLst>
                </a:gridCol>
                <a:gridCol w="2109655">
                  <a:extLst>
                    <a:ext uri="{9D8B030D-6E8A-4147-A177-3AD203B41FA5}">
                      <a16:colId xmlns:a16="http://schemas.microsoft.com/office/drawing/2014/main" val="20001"/>
                    </a:ext>
                  </a:extLst>
                </a:gridCol>
                <a:gridCol w="2042327">
                  <a:extLst>
                    <a:ext uri="{9D8B030D-6E8A-4147-A177-3AD203B41FA5}">
                      <a16:colId xmlns:a16="http://schemas.microsoft.com/office/drawing/2014/main" val="2968651399"/>
                    </a:ext>
                  </a:extLst>
                </a:gridCol>
                <a:gridCol w="2042327">
                  <a:extLst>
                    <a:ext uri="{9D8B030D-6E8A-4147-A177-3AD203B41FA5}">
                      <a16:colId xmlns:a16="http://schemas.microsoft.com/office/drawing/2014/main" val="1825832512"/>
                    </a:ext>
                  </a:extLst>
                </a:gridCol>
                <a:gridCol w="1593461">
                  <a:extLst>
                    <a:ext uri="{9D8B030D-6E8A-4147-A177-3AD203B41FA5}">
                      <a16:colId xmlns:a16="http://schemas.microsoft.com/office/drawing/2014/main" val="4211999309"/>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Best 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1L HMA</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HMA + Ven for R/R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1L HMA + Ven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(62 + HI)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from diagnosis,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51862755"/>
                  </a:ext>
                </a:extLst>
              </a:tr>
            </a:tbl>
          </a:graphicData>
        </a:graphic>
      </p:graphicFrame>
      <p:sp>
        <p:nvSpPr>
          <p:cNvPr id="10" name="Text Box 15">
            <a:extLst>
              <a:ext uri="{FF2B5EF4-FFF2-40B4-BE49-F238E27FC236}">
                <a16:creationId xmlns:a16="http://schemas.microsoft.com/office/drawing/2014/main" id="{F64F8B66-5916-704E-86E4-80DDC57880B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Komrokji. ASH 2021. Abstr 536.</a:t>
            </a:r>
            <a:endParaRPr lang="en-US" altLang="en-US" sz="1200" b="0" dirty="0">
              <a:solidFill>
                <a:schemeClr val="bg2"/>
              </a:solidFill>
              <a:latin typeface="Calibri" panose="020F0502020204030204" pitchFamily="34" charset="0"/>
            </a:endParaRPr>
          </a:p>
        </p:txBody>
      </p:sp>
      <p:sp>
        <p:nvSpPr>
          <p:cNvPr id="13" name="Content Placeholder 2">
            <a:extLst>
              <a:ext uri="{FF2B5EF4-FFF2-40B4-BE49-F238E27FC236}">
                <a16:creationId xmlns:a16="http://schemas.microsoft.com/office/drawing/2014/main" id="{F78B262A-15C2-BB41-9550-57111901531F}"/>
              </a:ext>
            </a:extLst>
          </p:cNvPr>
          <p:cNvSpPr txBox="1">
            <a:spLocks/>
          </p:cNvSpPr>
          <p:nvPr/>
        </p:nvSpPr>
        <p:spPr>
          <a:xfrm>
            <a:off x="604837" y="3661491"/>
            <a:ext cx="10877365" cy="156635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31 patients with R/R MDS received median 6 cycles of first-line HMA</a:t>
            </a:r>
          </a:p>
          <a:p>
            <a:r>
              <a:rPr lang="en-US" sz="2400" b="0" kern="0" dirty="0"/>
              <a:t>9 patients who received HMA + venetoclax for R/R MDS underwent AHSCT</a:t>
            </a:r>
          </a:p>
          <a:p>
            <a:pPr lvl="1"/>
            <a:r>
              <a:rPr lang="en-US" sz="2200" b="0" kern="0" dirty="0"/>
              <a:t>Median OS: 31 vs 33 mo with no AHSCT (</a:t>
            </a:r>
            <a:r>
              <a:rPr lang="en-US" sz="2200" b="0" i="1" kern="0" dirty="0"/>
              <a:t>P</a:t>
            </a:r>
            <a:r>
              <a:rPr lang="en-US" sz="2200" b="0" kern="0" dirty="0"/>
              <a:t> = .70)</a:t>
            </a:r>
          </a:p>
        </p:txBody>
      </p:sp>
    </p:spTree>
    <p:extLst>
      <p:ext uri="{BB962C8B-B14F-4D97-AF65-F5344CB8AC3E}">
        <p14:creationId xmlns:p14="http://schemas.microsoft.com/office/powerpoint/2010/main" val="3824418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 and HMA in Higher-Risk MDS: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0877529" cy="4650686"/>
          </a:xfrm>
        </p:spPr>
        <p:txBody>
          <a:bodyPr/>
          <a:lstStyle/>
          <a:p>
            <a:r>
              <a:rPr lang="en-US" sz="2600" dirty="0"/>
              <a:t>In this retrospective analysis, treatment with first-line HMA + venetoclax was associated with significantly higher CR rates vs HMA alone in patients with higher-risk MDS, including those with </a:t>
            </a:r>
            <a:r>
              <a:rPr lang="en-US" sz="2600" i="1" dirty="0"/>
              <a:t>ASXL-1</a:t>
            </a:r>
            <a:r>
              <a:rPr lang="en-US" sz="2600" dirty="0"/>
              <a:t>–mutant MDS</a:t>
            </a:r>
          </a:p>
          <a:p>
            <a:pPr lvl="1"/>
            <a:r>
              <a:rPr lang="en-US" sz="2400" dirty="0"/>
              <a:t>Investigators suggested promising clinical activity of first-line HMA + venetoclax in patients who proceed to AHSCT</a:t>
            </a:r>
          </a:p>
          <a:p>
            <a:pPr lvl="1"/>
            <a:r>
              <a:rPr lang="en-US" sz="2400" dirty="0"/>
              <a:t>Caveats: small population, short follow-up of combination therapy group</a:t>
            </a:r>
          </a:p>
          <a:p>
            <a:pPr lvl="1"/>
            <a:r>
              <a:rPr lang="en-US" sz="2400" dirty="0"/>
              <a:t>No adverse event or dose adjustment data available</a:t>
            </a:r>
          </a:p>
          <a:p>
            <a:r>
              <a:rPr lang="en-US" sz="2600" dirty="0"/>
              <a:t>Adding venetoclax to HMA after relapse may prolong OS</a:t>
            </a:r>
          </a:p>
          <a:p>
            <a:r>
              <a:rPr lang="en-US" sz="2600" dirty="0"/>
              <a:t>Prospective, randomized trial needed to confirm findings</a:t>
            </a:r>
          </a:p>
        </p:txBody>
      </p:sp>
      <p:sp>
        <p:nvSpPr>
          <p:cNvPr id="12" name="Text Box 15">
            <a:extLst>
              <a:ext uri="{FF2B5EF4-FFF2-40B4-BE49-F238E27FC236}">
                <a16:creationId xmlns:a16="http://schemas.microsoft.com/office/drawing/2014/main" id="{BB00E34D-C479-0A4F-8409-9D892CEF7F6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Komrokji. ASH 2021. Abstr 536.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754873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56M7VY3CDVN5-1148882525-2</_dlc_DocId>
    <_dlc_DocIdUrl xmlns="d54cbe69-32bd-412a-b004-9152f949605e">
      <Url>https://intranet.clinicaloptions.com/mews/oncology/ONC_2021_ASH_CF_(PRP4549)/MDS_MPN_536_Komrokji/_layouts/15/DocIdRedir.aspx?ID=56M7VY3CDVN5-1148882525-2</Url>
      <Description>56M7VY3CDVN5-1148882525-2</Description>
    </_dlc_DocIdUrl>
    <Document_x0020_Category xmlns="ee83717d-ce49-4f4e-9f86-e8e11e29caa6">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D8240227B927FD4B80C1EF0E69EB9184" ma:contentTypeVersion="1" ma:contentTypeDescription="Create a new document." ma:contentTypeScope="" ma:versionID="59ebaa44d73731977667a84f8e95e489">
  <xsd:schema xmlns:xsd="http://www.w3.org/2001/XMLSchema" xmlns:xs="http://www.w3.org/2001/XMLSchema" xmlns:p="http://schemas.microsoft.com/office/2006/metadata/properties" xmlns:ns2="d54cbe69-32bd-412a-b004-9152f949605e" xmlns:ns3="ee83717d-ce49-4f4e-9f86-e8e11e29caa6" targetNamespace="http://schemas.microsoft.com/office/2006/metadata/properties" ma:root="true" ma:fieldsID="519d4af8b4f13e4288d716425f048a92" ns2:_="" ns3:_="">
    <xsd:import namespace="d54cbe69-32bd-412a-b004-9152f949605e"/>
    <xsd:import namespace="ee83717d-ce49-4f4e-9f86-e8e11e29caa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e83717d-ce49-4f4e-9f86-e8e11e29caa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schemas.microsoft.com/office/2006/metadata/properties"/>
    <ds:schemaRef ds:uri="ee83717d-ce49-4f4e-9f86-e8e11e29caa6"/>
    <ds:schemaRef ds:uri="http://www.w3.org/XML/1998/namespace"/>
    <ds:schemaRef ds:uri="http://schemas.microsoft.com/office/infopath/2007/PartnerControls"/>
    <ds:schemaRef ds:uri="d54cbe69-32bd-412a-b004-9152f949605e"/>
    <ds:schemaRef ds:uri="http://schemas.microsoft.com/office/2006/documentManagement/types"/>
    <ds:schemaRef ds:uri="http://purl.org/dc/elements/1.1/"/>
    <ds:schemaRef ds:uri="http://schemas.openxmlformats.org/package/2006/metadata/core-properties"/>
    <ds:schemaRef ds:uri="http://purl.org/dc/dcmitype/"/>
    <ds:schemaRef ds:uri="http://purl.org/dc/te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35CCDDA3-FAFE-4D20-B56F-89EDDE0655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e83717d-ce49-4f4e-9f86-e8e11e29ca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7789</TotalTime>
  <Words>1602</Words>
  <Application>Microsoft Office PowerPoint</Application>
  <PresentationFormat>Widescreen</PresentationFormat>
  <Paragraphs>294</Paragraphs>
  <Slides>9</Slides>
  <Notes>9</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9</vt:i4>
      </vt:variant>
    </vt:vector>
  </HeadingPairs>
  <TitlesOfParts>
    <vt:vector size="18"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Retrospective Analysis of Venetoclax + Hypomethylating Agents for Patients With  Higher-Risk Myelodysplastic Syndromes</vt:lpstr>
      <vt:lpstr>About These Slides</vt:lpstr>
      <vt:lpstr>Venetoclax and HMA in Higher-Risk MDS: Background</vt:lpstr>
      <vt:lpstr>Venetoclax and HMA in Higher-Risk MDS: Study Design</vt:lpstr>
      <vt:lpstr>Venetoclax and HMA in Higher-Risk MDS:  Baseline Characteristics by First-line Therapy</vt:lpstr>
      <vt:lpstr>Venetoclax and HMA in Higher-Risk MDS:  Efficacy of First-line Therapy</vt:lpstr>
      <vt:lpstr>Venetoclax and HMA in Higher-Risk MDS:  Efficacy in R/R MDS Population </vt:lpstr>
      <vt:lpstr>Venetoclax and HMA in Higher-Risk MDS: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Retrospective Analysis of Venetoclax + Hypomethylating Agents in Higher-Risk Myelodysplastic Syndromes</dc:title>
  <dc:creator>Preferred User</dc:creator>
  <cp:lastModifiedBy>nkolenko@clinicaloptions.com</cp:lastModifiedBy>
  <cp:revision>612</cp:revision>
  <cp:lastPrinted>2016-09-26T20:21:49Z</cp:lastPrinted>
  <dcterms:created xsi:type="dcterms:W3CDTF">2005-05-27T15:08:01Z</dcterms:created>
  <dcterms:modified xsi:type="dcterms:W3CDTF">2021-12-18T00:17:01Z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775b9365-8306-48d5-a33f-2bb1bb337f81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0x010100D8240227B927FD4B80C1EF0E69EB9184</vt:lpwstr>
  </property>
</Properties>
</file>