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Lst>
  <p:notesMasterIdLst>
    <p:notesMasterId r:id="rId16"/>
  </p:notesMasterIdLst>
  <p:handoutMasterIdLst>
    <p:handoutMasterId r:id="rId17"/>
  </p:handoutMasterIdLst>
  <p:sldIdLst>
    <p:sldId id="321" r:id="rId6"/>
    <p:sldId id="558" r:id="rId7"/>
    <p:sldId id="560" r:id="rId8"/>
    <p:sldId id="561" r:id="rId9"/>
    <p:sldId id="548" r:id="rId10"/>
    <p:sldId id="564" r:id="rId11"/>
    <p:sldId id="549" r:id="rId12"/>
    <p:sldId id="552" r:id="rId13"/>
    <p:sldId id="563" r:id="rId14"/>
    <p:sldId id="318" r:id="rId15"/>
  </p:sldIdLst>
  <p:sldSz cx="12192000" cy="6858000"/>
  <p:notesSz cx="7315200" cy="9601200"/>
  <p:custDataLst>
    <p:tags r:id="rId18"/>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8"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2"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2"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Zachary Schwartz" initials="ZS" lastIdx="6" clrIdx="15">
    <p:extLst>
      <p:ext uri="{19B8F6BF-5375-455C-9EA6-DF929625EA0E}">
        <p15:presenceInfo xmlns:p15="http://schemas.microsoft.com/office/powerpoint/2012/main" userId="S::zschwartz@clinicaloptions.com::64648e91-b212-4092-bee8-eff2e880b6f9" providerId="AD"/>
      </p:ext>
    </p:extLst>
  </p:cmAuthor>
  <p:cmAuthor id="17" name="Kristen Rosenthal" initials="KR" lastIdx="2" clrIdx="16">
    <p:extLst>
      <p:ext uri="{19B8F6BF-5375-455C-9EA6-DF929625EA0E}">
        <p15:presenceInfo xmlns:p15="http://schemas.microsoft.com/office/powerpoint/2012/main" userId="S::krosenthal@clinicaloptions.com::67a58a6d-22ff-4b03-8f01-10ea3f44af52" providerId="AD"/>
      </p:ext>
    </p:extLst>
  </p:cmAuthor>
  <p:cmAuthor id="18" name="Andrea Boecler" initials="AB" lastIdx="1" clrIdx="17">
    <p:extLst>
      <p:ext uri="{19B8F6BF-5375-455C-9EA6-DF929625EA0E}">
        <p15:presenceInfo xmlns:p15="http://schemas.microsoft.com/office/powerpoint/2012/main" userId="S::aboecler@clinicaloptions.com::28e82037-1239-4052-943b-ae184e0bc2af" providerId="AD"/>
      </p:ext>
    </p:extLst>
  </p:cmAuthor>
  <p:cmAuthor id="19" name="Mindy Tanzola" initials="MT" lastIdx="1" clrIdx="18">
    <p:extLst>
      <p:ext uri="{19B8F6BF-5375-455C-9EA6-DF929625EA0E}">
        <p15:presenceInfo xmlns:p15="http://schemas.microsoft.com/office/powerpoint/2012/main" userId="S::mindy@scienceink.com::e94da788-77e6-4b26-ae6d-484e8c0095ed" providerId="AD"/>
      </p:ext>
    </p:extLst>
  </p:cmAuthor>
  <p:cmAuthor id="20" name="Allison Weckerle" initials="AW" lastIdx="17" clrIdx="19">
    <p:extLst>
      <p:ext uri="{19B8F6BF-5375-455C-9EA6-DF929625EA0E}">
        <p15:presenceInfo xmlns:p15="http://schemas.microsoft.com/office/powerpoint/2012/main" userId="Allison Weckerle" providerId="None"/>
      </p:ext>
    </p:extLst>
  </p:cmAuthor>
  <p:cmAuthor id="21" name="Jerfiz Constanzo" initials="JC" lastIdx="4" clrIdx="20">
    <p:extLst>
      <p:ext uri="{19B8F6BF-5375-455C-9EA6-DF929625EA0E}">
        <p15:presenceInfo xmlns:p15="http://schemas.microsoft.com/office/powerpoint/2012/main" userId="S::jconstanzo@clinicaloptions.com::7388c342-66f0-4154-bcdf-657d8197f1a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FED1DB9-E409-4023-BA10-C0A12F44E228}" v="1" dt="2025-10-27T16:15:34.243"/>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540" autoAdjust="0"/>
    <p:restoredTop sz="82603" autoAdjust="0"/>
  </p:normalViewPr>
  <p:slideViewPr>
    <p:cSldViewPr snapToGrid="0">
      <p:cViewPr varScale="1">
        <p:scale>
          <a:sx n="61" d="100"/>
          <a:sy n="61" d="100"/>
        </p:scale>
        <p:origin x="708" y="52"/>
      </p:cViewPr>
      <p:guideLst/>
    </p:cSldViewPr>
  </p:slideViewPr>
  <p:notesTextViewPr>
    <p:cViewPr>
      <p:scale>
        <a:sx n="110" d="100"/>
        <a:sy n="110" d="100"/>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12506293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86593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35A990-FCFE-E5F1-CEA4-38B328251D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470244-9546-41DD-9FF3-71FEF30B3B9D}"/>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C156CE64-5BCA-DC63-5832-844D03A9664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3E5B4AA-371A-BF72-9235-66CC57A8AF9D}"/>
              </a:ext>
            </a:extLst>
          </p:cNvPr>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28846367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10</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Beamion LUNG-1: Phase I Study of Zongertinib as First-line Treatment for Advanced </a:t>
            </a:r>
            <a:r>
              <a:rPr lang="en-US" altLang="en-US" sz="4000" i="1" dirty="0"/>
              <a:t>HER2</a:t>
            </a:r>
            <a:r>
              <a:rPr lang="en-US" altLang="en-US" sz="4000" dirty="0"/>
              <a:t>-Mutant NSCLC</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9806"/>
            <a:ext cx="784749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spcBef>
                <a:spcPts val="0"/>
              </a:spcBef>
              <a:spcAft>
                <a:spcPts val="0"/>
              </a:spcAft>
              <a:buNone/>
            </a:pPr>
            <a:r>
              <a:rPr lang="en-US" sz="1200" b="0" dirty="0">
                <a:solidFill>
                  <a:schemeClr val="bg1"/>
                </a:solidFill>
                <a:latin typeface="Calibri" panose="020F0502020204030204" pitchFamily="34" charset="0"/>
              </a:rPr>
              <a:t>Supported by educational grants from AstraZeneca; Daiichi Sankyo, Inc.;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Gilead Sciences, Inc.; Incyte; and Lilly.</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Coverage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ESMO 2025 Congress, October 17-21, 2025</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64803"/>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Beamion LUNG-1: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513047"/>
            <a:ext cx="11169813" cy="4650686"/>
          </a:xfrm>
        </p:spPr>
        <p:txBody>
          <a:bodyPr/>
          <a:lstStyle/>
          <a:p>
            <a:pPr>
              <a:spcBef>
                <a:spcPts val="800"/>
              </a:spcBef>
              <a:spcAft>
                <a:spcPts val="0"/>
              </a:spcAft>
            </a:pPr>
            <a:r>
              <a:rPr lang="en-US" altLang="en-US" sz="2400" dirty="0"/>
              <a:t>There is a need for a more effective 1L therapy for patients with newly diagnosed </a:t>
            </a:r>
            <a:r>
              <a:rPr lang="en-US" altLang="en-US" sz="2400" i="1" dirty="0"/>
              <a:t>HER2-</a:t>
            </a:r>
            <a:r>
              <a:rPr lang="en-US" altLang="en-US" sz="2400" dirty="0"/>
              <a:t>mutant NSCLC, which is associated with more aggressive disease and a worse prognosis, including high rates of brain metastases</a:t>
            </a:r>
            <a:r>
              <a:rPr lang="en-US" altLang="en-US" sz="2400" baseline="30000" dirty="0"/>
              <a:t>1</a:t>
            </a:r>
          </a:p>
          <a:p>
            <a:pPr lvl="1">
              <a:spcBef>
                <a:spcPts val="800"/>
              </a:spcBef>
            </a:pPr>
            <a:r>
              <a:rPr lang="en-US" altLang="en-US" sz="2200" dirty="0"/>
              <a:t>HER2-directed therapy is not used in the initial treatment of </a:t>
            </a:r>
            <a:r>
              <a:rPr lang="en-US" altLang="en-US" sz="2200" i="1" dirty="0"/>
              <a:t>HER2</a:t>
            </a:r>
            <a:r>
              <a:rPr lang="en-US" altLang="en-US" sz="2200" dirty="0"/>
              <a:t>-mutant NSCLC</a:t>
            </a:r>
          </a:p>
          <a:p>
            <a:pPr>
              <a:spcBef>
                <a:spcPts val="800"/>
              </a:spcBef>
            </a:pPr>
            <a:r>
              <a:rPr lang="en-US" altLang="en-US" sz="2400" dirty="0"/>
              <a:t>Zongertinib: oral, novel HER2-directed TKI that binds selectively to wild-type and mutant forms of HER2 but spares wild-type EGFR</a:t>
            </a:r>
            <a:r>
              <a:rPr lang="en-US" altLang="en-US" sz="2400" baseline="30000" dirty="0"/>
              <a:t>2</a:t>
            </a:r>
            <a:r>
              <a:rPr lang="en-US" altLang="en-US" sz="2400" dirty="0"/>
              <a:t> </a:t>
            </a:r>
          </a:p>
          <a:p>
            <a:pPr lvl="1">
              <a:spcBef>
                <a:spcPts val="800"/>
              </a:spcBef>
            </a:pPr>
            <a:r>
              <a:rPr lang="en-US" altLang="en-US" sz="2200" dirty="0"/>
              <a:t>Zongertinib is FDA-approved for adults with previously treated </a:t>
            </a:r>
            <a:r>
              <a:rPr lang="en-US" altLang="en-US" sz="2200" i="1" dirty="0"/>
              <a:t>HER2-</a:t>
            </a:r>
            <a:r>
              <a:rPr lang="en-US" altLang="en-US" sz="2200" dirty="0"/>
              <a:t>mutant advanced NSCLC</a:t>
            </a:r>
            <a:r>
              <a:rPr lang="en-US" altLang="en-US" sz="2200" baseline="30000" dirty="0"/>
              <a:t>3</a:t>
            </a:r>
            <a:endParaRPr lang="en-US" altLang="en-US" sz="2200" dirty="0"/>
          </a:p>
          <a:p>
            <a:pPr>
              <a:spcBef>
                <a:spcPts val="800"/>
              </a:spcBef>
            </a:pPr>
            <a:r>
              <a:rPr lang="en-US" altLang="en-US" sz="2400" dirty="0"/>
              <a:t>The phase I Beamion LUNG-1 study is evaluating zongertinib in different cohorts of patients with advanced </a:t>
            </a:r>
            <a:r>
              <a:rPr lang="en-US" altLang="en-US" sz="2400" i="1" dirty="0"/>
              <a:t>HER2</a:t>
            </a:r>
            <a:r>
              <a:rPr lang="en-US" altLang="en-US" sz="2400" dirty="0"/>
              <a:t>-mutant NSCLC</a:t>
            </a:r>
            <a:r>
              <a:rPr lang="en-US" altLang="en-US" sz="2400" baseline="30000" dirty="0"/>
              <a:t>4</a:t>
            </a:r>
          </a:p>
          <a:p>
            <a:pPr lvl="1">
              <a:spcBef>
                <a:spcPts val="800"/>
              </a:spcBef>
            </a:pPr>
            <a:r>
              <a:rPr lang="en-US" altLang="en-US" sz="2200" dirty="0"/>
              <a:t>Current analysis reports the efficacy and safety of zongertinib 120 mg in patients with previously untreated advanced NSCLC with </a:t>
            </a:r>
            <a:r>
              <a:rPr lang="en-US" altLang="en-US" sz="2200" i="1" dirty="0"/>
              <a:t>HER2</a:t>
            </a:r>
            <a:r>
              <a:rPr lang="en-US" altLang="en-US" sz="2200" dirty="0"/>
              <a:t> TKD mutations</a:t>
            </a:r>
            <a:r>
              <a:rPr lang="en-US" altLang="en-US" sz="2200" baseline="30000" dirty="0"/>
              <a:t>5</a:t>
            </a:r>
          </a:p>
        </p:txBody>
      </p:sp>
      <p:sp>
        <p:nvSpPr>
          <p:cNvPr id="2" name="Text Box 11">
            <a:extLst>
              <a:ext uri="{FF2B5EF4-FFF2-40B4-BE49-F238E27FC236}">
                <a16:creationId xmlns:a16="http://schemas.microsoft.com/office/drawing/2014/main" id="{91A9AE77-81B7-F54C-4EF8-A7495A0E4623}"/>
              </a:ext>
            </a:extLst>
          </p:cNvPr>
          <p:cNvSpPr txBox="1">
            <a:spLocks noChangeArrowheads="1"/>
          </p:cNvSpPr>
          <p:nvPr/>
        </p:nvSpPr>
        <p:spPr bwMode="auto">
          <a:xfrm>
            <a:off x="414339" y="6201074"/>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R="0" lvl="0" algn="l" defTabSz="914400" rtl="0" eaLnBrk="1" fontAlgn="base" latinLnBrk="0" hangingPunct="1">
              <a:lnSpc>
                <a:spcPct val="100000"/>
              </a:lnSpc>
              <a:spcBef>
                <a:spcPct val="0"/>
              </a:spcBef>
              <a:spcAft>
                <a:spcPct val="0"/>
              </a:spcAft>
              <a:buClrTx/>
              <a:buSz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Nützinger</a:t>
            </a:r>
            <a:r>
              <a:rPr lang="en-US" altLang="en-US" sz="1200" b="0" dirty="0">
                <a:solidFill>
                  <a:srgbClr val="455560"/>
                </a:solidFill>
                <a:latin typeface="Calibri" panose="020F0502020204030204" pitchFamily="34" charset="0"/>
              </a:rPr>
              <a:t>. Lung Cancer. 2023;186:107385. 2. Wilding. Cancer Discov. 2025;15:119. 3. Zongertinib PI. 4. Heymach. NEJM. 2025;392:2321. 5. Popat. ESMO 2025. Abstr LBA74.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dirty="0"/>
              <a:t>Beamion LUNG-1:</a:t>
            </a:r>
            <a:r>
              <a:rPr lang="en-US" altLang="en-US" dirty="0"/>
              <a:t> Study Design (Phase Ib, Cohort 2)</a:t>
            </a:r>
          </a:p>
        </p:txBody>
      </p:sp>
      <p:sp>
        <p:nvSpPr>
          <p:cNvPr id="3" name="Content Placeholder 2">
            <a:extLst>
              <a:ext uri="{FF2B5EF4-FFF2-40B4-BE49-F238E27FC236}">
                <a16:creationId xmlns:a16="http://schemas.microsoft.com/office/drawing/2014/main" id="{D94C959D-C73B-DD43-2295-4231B9865C33}"/>
              </a:ext>
            </a:extLst>
          </p:cNvPr>
          <p:cNvSpPr>
            <a:spLocks noGrp="1"/>
          </p:cNvSpPr>
          <p:nvPr>
            <p:ph idx="1"/>
          </p:nvPr>
        </p:nvSpPr>
        <p:spPr/>
        <p:txBody>
          <a:bodyPr/>
          <a:lstStyle/>
          <a:p>
            <a:pPr lvl="0">
              <a:buClr>
                <a:srgbClr val="000000"/>
              </a:buClr>
              <a:defRPr/>
            </a:pPr>
            <a:r>
              <a:rPr lang="en-US" altLang="en-US" dirty="0">
                <a:solidFill>
                  <a:srgbClr val="000000"/>
                </a:solidFill>
              </a:rPr>
              <a:t>Open-label phase Ib dose expansion study</a:t>
            </a:r>
          </a:p>
          <a:p>
            <a:pPr lvl="0">
              <a:buClr>
                <a:srgbClr val="000000"/>
              </a:buClr>
              <a:defRPr/>
            </a:pPr>
            <a:endParaRPr lang="en-US" altLang="en-US" dirty="0">
              <a:solidFill>
                <a:srgbClr val="000000"/>
              </a:solidFill>
            </a:endParaRPr>
          </a:p>
          <a:p>
            <a:pPr lvl="0">
              <a:buClr>
                <a:srgbClr val="000000"/>
              </a:buClr>
              <a:defRPr/>
            </a:pPr>
            <a:endParaRPr lang="en-US" altLang="en-US" dirty="0">
              <a:solidFill>
                <a:srgbClr val="000000"/>
              </a:solidFill>
            </a:endParaRPr>
          </a:p>
          <a:p>
            <a:pPr lvl="0">
              <a:buClr>
                <a:srgbClr val="000000"/>
              </a:buClr>
              <a:defRPr/>
            </a:pPr>
            <a:endParaRPr lang="en-US" altLang="en-US" dirty="0">
              <a:solidFill>
                <a:srgbClr val="000000"/>
              </a:solidFill>
            </a:endParaRPr>
          </a:p>
          <a:p>
            <a:pPr lvl="0">
              <a:buClr>
                <a:srgbClr val="000000"/>
              </a:buClr>
              <a:defRPr/>
            </a:pPr>
            <a:endParaRPr lang="en-US" altLang="en-US" dirty="0">
              <a:solidFill>
                <a:srgbClr val="000000"/>
              </a:solidFill>
            </a:endParaRPr>
          </a:p>
          <a:p>
            <a:pPr lvl="0">
              <a:buClr>
                <a:srgbClr val="000000"/>
              </a:buClr>
              <a:defRPr/>
            </a:pPr>
            <a:endParaRPr lang="en-US" altLang="en-US" dirty="0">
              <a:solidFill>
                <a:srgbClr val="000000"/>
              </a:solidFill>
            </a:endParaRPr>
          </a:p>
          <a:p>
            <a:pPr lvl="0">
              <a:buClr>
                <a:srgbClr val="000000"/>
              </a:buClr>
              <a:defRPr/>
            </a:pPr>
            <a:r>
              <a:rPr lang="en-US" altLang="en-US" b="1" dirty="0">
                <a:solidFill>
                  <a:srgbClr val="000000"/>
                </a:solidFill>
              </a:rPr>
              <a:t>Primary endpoint: </a:t>
            </a:r>
            <a:r>
              <a:rPr lang="en-US" altLang="en-US" dirty="0">
                <a:solidFill>
                  <a:srgbClr val="000000"/>
                </a:solidFill>
              </a:rPr>
              <a:t>OR by BICR (RECIST v1.1)</a:t>
            </a:r>
          </a:p>
          <a:p>
            <a:pPr>
              <a:buClr>
                <a:srgbClr val="000000"/>
              </a:buClr>
              <a:defRPr/>
            </a:pPr>
            <a:r>
              <a:rPr lang="en-US" altLang="en-US" b="1" dirty="0">
                <a:solidFill>
                  <a:srgbClr val="000000"/>
                </a:solidFill>
              </a:rPr>
              <a:t>Secondary endpoints: </a:t>
            </a:r>
            <a:r>
              <a:rPr lang="en-US" altLang="en-US" dirty="0">
                <a:solidFill>
                  <a:srgbClr val="000000"/>
                </a:solidFill>
              </a:rPr>
              <a:t>DC, DoR, and PFS by BICR (RECIST v1.1)</a:t>
            </a:r>
            <a:endParaRPr lang="en-US" dirty="0"/>
          </a:p>
        </p:txBody>
      </p:sp>
      <p:sp>
        <p:nvSpPr>
          <p:cNvPr id="2" name="Text Box 11">
            <a:extLst>
              <a:ext uri="{FF2B5EF4-FFF2-40B4-BE49-F238E27FC236}">
                <a16:creationId xmlns:a16="http://schemas.microsoft.com/office/drawing/2014/main" id="{59013EB0-FA0F-240F-DDA2-BF92CE92F5A7}"/>
              </a:ext>
            </a:extLst>
          </p:cNvPr>
          <p:cNvSpPr txBox="1">
            <a:spLocks noChangeArrowheads="1"/>
          </p:cNvSpPr>
          <p:nvPr/>
        </p:nvSpPr>
        <p:spPr bwMode="auto">
          <a:xfrm>
            <a:off x="433589" y="6376115"/>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chemeClr val="bg2"/>
                </a:solidFill>
                <a:latin typeface="+mn-lt"/>
              </a:rPr>
              <a:t>Popat. ESMO 2025. Abstr LBA74. </a:t>
            </a:r>
            <a:r>
              <a:rPr lang="en-US" sz="1200" b="0" dirty="0">
                <a:solidFill>
                  <a:schemeClr val="bg2"/>
                </a:solidFill>
                <a:latin typeface="+mn-lt"/>
              </a:rPr>
              <a:t>NCT04886804.</a:t>
            </a:r>
            <a:r>
              <a:rPr lang="en-US" altLang="en-US" sz="1200" b="0" dirty="0">
                <a:solidFill>
                  <a:schemeClr val="bg2"/>
                </a:solidFill>
                <a:latin typeface="+mn-lt"/>
              </a:rPr>
              <a:t> </a:t>
            </a:r>
            <a:endParaRPr kumimoji="0" lang="en-US" altLang="en-US" sz="1200" b="0" i="0" u="none" strike="noStrike" kern="1200" cap="none" spc="0" normalizeH="0" baseline="0" noProof="0" dirty="0">
              <a:ln>
                <a:noFill/>
              </a:ln>
              <a:solidFill>
                <a:schemeClr val="bg2"/>
              </a:solidFill>
              <a:effectLst/>
              <a:uLnTx/>
              <a:uFillTx/>
              <a:latin typeface="+mn-lt"/>
              <a:ea typeface="+mn-ea"/>
              <a:cs typeface="Arial" panose="020B0604020202020204" pitchFamily="34" charset="0"/>
            </a:endParaRPr>
          </a:p>
        </p:txBody>
      </p:sp>
      <p:sp>
        <p:nvSpPr>
          <p:cNvPr id="22" name="Text Box 45">
            <a:extLst>
              <a:ext uri="{FF2B5EF4-FFF2-40B4-BE49-F238E27FC236}">
                <a16:creationId xmlns:a16="http://schemas.microsoft.com/office/drawing/2014/main" id="{EB135F49-BA93-9ED4-C3FE-1B28DD75678B}"/>
              </a:ext>
            </a:extLst>
          </p:cNvPr>
          <p:cNvSpPr txBox="1">
            <a:spLocks noChangeArrowheads="1"/>
          </p:cNvSpPr>
          <p:nvPr/>
        </p:nvSpPr>
        <p:spPr bwMode="auto">
          <a:xfrm>
            <a:off x="422119" y="2512962"/>
            <a:ext cx="3177729"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1600" b="0" dirty="0">
                <a:solidFill>
                  <a:srgbClr val="000000"/>
                </a:solidFill>
                <a:latin typeface="Calibri" panose="020F0502020204030204" pitchFamily="34" charset="0"/>
              </a:rPr>
              <a:t>Patients 18-yrs or older with p</a:t>
            </a:r>
            <a:r>
              <a:rPr lang="en-GB" altLang="en-US" sz="1600" b="0" dirty="0">
                <a:solidFill>
                  <a:srgbClr val="000000"/>
                </a:solidFill>
                <a:latin typeface="Calibri" panose="020F0502020204030204" pitchFamily="34" charset="0"/>
                <a:cs typeface="Arial" panose="020B0604020202020204" pitchFamily="34" charset="0"/>
              </a:rPr>
              <a:t>reviously untreated advanced/metastatic nonsquamous </a:t>
            </a:r>
            <a:r>
              <a:rPr lang="en-GB" altLang="en-US" sz="1600" b="0" i="1" dirty="0">
                <a:solidFill>
                  <a:srgbClr val="000000"/>
                </a:solidFill>
                <a:latin typeface="Calibri" panose="020F0502020204030204" pitchFamily="34" charset="0"/>
                <a:cs typeface="Arial" panose="020B0604020202020204" pitchFamily="34" charset="0"/>
              </a:rPr>
              <a:t>HER2</a:t>
            </a:r>
            <a:r>
              <a:rPr lang="en-GB" altLang="en-US" sz="1600" b="0" dirty="0">
                <a:solidFill>
                  <a:srgbClr val="000000"/>
                </a:solidFill>
                <a:latin typeface="Calibri" panose="020F0502020204030204" pitchFamily="34" charset="0"/>
                <a:cs typeface="Arial" panose="020B0604020202020204" pitchFamily="34" charset="0"/>
              </a:rPr>
              <a:t>-mutant NSCLC (TKD mutation); </a:t>
            </a:r>
            <a:r>
              <a:rPr lang="en-GB" altLang="en-US" sz="1600" b="0" dirty="0">
                <a:solidFill>
                  <a:srgbClr val="000000"/>
                </a:solidFill>
                <a:latin typeface="Calibri" panose="020F0502020204030204" pitchFamily="34" charset="0"/>
              </a:rPr>
              <a:t> </a:t>
            </a:r>
            <a:r>
              <a:rPr lang="en-GB" altLang="en-US" sz="1600" b="0" dirty="0">
                <a:solidFill>
                  <a:srgbClr val="000000"/>
                </a:solidFill>
                <a:latin typeface="Calibri" panose="020F0502020204030204" pitchFamily="34" charset="0"/>
                <a:cs typeface="Arial" panose="020B0604020202020204" pitchFamily="34" charset="0"/>
              </a:rPr>
              <a:t>≥1 measurable non-CNS lesion (RECIST v1.1); ECOG PS </a:t>
            </a:r>
            <a:r>
              <a:rPr lang="en-GB" altLang="en-US" sz="1600" b="0" dirty="0">
                <a:solidFill>
                  <a:srgbClr val="000000"/>
                </a:solidFill>
                <a:latin typeface="Calibri" panose="020F0502020204030204" pitchFamily="34" charset="0"/>
              </a:rPr>
              <a:t>≤</a:t>
            </a:r>
            <a:r>
              <a:rPr lang="en-GB" altLang="en-US" sz="1600" b="0" dirty="0">
                <a:solidFill>
                  <a:srgbClr val="000000"/>
                </a:solidFill>
                <a:latin typeface="Calibri" panose="020F0502020204030204" pitchFamily="34" charset="0"/>
                <a:cs typeface="Arial" panose="020B0604020202020204" pitchFamily="34" charset="0"/>
              </a:rPr>
              <a:t>1; s</a:t>
            </a:r>
            <a:r>
              <a:rPr lang="en-GB" altLang="en-US" sz="1600" b="0" dirty="0">
                <a:solidFill>
                  <a:srgbClr val="000000"/>
                </a:solidFill>
                <a:latin typeface="Calibri" panose="020F0502020204030204" pitchFamily="34" charset="0"/>
              </a:rPr>
              <a:t>table/asymptomatic brain mets allowed</a:t>
            </a:r>
            <a:endParaRPr lang="en-GB" altLang="en-US" sz="1600" b="0" dirty="0">
              <a:solidFill>
                <a:srgbClr val="000000"/>
              </a:solidFill>
              <a:latin typeface="Calibri" panose="020F050202020403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1600" b="0" dirty="0">
                <a:solidFill>
                  <a:srgbClr val="000000"/>
                </a:solidFill>
                <a:latin typeface="Calibri" panose="020F0502020204030204" pitchFamily="34" charset="0"/>
                <a:cs typeface="Arial" panose="020B0604020202020204" pitchFamily="34" charset="0"/>
              </a:rPr>
              <a:t>(N = 74)</a:t>
            </a:r>
          </a:p>
        </p:txBody>
      </p:sp>
      <p:sp>
        <p:nvSpPr>
          <p:cNvPr id="23" name="Rectangle 49">
            <a:extLst>
              <a:ext uri="{FF2B5EF4-FFF2-40B4-BE49-F238E27FC236}">
                <a16:creationId xmlns:a16="http://schemas.microsoft.com/office/drawing/2014/main" id="{4A9D1FE6-FC2C-1644-9938-BD11F56F10B4}"/>
              </a:ext>
            </a:extLst>
          </p:cNvPr>
          <p:cNvSpPr>
            <a:spLocks noChangeArrowheads="1"/>
          </p:cNvSpPr>
          <p:nvPr/>
        </p:nvSpPr>
        <p:spPr bwMode="auto">
          <a:xfrm>
            <a:off x="4283532" y="3197355"/>
            <a:ext cx="2987825" cy="920467"/>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0" fontAlgn="base" hangingPunct="0">
              <a:lnSpc>
                <a:spcPct val="100000"/>
              </a:lnSpc>
              <a:spcBef>
                <a:spcPct val="0"/>
              </a:spcBef>
              <a:spcAft>
                <a:spcPct val="0"/>
              </a:spcAft>
              <a:buClrTx/>
              <a:buNone/>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Zongertinib </a:t>
            </a:r>
          </a:p>
          <a:p>
            <a:pPr algn="ctr" eaLnBrk="0" fontAlgn="base" hangingPunct="0">
              <a:lnSpc>
                <a:spcPct val="100000"/>
              </a:lnSpc>
              <a:spcBef>
                <a:spcPct val="0"/>
              </a:spcBef>
              <a:spcAft>
                <a:spcPct val="0"/>
              </a:spcAft>
              <a:buClrTx/>
              <a:buNone/>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120 mg QD*</a:t>
            </a:r>
          </a:p>
        </p:txBody>
      </p:sp>
      <p:sp>
        <p:nvSpPr>
          <p:cNvPr id="24" name="Line 54">
            <a:extLst>
              <a:ext uri="{FF2B5EF4-FFF2-40B4-BE49-F238E27FC236}">
                <a16:creationId xmlns:a16="http://schemas.microsoft.com/office/drawing/2014/main" id="{DF502812-390F-BE21-31A5-E060F42976E3}"/>
              </a:ext>
            </a:extLst>
          </p:cNvPr>
          <p:cNvSpPr>
            <a:spLocks noChangeShapeType="1"/>
          </p:cNvSpPr>
          <p:nvPr/>
        </p:nvSpPr>
        <p:spPr bwMode="auto">
          <a:xfrm>
            <a:off x="3676925" y="3667124"/>
            <a:ext cx="4572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0" name="Text Box 45">
            <a:extLst>
              <a:ext uri="{FF2B5EF4-FFF2-40B4-BE49-F238E27FC236}">
                <a16:creationId xmlns:a16="http://schemas.microsoft.com/office/drawing/2014/main" id="{7CC0172D-D485-6901-D1C3-D6782C0F7561}"/>
              </a:ext>
            </a:extLst>
          </p:cNvPr>
          <p:cNvSpPr txBox="1">
            <a:spLocks noChangeArrowheads="1"/>
          </p:cNvSpPr>
          <p:nvPr/>
        </p:nvSpPr>
        <p:spPr bwMode="auto">
          <a:xfrm>
            <a:off x="4200075" y="4122882"/>
            <a:ext cx="38096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*Selected dose after interim futility analysis.</a:t>
            </a:r>
          </a:p>
        </p:txBody>
      </p:sp>
      <p:sp>
        <p:nvSpPr>
          <p:cNvPr id="33" name="TextBox 32">
            <a:extLst>
              <a:ext uri="{FF2B5EF4-FFF2-40B4-BE49-F238E27FC236}">
                <a16:creationId xmlns:a16="http://schemas.microsoft.com/office/drawing/2014/main" id="{D0EECEC0-FE2F-A077-68D9-5762DCDE6AA3}"/>
              </a:ext>
            </a:extLst>
          </p:cNvPr>
          <p:cNvSpPr txBox="1"/>
          <p:nvPr/>
        </p:nvSpPr>
        <p:spPr bwMode="auto">
          <a:xfrm>
            <a:off x="7687956" y="2315357"/>
            <a:ext cx="4266622" cy="2622404"/>
          </a:xfrm>
          <a:prstGeom prst="rect">
            <a:avLst/>
          </a:prstGeom>
          <a:noFill/>
          <a:ln w="9525"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nSpc>
                <a:spcPct val="100000"/>
              </a:lnSpc>
              <a:spcBef>
                <a:spcPts val="0"/>
              </a:spcBef>
              <a:spcAft>
                <a:spcPct val="0"/>
              </a:spcAft>
              <a:buClrTx/>
              <a:buFontTx/>
              <a:buNone/>
            </a:pPr>
            <a:r>
              <a:rPr lang="en-US" sz="1600" u="sng" dirty="0">
                <a:solidFill>
                  <a:schemeClr val="bg1"/>
                </a:solidFill>
                <a:latin typeface="Calibri" panose="020F0502020204030204" pitchFamily="34" charset="0"/>
              </a:rPr>
              <a:t>Other cohorts not included in current analysis:</a:t>
            </a:r>
          </a:p>
          <a:p>
            <a:pPr>
              <a:lnSpc>
                <a:spcPct val="100000"/>
              </a:lnSpc>
              <a:spcBef>
                <a:spcPts val="0"/>
              </a:spcBef>
              <a:spcAft>
                <a:spcPct val="0"/>
              </a:spcAft>
              <a:buClrTx/>
              <a:buFontTx/>
              <a:buNone/>
            </a:pPr>
            <a:r>
              <a:rPr lang="en-US" sz="1600" dirty="0">
                <a:solidFill>
                  <a:schemeClr val="bg1"/>
                </a:solidFill>
                <a:latin typeface="Calibri" panose="020F0502020204030204" pitchFamily="34" charset="0"/>
              </a:rPr>
              <a:t>Cohort 1</a:t>
            </a:r>
            <a:r>
              <a:rPr lang="en-US" sz="1600" b="0" dirty="0">
                <a:solidFill>
                  <a:schemeClr val="bg1"/>
                </a:solidFill>
                <a:latin typeface="Calibri" panose="020F0502020204030204" pitchFamily="34" charset="0"/>
              </a:rPr>
              <a:t>: Previously treated patients with TKD mutations</a:t>
            </a:r>
          </a:p>
          <a:p>
            <a:pPr>
              <a:lnSpc>
                <a:spcPct val="100000"/>
              </a:lnSpc>
              <a:spcBef>
                <a:spcPts val="0"/>
              </a:spcBef>
              <a:spcAft>
                <a:spcPct val="0"/>
              </a:spcAft>
              <a:buClrTx/>
              <a:buFontTx/>
              <a:buNone/>
            </a:pPr>
            <a:r>
              <a:rPr lang="en-US" sz="1600" dirty="0">
                <a:solidFill>
                  <a:schemeClr val="bg1"/>
                </a:solidFill>
                <a:latin typeface="Calibri" panose="020F0502020204030204" pitchFamily="34" charset="0"/>
              </a:rPr>
              <a:t>Cohort 3</a:t>
            </a:r>
            <a:r>
              <a:rPr lang="en-US" sz="1600" b="0" dirty="0">
                <a:solidFill>
                  <a:schemeClr val="bg1"/>
                </a:solidFill>
                <a:latin typeface="Calibri" panose="020F0502020204030204" pitchFamily="34" charset="0"/>
              </a:rPr>
              <a:t>: Previously treated patients with non-TKD mutations</a:t>
            </a:r>
          </a:p>
          <a:p>
            <a:pPr>
              <a:lnSpc>
                <a:spcPct val="100000"/>
              </a:lnSpc>
              <a:spcBef>
                <a:spcPts val="0"/>
              </a:spcBef>
              <a:spcAft>
                <a:spcPct val="0"/>
              </a:spcAft>
              <a:buClrTx/>
              <a:buFontTx/>
              <a:buNone/>
            </a:pPr>
            <a:r>
              <a:rPr lang="en-US" sz="1600" dirty="0">
                <a:solidFill>
                  <a:schemeClr val="bg1"/>
                </a:solidFill>
                <a:latin typeface="Calibri" panose="020F0502020204030204" pitchFamily="34" charset="0"/>
              </a:rPr>
              <a:t>Cohort 4</a:t>
            </a:r>
            <a:r>
              <a:rPr lang="en-US" sz="1600" b="0" dirty="0">
                <a:solidFill>
                  <a:schemeClr val="bg1"/>
                </a:solidFill>
                <a:latin typeface="Calibri" panose="020F0502020204030204" pitchFamily="34" charset="0"/>
              </a:rPr>
              <a:t>: Treatment-naive or previously treated patients with TKD mutations and active brain mets at baseline</a:t>
            </a:r>
          </a:p>
          <a:p>
            <a:pPr>
              <a:lnSpc>
                <a:spcPct val="100000"/>
              </a:lnSpc>
              <a:spcBef>
                <a:spcPts val="0"/>
              </a:spcBef>
              <a:spcAft>
                <a:spcPct val="0"/>
              </a:spcAft>
              <a:buClrTx/>
              <a:buFontTx/>
              <a:buNone/>
            </a:pPr>
            <a:r>
              <a:rPr lang="en-US" sz="1600" dirty="0">
                <a:solidFill>
                  <a:schemeClr val="bg1"/>
                </a:solidFill>
                <a:latin typeface="Calibri" panose="020F0502020204030204" pitchFamily="34" charset="0"/>
              </a:rPr>
              <a:t>Cohort 5</a:t>
            </a:r>
            <a:r>
              <a:rPr lang="en-US" sz="1600" b="0" dirty="0">
                <a:solidFill>
                  <a:schemeClr val="bg1"/>
                </a:solidFill>
                <a:latin typeface="Calibri" panose="020F0502020204030204" pitchFamily="34" charset="0"/>
              </a:rPr>
              <a:t>: Patients with TKD mutations previously treated with HER2-directed ADC </a:t>
            </a:r>
          </a:p>
        </p:txBody>
      </p:sp>
      <p:sp>
        <p:nvSpPr>
          <p:cNvPr id="4" name="TextBox 3">
            <a:extLst>
              <a:ext uri="{FF2B5EF4-FFF2-40B4-BE49-F238E27FC236}">
                <a16:creationId xmlns:a16="http://schemas.microsoft.com/office/drawing/2014/main" id="{321E8E52-7093-05E7-6CD6-69C6FC06C9B0}"/>
              </a:ext>
            </a:extLst>
          </p:cNvPr>
          <p:cNvSpPr txBox="1"/>
          <p:nvPr/>
        </p:nvSpPr>
        <p:spPr bwMode="auto">
          <a:xfrm>
            <a:off x="4292867" y="2854254"/>
            <a:ext cx="2983832" cy="338554"/>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Cohort 2</a:t>
            </a:r>
            <a:endParaRPr lang="en-US" sz="16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2227310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Beamion LUNG-1: Baseline Characteristics</a:t>
            </a:r>
            <a:endParaRPr lang="en-US" altLang="en-US" dirty="0"/>
          </a:p>
        </p:txBody>
      </p:sp>
      <p:sp>
        <p:nvSpPr>
          <p:cNvPr id="5" name="Text Box 11">
            <a:extLst>
              <a:ext uri="{FF2B5EF4-FFF2-40B4-BE49-F238E27FC236}">
                <a16:creationId xmlns:a16="http://schemas.microsoft.com/office/drawing/2014/main" id="{ED4E85AF-4863-3126-8912-8A2CFE7B4A5A}"/>
              </a:ext>
            </a:extLst>
          </p:cNvPr>
          <p:cNvSpPr txBox="1">
            <a:spLocks noChangeArrowheads="1"/>
          </p:cNvSpPr>
          <p:nvPr/>
        </p:nvSpPr>
        <p:spPr bwMode="auto">
          <a:xfrm>
            <a:off x="433589" y="6376115"/>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Popat. ESMO 2025. Abstr LBA74.</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3" name="Group 3">
            <a:extLst>
              <a:ext uri="{FF2B5EF4-FFF2-40B4-BE49-F238E27FC236}">
                <a16:creationId xmlns:a16="http://schemas.microsoft.com/office/drawing/2014/main" id="{CA20C55C-E744-9B8F-70A8-C734E90C71E5}"/>
              </a:ext>
            </a:extLst>
          </p:cNvPr>
          <p:cNvGraphicFramePr>
            <a:graphicFrameLocks/>
          </p:cNvGraphicFramePr>
          <p:nvPr>
            <p:extLst>
              <p:ext uri="{D42A27DB-BD31-4B8C-83A1-F6EECF244321}">
                <p14:modId xmlns:p14="http://schemas.microsoft.com/office/powerpoint/2010/main" val="3335116253"/>
              </p:ext>
            </p:extLst>
          </p:nvPr>
        </p:nvGraphicFramePr>
        <p:xfrm>
          <a:off x="723900" y="1603375"/>
          <a:ext cx="5214887" cy="4114896"/>
        </p:xfrm>
        <a:graphic>
          <a:graphicData uri="http://schemas.openxmlformats.org/drawingml/2006/table">
            <a:tbl>
              <a:tblPr/>
              <a:tblGrid>
                <a:gridCol w="3381562">
                  <a:extLst>
                    <a:ext uri="{9D8B030D-6E8A-4147-A177-3AD203B41FA5}">
                      <a16:colId xmlns:a16="http://schemas.microsoft.com/office/drawing/2014/main" val="20000"/>
                    </a:ext>
                  </a:extLst>
                </a:gridCol>
                <a:gridCol w="1833325">
                  <a:extLst>
                    <a:ext uri="{9D8B030D-6E8A-4147-A177-3AD203B41FA5}">
                      <a16:colId xmlns:a16="http://schemas.microsoft.com/office/drawing/2014/main" val="20001"/>
                    </a:ext>
                  </a:extLst>
                </a:gridCol>
              </a:tblGrid>
              <a:tr h="27462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a:ln>
                            <a:noFill/>
                          </a:ln>
                          <a:solidFill>
                            <a:schemeClr val="tx1"/>
                          </a:solidFill>
                          <a:effectLst/>
                          <a:latin typeface="Calibri" panose="020F0502020204030204" pitchFamily="34" charset="0"/>
                        </a:rPr>
                        <a:t>Characteristic</a:t>
                      </a: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Calibri" panose="020F0502020204030204" pitchFamily="34" charset="0"/>
                        </a:rPr>
                        <a:t>All Patients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Calibri" panose="020F0502020204030204" pitchFamily="34" charset="0"/>
                        </a:rPr>
                        <a:t>(n = 74)*</a:t>
                      </a: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569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Median age, yr (range)</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67 (35-88)</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3923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bg2">
                              <a:lumMod val="10000"/>
                            </a:schemeClr>
                          </a:solidFill>
                          <a:effectLst/>
                          <a:latin typeface="Calibri" panose="020F0502020204030204" pitchFamily="34" charset="0"/>
                        </a:rPr>
                        <a:t>Age, n (%)</a:t>
                      </a:r>
                    </a:p>
                    <a:p>
                      <a:pPr marL="284163"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65 to &lt;75 yr</a:t>
                      </a:r>
                    </a:p>
                    <a:p>
                      <a:pPr marL="284163"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≥75 yr</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30 (40)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13 (18)</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1569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Female, n (%)</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37 (50)</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923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bg2">
                              <a:lumMod val="10000"/>
                            </a:schemeClr>
                          </a:solidFill>
                          <a:effectLst/>
                          <a:latin typeface="Calibri" panose="020F0502020204030204" pitchFamily="34" charset="0"/>
                        </a:rPr>
                        <a:t>Race, n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Asian</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Non-Asian</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34 (46)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33 (45)</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696941445"/>
                  </a:ext>
                </a:extLst>
              </a:tr>
              <a:tr h="3923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bg2">
                              <a:lumMod val="10000"/>
                            </a:schemeClr>
                          </a:solidFill>
                          <a:effectLst/>
                          <a:latin typeface="Calibri" panose="020F0502020204030204" pitchFamily="34" charset="0"/>
                        </a:rPr>
                        <a:t>ECOG PS, n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0</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1</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34 (46)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40 (54)</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924969"/>
                  </a:ext>
                </a:extLst>
              </a:tr>
            </a:tbl>
          </a:graphicData>
        </a:graphic>
      </p:graphicFrame>
      <p:graphicFrame>
        <p:nvGraphicFramePr>
          <p:cNvPr id="2" name="Group 3">
            <a:extLst>
              <a:ext uri="{FF2B5EF4-FFF2-40B4-BE49-F238E27FC236}">
                <a16:creationId xmlns:a16="http://schemas.microsoft.com/office/drawing/2014/main" id="{86D658DA-1D69-17D0-D396-867A194C5C76}"/>
              </a:ext>
            </a:extLst>
          </p:cNvPr>
          <p:cNvGraphicFramePr>
            <a:graphicFrameLocks/>
          </p:cNvGraphicFramePr>
          <p:nvPr>
            <p:extLst>
              <p:ext uri="{D42A27DB-BD31-4B8C-83A1-F6EECF244321}">
                <p14:modId xmlns:p14="http://schemas.microsoft.com/office/powerpoint/2010/main" val="3339300197"/>
              </p:ext>
            </p:extLst>
          </p:nvPr>
        </p:nvGraphicFramePr>
        <p:xfrm>
          <a:off x="6266046" y="1603375"/>
          <a:ext cx="5508442" cy="3749120"/>
        </p:xfrm>
        <a:graphic>
          <a:graphicData uri="http://schemas.openxmlformats.org/drawingml/2006/table">
            <a:tbl>
              <a:tblPr/>
              <a:tblGrid>
                <a:gridCol w="3647975">
                  <a:extLst>
                    <a:ext uri="{9D8B030D-6E8A-4147-A177-3AD203B41FA5}">
                      <a16:colId xmlns:a16="http://schemas.microsoft.com/office/drawing/2014/main" val="20000"/>
                    </a:ext>
                  </a:extLst>
                </a:gridCol>
                <a:gridCol w="1860467">
                  <a:extLst>
                    <a:ext uri="{9D8B030D-6E8A-4147-A177-3AD203B41FA5}">
                      <a16:colId xmlns:a16="http://schemas.microsoft.com/office/drawing/2014/main" val="20001"/>
                    </a:ext>
                  </a:extLst>
                </a:gridCol>
              </a:tblGrid>
              <a:tr h="5183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a:ln>
                            <a:noFill/>
                          </a:ln>
                          <a:solidFill>
                            <a:schemeClr val="tx1"/>
                          </a:solidFill>
                          <a:effectLst/>
                          <a:latin typeface="Calibri" panose="020F0502020204030204" pitchFamily="34" charset="0"/>
                        </a:rPr>
                        <a:t>Characteristic</a:t>
                      </a: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Calibri" panose="020F0502020204030204" pitchFamily="34" charset="0"/>
                        </a:rPr>
                        <a:t>All Patients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Calibri" panose="020F0502020204030204" pitchFamily="34" charset="0"/>
                        </a:rPr>
                        <a:t>(n = 74)*</a:t>
                      </a: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96262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bg2">
                              <a:lumMod val="10000"/>
                            </a:schemeClr>
                          </a:solidFill>
                          <a:effectLst/>
                          <a:latin typeface="Calibri" panose="020F0502020204030204" pitchFamily="34" charset="0"/>
                        </a:rPr>
                        <a:t>Tobacco use, n (%)</a:t>
                      </a:r>
                    </a:p>
                    <a:p>
                      <a:pPr marL="284163"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Never</a:t>
                      </a:r>
                    </a:p>
                    <a:p>
                      <a:pPr marL="284163"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Former</a:t>
                      </a:r>
                    </a:p>
                    <a:p>
                      <a:pPr marL="284163"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Current</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47 (64)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25 (34)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1 (1)</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02782393"/>
                  </a:ext>
                </a:extLst>
              </a:tr>
              <a:tr h="296202">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Brain metastases, n (%)</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22 (30)</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93941174"/>
                  </a:ext>
                </a:extLst>
              </a:tr>
              <a:tr h="740485">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1" i="1" u="none" strike="noStrike" cap="none" normalizeH="0" baseline="0">
                          <a:ln>
                            <a:noFill/>
                          </a:ln>
                          <a:solidFill>
                            <a:schemeClr val="bg2">
                              <a:lumMod val="10000"/>
                            </a:schemeClr>
                          </a:solidFill>
                          <a:effectLst/>
                          <a:latin typeface="Calibri" panose="020F0502020204030204" pitchFamily="34" charset="0"/>
                        </a:rPr>
                        <a:t>HER2 </a:t>
                      </a:r>
                      <a:r>
                        <a:rPr kumimoji="0" lang="en-US" sz="1800" b="1" i="0" u="none" strike="noStrike" cap="none" normalizeH="0" baseline="0">
                          <a:ln>
                            <a:noFill/>
                          </a:ln>
                          <a:solidFill>
                            <a:schemeClr val="bg2">
                              <a:lumMod val="10000"/>
                            </a:schemeClr>
                          </a:solidFill>
                          <a:effectLst/>
                          <a:latin typeface="Calibri" panose="020F0502020204030204" pitchFamily="34" charset="0"/>
                        </a:rPr>
                        <a:t>TKD mutation type, n (%)</a:t>
                      </a:r>
                    </a:p>
                    <a:p>
                      <a:pPr marL="284163"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A775_G776insYVMA</a:t>
                      </a:r>
                    </a:p>
                    <a:p>
                      <a:pPr marL="284163"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Other</a:t>
                      </a:r>
                      <a:endParaRPr kumimoji="0" lang="en-US" sz="1800" b="0" i="1"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49 (66)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24 (32)</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39284427"/>
                  </a:ext>
                </a:extLst>
              </a:tr>
              <a:tr h="518344">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Median time since diagnosis, mo (range)</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1.7 (0.4-127.4)</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66152411"/>
                  </a:ext>
                </a:extLst>
              </a:tr>
            </a:tbl>
          </a:graphicData>
        </a:graphic>
      </p:graphicFrame>
      <p:sp>
        <p:nvSpPr>
          <p:cNvPr id="4" name="TextBox 3">
            <a:extLst>
              <a:ext uri="{FF2B5EF4-FFF2-40B4-BE49-F238E27FC236}">
                <a16:creationId xmlns:a16="http://schemas.microsoft.com/office/drawing/2014/main" id="{E712D64F-AC26-2DB3-702A-0B0D82D5117E}"/>
              </a:ext>
            </a:extLst>
          </p:cNvPr>
          <p:cNvSpPr txBox="1"/>
          <p:nvPr/>
        </p:nvSpPr>
        <p:spPr bwMode="auto">
          <a:xfrm>
            <a:off x="723900" y="5768054"/>
            <a:ext cx="56626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DCO, 2 of 74 patients had received previous treatment</a:t>
            </a:r>
          </a:p>
        </p:txBody>
      </p:sp>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A57A9-CB2B-6793-5ACF-626710367071}"/>
              </a:ext>
            </a:extLst>
          </p:cNvPr>
          <p:cNvSpPr>
            <a:spLocks noGrp="1"/>
          </p:cNvSpPr>
          <p:nvPr>
            <p:ph type="title"/>
          </p:nvPr>
        </p:nvSpPr>
        <p:spPr/>
        <p:txBody>
          <a:bodyPr/>
          <a:lstStyle/>
          <a:p>
            <a:r>
              <a:rPr lang="en-US" dirty="0"/>
              <a:t>Beamion LUNG-1: Objective Response (Primary Endpoint)</a:t>
            </a:r>
          </a:p>
        </p:txBody>
      </p:sp>
      <p:sp>
        <p:nvSpPr>
          <p:cNvPr id="10" name="Content Placeholder 9">
            <a:extLst>
              <a:ext uri="{FF2B5EF4-FFF2-40B4-BE49-F238E27FC236}">
                <a16:creationId xmlns:a16="http://schemas.microsoft.com/office/drawing/2014/main" id="{9FD52A54-D0A7-580E-4BCD-21A3829E7ACD}"/>
              </a:ext>
            </a:extLst>
          </p:cNvPr>
          <p:cNvSpPr>
            <a:spLocks noGrp="1"/>
          </p:cNvSpPr>
          <p:nvPr>
            <p:ph idx="1"/>
          </p:nvPr>
        </p:nvSpPr>
        <p:spPr>
          <a:xfrm>
            <a:off x="604675" y="5467150"/>
            <a:ext cx="11369152" cy="808522"/>
          </a:xfrm>
        </p:spPr>
        <p:txBody>
          <a:bodyPr/>
          <a:lstStyle/>
          <a:p>
            <a:pPr marL="285750" indent="-285750">
              <a:lnSpc>
                <a:spcPct val="100000"/>
              </a:lnSpc>
              <a:spcBef>
                <a:spcPts val="500"/>
              </a:spcBef>
              <a:spcAft>
                <a:spcPct val="0"/>
              </a:spcAft>
              <a:buClrTx/>
            </a:pPr>
            <a:r>
              <a:rPr lang="en-US" sz="2200" dirty="0"/>
              <a:t>Median time to objective response: 1.4 </a:t>
            </a:r>
            <a:r>
              <a:rPr lang="en-US" sz="2200" dirty="0" err="1"/>
              <a:t>mo</a:t>
            </a:r>
            <a:r>
              <a:rPr lang="en-US" sz="2200" dirty="0"/>
              <a:t> (range: 1.1—6.9)</a:t>
            </a:r>
          </a:p>
          <a:p>
            <a:pPr marL="285750" indent="-285750">
              <a:lnSpc>
                <a:spcPct val="100000"/>
              </a:lnSpc>
              <a:spcBef>
                <a:spcPts val="500"/>
              </a:spcBef>
              <a:spcAft>
                <a:spcPct val="0"/>
              </a:spcAft>
              <a:buClrTx/>
            </a:pPr>
            <a:r>
              <a:rPr lang="en-US" sz="2200" dirty="0"/>
              <a:t>Clinical benefit with </a:t>
            </a:r>
            <a:r>
              <a:rPr lang="en-US" sz="2200" dirty="0" err="1"/>
              <a:t>zongertinib</a:t>
            </a:r>
            <a:r>
              <a:rPr lang="en-US" sz="2200" dirty="0"/>
              <a:t> was observed in all patients, regardless of </a:t>
            </a:r>
            <a:r>
              <a:rPr lang="en-US" sz="2200" i="1" dirty="0"/>
              <a:t>HER2</a:t>
            </a:r>
            <a:r>
              <a:rPr lang="en-US" sz="2200" dirty="0"/>
              <a:t> mutation type</a:t>
            </a:r>
          </a:p>
          <a:p>
            <a:pPr>
              <a:spcBef>
                <a:spcPts val="500"/>
              </a:spcBef>
            </a:pPr>
            <a:endParaRPr lang="en-US" sz="2200" dirty="0"/>
          </a:p>
        </p:txBody>
      </p:sp>
      <p:sp>
        <p:nvSpPr>
          <p:cNvPr id="3" name="Text Box 11">
            <a:extLst>
              <a:ext uri="{FF2B5EF4-FFF2-40B4-BE49-F238E27FC236}">
                <a16:creationId xmlns:a16="http://schemas.microsoft.com/office/drawing/2014/main" id="{E647ED4A-0DAB-D916-83A7-7505E48E8CCD}"/>
              </a:ext>
            </a:extLst>
          </p:cNvPr>
          <p:cNvSpPr txBox="1">
            <a:spLocks noChangeArrowheads="1"/>
          </p:cNvSpPr>
          <p:nvPr/>
        </p:nvSpPr>
        <p:spPr bwMode="auto">
          <a:xfrm>
            <a:off x="423964" y="6376115"/>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Popat. ESMO 2025. Abstr LBA74. Reproduced with permission.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A310F59E-D858-142D-6101-84640AE9F8FF}"/>
              </a:ext>
            </a:extLst>
          </p:cNvPr>
          <p:cNvSpPr txBox="1"/>
          <p:nvPr/>
        </p:nvSpPr>
        <p:spPr bwMode="auto">
          <a:xfrm>
            <a:off x="520700" y="4836958"/>
            <a:ext cx="3483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*Based on a null hypothesis with ORR ≤40%</a:t>
            </a:r>
          </a:p>
        </p:txBody>
      </p:sp>
      <p:graphicFrame>
        <p:nvGraphicFramePr>
          <p:cNvPr id="4" name="Group 3">
            <a:extLst>
              <a:ext uri="{FF2B5EF4-FFF2-40B4-BE49-F238E27FC236}">
                <a16:creationId xmlns:a16="http://schemas.microsoft.com/office/drawing/2014/main" id="{86634C6C-85D3-B406-97B6-032A1C0A7174}"/>
              </a:ext>
            </a:extLst>
          </p:cNvPr>
          <p:cNvGraphicFramePr>
            <a:graphicFrameLocks/>
          </p:cNvGraphicFramePr>
          <p:nvPr>
            <p:extLst>
              <p:ext uri="{D42A27DB-BD31-4B8C-83A1-F6EECF244321}">
                <p14:modId xmlns:p14="http://schemas.microsoft.com/office/powerpoint/2010/main" val="3021759401"/>
              </p:ext>
            </p:extLst>
          </p:nvPr>
        </p:nvGraphicFramePr>
        <p:xfrm>
          <a:off x="520699" y="1603375"/>
          <a:ext cx="3483409" cy="3200480"/>
        </p:xfrm>
        <a:graphic>
          <a:graphicData uri="http://schemas.openxmlformats.org/drawingml/2006/table">
            <a:tbl>
              <a:tblPr/>
              <a:tblGrid>
                <a:gridCol w="2010745">
                  <a:extLst>
                    <a:ext uri="{9D8B030D-6E8A-4147-A177-3AD203B41FA5}">
                      <a16:colId xmlns:a16="http://schemas.microsoft.com/office/drawing/2014/main" val="20000"/>
                    </a:ext>
                  </a:extLst>
                </a:gridCol>
                <a:gridCol w="1472664">
                  <a:extLst>
                    <a:ext uri="{9D8B030D-6E8A-4147-A177-3AD203B41FA5}">
                      <a16:colId xmlns:a16="http://schemas.microsoft.com/office/drawing/2014/main" val="20001"/>
                    </a:ext>
                  </a:extLst>
                </a:gridCol>
              </a:tblGrid>
              <a:tr h="73954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a:ln>
                            <a:noFill/>
                          </a:ln>
                          <a:solidFill>
                            <a:schemeClr val="tx1"/>
                          </a:solidFill>
                          <a:effectLst/>
                          <a:latin typeface="Calibri" panose="020F0502020204030204" pitchFamily="34" charset="0"/>
                        </a:rPr>
                        <a:t>Confirmed </a:t>
                      </a:r>
                      <a:br>
                        <a:rPr kumimoji="0" lang="en-GB" sz="1800" b="1" i="0" u="none" strike="noStrike" cap="none" normalizeH="0" baseline="0">
                          <a:ln>
                            <a:noFill/>
                          </a:ln>
                          <a:solidFill>
                            <a:schemeClr val="tx1"/>
                          </a:solidFill>
                          <a:effectLst/>
                          <a:latin typeface="Calibri" panose="020F0502020204030204" pitchFamily="34" charset="0"/>
                        </a:rPr>
                      </a:br>
                      <a:r>
                        <a:rPr kumimoji="0" lang="en-GB" sz="1800" b="1" i="0" u="none" strike="noStrike" cap="none" normalizeH="0" baseline="0">
                          <a:ln>
                            <a:noFill/>
                          </a:ln>
                          <a:solidFill>
                            <a:schemeClr val="tx1"/>
                          </a:solidFill>
                          <a:effectLst/>
                          <a:latin typeface="Calibri" panose="020F0502020204030204" pitchFamily="34" charset="0"/>
                        </a:rPr>
                        <a:t>Response by BICR </a:t>
                      </a:r>
                      <a:br>
                        <a:rPr kumimoji="0" lang="en-GB" sz="1800" b="1" i="0" u="none" strike="noStrike" cap="none" normalizeH="0" baseline="0">
                          <a:ln>
                            <a:noFill/>
                          </a:ln>
                          <a:solidFill>
                            <a:schemeClr val="tx1"/>
                          </a:solidFill>
                          <a:effectLst/>
                          <a:latin typeface="Calibri" panose="020F0502020204030204" pitchFamily="34" charset="0"/>
                        </a:rPr>
                      </a:br>
                      <a:r>
                        <a:rPr kumimoji="0" lang="en-GB" sz="1800" b="1" i="0" u="none" strike="noStrike" cap="none" normalizeH="0" baseline="0">
                          <a:ln>
                            <a:noFill/>
                          </a:ln>
                          <a:solidFill>
                            <a:schemeClr val="tx1"/>
                          </a:solidFill>
                          <a:effectLst/>
                          <a:latin typeface="Calibri" panose="020F0502020204030204" pitchFamily="34" charset="0"/>
                        </a:rPr>
                        <a:t>(per RECIST v1.1)</a:t>
                      </a: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Patients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74)</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5176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bg2">
                              <a:lumMod val="10000"/>
                            </a:schemeClr>
                          </a:solidFill>
                          <a:effectLst/>
                          <a:latin typeface="Calibri" panose="020F0502020204030204" pitchFamily="34" charset="0"/>
                        </a:rPr>
                        <a:t>ORR, % (95% CI)</a:t>
                      </a:r>
                    </a:p>
                    <a:p>
                      <a:pPr marL="285750" marR="0" lvl="0" indent="-2286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1" u="none" strike="noStrike" cap="none" normalizeH="0" baseline="0">
                          <a:ln>
                            <a:noFill/>
                          </a:ln>
                          <a:solidFill>
                            <a:schemeClr val="bg2">
                              <a:lumMod val="10000"/>
                            </a:schemeClr>
                          </a:solidFill>
                          <a:effectLst/>
                          <a:latin typeface="Calibri" panose="020F0502020204030204" pitchFamily="34" charset="0"/>
                        </a:rPr>
                        <a:t>P </a:t>
                      </a:r>
                      <a:r>
                        <a:rPr kumimoji="0" lang="en-US" sz="1800" b="0" i="0" u="none" strike="noStrike" cap="none" normalizeH="0" baseline="0">
                          <a:ln>
                            <a:noFill/>
                          </a:ln>
                          <a:solidFill>
                            <a:schemeClr val="bg2">
                              <a:lumMod val="10000"/>
                            </a:schemeClr>
                          </a:solidFill>
                          <a:effectLst/>
                          <a:latin typeface="Calibri" panose="020F0502020204030204" pitchFamily="34" charset="0"/>
                        </a:rPr>
                        <a:t>value*</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77 (66-85)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&lt;.0001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95827">
                <a:tc>
                  <a:txBody>
                    <a:bodyPr/>
                    <a:lstStyle/>
                    <a:p>
                      <a:pPr marL="285750" marR="0" lvl="0" indent="-2286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CR, n (%)</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95827">
                <a:tc>
                  <a:txBody>
                    <a:bodyPr/>
                    <a:lstStyle/>
                    <a:p>
                      <a:pPr marL="285750" marR="0" lvl="0" indent="-2286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PR, n (%)</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51 (69)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81687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bg2">
                              <a:lumMod val="10000"/>
                            </a:schemeClr>
                          </a:solidFill>
                          <a:effectLst/>
                          <a:latin typeface="Calibri" panose="020F0502020204030204" pitchFamily="34" charset="0"/>
                        </a:rPr>
                        <a:t>DCR, % (95% CI)</a:t>
                      </a:r>
                    </a:p>
                    <a:p>
                      <a:pPr marL="285750" marR="0" lvl="0" indent="-2286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SD, n (%)</a:t>
                      </a:r>
                    </a:p>
                    <a:p>
                      <a:pPr marL="285750" marR="0" lvl="0" indent="-2286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PD, n (%)</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bg2">
                              <a:lumMod val="10000"/>
                            </a:schemeClr>
                          </a:solidFill>
                          <a:effectLst/>
                          <a:latin typeface="Calibri" panose="020F0502020204030204" pitchFamily="34" charset="0"/>
                        </a:rPr>
                        <a:t>96 (89-99)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924969"/>
                  </a:ext>
                </a:extLst>
              </a:tr>
            </a:tbl>
          </a:graphicData>
        </a:graphic>
      </p:graphicFrame>
      <p:cxnSp>
        <p:nvCxnSpPr>
          <p:cNvPr id="15" name="Straight Connector 14">
            <a:extLst>
              <a:ext uri="{FF2B5EF4-FFF2-40B4-BE49-F238E27FC236}">
                <a16:creationId xmlns:a16="http://schemas.microsoft.com/office/drawing/2014/main" id="{BAC8D233-F18E-9288-141C-ADFD7C313CC1}"/>
              </a:ext>
            </a:extLst>
          </p:cNvPr>
          <p:cNvCxnSpPr/>
          <p:nvPr/>
        </p:nvCxnSpPr>
        <p:spPr bwMode="auto">
          <a:xfrm>
            <a:off x="4995512" y="1619350"/>
            <a:ext cx="0" cy="352689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8CE7B831-766A-A5A5-DF93-857C79670963}"/>
              </a:ext>
            </a:extLst>
          </p:cNvPr>
          <p:cNvCxnSpPr>
            <a:cxnSpLocks/>
          </p:cNvCxnSpPr>
          <p:nvPr/>
        </p:nvCxnSpPr>
        <p:spPr bwMode="auto">
          <a:xfrm flipH="1">
            <a:off x="4918509" y="163225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8A7A1ABE-6F56-1E72-3DAF-BEBB49B84964}"/>
              </a:ext>
            </a:extLst>
          </p:cNvPr>
          <p:cNvCxnSpPr>
            <a:cxnSpLocks/>
          </p:cNvCxnSpPr>
          <p:nvPr/>
        </p:nvCxnSpPr>
        <p:spPr bwMode="auto">
          <a:xfrm flipH="1">
            <a:off x="4918509" y="233329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566937A8-E845-7432-3988-9F884C55F3E3}"/>
              </a:ext>
            </a:extLst>
          </p:cNvPr>
          <p:cNvCxnSpPr>
            <a:cxnSpLocks/>
          </p:cNvCxnSpPr>
          <p:nvPr/>
        </p:nvCxnSpPr>
        <p:spPr bwMode="auto">
          <a:xfrm flipH="1">
            <a:off x="4918509" y="303433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823E3B4B-4EA8-5D3A-16B7-E6557C16242C}"/>
              </a:ext>
            </a:extLst>
          </p:cNvPr>
          <p:cNvCxnSpPr>
            <a:cxnSpLocks/>
          </p:cNvCxnSpPr>
          <p:nvPr/>
        </p:nvCxnSpPr>
        <p:spPr bwMode="auto">
          <a:xfrm flipH="1">
            <a:off x="4918509" y="373537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297745B3-2E2B-919B-4916-1A787E26CF03}"/>
              </a:ext>
            </a:extLst>
          </p:cNvPr>
          <p:cNvCxnSpPr>
            <a:cxnSpLocks/>
          </p:cNvCxnSpPr>
          <p:nvPr/>
        </p:nvCxnSpPr>
        <p:spPr bwMode="auto">
          <a:xfrm flipH="1">
            <a:off x="4918509" y="443641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A31AF186-22B2-8AE5-15CE-8A3A22CF685C}"/>
              </a:ext>
            </a:extLst>
          </p:cNvPr>
          <p:cNvCxnSpPr>
            <a:cxnSpLocks/>
          </p:cNvCxnSpPr>
          <p:nvPr/>
        </p:nvCxnSpPr>
        <p:spPr bwMode="auto">
          <a:xfrm flipH="1">
            <a:off x="4918509" y="5137450"/>
            <a:ext cx="64008" cy="0"/>
          </a:xfrm>
          <a:prstGeom prst="line">
            <a:avLst/>
          </a:prstGeom>
          <a:noFill/>
          <a:ln w="28575" cap="flat" cmpd="sng" algn="ctr">
            <a:solidFill>
              <a:schemeClr val="bg1"/>
            </a:solidFill>
            <a:prstDash val="solid"/>
            <a:round/>
            <a:headEnd type="none" w="med" len="med"/>
            <a:tailEnd type="none" w="med" len="med"/>
          </a:ln>
          <a:effectLst/>
        </p:spPr>
      </p:cxnSp>
      <p:sp>
        <p:nvSpPr>
          <p:cNvPr id="27" name="TextBox 26">
            <a:extLst>
              <a:ext uri="{FF2B5EF4-FFF2-40B4-BE49-F238E27FC236}">
                <a16:creationId xmlns:a16="http://schemas.microsoft.com/office/drawing/2014/main" id="{C10E571C-ED94-0838-1412-BB10FF6BD9A4}"/>
              </a:ext>
            </a:extLst>
          </p:cNvPr>
          <p:cNvSpPr txBox="1"/>
          <p:nvPr/>
        </p:nvSpPr>
        <p:spPr bwMode="auto">
          <a:xfrm>
            <a:off x="4360245" y="4947386"/>
            <a:ext cx="6256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28" name="TextBox 27">
            <a:extLst>
              <a:ext uri="{FF2B5EF4-FFF2-40B4-BE49-F238E27FC236}">
                <a16:creationId xmlns:a16="http://schemas.microsoft.com/office/drawing/2014/main" id="{00435337-AC31-FE6F-3DC8-E298945978B2}"/>
              </a:ext>
            </a:extLst>
          </p:cNvPr>
          <p:cNvSpPr txBox="1"/>
          <p:nvPr/>
        </p:nvSpPr>
        <p:spPr bwMode="auto">
          <a:xfrm>
            <a:off x="4398745" y="1447584"/>
            <a:ext cx="5871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9" name="TextBox 28">
            <a:extLst>
              <a:ext uri="{FF2B5EF4-FFF2-40B4-BE49-F238E27FC236}">
                <a16:creationId xmlns:a16="http://schemas.microsoft.com/office/drawing/2014/main" id="{5D8B103D-4D1F-7DA8-E985-95464FA92EB6}"/>
              </a:ext>
            </a:extLst>
          </p:cNvPr>
          <p:cNvSpPr txBox="1"/>
          <p:nvPr/>
        </p:nvSpPr>
        <p:spPr bwMode="auto">
          <a:xfrm>
            <a:off x="4398745" y="2147544"/>
            <a:ext cx="5871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0" name="TextBox 29">
            <a:extLst>
              <a:ext uri="{FF2B5EF4-FFF2-40B4-BE49-F238E27FC236}">
                <a16:creationId xmlns:a16="http://schemas.microsoft.com/office/drawing/2014/main" id="{D724C91F-19DA-A31D-E30D-DFDDBFB2D613}"/>
              </a:ext>
            </a:extLst>
          </p:cNvPr>
          <p:cNvSpPr txBox="1"/>
          <p:nvPr/>
        </p:nvSpPr>
        <p:spPr bwMode="auto">
          <a:xfrm>
            <a:off x="4398745" y="2847504"/>
            <a:ext cx="5871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1" name="TextBox 30">
            <a:extLst>
              <a:ext uri="{FF2B5EF4-FFF2-40B4-BE49-F238E27FC236}">
                <a16:creationId xmlns:a16="http://schemas.microsoft.com/office/drawing/2014/main" id="{E66EE2C2-CE8A-A456-2868-CD357185F247}"/>
              </a:ext>
            </a:extLst>
          </p:cNvPr>
          <p:cNvSpPr txBox="1"/>
          <p:nvPr/>
        </p:nvSpPr>
        <p:spPr bwMode="auto">
          <a:xfrm>
            <a:off x="4398745" y="3547464"/>
            <a:ext cx="5871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2" name="TextBox 31">
            <a:extLst>
              <a:ext uri="{FF2B5EF4-FFF2-40B4-BE49-F238E27FC236}">
                <a16:creationId xmlns:a16="http://schemas.microsoft.com/office/drawing/2014/main" id="{A2A09CC1-D998-8824-E7AF-37C6D0BB8646}"/>
              </a:ext>
            </a:extLst>
          </p:cNvPr>
          <p:cNvSpPr txBox="1"/>
          <p:nvPr/>
        </p:nvSpPr>
        <p:spPr bwMode="auto">
          <a:xfrm>
            <a:off x="4398745" y="4247424"/>
            <a:ext cx="5871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33" name="TextBox 32">
            <a:extLst>
              <a:ext uri="{FF2B5EF4-FFF2-40B4-BE49-F238E27FC236}">
                <a16:creationId xmlns:a16="http://schemas.microsoft.com/office/drawing/2014/main" id="{D88229B6-79C3-1590-C098-6568FAE90904}"/>
              </a:ext>
            </a:extLst>
          </p:cNvPr>
          <p:cNvSpPr txBox="1"/>
          <p:nvPr/>
        </p:nvSpPr>
        <p:spPr bwMode="auto">
          <a:xfrm rot="16200000">
            <a:off x="2221833" y="3251736"/>
            <a:ext cx="41597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Best change from baseline in SLD (%)</a:t>
            </a:r>
          </a:p>
        </p:txBody>
      </p:sp>
      <p:sp>
        <p:nvSpPr>
          <p:cNvPr id="34" name="TextBox 33">
            <a:extLst>
              <a:ext uri="{FF2B5EF4-FFF2-40B4-BE49-F238E27FC236}">
                <a16:creationId xmlns:a16="http://schemas.microsoft.com/office/drawing/2014/main" id="{00672107-F2DE-E3E2-8244-7E43DCBC8818}"/>
              </a:ext>
            </a:extLst>
          </p:cNvPr>
          <p:cNvSpPr txBox="1"/>
          <p:nvPr/>
        </p:nvSpPr>
        <p:spPr bwMode="auto">
          <a:xfrm>
            <a:off x="3840794" y="5208033"/>
            <a:ext cx="11550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dirty="0">
                <a:solidFill>
                  <a:schemeClr val="bg1"/>
                </a:solidFill>
                <a:latin typeface="Calibri" panose="020F0502020204030204" pitchFamily="34" charset="0"/>
              </a:rPr>
              <a:t>Mutation type</a:t>
            </a:r>
          </a:p>
        </p:txBody>
      </p:sp>
      <p:grpSp>
        <p:nvGrpSpPr>
          <p:cNvPr id="37" name="Group 36">
            <a:extLst>
              <a:ext uri="{FF2B5EF4-FFF2-40B4-BE49-F238E27FC236}">
                <a16:creationId xmlns:a16="http://schemas.microsoft.com/office/drawing/2014/main" id="{F5F48F7C-55A1-16B2-B885-7937265FF443}"/>
              </a:ext>
            </a:extLst>
          </p:cNvPr>
          <p:cNvGrpSpPr/>
          <p:nvPr/>
        </p:nvGrpSpPr>
        <p:grpSpPr>
          <a:xfrm>
            <a:off x="5095013" y="4201705"/>
            <a:ext cx="1857676" cy="923330"/>
            <a:chOff x="5381591" y="3951571"/>
            <a:chExt cx="1857676" cy="923330"/>
          </a:xfrm>
        </p:grpSpPr>
        <p:sp>
          <p:nvSpPr>
            <p:cNvPr id="13" name="TextBox 12">
              <a:extLst>
                <a:ext uri="{FF2B5EF4-FFF2-40B4-BE49-F238E27FC236}">
                  <a16:creationId xmlns:a16="http://schemas.microsoft.com/office/drawing/2014/main" id="{B5238262-069F-8C40-6546-E5FB7BB55BFF}"/>
                </a:ext>
              </a:extLst>
            </p:cNvPr>
            <p:cNvSpPr txBox="1"/>
            <p:nvPr/>
          </p:nvSpPr>
          <p:spPr bwMode="auto">
            <a:xfrm>
              <a:off x="5381591" y="3951571"/>
              <a:ext cx="185767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0"/>
                </a:spcBef>
              </a:pPr>
              <a:r>
                <a:rPr lang="en-US" kern="0" dirty="0">
                  <a:solidFill>
                    <a:schemeClr val="bg1"/>
                  </a:solidFill>
                  <a:latin typeface="Calibri" panose="020F0502020204030204" pitchFamily="34" charset="0"/>
                  <a:cs typeface="Calibri" panose="020F0502020204030204" pitchFamily="34" charset="0"/>
                </a:rPr>
                <a:t>TKD mutation</a:t>
              </a:r>
            </a:p>
            <a:p>
              <a:pPr marL="288925">
                <a:spcBef>
                  <a:spcPts val="0"/>
                </a:spcBef>
              </a:pPr>
              <a:r>
                <a:rPr lang="en-US" b="0" kern="0" dirty="0">
                  <a:solidFill>
                    <a:schemeClr val="bg1"/>
                  </a:solidFill>
                  <a:latin typeface="Calibri" panose="020F0502020204030204" pitchFamily="34" charset="0"/>
                  <a:cs typeface="Calibri" panose="020F0502020204030204" pitchFamily="34" charset="0"/>
                </a:rPr>
                <a:t>YVMA</a:t>
              </a:r>
              <a:br>
                <a:rPr lang="en-US" b="0" kern="0" dirty="0">
                  <a:solidFill>
                    <a:schemeClr val="bg1"/>
                  </a:solidFill>
                  <a:latin typeface="Calibri" panose="020F0502020204030204" pitchFamily="34" charset="0"/>
                  <a:cs typeface="Calibri" panose="020F0502020204030204" pitchFamily="34" charset="0"/>
                </a:rPr>
              </a:br>
              <a:r>
                <a:rPr lang="en-US" b="0" kern="0" dirty="0">
                  <a:solidFill>
                    <a:schemeClr val="bg1"/>
                  </a:solidFill>
                  <a:latin typeface="Calibri" panose="020F0502020204030204" pitchFamily="34" charset="0"/>
                  <a:cs typeface="Calibri" panose="020F0502020204030204" pitchFamily="34" charset="0"/>
                </a:rPr>
                <a:t>Other</a:t>
              </a:r>
              <a:endParaRPr lang="en-GB" b="0" dirty="0">
                <a:solidFill>
                  <a:schemeClr val="bg1"/>
                </a:solidFill>
                <a:latin typeface="Calibri" panose="020F0502020204030204" pitchFamily="34" charset="0"/>
                <a:cs typeface="Calibri" panose="020F0502020204030204" pitchFamily="34" charset="0"/>
              </a:endParaRPr>
            </a:p>
          </p:txBody>
        </p:sp>
        <p:sp>
          <p:nvSpPr>
            <p:cNvPr id="35" name="Rectangle 34">
              <a:extLst>
                <a:ext uri="{FF2B5EF4-FFF2-40B4-BE49-F238E27FC236}">
                  <a16:creationId xmlns:a16="http://schemas.microsoft.com/office/drawing/2014/main" id="{765D31DA-9480-318F-CD44-12D6143F7DBF}"/>
                </a:ext>
              </a:extLst>
            </p:cNvPr>
            <p:cNvSpPr/>
            <p:nvPr/>
          </p:nvSpPr>
          <p:spPr bwMode="auto">
            <a:xfrm>
              <a:off x="5511800" y="4318000"/>
              <a:ext cx="165100" cy="165100"/>
            </a:xfrm>
            <a:prstGeom prst="rect">
              <a:avLst/>
            </a:prstGeom>
            <a:solidFill>
              <a:schemeClr val="accent1"/>
            </a:solid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 name="Rectangle 35">
              <a:extLst>
                <a:ext uri="{FF2B5EF4-FFF2-40B4-BE49-F238E27FC236}">
                  <a16:creationId xmlns:a16="http://schemas.microsoft.com/office/drawing/2014/main" id="{0E5BD0D0-0AA0-5869-A976-93AE1543E1BB}"/>
                </a:ext>
              </a:extLst>
            </p:cNvPr>
            <p:cNvSpPr/>
            <p:nvPr/>
          </p:nvSpPr>
          <p:spPr bwMode="auto">
            <a:xfrm>
              <a:off x="5511800" y="4597400"/>
              <a:ext cx="165100" cy="165100"/>
            </a:xfrm>
            <a:prstGeom prst="rect">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cxnSp>
        <p:nvCxnSpPr>
          <p:cNvPr id="40" name="Straight Connector 39">
            <a:extLst>
              <a:ext uri="{FF2B5EF4-FFF2-40B4-BE49-F238E27FC236}">
                <a16:creationId xmlns:a16="http://schemas.microsoft.com/office/drawing/2014/main" id="{E850166D-F165-1AEB-EFBE-050C291F0383}"/>
              </a:ext>
            </a:extLst>
          </p:cNvPr>
          <p:cNvCxnSpPr>
            <a:cxnSpLocks/>
          </p:cNvCxnSpPr>
          <p:nvPr/>
        </p:nvCxnSpPr>
        <p:spPr bwMode="auto">
          <a:xfrm>
            <a:off x="11734800" y="1635125"/>
            <a:ext cx="0" cy="3498850"/>
          </a:xfrm>
          <a:prstGeom prst="line">
            <a:avLst/>
          </a:prstGeom>
          <a:noFill/>
          <a:ln w="76200" cap="flat" cmpd="sng" algn="ctr">
            <a:solidFill>
              <a:schemeClr val="accent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523CC640-2624-BF22-A3B4-37D83841104A}"/>
              </a:ext>
            </a:extLst>
          </p:cNvPr>
          <p:cNvCxnSpPr>
            <a:cxnSpLocks/>
          </p:cNvCxnSpPr>
          <p:nvPr/>
        </p:nvCxnSpPr>
        <p:spPr bwMode="auto">
          <a:xfrm>
            <a:off x="11640955" y="1635125"/>
            <a:ext cx="0" cy="3498850"/>
          </a:xfrm>
          <a:prstGeom prst="line">
            <a:avLst/>
          </a:prstGeom>
          <a:noFill/>
          <a:ln w="76200" cap="flat" cmpd="sng" algn="ctr">
            <a:solidFill>
              <a:schemeClr val="accent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3A63BD06-A4C2-DBA2-D4C9-1E3F1C1D56E5}"/>
              </a:ext>
            </a:extLst>
          </p:cNvPr>
          <p:cNvCxnSpPr>
            <a:cxnSpLocks/>
          </p:cNvCxnSpPr>
          <p:nvPr/>
        </p:nvCxnSpPr>
        <p:spPr bwMode="auto">
          <a:xfrm>
            <a:off x="11547091" y="1628775"/>
            <a:ext cx="0" cy="2952750"/>
          </a:xfrm>
          <a:prstGeom prst="line">
            <a:avLst/>
          </a:prstGeom>
          <a:noFill/>
          <a:ln w="76200" cap="flat" cmpd="sng" algn="ctr">
            <a:solidFill>
              <a:schemeClr val="accent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E1848ED2-D612-807B-757F-AC778A0CB61F}"/>
              </a:ext>
            </a:extLst>
          </p:cNvPr>
          <p:cNvCxnSpPr>
            <a:cxnSpLocks/>
          </p:cNvCxnSpPr>
          <p:nvPr/>
        </p:nvCxnSpPr>
        <p:spPr bwMode="auto">
          <a:xfrm>
            <a:off x="5070475" y="1630017"/>
            <a:ext cx="0" cy="62258"/>
          </a:xfrm>
          <a:prstGeom prst="line">
            <a:avLst/>
          </a:prstGeom>
          <a:noFill/>
          <a:ln w="76200" cap="flat" cmpd="sng" algn="ctr">
            <a:solidFill>
              <a:schemeClr val="accent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8EE6896B-0AF1-5DFB-13DE-014E7AA726C3}"/>
              </a:ext>
            </a:extLst>
          </p:cNvPr>
          <p:cNvCxnSpPr>
            <a:cxnSpLocks/>
          </p:cNvCxnSpPr>
          <p:nvPr/>
        </p:nvCxnSpPr>
        <p:spPr bwMode="auto">
          <a:xfrm>
            <a:off x="5164339" y="1626842"/>
            <a:ext cx="0" cy="281333"/>
          </a:xfrm>
          <a:prstGeom prst="line">
            <a:avLst/>
          </a:prstGeom>
          <a:noFill/>
          <a:ln w="76200" cap="flat" cmpd="sng" algn="ctr">
            <a:solidFill>
              <a:schemeClr val="accent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185D1D21-BF7D-BBB4-233B-7BE037C1B269}"/>
              </a:ext>
            </a:extLst>
          </p:cNvPr>
          <p:cNvCxnSpPr>
            <a:cxnSpLocks/>
          </p:cNvCxnSpPr>
          <p:nvPr/>
        </p:nvCxnSpPr>
        <p:spPr bwMode="auto">
          <a:xfrm>
            <a:off x="5258203" y="1630017"/>
            <a:ext cx="0" cy="281333"/>
          </a:xfrm>
          <a:prstGeom prst="line">
            <a:avLst/>
          </a:prstGeom>
          <a:noFill/>
          <a:ln w="76200" cap="flat" cmpd="sng" algn="ctr">
            <a:solidFill>
              <a:schemeClr val="accent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24AD10AE-4F24-1A70-B6AE-55CBA8970C9F}"/>
              </a:ext>
            </a:extLst>
          </p:cNvPr>
          <p:cNvCxnSpPr>
            <a:cxnSpLocks/>
          </p:cNvCxnSpPr>
          <p:nvPr/>
        </p:nvCxnSpPr>
        <p:spPr bwMode="auto">
          <a:xfrm>
            <a:off x="5352067" y="1628775"/>
            <a:ext cx="0" cy="403225"/>
          </a:xfrm>
          <a:prstGeom prst="line">
            <a:avLst/>
          </a:prstGeom>
          <a:noFill/>
          <a:ln w="76200" cap="flat" cmpd="sng" algn="ctr">
            <a:solidFill>
              <a:schemeClr val="accent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ED8DAEBB-9C33-A6B8-798E-5A83D8A2C620}"/>
              </a:ext>
            </a:extLst>
          </p:cNvPr>
          <p:cNvCxnSpPr>
            <a:cxnSpLocks/>
          </p:cNvCxnSpPr>
          <p:nvPr/>
        </p:nvCxnSpPr>
        <p:spPr bwMode="auto">
          <a:xfrm>
            <a:off x="5445931" y="1628775"/>
            <a:ext cx="0" cy="587375"/>
          </a:xfrm>
          <a:prstGeom prst="line">
            <a:avLst/>
          </a:prstGeom>
          <a:noFill/>
          <a:ln w="76200" cap="flat" cmpd="sng" algn="ctr">
            <a:solidFill>
              <a:schemeClr val="accent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83127A48-1D78-2BDB-E5F6-549E1A5892EC}"/>
              </a:ext>
            </a:extLst>
          </p:cNvPr>
          <p:cNvCxnSpPr>
            <a:cxnSpLocks/>
          </p:cNvCxnSpPr>
          <p:nvPr/>
        </p:nvCxnSpPr>
        <p:spPr bwMode="auto">
          <a:xfrm>
            <a:off x="5539795" y="1635125"/>
            <a:ext cx="0" cy="577850"/>
          </a:xfrm>
          <a:prstGeom prst="line">
            <a:avLst/>
          </a:prstGeom>
          <a:noFill/>
          <a:ln w="76200" cap="flat" cmpd="sng" algn="ctr">
            <a:solidFill>
              <a:schemeClr val="accent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5FB9CCE7-E52E-292F-8A1D-A320E9C2B79D}"/>
              </a:ext>
            </a:extLst>
          </p:cNvPr>
          <p:cNvCxnSpPr>
            <a:cxnSpLocks/>
          </p:cNvCxnSpPr>
          <p:nvPr/>
        </p:nvCxnSpPr>
        <p:spPr bwMode="auto">
          <a:xfrm>
            <a:off x="5633659" y="1635125"/>
            <a:ext cx="0" cy="688975"/>
          </a:xfrm>
          <a:prstGeom prst="line">
            <a:avLst/>
          </a:prstGeom>
          <a:noFill/>
          <a:ln w="76200" cap="flat" cmpd="sng" algn="ctr">
            <a:solidFill>
              <a:schemeClr val="accent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B47EB307-5875-9AF6-E2A4-525CCAC6AE1A}"/>
              </a:ext>
            </a:extLst>
          </p:cNvPr>
          <p:cNvCxnSpPr>
            <a:cxnSpLocks/>
          </p:cNvCxnSpPr>
          <p:nvPr/>
        </p:nvCxnSpPr>
        <p:spPr bwMode="auto">
          <a:xfrm>
            <a:off x="5727523" y="1631950"/>
            <a:ext cx="0" cy="730250"/>
          </a:xfrm>
          <a:prstGeom prst="line">
            <a:avLst/>
          </a:prstGeom>
          <a:noFill/>
          <a:ln w="76200" cap="flat" cmpd="sng" algn="ctr">
            <a:solidFill>
              <a:schemeClr val="accent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D048E205-8638-4CD4-8E79-27163D4A21B8}"/>
              </a:ext>
            </a:extLst>
          </p:cNvPr>
          <p:cNvCxnSpPr>
            <a:cxnSpLocks/>
          </p:cNvCxnSpPr>
          <p:nvPr/>
        </p:nvCxnSpPr>
        <p:spPr bwMode="auto">
          <a:xfrm>
            <a:off x="5821387" y="1631950"/>
            <a:ext cx="0" cy="765175"/>
          </a:xfrm>
          <a:prstGeom prst="line">
            <a:avLst/>
          </a:prstGeom>
          <a:noFill/>
          <a:ln w="76200" cap="flat" cmpd="sng" algn="ctr">
            <a:solidFill>
              <a:schemeClr val="accent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BADADFD2-6733-F2D1-5600-24AC631C197D}"/>
              </a:ext>
            </a:extLst>
          </p:cNvPr>
          <p:cNvCxnSpPr>
            <a:cxnSpLocks/>
          </p:cNvCxnSpPr>
          <p:nvPr/>
        </p:nvCxnSpPr>
        <p:spPr bwMode="auto">
          <a:xfrm>
            <a:off x="5915251" y="1631950"/>
            <a:ext cx="0" cy="866775"/>
          </a:xfrm>
          <a:prstGeom prst="line">
            <a:avLst/>
          </a:prstGeom>
          <a:noFill/>
          <a:ln w="76200" cap="flat" cmpd="sng" algn="ctr">
            <a:solidFill>
              <a:schemeClr val="accent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F4AF61C1-420E-D99F-5998-5BFDE4819E8A}"/>
              </a:ext>
            </a:extLst>
          </p:cNvPr>
          <p:cNvCxnSpPr>
            <a:cxnSpLocks/>
          </p:cNvCxnSpPr>
          <p:nvPr/>
        </p:nvCxnSpPr>
        <p:spPr bwMode="auto">
          <a:xfrm>
            <a:off x="6009115" y="1635125"/>
            <a:ext cx="0" cy="911225"/>
          </a:xfrm>
          <a:prstGeom prst="line">
            <a:avLst/>
          </a:prstGeom>
          <a:noFill/>
          <a:ln w="76200" cap="flat" cmpd="sng" algn="ctr">
            <a:solidFill>
              <a:schemeClr val="accent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37CEA8A0-CFA1-C3A7-D6CC-F289CE83B670}"/>
              </a:ext>
            </a:extLst>
          </p:cNvPr>
          <p:cNvCxnSpPr>
            <a:cxnSpLocks/>
          </p:cNvCxnSpPr>
          <p:nvPr/>
        </p:nvCxnSpPr>
        <p:spPr bwMode="auto">
          <a:xfrm>
            <a:off x="6102979" y="1631950"/>
            <a:ext cx="0" cy="942975"/>
          </a:xfrm>
          <a:prstGeom prst="line">
            <a:avLst/>
          </a:prstGeom>
          <a:noFill/>
          <a:ln w="76200" cap="flat" cmpd="sng" algn="ctr">
            <a:solidFill>
              <a:schemeClr val="accent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C58C6899-D7C4-583C-25D2-0CEC253A3FC2}"/>
              </a:ext>
            </a:extLst>
          </p:cNvPr>
          <p:cNvCxnSpPr>
            <a:cxnSpLocks/>
          </p:cNvCxnSpPr>
          <p:nvPr/>
        </p:nvCxnSpPr>
        <p:spPr bwMode="auto">
          <a:xfrm>
            <a:off x="6196843" y="1631950"/>
            <a:ext cx="0" cy="1006475"/>
          </a:xfrm>
          <a:prstGeom prst="line">
            <a:avLst/>
          </a:prstGeom>
          <a:noFill/>
          <a:ln w="76200" cap="flat" cmpd="sng" algn="ctr">
            <a:solidFill>
              <a:schemeClr val="accent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9D6F4A17-BD00-405F-43D0-F09126722D56}"/>
              </a:ext>
            </a:extLst>
          </p:cNvPr>
          <p:cNvCxnSpPr>
            <a:cxnSpLocks/>
          </p:cNvCxnSpPr>
          <p:nvPr/>
        </p:nvCxnSpPr>
        <p:spPr bwMode="auto">
          <a:xfrm>
            <a:off x="6290707" y="1635125"/>
            <a:ext cx="0" cy="1044575"/>
          </a:xfrm>
          <a:prstGeom prst="line">
            <a:avLst/>
          </a:prstGeom>
          <a:noFill/>
          <a:ln w="76200" cap="flat" cmpd="sng" algn="ctr">
            <a:solidFill>
              <a:schemeClr val="accent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A7C3421A-4D7C-5655-D0BB-9AB40F7F5B3C}"/>
              </a:ext>
            </a:extLst>
          </p:cNvPr>
          <p:cNvCxnSpPr>
            <a:cxnSpLocks/>
          </p:cNvCxnSpPr>
          <p:nvPr/>
        </p:nvCxnSpPr>
        <p:spPr bwMode="auto">
          <a:xfrm>
            <a:off x="6384571" y="1631950"/>
            <a:ext cx="0" cy="1073150"/>
          </a:xfrm>
          <a:prstGeom prst="line">
            <a:avLst/>
          </a:prstGeom>
          <a:noFill/>
          <a:ln w="76200" cap="flat" cmpd="sng" algn="ctr">
            <a:solidFill>
              <a:schemeClr val="accent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0577A51C-35CF-6899-E8B3-A864B9990831}"/>
              </a:ext>
            </a:extLst>
          </p:cNvPr>
          <p:cNvCxnSpPr>
            <a:cxnSpLocks/>
          </p:cNvCxnSpPr>
          <p:nvPr/>
        </p:nvCxnSpPr>
        <p:spPr bwMode="auto">
          <a:xfrm>
            <a:off x="6478435" y="1631950"/>
            <a:ext cx="0" cy="1228725"/>
          </a:xfrm>
          <a:prstGeom prst="line">
            <a:avLst/>
          </a:prstGeom>
          <a:noFill/>
          <a:ln w="76200" cap="flat" cmpd="sng" algn="ctr">
            <a:solidFill>
              <a:schemeClr val="accent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9469AF38-77C7-88AD-0495-C967233D382C}"/>
              </a:ext>
            </a:extLst>
          </p:cNvPr>
          <p:cNvCxnSpPr>
            <a:cxnSpLocks/>
          </p:cNvCxnSpPr>
          <p:nvPr/>
        </p:nvCxnSpPr>
        <p:spPr bwMode="auto">
          <a:xfrm>
            <a:off x="6572299" y="1631950"/>
            <a:ext cx="0" cy="1254125"/>
          </a:xfrm>
          <a:prstGeom prst="line">
            <a:avLst/>
          </a:prstGeom>
          <a:noFill/>
          <a:ln w="76200" cap="flat" cmpd="sng" algn="ctr">
            <a:solidFill>
              <a:schemeClr val="accent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1DB9ECED-B525-7572-9D9D-85A2CBD38BFB}"/>
              </a:ext>
            </a:extLst>
          </p:cNvPr>
          <p:cNvCxnSpPr>
            <a:cxnSpLocks/>
          </p:cNvCxnSpPr>
          <p:nvPr/>
        </p:nvCxnSpPr>
        <p:spPr bwMode="auto">
          <a:xfrm>
            <a:off x="6666163" y="1631950"/>
            <a:ext cx="0" cy="1393825"/>
          </a:xfrm>
          <a:prstGeom prst="line">
            <a:avLst/>
          </a:prstGeom>
          <a:noFill/>
          <a:ln w="76200" cap="flat" cmpd="sng" algn="ctr">
            <a:solidFill>
              <a:schemeClr val="accent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28C28817-543B-238B-F6BE-0D90DF4FD8CD}"/>
              </a:ext>
            </a:extLst>
          </p:cNvPr>
          <p:cNvCxnSpPr>
            <a:cxnSpLocks/>
          </p:cNvCxnSpPr>
          <p:nvPr/>
        </p:nvCxnSpPr>
        <p:spPr bwMode="auto">
          <a:xfrm>
            <a:off x="6760027" y="1628775"/>
            <a:ext cx="0" cy="1397000"/>
          </a:xfrm>
          <a:prstGeom prst="line">
            <a:avLst/>
          </a:prstGeom>
          <a:noFill/>
          <a:ln w="76200" cap="flat" cmpd="sng" algn="ctr">
            <a:solidFill>
              <a:schemeClr val="accent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4ABBE961-BD78-987C-F733-1013EE213F54}"/>
              </a:ext>
            </a:extLst>
          </p:cNvPr>
          <p:cNvCxnSpPr>
            <a:cxnSpLocks/>
          </p:cNvCxnSpPr>
          <p:nvPr/>
        </p:nvCxnSpPr>
        <p:spPr bwMode="auto">
          <a:xfrm>
            <a:off x="6853891" y="1631950"/>
            <a:ext cx="0" cy="1409700"/>
          </a:xfrm>
          <a:prstGeom prst="line">
            <a:avLst/>
          </a:prstGeom>
          <a:noFill/>
          <a:ln w="76200" cap="flat" cmpd="sng" algn="ctr">
            <a:solidFill>
              <a:schemeClr val="accent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9D91A471-D7DE-286A-5E01-E4C9FCC1234B}"/>
              </a:ext>
            </a:extLst>
          </p:cNvPr>
          <p:cNvCxnSpPr>
            <a:cxnSpLocks/>
          </p:cNvCxnSpPr>
          <p:nvPr/>
        </p:nvCxnSpPr>
        <p:spPr bwMode="auto">
          <a:xfrm>
            <a:off x="6947755" y="1635125"/>
            <a:ext cx="0" cy="1416050"/>
          </a:xfrm>
          <a:prstGeom prst="line">
            <a:avLst/>
          </a:prstGeom>
          <a:noFill/>
          <a:ln w="76200" cap="flat" cmpd="sng" algn="ctr">
            <a:solidFill>
              <a:schemeClr val="accent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B3099C3A-2864-B7ED-A04D-408874A81245}"/>
              </a:ext>
            </a:extLst>
          </p:cNvPr>
          <p:cNvCxnSpPr>
            <a:cxnSpLocks/>
          </p:cNvCxnSpPr>
          <p:nvPr/>
        </p:nvCxnSpPr>
        <p:spPr bwMode="auto">
          <a:xfrm>
            <a:off x="7041619" y="1635125"/>
            <a:ext cx="0" cy="1463675"/>
          </a:xfrm>
          <a:prstGeom prst="line">
            <a:avLst/>
          </a:prstGeom>
          <a:noFill/>
          <a:ln w="76200" cap="flat" cmpd="sng" algn="ctr">
            <a:solidFill>
              <a:schemeClr val="accent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3DAF2713-CD8F-12D0-D69B-C07BBFB83BA6}"/>
              </a:ext>
            </a:extLst>
          </p:cNvPr>
          <p:cNvCxnSpPr>
            <a:cxnSpLocks/>
          </p:cNvCxnSpPr>
          <p:nvPr/>
        </p:nvCxnSpPr>
        <p:spPr bwMode="auto">
          <a:xfrm>
            <a:off x="7135483" y="1628775"/>
            <a:ext cx="0" cy="1485900"/>
          </a:xfrm>
          <a:prstGeom prst="line">
            <a:avLst/>
          </a:prstGeom>
          <a:noFill/>
          <a:ln w="76200" cap="flat" cmpd="sng" algn="ctr">
            <a:solidFill>
              <a:schemeClr val="accent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20A60FD9-903B-9865-CFFC-84276D2EA40A}"/>
              </a:ext>
            </a:extLst>
          </p:cNvPr>
          <p:cNvCxnSpPr>
            <a:cxnSpLocks/>
          </p:cNvCxnSpPr>
          <p:nvPr/>
        </p:nvCxnSpPr>
        <p:spPr bwMode="auto">
          <a:xfrm>
            <a:off x="7229347" y="1635125"/>
            <a:ext cx="0" cy="1546225"/>
          </a:xfrm>
          <a:prstGeom prst="line">
            <a:avLst/>
          </a:prstGeom>
          <a:noFill/>
          <a:ln w="76200" cap="flat" cmpd="sng" algn="ctr">
            <a:solidFill>
              <a:schemeClr val="accent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00A7810A-2E40-7FB4-8D26-D2AA6C3804C3}"/>
              </a:ext>
            </a:extLst>
          </p:cNvPr>
          <p:cNvCxnSpPr>
            <a:cxnSpLocks/>
          </p:cNvCxnSpPr>
          <p:nvPr/>
        </p:nvCxnSpPr>
        <p:spPr bwMode="auto">
          <a:xfrm>
            <a:off x="7323211" y="1631950"/>
            <a:ext cx="0" cy="1558925"/>
          </a:xfrm>
          <a:prstGeom prst="line">
            <a:avLst/>
          </a:prstGeom>
          <a:noFill/>
          <a:ln w="76200" cap="flat" cmpd="sng" algn="ctr">
            <a:solidFill>
              <a:schemeClr val="accent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8DE2B264-943E-C3FE-6A11-CF1E9A716945}"/>
              </a:ext>
            </a:extLst>
          </p:cNvPr>
          <p:cNvCxnSpPr>
            <a:cxnSpLocks/>
          </p:cNvCxnSpPr>
          <p:nvPr/>
        </p:nvCxnSpPr>
        <p:spPr bwMode="auto">
          <a:xfrm>
            <a:off x="7417075" y="1635125"/>
            <a:ext cx="0" cy="1584325"/>
          </a:xfrm>
          <a:prstGeom prst="line">
            <a:avLst/>
          </a:prstGeom>
          <a:noFill/>
          <a:ln w="76200" cap="flat" cmpd="sng" algn="ctr">
            <a:solidFill>
              <a:schemeClr val="accent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D5D39706-D262-A8FD-CDD1-8F914C6810A8}"/>
              </a:ext>
            </a:extLst>
          </p:cNvPr>
          <p:cNvCxnSpPr>
            <a:cxnSpLocks/>
          </p:cNvCxnSpPr>
          <p:nvPr/>
        </p:nvCxnSpPr>
        <p:spPr bwMode="auto">
          <a:xfrm>
            <a:off x="7510939" y="1631950"/>
            <a:ext cx="0" cy="1597025"/>
          </a:xfrm>
          <a:prstGeom prst="line">
            <a:avLst/>
          </a:prstGeom>
          <a:noFill/>
          <a:ln w="76200" cap="flat" cmpd="sng" algn="ctr">
            <a:solidFill>
              <a:schemeClr val="accent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C89E00C3-77B0-488B-EA99-814D71626046}"/>
              </a:ext>
            </a:extLst>
          </p:cNvPr>
          <p:cNvCxnSpPr>
            <a:cxnSpLocks/>
          </p:cNvCxnSpPr>
          <p:nvPr/>
        </p:nvCxnSpPr>
        <p:spPr bwMode="auto">
          <a:xfrm>
            <a:off x="7604803" y="1631950"/>
            <a:ext cx="0" cy="1609725"/>
          </a:xfrm>
          <a:prstGeom prst="line">
            <a:avLst/>
          </a:prstGeom>
          <a:noFill/>
          <a:ln w="76200" cap="flat" cmpd="sng" algn="ctr">
            <a:solidFill>
              <a:schemeClr val="accent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3E72067F-B8ED-F46A-8953-B63AB6E1CF31}"/>
              </a:ext>
            </a:extLst>
          </p:cNvPr>
          <p:cNvCxnSpPr>
            <a:cxnSpLocks/>
          </p:cNvCxnSpPr>
          <p:nvPr/>
        </p:nvCxnSpPr>
        <p:spPr bwMode="auto">
          <a:xfrm>
            <a:off x="7698667" y="1638300"/>
            <a:ext cx="0" cy="1625600"/>
          </a:xfrm>
          <a:prstGeom prst="line">
            <a:avLst/>
          </a:prstGeom>
          <a:noFill/>
          <a:ln w="76200" cap="flat" cmpd="sng" algn="ctr">
            <a:solidFill>
              <a:schemeClr val="accent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4540D20C-9824-05F7-09A6-860FB6256F68}"/>
              </a:ext>
            </a:extLst>
          </p:cNvPr>
          <p:cNvCxnSpPr>
            <a:cxnSpLocks/>
          </p:cNvCxnSpPr>
          <p:nvPr/>
        </p:nvCxnSpPr>
        <p:spPr bwMode="auto">
          <a:xfrm>
            <a:off x="7792531" y="1635125"/>
            <a:ext cx="0" cy="1651000"/>
          </a:xfrm>
          <a:prstGeom prst="line">
            <a:avLst/>
          </a:prstGeom>
          <a:noFill/>
          <a:ln w="76200" cap="flat" cmpd="sng" algn="ctr">
            <a:solidFill>
              <a:schemeClr val="accent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2BE1A287-6463-8999-DC44-39198EA4A566}"/>
              </a:ext>
            </a:extLst>
          </p:cNvPr>
          <p:cNvCxnSpPr>
            <a:cxnSpLocks/>
          </p:cNvCxnSpPr>
          <p:nvPr/>
        </p:nvCxnSpPr>
        <p:spPr bwMode="auto">
          <a:xfrm>
            <a:off x="7886395" y="1635125"/>
            <a:ext cx="0" cy="1685925"/>
          </a:xfrm>
          <a:prstGeom prst="line">
            <a:avLst/>
          </a:prstGeom>
          <a:noFill/>
          <a:ln w="76200" cap="flat" cmpd="sng" algn="ctr">
            <a:solidFill>
              <a:schemeClr val="accent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98B73055-0900-F791-24B2-E0ABD9CF06E5}"/>
              </a:ext>
            </a:extLst>
          </p:cNvPr>
          <p:cNvCxnSpPr>
            <a:cxnSpLocks/>
          </p:cNvCxnSpPr>
          <p:nvPr/>
        </p:nvCxnSpPr>
        <p:spPr bwMode="auto">
          <a:xfrm>
            <a:off x="7980259" y="1628775"/>
            <a:ext cx="0" cy="1758950"/>
          </a:xfrm>
          <a:prstGeom prst="line">
            <a:avLst/>
          </a:prstGeom>
          <a:noFill/>
          <a:ln w="76200" cap="flat" cmpd="sng" algn="ctr">
            <a:solidFill>
              <a:schemeClr val="accent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E78A8F38-2847-29ED-5607-54F912E0FB17}"/>
              </a:ext>
            </a:extLst>
          </p:cNvPr>
          <p:cNvCxnSpPr>
            <a:cxnSpLocks/>
          </p:cNvCxnSpPr>
          <p:nvPr/>
        </p:nvCxnSpPr>
        <p:spPr bwMode="auto">
          <a:xfrm>
            <a:off x="8074123" y="1631950"/>
            <a:ext cx="0" cy="1749425"/>
          </a:xfrm>
          <a:prstGeom prst="line">
            <a:avLst/>
          </a:prstGeom>
          <a:noFill/>
          <a:ln w="76200" cap="flat" cmpd="sng" algn="ctr">
            <a:solidFill>
              <a:schemeClr val="accent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409216A4-857C-1FEA-BFFA-8117CD727862}"/>
              </a:ext>
            </a:extLst>
          </p:cNvPr>
          <p:cNvCxnSpPr>
            <a:cxnSpLocks/>
          </p:cNvCxnSpPr>
          <p:nvPr/>
        </p:nvCxnSpPr>
        <p:spPr bwMode="auto">
          <a:xfrm>
            <a:off x="8167987" y="1631950"/>
            <a:ext cx="0" cy="1787525"/>
          </a:xfrm>
          <a:prstGeom prst="line">
            <a:avLst/>
          </a:prstGeom>
          <a:noFill/>
          <a:ln w="76200" cap="flat" cmpd="sng" algn="ctr">
            <a:solidFill>
              <a:schemeClr val="accent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25C8242C-1D68-4B67-5AD0-3E5077116CCB}"/>
              </a:ext>
            </a:extLst>
          </p:cNvPr>
          <p:cNvCxnSpPr>
            <a:cxnSpLocks/>
          </p:cNvCxnSpPr>
          <p:nvPr/>
        </p:nvCxnSpPr>
        <p:spPr bwMode="auto">
          <a:xfrm>
            <a:off x="8261851" y="1631950"/>
            <a:ext cx="0" cy="1844675"/>
          </a:xfrm>
          <a:prstGeom prst="line">
            <a:avLst/>
          </a:prstGeom>
          <a:noFill/>
          <a:ln w="76200" cap="flat" cmpd="sng" algn="ctr">
            <a:solidFill>
              <a:schemeClr val="accent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0466A943-E075-C9DD-352B-471569B38552}"/>
              </a:ext>
            </a:extLst>
          </p:cNvPr>
          <p:cNvCxnSpPr>
            <a:cxnSpLocks/>
          </p:cNvCxnSpPr>
          <p:nvPr/>
        </p:nvCxnSpPr>
        <p:spPr bwMode="auto">
          <a:xfrm>
            <a:off x="8355715" y="1635125"/>
            <a:ext cx="0" cy="1841500"/>
          </a:xfrm>
          <a:prstGeom prst="line">
            <a:avLst/>
          </a:prstGeom>
          <a:noFill/>
          <a:ln w="76200"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4D0FCB83-BABF-C190-D230-6EA44AEBB2CE}"/>
              </a:ext>
            </a:extLst>
          </p:cNvPr>
          <p:cNvCxnSpPr>
            <a:cxnSpLocks/>
          </p:cNvCxnSpPr>
          <p:nvPr/>
        </p:nvCxnSpPr>
        <p:spPr bwMode="auto">
          <a:xfrm>
            <a:off x="8449579" y="1631950"/>
            <a:ext cx="0" cy="1866900"/>
          </a:xfrm>
          <a:prstGeom prst="line">
            <a:avLst/>
          </a:prstGeom>
          <a:noFill/>
          <a:ln w="76200" cap="flat" cmpd="sng" algn="ctr">
            <a:solidFill>
              <a:schemeClr val="accent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2DFC04BC-A5EA-C606-7758-C777C3D232FD}"/>
              </a:ext>
            </a:extLst>
          </p:cNvPr>
          <p:cNvCxnSpPr>
            <a:cxnSpLocks/>
          </p:cNvCxnSpPr>
          <p:nvPr/>
        </p:nvCxnSpPr>
        <p:spPr bwMode="auto">
          <a:xfrm>
            <a:off x="8543443" y="1635125"/>
            <a:ext cx="0" cy="1866900"/>
          </a:xfrm>
          <a:prstGeom prst="line">
            <a:avLst/>
          </a:prstGeom>
          <a:noFill/>
          <a:ln w="76200" cap="flat" cmpd="sng" algn="ctr">
            <a:solidFill>
              <a:schemeClr val="accent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68E91289-1A11-AECC-A776-13EB274338A1}"/>
              </a:ext>
            </a:extLst>
          </p:cNvPr>
          <p:cNvCxnSpPr>
            <a:cxnSpLocks/>
          </p:cNvCxnSpPr>
          <p:nvPr/>
        </p:nvCxnSpPr>
        <p:spPr bwMode="auto">
          <a:xfrm>
            <a:off x="8637307" y="1631950"/>
            <a:ext cx="0" cy="1917700"/>
          </a:xfrm>
          <a:prstGeom prst="line">
            <a:avLst/>
          </a:prstGeom>
          <a:noFill/>
          <a:ln w="76200"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A62F7990-88CD-3D4E-EC9D-601C25596E05}"/>
              </a:ext>
            </a:extLst>
          </p:cNvPr>
          <p:cNvCxnSpPr>
            <a:cxnSpLocks/>
          </p:cNvCxnSpPr>
          <p:nvPr/>
        </p:nvCxnSpPr>
        <p:spPr bwMode="auto">
          <a:xfrm>
            <a:off x="8731171" y="1628775"/>
            <a:ext cx="0" cy="1920875"/>
          </a:xfrm>
          <a:prstGeom prst="line">
            <a:avLst/>
          </a:prstGeom>
          <a:noFill/>
          <a:ln w="76200"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204254B7-74FC-A444-486F-E1738CF9A9F4}"/>
              </a:ext>
            </a:extLst>
          </p:cNvPr>
          <p:cNvCxnSpPr>
            <a:cxnSpLocks/>
          </p:cNvCxnSpPr>
          <p:nvPr/>
        </p:nvCxnSpPr>
        <p:spPr bwMode="auto">
          <a:xfrm>
            <a:off x="8825035" y="1635125"/>
            <a:ext cx="0" cy="1914525"/>
          </a:xfrm>
          <a:prstGeom prst="line">
            <a:avLst/>
          </a:prstGeom>
          <a:noFill/>
          <a:ln w="76200"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5E04D396-3DBF-112F-6668-9269F4AA7B90}"/>
              </a:ext>
            </a:extLst>
          </p:cNvPr>
          <p:cNvCxnSpPr>
            <a:cxnSpLocks/>
          </p:cNvCxnSpPr>
          <p:nvPr/>
        </p:nvCxnSpPr>
        <p:spPr bwMode="auto">
          <a:xfrm>
            <a:off x="8918899" y="1631950"/>
            <a:ext cx="0" cy="1924050"/>
          </a:xfrm>
          <a:prstGeom prst="line">
            <a:avLst/>
          </a:prstGeom>
          <a:noFill/>
          <a:ln w="76200"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E0DC3E9A-9544-9993-9CC0-FD45EC4B5AFD}"/>
              </a:ext>
            </a:extLst>
          </p:cNvPr>
          <p:cNvCxnSpPr>
            <a:cxnSpLocks/>
          </p:cNvCxnSpPr>
          <p:nvPr/>
        </p:nvCxnSpPr>
        <p:spPr bwMode="auto">
          <a:xfrm>
            <a:off x="9012763" y="1635125"/>
            <a:ext cx="0" cy="1949450"/>
          </a:xfrm>
          <a:prstGeom prst="line">
            <a:avLst/>
          </a:prstGeom>
          <a:noFill/>
          <a:ln w="76200"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C103D26F-57BA-559E-BE2E-EEEEC84302A3}"/>
              </a:ext>
            </a:extLst>
          </p:cNvPr>
          <p:cNvCxnSpPr>
            <a:cxnSpLocks/>
          </p:cNvCxnSpPr>
          <p:nvPr/>
        </p:nvCxnSpPr>
        <p:spPr bwMode="auto">
          <a:xfrm>
            <a:off x="9106627" y="1628775"/>
            <a:ext cx="0" cy="1990725"/>
          </a:xfrm>
          <a:prstGeom prst="line">
            <a:avLst/>
          </a:prstGeom>
          <a:noFill/>
          <a:ln w="76200"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89D6A015-9A6D-C40D-D768-F67C62FB901E}"/>
              </a:ext>
            </a:extLst>
          </p:cNvPr>
          <p:cNvCxnSpPr>
            <a:cxnSpLocks/>
          </p:cNvCxnSpPr>
          <p:nvPr/>
        </p:nvCxnSpPr>
        <p:spPr bwMode="auto">
          <a:xfrm>
            <a:off x="9200491" y="1635125"/>
            <a:ext cx="0" cy="1993900"/>
          </a:xfrm>
          <a:prstGeom prst="line">
            <a:avLst/>
          </a:prstGeom>
          <a:noFill/>
          <a:ln w="76200"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29B213F4-8226-5683-045B-B68885A0C2BD}"/>
              </a:ext>
            </a:extLst>
          </p:cNvPr>
          <p:cNvCxnSpPr>
            <a:cxnSpLocks/>
          </p:cNvCxnSpPr>
          <p:nvPr/>
        </p:nvCxnSpPr>
        <p:spPr bwMode="auto">
          <a:xfrm>
            <a:off x="9294355" y="1628775"/>
            <a:ext cx="0" cy="2009775"/>
          </a:xfrm>
          <a:prstGeom prst="line">
            <a:avLst/>
          </a:prstGeom>
          <a:noFill/>
          <a:ln w="76200"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07E5FF56-C3BC-DB3A-87A3-432FDE877FDE}"/>
              </a:ext>
            </a:extLst>
          </p:cNvPr>
          <p:cNvCxnSpPr>
            <a:cxnSpLocks/>
          </p:cNvCxnSpPr>
          <p:nvPr/>
        </p:nvCxnSpPr>
        <p:spPr bwMode="auto">
          <a:xfrm>
            <a:off x="9388219" y="1631950"/>
            <a:ext cx="0" cy="2089150"/>
          </a:xfrm>
          <a:prstGeom prst="line">
            <a:avLst/>
          </a:prstGeom>
          <a:noFill/>
          <a:ln w="76200"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63E94D21-4C2C-7E6E-02BE-695F8B654B7C}"/>
              </a:ext>
            </a:extLst>
          </p:cNvPr>
          <p:cNvCxnSpPr>
            <a:cxnSpLocks/>
          </p:cNvCxnSpPr>
          <p:nvPr/>
        </p:nvCxnSpPr>
        <p:spPr bwMode="auto">
          <a:xfrm>
            <a:off x="9482083" y="1631950"/>
            <a:ext cx="0" cy="2108200"/>
          </a:xfrm>
          <a:prstGeom prst="line">
            <a:avLst/>
          </a:prstGeom>
          <a:noFill/>
          <a:ln w="76200"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ADDDA926-B207-4132-2B16-C604A466EB83}"/>
              </a:ext>
            </a:extLst>
          </p:cNvPr>
          <p:cNvCxnSpPr>
            <a:cxnSpLocks/>
          </p:cNvCxnSpPr>
          <p:nvPr/>
        </p:nvCxnSpPr>
        <p:spPr bwMode="auto">
          <a:xfrm>
            <a:off x="9575947" y="1638300"/>
            <a:ext cx="0" cy="2120900"/>
          </a:xfrm>
          <a:prstGeom prst="line">
            <a:avLst/>
          </a:prstGeom>
          <a:noFill/>
          <a:ln w="76200"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82A431A6-1A2B-4CC6-481A-93DC4B3CA2F6}"/>
              </a:ext>
            </a:extLst>
          </p:cNvPr>
          <p:cNvCxnSpPr>
            <a:cxnSpLocks/>
          </p:cNvCxnSpPr>
          <p:nvPr/>
        </p:nvCxnSpPr>
        <p:spPr bwMode="auto">
          <a:xfrm>
            <a:off x="9669811" y="1635125"/>
            <a:ext cx="0" cy="2152650"/>
          </a:xfrm>
          <a:prstGeom prst="line">
            <a:avLst/>
          </a:prstGeom>
          <a:noFill/>
          <a:ln w="76200"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BEF9C766-9E1E-DD5B-7930-331D8FB74A5E}"/>
              </a:ext>
            </a:extLst>
          </p:cNvPr>
          <p:cNvCxnSpPr>
            <a:cxnSpLocks/>
          </p:cNvCxnSpPr>
          <p:nvPr/>
        </p:nvCxnSpPr>
        <p:spPr bwMode="auto">
          <a:xfrm>
            <a:off x="9763675" y="1631950"/>
            <a:ext cx="0" cy="2228850"/>
          </a:xfrm>
          <a:prstGeom prst="line">
            <a:avLst/>
          </a:prstGeom>
          <a:noFill/>
          <a:ln w="76200"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24B2233F-33CB-B822-9F77-26ADF2370FEE}"/>
              </a:ext>
            </a:extLst>
          </p:cNvPr>
          <p:cNvCxnSpPr>
            <a:cxnSpLocks/>
          </p:cNvCxnSpPr>
          <p:nvPr/>
        </p:nvCxnSpPr>
        <p:spPr bwMode="auto">
          <a:xfrm>
            <a:off x="11265499" y="1631950"/>
            <a:ext cx="0" cy="2873375"/>
          </a:xfrm>
          <a:prstGeom prst="line">
            <a:avLst/>
          </a:prstGeom>
          <a:noFill/>
          <a:ln w="76200"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40015400-1AF7-BB94-E75B-7F902394A027}"/>
              </a:ext>
            </a:extLst>
          </p:cNvPr>
          <p:cNvCxnSpPr>
            <a:cxnSpLocks/>
          </p:cNvCxnSpPr>
          <p:nvPr/>
        </p:nvCxnSpPr>
        <p:spPr bwMode="auto">
          <a:xfrm>
            <a:off x="11359363" y="1635125"/>
            <a:ext cx="0" cy="2889250"/>
          </a:xfrm>
          <a:prstGeom prst="line">
            <a:avLst/>
          </a:prstGeom>
          <a:noFill/>
          <a:ln w="76200"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974DD566-F652-DE40-1E94-F950A5FB4999}"/>
              </a:ext>
            </a:extLst>
          </p:cNvPr>
          <p:cNvCxnSpPr>
            <a:cxnSpLocks/>
          </p:cNvCxnSpPr>
          <p:nvPr/>
        </p:nvCxnSpPr>
        <p:spPr bwMode="auto">
          <a:xfrm>
            <a:off x="11453227" y="1635125"/>
            <a:ext cx="0" cy="2901950"/>
          </a:xfrm>
          <a:prstGeom prst="line">
            <a:avLst/>
          </a:prstGeom>
          <a:noFill/>
          <a:ln w="76200"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032CDCD4-B841-62D0-EF28-BCFBF6EDD8F2}"/>
              </a:ext>
            </a:extLst>
          </p:cNvPr>
          <p:cNvCxnSpPr>
            <a:cxnSpLocks/>
          </p:cNvCxnSpPr>
          <p:nvPr/>
        </p:nvCxnSpPr>
        <p:spPr bwMode="auto">
          <a:xfrm>
            <a:off x="9857539" y="1628775"/>
            <a:ext cx="0" cy="2232025"/>
          </a:xfrm>
          <a:prstGeom prst="line">
            <a:avLst/>
          </a:prstGeom>
          <a:noFill/>
          <a:ln w="76200"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6470274D-BE1F-C7C0-F901-46CC1012211B}"/>
              </a:ext>
            </a:extLst>
          </p:cNvPr>
          <p:cNvCxnSpPr>
            <a:cxnSpLocks/>
          </p:cNvCxnSpPr>
          <p:nvPr/>
        </p:nvCxnSpPr>
        <p:spPr bwMode="auto">
          <a:xfrm>
            <a:off x="9951403" y="1628775"/>
            <a:ext cx="0" cy="2305050"/>
          </a:xfrm>
          <a:prstGeom prst="line">
            <a:avLst/>
          </a:prstGeom>
          <a:noFill/>
          <a:ln w="76200"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0EBFE86C-957B-7246-1E6A-67F80AC4D3BE}"/>
              </a:ext>
            </a:extLst>
          </p:cNvPr>
          <p:cNvCxnSpPr>
            <a:cxnSpLocks/>
          </p:cNvCxnSpPr>
          <p:nvPr/>
        </p:nvCxnSpPr>
        <p:spPr bwMode="auto">
          <a:xfrm>
            <a:off x="10045267" y="1631950"/>
            <a:ext cx="0" cy="2333625"/>
          </a:xfrm>
          <a:prstGeom prst="line">
            <a:avLst/>
          </a:prstGeom>
          <a:noFill/>
          <a:ln w="76200"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378421FE-7162-35FE-F4F9-948E36B3C389}"/>
              </a:ext>
            </a:extLst>
          </p:cNvPr>
          <p:cNvCxnSpPr>
            <a:cxnSpLocks/>
          </p:cNvCxnSpPr>
          <p:nvPr/>
        </p:nvCxnSpPr>
        <p:spPr bwMode="auto">
          <a:xfrm>
            <a:off x="10139131" y="1635125"/>
            <a:ext cx="0" cy="2352675"/>
          </a:xfrm>
          <a:prstGeom prst="line">
            <a:avLst/>
          </a:prstGeom>
          <a:noFill/>
          <a:ln w="76200"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E105CAE5-D793-2BBC-DD0E-670F8B18DA0D}"/>
              </a:ext>
            </a:extLst>
          </p:cNvPr>
          <p:cNvCxnSpPr>
            <a:cxnSpLocks/>
          </p:cNvCxnSpPr>
          <p:nvPr/>
        </p:nvCxnSpPr>
        <p:spPr bwMode="auto">
          <a:xfrm>
            <a:off x="10232995" y="1631950"/>
            <a:ext cx="0" cy="2368550"/>
          </a:xfrm>
          <a:prstGeom prst="line">
            <a:avLst/>
          </a:prstGeom>
          <a:noFill/>
          <a:ln w="76200"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497DFB56-3CC2-DDC9-2F14-A72EFC5490CF}"/>
              </a:ext>
            </a:extLst>
          </p:cNvPr>
          <p:cNvCxnSpPr>
            <a:cxnSpLocks/>
          </p:cNvCxnSpPr>
          <p:nvPr/>
        </p:nvCxnSpPr>
        <p:spPr bwMode="auto">
          <a:xfrm>
            <a:off x="10326859" y="1628775"/>
            <a:ext cx="0" cy="2419350"/>
          </a:xfrm>
          <a:prstGeom prst="line">
            <a:avLst/>
          </a:prstGeom>
          <a:noFill/>
          <a:ln w="76200"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8B9B54A6-2677-76E6-4F8D-9378F5B0FEB0}"/>
              </a:ext>
            </a:extLst>
          </p:cNvPr>
          <p:cNvCxnSpPr>
            <a:cxnSpLocks/>
          </p:cNvCxnSpPr>
          <p:nvPr/>
        </p:nvCxnSpPr>
        <p:spPr bwMode="auto">
          <a:xfrm>
            <a:off x="10420723" y="1631950"/>
            <a:ext cx="0" cy="2457450"/>
          </a:xfrm>
          <a:prstGeom prst="line">
            <a:avLst/>
          </a:prstGeom>
          <a:noFill/>
          <a:ln w="76200"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5E3A99A4-EB49-8E8F-BFDB-1B63BAD62CC3}"/>
              </a:ext>
            </a:extLst>
          </p:cNvPr>
          <p:cNvCxnSpPr>
            <a:cxnSpLocks/>
          </p:cNvCxnSpPr>
          <p:nvPr/>
        </p:nvCxnSpPr>
        <p:spPr bwMode="auto">
          <a:xfrm>
            <a:off x="10514587" y="1635125"/>
            <a:ext cx="0" cy="2543175"/>
          </a:xfrm>
          <a:prstGeom prst="line">
            <a:avLst/>
          </a:prstGeom>
          <a:noFill/>
          <a:ln w="76200"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FA5673D7-FAAF-4A46-BB00-B7C2DB46132F}"/>
              </a:ext>
            </a:extLst>
          </p:cNvPr>
          <p:cNvCxnSpPr>
            <a:cxnSpLocks/>
          </p:cNvCxnSpPr>
          <p:nvPr/>
        </p:nvCxnSpPr>
        <p:spPr bwMode="auto">
          <a:xfrm>
            <a:off x="10608451" y="1635125"/>
            <a:ext cx="0" cy="2574925"/>
          </a:xfrm>
          <a:prstGeom prst="line">
            <a:avLst/>
          </a:prstGeom>
          <a:noFill/>
          <a:ln w="76200"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83F2BDFC-C098-6D66-EAF2-38D16E3A48A8}"/>
              </a:ext>
            </a:extLst>
          </p:cNvPr>
          <p:cNvCxnSpPr>
            <a:cxnSpLocks/>
          </p:cNvCxnSpPr>
          <p:nvPr/>
        </p:nvCxnSpPr>
        <p:spPr bwMode="auto">
          <a:xfrm>
            <a:off x="10702315" y="1631950"/>
            <a:ext cx="0" cy="2606675"/>
          </a:xfrm>
          <a:prstGeom prst="line">
            <a:avLst/>
          </a:prstGeom>
          <a:noFill/>
          <a:ln w="76200"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3D609B59-7883-E6E9-8EFE-4AA61975B999}"/>
              </a:ext>
            </a:extLst>
          </p:cNvPr>
          <p:cNvCxnSpPr>
            <a:cxnSpLocks/>
          </p:cNvCxnSpPr>
          <p:nvPr/>
        </p:nvCxnSpPr>
        <p:spPr bwMode="auto">
          <a:xfrm>
            <a:off x="10796179" y="1635125"/>
            <a:ext cx="0" cy="2603500"/>
          </a:xfrm>
          <a:prstGeom prst="line">
            <a:avLst/>
          </a:prstGeom>
          <a:noFill/>
          <a:ln w="76200"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1C035357-9F90-6961-C85E-DF8A5A3EA823}"/>
              </a:ext>
            </a:extLst>
          </p:cNvPr>
          <p:cNvCxnSpPr>
            <a:cxnSpLocks/>
          </p:cNvCxnSpPr>
          <p:nvPr/>
        </p:nvCxnSpPr>
        <p:spPr bwMode="auto">
          <a:xfrm>
            <a:off x="10890043" y="1631950"/>
            <a:ext cx="0" cy="2670175"/>
          </a:xfrm>
          <a:prstGeom prst="line">
            <a:avLst/>
          </a:prstGeom>
          <a:noFill/>
          <a:ln w="76200"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903D2D5F-1E46-66EA-9A10-5602828F4CEC}"/>
              </a:ext>
            </a:extLst>
          </p:cNvPr>
          <p:cNvCxnSpPr>
            <a:cxnSpLocks/>
          </p:cNvCxnSpPr>
          <p:nvPr/>
        </p:nvCxnSpPr>
        <p:spPr bwMode="auto">
          <a:xfrm>
            <a:off x="10983907" y="1635125"/>
            <a:ext cx="0" cy="2743200"/>
          </a:xfrm>
          <a:prstGeom prst="line">
            <a:avLst/>
          </a:prstGeom>
          <a:noFill/>
          <a:ln w="76200"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2F7E7305-1B03-61C5-A927-F530CDAD9454}"/>
              </a:ext>
            </a:extLst>
          </p:cNvPr>
          <p:cNvCxnSpPr>
            <a:cxnSpLocks/>
          </p:cNvCxnSpPr>
          <p:nvPr/>
        </p:nvCxnSpPr>
        <p:spPr bwMode="auto">
          <a:xfrm>
            <a:off x="11077771" y="1631950"/>
            <a:ext cx="0" cy="2835275"/>
          </a:xfrm>
          <a:prstGeom prst="line">
            <a:avLst/>
          </a:prstGeom>
          <a:noFill/>
          <a:ln w="76200"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3153EF97-4771-8255-F781-4D35478281B9}"/>
              </a:ext>
            </a:extLst>
          </p:cNvPr>
          <p:cNvCxnSpPr>
            <a:cxnSpLocks/>
          </p:cNvCxnSpPr>
          <p:nvPr/>
        </p:nvCxnSpPr>
        <p:spPr bwMode="auto">
          <a:xfrm>
            <a:off x="11171635" y="1638300"/>
            <a:ext cx="0" cy="2838450"/>
          </a:xfrm>
          <a:prstGeom prst="line">
            <a:avLst/>
          </a:prstGeom>
          <a:noFill/>
          <a:ln w="76200" cap="flat" cmpd="sng" algn="ctr">
            <a:solidFill>
              <a:schemeClr val="accent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BB09E1F6-D9D8-65FA-2162-CE223C11DCEB}"/>
              </a:ext>
            </a:extLst>
          </p:cNvPr>
          <p:cNvCxnSpPr>
            <a:cxnSpLocks/>
          </p:cNvCxnSpPr>
          <p:nvPr/>
        </p:nvCxnSpPr>
        <p:spPr bwMode="auto">
          <a:xfrm>
            <a:off x="4976261" y="1632250"/>
            <a:ext cx="6798227"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4DB23803-CA2C-AA98-44D4-D0E3B146E3AE}"/>
              </a:ext>
            </a:extLst>
          </p:cNvPr>
          <p:cNvCxnSpPr/>
          <p:nvPr/>
        </p:nvCxnSpPr>
        <p:spPr bwMode="auto">
          <a:xfrm>
            <a:off x="4995512" y="2675823"/>
            <a:ext cx="6778976" cy="0"/>
          </a:xfrm>
          <a:prstGeom prst="line">
            <a:avLst/>
          </a:prstGeom>
          <a:noFill/>
          <a:ln w="28575" cap="flat" cmpd="sng" algn="ctr">
            <a:solidFill>
              <a:schemeClr val="bg1"/>
            </a:solidFill>
            <a:prstDash val="sysDot"/>
            <a:round/>
            <a:headEnd type="none" w="med" len="med"/>
            <a:tailEnd type="none" w="med" len="med"/>
          </a:ln>
          <a:effectLst/>
        </p:spPr>
      </p:cxnSp>
      <p:sp>
        <p:nvSpPr>
          <p:cNvPr id="186" name="Rectangle 185">
            <a:extLst>
              <a:ext uri="{FF2B5EF4-FFF2-40B4-BE49-F238E27FC236}">
                <a16:creationId xmlns:a16="http://schemas.microsoft.com/office/drawing/2014/main" id="{64727750-D34A-17A1-F857-22249469E553}"/>
              </a:ext>
            </a:extLst>
          </p:cNvPr>
          <p:cNvSpPr/>
          <p:nvPr/>
        </p:nvSpPr>
        <p:spPr bwMode="auto">
          <a:xfrm>
            <a:off x="5429896" y="5323673"/>
            <a:ext cx="45719" cy="45719"/>
          </a:xfrm>
          <a:prstGeom prst="rect">
            <a:avLst/>
          </a:prstGeom>
          <a:solidFill>
            <a:schemeClr val="accent1"/>
          </a:solid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7" name="Rectangle 186">
            <a:extLst>
              <a:ext uri="{FF2B5EF4-FFF2-40B4-BE49-F238E27FC236}">
                <a16:creationId xmlns:a16="http://schemas.microsoft.com/office/drawing/2014/main" id="{9134C0DF-92C2-AF22-3CFB-138A2556EA71}"/>
              </a:ext>
            </a:extLst>
          </p:cNvPr>
          <p:cNvSpPr/>
          <p:nvPr/>
        </p:nvSpPr>
        <p:spPr bwMode="auto">
          <a:xfrm>
            <a:off x="5054600" y="5323673"/>
            <a:ext cx="45719" cy="45719"/>
          </a:xfrm>
          <a:prstGeom prst="rect">
            <a:avLst/>
          </a:prstGeom>
          <a:no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8" name="Rectangle 187">
            <a:extLst>
              <a:ext uri="{FF2B5EF4-FFF2-40B4-BE49-F238E27FC236}">
                <a16:creationId xmlns:a16="http://schemas.microsoft.com/office/drawing/2014/main" id="{A2543C70-601C-54DF-D3C6-D3A90A8BA0CA}"/>
              </a:ext>
            </a:extLst>
          </p:cNvPr>
          <p:cNvSpPr/>
          <p:nvPr/>
        </p:nvSpPr>
        <p:spPr bwMode="auto">
          <a:xfrm>
            <a:off x="5148424" y="5323673"/>
            <a:ext cx="45719" cy="45719"/>
          </a:xfrm>
          <a:prstGeom prst="rect">
            <a:avLst/>
          </a:prstGeom>
          <a:no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9" name="Rectangle 188">
            <a:extLst>
              <a:ext uri="{FF2B5EF4-FFF2-40B4-BE49-F238E27FC236}">
                <a16:creationId xmlns:a16="http://schemas.microsoft.com/office/drawing/2014/main" id="{40CC647B-D00D-1F9C-1E01-A363383F5745}"/>
              </a:ext>
            </a:extLst>
          </p:cNvPr>
          <p:cNvSpPr/>
          <p:nvPr/>
        </p:nvSpPr>
        <p:spPr bwMode="auto">
          <a:xfrm>
            <a:off x="5336072" y="5323673"/>
            <a:ext cx="45719" cy="45719"/>
          </a:xfrm>
          <a:prstGeom prst="rect">
            <a:avLst/>
          </a:prstGeom>
          <a:no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Rectangle 189">
            <a:extLst>
              <a:ext uri="{FF2B5EF4-FFF2-40B4-BE49-F238E27FC236}">
                <a16:creationId xmlns:a16="http://schemas.microsoft.com/office/drawing/2014/main" id="{0561A549-DEEC-5759-5B0E-6B427387F464}"/>
              </a:ext>
            </a:extLst>
          </p:cNvPr>
          <p:cNvSpPr/>
          <p:nvPr/>
        </p:nvSpPr>
        <p:spPr bwMode="auto">
          <a:xfrm>
            <a:off x="5242248" y="5323673"/>
            <a:ext cx="45719" cy="45719"/>
          </a:xfrm>
          <a:prstGeom prst="rect">
            <a:avLst/>
          </a:prstGeom>
          <a:no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1" name="Rectangle 190">
            <a:extLst>
              <a:ext uri="{FF2B5EF4-FFF2-40B4-BE49-F238E27FC236}">
                <a16:creationId xmlns:a16="http://schemas.microsoft.com/office/drawing/2014/main" id="{6E5BD0AB-5FAB-DE1A-4EDE-8375434FECA6}"/>
              </a:ext>
            </a:extLst>
          </p:cNvPr>
          <p:cNvSpPr/>
          <p:nvPr/>
        </p:nvSpPr>
        <p:spPr bwMode="auto">
          <a:xfrm>
            <a:off x="5523720" y="5323673"/>
            <a:ext cx="45719" cy="45719"/>
          </a:xfrm>
          <a:prstGeom prst="rect">
            <a:avLst/>
          </a:prstGeom>
          <a:solidFill>
            <a:schemeClr val="accent1"/>
          </a:solid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2" name="Rectangle 191">
            <a:extLst>
              <a:ext uri="{FF2B5EF4-FFF2-40B4-BE49-F238E27FC236}">
                <a16:creationId xmlns:a16="http://schemas.microsoft.com/office/drawing/2014/main" id="{AD5D1D9A-95AB-A43F-DA8F-623AB5AD3120}"/>
              </a:ext>
            </a:extLst>
          </p:cNvPr>
          <p:cNvSpPr/>
          <p:nvPr/>
        </p:nvSpPr>
        <p:spPr bwMode="auto">
          <a:xfrm>
            <a:off x="5617544" y="5323673"/>
            <a:ext cx="45719" cy="45719"/>
          </a:xfrm>
          <a:prstGeom prst="rect">
            <a:avLst/>
          </a:prstGeom>
          <a:no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3" name="Rectangle 192">
            <a:extLst>
              <a:ext uri="{FF2B5EF4-FFF2-40B4-BE49-F238E27FC236}">
                <a16:creationId xmlns:a16="http://schemas.microsoft.com/office/drawing/2014/main" id="{E3B59B3C-8753-06A3-1C51-B981A40BE81E}"/>
              </a:ext>
            </a:extLst>
          </p:cNvPr>
          <p:cNvSpPr/>
          <p:nvPr/>
        </p:nvSpPr>
        <p:spPr bwMode="auto">
          <a:xfrm>
            <a:off x="5805192" y="5323673"/>
            <a:ext cx="45719" cy="45719"/>
          </a:xfrm>
          <a:prstGeom prst="rect">
            <a:avLst/>
          </a:prstGeom>
          <a:no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 name="Rectangle 193">
            <a:extLst>
              <a:ext uri="{FF2B5EF4-FFF2-40B4-BE49-F238E27FC236}">
                <a16:creationId xmlns:a16="http://schemas.microsoft.com/office/drawing/2014/main" id="{A1BF79E3-2BA7-2250-1517-D3F0333D448F}"/>
              </a:ext>
            </a:extLst>
          </p:cNvPr>
          <p:cNvSpPr/>
          <p:nvPr/>
        </p:nvSpPr>
        <p:spPr bwMode="auto">
          <a:xfrm>
            <a:off x="6086664" y="5323673"/>
            <a:ext cx="45719" cy="45719"/>
          </a:xfrm>
          <a:prstGeom prst="rect">
            <a:avLst/>
          </a:prstGeom>
          <a:no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 name="Rectangle 194">
            <a:extLst>
              <a:ext uri="{FF2B5EF4-FFF2-40B4-BE49-F238E27FC236}">
                <a16:creationId xmlns:a16="http://schemas.microsoft.com/office/drawing/2014/main" id="{7AC368A8-71A0-99EC-BBF8-5B8F96B351FF}"/>
              </a:ext>
            </a:extLst>
          </p:cNvPr>
          <p:cNvSpPr/>
          <p:nvPr/>
        </p:nvSpPr>
        <p:spPr bwMode="auto">
          <a:xfrm>
            <a:off x="5711368" y="5323673"/>
            <a:ext cx="45719" cy="45719"/>
          </a:xfrm>
          <a:prstGeom prst="rect">
            <a:avLst/>
          </a:prstGeom>
          <a:solidFill>
            <a:schemeClr val="accent1"/>
          </a:solid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6" name="Rectangle 195">
            <a:extLst>
              <a:ext uri="{FF2B5EF4-FFF2-40B4-BE49-F238E27FC236}">
                <a16:creationId xmlns:a16="http://schemas.microsoft.com/office/drawing/2014/main" id="{CCF5CC7E-D4F8-8376-8494-9042F6EAEB41}"/>
              </a:ext>
            </a:extLst>
          </p:cNvPr>
          <p:cNvSpPr/>
          <p:nvPr/>
        </p:nvSpPr>
        <p:spPr bwMode="auto">
          <a:xfrm>
            <a:off x="5899016" y="5323673"/>
            <a:ext cx="45719" cy="45719"/>
          </a:xfrm>
          <a:prstGeom prst="rect">
            <a:avLst/>
          </a:prstGeom>
          <a:solidFill>
            <a:schemeClr val="accent1"/>
          </a:solid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7" name="Rectangle 196">
            <a:extLst>
              <a:ext uri="{FF2B5EF4-FFF2-40B4-BE49-F238E27FC236}">
                <a16:creationId xmlns:a16="http://schemas.microsoft.com/office/drawing/2014/main" id="{D9A3711D-F2D8-863A-CA3E-019F84008A03}"/>
              </a:ext>
            </a:extLst>
          </p:cNvPr>
          <p:cNvSpPr/>
          <p:nvPr/>
        </p:nvSpPr>
        <p:spPr bwMode="auto">
          <a:xfrm>
            <a:off x="5992840" y="5323673"/>
            <a:ext cx="45719" cy="45719"/>
          </a:xfrm>
          <a:prstGeom prst="rect">
            <a:avLst/>
          </a:prstGeom>
          <a:solidFill>
            <a:schemeClr val="accent1"/>
          </a:solid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8" name="Rectangle 197">
            <a:extLst>
              <a:ext uri="{FF2B5EF4-FFF2-40B4-BE49-F238E27FC236}">
                <a16:creationId xmlns:a16="http://schemas.microsoft.com/office/drawing/2014/main" id="{D17488B0-10AA-60A4-D787-8B26FA9C0FF8}"/>
              </a:ext>
            </a:extLst>
          </p:cNvPr>
          <p:cNvSpPr/>
          <p:nvPr/>
        </p:nvSpPr>
        <p:spPr bwMode="auto">
          <a:xfrm>
            <a:off x="6180488" y="5323673"/>
            <a:ext cx="45719" cy="45719"/>
          </a:xfrm>
          <a:prstGeom prst="rect">
            <a:avLst/>
          </a:prstGeom>
          <a:solidFill>
            <a:schemeClr val="accent1"/>
          </a:solid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r>
              <a:rPr lang="en-US" sz="1800" b="0" dirty="0">
                <a:solidFill>
                  <a:schemeClr val="tx1"/>
                </a:solidFill>
                <a:latin typeface="Calibri" panose="020F0502020204030204" pitchFamily="34" charset="0"/>
              </a:rPr>
              <a:t>0</a:t>
            </a:r>
          </a:p>
        </p:txBody>
      </p:sp>
      <p:sp>
        <p:nvSpPr>
          <p:cNvPr id="199" name="Rectangle 198">
            <a:extLst>
              <a:ext uri="{FF2B5EF4-FFF2-40B4-BE49-F238E27FC236}">
                <a16:creationId xmlns:a16="http://schemas.microsoft.com/office/drawing/2014/main" id="{C54CCB5A-CA8C-C870-14A7-49E564B4FDA1}"/>
              </a:ext>
            </a:extLst>
          </p:cNvPr>
          <p:cNvSpPr/>
          <p:nvPr/>
        </p:nvSpPr>
        <p:spPr bwMode="auto">
          <a:xfrm>
            <a:off x="6274312" y="5323673"/>
            <a:ext cx="45719" cy="45719"/>
          </a:xfrm>
          <a:prstGeom prst="rect">
            <a:avLst/>
          </a:prstGeom>
          <a:solidFill>
            <a:schemeClr val="accent1"/>
          </a:solid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0" name="Rectangle 199">
            <a:extLst>
              <a:ext uri="{FF2B5EF4-FFF2-40B4-BE49-F238E27FC236}">
                <a16:creationId xmlns:a16="http://schemas.microsoft.com/office/drawing/2014/main" id="{038250CD-161E-373E-C939-31258F05A39F}"/>
              </a:ext>
            </a:extLst>
          </p:cNvPr>
          <p:cNvSpPr/>
          <p:nvPr/>
        </p:nvSpPr>
        <p:spPr bwMode="auto">
          <a:xfrm>
            <a:off x="6368136" y="5323673"/>
            <a:ext cx="45719" cy="45719"/>
          </a:xfrm>
          <a:prstGeom prst="rect">
            <a:avLst/>
          </a:prstGeom>
          <a:no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1" name="Rectangle 200">
            <a:extLst>
              <a:ext uri="{FF2B5EF4-FFF2-40B4-BE49-F238E27FC236}">
                <a16:creationId xmlns:a16="http://schemas.microsoft.com/office/drawing/2014/main" id="{BFE075A5-0C5F-9CD4-EEAD-89A0F85096EC}"/>
              </a:ext>
            </a:extLst>
          </p:cNvPr>
          <p:cNvSpPr/>
          <p:nvPr/>
        </p:nvSpPr>
        <p:spPr bwMode="auto">
          <a:xfrm>
            <a:off x="6461960" y="5323673"/>
            <a:ext cx="45719" cy="45719"/>
          </a:xfrm>
          <a:prstGeom prst="rect">
            <a:avLst/>
          </a:prstGeom>
          <a:no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2" name="Rectangle 201">
            <a:extLst>
              <a:ext uri="{FF2B5EF4-FFF2-40B4-BE49-F238E27FC236}">
                <a16:creationId xmlns:a16="http://schemas.microsoft.com/office/drawing/2014/main" id="{968DA0A6-2897-A521-0838-9A35A62AFC70}"/>
              </a:ext>
            </a:extLst>
          </p:cNvPr>
          <p:cNvSpPr/>
          <p:nvPr/>
        </p:nvSpPr>
        <p:spPr bwMode="auto">
          <a:xfrm>
            <a:off x="7024904" y="5323673"/>
            <a:ext cx="45719" cy="45719"/>
          </a:xfrm>
          <a:prstGeom prst="rect">
            <a:avLst/>
          </a:prstGeom>
          <a:no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3" name="Rectangle 202">
            <a:extLst>
              <a:ext uri="{FF2B5EF4-FFF2-40B4-BE49-F238E27FC236}">
                <a16:creationId xmlns:a16="http://schemas.microsoft.com/office/drawing/2014/main" id="{4CB46007-33D3-DB9D-EC84-5576EC6AAEB1}"/>
              </a:ext>
            </a:extLst>
          </p:cNvPr>
          <p:cNvSpPr/>
          <p:nvPr/>
        </p:nvSpPr>
        <p:spPr bwMode="auto">
          <a:xfrm>
            <a:off x="7118728" y="5323673"/>
            <a:ext cx="45719" cy="45719"/>
          </a:xfrm>
          <a:prstGeom prst="rect">
            <a:avLst/>
          </a:prstGeom>
          <a:no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 name="Rectangle 203">
            <a:extLst>
              <a:ext uri="{FF2B5EF4-FFF2-40B4-BE49-F238E27FC236}">
                <a16:creationId xmlns:a16="http://schemas.microsoft.com/office/drawing/2014/main" id="{3308BF73-F797-6DB1-6B0C-D1A90FAC2424}"/>
              </a:ext>
            </a:extLst>
          </p:cNvPr>
          <p:cNvSpPr/>
          <p:nvPr/>
        </p:nvSpPr>
        <p:spPr bwMode="auto">
          <a:xfrm>
            <a:off x="6555784" y="5323673"/>
            <a:ext cx="45719" cy="45719"/>
          </a:xfrm>
          <a:prstGeom prst="rect">
            <a:avLst/>
          </a:prstGeom>
          <a:solidFill>
            <a:schemeClr val="accent1"/>
          </a:solid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 name="Rectangle 204">
            <a:extLst>
              <a:ext uri="{FF2B5EF4-FFF2-40B4-BE49-F238E27FC236}">
                <a16:creationId xmlns:a16="http://schemas.microsoft.com/office/drawing/2014/main" id="{4645D05A-A43C-3C09-88B6-9EAAF79D95DF}"/>
              </a:ext>
            </a:extLst>
          </p:cNvPr>
          <p:cNvSpPr/>
          <p:nvPr/>
        </p:nvSpPr>
        <p:spPr bwMode="auto">
          <a:xfrm>
            <a:off x="6649608" y="5323673"/>
            <a:ext cx="45719" cy="45719"/>
          </a:xfrm>
          <a:prstGeom prst="rect">
            <a:avLst/>
          </a:prstGeom>
          <a:solidFill>
            <a:schemeClr val="accent1"/>
          </a:solid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 name="Rectangle 205">
            <a:extLst>
              <a:ext uri="{FF2B5EF4-FFF2-40B4-BE49-F238E27FC236}">
                <a16:creationId xmlns:a16="http://schemas.microsoft.com/office/drawing/2014/main" id="{4D8E1373-C9E1-407D-A129-89B550109BC8}"/>
              </a:ext>
            </a:extLst>
          </p:cNvPr>
          <p:cNvSpPr/>
          <p:nvPr/>
        </p:nvSpPr>
        <p:spPr bwMode="auto">
          <a:xfrm>
            <a:off x="6743432" y="5323673"/>
            <a:ext cx="45719" cy="45719"/>
          </a:xfrm>
          <a:prstGeom prst="rect">
            <a:avLst/>
          </a:prstGeom>
          <a:solidFill>
            <a:schemeClr val="accent1"/>
          </a:solid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7" name="Rectangle 206">
            <a:extLst>
              <a:ext uri="{FF2B5EF4-FFF2-40B4-BE49-F238E27FC236}">
                <a16:creationId xmlns:a16="http://schemas.microsoft.com/office/drawing/2014/main" id="{47BA679C-67BF-A602-D53A-9C76A43AC161}"/>
              </a:ext>
            </a:extLst>
          </p:cNvPr>
          <p:cNvSpPr/>
          <p:nvPr/>
        </p:nvSpPr>
        <p:spPr bwMode="auto">
          <a:xfrm>
            <a:off x="6837256" y="5323673"/>
            <a:ext cx="45719" cy="45719"/>
          </a:xfrm>
          <a:prstGeom prst="rect">
            <a:avLst/>
          </a:prstGeom>
          <a:solidFill>
            <a:schemeClr val="accent1"/>
          </a:solid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8" name="Rectangle 207">
            <a:extLst>
              <a:ext uri="{FF2B5EF4-FFF2-40B4-BE49-F238E27FC236}">
                <a16:creationId xmlns:a16="http://schemas.microsoft.com/office/drawing/2014/main" id="{21CCA6A5-CA48-43DA-4811-39E0273A3666}"/>
              </a:ext>
            </a:extLst>
          </p:cNvPr>
          <p:cNvSpPr/>
          <p:nvPr/>
        </p:nvSpPr>
        <p:spPr bwMode="auto">
          <a:xfrm>
            <a:off x="6931080" y="5323673"/>
            <a:ext cx="45719" cy="45719"/>
          </a:xfrm>
          <a:prstGeom prst="rect">
            <a:avLst/>
          </a:prstGeom>
          <a:solidFill>
            <a:schemeClr val="accent1"/>
          </a:solid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9" name="Rectangle 208">
            <a:extLst>
              <a:ext uri="{FF2B5EF4-FFF2-40B4-BE49-F238E27FC236}">
                <a16:creationId xmlns:a16="http://schemas.microsoft.com/office/drawing/2014/main" id="{11CF1F7B-876A-FF53-4D7F-418E8620DCCE}"/>
              </a:ext>
            </a:extLst>
          </p:cNvPr>
          <p:cNvSpPr/>
          <p:nvPr/>
        </p:nvSpPr>
        <p:spPr bwMode="auto">
          <a:xfrm>
            <a:off x="7212552" y="5323673"/>
            <a:ext cx="45719" cy="45719"/>
          </a:xfrm>
          <a:prstGeom prst="rect">
            <a:avLst/>
          </a:prstGeom>
          <a:solidFill>
            <a:schemeClr val="accent1"/>
          </a:solid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0" name="Rectangle 209">
            <a:extLst>
              <a:ext uri="{FF2B5EF4-FFF2-40B4-BE49-F238E27FC236}">
                <a16:creationId xmlns:a16="http://schemas.microsoft.com/office/drawing/2014/main" id="{EB29B940-5733-CFEF-BE04-40D1976E4DA4}"/>
              </a:ext>
            </a:extLst>
          </p:cNvPr>
          <p:cNvSpPr/>
          <p:nvPr/>
        </p:nvSpPr>
        <p:spPr bwMode="auto">
          <a:xfrm>
            <a:off x="7306376" y="5323673"/>
            <a:ext cx="45719" cy="45719"/>
          </a:xfrm>
          <a:prstGeom prst="rect">
            <a:avLst/>
          </a:prstGeom>
          <a:solidFill>
            <a:schemeClr val="accent1"/>
          </a:solid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1" name="Rectangle 210">
            <a:extLst>
              <a:ext uri="{FF2B5EF4-FFF2-40B4-BE49-F238E27FC236}">
                <a16:creationId xmlns:a16="http://schemas.microsoft.com/office/drawing/2014/main" id="{02592B07-213F-F22C-71A7-F104B9AB59D0}"/>
              </a:ext>
            </a:extLst>
          </p:cNvPr>
          <p:cNvSpPr/>
          <p:nvPr/>
        </p:nvSpPr>
        <p:spPr bwMode="auto">
          <a:xfrm>
            <a:off x="7400200" y="5323673"/>
            <a:ext cx="45719" cy="45719"/>
          </a:xfrm>
          <a:prstGeom prst="rect">
            <a:avLst/>
          </a:prstGeom>
          <a:solidFill>
            <a:schemeClr val="accent1"/>
          </a:solid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2" name="Rectangle 211">
            <a:extLst>
              <a:ext uri="{FF2B5EF4-FFF2-40B4-BE49-F238E27FC236}">
                <a16:creationId xmlns:a16="http://schemas.microsoft.com/office/drawing/2014/main" id="{585CA499-F220-C087-5D3A-C418EA75795B}"/>
              </a:ext>
            </a:extLst>
          </p:cNvPr>
          <p:cNvSpPr/>
          <p:nvPr/>
        </p:nvSpPr>
        <p:spPr bwMode="auto">
          <a:xfrm>
            <a:off x="7775496" y="5323673"/>
            <a:ext cx="45719" cy="45719"/>
          </a:xfrm>
          <a:prstGeom prst="rect">
            <a:avLst/>
          </a:prstGeom>
          <a:solidFill>
            <a:schemeClr val="accent1"/>
          </a:solid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3" name="Rectangle 212">
            <a:extLst>
              <a:ext uri="{FF2B5EF4-FFF2-40B4-BE49-F238E27FC236}">
                <a16:creationId xmlns:a16="http://schemas.microsoft.com/office/drawing/2014/main" id="{0B470C34-7A08-03C8-3240-82356D48C8A6}"/>
              </a:ext>
            </a:extLst>
          </p:cNvPr>
          <p:cNvSpPr/>
          <p:nvPr/>
        </p:nvSpPr>
        <p:spPr bwMode="auto">
          <a:xfrm>
            <a:off x="7494024" y="5323673"/>
            <a:ext cx="45719" cy="45719"/>
          </a:xfrm>
          <a:prstGeom prst="rect">
            <a:avLst/>
          </a:prstGeom>
          <a:no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4" name="Rectangle 213">
            <a:extLst>
              <a:ext uri="{FF2B5EF4-FFF2-40B4-BE49-F238E27FC236}">
                <a16:creationId xmlns:a16="http://schemas.microsoft.com/office/drawing/2014/main" id="{91FC1090-D3E4-5898-8BAE-1815DA9642CB}"/>
              </a:ext>
            </a:extLst>
          </p:cNvPr>
          <p:cNvSpPr/>
          <p:nvPr/>
        </p:nvSpPr>
        <p:spPr bwMode="auto">
          <a:xfrm>
            <a:off x="7587848" y="5323673"/>
            <a:ext cx="45719" cy="45719"/>
          </a:xfrm>
          <a:prstGeom prst="rect">
            <a:avLst/>
          </a:prstGeom>
          <a:no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5" name="Rectangle 214">
            <a:extLst>
              <a:ext uri="{FF2B5EF4-FFF2-40B4-BE49-F238E27FC236}">
                <a16:creationId xmlns:a16="http://schemas.microsoft.com/office/drawing/2014/main" id="{24B8CDA0-DE4A-09B0-A882-FAEAB74B75E4}"/>
              </a:ext>
            </a:extLst>
          </p:cNvPr>
          <p:cNvSpPr/>
          <p:nvPr/>
        </p:nvSpPr>
        <p:spPr bwMode="auto">
          <a:xfrm>
            <a:off x="7681672" y="5323673"/>
            <a:ext cx="45719" cy="45719"/>
          </a:xfrm>
          <a:prstGeom prst="rect">
            <a:avLst/>
          </a:prstGeom>
          <a:no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6" name="Rectangle 215">
            <a:extLst>
              <a:ext uri="{FF2B5EF4-FFF2-40B4-BE49-F238E27FC236}">
                <a16:creationId xmlns:a16="http://schemas.microsoft.com/office/drawing/2014/main" id="{DCBFC6F6-D176-A54C-7266-90DB630A6893}"/>
              </a:ext>
            </a:extLst>
          </p:cNvPr>
          <p:cNvSpPr/>
          <p:nvPr/>
        </p:nvSpPr>
        <p:spPr bwMode="auto">
          <a:xfrm>
            <a:off x="7869320" y="5323673"/>
            <a:ext cx="45719" cy="45719"/>
          </a:xfrm>
          <a:prstGeom prst="rect">
            <a:avLst/>
          </a:prstGeom>
          <a:solidFill>
            <a:schemeClr val="accent1"/>
          </a:solid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7" name="Rectangle 216">
            <a:extLst>
              <a:ext uri="{FF2B5EF4-FFF2-40B4-BE49-F238E27FC236}">
                <a16:creationId xmlns:a16="http://schemas.microsoft.com/office/drawing/2014/main" id="{64731F41-F469-84CC-5A1C-47B5C0B4DAA5}"/>
              </a:ext>
            </a:extLst>
          </p:cNvPr>
          <p:cNvSpPr/>
          <p:nvPr/>
        </p:nvSpPr>
        <p:spPr bwMode="auto">
          <a:xfrm>
            <a:off x="8056968" y="5323673"/>
            <a:ext cx="45719" cy="45719"/>
          </a:xfrm>
          <a:prstGeom prst="rect">
            <a:avLst/>
          </a:prstGeom>
          <a:solidFill>
            <a:schemeClr val="accent1"/>
          </a:solid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8" name="Rectangle 217">
            <a:extLst>
              <a:ext uri="{FF2B5EF4-FFF2-40B4-BE49-F238E27FC236}">
                <a16:creationId xmlns:a16="http://schemas.microsoft.com/office/drawing/2014/main" id="{07F89C2F-501C-41DA-AE19-D9D50696DE6D}"/>
              </a:ext>
            </a:extLst>
          </p:cNvPr>
          <p:cNvSpPr/>
          <p:nvPr/>
        </p:nvSpPr>
        <p:spPr bwMode="auto">
          <a:xfrm>
            <a:off x="8150792" y="5323673"/>
            <a:ext cx="45719" cy="45719"/>
          </a:xfrm>
          <a:prstGeom prst="rect">
            <a:avLst/>
          </a:prstGeom>
          <a:solidFill>
            <a:schemeClr val="accent1"/>
          </a:solid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9" name="Rectangle 218">
            <a:extLst>
              <a:ext uri="{FF2B5EF4-FFF2-40B4-BE49-F238E27FC236}">
                <a16:creationId xmlns:a16="http://schemas.microsoft.com/office/drawing/2014/main" id="{427C38C9-5A32-97C0-B3FD-8E72A027D798}"/>
              </a:ext>
            </a:extLst>
          </p:cNvPr>
          <p:cNvSpPr/>
          <p:nvPr/>
        </p:nvSpPr>
        <p:spPr bwMode="auto">
          <a:xfrm>
            <a:off x="8244616" y="5323673"/>
            <a:ext cx="45719" cy="45719"/>
          </a:xfrm>
          <a:prstGeom prst="rect">
            <a:avLst/>
          </a:prstGeom>
          <a:solidFill>
            <a:schemeClr val="accent1"/>
          </a:solid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0" name="Rectangle 219">
            <a:extLst>
              <a:ext uri="{FF2B5EF4-FFF2-40B4-BE49-F238E27FC236}">
                <a16:creationId xmlns:a16="http://schemas.microsoft.com/office/drawing/2014/main" id="{2B6FF9C0-0F55-0EA9-9C13-B970DD78386D}"/>
              </a:ext>
            </a:extLst>
          </p:cNvPr>
          <p:cNvSpPr/>
          <p:nvPr/>
        </p:nvSpPr>
        <p:spPr bwMode="auto">
          <a:xfrm>
            <a:off x="8526088" y="5323673"/>
            <a:ext cx="45719" cy="45719"/>
          </a:xfrm>
          <a:prstGeom prst="rect">
            <a:avLst/>
          </a:prstGeom>
          <a:solidFill>
            <a:schemeClr val="accent1"/>
          </a:solid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1" name="Rectangle 220">
            <a:extLst>
              <a:ext uri="{FF2B5EF4-FFF2-40B4-BE49-F238E27FC236}">
                <a16:creationId xmlns:a16="http://schemas.microsoft.com/office/drawing/2014/main" id="{92712C9C-98FF-6CE7-2AA0-584F4EBC97DD}"/>
              </a:ext>
            </a:extLst>
          </p:cNvPr>
          <p:cNvSpPr/>
          <p:nvPr/>
        </p:nvSpPr>
        <p:spPr bwMode="auto">
          <a:xfrm>
            <a:off x="7963144" y="5323673"/>
            <a:ext cx="45719" cy="45719"/>
          </a:xfrm>
          <a:prstGeom prst="rect">
            <a:avLst/>
          </a:prstGeom>
          <a:no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2" name="Rectangle 221">
            <a:extLst>
              <a:ext uri="{FF2B5EF4-FFF2-40B4-BE49-F238E27FC236}">
                <a16:creationId xmlns:a16="http://schemas.microsoft.com/office/drawing/2014/main" id="{2B0D3ECB-D7F0-037A-B08C-D94BAED08A65}"/>
              </a:ext>
            </a:extLst>
          </p:cNvPr>
          <p:cNvSpPr/>
          <p:nvPr/>
        </p:nvSpPr>
        <p:spPr bwMode="auto">
          <a:xfrm>
            <a:off x="8338440" y="5323673"/>
            <a:ext cx="45719" cy="45719"/>
          </a:xfrm>
          <a:prstGeom prst="rect">
            <a:avLst/>
          </a:prstGeom>
          <a:no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3" name="Rectangle 222">
            <a:extLst>
              <a:ext uri="{FF2B5EF4-FFF2-40B4-BE49-F238E27FC236}">
                <a16:creationId xmlns:a16="http://schemas.microsoft.com/office/drawing/2014/main" id="{1612E862-51DD-79DD-FFE6-D3A4547F6666}"/>
              </a:ext>
            </a:extLst>
          </p:cNvPr>
          <p:cNvSpPr/>
          <p:nvPr/>
        </p:nvSpPr>
        <p:spPr bwMode="auto">
          <a:xfrm>
            <a:off x="8432264" y="5323673"/>
            <a:ext cx="45719" cy="45719"/>
          </a:xfrm>
          <a:prstGeom prst="rect">
            <a:avLst/>
          </a:prstGeom>
          <a:no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4" name="Rectangle 223">
            <a:extLst>
              <a:ext uri="{FF2B5EF4-FFF2-40B4-BE49-F238E27FC236}">
                <a16:creationId xmlns:a16="http://schemas.microsoft.com/office/drawing/2014/main" id="{2F3554D3-88B4-F5C7-731E-F66D2C24E59B}"/>
              </a:ext>
            </a:extLst>
          </p:cNvPr>
          <p:cNvSpPr/>
          <p:nvPr/>
        </p:nvSpPr>
        <p:spPr bwMode="auto">
          <a:xfrm>
            <a:off x="8713736" y="5323673"/>
            <a:ext cx="45719" cy="45719"/>
          </a:xfrm>
          <a:prstGeom prst="rect">
            <a:avLst/>
          </a:prstGeom>
          <a:no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5" name="Rectangle 224">
            <a:extLst>
              <a:ext uri="{FF2B5EF4-FFF2-40B4-BE49-F238E27FC236}">
                <a16:creationId xmlns:a16="http://schemas.microsoft.com/office/drawing/2014/main" id="{10917AD6-A6D5-AA0F-3969-E12ABF417D59}"/>
              </a:ext>
            </a:extLst>
          </p:cNvPr>
          <p:cNvSpPr/>
          <p:nvPr/>
        </p:nvSpPr>
        <p:spPr bwMode="auto">
          <a:xfrm>
            <a:off x="8619912" y="5323673"/>
            <a:ext cx="45719" cy="45719"/>
          </a:xfrm>
          <a:prstGeom prst="rect">
            <a:avLst/>
          </a:prstGeom>
          <a:solidFill>
            <a:schemeClr val="accent1"/>
          </a:solid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6" name="Rectangle 225">
            <a:extLst>
              <a:ext uri="{FF2B5EF4-FFF2-40B4-BE49-F238E27FC236}">
                <a16:creationId xmlns:a16="http://schemas.microsoft.com/office/drawing/2014/main" id="{09C1B355-604F-70B3-421B-5BF5CFC428F1}"/>
              </a:ext>
            </a:extLst>
          </p:cNvPr>
          <p:cNvSpPr/>
          <p:nvPr/>
        </p:nvSpPr>
        <p:spPr bwMode="auto">
          <a:xfrm>
            <a:off x="8807560" y="5323673"/>
            <a:ext cx="45719" cy="45719"/>
          </a:xfrm>
          <a:prstGeom prst="rect">
            <a:avLst/>
          </a:prstGeom>
          <a:solidFill>
            <a:schemeClr val="accent1"/>
          </a:solid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7" name="Rectangle 226">
            <a:extLst>
              <a:ext uri="{FF2B5EF4-FFF2-40B4-BE49-F238E27FC236}">
                <a16:creationId xmlns:a16="http://schemas.microsoft.com/office/drawing/2014/main" id="{E467FC79-011B-0187-5027-4B11990DD11A}"/>
              </a:ext>
            </a:extLst>
          </p:cNvPr>
          <p:cNvSpPr/>
          <p:nvPr/>
        </p:nvSpPr>
        <p:spPr bwMode="auto">
          <a:xfrm>
            <a:off x="9089032" y="5323673"/>
            <a:ext cx="45719" cy="45719"/>
          </a:xfrm>
          <a:prstGeom prst="rect">
            <a:avLst/>
          </a:prstGeom>
          <a:solidFill>
            <a:schemeClr val="accent1"/>
          </a:solid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8" name="Rectangle 227">
            <a:extLst>
              <a:ext uri="{FF2B5EF4-FFF2-40B4-BE49-F238E27FC236}">
                <a16:creationId xmlns:a16="http://schemas.microsoft.com/office/drawing/2014/main" id="{0F8076B3-7014-83E7-9E8C-161604D19D30}"/>
              </a:ext>
            </a:extLst>
          </p:cNvPr>
          <p:cNvSpPr/>
          <p:nvPr/>
        </p:nvSpPr>
        <p:spPr bwMode="auto">
          <a:xfrm>
            <a:off x="9182856" y="5323673"/>
            <a:ext cx="45719" cy="45719"/>
          </a:xfrm>
          <a:prstGeom prst="rect">
            <a:avLst/>
          </a:prstGeom>
          <a:solidFill>
            <a:schemeClr val="accent1"/>
          </a:solid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9" name="Rectangle 228">
            <a:extLst>
              <a:ext uri="{FF2B5EF4-FFF2-40B4-BE49-F238E27FC236}">
                <a16:creationId xmlns:a16="http://schemas.microsoft.com/office/drawing/2014/main" id="{0293CE53-DA0A-E2EA-4040-DE934C9E9510}"/>
              </a:ext>
            </a:extLst>
          </p:cNvPr>
          <p:cNvSpPr/>
          <p:nvPr/>
        </p:nvSpPr>
        <p:spPr bwMode="auto">
          <a:xfrm>
            <a:off x="9276680" y="5323673"/>
            <a:ext cx="45719" cy="45719"/>
          </a:xfrm>
          <a:prstGeom prst="rect">
            <a:avLst/>
          </a:prstGeom>
          <a:solidFill>
            <a:schemeClr val="accent1"/>
          </a:solid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0" name="Rectangle 229">
            <a:extLst>
              <a:ext uri="{FF2B5EF4-FFF2-40B4-BE49-F238E27FC236}">
                <a16:creationId xmlns:a16="http://schemas.microsoft.com/office/drawing/2014/main" id="{A0B956BC-CCD0-7E26-6522-EBF0EC21F711}"/>
              </a:ext>
            </a:extLst>
          </p:cNvPr>
          <p:cNvSpPr/>
          <p:nvPr/>
        </p:nvSpPr>
        <p:spPr bwMode="auto">
          <a:xfrm>
            <a:off x="8901384" y="5323673"/>
            <a:ext cx="45719" cy="45719"/>
          </a:xfrm>
          <a:prstGeom prst="rect">
            <a:avLst/>
          </a:prstGeom>
          <a:no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1" name="Rectangle 230">
            <a:extLst>
              <a:ext uri="{FF2B5EF4-FFF2-40B4-BE49-F238E27FC236}">
                <a16:creationId xmlns:a16="http://schemas.microsoft.com/office/drawing/2014/main" id="{DBE28E90-7B9D-B94C-C652-2073DD5AF860}"/>
              </a:ext>
            </a:extLst>
          </p:cNvPr>
          <p:cNvSpPr/>
          <p:nvPr/>
        </p:nvSpPr>
        <p:spPr bwMode="auto">
          <a:xfrm>
            <a:off x="8995208" y="5323673"/>
            <a:ext cx="45719" cy="45719"/>
          </a:xfrm>
          <a:prstGeom prst="rect">
            <a:avLst/>
          </a:prstGeom>
          <a:no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2" name="Rectangle 231">
            <a:extLst>
              <a:ext uri="{FF2B5EF4-FFF2-40B4-BE49-F238E27FC236}">
                <a16:creationId xmlns:a16="http://schemas.microsoft.com/office/drawing/2014/main" id="{46B4BE73-9F5F-CB27-CD27-FC321F22D8BD}"/>
              </a:ext>
            </a:extLst>
          </p:cNvPr>
          <p:cNvSpPr/>
          <p:nvPr/>
        </p:nvSpPr>
        <p:spPr bwMode="auto">
          <a:xfrm>
            <a:off x="9370504" y="5323673"/>
            <a:ext cx="45719" cy="45719"/>
          </a:xfrm>
          <a:prstGeom prst="rect">
            <a:avLst/>
          </a:prstGeom>
          <a:no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3" name="Rectangle 232">
            <a:extLst>
              <a:ext uri="{FF2B5EF4-FFF2-40B4-BE49-F238E27FC236}">
                <a16:creationId xmlns:a16="http://schemas.microsoft.com/office/drawing/2014/main" id="{B4EA2113-9B89-9FBF-0367-8FB1DD44C29B}"/>
              </a:ext>
            </a:extLst>
          </p:cNvPr>
          <p:cNvSpPr/>
          <p:nvPr/>
        </p:nvSpPr>
        <p:spPr bwMode="auto">
          <a:xfrm>
            <a:off x="10777864" y="5323673"/>
            <a:ext cx="45719" cy="45719"/>
          </a:xfrm>
          <a:prstGeom prst="rect">
            <a:avLst/>
          </a:prstGeom>
          <a:no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4" name="Rectangle 233">
            <a:extLst>
              <a:ext uri="{FF2B5EF4-FFF2-40B4-BE49-F238E27FC236}">
                <a16:creationId xmlns:a16="http://schemas.microsoft.com/office/drawing/2014/main" id="{2F885D66-795B-04AD-A6B9-DF2D2107FAA0}"/>
              </a:ext>
            </a:extLst>
          </p:cNvPr>
          <p:cNvSpPr/>
          <p:nvPr/>
        </p:nvSpPr>
        <p:spPr bwMode="auto">
          <a:xfrm>
            <a:off x="10965512" y="5323673"/>
            <a:ext cx="45719" cy="45719"/>
          </a:xfrm>
          <a:prstGeom prst="rect">
            <a:avLst/>
          </a:prstGeom>
          <a:no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5" name="Rectangle 234">
            <a:extLst>
              <a:ext uri="{FF2B5EF4-FFF2-40B4-BE49-F238E27FC236}">
                <a16:creationId xmlns:a16="http://schemas.microsoft.com/office/drawing/2014/main" id="{521F1C06-E5F8-DA4F-1348-9DB1F15AC54F}"/>
              </a:ext>
            </a:extLst>
          </p:cNvPr>
          <p:cNvSpPr/>
          <p:nvPr/>
        </p:nvSpPr>
        <p:spPr bwMode="auto">
          <a:xfrm>
            <a:off x="11246984" y="5323673"/>
            <a:ext cx="45719" cy="45719"/>
          </a:xfrm>
          <a:prstGeom prst="rect">
            <a:avLst/>
          </a:prstGeom>
          <a:no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6" name="Rectangle 235">
            <a:extLst>
              <a:ext uri="{FF2B5EF4-FFF2-40B4-BE49-F238E27FC236}">
                <a16:creationId xmlns:a16="http://schemas.microsoft.com/office/drawing/2014/main" id="{28F818F3-62C1-BD98-4572-E083A19AB6F8}"/>
              </a:ext>
            </a:extLst>
          </p:cNvPr>
          <p:cNvSpPr/>
          <p:nvPr/>
        </p:nvSpPr>
        <p:spPr bwMode="auto">
          <a:xfrm>
            <a:off x="9464328" y="5323673"/>
            <a:ext cx="45719" cy="45719"/>
          </a:xfrm>
          <a:prstGeom prst="rect">
            <a:avLst/>
          </a:prstGeom>
          <a:solidFill>
            <a:schemeClr val="accent1"/>
          </a:solid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7" name="Rectangle 236">
            <a:extLst>
              <a:ext uri="{FF2B5EF4-FFF2-40B4-BE49-F238E27FC236}">
                <a16:creationId xmlns:a16="http://schemas.microsoft.com/office/drawing/2014/main" id="{383A27E1-9038-196C-B594-4F870F898FCF}"/>
              </a:ext>
            </a:extLst>
          </p:cNvPr>
          <p:cNvSpPr/>
          <p:nvPr/>
        </p:nvSpPr>
        <p:spPr bwMode="auto">
          <a:xfrm>
            <a:off x="9558152" y="5323673"/>
            <a:ext cx="45719" cy="45719"/>
          </a:xfrm>
          <a:prstGeom prst="rect">
            <a:avLst/>
          </a:prstGeom>
          <a:solidFill>
            <a:schemeClr val="accent1"/>
          </a:solid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8" name="Rectangle 237">
            <a:extLst>
              <a:ext uri="{FF2B5EF4-FFF2-40B4-BE49-F238E27FC236}">
                <a16:creationId xmlns:a16="http://schemas.microsoft.com/office/drawing/2014/main" id="{610CD29E-042E-AC24-A880-6E2B3FCB3E19}"/>
              </a:ext>
            </a:extLst>
          </p:cNvPr>
          <p:cNvSpPr/>
          <p:nvPr/>
        </p:nvSpPr>
        <p:spPr bwMode="auto">
          <a:xfrm>
            <a:off x="9651976" y="5323673"/>
            <a:ext cx="45719" cy="45719"/>
          </a:xfrm>
          <a:prstGeom prst="rect">
            <a:avLst/>
          </a:prstGeom>
          <a:solidFill>
            <a:schemeClr val="accent1"/>
          </a:solid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9" name="Rectangle 238">
            <a:extLst>
              <a:ext uri="{FF2B5EF4-FFF2-40B4-BE49-F238E27FC236}">
                <a16:creationId xmlns:a16="http://schemas.microsoft.com/office/drawing/2014/main" id="{ABBF9010-00D3-5272-0B1A-A02EAFE3E78F}"/>
              </a:ext>
            </a:extLst>
          </p:cNvPr>
          <p:cNvSpPr/>
          <p:nvPr/>
        </p:nvSpPr>
        <p:spPr bwMode="auto">
          <a:xfrm>
            <a:off x="9745800" y="5323673"/>
            <a:ext cx="45719" cy="45719"/>
          </a:xfrm>
          <a:prstGeom prst="rect">
            <a:avLst/>
          </a:prstGeom>
          <a:solidFill>
            <a:schemeClr val="accent1"/>
          </a:solid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0" name="Rectangle 239">
            <a:extLst>
              <a:ext uri="{FF2B5EF4-FFF2-40B4-BE49-F238E27FC236}">
                <a16:creationId xmlns:a16="http://schemas.microsoft.com/office/drawing/2014/main" id="{A5E4214E-527B-45E9-C1AB-5645B24E2CD8}"/>
              </a:ext>
            </a:extLst>
          </p:cNvPr>
          <p:cNvSpPr/>
          <p:nvPr/>
        </p:nvSpPr>
        <p:spPr bwMode="auto">
          <a:xfrm>
            <a:off x="9839624" y="5323673"/>
            <a:ext cx="45719" cy="45719"/>
          </a:xfrm>
          <a:prstGeom prst="rect">
            <a:avLst/>
          </a:prstGeom>
          <a:solidFill>
            <a:schemeClr val="accent1"/>
          </a:solid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1" name="Rectangle 240">
            <a:extLst>
              <a:ext uri="{FF2B5EF4-FFF2-40B4-BE49-F238E27FC236}">
                <a16:creationId xmlns:a16="http://schemas.microsoft.com/office/drawing/2014/main" id="{4093D506-7E6B-CE00-E582-D096231DAAAF}"/>
              </a:ext>
            </a:extLst>
          </p:cNvPr>
          <p:cNvSpPr/>
          <p:nvPr/>
        </p:nvSpPr>
        <p:spPr bwMode="auto">
          <a:xfrm>
            <a:off x="9933448" y="5323673"/>
            <a:ext cx="45719" cy="45719"/>
          </a:xfrm>
          <a:prstGeom prst="rect">
            <a:avLst/>
          </a:prstGeom>
          <a:solidFill>
            <a:schemeClr val="accent1"/>
          </a:solid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2" name="Rectangle 241">
            <a:extLst>
              <a:ext uri="{FF2B5EF4-FFF2-40B4-BE49-F238E27FC236}">
                <a16:creationId xmlns:a16="http://schemas.microsoft.com/office/drawing/2014/main" id="{5D9298AB-E3A4-AEBA-DD15-2409A4991BCF}"/>
              </a:ext>
            </a:extLst>
          </p:cNvPr>
          <p:cNvSpPr/>
          <p:nvPr/>
        </p:nvSpPr>
        <p:spPr bwMode="auto">
          <a:xfrm>
            <a:off x="10027272" y="5323673"/>
            <a:ext cx="45719" cy="45719"/>
          </a:xfrm>
          <a:prstGeom prst="rect">
            <a:avLst/>
          </a:prstGeom>
          <a:solidFill>
            <a:schemeClr val="accent1"/>
          </a:solid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3" name="Rectangle 242">
            <a:extLst>
              <a:ext uri="{FF2B5EF4-FFF2-40B4-BE49-F238E27FC236}">
                <a16:creationId xmlns:a16="http://schemas.microsoft.com/office/drawing/2014/main" id="{382A98D2-A2E0-9829-2965-74B88E0A5A92}"/>
              </a:ext>
            </a:extLst>
          </p:cNvPr>
          <p:cNvSpPr/>
          <p:nvPr/>
        </p:nvSpPr>
        <p:spPr bwMode="auto">
          <a:xfrm>
            <a:off x="10121096" y="5323673"/>
            <a:ext cx="45719" cy="45719"/>
          </a:xfrm>
          <a:prstGeom prst="rect">
            <a:avLst/>
          </a:prstGeom>
          <a:solidFill>
            <a:schemeClr val="accent1"/>
          </a:solid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4" name="Rectangle 243">
            <a:extLst>
              <a:ext uri="{FF2B5EF4-FFF2-40B4-BE49-F238E27FC236}">
                <a16:creationId xmlns:a16="http://schemas.microsoft.com/office/drawing/2014/main" id="{4382232E-1140-A34B-E69C-B6249D1DA2A1}"/>
              </a:ext>
            </a:extLst>
          </p:cNvPr>
          <p:cNvSpPr/>
          <p:nvPr/>
        </p:nvSpPr>
        <p:spPr bwMode="auto">
          <a:xfrm>
            <a:off x="10214920" y="5323673"/>
            <a:ext cx="45719" cy="45719"/>
          </a:xfrm>
          <a:prstGeom prst="rect">
            <a:avLst/>
          </a:prstGeom>
          <a:solidFill>
            <a:schemeClr val="accent1"/>
          </a:solid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5" name="Rectangle 244">
            <a:extLst>
              <a:ext uri="{FF2B5EF4-FFF2-40B4-BE49-F238E27FC236}">
                <a16:creationId xmlns:a16="http://schemas.microsoft.com/office/drawing/2014/main" id="{E64FA0F0-76F0-7168-AAD7-E3AF72F92659}"/>
              </a:ext>
            </a:extLst>
          </p:cNvPr>
          <p:cNvSpPr/>
          <p:nvPr/>
        </p:nvSpPr>
        <p:spPr bwMode="auto">
          <a:xfrm>
            <a:off x="10308744" y="5323673"/>
            <a:ext cx="45719" cy="45719"/>
          </a:xfrm>
          <a:prstGeom prst="rect">
            <a:avLst/>
          </a:prstGeom>
          <a:solidFill>
            <a:schemeClr val="accent1"/>
          </a:solid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6" name="Rectangle 245">
            <a:extLst>
              <a:ext uri="{FF2B5EF4-FFF2-40B4-BE49-F238E27FC236}">
                <a16:creationId xmlns:a16="http://schemas.microsoft.com/office/drawing/2014/main" id="{4A9C3243-2440-3C0D-E58F-F2033053DE70}"/>
              </a:ext>
            </a:extLst>
          </p:cNvPr>
          <p:cNvSpPr/>
          <p:nvPr/>
        </p:nvSpPr>
        <p:spPr bwMode="auto">
          <a:xfrm>
            <a:off x="10402568" y="5323673"/>
            <a:ext cx="45719" cy="45719"/>
          </a:xfrm>
          <a:prstGeom prst="rect">
            <a:avLst/>
          </a:prstGeom>
          <a:solidFill>
            <a:schemeClr val="accent1"/>
          </a:solid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7" name="Rectangle 246">
            <a:extLst>
              <a:ext uri="{FF2B5EF4-FFF2-40B4-BE49-F238E27FC236}">
                <a16:creationId xmlns:a16="http://schemas.microsoft.com/office/drawing/2014/main" id="{19790802-F2D2-E786-9D6E-515902F5B3F1}"/>
              </a:ext>
            </a:extLst>
          </p:cNvPr>
          <p:cNvSpPr/>
          <p:nvPr/>
        </p:nvSpPr>
        <p:spPr bwMode="auto">
          <a:xfrm>
            <a:off x="10496392" y="5323673"/>
            <a:ext cx="45719" cy="45719"/>
          </a:xfrm>
          <a:prstGeom prst="rect">
            <a:avLst/>
          </a:prstGeom>
          <a:solidFill>
            <a:schemeClr val="accent1"/>
          </a:solid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8" name="Rectangle 247">
            <a:extLst>
              <a:ext uri="{FF2B5EF4-FFF2-40B4-BE49-F238E27FC236}">
                <a16:creationId xmlns:a16="http://schemas.microsoft.com/office/drawing/2014/main" id="{5064127B-9548-D9A0-ED77-3E86B70144B0}"/>
              </a:ext>
            </a:extLst>
          </p:cNvPr>
          <p:cNvSpPr/>
          <p:nvPr/>
        </p:nvSpPr>
        <p:spPr bwMode="auto">
          <a:xfrm>
            <a:off x="10590216" y="5323673"/>
            <a:ext cx="45719" cy="45719"/>
          </a:xfrm>
          <a:prstGeom prst="rect">
            <a:avLst/>
          </a:prstGeom>
          <a:solidFill>
            <a:schemeClr val="accent1"/>
          </a:solid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9" name="Rectangle 248">
            <a:extLst>
              <a:ext uri="{FF2B5EF4-FFF2-40B4-BE49-F238E27FC236}">
                <a16:creationId xmlns:a16="http://schemas.microsoft.com/office/drawing/2014/main" id="{A830E9FA-6554-0E90-A354-B7381360228A}"/>
              </a:ext>
            </a:extLst>
          </p:cNvPr>
          <p:cNvSpPr/>
          <p:nvPr/>
        </p:nvSpPr>
        <p:spPr bwMode="auto">
          <a:xfrm>
            <a:off x="10684040" y="5323673"/>
            <a:ext cx="45719" cy="45719"/>
          </a:xfrm>
          <a:prstGeom prst="rect">
            <a:avLst/>
          </a:prstGeom>
          <a:solidFill>
            <a:schemeClr val="accent1"/>
          </a:solid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0" name="Rectangle 249">
            <a:extLst>
              <a:ext uri="{FF2B5EF4-FFF2-40B4-BE49-F238E27FC236}">
                <a16:creationId xmlns:a16="http://schemas.microsoft.com/office/drawing/2014/main" id="{7202A16E-9EA8-326C-6FC7-E7968DCEDED9}"/>
              </a:ext>
            </a:extLst>
          </p:cNvPr>
          <p:cNvSpPr/>
          <p:nvPr/>
        </p:nvSpPr>
        <p:spPr bwMode="auto">
          <a:xfrm>
            <a:off x="10871688" y="5323673"/>
            <a:ext cx="45719" cy="45719"/>
          </a:xfrm>
          <a:prstGeom prst="rect">
            <a:avLst/>
          </a:prstGeom>
          <a:solidFill>
            <a:schemeClr val="accent1"/>
          </a:solid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1" name="Rectangle 250">
            <a:extLst>
              <a:ext uri="{FF2B5EF4-FFF2-40B4-BE49-F238E27FC236}">
                <a16:creationId xmlns:a16="http://schemas.microsoft.com/office/drawing/2014/main" id="{E9B0F742-A2FD-59AA-8F68-1C3EDF4DBAA7}"/>
              </a:ext>
            </a:extLst>
          </p:cNvPr>
          <p:cNvSpPr/>
          <p:nvPr/>
        </p:nvSpPr>
        <p:spPr bwMode="auto">
          <a:xfrm>
            <a:off x="11059336" y="5323673"/>
            <a:ext cx="45719" cy="45719"/>
          </a:xfrm>
          <a:prstGeom prst="rect">
            <a:avLst/>
          </a:prstGeom>
          <a:solidFill>
            <a:schemeClr val="accent1"/>
          </a:solid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2" name="Rectangle 251">
            <a:extLst>
              <a:ext uri="{FF2B5EF4-FFF2-40B4-BE49-F238E27FC236}">
                <a16:creationId xmlns:a16="http://schemas.microsoft.com/office/drawing/2014/main" id="{E2E925FA-7098-6189-4604-29ECD7AEB418}"/>
              </a:ext>
            </a:extLst>
          </p:cNvPr>
          <p:cNvSpPr/>
          <p:nvPr/>
        </p:nvSpPr>
        <p:spPr bwMode="auto">
          <a:xfrm>
            <a:off x="11153160" y="5323673"/>
            <a:ext cx="45719" cy="45719"/>
          </a:xfrm>
          <a:prstGeom prst="rect">
            <a:avLst/>
          </a:prstGeom>
          <a:solidFill>
            <a:schemeClr val="accent1"/>
          </a:solid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3" name="Rectangle 252">
            <a:extLst>
              <a:ext uri="{FF2B5EF4-FFF2-40B4-BE49-F238E27FC236}">
                <a16:creationId xmlns:a16="http://schemas.microsoft.com/office/drawing/2014/main" id="{704B10C6-7990-7900-B192-336622F4820D}"/>
              </a:ext>
            </a:extLst>
          </p:cNvPr>
          <p:cNvSpPr/>
          <p:nvPr/>
        </p:nvSpPr>
        <p:spPr bwMode="auto">
          <a:xfrm>
            <a:off x="11340808" y="5323673"/>
            <a:ext cx="45719" cy="45719"/>
          </a:xfrm>
          <a:prstGeom prst="rect">
            <a:avLst/>
          </a:prstGeom>
          <a:solidFill>
            <a:schemeClr val="accent1"/>
          </a:solid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4" name="Rectangle 253">
            <a:extLst>
              <a:ext uri="{FF2B5EF4-FFF2-40B4-BE49-F238E27FC236}">
                <a16:creationId xmlns:a16="http://schemas.microsoft.com/office/drawing/2014/main" id="{EE2D3B61-E255-607D-5BE0-D03FBD01BECE}"/>
              </a:ext>
            </a:extLst>
          </p:cNvPr>
          <p:cNvSpPr/>
          <p:nvPr/>
        </p:nvSpPr>
        <p:spPr bwMode="auto">
          <a:xfrm>
            <a:off x="11434632" y="5323673"/>
            <a:ext cx="45719" cy="45719"/>
          </a:xfrm>
          <a:prstGeom prst="rect">
            <a:avLst/>
          </a:prstGeom>
          <a:solidFill>
            <a:schemeClr val="accent1"/>
          </a:solid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5" name="Rectangle 254">
            <a:extLst>
              <a:ext uri="{FF2B5EF4-FFF2-40B4-BE49-F238E27FC236}">
                <a16:creationId xmlns:a16="http://schemas.microsoft.com/office/drawing/2014/main" id="{56A5CF26-9B9B-B1F6-6D8A-2A6900F38EB3}"/>
              </a:ext>
            </a:extLst>
          </p:cNvPr>
          <p:cNvSpPr/>
          <p:nvPr/>
        </p:nvSpPr>
        <p:spPr bwMode="auto">
          <a:xfrm>
            <a:off x="11528456" y="5323673"/>
            <a:ext cx="45719" cy="45719"/>
          </a:xfrm>
          <a:prstGeom prst="rect">
            <a:avLst/>
          </a:prstGeom>
          <a:solidFill>
            <a:schemeClr val="accent1"/>
          </a:solid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6" name="Rectangle 255">
            <a:extLst>
              <a:ext uri="{FF2B5EF4-FFF2-40B4-BE49-F238E27FC236}">
                <a16:creationId xmlns:a16="http://schemas.microsoft.com/office/drawing/2014/main" id="{00168F94-9DDA-7CF8-FD15-2FD60F60666F}"/>
              </a:ext>
            </a:extLst>
          </p:cNvPr>
          <p:cNvSpPr/>
          <p:nvPr/>
        </p:nvSpPr>
        <p:spPr bwMode="auto">
          <a:xfrm>
            <a:off x="11622280" y="5323673"/>
            <a:ext cx="45719" cy="45719"/>
          </a:xfrm>
          <a:prstGeom prst="rect">
            <a:avLst/>
          </a:prstGeom>
          <a:solidFill>
            <a:schemeClr val="accent1"/>
          </a:solid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7" name="Rectangle 256">
            <a:extLst>
              <a:ext uri="{FF2B5EF4-FFF2-40B4-BE49-F238E27FC236}">
                <a16:creationId xmlns:a16="http://schemas.microsoft.com/office/drawing/2014/main" id="{2061C55E-D0E9-2791-15CA-5D57BC472B49}"/>
              </a:ext>
            </a:extLst>
          </p:cNvPr>
          <p:cNvSpPr/>
          <p:nvPr/>
        </p:nvSpPr>
        <p:spPr bwMode="auto">
          <a:xfrm>
            <a:off x="11716069" y="5323673"/>
            <a:ext cx="45719" cy="45719"/>
          </a:xfrm>
          <a:prstGeom prst="rect">
            <a:avLst/>
          </a:prstGeom>
          <a:solidFill>
            <a:schemeClr val="accent1"/>
          </a:solidFill>
          <a:ln w="952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19535811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609759" y="238127"/>
            <a:ext cx="10872444" cy="1103313"/>
          </a:xfrm>
        </p:spPr>
        <p:txBody>
          <a:bodyPr/>
          <a:lstStyle/>
          <a:p>
            <a:r>
              <a:rPr lang="en-US" dirty="0"/>
              <a:t>Beamion LUNG-1: DoR and EFS Rates</a:t>
            </a:r>
            <a:endParaRPr lang="en-US" altLang="en-US" dirty="0"/>
          </a:p>
        </p:txBody>
      </p:sp>
      <p:sp>
        <p:nvSpPr>
          <p:cNvPr id="3" name="Content Placeholder 2">
            <a:extLst>
              <a:ext uri="{FF2B5EF4-FFF2-40B4-BE49-F238E27FC236}">
                <a16:creationId xmlns:a16="http://schemas.microsoft.com/office/drawing/2014/main" id="{894B2345-4FF3-3514-1225-02570ADA23C2}"/>
              </a:ext>
            </a:extLst>
          </p:cNvPr>
          <p:cNvSpPr>
            <a:spLocks noGrp="1"/>
          </p:cNvSpPr>
          <p:nvPr>
            <p:ph idx="1"/>
          </p:nvPr>
        </p:nvSpPr>
        <p:spPr>
          <a:xfrm>
            <a:off x="604838" y="1512888"/>
            <a:ext cx="5199062" cy="4651375"/>
          </a:xfrm>
        </p:spPr>
        <p:txBody>
          <a:bodyPr/>
          <a:lstStyle/>
          <a:p>
            <a:r>
              <a:rPr lang="en-US" dirty="0"/>
              <a:t>Most responses to zongertinib were rapid and occurred by the time of first assessment</a:t>
            </a:r>
          </a:p>
          <a:p>
            <a:r>
              <a:rPr lang="en-US" dirty="0"/>
              <a:t>47% of responders remained on treatment at data cutoff date</a:t>
            </a:r>
          </a:p>
          <a:p>
            <a:r>
              <a:rPr lang="en-US" dirty="0"/>
              <a:t>Zongertinib demonstrated durable responses as well as PFS</a:t>
            </a:r>
          </a:p>
          <a:p>
            <a:endParaRPr lang="en-US" dirty="0"/>
          </a:p>
        </p:txBody>
      </p:sp>
      <p:sp>
        <p:nvSpPr>
          <p:cNvPr id="7" name="Text Box 11">
            <a:extLst>
              <a:ext uri="{FF2B5EF4-FFF2-40B4-BE49-F238E27FC236}">
                <a16:creationId xmlns:a16="http://schemas.microsoft.com/office/drawing/2014/main" id="{CC775857-57F8-3FAE-36C4-4C7082AAA9B8}"/>
              </a:ext>
            </a:extLst>
          </p:cNvPr>
          <p:cNvSpPr txBox="1">
            <a:spLocks noChangeArrowheads="1"/>
          </p:cNvSpPr>
          <p:nvPr/>
        </p:nvSpPr>
        <p:spPr bwMode="auto">
          <a:xfrm>
            <a:off x="427039" y="63730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Popat. ESMO 2025. Abstr LBA74.</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5" name="Group 3">
            <a:extLst>
              <a:ext uri="{FF2B5EF4-FFF2-40B4-BE49-F238E27FC236}">
                <a16:creationId xmlns:a16="http://schemas.microsoft.com/office/drawing/2014/main" id="{39EC1A55-E728-BFD9-D963-DDCFCA4FA6DB}"/>
              </a:ext>
            </a:extLst>
          </p:cNvPr>
          <p:cNvGraphicFramePr>
            <a:graphicFrameLocks/>
          </p:cNvGraphicFramePr>
          <p:nvPr>
            <p:extLst>
              <p:ext uri="{D42A27DB-BD31-4B8C-83A1-F6EECF244321}">
                <p14:modId xmlns:p14="http://schemas.microsoft.com/office/powerpoint/2010/main" val="895213336"/>
              </p:ext>
            </p:extLst>
          </p:nvPr>
        </p:nvGraphicFramePr>
        <p:xfrm>
          <a:off x="5791200" y="1603375"/>
          <a:ext cx="5983289" cy="2621328"/>
        </p:xfrm>
        <a:graphic>
          <a:graphicData uri="http://schemas.openxmlformats.org/drawingml/2006/table">
            <a:tbl>
              <a:tblPr/>
              <a:tblGrid>
                <a:gridCol w="4068957">
                  <a:extLst>
                    <a:ext uri="{9D8B030D-6E8A-4147-A177-3AD203B41FA5}">
                      <a16:colId xmlns:a16="http://schemas.microsoft.com/office/drawing/2014/main" val="20000"/>
                    </a:ext>
                  </a:extLst>
                </a:gridCol>
                <a:gridCol w="1914332">
                  <a:extLst>
                    <a:ext uri="{9D8B030D-6E8A-4147-A177-3AD203B41FA5}">
                      <a16:colId xmlns:a16="http://schemas.microsoft.com/office/drawing/2014/main" val="20001"/>
                    </a:ext>
                  </a:extLst>
                </a:gridCol>
              </a:tblGrid>
              <a:tr h="292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200" b="1" i="0" u="none" strike="noStrike" cap="none" normalizeH="0" baseline="0">
                          <a:ln>
                            <a:noFill/>
                          </a:ln>
                          <a:solidFill>
                            <a:schemeClr val="tx1"/>
                          </a:solidFill>
                          <a:effectLst/>
                          <a:latin typeface="Calibri" panose="020F0502020204030204" pitchFamily="34" charset="0"/>
                        </a:rPr>
                        <a:t>Parameter</a:t>
                      </a:r>
                      <a:endParaRPr kumimoji="0" lang="en-GB" sz="22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1" i="0" u="none" strike="noStrike" cap="none" normalizeH="0" baseline="0">
                          <a:ln>
                            <a:noFill/>
                          </a:ln>
                          <a:solidFill>
                            <a:schemeClr val="tx1"/>
                          </a:solidFill>
                          <a:effectLst/>
                          <a:latin typeface="Calibri" panose="020F0502020204030204" pitchFamily="34" charset="0"/>
                        </a:rPr>
                        <a:t>Zongertinib</a:t>
                      </a:r>
                      <a:endParaRPr kumimoji="0" lang="en-US" sz="22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4936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1" i="0" u="none" strike="noStrike" cap="none" normalizeH="0" baseline="0">
                          <a:ln>
                            <a:noFill/>
                          </a:ln>
                          <a:solidFill>
                            <a:schemeClr val="bg2">
                              <a:lumMod val="10000"/>
                            </a:schemeClr>
                          </a:solidFill>
                          <a:effectLst/>
                          <a:latin typeface="Calibri" panose="020F0502020204030204" pitchFamily="34" charset="0"/>
                        </a:rPr>
                        <a:t>N = 57</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1" i="0" u="none" strike="noStrike" cap="none" normalizeH="0" baseline="0">
                          <a:ln>
                            <a:noFill/>
                          </a:ln>
                          <a:solidFill>
                            <a:schemeClr val="bg2">
                              <a:lumMod val="10000"/>
                            </a:schemeClr>
                          </a:solidFill>
                          <a:effectLst/>
                          <a:latin typeface="Calibri" panose="020F0502020204030204" pitchFamily="34" charset="0"/>
                        </a:rPr>
                        <a:t>6-mo DoR, % (95% CI)</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2200" b="0" i="0" u="none" strike="noStrike" cap="none" normalizeH="0" baseline="0">
                          <a:ln>
                            <a:noFill/>
                          </a:ln>
                          <a:solidFill>
                            <a:schemeClr val="bg2">
                              <a:lumMod val="10000"/>
                            </a:schemeClr>
                          </a:solidFill>
                          <a:effectLst/>
                          <a:latin typeface="Calibri" panose="020F0502020204030204" pitchFamily="34" charset="0"/>
                        </a:rPr>
                        <a:t>Median follow-up, mo (95% CI)</a:t>
                      </a:r>
                      <a:endParaRPr kumimoji="0" lang="en-US" sz="22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2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0" i="0" u="none" strike="noStrike" cap="none" normalizeH="0" baseline="0">
                          <a:ln>
                            <a:noFill/>
                          </a:ln>
                          <a:solidFill>
                            <a:schemeClr val="bg2">
                              <a:lumMod val="10000"/>
                            </a:schemeClr>
                          </a:solidFill>
                          <a:effectLst/>
                          <a:latin typeface="Calibri" panose="020F0502020204030204" pitchFamily="34" charset="0"/>
                        </a:rPr>
                        <a:t>80 (65-89)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0" i="0" u="none" strike="noStrike" cap="none" normalizeH="0" baseline="0">
                          <a:ln>
                            <a:noFill/>
                          </a:ln>
                          <a:solidFill>
                            <a:schemeClr val="bg2">
                              <a:lumMod val="10000"/>
                            </a:schemeClr>
                          </a:solidFill>
                          <a:effectLst/>
                          <a:latin typeface="Calibri" panose="020F0502020204030204" pitchFamily="34" charset="0"/>
                        </a:rPr>
                        <a:t>9.7 (65-89)</a:t>
                      </a:r>
                      <a:endParaRPr kumimoji="0" lang="en-US" sz="22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24094021"/>
                  </a:ext>
                </a:extLst>
              </a:tr>
              <a:tr h="4936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1" i="0" u="none" strike="noStrike" cap="none" normalizeH="0" baseline="0">
                          <a:ln>
                            <a:noFill/>
                          </a:ln>
                          <a:solidFill>
                            <a:schemeClr val="bg2">
                              <a:lumMod val="10000"/>
                            </a:schemeClr>
                          </a:solidFill>
                          <a:effectLst/>
                          <a:latin typeface="Calibri" panose="020F0502020204030204" pitchFamily="34" charset="0"/>
                        </a:rPr>
                        <a:t>N = 74</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1" i="0" u="none" strike="noStrike" cap="none" normalizeH="0" baseline="0">
                          <a:ln>
                            <a:noFill/>
                          </a:ln>
                          <a:solidFill>
                            <a:schemeClr val="bg2">
                              <a:lumMod val="10000"/>
                            </a:schemeClr>
                          </a:solidFill>
                          <a:effectLst/>
                          <a:latin typeface="Calibri" panose="020F0502020204030204" pitchFamily="34" charset="0"/>
                        </a:rPr>
                        <a:t>6-mo PFS, % (95% CI)</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2200" b="0" i="0" u="none" strike="noStrike" cap="none" normalizeH="0" baseline="0">
                          <a:ln>
                            <a:noFill/>
                          </a:ln>
                          <a:solidFill>
                            <a:schemeClr val="bg2">
                              <a:lumMod val="10000"/>
                            </a:schemeClr>
                          </a:solidFill>
                          <a:effectLst/>
                          <a:latin typeface="Calibri" panose="020F0502020204030204" pitchFamily="34" charset="0"/>
                        </a:rPr>
                        <a:t>Median follow-up, mo (95% CI)</a:t>
                      </a:r>
                      <a:endParaRPr kumimoji="0" lang="en-US" sz="22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2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0" i="0" u="none" strike="noStrike" cap="none" normalizeH="0" baseline="0">
                          <a:ln>
                            <a:noFill/>
                          </a:ln>
                          <a:solidFill>
                            <a:schemeClr val="bg2">
                              <a:lumMod val="10000"/>
                            </a:schemeClr>
                          </a:solidFill>
                          <a:effectLst/>
                          <a:latin typeface="Calibri" panose="020F0502020204030204" pitchFamily="34" charset="0"/>
                        </a:rPr>
                        <a:t>79 (68-87)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0" i="0" u="none" strike="noStrike" cap="none" normalizeH="0" baseline="0">
                          <a:ln>
                            <a:noFill/>
                          </a:ln>
                          <a:solidFill>
                            <a:schemeClr val="bg2">
                              <a:lumMod val="10000"/>
                            </a:schemeClr>
                          </a:solidFill>
                          <a:effectLst/>
                          <a:latin typeface="Calibri" panose="020F0502020204030204" pitchFamily="34" charset="0"/>
                        </a:rPr>
                        <a:t>11.0 (9.7-12.4)</a:t>
                      </a:r>
                      <a:endParaRPr kumimoji="0" lang="en-US" sz="22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34984963"/>
                  </a:ext>
                </a:extLst>
              </a:tr>
            </a:tbl>
          </a:graphicData>
        </a:graphic>
      </p:graphicFrame>
    </p:spTree>
    <p:extLst>
      <p:ext uri="{BB962C8B-B14F-4D97-AF65-F5344CB8AC3E}">
        <p14:creationId xmlns:p14="http://schemas.microsoft.com/office/powerpoint/2010/main" val="10662989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609759" y="238127"/>
            <a:ext cx="10872444" cy="1103313"/>
          </a:xfrm>
        </p:spPr>
        <p:txBody>
          <a:bodyPr/>
          <a:lstStyle/>
          <a:p>
            <a:r>
              <a:rPr lang="en-US" dirty="0"/>
              <a:t>Beamion LUNG-1: Safety Summary</a:t>
            </a:r>
            <a:endParaRPr lang="en-US" altLang="en-US" dirty="0"/>
          </a:p>
        </p:txBody>
      </p:sp>
      <p:sp>
        <p:nvSpPr>
          <p:cNvPr id="6" name="Content Placeholder 5">
            <a:extLst>
              <a:ext uri="{FF2B5EF4-FFF2-40B4-BE49-F238E27FC236}">
                <a16:creationId xmlns:a16="http://schemas.microsoft.com/office/drawing/2014/main" id="{DFB07F27-4F91-9924-D06F-E73D9BAFA10D}"/>
              </a:ext>
            </a:extLst>
          </p:cNvPr>
          <p:cNvSpPr>
            <a:spLocks noGrp="1"/>
          </p:cNvSpPr>
          <p:nvPr>
            <p:ph idx="1"/>
          </p:nvPr>
        </p:nvSpPr>
        <p:spPr>
          <a:xfrm>
            <a:off x="6502400" y="1512888"/>
            <a:ext cx="4979988" cy="4651375"/>
          </a:xfrm>
        </p:spPr>
        <p:txBody>
          <a:bodyPr/>
          <a:lstStyle/>
          <a:p>
            <a:r>
              <a:rPr lang="en-US" dirty="0"/>
              <a:t>No grade 4/5 TRAEs reported</a:t>
            </a:r>
          </a:p>
          <a:p>
            <a:r>
              <a:rPr lang="en-US" dirty="0"/>
              <a:t>15% of patients had AEs leading to dose reduction</a:t>
            </a:r>
          </a:p>
          <a:p>
            <a:r>
              <a:rPr lang="en-US" dirty="0"/>
              <a:t>9% of patients had AEs leading to dose discontinuation</a:t>
            </a:r>
          </a:p>
          <a:p>
            <a:r>
              <a:rPr lang="en-US" dirty="0"/>
              <a:t>2 cases (3%) of grade 2 ILD/pneumonitis</a:t>
            </a:r>
          </a:p>
          <a:p>
            <a:r>
              <a:rPr lang="en-US" dirty="0"/>
              <a:t>Manageable safety profile in previously untreated patients</a:t>
            </a:r>
          </a:p>
          <a:p>
            <a:endParaRPr lang="en-US" dirty="0"/>
          </a:p>
        </p:txBody>
      </p:sp>
      <p:graphicFrame>
        <p:nvGraphicFramePr>
          <p:cNvPr id="3" name="Group 3">
            <a:extLst>
              <a:ext uri="{FF2B5EF4-FFF2-40B4-BE49-F238E27FC236}">
                <a16:creationId xmlns:a16="http://schemas.microsoft.com/office/drawing/2014/main" id="{AAECC12B-997D-28B7-2D08-BE9B656FFA07}"/>
              </a:ext>
            </a:extLst>
          </p:cNvPr>
          <p:cNvGraphicFramePr>
            <a:graphicFrameLocks/>
          </p:cNvGraphicFramePr>
          <p:nvPr>
            <p:extLst>
              <p:ext uri="{D42A27DB-BD31-4B8C-83A1-F6EECF244321}">
                <p14:modId xmlns:p14="http://schemas.microsoft.com/office/powerpoint/2010/main" val="1192260414"/>
              </p:ext>
            </p:extLst>
          </p:nvPr>
        </p:nvGraphicFramePr>
        <p:xfrm>
          <a:off x="723900" y="1417320"/>
          <a:ext cx="5309277" cy="4754880"/>
        </p:xfrm>
        <a:graphic>
          <a:graphicData uri="http://schemas.openxmlformats.org/drawingml/2006/table">
            <a:tbl>
              <a:tblPr/>
              <a:tblGrid>
                <a:gridCol w="2608529">
                  <a:extLst>
                    <a:ext uri="{9D8B030D-6E8A-4147-A177-3AD203B41FA5}">
                      <a16:colId xmlns:a16="http://schemas.microsoft.com/office/drawing/2014/main" val="20000"/>
                    </a:ext>
                  </a:extLst>
                </a:gridCol>
                <a:gridCol w="1410448">
                  <a:extLst>
                    <a:ext uri="{9D8B030D-6E8A-4147-A177-3AD203B41FA5}">
                      <a16:colId xmlns:a16="http://schemas.microsoft.com/office/drawing/2014/main" val="1584285277"/>
                    </a:ext>
                  </a:extLst>
                </a:gridCol>
                <a:gridCol w="1290300">
                  <a:extLst>
                    <a:ext uri="{9D8B030D-6E8A-4147-A177-3AD203B41FA5}">
                      <a16:colId xmlns:a16="http://schemas.microsoft.com/office/drawing/2014/main" val="1087947424"/>
                    </a:ext>
                  </a:extLst>
                </a:gridCol>
              </a:tblGrid>
              <a:tr h="137709">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TRAE, n (%)</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algn="ctr">
                        <a:lnSpc>
                          <a:spcPct val="100000"/>
                        </a:lnSpc>
                        <a:spcBef>
                          <a:spcPts val="0"/>
                        </a:spcBef>
                        <a:spcAft>
                          <a:spcPts val="0"/>
                        </a:spcAft>
                      </a:pPr>
                      <a:r>
                        <a:rPr kumimoji="0" lang="en-US" sz="1800" b="1" i="0" u="none" strike="noStrike" kern="1200" cap="none" normalizeH="0" baseline="0">
                          <a:ln>
                            <a:noFill/>
                          </a:ln>
                          <a:solidFill>
                            <a:schemeClr val="tx1"/>
                          </a:solidFill>
                          <a:effectLst/>
                          <a:latin typeface="Calibri" panose="020F0502020204030204" pitchFamily="34" charset="0"/>
                          <a:ea typeface="+mn-ea"/>
                          <a:cs typeface="+mn-cs"/>
                        </a:rPr>
                        <a:t>All Patients (n = 74) </a:t>
                      </a:r>
                      <a:endParaRPr kumimoji="0" lang="en-US" sz="1800" b="1" i="0" u="none" strike="noStrike" kern="1200" cap="none" normalizeH="0" baseline="0" dirty="0">
                        <a:ln>
                          <a:noFill/>
                        </a:ln>
                        <a:solidFill>
                          <a:schemeClr val="tx1"/>
                        </a:solidFill>
                        <a:effectLst/>
                        <a:latin typeface="Calibri" panose="020F050202020403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algn="ctr">
                        <a:lnSpc>
                          <a:spcPct val="90000"/>
                        </a:lnSpc>
                        <a:spcBef>
                          <a:spcPts val="0"/>
                        </a:spcBef>
                        <a:spcAft>
                          <a:spcPts val="0"/>
                        </a:spcAft>
                      </a:pP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839385045"/>
                  </a:ext>
                </a:extLst>
              </a:tr>
              <a:tr h="141690">
                <a:tc vMerge="1">
                  <a:txBody>
                    <a:bodyPr/>
                    <a:lstStyle/>
                    <a:p>
                      <a:endParaRPr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100000"/>
                        </a:lnSpc>
                        <a:spcBef>
                          <a:spcPts val="0"/>
                        </a:spcBef>
                        <a:spcAft>
                          <a:spcPts val="0"/>
                        </a:spcAft>
                      </a:pPr>
                      <a:r>
                        <a:rPr kumimoji="0" lang="en-US" sz="1800" b="1" i="0" u="none" strike="noStrike" kern="1200" cap="none" normalizeH="0" baseline="0">
                          <a:ln>
                            <a:noFill/>
                          </a:ln>
                          <a:solidFill>
                            <a:schemeClr val="tx1"/>
                          </a:solidFill>
                          <a:effectLst/>
                          <a:latin typeface="Calibri" panose="020F0502020204030204" pitchFamily="34" charset="0"/>
                          <a:ea typeface="+mn-ea"/>
                          <a:cs typeface="+mn-cs"/>
                        </a:rPr>
                        <a:t>Any Grade</a:t>
                      </a:r>
                      <a:endParaRPr kumimoji="0" lang="en-US" sz="1800" b="1" i="0" u="none" strike="noStrike" kern="1200" cap="none" normalizeH="0" baseline="0" dirty="0">
                        <a:ln>
                          <a:noFill/>
                        </a:ln>
                        <a:solidFill>
                          <a:schemeClr val="tx1"/>
                        </a:solidFill>
                        <a:effectLst/>
                        <a:latin typeface="Calibri" panose="020F050202020403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100000"/>
                        </a:lnSpc>
                        <a:spcBef>
                          <a:spcPts val="0"/>
                        </a:spcBef>
                        <a:spcAft>
                          <a:spcPts val="0"/>
                        </a:spcAft>
                      </a:pPr>
                      <a:r>
                        <a:rPr kumimoji="0" lang="en-US" sz="1800" b="1" i="0" u="none" strike="noStrike" kern="1200" cap="none" normalizeH="0" baseline="0">
                          <a:ln>
                            <a:noFill/>
                          </a:ln>
                          <a:solidFill>
                            <a:schemeClr val="tx1"/>
                          </a:solidFill>
                          <a:effectLst/>
                          <a:latin typeface="Calibri" panose="020F0502020204030204" pitchFamily="34" charset="0"/>
                          <a:ea typeface="+mn-ea"/>
                          <a:cs typeface="+mn-cs"/>
                        </a:rPr>
                        <a:t>Grade 3</a:t>
                      </a:r>
                      <a:endParaRPr kumimoji="0" lang="en-US" sz="1800" b="1" i="0" u="none" strike="noStrike" kern="1200" cap="none" normalizeH="0" baseline="0" dirty="0">
                        <a:ln>
                          <a:noFill/>
                        </a:ln>
                        <a:solidFill>
                          <a:schemeClr val="tx1"/>
                        </a:solidFill>
                        <a:effectLst/>
                        <a:latin typeface="Calibri" panose="020F050202020403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52084">
                <a:tc>
                  <a:txBody>
                    <a:bodyPr/>
                    <a:lstStyle/>
                    <a:p>
                      <a:pPr marL="14287"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67 (91)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 (18)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84730404"/>
                  </a:ext>
                </a:extLst>
              </a:tr>
              <a:tr h="152084">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Diarrhea</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40 (54)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49244798"/>
                  </a:ext>
                </a:extLst>
              </a:tr>
              <a:tr h="1520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Rash</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 (23)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9082492"/>
                  </a:ext>
                </a:extLst>
              </a:tr>
              <a:tr h="152084">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ALT increased </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 (18)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52084">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AST increased</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 (16)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38047678"/>
                  </a:ext>
                </a:extLst>
              </a:tr>
              <a:tr h="152084">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Dysgeusia</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 (16)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18989497"/>
                  </a:ext>
                </a:extLst>
              </a:tr>
              <a:tr h="152084">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Nausea</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 (16)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03314774"/>
                  </a:ext>
                </a:extLst>
              </a:tr>
              <a:tr h="152084">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Dry skin</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 (14)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99200921"/>
                  </a:ext>
                </a:extLst>
              </a:tr>
              <a:tr h="152084">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Pruritus</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 (14)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48337894"/>
                  </a:ext>
                </a:extLst>
              </a:tr>
              <a:tr h="152084">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Paronychia</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 (12)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29142103"/>
                  </a:ext>
                </a:extLst>
              </a:tr>
              <a:tr h="152084">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Stomatitis</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 (11)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23339377"/>
                  </a:ext>
                </a:extLst>
              </a:tr>
            </a:tbl>
          </a:graphicData>
        </a:graphic>
      </p:graphicFrame>
      <p:sp>
        <p:nvSpPr>
          <p:cNvPr id="7" name="Text Box 11">
            <a:extLst>
              <a:ext uri="{FF2B5EF4-FFF2-40B4-BE49-F238E27FC236}">
                <a16:creationId xmlns:a16="http://schemas.microsoft.com/office/drawing/2014/main" id="{246A9F84-D835-5BAE-4FAC-D58A369A9262}"/>
              </a:ext>
            </a:extLst>
          </p:cNvPr>
          <p:cNvSpPr txBox="1">
            <a:spLocks noChangeArrowheads="1"/>
          </p:cNvSpPr>
          <p:nvPr/>
        </p:nvSpPr>
        <p:spPr bwMode="auto">
          <a:xfrm>
            <a:off x="427039" y="63730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Popat. ESMO 2025. Abstr LBA74.</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6278684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DE6B84-C00F-F385-33CC-E1CC2187CC12}"/>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27886328-49B3-D659-1706-0C3304366654}"/>
              </a:ext>
            </a:extLst>
          </p:cNvPr>
          <p:cNvSpPr>
            <a:spLocks noGrp="1" noChangeArrowheads="1"/>
          </p:cNvSpPr>
          <p:nvPr>
            <p:ph type="title"/>
          </p:nvPr>
        </p:nvSpPr>
        <p:spPr/>
        <p:txBody>
          <a:bodyPr/>
          <a:lstStyle/>
          <a:p>
            <a:r>
              <a:rPr lang="en-US" dirty="0"/>
              <a:t>Beamion LUNG-1: Investigators’ Conclusions</a:t>
            </a:r>
            <a:endParaRPr lang="en-US" altLang="en-US" dirty="0"/>
          </a:p>
        </p:txBody>
      </p:sp>
      <p:sp>
        <p:nvSpPr>
          <p:cNvPr id="9219" name="Rectangle 3">
            <a:extLst>
              <a:ext uri="{FF2B5EF4-FFF2-40B4-BE49-F238E27FC236}">
                <a16:creationId xmlns:a16="http://schemas.microsoft.com/office/drawing/2014/main" id="{114A2896-015A-92C9-B674-C2E5CC1AE419}"/>
              </a:ext>
            </a:extLst>
          </p:cNvPr>
          <p:cNvSpPr>
            <a:spLocks noGrp="1" noChangeArrowheads="1"/>
          </p:cNvSpPr>
          <p:nvPr>
            <p:ph idx="1"/>
          </p:nvPr>
        </p:nvSpPr>
        <p:spPr>
          <a:xfrm>
            <a:off x="604675" y="1513047"/>
            <a:ext cx="11409525" cy="4650686"/>
          </a:xfrm>
        </p:spPr>
        <p:txBody>
          <a:bodyPr/>
          <a:lstStyle/>
          <a:p>
            <a:r>
              <a:rPr lang="en-US" altLang="en-US" sz="2600" dirty="0"/>
              <a:t>In the phase I </a:t>
            </a:r>
            <a:r>
              <a:rPr lang="en-US" sz="2600" dirty="0" err="1"/>
              <a:t>Beamion</a:t>
            </a:r>
            <a:r>
              <a:rPr lang="en-US" sz="2600" dirty="0"/>
              <a:t> LUNG-1, first-line zongertinib in</a:t>
            </a:r>
            <a:r>
              <a:rPr lang="en-US" altLang="en-US" sz="2600" dirty="0"/>
              <a:t> advanced </a:t>
            </a:r>
            <a:r>
              <a:rPr lang="en-US" altLang="en-US" sz="2600" i="1" dirty="0"/>
              <a:t>HER2</a:t>
            </a:r>
            <a:r>
              <a:rPr lang="en-US" altLang="en-US" sz="2600" dirty="0"/>
              <a:t>-mutant NSCLC yielded statistically-significant and clinically meaningful benefit with a confirmed ORR by BICR of 77%</a:t>
            </a:r>
            <a:r>
              <a:rPr lang="en-US" altLang="en-US" sz="2600" baseline="30000" dirty="0"/>
              <a:t>1</a:t>
            </a:r>
            <a:endParaRPr lang="en-US" altLang="en-US" sz="2600" dirty="0"/>
          </a:p>
          <a:p>
            <a:pPr lvl="1"/>
            <a:r>
              <a:rPr lang="en-US" altLang="en-US" sz="2400" dirty="0"/>
              <a:t>Responses were durable, with 6-mo DoR and PFS rates of 80% and 79%, respectively </a:t>
            </a:r>
          </a:p>
          <a:p>
            <a:pPr lvl="1"/>
            <a:r>
              <a:rPr lang="en-US" altLang="en-US" sz="2400" dirty="0"/>
              <a:t>Safety outcomes consistent with prior reports</a:t>
            </a:r>
            <a:r>
              <a:rPr lang="en-US" altLang="en-US" sz="2400" baseline="30000" dirty="0"/>
              <a:t>2</a:t>
            </a:r>
            <a:r>
              <a:rPr lang="en-US" altLang="en-US" sz="2400" dirty="0"/>
              <a:t> </a:t>
            </a:r>
          </a:p>
          <a:p>
            <a:r>
              <a:rPr lang="en-US" altLang="en-US" sz="2600" dirty="0"/>
              <a:t>The ongoing, randomized phase III Beamion LUNG-2 trial is comparing </a:t>
            </a:r>
            <a:r>
              <a:rPr lang="en-US" altLang="en-US" sz="2600" dirty="0" err="1"/>
              <a:t>zongertinib</a:t>
            </a:r>
            <a:r>
              <a:rPr lang="en-US" altLang="en-US" sz="2600" dirty="0"/>
              <a:t> vs SoC as 1L treatment in patients with unresectable locally advanced or metastatic </a:t>
            </a:r>
            <a:r>
              <a:rPr lang="en-US" altLang="en-US" sz="2600" i="1" dirty="0"/>
              <a:t>HER2</a:t>
            </a:r>
            <a:r>
              <a:rPr lang="en-US" altLang="en-US" sz="2600" dirty="0"/>
              <a:t>-mutant NSCLC (NCT06151574)</a:t>
            </a:r>
          </a:p>
          <a:p>
            <a:r>
              <a:rPr lang="en-US" altLang="en-US" sz="2600" dirty="0"/>
              <a:t>Investigators conclude that zongertinib demonstrated clinically meaningful efficacy and a manageable safety profile in patients with previously untreated advanced </a:t>
            </a:r>
            <a:r>
              <a:rPr lang="en-US" altLang="en-US" sz="2600" i="1" dirty="0"/>
              <a:t>HER2</a:t>
            </a:r>
            <a:r>
              <a:rPr lang="en-US" altLang="en-US" sz="2600" dirty="0"/>
              <a:t>-mutant NSCLC</a:t>
            </a:r>
          </a:p>
        </p:txBody>
      </p:sp>
      <p:sp>
        <p:nvSpPr>
          <p:cNvPr id="2" name="Text Box 11">
            <a:extLst>
              <a:ext uri="{FF2B5EF4-FFF2-40B4-BE49-F238E27FC236}">
                <a16:creationId xmlns:a16="http://schemas.microsoft.com/office/drawing/2014/main" id="{2D99BAE3-637B-8AC3-756D-9BF1DA24C68B}"/>
              </a:ext>
            </a:extLst>
          </p:cNvPr>
          <p:cNvSpPr txBox="1">
            <a:spLocks noChangeArrowheads="1"/>
          </p:cNvSpPr>
          <p:nvPr/>
        </p:nvSpPr>
        <p:spPr bwMode="auto">
          <a:xfrm>
            <a:off x="4397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1. Popat. ESMO 2025. Abstr LBA74. 2. Heymach. NEJM. 2025;392:2321.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6053350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ESMO 2025!</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activities </a:t>
            </a:r>
            <a:r>
              <a:rPr lang="en-US" sz="2200" b="0" dirty="0"/>
              <a:t>with expert faculty commentary on all the key studies</a:t>
            </a:r>
          </a:p>
          <a:p>
            <a:pPr marL="285750" lvl="0" indent="-285750" eaLnBrk="0" hangingPunct="0">
              <a:spcAft>
                <a:spcPct val="0"/>
              </a:spcAft>
              <a:buClrTx/>
              <a:buFont typeface="Wingdings" panose="05000000000000000000" pitchFamily="2" charset="2"/>
              <a:buChar char="§"/>
              <a:defRPr/>
            </a:pPr>
            <a:r>
              <a:rPr lang="en-US" sz="2200" b="0" kern="1200" dirty="0">
                <a:solidFill>
                  <a:srgbClr val="455560"/>
                </a:solidFill>
                <a:cs typeface="Arial" panose="020B0604020202020204" pitchFamily="34" charset="0"/>
              </a:rPr>
              <a:t>Breast cancer</a:t>
            </a:r>
          </a:p>
          <a:p>
            <a:pPr marL="285750" lvl="0" indent="-285750" eaLnBrk="0" hangingPunct="0">
              <a:spcAft>
                <a:spcPct val="0"/>
              </a:spcAft>
              <a:buClrTx/>
              <a:buFont typeface="Wingdings" panose="05000000000000000000" pitchFamily="2" charset="2"/>
              <a:buChar char="§"/>
              <a:defRPr/>
            </a:pPr>
            <a:r>
              <a:rPr lang="en-US" sz="2200" b="0" kern="1200" dirty="0">
                <a:solidFill>
                  <a:srgbClr val="455560"/>
                </a:solidFill>
                <a:cs typeface="Arial" panose="020B0604020202020204" pitchFamily="34" charset="0"/>
              </a:rPr>
              <a:t>Gastrointestinal cancers</a:t>
            </a:r>
          </a:p>
          <a:p>
            <a:pPr marL="285750" indent="-285750" eaLnBrk="0" hangingPunct="0">
              <a:spcAft>
                <a:spcPct val="0"/>
              </a:spcAft>
              <a:buFont typeface="Wingdings" panose="05000000000000000000" pitchFamily="2" charset="2"/>
              <a:buChar char="§"/>
              <a:defRPr/>
            </a:pPr>
            <a:r>
              <a:rPr lang="en-US" sz="2200" b="0" dirty="0">
                <a:solidFill>
                  <a:srgbClr val="455560"/>
                </a:solidFill>
                <a:cs typeface="Arial" panose="020B0604020202020204" pitchFamily="34" charset="0"/>
              </a:rPr>
              <a:t>Lung cancers </a:t>
            </a:r>
            <a:endParaRPr lang="en-US" sz="2200" b="0" kern="1200" dirty="0">
              <a:solidFill>
                <a:srgbClr val="455560"/>
              </a:solidFill>
              <a:cs typeface="Arial" panose="020B0604020202020204" pitchFamily="34" charset="0"/>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d2e3f5e4-6f28-4f19-ae66-1677b5fa85d1">
      <Terms xmlns="http://schemas.microsoft.com/office/infopath/2007/PartnerControls"/>
    </lcf76f155ced4ddcb4097134ff3c332f>
    <TaxCatchAll xmlns="22fd6914-46d4-4c7e-bbad-46e82841b69d"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BDDADD1FC0ABC4FAE69BCC78CC1C609" ma:contentTypeVersion="10" ma:contentTypeDescription="Create a new document." ma:contentTypeScope="" ma:versionID="1ee228d2f81f555e7368de63dc9b5b18">
  <xsd:schema xmlns:xsd="http://www.w3.org/2001/XMLSchema" xmlns:xs="http://www.w3.org/2001/XMLSchema" xmlns:p="http://schemas.microsoft.com/office/2006/metadata/properties" xmlns:ns2="d2e3f5e4-6f28-4f19-ae66-1677b5fa85d1" xmlns:ns3="22fd6914-46d4-4c7e-bbad-46e82841b69d" targetNamespace="http://schemas.microsoft.com/office/2006/metadata/properties" ma:root="true" ma:fieldsID="c3052f8e8201923ad6a2602efa261c32" ns2:_="" ns3:_="">
    <xsd:import namespace="d2e3f5e4-6f28-4f19-ae66-1677b5fa85d1"/>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e3f5e4-6f28-4f19-ae66-1677b5fa85d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LongProperties xmlns="http://schemas.microsoft.com/office/2006/metadata/longProperties"/>
</file>

<file path=customXml/itemProps1.xml><?xml version="1.0" encoding="utf-8"?>
<ds:datastoreItem xmlns:ds="http://schemas.openxmlformats.org/officeDocument/2006/customXml" ds:itemID="{5BA55BC3-5A03-47C2-8EC3-D964C3B5E779}">
  <ds:schemaRefs>
    <ds:schemaRef ds:uri="http://schemas.microsoft.com/office/2006/metadata/properties"/>
    <ds:schemaRef ds:uri="d2e3f5e4-6f28-4f19-ae66-1677b5fa85d1"/>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purl.org/dc/terms/"/>
    <ds:schemaRef ds:uri="22fd6914-46d4-4c7e-bbad-46e82841b69d"/>
    <ds:schemaRef ds:uri="http://www.w3.org/XML/1998/namespace"/>
    <ds:schemaRef ds:uri="http://purl.org/dc/elements/1.1/"/>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7F82098B-918F-4EF7-998E-1D7604F296E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2e3f5e4-6f28-4f19-ae66-1677b5fa85d1"/>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2317</TotalTime>
  <Words>1355</Words>
  <Application>Microsoft Office PowerPoint</Application>
  <PresentationFormat>Widescreen</PresentationFormat>
  <Paragraphs>205</Paragraphs>
  <Slides>10</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Times</vt:lpstr>
      <vt:lpstr>Wingdings</vt:lpstr>
      <vt:lpstr>2022_CCO_Template</vt:lpstr>
      <vt:lpstr>Beamion LUNG-1: Phase I Study of Zongertinib as First-line Treatment for Advanced HER2-Mutant NSCLC</vt:lpstr>
      <vt:lpstr>About These Slides</vt:lpstr>
      <vt:lpstr>Beamion LUNG-1: Background</vt:lpstr>
      <vt:lpstr>Beamion LUNG-1: Study Design (Phase Ib, Cohort 2)</vt:lpstr>
      <vt:lpstr>Beamion LUNG-1: Baseline Characteristics</vt:lpstr>
      <vt:lpstr>Beamion LUNG-1: Objective Response (Primary Endpoint)</vt:lpstr>
      <vt:lpstr>Beamion LUNG-1: DoR and EFS Rates</vt:lpstr>
      <vt:lpstr>Beamion LUNG-1: Safety Summary</vt:lpstr>
      <vt:lpstr>Beamion LUNG-1: Investigators’ Conclusions</vt:lpstr>
      <vt:lpstr>Go Online for More CCO  Coverage of ESMO 2025!</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Beamion LUNG-1: Phase I Study of Zongertinib as First-line Treatment for Advanced HER2-Mutant NSCLC</dc:title>
  <dc:creator>Preferred User</dc:creator>
  <cp:lastModifiedBy>Valerie Wenzel</cp:lastModifiedBy>
  <cp:revision>40</cp:revision>
  <cp:lastPrinted>2016-09-26T20:21:49Z</cp:lastPrinted>
  <dcterms:created xsi:type="dcterms:W3CDTF">2005-05-27T15:08:01Z</dcterms:created>
  <dcterms:modified xsi:type="dcterms:W3CDTF">2025-10-27T20:14:37Z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5ff43dd4-e8bf-40a6-9886-f5d9520c712c</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0x0101008BDDADD1FC0ABC4FAE69BCC78CC1C609</vt:lpwstr>
  </property>
  <property fmtid="{D5CDD505-2E9C-101B-9397-08002B2CF9AE}" pid="9" name="MediaServiceImageTags">
    <vt:lpwstr/>
  </property>
</Properties>
</file>