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566" r:id="rId5"/>
    <p:sldId id="558" r:id="rId6"/>
    <p:sldId id="559" r:id="rId7"/>
    <p:sldId id="561" r:id="rId8"/>
    <p:sldId id="580" r:id="rId9"/>
    <p:sldId id="574" r:id="rId10"/>
    <p:sldId id="575" r:id="rId11"/>
    <p:sldId id="582" r:id="rId12"/>
    <p:sldId id="577" r:id="rId13"/>
    <p:sldId id="578" r:id="rId14"/>
    <p:sldId id="552" r:id="rId15"/>
    <p:sldId id="5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Taryn Gross" initials="TG" lastIdx="15" clrIdx="7">
    <p:extLst>
      <p:ext uri="{19B8F6BF-5375-455C-9EA6-DF929625EA0E}">
        <p15:presenceInfo xmlns:p15="http://schemas.microsoft.com/office/powerpoint/2012/main" userId="S::tgross@gaugemedical.com::a1edc1e6-395d-4e98-97b6-6646f446588b" providerId="AD"/>
      </p:ext>
    </p:extLst>
  </p:cmAuthor>
  <p:cmAuthor id="2" name="Megan Capel" initials="MC" lastIdx="33" clrIdx="1"/>
  <p:cmAuthor id="9" name="Allison Weckerle" initials="AW" lastIdx="17" clrIdx="8">
    <p:extLst>
      <p:ext uri="{19B8F6BF-5375-455C-9EA6-DF929625EA0E}">
        <p15:presenceInfo xmlns:p15="http://schemas.microsoft.com/office/powerpoint/2012/main" userId="S::aweckerle@cealliance.com::2aecc5db-e215-47aa-9eb4-82d4e2a56303" providerId="AD"/>
      </p:ext>
    </p:extLst>
  </p:cmAuthor>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10" name="Jennifer Eimers" initials="JE" lastIdx="1" clrIdx="9">
    <p:extLst>
      <p:ext uri="{19B8F6BF-5375-455C-9EA6-DF929625EA0E}">
        <p15:presenceInfo xmlns:p15="http://schemas.microsoft.com/office/powerpoint/2012/main" userId="S::jeimers@clinicaloptions.com::e496f3f7-6a48-4339-9b0c-9f426a43f948" providerId="AD"/>
      </p:ext>
    </p:extLst>
  </p:cmAuthor>
  <p:cmAuthor id="4" name="Timothy Quill" initials="TQ" lastIdx="4"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7DEF41-BFFB-47B7-AAEF-E0946A8796E9}" v="235" dt="2025-06-03T14:29:28.827"/>
    <p1510:client id="{214997EA-64B1-475E-8F17-D67CD235FD9A}" v="1" dt="2025-06-02T18:53:38.147"/>
    <p1510:client id="{FA353F5F-4279-4E4E-9628-D9CAE2C16D38}" v="33" dt="2025-06-02T16:07:29.2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73" autoAdjust="0"/>
    <p:restoredTop sz="86111" autoAdjust="0"/>
  </p:normalViewPr>
  <p:slideViewPr>
    <p:cSldViewPr snapToGrid="0">
      <p:cViewPr varScale="1">
        <p:scale>
          <a:sx n="67" d="100"/>
          <a:sy n="67" d="100"/>
        </p:scale>
        <p:origin x="396" y="4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dirty="0"/>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dirty="0"/>
          </a:p>
        </p:txBody>
      </p:sp>
    </p:spTree>
    <p:extLst>
      <p:ext uri="{BB962C8B-B14F-4D97-AF65-F5344CB8AC3E}">
        <p14:creationId xmlns:p14="http://schemas.microsoft.com/office/powerpoint/2010/main" val="2536346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dirty="0"/>
          </a:p>
        </p:txBody>
      </p:sp>
    </p:spTree>
    <p:extLst>
      <p:ext uri="{BB962C8B-B14F-4D97-AF65-F5344CB8AC3E}">
        <p14:creationId xmlns:p14="http://schemas.microsoft.com/office/powerpoint/2010/main" val="1732894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dirty="0"/>
          </a:p>
        </p:txBody>
      </p:sp>
    </p:spTree>
    <p:extLst>
      <p:ext uri="{BB962C8B-B14F-4D97-AF65-F5344CB8AC3E}">
        <p14:creationId xmlns:p14="http://schemas.microsoft.com/office/powerpoint/2010/main" val="4182921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0AC38-B649-2203-C0B1-474198950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DB38D2-3D69-5B89-2A2E-A60AC5FB51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D3F83B-5D22-6FF2-9E77-3A05D0038C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D1DD99-3D2F-24A1-4B21-3655CF45E8E0}"/>
              </a:ext>
            </a:extLst>
          </p:cNvPr>
          <p:cNvSpPr>
            <a:spLocks noGrp="1"/>
          </p:cNvSpPr>
          <p:nvPr>
            <p:ph type="sldNum" sz="quarter" idx="5"/>
          </p:nvPr>
        </p:nvSpPr>
        <p:spPr/>
        <p:txBody>
          <a:bodyPr/>
          <a:lstStyle/>
          <a:p>
            <a:fld id="{1C788DBE-8FB8-49F7-A478-A52A085B60B0}" type="slidenum">
              <a:rPr lang="en-US" smtClean="0"/>
              <a:t>5</a:t>
            </a:fld>
            <a:endParaRPr lang="en-US" dirty="0"/>
          </a:p>
        </p:txBody>
      </p:sp>
    </p:spTree>
    <p:extLst>
      <p:ext uri="{BB962C8B-B14F-4D97-AF65-F5344CB8AC3E}">
        <p14:creationId xmlns:p14="http://schemas.microsoft.com/office/powerpoint/2010/main" val="1659964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55905-DBE1-A277-CB32-45A26E043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F83BA3-CD38-5E3B-DC20-F2E984377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64C90-2EAE-5568-F023-F4A9CFD569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1B1B9C-B443-121A-09EA-5E5AE6B7FF45}"/>
              </a:ext>
            </a:extLst>
          </p:cNvPr>
          <p:cNvSpPr>
            <a:spLocks noGrp="1"/>
          </p:cNvSpPr>
          <p:nvPr>
            <p:ph type="sldNum" sz="quarter" idx="5"/>
          </p:nvPr>
        </p:nvSpPr>
        <p:spPr/>
        <p:txBody>
          <a:bodyPr/>
          <a:lstStyle/>
          <a:p>
            <a:fld id="{1C788DBE-8FB8-49F7-A478-A52A085B60B0}" type="slidenum">
              <a:rPr lang="en-US" smtClean="0"/>
              <a:t>6</a:t>
            </a:fld>
            <a:endParaRPr lang="en-US" dirty="0"/>
          </a:p>
        </p:txBody>
      </p:sp>
    </p:spTree>
    <p:extLst>
      <p:ext uri="{BB962C8B-B14F-4D97-AF65-F5344CB8AC3E}">
        <p14:creationId xmlns:p14="http://schemas.microsoft.com/office/powerpoint/2010/main" val="3708745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2E5F9-7B34-B61D-9244-D83750879D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93BAD7-AE93-1573-FACB-740AB98F76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939C41-9762-6F21-78BD-783E7471DF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7894E1-C712-8E48-1AAD-BF5909AC8237}"/>
              </a:ext>
            </a:extLst>
          </p:cNvPr>
          <p:cNvSpPr>
            <a:spLocks noGrp="1"/>
          </p:cNvSpPr>
          <p:nvPr>
            <p:ph type="sldNum" sz="quarter" idx="5"/>
          </p:nvPr>
        </p:nvSpPr>
        <p:spPr/>
        <p:txBody>
          <a:bodyPr/>
          <a:lstStyle/>
          <a:p>
            <a:fld id="{1C788DBE-8FB8-49F7-A478-A52A085B60B0}" type="slidenum">
              <a:rPr lang="en-US" smtClean="0"/>
              <a:t>7</a:t>
            </a:fld>
            <a:endParaRPr lang="en-US" dirty="0"/>
          </a:p>
        </p:txBody>
      </p:sp>
    </p:spTree>
    <p:extLst>
      <p:ext uri="{BB962C8B-B14F-4D97-AF65-F5344CB8AC3E}">
        <p14:creationId xmlns:p14="http://schemas.microsoft.com/office/powerpoint/2010/main" val="1979126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F76AE-3F5E-6083-560F-8BF95F9083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95C51F-529B-99A0-3CC9-8C3020701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325557-11D2-C473-2545-100E1B9DB2C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central review; ECOG PS, Eastern Cooperative Oncology Group performance status; HR, hazard ratio; PFS, progression-free survival.</a:t>
            </a:r>
            <a:endParaRPr lang="en-US" dirty="0"/>
          </a:p>
          <a:p>
            <a:endParaRPr lang="en-US" dirty="0"/>
          </a:p>
        </p:txBody>
      </p:sp>
      <p:sp>
        <p:nvSpPr>
          <p:cNvPr id="4" name="Slide Number Placeholder 3">
            <a:extLst>
              <a:ext uri="{FF2B5EF4-FFF2-40B4-BE49-F238E27FC236}">
                <a16:creationId xmlns:a16="http://schemas.microsoft.com/office/drawing/2014/main" id="{A0E1E3C8-9D99-8E4D-EF62-CE41A884BAD2}"/>
              </a:ext>
            </a:extLst>
          </p:cNvPr>
          <p:cNvSpPr>
            <a:spLocks noGrp="1"/>
          </p:cNvSpPr>
          <p:nvPr>
            <p:ph type="sldNum" sz="quarter" idx="5"/>
          </p:nvPr>
        </p:nvSpPr>
        <p:spPr/>
        <p:txBody>
          <a:bodyPr/>
          <a:lstStyle/>
          <a:p>
            <a:fld id="{1C788DBE-8FB8-49F7-A478-A52A085B60B0}" type="slidenum">
              <a:rPr lang="en-US" smtClean="0"/>
              <a:t>8</a:t>
            </a:fld>
            <a:endParaRPr lang="en-US" dirty="0"/>
          </a:p>
        </p:txBody>
      </p:sp>
    </p:spTree>
    <p:extLst>
      <p:ext uri="{BB962C8B-B14F-4D97-AF65-F5344CB8AC3E}">
        <p14:creationId xmlns:p14="http://schemas.microsoft.com/office/powerpoint/2010/main" val="750797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79803-F42D-C17D-FB17-0940D16DFC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9EA33B-BCE3-4A17-8295-87EF418605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6780EA-F58C-566A-F29B-45E8754CB143}"/>
              </a:ext>
            </a:extLst>
          </p:cNvPr>
          <p:cNvSpPr>
            <a:spLocks noGrp="1"/>
          </p:cNvSpPr>
          <p:nvPr>
            <p:ph type="body" idx="1"/>
          </p:nvPr>
        </p:nvSpPr>
        <p:spPr/>
        <p:txBody>
          <a:bodyPr/>
          <a:lstStyle/>
          <a:p>
            <a:r>
              <a:rPr lang="en-US" i="1" dirty="0"/>
              <a:t>BICR, blinded independent central review; CBR, clinical benefit rate; OR, odds ratio; ORR, objective response rate; OS, overall survival.</a:t>
            </a:r>
            <a:endParaRPr lang="en-US" dirty="0"/>
          </a:p>
        </p:txBody>
      </p:sp>
      <p:sp>
        <p:nvSpPr>
          <p:cNvPr id="4" name="Slide Number Placeholder 3">
            <a:extLst>
              <a:ext uri="{FF2B5EF4-FFF2-40B4-BE49-F238E27FC236}">
                <a16:creationId xmlns:a16="http://schemas.microsoft.com/office/drawing/2014/main" id="{839C0221-6210-9354-4AD2-7A06C64D0FE3}"/>
              </a:ext>
            </a:extLst>
          </p:cNvPr>
          <p:cNvSpPr>
            <a:spLocks noGrp="1"/>
          </p:cNvSpPr>
          <p:nvPr>
            <p:ph type="sldNum" sz="quarter" idx="5"/>
          </p:nvPr>
        </p:nvSpPr>
        <p:spPr/>
        <p:txBody>
          <a:bodyPr/>
          <a:lstStyle/>
          <a:p>
            <a:fld id="{1C788DBE-8FB8-49F7-A478-A52A085B60B0}" type="slidenum">
              <a:rPr lang="en-US" smtClean="0"/>
              <a:t>9</a:t>
            </a:fld>
            <a:endParaRPr lang="en-US" dirty="0"/>
          </a:p>
        </p:txBody>
      </p:sp>
    </p:spTree>
    <p:extLst>
      <p:ext uri="{BB962C8B-B14F-4D97-AF65-F5344CB8AC3E}">
        <p14:creationId xmlns:p14="http://schemas.microsoft.com/office/powerpoint/2010/main" val="1989440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42F9C-66D9-0C01-75BE-A851664683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7DAD61-45E6-0F30-AEA6-D88EFB37FD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D50BC6-A88C-80CC-CF96-819E78FE506B}"/>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0D05D938-9979-50EF-CF70-C7D00B04BCC3}"/>
              </a:ext>
            </a:extLst>
          </p:cNvPr>
          <p:cNvSpPr>
            <a:spLocks noGrp="1"/>
          </p:cNvSpPr>
          <p:nvPr>
            <p:ph type="sldNum" sz="quarter" idx="5"/>
          </p:nvPr>
        </p:nvSpPr>
        <p:spPr/>
        <p:txBody>
          <a:bodyPr/>
          <a:lstStyle/>
          <a:p>
            <a:fld id="{1C788DBE-8FB8-49F7-A478-A52A085B60B0}" type="slidenum">
              <a:rPr lang="en-US" smtClean="0"/>
              <a:t>10</a:t>
            </a:fld>
            <a:endParaRPr lang="en-US" dirty="0"/>
          </a:p>
        </p:txBody>
      </p:sp>
    </p:spTree>
    <p:extLst>
      <p:ext uri="{BB962C8B-B14F-4D97-AF65-F5344CB8AC3E}">
        <p14:creationId xmlns:p14="http://schemas.microsoft.com/office/powerpoint/2010/main" val="3486746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r>
              <a:rPr lang="en-US" dirty="0"/>
              <a:t>; </a:t>
            </a:r>
            <a:r>
              <a:rPr lang="en-US" i="1" dirty="0"/>
              <a:t>BICR, blinded independent central review; OS, overall survival; PFS, progression-free survival.</a:t>
            </a:r>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11</a:t>
            </a:fld>
            <a:endParaRPr lang="en-US" dirty="0"/>
          </a:p>
        </p:txBody>
      </p:sp>
    </p:spTree>
    <p:extLst>
      <p:ext uri="{BB962C8B-B14F-4D97-AF65-F5344CB8AC3E}">
        <p14:creationId xmlns:p14="http://schemas.microsoft.com/office/powerpoint/2010/main" val="1089306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103771" cy="2882265"/>
          </a:xfrm>
        </p:spPr>
        <p:txBody>
          <a:bodyPr>
            <a:normAutofit/>
          </a:bodyPr>
          <a:lstStyle/>
          <a:p>
            <a:r>
              <a:rPr lang="en-US" altLang="en-US" sz="4000" dirty="0"/>
              <a:t>VERITAC-2: Phase III Study of Vepdegestrant vs Fulvestrant in Previously Treated ER-Positive/</a:t>
            </a:r>
            <a:br>
              <a:rPr lang="en-US" altLang="en-US" sz="4000" dirty="0"/>
            </a:br>
            <a:r>
              <a:rPr lang="en-US" altLang="en-US" sz="4000" dirty="0"/>
              <a:t>HER2-Negative Advanced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082078"/>
            <a:ext cx="546417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AstraZeneca; Daiichi Sankyo, Inc.; Gilead Sciences, Inc.; Lilly; Novartis Pharmaceuticals Corporation; and Stemline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ASCO Annual Meeting 2025, May 30 - June 3, 2025</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17075"/>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VERITAC-2: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Following progression on 1L endocrine therapy, optimal treatment for ER-positive/ HER2-negative advanced breast cancer remains undefined</a:t>
            </a:r>
            <a:r>
              <a:rPr lang="en-US" altLang="en-US" sz="2400" baseline="30000" dirty="0"/>
              <a:t>1</a:t>
            </a:r>
            <a:endParaRPr lang="en-US" altLang="en-US" sz="2400" dirty="0"/>
          </a:p>
          <a:p>
            <a:pPr lvl="1"/>
            <a:r>
              <a:rPr lang="en-US" altLang="en-US" sz="2200" dirty="0"/>
              <a:t>Fulvestrant offers limited PFS benefit after disease progression on CDK4/6i + endocrine therapy</a:t>
            </a:r>
            <a:r>
              <a:rPr lang="en-US" altLang="en-US" sz="2200" baseline="30000" dirty="0"/>
              <a:t>2,3</a:t>
            </a:r>
            <a:endParaRPr lang="en-US" altLang="en-US" sz="2200" dirty="0"/>
          </a:p>
          <a:p>
            <a:r>
              <a:rPr lang="en-US" altLang="en-US" sz="2400" dirty="0"/>
              <a:t>Vepdegestrant, an oral PROTAC ER degrader targeting WT and mutant ER, demonstrated promising clinical activity and a favorable safety profile in a </a:t>
            </a:r>
            <a:br>
              <a:rPr lang="en-US" altLang="en-US" sz="2400" dirty="0"/>
            </a:br>
            <a:r>
              <a:rPr lang="en-US" altLang="en-US" sz="2400" dirty="0"/>
              <a:t>phase I/II study in heavily pretreated patients with ER-positive/HER2-negative advanced breast cancer</a:t>
            </a:r>
            <a:r>
              <a:rPr lang="en-US" altLang="en-US" sz="2400" baseline="30000" dirty="0"/>
              <a:t>4-7</a:t>
            </a:r>
            <a:r>
              <a:rPr lang="en-US" altLang="en-US" sz="2400" dirty="0"/>
              <a:t>  </a:t>
            </a:r>
          </a:p>
          <a:p>
            <a:r>
              <a:rPr lang="en-US" altLang="en-US" sz="2400" dirty="0"/>
              <a:t>Current study evaluated the efficacy and safety of vepdegestrant vs fulvestrant in patients with previously treated ER-positive/HER2-negative advanced or metastatic breast cancer</a:t>
            </a:r>
            <a:r>
              <a:rPr lang="en-US" altLang="en-US" sz="2400" baseline="30000" dirty="0"/>
              <a:t>8,9</a:t>
            </a:r>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1581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dirty="0">
                <a:solidFill>
                  <a:srgbClr val="455560"/>
                </a:solidFill>
                <a:latin typeface="Calibri" panose="020F0502020204030204" pitchFamily="34" charset="0"/>
                <a:cs typeface="Arial" panose="020B0604020202020204" pitchFamily="34" charset="0"/>
              </a:rPr>
              <a:t>1. Al Sukhun. JCO Glob Oncol. 2024;10:e2300285. 2. Lindeman. Clin Cancer Res. 2022;28:3256. 3. Bidard. JCO. 2022;40:3246. </a:t>
            </a:r>
            <a:br>
              <a:rPr lang="en-US" altLang="en-US" sz="1200" dirty="0">
                <a:solidFill>
                  <a:srgbClr val="455560"/>
                </a:solidFill>
                <a:latin typeface="Calibri" panose="020F0502020204030204" pitchFamily="34" charset="0"/>
                <a:cs typeface="Arial" panose="020B0604020202020204" pitchFamily="34" charset="0"/>
              </a:rPr>
            </a:br>
            <a:r>
              <a:rPr lang="en-US" altLang="en-US" sz="1200" dirty="0">
                <a:solidFill>
                  <a:srgbClr val="455560"/>
                </a:solidFill>
                <a:latin typeface="Calibri" panose="020F0502020204030204" pitchFamily="34" charset="0"/>
                <a:cs typeface="Arial" panose="020B0604020202020204" pitchFamily="34" charset="0"/>
              </a:rPr>
              <a:t>4. Bekes. Nat Rev Drug Discov. 2022;21:181. 5. Gough. Clin Cancer Res. 2024;30:3549. 6. Hamilton. Futur Oncol. 2024;20:2447. </a:t>
            </a:r>
            <a:br>
              <a:rPr lang="en-US" altLang="en-US" sz="1200" dirty="0">
                <a:solidFill>
                  <a:srgbClr val="455560"/>
                </a:solidFill>
                <a:latin typeface="Calibri" panose="020F0502020204030204" pitchFamily="34" charset="0"/>
                <a:cs typeface="Arial" panose="020B0604020202020204" pitchFamily="34" charset="0"/>
              </a:rPr>
            </a:br>
            <a:r>
              <a:rPr lang="en-US" altLang="en-US" sz="1200" dirty="0">
                <a:solidFill>
                  <a:srgbClr val="455560"/>
                </a:solidFill>
                <a:latin typeface="Calibri" panose="020F0502020204030204" pitchFamily="34" charset="0"/>
                <a:cs typeface="Arial" panose="020B0604020202020204" pitchFamily="34" charset="0"/>
              </a:rPr>
              <a:t>7. Hurvitz. SABCS 2023. Abstr PO3-05-08. 8.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Campone</a:t>
            </a:r>
            <a:r>
              <a:rPr lang="en-US" altLang="en-US" sz="1200" dirty="0">
                <a:solidFill>
                  <a:srgbClr val="455560"/>
                </a:solidFill>
                <a:latin typeface="Calibri" panose="020F0502020204030204" pitchFamily="34" charset="0"/>
                <a:cs typeface="Arial" panose="020B0604020202020204" pitchFamily="34" charset="0"/>
              </a:rPr>
              <a:t>. NEJM. 2025;[Epub]. 9. Hamilton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2025. Abstr </a:t>
            </a:r>
            <a:r>
              <a:rPr lang="en-US" altLang="en-US" sz="1200" dirty="0">
                <a:solidFill>
                  <a:srgbClr val="455560"/>
                </a:solidFill>
                <a:latin typeface="Calibri" panose="020F0502020204030204" pitchFamily="34" charset="0"/>
                <a:cs typeface="Arial" panose="020B0604020202020204" pitchFamily="34" charset="0"/>
              </a:rPr>
              <a:t>LBA1000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International, open-label, randomized phase III study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by BICR in all patients and </a:t>
            </a:r>
            <a:r>
              <a:rPr kumimoji="0" lang="en-US" altLang="en-US"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ESR1</a:t>
            </a:r>
            <a:r>
              <a:rPr kumimoji="0" lang="en-US" altLang="en-US"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m population</a:t>
            </a:r>
            <a:endPar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b="1" kern="0" dirty="0">
                <a:solidFill>
                  <a:srgbClr val="000000"/>
                </a:solidFill>
              </a:rPr>
              <a:t>Key s</a:t>
            </a:r>
            <a:r>
              <a:rPr kumimoji="0" lang="en-US" altLang="en-US"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econdary endpoints: </a:t>
            </a:r>
            <a:r>
              <a:rPr kumimoji="0" lang="en-US" alt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CBR and ORR by BICR, safety</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VERITAC-2: </a:t>
            </a:r>
            <a:r>
              <a:rPr lang="en-US" altLang="en-US" dirty="0"/>
              <a:t>Study Design</a:t>
            </a:r>
          </a:p>
        </p:txBody>
      </p:sp>
      <p:sp>
        <p:nvSpPr>
          <p:cNvPr id="4" name="Text Box 11">
            <a:extLst>
              <a:ext uri="{FF2B5EF4-FFF2-40B4-BE49-F238E27FC236}">
                <a16:creationId xmlns:a16="http://schemas.microsoft.com/office/drawing/2014/main" id="{0B713693-15A6-5270-D2AB-55554B87CF68}"/>
              </a:ext>
            </a:extLst>
          </p:cNvPr>
          <p:cNvSpPr txBox="1">
            <a:spLocks noChangeArrowheads="1"/>
          </p:cNvSpPr>
          <p:nvPr/>
        </p:nvSpPr>
        <p:spPr bwMode="auto">
          <a:xfrm>
            <a:off x="414339" y="6385740"/>
            <a:ext cx="81581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Hamilton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2025. Abstr </a:t>
            </a:r>
            <a:r>
              <a:rPr lang="en-US" altLang="en-US" sz="1200" dirty="0">
                <a:solidFill>
                  <a:srgbClr val="455560"/>
                </a:solidFill>
                <a:latin typeface="Calibri" panose="020F0502020204030204" pitchFamily="34" charset="0"/>
                <a:cs typeface="Arial" panose="020B0604020202020204" pitchFamily="34" charset="0"/>
              </a:rPr>
              <a:t>LBA1000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Campone. NEJM.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 Box 45">
            <a:extLst>
              <a:ext uri="{FF2B5EF4-FFF2-40B4-BE49-F238E27FC236}">
                <a16:creationId xmlns:a16="http://schemas.microsoft.com/office/drawing/2014/main" id="{66587F15-DCA8-5C6E-FEDC-59F3F37F04B5}"/>
              </a:ext>
            </a:extLst>
          </p:cNvPr>
          <p:cNvSpPr txBox="1">
            <a:spLocks noChangeArrowheads="1"/>
          </p:cNvSpPr>
          <p:nvPr/>
        </p:nvSpPr>
        <p:spPr bwMode="auto">
          <a:xfrm>
            <a:off x="869808" y="2511831"/>
            <a:ext cx="322309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dirty="0">
                <a:solidFill>
                  <a:srgbClr val="000000"/>
                </a:solidFill>
                <a:latin typeface="Calibri" panose="020F0502020204030204" pitchFamily="34" charset="0"/>
                <a:cs typeface="Arial" panose="020B0604020202020204" pitchFamily="34" charset="0"/>
              </a:rPr>
              <a:t>Adults </a:t>
            </a: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with ER+/HER2- advanced or metastatic BC</a:t>
            </a:r>
            <a:r>
              <a:rPr lang="en-GB" altLang="en-US" sz="1600" dirty="0">
                <a:solidFill>
                  <a:srgbClr val="000000"/>
                </a:solidFill>
                <a:latin typeface="Calibri" panose="020F0502020204030204" pitchFamily="34" charset="0"/>
                <a:cs typeface="Arial" panose="020B0604020202020204" pitchFamily="34" charset="0"/>
              </a:rPr>
              <a:t>;</a:t>
            </a: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1 prior line of CDK4/6i + ET and ≤1 additional line of ET; most recent ET given for </a:t>
            </a:r>
            <a:b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b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≥6 mo before disease progression; no prior chemotherapy in advanced/metastatic setting; </a:t>
            </a:r>
            <a:b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b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no prior SERD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 = 624)</a:t>
            </a:r>
            <a:endPar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8" name="Rectangle 49">
            <a:extLst>
              <a:ext uri="{FF2B5EF4-FFF2-40B4-BE49-F238E27FC236}">
                <a16:creationId xmlns:a16="http://schemas.microsoft.com/office/drawing/2014/main" id="{DBBCFA4F-67C7-4E07-66D2-4153EAEAE158}"/>
              </a:ext>
            </a:extLst>
          </p:cNvPr>
          <p:cNvSpPr>
            <a:spLocks noChangeArrowheads="1"/>
          </p:cNvSpPr>
          <p:nvPr/>
        </p:nvSpPr>
        <p:spPr bwMode="auto">
          <a:xfrm>
            <a:off x="4781550" y="2629531"/>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Vepdegestrant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200 mg PO QD</a:t>
            </a:r>
            <a:b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a:t>
            </a:r>
            <a:r>
              <a:rPr lang="en-US" altLang="en-US" sz="1800" dirty="0">
                <a:solidFill>
                  <a:srgbClr val="FFFFFF"/>
                </a:solidFill>
                <a:latin typeface="Calibri" panose="020F0502020204030204" pitchFamily="34" charset="0"/>
                <a:cs typeface="Arial" panose="020B0604020202020204" pitchFamily="34" charset="0"/>
              </a:rPr>
              <a:t>313</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9" name="Rectangle 50">
            <a:extLst>
              <a:ext uri="{FF2B5EF4-FFF2-40B4-BE49-F238E27FC236}">
                <a16:creationId xmlns:a16="http://schemas.microsoft.com/office/drawing/2014/main" id="{67240DBC-2555-08C7-AAE0-5FFB3510C39B}"/>
              </a:ext>
            </a:extLst>
          </p:cNvPr>
          <p:cNvSpPr>
            <a:spLocks noChangeArrowheads="1"/>
          </p:cNvSpPr>
          <p:nvPr/>
        </p:nvSpPr>
        <p:spPr bwMode="auto">
          <a:xfrm>
            <a:off x="4781550" y="3574094"/>
            <a:ext cx="3790950" cy="70408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Fulvestrant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 IM* </a:t>
            </a:r>
            <a:b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311)</a:t>
            </a:r>
          </a:p>
        </p:txBody>
      </p:sp>
      <p:sp>
        <p:nvSpPr>
          <p:cNvPr id="11" name="Line 53">
            <a:extLst>
              <a:ext uri="{FF2B5EF4-FFF2-40B4-BE49-F238E27FC236}">
                <a16:creationId xmlns:a16="http://schemas.microsoft.com/office/drawing/2014/main" id="{75767362-3E02-1AEA-34FC-665B36FAA111}"/>
              </a:ext>
            </a:extLst>
          </p:cNvPr>
          <p:cNvSpPr>
            <a:spLocks noChangeShapeType="1"/>
          </p:cNvSpPr>
          <p:nvPr/>
        </p:nvSpPr>
        <p:spPr bwMode="auto">
          <a:xfrm>
            <a:off x="4044950" y="358203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4">
            <a:extLst>
              <a:ext uri="{FF2B5EF4-FFF2-40B4-BE49-F238E27FC236}">
                <a16:creationId xmlns:a16="http://schemas.microsoft.com/office/drawing/2014/main" id="{1ACE6DA5-3996-4BE9-3F02-DCE138763A36}"/>
              </a:ext>
            </a:extLst>
          </p:cNvPr>
          <p:cNvSpPr>
            <a:spLocks noChangeShapeType="1"/>
          </p:cNvSpPr>
          <p:nvPr/>
        </p:nvSpPr>
        <p:spPr bwMode="auto">
          <a:xfrm flipV="1">
            <a:off x="4044950" y="2981956"/>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6913B00B-2B3E-5CE9-EE68-A900E5BA06F9}"/>
              </a:ext>
            </a:extLst>
          </p:cNvPr>
          <p:cNvSpPr txBox="1"/>
          <p:nvPr/>
        </p:nvSpPr>
        <p:spPr bwMode="auto">
          <a:xfrm>
            <a:off x="4713637" y="4265123"/>
            <a:ext cx="325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*Day 1 and 15 of cycle 1; Day 1 thereafter.</a:t>
            </a:r>
          </a:p>
        </p:txBody>
      </p:sp>
      <p:sp>
        <p:nvSpPr>
          <p:cNvPr id="14" name="Line 52">
            <a:extLst>
              <a:ext uri="{FF2B5EF4-FFF2-40B4-BE49-F238E27FC236}">
                <a16:creationId xmlns:a16="http://schemas.microsoft.com/office/drawing/2014/main" id="{1380F475-5240-F19D-CBB5-C68C1CE32753}"/>
              </a:ext>
            </a:extLst>
          </p:cNvPr>
          <p:cNvSpPr>
            <a:spLocks noChangeShapeType="1"/>
          </p:cNvSpPr>
          <p:nvPr/>
        </p:nvSpPr>
        <p:spPr bwMode="auto">
          <a:xfrm>
            <a:off x="4358036" y="2527623"/>
            <a:ext cx="9525" cy="464651"/>
          </a:xfrm>
          <a:prstGeom prst="line">
            <a:avLst/>
          </a:prstGeom>
          <a:noFill/>
          <a:ln w="28575">
            <a:solidFill>
              <a:schemeClr val="bg1"/>
            </a:solidFill>
            <a:prstDash val="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CDFE1D9F-0D6E-23C4-5395-2403574E1427}"/>
              </a:ext>
            </a:extLst>
          </p:cNvPr>
          <p:cNvSpPr txBox="1"/>
          <p:nvPr/>
        </p:nvSpPr>
        <p:spPr bwMode="auto">
          <a:xfrm>
            <a:off x="3016085" y="1947013"/>
            <a:ext cx="28962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a:t>
            </a:r>
            <a:r>
              <a:rPr lang="en-US" sz="1400" b="0" dirty="0">
                <a:solidFill>
                  <a:schemeClr val="bg1"/>
                </a:solidFill>
                <a:latin typeface="Calibri" panose="020F0502020204030204" pitchFamily="34" charset="0"/>
              </a:rPr>
              <a:t>ESR1 </a:t>
            </a:r>
            <a:r>
              <a:rPr lang="en-US" sz="1400" b="0" i="1" dirty="0">
                <a:solidFill>
                  <a:schemeClr val="bg1"/>
                </a:solidFill>
                <a:latin typeface="Calibri" panose="020F0502020204030204" pitchFamily="34" charset="0"/>
              </a:rPr>
              <a:t>mutation (yes vs no) and visceral disease (yes vs no)</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FBB93-5CF2-6893-964A-E30892A35FC6}"/>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2D00F453-DE00-B7CD-123A-FD8F80949D13}"/>
              </a:ext>
            </a:extLst>
          </p:cNvPr>
          <p:cNvSpPr>
            <a:spLocks noGrp="1" noChangeArrowheads="1"/>
          </p:cNvSpPr>
          <p:nvPr>
            <p:ph type="title"/>
          </p:nvPr>
        </p:nvSpPr>
        <p:spPr/>
        <p:txBody>
          <a:bodyPr/>
          <a:lstStyle/>
          <a:p>
            <a:r>
              <a:rPr lang="en-US" dirty="0"/>
              <a:t>VERITAC-2: Baseline Characteristics</a:t>
            </a:r>
            <a:endParaRPr lang="en-US" altLang="en-US" dirty="0"/>
          </a:p>
        </p:txBody>
      </p:sp>
      <p:graphicFrame>
        <p:nvGraphicFramePr>
          <p:cNvPr id="2" name="Group 3">
            <a:extLst>
              <a:ext uri="{FF2B5EF4-FFF2-40B4-BE49-F238E27FC236}">
                <a16:creationId xmlns:a16="http://schemas.microsoft.com/office/drawing/2014/main" id="{83FB4A11-C943-51B2-D46D-014C5111FCEE}"/>
              </a:ext>
            </a:extLst>
          </p:cNvPr>
          <p:cNvGraphicFramePr>
            <a:graphicFrameLocks/>
          </p:cNvGraphicFramePr>
          <p:nvPr>
            <p:extLst>
              <p:ext uri="{D42A27DB-BD31-4B8C-83A1-F6EECF244321}">
                <p14:modId xmlns:p14="http://schemas.microsoft.com/office/powerpoint/2010/main" val="1325760522"/>
              </p:ext>
            </p:extLst>
          </p:nvPr>
        </p:nvGraphicFramePr>
        <p:xfrm>
          <a:off x="279656" y="1608175"/>
          <a:ext cx="5603092" cy="4570342"/>
        </p:xfrm>
        <a:graphic>
          <a:graphicData uri="http://schemas.openxmlformats.org/drawingml/2006/table">
            <a:tbl>
              <a:tblPr/>
              <a:tblGrid>
                <a:gridCol w="1863724">
                  <a:extLst>
                    <a:ext uri="{9D8B030D-6E8A-4147-A177-3AD203B41FA5}">
                      <a16:colId xmlns:a16="http://schemas.microsoft.com/office/drawing/2014/main" val="20000"/>
                    </a:ext>
                  </a:extLst>
                </a:gridCol>
                <a:gridCol w="934842">
                  <a:extLst>
                    <a:ext uri="{9D8B030D-6E8A-4147-A177-3AD203B41FA5}">
                      <a16:colId xmlns:a16="http://schemas.microsoft.com/office/drawing/2014/main" val="20001"/>
                    </a:ext>
                  </a:extLst>
                </a:gridCol>
                <a:gridCol w="934842">
                  <a:extLst>
                    <a:ext uri="{9D8B030D-6E8A-4147-A177-3AD203B41FA5}">
                      <a16:colId xmlns:a16="http://schemas.microsoft.com/office/drawing/2014/main" val="3924473303"/>
                    </a:ext>
                  </a:extLst>
                </a:gridCol>
                <a:gridCol w="934842">
                  <a:extLst>
                    <a:ext uri="{9D8B030D-6E8A-4147-A177-3AD203B41FA5}">
                      <a16:colId xmlns:a16="http://schemas.microsoft.com/office/drawing/2014/main" val="285126025"/>
                    </a:ext>
                  </a:extLst>
                </a:gridCol>
                <a:gridCol w="934842">
                  <a:extLst>
                    <a:ext uri="{9D8B030D-6E8A-4147-A177-3AD203B41FA5}">
                      <a16:colId xmlns:a16="http://schemas.microsoft.com/office/drawing/2014/main" val="3271372673"/>
                    </a:ext>
                  </a:extLst>
                </a:gridCol>
              </a:tblGrid>
              <a:tr h="25003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With </a:t>
                      </a:r>
                      <a:r>
                        <a:rPr kumimoji="0" lang="en-US" sz="1400" b="1" i="1" u="none" strike="noStrike" cap="none" normalizeH="0" baseline="0" dirty="0">
                          <a:ln>
                            <a:noFill/>
                          </a:ln>
                          <a:solidFill>
                            <a:schemeClr val="tx1"/>
                          </a:solidFill>
                          <a:effectLst/>
                          <a:latin typeface="Calibri" panose="020F0502020204030204" pitchFamily="34" charset="0"/>
                        </a:rPr>
                        <a:t>ESR1</a:t>
                      </a:r>
                      <a:r>
                        <a:rPr kumimoji="0" lang="en-US" sz="1400" b="1" i="0" u="none" strike="noStrike" cap="none" normalizeH="0" baseline="0" dirty="0">
                          <a:ln>
                            <a:noFill/>
                          </a:ln>
                          <a:solidFill>
                            <a:schemeClr val="tx1"/>
                          </a:solidFill>
                          <a:effectLst/>
                          <a:latin typeface="Calibri" panose="020F0502020204030204" pitchFamily="34" charset="0"/>
                        </a:rPr>
                        <a:t>m</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506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Vep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136)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Fulv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134)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Vep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313)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Fulv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311)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55155311"/>
                  </a:ext>
                </a:extLst>
              </a:tr>
              <a:tr h="4250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(26-87)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(34-85)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(26-89)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(28-85)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0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0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Postmenopausal,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11251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Unknown/NR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50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57/43</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57/43</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61/39</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64/36</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25783668"/>
                  </a:ext>
                </a:extLst>
              </a:tr>
              <a:tr h="250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ESR1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 %</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77817674"/>
                  </a:ext>
                </a:extLst>
              </a:tr>
              <a:tr h="7751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Sites of disease,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metastasis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 only</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9239139"/>
                  </a:ext>
                </a:extLst>
              </a:tr>
            </a:tbl>
          </a:graphicData>
        </a:graphic>
      </p:graphicFrame>
      <p:sp>
        <p:nvSpPr>
          <p:cNvPr id="8" name="Text Box 11">
            <a:extLst>
              <a:ext uri="{FF2B5EF4-FFF2-40B4-BE49-F238E27FC236}">
                <a16:creationId xmlns:a16="http://schemas.microsoft.com/office/drawing/2014/main" id="{56353B9C-A427-F6D5-AE23-34F256AA99E6}"/>
              </a:ext>
            </a:extLst>
          </p:cNvPr>
          <p:cNvSpPr txBox="1">
            <a:spLocks noChangeArrowheads="1"/>
          </p:cNvSpPr>
          <p:nvPr/>
        </p:nvSpPr>
        <p:spPr bwMode="auto">
          <a:xfrm>
            <a:off x="414339" y="6385740"/>
            <a:ext cx="81581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Hamilton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2025. Abstr </a:t>
            </a:r>
            <a:r>
              <a:rPr lang="en-US" altLang="en-US" sz="1200" dirty="0">
                <a:solidFill>
                  <a:srgbClr val="455560"/>
                </a:solidFill>
                <a:latin typeface="Calibri" panose="020F0502020204030204" pitchFamily="34" charset="0"/>
                <a:cs typeface="Arial" panose="020B0604020202020204" pitchFamily="34" charset="0"/>
              </a:rPr>
              <a:t>LBA1000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Campone. NEJM.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BDBEF4D5-A1DB-BCFF-44E1-370CB3CF64DB}"/>
              </a:ext>
            </a:extLst>
          </p:cNvPr>
          <p:cNvGraphicFramePr>
            <a:graphicFrameLocks/>
          </p:cNvGraphicFramePr>
          <p:nvPr>
            <p:extLst>
              <p:ext uri="{D42A27DB-BD31-4B8C-83A1-F6EECF244321}">
                <p14:modId xmlns:p14="http://schemas.microsoft.com/office/powerpoint/2010/main" val="293530099"/>
              </p:ext>
            </p:extLst>
          </p:nvPr>
        </p:nvGraphicFramePr>
        <p:xfrm>
          <a:off x="6224282" y="1610834"/>
          <a:ext cx="5711567" cy="3962496"/>
        </p:xfrm>
        <a:graphic>
          <a:graphicData uri="http://schemas.openxmlformats.org/drawingml/2006/table">
            <a:tbl>
              <a:tblPr/>
              <a:tblGrid>
                <a:gridCol w="1861463">
                  <a:extLst>
                    <a:ext uri="{9D8B030D-6E8A-4147-A177-3AD203B41FA5}">
                      <a16:colId xmlns:a16="http://schemas.microsoft.com/office/drawing/2014/main" val="20000"/>
                    </a:ext>
                  </a:extLst>
                </a:gridCol>
                <a:gridCol w="962526">
                  <a:extLst>
                    <a:ext uri="{9D8B030D-6E8A-4147-A177-3AD203B41FA5}">
                      <a16:colId xmlns:a16="http://schemas.microsoft.com/office/drawing/2014/main" val="20001"/>
                    </a:ext>
                  </a:extLst>
                </a:gridCol>
                <a:gridCol w="962526">
                  <a:extLst>
                    <a:ext uri="{9D8B030D-6E8A-4147-A177-3AD203B41FA5}">
                      <a16:colId xmlns:a16="http://schemas.microsoft.com/office/drawing/2014/main" val="3924473303"/>
                    </a:ext>
                  </a:extLst>
                </a:gridCol>
                <a:gridCol w="962526">
                  <a:extLst>
                    <a:ext uri="{9D8B030D-6E8A-4147-A177-3AD203B41FA5}">
                      <a16:colId xmlns:a16="http://schemas.microsoft.com/office/drawing/2014/main" val="285126025"/>
                    </a:ext>
                  </a:extLst>
                </a:gridCol>
                <a:gridCol w="962526">
                  <a:extLst>
                    <a:ext uri="{9D8B030D-6E8A-4147-A177-3AD203B41FA5}">
                      <a16:colId xmlns:a16="http://schemas.microsoft.com/office/drawing/2014/main" val="327137267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With </a:t>
                      </a:r>
                      <a:r>
                        <a:rPr kumimoji="0" lang="en-US" sz="1400" b="1" i="1" u="none" strike="noStrike" cap="none" normalizeH="0" baseline="0" dirty="0">
                          <a:ln>
                            <a:noFill/>
                          </a:ln>
                          <a:solidFill>
                            <a:schemeClr val="tx1"/>
                          </a:solidFill>
                          <a:effectLst/>
                          <a:latin typeface="Calibri" panose="020F0502020204030204" pitchFamily="34" charset="0"/>
                        </a:rPr>
                        <a:t>ESR1</a:t>
                      </a:r>
                      <a:r>
                        <a:rPr kumimoji="0" lang="en-US" sz="1400" b="1" i="0" u="none" strike="noStrike" cap="none" normalizeH="0" baseline="0" dirty="0">
                          <a:ln>
                            <a:noFill/>
                          </a:ln>
                          <a:solidFill>
                            <a:schemeClr val="tx1"/>
                          </a:solidFill>
                          <a:effectLst/>
                          <a:latin typeface="Calibri" panose="020F0502020204030204" pitchFamily="34" charset="0"/>
                        </a:rPr>
                        <a:t>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Vep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Fulv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Vep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Fulv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5515531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Measurable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116539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lines of therapy</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59193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endocrine therapy</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AI</a:t>
                      </a:r>
                    </a:p>
                    <a:p>
                      <a:pPr marL="1714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3532788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CDK4/6i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Palbociclib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Ribociclib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Abemaciclib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89140585"/>
                  </a:ext>
                </a:extLst>
              </a:tr>
            </a:tbl>
          </a:graphicData>
        </a:graphic>
      </p:graphicFrame>
      <p:sp>
        <p:nvSpPr>
          <p:cNvPr id="4" name="Rectangle 3">
            <a:extLst>
              <a:ext uri="{FF2B5EF4-FFF2-40B4-BE49-F238E27FC236}">
                <a16:creationId xmlns:a16="http://schemas.microsoft.com/office/drawing/2014/main" id="{E4C430B6-DF99-E785-9564-2E7EE6ED8207}"/>
              </a:ext>
            </a:extLst>
          </p:cNvPr>
          <p:cNvSpPr/>
          <p:nvPr/>
        </p:nvSpPr>
        <p:spPr bwMode="auto">
          <a:xfrm>
            <a:off x="279656" y="4911954"/>
            <a:ext cx="5603090" cy="332508"/>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Rectangle 4">
            <a:extLst>
              <a:ext uri="{FF2B5EF4-FFF2-40B4-BE49-F238E27FC236}">
                <a16:creationId xmlns:a16="http://schemas.microsoft.com/office/drawing/2014/main" id="{3FA8738A-FFD0-EF87-B16F-B73CEE955D30}"/>
              </a:ext>
            </a:extLst>
          </p:cNvPr>
          <p:cNvSpPr/>
          <p:nvPr/>
        </p:nvSpPr>
        <p:spPr bwMode="auto">
          <a:xfrm>
            <a:off x="6224282" y="2722190"/>
            <a:ext cx="5711567" cy="736262"/>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92B420DC-FEFF-2CC7-8248-96B0B3116DC4}"/>
              </a:ext>
            </a:extLst>
          </p:cNvPr>
          <p:cNvSpPr/>
          <p:nvPr/>
        </p:nvSpPr>
        <p:spPr bwMode="auto">
          <a:xfrm>
            <a:off x="6224282" y="4394672"/>
            <a:ext cx="5711567" cy="27656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528502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73E70-7781-90C0-1DA8-69B89703F74E}"/>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E8B15ABA-DFFE-CA70-73A4-D9DD3EDECA7C}"/>
              </a:ext>
            </a:extLst>
          </p:cNvPr>
          <p:cNvSpPr>
            <a:spLocks noGrp="1" noChangeArrowheads="1"/>
          </p:cNvSpPr>
          <p:nvPr>
            <p:ph type="title"/>
          </p:nvPr>
        </p:nvSpPr>
        <p:spPr/>
        <p:txBody>
          <a:bodyPr/>
          <a:lstStyle/>
          <a:p>
            <a:r>
              <a:rPr lang="en-US" dirty="0"/>
              <a:t>VERITAC-2: PFS by BICR</a:t>
            </a:r>
            <a:endParaRPr lang="en-US" altLang="en-US" dirty="0"/>
          </a:p>
        </p:txBody>
      </p:sp>
      <p:sp>
        <p:nvSpPr>
          <p:cNvPr id="6" name="TextBox 5">
            <a:extLst>
              <a:ext uri="{FF2B5EF4-FFF2-40B4-BE49-F238E27FC236}">
                <a16:creationId xmlns:a16="http://schemas.microsoft.com/office/drawing/2014/main" id="{BD63B909-F65A-E5EB-DD57-54080135B7FE}"/>
              </a:ext>
            </a:extLst>
          </p:cNvPr>
          <p:cNvSpPr txBox="1"/>
          <p:nvPr/>
        </p:nvSpPr>
        <p:spPr bwMode="auto">
          <a:xfrm>
            <a:off x="7990758" y="1488216"/>
            <a:ext cx="12643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All Patients</a:t>
            </a:r>
          </a:p>
        </p:txBody>
      </p:sp>
      <p:sp>
        <p:nvSpPr>
          <p:cNvPr id="7" name="TextBox 6">
            <a:extLst>
              <a:ext uri="{FF2B5EF4-FFF2-40B4-BE49-F238E27FC236}">
                <a16:creationId xmlns:a16="http://schemas.microsoft.com/office/drawing/2014/main" id="{FC59CBB4-1353-91F9-7299-D6DE21E22348}"/>
              </a:ext>
            </a:extLst>
          </p:cNvPr>
          <p:cNvSpPr txBox="1"/>
          <p:nvPr/>
        </p:nvSpPr>
        <p:spPr bwMode="auto">
          <a:xfrm>
            <a:off x="2656580" y="1483577"/>
            <a:ext cx="21870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With </a:t>
            </a:r>
            <a:r>
              <a:rPr lang="en-US" b="1" i="1" dirty="0">
                <a:solidFill>
                  <a:schemeClr val="bg1"/>
                </a:solidFill>
                <a:latin typeface="Calibri" panose="020F0502020204030204" pitchFamily="34" charset="0"/>
              </a:rPr>
              <a:t>ESR1</a:t>
            </a:r>
            <a:r>
              <a:rPr lang="en-US" b="1" dirty="0">
                <a:solidFill>
                  <a:schemeClr val="bg1"/>
                </a:solidFill>
                <a:latin typeface="Calibri" panose="020F0502020204030204" pitchFamily="34" charset="0"/>
              </a:rPr>
              <a:t>m</a:t>
            </a:r>
          </a:p>
        </p:txBody>
      </p:sp>
      <p:sp>
        <p:nvSpPr>
          <p:cNvPr id="8" name="Text Box 11">
            <a:extLst>
              <a:ext uri="{FF2B5EF4-FFF2-40B4-BE49-F238E27FC236}">
                <a16:creationId xmlns:a16="http://schemas.microsoft.com/office/drawing/2014/main" id="{9F0273D8-832C-26F5-8BC4-EA31FCB8A579}"/>
              </a:ext>
            </a:extLst>
          </p:cNvPr>
          <p:cNvSpPr txBox="1">
            <a:spLocks noChangeArrowheads="1"/>
          </p:cNvSpPr>
          <p:nvPr/>
        </p:nvSpPr>
        <p:spPr bwMode="auto">
          <a:xfrm>
            <a:off x="414339" y="6385740"/>
            <a:ext cx="81581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Hamilton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2025. Abstr </a:t>
            </a:r>
            <a:r>
              <a:rPr lang="en-US" altLang="en-US" sz="1200" dirty="0">
                <a:solidFill>
                  <a:srgbClr val="455560"/>
                </a:solidFill>
                <a:latin typeface="Calibri" panose="020F0502020204030204" pitchFamily="34" charset="0"/>
                <a:cs typeface="Arial" panose="020B0604020202020204" pitchFamily="34" charset="0"/>
              </a:rPr>
              <a:t>LBA1000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Campone. NEJM. 2025;[Epub].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Group 3">
            <a:extLst>
              <a:ext uri="{FF2B5EF4-FFF2-40B4-BE49-F238E27FC236}">
                <a16:creationId xmlns:a16="http://schemas.microsoft.com/office/drawing/2014/main" id="{86E2ED83-365E-63B7-7CCD-8BFCBA777C0D}"/>
              </a:ext>
            </a:extLst>
          </p:cNvPr>
          <p:cNvGraphicFramePr>
            <a:graphicFrameLocks/>
          </p:cNvGraphicFramePr>
          <p:nvPr>
            <p:extLst>
              <p:ext uri="{D42A27DB-BD31-4B8C-83A1-F6EECF244321}">
                <p14:modId xmlns:p14="http://schemas.microsoft.com/office/powerpoint/2010/main" val="2771493736"/>
              </p:ext>
            </p:extLst>
          </p:nvPr>
        </p:nvGraphicFramePr>
        <p:xfrm>
          <a:off x="1743738" y="1778902"/>
          <a:ext cx="4139609" cy="1737440"/>
        </p:xfrm>
        <a:graphic>
          <a:graphicData uri="http://schemas.openxmlformats.org/drawingml/2006/table">
            <a:tbl>
              <a:tblPr/>
              <a:tblGrid>
                <a:gridCol w="1913387">
                  <a:extLst>
                    <a:ext uri="{9D8B030D-6E8A-4147-A177-3AD203B41FA5}">
                      <a16:colId xmlns:a16="http://schemas.microsoft.com/office/drawing/2014/main" val="20000"/>
                    </a:ext>
                  </a:extLst>
                </a:gridCol>
                <a:gridCol w="1189936">
                  <a:extLst>
                    <a:ext uri="{9D8B030D-6E8A-4147-A177-3AD203B41FA5}">
                      <a16:colId xmlns:a16="http://schemas.microsoft.com/office/drawing/2014/main" val="20001"/>
                    </a:ext>
                  </a:extLst>
                </a:gridCol>
                <a:gridCol w="1036286">
                  <a:extLst>
                    <a:ext uri="{9D8B030D-6E8A-4147-A177-3AD203B41FA5}">
                      <a16:colId xmlns:a16="http://schemas.microsoft.com/office/drawing/2014/main" val="39244733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Vepdegestrant </a:t>
                      </a:r>
                      <a:br>
                        <a:rPr kumimoji="0" lang="en-US" sz="1200" b="1" i="0" u="none" strike="noStrike" cap="none" normalizeH="0" baseline="0" dirty="0">
                          <a:ln>
                            <a:noFill/>
                          </a:ln>
                          <a:solidFill>
                            <a:schemeClr val="tx1"/>
                          </a:solidFill>
                          <a:effectLst/>
                          <a:latin typeface="Calibri" panose="020F0502020204030204" pitchFamily="34" charset="0"/>
                        </a:rPr>
                      </a:br>
                      <a:r>
                        <a:rPr kumimoji="0" lang="en-US" sz="1200" b="1" i="0" u="none" strike="noStrike" cap="none" normalizeH="0" baseline="0" dirty="0">
                          <a:ln>
                            <a:noFill/>
                          </a:ln>
                          <a:solidFill>
                            <a:schemeClr val="tx1"/>
                          </a:solidFill>
                          <a:effectLst/>
                          <a:latin typeface="Calibri" panose="020F0502020204030204" pitchFamily="34" charset="0"/>
                        </a:rPr>
                        <a:t>(n =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Fulvestrant </a:t>
                      </a:r>
                      <a:br>
                        <a:rPr kumimoji="0" lang="en-US" sz="1200" b="1" i="0" u="none" strike="noStrike" cap="none" normalizeH="0" baseline="0" dirty="0">
                          <a:ln>
                            <a:noFill/>
                          </a:ln>
                          <a:solidFill>
                            <a:schemeClr val="tx1"/>
                          </a:solidFill>
                          <a:effectLst/>
                          <a:latin typeface="Calibri" panose="020F0502020204030204" pitchFamily="34" charset="0"/>
                        </a:rPr>
                      </a:br>
                      <a:r>
                        <a:rPr kumimoji="0" lang="en-US" sz="1200" b="1" i="0" u="none" strike="noStrike" cap="none" normalizeH="0" baseline="0" dirty="0">
                          <a:ln>
                            <a:noFill/>
                          </a:ln>
                          <a:solidFill>
                            <a:schemeClr val="tx1"/>
                          </a:solidFill>
                          <a:effectLst/>
                          <a:latin typeface="Calibri" panose="020F0502020204030204" pitchFamily="34" charset="0"/>
                        </a:rPr>
                        <a:t>(n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5515531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f/u,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79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95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5.0 (3.7-7.4)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2.1 (1.9-3.5)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498855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Stratified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0.57 (0.42-0.77)</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2-sided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2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6483612"/>
                  </a:ext>
                </a:extLst>
              </a:tr>
            </a:tbl>
          </a:graphicData>
        </a:graphic>
      </p:graphicFrame>
      <p:graphicFrame>
        <p:nvGraphicFramePr>
          <p:cNvPr id="10" name="Group 3">
            <a:extLst>
              <a:ext uri="{FF2B5EF4-FFF2-40B4-BE49-F238E27FC236}">
                <a16:creationId xmlns:a16="http://schemas.microsoft.com/office/drawing/2014/main" id="{B016ED25-DD14-FBFB-2C36-A3E1C942886F}"/>
              </a:ext>
            </a:extLst>
          </p:cNvPr>
          <p:cNvGraphicFramePr>
            <a:graphicFrameLocks/>
          </p:cNvGraphicFramePr>
          <p:nvPr>
            <p:extLst>
              <p:ext uri="{D42A27DB-BD31-4B8C-83A1-F6EECF244321}">
                <p14:modId xmlns:p14="http://schemas.microsoft.com/office/powerpoint/2010/main" val="2954371737"/>
              </p:ext>
            </p:extLst>
          </p:nvPr>
        </p:nvGraphicFramePr>
        <p:xfrm>
          <a:off x="6760407" y="1803671"/>
          <a:ext cx="4293191" cy="1737440"/>
        </p:xfrm>
        <a:graphic>
          <a:graphicData uri="http://schemas.openxmlformats.org/drawingml/2006/table">
            <a:tbl>
              <a:tblPr/>
              <a:tblGrid>
                <a:gridCol w="2017887">
                  <a:extLst>
                    <a:ext uri="{9D8B030D-6E8A-4147-A177-3AD203B41FA5}">
                      <a16:colId xmlns:a16="http://schemas.microsoft.com/office/drawing/2014/main" val="20000"/>
                    </a:ext>
                  </a:extLst>
                </a:gridCol>
                <a:gridCol w="1200571">
                  <a:extLst>
                    <a:ext uri="{9D8B030D-6E8A-4147-A177-3AD203B41FA5}">
                      <a16:colId xmlns:a16="http://schemas.microsoft.com/office/drawing/2014/main" val="20001"/>
                    </a:ext>
                  </a:extLst>
                </a:gridCol>
                <a:gridCol w="1074733">
                  <a:extLst>
                    <a:ext uri="{9D8B030D-6E8A-4147-A177-3AD203B41FA5}">
                      <a16:colId xmlns:a16="http://schemas.microsoft.com/office/drawing/2014/main" val="39244733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Vepdegestrant </a:t>
                      </a:r>
                      <a:br>
                        <a:rPr kumimoji="0" lang="en-US" sz="1200" b="1" i="0" u="none" strike="noStrike" cap="none" normalizeH="0" baseline="0" dirty="0">
                          <a:ln>
                            <a:noFill/>
                          </a:ln>
                          <a:solidFill>
                            <a:schemeClr val="tx1"/>
                          </a:solidFill>
                          <a:effectLst/>
                          <a:latin typeface="Calibri" panose="020F0502020204030204" pitchFamily="34" charset="0"/>
                        </a:rPr>
                      </a:br>
                      <a:r>
                        <a:rPr kumimoji="0" lang="en-US" sz="1200" b="1" i="0" u="none" strike="noStrike" cap="none" normalizeH="0" baseline="0" dirty="0">
                          <a:ln>
                            <a:noFill/>
                          </a:ln>
                          <a:solidFill>
                            <a:schemeClr val="tx1"/>
                          </a:solidFill>
                          <a:effectLst/>
                          <a:latin typeface="Calibri" panose="020F0502020204030204" pitchFamily="34" charset="0"/>
                        </a:rPr>
                        <a:t>(n = 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Fulvestrant </a:t>
                      </a:r>
                      <a:br>
                        <a:rPr kumimoji="0" lang="en-US" sz="1200" b="1" i="0" u="none" strike="noStrike" cap="none" normalizeH="0" baseline="0" dirty="0">
                          <a:ln>
                            <a:noFill/>
                          </a:ln>
                          <a:solidFill>
                            <a:schemeClr val="tx1"/>
                          </a:solidFill>
                          <a:effectLst/>
                          <a:latin typeface="Calibri" panose="020F0502020204030204" pitchFamily="34" charset="0"/>
                        </a:rPr>
                      </a:br>
                      <a:r>
                        <a:rPr kumimoji="0" lang="en-US" sz="1200" b="1" i="0" u="none" strike="noStrike" cap="none" normalizeH="0" baseline="0" dirty="0">
                          <a:ln>
                            <a:noFill/>
                          </a:ln>
                          <a:solidFill>
                            <a:schemeClr val="tx1"/>
                          </a:solidFill>
                          <a:effectLst/>
                          <a:latin typeface="Calibri" panose="020F0502020204030204" pitchFamily="34" charset="0"/>
                        </a:rPr>
                        <a:t>(n = 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5515531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f/u,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186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198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3.7 (3.6-5.3)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3.6 (2.2-3.8)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498855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Stratified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0.83 (0.68-1.02)</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2-sided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6483612"/>
                  </a:ext>
                </a:extLst>
              </a:tr>
            </a:tbl>
          </a:graphicData>
        </a:graphic>
      </p:graphicFrame>
      <p:pic>
        <p:nvPicPr>
          <p:cNvPr id="9267" name="Picture 9266">
            <a:extLst>
              <a:ext uri="{FF2B5EF4-FFF2-40B4-BE49-F238E27FC236}">
                <a16:creationId xmlns:a16="http://schemas.microsoft.com/office/drawing/2014/main" id="{2AAA501F-262D-1FE3-FF55-EC8742F6760F}"/>
              </a:ext>
            </a:extLst>
          </p:cNvPr>
          <p:cNvPicPr>
            <a:picLocks noChangeAspect="1"/>
          </p:cNvPicPr>
          <p:nvPr/>
        </p:nvPicPr>
        <p:blipFill>
          <a:blip r:embed="rId3"/>
          <a:stretch>
            <a:fillRect/>
          </a:stretch>
        </p:blipFill>
        <p:spPr>
          <a:xfrm>
            <a:off x="768860" y="3614139"/>
            <a:ext cx="10554242" cy="2578233"/>
          </a:xfrm>
          <a:prstGeom prst="rect">
            <a:avLst/>
          </a:prstGeom>
        </p:spPr>
      </p:pic>
    </p:spTree>
    <p:extLst>
      <p:ext uri="{BB962C8B-B14F-4D97-AF65-F5344CB8AC3E}">
        <p14:creationId xmlns:p14="http://schemas.microsoft.com/office/powerpoint/2010/main" val="1148916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1E44C-408E-6103-180D-0E0BAE5744B1}"/>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E9E654EF-B677-90C1-82DD-5B678A4AFDF1}"/>
              </a:ext>
            </a:extLst>
          </p:cNvPr>
          <p:cNvSpPr>
            <a:spLocks noGrp="1" noChangeArrowheads="1"/>
          </p:cNvSpPr>
          <p:nvPr>
            <p:ph type="title"/>
          </p:nvPr>
        </p:nvSpPr>
        <p:spPr/>
        <p:txBody>
          <a:bodyPr/>
          <a:lstStyle/>
          <a:p>
            <a:r>
              <a:rPr lang="en-US" dirty="0"/>
              <a:t>VERITAC-2: PFS by Investigator</a:t>
            </a:r>
            <a:endParaRPr lang="en-US" altLang="en-US" dirty="0"/>
          </a:p>
        </p:txBody>
      </p:sp>
      <p:sp>
        <p:nvSpPr>
          <p:cNvPr id="8" name="Text Box 11">
            <a:extLst>
              <a:ext uri="{FF2B5EF4-FFF2-40B4-BE49-F238E27FC236}">
                <a16:creationId xmlns:a16="http://schemas.microsoft.com/office/drawing/2014/main" id="{C5B1B5D1-03A9-1A9F-447B-B7A0319150C2}"/>
              </a:ext>
            </a:extLst>
          </p:cNvPr>
          <p:cNvSpPr txBox="1">
            <a:spLocks noChangeArrowheads="1"/>
          </p:cNvSpPr>
          <p:nvPr/>
        </p:nvSpPr>
        <p:spPr bwMode="auto">
          <a:xfrm>
            <a:off x="414339" y="6385740"/>
            <a:ext cx="81581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Hamilton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2025. Abstr </a:t>
            </a:r>
            <a:r>
              <a:rPr lang="en-US" altLang="en-US" sz="1200" dirty="0">
                <a:solidFill>
                  <a:srgbClr val="455560"/>
                </a:solidFill>
                <a:latin typeface="Calibri" panose="020F0502020204030204" pitchFamily="34" charset="0"/>
                <a:cs typeface="Arial" panose="020B0604020202020204" pitchFamily="34" charset="0"/>
              </a:rPr>
              <a:t>LBA1000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Campone. NEJM. 2025;[Epub].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111BBAF5-B26C-1E87-088D-0306290509F2}"/>
              </a:ext>
            </a:extLst>
          </p:cNvPr>
          <p:cNvGraphicFramePr>
            <a:graphicFrameLocks/>
          </p:cNvGraphicFramePr>
          <p:nvPr>
            <p:extLst>
              <p:ext uri="{D42A27DB-BD31-4B8C-83A1-F6EECF244321}">
                <p14:modId xmlns:p14="http://schemas.microsoft.com/office/powerpoint/2010/main" val="1923120477"/>
              </p:ext>
            </p:extLst>
          </p:nvPr>
        </p:nvGraphicFramePr>
        <p:xfrm>
          <a:off x="723900" y="1605195"/>
          <a:ext cx="10753218" cy="3291840"/>
        </p:xfrm>
        <a:graphic>
          <a:graphicData uri="http://schemas.openxmlformats.org/drawingml/2006/table">
            <a:tbl>
              <a:tblPr/>
              <a:tblGrid>
                <a:gridCol w="3171762">
                  <a:extLst>
                    <a:ext uri="{9D8B030D-6E8A-4147-A177-3AD203B41FA5}">
                      <a16:colId xmlns:a16="http://schemas.microsoft.com/office/drawing/2014/main" val="20000"/>
                    </a:ext>
                  </a:extLst>
                </a:gridCol>
                <a:gridCol w="1895364">
                  <a:extLst>
                    <a:ext uri="{9D8B030D-6E8A-4147-A177-3AD203B41FA5}">
                      <a16:colId xmlns:a16="http://schemas.microsoft.com/office/drawing/2014/main" val="20001"/>
                    </a:ext>
                  </a:extLst>
                </a:gridCol>
                <a:gridCol w="1895364">
                  <a:extLst>
                    <a:ext uri="{9D8B030D-6E8A-4147-A177-3AD203B41FA5}">
                      <a16:colId xmlns:a16="http://schemas.microsoft.com/office/drawing/2014/main" val="3924473303"/>
                    </a:ext>
                  </a:extLst>
                </a:gridCol>
                <a:gridCol w="1895364">
                  <a:extLst>
                    <a:ext uri="{9D8B030D-6E8A-4147-A177-3AD203B41FA5}">
                      <a16:colId xmlns:a16="http://schemas.microsoft.com/office/drawing/2014/main" val="285126025"/>
                    </a:ext>
                  </a:extLst>
                </a:gridCol>
                <a:gridCol w="1895364">
                  <a:extLst>
                    <a:ext uri="{9D8B030D-6E8A-4147-A177-3AD203B41FA5}">
                      <a16:colId xmlns:a16="http://schemas.microsoft.com/office/drawing/2014/main" val="327137267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With </a:t>
                      </a:r>
                      <a:r>
                        <a:rPr kumimoji="0" lang="en-US" sz="2000" b="1" i="1" u="none" strike="noStrike" cap="none" normalizeH="0" baseline="0" dirty="0">
                          <a:ln>
                            <a:noFill/>
                          </a:ln>
                          <a:solidFill>
                            <a:schemeClr val="tx1"/>
                          </a:solidFill>
                          <a:effectLst/>
                          <a:latin typeface="Calibri" panose="020F0502020204030204" pitchFamily="34" charset="0"/>
                        </a:rPr>
                        <a:t>ESR1</a:t>
                      </a:r>
                      <a:r>
                        <a:rPr kumimoji="0" lang="en-US" sz="2000" b="1" i="0" u="none" strike="noStrike" cap="none" normalizeH="0" baseline="0" dirty="0">
                          <a:ln>
                            <a:noFill/>
                          </a:ln>
                          <a:solidFill>
                            <a:schemeClr val="tx1"/>
                          </a:solidFill>
                          <a:effectLst/>
                          <a:latin typeface="Calibri" panose="020F0502020204030204" pitchFamily="34" charset="0"/>
                        </a:rPr>
                        <a:t>m</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Patients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Vep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136)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Fulv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134)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Vep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(n = 313)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Fulv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(n = 311)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5515531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88 (65)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113 (84)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211 (67)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224 (72)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5.4 (3.7-6.4)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 (2.0-3.5)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 (3.7-5.4)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 (2.8-5.0)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Stratified HR (95%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0.52 (0.39-0.70)</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0.83 (0.69-1.01)</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1" u="none" strike="noStrike" cap="none" normalizeH="0" baseline="0" dirty="0">
                          <a:ln>
                            <a:noFill/>
                          </a:ln>
                          <a:solidFill>
                            <a:schemeClr val="bg2">
                              <a:lumMod val="10000"/>
                            </a:schemeClr>
                          </a:solidFill>
                          <a:effectLst/>
                          <a:latin typeface="Calibri" panose="020F0502020204030204" pitchFamily="34" charset="0"/>
                        </a:rPr>
                        <a:t>P</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 .06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6-mo PFS, % (95%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(33.1-50.7)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(11.5-25.4)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37.3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(31.6-43.0)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31.8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(26.3-37.5)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326830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E50B3-E1FB-2DC8-8286-51698B104078}"/>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4F6C768E-F73E-2BA5-EE86-D927EAD1E534}"/>
              </a:ext>
            </a:extLst>
          </p:cNvPr>
          <p:cNvSpPr>
            <a:spLocks noGrp="1" noChangeArrowheads="1"/>
          </p:cNvSpPr>
          <p:nvPr>
            <p:ph type="title"/>
          </p:nvPr>
        </p:nvSpPr>
        <p:spPr/>
        <p:txBody>
          <a:bodyPr/>
          <a:lstStyle/>
          <a:p>
            <a:r>
              <a:rPr lang="en-US" dirty="0"/>
              <a:t>VERITAC-2: Subgroup Analyses of PFS by BICR in Patients With </a:t>
            </a:r>
            <a:r>
              <a:rPr lang="en-US" i="1" dirty="0"/>
              <a:t>ESR1</a:t>
            </a:r>
            <a:r>
              <a:rPr lang="en-US" dirty="0"/>
              <a:t>m</a:t>
            </a:r>
            <a:endParaRPr lang="en-US" altLang="en-US" dirty="0"/>
          </a:p>
        </p:txBody>
      </p:sp>
      <p:graphicFrame>
        <p:nvGraphicFramePr>
          <p:cNvPr id="6" name="Group 3">
            <a:extLst>
              <a:ext uri="{FF2B5EF4-FFF2-40B4-BE49-F238E27FC236}">
                <a16:creationId xmlns:a16="http://schemas.microsoft.com/office/drawing/2014/main" id="{23C250B4-5EC7-4140-3173-5EDC754F0DA6}"/>
              </a:ext>
            </a:extLst>
          </p:cNvPr>
          <p:cNvGraphicFramePr>
            <a:graphicFrameLocks/>
          </p:cNvGraphicFramePr>
          <p:nvPr>
            <p:extLst>
              <p:ext uri="{D42A27DB-BD31-4B8C-83A1-F6EECF244321}">
                <p14:modId xmlns:p14="http://schemas.microsoft.com/office/powerpoint/2010/main" val="2235251547"/>
              </p:ext>
            </p:extLst>
          </p:nvPr>
        </p:nvGraphicFramePr>
        <p:xfrm>
          <a:off x="269507" y="1602880"/>
          <a:ext cx="5684114" cy="4267200"/>
        </p:xfrm>
        <a:graphic>
          <a:graphicData uri="http://schemas.openxmlformats.org/drawingml/2006/table">
            <a:tbl>
              <a:tblPr/>
              <a:tblGrid>
                <a:gridCol w="2079057">
                  <a:extLst>
                    <a:ext uri="{9D8B030D-6E8A-4147-A177-3AD203B41FA5}">
                      <a16:colId xmlns:a16="http://schemas.microsoft.com/office/drawing/2014/main" val="20000"/>
                    </a:ext>
                  </a:extLst>
                </a:gridCol>
                <a:gridCol w="917940">
                  <a:extLst>
                    <a:ext uri="{9D8B030D-6E8A-4147-A177-3AD203B41FA5}">
                      <a16:colId xmlns:a16="http://schemas.microsoft.com/office/drawing/2014/main" val="20001"/>
                    </a:ext>
                  </a:extLst>
                </a:gridCol>
                <a:gridCol w="1189993">
                  <a:extLst>
                    <a:ext uri="{9D8B030D-6E8A-4147-A177-3AD203B41FA5}">
                      <a16:colId xmlns:a16="http://schemas.microsoft.com/office/drawing/2014/main" val="3924473303"/>
                    </a:ext>
                  </a:extLst>
                </a:gridCol>
                <a:gridCol w="1497124">
                  <a:extLst>
                    <a:ext uri="{9D8B030D-6E8A-4147-A177-3AD203B41FA5}">
                      <a16:colId xmlns:a16="http://schemas.microsoft.com/office/drawing/2014/main" val="285126025"/>
                    </a:ext>
                  </a:extLst>
                </a:gridCol>
              </a:tblGrid>
              <a:tr h="16155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Subgroup</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155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Vep</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Fulv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55155311"/>
                  </a:ext>
                </a:extLst>
              </a:tr>
              <a:tr h="161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patients (stratified)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79/136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95/134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0.57 (0.42-0.77)</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9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29/50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29/46</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0.51 (0.36-0.74)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0.75 (0.45-1.26)</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9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Menopausal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Pre/perimenopausal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Postmenopausal</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65/108</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75/106</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0.48 (0.24-0.95)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0.60 (0.43-0.85)</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4846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Geographic region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North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9/19</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8/12</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0.43 (0.26-0.70)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0.65 (0.40-1.08)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0.73 (0.32-1.69)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0.71 (0.27-1.89)</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69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33/58</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46/58</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0.69 (0.46-1.04)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0.46 (0.29-0.73)</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25783668"/>
                  </a:ext>
                </a:extLst>
              </a:tr>
            </a:tbl>
          </a:graphicData>
        </a:graphic>
      </p:graphicFrame>
      <p:sp>
        <p:nvSpPr>
          <p:cNvPr id="7" name="Text Box 11">
            <a:extLst>
              <a:ext uri="{FF2B5EF4-FFF2-40B4-BE49-F238E27FC236}">
                <a16:creationId xmlns:a16="http://schemas.microsoft.com/office/drawing/2014/main" id="{85D6DD44-8BDC-322D-59E7-3A2FECA0237D}"/>
              </a:ext>
            </a:extLst>
          </p:cNvPr>
          <p:cNvSpPr txBox="1">
            <a:spLocks noChangeArrowheads="1"/>
          </p:cNvSpPr>
          <p:nvPr/>
        </p:nvSpPr>
        <p:spPr bwMode="auto">
          <a:xfrm>
            <a:off x="414339" y="6385740"/>
            <a:ext cx="81581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Hamilton. ASCO 2025. Abstr LBA1000. Campone. NEJM. 2025;[Epub].</a:t>
            </a:r>
          </a:p>
        </p:txBody>
      </p:sp>
      <p:graphicFrame>
        <p:nvGraphicFramePr>
          <p:cNvPr id="2" name="Group 3">
            <a:extLst>
              <a:ext uri="{FF2B5EF4-FFF2-40B4-BE49-F238E27FC236}">
                <a16:creationId xmlns:a16="http://schemas.microsoft.com/office/drawing/2014/main" id="{5F1EA762-4937-BDBD-6951-4EEF7A112CE4}"/>
              </a:ext>
            </a:extLst>
          </p:cNvPr>
          <p:cNvGraphicFramePr>
            <a:graphicFrameLocks/>
          </p:cNvGraphicFramePr>
          <p:nvPr>
            <p:extLst>
              <p:ext uri="{D42A27DB-BD31-4B8C-83A1-F6EECF244321}">
                <p14:modId xmlns:p14="http://schemas.microsoft.com/office/powerpoint/2010/main" val="1425547616"/>
              </p:ext>
            </p:extLst>
          </p:nvPr>
        </p:nvGraphicFramePr>
        <p:xfrm>
          <a:off x="6238379" y="1602880"/>
          <a:ext cx="5684114" cy="3749040"/>
        </p:xfrm>
        <a:graphic>
          <a:graphicData uri="http://schemas.openxmlformats.org/drawingml/2006/table">
            <a:tbl>
              <a:tblPr/>
              <a:tblGrid>
                <a:gridCol w="1726562">
                  <a:extLst>
                    <a:ext uri="{9D8B030D-6E8A-4147-A177-3AD203B41FA5}">
                      <a16:colId xmlns:a16="http://schemas.microsoft.com/office/drawing/2014/main" val="20000"/>
                    </a:ext>
                  </a:extLst>
                </a:gridCol>
                <a:gridCol w="1270435">
                  <a:extLst>
                    <a:ext uri="{9D8B030D-6E8A-4147-A177-3AD203B41FA5}">
                      <a16:colId xmlns:a16="http://schemas.microsoft.com/office/drawing/2014/main" val="20001"/>
                    </a:ext>
                  </a:extLst>
                </a:gridCol>
                <a:gridCol w="1246536">
                  <a:extLst>
                    <a:ext uri="{9D8B030D-6E8A-4147-A177-3AD203B41FA5}">
                      <a16:colId xmlns:a16="http://schemas.microsoft.com/office/drawing/2014/main" val="3924473303"/>
                    </a:ext>
                  </a:extLst>
                </a:gridCol>
                <a:gridCol w="1440581">
                  <a:extLst>
                    <a:ext uri="{9D8B030D-6E8A-4147-A177-3AD203B41FA5}">
                      <a16:colId xmlns:a16="http://schemas.microsoft.com/office/drawing/2014/main" val="285126025"/>
                    </a:ext>
                  </a:extLst>
                </a:gridCol>
              </a:tblGrid>
              <a:tr h="16155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Subgroup</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155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Vep</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Fulv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55155311"/>
                  </a:ext>
                </a:extLst>
              </a:tr>
              <a:tr h="269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20/44</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26/43</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0.54 (0.38-0.77)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0.65 (0.36-1.18)</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7817674"/>
                  </a:ext>
                </a:extLst>
              </a:tr>
              <a:tr h="269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34/73</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46/75</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0.50 (0.33-0.75)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0.60 (0.38-0.94)</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9239139"/>
                  </a:ext>
                </a:extLst>
              </a:tr>
              <a:tr h="269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Bone-only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71/111</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80/110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0.47 (0.20-1.23)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0.58 (0.42-0.80)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1653900"/>
                  </a:ext>
                </a:extLst>
              </a:tr>
              <a:tr h="269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Lines of prior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14/24</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19/27</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0.54 (0.39-0.75)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0.86 (0.43-1.72)</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5919359"/>
                  </a:ext>
                </a:extLst>
              </a:tr>
            </a:tbl>
          </a:graphicData>
        </a:graphic>
      </p:graphicFrame>
    </p:spTree>
    <p:extLst>
      <p:ext uri="{BB962C8B-B14F-4D97-AF65-F5344CB8AC3E}">
        <p14:creationId xmlns:p14="http://schemas.microsoft.com/office/powerpoint/2010/main" val="1837313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443F3-33F0-AB04-5260-25D4A3BA15AA}"/>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55DD8DA-849F-395B-7711-A0298133A976}"/>
              </a:ext>
            </a:extLst>
          </p:cNvPr>
          <p:cNvSpPr>
            <a:spLocks noGrp="1" noChangeArrowheads="1"/>
          </p:cNvSpPr>
          <p:nvPr>
            <p:ph type="title"/>
          </p:nvPr>
        </p:nvSpPr>
        <p:spPr/>
        <p:txBody>
          <a:bodyPr/>
          <a:lstStyle/>
          <a:p>
            <a:r>
              <a:rPr lang="en-US" dirty="0"/>
              <a:t>VERITAC-2: Secondary Endpoints</a:t>
            </a:r>
            <a:endParaRPr lang="en-US" altLang="en-US" dirty="0"/>
          </a:p>
        </p:txBody>
      </p:sp>
      <p:graphicFrame>
        <p:nvGraphicFramePr>
          <p:cNvPr id="2" name="Group 3">
            <a:extLst>
              <a:ext uri="{FF2B5EF4-FFF2-40B4-BE49-F238E27FC236}">
                <a16:creationId xmlns:a16="http://schemas.microsoft.com/office/drawing/2014/main" id="{5117EDF2-870C-F181-8331-07487CB53D38}"/>
              </a:ext>
            </a:extLst>
          </p:cNvPr>
          <p:cNvGraphicFramePr>
            <a:graphicFrameLocks/>
          </p:cNvGraphicFramePr>
          <p:nvPr>
            <p:extLst>
              <p:ext uri="{D42A27DB-BD31-4B8C-83A1-F6EECF244321}">
                <p14:modId xmlns:p14="http://schemas.microsoft.com/office/powerpoint/2010/main" val="4284356483"/>
              </p:ext>
            </p:extLst>
          </p:nvPr>
        </p:nvGraphicFramePr>
        <p:xfrm>
          <a:off x="723899" y="1605191"/>
          <a:ext cx="10753218" cy="3566160"/>
        </p:xfrm>
        <a:graphic>
          <a:graphicData uri="http://schemas.openxmlformats.org/drawingml/2006/table">
            <a:tbl>
              <a:tblPr/>
              <a:tblGrid>
                <a:gridCol w="1890499">
                  <a:extLst>
                    <a:ext uri="{9D8B030D-6E8A-4147-A177-3AD203B41FA5}">
                      <a16:colId xmlns:a16="http://schemas.microsoft.com/office/drawing/2014/main" val="20000"/>
                    </a:ext>
                  </a:extLst>
                </a:gridCol>
                <a:gridCol w="2509157">
                  <a:extLst>
                    <a:ext uri="{9D8B030D-6E8A-4147-A177-3AD203B41FA5}">
                      <a16:colId xmlns:a16="http://schemas.microsoft.com/office/drawing/2014/main" val="20001"/>
                    </a:ext>
                  </a:extLst>
                </a:gridCol>
                <a:gridCol w="2119078">
                  <a:extLst>
                    <a:ext uri="{9D8B030D-6E8A-4147-A177-3AD203B41FA5}">
                      <a16:colId xmlns:a16="http://schemas.microsoft.com/office/drawing/2014/main" val="3924473303"/>
                    </a:ext>
                  </a:extLst>
                </a:gridCol>
                <a:gridCol w="2246303">
                  <a:extLst>
                    <a:ext uri="{9D8B030D-6E8A-4147-A177-3AD203B41FA5}">
                      <a16:colId xmlns:a16="http://schemas.microsoft.com/office/drawing/2014/main" val="285126025"/>
                    </a:ext>
                  </a:extLst>
                </a:gridCol>
                <a:gridCol w="1988181">
                  <a:extLst>
                    <a:ext uri="{9D8B030D-6E8A-4147-A177-3AD203B41FA5}">
                      <a16:colId xmlns:a16="http://schemas.microsoft.com/office/drawing/2014/main" val="3271372673"/>
                    </a:ext>
                  </a:extLst>
                </a:gridCol>
              </a:tblGrid>
              <a:tr h="19959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With </a:t>
                      </a:r>
                      <a:r>
                        <a:rPr kumimoji="0" lang="en-US" sz="1800" b="1" i="1" u="none" strike="noStrike" cap="none" normalizeH="0" baseline="0" dirty="0">
                          <a:ln>
                            <a:noFill/>
                          </a:ln>
                          <a:solidFill>
                            <a:schemeClr val="tx1"/>
                          </a:solidFill>
                          <a:effectLst/>
                          <a:latin typeface="Calibri" panose="020F0502020204030204" pitchFamily="34" charset="0"/>
                        </a:rPr>
                        <a:t>ESR1</a:t>
                      </a:r>
                      <a:r>
                        <a:rPr kumimoji="0" lang="en-US" sz="1800" b="1" i="0" u="none" strike="noStrike" cap="none" normalizeH="0" baseline="0" dirty="0">
                          <a:ln>
                            <a:noFill/>
                          </a:ln>
                          <a:solidFill>
                            <a:schemeClr val="tx1"/>
                          </a:solidFill>
                          <a:effectLst/>
                          <a:latin typeface="Calibri" panose="020F0502020204030204" pitchFamily="34" charset="0"/>
                        </a:rPr>
                        <a:t>m</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9285">
                <a:tc vMerge="1">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Vepdegestrant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Fulvestrant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Vepdegestrant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274)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Fulvestrant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272)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358640339"/>
                  </a:ext>
                </a:extLst>
              </a:tr>
              <a:tr h="199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CBR by BICR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42.1</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20.2</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34.3</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28.7</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99591">
                <a:tc>
                  <a:txBody>
                    <a:bodyPr/>
                    <a:lstStyle/>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 (95%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2.88 (1.57-5.39)</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1.29 (</a:t>
                      </a:r>
                      <a:r>
                        <a:rPr lang="en-US" dirty="0">
                          <a:solidFill>
                            <a:schemeClr val="bg2">
                              <a:lumMod val="10000"/>
                            </a:schemeClr>
                          </a:solidFill>
                          <a:latin typeface="Calibri" panose="020F0502020204030204" pitchFamily="34" charset="0"/>
                        </a:rPr>
                        <a:t>0.89</a:t>
                      </a:r>
                      <a:r>
                        <a:rPr kumimoji="0" lang="en-US" sz="1800" b="0" i="0" u="none" strike="noStrike" cap="none" normalizeH="0" baseline="0" dirty="0">
                          <a:ln>
                            <a:noFill/>
                          </a:ln>
                          <a:solidFill>
                            <a:schemeClr val="bg2">
                              <a:lumMod val="10000"/>
                            </a:schemeClr>
                          </a:solidFill>
                          <a:effectLst/>
                          <a:latin typeface="Calibri" panose="020F0502020204030204" pitchFamily="34" charset="0"/>
                        </a:rPr>
                        <a:t>-1.91)</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15152712"/>
                  </a:ext>
                </a:extLst>
              </a:tr>
              <a:tr h="199591">
                <a:tc>
                  <a:txBody>
                    <a:bodyPr/>
                    <a:lstStyle/>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Value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r>
                        <a:rPr lang="en-US" dirty="0">
                          <a:solidFill>
                            <a:schemeClr val="bg2">
                              <a:lumMod val="10000"/>
                            </a:schemeClr>
                          </a:solidFill>
                          <a:latin typeface="Calibri" panose="020F0502020204030204" pitchFamily="34" charset="0"/>
                        </a:rPr>
                        <a:t>16</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17383816"/>
                  </a:ext>
                </a:extLst>
              </a:tr>
              <a:tr h="199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by BICR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18.6 (n = 97)</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(n = 100)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 (n = 221)</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(n = 222)</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7262284"/>
                  </a:ext>
                </a:extLst>
              </a:tr>
              <a:tr h="199591">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 (95%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5.45 (1.69-22.73)</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3.23 (1.38-8.71)</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57679795"/>
                  </a:ext>
                </a:extLst>
              </a:tr>
              <a:tr h="199591">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Value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.001</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.003</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3298985"/>
                  </a:ext>
                </a:extLst>
              </a:tr>
              <a:tr h="199591">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Deaths,* 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5090699"/>
                  </a:ext>
                </a:extLst>
              </a:tr>
            </a:tbl>
          </a:graphicData>
        </a:graphic>
      </p:graphicFrame>
      <p:sp>
        <p:nvSpPr>
          <p:cNvPr id="3" name="TextBox 2">
            <a:extLst>
              <a:ext uri="{FF2B5EF4-FFF2-40B4-BE49-F238E27FC236}">
                <a16:creationId xmlns:a16="http://schemas.microsoft.com/office/drawing/2014/main" id="{5B11EF5E-D5B5-6148-7EDA-C9EFA43239EF}"/>
              </a:ext>
            </a:extLst>
          </p:cNvPr>
          <p:cNvSpPr txBox="1"/>
          <p:nvPr/>
        </p:nvSpPr>
        <p:spPr bwMode="auto">
          <a:xfrm>
            <a:off x="604675" y="5189069"/>
            <a:ext cx="22869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*OS data </a:t>
            </a:r>
            <a:r>
              <a:rPr lang="en-US" sz="1400" dirty="0">
                <a:solidFill>
                  <a:schemeClr val="bg1"/>
                </a:solidFill>
                <a:latin typeface="Calibri" panose="020F0502020204030204" pitchFamily="34" charset="0"/>
              </a:rPr>
              <a:t>i</a:t>
            </a:r>
            <a:r>
              <a:rPr lang="en-US" sz="1400" b="0" dirty="0">
                <a:solidFill>
                  <a:schemeClr val="bg1"/>
                </a:solidFill>
                <a:latin typeface="Calibri" panose="020F0502020204030204" pitchFamily="34" charset="0"/>
              </a:rPr>
              <a:t>mmature at cutoff.</a:t>
            </a:r>
          </a:p>
        </p:txBody>
      </p:sp>
      <p:sp>
        <p:nvSpPr>
          <p:cNvPr id="11" name="Text Box 11">
            <a:extLst>
              <a:ext uri="{FF2B5EF4-FFF2-40B4-BE49-F238E27FC236}">
                <a16:creationId xmlns:a16="http://schemas.microsoft.com/office/drawing/2014/main" id="{C1979763-B5E0-8EC6-7F3C-8524CF0A29AA}"/>
              </a:ext>
            </a:extLst>
          </p:cNvPr>
          <p:cNvSpPr txBox="1">
            <a:spLocks noChangeArrowheads="1"/>
          </p:cNvSpPr>
          <p:nvPr/>
        </p:nvSpPr>
        <p:spPr bwMode="auto">
          <a:xfrm>
            <a:off x="414339" y="6385740"/>
            <a:ext cx="81581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Hamilton. ASCO 2025. Abstr LBA1000. Campone. NEJM. 2025;[Epub].</a:t>
            </a:r>
          </a:p>
        </p:txBody>
      </p:sp>
    </p:spTree>
    <p:extLst>
      <p:ext uri="{BB962C8B-B14F-4D97-AF65-F5344CB8AC3E}">
        <p14:creationId xmlns:p14="http://schemas.microsoft.com/office/powerpoint/2010/main" val="3370603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B8A22-2331-C390-C090-EC4482CB84C4}"/>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395DA4AE-7409-D532-234D-15DA9C1A1A97}"/>
              </a:ext>
            </a:extLst>
          </p:cNvPr>
          <p:cNvSpPr>
            <a:spLocks noGrp="1" noChangeArrowheads="1"/>
          </p:cNvSpPr>
          <p:nvPr>
            <p:ph type="title"/>
          </p:nvPr>
        </p:nvSpPr>
        <p:spPr/>
        <p:txBody>
          <a:bodyPr/>
          <a:lstStyle/>
          <a:p>
            <a:r>
              <a:rPr lang="en-US" dirty="0"/>
              <a:t>VERITAC-2: Safety</a:t>
            </a:r>
            <a:endParaRPr lang="en-US" altLang="en-US" dirty="0"/>
          </a:p>
        </p:txBody>
      </p:sp>
      <p:graphicFrame>
        <p:nvGraphicFramePr>
          <p:cNvPr id="2" name="Group 3">
            <a:extLst>
              <a:ext uri="{FF2B5EF4-FFF2-40B4-BE49-F238E27FC236}">
                <a16:creationId xmlns:a16="http://schemas.microsoft.com/office/drawing/2014/main" id="{F2433C48-BE5F-D4DE-EA36-E1D81C821B78}"/>
              </a:ext>
            </a:extLst>
          </p:cNvPr>
          <p:cNvGraphicFramePr>
            <a:graphicFrameLocks/>
          </p:cNvGraphicFramePr>
          <p:nvPr>
            <p:extLst>
              <p:ext uri="{D42A27DB-BD31-4B8C-83A1-F6EECF244321}">
                <p14:modId xmlns:p14="http://schemas.microsoft.com/office/powerpoint/2010/main" val="1272731798"/>
              </p:ext>
            </p:extLst>
          </p:nvPr>
        </p:nvGraphicFramePr>
        <p:xfrm>
          <a:off x="465989" y="1293315"/>
          <a:ext cx="5486242" cy="3444288"/>
        </p:xfrm>
        <a:graphic>
          <a:graphicData uri="http://schemas.openxmlformats.org/drawingml/2006/table">
            <a:tbl>
              <a:tblPr/>
              <a:tblGrid>
                <a:gridCol w="2305563">
                  <a:extLst>
                    <a:ext uri="{9D8B030D-6E8A-4147-A177-3AD203B41FA5}">
                      <a16:colId xmlns:a16="http://schemas.microsoft.com/office/drawing/2014/main" val="20000"/>
                    </a:ext>
                  </a:extLst>
                </a:gridCol>
                <a:gridCol w="1688951">
                  <a:extLst>
                    <a:ext uri="{9D8B030D-6E8A-4147-A177-3AD203B41FA5}">
                      <a16:colId xmlns:a16="http://schemas.microsoft.com/office/drawing/2014/main" val="20001"/>
                    </a:ext>
                  </a:extLst>
                </a:gridCol>
                <a:gridCol w="1491728">
                  <a:extLst>
                    <a:ext uri="{9D8B030D-6E8A-4147-A177-3AD203B41FA5}">
                      <a16:colId xmlns:a16="http://schemas.microsoft.com/office/drawing/2014/main" val="39244733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Vepdegestrant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Fulvestrant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5515531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tx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3" name="Group 3">
            <a:extLst>
              <a:ext uri="{FF2B5EF4-FFF2-40B4-BE49-F238E27FC236}">
                <a16:creationId xmlns:a16="http://schemas.microsoft.com/office/drawing/2014/main" id="{F675A92D-6A15-A42B-471C-2E11F567C0FD}"/>
              </a:ext>
            </a:extLst>
          </p:cNvPr>
          <p:cNvGraphicFramePr>
            <a:graphicFrameLocks/>
          </p:cNvGraphicFramePr>
          <p:nvPr>
            <p:extLst>
              <p:ext uri="{D42A27DB-BD31-4B8C-83A1-F6EECF244321}">
                <p14:modId xmlns:p14="http://schemas.microsoft.com/office/powerpoint/2010/main" val="1855878650"/>
              </p:ext>
            </p:extLst>
          </p:nvPr>
        </p:nvGraphicFramePr>
        <p:xfrm>
          <a:off x="6131979" y="1293315"/>
          <a:ext cx="5660158" cy="3932096"/>
        </p:xfrm>
        <a:graphic>
          <a:graphicData uri="http://schemas.openxmlformats.org/drawingml/2006/table">
            <a:tbl>
              <a:tblPr/>
              <a:tblGrid>
                <a:gridCol w="2378650">
                  <a:extLst>
                    <a:ext uri="{9D8B030D-6E8A-4147-A177-3AD203B41FA5}">
                      <a16:colId xmlns:a16="http://schemas.microsoft.com/office/drawing/2014/main" val="20000"/>
                    </a:ext>
                  </a:extLst>
                </a:gridCol>
                <a:gridCol w="871246">
                  <a:extLst>
                    <a:ext uri="{9D8B030D-6E8A-4147-A177-3AD203B41FA5}">
                      <a16:colId xmlns:a16="http://schemas.microsoft.com/office/drawing/2014/main" val="20001"/>
                    </a:ext>
                  </a:extLst>
                </a:gridCol>
                <a:gridCol w="871246">
                  <a:extLst>
                    <a:ext uri="{9D8B030D-6E8A-4147-A177-3AD203B41FA5}">
                      <a16:colId xmlns:a16="http://schemas.microsoft.com/office/drawing/2014/main" val="3245175305"/>
                    </a:ext>
                  </a:extLst>
                </a:gridCol>
                <a:gridCol w="646130">
                  <a:extLst>
                    <a:ext uri="{9D8B030D-6E8A-4147-A177-3AD203B41FA5}">
                      <a16:colId xmlns:a16="http://schemas.microsoft.com/office/drawing/2014/main" val="3924473303"/>
                    </a:ext>
                  </a:extLst>
                </a:gridCol>
                <a:gridCol w="892886">
                  <a:extLst>
                    <a:ext uri="{9D8B030D-6E8A-4147-A177-3AD203B41FA5}">
                      <a16:colId xmlns:a16="http://schemas.microsoft.com/office/drawing/2014/main" val="3089097970"/>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 in &gt;10% of Patients in Either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Group,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Vepdegestrant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Fulvestrant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extLst>
                  <a:ext uri="{0D108BD9-81ED-4DB2-BD59-A6C34878D82A}">
                    <a16:rowId xmlns:a16="http://schemas.microsoft.com/office/drawing/2014/main" val="185515531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r>
                        <a:rPr kumimoji="0" lang="en-US" sz="1600" b="1" i="0" u="none" strike="noStrike" cap="none" normalizeH="0" baseline="0" dirty="0">
                          <a:ln>
                            <a:noFill/>
                          </a:ln>
                          <a:solidFill>
                            <a:schemeClr val="tx1"/>
                          </a:solidFill>
                          <a:effectLst/>
                          <a:latin typeface="Calibri" panose="020F0502020204030204" pitchFamily="34" charset="0"/>
                        </a:rPr>
                        <a:t>Gr 3/4</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r>
                        <a:rPr kumimoji="0" lang="en-US" sz="1600" b="1" i="0" u="none" strike="noStrike" cap="none" normalizeH="0" baseline="0" dirty="0">
                          <a:ln>
                            <a:noFill/>
                          </a:ln>
                          <a:solidFill>
                            <a:schemeClr val="tx1"/>
                          </a:solidFill>
                          <a:effectLst/>
                          <a:latin typeface="Calibri" panose="020F0502020204030204" pitchFamily="34" charset="0"/>
                        </a:rPr>
                        <a:t>Gr 3/4</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2195481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64452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390384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9011492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9940617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2735238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Back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8370333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366088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2516234"/>
                  </a:ext>
                </a:extLst>
              </a:tr>
            </a:tbl>
          </a:graphicData>
        </a:graphic>
      </p:graphicFrame>
      <p:sp>
        <p:nvSpPr>
          <p:cNvPr id="5" name="Rectangle 3">
            <a:extLst>
              <a:ext uri="{FF2B5EF4-FFF2-40B4-BE49-F238E27FC236}">
                <a16:creationId xmlns:a16="http://schemas.microsoft.com/office/drawing/2014/main" id="{26A96B08-C626-5ED4-C73E-9857A4AF1500}"/>
              </a:ext>
            </a:extLst>
          </p:cNvPr>
          <p:cNvSpPr txBox="1">
            <a:spLocks noChangeArrowheads="1"/>
          </p:cNvSpPr>
          <p:nvPr/>
        </p:nvSpPr>
        <p:spPr>
          <a:xfrm>
            <a:off x="609757" y="4716428"/>
            <a:ext cx="5579287" cy="150401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500"/>
              </a:spcAft>
              <a:buClr>
                <a:srgbClr val="000000"/>
              </a:buClr>
              <a:buSzTx/>
              <a:buFont typeface="Wingdings" panose="05000000000000000000" pitchFamily="2" charset="2"/>
              <a:buChar char="§"/>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QT prolongation: 10% and 1% of </a:t>
            </a:r>
            <a:r>
              <a:rPr lang="en-US" altLang="en-US" sz="1800" kern="0" dirty="0">
                <a:solidFill>
                  <a:srgbClr val="000000"/>
                </a:solidFill>
              </a:rPr>
              <a:t>pts in </a:t>
            </a: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vepdegestrant and fulvestrant arms, respectively</a:t>
            </a:r>
          </a:p>
          <a:p>
            <a:pPr marL="342900" marR="0" lvl="0" indent="-342900" algn="l" defTabSz="914400" rtl="0" eaLnBrk="1" fontAlgn="base" latinLnBrk="0" hangingPunct="1">
              <a:lnSpc>
                <a:spcPct val="90000"/>
              </a:lnSpc>
              <a:spcBef>
                <a:spcPts val="200"/>
              </a:spcBef>
              <a:spcAft>
                <a:spcPts val="200"/>
              </a:spcAft>
              <a:buClr>
                <a:srgbClr val="000000"/>
              </a:buClr>
              <a:buSzTx/>
              <a:buFont typeface="Wingdings" panose="05000000000000000000" pitchFamily="2" charset="2"/>
              <a:buChar char="§"/>
              <a:tabLst/>
              <a:defRPr/>
            </a:pPr>
            <a:r>
              <a:rPr lang="en-US" altLang="en-US" sz="1800" kern="0" dirty="0">
                <a:solidFill>
                  <a:srgbClr val="000000"/>
                </a:solidFill>
              </a:rPr>
              <a:t>QT interval substudy (n = 88): no large QT-prolonging effect</a:t>
            </a:r>
          </a:p>
          <a:p>
            <a:pPr lvl="1" indent="-342900">
              <a:spcBef>
                <a:spcPts val="200"/>
              </a:spcBef>
              <a:spcAft>
                <a:spcPts val="200"/>
              </a:spcAft>
              <a:buClr>
                <a:srgbClr val="000000"/>
              </a:buClr>
              <a:buFont typeface="Calibri" panose="020F0502020204030204" pitchFamily="34" charset="0"/>
              <a:buChar char="−"/>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Mild increase (11.1 ms) in mean QTcF</a:t>
            </a:r>
            <a:r>
              <a:rPr lang="en-US" altLang="en-US" sz="1600" kern="0" dirty="0">
                <a:solidFill>
                  <a:srgbClr val="000000"/>
                </a:solidFill>
              </a:rPr>
              <a:t> from BL</a:t>
            </a: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with upper 90% CI (13.7 ms) &lt;20 ms</a:t>
            </a:r>
          </a:p>
        </p:txBody>
      </p:sp>
      <p:sp>
        <p:nvSpPr>
          <p:cNvPr id="6" name="Text Box 11">
            <a:extLst>
              <a:ext uri="{FF2B5EF4-FFF2-40B4-BE49-F238E27FC236}">
                <a16:creationId xmlns:a16="http://schemas.microsoft.com/office/drawing/2014/main" id="{38DE2A73-F799-2919-FB3A-AFD1AC53E762}"/>
              </a:ext>
            </a:extLst>
          </p:cNvPr>
          <p:cNvSpPr txBox="1">
            <a:spLocks noChangeArrowheads="1"/>
          </p:cNvSpPr>
          <p:nvPr/>
        </p:nvSpPr>
        <p:spPr bwMode="auto">
          <a:xfrm>
            <a:off x="414339" y="6385740"/>
            <a:ext cx="81581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Hamilton. ASCO 2025. Abstr LBA1000. Campone. NEJM. 2025;[Epub].</a:t>
            </a:r>
          </a:p>
        </p:txBody>
      </p:sp>
      <p:sp>
        <p:nvSpPr>
          <p:cNvPr id="4" name="Rectangle 3">
            <a:extLst>
              <a:ext uri="{FF2B5EF4-FFF2-40B4-BE49-F238E27FC236}">
                <a16:creationId xmlns:a16="http://schemas.microsoft.com/office/drawing/2014/main" id="{21758362-28BB-F290-C737-0D436D001C3B}"/>
              </a:ext>
            </a:extLst>
          </p:cNvPr>
          <p:cNvSpPr/>
          <p:nvPr/>
        </p:nvSpPr>
        <p:spPr bwMode="auto">
          <a:xfrm>
            <a:off x="460904" y="2399800"/>
            <a:ext cx="5486242" cy="257175"/>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52E02CE1-BCD7-5FD2-79EC-E3676F512B95}"/>
              </a:ext>
            </a:extLst>
          </p:cNvPr>
          <p:cNvSpPr/>
          <p:nvPr/>
        </p:nvSpPr>
        <p:spPr bwMode="auto">
          <a:xfrm>
            <a:off x="471072" y="2893327"/>
            <a:ext cx="5486242" cy="99237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EEBB182B-05B2-440A-F679-26BB4348CC97}"/>
              </a:ext>
            </a:extLst>
          </p:cNvPr>
          <p:cNvSpPr/>
          <p:nvPr/>
        </p:nvSpPr>
        <p:spPr bwMode="auto">
          <a:xfrm>
            <a:off x="6121810" y="2190250"/>
            <a:ext cx="5660157" cy="354015"/>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205880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VERITAC-2: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In a phase III trial in patients with previously treated ER+/HER2- advanced breast cancer, vepdegestrant, an oral PROTAC ER </a:t>
            </a:r>
            <a:r>
              <a:rPr lang="en-US" altLang="en-US"/>
              <a:t>degrader, </a:t>
            </a:r>
            <a:r>
              <a:rPr lang="en-US" altLang="en-US" dirty="0"/>
              <a:t>significantly improved PFS by BICR vs fulvestrant in patients with </a:t>
            </a:r>
            <a:br>
              <a:rPr lang="en-US" altLang="en-US" dirty="0"/>
            </a:br>
            <a:r>
              <a:rPr lang="en-US" altLang="en-US" i="1" dirty="0"/>
              <a:t>ESR1</a:t>
            </a:r>
            <a:r>
              <a:rPr lang="en-US" altLang="en-US" dirty="0"/>
              <a:t>-mutated disease</a:t>
            </a:r>
          </a:p>
          <a:p>
            <a:pPr lvl="1"/>
            <a:r>
              <a:rPr lang="en-US" altLang="en-US" dirty="0"/>
              <a:t>OS analyses ongoing</a:t>
            </a:r>
          </a:p>
          <a:p>
            <a:r>
              <a:rPr lang="en-US" altLang="en-US" dirty="0"/>
              <a:t>Vepdegestrant was generally well tolerated, with low rates of discontinuation or dose reduction due to AEs</a:t>
            </a:r>
          </a:p>
          <a:p>
            <a:r>
              <a:rPr lang="en-US" altLang="en-US" dirty="0"/>
              <a:t>Investigators concluded that vepdegestrant is a potential oral therapy option for patients with previously treated </a:t>
            </a:r>
            <a:r>
              <a:rPr lang="en-US" altLang="en-US" i="1" dirty="0"/>
              <a:t>ESR1</a:t>
            </a:r>
            <a:r>
              <a:rPr lang="en-US" altLang="en-US" dirty="0"/>
              <a:t>-mutant ER+/HER2- advanced breast cancer</a:t>
            </a:r>
          </a:p>
          <a:p>
            <a:endParaRPr lang="en-US" altLang="en-US" dirty="0"/>
          </a:p>
        </p:txBody>
      </p:sp>
      <p:sp>
        <p:nvSpPr>
          <p:cNvPr id="3" name="Text Box 11">
            <a:extLst>
              <a:ext uri="{FF2B5EF4-FFF2-40B4-BE49-F238E27FC236}">
                <a16:creationId xmlns:a16="http://schemas.microsoft.com/office/drawing/2014/main" id="{CCF99B35-D463-73D3-9CDA-29FA04A3A4B5}"/>
              </a:ext>
            </a:extLst>
          </p:cNvPr>
          <p:cNvSpPr txBox="1">
            <a:spLocks noChangeArrowheads="1"/>
          </p:cNvSpPr>
          <p:nvPr/>
        </p:nvSpPr>
        <p:spPr bwMode="auto">
          <a:xfrm>
            <a:off x="414339" y="6385740"/>
            <a:ext cx="81581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Hamilton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2025. Abstr </a:t>
            </a:r>
            <a:r>
              <a:rPr lang="en-US" altLang="en-US" sz="1200" dirty="0">
                <a:solidFill>
                  <a:srgbClr val="455560"/>
                </a:solidFill>
                <a:latin typeface="Calibri" panose="020F0502020204030204" pitchFamily="34" charset="0"/>
                <a:cs typeface="Arial" panose="020B0604020202020204" pitchFamily="34" charset="0"/>
              </a:rPr>
              <a:t>LBA1000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dirty="0">
                <a:solidFill>
                  <a:srgbClr val="455560"/>
                </a:solidFill>
                <a:latin typeface="Calibri" panose="020F0502020204030204" pitchFamily="34" charset="0"/>
                <a:cs typeface="Arial" panose="020B0604020202020204" pitchFamily="34" charset="0"/>
              </a:rPr>
              <a:t>Campone. NEJM.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2025!</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lymphomas</a:t>
            </a:r>
            <a:r>
              <a:rPr lang="en-US" sz="2200" dirty="0">
                <a:solidFill>
                  <a:srgbClr val="455560"/>
                </a:solidFill>
                <a:latin typeface="Calibri" panose="020F0502020204030204" pitchFamily="34" charset="0"/>
                <a:cs typeface="Arial" panose="020B0604020202020204" pitchFamily="34" charset="0"/>
              </a:rPr>
              <a:t>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rgbClr val="455560"/>
                </a:solidFill>
                <a:latin typeface="Calibri" panose="020F0502020204030204" pitchFamily="34" charset="0"/>
                <a:cs typeface="Arial" panose="020B0604020202020204" pitchFamily="34" charset="0"/>
              </a:rPr>
              <a:t>Lung cancer</a:t>
            </a:r>
            <a:endParaRPr lang="en-US" sz="2200" b="0" dirty="0">
              <a:solidFill>
                <a:srgbClr val="455560"/>
              </a:solidFill>
              <a:latin typeface="Calibri" panose="020F0502020204030204" pitchFamily="34" charset="0"/>
            </a:endParaRP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Genitourinary cancers </a:t>
            </a: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D2E305C77A6F44D88B6ED7370BEBDC4" ma:contentTypeVersion="11" ma:contentTypeDescription="Create a new document." ma:contentTypeScope="" ma:versionID="277d071057cc1b2dd8b1f13092473adc">
  <xsd:schema xmlns:xsd="http://www.w3.org/2001/XMLSchema" xmlns:xs="http://www.w3.org/2001/XMLSchema" xmlns:p="http://schemas.microsoft.com/office/2006/metadata/properties" xmlns:ns2="e221d7ca-44a6-49dd-890c-e5a2519c2017" xmlns:ns3="22fd6914-46d4-4c7e-bbad-46e82841b69d" targetNamespace="http://schemas.microsoft.com/office/2006/metadata/properties" ma:root="true" ma:fieldsID="bba0b65ce352544d35321ae16cb716a6" ns2:_="" ns3:_="">
    <xsd:import namespace="e221d7ca-44a6-49dd-890c-e5a2519c2017"/>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21d7ca-44a6-49dd-890c-e5a2519c20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221d7ca-44a6-49dd-890c-e5a2519c2017">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A0C8C835-CF90-4D59-B4DB-EFE73B45FB5B}">
  <ds:schemaRefs>
    <ds:schemaRef ds:uri="http://schemas.microsoft.com/sharepoint/v3/contenttype/forms"/>
  </ds:schemaRefs>
</ds:datastoreItem>
</file>

<file path=customXml/itemProps2.xml><?xml version="1.0" encoding="utf-8"?>
<ds:datastoreItem xmlns:ds="http://schemas.openxmlformats.org/officeDocument/2006/customXml" ds:itemID="{9E559D21-533E-49FE-82B4-400ADC961A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21d7ca-44a6-49dd-890c-e5a2519c2017"/>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8D54A0D-BB2F-426E-9573-4B95275B2263}">
  <ds:schemaRefs>
    <ds:schemaRef ds:uri="http://schemas.microsoft.com/office/2006/documentManagement/types"/>
    <ds:schemaRef ds:uri="http://schemas.microsoft.com/office/2006/metadata/properties"/>
    <ds:schemaRef ds:uri="22fd6914-46d4-4c7e-bbad-46e82841b69d"/>
    <ds:schemaRef ds:uri="e221d7ca-44a6-49dd-890c-e5a2519c2017"/>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2297</TotalTime>
  <Words>1976</Words>
  <Application>Microsoft Office PowerPoint</Application>
  <PresentationFormat>Widescreen</PresentationFormat>
  <Paragraphs>536</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Times</vt:lpstr>
      <vt:lpstr>Wingdings</vt:lpstr>
      <vt:lpstr>2022_CCO_Template</vt:lpstr>
      <vt:lpstr>VERITAC-2: Phase III Study of Vepdegestrant vs Fulvestrant in Previously Treated ER-Positive/ HER2-Negative Advanced Breast Cancer</vt:lpstr>
      <vt:lpstr>About These Slides</vt:lpstr>
      <vt:lpstr>VERITAC-2: Background</vt:lpstr>
      <vt:lpstr>VERITAC-2: Study Design</vt:lpstr>
      <vt:lpstr>VERITAC-2: Baseline Characteristics</vt:lpstr>
      <vt:lpstr>VERITAC-2: PFS by BICR</vt:lpstr>
      <vt:lpstr>VERITAC-2: PFS by Investigator</vt:lpstr>
      <vt:lpstr>VERITAC-2: Subgroup Analyses of PFS by BICR in Patients With ESR1m</vt:lpstr>
      <vt:lpstr>VERITAC-2: Secondary Endpoints</vt:lpstr>
      <vt:lpstr>VERITAC-2: Safety</vt:lpstr>
      <vt:lpstr>VERITAC-2: Investigators’ Conclusions</vt:lpstr>
      <vt:lpstr>Go Online for More CCO  Coverage of ASCO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VERITAC-2: Phase III Study of Vepdegestrant vs Fulvestrant in Previously Treated ER-Positive/HER2-Negative Advanced Breast Cancer</dc:title>
  <dc:creator>Timothy Quill</dc:creator>
  <cp:lastModifiedBy>Valerie Wenzel</cp:lastModifiedBy>
  <cp:revision>45</cp:revision>
  <dcterms:created xsi:type="dcterms:W3CDTF">2024-05-30T12:33:52Z</dcterms:created>
  <dcterms:modified xsi:type="dcterms:W3CDTF">2025-06-03T15:16:07Z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0x010100FD2E305C77A6F44D88B6ED7370BEBDC4</vt:lpwstr>
  </property>
  <property fmtid="{D5CDD505-2E9C-101B-9397-08002B2CF9AE}" pid="3" name="MediaServiceImageTags">
    <vt:lpwstr/>
  </property>
</Properties>
</file>