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9"/>
  </p:notesMasterIdLst>
  <p:sldIdLst>
    <p:sldId id="321" r:id="rId6"/>
    <p:sldId id="308" r:id="rId7"/>
    <p:sldId id="543" r:id="rId8"/>
    <p:sldId id="544" r:id="rId9"/>
    <p:sldId id="549" r:id="rId10"/>
    <p:sldId id="553" r:id="rId11"/>
    <p:sldId id="550" r:id="rId12"/>
    <p:sldId id="557" r:id="rId13"/>
    <p:sldId id="554" r:id="rId14"/>
    <p:sldId id="558" r:id="rId15"/>
    <p:sldId id="559" r:id="rId16"/>
    <p:sldId id="548" r:id="rId17"/>
    <p:sldId id="55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68" userDrawn="1">
          <p15:clr>
            <a:srgbClr val="A4A3A4"/>
          </p15:clr>
        </p15:guide>
        <p15:guide id="7" orient="horz" pos="264"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Anna Poppa" initials="AP" lastIdx="1" clrIdx="7">
    <p:extLst>
      <p:ext uri="{19B8F6BF-5375-455C-9EA6-DF929625EA0E}">
        <p15:presenceInfo xmlns:p15="http://schemas.microsoft.com/office/powerpoint/2012/main" userId="c33764466cc77507" providerId="Windows Live"/>
      </p:ext>
    </p:extLst>
  </p:cmAuthor>
  <p:cmAuthor id="2" name=" " initials="MAC" lastIdx="11" clrIdx="1"/>
  <p:cmAuthor id="9" name="Kemi Obajimi" initials="KO" lastIdx="7" clrIdx="8">
    <p:extLst>
      <p:ext uri="{19B8F6BF-5375-455C-9EA6-DF929625EA0E}">
        <p15:presenceInfo xmlns:p15="http://schemas.microsoft.com/office/powerpoint/2012/main" userId="S::kobajimi@clinicaloptions.com::81894e25-3cbc-45b7-be28-dda6fb8d19a9" providerId="AD"/>
      </p:ext>
    </p:extLst>
  </p:cmAuthor>
  <p:cmAuthor id="3" name="Andrew Bowser" initials="AB" lastIdx="1" clrIdx="2"/>
  <p:cmAuthor id="10" name="CLINICALOPTIONS\tquill" initials="C" lastIdx="6" clrIdx="9">
    <p:extLst>
      <p:ext uri="{19B8F6BF-5375-455C-9EA6-DF929625EA0E}">
        <p15:presenceInfo xmlns:p15="http://schemas.microsoft.com/office/powerpoint/2012/main" userId="CLINICALOPTIONS\tquill" providerId="None"/>
      </p:ext>
    </p:extLst>
  </p:cmAuthor>
  <p:cmAuthor id="4" name="Melanie Couton" initials="MAC" lastIdx="1" clrIdx="3"/>
  <p:cmAuthor id="11" name="Abigail" initials="A" lastIdx="3" clrIdx="10">
    <p:extLst>
      <p:ext uri="{19B8F6BF-5375-455C-9EA6-DF929625EA0E}">
        <p15:presenceInfo xmlns:p15="http://schemas.microsoft.com/office/powerpoint/2012/main" userId="7f3407a22d98fbb1" providerId="Windows Liv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14" autoAdjust="0"/>
    <p:restoredTop sz="72976" autoAdjust="0"/>
  </p:normalViewPr>
  <p:slideViewPr>
    <p:cSldViewPr snapToGrid="0">
      <p:cViewPr varScale="1">
        <p:scale>
          <a:sx n="49" d="100"/>
          <a:sy n="49" d="100"/>
        </p:scale>
        <p:origin x="1148" y="32"/>
      </p:cViewPr>
      <p:guideLst>
        <p:guide pos="3840"/>
        <p:guide pos="312"/>
        <p:guide pos="456"/>
        <p:guide pos="7224"/>
        <p:guide pos="7392"/>
        <p:guide orient="horz" pos="168"/>
        <p:guide orient="horz" pos="264"/>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901691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AI, aromatase inhibitor; ER, estrogen receptor; OS, overall survival; PFS, progression-free survival.</a:t>
            </a:r>
          </a:p>
          <a:p>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91934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AI, aromatase inhibitor; CBR, clinical benefit rate; ECOG, Eastern Cooperative Oncology Group; ER, estrogen receptor; ET, endocrine therapy; ITT, intention-to-treat; MBC, metastatic breast cancer; </a:t>
            </a:r>
            <a:r>
              <a:rPr lang="en-US" sz="1200" b="0" i="1" kern="0" dirty="0"/>
              <a:t>ORR, objective response rate; </a:t>
            </a:r>
            <a:r>
              <a:rPr lang="en-US" b="0" i="1" dirty="0"/>
              <a:t>OS, overall survival; PD, progressive disease; PFS, progression-free survival; PS, performance status.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17370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ECOG, Eastern Cooperative Oncology Group; ET, endocrine therapy; IQR, interquartile range; ITT, intention-to-treat; 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8607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 PFS,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763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72285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ddPCR, digital droplet polymerase chain reaction; NGS, next-generation sequencing.</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973074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ECOG, Eastern Cooperative Oncology Group; ET, endocrine therapy; IQR, interquartile range; PS, performance status.</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584969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11391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OS, overall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342566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AI, aromatase inhibitor; ER, estrogen receptor; HR, hormone receptor; OS, overall survival; PFS, progression-free survival. </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2185441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FAKTION: Updated and Expanded Analysis </a:t>
            </a:r>
            <a:br>
              <a:rPr lang="en-US" altLang="en-US" sz="4000" dirty="0"/>
            </a:br>
            <a:r>
              <a:rPr lang="en-US" altLang="en-US" sz="4000" dirty="0"/>
              <a:t>of Fulvestrant + Capivasertib or Placebo </a:t>
            </a:r>
            <a:br>
              <a:rPr lang="en-US" altLang="en-US" sz="4000" dirty="0"/>
            </a:br>
            <a:r>
              <a:rPr lang="en-US" altLang="en-US" sz="4000" dirty="0"/>
              <a:t>After Aromatase Inhibitor Therapy in </a:t>
            </a:r>
            <a:br>
              <a:rPr lang="en-US" altLang="en-US" sz="4000" dirty="0"/>
            </a:br>
            <a:r>
              <a:rPr lang="en-US" altLang="en-US" sz="4000" dirty="0"/>
              <a:t>ER+/HER2-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PI3K/AKT/PTEN pathway alteration is found in &gt;50% of ER+ advanced </a:t>
            </a:r>
            <a:br>
              <a:rPr lang="en-US" altLang="en-US" sz="2400" dirty="0"/>
            </a:br>
            <a:r>
              <a:rPr lang="en-US" altLang="en-US" sz="2400" dirty="0"/>
              <a:t>breast cancers</a:t>
            </a:r>
            <a:r>
              <a:rPr lang="en-US" altLang="en-US" sz="2400" baseline="30000" dirty="0"/>
              <a:t>1</a:t>
            </a:r>
          </a:p>
          <a:p>
            <a:r>
              <a:rPr lang="en-US" altLang="en-US" sz="2400" dirty="0"/>
              <a:t>Capivasertib is a selective and potent inhibitor of 3 isoforms of AKT </a:t>
            </a:r>
            <a:br>
              <a:rPr lang="en-US" altLang="en-US" sz="2400" dirty="0"/>
            </a:br>
            <a:r>
              <a:rPr lang="en-US" altLang="en-US" sz="2400" dirty="0"/>
              <a:t>(AKT1, AKT2, and AKT3)</a:t>
            </a:r>
            <a:r>
              <a:rPr lang="en-US" altLang="en-US" sz="2400" baseline="30000" dirty="0"/>
              <a:t>2</a:t>
            </a:r>
            <a:endParaRPr lang="en-US" altLang="en-US" sz="2400" dirty="0"/>
          </a:p>
          <a:p>
            <a:r>
              <a:rPr lang="en-US" altLang="en-US" sz="2400" dirty="0"/>
              <a:t>FAKTION phase II trial assessed the addition of capivasertib to fulvestrant in patients with ER+/HER2- unresectable locally advanced or metastatic breast cancer following relapse or progression on an AI</a:t>
            </a:r>
            <a:r>
              <a:rPr lang="en-US" altLang="en-US" sz="2400" baseline="30000" dirty="0"/>
              <a:t>1,3</a:t>
            </a:r>
            <a:endParaRPr lang="en-US" altLang="en-US" sz="2400" dirty="0"/>
          </a:p>
          <a:p>
            <a:pPr lvl="1"/>
            <a:r>
              <a:rPr lang="en-US" sz="2200" b="0" dirty="0"/>
              <a:t>At the time of primary analysis, </a:t>
            </a:r>
            <a:r>
              <a:rPr lang="en-US" sz="2200" dirty="0"/>
              <a:t>c</a:t>
            </a:r>
            <a:r>
              <a:rPr lang="en-US" sz="2200" b="0" dirty="0"/>
              <a:t>apivasertib prolonged median PFS compared with placebo: 10.3 mo vs 4.8 mo (HR: 0.58; 95% CI: 0.39-0.84; </a:t>
            </a:r>
            <a:r>
              <a:rPr lang="en-US" sz="2200" b="0" i="1" dirty="0"/>
              <a:t>P</a:t>
            </a:r>
            <a:r>
              <a:rPr lang="en-US" sz="2200" b="0" dirty="0"/>
              <a:t> = .0044)</a:t>
            </a:r>
            <a:r>
              <a:rPr lang="en-US" sz="2200" b="0" baseline="30000" dirty="0"/>
              <a:t>1</a:t>
            </a:r>
          </a:p>
          <a:p>
            <a:pPr lvl="1"/>
            <a:r>
              <a:rPr lang="en-US" altLang="en-US" sz="2200" dirty="0"/>
              <a:t>Current analysis reports updated PFS and mature OS outcomes, as well as safety results and secondary analysis of outcomes according to PI3K/AKT/PTEN pathway alteration status</a:t>
            </a:r>
            <a:r>
              <a:rPr lang="en-US" altLang="en-US" sz="2200" baseline="30000" dirty="0"/>
              <a:t>3,4</a:t>
            </a:r>
            <a:r>
              <a:rPr lang="en-US" altLang="en-US" sz="22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Jones. Lancet Oncol. 2020;21:345. 2. Shariati. Expert Opin Investig Drugs. 2019:28:977.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Jones. ASCO 2022. Abstr 1005. 4. Howell. Lancet Oncol. 2022;[online].</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Jones. ASCO 2022. Abstr 1005. 2. Howell. Lancet Oncol. 2022;[online].</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634BBF2D-7C15-163B-FA3C-B4F62ADF064F}"/>
              </a:ext>
            </a:extLst>
          </p:cNvPr>
          <p:cNvSpPr>
            <a:spLocks noGrp="1"/>
          </p:cNvSpPr>
          <p:nvPr>
            <p:ph idx="1"/>
          </p:nvPr>
        </p:nvSpPr>
        <p:spPr>
          <a:xfrm>
            <a:off x="614835" y="1520028"/>
            <a:ext cx="10877529" cy="810411"/>
          </a:xfrm>
        </p:spPr>
        <p:txBody>
          <a:bodyPr/>
          <a:lstStyle/>
          <a:p>
            <a:r>
              <a:rPr lang="en-US" sz="2000" dirty="0"/>
              <a:t>Multicenter, randomized, double-blind, placebo-controlled phase II study</a:t>
            </a:r>
            <a:r>
              <a:rPr lang="en-US" sz="2000" baseline="30000" dirty="0"/>
              <a:t>1,2</a:t>
            </a:r>
          </a:p>
        </p:txBody>
      </p:sp>
      <p:sp>
        <p:nvSpPr>
          <p:cNvPr id="6" name="Content Placeholder 2">
            <a:extLst>
              <a:ext uri="{FF2B5EF4-FFF2-40B4-BE49-F238E27FC236}">
                <a16:creationId xmlns:a16="http://schemas.microsoft.com/office/drawing/2014/main" id="{FC638E5B-40F5-15C8-90C1-8D0C9D6AF494}"/>
              </a:ext>
            </a:extLst>
          </p:cNvPr>
          <p:cNvSpPr txBox="1">
            <a:spLocks/>
          </p:cNvSpPr>
          <p:nvPr/>
        </p:nvSpPr>
        <p:spPr bwMode="auto">
          <a:xfrm>
            <a:off x="609759" y="4627862"/>
            <a:ext cx="10850065" cy="1994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investigator-assessed PFS in ITT population</a:t>
            </a:r>
          </a:p>
          <a:p>
            <a:r>
              <a:rPr lang="en-US" sz="2000" b="1" kern="0" dirty="0"/>
              <a:t>Secondary endpoints</a:t>
            </a:r>
            <a:r>
              <a:rPr lang="en-US" sz="2000" b="0" kern="0" dirty="0"/>
              <a:t>: safety and toxicity, ORR, CBR, OS in ITT population and in patients with PI3K/AKT/PTEN pathway alterations</a:t>
            </a:r>
          </a:p>
          <a:p>
            <a:pPr lvl="1"/>
            <a:r>
              <a:rPr lang="en-US" sz="1800" kern="0" dirty="0"/>
              <a:t>Secondary analysis assessed PFS, OS by genomic profile (</a:t>
            </a:r>
            <a:r>
              <a:rPr lang="en-US" altLang="en-US" sz="1800" i="1" dirty="0"/>
              <a:t>PIK3CA</a:t>
            </a:r>
            <a:r>
              <a:rPr lang="en-US" altLang="en-US" sz="1800" dirty="0"/>
              <a:t> activating mutations, </a:t>
            </a:r>
            <a:r>
              <a:rPr lang="en-US" altLang="en-US" sz="1800" i="1" dirty="0"/>
              <a:t>AKT1</a:t>
            </a:r>
            <a:r>
              <a:rPr lang="en-US" altLang="en-US" sz="1800" dirty="0"/>
              <a:t> E17K mutation, or </a:t>
            </a:r>
            <a:r>
              <a:rPr lang="en-US" altLang="en-US" sz="1800" i="1" dirty="0"/>
              <a:t>PTEN</a:t>
            </a:r>
            <a:r>
              <a:rPr lang="en-US" altLang="en-US" sz="1800" dirty="0"/>
              <a:t> alterations)</a:t>
            </a:r>
            <a:endParaRPr lang="en-US" sz="1800" b="0" kern="0" dirty="0"/>
          </a:p>
        </p:txBody>
      </p:sp>
      <p:sp>
        <p:nvSpPr>
          <p:cNvPr id="7" name="Rectangle 49">
            <a:extLst>
              <a:ext uri="{FF2B5EF4-FFF2-40B4-BE49-F238E27FC236}">
                <a16:creationId xmlns:a16="http://schemas.microsoft.com/office/drawing/2014/main" id="{E0F93E21-A807-BF41-D7DC-6E7B25B383D2}"/>
              </a:ext>
            </a:extLst>
          </p:cNvPr>
          <p:cNvSpPr>
            <a:spLocks noChangeArrowheads="1"/>
          </p:cNvSpPr>
          <p:nvPr/>
        </p:nvSpPr>
        <p:spPr bwMode="auto">
          <a:xfrm>
            <a:off x="4962077" y="2039740"/>
            <a:ext cx="4534748" cy="10565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Fulvestrant</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500 mg Q4W + loading dose*</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 </a:t>
            </a:r>
            <a:r>
              <a:rPr lang="en-US" altLang="en-US" sz="1600" b="1" dirty="0">
                <a:solidFill>
                  <a:schemeClr val="tx1"/>
                </a:solidFill>
                <a:latin typeface="Calibri" panose="020F0502020204030204" pitchFamily="34" charset="0"/>
              </a:rPr>
              <a:t>Capivasertib</a:t>
            </a:r>
            <a:r>
              <a:rPr lang="en-US" altLang="en-US" sz="1600" dirty="0">
                <a:solidFill>
                  <a:schemeClr val="tx1"/>
                </a:solidFill>
                <a:latin typeface="Calibri" panose="020F0502020204030204" pitchFamily="34" charset="0"/>
              </a:rPr>
              <a:t> 400 mg BID 4 days on/3 days off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from cycle 1 Day 15</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69)</a:t>
            </a:r>
          </a:p>
        </p:txBody>
      </p:sp>
      <p:sp>
        <p:nvSpPr>
          <p:cNvPr id="8" name="Rectangle 50">
            <a:extLst>
              <a:ext uri="{FF2B5EF4-FFF2-40B4-BE49-F238E27FC236}">
                <a16:creationId xmlns:a16="http://schemas.microsoft.com/office/drawing/2014/main" id="{29D68048-695F-FCE8-8C18-96A754A762FA}"/>
              </a:ext>
            </a:extLst>
          </p:cNvPr>
          <p:cNvSpPr>
            <a:spLocks noChangeArrowheads="1"/>
          </p:cNvSpPr>
          <p:nvPr/>
        </p:nvSpPr>
        <p:spPr bwMode="auto">
          <a:xfrm>
            <a:off x="4962077" y="3253585"/>
            <a:ext cx="4534748" cy="105828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Fulvestrant</a:t>
            </a:r>
            <a:r>
              <a:rPr lang="en-US" altLang="en-US" sz="1600" dirty="0">
                <a:solidFill>
                  <a:schemeClr val="tx1"/>
                </a:solidFill>
                <a:latin typeface="Calibri" panose="020F0502020204030204" pitchFamily="34" charset="0"/>
              </a:rPr>
              <a:t> 500 mg Q4W + loading dose*</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 </a:t>
            </a:r>
            <a:r>
              <a:rPr lang="en-US" altLang="en-US" sz="1600" b="1" dirty="0">
                <a:solidFill>
                  <a:schemeClr val="tx1"/>
                </a:solidFill>
                <a:latin typeface="Calibri" panose="020F0502020204030204" pitchFamily="34" charset="0"/>
              </a:rPr>
              <a:t>Placebo</a:t>
            </a:r>
            <a:r>
              <a:rPr lang="en-US" altLang="en-US" sz="1600" dirty="0">
                <a:solidFill>
                  <a:schemeClr val="tx1"/>
                </a:solidFill>
                <a:latin typeface="Calibri" panose="020F0502020204030204" pitchFamily="34" charset="0"/>
              </a:rPr>
              <a:t> BID 4 days on/3 days off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from cycle 1 Day 15</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71)</a:t>
            </a:r>
          </a:p>
        </p:txBody>
      </p:sp>
      <p:sp>
        <p:nvSpPr>
          <p:cNvPr id="9" name="Line 53">
            <a:extLst>
              <a:ext uri="{FF2B5EF4-FFF2-40B4-BE49-F238E27FC236}">
                <a16:creationId xmlns:a16="http://schemas.microsoft.com/office/drawing/2014/main" id="{9C6CA9F3-97AB-9F16-25CB-5A16A11132F1}"/>
              </a:ext>
            </a:extLst>
          </p:cNvPr>
          <p:cNvSpPr>
            <a:spLocks noChangeShapeType="1"/>
          </p:cNvSpPr>
          <p:nvPr/>
        </p:nvSpPr>
        <p:spPr bwMode="auto">
          <a:xfrm>
            <a:off x="3791024" y="3349341"/>
            <a:ext cx="1041179" cy="1830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72D81957-90CE-CB77-766A-A7E25B93C8E9}"/>
              </a:ext>
            </a:extLst>
          </p:cNvPr>
          <p:cNvSpPr>
            <a:spLocks noChangeShapeType="1"/>
          </p:cNvSpPr>
          <p:nvPr/>
        </p:nvSpPr>
        <p:spPr bwMode="auto">
          <a:xfrm flipV="1">
            <a:off x="3770795" y="2780109"/>
            <a:ext cx="1041179" cy="2095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D77AC61F-CB92-6FFA-E875-095D1588090B}"/>
              </a:ext>
            </a:extLst>
          </p:cNvPr>
          <p:cNvSpPr txBox="1">
            <a:spLocks noChangeArrowheads="1"/>
          </p:cNvSpPr>
          <p:nvPr/>
        </p:nvSpPr>
        <p:spPr bwMode="auto">
          <a:xfrm>
            <a:off x="732176" y="1929269"/>
            <a:ext cx="302381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Postmenopausal women with unresectable locally advanced or metastatic ER+/HER2</a:t>
            </a:r>
            <a:r>
              <a:rPr lang="en-GB" altLang="en-US" sz="1600" dirty="0">
                <a:solidFill>
                  <a:schemeClr val="bg1"/>
                </a:solidFill>
                <a:latin typeface="Calibri" panose="020F0502020204030204" pitchFamily="34" charset="0"/>
              </a:rPr>
              <a:t>- breast cancer; progression or relapse on an AI; ≤</a:t>
            </a:r>
            <a:r>
              <a:rPr lang="en-GB" altLang="en-US" sz="1600" b="0" dirty="0">
                <a:solidFill>
                  <a:schemeClr val="bg1"/>
                </a:solidFill>
                <a:latin typeface="Calibri" panose="020F0502020204030204" pitchFamily="34" charset="0"/>
              </a:rPr>
              <a:t>1 prior </a:t>
            </a:r>
            <a:r>
              <a:rPr lang="en-GB" altLang="en-US" sz="1600" dirty="0">
                <a:solidFill>
                  <a:schemeClr val="bg1"/>
                </a:solidFill>
                <a:latin typeface="Calibri" panose="020F0502020204030204" pitchFamily="34" charset="0"/>
              </a:rPr>
              <a:t>line of chemotherapy or ≤3 prior lines of ET for MBC; </a:t>
            </a:r>
            <a:r>
              <a:rPr lang="en-GB" altLang="en-US" sz="1600" b="0" dirty="0">
                <a:solidFill>
                  <a:schemeClr val="bg1"/>
                </a:solidFill>
                <a:latin typeface="Calibri" panose="020F0502020204030204" pitchFamily="34" charset="0"/>
              </a:rPr>
              <a:t>no prior fulvestrant or PI3K/AKT/mTOR inhibitor therapy;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140)</a:t>
            </a:r>
            <a:endParaRPr lang="en-US" altLang="en-US" sz="1600" b="0" dirty="0">
              <a:solidFill>
                <a:schemeClr val="bg1"/>
              </a:solidFill>
              <a:latin typeface="Calibri" panose="020F0502020204030204" pitchFamily="34" charset="0"/>
            </a:endParaRPr>
          </a:p>
        </p:txBody>
      </p:sp>
      <p:sp>
        <p:nvSpPr>
          <p:cNvPr id="14" name="Text Box 45">
            <a:extLst>
              <a:ext uri="{FF2B5EF4-FFF2-40B4-BE49-F238E27FC236}">
                <a16:creationId xmlns:a16="http://schemas.microsoft.com/office/drawing/2014/main" id="{093C8378-D6A4-ADB7-88A3-80264B0C3677}"/>
              </a:ext>
            </a:extLst>
          </p:cNvPr>
          <p:cNvSpPr txBox="1">
            <a:spLocks noChangeArrowheads="1"/>
          </p:cNvSpPr>
          <p:nvPr/>
        </p:nvSpPr>
        <p:spPr bwMode="auto">
          <a:xfrm>
            <a:off x="10029059" y="2525478"/>
            <a:ext cx="146330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unacceptable toxicity, loss to follow-</a:t>
            </a:r>
            <a:r>
              <a:rPr lang="en-GB" altLang="en-US" sz="1600" i="1" dirty="0">
                <a:solidFill>
                  <a:schemeClr val="bg1"/>
                </a:solidFill>
                <a:latin typeface="Calibri" panose="020F0502020204030204" pitchFamily="34" charset="0"/>
              </a:rPr>
              <a:t>up, or withdrawal of consent</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CAC9684D-E4F4-31D7-947D-A1F8CE2755C8}"/>
              </a:ext>
            </a:extLst>
          </p:cNvPr>
          <p:cNvCxnSpPr/>
          <p:nvPr/>
        </p:nvCxnSpPr>
        <p:spPr bwMode="auto">
          <a:xfrm>
            <a:off x="9487381" y="317900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DF3E2DB9-77E9-F0DE-4B98-242A080F7390}"/>
              </a:ext>
            </a:extLst>
          </p:cNvPr>
          <p:cNvSpPr txBox="1"/>
          <p:nvPr/>
        </p:nvSpPr>
        <p:spPr bwMode="auto">
          <a:xfrm>
            <a:off x="4071002" y="296750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a:t>
            </a:r>
            <a:r>
              <a:rPr lang="en-US" sz="1600" b="0" dirty="0">
                <a:solidFill>
                  <a:schemeClr val="bg1"/>
                </a:solidFill>
                <a:latin typeface="Calibri" panose="020F0502020204030204" pitchFamily="34" charset="0"/>
              </a:rPr>
              <a:t>:1</a:t>
            </a:r>
          </a:p>
        </p:txBody>
      </p:sp>
      <p:sp>
        <p:nvSpPr>
          <p:cNvPr id="16" name="Text Box 23">
            <a:extLst>
              <a:ext uri="{FF2B5EF4-FFF2-40B4-BE49-F238E27FC236}">
                <a16:creationId xmlns:a16="http://schemas.microsoft.com/office/drawing/2014/main" id="{9A064DFF-1E09-DCF3-5E71-36C6687B8714}"/>
              </a:ext>
            </a:extLst>
          </p:cNvPr>
          <p:cNvSpPr txBox="1">
            <a:spLocks noChangeArrowheads="1"/>
          </p:cNvSpPr>
          <p:nvPr/>
        </p:nvSpPr>
        <p:spPr bwMode="auto">
          <a:xfrm>
            <a:off x="4962077" y="4287143"/>
            <a:ext cx="26052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t>
            </a:r>
            <a:r>
              <a:rPr lang="en-GB" altLang="en-US" sz="1400" dirty="0">
                <a:solidFill>
                  <a:schemeClr val="bg1"/>
                </a:solidFill>
                <a:latin typeface="Calibri" panose="020F0502020204030204" pitchFamily="34" charset="0"/>
              </a:rPr>
              <a:t>Administered on cycle 1 Day 15</a:t>
            </a:r>
            <a:r>
              <a:rPr lang="en-GB" altLang="en-US" sz="1400" b="0" dirty="0">
                <a:solidFill>
                  <a:schemeClr val="bg1"/>
                </a:solidFill>
                <a:latin typeface="Calibri" panose="020F0502020204030204" pitchFamily="34" charset="0"/>
              </a:rPr>
              <a:t>.</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Baseline Characteristics (ITT Population)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F546A03-6BB0-1648-1C44-68BEFA9B1FD0}"/>
              </a:ext>
            </a:extLst>
          </p:cNvPr>
          <p:cNvGraphicFramePr>
            <a:graphicFrameLocks/>
          </p:cNvGraphicFramePr>
          <p:nvPr>
            <p:extLst>
              <p:ext uri="{D42A27DB-BD31-4B8C-83A1-F6EECF244321}">
                <p14:modId xmlns:p14="http://schemas.microsoft.com/office/powerpoint/2010/main" val="1579345603"/>
              </p:ext>
            </p:extLst>
          </p:nvPr>
        </p:nvGraphicFramePr>
        <p:xfrm>
          <a:off x="723900" y="1218237"/>
          <a:ext cx="10758302" cy="4968400"/>
        </p:xfrm>
        <a:graphic>
          <a:graphicData uri="http://schemas.openxmlformats.org/drawingml/2006/table">
            <a:tbl>
              <a:tblPr/>
              <a:tblGrid>
                <a:gridCol w="3481798">
                  <a:extLst>
                    <a:ext uri="{9D8B030D-6E8A-4147-A177-3AD203B41FA5}">
                      <a16:colId xmlns:a16="http://schemas.microsoft.com/office/drawing/2014/main" val="20000"/>
                    </a:ext>
                  </a:extLst>
                </a:gridCol>
                <a:gridCol w="3638252">
                  <a:extLst>
                    <a:ext uri="{9D8B030D-6E8A-4147-A177-3AD203B41FA5}">
                      <a16:colId xmlns:a16="http://schemas.microsoft.com/office/drawing/2014/main" val="20001"/>
                    </a:ext>
                  </a:extLst>
                </a:gridCol>
                <a:gridCol w="3638252">
                  <a:extLst>
                    <a:ext uri="{9D8B030D-6E8A-4147-A177-3AD203B41FA5}">
                      <a16:colId xmlns:a16="http://schemas.microsoft.com/office/drawing/2014/main" val="20002"/>
                    </a:ext>
                  </a:extLst>
                </a:gridCol>
              </a:tblGrid>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Capivasertib (n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Placebo (n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(53-68)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19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49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70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Invasive ductal 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Invasive lobular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Mixed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IV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781113"/>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no. of disease sites, n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2008644"/>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Measurable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8090724"/>
                  </a:ext>
                </a:extLst>
              </a:tr>
              <a:tr h="670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adjuvant ET,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lines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≥2 lines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5135867"/>
                  </a:ext>
                </a:extLst>
              </a:tr>
              <a:tr h="216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adjuvant chemotherapy,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9333908"/>
                  </a:ext>
                </a:extLst>
              </a:tr>
            </a:tbl>
          </a:graphicData>
        </a:graphic>
      </p:graphicFrame>
    </p:spTree>
    <p:extLst>
      <p:ext uri="{BB962C8B-B14F-4D97-AF65-F5344CB8AC3E}">
        <p14:creationId xmlns:p14="http://schemas.microsoft.com/office/powerpoint/2010/main" val="856585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Updated PFS and Mature OS in ITT Population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277355"/>
            <a:ext cx="10877529" cy="4633123"/>
          </a:xfrm>
        </p:spPr>
        <p:txBody>
          <a:bodyPr/>
          <a:lstStyle/>
          <a:p>
            <a:r>
              <a:rPr lang="en-US" altLang="en-US" sz="2400" dirty="0"/>
              <a:t>Median follow-up: 58.5 mo</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graphicFrame>
        <p:nvGraphicFramePr>
          <p:cNvPr id="19" name="Group 3">
            <a:extLst>
              <a:ext uri="{FF2B5EF4-FFF2-40B4-BE49-F238E27FC236}">
                <a16:creationId xmlns:a16="http://schemas.microsoft.com/office/drawing/2014/main" id="{D150905F-38FD-3763-6021-522506752AA3}"/>
              </a:ext>
            </a:extLst>
          </p:cNvPr>
          <p:cNvGraphicFramePr>
            <a:graphicFrameLocks/>
          </p:cNvGraphicFramePr>
          <p:nvPr>
            <p:extLst>
              <p:ext uri="{D42A27DB-BD31-4B8C-83A1-F6EECF244321}">
                <p14:modId xmlns:p14="http://schemas.microsoft.com/office/powerpoint/2010/main" val="3392446541"/>
              </p:ext>
            </p:extLst>
          </p:nvPr>
        </p:nvGraphicFramePr>
        <p:xfrm>
          <a:off x="2727740" y="1664042"/>
          <a:ext cx="4095075" cy="1645984"/>
        </p:xfrm>
        <a:graphic>
          <a:graphicData uri="http://schemas.openxmlformats.org/drawingml/2006/table">
            <a:tbl>
              <a:tblPr/>
              <a:tblGrid>
                <a:gridCol w="1126505">
                  <a:extLst>
                    <a:ext uri="{9D8B030D-6E8A-4147-A177-3AD203B41FA5}">
                      <a16:colId xmlns:a16="http://schemas.microsoft.com/office/drawing/2014/main" val="20000"/>
                    </a:ext>
                  </a:extLst>
                </a:gridCol>
                <a:gridCol w="1410380">
                  <a:extLst>
                    <a:ext uri="{9D8B030D-6E8A-4147-A177-3AD203B41FA5}">
                      <a16:colId xmlns:a16="http://schemas.microsoft.com/office/drawing/2014/main" val="20001"/>
                    </a:ext>
                  </a:extLst>
                </a:gridCol>
                <a:gridCol w="1558190">
                  <a:extLst>
                    <a:ext uri="{9D8B030D-6E8A-4147-A177-3AD203B41FA5}">
                      <a16:colId xmlns:a16="http://schemas.microsoft.com/office/drawing/2014/main" val="20002"/>
                    </a:ext>
                  </a:extLst>
                </a:gridCol>
              </a:tblGrid>
              <a:tr h="461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10.3 (5.0-13.4)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4.8 (3.1-7.9)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7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0.56 (95% CI: 0.38-0.81)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7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153408778"/>
                  </a:ext>
                </a:extLst>
              </a:tr>
            </a:tbl>
          </a:graphicData>
        </a:graphic>
      </p:graphicFrame>
      <p:pic>
        <p:nvPicPr>
          <p:cNvPr id="28" name="Picture 27">
            <a:extLst>
              <a:ext uri="{FF2B5EF4-FFF2-40B4-BE49-F238E27FC236}">
                <a16:creationId xmlns:a16="http://schemas.microsoft.com/office/drawing/2014/main" id="{7926547C-E98C-B2F3-9EAC-4CDE637C4281}"/>
              </a:ext>
            </a:extLst>
          </p:cNvPr>
          <p:cNvPicPr>
            <a:picLocks noChangeAspect="1"/>
          </p:cNvPicPr>
          <p:nvPr/>
        </p:nvPicPr>
        <p:blipFill>
          <a:blip r:embed="rId3"/>
          <a:stretch>
            <a:fillRect/>
          </a:stretch>
        </p:blipFill>
        <p:spPr>
          <a:xfrm>
            <a:off x="21171800" y="3466676"/>
            <a:ext cx="1543265" cy="314369"/>
          </a:xfrm>
          <a:prstGeom prst="rect">
            <a:avLst/>
          </a:prstGeom>
        </p:spPr>
      </p:pic>
      <p:graphicFrame>
        <p:nvGraphicFramePr>
          <p:cNvPr id="29" name="Group 3">
            <a:extLst>
              <a:ext uri="{FF2B5EF4-FFF2-40B4-BE49-F238E27FC236}">
                <a16:creationId xmlns:a16="http://schemas.microsoft.com/office/drawing/2014/main" id="{5A2DCD3E-AAC8-5636-2CE5-2C6B57290179}"/>
              </a:ext>
            </a:extLst>
          </p:cNvPr>
          <p:cNvGraphicFramePr>
            <a:graphicFrameLocks/>
          </p:cNvGraphicFramePr>
          <p:nvPr>
            <p:extLst>
              <p:ext uri="{D42A27DB-BD31-4B8C-83A1-F6EECF244321}">
                <p14:modId xmlns:p14="http://schemas.microsoft.com/office/powerpoint/2010/main" val="2969347363"/>
              </p:ext>
            </p:extLst>
          </p:nvPr>
        </p:nvGraphicFramePr>
        <p:xfrm>
          <a:off x="8118186" y="1450661"/>
          <a:ext cx="3737651" cy="1645984"/>
        </p:xfrm>
        <a:graphic>
          <a:graphicData uri="http://schemas.openxmlformats.org/drawingml/2006/table">
            <a:tbl>
              <a:tblPr/>
              <a:tblGrid>
                <a:gridCol w="1209647">
                  <a:extLst>
                    <a:ext uri="{9D8B030D-6E8A-4147-A177-3AD203B41FA5}">
                      <a16:colId xmlns:a16="http://schemas.microsoft.com/office/drawing/2014/main" val="20000"/>
                    </a:ext>
                  </a:extLst>
                </a:gridCol>
                <a:gridCol w="1264002">
                  <a:extLst>
                    <a:ext uri="{9D8B030D-6E8A-4147-A177-3AD203B41FA5}">
                      <a16:colId xmlns:a16="http://schemas.microsoft.com/office/drawing/2014/main" val="20001"/>
                    </a:ext>
                  </a:extLst>
                </a:gridCol>
                <a:gridCol w="1264002">
                  <a:extLst>
                    <a:ext uri="{9D8B030D-6E8A-4147-A177-3AD203B41FA5}">
                      <a16:colId xmlns:a16="http://schemas.microsoft.com/office/drawing/2014/main" val="20002"/>
                    </a:ext>
                  </a:extLst>
                </a:gridCol>
              </a:tblGrid>
              <a:tr h="413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51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29.3 (23.7-39.0)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23.4 (18.7-32.7)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3781113"/>
                  </a:ext>
                </a:extLst>
              </a:tr>
              <a:tr h="1771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0.66 (95% CI: 0.45-0.97)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r h="1771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279659511"/>
                  </a:ext>
                </a:extLst>
              </a:tr>
            </a:tbl>
          </a:graphicData>
        </a:graphic>
      </p:graphicFrame>
      <p:sp>
        <p:nvSpPr>
          <p:cNvPr id="2" name="TextBox 1">
            <a:extLst>
              <a:ext uri="{FF2B5EF4-FFF2-40B4-BE49-F238E27FC236}">
                <a16:creationId xmlns:a16="http://schemas.microsoft.com/office/drawing/2014/main" id="{7B30AC06-3F87-EF8B-A46B-C109B17AFDE2}"/>
              </a:ext>
            </a:extLst>
          </p:cNvPr>
          <p:cNvSpPr txBox="1"/>
          <p:nvPr/>
        </p:nvSpPr>
        <p:spPr bwMode="auto">
          <a:xfrm>
            <a:off x="37332" y="5626308"/>
            <a:ext cx="22435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r">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a:t>
            </a:r>
            <a:r>
              <a:rPr lang="en-US" sz="1400" b="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0CCD0498-F837-07F0-1171-672B55F57BA0}"/>
              </a:ext>
            </a:extLst>
          </p:cNvPr>
          <p:cNvSpPr txBox="1"/>
          <p:nvPr/>
        </p:nvSpPr>
        <p:spPr bwMode="auto">
          <a:xfrm rot="16200000">
            <a:off x="502508" y="3598911"/>
            <a:ext cx="268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Progression-Free Survival (%)</a:t>
            </a:r>
          </a:p>
        </p:txBody>
      </p:sp>
      <p:grpSp>
        <p:nvGrpSpPr>
          <p:cNvPr id="8" name="Group 7">
            <a:extLst>
              <a:ext uri="{FF2B5EF4-FFF2-40B4-BE49-F238E27FC236}">
                <a16:creationId xmlns:a16="http://schemas.microsoft.com/office/drawing/2014/main" id="{CDDF3955-05A4-C834-FFDC-AB59CA79B061}"/>
              </a:ext>
            </a:extLst>
          </p:cNvPr>
          <p:cNvGrpSpPr/>
          <p:nvPr/>
        </p:nvGrpSpPr>
        <p:grpSpPr>
          <a:xfrm>
            <a:off x="2407759" y="2834456"/>
            <a:ext cx="105858" cy="2004015"/>
            <a:chOff x="2363568" y="2834456"/>
            <a:chExt cx="206242" cy="2004015"/>
          </a:xfrm>
        </p:grpSpPr>
        <p:cxnSp>
          <p:nvCxnSpPr>
            <p:cNvPr id="7" name="Straight Connector 6">
              <a:extLst>
                <a:ext uri="{FF2B5EF4-FFF2-40B4-BE49-F238E27FC236}">
                  <a16:creationId xmlns:a16="http://schemas.microsoft.com/office/drawing/2014/main" id="{58AFCEDE-3791-F5EB-48E6-58226F4332E5}"/>
                </a:ext>
              </a:extLst>
            </p:cNvPr>
            <p:cNvCxnSpPr/>
            <p:nvPr/>
          </p:nvCxnSpPr>
          <p:spPr bwMode="auto">
            <a:xfrm>
              <a:off x="2363568" y="4838471"/>
              <a:ext cx="20624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3EA3DEB-C1B0-C555-6279-63CB99E4B26A}"/>
                </a:ext>
              </a:extLst>
            </p:cNvPr>
            <p:cNvCxnSpPr/>
            <p:nvPr/>
          </p:nvCxnSpPr>
          <p:spPr bwMode="auto">
            <a:xfrm>
              <a:off x="2363568" y="4437668"/>
              <a:ext cx="20624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2A469AD-AE1A-1BA3-AC56-305E577357A3}"/>
                </a:ext>
              </a:extLst>
            </p:cNvPr>
            <p:cNvCxnSpPr/>
            <p:nvPr/>
          </p:nvCxnSpPr>
          <p:spPr bwMode="auto">
            <a:xfrm>
              <a:off x="2363568" y="4036865"/>
              <a:ext cx="20624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4BE2A8D-0532-ACE8-D1D4-94F654BCE168}"/>
                </a:ext>
              </a:extLst>
            </p:cNvPr>
            <p:cNvCxnSpPr/>
            <p:nvPr/>
          </p:nvCxnSpPr>
          <p:spPr bwMode="auto">
            <a:xfrm>
              <a:off x="2363568" y="3636062"/>
              <a:ext cx="20624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F83BBA8-4718-07BB-6489-C62A5D1BB76D}"/>
                </a:ext>
              </a:extLst>
            </p:cNvPr>
            <p:cNvCxnSpPr/>
            <p:nvPr/>
          </p:nvCxnSpPr>
          <p:spPr bwMode="auto">
            <a:xfrm>
              <a:off x="2363568" y="3235259"/>
              <a:ext cx="20624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89B7390-13CD-31CD-BF76-027D14E6723D}"/>
                </a:ext>
              </a:extLst>
            </p:cNvPr>
            <p:cNvCxnSpPr/>
            <p:nvPr/>
          </p:nvCxnSpPr>
          <p:spPr bwMode="auto">
            <a:xfrm>
              <a:off x="2363568" y="2834456"/>
              <a:ext cx="2062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10318D13-7045-3230-0763-4FB230DA44AC}"/>
              </a:ext>
            </a:extLst>
          </p:cNvPr>
          <p:cNvGrpSpPr/>
          <p:nvPr/>
        </p:nvGrpSpPr>
        <p:grpSpPr>
          <a:xfrm>
            <a:off x="2499016" y="4823872"/>
            <a:ext cx="3586419" cy="111334"/>
            <a:chOff x="2555209" y="4823871"/>
            <a:chExt cx="3586419" cy="135061"/>
          </a:xfrm>
        </p:grpSpPr>
        <p:cxnSp>
          <p:nvCxnSpPr>
            <p:cNvPr id="10" name="Straight Connector 9">
              <a:extLst>
                <a:ext uri="{FF2B5EF4-FFF2-40B4-BE49-F238E27FC236}">
                  <a16:creationId xmlns:a16="http://schemas.microsoft.com/office/drawing/2014/main" id="{B0DFC697-77CC-F56B-2919-6B01C863C5F9}"/>
                </a:ext>
              </a:extLst>
            </p:cNvPr>
            <p:cNvCxnSpPr/>
            <p:nvPr/>
          </p:nvCxnSpPr>
          <p:spPr bwMode="auto">
            <a:xfrm>
              <a:off x="2555209"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8CB3766-1070-918B-D654-27DEC6FEC80B}"/>
                </a:ext>
              </a:extLst>
            </p:cNvPr>
            <p:cNvCxnSpPr/>
            <p:nvPr/>
          </p:nvCxnSpPr>
          <p:spPr bwMode="auto">
            <a:xfrm>
              <a:off x="3152945"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B1F8320-A7EE-B1BF-AA4E-C838D1224C54}"/>
                </a:ext>
              </a:extLst>
            </p:cNvPr>
            <p:cNvCxnSpPr/>
            <p:nvPr/>
          </p:nvCxnSpPr>
          <p:spPr bwMode="auto">
            <a:xfrm>
              <a:off x="3750681"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EC2058D-772B-5020-632F-1F889A6FFB62}"/>
                </a:ext>
              </a:extLst>
            </p:cNvPr>
            <p:cNvCxnSpPr/>
            <p:nvPr/>
          </p:nvCxnSpPr>
          <p:spPr bwMode="auto">
            <a:xfrm>
              <a:off x="4348417"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4F31A3B-852E-7668-78F2-5A00F34E5ADC}"/>
                </a:ext>
              </a:extLst>
            </p:cNvPr>
            <p:cNvCxnSpPr/>
            <p:nvPr/>
          </p:nvCxnSpPr>
          <p:spPr bwMode="auto">
            <a:xfrm>
              <a:off x="4946154"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D5EEBA0-A122-88E8-2222-E08B2C58B248}"/>
                </a:ext>
              </a:extLst>
            </p:cNvPr>
            <p:cNvCxnSpPr/>
            <p:nvPr/>
          </p:nvCxnSpPr>
          <p:spPr bwMode="auto">
            <a:xfrm>
              <a:off x="5543890" y="4842122"/>
              <a:ext cx="0" cy="11681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740629C-58F4-C602-66C5-E26CCA474F11}"/>
                </a:ext>
              </a:extLst>
            </p:cNvPr>
            <p:cNvCxnSpPr>
              <a:cxnSpLocks/>
            </p:cNvCxnSpPr>
            <p:nvPr/>
          </p:nvCxnSpPr>
          <p:spPr bwMode="auto">
            <a:xfrm>
              <a:off x="6141628" y="4823871"/>
              <a:ext cx="0" cy="135061"/>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2387198A-5B1D-9B72-82AE-53DF2C085805}"/>
              </a:ext>
            </a:extLst>
          </p:cNvPr>
          <p:cNvSpPr txBox="1"/>
          <p:nvPr/>
        </p:nvSpPr>
        <p:spPr bwMode="auto">
          <a:xfrm>
            <a:off x="2360306" y="4853074"/>
            <a:ext cx="259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1648FAAF-ABB5-EFF9-5FEC-994629DC2DE7}"/>
              </a:ext>
            </a:extLst>
          </p:cNvPr>
          <p:cNvSpPr txBox="1"/>
          <p:nvPr/>
        </p:nvSpPr>
        <p:spPr bwMode="auto">
          <a:xfrm>
            <a:off x="2907851"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endParaRPr lang="en-US" sz="1600" b="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6FFB58A8-ACE8-AD96-7DE1-066AAE08AC0B}"/>
              </a:ext>
            </a:extLst>
          </p:cNvPr>
          <p:cNvSpPr txBox="1"/>
          <p:nvPr/>
        </p:nvSpPr>
        <p:spPr bwMode="auto">
          <a:xfrm>
            <a:off x="3495549"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endParaRPr lang="en-US" sz="1600" b="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14DFCAA7-F087-BD6D-E6B0-436F7B993DBA}"/>
              </a:ext>
            </a:extLst>
          </p:cNvPr>
          <p:cNvSpPr txBox="1"/>
          <p:nvPr/>
        </p:nvSpPr>
        <p:spPr bwMode="auto">
          <a:xfrm>
            <a:off x="4099673"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endParaRPr lang="en-US" sz="1600"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C0724508-72DC-E40E-0244-5C660EC9BDA1}"/>
              </a:ext>
            </a:extLst>
          </p:cNvPr>
          <p:cNvSpPr txBox="1"/>
          <p:nvPr/>
        </p:nvSpPr>
        <p:spPr bwMode="auto">
          <a:xfrm>
            <a:off x="4707447"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a:t>
            </a:r>
            <a:endParaRPr lang="en-US" sz="1600" b="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A1C21213-6717-3387-97D0-2ABFD5B2A4AD}"/>
              </a:ext>
            </a:extLst>
          </p:cNvPr>
          <p:cNvSpPr txBox="1"/>
          <p:nvPr/>
        </p:nvSpPr>
        <p:spPr bwMode="auto">
          <a:xfrm>
            <a:off x="5280544"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endParaRPr lang="en-US" sz="1600"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8C458564-678A-040F-F3C3-80740034CA4A}"/>
              </a:ext>
            </a:extLst>
          </p:cNvPr>
          <p:cNvSpPr txBox="1"/>
          <p:nvPr/>
        </p:nvSpPr>
        <p:spPr bwMode="auto">
          <a:xfrm>
            <a:off x="5870067" y="4853074"/>
            <a:ext cx="407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72</a:t>
            </a:r>
            <a:endParaRPr lang="en-US" sz="16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15D71E91-9128-8EE6-F98B-BBC7BE1CF3BA}"/>
              </a:ext>
            </a:extLst>
          </p:cNvPr>
          <p:cNvSpPr txBox="1"/>
          <p:nvPr/>
        </p:nvSpPr>
        <p:spPr bwMode="auto">
          <a:xfrm>
            <a:off x="2196042" y="4666909"/>
            <a:ext cx="259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585E6141-AC4D-7441-F341-93B02BBC0AA0}"/>
              </a:ext>
            </a:extLst>
          </p:cNvPr>
          <p:cNvSpPr txBox="1"/>
          <p:nvPr/>
        </p:nvSpPr>
        <p:spPr bwMode="auto">
          <a:xfrm>
            <a:off x="2092008" y="4258075"/>
            <a:ext cx="427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25B81AD8-4B56-8770-53C6-B036C8BD9FF4}"/>
              </a:ext>
            </a:extLst>
          </p:cNvPr>
          <p:cNvSpPr txBox="1"/>
          <p:nvPr/>
        </p:nvSpPr>
        <p:spPr bwMode="auto">
          <a:xfrm>
            <a:off x="2092008" y="3856542"/>
            <a:ext cx="427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CB726B3F-2F0A-5652-4E46-E4CB424D4C2E}"/>
              </a:ext>
            </a:extLst>
          </p:cNvPr>
          <p:cNvSpPr txBox="1"/>
          <p:nvPr/>
        </p:nvSpPr>
        <p:spPr bwMode="auto">
          <a:xfrm>
            <a:off x="2092008" y="3460485"/>
            <a:ext cx="427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2C23D06F-DC7A-22D3-B584-C9F9B23CFEAA}"/>
              </a:ext>
            </a:extLst>
          </p:cNvPr>
          <p:cNvSpPr txBox="1"/>
          <p:nvPr/>
        </p:nvSpPr>
        <p:spPr bwMode="auto">
          <a:xfrm>
            <a:off x="2092008" y="3048001"/>
            <a:ext cx="427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8C341F97-2569-1867-91E1-DEBAF0C8A921}"/>
              </a:ext>
            </a:extLst>
          </p:cNvPr>
          <p:cNvSpPr txBox="1"/>
          <p:nvPr/>
        </p:nvSpPr>
        <p:spPr bwMode="auto">
          <a:xfrm>
            <a:off x="1995275" y="2657418"/>
            <a:ext cx="5238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 name="Freeform: Shape 14">
            <a:extLst>
              <a:ext uri="{FF2B5EF4-FFF2-40B4-BE49-F238E27FC236}">
                <a16:creationId xmlns:a16="http://schemas.microsoft.com/office/drawing/2014/main" id="{DC201AF7-A744-F804-3A21-6DC6C46F10AC}"/>
              </a:ext>
            </a:extLst>
          </p:cNvPr>
          <p:cNvSpPr/>
          <p:nvPr/>
        </p:nvSpPr>
        <p:spPr bwMode="auto">
          <a:xfrm>
            <a:off x="2508587" y="2833804"/>
            <a:ext cx="2913257" cy="1989098"/>
          </a:xfrm>
          <a:custGeom>
            <a:avLst/>
            <a:gdLst>
              <a:gd name="connsiteX0" fmla="*/ 2913257 w 2913257"/>
              <a:gd name="connsiteY0" fmla="*/ 1989098 h 1989098"/>
              <a:gd name="connsiteX1" fmla="*/ 2913257 w 2913257"/>
              <a:gd name="connsiteY1" fmla="*/ 1824618 h 1989098"/>
              <a:gd name="connsiteX2" fmla="*/ 2149398 w 2913257"/>
              <a:gd name="connsiteY2" fmla="*/ 1824618 h 1989098"/>
              <a:gd name="connsiteX3" fmla="*/ 2149398 w 2913257"/>
              <a:gd name="connsiteY3" fmla="*/ 1754923 h 1989098"/>
              <a:gd name="connsiteX4" fmla="*/ 1504021 w 2913257"/>
              <a:gd name="connsiteY4" fmla="*/ 1754923 h 1989098"/>
              <a:gd name="connsiteX5" fmla="*/ 1504021 w 2913257"/>
              <a:gd name="connsiteY5" fmla="*/ 1710318 h 1989098"/>
              <a:gd name="connsiteX6" fmla="*/ 1363237 w 2913257"/>
              <a:gd name="connsiteY6" fmla="*/ 1710318 h 1989098"/>
              <a:gd name="connsiteX7" fmla="*/ 1363237 w 2913257"/>
              <a:gd name="connsiteY7" fmla="*/ 1668501 h 1989098"/>
              <a:gd name="connsiteX8" fmla="*/ 1339541 w 2913257"/>
              <a:gd name="connsiteY8" fmla="*/ 1668501 h 1989098"/>
              <a:gd name="connsiteX9" fmla="*/ 1339541 w 2913257"/>
              <a:gd name="connsiteY9" fmla="*/ 1572322 h 1989098"/>
              <a:gd name="connsiteX10" fmla="*/ 1143000 w 2913257"/>
              <a:gd name="connsiteY10" fmla="*/ 1572322 h 1989098"/>
              <a:gd name="connsiteX11" fmla="*/ 1143000 w 2913257"/>
              <a:gd name="connsiteY11" fmla="*/ 1544444 h 1989098"/>
              <a:gd name="connsiteX12" fmla="*/ 1071911 w 2913257"/>
              <a:gd name="connsiteY12" fmla="*/ 1544444 h 1989098"/>
              <a:gd name="connsiteX13" fmla="*/ 1071911 w 2913257"/>
              <a:gd name="connsiteY13" fmla="*/ 1459416 h 1989098"/>
              <a:gd name="connsiteX14" fmla="*/ 1031488 w 2913257"/>
              <a:gd name="connsiteY14" fmla="*/ 1459416 h 1989098"/>
              <a:gd name="connsiteX15" fmla="*/ 1031488 w 2913257"/>
              <a:gd name="connsiteY15" fmla="*/ 1418992 h 1989098"/>
              <a:gd name="connsiteX16" fmla="*/ 932521 w 2913257"/>
              <a:gd name="connsiteY16" fmla="*/ 1418992 h 1989098"/>
              <a:gd name="connsiteX17" fmla="*/ 932521 w 2913257"/>
              <a:gd name="connsiteY17" fmla="*/ 1335358 h 1989098"/>
              <a:gd name="connsiteX18" fmla="*/ 687194 w 2913257"/>
              <a:gd name="connsiteY18" fmla="*/ 1335358 h 1989098"/>
              <a:gd name="connsiteX19" fmla="*/ 687194 w 2913257"/>
              <a:gd name="connsiteY19" fmla="*/ 1307480 h 1989098"/>
              <a:gd name="connsiteX20" fmla="*/ 670468 w 2913257"/>
              <a:gd name="connsiteY20" fmla="*/ 1307480 h 1989098"/>
              <a:gd name="connsiteX21" fmla="*/ 670468 w 2913257"/>
              <a:gd name="connsiteY21" fmla="*/ 1237785 h 1989098"/>
              <a:gd name="connsiteX22" fmla="*/ 662104 w 2913257"/>
              <a:gd name="connsiteY22" fmla="*/ 1237785 h 1989098"/>
              <a:gd name="connsiteX23" fmla="*/ 662104 w 2913257"/>
              <a:gd name="connsiteY23" fmla="*/ 1141606 h 1989098"/>
              <a:gd name="connsiteX24" fmla="*/ 635620 w 2913257"/>
              <a:gd name="connsiteY24" fmla="*/ 1141606 h 1989098"/>
              <a:gd name="connsiteX25" fmla="*/ 635620 w 2913257"/>
              <a:gd name="connsiteY25" fmla="*/ 1106758 h 1989098"/>
              <a:gd name="connsiteX26" fmla="*/ 611924 w 2913257"/>
              <a:gd name="connsiteY26" fmla="*/ 1106758 h 1989098"/>
              <a:gd name="connsiteX27" fmla="*/ 611924 w 2913257"/>
              <a:gd name="connsiteY27" fmla="*/ 1088637 h 1989098"/>
              <a:gd name="connsiteX28" fmla="*/ 531077 w 2913257"/>
              <a:gd name="connsiteY28" fmla="*/ 1088637 h 1989098"/>
              <a:gd name="connsiteX29" fmla="*/ 531077 w 2913257"/>
              <a:gd name="connsiteY29" fmla="*/ 1013367 h 1989098"/>
              <a:gd name="connsiteX30" fmla="*/ 512957 w 2913257"/>
              <a:gd name="connsiteY30" fmla="*/ 1013367 h 1989098"/>
              <a:gd name="connsiteX31" fmla="*/ 512957 w 2913257"/>
              <a:gd name="connsiteY31" fmla="*/ 986883 h 1989098"/>
              <a:gd name="connsiteX32" fmla="*/ 472533 w 2913257"/>
              <a:gd name="connsiteY32" fmla="*/ 986883 h 1989098"/>
              <a:gd name="connsiteX33" fmla="*/ 472533 w 2913257"/>
              <a:gd name="connsiteY33" fmla="*/ 952035 h 1989098"/>
              <a:gd name="connsiteX34" fmla="*/ 418171 w 2913257"/>
              <a:gd name="connsiteY34" fmla="*/ 952035 h 1989098"/>
              <a:gd name="connsiteX35" fmla="*/ 418171 w 2913257"/>
              <a:gd name="connsiteY35" fmla="*/ 918581 h 1989098"/>
              <a:gd name="connsiteX36" fmla="*/ 395869 w 2913257"/>
              <a:gd name="connsiteY36" fmla="*/ 918581 h 1989098"/>
              <a:gd name="connsiteX37" fmla="*/ 395869 w 2913257"/>
              <a:gd name="connsiteY37" fmla="*/ 864219 h 1989098"/>
              <a:gd name="connsiteX38" fmla="*/ 380536 w 2913257"/>
              <a:gd name="connsiteY38" fmla="*/ 864219 h 1989098"/>
              <a:gd name="connsiteX39" fmla="*/ 380536 w 2913257"/>
              <a:gd name="connsiteY39" fmla="*/ 786161 h 1989098"/>
              <a:gd name="connsiteX40" fmla="*/ 341507 w 2913257"/>
              <a:gd name="connsiteY40" fmla="*/ 786161 h 1989098"/>
              <a:gd name="connsiteX41" fmla="*/ 341507 w 2913257"/>
              <a:gd name="connsiteY41" fmla="*/ 756889 h 1989098"/>
              <a:gd name="connsiteX42" fmla="*/ 246721 w 2913257"/>
              <a:gd name="connsiteY42" fmla="*/ 756889 h 1989098"/>
              <a:gd name="connsiteX43" fmla="*/ 246721 w 2913257"/>
              <a:gd name="connsiteY43" fmla="*/ 525501 h 1989098"/>
              <a:gd name="connsiteX44" fmla="*/ 156118 w 2913257"/>
              <a:gd name="connsiteY44" fmla="*/ 525501 h 1989098"/>
              <a:gd name="connsiteX45" fmla="*/ 156118 w 2913257"/>
              <a:gd name="connsiteY45" fmla="*/ 393080 h 1989098"/>
              <a:gd name="connsiteX46" fmla="*/ 137997 w 2913257"/>
              <a:gd name="connsiteY46" fmla="*/ 393080 h 1989098"/>
              <a:gd name="connsiteX47" fmla="*/ 137997 w 2913257"/>
              <a:gd name="connsiteY47" fmla="*/ 366596 h 1989098"/>
              <a:gd name="connsiteX48" fmla="*/ 72483 w 2913257"/>
              <a:gd name="connsiteY48" fmla="*/ 366596 h 1989098"/>
              <a:gd name="connsiteX49" fmla="*/ 72483 w 2913257"/>
              <a:gd name="connsiteY49" fmla="*/ 85028 h 1989098"/>
              <a:gd name="connsiteX50" fmla="*/ 30666 w 2913257"/>
              <a:gd name="connsiteY50" fmla="*/ 85028 h 1989098"/>
              <a:gd name="connsiteX51" fmla="*/ 30666 w 2913257"/>
              <a:gd name="connsiteY51" fmla="*/ 0 h 1989098"/>
              <a:gd name="connsiteX52" fmla="*/ 0 w 2913257"/>
              <a:gd name="connsiteY52" fmla="*/ 0 h 198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913257" h="1989098">
                <a:moveTo>
                  <a:pt x="2913257" y="1989098"/>
                </a:moveTo>
                <a:lnTo>
                  <a:pt x="2913257" y="1824618"/>
                </a:lnTo>
                <a:lnTo>
                  <a:pt x="2149398" y="1824618"/>
                </a:lnTo>
                <a:lnTo>
                  <a:pt x="2149398" y="1754923"/>
                </a:lnTo>
                <a:lnTo>
                  <a:pt x="1504021" y="1754923"/>
                </a:lnTo>
                <a:lnTo>
                  <a:pt x="1504021" y="1710318"/>
                </a:lnTo>
                <a:lnTo>
                  <a:pt x="1363237" y="1710318"/>
                </a:lnTo>
                <a:lnTo>
                  <a:pt x="1363237" y="1668501"/>
                </a:lnTo>
                <a:lnTo>
                  <a:pt x="1339541" y="1668501"/>
                </a:lnTo>
                <a:lnTo>
                  <a:pt x="1339541" y="1572322"/>
                </a:lnTo>
                <a:lnTo>
                  <a:pt x="1143000" y="1572322"/>
                </a:lnTo>
                <a:lnTo>
                  <a:pt x="1143000" y="1544444"/>
                </a:lnTo>
                <a:lnTo>
                  <a:pt x="1071911" y="1544444"/>
                </a:lnTo>
                <a:lnTo>
                  <a:pt x="1071911" y="1459416"/>
                </a:lnTo>
                <a:lnTo>
                  <a:pt x="1031488" y="1459416"/>
                </a:lnTo>
                <a:lnTo>
                  <a:pt x="1031488" y="1418992"/>
                </a:lnTo>
                <a:lnTo>
                  <a:pt x="932521" y="1418992"/>
                </a:lnTo>
                <a:lnTo>
                  <a:pt x="932521" y="1335358"/>
                </a:lnTo>
                <a:lnTo>
                  <a:pt x="687194" y="1335358"/>
                </a:lnTo>
                <a:lnTo>
                  <a:pt x="687194" y="1307480"/>
                </a:lnTo>
                <a:lnTo>
                  <a:pt x="670468" y="1307480"/>
                </a:lnTo>
                <a:lnTo>
                  <a:pt x="670468" y="1237785"/>
                </a:lnTo>
                <a:lnTo>
                  <a:pt x="662104" y="1237785"/>
                </a:lnTo>
                <a:lnTo>
                  <a:pt x="662104" y="1141606"/>
                </a:lnTo>
                <a:lnTo>
                  <a:pt x="635620" y="1141606"/>
                </a:lnTo>
                <a:lnTo>
                  <a:pt x="635620" y="1106758"/>
                </a:lnTo>
                <a:lnTo>
                  <a:pt x="611924" y="1106758"/>
                </a:lnTo>
                <a:lnTo>
                  <a:pt x="611924" y="1088637"/>
                </a:lnTo>
                <a:lnTo>
                  <a:pt x="531077" y="1088637"/>
                </a:lnTo>
                <a:lnTo>
                  <a:pt x="531077" y="1013367"/>
                </a:lnTo>
                <a:lnTo>
                  <a:pt x="512957" y="1013367"/>
                </a:lnTo>
                <a:lnTo>
                  <a:pt x="512957" y="986883"/>
                </a:lnTo>
                <a:lnTo>
                  <a:pt x="472533" y="986883"/>
                </a:lnTo>
                <a:lnTo>
                  <a:pt x="472533" y="952035"/>
                </a:lnTo>
                <a:lnTo>
                  <a:pt x="418171" y="952035"/>
                </a:lnTo>
                <a:lnTo>
                  <a:pt x="418171" y="918581"/>
                </a:lnTo>
                <a:lnTo>
                  <a:pt x="395869" y="918581"/>
                </a:lnTo>
                <a:lnTo>
                  <a:pt x="395869" y="864219"/>
                </a:lnTo>
                <a:lnTo>
                  <a:pt x="380536" y="864219"/>
                </a:lnTo>
                <a:lnTo>
                  <a:pt x="380536" y="786161"/>
                </a:lnTo>
                <a:lnTo>
                  <a:pt x="341507" y="786161"/>
                </a:lnTo>
                <a:lnTo>
                  <a:pt x="341507" y="756889"/>
                </a:lnTo>
                <a:lnTo>
                  <a:pt x="246721" y="756889"/>
                </a:lnTo>
                <a:lnTo>
                  <a:pt x="246721" y="525501"/>
                </a:lnTo>
                <a:lnTo>
                  <a:pt x="156118" y="525501"/>
                </a:lnTo>
                <a:lnTo>
                  <a:pt x="156118" y="393080"/>
                </a:lnTo>
                <a:lnTo>
                  <a:pt x="137997" y="393080"/>
                </a:lnTo>
                <a:lnTo>
                  <a:pt x="137997" y="366596"/>
                </a:lnTo>
                <a:lnTo>
                  <a:pt x="72483" y="366596"/>
                </a:lnTo>
                <a:lnTo>
                  <a:pt x="72483" y="85028"/>
                </a:lnTo>
                <a:lnTo>
                  <a:pt x="30666" y="85028"/>
                </a:lnTo>
                <a:lnTo>
                  <a:pt x="30666"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47" name="Group 46">
            <a:extLst>
              <a:ext uri="{FF2B5EF4-FFF2-40B4-BE49-F238E27FC236}">
                <a16:creationId xmlns:a16="http://schemas.microsoft.com/office/drawing/2014/main" id="{E3D25F07-9303-2160-E46A-B2875BCFEA52}"/>
              </a:ext>
            </a:extLst>
          </p:cNvPr>
          <p:cNvGrpSpPr/>
          <p:nvPr/>
        </p:nvGrpSpPr>
        <p:grpSpPr>
          <a:xfrm>
            <a:off x="2523921" y="2779443"/>
            <a:ext cx="2850531" cy="1881767"/>
            <a:chOff x="2580114" y="2779443"/>
            <a:chExt cx="2850531" cy="1881767"/>
          </a:xfrm>
        </p:grpSpPr>
        <p:cxnSp>
          <p:nvCxnSpPr>
            <p:cNvPr id="45" name="Straight Connector 44">
              <a:extLst>
                <a:ext uri="{FF2B5EF4-FFF2-40B4-BE49-F238E27FC236}">
                  <a16:creationId xmlns:a16="http://schemas.microsoft.com/office/drawing/2014/main" id="{3E4A61DC-DCC1-98AE-7E6E-04B64EB42096}"/>
                </a:ext>
              </a:extLst>
            </p:cNvPr>
            <p:cNvCxnSpPr>
              <a:cxnSpLocks/>
            </p:cNvCxnSpPr>
            <p:nvPr/>
          </p:nvCxnSpPr>
          <p:spPr bwMode="auto">
            <a:xfrm>
              <a:off x="4198435" y="4535759"/>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7FC79D7-22E8-F9F9-2D56-0CC41FC52D0F}"/>
                </a:ext>
              </a:extLst>
            </p:cNvPr>
            <p:cNvCxnSpPr>
              <a:cxnSpLocks/>
            </p:cNvCxnSpPr>
            <p:nvPr/>
          </p:nvCxnSpPr>
          <p:spPr bwMode="auto">
            <a:xfrm>
              <a:off x="4783874" y="4609636"/>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3F2072A-6B7C-610C-7887-79D3E407B879}"/>
                </a:ext>
              </a:extLst>
            </p:cNvPr>
            <p:cNvCxnSpPr>
              <a:cxnSpLocks/>
            </p:cNvCxnSpPr>
            <p:nvPr/>
          </p:nvCxnSpPr>
          <p:spPr bwMode="auto">
            <a:xfrm>
              <a:off x="5430645" y="4609636"/>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CCEBCD4-4DEE-78FD-F9B7-A45986CBD3B2}"/>
                </a:ext>
              </a:extLst>
            </p:cNvPr>
            <p:cNvCxnSpPr>
              <a:cxnSpLocks/>
            </p:cNvCxnSpPr>
            <p:nvPr/>
          </p:nvCxnSpPr>
          <p:spPr bwMode="auto">
            <a:xfrm>
              <a:off x="3879231" y="4357340"/>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8D45924-7432-3B3A-53A4-CB65C8CC583E}"/>
                </a:ext>
              </a:extLst>
            </p:cNvPr>
            <p:cNvCxnSpPr>
              <a:cxnSpLocks/>
            </p:cNvCxnSpPr>
            <p:nvPr/>
          </p:nvCxnSpPr>
          <p:spPr bwMode="auto">
            <a:xfrm>
              <a:off x="3525180" y="4199829"/>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96D7761-AB35-F132-7767-69D4836A2204}"/>
                </a:ext>
              </a:extLst>
            </p:cNvPr>
            <p:cNvCxnSpPr>
              <a:cxnSpLocks/>
            </p:cNvCxnSpPr>
            <p:nvPr/>
          </p:nvCxnSpPr>
          <p:spPr bwMode="auto">
            <a:xfrm>
              <a:off x="3468030" y="4120377"/>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0B986BE-1538-D33D-7490-FCCDA5D050D0}"/>
                </a:ext>
              </a:extLst>
            </p:cNvPr>
            <p:cNvCxnSpPr>
              <a:cxnSpLocks/>
            </p:cNvCxnSpPr>
            <p:nvPr/>
          </p:nvCxnSpPr>
          <p:spPr bwMode="auto">
            <a:xfrm>
              <a:off x="3431788" y="4120377"/>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A8CF247-6213-346A-9DAA-8B2E8EAB53B1}"/>
                </a:ext>
              </a:extLst>
            </p:cNvPr>
            <p:cNvCxnSpPr>
              <a:cxnSpLocks/>
            </p:cNvCxnSpPr>
            <p:nvPr/>
          </p:nvCxnSpPr>
          <p:spPr bwMode="auto">
            <a:xfrm>
              <a:off x="2677687" y="3148826"/>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93588FA-8D17-DFBA-25D9-3433297A5973}"/>
                </a:ext>
              </a:extLst>
            </p:cNvPr>
            <p:cNvCxnSpPr>
              <a:cxnSpLocks/>
            </p:cNvCxnSpPr>
            <p:nvPr/>
          </p:nvCxnSpPr>
          <p:spPr bwMode="auto">
            <a:xfrm>
              <a:off x="2663748" y="3148826"/>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47F89D9-939F-71A8-DCCB-4E3DF1F4F0BF}"/>
                </a:ext>
              </a:extLst>
            </p:cNvPr>
            <p:cNvCxnSpPr>
              <a:cxnSpLocks/>
            </p:cNvCxnSpPr>
            <p:nvPr/>
          </p:nvCxnSpPr>
          <p:spPr bwMode="auto">
            <a:xfrm>
              <a:off x="2653991" y="3148826"/>
              <a:ext cx="0" cy="51574"/>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ABFE205-C00D-04D8-1F06-0F9BF0A4156A}"/>
                </a:ext>
              </a:extLst>
            </p:cNvPr>
            <p:cNvCxnSpPr>
              <a:cxnSpLocks/>
            </p:cNvCxnSpPr>
            <p:nvPr/>
          </p:nvCxnSpPr>
          <p:spPr bwMode="auto">
            <a:xfrm>
              <a:off x="2580114" y="2779443"/>
              <a:ext cx="0" cy="51574"/>
            </a:xfrm>
            <a:prstGeom prst="line">
              <a:avLst/>
            </a:prstGeom>
            <a:noFill/>
            <a:ln w="19050" cap="flat" cmpd="sng" algn="ctr">
              <a:solidFill>
                <a:schemeClr val="accent1"/>
              </a:solidFill>
              <a:prstDash val="solid"/>
              <a:round/>
              <a:headEnd type="none" w="med" len="med"/>
              <a:tailEnd type="none" w="med" len="med"/>
            </a:ln>
            <a:effectLst/>
          </p:spPr>
        </p:cxnSp>
      </p:grpSp>
      <p:sp>
        <p:nvSpPr>
          <p:cNvPr id="48" name="Freeform: Shape 47">
            <a:extLst>
              <a:ext uri="{FF2B5EF4-FFF2-40B4-BE49-F238E27FC236}">
                <a16:creationId xmlns:a16="http://schemas.microsoft.com/office/drawing/2014/main" id="{9048D9BD-EED6-FB38-5E1D-7AB0924C4647}"/>
              </a:ext>
            </a:extLst>
          </p:cNvPr>
          <p:cNvSpPr/>
          <p:nvPr/>
        </p:nvSpPr>
        <p:spPr bwMode="auto">
          <a:xfrm>
            <a:off x="2497821" y="2832309"/>
            <a:ext cx="2303136" cy="1982343"/>
          </a:xfrm>
          <a:custGeom>
            <a:avLst/>
            <a:gdLst>
              <a:gd name="connsiteX0" fmla="*/ 2303136 w 2303136"/>
              <a:gd name="connsiteY0" fmla="*/ 1982343 h 1982343"/>
              <a:gd name="connsiteX1" fmla="*/ 1736949 w 2303136"/>
              <a:gd name="connsiteY1" fmla="*/ 1982343 h 1982343"/>
              <a:gd name="connsiteX2" fmla="*/ 1736949 w 2303136"/>
              <a:gd name="connsiteY2" fmla="*/ 1952183 h 1982343"/>
              <a:gd name="connsiteX3" fmla="*/ 1087135 w 2303136"/>
              <a:gd name="connsiteY3" fmla="*/ 1952183 h 1982343"/>
              <a:gd name="connsiteX4" fmla="*/ 1087135 w 2303136"/>
              <a:gd name="connsiteY4" fmla="*/ 1924764 h 1982343"/>
              <a:gd name="connsiteX5" fmla="*/ 1067942 w 2303136"/>
              <a:gd name="connsiteY5" fmla="*/ 1924764 h 1982343"/>
              <a:gd name="connsiteX6" fmla="*/ 1067942 w 2303136"/>
              <a:gd name="connsiteY6" fmla="*/ 1843881 h 1982343"/>
              <a:gd name="connsiteX7" fmla="*/ 1046008 w 2303136"/>
              <a:gd name="connsiteY7" fmla="*/ 1843881 h 1982343"/>
              <a:gd name="connsiteX8" fmla="*/ 1046008 w 2303136"/>
              <a:gd name="connsiteY8" fmla="*/ 1820575 h 1982343"/>
              <a:gd name="connsiteX9" fmla="*/ 958269 w 2303136"/>
              <a:gd name="connsiteY9" fmla="*/ 1820575 h 1982343"/>
              <a:gd name="connsiteX10" fmla="*/ 958269 w 2303136"/>
              <a:gd name="connsiteY10" fmla="*/ 1787673 h 1982343"/>
              <a:gd name="connsiteX11" fmla="*/ 930851 w 2303136"/>
              <a:gd name="connsiteY11" fmla="*/ 1787673 h 1982343"/>
              <a:gd name="connsiteX12" fmla="*/ 930851 w 2303136"/>
              <a:gd name="connsiteY12" fmla="*/ 1750658 h 1982343"/>
              <a:gd name="connsiteX13" fmla="*/ 851338 w 2303136"/>
              <a:gd name="connsiteY13" fmla="*/ 1750658 h 1982343"/>
              <a:gd name="connsiteX14" fmla="*/ 851338 w 2303136"/>
              <a:gd name="connsiteY14" fmla="*/ 1716385 h 1982343"/>
              <a:gd name="connsiteX15" fmla="*/ 823919 w 2303136"/>
              <a:gd name="connsiteY15" fmla="*/ 1716385 h 1982343"/>
              <a:gd name="connsiteX16" fmla="*/ 823919 w 2303136"/>
              <a:gd name="connsiteY16" fmla="*/ 1679371 h 1982343"/>
              <a:gd name="connsiteX17" fmla="*/ 807468 w 2303136"/>
              <a:gd name="connsiteY17" fmla="*/ 1679371 h 1982343"/>
              <a:gd name="connsiteX18" fmla="*/ 807468 w 2303136"/>
              <a:gd name="connsiteY18" fmla="*/ 1654694 h 1982343"/>
              <a:gd name="connsiteX19" fmla="*/ 678602 w 2303136"/>
              <a:gd name="connsiteY19" fmla="*/ 1654694 h 1982343"/>
              <a:gd name="connsiteX20" fmla="*/ 678602 w 2303136"/>
              <a:gd name="connsiteY20" fmla="*/ 1609454 h 1982343"/>
              <a:gd name="connsiteX21" fmla="*/ 660781 w 2303136"/>
              <a:gd name="connsiteY21" fmla="*/ 1609454 h 1982343"/>
              <a:gd name="connsiteX22" fmla="*/ 660781 w 2303136"/>
              <a:gd name="connsiteY22" fmla="*/ 1554618 h 1982343"/>
              <a:gd name="connsiteX23" fmla="*/ 588122 w 2303136"/>
              <a:gd name="connsiteY23" fmla="*/ 1554618 h 1982343"/>
              <a:gd name="connsiteX24" fmla="*/ 588122 w 2303136"/>
              <a:gd name="connsiteY24" fmla="*/ 1514861 h 1982343"/>
              <a:gd name="connsiteX25" fmla="*/ 548366 w 2303136"/>
              <a:gd name="connsiteY25" fmla="*/ 1514861 h 1982343"/>
              <a:gd name="connsiteX26" fmla="*/ 548366 w 2303136"/>
              <a:gd name="connsiteY26" fmla="*/ 1484701 h 1982343"/>
              <a:gd name="connsiteX27" fmla="*/ 530544 w 2303136"/>
              <a:gd name="connsiteY27" fmla="*/ 1484701 h 1982343"/>
              <a:gd name="connsiteX28" fmla="*/ 530544 w 2303136"/>
              <a:gd name="connsiteY28" fmla="*/ 1320191 h 1982343"/>
              <a:gd name="connsiteX29" fmla="*/ 442805 w 2303136"/>
              <a:gd name="connsiteY29" fmla="*/ 1320191 h 1982343"/>
              <a:gd name="connsiteX30" fmla="*/ 442805 w 2303136"/>
              <a:gd name="connsiteY30" fmla="*/ 1285918 h 1982343"/>
              <a:gd name="connsiteX31" fmla="*/ 429096 w 2303136"/>
              <a:gd name="connsiteY31" fmla="*/ 1285918 h 1982343"/>
              <a:gd name="connsiteX32" fmla="*/ 429096 w 2303136"/>
              <a:gd name="connsiteY32" fmla="*/ 1247533 h 1982343"/>
              <a:gd name="connsiteX33" fmla="*/ 415387 w 2303136"/>
              <a:gd name="connsiteY33" fmla="*/ 1247533 h 1982343"/>
              <a:gd name="connsiteX34" fmla="*/ 415387 w 2303136"/>
              <a:gd name="connsiteY34" fmla="*/ 1221485 h 1982343"/>
              <a:gd name="connsiteX35" fmla="*/ 392081 w 2303136"/>
              <a:gd name="connsiteY35" fmla="*/ 1221485 h 1982343"/>
              <a:gd name="connsiteX36" fmla="*/ 392081 w 2303136"/>
              <a:gd name="connsiteY36" fmla="*/ 1157052 h 1982343"/>
              <a:gd name="connsiteX37" fmla="*/ 368776 w 2303136"/>
              <a:gd name="connsiteY37" fmla="*/ 1157052 h 1982343"/>
              <a:gd name="connsiteX38" fmla="*/ 368776 w 2303136"/>
              <a:gd name="connsiteY38" fmla="*/ 1128263 h 1982343"/>
              <a:gd name="connsiteX39" fmla="*/ 289263 w 2303136"/>
              <a:gd name="connsiteY39" fmla="*/ 1128263 h 1982343"/>
              <a:gd name="connsiteX40" fmla="*/ 289263 w 2303136"/>
              <a:gd name="connsiteY40" fmla="*/ 1098103 h 1982343"/>
              <a:gd name="connsiteX41" fmla="*/ 272812 w 2303136"/>
              <a:gd name="connsiteY41" fmla="*/ 1098103 h 1982343"/>
              <a:gd name="connsiteX42" fmla="*/ 272812 w 2303136"/>
              <a:gd name="connsiteY42" fmla="*/ 1065201 h 1982343"/>
              <a:gd name="connsiteX43" fmla="*/ 263215 w 2303136"/>
              <a:gd name="connsiteY43" fmla="*/ 1065201 h 1982343"/>
              <a:gd name="connsiteX44" fmla="*/ 263215 w 2303136"/>
              <a:gd name="connsiteY44" fmla="*/ 944561 h 1982343"/>
              <a:gd name="connsiteX45" fmla="*/ 242652 w 2303136"/>
              <a:gd name="connsiteY45" fmla="*/ 944561 h 1982343"/>
              <a:gd name="connsiteX46" fmla="*/ 242652 w 2303136"/>
              <a:gd name="connsiteY46" fmla="*/ 903433 h 1982343"/>
              <a:gd name="connsiteX47" fmla="*/ 230313 w 2303136"/>
              <a:gd name="connsiteY47" fmla="*/ 903433 h 1982343"/>
              <a:gd name="connsiteX48" fmla="*/ 230313 w 2303136"/>
              <a:gd name="connsiteY48" fmla="*/ 874644 h 1982343"/>
              <a:gd name="connsiteX49" fmla="*/ 164510 w 2303136"/>
              <a:gd name="connsiteY49" fmla="*/ 874644 h 1982343"/>
              <a:gd name="connsiteX50" fmla="*/ 164510 w 2303136"/>
              <a:gd name="connsiteY50" fmla="*/ 584010 h 1982343"/>
              <a:gd name="connsiteX51" fmla="*/ 143946 w 2303136"/>
              <a:gd name="connsiteY51" fmla="*/ 584010 h 1982343"/>
              <a:gd name="connsiteX52" fmla="*/ 143946 w 2303136"/>
              <a:gd name="connsiteY52" fmla="*/ 536028 h 1982343"/>
              <a:gd name="connsiteX53" fmla="*/ 134349 w 2303136"/>
              <a:gd name="connsiteY53" fmla="*/ 536028 h 1982343"/>
              <a:gd name="connsiteX54" fmla="*/ 134349 w 2303136"/>
              <a:gd name="connsiteY54" fmla="*/ 488046 h 1982343"/>
              <a:gd name="connsiteX55" fmla="*/ 106931 w 2303136"/>
              <a:gd name="connsiteY55" fmla="*/ 488046 h 1982343"/>
              <a:gd name="connsiteX56" fmla="*/ 106931 w 2303136"/>
              <a:gd name="connsiteY56" fmla="*/ 430468 h 1982343"/>
              <a:gd name="connsiteX57" fmla="*/ 76771 w 2303136"/>
              <a:gd name="connsiteY57" fmla="*/ 430468 h 1982343"/>
              <a:gd name="connsiteX58" fmla="*/ 76771 w 2303136"/>
              <a:gd name="connsiteY58" fmla="*/ 82255 h 1982343"/>
              <a:gd name="connsiteX59" fmla="*/ 63062 w 2303136"/>
              <a:gd name="connsiteY59" fmla="*/ 82255 h 1982343"/>
              <a:gd name="connsiteX60" fmla="*/ 63062 w 2303136"/>
              <a:gd name="connsiteY60" fmla="*/ 0 h 1982343"/>
              <a:gd name="connsiteX61" fmla="*/ 0 w 2303136"/>
              <a:gd name="connsiteY61" fmla="*/ 0 h 198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303136" h="1982343">
                <a:moveTo>
                  <a:pt x="2303136" y="1982343"/>
                </a:moveTo>
                <a:lnTo>
                  <a:pt x="1736949" y="1982343"/>
                </a:lnTo>
                <a:lnTo>
                  <a:pt x="1736949" y="1952183"/>
                </a:lnTo>
                <a:lnTo>
                  <a:pt x="1087135" y="1952183"/>
                </a:lnTo>
                <a:lnTo>
                  <a:pt x="1087135" y="1924764"/>
                </a:lnTo>
                <a:lnTo>
                  <a:pt x="1067942" y="1924764"/>
                </a:lnTo>
                <a:lnTo>
                  <a:pt x="1067942" y="1843881"/>
                </a:lnTo>
                <a:lnTo>
                  <a:pt x="1046008" y="1843881"/>
                </a:lnTo>
                <a:lnTo>
                  <a:pt x="1046008" y="1820575"/>
                </a:lnTo>
                <a:lnTo>
                  <a:pt x="958269" y="1820575"/>
                </a:lnTo>
                <a:lnTo>
                  <a:pt x="958269" y="1787673"/>
                </a:lnTo>
                <a:lnTo>
                  <a:pt x="930851" y="1787673"/>
                </a:lnTo>
                <a:lnTo>
                  <a:pt x="930851" y="1750658"/>
                </a:lnTo>
                <a:lnTo>
                  <a:pt x="851338" y="1750658"/>
                </a:lnTo>
                <a:lnTo>
                  <a:pt x="851338" y="1716385"/>
                </a:lnTo>
                <a:lnTo>
                  <a:pt x="823919" y="1716385"/>
                </a:lnTo>
                <a:lnTo>
                  <a:pt x="823919" y="1679371"/>
                </a:lnTo>
                <a:lnTo>
                  <a:pt x="807468" y="1679371"/>
                </a:lnTo>
                <a:lnTo>
                  <a:pt x="807468" y="1654694"/>
                </a:lnTo>
                <a:lnTo>
                  <a:pt x="678602" y="1654694"/>
                </a:lnTo>
                <a:lnTo>
                  <a:pt x="678602" y="1609454"/>
                </a:lnTo>
                <a:lnTo>
                  <a:pt x="660781" y="1609454"/>
                </a:lnTo>
                <a:lnTo>
                  <a:pt x="660781" y="1554618"/>
                </a:lnTo>
                <a:lnTo>
                  <a:pt x="588122" y="1554618"/>
                </a:lnTo>
                <a:lnTo>
                  <a:pt x="588122" y="1514861"/>
                </a:lnTo>
                <a:lnTo>
                  <a:pt x="548366" y="1514861"/>
                </a:lnTo>
                <a:lnTo>
                  <a:pt x="548366" y="1484701"/>
                </a:lnTo>
                <a:lnTo>
                  <a:pt x="530544" y="1484701"/>
                </a:lnTo>
                <a:lnTo>
                  <a:pt x="530544" y="1320191"/>
                </a:lnTo>
                <a:lnTo>
                  <a:pt x="442805" y="1320191"/>
                </a:lnTo>
                <a:lnTo>
                  <a:pt x="442805" y="1285918"/>
                </a:lnTo>
                <a:lnTo>
                  <a:pt x="429096" y="1285918"/>
                </a:lnTo>
                <a:lnTo>
                  <a:pt x="429096" y="1247533"/>
                </a:lnTo>
                <a:lnTo>
                  <a:pt x="415387" y="1247533"/>
                </a:lnTo>
                <a:lnTo>
                  <a:pt x="415387" y="1221485"/>
                </a:lnTo>
                <a:lnTo>
                  <a:pt x="392081" y="1221485"/>
                </a:lnTo>
                <a:lnTo>
                  <a:pt x="392081" y="1157052"/>
                </a:lnTo>
                <a:lnTo>
                  <a:pt x="368776" y="1157052"/>
                </a:lnTo>
                <a:lnTo>
                  <a:pt x="368776" y="1128263"/>
                </a:lnTo>
                <a:lnTo>
                  <a:pt x="289263" y="1128263"/>
                </a:lnTo>
                <a:lnTo>
                  <a:pt x="289263" y="1098103"/>
                </a:lnTo>
                <a:lnTo>
                  <a:pt x="272812" y="1098103"/>
                </a:lnTo>
                <a:lnTo>
                  <a:pt x="272812" y="1065201"/>
                </a:lnTo>
                <a:lnTo>
                  <a:pt x="263215" y="1065201"/>
                </a:lnTo>
                <a:lnTo>
                  <a:pt x="263215" y="944561"/>
                </a:lnTo>
                <a:lnTo>
                  <a:pt x="242652" y="944561"/>
                </a:lnTo>
                <a:lnTo>
                  <a:pt x="242652" y="903433"/>
                </a:lnTo>
                <a:lnTo>
                  <a:pt x="230313" y="903433"/>
                </a:lnTo>
                <a:lnTo>
                  <a:pt x="230313" y="874644"/>
                </a:lnTo>
                <a:lnTo>
                  <a:pt x="164510" y="874644"/>
                </a:lnTo>
                <a:lnTo>
                  <a:pt x="164510" y="584010"/>
                </a:lnTo>
                <a:lnTo>
                  <a:pt x="143946" y="584010"/>
                </a:lnTo>
                <a:lnTo>
                  <a:pt x="143946" y="536028"/>
                </a:lnTo>
                <a:lnTo>
                  <a:pt x="134349" y="536028"/>
                </a:lnTo>
                <a:lnTo>
                  <a:pt x="134349" y="488046"/>
                </a:lnTo>
                <a:lnTo>
                  <a:pt x="106931" y="488046"/>
                </a:lnTo>
                <a:lnTo>
                  <a:pt x="106931" y="430468"/>
                </a:lnTo>
                <a:lnTo>
                  <a:pt x="76771" y="430468"/>
                </a:lnTo>
                <a:lnTo>
                  <a:pt x="76771" y="82255"/>
                </a:lnTo>
                <a:lnTo>
                  <a:pt x="63062" y="82255"/>
                </a:lnTo>
                <a:lnTo>
                  <a:pt x="63062"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63" name="Straight Connector 62">
            <a:extLst>
              <a:ext uri="{FF2B5EF4-FFF2-40B4-BE49-F238E27FC236}">
                <a16:creationId xmlns:a16="http://schemas.microsoft.com/office/drawing/2014/main" id="{7BCE12B7-B699-F779-97CF-A91C259CC197}"/>
              </a:ext>
            </a:extLst>
          </p:cNvPr>
          <p:cNvCxnSpPr>
            <a:cxnSpLocks/>
          </p:cNvCxnSpPr>
          <p:nvPr/>
        </p:nvCxnSpPr>
        <p:spPr bwMode="auto">
          <a:xfrm>
            <a:off x="4797986" y="4774327"/>
            <a:ext cx="0" cy="51574"/>
          </a:xfrm>
          <a:prstGeom prst="line">
            <a:avLst/>
          </a:prstGeom>
          <a:noFill/>
          <a:ln w="190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AFF2316-79E9-C1E8-A653-A739C0E716A7}"/>
              </a:ext>
            </a:extLst>
          </p:cNvPr>
          <p:cNvCxnSpPr>
            <a:cxnSpLocks/>
          </p:cNvCxnSpPr>
          <p:nvPr/>
        </p:nvCxnSpPr>
        <p:spPr bwMode="auto">
          <a:xfrm>
            <a:off x="2685407" y="3659773"/>
            <a:ext cx="0" cy="51574"/>
          </a:xfrm>
          <a:prstGeom prst="line">
            <a:avLst/>
          </a:prstGeom>
          <a:noFill/>
          <a:ln w="1905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24ED73E-7C17-462E-2642-C4E217FEA293}"/>
              </a:ext>
            </a:extLst>
          </p:cNvPr>
          <p:cNvCxnSpPr>
            <a:cxnSpLocks/>
          </p:cNvCxnSpPr>
          <p:nvPr/>
        </p:nvCxnSpPr>
        <p:spPr bwMode="auto">
          <a:xfrm>
            <a:off x="2664843" y="3374622"/>
            <a:ext cx="0" cy="51574"/>
          </a:xfrm>
          <a:prstGeom prst="line">
            <a:avLst/>
          </a:prstGeom>
          <a:noFill/>
          <a:ln w="190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80A41FE-2846-8243-58EE-775ED801F14B}"/>
              </a:ext>
            </a:extLst>
          </p:cNvPr>
          <p:cNvCxnSpPr>
            <a:cxnSpLocks/>
          </p:cNvCxnSpPr>
          <p:nvPr/>
        </p:nvCxnSpPr>
        <p:spPr bwMode="auto">
          <a:xfrm>
            <a:off x="2623716" y="3259466"/>
            <a:ext cx="0" cy="51574"/>
          </a:xfrm>
          <a:prstGeom prst="line">
            <a:avLst/>
          </a:prstGeom>
          <a:noFill/>
          <a:ln w="19050" cap="flat" cmpd="sng" algn="ctr">
            <a:solidFill>
              <a:schemeClr val="accent3"/>
            </a:solidFill>
            <a:prstDash val="solid"/>
            <a:round/>
            <a:headEnd type="none" w="med" len="med"/>
            <a:tailEnd type="none" w="med" len="med"/>
          </a:ln>
          <a:effectLst/>
        </p:spPr>
      </p:cxnSp>
      <p:sp>
        <p:nvSpPr>
          <p:cNvPr id="5" name="Freeform: Shape 4">
            <a:extLst>
              <a:ext uri="{FF2B5EF4-FFF2-40B4-BE49-F238E27FC236}">
                <a16:creationId xmlns:a16="http://schemas.microsoft.com/office/drawing/2014/main" id="{3729D656-34AB-62F3-686D-A86DC80DC60A}"/>
              </a:ext>
            </a:extLst>
          </p:cNvPr>
          <p:cNvSpPr/>
          <p:nvPr/>
        </p:nvSpPr>
        <p:spPr bwMode="auto">
          <a:xfrm>
            <a:off x="2499259" y="2823167"/>
            <a:ext cx="3584588" cy="2015305"/>
          </a:xfrm>
          <a:custGeom>
            <a:avLst/>
            <a:gdLst>
              <a:gd name="connsiteX0" fmla="*/ 0 w 3584588"/>
              <a:gd name="connsiteY0" fmla="*/ 0 h 2009593"/>
              <a:gd name="connsiteX1" fmla="*/ 0 w 3584588"/>
              <a:gd name="connsiteY1" fmla="*/ 2009593 h 2009593"/>
              <a:gd name="connsiteX2" fmla="*/ 3584588 w 3584588"/>
              <a:gd name="connsiteY2" fmla="*/ 2009593 h 2009593"/>
            </a:gdLst>
            <a:ahLst/>
            <a:cxnLst>
              <a:cxn ang="0">
                <a:pos x="connsiteX0" y="connsiteY0"/>
              </a:cxn>
              <a:cxn ang="0">
                <a:pos x="connsiteX1" y="connsiteY1"/>
              </a:cxn>
              <a:cxn ang="0">
                <a:pos x="connsiteX2" y="connsiteY2"/>
              </a:cxn>
            </a:cxnLst>
            <a:rect l="l" t="t" r="r" b="b"/>
            <a:pathLst>
              <a:path w="3584588" h="2009593">
                <a:moveTo>
                  <a:pt x="0" y="0"/>
                </a:moveTo>
                <a:lnTo>
                  <a:pt x="0" y="2009593"/>
                </a:lnTo>
                <a:lnTo>
                  <a:pt x="3584588" y="2009593"/>
                </a:lnTo>
              </a:path>
            </a:pathLst>
          </a:custGeom>
          <a:noFill/>
          <a:ln w="28575">
            <a:solidFill>
              <a:schemeClr val="bg1"/>
            </a:solidFill>
            <a:miter lim="800000"/>
            <a:headEnd/>
            <a:tailEnd/>
          </a:ln>
        </p:spPr>
        <p:txBody>
          <a:bodyPr rtlCol="0" anchor="ctr"/>
          <a:lstStyle/>
          <a:p>
            <a:pPr algn="ctr"/>
            <a:endParaRPr lang="en-US"/>
          </a:p>
        </p:txBody>
      </p:sp>
      <p:cxnSp>
        <p:nvCxnSpPr>
          <p:cNvPr id="62" name="Straight Connector 61">
            <a:extLst>
              <a:ext uri="{FF2B5EF4-FFF2-40B4-BE49-F238E27FC236}">
                <a16:creationId xmlns:a16="http://schemas.microsoft.com/office/drawing/2014/main" id="{E5056512-574C-BBC5-57C4-D115E18F27DA}"/>
              </a:ext>
            </a:extLst>
          </p:cNvPr>
          <p:cNvCxnSpPr/>
          <p:nvPr/>
        </p:nvCxnSpPr>
        <p:spPr bwMode="auto">
          <a:xfrm>
            <a:off x="3388915" y="3613731"/>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AFC2855-C72F-568F-B4D4-D973F80D8695}"/>
              </a:ext>
            </a:extLst>
          </p:cNvPr>
          <p:cNvCxnSpPr/>
          <p:nvPr/>
        </p:nvCxnSpPr>
        <p:spPr bwMode="auto">
          <a:xfrm>
            <a:off x="3388915" y="3835820"/>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98554DB1-93A2-E305-C7BE-3E7A3E3AA543}"/>
              </a:ext>
            </a:extLst>
          </p:cNvPr>
          <p:cNvSpPr txBox="1"/>
          <p:nvPr/>
        </p:nvSpPr>
        <p:spPr bwMode="auto">
          <a:xfrm>
            <a:off x="3556166" y="3462930"/>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217F13FF-94A5-54D0-7756-43EA8984CBD3}"/>
              </a:ext>
            </a:extLst>
          </p:cNvPr>
          <p:cNvSpPr txBox="1"/>
          <p:nvPr/>
        </p:nvSpPr>
        <p:spPr bwMode="auto">
          <a:xfrm>
            <a:off x="222863" y="5407648"/>
            <a:ext cx="281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Number at risk (number censored)</a:t>
            </a:r>
          </a:p>
        </p:txBody>
      </p:sp>
      <p:sp>
        <p:nvSpPr>
          <p:cNvPr id="74" name="TextBox 73">
            <a:extLst>
              <a:ext uri="{FF2B5EF4-FFF2-40B4-BE49-F238E27FC236}">
                <a16:creationId xmlns:a16="http://schemas.microsoft.com/office/drawing/2014/main" id="{D328BCD9-1D3F-C178-07EC-C2CD3FF46207}"/>
              </a:ext>
            </a:extLst>
          </p:cNvPr>
          <p:cNvSpPr txBox="1"/>
          <p:nvPr/>
        </p:nvSpPr>
        <p:spPr bwMode="auto">
          <a:xfrm rot="16200000">
            <a:off x="6028248" y="3672622"/>
            <a:ext cx="19124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Overall Survival (%)</a:t>
            </a:r>
          </a:p>
        </p:txBody>
      </p:sp>
      <p:sp>
        <p:nvSpPr>
          <p:cNvPr id="75" name="TextBox 74">
            <a:extLst>
              <a:ext uri="{FF2B5EF4-FFF2-40B4-BE49-F238E27FC236}">
                <a16:creationId xmlns:a16="http://schemas.microsoft.com/office/drawing/2014/main" id="{DE55090D-50C3-EC27-F976-04A0E7250AFD}"/>
              </a:ext>
            </a:extLst>
          </p:cNvPr>
          <p:cNvSpPr txBox="1"/>
          <p:nvPr/>
        </p:nvSpPr>
        <p:spPr bwMode="auto">
          <a:xfrm>
            <a:off x="7941365" y="5103857"/>
            <a:ext cx="36481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Since Randomization (months)</a:t>
            </a:r>
          </a:p>
        </p:txBody>
      </p:sp>
      <p:sp>
        <p:nvSpPr>
          <p:cNvPr id="76" name="TextBox 75">
            <a:extLst>
              <a:ext uri="{FF2B5EF4-FFF2-40B4-BE49-F238E27FC236}">
                <a16:creationId xmlns:a16="http://schemas.microsoft.com/office/drawing/2014/main" id="{5E895F93-B42A-06B3-E340-1262E7CE37CF}"/>
              </a:ext>
            </a:extLst>
          </p:cNvPr>
          <p:cNvSpPr txBox="1"/>
          <p:nvPr/>
        </p:nvSpPr>
        <p:spPr bwMode="auto">
          <a:xfrm>
            <a:off x="2547859" y="5103857"/>
            <a:ext cx="33031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Since Randomization (months)</a:t>
            </a:r>
          </a:p>
        </p:txBody>
      </p:sp>
      <p:sp>
        <p:nvSpPr>
          <p:cNvPr id="68" name="Freeform: Shape 67">
            <a:extLst>
              <a:ext uri="{FF2B5EF4-FFF2-40B4-BE49-F238E27FC236}">
                <a16:creationId xmlns:a16="http://schemas.microsoft.com/office/drawing/2014/main" id="{2717A049-49DD-289D-EC99-A834EE7B029D}"/>
              </a:ext>
            </a:extLst>
          </p:cNvPr>
          <p:cNvSpPr/>
          <p:nvPr/>
        </p:nvSpPr>
        <p:spPr bwMode="auto">
          <a:xfrm>
            <a:off x="7578035" y="3052417"/>
            <a:ext cx="3924852" cy="1793461"/>
          </a:xfrm>
          <a:custGeom>
            <a:avLst/>
            <a:gdLst>
              <a:gd name="connsiteX0" fmla="*/ 0 w 3924852"/>
              <a:gd name="connsiteY0" fmla="*/ 0 h 1793461"/>
              <a:gd name="connsiteX1" fmla="*/ 0 w 3924852"/>
              <a:gd name="connsiteY1" fmla="*/ 1793461 h 1793461"/>
              <a:gd name="connsiteX2" fmla="*/ 3924852 w 3924852"/>
              <a:gd name="connsiteY2" fmla="*/ 1793461 h 1793461"/>
            </a:gdLst>
            <a:ahLst/>
            <a:cxnLst>
              <a:cxn ang="0">
                <a:pos x="connsiteX0" y="connsiteY0"/>
              </a:cxn>
              <a:cxn ang="0">
                <a:pos x="connsiteX1" y="connsiteY1"/>
              </a:cxn>
              <a:cxn ang="0">
                <a:pos x="connsiteX2" y="connsiteY2"/>
              </a:cxn>
            </a:cxnLst>
            <a:rect l="l" t="t" r="r" b="b"/>
            <a:pathLst>
              <a:path w="3924852" h="1793461">
                <a:moveTo>
                  <a:pt x="0" y="0"/>
                </a:moveTo>
                <a:lnTo>
                  <a:pt x="0" y="1793461"/>
                </a:lnTo>
                <a:lnTo>
                  <a:pt x="3924852" y="1793461"/>
                </a:lnTo>
              </a:path>
            </a:pathLst>
          </a:custGeom>
          <a:noFill/>
          <a:ln w="28575">
            <a:solidFill>
              <a:schemeClr val="bg1"/>
            </a:solidFill>
            <a:miter lim="800000"/>
            <a:headEnd/>
            <a:tailEnd/>
          </a:ln>
        </p:spPr>
        <p:txBody>
          <a:bodyPr rtlCol="0" anchor="ctr"/>
          <a:lstStyle/>
          <a:p>
            <a:pPr algn="ctr"/>
            <a:endParaRPr lang="en-US"/>
          </a:p>
        </p:txBody>
      </p:sp>
      <p:grpSp>
        <p:nvGrpSpPr>
          <p:cNvPr id="78" name="Group 77">
            <a:extLst>
              <a:ext uri="{FF2B5EF4-FFF2-40B4-BE49-F238E27FC236}">
                <a16:creationId xmlns:a16="http://schemas.microsoft.com/office/drawing/2014/main" id="{37DE8943-91EC-0625-BF6B-1C6682989F39}"/>
              </a:ext>
            </a:extLst>
          </p:cNvPr>
          <p:cNvGrpSpPr/>
          <p:nvPr/>
        </p:nvGrpSpPr>
        <p:grpSpPr>
          <a:xfrm>
            <a:off x="7476435" y="3050208"/>
            <a:ext cx="112644" cy="1795671"/>
            <a:chOff x="7326244" y="3050208"/>
            <a:chExt cx="262835" cy="1795671"/>
          </a:xfrm>
        </p:grpSpPr>
        <p:cxnSp>
          <p:nvCxnSpPr>
            <p:cNvPr id="77" name="Straight Connector 76">
              <a:extLst>
                <a:ext uri="{FF2B5EF4-FFF2-40B4-BE49-F238E27FC236}">
                  <a16:creationId xmlns:a16="http://schemas.microsoft.com/office/drawing/2014/main" id="{E5C55262-8DAE-815D-5194-3F6300B4601F}"/>
                </a:ext>
              </a:extLst>
            </p:cNvPr>
            <p:cNvCxnSpPr/>
            <p:nvPr/>
          </p:nvCxnSpPr>
          <p:spPr bwMode="auto">
            <a:xfrm>
              <a:off x="7326244" y="3050208"/>
              <a:ext cx="262835"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90B8139-8021-E8CA-D115-3DBA2D355F45}"/>
                </a:ext>
              </a:extLst>
            </p:cNvPr>
            <p:cNvCxnSpPr/>
            <p:nvPr/>
          </p:nvCxnSpPr>
          <p:spPr bwMode="auto">
            <a:xfrm>
              <a:off x="7326244" y="3409342"/>
              <a:ext cx="26283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183928A-F570-ADA7-E06F-04C9C7EBE730}"/>
                </a:ext>
              </a:extLst>
            </p:cNvPr>
            <p:cNvCxnSpPr/>
            <p:nvPr/>
          </p:nvCxnSpPr>
          <p:spPr bwMode="auto">
            <a:xfrm>
              <a:off x="7326244" y="3768476"/>
              <a:ext cx="26283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435CCFE-6F5F-44C2-0FFE-45684BB28B64}"/>
                </a:ext>
              </a:extLst>
            </p:cNvPr>
            <p:cNvCxnSpPr/>
            <p:nvPr/>
          </p:nvCxnSpPr>
          <p:spPr bwMode="auto">
            <a:xfrm>
              <a:off x="7326244" y="4127610"/>
              <a:ext cx="26283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31ED746-4387-F22C-633B-84303D528CE7}"/>
                </a:ext>
              </a:extLst>
            </p:cNvPr>
            <p:cNvCxnSpPr/>
            <p:nvPr/>
          </p:nvCxnSpPr>
          <p:spPr bwMode="auto">
            <a:xfrm>
              <a:off x="7326244" y="4486744"/>
              <a:ext cx="26283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0D1FD00-FA61-884E-0DDE-822C86987F05}"/>
                </a:ext>
              </a:extLst>
            </p:cNvPr>
            <p:cNvCxnSpPr/>
            <p:nvPr/>
          </p:nvCxnSpPr>
          <p:spPr bwMode="auto">
            <a:xfrm>
              <a:off x="7326244" y="4845879"/>
              <a:ext cx="26283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82CD62C4-155D-EE77-026A-8261C07F2725}"/>
              </a:ext>
            </a:extLst>
          </p:cNvPr>
          <p:cNvGrpSpPr/>
          <p:nvPr/>
        </p:nvGrpSpPr>
        <p:grpSpPr>
          <a:xfrm>
            <a:off x="7578035" y="4834836"/>
            <a:ext cx="3918225" cy="101600"/>
            <a:chOff x="7578035" y="4859130"/>
            <a:chExt cx="3918225" cy="161235"/>
          </a:xfrm>
        </p:grpSpPr>
        <p:cxnSp>
          <p:nvCxnSpPr>
            <p:cNvPr id="85" name="Straight Connector 84">
              <a:extLst>
                <a:ext uri="{FF2B5EF4-FFF2-40B4-BE49-F238E27FC236}">
                  <a16:creationId xmlns:a16="http://schemas.microsoft.com/office/drawing/2014/main" id="{AB4E9FF5-395B-351C-439F-011ED224D3A2}"/>
                </a:ext>
              </a:extLst>
            </p:cNvPr>
            <p:cNvCxnSpPr>
              <a:cxnSpLocks/>
            </p:cNvCxnSpPr>
            <p:nvPr/>
          </p:nvCxnSpPr>
          <p:spPr bwMode="auto">
            <a:xfrm>
              <a:off x="7578035"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7E4D87-7842-62C9-1097-741F6F648D79}"/>
                </a:ext>
              </a:extLst>
            </p:cNvPr>
            <p:cNvCxnSpPr>
              <a:cxnSpLocks/>
            </p:cNvCxnSpPr>
            <p:nvPr/>
          </p:nvCxnSpPr>
          <p:spPr bwMode="auto">
            <a:xfrm>
              <a:off x="8231072"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41039CF-0B12-7A32-F667-151402EDEE37}"/>
                </a:ext>
              </a:extLst>
            </p:cNvPr>
            <p:cNvCxnSpPr>
              <a:cxnSpLocks/>
            </p:cNvCxnSpPr>
            <p:nvPr/>
          </p:nvCxnSpPr>
          <p:spPr bwMode="auto">
            <a:xfrm>
              <a:off x="8884109"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6DD01AF-4E02-B131-D01F-84CB2CE3950C}"/>
                </a:ext>
              </a:extLst>
            </p:cNvPr>
            <p:cNvCxnSpPr>
              <a:cxnSpLocks/>
            </p:cNvCxnSpPr>
            <p:nvPr/>
          </p:nvCxnSpPr>
          <p:spPr bwMode="auto">
            <a:xfrm>
              <a:off x="9537146"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D085368-945C-7DAE-2E33-D345A92F0247}"/>
                </a:ext>
              </a:extLst>
            </p:cNvPr>
            <p:cNvCxnSpPr>
              <a:cxnSpLocks/>
            </p:cNvCxnSpPr>
            <p:nvPr/>
          </p:nvCxnSpPr>
          <p:spPr bwMode="auto">
            <a:xfrm>
              <a:off x="10190183"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5248E98-2C78-2859-E4AB-698AA3F25FBC}"/>
                </a:ext>
              </a:extLst>
            </p:cNvPr>
            <p:cNvCxnSpPr>
              <a:cxnSpLocks/>
            </p:cNvCxnSpPr>
            <p:nvPr/>
          </p:nvCxnSpPr>
          <p:spPr bwMode="auto">
            <a:xfrm>
              <a:off x="10843220" y="4859130"/>
              <a:ext cx="0" cy="161235"/>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8CDA481-C76A-6DD7-0F7F-37D8C2A946EC}"/>
                </a:ext>
              </a:extLst>
            </p:cNvPr>
            <p:cNvCxnSpPr>
              <a:cxnSpLocks/>
            </p:cNvCxnSpPr>
            <p:nvPr/>
          </p:nvCxnSpPr>
          <p:spPr bwMode="auto">
            <a:xfrm>
              <a:off x="11496260" y="4859130"/>
              <a:ext cx="0" cy="161235"/>
            </a:xfrm>
            <a:prstGeom prst="line">
              <a:avLst/>
            </a:prstGeom>
            <a:noFill/>
            <a:ln w="28575" cap="flat" cmpd="sng" algn="ctr">
              <a:solidFill>
                <a:schemeClr val="bg1"/>
              </a:solidFill>
              <a:prstDash val="solid"/>
              <a:round/>
              <a:headEnd type="none" w="med" len="med"/>
              <a:tailEnd type="none" w="med" len="med"/>
            </a:ln>
            <a:effectLst/>
          </p:spPr>
        </p:cxnSp>
      </p:grpSp>
      <p:sp>
        <p:nvSpPr>
          <p:cNvPr id="88" name="TextBox 87">
            <a:extLst>
              <a:ext uri="{FF2B5EF4-FFF2-40B4-BE49-F238E27FC236}">
                <a16:creationId xmlns:a16="http://schemas.microsoft.com/office/drawing/2014/main" id="{678CD8C8-63BA-5CE4-2A79-A062CBE0E01F}"/>
              </a:ext>
            </a:extLst>
          </p:cNvPr>
          <p:cNvSpPr txBox="1"/>
          <p:nvPr/>
        </p:nvSpPr>
        <p:spPr bwMode="auto">
          <a:xfrm>
            <a:off x="7427843" y="4856921"/>
            <a:ext cx="280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B92E69A8-E553-1A3A-3C87-018E302BE30A}"/>
              </a:ext>
            </a:extLst>
          </p:cNvPr>
          <p:cNvSpPr txBox="1"/>
          <p:nvPr/>
        </p:nvSpPr>
        <p:spPr bwMode="auto">
          <a:xfrm>
            <a:off x="8039653"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8" name="TextBox 97">
            <a:extLst>
              <a:ext uri="{FF2B5EF4-FFF2-40B4-BE49-F238E27FC236}">
                <a16:creationId xmlns:a16="http://schemas.microsoft.com/office/drawing/2014/main" id="{6F56D888-DCA4-CF78-7702-B1E2FCD29485}"/>
              </a:ext>
            </a:extLst>
          </p:cNvPr>
          <p:cNvSpPr txBox="1"/>
          <p:nvPr/>
        </p:nvSpPr>
        <p:spPr bwMode="auto">
          <a:xfrm>
            <a:off x="8689010"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9" name="TextBox 98">
            <a:extLst>
              <a:ext uri="{FF2B5EF4-FFF2-40B4-BE49-F238E27FC236}">
                <a16:creationId xmlns:a16="http://schemas.microsoft.com/office/drawing/2014/main" id="{D4F20C1E-4B13-CEFA-121B-0538FD94A489}"/>
              </a:ext>
            </a:extLst>
          </p:cNvPr>
          <p:cNvSpPr txBox="1"/>
          <p:nvPr/>
        </p:nvSpPr>
        <p:spPr bwMode="auto">
          <a:xfrm>
            <a:off x="9331740"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00" name="TextBox 99">
            <a:extLst>
              <a:ext uri="{FF2B5EF4-FFF2-40B4-BE49-F238E27FC236}">
                <a16:creationId xmlns:a16="http://schemas.microsoft.com/office/drawing/2014/main" id="{F7443C99-4AAF-1AC5-5B5B-7CF1EC4EACE9}"/>
              </a:ext>
            </a:extLst>
          </p:cNvPr>
          <p:cNvSpPr txBox="1"/>
          <p:nvPr/>
        </p:nvSpPr>
        <p:spPr bwMode="auto">
          <a:xfrm>
            <a:off x="9985514"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01" name="TextBox 100">
            <a:extLst>
              <a:ext uri="{FF2B5EF4-FFF2-40B4-BE49-F238E27FC236}">
                <a16:creationId xmlns:a16="http://schemas.microsoft.com/office/drawing/2014/main" id="{B36EEE5F-C92A-CA12-C14F-E80CBB0CA62C}"/>
              </a:ext>
            </a:extLst>
          </p:cNvPr>
          <p:cNvSpPr txBox="1"/>
          <p:nvPr/>
        </p:nvSpPr>
        <p:spPr bwMode="auto">
          <a:xfrm>
            <a:off x="10645914"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2" name="TextBox 101">
            <a:extLst>
              <a:ext uri="{FF2B5EF4-FFF2-40B4-BE49-F238E27FC236}">
                <a16:creationId xmlns:a16="http://schemas.microsoft.com/office/drawing/2014/main" id="{B2331C34-162B-8300-70B8-5C4F62311DA9}"/>
              </a:ext>
            </a:extLst>
          </p:cNvPr>
          <p:cNvSpPr txBox="1"/>
          <p:nvPr/>
        </p:nvSpPr>
        <p:spPr bwMode="auto">
          <a:xfrm>
            <a:off x="11279809" y="4856921"/>
            <a:ext cx="450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03" name="TextBox 102">
            <a:extLst>
              <a:ext uri="{FF2B5EF4-FFF2-40B4-BE49-F238E27FC236}">
                <a16:creationId xmlns:a16="http://schemas.microsoft.com/office/drawing/2014/main" id="{9142B7FC-4805-F383-DB07-453D5FE9534B}"/>
              </a:ext>
            </a:extLst>
          </p:cNvPr>
          <p:cNvSpPr txBox="1"/>
          <p:nvPr/>
        </p:nvSpPr>
        <p:spPr bwMode="auto">
          <a:xfrm>
            <a:off x="7224643" y="4673599"/>
            <a:ext cx="280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08A1C8D2-6064-C68F-A579-0BC1E58F4BA5}"/>
              </a:ext>
            </a:extLst>
          </p:cNvPr>
          <p:cNvSpPr txBox="1"/>
          <p:nvPr/>
        </p:nvSpPr>
        <p:spPr bwMode="auto">
          <a:xfrm>
            <a:off x="7145130" y="4315790"/>
            <a:ext cx="421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5" name="TextBox 104">
            <a:extLst>
              <a:ext uri="{FF2B5EF4-FFF2-40B4-BE49-F238E27FC236}">
                <a16:creationId xmlns:a16="http://schemas.microsoft.com/office/drawing/2014/main" id="{4D11426C-9614-EE61-8C5F-07FCB4A11EB1}"/>
              </a:ext>
            </a:extLst>
          </p:cNvPr>
          <p:cNvSpPr txBox="1"/>
          <p:nvPr/>
        </p:nvSpPr>
        <p:spPr bwMode="auto">
          <a:xfrm>
            <a:off x="7145130" y="3955772"/>
            <a:ext cx="421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6" name="TextBox 105">
            <a:extLst>
              <a:ext uri="{FF2B5EF4-FFF2-40B4-BE49-F238E27FC236}">
                <a16:creationId xmlns:a16="http://schemas.microsoft.com/office/drawing/2014/main" id="{96F19AEE-6F2F-1581-1D9B-594C95B730A0}"/>
              </a:ext>
            </a:extLst>
          </p:cNvPr>
          <p:cNvSpPr txBox="1"/>
          <p:nvPr/>
        </p:nvSpPr>
        <p:spPr bwMode="auto">
          <a:xfrm>
            <a:off x="7145130" y="3591338"/>
            <a:ext cx="421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7" name="TextBox 106">
            <a:extLst>
              <a:ext uri="{FF2B5EF4-FFF2-40B4-BE49-F238E27FC236}">
                <a16:creationId xmlns:a16="http://schemas.microsoft.com/office/drawing/2014/main" id="{62F3C60B-773E-7491-2930-B32A9EDC77D2}"/>
              </a:ext>
            </a:extLst>
          </p:cNvPr>
          <p:cNvSpPr txBox="1"/>
          <p:nvPr/>
        </p:nvSpPr>
        <p:spPr bwMode="auto">
          <a:xfrm>
            <a:off x="7145130" y="3224695"/>
            <a:ext cx="421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8" name="TextBox 107">
            <a:extLst>
              <a:ext uri="{FF2B5EF4-FFF2-40B4-BE49-F238E27FC236}">
                <a16:creationId xmlns:a16="http://schemas.microsoft.com/office/drawing/2014/main" id="{6FE1F041-D3BD-7C1B-1578-6CE272B35370}"/>
              </a:ext>
            </a:extLst>
          </p:cNvPr>
          <p:cNvSpPr txBox="1"/>
          <p:nvPr/>
        </p:nvSpPr>
        <p:spPr bwMode="auto">
          <a:xfrm>
            <a:off x="7056783" y="2866887"/>
            <a:ext cx="5389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5" name="Freeform: Shape 94">
            <a:extLst>
              <a:ext uri="{FF2B5EF4-FFF2-40B4-BE49-F238E27FC236}">
                <a16:creationId xmlns:a16="http://schemas.microsoft.com/office/drawing/2014/main" id="{89999D28-CF3F-1802-F43F-A7B050BB6403}"/>
              </a:ext>
            </a:extLst>
          </p:cNvPr>
          <p:cNvSpPr/>
          <p:nvPr/>
        </p:nvSpPr>
        <p:spPr bwMode="auto">
          <a:xfrm>
            <a:off x="7590240" y="3051360"/>
            <a:ext cx="3902400" cy="1444320"/>
          </a:xfrm>
          <a:custGeom>
            <a:avLst/>
            <a:gdLst>
              <a:gd name="connsiteX0" fmla="*/ 3902400 w 3902400"/>
              <a:gd name="connsiteY0" fmla="*/ 1444320 h 1444320"/>
              <a:gd name="connsiteX1" fmla="*/ 3058560 w 3902400"/>
              <a:gd name="connsiteY1" fmla="*/ 1444320 h 1444320"/>
              <a:gd name="connsiteX2" fmla="*/ 3058560 w 3902400"/>
              <a:gd name="connsiteY2" fmla="*/ 1393920 h 1444320"/>
              <a:gd name="connsiteX3" fmla="*/ 3034080 w 3902400"/>
              <a:gd name="connsiteY3" fmla="*/ 1393920 h 1444320"/>
              <a:gd name="connsiteX4" fmla="*/ 3034080 w 3902400"/>
              <a:gd name="connsiteY4" fmla="*/ 1336320 h 1444320"/>
              <a:gd name="connsiteX5" fmla="*/ 2746080 w 3902400"/>
              <a:gd name="connsiteY5" fmla="*/ 1336320 h 1444320"/>
              <a:gd name="connsiteX6" fmla="*/ 2746080 w 3902400"/>
              <a:gd name="connsiteY6" fmla="*/ 1303200 h 1444320"/>
              <a:gd name="connsiteX7" fmla="*/ 2645280 w 3902400"/>
              <a:gd name="connsiteY7" fmla="*/ 1303200 h 1444320"/>
              <a:gd name="connsiteX8" fmla="*/ 2645280 w 3902400"/>
              <a:gd name="connsiteY8" fmla="*/ 1264320 h 1444320"/>
              <a:gd name="connsiteX9" fmla="*/ 2473920 w 3902400"/>
              <a:gd name="connsiteY9" fmla="*/ 1264320 h 1444320"/>
              <a:gd name="connsiteX10" fmla="*/ 2473920 w 3902400"/>
              <a:gd name="connsiteY10" fmla="*/ 1199520 h 1444320"/>
              <a:gd name="connsiteX11" fmla="*/ 2387520 w 3902400"/>
              <a:gd name="connsiteY11" fmla="*/ 1199520 h 1444320"/>
              <a:gd name="connsiteX12" fmla="*/ 2387520 w 3902400"/>
              <a:gd name="connsiteY12" fmla="*/ 1175040 h 1444320"/>
              <a:gd name="connsiteX13" fmla="*/ 2355840 w 3902400"/>
              <a:gd name="connsiteY13" fmla="*/ 1175040 h 1444320"/>
              <a:gd name="connsiteX14" fmla="*/ 2355840 w 3902400"/>
              <a:gd name="connsiteY14" fmla="*/ 1140480 h 1444320"/>
              <a:gd name="connsiteX15" fmla="*/ 2100960 w 3902400"/>
              <a:gd name="connsiteY15" fmla="*/ 1140480 h 1444320"/>
              <a:gd name="connsiteX16" fmla="*/ 2100960 w 3902400"/>
              <a:gd name="connsiteY16" fmla="*/ 1075680 h 1444320"/>
              <a:gd name="connsiteX17" fmla="*/ 2075040 w 3902400"/>
              <a:gd name="connsiteY17" fmla="*/ 1075680 h 1444320"/>
              <a:gd name="connsiteX18" fmla="*/ 2075040 w 3902400"/>
              <a:gd name="connsiteY18" fmla="*/ 1046880 h 1444320"/>
              <a:gd name="connsiteX19" fmla="*/ 1818720 w 3902400"/>
              <a:gd name="connsiteY19" fmla="*/ 1046880 h 1444320"/>
              <a:gd name="connsiteX20" fmla="*/ 1818720 w 3902400"/>
              <a:gd name="connsiteY20" fmla="*/ 1015200 h 1444320"/>
              <a:gd name="connsiteX21" fmla="*/ 1797120 w 3902400"/>
              <a:gd name="connsiteY21" fmla="*/ 1015200 h 1444320"/>
              <a:gd name="connsiteX22" fmla="*/ 1797120 w 3902400"/>
              <a:gd name="connsiteY22" fmla="*/ 990720 h 1444320"/>
              <a:gd name="connsiteX23" fmla="*/ 1753920 w 3902400"/>
              <a:gd name="connsiteY23" fmla="*/ 990720 h 1444320"/>
              <a:gd name="connsiteX24" fmla="*/ 1753920 w 3902400"/>
              <a:gd name="connsiteY24" fmla="*/ 966240 h 1444320"/>
              <a:gd name="connsiteX25" fmla="*/ 1739520 w 3902400"/>
              <a:gd name="connsiteY25" fmla="*/ 966240 h 1444320"/>
              <a:gd name="connsiteX26" fmla="*/ 1739520 w 3902400"/>
              <a:gd name="connsiteY26" fmla="*/ 946080 h 1444320"/>
              <a:gd name="connsiteX27" fmla="*/ 1700640 w 3902400"/>
              <a:gd name="connsiteY27" fmla="*/ 946080 h 1444320"/>
              <a:gd name="connsiteX28" fmla="*/ 1700640 w 3902400"/>
              <a:gd name="connsiteY28" fmla="*/ 924480 h 1444320"/>
              <a:gd name="connsiteX29" fmla="*/ 1637280 w 3902400"/>
              <a:gd name="connsiteY29" fmla="*/ 924480 h 1444320"/>
              <a:gd name="connsiteX30" fmla="*/ 1637280 w 3902400"/>
              <a:gd name="connsiteY30" fmla="*/ 889920 h 1444320"/>
              <a:gd name="connsiteX31" fmla="*/ 1578240 w 3902400"/>
              <a:gd name="connsiteY31" fmla="*/ 889920 h 1444320"/>
              <a:gd name="connsiteX32" fmla="*/ 1578240 w 3902400"/>
              <a:gd name="connsiteY32" fmla="*/ 871200 h 1444320"/>
              <a:gd name="connsiteX33" fmla="*/ 1522080 w 3902400"/>
              <a:gd name="connsiteY33" fmla="*/ 871200 h 1444320"/>
              <a:gd name="connsiteX34" fmla="*/ 1522080 w 3902400"/>
              <a:gd name="connsiteY34" fmla="*/ 845280 h 1444320"/>
              <a:gd name="connsiteX35" fmla="*/ 1506240 w 3902400"/>
              <a:gd name="connsiteY35" fmla="*/ 845280 h 1444320"/>
              <a:gd name="connsiteX36" fmla="*/ 1506240 w 3902400"/>
              <a:gd name="connsiteY36" fmla="*/ 825120 h 1444320"/>
              <a:gd name="connsiteX37" fmla="*/ 1486080 w 3902400"/>
              <a:gd name="connsiteY37" fmla="*/ 825120 h 1444320"/>
              <a:gd name="connsiteX38" fmla="*/ 1486080 w 3902400"/>
              <a:gd name="connsiteY38" fmla="*/ 799200 h 1444320"/>
              <a:gd name="connsiteX39" fmla="*/ 1463040 w 3902400"/>
              <a:gd name="connsiteY39" fmla="*/ 799200 h 1444320"/>
              <a:gd name="connsiteX40" fmla="*/ 1463040 w 3902400"/>
              <a:gd name="connsiteY40" fmla="*/ 780480 h 1444320"/>
              <a:gd name="connsiteX41" fmla="*/ 1435680 w 3902400"/>
              <a:gd name="connsiteY41" fmla="*/ 780480 h 1444320"/>
              <a:gd name="connsiteX42" fmla="*/ 1435680 w 3902400"/>
              <a:gd name="connsiteY42" fmla="*/ 753120 h 1444320"/>
              <a:gd name="connsiteX43" fmla="*/ 1405440 w 3902400"/>
              <a:gd name="connsiteY43" fmla="*/ 753120 h 1444320"/>
              <a:gd name="connsiteX44" fmla="*/ 1405440 w 3902400"/>
              <a:gd name="connsiteY44" fmla="*/ 727200 h 1444320"/>
              <a:gd name="connsiteX45" fmla="*/ 1324800 w 3902400"/>
              <a:gd name="connsiteY45" fmla="*/ 727200 h 1444320"/>
              <a:gd name="connsiteX46" fmla="*/ 1324800 w 3902400"/>
              <a:gd name="connsiteY46" fmla="*/ 698400 h 1444320"/>
              <a:gd name="connsiteX47" fmla="*/ 1290240 w 3902400"/>
              <a:gd name="connsiteY47" fmla="*/ 698400 h 1444320"/>
              <a:gd name="connsiteX48" fmla="*/ 1290240 w 3902400"/>
              <a:gd name="connsiteY48" fmla="*/ 636480 h 1444320"/>
              <a:gd name="connsiteX49" fmla="*/ 1257120 w 3902400"/>
              <a:gd name="connsiteY49" fmla="*/ 636480 h 1444320"/>
              <a:gd name="connsiteX50" fmla="*/ 1257120 w 3902400"/>
              <a:gd name="connsiteY50" fmla="*/ 610560 h 1444320"/>
              <a:gd name="connsiteX51" fmla="*/ 1202400 w 3902400"/>
              <a:gd name="connsiteY51" fmla="*/ 610560 h 1444320"/>
              <a:gd name="connsiteX52" fmla="*/ 1202400 w 3902400"/>
              <a:gd name="connsiteY52" fmla="*/ 587520 h 1444320"/>
              <a:gd name="connsiteX53" fmla="*/ 1144800 w 3902400"/>
              <a:gd name="connsiteY53" fmla="*/ 587520 h 1444320"/>
              <a:gd name="connsiteX54" fmla="*/ 1144800 w 3902400"/>
              <a:gd name="connsiteY54" fmla="*/ 560160 h 1444320"/>
              <a:gd name="connsiteX55" fmla="*/ 1111680 w 3902400"/>
              <a:gd name="connsiteY55" fmla="*/ 560160 h 1444320"/>
              <a:gd name="connsiteX56" fmla="*/ 1111680 w 3902400"/>
              <a:gd name="connsiteY56" fmla="*/ 532800 h 1444320"/>
              <a:gd name="connsiteX57" fmla="*/ 1016640 w 3902400"/>
              <a:gd name="connsiteY57" fmla="*/ 532800 h 1444320"/>
              <a:gd name="connsiteX58" fmla="*/ 1016640 w 3902400"/>
              <a:gd name="connsiteY58" fmla="*/ 509760 h 1444320"/>
              <a:gd name="connsiteX59" fmla="*/ 995040 w 3902400"/>
              <a:gd name="connsiteY59" fmla="*/ 509760 h 1444320"/>
              <a:gd name="connsiteX60" fmla="*/ 995040 w 3902400"/>
              <a:gd name="connsiteY60" fmla="*/ 482400 h 1444320"/>
              <a:gd name="connsiteX61" fmla="*/ 969120 w 3902400"/>
              <a:gd name="connsiteY61" fmla="*/ 482400 h 1444320"/>
              <a:gd name="connsiteX62" fmla="*/ 969120 w 3902400"/>
              <a:gd name="connsiteY62" fmla="*/ 452160 h 1444320"/>
              <a:gd name="connsiteX63" fmla="*/ 934560 w 3902400"/>
              <a:gd name="connsiteY63" fmla="*/ 452160 h 1444320"/>
              <a:gd name="connsiteX64" fmla="*/ 934560 w 3902400"/>
              <a:gd name="connsiteY64" fmla="*/ 397440 h 1444320"/>
              <a:gd name="connsiteX65" fmla="*/ 917280 w 3902400"/>
              <a:gd name="connsiteY65" fmla="*/ 397440 h 1444320"/>
              <a:gd name="connsiteX66" fmla="*/ 917280 w 3902400"/>
              <a:gd name="connsiteY66" fmla="*/ 371520 h 1444320"/>
              <a:gd name="connsiteX67" fmla="*/ 905760 w 3902400"/>
              <a:gd name="connsiteY67" fmla="*/ 371520 h 1444320"/>
              <a:gd name="connsiteX68" fmla="*/ 905760 w 3902400"/>
              <a:gd name="connsiteY68" fmla="*/ 347040 h 1444320"/>
              <a:gd name="connsiteX69" fmla="*/ 786240 w 3902400"/>
              <a:gd name="connsiteY69" fmla="*/ 347040 h 1444320"/>
              <a:gd name="connsiteX70" fmla="*/ 786240 w 3902400"/>
              <a:gd name="connsiteY70" fmla="*/ 316800 h 1444320"/>
              <a:gd name="connsiteX71" fmla="*/ 724320 w 3902400"/>
              <a:gd name="connsiteY71" fmla="*/ 316800 h 1444320"/>
              <a:gd name="connsiteX72" fmla="*/ 724320 w 3902400"/>
              <a:gd name="connsiteY72" fmla="*/ 272160 h 1444320"/>
              <a:gd name="connsiteX73" fmla="*/ 632160 w 3902400"/>
              <a:gd name="connsiteY73" fmla="*/ 272160 h 1444320"/>
              <a:gd name="connsiteX74" fmla="*/ 632160 w 3902400"/>
              <a:gd name="connsiteY74" fmla="*/ 252000 h 1444320"/>
              <a:gd name="connsiteX75" fmla="*/ 607680 w 3902400"/>
              <a:gd name="connsiteY75" fmla="*/ 252000 h 1444320"/>
              <a:gd name="connsiteX76" fmla="*/ 607680 w 3902400"/>
              <a:gd name="connsiteY76" fmla="*/ 213120 h 1444320"/>
              <a:gd name="connsiteX77" fmla="*/ 558720 w 3902400"/>
              <a:gd name="connsiteY77" fmla="*/ 213120 h 1444320"/>
              <a:gd name="connsiteX78" fmla="*/ 558720 w 3902400"/>
              <a:gd name="connsiteY78" fmla="*/ 172800 h 1444320"/>
              <a:gd name="connsiteX79" fmla="*/ 538560 w 3902400"/>
              <a:gd name="connsiteY79" fmla="*/ 172800 h 1444320"/>
              <a:gd name="connsiteX80" fmla="*/ 538560 w 3902400"/>
              <a:gd name="connsiteY80" fmla="*/ 161280 h 1444320"/>
              <a:gd name="connsiteX81" fmla="*/ 465120 w 3902400"/>
              <a:gd name="connsiteY81" fmla="*/ 161280 h 1444320"/>
              <a:gd name="connsiteX82" fmla="*/ 465120 w 3902400"/>
              <a:gd name="connsiteY82" fmla="*/ 126720 h 1444320"/>
              <a:gd name="connsiteX83" fmla="*/ 430560 w 3902400"/>
              <a:gd name="connsiteY83" fmla="*/ 126720 h 1444320"/>
              <a:gd name="connsiteX84" fmla="*/ 430560 w 3902400"/>
              <a:gd name="connsiteY84" fmla="*/ 112320 h 1444320"/>
              <a:gd name="connsiteX85" fmla="*/ 400320 w 3902400"/>
              <a:gd name="connsiteY85" fmla="*/ 112320 h 1444320"/>
              <a:gd name="connsiteX86" fmla="*/ 400320 w 3902400"/>
              <a:gd name="connsiteY86" fmla="*/ 105120 h 1444320"/>
              <a:gd name="connsiteX87" fmla="*/ 372960 w 3902400"/>
              <a:gd name="connsiteY87" fmla="*/ 105120 h 1444320"/>
              <a:gd name="connsiteX88" fmla="*/ 372960 w 3902400"/>
              <a:gd name="connsiteY88" fmla="*/ 76320 h 1444320"/>
              <a:gd name="connsiteX89" fmla="*/ 321120 w 3902400"/>
              <a:gd name="connsiteY89" fmla="*/ 76320 h 1444320"/>
              <a:gd name="connsiteX90" fmla="*/ 321120 w 3902400"/>
              <a:gd name="connsiteY90" fmla="*/ 43200 h 1444320"/>
              <a:gd name="connsiteX91" fmla="*/ 299520 w 3902400"/>
              <a:gd name="connsiteY91" fmla="*/ 43200 h 1444320"/>
              <a:gd name="connsiteX92" fmla="*/ 299520 w 3902400"/>
              <a:gd name="connsiteY92" fmla="*/ 30240 h 1444320"/>
              <a:gd name="connsiteX93" fmla="*/ 156960 w 3902400"/>
              <a:gd name="connsiteY93" fmla="*/ 30240 h 1444320"/>
              <a:gd name="connsiteX94" fmla="*/ 156960 w 3902400"/>
              <a:gd name="connsiteY94" fmla="*/ 0 h 1444320"/>
              <a:gd name="connsiteX95" fmla="*/ 0 w 3902400"/>
              <a:gd name="connsiteY95" fmla="*/ 0 h 144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902400" h="1444320">
                <a:moveTo>
                  <a:pt x="3902400" y="1444320"/>
                </a:moveTo>
                <a:lnTo>
                  <a:pt x="3058560" y="1444320"/>
                </a:lnTo>
                <a:lnTo>
                  <a:pt x="3058560" y="1393920"/>
                </a:lnTo>
                <a:lnTo>
                  <a:pt x="3034080" y="1393920"/>
                </a:lnTo>
                <a:lnTo>
                  <a:pt x="3034080" y="1336320"/>
                </a:lnTo>
                <a:lnTo>
                  <a:pt x="2746080" y="1336320"/>
                </a:lnTo>
                <a:lnTo>
                  <a:pt x="2746080" y="1303200"/>
                </a:lnTo>
                <a:lnTo>
                  <a:pt x="2645280" y="1303200"/>
                </a:lnTo>
                <a:lnTo>
                  <a:pt x="2645280" y="1264320"/>
                </a:lnTo>
                <a:lnTo>
                  <a:pt x="2473920" y="1264320"/>
                </a:lnTo>
                <a:lnTo>
                  <a:pt x="2473920" y="1199520"/>
                </a:lnTo>
                <a:lnTo>
                  <a:pt x="2387520" y="1199520"/>
                </a:lnTo>
                <a:lnTo>
                  <a:pt x="2387520" y="1175040"/>
                </a:lnTo>
                <a:lnTo>
                  <a:pt x="2355840" y="1175040"/>
                </a:lnTo>
                <a:lnTo>
                  <a:pt x="2355840" y="1140480"/>
                </a:lnTo>
                <a:lnTo>
                  <a:pt x="2100960" y="1140480"/>
                </a:lnTo>
                <a:lnTo>
                  <a:pt x="2100960" y="1075680"/>
                </a:lnTo>
                <a:lnTo>
                  <a:pt x="2075040" y="1075680"/>
                </a:lnTo>
                <a:lnTo>
                  <a:pt x="2075040" y="1046880"/>
                </a:lnTo>
                <a:lnTo>
                  <a:pt x="1818720" y="1046880"/>
                </a:lnTo>
                <a:lnTo>
                  <a:pt x="1818720" y="1015200"/>
                </a:lnTo>
                <a:lnTo>
                  <a:pt x="1797120" y="1015200"/>
                </a:lnTo>
                <a:lnTo>
                  <a:pt x="1797120" y="990720"/>
                </a:lnTo>
                <a:lnTo>
                  <a:pt x="1753920" y="990720"/>
                </a:lnTo>
                <a:lnTo>
                  <a:pt x="1753920" y="966240"/>
                </a:lnTo>
                <a:lnTo>
                  <a:pt x="1739520" y="966240"/>
                </a:lnTo>
                <a:lnTo>
                  <a:pt x="1739520" y="946080"/>
                </a:lnTo>
                <a:lnTo>
                  <a:pt x="1700640" y="946080"/>
                </a:lnTo>
                <a:lnTo>
                  <a:pt x="1700640" y="924480"/>
                </a:lnTo>
                <a:lnTo>
                  <a:pt x="1637280" y="924480"/>
                </a:lnTo>
                <a:lnTo>
                  <a:pt x="1637280" y="889920"/>
                </a:lnTo>
                <a:lnTo>
                  <a:pt x="1578240" y="889920"/>
                </a:lnTo>
                <a:lnTo>
                  <a:pt x="1578240" y="871200"/>
                </a:lnTo>
                <a:lnTo>
                  <a:pt x="1522080" y="871200"/>
                </a:lnTo>
                <a:lnTo>
                  <a:pt x="1522080" y="845280"/>
                </a:lnTo>
                <a:lnTo>
                  <a:pt x="1506240" y="845280"/>
                </a:lnTo>
                <a:lnTo>
                  <a:pt x="1506240" y="825120"/>
                </a:lnTo>
                <a:lnTo>
                  <a:pt x="1486080" y="825120"/>
                </a:lnTo>
                <a:lnTo>
                  <a:pt x="1486080" y="799200"/>
                </a:lnTo>
                <a:lnTo>
                  <a:pt x="1463040" y="799200"/>
                </a:lnTo>
                <a:lnTo>
                  <a:pt x="1463040" y="780480"/>
                </a:lnTo>
                <a:lnTo>
                  <a:pt x="1435680" y="780480"/>
                </a:lnTo>
                <a:lnTo>
                  <a:pt x="1435680" y="753120"/>
                </a:lnTo>
                <a:lnTo>
                  <a:pt x="1405440" y="753120"/>
                </a:lnTo>
                <a:lnTo>
                  <a:pt x="1405440" y="727200"/>
                </a:lnTo>
                <a:lnTo>
                  <a:pt x="1324800" y="727200"/>
                </a:lnTo>
                <a:lnTo>
                  <a:pt x="1324800" y="698400"/>
                </a:lnTo>
                <a:lnTo>
                  <a:pt x="1290240" y="698400"/>
                </a:lnTo>
                <a:lnTo>
                  <a:pt x="1290240" y="636480"/>
                </a:lnTo>
                <a:lnTo>
                  <a:pt x="1257120" y="636480"/>
                </a:lnTo>
                <a:lnTo>
                  <a:pt x="1257120" y="610560"/>
                </a:lnTo>
                <a:lnTo>
                  <a:pt x="1202400" y="610560"/>
                </a:lnTo>
                <a:lnTo>
                  <a:pt x="1202400" y="587520"/>
                </a:lnTo>
                <a:lnTo>
                  <a:pt x="1144800" y="587520"/>
                </a:lnTo>
                <a:lnTo>
                  <a:pt x="1144800" y="560160"/>
                </a:lnTo>
                <a:lnTo>
                  <a:pt x="1111680" y="560160"/>
                </a:lnTo>
                <a:lnTo>
                  <a:pt x="1111680" y="532800"/>
                </a:lnTo>
                <a:lnTo>
                  <a:pt x="1016640" y="532800"/>
                </a:lnTo>
                <a:lnTo>
                  <a:pt x="1016640" y="509760"/>
                </a:lnTo>
                <a:lnTo>
                  <a:pt x="995040" y="509760"/>
                </a:lnTo>
                <a:lnTo>
                  <a:pt x="995040" y="482400"/>
                </a:lnTo>
                <a:lnTo>
                  <a:pt x="969120" y="482400"/>
                </a:lnTo>
                <a:lnTo>
                  <a:pt x="969120" y="452160"/>
                </a:lnTo>
                <a:lnTo>
                  <a:pt x="934560" y="452160"/>
                </a:lnTo>
                <a:lnTo>
                  <a:pt x="934560" y="397440"/>
                </a:lnTo>
                <a:lnTo>
                  <a:pt x="917280" y="397440"/>
                </a:lnTo>
                <a:lnTo>
                  <a:pt x="917280" y="371520"/>
                </a:lnTo>
                <a:lnTo>
                  <a:pt x="905760" y="371520"/>
                </a:lnTo>
                <a:lnTo>
                  <a:pt x="905760" y="347040"/>
                </a:lnTo>
                <a:lnTo>
                  <a:pt x="786240" y="347040"/>
                </a:lnTo>
                <a:lnTo>
                  <a:pt x="786240" y="316800"/>
                </a:lnTo>
                <a:lnTo>
                  <a:pt x="724320" y="316800"/>
                </a:lnTo>
                <a:lnTo>
                  <a:pt x="724320" y="272160"/>
                </a:lnTo>
                <a:lnTo>
                  <a:pt x="632160" y="272160"/>
                </a:lnTo>
                <a:lnTo>
                  <a:pt x="632160" y="252000"/>
                </a:lnTo>
                <a:lnTo>
                  <a:pt x="607680" y="252000"/>
                </a:lnTo>
                <a:lnTo>
                  <a:pt x="607680" y="213120"/>
                </a:lnTo>
                <a:lnTo>
                  <a:pt x="558720" y="213120"/>
                </a:lnTo>
                <a:lnTo>
                  <a:pt x="558720" y="172800"/>
                </a:lnTo>
                <a:lnTo>
                  <a:pt x="538560" y="172800"/>
                </a:lnTo>
                <a:lnTo>
                  <a:pt x="538560" y="161280"/>
                </a:lnTo>
                <a:lnTo>
                  <a:pt x="465120" y="161280"/>
                </a:lnTo>
                <a:lnTo>
                  <a:pt x="465120" y="126720"/>
                </a:lnTo>
                <a:lnTo>
                  <a:pt x="430560" y="126720"/>
                </a:lnTo>
                <a:lnTo>
                  <a:pt x="430560" y="112320"/>
                </a:lnTo>
                <a:lnTo>
                  <a:pt x="400320" y="112320"/>
                </a:lnTo>
                <a:lnTo>
                  <a:pt x="400320" y="105120"/>
                </a:lnTo>
                <a:lnTo>
                  <a:pt x="372960" y="105120"/>
                </a:lnTo>
                <a:lnTo>
                  <a:pt x="372960" y="76320"/>
                </a:lnTo>
                <a:lnTo>
                  <a:pt x="321120" y="76320"/>
                </a:lnTo>
                <a:lnTo>
                  <a:pt x="321120" y="43200"/>
                </a:lnTo>
                <a:lnTo>
                  <a:pt x="299520" y="43200"/>
                </a:lnTo>
                <a:lnTo>
                  <a:pt x="299520" y="30240"/>
                </a:lnTo>
                <a:lnTo>
                  <a:pt x="156960" y="30240"/>
                </a:lnTo>
                <a:lnTo>
                  <a:pt x="15696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12" name="Group 111">
            <a:extLst>
              <a:ext uri="{FF2B5EF4-FFF2-40B4-BE49-F238E27FC236}">
                <a16:creationId xmlns:a16="http://schemas.microsoft.com/office/drawing/2014/main" id="{84B57C5C-4E9E-1BDE-D091-CFE4E9BF331D}"/>
              </a:ext>
            </a:extLst>
          </p:cNvPr>
          <p:cNvGrpSpPr/>
          <p:nvPr/>
        </p:nvGrpSpPr>
        <p:grpSpPr>
          <a:xfrm>
            <a:off x="7646400" y="2993760"/>
            <a:ext cx="3836160" cy="1497600"/>
            <a:chOff x="7646400" y="2993760"/>
            <a:chExt cx="3836160" cy="1497600"/>
          </a:xfrm>
        </p:grpSpPr>
        <p:cxnSp>
          <p:nvCxnSpPr>
            <p:cNvPr id="109" name="Straight Connector 108">
              <a:extLst>
                <a:ext uri="{FF2B5EF4-FFF2-40B4-BE49-F238E27FC236}">
                  <a16:creationId xmlns:a16="http://schemas.microsoft.com/office/drawing/2014/main" id="{689BC902-609B-338B-8DE8-1E8DBC2962C5}"/>
                </a:ext>
              </a:extLst>
            </p:cNvPr>
            <p:cNvCxnSpPr>
              <a:cxnSpLocks/>
            </p:cNvCxnSpPr>
            <p:nvPr/>
          </p:nvCxnSpPr>
          <p:spPr bwMode="auto">
            <a:xfrm>
              <a:off x="7646400" y="299376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22E300D-CA08-1218-337A-24FA1CF75077}"/>
                </a:ext>
              </a:extLst>
            </p:cNvPr>
            <p:cNvCxnSpPr>
              <a:cxnSpLocks/>
            </p:cNvCxnSpPr>
            <p:nvPr/>
          </p:nvCxnSpPr>
          <p:spPr bwMode="auto">
            <a:xfrm>
              <a:off x="7702560" y="299376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EF1D7BF-A3F7-CDF3-E111-90F674C93216}"/>
                </a:ext>
              </a:extLst>
            </p:cNvPr>
            <p:cNvCxnSpPr>
              <a:cxnSpLocks/>
            </p:cNvCxnSpPr>
            <p:nvPr/>
          </p:nvCxnSpPr>
          <p:spPr bwMode="auto">
            <a:xfrm>
              <a:off x="7719840" y="299376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3356DBE-1567-4E47-952D-253C376B4291}"/>
                </a:ext>
              </a:extLst>
            </p:cNvPr>
            <p:cNvCxnSpPr>
              <a:cxnSpLocks/>
            </p:cNvCxnSpPr>
            <p:nvPr/>
          </p:nvCxnSpPr>
          <p:spPr bwMode="auto">
            <a:xfrm>
              <a:off x="7732800" y="2993760"/>
              <a:ext cx="0" cy="53280"/>
            </a:xfrm>
            <a:prstGeom prst="line">
              <a:avLst/>
            </a:prstGeom>
            <a:noFill/>
            <a:ln w="19050" cap="flat" cmpd="sng" algn="ctr">
              <a:solidFill>
                <a:schemeClr val="accent1"/>
              </a:solidFill>
              <a:prstDash val="solid"/>
              <a:round/>
              <a:headEnd type="none" w="med" len="med"/>
              <a:tailEnd type="none" w="med" len="med"/>
            </a:ln>
            <a:effectLst/>
          </p:spPr>
        </p:cxnSp>
        <p:grpSp>
          <p:nvGrpSpPr>
            <p:cNvPr id="111" name="Group 110">
              <a:extLst>
                <a:ext uri="{FF2B5EF4-FFF2-40B4-BE49-F238E27FC236}">
                  <a16:creationId xmlns:a16="http://schemas.microsoft.com/office/drawing/2014/main" id="{41204366-AEB6-A1E1-AAB2-D20F9350DB53}"/>
                </a:ext>
              </a:extLst>
            </p:cNvPr>
            <p:cNvGrpSpPr/>
            <p:nvPr/>
          </p:nvGrpSpPr>
          <p:grpSpPr>
            <a:xfrm>
              <a:off x="8082720" y="3150720"/>
              <a:ext cx="3399840" cy="1340640"/>
              <a:chOff x="8082720" y="3150720"/>
              <a:chExt cx="3399840" cy="1340640"/>
            </a:xfrm>
          </p:grpSpPr>
          <p:cxnSp>
            <p:nvCxnSpPr>
              <p:cNvPr id="118" name="Straight Connector 117">
                <a:extLst>
                  <a:ext uri="{FF2B5EF4-FFF2-40B4-BE49-F238E27FC236}">
                    <a16:creationId xmlns:a16="http://schemas.microsoft.com/office/drawing/2014/main" id="{59FB2AA7-3CA8-3039-F668-4EB9C1E425F5}"/>
                  </a:ext>
                </a:extLst>
              </p:cNvPr>
              <p:cNvCxnSpPr>
                <a:cxnSpLocks/>
              </p:cNvCxnSpPr>
              <p:nvPr/>
            </p:nvCxnSpPr>
            <p:spPr bwMode="auto">
              <a:xfrm>
                <a:off x="8082720" y="315072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BBDE587-0BD8-E267-F921-F3154DD724CD}"/>
                  </a:ext>
                </a:extLst>
              </p:cNvPr>
              <p:cNvCxnSpPr>
                <a:cxnSpLocks/>
              </p:cNvCxnSpPr>
              <p:nvPr/>
            </p:nvCxnSpPr>
            <p:spPr bwMode="auto">
              <a:xfrm>
                <a:off x="8347680" y="331056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5C3094B-5778-31B7-3F1F-C6316C67B503}"/>
                  </a:ext>
                </a:extLst>
              </p:cNvPr>
              <p:cNvCxnSpPr>
                <a:cxnSpLocks/>
              </p:cNvCxnSpPr>
              <p:nvPr/>
            </p:nvCxnSpPr>
            <p:spPr bwMode="auto">
              <a:xfrm>
                <a:off x="8399520" y="334512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36454BE-89B5-F917-5C5C-FAAE68563D45}"/>
                  </a:ext>
                </a:extLst>
              </p:cNvPr>
              <p:cNvCxnSpPr>
                <a:cxnSpLocks/>
              </p:cNvCxnSpPr>
              <p:nvPr/>
            </p:nvCxnSpPr>
            <p:spPr bwMode="auto">
              <a:xfrm>
                <a:off x="9167040" y="387360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FF6B3D2-EC31-5807-785C-1037006D80A9}"/>
                  </a:ext>
                </a:extLst>
              </p:cNvPr>
              <p:cNvCxnSpPr>
                <a:cxnSpLocks/>
              </p:cNvCxnSpPr>
              <p:nvPr/>
            </p:nvCxnSpPr>
            <p:spPr bwMode="auto">
              <a:xfrm>
                <a:off x="10006560" y="41918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C4595F5-10F9-E53B-8029-B890F4B35388}"/>
                  </a:ext>
                </a:extLst>
              </p:cNvPr>
              <p:cNvCxnSpPr>
                <a:cxnSpLocks/>
              </p:cNvCxnSpPr>
              <p:nvPr/>
            </p:nvCxnSpPr>
            <p:spPr bwMode="auto">
              <a:xfrm>
                <a:off x="10415520" y="43286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EEE991D-3163-6BF8-FC7D-E701D9E34569}"/>
                  </a:ext>
                </a:extLst>
              </p:cNvPr>
              <p:cNvCxnSpPr>
                <a:cxnSpLocks/>
              </p:cNvCxnSpPr>
              <p:nvPr/>
            </p:nvCxnSpPr>
            <p:spPr bwMode="auto">
              <a:xfrm>
                <a:off x="10532160" y="43286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DF8D830-ACB4-5194-DCF4-47A018A84F1C}"/>
                  </a:ext>
                </a:extLst>
              </p:cNvPr>
              <p:cNvCxnSpPr>
                <a:cxnSpLocks/>
              </p:cNvCxnSpPr>
              <p:nvPr/>
            </p:nvCxnSpPr>
            <p:spPr bwMode="auto">
              <a:xfrm>
                <a:off x="10546560" y="43286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007039D-F563-A35A-4261-1D0CE86A2FD9}"/>
                  </a:ext>
                </a:extLst>
              </p:cNvPr>
              <p:cNvCxnSpPr>
                <a:cxnSpLocks/>
              </p:cNvCxnSpPr>
              <p:nvPr/>
            </p:nvCxnSpPr>
            <p:spPr bwMode="auto">
              <a:xfrm>
                <a:off x="10560960" y="43286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67C90DE-DA1B-68F6-8F82-93601061A1E9}"/>
                  </a:ext>
                </a:extLst>
              </p:cNvPr>
              <p:cNvCxnSpPr>
                <a:cxnSpLocks/>
              </p:cNvCxnSpPr>
              <p:nvPr/>
            </p:nvCxnSpPr>
            <p:spPr bwMode="auto">
              <a:xfrm>
                <a:off x="10573920" y="432864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B7282A4-3103-119B-3991-394C40351E1F}"/>
                  </a:ext>
                </a:extLst>
              </p:cNvPr>
              <p:cNvCxnSpPr>
                <a:cxnSpLocks/>
              </p:cNvCxnSpPr>
              <p:nvPr/>
            </p:nvCxnSpPr>
            <p:spPr bwMode="auto">
              <a:xfrm>
                <a:off x="1076688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EBD924A-0258-2AB7-5B6B-5D16C56B9BA3}"/>
                  </a:ext>
                </a:extLst>
              </p:cNvPr>
              <p:cNvCxnSpPr>
                <a:cxnSpLocks/>
              </p:cNvCxnSpPr>
              <p:nvPr/>
            </p:nvCxnSpPr>
            <p:spPr bwMode="auto">
              <a:xfrm>
                <a:off x="1088208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FAA11C5-5525-BA0F-1C08-1896AAFFFBB6}"/>
                  </a:ext>
                </a:extLst>
              </p:cNvPr>
              <p:cNvCxnSpPr>
                <a:cxnSpLocks/>
              </p:cNvCxnSpPr>
              <p:nvPr/>
            </p:nvCxnSpPr>
            <p:spPr bwMode="auto">
              <a:xfrm>
                <a:off x="1089792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250175DA-2821-C9C9-0BB9-2D4E41DAE36D}"/>
                  </a:ext>
                </a:extLst>
              </p:cNvPr>
              <p:cNvCxnSpPr>
                <a:cxnSpLocks/>
              </p:cNvCxnSpPr>
              <p:nvPr/>
            </p:nvCxnSpPr>
            <p:spPr bwMode="auto">
              <a:xfrm>
                <a:off x="1091808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04170DD-39F6-8FF0-9245-596076096B37}"/>
                  </a:ext>
                </a:extLst>
              </p:cNvPr>
              <p:cNvCxnSpPr>
                <a:cxnSpLocks/>
              </p:cNvCxnSpPr>
              <p:nvPr/>
            </p:nvCxnSpPr>
            <p:spPr bwMode="auto">
              <a:xfrm>
                <a:off x="1093104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1922D0F-B495-ECEA-B591-FB4A6D4ACC83}"/>
                  </a:ext>
                </a:extLst>
              </p:cNvPr>
              <p:cNvCxnSpPr>
                <a:cxnSpLocks/>
              </p:cNvCxnSpPr>
              <p:nvPr/>
            </p:nvCxnSpPr>
            <p:spPr bwMode="auto">
              <a:xfrm>
                <a:off x="1106928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21ABF58-05E9-C16D-AD55-C2C001B503CE}"/>
                  </a:ext>
                </a:extLst>
              </p:cNvPr>
              <p:cNvCxnSpPr>
                <a:cxnSpLocks/>
              </p:cNvCxnSpPr>
              <p:nvPr/>
            </p:nvCxnSpPr>
            <p:spPr bwMode="auto">
              <a:xfrm>
                <a:off x="11211840" y="4438080"/>
                <a:ext cx="0" cy="53280"/>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DD1E98D-72A2-D693-C62E-37B0DA85CE4C}"/>
                  </a:ext>
                </a:extLst>
              </p:cNvPr>
              <p:cNvCxnSpPr>
                <a:cxnSpLocks/>
              </p:cNvCxnSpPr>
              <p:nvPr/>
            </p:nvCxnSpPr>
            <p:spPr bwMode="auto">
              <a:xfrm>
                <a:off x="11482560" y="4438080"/>
                <a:ext cx="0" cy="5328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136" name="Freeform: Shape 135">
            <a:extLst>
              <a:ext uri="{FF2B5EF4-FFF2-40B4-BE49-F238E27FC236}">
                <a16:creationId xmlns:a16="http://schemas.microsoft.com/office/drawing/2014/main" id="{2C590D16-D233-CB23-3C8C-F9CE561BF594}"/>
              </a:ext>
            </a:extLst>
          </p:cNvPr>
          <p:cNvSpPr/>
          <p:nvPr/>
        </p:nvSpPr>
        <p:spPr bwMode="auto">
          <a:xfrm>
            <a:off x="7589656" y="3048906"/>
            <a:ext cx="3906241" cy="1684778"/>
          </a:xfrm>
          <a:custGeom>
            <a:avLst/>
            <a:gdLst>
              <a:gd name="connsiteX0" fmla="*/ 3906241 w 3906241"/>
              <a:gd name="connsiteY0" fmla="*/ 1684778 h 1684778"/>
              <a:gd name="connsiteX1" fmla="*/ 3555698 w 3906241"/>
              <a:gd name="connsiteY1" fmla="*/ 1684778 h 1684778"/>
              <a:gd name="connsiteX2" fmla="*/ 3555698 w 3906241"/>
              <a:gd name="connsiteY2" fmla="*/ 1630431 h 1684778"/>
              <a:gd name="connsiteX3" fmla="*/ 2718743 w 3906241"/>
              <a:gd name="connsiteY3" fmla="*/ 1630431 h 1684778"/>
              <a:gd name="connsiteX4" fmla="*/ 2718743 w 3906241"/>
              <a:gd name="connsiteY4" fmla="*/ 1592387 h 1684778"/>
              <a:gd name="connsiteX5" fmla="*/ 2581515 w 3906241"/>
              <a:gd name="connsiteY5" fmla="*/ 1592387 h 1684778"/>
              <a:gd name="connsiteX6" fmla="*/ 2581515 w 3906241"/>
              <a:gd name="connsiteY6" fmla="*/ 1555703 h 1684778"/>
              <a:gd name="connsiteX7" fmla="*/ 2528526 w 3906241"/>
              <a:gd name="connsiteY7" fmla="*/ 1555703 h 1684778"/>
              <a:gd name="connsiteX8" fmla="*/ 2528526 w 3906241"/>
              <a:gd name="connsiteY8" fmla="*/ 1523094 h 1684778"/>
              <a:gd name="connsiteX9" fmla="*/ 2350538 w 3906241"/>
              <a:gd name="connsiteY9" fmla="*/ 1523094 h 1684778"/>
              <a:gd name="connsiteX10" fmla="*/ 2350538 w 3906241"/>
              <a:gd name="connsiteY10" fmla="*/ 1497279 h 1684778"/>
              <a:gd name="connsiteX11" fmla="*/ 2300266 w 3906241"/>
              <a:gd name="connsiteY11" fmla="*/ 1497279 h 1684778"/>
              <a:gd name="connsiteX12" fmla="*/ 2300266 w 3906241"/>
              <a:gd name="connsiteY12" fmla="*/ 1461953 h 1684778"/>
              <a:gd name="connsiteX13" fmla="*/ 2282603 w 3906241"/>
              <a:gd name="connsiteY13" fmla="*/ 1461953 h 1684778"/>
              <a:gd name="connsiteX14" fmla="*/ 2282603 w 3906241"/>
              <a:gd name="connsiteY14" fmla="*/ 1438855 h 1684778"/>
              <a:gd name="connsiteX15" fmla="*/ 2201082 w 3906241"/>
              <a:gd name="connsiteY15" fmla="*/ 1438855 h 1684778"/>
              <a:gd name="connsiteX16" fmla="*/ 2201082 w 3906241"/>
              <a:gd name="connsiteY16" fmla="*/ 1407605 h 1684778"/>
              <a:gd name="connsiteX17" fmla="*/ 2183419 w 3906241"/>
              <a:gd name="connsiteY17" fmla="*/ 1407605 h 1684778"/>
              <a:gd name="connsiteX18" fmla="*/ 2183419 w 3906241"/>
              <a:gd name="connsiteY18" fmla="*/ 1379073 h 1684778"/>
              <a:gd name="connsiteX19" fmla="*/ 2095104 w 3906241"/>
              <a:gd name="connsiteY19" fmla="*/ 1379073 h 1684778"/>
              <a:gd name="connsiteX20" fmla="*/ 2095104 w 3906241"/>
              <a:gd name="connsiteY20" fmla="*/ 1350540 h 1684778"/>
              <a:gd name="connsiteX21" fmla="*/ 2074723 w 3906241"/>
              <a:gd name="connsiteY21" fmla="*/ 1350540 h 1684778"/>
              <a:gd name="connsiteX22" fmla="*/ 2074723 w 3906241"/>
              <a:gd name="connsiteY22" fmla="*/ 1317931 h 1684778"/>
              <a:gd name="connsiteX23" fmla="*/ 2016299 w 3906241"/>
              <a:gd name="connsiteY23" fmla="*/ 1317931 h 1684778"/>
              <a:gd name="connsiteX24" fmla="*/ 2016299 w 3906241"/>
              <a:gd name="connsiteY24" fmla="*/ 1260866 h 1684778"/>
              <a:gd name="connsiteX25" fmla="*/ 1960593 w 3906241"/>
              <a:gd name="connsiteY25" fmla="*/ 1260866 h 1684778"/>
              <a:gd name="connsiteX26" fmla="*/ 1960593 w 3906241"/>
              <a:gd name="connsiteY26" fmla="*/ 1205160 h 1684778"/>
              <a:gd name="connsiteX27" fmla="*/ 1908963 w 3906241"/>
              <a:gd name="connsiteY27" fmla="*/ 1205160 h 1684778"/>
              <a:gd name="connsiteX28" fmla="*/ 1908963 w 3906241"/>
              <a:gd name="connsiteY28" fmla="*/ 1182062 h 1684778"/>
              <a:gd name="connsiteX29" fmla="*/ 1891300 w 3906241"/>
              <a:gd name="connsiteY29" fmla="*/ 1182062 h 1684778"/>
              <a:gd name="connsiteX30" fmla="*/ 1891300 w 3906241"/>
              <a:gd name="connsiteY30" fmla="*/ 1146736 h 1684778"/>
              <a:gd name="connsiteX31" fmla="*/ 1802985 w 3906241"/>
              <a:gd name="connsiteY31" fmla="*/ 1146736 h 1684778"/>
              <a:gd name="connsiteX32" fmla="*/ 1802985 w 3906241"/>
              <a:gd name="connsiteY32" fmla="*/ 1120921 h 1684778"/>
              <a:gd name="connsiteX33" fmla="*/ 1767659 w 3906241"/>
              <a:gd name="connsiteY33" fmla="*/ 1120921 h 1684778"/>
              <a:gd name="connsiteX34" fmla="*/ 1767659 w 3906241"/>
              <a:gd name="connsiteY34" fmla="*/ 1097823 h 1684778"/>
              <a:gd name="connsiteX35" fmla="*/ 1707876 w 3906241"/>
              <a:gd name="connsiteY35" fmla="*/ 1097823 h 1684778"/>
              <a:gd name="connsiteX36" fmla="*/ 1707876 w 3906241"/>
              <a:gd name="connsiteY36" fmla="*/ 1072008 h 1684778"/>
              <a:gd name="connsiteX37" fmla="*/ 1403529 w 3906241"/>
              <a:gd name="connsiteY37" fmla="*/ 1072008 h 1684778"/>
              <a:gd name="connsiteX38" fmla="*/ 1403529 w 3906241"/>
              <a:gd name="connsiteY38" fmla="*/ 1006791 h 1684778"/>
              <a:gd name="connsiteX39" fmla="*/ 1364127 w 3906241"/>
              <a:gd name="connsiteY39" fmla="*/ 1006791 h 1684778"/>
              <a:gd name="connsiteX40" fmla="*/ 1364127 w 3906241"/>
              <a:gd name="connsiteY40" fmla="*/ 975541 h 1684778"/>
              <a:gd name="connsiteX41" fmla="*/ 1322008 w 3906241"/>
              <a:gd name="connsiteY41" fmla="*/ 975541 h 1684778"/>
              <a:gd name="connsiteX42" fmla="*/ 1322008 w 3906241"/>
              <a:gd name="connsiteY42" fmla="*/ 955161 h 1684778"/>
              <a:gd name="connsiteX43" fmla="*/ 1298910 w 3906241"/>
              <a:gd name="connsiteY43" fmla="*/ 955161 h 1684778"/>
              <a:gd name="connsiteX44" fmla="*/ 1298910 w 3906241"/>
              <a:gd name="connsiteY44" fmla="*/ 933421 h 1684778"/>
              <a:gd name="connsiteX45" fmla="*/ 1281247 w 3906241"/>
              <a:gd name="connsiteY45" fmla="*/ 933421 h 1684778"/>
              <a:gd name="connsiteX46" fmla="*/ 1281247 w 3906241"/>
              <a:gd name="connsiteY46" fmla="*/ 918476 h 1684778"/>
              <a:gd name="connsiteX47" fmla="*/ 1252714 w 3906241"/>
              <a:gd name="connsiteY47" fmla="*/ 918476 h 1684778"/>
              <a:gd name="connsiteX48" fmla="*/ 1252714 w 3906241"/>
              <a:gd name="connsiteY48" fmla="*/ 889943 h 1684778"/>
              <a:gd name="connsiteX49" fmla="*/ 1209236 w 3906241"/>
              <a:gd name="connsiteY49" fmla="*/ 889943 h 1684778"/>
              <a:gd name="connsiteX50" fmla="*/ 1209236 w 3906241"/>
              <a:gd name="connsiteY50" fmla="*/ 855976 h 1684778"/>
              <a:gd name="connsiteX51" fmla="*/ 1167117 w 3906241"/>
              <a:gd name="connsiteY51" fmla="*/ 855976 h 1684778"/>
              <a:gd name="connsiteX52" fmla="*/ 1175269 w 3906241"/>
              <a:gd name="connsiteY52" fmla="*/ 847824 h 1684778"/>
              <a:gd name="connsiteX53" fmla="*/ 1141302 w 3906241"/>
              <a:gd name="connsiteY53" fmla="*/ 847824 h 1684778"/>
              <a:gd name="connsiteX54" fmla="*/ 1141302 w 3906241"/>
              <a:gd name="connsiteY54" fmla="*/ 774454 h 1684778"/>
              <a:gd name="connsiteX55" fmla="*/ 1114128 w 3906241"/>
              <a:gd name="connsiteY55" fmla="*/ 774454 h 1684778"/>
              <a:gd name="connsiteX56" fmla="*/ 1114128 w 3906241"/>
              <a:gd name="connsiteY56" fmla="*/ 755433 h 1684778"/>
              <a:gd name="connsiteX57" fmla="*/ 1082878 w 3906241"/>
              <a:gd name="connsiteY57" fmla="*/ 755433 h 1684778"/>
              <a:gd name="connsiteX58" fmla="*/ 1082878 w 3906241"/>
              <a:gd name="connsiteY58" fmla="*/ 714672 h 1684778"/>
              <a:gd name="connsiteX59" fmla="*/ 1062497 w 3906241"/>
              <a:gd name="connsiteY59" fmla="*/ 714672 h 1684778"/>
              <a:gd name="connsiteX60" fmla="*/ 1062497 w 3906241"/>
              <a:gd name="connsiteY60" fmla="*/ 686139 h 1684778"/>
              <a:gd name="connsiteX61" fmla="*/ 1002715 w 3906241"/>
              <a:gd name="connsiteY61" fmla="*/ 686139 h 1684778"/>
              <a:gd name="connsiteX62" fmla="*/ 1002715 w 3906241"/>
              <a:gd name="connsiteY62" fmla="*/ 652172 h 1684778"/>
              <a:gd name="connsiteX63" fmla="*/ 987769 w 3906241"/>
              <a:gd name="connsiteY63" fmla="*/ 652172 h 1684778"/>
              <a:gd name="connsiteX64" fmla="*/ 987769 w 3906241"/>
              <a:gd name="connsiteY64" fmla="*/ 622281 h 1684778"/>
              <a:gd name="connsiteX65" fmla="*/ 964671 w 3906241"/>
              <a:gd name="connsiteY65" fmla="*/ 622281 h 1684778"/>
              <a:gd name="connsiteX66" fmla="*/ 964671 w 3906241"/>
              <a:gd name="connsiteY66" fmla="*/ 596466 h 1684778"/>
              <a:gd name="connsiteX67" fmla="*/ 876356 w 3906241"/>
              <a:gd name="connsiteY67" fmla="*/ 596466 h 1684778"/>
              <a:gd name="connsiteX68" fmla="*/ 876356 w 3906241"/>
              <a:gd name="connsiteY68" fmla="*/ 563857 h 1684778"/>
              <a:gd name="connsiteX69" fmla="*/ 857335 w 3906241"/>
              <a:gd name="connsiteY69" fmla="*/ 563857 h 1684778"/>
              <a:gd name="connsiteX70" fmla="*/ 857335 w 3906241"/>
              <a:gd name="connsiteY70" fmla="*/ 531249 h 1684778"/>
              <a:gd name="connsiteX71" fmla="*/ 838313 w 3906241"/>
              <a:gd name="connsiteY71" fmla="*/ 531249 h 1684778"/>
              <a:gd name="connsiteX72" fmla="*/ 838313 w 3906241"/>
              <a:gd name="connsiteY72" fmla="*/ 516303 h 1684778"/>
              <a:gd name="connsiteX73" fmla="*/ 817933 w 3906241"/>
              <a:gd name="connsiteY73" fmla="*/ 516303 h 1684778"/>
              <a:gd name="connsiteX74" fmla="*/ 817933 w 3906241"/>
              <a:gd name="connsiteY74" fmla="*/ 463314 h 1684778"/>
              <a:gd name="connsiteX75" fmla="*/ 801628 w 3906241"/>
              <a:gd name="connsiteY75" fmla="*/ 463314 h 1684778"/>
              <a:gd name="connsiteX76" fmla="*/ 801628 w 3906241"/>
              <a:gd name="connsiteY76" fmla="*/ 429347 h 1684778"/>
              <a:gd name="connsiteX77" fmla="*/ 769020 w 3906241"/>
              <a:gd name="connsiteY77" fmla="*/ 429347 h 1684778"/>
              <a:gd name="connsiteX78" fmla="*/ 769020 w 3906241"/>
              <a:gd name="connsiteY78" fmla="*/ 403531 h 1684778"/>
              <a:gd name="connsiteX79" fmla="*/ 711955 w 3906241"/>
              <a:gd name="connsiteY79" fmla="*/ 403531 h 1684778"/>
              <a:gd name="connsiteX80" fmla="*/ 711955 w 3906241"/>
              <a:gd name="connsiteY80" fmla="*/ 350542 h 1684778"/>
              <a:gd name="connsiteX81" fmla="*/ 684781 w 3906241"/>
              <a:gd name="connsiteY81" fmla="*/ 350542 h 1684778"/>
              <a:gd name="connsiteX82" fmla="*/ 684781 w 3906241"/>
              <a:gd name="connsiteY82" fmla="*/ 323369 h 1684778"/>
              <a:gd name="connsiteX83" fmla="*/ 668477 w 3906241"/>
              <a:gd name="connsiteY83" fmla="*/ 323369 h 1684778"/>
              <a:gd name="connsiteX84" fmla="*/ 668477 w 3906241"/>
              <a:gd name="connsiteY84" fmla="*/ 304347 h 1684778"/>
              <a:gd name="connsiteX85" fmla="*/ 642661 w 3906241"/>
              <a:gd name="connsiteY85" fmla="*/ 304347 h 1684778"/>
              <a:gd name="connsiteX86" fmla="*/ 642661 w 3906241"/>
              <a:gd name="connsiteY86" fmla="*/ 267662 h 1684778"/>
              <a:gd name="connsiteX87" fmla="*/ 623640 w 3906241"/>
              <a:gd name="connsiteY87" fmla="*/ 267662 h 1684778"/>
              <a:gd name="connsiteX88" fmla="*/ 623640 w 3906241"/>
              <a:gd name="connsiteY88" fmla="*/ 206521 h 1684778"/>
              <a:gd name="connsiteX89" fmla="*/ 558422 w 3906241"/>
              <a:gd name="connsiteY89" fmla="*/ 206521 h 1684778"/>
              <a:gd name="connsiteX90" fmla="*/ 558422 w 3906241"/>
              <a:gd name="connsiteY90" fmla="*/ 171195 h 1684778"/>
              <a:gd name="connsiteX91" fmla="*/ 521738 w 3906241"/>
              <a:gd name="connsiteY91" fmla="*/ 171195 h 1684778"/>
              <a:gd name="connsiteX92" fmla="*/ 521738 w 3906241"/>
              <a:gd name="connsiteY92" fmla="*/ 158967 h 1684778"/>
              <a:gd name="connsiteX93" fmla="*/ 456521 w 3906241"/>
              <a:gd name="connsiteY93" fmla="*/ 158967 h 1684778"/>
              <a:gd name="connsiteX94" fmla="*/ 456521 w 3906241"/>
              <a:gd name="connsiteY94" fmla="*/ 129076 h 1684778"/>
              <a:gd name="connsiteX95" fmla="*/ 419836 w 3906241"/>
              <a:gd name="connsiteY95" fmla="*/ 129076 h 1684778"/>
              <a:gd name="connsiteX96" fmla="*/ 419836 w 3906241"/>
              <a:gd name="connsiteY96" fmla="*/ 112771 h 1684778"/>
              <a:gd name="connsiteX97" fmla="*/ 399455 w 3906241"/>
              <a:gd name="connsiteY97" fmla="*/ 112771 h 1684778"/>
              <a:gd name="connsiteX98" fmla="*/ 399455 w 3906241"/>
              <a:gd name="connsiteY98" fmla="*/ 96467 h 1684778"/>
              <a:gd name="connsiteX99" fmla="*/ 370923 w 3906241"/>
              <a:gd name="connsiteY99" fmla="*/ 96467 h 1684778"/>
              <a:gd name="connsiteX100" fmla="*/ 370923 w 3906241"/>
              <a:gd name="connsiteY100" fmla="*/ 74728 h 1684778"/>
              <a:gd name="connsiteX101" fmla="*/ 258151 w 3906241"/>
              <a:gd name="connsiteY101" fmla="*/ 74728 h 1684778"/>
              <a:gd name="connsiteX102" fmla="*/ 258151 w 3906241"/>
              <a:gd name="connsiteY102" fmla="*/ 46195 h 1684778"/>
              <a:gd name="connsiteX103" fmla="*/ 226902 w 3906241"/>
              <a:gd name="connsiteY103" fmla="*/ 46195 h 1684778"/>
              <a:gd name="connsiteX104" fmla="*/ 226902 w 3906241"/>
              <a:gd name="connsiteY104" fmla="*/ 33967 h 1684778"/>
              <a:gd name="connsiteX105" fmla="*/ 146739 w 3906241"/>
              <a:gd name="connsiteY105" fmla="*/ 33967 h 1684778"/>
              <a:gd name="connsiteX106" fmla="*/ 146739 w 3906241"/>
              <a:gd name="connsiteY106" fmla="*/ 0 h 1684778"/>
              <a:gd name="connsiteX107" fmla="*/ 0 w 3906241"/>
              <a:gd name="connsiteY107" fmla="*/ 0 h 1684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906241" h="1684778">
                <a:moveTo>
                  <a:pt x="3906241" y="1684778"/>
                </a:moveTo>
                <a:lnTo>
                  <a:pt x="3555698" y="1684778"/>
                </a:lnTo>
                <a:lnTo>
                  <a:pt x="3555698" y="1630431"/>
                </a:lnTo>
                <a:lnTo>
                  <a:pt x="2718743" y="1630431"/>
                </a:lnTo>
                <a:lnTo>
                  <a:pt x="2718743" y="1592387"/>
                </a:lnTo>
                <a:lnTo>
                  <a:pt x="2581515" y="1592387"/>
                </a:lnTo>
                <a:lnTo>
                  <a:pt x="2581515" y="1555703"/>
                </a:lnTo>
                <a:lnTo>
                  <a:pt x="2528526" y="1555703"/>
                </a:lnTo>
                <a:lnTo>
                  <a:pt x="2528526" y="1523094"/>
                </a:lnTo>
                <a:lnTo>
                  <a:pt x="2350538" y="1523094"/>
                </a:lnTo>
                <a:lnTo>
                  <a:pt x="2350538" y="1497279"/>
                </a:lnTo>
                <a:lnTo>
                  <a:pt x="2300266" y="1497279"/>
                </a:lnTo>
                <a:lnTo>
                  <a:pt x="2300266" y="1461953"/>
                </a:lnTo>
                <a:lnTo>
                  <a:pt x="2282603" y="1461953"/>
                </a:lnTo>
                <a:lnTo>
                  <a:pt x="2282603" y="1438855"/>
                </a:lnTo>
                <a:lnTo>
                  <a:pt x="2201082" y="1438855"/>
                </a:lnTo>
                <a:lnTo>
                  <a:pt x="2201082" y="1407605"/>
                </a:lnTo>
                <a:lnTo>
                  <a:pt x="2183419" y="1407605"/>
                </a:lnTo>
                <a:lnTo>
                  <a:pt x="2183419" y="1379073"/>
                </a:lnTo>
                <a:lnTo>
                  <a:pt x="2095104" y="1379073"/>
                </a:lnTo>
                <a:lnTo>
                  <a:pt x="2095104" y="1350540"/>
                </a:lnTo>
                <a:lnTo>
                  <a:pt x="2074723" y="1350540"/>
                </a:lnTo>
                <a:lnTo>
                  <a:pt x="2074723" y="1317931"/>
                </a:lnTo>
                <a:lnTo>
                  <a:pt x="2016299" y="1317931"/>
                </a:lnTo>
                <a:lnTo>
                  <a:pt x="2016299" y="1260866"/>
                </a:lnTo>
                <a:lnTo>
                  <a:pt x="1960593" y="1260866"/>
                </a:lnTo>
                <a:lnTo>
                  <a:pt x="1960593" y="1205160"/>
                </a:lnTo>
                <a:lnTo>
                  <a:pt x="1908963" y="1205160"/>
                </a:lnTo>
                <a:lnTo>
                  <a:pt x="1908963" y="1182062"/>
                </a:lnTo>
                <a:lnTo>
                  <a:pt x="1891300" y="1182062"/>
                </a:lnTo>
                <a:lnTo>
                  <a:pt x="1891300" y="1146736"/>
                </a:lnTo>
                <a:lnTo>
                  <a:pt x="1802985" y="1146736"/>
                </a:lnTo>
                <a:lnTo>
                  <a:pt x="1802985" y="1120921"/>
                </a:lnTo>
                <a:lnTo>
                  <a:pt x="1767659" y="1120921"/>
                </a:lnTo>
                <a:lnTo>
                  <a:pt x="1767659" y="1097823"/>
                </a:lnTo>
                <a:lnTo>
                  <a:pt x="1707876" y="1097823"/>
                </a:lnTo>
                <a:lnTo>
                  <a:pt x="1707876" y="1072008"/>
                </a:lnTo>
                <a:lnTo>
                  <a:pt x="1403529" y="1072008"/>
                </a:lnTo>
                <a:lnTo>
                  <a:pt x="1403529" y="1006791"/>
                </a:lnTo>
                <a:lnTo>
                  <a:pt x="1364127" y="1006791"/>
                </a:lnTo>
                <a:lnTo>
                  <a:pt x="1364127" y="975541"/>
                </a:lnTo>
                <a:lnTo>
                  <a:pt x="1322008" y="975541"/>
                </a:lnTo>
                <a:lnTo>
                  <a:pt x="1322008" y="955161"/>
                </a:lnTo>
                <a:lnTo>
                  <a:pt x="1298910" y="955161"/>
                </a:lnTo>
                <a:lnTo>
                  <a:pt x="1298910" y="933421"/>
                </a:lnTo>
                <a:lnTo>
                  <a:pt x="1281247" y="933421"/>
                </a:lnTo>
                <a:lnTo>
                  <a:pt x="1281247" y="918476"/>
                </a:lnTo>
                <a:lnTo>
                  <a:pt x="1252714" y="918476"/>
                </a:lnTo>
                <a:lnTo>
                  <a:pt x="1252714" y="889943"/>
                </a:lnTo>
                <a:lnTo>
                  <a:pt x="1209236" y="889943"/>
                </a:lnTo>
                <a:lnTo>
                  <a:pt x="1209236" y="855976"/>
                </a:lnTo>
                <a:lnTo>
                  <a:pt x="1167117" y="855976"/>
                </a:lnTo>
                <a:lnTo>
                  <a:pt x="1175269" y="847824"/>
                </a:lnTo>
                <a:lnTo>
                  <a:pt x="1141302" y="847824"/>
                </a:lnTo>
                <a:lnTo>
                  <a:pt x="1141302" y="774454"/>
                </a:lnTo>
                <a:lnTo>
                  <a:pt x="1114128" y="774454"/>
                </a:lnTo>
                <a:lnTo>
                  <a:pt x="1114128" y="755433"/>
                </a:lnTo>
                <a:lnTo>
                  <a:pt x="1082878" y="755433"/>
                </a:lnTo>
                <a:lnTo>
                  <a:pt x="1082878" y="714672"/>
                </a:lnTo>
                <a:lnTo>
                  <a:pt x="1062497" y="714672"/>
                </a:lnTo>
                <a:lnTo>
                  <a:pt x="1062497" y="686139"/>
                </a:lnTo>
                <a:lnTo>
                  <a:pt x="1002715" y="686139"/>
                </a:lnTo>
                <a:lnTo>
                  <a:pt x="1002715" y="652172"/>
                </a:lnTo>
                <a:lnTo>
                  <a:pt x="987769" y="652172"/>
                </a:lnTo>
                <a:lnTo>
                  <a:pt x="987769" y="622281"/>
                </a:lnTo>
                <a:lnTo>
                  <a:pt x="964671" y="622281"/>
                </a:lnTo>
                <a:lnTo>
                  <a:pt x="964671" y="596466"/>
                </a:lnTo>
                <a:lnTo>
                  <a:pt x="876356" y="596466"/>
                </a:lnTo>
                <a:lnTo>
                  <a:pt x="876356" y="563857"/>
                </a:lnTo>
                <a:lnTo>
                  <a:pt x="857335" y="563857"/>
                </a:lnTo>
                <a:lnTo>
                  <a:pt x="857335" y="531249"/>
                </a:lnTo>
                <a:lnTo>
                  <a:pt x="838313" y="531249"/>
                </a:lnTo>
                <a:lnTo>
                  <a:pt x="838313" y="516303"/>
                </a:lnTo>
                <a:lnTo>
                  <a:pt x="817933" y="516303"/>
                </a:lnTo>
                <a:lnTo>
                  <a:pt x="817933" y="463314"/>
                </a:lnTo>
                <a:lnTo>
                  <a:pt x="801628" y="463314"/>
                </a:lnTo>
                <a:lnTo>
                  <a:pt x="801628" y="429347"/>
                </a:lnTo>
                <a:lnTo>
                  <a:pt x="769020" y="429347"/>
                </a:lnTo>
                <a:lnTo>
                  <a:pt x="769020" y="403531"/>
                </a:lnTo>
                <a:lnTo>
                  <a:pt x="711955" y="403531"/>
                </a:lnTo>
                <a:lnTo>
                  <a:pt x="711955" y="350542"/>
                </a:lnTo>
                <a:lnTo>
                  <a:pt x="684781" y="350542"/>
                </a:lnTo>
                <a:lnTo>
                  <a:pt x="684781" y="323369"/>
                </a:lnTo>
                <a:lnTo>
                  <a:pt x="668477" y="323369"/>
                </a:lnTo>
                <a:lnTo>
                  <a:pt x="668477" y="304347"/>
                </a:lnTo>
                <a:lnTo>
                  <a:pt x="642661" y="304347"/>
                </a:lnTo>
                <a:lnTo>
                  <a:pt x="642661" y="267662"/>
                </a:lnTo>
                <a:lnTo>
                  <a:pt x="623640" y="267662"/>
                </a:lnTo>
                <a:lnTo>
                  <a:pt x="623640" y="206521"/>
                </a:lnTo>
                <a:lnTo>
                  <a:pt x="558422" y="206521"/>
                </a:lnTo>
                <a:lnTo>
                  <a:pt x="558422" y="171195"/>
                </a:lnTo>
                <a:lnTo>
                  <a:pt x="521738" y="171195"/>
                </a:lnTo>
                <a:lnTo>
                  <a:pt x="521738" y="158967"/>
                </a:lnTo>
                <a:lnTo>
                  <a:pt x="456521" y="158967"/>
                </a:lnTo>
                <a:lnTo>
                  <a:pt x="456521" y="129076"/>
                </a:lnTo>
                <a:lnTo>
                  <a:pt x="419836" y="129076"/>
                </a:lnTo>
                <a:lnTo>
                  <a:pt x="419836" y="112771"/>
                </a:lnTo>
                <a:lnTo>
                  <a:pt x="399455" y="112771"/>
                </a:lnTo>
                <a:lnTo>
                  <a:pt x="399455" y="96467"/>
                </a:lnTo>
                <a:lnTo>
                  <a:pt x="370923" y="96467"/>
                </a:lnTo>
                <a:lnTo>
                  <a:pt x="370923" y="74728"/>
                </a:lnTo>
                <a:lnTo>
                  <a:pt x="258151" y="74728"/>
                </a:lnTo>
                <a:lnTo>
                  <a:pt x="258151" y="46195"/>
                </a:lnTo>
                <a:lnTo>
                  <a:pt x="226902" y="46195"/>
                </a:lnTo>
                <a:lnTo>
                  <a:pt x="226902" y="33967"/>
                </a:lnTo>
                <a:lnTo>
                  <a:pt x="146739" y="33967"/>
                </a:lnTo>
                <a:lnTo>
                  <a:pt x="146739"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38" name="Group 137">
            <a:extLst>
              <a:ext uri="{FF2B5EF4-FFF2-40B4-BE49-F238E27FC236}">
                <a16:creationId xmlns:a16="http://schemas.microsoft.com/office/drawing/2014/main" id="{2D35763C-B251-5BCF-E389-6C9D35639C60}"/>
              </a:ext>
            </a:extLst>
          </p:cNvPr>
          <p:cNvGrpSpPr/>
          <p:nvPr/>
        </p:nvGrpSpPr>
        <p:grpSpPr>
          <a:xfrm>
            <a:off x="7830161" y="3041255"/>
            <a:ext cx="3604611" cy="1693222"/>
            <a:chOff x="7830161" y="3041255"/>
            <a:chExt cx="3604611" cy="1693222"/>
          </a:xfrm>
        </p:grpSpPr>
        <p:grpSp>
          <p:nvGrpSpPr>
            <p:cNvPr id="137" name="Group 136">
              <a:extLst>
                <a:ext uri="{FF2B5EF4-FFF2-40B4-BE49-F238E27FC236}">
                  <a16:creationId xmlns:a16="http://schemas.microsoft.com/office/drawing/2014/main" id="{3720579E-15AB-6B51-3FF1-85AEBD1B722F}"/>
                </a:ext>
              </a:extLst>
            </p:cNvPr>
            <p:cNvGrpSpPr/>
            <p:nvPr/>
          </p:nvGrpSpPr>
          <p:grpSpPr>
            <a:xfrm>
              <a:off x="10118199" y="4527664"/>
              <a:ext cx="1316573" cy="206813"/>
              <a:chOff x="10118199" y="4527664"/>
              <a:chExt cx="1316573" cy="206813"/>
            </a:xfrm>
          </p:grpSpPr>
          <p:cxnSp>
            <p:nvCxnSpPr>
              <p:cNvPr id="139" name="Straight Connector 138">
                <a:extLst>
                  <a:ext uri="{FF2B5EF4-FFF2-40B4-BE49-F238E27FC236}">
                    <a16:creationId xmlns:a16="http://schemas.microsoft.com/office/drawing/2014/main" id="{8BCE0ECE-6B4D-B68C-7AE6-573192095BF2}"/>
                  </a:ext>
                </a:extLst>
              </p:cNvPr>
              <p:cNvCxnSpPr>
                <a:cxnSpLocks/>
              </p:cNvCxnSpPr>
              <p:nvPr/>
            </p:nvCxnSpPr>
            <p:spPr bwMode="auto">
              <a:xfrm>
                <a:off x="10118199" y="4527664"/>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FAB0A35-5902-937E-242B-EB22C7037AB2}"/>
                  </a:ext>
                </a:extLst>
              </p:cNvPr>
              <p:cNvCxnSpPr>
                <a:cxnSpLocks/>
              </p:cNvCxnSpPr>
              <p:nvPr/>
            </p:nvCxnSpPr>
            <p:spPr bwMode="auto">
              <a:xfrm>
                <a:off x="10959230" y="4630925"/>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094AED6-9DA3-E051-F6DB-D6E163411CF5}"/>
                  </a:ext>
                </a:extLst>
              </p:cNvPr>
              <p:cNvCxnSpPr>
                <a:cxnSpLocks/>
              </p:cNvCxnSpPr>
              <p:nvPr/>
            </p:nvCxnSpPr>
            <p:spPr bwMode="auto">
              <a:xfrm>
                <a:off x="10975534" y="4630925"/>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B17D96E-8918-2AD2-208A-AFA9C972310D}"/>
                  </a:ext>
                </a:extLst>
              </p:cNvPr>
              <p:cNvCxnSpPr>
                <a:cxnSpLocks/>
              </p:cNvCxnSpPr>
              <p:nvPr/>
            </p:nvCxnSpPr>
            <p:spPr bwMode="auto">
              <a:xfrm>
                <a:off x="10989121" y="4630925"/>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C819971-72F2-E159-1561-B497DB920A43}"/>
                  </a:ext>
                </a:extLst>
              </p:cNvPr>
              <p:cNvCxnSpPr>
                <a:cxnSpLocks/>
              </p:cNvCxnSpPr>
              <p:nvPr/>
            </p:nvCxnSpPr>
            <p:spPr bwMode="auto">
              <a:xfrm>
                <a:off x="11434772" y="4681197"/>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787CE9D-B04A-09D9-8421-654D16D7960C}"/>
                  </a:ext>
                </a:extLst>
              </p:cNvPr>
              <p:cNvCxnSpPr>
                <a:cxnSpLocks/>
              </p:cNvCxnSpPr>
              <p:nvPr/>
            </p:nvCxnSpPr>
            <p:spPr bwMode="auto">
              <a:xfrm>
                <a:off x="11417109" y="4681197"/>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23434DF-622C-94BF-4D37-3E43BE9D8A45}"/>
                  </a:ext>
                </a:extLst>
              </p:cNvPr>
              <p:cNvCxnSpPr>
                <a:cxnSpLocks/>
              </p:cNvCxnSpPr>
              <p:nvPr/>
            </p:nvCxnSpPr>
            <p:spPr bwMode="auto">
              <a:xfrm>
                <a:off x="11402163" y="4681197"/>
                <a:ext cx="0" cy="53280"/>
              </a:xfrm>
              <a:prstGeom prst="line">
                <a:avLst/>
              </a:prstGeom>
              <a:noFill/>
              <a:ln w="19050" cap="flat" cmpd="sng" algn="ctr">
                <a:solidFill>
                  <a:schemeClr val="accent3"/>
                </a:solidFill>
                <a:prstDash val="solid"/>
                <a:round/>
                <a:headEnd type="none" w="med" len="med"/>
                <a:tailEnd type="none" w="med" len="med"/>
              </a:ln>
              <a:effectLst/>
            </p:spPr>
          </p:cxnSp>
        </p:grpSp>
        <p:cxnSp>
          <p:nvCxnSpPr>
            <p:cNvPr id="146" name="Straight Connector 145">
              <a:extLst>
                <a:ext uri="{FF2B5EF4-FFF2-40B4-BE49-F238E27FC236}">
                  <a16:creationId xmlns:a16="http://schemas.microsoft.com/office/drawing/2014/main" id="{E4297793-50B6-C7C9-BBC1-26F6F33FA310}"/>
                </a:ext>
              </a:extLst>
            </p:cNvPr>
            <p:cNvCxnSpPr>
              <a:cxnSpLocks/>
            </p:cNvCxnSpPr>
            <p:nvPr/>
          </p:nvCxnSpPr>
          <p:spPr bwMode="auto">
            <a:xfrm>
              <a:off x="8112769" y="3162179"/>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7CE2235-15DD-2B82-B77E-5524E1288917}"/>
                </a:ext>
              </a:extLst>
            </p:cNvPr>
            <p:cNvCxnSpPr>
              <a:cxnSpLocks/>
            </p:cNvCxnSpPr>
            <p:nvPr/>
          </p:nvCxnSpPr>
          <p:spPr bwMode="auto">
            <a:xfrm>
              <a:off x="7843748" y="3041255"/>
              <a:ext cx="0" cy="53280"/>
            </a:xfrm>
            <a:prstGeom prst="line">
              <a:avLst/>
            </a:prstGeom>
            <a:noFill/>
            <a:ln w="1905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DF3D927-B4CF-663F-18E5-0D925D73CA02}"/>
                </a:ext>
              </a:extLst>
            </p:cNvPr>
            <p:cNvCxnSpPr>
              <a:cxnSpLocks/>
            </p:cNvCxnSpPr>
            <p:nvPr/>
          </p:nvCxnSpPr>
          <p:spPr bwMode="auto">
            <a:xfrm>
              <a:off x="7830161" y="3041255"/>
              <a:ext cx="0" cy="53280"/>
            </a:xfrm>
            <a:prstGeom prst="line">
              <a:avLst/>
            </a:prstGeom>
            <a:noFill/>
            <a:ln w="19050" cap="flat" cmpd="sng" algn="ctr">
              <a:solidFill>
                <a:schemeClr val="accent3"/>
              </a:solidFill>
              <a:prstDash val="solid"/>
              <a:round/>
              <a:headEnd type="none" w="med" len="med"/>
              <a:tailEnd type="none" w="med" len="med"/>
            </a:ln>
            <a:effectLst/>
          </p:spPr>
        </p:cxnSp>
      </p:grpSp>
      <p:cxnSp>
        <p:nvCxnSpPr>
          <p:cNvPr id="151" name="Straight Connector 150">
            <a:extLst>
              <a:ext uri="{FF2B5EF4-FFF2-40B4-BE49-F238E27FC236}">
                <a16:creationId xmlns:a16="http://schemas.microsoft.com/office/drawing/2014/main" id="{2311A0F6-3036-2A2B-BAF2-19F0AD6C52AE}"/>
              </a:ext>
            </a:extLst>
          </p:cNvPr>
          <p:cNvCxnSpPr/>
          <p:nvPr/>
        </p:nvCxnSpPr>
        <p:spPr bwMode="auto">
          <a:xfrm>
            <a:off x="9126978" y="3454705"/>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DBA0824-5F33-F4B4-6504-1BA6CE97B99A}"/>
              </a:ext>
            </a:extLst>
          </p:cNvPr>
          <p:cNvCxnSpPr/>
          <p:nvPr/>
        </p:nvCxnSpPr>
        <p:spPr bwMode="auto">
          <a:xfrm>
            <a:off x="9126978" y="3676794"/>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DBBED699-D1E0-5BA4-C615-F0291B44767F}"/>
              </a:ext>
            </a:extLst>
          </p:cNvPr>
          <p:cNvSpPr txBox="1"/>
          <p:nvPr/>
        </p:nvSpPr>
        <p:spPr bwMode="auto">
          <a:xfrm>
            <a:off x="9294229" y="3303904"/>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
        <p:nvSpPr>
          <p:cNvPr id="154" name="TextBox 153">
            <a:extLst>
              <a:ext uri="{FF2B5EF4-FFF2-40B4-BE49-F238E27FC236}">
                <a16:creationId xmlns:a16="http://schemas.microsoft.com/office/drawing/2014/main" id="{7AFF3DCD-E868-240D-A2F6-D144E081717D}"/>
              </a:ext>
            </a:extLst>
          </p:cNvPr>
          <p:cNvSpPr txBox="1"/>
          <p:nvPr/>
        </p:nvSpPr>
        <p:spPr bwMode="auto">
          <a:xfrm>
            <a:off x="2200751" y="5626308"/>
            <a:ext cx="44022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576263" algn="l"/>
                <a:tab pos="1258888" algn="l"/>
                <a:tab pos="1801813" algn="l"/>
                <a:tab pos="2392363" algn="l"/>
                <a:tab pos="3017838" algn="l"/>
                <a:tab pos="3581400" algn="l"/>
              </a:tabLst>
            </a:pPr>
            <a:r>
              <a:rPr lang="en-US" sz="1400" b="0" dirty="0">
                <a:solidFill>
                  <a:schemeClr val="bg1"/>
                </a:solidFill>
                <a:latin typeface="Calibri" panose="020F0502020204030204" pitchFamily="34" charset="0"/>
              </a:rPr>
              <a:t>71(6)	14(6)	2(6)	1(7)	0(7)	0(7)	0(7)</a:t>
            </a:r>
          </a:p>
          <a:p>
            <a:pPr>
              <a:lnSpc>
                <a:spcPct val="100000"/>
              </a:lnSpc>
              <a:spcAft>
                <a:spcPct val="0"/>
              </a:spcAft>
              <a:buClrTx/>
              <a:buFontTx/>
              <a:buNone/>
              <a:tabLst>
                <a:tab pos="576263" algn="l"/>
                <a:tab pos="1258888" algn="l"/>
                <a:tab pos="1801813" algn="l"/>
                <a:tab pos="2392363" algn="l"/>
                <a:tab pos="3017838" algn="l"/>
                <a:tab pos="3581400" algn="l"/>
              </a:tabLst>
            </a:pPr>
            <a:r>
              <a:rPr lang="en-US" sz="1400" dirty="0">
                <a:solidFill>
                  <a:schemeClr val="bg1"/>
                </a:solidFill>
                <a:latin typeface="Calibri" panose="020F0502020204030204" pitchFamily="34" charset="0"/>
              </a:rPr>
              <a:t>69(6)	29(10)	11(13)	4(14)	2(15)	0(15)	0(15)</a:t>
            </a:r>
            <a:endParaRPr lang="en-US" sz="1400" b="0" dirty="0">
              <a:solidFill>
                <a:schemeClr val="bg1"/>
              </a:solidFill>
              <a:latin typeface="Calibri" panose="020F0502020204030204" pitchFamily="34" charset="0"/>
            </a:endParaRPr>
          </a:p>
        </p:txBody>
      </p:sp>
      <p:sp>
        <p:nvSpPr>
          <p:cNvPr id="155" name="TextBox 154">
            <a:extLst>
              <a:ext uri="{FF2B5EF4-FFF2-40B4-BE49-F238E27FC236}">
                <a16:creationId xmlns:a16="http://schemas.microsoft.com/office/drawing/2014/main" id="{81B6FB57-81C5-7141-2EFB-AE4428987A60}"/>
              </a:ext>
            </a:extLst>
          </p:cNvPr>
          <p:cNvSpPr txBox="1"/>
          <p:nvPr/>
        </p:nvSpPr>
        <p:spPr bwMode="auto">
          <a:xfrm>
            <a:off x="7266265" y="5626308"/>
            <a:ext cx="4872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649288" algn="l"/>
                <a:tab pos="1308100" algn="l"/>
                <a:tab pos="1957388" algn="l"/>
                <a:tab pos="2687638" algn="l"/>
                <a:tab pos="3252788" algn="l"/>
                <a:tab pos="3929063" algn="l"/>
              </a:tabLst>
            </a:pPr>
            <a:r>
              <a:rPr lang="en-US" sz="1400" b="0" dirty="0">
                <a:solidFill>
                  <a:schemeClr val="bg1"/>
                </a:solidFill>
                <a:latin typeface="Calibri" panose="020F0502020204030204" pitchFamily="34" charset="0"/>
              </a:rPr>
              <a:t>71(5)	55(6)	30(6)	21(8)	6(8)	5(11)	1(12)</a:t>
            </a:r>
          </a:p>
          <a:p>
            <a:pPr>
              <a:lnSpc>
                <a:spcPct val="100000"/>
              </a:lnSpc>
              <a:spcAft>
                <a:spcPct val="0"/>
              </a:spcAft>
              <a:buClrTx/>
              <a:buFontTx/>
              <a:buNone/>
              <a:tabLst>
                <a:tab pos="649288" algn="l"/>
                <a:tab pos="1308100" algn="l"/>
                <a:tab pos="1957388" algn="l"/>
                <a:tab pos="2624138" algn="l"/>
                <a:tab pos="3252788" algn="l"/>
                <a:tab pos="3929063" algn="l"/>
              </a:tabLst>
            </a:pPr>
            <a:r>
              <a:rPr lang="en-US" sz="1400" dirty="0">
                <a:solidFill>
                  <a:schemeClr val="bg1"/>
                </a:solidFill>
                <a:latin typeface="Calibri" panose="020F0502020204030204" pitchFamily="34" charset="0"/>
              </a:rPr>
              <a:t>69(1)	57(4)	39(6)	25(9)	15(14)	6(19)	1(20)</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4258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Updated Safety Analysis</a:t>
            </a:r>
            <a:r>
              <a:rPr lang="en-US" baseline="30000" dirty="0"/>
              <a:t>1,2</a:t>
            </a:r>
            <a:endParaRPr lang="en-US" altLang="en-US" baseline="30000" dirty="0"/>
          </a:p>
        </p:txBody>
      </p:sp>
      <p:graphicFrame>
        <p:nvGraphicFramePr>
          <p:cNvPr id="5" name="Group 3">
            <a:extLst>
              <a:ext uri="{FF2B5EF4-FFF2-40B4-BE49-F238E27FC236}">
                <a16:creationId xmlns:a16="http://schemas.microsoft.com/office/drawing/2014/main" id="{7493EA58-1564-BEA0-5DD5-428AD22A7869}"/>
              </a:ext>
            </a:extLst>
          </p:cNvPr>
          <p:cNvGraphicFramePr>
            <a:graphicFrameLocks/>
          </p:cNvGraphicFramePr>
          <p:nvPr>
            <p:extLst>
              <p:ext uri="{D42A27DB-BD31-4B8C-83A1-F6EECF244321}">
                <p14:modId xmlns:p14="http://schemas.microsoft.com/office/powerpoint/2010/main" val="798886526"/>
              </p:ext>
            </p:extLst>
          </p:nvPr>
        </p:nvGraphicFramePr>
        <p:xfrm>
          <a:off x="723900" y="1525942"/>
          <a:ext cx="10753218" cy="4663632"/>
        </p:xfrm>
        <a:graphic>
          <a:graphicData uri="http://schemas.openxmlformats.org/drawingml/2006/table">
            <a:tbl>
              <a:tblPr/>
              <a:tblGrid>
                <a:gridCol w="3107372">
                  <a:extLst>
                    <a:ext uri="{9D8B030D-6E8A-4147-A177-3AD203B41FA5}">
                      <a16:colId xmlns:a16="http://schemas.microsoft.com/office/drawing/2014/main" val="20000"/>
                    </a:ext>
                  </a:extLst>
                </a:gridCol>
                <a:gridCol w="1274308">
                  <a:extLst>
                    <a:ext uri="{9D8B030D-6E8A-4147-A177-3AD203B41FA5}">
                      <a16:colId xmlns:a16="http://schemas.microsoft.com/office/drawing/2014/main" val="20001"/>
                    </a:ext>
                  </a:extLst>
                </a:gridCol>
                <a:gridCol w="1274307">
                  <a:extLst>
                    <a:ext uri="{9D8B030D-6E8A-4147-A177-3AD203B41FA5}">
                      <a16:colId xmlns:a16="http://schemas.microsoft.com/office/drawing/2014/main" val="766928506"/>
                    </a:ext>
                  </a:extLst>
                </a:gridCol>
                <a:gridCol w="1274308">
                  <a:extLst>
                    <a:ext uri="{9D8B030D-6E8A-4147-A177-3AD203B41FA5}">
                      <a16:colId xmlns:a16="http://schemas.microsoft.com/office/drawing/2014/main" val="2688816963"/>
                    </a:ext>
                  </a:extLst>
                </a:gridCol>
                <a:gridCol w="1274308">
                  <a:extLst>
                    <a:ext uri="{9D8B030D-6E8A-4147-A177-3AD203B41FA5}">
                      <a16:colId xmlns:a16="http://schemas.microsoft.com/office/drawing/2014/main" val="20002"/>
                    </a:ext>
                  </a:extLst>
                </a:gridCol>
                <a:gridCol w="1274307">
                  <a:extLst>
                    <a:ext uri="{9D8B030D-6E8A-4147-A177-3AD203B41FA5}">
                      <a16:colId xmlns:a16="http://schemas.microsoft.com/office/drawing/2014/main" val="2356284654"/>
                    </a:ext>
                  </a:extLst>
                </a:gridCol>
                <a:gridCol w="1274308">
                  <a:extLst>
                    <a:ext uri="{9D8B030D-6E8A-4147-A177-3AD203B41FA5}">
                      <a16:colId xmlns:a16="http://schemas.microsoft.com/office/drawing/2014/main" val="3388360481"/>
                    </a:ext>
                  </a:extLst>
                </a:gridCol>
              </a:tblGrid>
              <a:tr h="53084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Fulvestrant + 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0334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99153488"/>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Hyperglycemia (fasting)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781113"/>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Oral mucositis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2008644"/>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3843488"/>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8342931"/>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 (pt study record)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3090544"/>
                  </a:ext>
                </a:extLst>
              </a:tr>
              <a:tr h="303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2766144"/>
                  </a:ext>
                </a:extLst>
              </a:tr>
            </a:tbl>
          </a:graphicData>
        </a:graphic>
      </p:graphicFrame>
      <p:sp>
        <p:nvSpPr>
          <p:cNvPr id="6" name="Text Box 15">
            <a:extLst>
              <a:ext uri="{FF2B5EF4-FFF2-40B4-BE49-F238E27FC236}">
                <a16:creationId xmlns:a16="http://schemas.microsoft.com/office/drawing/2014/main" id="{7D61DF7D-A0E8-73EC-B49F-C5F49403334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Jones. ASCO 2022. Abstr 1005. 2. Howell. Lancet Oncol. 2022;[online].</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792176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Secondary Analysis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300"/>
              </a:spcAft>
            </a:pPr>
            <a:r>
              <a:rPr lang="en-US" altLang="en-US" sz="2000" dirty="0"/>
              <a:t>Prespecified secondary analysis grouped patients by genomic profile</a:t>
            </a:r>
          </a:p>
          <a:p>
            <a:pPr lvl="1">
              <a:spcAft>
                <a:spcPts val="300"/>
              </a:spcAft>
            </a:pPr>
            <a:r>
              <a:rPr lang="en-US" altLang="en-US" sz="1800" dirty="0"/>
              <a:t>Expanded pathway altered group: </a:t>
            </a:r>
            <a:r>
              <a:rPr lang="en-US" altLang="en-US" sz="1800" i="1" dirty="0"/>
              <a:t>PIK3CA </a:t>
            </a:r>
            <a:r>
              <a:rPr lang="en-US" altLang="en-US" sz="1800" dirty="0"/>
              <a:t>activating mutation, </a:t>
            </a:r>
            <a:r>
              <a:rPr lang="en-US" altLang="en-US" sz="1800" i="1" dirty="0"/>
              <a:t>AKT1</a:t>
            </a:r>
            <a:r>
              <a:rPr lang="en-US" altLang="en-US" sz="1800" dirty="0"/>
              <a:t> E17K mutation, or </a:t>
            </a:r>
            <a:br>
              <a:rPr lang="en-US" altLang="en-US" sz="1800" dirty="0"/>
            </a:br>
            <a:r>
              <a:rPr lang="en-US" altLang="en-US" sz="1800" i="1" dirty="0"/>
              <a:t>PTEN</a:t>
            </a:r>
            <a:r>
              <a:rPr lang="en-US" altLang="en-US" sz="1800" dirty="0"/>
              <a:t> alterations</a:t>
            </a:r>
          </a:p>
          <a:p>
            <a:pPr lvl="1">
              <a:spcAft>
                <a:spcPts val="300"/>
              </a:spcAft>
            </a:pPr>
            <a:r>
              <a:rPr lang="en-US" altLang="en-US" sz="1800" dirty="0"/>
              <a:t>Expanded pathway nonaltered group: no </a:t>
            </a:r>
            <a:r>
              <a:rPr lang="en-US" altLang="en-US" sz="1800" i="1" dirty="0"/>
              <a:t>PIK3CA</a:t>
            </a:r>
            <a:r>
              <a:rPr lang="en-US" altLang="en-US" sz="1800" dirty="0"/>
              <a:t> activating mutation, no </a:t>
            </a:r>
            <a:r>
              <a:rPr lang="en-US" altLang="en-US" sz="1800" i="1" dirty="0"/>
              <a:t>AKT1</a:t>
            </a:r>
            <a:r>
              <a:rPr lang="en-US" altLang="en-US" sz="1800" dirty="0"/>
              <a:t> E17K mutation, no </a:t>
            </a:r>
            <a:r>
              <a:rPr lang="en-US" altLang="en-US" sz="1800" i="1" dirty="0"/>
              <a:t>PTEN</a:t>
            </a:r>
            <a:r>
              <a:rPr lang="en-US" altLang="en-US" sz="1800" dirty="0"/>
              <a:t> alterations</a:t>
            </a:r>
          </a:p>
          <a:p>
            <a:pPr>
              <a:spcAft>
                <a:spcPts val="300"/>
              </a:spcAft>
            </a:pPr>
            <a:r>
              <a:rPr lang="en-US" altLang="en-US" sz="2000" dirty="0"/>
              <a:t>Of the 140 patients, NGS testing was performed on the originally collected tissue and/or plasma samples for 112 (80%) patients </a:t>
            </a:r>
          </a:p>
          <a:p>
            <a:pPr>
              <a:spcAft>
                <a:spcPts val="300"/>
              </a:spcAft>
            </a:pPr>
            <a:r>
              <a:rPr lang="en-US" altLang="en-US" sz="2000" dirty="0"/>
              <a:t>For 28 (20%) patients, no additional tissue or plasma sample was available for NGS testing </a:t>
            </a:r>
          </a:p>
          <a:p>
            <a:pPr lvl="1">
              <a:spcAft>
                <a:spcPts val="300"/>
              </a:spcAft>
            </a:pPr>
            <a:r>
              <a:rPr lang="en-US" altLang="en-US" sz="1800" dirty="0"/>
              <a:t>Positive ddPCR/pyrosequencing results were used to assign patients to the pathway-altered subgroup if ≥90% of </a:t>
            </a:r>
            <a:r>
              <a:rPr lang="en-US" altLang="en-US" sz="1800" i="1" dirty="0"/>
              <a:t>PIK3CA/AKT1 </a:t>
            </a:r>
            <a:r>
              <a:rPr lang="en-US" altLang="en-US" sz="1800" dirty="0"/>
              <a:t>mutations were also positive by NGS for these mutations </a:t>
            </a:r>
            <a:br>
              <a:rPr lang="en-US" altLang="en-US" sz="1800" dirty="0"/>
            </a:br>
            <a:r>
              <a:rPr lang="en-US" altLang="en-US" sz="1800" dirty="0"/>
              <a:t>by NGS</a:t>
            </a:r>
          </a:p>
          <a:p>
            <a:pPr lvl="1">
              <a:spcAft>
                <a:spcPts val="300"/>
              </a:spcAft>
            </a:pPr>
            <a:r>
              <a:rPr lang="en-US" altLang="en-US" sz="1800" dirty="0"/>
              <a:t>Concordance rate between ddPCR/pyrosequencing and NGS: 97%</a:t>
            </a:r>
          </a:p>
          <a:p>
            <a:pPr>
              <a:spcAft>
                <a:spcPts val="300"/>
              </a:spcAft>
            </a:pPr>
            <a:r>
              <a:rPr lang="en-US" altLang="en-US" sz="2000" dirty="0"/>
              <a:t>Expanded testing identified pathway alterations in 20/81 (25%) tumors originally determined to be pathway nonaltered</a:t>
            </a:r>
          </a:p>
          <a:p>
            <a:pPr>
              <a:spcAft>
                <a:spcPts val="300"/>
              </a:spcAft>
            </a:pPr>
            <a:endParaRPr lang="en-US" altLang="en-US" sz="2000" dirty="0"/>
          </a:p>
        </p:txBody>
      </p:sp>
      <p:sp>
        <p:nvSpPr>
          <p:cNvPr id="8" name="Text Box 15">
            <a:extLst>
              <a:ext uri="{FF2B5EF4-FFF2-40B4-BE49-F238E27FC236}">
                <a16:creationId xmlns:a16="http://schemas.microsoft.com/office/drawing/2014/main" id="{3FA8344D-8EEC-F339-A0CD-760A4BD5518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19283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CD864-0E2D-398D-CECF-C59480B3A1C3}"/>
              </a:ext>
            </a:extLst>
          </p:cNvPr>
          <p:cNvSpPr>
            <a:spLocks noGrp="1"/>
          </p:cNvSpPr>
          <p:nvPr>
            <p:ph type="title"/>
          </p:nvPr>
        </p:nvSpPr>
        <p:spPr>
          <a:xfrm>
            <a:off x="609759" y="142430"/>
            <a:ext cx="10872444" cy="1103313"/>
          </a:xfrm>
        </p:spPr>
        <p:txBody>
          <a:bodyPr/>
          <a:lstStyle/>
          <a:p>
            <a:r>
              <a:rPr lang="en-US" dirty="0"/>
              <a:t>FAKTION: Baseline Characteristics for Expanded Pathway-Altered vs Pathway Nonaltered Subgroups</a:t>
            </a:r>
          </a:p>
        </p:txBody>
      </p:sp>
      <p:graphicFrame>
        <p:nvGraphicFramePr>
          <p:cNvPr id="4" name="Group 3">
            <a:extLst>
              <a:ext uri="{FF2B5EF4-FFF2-40B4-BE49-F238E27FC236}">
                <a16:creationId xmlns:a16="http://schemas.microsoft.com/office/drawing/2014/main" id="{36BA93EC-579C-3B92-2E40-D6D834820A9C}"/>
              </a:ext>
            </a:extLst>
          </p:cNvPr>
          <p:cNvGraphicFramePr>
            <a:graphicFrameLocks/>
          </p:cNvGraphicFramePr>
          <p:nvPr>
            <p:extLst>
              <p:ext uri="{D42A27DB-BD31-4B8C-83A1-F6EECF244321}">
                <p14:modId xmlns:p14="http://schemas.microsoft.com/office/powerpoint/2010/main" val="3108205106"/>
              </p:ext>
            </p:extLst>
          </p:nvPr>
        </p:nvGraphicFramePr>
        <p:xfrm>
          <a:off x="723900" y="1314632"/>
          <a:ext cx="10758304" cy="4876944"/>
        </p:xfrm>
        <a:graphic>
          <a:graphicData uri="http://schemas.openxmlformats.org/drawingml/2006/table">
            <a:tbl>
              <a:tblPr/>
              <a:tblGrid>
                <a:gridCol w="3153866">
                  <a:extLst>
                    <a:ext uri="{9D8B030D-6E8A-4147-A177-3AD203B41FA5}">
                      <a16:colId xmlns:a16="http://schemas.microsoft.com/office/drawing/2014/main" val="20000"/>
                    </a:ext>
                  </a:extLst>
                </a:gridCol>
                <a:gridCol w="2024299">
                  <a:extLst>
                    <a:ext uri="{9D8B030D-6E8A-4147-A177-3AD203B41FA5}">
                      <a16:colId xmlns:a16="http://schemas.microsoft.com/office/drawing/2014/main" val="20001"/>
                    </a:ext>
                  </a:extLst>
                </a:gridCol>
                <a:gridCol w="1686916">
                  <a:extLst>
                    <a:ext uri="{9D8B030D-6E8A-4147-A177-3AD203B41FA5}">
                      <a16:colId xmlns:a16="http://schemas.microsoft.com/office/drawing/2014/main" val="20002"/>
                    </a:ext>
                  </a:extLst>
                </a:gridCol>
                <a:gridCol w="1901614">
                  <a:extLst>
                    <a:ext uri="{9D8B030D-6E8A-4147-A177-3AD203B41FA5}">
                      <a16:colId xmlns:a16="http://schemas.microsoft.com/office/drawing/2014/main" val="3174742264"/>
                    </a:ext>
                  </a:extLst>
                </a:gridCol>
                <a:gridCol w="1991609">
                  <a:extLst>
                    <a:ext uri="{9D8B030D-6E8A-4147-A177-3AD203B41FA5}">
                      <a16:colId xmlns:a16="http://schemas.microsoft.com/office/drawing/2014/main" val="3744386835"/>
                    </a:ext>
                  </a:extLst>
                </a:gridCol>
              </a:tblGrid>
              <a:tr h="14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Pathway 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Pathway Nonaltered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1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Capivasertib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Placebo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Capivasertib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       Placebo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7533425"/>
                  </a:ext>
                </a:extLst>
              </a:tr>
              <a:tr h="14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(55-69)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(52-67)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11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11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Invasive ductal 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Invasive lobular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Mixed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IV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781113"/>
                  </a:ext>
                </a:extLst>
              </a:tr>
              <a:tr h="14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r h="4411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adjuvant ET,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lines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≥2 lines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2008644"/>
                  </a:ext>
                </a:extLst>
              </a:tr>
              <a:tr h="14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adjuvant chemotherapy,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8090724"/>
                  </a:ext>
                </a:extLst>
              </a:tr>
            </a:tbl>
          </a:graphicData>
        </a:graphic>
      </p:graphicFrame>
      <p:sp>
        <p:nvSpPr>
          <p:cNvPr id="5" name="Text Box 15">
            <a:extLst>
              <a:ext uri="{FF2B5EF4-FFF2-40B4-BE49-F238E27FC236}">
                <a16:creationId xmlns:a16="http://schemas.microsoft.com/office/drawing/2014/main" id="{C86C2375-A0A3-CD5E-2E20-62113C343E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19609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218140"/>
          </a:xfrm>
        </p:spPr>
        <p:txBody>
          <a:bodyPr/>
          <a:lstStyle/>
          <a:p>
            <a:r>
              <a:rPr lang="en-US" dirty="0"/>
              <a:t>FAKTION: PFS in Pathway-Altered vs Nonaltered Subgroups</a:t>
            </a:r>
            <a:endParaRPr lang="en-US" altLang="en-US" dirty="0"/>
          </a:p>
        </p:txBody>
      </p:sp>
      <p:sp>
        <p:nvSpPr>
          <p:cNvPr id="8" name="Text Box 15">
            <a:extLst>
              <a:ext uri="{FF2B5EF4-FFF2-40B4-BE49-F238E27FC236}">
                <a16:creationId xmlns:a16="http://schemas.microsoft.com/office/drawing/2014/main" id="{3FA8344D-8EEC-F339-A0CD-760A4BD5518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graphicFrame>
        <p:nvGraphicFramePr>
          <p:cNvPr id="26" name="Group 3">
            <a:extLst>
              <a:ext uri="{FF2B5EF4-FFF2-40B4-BE49-F238E27FC236}">
                <a16:creationId xmlns:a16="http://schemas.microsoft.com/office/drawing/2014/main" id="{AF724E9B-0838-6745-ECB6-521BE1D1014A}"/>
              </a:ext>
            </a:extLst>
          </p:cNvPr>
          <p:cNvGraphicFramePr>
            <a:graphicFrameLocks/>
          </p:cNvGraphicFramePr>
          <p:nvPr>
            <p:extLst>
              <p:ext uri="{D42A27DB-BD31-4B8C-83A1-F6EECF244321}">
                <p14:modId xmlns:p14="http://schemas.microsoft.com/office/powerpoint/2010/main" val="1822105884"/>
              </p:ext>
            </p:extLst>
          </p:nvPr>
        </p:nvGraphicFramePr>
        <p:xfrm>
          <a:off x="3009209" y="1048902"/>
          <a:ext cx="4018126" cy="1920320"/>
        </p:xfrm>
        <a:graphic>
          <a:graphicData uri="http://schemas.openxmlformats.org/drawingml/2006/table">
            <a:tbl>
              <a:tblPr/>
              <a:tblGrid>
                <a:gridCol w="1548830">
                  <a:extLst>
                    <a:ext uri="{9D8B030D-6E8A-4147-A177-3AD203B41FA5}">
                      <a16:colId xmlns:a16="http://schemas.microsoft.com/office/drawing/2014/main" val="20000"/>
                    </a:ext>
                  </a:extLst>
                </a:gridCol>
                <a:gridCol w="1234648">
                  <a:extLst>
                    <a:ext uri="{9D8B030D-6E8A-4147-A177-3AD203B41FA5}">
                      <a16:colId xmlns:a16="http://schemas.microsoft.com/office/drawing/2014/main" val="20001"/>
                    </a:ext>
                  </a:extLst>
                </a:gridCol>
                <a:gridCol w="1234648">
                  <a:extLst>
                    <a:ext uri="{9D8B030D-6E8A-4147-A177-3AD203B41FA5}">
                      <a16:colId xmlns:a16="http://schemas.microsoft.com/office/drawing/2014/main" val="20002"/>
                    </a:ext>
                  </a:extLst>
                </a:gridCol>
              </a:tblGrid>
              <a:tr h="2602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PI3K/AKT/PTEN Pathway 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870781"/>
                  </a:ext>
                </a:extLst>
              </a:tr>
              <a:tr h="48155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39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12.8 (6.6-18.8)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 (2.8-7.9)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6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Adjusted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0.44 (95% CI: 0.26-0.72)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bl>
          </a:graphicData>
        </a:graphic>
      </p:graphicFrame>
      <p:graphicFrame>
        <p:nvGraphicFramePr>
          <p:cNvPr id="27" name="Group 3">
            <a:extLst>
              <a:ext uri="{FF2B5EF4-FFF2-40B4-BE49-F238E27FC236}">
                <a16:creationId xmlns:a16="http://schemas.microsoft.com/office/drawing/2014/main" id="{D52D02B7-BCD0-59B7-5FB7-850B0C16F2F6}"/>
              </a:ext>
            </a:extLst>
          </p:cNvPr>
          <p:cNvGraphicFramePr>
            <a:graphicFrameLocks/>
          </p:cNvGraphicFramePr>
          <p:nvPr>
            <p:extLst>
              <p:ext uri="{D42A27DB-BD31-4B8C-83A1-F6EECF244321}">
                <p14:modId xmlns:p14="http://schemas.microsoft.com/office/powerpoint/2010/main" val="1328205722"/>
              </p:ext>
            </p:extLst>
          </p:nvPr>
        </p:nvGraphicFramePr>
        <p:xfrm>
          <a:off x="7889330" y="933961"/>
          <a:ext cx="4018125" cy="2103200"/>
        </p:xfrm>
        <a:graphic>
          <a:graphicData uri="http://schemas.openxmlformats.org/drawingml/2006/table">
            <a:tbl>
              <a:tblPr/>
              <a:tblGrid>
                <a:gridCol w="1548829">
                  <a:extLst>
                    <a:ext uri="{9D8B030D-6E8A-4147-A177-3AD203B41FA5}">
                      <a16:colId xmlns:a16="http://schemas.microsoft.com/office/drawing/2014/main" val="20000"/>
                    </a:ext>
                  </a:extLst>
                </a:gridCol>
                <a:gridCol w="1234648">
                  <a:extLst>
                    <a:ext uri="{9D8B030D-6E8A-4147-A177-3AD203B41FA5}">
                      <a16:colId xmlns:a16="http://schemas.microsoft.com/office/drawing/2014/main" val="4178636941"/>
                    </a:ext>
                  </a:extLst>
                </a:gridCol>
                <a:gridCol w="1234648">
                  <a:extLst>
                    <a:ext uri="{9D8B030D-6E8A-4147-A177-3AD203B41FA5}">
                      <a16:colId xmlns:a16="http://schemas.microsoft.com/office/drawing/2014/main" val="1159649909"/>
                    </a:ext>
                  </a:extLst>
                </a:gridCol>
              </a:tblGrid>
              <a:tr h="41745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PI3K/AKT/PTEN Pathway Nonaltered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870781"/>
                  </a:ext>
                </a:extLst>
              </a:tr>
              <a:tr h="58443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1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7.7 (3.1-13.2)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4.9 (3.2-10.5)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04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Adjusted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0.70 (95% CI: 0.40-1.25)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04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bl>
          </a:graphicData>
        </a:graphic>
      </p:graphicFrame>
      <p:sp>
        <p:nvSpPr>
          <p:cNvPr id="2" name="TextBox 1">
            <a:extLst>
              <a:ext uri="{FF2B5EF4-FFF2-40B4-BE49-F238E27FC236}">
                <a16:creationId xmlns:a16="http://schemas.microsoft.com/office/drawing/2014/main" id="{7FDDC944-E93B-82B1-EB0A-B1B0C0FFA7F2}"/>
              </a:ext>
            </a:extLst>
          </p:cNvPr>
          <p:cNvSpPr txBox="1"/>
          <p:nvPr/>
        </p:nvSpPr>
        <p:spPr bwMode="auto">
          <a:xfrm rot="16200000">
            <a:off x="477471" y="3400847"/>
            <a:ext cx="3049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Progression-Free Survival (%)</a:t>
            </a:r>
          </a:p>
        </p:txBody>
      </p:sp>
      <p:sp>
        <p:nvSpPr>
          <p:cNvPr id="13" name="TextBox 12">
            <a:extLst>
              <a:ext uri="{FF2B5EF4-FFF2-40B4-BE49-F238E27FC236}">
                <a16:creationId xmlns:a16="http://schemas.microsoft.com/office/drawing/2014/main" id="{B0AF54A7-AC68-1B52-EC1C-2D1C483B94DD}"/>
              </a:ext>
            </a:extLst>
          </p:cNvPr>
          <p:cNvSpPr txBox="1"/>
          <p:nvPr/>
        </p:nvSpPr>
        <p:spPr bwMode="auto">
          <a:xfrm>
            <a:off x="2891847" y="5221093"/>
            <a:ext cx="3617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months</a:t>
            </a:r>
          </a:p>
        </p:txBody>
      </p:sp>
      <p:sp>
        <p:nvSpPr>
          <p:cNvPr id="14" name="TextBox 13">
            <a:extLst>
              <a:ext uri="{FF2B5EF4-FFF2-40B4-BE49-F238E27FC236}">
                <a16:creationId xmlns:a16="http://schemas.microsoft.com/office/drawing/2014/main" id="{744FAD46-3893-A4C7-24E1-EBA24E003B8B}"/>
              </a:ext>
            </a:extLst>
          </p:cNvPr>
          <p:cNvSpPr txBox="1"/>
          <p:nvPr/>
        </p:nvSpPr>
        <p:spPr bwMode="auto">
          <a:xfrm>
            <a:off x="7869246" y="5221093"/>
            <a:ext cx="3617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months</a:t>
            </a:r>
          </a:p>
        </p:txBody>
      </p:sp>
      <p:grpSp>
        <p:nvGrpSpPr>
          <p:cNvPr id="6" name="Group 5">
            <a:extLst>
              <a:ext uri="{FF2B5EF4-FFF2-40B4-BE49-F238E27FC236}">
                <a16:creationId xmlns:a16="http://schemas.microsoft.com/office/drawing/2014/main" id="{9D24563B-38F7-AA58-4608-BBD412D41607}"/>
              </a:ext>
            </a:extLst>
          </p:cNvPr>
          <p:cNvGrpSpPr/>
          <p:nvPr/>
        </p:nvGrpSpPr>
        <p:grpSpPr>
          <a:xfrm>
            <a:off x="2540000" y="2405270"/>
            <a:ext cx="86140" cy="2604053"/>
            <a:chOff x="2442819" y="2405270"/>
            <a:chExt cx="183321" cy="2604053"/>
          </a:xfrm>
        </p:grpSpPr>
        <p:cxnSp>
          <p:nvCxnSpPr>
            <p:cNvPr id="5" name="Straight Connector 4">
              <a:extLst>
                <a:ext uri="{FF2B5EF4-FFF2-40B4-BE49-F238E27FC236}">
                  <a16:creationId xmlns:a16="http://schemas.microsoft.com/office/drawing/2014/main" id="{F1E5B6BE-C86B-9C06-9F49-042BE4E17AA6}"/>
                </a:ext>
              </a:extLst>
            </p:cNvPr>
            <p:cNvCxnSpPr/>
            <p:nvPr/>
          </p:nvCxnSpPr>
          <p:spPr bwMode="auto">
            <a:xfrm>
              <a:off x="2442819" y="2405270"/>
              <a:ext cx="18332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3A9DF7B-EF7A-341F-FB8E-A9859311B2BA}"/>
                </a:ext>
              </a:extLst>
            </p:cNvPr>
            <p:cNvCxnSpPr/>
            <p:nvPr/>
          </p:nvCxnSpPr>
          <p:spPr bwMode="auto">
            <a:xfrm>
              <a:off x="2442819" y="2926081"/>
              <a:ext cx="18332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741E6F1-688B-17EF-E45A-25E76F8CD149}"/>
                </a:ext>
              </a:extLst>
            </p:cNvPr>
            <p:cNvCxnSpPr/>
            <p:nvPr/>
          </p:nvCxnSpPr>
          <p:spPr bwMode="auto">
            <a:xfrm>
              <a:off x="2442819" y="3446892"/>
              <a:ext cx="18332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46CC9F8-2AEB-C92B-1EBC-86E1D3636C72}"/>
                </a:ext>
              </a:extLst>
            </p:cNvPr>
            <p:cNvCxnSpPr/>
            <p:nvPr/>
          </p:nvCxnSpPr>
          <p:spPr bwMode="auto">
            <a:xfrm>
              <a:off x="2442819" y="3967703"/>
              <a:ext cx="18332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5B1F529-555D-77C0-E750-84D59312550D}"/>
                </a:ext>
              </a:extLst>
            </p:cNvPr>
            <p:cNvCxnSpPr/>
            <p:nvPr/>
          </p:nvCxnSpPr>
          <p:spPr bwMode="auto">
            <a:xfrm>
              <a:off x="2442819" y="4488514"/>
              <a:ext cx="18332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3D9AFD1-8964-D846-1AC9-89034A71ACEF}"/>
                </a:ext>
              </a:extLst>
            </p:cNvPr>
            <p:cNvCxnSpPr/>
            <p:nvPr/>
          </p:nvCxnSpPr>
          <p:spPr bwMode="auto">
            <a:xfrm>
              <a:off x="2442819" y="5009323"/>
              <a:ext cx="1833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DE728CFC-35A9-DF80-5437-C0B6B3B91804}"/>
              </a:ext>
            </a:extLst>
          </p:cNvPr>
          <p:cNvGrpSpPr/>
          <p:nvPr/>
        </p:nvGrpSpPr>
        <p:grpSpPr>
          <a:xfrm>
            <a:off x="2617304" y="5013738"/>
            <a:ext cx="4156766" cy="81723"/>
            <a:chOff x="2617304" y="5013738"/>
            <a:chExt cx="4156766" cy="289340"/>
          </a:xfrm>
        </p:grpSpPr>
        <p:cxnSp>
          <p:nvCxnSpPr>
            <p:cNvPr id="9" name="Straight Connector 8">
              <a:extLst>
                <a:ext uri="{FF2B5EF4-FFF2-40B4-BE49-F238E27FC236}">
                  <a16:creationId xmlns:a16="http://schemas.microsoft.com/office/drawing/2014/main" id="{DE679D23-5EA0-8FC5-55A7-FF1BA81790B9}"/>
                </a:ext>
              </a:extLst>
            </p:cNvPr>
            <p:cNvCxnSpPr/>
            <p:nvPr/>
          </p:nvCxnSpPr>
          <p:spPr bwMode="auto">
            <a:xfrm>
              <a:off x="2617304"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84B31BB-0835-4C33-E0D3-54B1844DA86F}"/>
                </a:ext>
              </a:extLst>
            </p:cNvPr>
            <p:cNvCxnSpPr/>
            <p:nvPr/>
          </p:nvCxnSpPr>
          <p:spPr bwMode="auto">
            <a:xfrm>
              <a:off x="3310098"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D8648F2-1FC9-F716-4B21-DB517981D92F}"/>
                </a:ext>
              </a:extLst>
            </p:cNvPr>
            <p:cNvCxnSpPr/>
            <p:nvPr/>
          </p:nvCxnSpPr>
          <p:spPr bwMode="auto">
            <a:xfrm>
              <a:off x="4002892"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F87F47F-A6A7-69D5-F591-98A111C77D57}"/>
                </a:ext>
              </a:extLst>
            </p:cNvPr>
            <p:cNvCxnSpPr/>
            <p:nvPr/>
          </p:nvCxnSpPr>
          <p:spPr bwMode="auto">
            <a:xfrm>
              <a:off x="4695686"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FC3EEF8-6B07-1343-1462-65B4504168E0}"/>
                </a:ext>
              </a:extLst>
            </p:cNvPr>
            <p:cNvCxnSpPr/>
            <p:nvPr/>
          </p:nvCxnSpPr>
          <p:spPr bwMode="auto">
            <a:xfrm>
              <a:off x="5388480"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01C5638-4D53-9096-0116-5CC150363A91}"/>
                </a:ext>
              </a:extLst>
            </p:cNvPr>
            <p:cNvCxnSpPr/>
            <p:nvPr/>
          </p:nvCxnSpPr>
          <p:spPr bwMode="auto">
            <a:xfrm>
              <a:off x="6081274" y="5013738"/>
              <a:ext cx="0" cy="28934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518B766-A9E9-02E6-2DCB-CE380F2BE7A6}"/>
                </a:ext>
              </a:extLst>
            </p:cNvPr>
            <p:cNvCxnSpPr/>
            <p:nvPr/>
          </p:nvCxnSpPr>
          <p:spPr bwMode="auto">
            <a:xfrm>
              <a:off x="6774070" y="5013738"/>
              <a:ext cx="0" cy="289340"/>
            </a:xfrm>
            <a:prstGeom prst="line">
              <a:avLst/>
            </a:prstGeom>
            <a:noFill/>
            <a:ln w="28575" cap="flat" cmpd="sng" algn="ctr">
              <a:solidFill>
                <a:schemeClr val="bg1"/>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7F4955FE-6CFD-CFDE-C5D7-07069E28929F}"/>
              </a:ext>
            </a:extLst>
          </p:cNvPr>
          <p:cNvSpPr txBox="1"/>
          <p:nvPr/>
        </p:nvSpPr>
        <p:spPr bwMode="auto">
          <a:xfrm>
            <a:off x="2475950" y="5007112"/>
            <a:ext cx="245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71ADBA27-DE3D-3E6A-5583-D65103C3B12E}"/>
              </a:ext>
            </a:extLst>
          </p:cNvPr>
          <p:cNvSpPr txBox="1"/>
          <p:nvPr/>
        </p:nvSpPr>
        <p:spPr bwMode="auto">
          <a:xfrm>
            <a:off x="3123096"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8" name="TextBox 37">
            <a:extLst>
              <a:ext uri="{FF2B5EF4-FFF2-40B4-BE49-F238E27FC236}">
                <a16:creationId xmlns:a16="http://schemas.microsoft.com/office/drawing/2014/main" id="{655ADB5C-FE2A-637C-6B57-5D471EB71569}"/>
              </a:ext>
            </a:extLst>
          </p:cNvPr>
          <p:cNvSpPr txBox="1"/>
          <p:nvPr/>
        </p:nvSpPr>
        <p:spPr bwMode="auto">
          <a:xfrm>
            <a:off x="3812209"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9" name="TextBox 38">
            <a:extLst>
              <a:ext uri="{FF2B5EF4-FFF2-40B4-BE49-F238E27FC236}">
                <a16:creationId xmlns:a16="http://schemas.microsoft.com/office/drawing/2014/main" id="{24CD224F-A631-4AD0-0554-02CFEF0153CB}"/>
              </a:ext>
            </a:extLst>
          </p:cNvPr>
          <p:cNvSpPr txBox="1"/>
          <p:nvPr/>
        </p:nvSpPr>
        <p:spPr bwMode="auto">
          <a:xfrm>
            <a:off x="4501323"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40" name="TextBox 39">
            <a:extLst>
              <a:ext uri="{FF2B5EF4-FFF2-40B4-BE49-F238E27FC236}">
                <a16:creationId xmlns:a16="http://schemas.microsoft.com/office/drawing/2014/main" id="{4E3A9DB3-EE59-C56F-62A5-C0989A93935F}"/>
              </a:ext>
            </a:extLst>
          </p:cNvPr>
          <p:cNvSpPr txBox="1"/>
          <p:nvPr/>
        </p:nvSpPr>
        <p:spPr bwMode="auto">
          <a:xfrm>
            <a:off x="5201479"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41" name="TextBox 40">
            <a:extLst>
              <a:ext uri="{FF2B5EF4-FFF2-40B4-BE49-F238E27FC236}">
                <a16:creationId xmlns:a16="http://schemas.microsoft.com/office/drawing/2014/main" id="{10F9A2B1-5F8A-AC6D-9470-4E5FC3CFA727}"/>
              </a:ext>
            </a:extLst>
          </p:cNvPr>
          <p:cNvSpPr txBox="1"/>
          <p:nvPr/>
        </p:nvSpPr>
        <p:spPr bwMode="auto">
          <a:xfrm>
            <a:off x="5879549"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1490AA63-39B8-B81C-BDA7-BCB39B07F1E4}"/>
              </a:ext>
            </a:extLst>
          </p:cNvPr>
          <p:cNvSpPr txBox="1"/>
          <p:nvPr/>
        </p:nvSpPr>
        <p:spPr bwMode="auto">
          <a:xfrm>
            <a:off x="6586331" y="5007112"/>
            <a:ext cx="430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43" name="TextBox 42">
            <a:extLst>
              <a:ext uri="{FF2B5EF4-FFF2-40B4-BE49-F238E27FC236}">
                <a16:creationId xmlns:a16="http://schemas.microsoft.com/office/drawing/2014/main" id="{A29F0D59-7A10-8D58-00B0-1FA03B6027E0}"/>
              </a:ext>
            </a:extLst>
          </p:cNvPr>
          <p:cNvSpPr txBox="1"/>
          <p:nvPr/>
        </p:nvSpPr>
        <p:spPr bwMode="auto">
          <a:xfrm>
            <a:off x="2321342" y="4841460"/>
            <a:ext cx="245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1EC1BE8A-7AE4-DF69-6C4F-D1173D6FE483}"/>
              </a:ext>
            </a:extLst>
          </p:cNvPr>
          <p:cNvSpPr txBox="1"/>
          <p:nvPr/>
        </p:nvSpPr>
        <p:spPr bwMode="auto">
          <a:xfrm>
            <a:off x="2221948" y="4315791"/>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D5A5AED3-2B72-2481-F60D-AA34C748B00F}"/>
              </a:ext>
            </a:extLst>
          </p:cNvPr>
          <p:cNvSpPr txBox="1"/>
          <p:nvPr/>
        </p:nvSpPr>
        <p:spPr bwMode="auto">
          <a:xfrm>
            <a:off x="2221948" y="3792330"/>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AF94BE9E-2598-B95B-D990-9E1E61985945}"/>
              </a:ext>
            </a:extLst>
          </p:cNvPr>
          <p:cNvSpPr txBox="1"/>
          <p:nvPr/>
        </p:nvSpPr>
        <p:spPr bwMode="auto">
          <a:xfrm>
            <a:off x="2221948" y="3277704"/>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8" name="Freeform: Shape 57">
            <a:extLst>
              <a:ext uri="{FF2B5EF4-FFF2-40B4-BE49-F238E27FC236}">
                <a16:creationId xmlns:a16="http://schemas.microsoft.com/office/drawing/2014/main" id="{1DA219A2-D5B1-FE87-AF2B-16C413FA9745}"/>
              </a:ext>
            </a:extLst>
          </p:cNvPr>
          <p:cNvSpPr/>
          <p:nvPr/>
        </p:nvSpPr>
        <p:spPr bwMode="auto">
          <a:xfrm>
            <a:off x="2615651" y="2412651"/>
            <a:ext cx="2004854" cy="2583314"/>
          </a:xfrm>
          <a:custGeom>
            <a:avLst/>
            <a:gdLst>
              <a:gd name="connsiteX0" fmla="*/ 2004854 w 2004854"/>
              <a:gd name="connsiteY0" fmla="*/ 2583314 h 2583314"/>
              <a:gd name="connsiteX1" fmla="*/ 2004854 w 2004854"/>
              <a:gd name="connsiteY1" fmla="*/ 2520438 h 2583314"/>
              <a:gd name="connsiteX2" fmla="*/ 1239560 w 2004854"/>
              <a:gd name="connsiteY2" fmla="*/ 2520438 h 2583314"/>
              <a:gd name="connsiteX3" fmla="*/ 1239560 w 2004854"/>
              <a:gd name="connsiteY3" fmla="*/ 2374925 h 2583314"/>
              <a:gd name="connsiteX4" fmla="*/ 1192852 w 2004854"/>
              <a:gd name="connsiteY4" fmla="*/ 2374925 h 2583314"/>
              <a:gd name="connsiteX5" fmla="*/ 1192852 w 2004854"/>
              <a:gd name="connsiteY5" fmla="*/ 2297677 h 2583314"/>
              <a:gd name="connsiteX6" fmla="*/ 1085064 w 2004854"/>
              <a:gd name="connsiteY6" fmla="*/ 2297677 h 2583314"/>
              <a:gd name="connsiteX7" fmla="*/ 1085064 w 2004854"/>
              <a:gd name="connsiteY7" fmla="*/ 2224022 h 2583314"/>
              <a:gd name="connsiteX8" fmla="*/ 975480 w 2004854"/>
              <a:gd name="connsiteY8" fmla="*/ 2224022 h 2583314"/>
              <a:gd name="connsiteX9" fmla="*/ 975480 w 2004854"/>
              <a:gd name="connsiteY9" fmla="*/ 2162942 h 2583314"/>
              <a:gd name="connsiteX10" fmla="*/ 943143 w 2004854"/>
              <a:gd name="connsiteY10" fmla="*/ 2162942 h 2583314"/>
              <a:gd name="connsiteX11" fmla="*/ 943143 w 2004854"/>
              <a:gd name="connsiteY11" fmla="*/ 2082101 h 2583314"/>
              <a:gd name="connsiteX12" fmla="*/ 752718 w 2004854"/>
              <a:gd name="connsiteY12" fmla="*/ 2082101 h 2583314"/>
              <a:gd name="connsiteX13" fmla="*/ 752718 w 2004854"/>
              <a:gd name="connsiteY13" fmla="*/ 2015632 h 2583314"/>
              <a:gd name="connsiteX14" fmla="*/ 623373 w 2004854"/>
              <a:gd name="connsiteY14" fmla="*/ 2015632 h 2583314"/>
              <a:gd name="connsiteX15" fmla="*/ 623373 w 2004854"/>
              <a:gd name="connsiteY15" fmla="*/ 1938384 h 2583314"/>
              <a:gd name="connsiteX16" fmla="*/ 610798 w 2004854"/>
              <a:gd name="connsiteY16" fmla="*/ 1938384 h 2583314"/>
              <a:gd name="connsiteX17" fmla="*/ 610798 w 2004854"/>
              <a:gd name="connsiteY17" fmla="*/ 1861136 h 2583314"/>
              <a:gd name="connsiteX18" fmla="*/ 585647 w 2004854"/>
              <a:gd name="connsiteY18" fmla="*/ 1861136 h 2583314"/>
              <a:gd name="connsiteX19" fmla="*/ 585647 w 2004854"/>
              <a:gd name="connsiteY19" fmla="*/ 1791074 h 2583314"/>
              <a:gd name="connsiteX20" fmla="*/ 494028 w 2004854"/>
              <a:gd name="connsiteY20" fmla="*/ 1791074 h 2583314"/>
              <a:gd name="connsiteX21" fmla="*/ 494028 w 2004854"/>
              <a:gd name="connsiteY21" fmla="*/ 1721012 h 2583314"/>
              <a:gd name="connsiteX22" fmla="*/ 458098 w 2004854"/>
              <a:gd name="connsiteY22" fmla="*/ 1721012 h 2583314"/>
              <a:gd name="connsiteX23" fmla="*/ 458098 w 2004854"/>
              <a:gd name="connsiteY23" fmla="*/ 1638375 h 2583314"/>
              <a:gd name="connsiteX24" fmla="*/ 440134 w 2004854"/>
              <a:gd name="connsiteY24" fmla="*/ 1638375 h 2583314"/>
              <a:gd name="connsiteX25" fmla="*/ 440134 w 2004854"/>
              <a:gd name="connsiteY25" fmla="*/ 1509029 h 2583314"/>
              <a:gd name="connsiteX26" fmla="*/ 316178 w 2004854"/>
              <a:gd name="connsiteY26" fmla="*/ 1509029 h 2583314"/>
              <a:gd name="connsiteX27" fmla="*/ 316178 w 2004854"/>
              <a:gd name="connsiteY27" fmla="*/ 1424595 h 2583314"/>
              <a:gd name="connsiteX28" fmla="*/ 273063 w 2004854"/>
              <a:gd name="connsiteY28" fmla="*/ 1424595 h 2583314"/>
              <a:gd name="connsiteX29" fmla="*/ 273063 w 2004854"/>
              <a:gd name="connsiteY29" fmla="*/ 1349144 h 2583314"/>
              <a:gd name="connsiteX30" fmla="*/ 255098 w 2004854"/>
              <a:gd name="connsiteY30" fmla="*/ 1349144 h 2583314"/>
              <a:gd name="connsiteX31" fmla="*/ 255098 w 2004854"/>
              <a:gd name="connsiteY31" fmla="*/ 1277285 h 2583314"/>
              <a:gd name="connsiteX32" fmla="*/ 172461 w 2004854"/>
              <a:gd name="connsiteY32" fmla="*/ 1277285 h 2583314"/>
              <a:gd name="connsiteX33" fmla="*/ 172461 w 2004854"/>
              <a:gd name="connsiteY33" fmla="*/ 847931 h 2583314"/>
              <a:gd name="connsiteX34" fmla="*/ 158089 w 2004854"/>
              <a:gd name="connsiteY34" fmla="*/ 847931 h 2583314"/>
              <a:gd name="connsiteX35" fmla="*/ 158089 w 2004854"/>
              <a:gd name="connsiteY35" fmla="*/ 770683 h 2583314"/>
              <a:gd name="connsiteX36" fmla="*/ 120363 w 2004854"/>
              <a:gd name="connsiteY36" fmla="*/ 770683 h 2583314"/>
              <a:gd name="connsiteX37" fmla="*/ 120363 w 2004854"/>
              <a:gd name="connsiteY37" fmla="*/ 619780 h 2583314"/>
              <a:gd name="connsiteX38" fmla="*/ 97009 w 2004854"/>
              <a:gd name="connsiteY38" fmla="*/ 619780 h 2583314"/>
              <a:gd name="connsiteX39" fmla="*/ 97009 w 2004854"/>
              <a:gd name="connsiteY39" fmla="*/ 542532 h 2583314"/>
              <a:gd name="connsiteX40" fmla="*/ 66469 w 2004854"/>
              <a:gd name="connsiteY40" fmla="*/ 542532 h 2583314"/>
              <a:gd name="connsiteX41" fmla="*/ 66469 w 2004854"/>
              <a:gd name="connsiteY41" fmla="*/ 0 h 2583314"/>
              <a:gd name="connsiteX42" fmla="*/ 0 w 2004854"/>
              <a:gd name="connsiteY42" fmla="*/ 0 h 258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04854" h="2583314">
                <a:moveTo>
                  <a:pt x="2004854" y="2583314"/>
                </a:moveTo>
                <a:lnTo>
                  <a:pt x="2004854" y="2520438"/>
                </a:lnTo>
                <a:lnTo>
                  <a:pt x="1239560" y="2520438"/>
                </a:lnTo>
                <a:lnTo>
                  <a:pt x="1239560" y="2374925"/>
                </a:lnTo>
                <a:lnTo>
                  <a:pt x="1192852" y="2374925"/>
                </a:lnTo>
                <a:lnTo>
                  <a:pt x="1192852" y="2297677"/>
                </a:lnTo>
                <a:lnTo>
                  <a:pt x="1085064" y="2297677"/>
                </a:lnTo>
                <a:lnTo>
                  <a:pt x="1085064" y="2224022"/>
                </a:lnTo>
                <a:lnTo>
                  <a:pt x="975480" y="2224022"/>
                </a:lnTo>
                <a:lnTo>
                  <a:pt x="975480" y="2162942"/>
                </a:lnTo>
                <a:lnTo>
                  <a:pt x="943143" y="2162942"/>
                </a:lnTo>
                <a:lnTo>
                  <a:pt x="943143" y="2082101"/>
                </a:lnTo>
                <a:lnTo>
                  <a:pt x="752718" y="2082101"/>
                </a:lnTo>
                <a:lnTo>
                  <a:pt x="752718" y="2015632"/>
                </a:lnTo>
                <a:lnTo>
                  <a:pt x="623373" y="2015632"/>
                </a:lnTo>
                <a:lnTo>
                  <a:pt x="623373" y="1938384"/>
                </a:lnTo>
                <a:lnTo>
                  <a:pt x="610798" y="1938384"/>
                </a:lnTo>
                <a:lnTo>
                  <a:pt x="610798" y="1861136"/>
                </a:lnTo>
                <a:lnTo>
                  <a:pt x="585647" y="1861136"/>
                </a:lnTo>
                <a:lnTo>
                  <a:pt x="585647" y="1791074"/>
                </a:lnTo>
                <a:lnTo>
                  <a:pt x="494028" y="1791074"/>
                </a:lnTo>
                <a:lnTo>
                  <a:pt x="494028" y="1721012"/>
                </a:lnTo>
                <a:lnTo>
                  <a:pt x="458098" y="1721012"/>
                </a:lnTo>
                <a:lnTo>
                  <a:pt x="458098" y="1638375"/>
                </a:lnTo>
                <a:lnTo>
                  <a:pt x="440134" y="1638375"/>
                </a:lnTo>
                <a:lnTo>
                  <a:pt x="440134" y="1509029"/>
                </a:lnTo>
                <a:lnTo>
                  <a:pt x="316178" y="1509029"/>
                </a:lnTo>
                <a:lnTo>
                  <a:pt x="316178" y="1424595"/>
                </a:lnTo>
                <a:lnTo>
                  <a:pt x="273063" y="1424595"/>
                </a:lnTo>
                <a:lnTo>
                  <a:pt x="273063" y="1349144"/>
                </a:lnTo>
                <a:lnTo>
                  <a:pt x="255098" y="1349144"/>
                </a:lnTo>
                <a:lnTo>
                  <a:pt x="255098" y="1277285"/>
                </a:lnTo>
                <a:lnTo>
                  <a:pt x="172461" y="1277285"/>
                </a:lnTo>
                <a:lnTo>
                  <a:pt x="172461" y="847931"/>
                </a:lnTo>
                <a:lnTo>
                  <a:pt x="158089" y="847931"/>
                </a:lnTo>
                <a:lnTo>
                  <a:pt x="158089" y="770683"/>
                </a:lnTo>
                <a:lnTo>
                  <a:pt x="120363" y="770683"/>
                </a:lnTo>
                <a:lnTo>
                  <a:pt x="120363" y="619780"/>
                </a:lnTo>
                <a:lnTo>
                  <a:pt x="97009" y="619780"/>
                </a:lnTo>
                <a:lnTo>
                  <a:pt x="97009" y="542532"/>
                </a:lnTo>
                <a:lnTo>
                  <a:pt x="66469" y="542532"/>
                </a:lnTo>
                <a:lnTo>
                  <a:pt x="66469"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47" name="TextBox 46">
            <a:extLst>
              <a:ext uri="{FF2B5EF4-FFF2-40B4-BE49-F238E27FC236}">
                <a16:creationId xmlns:a16="http://schemas.microsoft.com/office/drawing/2014/main" id="{C2CDF449-473C-C692-421C-8DA980DCDCA4}"/>
              </a:ext>
            </a:extLst>
          </p:cNvPr>
          <p:cNvSpPr txBox="1"/>
          <p:nvPr/>
        </p:nvSpPr>
        <p:spPr bwMode="auto">
          <a:xfrm>
            <a:off x="2221948" y="2752034"/>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E7455D4E-18B1-673D-00EE-8AF35B09CDD7}"/>
              </a:ext>
            </a:extLst>
          </p:cNvPr>
          <p:cNvSpPr txBox="1"/>
          <p:nvPr/>
        </p:nvSpPr>
        <p:spPr bwMode="auto">
          <a:xfrm>
            <a:off x="2126974" y="2230782"/>
            <a:ext cx="54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 name="Freeform: Shape 11">
            <a:extLst>
              <a:ext uri="{FF2B5EF4-FFF2-40B4-BE49-F238E27FC236}">
                <a16:creationId xmlns:a16="http://schemas.microsoft.com/office/drawing/2014/main" id="{4132E3DA-D812-6DCF-C44A-179678EB83DC}"/>
              </a:ext>
            </a:extLst>
          </p:cNvPr>
          <p:cNvSpPr/>
          <p:nvPr/>
        </p:nvSpPr>
        <p:spPr bwMode="auto">
          <a:xfrm>
            <a:off x="2625687" y="2412694"/>
            <a:ext cx="3316077" cy="2286000"/>
          </a:xfrm>
          <a:custGeom>
            <a:avLst/>
            <a:gdLst>
              <a:gd name="connsiteX0" fmla="*/ 3316077 w 3316077"/>
              <a:gd name="connsiteY0" fmla="*/ 2286000 h 2286000"/>
              <a:gd name="connsiteX1" fmla="*/ 2502665 w 3316077"/>
              <a:gd name="connsiteY1" fmla="*/ 2286000 h 2286000"/>
              <a:gd name="connsiteX2" fmla="*/ 2502665 w 3316077"/>
              <a:gd name="connsiteY2" fmla="*/ 2135436 h 2286000"/>
              <a:gd name="connsiteX3" fmla="*/ 1733320 w 3316077"/>
              <a:gd name="connsiteY3" fmla="*/ 2135436 h 2286000"/>
              <a:gd name="connsiteX4" fmla="*/ 1733320 w 3316077"/>
              <a:gd name="connsiteY4" fmla="*/ 2049137 h 2286000"/>
              <a:gd name="connsiteX5" fmla="*/ 1564395 w 3316077"/>
              <a:gd name="connsiteY5" fmla="*/ 2049137 h 2286000"/>
              <a:gd name="connsiteX6" fmla="*/ 1564395 w 3316077"/>
              <a:gd name="connsiteY6" fmla="*/ 1961002 h 2286000"/>
              <a:gd name="connsiteX7" fmla="*/ 1327532 w 3316077"/>
              <a:gd name="connsiteY7" fmla="*/ 1961002 h 2286000"/>
              <a:gd name="connsiteX8" fmla="*/ 1327532 w 3316077"/>
              <a:gd name="connsiteY8" fmla="*/ 1860014 h 2286000"/>
              <a:gd name="connsiteX9" fmla="*/ 1189821 w 3316077"/>
              <a:gd name="connsiteY9" fmla="*/ 1860014 h 2286000"/>
              <a:gd name="connsiteX10" fmla="*/ 1189821 w 3316077"/>
              <a:gd name="connsiteY10" fmla="*/ 1779224 h 2286000"/>
              <a:gd name="connsiteX11" fmla="*/ 1077817 w 3316077"/>
              <a:gd name="connsiteY11" fmla="*/ 1779224 h 2286000"/>
              <a:gd name="connsiteX12" fmla="*/ 1077817 w 3316077"/>
              <a:gd name="connsiteY12" fmla="*/ 1610299 h 2286000"/>
              <a:gd name="connsiteX13" fmla="*/ 785870 w 3316077"/>
              <a:gd name="connsiteY13" fmla="*/ 1610299 h 2286000"/>
              <a:gd name="connsiteX14" fmla="*/ 785870 w 3316077"/>
              <a:gd name="connsiteY14" fmla="*/ 1531345 h 2286000"/>
              <a:gd name="connsiteX15" fmla="*/ 767508 w 3316077"/>
              <a:gd name="connsiteY15" fmla="*/ 1531345 h 2286000"/>
              <a:gd name="connsiteX16" fmla="*/ 767508 w 3316077"/>
              <a:gd name="connsiteY16" fmla="*/ 1316516 h 2286000"/>
              <a:gd name="connsiteX17" fmla="*/ 736294 w 3316077"/>
              <a:gd name="connsiteY17" fmla="*/ 1316516 h 2286000"/>
              <a:gd name="connsiteX18" fmla="*/ 736294 w 3316077"/>
              <a:gd name="connsiteY18" fmla="*/ 1248578 h 2286000"/>
              <a:gd name="connsiteX19" fmla="*/ 609600 w 3316077"/>
              <a:gd name="connsiteY19" fmla="*/ 1248578 h 2286000"/>
              <a:gd name="connsiteX20" fmla="*/ 609600 w 3316077"/>
              <a:gd name="connsiteY20" fmla="*/ 1184313 h 2286000"/>
              <a:gd name="connsiteX21" fmla="*/ 543499 w 3316077"/>
              <a:gd name="connsiteY21" fmla="*/ 1184313 h 2286000"/>
              <a:gd name="connsiteX22" fmla="*/ 543499 w 3316077"/>
              <a:gd name="connsiteY22" fmla="*/ 1109031 h 2286000"/>
              <a:gd name="connsiteX23" fmla="*/ 481070 w 3316077"/>
              <a:gd name="connsiteY23" fmla="*/ 1109031 h 2286000"/>
              <a:gd name="connsiteX24" fmla="*/ 481070 w 3316077"/>
              <a:gd name="connsiteY24" fmla="*/ 1039258 h 2286000"/>
              <a:gd name="connsiteX25" fmla="*/ 438838 w 3316077"/>
              <a:gd name="connsiteY25" fmla="*/ 1039258 h 2286000"/>
              <a:gd name="connsiteX26" fmla="*/ 438838 w 3316077"/>
              <a:gd name="connsiteY26" fmla="*/ 894202 h 2286000"/>
              <a:gd name="connsiteX27" fmla="*/ 383754 w 3316077"/>
              <a:gd name="connsiteY27" fmla="*/ 894202 h 2286000"/>
              <a:gd name="connsiteX28" fmla="*/ 383754 w 3316077"/>
              <a:gd name="connsiteY28" fmla="*/ 824429 h 2286000"/>
              <a:gd name="connsiteX29" fmla="*/ 279094 w 3316077"/>
              <a:gd name="connsiteY29" fmla="*/ 824429 h 2286000"/>
              <a:gd name="connsiteX30" fmla="*/ 279094 w 3316077"/>
              <a:gd name="connsiteY30" fmla="*/ 475561 h 2286000"/>
              <a:gd name="connsiteX31" fmla="*/ 183614 w 3316077"/>
              <a:gd name="connsiteY31" fmla="*/ 475561 h 2286000"/>
              <a:gd name="connsiteX32" fmla="*/ 183614 w 3316077"/>
              <a:gd name="connsiteY32" fmla="*/ 403952 h 2286000"/>
              <a:gd name="connsiteX33" fmla="*/ 156072 w 3316077"/>
              <a:gd name="connsiteY33" fmla="*/ 403952 h 2286000"/>
              <a:gd name="connsiteX34" fmla="*/ 156072 w 3316077"/>
              <a:gd name="connsiteY34" fmla="*/ 326834 h 2286000"/>
              <a:gd name="connsiteX35" fmla="*/ 86299 w 3316077"/>
              <a:gd name="connsiteY35" fmla="*/ 326834 h 2286000"/>
              <a:gd name="connsiteX36" fmla="*/ 86299 w 3316077"/>
              <a:gd name="connsiteY36" fmla="*/ 247879 h 2286000"/>
              <a:gd name="connsiteX37" fmla="*/ 66101 w 3316077"/>
              <a:gd name="connsiteY37" fmla="*/ 247879 h 2286000"/>
              <a:gd name="connsiteX38" fmla="*/ 66101 w 3316077"/>
              <a:gd name="connsiteY38" fmla="*/ 58757 h 2286000"/>
              <a:gd name="connsiteX39" fmla="*/ 38559 w 3316077"/>
              <a:gd name="connsiteY39" fmla="*/ 58757 h 2286000"/>
              <a:gd name="connsiteX40" fmla="*/ 38559 w 3316077"/>
              <a:gd name="connsiteY40" fmla="*/ 0 h 2286000"/>
              <a:gd name="connsiteX41" fmla="*/ 0 w 3316077"/>
              <a:gd name="connsiteY41"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16077" h="2286000">
                <a:moveTo>
                  <a:pt x="3316077" y="2286000"/>
                </a:moveTo>
                <a:lnTo>
                  <a:pt x="2502665" y="2286000"/>
                </a:lnTo>
                <a:lnTo>
                  <a:pt x="2502665" y="2135436"/>
                </a:lnTo>
                <a:lnTo>
                  <a:pt x="1733320" y="2135436"/>
                </a:lnTo>
                <a:lnTo>
                  <a:pt x="1733320" y="2049137"/>
                </a:lnTo>
                <a:lnTo>
                  <a:pt x="1564395" y="2049137"/>
                </a:lnTo>
                <a:lnTo>
                  <a:pt x="1564395" y="1961002"/>
                </a:lnTo>
                <a:lnTo>
                  <a:pt x="1327532" y="1961002"/>
                </a:lnTo>
                <a:lnTo>
                  <a:pt x="1327532" y="1860014"/>
                </a:lnTo>
                <a:lnTo>
                  <a:pt x="1189821" y="1860014"/>
                </a:lnTo>
                <a:lnTo>
                  <a:pt x="1189821" y="1779224"/>
                </a:lnTo>
                <a:lnTo>
                  <a:pt x="1077817" y="1779224"/>
                </a:lnTo>
                <a:lnTo>
                  <a:pt x="1077817" y="1610299"/>
                </a:lnTo>
                <a:lnTo>
                  <a:pt x="785870" y="1610299"/>
                </a:lnTo>
                <a:lnTo>
                  <a:pt x="785870" y="1531345"/>
                </a:lnTo>
                <a:lnTo>
                  <a:pt x="767508" y="1531345"/>
                </a:lnTo>
                <a:lnTo>
                  <a:pt x="767508" y="1316516"/>
                </a:lnTo>
                <a:lnTo>
                  <a:pt x="736294" y="1316516"/>
                </a:lnTo>
                <a:lnTo>
                  <a:pt x="736294" y="1248578"/>
                </a:lnTo>
                <a:lnTo>
                  <a:pt x="609600" y="1248578"/>
                </a:lnTo>
                <a:lnTo>
                  <a:pt x="609600" y="1184313"/>
                </a:lnTo>
                <a:lnTo>
                  <a:pt x="543499" y="1184313"/>
                </a:lnTo>
                <a:lnTo>
                  <a:pt x="543499" y="1109031"/>
                </a:lnTo>
                <a:lnTo>
                  <a:pt x="481070" y="1109031"/>
                </a:lnTo>
                <a:lnTo>
                  <a:pt x="481070" y="1039258"/>
                </a:lnTo>
                <a:lnTo>
                  <a:pt x="438838" y="1039258"/>
                </a:lnTo>
                <a:lnTo>
                  <a:pt x="438838" y="894202"/>
                </a:lnTo>
                <a:lnTo>
                  <a:pt x="383754" y="894202"/>
                </a:lnTo>
                <a:lnTo>
                  <a:pt x="383754" y="824429"/>
                </a:lnTo>
                <a:lnTo>
                  <a:pt x="279094" y="824429"/>
                </a:lnTo>
                <a:lnTo>
                  <a:pt x="279094" y="475561"/>
                </a:lnTo>
                <a:lnTo>
                  <a:pt x="183614" y="475561"/>
                </a:lnTo>
                <a:lnTo>
                  <a:pt x="183614" y="403952"/>
                </a:lnTo>
                <a:lnTo>
                  <a:pt x="156072" y="403952"/>
                </a:lnTo>
                <a:lnTo>
                  <a:pt x="156072" y="326834"/>
                </a:lnTo>
                <a:lnTo>
                  <a:pt x="86299" y="326834"/>
                </a:lnTo>
                <a:lnTo>
                  <a:pt x="86299" y="247879"/>
                </a:lnTo>
                <a:lnTo>
                  <a:pt x="66101" y="247879"/>
                </a:lnTo>
                <a:lnTo>
                  <a:pt x="66101" y="58757"/>
                </a:lnTo>
                <a:lnTo>
                  <a:pt x="38559" y="58757"/>
                </a:lnTo>
                <a:lnTo>
                  <a:pt x="38559"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49" name="Group 48">
            <a:extLst>
              <a:ext uri="{FF2B5EF4-FFF2-40B4-BE49-F238E27FC236}">
                <a16:creationId xmlns:a16="http://schemas.microsoft.com/office/drawing/2014/main" id="{9BE16D91-AC22-09D2-F6D3-5CA0366DE15D}"/>
              </a:ext>
            </a:extLst>
          </p:cNvPr>
          <p:cNvGrpSpPr/>
          <p:nvPr/>
        </p:nvGrpSpPr>
        <p:grpSpPr>
          <a:xfrm>
            <a:off x="2713821" y="2599981"/>
            <a:ext cx="3218761" cy="2100550"/>
            <a:chOff x="2713821" y="2599981"/>
            <a:chExt cx="3218761" cy="2100550"/>
          </a:xfrm>
        </p:grpSpPr>
        <p:cxnSp>
          <p:nvCxnSpPr>
            <p:cNvPr id="16" name="Straight Connector 15">
              <a:extLst>
                <a:ext uri="{FF2B5EF4-FFF2-40B4-BE49-F238E27FC236}">
                  <a16:creationId xmlns:a16="http://schemas.microsoft.com/office/drawing/2014/main" id="{16B03577-C49B-CFEC-D12C-BC073C4B025C}"/>
                </a:ext>
              </a:extLst>
            </p:cNvPr>
            <p:cNvCxnSpPr>
              <a:cxnSpLocks/>
            </p:cNvCxnSpPr>
            <p:nvPr/>
          </p:nvCxnSpPr>
          <p:spPr bwMode="auto">
            <a:xfrm>
              <a:off x="3619040" y="3949547"/>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1C1B7E0-8DB4-2DAD-6103-E54E9CBFF584}"/>
                </a:ext>
              </a:extLst>
            </p:cNvPr>
            <p:cNvCxnSpPr>
              <a:cxnSpLocks/>
            </p:cNvCxnSpPr>
            <p:nvPr/>
          </p:nvCxnSpPr>
          <p:spPr bwMode="auto">
            <a:xfrm>
              <a:off x="3664943" y="3949547"/>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4792677-F4D2-2325-9C11-710ADC3CB15D}"/>
                </a:ext>
              </a:extLst>
            </p:cNvPr>
            <p:cNvCxnSpPr>
              <a:cxnSpLocks/>
            </p:cNvCxnSpPr>
            <p:nvPr/>
          </p:nvCxnSpPr>
          <p:spPr bwMode="auto">
            <a:xfrm>
              <a:off x="3742061" y="4125817"/>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7D0E69F-ACE1-2C50-C5E2-1899D54A9474}"/>
                </a:ext>
              </a:extLst>
            </p:cNvPr>
            <p:cNvCxnSpPr>
              <a:cxnSpLocks/>
            </p:cNvCxnSpPr>
            <p:nvPr/>
          </p:nvCxnSpPr>
          <p:spPr bwMode="auto">
            <a:xfrm>
              <a:off x="4509570" y="4480193"/>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137BBA0-4C04-F5E3-2B40-33C7C60D88C4}"/>
                </a:ext>
              </a:extLst>
            </p:cNvPr>
            <p:cNvCxnSpPr>
              <a:cxnSpLocks/>
            </p:cNvCxnSpPr>
            <p:nvPr/>
          </p:nvCxnSpPr>
          <p:spPr bwMode="auto">
            <a:xfrm>
              <a:off x="5201796" y="4632593"/>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893D0F1-5599-DB0B-17D7-A2743EB52702}"/>
                </a:ext>
              </a:extLst>
            </p:cNvPr>
            <p:cNvCxnSpPr>
              <a:cxnSpLocks/>
            </p:cNvCxnSpPr>
            <p:nvPr/>
          </p:nvCxnSpPr>
          <p:spPr bwMode="auto">
            <a:xfrm>
              <a:off x="5207305" y="4632593"/>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A6D5BC8-E747-2330-CDB2-52340E0BA88B}"/>
                </a:ext>
              </a:extLst>
            </p:cNvPr>
            <p:cNvCxnSpPr>
              <a:cxnSpLocks/>
            </p:cNvCxnSpPr>
            <p:nvPr/>
          </p:nvCxnSpPr>
          <p:spPr bwMode="auto">
            <a:xfrm>
              <a:off x="5932582" y="4632593"/>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D2F2DEB-9FB7-B3BD-137A-32FD5E8E9DBE}"/>
                </a:ext>
              </a:extLst>
            </p:cNvPr>
            <p:cNvCxnSpPr>
              <a:cxnSpLocks/>
            </p:cNvCxnSpPr>
            <p:nvPr/>
          </p:nvCxnSpPr>
          <p:spPr bwMode="auto">
            <a:xfrm>
              <a:off x="2752380" y="2666082"/>
              <a:ext cx="0" cy="67938"/>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7EBA882-A410-C1CE-A7CE-063435D36DDF}"/>
                </a:ext>
              </a:extLst>
            </p:cNvPr>
            <p:cNvCxnSpPr>
              <a:cxnSpLocks/>
            </p:cNvCxnSpPr>
            <p:nvPr/>
          </p:nvCxnSpPr>
          <p:spPr bwMode="auto">
            <a:xfrm>
              <a:off x="2713821" y="2599981"/>
              <a:ext cx="0" cy="67938"/>
            </a:xfrm>
            <a:prstGeom prst="line">
              <a:avLst/>
            </a:prstGeom>
            <a:noFill/>
            <a:ln w="19050" cap="flat" cmpd="sng" algn="ctr">
              <a:solidFill>
                <a:schemeClr val="accent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7616BA81-D128-5BFF-076C-5BE171D123D7}"/>
              </a:ext>
            </a:extLst>
          </p:cNvPr>
          <p:cNvCxnSpPr>
            <a:cxnSpLocks/>
          </p:cNvCxnSpPr>
          <p:nvPr/>
        </p:nvCxnSpPr>
        <p:spPr bwMode="auto">
          <a:xfrm>
            <a:off x="2739464" y="2977360"/>
            <a:ext cx="0" cy="67938"/>
          </a:xfrm>
          <a:prstGeom prst="line">
            <a:avLst/>
          </a:prstGeom>
          <a:noFill/>
          <a:ln w="19050" cap="flat" cmpd="sng" algn="ctr">
            <a:solidFill>
              <a:schemeClr val="accent3"/>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8CB2DD05-9B02-CF68-53E7-AB674853C33C}"/>
              </a:ext>
            </a:extLst>
          </p:cNvPr>
          <p:cNvSpPr/>
          <p:nvPr/>
        </p:nvSpPr>
        <p:spPr bwMode="auto">
          <a:xfrm>
            <a:off x="2617304" y="2400852"/>
            <a:ext cx="4165600" cy="2608470"/>
          </a:xfrm>
          <a:custGeom>
            <a:avLst/>
            <a:gdLst>
              <a:gd name="connsiteX0" fmla="*/ 0 w 4165600"/>
              <a:gd name="connsiteY0" fmla="*/ 0 h 2608470"/>
              <a:gd name="connsiteX1" fmla="*/ 0 w 4165600"/>
              <a:gd name="connsiteY1" fmla="*/ 2608470 h 2608470"/>
              <a:gd name="connsiteX2" fmla="*/ 4165600 w 4165600"/>
              <a:gd name="connsiteY2" fmla="*/ 2608470 h 2608470"/>
            </a:gdLst>
            <a:ahLst/>
            <a:cxnLst>
              <a:cxn ang="0">
                <a:pos x="connsiteX0" y="connsiteY0"/>
              </a:cxn>
              <a:cxn ang="0">
                <a:pos x="connsiteX1" y="connsiteY1"/>
              </a:cxn>
              <a:cxn ang="0">
                <a:pos x="connsiteX2" y="connsiteY2"/>
              </a:cxn>
            </a:cxnLst>
            <a:rect l="l" t="t" r="r" b="b"/>
            <a:pathLst>
              <a:path w="4165600" h="2608470">
                <a:moveTo>
                  <a:pt x="0" y="0"/>
                </a:moveTo>
                <a:lnTo>
                  <a:pt x="0" y="2608470"/>
                </a:lnTo>
                <a:lnTo>
                  <a:pt x="4165600" y="2608470"/>
                </a:lnTo>
              </a:path>
            </a:pathLst>
          </a:custGeom>
          <a:noFill/>
          <a:ln w="28575">
            <a:solidFill>
              <a:schemeClr val="bg1"/>
            </a:solidFill>
            <a:miter lim="800000"/>
            <a:headEnd/>
            <a:tailEnd/>
          </a:ln>
        </p:spPr>
        <p:txBody>
          <a:bodyPr rtlCol="0" anchor="ctr"/>
          <a:lstStyle/>
          <a:p>
            <a:pPr algn="ctr"/>
            <a:endParaRPr lang="en-US"/>
          </a:p>
        </p:txBody>
      </p:sp>
      <p:grpSp>
        <p:nvGrpSpPr>
          <p:cNvPr id="63" name="Group 62">
            <a:extLst>
              <a:ext uri="{FF2B5EF4-FFF2-40B4-BE49-F238E27FC236}">
                <a16:creationId xmlns:a16="http://schemas.microsoft.com/office/drawing/2014/main" id="{3D9A0B91-4D0B-00C7-B293-600C7ED744C6}"/>
              </a:ext>
            </a:extLst>
          </p:cNvPr>
          <p:cNvGrpSpPr/>
          <p:nvPr/>
        </p:nvGrpSpPr>
        <p:grpSpPr>
          <a:xfrm>
            <a:off x="7367081" y="2404134"/>
            <a:ext cx="86992" cy="2604326"/>
            <a:chOff x="7194362" y="2404134"/>
            <a:chExt cx="259711" cy="2604326"/>
          </a:xfrm>
        </p:grpSpPr>
        <p:cxnSp>
          <p:nvCxnSpPr>
            <p:cNvPr id="62" name="Straight Connector 61">
              <a:extLst>
                <a:ext uri="{FF2B5EF4-FFF2-40B4-BE49-F238E27FC236}">
                  <a16:creationId xmlns:a16="http://schemas.microsoft.com/office/drawing/2014/main" id="{88BFF378-0711-8AD1-2E08-EC8A2DDB887D}"/>
                </a:ext>
              </a:extLst>
            </p:cNvPr>
            <p:cNvCxnSpPr/>
            <p:nvPr/>
          </p:nvCxnSpPr>
          <p:spPr bwMode="auto">
            <a:xfrm>
              <a:off x="7194362" y="5008460"/>
              <a:ext cx="25971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1E6F5F5-5B65-B2A6-544D-4BB9C665A24C}"/>
                </a:ext>
              </a:extLst>
            </p:cNvPr>
            <p:cNvCxnSpPr/>
            <p:nvPr/>
          </p:nvCxnSpPr>
          <p:spPr bwMode="auto">
            <a:xfrm>
              <a:off x="7194362" y="4487594"/>
              <a:ext cx="25971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D61CB90-A7C1-E026-4F3E-5E84D3AEBCF5}"/>
                </a:ext>
              </a:extLst>
            </p:cNvPr>
            <p:cNvCxnSpPr/>
            <p:nvPr/>
          </p:nvCxnSpPr>
          <p:spPr bwMode="auto">
            <a:xfrm>
              <a:off x="7194362" y="3966729"/>
              <a:ext cx="25971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C98494A-34AD-57FC-8875-175247E7E885}"/>
                </a:ext>
              </a:extLst>
            </p:cNvPr>
            <p:cNvCxnSpPr/>
            <p:nvPr/>
          </p:nvCxnSpPr>
          <p:spPr bwMode="auto">
            <a:xfrm>
              <a:off x="7194362" y="3445864"/>
              <a:ext cx="25971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2F576A6-F025-07EA-B5E7-E65D31C80AD5}"/>
                </a:ext>
              </a:extLst>
            </p:cNvPr>
            <p:cNvCxnSpPr/>
            <p:nvPr/>
          </p:nvCxnSpPr>
          <p:spPr bwMode="auto">
            <a:xfrm>
              <a:off x="7194362" y="2924999"/>
              <a:ext cx="25971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88DE95A-2540-6C36-BE66-58522445B6DE}"/>
                </a:ext>
              </a:extLst>
            </p:cNvPr>
            <p:cNvCxnSpPr/>
            <p:nvPr/>
          </p:nvCxnSpPr>
          <p:spPr bwMode="auto">
            <a:xfrm>
              <a:off x="7194362" y="2404134"/>
              <a:ext cx="259711" cy="0"/>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A8988AB3-1A47-1ED7-B992-C808C98F540F}"/>
              </a:ext>
            </a:extLst>
          </p:cNvPr>
          <p:cNvSpPr txBox="1"/>
          <p:nvPr/>
        </p:nvSpPr>
        <p:spPr bwMode="auto">
          <a:xfrm>
            <a:off x="7155989" y="4841460"/>
            <a:ext cx="245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BC60FCF6-D00F-9EDC-90EC-C8F2E1EC99E4}"/>
              </a:ext>
            </a:extLst>
          </p:cNvPr>
          <p:cNvSpPr txBox="1"/>
          <p:nvPr/>
        </p:nvSpPr>
        <p:spPr bwMode="auto">
          <a:xfrm>
            <a:off x="7046868" y="4322278"/>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2" name="TextBox 71">
            <a:extLst>
              <a:ext uri="{FF2B5EF4-FFF2-40B4-BE49-F238E27FC236}">
                <a16:creationId xmlns:a16="http://schemas.microsoft.com/office/drawing/2014/main" id="{99E1B7BC-53F2-C475-B9A3-48E430F52BDE}"/>
              </a:ext>
            </a:extLst>
          </p:cNvPr>
          <p:cNvSpPr txBox="1"/>
          <p:nvPr/>
        </p:nvSpPr>
        <p:spPr bwMode="auto">
          <a:xfrm>
            <a:off x="7046868" y="3798817"/>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3" name="TextBox 72">
            <a:extLst>
              <a:ext uri="{FF2B5EF4-FFF2-40B4-BE49-F238E27FC236}">
                <a16:creationId xmlns:a16="http://schemas.microsoft.com/office/drawing/2014/main" id="{AE204224-FB4E-3764-033B-972C42F98C4A}"/>
              </a:ext>
            </a:extLst>
          </p:cNvPr>
          <p:cNvSpPr txBox="1"/>
          <p:nvPr/>
        </p:nvSpPr>
        <p:spPr bwMode="auto">
          <a:xfrm>
            <a:off x="7046868" y="3284191"/>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C35631F4-788D-0A03-3E6E-59F5FA8B5C8F}"/>
              </a:ext>
            </a:extLst>
          </p:cNvPr>
          <p:cNvSpPr txBox="1"/>
          <p:nvPr/>
        </p:nvSpPr>
        <p:spPr bwMode="auto">
          <a:xfrm>
            <a:off x="7046868" y="2758521"/>
            <a:ext cx="4108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5" name="TextBox 74">
            <a:extLst>
              <a:ext uri="{FF2B5EF4-FFF2-40B4-BE49-F238E27FC236}">
                <a16:creationId xmlns:a16="http://schemas.microsoft.com/office/drawing/2014/main" id="{40C6705A-538F-93C6-E752-C20A26FCE9C8}"/>
              </a:ext>
            </a:extLst>
          </p:cNvPr>
          <p:cNvSpPr txBox="1"/>
          <p:nvPr/>
        </p:nvSpPr>
        <p:spPr bwMode="auto">
          <a:xfrm>
            <a:off x="6951894" y="2237269"/>
            <a:ext cx="54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85" name="Group 84">
            <a:extLst>
              <a:ext uri="{FF2B5EF4-FFF2-40B4-BE49-F238E27FC236}">
                <a16:creationId xmlns:a16="http://schemas.microsoft.com/office/drawing/2014/main" id="{92ED9280-5E18-6A24-B36B-29BB8304DB57}"/>
              </a:ext>
            </a:extLst>
          </p:cNvPr>
          <p:cNvGrpSpPr/>
          <p:nvPr/>
        </p:nvGrpSpPr>
        <p:grpSpPr>
          <a:xfrm>
            <a:off x="7464163" y="4995970"/>
            <a:ext cx="4184698" cy="100836"/>
            <a:chOff x="7464163" y="4995970"/>
            <a:chExt cx="4184698" cy="185630"/>
          </a:xfrm>
        </p:grpSpPr>
        <p:cxnSp>
          <p:nvCxnSpPr>
            <p:cNvPr id="76" name="Straight Connector 75">
              <a:extLst>
                <a:ext uri="{FF2B5EF4-FFF2-40B4-BE49-F238E27FC236}">
                  <a16:creationId xmlns:a16="http://schemas.microsoft.com/office/drawing/2014/main" id="{98C280B2-2FD0-CD6C-224F-80CCACB4AC1D}"/>
                </a:ext>
              </a:extLst>
            </p:cNvPr>
            <p:cNvCxnSpPr>
              <a:cxnSpLocks/>
            </p:cNvCxnSpPr>
            <p:nvPr/>
          </p:nvCxnSpPr>
          <p:spPr bwMode="auto">
            <a:xfrm>
              <a:off x="746416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47BA7EE-7A38-F05C-BE64-DDE620823811}"/>
                </a:ext>
              </a:extLst>
            </p:cNvPr>
            <p:cNvCxnSpPr>
              <a:cxnSpLocks/>
            </p:cNvCxnSpPr>
            <p:nvPr/>
          </p:nvCxnSpPr>
          <p:spPr bwMode="auto">
            <a:xfrm>
              <a:off x="816161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4E28138-E5C1-F9B6-B7E9-A01250C2FDC7}"/>
                </a:ext>
              </a:extLst>
            </p:cNvPr>
            <p:cNvCxnSpPr>
              <a:cxnSpLocks/>
            </p:cNvCxnSpPr>
            <p:nvPr/>
          </p:nvCxnSpPr>
          <p:spPr bwMode="auto">
            <a:xfrm>
              <a:off x="885906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CFF524E-279E-CDEB-0CF3-7D6E0206F687}"/>
                </a:ext>
              </a:extLst>
            </p:cNvPr>
            <p:cNvCxnSpPr>
              <a:cxnSpLocks/>
            </p:cNvCxnSpPr>
            <p:nvPr/>
          </p:nvCxnSpPr>
          <p:spPr bwMode="auto">
            <a:xfrm>
              <a:off x="955651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DBCF8AB-4A5E-21BC-502A-00A0275DE2BC}"/>
                </a:ext>
              </a:extLst>
            </p:cNvPr>
            <p:cNvCxnSpPr>
              <a:cxnSpLocks/>
            </p:cNvCxnSpPr>
            <p:nvPr/>
          </p:nvCxnSpPr>
          <p:spPr bwMode="auto">
            <a:xfrm>
              <a:off x="1025396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C83C8E1-3007-0C89-C6B8-635777CE0A69}"/>
                </a:ext>
              </a:extLst>
            </p:cNvPr>
            <p:cNvCxnSpPr>
              <a:cxnSpLocks/>
            </p:cNvCxnSpPr>
            <p:nvPr/>
          </p:nvCxnSpPr>
          <p:spPr bwMode="auto">
            <a:xfrm>
              <a:off x="10951413" y="5023470"/>
              <a:ext cx="0" cy="15813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9C6E17D-43F6-44C4-B2D3-AB94D1883D9F}"/>
                </a:ext>
              </a:extLst>
            </p:cNvPr>
            <p:cNvCxnSpPr>
              <a:cxnSpLocks/>
            </p:cNvCxnSpPr>
            <p:nvPr/>
          </p:nvCxnSpPr>
          <p:spPr bwMode="auto">
            <a:xfrm>
              <a:off x="11648861" y="4995970"/>
              <a:ext cx="0" cy="18563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FCCBFC71-A9ED-FC17-242D-8AE94C8CF7DA}"/>
              </a:ext>
            </a:extLst>
          </p:cNvPr>
          <p:cNvSpPr txBox="1"/>
          <p:nvPr/>
        </p:nvSpPr>
        <p:spPr bwMode="auto">
          <a:xfrm>
            <a:off x="7323285" y="5001881"/>
            <a:ext cx="245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8" name="TextBox 87">
            <a:extLst>
              <a:ext uri="{FF2B5EF4-FFF2-40B4-BE49-F238E27FC236}">
                <a16:creationId xmlns:a16="http://schemas.microsoft.com/office/drawing/2014/main" id="{0A7EACFD-1EDC-F7F7-347F-772E93EABF22}"/>
              </a:ext>
            </a:extLst>
          </p:cNvPr>
          <p:cNvSpPr txBox="1"/>
          <p:nvPr/>
        </p:nvSpPr>
        <p:spPr bwMode="auto">
          <a:xfrm>
            <a:off x="7971843"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endParaRPr lang="en-US" sz="16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CBB428F5-0FF0-1CCC-29B6-DBC7E82F3D70}"/>
              </a:ext>
            </a:extLst>
          </p:cNvPr>
          <p:cNvSpPr txBox="1"/>
          <p:nvPr/>
        </p:nvSpPr>
        <p:spPr bwMode="auto">
          <a:xfrm>
            <a:off x="8677696"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endParaRPr lang="en-US" sz="1600"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F237DFA0-C947-4A48-ABD8-947076CE4020}"/>
              </a:ext>
            </a:extLst>
          </p:cNvPr>
          <p:cNvSpPr txBox="1"/>
          <p:nvPr/>
        </p:nvSpPr>
        <p:spPr bwMode="auto">
          <a:xfrm>
            <a:off x="9362923"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endParaRPr lang="en-US" sz="1600"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661DF4E6-B00E-AA8C-068A-53901B0E078A}"/>
              </a:ext>
            </a:extLst>
          </p:cNvPr>
          <p:cNvSpPr txBox="1"/>
          <p:nvPr/>
        </p:nvSpPr>
        <p:spPr bwMode="auto">
          <a:xfrm>
            <a:off x="10059608"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a:t>
            </a:r>
            <a:endParaRPr lang="en-US" sz="1600"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BFA329EC-B0B8-D809-B9B1-01082E868DE2}"/>
              </a:ext>
            </a:extLst>
          </p:cNvPr>
          <p:cNvSpPr txBox="1"/>
          <p:nvPr/>
        </p:nvSpPr>
        <p:spPr bwMode="auto">
          <a:xfrm>
            <a:off x="10763169"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endParaRPr lang="en-US" sz="16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53E2E129-64AB-EDCC-0EF3-EF931BE7DB00}"/>
              </a:ext>
            </a:extLst>
          </p:cNvPr>
          <p:cNvSpPr txBox="1"/>
          <p:nvPr/>
        </p:nvSpPr>
        <p:spPr bwMode="auto">
          <a:xfrm>
            <a:off x="11432354" y="5001881"/>
            <a:ext cx="427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72</a:t>
            </a:r>
            <a:endParaRPr lang="en-US" sz="1600" b="0" dirty="0">
              <a:solidFill>
                <a:schemeClr val="bg1"/>
              </a:solidFill>
              <a:latin typeface="Calibri" panose="020F0502020204030204" pitchFamily="34" charset="0"/>
            </a:endParaRPr>
          </a:p>
        </p:txBody>
      </p:sp>
      <p:sp>
        <p:nvSpPr>
          <p:cNvPr id="86" name="Freeform: Shape 85">
            <a:extLst>
              <a:ext uri="{FF2B5EF4-FFF2-40B4-BE49-F238E27FC236}">
                <a16:creationId xmlns:a16="http://schemas.microsoft.com/office/drawing/2014/main" id="{C43F6CCC-A6B8-CB93-C950-56450CE892C0}"/>
              </a:ext>
            </a:extLst>
          </p:cNvPr>
          <p:cNvSpPr/>
          <p:nvPr/>
        </p:nvSpPr>
        <p:spPr bwMode="auto">
          <a:xfrm>
            <a:off x="7471954" y="2411030"/>
            <a:ext cx="3400075" cy="2593910"/>
          </a:xfrm>
          <a:custGeom>
            <a:avLst/>
            <a:gdLst>
              <a:gd name="connsiteX0" fmla="*/ 3400075 w 3400075"/>
              <a:gd name="connsiteY0" fmla="*/ 2593910 h 2593910"/>
              <a:gd name="connsiteX1" fmla="*/ 3400075 w 3400075"/>
              <a:gd name="connsiteY1" fmla="*/ 2444621 h 2593910"/>
              <a:gd name="connsiteX2" fmla="*/ 1560079 w 3400075"/>
              <a:gd name="connsiteY2" fmla="*/ 2444621 h 2593910"/>
              <a:gd name="connsiteX3" fmla="*/ 1560079 w 3400075"/>
              <a:gd name="connsiteY3" fmla="*/ 2144175 h 2593910"/>
              <a:gd name="connsiteX4" fmla="*/ 1229775 w 3400075"/>
              <a:gd name="connsiteY4" fmla="*/ 2144175 h 2593910"/>
              <a:gd name="connsiteX5" fmla="*/ 1229775 w 3400075"/>
              <a:gd name="connsiteY5" fmla="*/ 1912776 h 2593910"/>
              <a:gd name="connsiteX6" fmla="*/ 774441 w 3400075"/>
              <a:gd name="connsiteY6" fmla="*/ 1912776 h 2593910"/>
              <a:gd name="connsiteX7" fmla="*/ 774441 w 3400075"/>
              <a:gd name="connsiteY7" fmla="*/ 1782147 h 2593910"/>
              <a:gd name="connsiteX8" fmla="*/ 755780 w 3400075"/>
              <a:gd name="connsiteY8" fmla="*/ 1782147 h 2593910"/>
              <a:gd name="connsiteX9" fmla="*/ 755780 w 3400075"/>
              <a:gd name="connsiteY9" fmla="*/ 1688841 h 2593910"/>
              <a:gd name="connsiteX10" fmla="*/ 677403 w 3400075"/>
              <a:gd name="connsiteY10" fmla="*/ 1688841 h 2593910"/>
              <a:gd name="connsiteX11" fmla="*/ 677403 w 3400075"/>
              <a:gd name="connsiteY11" fmla="*/ 1580606 h 2593910"/>
              <a:gd name="connsiteX12" fmla="*/ 602758 w 3400075"/>
              <a:gd name="connsiteY12" fmla="*/ 1580606 h 2593910"/>
              <a:gd name="connsiteX13" fmla="*/ 602758 w 3400075"/>
              <a:gd name="connsiteY13" fmla="*/ 1481701 h 2593910"/>
              <a:gd name="connsiteX14" fmla="*/ 582230 w 3400075"/>
              <a:gd name="connsiteY14" fmla="*/ 1481701 h 2593910"/>
              <a:gd name="connsiteX15" fmla="*/ 582230 w 3400075"/>
              <a:gd name="connsiteY15" fmla="*/ 1379065 h 2593910"/>
              <a:gd name="connsiteX16" fmla="*/ 440405 w 3400075"/>
              <a:gd name="connsiteY16" fmla="*/ 1379065 h 2593910"/>
              <a:gd name="connsiteX17" fmla="*/ 440405 w 3400075"/>
              <a:gd name="connsiteY17" fmla="*/ 1257767 h 2593910"/>
              <a:gd name="connsiteX18" fmla="*/ 419878 w 3400075"/>
              <a:gd name="connsiteY18" fmla="*/ 1257767 h 2593910"/>
              <a:gd name="connsiteX19" fmla="*/ 419878 w 3400075"/>
              <a:gd name="connsiteY19" fmla="*/ 1183122 h 2593910"/>
              <a:gd name="connsiteX20" fmla="*/ 268722 w 3400075"/>
              <a:gd name="connsiteY20" fmla="*/ 1183122 h 2593910"/>
              <a:gd name="connsiteX21" fmla="*/ 268722 w 3400075"/>
              <a:gd name="connsiteY21" fmla="*/ 959187 h 2593910"/>
              <a:gd name="connsiteX22" fmla="*/ 158621 w 3400075"/>
              <a:gd name="connsiteY22" fmla="*/ 959187 h 2593910"/>
              <a:gd name="connsiteX23" fmla="*/ 158621 w 3400075"/>
              <a:gd name="connsiteY23" fmla="*/ 671804 h 2593910"/>
              <a:gd name="connsiteX24" fmla="*/ 65315 w 3400075"/>
              <a:gd name="connsiteY24" fmla="*/ 671804 h 2593910"/>
              <a:gd name="connsiteX25" fmla="*/ 65315 w 3400075"/>
              <a:gd name="connsiteY25" fmla="*/ 171683 h 2593910"/>
              <a:gd name="connsiteX26" fmla="*/ 37323 w 3400075"/>
              <a:gd name="connsiteY26" fmla="*/ 171683 h 2593910"/>
              <a:gd name="connsiteX27" fmla="*/ 37323 w 3400075"/>
              <a:gd name="connsiteY27" fmla="*/ 0 h 2593910"/>
              <a:gd name="connsiteX28" fmla="*/ 0 w 3400075"/>
              <a:gd name="connsiteY28" fmla="*/ 0 h 259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00075" h="2593910">
                <a:moveTo>
                  <a:pt x="3400075" y="2593910"/>
                </a:moveTo>
                <a:lnTo>
                  <a:pt x="3400075" y="2444621"/>
                </a:lnTo>
                <a:lnTo>
                  <a:pt x="1560079" y="2444621"/>
                </a:lnTo>
                <a:lnTo>
                  <a:pt x="1560079" y="2144175"/>
                </a:lnTo>
                <a:lnTo>
                  <a:pt x="1229775" y="2144175"/>
                </a:lnTo>
                <a:lnTo>
                  <a:pt x="1229775" y="1912776"/>
                </a:lnTo>
                <a:lnTo>
                  <a:pt x="774441" y="1912776"/>
                </a:lnTo>
                <a:lnTo>
                  <a:pt x="774441" y="1782147"/>
                </a:lnTo>
                <a:lnTo>
                  <a:pt x="755780" y="1782147"/>
                </a:lnTo>
                <a:lnTo>
                  <a:pt x="755780" y="1688841"/>
                </a:lnTo>
                <a:lnTo>
                  <a:pt x="677403" y="1688841"/>
                </a:lnTo>
                <a:lnTo>
                  <a:pt x="677403" y="1580606"/>
                </a:lnTo>
                <a:lnTo>
                  <a:pt x="602758" y="1580606"/>
                </a:lnTo>
                <a:lnTo>
                  <a:pt x="602758" y="1481701"/>
                </a:lnTo>
                <a:lnTo>
                  <a:pt x="582230" y="1481701"/>
                </a:lnTo>
                <a:lnTo>
                  <a:pt x="582230" y="1379065"/>
                </a:lnTo>
                <a:lnTo>
                  <a:pt x="440405" y="1379065"/>
                </a:lnTo>
                <a:lnTo>
                  <a:pt x="440405" y="1257767"/>
                </a:lnTo>
                <a:lnTo>
                  <a:pt x="419878" y="1257767"/>
                </a:lnTo>
                <a:lnTo>
                  <a:pt x="419878" y="1183122"/>
                </a:lnTo>
                <a:lnTo>
                  <a:pt x="268722" y="1183122"/>
                </a:lnTo>
                <a:lnTo>
                  <a:pt x="268722" y="959187"/>
                </a:lnTo>
                <a:lnTo>
                  <a:pt x="158621" y="959187"/>
                </a:lnTo>
                <a:lnTo>
                  <a:pt x="158621" y="671804"/>
                </a:lnTo>
                <a:lnTo>
                  <a:pt x="65315" y="671804"/>
                </a:lnTo>
                <a:lnTo>
                  <a:pt x="65315" y="171683"/>
                </a:lnTo>
                <a:lnTo>
                  <a:pt x="37323" y="171683"/>
                </a:lnTo>
                <a:lnTo>
                  <a:pt x="37323"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31745" name="Group 31744">
            <a:extLst>
              <a:ext uri="{FF2B5EF4-FFF2-40B4-BE49-F238E27FC236}">
                <a16:creationId xmlns:a16="http://schemas.microsoft.com/office/drawing/2014/main" id="{BDBAD7D2-8F4E-8700-F125-27CAE1FF1209}"/>
              </a:ext>
            </a:extLst>
          </p:cNvPr>
          <p:cNvGrpSpPr/>
          <p:nvPr/>
        </p:nvGrpSpPr>
        <p:grpSpPr>
          <a:xfrm>
            <a:off x="7466356" y="2347581"/>
            <a:ext cx="1528354" cy="2211356"/>
            <a:chOff x="7466356" y="2347581"/>
            <a:chExt cx="1528354" cy="2211356"/>
          </a:xfrm>
        </p:grpSpPr>
        <p:cxnSp>
          <p:nvCxnSpPr>
            <p:cNvPr id="95" name="Straight Connector 94">
              <a:extLst>
                <a:ext uri="{FF2B5EF4-FFF2-40B4-BE49-F238E27FC236}">
                  <a16:creationId xmlns:a16="http://schemas.microsoft.com/office/drawing/2014/main" id="{985017E6-B1EE-C441-BFAD-FA42C67E7E7B}"/>
                </a:ext>
              </a:extLst>
            </p:cNvPr>
            <p:cNvCxnSpPr>
              <a:cxnSpLocks/>
            </p:cNvCxnSpPr>
            <p:nvPr/>
          </p:nvCxnSpPr>
          <p:spPr bwMode="auto">
            <a:xfrm>
              <a:off x="8994710" y="4482426"/>
              <a:ext cx="0" cy="76511"/>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47EFA90-B243-CA7F-D2DB-8B3C52EAF878}"/>
                </a:ext>
              </a:extLst>
            </p:cNvPr>
            <p:cNvCxnSpPr>
              <a:cxnSpLocks/>
            </p:cNvCxnSpPr>
            <p:nvPr/>
          </p:nvCxnSpPr>
          <p:spPr bwMode="auto">
            <a:xfrm>
              <a:off x="8251993" y="4129728"/>
              <a:ext cx="0" cy="76511"/>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A09E8B8-A293-749C-5184-F8C55C9BF4BB}"/>
                </a:ext>
              </a:extLst>
            </p:cNvPr>
            <p:cNvCxnSpPr>
              <a:cxnSpLocks/>
            </p:cNvCxnSpPr>
            <p:nvPr/>
          </p:nvCxnSpPr>
          <p:spPr bwMode="auto">
            <a:xfrm>
              <a:off x="7466356" y="2347581"/>
              <a:ext cx="0" cy="76511"/>
            </a:xfrm>
            <a:prstGeom prst="line">
              <a:avLst/>
            </a:prstGeom>
            <a:noFill/>
            <a:ln w="19050" cap="flat" cmpd="sng" algn="ctr">
              <a:solidFill>
                <a:schemeClr val="accent1"/>
              </a:solidFill>
              <a:prstDash val="solid"/>
              <a:round/>
              <a:headEnd type="none" w="med" len="med"/>
              <a:tailEnd type="none" w="med" len="med"/>
            </a:ln>
            <a:effectLst/>
          </p:spPr>
        </p:cxnSp>
      </p:grpSp>
      <p:sp>
        <p:nvSpPr>
          <p:cNvPr id="31747" name="Freeform: Shape 31746">
            <a:extLst>
              <a:ext uri="{FF2B5EF4-FFF2-40B4-BE49-F238E27FC236}">
                <a16:creationId xmlns:a16="http://schemas.microsoft.com/office/drawing/2014/main" id="{3C8AAAEB-074E-4310-EBD9-A7617A81A997}"/>
              </a:ext>
            </a:extLst>
          </p:cNvPr>
          <p:cNvSpPr/>
          <p:nvPr/>
        </p:nvSpPr>
        <p:spPr bwMode="auto">
          <a:xfrm>
            <a:off x="7473820" y="2405432"/>
            <a:ext cx="2676020" cy="2515533"/>
          </a:xfrm>
          <a:custGeom>
            <a:avLst/>
            <a:gdLst>
              <a:gd name="connsiteX0" fmla="*/ 2676020 w 2676020"/>
              <a:gd name="connsiteY0" fmla="*/ 2515533 h 2515533"/>
              <a:gd name="connsiteX1" fmla="*/ 1226043 w 2676020"/>
              <a:gd name="connsiteY1" fmla="*/ 2515533 h 2515533"/>
              <a:gd name="connsiteX2" fmla="*/ 1226043 w 2676020"/>
              <a:gd name="connsiteY2" fmla="*/ 2401699 h 2515533"/>
              <a:gd name="connsiteX3" fmla="*/ 1089816 w 2676020"/>
              <a:gd name="connsiteY3" fmla="*/ 2401699 h 2515533"/>
              <a:gd name="connsiteX4" fmla="*/ 1089816 w 2676020"/>
              <a:gd name="connsiteY4" fmla="*/ 2306527 h 2515533"/>
              <a:gd name="connsiteX5" fmla="*/ 916267 w 2676020"/>
              <a:gd name="connsiteY5" fmla="*/ 2306527 h 2515533"/>
              <a:gd name="connsiteX6" fmla="*/ 916267 w 2676020"/>
              <a:gd name="connsiteY6" fmla="*/ 2190828 h 2515533"/>
              <a:gd name="connsiteX7" fmla="*/ 765111 w 2676020"/>
              <a:gd name="connsiteY7" fmla="*/ 2190828 h 2515533"/>
              <a:gd name="connsiteX8" fmla="*/ 765111 w 2676020"/>
              <a:gd name="connsiteY8" fmla="*/ 2106852 h 2515533"/>
              <a:gd name="connsiteX9" fmla="*/ 738985 w 2676020"/>
              <a:gd name="connsiteY9" fmla="*/ 2106852 h 2515533"/>
              <a:gd name="connsiteX10" fmla="*/ 738985 w 2676020"/>
              <a:gd name="connsiteY10" fmla="*/ 2007948 h 2515533"/>
              <a:gd name="connsiteX11" fmla="*/ 677403 w 2676020"/>
              <a:gd name="connsiteY11" fmla="*/ 2007948 h 2515533"/>
              <a:gd name="connsiteX12" fmla="*/ 677403 w 2676020"/>
              <a:gd name="connsiteY12" fmla="*/ 1916508 h 2515533"/>
              <a:gd name="connsiteX13" fmla="*/ 595293 w 2676020"/>
              <a:gd name="connsiteY13" fmla="*/ 1916508 h 2515533"/>
              <a:gd name="connsiteX14" fmla="*/ 595293 w 2676020"/>
              <a:gd name="connsiteY14" fmla="*/ 1694439 h 2515533"/>
              <a:gd name="connsiteX15" fmla="*/ 582231 w 2676020"/>
              <a:gd name="connsiteY15" fmla="*/ 1694439 h 2515533"/>
              <a:gd name="connsiteX16" fmla="*/ 582231 w 2676020"/>
              <a:gd name="connsiteY16" fmla="*/ 1586204 h 2515533"/>
              <a:gd name="connsiteX17" fmla="*/ 481460 w 2676020"/>
              <a:gd name="connsiteY17" fmla="*/ 1586204 h 2515533"/>
              <a:gd name="connsiteX18" fmla="*/ 481460 w 2676020"/>
              <a:gd name="connsiteY18" fmla="*/ 1489166 h 2515533"/>
              <a:gd name="connsiteX19" fmla="*/ 401217 w 2676020"/>
              <a:gd name="connsiteY19" fmla="*/ 1489166 h 2515533"/>
              <a:gd name="connsiteX20" fmla="*/ 401217 w 2676020"/>
              <a:gd name="connsiteY20" fmla="*/ 1407056 h 2515533"/>
              <a:gd name="connsiteX21" fmla="*/ 291116 w 2676020"/>
              <a:gd name="connsiteY21" fmla="*/ 1407056 h 2515533"/>
              <a:gd name="connsiteX22" fmla="*/ 291116 w 2676020"/>
              <a:gd name="connsiteY22" fmla="*/ 1311884 h 2515533"/>
              <a:gd name="connsiteX23" fmla="*/ 263124 w 2676020"/>
              <a:gd name="connsiteY23" fmla="*/ 1311884 h 2515533"/>
              <a:gd name="connsiteX24" fmla="*/ 263124 w 2676020"/>
              <a:gd name="connsiteY24" fmla="*/ 1045028 h 2515533"/>
              <a:gd name="connsiteX25" fmla="*/ 248195 w 2676020"/>
              <a:gd name="connsiteY25" fmla="*/ 1045028 h 2515533"/>
              <a:gd name="connsiteX26" fmla="*/ 248195 w 2676020"/>
              <a:gd name="connsiteY26" fmla="*/ 974116 h 2515533"/>
              <a:gd name="connsiteX27" fmla="*/ 160487 w 2676020"/>
              <a:gd name="connsiteY27" fmla="*/ 974116 h 2515533"/>
              <a:gd name="connsiteX28" fmla="*/ 160487 w 2676020"/>
              <a:gd name="connsiteY28" fmla="*/ 630749 h 2515533"/>
              <a:gd name="connsiteX29" fmla="*/ 65315 w 2676020"/>
              <a:gd name="connsiteY29" fmla="*/ 630749 h 2515533"/>
              <a:gd name="connsiteX30" fmla="*/ 65315 w 2676020"/>
              <a:gd name="connsiteY30" fmla="*/ 169817 h 2515533"/>
              <a:gd name="connsiteX31" fmla="*/ 46653 w 2676020"/>
              <a:gd name="connsiteY31" fmla="*/ 169817 h 2515533"/>
              <a:gd name="connsiteX32" fmla="*/ 46653 w 2676020"/>
              <a:gd name="connsiteY32" fmla="*/ 0 h 2515533"/>
              <a:gd name="connsiteX33" fmla="*/ 0 w 2676020"/>
              <a:gd name="connsiteY33" fmla="*/ 0 h 2515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76020" h="2515533">
                <a:moveTo>
                  <a:pt x="2676020" y="2515533"/>
                </a:moveTo>
                <a:lnTo>
                  <a:pt x="1226043" y="2515533"/>
                </a:lnTo>
                <a:lnTo>
                  <a:pt x="1226043" y="2401699"/>
                </a:lnTo>
                <a:lnTo>
                  <a:pt x="1089816" y="2401699"/>
                </a:lnTo>
                <a:lnTo>
                  <a:pt x="1089816" y="2306527"/>
                </a:lnTo>
                <a:lnTo>
                  <a:pt x="916267" y="2306527"/>
                </a:lnTo>
                <a:lnTo>
                  <a:pt x="916267" y="2190828"/>
                </a:lnTo>
                <a:lnTo>
                  <a:pt x="765111" y="2190828"/>
                </a:lnTo>
                <a:lnTo>
                  <a:pt x="765111" y="2106852"/>
                </a:lnTo>
                <a:lnTo>
                  <a:pt x="738985" y="2106852"/>
                </a:lnTo>
                <a:lnTo>
                  <a:pt x="738985" y="2007948"/>
                </a:lnTo>
                <a:lnTo>
                  <a:pt x="677403" y="2007948"/>
                </a:lnTo>
                <a:lnTo>
                  <a:pt x="677403" y="1916508"/>
                </a:lnTo>
                <a:lnTo>
                  <a:pt x="595293" y="1916508"/>
                </a:lnTo>
                <a:lnTo>
                  <a:pt x="595293" y="1694439"/>
                </a:lnTo>
                <a:lnTo>
                  <a:pt x="582231" y="1694439"/>
                </a:lnTo>
                <a:lnTo>
                  <a:pt x="582231" y="1586204"/>
                </a:lnTo>
                <a:lnTo>
                  <a:pt x="481460" y="1586204"/>
                </a:lnTo>
                <a:lnTo>
                  <a:pt x="481460" y="1489166"/>
                </a:lnTo>
                <a:lnTo>
                  <a:pt x="401217" y="1489166"/>
                </a:lnTo>
                <a:lnTo>
                  <a:pt x="401217" y="1407056"/>
                </a:lnTo>
                <a:lnTo>
                  <a:pt x="291116" y="1407056"/>
                </a:lnTo>
                <a:lnTo>
                  <a:pt x="291116" y="1311884"/>
                </a:lnTo>
                <a:lnTo>
                  <a:pt x="263124" y="1311884"/>
                </a:lnTo>
                <a:lnTo>
                  <a:pt x="263124" y="1045028"/>
                </a:lnTo>
                <a:lnTo>
                  <a:pt x="248195" y="1045028"/>
                </a:lnTo>
                <a:lnTo>
                  <a:pt x="248195" y="974116"/>
                </a:lnTo>
                <a:lnTo>
                  <a:pt x="160487" y="974116"/>
                </a:lnTo>
                <a:lnTo>
                  <a:pt x="160487" y="630749"/>
                </a:lnTo>
                <a:lnTo>
                  <a:pt x="65315" y="630749"/>
                </a:lnTo>
                <a:lnTo>
                  <a:pt x="65315" y="169817"/>
                </a:lnTo>
                <a:lnTo>
                  <a:pt x="46653" y="169817"/>
                </a:lnTo>
                <a:lnTo>
                  <a:pt x="46653"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1748" name="Group 31747">
            <a:extLst>
              <a:ext uri="{FF2B5EF4-FFF2-40B4-BE49-F238E27FC236}">
                <a16:creationId xmlns:a16="http://schemas.microsoft.com/office/drawing/2014/main" id="{740D152A-32F9-7043-1A73-7F05E6B62819}"/>
              </a:ext>
            </a:extLst>
          </p:cNvPr>
          <p:cNvGrpSpPr/>
          <p:nvPr/>
        </p:nvGrpSpPr>
        <p:grpSpPr>
          <a:xfrm>
            <a:off x="7596362" y="2960915"/>
            <a:ext cx="2550990" cy="1972491"/>
            <a:chOff x="7596362" y="2960915"/>
            <a:chExt cx="2550990" cy="1972491"/>
          </a:xfrm>
        </p:grpSpPr>
        <p:cxnSp>
          <p:nvCxnSpPr>
            <p:cNvPr id="102" name="Straight Connector 101">
              <a:extLst>
                <a:ext uri="{FF2B5EF4-FFF2-40B4-BE49-F238E27FC236}">
                  <a16:creationId xmlns:a16="http://schemas.microsoft.com/office/drawing/2014/main" id="{162C2EF1-4F63-1155-F70E-87C95E67DDCB}"/>
                </a:ext>
              </a:extLst>
            </p:cNvPr>
            <p:cNvCxnSpPr>
              <a:cxnSpLocks/>
            </p:cNvCxnSpPr>
            <p:nvPr/>
          </p:nvCxnSpPr>
          <p:spPr bwMode="auto">
            <a:xfrm>
              <a:off x="10147352" y="4856895"/>
              <a:ext cx="0" cy="76511"/>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B37615E-94F1-3A27-43C2-052E2959E609}"/>
                </a:ext>
              </a:extLst>
            </p:cNvPr>
            <p:cNvCxnSpPr>
              <a:cxnSpLocks/>
            </p:cNvCxnSpPr>
            <p:nvPr/>
          </p:nvCxnSpPr>
          <p:spPr bwMode="auto">
            <a:xfrm>
              <a:off x="7935997" y="3828662"/>
              <a:ext cx="0" cy="76511"/>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78F57FE-829E-50B5-A5EC-27AE50533CEA}"/>
                </a:ext>
              </a:extLst>
            </p:cNvPr>
            <p:cNvCxnSpPr>
              <a:cxnSpLocks/>
            </p:cNvCxnSpPr>
            <p:nvPr/>
          </p:nvCxnSpPr>
          <p:spPr bwMode="auto">
            <a:xfrm>
              <a:off x="7758715" y="3651380"/>
              <a:ext cx="0" cy="76511"/>
            </a:xfrm>
            <a:prstGeom prst="line">
              <a:avLst/>
            </a:prstGeom>
            <a:noFill/>
            <a:ln w="190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7A80C41-D7D6-4800-FCF3-4C045A19A513}"/>
                </a:ext>
              </a:extLst>
            </p:cNvPr>
            <p:cNvCxnSpPr>
              <a:cxnSpLocks/>
            </p:cNvCxnSpPr>
            <p:nvPr/>
          </p:nvCxnSpPr>
          <p:spPr bwMode="auto">
            <a:xfrm>
              <a:off x="7657944" y="3300549"/>
              <a:ext cx="0" cy="76511"/>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1E28168-B619-98A0-1120-48227E82C1BC}"/>
                </a:ext>
              </a:extLst>
            </p:cNvPr>
            <p:cNvCxnSpPr>
              <a:cxnSpLocks/>
            </p:cNvCxnSpPr>
            <p:nvPr/>
          </p:nvCxnSpPr>
          <p:spPr bwMode="auto">
            <a:xfrm>
              <a:off x="7596362" y="2960915"/>
              <a:ext cx="0" cy="76511"/>
            </a:xfrm>
            <a:prstGeom prst="line">
              <a:avLst/>
            </a:prstGeom>
            <a:noFill/>
            <a:ln w="19050" cap="flat" cmpd="sng" algn="ctr">
              <a:solidFill>
                <a:schemeClr val="accent3"/>
              </a:solidFill>
              <a:prstDash val="solid"/>
              <a:round/>
              <a:headEnd type="none" w="med" len="med"/>
              <a:tailEnd type="none" w="med" len="med"/>
            </a:ln>
            <a:effectLst/>
          </p:spPr>
        </p:cxnSp>
      </p:grpSp>
      <p:sp>
        <p:nvSpPr>
          <p:cNvPr id="59" name="Freeform: Shape 58">
            <a:extLst>
              <a:ext uri="{FF2B5EF4-FFF2-40B4-BE49-F238E27FC236}">
                <a16:creationId xmlns:a16="http://schemas.microsoft.com/office/drawing/2014/main" id="{96A8168F-3612-EB16-7D37-478A417A1057}"/>
              </a:ext>
            </a:extLst>
          </p:cNvPr>
          <p:cNvSpPr/>
          <p:nvPr/>
        </p:nvSpPr>
        <p:spPr bwMode="auto">
          <a:xfrm>
            <a:off x="7464895" y="2398644"/>
            <a:ext cx="4177140" cy="2609816"/>
          </a:xfrm>
          <a:custGeom>
            <a:avLst/>
            <a:gdLst>
              <a:gd name="connsiteX0" fmla="*/ 0 w 4187687"/>
              <a:gd name="connsiteY0" fmla="*/ 0 h 2617305"/>
              <a:gd name="connsiteX1" fmla="*/ 0 w 4187687"/>
              <a:gd name="connsiteY1" fmla="*/ 2617305 h 2617305"/>
              <a:gd name="connsiteX2" fmla="*/ 4187687 w 4187687"/>
              <a:gd name="connsiteY2" fmla="*/ 2617305 h 2617305"/>
            </a:gdLst>
            <a:ahLst/>
            <a:cxnLst>
              <a:cxn ang="0">
                <a:pos x="connsiteX0" y="connsiteY0"/>
              </a:cxn>
              <a:cxn ang="0">
                <a:pos x="connsiteX1" y="connsiteY1"/>
              </a:cxn>
              <a:cxn ang="0">
                <a:pos x="connsiteX2" y="connsiteY2"/>
              </a:cxn>
            </a:cxnLst>
            <a:rect l="l" t="t" r="r" b="b"/>
            <a:pathLst>
              <a:path w="4187687" h="2617305">
                <a:moveTo>
                  <a:pt x="0" y="0"/>
                </a:moveTo>
                <a:lnTo>
                  <a:pt x="0" y="2617305"/>
                </a:lnTo>
                <a:lnTo>
                  <a:pt x="4187687" y="2617305"/>
                </a:lnTo>
              </a:path>
            </a:pathLst>
          </a:custGeom>
          <a:noFill/>
          <a:ln w="28575">
            <a:solidFill>
              <a:schemeClr val="bg1"/>
            </a:solidFill>
            <a:miter lim="800000"/>
            <a:headEnd/>
            <a:tailEnd/>
          </a:ln>
        </p:spPr>
        <p:txBody>
          <a:bodyPr rtlCol="0" anchor="ctr"/>
          <a:lstStyle/>
          <a:p>
            <a:pPr algn="ctr"/>
            <a:endParaRPr lang="en-US"/>
          </a:p>
        </p:txBody>
      </p:sp>
      <p:sp>
        <p:nvSpPr>
          <p:cNvPr id="31749" name="TextBox 31748">
            <a:extLst>
              <a:ext uri="{FF2B5EF4-FFF2-40B4-BE49-F238E27FC236}">
                <a16:creationId xmlns:a16="http://schemas.microsoft.com/office/drawing/2014/main" id="{12E4291E-0217-CDC9-E6BC-70700472E5F2}"/>
              </a:ext>
            </a:extLst>
          </p:cNvPr>
          <p:cNvSpPr txBox="1"/>
          <p:nvPr/>
        </p:nvSpPr>
        <p:spPr bwMode="auto">
          <a:xfrm>
            <a:off x="-830093" y="5599890"/>
            <a:ext cx="32263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r">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
        <p:nvSpPr>
          <p:cNvPr id="109" name="TextBox 108">
            <a:extLst>
              <a:ext uri="{FF2B5EF4-FFF2-40B4-BE49-F238E27FC236}">
                <a16:creationId xmlns:a16="http://schemas.microsoft.com/office/drawing/2014/main" id="{EBE10047-BDC7-FEB0-5026-2169701978BE}"/>
              </a:ext>
            </a:extLst>
          </p:cNvPr>
          <p:cNvSpPr txBox="1"/>
          <p:nvPr/>
        </p:nvSpPr>
        <p:spPr bwMode="auto">
          <a:xfrm>
            <a:off x="541508" y="5158902"/>
            <a:ext cx="1835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Number at Risk (number censored)</a:t>
            </a:r>
          </a:p>
        </p:txBody>
      </p:sp>
      <p:sp>
        <p:nvSpPr>
          <p:cNvPr id="110" name="TextBox 109">
            <a:extLst>
              <a:ext uri="{FF2B5EF4-FFF2-40B4-BE49-F238E27FC236}">
                <a16:creationId xmlns:a16="http://schemas.microsoft.com/office/drawing/2014/main" id="{7B4E0458-8899-309E-5502-A1D0F3FAFAAC}"/>
              </a:ext>
            </a:extLst>
          </p:cNvPr>
          <p:cNvSpPr txBox="1"/>
          <p:nvPr/>
        </p:nvSpPr>
        <p:spPr bwMode="auto">
          <a:xfrm>
            <a:off x="2315183" y="5599890"/>
            <a:ext cx="49059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811213" algn="l"/>
                <a:tab pos="1449388" algn="l"/>
                <a:tab pos="2139950" algn="l"/>
                <a:tab pos="2836863" algn="l"/>
                <a:tab pos="3540125" algn="l"/>
                <a:tab pos="4198938" algn="l"/>
              </a:tabLst>
            </a:pPr>
            <a:r>
              <a:rPr lang="en-US" sz="1400" b="0" dirty="0">
                <a:solidFill>
                  <a:schemeClr val="bg1"/>
                </a:solidFill>
                <a:latin typeface="Calibri" panose="020F0502020204030204" pitchFamily="34" charset="0"/>
              </a:rPr>
              <a:t>37(1)	8(1)	1(1)	0(1)	0(1)	0(1)	0(1)</a:t>
            </a:r>
          </a:p>
          <a:p>
            <a:pPr>
              <a:lnSpc>
                <a:spcPct val="100000"/>
              </a:lnSpc>
              <a:spcAft>
                <a:spcPct val="0"/>
              </a:spcAft>
              <a:buClrTx/>
              <a:buFontTx/>
              <a:buNone/>
              <a:tabLst>
                <a:tab pos="730250" algn="l"/>
                <a:tab pos="1449388" algn="l"/>
                <a:tab pos="2139950" algn="l"/>
                <a:tab pos="2836863" algn="l"/>
                <a:tab pos="3540125" algn="l"/>
                <a:tab pos="4198938" algn="l"/>
              </a:tabLst>
            </a:pPr>
            <a:r>
              <a:rPr lang="en-US" sz="1400" dirty="0">
                <a:solidFill>
                  <a:schemeClr val="bg1"/>
                </a:solidFill>
                <a:latin typeface="Calibri" panose="020F0502020204030204" pitchFamily="34" charset="0"/>
              </a:rPr>
              <a:t>39(2)	19(5)	7(7)	3(8)	1(9)	0(9)	0(9)</a:t>
            </a:r>
            <a:endParaRPr lang="en-US" sz="1400" b="0" dirty="0">
              <a:solidFill>
                <a:schemeClr val="bg1"/>
              </a:solidFill>
              <a:latin typeface="Calibri" panose="020F0502020204030204" pitchFamily="34" charset="0"/>
            </a:endParaRPr>
          </a:p>
        </p:txBody>
      </p:sp>
      <p:sp>
        <p:nvSpPr>
          <p:cNvPr id="111" name="TextBox 110">
            <a:extLst>
              <a:ext uri="{FF2B5EF4-FFF2-40B4-BE49-F238E27FC236}">
                <a16:creationId xmlns:a16="http://schemas.microsoft.com/office/drawing/2014/main" id="{391401B4-D455-05A5-5273-5D60EA4B9BC6}"/>
              </a:ext>
            </a:extLst>
          </p:cNvPr>
          <p:cNvSpPr txBox="1"/>
          <p:nvPr/>
        </p:nvSpPr>
        <p:spPr bwMode="auto">
          <a:xfrm>
            <a:off x="7211439" y="5599890"/>
            <a:ext cx="49059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762000" algn="l"/>
                <a:tab pos="811213" algn="l"/>
                <a:tab pos="1449388" algn="l"/>
                <a:tab pos="2139950" algn="l"/>
                <a:tab pos="2836863" algn="l"/>
                <a:tab pos="3540125" algn="l"/>
                <a:tab pos="4198938" algn="l"/>
              </a:tabLst>
            </a:pPr>
            <a:r>
              <a:rPr lang="en-US" sz="1400" dirty="0">
                <a:solidFill>
                  <a:schemeClr val="bg1"/>
                </a:solidFill>
                <a:latin typeface="Calibri" panose="020F0502020204030204" pitchFamily="34" charset="0"/>
              </a:rPr>
              <a:t>34(5)</a:t>
            </a:r>
            <a:r>
              <a:rPr lang="en-US" sz="1400" b="0" dirty="0">
                <a:solidFill>
                  <a:schemeClr val="bg1"/>
                </a:solidFill>
                <a:latin typeface="Calibri" panose="020F0502020204030204" pitchFamily="34" charset="0"/>
              </a:rPr>
              <a:t>	6(5)	1(5)	1(6)	0(6)	0(6)	0(6)</a:t>
            </a:r>
          </a:p>
          <a:p>
            <a:pPr>
              <a:lnSpc>
                <a:spcPct val="100000"/>
              </a:lnSpc>
              <a:spcAft>
                <a:spcPct val="0"/>
              </a:spcAft>
              <a:buClrTx/>
              <a:buFontTx/>
              <a:buNone/>
              <a:tabLst>
                <a:tab pos="681038" algn="l"/>
                <a:tab pos="730250" algn="l"/>
                <a:tab pos="1449388" algn="l"/>
                <a:tab pos="2139950" algn="l"/>
                <a:tab pos="2836863" algn="l"/>
                <a:tab pos="3540125" algn="l"/>
                <a:tab pos="4198938" algn="l"/>
              </a:tabLst>
            </a:pPr>
            <a:r>
              <a:rPr lang="en-US" sz="1400" dirty="0">
                <a:solidFill>
                  <a:schemeClr val="bg1"/>
                </a:solidFill>
                <a:latin typeface="Calibri" panose="020F0502020204030204" pitchFamily="34" charset="0"/>
              </a:rPr>
              <a:t>30(4)	10(5)	4(6)	1(6)	1(6)	0(6)	0(6)</a:t>
            </a:r>
            <a:endParaRPr lang="en-US" sz="1400" b="0" dirty="0">
              <a:solidFill>
                <a:schemeClr val="bg1"/>
              </a:solidFill>
              <a:latin typeface="Calibri" panose="020F0502020204030204" pitchFamily="34" charset="0"/>
            </a:endParaRPr>
          </a:p>
        </p:txBody>
      </p:sp>
      <p:cxnSp>
        <p:nvCxnSpPr>
          <p:cNvPr id="96" name="Straight Connector 95">
            <a:extLst>
              <a:ext uri="{FF2B5EF4-FFF2-40B4-BE49-F238E27FC236}">
                <a16:creationId xmlns:a16="http://schemas.microsoft.com/office/drawing/2014/main" id="{50E186C0-A1F6-602F-CD5D-5540B772CF2A}"/>
              </a:ext>
            </a:extLst>
          </p:cNvPr>
          <p:cNvCxnSpPr/>
          <p:nvPr/>
        </p:nvCxnSpPr>
        <p:spPr bwMode="auto">
          <a:xfrm>
            <a:off x="3868598" y="3493811"/>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BCCAEBA-A141-0F34-9497-59B9FCA90452}"/>
              </a:ext>
            </a:extLst>
          </p:cNvPr>
          <p:cNvCxnSpPr/>
          <p:nvPr/>
        </p:nvCxnSpPr>
        <p:spPr bwMode="auto">
          <a:xfrm>
            <a:off x="3868598" y="3715900"/>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66E9B96D-3103-BCD5-1517-02D73676401C}"/>
              </a:ext>
            </a:extLst>
          </p:cNvPr>
          <p:cNvSpPr txBox="1"/>
          <p:nvPr/>
        </p:nvSpPr>
        <p:spPr bwMode="auto">
          <a:xfrm>
            <a:off x="4035849" y="3343010"/>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cxnSp>
        <p:nvCxnSpPr>
          <p:cNvPr id="101" name="Straight Connector 100">
            <a:extLst>
              <a:ext uri="{FF2B5EF4-FFF2-40B4-BE49-F238E27FC236}">
                <a16:creationId xmlns:a16="http://schemas.microsoft.com/office/drawing/2014/main" id="{7E9391B1-0113-6FE9-66F8-0B546101B8B9}"/>
              </a:ext>
            </a:extLst>
          </p:cNvPr>
          <p:cNvCxnSpPr/>
          <p:nvPr/>
        </p:nvCxnSpPr>
        <p:spPr bwMode="auto">
          <a:xfrm>
            <a:off x="8473073" y="3436351"/>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4399A69-FD1C-1C43-E787-1F5FEFB17BCF}"/>
              </a:ext>
            </a:extLst>
          </p:cNvPr>
          <p:cNvCxnSpPr/>
          <p:nvPr/>
        </p:nvCxnSpPr>
        <p:spPr bwMode="auto">
          <a:xfrm>
            <a:off x="8473073" y="3658440"/>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E6FEDD31-E8B2-0CD8-2DB9-6AE36C74210C}"/>
              </a:ext>
            </a:extLst>
          </p:cNvPr>
          <p:cNvSpPr txBox="1"/>
          <p:nvPr/>
        </p:nvSpPr>
        <p:spPr bwMode="auto">
          <a:xfrm>
            <a:off x="8640324" y="3285550"/>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785641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218140"/>
          </a:xfrm>
        </p:spPr>
        <p:txBody>
          <a:bodyPr/>
          <a:lstStyle/>
          <a:p>
            <a:r>
              <a:rPr lang="en-US" dirty="0"/>
              <a:t>FAKTION: OS in Pathway-Altered vs Nonaltered Subgroups</a:t>
            </a:r>
            <a:endParaRPr lang="en-US" altLang="en-US" dirty="0"/>
          </a:p>
        </p:txBody>
      </p:sp>
      <p:sp>
        <p:nvSpPr>
          <p:cNvPr id="8" name="Text Box 15">
            <a:extLst>
              <a:ext uri="{FF2B5EF4-FFF2-40B4-BE49-F238E27FC236}">
                <a16:creationId xmlns:a16="http://schemas.microsoft.com/office/drawing/2014/main" id="{3FA8344D-8EEC-F339-A0CD-760A4BD5518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Howell. Lancet Oncol. 2022;[online].</a:t>
            </a:r>
            <a:endParaRPr lang="en-US" altLang="en-US" sz="1200" b="0" dirty="0">
              <a:solidFill>
                <a:schemeClr val="bg2"/>
              </a:solidFill>
              <a:latin typeface="Calibri" panose="020F0502020204030204" pitchFamily="34" charset="0"/>
            </a:endParaRPr>
          </a:p>
        </p:txBody>
      </p:sp>
      <p:graphicFrame>
        <p:nvGraphicFramePr>
          <p:cNvPr id="24" name="Group 3">
            <a:extLst>
              <a:ext uri="{FF2B5EF4-FFF2-40B4-BE49-F238E27FC236}">
                <a16:creationId xmlns:a16="http://schemas.microsoft.com/office/drawing/2014/main" id="{B78AC26A-AD9F-3FA1-D8A7-755F69720124}"/>
              </a:ext>
            </a:extLst>
          </p:cNvPr>
          <p:cNvGraphicFramePr>
            <a:graphicFrameLocks/>
          </p:cNvGraphicFramePr>
          <p:nvPr>
            <p:extLst>
              <p:ext uri="{D42A27DB-BD31-4B8C-83A1-F6EECF244321}">
                <p14:modId xmlns:p14="http://schemas.microsoft.com/office/powerpoint/2010/main" val="1248123291"/>
              </p:ext>
            </p:extLst>
          </p:nvPr>
        </p:nvGraphicFramePr>
        <p:xfrm>
          <a:off x="3215009" y="882982"/>
          <a:ext cx="3506738" cy="2034620"/>
        </p:xfrm>
        <a:graphic>
          <a:graphicData uri="http://schemas.openxmlformats.org/drawingml/2006/table">
            <a:tbl>
              <a:tblPr/>
              <a:tblGrid>
                <a:gridCol w="1351710">
                  <a:extLst>
                    <a:ext uri="{9D8B030D-6E8A-4147-A177-3AD203B41FA5}">
                      <a16:colId xmlns:a16="http://schemas.microsoft.com/office/drawing/2014/main" val="20000"/>
                    </a:ext>
                  </a:extLst>
                </a:gridCol>
                <a:gridCol w="1077514">
                  <a:extLst>
                    <a:ext uri="{9D8B030D-6E8A-4147-A177-3AD203B41FA5}">
                      <a16:colId xmlns:a16="http://schemas.microsoft.com/office/drawing/2014/main" val="20001"/>
                    </a:ext>
                  </a:extLst>
                </a:gridCol>
                <a:gridCol w="1077514">
                  <a:extLst>
                    <a:ext uri="{9D8B030D-6E8A-4147-A177-3AD203B41FA5}">
                      <a16:colId xmlns:a16="http://schemas.microsoft.com/office/drawing/2014/main" val="20002"/>
                    </a:ext>
                  </a:extLst>
                </a:gridCol>
              </a:tblGrid>
              <a:tr h="34942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15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PI3K/AKT/PTEN Pathway 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870781"/>
                  </a:ext>
                </a:extLst>
              </a:tr>
              <a:tr h="48798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Fulvestrant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9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38.9 (23.3-50.7)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20.0 (14.8-31.4)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08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Adjusted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0.46 (95% CI: 0.27-0.79)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08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50" b="0" i="0" u="none" strike="noStrike" cap="none" normalizeH="0" baseline="0" dirty="0">
                          <a:ln>
                            <a:noFill/>
                          </a:ln>
                          <a:solidFill>
                            <a:schemeClr val="bg2">
                              <a:lumMod val="10000"/>
                            </a:schemeClr>
                          </a:solidFill>
                          <a:effectLst/>
                          <a:latin typeface="Calibri" panose="020F0502020204030204" pitchFamily="34" charset="0"/>
                        </a:rPr>
                        <a:t>.0047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bl>
          </a:graphicData>
        </a:graphic>
      </p:graphicFrame>
      <p:graphicFrame>
        <p:nvGraphicFramePr>
          <p:cNvPr id="25" name="Group 3">
            <a:extLst>
              <a:ext uri="{FF2B5EF4-FFF2-40B4-BE49-F238E27FC236}">
                <a16:creationId xmlns:a16="http://schemas.microsoft.com/office/drawing/2014/main" id="{1AE46E2C-C9E5-0F9D-901D-E0892AD1A394}"/>
              </a:ext>
            </a:extLst>
          </p:cNvPr>
          <p:cNvGraphicFramePr>
            <a:graphicFrameLocks/>
          </p:cNvGraphicFramePr>
          <p:nvPr>
            <p:extLst>
              <p:ext uri="{D42A27DB-BD31-4B8C-83A1-F6EECF244321}">
                <p14:modId xmlns:p14="http://schemas.microsoft.com/office/powerpoint/2010/main" val="2753236219"/>
              </p:ext>
            </p:extLst>
          </p:nvPr>
        </p:nvGraphicFramePr>
        <p:xfrm>
          <a:off x="8148186" y="898396"/>
          <a:ext cx="3848792" cy="2103200"/>
        </p:xfrm>
        <a:graphic>
          <a:graphicData uri="http://schemas.openxmlformats.org/drawingml/2006/table">
            <a:tbl>
              <a:tblPr/>
              <a:tblGrid>
                <a:gridCol w="1483558">
                  <a:extLst>
                    <a:ext uri="{9D8B030D-6E8A-4147-A177-3AD203B41FA5}">
                      <a16:colId xmlns:a16="http://schemas.microsoft.com/office/drawing/2014/main" val="20000"/>
                    </a:ext>
                  </a:extLst>
                </a:gridCol>
                <a:gridCol w="1182617">
                  <a:extLst>
                    <a:ext uri="{9D8B030D-6E8A-4147-A177-3AD203B41FA5}">
                      <a16:colId xmlns:a16="http://schemas.microsoft.com/office/drawing/2014/main" val="4178636941"/>
                    </a:ext>
                  </a:extLst>
                </a:gridCol>
                <a:gridCol w="1182617">
                  <a:extLst>
                    <a:ext uri="{9D8B030D-6E8A-4147-A177-3AD203B41FA5}">
                      <a16:colId xmlns:a16="http://schemas.microsoft.com/office/drawing/2014/main" val="1159649909"/>
                    </a:ext>
                  </a:extLst>
                </a:gridCol>
              </a:tblGrid>
              <a:tr h="34045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PI3K/AKT/PTEN Pathway Nonaltered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870781"/>
                  </a:ext>
                </a:extLst>
              </a:tr>
              <a:tr h="47663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Capivasertib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04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26.0 (18.4-33.8)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25.2 (20.3-36.2)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Adjusted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0.86 (95% CI: 0.49-1.52)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220327"/>
                  </a:ext>
                </a:extLst>
              </a:tr>
            </a:tbl>
          </a:graphicData>
        </a:graphic>
      </p:graphicFrame>
      <p:sp>
        <p:nvSpPr>
          <p:cNvPr id="2" name="TextBox 1">
            <a:extLst>
              <a:ext uri="{FF2B5EF4-FFF2-40B4-BE49-F238E27FC236}">
                <a16:creationId xmlns:a16="http://schemas.microsoft.com/office/drawing/2014/main" id="{FC369A8A-17D3-A551-E7AF-4A57DBC8A614}"/>
              </a:ext>
            </a:extLst>
          </p:cNvPr>
          <p:cNvSpPr txBox="1"/>
          <p:nvPr/>
        </p:nvSpPr>
        <p:spPr bwMode="auto">
          <a:xfrm rot="16200000">
            <a:off x="886692" y="3541241"/>
            <a:ext cx="2147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 (%)</a:t>
            </a:r>
          </a:p>
        </p:txBody>
      </p:sp>
      <p:sp>
        <p:nvSpPr>
          <p:cNvPr id="9" name="TextBox 8">
            <a:extLst>
              <a:ext uri="{FF2B5EF4-FFF2-40B4-BE49-F238E27FC236}">
                <a16:creationId xmlns:a16="http://schemas.microsoft.com/office/drawing/2014/main" id="{2DA7A4CB-8631-803E-D3B7-76CF5FC9521A}"/>
              </a:ext>
            </a:extLst>
          </p:cNvPr>
          <p:cNvSpPr txBox="1"/>
          <p:nvPr/>
        </p:nvSpPr>
        <p:spPr bwMode="auto">
          <a:xfrm>
            <a:off x="2664692" y="5203789"/>
            <a:ext cx="3643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(months)</a:t>
            </a:r>
          </a:p>
        </p:txBody>
      </p:sp>
      <p:sp>
        <p:nvSpPr>
          <p:cNvPr id="10" name="TextBox 9">
            <a:extLst>
              <a:ext uri="{FF2B5EF4-FFF2-40B4-BE49-F238E27FC236}">
                <a16:creationId xmlns:a16="http://schemas.microsoft.com/office/drawing/2014/main" id="{3204908E-79B3-AF55-B4B2-440F423B4923}"/>
              </a:ext>
            </a:extLst>
          </p:cNvPr>
          <p:cNvSpPr txBox="1"/>
          <p:nvPr/>
        </p:nvSpPr>
        <p:spPr bwMode="auto">
          <a:xfrm>
            <a:off x="7513783" y="5203789"/>
            <a:ext cx="3643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(months)</a:t>
            </a:r>
          </a:p>
        </p:txBody>
      </p:sp>
      <p:sp>
        <p:nvSpPr>
          <p:cNvPr id="3" name="Freeform: Shape 2">
            <a:extLst>
              <a:ext uri="{FF2B5EF4-FFF2-40B4-BE49-F238E27FC236}">
                <a16:creationId xmlns:a16="http://schemas.microsoft.com/office/drawing/2014/main" id="{3CA17081-7E41-1186-0994-D1E94C54D946}"/>
              </a:ext>
            </a:extLst>
          </p:cNvPr>
          <p:cNvSpPr/>
          <p:nvPr/>
        </p:nvSpPr>
        <p:spPr bwMode="auto">
          <a:xfrm>
            <a:off x="2544417" y="2697599"/>
            <a:ext cx="4002157" cy="2279374"/>
          </a:xfrm>
          <a:custGeom>
            <a:avLst/>
            <a:gdLst>
              <a:gd name="connsiteX0" fmla="*/ 0 w 3991555"/>
              <a:gd name="connsiteY0" fmla="*/ 0 h 2268772"/>
              <a:gd name="connsiteX1" fmla="*/ 0 w 3991555"/>
              <a:gd name="connsiteY1" fmla="*/ 2268772 h 2268772"/>
              <a:gd name="connsiteX2" fmla="*/ 3991555 w 3991555"/>
              <a:gd name="connsiteY2" fmla="*/ 2268772 h 2268772"/>
            </a:gdLst>
            <a:ahLst/>
            <a:cxnLst>
              <a:cxn ang="0">
                <a:pos x="connsiteX0" y="connsiteY0"/>
              </a:cxn>
              <a:cxn ang="0">
                <a:pos x="connsiteX1" y="connsiteY1"/>
              </a:cxn>
              <a:cxn ang="0">
                <a:pos x="connsiteX2" y="connsiteY2"/>
              </a:cxn>
            </a:cxnLst>
            <a:rect l="l" t="t" r="r" b="b"/>
            <a:pathLst>
              <a:path w="3991555" h="2268772">
                <a:moveTo>
                  <a:pt x="0" y="0"/>
                </a:moveTo>
                <a:lnTo>
                  <a:pt x="0" y="2268772"/>
                </a:lnTo>
                <a:lnTo>
                  <a:pt x="3991555" y="2268772"/>
                </a:lnTo>
              </a:path>
            </a:pathLst>
          </a:custGeom>
          <a:noFill/>
          <a:ln w="28575">
            <a:solidFill>
              <a:schemeClr val="bg1"/>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89369B1B-7E44-8C36-8FDB-DF388A81F78D}"/>
              </a:ext>
            </a:extLst>
          </p:cNvPr>
          <p:cNvGrpSpPr/>
          <p:nvPr/>
        </p:nvGrpSpPr>
        <p:grpSpPr>
          <a:xfrm>
            <a:off x="2446866" y="2705551"/>
            <a:ext cx="100199" cy="2272002"/>
            <a:chOff x="2294698" y="2637183"/>
            <a:chExt cx="252368" cy="2272002"/>
          </a:xfrm>
        </p:grpSpPr>
        <p:cxnSp>
          <p:nvCxnSpPr>
            <p:cNvPr id="5" name="Straight Connector 4">
              <a:extLst>
                <a:ext uri="{FF2B5EF4-FFF2-40B4-BE49-F238E27FC236}">
                  <a16:creationId xmlns:a16="http://schemas.microsoft.com/office/drawing/2014/main" id="{E79A6524-AAE2-9B0F-BE96-D5F08AEBD6B1}"/>
                </a:ext>
              </a:extLst>
            </p:cNvPr>
            <p:cNvCxnSpPr/>
            <p:nvPr/>
          </p:nvCxnSpPr>
          <p:spPr bwMode="auto">
            <a:xfrm>
              <a:off x="2308527" y="2637183"/>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75BAE4-9998-7E9D-7696-A4D533E5153C}"/>
                </a:ext>
              </a:extLst>
            </p:cNvPr>
            <p:cNvCxnSpPr/>
            <p:nvPr/>
          </p:nvCxnSpPr>
          <p:spPr bwMode="auto">
            <a:xfrm>
              <a:off x="2308527" y="3091583"/>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595920D-5B25-65F8-5681-8437254CA80F}"/>
                </a:ext>
              </a:extLst>
            </p:cNvPr>
            <p:cNvCxnSpPr/>
            <p:nvPr/>
          </p:nvCxnSpPr>
          <p:spPr bwMode="auto">
            <a:xfrm>
              <a:off x="2308527" y="3545983"/>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7A5A87E-A5A5-4A9B-EB13-5BF0E73F99BD}"/>
                </a:ext>
              </a:extLst>
            </p:cNvPr>
            <p:cNvCxnSpPr/>
            <p:nvPr/>
          </p:nvCxnSpPr>
          <p:spPr bwMode="auto">
            <a:xfrm>
              <a:off x="2308527" y="4000383"/>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1EFB9D3-FB24-CE66-21CB-E9690160EDBE}"/>
                </a:ext>
              </a:extLst>
            </p:cNvPr>
            <p:cNvCxnSpPr/>
            <p:nvPr/>
          </p:nvCxnSpPr>
          <p:spPr bwMode="auto">
            <a:xfrm>
              <a:off x="2308527" y="4454783"/>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52D41A-C77E-766D-E10D-10221C1F3930}"/>
                </a:ext>
              </a:extLst>
            </p:cNvPr>
            <p:cNvCxnSpPr/>
            <p:nvPr/>
          </p:nvCxnSpPr>
          <p:spPr bwMode="auto">
            <a:xfrm>
              <a:off x="2294698" y="4909185"/>
              <a:ext cx="2385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43253878-58CE-7A02-F7D2-F1832C758085}"/>
              </a:ext>
            </a:extLst>
          </p:cNvPr>
          <p:cNvGrpSpPr/>
          <p:nvPr/>
        </p:nvGrpSpPr>
        <p:grpSpPr>
          <a:xfrm>
            <a:off x="2543908" y="4966270"/>
            <a:ext cx="3999914" cy="86750"/>
            <a:chOff x="2543908" y="4897902"/>
            <a:chExt cx="3999914" cy="199292"/>
          </a:xfrm>
        </p:grpSpPr>
        <p:cxnSp>
          <p:nvCxnSpPr>
            <p:cNvPr id="12" name="Straight Connector 11">
              <a:extLst>
                <a:ext uri="{FF2B5EF4-FFF2-40B4-BE49-F238E27FC236}">
                  <a16:creationId xmlns:a16="http://schemas.microsoft.com/office/drawing/2014/main" id="{51799366-B977-FE8E-9837-19F3088AF067}"/>
                </a:ext>
              </a:extLst>
            </p:cNvPr>
            <p:cNvCxnSpPr>
              <a:cxnSpLocks/>
            </p:cNvCxnSpPr>
            <p:nvPr/>
          </p:nvCxnSpPr>
          <p:spPr bwMode="auto">
            <a:xfrm>
              <a:off x="2543908"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5536F0E-6650-B654-5D7B-D2FE1A34D1C3}"/>
                </a:ext>
              </a:extLst>
            </p:cNvPr>
            <p:cNvCxnSpPr>
              <a:cxnSpLocks/>
            </p:cNvCxnSpPr>
            <p:nvPr/>
          </p:nvCxnSpPr>
          <p:spPr bwMode="auto">
            <a:xfrm>
              <a:off x="3210560"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0B5830-E3D3-A439-21DF-B6C15BA34149}"/>
                </a:ext>
              </a:extLst>
            </p:cNvPr>
            <p:cNvCxnSpPr>
              <a:cxnSpLocks/>
            </p:cNvCxnSpPr>
            <p:nvPr/>
          </p:nvCxnSpPr>
          <p:spPr bwMode="auto">
            <a:xfrm>
              <a:off x="3877212"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B75C0A3-6370-79D1-AFD0-CBDB63E1DEC1}"/>
                </a:ext>
              </a:extLst>
            </p:cNvPr>
            <p:cNvCxnSpPr>
              <a:cxnSpLocks/>
            </p:cNvCxnSpPr>
            <p:nvPr/>
          </p:nvCxnSpPr>
          <p:spPr bwMode="auto">
            <a:xfrm>
              <a:off x="4543864"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E5B5420-E574-6BE2-4926-0A556FF724E3}"/>
                </a:ext>
              </a:extLst>
            </p:cNvPr>
            <p:cNvCxnSpPr>
              <a:cxnSpLocks/>
            </p:cNvCxnSpPr>
            <p:nvPr/>
          </p:nvCxnSpPr>
          <p:spPr bwMode="auto">
            <a:xfrm>
              <a:off x="5210516"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D737E7B-205C-8AD6-02A5-3A1D4307F4B7}"/>
                </a:ext>
              </a:extLst>
            </p:cNvPr>
            <p:cNvCxnSpPr>
              <a:cxnSpLocks/>
            </p:cNvCxnSpPr>
            <p:nvPr/>
          </p:nvCxnSpPr>
          <p:spPr bwMode="auto">
            <a:xfrm>
              <a:off x="5877168" y="4897902"/>
              <a:ext cx="0" cy="19929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854F95C-910E-6E10-6E09-BB6939AC9603}"/>
                </a:ext>
              </a:extLst>
            </p:cNvPr>
            <p:cNvCxnSpPr>
              <a:cxnSpLocks/>
            </p:cNvCxnSpPr>
            <p:nvPr/>
          </p:nvCxnSpPr>
          <p:spPr bwMode="auto">
            <a:xfrm>
              <a:off x="6543822" y="4897902"/>
              <a:ext cx="0" cy="199292"/>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DFF98949-3F92-5037-AD4A-DFB1B83D8300}"/>
              </a:ext>
            </a:extLst>
          </p:cNvPr>
          <p:cNvSpPr txBox="1"/>
          <p:nvPr/>
        </p:nvSpPr>
        <p:spPr bwMode="auto">
          <a:xfrm>
            <a:off x="2405576" y="4968614"/>
            <a:ext cx="269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37456BA8-D667-F719-E7C0-7A706875F7FC}"/>
              </a:ext>
            </a:extLst>
          </p:cNvPr>
          <p:cNvSpPr txBox="1"/>
          <p:nvPr/>
        </p:nvSpPr>
        <p:spPr bwMode="auto">
          <a:xfrm>
            <a:off x="3024554"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 name="TextBox 30">
            <a:extLst>
              <a:ext uri="{FF2B5EF4-FFF2-40B4-BE49-F238E27FC236}">
                <a16:creationId xmlns:a16="http://schemas.microsoft.com/office/drawing/2014/main" id="{EC5F6A1F-7DC5-E320-7714-43834BE3CCB2}"/>
              </a:ext>
            </a:extLst>
          </p:cNvPr>
          <p:cNvSpPr txBox="1"/>
          <p:nvPr/>
        </p:nvSpPr>
        <p:spPr bwMode="auto">
          <a:xfrm>
            <a:off x="3690424"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2" name="TextBox 31">
            <a:extLst>
              <a:ext uri="{FF2B5EF4-FFF2-40B4-BE49-F238E27FC236}">
                <a16:creationId xmlns:a16="http://schemas.microsoft.com/office/drawing/2014/main" id="{6CA10E0E-D3D0-28EC-0054-B734A099D15B}"/>
              </a:ext>
            </a:extLst>
          </p:cNvPr>
          <p:cNvSpPr txBox="1"/>
          <p:nvPr/>
        </p:nvSpPr>
        <p:spPr bwMode="auto">
          <a:xfrm>
            <a:off x="4342227"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3" name="TextBox 32">
            <a:extLst>
              <a:ext uri="{FF2B5EF4-FFF2-40B4-BE49-F238E27FC236}">
                <a16:creationId xmlns:a16="http://schemas.microsoft.com/office/drawing/2014/main" id="{9B2F8846-11B8-DE8C-A8A2-50B51800B905}"/>
              </a:ext>
            </a:extLst>
          </p:cNvPr>
          <p:cNvSpPr txBox="1"/>
          <p:nvPr/>
        </p:nvSpPr>
        <p:spPr bwMode="auto">
          <a:xfrm>
            <a:off x="5010443"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4" name="TextBox 33">
            <a:extLst>
              <a:ext uri="{FF2B5EF4-FFF2-40B4-BE49-F238E27FC236}">
                <a16:creationId xmlns:a16="http://schemas.microsoft.com/office/drawing/2014/main" id="{98FB368B-AB3A-6610-369C-2B4D331EB461}"/>
              </a:ext>
            </a:extLst>
          </p:cNvPr>
          <p:cNvSpPr txBox="1"/>
          <p:nvPr/>
        </p:nvSpPr>
        <p:spPr bwMode="auto">
          <a:xfrm>
            <a:off x="5673970"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D2C21666-A782-8442-F7CB-FA6457B63164}"/>
              </a:ext>
            </a:extLst>
          </p:cNvPr>
          <p:cNvSpPr txBox="1"/>
          <p:nvPr/>
        </p:nvSpPr>
        <p:spPr bwMode="auto">
          <a:xfrm>
            <a:off x="6328117" y="4982682"/>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6" name="TextBox 35">
            <a:extLst>
              <a:ext uri="{FF2B5EF4-FFF2-40B4-BE49-F238E27FC236}">
                <a16:creationId xmlns:a16="http://schemas.microsoft.com/office/drawing/2014/main" id="{02ACB639-6210-98EC-BA1E-1AABCE8B5E3B}"/>
              </a:ext>
            </a:extLst>
          </p:cNvPr>
          <p:cNvSpPr txBox="1"/>
          <p:nvPr/>
        </p:nvSpPr>
        <p:spPr bwMode="auto">
          <a:xfrm>
            <a:off x="2241453" y="4809180"/>
            <a:ext cx="269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F5313F19-599C-50FF-FA9F-73FE91535388}"/>
              </a:ext>
            </a:extLst>
          </p:cNvPr>
          <p:cNvSpPr txBox="1"/>
          <p:nvPr/>
        </p:nvSpPr>
        <p:spPr bwMode="auto">
          <a:xfrm>
            <a:off x="2131255" y="4340256"/>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33F35738-1CC8-569C-B45A-24E6436126F9}"/>
              </a:ext>
            </a:extLst>
          </p:cNvPr>
          <p:cNvSpPr txBox="1"/>
          <p:nvPr/>
        </p:nvSpPr>
        <p:spPr bwMode="auto">
          <a:xfrm>
            <a:off x="2131255" y="3908847"/>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7E9ACB43-5772-8775-2186-0C18ED2FEBF1}"/>
              </a:ext>
            </a:extLst>
          </p:cNvPr>
          <p:cNvSpPr txBox="1"/>
          <p:nvPr/>
        </p:nvSpPr>
        <p:spPr bwMode="auto">
          <a:xfrm>
            <a:off x="2131255" y="3435235"/>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58B8B847-A8F4-61BB-CB4A-2BAC79BB4EF6}"/>
              </a:ext>
            </a:extLst>
          </p:cNvPr>
          <p:cNvSpPr txBox="1"/>
          <p:nvPr/>
        </p:nvSpPr>
        <p:spPr bwMode="auto">
          <a:xfrm>
            <a:off x="2131255" y="2987413"/>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6307AAC6-9BD2-0334-35FF-718786F5BAB1}"/>
              </a:ext>
            </a:extLst>
          </p:cNvPr>
          <p:cNvSpPr txBox="1"/>
          <p:nvPr/>
        </p:nvSpPr>
        <p:spPr bwMode="auto">
          <a:xfrm>
            <a:off x="2044505" y="2527869"/>
            <a:ext cx="539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 name="Freeform: Shape 20">
            <a:extLst>
              <a:ext uri="{FF2B5EF4-FFF2-40B4-BE49-F238E27FC236}">
                <a16:creationId xmlns:a16="http://schemas.microsoft.com/office/drawing/2014/main" id="{A598FCC1-7F60-BEB5-8A1E-B2ECCA912ADA}"/>
              </a:ext>
            </a:extLst>
          </p:cNvPr>
          <p:cNvSpPr/>
          <p:nvPr/>
        </p:nvSpPr>
        <p:spPr bwMode="auto">
          <a:xfrm>
            <a:off x="2555086" y="2708514"/>
            <a:ext cx="3700130" cy="1730653"/>
          </a:xfrm>
          <a:custGeom>
            <a:avLst/>
            <a:gdLst>
              <a:gd name="connsiteX0" fmla="*/ 3700130 w 3700130"/>
              <a:gd name="connsiteY0" fmla="*/ 1730653 h 1730653"/>
              <a:gd name="connsiteX1" fmla="*/ 3121064 w 3700130"/>
              <a:gd name="connsiteY1" fmla="*/ 1730653 h 1730653"/>
              <a:gd name="connsiteX2" fmla="*/ 3121064 w 3700130"/>
              <a:gd name="connsiteY2" fmla="*/ 1589976 h 1730653"/>
              <a:gd name="connsiteX3" fmla="*/ 2798816 w 3700130"/>
              <a:gd name="connsiteY3" fmla="*/ 1589976 h 1730653"/>
              <a:gd name="connsiteX4" fmla="*/ 2798816 w 3700130"/>
              <a:gd name="connsiteY4" fmla="*/ 1495101 h 1730653"/>
              <a:gd name="connsiteX5" fmla="*/ 2695762 w 3700130"/>
              <a:gd name="connsiteY5" fmla="*/ 1495101 h 1730653"/>
              <a:gd name="connsiteX6" fmla="*/ 2695762 w 3700130"/>
              <a:gd name="connsiteY6" fmla="*/ 1406769 h 1730653"/>
              <a:gd name="connsiteX7" fmla="*/ 2540363 w 3700130"/>
              <a:gd name="connsiteY7" fmla="*/ 1406769 h 1730653"/>
              <a:gd name="connsiteX8" fmla="*/ 2540363 w 3700130"/>
              <a:gd name="connsiteY8" fmla="*/ 1324980 h 1730653"/>
              <a:gd name="connsiteX9" fmla="*/ 2416044 w 3700130"/>
              <a:gd name="connsiteY9" fmla="*/ 1324980 h 1730653"/>
              <a:gd name="connsiteX10" fmla="*/ 2416044 w 3700130"/>
              <a:gd name="connsiteY10" fmla="*/ 1261185 h 1730653"/>
              <a:gd name="connsiteX11" fmla="*/ 2155955 w 3700130"/>
              <a:gd name="connsiteY11" fmla="*/ 1261185 h 1730653"/>
              <a:gd name="connsiteX12" fmla="*/ 2155955 w 3700130"/>
              <a:gd name="connsiteY12" fmla="*/ 1120508 h 1730653"/>
              <a:gd name="connsiteX13" fmla="*/ 1729017 w 3700130"/>
              <a:gd name="connsiteY13" fmla="*/ 1120508 h 1730653"/>
              <a:gd name="connsiteX14" fmla="*/ 1729017 w 3700130"/>
              <a:gd name="connsiteY14" fmla="*/ 1055077 h 1730653"/>
              <a:gd name="connsiteX15" fmla="*/ 1681579 w 3700130"/>
              <a:gd name="connsiteY15" fmla="*/ 1055077 h 1730653"/>
              <a:gd name="connsiteX16" fmla="*/ 1681579 w 3700130"/>
              <a:gd name="connsiteY16" fmla="*/ 1006004 h 1730653"/>
              <a:gd name="connsiteX17" fmla="*/ 1545810 w 3700130"/>
              <a:gd name="connsiteY17" fmla="*/ 1006004 h 1730653"/>
              <a:gd name="connsiteX18" fmla="*/ 1545810 w 3700130"/>
              <a:gd name="connsiteY18" fmla="*/ 929122 h 1730653"/>
              <a:gd name="connsiteX19" fmla="*/ 1521273 w 3700130"/>
              <a:gd name="connsiteY19" fmla="*/ 929122 h 1730653"/>
              <a:gd name="connsiteX20" fmla="*/ 1521273 w 3700130"/>
              <a:gd name="connsiteY20" fmla="*/ 857148 h 1730653"/>
              <a:gd name="connsiteX21" fmla="*/ 1488558 w 3700130"/>
              <a:gd name="connsiteY21" fmla="*/ 857148 h 1730653"/>
              <a:gd name="connsiteX22" fmla="*/ 1488558 w 3700130"/>
              <a:gd name="connsiteY22" fmla="*/ 801531 h 1730653"/>
              <a:gd name="connsiteX23" fmla="*/ 1280814 w 3700130"/>
              <a:gd name="connsiteY23" fmla="*/ 801531 h 1730653"/>
              <a:gd name="connsiteX24" fmla="*/ 1280814 w 3700130"/>
              <a:gd name="connsiteY24" fmla="*/ 732829 h 1730653"/>
              <a:gd name="connsiteX25" fmla="*/ 1231740 w 3700130"/>
              <a:gd name="connsiteY25" fmla="*/ 732829 h 1730653"/>
              <a:gd name="connsiteX26" fmla="*/ 1231740 w 3700130"/>
              <a:gd name="connsiteY26" fmla="*/ 669033 h 1730653"/>
              <a:gd name="connsiteX27" fmla="*/ 1148316 w 3700130"/>
              <a:gd name="connsiteY27" fmla="*/ 669033 h 1730653"/>
              <a:gd name="connsiteX28" fmla="*/ 1148316 w 3700130"/>
              <a:gd name="connsiteY28" fmla="*/ 610145 h 1730653"/>
              <a:gd name="connsiteX29" fmla="*/ 988010 w 3700130"/>
              <a:gd name="connsiteY29" fmla="*/ 610145 h 1730653"/>
              <a:gd name="connsiteX30" fmla="*/ 988010 w 3700130"/>
              <a:gd name="connsiteY30" fmla="*/ 552893 h 1730653"/>
              <a:gd name="connsiteX31" fmla="*/ 966744 w 3700130"/>
              <a:gd name="connsiteY31" fmla="*/ 552893 h 1730653"/>
              <a:gd name="connsiteX32" fmla="*/ 966744 w 3700130"/>
              <a:gd name="connsiteY32" fmla="*/ 423667 h 1730653"/>
              <a:gd name="connsiteX33" fmla="*/ 952022 w 3700130"/>
              <a:gd name="connsiteY33" fmla="*/ 423667 h 1730653"/>
              <a:gd name="connsiteX34" fmla="*/ 952022 w 3700130"/>
              <a:gd name="connsiteY34" fmla="*/ 366414 h 1730653"/>
              <a:gd name="connsiteX35" fmla="*/ 798259 w 3700130"/>
              <a:gd name="connsiteY35" fmla="*/ 366414 h 1730653"/>
              <a:gd name="connsiteX36" fmla="*/ 798259 w 3700130"/>
              <a:gd name="connsiteY36" fmla="*/ 291168 h 1730653"/>
              <a:gd name="connsiteX37" fmla="*/ 636317 w 3700130"/>
              <a:gd name="connsiteY37" fmla="*/ 291168 h 1730653"/>
              <a:gd name="connsiteX38" fmla="*/ 636317 w 3700130"/>
              <a:gd name="connsiteY38" fmla="*/ 243731 h 1730653"/>
              <a:gd name="connsiteX39" fmla="*/ 525084 w 3700130"/>
              <a:gd name="connsiteY39" fmla="*/ 243731 h 1730653"/>
              <a:gd name="connsiteX40" fmla="*/ 525084 w 3700130"/>
              <a:gd name="connsiteY40" fmla="*/ 179936 h 1730653"/>
              <a:gd name="connsiteX41" fmla="*/ 462925 w 3700130"/>
              <a:gd name="connsiteY41" fmla="*/ 179936 h 1730653"/>
              <a:gd name="connsiteX42" fmla="*/ 462925 w 3700130"/>
              <a:gd name="connsiteY42" fmla="*/ 132498 h 1730653"/>
              <a:gd name="connsiteX43" fmla="*/ 408944 w 3700130"/>
              <a:gd name="connsiteY43" fmla="*/ 132498 h 1730653"/>
              <a:gd name="connsiteX44" fmla="*/ 408944 w 3700130"/>
              <a:gd name="connsiteY44" fmla="*/ 65431 h 1730653"/>
              <a:gd name="connsiteX45" fmla="*/ 153763 w 3700130"/>
              <a:gd name="connsiteY45" fmla="*/ 65431 h 1730653"/>
              <a:gd name="connsiteX46" fmla="*/ 153763 w 3700130"/>
              <a:gd name="connsiteY46" fmla="*/ 0 h 1730653"/>
              <a:gd name="connsiteX47" fmla="*/ 0 w 3700130"/>
              <a:gd name="connsiteY47" fmla="*/ 0 h 173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00130" h="1730653">
                <a:moveTo>
                  <a:pt x="3700130" y="1730653"/>
                </a:moveTo>
                <a:lnTo>
                  <a:pt x="3121064" y="1730653"/>
                </a:lnTo>
                <a:lnTo>
                  <a:pt x="3121064" y="1589976"/>
                </a:lnTo>
                <a:lnTo>
                  <a:pt x="2798816" y="1589976"/>
                </a:lnTo>
                <a:lnTo>
                  <a:pt x="2798816" y="1495101"/>
                </a:lnTo>
                <a:lnTo>
                  <a:pt x="2695762" y="1495101"/>
                </a:lnTo>
                <a:lnTo>
                  <a:pt x="2695762" y="1406769"/>
                </a:lnTo>
                <a:lnTo>
                  <a:pt x="2540363" y="1406769"/>
                </a:lnTo>
                <a:lnTo>
                  <a:pt x="2540363" y="1324980"/>
                </a:lnTo>
                <a:lnTo>
                  <a:pt x="2416044" y="1324980"/>
                </a:lnTo>
                <a:lnTo>
                  <a:pt x="2416044" y="1261185"/>
                </a:lnTo>
                <a:lnTo>
                  <a:pt x="2155955" y="1261185"/>
                </a:lnTo>
                <a:lnTo>
                  <a:pt x="2155955" y="1120508"/>
                </a:lnTo>
                <a:lnTo>
                  <a:pt x="1729017" y="1120508"/>
                </a:lnTo>
                <a:lnTo>
                  <a:pt x="1729017" y="1055077"/>
                </a:lnTo>
                <a:lnTo>
                  <a:pt x="1681579" y="1055077"/>
                </a:lnTo>
                <a:lnTo>
                  <a:pt x="1681579" y="1006004"/>
                </a:lnTo>
                <a:lnTo>
                  <a:pt x="1545810" y="1006004"/>
                </a:lnTo>
                <a:lnTo>
                  <a:pt x="1545810" y="929122"/>
                </a:lnTo>
                <a:lnTo>
                  <a:pt x="1521273" y="929122"/>
                </a:lnTo>
                <a:lnTo>
                  <a:pt x="1521273" y="857148"/>
                </a:lnTo>
                <a:lnTo>
                  <a:pt x="1488558" y="857148"/>
                </a:lnTo>
                <a:lnTo>
                  <a:pt x="1488558" y="801531"/>
                </a:lnTo>
                <a:lnTo>
                  <a:pt x="1280814" y="801531"/>
                </a:lnTo>
                <a:lnTo>
                  <a:pt x="1280814" y="732829"/>
                </a:lnTo>
                <a:lnTo>
                  <a:pt x="1231740" y="732829"/>
                </a:lnTo>
                <a:lnTo>
                  <a:pt x="1231740" y="669033"/>
                </a:lnTo>
                <a:lnTo>
                  <a:pt x="1148316" y="669033"/>
                </a:lnTo>
                <a:lnTo>
                  <a:pt x="1148316" y="610145"/>
                </a:lnTo>
                <a:lnTo>
                  <a:pt x="988010" y="610145"/>
                </a:lnTo>
                <a:lnTo>
                  <a:pt x="988010" y="552893"/>
                </a:lnTo>
                <a:lnTo>
                  <a:pt x="966744" y="552893"/>
                </a:lnTo>
                <a:lnTo>
                  <a:pt x="966744" y="423667"/>
                </a:lnTo>
                <a:lnTo>
                  <a:pt x="952022" y="423667"/>
                </a:lnTo>
                <a:lnTo>
                  <a:pt x="952022" y="366414"/>
                </a:lnTo>
                <a:lnTo>
                  <a:pt x="798259" y="366414"/>
                </a:lnTo>
                <a:lnTo>
                  <a:pt x="798259" y="291168"/>
                </a:lnTo>
                <a:lnTo>
                  <a:pt x="636317" y="291168"/>
                </a:lnTo>
                <a:lnTo>
                  <a:pt x="636317" y="243731"/>
                </a:lnTo>
                <a:lnTo>
                  <a:pt x="525084" y="243731"/>
                </a:lnTo>
                <a:lnTo>
                  <a:pt x="525084" y="179936"/>
                </a:lnTo>
                <a:lnTo>
                  <a:pt x="462925" y="179936"/>
                </a:lnTo>
                <a:lnTo>
                  <a:pt x="462925" y="132498"/>
                </a:lnTo>
                <a:lnTo>
                  <a:pt x="408944" y="132498"/>
                </a:lnTo>
                <a:lnTo>
                  <a:pt x="408944" y="65431"/>
                </a:lnTo>
                <a:lnTo>
                  <a:pt x="153763" y="65431"/>
                </a:lnTo>
                <a:lnTo>
                  <a:pt x="153763"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55" name="Group 54">
            <a:extLst>
              <a:ext uri="{FF2B5EF4-FFF2-40B4-BE49-F238E27FC236}">
                <a16:creationId xmlns:a16="http://schemas.microsoft.com/office/drawing/2014/main" id="{02174C29-56EA-8D4B-8F41-D77FDAA4253E}"/>
              </a:ext>
            </a:extLst>
          </p:cNvPr>
          <p:cNvGrpSpPr/>
          <p:nvPr/>
        </p:nvGrpSpPr>
        <p:grpSpPr>
          <a:xfrm>
            <a:off x="2621293" y="2656492"/>
            <a:ext cx="3632287" cy="1777767"/>
            <a:chOff x="2621293" y="2588124"/>
            <a:chExt cx="3632287" cy="1777767"/>
          </a:xfrm>
        </p:grpSpPr>
        <p:cxnSp>
          <p:nvCxnSpPr>
            <p:cNvPr id="43" name="Straight Connector 42">
              <a:extLst>
                <a:ext uri="{FF2B5EF4-FFF2-40B4-BE49-F238E27FC236}">
                  <a16:creationId xmlns:a16="http://schemas.microsoft.com/office/drawing/2014/main" id="{3A6C5427-C442-1392-BA2C-F41396AC10B5}"/>
                </a:ext>
              </a:extLst>
            </p:cNvPr>
            <p:cNvCxnSpPr>
              <a:cxnSpLocks/>
            </p:cNvCxnSpPr>
            <p:nvPr/>
          </p:nvCxnSpPr>
          <p:spPr bwMode="auto">
            <a:xfrm>
              <a:off x="6240494" y="431518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EB17285-2F8F-C418-C784-4139360A8B1B}"/>
                </a:ext>
              </a:extLst>
            </p:cNvPr>
            <p:cNvCxnSpPr>
              <a:cxnSpLocks/>
            </p:cNvCxnSpPr>
            <p:nvPr/>
          </p:nvCxnSpPr>
          <p:spPr bwMode="auto">
            <a:xfrm>
              <a:off x="6253580" y="431518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DFE1251-99A7-0767-6C04-804CE7D55855}"/>
                </a:ext>
              </a:extLst>
            </p:cNvPr>
            <p:cNvCxnSpPr>
              <a:cxnSpLocks/>
            </p:cNvCxnSpPr>
            <p:nvPr/>
          </p:nvCxnSpPr>
          <p:spPr bwMode="auto">
            <a:xfrm>
              <a:off x="6111267" y="431518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A5B75C5-42F8-DC31-27FC-B717D98A504F}"/>
                </a:ext>
              </a:extLst>
            </p:cNvPr>
            <p:cNvCxnSpPr>
              <a:cxnSpLocks/>
            </p:cNvCxnSpPr>
            <p:nvPr/>
          </p:nvCxnSpPr>
          <p:spPr bwMode="auto">
            <a:xfrm>
              <a:off x="5944418" y="431518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B36285C-64AE-50BA-06DB-C8CB032F50C5}"/>
                </a:ext>
              </a:extLst>
            </p:cNvPr>
            <p:cNvCxnSpPr>
              <a:cxnSpLocks/>
            </p:cNvCxnSpPr>
            <p:nvPr/>
          </p:nvCxnSpPr>
          <p:spPr bwMode="auto">
            <a:xfrm>
              <a:off x="5794351" y="431518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8A428CF-1AD6-B036-E234-5C48E8A57AB7}"/>
                </a:ext>
              </a:extLst>
            </p:cNvPr>
            <p:cNvCxnSpPr>
              <a:cxnSpLocks/>
            </p:cNvCxnSpPr>
            <p:nvPr/>
          </p:nvCxnSpPr>
          <p:spPr bwMode="auto">
            <a:xfrm>
              <a:off x="5556531" y="4177832"/>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8F88AD0-0CBD-7E66-09F1-074F4FD0574C}"/>
                </a:ext>
              </a:extLst>
            </p:cNvPr>
            <p:cNvCxnSpPr>
              <a:cxnSpLocks/>
            </p:cNvCxnSpPr>
            <p:nvPr/>
          </p:nvCxnSpPr>
          <p:spPr bwMode="auto">
            <a:xfrm>
              <a:off x="5538726" y="4177832"/>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818801F-313E-8C3B-D1B9-E65C9AED3523}"/>
                </a:ext>
              </a:extLst>
            </p:cNvPr>
            <p:cNvCxnSpPr>
              <a:cxnSpLocks/>
            </p:cNvCxnSpPr>
            <p:nvPr/>
          </p:nvCxnSpPr>
          <p:spPr bwMode="auto">
            <a:xfrm>
              <a:off x="5424267" y="4177832"/>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5035CF2-CE88-1D0D-3CFE-237DA8935557}"/>
                </a:ext>
              </a:extLst>
            </p:cNvPr>
            <p:cNvCxnSpPr>
              <a:cxnSpLocks/>
            </p:cNvCxnSpPr>
            <p:nvPr/>
          </p:nvCxnSpPr>
          <p:spPr bwMode="auto">
            <a:xfrm>
              <a:off x="5405191" y="4177832"/>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7D52B3B-F62F-FA5C-8002-C4E8FEEBAD86}"/>
                </a:ext>
              </a:extLst>
            </p:cNvPr>
            <p:cNvCxnSpPr>
              <a:cxnSpLocks/>
            </p:cNvCxnSpPr>
            <p:nvPr/>
          </p:nvCxnSpPr>
          <p:spPr bwMode="auto">
            <a:xfrm>
              <a:off x="5274200" y="407863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2CA3C3A-099E-A1E7-CA25-CD7E77F21351}"/>
                </a:ext>
              </a:extLst>
            </p:cNvPr>
            <p:cNvCxnSpPr>
              <a:cxnSpLocks/>
            </p:cNvCxnSpPr>
            <p:nvPr/>
          </p:nvCxnSpPr>
          <p:spPr bwMode="auto">
            <a:xfrm>
              <a:off x="5094880" y="390567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1FA4150-1367-3256-3792-4D54A96A355D}"/>
                </a:ext>
              </a:extLst>
            </p:cNvPr>
            <p:cNvCxnSpPr>
              <a:cxnSpLocks/>
            </p:cNvCxnSpPr>
            <p:nvPr/>
          </p:nvCxnSpPr>
          <p:spPr bwMode="auto">
            <a:xfrm>
              <a:off x="5082163" y="390567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668EFE4-7BC2-0AD3-8547-87F5E6512E76}"/>
                </a:ext>
              </a:extLst>
            </p:cNvPr>
            <p:cNvCxnSpPr>
              <a:cxnSpLocks/>
            </p:cNvCxnSpPr>
            <p:nvPr/>
          </p:nvCxnSpPr>
          <p:spPr bwMode="auto">
            <a:xfrm>
              <a:off x="5071989" y="390567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E1FEA28-4EB9-3729-E107-18159961F802}"/>
                </a:ext>
              </a:extLst>
            </p:cNvPr>
            <p:cNvCxnSpPr>
              <a:cxnSpLocks/>
            </p:cNvCxnSpPr>
            <p:nvPr/>
          </p:nvCxnSpPr>
          <p:spPr bwMode="auto">
            <a:xfrm>
              <a:off x="5022390" y="390567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6FDEF1D-90E9-38E5-94DD-22CDB9802BFB}"/>
                </a:ext>
              </a:extLst>
            </p:cNvPr>
            <p:cNvCxnSpPr>
              <a:cxnSpLocks/>
            </p:cNvCxnSpPr>
            <p:nvPr/>
          </p:nvCxnSpPr>
          <p:spPr bwMode="auto">
            <a:xfrm>
              <a:off x="4032956" y="337916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C865C58-3B54-738F-2DFD-8923836DEA13}"/>
                </a:ext>
              </a:extLst>
            </p:cNvPr>
            <p:cNvCxnSpPr>
              <a:cxnSpLocks/>
            </p:cNvCxnSpPr>
            <p:nvPr/>
          </p:nvCxnSpPr>
          <p:spPr bwMode="auto">
            <a:xfrm>
              <a:off x="4016423" y="337916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6E43C43-C553-9FF5-C650-1B9F5FCAF80A}"/>
                </a:ext>
              </a:extLst>
            </p:cNvPr>
            <p:cNvCxnSpPr>
              <a:cxnSpLocks/>
            </p:cNvCxnSpPr>
            <p:nvPr/>
          </p:nvCxnSpPr>
          <p:spPr bwMode="auto">
            <a:xfrm>
              <a:off x="4012607" y="337916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DE2E9EC-C768-70AC-4CD5-E2CA734358C4}"/>
                </a:ext>
              </a:extLst>
            </p:cNvPr>
            <p:cNvCxnSpPr>
              <a:cxnSpLocks/>
            </p:cNvCxnSpPr>
            <p:nvPr/>
          </p:nvCxnSpPr>
          <p:spPr bwMode="auto">
            <a:xfrm>
              <a:off x="3873984" y="337916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CC5D329-547E-7354-EB87-D511758D4776}"/>
                </a:ext>
              </a:extLst>
            </p:cNvPr>
            <p:cNvCxnSpPr>
              <a:cxnSpLocks/>
            </p:cNvCxnSpPr>
            <p:nvPr/>
          </p:nvCxnSpPr>
          <p:spPr bwMode="auto">
            <a:xfrm>
              <a:off x="3329668" y="2878087"/>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B3AC324-A2BB-597C-9570-1C271F4A800B}"/>
                </a:ext>
              </a:extLst>
            </p:cNvPr>
            <p:cNvCxnSpPr>
              <a:cxnSpLocks/>
            </p:cNvCxnSpPr>
            <p:nvPr/>
          </p:nvCxnSpPr>
          <p:spPr bwMode="auto">
            <a:xfrm>
              <a:off x="3051151" y="2759813"/>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AF4CA36-9F78-217D-C202-82653BAD9CA9}"/>
                </a:ext>
              </a:extLst>
            </p:cNvPr>
            <p:cNvCxnSpPr>
              <a:cxnSpLocks/>
            </p:cNvCxnSpPr>
            <p:nvPr/>
          </p:nvCxnSpPr>
          <p:spPr bwMode="auto">
            <a:xfrm>
              <a:off x="2707774" y="258812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90D753B-AED0-FE7A-BF04-9C967A1EDC3A}"/>
                </a:ext>
              </a:extLst>
            </p:cNvPr>
            <p:cNvCxnSpPr>
              <a:cxnSpLocks/>
            </p:cNvCxnSpPr>
            <p:nvPr/>
          </p:nvCxnSpPr>
          <p:spPr bwMode="auto">
            <a:xfrm>
              <a:off x="2697599" y="258812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9F858D6-6F50-C943-6B03-FF2AA432B6D1}"/>
                </a:ext>
              </a:extLst>
            </p:cNvPr>
            <p:cNvCxnSpPr>
              <a:cxnSpLocks/>
            </p:cNvCxnSpPr>
            <p:nvPr/>
          </p:nvCxnSpPr>
          <p:spPr bwMode="auto">
            <a:xfrm>
              <a:off x="2641641" y="258812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2FAADB5-1842-7F98-A146-FF055F790B26}"/>
                </a:ext>
              </a:extLst>
            </p:cNvPr>
            <p:cNvCxnSpPr>
              <a:cxnSpLocks/>
            </p:cNvCxnSpPr>
            <p:nvPr/>
          </p:nvCxnSpPr>
          <p:spPr bwMode="auto">
            <a:xfrm>
              <a:off x="2625108" y="2588124"/>
              <a:ext cx="0" cy="50708"/>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129F851-5BF1-11CC-8BE7-3A4312A6A183}"/>
                </a:ext>
              </a:extLst>
            </p:cNvPr>
            <p:cNvCxnSpPr>
              <a:cxnSpLocks/>
            </p:cNvCxnSpPr>
            <p:nvPr/>
          </p:nvCxnSpPr>
          <p:spPr bwMode="auto">
            <a:xfrm>
              <a:off x="2621293" y="2588124"/>
              <a:ext cx="0" cy="50708"/>
            </a:xfrm>
            <a:prstGeom prst="line">
              <a:avLst/>
            </a:prstGeom>
            <a:noFill/>
            <a:ln w="19050" cap="flat" cmpd="sng" algn="ctr">
              <a:solidFill>
                <a:schemeClr val="accent1"/>
              </a:solidFill>
              <a:prstDash val="solid"/>
              <a:round/>
              <a:headEnd type="none" w="med" len="med"/>
              <a:tailEnd type="none" w="med" len="med"/>
            </a:ln>
            <a:effectLst/>
          </p:spPr>
        </p:cxnSp>
      </p:grpSp>
      <p:sp>
        <p:nvSpPr>
          <p:cNvPr id="75" name="Freeform: Shape 74">
            <a:extLst>
              <a:ext uri="{FF2B5EF4-FFF2-40B4-BE49-F238E27FC236}">
                <a16:creationId xmlns:a16="http://schemas.microsoft.com/office/drawing/2014/main" id="{6BD38203-F6C9-EF87-A6F9-C36414CDFE97}"/>
              </a:ext>
            </a:extLst>
          </p:cNvPr>
          <p:cNvSpPr/>
          <p:nvPr/>
        </p:nvSpPr>
        <p:spPr bwMode="auto">
          <a:xfrm>
            <a:off x="2556905" y="2706001"/>
            <a:ext cx="3623445" cy="2263489"/>
          </a:xfrm>
          <a:custGeom>
            <a:avLst/>
            <a:gdLst>
              <a:gd name="connsiteX0" fmla="*/ 3623445 w 3623445"/>
              <a:gd name="connsiteY0" fmla="*/ 2263489 h 2263489"/>
              <a:gd name="connsiteX1" fmla="*/ 3623445 w 3623445"/>
              <a:gd name="connsiteY1" fmla="*/ 2263489 h 2263489"/>
              <a:gd name="connsiteX2" fmla="*/ 3623445 w 3623445"/>
              <a:gd name="connsiteY2" fmla="*/ 2069431 h 2263489"/>
              <a:gd name="connsiteX3" fmla="*/ 2625212 w 3623445"/>
              <a:gd name="connsiteY3" fmla="*/ 2069431 h 2263489"/>
              <a:gd name="connsiteX4" fmla="*/ 2625212 w 3623445"/>
              <a:gd name="connsiteY4" fmla="*/ 1994913 h 2263489"/>
              <a:gd name="connsiteX5" fmla="*/ 2345769 w 3623445"/>
              <a:gd name="connsiteY5" fmla="*/ 1994913 h 2263489"/>
              <a:gd name="connsiteX6" fmla="*/ 2345769 w 3623445"/>
              <a:gd name="connsiteY6" fmla="*/ 1928157 h 2263489"/>
              <a:gd name="connsiteX7" fmla="*/ 2247964 w 3623445"/>
              <a:gd name="connsiteY7" fmla="*/ 1928157 h 2263489"/>
              <a:gd name="connsiteX8" fmla="*/ 2247964 w 3623445"/>
              <a:gd name="connsiteY8" fmla="*/ 1858296 h 2263489"/>
              <a:gd name="connsiteX9" fmla="*/ 2229335 w 3623445"/>
              <a:gd name="connsiteY9" fmla="*/ 1858296 h 2263489"/>
              <a:gd name="connsiteX10" fmla="*/ 2229335 w 3623445"/>
              <a:gd name="connsiteY10" fmla="*/ 1783778 h 2263489"/>
              <a:gd name="connsiteX11" fmla="*/ 2114453 w 3623445"/>
              <a:gd name="connsiteY11" fmla="*/ 1783778 h 2263489"/>
              <a:gd name="connsiteX12" fmla="*/ 2114453 w 3623445"/>
              <a:gd name="connsiteY12" fmla="*/ 1709260 h 2263489"/>
              <a:gd name="connsiteX13" fmla="*/ 2052354 w 3623445"/>
              <a:gd name="connsiteY13" fmla="*/ 1709260 h 2263489"/>
              <a:gd name="connsiteX14" fmla="*/ 2052354 w 3623445"/>
              <a:gd name="connsiteY14" fmla="*/ 1640952 h 2263489"/>
              <a:gd name="connsiteX15" fmla="*/ 1996465 w 3623445"/>
              <a:gd name="connsiteY15" fmla="*/ 1640952 h 2263489"/>
              <a:gd name="connsiteX16" fmla="*/ 1996465 w 3623445"/>
              <a:gd name="connsiteY16" fmla="*/ 1581958 h 2263489"/>
              <a:gd name="connsiteX17" fmla="*/ 1940577 w 3623445"/>
              <a:gd name="connsiteY17" fmla="*/ 1581958 h 2263489"/>
              <a:gd name="connsiteX18" fmla="*/ 1940577 w 3623445"/>
              <a:gd name="connsiteY18" fmla="*/ 1501230 h 2263489"/>
              <a:gd name="connsiteX19" fmla="*/ 1721680 w 3623445"/>
              <a:gd name="connsiteY19" fmla="*/ 1501230 h 2263489"/>
              <a:gd name="connsiteX20" fmla="*/ 1721680 w 3623445"/>
              <a:gd name="connsiteY20" fmla="*/ 1426712 h 2263489"/>
              <a:gd name="connsiteX21" fmla="*/ 1420502 w 3623445"/>
              <a:gd name="connsiteY21" fmla="*/ 1426712 h 2263489"/>
              <a:gd name="connsiteX22" fmla="*/ 1420502 w 3623445"/>
              <a:gd name="connsiteY22" fmla="*/ 1372376 h 2263489"/>
              <a:gd name="connsiteX23" fmla="*/ 1339774 w 3623445"/>
              <a:gd name="connsiteY23" fmla="*/ 1372376 h 2263489"/>
              <a:gd name="connsiteX24" fmla="*/ 1339774 w 3623445"/>
              <a:gd name="connsiteY24" fmla="*/ 1293200 h 2263489"/>
              <a:gd name="connsiteX25" fmla="*/ 1165898 w 3623445"/>
              <a:gd name="connsiteY25" fmla="*/ 1293200 h 2263489"/>
              <a:gd name="connsiteX26" fmla="*/ 1165898 w 3623445"/>
              <a:gd name="connsiteY26" fmla="*/ 1223339 h 2263489"/>
              <a:gd name="connsiteX27" fmla="*/ 1144164 w 3623445"/>
              <a:gd name="connsiteY27" fmla="*/ 1223339 h 2263489"/>
              <a:gd name="connsiteX28" fmla="*/ 1144164 w 3623445"/>
              <a:gd name="connsiteY28" fmla="*/ 1176766 h 2263489"/>
              <a:gd name="connsiteX29" fmla="*/ 1094485 w 3623445"/>
              <a:gd name="connsiteY29" fmla="*/ 1176766 h 2263489"/>
              <a:gd name="connsiteX30" fmla="*/ 1094485 w 3623445"/>
              <a:gd name="connsiteY30" fmla="*/ 1108457 h 2263489"/>
              <a:gd name="connsiteX31" fmla="*/ 1071198 w 3623445"/>
              <a:gd name="connsiteY31" fmla="*/ 1108457 h 2263489"/>
              <a:gd name="connsiteX32" fmla="*/ 1071198 w 3623445"/>
              <a:gd name="connsiteY32" fmla="*/ 1046359 h 2263489"/>
              <a:gd name="connsiteX33" fmla="*/ 1026177 w 3623445"/>
              <a:gd name="connsiteY33" fmla="*/ 1046359 h 2263489"/>
              <a:gd name="connsiteX34" fmla="*/ 1026177 w 3623445"/>
              <a:gd name="connsiteY34" fmla="*/ 987365 h 2263489"/>
              <a:gd name="connsiteX35" fmla="*/ 974946 w 3623445"/>
              <a:gd name="connsiteY35" fmla="*/ 987365 h 2263489"/>
              <a:gd name="connsiteX36" fmla="*/ 974946 w 3623445"/>
              <a:gd name="connsiteY36" fmla="*/ 914400 h 2263489"/>
              <a:gd name="connsiteX37" fmla="*/ 852301 w 3623445"/>
              <a:gd name="connsiteY37" fmla="*/ 914400 h 2263489"/>
              <a:gd name="connsiteX38" fmla="*/ 852301 w 3623445"/>
              <a:gd name="connsiteY38" fmla="*/ 853854 h 2263489"/>
              <a:gd name="connsiteX39" fmla="*/ 825909 w 3623445"/>
              <a:gd name="connsiteY39" fmla="*/ 853854 h 2263489"/>
              <a:gd name="connsiteX40" fmla="*/ 825909 w 3623445"/>
              <a:gd name="connsiteY40" fmla="*/ 780888 h 2263489"/>
              <a:gd name="connsiteX41" fmla="*/ 810385 w 3623445"/>
              <a:gd name="connsiteY41" fmla="*/ 780888 h 2263489"/>
              <a:gd name="connsiteX42" fmla="*/ 810385 w 3623445"/>
              <a:gd name="connsiteY42" fmla="*/ 711027 h 2263489"/>
              <a:gd name="connsiteX43" fmla="*/ 776230 w 3623445"/>
              <a:gd name="connsiteY43" fmla="*/ 711027 h 2263489"/>
              <a:gd name="connsiteX44" fmla="*/ 776230 w 3623445"/>
              <a:gd name="connsiteY44" fmla="*/ 653586 h 2263489"/>
              <a:gd name="connsiteX45" fmla="*/ 721894 w 3623445"/>
              <a:gd name="connsiteY45" fmla="*/ 653586 h 2263489"/>
              <a:gd name="connsiteX46" fmla="*/ 721894 w 3623445"/>
              <a:gd name="connsiteY46" fmla="*/ 523179 h 2263489"/>
              <a:gd name="connsiteX47" fmla="*/ 652034 w 3623445"/>
              <a:gd name="connsiteY47" fmla="*/ 523179 h 2263489"/>
              <a:gd name="connsiteX48" fmla="*/ 652034 w 3623445"/>
              <a:gd name="connsiteY48" fmla="*/ 453318 h 2263489"/>
              <a:gd name="connsiteX49" fmla="*/ 627194 w 3623445"/>
              <a:gd name="connsiteY49" fmla="*/ 453318 h 2263489"/>
              <a:gd name="connsiteX50" fmla="*/ 627194 w 3623445"/>
              <a:gd name="connsiteY50" fmla="*/ 394325 h 2263489"/>
              <a:gd name="connsiteX51" fmla="*/ 551124 w 3623445"/>
              <a:gd name="connsiteY51" fmla="*/ 394325 h 2263489"/>
              <a:gd name="connsiteX52" fmla="*/ 551124 w 3623445"/>
              <a:gd name="connsiteY52" fmla="*/ 326017 h 2263489"/>
              <a:gd name="connsiteX53" fmla="*/ 412954 w 3623445"/>
              <a:gd name="connsiteY53" fmla="*/ 326017 h 2263489"/>
              <a:gd name="connsiteX54" fmla="*/ 412954 w 3623445"/>
              <a:gd name="connsiteY54" fmla="*/ 268575 h 2263489"/>
              <a:gd name="connsiteX55" fmla="*/ 371038 w 3623445"/>
              <a:gd name="connsiteY55" fmla="*/ 268575 h 2263489"/>
              <a:gd name="connsiteX56" fmla="*/ 371038 w 3623445"/>
              <a:gd name="connsiteY56" fmla="*/ 203372 h 2263489"/>
              <a:gd name="connsiteX57" fmla="*/ 273233 w 3623445"/>
              <a:gd name="connsiteY57" fmla="*/ 203372 h 2263489"/>
              <a:gd name="connsiteX58" fmla="*/ 273233 w 3623445"/>
              <a:gd name="connsiteY58" fmla="*/ 142826 h 2263489"/>
              <a:gd name="connsiteX59" fmla="*/ 249946 w 3623445"/>
              <a:gd name="connsiteY59" fmla="*/ 142826 h 2263489"/>
              <a:gd name="connsiteX60" fmla="*/ 249946 w 3623445"/>
              <a:gd name="connsiteY60" fmla="*/ 63651 h 2263489"/>
              <a:gd name="connsiteX61" fmla="*/ 153693 w 3623445"/>
              <a:gd name="connsiteY61" fmla="*/ 63651 h 2263489"/>
              <a:gd name="connsiteX62" fmla="*/ 153693 w 3623445"/>
              <a:gd name="connsiteY62" fmla="*/ 0 h 2263489"/>
              <a:gd name="connsiteX63" fmla="*/ 0 w 3623445"/>
              <a:gd name="connsiteY63" fmla="*/ 0 h 2263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623445" h="2263489">
                <a:moveTo>
                  <a:pt x="3623445" y="2263489"/>
                </a:moveTo>
                <a:lnTo>
                  <a:pt x="3623445" y="2263489"/>
                </a:lnTo>
                <a:lnTo>
                  <a:pt x="3623445" y="2069431"/>
                </a:lnTo>
                <a:lnTo>
                  <a:pt x="2625212" y="2069431"/>
                </a:lnTo>
                <a:lnTo>
                  <a:pt x="2625212" y="1994913"/>
                </a:lnTo>
                <a:lnTo>
                  <a:pt x="2345769" y="1994913"/>
                </a:lnTo>
                <a:lnTo>
                  <a:pt x="2345769" y="1928157"/>
                </a:lnTo>
                <a:lnTo>
                  <a:pt x="2247964" y="1928157"/>
                </a:lnTo>
                <a:lnTo>
                  <a:pt x="2247964" y="1858296"/>
                </a:lnTo>
                <a:lnTo>
                  <a:pt x="2229335" y="1858296"/>
                </a:lnTo>
                <a:lnTo>
                  <a:pt x="2229335" y="1783778"/>
                </a:lnTo>
                <a:lnTo>
                  <a:pt x="2114453" y="1783778"/>
                </a:lnTo>
                <a:lnTo>
                  <a:pt x="2114453" y="1709260"/>
                </a:lnTo>
                <a:lnTo>
                  <a:pt x="2052354" y="1709260"/>
                </a:lnTo>
                <a:lnTo>
                  <a:pt x="2052354" y="1640952"/>
                </a:lnTo>
                <a:lnTo>
                  <a:pt x="1996465" y="1640952"/>
                </a:lnTo>
                <a:lnTo>
                  <a:pt x="1996465" y="1581958"/>
                </a:lnTo>
                <a:lnTo>
                  <a:pt x="1940577" y="1581958"/>
                </a:lnTo>
                <a:lnTo>
                  <a:pt x="1940577" y="1501230"/>
                </a:lnTo>
                <a:lnTo>
                  <a:pt x="1721680" y="1501230"/>
                </a:lnTo>
                <a:lnTo>
                  <a:pt x="1721680" y="1426712"/>
                </a:lnTo>
                <a:lnTo>
                  <a:pt x="1420502" y="1426712"/>
                </a:lnTo>
                <a:lnTo>
                  <a:pt x="1420502" y="1372376"/>
                </a:lnTo>
                <a:lnTo>
                  <a:pt x="1339774" y="1372376"/>
                </a:lnTo>
                <a:lnTo>
                  <a:pt x="1339774" y="1293200"/>
                </a:lnTo>
                <a:lnTo>
                  <a:pt x="1165898" y="1293200"/>
                </a:lnTo>
                <a:lnTo>
                  <a:pt x="1165898" y="1223339"/>
                </a:lnTo>
                <a:lnTo>
                  <a:pt x="1144164" y="1223339"/>
                </a:lnTo>
                <a:lnTo>
                  <a:pt x="1144164" y="1176766"/>
                </a:lnTo>
                <a:lnTo>
                  <a:pt x="1094485" y="1176766"/>
                </a:lnTo>
                <a:lnTo>
                  <a:pt x="1094485" y="1108457"/>
                </a:lnTo>
                <a:lnTo>
                  <a:pt x="1071198" y="1108457"/>
                </a:lnTo>
                <a:lnTo>
                  <a:pt x="1071198" y="1046359"/>
                </a:lnTo>
                <a:lnTo>
                  <a:pt x="1026177" y="1046359"/>
                </a:lnTo>
                <a:lnTo>
                  <a:pt x="1026177" y="987365"/>
                </a:lnTo>
                <a:lnTo>
                  <a:pt x="974946" y="987365"/>
                </a:lnTo>
                <a:lnTo>
                  <a:pt x="974946" y="914400"/>
                </a:lnTo>
                <a:lnTo>
                  <a:pt x="852301" y="914400"/>
                </a:lnTo>
                <a:lnTo>
                  <a:pt x="852301" y="853854"/>
                </a:lnTo>
                <a:lnTo>
                  <a:pt x="825909" y="853854"/>
                </a:lnTo>
                <a:lnTo>
                  <a:pt x="825909" y="780888"/>
                </a:lnTo>
                <a:lnTo>
                  <a:pt x="810385" y="780888"/>
                </a:lnTo>
                <a:lnTo>
                  <a:pt x="810385" y="711027"/>
                </a:lnTo>
                <a:lnTo>
                  <a:pt x="776230" y="711027"/>
                </a:lnTo>
                <a:lnTo>
                  <a:pt x="776230" y="653586"/>
                </a:lnTo>
                <a:lnTo>
                  <a:pt x="721894" y="653586"/>
                </a:lnTo>
                <a:lnTo>
                  <a:pt x="721894" y="523179"/>
                </a:lnTo>
                <a:lnTo>
                  <a:pt x="652034" y="523179"/>
                </a:lnTo>
                <a:lnTo>
                  <a:pt x="652034" y="453318"/>
                </a:lnTo>
                <a:lnTo>
                  <a:pt x="627194" y="453318"/>
                </a:lnTo>
                <a:lnTo>
                  <a:pt x="627194" y="394325"/>
                </a:lnTo>
                <a:lnTo>
                  <a:pt x="551124" y="394325"/>
                </a:lnTo>
                <a:lnTo>
                  <a:pt x="551124" y="326017"/>
                </a:lnTo>
                <a:lnTo>
                  <a:pt x="412954" y="326017"/>
                </a:lnTo>
                <a:lnTo>
                  <a:pt x="412954" y="268575"/>
                </a:lnTo>
                <a:lnTo>
                  <a:pt x="371038" y="268575"/>
                </a:lnTo>
                <a:lnTo>
                  <a:pt x="371038" y="203372"/>
                </a:lnTo>
                <a:lnTo>
                  <a:pt x="273233" y="203372"/>
                </a:lnTo>
                <a:lnTo>
                  <a:pt x="273233" y="142826"/>
                </a:lnTo>
                <a:lnTo>
                  <a:pt x="249946" y="142826"/>
                </a:lnTo>
                <a:lnTo>
                  <a:pt x="249946" y="63651"/>
                </a:lnTo>
                <a:lnTo>
                  <a:pt x="153693" y="63651"/>
                </a:lnTo>
                <a:lnTo>
                  <a:pt x="153693"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77" name="Straight Connector 76">
            <a:extLst>
              <a:ext uri="{FF2B5EF4-FFF2-40B4-BE49-F238E27FC236}">
                <a16:creationId xmlns:a16="http://schemas.microsoft.com/office/drawing/2014/main" id="{AF8278CA-D644-AE0D-CCF9-C524AD0AD28B}"/>
              </a:ext>
            </a:extLst>
          </p:cNvPr>
          <p:cNvCxnSpPr>
            <a:cxnSpLocks/>
          </p:cNvCxnSpPr>
          <p:nvPr/>
        </p:nvCxnSpPr>
        <p:spPr bwMode="auto">
          <a:xfrm>
            <a:off x="3870183" y="3941842"/>
            <a:ext cx="0" cy="50708"/>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E8C453F-EA99-1B9B-7306-CE1A334D7172}"/>
              </a:ext>
            </a:extLst>
          </p:cNvPr>
          <p:cNvCxnSpPr>
            <a:cxnSpLocks/>
          </p:cNvCxnSpPr>
          <p:nvPr/>
        </p:nvCxnSpPr>
        <p:spPr bwMode="auto">
          <a:xfrm>
            <a:off x="5980597" y="4714968"/>
            <a:ext cx="0" cy="50708"/>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E210F70-0CC0-2F89-0CFF-C02CE7B32C82}"/>
              </a:ext>
            </a:extLst>
          </p:cNvPr>
          <p:cNvCxnSpPr>
            <a:cxnSpLocks/>
          </p:cNvCxnSpPr>
          <p:nvPr/>
        </p:nvCxnSpPr>
        <p:spPr bwMode="auto">
          <a:xfrm>
            <a:off x="5994011" y="4714968"/>
            <a:ext cx="0" cy="50708"/>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28A6221-FA35-8EB6-BC83-B2819AB35C19}"/>
              </a:ext>
            </a:extLst>
          </p:cNvPr>
          <p:cNvCxnSpPr>
            <a:cxnSpLocks/>
          </p:cNvCxnSpPr>
          <p:nvPr/>
        </p:nvCxnSpPr>
        <p:spPr bwMode="auto">
          <a:xfrm>
            <a:off x="6010779" y="4714968"/>
            <a:ext cx="0" cy="50708"/>
          </a:xfrm>
          <a:prstGeom prst="line">
            <a:avLst/>
          </a:prstGeom>
          <a:noFill/>
          <a:ln w="19050" cap="flat" cmpd="sng" algn="ctr">
            <a:solidFill>
              <a:schemeClr val="accent3"/>
            </a:solidFill>
            <a:prstDash val="solid"/>
            <a:round/>
            <a:headEnd type="none" w="med" len="med"/>
            <a:tailEnd type="none" w="med" len="med"/>
          </a:ln>
          <a:effectLst/>
        </p:spPr>
      </p:cxnSp>
      <p:grpSp>
        <p:nvGrpSpPr>
          <p:cNvPr id="86" name="Group 85">
            <a:extLst>
              <a:ext uri="{FF2B5EF4-FFF2-40B4-BE49-F238E27FC236}">
                <a16:creationId xmlns:a16="http://schemas.microsoft.com/office/drawing/2014/main" id="{9FC48810-BE78-766F-9F2C-577BD6801F1C}"/>
              </a:ext>
            </a:extLst>
          </p:cNvPr>
          <p:cNvGrpSpPr/>
          <p:nvPr/>
        </p:nvGrpSpPr>
        <p:grpSpPr>
          <a:xfrm>
            <a:off x="7125629" y="2707491"/>
            <a:ext cx="96644" cy="2263697"/>
            <a:chOff x="6993673" y="2639123"/>
            <a:chExt cx="228600" cy="2263697"/>
          </a:xfrm>
        </p:grpSpPr>
        <p:cxnSp>
          <p:nvCxnSpPr>
            <p:cNvPr id="85" name="Straight Connector 84">
              <a:extLst>
                <a:ext uri="{FF2B5EF4-FFF2-40B4-BE49-F238E27FC236}">
                  <a16:creationId xmlns:a16="http://schemas.microsoft.com/office/drawing/2014/main" id="{4BBB03D8-89A0-9BFA-C55B-A382148D179F}"/>
                </a:ext>
              </a:extLst>
            </p:cNvPr>
            <p:cNvCxnSpPr/>
            <p:nvPr/>
          </p:nvCxnSpPr>
          <p:spPr bwMode="auto">
            <a:xfrm>
              <a:off x="6993673" y="490282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175BCF1-6AD9-03BF-05A5-E7946F8AE66B}"/>
                </a:ext>
              </a:extLst>
            </p:cNvPr>
            <p:cNvCxnSpPr/>
            <p:nvPr/>
          </p:nvCxnSpPr>
          <p:spPr bwMode="auto">
            <a:xfrm>
              <a:off x="6993673" y="4450079"/>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22D6E21-381C-6BD5-A9F9-3AEE1C6B59DD}"/>
                </a:ext>
              </a:extLst>
            </p:cNvPr>
            <p:cNvCxnSpPr/>
            <p:nvPr/>
          </p:nvCxnSpPr>
          <p:spPr bwMode="auto">
            <a:xfrm>
              <a:off x="6993673" y="399734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E9F27B4-03F9-FA4B-3CE7-89E6FA569938}"/>
                </a:ext>
              </a:extLst>
            </p:cNvPr>
            <p:cNvCxnSpPr/>
            <p:nvPr/>
          </p:nvCxnSpPr>
          <p:spPr bwMode="auto">
            <a:xfrm>
              <a:off x="6993673" y="354460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12CF4B5-C906-A11E-67CD-E1DD4F2E0549}"/>
                </a:ext>
              </a:extLst>
            </p:cNvPr>
            <p:cNvCxnSpPr/>
            <p:nvPr/>
          </p:nvCxnSpPr>
          <p:spPr bwMode="auto">
            <a:xfrm>
              <a:off x="6993673" y="309186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5D36AA4-79FA-DB7A-4199-A517125B9741}"/>
                </a:ext>
              </a:extLst>
            </p:cNvPr>
            <p:cNvCxnSpPr/>
            <p:nvPr/>
          </p:nvCxnSpPr>
          <p:spPr bwMode="auto">
            <a:xfrm>
              <a:off x="6993673" y="2639123"/>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1326491E-9826-F836-33A1-45590D1C38B2}"/>
              </a:ext>
            </a:extLst>
          </p:cNvPr>
          <p:cNvGrpSpPr/>
          <p:nvPr/>
        </p:nvGrpSpPr>
        <p:grpSpPr>
          <a:xfrm>
            <a:off x="7209263" y="4958178"/>
            <a:ext cx="4018155" cy="79917"/>
            <a:chOff x="7209263" y="4889810"/>
            <a:chExt cx="4018155" cy="195146"/>
          </a:xfrm>
        </p:grpSpPr>
        <p:cxnSp>
          <p:nvCxnSpPr>
            <p:cNvPr id="93" name="Straight Connector 92">
              <a:extLst>
                <a:ext uri="{FF2B5EF4-FFF2-40B4-BE49-F238E27FC236}">
                  <a16:creationId xmlns:a16="http://schemas.microsoft.com/office/drawing/2014/main" id="{793D224A-F0E7-96EF-F59E-FCD8E6F2989E}"/>
                </a:ext>
              </a:extLst>
            </p:cNvPr>
            <p:cNvCxnSpPr>
              <a:cxnSpLocks/>
            </p:cNvCxnSpPr>
            <p:nvPr/>
          </p:nvCxnSpPr>
          <p:spPr bwMode="auto">
            <a:xfrm>
              <a:off x="7209263"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0FDA9EB-F8AC-B180-C0A8-BDA43D74944D}"/>
                </a:ext>
              </a:extLst>
            </p:cNvPr>
            <p:cNvCxnSpPr>
              <a:cxnSpLocks/>
            </p:cNvCxnSpPr>
            <p:nvPr/>
          </p:nvCxnSpPr>
          <p:spPr bwMode="auto">
            <a:xfrm>
              <a:off x="7878955"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14EBC37-3B14-03DE-732A-0E4561305BF5}"/>
                </a:ext>
              </a:extLst>
            </p:cNvPr>
            <p:cNvCxnSpPr>
              <a:cxnSpLocks/>
            </p:cNvCxnSpPr>
            <p:nvPr/>
          </p:nvCxnSpPr>
          <p:spPr bwMode="auto">
            <a:xfrm>
              <a:off x="8548647"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A9B85A7-34EA-F9B2-F05E-35DE82C676C9}"/>
                </a:ext>
              </a:extLst>
            </p:cNvPr>
            <p:cNvCxnSpPr>
              <a:cxnSpLocks/>
            </p:cNvCxnSpPr>
            <p:nvPr/>
          </p:nvCxnSpPr>
          <p:spPr bwMode="auto">
            <a:xfrm>
              <a:off x="9218339"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5D017A8-8292-1992-10A8-A011CA5D1F7D}"/>
                </a:ext>
              </a:extLst>
            </p:cNvPr>
            <p:cNvCxnSpPr>
              <a:cxnSpLocks/>
            </p:cNvCxnSpPr>
            <p:nvPr/>
          </p:nvCxnSpPr>
          <p:spPr bwMode="auto">
            <a:xfrm>
              <a:off x="9888031"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432C6A3-DB83-CF63-37B9-01C04F0F293E}"/>
                </a:ext>
              </a:extLst>
            </p:cNvPr>
            <p:cNvCxnSpPr>
              <a:cxnSpLocks/>
            </p:cNvCxnSpPr>
            <p:nvPr/>
          </p:nvCxnSpPr>
          <p:spPr bwMode="auto">
            <a:xfrm>
              <a:off x="10557724" y="4913969"/>
              <a:ext cx="0" cy="170987"/>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1A8900F-1AA0-1FD3-56BF-FABACF55ACA3}"/>
                </a:ext>
              </a:extLst>
            </p:cNvPr>
            <p:cNvCxnSpPr>
              <a:cxnSpLocks/>
            </p:cNvCxnSpPr>
            <p:nvPr/>
          </p:nvCxnSpPr>
          <p:spPr bwMode="auto">
            <a:xfrm>
              <a:off x="11227418" y="4889810"/>
              <a:ext cx="0" cy="195146"/>
            </a:xfrm>
            <a:prstGeom prst="line">
              <a:avLst/>
            </a:prstGeom>
            <a:noFill/>
            <a:ln w="28575" cap="flat" cmpd="sng" algn="ctr">
              <a:solidFill>
                <a:schemeClr val="bg1"/>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9E5D9B34-B71D-00D6-D9E7-C43540496AC0}"/>
              </a:ext>
            </a:extLst>
          </p:cNvPr>
          <p:cNvSpPr txBox="1"/>
          <p:nvPr/>
        </p:nvSpPr>
        <p:spPr bwMode="auto">
          <a:xfrm>
            <a:off x="11030215"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05" name="TextBox 104">
            <a:extLst>
              <a:ext uri="{FF2B5EF4-FFF2-40B4-BE49-F238E27FC236}">
                <a16:creationId xmlns:a16="http://schemas.microsoft.com/office/drawing/2014/main" id="{798D65C4-80EF-9B1D-B5B2-D02520472454}"/>
              </a:ext>
            </a:extLst>
          </p:cNvPr>
          <p:cNvSpPr txBox="1"/>
          <p:nvPr/>
        </p:nvSpPr>
        <p:spPr bwMode="auto">
          <a:xfrm>
            <a:off x="10364859"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6" name="TextBox 105">
            <a:extLst>
              <a:ext uri="{FF2B5EF4-FFF2-40B4-BE49-F238E27FC236}">
                <a16:creationId xmlns:a16="http://schemas.microsoft.com/office/drawing/2014/main" id="{7D10C5C2-BBB8-6D55-474C-1BFFD59B1BC7}"/>
              </a:ext>
            </a:extLst>
          </p:cNvPr>
          <p:cNvSpPr txBox="1"/>
          <p:nvPr/>
        </p:nvSpPr>
        <p:spPr bwMode="auto">
          <a:xfrm>
            <a:off x="9686493"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07" name="TextBox 106">
            <a:extLst>
              <a:ext uri="{FF2B5EF4-FFF2-40B4-BE49-F238E27FC236}">
                <a16:creationId xmlns:a16="http://schemas.microsoft.com/office/drawing/2014/main" id="{CABA1F58-9565-2FB0-430C-682473374597}"/>
              </a:ext>
            </a:extLst>
          </p:cNvPr>
          <p:cNvSpPr txBox="1"/>
          <p:nvPr/>
        </p:nvSpPr>
        <p:spPr bwMode="auto">
          <a:xfrm>
            <a:off x="9008128"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08" name="TextBox 107">
            <a:extLst>
              <a:ext uri="{FF2B5EF4-FFF2-40B4-BE49-F238E27FC236}">
                <a16:creationId xmlns:a16="http://schemas.microsoft.com/office/drawing/2014/main" id="{5136EFFE-9C27-8D2C-6C16-C02D6DE0DCE3}"/>
              </a:ext>
            </a:extLst>
          </p:cNvPr>
          <p:cNvSpPr txBox="1"/>
          <p:nvPr/>
        </p:nvSpPr>
        <p:spPr bwMode="auto">
          <a:xfrm>
            <a:off x="8355781"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09" name="TextBox 108">
            <a:extLst>
              <a:ext uri="{FF2B5EF4-FFF2-40B4-BE49-F238E27FC236}">
                <a16:creationId xmlns:a16="http://schemas.microsoft.com/office/drawing/2014/main" id="{0442724D-1DCF-C38A-1484-73B5CEE399C1}"/>
              </a:ext>
            </a:extLst>
          </p:cNvPr>
          <p:cNvSpPr txBox="1"/>
          <p:nvPr/>
        </p:nvSpPr>
        <p:spPr bwMode="auto">
          <a:xfrm>
            <a:off x="7688566" y="4967814"/>
            <a:ext cx="419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0" name="TextBox 109">
            <a:extLst>
              <a:ext uri="{FF2B5EF4-FFF2-40B4-BE49-F238E27FC236}">
                <a16:creationId xmlns:a16="http://schemas.microsoft.com/office/drawing/2014/main" id="{6FB0335C-3ABC-5E80-8D3B-272780592853}"/>
              </a:ext>
            </a:extLst>
          </p:cNvPr>
          <p:cNvSpPr txBox="1"/>
          <p:nvPr/>
        </p:nvSpPr>
        <p:spPr bwMode="auto">
          <a:xfrm>
            <a:off x="7056664" y="4967814"/>
            <a:ext cx="2511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3" name="Freeform: Shape 102">
            <a:extLst>
              <a:ext uri="{FF2B5EF4-FFF2-40B4-BE49-F238E27FC236}">
                <a16:creationId xmlns:a16="http://schemas.microsoft.com/office/drawing/2014/main" id="{D270C58A-769E-1851-44D1-34891DF1AF3F}"/>
              </a:ext>
            </a:extLst>
          </p:cNvPr>
          <p:cNvSpPr/>
          <p:nvPr/>
        </p:nvSpPr>
        <p:spPr bwMode="auto">
          <a:xfrm>
            <a:off x="7231566" y="2701914"/>
            <a:ext cx="3997712" cy="1970049"/>
          </a:xfrm>
          <a:custGeom>
            <a:avLst/>
            <a:gdLst>
              <a:gd name="connsiteX0" fmla="*/ 3997712 w 3997712"/>
              <a:gd name="connsiteY0" fmla="*/ 1970049 h 1970049"/>
              <a:gd name="connsiteX1" fmla="*/ 3100039 w 3997712"/>
              <a:gd name="connsiteY1" fmla="*/ 1970049 h 1970049"/>
              <a:gd name="connsiteX2" fmla="*/ 3100039 w 3997712"/>
              <a:gd name="connsiteY2" fmla="*/ 1856678 h 1970049"/>
              <a:gd name="connsiteX3" fmla="*/ 2512741 w 3997712"/>
              <a:gd name="connsiteY3" fmla="*/ 1856678 h 1970049"/>
              <a:gd name="connsiteX4" fmla="*/ 2512741 w 3997712"/>
              <a:gd name="connsiteY4" fmla="*/ 1771186 h 1970049"/>
              <a:gd name="connsiteX5" fmla="*/ 2404946 w 3997712"/>
              <a:gd name="connsiteY5" fmla="*/ 1771186 h 1970049"/>
              <a:gd name="connsiteX6" fmla="*/ 2404946 w 3997712"/>
              <a:gd name="connsiteY6" fmla="*/ 1687552 h 1970049"/>
              <a:gd name="connsiteX7" fmla="*/ 2126166 w 3997712"/>
              <a:gd name="connsiteY7" fmla="*/ 1687552 h 1970049"/>
              <a:gd name="connsiteX8" fmla="*/ 2126166 w 3997712"/>
              <a:gd name="connsiteY8" fmla="*/ 1616927 h 1970049"/>
              <a:gd name="connsiteX9" fmla="*/ 1871546 w 3997712"/>
              <a:gd name="connsiteY9" fmla="*/ 1616927 h 1970049"/>
              <a:gd name="connsiteX10" fmla="*/ 1871546 w 3997712"/>
              <a:gd name="connsiteY10" fmla="*/ 1514708 h 1970049"/>
              <a:gd name="connsiteX11" fmla="*/ 1847385 w 3997712"/>
              <a:gd name="connsiteY11" fmla="*/ 1514708 h 1970049"/>
              <a:gd name="connsiteX12" fmla="*/ 1847385 w 3997712"/>
              <a:gd name="connsiteY12" fmla="*/ 1421781 h 1970049"/>
              <a:gd name="connsiteX13" fmla="*/ 1786054 w 3997712"/>
              <a:gd name="connsiteY13" fmla="*/ 1421781 h 1970049"/>
              <a:gd name="connsiteX14" fmla="*/ 1786054 w 3997712"/>
              <a:gd name="connsiteY14" fmla="*/ 1343722 h 1970049"/>
              <a:gd name="connsiteX15" fmla="*/ 1602058 w 3997712"/>
              <a:gd name="connsiteY15" fmla="*/ 1343722 h 1970049"/>
              <a:gd name="connsiteX16" fmla="*/ 1602058 w 3997712"/>
              <a:gd name="connsiteY16" fmla="*/ 1254513 h 1970049"/>
              <a:gd name="connsiteX17" fmla="*/ 1429214 w 3997712"/>
              <a:gd name="connsiteY17" fmla="*/ 1254513 h 1970049"/>
              <a:gd name="connsiteX18" fmla="*/ 1429214 w 3997712"/>
              <a:gd name="connsiteY18" fmla="*/ 1096537 h 1970049"/>
              <a:gd name="connsiteX19" fmla="*/ 1345580 w 3997712"/>
              <a:gd name="connsiteY19" fmla="*/ 1096537 h 1970049"/>
              <a:gd name="connsiteX20" fmla="*/ 1345580 w 3997712"/>
              <a:gd name="connsiteY20" fmla="*/ 1022195 h 1970049"/>
              <a:gd name="connsiteX21" fmla="*/ 1289824 w 3997712"/>
              <a:gd name="connsiteY21" fmla="*/ 1022195 h 1970049"/>
              <a:gd name="connsiteX22" fmla="*/ 1289824 w 3997712"/>
              <a:gd name="connsiteY22" fmla="*/ 854927 h 1970049"/>
              <a:gd name="connsiteX23" fmla="*/ 1146717 w 3997712"/>
              <a:gd name="connsiteY23" fmla="*/ 854927 h 1970049"/>
              <a:gd name="connsiteX24" fmla="*/ 1146717 w 3997712"/>
              <a:gd name="connsiteY24" fmla="*/ 786161 h 1970049"/>
              <a:gd name="connsiteX25" fmla="*/ 1031488 w 3997712"/>
              <a:gd name="connsiteY25" fmla="*/ 786161 h 1970049"/>
              <a:gd name="connsiteX26" fmla="*/ 1031488 w 3997712"/>
              <a:gd name="connsiteY26" fmla="*/ 693234 h 1970049"/>
              <a:gd name="connsiteX27" fmla="*/ 986883 w 3997712"/>
              <a:gd name="connsiteY27" fmla="*/ 693234 h 1970049"/>
              <a:gd name="connsiteX28" fmla="*/ 986883 w 3997712"/>
              <a:gd name="connsiteY28" fmla="*/ 609600 h 1970049"/>
              <a:gd name="connsiteX29" fmla="*/ 905107 w 3997712"/>
              <a:gd name="connsiteY29" fmla="*/ 609600 h 1970049"/>
              <a:gd name="connsiteX30" fmla="*/ 905107 w 3997712"/>
              <a:gd name="connsiteY30" fmla="*/ 535259 h 1970049"/>
              <a:gd name="connsiteX31" fmla="*/ 721112 w 3997712"/>
              <a:gd name="connsiteY31" fmla="*/ 535259 h 1970049"/>
              <a:gd name="connsiteX32" fmla="*/ 721112 w 3997712"/>
              <a:gd name="connsiteY32" fmla="*/ 460917 h 1970049"/>
              <a:gd name="connsiteX33" fmla="*/ 624468 w 3997712"/>
              <a:gd name="connsiteY33" fmla="*/ 460917 h 1970049"/>
              <a:gd name="connsiteX34" fmla="*/ 624468 w 3997712"/>
              <a:gd name="connsiteY34" fmla="*/ 373566 h 1970049"/>
              <a:gd name="connsiteX35" fmla="*/ 596590 w 3997712"/>
              <a:gd name="connsiteY35" fmla="*/ 373566 h 1970049"/>
              <a:gd name="connsiteX36" fmla="*/ 596590 w 3997712"/>
              <a:gd name="connsiteY36" fmla="*/ 302942 h 1970049"/>
              <a:gd name="connsiteX37" fmla="*/ 548268 w 3997712"/>
              <a:gd name="connsiteY37" fmla="*/ 302942 h 1970049"/>
              <a:gd name="connsiteX38" fmla="*/ 548268 w 3997712"/>
              <a:gd name="connsiteY38" fmla="*/ 232317 h 1970049"/>
              <a:gd name="connsiteX39" fmla="*/ 356839 w 3997712"/>
              <a:gd name="connsiteY39" fmla="*/ 232317 h 1970049"/>
              <a:gd name="connsiteX40" fmla="*/ 356839 w 3997712"/>
              <a:gd name="connsiteY40" fmla="*/ 137532 h 1970049"/>
              <a:gd name="connsiteX41" fmla="*/ 325244 w 3997712"/>
              <a:gd name="connsiteY41" fmla="*/ 137532 h 1970049"/>
              <a:gd name="connsiteX42" fmla="*/ 325244 w 3997712"/>
              <a:gd name="connsiteY42" fmla="*/ 74342 h 1970049"/>
              <a:gd name="connsiteX43" fmla="*/ 280639 w 3997712"/>
              <a:gd name="connsiteY43" fmla="*/ 74342 h 1970049"/>
              <a:gd name="connsiteX44" fmla="*/ 280639 w 3997712"/>
              <a:gd name="connsiteY44" fmla="*/ 0 h 1970049"/>
              <a:gd name="connsiteX45" fmla="*/ 0 w 3997712"/>
              <a:gd name="connsiteY45" fmla="*/ 0 h 197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997712" h="1970049">
                <a:moveTo>
                  <a:pt x="3997712" y="1970049"/>
                </a:moveTo>
                <a:lnTo>
                  <a:pt x="3100039" y="1970049"/>
                </a:lnTo>
                <a:lnTo>
                  <a:pt x="3100039" y="1856678"/>
                </a:lnTo>
                <a:lnTo>
                  <a:pt x="2512741" y="1856678"/>
                </a:lnTo>
                <a:lnTo>
                  <a:pt x="2512741" y="1771186"/>
                </a:lnTo>
                <a:lnTo>
                  <a:pt x="2404946" y="1771186"/>
                </a:lnTo>
                <a:lnTo>
                  <a:pt x="2404946" y="1687552"/>
                </a:lnTo>
                <a:lnTo>
                  <a:pt x="2126166" y="1687552"/>
                </a:lnTo>
                <a:lnTo>
                  <a:pt x="2126166" y="1616927"/>
                </a:lnTo>
                <a:lnTo>
                  <a:pt x="1871546" y="1616927"/>
                </a:lnTo>
                <a:lnTo>
                  <a:pt x="1871546" y="1514708"/>
                </a:lnTo>
                <a:lnTo>
                  <a:pt x="1847385" y="1514708"/>
                </a:lnTo>
                <a:lnTo>
                  <a:pt x="1847385" y="1421781"/>
                </a:lnTo>
                <a:lnTo>
                  <a:pt x="1786054" y="1421781"/>
                </a:lnTo>
                <a:lnTo>
                  <a:pt x="1786054" y="1343722"/>
                </a:lnTo>
                <a:lnTo>
                  <a:pt x="1602058" y="1343722"/>
                </a:lnTo>
                <a:lnTo>
                  <a:pt x="1602058" y="1254513"/>
                </a:lnTo>
                <a:lnTo>
                  <a:pt x="1429214" y="1254513"/>
                </a:lnTo>
                <a:lnTo>
                  <a:pt x="1429214" y="1096537"/>
                </a:lnTo>
                <a:lnTo>
                  <a:pt x="1345580" y="1096537"/>
                </a:lnTo>
                <a:lnTo>
                  <a:pt x="1345580" y="1022195"/>
                </a:lnTo>
                <a:lnTo>
                  <a:pt x="1289824" y="1022195"/>
                </a:lnTo>
                <a:lnTo>
                  <a:pt x="1289824" y="854927"/>
                </a:lnTo>
                <a:lnTo>
                  <a:pt x="1146717" y="854927"/>
                </a:lnTo>
                <a:lnTo>
                  <a:pt x="1146717" y="786161"/>
                </a:lnTo>
                <a:lnTo>
                  <a:pt x="1031488" y="786161"/>
                </a:lnTo>
                <a:lnTo>
                  <a:pt x="1031488" y="693234"/>
                </a:lnTo>
                <a:lnTo>
                  <a:pt x="986883" y="693234"/>
                </a:lnTo>
                <a:lnTo>
                  <a:pt x="986883" y="609600"/>
                </a:lnTo>
                <a:lnTo>
                  <a:pt x="905107" y="609600"/>
                </a:lnTo>
                <a:lnTo>
                  <a:pt x="905107" y="535259"/>
                </a:lnTo>
                <a:lnTo>
                  <a:pt x="721112" y="535259"/>
                </a:lnTo>
                <a:lnTo>
                  <a:pt x="721112" y="460917"/>
                </a:lnTo>
                <a:lnTo>
                  <a:pt x="624468" y="460917"/>
                </a:lnTo>
                <a:lnTo>
                  <a:pt x="624468" y="373566"/>
                </a:lnTo>
                <a:lnTo>
                  <a:pt x="596590" y="373566"/>
                </a:lnTo>
                <a:lnTo>
                  <a:pt x="596590" y="302942"/>
                </a:lnTo>
                <a:lnTo>
                  <a:pt x="548268" y="302942"/>
                </a:lnTo>
                <a:lnTo>
                  <a:pt x="548268" y="232317"/>
                </a:lnTo>
                <a:lnTo>
                  <a:pt x="356839" y="232317"/>
                </a:lnTo>
                <a:lnTo>
                  <a:pt x="356839" y="137532"/>
                </a:lnTo>
                <a:lnTo>
                  <a:pt x="325244" y="137532"/>
                </a:lnTo>
                <a:lnTo>
                  <a:pt x="325244" y="74342"/>
                </a:lnTo>
                <a:lnTo>
                  <a:pt x="280639" y="74342"/>
                </a:lnTo>
                <a:lnTo>
                  <a:pt x="280639"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12" name="Straight Connector 111">
            <a:extLst>
              <a:ext uri="{FF2B5EF4-FFF2-40B4-BE49-F238E27FC236}">
                <a16:creationId xmlns:a16="http://schemas.microsoft.com/office/drawing/2014/main" id="{B322DCEF-8B69-374A-3A55-6BA332E8B2B9}"/>
              </a:ext>
            </a:extLst>
          </p:cNvPr>
          <p:cNvCxnSpPr>
            <a:cxnSpLocks/>
          </p:cNvCxnSpPr>
          <p:nvPr/>
        </p:nvCxnSpPr>
        <p:spPr bwMode="auto">
          <a:xfrm>
            <a:off x="11208835" y="4614458"/>
            <a:ext cx="0" cy="55755"/>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4596EAB-AEC0-B341-4E40-503A2F8004C6}"/>
              </a:ext>
            </a:extLst>
          </p:cNvPr>
          <p:cNvCxnSpPr>
            <a:cxnSpLocks/>
          </p:cNvCxnSpPr>
          <p:nvPr/>
        </p:nvCxnSpPr>
        <p:spPr bwMode="auto">
          <a:xfrm>
            <a:off x="10603304" y="4614458"/>
            <a:ext cx="0" cy="55755"/>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74780CD-AD6D-4867-0AEA-028FED4BE5B8}"/>
              </a:ext>
            </a:extLst>
          </p:cNvPr>
          <p:cNvCxnSpPr>
            <a:cxnSpLocks/>
          </p:cNvCxnSpPr>
          <p:nvPr/>
        </p:nvCxnSpPr>
        <p:spPr bwMode="auto">
          <a:xfrm>
            <a:off x="10252926" y="4498479"/>
            <a:ext cx="0" cy="55755"/>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2A3D36C-3F1B-4F5A-3236-0326ADEA38A1}"/>
              </a:ext>
            </a:extLst>
          </p:cNvPr>
          <p:cNvCxnSpPr>
            <a:cxnSpLocks/>
          </p:cNvCxnSpPr>
          <p:nvPr/>
        </p:nvCxnSpPr>
        <p:spPr bwMode="auto">
          <a:xfrm>
            <a:off x="9804882" y="4494817"/>
            <a:ext cx="0" cy="55755"/>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3CA578D-2486-BFA9-425E-7C216B985782}"/>
              </a:ext>
            </a:extLst>
          </p:cNvPr>
          <p:cNvCxnSpPr>
            <a:cxnSpLocks/>
          </p:cNvCxnSpPr>
          <p:nvPr/>
        </p:nvCxnSpPr>
        <p:spPr bwMode="auto">
          <a:xfrm>
            <a:off x="8032240" y="3182427"/>
            <a:ext cx="0" cy="55755"/>
          </a:xfrm>
          <a:prstGeom prst="line">
            <a:avLst/>
          </a:prstGeom>
          <a:noFill/>
          <a:ln w="19050" cap="flat" cmpd="sng" algn="ctr">
            <a:solidFill>
              <a:schemeClr val="accent1"/>
            </a:solidFill>
            <a:prstDash val="solid"/>
            <a:round/>
            <a:headEnd type="none" w="med" len="med"/>
            <a:tailEnd type="none" w="med" len="med"/>
          </a:ln>
          <a:effectLst/>
        </p:spPr>
      </p:cxnSp>
      <p:sp>
        <p:nvSpPr>
          <p:cNvPr id="114" name="Freeform: Shape 113">
            <a:extLst>
              <a:ext uri="{FF2B5EF4-FFF2-40B4-BE49-F238E27FC236}">
                <a16:creationId xmlns:a16="http://schemas.microsoft.com/office/drawing/2014/main" id="{A13A7565-734D-DAF0-17E8-9D5CBF59F2FC}"/>
              </a:ext>
            </a:extLst>
          </p:cNvPr>
          <p:cNvSpPr/>
          <p:nvPr/>
        </p:nvSpPr>
        <p:spPr bwMode="auto">
          <a:xfrm>
            <a:off x="7225157" y="2706002"/>
            <a:ext cx="3992932" cy="2077193"/>
          </a:xfrm>
          <a:custGeom>
            <a:avLst/>
            <a:gdLst>
              <a:gd name="connsiteX0" fmla="*/ 3992932 w 3992932"/>
              <a:gd name="connsiteY0" fmla="*/ 2077193 h 2077193"/>
              <a:gd name="connsiteX1" fmla="*/ 2780459 w 3992932"/>
              <a:gd name="connsiteY1" fmla="*/ 2077193 h 2077193"/>
              <a:gd name="connsiteX2" fmla="*/ 2780459 w 3992932"/>
              <a:gd name="connsiteY2" fmla="*/ 1971626 h 2077193"/>
              <a:gd name="connsiteX3" fmla="*/ 2584849 w 3992932"/>
              <a:gd name="connsiteY3" fmla="*/ 1971626 h 2077193"/>
              <a:gd name="connsiteX4" fmla="*/ 2584849 w 3992932"/>
              <a:gd name="connsiteY4" fmla="*/ 1869164 h 2077193"/>
              <a:gd name="connsiteX5" fmla="*/ 2392344 w 3992932"/>
              <a:gd name="connsiteY5" fmla="*/ 1869164 h 2077193"/>
              <a:gd name="connsiteX6" fmla="*/ 2392344 w 3992932"/>
              <a:gd name="connsiteY6" fmla="*/ 1783778 h 2077193"/>
              <a:gd name="connsiteX7" fmla="*/ 2328693 w 3992932"/>
              <a:gd name="connsiteY7" fmla="*/ 1783778 h 2077193"/>
              <a:gd name="connsiteX8" fmla="*/ 2328693 w 3992932"/>
              <a:gd name="connsiteY8" fmla="*/ 1713917 h 2077193"/>
              <a:gd name="connsiteX9" fmla="*/ 2147055 w 3992932"/>
              <a:gd name="connsiteY9" fmla="*/ 1713917 h 2077193"/>
              <a:gd name="connsiteX10" fmla="*/ 2147055 w 3992932"/>
              <a:gd name="connsiteY10" fmla="*/ 1628532 h 2077193"/>
              <a:gd name="connsiteX11" fmla="*/ 2067879 w 3992932"/>
              <a:gd name="connsiteY11" fmla="*/ 1628532 h 2077193"/>
              <a:gd name="connsiteX12" fmla="*/ 2067879 w 3992932"/>
              <a:gd name="connsiteY12" fmla="*/ 1543147 h 2077193"/>
              <a:gd name="connsiteX13" fmla="*/ 1994914 w 3992932"/>
              <a:gd name="connsiteY13" fmla="*/ 1543147 h 2077193"/>
              <a:gd name="connsiteX14" fmla="*/ 1994914 w 3992932"/>
              <a:gd name="connsiteY14" fmla="*/ 1481048 h 2077193"/>
              <a:gd name="connsiteX15" fmla="*/ 1939025 w 3992932"/>
              <a:gd name="connsiteY15" fmla="*/ 1481048 h 2077193"/>
              <a:gd name="connsiteX16" fmla="*/ 1939025 w 3992932"/>
              <a:gd name="connsiteY16" fmla="*/ 1395663 h 2077193"/>
              <a:gd name="connsiteX17" fmla="*/ 1835010 w 3992932"/>
              <a:gd name="connsiteY17" fmla="*/ 1395663 h 2077193"/>
              <a:gd name="connsiteX18" fmla="*/ 1835010 w 3992932"/>
              <a:gd name="connsiteY18" fmla="*/ 1332012 h 2077193"/>
              <a:gd name="connsiteX19" fmla="*/ 1808618 w 3992932"/>
              <a:gd name="connsiteY19" fmla="*/ 1332012 h 2077193"/>
              <a:gd name="connsiteX20" fmla="*/ 1808618 w 3992932"/>
              <a:gd name="connsiteY20" fmla="*/ 1240416 h 2077193"/>
              <a:gd name="connsiteX21" fmla="*/ 1436027 w 3992932"/>
              <a:gd name="connsiteY21" fmla="*/ 1240416 h 2077193"/>
              <a:gd name="connsiteX22" fmla="*/ 1436027 w 3992932"/>
              <a:gd name="connsiteY22" fmla="*/ 1176766 h 2077193"/>
              <a:gd name="connsiteX23" fmla="*/ 1386349 w 3992932"/>
              <a:gd name="connsiteY23" fmla="*/ 1176766 h 2077193"/>
              <a:gd name="connsiteX24" fmla="*/ 1386349 w 3992932"/>
              <a:gd name="connsiteY24" fmla="*/ 1096038 h 2077193"/>
              <a:gd name="connsiteX25" fmla="*/ 1310278 w 3992932"/>
              <a:gd name="connsiteY25" fmla="*/ 1096038 h 2077193"/>
              <a:gd name="connsiteX26" fmla="*/ 1310278 w 3992932"/>
              <a:gd name="connsiteY26" fmla="*/ 1038596 h 2077193"/>
              <a:gd name="connsiteX27" fmla="*/ 1296306 w 3992932"/>
              <a:gd name="connsiteY27" fmla="*/ 1038596 h 2077193"/>
              <a:gd name="connsiteX28" fmla="*/ 1296306 w 3992932"/>
              <a:gd name="connsiteY28" fmla="*/ 962526 h 2077193"/>
              <a:gd name="connsiteX29" fmla="*/ 1224893 w 3992932"/>
              <a:gd name="connsiteY29" fmla="*/ 962526 h 2077193"/>
              <a:gd name="connsiteX30" fmla="*/ 1224893 w 3992932"/>
              <a:gd name="connsiteY30" fmla="*/ 880245 h 2077193"/>
              <a:gd name="connsiteX31" fmla="*/ 1187633 w 3992932"/>
              <a:gd name="connsiteY31" fmla="*/ 880245 h 2077193"/>
              <a:gd name="connsiteX32" fmla="*/ 1187633 w 3992932"/>
              <a:gd name="connsiteY32" fmla="*/ 801070 h 2077193"/>
              <a:gd name="connsiteX33" fmla="*/ 1155032 w 3992932"/>
              <a:gd name="connsiteY33" fmla="*/ 801070 h 2077193"/>
              <a:gd name="connsiteX34" fmla="*/ 1155032 w 3992932"/>
              <a:gd name="connsiteY34" fmla="*/ 726552 h 2077193"/>
              <a:gd name="connsiteX35" fmla="*/ 1116220 w 3992932"/>
              <a:gd name="connsiteY35" fmla="*/ 726552 h 2077193"/>
              <a:gd name="connsiteX36" fmla="*/ 1116220 w 3992932"/>
              <a:gd name="connsiteY36" fmla="*/ 661348 h 2077193"/>
              <a:gd name="connsiteX37" fmla="*/ 998233 w 3992932"/>
              <a:gd name="connsiteY37" fmla="*/ 661348 h 2077193"/>
              <a:gd name="connsiteX38" fmla="*/ 998233 w 3992932"/>
              <a:gd name="connsiteY38" fmla="*/ 579068 h 2077193"/>
              <a:gd name="connsiteX39" fmla="*/ 897323 w 3992932"/>
              <a:gd name="connsiteY39" fmla="*/ 579068 h 2077193"/>
              <a:gd name="connsiteX40" fmla="*/ 897323 w 3992932"/>
              <a:gd name="connsiteY40" fmla="*/ 530941 h 2077193"/>
              <a:gd name="connsiteX41" fmla="*/ 884903 w 3992932"/>
              <a:gd name="connsiteY41" fmla="*/ 530941 h 2077193"/>
              <a:gd name="connsiteX42" fmla="*/ 884903 w 3992932"/>
              <a:gd name="connsiteY42" fmla="*/ 442451 h 2077193"/>
              <a:gd name="connsiteX43" fmla="*/ 829015 w 3992932"/>
              <a:gd name="connsiteY43" fmla="*/ 442451 h 2077193"/>
              <a:gd name="connsiteX44" fmla="*/ 829015 w 3992932"/>
              <a:gd name="connsiteY44" fmla="*/ 360171 h 2077193"/>
              <a:gd name="connsiteX45" fmla="*/ 700160 w 3992932"/>
              <a:gd name="connsiteY45" fmla="*/ 360171 h 2077193"/>
              <a:gd name="connsiteX46" fmla="*/ 700160 w 3992932"/>
              <a:gd name="connsiteY46" fmla="*/ 288757 h 2077193"/>
              <a:gd name="connsiteX47" fmla="*/ 662901 w 3992932"/>
              <a:gd name="connsiteY47" fmla="*/ 288757 h 2077193"/>
              <a:gd name="connsiteX48" fmla="*/ 662901 w 3992932"/>
              <a:gd name="connsiteY48" fmla="*/ 211134 h 2077193"/>
              <a:gd name="connsiteX49" fmla="*/ 633405 w 3992932"/>
              <a:gd name="connsiteY49" fmla="*/ 211134 h 2077193"/>
              <a:gd name="connsiteX50" fmla="*/ 633405 w 3992932"/>
              <a:gd name="connsiteY50" fmla="*/ 139721 h 2077193"/>
              <a:gd name="connsiteX51" fmla="*/ 563544 w 3992932"/>
              <a:gd name="connsiteY51" fmla="*/ 139721 h 2077193"/>
              <a:gd name="connsiteX52" fmla="*/ 563544 w 3992932"/>
              <a:gd name="connsiteY52" fmla="*/ 62098 h 2077193"/>
              <a:gd name="connsiteX53" fmla="*/ 457976 w 3992932"/>
              <a:gd name="connsiteY53" fmla="*/ 62098 h 2077193"/>
              <a:gd name="connsiteX54" fmla="*/ 457976 w 3992932"/>
              <a:gd name="connsiteY54" fmla="*/ 0 h 2077193"/>
              <a:gd name="connsiteX55" fmla="*/ 0 w 3992932"/>
              <a:gd name="connsiteY55" fmla="*/ 0 h 207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992932" h="2077193">
                <a:moveTo>
                  <a:pt x="3992932" y="2077193"/>
                </a:moveTo>
                <a:lnTo>
                  <a:pt x="2780459" y="2077193"/>
                </a:lnTo>
                <a:lnTo>
                  <a:pt x="2780459" y="1971626"/>
                </a:lnTo>
                <a:lnTo>
                  <a:pt x="2584849" y="1971626"/>
                </a:lnTo>
                <a:lnTo>
                  <a:pt x="2584849" y="1869164"/>
                </a:lnTo>
                <a:lnTo>
                  <a:pt x="2392344" y="1869164"/>
                </a:lnTo>
                <a:lnTo>
                  <a:pt x="2392344" y="1783778"/>
                </a:lnTo>
                <a:lnTo>
                  <a:pt x="2328693" y="1783778"/>
                </a:lnTo>
                <a:lnTo>
                  <a:pt x="2328693" y="1713917"/>
                </a:lnTo>
                <a:lnTo>
                  <a:pt x="2147055" y="1713917"/>
                </a:lnTo>
                <a:lnTo>
                  <a:pt x="2147055" y="1628532"/>
                </a:lnTo>
                <a:lnTo>
                  <a:pt x="2067879" y="1628532"/>
                </a:lnTo>
                <a:lnTo>
                  <a:pt x="2067879" y="1543147"/>
                </a:lnTo>
                <a:lnTo>
                  <a:pt x="1994914" y="1543147"/>
                </a:lnTo>
                <a:lnTo>
                  <a:pt x="1994914" y="1481048"/>
                </a:lnTo>
                <a:lnTo>
                  <a:pt x="1939025" y="1481048"/>
                </a:lnTo>
                <a:lnTo>
                  <a:pt x="1939025" y="1395663"/>
                </a:lnTo>
                <a:lnTo>
                  <a:pt x="1835010" y="1395663"/>
                </a:lnTo>
                <a:lnTo>
                  <a:pt x="1835010" y="1332012"/>
                </a:lnTo>
                <a:lnTo>
                  <a:pt x="1808618" y="1332012"/>
                </a:lnTo>
                <a:lnTo>
                  <a:pt x="1808618" y="1240416"/>
                </a:lnTo>
                <a:lnTo>
                  <a:pt x="1436027" y="1240416"/>
                </a:lnTo>
                <a:lnTo>
                  <a:pt x="1436027" y="1176766"/>
                </a:lnTo>
                <a:lnTo>
                  <a:pt x="1386349" y="1176766"/>
                </a:lnTo>
                <a:lnTo>
                  <a:pt x="1386349" y="1096038"/>
                </a:lnTo>
                <a:lnTo>
                  <a:pt x="1310278" y="1096038"/>
                </a:lnTo>
                <a:lnTo>
                  <a:pt x="1310278" y="1038596"/>
                </a:lnTo>
                <a:lnTo>
                  <a:pt x="1296306" y="1038596"/>
                </a:lnTo>
                <a:lnTo>
                  <a:pt x="1296306" y="962526"/>
                </a:lnTo>
                <a:lnTo>
                  <a:pt x="1224893" y="962526"/>
                </a:lnTo>
                <a:lnTo>
                  <a:pt x="1224893" y="880245"/>
                </a:lnTo>
                <a:lnTo>
                  <a:pt x="1187633" y="880245"/>
                </a:lnTo>
                <a:lnTo>
                  <a:pt x="1187633" y="801070"/>
                </a:lnTo>
                <a:lnTo>
                  <a:pt x="1155032" y="801070"/>
                </a:lnTo>
                <a:lnTo>
                  <a:pt x="1155032" y="726552"/>
                </a:lnTo>
                <a:lnTo>
                  <a:pt x="1116220" y="726552"/>
                </a:lnTo>
                <a:lnTo>
                  <a:pt x="1116220" y="661348"/>
                </a:lnTo>
                <a:lnTo>
                  <a:pt x="998233" y="661348"/>
                </a:lnTo>
                <a:lnTo>
                  <a:pt x="998233" y="579068"/>
                </a:lnTo>
                <a:lnTo>
                  <a:pt x="897323" y="579068"/>
                </a:lnTo>
                <a:lnTo>
                  <a:pt x="897323" y="530941"/>
                </a:lnTo>
                <a:lnTo>
                  <a:pt x="884903" y="530941"/>
                </a:lnTo>
                <a:lnTo>
                  <a:pt x="884903" y="442451"/>
                </a:lnTo>
                <a:lnTo>
                  <a:pt x="829015" y="442451"/>
                </a:lnTo>
                <a:lnTo>
                  <a:pt x="829015" y="360171"/>
                </a:lnTo>
                <a:lnTo>
                  <a:pt x="700160" y="360171"/>
                </a:lnTo>
                <a:lnTo>
                  <a:pt x="700160" y="288757"/>
                </a:lnTo>
                <a:lnTo>
                  <a:pt x="662901" y="288757"/>
                </a:lnTo>
                <a:lnTo>
                  <a:pt x="662901" y="211134"/>
                </a:lnTo>
                <a:lnTo>
                  <a:pt x="633405" y="211134"/>
                </a:lnTo>
                <a:lnTo>
                  <a:pt x="633405" y="139721"/>
                </a:lnTo>
                <a:lnTo>
                  <a:pt x="563544" y="139721"/>
                </a:lnTo>
                <a:lnTo>
                  <a:pt x="563544" y="62098"/>
                </a:lnTo>
                <a:lnTo>
                  <a:pt x="457976" y="62098"/>
                </a:lnTo>
                <a:lnTo>
                  <a:pt x="457976"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120" name="Straight Connector 119">
            <a:extLst>
              <a:ext uri="{FF2B5EF4-FFF2-40B4-BE49-F238E27FC236}">
                <a16:creationId xmlns:a16="http://schemas.microsoft.com/office/drawing/2014/main" id="{186B4883-9397-DF76-1FEF-0CFDFA8AD00F}"/>
              </a:ext>
            </a:extLst>
          </p:cNvPr>
          <p:cNvCxnSpPr>
            <a:cxnSpLocks/>
          </p:cNvCxnSpPr>
          <p:nvPr/>
        </p:nvCxnSpPr>
        <p:spPr bwMode="auto">
          <a:xfrm>
            <a:off x="11130943" y="4723288"/>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7DFAA47-7E3D-1377-33CE-85E2CAF3189B}"/>
              </a:ext>
            </a:extLst>
          </p:cNvPr>
          <p:cNvCxnSpPr>
            <a:cxnSpLocks/>
          </p:cNvCxnSpPr>
          <p:nvPr/>
        </p:nvCxnSpPr>
        <p:spPr bwMode="auto">
          <a:xfrm>
            <a:off x="11123181" y="4723288"/>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4AA282F-8650-CB04-58E9-D113784BFBB5}"/>
              </a:ext>
            </a:extLst>
          </p:cNvPr>
          <p:cNvCxnSpPr>
            <a:cxnSpLocks/>
          </p:cNvCxnSpPr>
          <p:nvPr/>
        </p:nvCxnSpPr>
        <p:spPr bwMode="auto">
          <a:xfrm>
            <a:off x="8834852" y="3886511"/>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CE90BF9-08C1-F3A4-4CC3-16034FDBBF74}"/>
              </a:ext>
            </a:extLst>
          </p:cNvPr>
          <p:cNvCxnSpPr>
            <a:cxnSpLocks/>
          </p:cNvCxnSpPr>
          <p:nvPr/>
        </p:nvCxnSpPr>
        <p:spPr bwMode="auto">
          <a:xfrm>
            <a:off x="7339831" y="2641437"/>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A83F387-8E33-610F-4FE4-358F53C4DD04}"/>
              </a:ext>
            </a:extLst>
          </p:cNvPr>
          <p:cNvCxnSpPr>
            <a:cxnSpLocks/>
          </p:cNvCxnSpPr>
          <p:nvPr/>
        </p:nvCxnSpPr>
        <p:spPr bwMode="auto">
          <a:xfrm>
            <a:off x="7350699" y="2641437"/>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5AECE43-5362-CA9C-3315-0BAA9081978B}"/>
              </a:ext>
            </a:extLst>
          </p:cNvPr>
          <p:cNvCxnSpPr>
            <a:cxnSpLocks/>
          </p:cNvCxnSpPr>
          <p:nvPr/>
        </p:nvCxnSpPr>
        <p:spPr bwMode="auto">
          <a:xfrm>
            <a:off x="7491973" y="2641437"/>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2052CD9-0C1D-74E2-CAD4-29B658B0F2DF}"/>
              </a:ext>
            </a:extLst>
          </p:cNvPr>
          <p:cNvCxnSpPr>
            <a:cxnSpLocks/>
          </p:cNvCxnSpPr>
          <p:nvPr/>
        </p:nvCxnSpPr>
        <p:spPr bwMode="auto">
          <a:xfrm>
            <a:off x="7509050" y="2641437"/>
            <a:ext cx="0" cy="55755"/>
          </a:xfrm>
          <a:prstGeom prst="line">
            <a:avLst/>
          </a:prstGeom>
          <a:noFill/>
          <a:ln w="190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0EC2D81-8A38-0AF8-783C-7E76A71C73A0}"/>
              </a:ext>
            </a:extLst>
          </p:cNvPr>
          <p:cNvCxnSpPr>
            <a:cxnSpLocks/>
          </p:cNvCxnSpPr>
          <p:nvPr/>
        </p:nvCxnSpPr>
        <p:spPr bwMode="auto">
          <a:xfrm>
            <a:off x="7745024" y="2708193"/>
            <a:ext cx="0" cy="55755"/>
          </a:xfrm>
          <a:prstGeom prst="line">
            <a:avLst/>
          </a:prstGeom>
          <a:noFill/>
          <a:ln w="19050" cap="flat" cmpd="sng" algn="ctr">
            <a:solidFill>
              <a:schemeClr val="accent3"/>
            </a:solidFill>
            <a:prstDash val="solid"/>
            <a:round/>
            <a:headEnd type="none" w="med" len="med"/>
            <a:tailEnd type="none" w="med" len="med"/>
          </a:ln>
          <a:effectLst/>
        </p:spPr>
      </p:cxnSp>
      <p:sp>
        <p:nvSpPr>
          <p:cNvPr id="81" name="Freeform: Shape 80">
            <a:extLst>
              <a:ext uri="{FF2B5EF4-FFF2-40B4-BE49-F238E27FC236}">
                <a16:creationId xmlns:a16="http://schemas.microsoft.com/office/drawing/2014/main" id="{8D8CAB9E-F8FE-48AC-4EF5-DB963AD9285C}"/>
              </a:ext>
            </a:extLst>
          </p:cNvPr>
          <p:cNvSpPr/>
          <p:nvPr/>
        </p:nvSpPr>
        <p:spPr bwMode="auto">
          <a:xfrm>
            <a:off x="7209109" y="2697899"/>
            <a:ext cx="4023866" cy="2273289"/>
          </a:xfrm>
          <a:custGeom>
            <a:avLst/>
            <a:gdLst>
              <a:gd name="connsiteX0" fmla="*/ 0 w 4023866"/>
              <a:gd name="connsiteY0" fmla="*/ 0 h 2270845"/>
              <a:gd name="connsiteX1" fmla="*/ 0 w 4023866"/>
              <a:gd name="connsiteY1" fmla="*/ 2270845 h 2270845"/>
              <a:gd name="connsiteX2" fmla="*/ 4023866 w 4023866"/>
              <a:gd name="connsiteY2" fmla="*/ 2270845 h 2270845"/>
            </a:gdLst>
            <a:ahLst/>
            <a:cxnLst>
              <a:cxn ang="0">
                <a:pos x="connsiteX0" y="connsiteY0"/>
              </a:cxn>
              <a:cxn ang="0">
                <a:pos x="connsiteX1" y="connsiteY1"/>
              </a:cxn>
              <a:cxn ang="0">
                <a:pos x="connsiteX2" y="connsiteY2"/>
              </a:cxn>
            </a:cxnLst>
            <a:rect l="l" t="t" r="r" b="b"/>
            <a:pathLst>
              <a:path w="4023866" h="2270845">
                <a:moveTo>
                  <a:pt x="0" y="0"/>
                </a:moveTo>
                <a:lnTo>
                  <a:pt x="0" y="2270845"/>
                </a:lnTo>
                <a:lnTo>
                  <a:pt x="4023866" y="2270845"/>
                </a:lnTo>
              </a:path>
            </a:pathLst>
          </a:custGeom>
          <a:noFill/>
          <a:ln w="28575">
            <a:solidFill>
              <a:schemeClr val="bg1"/>
            </a:solidFill>
            <a:miter lim="800000"/>
            <a:headEnd/>
            <a:tailEnd/>
          </a:ln>
        </p:spPr>
        <p:txBody>
          <a:bodyPr rtlCol="0" anchor="ctr"/>
          <a:lstStyle/>
          <a:p>
            <a:pPr algn="ctr"/>
            <a:endParaRPr lang="en-US"/>
          </a:p>
        </p:txBody>
      </p:sp>
      <p:sp>
        <p:nvSpPr>
          <p:cNvPr id="128" name="TextBox 127">
            <a:extLst>
              <a:ext uri="{FF2B5EF4-FFF2-40B4-BE49-F238E27FC236}">
                <a16:creationId xmlns:a16="http://schemas.microsoft.com/office/drawing/2014/main" id="{2A8378EA-00A9-BC5C-35A0-6C3A08B372E7}"/>
              </a:ext>
            </a:extLst>
          </p:cNvPr>
          <p:cNvSpPr txBox="1"/>
          <p:nvPr/>
        </p:nvSpPr>
        <p:spPr bwMode="auto">
          <a:xfrm>
            <a:off x="93625" y="5668258"/>
            <a:ext cx="23026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r">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DD97F089-D0DE-3835-50BD-457DD981F6F8}"/>
              </a:ext>
            </a:extLst>
          </p:cNvPr>
          <p:cNvSpPr txBox="1"/>
          <p:nvPr/>
        </p:nvSpPr>
        <p:spPr bwMode="auto">
          <a:xfrm>
            <a:off x="541508" y="5227270"/>
            <a:ext cx="1835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Number at Risk (number censored)</a:t>
            </a:r>
          </a:p>
        </p:txBody>
      </p:sp>
      <p:sp>
        <p:nvSpPr>
          <p:cNvPr id="130" name="TextBox 129">
            <a:extLst>
              <a:ext uri="{FF2B5EF4-FFF2-40B4-BE49-F238E27FC236}">
                <a16:creationId xmlns:a16="http://schemas.microsoft.com/office/drawing/2014/main" id="{0111417D-418D-51C2-F517-F26C4FBF2C2F}"/>
              </a:ext>
            </a:extLst>
          </p:cNvPr>
          <p:cNvSpPr txBox="1"/>
          <p:nvPr/>
        </p:nvSpPr>
        <p:spPr bwMode="auto">
          <a:xfrm>
            <a:off x="2281319" y="5668258"/>
            <a:ext cx="4746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668338" algn="l"/>
                <a:tab pos="1328738" algn="l"/>
                <a:tab pos="2006600" algn="l"/>
                <a:tab pos="2684463" algn="l"/>
                <a:tab pos="3298825" algn="l"/>
                <a:tab pos="3990975" algn="l"/>
              </a:tabLst>
            </a:pPr>
            <a:r>
              <a:rPr lang="en-US" sz="1400" b="0" dirty="0">
                <a:solidFill>
                  <a:schemeClr val="bg1"/>
                </a:solidFill>
                <a:latin typeface="Calibri" panose="020F0502020204030204" pitchFamily="34" charset="0"/>
              </a:rPr>
              <a:t>37(2)	27(3)	14(3)	10(3)	3(3)	3(5)	0(5)</a:t>
            </a:r>
          </a:p>
          <a:p>
            <a:pPr>
              <a:lnSpc>
                <a:spcPct val="100000"/>
              </a:lnSpc>
              <a:spcAft>
                <a:spcPct val="0"/>
              </a:spcAft>
              <a:buClrTx/>
              <a:buFontTx/>
              <a:buNone/>
              <a:tabLst>
                <a:tab pos="668338" algn="l"/>
                <a:tab pos="1328738" algn="l"/>
                <a:tab pos="2006600" algn="l"/>
                <a:tab pos="2633663" algn="l"/>
                <a:tab pos="3298825" algn="l"/>
                <a:tab pos="3990975" algn="l"/>
              </a:tabLst>
            </a:pPr>
            <a:r>
              <a:rPr lang="en-US" sz="1400" dirty="0">
                <a:solidFill>
                  <a:schemeClr val="bg1"/>
                </a:solidFill>
                <a:latin typeface="Calibri" panose="020F0502020204030204" pitchFamily="34" charset="0"/>
              </a:rPr>
              <a:t>39(1)	33(3)	23(4)	17(7)	10(11)	3(14)	0(14)</a:t>
            </a:r>
            <a:endParaRPr lang="en-US" sz="1400" b="0" dirty="0">
              <a:solidFill>
                <a:schemeClr val="bg1"/>
              </a:solidFill>
              <a:latin typeface="Calibri" panose="020F0502020204030204" pitchFamily="34" charset="0"/>
            </a:endParaRPr>
          </a:p>
        </p:txBody>
      </p:sp>
      <p:sp>
        <p:nvSpPr>
          <p:cNvPr id="131" name="TextBox 130">
            <a:extLst>
              <a:ext uri="{FF2B5EF4-FFF2-40B4-BE49-F238E27FC236}">
                <a16:creationId xmlns:a16="http://schemas.microsoft.com/office/drawing/2014/main" id="{605F4715-511D-C327-7BD4-BF57608411FA}"/>
              </a:ext>
            </a:extLst>
          </p:cNvPr>
          <p:cNvSpPr txBox="1"/>
          <p:nvPr/>
        </p:nvSpPr>
        <p:spPr bwMode="auto">
          <a:xfrm>
            <a:off x="6934460" y="5668258"/>
            <a:ext cx="4746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668338" algn="l"/>
                <a:tab pos="1328738" algn="l"/>
                <a:tab pos="2006600" algn="l"/>
                <a:tab pos="2708275" algn="l"/>
                <a:tab pos="3360738" algn="l"/>
                <a:tab pos="4075113" algn="l"/>
              </a:tabLst>
            </a:pPr>
            <a:r>
              <a:rPr lang="en-US" sz="1400" b="0" dirty="0">
                <a:solidFill>
                  <a:schemeClr val="bg1"/>
                </a:solidFill>
                <a:latin typeface="Calibri" panose="020F0502020204030204" pitchFamily="34" charset="0"/>
              </a:rPr>
              <a:t>34(3)	28(3)	16(3)	11(5)	3(5)	2(6)	1(7)</a:t>
            </a:r>
          </a:p>
          <a:p>
            <a:pPr>
              <a:lnSpc>
                <a:spcPct val="100000"/>
              </a:lnSpc>
              <a:spcAft>
                <a:spcPct val="0"/>
              </a:spcAft>
              <a:buClrTx/>
              <a:buFontTx/>
              <a:buNone/>
              <a:tabLst>
                <a:tab pos="668338" algn="l"/>
                <a:tab pos="1328738" algn="l"/>
                <a:tab pos="2044700" algn="l"/>
                <a:tab pos="2698750" algn="l"/>
                <a:tab pos="3398838" algn="l"/>
                <a:tab pos="4078288" algn="l"/>
              </a:tabLst>
            </a:pPr>
            <a:r>
              <a:rPr lang="en-US" sz="1400" dirty="0">
                <a:solidFill>
                  <a:schemeClr val="bg1"/>
                </a:solidFill>
                <a:latin typeface="Calibri" panose="020F0502020204030204" pitchFamily="34" charset="0"/>
              </a:rPr>
              <a:t>30(0)	24(1)	16(2)	8(2)	5(3)	3(5)	1(6)</a:t>
            </a:r>
            <a:endParaRPr lang="en-US" sz="1400" b="0" dirty="0">
              <a:solidFill>
                <a:schemeClr val="bg1"/>
              </a:solidFill>
              <a:latin typeface="Calibri" panose="020F0502020204030204" pitchFamily="34" charset="0"/>
            </a:endParaRPr>
          </a:p>
        </p:txBody>
      </p:sp>
      <p:sp>
        <p:nvSpPr>
          <p:cNvPr id="132" name="TextBox 131">
            <a:extLst>
              <a:ext uri="{FF2B5EF4-FFF2-40B4-BE49-F238E27FC236}">
                <a16:creationId xmlns:a16="http://schemas.microsoft.com/office/drawing/2014/main" id="{2D93392F-9D80-FB4F-1759-713D6BCA61A4}"/>
              </a:ext>
            </a:extLst>
          </p:cNvPr>
          <p:cNvSpPr txBox="1"/>
          <p:nvPr/>
        </p:nvSpPr>
        <p:spPr bwMode="auto">
          <a:xfrm>
            <a:off x="6883407" y="4809180"/>
            <a:ext cx="269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2260A7C4-053C-B867-F31C-56A9F93BA0D4}"/>
              </a:ext>
            </a:extLst>
          </p:cNvPr>
          <p:cNvSpPr txBox="1"/>
          <p:nvPr/>
        </p:nvSpPr>
        <p:spPr bwMode="auto">
          <a:xfrm>
            <a:off x="6773209" y="4340256"/>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4" name="TextBox 133">
            <a:extLst>
              <a:ext uri="{FF2B5EF4-FFF2-40B4-BE49-F238E27FC236}">
                <a16:creationId xmlns:a16="http://schemas.microsoft.com/office/drawing/2014/main" id="{ABC7B320-89F3-72FC-2DC0-6E0B2831B68E}"/>
              </a:ext>
            </a:extLst>
          </p:cNvPr>
          <p:cNvSpPr txBox="1"/>
          <p:nvPr/>
        </p:nvSpPr>
        <p:spPr bwMode="auto">
          <a:xfrm>
            <a:off x="6773209" y="3908847"/>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5" name="TextBox 134">
            <a:extLst>
              <a:ext uri="{FF2B5EF4-FFF2-40B4-BE49-F238E27FC236}">
                <a16:creationId xmlns:a16="http://schemas.microsoft.com/office/drawing/2014/main" id="{62542537-EF75-CE9B-F281-87085942DD89}"/>
              </a:ext>
            </a:extLst>
          </p:cNvPr>
          <p:cNvSpPr txBox="1"/>
          <p:nvPr/>
        </p:nvSpPr>
        <p:spPr bwMode="auto">
          <a:xfrm>
            <a:off x="6773209" y="3435235"/>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6" name="TextBox 135">
            <a:extLst>
              <a:ext uri="{FF2B5EF4-FFF2-40B4-BE49-F238E27FC236}">
                <a16:creationId xmlns:a16="http://schemas.microsoft.com/office/drawing/2014/main" id="{2FE37822-AECF-6BCB-4661-58CE64DDE0CC}"/>
              </a:ext>
            </a:extLst>
          </p:cNvPr>
          <p:cNvSpPr txBox="1"/>
          <p:nvPr/>
        </p:nvSpPr>
        <p:spPr bwMode="auto">
          <a:xfrm>
            <a:off x="6773209" y="2987413"/>
            <a:ext cx="41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7" name="TextBox 136">
            <a:extLst>
              <a:ext uri="{FF2B5EF4-FFF2-40B4-BE49-F238E27FC236}">
                <a16:creationId xmlns:a16="http://schemas.microsoft.com/office/drawing/2014/main" id="{967D1728-BD1B-751E-D178-DDEBB8964C5A}"/>
              </a:ext>
            </a:extLst>
          </p:cNvPr>
          <p:cNvSpPr txBox="1"/>
          <p:nvPr/>
        </p:nvSpPr>
        <p:spPr bwMode="auto">
          <a:xfrm>
            <a:off x="6686459" y="2527869"/>
            <a:ext cx="539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119" name="Straight Connector 118">
            <a:extLst>
              <a:ext uri="{FF2B5EF4-FFF2-40B4-BE49-F238E27FC236}">
                <a16:creationId xmlns:a16="http://schemas.microsoft.com/office/drawing/2014/main" id="{C33F9FFF-1F7E-BA16-6D3B-FFB62EC5C83A}"/>
              </a:ext>
            </a:extLst>
          </p:cNvPr>
          <p:cNvCxnSpPr/>
          <p:nvPr/>
        </p:nvCxnSpPr>
        <p:spPr bwMode="auto">
          <a:xfrm>
            <a:off x="4108438" y="3232399"/>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EEFCBC5-CABD-5944-904E-9842D8FED29C}"/>
              </a:ext>
            </a:extLst>
          </p:cNvPr>
          <p:cNvCxnSpPr/>
          <p:nvPr/>
        </p:nvCxnSpPr>
        <p:spPr bwMode="auto">
          <a:xfrm>
            <a:off x="4108438" y="3454488"/>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C6E1CEA4-58FC-B483-102A-C1001AE8BB3E}"/>
              </a:ext>
            </a:extLst>
          </p:cNvPr>
          <p:cNvSpPr txBox="1"/>
          <p:nvPr/>
        </p:nvSpPr>
        <p:spPr bwMode="auto">
          <a:xfrm>
            <a:off x="4275689" y="3081598"/>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cxnSp>
        <p:nvCxnSpPr>
          <p:cNvPr id="140" name="Straight Connector 139">
            <a:extLst>
              <a:ext uri="{FF2B5EF4-FFF2-40B4-BE49-F238E27FC236}">
                <a16:creationId xmlns:a16="http://schemas.microsoft.com/office/drawing/2014/main" id="{3C743565-2471-26A7-B208-DAC48340248F}"/>
              </a:ext>
            </a:extLst>
          </p:cNvPr>
          <p:cNvCxnSpPr/>
          <p:nvPr/>
        </p:nvCxnSpPr>
        <p:spPr bwMode="auto">
          <a:xfrm>
            <a:off x="9040202" y="3322339"/>
            <a:ext cx="233056" cy="0"/>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A2F5642-58DB-B31F-E7CE-078A76E3C570}"/>
              </a:ext>
            </a:extLst>
          </p:cNvPr>
          <p:cNvCxnSpPr/>
          <p:nvPr/>
        </p:nvCxnSpPr>
        <p:spPr bwMode="auto">
          <a:xfrm>
            <a:off x="9040202" y="3544428"/>
            <a:ext cx="233056" cy="0"/>
          </a:xfrm>
          <a:prstGeom prst="line">
            <a:avLst/>
          </a:prstGeom>
          <a:noFill/>
          <a:ln w="28575" cap="flat" cmpd="sng" algn="ctr">
            <a:solidFill>
              <a:schemeClr val="accent1"/>
            </a:solidFill>
            <a:prstDash val="solid"/>
            <a:round/>
            <a:headEnd type="none" w="med" len="med"/>
            <a:tailEnd type="none" w="med" len="med"/>
          </a:ln>
          <a:effectLst/>
        </p:spPr>
      </p:cxnSp>
      <p:sp>
        <p:nvSpPr>
          <p:cNvPr id="142" name="TextBox 141">
            <a:extLst>
              <a:ext uri="{FF2B5EF4-FFF2-40B4-BE49-F238E27FC236}">
                <a16:creationId xmlns:a16="http://schemas.microsoft.com/office/drawing/2014/main" id="{AA261908-3721-DDA5-D962-C949B7C25D86}"/>
              </a:ext>
            </a:extLst>
          </p:cNvPr>
          <p:cNvSpPr txBox="1"/>
          <p:nvPr/>
        </p:nvSpPr>
        <p:spPr bwMode="auto">
          <a:xfrm>
            <a:off x="9207453" y="3171538"/>
            <a:ext cx="2396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err="1">
                <a:solidFill>
                  <a:schemeClr val="bg1"/>
                </a:solidFill>
                <a:latin typeface="Calibri" panose="020F0502020204030204" pitchFamily="34" charset="0"/>
              </a:rPr>
              <a:t>Fulvestrant</a:t>
            </a:r>
            <a:r>
              <a:rPr lang="en-US" sz="1400" b="0" dirty="0">
                <a:solidFill>
                  <a:schemeClr val="bg1"/>
                </a:solidFill>
                <a:latin typeface="Calibri" panose="020F0502020204030204" pitchFamily="34" charset="0"/>
              </a:rPr>
              <a:t> plus placebo</a:t>
            </a:r>
          </a:p>
          <a:p>
            <a:pPr algn="l">
              <a:lnSpc>
                <a:spcPct val="100000"/>
              </a:lnSpc>
              <a:spcAft>
                <a:spcPct val="0"/>
              </a:spcAft>
              <a:buClrTx/>
              <a:buFontTx/>
              <a:buNone/>
            </a:pPr>
            <a:r>
              <a:rPr lang="en-US" sz="1400" dirty="0" err="1">
                <a:solidFill>
                  <a:schemeClr val="bg1"/>
                </a:solidFill>
                <a:latin typeface="Calibri" panose="020F0502020204030204" pitchFamily="34" charset="0"/>
              </a:rPr>
              <a:t>Fulvestrant</a:t>
            </a:r>
            <a:r>
              <a:rPr lang="en-US" sz="1400" dirty="0">
                <a:solidFill>
                  <a:schemeClr val="bg1"/>
                </a:solidFill>
                <a:latin typeface="Calibri" panose="020F0502020204030204" pitchFamily="34" charset="0"/>
              </a:rPr>
              <a:t> plus </a:t>
            </a:r>
            <a:r>
              <a:rPr lang="en-US" sz="1400" dirty="0" err="1">
                <a:solidFill>
                  <a:schemeClr val="bg1"/>
                </a:solidFill>
                <a:latin typeface="Calibri" panose="020F0502020204030204" pitchFamily="34" charset="0"/>
              </a:rPr>
              <a:t>capivasertib</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63896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FAKTION: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postmenopausal women with advanced ER+/HER2- breast cancer, fulvestrant + capivasertib increased OS compared with fulvestrant alone</a:t>
            </a:r>
            <a:endParaRPr lang="en-US" altLang="en-US" sz="2200" baseline="30000" dirty="0"/>
          </a:p>
          <a:p>
            <a:pPr lvl="1"/>
            <a:r>
              <a:rPr lang="en-US" altLang="en-US" sz="2000" dirty="0"/>
              <a:t>Median OS: 29.3 mo vs 23.4 mo (HR: 0.66; 95% CI: 0.45-0.97; </a:t>
            </a:r>
            <a:r>
              <a:rPr lang="en-US" altLang="en-US" sz="2000" i="1" dirty="0"/>
              <a:t>P</a:t>
            </a:r>
            <a:r>
              <a:rPr lang="en-US" altLang="en-US" sz="2000" dirty="0"/>
              <a:t> = .035)</a:t>
            </a:r>
          </a:p>
          <a:p>
            <a:r>
              <a:rPr lang="en-US" altLang="en-US" sz="2200" dirty="0"/>
              <a:t>PFS and OS benefit associated with capivasertib occurred predominantly in patients with advanced breast cancer harboring alterations in the PI3K/AKT/PTEN pathway</a:t>
            </a:r>
          </a:p>
          <a:p>
            <a:pPr lvl="1"/>
            <a:r>
              <a:rPr lang="en-US" altLang="en-US" sz="2000" dirty="0"/>
              <a:t>Median PFS: 12.8 mo vs 4.6 mo (adjusted HR: 0.44; 95% CI: 0.26-0.72; </a:t>
            </a:r>
            <a:r>
              <a:rPr lang="en-US" altLang="en-US" sz="2000" i="1" dirty="0"/>
              <a:t>P</a:t>
            </a:r>
            <a:r>
              <a:rPr lang="en-US" altLang="en-US" sz="2000" dirty="0"/>
              <a:t> = .0014)</a:t>
            </a:r>
          </a:p>
          <a:p>
            <a:pPr lvl="1"/>
            <a:r>
              <a:rPr lang="en-US" altLang="en-US" sz="2000" dirty="0"/>
              <a:t>Median OS: 39.8 mo vs 20.0 mo (adjusted HR: 0.46; 95% CI: 0.27-0.79; </a:t>
            </a:r>
            <a:r>
              <a:rPr lang="en-US" altLang="en-US" sz="2000" i="1" dirty="0"/>
              <a:t>P</a:t>
            </a:r>
            <a:r>
              <a:rPr lang="en-US" altLang="en-US" sz="2000" dirty="0"/>
              <a:t> = .0047)</a:t>
            </a:r>
          </a:p>
          <a:p>
            <a:r>
              <a:rPr lang="en-US" altLang="en-US" sz="2200" dirty="0"/>
              <a:t>Investigators concluded that further development of capivasertib is warranted, including patients previously treated with CDK4/6 inhibitors</a:t>
            </a:r>
          </a:p>
          <a:p>
            <a:r>
              <a:rPr lang="en-US" altLang="en-US" sz="2200" dirty="0"/>
              <a:t>Ongoing phase III CAPItello-291 trial is investigating capivasertib + fulvestrant in HR+/HER2- metastatic breast cancer following recurrence or progression on or after </a:t>
            </a:r>
            <a:br>
              <a:rPr lang="en-US" altLang="en-US" sz="2200" dirty="0"/>
            </a:br>
            <a:r>
              <a:rPr lang="en-US" altLang="en-US" sz="2200" dirty="0"/>
              <a:t>an AI (NCT04305496)</a:t>
            </a:r>
          </a:p>
          <a:p>
            <a:pPr lvl="1"/>
            <a:endParaRPr lang="en-US" altLang="en-US" sz="2200" dirty="0"/>
          </a:p>
        </p:txBody>
      </p:sp>
      <p:sp>
        <p:nvSpPr>
          <p:cNvPr id="5" name="Text Box 15">
            <a:extLst>
              <a:ext uri="{FF2B5EF4-FFF2-40B4-BE49-F238E27FC236}">
                <a16:creationId xmlns:a16="http://schemas.microsoft.com/office/drawing/2014/main" id="{0E4B79F8-A138-0DEA-9418-5A60D54D9DA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Jones. ASCO 2022. Abstr 1005. Howell. Lancet Oncol. 2022;[online].</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82A12B31EFB041998E340B10BE37E9" ma:contentTypeVersion="1" ma:contentTypeDescription="Create a new document." ma:contentTypeScope="" ma:versionID="d400b3b3d470b52f6a3b701cf0952516">
  <xsd:schema xmlns:xsd="http://www.w3.org/2001/XMLSchema" xmlns:xs="http://www.w3.org/2001/XMLSchema" xmlns:p="http://schemas.microsoft.com/office/2006/metadata/properties" xmlns:ns2="d54cbe69-32bd-412a-b004-9152f949605e" xmlns:ns3="362481ea-d4dd-43b0-a6eb-3b38b1051016" targetNamespace="http://schemas.microsoft.com/office/2006/metadata/properties" ma:root="true" ma:fieldsID="bc5ce7b69d97015dbf7deebad20c7fef" ns2:_="" ns3:_="">
    <xsd:import namespace="d54cbe69-32bd-412a-b004-9152f949605e"/>
    <xsd:import namespace="362481ea-d4dd-43b0-a6eb-3b38b105101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62481ea-d4dd-43b0-a6eb-3b38b105101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362481ea-d4dd-43b0-a6eb-3b38b1051016">Conference Capsule Slides</Document_x0020_Category>
    <_dlc_DocId xmlns="d54cbe69-32bd-412a-b004-9152f949605e">56M7VY3CDVN5-938170014-2</_dlc_DocId>
    <_dlc_DocIdUrl xmlns="d54cbe69-32bd-412a-b004-9152f949605e">
      <Url>https://intranet.clinicaloptions.com/mews/oncology/ONC_2022_ASCO_CF_(PRP5083)/BREAST_1005_Jones/_layouts/15/DocIdRedir.aspx?ID=56M7VY3CDVN5-938170014-2</Url>
      <Description>56M7VY3CDVN5-938170014-2</Description>
    </_dlc_DocIdUrl>
  </documentManagement>
</p:properties>
</file>

<file path=customXml/itemProps1.xml><?xml version="1.0" encoding="utf-8"?>
<ds:datastoreItem xmlns:ds="http://schemas.openxmlformats.org/officeDocument/2006/customXml" ds:itemID="{D954DF3D-FCDD-40F4-999D-97647AC64983}">
  <ds:schemaRefs>
    <ds:schemaRef ds:uri="http://schemas.microsoft.com/sharepoint/events"/>
  </ds:schemaRefs>
</ds:datastoreItem>
</file>

<file path=customXml/itemProps2.xml><?xml version="1.0" encoding="utf-8"?>
<ds:datastoreItem xmlns:ds="http://schemas.openxmlformats.org/officeDocument/2006/customXml" ds:itemID="{C82139D2-C548-43A9-9A31-5CDCFAE04788}">
  <ds:schemaRefs>
    <ds:schemaRef ds:uri="http://schemas.microsoft.com/sharepoint/v3/contenttype/forms"/>
  </ds:schemaRefs>
</ds:datastoreItem>
</file>

<file path=customXml/itemProps3.xml><?xml version="1.0" encoding="utf-8"?>
<ds:datastoreItem xmlns:ds="http://schemas.openxmlformats.org/officeDocument/2006/customXml" ds:itemID="{5296AD69-1CAF-4188-9B74-EF6833C08A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62481ea-d4dd-43b0-a6eb-3b38b10510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FB4C8CF-927C-475A-BC68-1A1AC6133E50}">
  <ds:schemaRefs>
    <ds:schemaRef ds:uri="http://schemas.microsoft.com/office/2006/metadata/properties"/>
    <ds:schemaRef ds:uri="d54cbe69-32bd-412a-b004-9152f949605e"/>
    <ds:schemaRef ds:uri="http://purl.org/dc/terms/"/>
    <ds:schemaRef ds:uri="362481ea-d4dd-43b0-a6eb-3b38b1051016"/>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2780</TotalTime>
  <Words>2880</Words>
  <Application>Microsoft Office PowerPoint</Application>
  <PresentationFormat>Widescreen</PresentationFormat>
  <Paragraphs>526</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FAKTION: Updated and Expanded Analysis  of Fulvestrant + Capivasertib or Placebo  After Aromatase Inhibitor Therapy in  ER+/HER2- Advanced Breast Cancer</vt:lpstr>
      <vt:lpstr>About These Slides</vt:lpstr>
      <vt:lpstr>FAKTION: Background</vt:lpstr>
      <vt:lpstr>FAKTION: Study Design</vt:lpstr>
      <vt:lpstr>FAKTION: Baseline Characteristics (ITT Population)</vt:lpstr>
      <vt:lpstr>FAKTION: Updated PFS and Mature OS in ITT Population</vt:lpstr>
      <vt:lpstr>FAKTION: Updated Safety Analysis1,2</vt:lpstr>
      <vt:lpstr>FAKTION: Secondary Analysis</vt:lpstr>
      <vt:lpstr>FAKTION: Baseline Characteristics for Expanded Pathway-Altered vs Pathway Nonaltered Subgroups</vt:lpstr>
      <vt:lpstr>FAKTION: PFS in Pathway-Altered vs Nonaltered Subgroups</vt:lpstr>
      <vt:lpstr>FAKTION: OS in Pathway-Altered vs Nonaltered Subgroups</vt:lpstr>
      <vt:lpstr>FAKTION: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FAKTION: Updated and Expanded Analysis of Fulvestrant + Capivasertib or Placebo After Aromatase Inhibitor Therapy in ER+/HER2- Advanced Breast Cancer</dc:title>
  <dc:creator>Timothy Quill</dc:creator>
  <cp:lastModifiedBy>Jessica Buckley</cp:lastModifiedBy>
  <cp:revision>51</cp:revision>
  <dcterms:created xsi:type="dcterms:W3CDTF">2022-06-02T23:20:10Z</dcterms:created>
  <dcterms:modified xsi:type="dcterms:W3CDTF">2022-06-09T17:54:48Z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0x0101005482A12B31EFB041998E340B10BE37E9</vt:lpwstr>
  </property>
  <property fmtid="{D5CDD505-2E9C-101B-9397-08002B2CF9AE}" pid="3" name="_dlc_DocIdItemGuid">
    <vt:lpwstr>4d4a4c92-cd8f-4d76-b53b-d9c5d7f1929a</vt:lpwstr>
  </property>
</Properties>
</file>