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 id="2147483680" r:id="rId6"/>
    <p:sldMasterId id="2147483692" r:id="rId7"/>
  </p:sldMasterIdLst>
  <p:notesMasterIdLst>
    <p:notesMasterId r:id="rId19"/>
  </p:notesMasterIdLst>
  <p:sldIdLst>
    <p:sldId id="2147473663" r:id="rId8"/>
    <p:sldId id="308" r:id="rId9"/>
    <p:sldId id="267" r:id="rId10"/>
    <p:sldId id="561" r:id="rId11"/>
    <p:sldId id="2147473712" r:id="rId12"/>
    <p:sldId id="2147473713" r:id="rId13"/>
    <p:sldId id="2147473714" r:id="rId14"/>
    <p:sldId id="2147473715" r:id="rId15"/>
    <p:sldId id="2147473702" r:id="rId16"/>
    <p:sldId id="2147473668" r:id="rId17"/>
    <p:sldId id="214747369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462370C-062B-997E-0B23-2E8B5198E5BF}" name="Jerfiz Constanzo" initials="JC" userId="S::jconstanzo@clinicaloptions.com::7388c342-66f0-4154-bcdf-657d8197f1ae" providerId="AD"/>
  <p188:author id="{F3A9440F-B7C5-42F6-6D06-73163063AE8E}" name="Timothy Quill" initials="TQ" userId="S::tquill@clinicaloptions.com::b1dc6efb-2995-45e7-a306-57a2c67aa886" providerId="AD"/>
  <p188:author id="{1101E41E-6C76-D344-5A65-F3B00557F242}" name="Andrea Boecler" initials="AB" userId="S::aboecler@clinicaloptions.com::28e82037-1239-4052-943b-ae184e0bc2af" providerId="AD"/>
  <p188:author id="{A16E7224-2BD4-7C81-13D4-6975799D3044}" name="Jacky Olin" initials="JO" userId="8805d6267ec4f7e5" providerId="Windows Live"/>
  <p188:author id="{64B07C39-1D90-5FAD-6D40-8892F55FDE24}" name="Jennifer Eimers" initials="JE" userId="S::jeimers@clinicaloptions.com::e496f3f7-6a48-4339-9b0c-9f426a43f948" providerId="AD"/>
  <p188:author id="{667B1C4E-65BA-2570-0427-F0237F6DE50F}" name="Mandi Murph" initials="MM" userId="S::MMurph@cealliance.com::17b68f88-caf0-4bf5-9fa1-7c1066b02ecf" providerId="AD"/>
  <p188:author id="{03B216E6-79A8-38C7-5ACE-D48A7F3656DF}" name="Olin, Jacky L" initials="JO" userId="S::jlolin@novanthealth.org::c2955990-f707-40ef-9a9d-cf726ac60c7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598B5C-F672-4C00-B7F5-D37B5C01E9CC}" v="146" dt="2025-12-12T21:54:56.975"/>
    <p1510:client id="{C252796C-45FA-43F5-847C-90DA81B8DD22}" v="86" dt="2025-12-12T21:54:02.3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8" autoAdjust="0"/>
    <p:restoredTop sz="83577" autoAdjust="0"/>
  </p:normalViewPr>
  <p:slideViewPr>
    <p:cSldViewPr snapToGrid="0">
      <p:cViewPr varScale="1">
        <p:scale>
          <a:sx n="62" d="100"/>
          <a:sy n="62" d="100"/>
        </p:scale>
        <p:origin x="64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04FEB-3F42-4A4A-A5AC-23FCC8786C58}" type="datetimeFigureOut">
              <a:rPr lang="en-US" smtClean="0"/>
              <a:t>12/12/2025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01E45-F998-472B-9695-2F0E24B33AD6}" type="slidenum">
              <a:rPr lang="en-US" smtClean="0"/>
              <a:t>‹#›</a:t>
            </a:fld>
            <a:endParaRPr lang="en-US"/>
          </a:p>
        </p:txBody>
      </p:sp>
    </p:spTree>
    <p:extLst>
      <p:ext uri="{BB962C8B-B14F-4D97-AF65-F5344CB8AC3E}">
        <p14:creationId xmlns:p14="http://schemas.microsoft.com/office/powerpoint/2010/main" val="198469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875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0"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a:p>
        </p:txBody>
      </p:sp>
    </p:spTree>
    <p:extLst>
      <p:ext uri="{BB962C8B-B14F-4D97-AF65-F5344CB8AC3E}">
        <p14:creationId xmlns:p14="http://schemas.microsoft.com/office/powerpoint/2010/main" val="525907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A1D91-DB5F-7CBD-EC27-2B3CC80C0260}"/>
            </a:ext>
          </a:extLst>
        </p:cNvPr>
        <p:cNvGrpSpPr/>
        <p:nvPr/>
      </p:nvGrpSpPr>
      <p:grpSpPr>
        <a:xfrm>
          <a:off x="0" y="0"/>
          <a:ext cx="0" cy="0"/>
          <a:chOff x="0" y="0"/>
          <a:chExt cx="0" cy="0"/>
        </a:xfrm>
      </p:grpSpPr>
      <p:sp>
        <p:nvSpPr>
          <p:cNvPr id="23554" name="Rectangle 7">
            <a:extLst>
              <a:ext uri="{FF2B5EF4-FFF2-40B4-BE49-F238E27FC236}">
                <a16:creationId xmlns:a16="http://schemas.microsoft.com/office/drawing/2014/main" id="{B3F887CB-51AB-F437-B61A-1665A6E1347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A32CB7-E0BC-4F61-A441-E83413F2A642}" type="slidenum">
              <a:rPr lang="en-US" altLang="en-US" smtClean="0"/>
              <a:pPr>
                <a:spcBef>
                  <a:spcPct val="0"/>
                </a:spcBef>
              </a:pPr>
              <a:t>5</a:t>
            </a:fld>
            <a:endParaRPr lang="en-US" altLang="en-US"/>
          </a:p>
        </p:txBody>
      </p:sp>
      <p:sp>
        <p:nvSpPr>
          <p:cNvPr id="23555" name="Rectangle 2">
            <a:extLst>
              <a:ext uri="{FF2B5EF4-FFF2-40B4-BE49-F238E27FC236}">
                <a16:creationId xmlns:a16="http://schemas.microsoft.com/office/drawing/2014/main" id="{D8E298B3-D147-F02F-F3E1-07C5482DEB7A}"/>
              </a:ext>
            </a:extLst>
          </p:cNvPr>
          <p:cNvSpPr>
            <a:spLocks noGrp="1" noRot="1" noChangeAspect="1" noChangeArrowheads="1" noTextEdit="1"/>
          </p:cNvSpPr>
          <p:nvPr>
            <p:ph type="sldImg"/>
          </p:nvPr>
        </p:nvSpPr>
        <p:spPr>
          <a:xfrm>
            <a:off x="457200" y="720725"/>
            <a:ext cx="6400800" cy="3600450"/>
          </a:xfrm>
          <a:ln/>
        </p:spPr>
        <p:txBody>
          <a:bodyPr/>
          <a:lstStyle/>
          <a:p>
            <a:endParaRPr lang="en-US"/>
          </a:p>
        </p:txBody>
      </p:sp>
      <p:sp>
        <p:nvSpPr>
          <p:cNvPr id="23556" name="Rectangle 3">
            <a:extLst>
              <a:ext uri="{FF2B5EF4-FFF2-40B4-BE49-F238E27FC236}">
                <a16:creationId xmlns:a16="http://schemas.microsoft.com/office/drawing/2014/main" id="{8AC4E0C5-5BC5-5C73-7648-657B875F108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526707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A77B9-04FA-4759-7236-A8001F1147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6841E9-968E-7EBB-8645-56BC03612C2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AEAD3DA-3B20-6D13-87BE-B91036BCF476}"/>
              </a:ext>
            </a:extLst>
          </p:cNvPr>
          <p:cNvSpPr>
            <a:spLocks noGrp="1"/>
          </p:cNvSpPr>
          <p:nvPr>
            <p:ph type="body" idx="1"/>
          </p:nvPr>
        </p:nvSpPr>
        <p:spPr/>
        <p:txBody>
          <a:bodyPr/>
          <a:lstStyle/>
          <a:p>
            <a:endParaRPr lang="en-US" b="0" i="1"/>
          </a:p>
        </p:txBody>
      </p:sp>
      <p:sp>
        <p:nvSpPr>
          <p:cNvPr id="4" name="Slide Number Placeholder 3">
            <a:extLst>
              <a:ext uri="{FF2B5EF4-FFF2-40B4-BE49-F238E27FC236}">
                <a16:creationId xmlns:a16="http://schemas.microsoft.com/office/drawing/2014/main" id="{A8F33384-1FE5-639A-99E0-FC70A5C63DDE}"/>
              </a:ext>
            </a:extLst>
          </p:cNvPr>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2077927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12182-F322-8347-439C-546450CF09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6F1ABD-DC34-7FF4-2BE3-7AE2376696B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7CA6C35-0D8E-9861-68E6-131D017A2848}"/>
              </a:ext>
            </a:extLst>
          </p:cNvPr>
          <p:cNvSpPr>
            <a:spLocks noGrp="1"/>
          </p:cNvSpPr>
          <p:nvPr>
            <p:ph type="body" idx="1"/>
          </p:nvPr>
        </p:nvSpPr>
        <p:spPr/>
        <p:txBody>
          <a:bodyPr/>
          <a:lstStyle/>
          <a:p>
            <a:endParaRPr lang="en-US" b="0" i="1"/>
          </a:p>
        </p:txBody>
      </p:sp>
      <p:sp>
        <p:nvSpPr>
          <p:cNvPr id="4" name="Slide Number Placeholder 3">
            <a:extLst>
              <a:ext uri="{FF2B5EF4-FFF2-40B4-BE49-F238E27FC236}">
                <a16:creationId xmlns:a16="http://schemas.microsoft.com/office/drawing/2014/main" id="{AB331CD1-D896-3680-CF55-6A8746142152}"/>
              </a:ext>
            </a:extLst>
          </p:cNvPr>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1656634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D5EC2-ADDA-D8C5-2836-35B33322C337}"/>
            </a:ext>
          </a:extLst>
        </p:cNvPr>
        <p:cNvGrpSpPr/>
        <p:nvPr/>
      </p:nvGrpSpPr>
      <p:grpSpPr>
        <a:xfrm>
          <a:off x="0" y="0"/>
          <a:ext cx="0" cy="0"/>
          <a:chOff x="0" y="0"/>
          <a:chExt cx="0" cy="0"/>
        </a:xfrm>
      </p:grpSpPr>
      <p:sp>
        <p:nvSpPr>
          <p:cNvPr id="23554" name="Rectangle 7">
            <a:extLst>
              <a:ext uri="{FF2B5EF4-FFF2-40B4-BE49-F238E27FC236}">
                <a16:creationId xmlns:a16="http://schemas.microsoft.com/office/drawing/2014/main" id="{2CDD5AF2-4E50-0239-88AC-058240C9B0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A32CB7-E0BC-4F61-A441-E83413F2A642}" type="slidenum">
              <a:rPr lang="en-US" altLang="en-US" smtClean="0"/>
              <a:pPr>
                <a:spcBef>
                  <a:spcPct val="0"/>
                </a:spcBef>
              </a:pPr>
              <a:t>8</a:t>
            </a:fld>
            <a:endParaRPr lang="en-US" altLang="en-US"/>
          </a:p>
        </p:txBody>
      </p:sp>
      <p:sp>
        <p:nvSpPr>
          <p:cNvPr id="23555" name="Rectangle 2">
            <a:extLst>
              <a:ext uri="{FF2B5EF4-FFF2-40B4-BE49-F238E27FC236}">
                <a16:creationId xmlns:a16="http://schemas.microsoft.com/office/drawing/2014/main" id="{0B85BF3E-0E3D-FCCC-5D09-1F074F58E4F0}"/>
              </a:ext>
            </a:extLst>
          </p:cNvPr>
          <p:cNvSpPr>
            <a:spLocks noGrp="1" noRot="1" noChangeAspect="1" noChangeArrowheads="1" noTextEdit="1"/>
          </p:cNvSpPr>
          <p:nvPr>
            <p:ph type="sldImg"/>
          </p:nvPr>
        </p:nvSpPr>
        <p:spPr>
          <a:xfrm>
            <a:off x="457200" y="720725"/>
            <a:ext cx="6400800" cy="3600450"/>
          </a:xfrm>
          <a:ln/>
        </p:spPr>
        <p:txBody>
          <a:bodyPr/>
          <a:lstStyle/>
          <a:p>
            <a:endParaRPr lang="en-US"/>
          </a:p>
        </p:txBody>
      </p:sp>
      <p:sp>
        <p:nvSpPr>
          <p:cNvPr id="23556" name="Rectangle 3">
            <a:extLst>
              <a:ext uri="{FF2B5EF4-FFF2-40B4-BE49-F238E27FC236}">
                <a16:creationId xmlns:a16="http://schemas.microsoft.com/office/drawing/2014/main" id="{6E72FAFD-494C-D9B7-58C1-AF6D43BB71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101922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02E85-7688-CA39-DBF2-BA3350B7477C}"/>
            </a:ext>
          </a:extLst>
        </p:cNvPr>
        <p:cNvGrpSpPr/>
        <p:nvPr/>
      </p:nvGrpSpPr>
      <p:grpSpPr>
        <a:xfrm>
          <a:off x="0" y="0"/>
          <a:ext cx="0" cy="0"/>
          <a:chOff x="0" y="0"/>
          <a:chExt cx="0" cy="0"/>
        </a:xfrm>
      </p:grpSpPr>
      <p:sp>
        <p:nvSpPr>
          <p:cNvPr id="23554" name="Rectangle 7">
            <a:extLst>
              <a:ext uri="{FF2B5EF4-FFF2-40B4-BE49-F238E27FC236}">
                <a16:creationId xmlns:a16="http://schemas.microsoft.com/office/drawing/2014/main" id="{A6D6FFCC-8F53-A93D-3332-E0D1119215C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A32CB7-E0BC-4F61-A441-E83413F2A642}" type="slidenum">
              <a:rPr lang="en-US" altLang="en-US" smtClean="0"/>
              <a:pPr>
                <a:spcBef>
                  <a:spcPct val="0"/>
                </a:spcBef>
              </a:pPr>
              <a:t>9</a:t>
            </a:fld>
            <a:endParaRPr lang="en-US" altLang="en-US"/>
          </a:p>
        </p:txBody>
      </p:sp>
      <p:sp>
        <p:nvSpPr>
          <p:cNvPr id="23555" name="Rectangle 2">
            <a:extLst>
              <a:ext uri="{FF2B5EF4-FFF2-40B4-BE49-F238E27FC236}">
                <a16:creationId xmlns:a16="http://schemas.microsoft.com/office/drawing/2014/main" id="{17341935-8DB3-DC98-9373-E3ADB61DEAAA}"/>
              </a:ext>
            </a:extLst>
          </p:cNvPr>
          <p:cNvSpPr>
            <a:spLocks noGrp="1" noRot="1" noChangeAspect="1" noChangeArrowheads="1" noTextEdit="1"/>
          </p:cNvSpPr>
          <p:nvPr>
            <p:ph type="sldImg"/>
          </p:nvPr>
        </p:nvSpPr>
        <p:spPr>
          <a:xfrm>
            <a:off x="457200" y="720725"/>
            <a:ext cx="6400800" cy="3600450"/>
          </a:xfrm>
          <a:ln/>
        </p:spPr>
        <p:txBody>
          <a:bodyPr/>
          <a:lstStyle/>
          <a:p>
            <a:endParaRPr lang="en-US"/>
          </a:p>
        </p:txBody>
      </p:sp>
      <p:sp>
        <p:nvSpPr>
          <p:cNvPr id="23556" name="Rectangle 3">
            <a:extLst>
              <a:ext uri="{FF2B5EF4-FFF2-40B4-BE49-F238E27FC236}">
                <a16:creationId xmlns:a16="http://schemas.microsoft.com/office/drawing/2014/main" id="{896FAA7B-C8BF-5C1D-0BCA-34738A9EB99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6978830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E436-E275-DCC8-9163-80E91216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30F6-6EE7-B297-42BC-483162E1B2F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6769627-56D5-CFBB-A8CE-0B5018D1C8A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AA3339-4A35-85FF-786C-6219382993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54571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259144465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768672"/>
          </a:xfrm>
        </p:spPr>
        <p:txBody>
          <a:bodyPr anchor="t" anchorCtr="0"/>
          <a:lstStyle>
            <a:lvl1pPr>
              <a:lnSpc>
                <a:spcPct val="90000"/>
              </a:lnSpc>
              <a:defRPr sz="5400">
                <a:solidFill>
                  <a:schemeClr val="tx2"/>
                </a:solidFill>
                <a:latin typeface="Poppins" pitchFamily="2" charset="77"/>
                <a:cs typeface="Poppins" pitchFamily="2" charset="77"/>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grpSp>
    </p:spTree>
    <p:extLst>
      <p:ext uri="{BB962C8B-B14F-4D97-AF65-F5344CB8AC3E}">
        <p14:creationId xmlns:p14="http://schemas.microsoft.com/office/powerpoint/2010/main" val="126582768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4216612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1966744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2844718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283740460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387885342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1827160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2003980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3726046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2917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a:t>Click to edit Master text styles</a:t>
            </a:r>
          </a:p>
          <a:p>
            <a:pPr lvl="0">
              <a:lnSpc>
                <a:spcPct val="110000"/>
              </a:lnSpc>
              <a:spcBef>
                <a:spcPts val="0"/>
              </a:spcBef>
            </a:pPr>
            <a:r>
              <a:rPr lang="en-US"/>
              <a:t>Second level</a:t>
            </a:r>
          </a:p>
          <a:p>
            <a:pPr lvl="0">
              <a:lnSpc>
                <a:spcPct val="110000"/>
              </a:lnSpc>
              <a:spcBef>
                <a:spcPts val="0"/>
              </a:spcBef>
            </a:pPr>
            <a:r>
              <a:rPr lang="en-US"/>
              <a:t>Third level</a:t>
            </a:r>
          </a:p>
          <a:p>
            <a:pPr lvl="0">
              <a:lnSpc>
                <a:spcPct val="110000"/>
              </a:lnSpc>
              <a:spcBef>
                <a:spcPts val="0"/>
              </a:spcBef>
            </a:pPr>
            <a:r>
              <a:rPr lang="en-US"/>
              <a:t>Fourth level</a:t>
            </a:r>
          </a:p>
          <a:p>
            <a:pPr lvl="0">
              <a:lnSpc>
                <a:spcPct val="110000"/>
              </a:lnSpc>
              <a:spcBef>
                <a:spcPts val="0"/>
              </a:spcBef>
            </a:pPr>
            <a:r>
              <a:rPr lang="en-US"/>
              <a:t>Fifth level</a:t>
            </a:r>
          </a:p>
        </p:txBody>
      </p:sp>
    </p:spTree>
    <p:extLst>
      <p:ext uri="{BB962C8B-B14F-4D97-AF65-F5344CB8AC3E}">
        <p14:creationId xmlns:p14="http://schemas.microsoft.com/office/powerpoint/2010/main" val="270076442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5679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51700812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Tree>
    <p:extLst>
      <p:ext uri="{BB962C8B-B14F-4D97-AF65-F5344CB8AC3E}">
        <p14:creationId xmlns:p14="http://schemas.microsoft.com/office/powerpoint/2010/main" val="2911194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Tree>
    <p:extLst>
      <p:ext uri="{BB962C8B-B14F-4D97-AF65-F5344CB8AC3E}">
        <p14:creationId xmlns:p14="http://schemas.microsoft.com/office/powerpoint/2010/main" val="4140325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558239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Tree>
    <p:extLst>
      <p:ext uri="{BB962C8B-B14F-4D97-AF65-F5344CB8AC3E}">
        <p14:creationId xmlns:p14="http://schemas.microsoft.com/office/powerpoint/2010/main" val="2448970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1197695070"/>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grpSp>
    </p:spTree>
    <p:extLst>
      <p:ext uri="{BB962C8B-B14F-4D97-AF65-F5344CB8AC3E}">
        <p14:creationId xmlns:p14="http://schemas.microsoft.com/office/powerpoint/2010/main" val="109198856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9788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25791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48333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1127496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92058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251526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938397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853475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a:p>
        </p:txBody>
      </p:sp>
    </p:spTree>
    <p:extLst>
      <p:ext uri="{BB962C8B-B14F-4D97-AF65-F5344CB8AC3E}">
        <p14:creationId xmlns:p14="http://schemas.microsoft.com/office/powerpoint/2010/main" val="26922998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573538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2483043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clinicaloptions.com/"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hyperlink" Target="http://www.clinicaloptions.com/" TargetMode="Externa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2.svg"/><Relationship Id="rId5" Type="http://schemas.openxmlformats.org/officeDocument/2006/relationships/slideLayout" Target="../slideLayouts/slideLayout15.xml"/><Relationship Id="rId10" Type="http://schemas.openxmlformats.org/officeDocument/2006/relationships/image" Target="../media/image1.png"/><Relationship Id="rId4" Type="http://schemas.openxmlformats.org/officeDocument/2006/relationships/slideLayout" Target="../slideLayouts/slideLayout14.xml"/><Relationship Id="rId9" Type="http://schemas.openxmlformats.org/officeDocument/2006/relationships/theme" Target="../theme/theme2.xml"/><Relationship Id="rId14" Type="http://schemas.openxmlformats.org/officeDocument/2006/relationships/image" Target="../media/image6.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6" Type="http://schemas.openxmlformats.org/officeDocument/2006/relationships/hyperlink" Target="http://www.clinicaloptions.com/" TargetMode="Externa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image" Target="../media/image2.svg"/><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pic>
        <p:nvPicPr>
          <p:cNvPr id="16" name="Graphic 15">
            <a:extLst>
              <a:ext uri="{FF2B5EF4-FFF2-40B4-BE49-F238E27FC236}">
                <a16:creationId xmlns:a16="http://schemas.microsoft.com/office/drawing/2014/main" id="{6E230DDC-D713-7D06-BFA1-827E939A5616}"/>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220662" y="6322245"/>
            <a:ext cx="2739716" cy="326390"/>
          </a:xfrm>
          <a:prstGeom prst="rect">
            <a:avLst/>
          </a:prstGeom>
        </p:spPr>
      </p:pic>
      <p:sp>
        <p:nvSpPr>
          <p:cNvPr id="17" name="Rectangle 16">
            <a:extLst>
              <a:ext uri="{FF2B5EF4-FFF2-40B4-BE49-F238E27FC236}">
                <a16:creationId xmlns:a16="http://schemas.microsoft.com/office/drawing/2014/main" id="{1239EAC4-D901-D893-AAA9-153D33319E9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a:t>Slide credit: </a:t>
            </a:r>
            <a:r>
              <a:rPr lang="en-US" altLang="en-US" sz="800" kern="1200">
                <a:solidFill>
                  <a:schemeClr val="accent1"/>
                </a:solidFill>
                <a:latin typeface="+mn-lt"/>
                <a:ea typeface="+mn-ea"/>
                <a:cs typeface="+mn-cs"/>
              </a:rPr>
              <a:t>deceraclinical</a:t>
            </a:r>
            <a:r>
              <a:rPr lang="en-US" altLang="en-US" sz="800" kern="1200">
                <a:solidFill>
                  <a:schemeClr val="accent1"/>
                </a:solidFill>
                <a:latin typeface="+mn-lt"/>
                <a:ea typeface="+mn-ea"/>
                <a:cs typeface="+mn-cs"/>
                <a:hlinkClick r:id="rId14">
                  <a:extLst>
                    <a:ext uri="{A12FA001-AC4F-418D-AE19-62706E023703}">
                      <ahyp:hlinkClr xmlns:ahyp="http://schemas.microsoft.com/office/drawing/2018/hyperlinkcolor" val="tx"/>
                    </a:ext>
                  </a:extLst>
                </a:hlinkClick>
              </a:rPr>
              <a:t>.com</a:t>
            </a:r>
            <a:r>
              <a:rPr lang="en-US" altLang="en-US" sz="800" kern="1200">
                <a:solidFill>
                  <a:schemeClr val="accent1"/>
                </a:solidFill>
                <a:latin typeface="+mn-lt"/>
                <a:ea typeface="+mn-ea"/>
                <a:cs typeface="+mn-cs"/>
              </a:rPr>
              <a:t>/education</a:t>
            </a:r>
          </a:p>
        </p:txBody>
      </p:sp>
    </p:spTree>
    <p:extLst>
      <p:ext uri="{BB962C8B-B14F-4D97-AF65-F5344CB8AC3E}">
        <p14:creationId xmlns:p14="http://schemas.microsoft.com/office/powerpoint/2010/main" val="1754318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pic>
        <p:nvPicPr>
          <p:cNvPr id="9" name="Graphic 8">
            <a:extLst>
              <a:ext uri="{FF2B5EF4-FFF2-40B4-BE49-F238E27FC236}">
                <a16:creationId xmlns:a16="http://schemas.microsoft.com/office/drawing/2014/main" id="{80541521-6462-B43A-50C4-78DC5E2BEBEF}"/>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220662" y="6322245"/>
            <a:ext cx="2739716" cy="326390"/>
          </a:xfrm>
          <a:prstGeom prst="rect">
            <a:avLst/>
          </a:prstGeom>
        </p:spPr>
      </p:pic>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a:p>
        </p:txBody>
      </p:sp>
      <p:sp>
        <p:nvSpPr>
          <p:cNvPr id="4" name="Rectangle 3">
            <a:extLst>
              <a:ext uri="{FF2B5EF4-FFF2-40B4-BE49-F238E27FC236}">
                <a16:creationId xmlns:a16="http://schemas.microsoft.com/office/drawing/2014/main" id="{C7BA5435-2E17-DF21-2C23-C9D42910DC3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a:t>Slide credit: </a:t>
            </a:r>
            <a:r>
              <a:rPr lang="en-US" altLang="en-US" sz="800" kern="1200">
                <a:solidFill>
                  <a:schemeClr val="accent1"/>
                </a:solidFill>
                <a:latin typeface="+mn-lt"/>
                <a:ea typeface="+mn-ea"/>
                <a:cs typeface="+mn-cs"/>
              </a:rPr>
              <a:t>deceraclinical</a:t>
            </a:r>
            <a:r>
              <a:rPr lang="en-US" altLang="en-US" sz="800" kern="1200">
                <a:solidFill>
                  <a:schemeClr val="accent1"/>
                </a:solidFill>
                <a:latin typeface="+mn-lt"/>
                <a:ea typeface="+mn-ea"/>
                <a:cs typeface="+mn-cs"/>
                <a:hlinkClick r:id="rId12">
                  <a:extLst>
                    <a:ext uri="{A12FA001-AC4F-418D-AE19-62706E023703}">
                      <ahyp:hlinkClr xmlns:ahyp="http://schemas.microsoft.com/office/drawing/2018/hyperlinkcolor" val="tx"/>
                    </a:ext>
                  </a:extLst>
                </a:hlinkClick>
              </a:rPr>
              <a:t>.com</a:t>
            </a:r>
            <a:r>
              <a:rPr lang="en-US" altLang="en-US" sz="800" kern="1200">
                <a:solidFill>
                  <a:schemeClr val="accent1"/>
                </a:solidFill>
                <a:latin typeface="+mn-lt"/>
                <a:ea typeface="+mn-ea"/>
                <a:cs typeface="+mn-cs"/>
              </a:rPr>
              <a:t>/education</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0449868" y="286980"/>
            <a:ext cx="1511051" cy="6035264"/>
          </a:xfrm>
          <a:prstGeom prst="rect">
            <a:avLst/>
          </a:prstGeom>
        </p:spPr>
      </p:pic>
    </p:spTree>
    <p:extLst>
      <p:ext uri="{BB962C8B-B14F-4D97-AF65-F5344CB8AC3E}">
        <p14:creationId xmlns:p14="http://schemas.microsoft.com/office/powerpoint/2010/main" val="33644601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r:embed="rId14">
            <a:extLst>
              <a:ext uri="{96DAC541-7B7A-43D3-8B79-37D633B846F1}">
                <asvg:svgBlip xmlns:asvg="http://schemas.microsoft.com/office/drawing/2016/SVG/main" r:embed="rId15"/>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a:t>Slide credit: </a:t>
            </a:r>
            <a:r>
              <a:rPr lang="en-US" altLang="en-US" sz="800" kern="1200">
                <a:solidFill>
                  <a:schemeClr val="accent1"/>
                </a:solidFill>
                <a:latin typeface="+mn-lt"/>
                <a:ea typeface="+mn-ea"/>
                <a:cs typeface="+mn-cs"/>
              </a:rPr>
              <a:t>deceraclinical</a:t>
            </a:r>
            <a:r>
              <a:rPr lang="en-US" altLang="en-US" sz="800" kern="1200">
                <a:solidFill>
                  <a:schemeClr val="accent1"/>
                </a:solidFill>
                <a:latin typeface="+mn-lt"/>
                <a:ea typeface="+mn-ea"/>
                <a:cs typeface="+mn-cs"/>
                <a:hlinkClick r:id="rId16">
                  <a:extLst>
                    <a:ext uri="{A12FA001-AC4F-418D-AE19-62706E023703}">
                      <ahyp:hlinkClr xmlns:ahyp="http://schemas.microsoft.com/office/drawing/2018/hyperlinkcolor" val="tx"/>
                    </a:ext>
                  </a:extLst>
                </a:hlinkClick>
              </a:rPr>
              <a:t>.com</a:t>
            </a:r>
            <a:r>
              <a:rPr lang="en-US" altLang="en-US" sz="800" kern="1200">
                <a:solidFill>
                  <a:schemeClr val="accent1"/>
                </a:solidFill>
                <a:latin typeface="+mn-lt"/>
                <a:ea typeface="+mn-ea"/>
                <a:cs typeface="+mn-cs"/>
              </a:rPr>
              <a:t>/education</a:t>
            </a:r>
          </a:p>
        </p:txBody>
      </p:sp>
    </p:spTree>
    <p:extLst>
      <p:ext uri="{BB962C8B-B14F-4D97-AF65-F5344CB8AC3E}">
        <p14:creationId xmlns:p14="http://schemas.microsoft.com/office/powerpoint/2010/main" val="2211661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4" r:id="rId12"/>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6820542"/>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1.xml"/><Relationship Id="rId4" Type="http://schemas.openxmlformats.org/officeDocument/2006/relationships/image" Target="../media/image9.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599" y="1408551"/>
            <a:ext cx="10951029" cy="2387600"/>
          </a:xfrm>
          <a:solidFill>
            <a:schemeClr val="accent2"/>
          </a:solidFill>
        </p:spPr>
        <p:txBody>
          <a:bodyPr>
            <a:normAutofit/>
          </a:bodyPr>
          <a:lstStyle/>
          <a:p>
            <a:r>
              <a:rPr lang="en-US" altLang="en-US" sz="4000"/>
              <a:t>VAYHIT3: Secondary Analysis of Phase II Trial of Ianalumab in Patients With Previously Treated Primary ITP</a:t>
            </a:r>
          </a:p>
        </p:txBody>
      </p:sp>
      <p:sp>
        <p:nvSpPr>
          <p:cNvPr id="2" name="Subtitle 1">
            <a:extLst>
              <a:ext uri="{FF2B5EF4-FFF2-40B4-BE49-F238E27FC236}">
                <a16:creationId xmlns:a16="http://schemas.microsoft.com/office/drawing/2014/main" id="{A0051D80-7AC1-54A7-03F6-44B6AB75581D}"/>
              </a:ext>
            </a:extLst>
          </p:cNvPr>
          <p:cNvSpPr>
            <a:spLocks noGrp="1"/>
          </p:cNvSpPr>
          <p:nvPr>
            <p:ph type="subTitle" idx="1"/>
          </p:nvPr>
        </p:nvSpPr>
        <p:spPr>
          <a:xfrm>
            <a:off x="149085" y="4104609"/>
            <a:ext cx="11241157" cy="599913"/>
          </a:xfrm>
        </p:spPr>
        <p:txBody>
          <a:bodyPr/>
          <a:lstStyle/>
          <a:p>
            <a:r>
              <a:rPr lang="en-US"/>
              <a:t>Bridging Discoveries to Practice: CCO’s Conference to Clinic Highlights* From the 2025 ASH Annual Meeting</a:t>
            </a:r>
          </a:p>
        </p:txBody>
      </p:sp>
      <p:sp>
        <p:nvSpPr>
          <p:cNvPr id="11" name="Text Placeholder 5">
            <a:extLst>
              <a:ext uri="{FF2B5EF4-FFF2-40B4-BE49-F238E27FC236}">
                <a16:creationId xmlns:a16="http://schemas.microsoft.com/office/drawing/2014/main" id="{AB7AD7B7-781A-DD86-7E3B-F0AF54E84000}"/>
              </a:ext>
            </a:extLst>
          </p:cNvPr>
          <p:cNvSpPr txBox="1">
            <a:spLocks/>
          </p:cNvSpPr>
          <p:nvPr/>
        </p:nvSpPr>
        <p:spPr>
          <a:xfrm>
            <a:off x="228600" y="6053328"/>
            <a:ext cx="8484704"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E5DEC1"/>
                </a:solidFill>
                <a:effectLst/>
                <a:uLnTx/>
                <a:uFillTx/>
                <a:latin typeface="Poppins"/>
                <a:ea typeface="+mn-ea"/>
                <a:cs typeface="Poppins" pitchFamily="2" charset="77"/>
              </a:rPr>
              <a:t>Provided by Clinical Care Options, LLC dba Decera Clinical Education in partnership with Smart Patients.</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E5DEC1"/>
                </a:solidFill>
                <a:effectLst/>
                <a:uLnTx/>
                <a:uFillTx/>
                <a:latin typeface="Poppins"/>
                <a:ea typeface="+mn-ea"/>
                <a:cs typeface="Poppins"/>
              </a:rPr>
              <a:t>Supported by educational grants from AstraZeneca, BeOne Medicines, Genentech, Geron Corporation, Incyte, Johnson &amp; Johnson, Lilly, and Novartis Pharmaceuticals Corporation.</a:t>
            </a:r>
          </a:p>
        </p:txBody>
      </p:sp>
      <p:sp>
        <p:nvSpPr>
          <p:cNvPr id="3" name="Subtitle 1">
            <a:extLst>
              <a:ext uri="{FF2B5EF4-FFF2-40B4-BE49-F238E27FC236}">
                <a16:creationId xmlns:a16="http://schemas.microsoft.com/office/drawing/2014/main" id="{7B072C24-784A-C0D7-F60C-E3D36200CB2C}"/>
              </a:ext>
            </a:extLst>
          </p:cNvPr>
          <p:cNvSpPr txBox="1">
            <a:spLocks/>
          </p:cNvSpPr>
          <p:nvPr/>
        </p:nvSpPr>
        <p:spPr>
          <a:xfrm>
            <a:off x="155711" y="5229512"/>
            <a:ext cx="10260497" cy="59991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110000"/>
              </a:lnSpc>
              <a:spcBef>
                <a:spcPts val="500"/>
              </a:spcBef>
              <a:buFont typeface="Poppins" panose="00000500000000000000" pitchFamily="2"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110000"/>
              </a:lnSpc>
              <a:spcBef>
                <a:spcPts val="500"/>
              </a:spcBef>
              <a:buFont typeface="Arial" panose="020B060402020202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110000"/>
              </a:lnSpc>
              <a:spcBef>
                <a:spcPts val="500"/>
              </a:spcBef>
              <a:buFont typeface="Poppins" panose="00000500000000000000" pitchFamily="2"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a:ln>
                  <a:noFill/>
                </a:ln>
                <a:solidFill>
                  <a:srgbClr val="E5DEC1"/>
                </a:solidFill>
                <a:effectLst/>
                <a:uLnTx/>
                <a:uFillTx/>
                <a:latin typeface="Poppins" pitchFamily="2" charset="77"/>
                <a:ea typeface="+mn-ea"/>
                <a:cs typeface="Poppins" pitchFamily="2" charset="77"/>
              </a:rPr>
              <a:t>*Clinical Care Options, LLC dba Decera Clinical Education is an independent medical education company that provides state-of-the-art medical information to healthcare professionals through conference coverage and other educational programs.</a:t>
            </a:r>
          </a:p>
        </p:txBody>
      </p:sp>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a:ln>
                <a:noFill/>
              </a:ln>
              <a:solidFill>
                <a:srgbClr val="161616"/>
              </a:solidFill>
              <a:effectLst/>
              <a:uLnTx/>
              <a:uFillTx/>
              <a:latin typeface="Poppins"/>
              <a:ea typeface="+mn-ea"/>
              <a:cs typeface="+mn-cs"/>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a:t>Please feel free to use and share some or all of these slides in your noncommercial presentations to colleagues or patients</a:t>
            </a:r>
          </a:p>
          <a:p>
            <a:pPr marL="12700">
              <a:spcBef>
                <a:spcPts val="1600"/>
              </a:spcBef>
              <a:buSzPts val="2400"/>
              <a:defRPr/>
            </a:pPr>
            <a:r>
              <a:rPr lang="en-US" altLang="en-US" sz="2200"/>
              <a:t>When using our slides, please retain the source attribution:</a:t>
            </a:r>
            <a:br>
              <a:rPr lang="en-US" altLang="en-US" sz="2200"/>
            </a:br>
            <a:br>
              <a:rPr lang="en-US" altLang="en-US" sz="2200"/>
            </a:br>
            <a:endParaRPr lang="en-US" altLang="en-US" sz="2200"/>
          </a:p>
          <a:p>
            <a:pPr eaLnBrk="1" hangingPunct="1">
              <a:spcBef>
                <a:spcPts val="1600"/>
              </a:spcBef>
              <a:defRPr/>
            </a:pPr>
            <a:endParaRPr lang="en-US" altLang="en-US" sz="2200"/>
          </a:p>
          <a:p>
            <a:pPr eaLnBrk="1" hangingPunct="1">
              <a:spcBef>
                <a:spcPts val="1600"/>
              </a:spcBef>
              <a:defRPr/>
            </a:pPr>
            <a:r>
              <a:rPr lang="en-GB" sz="2200"/>
              <a:t>These slides may not be published, posted online, or used in commercial presentations without permission. </a:t>
            </a:r>
            <a:r>
              <a:rPr lang="en-US" sz="2200"/>
              <a:t>Please contact </a:t>
            </a:r>
            <a:r>
              <a:rPr lang="en-US" sz="220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a:solidFill>
                  <a:schemeClr val="accent1"/>
                </a:solidFill>
              </a:rPr>
              <a:t> </a:t>
            </a:r>
            <a:r>
              <a:rPr lang="en-US" sz="220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2922012"/>
            <a:ext cx="8194464" cy="553998"/>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a:ln>
                  <a:noFill/>
                </a:ln>
                <a:solidFill>
                  <a:srgbClr val="E04507"/>
                </a:solidFill>
                <a:effectLst/>
                <a:uLnTx/>
                <a:uFillTx/>
                <a:latin typeface="Poppins"/>
                <a:ea typeface="+mn-ea"/>
                <a:cs typeface="Calibri" panose="020F0502020204030204" pitchFamily="34" charset="0"/>
              </a:rPr>
              <a:t>deceraclinical.com/education </a:t>
            </a:r>
            <a:br>
              <a:rPr kumimoji="0" lang="en-US" sz="1800" b="0" i="0" u="none" strike="noStrike" kern="1200" cap="none" spc="0" normalizeH="0" baseline="0" noProof="0">
                <a:ln>
                  <a:noFill/>
                </a:ln>
                <a:solidFill>
                  <a:srgbClr val="161616"/>
                </a:solidFill>
                <a:effectLst/>
                <a:uLnTx/>
                <a:uFillTx/>
                <a:latin typeface="Poppins"/>
                <a:ea typeface="+mn-ea"/>
                <a:cs typeface="Calibri" panose="020F0502020204030204" pitchFamily="34" charset="0"/>
              </a:rPr>
            </a:br>
            <a:r>
              <a:rPr kumimoji="0" lang="en-US" sz="1800" b="0" i="1" u="none" strike="noStrike" kern="1200" cap="none" spc="0" normalizeH="0" baseline="0" noProof="0">
                <a:ln>
                  <a:noFill/>
                </a:ln>
                <a:solidFill>
                  <a:srgbClr val="161616"/>
                </a:solidFill>
                <a:effectLst/>
                <a:uLnTx/>
                <a:uFillTx/>
                <a:latin typeface="Poppins"/>
                <a:ea typeface="+mn-ea"/>
                <a:cs typeface="Calibri" panose="020F0502020204030204" pitchFamily="34" charset="0"/>
              </a:rPr>
              <a:t>formerly </a:t>
            </a:r>
            <a:r>
              <a:rPr kumimoji="0" lang="en-US" sz="1800" b="0" i="1" u="none" strike="noStrike" kern="1200" cap="none" spc="0" normalizeH="0" baseline="0" noProof="0">
                <a:ln>
                  <a:noFill/>
                </a:ln>
                <a:solidFill>
                  <a:srgbClr val="E04507"/>
                </a:solidFill>
                <a:effectLst/>
                <a:uLnTx/>
                <a:uFillTx/>
                <a:latin typeface="Poppins"/>
                <a:ea typeface="+mn-ea"/>
                <a:cs typeface="Calibri" panose="020F0502020204030204" pitchFamily="34" charset="0"/>
              </a:rPr>
              <a:t>clinicaloptions.com</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8895AD81-D23D-4BD6-9CE3-C6ABB44855EB}"/>
              </a:ext>
            </a:extLst>
          </p:cNvPr>
          <p:cNvSpPr>
            <a:spLocks noGrp="1"/>
          </p:cNvSpPr>
          <p:nvPr>
            <p:ph idx="1"/>
          </p:nvPr>
        </p:nvSpPr>
        <p:spPr/>
        <p:txBody>
          <a:bodyPr/>
          <a:lstStyle/>
          <a:p>
            <a:pPr marL="342900" indent="-342900">
              <a:buFont typeface="Arial" panose="020B0604020202020204" pitchFamily="34" charset="0"/>
              <a:buChar char="•"/>
            </a:pPr>
            <a:r>
              <a:rPr lang="en-US" altLang="en-US" sz="2000"/>
              <a:t>Primary immune thrombocytopenia (ITP) is an autoimmune condition where the immune system destroys platelets</a:t>
            </a:r>
            <a:endParaRPr lang="en-US" altLang="en-US" sz="2000" baseline="30000"/>
          </a:p>
          <a:p>
            <a:pPr marL="342900" indent="-342900">
              <a:buFont typeface="Arial" panose="020B0604020202020204" pitchFamily="34" charset="0"/>
              <a:buChar char="•"/>
            </a:pPr>
            <a:r>
              <a:rPr lang="en-US" altLang="en-US" sz="2000"/>
              <a:t>BAFF pathway promotes B-cell proliferation, differentiation, and survival and is involved in the pathogenesis of autoimmune diseases including ITP</a:t>
            </a:r>
            <a:r>
              <a:rPr lang="en-US" altLang="en-US" sz="2000" baseline="30000"/>
              <a:t>1</a:t>
            </a:r>
          </a:p>
          <a:p>
            <a:pPr marL="342900" indent="-342900">
              <a:buFont typeface="Arial" panose="020B0604020202020204" pitchFamily="34" charset="0"/>
              <a:buChar char="•"/>
            </a:pPr>
            <a:r>
              <a:rPr lang="en-US" altLang="en-US" sz="2000"/>
              <a:t>Ianalumab: a humanized mAb with a dual mechanism of targeting BAFF-R and depleting B-cells through NK-mediated antibody-dependent cellular cytotoxicity</a:t>
            </a:r>
            <a:r>
              <a:rPr lang="en-US" altLang="en-US" sz="2000" baseline="30000"/>
              <a:t>2</a:t>
            </a:r>
            <a:endParaRPr lang="en-US" altLang="en-US" sz="2000"/>
          </a:p>
          <a:p>
            <a:pPr marL="342900" indent="-342900">
              <a:buFont typeface="Arial" panose="020B0604020202020204" pitchFamily="34" charset="0"/>
              <a:buChar char="•"/>
            </a:pPr>
            <a:r>
              <a:rPr lang="en-US" altLang="en-US" sz="2000"/>
              <a:t>Interim analysis of phase II VAYHIT3 study demonstrated that 5 of 10 (50%) patients with primary ITP and ≥2 lines of therapy achieved a confirmed response with ianalumab, and it was well tolerated</a:t>
            </a:r>
            <a:r>
              <a:rPr lang="en-US" altLang="en-US" sz="2000" baseline="30000"/>
              <a:t>3</a:t>
            </a:r>
          </a:p>
          <a:p>
            <a:pPr marL="342900" indent="-342900">
              <a:buFont typeface="Arial" panose="020B0604020202020204" pitchFamily="34" charset="0"/>
              <a:buChar char="•"/>
            </a:pPr>
            <a:r>
              <a:rPr lang="en-US" altLang="en-US" sz="2000"/>
              <a:t>Current secondary analysis of phase II VAYHIT3 study reports on secondary endpoints and subgroup analyses of response to ianalumab in patients with primary ITP after ≥2 lines of therapy</a:t>
            </a:r>
            <a:r>
              <a:rPr lang="en-US" altLang="en-US" sz="2000" baseline="30000"/>
              <a:t>4,5</a:t>
            </a:r>
            <a:endParaRPr lang="en-US" altLang="en-US" sz="2000"/>
          </a:p>
          <a:p>
            <a:endParaRPr lang="en-US" altLang="en-US" sz="2000" baseline="30000"/>
          </a:p>
          <a:p>
            <a:endParaRPr lang="en-US" altLang="en-US" sz="2000"/>
          </a:p>
          <a:p>
            <a:endParaRPr lang="en-US" altLang="en-US" sz="1800"/>
          </a:p>
        </p:txBody>
      </p:sp>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a:xfrm>
            <a:off x="231078" y="534083"/>
            <a:ext cx="11740260" cy="496290"/>
          </a:xfrm>
        </p:spPr>
        <p:txBody>
          <a:bodyPr/>
          <a:lstStyle/>
          <a:p>
            <a:r>
              <a:rPr lang="en-US"/>
              <a:t>VAYHIT3: Background</a:t>
            </a:r>
            <a:endParaRPr lang="en-US" altLang="en-US"/>
          </a:p>
        </p:txBody>
      </p:sp>
      <p:sp>
        <p:nvSpPr>
          <p:cNvPr id="5" name="Text Box 15">
            <a:extLst>
              <a:ext uri="{FF2B5EF4-FFF2-40B4-BE49-F238E27FC236}">
                <a16:creationId xmlns:a16="http://schemas.microsoft.com/office/drawing/2014/main" id="{64379E87-1377-854C-2BCB-222C9B5951CC}"/>
              </a:ext>
            </a:extLst>
          </p:cNvPr>
          <p:cNvSpPr txBox="1">
            <a:spLocks noGrp="1" noChangeArrowheads="1"/>
          </p:cNvSpPr>
          <p:nvPr>
            <p:ph sz="quarter" idx="10"/>
          </p:nvPr>
        </p:nvSpPr>
        <p:spPr bwMode="auto">
          <a:xfrm>
            <a:off x="3273552" y="6287756"/>
            <a:ext cx="5972048" cy="307777"/>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a:solidFill>
                  <a:srgbClr val="161616"/>
                </a:solidFill>
                <a:latin typeface="Poppins" pitchFamily="2" charset="77"/>
              </a:rPr>
              <a:t>1</a:t>
            </a:r>
            <a:r>
              <a:rPr lang="en-US" altLang="en-US" sz="800" b="0" spc="-10">
                <a:solidFill>
                  <a:srgbClr val="161616"/>
                </a:solidFill>
                <a:latin typeface="+mn-lt"/>
              </a:rPr>
              <a:t>. Mackay. Nat Rev Immunol. 2009;9:491. 2. </a:t>
            </a:r>
            <a:r>
              <a:rPr lang="en-US" altLang="en-US" sz="800" b="0" spc="-10">
                <a:latin typeface="+mn-lt"/>
                <a:cs typeface="Arial" panose="020B0604020202020204" pitchFamily="34" charset="0"/>
              </a:rPr>
              <a:t>Wioland. J Rheumatol. 2025,52(Suppl 1)244.. </a:t>
            </a:r>
            <a:r>
              <a:rPr lang="en-US" altLang="en-US" sz="800" b="0" spc="-10">
                <a:solidFill>
                  <a:srgbClr val="161616"/>
                </a:solidFill>
                <a:latin typeface="+mn-lt"/>
              </a:rPr>
              <a:t>3. </a:t>
            </a:r>
            <a:r>
              <a:rPr lang="en-US" altLang="en-US" sz="800" b="0" spc="-10">
                <a:latin typeface="+mn-lt"/>
                <a:cs typeface="Arial" panose="020B0604020202020204" pitchFamily="34" charset="0"/>
              </a:rPr>
              <a:t>Bradbury. EHA 2025. Abstr S312.</a:t>
            </a:r>
            <a:br>
              <a:rPr lang="en-US" altLang="en-US" sz="800" b="0" spc="-10">
                <a:latin typeface="+mn-lt"/>
                <a:cs typeface="Arial" panose="020B0604020202020204" pitchFamily="34" charset="0"/>
              </a:rPr>
            </a:br>
            <a:r>
              <a:rPr lang="en-US" altLang="en-US" sz="800" b="0" spc="-10">
                <a:solidFill>
                  <a:srgbClr val="161616"/>
                </a:solidFill>
                <a:latin typeface="+mn-lt"/>
              </a:rPr>
              <a:t>4. Choi. ASH 2025. Abstr 844. 5. Choi. Blood. 2025</a:t>
            </a:r>
            <a:r>
              <a:rPr lang="en-US" altLang="en-US" sz="1200" b="0" spc="-10">
                <a:solidFill>
                  <a:srgbClr val="161616"/>
                </a:solidFill>
                <a:latin typeface="+mn-lt"/>
              </a:rPr>
              <a:t>:</a:t>
            </a:r>
            <a:r>
              <a:rPr lang="en-US" altLang="en-US" sz="800" b="0" spc="-10">
                <a:solidFill>
                  <a:srgbClr val="161616"/>
                </a:solidFill>
                <a:latin typeface="+mn-lt"/>
              </a:rPr>
              <a:t>146(Suppl 1):844.</a:t>
            </a:r>
            <a:endParaRPr lang="en-US" altLang="en-US" sz="800" b="0">
              <a:solidFill>
                <a:srgbClr val="161616"/>
              </a:solidFill>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t>VAYHIT3:</a:t>
            </a:r>
            <a:r>
              <a:rPr lang="en-US" altLang="en-US"/>
              <a:t> 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336961" y="2156313"/>
            <a:ext cx="3068821"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b="0">
                <a:solidFill>
                  <a:schemeClr val="tx1"/>
                </a:solidFill>
                <a:latin typeface="+mn-lt"/>
              </a:rPr>
              <a:t>Adults with primary ITP previously treated with at least </a:t>
            </a:r>
            <a:r>
              <a:rPr lang="en-GB" altLang="en-US" sz="1400">
                <a:solidFill>
                  <a:schemeClr val="tx1"/>
                </a:solidFill>
                <a:latin typeface="+mn-lt"/>
              </a:rPr>
              <a:t>a corticosteroid</a:t>
            </a:r>
            <a:r>
              <a:rPr lang="en-GB" altLang="en-US" sz="1400" b="0">
                <a:solidFill>
                  <a:schemeClr val="tx1"/>
                </a:solidFill>
                <a:latin typeface="+mn-lt"/>
              </a:rPr>
              <a:t> and a TPO-RA; loss of response, inadequate/no response to last ITP therapy; plt count &lt;30 x 10</a:t>
            </a:r>
            <a:r>
              <a:rPr lang="en-GB" altLang="en-US" sz="1400" b="0" baseline="30000">
                <a:solidFill>
                  <a:schemeClr val="tx1"/>
                </a:solidFill>
                <a:latin typeface="+mn-lt"/>
              </a:rPr>
              <a:t>9</a:t>
            </a:r>
            <a:r>
              <a:rPr lang="en-GB" altLang="en-US" sz="1400" b="0">
                <a:solidFill>
                  <a:schemeClr val="tx1"/>
                </a:solidFill>
                <a:latin typeface="+mn-lt"/>
              </a:rPr>
              <a:t>/L; investigator determination of needing treatment; no prior splenectomy</a:t>
            </a:r>
          </a:p>
          <a:p>
            <a:pPr algn="ctr">
              <a:lnSpc>
                <a:spcPct val="100000"/>
              </a:lnSpc>
              <a:spcBef>
                <a:spcPct val="0"/>
              </a:spcBef>
              <a:spcAft>
                <a:spcPct val="0"/>
              </a:spcAft>
              <a:buClrTx/>
              <a:buFontTx/>
              <a:buNone/>
            </a:pPr>
            <a:r>
              <a:rPr lang="en-GB" altLang="en-US" sz="1400" b="0">
                <a:solidFill>
                  <a:schemeClr val="tx1"/>
                </a:solidFill>
                <a:latin typeface="+mn-lt"/>
              </a:rPr>
              <a:t>(N = </a:t>
            </a:r>
            <a:r>
              <a:rPr lang="en-GB" altLang="en-US" sz="1400">
                <a:solidFill>
                  <a:schemeClr val="tx1"/>
                </a:solidFill>
                <a:latin typeface="+mn-lt"/>
              </a:rPr>
              <a:t>41</a:t>
            </a:r>
            <a:r>
              <a:rPr lang="en-GB" altLang="en-US" sz="1400" b="0">
                <a:solidFill>
                  <a:schemeClr val="tx1"/>
                </a:solidFill>
                <a:latin typeface="+mn-lt"/>
              </a:rPr>
              <a:t>)</a:t>
            </a:r>
            <a:br>
              <a:rPr lang="en-GB" altLang="en-US" sz="1400" b="0">
                <a:solidFill>
                  <a:schemeClr val="tx1"/>
                </a:solidFill>
                <a:latin typeface="+mn-lt"/>
              </a:rPr>
            </a:br>
            <a:endParaRPr lang="en-US" altLang="en-US" sz="1400" b="0">
              <a:solidFill>
                <a:schemeClr val="tx1"/>
              </a:solidFill>
              <a:latin typeface="+mn-lt"/>
            </a:endParaRPr>
          </a:p>
        </p:txBody>
      </p:sp>
      <p:sp>
        <p:nvSpPr>
          <p:cNvPr id="11" name="Rectangle 49">
            <a:extLst>
              <a:ext uri="{FF2B5EF4-FFF2-40B4-BE49-F238E27FC236}">
                <a16:creationId xmlns:a16="http://schemas.microsoft.com/office/drawing/2014/main" id="{74BCEE7B-9A3F-51A3-4946-A29C92DC3E77}"/>
              </a:ext>
            </a:extLst>
          </p:cNvPr>
          <p:cNvSpPr>
            <a:spLocks noChangeArrowheads="1"/>
          </p:cNvSpPr>
          <p:nvPr/>
        </p:nvSpPr>
        <p:spPr bwMode="auto">
          <a:xfrm>
            <a:off x="4016477" y="2634569"/>
            <a:ext cx="2023004" cy="96458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a:solidFill>
                  <a:schemeClr val="bg1"/>
                </a:solidFill>
                <a:latin typeface="Calibri" panose="020F0502020204030204" pitchFamily="34" charset="0"/>
              </a:rPr>
              <a:t>Ianalumab*</a:t>
            </a:r>
          </a:p>
          <a:p>
            <a:pPr algn="ctr">
              <a:lnSpc>
                <a:spcPct val="100000"/>
              </a:lnSpc>
              <a:spcBef>
                <a:spcPct val="0"/>
              </a:spcBef>
              <a:spcAft>
                <a:spcPct val="0"/>
              </a:spcAft>
              <a:buClrTx/>
              <a:buFontTx/>
              <a:buNone/>
            </a:pPr>
            <a:r>
              <a:rPr lang="en-US" altLang="en-US" sz="1800" b="0">
                <a:solidFill>
                  <a:schemeClr val="bg1"/>
                </a:solidFill>
                <a:latin typeface="Calibri" panose="020F0502020204030204" pitchFamily="34" charset="0"/>
              </a:rPr>
              <a:t>9 mg/kg IV Q4W x 4</a:t>
            </a:r>
          </a:p>
        </p:txBody>
      </p:sp>
      <p:sp>
        <p:nvSpPr>
          <p:cNvPr id="24" name="Rectangle 23">
            <a:extLst>
              <a:ext uri="{FF2B5EF4-FFF2-40B4-BE49-F238E27FC236}">
                <a16:creationId xmlns:a16="http://schemas.microsoft.com/office/drawing/2014/main" id="{A238EF5A-074A-DEE7-B56C-75C1DE25A643}"/>
              </a:ext>
            </a:extLst>
          </p:cNvPr>
          <p:cNvSpPr/>
          <p:nvPr/>
        </p:nvSpPr>
        <p:spPr>
          <a:xfrm>
            <a:off x="3550196" y="3972190"/>
            <a:ext cx="7160300" cy="646331"/>
          </a:xfrm>
          <a:prstGeom prst="rect">
            <a:avLst/>
          </a:prstGeom>
        </p:spPr>
        <p:txBody>
          <a:bodyPr wrap="square">
            <a:spAutoFit/>
          </a:bodyPr>
          <a:lstStyle/>
          <a:p>
            <a:pPr lvl="0">
              <a:spcBef>
                <a:spcPct val="0"/>
              </a:spcBef>
              <a:spcAft>
                <a:spcPct val="0"/>
              </a:spcAft>
              <a:defRPr/>
            </a:pPr>
            <a:r>
              <a:rPr lang="en-US" altLang="en-US" sz="1200">
                <a:solidFill>
                  <a:srgbClr val="000000"/>
                </a:solidFill>
              </a:rPr>
              <a:t>*</a:t>
            </a:r>
            <a:r>
              <a:rPr lang="en-US" altLang="en-US" sz="1200">
                <a:cs typeface="+mn-cs"/>
              </a:rPr>
              <a:t>Premedications </a:t>
            </a:r>
            <a:r>
              <a:rPr lang="en-US" altLang="en-US" sz="1200"/>
              <a:t>before</a:t>
            </a:r>
            <a:r>
              <a:rPr lang="en-US" altLang="en-US" sz="1200">
                <a:cs typeface="+mn-cs"/>
              </a:rPr>
              <a:t> first 2 infusions included paracetamol, an antihistamine, and a CS.</a:t>
            </a:r>
          </a:p>
          <a:p>
            <a:pPr>
              <a:spcBef>
                <a:spcPct val="0"/>
              </a:spcBef>
              <a:spcAft>
                <a:spcPct val="0"/>
              </a:spcAft>
              <a:defRPr/>
            </a:pPr>
            <a:r>
              <a:rPr lang="en-US" sz="1200" baseline="30000"/>
              <a:t>†</a:t>
            </a:r>
            <a:r>
              <a:rPr lang="en-US" sz="1200" b="0"/>
              <a:t>Participants </a:t>
            </a:r>
            <a:r>
              <a:rPr lang="en-US" sz="1200"/>
              <a:t>with confirmed response initially and who lost response </a:t>
            </a:r>
            <a:r>
              <a:rPr lang="en-US" sz="1200" b="0"/>
              <a:t>at Wk 25 Day 1 visit</a:t>
            </a:r>
            <a:endParaRPr lang="en-US" sz="1200"/>
          </a:p>
          <a:p>
            <a:pPr lvl="0" algn="ctr">
              <a:spcBef>
                <a:spcPct val="0"/>
              </a:spcBef>
              <a:spcAft>
                <a:spcPct val="0"/>
              </a:spcAft>
              <a:defRPr/>
            </a:pPr>
            <a:endParaRPr kumimoji="0" lang="en-US" altLang="en-US" sz="1200" u="none" strike="noStrike" kern="1200" cap="none" spc="0" normalizeH="0" baseline="0" noProof="0">
              <a:ln>
                <a:noFill/>
              </a:ln>
              <a:solidFill>
                <a:srgbClr val="000000"/>
              </a:solidFill>
              <a:effectLst/>
              <a:uLnTx/>
              <a:uFillTx/>
              <a:ea typeface="+mn-ea"/>
              <a:cs typeface="+mn-cs"/>
            </a:endParaRPr>
          </a:p>
        </p:txBody>
      </p:sp>
      <p:sp>
        <p:nvSpPr>
          <p:cNvPr id="13" name="TextBox 12">
            <a:extLst>
              <a:ext uri="{FF2B5EF4-FFF2-40B4-BE49-F238E27FC236}">
                <a16:creationId xmlns:a16="http://schemas.microsoft.com/office/drawing/2014/main" id="{EB0AD4F0-D230-2EA6-6791-B1079393C8CD}"/>
              </a:ext>
            </a:extLst>
          </p:cNvPr>
          <p:cNvSpPr txBox="1"/>
          <p:nvPr/>
        </p:nvSpPr>
        <p:spPr bwMode="auto">
          <a:xfrm>
            <a:off x="9418162" y="2713522"/>
            <a:ext cx="191929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i="1"/>
              <a:t>End of study: </a:t>
            </a:r>
            <a:br>
              <a:rPr lang="en-US" sz="1600" i="1"/>
            </a:br>
            <a:r>
              <a:rPr lang="en-US" sz="1600" b="0" i="1"/>
              <a:t>~2 yr after last dose</a:t>
            </a:r>
          </a:p>
        </p:txBody>
      </p:sp>
      <p:sp>
        <p:nvSpPr>
          <p:cNvPr id="6" name="Line 33">
            <a:extLst>
              <a:ext uri="{FF2B5EF4-FFF2-40B4-BE49-F238E27FC236}">
                <a16:creationId xmlns:a16="http://schemas.microsoft.com/office/drawing/2014/main" id="{B6A1E51F-B04D-4376-D13F-4512D2ED6FD3}"/>
              </a:ext>
            </a:extLst>
          </p:cNvPr>
          <p:cNvSpPr>
            <a:spLocks noChangeShapeType="1"/>
          </p:cNvSpPr>
          <p:nvPr/>
        </p:nvSpPr>
        <p:spPr bwMode="auto">
          <a:xfrm flipV="1">
            <a:off x="6030806" y="3115247"/>
            <a:ext cx="301684" cy="1261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8" name="Line 33">
            <a:extLst>
              <a:ext uri="{FF2B5EF4-FFF2-40B4-BE49-F238E27FC236}">
                <a16:creationId xmlns:a16="http://schemas.microsoft.com/office/drawing/2014/main" id="{722A1B3F-F8FD-FBBF-D83C-F5ACBDD218A7}"/>
              </a:ext>
            </a:extLst>
          </p:cNvPr>
          <p:cNvSpPr>
            <a:spLocks noChangeShapeType="1"/>
          </p:cNvSpPr>
          <p:nvPr/>
        </p:nvSpPr>
        <p:spPr bwMode="auto">
          <a:xfrm flipV="1">
            <a:off x="3406553" y="3052891"/>
            <a:ext cx="559905" cy="1138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14" name="TextBox 13">
            <a:extLst>
              <a:ext uri="{FF2B5EF4-FFF2-40B4-BE49-F238E27FC236}">
                <a16:creationId xmlns:a16="http://schemas.microsoft.com/office/drawing/2014/main" id="{C813EFED-0E7E-B22F-74C7-424EB9B6CBA0}"/>
              </a:ext>
            </a:extLst>
          </p:cNvPr>
          <p:cNvSpPr txBox="1"/>
          <p:nvPr/>
        </p:nvSpPr>
        <p:spPr>
          <a:xfrm>
            <a:off x="3273552" y="6382512"/>
            <a:ext cx="6341952"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800" b="0" i="0" u="none" strike="noStrike" kern="1200" cap="none" spc="-10" normalizeH="0" baseline="0" noProof="0">
                <a:ln>
                  <a:noFill/>
                </a:ln>
                <a:solidFill>
                  <a:srgbClr val="161616"/>
                </a:solidFill>
                <a:effectLst/>
                <a:uLnTx/>
                <a:uFillTx/>
                <a:latin typeface="Poppins" pitchFamily="2" charset="77"/>
                <a:ea typeface="+mn-ea"/>
                <a:cs typeface="Poppins" pitchFamily="2" charset="77"/>
              </a:rPr>
              <a:t>Choi. ASH 2025. Abstr 844.</a:t>
            </a:r>
            <a:endParaRPr kumimoji="0" lang="en-US" altLang="en-US" sz="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2" name="Rectangle 1">
            <a:extLst>
              <a:ext uri="{FF2B5EF4-FFF2-40B4-BE49-F238E27FC236}">
                <a16:creationId xmlns:a16="http://schemas.microsoft.com/office/drawing/2014/main" id="{E54CA0CB-9F43-C3EF-F2DE-A5255EA32B8A}"/>
              </a:ext>
            </a:extLst>
          </p:cNvPr>
          <p:cNvSpPr/>
          <p:nvPr/>
        </p:nvSpPr>
        <p:spPr>
          <a:xfrm>
            <a:off x="609759" y="5773619"/>
            <a:ext cx="10591641" cy="50182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227E5A65-78C0-2EE7-11FD-5F36DC9895DB}"/>
              </a:ext>
            </a:extLst>
          </p:cNvPr>
          <p:cNvSpPr>
            <a:spLocks noGrp="1"/>
          </p:cNvSpPr>
          <p:nvPr>
            <p:ph idx="1"/>
          </p:nvPr>
        </p:nvSpPr>
        <p:spPr>
          <a:xfrm>
            <a:off x="704712" y="1424677"/>
            <a:ext cx="10877529" cy="349714"/>
          </a:xfrm>
        </p:spPr>
        <p:txBody>
          <a:bodyPr/>
          <a:lstStyle/>
          <a:p>
            <a:r>
              <a:rPr lang="en-US" sz="1600">
                <a:latin typeface="+mn-lt"/>
              </a:rPr>
              <a:t>Open-label, single-arm phase II trial</a:t>
            </a:r>
            <a:endParaRPr lang="en-US" sz="1600" b="1">
              <a:latin typeface="+mn-lt"/>
            </a:endParaRPr>
          </a:p>
          <a:p>
            <a:endParaRPr lang="en-US"/>
          </a:p>
        </p:txBody>
      </p:sp>
      <p:sp>
        <p:nvSpPr>
          <p:cNvPr id="10" name="Content Placeholder 2">
            <a:extLst>
              <a:ext uri="{FF2B5EF4-FFF2-40B4-BE49-F238E27FC236}">
                <a16:creationId xmlns:a16="http://schemas.microsoft.com/office/drawing/2014/main" id="{565D2B31-89A1-3120-E6AA-2BE3C69903DC}"/>
              </a:ext>
            </a:extLst>
          </p:cNvPr>
          <p:cNvSpPr txBox="1">
            <a:spLocks/>
          </p:cNvSpPr>
          <p:nvPr/>
        </p:nvSpPr>
        <p:spPr>
          <a:xfrm>
            <a:off x="657235" y="5032220"/>
            <a:ext cx="10877529" cy="1746395"/>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a:latin typeface="+mn-lt"/>
              </a:rPr>
              <a:t>Primary endpoint: </a:t>
            </a:r>
            <a:r>
              <a:rPr lang="en-US" sz="1600">
                <a:latin typeface="+mn-lt"/>
              </a:rPr>
              <a:t>confirmed response at Wk 25 (defined as plt count ≥50 </a:t>
            </a:r>
            <a:r>
              <a:rPr lang="en-US" altLang="en-US" sz="1600">
                <a:latin typeface="+mn-lt"/>
              </a:rPr>
              <a:t>x 10</a:t>
            </a:r>
            <a:r>
              <a:rPr lang="en-US" altLang="en-US" sz="1600" baseline="30000">
                <a:latin typeface="+mn-lt"/>
              </a:rPr>
              <a:t>9</a:t>
            </a:r>
            <a:r>
              <a:rPr lang="en-US" sz="1600">
                <a:latin typeface="+mn-lt"/>
              </a:rPr>
              <a:t>/L at ≥2 consecutive assessments ≥7 days apart through Wk 25 and no use of rescue treatment for ≥4 wk before plt count assessment and the new start of ITP treatment before confirmed response)</a:t>
            </a:r>
          </a:p>
          <a:p>
            <a:r>
              <a:rPr lang="en-US" altLang="en-US" sz="1600" b="1">
                <a:solidFill>
                  <a:srgbClr val="000000"/>
                </a:solidFill>
                <a:latin typeface="+mn-lt"/>
                <a:cs typeface="+mn-cs"/>
              </a:rPr>
              <a:t>Key</a:t>
            </a:r>
            <a:r>
              <a:rPr lang="en-US" altLang="en-US" sz="1600" b="1">
                <a:solidFill>
                  <a:srgbClr val="000000"/>
                </a:solidFill>
                <a:latin typeface="+mn-lt"/>
              </a:rPr>
              <a:t> secondary endpoints: </a:t>
            </a:r>
            <a:r>
              <a:rPr lang="en-US" altLang="en-US" sz="1600">
                <a:solidFill>
                  <a:srgbClr val="000000"/>
                </a:solidFill>
                <a:latin typeface="+mn-lt"/>
              </a:rPr>
              <a:t>time to and duration of confirmed response, CR, and RR at each time point</a:t>
            </a:r>
            <a:endParaRPr lang="en-US" altLang="en-US" sz="1600">
              <a:solidFill>
                <a:srgbClr val="000000"/>
              </a:solidFill>
              <a:latin typeface="+mn-lt"/>
              <a:cs typeface="+mn-cs"/>
            </a:endParaRPr>
          </a:p>
          <a:p>
            <a:endParaRPr lang="en-US"/>
          </a:p>
        </p:txBody>
      </p:sp>
      <p:sp>
        <p:nvSpPr>
          <p:cNvPr id="12" name="TextBox 11">
            <a:extLst>
              <a:ext uri="{FF2B5EF4-FFF2-40B4-BE49-F238E27FC236}">
                <a16:creationId xmlns:a16="http://schemas.microsoft.com/office/drawing/2014/main" id="{A3ACA1A4-1E81-9E4C-BC58-1E409C5245A3}"/>
              </a:ext>
            </a:extLst>
          </p:cNvPr>
          <p:cNvSpPr txBox="1"/>
          <p:nvPr/>
        </p:nvSpPr>
        <p:spPr bwMode="auto">
          <a:xfrm>
            <a:off x="3663519" y="2037253"/>
            <a:ext cx="12025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a:t>Wk 1: Screening</a:t>
            </a:r>
          </a:p>
        </p:txBody>
      </p:sp>
      <p:cxnSp>
        <p:nvCxnSpPr>
          <p:cNvPr id="16" name="Straight Connector 15">
            <a:extLst>
              <a:ext uri="{FF2B5EF4-FFF2-40B4-BE49-F238E27FC236}">
                <a16:creationId xmlns:a16="http://schemas.microsoft.com/office/drawing/2014/main" id="{4F47CD1F-4AFD-3794-C268-4B4868A82D4D}"/>
              </a:ext>
            </a:extLst>
          </p:cNvPr>
          <p:cNvCxnSpPr/>
          <p:nvPr/>
        </p:nvCxnSpPr>
        <p:spPr>
          <a:xfrm>
            <a:off x="4020710" y="2242288"/>
            <a:ext cx="0" cy="38709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7563402-EBDB-C850-331F-1BDDBACB60B6}"/>
              </a:ext>
            </a:extLst>
          </p:cNvPr>
          <p:cNvCxnSpPr/>
          <p:nvPr/>
        </p:nvCxnSpPr>
        <p:spPr>
          <a:xfrm>
            <a:off x="6036769" y="2255270"/>
            <a:ext cx="0" cy="38709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33007C2-E4F1-A739-97DE-30718053559B}"/>
              </a:ext>
            </a:extLst>
          </p:cNvPr>
          <p:cNvCxnSpPr/>
          <p:nvPr/>
        </p:nvCxnSpPr>
        <p:spPr>
          <a:xfrm>
            <a:off x="6335666" y="2244242"/>
            <a:ext cx="0" cy="38709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29928201-18AA-B7FD-8525-9B85E5555D48}"/>
              </a:ext>
            </a:extLst>
          </p:cNvPr>
          <p:cNvSpPr txBox="1"/>
          <p:nvPr/>
        </p:nvSpPr>
        <p:spPr bwMode="auto">
          <a:xfrm>
            <a:off x="4994042" y="1865123"/>
            <a:ext cx="131671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00" b="1"/>
              <a:t>Wk 17: </a:t>
            </a:r>
            <a:r>
              <a:rPr lang="en-US" sz="1000"/>
              <a:t>response/safety assessment</a:t>
            </a:r>
          </a:p>
        </p:txBody>
      </p:sp>
      <p:sp>
        <p:nvSpPr>
          <p:cNvPr id="23" name="TextBox 22">
            <a:extLst>
              <a:ext uri="{FF2B5EF4-FFF2-40B4-BE49-F238E27FC236}">
                <a16:creationId xmlns:a16="http://schemas.microsoft.com/office/drawing/2014/main" id="{7ACDDC5C-A2F3-EABC-0A5E-A55B972B8211}"/>
              </a:ext>
            </a:extLst>
          </p:cNvPr>
          <p:cNvSpPr txBox="1"/>
          <p:nvPr/>
        </p:nvSpPr>
        <p:spPr bwMode="auto">
          <a:xfrm>
            <a:off x="6310758" y="1942540"/>
            <a:ext cx="131671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00" b="1"/>
              <a:t>Wk 25 Day 1: </a:t>
            </a:r>
            <a:r>
              <a:rPr lang="en-US" sz="1000"/>
              <a:t>response/safety assessment</a:t>
            </a:r>
          </a:p>
        </p:txBody>
      </p:sp>
      <p:cxnSp>
        <p:nvCxnSpPr>
          <p:cNvPr id="26" name="Straight Connector 25">
            <a:extLst>
              <a:ext uri="{FF2B5EF4-FFF2-40B4-BE49-F238E27FC236}">
                <a16:creationId xmlns:a16="http://schemas.microsoft.com/office/drawing/2014/main" id="{B9C27C54-22FD-D1CB-9E63-178A81AD0E4F}"/>
              </a:ext>
            </a:extLst>
          </p:cNvPr>
          <p:cNvCxnSpPr/>
          <p:nvPr/>
        </p:nvCxnSpPr>
        <p:spPr>
          <a:xfrm>
            <a:off x="9112519" y="2239523"/>
            <a:ext cx="0" cy="38709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FA72ADFE-5AF7-54FF-9760-F8ECD5538FAF}"/>
              </a:ext>
            </a:extLst>
          </p:cNvPr>
          <p:cNvSpPr txBox="1"/>
          <p:nvPr/>
        </p:nvSpPr>
        <p:spPr bwMode="auto">
          <a:xfrm>
            <a:off x="8374320" y="2018497"/>
            <a:ext cx="12831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00" b="1"/>
              <a:t>24 mo after last dose</a:t>
            </a:r>
          </a:p>
        </p:txBody>
      </p:sp>
      <p:sp>
        <p:nvSpPr>
          <p:cNvPr id="28" name="Line 33">
            <a:extLst>
              <a:ext uri="{FF2B5EF4-FFF2-40B4-BE49-F238E27FC236}">
                <a16:creationId xmlns:a16="http://schemas.microsoft.com/office/drawing/2014/main" id="{52855F34-F8CF-96D3-C134-FC3512AD8F13}"/>
              </a:ext>
            </a:extLst>
          </p:cNvPr>
          <p:cNvSpPr>
            <a:spLocks noChangeShapeType="1"/>
          </p:cNvSpPr>
          <p:nvPr/>
        </p:nvSpPr>
        <p:spPr bwMode="auto">
          <a:xfrm flipV="1">
            <a:off x="9072738" y="3090012"/>
            <a:ext cx="301684" cy="1261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29" name="Rectangle 28">
            <a:extLst>
              <a:ext uri="{FF2B5EF4-FFF2-40B4-BE49-F238E27FC236}">
                <a16:creationId xmlns:a16="http://schemas.microsoft.com/office/drawing/2014/main" id="{56FCF771-22B4-56B8-3526-6F7518378047}"/>
              </a:ext>
            </a:extLst>
          </p:cNvPr>
          <p:cNvSpPr/>
          <p:nvPr/>
        </p:nvSpPr>
        <p:spPr>
          <a:xfrm>
            <a:off x="6340957" y="2614645"/>
            <a:ext cx="2775729" cy="975037"/>
          </a:xfrm>
          <a:prstGeom prst="rect">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9063" indent="-119063">
              <a:spcBef>
                <a:spcPts val="600"/>
              </a:spcBef>
              <a:buFont typeface="Arial" panose="020B0604020202020204" pitchFamily="34" charset="0"/>
              <a:buChar char="•"/>
            </a:pPr>
            <a:r>
              <a:rPr lang="en-US" sz="1000"/>
              <a:t>Optional 2nd course of ianalumab</a:t>
            </a:r>
            <a:r>
              <a:rPr lang="en-US" sz="1000" baseline="30000"/>
              <a:t>†</a:t>
            </a:r>
            <a:endParaRPr lang="en-US" sz="1000"/>
          </a:p>
          <a:p>
            <a:pPr marL="119063" indent="-119063">
              <a:spcBef>
                <a:spcPts val="600"/>
              </a:spcBef>
              <a:buFont typeface="Arial" panose="020B0604020202020204" pitchFamily="34" charset="0"/>
              <a:buChar char="•"/>
            </a:pPr>
            <a:r>
              <a:rPr lang="en-US" sz="1000"/>
              <a:t>Efficacy follow-up for eligible participants</a:t>
            </a:r>
          </a:p>
          <a:p>
            <a:pPr marL="119063" indent="-119063">
              <a:spcBef>
                <a:spcPts val="600"/>
              </a:spcBef>
              <a:buFont typeface="Arial" panose="020B0604020202020204" pitchFamily="34" charset="0"/>
              <a:buChar char="•"/>
            </a:pPr>
            <a:r>
              <a:rPr lang="en-US" sz="1000"/>
              <a:t>Safety follow-up for all participants</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F5685-8466-619B-3E09-340DAEE20F29}"/>
            </a:ext>
          </a:extLst>
        </p:cNvPr>
        <p:cNvGrpSpPr/>
        <p:nvPr/>
      </p:nvGrpSpPr>
      <p:grpSpPr>
        <a:xfrm>
          <a:off x="0" y="0"/>
          <a:ext cx="0" cy="0"/>
          <a:chOff x="0" y="0"/>
          <a:chExt cx="0" cy="0"/>
        </a:xfrm>
      </p:grpSpPr>
      <p:sp>
        <p:nvSpPr>
          <p:cNvPr id="22530" name="Rectangle 2">
            <a:extLst>
              <a:ext uri="{FF2B5EF4-FFF2-40B4-BE49-F238E27FC236}">
                <a16:creationId xmlns:a16="http://schemas.microsoft.com/office/drawing/2014/main" id="{F508FBCF-A771-8893-C1B0-6C31E1FF9641}"/>
              </a:ext>
            </a:extLst>
          </p:cNvPr>
          <p:cNvSpPr>
            <a:spLocks noGrp="1" noChangeArrowheads="1"/>
          </p:cNvSpPr>
          <p:nvPr>
            <p:ph type="title"/>
          </p:nvPr>
        </p:nvSpPr>
        <p:spPr/>
        <p:txBody>
          <a:bodyPr/>
          <a:lstStyle/>
          <a:p>
            <a:r>
              <a:rPr lang="en-US" altLang="en-US"/>
              <a:t>VAYHIT3: Baseline Characteristics </a:t>
            </a:r>
          </a:p>
        </p:txBody>
      </p:sp>
      <p:graphicFrame>
        <p:nvGraphicFramePr>
          <p:cNvPr id="5" name="Table 4">
            <a:extLst>
              <a:ext uri="{FF2B5EF4-FFF2-40B4-BE49-F238E27FC236}">
                <a16:creationId xmlns:a16="http://schemas.microsoft.com/office/drawing/2014/main" id="{A527A901-5F45-4077-5E5D-6C8BD14481C7}"/>
              </a:ext>
            </a:extLst>
          </p:cNvPr>
          <p:cNvGraphicFramePr>
            <a:graphicFrameLocks noGrp="1"/>
          </p:cNvGraphicFramePr>
          <p:nvPr>
            <p:extLst>
              <p:ext uri="{D42A27DB-BD31-4B8C-83A1-F6EECF244321}">
                <p14:modId xmlns:p14="http://schemas.microsoft.com/office/powerpoint/2010/main" val="348258133"/>
              </p:ext>
            </p:extLst>
          </p:nvPr>
        </p:nvGraphicFramePr>
        <p:xfrm>
          <a:off x="565262" y="1340140"/>
          <a:ext cx="5373687" cy="4297792"/>
        </p:xfrm>
        <a:graphic>
          <a:graphicData uri="http://schemas.openxmlformats.org/drawingml/2006/table">
            <a:tbl>
              <a:tblPr/>
              <a:tblGrid>
                <a:gridCol w="3464496">
                  <a:extLst>
                    <a:ext uri="{9D8B030D-6E8A-4147-A177-3AD203B41FA5}">
                      <a16:colId xmlns:a16="http://schemas.microsoft.com/office/drawing/2014/main" val="3776104398"/>
                    </a:ext>
                  </a:extLst>
                </a:gridCol>
                <a:gridCol w="1909191">
                  <a:extLst>
                    <a:ext uri="{9D8B030D-6E8A-4147-A177-3AD203B41FA5}">
                      <a16:colId xmlns:a16="http://schemas.microsoft.com/office/drawing/2014/main" val="814792232"/>
                    </a:ext>
                  </a:extLst>
                </a:gridCol>
              </a:tblGrid>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bg1"/>
                          </a:solidFill>
                          <a:effectLst/>
                          <a:latin typeface="+mn-lt"/>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mn-lt"/>
                        </a:rPr>
                        <a:t>Ianalumab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mn-lt"/>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56643159"/>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55 (18-80)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79860715"/>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20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13984787"/>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27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Race, n (%)</a:t>
                      </a:r>
                    </a:p>
                    <a:p>
                      <a:pPr marL="184150" marR="0" lvl="0" indent="-1714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cap="none" normalizeH="0" baseline="0">
                          <a:ln>
                            <a:noFill/>
                          </a:ln>
                          <a:solidFill>
                            <a:schemeClr val="bg2">
                              <a:lumMod val="10000"/>
                            </a:schemeClr>
                          </a:solidFill>
                          <a:effectLst/>
                          <a:latin typeface="+mn-lt"/>
                        </a:rPr>
                        <a:t>White</a:t>
                      </a:r>
                    </a:p>
                    <a:p>
                      <a:pPr marL="184150" marR="0" lvl="0" indent="-1714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cap="none" normalizeH="0" baseline="0">
                          <a:ln>
                            <a:noFill/>
                          </a:ln>
                          <a:solidFill>
                            <a:schemeClr val="bg2">
                              <a:lumMod val="10000"/>
                            </a:schemeClr>
                          </a:solidFill>
                          <a:effectLst/>
                          <a:latin typeface="+mn-lt"/>
                        </a:rPr>
                        <a:t>Asian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32(78)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8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119307390"/>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27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Median platelet count, x 10</a:t>
                      </a:r>
                      <a:r>
                        <a:rPr kumimoji="0" lang="en-US" sz="1600" b="0" i="0" u="none" strike="noStrike" cap="none" normalizeH="0" baseline="30000">
                          <a:ln>
                            <a:noFill/>
                          </a:ln>
                          <a:solidFill>
                            <a:schemeClr val="bg2">
                              <a:lumMod val="10000"/>
                            </a:schemeClr>
                          </a:solidFill>
                          <a:effectLst/>
                          <a:latin typeface="+mn-lt"/>
                        </a:rPr>
                        <a:t>9</a:t>
                      </a:r>
                      <a:r>
                        <a:rPr kumimoji="0" lang="en-US" sz="1600" b="0" i="0" u="none" strike="noStrike" cap="none" normalizeH="0" baseline="0">
                          <a:ln>
                            <a:noFill/>
                          </a:ln>
                          <a:solidFill>
                            <a:schemeClr val="bg2">
                              <a:lumMod val="10000"/>
                            </a:schemeClr>
                          </a:solidFill>
                          <a:effectLst/>
                          <a:latin typeface="+mn-lt"/>
                        </a:rPr>
                        <a:t>/L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8 (0-29)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024342767"/>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27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Median ITP duration,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4 (0-41)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613718424"/>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Median number of previous therapy lines, n (range)</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2-3, n (%)</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4-5, n (%)</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≥6,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6 (2-13)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5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12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24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82338095"/>
                  </a:ext>
                </a:extLst>
              </a:tr>
            </a:tbl>
          </a:graphicData>
        </a:graphic>
      </p:graphicFrame>
      <p:graphicFrame>
        <p:nvGraphicFramePr>
          <p:cNvPr id="7" name="Table 6">
            <a:extLst>
              <a:ext uri="{FF2B5EF4-FFF2-40B4-BE49-F238E27FC236}">
                <a16:creationId xmlns:a16="http://schemas.microsoft.com/office/drawing/2014/main" id="{106A5F1C-F620-865B-8ADF-FB5D4C183A53}"/>
              </a:ext>
            </a:extLst>
          </p:cNvPr>
          <p:cNvGraphicFramePr>
            <a:graphicFrameLocks noGrp="1"/>
          </p:cNvGraphicFramePr>
          <p:nvPr>
            <p:extLst>
              <p:ext uri="{D42A27DB-BD31-4B8C-83A1-F6EECF244321}">
                <p14:modId xmlns:p14="http://schemas.microsoft.com/office/powerpoint/2010/main" val="1624160459"/>
              </p:ext>
            </p:extLst>
          </p:nvPr>
        </p:nvGraphicFramePr>
        <p:xfrm>
          <a:off x="6173129" y="1340140"/>
          <a:ext cx="5373687" cy="3444288"/>
        </p:xfrm>
        <a:graphic>
          <a:graphicData uri="http://schemas.openxmlformats.org/drawingml/2006/table">
            <a:tbl>
              <a:tblPr/>
              <a:tblGrid>
                <a:gridCol w="3501828">
                  <a:extLst>
                    <a:ext uri="{9D8B030D-6E8A-4147-A177-3AD203B41FA5}">
                      <a16:colId xmlns:a16="http://schemas.microsoft.com/office/drawing/2014/main" val="2880100117"/>
                    </a:ext>
                  </a:extLst>
                </a:gridCol>
                <a:gridCol w="1871859">
                  <a:extLst>
                    <a:ext uri="{9D8B030D-6E8A-4147-A177-3AD203B41FA5}">
                      <a16:colId xmlns:a16="http://schemas.microsoft.com/office/drawing/2014/main" val="3173840594"/>
                    </a:ext>
                  </a:extLst>
                </a:gridCol>
              </a:tblGrid>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bg1"/>
                          </a:solidFill>
                          <a:effectLst/>
                          <a:latin typeface="+mn-lt"/>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mn-lt"/>
                        </a:rPr>
                        <a:t>Ianalumab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mn-lt"/>
                        </a:rPr>
                        <a:t> (N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364898770"/>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Prior ITP treatments</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Corticosteroid; TPO-RA</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IVIG or anti-D Ig</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Rituximab</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Other immunosuppressant</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41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33 (81)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19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21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23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276389103"/>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Concomitant ITP treatments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None (Ianalumab only)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Corticosteroid only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TPO-RA only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Corticosteroid and TPO-RA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12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8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15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6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351065498"/>
                  </a:ext>
                </a:extLst>
              </a:tr>
            </a:tbl>
          </a:graphicData>
        </a:graphic>
      </p:graphicFrame>
      <p:sp>
        <p:nvSpPr>
          <p:cNvPr id="3" name="TextBox 2">
            <a:extLst>
              <a:ext uri="{FF2B5EF4-FFF2-40B4-BE49-F238E27FC236}">
                <a16:creationId xmlns:a16="http://schemas.microsoft.com/office/drawing/2014/main" id="{BC1EA395-77CD-3D3F-741E-AB68AAFAA3F2}"/>
              </a:ext>
            </a:extLst>
          </p:cNvPr>
          <p:cNvSpPr txBox="1"/>
          <p:nvPr/>
        </p:nvSpPr>
        <p:spPr>
          <a:xfrm>
            <a:off x="3273552" y="6382512"/>
            <a:ext cx="6341952"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800" b="0" i="0" u="none" strike="noStrike" kern="1200" cap="none" spc="-10" normalizeH="0" baseline="0" noProof="0">
                <a:ln>
                  <a:noFill/>
                </a:ln>
                <a:solidFill>
                  <a:srgbClr val="161616"/>
                </a:solidFill>
                <a:effectLst/>
                <a:uLnTx/>
                <a:uFillTx/>
                <a:latin typeface="Poppins" pitchFamily="2" charset="77"/>
                <a:ea typeface="+mn-ea"/>
                <a:cs typeface="Poppins" pitchFamily="2" charset="77"/>
              </a:rPr>
              <a:t>Choi. ASH 2025. Abstr 844.</a:t>
            </a:r>
            <a:endParaRPr kumimoji="0" lang="en-US" altLang="en-US" sz="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Tree>
    <p:extLst>
      <p:ext uri="{BB962C8B-B14F-4D97-AF65-F5344CB8AC3E}">
        <p14:creationId xmlns:p14="http://schemas.microsoft.com/office/powerpoint/2010/main" val="1369540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A8DFB-D191-49EA-2652-B517B37DD0D7}"/>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85208361-81BE-0E37-CF31-F4213FFEF3CE}"/>
              </a:ext>
            </a:extLst>
          </p:cNvPr>
          <p:cNvSpPr>
            <a:spLocks noGrp="1" noChangeArrowheads="1"/>
          </p:cNvSpPr>
          <p:nvPr>
            <p:ph type="title"/>
          </p:nvPr>
        </p:nvSpPr>
        <p:spPr/>
        <p:txBody>
          <a:bodyPr/>
          <a:lstStyle/>
          <a:p>
            <a:pPr eaLnBrk="1" hangingPunct="1"/>
            <a:r>
              <a:rPr lang="en-US"/>
              <a:t>VAYHIT3:</a:t>
            </a:r>
            <a:r>
              <a:rPr lang="en-US" altLang="en-US"/>
              <a:t> Efficacy Summary (Primary Analysis)</a:t>
            </a:r>
          </a:p>
        </p:txBody>
      </p:sp>
      <p:sp>
        <p:nvSpPr>
          <p:cNvPr id="8" name="Content Placeholder 7">
            <a:extLst>
              <a:ext uri="{FF2B5EF4-FFF2-40B4-BE49-F238E27FC236}">
                <a16:creationId xmlns:a16="http://schemas.microsoft.com/office/drawing/2014/main" id="{24C5A51E-EEB7-1C5D-D7FD-D1E90FB8B766}"/>
              </a:ext>
            </a:extLst>
          </p:cNvPr>
          <p:cNvSpPr>
            <a:spLocks noGrp="1"/>
          </p:cNvSpPr>
          <p:nvPr>
            <p:ph sz="quarter" idx="10"/>
          </p:nvPr>
        </p:nvSpPr>
        <p:spPr/>
        <p:txBody>
          <a:bodyPr/>
          <a:lstStyle/>
          <a:p>
            <a:r>
              <a:rPr lang="en-US" altLang="en-US" spc="-10">
                <a:cs typeface="Arial" panose="020B0604020202020204" pitchFamily="34" charset="0"/>
              </a:rPr>
              <a:t>Bradbury. EHA 2025. Abstr S312. </a:t>
            </a:r>
            <a:r>
              <a:rPr lang="en-US"/>
              <a:t> </a:t>
            </a:r>
          </a:p>
        </p:txBody>
      </p:sp>
      <p:graphicFrame>
        <p:nvGraphicFramePr>
          <p:cNvPr id="4" name="Table 3">
            <a:extLst>
              <a:ext uri="{FF2B5EF4-FFF2-40B4-BE49-F238E27FC236}">
                <a16:creationId xmlns:a16="http://schemas.microsoft.com/office/drawing/2014/main" id="{27B47EFD-141A-EABB-2B38-3CCF3AEF2EDF}"/>
              </a:ext>
            </a:extLst>
          </p:cNvPr>
          <p:cNvGraphicFramePr>
            <a:graphicFrameLocks noGrp="1"/>
          </p:cNvGraphicFramePr>
          <p:nvPr>
            <p:extLst>
              <p:ext uri="{D42A27DB-BD31-4B8C-83A1-F6EECF244321}">
                <p14:modId xmlns:p14="http://schemas.microsoft.com/office/powerpoint/2010/main" val="2981303208"/>
              </p:ext>
            </p:extLst>
          </p:nvPr>
        </p:nvGraphicFramePr>
        <p:xfrm>
          <a:off x="668325" y="1313573"/>
          <a:ext cx="10755312" cy="3291936"/>
        </p:xfrm>
        <a:graphic>
          <a:graphicData uri="http://schemas.openxmlformats.org/drawingml/2006/table">
            <a:tbl>
              <a:tblPr/>
              <a:tblGrid>
                <a:gridCol w="5772126">
                  <a:extLst>
                    <a:ext uri="{9D8B030D-6E8A-4147-A177-3AD203B41FA5}">
                      <a16:colId xmlns:a16="http://schemas.microsoft.com/office/drawing/2014/main" val="3007483472"/>
                    </a:ext>
                  </a:extLst>
                </a:gridCol>
                <a:gridCol w="4983186">
                  <a:extLst>
                    <a:ext uri="{9D8B030D-6E8A-4147-A177-3AD203B41FA5}">
                      <a16:colId xmlns:a16="http://schemas.microsoft.com/office/drawing/2014/main" val="3532921615"/>
                    </a:ext>
                  </a:extLst>
                </a:gridCol>
              </a:tblGrid>
              <a:tr h="54172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bg1"/>
                          </a:solidFill>
                          <a:effectLst/>
                          <a:latin typeface="+mn-lt"/>
                        </a:rPr>
                        <a:t>Endpoint,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1"/>
                          </a:solidFill>
                          <a:effectLst/>
                          <a:latin typeface="+mn-lt"/>
                        </a:rPr>
                        <a:t>Ianalumab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1"/>
                          </a:solidFill>
                          <a:effectLst/>
                          <a:latin typeface="+mn-lt"/>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754673568"/>
                  </a:ext>
                </a:extLst>
              </a:tr>
              <a:tr h="21386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Confirmed response at Wk 25 cutoff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18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845993528"/>
                  </a:ext>
                </a:extLst>
              </a:tr>
              <a:tr h="2138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sz="1800" b="0" i="0" u="none" strike="noStrike" cap="none" normalizeH="0" baseline="0">
                          <a:ln>
                            <a:noFill/>
                          </a:ln>
                          <a:solidFill>
                            <a:schemeClr val="bg2">
                              <a:lumMod val="10000"/>
                            </a:schemeClr>
                          </a:solidFill>
                          <a:effectLst/>
                          <a:latin typeface="+mn-lt"/>
                        </a:rPr>
                        <a:t>Median time to confirmed response,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Not reached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877714796"/>
                  </a:ext>
                </a:extLst>
              </a:tr>
              <a:tr h="2138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Stable response at 6 mo (n = 10, 24%)</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US" sz="1800" b="0" i="0" u="none" strike="noStrike" cap="none" normalizeH="0" baseline="0">
                          <a:ln>
                            <a:noFill/>
                          </a:ln>
                          <a:solidFill>
                            <a:schemeClr val="bg2">
                              <a:lumMod val="10000"/>
                            </a:schemeClr>
                          </a:solidFill>
                          <a:effectLst/>
                          <a:latin typeface="+mn-lt"/>
                        </a:rPr>
                        <a:t>Response</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US" sz="1800" b="0" i="0" u="none" strike="noStrike" cap="none" normalizeH="0" baseline="0">
                          <a:ln>
                            <a:noFill/>
                          </a:ln>
                          <a:solidFill>
                            <a:schemeClr val="bg2">
                              <a:lumMod val="10000"/>
                            </a:schemeClr>
                          </a:solidFill>
                          <a:effectLst/>
                          <a:latin typeface="+mn-lt"/>
                        </a:rPr>
                        <a:t>Complete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1 (10)</a:t>
                      </a:r>
                      <a:br>
                        <a:rPr kumimoji="0" lang="en-US" sz="1800" b="0" i="0" u="none" strike="noStrike" cap="none" normalizeH="0" baseline="0">
                          <a:ln>
                            <a:noFill/>
                          </a:ln>
                          <a:solidFill>
                            <a:schemeClr val="bg2">
                              <a:lumMod val="10000"/>
                            </a:schemeClr>
                          </a:solidFill>
                          <a:effectLst/>
                          <a:latin typeface="+mn-lt"/>
                        </a:rPr>
                      </a:br>
                      <a:r>
                        <a:rPr kumimoji="0" lang="en-US" sz="1800" b="0" i="0" u="none" strike="noStrike" cap="none" normalizeH="0" baseline="0">
                          <a:ln>
                            <a:noFill/>
                          </a:ln>
                          <a:solidFill>
                            <a:schemeClr val="bg2">
                              <a:lumMod val="10000"/>
                            </a:schemeClr>
                          </a:solidFill>
                          <a:effectLst/>
                          <a:latin typeface="+mn-lt"/>
                        </a:rPr>
                        <a:t>9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045841781"/>
                  </a:ext>
                </a:extLst>
              </a:tr>
              <a:tr h="54172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bg1"/>
                          </a:solidFill>
                          <a:effectLst/>
                          <a:latin typeface="+mn-lt"/>
                        </a:rPr>
                        <a:t>Endpoint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1"/>
                          </a:solidFill>
                          <a:effectLst/>
                          <a:latin typeface="+mn-lt"/>
                        </a:rPr>
                        <a:t>Patients With Confirmed Response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1"/>
                          </a:solidFill>
                          <a:effectLst/>
                          <a:latin typeface="+mn-lt"/>
                        </a:rPr>
                        <a:t> (n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58731037"/>
                  </a:ext>
                </a:extLst>
              </a:tr>
              <a:tr h="30956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Median time to confirmed response,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500894697"/>
                  </a:ext>
                </a:extLst>
              </a:tr>
            </a:tbl>
          </a:graphicData>
        </a:graphic>
      </p:graphicFrame>
      <p:sp>
        <p:nvSpPr>
          <p:cNvPr id="3" name="TextBox 2">
            <a:extLst>
              <a:ext uri="{FF2B5EF4-FFF2-40B4-BE49-F238E27FC236}">
                <a16:creationId xmlns:a16="http://schemas.microsoft.com/office/drawing/2014/main" id="{F3C35163-EE2E-7D21-2E07-01E73BC2AAC1}"/>
              </a:ext>
            </a:extLst>
          </p:cNvPr>
          <p:cNvSpPr txBox="1"/>
          <p:nvPr/>
        </p:nvSpPr>
        <p:spPr>
          <a:xfrm>
            <a:off x="5638800" y="2974258"/>
            <a:ext cx="914400" cy="914400"/>
          </a:xfrm>
          <a:prstGeom prst="rect">
            <a:avLst/>
          </a:prstGeom>
        </p:spPr>
        <p:txBody>
          <a:bodyPr vert="horz" wrap="square" lIns="0" tIns="0" rIns="0" bIns="0" rtlCol="0">
            <a:noAutofit/>
          </a:bodyPr>
          <a:lstStyle/>
          <a:p>
            <a:pPr algn="l"/>
            <a:endParaRPr lang="en-US" sz="1200"/>
          </a:p>
        </p:txBody>
      </p:sp>
      <p:sp>
        <p:nvSpPr>
          <p:cNvPr id="5" name="TextBox 4">
            <a:extLst>
              <a:ext uri="{FF2B5EF4-FFF2-40B4-BE49-F238E27FC236}">
                <a16:creationId xmlns:a16="http://schemas.microsoft.com/office/drawing/2014/main" id="{A2F0679D-4461-1731-6E65-00621F4C69FC}"/>
              </a:ext>
            </a:extLst>
          </p:cNvPr>
          <p:cNvSpPr txBox="1"/>
          <p:nvPr/>
        </p:nvSpPr>
        <p:spPr>
          <a:xfrm>
            <a:off x="5638800" y="2974258"/>
            <a:ext cx="914400" cy="914400"/>
          </a:xfrm>
          <a:prstGeom prst="rect">
            <a:avLst/>
          </a:prstGeom>
        </p:spPr>
        <p:txBody>
          <a:bodyPr vert="horz" wrap="square" lIns="0" tIns="0" rIns="0" bIns="0" rtlCol="0">
            <a:noAutofit/>
          </a:bodyPr>
          <a:lstStyle/>
          <a:p>
            <a:pPr algn="l"/>
            <a:endParaRPr lang="en-US" sz="1200"/>
          </a:p>
        </p:txBody>
      </p:sp>
      <p:sp>
        <p:nvSpPr>
          <p:cNvPr id="6" name="TextBox 5">
            <a:extLst>
              <a:ext uri="{FF2B5EF4-FFF2-40B4-BE49-F238E27FC236}">
                <a16:creationId xmlns:a16="http://schemas.microsoft.com/office/drawing/2014/main" id="{255CF4B9-3FB5-FE35-8B05-CC4A8B735841}"/>
              </a:ext>
            </a:extLst>
          </p:cNvPr>
          <p:cNvSpPr txBox="1"/>
          <p:nvPr/>
        </p:nvSpPr>
        <p:spPr>
          <a:xfrm>
            <a:off x="5181600" y="5208461"/>
            <a:ext cx="914400" cy="914400"/>
          </a:xfrm>
          <a:prstGeom prst="rect">
            <a:avLst/>
          </a:prstGeom>
        </p:spPr>
        <p:txBody>
          <a:bodyPr vert="horz" wrap="square" lIns="0" tIns="0" rIns="0" bIns="0" rtlCol="0">
            <a:noAutofit/>
          </a:bodyPr>
          <a:lstStyle/>
          <a:p>
            <a:pPr algn="l"/>
            <a:endParaRPr lang="en-US" sz="1200"/>
          </a:p>
        </p:txBody>
      </p:sp>
      <p:sp>
        <p:nvSpPr>
          <p:cNvPr id="7" name="TextBox 6">
            <a:extLst>
              <a:ext uri="{FF2B5EF4-FFF2-40B4-BE49-F238E27FC236}">
                <a16:creationId xmlns:a16="http://schemas.microsoft.com/office/drawing/2014/main" id="{9AB47FFC-CEE7-70DE-F2A5-AF6579473F73}"/>
              </a:ext>
            </a:extLst>
          </p:cNvPr>
          <p:cNvSpPr txBox="1"/>
          <p:nvPr/>
        </p:nvSpPr>
        <p:spPr>
          <a:xfrm>
            <a:off x="8899832" y="6232151"/>
            <a:ext cx="2354826" cy="258083"/>
          </a:xfrm>
          <a:prstGeom prst="rect">
            <a:avLst/>
          </a:prstGeom>
        </p:spPr>
        <p:txBody>
          <a:bodyPr vert="horz" wrap="square" lIns="0" tIns="0" rIns="0" bIns="0" rtlCol="0">
            <a:noAutofit/>
          </a:bodyPr>
          <a:lstStyle/>
          <a:p>
            <a:pPr algn="l"/>
            <a:endParaRPr lang="en-US" sz="1200"/>
          </a:p>
        </p:txBody>
      </p:sp>
      <p:sp>
        <p:nvSpPr>
          <p:cNvPr id="9" name="TextBox 8">
            <a:extLst>
              <a:ext uri="{FF2B5EF4-FFF2-40B4-BE49-F238E27FC236}">
                <a16:creationId xmlns:a16="http://schemas.microsoft.com/office/drawing/2014/main" id="{E79EC829-D8FF-C8C0-7B9C-D4E67485021C}"/>
              </a:ext>
            </a:extLst>
          </p:cNvPr>
          <p:cNvSpPr txBox="1"/>
          <p:nvPr/>
        </p:nvSpPr>
        <p:spPr>
          <a:xfrm>
            <a:off x="668324" y="5128324"/>
            <a:ext cx="10755311" cy="914400"/>
          </a:xfrm>
          <a:prstGeom prst="rect">
            <a:avLst/>
          </a:prstGeom>
        </p:spPr>
        <p:txBody>
          <a:bodyPr vert="horz" wrap="square" lIns="0" tIns="0" rIns="0" bIns="0" rtlCol="0">
            <a:noAutofit/>
          </a:bodyPr>
          <a:lstStyle/>
          <a:p>
            <a:pPr marL="171450" indent="-171450" algn="l">
              <a:buFont typeface="Arial" panose="020B0604020202020204" pitchFamily="34" charset="0"/>
              <a:buChar char="•"/>
            </a:pPr>
            <a:r>
              <a:rPr lang="en-US" sz="2000"/>
              <a:t>By Mo 1, 8 patients achieved confirmed response, 5 within second mo, and an additional 5 patients between 3 and 5 mo</a:t>
            </a:r>
          </a:p>
        </p:txBody>
      </p:sp>
      <p:sp>
        <p:nvSpPr>
          <p:cNvPr id="2" name="TextBox 1">
            <a:extLst>
              <a:ext uri="{FF2B5EF4-FFF2-40B4-BE49-F238E27FC236}">
                <a16:creationId xmlns:a16="http://schemas.microsoft.com/office/drawing/2014/main" id="{6E0236CF-9B1F-ECC4-A4D4-12BA4CFFA36D}"/>
              </a:ext>
            </a:extLst>
          </p:cNvPr>
          <p:cNvSpPr txBox="1"/>
          <p:nvPr/>
        </p:nvSpPr>
        <p:spPr>
          <a:xfrm>
            <a:off x="668324" y="4630027"/>
            <a:ext cx="914400" cy="914400"/>
          </a:xfrm>
          <a:prstGeom prst="rect">
            <a:avLst/>
          </a:prstGeom>
        </p:spPr>
        <p:txBody>
          <a:bodyPr vert="horz" wrap="none" lIns="0" tIns="0" rIns="0" bIns="0" rtlCol="0">
            <a:noAutofit/>
          </a:bodyPr>
          <a:lstStyle/>
          <a:p>
            <a:r>
              <a:rPr lang="en-US" sz="1200"/>
              <a:t>*Week 25 data cutoff.</a:t>
            </a:r>
          </a:p>
        </p:txBody>
      </p:sp>
    </p:spTree>
    <p:extLst>
      <p:ext uri="{BB962C8B-B14F-4D97-AF65-F5344CB8AC3E}">
        <p14:creationId xmlns:p14="http://schemas.microsoft.com/office/powerpoint/2010/main" val="247866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3F2C2-DC7A-9940-3FEC-4DCBCBD71C9C}"/>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9E4FEB3D-B920-E510-2825-FDBAEBF6E622}"/>
              </a:ext>
            </a:extLst>
          </p:cNvPr>
          <p:cNvSpPr>
            <a:spLocks noGrp="1" noChangeArrowheads="1"/>
          </p:cNvSpPr>
          <p:nvPr>
            <p:ph type="title"/>
          </p:nvPr>
        </p:nvSpPr>
        <p:spPr/>
        <p:txBody>
          <a:bodyPr/>
          <a:lstStyle/>
          <a:p>
            <a:pPr eaLnBrk="1" hangingPunct="1"/>
            <a:r>
              <a:rPr lang="en-US"/>
              <a:t>VAYHIT3:</a:t>
            </a:r>
            <a:r>
              <a:rPr lang="en-US" altLang="en-US"/>
              <a:t> 9 Mo Confirmed Response/Stable Response in Subgroups</a:t>
            </a:r>
          </a:p>
        </p:txBody>
      </p:sp>
      <p:sp>
        <p:nvSpPr>
          <p:cNvPr id="6" name="Content Placeholder 5">
            <a:extLst>
              <a:ext uri="{FF2B5EF4-FFF2-40B4-BE49-F238E27FC236}">
                <a16:creationId xmlns:a16="http://schemas.microsoft.com/office/drawing/2014/main" id="{53FEE98A-DA26-23BA-7E93-8C4BF93B8C60}"/>
              </a:ext>
            </a:extLst>
          </p:cNvPr>
          <p:cNvSpPr>
            <a:spLocks noGrp="1"/>
          </p:cNvSpPr>
          <p:nvPr>
            <p:ph sz="quarter" idx="10"/>
          </p:nvPr>
        </p:nvSpPr>
        <p:spPr/>
        <p:txBody>
          <a:bodyPr/>
          <a:lstStyle/>
          <a:p>
            <a:pPr algn="ctr"/>
            <a:r>
              <a:rPr lang="en-US"/>
              <a:t>Choi. ASH 2025. Abstr 844.</a:t>
            </a:r>
          </a:p>
        </p:txBody>
      </p:sp>
      <p:graphicFrame>
        <p:nvGraphicFramePr>
          <p:cNvPr id="4" name="Table 3">
            <a:extLst>
              <a:ext uri="{FF2B5EF4-FFF2-40B4-BE49-F238E27FC236}">
                <a16:creationId xmlns:a16="http://schemas.microsoft.com/office/drawing/2014/main" id="{7BE00E45-F60E-3752-1EA3-42F4CCAA971C}"/>
              </a:ext>
            </a:extLst>
          </p:cNvPr>
          <p:cNvGraphicFramePr>
            <a:graphicFrameLocks noGrp="1"/>
          </p:cNvGraphicFramePr>
          <p:nvPr>
            <p:extLst>
              <p:ext uri="{D42A27DB-BD31-4B8C-83A1-F6EECF244321}">
                <p14:modId xmlns:p14="http://schemas.microsoft.com/office/powerpoint/2010/main" val="689100351"/>
              </p:ext>
            </p:extLst>
          </p:nvPr>
        </p:nvGraphicFramePr>
        <p:xfrm>
          <a:off x="220662" y="1342277"/>
          <a:ext cx="11750677" cy="4731690"/>
        </p:xfrm>
        <a:graphic>
          <a:graphicData uri="http://schemas.openxmlformats.org/drawingml/2006/table">
            <a:tbl>
              <a:tblPr/>
              <a:tblGrid>
                <a:gridCol w="2891376">
                  <a:extLst>
                    <a:ext uri="{9D8B030D-6E8A-4147-A177-3AD203B41FA5}">
                      <a16:colId xmlns:a16="http://schemas.microsoft.com/office/drawing/2014/main" val="2783194983"/>
                    </a:ext>
                  </a:extLst>
                </a:gridCol>
                <a:gridCol w="601032">
                  <a:extLst>
                    <a:ext uri="{9D8B030D-6E8A-4147-A177-3AD203B41FA5}">
                      <a16:colId xmlns:a16="http://schemas.microsoft.com/office/drawing/2014/main" val="3007483472"/>
                    </a:ext>
                  </a:extLst>
                </a:gridCol>
                <a:gridCol w="986988">
                  <a:extLst>
                    <a:ext uri="{9D8B030D-6E8A-4147-A177-3AD203B41FA5}">
                      <a16:colId xmlns:a16="http://schemas.microsoft.com/office/drawing/2014/main" val="4293355061"/>
                    </a:ext>
                  </a:extLst>
                </a:gridCol>
                <a:gridCol w="1351626">
                  <a:extLst>
                    <a:ext uri="{9D8B030D-6E8A-4147-A177-3AD203B41FA5}">
                      <a16:colId xmlns:a16="http://schemas.microsoft.com/office/drawing/2014/main" val="116355364"/>
                    </a:ext>
                  </a:extLst>
                </a:gridCol>
                <a:gridCol w="1929145">
                  <a:extLst>
                    <a:ext uri="{9D8B030D-6E8A-4147-A177-3AD203B41FA5}">
                      <a16:colId xmlns:a16="http://schemas.microsoft.com/office/drawing/2014/main" val="3131016084"/>
                    </a:ext>
                  </a:extLst>
                </a:gridCol>
                <a:gridCol w="853889">
                  <a:extLst>
                    <a:ext uri="{9D8B030D-6E8A-4147-A177-3AD203B41FA5}">
                      <a16:colId xmlns:a16="http://schemas.microsoft.com/office/drawing/2014/main" val="3916839160"/>
                    </a:ext>
                  </a:extLst>
                </a:gridCol>
                <a:gridCol w="1351429">
                  <a:extLst>
                    <a:ext uri="{9D8B030D-6E8A-4147-A177-3AD203B41FA5}">
                      <a16:colId xmlns:a16="http://schemas.microsoft.com/office/drawing/2014/main" val="1226606773"/>
                    </a:ext>
                  </a:extLst>
                </a:gridCol>
                <a:gridCol w="1785192">
                  <a:extLst>
                    <a:ext uri="{9D8B030D-6E8A-4147-A177-3AD203B41FA5}">
                      <a16:colId xmlns:a16="http://schemas.microsoft.com/office/drawing/2014/main" val="2883008976"/>
                    </a:ext>
                  </a:extLst>
                </a:gridCol>
              </a:tblGrid>
              <a:tr h="20548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a:ln>
                            <a:noFill/>
                          </a:ln>
                          <a:solidFill>
                            <a:schemeClr val="bg1"/>
                          </a:solidFill>
                          <a:effectLst/>
                          <a:latin typeface="+mn-lt"/>
                        </a:rPr>
                        <a:t>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a:ln>
                            <a:noFill/>
                          </a:ln>
                          <a:solidFill>
                            <a:schemeClr val="bg1"/>
                          </a:solidFill>
                          <a:effectLst/>
                          <a:latin typeface="+mn-lt"/>
                        </a:rPr>
                        <a:t>Confirmed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1471D"/>
                    </a:solidFill>
                  </a:tcPr>
                </a:tc>
                <a:tc hMerge="1">
                  <a:txBody>
                    <a:bodyPr/>
                    <a:lstStyle/>
                    <a:p>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200" b="1" i="0" u="none" strike="noStrike" cap="none" normalizeH="0" baseline="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nb-NO" sz="1200" b="1" i="0" u="none" strike="noStrike" cap="none" normalizeH="0" baseline="0">
                          <a:ln>
                            <a:noFill/>
                          </a:ln>
                          <a:solidFill>
                            <a:schemeClr val="bg1"/>
                          </a:solidFill>
                          <a:effectLst/>
                          <a:latin typeface="+mn-lt"/>
                        </a:rPr>
                        <a:t>Stable Response at 6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1471D"/>
                    </a:solidFill>
                  </a:tcPr>
                </a:tc>
                <a:tc hMerge="1">
                  <a:txBody>
                    <a:bodyPr/>
                    <a:lstStyle/>
                    <a:p>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nb-NO" sz="1200" b="1" i="0" u="none" strike="noStrike" cap="none" normalizeH="0" baseline="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754673568"/>
                  </a:ext>
                </a:extLst>
              </a:tr>
              <a:tr h="342474">
                <a:tc vMerge="1">
                  <a:txBody>
                    <a:bodyPr/>
                    <a:lstStyle/>
                    <a:p>
                      <a:endParaRPr lang="en-US"/>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a:ln>
                            <a:noFill/>
                          </a:ln>
                          <a:solidFill>
                            <a:schemeClr val="bg1"/>
                          </a:solidFill>
                          <a:effectLst/>
                          <a:latin typeface="+mn-lt"/>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a:ln>
                            <a:noFill/>
                          </a:ln>
                          <a:solidFill>
                            <a:schemeClr val="bg1"/>
                          </a:solidFill>
                          <a:effectLst/>
                          <a:latin typeface="+mn-lt"/>
                        </a:rPr>
                        <a:t>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a:ln>
                            <a:noFill/>
                          </a:ln>
                          <a:solidFill>
                            <a:schemeClr val="bg1"/>
                          </a:solidFill>
                          <a:effectLst/>
                          <a:latin typeface="+mn-lt"/>
                        </a:rPr>
                        <a:t>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a:ln>
                            <a:noFill/>
                          </a:ln>
                          <a:solidFill>
                            <a:schemeClr val="bg1"/>
                          </a:solidFill>
                          <a:effectLst/>
                          <a:latin typeface="+mn-lt"/>
                        </a:rPr>
                        <a:t>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a:ln>
                            <a:noFill/>
                          </a:ln>
                          <a:solidFill>
                            <a:schemeClr val="bg1"/>
                          </a:solidFill>
                          <a:effectLst/>
                          <a:latin typeface="+mn-lt"/>
                        </a:rPr>
                        <a:t>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3601615558"/>
                  </a:ext>
                </a:extLst>
              </a:tr>
              <a:tr h="479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Age</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US" sz="1200" b="0" i="0" u="none" strike="noStrike" cap="none" normalizeH="0" baseline="0">
                          <a:ln>
                            <a:noFill/>
                          </a:ln>
                          <a:solidFill>
                            <a:schemeClr val="bg2">
                              <a:lumMod val="10000"/>
                            </a:schemeClr>
                          </a:solidFill>
                          <a:effectLst/>
                          <a:latin typeface="+mn-lt"/>
                        </a:rPr>
                        <a:t>18-&lt;65 yr</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US" sz="1200" b="0" i="0" u="none" strike="noStrike" cap="none" normalizeH="0" baseline="0">
                          <a:ln>
                            <a:noFill/>
                          </a:ln>
                          <a:solidFill>
                            <a:schemeClr val="bg2">
                              <a:lumMod val="10000"/>
                            </a:schemeClr>
                          </a:solidFill>
                          <a:effectLst/>
                          <a:latin typeface="+mn-lt"/>
                        </a:rPr>
                        <a:t>65-&lt;85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31</a:t>
                      </a:r>
                      <a:br>
                        <a:rPr kumimoji="0" lang="en-US" sz="1200" b="0" i="0" u="none" strike="noStrike" cap="none" normalizeH="0" baseline="0">
                          <a:ln>
                            <a:noFill/>
                          </a:ln>
                          <a:solidFill>
                            <a:schemeClr val="bg2">
                              <a:lumMod val="10000"/>
                            </a:schemeClr>
                          </a:solidFill>
                          <a:effectLst/>
                          <a:latin typeface="+mn-lt"/>
                        </a:rPr>
                      </a:br>
                      <a:r>
                        <a:rPr kumimoji="0" lang="en-US" sz="1200" b="0" i="0" u="none" strike="noStrike" cap="none" normalizeH="0" baseline="0">
                          <a:ln>
                            <a:noFill/>
                          </a:ln>
                          <a:solidFill>
                            <a:schemeClr val="bg2">
                              <a:lumMod val="10000"/>
                            </a:schemeClr>
                          </a:solidFill>
                          <a:effectLst/>
                          <a:latin typeface="+mn-lt"/>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26-59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22-78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23</a:t>
                      </a:r>
                      <a:br>
                        <a:rPr kumimoji="0" lang="en-US" sz="1200" b="0" i="0" u="none" strike="noStrike" cap="none" normalizeH="0" baseline="0">
                          <a:ln>
                            <a:noFill/>
                          </a:ln>
                          <a:solidFill>
                            <a:schemeClr val="bg2">
                              <a:lumMod val="10000"/>
                            </a:schemeClr>
                          </a:solidFill>
                          <a:effectLst/>
                          <a:latin typeface="+mn-lt"/>
                        </a:rPr>
                      </a:br>
                      <a:r>
                        <a:rPr kumimoji="0" lang="en-US" sz="1200" b="0" i="0" u="none" strike="noStrike" cap="none" normalizeH="0" baseline="0">
                          <a:ln>
                            <a:noFill/>
                          </a:ln>
                          <a:solidFill>
                            <a:schemeClr val="bg2">
                              <a:lumMod val="10000"/>
                            </a:schemeClr>
                          </a:solidFill>
                          <a:effectLst/>
                          <a:latin typeface="+mn-lt"/>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10-41</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7-65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extLst>
                  <a:ext uri="{0D108BD9-81ED-4DB2-BD59-A6C34878D82A}">
                    <a16:rowId xmlns:a16="http://schemas.microsoft.com/office/drawing/2014/main" val="3845993528"/>
                  </a:ext>
                </a:extLst>
              </a:tr>
              <a:tr h="479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sz="1200" b="0" i="0" u="none" strike="noStrike" cap="none" normalizeH="0" baseline="0">
                          <a:ln>
                            <a:noFill/>
                          </a:ln>
                          <a:solidFill>
                            <a:schemeClr val="bg2">
                              <a:lumMod val="10000"/>
                            </a:schemeClr>
                          </a:solidFill>
                          <a:effectLst/>
                          <a:latin typeface="+mn-lt"/>
                        </a:rPr>
                        <a:t>Sex</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US" sz="1200" b="0" i="0" u="none" strike="noStrike" cap="none" normalizeH="0" baseline="0">
                          <a:ln>
                            <a:noFill/>
                          </a:ln>
                          <a:solidFill>
                            <a:schemeClr val="bg2">
                              <a:lumMod val="10000"/>
                            </a:schemeClr>
                          </a:solidFill>
                          <a:effectLst/>
                          <a:latin typeface="+mn-lt"/>
                        </a:rPr>
                        <a:t>Female</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US" sz="1200" b="0" i="0" u="none" strike="noStrike" cap="none" normalizeH="0" baseline="0">
                          <a:ln>
                            <a:noFill/>
                          </a:ln>
                          <a:solidFill>
                            <a:schemeClr val="bg2">
                              <a:lumMod val="10000"/>
                            </a:schemeClr>
                          </a:solidFill>
                          <a:effectLst/>
                          <a:latin typeface="+mn-lt"/>
                        </a:rPr>
                        <a:t>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sz="1200" b="0" i="0" u="none" strike="noStrike" cap="none" normalizeH="0" baseline="0">
                          <a:ln>
                            <a:noFill/>
                          </a:ln>
                          <a:solidFill>
                            <a:schemeClr val="bg2">
                              <a:lumMod val="10000"/>
                            </a:schemeClr>
                          </a:solidFill>
                          <a:effectLst/>
                          <a:latin typeface="+mn-lt"/>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sz="1200" b="0" i="0" u="none" strike="noStrike" cap="none" normalizeH="0" baseline="0">
                          <a:ln>
                            <a:noFill/>
                          </a:ln>
                          <a:solidFill>
                            <a:schemeClr val="bg2">
                              <a:lumMod val="10000"/>
                            </a:schemeClr>
                          </a:solidFill>
                          <a:effectLst/>
                          <a:latin typeface="+mn-lt"/>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sz="1200" b="0" i="0" u="none" strike="noStrike" cap="none" normalizeH="0" baseline="0">
                          <a:ln>
                            <a:noFill/>
                          </a:ln>
                          <a:solidFill>
                            <a:schemeClr val="bg2">
                              <a:lumMod val="10000"/>
                            </a:schemeClr>
                          </a:solidFill>
                          <a:effectLst/>
                          <a:latin typeface="+mn-lt"/>
                        </a:rPr>
                        <a:t>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sz="1200" b="0" i="0" u="none" strike="noStrike" cap="none" normalizeH="0" baseline="0">
                          <a:ln>
                            <a:noFill/>
                          </a:ln>
                          <a:solidFill>
                            <a:schemeClr val="bg2">
                              <a:lumMod val="10000"/>
                            </a:schemeClr>
                          </a:solidFill>
                          <a:effectLst/>
                          <a:latin typeface="+mn-lt"/>
                        </a:rPr>
                        <a:t>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sz="1200" b="0" i="0" u="none" strike="noStrike" cap="none" normalizeH="0" baseline="0">
                          <a:ln>
                            <a:noFill/>
                          </a:ln>
                          <a:solidFill>
                            <a:schemeClr val="bg2">
                              <a:lumMod val="10000"/>
                            </a:schemeClr>
                          </a:solidFill>
                          <a:effectLst/>
                          <a:latin typeface="+mn-lt"/>
                        </a:rPr>
                        <a:t>28-68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sz="1200" b="0" i="0" u="none" strike="noStrike" cap="none" normalizeH="0" baseline="0">
                          <a:ln>
                            <a:noFill/>
                          </a:ln>
                          <a:solidFill>
                            <a:schemeClr val="bg2">
                              <a:lumMod val="10000"/>
                            </a:schemeClr>
                          </a:solidFill>
                          <a:effectLst/>
                          <a:latin typeface="+mn-lt"/>
                        </a:rPr>
                        <a:t>21-62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endParaRPr kumimoji="0" lang="en-US" sz="1200" b="0" i="0" u="none" strike="noStrike" cap="none" normalizeH="0" baseline="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sz="1200" b="0" i="0" u="none" strike="noStrike" cap="none" normalizeH="0" baseline="0">
                          <a:ln>
                            <a:noFill/>
                          </a:ln>
                          <a:solidFill>
                            <a:schemeClr val="bg2">
                              <a:lumMod val="10000"/>
                            </a:schemeClr>
                          </a:solidFill>
                          <a:effectLst/>
                          <a:latin typeface="+mn-lt"/>
                        </a:rPr>
                        <a:t>24</a:t>
                      </a:r>
                    </a:p>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sz="1200" b="0" i="0" u="none" strike="noStrike" cap="none" normalizeH="0" baseline="0">
                          <a:ln>
                            <a:noFill/>
                          </a:ln>
                          <a:solidFill>
                            <a:schemeClr val="bg2">
                              <a:lumMod val="10000"/>
                            </a:schemeClr>
                          </a:solidFill>
                          <a:effectLst/>
                          <a:latin typeface="+mn-lt"/>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sz="1200" b="0" i="0" u="none" strike="noStrike" cap="none" normalizeH="0" baseline="0">
                          <a:ln>
                            <a:noFill/>
                          </a:ln>
                          <a:solidFill>
                            <a:schemeClr val="bg2">
                              <a:lumMod val="10000"/>
                            </a:schemeClr>
                          </a:solidFill>
                          <a:effectLst/>
                          <a:latin typeface="+mn-lt"/>
                        </a:rPr>
                        <a:t>8-47</a:t>
                      </a:r>
                    </a:p>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sz="1200" b="0" i="0" u="none" strike="noStrike" cap="none" normalizeH="0" baseline="0">
                          <a:ln>
                            <a:noFill/>
                          </a:ln>
                          <a:solidFill>
                            <a:schemeClr val="bg2">
                              <a:lumMod val="10000"/>
                            </a:schemeClr>
                          </a:solidFill>
                          <a:effectLst/>
                          <a:latin typeface="+mn-lt"/>
                        </a:rPr>
                        <a:t>9-49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extLst>
                  <a:ext uri="{0D108BD9-81ED-4DB2-BD59-A6C34878D82A}">
                    <a16:rowId xmlns:a16="http://schemas.microsoft.com/office/drawing/2014/main" val="3877714796"/>
                  </a:ext>
                </a:extLst>
              </a:tr>
              <a:tr h="479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Race</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US" sz="1200" b="0" i="0" u="none" strike="noStrike" cap="none" normalizeH="0" baseline="0">
                          <a:ln>
                            <a:noFill/>
                          </a:ln>
                          <a:solidFill>
                            <a:schemeClr val="bg2">
                              <a:lumMod val="10000"/>
                            </a:schemeClr>
                          </a:solidFill>
                          <a:effectLst/>
                          <a:latin typeface="+mn-lt"/>
                        </a:rPr>
                        <a:t>Asian</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US" sz="1200" b="0" i="0" u="none" strike="noStrike" cap="none" normalizeH="0" baseline="0">
                          <a:ln>
                            <a:noFill/>
                          </a:ln>
                          <a:solidFill>
                            <a:schemeClr val="bg2">
                              <a:lumMod val="10000"/>
                            </a:schemeClr>
                          </a:solidFill>
                          <a:effectLst/>
                          <a:latin typeface="+mn-lt"/>
                        </a:rPr>
                        <a:t>White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0-22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39-72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0</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0-37</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16-50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extLst>
                  <a:ext uri="{0D108BD9-81ED-4DB2-BD59-A6C34878D82A}">
                    <a16:rowId xmlns:a16="http://schemas.microsoft.com/office/drawing/2014/main" val="2045841781"/>
                  </a:ext>
                </a:extLst>
              </a:tr>
              <a:tr h="7534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0" i="0" u="none" strike="noStrike" cap="none" normalizeH="0" baseline="0">
                          <a:ln>
                            <a:noFill/>
                          </a:ln>
                          <a:solidFill>
                            <a:schemeClr val="tx1"/>
                          </a:solidFill>
                          <a:effectLst/>
                          <a:latin typeface="+mn-lt"/>
                        </a:rPr>
                        <a:t>No of prior ITP treatment regimens</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GB" sz="1200" b="0" i="0" u="none" strike="noStrike" cap="none" normalizeH="0" baseline="0">
                          <a:ln>
                            <a:noFill/>
                          </a:ln>
                          <a:solidFill>
                            <a:schemeClr val="tx1"/>
                          </a:solidFill>
                          <a:effectLst/>
                          <a:latin typeface="+mn-lt"/>
                        </a:rPr>
                        <a:t>2-3</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GB" sz="1200" b="0" i="0" u="none" strike="noStrike" cap="none" normalizeH="0" baseline="0">
                          <a:ln>
                            <a:noFill/>
                          </a:ln>
                          <a:solidFill>
                            <a:schemeClr val="tx1"/>
                          </a:solidFill>
                          <a:effectLst/>
                          <a:latin typeface="+mn-lt"/>
                        </a:rPr>
                        <a:t>4-5</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GB" sz="1200" b="0" i="0" u="none" strike="noStrike" cap="none" normalizeH="0" baseline="0">
                          <a:ln>
                            <a:noFill/>
                          </a:ln>
                          <a:solidFill>
                            <a:schemeClr val="tx1"/>
                          </a:solidFill>
                          <a:effectLst/>
                          <a:latin typeface="+mn-lt"/>
                        </a:rPr>
                        <a:t>≥6</a:t>
                      </a:r>
                      <a:r>
                        <a:rPr kumimoji="0" lang="en-GB" sz="1200" b="1" i="0" u="none" strike="noStrike" cap="none" normalizeH="0" baseline="0">
                          <a:ln>
                            <a:noFill/>
                          </a:ln>
                          <a:solidFill>
                            <a:schemeClr val="bg1"/>
                          </a:solidFill>
                          <a:effectLst/>
                          <a:latin typeface="+mn-lt"/>
                        </a:rPr>
                        <a:t>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200" b="0" i="0" u="none" strike="noStrike" cap="none" normalizeH="0" baseline="0">
                        <a:ln>
                          <a:noFill/>
                        </a:ln>
                        <a:solidFill>
                          <a:schemeClr val="tx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200" b="0" i="0" u="none" strike="noStrike" cap="none" normalizeH="0" baseline="0">
                        <a:ln>
                          <a:noFill/>
                        </a:ln>
                        <a:solidFill>
                          <a:schemeClr val="tx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0" i="0" u="none" strike="noStrike" cap="none" normalizeH="0" baseline="0">
                          <a:ln>
                            <a:noFill/>
                          </a:ln>
                          <a:solidFill>
                            <a:schemeClr val="tx1"/>
                          </a:solidFill>
                          <a:effectLst/>
                          <a:latin typeface="+mn-lt"/>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0" i="0" u="none" strike="noStrike" cap="none" normalizeH="0" baseline="0">
                          <a:ln>
                            <a:noFill/>
                          </a:ln>
                          <a:solidFill>
                            <a:schemeClr val="tx1"/>
                          </a:solidFill>
                          <a:effectLst/>
                          <a:latin typeface="+mn-lt"/>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0" i="0" u="none" strike="noStrike" cap="none" normalizeH="0" baseline="0">
                          <a:ln>
                            <a:noFill/>
                          </a:ln>
                          <a:solidFill>
                            <a:schemeClr val="tx1"/>
                          </a:solidFill>
                          <a:effectLst/>
                          <a:latin typeface="+mn-lt"/>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200" b="0" i="0" u="none" strike="noStrike" cap="none" normalizeH="0" baseline="0">
                        <a:ln>
                          <a:noFill/>
                        </a:ln>
                        <a:solidFill>
                          <a:schemeClr val="tx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200" b="0" i="0" u="none" strike="noStrike" cap="none" normalizeH="0" baseline="0">
                        <a:ln>
                          <a:noFill/>
                        </a:ln>
                        <a:solidFill>
                          <a:schemeClr val="tx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0" i="0" u="none" strike="noStrike" cap="none" normalizeH="0" baseline="0">
                          <a:ln>
                            <a:noFill/>
                          </a:ln>
                          <a:solidFill>
                            <a:schemeClr val="tx1"/>
                          </a:solidFill>
                          <a:effectLst/>
                          <a:latin typeface="+mn-lt"/>
                        </a:rPr>
                        <a:t>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0" i="0" u="none" strike="noStrike" cap="none" normalizeH="0" baseline="0">
                          <a:ln>
                            <a:noFill/>
                          </a:ln>
                          <a:solidFill>
                            <a:schemeClr val="tx1"/>
                          </a:solidFill>
                          <a:effectLst/>
                          <a:latin typeface="+mn-lt"/>
                        </a:rPr>
                        <a:t>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0" i="0" u="none" strike="noStrike" cap="none" normalizeH="0" baseline="0">
                          <a:ln>
                            <a:noFill/>
                          </a:ln>
                          <a:solidFill>
                            <a:schemeClr val="tx1"/>
                          </a:solidFill>
                          <a:effectLst/>
                          <a:latin typeface="+mn-lt"/>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200" b="0" i="0" u="none" strike="noStrike" cap="none" normalizeH="0" baseline="0">
                        <a:ln>
                          <a:noFill/>
                        </a:ln>
                        <a:solidFill>
                          <a:schemeClr val="tx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0" i="0" u="none" strike="noStrike" cap="none" normalizeH="0" baseline="0">
                          <a:ln>
                            <a:noFill/>
                          </a:ln>
                          <a:solidFill>
                            <a:schemeClr val="tx1"/>
                          </a:solidFill>
                          <a:effectLst/>
                          <a:latin typeface="+mn-lt"/>
                        </a:rPr>
                        <a:t>9-80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0" i="0" u="none" strike="noStrike" cap="none" normalizeH="0" baseline="0">
                          <a:ln>
                            <a:noFill/>
                          </a:ln>
                          <a:solidFill>
                            <a:schemeClr val="tx1"/>
                          </a:solidFill>
                          <a:effectLst/>
                          <a:latin typeface="+mn-lt"/>
                        </a:rPr>
                        <a:t>39-88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0" i="0" u="none" strike="noStrike" cap="none" normalizeH="0" baseline="0">
                          <a:ln>
                            <a:noFill/>
                          </a:ln>
                          <a:solidFill>
                            <a:schemeClr val="tx1"/>
                          </a:solidFill>
                          <a:effectLst/>
                          <a:latin typeface="+mn-lt"/>
                        </a:rPr>
                        <a:t>17-53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200" b="0" i="0" u="none" strike="noStrike" cap="none" normalizeH="0" baseline="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200" b="0" i="0" u="none" strike="noStrike" cap="none" normalizeH="0" baseline="0">
                        <a:ln>
                          <a:noFill/>
                        </a:ln>
                        <a:solidFill>
                          <a:schemeClr val="tx1"/>
                        </a:solidFill>
                        <a:effectLst/>
                        <a:latin typeface="+mn-lt"/>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200" b="0" i="0" u="none" strike="noStrike" cap="none" normalizeH="0" baseline="0">
                        <a:ln>
                          <a:noFill/>
                        </a:ln>
                        <a:solidFill>
                          <a:schemeClr val="tx1"/>
                        </a:solidFill>
                        <a:effectLst/>
                        <a:latin typeface="+mn-lt"/>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0" i="0" u="none" strike="noStrike" cap="none" normalizeH="0" baseline="0">
                          <a:ln>
                            <a:noFill/>
                          </a:ln>
                          <a:solidFill>
                            <a:schemeClr val="tx1"/>
                          </a:solidFill>
                          <a:effectLst/>
                          <a:latin typeface="+mn-lt"/>
                        </a:rPr>
                        <a:t>40</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0" i="0" u="none" strike="noStrike" cap="none" normalizeH="0" baseline="0">
                          <a:ln>
                            <a:noFill/>
                          </a:ln>
                          <a:solidFill>
                            <a:schemeClr val="tx1"/>
                          </a:solidFill>
                          <a:effectLst/>
                          <a:latin typeface="+mn-lt"/>
                        </a:rPr>
                        <a:t>33</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0" i="0" u="none" strike="noStrike" cap="none" normalizeH="0" baseline="0">
                          <a:ln>
                            <a:noFill/>
                          </a:ln>
                          <a:solidFill>
                            <a:schemeClr val="tx1"/>
                          </a:solidFill>
                          <a:effectLst/>
                          <a:latin typeface="+mn-lt"/>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200" b="0" i="0" u="none" strike="noStrike" cap="none" normalizeH="0" baseline="0">
                        <a:ln>
                          <a:noFill/>
                        </a:ln>
                        <a:solidFill>
                          <a:schemeClr val="tx1"/>
                        </a:solidFill>
                        <a:effectLst/>
                        <a:latin typeface="+mn-lt"/>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200" b="0" i="0" u="none" strike="noStrike" cap="none" normalizeH="0" baseline="0">
                        <a:ln>
                          <a:noFill/>
                        </a:ln>
                        <a:solidFill>
                          <a:schemeClr val="tx1"/>
                        </a:solidFill>
                        <a:effectLst/>
                        <a:latin typeface="+mn-lt"/>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0" i="0" u="none" strike="noStrike" cap="none" normalizeH="0" baseline="0">
                          <a:ln>
                            <a:noFill/>
                          </a:ln>
                          <a:solidFill>
                            <a:schemeClr val="tx1"/>
                          </a:solidFill>
                          <a:effectLst/>
                          <a:latin typeface="+mn-lt"/>
                        </a:rPr>
                        <a:t>5-85</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0" i="0" u="none" strike="noStrike" cap="none" normalizeH="0" baseline="0">
                          <a:ln>
                            <a:noFill/>
                          </a:ln>
                          <a:solidFill>
                            <a:schemeClr val="tx1"/>
                          </a:solidFill>
                          <a:effectLst/>
                          <a:latin typeface="+mn-lt"/>
                        </a:rPr>
                        <a:t>10-65</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0" i="0" u="none" strike="noStrike" cap="none" normalizeH="0" baseline="0">
                          <a:ln>
                            <a:noFill/>
                          </a:ln>
                          <a:solidFill>
                            <a:schemeClr val="tx1"/>
                          </a:solidFill>
                          <a:effectLst/>
                          <a:latin typeface="+mn-lt"/>
                        </a:rPr>
                        <a:t>5-37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extLst>
                  <a:ext uri="{0D108BD9-81ED-4DB2-BD59-A6C34878D82A}">
                    <a16:rowId xmlns:a16="http://schemas.microsoft.com/office/drawing/2014/main" val="3058731037"/>
                  </a:ext>
                </a:extLst>
              </a:tr>
              <a:tr h="8904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Concomitant ITP bridging therapy</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US" sz="1200" b="0" i="0" u="none" strike="noStrike" cap="none" normalizeH="0" baseline="0">
                          <a:ln>
                            <a:noFill/>
                          </a:ln>
                          <a:solidFill>
                            <a:schemeClr val="bg2">
                              <a:lumMod val="10000"/>
                            </a:schemeClr>
                          </a:solidFill>
                          <a:effectLst/>
                          <a:latin typeface="+mn-lt"/>
                        </a:rPr>
                        <a:t>CS</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US" sz="1200" b="0" i="0" u="none" strike="noStrike" cap="none" normalizeH="0" baseline="0">
                          <a:ln>
                            <a:noFill/>
                          </a:ln>
                          <a:solidFill>
                            <a:schemeClr val="bg2">
                              <a:lumMod val="10000"/>
                            </a:schemeClr>
                          </a:solidFill>
                          <a:effectLst/>
                          <a:latin typeface="+mn-lt"/>
                        </a:rPr>
                        <a:t>TPO-RA</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US" sz="1200" b="0" i="0" u="none" strike="noStrike" cap="none" normalizeH="0" baseline="0">
                          <a:ln>
                            <a:noFill/>
                          </a:ln>
                          <a:solidFill>
                            <a:schemeClr val="bg2">
                              <a:lumMod val="10000"/>
                            </a:schemeClr>
                          </a:solidFill>
                          <a:effectLst/>
                          <a:latin typeface="+mn-lt"/>
                        </a:rPr>
                        <a:t>CS + TPO-RA</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US" sz="1200" b="0" i="0" u="none" strike="noStrike" cap="none" normalizeH="0" baseline="0">
                          <a:ln>
                            <a:noFill/>
                          </a:ln>
                          <a:solidFill>
                            <a:schemeClr val="bg2">
                              <a:lumMod val="10000"/>
                            </a:schemeClr>
                          </a:solidFill>
                          <a:effectLst/>
                          <a:latin typeface="+mn-lt"/>
                        </a:rPr>
                        <a:t>None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19-81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29-76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16-84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7-53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38</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33</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0</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9-76</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12-62</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0-46</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2-48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extLst>
                  <a:ext uri="{0D108BD9-81ED-4DB2-BD59-A6C34878D82A}">
                    <a16:rowId xmlns:a16="http://schemas.microsoft.com/office/drawing/2014/main" val="500894697"/>
                  </a:ext>
                </a:extLst>
              </a:tr>
            </a:tbl>
          </a:graphicData>
        </a:graphic>
      </p:graphicFrame>
      <p:sp>
        <p:nvSpPr>
          <p:cNvPr id="2" name="TextBox 1">
            <a:extLst>
              <a:ext uri="{FF2B5EF4-FFF2-40B4-BE49-F238E27FC236}">
                <a16:creationId xmlns:a16="http://schemas.microsoft.com/office/drawing/2014/main" id="{B81072C1-B978-52DC-3121-87CA3152895F}"/>
              </a:ext>
            </a:extLst>
          </p:cNvPr>
          <p:cNvSpPr txBox="1"/>
          <p:nvPr/>
        </p:nvSpPr>
        <p:spPr>
          <a:xfrm>
            <a:off x="3019647" y="1367901"/>
            <a:ext cx="914400" cy="914400"/>
          </a:xfrm>
          <a:prstGeom prst="rect">
            <a:avLst/>
          </a:prstGeom>
        </p:spPr>
        <p:txBody>
          <a:bodyPr vert="horz" wrap="none" lIns="0" tIns="0" rIns="0" bIns="0" rtlCol="0">
            <a:noAutofit/>
          </a:bodyPr>
          <a:lstStyle/>
          <a:p>
            <a:pPr algn="l"/>
            <a:endParaRPr lang="en-US" sz="1200" b="1"/>
          </a:p>
        </p:txBody>
      </p:sp>
      <p:sp>
        <p:nvSpPr>
          <p:cNvPr id="8" name="TextBox 7">
            <a:extLst>
              <a:ext uri="{FF2B5EF4-FFF2-40B4-BE49-F238E27FC236}">
                <a16:creationId xmlns:a16="http://schemas.microsoft.com/office/drawing/2014/main" id="{F545C1B1-878D-0E45-4A74-F7CDF80D8BFA}"/>
              </a:ext>
            </a:extLst>
          </p:cNvPr>
          <p:cNvSpPr txBox="1"/>
          <p:nvPr/>
        </p:nvSpPr>
        <p:spPr>
          <a:xfrm>
            <a:off x="3273553" y="6382511"/>
            <a:ext cx="1659128" cy="338554"/>
          </a:xfrm>
          <a:prstGeom prst="rect">
            <a:avLst/>
          </a:prstGeom>
          <a:noFill/>
        </p:spPr>
        <p:txBody>
          <a:bodyPr wrap="square">
            <a:spAutoFit/>
          </a:bodyPr>
          <a:lstStyle/>
          <a:p>
            <a:r>
              <a:rPr lang="en-US" sz="800"/>
              <a:t>Choi. ASH 2025. Abstr 844. Reproduced with permission.</a:t>
            </a:r>
          </a:p>
        </p:txBody>
      </p:sp>
      <p:sp>
        <p:nvSpPr>
          <p:cNvPr id="7" name="TextBox 6">
            <a:extLst>
              <a:ext uri="{FF2B5EF4-FFF2-40B4-BE49-F238E27FC236}">
                <a16:creationId xmlns:a16="http://schemas.microsoft.com/office/drawing/2014/main" id="{952CBD9D-B907-1750-44F5-9F48EA09D83C}"/>
              </a:ext>
            </a:extLst>
          </p:cNvPr>
          <p:cNvSpPr txBox="1"/>
          <p:nvPr/>
        </p:nvSpPr>
        <p:spPr>
          <a:xfrm>
            <a:off x="9845590" y="6222634"/>
            <a:ext cx="1991759" cy="185026"/>
          </a:xfrm>
          <a:prstGeom prst="rect">
            <a:avLst/>
          </a:prstGeom>
        </p:spPr>
        <p:txBody>
          <a:bodyPr vert="horz" wrap="none" lIns="0" tIns="0" rIns="0" bIns="0" rtlCol="0">
            <a:noAutofit/>
          </a:bodyPr>
          <a:lstStyle/>
          <a:p>
            <a:pPr algn="ctr"/>
            <a:r>
              <a:rPr lang="en-US" sz="1200">
                <a:solidFill>
                  <a:schemeClr val="tx1">
                    <a:lumMod val="75000"/>
                    <a:lumOff val="25000"/>
                  </a:schemeClr>
                </a:solidFill>
                <a:latin typeface="Poppins Medium" panose="00000600000000000000" pitchFamily="2" charset="0"/>
                <a:cs typeface="Poppins Medium" panose="00000600000000000000" pitchFamily="2" charset="0"/>
              </a:rPr>
              <a:t>SR rate at 6 mo (%)</a:t>
            </a:r>
          </a:p>
        </p:txBody>
      </p:sp>
      <p:sp>
        <p:nvSpPr>
          <p:cNvPr id="3" name="TextBox 2">
            <a:extLst>
              <a:ext uri="{FF2B5EF4-FFF2-40B4-BE49-F238E27FC236}">
                <a16:creationId xmlns:a16="http://schemas.microsoft.com/office/drawing/2014/main" id="{737D5B16-25B6-E1BA-5436-256265EE003F}"/>
              </a:ext>
            </a:extLst>
          </p:cNvPr>
          <p:cNvSpPr txBox="1"/>
          <p:nvPr/>
        </p:nvSpPr>
        <p:spPr>
          <a:xfrm>
            <a:off x="6173230" y="6247793"/>
            <a:ext cx="1542049" cy="185026"/>
          </a:xfrm>
          <a:prstGeom prst="rect">
            <a:avLst/>
          </a:prstGeom>
        </p:spPr>
        <p:txBody>
          <a:bodyPr vert="horz" wrap="none" lIns="0" tIns="0" rIns="0" bIns="0" rtlCol="0">
            <a:noAutofit/>
          </a:bodyPr>
          <a:lstStyle/>
          <a:p>
            <a:pPr algn="ctr"/>
            <a:r>
              <a:rPr lang="en-US" sz="1200">
                <a:solidFill>
                  <a:schemeClr val="tx1">
                    <a:lumMod val="75000"/>
                    <a:lumOff val="25000"/>
                  </a:schemeClr>
                </a:solidFill>
                <a:latin typeface="Poppins Medium" panose="00000600000000000000" pitchFamily="2" charset="0"/>
                <a:cs typeface="Poppins Medium" panose="00000600000000000000" pitchFamily="2" charset="0"/>
              </a:rPr>
              <a:t>ConfR rate (%)  </a:t>
            </a:r>
          </a:p>
        </p:txBody>
      </p:sp>
      <p:grpSp>
        <p:nvGrpSpPr>
          <p:cNvPr id="46" name="Group 45">
            <a:extLst>
              <a:ext uri="{FF2B5EF4-FFF2-40B4-BE49-F238E27FC236}">
                <a16:creationId xmlns:a16="http://schemas.microsoft.com/office/drawing/2014/main" id="{834A2836-2041-6DB0-EC2E-5959809503FF}"/>
              </a:ext>
            </a:extLst>
          </p:cNvPr>
          <p:cNvGrpSpPr/>
          <p:nvPr/>
        </p:nvGrpSpPr>
        <p:grpSpPr>
          <a:xfrm>
            <a:off x="5872846" y="6005373"/>
            <a:ext cx="2136535" cy="252197"/>
            <a:chOff x="5872846" y="5705075"/>
            <a:chExt cx="2136535" cy="252197"/>
          </a:xfrm>
        </p:grpSpPr>
        <p:grpSp>
          <p:nvGrpSpPr>
            <p:cNvPr id="45" name="Group 44">
              <a:extLst>
                <a:ext uri="{FF2B5EF4-FFF2-40B4-BE49-F238E27FC236}">
                  <a16:creationId xmlns:a16="http://schemas.microsoft.com/office/drawing/2014/main" id="{C971047B-CFD6-317D-39D1-3222E4FDD457}"/>
                </a:ext>
              </a:extLst>
            </p:cNvPr>
            <p:cNvGrpSpPr/>
            <p:nvPr/>
          </p:nvGrpSpPr>
          <p:grpSpPr>
            <a:xfrm>
              <a:off x="5977468" y="5705075"/>
              <a:ext cx="1866899" cy="66576"/>
              <a:chOff x="5977468" y="5716159"/>
              <a:chExt cx="1866899" cy="66576"/>
            </a:xfrm>
          </p:grpSpPr>
          <p:cxnSp>
            <p:nvCxnSpPr>
              <p:cNvPr id="9" name="Straight Connector 8">
                <a:extLst>
                  <a:ext uri="{FF2B5EF4-FFF2-40B4-BE49-F238E27FC236}">
                    <a16:creationId xmlns:a16="http://schemas.microsoft.com/office/drawing/2014/main" id="{20208EB8-748D-5315-9219-D45F27B11441}"/>
                  </a:ext>
                </a:extLst>
              </p:cNvPr>
              <p:cNvCxnSpPr>
                <a:cxnSpLocks/>
              </p:cNvCxnSpPr>
              <p:nvPr/>
            </p:nvCxnSpPr>
            <p:spPr>
              <a:xfrm>
                <a:off x="5977468" y="5716159"/>
                <a:ext cx="186689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FB1C32B2-1BDE-AD91-DD5E-3FB880BDA06F}"/>
                  </a:ext>
                </a:extLst>
              </p:cNvPr>
              <p:cNvGrpSpPr/>
              <p:nvPr/>
            </p:nvGrpSpPr>
            <p:grpSpPr>
              <a:xfrm>
                <a:off x="5977468" y="5716159"/>
                <a:ext cx="1866899" cy="66576"/>
                <a:chOff x="5977468" y="5713085"/>
                <a:chExt cx="1866899" cy="102824"/>
              </a:xfrm>
            </p:grpSpPr>
            <p:grpSp>
              <p:nvGrpSpPr>
                <p:cNvPr id="29" name="Group 28">
                  <a:extLst>
                    <a:ext uri="{FF2B5EF4-FFF2-40B4-BE49-F238E27FC236}">
                      <a16:creationId xmlns:a16="http://schemas.microsoft.com/office/drawing/2014/main" id="{C07F04DE-3A5B-FE72-651E-78EEA1BBA1A6}"/>
                    </a:ext>
                  </a:extLst>
                </p:cNvPr>
                <p:cNvGrpSpPr/>
                <p:nvPr/>
              </p:nvGrpSpPr>
              <p:grpSpPr>
                <a:xfrm>
                  <a:off x="5977468" y="5713085"/>
                  <a:ext cx="1706033" cy="95223"/>
                  <a:chOff x="5977468" y="5713085"/>
                  <a:chExt cx="1706033" cy="95226"/>
                </a:xfrm>
              </p:grpSpPr>
              <p:cxnSp>
                <p:nvCxnSpPr>
                  <p:cNvPr id="16" name="Straight Connector 15">
                    <a:extLst>
                      <a:ext uri="{FF2B5EF4-FFF2-40B4-BE49-F238E27FC236}">
                        <a16:creationId xmlns:a16="http://schemas.microsoft.com/office/drawing/2014/main" id="{F9FBADB6-CF45-7002-1DB4-2133130971F2}"/>
                      </a:ext>
                    </a:extLst>
                  </p:cNvPr>
                  <p:cNvCxnSpPr>
                    <a:cxnSpLocks/>
                  </p:cNvCxnSpPr>
                  <p:nvPr/>
                </p:nvCxnSpPr>
                <p:spPr>
                  <a:xfrm>
                    <a:off x="5977468" y="5713085"/>
                    <a:ext cx="0" cy="952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D27DC47-107D-97A9-820D-8EB9A2E3B21E}"/>
                      </a:ext>
                    </a:extLst>
                  </p:cNvPr>
                  <p:cNvCxnSpPr>
                    <a:cxnSpLocks/>
                  </p:cNvCxnSpPr>
                  <p:nvPr/>
                </p:nvCxnSpPr>
                <p:spPr>
                  <a:xfrm>
                    <a:off x="6190722" y="5713085"/>
                    <a:ext cx="0" cy="952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A963500-A828-0891-3046-D01EB2317076}"/>
                      </a:ext>
                    </a:extLst>
                  </p:cNvPr>
                  <p:cNvCxnSpPr>
                    <a:cxnSpLocks/>
                  </p:cNvCxnSpPr>
                  <p:nvPr/>
                </p:nvCxnSpPr>
                <p:spPr>
                  <a:xfrm>
                    <a:off x="6403976" y="5713085"/>
                    <a:ext cx="0" cy="952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C77E5DB-062B-F994-61ED-6C1A72E319E2}"/>
                      </a:ext>
                    </a:extLst>
                  </p:cNvPr>
                  <p:cNvCxnSpPr>
                    <a:cxnSpLocks/>
                  </p:cNvCxnSpPr>
                  <p:nvPr/>
                </p:nvCxnSpPr>
                <p:spPr>
                  <a:xfrm>
                    <a:off x="6617230" y="5713085"/>
                    <a:ext cx="0" cy="952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B11E6F7-0EA1-0395-ECA7-D56CCEF4A7C8}"/>
                      </a:ext>
                    </a:extLst>
                  </p:cNvPr>
                  <p:cNvCxnSpPr>
                    <a:cxnSpLocks/>
                  </p:cNvCxnSpPr>
                  <p:nvPr/>
                </p:nvCxnSpPr>
                <p:spPr>
                  <a:xfrm>
                    <a:off x="6830484" y="5713085"/>
                    <a:ext cx="0" cy="952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21347E1-17F0-40D7-40A0-8E56D4239ABB}"/>
                      </a:ext>
                    </a:extLst>
                  </p:cNvPr>
                  <p:cNvCxnSpPr>
                    <a:cxnSpLocks/>
                  </p:cNvCxnSpPr>
                  <p:nvPr/>
                </p:nvCxnSpPr>
                <p:spPr>
                  <a:xfrm>
                    <a:off x="7043738" y="5713085"/>
                    <a:ext cx="0" cy="952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84B9045-5910-E7A2-E224-E6B421C0B11D}"/>
                      </a:ext>
                    </a:extLst>
                  </p:cNvPr>
                  <p:cNvCxnSpPr>
                    <a:cxnSpLocks/>
                  </p:cNvCxnSpPr>
                  <p:nvPr/>
                </p:nvCxnSpPr>
                <p:spPr>
                  <a:xfrm>
                    <a:off x="7256992" y="5713085"/>
                    <a:ext cx="0" cy="952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5C8E8CA-DFEB-3548-0BFF-4D9F3013DC39}"/>
                      </a:ext>
                    </a:extLst>
                  </p:cNvPr>
                  <p:cNvCxnSpPr>
                    <a:cxnSpLocks/>
                  </p:cNvCxnSpPr>
                  <p:nvPr/>
                </p:nvCxnSpPr>
                <p:spPr>
                  <a:xfrm>
                    <a:off x="7470246" y="5713085"/>
                    <a:ext cx="0" cy="952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3A72901-3F93-287E-BA9E-4E3CCCE172C4}"/>
                      </a:ext>
                    </a:extLst>
                  </p:cNvPr>
                  <p:cNvCxnSpPr>
                    <a:cxnSpLocks/>
                  </p:cNvCxnSpPr>
                  <p:nvPr/>
                </p:nvCxnSpPr>
                <p:spPr>
                  <a:xfrm>
                    <a:off x="7683501" y="5713085"/>
                    <a:ext cx="0" cy="952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6" name="Straight Connector 25">
                  <a:extLst>
                    <a:ext uri="{FF2B5EF4-FFF2-40B4-BE49-F238E27FC236}">
                      <a16:creationId xmlns:a16="http://schemas.microsoft.com/office/drawing/2014/main" id="{8B224D43-2C6D-3A75-2C2E-E9A00716455D}"/>
                    </a:ext>
                  </a:extLst>
                </p:cNvPr>
                <p:cNvCxnSpPr>
                  <a:cxnSpLocks/>
                </p:cNvCxnSpPr>
                <p:nvPr/>
              </p:nvCxnSpPr>
              <p:spPr>
                <a:xfrm>
                  <a:off x="7844367" y="5720683"/>
                  <a:ext cx="0" cy="952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1" name="TextBox 30">
              <a:extLst>
                <a:ext uri="{FF2B5EF4-FFF2-40B4-BE49-F238E27FC236}">
                  <a16:creationId xmlns:a16="http://schemas.microsoft.com/office/drawing/2014/main" id="{295E8901-491F-317B-383A-F0892605F9DC}"/>
                </a:ext>
              </a:extLst>
            </p:cNvPr>
            <p:cNvSpPr txBox="1"/>
            <p:nvPr/>
          </p:nvSpPr>
          <p:spPr>
            <a:xfrm>
              <a:off x="5872846" y="5772246"/>
              <a:ext cx="209624" cy="185026"/>
            </a:xfrm>
            <a:prstGeom prst="rect">
              <a:avLst/>
            </a:prstGeom>
          </p:spPr>
          <p:txBody>
            <a:bodyPr vert="horz" wrap="none" lIns="0" tIns="0" rIns="0" bIns="0" rtlCol="0">
              <a:noAutofit/>
            </a:bodyPr>
            <a:lstStyle/>
            <a:p>
              <a:pPr algn="ctr"/>
              <a:r>
                <a:rPr lang="en-US" sz="1200"/>
                <a:t>0</a:t>
              </a:r>
            </a:p>
          </p:txBody>
        </p:sp>
        <p:sp>
          <p:nvSpPr>
            <p:cNvPr id="32" name="TextBox 31">
              <a:extLst>
                <a:ext uri="{FF2B5EF4-FFF2-40B4-BE49-F238E27FC236}">
                  <a16:creationId xmlns:a16="http://schemas.microsoft.com/office/drawing/2014/main" id="{EFF27274-4CE2-BA06-17C0-03348AC4BF37}"/>
                </a:ext>
              </a:extLst>
            </p:cNvPr>
            <p:cNvSpPr txBox="1"/>
            <p:nvPr/>
          </p:nvSpPr>
          <p:spPr>
            <a:xfrm>
              <a:off x="6096000" y="5772246"/>
              <a:ext cx="209624" cy="185026"/>
            </a:xfrm>
            <a:prstGeom prst="rect">
              <a:avLst/>
            </a:prstGeom>
          </p:spPr>
          <p:txBody>
            <a:bodyPr vert="horz" wrap="none" lIns="0" tIns="0" rIns="0" bIns="0" rtlCol="0">
              <a:noAutofit/>
            </a:bodyPr>
            <a:lstStyle/>
            <a:p>
              <a:pPr algn="ctr"/>
              <a:r>
                <a:rPr lang="en-US" sz="1200"/>
                <a:t>10</a:t>
              </a:r>
            </a:p>
          </p:txBody>
        </p:sp>
        <p:sp>
          <p:nvSpPr>
            <p:cNvPr id="33" name="TextBox 32">
              <a:extLst>
                <a:ext uri="{FF2B5EF4-FFF2-40B4-BE49-F238E27FC236}">
                  <a16:creationId xmlns:a16="http://schemas.microsoft.com/office/drawing/2014/main" id="{B02BF49E-97B4-3408-D1ED-CD00190E8C36}"/>
                </a:ext>
              </a:extLst>
            </p:cNvPr>
            <p:cNvSpPr txBox="1"/>
            <p:nvPr/>
          </p:nvSpPr>
          <p:spPr>
            <a:xfrm>
              <a:off x="6301917" y="5772246"/>
              <a:ext cx="209624" cy="185026"/>
            </a:xfrm>
            <a:prstGeom prst="rect">
              <a:avLst/>
            </a:prstGeom>
          </p:spPr>
          <p:txBody>
            <a:bodyPr vert="horz" wrap="none" lIns="0" tIns="0" rIns="0" bIns="0" rtlCol="0">
              <a:noAutofit/>
            </a:bodyPr>
            <a:lstStyle/>
            <a:p>
              <a:pPr algn="ctr"/>
              <a:r>
                <a:rPr lang="en-US" sz="1200"/>
                <a:t>20</a:t>
              </a:r>
            </a:p>
          </p:txBody>
        </p:sp>
        <p:sp>
          <p:nvSpPr>
            <p:cNvPr id="34" name="TextBox 33">
              <a:extLst>
                <a:ext uri="{FF2B5EF4-FFF2-40B4-BE49-F238E27FC236}">
                  <a16:creationId xmlns:a16="http://schemas.microsoft.com/office/drawing/2014/main" id="{AAD11BCA-7217-0AE5-266B-FFDD0042B02B}"/>
                </a:ext>
              </a:extLst>
            </p:cNvPr>
            <p:cNvSpPr txBox="1"/>
            <p:nvPr/>
          </p:nvSpPr>
          <p:spPr>
            <a:xfrm>
              <a:off x="6512372" y="5772246"/>
              <a:ext cx="209624" cy="185026"/>
            </a:xfrm>
            <a:prstGeom prst="rect">
              <a:avLst/>
            </a:prstGeom>
          </p:spPr>
          <p:txBody>
            <a:bodyPr vert="horz" wrap="none" lIns="0" tIns="0" rIns="0" bIns="0" rtlCol="0">
              <a:noAutofit/>
            </a:bodyPr>
            <a:lstStyle/>
            <a:p>
              <a:pPr algn="ctr"/>
              <a:r>
                <a:rPr lang="en-US" sz="1200"/>
                <a:t>30</a:t>
              </a:r>
            </a:p>
          </p:txBody>
        </p:sp>
        <p:sp>
          <p:nvSpPr>
            <p:cNvPr id="35" name="TextBox 34">
              <a:extLst>
                <a:ext uri="{FF2B5EF4-FFF2-40B4-BE49-F238E27FC236}">
                  <a16:creationId xmlns:a16="http://schemas.microsoft.com/office/drawing/2014/main" id="{406CE2E1-DE3F-6D91-E586-32A81893E001}"/>
                </a:ext>
              </a:extLst>
            </p:cNvPr>
            <p:cNvSpPr txBox="1"/>
            <p:nvPr/>
          </p:nvSpPr>
          <p:spPr>
            <a:xfrm>
              <a:off x="6723220" y="5772246"/>
              <a:ext cx="209624" cy="185026"/>
            </a:xfrm>
            <a:prstGeom prst="rect">
              <a:avLst/>
            </a:prstGeom>
          </p:spPr>
          <p:txBody>
            <a:bodyPr vert="horz" wrap="none" lIns="0" tIns="0" rIns="0" bIns="0" rtlCol="0">
              <a:noAutofit/>
            </a:bodyPr>
            <a:lstStyle/>
            <a:p>
              <a:pPr algn="ctr"/>
              <a:r>
                <a:rPr lang="en-US" sz="1200"/>
                <a:t>40</a:t>
              </a:r>
            </a:p>
          </p:txBody>
        </p:sp>
        <p:sp>
          <p:nvSpPr>
            <p:cNvPr id="36" name="TextBox 35">
              <a:extLst>
                <a:ext uri="{FF2B5EF4-FFF2-40B4-BE49-F238E27FC236}">
                  <a16:creationId xmlns:a16="http://schemas.microsoft.com/office/drawing/2014/main" id="{10096727-5D8D-9566-1965-B77165C881AD}"/>
                </a:ext>
              </a:extLst>
            </p:cNvPr>
            <p:cNvSpPr txBox="1"/>
            <p:nvPr/>
          </p:nvSpPr>
          <p:spPr>
            <a:xfrm>
              <a:off x="6942141" y="5772246"/>
              <a:ext cx="209624" cy="185026"/>
            </a:xfrm>
            <a:prstGeom prst="rect">
              <a:avLst/>
            </a:prstGeom>
          </p:spPr>
          <p:txBody>
            <a:bodyPr vert="horz" wrap="none" lIns="0" tIns="0" rIns="0" bIns="0" rtlCol="0">
              <a:noAutofit/>
            </a:bodyPr>
            <a:lstStyle/>
            <a:p>
              <a:pPr algn="ctr"/>
              <a:r>
                <a:rPr lang="en-US" sz="1200"/>
                <a:t>50</a:t>
              </a:r>
            </a:p>
          </p:txBody>
        </p:sp>
        <p:sp>
          <p:nvSpPr>
            <p:cNvPr id="37" name="TextBox 36">
              <a:extLst>
                <a:ext uri="{FF2B5EF4-FFF2-40B4-BE49-F238E27FC236}">
                  <a16:creationId xmlns:a16="http://schemas.microsoft.com/office/drawing/2014/main" id="{9BE05491-646A-8CB5-EDCD-A9EF1E85B068}"/>
                </a:ext>
              </a:extLst>
            </p:cNvPr>
            <p:cNvSpPr txBox="1"/>
            <p:nvPr/>
          </p:nvSpPr>
          <p:spPr>
            <a:xfrm>
              <a:off x="7156524" y="5772246"/>
              <a:ext cx="209624" cy="185026"/>
            </a:xfrm>
            <a:prstGeom prst="rect">
              <a:avLst/>
            </a:prstGeom>
          </p:spPr>
          <p:txBody>
            <a:bodyPr vert="horz" wrap="none" lIns="0" tIns="0" rIns="0" bIns="0" rtlCol="0">
              <a:noAutofit/>
            </a:bodyPr>
            <a:lstStyle/>
            <a:p>
              <a:pPr algn="ctr"/>
              <a:r>
                <a:rPr lang="en-US" sz="1200"/>
                <a:t>60</a:t>
              </a:r>
            </a:p>
          </p:txBody>
        </p:sp>
        <p:sp>
          <p:nvSpPr>
            <p:cNvPr id="38" name="TextBox 37">
              <a:extLst>
                <a:ext uri="{FF2B5EF4-FFF2-40B4-BE49-F238E27FC236}">
                  <a16:creationId xmlns:a16="http://schemas.microsoft.com/office/drawing/2014/main" id="{FB8E8328-EB16-840D-AFC8-17A0B8F2C635}"/>
                </a:ext>
              </a:extLst>
            </p:cNvPr>
            <p:cNvSpPr txBox="1"/>
            <p:nvPr/>
          </p:nvSpPr>
          <p:spPr>
            <a:xfrm>
              <a:off x="7371212" y="5772246"/>
              <a:ext cx="209624" cy="185026"/>
            </a:xfrm>
            <a:prstGeom prst="rect">
              <a:avLst/>
            </a:prstGeom>
          </p:spPr>
          <p:txBody>
            <a:bodyPr vert="horz" wrap="none" lIns="0" tIns="0" rIns="0" bIns="0" rtlCol="0">
              <a:noAutofit/>
            </a:bodyPr>
            <a:lstStyle/>
            <a:p>
              <a:pPr algn="ctr"/>
              <a:r>
                <a:rPr lang="en-US" sz="1200"/>
                <a:t>70</a:t>
              </a:r>
            </a:p>
          </p:txBody>
        </p:sp>
        <p:sp>
          <p:nvSpPr>
            <p:cNvPr id="39" name="TextBox 38">
              <a:extLst>
                <a:ext uri="{FF2B5EF4-FFF2-40B4-BE49-F238E27FC236}">
                  <a16:creationId xmlns:a16="http://schemas.microsoft.com/office/drawing/2014/main" id="{E0D7BC09-E49C-475C-43A4-B4A214DFB42A}"/>
                </a:ext>
              </a:extLst>
            </p:cNvPr>
            <p:cNvSpPr txBox="1"/>
            <p:nvPr/>
          </p:nvSpPr>
          <p:spPr>
            <a:xfrm>
              <a:off x="7589302" y="5772246"/>
              <a:ext cx="209624" cy="185026"/>
            </a:xfrm>
            <a:prstGeom prst="rect">
              <a:avLst/>
            </a:prstGeom>
          </p:spPr>
          <p:txBody>
            <a:bodyPr vert="horz" wrap="none" lIns="0" tIns="0" rIns="0" bIns="0" rtlCol="0">
              <a:noAutofit/>
            </a:bodyPr>
            <a:lstStyle/>
            <a:p>
              <a:pPr algn="ctr"/>
              <a:r>
                <a:rPr lang="en-US" sz="1200"/>
                <a:t>80</a:t>
              </a:r>
            </a:p>
          </p:txBody>
        </p:sp>
        <p:sp>
          <p:nvSpPr>
            <p:cNvPr id="40" name="TextBox 39">
              <a:extLst>
                <a:ext uri="{FF2B5EF4-FFF2-40B4-BE49-F238E27FC236}">
                  <a16:creationId xmlns:a16="http://schemas.microsoft.com/office/drawing/2014/main" id="{8B400545-2959-D618-CC06-76C50017807B}"/>
                </a:ext>
              </a:extLst>
            </p:cNvPr>
            <p:cNvSpPr txBox="1"/>
            <p:nvPr/>
          </p:nvSpPr>
          <p:spPr>
            <a:xfrm>
              <a:off x="7799757" y="5772246"/>
              <a:ext cx="209624" cy="185026"/>
            </a:xfrm>
            <a:prstGeom prst="rect">
              <a:avLst/>
            </a:prstGeom>
          </p:spPr>
          <p:txBody>
            <a:bodyPr vert="horz" wrap="none" lIns="0" tIns="0" rIns="0" bIns="0" rtlCol="0">
              <a:noAutofit/>
            </a:bodyPr>
            <a:lstStyle/>
            <a:p>
              <a:pPr algn="ctr"/>
              <a:r>
                <a:rPr lang="en-US" sz="1200"/>
                <a:t>88</a:t>
              </a:r>
            </a:p>
          </p:txBody>
        </p:sp>
      </p:grpSp>
      <p:cxnSp>
        <p:nvCxnSpPr>
          <p:cNvPr id="48" name="Straight Connector 47">
            <a:extLst>
              <a:ext uri="{FF2B5EF4-FFF2-40B4-BE49-F238E27FC236}">
                <a16:creationId xmlns:a16="http://schemas.microsoft.com/office/drawing/2014/main" id="{FD3F9D90-D1B6-1E75-1D08-26B276D2EBC6}"/>
              </a:ext>
            </a:extLst>
          </p:cNvPr>
          <p:cNvCxnSpPr/>
          <p:nvPr/>
        </p:nvCxnSpPr>
        <p:spPr>
          <a:xfrm>
            <a:off x="6535592" y="2310471"/>
            <a:ext cx="717677"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E0B714F2-17F7-19E5-26A3-3608421950BB}"/>
              </a:ext>
            </a:extLst>
          </p:cNvPr>
          <p:cNvSpPr/>
          <p:nvPr/>
        </p:nvSpPr>
        <p:spPr>
          <a:xfrm>
            <a:off x="6837082" y="2275015"/>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Connector 49">
            <a:extLst>
              <a:ext uri="{FF2B5EF4-FFF2-40B4-BE49-F238E27FC236}">
                <a16:creationId xmlns:a16="http://schemas.microsoft.com/office/drawing/2014/main" id="{807723C5-4203-7065-14AB-878197943EA3}"/>
              </a:ext>
            </a:extLst>
          </p:cNvPr>
          <p:cNvCxnSpPr>
            <a:cxnSpLocks/>
          </p:cNvCxnSpPr>
          <p:nvPr/>
        </p:nvCxnSpPr>
        <p:spPr>
          <a:xfrm>
            <a:off x="6451802" y="2462871"/>
            <a:ext cx="1195076"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1E8708D5-1DC8-6149-40A6-3E0718F633CA}"/>
              </a:ext>
            </a:extLst>
          </p:cNvPr>
          <p:cNvSpPr/>
          <p:nvPr/>
        </p:nvSpPr>
        <p:spPr>
          <a:xfrm>
            <a:off x="7000411" y="2427415"/>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A097ACB3-0D47-66B2-B238-4F0D055B5076}"/>
              </a:ext>
            </a:extLst>
          </p:cNvPr>
          <p:cNvCxnSpPr>
            <a:cxnSpLocks/>
          </p:cNvCxnSpPr>
          <p:nvPr/>
        </p:nvCxnSpPr>
        <p:spPr>
          <a:xfrm>
            <a:off x="6564736" y="2909383"/>
            <a:ext cx="871294"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4C391548-A3D7-8F97-A575-DDB5D3904E82}"/>
              </a:ext>
            </a:extLst>
          </p:cNvPr>
          <p:cNvSpPr/>
          <p:nvPr/>
        </p:nvSpPr>
        <p:spPr>
          <a:xfrm>
            <a:off x="6957533" y="2873927"/>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6" name="Straight Connector 55">
            <a:extLst>
              <a:ext uri="{FF2B5EF4-FFF2-40B4-BE49-F238E27FC236}">
                <a16:creationId xmlns:a16="http://schemas.microsoft.com/office/drawing/2014/main" id="{E19A5EB7-C4D4-AB55-279E-AE9B588508FC}"/>
              </a:ext>
            </a:extLst>
          </p:cNvPr>
          <p:cNvCxnSpPr>
            <a:cxnSpLocks/>
          </p:cNvCxnSpPr>
          <p:nvPr/>
        </p:nvCxnSpPr>
        <p:spPr>
          <a:xfrm>
            <a:off x="6424287" y="3084544"/>
            <a:ext cx="871294"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4416E01C-B101-967A-47D2-5E08FF7875F7}"/>
              </a:ext>
            </a:extLst>
          </p:cNvPr>
          <p:cNvSpPr/>
          <p:nvPr/>
        </p:nvSpPr>
        <p:spPr>
          <a:xfrm>
            <a:off x="6798869" y="3049088"/>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Connector 57">
            <a:extLst>
              <a:ext uri="{FF2B5EF4-FFF2-40B4-BE49-F238E27FC236}">
                <a16:creationId xmlns:a16="http://schemas.microsoft.com/office/drawing/2014/main" id="{EDBC7CEF-E724-0DA0-3B5D-EFFC4A734A11}"/>
              </a:ext>
            </a:extLst>
          </p:cNvPr>
          <p:cNvCxnSpPr>
            <a:cxnSpLocks/>
            <a:stCxn id="59" idx="3"/>
          </p:cNvCxnSpPr>
          <p:nvPr/>
        </p:nvCxnSpPr>
        <p:spPr>
          <a:xfrm>
            <a:off x="6044518" y="3561068"/>
            <a:ext cx="415591" cy="36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E9F3F0F4-8548-BCF0-5D2F-1F1E642A92E9}"/>
              </a:ext>
            </a:extLst>
          </p:cNvPr>
          <p:cNvSpPr/>
          <p:nvPr/>
        </p:nvSpPr>
        <p:spPr>
          <a:xfrm>
            <a:off x="5974326" y="3525972"/>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1B7A7793-6F30-10B6-BBF0-4B82627BB3AC}"/>
              </a:ext>
            </a:extLst>
          </p:cNvPr>
          <p:cNvCxnSpPr>
            <a:cxnSpLocks/>
          </p:cNvCxnSpPr>
          <p:nvPr/>
        </p:nvCxnSpPr>
        <p:spPr>
          <a:xfrm>
            <a:off x="6813441" y="3733521"/>
            <a:ext cx="720341"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62" name="Rectangle 61">
            <a:extLst>
              <a:ext uri="{FF2B5EF4-FFF2-40B4-BE49-F238E27FC236}">
                <a16:creationId xmlns:a16="http://schemas.microsoft.com/office/drawing/2014/main" id="{3153D8F9-CF52-36E7-36D0-B8E98ECF1FE0}"/>
              </a:ext>
            </a:extLst>
          </p:cNvPr>
          <p:cNvSpPr/>
          <p:nvPr/>
        </p:nvSpPr>
        <p:spPr>
          <a:xfrm>
            <a:off x="7142814" y="3698065"/>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457" name="Straight Connector 19456">
            <a:extLst>
              <a:ext uri="{FF2B5EF4-FFF2-40B4-BE49-F238E27FC236}">
                <a16:creationId xmlns:a16="http://schemas.microsoft.com/office/drawing/2014/main" id="{3EE56C83-CD03-1B89-E6F7-4FF3F18C10F8}"/>
              </a:ext>
            </a:extLst>
          </p:cNvPr>
          <p:cNvCxnSpPr>
            <a:cxnSpLocks/>
          </p:cNvCxnSpPr>
          <p:nvPr/>
        </p:nvCxnSpPr>
        <p:spPr>
          <a:xfrm>
            <a:off x="6164492" y="4369720"/>
            <a:ext cx="1519009"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9459" name="Rectangle 19458">
            <a:extLst>
              <a:ext uri="{FF2B5EF4-FFF2-40B4-BE49-F238E27FC236}">
                <a16:creationId xmlns:a16="http://schemas.microsoft.com/office/drawing/2014/main" id="{719DDC64-1552-30F5-8DA9-4F2E9A456316}"/>
              </a:ext>
            </a:extLst>
          </p:cNvPr>
          <p:cNvSpPr/>
          <p:nvPr/>
        </p:nvSpPr>
        <p:spPr>
          <a:xfrm>
            <a:off x="6798815" y="4334264"/>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461" name="Straight Connector 19460">
            <a:extLst>
              <a:ext uri="{FF2B5EF4-FFF2-40B4-BE49-F238E27FC236}">
                <a16:creationId xmlns:a16="http://schemas.microsoft.com/office/drawing/2014/main" id="{3FA94325-6BF7-C58A-3B38-35A171BA8B72}"/>
              </a:ext>
            </a:extLst>
          </p:cNvPr>
          <p:cNvCxnSpPr>
            <a:cxnSpLocks/>
          </p:cNvCxnSpPr>
          <p:nvPr/>
        </p:nvCxnSpPr>
        <p:spPr>
          <a:xfrm>
            <a:off x="6813441" y="4547530"/>
            <a:ext cx="1044093"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9462" name="Rectangle 19461">
            <a:extLst>
              <a:ext uri="{FF2B5EF4-FFF2-40B4-BE49-F238E27FC236}">
                <a16:creationId xmlns:a16="http://schemas.microsoft.com/office/drawing/2014/main" id="{7C256EFB-3FB6-9AC2-D12D-BBBF678502C9}"/>
              </a:ext>
            </a:extLst>
          </p:cNvPr>
          <p:cNvSpPr/>
          <p:nvPr/>
        </p:nvSpPr>
        <p:spPr>
          <a:xfrm>
            <a:off x="7363354" y="4512074"/>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464" name="Straight Connector 19463">
            <a:extLst>
              <a:ext uri="{FF2B5EF4-FFF2-40B4-BE49-F238E27FC236}">
                <a16:creationId xmlns:a16="http://schemas.microsoft.com/office/drawing/2014/main" id="{F7885ED1-42D5-31DD-B363-C67BFD9FE161}"/>
              </a:ext>
            </a:extLst>
          </p:cNvPr>
          <p:cNvCxnSpPr>
            <a:cxnSpLocks/>
          </p:cNvCxnSpPr>
          <p:nvPr/>
        </p:nvCxnSpPr>
        <p:spPr>
          <a:xfrm>
            <a:off x="6341919" y="4743728"/>
            <a:ext cx="769271"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9465" name="Rectangle 19464">
            <a:extLst>
              <a:ext uri="{FF2B5EF4-FFF2-40B4-BE49-F238E27FC236}">
                <a16:creationId xmlns:a16="http://schemas.microsoft.com/office/drawing/2014/main" id="{9BFD89A0-F70E-56E5-634B-930899F35756}"/>
              </a:ext>
            </a:extLst>
          </p:cNvPr>
          <p:cNvSpPr/>
          <p:nvPr/>
        </p:nvSpPr>
        <p:spPr>
          <a:xfrm>
            <a:off x="6649434" y="4708272"/>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467" name="Straight Connector 19466">
            <a:extLst>
              <a:ext uri="{FF2B5EF4-FFF2-40B4-BE49-F238E27FC236}">
                <a16:creationId xmlns:a16="http://schemas.microsoft.com/office/drawing/2014/main" id="{CB993E2C-F248-D0F7-9911-F4F183BE5C85}"/>
              </a:ext>
            </a:extLst>
          </p:cNvPr>
          <p:cNvCxnSpPr>
            <a:cxnSpLocks/>
          </p:cNvCxnSpPr>
          <p:nvPr/>
        </p:nvCxnSpPr>
        <p:spPr>
          <a:xfrm>
            <a:off x="6403976" y="5375980"/>
            <a:ext cx="1304986"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9468" name="Rectangle 19467">
            <a:extLst>
              <a:ext uri="{FF2B5EF4-FFF2-40B4-BE49-F238E27FC236}">
                <a16:creationId xmlns:a16="http://schemas.microsoft.com/office/drawing/2014/main" id="{85F09894-DCEA-DDCE-D16E-AA36EA90C1D2}"/>
              </a:ext>
            </a:extLst>
          </p:cNvPr>
          <p:cNvSpPr/>
          <p:nvPr/>
        </p:nvSpPr>
        <p:spPr>
          <a:xfrm>
            <a:off x="7008642" y="5340524"/>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470" name="Straight Connector 19469">
            <a:extLst>
              <a:ext uri="{FF2B5EF4-FFF2-40B4-BE49-F238E27FC236}">
                <a16:creationId xmlns:a16="http://schemas.microsoft.com/office/drawing/2014/main" id="{BE188B55-7680-D9C0-905C-C81CB7D2EB74}"/>
              </a:ext>
            </a:extLst>
          </p:cNvPr>
          <p:cNvCxnSpPr>
            <a:cxnSpLocks/>
          </p:cNvCxnSpPr>
          <p:nvPr/>
        </p:nvCxnSpPr>
        <p:spPr>
          <a:xfrm>
            <a:off x="6626613" y="5570584"/>
            <a:ext cx="994601"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9471" name="Rectangle 19470">
            <a:extLst>
              <a:ext uri="{FF2B5EF4-FFF2-40B4-BE49-F238E27FC236}">
                <a16:creationId xmlns:a16="http://schemas.microsoft.com/office/drawing/2014/main" id="{B551C31B-A91B-B0F4-1CC4-04ACF28273B8}"/>
              </a:ext>
            </a:extLst>
          </p:cNvPr>
          <p:cNvSpPr/>
          <p:nvPr/>
        </p:nvSpPr>
        <p:spPr>
          <a:xfrm>
            <a:off x="7093211" y="5535128"/>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473" name="Straight Connector 19472">
            <a:extLst>
              <a:ext uri="{FF2B5EF4-FFF2-40B4-BE49-F238E27FC236}">
                <a16:creationId xmlns:a16="http://schemas.microsoft.com/office/drawing/2014/main" id="{C95DC62C-A4C4-45F6-02D9-9722FF573305}"/>
              </a:ext>
            </a:extLst>
          </p:cNvPr>
          <p:cNvCxnSpPr>
            <a:cxnSpLocks/>
          </p:cNvCxnSpPr>
          <p:nvPr/>
        </p:nvCxnSpPr>
        <p:spPr>
          <a:xfrm>
            <a:off x="6333183" y="5748575"/>
            <a:ext cx="1465743"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9474" name="Rectangle 19473">
            <a:extLst>
              <a:ext uri="{FF2B5EF4-FFF2-40B4-BE49-F238E27FC236}">
                <a16:creationId xmlns:a16="http://schemas.microsoft.com/office/drawing/2014/main" id="{B707853C-5034-0F61-0C36-51FEB3AF1662}"/>
              </a:ext>
            </a:extLst>
          </p:cNvPr>
          <p:cNvSpPr/>
          <p:nvPr/>
        </p:nvSpPr>
        <p:spPr>
          <a:xfrm>
            <a:off x="7004054" y="5713119"/>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476" name="Straight Connector 19475">
            <a:extLst>
              <a:ext uri="{FF2B5EF4-FFF2-40B4-BE49-F238E27FC236}">
                <a16:creationId xmlns:a16="http://schemas.microsoft.com/office/drawing/2014/main" id="{68CBDC5D-075F-697F-29C1-18F0962A9446}"/>
              </a:ext>
            </a:extLst>
          </p:cNvPr>
          <p:cNvCxnSpPr>
            <a:cxnSpLocks/>
          </p:cNvCxnSpPr>
          <p:nvPr/>
        </p:nvCxnSpPr>
        <p:spPr>
          <a:xfrm>
            <a:off x="6128286" y="5919814"/>
            <a:ext cx="994601"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9477" name="Rectangle 19476">
            <a:extLst>
              <a:ext uri="{FF2B5EF4-FFF2-40B4-BE49-F238E27FC236}">
                <a16:creationId xmlns:a16="http://schemas.microsoft.com/office/drawing/2014/main" id="{7DC68002-359C-3F8A-3D36-1427EE5B807B}"/>
              </a:ext>
            </a:extLst>
          </p:cNvPr>
          <p:cNvSpPr/>
          <p:nvPr/>
        </p:nvSpPr>
        <p:spPr>
          <a:xfrm>
            <a:off x="6483694" y="5884358"/>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480" name="Group 19479">
            <a:extLst>
              <a:ext uri="{FF2B5EF4-FFF2-40B4-BE49-F238E27FC236}">
                <a16:creationId xmlns:a16="http://schemas.microsoft.com/office/drawing/2014/main" id="{6B0A128C-B6EE-F35A-56C5-E4C1B052CCBF}"/>
              </a:ext>
            </a:extLst>
          </p:cNvPr>
          <p:cNvGrpSpPr/>
          <p:nvPr/>
        </p:nvGrpSpPr>
        <p:grpSpPr>
          <a:xfrm>
            <a:off x="5974326" y="2011518"/>
            <a:ext cx="940792" cy="4039693"/>
            <a:chOff x="5974326" y="1653710"/>
            <a:chExt cx="940792" cy="4056285"/>
          </a:xfrm>
        </p:grpSpPr>
        <p:cxnSp>
          <p:nvCxnSpPr>
            <p:cNvPr id="43" name="Straight Connector 42">
              <a:extLst>
                <a:ext uri="{FF2B5EF4-FFF2-40B4-BE49-F238E27FC236}">
                  <a16:creationId xmlns:a16="http://schemas.microsoft.com/office/drawing/2014/main" id="{77DEE3B1-2CF6-E409-716B-F5CB06E347B4}"/>
                </a:ext>
              </a:extLst>
            </p:cNvPr>
            <p:cNvCxnSpPr>
              <a:cxnSpLocks/>
            </p:cNvCxnSpPr>
            <p:nvPr/>
          </p:nvCxnSpPr>
          <p:spPr>
            <a:xfrm>
              <a:off x="6915118" y="1653710"/>
              <a:ext cx="0" cy="401464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479" name="Straight Connector 19478">
              <a:extLst>
                <a:ext uri="{FF2B5EF4-FFF2-40B4-BE49-F238E27FC236}">
                  <a16:creationId xmlns:a16="http://schemas.microsoft.com/office/drawing/2014/main" id="{04A14120-36FE-B38A-ED3B-E4E6A7480C01}"/>
                </a:ext>
              </a:extLst>
            </p:cNvPr>
            <p:cNvCxnSpPr>
              <a:cxnSpLocks/>
            </p:cNvCxnSpPr>
            <p:nvPr/>
          </p:nvCxnSpPr>
          <p:spPr>
            <a:xfrm>
              <a:off x="5974326" y="1661173"/>
              <a:ext cx="0" cy="404882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9506" name="Straight Connector 19505">
            <a:extLst>
              <a:ext uri="{FF2B5EF4-FFF2-40B4-BE49-F238E27FC236}">
                <a16:creationId xmlns:a16="http://schemas.microsoft.com/office/drawing/2014/main" id="{C66E84A2-9BDF-34CD-8F95-FC0BAB0F99C1}"/>
              </a:ext>
            </a:extLst>
          </p:cNvPr>
          <p:cNvCxnSpPr>
            <a:cxnSpLocks/>
          </p:cNvCxnSpPr>
          <p:nvPr/>
        </p:nvCxnSpPr>
        <p:spPr>
          <a:xfrm>
            <a:off x="10105556" y="2293291"/>
            <a:ext cx="598639"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9507" name="Rectangle 19506">
            <a:extLst>
              <a:ext uri="{FF2B5EF4-FFF2-40B4-BE49-F238E27FC236}">
                <a16:creationId xmlns:a16="http://schemas.microsoft.com/office/drawing/2014/main" id="{57E18C2B-A1AB-6AAD-F948-41B193079727}"/>
              </a:ext>
            </a:extLst>
          </p:cNvPr>
          <p:cNvSpPr/>
          <p:nvPr/>
        </p:nvSpPr>
        <p:spPr>
          <a:xfrm>
            <a:off x="10331943" y="2259297"/>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508" name="Straight Connector 19507">
            <a:extLst>
              <a:ext uri="{FF2B5EF4-FFF2-40B4-BE49-F238E27FC236}">
                <a16:creationId xmlns:a16="http://schemas.microsoft.com/office/drawing/2014/main" id="{856781B1-9E28-5471-488B-EE8D7E8ECE23}"/>
              </a:ext>
            </a:extLst>
          </p:cNvPr>
          <p:cNvCxnSpPr>
            <a:cxnSpLocks/>
          </p:cNvCxnSpPr>
          <p:nvPr/>
        </p:nvCxnSpPr>
        <p:spPr>
          <a:xfrm>
            <a:off x="10046157" y="2448626"/>
            <a:ext cx="1115359"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9509" name="Rectangle 19508">
            <a:extLst>
              <a:ext uri="{FF2B5EF4-FFF2-40B4-BE49-F238E27FC236}">
                <a16:creationId xmlns:a16="http://schemas.microsoft.com/office/drawing/2014/main" id="{85D92695-1DE8-D843-5249-E40F8595D3BB}"/>
              </a:ext>
            </a:extLst>
          </p:cNvPr>
          <p:cNvSpPr/>
          <p:nvPr/>
        </p:nvSpPr>
        <p:spPr>
          <a:xfrm>
            <a:off x="10459305" y="2411840"/>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510" name="Straight Connector 19509">
            <a:extLst>
              <a:ext uri="{FF2B5EF4-FFF2-40B4-BE49-F238E27FC236}">
                <a16:creationId xmlns:a16="http://schemas.microsoft.com/office/drawing/2014/main" id="{E091027D-C68A-0124-FE60-1709F81FB90B}"/>
              </a:ext>
            </a:extLst>
          </p:cNvPr>
          <p:cNvCxnSpPr>
            <a:cxnSpLocks/>
          </p:cNvCxnSpPr>
          <p:nvPr/>
        </p:nvCxnSpPr>
        <p:spPr>
          <a:xfrm>
            <a:off x="10076796" y="2907660"/>
            <a:ext cx="749295"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9511" name="Rectangle 19510">
            <a:extLst>
              <a:ext uri="{FF2B5EF4-FFF2-40B4-BE49-F238E27FC236}">
                <a16:creationId xmlns:a16="http://schemas.microsoft.com/office/drawing/2014/main" id="{C0E064EB-379B-CA43-0CD9-C119272AA533}"/>
              </a:ext>
            </a:extLst>
          </p:cNvPr>
          <p:cNvSpPr/>
          <p:nvPr/>
        </p:nvSpPr>
        <p:spPr>
          <a:xfrm>
            <a:off x="10343750" y="2865344"/>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512" name="Straight Connector 19511">
            <a:extLst>
              <a:ext uri="{FF2B5EF4-FFF2-40B4-BE49-F238E27FC236}">
                <a16:creationId xmlns:a16="http://schemas.microsoft.com/office/drawing/2014/main" id="{C02905C5-8D2B-7404-4134-452E052E6FCD}"/>
              </a:ext>
            </a:extLst>
          </p:cNvPr>
          <p:cNvCxnSpPr>
            <a:cxnSpLocks/>
          </p:cNvCxnSpPr>
          <p:nvPr/>
        </p:nvCxnSpPr>
        <p:spPr>
          <a:xfrm>
            <a:off x="10079618" y="3078899"/>
            <a:ext cx="778882"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9513" name="Rectangle 19512">
            <a:extLst>
              <a:ext uri="{FF2B5EF4-FFF2-40B4-BE49-F238E27FC236}">
                <a16:creationId xmlns:a16="http://schemas.microsoft.com/office/drawing/2014/main" id="{6122B437-F9DC-5501-1E0E-7B170899609D}"/>
              </a:ext>
            </a:extLst>
          </p:cNvPr>
          <p:cNvSpPr/>
          <p:nvPr/>
        </p:nvSpPr>
        <p:spPr>
          <a:xfrm>
            <a:off x="10358202" y="3043443"/>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514" name="Straight Connector 19513">
            <a:extLst>
              <a:ext uri="{FF2B5EF4-FFF2-40B4-BE49-F238E27FC236}">
                <a16:creationId xmlns:a16="http://schemas.microsoft.com/office/drawing/2014/main" id="{4C029F8A-36DB-562B-E7FD-B945EB25B0C5}"/>
              </a:ext>
            </a:extLst>
          </p:cNvPr>
          <p:cNvCxnSpPr>
            <a:cxnSpLocks/>
            <a:stCxn id="19515" idx="3"/>
          </p:cNvCxnSpPr>
          <p:nvPr/>
        </p:nvCxnSpPr>
        <p:spPr>
          <a:xfrm>
            <a:off x="9953020" y="3543925"/>
            <a:ext cx="674023"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9515" name="Rectangle 19514">
            <a:extLst>
              <a:ext uri="{FF2B5EF4-FFF2-40B4-BE49-F238E27FC236}">
                <a16:creationId xmlns:a16="http://schemas.microsoft.com/office/drawing/2014/main" id="{86AF8544-27CC-4415-EF5E-769E518FEC27}"/>
              </a:ext>
            </a:extLst>
          </p:cNvPr>
          <p:cNvSpPr/>
          <p:nvPr/>
        </p:nvSpPr>
        <p:spPr>
          <a:xfrm>
            <a:off x="9882828" y="3508829"/>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516" name="Straight Connector 19515">
            <a:extLst>
              <a:ext uri="{FF2B5EF4-FFF2-40B4-BE49-F238E27FC236}">
                <a16:creationId xmlns:a16="http://schemas.microsoft.com/office/drawing/2014/main" id="{DFD55C13-778D-92D0-13E4-B1E45A50AC3E}"/>
              </a:ext>
            </a:extLst>
          </p:cNvPr>
          <p:cNvCxnSpPr>
            <a:cxnSpLocks/>
          </p:cNvCxnSpPr>
          <p:nvPr/>
        </p:nvCxnSpPr>
        <p:spPr>
          <a:xfrm>
            <a:off x="10223483" y="3695127"/>
            <a:ext cx="657877"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9517" name="Rectangle 19516">
            <a:extLst>
              <a:ext uri="{FF2B5EF4-FFF2-40B4-BE49-F238E27FC236}">
                <a16:creationId xmlns:a16="http://schemas.microsoft.com/office/drawing/2014/main" id="{8F4EF932-99C1-63E2-573B-B736D7989AB4}"/>
              </a:ext>
            </a:extLst>
          </p:cNvPr>
          <p:cNvSpPr/>
          <p:nvPr/>
        </p:nvSpPr>
        <p:spPr>
          <a:xfrm>
            <a:off x="10478329" y="3659671"/>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518" name="Straight Connector 19517">
            <a:extLst>
              <a:ext uri="{FF2B5EF4-FFF2-40B4-BE49-F238E27FC236}">
                <a16:creationId xmlns:a16="http://schemas.microsoft.com/office/drawing/2014/main" id="{E3663910-ED51-3AA2-48C4-6C4388DB4A4E}"/>
              </a:ext>
            </a:extLst>
          </p:cNvPr>
          <p:cNvCxnSpPr>
            <a:cxnSpLocks/>
          </p:cNvCxnSpPr>
          <p:nvPr/>
        </p:nvCxnSpPr>
        <p:spPr>
          <a:xfrm>
            <a:off x="9989862" y="4361125"/>
            <a:ext cx="1519009"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9519" name="Rectangle 19518">
            <a:extLst>
              <a:ext uri="{FF2B5EF4-FFF2-40B4-BE49-F238E27FC236}">
                <a16:creationId xmlns:a16="http://schemas.microsoft.com/office/drawing/2014/main" id="{552D0254-DC73-16CC-6425-A7D0D2A0DB0F}"/>
              </a:ext>
            </a:extLst>
          </p:cNvPr>
          <p:cNvSpPr/>
          <p:nvPr/>
        </p:nvSpPr>
        <p:spPr>
          <a:xfrm>
            <a:off x="10597944" y="4325669"/>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520" name="Straight Connector 19519">
            <a:extLst>
              <a:ext uri="{FF2B5EF4-FFF2-40B4-BE49-F238E27FC236}">
                <a16:creationId xmlns:a16="http://schemas.microsoft.com/office/drawing/2014/main" id="{70C690F1-2C87-128D-4134-9B103C3E8A6D}"/>
              </a:ext>
            </a:extLst>
          </p:cNvPr>
          <p:cNvCxnSpPr>
            <a:cxnSpLocks/>
          </p:cNvCxnSpPr>
          <p:nvPr/>
        </p:nvCxnSpPr>
        <p:spPr>
          <a:xfrm>
            <a:off x="10077130" y="4543373"/>
            <a:ext cx="994267"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9521" name="Rectangle 19520">
            <a:extLst>
              <a:ext uri="{FF2B5EF4-FFF2-40B4-BE49-F238E27FC236}">
                <a16:creationId xmlns:a16="http://schemas.microsoft.com/office/drawing/2014/main" id="{20F9B82B-9843-7481-E229-6E51CC1C75FB}"/>
              </a:ext>
            </a:extLst>
          </p:cNvPr>
          <p:cNvSpPr/>
          <p:nvPr/>
        </p:nvSpPr>
        <p:spPr>
          <a:xfrm>
            <a:off x="10471246" y="4507917"/>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522" name="Straight Connector 19521">
            <a:extLst>
              <a:ext uri="{FF2B5EF4-FFF2-40B4-BE49-F238E27FC236}">
                <a16:creationId xmlns:a16="http://schemas.microsoft.com/office/drawing/2014/main" id="{336CCD65-0654-426C-67D1-E9C74CB5C946}"/>
              </a:ext>
            </a:extLst>
          </p:cNvPr>
          <p:cNvCxnSpPr>
            <a:cxnSpLocks/>
          </p:cNvCxnSpPr>
          <p:nvPr/>
        </p:nvCxnSpPr>
        <p:spPr>
          <a:xfrm>
            <a:off x="9994635" y="4741944"/>
            <a:ext cx="582319"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9523" name="Rectangle 19522">
            <a:extLst>
              <a:ext uri="{FF2B5EF4-FFF2-40B4-BE49-F238E27FC236}">
                <a16:creationId xmlns:a16="http://schemas.microsoft.com/office/drawing/2014/main" id="{463D4D63-D1B2-6B5F-8631-872461C0FA74}"/>
              </a:ext>
            </a:extLst>
          </p:cNvPr>
          <p:cNvSpPr/>
          <p:nvPr/>
        </p:nvSpPr>
        <p:spPr>
          <a:xfrm>
            <a:off x="10176955" y="4706488"/>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524" name="Straight Connector 19523">
            <a:extLst>
              <a:ext uri="{FF2B5EF4-FFF2-40B4-BE49-F238E27FC236}">
                <a16:creationId xmlns:a16="http://schemas.microsoft.com/office/drawing/2014/main" id="{FF3467F9-8749-34BE-D501-4AEFC8F5CECA}"/>
              </a:ext>
            </a:extLst>
          </p:cNvPr>
          <p:cNvCxnSpPr>
            <a:cxnSpLocks/>
          </p:cNvCxnSpPr>
          <p:nvPr/>
        </p:nvCxnSpPr>
        <p:spPr>
          <a:xfrm>
            <a:off x="10092168" y="5386184"/>
            <a:ext cx="1257822"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9525" name="Rectangle 19524">
            <a:extLst>
              <a:ext uri="{FF2B5EF4-FFF2-40B4-BE49-F238E27FC236}">
                <a16:creationId xmlns:a16="http://schemas.microsoft.com/office/drawing/2014/main" id="{B41019AC-BA71-694D-73BC-D08217D0A14A}"/>
              </a:ext>
            </a:extLst>
          </p:cNvPr>
          <p:cNvSpPr/>
          <p:nvPr/>
        </p:nvSpPr>
        <p:spPr>
          <a:xfrm>
            <a:off x="10627043" y="5350728"/>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526" name="Straight Connector 19525">
            <a:extLst>
              <a:ext uri="{FF2B5EF4-FFF2-40B4-BE49-F238E27FC236}">
                <a16:creationId xmlns:a16="http://schemas.microsoft.com/office/drawing/2014/main" id="{5AF396FC-D984-5B27-4C47-66A872DA3190}"/>
              </a:ext>
            </a:extLst>
          </p:cNvPr>
          <p:cNvCxnSpPr>
            <a:cxnSpLocks/>
          </p:cNvCxnSpPr>
          <p:nvPr/>
        </p:nvCxnSpPr>
        <p:spPr>
          <a:xfrm>
            <a:off x="10141174" y="5561248"/>
            <a:ext cx="968786"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9527" name="Rectangle 19526">
            <a:extLst>
              <a:ext uri="{FF2B5EF4-FFF2-40B4-BE49-F238E27FC236}">
                <a16:creationId xmlns:a16="http://schemas.microsoft.com/office/drawing/2014/main" id="{64AD51FA-7021-5BB3-FCF6-26CF83BF5CB0}"/>
              </a:ext>
            </a:extLst>
          </p:cNvPr>
          <p:cNvSpPr/>
          <p:nvPr/>
        </p:nvSpPr>
        <p:spPr>
          <a:xfrm>
            <a:off x="10534557" y="5525792"/>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528" name="Straight Connector 19527">
            <a:extLst>
              <a:ext uri="{FF2B5EF4-FFF2-40B4-BE49-F238E27FC236}">
                <a16:creationId xmlns:a16="http://schemas.microsoft.com/office/drawing/2014/main" id="{12F6B922-A4B7-750F-A281-00B86F38EB08}"/>
              </a:ext>
            </a:extLst>
          </p:cNvPr>
          <p:cNvCxnSpPr>
            <a:cxnSpLocks/>
          </p:cNvCxnSpPr>
          <p:nvPr/>
        </p:nvCxnSpPr>
        <p:spPr>
          <a:xfrm>
            <a:off x="9925305" y="5739111"/>
            <a:ext cx="856043"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9529" name="Rectangle 19528">
            <a:extLst>
              <a:ext uri="{FF2B5EF4-FFF2-40B4-BE49-F238E27FC236}">
                <a16:creationId xmlns:a16="http://schemas.microsoft.com/office/drawing/2014/main" id="{81DA5F45-BBB2-6D55-A95F-410ED5E66BB3}"/>
              </a:ext>
            </a:extLst>
          </p:cNvPr>
          <p:cNvSpPr/>
          <p:nvPr/>
        </p:nvSpPr>
        <p:spPr>
          <a:xfrm>
            <a:off x="9890209" y="5703655"/>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530" name="Straight Connector 19529">
            <a:extLst>
              <a:ext uri="{FF2B5EF4-FFF2-40B4-BE49-F238E27FC236}">
                <a16:creationId xmlns:a16="http://schemas.microsoft.com/office/drawing/2014/main" id="{9DDFAB32-87A0-4BB4-75AE-8D05F5E1E92E}"/>
              </a:ext>
            </a:extLst>
          </p:cNvPr>
          <p:cNvCxnSpPr>
            <a:cxnSpLocks/>
          </p:cNvCxnSpPr>
          <p:nvPr/>
        </p:nvCxnSpPr>
        <p:spPr>
          <a:xfrm>
            <a:off x="9944446" y="5917033"/>
            <a:ext cx="914054"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9531" name="Rectangle 19530">
            <a:extLst>
              <a:ext uri="{FF2B5EF4-FFF2-40B4-BE49-F238E27FC236}">
                <a16:creationId xmlns:a16="http://schemas.microsoft.com/office/drawing/2014/main" id="{3AC104DC-05D2-677D-C19D-57D07732C710}"/>
              </a:ext>
            </a:extLst>
          </p:cNvPr>
          <p:cNvSpPr/>
          <p:nvPr/>
        </p:nvSpPr>
        <p:spPr>
          <a:xfrm>
            <a:off x="10208414" y="5881577"/>
            <a:ext cx="70192" cy="701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543" name="Group 19542">
            <a:extLst>
              <a:ext uri="{FF2B5EF4-FFF2-40B4-BE49-F238E27FC236}">
                <a16:creationId xmlns:a16="http://schemas.microsoft.com/office/drawing/2014/main" id="{03D10ACC-FA1E-8C07-2B92-DDA29ADA36FF}"/>
              </a:ext>
            </a:extLst>
          </p:cNvPr>
          <p:cNvGrpSpPr/>
          <p:nvPr/>
        </p:nvGrpSpPr>
        <p:grpSpPr>
          <a:xfrm>
            <a:off x="9925305" y="6038592"/>
            <a:ext cx="2054500" cy="1568137"/>
            <a:chOff x="9922839" y="4239081"/>
            <a:chExt cx="1900476" cy="1568137"/>
          </a:xfrm>
        </p:grpSpPr>
        <p:grpSp>
          <p:nvGrpSpPr>
            <p:cNvPr id="19482" name="Group 19481">
              <a:extLst>
                <a:ext uri="{FF2B5EF4-FFF2-40B4-BE49-F238E27FC236}">
                  <a16:creationId xmlns:a16="http://schemas.microsoft.com/office/drawing/2014/main" id="{D4B329B0-493C-B764-F7E5-74693E1BD204}"/>
                </a:ext>
              </a:extLst>
            </p:cNvPr>
            <p:cNvGrpSpPr/>
            <p:nvPr/>
          </p:nvGrpSpPr>
          <p:grpSpPr>
            <a:xfrm>
              <a:off x="9922839" y="4239081"/>
              <a:ext cx="1900475" cy="65130"/>
              <a:chOff x="5977468" y="5716159"/>
              <a:chExt cx="2142148" cy="65130"/>
            </a:xfrm>
          </p:grpSpPr>
          <p:cxnSp>
            <p:nvCxnSpPr>
              <p:cNvPr id="19493" name="Straight Connector 19492">
                <a:extLst>
                  <a:ext uri="{FF2B5EF4-FFF2-40B4-BE49-F238E27FC236}">
                    <a16:creationId xmlns:a16="http://schemas.microsoft.com/office/drawing/2014/main" id="{77FC13DA-9EBC-2F73-C1B8-7AFCDC5FE0FC}"/>
                  </a:ext>
                </a:extLst>
              </p:cNvPr>
              <p:cNvCxnSpPr>
                <a:cxnSpLocks/>
              </p:cNvCxnSpPr>
              <p:nvPr/>
            </p:nvCxnSpPr>
            <p:spPr>
              <a:xfrm>
                <a:off x="5977468" y="5716159"/>
                <a:ext cx="21421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494" name="Group 19493">
                <a:extLst>
                  <a:ext uri="{FF2B5EF4-FFF2-40B4-BE49-F238E27FC236}">
                    <a16:creationId xmlns:a16="http://schemas.microsoft.com/office/drawing/2014/main" id="{376D4A64-2AD4-23B6-C99B-AB5C5C2BEAB8}"/>
                  </a:ext>
                </a:extLst>
              </p:cNvPr>
              <p:cNvGrpSpPr/>
              <p:nvPr/>
            </p:nvGrpSpPr>
            <p:grpSpPr>
              <a:xfrm>
                <a:off x="5977468" y="5716199"/>
                <a:ext cx="1993616" cy="65090"/>
                <a:chOff x="5977468" y="5713094"/>
                <a:chExt cx="1993616" cy="100528"/>
              </a:xfrm>
            </p:grpSpPr>
            <p:grpSp>
              <p:nvGrpSpPr>
                <p:cNvPr id="19495" name="Group 19494">
                  <a:extLst>
                    <a:ext uri="{FF2B5EF4-FFF2-40B4-BE49-F238E27FC236}">
                      <a16:creationId xmlns:a16="http://schemas.microsoft.com/office/drawing/2014/main" id="{2A986664-97F0-548B-155F-A9AF5455DD3C}"/>
                    </a:ext>
                  </a:extLst>
                </p:cNvPr>
                <p:cNvGrpSpPr/>
                <p:nvPr/>
              </p:nvGrpSpPr>
              <p:grpSpPr>
                <a:xfrm>
                  <a:off x="5977468" y="5713094"/>
                  <a:ext cx="1785484" cy="100033"/>
                  <a:chOff x="5977468" y="5713085"/>
                  <a:chExt cx="1785484" cy="100036"/>
                </a:xfrm>
              </p:grpSpPr>
              <p:cxnSp>
                <p:nvCxnSpPr>
                  <p:cNvPr id="19497" name="Straight Connector 19496">
                    <a:extLst>
                      <a:ext uri="{FF2B5EF4-FFF2-40B4-BE49-F238E27FC236}">
                        <a16:creationId xmlns:a16="http://schemas.microsoft.com/office/drawing/2014/main" id="{B22B67B9-8306-39A0-DE99-3EC66CD9B16D}"/>
                      </a:ext>
                    </a:extLst>
                  </p:cNvPr>
                  <p:cNvCxnSpPr>
                    <a:cxnSpLocks/>
                  </p:cNvCxnSpPr>
                  <p:nvPr/>
                </p:nvCxnSpPr>
                <p:spPr>
                  <a:xfrm>
                    <a:off x="5977468" y="5713085"/>
                    <a:ext cx="0" cy="952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98" name="Straight Connector 19497">
                    <a:extLst>
                      <a:ext uri="{FF2B5EF4-FFF2-40B4-BE49-F238E27FC236}">
                        <a16:creationId xmlns:a16="http://schemas.microsoft.com/office/drawing/2014/main" id="{8879A4F1-252D-B0E5-2E03-881DE9C9729C}"/>
                      </a:ext>
                    </a:extLst>
                  </p:cNvPr>
                  <p:cNvCxnSpPr>
                    <a:cxnSpLocks/>
                  </p:cNvCxnSpPr>
                  <p:nvPr/>
                </p:nvCxnSpPr>
                <p:spPr>
                  <a:xfrm>
                    <a:off x="6177478" y="5713085"/>
                    <a:ext cx="0" cy="952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99" name="Straight Connector 19498">
                    <a:extLst>
                      <a:ext uri="{FF2B5EF4-FFF2-40B4-BE49-F238E27FC236}">
                        <a16:creationId xmlns:a16="http://schemas.microsoft.com/office/drawing/2014/main" id="{4639BE9D-417B-D2DA-303F-74BF8E204D6E}"/>
                      </a:ext>
                    </a:extLst>
                  </p:cNvPr>
                  <p:cNvCxnSpPr>
                    <a:cxnSpLocks/>
                  </p:cNvCxnSpPr>
                  <p:nvPr/>
                </p:nvCxnSpPr>
                <p:spPr>
                  <a:xfrm>
                    <a:off x="6368660" y="5713085"/>
                    <a:ext cx="0" cy="952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00" name="Straight Connector 19499">
                    <a:extLst>
                      <a:ext uri="{FF2B5EF4-FFF2-40B4-BE49-F238E27FC236}">
                        <a16:creationId xmlns:a16="http://schemas.microsoft.com/office/drawing/2014/main" id="{BB041ABE-FBD1-5E79-F845-79FD17BE97C2}"/>
                      </a:ext>
                    </a:extLst>
                  </p:cNvPr>
                  <p:cNvCxnSpPr>
                    <a:cxnSpLocks/>
                  </p:cNvCxnSpPr>
                  <p:nvPr/>
                </p:nvCxnSpPr>
                <p:spPr>
                  <a:xfrm>
                    <a:off x="6581919" y="5713085"/>
                    <a:ext cx="0" cy="952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01" name="Straight Connector 19500">
                    <a:extLst>
                      <a:ext uri="{FF2B5EF4-FFF2-40B4-BE49-F238E27FC236}">
                        <a16:creationId xmlns:a16="http://schemas.microsoft.com/office/drawing/2014/main" id="{C7C683C7-9F53-721F-404D-248987F38FB2}"/>
                      </a:ext>
                    </a:extLst>
                  </p:cNvPr>
                  <p:cNvCxnSpPr>
                    <a:cxnSpLocks/>
                  </p:cNvCxnSpPr>
                  <p:nvPr/>
                </p:nvCxnSpPr>
                <p:spPr>
                  <a:xfrm>
                    <a:off x="6774208" y="5713085"/>
                    <a:ext cx="0" cy="952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02" name="Straight Connector 19501">
                    <a:extLst>
                      <a:ext uri="{FF2B5EF4-FFF2-40B4-BE49-F238E27FC236}">
                        <a16:creationId xmlns:a16="http://schemas.microsoft.com/office/drawing/2014/main" id="{27DDFDFE-0E19-F23D-24D5-4958F10B6FCB}"/>
                      </a:ext>
                    </a:extLst>
                  </p:cNvPr>
                  <p:cNvCxnSpPr>
                    <a:cxnSpLocks/>
                  </p:cNvCxnSpPr>
                  <p:nvPr/>
                </p:nvCxnSpPr>
                <p:spPr>
                  <a:xfrm>
                    <a:off x="6972012" y="5713085"/>
                    <a:ext cx="0" cy="952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03" name="Straight Connector 19502">
                    <a:extLst>
                      <a:ext uri="{FF2B5EF4-FFF2-40B4-BE49-F238E27FC236}">
                        <a16:creationId xmlns:a16="http://schemas.microsoft.com/office/drawing/2014/main" id="{23CF37A3-BE8E-7074-5AAA-A1120DAFBE21}"/>
                      </a:ext>
                    </a:extLst>
                  </p:cNvPr>
                  <p:cNvCxnSpPr>
                    <a:cxnSpLocks/>
                  </p:cNvCxnSpPr>
                  <p:nvPr/>
                </p:nvCxnSpPr>
                <p:spPr>
                  <a:xfrm>
                    <a:off x="7165405" y="5713085"/>
                    <a:ext cx="0" cy="952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04" name="Straight Connector 19503">
                    <a:extLst>
                      <a:ext uri="{FF2B5EF4-FFF2-40B4-BE49-F238E27FC236}">
                        <a16:creationId xmlns:a16="http://schemas.microsoft.com/office/drawing/2014/main" id="{536B95B6-17BC-2BD4-D09D-E0B7296BAF05}"/>
                      </a:ext>
                    </a:extLst>
                  </p:cNvPr>
                  <p:cNvCxnSpPr>
                    <a:cxnSpLocks/>
                  </p:cNvCxnSpPr>
                  <p:nvPr/>
                </p:nvCxnSpPr>
                <p:spPr>
                  <a:xfrm>
                    <a:off x="7551903" y="5715864"/>
                    <a:ext cx="0" cy="952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05" name="Straight Connector 19504">
                    <a:extLst>
                      <a:ext uri="{FF2B5EF4-FFF2-40B4-BE49-F238E27FC236}">
                        <a16:creationId xmlns:a16="http://schemas.microsoft.com/office/drawing/2014/main" id="{6E5D2595-6DBA-5CF7-0349-B78D5A0B1032}"/>
                      </a:ext>
                    </a:extLst>
                  </p:cNvPr>
                  <p:cNvCxnSpPr>
                    <a:cxnSpLocks/>
                  </p:cNvCxnSpPr>
                  <p:nvPr/>
                </p:nvCxnSpPr>
                <p:spPr>
                  <a:xfrm>
                    <a:off x="7762952" y="5717895"/>
                    <a:ext cx="0" cy="952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9496" name="Straight Connector 19495">
                  <a:extLst>
                    <a:ext uri="{FF2B5EF4-FFF2-40B4-BE49-F238E27FC236}">
                      <a16:creationId xmlns:a16="http://schemas.microsoft.com/office/drawing/2014/main" id="{170CB1F8-BB02-923A-9F62-5332B86D8565}"/>
                    </a:ext>
                  </a:extLst>
                </p:cNvPr>
                <p:cNvCxnSpPr>
                  <a:cxnSpLocks/>
                </p:cNvCxnSpPr>
                <p:nvPr/>
              </p:nvCxnSpPr>
              <p:spPr>
                <a:xfrm>
                  <a:off x="7971084" y="5718397"/>
                  <a:ext cx="0" cy="952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19540" name="Straight Connector 19539">
              <a:extLst>
                <a:ext uri="{FF2B5EF4-FFF2-40B4-BE49-F238E27FC236}">
                  <a16:creationId xmlns:a16="http://schemas.microsoft.com/office/drawing/2014/main" id="{88C646A2-9FF3-5F17-296C-11EF51FB7C7E}"/>
                </a:ext>
              </a:extLst>
            </p:cNvPr>
            <p:cNvCxnSpPr>
              <a:cxnSpLocks/>
            </p:cNvCxnSpPr>
            <p:nvPr/>
          </p:nvCxnSpPr>
          <p:spPr>
            <a:xfrm>
              <a:off x="11823315" y="5729401"/>
              <a:ext cx="0" cy="778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546" name="Group 19545">
            <a:extLst>
              <a:ext uri="{FF2B5EF4-FFF2-40B4-BE49-F238E27FC236}">
                <a16:creationId xmlns:a16="http://schemas.microsoft.com/office/drawing/2014/main" id="{2F49E440-868E-FFD9-B3CB-DD31F52C6C42}"/>
              </a:ext>
            </a:extLst>
          </p:cNvPr>
          <p:cNvGrpSpPr/>
          <p:nvPr/>
        </p:nvGrpSpPr>
        <p:grpSpPr>
          <a:xfrm>
            <a:off x="9831231" y="6101830"/>
            <a:ext cx="2112377" cy="185224"/>
            <a:chOff x="9831231" y="5818785"/>
            <a:chExt cx="2112377" cy="185224"/>
          </a:xfrm>
        </p:grpSpPr>
        <p:grpSp>
          <p:nvGrpSpPr>
            <p:cNvPr id="19544" name="Group 19543">
              <a:extLst>
                <a:ext uri="{FF2B5EF4-FFF2-40B4-BE49-F238E27FC236}">
                  <a16:creationId xmlns:a16="http://schemas.microsoft.com/office/drawing/2014/main" id="{4AD536B3-4ECC-8E21-15EF-9F91A0439833}"/>
                </a:ext>
              </a:extLst>
            </p:cNvPr>
            <p:cNvGrpSpPr/>
            <p:nvPr/>
          </p:nvGrpSpPr>
          <p:grpSpPr>
            <a:xfrm>
              <a:off x="9831231" y="5818785"/>
              <a:ext cx="1895915" cy="185026"/>
              <a:chOff x="9787516" y="6306207"/>
              <a:chExt cx="2136535" cy="185026"/>
            </a:xfrm>
          </p:grpSpPr>
          <p:sp>
            <p:nvSpPr>
              <p:cNvPr id="19483" name="TextBox 19482">
                <a:extLst>
                  <a:ext uri="{FF2B5EF4-FFF2-40B4-BE49-F238E27FC236}">
                    <a16:creationId xmlns:a16="http://schemas.microsoft.com/office/drawing/2014/main" id="{4E7F0CEC-B70E-ABE5-0A8C-B3B26CC0C76E}"/>
                  </a:ext>
                </a:extLst>
              </p:cNvPr>
              <p:cNvSpPr txBox="1"/>
              <p:nvPr/>
            </p:nvSpPr>
            <p:spPr>
              <a:xfrm>
                <a:off x="9787516" y="6306207"/>
                <a:ext cx="209624" cy="185026"/>
              </a:xfrm>
              <a:prstGeom prst="rect">
                <a:avLst/>
              </a:prstGeom>
            </p:spPr>
            <p:txBody>
              <a:bodyPr vert="horz" wrap="none" lIns="0" tIns="0" rIns="0" bIns="0" rtlCol="0">
                <a:noAutofit/>
              </a:bodyPr>
              <a:lstStyle/>
              <a:p>
                <a:pPr algn="ctr"/>
                <a:r>
                  <a:rPr lang="en-US" sz="1050"/>
                  <a:t>0</a:t>
                </a:r>
              </a:p>
            </p:txBody>
          </p:sp>
          <p:sp>
            <p:nvSpPr>
              <p:cNvPr id="19484" name="TextBox 19483">
                <a:extLst>
                  <a:ext uri="{FF2B5EF4-FFF2-40B4-BE49-F238E27FC236}">
                    <a16:creationId xmlns:a16="http://schemas.microsoft.com/office/drawing/2014/main" id="{1DDE8601-2119-6B12-B848-992592E8CFD2}"/>
                  </a:ext>
                </a:extLst>
              </p:cNvPr>
              <p:cNvSpPr txBox="1"/>
              <p:nvPr/>
            </p:nvSpPr>
            <p:spPr>
              <a:xfrm>
                <a:off x="10010670" y="6306207"/>
                <a:ext cx="209624" cy="185026"/>
              </a:xfrm>
              <a:prstGeom prst="rect">
                <a:avLst/>
              </a:prstGeom>
            </p:spPr>
            <p:txBody>
              <a:bodyPr vert="horz" wrap="none" lIns="0" tIns="0" rIns="0" bIns="0" rtlCol="0">
                <a:noAutofit/>
              </a:bodyPr>
              <a:lstStyle/>
              <a:p>
                <a:pPr algn="ctr"/>
                <a:r>
                  <a:rPr lang="en-US" sz="1050"/>
                  <a:t>10</a:t>
                </a:r>
              </a:p>
            </p:txBody>
          </p:sp>
          <p:sp>
            <p:nvSpPr>
              <p:cNvPr id="19485" name="TextBox 19484">
                <a:extLst>
                  <a:ext uri="{FF2B5EF4-FFF2-40B4-BE49-F238E27FC236}">
                    <a16:creationId xmlns:a16="http://schemas.microsoft.com/office/drawing/2014/main" id="{9C993162-37A9-E083-0978-A56CBF3B0E53}"/>
                  </a:ext>
                </a:extLst>
              </p:cNvPr>
              <p:cNvSpPr txBox="1"/>
              <p:nvPr/>
            </p:nvSpPr>
            <p:spPr>
              <a:xfrm>
                <a:off x="10216587" y="6306207"/>
                <a:ext cx="209624" cy="185026"/>
              </a:xfrm>
              <a:prstGeom prst="rect">
                <a:avLst/>
              </a:prstGeom>
            </p:spPr>
            <p:txBody>
              <a:bodyPr vert="horz" wrap="none" lIns="0" tIns="0" rIns="0" bIns="0" rtlCol="0">
                <a:noAutofit/>
              </a:bodyPr>
              <a:lstStyle/>
              <a:p>
                <a:pPr algn="ctr"/>
                <a:r>
                  <a:rPr lang="en-US" sz="1050"/>
                  <a:t>20</a:t>
                </a:r>
              </a:p>
            </p:txBody>
          </p:sp>
          <p:sp>
            <p:nvSpPr>
              <p:cNvPr id="19486" name="TextBox 19485">
                <a:extLst>
                  <a:ext uri="{FF2B5EF4-FFF2-40B4-BE49-F238E27FC236}">
                    <a16:creationId xmlns:a16="http://schemas.microsoft.com/office/drawing/2014/main" id="{2C06BCDB-1E57-5379-E8A4-0D863DBB7C27}"/>
                  </a:ext>
                </a:extLst>
              </p:cNvPr>
              <p:cNvSpPr txBox="1"/>
              <p:nvPr/>
            </p:nvSpPr>
            <p:spPr>
              <a:xfrm>
                <a:off x="10427042" y="6306207"/>
                <a:ext cx="209624" cy="185026"/>
              </a:xfrm>
              <a:prstGeom prst="rect">
                <a:avLst/>
              </a:prstGeom>
            </p:spPr>
            <p:txBody>
              <a:bodyPr vert="horz" wrap="none" lIns="0" tIns="0" rIns="0" bIns="0" rtlCol="0">
                <a:noAutofit/>
              </a:bodyPr>
              <a:lstStyle/>
              <a:p>
                <a:pPr algn="ctr"/>
                <a:r>
                  <a:rPr lang="en-US" sz="1050"/>
                  <a:t>30</a:t>
                </a:r>
              </a:p>
            </p:txBody>
          </p:sp>
          <p:sp>
            <p:nvSpPr>
              <p:cNvPr id="19487" name="TextBox 19486">
                <a:extLst>
                  <a:ext uri="{FF2B5EF4-FFF2-40B4-BE49-F238E27FC236}">
                    <a16:creationId xmlns:a16="http://schemas.microsoft.com/office/drawing/2014/main" id="{E8944534-D828-1791-BBDD-B9D0082708FA}"/>
                  </a:ext>
                </a:extLst>
              </p:cNvPr>
              <p:cNvSpPr txBox="1"/>
              <p:nvPr/>
            </p:nvSpPr>
            <p:spPr>
              <a:xfrm>
                <a:off x="10637890" y="6306207"/>
                <a:ext cx="209624" cy="185026"/>
              </a:xfrm>
              <a:prstGeom prst="rect">
                <a:avLst/>
              </a:prstGeom>
            </p:spPr>
            <p:txBody>
              <a:bodyPr vert="horz" wrap="none" lIns="0" tIns="0" rIns="0" bIns="0" rtlCol="0">
                <a:noAutofit/>
              </a:bodyPr>
              <a:lstStyle/>
              <a:p>
                <a:pPr algn="ctr"/>
                <a:r>
                  <a:rPr lang="en-US" sz="1050"/>
                  <a:t>40</a:t>
                </a:r>
              </a:p>
            </p:txBody>
          </p:sp>
          <p:sp>
            <p:nvSpPr>
              <p:cNvPr id="19488" name="TextBox 19487">
                <a:extLst>
                  <a:ext uri="{FF2B5EF4-FFF2-40B4-BE49-F238E27FC236}">
                    <a16:creationId xmlns:a16="http://schemas.microsoft.com/office/drawing/2014/main" id="{E07230EA-A3C7-B727-C0EC-CE6BC260FA3B}"/>
                  </a:ext>
                </a:extLst>
              </p:cNvPr>
              <p:cNvSpPr txBox="1"/>
              <p:nvPr/>
            </p:nvSpPr>
            <p:spPr>
              <a:xfrm>
                <a:off x="10856811" y="6306207"/>
                <a:ext cx="209624" cy="185026"/>
              </a:xfrm>
              <a:prstGeom prst="rect">
                <a:avLst/>
              </a:prstGeom>
            </p:spPr>
            <p:txBody>
              <a:bodyPr vert="horz" wrap="none" lIns="0" tIns="0" rIns="0" bIns="0" rtlCol="0">
                <a:noAutofit/>
              </a:bodyPr>
              <a:lstStyle/>
              <a:p>
                <a:pPr algn="ctr"/>
                <a:r>
                  <a:rPr lang="en-US" sz="1050"/>
                  <a:t>50</a:t>
                </a:r>
              </a:p>
            </p:txBody>
          </p:sp>
          <p:sp>
            <p:nvSpPr>
              <p:cNvPr id="19489" name="TextBox 19488">
                <a:extLst>
                  <a:ext uri="{FF2B5EF4-FFF2-40B4-BE49-F238E27FC236}">
                    <a16:creationId xmlns:a16="http://schemas.microsoft.com/office/drawing/2014/main" id="{3D1F36E0-03A3-32C1-2F17-2A9BA118DA87}"/>
                  </a:ext>
                </a:extLst>
              </p:cNvPr>
              <p:cNvSpPr txBox="1"/>
              <p:nvPr/>
            </p:nvSpPr>
            <p:spPr>
              <a:xfrm>
                <a:off x="11071194" y="6306207"/>
                <a:ext cx="209624" cy="185026"/>
              </a:xfrm>
              <a:prstGeom prst="rect">
                <a:avLst/>
              </a:prstGeom>
            </p:spPr>
            <p:txBody>
              <a:bodyPr vert="horz" wrap="none" lIns="0" tIns="0" rIns="0" bIns="0" rtlCol="0">
                <a:noAutofit/>
              </a:bodyPr>
              <a:lstStyle/>
              <a:p>
                <a:pPr algn="ctr"/>
                <a:r>
                  <a:rPr lang="en-US" sz="1050"/>
                  <a:t>60</a:t>
                </a:r>
              </a:p>
            </p:txBody>
          </p:sp>
          <p:sp>
            <p:nvSpPr>
              <p:cNvPr id="19490" name="TextBox 19489">
                <a:extLst>
                  <a:ext uri="{FF2B5EF4-FFF2-40B4-BE49-F238E27FC236}">
                    <a16:creationId xmlns:a16="http://schemas.microsoft.com/office/drawing/2014/main" id="{E075AA82-ABDD-0D20-B41E-2A736553F782}"/>
                  </a:ext>
                </a:extLst>
              </p:cNvPr>
              <p:cNvSpPr txBox="1"/>
              <p:nvPr/>
            </p:nvSpPr>
            <p:spPr>
              <a:xfrm>
                <a:off x="11285882" y="6306207"/>
                <a:ext cx="209624" cy="185026"/>
              </a:xfrm>
              <a:prstGeom prst="rect">
                <a:avLst/>
              </a:prstGeom>
            </p:spPr>
            <p:txBody>
              <a:bodyPr vert="horz" wrap="none" lIns="0" tIns="0" rIns="0" bIns="0" rtlCol="0">
                <a:noAutofit/>
              </a:bodyPr>
              <a:lstStyle/>
              <a:p>
                <a:pPr algn="ctr"/>
                <a:r>
                  <a:rPr lang="en-US" sz="1050"/>
                  <a:t>70</a:t>
                </a:r>
              </a:p>
            </p:txBody>
          </p:sp>
          <p:sp>
            <p:nvSpPr>
              <p:cNvPr id="19491" name="TextBox 19490">
                <a:extLst>
                  <a:ext uri="{FF2B5EF4-FFF2-40B4-BE49-F238E27FC236}">
                    <a16:creationId xmlns:a16="http://schemas.microsoft.com/office/drawing/2014/main" id="{859016FB-B281-E85E-9C03-05A54E1E143F}"/>
                  </a:ext>
                </a:extLst>
              </p:cNvPr>
              <p:cNvSpPr txBox="1"/>
              <p:nvPr/>
            </p:nvSpPr>
            <p:spPr>
              <a:xfrm>
                <a:off x="11503972" y="6306207"/>
                <a:ext cx="209624" cy="185026"/>
              </a:xfrm>
              <a:prstGeom prst="rect">
                <a:avLst/>
              </a:prstGeom>
            </p:spPr>
            <p:txBody>
              <a:bodyPr vert="horz" wrap="none" lIns="0" tIns="0" rIns="0" bIns="0" rtlCol="0">
                <a:noAutofit/>
              </a:bodyPr>
              <a:lstStyle/>
              <a:p>
                <a:pPr algn="ctr"/>
                <a:r>
                  <a:rPr lang="en-US" sz="1050"/>
                  <a:t>80</a:t>
                </a:r>
              </a:p>
            </p:txBody>
          </p:sp>
          <p:sp>
            <p:nvSpPr>
              <p:cNvPr id="19492" name="TextBox 19491">
                <a:extLst>
                  <a:ext uri="{FF2B5EF4-FFF2-40B4-BE49-F238E27FC236}">
                    <a16:creationId xmlns:a16="http://schemas.microsoft.com/office/drawing/2014/main" id="{1FDDAC5F-D98B-58F3-1719-44A0E3B53EBF}"/>
                  </a:ext>
                </a:extLst>
              </p:cNvPr>
              <p:cNvSpPr txBox="1"/>
              <p:nvPr/>
            </p:nvSpPr>
            <p:spPr>
              <a:xfrm>
                <a:off x="11714427" y="6306207"/>
                <a:ext cx="209624" cy="185026"/>
              </a:xfrm>
              <a:prstGeom prst="rect">
                <a:avLst/>
              </a:prstGeom>
            </p:spPr>
            <p:txBody>
              <a:bodyPr vert="horz" wrap="none" lIns="0" tIns="0" rIns="0" bIns="0" rtlCol="0">
                <a:noAutofit/>
              </a:bodyPr>
              <a:lstStyle/>
              <a:p>
                <a:pPr algn="ctr"/>
                <a:r>
                  <a:rPr lang="en-US" sz="1050"/>
                  <a:t>90</a:t>
                </a:r>
              </a:p>
            </p:txBody>
          </p:sp>
        </p:grpSp>
        <p:sp>
          <p:nvSpPr>
            <p:cNvPr id="19545" name="TextBox 19544">
              <a:extLst>
                <a:ext uri="{FF2B5EF4-FFF2-40B4-BE49-F238E27FC236}">
                  <a16:creationId xmlns:a16="http://schemas.microsoft.com/office/drawing/2014/main" id="{78A2098E-5BEE-CD3A-BDA8-4B230E9C52E1}"/>
                </a:ext>
              </a:extLst>
            </p:cNvPr>
            <p:cNvSpPr txBox="1"/>
            <p:nvPr/>
          </p:nvSpPr>
          <p:spPr>
            <a:xfrm>
              <a:off x="11757592" y="5818983"/>
              <a:ext cx="186016" cy="185026"/>
            </a:xfrm>
            <a:prstGeom prst="rect">
              <a:avLst/>
            </a:prstGeom>
          </p:spPr>
          <p:txBody>
            <a:bodyPr vert="horz" wrap="none" lIns="0" tIns="0" rIns="0" bIns="0" rtlCol="0">
              <a:noAutofit/>
            </a:bodyPr>
            <a:lstStyle/>
            <a:p>
              <a:pPr algn="ctr"/>
              <a:r>
                <a:rPr lang="en-US" sz="1050"/>
                <a:t>100</a:t>
              </a:r>
            </a:p>
          </p:txBody>
        </p:sp>
      </p:grpSp>
      <p:cxnSp>
        <p:nvCxnSpPr>
          <p:cNvPr id="44" name="Straight Connector 43">
            <a:extLst>
              <a:ext uri="{FF2B5EF4-FFF2-40B4-BE49-F238E27FC236}">
                <a16:creationId xmlns:a16="http://schemas.microsoft.com/office/drawing/2014/main" id="{EB8C6E37-652A-B7B4-3A82-B2F25CA8E056}"/>
              </a:ext>
            </a:extLst>
          </p:cNvPr>
          <p:cNvCxnSpPr>
            <a:cxnSpLocks/>
          </p:cNvCxnSpPr>
          <p:nvPr/>
        </p:nvCxnSpPr>
        <p:spPr>
          <a:xfrm>
            <a:off x="11257746" y="6051211"/>
            <a:ext cx="0" cy="6165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1980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A7B5E-1E99-D96C-5E50-237164AAC3CF}"/>
            </a:ext>
          </a:extLst>
        </p:cNvPr>
        <p:cNvGrpSpPr/>
        <p:nvPr/>
      </p:nvGrpSpPr>
      <p:grpSpPr>
        <a:xfrm>
          <a:off x="0" y="0"/>
          <a:ext cx="0" cy="0"/>
          <a:chOff x="0" y="0"/>
          <a:chExt cx="0" cy="0"/>
        </a:xfrm>
      </p:grpSpPr>
      <p:sp>
        <p:nvSpPr>
          <p:cNvPr id="22530" name="Rectangle 2">
            <a:extLst>
              <a:ext uri="{FF2B5EF4-FFF2-40B4-BE49-F238E27FC236}">
                <a16:creationId xmlns:a16="http://schemas.microsoft.com/office/drawing/2014/main" id="{765F5103-27DF-AA0A-DE95-72A2C20A6C3D}"/>
              </a:ext>
            </a:extLst>
          </p:cNvPr>
          <p:cNvSpPr>
            <a:spLocks noGrp="1" noChangeArrowheads="1"/>
          </p:cNvSpPr>
          <p:nvPr>
            <p:ph type="title"/>
          </p:nvPr>
        </p:nvSpPr>
        <p:spPr/>
        <p:txBody>
          <a:bodyPr/>
          <a:lstStyle/>
          <a:p>
            <a:r>
              <a:rPr lang="en-US" altLang="en-US"/>
              <a:t>VAYHIT3: Bleeding Events, Additional Therapies, and Other Effects</a:t>
            </a:r>
          </a:p>
        </p:txBody>
      </p:sp>
      <p:sp>
        <p:nvSpPr>
          <p:cNvPr id="2" name="TextBox 1">
            <a:extLst>
              <a:ext uri="{FF2B5EF4-FFF2-40B4-BE49-F238E27FC236}">
                <a16:creationId xmlns:a16="http://schemas.microsoft.com/office/drawing/2014/main" id="{1975C40C-00BA-9DDA-16C6-6EE1576580AB}"/>
              </a:ext>
            </a:extLst>
          </p:cNvPr>
          <p:cNvSpPr txBox="1"/>
          <p:nvPr/>
        </p:nvSpPr>
        <p:spPr>
          <a:xfrm>
            <a:off x="4732256" y="6476214"/>
            <a:ext cx="914400" cy="914400"/>
          </a:xfrm>
          <a:prstGeom prst="rect">
            <a:avLst/>
          </a:prstGeom>
        </p:spPr>
        <p:txBody>
          <a:bodyPr vert="horz" wrap="none" lIns="0" tIns="0" rIns="0" bIns="0" rtlCol="0">
            <a:noAutofit/>
          </a:bodyPr>
          <a:lstStyle/>
          <a:p>
            <a:pPr algn="l"/>
            <a:endParaRPr lang="en-US" sz="1200"/>
          </a:p>
        </p:txBody>
      </p:sp>
      <p:graphicFrame>
        <p:nvGraphicFramePr>
          <p:cNvPr id="7" name="Table 6">
            <a:extLst>
              <a:ext uri="{FF2B5EF4-FFF2-40B4-BE49-F238E27FC236}">
                <a16:creationId xmlns:a16="http://schemas.microsoft.com/office/drawing/2014/main" id="{CBB1D350-2B3F-E0C2-EEA5-A550725CCE9B}"/>
              </a:ext>
            </a:extLst>
          </p:cNvPr>
          <p:cNvGraphicFramePr>
            <a:graphicFrameLocks noGrp="1"/>
          </p:cNvGraphicFramePr>
          <p:nvPr>
            <p:extLst>
              <p:ext uri="{D42A27DB-BD31-4B8C-83A1-F6EECF244321}">
                <p14:modId xmlns:p14="http://schemas.microsoft.com/office/powerpoint/2010/main" val="3521692093"/>
              </p:ext>
            </p:extLst>
          </p:nvPr>
        </p:nvGraphicFramePr>
        <p:xfrm>
          <a:off x="5752213" y="1375510"/>
          <a:ext cx="5373687" cy="1645952"/>
        </p:xfrm>
        <a:graphic>
          <a:graphicData uri="http://schemas.openxmlformats.org/drawingml/2006/table">
            <a:tbl>
              <a:tblPr/>
              <a:tblGrid>
                <a:gridCol w="3501828">
                  <a:extLst>
                    <a:ext uri="{9D8B030D-6E8A-4147-A177-3AD203B41FA5}">
                      <a16:colId xmlns:a16="http://schemas.microsoft.com/office/drawing/2014/main" val="2880100117"/>
                    </a:ext>
                  </a:extLst>
                </a:gridCol>
                <a:gridCol w="1871859">
                  <a:extLst>
                    <a:ext uri="{9D8B030D-6E8A-4147-A177-3AD203B41FA5}">
                      <a16:colId xmlns:a16="http://schemas.microsoft.com/office/drawing/2014/main" val="3173840594"/>
                    </a:ext>
                  </a:extLst>
                </a:gridCol>
              </a:tblGrid>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bg1"/>
                          </a:solidFill>
                          <a:effectLst/>
                          <a:latin typeface="+mn-lt"/>
                        </a:rPr>
                        <a:t>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mn-lt"/>
                        </a:rPr>
                        <a:t>Ianalumab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mn-lt"/>
                        </a:rPr>
                        <a:t> (N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364898770"/>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Rescue treatment received</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Corticosteroids</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IVIG  </a:t>
                      </a: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Platelet transfusions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23 (56.1)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12 (29.3)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17 (41.5)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2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276389103"/>
                  </a:ext>
                </a:extLst>
              </a:tr>
            </a:tbl>
          </a:graphicData>
        </a:graphic>
      </p:graphicFrame>
      <p:sp>
        <p:nvSpPr>
          <p:cNvPr id="6" name="TextBox 5">
            <a:extLst>
              <a:ext uri="{FF2B5EF4-FFF2-40B4-BE49-F238E27FC236}">
                <a16:creationId xmlns:a16="http://schemas.microsoft.com/office/drawing/2014/main" id="{8095F608-08E1-5D97-86CC-CCC743A62001}"/>
              </a:ext>
            </a:extLst>
          </p:cNvPr>
          <p:cNvSpPr txBox="1"/>
          <p:nvPr/>
        </p:nvSpPr>
        <p:spPr>
          <a:xfrm>
            <a:off x="1191284" y="1368364"/>
            <a:ext cx="3466980" cy="243246"/>
          </a:xfrm>
          <a:prstGeom prst="rect">
            <a:avLst/>
          </a:prstGeom>
        </p:spPr>
        <p:txBody>
          <a:bodyPr vert="horz" wrap="none" lIns="0" tIns="0" rIns="0" bIns="0" rtlCol="0">
            <a:noAutofit/>
          </a:bodyPr>
          <a:lstStyle/>
          <a:p>
            <a:pPr algn="ctr"/>
            <a:r>
              <a:rPr lang="en-US" sz="1600" b="1"/>
              <a:t>Proportion of Patients with Bleeding Events</a:t>
            </a:r>
          </a:p>
        </p:txBody>
      </p:sp>
      <p:sp>
        <p:nvSpPr>
          <p:cNvPr id="10" name="TextBox 9">
            <a:extLst>
              <a:ext uri="{FF2B5EF4-FFF2-40B4-BE49-F238E27FC236}">
                <a16:creationId xmlns:a16="http://schemas.microsoft.com/office/drawing/2014/main" id="{1B467C02-CF62-1A0C-357A-2DC3D7288C1E}"/>
              </a:ext>
            </a:extLst>
          </p:cNvPr>
          <p:cNvSpPr txBox="1"/>
          <p:nvPr/>
        </p:nvSpPr>
        <p:spPr>
          <a:xfrm>
            <a:off x="5646656" y="3615232"/>
            <a:ext cx="5920642" cy="1974622"/>
          </a:xfrm>
          <a:prstGeom prst="rect">
            <a:avLst/>
          </a:prstGeom>
        </p:spPr>
        <p:txBody>
          <a:bodyPr vert="horz" wrap="square" lIns="0" tIns="0" rIns="0" bIns="0" rtlCol="0">
            <a:noAutofit/>
          </a:bodyPr>
          <a:lstStyle/>
          <a:p>
            <a:pPr marL="171450" indent="-171450" algn="l">
              <a:spcBef>
                <a:spcPts val="1200"/>
              </a:spcBef>
              <a:buFont typeface="Arial" panose="020B0604020202020204" pitchFamily="34" charset="0"/>
              <a:buChar char="•"/>
            </a:pPr>
            <a:r>
              <a:rPr lang="en-US" sz="1600"/>
              <a:t>Of 18 confirmed responders, 1 (5.6%) participant received IVIG between initial response time and Wk 25</a:t>
            </a:r>
          </a:p>
          <a:p>
            <a:pPr marL="171450" indent="-171450" algn="l">
              <a:spcBef>
                <a:spcPts val="1200"/>
              </a:spcBef>
              <a:buFont typeface="Arial" panose="020B0604020202020204" pitchFamily="34" charset="0"/>
              <a:buChar char="•"/>
            </a:pPr>
            <a:r>
              <a:rPr lang="en-US" sz="1600"/>
              <a:t>B-cell depletion was noted at Wk 5 (97.6% reduction) and Wk 13 (99.9% reduction) with median time to recovery not yet reached before Wk 25</a:t>
            </a:r>
          </a:p>
          <a:p>
            <a:pPr marL="171450" indent="-171450" algn="l">
              <a:spcBef>
                <a:spcPts val="1200"/>
              </a:spcBef>
              <a:buFont typeface="Arial" panose="020B0604020202020204" pitchFamily="34" charset="0"/>
              <a:buChar char="•"/>
            </a:pPr>
            <a:r>
              <a:rPr lang="en-US" sz="1600"/>
              <a:t>All but 1 patient maintained IgG levels ≥5 g/L after baseline during the treatment period</a:t>
            </a:r>
          </a:p>
          <a:p>
            <a:pPr marL="171450" indent="-171450" algn="l">
              <a:buFont typeface="Arial" panose="020B0604020202020204" pitchFamily="34" charset="0"/>
              <a:buChar char="•"/>
            </a:pPr>
            <a:endParaRPr lang="en-US" sz="1600"/>
          </a:p>
        </p:txBody>
      </p:sp>
      <p:sp>
        <p:nvSpPr>
          <p:cNvPr id="3" name="TextBox 2">
            <a:extLst>
              <a:ext uri="{FF2B5EF4-FFF2-40B4-BE49-F238E27FC236}">
                <a16:creationId xmlns:a16="http://schemas.microsoft.com/office/drawing/2014/main" id="{3C20118B-29E8-4507-AD9A-842B90A66591}"/>
              </a:ext>
            </a:extLst>
          </p:cNvPr>
          <p:cNvSpPr txBox="1"/>
          <p:nvPr/>
        </p:nvSpPr>
        <p:spPr>
          <a:xfrm>
            <a:off x="3273552" y="6382512"/>
            <a:ext cx="6341952"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800" b="0" i="0" u="none" strike="noStrike" kern="1200" cap="none" spc="-10" normalizeH="0" baseline="0" noProof="0">
                <a:ln>
                  <a:noFill/>
                </a:ln>
                <a:solidFill>
                  <a:srgbClr val="161616"/>
                </a:solidFill>
                <a:effectLst/>
                <a:uLnTx/>
                <a:uFillTx/>
                <a:latin typeface="Poppins" pitchFamily="2" charset="77"/>
                <a:ea typeface="+mn-ea"/>
                <a:cs typeface="Poppins" pitchFamily="2" charset="77"/>
              </a:rPr>
              <a:t>Choi. ASH 2025. Abstr 844. Reproduced with permission.</a:t>
            </a:r>
            <a:endParaRPr kumimoji="0" lang="en-US" altLang="en-US" sz="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 name="Freeform: Shape 3">
            <a:extLst>
              <a:ext uri="{FF2B5EF4-FFF2-40B4-BE49-F238E27FC236}">
                <a16:creationId xmlns:a16="http://schemas.microsoft.com/office/drawing/2014/main" id="{10C94004-04D7-56B2-1D4F-6015F77CF5E2}"/>
              </a:ext>
            </a:extLst>
          </p:cNvPr>
          <p:cNvSpPr/>
          <p:nvPr/>
        </p:nvSpPr>
        <p:spPr>
          <a:xfrm>
            <a:off x="1196908" y="2324041"/>
            <a:ext cx="3955938" cy="2579658"/>
          </a:xfrm>
          <a:custGeom>
            <a:avLst/>
            <a:gdLst>
              <a:gd name="csX0" fmla="*/ 0 w 6083449"/>
              <a:gd name="csY0" fmla="*/ 0 h 2242969"/>
              <a:gd name="csX1" fmla="*/ 0 w 6083449"/>
              <a:gd name="csY1" fmla="*/ 2242969 h 2242969"/>
              <a:gd name="csX2" fmla="*/ 6083449 w 6083449"/>
              <a:gd name="csY2" fmla="*/ 2242969 h 2242969"/>
            </a:gdLst>
            <a:ahLst/>
            <a:cxnLst>
              <a:cxn ang="0">
                <a:pos x="csX0" y="csY0"/>
              </a:cxn>
              <a:cxn ang="0">
                <a:pos x="csX1" y="csY1"/>
              </a:cxn>
              <a:cxn ang="0">
                <a:pos x="csX2" y="csY2"/>
              </a:cxn>
            </a:cxnLst>
            <a:rect l="l" t="t" r="r" b="b"/>
            <a:pathLst>
              <a:path w="6083449" h="2242969">
                <a:moveTo>
                  <a:pt x="0" y="0"/>
                </a:moveTo>
                <a:lnTo>
                  <a:pt x="0" y="2242969"/>
                </a:lnTo>
                <a:lnTo>
                  <a:pt x="6083449" y="2242969"/>
                </a:ln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58">
            <a:extLst>
              <a:ext uri="{FF2B5EF4-FFF2-40B4-BE49-F238E27FC236}">
                <a16:creationId xmlns:a16="http://schemas.microsoft.com/office/drawing/2014/main" id="{852F3CD2-E85C-E830-46C0-968D7F059326}"/>
              </a:ext>
            </a:extLst>
          </p:cNvPr>
          <p:cNvGrpSpPr/>
          <p:nvPr/>
        </p:nvGrpSpPr>
        <p:grpSpPr>
          <a:xfrm>
            <a:off x="401467" y="2227008"/>
            <a:ext cx="669489" cy="2876719"/>
            <a:chOff x="407319" y="2851036"/>
            <a:chExt cx="669489" cy="2419785"/>
          </a:xfrm>
        </p:grpSpPr>
        <p:sp>
          <p:nvSpPr>
            <p:cNvPr id="35" name="TextBox 34">
              <a:extLst>
                <a:ext uri="{FF2B5EF4-FFF2-40B4-BE49-F238E27FC236}">
                  <a16:creationId xmlns:a16="http://schemas.microsoft.com/office/drawing/2014/main" id="{2E4E229F-D31E-FB0A-270F-6007F83091B3}"/>
                </a:ext>
              </a:extLst>
            </p:cNvPr>
            <p:cNvSpPr txBox="1"/>
            <p:nvPr/>
          </p:nvSpPr>
          <p:spPr>
            <a:xfrm>
              <a:off x="414000" y="2851036"/>
              <a:ext cx="662808" cy="279614"/>
            </a:xfrm>
            <a:prstGeom prst="rect">
              <a:avLst/>
            </a:prstGeom>
          </p:spPr>
          <p:txBody>
            <a:bodyPr vert="horz" wrap="none" lIns="0" tIns="0" rIns="0" bIns="0" rtlCol="0">
              <a:noAutofit/>
            </a:bodyPr>
            <a:lstStyle/>
            <a:p>
              <a:pPr algn="r"/>
              <a:r>
                <a:rPr lang="en-US" sz="1600"/>
                <a:t>100</a:t>
              </a:r>
            </a:p>
          </p:txBody>
        </p:sp>
        <p:sp>
          <p:nvSpPr>
            <p:cNvPr id="36" name="TextBox 35">
              <a:extLst>
                <a:ext uri="{FF2B5EF4-FFF2-40B4-BE49-F238E27FC236}">
                  <a16:creationId xmlns:a16="http://schemas.microsoft.com/office/drawing/2014/main" id="{703B17DF-532C-FD4B-0D55-9F631AD962A5}"/>
                </a:ext>
              </a:extLst>
            </p:cNvPr>
            <p:cNvSpPr txBox="1"/>
            <p:nvPr/>
          </p:nvSpPr>
          <p:spPr>
            <a:xfrm>
              <a:off x="414000" y="3255569"/>
              <a:ext cx="662808" cy="279614"/>
            </a:xfrm>
            <a:prstGeom prst="rect">
              <a:avLst/>
            </a:prstGeom>
          </p:spPr>
          <p:txBody>
            <a:bodyPr vert="horz" wrap="none" lIns="0" tIns="0" rIns="0" bIns="0" rtlCol="0">
              <a:noAutofit/>
            </a:bodyPr>
            <a:lstStyle/>
            <a:p>
              <a:pPr algn="r"/>
              <a:r>
                <a:rPr lang="en-US" sz="1600"/>
                <a:t>80</a:t>
              </a:r>
            </a:p>
          </p:txBody>
        </p:sp>
        <p:sp>
          <p:nvSpPr>
            <p:cNvPr id="37" name="TextBox 36">
              <a:extLst>
                <a:ext uri="{FF2B5EF4-FFF2-40B4-BE49-F238E27FC236}">
                  <a16:creationId xmlns:a16="http://schemas.microsoft.com/office/drawing/2014/main" id="{F5693124-651C-3DF2-8E4D-FC2CB432E308}"/>
                </a:ext>
              </a:extLst>
            </p:cNvPr>
            <p:cNvSpPr txBox="1"/>
            <p:nvPr/>
          </p:nvSpPr>
          <p:spPr>
            <a:xfrm>
              <a:off x="407319" y="3702403"/>
              <a:ext cx="662808" cy="279614"/>
            </a:xfrm>
            <a:prstGeom prst="rect">
              <a:avLst/>
            </a:prstGeom>
          </p:spPr>
          <p:txBody>
            <a:bodyPr vert="horz" wrap="none" lIns="0" tIns="0" rIns="0" bIns="0" rtlCol="0">
              <a:noAutofit/>
            </a:bodyPr>
            <a:lstStyle/>
            <a:p>
              <a:pPr algn="r"/>
              <a:r>
                <a:rPr lang="en-US" sz="1600"/>
                <a:t>60</a:t>
              </a:r>
            </a:p>
          </p:txBody>
        </p:sp>
        <p:sp>
          <p:nvSpPr>
            <p:cNvPr id="38" name="TextBox 37">
              <a:extLst>
                <a:ext uri="{FF2B5EF4-FFF2-40B4-BE49-F238E27FC236}">
                  <a16:creationId xmlns:a16="http://schemas.microsoft.com/office/drawing/2014/main" id="{E143F554-CAAA-2536-7A7B-E3B08EB01697}"/>
                </a:ext>
              </a:extLst>
            </p:cNvPr>
            <p:cNvSpPr txBox="1"/>
            <p:nvPr/>
          </p:nvSpPr>
          <p:spPr>
            <a:xfrm>
              <a:off x="407319" y="4123387"/>
              <a:ext cx="662808" cy="279614"/>
            </a:xfrm>
            <a:prstGeom prst="rect">
              <a:avLst/>
            </a:prstGeom>
          </p:spPr>
          <p:txBody>
            <a:bodyPr vert="horz" wrap="none" lIns="0" tIns="0" rIns="0" bIns="0" rtlCol="0">
              <a:noAutofit/>
            </a:bodyPr>
            <a:lstStyle/>
            <a:p>
              <a:pPr algn="r"/>
              <a:r>
                <a:rPr lang="en-US" sz="1600"/>
                <a:t>40</a:t>
              </a:r>
            </a:p>
          </p:txBody>
        </p:sp>
        <p:sp>
          <p:nvSpPr>
            <p:cNvPr id="39" name="TextBox 38">
              <a:extLst>
                <a:ext uri="{FF2B5EF4-FFF2-40B4-BE49-F238E27FC236}">
                  <a16:creationId xmlns:a16="http://schemas.microsoft.com/office/drawing/2014/main" id="{1878BBDA-3232-A02C-A0E2-5A922A29A74D}"/>
                </a:ext>
              </a:extLst>
            </p:cNvPr>
            <p:cNvSpPr txBox="1"/>
            <p:nvPr/>
          </p:nvSpPr>
          <p:spPr>
            <a:xfrm>
              <a:off x="407319" y="4564063"/>
              <a:ext cx="662808" cy="279614"/>
            </a:xfrm>
            <a:prstGeom prst="rect">
              <a:avLst/>
            </a:prstGeom>
          </p:spPr>
          <p:txBody>
            <a:bodyPr vert="horz" wrap="none" lIns="0" tIns="0" rIns="0" bIns="0" rtlCol="0">
              <a:noAutofit/>
            </a:bodyPr>
            <a:lstStyle/>
            <a:p>
              <a:pPr algn="r"/>
              <a:r>
                <a:rPr lang="en-US" sz="1600"/>
                <a:t>20</a:t>
              </a:r>
            </a:p>
          </p:txBody>
        </p:sp>
        <p:sp>
          <p:nvSpPr>
            <p:cNvPr id="40" name="TextBox 39">
              <a:extLst>
                <a:ext uri="{FF2B5EF4-FFF2-40B4-BE49-F238E27FC236}">
                  <a16:creationId xmlns:a16="http://schemas.microsoft.com/office/drawing/2014/main" id="{1728E567-26D1-DB1D-B251-117AD37FF160}"/>
                </a:ext>
              </a:extLst>
            </p:cNvPr>
            <p:cNvSpPr txBox="1"/>
            <p:nvPr/>
          </p:nvSpPr>
          <p:spPr>
            <a:xfrm>
              <a:off x="407319" y="4991207"/>
              <a:ext cx="662808" cy="279614"/>
            </a:xfrm>
            <a:prstGeom prst="rect">
              <a:avLst/>
            </a:prstGeom>
          </p:spPr>
          <p:txBody>
            <a:bodyPr vert="horz" wrap="none" lIns="0" tIns="0" rIns="0" bIns="0" rtlCol="0">
              <a:noAutofit/>
            </a:bodyPr>
            <a:lstStyle/>
            <a:p>
              <a:pPr algn="r"/>
              <a:r>
                <a:rPr lang="en-US" sz="1600"/>
                <a:t>0</a:t>
              </a:r>
            </a:p>
          </p:txBody>
        </p:sp>
      </p:grpSp>
      <p:sp>
        <p:nvSpPr>
          <p:cNvPr id="57" name="TextBox 56">
            <a:extLst>
              <a:ext uri="{FF2B5EF4-FFF2-40B4-BE49-F238E27FC236}">
                <a16:creationId xmlns:a16="http://schemas.microsoft.com/office/drawing/2014/main" id="{47D8C6C0-A935-8FF1-8C47-22FBB0F8D5A2}"/>
              </a:ext>
            </a:extLst>
          </p:cNvPr>
          <p:cNvSpPr txBox="1"/>
          <p:nvPr/>
        </p:nvSpPr>
        <p:spPr>
          <a:xfrm rot="16200000">
            <a:off x="-531214" y="3474063"/>
            <a:ext cx="2073865" cy="279614"/>
          </a:xfrm>
          <a:prstGeom prst="rect">
            <a:avLst/>
          </a:prstGeom>
        </p:spPr>
        <p:txBody>
          <a:bodyPr vert="horz" wrap="none" lIns="0" tIns="0" rIns="0" bIns="0" rtlCol="0">
            <a:noAutofit/>
          </a:bodyPr>
          <a:lstStyle/>
          <a:p>
            <a:pPr algn="ctr"/>
            <a:r>
              <a:rPr lang="en-US" sz="1600">
                <a:solidFill>
                  <a:schemeClr val="tx1">
                    <a:lumMod val="75000"/>
                    <a:lumOff val="25000"/>
                  </a:schemeClr>
                </a:solidFill>
                <a:latin typeface="Poppins Medium" panose="00000600000000000000" pitchFamily="2" charset="0"/>
                <a:cs typeface="Poppins Medium" panose="00000600000000000000" pitchFamily="2" charset="0"/>
              </a:rPr>
              <a:t>Proportion of Patients (%)</a:t>
            </a:r>
          </a:p>
        </p:txBody>
      </p:sp>
      <p:sp>
        <p:nvSpPr>
          <p:cNvPr id="58" name="TextBox 57">
            <a:extLst>
              <a:ext uri="{FF2B5EF4-FFF2-40B4-BE49-F238E27FC236}">
                <a16:creationId xmlns:a16="http://schemas.microsoft.com/office/drawing/2014/main" id="{57B3E845-C4FC-19AE-DBEE-3A0C241D8D52}"/>
              </a:ext>
            </a:extLst>
          </p:cNvPr>
          <p:cNvSpPr txBox="1"/>
          <p:nvPr/>
        </p:nvSpPr>
        <p:spPr>
          <a:xfrm>
            <a:off x="1191284" y="5361111"/>
            <a:ext cx="4079509" cy="279614"/>
          </a:xfrm>
          <a:prstGeom prst="rect">
            <a:avLst/>
          </a:prstGeom>
        </p:spPr>
        <p:txBody>
          <a:bodyPr vert="horz" wrap="none" lIns="0" tIns="0" rIns="0" bIns="0" rtlCol="0">
            <a:noAutofit/>
          </a:bodyPr>
          <a:lstStyle/>
          <a:p>
            <a:pPr algn="ctr"/>
            <a:r>
              <a:rPr lang="en-US" sz="1600">
                <a:solidFill>
                  <a:schemeClr val="tx1">
                    <a:lumMod val="75000"/>
                    <a:lumOff val="25000"/>
                  </a:schemeClr>
                </a:solidFill>
                <a:latin typeface="Poppins Medium" panose="00000600000000000000" pitchFamily="2" charset="0"/>
                <a:cs typeface="Poppins Medium" panose="00000600000000000000" pitchFamily="2" charset="0"/>
              </a:rPr>
              <a:t>Time Point</a:t>
            </a:r>
          </a:p>
        </p:txBody>
      </p:sp>
      <p:sp>
        <p:nvSpPr>
          <p:cNvPr id="60" name="TextBox 59">
            <a:extLst>
              <a:ext uri="{FF2B5EF4-FFF2-40B4-BE49-F238E27FC236}">
                <a16:creationId xmlns:a16="http://schemas.microsoft.com/office/drawing/2014/main" id="{E1FA0A36-F092-72A6-0EB2-A5273E4C87CA}"/>
              </a:ext>
            </a:extLst>
          </p:cNvPr>
          <p:cNvSpPr txBox="1"/>
          <p:nvPr/>
        </p:nvSpPr>
        <p:spPr>
          <a:xfrm>
            <a:off x="1853681" y="4997175"/>
            <a:ext cx="662808" cy="316467"/>
          </a:xfrm>
          <a:prstGeom prst="rect">
            <a:avLst/>
          </a:prstGeom>
        </p:spPr>
        <p:txBody>
          <a:bodyPr vert="horz" wrap="none" lIns="0" tIns="0" rIns="0" bIns="0" rtlCol="0">
            <a:noAutofit/>
          </a:bodyPr>
          <a:lstStyle/>
          <a:p>
            <a:pPr algn="ctr"/>
            <a:r>
              <a:rPr lang="en-US" sz="1600"/>
              <a:t>Baseline (N = 41)</a:t>
            </a:r>
          </a:p>
        </p:txBody>
      </p:sp>
      <p:sp>
        <p:nvSpPr>
          <p:cNvPr id="61" name="TextBox 60">
            <a:extLst>
              <a:ext uri="{FF2B5EF4-FFF2-40B4-BE49-F238E27FC236}">
                <a16:creationId xmlns:a16="http://schemas.microsoft.com/office/drawing/2014/main" id="{E40540E9-DB4B-4306-786A-A540ED294693}"/>
              </a:ext>
            </a:extLst>
          </p:cNvPr>
          <p:cNvSpPr txBox="1"/>
          <p:nvPr/>
        </p:nvSpPr>
        <p:spPr>
          <a:xfrm>
            <a:off x="3944624" y="5015311"/>
            <a:ext cx="662808" cy="316467"/>
          </a:xfrm>
          <a:prstGeom prst="rect">
            <a:avLst/>
          </a:prstGeom>
        </p:spPr>
        <p:txBody>
          <a:bodyPr vert="horz" wrap="none" lIns="0" tIns="0" rIns="0" bIns="0" rtlCol="0">
            <a:noAutofit/>
          </a:bodyPr>
          <a:lstStyle/>
          <a:p>
            <a:pPr algn="ctr"/>
            <a:r>
              <a:rPr lang="en-US" sz="1600"/>
              <a:t>Week 25 (N = 37)</a:t>
            </a:r>
          </a:p>
        </p:txBody>
      </p:sp>
      <p:sp>
        <p:nvSpPr>
          <p:cNvPr id="22534" name="TextBox 22533">
            <a:extLst>
              <a:ext uri="{FF2B5EF4-FFF2-40B4-BE49-F238E27FC236}">
                <a16:creationId xmlns:a16="http://schemas.microsoft.com/office/drawing/2014/main" id="{859D5044-56F1-74BA-C014-6D6B06679772}"/>
              </a:ext>
            </a:extLst>
          </p:cNvPr>
          <p:cNvSpPr txBox="1"/>
          <p:nvPr/>
        </p:nvSpPr>
        <p:spPr>
          <a:xfrm>
            <a:off x="365911" y="1816531"/>
            <a:ext cx="1587557" cy="318430"/>
          </a:xfrm>
          <a:prstGeom prst="rect">
            <a:avLst/>
          </a:prstGeom>
        </p:spPr>
        <p:txBody>
          <a:bodyPr vert="horz" wrap="none" lIns="0" tIns="0" rIns="0" bIns="0" rtlCol="0">
            <a:noAutofit/>
          </a:bodyPr>
          <a:lstStyle/>
          <a:p>
            <a:pPr algn="r"/>
            <a:r>
              <a:rPr lang="en-US" sz="1600"/>
              <a:t>Bleeding grade</a:t>
            </a:r>
          </a:p>
        </p:txBody>
      </p:sp>
      <p:sp>
        <p:nvSpPr>
          <p:cNvPr id="22535" name="TextBox 22534">
            <a:extLst>
              <a:ext uri="{FF2B5EF4-FFF2-40B4-BE49-F238E27FC236}">
                <a16:creationId xmlns:a16="http://schemas.microsoft.com/office/drawing/2014/main" id="{33D0A229-1D94-5AAF-A8FF-DA20C430D2FB}"/>
              </a:ext>
            </a:extLst>
          </p:cNvPr>
          <p:cNvSpPr txBox="1"/>
          <p:nvPr/>
        </p:nvSpPr>
        <p:spPr>
          <a:xfrm>
            <a:off x="2281603" y="1816531"/>
            <a:ext cx="937196" cy="318430"/>
          </a:xfrm>
          <a:prstGeom prst="rect">
            <a:avLst/>
          </a:prstGeom>
        </p:spPr>
        <p:txBody>
          <a:bodyPr vert="horz" wrap="none" lIns="0" tIns="0" rIns="0" bIns="0" rtlCol="0">
            <a:noAutofit/>
          </a:bodyPr>
          <a:lstStyle/>
          <a:p>
            <a:r>
              <a:rPr lang="en-US" sz="1600"/>
              <a:t>Missing</a:t>
            </a:r>
          </a:p>
        </p:txBody>
      </p:sp>
      <p:sp>
        <p:nvSpPr>
          <p:cNvPr id="22536" name="Rectangle 22535">
            <a:extLst>
              <a:ext uri="{FF2B5EF4-FFF2-40B4-BE49-F238E27FC236}">
                <a16:creationId xmlns:a16="http://schemas.microsoft.com/office/drawing/2014/main" id="{B77CA191-B771-F53F-BED6-86479FD3546E}"/>
              </a:ext>
            </a:extLst>
          </p:cNvPr>
          <p:cNvSpPr/>
          <p:nvPr/>
        </p:nvSpPr>
        <p:spPr>
          <a:xfrm>
            <a:off x="2077419" y="1866629"/>
            <a:ext cx="142209" cy="14220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37" name="TextBox 22536">
            <a:extLst>
              <a:ext uri="{FF2B5EF4-FFF2-40B4-BE49-F238E27FC236}">
                <a16:creationId xmlns:a16="http://schemas.microsoft.com/office/drawing/2014/main" id="{4FF98C26-4EF6-E2B1-7BF5-890D1AC1CFB9}"/>
              </a:ext>
            </a:extLst>
          </p:cNvPr>
          <p:cNvSpPr txBox="1"/>
          <p:nvPr/>
        </p:nvSpPr>
        <p:spPr>
          <a:xfrm>
            <a:off x="3367377" y="1830177"/>
            <a:ext cx="204185" cy="318430"/>
          </a:xfrm>
          <a:prstGeom prst="rect">
            <a:avLst/>
          </a:prstGeom>
        </p:spPr>
        <p:txBody>
          <a:bodyPr vert="horz" wrap="none" lIns="0" tIns="0" rIns="0" bIns="0" rtlCol="0">
            <a:noAutofit/>
          </a:bodyPr>
          <a:lstStyle/>
          <a:p>
            <a:r>
              <a:rPr lang="en-US" sz="1600"/>
              <a:t>0</a:t>
            </a:r>
          </a:p>
        </p:txBody>
      </p:sp>
      <p:sp>
        <p:nvSpPr>
          <p:cNvPr id="22538" name="Rectangle 22537">
            <a:extLst>
              <a:ext uri="{FF2B5EF4-FFF2-40B4-BE49-F238E27FC236}">
                <a16:creationId xmlns:a16="http://schemas.microsoft.com/office/drawing/2014/main" id="{02EBE6DD-C8E4-7EAD-9000-4728BA638989}"/>
              </a:ext>
            </a:extLst>
          </p:cNvPr>
          <p:cNvSpPr/>
          <p:nvPr/>
        </p:nvSpPr>
        <p:spPr>
          <a:xfrm>
            <a:off x="3163193" y="1880275"/>
            <a:ext cx="142209" cy="14220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39" name="TextBox 22538">
            <a:extLst>
              <a:ext uri="{FF2B5EF4-FFF2-40B4-BE49-F238E27FC236}">
                <a16:creationId xmlns:a16="http://schemas.microsoft.com/office/drawing/2014/main" id="{75D3AD0C-9774-6D8C-38CF-334523BCAA0F}"/>
              </a:ext>
            </a:extLst>
          </p:cNvPr>
          <p:cNvSpPr txBox="1"/>
          <p:nvPr/>
        </p:nvSpPr>
        <p:spPr>
          <a:xfrm>
            <a:off x="3863104" y="1830177"/>
            <a:ext cx="204185" cy="318430"/>
          </a:xfrm>
          <a:prstGeom prst="rect">
            <a:avLst/>
          </a:prstGeom>
        </p:spPr>
        <p:txBody>
          <a:bodyPr vert="horz" wrap="none" lIns="0" tIns="0" rIns="0" bIns="0" rtlCol="0">
            <a:noAutofit/>
          </a:bodyPr>
          <a:lstStyle/>
          <a:p>
            <a:r>
              <a:rPr lang="en-US" sz="1600"/>
              <a:t>1</a:t>
            </a:r>
          </a:p>
        </p:txBody>
      </p:sp>
      <p:sp>
        <p:nvSpPr>
          <p:cNvPr id="22540" name="Rectangle 22539">
            <a:extLst>
              <a:ext uri="{FF2B5EF4-FFF2-40B4-BE49-F238E27FC236}">
                <a16:creationId xmlns:a16="http://schemas.microsoft.com/office/drawing/2014/main" id="{F6871255-68FA-B632-25AD-EA147DC74890}"/>
              </a:ext>
            </a:extLst>
          </p:cNvPr>
          <p:cNvSpPr/>
          <p:nvPr/>
        </p:nvSpPr>
        <p:spPr>
          <a:xfrm>
            <a:off x="3658920" y="1880275"/>
            <a:ext cx="142209" cy="14220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41" name="TextBox 22540">
            <a:extLst>
              <a:ext uri="{FF2B5EF4-FFF2-40B4-BE49-F238E27FC236}">
                <a16:creationId xmlns:a16="http://schemas.microsoft.com/office/drawing/2014/main" id="{C159848E-D3CF-8842-F264-DCEA8C75BE01}"/>
              </a:ext>
            </a:extLst>
          </p:cNvPr>
          <p:cNvSpPr txBox="1"/>
          <p:nvPr/>
        </p:nvSpPr>
        <p:spPr>
          <a:xfrm>
            <a:off x="4330837" y="1830177"/>
            <a:ext cx="204185" cy="318430"/>
          </a:xfrm>
          <a:prstGeom prst="rect">
            <a:avLst/>
          </a:prstGeom>
        </p:spPr>
        <p:txBody>
          <a:bodyPr vert="horz" wrap="none" lIns="0" tIns="0" rIns="0" bIns="0" rtlCol="0">
            <a:noAutofit/>
          </a:bodyPr>
          <a:lstStyle/>
          <a:p>
            <a:r>
              <a:rPr lang="en-US" sz="1600"/>
              <a:t>2</a:t>
            </a:r>
          </a:p>
        </p:txBody>
      </p:sp>
      <p:sp>
        <p:nvSpPr>
          <p:cNvPr id="22542" name="Rectangle 22541">
            <a:extLst>
              <a:ext uri="{FF2B5EF4-FFF2-40B4-BE49-F238E27FC236}">
                <a16:creationId xmlns:a16="http://schemas.microsoft.com/office/drawing/2014/main" id="{F3F2B922-0FC0-AF56-D2F3-67A588D4EF06}"/>
              </a:ext>
            </a:extLst>
          </p:cNvPr>
          <p:cNvSpPr/>
          <p:nvPr/>
        </p:nvSpPr>
        <p:spPr>
          <a:xfrm>
            <a:off x="4126653" y="1880275"/>
            <a:ext cx="142209" cy="1422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44" name="Rectangle 22543">
            <a:extLst>
              <a:ext uri="{FF2B5EF4-FFF2-40B4-BE49-F238E27FC236}">
                <a16:creationId xmlns:a16="http://schemas.microsoft.com/office/drawing/2014/main" id="{8A28ECD7-A399-7C38-26C0-97D2CFE64EE4}"/>
              </a:ext>
            </a:extLst>
          </p:cNvPr>
          <p:cNvSpPr/>
          <p:nvPr/>
        </p:nvSpPr>
        <p:spPr>
          <a:xfrm>
            <a:off x="1778342" y="3392492"/>
            <a:ext cx="822385" cy="1198116"/>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43" name="Rectangle 22542">
            <a:extLst>
              <a:ext uri="{FF2B5EF4-FFF2-40B4-BE49-F238E27FC236}">
                <a16:creationId xmlns:a16="http://schemas.microsoft.com/office/drawing/2014/main" id="{4E44A15B-11C1-E972-3A48-45461E908C0F}"/>
              </a:ext>
            </a:extLst>
          </p:cNvPr>
          <p:cNvSpPr/>
          <p:nvPr/>
        </p:nvSpPr>
        <p:spPr>
          <a:xfrm>
            <a:off x="1778342" y="4539041"/>
            <a:ext cx="822385" cy="3713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45" name="Rectangle 22544">
            <a:extLst>
              <a:ext uri="{FF2B5EF4-FFF2-40B4-BE49-F238E27FC236}">
                <a16:creationId xmlns:a16="http://schemas.microsoft.com/office/drawing/2014/main" id="{F931C014-744F-5BDF-FE7B-15E5A22C3538}"/>
              </a:ext>
            </a:extLst>
          </p:cNvPr>
          <p:cNvSpPr/>
          <p:nvPr/>
        </p:nvSpPr>
        <p:spPr>
          <a:xfrm>
            <a:off x="1778342" y="2330759"/>
            <a:ext cx="822385" cy="1061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46" name="Rectangle 22545">
            <a:extLst>
              <a:ext uri="{FF2B5EF4-FFF2-40B4-BE49-F238E27FC236}">
                <a16:creationId xmlns:a16="http://schemas.microsoft.com/office/drawing/2014/main" id="{0C9CD7CD-81A7-083D-3A49-25A0DACE8F7F}"/>
              </a:ext>
            </a:extLst>
          </p:cNvPr>
          <p:cNvSpPr/>
          <p:nvPr/>
        </p:nvSpPr>
        <p:spPr>
          <a:xfrm>
            <a:off x="3769993" y="4355268"/>
            <a:ext cx="822385" cy="44933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47" name="Rectangle 22546">
            <a:extLst>
              <a:ext uri="{FF2B5EF4-FFF2-40B4-BE49-F238E27FC236}">
                <a16:creationId xmlns:a16="http://schemas.microsoft.com/office/drawing/2014/main" id="{341AC9E4-D716-E2F3-9CCD-B04AC4E77ED5}"/>
              </a:ext>
            </a:extLst>
          </p:cNvPr>
          <p:cNvSpPr/>
          <p:nvPr/>
        </p:nvSpPr>
        <p:spPr>
          <a:xfrm>
            <a:off x="3769993" y="4783160"/>
            <a:ext cx="822385" cy="1104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48" name="Rectangle 22547">
            <a:extLst>
              <a:ext uri="{FF2B5EF4-FFF2-40B4-BE49-F238E27FC236}">
                <a16:creationId xmlns:a16="http://schemas.microsoft.com/office/drawing/2014/main" id="{00B61F29-87A4-B228-F08D-1C2ED7CADCA4}"/>
              </a:ext>
            </a:extLst>
          </p:cNvPr>
          <p:cNvSpPr/>
          <p:nvPr/>
        </p:nvSpPr>
        <p:spPr>
          <a:xfrm>
            <a:off x="3769993" y="2398516"/>
            <a:ext cx="822385" cy="195675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49" name="Rectangle 22548">
            <a:extLst>
              <a:ext uri="{FF2B5EF4-FFF2-40B4-BE49-F238E27FC236}">
                <a16:creationId xmlns:a16="http://schemas.microsoft.com/office/drawing/2014/main" id="{762665DC-BE9C-46A5-9C12-89F16FD354DA}"/>
              </a:ext>
            </a:extLst>
          </p:cNvPr>
          <p:cNvSpPr/>
          <p:nvPr/>
        </p:nvSpPr>
        <p:spPr>
          <a:xfrm>
            <a:off x="3769993" y="2333193"/>
            <a:ext cx="822385" cy="68745"/>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Graphic 26">
            <a:extLst>
              <a:ext uri="{FF2B5EF4-FFF2-40B4-BE49-F238E27FC236}">
                <a16:creationId xmlns:a16="http://schemas.microsoft.com/office/drawing/2014/main" id="{D2A7A15E-5E7B-7671-1499-30BC20A27D6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1603" y="2310596"/>
            <a:ext cx="3082840" cy="2680851"/>
          </a:xfrm>
          <a:prstGeom prst="rect">
            <a:avLst/>
          </a:prstGeom>
        </p:spPr>
      </p:pic>
    </p:spTree>
    <p:extLst>
      <p:ext uri="{BB962C8B-B14F-4D97-AF65-F5344CB8AC3E}">
        <p14:creationId xmlns:p14="http://schemas.microsoft.com/office/powerpoint/2010/main" val="2147428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ABB49-594F-5EE3-2507-2D4A61921F9A}"/>
            </a:ext>
          </a:extLst>
        </p:cNvPr>
        <p:cNvGrpSpPr/>
        <p:nvPr/>
      </p:nvGrpSpPr>
      <p:grpSpPr>
        <a:xfrm>
          <a:off x="0" y="0"/>
          <a:ext cx="0" cy="0"/>
          <a:chOff x="0" y="0"/>
          <a:chExt cx="0" cy="0"/>
        </a:xfrm>
      </p:grpSpPr>
      <p:graphicFrame>
        <p:nvGraphicFramePr>
          <p:cNvPr id="8" name="Group 3">
            <a:extLst>
              <a:ext uri="{FF2B5EF4-FFF2-40B4-BE49-F238E27FC236}">
                <a16:creationId xmlns:a16="http://schemas.microsoft.com/office/drawing/2014/main" id="{92DD7C7C-1097-2A21-CAF2-C1C80365B73D}"/>
              </a:ext>
            </a:extLst>
          </p:cNvPr>
          <p:cNvGraphicFramePr>
            <a:graphicFrameLocks/>
          </p:cNvGraphicFramePr>
          <p:nvPr>
            <p:extLst>
              <p:ext uri="{D42A27DB-BD31-4B8C-83A1-F6EECF244321}">
                <p14:modId xmlns:p14="http://schemas.microsoft.com/office/powerpoint/2010/main" val="2816052260"/>
              </p:ext>
            </p:extLst>
          </p:nvPr>
        </p:nvGraphicFramePr>
        <p:xfrm>
          <a:off x="381905" y="1232008"/>
          <a:ext cx="11339040" cy="4508388"/>
        </p:xfrm>
        <a:graphic>
          <a:graphicData uri="http://schemas.openxmlformats.org/drawingml/2006/table">
            <a:tbl>
              <a:tblPr/>
              <a:tblGrid>
                <a:gridCol w="3669747">
                  <a:extLst>
                    <a:ext uri="{9D8B030D-6E8A-4147-A177-3AD203B41FA5}">
                      <a16:colId xmlns:a16="http://schemas.microsoft.com/office/drawing/2014/main" val="20000"/>
                    </a:ext>
                  </a:extLst>
                </a:gridCol>
                <a:gridCol w="4055447">
                  <a:extLst>
                    <a:ext uri="{9D8B030D-6E8A-4147-A177-3AD203B41FA5}">
                      <a16:colId xmlns:a16="http://schemas.microsoft.com/office/drawing/2014/main" val="20001"/>
                    </a:ext>
                  </a:extLst>
                </a:gridCol>
                <a:gridCol w="3613846">
                  <a:extLst>
                    <a:ext uri="{9D8B030D-6E8A-4147-A177-3AD203B41FA5}">
                      <a16:colId xmlns:a16="http://schemas.microsoft.com/office/drawing/2014/main" val="20002"/>
                    </a:ext>
                  </a:extLst>
                </a:gridCol>
              </a:tblGrid>
              <a:tr h="3756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a:ln>
                          <a:noFill/>
                        </a:ln>
                        <a:solidFill>
                          <a:schemeClr val="bg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Ianalumab 9 mg/kg (N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a:ln>
                          <a:noFill/>
                        </a:ln>
                        <a:solidFill>
                          <a:schemeClr val="bg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459803572"/>
                  </a:ext>
                </a:extLst>
              </a:tr>
              <a:tr h="3756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bg1"/>
                          </a:solidFill>
                          <a:effectLst/>
                          <a:latin typeface="Poppins" pitchFamily="2" charset="77"/>
                          <a:cs typeface="Poppins" pitchFamily="2" charset="77"/>
                        </a:rPr>
                        <a:t>Infectious 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3756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Participants with ≥1 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15 (36.6)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1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3756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Upper respiratory tract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5 (12.2)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159761501"/>
                  </a:ext>
                </a:extLst>
              </a:tr>
              <a:tr h="3756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Oral herpes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3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716753741"/>
                  </a:ext>
                </a:extLst>
              </a:tr>
              <a:tr h="3756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Urinary tract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3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426440271"/>
                  </a:ext>
                </a:extLst>
              </a:tr>
              <a:tr h="3756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COVID-19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2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780863647"/>
                  </a:ext>
                </a:extLst>
              </a:tr>
              <a:tr h="3756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Nasopharyngitis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2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515858368"/>
                  </a:ext>
                </a:extLst>
              </a:tr>
              <a:tr h="3756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a:ln>
                            <a:noFill/>
                          </a:ln>
                          <a:solidFill>
                            <a:schemeClr val="tx1"/>
                          </a:solidFill>
                          <a:effectLst/>
                          <a:latin typeface="Poppins" pitchFamily="2" charset="77"/>
                          <a:cs typeface="Poppins" pitchFamily="2" charset="77"/>
                        </a:rPr>
                        <a:t>Clostridium difficile </a:t>
                      </a:r>
                      <a:r>
                        <a:rPr kumimoji="0" lang="en-US" sz="1600" b="0" i="0" u="none" strike="noStrike" cap="none" normalizeH="0" baseline="0">
                          <a:ln>
                            <a:noFill/>
                          </a:ln>
                          <a:solidFill>
                            <a:schemeClr val="tx1"/>
                          </a:solidFill>
                          <a:effectLst/>
                          <a:latin typeface="Poppins" pitchFamily="2" charset="77"/>
                          <a:cs typeface="Poppins" pitchFamily="2" charset="77"/>
                        </a:rPr>
                        <a:t>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1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1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375736388"/>
                  </a:ext>
                </a:extLst>
              </a:tr>
              <a:tr h="3756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Ear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1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329164701"/>
                  </a:ext>
                </a:extLst>
              </a:tr>
              <a:tr h="3756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Influenza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1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842439919"/>
                  </a:ext>
                </a:extLst>
              </a:tr>
              <a:tr h="3756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Subcutaneous abscess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1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982250822"/>
                  </a:ext>
                </a:extLst>
              </a:tr>
            </a:tbl>
          </a:graphicData>
        </a:graphic>
      </p:graphicFrame>
      <p:sp>
        <p:nvSpPr>
          <p:cNvPr id="22530" name="Rectangle 2">
            <a:extLst>
              <a:ext uri="{FF2B5EF4-FFF2-40B4-BE49-F238E27FC236}">
                <a16:creationId xmlns:a16="http://schemas.microsoft.com/office/drawing/2014/main" id="{7533F4A3-9EED-D41B-CD5D-E92A7DF1578D}"/>
              </a:ext>
            </a:extLst>
          </p:cNvPr>
          <p:cNvSpPr>
            <a:spLocks noGrp="1" noChangeArrowheads="1"/>
          </p:cNvSpPr>
          <p:nvPr>
            <p:ph type="title"/>
          </p:nvPr>
        </p:nvSpPr>
        <p:spPr/>
        <p:txBody>
          <a:bodyPr/>
          <a:lstStyle/>
          <a:p>
            <a:r>
              <a:rPr lang="en-US"/>
              <a:t>VAYHIT3:</a:t>
            </a:r>
            <a:r>
              <a:rPr lang="en-US" altLang="en-US"/>
              <a:t> Safety Summary</a:t>
            </a:r>
          </a:p>
        </p:txBody>
      </p:sp>
      <p:sp>
        <p:nvSpPr>
          <p:cNvPr id="3" name="TextBox 2">
            <a:extLst>
              <a:ext uri="{FF2B5EF4-FFF2-40B4-BE49-F238E27FC236}">
                <a16:creationId xmlns:a16="http://schemas.microsoft.com/office/drawing/2014/main" id="{A64F5E6F-892C-3287-BE6F-6B0F1CA53263}"/>
              </a:ext>
            </a:extLst>
          </p:cNvPr>
          <p:cNvSpPr txBox="1"/>
          <p:nvPr/>
        </p:nvSpPr>
        <p:spPr>
          <a:xfrm>
            <a:off x="3273552" y="6382512"/>
            <a:ext cx="6341952"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800" b="0" i="0" u="none" strike="noStrike" kern="1200" cap="none" spc="-10" normalizeH="0" baseline="0" noProof="0">
                <a:ln>
                  <a:noFill/>
                </a:ln>
                <a:solidFill>
                  <a:srgbClr val="161616"/>
                </a:solidFill>
                <a:effectLst/>
                <a:uLnTx/>
                <a:uFillTx/>
                <a:latin typeface="Poppins" pitchFamily="2" charset="77"/>
                <a:ea typeface="+mn-ea"/>
                <a:cs typeface="Poppins" pitchFamily="2" charset="77"/>
              </a:rPr>
              <a:t>Choi. ASH 2025. Abstr 844.</a:t>
            </a:r>
            <a:endParaRPr kumimoji="0" lang="en-US" altLang="en-US" sz="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Tree>
    <p:extLst>
      <p:ext uri="{BB962C8B-B14F-4D97-AF65-F5344CB8AC3E}">
        <p14:creationId xmlns:p14="http://schemas.microsoft.com/office/powerpoint/2010/main" val="1148406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2D27-337F-DFA4-A984-C006787A9426}"/>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DB475B4E-0A9A-B301-CDBD-15C0FF465F04}"/>
              </a:ext>
            </a:extLst>
          </p:cNvPr>
          <p:cNvSpPr>
            <a:spLocks noGrp="1"/>
          </p:cNvSpPr>
          <p:nvPr>
            <p:ph idx="1"/>
          </p:nvPr>
        </p:nvSpPr>
        <p:spPr/>
        <p:txBody>
          <a:bodyPr/>
          <a:lstStyle/>
          <a:p>
            <a:pPr marL="342900" indent="-342900">
              <a:buFont typeface="Arial" panose="020B0604020202020204" pitchFamily="34" charset="0"/>
              <a:buChar char="•"/>
            </a:pPr>
            <a:r>
              <a:rPr lang="en-US" altLang="en-US" sz="2200"/>
              <a:t>In the VAYHIT3 phase II trial of ianalumab in heavily pretreated primary ITP, investigators observed confirmed response rates across patient subgroups consistent with that of the overall patient population</a:t>
            </a:r>
          </a:p>
          <a:p>
            <a:pPr marL="574675" lvl="1" indent="-342900">
              <a:buFont typeface="Arial" panose="020B0604020202020204" pitchFamily="34" charset="0"/>
              <a:buChar char="•"/>
            </a:pPr>
            <a:r>
              <a:rPr lang="en-US" altLang="en-US"/>
              <a:t>Median time to confirmed response 1.3 mo</a:t>
            </a:r>
          </a:p>
          <a:p>
            <a:pPr marL="342900" lvl="1" indent="-342900">
              <a:lnSpc>
                <a:spcPct val="100000"/>
              </a:lnSpc>
              <a:buFont typeface="Arial" panose="020B0604020202020204" pitchFamily="34" charset="0"/>
              <a:buChar char="•"/>
            </a:pPr>
            <a:r>
              <a:rPr lang="en-US" sz="2200"/>
              <a:t>Rates and severity of bleeding events improved over time; no severe infections occurred aside from 1 grade 3 event</a:t>
            </a:r>
          </a:p>
          <a:p>
            <a:pPr marL="342900" lvl="1" indent="-342900">
              <a:lnSpc>
                <a:spcPct val="100000"/>
              </a:lnSpc>
              <a:buFont typeface="Arial" panose="020B0604020202020204" pitchFamily="34" charset="0"/>
              <a:buChar char="•"/>
            </a:pPr>
            <a:r>
              <a:rPr lang="en-US" sz="2200"/>
              <a:t>Ianalumab induced rapid B-cell depletion; IgG concentrations remained ≥5 g/L in nearly all patients</a:t>
            </a:r>
          </a:p>
          <a:p>
            <a:pPr marL="342900" lvl="1" indent="-342900">
              <a:lnSpc>
                <a:spcPct val="100000"/>
              </a:lnSpc>
              <a:buFont typeface="Arial" panose="020B0604020202020204" pitchFamily="34" charset="0"/>
              <a:buChar char="•"/>
            </a:pPr>
            <a:r>
              <a:rPr lang="en-US" sz="2200"/>
              <a:t>Investigators noted ongoing VAYHIT1 (NCT05653349) and VAYHIT2 (NCT05653219) phase III studies evaluating ianalumab in earlier lines of treatment for primary ITP</a:t>
            </a:r>
          </a:p>
        </p:txBody>
      </p:sp>
      <p:sp>
        <p:nvSpPr>
          <p:cNvPr id="10243" name="Rectangle 4">
            <a:extLst>
              <a:ext uri="{FF2B5EF4-FFF2-40B4-BE49-F238E27FC236}">
                <a16:creationId xmlns:a16="http://schemas.microsoft.com/office/drawing/2014/main" id="{2026A439-8529-6B4C-B145-B93CE97EB569}"/>
              </a:ext>
            </a:extLst>
          </p:cNvPr>
          <p:cNvSpPr>
            <a:spLocks noGrp="1" noChangeArrowheads="1"/>
          </p:cNvSpPr>
          <p:nvPr>
            <p:ph type="title"/>
          </p:nvPr>
        </p:nvSpPr>
        <p:spPr>
          <a:xfrm>
            <a:off x="231078" y="534083"/>
            <a:ext cx="11740260" cy="496290"/>
          </a:xfrm>
        </p:spPr>
        <p:txBody>
          <a:bodyPr/>
          <a:lstStyle/>
          <a:p>
            <a:r>
              <a:rPr lang="en-US"/>
              <a:t>VAYHIT3: Investigator’s Conclusions</a:t>
            </a:r>
            <a:endParaRPr lang="en-US" altLang="en-US"/>
          </a:p>
        </p:txBody>
      </p:sp>
      <p:sp>
        <p:nvSpPr>
          <p:cNvPr id="4" name="TextBox 3">
            <a:extLst>
              <a:ext uri="{FF2B5EF4-FFF2-40B4-BE49-F238E27FC236}">
                <a16:creationId xmlns:a16="http://schemas.microsoft.com/office/drawing/2014/main" id="{E9A7BA36-8EC0-E0E0-271C-9CEFC53D04C9}"/>
              </a:ext>
            </a:extLst>
          </p:cNvPr>
          <p:cNvSpPr txBox="1"/>
          <p:nvPr/>
        </p:nvSpPr>
        <p:spPr>
          <a:xfrm>
            <a:off x="4169004" y="6394553"/>
            <a:ext cx="609442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800" b="0" i="0" u="none" strike="noStrike" kern="1200" cap="none" spc="-10" normalizeH="0" baseline="0" noProof="0">
                <a:ln>
                  <a:noFill/>
                </a:ln>
                <a:solidFill>
                  <a:srgbClr val="161616"/>
                </a:solidFill>
                <a:effectLst/>
                <a:uLnTx/>
                <a:uFillTx/>
                <a:latin typeface="Poppins" pitchFamily="2" charset="77"/>
                <a:ea typeface="+mn-ea"/>
                <a:cs typeface="Poppins" pitchFamily="2" charset="77"/>
              </a:rPr>
              <a:t>Al-Sawaf. ASH 2025. Abstr 1.</a:t>
            </a:r>
            <a:endParaRPr kumimoji="0" lang="en-US" altLang="en-US" sz="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Tree>
    <p:extLst>
      <p:ext uri="{BB962C8B-B14F-4D97-AF65-F5344CB8AC3E}">
        <p14:creationId xmlns:p14="http://schemas.microsoft.com/office/powerpoint/2010/main" val="2733978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262386"/>
            <a:ext cx="11740260" cy="759182"/>
          </a:xfrm>
        </p:spPr>
        <p:txBody>
          <a:bodyPr/>
          <a:lstStyle/>
          <a:p>
            <a:pPr algn="l"/>
            <a:r>
              <a:rPr lang="en-US" sz="1800"/>
              <a:t>Capsule Summaries of all the key data</a:t>
            </a:r>
          </a:p>
          <a:p>
            <a:pPr algn="l"/>
            <a:r>
              <a:rPr lang="en-US" sz="1800"/>
              <a:t>Additional CME/CE-certified slidesets with expert faculty commentary on all the key studies in:</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6155"/>
            <a:ext cx="11740260" cy="492944"/>
          </a:xfrm>
        </p:spPr>
        <p:txBody>
          <a:bodyPr/>
          <a:lstStyle/>
          <a:p>
            <a:r>
              <a:rPr lang="en-US" altLang="en-US"/>
              <a:t>Go Online for More Coverage of ASH 2025!</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92477"/>
            <a:ext cx="11740260" cy="369332"/>
          </a:xfrm>
        </p:spPr>
        <p:txBody>
          <a:bodyPr/>
          <a:lstStyle/>
          <a:p>
            <a:r>
              <a:rPr lang="en-US">
                <a:hlinkClick r:id="rId3"/>
              </a:rPr>
              <a:t>deceraclinical.com/education</a:t>
            </a:r>
            <a:endParaRPr lang="en-US"/>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161616"/>
              </a:solidFill>
              <a:effectLst/>
              <a:uLnTx/>
              <a:uFillTx/>
              <a:latin typeface="Times" panose="02020603050405020304" pitchFamily="18" charset="0"/>
              <a:ea typeface="+mn-ea"/>
              <a:cs typeface="+mn-cs"/>
            </a:endParaRPr>
          </a:p>
        </p:txBody>
      </p:sp>
      <p:sp>
        <p:nvSpPr>
          <p:cNvPr id="2" name="Rectangle 2">
            <a:extLst>
              <a:ext uri="{FF2B5EF4-FFF2-40B4-BE49-F238E27FC236}">
                <a16:creationId xmlns:a16="http://schemas.microsoft.com/office/drawing/2014/main" id="{61E4FA1D-BB97-6CFF-0282-9E17F043BAB6}"/>
              </a:ext>
            </a:extLst>
          </p:cNvPr>
          <p:cNvSpPr txBox="1">
            <a:spLocks noChangeArrowheads="1"/>
          </p:cNvSpPr>
          <p:nvPr/>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pPr>
            <a:r>
              <a:rPr lang="en-US" sz="1800">
                <a:solidFill>
                  <a:srgbClr val="161616"/>
                </a:solidFill>
              </a:rPr>
              <a:t>Leukemias</a:t>
            </a:r>
          </a:p>
          <a:p>
            <a:pPr marL="285750" indent="-285750" algn="l">
              <a:buFont typeface="Arial" panose="020B0604020202020204" pitchFamily="34" charset="0"/>
              <a:buChar char="•"/>
            </a:pPr>
            <a:r>
              <a:rPr lang="en-US" sz="1800">
                <a:solidFill>
                  <a:srgbClr val="161616"/>
                </a:solidFill>
              </a:rPr>
              <a:t>Lymphomas</a:t>
            </a:r>
          </a:p>
          <a:p>
            <a:pPr marL="285750" lvl="0" indent="-285750" algn="l">
              <a:buFont typeface="Arial" panose="020B0604020202020204" pitchFamily="34" charset="0"/>
              <a:buChar char="•"/>
            </a:pPr>
            <a:r>
              <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MDS/MPN</a:t>
            </a:r>
          </a:p>
        </p:txBody>
      </p:sp>
      <p:sp>
        <p:nvSpPr>
          <p:cNvPr id="3" name="Rectangle 2">
            <a:extLst>
              <a:ext uri="{FF2B5EF4-FFF2-40B4-BE49-F238E27FC236}">
                <a16:creationId xmlns:a16="http://schemas.microsoft.com/office/drawing/2014/main" id="{75DE32AA-948B-24E0-7B24-D0D9F64AAFA1}"/>
              </a:ext>
            </a:extLst>
          </p:cNvPr>
          <p:cNvSpPr txBox="1">
            <a:spLocks noChangeArrowheads="1"/>
          </p:cNvSpPr>
          <p:nvPr/>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defRPr/>
            </a:pPr>
            <a:r>
              <a:rPr lang="en-US" sz="1800">
                <a:solidFill>
                  <a:srgbClr val="161616"/>
                </a:solidFill>
              </a:rPr>
              <a:t>Multiple myeloma</a:t>
            </a:r>
          </a:p>
          <a:p>
            <a:pPr marL="285750" marR="0" lvl="0" indent="-285750"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Nonmalignant blood diseases</a:t>
            </a:r>
          </a:p>
        </p:txBody>
      </p:sp>
    </p:spTree>
  </p:cSld>
  <p:clrMapOvr>
    <a:masterClrMapping/>
  </p:clrMapOvr>
</p:sld>
</file>

<file path=ppt/theme/theme1.xml><?xml version="1.0" encoding="utf-8"?>
<a:theme xmlns:a="http://schemas.openxmlformats.org/drawingml/2006/main" name="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47fbc76-1bba-4b69-b54f-3a49590c7890">
      <Terms xmlns="http://schemas.microsoft.com/office/infopath/2007/PartnerControls"/>
    </lcf76f155ced4ddcb4097134ff3c332f>
    <TaxCatchAll xmlns="22fd6914-46d4-4c7e-bbad-46e82841b69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6CB1DC591611645837747EA43C517FC" ma:contentTypeVersion="11" ma:contentTypeDescription="Create a new document." ma:contentTypeScope="" ma:versionID="fbd8ab19b1a61ffb13b6fa070e1960e4">
  <xsd:schema xmlns:xsd="http://www.w3.org/2001/XMLSchema" xmlns:xs="http://www.w3.org/2001/XMLSchema" xmlns:p="http://schemas.microsoft.com/office/2006/metadata/properties" xmlns:ns2="b47fbc76-1bba-4b69-b54f-3a49590c7890" xmlns:ns3="22fd6914-46d4-4c7e-bbad-46e82841b69d" targetNamespace="http://schemas.microsoft.com/office/2006/metadata/properties" ma:root="true" ma:fieldsID="1f542a2d26714ab1ada2bd79b9eba71c" ns2:_="" ns3:_="">
    <xsd:import namespace="b47fbc76-1bba-4b69-b54f-3a49590c7890"/>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fbc76-1bba-4b69-b54f-3a49590c78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C5DCB03-595E-4793-8C3B-09D41DA5EFA9}">
  <ds:schemaRefs>
    <ds:schemaRef ds:uri="http://schemas.microsoft.com/sharepoint/v3/contenttype/forms"/>
  </ds:schemaRefs>
</ds:datastoreItem>
</file>

<file path=customXml/itemProps2.xml><?xml version="1.0" encoding="utf-8"?>
<ds:datastoreItem xmlns:ds="http://schemas.openxmlformats.org/officeDocument/2006/customXml" ds:itemID="{58C2F2F5-9868-406A-A30B-8AF51518667C}">
  <ds:schemaRefs>
    <ds:schemaRef ds:uri="b47fbc76-1bba-4b69-b54f-3a49590c7890"/>
    <ds:schemaRef ds:uri="http://schemas.microsoft.com/office/2006/documentManagement/types"/>
    <ds:schemaRef ds:uri="http://purl.org/dc/dcmitype/"/>
    <ds:schemaRef ds:uri="http://www.w3.org/XML/1998/namespace"/>
    <ds:schemaRef ds:uri="http://schemas.openxmlformats.org/package/2006/metadata/core-properties"/>
    <ds:schemaRef ds:uri="http://schemas.microsoft.com/office/2006/metadata/properties"/>
    <ds:schemaRef ds:uri="http://purl.org/dc/elements/1.1/"/>
    <ds:schemaRef ds:uri="http://schemas.microsoft.com/office/infopath/2007/PartnerControls"/>
    <ds:schemaRef ds:uri="22fd6914-46d4-4c7e-bbad-46e82841b69d"/>
    <ds:schemaRef ds:uri="http://purl.org/dc/terms/"/>
  </ds:schemaRefs>
</ds:datastoreItem>
</file>

<file path=customXml/itemProps3.xml><?xml version="1.0" encoding="utf-8"?>
<ds:datastoreItem xmlns:ds="http://schemas.openxmlformats.org/officeDocument/2006/customXml" ds:itemID="{AE540F77-375B-4070-9718-5433F35B6F76}">
  <ds:schemaRefs>
    <ds:schemaRef ds:uri="22fd6914-46d4-4c7e-bbad-46e82841b69d"/>
    <ds:schemaRef ds:uri="b47fbc76-1bba-4b69-b54f-3a49590c789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1649</Words>
  <Application>Microsoft Office PowerPoint</Application>
  <PresentationFormat>Widescreen</PresentationFormat>
  <Paragraphs>358</Paragraphs>
  <Slides>11</Slides>
  <Notes>11</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11</vt:i4>
      </vt:variant>
    </vt:vector>
  </HeadingPairs>
  <TitlesOfParts>
    <vt:vector size="25" baseType="lpstr">
      <vt:lpstr>Aptos</vt:lpstr>
      <vt:lpstr>Arial</vt:lpstr>
      <vt:lpstr>Calibri</vt:lpstr>
      <vt:lpstr>Newsreader ExtraBold</vt:lpstr>
      <vt:lpstr>Newsreader SemiBold</vt:lpstr>
      <vt:lpstr>Poppins</vt:lpstr>
      <vt:lpstr>Poppins Light</vt:lpstr>
      <vt:lpstr>Poppins Medium</vt:lpstr>
      <vt:lpstr>Times</vt:lpstr>
      <vt:lpstr>Wingdings</vt:lpstr>
      <vt:lpstr>Office</vt:lpstr>
      <vt:lpstr>4_Office</vt:lpstr>
      <vt:lpstr>3_Office</vt:lpstr>
      <vt:lpstr>2_Office</vt:lpstr>
      <vt:lpstr>VAYHIT3: Secondary Analysis of Phase II Trial of Ianalumab in Patients With Previously Treated Primary ITP</vt:lpstr>
      <vt:lpstr>About These Slides</vt:lpstr>
      <vt:lpstr>VAYHIT3: Background</vt:lpstr>
      <vt:lpstr>VAYHIT3: Study Design</vt:lpstr>
      <vt:lpstr>VAYHIT3: Baseline Characteristics </vt:lpstr>
      <vt:lpstr>VAYHIT3: Efficacy Summary (Primary Analysis)</vt:lpstr>
      <vt:lpstr>VAYHIT3: 9 Mo Confirmed Response/Stable Response in Subgroups</vt:lpstr>
      <vt:lpstr>VAYHIT3: Bleeding Events, Additional Therapies, and Other Effects</vt:lpstr>
      <vt:lpstr>VAYHIT3: Safety Summary</vt:lpstr>
      <vt:lpstr>VAYHIT3: Investigator’s Conclusions</vt:lpstr>
      <vt:lpstr>Go Online for More Coverage of ASH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VAYHIT3: Secondary Analysis of Phase II Trial of Ianalumab in Patients With Previously Treated Primary ITP</dc:title>
  <dc:creator>Timothy Quill</dc:creator>
  <cp:lastModifiedBy>Valerie Wenzel</cp:lastModifiedBy>
  <cp:revision>3</cp:revision>
  <dcterms:created xsi:type="dcterms:W3CDTF">2025-12-04T13:55:49Z</dcterms:created>
  <dcterms:modified xsi:type="dcterms:W3CDTF">2025-12-12T22:23:35Z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0x01010036CB1DC591611645837747EA43C517FC</vt:lpwstr>
  </property>
  <property fmtid="{D5CDD505-2E9C-101B-9397-08002B2CF9AE}" pid="3" name="MediaServiceImageTags">
    <vt:lpwstr/>
  </property>
</Properties>
</file>