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0"/>
  </p:notesMasterIdLst>
  <p:handoutMasterIdLst>
    <p:handoutMasterId r:id="rId21"/>
  </p:handoutMasterIdLst>
  <p:sldIdLst>
    <p:sldId id="560" r:id="rId7"/>
    <p:sldId id="308" r:id="rId8"/>
    <p:sldId id="257" r:id="rId9"/>
    <p:sldId id="2147473693" r:id="rId10"/>
    <p:sldId id="548" r:id="rId11"/>
    <p:sldId id="549" r:id="rId12"/>
    <p:sldId id="2147473695" r:id="rId13"/>
    <p:sldId id="550" r:id="rId14"/>
    <p:sldId id="2147473696" r:id="rId15"/>
    <p:sldId id="551" r:id="rId16"/>
    <p:sldId id="2147473694" r:id="rId17"/>
    <p:sldId id="552" r:id="rId18"/>
    <p:sldId id="318"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1" clrIdx="16">
    <p:extLst>
      <p:ext uri="{19B8F6BF-5375-455C-9EA6-DF929625EA0E}">
        <p15:presenceInfo xmlns:p15="http://schemas.microsoft.com/office/powerpoint/2012/main" userId="41d2ac2a3a2c2d93" providerId="Windows Live"/>
      </p:ext>
    </p:extLst>
  </p:cmAuthor>
  <p:cmAuthor id="18" name="nhanson" initials="n" lastIdx="6" clrIdx="17">
    <p:extLst>
      <p:ext uri="{19B8F6BF-5375-455C-9EA6-DF929625EA0E}">
        <p15:presenceInfo xmlns:p15="http://schemas.microsoft.com/office/powerpoint/2012/main" userId="nhanson" providerId="None"/>
      </p:ext>
    </p:extLst>
  </p:cmAuthor>
  <p:cmAuthor id="19" name="Ryan Topping" initials="RT" lastIdx="2" clrIdx="18">
    <p:extLst>
      <p:ext uri="{19B8F6BF-5375-455C-9EA6-DF929625EA0E}">
        <p15:presenceInfo xmlns:p15="http://schemas.microsoft.com/office/powerpoint/2012/main" userId="Ryan Topping" providerId="None"/>
      </p:ext>
    </p:extLst>
  </p:cmAuthor>
  <p:cmAuthor id="20" name="CLINICALOPTIONS\tquill" initials="C" lastIdx="3" clrIdx="19">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A0E76A-2400-4C44-9E8D-029A725A2B82}" v="440" dt="2023-06-12T15:50:25.593"/>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47" autoAdjust="0"/>
    <p:restoredTop sz="73897" autoAdjust="0"/>
  </p:normalViewPr>
  <p:slideViewPr>
    <p:cSldViewPr snapToGrid="0">
      <p:cViewPr varScale="1">
        <p:scale>
          <a:sx n="49" d="100"/>
          <a:sy n="49" d="100"/>
        </p:scale>
        <p:origin x="1432" y="48"/>
      </p:cViewPr>
      <p:guideLst>
        <p:guide orient="horz" pos="4128"/>
        <p:guide orient="horz" pos="1008"/>
        <p:guide orient="horz" pos="4032"/>
        <p:guide orient="horz" pos="151"/>
        <p:guide orient="horz" pos="264"/>
        <p:guide orient="horz" pos="3912"/>
        <p:guide orient="horz"/>
        <p:guide pos="329"/>
        <p:guide pos="7407"/>
        <p:guide pos="3840"/>
        <p:guide pos="453"/>
        <p:guide pos="7248"/>
      </p:guideLst>
    </p:cSldViewPr>
  </p:slideViewPr>
  <p:notesTextViewPr>
    <p:cViewPr>
      <p:scale>
        <a:sx n="1" d="1"/>
        <a:sy n="1" d="1"/>
      </p:scale>
      <p:origin x="0" y="0"/>
    </p:cViewPr>
  </p:notesTextViewPr>
  <p:sorterViewPr>
    <p:cViewPr>
      <p:scale>
        <a:sx n="100" d="100"/>
        <a:sy n="100" d="100"/>
      </p:scale>
      <p:origin x="0" y="-1398"/>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AVD, doxorubicin/vinblastine/dacarbazine; cHL, classical Hodgkin lymphoma.</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ABVD, doxorubicin/bleomycin sulfate/vinblastine/dacarbazine; BV, brentuximab vedotin; BV-AVD, brentuximab vedotin plus doxorubicin/vinblastine/dacarbazine; cHL, classic Hodgkin lymphoma; EFS, event-free survival; Nivo-AVD, nivolumab plus doxorubicin/vinblastine/dacarbazine; ORR, objective response rate; OS, overall survival; R/R, relapsed/refractory; RT, radiation therapy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7512735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ALT, alanine transaminase; AST, aspartate aminotransferase; AVD, doxorubicin/vinblastine/dacarbazine; BV, brentuximab vedotin; cHL, classical Hodgkin lymphoma; CrCl, creatinine clearance; EFS, event-free survival; EOT, end of therapy; FDG, fludeoxyglucose F18; G-CSF, granulocyte-colony stimulating factor; ILD, interstitial lung disease; IPS, International Prognostic Score; LVEF, left ventricular ejection fraction; ND, newly diagnosed; OS, overall survival; Peds, pediatrics; PFS, progression-free survival; PS: performance status; RT, radiation therapy; SCr, serum creatinine; SF, shortening fraction; Tbili, total bilirubin; ULN, upper limit of normal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ＭＳ Ｐゴシック" charset="0"/>
                <a:cs typeface="Calibri" panose="020F050202020403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Tree>
    <p:extLst>
      <p:ext uri="{BB962C8B-B14F-4D97-AF65-F5344CB8AC3E}">
        <p14:creationId xmlns:p14="http://schemas.microsoft.com/office/powerpoint/2010/main" val="27972680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BV-AVD, brentuximab vedotin plus doxorubicin/vinblastine/dacarbazine; </a:t>
            </a:r>
            <a:r>
              <a:rPr lang="en-US" i="1" dirty="0"/>
              <a:t>IPS, International Prognostic Score; </a:t>
            </a:r>
            <a:r>
              <a:rPr lang="en-US" b="0" i="1" dirty="0"/>
              <a:t>Nivo-AVD, nivolumab plus doxorubicin/vinblastine/dacarbazine.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882451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BV-A</a:t>
            </a:r>
            <a:r>
              <a:rPr lang="en-US" b="0" i="1" dirty="0"/>
              <a:t>VD, brentuximab vedotin plus doxorubicin/vinblastine/dacarbazine;</a:t>
            </a:r>
            <a:r>
              <a:rPr lang="en-US" i="1" dirty="0"/>
              <a:t> N-AVD, </a:t>
            </a:r>
            <a:r>
              <a:rPr lang="en-US" b="0" i="1" dirty="0"/>
              <a:t>nivolumab plus doxorubicin/vinblastine/dacarbazine;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711976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BV-A</a:t>
            </a:r>
            <a:r>
              <a:rPr lang="en-US" b="0" i="1" dirty="0"/>
              <a:t>VD, brentuximab vedotin plus doxorubicin/vinblastine/dacarbazine;</a:t>
            </a:r>
            <a:r>
              <a:rPr lang="en-US" i="1" dirty="0"/>
              <a:t> Nivo-AVD, </a:t>
            </a:r>
            <a:r>
              <a:rPr lang="en-US" b="0" i="1" dirty="0"/>
              <a:t>nivolumab plus doxorubicin/vinblastine/dacarbazine; PFS, progression-free survival.</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364196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BV-A</a:t>
            </a:r>
            <a:r>
              <a:rPr lang="en-US" b="0" i="1" dirty="0"/>
              <a:t>VD, brentuximab vedotin plus doxorubicin/vinblastine/dacarbazine; CT, chemotherapy; DS, Deauville score; </a:t>
            </a:r>
            <a:r>
              <a:rPr lang="en-US" i="1" dirty="0"/>
              <a:t>EFS, event-free survival; EOT, end of treatment; IO, immunotherapy; Nivo-AVD, </a:t>
            </a:r>
            <a:r>
              <a:rPr lang="en-US" b="0" i="1" dirty="0"/>
              <a:t>nivolumab plus doxorubicin/vinblastine/dacarbazine; PD, progressive disease; </a:t>
            </a:r>
            <a:r>
              <a:rPr lang="en-US" i="1" dirty="0"/>
              <a:t>RT, radiation therapy;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884483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BV-A</a:t>
            </a:r>
            <a:r>
              <a:rPr lang="en-US" b="0" i="1" dirty="0"/>
              <a:t>VD, brentuximab vedotin plus doxorubicin/vinblastine/dacarbazine;</a:t>
            </a:r>
            <a:r>
              <a:rPr lang="en-US" i="1" dirty="0"/>
              <a:t> cHL, classical Hodgkin lymphoma; Nivo-AVD, </a:t>
            </a:r>
            <a:r>
              <a:rPr lang="en-US" b="0" i="1" dirty="0"/>
              <a:t>nivolumab plus doxorubicin/vinblastine/dacarbazine; OS, overall survival; </a:t>
            </a:r>
            <a:r>
              <a:rPr lang="en-US" i="1" dirty="0"/>
              <a:t>RT, radiation therapy</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514137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ALT, alanine aminotransferase; AST, aspartate aminotransferase; BV-A</a:t>
            </a:r>
            <a:r>
              <a:rPr lang="en-US" b="0" i="1" dirty="0"/>
              <a:t>VD, brentuximab vedotin plus doxorubicin/vinblastine/dacarbazine;</a:t>
            </a:r>
            <a:r>
              <a:rPr lang="en-US" i="1" dirty="0"/>
              <a:t> Nivo-AVD, </a:t>
            </a:r>
            <a:r>
              <a:rPr lang="en-US" b="0" i="1" dirty="0"/>
              <a:t>nivolumab plus doxorubicin/vinblastine/dacarbazine.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2324198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AE, adverse event; ALT, alanine transaminase; AST, aspartate aminotransferase; BV, brentuximab vedotin; </a:t>
            </a:r>
            <a:r>
              <a:rPr lang="en-US" i="1" dirty="0"/>
              <a:t>BV-A</a:t>
            </a:r>
            <a:r>
              <a:rPr lang="en-US" b="0" i="1" dirty="0"/>
              <a:t>VD, brentuximab vedotin plus doxorubicin/vinblastine/dacarbazine; G-CSF, granulocyte-colony stimulating factor; Gr, grade; </a:t>
            </a:r>
            <a:r>
              <a:rPr lang="en-US" i="1" dirty="0"/>
              <a:t>N-AVD, </a:t>
            </a:r>
            <a:r>
              <a:rPr lang="en-US" b="0" i="1" dirty="0"/>
              <a:t>nivolumab plus doxorubicin/vinblastine/dacarbazine; Nivo, nivolumab.</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41994601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AE, adverse event; </a:t>
            </a:r>
            <a:r>
              <a:rPr lang="en-US" i="1" dirty="0"/>
              <a:t>BV-A</a:t>
            </a:r>
            <a:r>
              <a:rPr lang="en-US" b="0" i="1" dirty="0"/>
              <a:t>VD, brentuximab vedotin plus doxorubicin/vinblastine/dacarbazine;</a:t>
            </a:r>
            <a:r>
              <a:rPr lang="en-US" i="1" dirty="0"/>
              <a:t> </a:t>
            </a:r>
            <a:r>
              <a:rPr lang="en-US" b="0" i="1" dirty="0"/>
              <a:t>cHL, classical Hodgkin lymphoma; EFS, event-free survival; EOT, end of therapy; </a:t>
            </a:r>
            <a:r>
              <a:rPr lang="en-US" i="1" dirty="0"/>
              <a:t>Nivo-AVD, </a:t>
            </a:r>
            <a:r>
              <a:rPr lang="en-US" b="0" i="1" dirty="0"/>
              <a:t>nivolumab plus doxorubicin/vinblastine/dacarbazine; OS, overall survival; PFS, progression-free survival; PRO, patient-reported outcome; RT, radiation therapy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0392017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13</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SWOG S1826: Phase III Trial of Nivolumab + AVD vs </a:t>
            </a:r>
            <a:br>
              <a:rPr lang="en-US" sz="4000" dirty="0"/>
            </a:br>
            <a:r>
              <a:rPr lang="en-US" sz="4000" dirty="0"/>
              <a:t>Brentuximab Vedotin + AVD for Newly Diagnosed Advanced cHL</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6058"/>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Addition of BV to frontline chemotherapy extends OS in adults and EFS in pediatric patients with advanced cHL,</a:t>
            </a:r>
            <a:r>
              <a:rPr lang="en-US" altLang="en-US" sz="2400" baseline="30000" dirty="0"/>
              <a:t>1-3</a:t>
            </a:r>
            <a:r>
              <a:rPr lang="en-US" altLang="en-US" sz="2400" dirty="0"/>
              <a:t> but patient outcomes could still be improved</a:t>
            </a:r>
            <a:endParaRPr lang="en-US" altLang="en-US" sz="2400" baseline="30000" dirty="0"/>
          </a:p>
          <a:p>
            <a:pPr lvl="1"/>
            <a:r>
              <a:rPr lang="en-US" altLang="en-US" sz="2400" dirty="0"/>
              <a:t>Relapses remain common (7%-20%)</a:t>
            </a:r>
            <a:r>
              <a:rPr lang="en-US" altLang="en-US" sz="2400" baseline="30000" dirty="0"/>
              <a:t>1,2</a:t>
            </a:r>
          </a:p>
          <a:p>
            <a:pPr lvl="1"/>
            <a:r>
              <a:rPr lang="en-US" altLang="en-US" sz="2400" dirty="0"/>
              <a:t>Increased toxicity with BV-AVD vs ABVD in adults</a:t>
            </a:r>
            <a:r>
              <a:rPr lang="en-US" altLang="en-US" sz="2400" baseline="30000" dirty="0"/>
              <a:t>1</a:t>
            </a:r>
            <a:endParaRPr lang="en-US" altLang="en-US" sz="2400" dirty="0"/>
          </a:p>
          <a:p>
            <a:pPr lvl="1"/>
            <a:r>
              <a:rPr lang="en-US" altLang="en-US" sz="2400" dirty="0"/>
              <a:t>Most adolescent and young adults still receive consolidative RT</a:t>
            </a:r>
            <a:r>
              <a:rPr lang="en-US" altLang="en-US" sz="2400" baseline="30000" dirty="0"/>
              <a:t>2</a:t>
            </a:r>
          </a:p>
          <a:p>
            <a:r>
              <a:rPr lang="en-US" altLang="en-US" sz="2400" dirty="0"/>
              <a:t>Nivolumab is highly effective (~70% ORR) in R/R cHL</a:t>
            </a:r>
            <a:r>
              <a:rPr lang="en-US" altLang="en-US" sz="2400" baseline="30000" dirty="0"/>
              <a:t>4,5 </a:t>
            </a:r>
            <a:r>
              <a:rPr lang="en-US" altLang="en-US" sz="2400" dirty="0"/>
              <a:t>and</a:t>
            </a:r>
            <a:r>
              <a:rPr lang="en-US" altLang="en-US" sz="2400" baseline="30000" dirty="0"/>
              <a:t> </a:t>
            </a:r>
            <a:r>
              <a:rPr lang="en-US" altLang="en-US" sz="2400" dirty="0"/>
              <a:t>promising as frontline therapy</a:t>
            </a:r>
            <a:r>
              <a:rPr lang="en-US" altLang="en-US" sz="2400" baseline="30000" dirty="0"/>
              <a:t>6,7</a:t>
            </a:r>
          </a:p>
          <a:p>
            <a:r>
              <a:rPr lang="en-US" altLang="en-US" sz="2400" dirty="0"/>
              <a:t>Current planned second interim analysis of the phase III SWOG S1826 trial compared outcomes with Nivo-AVD vs BV-AVD in patients with newly diagnosed advanced cHL</a:t>
            </a:r>
            <a:r>
              <a:rPr lang="en-US" altLang="en-US" sz="2400" baseline="30000" dirty="0"/>
              <a:t>8</a:t>
            </a:r>
          </a:p>
        </p:txBody>
      </p:sp>
      <p:sp>
        <p:nvSpPr>
          <p:cNvPr id="2" name="Text Box 11">
            <a:extLst>
              <a:ext uri="{FF2B5EF4-FFF2-40B4-BE49-F238E27FC236}">
                <a16:creationId xmlns:a16="http://schemas.microsoft.com/office/drawing/2014/main" id="{42304AA6-D9D7-034D-4DE0-37A395575DE0}"/>
              </a:ext>
            </a:extLst>
          </p:cNvPr>
          <p:cNvSpPr txBox="1">
            <a:spLocks noChangeArrowheads="1"/>
          </p:cNvSpPr>
          <p:nvPr/>
        </p:nvSpPr>
        <p:spPr bwMode="auto">
          <a:xfrm>
            <a:off x="414339" y="6016408"/>
            <a:ext cx="80105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Ansell. NEJM. 2022;387:310. 2. Castellino. NEJM. 2022;387:1649. 3. Borchmann. ASH 2022. Abstr T002.  </a:t>
            </a:r>
          </a:p>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4. Armand. JCO. 2018;36:1428. 5. Younes. Lancet Oncol. 2016;17:1283. 6. Bröckelmann. JCO. 2023;41:1193.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7. Ramchandren. JCO. 2019;37:1997. 8. Herrera. ASCO 2023. Abstr LBA4.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41FEF61-F6A1-4D2D-8687-C6B2C49E2A5E}"/>
              </a:ext>
            </a:extLst>
          </p:cNvPr>
          <p:cNvSpPr>
            <a:spLocks noGrp="1"/>
          </p:cNvSpPr>
          <p:nvPr>
            <p:ph type="title"/>
          </p:nvPr>
        </p:nvSpPr>
        <p:spPr/>
        <p:txBody>
          <a:bodyPr/>
          <a:lstStyle/>
          <a:p>
            <a:r>
              <a:rPr lang="en-US" dirty="0"/>
              <a:t>SWOG S1826: Study Design</a:t>
            </a:r>
          </a:p>
        </p:txBody>
      </p:sp>
      <p:sp>
        <p:nvSpPr>
          <p:cNvPr id="21" name="Content Placeholder 20">
            <a:extLst>
              <a:ext uri="{FF2B5EF4-FFF2-40B4-BE49-F238E27FC236}">
                <a16:creationId xmlns:a16="http://schemas.microsoft.com/office/drawing/2014/main" id="{806A4E81-9B29-4F87-9EB6-CFF6837CC415}"/>
              </a:ext>
            </a:extLst>
          </p:cNvPr>
          <p:cNvSpPr>
            <a:spLocks noGrp="1"/>
          </p:cNvSpPr>
          <p:nvPr>
            <p:ph idx="1"/>
          </p:nvPr>
        </p:nvSpPr>
        <p:spPr/>
        <p:txBody>
          <a:bodyPr/>
          <a:lstStyle/>
          <a:p>
            <a:pPr>
              <a:spcBef>
                <a:spcPts val="0"/>
              </a:spcBef>
            </a:pPr>
            <a:r>
              <a:rPr lang="en-US" sz="2200" dirty="0"/>
              <a:t>International, randomized, open-label phase III trial (data cutoff: </a:t>
            </a:r>
            <a:r>
              <a:rPr lang="en-US" sz="2200" b="0" dirty="0">
                <a:solidFill>
                  <a:schemeClr val="bg1"/>
                </a:solidFill>
                <a:latin typeface="Calibri" panose="020F0502020204030204" pitchFamily="34" charset="0"/>
              </a:rPr>
              <a:t>December 15, 2022)</a:t>
            </a: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a:spcBef>
                <a:spcPts val="0"/>
              </a:spcBef>
            </a:pPr>
            <a:endParaRPr lang="en-US" sz="2200" dirty="0"/>
          </a:p>
          <a:p>
            <a:pPr marL="0" indent="0">
              <a:spcBef>
                <a:spcPts val="0"/>
              </a:spcBef>
              <a:buNone/>
            </a:pPr>
            <a:endParaRPr lang="en-US" sz="3200" b="1" dirty="0"/>
          </a:p>
          <a:p>
            <a:pPr marL="0" indent="0">
              <a:spcBef>
                <a:spcPts val="0"/>
              </a:spcBef>
              <a:buNone/>
            </a:pPr>
            <a:endParaRPr lang="en-US" sz="3200" b="1" dirty="0"/>
          </a:p>
          <a:p>
            <a:pPr>
              <a:spcBef>
                <a:spcPts val="0"/>
              </a:spcBef>
            </a:pPr>
            <a:r>
              <a:rPr lang="en-US" sz="2200" b="1" dirty="0"/>
              <a:t>Primary endpoint: </a:t>
            </a:r>
            <a:r>
              <a:rPr lang="en-US" sz="2200" dirty="0"/>
              <a:t>PFS</a:t>
            </a:r>
          </a:p>
          <a:p>
            <a:pPr>
              <a:spcBef>
                <a:spcPts val="0"/>
              </a:spcBef>
            </a:pPr>
            <a:r>
              <a:rPr lang="en-US" sz="2200" b="1" dirty="0"/>
              <a:t>Secondary endpoints: </a:t>
            </a:r>
            <a:r>
              <a:rPr lang="en-US" sz="2200" dirty="0"/>
              <a:t>OS, EFS, safety</a:t>
            </a:r>
          </a:p>
        </p:txBody>
      </p:sp>
      <p:sp>
        <p:nvSpPr>
          <p:cNvPr id="9" name="Rectangle 8">
            <a:extLst>
              <a:ext uri="{FF2B5EF4-FFF2-40B4-BE49-F238E27FC236}">
                <a16:creationId xmlns:a16="http://schemas.microsoft.com/office/drawing/2014/main" id="{7129BD1C-C11D-421F-B943-63C1ED6BB730}"/>
              </a:ext>
            </a:extLst>
          </p:cNvPr>
          <p:cNvSpPr/>
          <p:nvPr/>
        </p:nvSpPr>
        <p:spPr bwMode="auto">
          <a:xfrm>
            <a:off x="5270864" y="2524696"/>
            <a:ext cx="2926080" cy="1069032"/>
          </a:xfrm>
          <a:prstGeom prst="rect">
            <a:avLst/>
          </a:prstGeom>
          <a:solidFill>
            <a:schemeClr val="accent1"/>
          </a:solidFill>
          <a:ln w="0">
            <a:solidFill>
              <a:schemeClr val="accent1"/>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Nivolumab</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240 mg Days 1, 15 +</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AVD</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D1, 15 x 6 28-day cycles</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G-CSF optional</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(n =496)</a:t>
            </a:r>
          </a:p>
        </p:txBody>
      </p:sp>
      <p:sp>
        <p:nvSpPr>
          <p:cNvPr id="12" name="Rectangle 11">
            <a:extLst>
              <a:ext uri="{FF2B5EF4-FFF2-40B4-BE49-F238E27FC236}">
                <a16:creationId xmlns:a16="http://schemas.microsoft.com/office/drawing/2014/main" id="{31C4A3B6-C7D6-4126-A455-53876CC6BA14}"/>
              </a:ext>
            </a:extLst>
          </p:cNvPr>
          <p:cNvSpPr/>
          <p:nvPr/>
        </p:nvSpPr>
        <p:spPr bwMode="auto">
          <a:xfrm>
            <a:off x="5270864" y="3739318"/>
            <a:ext cx="2926080" cy="1069032"/>
          </a:xfrm>
          <a:prstGeom prst="rect">
            <a:avLst/>
          </a:prstGeom>
          <a:solidFill>
            <a:schemeClr val="accent3"/>
          </a:solidFill>
          <a:ln w="0">
            <a:solidFill>
              <a:schemeClr val="accent3"/>
            </a:solidFill>
            <a:miter lim="800000"/>
            <a:headEnd/>
            <a:tailEnd/>
          </a:ln>
        </p:spPr>
        <p:txBody>
          <a:bodyPr rtlCol="0" anchor="ctr"/>
          <a:lstStyle/>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dirty="0">
                <a:solidFill>
                  <a:srgbClr val="FFFFFF"/>
                </a:solidFill>
                <a:latin typeface="Calibri" panose="020F0502020204030204" pitchFamily="34" charset="0"/>
                <a:ea typeface="ＭＳ Ｐゴシック" charset="0"/>
                <a:cs typeface="Calibri" panose="020F0502020204030204" pitchFamily="34" charset="0"/>
              </a:rPr>
              <a:t>BV</a:t>
            </a:r>
            <a:r>
              <a:rPr lang="en-US" sz="1600" b="0" dirty="0">
                <a:solidFill>
                  <a:srgbClr val="FFFFFF"/>
                </a:solidFill>
                <a:latin typeface="Calibri" panose="020F0502020204030204" pitchFamily="34" charset="0"/>
                <a:ea typeface="ＭＳ Ｐゴシック" charset="0"/>
                <a:cs typeface="Calibri" panose="020F0502020204030204" pitchFamily="34" charset="0"/>
              </a:rPr>
              <a:t> 1.2 mg/kg Days 1, 15 +</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AVD</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 Days 1, 15 x 6 28-day cycles</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lang="en-US" sz="1600" b="0" dirty="0">
                <a:solidFill>
                  <a:srgbClr val="FFFFFF"/>
                </a:solidFill>
                <a:latin typeface="Calibri" panose="020F0502020204030204" pitchFamily="34" charset="0"/>
                <a:ea typeface="ＭＳ Ｐゴシック" charset="0"/>
                <a:cs typeface="Calibri" panose="020F0502020204030204" pitchFamily="34" charset="0"/>
              </a:rPr>
              <a:t>G-CSF required</a:t>
            </a:r>
          </a:p>
          <a:p>
            <a:pPr marL="0" marR="0" lvl="0" indent="0" algn="ctr" defTabSz="914400" rtl="0" eaLnBrk="1" fontAlgn="base" latinLnBrk="0" hangingPunct="1">
              <a:lnSpc>
                <a:spcPct val="100000"/>
              </a:lnSpc>
              <a:spcBef>
                <a:spcPts val="0"/>
              </a:spcBef>
              <a:spcAft>
                <a:spcPts val="0"/>
              </a:spcAft>
              <a:buClr>
                <a:srgbClr val="015873"/>
              </a:buClr>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ＭＳ Ｐゴシック" charset="0"/>
                <a:cs typeface="Calibri" panose="020F0502020204030204" pitchFamily="34" charset="0"/>
              </a:rPr>
              <a:t>(n = 498)</a:t>
            </a:r>
          </a:p>
        </p:txBody>
      </p:sp>
      <p:cxnSp>
        <p:nvCxnSpPr>
          <p:cNvPr id="19" name="Straight Arrow Connector 18">
            <a:extLst>
              <a:ext uri="{FF2B5EF4-FFF2-40B4-BE49-F238E27FC236}">
                <a16:creationId xmlns:a16="http://schemas.microsoft.com/office/drawing/2014/main" id="{01AEAB95-12AF-4846-B01B-DFFBAC56C572}"/>
              </a:ext>
            </a:extLst>
          </p:cNvPr>
          <p:cNvCxnSpPr>
            <a:cxnSpLocks/>
          </p:cNvCxnSpPr>
          <p:nvPr/>
        </p:nvCxnSpPr>
        <p:spPr bwMode="auto">
          <a:xfrm>
            <a:off x="8323837" y="3628356"/>
            <a:ext cx="640080" cy="0"/>
          </a:xfrm>
          <a:prstGeom prst="straightConnector1">
            <a:avLst/>
          </a:prstGeom>
          <a:noFill/>
          <a:ln w="28575" cap="flat" cmpd="sng" algn="ctr">
            <a:solidFill>
              <a:schemeClr val="bg1"/>
            </a:solidFill>
            <a:prstDash val="solid"/>
            <a:round/>
            <a:headEnd type="none" w="med" len="med"/>
            <a:tailEnd type="triangle"/>
          </a:ln>
          <a:effectLst/>
        </p:spPr>
      </p:cxnSp>
      <p:sp>
        <p:nvSpPr>
          <p:cNvPr id="22" name="TextBox 21">
            <a:extLst>
              <a:ext uri="{FF2B5EF4-FFF2-40B4-BE49-F238E27FC236}">
                <a16:creationId xmlns:a16="http://schemas.microsoft.com/office/drawing/2014/main" id="{5A963281-8DC7-4770-ABD5-60C7998CF8ED}"/>
              </a:ext>
            </a:extLst>
          </p:cNvPr>
          <p:cNvSpPr txBox="1"/>
          <p:nvPr/>
        </p:nvSpPr>
        <p:spPr bwMode="auto">
          <a:xfrm>
            <a:off x="576127" y="2749496"/>
            <a:ext cx="396392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Patients ≥12 yr of age with newly diagnosed stage III-IV cHL; CrCl ≥30 mL/min; LVEF ≥50% (</a:t>
            </a:r>
            <a:r>
              <a:rPr lang="en-US" sz="1600" b="0" dirty="0">
                <a:solidFill>
                  <a:srgbClr val="000000"/>
                </a:solidFill>
                <a:latin typeface="Calibri" panose="020F0502020204030204" pitchFamily="34" charset="0"/>
                <a:ea typeface="ＭＳ Ｐゴシック" charset="0"/>
                <a:cs typeface="Calibri" panose="020F0502020204030204" pitchFamily="34" charset="0"/>
              </a:rPr>
              <a:t>or SF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≥27%); Tbili ≤2 x ULN; AST and ALT ≤3 x ULN; no ILD/pneumonitis, active </a:t>
            </a:r>
            <a:r>
              <a:rPr lang="en-US" sz="1600" b="0" dirty="0">
                <a:solidFill>
                  <a:srgbClr val="000000"/>
                </a:solidFill>
                <a:latin typeface="Calibri" panose="020F0502020204030204" pitchFamily="34" charset="0"/>
                <a:ea typeface="ＭＳ Ｐゴシック" charset="0"/>
                <a:cs typeface="Calibri" panose="020F0502020204030204" pitchFamily="34" charset="0"/>
              </a:rPr>
              <a:t>autoimmune disease, peripheral neuropathy grade </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≥2; ECOG PS 0-2</a:t>
            </a:r>
            <a:r>
              <a:rPr kumimoji="0" lang="en-US" sz="1600" b="0" i="0" u="none" strike="noStrike" kern="1200" cap="none" spc="0" normalizeH="0" baseline="3000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b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b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(N = </a:t>
            </a:r>
            <a:r>
              <a:rPr lang="en-US" sz="1600" b="0" dirty="0">
                <a:solidFill>
                  <a:srgbClr val="000000"/>
                </a:solidFill>
                <a:latin typeface="Calibri" panose="020F0502020204030204" pitchFamily="34" charset="0"/>
                <a:ea typeface="ＭＳ Ｐゴシック" charset="0"/>
                <a:cs typeface="Calibri" panose="020F0502020204030204" pitchFamily="34" charset="0"/>
              </a:rPr>
              <a:t>994</a:t>
            </a:r>
            <a:r>
              <a:rPr kumimoji="0" lang="en-US" sz="1600" b="0"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p>
        </p:txBody>
      </p:sp>
      <p:sp>
        <p:nvSpPr>
          <p:cNvPr id="23" name="Line 53">
            <a:extLst>
              <a:ext uri="{FF2B5EF4-FFF2-40B4-BE49-F238E27FC236}">
                <a16:creationId xmlns:a16="http://schemas.microsoft.com/office/drawing/2014/main" id="{3F96E4BD-1A98-41BA-B63F-7DF1A1D5CD8A}"/>
              </a:ext>
            </a:extLst>
          </p:cNvPr>
          <p:cNvSpPr>
            <a:spLocks noChangeShapeType="1"/>
          </p:cNvSpPr>
          <p:nvPr/>
        </p:nvSpPr>
        <p:spPr bwMode="auto">
          <a:xfrm>
            <a:off x="4576224" y="3799961"/>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sp>
        <p:nvSpPr>
          <p:cNvPr id="24" name="Line 54">
            <a:extLst>
              <a:ext uri="{FF2B5EF4-FFF2-40B4-BE49-F238E27FC236}">
                <a16:creationId xmlns:a16="http://schemas.microsoft.com/office/drawing/2014/main" id="{D30C6110-53BD-46D0-BAD5-0057B0E536BE}"/>
              </a:ext>
            </a:extLst>
          </p:cNvPr>
          <p:cNvSpPr>
            <a:spLocks noChangeShapeType="1"/>
          </p:cNvSpPr>
          <p:nvPr/>
        </p:nvSpPr>
        <p:spPr bwMode="auto">
          <a:xfrm flipV="1">
            <a:off x="4576224" y="3098284"/>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endParaRPr>
          </a:p>
        </p:txBody>
      </p:sp>
      <p:cxnSp>
        <p:nvCxnSpPr>
          <p:cNvPr id="6" name="Straight Arrow Connector 5">
            <a:extLst>
              <a:ext uri="{FF2B5EF4-FFF2-40B4-BE49-F238E27FC236}">
                <a16:creationId xmlns:a16="http://schemas.microsoft.com/office/drawing/2014/main" id="{D4CF8F1D-9198-C025-8E5A-E4BBC4F569C9}"/>
              </a:ext>
            </a:extLst>
          </p:cNvPr>
          <p:cNvCxnSpPr>
            <a:cxnSpLocks/>
          </p:cNvCxnSpPr>
          <p:nvPr/>
        </p:nvCxnSpPr>
        <p:spPr bwMode="auto">
          <a:xfrm>
            <a:off x="4845706" y="2550466"/>
            <a:ext cx="0" cy="547818"/>
          </a:xfrm>
          <a:prstGeom prst="straightConnector1">
            <a:avLst/>
          </a:prstGeom>
          <a:noFill/>
          <a:ln w="28575" cap="flat" cmpd="sng" algn="ctr">
            <a:solidFill>
              <a:schemeClr val="bg1"/>
            </a:solidFill>
            <a:prstDash val="sysDot"/>
            <a:round/>
            <a:headEnd type="none" w="med" len="med"/>
            <a:tailEnd type="triangle"/>
          </a:ln>
          <a:effectLst/>
        </p:spPr>
      </p:cxnSp>
      <p:sp>
        <p:nvSpPr>
          <p:cNvPr id="8" name="TextBox 7">
            <a:extLst>
              <a:ext uri="{FF2B5EF4-FFF2-40B4-BE49-F238E27FC236}">
                <a16:creationId xmlns:a16="http://schemas.microsoft.com/office/drawing/2014/main" id="{E8C34A59-2091-5960-7100-F328E9CB5D1F}"/>
              </a:ext>
            </a:extLst>
          </p:cNvPr>
          <p:cNvSpPr txBox="1"/>
          <p:nvPr/>
        </p:nvSpPr>
        <p:spPr bwMode="auto">
          <a:xfrm>
            <a:off x="3242269" y="1978279"/>
            <a:ext cx="34338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age (12-17, 18-60, or &gt;61 yr), IPS (0-3 or 4-7), EOT RT intended (yes or no)</a:t>
            </a:r>
          </a:p>
        </p:txBody>
      </p:sp>
      <p:sp>
        <p:nvSpPr>
          <p:cNvPr id="2" name="Text Box 11">
            <a:extLst>
              <a:ext uri="{FF2B5EF4-FFF2-40B4-BE49-F238E27FC236}">
                <a16:creationId xmlns:a16="http://schemas.microsoft.com/office/drawing/2014/main" id="{C1FD41FF-AC64-E432-EB95-E74F11FA5C5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a:t>
            </a:r>
          </a:p>
        </p:txBody>
      </p:sp>
      <p:sp>
        <p:nvSpPr>
          <p:cNvPr id="7" name="TextBox 6">
            <a:extLst>
              <a:ext uri="{FF2B5EF4-FFF2-40B4-BE49-F238E27FC236}">
                <a16:creationId xmlns:a16="http://schemas.microsoft.com/office/drawing/2014/main" id="{366504BB-99C1-03E9-826D-CFFBB9995D20}"/>
              </a:ext>
            </a:extLst>
          </p:cNvPr>
          <p:cNvSpPr txBox="1"/>
          <p:nvPr/>
        </p:nvSpPr>
        <p:spPr bwMode="auto">
          <a:xfrm>
            <a:off x="2398455" y="4893404"/>
            <a:ext cx="83529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*For ages ≤17 yr, 3 mg/kg, max 240 mg. </a:t>
            </a:r>
            <a:r>
              <a:rPr kumimoji="0" lang="en-US" sz="1400" b="0" i="0" u="none" strike="noStrike" kern="1200" cap="none" spc="0" normalizeH="0" baseline="3000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a:t>
            </a:r>
            <a:r>
              <a:rPr kumimoji="0" lang="en-US" sz="1400" b="0" i="0" u="none" strike="noStrike" kern="1200" cap="none" spc="0" normalizeH="0" noProof="0" dirty="0">
                <a:ln>
                  <a:noFill/>
                </a:ln>
                <a:solidFill>
                  <a:srgbClr val="000000"/>
                </a:solidFill>
                <a:effectLst/>
                <a:uLnTx/>
                <a:uFillTx/>
                <a:latin typeface="Calibri" panose="020F0502020204030204" pitchFamily="34" charset="0"/>
                <a:ea typeface="ＭＳ Ｐゴシック" charset="0"/>
                <a:cs typeface="Calibri" panose="020F0502020204030204" pitchFamily="34" charset="0"/>
              </a:rPr>
              <a:t>Pediatric: Lansky score vs ECOG; CrCl/GFR ≥70 mL/min or SCr ≤1.5 ULN.</a:t>
            </a:r>
            <a:endParaRPr lang="en-US" sz="1400" b="0" dirty="0">
              <a:solidFill>
                <a:schemeClr val="bg1"/>
              </a:solidFill>
              <a:latin typeface="Calibri" panose="020F0502020204030204" pitchFamily="34" charset="0"/>
            </a:endParaRPr>
          </a:p>
        </p:txBody>
      </p:sp>
      <p:sp>
        <p:nvSpPr>
          <p:cNvPr id="10" name="TextBox 9">
            <a:extLst>
              <a:ext uri="{FF2B5EF4-FFF2-40B4-BE49-F238E27FC236}">
                <a16:creationId xmlns:a16="http://schemas.microsoft.com/office/drawing/2014/main" id="{C10ADC81-B3AF-A360-C3BB-16D3E4777784}"/>
              </a:ext>
            </a:extLst>
          </p:cNvPr>
          <p:cNvSpPr txBox="1"/>
          <p:nvPr/>
        </p:nvSpPr>
        <p:spPr bwMode="auto">
          <a:xfrm>
            <a:off x="8971539" y="3098284"/>
            <a:ext cx="24187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Optional EOT RT at physician discretion </a:t>
            </a:r>
            <a:br>
              <a:rPr lang="en-US" sz="1600" b="0" i="1" dirty="0">
                <a:solidFill>
                  <a:schemeClr val="bg1"/>
                </a:solidFill>
                <a:latin typeface="Calibri" panose="020F0502020204030204" pitchFamily="34" charset="0"/>
              </a:rPr>
            </a:br>
            <a:r>
              <a:rPr lang="en-US" sz="1600" b="0" i="1" dirty="0">
                <a:solidFill>
                  <a:schemeClr val="bg1"/>
                </a:solidFill>
                <a:latin typeface="Calibri" panose="020F0502020204030204" pitchFamily="34" charset="0"/>
              </a:rPr>
              <a:t>(if residual FDG-avid lesions)</a:t>
            </a:r>
          </a:p>
        </p:txBody>
      </p:sp>
    </p:spTree>
    <p:extLst>
      <p:ext uri="{BB962C8B-B14F-4D97-AF65-F5344CB8AC3E}">
        <p14:creationId xmlns:p14="http://schemas.microsoft.com/office/powerpoint/2010/main" val="1381126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Baseline Characteristics</a:t>
            </a:r>
            <a:endParaRPr lang="en-US" altLang="en-US" dirty="0"/>
          </a:p>
        </p:txBody>
      </p:sp>
      <p:graphicFrame>
        <p:nvGraphicFramePr>
          <p:cNvPr id="2" name="Group 3">
            <a:extLst>
              <a:ext uri="{FF2B5EF4-FFF2-40B4-BE49-F238E27FC236}">
                <a16:creationId xmlns:a16="http://schemas.microsoft.com/office/drawing/2014/main" id="{CAB83845-774C-42B5-DB41-2BBF4DD8520F}"/>
              </a:ext>
            </a:extLst>
          </p:cNvPr>
          <p:cNvGraphicFramePr>
            <a:graphicFrameLocks/>
          </p:cNvGraphicFramePr>
          <p:nvPr>
            <p:extLst>
              <p:ext uri="{D42A27DB-BD31-4B8C-83A1-F6EECF244321}">
                <p14:modId xmlns:p14="http://schemas.microsoft.com/office/powerpoint/2010/main" val="515060791"/>
              </p:ext>
            </p:extLst>
          </p:nvPr>
        </p:nvGraphicFramePr>
        <p:xfrm>
          <a:off x="744883" y="1600200"/>
          <a:ext cx="5292036" cy="4694016"/>
        </p:xfrm>
        <a:graphic>
          <a:graphicData uri="http://schemas.openxmlformats.org/drawingml/2006/table">
            <a:tbl>
              <a:tblPr/>
              <a:tblGrid>
                <a:gridCol w="2171738">
                  <a:extLst>
                    <a:ext uri="{9D8B030D-6E8A-4147-A177-3AD203B41FA5}">
                      <a16:colId xmlns:a16="http://schemas.microsoft.com/office/drawing/2014/main" val="20000"/>
                    </a:ext>
                  </a:extLst>
                </a:gridCol>
                <a:gridCol w="1560149">
                  <a:extLst>
                    <a:ext uri="{9D8B030D-6E8A-4147-A177-3AD203B41FA5}">
                      <a16:colId xmlns:a16="http://schemas.microsoft.com/office/drawing/2014/main" val="20001"/>
                    </a:ext>
                  </a:extLst>
                </a:gridCol>
                <a:gridCol w="1560149">
                  <a:extLst>
                    <a:ext uri="{9D8B030D-6E8A-4147-A177-3AD203B41FA5}">
                      <a16:colId xmlns:a16="http://schemas.microsoft.com/office/drawing/2014/main" val="20002"/>
                    </a:ext>
                  </a:extLst>
                </a:gridCol>
              </a:tblGrid>
              <a:tr h="4034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73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Age, median (range),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12-17 yr,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18-60 yr,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 (12-83)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120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323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 (12-81)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117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323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533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218 (45)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213 (44)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90190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375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364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02653460"/>
                  </a:ext>
                </a:extLst>
              </a:tr>
              <a:tr h="2373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Hispanic,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86057826"/>
                  </a:ext>
                </a:extLst>
              </a:tr>
              <a:tr h="7357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Stage,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IV</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187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301 (62)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(&lt;1)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167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317 (65)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94824592"/>
                  </a:ext>
                </a:extLst>
              </a:tr>
            </a:tbl>
          </a:graphicData>
        </a:graphic>
      </p:graphicFrame>
      <p:graphicFrame>
        <p:nvGraphicFramePr>
          <p:cNvPr id="3" name="Group 3">
            <a:extLst>
              <a:ext uri="{FF2B5EF4-FFF2-40B4-BE49-F238E27FC236}">
                <a16:creationId xmlns:a16="http://schemas.microsoft.com/office/drawing/2014/main" id="{BD30A2B2-D0D5-4FB2-D93D-1E474CD02CD0}"/>
              </a:ext>
            </a:extLst>
          </p:cNvPr>
          <p:cNvGraphicFramePr>
            <a:graphicFrameLocks/>
          </p:cNvGraphicFramePr>
          <p:nvPr>
            <p:extLst>
              <p:ext uri="{D42A27DB-BD31-4B8C-83A1-F6EECF244321}">
                <p14:modId xmlns:p14="http://schemas.microsoft.com/office/powerpoint/2010/main" val="2614542375"/>
              </p:ext>
            </p:extLst>
          </p:nvPr>
        </p:nvGraphicFramePr>
        <p:xfrm>
          <a:off x="6134100" y="1600201"/>
          <a:ext cx="5351118" cy="2651840"/>
        </p:xfrm>
        <a:graphic>
          <a:graphicData uri="http://schemas.openxmlformats.org/drawingml/2006/table">
            <a:tbl>
              <a:tblPr/>
              <a:tblGrid>
                <a:gridCol w="2489638">
                  <a:extLst>
                    <a:ext uri="{9D8B030D-6E8A-4147-A177-3AD203B41FA5}">
                      <a16:colId xmlns:a16="http://schemas.microsoft.com/office/drawing/2014/main" val="20000"/>
                    </a:ext>
                  </a:extLst>
                </a:gridCol>
                <a:gridCol w="1430740">
                  <a:extLst>
                    <a:ext uri="{9D8B030D-6E8A-4147-A177-3AD203B41FA5}">
                      <a16:colId xmlns:a16="http://schemas.microsoft.com/office/drawing/2014/main" val="20001"/>
                    </a:ext>
                  </a:extLst>
                </a:gridCol>
                <a:gridCol w="1430740">
                  <a:extLst>
                    <a:ext uri="{9D8B030D-6E8A-4147-A177-3AD203B41FA5}">
                      <a16:colId xmlns:a16="http://schemas.microsoft.com/office/drawing/2014/main" val="20002"/>
                    </a:ext>
                  </a:extLst>
                </a:gridCol>
              </a:tblGrid>
              <a:tr h="438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600" b="1" i="0" u="none" strike="noStrike" cap="none" normalizeH="0" baseline="0" dirty="0">
                          <a:ln>
                            <a:noFill/>
                          </a:ln>
                          <a:solidFill>
                            <a:schemeClr val="tx1"/>
                          </a:solidFill>
                          <a:effectLst/>
                          <a:latin typeface="Calibri" panose="020F0502020204030204" pitchFamily="34" charset="0"/>
                        </a:rPr>
                        <a:t>Parameter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541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 symptoms present,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286 (58)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274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6238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331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158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330 (68)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157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438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&gt;10 cm,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155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131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5415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HIV positive,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89264377"/>
                  </a:ext>
                </a:extLst>
              </a:tr>
            </a:tbl>
          </a:graphicData>
        </a:graphic>
      </p:graphicFrame>
      <p:sp>
        <p:nvSpPr>
          <p:cNvPr id="4" name="Text Box 11">
            <a:extLst>
              <a:ext uri="{FF2B5EF4-FFF2-40B4-BE49-F238E27FC236}">
                <a16:creationId xmlns:a16="http://schemas.microsoft.com/office/drawing/2014/main" id="{844DB76D-D21E-8BEA-180A-0F218BE416E1}"/>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94" name="Group 9293">
            <a:extLst>
              <a:ext uri="{FF2B5EF4-FFF2-40B4-BE49-F238E27FC236}">
                <a16:creationId xmlns:a16="http://schemas.microsoft.com/office/drawing/2014/main" id="{85E660EA-1EB6-92AD-8ABA-8330505A1E9C}"/>
              </a:ext>
            </a:extLst>
          </p:cNvPr>
          <p:cNvGrpSpPr/>
          <p:nvPr/>
        </p:nvGrpSpPr>
        <p:grpSpPr>
          <a:xfrm>
            <a:off x="3598439" y="1473174"/>
            <a:ext cx="4525326" cy="749427"/>
            <a:chOff x="3598439" y="1306160"/>
            <a:chExt cx="4525326" cy="749427"/>
          </a:xfrm>
        </p:grpSpPr>
        <p:cxnSp>
          <p:nvCxnSpPr>
            <p:cNvPr id="61" name="Straight Connector 60">
              <a:extLst>
                <a:ext uri="{FF2B5EF4-FFF2-40B4-BE49-F238E27FC236}">
                  <a16:creationId xmlns:a16="http://schemas.microsoft.com/office/drawing/2014/main" id="{718E9A00-DB0D-8E38-021A-17A2EBFF1E2C}"/>
                </a:ext>
              </a:extLst>
            </p:cNvPr>
            <p:cNvCxnSpPr/>
            <p:nvPr/>
          </p:nvCxnSpPr>
          <p:spPr bwMode="auto">
            <a:xfrm flipV="1">
              <a:off x="3598439" y="130616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E0BD863-301F-69BE-ACCE-5EE8994884C0}"/>
                </a:ext>
              </a:extLst>
            </p:cNvPr>
            <p:cNvCxnSpPr/>
            <p:nvPr/>
          </p:nvCxnSpPr>
          <p:spPr bwMode="auto">
            <a:xfrm flipV="1">
              <a:off x="3636984" y="132820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150266DF-6826-B855-9736-F2FAB882DE12}"/>
                </a:ext>
              </a:extLst>
            </p:cNvPr>
            <p:cNvCxnSpPr/>
            <p:nvPr/>
          </p:nvCxnSpPr>
          <p:spPr bwMode="auto">
            <a:xfrm flipV="1">
              <a:off x="3723226" y="135057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6020AD2D-D905-7518-6977-585FF0B21B4B}"/>
                </a:ext>
              </a:extLst>
            </p:cNvPr>
            <p:cNvCxnSpPr/>
            <p:nvPr/>
          </p:nvCxnSpPr>
          <p:spPr bwMode="auto">
            <a:xfrm flipV="1">
              <a:off x="3788790" y="135974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96ADD112-9AD9-0C97-E963-DB061A1B1015}"/>
                </a:ext>
              </a:extLst>
            </p:cNvPr>
            <p:cNvCxnSpPr/>
            <p:nvPr/>
          </p:nvCxnSpPr>
          <p:spPr bwMode="auto">
            <a:xfrm flipV="1">
              <a:off x="3852242" y="138093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7246984F-EA0C-8EB2-67F5-E5143CCFE80B}"/>
                </a:ext>
              </a:extLst>
            </p:cNvPr>
            <p:cNvCxnSpPr/>
            <p:nvPr/>
          </p:nvCxnSpPr>
          <p:spPr bwMode="auto">
            <a:xfrm flipV="1">
              <a:off x="3880113" y="13844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9A237ACE-3C22-65E3-9185-3BD9F213AF63}"/>
                </a:ext>
              </a:extLst>
            </p:cNvPr>
            <p:cNvCxnSpPr>
              <a:cxnSpLocks/>
            </p:cNvCxnSpPr>
            <p:nvPr/>
          </p:nvCxnSpPr>
          <p:spPr bwMode="auto">
            <a:xfrm flipV="1">
              <a:off x="3932890" y="1399789"/>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EBC2E16D-0C4B-7547-8CC5-6F536116A043}"/>
                </a:ext>
              </a:extLst>
            </p:cNvPr>
            <p:cNvCxnSpPr>
              <a:cxnSpLocks/>
            </p:cNvCxnSpPr>
            <p:nvPr/>
          </p:nvCxnSpPr>
          <p:spPr bwMode="auto">
            <a:xfrm flipV="1">
              <a:off x="4010573" y="1424535"/>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69A5C2BC-2319-6601-34C5-723AC0ABBB25}"/>
                </a:ext>
              </a:extLst>
            </p:cNvPr>
            <p:cNvCxnSpPr>
              <a:cxnSpLocks/>
            </p:cNvCxnSpPr>
            <p:nvPr/>
          </p:nvCxnSpPr>
          <p:spPr bwMode="auto">
            <a:xfrm flipV="1">
              <a:off x="4194994" y="144339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F99C40AC-B77E-C942-1920-99C7A084E0E7}"/>
                </a:ext>
              </a:extLst>
            </p:cNvPr>
            <p:cNvCxnSpPr>
              <a:cxnSpLocks/>
            </p:cNvCxnSpPr>
            <p:nvPr/>
          </p:nvCxnSpPr>
          <p:spPr bwMode="auto">
            <a:xfrm flipV="1">
              <a:off x="4372300" y="1617222"/>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1ADC90FE-1C47-AA0A-B134-D41F833FB926}"/>
                </a:ext>
              </a:extLst>
            </p:cNvPr>
            <p:cNvCxnSpPr>
              <a:cxnSpLocks/>
            </p:cNvCxnSpPr>
            <p:nvPr/>
          </p:nvCxnSpPr>
          <p:spPr bwMode="auto">
            <a:xfrm flipV="1">
              <a:off x="4670577" y="175515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90DAE116-F53A-20FD-A71D-EFE2142DF8FD}"/>
                </a:ext>
              </a:extLst>
            </p:cNvPr>
            <p:cNvCxnSpPr/>
            <p:nvPr/>
          </p:nvCxnSpPr>
          <p:spPr bwMode="auto">
            <a:xfrm flipV="1">
              <a:off x="4067811" y="14214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5750AEA1-12EF-7B5C-7833-EBDE96BBC6E7}"/>
                </a:ext>
              </a:extLst>
            </p:cNvPr>
            <p:cNvCxnSpPr/>
            <p:nvPr/>
          </p:nvCxnSpPr>
          <p:spPr bwMode="auto">
            <a:xfrm flipV="1">
              <a:off x="4120533" y="1428092"/>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74DCE901-175B-A006-1F8E-2DB3244E3B67}"/>
                </a:ext>
              </a:extLst>
            </p:cNvPr>
            <p:cNvCxnSpPr/>
            <p:nvPr/>
          </p:nvCxnSpPr>
          <p:spPr bwMode="auto">
            <a:xfrm flipV="1">
              <a:off x="4264143" y="144446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2AB0B561-7459-2B1E-0BFA-FE5640B40498}"/>
                </a:ext>
              </a:extLst>
            </p:cNvPr>
            <p:cNvCxnSpPr/>
            <p:nvPr/>
          </p:nvCxnSpPr>
          <p:spPr bwMode="auto">
            <a:xfrm flipV="1">
              <a:off x="4288455" y="146510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15FEDC6B-5098-7EF1-2176-2DE10BD9C151}"/>
                </a:ext>
              </a:extLst>
            </p:cNvPr>
            <p:cNvCxnSpPr/>
            <p:nvPr/>
          </p:nvCxnSpPr>
          <p:spPr bwMode="auto">
            <a:xfrm flipV="1">
              <a:off x="4318001" y="150450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1" name="Straight Connector 9230">
              <a:extLst>
                <a:ext uri="{FF2B5EF4-FFF2-40B4-BE49-F238E27FC236}">
                  <a16:creationId xmlns:a16="http://schemas.microsoft.com/office/drawing/2014/main" id="{842D4610-2DAE-FC30-B474-BA6D2692F31C}"/>
                </a:ext>
              </a:extLst>
            </p:cNvPr>
            <p:cNvCxnSpPr/>
            <p:nvPr/>
          </p:nvCxnSpPr>
          <p:spPr bwMode="auto">
            <a:xfrm flipV="1">
              <a:off x="4340931" y="157361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2EECC175-75E3-8ECB-344E-DD0C36B10914}"/>
                </a:ext>
              </a:extLst>
            </p:cNvPr>
            <p:cNvCxnSpPr/>
            <p:nvPr/>
          </p:nvCxnSpPr>
          <p:spPr bwMode="auto">
            <a:xfrm flipV="1">
              <a:off x="4420590" y="166082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4EA7D1CB-446F-1DF8-B59B-58EE39E440B4}"/>
                </a:ext>
              </a:extLst>
            </p:cNvPr>
            <p:cNvCxnSpPr/>
            <p:nvPr/>
          </p:nvCxnSpPr>
          <p:spPr bwMode="auto">
            <a:xfrm flipV="1">
              <a:off x="4523639" y="169467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993B767F-DC64-178A-7A89-EF81F54A7D80}"/>
                </a:ext>
              </a:extLst>
            </p:cNvPr>
            <p:cNvCxnSpPr/>
            <p:nvPr/>
          </p:nvCxnSpPr>
          <p:spPr bwMode="auto">
            <a:xfrm flipV="1">
              <a:off x="4628732" y="17480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F75ED9CC-AAF6-894E-CAE3-D9C6C7F8AB4B}"/>
                </a:ext>
              </a:extLst>
            </p:cNvPr>
            <p:cNvCxnSpPr/>
            <p:nvPr/>
          </p:nvCxnSpPr>
          <p:spPr bwMode="auto">
            <a:xfrm flipV="1">
              <a:off x="4566862" y="1698766"/>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1BCF3B95-36EA-5E53-42F7-CD8CD38D270A}"/>
                </a:ext>
              </a:extLst>
            </p:cNvPr>
            <p:cNvCxnSpPr/>
            <p:nvPr/>
          </p:nvCxnSpPr>
          <p:spPr bwMode="auto">
            <a:xfrm flipV="1">
              <a:off x="4731233" y="1774476"/>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9DD3EC9E-3F05-0F73-9707-CC3A025209C2}"/>
                </a:ext>
              </a:extLst>
            </p:cNvPr>
            <p:cNvCxnSpPr/>
            <p:nvPr/>
          </p:nvCxnSpPr>
          <p:spPr bwMode="auto">
            <a:xfrm flipV="1">
              <a:off x="4789289" y="1809908"/>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AE2CE686-B8AE-103C-2ED2-13CF869D3C9A}"/>
                </a:ext>
              </a:extLst>
            </p:cNvPr>
            <p:cNvCxnSpPr/>
            <p:nvPr/>
          </p:nvCxnSpPr>
          <p:spPr bwMode="auto">
            <a:xfrm flipV="1">
              <a:off x="4838539" y="180990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4B02EB7A-3B01-7C7B-A05F-172F6FB9AEBB}"/>
                </a:ext>
              </a:extLst>
            </p:cNvPr>
            <p:cNvCxnSpPr/>
            <p:nvPr/>
          </p:nvCxnSpPr>
          <p:spPr bwMode="auto">
            <a:xfrm flipV="1">
              <a:off x="4888925" y="18251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AEED2A5F-A46A-79A2-D849-EAE012D763C3}"/>
                </a:ext>
              </a:extLst>
            </p:cNvPr>
            <p:cNvCxnSpPr/>
            <p:nvPr/>
          </p:nvCxnSpPr>
          <p:spPr bwMode="auto">
            <a:xfrm flipV="1">
              <a:off x="4927470" y="18251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D91070B8-5342-7202-6D82-4967C311DE75}"/>
                </a:ext>
              </a:extLst>
            </p:cNvPr>
            <p:cNvCxnSpPr/>
            <p:nvPr/>
          </p:nvCxnSpPr>
          <p:spPr bwMode="auto">
            <a:xfrm flipV="1">
              <a:off x="5050452" y="1842365"/>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D7DA57DD-0B04-28CF-0A8B-B0BD2ABD1091}"/>
                </a:ext>
              </a:extLst>
            </p:cNvPr>
            <p:cNvCxnSpPr/>
            <p:nvPr/>
          </p:nvCxnSpPr>
          <p:spPr bwMode="auto">
            <a:xfrm flipV="1">
              <a:off x="5086393"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3" name="Straight Connector 9242">
              <a:extLst>
                <a:ext uri="{FF2B5EF4-FFF2-40B4-BE49-F238E27FC236}">
                  <a16:creationId xmlns:a16="http://schemas.microsoft.com/office/drawing/2014/main" id="{AEF46478-DEFC-6A43-3B74-D87071C726A7}"/>
                </a:ext>
              </a:extLst>
            </p:cNvPr>
            <p:cNvCxnSpPr/>
            <p:nvPr/>
          </p:nvCxnSpPr>
          <p:spPr bwMode="auto">
            <a:xfrm flipV="1">
              <a:off x="5102076"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321791E3-2859-5BBD-EB00-9371A1543497}"/>
                </a:ext>
              </a:extLst>
            </p:cNvPr>
            <p:cNvCxnSpPr/>
            <p:nvPr/>
          </p:nvCxnSpPr>
          <p:spPr bwMode="auto">
            <a:xfrm flipV="1">
              <a:off x="5219129"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0F6015B7-AC90-A74E-51C4-D06B94021329}"/>
                </a:ext>
              </a:extLst>
            </p:cNvPr>
            <p:cNvCxnSpPr>
              <a:cxnSpLocks/>
            </p:cNvCxnSpPr>
            <p:nvPr/>
          </p:nvCxnSpPr>
          <p:spPr bwMode="auto">
            <a:xfrm flipV="1">
              <a:off x="4975099" y="182658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46" name="Straight Connector 9245">
              <a:extLst>
                <a:ext uri="{FF2B5EF4-FFF2-40B4-BE49-F238E27FC236}">
                  <a16:creationId xmlns:a16="http://schemas.microsoft.com/office/drawing/2014/main" id="{3689680F-2083-1328-31B1-E75F66CB3E25}"/>
                </a:ext>
              </a:extLst>
            </p:cNvPr>
            <p:cNvCxnSpPr>
              <a:cxnSpLocks/>
            </p:cNvCxnSpPr>
            <p:nvPr/>
          </p:nvCxnSpPr>
          <p:spPr bwMode="auto">
            <a:xfrm flipV="1">
              <a:off x="5163950" y="1858129"/>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BFDA945E-F907-1EF6-694A-67C453286A15}"/>
                </a:ext>
              </a:extLst>
            </p:cNvPr>
            <p:cNvCxnSpPr>
              <a:cxnSpLocks/>
            </p:cNvCxnSpPr>
            <p:nvPr/>
          </p:nvCxnSpPr>
          <p:spPr bwMode="auto">
            <a:xfrm flipV="1">
              <a:off x="5380394" y="1885970"/>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720AF101-C03E-F3BF-8DB6-A5DB7CB21DB4}"/>
                </a:ext>
              </a:extLst>
            </p:cNvPr>
            <p:cNvCxnSpPr>
              <a:cxnSpLocks/>
            </p:cNvCxnSpPr>
            <p:nvPr/>
          </p:nvCxnSpPr>
          <p:spPr bwMode="auto">
            <a:xfrm flipV="1">
              <a:off x="5557700" y="189778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49" name="Straight Connector 9248">
              <a:extLst>
                <a:ext uri="{FF2B5EF4-FFF2-40B4-BE49-F238E27FC236}">
                  <a16:creationId xmlns:a16="http://schemas.microsoft.com/office/drawing/2014/main" id="{7A1B7753-3232-E1FA-476A-BA74AA83B1AD}"/>
                </a:ext>
              </a:extLst>
            </p:cNvPr>
            <p:cNvCxnSpPr>
              <a:cxnSpLocks/>
            </p:cNvCxnSpPr>
            <p:nvPr/>
          </p:nvCxnSpPr>
          <p:spPr bwMode="auto">
            <a:xfrm flipV="1">
              <a:off x="5699096" y="1927472"/>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F6AC8746-487D-6325-4F11-019A3316C35D}"/>
                </a:ext>
              </a:extLst>
            </p:cNvPr>
            <p:cNvCxnSpPr>
              <a:cxnSpLocks/>
            </p:cNvCxnSpPr>
            <p:nvPr/>
          </p:nvCxnSpPr>
          <p:spPr bwMode="auto">
            <a:xfrm flipV="1">
              <a:off x="5794898" y="1929453"/>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B869A0F3-EA29-362A-A85D-961BD8A74598}"/>
                </a:ext>
              </a:extLst>
            </p:cNvPr>
            <p:cNvCxnSpPr/>
            <p:nvPr/>
          </p:nvCxnSpPr>
          <p:spPr bwMode="auto">
            <a:xfrm flipV="1">
              <a:off x="5025360" y="1825197"/>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1D361436-AA08-1925-CBBE-D1756C1AC96E}"/>
                </a:ext>
              </a:extLst>
            </p:cNvPr>
            <p:cNvCxnSpPr/>
            <p:nvPr/>
          </p:nvCxnSpPr>
          <p:spPr bwMode="auto">
            <a:xfrm flipV="1">
              <a:off x="5287293" y="1874453"/>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82E84749-FB49-181C-E02B-832301F67F3B}"/>
                </a:ext>
              </a:extLst>
            </p:cNvPr>
            <p:cNvCxnSpPr/>
            <p:nvPr/>
          </p:nvCxnSpPr>
          <p:spPr bwMode="auto">
            <a:xfrm flipV="1">
              <a:off x="5434630" y="188596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98FD1F48-A3AE-E2C4-4879-509CCCB692EB}"/>
                </a:ext>
              </a:extLst>
            </p:cNvPr>
            <p:cNvCxnSpPr/>
            <p:nvPr/>
          </p:nvCxnSpPr>
          <p:spPr bwMode="auto">
            <a:xfrm flipV="1">
              <a:off x="5473175" y="188394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048935C6-68E8-F63A-2D3B-CF896B9D9B0F}"/>
                </a:ext>
              </a:extLst>
            </p:cNvPr>
            <p:cNvCxnSpPr/>
            <p:nvPr/>
          </p:nvCxnSpPr>
          <p:spPr bwMode="auto">
            <a:xfrm flipV="1">
              <a:off x="5615250"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E0EB4C8E-52C3-37CC-E3AD-8A7A30179A8A}"/>
                </a:ext>
              </a:extLst>
            </p:cNvPr>
            <p:cNvCxnSpPr/>
            <p:nvPr/>
          </p:nvCxnSpPr>
          <p:spPr bwMode="auto">
            <a:xfrm flipV="1">
              <a:off x="5650237"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253DE253-5B72-060B-2261-8A1F3AB3D99E}"/>
                </a:ext>
              </a:extLst>
            </p:cNvPr>
            <p:cNvCxnSpPr/>
            <p:nvPr/>
          </p:nvCxnSpPr>
          <p:spPr bwMode="auto">
            <a:xfrm flipV="1">
              <a:off x="5733798" y="192754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8" name="Straight Connector 9257">
              <a:extLst>
                <a:ext uri="{FF2B5EF4-FFF2-40B4-BE49-F238E27FC236}">
                  <a16:creationId xmlns:a16="http://schemas.microsoft.com/office/drawing/2014/main" id="{3B2B70FE-AC6A-A15C-7843-541DC454BCED}"/>
                </a:ext>
              </a:extLst>
            </p:cNvPr>
            <p:cNvCxnSpPr/>
            <p:nvPr/>
          </p:nvCxnSpPr>
          <p:spPr bwMode="auto">
            <a:xfrm flipV="1">
              <a:off x="5836775" y="192754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D3BDBE71-418D-A5E8-B0FC-6DAA7B064EE0}"/>
                </a:ext>
              </a:extLst>
            </p:cNvPr>
            <p:cNvCxnSpPr/>
            <p:nvPr/>
          </p:nvCxnSpPr>
          <p:spPr bwMode="auto">
            <a:xfrm flipV="1">
              <a:off x="5876689" y="192806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FF392EC8-48BB-EDC9-FDD2-C10BC0500D92}"/>
                </a:ext>
              </a:extLst>
            </p:cNvPr>
            <p:cNvCxnSpPr/>
            <p:nvPr/>
          </p:nvCxnSpPr>
          <p:spPr bwMode="auto">
            <a:xfrm flipV="1">
              <a:off x="5911394" y="192699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40974EE8-08EC-A3DC-359B-26FAE5961EF1}"/>
                </a:ext>
              </a:extLst>
            </p:cNvPr>
            <p:cNvCxnSpPr/>
            <p:nvPr/>
          </p:nvCxnSpPr>
          <p:spPr bwMode="auto">
            <a:xfrm flipV="1">
              <a:off x="5947315" y="192733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8E3CD6FE-1175-A953-BED8-7B24EE7E0954}"/>
                </a:ext>
              </a:extLst>
            </p:cNvPr>
            <p:cNvCxnSpPr/>
            <p:nvPr/>
          </p:nvCxnSpPr>
          <p:spPr bwMode="auto">
            <a:xfrm flipV="1">
              <a:off x="5986057" y="192699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F429CB85-C924-1057-256C-9D4B5463B867}"/>
                </a:ext>
              </a:extLst>
            </p:cNvPr>
            <p:cNvCxnSpPr/>
            <p:nvPr/>
          </p:nvCxnSpPr>
          <p:spPr bwMode="auto">
            <a:xfrm flipV="1">
              <a:off x="6033909"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26607955-C7E8-B14E-B752-AAEEAAB9AE7D}"/>
                </a:ext>
              </a:extLst>
            </p:cNvPr>
            <p:cNvCxnSpPr/>
            <p:nvPr/>
          </p:nvCxnSpPr>
          <p:spPr bwMode="auto">
            <a:xfrm flipV="1">
              <a:off x="6062765" y="192650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271E2500-4453-AE70-21BF-E99B4763BE22}"/>
                </a:ext>
              </a:extLst>
            </p:cNvPr>
            <p:cNvCxnSpPr/>
            <p:nvPr/>
          </p:nvCxnSpPr>
          <p:spPr bwMode="auto">
            <a:xfrm flipV="1">
              <a:off x="6093972"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ADD0F2D5-3292-7727-DEFD-4E9514EE7CC4}"/>
                </a:ext>
              </a:extLst>
            </p:cNvPr>
            <p:cNvCxnSpPr/>
            <p:nvPr/>
          </p:nvCxnSpPr>
          <p:spPr bwMode="auto">
            <a:xfrm flipV="1">
              <a:off x="6125659" y="1924094"/>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27FBBA91-E59D-6F95-F72B-0031E2795258}"/>
                </a:ext>
              </a:extLst>
            </p:cNvPr>
            <p:cNvCxnSpPr/>
            <p:nvPr/>
          </p:nvCxnSpPr>
          <p:spPr bwMode="auto">
            <a:xfrm flipV="1">
              <a:off x="6172436"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8" name="Straight Connector 9267">
              <a:extLst>
                <a:ext uri="{FF2B5EF4-FFF2-40B4-BE49-F238E27FC236}">
                  <a16:creationId xmlns:a16="http://schemas.microsoft.com/office/drawing/2014/main" id="{A20C8A4B-48E7-F999-1B3B-3CDB726F8742}"/>
                </a:ext>
              </a:extLst>
            </p:cNvPr>
            <p:cNvCxnSpPr/>
            <p:nvPr/>
          </p:nvCxnSpPr>
          <p:spPr bwMode="auto">
            <a:xfrm flipV="1">
              <a:off x="6382174" y="192650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69" name="Straight Connector 9268">
              <a:extLst>
                <a:ext uri="{FF2B5EF4-FFF2-40B4-BE49-F238E27FC236}">
                  <a16:creationId xmlns:a16="http://schemas.microsoft.com/office/drawing/2014/main" id="{74644B94-76D5-2E3C-8583-A470C098D553}"/>
                </a:ext>
              </a:extLst>
            </p:cNvPr>
            <p:cNvCxnSpPr/>
            <p:nvPr/>
          </p:nvCxnSpPr>
          <p:spPr bwMode="auto">
            <a:xfrm flipV="1">
              <a:off x="6625108" y="196165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70" name="Straight Connector 9269">
              <a:extLst>
                <a:ext uri="{FF2B5EF4-FFF2-40B4-BE49-F238E27FC236}">
                  <a16:creationId xmlns:a16="http://schemas.microsoft.com/office/drawing/2014/main" id="{9B1D7F5B-4715-7FF0-A4F9-F5FD25173AFC}"/>
                </a:ext>
              </a:extLst>
            </p:cNvPr>
            <p:cNvCxnSpPr/>
            <p:nvPr/>
          </p:nvCxnSpPr>
          <p:spPr bwMode="auto">
            <a:xfrm flipV="1">
              <a:off x="6753366"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A861E37B-D59A-F511-CA8A-0E0A5599266D}"/>
                </a:ext>
              </a:extLst>
            </p:cNvPr>
            <p:cNvCxnSpPr/>
            <p:nvPr/>
          </p:nvCxnSpPr>
          <p:spPr bwMode="auto">
            <a:xfrm flipV="1">
              <a:off x="6800142"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2A477BEE-6E21-F371-8619-2E000E7947F7}"/>
                </a:ext>
              </a:extLst>
            </p:cNvPr>
            <p:cNvCxnSpPr>
              <a:cxnSpLocks/>
            </p:cNvCxnSpPr>
            <p:nvPr/>
          </p:nvCxnSpPr>
          <p:spPr bwMode="auto">
            <a:xfrm flipV="1">
              <a:off x="6322718" y="1923988"/>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73" name="Straight Connector 9272">
              <a:extLst>
                <a:ext uri="{FF2B5EF4-FFF2-40B4-BE49-F238E27FC236}">
                  <a16:creationId xmlns:a16="http://schemas.microsoft.com/office/drawing/2014/main" id="{942D1B8E-6091-803F-890D-53EF26097A9E}"/>
                </a:ext>
              </a:extLst>
            </p:cNvPr>
            <p:cNvCxnSpPr>
              <a:cxnSpLocks/>
            </p:cNvCxnSpPr>
            <p:nvPr/>
          </p:nvCxnSpPr>
          <p:spPr bwMode="auto">
            <a:xfrm flipV="1">
              <a:off x="6476254" y="196166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80147FAD-8D80-7188-5CE6-7152ED7D6947}"/>
                </a:ext>
              </a:extLst>
            </p:cNvPr>
            <p:cNvCxnSpPr>
              <a:cxnSpLocks/>
            </p:cNvCxnSpPr>
            <p:nvPr/>
          </p:nvCxnSpPr>
          <p:spPr bwMode="auto">
            <a:xfrm flipV="1">
              <a:off x="7101316" y="1961658"/>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75" name="Straight Connector 9274">
              <a:extLst>
                <a:ext uri="{FF2B5EF4-FFF2-40B4-BE49-F238E27FC236}">
                  <a16:creationId xmlns:a16="http://schemas.microsoft.com/office/drawing/2014/main" id="{9EF567E3-724D-B079-C578-BC0D1925CF15}"/>
                </a:ext>
              </a:extLst>
            </p:cNvPr>
            <p:cNvCxnSpPr>
              <a:cxnSpLocks/>
            </p:cNvCxnSpPr>
            <p:nvPr/>
          </p:nvCxnSpPr>
          <p:spPr bwMode="auto">
            <a:xfrm flipV="1">
              <a:off x="7163181" y="1961657"/>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76" name="Straight Connector 9275">
              <a:extLst>
                <a:ext uri="{FF2B5EF4-FFF2-40B4-BE49-F238E27FC236}">
                  <a16:creationId xmlns:a16="http://schemas.microsoft.com/office/drawing/2014/main" id="{14682F87-24AE-1E05-BDDA-5A484F4E6943}"/>
                </a:ext>
              </a:extLst>
            </p:cNvPr>
            <p:cNvCxnSpPr/>
            <p:nvPr/>
          </p:nvCxnSpPr>
          <p:spPr bwMode="auto">
            <a:xfrm flipV="1">
              <a:off x="6430949" y="1926147"/>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363ED73C-4A34-0149-B155-EEBC3B8B019C}"/>
                </a:ext>
              </a:extLst>
            </p:cNvPr>
            <p:cNvCxnSpPr/>
            <p:nvPr/>
          </p:nvCxnSpPr>
          <p:spPr bwMode="auto">
            <a:xfrm flipV="1">
              <a:off x="6532873" y="1961661"/>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D876AF23-ABC0-F075-D317-260EEEFB8A6C}"/>
                </a:ext>
              </a:extLst>
            </p:cNvPr>
            <p:cNvCxnSpPr/>
            <p:nvPr/>
          </p:nvCxnSpPr>
          <p:spPr bwMode="auto">
            <a:xfrm flipV="1">
              <a:off x="6579233" y="1961660"/>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406D47AC-4605-9666-1D42-29ACAAF3D0A1}"/>
                </a:ext>
              </a:extLst>
            </p:cNvPr>
            <p:cNvCxnSpPr/>
            <p:nvPr/>
          </p:nvCxnSpPr>
          <p:spPr bwMode="auto">
            <a:xfrm flipV="1">
              <a:off x="7015916"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ABD64CC3-3293-D358-2956-2BA039A7BE0B}"/>
                </a:ext>
              </a:extLst>
            </p:cNvPr>
            <p:cNvCxnSpPr/>
            <p:nvPr/>
          </p:nvCxnSpPr>
          <p:spPr bwMode="auto">
            <a:xfrm flipV="1">
              <a:off x="7053638"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0FF13950-EE1E-74D1-4240-EDFC9BD067A3}"/>
                </a:ext>
              </a:extLst>
            </p:cNvPr>
            <p:cNvCxnSpPr/>
            <p:nvPr/>
          </p:nvCxnSpPr>
          <p:spPr bwMode="auto">
            <a:xfrm flipV="1">
              <a:off x="7305627" y="196165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2" name="Straight Connector 9281">
              <a:extLst>
                <a:ext uri="{FF2B5EF4-FFF2-40B4-BE49-F238E27FC236}">
                  <a16:creationId xmlns:a16="http://schemas.microsoft.com/office/drawing/2014/main" id="{7A58BDAB-456E-801A-FEA6-AB6EFF71617C}"/>
                </a:ext>
              </a:extLst>
            </p:cNvPr>
            <p:cNvCxnSpPr/>
            <p:nvPr/>
          </p:nvCxnSpPr>
          <p:spPr bwMode="auto">
            <a:xfrm flipV="1">
              <a:off x="7338916" y="196165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3" name="Straight Connector 9282">
              <a:extLst>
                <a:ext uri="{FF2B5EF4-FFF2-40B4-BE49-F238E27FC236}">
                  <a16:creationId xmlns:a16="http://schemas.microsoft.com/office/drawing/2014/main" id="{540CF3C6-9063-136B-0B15-EA6E8719F1B0}"/>
                </a:ext>
              </a:extLst>
            </p:cNvPr>
            <p:cNvCxnSpPr/>
            <p:nvPr/>
          </p:nvCxnSpPr>
          <p:spPr bwMode="auto">
            <a:xfrm flipV="1">
              <a:off x="7356505" y="196062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4" name="Straight Connector 9283">
              <a:extLst>
                <a:ext uri="{FF2B5EF4-FFF2-40B4-BE49-F238E27FC236}">
                  <a16:creationId xmlns:a16="http://schemas.microsoft.com/office/drawing/2014/main" id="{F96B44A7-8D2A-8BEE-BDA2-B70B502A66F0}"/>
                </a:ext>
              </a:extLst>
            </p:cNvPr>
            <p:cNvCxnSpPr/>
            <p:nvPr/>
          </p:nvCxnSpPr>
          <p:spPr bwMode="auto">
            <a:xfrm flipV="1">
              <a:off x="7448974" y="19636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5" name="Straight Connector 9284">
              <a:extLst>
                <a:ext uri="{FF2B5EF4-FFF2-40B4-BE49-F238E27FC236}">
                  <a16:creationId xmlns:a16="http://schemas.microsoft.com/office/drawing/2014/main" id="{87DC3328-8887-F53D-167F-012891BDECE0}"/>
                </a:ext>
              </a:extLst>
            </p:cNvPr>
            <p:cNvCxnSpPr>
              <a:cxnSpLocks/>
            </p:cNvCxnSpPr>
            <p:nvPr/>
          </p:nvCxnSpPr>
          <p:spPr bwMode="auto">
            <a:xfrm flipV="1">
              <a:off x="7212975" y="196165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87" name="Straight Connector 9286">
              <a:extLst>
                <a:ext uri="{FF2B5EF4-FFF2-40B4-BE49-F238E27FC236}">
                  <a16:creationId xmlns:a16="http://schemas.microsoft.com/office/drawing/2014/main" id="{E2DA7300-D9F9-CD68-E45A-EE50934F40C7}"/>
                </a:ext>
              </a:extLst>
            </p:cNvPr>
            <p:cNvCxnSpPr>
              <a:cxnSpLocks/>
            </p:cNvCxnSpPr>
            <p:nvPr/>
          </p:nvCxnSpPr>
          <p:spPr bwMode="auto">
            <a:xfrm flipV="1">
              <a:off x="7925162" y="1964575"/>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88" name="Straight Connector 9287">
              <a:extLst>
                <a:ext uri="{FF2B5EF4-FFF2-40B4-BE49-F238E27FC236}">
                  <a16:creationId xmlns:a16="http://schemas.microsoft.com/office/drawing/2014/main" id="{D2F23102-74A2-5898-1E17-F07587BB7223}"/>
                </a:ext>
              </a:extLst>
            </p:cNvPr>
            <p:cNvCxnSpPr/>
            <p:nvPr/>
          </p:nvCxnSpPr>
          <p:spPr bwMode="auto">
            <a:xfrm flipV="1">
              <a:off x="7482551" y="19636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89" name="Straight Connector 9288">
              <a:extLst>
                <a:ext uri="{FF2B5EF4-FFF2-40B4-BE49-F238E27FC236}">
                  <a16:creationId xmlns:a16="http://schemas.microsoft.com/office/drawing/2014/main" id="{B2F5A9B8-A5AA-75EF-E432-FA06CC6D191E}"/>
                </a:ext>
              </a:extLst>
            </p:cNvPr>
            <p:cNvCxnSpPr/>
            <p:nvPr/>
          </p:nvCxnSpPr>
          <p:spPr bwMode="auto">
            <a:xfrm flipV="1">
              <a:off x="7530455" y="19636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90" name="Straight Connector 9289">
              <a:extLst>
                <a:ext uri="{FF2B5EF4-FFF2-40B4-BE49-F238E27FC236}">
                  <a16:creationId xmlns:a16="http://schemas.microsoft.com/office/drawing/2014/main" id="{E9BC57C9-57DB-BEF2-62AF-506754883237}"/>
                </a:ext>
              </a:extLst>
            </p:cNvPr>
            <p:cNvCxnSpPr/>
            <p:nvPr/>
          </p:nvCxnSpPr>
          <p:spPr bwMode="auto">
            <a:xfrm flipV="1">
              <a:off x="7568178" y="19636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91" name="Straight Connector 9290">
              <a:extLst>
                <a:ext uri="{FF2B5EF4-FFF2-40B4-BE49-F238E27FC236}">
                  <a16:creationId xmlns:a16="http://schemas.microsoft.com/office/drawing/2014/main" id="{F0C149B4-ECCD-F2C7-2FE0-54FD5A3A0E3E}"/>
                </a:ext>
              </a:extLst>
            </p:cNvPr>
            <p:cNvCxnSpPr/>
            <p:nvPr/>
          </p:nvCxnSpPr>
          <p:spPr bwMode="auto">
            <a:xfrm flipV="1">
              <a:off x="7841318" y="1964575"/>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D6B7A3B3-8644-CB7A-A95E-5872F60DBE9D}"/>
                </a:ext>
              </a:extLst>
            </p:cNvPr>
            <p:cNvCxnSpPr/>
            <p:nvPr/>
          </p:nvCxnSpPr>
          <p:spPr bwMode="auto">
            <a:xfrm flipV="1">
              <a:off x="7879013" y="19655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93" name="Straight Connector 9292">
              <a:extLst>
                <a:ext uri="{FF2B5EF4-FFF2-40B4-BE49-F238E27FC236}">
                  <a16:creationId xmlns:a16="http://schemas.microsoft.com/office/drawing/2014/main" id="{43ABCB4B-CD79-7079-2C29-634495DB3221}"/>
                </a:ext>
              </a:extLst>
            </p:cNvPr>
            <p:cNvCxnSpPr/>
            <p:nvPr/>
          </p:nvCxnSpPr>
          <p:spPr bwMode="auto">
            <a:xfrm flipV="1">
              <a:off x="8123765" y="1968376"/>
              <a:ext cx="0" cy="87211"/>
            </a:xfrm>
            <a:prstGeom prst="line">
              <a:avLst/>
            </a:prstGeom>
            <a:noFill/>
            <a:ln w="28575" cap="flat" cmpd="sng" algn="ctr">
              <a:solidFill>
                <a:schemeClr val="accent3"/>
              </a:solidFill>
              <a:prstDash val="solid"/>
              <a:round/>
              <a:headEnd type="none" w="med" len="med"/>
              <a:tailEnd type="none" w="med" len="med"/>
            </a:ln>
            <a:effectLst/>
          </p:spPr>
        </p:cxnSp>
      </p:grpSp>
      <p:sp>
        <p:nvSpPr>
          <p:cNvPr id="58" name="Freeform: Shape 57">
            <a:extLst>
              <a:ext uri="{FF2B5EF4-FFF2-40B4-BE49-F238E27FC236}">
                <a16:creationId xmlns:a16="http://schemas.microsoft.com/office/drawing/2014/main" id="{E4E4626F-F281-A28B-E705-D195A6543243}"/>
              </a:ext>
            </a:extLst>
          </p:cNvPr>
          <p:cNvSpPr/>
          <p:nvPr/>
        </p:nvSpPr>
        <p:spPr bwMode="auto">
          <a:xfrm>
            <a:off x="3545732" y="1543478"/>
            <a:ext cx="4693596" cy="481519"/>
          </a:xfrm>
          <a:custGeom>
            <a:avLst/>
            <a:gdLst>
              <a:gd name="connsiteX0" fmla="*/ 0 w 4693596"/>
              <a:gd name="connsiteY0" fmla="*/ 0 h 481519"/>
              <a:gd name="connsiteX1" fmla="*/ 77821 w 4693596"/>
              <a:gd name="connsiteY1" fmla="*/ 0 h 481519"/>
              <a:gd name="connsiteX2" fmla="*/ 77821 w 4693596"/>
              <a:gd name="connsiteY2" fmla="*/ 34047 h 481519"/>
              <a:gd name="connsiteX3" fmla="*/ 355059 w 4693596"/>
              <a:gd name="connsiteY3" fmla="*/ 34047 h 481519"/>
              <a:gd name="connsiteX4" fmla="*/ 355059 w 4693596"/>
              <a:gd name="connsiteY4" fmla="*/ 53502 h 481519"/>
              <a:gd name="connsiteX5" fmla="*/ 603115 w 4693596"/>
              <a:gd name="connsiteY5" fmla="*/ 53502 h 481519"/>
              <a:gd name="connsiteX6" fmla="*/ 603115 w 4693596"/>
              <a:gd name="connsiteY6" fmla="*/ 72957 h 481519"/>
              <a:gd name="connsiteX7" fmla="*/ 753894 w 4693596"/>
              <a:gd name="connsiteY7" fmla="*/ 72957 h 481519"/>
              <a:gd name="connsiteX8" fmla="*/ 753894 w 4693596"/>
              <a:gd name="connsiteY8" fmla="*/ 97276 h 481519"/>
              <a:gd name="connsiteX9" fmla="*/ 812259 w 4693596"/>
              <a:gd name="connsiteY9" fmla="*/ 97276 h 481519"/>
              <a:gd name="connsiteX10" fmla="*/ 812259 w 4693596"/>
              <a:gd name="connsiteY10" fmla="*/ 141051 h 481519"/>
              <a:gd name="connsiteX11" fmla="*/ 890081 w 4693596"/>
              <a:gd name="connsiteY11" fmla="*/ 141051 h 481519"/>
              <a:gd name="connsiteX12" fmla="*/ 890081 w 4693596"/>
              <a:gd name="connsiteY12" fmla="*/ 170234 h 481519"/>
              <a:gd name="connsiteX13" fmla="*/ 1065179 w 4693596"/>
              <a:gd name="connsiteY13" fmla="*/ 170234 h 481519"/>
              <a:gd name="connsiteX14" fmla="*/ 1065179 w 4693596"/>
              <a:gd name="connsiteY14" fmla="*/ 214008 h 481519"/>
              <a:gd name="connsiteX15" fmla="*/ 1298642 w 4693596"/>
              <a:gd name="connsiteY15" fmla="*/ 214008 h 481519"/>
              <a:gd name="connsiteX16" fmla="*/ 1298642 w 4693596"/>
              <a:gd name="connsiteY16" fmla="*/ 223736 h 481519"/>
              <a:gd name="connsiteX17" fmla="*/ 1391055 w 4693596"/>
              <a:gd name="connsiteY17" fmla="*/ 223736 h 481519"/>
              <a:gd name="connsiteX18" fmla="*/ 1391055 w 4693596"/>
              <a:gd name="connsiteY18" fmla="*/ 257783 h 481519"/>
              <a:gd name="connsiteX19" fmla="*/ 1498059 w 4693596"/>
              <a:gd name="connsiteY19" fmla="*/ 257783 h 481519"/>
              <a:gd name="connsiteX20" fmla="*/ 1498059 w 4693596"/>
              <a:gd name="connsiteY20" fmla="*/ 282102 h 481519"/>
              <a:gd name="connsiteX21" fmla="*/ 1994170 w 4693596"/>
              <a:gd name="connsiteY21" fmla="*/ 282102 h 481519"/>
              <a:gd name="connsiteX22" fmla="*/ 1994170 w 4693596"/>
              <a:gd name="connsiteY22" fmla="*/ 306421 h 481519"/>
              <a:gd name="connsiteX23" fmla="*/ 2363821 w 4693596"/>
              <a:gd name="connsiteY23" fmla="*/ 306421 h 481519"/>
              <a:gd name="connsiteX24" fmla="*/ 2363821 w 4693596"/>
              <a:gd name="connsiteY24" fmla="*/ 325876 h 481519"/>
              <a:gd name="connsiteX25" fmla="*/ 2514600 w 4693596"/>
              <a:gd name="connsiteY25" fmla="*/ 325876 h 481519"/>
              <a:gd name="connsiteX26" fmla="*/ 2514600 w 4693596"/>
              <a:gd name="connsiteY26" fmla="*/ 355059 h 481519"/>
              <a:gd name="connsiteX27" fmla="*/ 2893979 w 4693596"/>
              <a:gd name="connsiteY27" fmla="*/ 355059 h 481519"/>
              <a:gd name="connsiteX28" fmla="*/ 2893979 w 4693596"/>
              <a:gd name="connsiteY28" fmla="*/ 403698 h 481519"/>
              <a:gd name="connsiteX29" fmla="*/ 3579779 w 4693596"/>
              <a:gd name="connsiteY29" fmla="*/ 403698 h 481519"/>
              <a:gd name="connsiteX30" fmla="*/ 3579779 w 4693596"/>
              <a:gd name="connsiteY30" fmla="*/ 481519 h 481519"/>
              <a:gd name="connsiteX31" fmla="*/ 4693596 w 4693596"/>
              <a:gd name="connsiteY31" fmla="*/ 481519 h 48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693596" h="481519">
                <a:moveTo>
                  <a:pt x="0" y="0"/>
                </a:moveTo>
                <a:lnTo>
                  <a:pt x="77821" y="0"/>
                </a:lnTo>
                <a:lnTo>
                  <a:pt x="77821" y="34047"/>
                </a:lnTo>
                <a:lnTo>
                  <a:pt x="355059" y="34047"/>
                </a:lnTo>
                <a:lnTo>
                  <a:pt x="355059" y="53502"/>
                </a:lnTo>
                <a:lnTo>
                  <a:pt x="603115" y="53502"/>
                </a:lnTo>
                <a:lnTo>
                  <a:pt x="603115" y="72957"/>
                </a:lnTo>
                <a:lnTo>
                  <a:pt x="753894" y="72957"/>
                </a:lnTo>
                <a:lnTo>
                  <a:pt x="753894" y="97276"/>
                </a:lnTo>
                <a:lnTo>
                  <a:pt x="812259" y="97276"/>
                </a:lnTo>
                <a:lnTo>
                  <a:pt x="812259" y="141051"/>
                </a:lnTo>
                <a:lnTo>
                  <a:pt x="890081" y="141051"/>
                </a:lnTo>
                <a:lnTo>
                  <a:pt x="890081" y="170234"/>
                </a:lnTo>
                <a:lnTo>
                  <a:pt x="1065179" y="170234"/>
                </a:lnTo>
                <a:lnTo>
                  <a:pt x="1065179" y="214008"/>
                </a:lnTo>
                <a:lnTo>
                  <a:pt x="1298642" y="214008"/>
                </a:lnTo>
                <a:lnTo>
                  <a:pt x="1298642" y="223736"/>
                </a:lnTo>
                <a:lnTo>
                  <a:pt x="1391055" y="223736"/>
                </a:lnTo>
                <a:lnTo>
                  <a:pt x="1391055" y="257783"/>
                </a:lnTo>
                <a:lnTo>
                  <a:pt x="1498059" y="257783"/>
                </a:lnTo>
                <a:lnTo>
                  <a:pt x="1498059" y="282102"/>
                </a:lnTo>
                <a:lnTo>
                  <a:pt x="1994170" y="282102"/>
                </a:lnTo>
                <a:lnTo>
                  <a:pt x="1994170" y="306421"/>
                </a:lnTo>
                <a:lnTo>
                  <a:pt x="2363821" y="306421"/>
                </a:lnTo>
                <a:lnTo>
                  <a:pt x="2363821" y="325876"/>
                </a:lnTo>
                <a:lnTo>
                  <a:pt x="2514600" y="325876"/>
                </a:lnTo>
                <a:lnTo>
                  <a:pt x="2514600" y="355059"/>
                </a:lnTo>
                <a:lnTo>
                  <a:pt x="2893979" y="355059"/>
                </a:lnTo>
                <a:lnTo>
                  <a:pt x="2893979" y="403698"/>
                </a:lnTo>
                <a:lnTo>
                  <a:pt x="3579779" y="403698"/>
                </a:lnTo>
                <a:lnTo>
                  <a:pt x="3579779" y="481519"/>
                </a:lnTo>
                <a:lnTo>
                  <a:pt x="4693596" y="481519"/>
                </a:lnTo>
              </a:path>
            </a:pathLst>
          </a:custGeom>
          <a:noFill/>
          <a:ln w="28575">
            <a:solidFill>
              <a:schemeClr val="accent1"/>
            </a:solidFill>
            <a:miter lim="800000"/>
            <a:headEnd/>
            <a:tailEnd/>
          </a:ln>
        </p:spPr>
        <p:txBody>
          <a:bodyPr rtlCol="0" anchor="ctr"/>
          <a:lstStyle/>
          <a:p>
            <a:pPr algn="ctr"/>
            <a:endParaRPr lang="en-US"/>
          </a:p>
        </p:txBody>
      </p:sp>
      <p:sp>
        <p:nvSpPr>
          <p:cNvPr id="59" name="Freeform: Shape 58">
            <a:extLst>
              <a:ext uri="{FF2B5EF4-FFF2-40B4-BE49-F238E27FC236}">
                <a16:creationId xmlns:a16="http://schemas.microsoft.com/office/drawing/2014/main" id="{AA64CAE1-C681-F3BD-8A4E-01CFDE38A712}"/>
              </a:ext>
            </a:extLst>
          </p:cNvPr>
          <p:cNvSpPr/>
          <p:nvPr/>
        </p:nvSpPr>
        <p:spPr bwMode="auto">
          <a:xfrm>
            <a:off x="3555460" y="1553205"/>
            <a:ext cx="4576863" cy="666345"/>
          </a:xfrm>
          <a:custGeom>
            <a:avLst/>
            <a:gdLst>
              <a:gd name="connsiteX0" fmla="*/ 0 w 4576863"/>
              <a:gd name="connsiteY0" fmla="*/ 0 h 666345"/>
              <a:gd name="connsiteX1" fmla="*/ 97276 w 4576863"/>
              <a:gd name="connsiteY1" fmla="*/ 0 h 666345"/>
              <a:gd name="connsiteX2" fmla="*/ 97276 w 4576863"/>
              <a:gd name="connsiteY2" fmla="*/ 43775 h 666345"/>
              <a:gd name="connsiteX3" fmla="*/ 170234 w 4576863"/>
              <a:gd name="connsiteY3" fmla="*/ 43775 h 666345"/>
              <a:gd name="connsiteX4" fmla="*/ 170234 w 4576863"/>
              <a:gd name="connsiteY4" fmla="*/ 53503 h 666345"/>
              <a:gd name="connsiteX5" fmla="*/ 228600 w 4576863"/>
              <a:gd name="connsiteY5" fmla="*/ 53503 h 666345"/>
              <a:gd name="connsiteX6" fmla="*/ 228600 w 4576863"/>
              <a:gd name="connsiteY6" fmla="*/ 72958 h 666345"/>
              <a:gd name="connsiteX7" fmla="*/ 291829 w 4576863"/>
              <a:gd name="connsiteY7" fmla="*/ 72958 h 666345"/>
              <a:gd name="connsiteX8" fmla="*/ 291829 w 4576863"/>
              <a:gd name="connsiteY8" fmla="*/ 92413 h 666345"/>
              <a:gd name="connsiteX9" fmla="*/ 408561 w 4576863"/>
              <a:gd name="connsiteY9" fmla="*/ 92413 h 666345"/>
              <a:gd name="connsiteX10" fmla="*/ 442608 w 4576863"/>
              <a:gd name="connsiteY10" fmla="*/ 92413 h 666345"/>
              <a:gd name="connsiteX11" fmla="*/ 442608 w 4576863"/>
              <a:gd name="connsiteY11" fmla="*/ 121596 h 666345"/>
              <a:gd name="connsiteX12" fmla="*/ 535021 w 4576863"/>
              <a:gd name="connsiteY12" fmla="*/ 121596 h 666345"/>
              <a:gd name="connsiteX13" fmla="*/ 535021 w 4576863"/>
              <a:gd name="connsiteY13" fmla="*/ 131324 h 666345"/>
              <a:gd name="connsiteX14" fmla="*/ 598251 w 4576863"/>
              <a:gd name="connsiteY14" fmla="*/ 131324 h 666345"/>
              <a:gd name="connsiteX15" fmla="*/ 598251 w 4576863"/>
              <a:gd name="connsiteY15" fmla="*/ 136188 h 666345"/>
              <a:gd name="connsiteX16" fmla="*/ 734438 w 4576863"/>
              <a:gd name="connsiteY16" fmla="*/ 136188 h 666345"/>
              <a:gd name="connsiteX17" fmla="*/ 734438 w 4576863"/>
              <a:gd name="connsiteY17" fmla="*/ 209145 h 666345"/>
              <a:gd name="connsiteX18" fmla="*/ 758757 w 4576863"/>
              <a:gd name="connsiteY18" fmla="*/ 209145 h 666345"/>
              <a:gd name="connsiteX19" fmla="*/ 758757 w 4576863"/>
              <a:gd name="connsiteY19" fmla="*/ 257783 h 666345"/>
              <a:gd name="connsiteX20" fmla="*/ 778212 w 4576863"/>
              <a:gd name="connsiteY20" fmla="*/ 257783 h 666345"/>
              <a:gd name="connsiteX21" fmla="*/ 778212 w 4576863"/>
              <a:gd name="connsiteY21" fmla="*/ 311286 h 666345"/>
              <a:gd name="connsiteX22" fmla="*/ 831714 w 4576863"/>
              <a:gd name="connsiteY22" fmla="*/ 311286 h 666345"/>
              <a:gd name="connsiteX23" fmla="*/ 831714 w 4576863"/>
              <a:gd name="connsiteY23" fmla="*/ 345332 h 666345"/>
              <a:gd name="connsiteX24" fmla="*/ 885217 w 4576863"/>
              <a:gd name="connsiteY24" fmla="*/ 345332 h 666345"/>
              <a:gd name="connsiteX25" fmla="*/ 885217 w 4576863"/>
              <a:gd name="connsiteY25" fmla="*/ 369652 h 666345"/>
              <a:gd name="connsiteX26" fmla="*/ 924127 w 4576863"/>
              <a:gd name="connsiteY26" fmla="*/ 369652 h 666345"/>
              <a:gd name="connsiteX27" fmla="*/ 924127 w 4576863"/>
              <a:gd name="connsiteY27" fmla="*/ 384243 h 666345"/>
              <a:gd name="connsiteX28" fmla="*/ 972766 w 4576863"/>
              <a:gd name="connsiteY28" fmla="*/ 384243 h 666345"/>
              <a:gd name="connsiteX29" fmla="*/ 972766 w 4576863"/>
              <a:gd name="connsiteY29" fmla="*/ 398835 h 666345"/>
              <a:gd name="connsiteX30" fmla="*/ 1026268 w 4576863"/>
              <a:gd name="connsiteY30" fmla="*/ 398835 h 666345"/>
              <a:gd name="connsiteX31" fmla="*/ 1026268 w 4576863"/>
              <a:gd name="connsiteY31" fmla="*/ 398835 h 666345"/>
              <a:gd name="connsiteX32" fmla="*/ 1050587 w 4576863"/>
              <a:gd name="connsiteY32" fmla="*/ 423154 h 666345"/>
              <a:gd name="connsiteX33" fmla="*/ 1050587 w 4576863"/>
              <a:gd name="connsiteY33" fmla="*/ 452337 h 666345"/>
              <a:gd name="connsiteX34" fmla="*/ 1143000 w 4576863"/>
              <a:gd name="connsiteY34" fmla="*/ 452337 h 666345"/>
              <a:gd name="connsiteX35" fmla="*/ 1143000 w 4576863"/>
              <a:gd name="connsiteY35" fmla="*/ 452337 h 666345"/>
              <a:gd name="connsiteX36" fmla="*/ 1177046 w 4576863"/>
              <a:gd name="connsiteY36" fmla="*/ 486383 h 666345"/>
              <a:gd name="connsiteX37" fmla="*/ 1196502 w 4576863"/>
              <a:gd name="connsiteY37" fmla="*/ 505839 h 666345"/>
              <a:gd name="connsiteX38" fmla="*/ 1293778 w 4576863"/>
              <a:gd name="connsiteY38" fmla="*/ 505839 h 666345"/>
              <a:gd name="connsiteX39" fmla="*/ 1293778 w 4576863"/>
              <a:gd name="connsiteY39" fmla="*/ 530158 h 666345"/>
              <a:gd name="connsiteX40" fmla="*/ 1507787 w 4576863"/>
              <a:gd name="connsiteY40" fmla="*/ 530158 h 666345"/>
              <a:gd name="connsiteX41" fmla="*/ 1507787 w 4576863"/>
              <a:gd name="connsiteY41" fmla="*/ 554477 h 666345"/>
              <a:gd name="connsiteX42" fmla="*/ 1673157 w 4576863"/>
              <a:gd name="connsiteY42" fmla="*/ 554477 h 666345"/>
              <a:gd name="connsiteX43" fmla="*/ 1673157 w 4576863"/>
              <a:gd name="connsiteY43" fmla="*/ 569069 h 666345"/>
              <a:gd name="connsiteX44" fmla="*/ 1765570 w 4576863"/>
              <a:gd name="connsiteY44" fmla="*/ 569069 h 666345"/>
              <a:gd name="connsiteX45" fmla="*/ 1765570 w 4576863"/>
              <a:gd name="connsiteY45" fmla="*/ 588524 h 666345"/>
              <a:gd name="connsiteX46" fmla="*/ 1964987 w 4576863"/>
              <a:gd name="connsiteY46" fmla="*/ 588524 h 666345"/>
              <a:gd name="connsiteX47" fmla="*/ 1964987 w 4576863"/>
              <a:gd name="connsiteY47" fmla="*/ 607979 h 666345"/>
              <a:gd name="connsiteX48" fmla="*/ 2018489 w 4576863"/>
              <a:gd name="connsiteY48" fmla="*/ 607979 h 666345"/>
              <a:gd name="connsiteX49" fmla="*/ 2018489 w 4576863"/>
              <a:gd name="connsiteY49" fmla="*/ 617707 h 666345"/>
              <a:gd name="connsiteX50" fmla="*/ 2898842 w 4576863"/>
              <a:gd name="connsiteY50" fmla="*/ 617707 h 666345"/>
              <a:gd name="connsiteX51" fmla="*/ 2898842 w 4576863"/>
              <a:gd name="connsiteY51" fmla="*/ 666345 h 666345"/>
              <a:gd name="connsiteX52" fmla="*/ 4576863 w 4576863"/>
              <a:gd name="connsiteY52" fmla="*/ 666345 h 666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4576863" h="666345">
                <a:moveTo>
                  <a:pt x="0" y="0"/>
                </a:moveTo>
                <a:lnTo>
                  <a:pt x="97276" y="0"/>
                </a:lnTo>
                <a:lnTo>
                  <a:pt x="97276" y="43775"/>
                </a:lnTo>
                <a:lnTo>
                  <a:pt x="170234" y="43775"/>
                </a:lnTo>
                <a:lnTo>
                  <a:pt x="170234" y="53503"/>
                </a:lnTo>
                <a:lnTo>
                  <a:pt x="228600" y="53503"/>
                </a:lnTo>
                <a:lnTo>
                  <a:pt x="228600" y="72958"/>
                </a:lnTo>
                <a:lnTo>
                  <a:pt x="291829" y="72958"/>
                </a:lnTo>
                <a:lnTo>
                  <a:pt x="291829" y="92413"/>
                </a:lnTo>
                <a:lnTo>
                  <a:pt x="408561" y="92413"/>
                </a:lnTo>
                <a:lnTo>
                  <a:pt x="442608" y="92413"/>
                </a:lnTo>
                <a:lnTo>
                  <a:pt x="442608" y="121596"/>
                </a:lnTo>
                <a:lnTo>
                  <a:pt x="535021" y="121596"/>
                </a:lnTo>
                <a:lnTo>
                  <a:pt x="535021" y="131324"/>
                </a:lnTo>
                <a:lnTo>
                  <a:pt x="598251" y="131324"/>
                </a:lnTo>
                <a:lnTo>
                  <a:pt x="598251" y="136188"/>
                </a:lnTo>
                <a:lnTo>
                  <a:pt x="734438" y="136188"/>
                </a:lnTo>
                <a:lnTo>
                  <a:pt x="734438" y="209145"/>
                </a:lnTo>
                <a:lnTo>
                  <a:pt x="758757" y="209145"/>
                </a:lnTo>
                <a:lnTo>
                  <a:pt x="758757" y="257783"/>
                </a:lnTo>
                <a:lnTo>
                  <a:pt x="778212" y="257783"/>
                </a:lnTo>
                <a:lnTo>
                  <a:pt x="778212" y="311286"/>
                </a:lnTo>
                <a:lnTo>
                  <a:pt x="831714" y="311286"/>
                </a:lnTo>
                <a:lnTo>
                  <a:pt x="831714" y="345332"/>
                </a:lnTo>
                <a:lnTo>
                  <a:pt x="885217" y="345332"/>
                </a:lnTo>
                <a:lnTo>
                  <a:pt x="885217" y="369652"/>
                </a:lnTo>
                <a:lnTo>
                  <a:pt x="924127" y="369652"/>
                </a:lnTo>
                <a:lnTo>
                  <a:pt x="924127" y="384243"/>
                </a:lnTo>
                <a:lnTo>
                  <a:pt x="972766" y="384243"/>
                </a:lnTo>
                <a:lnTo>
                  <a:pt x="972766" y="398835"/>
                </a:lnTo>
                <a:lnTo>
                  <a:pt x="1026268" y="398835"/>
                </a:lnTo>
                <a:lnTo>
                  <a:pt x="1026268" y="398835"/>
                </a:lnTo>
                <a:lnTo>
                  <a:pt x="1050587" y="423154"/>
                </a:lnTo>
                <a:lnTo>
                  <a:pt x="1050587" y="452337"/>
                </a:lnTo>
                <a:lnTo>
                  <a:pt x="1143000" y="452337"/>
                </a:lnTo>
                <a:lnTo>
                  <a:pt x="1143000" y="452337"/>
                </a:lnTo>
                <a:lnTo>
                  <a:pt x="1177046" y="486383"/>
                </a:lnTo>
                <a:lnTo>
                  <a:pt x="1196502" y="505839"/>
                </a:lnTo>
                <a:lnTo>
                  <a:pt x="1293778" y="505839"/>
                </a:lnTo>
                <a:lnTo>
                  <a:pt x="1293778" y="530158"/>
                </a:lnTo>
                <a:lnTo>
                  <a:pt x="1507787" y="530158"/>
                </a:lnTo>
                <a:lnTo>
                  <a:pt x="1507787" y="554477"/>
                </a:lnTo>
                <a:lnTo>
                  <a:pt x="1673157" y="554477"/>
                </a:lnTo>
                <a:lnTo>
                  <a:pt x="1673157" y="569069"/>
                </a:lnTo>
                <a:lnTo>
                  <a:pt x="1765570" y="569069"/>
                </a:lnTo>
                <a:lnTo>
                  <a:pt x="1765570" y="588524"/>
                </a:lnTo>
                <a:lnTo>
                  <a:pt x="1964987" y="588524"/>
                </a:lnTo>
                <a:lnTo>
                  <a:pt x="1964987" y="607979"/>
                </a:lnTo>
                <a:lnTo>
                  <a:pt x="2018489" y="607979"/>
                </a:lnTo>
                <a:lnTo>
                  <a:pt x="2018489" y="617707"/>
                </a:lnTo>
                <a:lnTo>
                  <a:pt x="2898842" y="617707"/>
                </a:lnTo>
                <a:lnTo>
                  <a:pt x="2898842" y="666345"/>
                </a:lnTo>
                <a:lnTo>
                  <a:pt x="4576863" y="666345"/>
                </a:lnTo>
              </a:path>
            </a:pathLst>
          </a:custGeom>
          <a:noFill/>
          <a:ln w="28575">
            <a:solidFill>
              <a:schemeClr val="accent3"/>
            </a:solidFill>
            <a:miter lim="800000"/>
            <a:headEnd/>
            <a:tailEnd/>
          </a:ln>
        </p:spPr>
        <p:txBody>
          <a:bodyPr rtlCol="0" anchor="ctr"/>
          <a:lstStyle/>
          <a:p>
            <a:pPr algn="ctr"/>
            <a:endParaRPr lang="en-US"/>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Progression-Free Survival</a:t>
            </a:r>
            <a:endParaRPr lang="en-US" altLang="en-US" dirty="0"/>
          </a:p>
        </p:txBody>
      </p:sp>
      <p:sp>
        <p:nvSpPr>
          <p:cNvPr id="2" name="Text Box 11">
            <a:extLst>
              <a:ext uri="{FF2B5EF4-FFF2-40B4-BE49-F238E27FC236}">
                <a16:creationId xmlns:a16="http://schemas.microsoft.com/office/drawing/2014/main" id="{AD04932C-6C96-DED7-6502-E2C3A7C88A9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 Reproduced with permission.</a:t>
            </a:r>
          </a:p>
        </p:txBody>
      </p:sp>
      <p:sp>
        <p:nvSpPr>
          <p:cNvPr id="5" name="TextBox 4">
            <a:extLst>
              <a:ext uri="{FF2B5EF4-FFF2-40B4-BE49-F238E27FC236}">
                <a16:creationId xmlns:a16="http://schemas.microsoft.com/office/drawing/2014/main" id="{AB25D697-0035-9B27-2529-E86AF6D2B7E3}"/>
              </a:ext>
            </a:extLst>
          </p:cNvPr>
          <p:cNvSpPr txBox="1"/>
          <p:nvPr/>
        </p:nvSpPr>
        <p:spPr bwMode="auto">
          <a:xfrm rot="16200000">
            <a:off x="1067739" y="3191089"/>
            <a:ext cx="3371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6" name="TextBox 5">
            <a:extLst>
              <a:ext uri="{FF2B5EF4-FFF2-40B4-BE49-F238E27FC236}">
                <a16:creationId xmlns:a16="http://schemas.microsoft.com/office/drawing/2014/main" id="{EF3661F5-18C1-9937-0120-97ED3CB76103}"/>
              </a:ext>
            </a:extLst>
          </p:cNvPr>
          <p:cNvSpPr txBox="1"/>
          <p:nvPr/>
        </p:nvSpPr>
        <p:spPr bwMode="auto">
          <a:xfrm>
            <a:off x="5592467" y="5540640"/>
            <a:ext cx="1767575" cy="297198"/>
          </a:xfrm>
          <a:prstGeom prst="rect">
            <a:avLst/>
          </a:prstGeom>
          <a:solidFill>
            <a:schemeClr val="tx1"/>
          </a:solidFill>
          <a:ln>
            <a:noFill/>
          </a:ln>
        </p:spPr>
        <p:txBody>
          <a:bodyPr wrap="square" tIns="0" bIns="0"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11" name="Text Box 11">
            <a:extLst>
              <a:ext uri="{FF2B5EF4-FFF2-40B4-BE49-F238E27FC236}">
                <a16:creationId xmlns:a16="http://schemas.microsoft.com/office/drawing/2014/main" id="{D55CAB1F-FD58-2A10-EE8B-4FDA0845AFD5}"/>
              </a:ext>
            </a:extLst>
          </p:cNvPr>
          <p:cNvSpPr txBox="1">
            <a:spLocks noChangeArrowheads="1"/>
          </p:cNvSpPr>
          <p:nvPr/>
        </p:nvSpPr>
        <p:spPr bwMode="auto">
          <a:xfrm>
            <a:off x="414339" y="6114375"/>
            <a:ext cx="2270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1"/>
                </a:solidFill>
                <a:latin typeface="Calibri" panose="020F0502020204030204" pitchFamily="34" charset="0"/>
              </a:rPr>
              <a:t>Median follow-up: 12.1 mo</a:t>
            </a:r>
          </a:p>
        </p:txBody>
      </p:sp>
      <p:graphicFrame>
        <p:nvGraphicFramePr>
          <p:cNvPr id="4" name="Table 4">
            <a:extLst>
              <a:ext uri="{FF2B5EF4-FFF2-40B4-BE49-F238E27FC236}">
                <a16:creationId xmlns:a16="http://schemas.microsoft.com/office/drawing/2014/main" id="{2246D2A1-BEE0-2626-B485-CD20906C55F4}"/>
              </a:ext>
            </a:extLst>
          </p:cNvPr>
          <p:cNvGraphicFramePr>
            <a:graphicFrameLocks noGrp="1"/>
          </p:cNvGraphicFramePr>
          <p:nvPr>
            <p:extLst>
              <p:ext uri="{D42A27DB-BD31-4B8C-83A1-F6EECF244321}">
                <p14:modId xmlns:p14="http://schemas.microsoft.com/office/powerpoint/2010/main" val="725650842"/>
              </p:ext>
            </p:extLst>
          </p:nvPr>
        </p:nvGraphicFramePr>
        <p:xfrm>
          <a:off x="6066302" y="2866066"/>
          <a:ext cx="3566160" cy="1584960"/>
        </p:xfrm>
        <a:graphic>
          <a:graphicData uri="http://schemas.openxmlformats.org/drawingml/2006/table">
            <a:tbl>
              <a:tblPr firstRow="1" bandRow="1">
                <a:tableStyleId>{93296810-A885-4BE3-A3E7-6D5BEEA58F35}</a:tableStyleId>
              </a:tblPr>
              <a:tblGrid>
                <a:gridCol w="1005840">
                  <a:extLst>
                    <a:ext uri="{9D8B030D-6E8A-4147-A177-3AD203B41FA5}">
                      <a16:colId xmlns:a16="http://schemas.microsoft.com/office/drawing/2014/main" val="1874420945"/>
                    </a:ext>
                  </a:extLst>
                </a:gridCol>
                <a:gridCol w="640080">
                  <a:extLst>
                    <a:ext uri="{9D8B030D-6E8A-4147-A177-3AD203B41FA5}">
                      <a16:colId xmlns:a16="http://schemas.microsoft.com/office/drawing/2014/main" val="4098408474"/>
                    </a:ext>
                  </a:extLst>
                </a:gridCol>
                <a:gridCol w="1920240">
                  <a:extLst>
                    <a:ext uri="{9D8B030D-6E8A-4147-A177-3AD203B41FA5}">
                      <a16:colId xmlns:a16="http://schemas.microsoft.com/office/drawing/2014/main" val="684201562"/>
                    </a:ext>
                  </a:extLst>
                </a:gridCol>
              </a:tblGrid>
              <a:tr h="134663">
                <a:tc>
                  <a:txBody>
                    <a:bodyPr/>
                    <a:lstStyle/>
                    <a:p>
                      <a:endParaRPr lang="en-US" sz="1600" dirty="0">
                        <a:solidFill>
                          <a:schemeClr val="bg1"/>
                        </a:solidFill>
                      </a:endParaRPr>
                    </a:p>
                  </a:txBody>
                  <a:tcPr>
                    <a:solidFill>
                      <a:schemeClr val="tx1"/>
                    </a:solidFill>
                  </a:tcPr>
                </a:tc>
                <a:tc>
                  <a:txBody>
                    <a:bodyPr/>
                    <a:lstStyle/>
                    <a:p>
                      <a:pPr algn="ctr"/>
                      <a:r>
                        <a:rPr lang="en-US" sz="1600" dirty="0">
                          <a:solidFill>
                            <a:schemeClr val="bg1"/>
                          </a:solidFill>
                        </a:rPr>
                        <a:t>N</a:t>
                      </a:r>
                    </a:p>
                  </a:txBody>
                  <a:tcPr>
                    <a:solidFill>
                      <a:schemeClr val="tx1"/>
                    </a:solidFill>
                  </a:tcPr>
                </a:tc>
                <a:tc>
                  <a:txBody>
                    <a:bodyPr/>
                    <a:lstStyle/>
                    <a:p>
                      <a:pPr algn="ctr"/>
                      <a:r>
                        <a:rPr lang="en-US" sz="1600" dirty="0">
                          <a:solidFill>
                            <a:schemeClr val="bg1"/>
                          </a:solidFill>
                        </a:rPr>
                        <a:t>1-Yr PFS, % (95% CI)</a:t>
                      </a:r>
                    </a:p>
                  </a:txBody>
                  <a:tcPr>
                    <a:solidFill>
                      <a:schemeClr val="tx1"/>
                    </a:solidFill>
                  </a:tcPr>
                </a:tc>
                <a:extLst>
                  <a:ext uri="{0D108BD9-81ED-4DB2-BD59-A6C34878D82A}">
                    <a16:rowId xmlns:a16="http://schemas.microsoft.com/office/drawing/2014/main" val="3613257878"/>
                  </a:ext>
                </a:extLst>
              </a:tr>
              <a:tr h="211770">
                <a:tc>
                  <a:txBody>
                    <a:bodyPr/>
                    <a:lstStyle/>
                    <a:p>
                      <a:r>
                        <a:rPr lang="en-US" sz="1600" dirty="0">
                          <a:solidFill>
                            <a:schemeClr val="accent3"/>
                          </a:solidFill>
                        </a:rPr>
                        <a:t>BV-AVD</a:t>
                      </a:r>
                    </a:p>
                  </a:txBody>
                  <a:tcPr>
                    <a:solidFill>
                      <a:schemeClr val="tx1"/>
                    </a:solidFill>
                  </a:tcPr>
                </a:tc>
                <a:tc>
                  <a:txBody>
                    <a:bodyPr/>
                    <a:lstStyle/>
                    <a:p>
                      <a:pPr algn="ctr"/>
                      <a:r>
                        <a:rPr lang="en-US" sz="1600" dirty="0">
                          <a:solidFill>
                            <a:schemeClr val="accent3"/>
                          </a:solidFill>
                        </a:rPr>
                        <a:t>487</a:t>
                      </a:r>
                    </a:p>
                  </a:txBody>
                  <a:tcPr>
                    <a:solidFill>
                      <a:schemeClr val="tx1"/>
                    </a:solidFill>
                  </a:tcPr>
                </a:tc>
                <a:tc>
                  <a:txBody>
                    <a:bodyPr/>
                    <a:lstStyle/>
                    <a:p>
                      <a:pPr algn="ctr"/>
                      <a:r>
                        <a:rPr lang="en-US" sz="1600" dirty="0">
                          <a:solidFill>
                            <a:schemeClr val="accent3"/>
                          </a:solidFill>
                        </a:rPr>
                        <a:t>86 (82-90)</a:t>
                      </a:r>
                    </a:p>
                  </a:txBody>
                  <a:tcPr>
                    <a:solidFill>
                      <a:schemeClr val="tx1"/>
                    </a:solidFill>
                  </a:tcPr>
                </a:tc>
                <a:extLst>
                  <a:ext uri="{0D108BD9-81ED-4DB2-BD59-A6C34878D82A}">
                    <a16:rowId xmlns:a16="http://schemas.microsoft.com/office/drawing/2014/main" val="3146234963"/>
                  </a:ext>
                </a:extLst>
              </a:tr>
              <a:tr h="143141">
                <a:tc>
                  <a:txBody>
                    <a:bodyPr/>
                    <a:lstStyle/>
                    <a:p>
                      <a:r>
                        <a:rPr lang="en-US" sz="1600" dirty="0">
                          <a:solidFill>
                            <a:schemeClr val="accent1"/>
                          </a:solidFill>
                        </a:rPr>
                        <a:t>Nivo-AVD</a:t>
                      </a:r>
                    </a:p>
                  </a:txBody>
                  <a:tcPr>
                    <a:solidFill>
                      <a:schemeClr val="tx1"/>
                    </a:solidFill>
                  </a:tcPr>
                </a:tc>
                <a:tc>
                  <a:txBody>
                    <a:bodyPr/>
                    <a:lstStyle/>
                    <a:p>
                      <a:pPr algn="ctr"/>
                      <a:r>
                        <a:rPr lang="en-US" sz="1600" dirty="0">
                          <a:solidFill>
                            <a:schemeClr val="accent1"/>
                          </a:solidFill>
                        </a:rPr>
                        <a:t>489</a:t>
                      </a:r>
                    </a:p>
                  </a:txBody>
                  <a:tcPr>
                    <a:solidFill>
                      <a:schemeClr val="tx1"/>
                    </a:solidFill>
                  </a:tcPr>
                </a:tc>
                <a:tc>
                  <a:txBody>
                    <a:bodyPr/>
                    <a:lstStyle/>
                    <a:p>
                      <a:pPr algn="ctr"/>
                      <a:r>
                        <a:rPr lang="en-US" sz="1600" dirty="0">
                          <a:solidFill>
                            <a:schemeClr val="accent1"/>
                          </a:solidFill>
                        </a:rPr>
                        <a:t>94 (91-96)</a:t>
                      </a:r>
                    </a:p>
                  </a:txBody>
                  <a:tcPr>
                    <a:solidFill>
                      <a:schemeClr val="tx1"/>
                    </a:solidFill>
                  </a:tcPr>
                </a:tc>
                <a:extLst>
                  <a:ext uri="{0D108BD9-81ED-4DB2-BD59-A6C34878D82A}">
                    <a16:rowId xmlns:a16="http://schemas.microsoft.com/office/drawing/2014/main" val="1967236772"/>
                  </a:ext>
                </a:extLst>
              </a:tr>
              <a:tr h="223535">
                <a:tc>
                  <a:txBody>
                    <a:bodyPr/>
                    <a:lstStyle/>
                    <a:p>
                      <a:endParaRPr lang="en-US" sz="1600" dirty="0">
                        <a:solidFill>
                          <a:schemeClr val="bg1"/>
                        </a:solidFill>
                      </a:endParaRPr>
                    </a:p>
                  </a:txBody>
                  <a:tcPr>
                    <a:solidFill>
                      <a:schemeClr val="tx1"/>
                    </a:solidFill>
                  </a:tcPr>
                </a:tc>
                <a:tc gridSpan="2">
                  <a:txBody>
                    <a:bodyPr/>
                    <a:lstStyle/>
                    <a:p>
                      <a:pPr algn="ctr"/>
                      <a:r>
                        <a:rPr lang="en-US" sz="1600" dirty="0">
                          <a:solidFill>
                            <a:schemeClr val="bg1"/>
                          </a:solidFill>
                        </a:rPr>
                        <a:t>HR: 0.48 (99% CI: 0.27-0.87)</a:t>
                      </a:r>
                    </a:p>
                    <a:p>
                      <a:pPr algn="ctr"/>
                      <a:r>
                        <a:rPr lang="en-US" sz="1600" dirty="0">
                          <a:solidFill>
                            <a:schemeClr val="bg1"/>
                          </a:solidFill>
                        </a:rPr>
                        <a:t>1-sided log-rank </a:t>
                      </a:r>
                      <a:r>
                        <a:rPr lang="en-US" sz="1600" i="1" dirty="0">
                          <a:solidFill>
                            <a:schemeClr val="bg1"/>
                          </a:solidFill>
                        </a:rPr>
                        <a:t>P</a:t>
                      </a:r>
                      <a:r>
                        <a:rPr lang="en-US" sz="1600" dirty="0">
                          <a:solidFill>
                            <a:schemeClr val="bg1"/>
                          </a:solidFill>
                        </a:rPr>
                        <a:t> = .0005</a:t>
                      </a:r>
                    </a:p>
                  </a:txBody>
                  <a:tcPr>
                    <a:solidFill>
                      <a:schemeClr val="tx1"/>
                    </a:solidFill>
                  </a:tcPr>
                </a:tc>
                <a:tc hMerge="1">
                  <a:txBody>
                    <a:bodyPr/>
                    <a:lstStyle/>
                    <a:p>
                      <a:pPr algn="ctr"/>
                      <a:endParaRPr lang="en-US" dirty="0"/>
                    </a:p>
                  </a:txBody>
                  <a:tcPr/>
                </a:tc>
                <a:extLst>
                  <a:ext uri="{0D108BD9-81ED-4DB2-BD59-A6C34878D82A}">
                    <a16:rowId xmlns:a16="http://schemas.microsoft.com/office/drawing/2014/main" val="869812046"/>
                  </a:ext>
                </a:extLst>
              </a:tr>
            </a:tbl>
          </a:graphicData>
        </a:graphic>
      </p:graphicFrame>
      <p:sp>
        <p:nvSpPr>
          <p:cNvPr id="12" name="Freeform: Shape 11">
            <a:extLst>
              <a:ext uri="{FF2B5EF4-FFF2-40B4-BE49-F238E27FC236}">
                <a16:creationId xmlns:a16="http://schemas.microsoft.com/office/drawing/2014/main" id="{A147925B-7652-9F8C-DE42-0A9CA3C2E760}"/>
              </a:ext>
            </a:extLst>
          </p:cNvPr>
          <p:cNvSpPr/>
          <p:nvPr/>
        </p:nvSpPr>
        <p:spPr bwMode="auto">
          <a:xfrm>
            <a:off x="3558073" y="1560385"/>
            <a:ext cx="5822303" cy="3670041"/>
          </a:xfrm>
          <a:custGeom>
            <a:avLst/>
            <a:gdLst>
              <a:gd name="connsiteX0" fmla="*/ 0 w 5822303"/>
              <a:gd name="connsiteY0" fmla="*/ 0 h 3670041"/>
              <a:gd name="connsiteX1" fmla="*/ 0 w 5822303"/>
              <a:gd name="connsiteY1" fmla="*/ 3670041 h 3670041"/>
              <a:gd name="connsiteX2" fmla="*/ 5822303 w 5822303"/>
              <a:gd name="connsiteY2" fmla="*/ 3670041 h 3670041"/>
            </a:gdLst>
            <a:ahLst/>
            <a:cxnLst>
              <a:cxn ang="0">
                <a:pos x="connsiteX0" y="connsiteY0"/>
              </a:cxn>
              <a:cxn ang="0">
                <a:pos x="connsiteX1" y="connsiteY1"/>
              </a:cxn>
              <a:cxn ang="0">
                <a:pos x="connsiteX2" y="connsiteY2"/>
              </a:cxn>
            </a:cxnLst>
            <a:rect l="l" t="t" r="r" b="b"/>
            <a:pathLst>
              <a:path w="5822303" h="3670041">
                <a:moveTo>
                  <a:pt x="0" y="0"/>
                </a:moveTo>
                <a:lnTo>
                  <a:pt x="0" y="3670041"/>
                </a:lnTo>
                <a:lnTo>
                  <a:pt x="5822303" y="3670041"/>
                </a:lnTo>
              </a:path>
            </a:pathLst>
          </a:custGeom>
          <a:noFill/>
          <a:ln w="28575">
            <a:solidFill>
              <a:schemeClr val="bg1"/>
            </a:solidFill>
            <a:miter lim="800000"/>
            <a:headEnd/>
            <a:tailEnd/>
          </a:ln>
        </p:spPr>
        <p:txBody>
          <a:bodyPr rtlCol="0" anchor="ctr"/>
          <a:lstStyle/>
          <a:p>
            <a:pPr algn="ctr"/>
            <a:endParaRPr lang="en-US"/>
          </a:p>
        </p:txBody>
      </p:sp>
      <p:grpSp>
        <p:nvGrpSpPr>
          <p:cNvPr id="20" name="Group 19">
            <a:extLst>
              <a:ext uri="{FF2B5EF4-FFF2-40B4-BE49-F238E27FC236}">
                <a16:creationId xmlns:a16="http://schemas.microsoft.com/office/drawing/2014/main" id="{505876CE-45C9-61C2-D81E-0A61540513C0}"/>
              </a:ext>
            </a:extLst>
          </p:cNvPr>
          <p:cNvGrpSpPr/>
          <p:nvPr/>
        </p:nvGrpSpPr>
        <p:grpSpPr>
          <a:xfrm>
            <a:off x="3464767" y="1547944"/>
            <a:ext cx="105747" cy="3682482"/>
            <a:chOff x="3464767" y="1380930"/>
            <a:chExt cx="105747" cy="3682482"/>
          </a:xfrm>
        </p:grpSpPr>
        <p:cxnSp>
          <p:nvCxnSpPr>
            <p:cNvPr id="14" name="Straight Connector 13">
              <a:extLst>
                <a:ext uri="{FF2B5EF4-FFF2-40B4-BE49-F238E27FC236}">
                  <a16:creationId xmlns:a16="http://schemas.microsoft.com/office/drawing/2014/main" id="{1E255500-2152-3A2E-6DC9-80C4E8E3B6C6}"/>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2F66FEA1-ED8E-3830-9BA2-B5FDB42F914D}"/>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C83FA9A8-8AAA-E838-F43F-5B950E0EF9F9}"/>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A73E31E-3DB2-2F52-31B0-29689A6B5D22}"/>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3BC9E186-DE60-3D02-EEA4-90B3711C8D9D}"/>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2C4350C-5B45-7437-3B4D-6AE64C803618}"/>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5" name="Group 34">
            <a:extLst>
              <a:ext uri="{FF2B5EF4-FFF2-40B4-BE49-F238E27FC236}">
                <a16:creationId xmlns:a16="http://schemas.microsoft.com/office/drawing/2014/main" id="{E6E9B5EC-AF3B-F4D5-2618-3B4276D57B1B}"/>
              </a:ext>
            </a:extLst>
          </p:cNvPr>
          <p:cNvGrpSpPr/>
          <p:nvPr/>
        </p:nvGrpSpPr>
        <p:grpSpPr>
          <a:xfrm>
            <a:off x="3558074" y="5242866"/>
            <a:ext cx="5812181" cy="89251"/>
            <a:chOff x="3558074" y="5050760"/>
            <a:chExt cx="5812181" cy="135359"/>
          </a:xfrm>
        </p:grpSpPr>
        <p:grpSp>
          <p:nvGrpSpPr>
            <p:cNvPr id="21" name="Group 20">
              <a:extLst>
                <a:ext uri="{FF2B5EF4-FFF2-40B4-BE49-F238E27FC236}">
                  <a16:creationId xmlns:a16="http://schemas.microsoft.com/office/drawing/2014/main" id="{FD905E67-24B9-7FB7-9939-72B3CBDE9249}"/>
                </a:ext>
              </a:extLst>
            </p:cNvPr>
            <p:cNvGrpSpPr/>
            <p:nvPr/>
          </p:nvGrpSpPr>
          <p:grpSpPr>
            <a:xfrm rot="5400000">
              <a:off x="5300533" y="3308301"/>
              <a:ext cx="135359" cy="3620277"/>
              <a:chOff x="3464767" y="1380930"/>
              <a:chExt cx="105747" cy="3682482"/>
            </a:xfrm>
          </p:grpSpPr>
          <p:cxnSp>
            <p:nvCxnSpPr>
              <p:cNvPr id="22" name="Straight Connector 21">
                <a:extLst>
                  <a:ext uri="{FF2B5EF4-FFF2-40B4-BE49-F238E27FC236}">
                    <a16:creationId xmlns:a16="http://schemas.microsoft.com/office/drawing/2014/main" id="{0FD51BAA-355F-1074-4E01-AFC3E5D58B82}"/>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4567444-5EF3-423F-843D-5AB7D0E44006}"/>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201B53D2-7355-19F5-080F-660442CCE34B}"/>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6ED444C-28C1-6BC7-BA30-6CF2502850C4}"/>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055AB1CD-845E-3C64-9C31-ED8E84C3B3BD}"/>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C2DC829-ADBA-EAF1-0581-2D2756105682}"/>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28" name="Group 27">
              <a:extLst>
                <a:ext uri="{FF2B5EF4-FFF2-40B4-BE49-F238E27FC236}">
                  <a16:creationId xmlns:a16="http://schemas.microsoft.com/office/drawing/2014/main" id="{EE31C27F-5F58-7A7D-3B97-206F72EF99BB}"/>
                </a:ext>
              </a:extLst>
            </p:cNvPr>
            <p:cNvGrpSpPr/>
            <p:nvPr/>
          </p:nvGrpSpPr>
          <p:grpSpPr>
            <a:xfrm rot="5400000">
              <a:off x="8578520" y="4394385"/>
              <a:ext cx="135359" cy="1448110"/>
              <a:chOff x="3464767" y="1380930"/>
              <a:chExt cx="105747" cy="1472992"/>
            </a:xfrm>
          </p:grpSpPr>
          <p:cxnSp>
            <p:nvCxnSpPr>
              <p:cNvPr id="29" name="Straight Connector 28">
                <a:extLst>
                  <a:ext uri="{FF2B5EF4-FFF2-40B4-BE49-F238E27FC236}">
                    <a16:creationId xmlns:a16="http://schemas.microsoft.com/office/drawing/2014/main" id="{B67AE930-FBAB-7DE4-0393-08263AB52C60}"/>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22B8EA10-9E9C-DA65-C894-8CC9A9C27682}"/>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71833AA-7EDA-5B2F-ED2B-D1C4F4EB974F}"/>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6" name="TextBox 35">
            <a:extLst>
              <a:ext uri="{FF2B5EF4-FFF2-40B4-BE49-F238E27FC236}">
                <a16:creationId xmlns:a16="http://schemas.microsoft.com/office/drawing/2014/main" id="{C62FEB26-6363-458D-609B-79E33FA97B4F}"/>
              </a:ext>
            </a:extLst>
          </p:cNvPr>
          <p:cNvSpPr txBox="1"/>
          <p:nvPr/>
        </p:nvSpPr>
        <p:spPr bwMode="auto">
          <a:xfrm>
            <a:off x="2976318" y="13414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7" name="TextBox 36">
            <a:extLst>
              <a:ext uri="{FF2B5EF4-FFF2-40B4-BE49-F238E27FC236}">
                <a16:creationId xmlns:a16="http://schemas.microsoft.com/office/drawing/2014/main" id="{A3FBCA44-ABE0-E2C7-EB15-A54B7F8E3C07}"/>
              </a:ext>
            </a:extLst>
          </p:cNvPr>
          <p:cNvSpPr txBox="1"/>
          <p:nvPr/>
        </p:nvSpPr>
        <p:spPr bwMode="auto">
          <a:xfrm>
            <a:off x="3093338" y="209977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8" name="TextBox 37">
            <a:extLst>
              <a:ext uri="{FF2B5EF4-FFF2-40B4-BE49-F238E27FC236}">
                <a16:creationId xmlns:a16="http://schemas.microsoft.com/office/drawing/2014/main" id="{079AD38C-16C4-2781-CEC3-EDD7E6E22D28}"/>
              </a:ext>
            </a:extLst>
          </p:cNvPr>
          <p:cNvSpPr txBox="1"/>
          <p:nvPr/>
        </p:nvSpPr>
        <p:spPr bwMode="auto">
          <a:xfrm>
            <a:off x="3093338" y="283309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9" name="TextBox 38">
            <a:extLst>
              <a:ext uri="{FF2B5EF4-FFF2-40B4-BE49-F238E27FC236}">
                <a16:creationId xmlns:a16="http://schemas.microsoft.com/office/drawing/2014/main" id="{27163368-A748-60FC-7BC9-891CB1930161}"/>
              </a:ext>
            </a:extLst>
          </p:cNvPr>
          <p:cNvSpPr txBox="1"/>
          <p:nvPr/>
        </p:nvSpPr>
        <p:spPr bwMode="auto">
          <a:xfrm>
            <a:off x="3093338" y="357276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0" name="TextBox 39">
            <a:extLst>
              <a:ext uri="{FF2B5EF4-FFF2-40B4-BE49-F238E27FC236}">
                <a16:creationId xmlns:a16="http://schemas.microsoft.com/office/drawing/2014/main" id="{31C338D2-25D9-4D2B-9A73-3999DAFE0730}"/>
              </a:ext>
            </a:extLst>
          </p:cNvPr>
          <p:cNvSpPr txBox="1"/>
          <p:nvPr/>
        </p:nvSpPr>
        <p:spPr bwMode="auto">
          <a:xfrm>
            <a:off x="3093338" y="431293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1" name="TextBox 40">
            <a:extLst>
              <a:ext uri="{FF2B5EF4-FFF2-40B4-BE49-F238E27FC236}">
                <a16:creationId xmlns:a16="http://schemas.microsoft.com/office/drawing/2014/main" id="{0D89EE55-65D3-768D-F88D-3F4BD6D6AE2C}"/>
              </a:ext>
            </a:extLst>
          </p:cNvPr>
          <p:cNvSpPr txBox="1"/>
          <p:nvPr/>
        </p:nvSpPr>
        <p:spPr bwMode="auto">
          <a:xfrm>
            <a:off x="3210357" y="505260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2" name="TextBox 41">
            <a:extLst>
              <a:ext uri="{FF2B5EF4-FFF2-40B4-BE49-F238E27FC236}">
                <a16:creationId xmlns:a16="http://schemas.microsoft.com/office/drawing/2014/main" id="{2A8527B6-80EA-4B08-9FD8-B29810209C8A}"/>
              </a:ext>
            </a:extLst>
          </p:cNvPr>
          <p:cNvSpPr txBox="1"/>
          <p:nvPr/>
        </p:nvSpPr>
        <p:spPr bwMode="auto">
          <a:xfrm>
            <a:off x="3421541" y="5299498"/>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3" name="TextBox 42">
            <a:extLst>
              <a:ext uri="{FF2B5EF4-FFF2-40B4-BE49-F238E27FC236}">
                <a16:creationId xmlns:a16="http://schemas.microsoft.com/office/drawing/2014/main" id="{25A3C91E-D63F-7B4F-2DFF-905FD881AEBA}"/>
              </a:ext>
            </a:extLst>
          </p:cNvPr>
          <p:cNvSpPr txBox="1"/>
          <p:nvPr/>
        </p:nvSpPr>
        <p:spPr bwMode="auto">
          <a:xfrm>
            <a:off x="4790672" y="530561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4" name="TextBox 43">
            <a:extLst>
              <a:ext uri="{FF2B5EF4-FFF2-40B4-BE49-F238E27FC236}">
                <a16:creationId xmlns:a16="http://schemas.microsoft.com/office/drawing/2014/main" id="{BB1326FE-731C-9CD6-3978-B49B9758B157}"/>
              </a:ext>
            </a:extLst>
          </p:cNvPr>
          <p:cNvSpPr txBox="1"/>
          <p:nvPr/>
        </p:nvSpPr>
        <p:spPr bwMode="auto">
          <a:xfrm>
            <a:off x="6254263" y="529157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5" name="TextBox 44">
            <a:extLst>
              <a:ext uri="{FF2B5EF4-FFF2-40B4-BE49-F238E27FC236}">
                <a16:creationId xmlns:a16="http://schemas.microsoft.com/office/drawing/2014/main" id="{0E73E604-0491-FF27-B501-0B7037DF632E}"/>
              </a:ext>
            </a:extLst>
          </p:cNvPr>
          <p:cNvSpPr txBox="1"/>
          <p:nvPr/>
        </p:nvSpPr>
        <p:spPr bwMode="auto">
          <a:xfrm>
            <a:off x="7720151" y="529768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6" name="TextBox 45">
            <a:extLst>
              <a:ext uri="{FF2B5EF4-FFF2-40B4-BE49-F238E27FC236}">
                <a16:creationId xmlns:a16="http://schemas.microsoft.com/office/drawing/2014/main" id="{E9470A9E-8015-C09E-C8BC-43FC374E103D}"/>
              </a:ext>
            </a:extLst>
          </p:cNvPr>
          <p:cNvSpPr txBox="1"/>
          <p:nvPr/>
        </p:nvSpPr>
        <p:spPr bwMode="auto">
          <a:xfrm>
            <a:off x="9160902" y="531313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47" name="TextBox 46">
            <a:extLst>
              <a:ext uri="{FF2B5EF4-FFF2-40B4-BE49-F238E27FC236}">
                <a16:creationId xmlns:a16="http://schemas.microsoft.com/office/drawing/2014/main" id="{1CDFCCD2-6211-A245-7FDE-CE5B5B8B7588}"/>
              </a:ext>
            </a:extLst>
          </p:cNvPr>
          <p:cNvSpPr txBox="1"/>
          <p:nvPr/>
        </p:nvSpPr>
        <p:spPr bwMode="auto">
          <a:xfrm>
            <a:off x="3318262" y="5757235"/>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487</a:t>
            </a:r>
          </a:p>
        </p:txBody>
      </p:sp>
      <p:sp>
        <p:nvSpPr>
          <p:cNvPr id="48" name="TextBox 47">
            <a:extLst>
              <a:ext uri="{FF2B5EF4-FFF2-40B4-BE49-F238E27FC236}">
                <a16:creationId xmlns:a16="http://schemas.microsoft.com/office/drawing/2014/main" id="{0284B1C3-9947-EC86-6E86-CD43AA7D2996}"/>
              </a:ext>
            </a:extLst>
          </p:cNvPr>
          <p:cNvSpPr txBox="1"/>
          <p:nvPr/>
        </p:nvSpPr>
        <p:spPr bwMode="auto">
          <a:xfrm>
            <a:off x="4745903" y="5757235"/>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218</a:t>
            </a:r>
          </a:p>
        </p:txBody>
      </p:sp>
      <p:sp>
        <p:nvSpPr>
          <p:cNvPr id="49" name="TextBox 48">
            <a:extLst>
              <a:ext uri="{FF2B5EF4-FFF2-40B4-BE49-F238E27FC236}">
                <a16:creationId xmlns:a16="http://schemas.microsoft.com/office/drawing/2014/main" id="{6CBC90CF-A752-C85B-C094-267E2C660863}"/>
              </a:ext>
            </a:extLst>
          </p:cNvPr>
          <p:cNvSpPr txBox="1"/>
          <p:nvPr/>
        </p:nvSpPr>
        <p:spPr bwMode="auto">
          <a:xfrm>
            <a:off x="6261592" y="5757235"/>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71</a:t>
            </a:r>
          </a:p>
        </p:txBody>
      </p:sp>
      <p:sp>
        <p:nvSpPr>
          <p:cNvPr id="50" name="TextBox 49">
            <a:extLst>
              <a:ext uri="{FF2B5EF4-FFF2-40B4-BE49-F238E27FC236}">
                <a16:creationId xmlns:a16="http://schemas.microsoft.com/office/drawing/2014/main" id="{DB09B1C0-2822-D9C7-F105-80779B11DB8D}"/>
              </a:ext>
            </a:extLst>
          </p:cNvPr>
          <p:cNvSpPr txBox="1"/>
          <p:nvPr/>
        </p:nvSpPr>
        <p:spPr bwMode="auto">
          <a:xfrm>
            <a:off x="7779577" y="5757235"/>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p:txBody>
      </p:sp>
      <p:sp>
        <p:nvSpPr>
          <p:cNvPr id="51" name="TextBox 50">
            <a:extLst>
              <a:ext uri="{FF2B5EF4-FFF2-40B4-BE49-F238E27FC236}">
                <a16:creationId xmlns:a16="http://schemas.microsoft.com/office/drawing/2014/main" id="{371A095B-2315-EAC3-B360-5B6E8DDCE0E5}"/>
              </a:ext>
            </a:extLst>
          </p:cNvPr>
          <p:cNvSpPr txBox="1"/>
          <p:nvPr/>
        </p:nvSpPr>
        <p:spPr bwMode="auto">
          <a:xfrm>
            <a:off x="9220328" y="5757235"/>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020ED29B-FAAE-A146-3FBB-829A17C3D114}"/>
              </a:ext>
            </a:extLst>
          </p:cNvPr>
          <p:cNvSpPr txBox="1"/>
          <p:nvPr/>
        </p:nvSpPr>
        <p:spPr bwMode="auto">
          <a:xfrm>
            <a:off x="4033504" y="5757235"/>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384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359</a:t>
            </a:r>
          </a:p>
        </p:txBody>
      </p:sp>
      <p:sp>
        <p:nvSpPr>
          <p:cNvPr id="53" name="TextBox 52">
            <a:extLst>
              <a:ext uri="{FF2B5EF4-FFF2-40B4-BE49-F238E27FC236}">
                <a16:creationId xmlns:a16="http://schemas.microsoft.com/office/drawing/2014/main" id="{5CBEF207-5F2E-C6C7-3A1E-38BF6E5703B1}"/>
              </a:ext>
            </a:extLst>
          </p:cNvPr>
          <p:cNvSpPr txBox="1"/>
          <p:nvPr/>
        </p:nvSpPr>
        <p:spPr bwMode="auto">
          <a:xfrm>
            <a:off x="5461145" y="5757235"/>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130</a:t>
            </a:r>
          </a:p>
        </p:txBody>
      </p:sp>
      <p:sp>
        <p:nvSpPr>
          <p:cNvPr id="54" name="TextBox 53">
            <a:extLst>
              <a:ext uri="{FF2B5EF4-FFF2-40B4-BE49-F238E27FC236}">
                <a16:creationId xmlns:a16="http://schemas.microsoft.com/office/drawing/2014/main" id="{15F0538E-53EC-AB0D-7F76-8CCEA816FF0A}"/>
              </a:ext>
            </a:extLst>
          </p:cNvPr>
          <p:cNvSpPr txBox="1"/>
          <p:nvPr/>
        </p:nvSpPr>
        <p:spPr bwMode="auto">
          <a:xfrm>
            <a:off x="6976834" y="5757235"/>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a:t>
            </a:r>
          </a:p>
        </p:txBody>
      </p:sp>
      <p:sp>
        <p:nvSpPr>
          <p:cNvPr id="55" name="TextBox 54">
            <a:extLst>
              <a:ext uri="{FF2B5EF4-FFF2-40B4-BE49-F238E27FC236}">
                <a16:creationId xmlns:a16="http://schemas.microsoft.com/office/drawing/2014/main" id="{77471963-E117-0528-B29D-62A2307D3923}"/>
              </a:ext>
            </a:extLst>
          </p:cNvPr>
          <p:cNvSpPr txBox="1"/>
          <p:nvPr/>
        </p:nvSpPr>
        <p:spPr bwMode="auto">
          <a:xfrm>
            <a:off x="8494819" y="5757235"/>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57" name="TextBox 56">
            <a:extLst>
              <a:ext uri="{FF2B5EF4-FFF2-40B4-BE49-F238E27FC236}">
                <a16:creationId xmlns:a16="http://schemas.microsoft.com/office/drawing/2014/main" id="{02A74AE9-3533-3ACF-97B1-51B75DAA1504}"/>
              </a:ext>
            </a:extLst>
          </p:cNvPr>
          <p:cNvSpPr txBox="1"/>
          <p:nvPr/>
        </p:nvSpPr>
        <p:spPr bwMode="auto">
          <a:xfrm>
            <a:off x="2255794" y="5511013"/>
            <a:ext cx="10916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b="0" dirty="0">
                <a:solidFill>
                  <a:schemeClr val="bg1"/>
                </a:solidFill>
                <a:latin typeface="Calibri" panose="020F0502020204030204" pitchFamily="34" charset="0"/>
              </a:rPr>
              <a:t>N-AVD</a:t>
            </a:r>
          </a:p>
          <a:p>
            <a:pPr algn="r">
              <a:lnSpc>
                <a:spcPct val="100000"/>
              </a:lnSpc>
              <a:spcBef>
                <a:spcPts val="0"/>
              </a:spcBef>
              <a:spcAft>
                <a:spcPct val="0"/>
              </a:spcAft>
              <a:buClrTx/>
              <a:buFontTx/>
              <a:buNone/>
            </a:pPr>
            <a:r>
              <a:rPr lang="en-US" sz="1600" b="0" dirty="0">
                <a:solidFill>
                  <a:schemeClr val="bg1"/>
                </a:solidFill>
                <a:latin typeface="Calibri" panose="020F0502020204030204" pitchFamily="34" charset="0"/>
              </a:rPr>
              <a:t>BV-AVD</a:t>
            </a:r>
          </a:p>
        </p:txBody>
      </p:sp>
      <p:grpSp>
        <p:nvGrpSpPr>
          <p:cNvPr id="9380" name="Group 9379">
            <a:extLst>
              <a:ext uri="{FF2B5EF4-FFF2-40B4-BE49-F238E27FC236}">
                <a16:creationId xmlns:a16="http://schemas.microsoft.com/office/drawing/2014/main" id="{5A95A152-D3A1-00D0-ACB2-3B4BB87222C5}"/>
              </a:ext>
            </a:extLst>
          </p:cNvPr>
          <p:cNvGrpSpPr/>
          <p:nvPr/>
        </p:nvGrpSpPr>
        <p:grpSpPr>
          <a:xfrm>
            <a:off x="3566887" y="1473173"/>
            <a:ext cx="4661245" cy="559260"/>
            <a:chOff x="3566887" y="1306159"/>
            <a:chExt cx="4661245" cy="559260"/>
          </a:xfrm>
        </p:grpSpPr>
        <p:cxnSp>
          <p:nvCxnSpPr>
            <p:cNvPr id="9296" name="Straight Connector 9295">
              <a:extLst>
                <a:ext uri="{FF2B5EF4-FFF2-40B4-BE49-F238E27FC236}">
                  <a16:creationId xmlns:a16="http://schemas.microsoft.com/office/drawing/2014/main" id="{8A5A3DD1-2797-C1A2-DD63-F966718E5975}"/>
                </a:ext>
              </a:extLst>
            </p:cNvPr>
            <p:cNvCxnSpPr/>
            <p:nvPr/>
          </p:nvCxnSpPr>
          <p:spPr bwMode="auto">
            <a:xfrm flipV="1">
              <a:off x="3566887" y="130615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B962284E-0D56-D5EE-446E-4187299DE6BC}"/>
                </a:ext>
              </a:extLst>
            </p:cNvPr>
            <p:cNvCxnSpPr/>
            <p:nvPr/>
          </p:nvCxnSpPr>
          <p:spPr bwMode="auto">
            <a:xfrm flipV="1">
              <a:off x="3666840" y="1320773"/>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44299B32-398E-64F8-D900-8363556617DF}"/>
                </a:ext>
              </a:extLst>
            </p:cNvPr>
            <p:cNvCxnSpPr/>
            <p:nvPr/>
          </p:nvCxnSpPr>
          <p:spPr bwMode="auto">
            <a:xfrm flipV="1">
              <a:off x="3792522" y="1329126"/>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7960F4D9-B044-23B9-3FE2-1B58B649306E}"/>
                </a:ext>
              </a:extLst>
            </p:cNvPr>
            <p:cNvCxnSpPr/>
            <p:nvPr/>
          </p:nvCxnSpPr>
          <p:spPr bwMode="auto">
            <a:xfrm flipV="1">
              <a:off x="3829606" y="132705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F43ACE6A-E23B-BFC1-27AD-B14DD91C3288}"/>
                </a:ext>
              </a:extLst>
            </p:cNvPr>
            <p:cNvCxnSpPr/>
            <p:nvPr/>
          </p:nvCxnSpPr>
          <p:spPr bwMode="auto">
            <a:xfrm flipV="1">
              <a:off x="3921694" y="1336907"/>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45F73DE2-4723-7795-3DEB-07DB35650008}"/>
                </a:ext>
              </a:extLst>
            </p:cNvPr>
            <p:cNvCxnSpPr/>
            <p:nvPr/>
          </p:nvCxnSpPr>
          <p:spPr bwMode="auto">
            <a:xfrm flipV="1">
              <a:off x="3844778" y="132705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49A46CAA-ED54-496A-E098-EE8A8890DBB3}"/>
                </a:ext>
              </a:extLst>
            </p:cNvPr>
            <p:cNvCxnSpPr>
              <a:cxnSpLocks/>
            </p:cNvCxnSpPr>
            <p:nvPr/>
          </p:nvCxnSpPr>
          <p:spPr bwMode="auto">
            <a:xfrm flipV="1">
              <a:off x="4045419" y="1348344"/>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22D4F02A-138A-4CF6-C1FA-860721480FAD}"/>
                </a:ext>
              </a:extLst>
            </p:cNvPr>
            <p:cNvCxnSpPr>
              <a:cxnSpLocks/>
            </p:cNvCxnSpPr>
            <p:nvPr/>
          </p:nvCxnSpPr>
          <p:spPr bwMode="auto">
            <a:xfrm flipV="1">
              <a:off x="4120533" y="1346504"/>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04" name="Straight Connector 9303">
              <a:extLst>
                <a:ext uri="{FF2B5EF4-FFF2-40B4-BE49-F238E27FC236}">
                  <a16:creationId xmlns:a16="http://schemas.microsoft.com/office/drawing/2014/main" id="{DD16A9EC-FABD-6061-0C12-A3C05F874291}"/>
                </a:ext>
              </a:extLst>
            </p:cNvPr>
            <p:cNvCxnSpPr>
              <a:cxnSpLocks/>
            </p:cNvCxnSpPr>
            <p:nvPr/>
          </p:nvCxnSpPr>
          <p:spPr bwMode="auto">
            <a:xfrm flipV="1">
              <a:off x="4172602" y="1353496"/>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05" name="Straight Connector 9304">
              <a:extLst>
                <a:ext uri="{FF2B5EF4-FFF2-40B4-BE49-F238E27FC236}">
                  <a16:creationId xmlns:a16="http://schemas.microsoft.com/office/drawing/2014/main" id="{AF41630B-E91A-0073-38B1-A479474E2C7F}"/>
                </a:ext>
              </a:extLst>
            </p:cNvPr>
            <p:cNvCxnSpPr>
              <a:cxnSpLocks/>
            </p:cNvCxnSpPr>
            <p:nvPr/>
          </p:nvCxnSpPr>
          <p:spPr bwMode="auto">
            <a:xfrm flipV="1">
              <a:off x="4225888" y="1356478"/>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D8710B22-6782-00AB-16CD-0B661E1B662B}"/>
                </a:ext>
              </a:extLst>
            </p:cNvPr>
            <p:cNvCxnSpPr>
              <a:cxnSpLocks/>
            </p:cNvCxnSpPr>
            <p:nvPr/>
          </p:nvCxnSpPr>
          <p:spPr bwMode="auto">
            <a:xfrm flipV="1">
              <a:off x="4674309" y="1503008"/>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59883D00-867C-D58B-F8E7-F351F5B52D8F}"/>
                </a:ext>
              </a:extLst>
            </p:cNvPr>
            <p:cNvCxnSpPr/>
            <p:nvPr/>
          </p:nvCxnSpPr>
          <p:spPr bwMode="auto">
            <a:xfrm flipV="1">
              <a:off x="3947818" y="1344613"/>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CCE33720-28CF-DEF7-DC60-C40CBA6E6847}"/>
                </a:ext>
              </a:extLst>
            </p:cNvPr>
            <p:cNvCxnSpPr/>
            <p:nvPr/>
          </p:nvCxnSpPr>
          <p:spPr bwMode="auto">
            <a:xfrm flipV="1">
              <a:off x="3690521" y="1321864"/>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3D702346-263F-F957-8DCE-E4927FD781B2}"/>
                </a:ext>
              </a:extLst>
            </p:cNvPr>
            <p:cNvCxnSpPr/>
            <p:nvPr/>
          </p:nvCxnSpPr>
          <p:spPr bwMode="auto">
            <a:xfrm flipV="1">
              <a:off x="4310537" y="138117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0" name="Straight Connector 9309">
              <a:extLst>
                <a:ext uri="{FF2B5EF4-FFF2-40B4-BE49-F238E27FC236}">
                  <a16:creationId xmlns:a16="http://schemas.microsoft.com/office/drawing/2014/main" id="{73903ED7-5D48-B853-91B3-091CB6B2DCEA}"/>
                </a:ext>
              </a:extLst>
            </p:cNvPr>
            <p:cNvCxnSpPr/>
            <p:nvPr/>
          </p:nvCxnSpPr>
          <p:spPr bwMode="auto">
            <a:xfrm flipV="1">
              <a:off x="3995638" y="134698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1" name="Straight Connector 9310">
              <a:extLst>
                <a:ext uri="{FF2B5EF4-FFF2-40B4-BE49-F238E27FC236}">
                  <a16:creationId xmlns:a16="http://schemas.microsoft.com/office/drawing/2014/main" id="{461C4305-149E-B273-A104-DAC6EF125363}"/>
                </a:ext>
              </a:extLst>
            </p:cNvPr>
            <p:cNvCxnSpPr/>
            <p:nvPr/>
          </p:nvCxnSpPr>
          <p:spPr bwMode="auto">
            <a:xfrm flipV="1">
              <a:off x="4375021" y="140986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71AD04FE-4BFF-325B-F319-7D38204E8ECC}"/>
                </a:ext>
              </a:extLst>
            </p:cNvPr>
            <p:cNvCxnSpPr/>
            <p:nvPr/>
          </p:nvCxnSpPr>
          <p:spPr bwMode="auto">
            <a:xfrm flipV="1">
              <a:off x="4285861" y="135861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C1871ABE-5F09-9300-20A3-174DA3A0AB4F}"/>
                </a:ext>
              </a:extLst>
            </p:cNvPr>
            <p:cNvCxnSpPr/>
            <p:nvPr/>
          </p:nvCxnSpPr>
          <p:spPr bwMode="auto">
            <a:xfrm flipV="1">
              <a:off x="4402965" y="1428092"/>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BB9C1A46-3543-D85F-A3A6-E936577A0750}"/>
                </a:ext>
              </a:extLst>
            </p:cNvPr>
            <p:cNvCxnSpPr/>
            <p:nvPr/>
          </p:nvCxnSpPr>
          <p:spPr bwMode="auto">
            <a:xfrm flipV="1">
              <a:off x="4424712" y="1440881"/>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29C24947-158E-4A2A-3EAE-0ABB8E954941}"/>
                </a:ext>
              </a:extLst>
            </p:cNvPr>
            <p:cNvCxnSpPr/>
            <p:nvPr/>
          </p:nvCxnSpPr>
          <p:spPr bwMode="auto">
            <a:xfrm flipV="1">
              <a:off x="4560906" y="1458136"/>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2FC897E7-8E6A-F5EE-CCAD-695A44BC88A8}"/>
                </a:ext>
              </a:extLst>
            </p:cNvPr>
            <p:cNvCxnSpPr/>
            <p:nvPr/>
          </p:nvCxnSpPr>
          <p:spPr bwMode="auto">
            <a:xfrm flipV="1">
              <a:off x="3883845" y="1330593"/>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5DD4130A-9F5F-0C87-7E8F-A67068E2D92E}"/>
                </a:ext>
              </a:extLst>
            </p:cNvPr>
            <p:cNvCxnSpPr/>
            <p:nvPr/>
          </p:nvCxnSpPr>
          <p:spPr bwMode="auto">
            <a:xfrm flipV="1">
              <a:off x="4628732" y="1489246"/>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79886AB0-4638-B21F-1EF6-FF1CC1B6EDA4}"/>
                </a:ext>
              </a:extLst>
            </p:cNvPr>
            <p:cNvCxnSpPr/>
            <p:nvPr/>
          </p:nvCxnSpPr>
          <p:spPr bwMode="auto">
            <a:xfrm flipV="1">
              <a:off x="4789289" y="1511746"/>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A57C88CF-280F-8BE5-42C4-7C8C4CB6C980}"/>
                </a:ext>
              </a:extLst>
            </p:cNvPr>
            <p:cNvCxnSpPr/>
            <p:nvPr/>
          </p:nvCxnSpPr>
          <p:spPr bwMode="auto">
            <a:xfrm flipV="1">
              <a:off x="4598871" y="146517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FA429DF1-308F-6D99-06F7-6587FFACF88F}"/>
                </a:ext>
              </a:extLst>
            </p:cNvPr>
            <p:cNvCxnSpPr/>
            <p:nvPr/>
          </p:nvCxnSpPr>
          <p:spPr bwMode="auto">
            <a:xfrm flipV="1">
              <a:off x="4902734" y="1520412"/>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86B39F86-7BFB-5221-06E8-CA91E10CDF6F}"/>
                </a:ext>
              </a:extLst>
            </p:cNvPr>
            <p:cNvCxnSpPr/>
            <p:nvPr/>
          </p:nvCxnSpPr>
          <p:spPr bwMode="auto">
            <a:xfrm flipV="1">
              <a:off x="4868500" y="1516680"/>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2DF56FC2-CAEC-1362-E45B-3DFBF0BAC3F7}"/>
                </a:ext>
              </a:extLst>
            </p:cNvPr>
            <p:cNvCxnSpPr/>
            <p:nvPr/>
          </p:nvCxnSpPr>
          <p:spPr bwMode="auto">
            <a:xfrm flipV="1">
              <a:off x="4932513" y="1520453"/>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AEE53DD0-9D7F-DAA5-EB4D-54B71E14A5D7}"/>
                </a:ext>
              </a:extLst>
            </p:cNvPr>
            <p:cNvCxnSpPr/>
            <p:nvPr/>
          </p:nvCxnSpPr>
          <p:spPr bwMode="auto">
            <a:xfrm flipV="1">
              <a:off x="5211665" y="1566152"/>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6B4A9AA7-5A33-6E3F-B920-E32A900BEAD2}"/>
                </a:ext>
              </a:extLst>
            </p:cNvPr>
            <p:cNvCxnSpPr/>
            <p:nvPr/>
          </p:nvCxnSpPr>
          <p:spPr bwMode="auto">
            <a:xfrm flipV="1">
              <a:off x="5009917" y="1543372"/>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77256BBE-E47C-16A4-6BE9-6B9E28F8655E}"/>
                </a:ext>
              </a:extLst>
            </p:cNvPr>
            <p:cNvCxnSpPr/>
            <p:nvPr/>
          </p:nvCxnSpPr>
          <p:spPr bwMode="auto">
            <a:xfrm flipV="1">
              <a:off x="5253164" y="156988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49B72A74-B12F-1AC8-43BF-1667069D383F}"/>
                </a:ext>
              </a:extLst>
            </p:cNvPr>
            <p:cNvCxnSpPr>
              <a:cxnSpLocks/>
            </p:cNvCxnSpPr>
            <p:nvPr/>
          </p:nvCxnSpPr>
          <p:spPr bwMode="auto">
            <a:xfrm flipV="1">
              <a:off x="4723511" y="1503007"/>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174AD41F-9CD0-1CD1-A062-CA79CB3F192E}"/>
                </a:ext>
              </a:extLst>
            </p:cNvPr>
            <p:cNvCxnSpPr>
              <a:cxnSpLocks/>
            </p:cNvCxnSpPr>
            <p:nvPr/>
          </p:nvCxnSpPr>
          <p:spPr bwMode="auto">
            <a:xfrm flipV="1">
              <a:off x="4967635" y="1541935"/>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B500F1C6-3BDD-8B20-0898-F015641A5AF1}"/>
                </a:ext>
              </a:extLst>
            </p:cNvPr>
            <p:cNvCxnSpPr>
              <a:cxnSpLocks/>
            </p:cNvCxnSpPr>
            <p:nvPr/>
          </p:nvCxnSpPr>
          <p:spPr bwMode="auto">
            <a:xfrm flipV="1">
              <a:off x="5050452" y="1564017"/>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29" name="Straight Connector 9328">
              <a:extLst>
                <a:ext uri="{FF2B5EF4-FFF2-40B4-BE49-F238E27FC236}">
                  <a16:creationId xmlns:a16="http://schemas.microsoft.com/office/drawing/2014/main" id="{1FD1D714-8F24-3228-5434-CFD6C3D028B9}"/>
                </a:ext>
              </a:extLst>
            </p:cNvPr>
            <p:cNvCxnSpPr>
              <a:cxnSpLocks/>
            </p:cNvCxnSpPr>
            <p:nvPr/>
          </p:nvCxnSpPr>
          <p:spPr bwMode="auto">
            <a:xfrm flipV="1">
              <a:off x="5102076" y="1562243"/>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E49124FD-E327-F2AC-AA78-0FD879D3848B}"/>
                </a:ext>
              </a:extLst>
            </p:cNvPr>
            <p:cNvCxnSpPr>
              <a:cxnSpLocks/>
            </p:cNvCxnSpPr>
            <p:nvPr/>
          </p:nvCxnSpPr>
          <p:spPr bwMode="auto">
            <a:xfrm flipV="1">
              <a:off x="5155640" y="1562243"/>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83D65413-6698-3D2D-E772-79B88482B1D7}"/>
                </a:ext>
              </a:extLst>
            </p:cNvPr>
            <p:cNvCxnSpPr>
              <a:cxnSpLocks/>
            </p:cNvCxnSpPr>
            <p:nvPr/>
          </p:nvCxnSpPr>
          <p:spPr bwMode="auto">
            <a:xfrm flipV="1">
              <a:off x="5358002" y="1565975"/>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4F934868-FBA7-BCC1-F33E-32BC1CF6CBCC}"/>
                </a:ext>
              </a:extLst>
            </p:cNvPr>
            <p:cNvCxnSpPr/>
            <p:nvPr/>
          </p:nvCxnSpPr>
          <p:spPr bwMode="auto">
            <a:xfrm flipV="1">
              <a:off x="4343398" y="1388218"/>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CB68B114-4883-99D6-D7ED-8975749EB7BF}"/>
                </a:ext>
              </a:extLst>
            </p:cNvPr>
            <p:cNvCxnSpPr/>
            <p:nvPr/>
          </p:nvCxnSpPr>
          <p:spPr bwMode="auto">
            <a:xfrm flipV="1">
              <a:off x="5308883" y="1571973"/>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8BEDCAF8-F28F-9539-556B-762B0E2E2E83}"/>
                </a:ext>
              </a:extLst>
            </p:cNvPr>
            <p:cNvCxnSpPr/>
            <p:nvPr/>
          </p:nvCxnSpPr>
          <p:spPr bwMode="auto">
            <a:xfrm flipV="1">
              <a:off x="5668575" y="1589004"/>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5" name="Straight Connector 9334">
              <a:extLst>
                <a:ext uri="{FF2B5EF4-FFF2-40B4-BE49-F238E27FC236}">
                  <a16:creationId xmlns:a16="http://schemas.microsoft.com/office/drawing/2014/main" id="{EB380D37-D62F-7B91-F233-EB846023B00C}"/>
                </a:ext>
              </a:extLst>
            </p:cNvPr>
            <p:cNvCxnSpPr/>
            <p:nvPr/>
          </p:nvCxnSpPr>
          <p:spPr bwMode="auto">
            <a:xfrm flipV="1">
              <a:off x="5626957" y="1589004"/>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8B188DEA-1CDC-69AE-4199-8657F4860AC5}"/>
                </a:ext>
              </a:extLst>
            </p:cNvPr>
            <p:cNvCxnSpPr/>
            <p:nvPr/>
          </p:nvCxnSpPr>
          <p:spPr bwMode="auto">
            <a:xfrm flipV="1">
              <a:off x="5542772" y="1591493"/>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FDFA84D1-C74D-EFC7-BB17-AA8A90174559}"/>
                </a:ext>
              </a:extLst>
            </p:cNvPr>
            <p:cNvCxnSpPr/>
            <p:nvPr/>
          </p:nvCxnSpPr>
          <p:spPr bwMode="auto">
            <a:xfrm flipV="1">
              <a:off x="5498846" y="157272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59BD34EA-06D8-B816-F897-B7484582EEAB}"/>
                </a:ext>
              </a:extLst>
            </p:cNvPr>
            <p:cNvCxnSpPr/>
            <p:nvPr/>
          </p:nvCxnSpPr>
          <p:spPr bwMode="auto">
            <a:xfrm flipV="1">
              <a:off x="6142388" y="165898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AE5EDA0A-56E6-1A13-9323-C996368C058B}"/>
                </a:ext>
              </a:extLst>
            </p:cNvPr>
            <p:cNvCxnSpPr/>
            <p:nvPr/>
          </p:nvCxnSpPr>
          <p:spPr bwMode="auto">
            <a:xfrm flipV="1">
              <a:off x="6087752" y="1657096"/>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0" name="Straight Connector 9339">
              <a:extLst>
                <a:ext uri="{FF2B5EF4-FFF2-40B4-BE49-F238E27FC236}">
                  <a16:creationId xmlns:a16="http://schemas.microsoft.com/office/drawing/2014/main" id="{B28C483B-406D-0CD7-B7C3-BBEEF13EAF5C}"/>
                </a:ext>
              </a:extLst>
            </p:cNvPr>
            <p:cNvCxnSpPr/>
            <p:nvPr/>
          </p:nvCxnSpPr>
          <p:spPr bwMode="auto">
            <a:xfrm flipV="1">
              <a:off x="5962128" y="162468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22D1CA70-5977-D46C-D2BA-F2B08932DFA7}"/>
                </a:ext>
              </a:extLst>
            </p:cNvPr>
            <p:cNvCxnSpPr/>
            <p:nvPr/>
          </p:nvCxnSpPr>
          <p:spPr bwMode="auto">
            <a:xfrm flipV="1">
              <a:off x="5900198" y="1594441"/>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2" name="Straight Connector 9341">
              <a:extLst>
                <a:ext uri="{FF2B5EF4-FFF2-40B4-BE49-F238E27FC236}">
                  <a16:creationId xmlns:a16="http://schemas.microsoft.com/office/drawing/2014/main" id="{A4C0FE39-A822-F2F9-B9DC-C66A8C941183}"/>
                </a:ext>
              </a:extLst>
            </p:cNvPr>
            <p:cNvCxnSpPr/>
            <p:nvPr/>
          </p:nvCxnSpPr>
          <p:spPr bwMode="auto">
            <a:xfrm flipV="1">
              <a:off x="6008611" y="1620954"/>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3" name="Straight Connector 9342">
              <a:extLst>
                <a:ext uri="{FF2B5EF4-FFF2-40B4-BE49-F238E27FC236}">
                  <a16:creationId xmlns:a16="http://schemas.microsoft.com/office/drawing/2014/main" id="{3FC879B1-A610-FB25-EEB2-6F8D921367DA}"/>
                </a:ext>
              </a:extLst>
            </p:cNvPr>
            <p:cNvCxnSpPr/>
            <p:nvPr/>
          </p:nvCxnSpPr>
          <p:spPr bwMode="auto">
            <a:xfrm flipV="1">
              <a:off x="5979638" y="161911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647B55A0-0FF9-A828-7E8B-A61D97B3C51E}"/>
                </a:ext>
              </a:extLst>
            </p:cNvPr>
            <p:cNvCxnSpPr/>
            <p:nvPr/>
          </p:nvCxnSpPr>
          <p:spPr bwMode="auto">
            <a:xfrm flipV="1">
              <a:off x="6041912" y="1617222"/>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1FFACF98-EC76-DCBE-87B6-9C948AEF5C20}"/>
                </a:ext>
              </a:extLst>
            </p:cNvPr>
            <p:cNvCxnSpPr/>
            <p:nvPr/>
          </p:nvCxnSpPr>
          <p:spPr bwMode="auto">
            <a:xfrm flipV="1">
              <a:off x="5933139" y="1615384"/>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6" name="Straight Connector 9345">
              <a:extLst>
                <a:ext uri="{FF2B5EF4-FFF2-40B4-BE49-F238E27FC236}">
                  <a16:creationId xmlns:a16="http://schemas.microsoft.com/office/drawing/2014/main" id="{5AF813D5-B8E5-2EA3-6977-E942B57FA0FA}"/>
                </a:ext>
              </a:extLst>
            </p:cNvPr>
            <p:cNvCxnSpPr/>
            <p:nvPr/>
          </p:nvCxnSpPr>
          <p:spPr bwMode="auto">
            <a:xfrm flipV="1">
              <a:off x="6191096" y="1661311"/>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83BEF36A-F876-2D6A-D3D5-571A2D8C8330}"/>
                </a:ext>
              </a:extLst>
            </p:cNvPr>
            <p:cNvCxnSpPr/>
            <p:nvPr/>
          </p:nvCxnSpPr>
          <p:spPr bwMode="auto">
            <a:xfrm flipV="1">
              <a:off x="6261592" y="166082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8" name="Straight Connector 9347">
              <a:extLst>
                <a:ext uri="{FF2B5EF4-FFF2-40B4-BE49-F238E27FC236}">
                  <a16:creationId xmlns:a16="http://schemas.microsoft.com/office/drawing/2014/main" id="{614EE4DC-D20E-D614-BD85-3C762FDDE98E}"/>
                </a:ext>
              </a:extLst>
            </p:cNvPr>
            <p:cNvCxnSpPr/>
            <p:nvPr/>
          </p:nvCxnSpPr>
          <p:spPr bwMode="auto">
            <a:xfrm flipV="1">
              <a:off x="6226917" y="165898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49" name="Straight Connector 9348">
              <a:extLst>
                <a:ext uri="{FF2B5EF4-FFF2-40B4-BE49-F238E27FC236}">
                  <a16:creationId xmlns:a16="http://schemas.microsoft.com/office/drawing/2014/main" id="{4C4C9B5B-444C-B969-CC5D-512C4E6D1EF0}"/>
                </a:ext>
              </a:extLst>
            </p:cNvPr>
            <p:cNvCxnSpPr/>
            <p:nvPr/>
          </p:nvCxnSpPr>
          <p:spPr bwMode="auto">
            <a:xfrm flipV="1">
              <a:off x="6341122" y="1658781"/>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50" name="Straight Connector 9349">
              <a:extLst>
                <a:ext uri="{FF2B5EF4-FFF2-40B4-BE49-F238E27FC236}">
                  <a16:creationId xmlns:a16="http://schemas.microsoft.com/office/drawing/2014/main" id="{E440F9AB-6671-BE2A-85D8-16F3300CC07C}"/>
                </a:ext>
              </a:extLst>
            </p:cNvPr>
            <p:cNvCxnSpPr/>
            <p:nvPr/>
          </p:nvCxnSpPr>
          <p:spPr bwMode="auto">
            <a:xfrm flipV="1">
              <a:off x="6691197" y="169466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91E9C5ED-4C47-D692-EFC0-919389009A6C}"/>
                </a:ext>
              </a:extLst>
            </p:cNvPr>
            <p:cNvCxnSpPr/>
            <p:nvPr/>
          </p:nvCxnSpPr>
          <p:spPr bwMode="auto">
            <a:xfrm flipV="1">
              <a:off x="6385906" y="165852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35F6A32D-CC37-B189-28AD-C2B355C6102B}"/>
                </a:ext>
              </a:extLst>
            </p:cNvPr>
            <p:cNvCxnSpPr/>
            <p:nvPr/>
          </p:nvCxnSpPr>
          <p:spPr bwMode="auto">
            <a:xfrm flipV="1">
              <a:off x="6737625" y="169466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16E71302-D700-1267-E5FE-A9B28417BFDE}"/>
                </a:ext>
              </a:extLst>
            </p:cNvPr>
            <p:cNvCxnSpPr>
              <a:cxnSpLocks/>
            </p:cNvCxnSpPr>
            <p:nvPr/>
          </p:nvCxnSpPr>
          <p:spPr bwMode="auto">
            <a:xfrm flipV="1">
              <a:off x="5414624" y="1566153"/>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1C35668C-EF5C-83AA-1C89-79D28F0A4A76}"/>
                </a:ext>
              </a:extLst>
            </p:cNvPr>
            <p:cNvCxnSpPr>
              <a:cxnSpLocks/>
            </p:cNvCxnSpPr>
            <p:nvPr/>
          </p:nvCxnSpPr>
          <p:spPr bwMode="auto">
            <a:xfrm flipV="1">
              <a:off x="5726017" y="1590710"/>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55" name="Straight Connector 9354">
              <a:extLst>
                <a:ext uri="{FF2B5EF4-FFF2-40B4-BE49-F238E27FC236}">
                  <a16:creationId xmlns:a16="http://schemas.microsoft.com/office/drawing/2014/main" id="{036D7F09-1B5C-FEFF-5D92-F759C81AB50D}"/>
                </a:ext>
              </a:extLst>
            </p:cNvPr>
            <p:cNvCxnSpPr>
              <a:cxnSpLocks/>
            </p:cNvCxnSpPr>
            <p:nvPr/>
          </p:nvCxnSpPr>
          <p:spPr bwMode="auto">
            <a:xfrm flipV="1">
              <a:off x="6527190" y="1687264"/>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4E088EDA-11EA-9746-AAAF-6EB166214069}"/>
                </a:ext>
              </a:extLst>
            </p:cNvPr>
            <p:cNvCxnSpPr>
              <a:cxnSpLocks/>
            </p:cNvCxnSpPr>
            <p:nvPr/>
          </p:nvCxnSpPr>
          <p:spPr bwMode="auto">
            <a:xfrm flipV="1">
              <a:off x="6476254" y="1687265"/>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F67430DA-AF23-728C-31B6-5205EF61FA67}"/>
                </a:ext>
              </a:extLst>
            </p:cNvPr>
            <p:cNvCxnSpPr/>
            <p:nvPr/>
          </p:nvCxnSpPr>
          <p:spPr bwMode="auto">
            <a:xfrm flipV="1">
              <a:off x="5820867" y="1586978"/>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C33332FE-4E57-07D5-6DC9-AB483F8B406D}"/>
                </a:ext>
              </a:extLst>
            </p:cNvPr>
            <p:cNvCxnSpPr/>
            <p:nvPr/>
          </p:nvCxnSpPr>
          <p:spPr bwMode="auto">
            <a:xfrm flipV="1">
              <a:off x="5770404" y="1590710"/>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051985B0-0967-EAA6-5FCE-17B64BB17139}"/>
                </a:ext>
              </a:extLst>
            </p:cNvPr>
            <p:cNvCxnSpPr/>
            <p:nvPr/>
          </p:nvCxnSpPr>
          <p:spPr bwMode="auto">
            <a:xfrm flipV="1">
              <a:off x="6430949" y="1657096"/>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E435D747-4BB7-DAC7-A32E-6F3573EE4583}"/>
                </a:ext>
              </a:extLst>
            </p:cNvPr>
            <p:cNvCxnSpPr/>
            <p:nvPr/>
          </p:nvCxnSpPr>
          <p:spPr bwMode="auto">
            <a:xfrm flipV="1">
              <a:off x="6843428" y="169274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4DA57ACA-4885-8066-CA51-B1FFF1C79665}"/>
                </a:ext>
              </a:extLst>
            </p:cNvPr>
            <p:cNvCxnSpPr/>
            <p:nvPr/>
          </p:nvCxnSpPr>
          <p:spPr bwMode="auto">
            <a:xfrm flipV="1">
              <a:off x="6803874" y="169274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0C90F532-8145-97FE-9938-FE6B88970815}"/>
                </a:ext>
              </a:extLst>
            </p:cNvPr>
            <p:cNvCxnSpPr/>
            <p:nvPr/>
          </p:nvCxnSpPr>
          <p:spPr bwMode="auto">
            <a:xfrm flipV="1">
              <a:off x="6976834" y="169093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286F81A3-2791-72B1-0E15-4881F5799525}"/>
                </a:ext>
              </a:extLst>
            </p:cNvPr>
            <p:cNvCxnSpPr/>
            <p:nvPr/>
          </p:nvCxnSpPr>
          <p:spPr bwMode="auto">
            <a:xfrm flipV="1">
              <a:off x="6955393" y="1692497"/>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7A659B05-EA63-2EFC-196F-3C389D7CC171}"/>
                </a:ext>
              </a:extLst>
            </p:cNvPr>
            <p:cNvCxnSpPr/>
            <p:nvPr/>
          </p:nvCxnSpPr>
          <p:spPr bwMode="auto">
            <a:xfrm flipV="1">
              <a:off x="7012184" y="169099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627861DB-FF49-0E4A-F409-5F56B5909C91}"/>
                </a:ext>
              </a:extLst>
            </p:cNvPr>
            <p:cNvCxnSpPr/>
            <p:nvPr/>
          </p:nvCxnSpPr>
          <p:spPr bwMode="auto">
            <a:xfrm flipV="1">
              <a:off x="7114854" y="1694727"/>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92F8430A-420B-B6AC-5673-E799824F6F9D}"/>
                </a:ext>
              </a:extLst>
            </p:cNvPr>
            <p:cNvCxnSpPr>
              <a:cxnSpLocks/>
            </p:cNvCxnSpPr>
            <p:nvPr/>
          </p:nvCxnSpPr>
          <p:spPr bwMode="auto">
            <a:xfrm flipV="1">
              <a:off x="6579233" y="1687263"/>
              <a:ext cx="0" cy="87211"/>
            </a:xfrm>
            <a:prstGeom prst="line">
              <a:avLst/>
            </a:prstGeom>
            <a:noFill/>
            <a:ln w="57150" cap="flat" cmpd="sng" algn="ctr">
              <a:solidFill>
                <a:schemeClr val="accent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392A1D9D-7FD8-FD18-B3B2-559EEE22A5F0}"/>
                </a:ext>
              </a:extLst>
            </p:cNvPr>
            <p:cNvCxnSpPr>
              <a:cxnSpLocks/>
            </p:cNvCxnSpPr>
            <p:nvPr/>
          </p:nvCxnSpPr>
          <p:spPr bwMode="auto">
            <a:xfrm flipV="1">
              <a:off x="7980342" y="1773980"/>
              <a:ext cx="0" cy="87211"/>
            </a:xfrm>
            <a:prstGeom prst="line">
              <a:avLst/>
            </a:prstGeom>
            <a:noFill/>
            <a:ln w="38100" cap="flat" cmpd="sng" algn="ctr">
              <a:solidFill>
                <a:schemeClr val="accent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05BF3A9D-D3B0-8ECB-9B8B-4DAF9E569A00}"/>
                </a:ext>
              </a:extLst>
            </p:cNvPr>
            <p:cNvCxnSpPr/>
            <p:nvPr/>
          </p:nvCxnSpPr>
          <p:spPr bwMode="auto">
            <a:xfrm flipV="1">
              <a:off x="7082092" y="1694787"/>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92E914B9-941F-CA20-790D-23D695210621}"/>
                </a:ext>
              </a:extLst>
            </p:cNvPr>
            <p:cNvCxnSpPr/>
            <p:nvPr/>
          </p:nvCxnSpPr>
          <p:spPr bwMode="auto">
            <a:xfrm flipV="1">
              <a:off x="7345478" y="177785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B15EA6E4-52CC-1B9C-592E-8B489476B16C}"/>
                </a:ext>
              </a:extLst>
            </p:cNvPr>
            <p:cNvCxnSpPr/>
            <p:nvPr/>
          </p:nvCxnSpPr>
          <p:spPr bwMode="auto">
            <a:xfrm flipV="1">
              <a:off x="7313091" y="177791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1" name="Straight Connector 9370">
              <a:extLst>
                <a:ext uri="{FF2B5EF4-FFF2-40B4-BE49-F238E27FC236}">
                  <a16:creationId xmlns:a16="http://schemas.microsoft.com/office/drawing/2014/main" id="{F9167521-23E9-20AE-F14B-5B532FF54DD2}"/>
                </a:ext>
              </a:extLst>
            </p:cNvPr>
            <p:cNvCxnSpPr/>
            <p:nvPr/>
          </p:nvCxnSpPr>
          <p:spPr bwMode="auto">
            <a:xfrm flipV="1">
              <a:off x="7451773" y="1778208"/>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552B9483-BC7C-05A8-C9A8-A332B495F2AD}"/>
                </a:ext>
              </a:extLst>
            </p:cNvPr>
            <p:cNvCxnSpPr/>
            <p:nvPr/>
          </p:nvCxnSpPr>
          <p:spPr bwMode="auto">
            <a:xfrm flipV="1">
              <a:off x="7414115" y="1776435"/>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CCDDF710-DC08-C264-A040-567976A72B00}"/>
                </a:ext>
              </a:extLst>
            </p:cNvPr>
            <p:cNvCxnSpPr/>
            <p:nvPr/>
          </p:nvCxnSpPr>
          <p:spPr bwMode="auto">
            <a:xfrm flipV="1">
              <a:off x="7768381" y="1774127"/>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4C4748D9-74EC-3E5F-6AA0-EDD884202050}"/>
                </a:ext>
              </a:extLst>
            </p:cNvPr>
            <p:cNvCxnSpPr>
              <a:cxnSpLocks/>
            </p:cNvCxnSpPr>
            <p:nvPr/>
          </p:nvCxnSpPr>
          <p:spPr bwMode="auto">
            <a:xfrm flipV="1">
              <a:off x="7195942" y="1776694"/>
              <a:ext cx="0" cy="87211"/>
            </a:xfrm>
            <a:prstGeom prst="line">
              <a:avLst/>
            </a:prstGeom>
            <a:noFill/>
            <a:ln w="76200" cap="flat" cmpd="sng" algn="ctr">
              <a:solidFill>
                <a:schemeClr val="accent1"/>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31F0A039-1A33-0585-4697-0CD9E0528871}"/>
                </a:ext>
              </a:extLst>
            </p:cNvPr>
            <p:cNvCxnSpPr>
              <a:cxnSpLocks/>
            </p:cNvCxnSpPr>
            <p:nvPr/>
          </p:nvCxnSpPr>
          <p:spPr bwMode="auto">
            <a:xfrm flipV="1">
              <a:off x="7255036" y="1778208"/>
              <a:ext cx="0" cy="87211"/>
            </a:xfrm>
            <a:prstGeom prst="line">
              <a:avLst/>
            </a:prstGeom>
            <a:noFill/>
            <a:ln w="76200" cap="flat" cmpd="sng" algn="ctr">
              <a:solidFill>
                <a:schemeClr val="accent1"/>
              </a:solidFill>
              <a:prstDash val="solid"/>
              <a:round/>
              <a:headEnd type="none" w="med" len="med"/>
              <a:tailEnd type="none" w="med" len="med"/>
            </a:ln>
            <a:effectLst/>
          </p:spPr>
        </p:cxnSp>
        <p:cxnSp>
          <p:nvCxnSpPr>
            <p:cNvPr id="9376" name="Straight Connector 9375">
              <a:extLst>
                <a:ext uri="{FF2B5EF4-FFF2-40B4-BE49-F238E27FC236}">
                  <a16:creationId xmlns:a16="http://schemas.microsoft.com/office/drawing/2014/main" id="{AA9B0E21-4D86-FD18-D78F-96E45908D5ED}"/>
                </a:ext>
              </a:extLst>
            </p:cNvPr>
            <p:cNvCxnSpPr/>
            <p:nvPr/>
          </p:nvCxnSpPr>
          <p:spPr bwMode="auto">
            <a:xfrm flipV="1">
              <a:off x="7864669" y="1771049"/>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7" name="Straight Connector 9376">
              <a:extLst>
                <a:ext uri="{FF2B5EF4-FFF2-40B4-BE49-F238E27FC236}">
                  <a16:creationId xmlns:a16="http://schemas.microsoft.com/office/drawing/2014/main" id="{E352421F-AC5E-97E2-0F4E-52826CE85AD7}"/>
                </a:ext>
              </a:extLst>
            </p:cNvPr>
            <p:cNvCxnSpPr/>
            <p:nvPr/>
          </p:nvCxnSpPr>
          <p:spPr bwMode="auto">
            <a:xfrm flipV="1">
              <a:off x="7918642" y="1771470"/>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8" name="Straight Connector 9377">
              <a:extLst>
                <a:ext uri="{FF2B5EF4-FFF2-40B4-BE49-F238E27FC236}">
                  <a16:creationId xmlns:a16="http://schemas.microsoft.com/office/drawing/2014/main" id="{6A51F15F-7987-24AB-FB73-3295D270CB96}"/>
                </a:ext>
              </a:extLst>
            </p:cNvPr>
            <p:cNvCxnSpPr/>
            <p:nvPr/>
          </p:nvCxnSpPr>
          <p:spPr bwMode="auto">
            <a:xfrm flipV="1">
              <a:off x="8057243" y="1773766"/>
              <a:ext cx="0" cy="87211"/>
            </a:xfrm>
            <a:prstGeom prst="line">
              <a:avLst/>
            </a:prstGeom>
            <a:noFill/>
            <a:ln w="28575" cap="flat" cmpd="sng" algn="ctr">
              <a:solidFill>
                <a:schemeClr val="accent1"/>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E80D2B8E-68FC-EC2D-D625-F90B4BFA3202}"/>
                </a:ext>
              </a:extLst>
            </p:cNvPr>
            <p:cNvCxnSpPr/>
            <p:nvPr/>
          </p:nvCxnSpPr>
          <p:spPr bwMode="auto">
            <a:xfrm flipV="1">
              <a:off x="8228132" y="1773766"/>
              <a:ext cx="0" cy="87211"/>
            </a:xfrm>
            <a:prstGeom prst="line">
              <a:avLst/>
            </a:prstGeom>
            <a:noFill/>
            <a:ln w="28575" cap="flat" cmpd="sng" algn="ctr">
              <a:solidFill>
                <a:schemeClr val="accent1"/>
              </a:solidFill>
              <a:prstDash val="solid"/>
              <a:round/>
              <a:headEnd type="none" w="med" len="med"/>
              <a:tailEnd type="none" w="med" len="med"/>
            </a:ln>
            <a:effectLst/>
          </p:spPr>
        </p:cxnSp>
      </p:grpSp>
      <p:cxnSp>
        <p:nvCxnSpPr>
          <p:cNvPr id="9382" name="Straight Connector 9381">
            <a:extLst>
              <a:ext uri="{FF2B5EF4-FFF2-40B4-BE49-F238E27FC236}">
                <a16:creationId xmlns:a16="http://schemas.microsoft.com/office/drawing/2014/main" id="{314CC574-E350-5641-8254-67F75EE6A366}"/>
              </a:ext>
            </a:extLst>
          </p:cNvPr>
          <p:cNvCxnSpPr/>
          <p:nvPr/>
        </p:nvCxnSpPr>
        <p:spPr bwMode="auto">
          <a:xfrm flipV="1">
            <a:off x="5009276" y="1824110"/>
            <a:ext cx="0" cy="3406316"/>
          </a:xfrm>
          <a:prstGeom prst="line">
            <a:avLst/>
          </a:prstGeom>
          <a:noFill/>
          <a:ln w="28575" cap="flat" cmpd="sng" algn="ctr">
            <a:solidFill>
              <a:schemeClr val="tx2"/>
            </a:solidFill>
            <a:prstDash val="dash"/>
            <a:round/>
            <a:headEnd type="none" w="med" len="med"/>
            <a:tailEnd type="none" w="med" len="med"/>
          </a:ln>
          <a:effectLst/>
        </p:spPr>
      </p:cxnSp>
      <p:sp>
        <p:nvSpPr>
          <p:cNvPr id="9383" name="TextBox 9382">
            <a:extLst>
              <a:ext uri="{FF2B5EF4-FFF2-40B4-BE49-F238E27FC236}">
                <a16:creationId xmlns:a16="http://schemas.microsoft.com/office/drawing/2014/main" id="{13EB2586-15F2-584F-9DF5-165244F6B57A}"/>
              </a:ext>
            </a:extLst>
          </p:cNvPr>
          <p:cNvSpPr txBox="1"/>
          <p:nvPr/>
        </p:nvSpPr>
        <p:spPr bwMode="auto">
          <a:xfrm>
            <a:off x="8253489" y="1782675"/>
            <a:ext cx="1103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1"/>
                </a:solidFill>
                <a:latin typeface="Calibri" panose="020F0502020204030204" pitchFamily="34" charset="0"/>
              </a:rPr>
              <a:t>Nivo</a:t>
            </a:r>
            <a:r>
              <a:rPr lang="en-US" dirty="0">
                <a:solidFill>
                  <a:schemeClr val="accent1"/>
                </a:solidFill>
                <a:latin typeface="Calibri" panose="020F0502020204030204" pitchFamily="34" charset="0"/>
              </a:rPr>
              <a:t>-AVD</a:t>
            </a:r>
          </a:p>
        </p:txBody>
      </p:sp>
      <p:sp>
        <p:nvSpPr>
          <p:cNvPr id="9384" name="TextBox 9383">
            <a:extLst>
              <a:ext uri="{FF2B5EF4-FFF2-40B4-BE49-F238E27FC236}">
                <a16:creationId xmlns:a16="http://schemas.microsoft.com/office/drawing/2014/main" id="{BCC33E86-E900-B78C-BA8C-D467A703856F}"/>
              </a:ext>
            </a:extLst>
          </p:cNvPr>
          <p:cNvSpPr txBox="1"/>
          <p:nvPr/>
        </p:nvSpPr>
        <p:spPr bwMode="auto">
          <a:xfrm>
            <a:off x="8163390" y="1976922"/>
            <a:ext cx="90152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3"/>
                </a:solidFill>
                <a:latin typeface="Calibri" panose="020F0502020204030204" pitchFamily="34" charset="0"/>
              </a:rPr>
              <a:t>Bv</a:t>
            </a:r>
            <a:r>
              <a:rPr lang="en-US" dirty="0">
                <a:solidFill>
                  <a:schemeClr val="accent3"/>
                </a:solidFill>
                <a:latin typeface="Calibri" panose="020F0502020204030204" pitchFamily="34" charset="0"/>
              </a:rPr>
              <a:t>-AVD</a:t>
            </a:r>
          </a:p>
        </p:txBody>
      </p:sp>
    </p:spTree>
    <p:extLst>
      <p:ext uri="{BB962C8B-B14F-4D97-AF65-F5344CB8AC3E}">
        <p14:creationId xmlns:p14="http://schemas.microsoft.com/office/powerpoint/2010/main" val="1066298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PFS in Patient Subgroups</a:t>
            </a:r>
            <a:endParaRPr lang="en-US" altLang="en-US" dirty="0"/>
          </a:p>
        </p:txBody>
      </p:sp>
      <p:sp>
        <p:nvSpPr>
          <p:cNvPr id="2" name="Text Box 11">
            <a:extLst>
              <a:ext uri="{FF2B5EF4-FFF2-40B4-BE49-F238E27FC236}">
                <a16:creationId xmlns:a16="http://schemas.microsoft.com/office/drawing/2014/main" id="{AD04932C-6C96-DED7-6502-E2C3A7C88A9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 Reproduced with permission.</a:t>
            </a:r>
          </a:p>
        </p:txBody>
      </p:sp>
      <p:sp>
        <p:nvSpPr>
          <p:cNvPr id="7" name="TextBox 6">
            <a:extLst>
              <a:ext uri="{FF2B5EF4-FFF2-40B4-BE49-F238E27FC236}">
                <a16:creationId xmlns:a16="http://schemas.microsoft.com/office/drawing/2014/main" id="{25A75EFD-B57A-E1C7-B5C5-DEAEC03143DC}"/>
              </a:ext>
            </a:extLst>
          </p:cNvPr>
          <p:cNvSpPr txBox="1"/>
          <p:nvPr/>
        </p:nvSpPr>
        <p:spPr bwMode="auto">
          <a:xfrm>
            <a:off x="854697" y="1858174"/>
            <a:ext cx="1384164"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spcBef>
                <a:spcPts val="0"/>
              </a:spcBef>
              <a:spcAft>
                <a:spcPct val="0"/>
              </a:spcAft>
              <a:buClrTx/>
              <a:buFontTx/>
              <a:buNone/>
            </a:pPr>
            <a:r>
              <a:rPr lang="en-US" sz="1600" dirty="0">
                <a:solidFill>
                  <a:schemeClr val="bg1"/>
                </a:solidFill>
                <a:latin typeface="Calibri" panose="020F0502020204030204" pitchFamily="34" charset="0"/>
              </a:rPr>
              <a:t>Age</a:t>
            </a:r>
          </a:p>
          <a:p>
            <a:pPr algn="l">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	12-17 </a:t>
            </a:r>
            <a:r>
              <a:rPr lang="en-US" sz="1600" b="0" dirty="0" err="1">
                <a:solidFill>
                  <a:schemeClr val="bg1"/>
                </a:solidFill>
                <a:latin typeface="Calibri" panose="020F0502020204030204" pitchFamily="34" charset="0"/>
              </a:rPr>
              <a:t>yr</a:t>
            </a:r>
            <a:endParaRPr lang="en-US" sz="1600" b="0" dirty="0">
              <a:solidFill>
                <a:schemeClr val="bg1"/>
              </a:solidFill>
              <a:latin typeface="Calibri" panose="020F0502020204030204" pitchFamily="34" charset="0"/>
            </a:endParaRPr>
          </a:p>
          <a:p>
            <a:pPr algn="l">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	18-60 </a:t>
            </a:r>
            <a:r>
              <a:rPr lang="en-US" sz="1600" b="0" dirty="0" err="1">
                <a:solidFill>
                  <a:schemeClr val="bg1"/>
                </a:solidFill>
                <a:latin typeface="Calibri" panose="020F0502020204030204" pitchFamily="34" charset="0"/>
              </a:rPr>
              <a:t>yr</a:t>
            </a:r>
            <a:endParaRPr lang="en-US" sz="1600" b="0" dirty="0">
              <a:solidFill>
                <a:schemeClr val="bg1"/>
              </a:solidFill>
              <a:latin typeface="Calibri" panose="020F0502020204030204" pitchFamily="34" charset="0"/>
            </a:endParaRPr>
          </a:p>
          <a:p>
            <a:pPr algn="l">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	&gt;60 </a:t>
            </a:r>
            <a:r>
              <a:rPr lang="en-US" sz="1600" b="0" dirty="0" err="1">
                <a:solidFill>
                  <a:schemeClr val="bg1"/>
                </a:solidFill>
                <a:latin typeface="Calibri" panose="020F0502020204030204" pitchFamily="34" charset="0"/>
              </a:rPr>
              <a:t>yr</a:t>
            </a:r>
            <a:endParaRPr lang="en-US" sz="1600" b="0" dirty="0">
              <a:solidFill>
                <a:schemeClr val="bg1"/>
              </a:solidFill>
              <a:latin typeface="Calibri" panose="020F0502020204030204" pitchFamily="34" charset="0"/>
            </a:endParaRPr>
          </a:p>
          <a:p>
            <a:pPr algn="l">
              <a:spcBef>
                <a:spcPts val="0"/>
              </a:spcBef>
              <a:spcAft>
                <a:spcPct val="0"/>
              </a:spcAft>
              <a:buClrTx/>
              <a:buFontTx/>
              <a:buNone/>
            </a:pPr>
            <a:r>
              <a:rPr lang="en-US" sz="1600" dirty="0">
                <a:solidFill>
                  <a:schemeClr val="bg1"/>
                </a:solidFill>
                <a:latin typeface="Calibri" panose="020F0502020204030204" pitchFamily="34" charset="0"/>
              </a:rPr>
              <a:t>IPS</a:t>
            </a:r>
          </a:p>
          <a:p>
            <a:pPr algn="l">
              <a:spcBef>
                <a:spcPts val="0"/>
              </a:spcBef>
              <a:spcAft>
                <a:spcPct val="0"/>
              </a:spcAft>
              <a:buClrTx/>
              <a:buFontTx/>
              <a:buNone/>
              <a:tabLst>
                <a:tab pos="190500" algn="l"/>
              </a:tabLst>
            </a:pPr>
            <a:r>
              <a:rPr lang="en-US" sz="1600" b="0" dirty="0">
                <a:solidFill>
                  <a:schemeClr val="bg1"/>
                </a:solidFill>
                <a:latin typeface="Calibri" panose="020F0502020204030204" pitchFamily="34" charset="0"/>
              </a:rPr>
              <a:t>	0-3</a:t>
            </a:r>
          </a:p>
          <a:p>
            <a:pPr algn="l">
              <a:spcBef>
                <a:spcPts val="0"/>
              </a:spcBef>
              <a:spcAft>
                <a:spcPct val="0"/>
              </a:spcAft>
              <a:buClrTx/>
              <a:buFontTx/>
              <a:buNone/>
              <a:tabLst>
                <a:tab pos="190500" algn="l"/>
              </a:tabLst>
            </a:pPr>
            <a:r>
              <a:rPr lang="en-US" sz="1600" b="0" dirty="0">
                <a:solidFill>
                  <a:schemeClr val="bg1"/>
                </a:solidFill>
                <a:latin typeface="Calibri" panose="020F0502020204030204" pitchFamily="34" charset="0"/>
              </a:rPr>
              <a:t>	4-7</a:t>
            </a:r>
          </a:p>
          <a:p>
            <a:pPr algn="l">
              <a:spcBef>
                <a:spcPts val="0"/>
              </a:spcBef>
              <a:spcAft>
                <a:spcPct val="0"/>
              </a:spcAft>
              <a:buClrTx/>
              <a:buFontTx/>
              <a:buNone/>
            </a:pPr>
            <a:r>
              <a:rPr lang="en-US" sz="1600" dirty="0">
                <a:solidFill>
                  <a:schemeClr val="bg1"/>
                </a:solidFill>
                <a:latin typeface="Calibri" panose="020F0502020204030204" pitchFamily="34" charset="0"/>
              </a:rPr>
              <a:t>Stage</a:t>
            </a:r>
          </a:p>
          <a:p>
            <a:pPr algn="l">
              <a:spcBef>
                <a:spcPts val="0"/>
              </a:spcBef>
              <a:spcAft>
                <a:spcPct val="0"/>
              </a:spcAft>
              <a:buClrTx/>
              <a:buFontTx/>
              <a:buNone/>
              <a:tabLst>
                <a:tab pos="168275" algn="l"/>
              </a:tabLst>
            </a:pPr>
            <a:r>
              <a:rPr lang="en-US" sz="1600" b="0" dirty="0">
                <a:solidFill>
                  <a:schemeClr val="bg1"/>
                </a:solidFill>
                <a:latin typeface="Calibri" panose="020F0502020204030204" pitchFamily="34" charset="0"/>
              </a:rPr>
              <a:t>	III</a:t>
            </a:r>
          </a:p>
          <a:p>
            <a:pPr algn="l">
              <a:spcBef>
                <a:spcPts val="0"/>
              </a:spcBef>
              <a:spcAft>
                <a:spcPct val="0"/>
              </a:spcAft>
              <a:buClrTx/>
              <a:buFontTx/>
              <a:buNone/>
              <a:tabLst>
                <a:tab pos="168275" algn="l"/>
              </a:tabLst>
            </a:pPr>
            <a:r>
              <a:rPr lang="en-US" sz="1600" b="0" dirty="0">
                <a:solidFill>
                  <a:schemeClr val="bg1"/>
                </a:solidFill>
                <a:latin typeface="Calibri" panose="020F0502020204030204" pitchFamily="34" charset="0"/>
              </a:rPr>
              <a:t>	IV</a:t>
            </a:r>
          </a:p>
          <a:p>
            <a:pPr algn="l">
              <a:spcBef>
                <a:spcPts val="0"/>
              </a:spcBef>
              <a:spcAft>
                <a:spcPct val="0"/>
              </a:spcAft>
              <a:buClrTx/>
              <a:buFontTx/>
              <a:buNone/>
            </a:pPr>
            <a:r>
              <a:rPr lang="en-US" sz="1600" dirty="0">
                <a:solidFill>
                  <a:schemeClr val="bg1"/>
                </a:solidFill>
                <a:latin typeface="Calibri" panose="020F0502020204030204" pitchFamily="34" charset="0"/>
              </a:rPr>
              <a:t>Symptoms</a:t>
            </a:r>
          </a:p>
          <a:p>
            <a:pPr algn="l">
              <a:spcBef>
                <a:spcPts val="0"/>
              </a:spcBef>
              <a:spcAft>
                <a:spcPct val="0"/>
              </a:spcAft>
              <a:buClrTx/>
              <a:buFontTx/>
              <a:buNone/>
              <a:tabLst>
                <a:tab pos="168275" algn="l"/>
              </a:tabLst>
            </a:pPr>
            <a:r>
              <a:rPr lang="en-US" sz="1600" b="0" dirty="0">
                <a:solidFill>
                  <a:schemeClr val="bg1"/>
                </a:solidFill>
                <a:latin typeface="Calibri" panose="020F0502020204030204" pitchFamily="34" charset="0"/>
              </a:rPr>
              <a:t>	A</a:t>
            </a:r>
          </a:p>
          <a:p>
            <a:pPr algn="l">
              <a:spcBef>
                <a:spcPts val="0"/>
              </a:spcBef>
              <a:spcAft>
                <a:spcPct val="0"/>
              </a:spcAft>
              <a:buClrTx/>
              <a:buFontTx/>
              <a:buNone/>
              <a:tabLst>
                <a:tab pos="168275" algn="l"/>
              </a:tabLst>
            </a:pPr>
            <a:r>
              <a:rPr lang="en-US" sz="1600" b="0" dirty="0">
                <a:solidFill>
                  <a:schemeClr val="bg1"/>
                </a:solidFill>
                <a:latin typeface="Calibri" panose="020F0502020204030204" pitchFamily="34" charset="0"/>
              </a:rPr>
              <a:t>	B</a:t>
            </a:r>
          </a:p>
        </p:txBody>
      </p:sp>
      <p:sp>
        <p:nvSpPr>
          <p:cNvPr id="8" name="TextBox 7">
            <a:extLst>
              <a:ext uri="{FF2B5EF4-FFF2-40B4-BE49-F238E27FC236}">
                <a16:creationId xmlns:a16="http://schemas.microsoft.com/office/drawing/2014/main" id="{88F7FCF6-FE8C-BD4D-6697-69FEC36675DB}"/>
              </a:ext>
            </a:extLst>
          </p:cNvPr>
          <p:cNvSpPr txBox="1"/>
          <p:nvPr/>
        </p:nvSpPr>
        <p:spPr bwMode="auto">
          <a:xfrm>
            <a:off x="2144664" y="2096043"/>
            <a:ext cx="158986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6/120 (5.0)</a:t>
            </a:r>
          </a:p>
          <a:p>
            <a:pPr algn="ctr">
              <a:spcBef>
                <a:spcPts val="0"/>
              </a:spcBef>
              <a:tabLst>
                <a:tab pos="196850" algn="l"/>
              </a:tabLst>
            </a:pPr>
            <a:r>
              <a:rPr lang="en-US" sz="1600" b="0" dirty="0">
                <a:solidFill>
                  <a:schemeClr val="bg1"/>
                </a:solidFill>
                <a:latin typeface="Calibri" panose="020F0502020204030204" pitchFamily="34" charset="0"/>
              </a:rPr>
              <a:t>19/323 (5.9)</a:t>
            </a:r>
          </a:p>
          <a:p>
            <a:pPr algn="ctr">
              <a:spcBef>
                <a:spcPts val="0"/>
              </a:spcBef>
              <a:tabLst>
                <a:tab pos="196850" algn="l"/>
              </a:tabLst>
            </a:pPr>
            <a:r>
              <a:rPr lang="en-US" sz="1600" b="0" dirty="0">
                <a:solidFill>
                  <a:schemeClr val="bg1"/>
                </a:solidFill>
                <a:latin typeface="Calibri" panose="020F0502020204030204" pitchFamily="34" charset="0"/>
              </a:rPr>
              <a:t>5/46 (10.9)</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20/331 (6.0)</a:t>
            </a:r>
          </a:p>
          <a:p>
            <a:pPr algn="ctr">
              <a:spcBef>
                <a:spcPts val="0"/>
              </a:spcBef>
              <a:tabLst>
                <a:tab pos="196850" algn="l"/>
              </a:tabLst>
            </a:pPr>
            <a:r>
              <a:rPr lang="en-US" sz="1600" b="0" dirty="0">
                <a:solidFill>
                  <a:schemeClr val="bg1"/>
                </a:solidFill>
                <a:latin typeface="Calibri" panose="020F0502020204030204" pitchFamily="34" charset="0"/>
              </a:rPr>
              <a:t>10/158 (6.3)</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11/187 (5.9)</a:t>
            </a:r>
          </a:p>
          <a:p>
            <a:pPr algn="ctr">
              <a:spcBef>
                <a:spcPts val="0"/>
              </a:spcBef>
              <a:tabLst>
                <a:tab pos="196850" algn="l"/>
              </a:tabLst>
            </a:pPr>
            <a:r>
              <a:rPr lang="en-US" sz="1600" b="0" dirty="0">
                <a:solidFill>
                  <a:schemeClr val="bg1"/>
                </a:solidFill>
                <a:latin typeface="Calibri" panose="020F0502020204030204" pitchFamily="34" charset="0"/>
              </a:rPr>
              <a:t>19/301 (6.3)</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10/202 (5.0)</a:t>
            </a:r>
          </a:p>
          <a:p>
            <a:pPr algn="ctr">
              <a:spcBef>
                <a:spcPts val="0"/>
              </a:spcBef>
              <a:tabLst>
                <a:tab pos="196850" algn="l"/>
              </a:tabLst>
            </a:pPr>
            <a:r>
              <a:rPr lang="en-US" sz="1600" b="0" dirty="0">
                <a:solidFill>
                  <a:schemeClr val="bg1"/>
                </a:solidFill>
                <a:latin typeface="Calibri" panose="020F0502020204030204" pitchFamily="34" charset="0"/>
              </a:rPr>
              <a:t>20/286 (7.0)</a:t>
            </a:r>
          </a:p>
        </p:txBody>
      </p:sp>
      <p:cxnSp>
        <p:nvCxnSpPr>
          <p:cNvPr id="10" name="Straight Connector 9">
            <a:extLst>
              <a:ext uri="{FF2B5EF4-FFF2-40B4-BE49-F238E27FC236}">
                <a16:creationId xmlns:a16="http://schemas.microsoft.com/office/drawing/2014/main" id="{FFF448B8-FA2F-2DB1-F042-576473CA64F4}"/>
              </a:ext>
            </a:extLst>
          </p:cNvPr>
          <p:cNvCxnSpPr>
            <a:cxnSpLocks/>
          </p:cNvCxnSpPr>
          <p:nvPr/>
        </p:nvCxnSpPr>
        <p:spPr bwMode="auto">
          <a:xfrm>
            <a:off x="7601839" y="5209880"/>
            <a:ext cx="2851808"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B1E14ED-3141-E851-CC55-E2A6DA4ECF23}"/>
              </a:ext>
            </a:extLst>
          </p:cNvPr>
          <p:cNvCxnSpPr>
            <a:cxnSpLocks/>
          </p:cNvCxnSpPr>
          <p:nvPr/>
        </p:nvCxnSpPr>
        <p:spPr bwMode="auto">
          <a:xfrm>
            <a:off x="9903856" y="1919514"/>
            <a:ext cx="0" cy="3299556"/>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5A50DCC-EC5B-4756-32F3-A2577E94F57C}"/>
              </a:ext>
            </a:extLst>
          </p:cNvPr>
          <p:cNvCxnSpPr>
            <a:cxnSpLocks/>
          </p:cNvCxnSpPr>
          <p:nvPr/>
        </p:nvCxnSpPr>
        <p:spPr bwMode="auto">
          <a:xfrm>
            <a:off x="9903856" y="5219070"/>
            <a:ext cx="0" cy="64330"/>
          </a:xfrm>
          <a:prstGeom prst="line">
            <a:avLst/>
          </a:prstGeom>
          <a:noFill/>
          <a:ln w="28575" cap="flat" cmpd="sng" algn="ctr">
            <a:solidFill>
              <a:schemeClr val="bg1"/>
            </a:solidFill>
            <a:prstDash val="solid"/>
            <a:round/>
            <a:headEnd type="none" w="med" len="med"/>
            <a:tailEnd type="none" w="med" len="med"/>
          </a:ln>
          <a:effectLst/>
        </p:spPr>
      </p:cxnSp>
      <p:sp>
        <p:nvSpPr>
          <p:cNvPr id="16" name="TextBox 15">
            <a:extLst>
              <a:ext uri="{FF2B5EF4-FFF2-40B4-BE49-F238E27FC236}">
                <a16:creationId xmlns:a16="http://schemas.microsoft.com/office/drawing/2014/main" id="{ABC1ADDB-44C5-185F-723D-973D860F29A8}"/>
              </a:ext>
            </a:extLst>
          </p:cNvPr>
          <p:cNvSpPr txBox="1"/>
          <p:nvPr/>
        </p:nvSpPr>
        <p:spPr bwMode="auto">
          <a:xfrm>
            <a:off x="7801885" y="5539482"/>
            <a:ext cx="28518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HR less than 1 favors </a:t>
            </a:r>
            <a:r>
              <a:rPr lang="en-US" sz="1600" dirty="0" err="1">
                <a:solidFill>
                  <a:schemeClr val="bg2"/>
                </a:solidFill>
                <a:latin typeface="Calibri" panose="020F0502020204030204" pitchFamily="34" charset="0"/>
              </a:rPr>
              <a:t>Nivo</a:t>
            </a:r>
            <a:r>
              <a:rPr lang="en-US" sz="1600" dirty="0">
                <a:solidFill>
                  <a:schemeClr val="bg2"/>
                </a:solidFill>
                <a:latin typeface="Calibri" panose="020F0502020204030204" pitchFamily="34" charset="0"/>
              </a:rPr>
              <a:t>-AVD</a:t>
            </a:r>
          </a:p>
        </p:txBody>
      </p:sp>
      <p:sp>
        <p:nvSpPr>
          <p:cNvPr id="19" name="TextBox 18">
            <a:extLst>
              <a:ext uri="{FF2B5EF4-FFF2-40B4-BE49-F238E27FC236}">
                <a16:creationId xmlns:a16="http://schemas.microsoft.com/office/drawing/2014/main" id="{922FC9B9-567E-2987-4D87-0FE8E7D35B7C}"/>
              </a:ext>
            </a:extLst>
          </p:cNvPr>
          <p:cNvSpPr txBox="1"/>
          <p:nvPr/>
        </p:nvSpPr>
        <p:spPr bwMode="auto">
          <a:xfrm>
            <a:off x="9771550" y="5270546"/>
            <a:ext cx="20217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a:t>
            </a:r>
          </a:p>
        </p:txBody>
      </p:sp>
      <p:grpSp>
        <p:nvGrpSpPr>
          <p:cNvPr id="21" name="Group 20">
            <a:extLst>
              <a:ext uri="{FF2B5EF4-FFF2-40B4-BE49-F238E27FC236}">
                <a16:creationId xmlns:a16="http://schemas.microsoft.com/office/drawing/2014/main" id="{E82E7235-CB8D-232E-DE1C-08B5CF179FAC}"/>
              </a:ext>
            </a:extLst>
          </p:cNvPr>
          <p:cNvGrpSpPr/>
          <p:nvPr/>
        </p:nvGrpSpPr>
        <p:grpSpPr>
          <a:xfrm>
            <a:off x="8822394" y="4963543"/>
            <a:ext cx="981478" cy="136701"/>
            <a:chOff x="6612169" y="5362336"/>
            <a:chExt cx="873045" cy="110278"/>
          </a:xfrm>
        </p:grpSpPr>
        <p:cxnSp>
          <p:nvCxnSpPr>
            <p:cNvPr id="22" name="Straight Connector 21">
              <a:extLst>
                <a:ext uri="{FF2B5EF4-FFF2-40B4-BE49-F238E27FC236}">
                  <a16:creationId xmlns:a16="http://schemas.microsoft.com/office/drawing/2014/main" id="{958BC8F7-F129-6C6B-CC16-89E606AC7996}"/>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90AEE931-F882-D8EF-A77F-D871557DA474}"/>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FC43400-CA1A-2647-9337-0EB65543C64E}"/>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25" name="Group 24">
            <a:extLst>
              <a:ext uri="{FF2B5EF4-FFF2-40B4-BE49-F238E27FC236}">
                <a16:creationId xmlns:a16="http://schemas.microsoft.com/office/drawing/2014/main" id="{311183BE-C891-C02B-37B5-FB56A91FAC47}"/>
              </a:ext>
            </a:extLst>
          </p:cNvPr>
          <p:cNvGrpSpPr/>
          <p:nvPr/>
        </p:nvGrpSpPr>
        <p:grpSpPr>
          <a:xfrm>
            <a:off x="8465587" y="4720696"/>
            <a:ext cx="1300939" cy="118276"/>
            <a:chOff x="6612169" y="5362336"/>
            <a:chExt cx="873045" cy="110278"/>
          </a:xfrm>
        </p:grpSpPr>
        <p:cxnSp>
          <p:nvCxnSpPr>
            <p:cNvPr id="26" name="Straight Connector 25">
              <a:extLst>
                <a:ext uri="{FF2B5EF4-FFF2-40B4-BE49-F238E27FC236}">
                  <a16:creationId xmlns:a16="http://schemas.microsoft.com/office/drawing/2014/main" id="{8C66C63A-EF05-6EE3-5D74-BF5D2FD9C86A}"/>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B75DD3A-821C-9C45-30F3-7D2FAFEB7391}"/>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F1D5385-2282-837C-9BB1-C5485EAE6E38}"/>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A851AA0A-C1C4-3601-2931-549184D7A466}"/>
              </a:ext>
            </a:extLst>
          </p:cNvPr>
          <p:cNvGrpSpPr/>
          <p:nvPr/>
        </p:nvGrpSpPr>
        <p:grpSpPr>
          <a:xfrm>
            <a:off x="8698071" y="4204703"/>
            <a:ext cx="948994" cy="137443"/>
            <a:chOff x="6612169" y="5362336"/>
            <a:chExt cx="873045" cy="110278"/>
          </a:xfrm>
        </p:grpSpPr>
        <p:cxnSp>
          <p:nvCxnSpPr>
            <p:cNvPr id="30" name="Straight Connector 29">
              <a:extLst>
                <a:ext uri="{FF2B5EF4-FFF2-40B4-BE49-F238E27FC236}">
                  <a16:creationId xmlns:a16="http://schemas.microsoft.com/office/drawing/2014/main" id="{18C40EAB-DA86-DC48-A5A5-824549DF22B3}"/>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F6149C3-61F0-0750-C6F6-0B9893F9FDA5}"/>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AE9EC72A-506E-FC9A-4890-019341488DA1}"/>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33" name="Group 32">
            <a:extLst>
              <a:ext uri="{FF2B5EF4-FFF2-40B4-BE49-F238E27FC236}">
                <a16:creationId xmlns:a16="http://schemas.microsoft.com/office/drawing/2014/main" id="{858BB737-EB88-59A3-6589-E42BEE875927}"/>
              </a:ext>
            </a:extLst>
          </p:cNvPr>
          <p:cNvGrpSpPr/>
          <p:nvPr/>
        </p:nvGrpSpPr>
        <p:grpSpPr>
          <a:xfrm>
            <a:off x="8734353" y="3959079"/>
            <a:ext cx="1386527" cy="113759"/>
            <a:chOff x="6612169" y="5362336"/>
            <a:chExt cx="873045" cy="110278"/>
          </a:xfrm>
        </p:grpSpPr>
        <p:cxnSp>
          <p:nvCxnSpPr>
            <p:cNvPr id="34" name="Straight Connector 33">
              <a:extLst>
                <a:ext uri="{FF2B5EF4-FFF2-40B4-BE49-F238E27FC236}">
                  <a16:creationId xmlns:a16="http://schemas.microsoft.com/office/drawing/2014/main" id="{253FE1F8-5193-00A5-342F-BB48FBF3272F}"/>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034EFBA0-4869-3707-5D54-5D00BEBA6D49}"/>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9ED2A1F-9FF4-D5EB-7EE5-FEF1C21CFCC7}"/>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37" name="Group 36">
            <a:extLst>
              <a:ext uri="{FF2B5EF4-FFF2-40B4-BE49-F238E27FC236}">
                <a16:creationId xmlns:a16="http://schemas.microsoft.com/office/drawing/2014/main" id="{24609FFA-A8DE-471A-7283-B84BFFB81294}"/>
              </a:ext>
            </a:extLst>
          </p:cNvPr>
          <p:cNvGrpSpPr/>
          <p:nvPr/>
        </p:nvGrpSpPr>
        <p:grpSpPr>
          <a:xfrm>
            <a:off x="8415129" y="3453670"/>
            <a:ext cx="1336683" cy="123309"/>
            <a:chOff x="6612169" y="5362336"/>
            <a:chExt cx="873045" cy="110278"/>
          </a:xfrm>
        </p:grpSpPr>
        <p:cxnSp>
          <p:nvCxnSpPr>
            <p:cNvPr id="38" name="Straight Connector 37">
              <a:extLst>
                <a:ext uri="{FF2B5EF4-FFF2-40B4-BE49-F238E27FC236}">
                  <a16:creationId xmlns:a16="http://schemas.microsoft.com/office/drawing/2014/main" id="{F4713435-E432-7E09-45BF-BDF086D20954}"/>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E1EF2823-BAD7-A276-8E68-D00190724F30}"/>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D2A1FFC-724F-6645-F4A6-C2EA46627A41}"/>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41" name="Group 40">
            <a:extLst>
              <a:ext uri="{FF2B5EF4-FFF2-40B4-BE49-F238E27FC236}">
                <a16:creationId xmlns:a16="http://schemas.microsoft.com/office/drawing/2014/main" id="{01D07719-D704-7924-FCF5-740A2E394C41}"/>
              </a:ext>
            </a:extLst>
          </p:cNvPr>
          <p:cNvGrpSpPr/>
          <p:nvPr/>
        </p:nvGrpSpPr>
        <p:grpSpPr>
          <a:xfrm>
            <a:off x="8865131" y="3196537"/>
            <a:ext cx="948728" cy="126739"/>
            <a:chOff x="6612169" y="5362336"/>
            <a:chExt cx="873045" cy="110278"/>
          </a:xfrm>
        </p:grpSpPr>
        <p:cxnSp>
          <p:nvCxnSpPr>
            <p:cNvPr id="42" name="Straight Connector 41">
              <a:extLst>
                <a:ext uri="{FF2B5EF4-FFF2-40B4-BE49-F238E27FC236}">
                  <a16:creationId xmlns:a16="http://schemas.microsoft.com/office/drawing/2014/main" id="{211A2F59-CA43-188E-8CB1-C55824AF54B8}"/>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4F16C2B1-0158-F816-3D26-E827F69E9B2E}"/>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0D6411B3-54EA-31F4-23F6-ACE6B7FEA6F1}"/>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1EB9B519-E1F9-C0DC-477C-A5698B49848C}"/>
              </a:ext>
            </a:extLst>
          </p:cNvPr>
          <p:cNvGrpSpPr/>
          <p:nvPr/>
        </p:nvGrpSpPr>
        <p:grpSpPr>
          <a:xfrm>
            <a:off x="7843187" y="2695409"/>
            <a:ext cx="1803882" cy="126749"/>
            <a:chOff x="6612169" y="5362336"/>
            <a:chExt cx="873045" cy="110278"/>
          </a:xfrm>
        </p:grpSpPr>
        <p:cxnSp>
          <p:nvCxnSpPr>
            <p:cNvPr id="46" name="Straight Connector 45">
              <a:extLst>
                <a:ext uri="{FF2B5EF4-FFF2-40B4-BE49-F238E27FC236}">
                  <a16:creationId xmlns:a16="http://schemas.microsoft.com/office/drawing/2014/main" id="{C543932A-6758-4490-AA25-476E4E20D5E9}"/>
                </a:ext>
              </a:extLst>
            </p:cNvPr>
            <p:cNvCxnSpPr>
              <a:cxnSpLocks/>
            </p:cNvCxnSpPr>
            <p:nvPr/>
          </p:nvCxnSpPr>
          <p:spPr bwMode="auto">
            <a:xfrm>
              <a:off x="6616764" y="5417475"/>
              <a:ext cx="868448"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DD977F03-28E5-6942-5367-3D3AB12FC2B5}"/>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9F33C7C7-FCD5-B20D-933C-C5044ADEAE5E}"/>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BB7245CC-BF25-B9F3-129F-4E6DD1EEBF64}"/>
              </a:ext>
            </a:extLst>
          </p:cNvPr>
          <p:cNvGrpSpPr/>
          <p:nvPr/>
        </p:nvGrpSpPr>
        <p:grpSpPr>
          <a:xfrm>
            <a:off x="8884834" y="2444796"/>
            <a:ext cx="1003266" cy="131026"/>
            <a:chOff x="6612169" y="5362336"/>
            <a:chExt cx="873045" cy="110278"/>
          </a:xfrm>
        </p:grpSpPr>
        <p:cxnSp>
          <p:nvCxnSpPr>
            <p:cNvPr id="50" name="Straight Connector 49">
              <a:extLst>
                <a:ext uri="{FF2B5EF4-FFF2-40B4-BE49-F238E27FC236}">
                  <a16:creationId xmlns:a16="http://schemas.microsoft.com/office/drawing/2014/main" id="{D57D7EE8-F70A-618C-C2C6-EFEC75773808}"/>
                </a:ext>
              </a:extLst>
            </p:cNvPr>
            <p:cNvCxnSpPr/>
            <p:nvPr/>
          </p:nvCxnSpPr>
          <p:spPr bwMode="auto">
            <a:xfrm>
              <a:off x="6616764" y="5417475"/>
              <a:ext cx="859260"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C318C7AE-BE8A-E425-3C08-5A41D3AAED1C}"/>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D12BF85B-86AD-731D-48EC-14B840A59B33}"/>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grpSp>
        <p:nvGrpSpPr>
          <p:cNvPr id="53" name="Group 52">
            <a:extLst>
              <a:ext uri="{FF2B5EF4-FFF2-40B4-BE49-F238E27FC236}">
                <a16:creationId xmlns:a16="http://schemas.microsoft.com/office/drawing/2014/main" id="{A4E0FD50-D714-011A-5106-8DE476F628E9}"/>
              </a:ext>
            </a:extLst>
          </p:cNvPr>
          <p:cNvGrpSpPr/>
          <p:nvPr/>
        </p:nvGrpSpPr>
        <p:grpSpPr>
          <a:xfrm>
            <a:off x="8369559" y="2192144"/>
            <a:ext cx="1746299" cy="128249"/>
            <a:chOff x="6612169" y="5362336"/>
            <a:chExt cx="873045" cy="110278"/>
          </a:xfrm>
        </p:grpSpPr>
        <p:cxnSp>
          <p:nvCxnSpPr>
            <p:cNvPr id="54" name="Straight Connector 53">
              <a:extLst>
                <a:ext uri="{FF2B5EF4-FFF2-40B4-BE49-F238E27FC236}">
                  <a16:creationId xmlns:a16="http://schemas.microsoft.com/office/drawing/2014/main" id="{066C3542-EE33-3794-A44F-7E584A33BAC8}"/>
                </a:ext>
              </a:extLst>
            </p:cNvPr>
            <p:cNvCxnSpPr>
              <a:cxnSpLocks/>
            </p:cNvCxnSpPr>
            <p:nvPr/>
          </p:nvCxnSpPr>
          <p:spPr bwMode="auto">
            <a:xfrm>
              <a:off x="6616764" y="5417475"/>
              <a:ext cx="868450"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3ACB0A52-D8EB-DF6F-67D1-1C6E641DB5B1}"/>
                </a:ext>
              </a:extLst>
            </p:cNvPr>
            <p:cNvCxnSpPr>
              <a:cxnSpLocks/>
            </p:cNvCxnSpPr>
            <p:nvPr/>
          </p:nvCxnSpPr>
          <p:spPr bwMode="auto">
            <a:xfrm>
              <a:off x="6612169" y="5362336"/>
              <a:ext cx="0" cy="11027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6BD9049-3748-3DA5-4F14-AB260EEA71FC}"/>
                </a:ext>
              </a:extLst>
            </p:cNvPr>
            <p:cNvCxnSpPr>
              <a:cxnSpLocks/>
            </p:cNvCxnSpPr>
            <p:nvPr/>
          </p:nvCxnSpPr>
          <p:spPr bwMode="auto">
            <a:xfrm>
              <a:off x="7485214" y="5362336"/>
              <a:ext cx="0" cy="110278"/>
            </a:xfrm>
            <a:prstGeom prst="line">
              <a:avLst/>
            </a:prstGeom>
            <a:noFill/>
            <a:ln w="28575" cap="flat" cmpd="sng" algn="ctr">
              <a:solidFill>
                <a:schemeClr val="bg1"/>
              </a:solidFill>
              <a:prstDash val="solid"/>
              <a:round/>
              <a:headEnd type="none" w="med" len="med"/>
              <a:tailEnd type="none" w="med" len="med"/>
            </a:ln>
            <a:effectLst/>
          </p:spPr>
        </p:cxnSp>
      </p:grpSp>
      <p:sp>
        <p:nvSpPr>
          <p:cNvPr id="9245" name="Rectangle 9244">
            <a:extLst>
              <a:ext uri="{FF2B5EF4-FFF2-40B4-BE49-F238E27FC236}">
                <a16:creationId xmlns:a16="http://schemas.microsoft.com/office/drawing/2014/main" id="{8517CC07-B049-E9D6-94D3-90258984863F}"/>
              </a:ext>
            </a:extLst>
          </p:cNvPr>
          <p:cNvSpPr/>
          <p:nvPr/>
        </p:nvSpPr>
        <p:spPr bwMode="auto">
          <a:xfrm>
            <a:off x="9199435" y="2211913"/>
            <a:ext cx="88710" cy="88710"/>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6" name="Rectangle 9245">
            <a:extLst>
              <a:ext uri="{FF2B5EF4-FFF2-40B4-BE49-F238E27FC236}">
                <a16:creationId xmlns:a16="http://schemas.microsoft.com/office/drawing/2014/main" id="{F4B1AF5C-0980-54C8-49A7-58A1417FBE5B}"/>
              </a:ext>
            </a:extLst>
          </p:cNvPr>
          <p:cNvSpPr/>
          <p:nvPr/>
        </p:nvSpPr>
        <p:spPr bwMode="auto">
          <a:xfrm>
            <a:off x="9293449" y="2422427"/>
            <a:ext cx="170061" cy="17006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Rectangle 9246">
            <a:extLst>
              <a:ext uri="{FF2B5EF4-FFF2-40B4-BE49-F238E27FC236}">
                <a16:creationId xmlns:a16="http://schemas.microsoft.com/office/drawing/2014/main" id="{4A90EE30-25AB-18A5-9705-66393030CD38}"/>
              </a:ext>
            </a:extLst>
          </p:cNvPr>
          <p:cNvSpPr/>
          <p:nvPr/>
        </p:nvSpPr>
        <p:spPr bwMode="auto">
          <a:xfrm>
            <a:off x="8690931" y="2716359"/>
            <a:ext cx="74799" cy="74799"/>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8" name="Rectangle 9247">
            <a:extLst>
              <a:ext uri="{FF2B5EF4-FFF2-40B4-BE49-F238E27FC236}">
                <a16:creationId xmlns:a16="http://schemas.microsoft.com/office/drawing/2014/main" id="{93545567-77DE-41B6-A09A-B4972303B190}"/>
              </a:ext>
            </a:extLst>
          </p:cNvPr>
          <p:cNvSpPr/>
          <p:nvPr/>
        </p:nvSpPr>
        <p:spPr bwMode="auto">
          <a:xfrm>
            <a:off x="9260463" y="3183778"/>
            <a:ext cx="149545" cy="149545"/>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Rectangle 9248">
            <a:extLst>
              <a:ext uri="{FF2B5EF4-FFF2-40B4-BE49-F238E27FC236}">
                <a16:creationId xmlns:a16="http://schemas.microsoft.com/office/drawing/2014/main" id="{3515B388-EE9B-C5B5-5769-E9ED537EACFF}"/>
              </a:ext>
            </a:extLst>
          </p:cNvPr>
          <p:cNvSpPr/>
          <p:nvPr/>
        </p:nvSpPr>
        <p:spPr bwMode="auto">
          <a:xfrm>
            <a:off x="9034609" y="3467966"/>
            <a:ext cx="88710" cy="88710"/>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0" name="Rectangle 9249">
            <a:extLst>
              <a:ext uri="{FF2B5EF4-FFF2-40B4-BE49-F238E27FC236}">
                <a16:creationId xmlns:a16="http://schemas.microsoft.com/office/drawing/2014/main" id="{9DE3A009-0C5E-B6F7-54F9-79F8E73EB2FB}"/>
              </a:ext>
            </a:extLst>
          </p:cNvPr>
          <p:cNvSpPr/>
          <p:nvPr/>
        </p:nvSpPr>
        <p:spPr bwMode="auto">
          <a:xfrm>
            <a:off x="9362200" y="3960742"/>
            <a:ext cx="110007" cy="110007"/>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Rectangle 9250">
            <a:extLst>
              <a:ext uri="{FF2B5EF4-FFF2-40B4-BE49-F238E27FC236}">
                <a16:creationId xmlns:a16="http://schemas.microsoft.com/office/drawing/2014/main" id="{8D4B7785-EF7A-5884-EE24-3F20E77F8383}"/>
              </a:ext>
            </a:extLst>
          </p:cNvPr>
          <p:cNvSpPr/>
          <p:nvPr/>
        </p:nvSpPr>
        <p:spPr bwMode="auto">
          <a:xfrm>
            <a:off x="9083113" y="4179744"/>
            <a:ext cx="172321" cy="172321"/>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Rectangle 9251">
            <a:extLst>
              <a:ext uri="{FF2B5EF4-FFF2-40B4-BE49-F238E27FC236}">
                <a16:creationId xmlns:a16="http://schemas.microsoft.com/office/drawing/2014/main" id="{696BFF8B-D39C-9E98-C1E1-C6C542F00BC4}"/>
              </a:ext>
            </a:extLst>
          </p:cNvPr>
          <p:cNvSpPr/>
          <p:nvPr/>
        </p:nvSpPr>
        <p:spPr bwMode="auto">
          <a:xfrm>
            <a:off x="9039632" y="4716959"/>
            <a:ext cx="118273" cy="118273"/>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Rectangle 9252">
            <a:extLst>
              <a:ext uri="{FF2B5EF4-FFF2-40B4-BE49-F238E27FC236}">
                <a16:creationId xmlns:a16="http://schemas.microsoft.com/office/drawing/2014/main" id="{ECB4A078-787F-05C4-BD4E-AFE5E06CDC6F}"/>
              </a:ext>
            </a:extLst>
          </p:cNvPr>
          <p:cNvSpPr/>
          <p:nvPr/>
        </p:nvSpPr>
        <p:spPr bwMode="auto">
          <a:xfrm>
            <a:off x="9246524" y="4954270"/>
            <a:ext cx="143765" cy="143765"/>
          </a:xfrm>
          <a:prstGeom prst="rect">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TextBox 9253">
            <a:extLst>
              <a:ext uri="{FF2B5EF4-FFF2-40B4-BE49-F238E27FC236}">
                <a16:creationId xmlns:a16="http://schemas.microsoft.com/office/drawing/2014/main" id="{AFEC2210-A2D6-05F0-9BBA-8E893689CAD9}"/>
              </a:ext>
            </a:extLst>
          </p:cNvPr>
          <p:cNvSpPr txBox="1"/>
          <p:nvPr/>
        </p:nvSpPr>
        <p:spPr bwMode="auto">
          <a:xfrm>
            <a:off x="839781" y="1527820"/>
            <a:ext cx="13841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Subgroup</a:t>
            </a:r>
          </a:p>
        </p:txBody>
      </p:sp>
      <p:sp>
        <p:nvSpPr>
          <p:cNvPr id="9255" name="TextBox 9254">
            <a:extLst>
              <a:ext uri="{FF2B5EF4-FFF2-40B4-BE49-F238E27FC236}">
                <a16:creationId xmlns:a16="http://schemas.microsoft.com/office/drawing/2014/main" id="{48375F38-8415-E76E-5097-5289B2744442}"/>
              </a:ext>
            </a:extLst>
          </p:cNvPr>
          <p:cNvSpPr txBox="1"/>
          <p:nvPr/>
        </p:nvSpPr>
        <p:spPr bwMode="auto">
          <a:xfrm>
            <a:off x="2114816" y="1527820"/>
            <a:ext cx="1716257"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600" dirty="0" err="1">
                <a:solidFill>
                  <a:schemeClr val="accent1"/>
                </a:solidFill>
                <a:latin typeface="Calibri" panose="020F0502020204030204" pitchFamily="34" charset="0"/>
              </a:rPr>
              <a:t>Nivo</a:t>
            </a:r>
            <a:r>
              <a:rPr lang="en-US" sz="1600" dirty="0">
                <a:solidFill>
                  <a:schemeClr val="accent1"/>
                </a:solidFill>
                <a:latin typeface="Calibri" panose="020F0502020204030204" pitchFamily="34" charset="0"/>
              </a:rPr>
              <a:t> + AVD </a:t>
            </a:r>
            <a:br>
              <a:rPr lang="en-US" sz="1600" dirty="0">
                <a:solidFill>
                  <a:schemeClr val="accent1"/>
                </a:solidFill>
                <a:latin typeface="Calibri" panose="020F0502020204030204" pitchFamily="34" charset="0"/>
              </a:rPr>
            </a:br>
            <a:r>
              <a:rPr lang="en-US" sz="1600" dirty="0">
                <a:solidFill>
                  <a:schemeClr val="accent1"/>
                </a:solidFill>
                <a:latin typeface="Calibri" panose="020F0502020204030204" pitchFamily="34" charset="0"/>
              </a:rPr>
              <a:t>Events/N (%)</a:t>
            </a:r>
          </a:p>
        </p:txBody>
      </p:sp>
      <p:sp>
        <p:nvSpPr>
          <p:cNvPr id="9256" name="TextBox 9255">
            <a:extLst>
              <a:ext uri="{FF2B5EF4-FFF2-40B4-BE49-F238E27FC236}">
                <a16:creationId xmlns:a16="http://schemas.microsoft.com/office/drawing/2014/main" id="{AFDB66A2-D94F-314F-73BA-72A63EEA609D}"/>
              </a:ext>
            </a:extLst>
          </p:cNvPr>
          <p:cNvSpPr txBox="1"/>
          <p:nvPr/>
        </p:nvSpPr>
        <p:spPr bwMode="auto">
          <a:xfrm>
            <a:off x="5656703" y="1527820"/>
            <a:ext cx="15529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HR (95% Cl)</a:t>
            </a:r>
          </a:p>
        </p:txBody>
      </p:sp>
      <p:sp>
        <p:nvSpPr>
          <p:cNvPr id="9257" name="TextBox 9256">
            <a:extLst>
              <a:ext uri="{FF2B5EF4-FFF2-40B4-BE49-F238E27FC236}">
                <a16:creationId xmlns:a16="http://schemas.microsoft.com/office/drawing/2014/main" id="{3F786CA9-F9EE-FCAF-51AF-EFDC2DAE141B}"/>
              </a:ext>
            </a:extLst>
          </p:cNvPr>
          <p:cNvSpPr txBox="1"/>
          <p:nvPr/>
        </p:nvSpPr>
        <p:spPr bwMode="auto">
          <a:xfrm>
            <a:off x="3800810" y="1527820"/>
            <a:ext cx="1716257"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600" dirty="0">
                <a:solidFill>
                  <a:schemeClr val="accent3"/>
                </a:solidFill>
                <a:latin typeface="Calibri" panose="020F0502020204030204" pitchFamily="34" charset="0"/>
              </a:rPr>
              <a:t>BV + AVD </a:t>
            </a:r>
            <a:br>
              <a:rPr lang="en-US" sz="1600" dirty="0">
                <a:solidFill>
                  <a:schemeClr val="accent3"/>
                </a:solidFill>
                <a:latin typeface="Calibri" panose="020F0502020204030204" pitchFamily="34" charset="0"/>
              </a:rPr>
            </a:br>
            <a:r>
              <a:rPr lang="en-US" sz="1600" dirty="0">
                <a:solidFill>
                  <a:schemeClr val="accent3"/>
                </a:solidFill>
                <a:latin typeface="Calibri" panose="020F0502020204030204" pitchFamily="34" charset="0"/>
              </a:rPr>
              <a:t>Events/N (%)</a:t>
            </a:r>
          </a:p>
        </p:txBody>
      </p:sp>
      <p:sp>
        <p:nvSpPr>
          <p:cNvPr id="9258" name="TextBox 9257">
            <a:extLst>
              <a:ext uri="{FF2B5EF4-FFF2-40B4-BE49-F238E27FC236}">
                <a16:creationId xmlns:a16="http://schemas.microsoft.com/office/drawing/2014/main" id="{7518FA92-9727-8BD1-6D99-68EF708AA3B7}"/>
              </a:ext>
            </a:extLst>
          </p:cNvPr>
          <p:cNvSpPr txBox="1"/>
          <p:nvPr/>
        </p:nvSpPr>
        <p:spPr bwMode="auto">
          <a:xfrm>
            <a:off x="10228764" y="1527820"/>
            <a:ext cx="155296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i="1" dirty="0">
                <a:solidFill>
                  <a:schemeClr val="bg1"/>
                </a:solidFill>
                <a:latin typeface="Calibri" panose="020F0502020204030204" pitchFamily="34" charset="0"/>
              </a:rPr>
              <a:t>P</a:t>
            </a:r>
            <a:r>
              <a:rPr lang="en-US" sz="1600" dirty="0">
                <a:solidFill>
                  <a:schemeClr val="bg1"/>
                </a:solidFill>
                <a:latin typeface="Calibri" panose="020F0502020204030204" pitchFamily="34" charset="0"/>
              </a:rPr>
              <a:t>-Value</a:t>
            </a:r>
          </a:p>
        </p:txBody>
      </p:sp>
      <p:sp>
        <p:nvSpPr>
          <p:cNvPr id="9259" name="TextBox 9258">
            <a:extLst>
              <a:ext uri="{FF2B5EF4-FFF2-40B4-BE49-F238E27FC236}">
                <a16:creationId xmlns:a16="http://schemas.microsoft.com/office/drawing/2014/main" id="{BF137EE7-8B17-33A5-75CE-606F612DED08}"/>
              </a:ext>
            </a:extLst>
          </p:cNvPr>
          <p:cNvSpPr txBox="1"/>
          <p:nvPr/>
        </p:nvSpPr>
        <p:spPr bwMode="auto">
          <a:xfrm>
            <a:off x="3864007" y="2091010"/>
            <a:ext cx="158986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12/117 (10.3)</a:t>
            </a:r>
          </a:p>
          <a:p>
            <a:pPr algn="ctr">
              <a:spcBef>
                <a:spcPts val="0"/>
              </a:spcBef>
              <a:tabLst>
                <a:tab pos="196850" algn="l"/>
              </a:tabLst>
            </a:pPr>
            <a:r>
              <a:rPr lang="en-US" sz="1600" b="0" dirty="0">
                <a:solidFill>
                  <a:schemeClr val="bg1"/>
                </a:solidFill>
                <a:latin typeface="Calibri" panose="020F0502020204030204" pitchFamily="34" charset="0"/>
              </a:rPr>
              <a:t>32/323 (9.9)</a:t>
            </a:r>
          </a:p>
          <a:p>
            <a:pPr algn="ctr">
              <a:spcBef>
                <a:spcPts val="0"/>
              </a:spcBef>
              <a:tabLst>
                <a:tab pos="196850" algn="l"/>
              </a:tabLst>
            </a:pPr>
            <a:r>
              <a:rPr lang="en-US" sz="1600" b="0" dirty="0">
                <a:solidFill>
                  <a:schemeClr val="bg1"/>
                </a:solidFill>
                <a:latin typeface="Calibri" panose="020F0502020204030204" pitchFamily="34" charset="0"/>
              </a:rPr>
              <a:t>14/47 (29.8)</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36/330 (10.9)</a:t>
            </a:r>
          </a:p>
          <a:p>
            <a:pPr algn="ctr">
              <a:spcBef>
                <a:spcPts val="0"/>
              </a:spcBef>
              <a:tabLst>
                <a:tab pos="196850" algn="l"/>
              </a:tabLst>
            </a:pPr>
            <a:r>
              <a:rPr lang="en-US" sz="1600" b="0" dirty="0">
                <a:solidFill>
                  <a:schemeClr val="bg1"/>
                </a:solidFill>
                <a:latin typeface="Calibri" panose="020F0502020204030204" pitchFamily="34" charset="0"/>
              </a:rPr>
              <a:t>22/157 (14.0)</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15/167 (9.0)</a:t>
            </a:r>
          </a:p>
          <a:p>
            <a:pPr algn="ctr">
              <a:spcBef>
                <a:spcPts val="0"/>
              </a:spcBef>
              <a:tabLst>
                <a:tab pos="196850" algn="l"/>
              </a:tabLst>
            </a:pPr>
            <a:r>
              <a:rPr lang="en-US" sz="1600" b="0" dirty="0">
                <a:solidFill>
                  <a:schemeClr val="bg1"/>
                </a:solidFill>
                <a:latin typeface="Calibri" panose="020F0502020204030204" pitchFamily="34" charset="0"/>
              </a:rPr>
              <a:t>43/317 (13.6)</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tabLst>
                <a:tab pos="196850" algn="l"/>
              </a:tabLst>
            </a:pPr>
            <a:r>
              <a:rPr lang="en-US" sz="1600" b="0" dirty="0">
                <a:solidFill>
                  <a:schemeClr val="bg1"/>
                </a:solidFill>
                <a:latin typeface="Calibri" panose="020F0502020204030204" pitchFamily="34" charset="0"/>
              </a:rPr>
              <a:t>24/210 (11.4)</a:t>
            </a:r>
          </a:p>
          <a:p>
            <a:pPr algn="ctr">
              <a:spcBef>
                <a:spcPts val="0"/>
              </a:spcBef>
              <a:tabLst>
                <a:tab pos="196850" algn="l"/>
              </a:tabLst>
            </a:pPr>
            <a:r>
              <a:rPr lang="en-US" sz="1600" b="0" dirty="0">
                <a:solidFill>
                  <a:schemeClr val="bg1"/>
                </a:solidFill>
                <a:latin typeface="Calibri" panose="020F0502020204030204" pitchFamily="34" charset="0"/>
              </a:rPr>
              <a:t>34/274 (12.4)</a:t>
            </a:r>
          </a:p>
        </p:txBody>
      </p:sp>
      <p:sp>
        <p:nvSpPr>
          <p:cNvPr id="9260" name="TextBox 9259">
            <a:extLst>
              <a:ext uri="{FF2B5EF4-FFF2-40B4-BE49-F238E27FC236}">
                <a16:creationId xmlns:a16="http://schemas.microsoft.com/office/drawing/2014/main" id="{36333837-BC26-4FD9-7199-AD91FBDAC2F2}"/>
              </a:ext>
            </a:extLst>
          </p:cNvPr>
          <p:cNvSpPr txBox="1"/>
          <p:nvPr/>
        </p:nvSpPr>
        <p:spPr bwMode="auto">
          <a:xfrm>
            <a:off x="5638254" y="2075578"/>
            <a:ext cx="158986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0.48 (0.18, 1.27)</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0.56 (0.32, 0.98)</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0.27 (0.10, 0.76)</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0.53 (0.31, 0.91)</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0.40 (0.19, 0.84)</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0.58 (0.27, 1.27)</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0.44 (0.26, 0.75)</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0.41 (0.20, 0.86)</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0.52 (0.30, 0.90)</a:t>
            </a:r>
          </a:p>
        </p:txBody>
      </p:sp>
      <p:sp>
        <p:nvSpPr>
          <p:cNvPr id="9261" name="TextBox 9260">
            <a:extLst>
              <a:ext uri="{FF2B5EF4-FFF2-40B4-BE49-F238E27FC236}">
                <a16:creationId xmlns:a16="http://schemas.microsoft.com/office/drawing/2014/main" id="{77302C0A-9A6E-BB73-D109-069664869A53}"/>
              </a:ext>
            </a:extLst>
          </p:cNvPr>
          <p:cNvSpPr txBox="1"/>
          <p:nvPr/>
        </p:nvSpPr>
        <p:spPr bwMode="auto">
          <a:xfrm>
            <a:off x="10595104" y="2043315"/>
            <a:ext cx="752043"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0.140</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0.042</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0.013</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0.023</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0.015</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0.176</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0.003</a:t>
            </a:r>
          </a:p>
          <a:p>
            <a:pPr algn="ctr">
              <a:spcBef>
                <a:spcPts val="0"/>
              </a:spcBef>
              <a:spcAft>
                <a:spcPct val="0"/>
              </a:spcAft>
              <a:buClrTx/>
              <a:buFontTx/>
              <a:buNone/>
              <a:tabLst>
                <a:tab pos="196850" algn="l"/>
              </a:tabLst>
            </a:pPr>
            <a:endParaRPr lang="en-US" sz="1600" b="0" dirty="0">
              <a:solidFill>
                <a:schemeClr val="bg1"/>
              </a:solidFill>
              <a:latin typeface="Calibri" panose="020F0502020204030204" pitchFamily="34" charset="0"/>
            </a:endParaRP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0.017</a:t>
            </a:r>
          </a:p>
          <a:p>
            <a:pPr algn="ctr">
              <a:spcBef>
                <a:spcPts val="0"/>
              </a:spcBef>
              <a:spcAft>
                <a:spcPct val="0"/>
              </a:spcAft>
              <a:buClrTx/>
              <a:buFontTx/>
              <a:buNone/>
              <a:tabLst>
                <a:tab pos="196850" algn="l"/>
              </a:tabLst>
            </a:pPr>
            <a:r>
              <a:rPr lang="en-US" sz="1600" b="0" dirty="0">
                <a:solidFill>
                  <a:schemeClr val="bg1"/>
                </a:solidFill>
                <a:latin typeface="Calibri" panose="020F0502020204030204" pitchFamily="34" charset="0"/>
              </a:rPr>
              <a:t>0.020</a:t>
            </a:r>
          </a:p>
        </p:txBody>
      </p:sp>
      <p:sp>
        <p:nvSpPr>
          <p:cNvPr id="9264" name="TextBox 9263">
            <a:extLst>
              <a:ext uri="{FF2B5EF4-FFF2-40B4-BE49-F238E27FC236}">
                <a16:creationId xmlns:a16="http://schemas.microsoft.com/office/drawing/2014/main" id="{01BDB3C1-ECFF-338B-3F6B-3CFCCFE26C48}"/>
              </a:ext>
            </a:extLst>
          </p:cNvPr>
          <p:cNvSpPr txBox="1"/>
          <p:nvPr/>
        </p:nvSpPr>
        <p:spPr bwMode="auto">
          <a:xfrm>
            <a:off x="8380687" y="5270546"/>
            <a:ext cx="5597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0.25</a:t>
            </a:r>
          </a:p>
        </p:txBody>
      </p:sp>
      <p:cxnSp>
        <p:nvCxnSpPr>
          <p:cNvPr id="9266" name="Straight Connector 9265">
            <a:extLst>
              <a:ext uri="{FF2B5EF4-FFF2-40B4-BE49-F238E27FC236}">
                <a16:creationId xmlns:a16="http://schemas.microsoft.com/office/drawing/2014/main" id="{610D0FBF-74FA-ADDC-F7BF-B9A34F26A3B9}"/>
              </a:ext>
            </a:extLst>
          </p:cNvPr>
          <p:cNvCxnSpPr>
            <a:cxnSpLocks/>
          </p:cNvCxnSpPr>
          <p:nvPr/>
        </p:nvCxnSpPr>
        <p:spPr bwMode="auto">
          <a:xfrm>
            <a:off x="8654795" y="5219070"/>
            <a:ext cx="0" cy="64330"/>
          </a:xfrm>
          <a:prstGeom prst="line">
            <a:avLst/>
          </a:prstGeom>
          <a:noFill/>
          <a:ln w="28575" cap="flat" cmpd="sng" algn="ctr">
            <a:solidFill>
              <a:schemeClr val="bg1"/>
            </a:solidFill>
            <a:prstDash val="solid"/>
            <a:round/>
            <a:headEnd type="none" w="med" len="med"/>
            <a:tailEnd type="none" w="med" len="med"/>
          </a:ln>
          <a:effectLst/>
        </p:spPr>
      </p:cxnSp>
      <p:sp>
        <p:nvSpPr>
          <p:cNvPr id="9267" name="TextBox 9266">
            <a:extLst>
              <a:ext uri="{FF2B5EF4-FFF2-40B4-BE49-F238E27FC236}">
                <a16:creationId xmlns:a16="http://schemas.microsoft.com/office/drawing/2014/main" id="{32A20C42-2979-32B3-06D5-69E9A6483F87}"/>
              </a:ext>
            </a:extLst>
          </p:cNvPr>
          <p:cNvSpPr txBox="1"/>
          <p:nvPr/>
        </p:nvSpPr>
        <p:spPr bwMode="auto">
          <a:xfrm>
            <a:off x="9051727" y="5266544"/>
            <a:ext cx="4778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0.5</a:t>
            </a:r>
          </a:p>
        </p:txBody>
      </p:sp>
      <p:cxnSp>
        <p:nvCxnSpPr>
          <p:cNvPr id="9268" name="Straight Connector 9267">
            <a:extLst>
              <a:ext uri="{FF2B5EF4-FFF2-40B4-BE49-F238E27FC236}">
                <a16:creationId xmlns:a16="http://schemas.microsoft.com/office/drawing/2014/main" id="{EE03ADBA-067E-F2CC-4318-7E08976D1D38}"/>
              </a:ext>
            </a:extLst>
          </p:cNvPr>
          <p:cNvCxnSpPr>
            <a:cxnSpLocks/>
          </p:cNvCxnSpPr>
          <p:nvPr/>
        </p:nvCxnSpPr>
        <p:spPr bwMode="auto">
          <a:xfrm>
            <a:off x="10270107" y="5221438"/>
            <a:ext cx="0" cy="64330"/>
          </a:xfrm>
          <a:prstGeom prst="line">
            <a:avLst/>
          </a:prstGeom>
          <a:noFill/>
          <a:ln w="28575" cap="flat" cmpd="sng" algn="ctr">
            <a:solidFill>
              <a:schemeClr val="bg1"/>
            </a:solidFill>
            <a:prstDash val="solid"/>
            <a:round/>
            <a:headEnd type="none" w="med" len="med"/>
            <a:tailEnd type="none" w="med" len="med"/>
          </a:ln>
          <a:effectLst/>
        </p:spPr>
      </p:cxnSp>
      <p:sp>
        <p:nvSpPr>
          <p:cNvPr id="9270" name="TextBox 9269">
            <a:extLst>
              <a:ext uri="{FF2B5EF4-FFF2-40B4-BE49-F238E27FC236}">
                <a16:creationId xmlns:a16="http://schemas.microsoft.com/office/drawing/2014/main" id="{8D6449FA-1E3C-79DB-BF8D-58693348B897}"/>
              </a:ext>
            </a:extLst>
          </p:cNvPr>
          <p:cNvSpPr txBox="1"/>
          <p:nvPr/>
        </p:nvSpPr>
        <p:spPr bwMode="auto">
          <a:xfrm>
            <a:off x="10047523" y="5264266"/>
            <a:ext cx="4778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1.5</a:t>
            </a:r>
          </a:p>
        </p:txBody>
      </p:sp>
    </p:spTree>
    <p:extLst>
      <p:ext uri="{BB962C8B-B14F-4D97-AF65-F5344CB8AC3E}">
        <p14:creationId xmlns:p14="http://schemas.microsoft.com/office/powerpoint/2010/main" val="3953759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ECBA96F-3DD5-F1B3-92F3-F20C54B9677B}"/>
              </a:ext>
            </a:extLst>
          </p:cNvPr>
          <p:cNvGrpSpPr/>
          <p:nvPr/>
        </p:nvGrpSpPr>
        <p:grpSpPr>
          <a:xfrm>
            <a:off x="1554375" y="1488364"/>
            <a:ext cx="4230778" cy="769335"/>
            <a:chOff x="3598439" y="1306160"/>
            <a:chExt cx="4525326" cy="749427"/>
          </a:xfrm>
        </p:grpSpPr>
        <p:cxnSp>
          <p:nvCxnSpPr>
            <p:cNvPr id="12" name="Straight Connector 11">
              <a:extLst>
                <a:ext uri="{FF2B5EF4-FFF2-40B4-BE49-F238E27FC236}">
                  <a16:creationId xmlns:a16="http://schemas.microsoft.com/office/drawing/2014/main" id="{D5FB2531-AFF5-C81E-D251-BEE755725A81}"/>
                </a:ext>
              </a:extLst>
            </p:cNvPr>
            <p:cNvCxnSpPr/>
            <p:nvPr/>
          </p:nvCxnSpPr>
          <p:spPr bwMode="auto">
            <a:xfrm flipV="1">
              <a:off x="3598439" y="130616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C779D36-5DE3-962E-BC78-AED9C89A75D7}"/>
                </a:ext>
              </a:extLst>
            </p:cNvPr>
            <p:cNvCxnSpPr/>
            <p:nvPr/>
          </p:nvCxnSpPr>
          <p:spPr bwMode="auto">
            <a:xfrm flipV="1">
              <a:off x="3636984" y="132820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DBF9662-B93B-30F1-22D3-4CED5C72012B}"/>
                </a:ext>
              </a:extLst>
            </p:cNvPr>
            <p:cNvCxnSpPr/>
            <p:nvPr/>
          </p:nvCxnSpPr>
          <p:spPr bwMode="auto">
            <a:xfrm flipV="1">
              <a:off x="3723226" y="135057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960D95E3-1198-37EE-E6ED-6DB5E312804D}"/>
                </a:ext>
              </a:extLst>
            </p:cNvPr>
            <p:cNvCxnSpPr/>
            <p:nvPr/>
          </p:nvCxnSpPr>
          <p:spPr bwMode="auto">
            <a:xfrm flipV="1">
              <a:off x="3788790" y="135974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13EE5197-8100-6964-74D9-77682747B04A}"/>
                </a:ext>
              </a:extLst>
            </p:cNvPr>
            <p:cNvCxnSpPr/>
            <p:nvPr/>
          </p:nvCxnSpPr>
          <p:spPr bwMode="auto">
            <a:xfrm flipV="1">
              <a:off x="3852242" y="138093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DB29B21-3424-E914-32B9-A1E62DAD414C}"/>
                </a:ext>
              </a:extLst>
            </p:cNvPr>
            <p:cNvCxnSpPr/>
            <p:nvPr/>
          </p:nvCxnSpPr>
          <p:spPr bwMode="auto">
            <a:xfrm flipV="1">
              <a:off x="3880113" y="13844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06B63613-1599-5C8B-D5DA-49DDA6ADA859}"/>
                </a:ext>
              </a:extLst>
            </p:cNvPr>
            <p:cNvCxnSpPr>
              <a:cxnSpLocks/>
            </p:cNvCxnSpPr>
            <p:nvPr/>
          </p:nvCxnSpPr>
          <p:spPr bwMode="auto">
            <a:xfrm flipV="1">
              <a:off x="3932890" y="1399789"/>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CEB25634-10A1-3430-B803-B525D680D3B7}"/>
                </a:ext>
              </a:extLst>
            </p:cNvPr>
            <p:cNvCxnSpPr>
              <a:cxnSpLocks/>
            </p:cNvCxnSpPr>
            <p:nvPr/>
          </p:nvCxnSpPr>
          <p:spPr bwMode="auto">
            <a:xfrm flipV="1">
              <a:off x="4010573" y="1424535"/>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31294BA9-E097-2F3C-6766-1F37C386A961}"/>
                </a:ext>
              </a:extLst>
            </p:cNvPr>
            <p:cNvCxnSpPr>
              <a:cxnSpLocks/>
            </p:cNvCxnSpPr>
            <p:nvPr/>
          </p:nvCxnSpPr>
          <p:spPr bwMode="auto">
            <a:xfrm flipV="1">
              <a:off x="4194994" y="144339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C93E294-4BD9-2852-ADD9-5CB0E174359F}"/>
                </a:ext>
              </a:extLst>
            </p:cNvPr>
            <p:cNvCxnSpPr>
              <a:cxnSpLocks/>
            </p:cNvCxnSpPr>
            <p:nvPr/>
          </p:nvCxnSpPr>
          <p:spPr bwMode="auto">
            <a:xfrm flipV="1">
              <a:off x="4372300" y="1617222"/>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81E5C155-CD5B-7E1F-FE02-EF6227E9D242}"/>
                </a:ext>
              </a:extLst>
            </p:cNvPr>
            <p:cNvCxnSpPr>
              <a:cxnSpLocks/>
            </p:cNvCxnSpPr>
            <p:nvPr/>
          </p:nvCxnSpPr>
          <p:spPr bwMode="auto">
            <a:xfrm flipV="1">
              <a:off x="4670577" y="175515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D3D4A83-3C51-70FD-76EC-A00C23C8CED8}"/>
                </a:ext>
              </a:extLst>
            </p:cNvPr>
            <p:cNvCxnSpPr/>
            <p:nvPr/>
          </p:nvCxnSpPr>
          <p:spPr bwMode="auto">
            <a:xfrm flipV="1">
              <a:off x="4067811" y="14214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2FCB9A9-E8F8-1B87-6542-8BB0B7C6CF66}"/>
                </a:ext>
              </a:extLst>
            </p:cNvPr>
            <p:cNvCxnSpPr/>
            <p:nvPr/>
          </p:nvCxnSpPr>
          <p:spPr bwMode="auto">
            <a:xfrm flipV="1">
              <a:off x="4120533" y="1428092"/>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EBCE49F9-CC7D-AB38-6C44-C48270576EF0}"/>
                </a:ext>
              </a:extLst>
            </p:cNvPr>
            <p:cNvCxnSpPr/>
            <p:nvPr/>
          </p:nvCxnSpPr>
          <p:spPr bwMode="auto">
            <a:xfrm flipV="1">
              <a:off x="4264143" y="144446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E0A32B9-4FEA-628B-B6C0-48ECEDD11F07}"/>
                </a:ext>
              </a:extLst>
            </p:cNvPr>
            <p:cNvCxnSpPr/>
            <p:nvPr/>
          </p:nvCxnSpPr>
          <p:spPr bwMode="auto">
            <a:xfrm flipV="1">
              <a:off x="4288455" y="1465102"/>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C7C0122-B6A3-9CD6-CC8D-284634157238}"/>
                </a:ext>
              </a:extLst>
            </p:cNvPr>
            <p:cNvCxnSpPr/>
            <p:nvPr/>
          </p:nvCxnSpPr>
          <p:spPr bwMode="auto">
            <a:xfrm flipV="1">
              <a:off x="4318001" y="150450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46EE140-6D72-62BC-2C32-95EF69F6A294}"/>
                </a:ext>
              </a:extLst>
            </p:cNvPr>
            <p:cNvCxnSpPr/>
            <p:nvPr/>
          </p:nvCxnSpPr>
          <p:spPr bwMode="auto">
            <a:xfrm flipV="1">
              <a:off x="4340931" y="157361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A59C428-A65A-B2B1-DF69-BDB4DB9BF9EF}"/>
                </a:ext>
              </a:extLst>
            </p:cNvPr>
            <p:cNvCxnSpPr/>
            <p:nvPr/>
          </p:nvCxnSpPr>
          <p:spPr bwMode="auto">
            <a:xfrm flipV="1">
              <a:off x="4420590" y="166082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5690C3B-E4E9-40BD-CC37-CE69C153E52B}"/>
                </a:ext>
              </a:extLst>
            </p:cNvPr>
            <p:cNvCxnSpPr/>
            <p:nvPr/>
          </p:nvCxnSpPr>
          <p:spPr bwMode="auto">
            <a:xfrm flipV="1">
              <a:off x="4523639" y="169467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6B510FB1-7007-B0AD-E945-B1B5CFA69DCD}"/>
                </a:ext>
              </a:extLst>
            </p:cNvPr>
            <p:cNvCxnSpPr/>
            <p:nvPr/>
          </p:nvCxnSpPr>
          <p:spPr bwMode="auto">
            <a:xfrm flipV="1">
              <a:off x="4628732" y="17480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48DCF559-A84B-6548-E995-C23FCB78C2C6}"/>
                </a:ext>
              </a:extLst>
            </p:cNvPr>
            <p:cNvCxnSpPr/>
            <p:nvPr/>
          </p:nvCxnSpPr>
          <p:spPr bwMode="auto">
            <a:xfrm flipV="1">
              <a:off x="4566862" y="1698766"/>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5CDA24D0-416A-C44D-0184-62B9ED6271E2}"/>
                </a:ext>
              </a:extLst>
            </p:cNvPr>
            <p:cNvCxnSpPr/>
            <p:nvPr/>
          </p:nvCxnSpPr>
          <p:spPr bwMode="auto">
            <a:xfrm flipV="1">
              <a:off x="4731233" y="1774476"/>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26908620-FC93-A620-9A5D-359879387CEA}"/>
                </a:ext>
              </a:extLst>
            </p:cNvPr>
            <p:cNvCxnSpPr/>
            <p:nvPr/>
          </p:nvCxnSpPr>
          <p:spPr bwMode="auto">
            <a:xfrm flipV="1">
              <a:off x="4789289" y="1809908"/>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C9D4CBE-6BC0-4E36-C8FF-9493397C2E40}"/>
                </a:ext>
              </a:extLst>
            </p:cNvPr>
            <p:cNvCxnSpPr/>
            <p:nvPr/>
          </p:nvCxnSpPr>
          <p:spPr bwMode="auto">
            <a:xfrm flipV="1">
              <a:off x="4838539" y="180990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42DA200A-F01C-2E5A-ECB1-FE6E8835ABE3}"/>
                </a:ext>
              </a:extLst>
            </p:cNvPr>
            <p:cNvCxnSpPr/>
            <p:nvPr/>
          </p:nvCxnSpPr>
          <p:spPr bwMode="auto">
            <a:xfrm flipV="1">
              <a:off x="4888925" y="18251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BC661F4E-3CEA-3298-D51D-134873A1FC2B}"/>
                </a:ext>
              </a:extLst>
            </p:cNvPr>
            <p:cNvCxnSpPr/>
            <p:nvPr/>
          </p:nvCxnSpPr>
          <p:spPr bwMode="auto">
            <a:xfrm flipV="1">
              <a:off x="4927470" y="182519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468BD68-BCEA-1B1F-0205-7C76ACDD2FA5}"/>
                </a:ext>
              </a:extLst>
            </p:cNvPr>
            <p:cNvCxnSpPr/>
            <p:nvPr/>
          </p:nvCxnSpPr>
          <p:spPr bwMode="auto">
            <a:xfrm flipV="1">
              <a:off x="5050452" y="1842365"/>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E701ED3-8507-2A35-D4D3-BFE7BDF987C0}"/>
                </a:ext>
              </a:extLst>
            </p:cNvPr>
            <p:cNvCxnSpPr/>
            <p:nvPr/>
          </p:nvCxnSpPr>
          <p:spPr bwMode="auto">
            <a:xfrm flipV="1">
              <a:off x="5086393"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A1D38911-A0FC-89CE-938F-73401F3D12D7}"/>
                </a:ext>
              </a:extLst>
            </p:cNvPr>
            <p:cNvCxnSpPr/>
            <p:nvPr/>
          </p:nvCxnSpPr>
          <p:spPr bwMode="auto">
            <a:xfrm flipV="1">
              <a:off x="5102076"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C51B230-CADD-9E8C-E833-18358E0BD4E2}"/>
                </a:ext>
              </a:extLst>
            </p:cNvPr>
            <p:cNvCxnSpPr/>
            <p:nvPr/>
          </p:nvCxnSpPr>
          <p:spPr bwMode="auto">
            <a:xfrm flipV="1">
              <a:off x="5219129" y="185812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FFC72977-B616-1923-CB26-3FED37FA010D}"/>
                </a:ext>
              </a:extLst>
            </p:cNvPr>
            <p:cNvCxnSpPr>
              <a:cxnSpLocks/>
            </p:cNvCxnSpPr>
            <p:nvPr/>
          </p:nvCxnSpPr>
          <p:spPr bwMode="auto">
            <a:xfrm flipV="1">
              <a:off x="4975099" y="182658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0349BFE-CD3C-858F-CCEE-E1878E2C8FDC}"/>
                </a:ext>
              </a:extLst>
            </p:cNvPr>
            <p:cNvCxnSpPr>
              <a:cxnSpLocks/>
            </p:cNvCxnSpPr>
            <p:nvPr/>
          </p:nvCxnSpPr>
          <p:spPr bwMode="auto">
            <a:xfrm flipV="1">
              <a:off x="5163950" y="1858129"/>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6B075787-C5ED-150C-FF68-A547FCDCF084}"/>
                </a:ext>
              </a:extLst>
            </p:cNvPr>
            <p:cNvCxnSpPr>
              <a:cxnSpLocks/>
            </p:cNvCxnSpPr>
            <p:nvPr/>
          </p:nvCxnSpPr>
          <p:spPr bwMode="auto">
            <a:xfrm flipV="1">
              <a:off x="5380394" y="1885970"/>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6C5ED3A8-CBE5-B4ED-C3E9-C13BF2A35EE0}"/>
                </a:ext>
              </a:extLst>
            </p:cNvPr>
            <p:cNvCxnSpPr>
              <a:cxnSpLocks/>
            </p:cNvCxnSpPr>
            <p:nvPr/>
          </p:nvCxnSpPr>
          <p:spPr bwMode="auto">
            <a:xfrm flipV="1">
              <a:off x="5557700" y="189778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4B516E84-5BBD-CE18-B0D1-4A140B6A2AB6}"/>
                </a:ext>
              </a:extLst>
            </p:cNvPr>
            <p:cNvCxnSpPr>
              <a:cxnSpLocks/>
            </p:cNvCxnSpPr>
            <p:nvPr/>
          </p:nvCxnSpPr>
          <p:spPr bwMode="auto">
            <a:xfrm flipV="1">
              <a:off x="5699096" y="1927472"/>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1AA75F3F-6DF4-6B72-C9CD-78EDF5F521BA}"/>
                </a:ext>
              </a:extLst>
            </p:cNvPr>
            <p:cNvCxnSpPr>
              <a:cxnSpLocks/>
            </p:cNvCxnSpPr>
            <p:nvPr/>
          </p:nvCxnSpPr>
          <p:spPr bwMode="auto">
            <a:xfrm flipV="1">
              <a:off x="5794898" y="1929453"/>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AEA6382C-BD0B-D352-2867-BCFDA4EB9AF8}"/>
                </a:ext>
              </a:extLst>
            </p:cNvPr>
            <p:cNvCxnSpPr/>
            <p:nvPr/>
          </p:nvCxnSpPr>
          <p:spPr bwMode="auto">
            <a:xfrm flipV="1">
              <a:off x="5025360" y="1825197"/>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58DBEEA4-AFBF-10C7-1DDC-89EF8190121F}"/>
                </a:ext>
              </a:extLst>
            </p:cNvPr>
            <p:cNvCxnSpPr/>
            <p:nvPr/>
          </p:nvCxnSpPr>
          <p:spPr bwMode="auto">
            <a:xfrm flipV="1">
              <a:off x="5287293" y="1874453"/>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515635C-4E37-6422-6E6C-580B8DF81E3D}"/>
                </a:ext>
              </a:extLst>
            </p:cNvPr>
            <p:cNvCxnSpPr/>
            <p:nvPr/>
          </p:nvCxnSpPr>
          <p:spPr bwMode="auto">
            <a:xfrm flipV="1">
              <a:off x="5434630" y="188596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F9E6E7B3-1304-93F5-1ECC-310DD6D98FBE}"/>
                </a:ext>
              </a:extLst>
            </p:cNvPr>
            <p:cNvCxnSpPr/>
            <p:nvPr/>
          </p:nvCxnSpPr>
          <p:spPr bwMode="auto">
            <a:xfrm flipV="1">
              <a:off x="5473175" y="188394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28C77558-7D61-833B-7014-A8B191B21217}"/>
                </a:ext>
              </a:extLst>
            </p:cNvPr>
            <p:cNvCxnSpPr/>
            <p:nvPr/>
          </p:nvCxnSpPr>
          <p:spPr bwMode="auto">
            <a:xfrm flipV="1">
              <a:off x="5615250"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009CBCB-8400-0909-94AA-728776073D75}"/>
                </a:ext>
              </a:extLst>
            </p:cNvPr>
            <p:cNvCxnSpPr/>
            <p:nvPr/>
          </p:nvCxnSpPr>
          <p:spPr bwMode="auto">
            <a:xfrm flipV="1">
              <a:off x="5650237"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3E1022BB-08DD-B2DA-0010-D09371A8A262}"/>
                </a:ext>
              </a:extLst>
            </p:cNvPr>
            <p:cNvCxnSpPr/>
            <p:nvPr/>
          </p:nvCxnSpPr>
          <p:spPr bwMode="auto">
            <a:xfrm flipV="1">
              <a:off x="5733798" y="192754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239183B2-834A-F25F-2548-1533665CDFAD}"/>
                </a:ext>
              </a:extLst>
            </p:cNvPr>
            <p:cNvCxnSpPr/>
            <p:nvPr/>
          </p:nvCxnSpPr>
          <p:spPr bwMode="auto">
            <a:xfrm flipV="1">
              <a:off x="5836775" y="192754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53AB637-C8FC-58B1-129F-41D5C9BB1742}"/>
                </a:ext>
              </a:extLst>
            </p:cNvPr>
            <p:cNvCxnSpPr/>
            <p:nvPr/>
          </p:nvCxnSpPr>
          <p:spPr bwMode="auto">
            <a:xfrm flipV="1">
              <a:off x="5876689" y="192806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3D8C2146-B2E7-3B7E-93BA-55DF809FA9C7}"/>
                </a:ext>
              </a:extLst>
            </p:cNvPr>
            <p:cNvCxnSpPr/>
            <p:nvPr/>
          </p:nvCxnSpPr>
          <p:spPr bwMode="auto">
            <a:xfrm flipV="1">
              <a:off x="5911394" y="1926991"/>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C7FA6032-6C2C-B283-C1AB-D4F4D00B81B2}"/>
                </a:ext>
              </a:extLst>
            </p:cNvPr>
            <p:cNvCxnSpPr/>
            <p:nvPr/>
          </p:nvCxnSpPr>
          <p:spPr bwMode="auto">
            <a:xfrm flipV="1">
              <a:off x="5947315" y="192733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8F07624-82CD-840F-B896-29C585C67CEB}"/>
                </a:ext>
              </a:extLst>
            </p:cNvPr>
            <p:cNvCxnSpPr/>
            <p:nvPr/>
          </p:nvCxnSpPr>
          <p:spPr bwMode="auto">
            <a:xfrm flipV="1">
              <a:off x="5986057" y="192699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02720E2-9529-3D60-9824-1DCE0D375A2B}"/>
                </a:ext>
              </a:extLst>
            </p:cNvPr>
            <p:cNvCxnSpPr/>
            <p:nvPr/>
          </p:nvCxnSpPr>
          <p:spPr bwMode="auto">
            <a:xfrm flipV="1">
              <a:off x="6033909"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9602494-7404-9544-B953-CDFD80EECCE1}"/>
                </a:ext>
              </a:extLst>
            </p:cNvPr>
            <p:cNvCxnSpPr/>
            <p:nvPr/>
          </p:nvCxnSpPr>
          <p:spPr bwMode="auto">
            <a:xfrm flipV="1">
              <a:off x="6062765" y="192650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891A0BC5-2299-D3D3-9C76-C1BF48BA33AE}"/>
                </a:ext>
              </a:extLst>
            </p:cNvPr>
            <p:cNvCxnSpPr/>
            <p:nvPr/>
          </p:nvCxnSpPr>
          <p:spPr bwMode="auto">
            <a:xfrm flipV="1">
              <a:off x="6093972"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30F3C69-271A-262B-9DDB-673E09996F42}"/>
                </a:ext>
              </a:extLst>
            </p:cNvPr>
            <p:cNvCxnSpPr/>
            <p:nvPr/>
          </p:nvCxnSpPr>
          <p:spPr bwMode="auto">
            <a:xfrm flipV="1">
              <a:off x="6125659" y="1924094"/>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45135B94-8C73-FBA6-644D-EFEE177762A7}"/>
                </a:ext>
              </a:extLst>
            </p:cNvPr>
            <p:cNvCxnSpPr/>
            <p:nvPr/>
          </p:nvCxnSpPr>
          <p:spPr bwMode="auto">
            <a:xfrm flipV="1">
              <a:off x="6172436" y="192398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AB511583-7E63-65B7-02B2-5898FDDA5185}"/>
                </a:ext>
              </a:extLst>
            </p:cNvPr>
            <p:cNvCxnSpPr/>
            <p:nvPr/>
          </p:nvCxnSpPr>
          <p:spPr bwMode="auto">
            <a:xfrm flipV="1">
              <a:off x="6382174" y="192650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2BADCDD1-C817-90F2-B603-7EFEAE1641C9}"/>
                </a:ext>
              </a:extLst>
            </p:cNvPr>
            <p:cNvCxnSpPr/>
            <p:nvPr/>
          </p:nvCxnSpPr>
          <p:spPr bwMode="auto">
            <a:xfrm flipV="1">
              <a:off x="6625108" y="1961659"/>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BB1C86D6-6EB5-1334-07EF-068BABD1307A}"/>
                </a:ext>
              </a:extLst>
            </p:cNvPr>
            <p:cNvCxnSpPr/>
            <p:nvPr/>
          </p:nvCxnSpPr>
          <p:spPr bwMode="auto">
            <a:xfrm flipV="1">
              <a:off x="6753366"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C3CB061D-447A-6952-5B54-8390A8E385B7}"/>
                </a:ext>
              </a:extLst>
            </p:cNvPr>
            <p:cNvCxnSpPr/>
            <p:nvPr/>
          </p:nvCxnSpPr>
          <p:spPr bwMode="auto">
            <a:xfrm flipV="1">
              <a:off x="6800142"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74CF7361-1DCB-84E7-0061-D571FCEDB4E8}"/>
                </a:ext>
              </a:extLst>
            </p:cNvPr>
            <p:cNvCxnSpPr>
              <a:cxnSpLocks/>
            </p:cNvCxnSpPr>
            <p:nvPr/>
          </p:nvCxnSpPr>
          <p:spPr bwMode="auto">
            <a:xfrm flipV="1">
              <a:off x="6322718" y="1923988"/>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FAED7BC1-7520-E396-D356-5A5A1CF23BCC}"/>
                </a:ext>
              </a:extLst>
            </p:cNvPr>
            <p:cNvCxnSpPr>
              <a:cxnSpLocks/>
            </p:cNvCxnSpPr>
            <p:nvPr/>
          </p:nvCxnSpPr>
          <p:spPr bwMode="auto">
            <a:xfrm flipV="1">
              <a:off x="6476254" y="1961664"/>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4" name="Straight Connector 9223">
              <a:extLst>
                <a:ext uri="{FF2B5EF4-FFF2-40B4-BE49-F238E27FC236}">
                  <a16:creationId xmlns:a16="http://schemas.microsoft.com/office/drawing/2014/main" id="{FBC4EE0D-7B2A-EA73-A2C3-F857D6E52867}"/>
                </a:ext>
              </a:extLst>
            </p:cNvPr>
            <p:cNvCxnSpPr>
              <a:cxnSpLocks/>
            </p:cNvCxnSpPr>
            <p:nvPr/>
          </p:nvCxnSpPr>
          <p:spPr bwMode="auto">
            <a:xfrm flipV="1">
              <a:off x="7101316" y="1961658"/>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5" name="Straight Connector 9224">
              <a:extLst>
                <a:ext uri="{FF2B5EF4-FFF2-40B4-BE49-F238E27FC236}">
                  <a16:creationId xmlns:a16="http://schemas.microsoft.com/office/drawing/2014/main" id="{730785BF-A1F7-75D0-9D59-553793803EF3}"/>
                </a:ext>
              </a:extLst>
            </p:cNvPr>
            <p:cNvCxnSpPr>
              <a:cxnSpLocks/>
            </p:cNvCxnSpPr>
            <p:nvPr/>
          </p:nvCxnSpPr>
          <p:spPr bwMode="auto">
            <a:xfrm flipV="1">
              <a:off x="7163181" y="1961657"/>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93F464CA-065E-0732-D484-C7E64C0085D2}"/>
                </a:ext>
              </a:extLst>
            </p:cNvPr>
            <p:cNvCxnSpPr/>
            <p:nvPr/>
          </p:nvCxnSpPr>
          <p:spPr bwMode="auto">
            <a:xfrm flipV="1">
              <a:off x="6430949" y="1926147"/>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49A407F1-DB5E-FC00-3088-BD015C2E0AE3}"/>
                </a:ext>
              </a:extLst>
            </p:cNvPr>
            <p:cNvCxnSpPr/>
            <p:nvPr/>
          </p:nvCxnSpPr>
          <p:spPr bwMode="auto">
            <a:xfrm flipV="1">
              <a:off x="6532873" y="1961661"/>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E0DFC9BA-F58F-2810-B2D4-9358CA819760}"/>
                </a:ext>
              </a:extLst>
            </p:cNvPr>
            <p:cNvCxnSpPr/>
            <p:nvPr/>
          </p:nvCxnSpPr>
          <p:spPr bwMode="auto">
            <a:xfrm flipV="1">
              <a:off x="6579233" y="1961660"/>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5F8CBE62-4D82-725D-11DA-5CEBC8E83F2B}"/>
                </a:ext>
              </a:extLst>
            </p:cNvPr>
            <p:cNvCxnSpPr/>
            <p:nvPr/>
          </p:nvCxnSpPr>
          <p:spPr bwMode="auto">
            <a:xfrm flipV="1">
              <a:off x="7015916"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F0EE1C79-7F84-BF82-896B-87107071E6DC}"/>
                </a:ext>
              </a:extLst>
            </p:cNvPr>
            <p:cNvCxnSpPr/>
            <p:nvPr/>
          </p:nvCxnSpPr>
          <p:spPr bwMode="auto">
            <a:xfrm flipV="1">
              <a:off x="7053638" y="196165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1" name="Straight Connector 9230">
              <a:extLst>
                <a:ext uri="{FF2B5EF4-FFF2-40B4-BE49-F238E27FC236}">
                  <a16:creationId xmlns:a16="http://schemas.microsoft.com/office/drawing/2014/main" id="{83AEAA1E-1633-9DF9-C44B-60A820884093}"/>
                </a:ext>
              </a:extLst>
            </p:cNvPr>
            <p:cNvCxnSpPr/>
            <p:nvPr/>
          </p:nvCxnSpPr>
          <p:spPr bwMode="auto">
            <a:xfrm flipV="1">
              <a:off x="7305627" y="196165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42404D28-A418-9321-2262-F8FB427D0B1D}"/>
                </a:ext>
              </a:extLst>
            </p:cNvPr>
            <p:cNvCxnSpPr/>
            <p:nvPr/>
          </p:nvCxnSpPr>
          <p:spPr bwMode="auto">
            <a:xfrm flipV="1">
              <a:off x="7338916" y="1961656"/>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8AA43A30-E543-A3E4-2E29-A19773821EE9}"/>
                </a:ext>
              </a:extLst>
            </p:cNvPr>
            <p:cNvCxnSpPr/>
            <p:nvPr/>
          </p:nvCxnSpPr>
          <p:spPr bwMode="auto">
            <a:xfrm flipV="1">
              <a:off x="7356505" y="1960620"/>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96371C54-65EC-5913-31D8-50D4E90C73D6}"/>
                </a:ext>
              </a:extLst>
            </p:cNvPr>
            <p:cNvCxnSpPr/>
            <p:nvPr/>
          </p:nvCxnSpPr>
          <p:spPr bwMode="auto">
            <a:xfrm flipV="1">
              <a:off x="7448974" y="19636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834BF549-B0FC-A3BB-011C-DFC072D6B831}"/>
                </a:ext>
              </a:extLst>
            </p:cNvPr>
            <p:cNvCxnSpPr>
              <a:cxnSpLocks/>
            </p:cNvCxnSpPr>
            <p:nvPr/>
          </p:nvCxnSpPr>
          <p:spPr bwMode="auto">
            <a:xfrm flipV="1">
              <a:off x="7212975" y="1961656"/>
              <a:ext cx="0" cy="87211"/>
            </a:xfrm>
            <a:prstGeom prst="line">
              <a:avLst/>
            </a:prstGeom>
            <a:noFill/>
            <a:ln w="57150" cap="flat" cmpd="sng" algn="ctr">
              <a:solidFill>
                <a:schemeClr val="accent3"/>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EEF87094-1432-C6F5-5640-90B3794CABEF}"/>
                </a:ext>
              </a:extLst>
            </p:cNvPr>
            <p:cNvCxnSpPr>
              <a:cxnSpLocks/>
            </p:cNvCxnSpPr>
            <p:nvPr/>
          </p:nvCxnSpPr>
          <p:spPr bwMode="auto">
            <a:xfrm flipV="1">
              <a:off x="7925162" y="1964575"/>
              <a:ext cx="0" cy="87211"/>
            </a:xfrm>
            <a:prstGeom prst="line">
              <a:avLst/>
            </a:prstGeom>
            <a:noFill/>
            <a:ln w="38100" cap="flat" cmpd="sng" algn="ctr">
              <a:solidFill>
                <a:schemeClr val="accent3"/>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20F93BB6-8056-B148-40CF-14454B8580B5}"/>
                </a:ext>
              </a:extLst>
            </p:cNvPr>
            <p:cNvCxnSpPr/>
            <p:nvPr/>
          </p:nvCxnSpPr>
          <p:spPr bwMode="auto">
            <a:xfrm flipV="1">
              <a:off x="7482551" y="19636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A7BA82C8-E5A8-8AB0-8031-CD4D96295328}"/>
                </a:ext>
              </a:extLst>
            </p:cNvPr>
            <p:cNvCxnSpPr/>
            <p:nvPr/>
          </p:nvCxnSpPr>
          <p:spPr bwMode="auto">
            <a:xfrm flipV="1">
              <a:off x="7530455" y="1963638"/>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39" name="Straight Connector 9238">
              <a:extLst>
                <a:ext uri="{FF2B5EF4-FFF2-40B4-BE49-F238E27FC236}">
                  <a16:creationId xmlns:a16="http://schemas.microsoft.com/office/drawing/2014/main" id="{43A7663E-D2F0-39EE-F6D4-7C336EEEE94A}"/>
                </a:ext>
              </a:extLst>
            </p:cNvPr>
            <p:cNvCxnSpPr/>
            <p:nvPr/>
          </p:nvCxnSpPr>
          <p:spPr bwMode="auto">
            <a:xfrm flipV="1">
              <a:off x="7568178" y="19636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D50C812D-9F9C-F17C-F44C-D0C4CC423E42}"/>
                </a:ext>
              </a:extLst>
            </p:cNvPr>
            <p:cNvCxnSpPr/>
            <p:nvPr/>
          </p:nvCxnSpPr>
          <p:spPr bwMode="auto">
            <a:xfrm flipV="1">
              <a:off x="7841318" y="1964575"/>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05F18316-881D-9829-70E5-058A83FCE267}"/>
                </a:ext>
              </a:extLst>
            </p:cNvPr>
            <p:cNvCxnSpPr/>
            <p:nvPr/>
          </p:nvCxnSpPr>
          <p:spPr bwMode="auto">
            <a:xfrm flipV="1">
              <a:off x="7879013" y="1965537"/>
              <a:ext cx="0" cy="87211"/>
            </a:xfrm>
            <a:prstGeom prst="line">
              <a:avLst/>
            </a:prstGeom>
            <a:noFill/>
            <a:ln w="28575" cap="flat" cmpd="sng" algn="ctr">
              <a:solidFill>
                <a:schemeClr val="accent3"/>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48A69933-1B52-64DD-26B4-AD71AA59C853}"/>
                </a:ext>
              </a:extLst>
            </p:cNvPr>
            <p:cNvCxnSpPr/>
            <p:nvPr/>
          </p:nvCxnSpPr>
          <p:spPr bwMode="auto">
            <a:xfrm flipV="1">
              <a:off x="8123765" y="1968376"/>
              <a:ext cx="0" cy="87211"/>
            </a:xfrm>
            <a:prstGeom prst="line">
              <a:avLst/>
            </a:prstGeom>
            <a:noFill/>
            <a:ln w="28575" cap="flat" cmpd="sng" algn="ctr">
              <a:solidFill>
                <a:schemeClr val="accent3"/>
              </a:solidFill>
              <a:prstDash val="solid"/>
              <a:round/>
              <a:headEnd type="none" w="med" len="med"/>
              <a:tailEnd type="none" w="med" len="med"/>
            </a:ln>
            <a:effectLst/>
          </p:spPr>
        </p:cxnSp>
      </p:grpSp>
      <p:sp>
        <p:nvSpPr>
          <p:cNvPr id="9244" name="Freeform: Shape 9243">
            <a:extLst>
              <a:ext uri="{FF2B5EF4-FFF2-40B4-BE49-F238E27FC236}">
                <a16:creationId xmlns:a16="http://schemas.microsoft.com/office/drawing/2014/main" id="{062BAA41-38F6-49F0-35A8-152958470DBF}"/>
              </a:ext>
            </a:extLst>
          </p:cNvPr>
          <p:cNvSpPr/>
          <p:nvPr/>
        </p:nvSpPr>
        <p:spPr bwMode="auto">
          <a:xfrm>
            <a:off x="1514193" y="1587300"/>
            <a:ext cx="4278961" cy="671730"/>
          </a:xfrm>
          <a:custGeom>
            <a:avLst/>
            <a:gdLst>
              <a:gd name="connsiteX0" fmla="*/ 0 w 4576863"/>
              <a:gd name="connsiteY0" fmla="*/ 0 h 666345"/>
              <a:gd name="connsiteX1" fmla="*/ 97276 w 4576863"/>
              <a:gd name="connsiteY1" fmla="*/ 0 h 666345"/>
              <a:gd name="connsiteX2" fmla="*/ 97276 w 4576863"/>
              <a:gd name="connsiteY2" fmla="*/ 43775 h 666345"/>
              <a:gd name="connsiteX3" fmla="*/ 170234 w 4576863"/>
              <a:gd name="connsiteY3" fmla="*/ 43775 h 666345"/>
              <a:gd name="connsiteX4" fmla="*/ 170234 w 4576863"/>
              <a:gd name="connsiteY4" fmla="*/ 53503 h 666345"/>
              <a:gd name="connsiteX5" fmla="*/ 228600 w 4576863"/>
              <a:gd name="connsiteY5" fmla="*/ 53503 h 666345"/>
              <a:gd name="connsiteX6" fmla="*/ 228600 w 4576863"/>
              <a:gd name="connsiteY6" fmla="*/ 72958 h 666345"/>
              <a:gd name="connsiteX7" fmla="*/ 291829 w 4576863"/>
              <a:gd name="connsiteY7" fmla="*/ 72958 h 666345"/>
              <a:gd name="connsiteX8" fmla="*/ 291829 w 4576863"/>
              <a:gd name="connsiteY8" fmla="*/ 92413 h 666345"/>
              <a:gd name="connsiteX9" fmla="*/ 408561 w 4576863"/>
              <a:gd name="connsiteY9" fmla="*/ 92413 h 666345"/>
              <a:gd name="connsiteX10" fmla="*/ 442608 w 4576863"/>
              <a:gd name="connsiteY10" fmla="*/ 92413 h 666345"/>
              <a:gd name="connsiteX11" fmla="*/ 442608 w 4576863"/>
              <a:gd name="connsiteY11" fmla="*/ 121596 h 666345"/>
              <a:gd name="connsiteX12" fmla="*/ 535021 w 4576863"/>
              <a:gd name="connsiteY12" fmla="*/ 121596 h 666345"/>
              <a:gd name="connsiteX13" fmla="*/ 535021 w 4576863"/>
              <a:gd name="connsiteY13" fmla="*/ 131324 h 666345"/>
              <a:gd name="connsiteX14" fmla="*/ 598251 w 4576863"/>
              <a:gd name="connsiteY14" fmla="*/ 131324 h 666345"/>
              <a:gd name="connsiteX15" fmla="*/ 598251 w 4576863"/>
              <a:gd name="connsiteY15" fmla="*/ 136188 h 666345"/>
              <a:gd name="connsiteX16" fmla="*/ 734438 w 4576863"/>
              <a:gd name="connsiteY16" fmla="*/ 136188 h 666345"/>
              <a:gd name="connsiteX17" fmla="*/ 734438 w 4576863"/>
              <a:gd name="connsiteY17" fmla="*/ 209145 h 666345"/>
              <a:gd name="connsiteX18" fmla="*/ 758757 w 4576863"/>
              <a:gd name="connsiteY18" fmla="*/ 209145 h 666345"/>
              <a:gd name="connsiteX19" fmla="*/ 758757 w 4576863"/>
              <a:gd name="connsiteY19" fmla="*/ 257783 h 666345"/>
              <a:gd name="connsiteX20" fmla="*/ 778212 w 4576863"/>
              <a:gd name="connsiteY20" fmla="*/ 257783 h 666345"/>
              <a:gd name="connsiteX21" fmla="*/ 778212 w 4576863"/>
              <a:gd name="connsiteY21" fmla="*/ 311286 h 666345"/>
              <a:gd name="connsiteX22" fmla="*/ 831714 w 4576863"/>
              <a:gd name="connsiteY22" fmla="*/ 311286 h 666345"/>
              <a:gd name="connsiteX23" fmla="*/ 831714 w 4576863"/>
              <a:gd name="connsiteY23" fmla="*/ 345332 h 666345"/>
              <a:gd name="connsiteX24" fmla="*/ 885217 w 4576863"/>
              <a:gd name="connsiteY24" fmla="*/ 345332 h 666345"/>
              <a:gd name="connsiteX25" fmla="*/ 885217 w 4576863"/>
              <a:gd name="connsiteY25" fmla="*/ 369652 h 666345"/>
              <a:gd name="connsiteX26" fmla="*/ 924127 w 4576863"/>
              <a:gd name="connsiteY26" fmla="*/ 369652 h 666345"/>
              <a:gd name="connsiteX27" fmla="*/ 924127 w 4576863"/>
              <a:gd name="connsiteY27" fmla="*/ 384243 h 666345"/>
              <a:gd name="connsiteX28" fmla="*/ 972766 w 4576863"/>
              <a:gd name="connsiteY28" fmla="*/ 384243 h 666345"/>
              <a:gd name="connsiteX29" fmla="*/ 972766 w 4576863"/>
              <a:gd name="connsiteY29" fmla="*/ 398835 h 666345"/>
              <a:gd name="connsiteX30" fmla="*/ 1026268 w 4576863"/>
              <a:gd name="connsiteY30" fmla="*/ 398835 h 666345"/>
              <a:gd name="connsiteX31" fmla="*/ 1026268 w 4576863"/>
              <a:gd name="connsiteY31" fmla="*/ 398835 h 666345"/>
              <a:gd name="connsiteX32" fmla="*/ 1050587 w 4576863"/>
              <a:gd name="connsiteY32" fmla="*/ 423154 h 666345"/>
              <a:gd name="connsiteX33" fmla="*/ 1050587 w 4576863"/>
              <a:gd name="connsiteY33" fmla="*/ 452337 h 666345"/>
              <a:gd name="connsiteX34" fmla="*/ 1143000 w 4576863"/>
              <a:gd name="connsiteY34" fmla="*/ 452337 h 666345"/>
              <a:gd name="connsiteX35" fmla="*/ 1143000 w 4576863"/>
              <a:gd name="connsiteY35" fmla="*/ 452337 h 666345"/>
              <a:gd name="connsiteX36" fmla="*/ 1177046 w 4576863"/>
              <a:gd name="connsiteY36" fmla="*/ 486383 h 666345"/>
              <a:gd name="connsiteX37" fmla="*/ 1196502 w 4576863"/>
              <a:gd name="connsiteY37" fmla="*/ 505839 h 666345"/>
              <a:gd name="connsiteX38" fmla="*/ 1293778 w 4576863"/>
              <a:gd name="connsiteY38" fmla="*/ 505839 h 666345"/>
              <a:gd name="connsiteX39" fmla="*/ 1293778 w 4576863"/>
              <a:gd name="connsiteY39" fmla="*/ 530158 h 666345"/>
              <a:gd name="connsiteX40" fmla="*/ 1507787 w 4576863"/>
              <a:gd name="connsiteY40" fmla="*/ 530158 h 666345"/>
              <a:gd name="connsiteX41" fmla="*/ 1507787 w 4576863"/>
              <a:gd name="connsiteY41" fmla="*/ 554477 h 666345"/>
              <a:gd name="connsiteX42" fmla="*/ 1673157 w 4576863"/>
              <a:gd name="connsiteY42" fmla="*/ 554477 h 666345"/>
              <a:gd name="connsiteX43" fmla="*/ 1673157 w 4576863"/>
              <a:gd name="connsiteY43" fmla="*/ 569069 h 666345"/>
              <a:gd name="connsiteX44" fmla="*/ 1765570 w 4576863"/>
              <a:gd name="connsiteY44" fmla="*/ 569069 h 666345"/>
              <a:gd name="connsiteX45" fmla="*/ 1765570 w 4576863"/>
              <a:gd name="connsiteY45" fmla="*/ 588524 h 666345"/>
              <a:gd name="connsiteX46" fmla="*/ 1964987 w 4576863"/>
              <a:gd name="connsiteY46" fmla="*/ 588524 h 666345"/>
              <a:gd name="connsiteX47" fmla="*/ 1964987 w 4576863"/>
              <a:gd name="connsiteY47" fmla="*/ 607979 h 666345"/>
              <a:gd name="connsiteX48" fmla="*/ 2018489 w 4576863"/>
              <a:gd name="connsiteY48" fmla="*/ 607979 h 666345"/>
              <a:gd name="connsiteX49" fmla="*/ 2018489 w 4576863"/>
              <a:gd name="connsiteY49" fmla="*/ 617707 h 666345"/>
              <a:gd name="connsiteX50" fmla="*/ 2898842 w 4576863"/>
              <a:gd name="connsiteY50" fmla="*/ 617707 h 666345"/>
              <a:gd name="connsiteX51" fmla="*/ 2898842 w 4576863"/>
              <a:gd name="connsiteY51" fmla="*/ 666345 h 666345"/>
              <a:gd name="connsiteX52" fmla="*/ 4576863 w 4576863"/>
              <a:gd name="connsiteY52" fmla="*/ 666345 h 666345"/>
              <a:gd name="connsiteX0" fmla="*/ 0 w 4576863"/>
              <a:gd name="connsiteY0" fmla="*/ 0 h 666345"/>
              <a:gd name="connsiteX1" fmla="*/ 97276 w 4576863"/>
              <a:gd name="connsiteY1" fmla="*/ 0 h 666345"/>
              <a:gd name="connsiteX2" fmla="*/ 97276 w 4576863"/>
              <a:gd name="connsiteY2" fmla="*/ 43775 h 666345"/>
              <a:gd name="connsiteX3" fmla="*/ 170234 w 4576863"/>
              <a:gd name="connsiteY3" fmla="*/ 43775 h 666345"/>
              <a:gd name="connsiteX4" fmla="*/ 170234 w 4576863"/>
              <a:gd name="connsiteY4" fmla="*/ 53503 h 666345"/>
              <a:gd name="connsiteX5" fmla="*/ 228600 w 4576863"/>
              <a:gd name="connsiteY5" fmla="*/ 53503 h 666345"/>
              <a:gd name="connsiteX6" fmla="*/ 228600 w 4576863"/>
              <a:gd name="connsiteY6" fmla="*/ 72958 h 666345"/>
              <a:gd name="connsiteX7" fmla="*/ 291829 w 4576863"/>
              <a:gd name="connsiteY7" fmla="*/ 72958 h 666345"/>
              <a:gd name="connsiteX8" fmla="*/ 291829 w 4576863"/>
              <a:gd name="connsiteY8" fmla="*/ 92413 h 666345"/>
              <a:gd name="connsiteX9" fmla="*/ 408561 w 4576863"/>
              <a:gd name="connsiteY9" fmla="*/ 92413 h 666345"/>
              <a:gd name="connsiteX10" fmla="*/ 442608 w 4576863"/>
              <a:gd name="connsiteY10" fmla="*/ 92413 h 666345"/>
              <a:gd name="connsiteX11" fmla="*/ 442608 w 4576863"/>
              <a:gd name="connsiteY11" fmla="*/ 121596 h 666345"/>
              <a:gd name="connsiteX12" fmla="*/ 535021 w 4576863"/>
              <a:gd name="connsiteY12" fmla="*/ 121596 h 666345"/>
              <a:gd name="connsiteX13" fmla="*/ 535021 w 4576863"/>
              <a:gd name="connsiteY13" fmla="*/ 131324 h 666345"/>
              <a:gd name="connsiteX14" fmla="*/ 598251 w 4576863"/>
              <a:gd name="connsiteY14" fmla="*/ 131324 h 666345"/>
              <a:gd name="connsiteX15" fmla="*/ 598251 w 4576863"/>
              <a:gd name="connsiteY15" fmla="*/ 136188 h 666345"/>
              <a:gd name="connsiteX16" fmla="*/ 734438 w 4576863"/>
              <a:gd name="connsiteY16" fmla="*/ 136188 h 666345"/>
              <a:gd name="connsiteX17" fmla="*/ 734438 w 4576863"/>
              <a:gd name="connsiteY17" fmla="*/ 209145 h 666345"/>
              <a:gd name="connsiteX18" fmla="*/ 758757 w 4576863"/>
              <a:gd name="connsiteY18" fmla="*/ 209145 h 666345"/>
              <a:gd name="connsiteX19" fmla="*/ 758757 w 4576863"/>
              <a:gd name="connsiteY19" fmla="*/ 257783 h 666345"/>
              <a:gd name="connsiteX20" fmla="*/ 778212 w 4576863"/>
              <a:gd name="connsiteY20" fmla="*/ 257783 h 666345"/>
              <a:gd name="connsiteX21" fmla="*/ 778212 w 4576863"/>
              <a:gd name="connsiteY21" fmla="*/ 311286 h 666345"/>
              <a:gd name="connsiteX22" fmla="*/ 831714 w 4576863"/>
              <a:gd name="connsiteY22" fmla="*/ 311286 h 666345"/>
              <a:gd name="connsiteX23" fmla="*/ 831714 w 4576863"/>
              <a:gd name="connsiteY23" fmla="*/ 345332 h 666345"/>
              <a:gd name="connsiteX24" fmla="*/ 885217 w 4576863"/>
              <a:gd name="connsiteY24" fmla="*/ 345332 h 666345"/>
              <a:gd name="connsiteX25" fmla="*/ 885217 w 4576863"/>
              <a:gd name="connsiteY25" fmla="*/ 369652 h 666345"/>
              <a:gd name="connsiteX26" fmla="*/ 924127 w 4576863"/>
              <a:gd name="connsiteY26" fmla="*/ 369652 h 666345"/>
              <a:gd name="connsiteX27" fmla="*/ 924127 w 4576863"/>
              <a:gd name="connsiteY27" fmla="*/ 384243 h 666345"/>
              <a:gd name="connsiteX28" fmla="*/ 972766 w 4576863"/>
              <a:gd name="connsiteY28" fmla="*/ 384243 h 666345"/>
              <a:gd name="connsiteX29" fmla="*/ 972766 w 4576863"/>
              <a:gd name="connsiteY29" fmla="*/ 398835 h 666345"/>
              <a:gd name="connsiteX30" fmla="*/ 1026268 w 4576863"/>
              <a:gd name="connsiteY30" fmla="*/ 398835 h 666345"/>
              <a:gd name="connsiteX31" fmla="*/ 1026268 w 4576863"/>
              <a:gd name="connsiteY31" fmla="*/ 398835 h 666345"/>
              <a:gd name="connsiteX32" fmla="*/ 1050587 w 4576863"/>
              <a:gd name="connsiteY32" fmla="*/ 423154 h 666345"/>
              <a:gd name="connsiteX33" fmla="*/ 1050587 w 4576863"/>
              <a:gd name="connsiteY33" fmla="*/ 452337 h 666345"/>
              <a:gd name="connsiteX34" fmla="*/ 1143000 w 4576863"/>
              <a:gd name="connsiteY34" fmla="*/ 452337 h 666345"/>
              <a:gd name="connsiteX35" fmla="*/ 1143000 w 4576863"/>
              <a:gd name="connsiteY35" fmla="*/ 452337 h 666345"/>
              <a:gd name="connsiteX36" fmla="*/ 1188736 w 4576863"/>
              <a:gd name="connsiteY36" fmla="*/ 453859 h 666345"/>
              <a:gd name="connsiteX37" fmla="*/ 1196502 w 4576863"/>
              <a:gd name="connsiteY37" fmla="*/ 505839 h 666345"/>
              <a:gd name="connsiteX38" fmla="*/ 1293778 w 4576863"/>
              <a:gd name="connsiteY38" fmla="*/ 505839 h 666345"/>
              <a:gd name="connsiteX39" fmla="*/ 1293778 w 4576863"/>
              <a:gd name="connsiteY39" fmla="*/ 530158 h 666345"/>
              <a:gd name="connsiteX40" fmla="*/ 1507787 w 4576863"/>
              <a:gd name="connsiteY40" fmla="*/ 530158 h 666345"/>
              <a:gd name="connsiteX41" fmla="*/ 1507787 w 4576863"/>
              <a:gd name="connsiteY41" fmla="*/ 554477 h 666345"/>
              <a:gd name="connsiteX42" fmla="*/ 1673157 w 4576863"/>
              <a:gd name="connsiteY42" fmla="*/ 554477 h 666345"/>
              <a:gd name="connsiteX43" fmla="*/ 1673157 w 4576863"/>
              <a:gd name="connsiteY43" fmla="*/ 569069 h 666345"/>
              <a:gd name="connsiteX44" fmla="*/ 1765570 w 4576863"/>
              <a:gd name="connsiteY44" fmla="*/ 569069 h 666345"/>
              <a:gd name="connsiteX45" fmla="*/ 1765570 w 4576863"/>
              <a:gd name="connsiteY45" fmla="*/ 588524 h 666345"/>
              <a:gd name="connsiteX46" fmla="*/ 1964987 w 4576863"/>
              <a:gd name="connsiteY46" fmla="*/ 588524 h 666345"/>
              <a:gd name="connsiteX47" fmla="*/ 1964987 w 4576863"/>
              <a:gd name="connsiteY47" fmla="*/ 607979 h 666345"/>
              <a:gd name="connsiteX48" fmla="*/ 2018489 w 4576863"/>
              <a:gd name="connsiteY48" fmla="*/ 607979 h 666345"/>
              <a:gd name="connsiteX49" fmla="*/ 2018489 w 4576863"/>
              <a:gd name="connsiteY49" fmla="*/ 617707 h 666345"/>
              <a:gd name="connsiteX50" fmla="*/ 2898842 w 4576863"/>
              <a:gd name="connsiteY50" fmla="*/ 617707 h 666345"/>
              <a:gd name="connsiteX51" fmla="*/ 2898842 w 4576863"/>
              <a:gd name="connsiteY51" fmla="*/ 666345 h 666345"/>
              <a:gd name="connsiteX52" fmla="*/ 4576863 w 4576863"/>
              <a:gd name="connsiteY52" fmla="*/ 666345 h 666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4576863" h="666345">
                <a:moveTo>
                  <a:pt x="0" y="0"/>
                </a:moveTo>
                <a:lnTo>
                  <a:pt x="97276" y="0"/>
                </a:lnTo>
                <a:lnTo>
                  <a:pt x="97276" y="43775"/>
                </a:lnTo>
                <a:lnTo>
                  <a:pt x="170234" y="43775"/>
                </a:lnTo>
                <a:lnTo>
                  <a:pt x="170234" y="53503"/>
                </a:lnTo>
                <a:lnTo>
                  <a:pt x="228600" y="53503"/>
                </a:lnTo>
                <a:lnTo>
                  <a:pt x="228600" y="72958"/>
                </a:lnTo>
                <a:lnTo>
                  <a:pt x="291829" y="72958"/>
                </a:lnTo>
                <a:lnTo>
                  <a:pt x="291829" y="92413"/>
                </a:lnTo>
                <a:lnTo>
                  <a:pt x="408561" y="92413"/>
                </a:lnTo>
                <a:lnTo>
                  <a:pt x="442608" y="92413"/>
                </a:lnTo>
                <a:lnTo>
                  <a:pt x="442608" y="121596"/>
                </a:lnTo>
                <a:lnTo>
                  <a:pt x="535021" y="121596"/>
                </a:lnTo>
                <a:lnTo>
                  <a:pt x="535021" y="131324"/>
                </a:lnTo>
                <a:lnTo>
                  <a:pt x="598251" y="131324"/>
                </a:lnTo>
                <a:lnTo>
                  <a:pt x="598251" y="136188"/>
                </a:lnTo>
                <a:lnTo>
                  <a:pt x="734438" y="136188"/>
                </a:lnTo>
                <a:lnTo>
                  <a:pt x="734438" y="209145"/>
                </a:lnTo>
                <a:lnTo>
                  <a:pt x="758757" y="209145"/>
                </a:lnTo>
                <a:lnTo>
                  <a:pt x="758757" y="257783"/>
                </a:lnTo>
                <a:lnTo>
                  <a:pt x="778212" y="257783"/>
                </a:lnTo>
                <a:lnTo>
                  <a:pt x="778212" y="311286"/>
                </a:lnTo>
                <a:lnTo>
                  <a:pt x="831714" y="311286"/>
                </a:lnTo>
                <a:lnTo>
                  <a:pt x="831714" y="345332"/>
                </a:lnTo>
                <a:lnTo>
                  <a:pt x="885217" y="345332"/>
                </a:lnTo>
                <a:lnTo>
                  <a:pt x="885217" y="369652"/>
                </a:lnTo>
                <a:lnTo>
                  <a:pt x="924127" y="369652"/>
                </a:lnTo>
                <a:lnTo>
                  <a:pt x="924127" y="384243"/>
                </a:lnTo>
                <a:lnTo>
                  <a:pt x="972766" y="384243"/>
                </a:lnTo>
                <a:lnTo>
                  <a:pt x="972766" y="398835"/>
                </a:lnTo>
                <a:lnTo>
                  <a:pt x="1026268" y="398835"/>
                </a:lnTo>
                <a:lnTo>
                  <a:pt x="1026268" y="398835"/>
                </a:lnTo>
                <a:lnTo>
                  <a:pt x="1050587" y="423154"/>
                </a:lnTo>
                <a:lnTo>
                  <a:pt x="1050587" y="452337"/>
                </a:lnTo>
                <a:lnTo>
                  <a:pt x="1143000" y="452337"/>
                </a:lnTo>
                <a:lnTo>
                  <a:pt x="1143000" y="452337"/>
                </a:lnTo>
                <a:lnTo>
                  <a:pt x="1188736" y="453859"/>
                </a:lnTo>
                <a:lnTo>
                  <a:pt x="1196502" y="505839"/>
                </a:lnTo>
                <a:lnTo>
                  <a:pt x="1293778" y="505839"/>
                </a:lnTo>
                <a:lnTo>
                  <a:pt x="1293778" y="530158"/>
                </a:lnTo>
                <a:lnTo>
                  <a:pt x="1507787" y="530158"/>
                </a:lnTo>
                <a:lnTo>
                  <a:pt x="1507787" y="554477"/>
                </a:lnTo>
                <a:lnTo>
                  <a:pt x="1673157" y="554477"/>
                </a:lnTo>
                <a:lnTo>
                  <a:pt x="1673157" y="569069"/>
                </a:lnTo>
                <a:lnTo>
                  <a:pt x="1765570" y="569069"/>
                </a:lnTo>
                <a:lnTo>
                  <a:pt x="1765570" y="588524"/>
                </a:lnTo>
                <a:lnTo>
                  <a:pt x="1964987" y="588524"/>
                </a:lnTo>
                <a:lnTo>
                  <a:pt x="1964987" y="607979"/>
                </a:lnTo>
                <a:lnTo>
                  <a:pt x="2018489" y="607979"/>
                </a:lnTo>
                <a:lnTo>
                  <a:pt x="2018489" y="617707"/>
                </a:lnTo>
                <a:lnTo>
                  <a:pt x="2898842" y="617707"/>
                </a:lnTo>
                <a:lnTo>
                  <a:pt x="2898842" y="666345"/>
                </a:lnTo>
                <a:lnTo>
                  <a:pt x="4576863" y="666345"/>
                </a:lnTo>
              </a:path>
            </a:pathLst>
          </a:custGeom>
          <a:noFill/>
          <a:ln w="28575">
            <a:solidFill>
              <a:schemeClr val="accent3"/>
            </a:solidFill>
            <a:miter lim="800000"/>
            <a:headEnd/>
            <a:tailEnd/>
          </a:ln>
        </p:spPr>
        <p:txBody>
          <a:bodyPr rtlCol="0" anchor="ctr"/>
          <a:lstStyle/>
          <a:p>
            <a:pPr algn="ctr"/>
            <a:endParaRPr lang="en-US"/>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Event-Free Survival</a:t>
            </a:r>
            <a:endParaRPr lang="en-US" altLang="en-US" dirty="0"/>
          </a:p>
        </p:txBody>
      </p:sp>
      <p:sp>
        <p:nvSpPr>
          <p:cNvPr id="2" name="Text Box 11">
            <a:extLst>
              <a:ext uri="{FF2B5EF4-FFF2-40B4-BE49-F238E27FC236}">
                <a16:creationId xmlns:a16="http://schemas.microsoft.com/office/drawing/2014/main" id="{A9293AF2-6602-BAC0-3BF9-ED5BB248F90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 Reproduced with permission.</a:t>
            </a:r>
          </a:p>
        </p:txBody>
      </p:sp>
      <p:graphicFrame>
        <p:nvGraphicFramePr>
          <p:cNvPr id="4" name="Group 3">
            <a:extLst>
              <a:ext uri="{FF2B5EF4-FFF2-40B4-BE49-F238E27FC236}">
                <a16:creationId xmlns:a16="http://schemas.microsoft.com/office/drawing/2014/main" id="{9ACB2CB6-12DB-C64E-D171-1075EA85C97D}"/>
              </a:ext>
            </a:extLst>
          </p:cNvPr>
          <p:cNvGraphicFramePr>
            <a:graphicFrameLocks/>
          </p:cNvGraphicFramePr>
          <p:nvPr>
            <p:extLst>
              <p:ext uri="{D42A27DB-BD31-4B8C-83A1-F6EECF244321}">
                <p14:modId xmlns:p14="http://schemas.microsoft.com/office/powerpoint/2010/main" val="3113139735"/>
              </p:ext>
            </p:extLst>
          </p:nvPr>
        </p:nvGraphicFramePr>
        <p:xfrm>
          <a:off x="7552373" y="1605063"/>
          <a:ext cx="4206240" cy="2347072"/>
        </p:xfrm>
        <a:graphic>
          <a:graphicData uri="http://schemas.openxmlformats.org/drawingml/2006/table">
            <a:tbl>
              <a:tblPr/>
              <a:tblGrid>
                <a:gridCol w="2194560">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EFS Event,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Total EFS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51608411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Nonprotocol CT before 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Nonprotocol IO before 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Nonprotocol RT before 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r>
                        <a:rPr lang="en-US" sz="1400" b="0" baseline="30000" dirty="0">
                          <a:solidFill>
                            <a:schemeClr val="bg1"/>
                          </a:solidFill>
                          <a:latin typeface="Calibri" panose="020F0502020204030204" pitchFamily="34" charset="0"/>
                        </a:rPr>
                        <a:t>†</a:t>
                      </a:r>
                      <a:endParaRPr kumimoji="0" lang="en-US" sz="1400" b="0"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Progression/relapse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606452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Death without progression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86849384"/>
                  </a:ext>
                </a:extLst>
              </a:tr>
            </a:tbl>
          </a:graphicData>
        </a:graphic>
      </p:graphicFrame>
      <p:sp>
        <p:nvSpPr>
          <p:cNvPr id="5" name="TextBox 4">
            <a:extLst>
              <a:ext uri="{FF2B5EF4-FFF2-40B4-BE49-F238E27FC236}">
                <a16:creationId xmlns:a16="http://schemas.microsoft.com/office/drawing/2014/main" id="{D91C383B-AEEE-7B2E-4AB1-08BC223448DE}"/>
              </a:ext>
            </a:extLst>
          </p:cNvPr>
          <p:cNvSpPr txBox="1"/>
          <p:nvPr/>
        </p:nvSpPr>
        <p:spPr bwMode="auto">
          <a:xfrm>
            <a:off x="7552373" y="3989222"/>
            <a:ext cx="420624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*Intended for RT, EOT DS = 3, received RT anyway. </a:t>
            </a:r>
            <a:br>
              <a:rPr lang="en-US" sz="1200" b="0" dirty="0">
                <a:solidFill>
                  <a:schemeClr val="bg1"/>
                </a:solidFill>
                <a:latin typeface="Calibri" panose="020F0502020204030204" pitchFamily="34" charset="0"/>
              </a:rPr>
            </a:b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Intended for RT: 1 patient with EOT DS=2 and off tx due to AE then received RT, 2 patients with EOT DS=2 and received RT anyway.</a:t>
            </a:r>
          </a:p>
        </p:txBody>
      </p:sp>
      <p:sp>
        <p:nvSpPr>
          <p:cNvPr id="6" name="Text Box 11">
            <a:extLst>
              <a:ext uri="{FF2B5EF4-FFF2-40B4-BE49-F238E27FC236}">
                <a16:creationId xmlns:a16="http://schemas.microsoft.com/office/drawing/2014/main" id="{9F939C24-F2E4-20A5-0115-21B6DAB0CC20}"/>
              </a:ext>
            </a:extLst>
          </p:cNvPr>
          <p:cNvSpPr txBox="1">
            <a:spLocks noChangeArrowheads="1"/>
          </p:cNvSpPr>
          <p:nvPr/>
        </p:nvSpPr>
        <p:spPr bwMode="auto">
          <a:xfrm>
            <a:off x="414339" y="6114375"/>
            <a:ext cx="2270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1"/>
                </a:solidFill>
                <a:latin typeface="Calibri" panose="020F0502020204030204" pitchFamily="34" charset="0"/>
              </a:rPr>
              <a:t>Median follow-up: 12.1 mo</a:t>
            </a:r>
          </a:p>
        </p:txBody>
      </p:sp>
      <p:sp>
        <p:nvSpPr>
          <p:cNvPr id="7" name="TextBox 6">
            <a:extLst>
              <a:ext uri="{FF2B5EF4-FFF2-40B4-BE49-F238E27FC236}">
                <a16:creationId xmlns:a16="http://schemas.microsoft.com/office/drawing/2014/main" id="{4DDC304E-42A8-4444-09FB-B625AFFC6471}"/>
              </a:ext>
            </a:extLst>
          </p:cNvPr>
          <p:cNvSpPr txBox="1"/>
          <p:nvPr/>
        </p:nvSpPr>
        <p:spPr bwMode="auto">
          <a:xfrm rot="16200000">
            <a:off x="-806500" y="2989273"/>
            <a:ext cx="3371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8" name="TextBox 7">
            <a:extLst>
              <a:ext uri="{FF2B5EF4-FFF2-40B4-BE49-F238E27FC236}">
                <a16:creationId xmlns:a16="http://schemas.microsoft.com/office/drawing/2014/main" id="{B179DCBE-6257-8C37-1483-59D6F043C5EF}"/>
              </a:ext>
            </a:extLst>
          </p:cNvPr>
          <p:cNvSpPr txBox="1"/>
          <p:nvPr/>
        </p:nvSpPr>
        <p:spPr bwMode="auto">
          <a:xfrm>
            <a:off x="3360832" y="5304408"/>
            <a:ext cx="1767575" cy="276999"/>
          </a:xfrm>
          <a:prstGeom prst="rect">
            <a:avLst/>
          </a:prstGeom>
          <a:noFill/>
          <a:ln>
            <a:noFill/>
          </a:ln>
        </p:spPr>
        <p:txBody>
          <a:bodyPr wrap="square" tIns="0" bIns="0"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aphicFrame>
        <p:nvGraphicFramePr>
          <p:cNvPr id="10" name="Table 4">
            <a:extLst>
              <a:ext uri="{FF2B5EF4-FFF2-40B4-BE49-F238E27FC236}">
                <a16:creationId xmlns:a16="http://schemas.microsoft.com/office/drawing/2014/main" id="{29065238-C0C2-9410-60CE-56C5502CF76E}"/>
              </a:ext>
            </a:extLst>
          </p:cNvPr>
          <p:cNvGraphicFramePr>
            <a:graphicFrameLocks noGrp="1"/>
          </p:cNvGraphicFramePr>
          <p:nvPr>
            <p:extLst>
              <p:ext uri="{D42A27DB-BD31-4B8C-83A1-F6EECF244321}">
                <p14:modId xmlns:p14="http://schemas.microsoft.com/office/powerpoint/2010/main" val="1152984535"/>
              </p:ext>
            </p:extLst>
          </p:nvPr>
        </p:nvGraphicFramePr>
        <p:xfrm>
          <a:off x="3125382" y="2803001"/>
          <a:ext cx="3911069" cy="1584960"/>
        </p:xfrm>
        <a:graphic>
          <a:graphicData uri="http://schemas.openxmlformats.org/drawingml/2006/table">
            <a:tbl>
              <a:tblPr firstRow="1" bandRow="1">
                <a:tableStyleId>{93296810-A885-4BE3-A3E7-6D5BEEA58F35}</a:tableStyleId>
              </a:tblPr>
              <a:tblGrid>
                <a:gridCol w="1117448">
                  <a:extLst>
                    <a:ext uri="{9D8B030D-6E8A-4147-A177-3AD203B41FA5}">
                      <a16:colId xmlns:a16="http://schemas.microsoft.com/office/drawing/2014/main" val="1874420945"/>
                    </a:ext>
                  </a:extLst>
                </a:gridCol>
                <a:gridCol w="782214">
                  <a:extLst>
                    <a:ext uri="{9D8B030D-6E8A-4147-A177-3AD203B41FA5}">
                      <a16:colId xmlns:a16="http://schemas.microsoft.com/office/drawing/2014/main" val="4098408474"/>
                    </a:ext>
                  </a:extLst>
                </a:gridCol>
                <a:gridCol w="2011407">
                  <a:extLst>
                    <a:ext uri="{9D8B030D-6E8A-4147-A177-3AD203B41FA5}">
                      <a16:colId xmlns:a16="http://schemas.microsoft.com/office/drawing/2014/main" val="684201562"/>
                    </a:ext>
                  </a:extLst>
                </a:gridCol>
              </a:tblGrid>
              <a:tr h="134663">
                <a:tc>
                  <a:txBody>
                    <a:bodyPr/>
                    <a:lstStyle/>
                    <a:p>
                      <a:endParaRPr lang="en-US" sz="1600" dirty="0">
                        <a:solidFill>
                          <a:schemeClr val="bg1"/>
                        </a:solidFill>
                      </a:endParaRPr>
                    </a:p>
                  </a:txBody>
                  <a:tcPr>
                    <a:noFill/>
                  </a:tcPr>
                </a:tc>
                <a:tc>
                  <a:txBody>
                    <a:bodyPr/>
                    <a:lstStyle/>
                    <a:p>
                      <a:pPr algn="ctr"/>
                      <a:r>
                        <a:rPr lang="en-US" sz="1600" dirty="0">
                          <a:solidFill>
                            <a:schemeClr val="bg1"/>
                          </a:solidFill>
                        </a:rPr>
                        <a:t>N</a:t>
                      </a:r>
                    </a:p>
                  </a:txBody>
                  <a:tcPr>
                    <a:noFill/>
                  </a:tcPr>
                </a:tc>
                <a:tc>
                  <a:txBody>
                    <a:bodyPr/>
                    <a:lstStyle/>
                    <a:p>
                      <a:pPr algn="ctr"/>
                      <a:r>
                        <a:rPr lang="en-US" sz="1600" dirty="0">
                          <a:solidFill>
                            <a:schemeClr val="bg1"/>
                          </a:solidFill>
                        </a:rPr>
                        <a:t>1-Yr EFS (95% CI), %</a:t>
                      </a:r>
                    </a:p>
                  </a:txBody>
                  <a:tcPr>
                    <a:noFill/>
                  </a:tcPr>
                </a:tc>
                <a:extLst>
                  <a:ext uri="{0D108BD9-81ED-4DB2-BD59-A6C34878D82A}">
                    <a16:rowId xmlns:a16="http://schemas.microsoft.com/office/drawing/2014/main" val="3613257878"/>
                  </a:ext>
                </a:extLst>
              </a:tr>
              <a:tr h="211770">
                <a:tc>
                  <a:txBody>
                    <a:bodyPr/>
                    <a:lstStyle/>
                    <a:p>
                      <a:r>
                        <a:rPr lang="en-US" sz="1600" dirty="0">
                          <a:solidFill>
                            <a:schemeClr val="accent3"/>
                          </a:solidFill>
                        </a:rPr>
                        <a:t>BV-AVD</a:t>
                      </a:r>
                    </a:p>
                  </a:txBody>
                  <a:tcPr>
                    <a:noFill/>
                  </a:tcPr>
                </a:tc>
                <a:tc>
                  <a:txBody>
                    <a:bodyPr/>
                    <a:lstStyle/>
                    <a:p>
                      <a:pPr algn="ctr"/>
                      <a:r>
                        <a:rPr lang="en-US" sz="1600" dirty="0">
                          <a:solidFill>
                            <a:schemeClr val="accent3"/>
                          </a:solidFill>
                        </a:rPr>
                        <a:t>487</a:t>
                      </a:r>
                    </a:p>
                  </a:txBody>
                  <a:tcPr>
                    <a:noFill/>
                  </a:tcPr>
                </a:tc>
                <a:tc>
                  <a:txBody>
                    <a:bodyPr/>
                    <a:lstStyle/>
                    <a:p>
                      <a:pPr algn="ctr"/>
                      <a:r>
                        <a:rPr lang="en-US" sz="1600" dirty="0">
                          <a:solidFill>
                            <a:schemeClr val="accent3"/>
                          </a:solidFill>
                        </a:rPr>
                        <a:t>84 (80-88)</a:t>
                      </a:r>
                    </a:p>
                  </a:txBody>
                  <a:tcPr>
                    <a:noFill/>
                  </a:tcPr>
                </a:tc>
                <a:extLst>
                  <a:ext uri="{0D108BD9-81ED-4DB2-BD59-A6C34878D82A}">
                    <a16:rowId xmlns:a16="http://schemas.microsoft.com/office/drawing/2014/main" val="3146234963"/>
                  </a:ext>
                </a:extLst>
              </a:tr>
              <a:tr h="143141">
                <a:tc>
                  <a:txBody>
                    <a:bodyPr/>
                    <a:lstStyle/>
                    <a:p>
                      <a:r>
                        <a:rPr lang="en-US" sz="1600" dirty="0">
                          <a:solidFill>
                            <a:schemeClr val="accent1"/>
                          </a:solidFill>
                        </a:rPr>
                        <a:t>Nivo-AVD</a:t>
                      </a:r>
                    </a:p>
                  </a:txBody>
                  <a:tcPr>
                    <a:noFill/>
                  </a:tcPr>
                </a:tc>
                <a:tc>
                  <a:txBody>
                    <a:bodyPr/>
                    <a:lstStyle/>
                    <a:p>
                      <a:pPr algn="ctr"/>
                      <a:r>
                        <a:rPr lang="en-US" sz="1600" dirty="0">
                          <a:solidFill>
                            <a:schemeClr val="accent1"/>
                          </a:solidFill>
                        </a:rPr>
                        <a:t>489</a:t>
                      </a:r>
                    </a:p>
                  </a:txBody>
                  <a:tcPr>
                    <a:noFill/>
                  </a:tcPr>
                </a:tc>
                <a:tc>
                  <a:txBody>
                    <a:bodyPr/>
                    <a:lstStyle/>
                    <a:p>
                      <a:pPr algn="ctr"/>
                      <a:r>
                        <a:rPr lang="en-US" sz="1600" dirty="0">
                          <a:solidFill>
                            <a:schemeClr val="accent1"/>
                          </a:solidFill>
                        </a:rPr>
                        <a:t>91 (88-94)</a:t>
                      </a:r>
                    </a:p>
                  </a:txBody>
                  <a:tcPr>
                    <a:noFill/>
                  </a:tcPr>
                </a:tc>
                <a:extLst>
                  <a:ext uri="{0D108BD9-81ED-4DB2-BD59-A6C34878D82A}">
                    <a16:rowId xmlns:a16="http://schemas.microsoft.com/office/drawing/2014/main" val="1967236772"/>
                  </a:ext>
                </a:extLst>
              </a:tr>
              <a:tr h="223535">
                <a:tc>
                  <a:txBody>
                    <a:bodyPr/>
                    <a:lstStyle/>
                    <a:p>
                      <a:endParaRPr lang="en-US" sz="1600" dirty="0">
                        <a:solidFill>
                          <a:schemeClr val="bg1"/>
                        </a:solidFill>
                      </a:endParaRPr>
                    </a:p>
                  </a:txBody>
                  <a:tcPr>
                    <a:noFill/>
                  </a:tcPr>
                </a:tc>
                <a:tc gridSpan="2">
                  <a:txBody>
                    <a:bodyPr/>
                    <a:lstStyle/>
                    <a:p>
                      <a:pPr algn="ctr"/>
                      <a:r>
                        <a:rPr lang="en-US" sz="1600" dirty="0">
                          <a:solidFill>
                            <a:schemeClr val="bg1"/>
                          </a:solidFill>
                        </a:rPr>
                        <a:t>HR: 0.56 (99% CI: 0.33-0.95)</a:t>
                      </a:r>
                    </a:p>
                    <a:p>
                      <a:pPr algn="ctr"/>
                      <a:r>
                        <a:rPr lang="en-US" sz="1600" dirty="0">
                          <a:solidFill>
                            <a:schemeClr val="bg1"/>
                          </a:solidFill>
                        </a:rPr>
                        <a:t>1-sided log-rank </a:t>
                      </a:r>
                      <a:r>
                        <a:rPr lang="en-US" sz="1600" i="1" dirty="0">
                          <a:solidFill>
                            <a:schemeClr val="bg1"/>
                          </a:solidFill>
                        </a:rPr>
                        <a:t>P</a:t>
                      </a:r>
                      <a:r>
                        <a:rPr lang="en-US" sz="1600" dirty="0">
                          <a:solidFill>
                            <a:schemeClr val="bg1"/>
                          </a:solidFill>
                        </a:rPr>
                        <a:t> = .0019</a:t>
                      </a:r>
                    </a:p>
                  </a:txBody>
                  <a:tcPr>
                    <a:noFill/>
                  </a:tcPr>
                </a:tc>
                <a:tc hMerge="1">
                  <a:txBody>
                    <a:bodyPr/>
                    <a:lstStyle/>
                    <a:p>
                      <a:pPr algn="ctr"/>
                      <a:endParaRPr lang="en-US" dirty="0"/>
                    </a:p>
                  </a:txBody>
                  <a:tcPr/>
                </a:tc>
                <a:extLst>
                  <a:ext uri="{0D108BD9-81ED-4DB2-BD59-A6C34878D82A}">
                    <a16:rowId xmlns:a16="http://schemas.microsoft.com/office/drawing/2014/main" val="869812046"/>
                  </a:ext>
                </a:extLst>
              </a:tr>
            </a:tbl>
          </a:graphicData>
        </a:graphic>
      </p:graphicFrame>
      <p:sp>
        <p:nvSpPr>
          <p:cNvPr id="9248" name="Freeform: Shape 9247">
            <a:extLst>
              <a:ext uri="{FF2B5EF4-FFF2-40B4-BE49-F238E27FC236}">
                <a16:creationId xmlns:a16="http://schemas.microsoft.com/office/drawing/2014/main" id="{39A95239-E324-EFDA-1B7B-F08D0033C5D0}"/>
              </a:ext>
            </a:extLst>
          </p:cNvPr>
          <p:cNvSpPr/>
          <p:nvPr/>
        </p:nvSpPr>
        <p:spPr bwMode="auto">
          <a:xfrm>
            <a:off x="1516636" y="1593828"/>
            <a:ext cx="5443336" cy="3336904"/>
          </a:xfrm>
          <a:custGeom>
            <a:avLst/>
            <a:gdLst>
              <a:gd name="connsiteX0" fmla="*/ 0 w 5822303"/>
              <a:gd name="connsiteY0" fmla="*/ 0 h 3670041"/>
              <a:gd name="connsiteX1" fmla="*/ 0 w 5822303"/>
              <a:gd name="connsiteY1" fmla="*/ 3670041 h 3670041"/>
              <a:gd name="connsiteX2" fmla="*/ 5822303 w 5822303"/>
              <a:gd name="connsiteY2" fmla="*/ 3670041 h 3670041"/>
            </a:gdLst>
            <a:ahLst/>
            <a:cxnLst>
              <a:cxn ang="0">
                <a:pos x="connsiteX0" y="connsiteY0"/>
              </a:cxn>
              <a:cxn ang="0">
                <a:pos x="connsiteX1" y="connsiteY1"/>
              </a:cxn>
              <a:cxn ang="0">
                <a:pos x="connsiteX2" y="connsiteY2"/>
              </a:cxn>
            </a:cxnLst>
            <a:rect l="l" t="t" r="r" b="b"/>
            <a:pathLst>
              <a:path w="5822303" h="3670041">
                <a:moveTo>
                  <a:pt x="0" y="0"/>
                </a:moveTo>
                <a:lnTo>
                  <a:pt x="0" y="3670041"/>
                </a:lnTo>
                <a:lnTo>
                  <a:pt x="5822303" y="3670041"/>
                </a:lnTo>
              </a:path>
            </a:pathLst>
          </a:custGeom>
          <a:noFill/>
          <a:ln w="28575">
            <a:solidFill>
              <a:schemeClr val="bg1"/>
            </a:solidFill>
            <a:miter lim="800000"/>
            <a:headEnd/>
            <a:tailEnd/>
          </a:ln>
        </p:spPr>
        <p:txBody>
          <a:bodyPr rtlCol="0" anchor="ctr"/>
          <a:lstStyle/>
          <a:p>
            <a:pPr algn="ctr"/>
            <a:endParaRPr lang="en-US"/>
          </a:p>
        </p:txBody>
      </p:sp>
      <p:grpSp>
        <p:nvGrpSpPr>
          <p:cNvPr id="9249" name="Group 9248">
            <a:extLst>
              <a:ext uri="{FF2B5EF4-FFF2-40B4-BE49-F238E27FC236}">
                <a16:creationId xmlns:a16="http://schemas.microsoft.com/office/drawing/2014/main" id="{F1B548DE-9519-0BC0-7454-83BF3A799038}"/>
              </a:ext>
            </a:extLst>
          </p:cNvPr>
          <p:cNvGrpSpPr/>
          <p:nvPr/>
        </p:nvGrpSpPr>
        <p:grpSpPr>
          <a:xfrm>
            <a:off x="1429403" y="1582516"/>
            <a:ext cx="98864" cy="3348216"/>
            <a:chOff x="3464767" y="1380930"/>
            <a:chExt cx="105747" cy="3682482"/>
          </a:xfrm>
        </p:grpSpPr>
        <p:cxnSp>
          <p:nvCxnSpPr>
            <p:cNvPr id="9250" name="Straight Connector 9249">
              <a:extLst>
                <a:ext uri="{FF2B5EF4-FFF2-40B4-BE49-F238E27FC236}">
                  <a16:creationId xmlns:a16="http://schemas.microsoft.com/office/drawing/2014/main" id="{517DCDB3-0E96-D3E7-C209-46CAD5C9649D}"/>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2078D6DE-A3C9-F4C5-0DDD-705D5C97BD72}"/>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9C0AC9FD-AA2C-561B-0F52-DD8AB9BA8030}"/>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F7273E4E-BAFE-E02F-7C70-5A91BE8BD24C}"/>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1B113B1E-7C64-FA8D-DF16-E8BB4BE7DFE6}"/>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EEAAA10C-3B0C-841E-1CD1-8FDBC3F4AECA}"/>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6" name="Group 9255">
            <a:extLst>
              <a:ext uri="{FF2B5EF4-FFF2-40B4-BE49-F238E27FC236}">
                <a16:creationId xmlns:a16="http://schemas.microsoft.com/office/drawing/2014/main" id="{08102AEA-0FBB-0403-8ED3-74B3A0971DFD}"/>
              </a:ext>
            </a:extLst>
          </p:cNvPr>
          <p:cNvGrpSpPr/>
          <p:nvPr/>
        </p:nvGrpSpPr>
        <p:grpSpPr>
          <a:xfrm>
            <a:off x="1516637" y="4942043"/>
            <a:ext cx="5433873" cy="81150"/>
            <a:chOff x="3558074" y="5050760"/>
            <a:chExt cx="5812181" cy="135359"/>
          </a:xfrm>
        </p:grpSpPr>
        <p:grpSp>
          <p:nvGrpSpPr>
            <p:cNvPr id="9257" name="Group 9256">
              <a:extLst>
                <a:ext uri="{FF2B5EF4-FFF2-40B4-BE49-F238E27FC236}">
                  <a16:creationId xmlns:a16="http://schemas.microsoft.com/office/drawing/2014/main" id="{38FBFAD9-B547-BC4B-A833-D2FE3160C7F5}"/>
                </a:ext>
              </a:extLst>
            </p:cNvPr>
            <p:cNvGrpSpPr/>
            <p:nvPr/>
          </p:nvGrpSpPr>
          <p:grpSpPr>
            <a:xfrm rot="5400000">
              <a:off x="5300533" y="3308301"/>
              <a:ext cx="135359" cy="3620277"/>
              <a:chOff x="3464767" y="1380930"/>
              <a:chExt cx="105747" cy="3682482"/>
            </a:xfrm>
          </p:grpSpPr>
          <p:cxnSp>
            <p:nvCxnSpPr>
              <p:cNvPr id="9262" name="Straight Connector 9261">
                <a:extLst>
                  <a:ext uri="{FF2B5EF4-FFF2-40B4-BE49-F238E27FC236}">
                    <a16:creationId xmlns:a16="http://schemas.microsoft.com/office/drawing/2014/main" id="{FD3B9775-C462-ACC6-2FEE-6F4FB8D7B4FB}"/>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EDA79C12-FED5-4381-F873-FAC28B1949D9}"/>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6D0357B4-7E88-900A-1E35-3B3430D8B704}"/>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25F7154A-3FA4-98EC-4077-6C8813C3FF3F}"/>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E41F3B40-29A0-0B61-B2C7-02B8C5B58F39}"/>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839655D9-5B88-5C2A-83AD-7CD81431893F}"/>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8" name="Group 9257">
              <a:extLst>
                <a:ext uri="{FF2B5EF4-FFF2-40B4-BE49-F238E27FC236}">
                  <a16:creationId xmlns:a16="http://schemas.microsoft.com/office/drawing/2014/main" id="{42191661-B238-FA2C-C60B-8D1356CEE3FC}"/>
                </a:ext>
              </a:extLst>
            </p:cNvPr>
            <p:cNvGrpSpPr/>
            <p:nvPr/>
          </p:nvGrpSpPr>
          <p:grpSpPr>
            <a:xfrm rot="5400000">
              <a:off x="8578520" y="4394385"/>
              <a:ext cx="135359" cy="1448110"/>
              <a:chOff x="3464767" y="1380930"/>
              <a:chExt cx="105747" cy="1472992"/>
            </a:xfrm>
          </p:grpSpPr>
          <p:cxnSp>
            <p:nvCxnSpPr>
              <p:cNvPr id="9259" name="Straight Connector 9258">
                <a:extLst>
                  <a:ext uri="{FF2B5EF4-FFF2-40B4-BE49-F238E27FC236}">
                    <a16:creationId xmlns:a16="http://schemas.microsoft.com/office/drawing/2014/main" id="{4AAA892A-841B-E080-C3B1-CDE17848D582}"/>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A6143032-5FC8-E6EC-7166-FF5B258EEA08}"/>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3256113A-CB99-52F9-8B67-A3CCBEB2D9EE}"/>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268" name="TextBox 9267">
            <a:extLst>
              <a:ext uri="{FF2B5EF4-FFF2-40B4-BE49-F238E27FC236}">
                <a16:creationId xmlns:a16="http://schemas.microsoft.com/office/drawing/2014/main" id="{D1118548-B534-3CE7-0F1D-ACE523204007}"/>
              </a:ext>
            </a:extLst>
          </p:cNvPr>
          <p:cNvSpPr txBox="1"/>
          <p:nvPr/>
        </p:nvSpPr>
        <p:spPr bwMode="auto">
          <a:xfrm>
            <a:off x="972747" y="1394757"/>
            <a:ext cx="500854"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9269" name="TextBox 9268">
            <a:extLst>
              <a:ext uri="{FF2B5EF4-FFF2-40B4-BE49-F238E27FC236}">
                <a16:creationId xmlns:a16="http://schemas.microsoft.com/office/drawing/2014/main" id="{0DCC3EA0-4C31-74A6-DE02-2CF181875F15}"/>
              </a:ext>
            </a:extLst>
          </p:cNvPr>
          <p:cNvSpPr txBox="1"/>
          <p:nvPr/>
        </p:nvSpPr>
        <p:spPr bwMode="auto">
          <a:xfrm>
            <a:off x="1082150" y="2084255"/>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70" name="TextBox 9269">
            <a:extLst>
              <a:ext uri="{FF2B5EF4-FFF2-40B4-BE49-F238E27FC236}">
                <a16:creationId xmlns:a16="http://schemas.microsoft.com/office/drawing/2014/main" id="{4987D96E-4D2C-29D1-84E8-6AA74B2DFF38}"/>
              </a:ext>
            </a:extLst>
          </p:cNvPr>
          <p:cNvSpPr txBox="1"/>
          <p:nvPr/>
        </p:nvSpPr>
        <p:spPr bwMode="auto">
          <a:xfrm>
            <a:off x="1082150" y="2751009"/>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71" name="TextBox 9270">
            <a:extLst>
              <a:ext uri="{FF2B5EF4-FFF2-40B4-BE49-F238E27FC236}">
                <a16:creationId xmlns:a16="http://schemas.microsoft.com/office/drawing/2014/main" id="{103888D6-4CAA-1228-65D2-709F04317B78}"/>
              </a:ext>
            </a:extLst>
          </p:cNvPr>
          <p:cNvSpPr txBox="1"/>
          <p:nvPr/>
        </p:nvSpPr>
        <p:spPr bwMode="auto">
          <a:xfrm>
            <a:off x="1082150" y="3423540"/>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72" name="TextBox 9271">
            <a:extLst>
              <a:ext uri="{FF2B5EF4-FFF2-40B4-BE49-F238E27FC236}">
                <a16:creationId xmlns:a16="http://schemas.microsoft.com/office/drawing/2014/main" id="{66293752-D0A1-1C4B-F579-26C0795C8426}"/>
              </a:ext>
            </a:extLst>
          </p:cNvPr>
          <p:cNvSpPr txBox="1"/>
          <p:nvPr/>
        </p:nvSpPr>
        <p:spPr bwMode="auto">
          <a:xfrm>
            <a:off x="1082150" y="4096521"/>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73" name="TextBox 9272">
            <a:extLst>
              <a:ext uri="{FF2B5EF4-FFF2-40B4-BE49-F238E27FC236}">
                <a16:creationId xmlns:a16="http://schemas.microsoft.com/office/drawing/2014/main" id="{B0D6FFD0-233F-38D9-DF70-1D72790D3DBF}"/>
              </a:ext>
            </a:extLst>
          </p:cNvPr>
          <p:cNvSpPr txBox="1"/>
          <p:nvPr/>
        </p:nvSpPr>
        <p:spPr bwMode="auto">
          <a:xfrm>
            <a:off x="1191553" y="4769052"/>
            <a:ext cx="282049"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74" name="TextBox 9273">
            <a:extLst>
              <a:ext uri="{FF2B5EF4-FFF2-40B4-BE49-F238E27FC236}">
                <a16:creationId xmlns:a16="http://schemas.microsoft.com/office/drawing/2014/main" id="{41E2DB17-57E8-0359-E834-E91FCB5BC6E9}"/>
              </a:ext>
            </a:extLst>
          </p:cNvPr>
          <p:cNvSpPr txBox="1"/>
          <p:nvPr/>
        </p:nvSpPr>
        <p:spPr bwMode="auto">
          <a:xfrm>
            <a:off x="1388991" y="4993535"/>
            <a:ext cx="282049"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75" name="TextBox 9274">
            <a:extLst>
              <a:ext uri="{FF2B5EF4-FFF2-40B4-BE49-F238E27FC236}">
                <a16:creationId xmlns:a16="http://schemas.microsoft.com/office/drawing/2014/main" id="{166DE1D1-6272-591D-9E9B-6E2A01A46A2F}"/>
              </a:ext>
            </a:extLst>
          </p:cNvPr>
          <p:cNvSpPr txBox="1"/>
          <p:nvPr/>
        </p:nvSpPr>
        <p:spPr bwMode="auto">
          <a:xfrm>
            <a:off x="2669007" y="4999094"/>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276" name="TextBox 9275">
            <a:extLst>
              <a:ext uri="{FF2B5EF4-FFF2-40B4-BE49-F238E27FC236}">
                <a16:creationId xmlns:a16="http://schemas.microsoft.com/office/drawing/2014/main" id="{99C74054-C52D-1DD7-CE02-C22CC1F077C0}"/>
              </a:ext>
            </a:extLst>
          </p:cNvPr>
          <p:cNvSpPr txBox="1"/>
          <p:nvPr/>
        </p:nvSpPr>
        <p:spPr bwMode="auto">
          <a:xfrm>
            <a:off x="4037335" y="4986330"/>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277" name="TextBox 9276">
            <a:extLst>
              <a:ext uri="{FF2B5EF4-FFF2-40B4-BE49-F238E27FC236}">
                <a16:creationId xmlns:a16="http://schemas.microsoft.com/office/drawing/2014/main" id="{A84FFA3F-627E-F688-4077-8FC19A5A5416}"/>
              </a:ext>
            </a:extLst>
          </p:cNvPr>
          <p:cNvSpPr txBox="1"/>
          <p:nvPr/>
        </p:nvSpPr>
        <p:spPr bwMode="auto">
          <a:xfrm>
            <a:off x="5407810" y="4991889"/>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278" name="TextBox 9277">
            <a:extLst>
              <a:ext uri="{FF2B5EF4-FFF2-40B4-BE49-F238E27FC236}">
                <a16:creationId xmlns:a16="http://schemas.microsoft.com/office/drawing/2014/main" id="{FE8028A4-42B1-734B-57F9-4E964D46921B}"/>
              </a:ext>
            </a:extLst>
          </p:cNvPr>
          <p:cNvSpPr txBox="1"/>
          <p:nvPr/>
        </p:nvSpPr>
        <p:spPr bwMode="auto">
          <a:xfrm>
            <a:off x="6754784" y="5005935"/>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9279" name="TextBox 9278">
            <a:extLst>
              <a:ext uri="{FF2B5EF4-FFF2-40B4-BE49-F238E27FC236}">
                <a16:creationId xmlns:a16="http://schemas.microsoft.com/office/drawing/2014/main" id="{FD258693-69F8-90C0-2A2E-DAB2E5215448}"/>
              </a:ext>
            </a:extLst>
          </p:cNvPr>
          <p:cNvSpPr txBox="1"/>
          <p:nvPr/>
        </p:nvSpPr>
        <p:spPr bwMode="auto">
          <a:xfrm>
            <a:off x="1292434" y="5554208"/>
            <a:ext cx="464886"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487</a:t>
            </a:r>
          </a:p>
        </p:txBody>
      </p:sp>
      <p:sp>
        <p:nvSpPr>
          <p:cNvPr id="9280" name="TextBox 9279">
            <a:extLst>
              <a:ext uri="{FF2B5EF4-FFF2-40B4-BE49-F238E27FC236}">
                <a16:creationId xmlns:a16="http://schemas.microsoft.com/office/drawing/2014/main" id="{552BB619-8B7E-0527-9764-3E02C588F2B2}"/>
              </a:ext>
            </a:extLst>
          </p:cNvPr>
          <p:cNvSpPr txBox="1"/>
          <p:nvPr/>
        </p:nvSpPr>
        <p:spPr bwMode="auto">
          <a:xfrm>
            <a:off x="2610969"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236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211</a:t>
            </a:r>
          </a:p>
        </p:txBody>
      </p:sp>
      <p:sp>
        <p:nvSpPr>
          <p:cNvPr id="9281" name="TextBox 9280">
            <a:extLst>
              <a:ext uri="{FF2B5EF4-FFF2-40B4-BE49-F238E27FC236}">
                <a16:creationId xmlns:a16="http://schemas.microsoft.com/office/drawing/2014/main" id="{E4C1B64A-2225-6C57-F995-4B3D34243621}"/>
              </a:ext>
            </a:extLst>
          </p:cNvPr>
          <p:cNvSpPr txBox="1"/>
          <p:nvPr/>
        </p:nvSpPr>
        <p:spPr bwMode="auto">
          <a:xfrm>
            <a:off x="4031393" y="5554208"/>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70</a:t>
            </a:r>
          </a:p>
        </p:txBody>
      </p:sp>
      <p:sp>
        <p:nvSpPr>
          <p:cNvPr id="9282" name="TextBox 9281">
            <a:extLst>
              <a:ext uri="{FF2B5EF4-FFF2-40B4-BE49-F238E27FC236}">
                <a16:creationId xmlns:a16="http://schemas.microsoft.com/office/drawing/2014/main" id="{48A82DC9-AF2A-7A5D-75F0-0036BAE6A4E0}"/>
              </a:ext>
            </a:extLst>
          </p:cNvPr>
          <p:cNvSpPr txBox="1"/>
          <p:nvPr/>
        </p:nvSpPr>
        <p:spPr bwMode="auto">
          <a:xfrm>
            <a:off x="5453967" y="5554208"/>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p:txBody>
      </p:sp>
      <p:sp>
        <p:nvSpPr>
          <p:cNvPr id="9283" name="TextBox 9282">
            <a:extLst>
              <a:ext uri="{FF2B5EF4-FFF2-40B4-BE49-F238E27FC236}">
                <a16:creationId xmlns:a16="http://schemas.microsoft.com/office/drawing/2014/main" id="{492B78E9-4209-7A91-AAA2-20693386ECD5}"/>
              </a:ext>
            </a:extLst>
          </p:cNvPr>
          <p:cNvSpPr txBox="1"/>
          <p:nvPr/>
        </p:nvSpPr>
        <p:spPr bwMode="auto">
          <a:xfrm>
            <a:off x="6810342" y="5554208"/>
            <a:ext cx="270060"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9284" name="TextBox 9283">
            <a:extLst>
              <a:ext uri="{FF2B5EF4-FFF2-40B4-BE49-F238E27FC236}">
                <a16:creationId xmlns:a16="http://schemas.microsoft.com/office/drawing/2014/main" id="{AB3CD183-2DA7-9873-8A6C-48B3D25A5615}"/>
              </a:ext>
            </a:extLst>
          </p:cNvPr>
          <p:cNvSpPr txBox="1"/>
          <p:nvPr/>
        </p:nvSpPr>
        <p:spPr bwMode="auto">
          <a:xfrm>
            <a:off x="1944939"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375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352</a:t>
            </a:r>
          </a:p>
        </p:txBody>
      </p:sp>
      <p:sp>
        <p:nvSpPr>
          <p:cNvPr id="9285" name="TextBox 9284">
            <a:extLst>
              <a:ext uri="{FF2B5EF4-FFF2-40B4-BE49-F238E27FC236}">
                <a16:creationId xmlns:a16="http://schemas.microsoft.com/office/drawing/2014/main" id="{848195C1-474D-50AF-3C47-3BBD148D22AC}"/>
              </a:ext>
            </a:extLst>
          </p:cNvPr>
          <p:cNvSpPr txBox="1"/>
          <p:nvPr/>
        </p:nvSpPr>
        <p:spPr bwMode="auto">
          <a:xfrm>
            <a:off x="3279657"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128</a:t>
            </a:r>
          </a:p>
        </p:txBody>
      </p:sp>
      <p:sp>
        <p:nvSpPr>
          <p:cNvPr id="9286" name="TextBox 9285">
            <a:extLst>
              <a:ext uri="{FF2B5EF4-FFF2-40B4-BE49-F238E27FC236}">
                <a16:creationId xmlns:a16="http://schemas.microsoft.com/office/drawing/2014/main" id="{ADBE5E72-1EF0-0CB5-C570-0DD1D60A3278}"/>
              </a:ext>
            </a:extLst>
          </p:cNvPr>
          <p:cNvSpPr txBox="1"/>
          <p:nvPr/>
        </p:nvSpPr>
        <p:spPr bwMode="auto">
          <a:xfrm>
            <a:off x="4700082" y="5554208"/>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20</a:t>
            </a:r>
          </a:p>
        </p:txBody>
      </p:sp>
      <p:sp>
        <p:nvSpPr>
          <p:cNvPr id="9287" name="TextBox 9286">
            <a:extLst>
              <a:ext uri="{FF2B5EF4-FFF2-40B4-BE49-F238E27FC236}">
                <a16:creationId xmlns:a16="http://schemas.microsoft.com/office/drawing/2014/main" id="{4FDE0493-FFE5-C9E1-B5FA-50788FF55D14}"/>
              </a:ext>
            </a:extLst>
          </p:cNvPr>
          <p:cNvSpPr txBox="1"/>
          <p:nvPr/>
        </p:nvSpPr>
        <p:spPr bwMode="auto">
          <a:xfrm>
            <a:off x="6132055" y="5554208"/>
            <a:ext cx="270060"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9288" name="TextBox 9287">
            <a:extLst>
              <a:ext uri="{FF2B5EF4-FFF2-40B4-BE49-F238E27FC236}">
                <a16:creationId xmlns:a16="http://schemas.microsoft.com/office/drawing/2014/main" id="{CCC8281D-9199-3DBC-F1AC-38EA346E2845}"/>
              </a:ext>
            </a:extLst>
          </p:cNvPr>
          <p:cNvSpPr txBox="1"/>
          <p:nvPr/>
        </p:nvSpPr>
        <p:spPr bwMode="auto">
          <a:xfrm>
            <a:off x="228067" y="5330336"/>
            <a:ext cx="10916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Nivo</a:t>
            </a:r>
            <a:r>
              <a:rPr lang="en-US" sz="1600" b="0" dirty="0">
                <a:solidFill>
                  <a:schemeClr val="bg1"/>
                </a:solidFill>
                <a:latin typeface="Calibri" panose="020F0502020204030204" pitchFamily="34" charset="0"/>
              </a:rPr>
              <a:t>-AVD</a:t>
            </a:r>
          </a:p>
          <a:p>
            <a:pPr algn="r">
              <a:lnSpc>
                <a:spcPct val="100000"/>
              </a:lnSpc>
              <a:spcBef>
                <a:spcPts val="0"/>
              </a:spcBef>
              <a:spcAft>
                <a:spcPct val="0"/>
              </a:spcAft>
              <a:buClrTx/>
              <a:buFontTx/>
              <a:buNone/>
            </a:pPr>
            <a:r>
              <a:rPr lang="en-US" sz="1600" b="0" dirty="0">
                <a:solidFill>
                  <a:schemeClr val="bg1"/>
                </a:solidFill>
                <a:latin typeface="Calibri" panose="020F0502020204030204" pitchFamily="34" charset="0"/>
              </a:rPr>
              <a:t>BV-AVD</a:t>
            </a:r>
          </a:p>
        </p:txBody>
      </p:sp>
      <p:sp>
        <p:nvSpPr>
          <p:cNvPr id="9375" name="TextBox 9374">
            <a:extLst>
              <a:ext uri="{FF2B5EF4-FFF2-40B4-BE49-F238E27FC236}">
                <a16:creationId xmlns:a16="http://schemas.microsoft.com/office/drawing/2014/main" id="{A41B9197-C7D6-0151-E791-6EDBE204FA50}"/>
              </a:ext>
            </a:extLst>
          </p:cNvPr>
          <p:cNvSpPr txBox="1"/>
          <p:nvPr/>
        </p:nvSpPr>
        <p:spPr bwMode="auto">
          <a:xfrm>
            <a:off x="5772706" y="1823673"/>
            <a:ext cx="1103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1"/>
                </a:solidFill>
                <a:latin typeface="Calibri" panose="020F0502020204030204" pitchFamily="34" charset="0"/>
              </a:rPr>
              <a:t>Nivo</a:t>
            </a:r>
            <a:r>
              <a:rPr lang="en-US" dirty="0">
                <a:solidFill>
                  <a:schemeClr val="accent1"/>
                </a:solidFill>
                <a:latin typeface="Calibri" panose="020F0502020204030204" pitchFamily="34" charset="0"/>
              </a:rPr>
              <a:t>-AVD</a:t>
            </a:r>
          </a:p>
        </p:txBody>
      </p:sp>
      <p:sp>
        <p:nvSpPr>
          <p:cNvPr id="9376" name="TextBox 9375">
            <a:extLst>
              <a:ext uri="{FF2B5EF4-FFF2-40B4-BE49-F238E27FC236}">
                <a16:creationId xmlns:a16="http://schemas.microsoft.com/office/drawing/2014/main" id="{185AA26E-FC49-555A-C76B-21D1929D701C}"/>
              </a:ext>
            </a:extLst>
          </p:cNvPr>
          <p:cNvSpPr txBox="1"/>
          <p:nvPr/>
        </p:nvSpPr>
        <p:spPr bwMode="auto">
          <a:xfrm>
            <a:off x="5789740" y="2081833"/>
            <a:ext cx="842850"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3"/>
                </a:solidFill>
                <a:latin typeface="Calibri" panose="020F0502020204030204" pitchFamily="34" charset="0"/>
              </a:rPr>
              <a:t>Bv</a:t>
            </a:r>
            <a:r>
              <a:rPr lang="en-US" dirty="0">
                <a:solidFill>
                  <a:schemeClr val="accent3"/>
                </a:solidFill>
                <a:latin typeface="Calibri" panose="020F0502020204030204" pitchFamily="34" charset="0"/>
              </a:rPr>
              <a:t>-AVD</a:t>
            </a:r>
          </a:p>
        </p:txBody>
      </p:sp>
      <p:grpSp>
        <p:nvGrpSpPr>
          <p:cNvPr id="9380" name="Group 9379">
            <a:extLst>
              <a:ext uri="{FF2B5EF4-FFF2-40B4-BE49-F238E27FC236}">
                <a16:creationId xmlns:a16="http://schemas.microsoft.com/office/drawing/2014/main" id="{D1C6AFC2-8087-9ED9-C3FC-7D40F3E0B7E5}"/>
              </a:ext>
            </a:extLst>
          </p:cNvPr>
          <p:cNvGrpSpPr/>
          <p:nvPr/>
        </p:nvGrpSpPr>
        <p:grpSpPr>
          <a:xfrm>
            <a:off x="1525746" y="1501735"/>
            <a:ext cx="4357850" cy="599225"/>
            <a:chOff x="1525746" y="1501735"/>
            <a:chExt cx="4357850" cy="599225"/>
          </a:xfrm>
        </p:grpSpPr>
        <p:cxnSp>
          <p:nvCxnSpPr>
            <p:cNvPr id="9290" name="Straight Connector 9289">
              <a:extLst>
                <a:ext uri="{FF2B5EF4-FFF2-40B4-BE49-F238E27FC236}">
                  <a16:creationId xmlns:a16="http://schemas.microsoft.com/office/drawing/2014/main" id="{B09B7728-DA3E-20C0-6D45-AAE208347766}"/>
                </a:ext>
              </a:extLst>
            </p:cNvPr>
            <p:cNvCxnSpPr/>
            <p:nvPr/>
          </p:nvCxnSpPr>
          <p:spPr bwMode="auto">
            <a:xfrm flipV="1">
              <a:off x="1525746" y="1501735"/>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1" name="Straight Connector 9290">
              <a:extLst>
                <a:ext uri="{FF2B5EF4-FFF2-40B4-BE49-F238E27FC236}">
                  <a16:creationId xmlns:a16="http://schemas.microsoft.com/office/drawing/2014/main" id="{72226C6B-3460-754A-8470-067699A65D22}"/>
                </a:ext>
              </a:extLst>
            </p:cNvPr>
            <p:cNvCxnSpPr/>
            <p:nvPr/>
          </p:nvCxnSpPr>
          <p:spPr bwMode="auto">
            <a:xfrm flipV="1">
              <a:off x="1619193" y="1517519"/>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95BE1BC7-D2E3-F8B2-432D-FD8D944C1C19}"/>
                </a:ext>
              </a:extLst>
            </p:cNvPr>
            <p:cNvCxnSpPr/>
            <p:nvPr/>
          </p:nvCxnSpPr>
          <p:spPr bwMode="auto">
            <a:xfrm flipV="1">
              <a:off x="1736695" y="15265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3" name="Straight Connector 9292">
              <a:extLst>
                <a:ext uri="{FF2B5EF4-FFF2-40B4-BE49-F238E27FC236}">
                  <a16:creationId xmlns:a16="http://schemas.microsoft.com/office/drawing/2014/main" id="{88174CE5-8599-BCB0-4B6A-4C4B2C756A7E}"/>
                </a:ext>
              </a:extLst>
            </p:cNvPr>
            <p:cNvCxnSpPr/>
            <p:nvPr/>
          </p:nvCxnSpPr>
          <p:spPr bwMode="auto">
            <a:xfrm flipV="1">
              <a:off x="1771365" y="15243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4" name="Straight Connector 9293">
              <a:extLst>
                <a:ext uri="{FF2B5EF4-FFF2-40B4-BE49-F238E27FC236}">
                  <a16:creationId xmlns:a16="http://schemas.microsoft.com/office/drawing/2014/main" id="{B460DED6-7B30-1F17-8035-5E7230EA8248}"/>
                </a:ext>
              </a:extLst>
            </p:cNvPr>
            <p:cNvCxnSpPr/>
            <p:nvPr/>
          </p:nvCxnSpPr>
          <p:spPr bwMode="auto">
            <a:xfrm flipV="1">
              <a:off x="1857459" y="1553159"/>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7FD9FE9F-0C94-C5E9-14DB-97D0477377D3}"/>
                </a:ext>
              </a:extLst>
            </p:cNvPr>
            <p:cNvCxnSpPr/>
            <p:nvPr/>
          </p:nvCxnSpPr>
          <p:spPr bwMode="auto">
            <a:xfrm flipV="1">
              <a:off x="1785549" y="15243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6" name="Straight Connector 9295">
              <a:extLst>
                <a:ext uri="{FF2B5EF4-FFF2-40B4-BE49-F238E27FC236}">
                  <a16:creationId xmlns:a16="http://schemas.microsoft.com/office/drawing/2014/main" id="{1E493FF9-8513-E2BB-72E3-47BA72E06C74}"/>
                </a:ext>
              </a:extLst>
            </p:cNvPr>
            <p:cNvCxnSpPr>
              <a:cxnSpLocks/>
            </p:cNvCxnSpPr>
            <p:nvPr/>
          </p:nvCxnSpPr>
          <p:spPr bwMode="auto">
            <a:xfrm flipV="1">
              <a:off x="1969948" y="158413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E97ADCE8-D416-95BB-1ED2-AEFC22BFB021}"/>
                </a:ext>
              </a:extLst>
            </p:cNvPr>
            <p:cNvCxnSpPr>
              <a:cxnSpLocks/>
            </p:cNvCxnSpPr>
            <p:nvPr/>
          </p:nvCxnSpPr>
          <p:spPr bwMode="auto">
            <a:xfrm flipV="1">
              <a:off x="2049773" y="1583075"/>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DE49FD89-A019-2FAF-1478-D0A531D84E07}"/>
                </a:ext>
              </a:extLst>
            </p:cNvPr>
            <p:cNvCxnSpPr>
              <a:cxnSpLocks/>
            </p:cNvCxnSpPr>
            <p:nvPr/>
          </p:nvCxnSpPr>
          <p:spPr bwMode="auto">
            <a:xfrm flipV="1">
              <a:off x="2090784" y="1585178"/>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6083DE8A-6E36-E39A-95A5-8FCA873F30F5}"/>
                </a:ext>
              </a:extLst>
            </p:cNvPr>
            <p:cNvCxnSpPr>
              <a:cxnSpLocks/>
            </p:cNvCxnSpPr>
            <p:nvPr/>
          </p:nvCxnSpPr>
          <p:spPr bwMode="auto">
            <a:xfrm flipV="1">
              <a:off x="2141853" y="1585226"/>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51ED0431-C6F7-2A4C-ABCC-DC7AEA6C61FF}"/>
                </a:ext>
              </a:extLst>
            </p:cNvPr>
            <p:cNvCxnSpPr>
              <a:cxnSpLocks/>
            </p:cNvCxnSpPr>
            <p:nvPr/>
          </p:nvCxnSpPr>
          <p:spPr bwMode="auto">
            <a:xfrm flipV="1">
              <a:off x="2557444" y="1743484"/>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94A844B3-0F57-2F54-7D99-5A47D5FC0B3C}"/>
                </a:ext>
              </a:extLst>
            </p:cNvPr>
            <p:cNvCxnSpPr/>
            <p:nvPr/>
          </p:nvCxnSpPr>
          <p:spPr bwMode="auto">
            <a:xfrm flipV="1">
              <a:off x="1925028" y="158568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D14ADC2D-00B4-BE9B-0F13-3BD9AEF18531}"/>
                </a:ext>
              </a:extLst>
            </p:cNvPr>
            <p:cNvCxnSpPr/>
            <p:nvPr/>
          </p:nvCxnSpPr>
          <p:spPr bwMode="auto">
            <a:xfrm flipV="1">
              <a:off x="1641333" y="1518697"/>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F100A1FD-6AC2-1CAE-55B2-80B36AB4295C}"/>
                </a:ext>
              </a:extLst>
            </p:cNvPr>
            <p:cNvCxnSpPr/>
            <p:nvPr/>
          </p:nvCxnSpPr>
          <p:spPr bwMode="auto">
            <a:xfrm flipV="1">
              <a:off x="2223459" y="159779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4" name="Straight Connector 9303">
              <a:extLst>
                <a:ext uri="{FF2B5EF4-FFF2-40B4-BE49-F238E27FC236}">
                  <a16:creationId xmlns:a16="http://schemas.microsoft.com/office/drawing/2014/main" id="{8C8E85C1-A6C9-6267-B819-C692C31C6C7F}"/>
                </a:ext>
              </a:extLst>
            </p:cNvPr>
            <p:cNvCxnSpPr/>
            <p:nvPr/>
          </p:nvCxnSpPr>
          <p:spPr bwMode="auto">
            <a:xfrm flipV="1">
              <a:off x="1888598" y="158293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5" name="Straight Connector 9304">
              <a:extLst>
                <a:ext uri="{FF2B5EF4-FFF2-40B4-BE49-F238E27FC236}">
                  <a16:creationId xmlns:a16="http://schemas.microsoft.com/office/drawing/2014/main" id="{77E52CC7-B671-7444-7B35-EFD0CC5FEEFD}"/>
                </a:ext>
              </a:extLst>
            </p:cNvPr>
            <p:cNvCxnSpPr/>
            <p:nvPr/>
          </p:nvCxnSpPr>
          <p:spPr bwMode="auto">
            <a:xfrm flipV="1">
              <a:off x="2281280" y="164653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3795A78C-6F39-2D3E-4B8C-480E758EBCE9}"/>
                </a:ext>
              </a:extLst>
            </p:cNvPr>
            <p:cNvCxnSpPr/>
            <p:nvPr/>
          </p:nvCxnSpPr>
          <p:spPr bwMode="auto">
            <a:xfrm flipV="1">
              <a:off x="2198384" y="159036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D98AE031-0AAE-D8B8-586E-122D4B154B82}"/>
                </a:ext>
              </a:extLst>
            </p:cNvPr>
            <p:cNvCxnSpPr/>
            <p:nvPr/>
          </p:nvCxnSpPr>
          <p:spPr bwMode="auto">
            <a:xfrm flipV="1">
              <a:off x="2307405" y="165164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83AD4755-1983-5A32-9415-096A50D59830}"/>
                </a:ext>
              </a:extLst>
            </p:cNvPr>
            <p:cNvCxnSpPr/>
            <p:nvPr/>
          </p:nvCxnSpPr>
          <p:spPr bwMode="auto">
            <a:xfrm flipV="1">
              <a:off x="2335022" y="1665455"/>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ED993EC9-BADC-EC2E-F085-6A8963613795}"/>
                </a:ext>
              </a:extLst>
            </p:cNvPr>
            <p:cNvCxnSpPr/>
            <p:nvPr/>
          </p:nvCxnSpPr>
          <p:spPr bwMode="auto">
            <a:xfrm flipV="1">
              <a:off x="2462610" y="1712936"/>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0" name="Straight Connector 9309">
              <a:extLst>
                <a:ext uri="{FF2B5EF4-FFF2-40B4-BE49-F238E27FC236}">
                  <a16:creationId xmlns:a16="http://schemas.microsoft.com/office/drawing/2014/main" id="{BE3D2720-F6C1-8C6E-C00F-4453BF5B8F7B}"/>
                </a:ext>
              </a:extLst>
            </p:cNvPr>
            <p:cNvCxnSpPr/>
            <p:nvPr/>
          </p:nvCxnSpPr>
          <p:spPr bwMode="auto">
            <a:xfrm flipV="1">
              <a:off x="1825561" y="1553389"/>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1" name="Straight Connector 9310">
              <a:extLst>
                <a:ext uri="{FF2B5EF4-FFF2-40B4-BE49-F238E27FC236}">
                  <a16:creationId xmlns:a16="http://schemas.microsoft.com/office/drawing/2014/main" id="{C30AC3A5-668F-04EF-2BE8-99A9A5727B0E}"/>
                </a:ext>
              </a:extLst>
            </p:cNvPr>
            <p:cNvCxnSpPr/>
            <p:nvPr/>
          </p:nvCxnSpPr>
          <p:spPr bwMode="auto">
            <a:xfrm flipV="1">
              <a:off x="2503035" y="171255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4029C688-362C-9884-0573-949BC10E9AD7}"/>
                </a:ext>
              </a:extLst>
            </p:cNvPr>
            <p:cNvCxnSpPr/>
            <p:nvPr/>
          </p:nvCxnSpPr>
          <p:spPr bwMode="auto">
            <a:xfrm flipV="1">
              <a:off x="2668583" y="1745635"/>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AB248A67-A3C3-1274-8776-629AC22D4DAA}"/>
                </a:ext>
              </a:extLst>
            </p:cNvPr>
            <p:cNvCxnSpPr/>
            <p:nvPr/>
          </p:nvCxnSpPr>
          <p:spPr bwMode="auto">
            <a:xfrm flipV="1">
              <a:off x="2877765" y="1781287"/>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2CE72C7E-25A1-B320-CE4B-293C9942EAA1}"/>
                </a:ext>
              </a:extLst>
            </p:cNvPr>
            <p:cNvCxnSpPr/>
            <p:nvPr/>
          </p:nvCxnSpPr>
          <p:spPr bwMode="auto">
            <a:xfrm flipV="1">
              <a:off x="2789615" y="174970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B654720C-70C2-AFFB-EB4F-F4F86BCE1AD6}"/>
                </a:ext>
              </a:extLst>
            </p:cNvPr>
            <p:cNvCxnSpPr/>
            <p:nvPr/>
          </p:nvCxnSpPr>
          <p:spPr bwMode="auto">
            <a:xfrm flipV="1">
              <a:off x="2738996" y="174732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8F83CFC4-1F5B-3C0E-45F7-15BC2E7D2ADF}"/>
                </a:ext>
              </a:extLst>
            </p:cNvPr>
            <p:cNvCxnSpPr/>
            <p:nvPr/>
          </p:nvCxnSpPr>
          <p:spPr bwMode="auto">
            <a:xfrm flipV="1">
              <a:off x="3104043" y="180317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3D7AB93F-0AD5-40F9-CC77-1CBE4273B36D}"/>
                </a:ext>
              </a:extLst>
            </p:cNvPr>
            <p:cNvCxnSpPr/>
            <p:nvPr/>
          </p:nvCxnSpPr>
          <p:spPr bwMode="auto">
            <a:xfrm flipV="1">
              <a:off x="3024956" y="18026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D681BEB9-98D4-9433-894E-F222EEEDFE0D}"/>
                </a:ext>
              </a:extLst>
            </p:cNvPr>
            <p:cNvCxnSpPr/>
            <p:nvPr/>
          </p:nvCxnSpPr>
          <p:spPr bwMode="auto">
            <a:xfrm flipV="1">
              <a:off x="3506228" y="1835519"/>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68A39798-2520-2FCE-7511-00A7F21887FB}"/>
                </a:ext>
              </a:extLst>
            </p:cNvPr>
            <p:cNvCxnSpPr/>
            <p:nvPr/>
          </p:nvCxnSpPr>
          <p:spPr bwMode="auto">
            <a:xfrm flipV="1">
              <a:off x="3060960" y="180177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20" name="Straight Connector 9319">
              <a:extLst>
                <a:ext uri="{FF2B5EF4-FFF2-40B4-BE49-F238E27FC236}">
                  <a16:creationId xmlns:a16="http://schemas.microsoft.com/office/drawing/2014/main" id="{D70CA33D-3B53-FFF9-6BBC-B6F8CCBDF749}"/>
                </a:ext>
              </a:extLst>
            </p:cNvPr>
            <p:cNvCxnSpPr>
              <a:cxnSpLocks/>
            </p:cNvCxnSpPr>
            <p:nvPr/>
          </p:nvCxnSpPr>
          <p:spPr bwMode="auto">
            <a:xfrm flipV="1">
              <a:off x="2617339" y="1743678"/>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D9680FA3-9C7A-BD91-E3DF-DC8367E4A138}"/>
                </a:ext>
              </a:extLst>
            </p:cNvPr>
            <p:cNvCxnSpPr>
              <a:cxnSpLocks/>
            </p:cNvCxnSpPr>
            <p:nvPr/>
          </p:nvCxnSpPr>
          <p:spPr bwMode="auto">
            <a:xfrm flipV="1">
              <a:off x="2831363" y="1778316"/>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613DED3F-7681-A3C4-4BE8-5501107BBD58}"/>
                </a:ext>
              </a:extLst>
            </p:cNvPr>
            <p:cNvCxnSpPr>
              <a:cxnSpLocks/>
            </p:cNvCxnSpPr>
            <p:nvPr/>
          </p:nvCxnSpPr>
          <p:spPr bwMode="auto">
            <a:xfrm flipV="1">
              <a:off x="3383884" y="1831877"/>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3121B2F0-ED9E-37AC-04B3-E0219EA6C731}"/>
                </a:ext>
              </a:extLst>
            </p:cNvPr>
            <p:cNvCxnSpPr>
              <a:cxnSpLocks/>
            </p:cNvCxnSpPr>
            <p:nvPr/>
          </p:nvCxnSpPr>
          <p:spPr bwMode="auto">
            <a:xfrm flipV="1">
              <a:off x="2926335" y="1800289"/>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4" name="Straight Connector 9323">
              <a:extLst>
                <a:ext uri="{FF2B5EF4-FFF2-40B4-BE49-F238E27FC236}">
                  <a16:creationId xmlns:a16="http://schemas.microsoft.com/office/drawing/2014/main" id="{FF8D55CB-E748-8542-34C1-920C42993601}"/>
                </a:ext>
              </a:extLst>
            </p:cNvPr>
            <p:cNvCxnSpPr>
              <a:cxnSpLocks/>
            </p:cNvCxnSpPr>
            <p:nvPr/>
          </p:nvCxnSpPr>
          <p:spPr bwMode="auto">
            <a:xfrm flipV="1">
              <a:off x="2975531" y="1801387"/>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34311FB5-EE00-161A-D653-13D8C3B69C94}"/>
                </a:ext>
              </a:extLst>
            </p:cNvPr>
            <p:cNvCxnSpPr>
              <a:cxnSpLocks/>
            </p:cNvCxnSpPr>
            <p:nvPr/>
          </p:nvCxnSpPr>
          <p:spPr bwMode="auto">
            <a:xfrm flipV="1">
              <a:off x="3213059" y="1801713"/>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E6BE39BC-22FD-F66B-EE78-53F665EE76CC}"/>
                </a:ext>
              </a:extLst>
            </p:cNvPr>
            <p:cNvCxnSpPr/>
            <p:nvPr/>
          </p:nvCxnSpPr>
          <p:spPr bwMode="auto">
            <a:xfrm flipV="1">
              <a:off x="2251715" y="1619506"/>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F0878377-6856-2C93-DF6A-10DDAC2B7D5F}"/>
                </a:ext>
              </a:extLst>
            </p:cNvPr>
            <p:cNvCxnSpPr/>
            <p:nvPr/>
          </p:nvCxnSpPr>
          <p:spPr bwMode="auto">
            <a:xfrm flipV="1">
              <a:off x="3152416" y="1804653"/>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FB337669-AB18-8CDA-A109-06459052D1A1}"/>
                </a:ext>
              </a:extLst>
            </p:cNvPr>
            <p:cNvCxnSpPr/>
            <p:nvPr/>
          </p:nvCxnSpPr>
          <p:spPr bwMode="auto">
            <a:xfrm flipV="1">
              <a:off x="3473241" y="183552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15193CC4-74AD-F34B-9750-015B2A51D445}"/>
                </a:ext>
              </a:extLst>
            </p:cNvPr>
            <p:cNvCxnSpPr/>
            <p:nvPr/>
          </p:nvCxnSpPr>
          <p:spPr bwMode="auto">
            <a:xfrm flipV="1">
              <a:off x="3439914" y="1837675"/>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30D9B18E-4F90-933D-A4FB-02911B340E9C}"/>
                </a:ext>
              </a:extLst>
            </p:cNvPr>
            <p:cNvCxnSpPr/>
            <p:nvPr/>
          </p:nvCxnSpPr>
          <p:spPr bwMode="auto">
            <a:xfrm flipV="1">
              <a:off x="3327531" y="1807575"/>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1A97E150-5555-55DA-BAB5-179BAA5B77E6}"/>
                </a:ext>
              </a:extLst>
            </p:cNvPr>
            <p:cNvCxnSpPr/>
            <p:nvPr/>
          </p:nvCxnSpPr>
          <p:spPr bwMode="auto">
            <a:xfrm flipV="1">
              <a:off x="3920744" y="188542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77A4090F-27CA-D950-C239-6AAFB9E6B004}"/>
                </a:ext>
              </a:extLst>
            </p:cNvPr>
            <p:cNvCxnSpPr/>
            <p:nvPr/>
          </p:nvCxnSpPr>
          <p:spPr bwMode="auto">
            <a:xfrm flipV="1">
              <a:off x="3834966" y="185039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783A17BB-4D57-D8E2-5A89-A61C9328418D}"/>
                </a:ext>
              </a:extLst>
            </p:cNvPr>
            <p:cNvCxnSpPr/>
            <p:nvPr/>
          </p:nvCxnSpPr>
          <p:spPr bwMode="auto">
            <a:xfrm flipV="1">
              <a:off x="3772345" y="1851815"/>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35" name="Straight Connector 9334">
              <a:extLst>
                <a:ext uri="{FF2B5EF4-FFF2-40B4-BE49-F238E27FC236}">
                  <a16:creationId xmlns:a16="http://schemas.microsoft.com/office/drawing/2014/main" id="{0135F97D-A508-19F8-099B-163BFA9273DE}"/>
                </a:ext>
              </a:extLst>
            </p:cNvPr>
            <p:cNvCxnSpPr/>
            <p:nvPr/>
          </p:nvCxnSpPr>
          <p:spPr bwMode="auto">
            <a:xfrm flipV="1">
              <a:off x="3716783" y="183186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B04567B0-0256-95E3-10BA-25CCF789DB47}"/>
                </a:ext>
              </a:extLst>
            </p:cNvPr>
            <p:cNvCxnSpPr/>
            <p:nvPr/>
          </p:nvCxnSpPr>
          <p:spPr bwMode="auto">
            <a:xfrm flipV="1">
              <a:off x="4307938" y="1929446"/>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0FE31F7E-8F98-8D97-ECB8-D17CEC472C78}"/>
                </a:ext>
              </a:extLst>
            </p:cNvPr>
            <p:cNvCxnSpPr/>
            <p:nvPr/>
          </p:nvCxnSpPr>
          <p:spPr bwMode="auto">
            <a:xfrm flipV="1">
              <a:off x="4345054" y="19299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3766FCF2-EC50-61A1-C649-C9D2196D2CBD}"/>
                </a:ext>
              </a:extLst>
            </p:cNvPr>
            <p:cNvCxnSpPr/>
            <p:nvPr/>
          </p:nvCxnSpPr>
          <p:spPr bwMode="auto">
            <a:xfrm flipV="1">
              <a:off x="3880191" y="188625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0" name="Straight Connector 9339">
              <a:extLst>
                <a:ext uri="{FF2B5EF4-FFF2-40B4-BE49-F238E27FC236}">
                  <a16:creationId xmlns:a16="http://schemas.microsoft.com/office/drawing/2014/main" id="{B4EFBC6D-B026-F915-5D2C-D9DCAE3E7397}"/>
                </a:ext>
              </a:extLst>
            </p:cNvPr>
            <p:cNvCxnSpPr/>
            <p:nvPr/>
          </p:nvCxnSpPr>
          <p:spPr bwMode="auto">
            <a:xfrm flipV="1">
              <a:off x="4042322" y="1885424"/>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35219EE7-B86E-F18F-2822-A494A1051A2B}"/>
                </a:ext>
              </a:extLst>
            </p:cNvPr>
            <p:cNvCxnSpPr/>
            <p:nvPr/>
          </p:nvCxnSpPr>
          <p:spPr bwMode="auto">
            <a:xfrm flipV="1">
              <a:off x="3992920" y="188542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2" name="Straight Connector 9341">
              <a:extLst>
                <a:ext uri="{FF2B5EF4-FFF2-40B4-BE49-F238E27FC236}">
                  <a16:creationId xmlns:a16="http://schemas.microsoft.com/office/drawing/2014/main" id="{0BBDBD9F-5409-FD33-DC90-19F776E6DBCC}"/>
                </a:ext>
              </a:extLst>
            </p:cNvPr>
            <p:cNvCxnSpPr/>
            <p:nvPr/>
          </p:nvCxnSpPr>
          <p:spPr bwMode="auto">
            <a:xfrm flipV="1">
              <a:off x="3958838" y="188542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3" name="Straight Connector 9342">
              <a:extLst>
                <a:ext uri="{FF2B5EF4-FFF2-40B4-BE49-F238E27FC236}">
                  <a16:creationId xmlns:a16="http://schemas.microsoft.com/office/drawing/2014/main" id="{0700A125-523A-8797-3C2B-5E2DECA0DCB5}"/>
                </a:ext>
              </a:extLst>
            </p:cNvPr>
            <p:cNvCxnSpPr/>
            <p:nvPr/>
          </p:nvCxnSpPr>
          <p:spPr bwMode="auto">
            <a:xfrm flipV="1">
              <a:off x="4115051" y="1889067"/>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98F1FD2D-3C1D-409E-5933-BB171833562F}"/>
                </a:ext>
              </a:extLst>
            </p:cNvPr>
            <p:cNvCxnSpPr/>
            <p:nvPr/>
          </p:nvCxnSpPr>
          <p:spPr bwMode="auto">
            <a:xfrm flipV="1">
              <a:off x="4452848" y="193003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88480684-B463-4C8A-FA04-A263104418D9}"/>
                </a:ext>
              </a:extLst>
            </p:cNvPr>
            <p:cNvCxnSpPr/>
            <p:nvPr/>
          </p:nvCxnSpPr>
          <p:spPr bwMode="auto">
            <a:xfrm flipV="1">
              <a:off x="4168789" y="1892709"/>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6" name="Straight Connector 9345">
              <a:extLst>
                <a:ext uri="{FF2B5EF4-FFF2-40B4-BE49-F238E27FC236}">
                  <a16:creationId xmlns:a16="http://schemas.microsoft.com/office/drawing/2014/main" id="{50169ABB-0246-C128-507B-83BE67ECBB57}"/>
                </a:ext>
              </a:extLst>
            </p:cNvPr>
            <p:cNvCxnSpPr/>
            <p:nvPr/>
          </p:nvCxnSpPr>
          <p:spPr bwMode="auto">
            <a:xfrm flipV="1">
              <a:off x="4493023" y="193064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5620DCBF-E4E9-70F3-8985-6E20773C8542}"/>
                </a:ext>
              </a:extLst>
            </p:cNvPr>
            <p:cNvCxnSpPr>
              <a:cxnSpLocks/>
            </p:cNvCxnSpPr>
            <p:nvPr/>
          </p:nvCxnSpPr>
          <p:spPr bwMode="auto">
            <a:xfrm flipV="1">
              <a:off x="3263765" y="1801716"/>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48" name="Straight Connector 9347">
              <a:extLst>
                <a:ext uri="{FF2B5EF4-FFF2-40B4-BE49-F238E27FC236}">
                  <a16:creationId xmlns:a16="http://schemas.microsoft.com/office/drawing/2014/main" id="{496478B4-3F9E-4EC2-E2B3-1B7F07A73E93}"/>
                </a:ext>
              </a:extLst>
            </p:cNvPr>
            <p:cNvCxnSpPr>
              <a:cxnSpLocks/>
            </p:cNvCxnSpPr>
            <p:nvPr/>
          </p:nvCxnSpPr>
          <p:spPr bwMode="auto">
            <a:xfrm flipV="1">
              <a:off x="3550228" y="1837675"/>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50" name="Straight Connector 9349">
              <a:extLst>
                <a:ext uri="{FF2B5EF4-FFF2-40B4-BE49-F238E27FC236}">
                  <a16:creationId xmlns:a16="http://schemas.microsoft.com/office/drawing/2014/main" id="{EA9F5AE9-22E2-D781-F0C4-CFD18EC2F65D}"/>
                </a:ext>
              </a:extLst>
            </p:cNvPr>
            <p:cNvCxnSpPr>
              <a:cxnSpLocks/>
            </p:cNvCxnSpPr>
            <p:nvPr/>
          </p:nvCxnSpPr>
          <p:spPr bwMode="auto">
            <a:xfrm flipV="1">
              <a:off x="4260385" y="1932429"/>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BA6302EA-C151-DBB1-AFED-10D5FB6D2157}"/>
                </a:ext>
              </a:extLst>
            </p:cNvPr>
            <p:cNvCxnSpPr/>
            <p:nvPr/>
          </p:nvCxnSpPr>
          <p:spPr bwMode="auto">
            <a:xfrm flipV="1">
              <a:off x="3636091" y="183552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F753B002-7B7E-8AD0-A9A4-13FBDD1BD8A3}"/>
                </a:ext>
              </a:extLst>
            </p:cNvPr>
            <p:cNvCxnSpPr/>
            <p:nvPr/>
          </p:nvCxnSpPr>
          <p:spPr bwMode="auto">
            <a:xfrm flipV="1">
              <a:off x="3590754" y="183552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4CDCDEF8-AC39-09EB-9397-B6DBCFC5AE38}"/>
                </a:ext>
              </a:extLst>
            </p:cNvPr>
            <p:cNvCxnSpPr/>
            <p:nvPr/>
          </p:nvCxnSpPr>
          <p:spPr bwMode="auto">
            <a:xfrm flipV="1">
              <a:off x="4202520" y="1892709"/>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AFAA6E31-F786-FAA7-02BB-0AFC9C4EB9C5}"/>
                </a:ext>
              </a:extLst>
            </p:cNvPr>
            <p:cNvCxnSpPr/>
            <p:nvPr/>
          </p:nvCxnSpPr>
          <p:spPr bwMode="auto">
            <a:xfrm flipV="1">
              <a:off x="4592664" y="1932519"/>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5" name="Straight Connector 9354">
              <a:extLst>
                <a:ext uri="{FF2B5EF4-FFF2-40B4-BE49-F238E27FC236}">
                  <a16:creationId xmlns:a16="http://schemas.microsoft.com/office/drawing/2014/main" id="{3AA41CB6-2997-9E3D-8811-A5988734216F}"/>
                </a:ext>
              </a:extLst>
            </p:cNvPr>
            <p:cNvCxnSpPr/>
            <p:nvPr/>
          </p:nvCxnSpPr>
          <p:spPr bwMode="auto">
            <a:xfrm flipV="1">
              <a:off x="4554969" y="1929445"/>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2987CAFB-A234-9DF5-9A87-1E2C3ADD03BC}"/>
                </a:ext>
              </a:extLst>
            </p:cNvPr>
            <p:cNvCxnSpPr/>
            <p:nvPr/>
          </p:nvCxnSpPr>
          <p:spPr bwMode="auto">
            <a:xfrm flipV="1">
              <a:off x="4725583" y="192944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7" name="Straight Connector 9356">
              <a:extLst>
                <a:ext uri="{FF2B5EF4-FFF2-40B4-BE49-F238E27FC236}">
                  <a16:creationId xmlns:a16="http://schemas.microsoft.com/office/drawing/2014/main" id="{A2320E31-7F95-C877-CEDD-21E9C16890F8}"/>
                </a:ext>
              </a:extLst>
            </p:cNvPr>
            <p:cNvCxnSpPr/>
            <p:nvPr/>
          </p:nvCxnSpPr>
          <p:spPr bwMode="auto">
            <a:xfrm flipV="1">
              <a:off x="4690631" y="1929444"/>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F8215473-0202-FFC7-E7BE-428F65955017}"/>
                </a:ext>
              </a:extLst>
            </p:cNvPr>
            <p:cNvCxnSpPr/>
            <p:nvPr/>
          </p:nvCxnSpPr>
          <p:spPr bwMode="auto">
            <a:xfrm flipV="1">
              <a:off x="4753056" y="192971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23B09214-0EFA-4C09-1BDE-B89125D21D38}"/>
                </a:ext>
              </a:extLst>
            </p:cNvPr>
            <p:cNvCxnSpPr/>
            <p:nvPr/>
          </p:nvCxnSpPr>
          <p:spPr bwMode="auto">
            <a:xfrm flipV="1">
              <a:off x="4836540" y="1925801"/>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55357828-F7AB-7D42-3D5C-8F914E454294}"/>
                </a:ext>
              </a:extLst>
            </p:cNvPr>
            <p:cNvCxnSpPr>
              <a:cxnSpLocks/>
            </p:cNvCxnSpPr>
            <p:nvPr/>
          </p:nvCxnSpPr>
          <p:spPr bwMode="auto">
            <a:xfrm flipV="1">
              <a:off x="5645131" y="1997623"/>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6A0D34C7-7E43-A86C-BA77-A0A53094554F}"/>
                </a:ext>
              </a:extLst>
            </p:cNvPr>
            <p:cNvCxnSpPr/>
            <p:nvPr/>
          </p:nvCxnSpPr>
          <p:spPr bwMode="auto">
            <a:xfrm flipV="1">
              <a:off x="4818035" y="192638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F6D7C37C-783D-BA78-1729-9BFECAF99FA8}"/>
                </a:ext>
              </a:extLst>
            </p:cNvPr>
            <p:cNvCxnSpPr/>
            <p:nvPr/>
          </p:nvCxnSpPr>
          <p:spPr bwMode="auto">
            <a:xfrm flipV="1">
              <a:off x="5062221" y="19982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FAED9969-70D4-26BF-7417-C2AD2AA31400}"/>
                </a:ext>
              </a:extLst>
            </p:cNvPr>
            <p:cNvCxnSpPr/>
            <p:nvPr/>
          </p:nvCxnSpPr>
          <p:spPr bwMode="auto">
            <a:xfrm flipV="1">
              <a:off x="5027553" y="1999003"/>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47F0E754-D316-9498-0B11-5B42A54BA23F}"/>
                </a:ext>
              </a:extLst>
            </p:cNvPr>
            <p:cNvCxnSpPr/>
            <p:nvPr/>
          </p:nvCxnSpPr>
          <p:spPr bwMode="auto">
            <a:xfrm flipV="1">
              <a:off x="5169674" y="199850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6" name="Straight Connector 9365">
              <a:extLst>
                <a:ext uri="{FF2B5EF4-FFF2-40B4-BE49-F238E27FC236}">
                  <a16:creationId xmlns:a16="http://schemas.microsoft.com/office/drawing/2014/main" id="{6D31366C-C43E-5918-FA0B-8FB4B432773F}"/>
                </a:ext>
              </a:extLst>
            </p:cNvPr>
            <p:cNvCxnSpPr/>
            <p:nvPr/>
          </p:nvCxnSpPr>
          <p:spPr bwMode="auto">
            <a:xfrm flipV="1">
              <a:off x="5137319" y="199948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6FC12DCA-7246-6EC5-0FED-BA82430715F1}"/>
                </a:ext>
              </a:extLst>
            </p:cNvPr>
            <p:cNvCxnSpPr/>
            <p:nvPr/>
          </p:nvCxnSpPr>
          <p:spPr bwMode="auto">
            <a:xfrm flipV="1">
              <a:off x="5453967" y="1998862"/>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537ADD81-8133-395D-F1C6-7FD56C8F3F71}"/>
                </a:ext>
              </a:extLst>
            </p:cNvPr>
            <p:cNvCxnSpPr>
              <a:cxnSpLocks/>
            </p:cNvCxnSpPr>
            <p:nvPr/>
          </p:nvCxnSpPr>
          <p:spPr bwMode="auto">
            <a:xfrm flipV="1">
              <a:off x="4919073" y="1995876"/>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69" name="Straight Connector 9368">
              <a:extLst>
                <a:ext uri="{FF2B5EF4-FFF2-40B4-BE49-F238E27FC236}">
                  <a16:creationId xmlns:a16="http://schemas.microsoft.com/office/drawing/2014/main" id="{978921B8-7996-6294-1C63-30A805688F50}"/>
                </a:ext>
              </a:extLst>
            </p:cNvPr>
            <p:cNvCxnSpPr>
              <a:cxnSpLocks/>
            </p:cNvCxnSpPr>
            <p:nvPr/>
          </p:nvCxnSpPr>
          <p:spPr bwMode="auto">
            <a:xfrm flipV="1">
              <a:off x="4967054" y="1996907"/>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70" name="Straight Connector 9369">
              <a:extLst>
                <a:ext uri="{FF2B5EF4-FFF2-40B4-BE49-F238E27FC236}">
                  <a16:creationId xmlns:a16="http://schemas.microsoft.com/office/drawing/2014/main" id="{E8A679EF-9A1D-4AF2-6D52-A66D04488208}"/>
                </a:ext>
              </a:extLst>
            </p:cNvPr>
            <p:cNvCxnSpPr/>
            <p:nvPr/>
          </p:nvCxnSpPr>
          <p:spPr bwMode="auto">
            <a:xfrm flipV="1">
              <a:off x="5545403" y="199820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72" name="Straight Connector 9371">
              <a:extLst>
                <a:ext uri="{FF2B5EF4-FFF2-40B4-BE49-F238E27FC236}">
                  <a16:creationId xmlns:a16="http://schemas.microsoft.com/office/drawing/2014/main" id="{D18D1CFC-9683-738F-E99D-0941449748CC}"/>
                </a:ext>
              </a:extLst>
            </p:cNvPr>
            <p:cNvCxnSpPr/>
            <p:nvPr/>
          </p:nvCxnSpPr>
          <p:spPr bwMode="auto">
            <a:xfrm flipV="1">
              <a:off x="5719554" y="19974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73" name="Straight Connector 9372">
              <a:extLst>
                <a:ext uri="{FF2B5EF4-FFF2-40B4-BE49-F238E27FC236}">
                  <a16:creationId xmlns:a16="http://schemas.microsoft.com/office/drawing/2014/main" id="{1C638A01-427C-DF70-A6D6-31C27D305806}"/>
                </a:ext>
              </a:extLst>
            </p:cNvPr>
            <p:cNvCxnSpPr/>
            <p:nvPr/>
          </p:nvCxnSpPr>
          <p:spPr bwMode="auto">
            <a:xfrm flipV="1">
              <a:off x="5883596" y="2006769"/>
              <a:ext cx="0" cy="94191"/>
            </a:xfrm>
            <a:prstGeom prst="line">
              <a:avLst/>
            </a:prstGeom>
            <a:noFill/>
            <a:ln w="28575" cap="flat" cmpd="sng" algn="ctr">
              <a:solidFill>
                <a:schemeClr val="accent1"/>
              </a:solidFill>
              <a:prstDash val="solid"/>
              <a:round/>
              <a:headEnd type="none" w="med" len="med"/>
              <a:tailEnd type="none" w="med" len="med"/>
            </a:ln>
            <a:effectLst/>
          </p:spPr>
        </p:cxnSp>
      </p:grpSp>
      <p:sp>
        <p:nvSpPr>
          <p:cNvPr id="9378" name="Freeform: Shape 9377">
            <a:extLst>
              <a:ext uri="{FF2B5EF4-FFF2-40B4-BE49-F238E27FC236}">
                <a16:creationId xmlns:a16="http://schemas.microsoft.com/office/drawing/2014/main" id="{B2A82E2D-8B3A-9349-E38C-DFF6B1C32C28}"/>
              </a:ext>
            </a:extLst>
          </p:cNvPr>
          <p:cNvSpPr/>
          <p:nvPr/>
        </p:nvSpPr>
        <p:spPr bwMode="auto">
          <a:xfrm>
            <a:off x="1515500" y="1581074"/>
            <a:ext cx="4211340" cy="510024"/>
          </a:xfrm>
          <a:custGeom>
            <a:avLst/>
            <a:gdLst>
              <a:gd name="connsiteX0" fmla="*/ 0 w 4211340"/>
              <a:gd name="connsiteY0" fmla="*/ 0 h 510024"/>
              <a:gd name="connsiteX1" fmla="*/ 94718 w 4211340"/>
              <a:gd name="connsiteY1" fmla="*/ 0 h 510024"/>
              <a:gd name="connsiteX2" fmla="*/ 94718 w 4211340"/>
              <a:gd name="connsiteY2" fmla="*/ 18215 h 510024"/>
              <a:gd name="connsiteX3" fmla="*/ 142078 w 4211340"/>
              <a:gd name="connsiteY3" fmla="*/ 18215 h 510024"/>
              <a:gd name="connsiteX4" fmla="*/ 142078 w 4211340"/>
              <a:gd name="connsiteY4" fmla="*/ 43716 h 510024"/>
              <a:gd name="connsiteX5" fmla="*/ 298728 w 4211340"/>
              <a:gd name="connsiteY5" fmla="*/ 43716 h 510024"/>
              <a:gd name="connsiteX6" fmla="*/ 298728 w 4211340"/>
              <a:gd name="connsiteY6" fmla="*/ 61932 h 510024"/>
              <a:gd name="connsiteX7" fmla="*/ 346087 w 4211340"/>
              <a:gd name="connsiteY7" fmla="*/ 61932 h 510024"/>
              <a:gd name="connsiteX8" fmla="*/ 346087 w 4211340"/>
              <a:gd name="connsiteY8" fmla="*/ 105648 h 510024"/>
              <a:gd name="connsiteX9" fmla="*/ 571955 w 4211340"/>
              <a:gd name="connsiteY9" fmla="*/ 105648 h 510024"/>
              <a:gd name="connsiteX10" fmla="*/ 586527 w 4211340"/>
              <a:gd name="connsiteY10" fmla="*/ 105648 h 510024"/>
              <a:gd name="connsiteX11" fmla="*/ 710390 w 4211340"/>
              <a:gd name="connsiteY11" fmla="*/ 105648 h 510024"/>
              <a:gd name="connsiteX12" fmla="*/ 710390 w 4211340"/>
              <a:gd name="connsiteY12" fmla="*/ 149364 h 510024"/>
              <a:gd name="connsiteX13" fmla="*/ 746820 w 4211340"/>
              <a:gd name="connsiteY13" fmla="*/ 149364 h 510024"/>
              <a:gd name="connsiteX14" fmla="*/ 746820 w 4211340"/>
              <a:gd name="connsiteY14" fmla="*/ 171222 h 510024"/>
              <a:gd name="connsiteX15" fmla="*/ 794180 w 4211340"/>
              <a:gd name="connsiteY15" fmla="*/ 171222 h 510024"/>
              <a:gd name="connsiteX16" fmla="*/ 794180 w 4211340"/>
              <a:gd name="connsiteY16" fmla="*/ 182151 h 510024"/>
              <a:gd name="connsiteX17" fmla="*/ 830610 w 4211340"/>
              <a:gd name="connsiteY17" fmla="*/ 182151 h 510024"/>
              <a:gd name="connsiteX18" fmla="*/ 830610 w 4211340"/>
              <a:gd name="connsiteY18" fmla="*/ 214939 h 510024"/>
              <a:gd name="connsiteX19" fmla="*/ 877969 w 4211340"/>
              <a:gd name="connsiteY19" fmla="*/ 214939 h 510024"/>
              <a:gd name="connsiteX20" fmla="*/ 877969 w 4211340"/>
              <a:gd name="connsiteY20" fmla="*/ 229511 h 510024"/>
              <a:gd name="connsiteX21" fmla="*/ 994546 w 4211340"/>
              <a:gd name="connsiteY21" fmla="*/ 229511 h 510024"/>
              <a:gd name="connsiteX22" fmla="*/ 994546 w 4211340"/>
              <a:gd name="connsiteY22" fmla="*/ 262298 h 510024"/>
              <a:gd name="connsiteX23" fmla="*/ 1209485 w 4211340"/>
              <a:gd name="connsiteY23" fmla="*/ 262298 h 510024"/>
              <a:gd name="connsiteX24" fmla="*/ 1209485 w 4211340"/>
              <a:gd name="connsiteY24" fmla="*/ 273227 h 510024"/>
              <a:gd name="connsiteX25" fmla="*/ 1282345 w 4211340"/>
              <a:gd name="connsiteY25" fmla="*/ 273227 h 510024"/>
              <a:gd name="connsiteX26" fmla="*/ 1282345 w 4211340"/>
              <a:gd name="connsiteY26" fmla="*/ 295085 h 510024"/>
              <a:gd name="connsiteX27" fmla="*/ 1387993 w 4211340"/>
              <a:gd name="connsiteY27" fmla="*/ 295085 h 510024"/>
              <a:gd name="connsiteX28" fmla="*/ 1387993 w 4211340"/>
              <a:gd name="connsiteY28" fmla="*/ 316944 h 510024"/>
              <a:gd name="connsiteX29" fmla="*/ 1843372 w 4211340"/>
              <a:gd name="connsiteY29" fmla="*/ 316944 h 510024"/>
              <a:gd name="connsiteX30" fmla="*/ 1843372 w 4211340"/>
              <a:gd name="connsiteY30" fmla="*/ 338802 h 510024"/>
              <a:gd name="connsiteX31" fmla="*/ 2214961 w 4211340"/>
              <a:gd name="connsiteY31" fmla="*/ 338802 h 510024"/>
              <a:gd name="connsiteX32" fmla="*/ 2214961 w 4211340"/>
              <a:gd name="connsiteY32" fmla="*/ 367946 h 510024"/>
              <a:gd name="connsiteX33" fmla="*/ 2346110 w 4211340"/>
              <a:gd name="connsiteY33" fmla="*/ 367946 h 510024"/>
              <a:gd name="connsiteX34" fmla="*/ 2346110 w 4211340"/>
              <a:gd name="connsiteY34" fmla="*/ 400733 h 510024"/>
              <a:gd name="connsiteX35" fmla="*/ 2714055 w 4211340"/>
              <a:gd name="connsiteY35" fmla="*/ 400733 h 510024"/>
              <a:gd name="connsiteX36" fmla="*/ 2714055 w 4211340"/>
              <a:gd name="connsiteY36" fmla="*/ 437163 h 510024"/>
              <a:gd name="connsiteX37" fmla="*/ 3337013 w 4211340"/>
              <a:gd name="connsiteY37" fmla="*/ 437163 h 510024"/>
              <a:gd name="connsiteX38" fmla="*/ 3337013 w 4211340"/>
              <a:gd name="connsiteY38" fmla="*/ 510024 h 510024"/>
              <a:gd name="connsiteX39" fmla="*/ 4211340 w 4211340"/>
              <a:gd name="connsiteY39" fmla="*/ 510024 h 510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211340" h="510024">
                <a:moveTo>
                  <a:pt x="0" y="0"/>
                </a:moveTo>
                <a:lnTo>
                  <a:pt x="94718" y="0"/>
                </a:lnTo>
                <a:lnTo>
                  <a:pt x="94718" y="18215"/>
                </a:lnTo>
                <a:lnTo>
                  <a:pt x="142078" y="18215"/>
                </a:lnTo>
                <a:lnTo>
                  <a:pt x="142078" y="43716"/>
                </a:lnTo>
                <a:lnTo>
                  <a:pt x="298728" y="43716"/>
                </a:lnTo>
                <a:lnTo>
                  <a:pt x="298728" y="61932"/>
                </a:lnTo>
                <a:lnTo>
                  <a:pt x="346087" y="61932"/>
                </a:lnTo>
                <a:lnTo>
                  <a:pt x="346087" y="105648"/>
                </a:lnTo>
                <a:lnTo>
                  <a:pt x="571955" y="105648"/>
                </a:lnTo>
                <a:lnTo>
                  <a:pt x="586527" y="105648"/>
                </a:lnTo>
                <a:lnTo>
                  <a:pt x="710390" y="105648"/>
                </a:lnTo>
                <a:lnTo>
                  <a:pt x="710390" y="149364"/>
                </a:lnTo>
                <a:lnTo>
                  <a:pt x="746820" y="149364"/>
                </a:lnTo>
                <a:lnTo>
                  <a:pt x="746820" y="171222"/>
                </a:lnTo>
                <a:lnTo>
                  <a:pt x="794180" y="171222"/>
                </a:lnTo>
                <a:lnTo>
                  <a:pt x="794180" y="182151"/>
                </a:lnTo>
                <a:lnTo>
                  <a:pt x="830610" y="182151"/>
                </a:lnTo>
                <a:lnTo>
                  <a:pt x="830610" y="214939"/>
                </a:lnTo>
                <a:lnTo>
                  <a:pt x="877969" y="214939"/>
                </a:lnTo>
                <a:lnTo>
                  <a:pt x="877969" y="229511"/>
                </a:lnTo>
                <a:lnTo>
                  <a:pt x="994546" y="229511"/>
                </a:lnTo>
                <a:lnTo>
                  <a:pt x="994546" y="262298"/>
                </a:lnTo>
                <a:lnTo>
                  <a:pt x="1209485" y="262298"/>
                </a:lnTo>
                <a:lnTo>
                  <a:pt x="1209485" y="273227"/>
                </a:lnTo>
                <a:lnTo>
                  <a:pt x="1282345" y="273227"/>
                </a:lnTo>
                <a:lnTo>
                  <a:pt x="1282345" y="295085"/>
                </a:lnTo>
                <a:lnTo>
                  <a:pt x="1387993" y="295085"/>
                </a:lnTo>
                <a:lnTo>
                  <a:pt x="1387993" y="316944"/>
                </a:lnTo>
                <a:lnTo>
                  <a:pt x="1843372" y="316944"/>
                </a:lnTo>
                <a:lnTo>
                  <a:pt x="1843372" y="338802"/>
                </a:lnTo>
                <a:lnTo>
                  <a:pt x="2214961" y="338802"/>
                </a:lnTo>
                <a:lnTo>
                  <a:pt x="2214961" y="367946"/>
                </a:lnTo>
                <a:lnTo>
                  <a:pt x="2346110" y="367946"/>
                </a:lnTo>
                <a:lnTo>
                  <a:pt x="2346110" y="400733"/>
                </a:lnTo>
                <a:lnTo>
                  <a:pt x="2714055" y="400733"/>
                </a:lnTo>
                <a:lnTo>
                  <a:pt x="2714055" y="437163"/>
                </a:lnTo>
                <a:lnTo>
                  <a:pt x="3337013" y="437163"/>
                </a:lnTo>
                <a:lnTo>
                  <a:pt x="3337013" y="510024"/>
                </a:lnTo>
                <a:lnTo>
                  <a:pt x="4211340" y="510024"/>
                </a:lnTo>
              </a:path>
            </a:pathLst>
          </a:custGeom>
          <a:noFill/>
          <a:ln w="28575">
            <a:solidFill>
              <a:schemeClr val="accent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1224297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378" name="Group 9377">
            <a:extLst>
              <a:ext uri="{FF2B5EF4-FFF2-40B4-BE49-F238E27FC236}">
                <a16:creationId xmlns:a16="http://schemas.microsoft.com/office/drawing/2014/main" id="{E526A9B7-BE62-49ED-4094-DBDFD18DAD61}"/>
              </a:ext>
            </a:extLst>
          </p:cNvPr>
          <p:cNvGrpSpPr/>
          <p:nvPr/>
        </p:nvGrpSpPr>
        <p:grpSpPr>
          <a:xfrm>
            <a:off x="1549587" y="1492988"/>
            <a:ext cx="4237950" cy="189947"/>
            <a:chOff x="1549587" y="1492988"/>
            <a:chExt cx="4237950" cy="189947"/>
          </a:xfrm>
        </p:grpSpPr>
        <p:cxnSp>
          <p:nvCxnSpPr>
            <p:cNvPr id="13" name="Straight Connector 12">
              <a:extLst>
                <a:ext uri="{FF2B5EF4-FFF2-40B4-BE49-F238E27FC236}">
                  <a16:creationId xmlns:a16="http://schemas.microsoft.com/office/drawing/2014/main" id="{F62FCF05-6CCE-87D5-41A8-DC333D138294}"/>
                </a:ext>
              </a:extLst>
            </p:cNvPr>
            <p:cNvCxnSpPr/>
            <p:nvPr/>
          </p:nvCxnSpPr>
          <p:spPr bwMode="auto">
            <a:xfrm flipV="1">
              <a:off x="1549587" y="1492988"/>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64F352C-FA44-7E67-9C56-7A26FB901DC3}"/>
                </a:ext>
              </a:extLst>
            </p:cNvPr>
            <p:cNvCxnSpPr/>
            <p:nvPr/>
          </p:nvCxnSpPr>
          <p:spPr bwMode="auto">
            <a:xfrm flipV="1">
              <a:off x="1582602" y="150974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E6534296-F71E-9408-3927-2447E14D7AA3}"/>
                </a:ext>
              </a:extLst>
            </p:cNvPr>
            <p:cNvCxnSpPr/>
            <p:nvPr/>
          </p:nvCxnSpPr>
          <p:spPr bwMode="auto">
            <a:xfrm flipV="1">
              <a:off x="1671040" y="1537752"/>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BD3BBF1-7B00-8A54-3BE4-D78A7A05E789}"/>
                </a:ext>
              </a:extLst>
            </p:cNvPr>
            <p:cNvCxnSpPr/>
            <p:nvPr/>
          </p:nvCxnSpPr>
          <p:spPr bwMode="auto">
            <a:xfrm flipV="1">
              <a:off x="1787473" y="154612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DDEBAFF3-3BEE-A954-BE4F-060AA7A996DC}"/>
                </a:ext>
              </a:extLst>
            </p:cNvPr>
            <p:cNvCxnSpPr/>
            <p:nvPr/>
          </p:nvCxnSpPr>
          <p:spPr bwMode="auto">
            <a:xfrm flipV="1">
              <a:off x="1998876" y="156129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6419E91E-5910-5546-DB4A-6ABE7F5C8706}"/>
                </a:ext>
              </a:extLst>
            </p:cNvPr>
            <p:cNvCxnSpPr/>
            <p:nvPr/>
          </p:nvCxnSpPr>
          <p:spPr bwMode="auto">
            <a:xfrm flipV="1">
              <a:off x="1879487" y="1557830"/>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EF1BD8D2-17F6-BC6C-8FD0-9902A0575F71}"/>
                </a:ext>
              </a:extLst>
            </p:cNvPr>
            <p:cNvCxnSpPr>
              <a:cxnSpLocks/>
            </p:cNvCxnSpPr>
            <p:nvPr/>
          </p:nvCxnSpPr>
          <p:spPr bwMode="auto">
            <a:xfrm flipV="1">
              <a:off x="1732443" y="1545667"/>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31AE221F-F8BD-DA1F-3DDB-8D3CFB629EB7}"/>
                </a:ext>
              </a:extLst>
            </p:cNvPr>
            <p:cNvCxnSpPr>
              <a:cxnSpLocks/>
            </p:cNvCxnSpPr>
            <p:nvPr/>
          </p:nvCxnSpPr>
          <p:spPr bwMode="auto">
            <a:xfrm flipV="1">
              <a:off x="1848348" y="1553922"/>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ADB3971C-6C07-0E15-31FD-99C12EA61826}"/>
                </a:ext>
              </a:extLst>
            </p:cNvPr>
            <p:cNvCxnSpPr>
              <a:cxnSpLocks/>
            </p:cNvCxnSpPr>
            <p:nvPr/>
          </p:nvCxnSpPr>
          <p:spPr bwMode="auto">
            <a:xfrm flipV="1">
              <a:off x="2113202" y="1561297"/>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92AE002-D174-ADDA-8BDB-30540916AAE1}"/>
                </a:ext>
              </a:extLst>
            </p:cNvPr>
            <p:cNvCxnSpPr>
              <a:cxnSpLocks/>
            </p:cNvCxnSpPr>
            <p:nvPr/>
          </p:nvCxnSpPr>
          <p:spPr bwMode="auto">
            <a:xfrm flipV="1">
              <a:off x="2230880" y="1561297"/>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DEDDB4B9-E7DD-5B6C-3CA8-450C163D6AC0}"/>
                </a:ext>
              </a:extLst>
            </p:cNvPr>
            <p:cNvCxnSpPr>
              <a:cxnSpLocks/>
            </p:cNvCxnSpPr>
            <p:nvPr/>
          </p:nvCxnSpPr>
          <p:spPr bwMode="auto">
            <a:xfrm flipV="1">
              <a:off x="2290478" y="1563252"/>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09644F4-CFF2-6A9F-C6B0-676AB2DAF4BE}"/>
                </a:ext>
              </a:extLst>
            </p:cNvPr>
            <p:cNvCxnSpPr/>
            <p:nvPr/>
          </p:nvCxnSpPr>
          <p:spPr bwMode="auto">
            <a:xfrm flipV="1">
              <a:off x="2040662" y="156129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80F613F-B39A-BF58-8F4D-643112FB5046}"/>
                </a:ext>
              </a:extLst>
            </p:cNvPr>
            <p:cNvCxnSpPr/>
            <p:nvPr/>
          </p:nvCxnSpPr>
          <p:spPr bwMode="auto">
            <a:xfrm flipV="1">
              <a:off x="1944938" y="1561297"/>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DAFA865-EB7C-B357-8B1B-C90812CCBB78}"/>
                </a:ext>
              </a:extLst>
            </p:cNvPr>
            <p:cNvCxnSpPr/>
            <p:nvPr/>
          </p:nvCxnSpPr>
          <p:spPr bwMode="auto">
            <a:xfrm flipV="1">
              <a:off x="2330217" y="1563330"/>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567BCDC-B4EF-FA58-0134-05A2590E79A2}"/>
                </a:ext>
              </a:extLst>
            </p:cNvPr>
            <p:cNvCxnSpPr/>
            <p:nvPr/>
          </p:nvCxnSpPr>
          <p:spPr bwMode="auto">
            <a:xfrm flipV="1">
              <a:off x="2373189" y="1562450"/>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1D77988-ED34-0A25-607C-174ABD5E0B61}"/>
                </a:ext>
              </a:extLst>
            </p:cNvPr>
            <p:cNvCxnSpPr/>
            <p:nvPr/>
          </p:nvCxnSpPr>
          <p:spPr bwMode="auto">
            <a:xfrm flipV="1">
              <a:off x="2617531" y="156129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D366084-73F0-D500-54FD-63AB451AAB35}"/>
                </a:ext>
              </a:extLst>
            </p:cNvPr>
            <p:cNvCxnSpPr/>
            <p:nvPr/>
          </p:nvCxnSpPr>
          <p:spPr bwMode="auto">
            <a:xfrm flipV="1">
              <a:off x="2711622" y="157029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9DA08D4E-DA11-DAFD-7E78-5281C277936C}"/>
                </a:ext>
              </a:extLst>
            </p:cNvPr>
            <p:cNvCxnSpPr/>
            <p:nvPr/>
          </p:nvCxnSpPr>
          <p:spPr bwMode="auto">
            <a:xfrm flipV="1">
              <a:off x="2758729" y="156994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5D4135E-2A4F-EBF8-DF5E-FAECEDDE4209}"/>
                </a:ext>
              </a:extLst>
            </p:cNvPr>
            <p:cNvCxnSpPr/>
            <p:nvPr/>
          </p:nvCxnSpPr>
          <p:spPr bwMode="auto">
            <a:xfrm flipV="1">
              <a:off x="3097059" y="156911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F3751BE7-BBE1-FB2D-4570-7B655F702773}"/>
                </a:ext>
              </a:extLst>
            </p:cNvPr>
            <p:cNvCxnSpPr/>
            <p:nvPr/>
          </p:nvCxnSpPr>
          <p:spPr bwMode="auto">
            <a:xfrm flipV="1">
              <a:off x="3141807" y="156959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2606194A-43FF-67C5-33A3-9239306A8B05}"/>
                </a:ext>
              </a:extLst>
            </p:cNvPr>
            <p:cNvCxnSpPr/>
            <p:nvPr/>
          </p:nvCxnSpPr>
          <p:spPr bwMode="auto">
            <a:xfrm flipV="1">
              <a:off x="2474075" y="1561297"/>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EDB18ADB-116E-8ECA-4E7C-A784B3C132E7}"/>
                </a:ext>
              </a:extLst>
            </p:cNvPr>
            <p:cNvCxnSpPr/>
            <p:nvPr/>
          </p:nvCxnSpPr>
          <p:spPr bwMode="auto">
            <a:xfrm flipV="1">
              <a:off x="2577216" y="1563397"/>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C03DDAAA-BEC1-F90F-3D6A-335AF773044B}"/>
                </a:ext>
              </a:extLst>
            </p:cNvPr>
            <p:cNvCxnSpPr/>
            <p:nvPr/>
          </p:nvCxnSpPr>
          <p:spPr bwMode="auto">
            <a:xfrm flipV="1">
              <a:off x="2921996" y="1575851"/>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C751E630-B271-CFFB-B394-814581C96FA7}"/>
                </a:ext>
              </a:extLst>
            </p:cNvPr>
            <p:cNvCxnSpPr/>
            <p:nvPr/>
          </p:nvCxnSpPr>
          <p:spPr bwMode="auto">
            <a:xfrm flipV="1">
              <a:off x="3306693" y="1583989"/>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FD3A31FA-29AF-8592-1C0F-29ED616FA6A1}"/>
                </a:ext>
              </a:extLst>
            </p:cNvPr>
            <p:cNvCxnSpPr/>
            <p:nvPr/>
          </p:nvCxnSpPr>
          <p:spPr bwMode="auto">
            <a:xfrm flipV="1">
              <a:off x="3341764" y="158415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DCEDCB7-69A1-12A2-3098-F78A0DE00394}"/>
                </a:ext>
              </a:extLst>
            </p:cNvPr>
            <p:cNvCxnSpPr/>
            <p:nvPr/>
          </p:nvCxnSpPr>
          <p:spPr bwMode="auto">
            <a:xfrm flipV="1">
              <a:off x="3470526" y="158307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88EFFEE4-0B94-797D-31D0-81D43AEA7672}"/>
                </a:ext>
              </a:extLst>
            </p:cNvPr>
            <p:cNvCxnSpPr/>
            <p:nvPr/>
          </p:nvCxnSpPr>
          <p:spPr bwMode="auto">
            <a:xfrm flipV="1">
              <a:off x="3682999" y="158652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D8ED59C-48C9-99B9-A1B2-7B251BB81399}"/>
                </a:ext>
              </a:extLst>
            </p:cNvPr>
            <p:cNvCxnSpPr/>
            <p:nvPr/>
          </p:nvCxnSpPr>
          <p:spPr bwMode="auto">
            <a:xfrm flipV="1">
              <a:off x="3719406" y="158642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2B450555-25B8-727D-8B0F-60049936E35F}"/>
                </a:ext>
              </a:extLst>
            </p:cNvPr>
            <p:cNvCxnSpPr/>
            <p:nvPr/>
          </p:nvCxnSpPr>
          <p:spPr bwMode="auto">
            <a:xfrm flipV="1">
              <a:off x="3063573" y="156911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9A2A125-20CD-3556-0694-FDC3274302ED}"/>
                </a:ext>
              </a:extLst>
            </p:cNvPr>
            <p:cNvCxnSpPr/>
            <p:nvPr/>
          </p:nvCxnSpPr>
          <p:spPr bwMode="auto">
            <a:xfrm flipV="1">
              <a:off x="3755418" y="1586598"/>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CE08B809-919C-BA8D-C83B-7C9B6B8BA03A}"/>
                </a:ext>
              </a:extLst>
            </p:cNvPr>
            <p:cNvCxnSpPr>
              <a:cxnSpLocks/>
            </p:cNvCxnSpPr>
            <p:nvPr/>
          </p:nvCxnSpPr>
          <p:spPr bwMode="auto">
            <a:xfrm flipV="1">
              <a:off x="2421127" y="1563252"/>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D8014476-901E-648D-19FD-B376C6203E59}"/>
                </a:ext>
              </a:extLst>
            </p:cNvPr>
            <p:cNvCxnSpPr>
              <a:cxnSpLocks/>
            </p:cNvCxnSpPr>
            <p:nvPr/>
          </p:nvCxnSpPr>
          <p:spPr bwMode="auto">
            <a:xfrm flipV="1">
              <a:off x="2532701" y="1557830"/>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69BB5D99-8224-6DA1-CD76-975A7F7220F9}"/>
                </a:ext>
              </a:extLst>
            </p:cNvPr>
            <p:cNvCxnSpPr>
              <a:cxnSpLocks/>
            </p:cNvCxnSpPr>
            <p:nvPr/>
          </p:nvCxnSpPr>
          <p:spPr bwMode="auto">
            <a:xfrm flipV="1">
              <a:off x="2816615" y="1569113"/>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4A00338-D704-68A2-EC8F-E3CE5648BCB5}"/>
                </a:ext>
              </a:extLst>
            </p:cNvPr>
            <p:cNvCxnSpPr>
              <a:cxnSpLocks/>
            </p:cNvCxnSpPr>
            <p:nvPr/>
          </p:nvCxnSpPr>
          <p:spPr bwMode="auto">
            <a:xfrm flipV="1">
              <a:off x="3211764" y="1582615"/>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3C35A546-6E41-287B-ACD1-F2D9C69A1E81}"/>
                </a:ext>
              </a:extLst>
            </p:cNvPr>
            <p:cNvCxnSpPr>
              <a:cxnSpLocks/>
            </p:cNvCxnSpPr>
            <p:nvPr/>
          </p:nvCxnSpPr>
          <p:spPr bwMode="auto">
            <a:xfrm flipV="1">
              <a:off x="4216531" y="1587543"/>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D66FC9EB-3E9D-1FED-CDFB-79EF735DD8CD}"/>
                </a:ext>
              </a:extLst>
            </p:cNvPr>
            <p:cNvCxnSpPr>
              <a:cxnSpLocks/>
            </p:cNvCxnSpPr>
            <p:nvPr/>
          </p:nvCxnSpPr>
          <p:spPr bwMode="auto">
            <a:xfrm flipV="1">
              <a:off x="4275060" y="1587122"/>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63FB7F4-802C-55EF-E7B6-9559DAC69D20}"/>
                </a:ext>
              </a:extLst>
            </p:cNvPr>
            <p:cNvCxnSpPr/>
            <p:nvPr/>
          </p:nvCxnSpPr>
          <p:spPr bwMode="auto">
            <a:xfrm flipV="1">
              <a:off x="2668168" y="1569113"/>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531312DD-D4A7-E28F-2BE1-401BC3B9F99B}"/>
                </a:ext>
              </a:extLst>
            </p:cNvPr>
            <p:cNvCxnSpPr/>
            <p:nvPr/>
          </p:nvCxnSpPr>
          <p:spPr bwMode="auto">
            <a:xfrm flipV="1">
              <a:off x="3789464" y="158642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2E0FB77A-D6D4-4B59-D1CB-04C23FCC8A83}"/>
                </a:ext>
              </a:extLst>
            </p:cNvPr>
            <p:cNvCxnSpPr/>
            <p:nvPr/>
          </p:nvCxnSpPr>
          <p:spPr bwMode="auto">
            <a:xfrm flipV="1">
              <a:off x="3266378" y="158261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B3B87BBA-766D-F16E-85AC-5F1CC0D8137A}"/>
                </a:ext>
              </a:extLst>
            </p:cNvPr>
            <p:cNvCxnSpPr/>
            <p:nvPr/>
          </p:nvCxnSpPr>
          <p:spPr bwMode="auto">
            <a:xfrm flipV="1">
              <a:off x="3825855" y="158689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B48CC073-79BD-2AF8-DCD1-C8904A9D4A14}"/>
                </a:ext>
              </a:extLst>
            </p:cNvPr>
            <p:cNvCxnSpPr/>
            <p:nvPr/>
          </p:nvCxnSpPr>
          <p:spPr bwMode="auto">
            <a:xfrm flipV="1">
              <a:off x="3866896" y="1583968"/>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40CC2A9B-2E11-FAB1-FC82-DED5BD252F85}"/>
                </a:ext>
              </a:extLst>
            </p:cNvPr>
            <p:cNvCxnSpPr/>
            <p:nvPr/>
          </p:nvCxnSpPr>
          <p:spPr bwMode="auto">
            <a:xfrm flipV="1">
              <a:off x="3913152" y="158642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9B648D94-2CC4-4EBD-3E1F-40A345E4644C}"/>
                </a:ext>
              </a:extLst>
            </p:cNvPr>
            <p:cNvCxnSpPr/>
            <p:nvPr/>
          </p:nvCxnSpPr>
          <p:spPr bwMode="auto">
            <a:xfrm flipV="1">
              <a:off x="3958698" y="1581934"/>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3DF76E25-7271-1152-E165-0E3FC16D5A4F}"/>
                </a:ext>
              </a:extLst>
            </p:cNvPr>
            <p:cNvCxnSpPr/>
            <p:nvPr/>
          </p:nvCxnSpPr>
          <p:spPr bwMode="auto">
            <a:xfrm flipV="1">
              <a:off x="4021893" y="158476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C91234A3-77A2-C418-A383-765F0C29D6C9}"/>
                </a:ext>
              </a:extLst>
            </p:cNvPr>
            <p:cNvCxnSpPr/>
            <p:nvPr/>
          </p:nvCxnSpPr>
          <p:spPr bwMode="auto">
            <a:xfrm flipV="1">
              <a:off x="4298018" y="158652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F74A6D71-D455-9D6A-6A57-284E0296840B}"/>
                </a:ext>
              </a:extLst>
            </p:cNvPr>
            <p:cNvCxnSpPr/>
            <p:nvPr/>
          </p:nvCxnSpPr>
          <p:spPr bwMode="auto">
            <a:xfrm flipV="1">
              <a:off x="4158692" y="1585270"/>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114DAA09-690B-AF2B-855D-39F044571A91}"/>
                </a:ext>
              </a:extLst>
            </p:cNvPr>
            <p:cNvCxnSpPr/>
            <p:nvPr/>
          </p:nvCxnSpPr>
          <p:spPr bwMode="auto">
            <a:xfrm flipV="1">
              <a:off x="4500296" y="159130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F2963C3-7072-7ABF-909C-B5F01A48F77D}"/>
                </a:ext>
              </a:extLst>
            </p:cNvPr>
            <p:cNvCxnSpPr/>
            <p:nvPr/>
          </p:nvCxnSpPr>
          <p:spPr bwMode="auto">
            <a:xfrm flipV="1">
              <a:off x="4537269" y="159043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FE7EC68F-481C-0C90-B238-8705EBB5CB06}"/>
                </a:ext>
              </a:extLst>
            </p:cNvPr>
            <p:cNvCxnSpPr/>
            <p:nvPr/>
          </p:nvCxnSpPr>
          <p:spPr bwMode="auto">
            <a:xfrm flipV="1">
              <a:off x="4740037" y="1584408"/>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D8AB9B6C-4B56-9591-A4DB-0B2D1BFDE075}"/>
                </a:ext>
              </a:extLst>
            </p:cNvPr>
            <p:cNvCxnSpPr/>
            <p:nvPr/>
          </p:nvCxnSpPr>
          <p:spPr bwMode="auto">
            <a:xfrm flipV="1">
              <a:off x="4556079" y="159043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5D21FAA-A342-681B-1137-CB8B2B0A0DDE}"/>
                </a:ext>
              </a:extLst>
            </p:cNvPr>
            <p:cNvCxnSpPr/>
            <p:nvPr/>
          </p:nvCxnSpPr>
          <p:spPr bwMode="auto">
            <a:xfrm flipV="1">
              <a:off x="4812581" y="1583966"/>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00EF874C-691B-114C-DE57-C1FEA4F73765}"/>
                </a:ext>
              </a:extLst>
            </p:cNvPr>
            <p:cNvCxnSpPr/>
            <p:nvPr/>
          </p:nvCxnSpPr>
          <p:spPr bwMode="auto">
            <a:xfrm flipV="1">
              <a:off x="4782543" y="158425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70742C76-9E7C-E66D-2C76-7F46903D5979}"/>
                </a:ext>
              </a:extLst>
            </p:cNvPr>
            <p:cNvCxnSpPr/>
            <p:nvPr/>
          </p:nvCxnSpPr>
          <p:spPr bwMode="auto">
            <a:xfrm flipV="1">
              <a:off x="4845743" y="158261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7E8BAC3E-4C95-4D44-693C-3F7AB5914227}"/>
                </a:ext>
              </a:extLst>
            </p:cNvPr>
            <p:cNvCxnSpPr/>
            <p:nvPr/>
          </p:nvCxnSpPr>
          <p:spPr bwMode="auto">
            <a:xfrm flipV="1">
              <a:off x="5045345" y="158652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42FA5C82-CA7B-4EA6-64E2-9362398F40E5}"/>
                </a:ext>
              </a:extLst>
            </p:cNvPr>
            <p:cNvCxnSpPr/>
            <p:nvPr/>
          </p:nvCxnSpPr>
          <p:spPr bwMode="auto">
            <a:xfrm flipV="1">
              <a:off x="5077506" y="158747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E54A2E41-2F48-706B-C813-84BE0E43D826}"/>
                </a:ext>
              </a:extLst>
            </p:cNvPr>
            <p:cNvCxnSpPr/>
            <p:nvPr/>
          </p:nvCxnSpPr>
          <p:spPr bwMode="auto">
            <a:xfrm flipV="1">
              <a:off x="5108923" y="158652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22" name="Straight Connector 9221">
              <a:extLst>
                <a:ext uri="{FF2B5EF4-FFF2-40B4-BE49-F238E27FC236}">
                  <a16:creationId xmlns:a16="http://schemas.microsoft.com/office/drawing/2014/main" id="{2A4D6118-F06D-4D8F-189C-F95BF2997D09}"/>
                </a:ext>
              </a:extLst>
            </p:cNvPr>
            <p:cNvCxnSpPr/>
            <p:nvPr/>
          </p:nvCxnSpPr>
          <p:spPr bwMode="auto">
            <a:xfrm flipV="1">
              <a:off x="5156655" y="159137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23" name="Straight Connector 9222">
              <a:extLst>
                <a:ext uri="{FF2B5EF4-FFF2-40B4-BE49-F238E27FC236}">
                  <a16:creationId xmlns:a16="http://schemas.microsoft.com/office/drawing/2014/main" id="{9A0914C7-8F74-E138-D92D-49EF0FB15D09}"/>
                </a:ext>
              </a:extLst>
            </p:cNvPr>
            <p:cNvCxnSpPr>
              <a:cxnSpLocks/>
            </p:cNvCxnSpPr>
            <p:nvPr/>
          </p:nvCxnSpPr>
          <p:spPr bwMode="auto">
            <a:xfrm flipV="1">
              <a:off x="4899145" y="1581213"/>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9226" name="Straight Connector 9225">
              <a:extLst>
                <a:ext uri="{FF2B5EF4-FFF2-40B4-BE49-F238E27FC236}">
                  <a16:creationId xmlns:a16="http://schemas.microsoft.com/office/drawing/2014/main" id="{0C4B7A58-D7E0-E391-FA6B-118860E9D42E}"/>
                </a:ext>
              </a:extLst>
            </p:cNvPr>
            <p:cNvCxnSpPr>
              <a:cxnSpLocks/>
            </p:cNvCxnSpPr>
            <p:nvPr/>
          </p:nvCxnSpPr>
          <p:spPr bwMode="auto">
            <a:xfrm flipV="1">
              <a:off x="2870148" y="1573021"/>
              <a:ext cx="0" cy="89528"/>
            </a:xfrm>
            <a:prstGeom prst="line">
              <a:avLst/>
            </a:prstGeom>
            <a:noFill/>
            <a:ln w="76200" cap="flat" cmpd="sng" algn="ctr">
              <a:solidFill>
                <a:schemeClr val="accent3"/>
              </a:solidFill>
              <a:prstDash val="solid"/>
              <a:round/>
              <a:headEnd type="none" w="med" len="med"/>
              <a:tailEnd type="none" w="med" len="med"/>
            </a:ln>
            <a:effectLst/>
          </p:spPr>
        </p:cxnSp>
        <p:cxnSp>
          <p:nvCxnSpPr>
            <p:cNvPr id="9227" name="Straight Connector 9226">
              <a:extLst>
                <a:ext uri="{FF2B5EF4-FFF2-40B4-BE49-F238E27FC236}">
                  <a16:creationId xmlns:a16="http://schemas.microsoft.com/office/drawing/2014/main" id="{A095A812-DA6B-B090-1B30-D8438B05F23B}"/>
                </a:ext>
              </a:extLst>
            </p:cNvPr>
            <p:cNvCxnSpPr/>
            <p:nvPr/>
          </p:nvCxnSpPr>
          <p:spPr bwMode="auto">
            <a:xfrm flipV="1">
              <a:off x="4106628" y="1588214"/>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49C26E34-9645-485A-0C35-9E459766337A}"/>
                </a:ext>
              </a:extLst>
            </p:cNvPr>
            <p:cNvCxnSpPr/>
            <p:nvPr/>
          </p:nvCxnSpPr>
          <p:spPr bwMode="auto">
            <a:xfrm flipV="1">
              <a:off x="4946219" y="1586424"/>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37C09A6F-AED1-0069-A7CA-181AA23DADF0}"/>
                </a:ext>
              </a:extLst>
            </p:cNvPr>
            <p:cNvCxnSpPr/>
            <p:nvPr/>
          </p:nvCxnSpPr>
          <p:spPr bwMode="auto">
            <a:xfrm flipV="1">
              <a:off x="5595719" y="1586962"/>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9230" name="Straight Connector 9229">
              <a:extLst>
                <a:ext uri="{FF2B5EF4-FFF2-40B4-BE49-F238E27FC236}">
                  <a16:creationId xmlns:a16="http://schemas.microsoft.com/office/drawing/2014/main" id="{055A56D4-C624-C419-F4CD-367E6E33C41E}"/>
                </a:ext>
              </a:extLst>
            </p:cNvPr>
            <p:cNvCxnSpPr/>
            <p:nvPr/>
          </p:nvCxnSpPr>
          <p:spPr bwMode="auto">
            <a:xfrm flipV="1">
              <a:off x="5187348" y="1588520"/>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F96146BD-0052-E715-5891-EF5744B01E8C}"/>
                </a:ext>
              </a:extLst>
            </p:cNvPr>
            <p:cNvCxnSpPr/>
            <p:nvPr/>
          </p:nvCxnSpPr>
          <p:spPr bwMode="auto">
            <a:xfrm flipV="1">
              <a:off x="5263592" y="1591375"/>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33" name="Straight Connector 9232">
              <a:extLst>
                <a:ext uri="{FF2B5EF4-FFF2-40B4-BE49-F238E27FC236}">
                  <a16:creationId xmlns:a16="http://schemas.microsoft.com/office/drawing/2014/main" id="{29EF271B-E48D-796C-7CC1-30455AF115FC}"/>
                </a:ext>
              </a:extLst>
            </p:cNvPr>
            <p:cNvCxnSpPr/>
            <p:nvPr/>
          </p:nvCxnSpPr>
          <p:spPr bwMode="auto">
            <a:xfrm flipV="1">
              <a:off x="5228325" y="159043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07FADE81-1B78-D400-1EEA-84C9C9CD9056}"/>
                </a:ext>
              </a:extLst>
            </p:cNvPr>
            <p:cNvCxnSpPr/>
            <p:nvPr/>
          </p:nvCxnSpPr>
          <p:spPr bwMode="auto">
            <a:xfrm flipV="1">
              <a:off x="5010315" y="1586523"/>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15EB9FFC-AEAD-19AD-C8A6-C561815EEF2C}"/>
                </a:ext>
              </a:extLst>
            </p:cNvPr>
            <p:cNvCxnSpPr/>
            <p:nvPr/>
          </p:nvCxnSpPr>
          <p:spPr bwMode="auto">
            <a:xfrm flipV="1">
              <a:off x="5518954" y="158772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F031AB96-6428-C8A6-B4AF-5C53181C7F03}"/>
                </a:ext>
              </a:extLst>
            </p:cNvPr>
            <p:cNvCxnSpPr>
              <a:cxnSpLocks/>
            </p:cNvCxnSpPr>
            <p:nvPr/>
          </p:nvCxnSpPr>
          <p:spPr bwMode="auto">
            <a:xfrm flipV="1">
              <a:off x="2173641" y="1561297"/>
              <a:ext cx="0" cy="89528"/>
            </a:xfrm>
            <a:prstGeom prst="line">
              <a:avLst/>
            </a:prstGeom>
            <a:noFill/>
            <a:ln w="57150" cap="flat" cmpd="sng" algn="ctr">
              <a:solidFill>
                <a:schemeClr val="accent3"/>
              </a:solidFill>
              <a:prstDash val="solid"/>
              <a:round/>
              <a:headEnd type="none" w="med" len="med"/>
              <a:tailEnd type="none" w="med" len="med"/>
            </a:ln>
            <a:effectLst/>
          </p:spPr>
        </p:cxnSp>
        <p:cxnSp>
          <p:nvCxnSpPr>
            <p:cNvPr id="9237" name="Straight Connector 9236">
              <a:extLst>
                <a:ext uri="{FF2B5EF4-FFF2-40B4-BE49-F238E27FC236}">
                  <a16:creationId xmlns:a16="http://schemas.microsoft.com/office/drawing/2014/main" id="{A53619B9-3FDD-AD3C-A6A3-169867D817E2}"/>
                </a:ext>
              </a:extLst>
            </p:cNvPr>
            <p:cNvCxnSpPr>
              <a:cxnSpLocks/>
            </p:cNvCxnSpPr>
            <p:nvPr/>
          </p:nvCxnSpPr>
          <p:spPr bwMode="auto">
            <a:xfrm flipV="1">
              <a:off x="4349192" y="1586424"/>
              <a:ext cx="0" cy="89528"/>
            </a:xfrm>
            <a:prstGeom prst="line">
              <a:avLst/>
            </a:prstGeom>
            <a:noFill/>
            <a:ln w="38100" cap="flat" cmpd="sng" algn="ctr">
              <a:solidFill>
                <a:schemeClr val="accent3"/>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3AE8FDDA-9908-D77A-B211-8F5D2EB12090}"/>
                </a:ext>
              </a:extLst>
            </p:cNvPr>
            <p:cNvCxnSpPr/>
            <p:nvPr/>
          </p:nvCxnSpPr>
          <p:spPr bwMode="auto">
            <a:xfrm flipV="1">
              <a:off x="5549954" y="1589501"/>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026AB64F-31C5-C64C-6B52-3E6BEAABE31B}"/>
                </a:ext>
              </a:extLst>
            </p:cNvPr>
            <p:cNvCxnSpPr/>
            <p:nvPr/>
          </p:nvCxnSpPr>
          <p:spPr bwMode="auto">
            <a:xfrm flipV="1">
              <a:off x="5787537" y="159340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0328EF20-4824-0CA4-4D14-B7B786D5D707}"/>
                </a:ext>
              </a:extLst>
            </p:cNvPr>
            <p:cNvCxnSpPr/>
            <p:nvPr/>
          </p:nvCxnSpPr>
          <p:spPr bwMode="auto">
            <a:xfrm flipV="1">
              <a:off x="4386628" y="1588327"/>
              <a:ext cx="0" cy="89528"/>
            </a:xfrm>
            <a:prstGeom prst="line">
              <a:avLst/>
            </a:prstGeom>
            <a:noFill/>
            <a:ln w="28575" cap="flat" cmpd="sng" algn="ctr">
              <a:solidFill>
                <a:schemeClr val="accent3"/>
              </a:solidFill>
              <a:prstDash val="solid"/>
              <a:round/>
              <a:headEnd type="none" w="med" len="med"/>
              <a:tailEnd type="none" w="med" len="med"/>
            </a:ln>
            <a:effectLst/>
          </p:spPr>
        </p:cxnSp>
        <p:cxnSp>
          <p:nvCxnSpPr>
            <p:cNvPr id="9374" name="Straight Connector 9373">
              <a:extLst>
                <a:ext uri="{FF2B5EF4-FFF2-40B4-BE49-F238E27FC236}">
                  <a16:creationId xmlns:a16="http://schemas.microsoft.com/office/drawing/2014/main" id="{FB661A96-4734-69C5-E4DE-2600AE422F4C}"/>
                </a:ext>
              </a:extLst>
            </p:cNvPr>
            <p:cNvCxnSpPr>
              <a:cxnSpLocks/>
            </p:cNvCxnSpPr>
            <p:nvPr/>
          </p:nvCxnSpPr>
          <p:spPr bwMode="auto">
            <a:xfrm flipV="1">
              <a:off x="3004121" y="1569113"/>
              <a:ext cx="0" cy="89528"/>
            </a:xfrm>
            <a:prstGeom prst="line">
              <a:avLst/>
            </a:prstGeom>
            <a:noFill/>
            <a:ln w="76200" cap="flat" cmpd="sng" algn="ctr">
              <a:solidFill>
                <a:schemeClr val="accent3"/>
              </a:solidFill>
              <a:prstDash val="solid"/>
              <a:round/>
              <a:headEnd type="none" w="med" len="med"/>
              <a:tailEnd type="none" w="med" len="med"/>
            </a:ln>
            <a:effectLst/>
          </p:spPr>
        </p:cxnSp>
        <p:cxnSp>
          <p:nvCxnSpPr>
            <p:cNvPr id="9375" name="Straight Connector 9374">
              <a:extLst>
                <a:ext uri="{FF2B5EF4-FFF2-40B4-BE49-F238E27FC236}">
                  <a16:creationId xmlns:a16="http://schemas.microsoft.com/office/drawing/2014/main" id="{5FDC39A7-EB5D-67AD-65F5-FC606936BBC3}"/>
                </a:ext>
              </a:extLst>
            </p:cNvPr>
            <p:cNvCxnSpPr>
              <a:cxnSpLocks/>
            </p:cNvCxnSpPr>
            <p:nvPr/>
          </p:nvCxnSpPr>
          <p:spPr bwMode="auto">
            <a:xfrm flipV="1">
              <a:off x="3405324" y="1583056"/>
              <a:ext cx="0" cy="89528"/>
            </a:xfrm>
            <a:prstGeom prst="line">
              <a:avLst/>
            </a:prstGeom>
            <a:noFill/>
            <a:ln w="76200" cap="flat" cmpd="sng" algn="ctr">
              <a:solidFill>
                <a:schemeClr val="accent3"/>
              </a:solidFill>
              <a:prstDash val="solid"/>
              <a:round/>
              <a:headEnd type="none" w="med" len="med"/>
              <a:tailEnd type="none" w="med" len="med"/>
            </a:ln>
            <a:effectLst/>
          </p:spPr>
        </p:cxnSp>
        <p:cxnSp>
          <p:nvCxnSpPr>
            <p:cNvPr id="9376" name="Straight Connector 9375">
              <a:extLst>
                <a:ext uri="{FF2B5EF4-FFF2-40B4-BE49-F238E27FC236}">
                  <a16:creationId xmlns:a16="http://schemas.microsoft.com/office/drawing/2014/main" id="{750F03B2-8901-8C66-3AD8-9411A175A2D5}"/>
                </a:ext>
              </a:extLst>
            </p:cNvPr>
            <p:cNvCxnSpPr>
              <a:cxnSpLocks/>
            </p:cNvCxnSpPr>
            <p:nvPr/>
          </p:nvCxnSpPr>
          <p:spPr bwMode="auto">
            <a:xfrm flipV="1">
              <a:off x="3536097" y="1586962"/>
              <a:ext cx="0" cy="89528"/>
            </a:xfrm>
            <a:prstGeom prst="line">
              <a:avLst/>
            </a:prstGeom>
            <a:noFill/>
            <a:ln w="76200" cap="flat" cmpd="sng" algn="ctr">
              <a:solidFill>
                <a:schemeClr val="accent3"/>
              </a:solidFill>
              <a:prstDash val="solid"/>
              <a:round/>
              <a:headEnd type="none" w="med" len="med"/>
              <a:tailEnd type="none" w="med" len="med"/>
            </a:ln>
            <a:effectLst/>
          </p:spPr>
        </p:cxnSp>
        <p:cxnSp>
          <p:nvCxnSpPr>
            <p:cNvPr id="9377" name="Straight Connector 9376">
              <a:extLst>
                <a:ext uri="{FF2B5EF4-FFF2-40B4-BE49-F238E27FC236}">
                  <a16:creationId xmlns:a16="http://schemas.microsoft.com/office/drawing/2014/main" id="{F8077ED1-004F-1FDC-0F64-A35A84F48515}"/>
                </a:ext>
              </a:extLst>
            </p:cNvPr>
            <p:cNvCxnSpPr>
              <a:cxnSpLocks/>
            </p:cNvCxnSpPr>
            <p:nvPr/>
          </p:nvCxnSpPr>
          <p:spPr bwMode="auto">
            <a:xfrm flipV="1">
              <a:off x="3623072" y="1586523"/>
              <a:ext cx="0" cy="89528"/>
            </a:xfrm>
            <a:prstGeom prst="line">
              <a:avLst/>
            </a:prstGeom>
            <a:noFill/>
            <a:ln w="76200" cap="flat" cmpd="sng" algn="ctr">
              <a:solidFill>
                <a:schemeClr val="accent3"/>
              </a:solidFill>
              <a:prstDash val="solid"/>
              <a:round/>
              <a:headEnd type="none" w="med" len="med"/>
              <a:tailEnd type="none" w="med" len="med"/>
            </a:ln>
            <a:effectLst/>
          </p:spPr>
        </p:cxnSp>
      </p:grpSp>
      <p:sp>
        <p:nvSpPr>
          <p:cNvPr id="9373" name="Freeform: Shape 9372">
            <a:extLst>
              <a:ext uri="{FF2B5EF4-FFF2-40B4-BE49-F238E27FC236}">
                <a16:creationId xmlns:a16="http://schemas.microsoft.com/office/drawing/2014/main" id="{A335B612-7757-5D8B-57B8-7478156FC508}"/>
              </a:ext>
            </a:extLst>
          </p:cNvPr>
          <p:cNvSpPr/>
          <p:nvPr/>
        </p:nvSpPr>
        <p:spPr bwMode="auto">
          <a:xfrm>
            <a:off x="1524000" y="1590431"/>
            <a:ext cx="4267200" cy="89877"/>
          </a:xfrm>
          <a:custGeom>
            <a:avLst/>
            <a:gdLst>
              <a:gd name="connsiteX0" fmla="*/ 0 w 4267200"/>
              <a:gd name="connsiteY0" fmla="*/ 0 h 89877"/>
              <a:gd name="connsiteX1" fmla="*/ 74246 w 4267200"/>
              <a:gd name="connsiteY1" fmla="*/ 0 h 89877"/>
              <a:gd name="connsiteX2" fmla="*/ 74246 w 4267200"/>
              <a:gd name="connsiteY2" fmla="*/ 19538 h 89877"/>
              <a:gd name="connsiteX3" fmla="*/ 168031 w 4267200"/>
              <a:gd name="connsiteY3" fmla="*/ 19538 h 89877"/>
              <a:gd name="connsiteX4" fmla="*/ 168031 w 4267200"/>
              <a:gd name="connsiteY4" fmla="*/ 35169 h 89877"/>
              <a:gd name="connsiteX5" fmla="*/ 273538 w 4267200"/>
              <a:gd name="connsiteY5" fmla="*/ 35169 h 89877"/>
              <a:gd name="connsiteX6" fmla="*/ 273538 w 4267200"/>
              <a:gd name="connsiteY6" fmla="*/ 54707 h 89877"/>
              <a:gd name="connsiteX7" fmla="*/ 969108 w 4267200"/>
              <a:gd name="connsiteY7" fmla="*/ 54707 h 89877"/>
              <a:gd name="connsiteX8" fmla="*/ 969108 w 4267200"/>
              <a:gd name="connsiteY8" fmla="*/ 70338 h 89877"/>
              <a:gd name="connsiteX9" fmla="*/ 1637323 w 4267200"/>
              <a:gd name="connsiteY9" fmla="*/ 70338 h 89877"/>
              <a:gd name="connsiteX10" fmla="*/ 1637323 w 4267200"/>
              <a:gd name="connsiteY10" fmla="*/ 89877 h 89877"/>
              <a:gd name="connsiteX11" fmla="*/ 4267200 w 4267200"/>
              <a:gd name="connsiteY11" fmla="*/ 89877 h 89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67200" h="89877">
                <a:moveTo>
                  <a:pt x="0" y="0"/>
                </a:moveTo>
                <a:lnTo>
                  <a:pt x="74246" y="0"/>
                </a:lnTo>
                <a:lnTo>
                  <a:pt x="74246" y="19538"/>
                </a:lnTo>
                <a:lnTo>
                  <a:pt x="168031" y="19538"/>
                </a:lnTo>
                <a:lnTo>
                  <a:pt x="168031" y="35169"/>
                </a:lnTo>
                <a:lnTo>
                  <a:pt x="273538" y="35169"/>
                </a:lnTo>
                <a:lnTo>
                  <a:pt x="273538" y="54707"/>
                </a:lnTo>
                <a:lnTo>
                  <a:pt x="969108" y="54707"/>
                </a:lnTo>
                <a:lnTo>
                  <a:pt x="969108" y="70338"/>
                </a:lnTo>
                <a:lnTo>
                  <a:pt x="1637323" y="70338"/>
                </a:lnTo>
                <a:lnTo>
                  <a:pt x="1637323" y="89877"/>
                </a:lnTo>
                <a:lnTo>
                  <a:pt x="4267200" y="89877"/>
                </a:lnTo>
              </a:path>
            </a:pathLst>
          </a:custGeom>
          <a:noFill/>
          <a:ln w="28575">
            <a:solidFill>
              <a:schemeClr val="accent3"/>
            </a:solidFill>
            <a:miter lim="800000"/>
            <a:headEnd/>
            <a:tailEnd/>
          </a:ln>
        </p:spPr>
        <p:txBody>
          <a:bodyPr rtlCol="0" anchor="ctr"/>
          <a:lstStyle/>
          <a:p>
            <a:pPr algn="ctr"/>
            <a:endParaRPr lang="en-US"/>
          </a:p>
        </p:txBody>
      </p:sp>
      <p:sp>
        <p:nvSpPr>
          <p:cNvPr id="9372" name="Freeform: Shape 9371">
            <a:extLst>
              <a:ext uri="{FF2B5EF4-FFF2-40B4-BE49-F238E27FC236}">
                <a16:creationId xmlns:a16="http://schemas.microsoft.com/office/drawing/2014/main" id="{2B99F54C-7F5F-4D82-CC36-B83F692978F9}"/>
              </a:ext>
            </a:extLst>
          </p:cNvPr>
          <p:cNvSpPr/>
          <p:nvPr/>
        </p:nvSpPr>
        <p:spPr bwMode="auto">
          <a:xfrm>
            <a:off x="1504462" y="1582615"/>
            <a:ext cx="4380523" cy="35170"/>
          </a:xfrm>
          <a:custGeom>
            <a:avLst/>
            <a:gdLst>
              <a:gd name="connsiteX0" fmla="*/ 0 w 4380523"/>
              <a:gd name="connsiteY0" fmla="*/ 0 h 35170"/>
              <a:gd name="connsiteX1" fmla="*/ 82061 w 4380523"/>
              <a:gd name="connsiteY1" fmla="*/ 0 h 35170"/>
              <a:gd name="connsiteX2" fmla="*/ 82061 w 4380523"/>
              <a:gd name="connsiteY2" fmla="*/ 23447 h 35170"/>
              <a:gd name="connsiteX3" fmla="*/ 367323 w 4380523"/>
              <a:gd name="connsiteY3" fmla="*/ 23447 h 35170"/>
              <a:gd name="connsiteX4" fmla="*/ 367323 w 4380523"/>
              <a:gd name="connsiteY4" fmla="*/ 31262 h 35170"/>
              <a:gd name="connsiteX5" fmla="*/ 1164492 w 4380523"/>
              <a:gd name="connsiteY5" fmla="*/ 31262 h 35170"/>
              <a:gd name="connsiteX6" fmla="*/ 1164492 w 4380523"/>
              <a:gd name="connsiteY6" fmla="*/ 35170 h 35170"/>
              <a:gd name="connsiteX7" fmla="*/ 4380523 w 4380523"/>
              <a:gd name="connsiteY7" fmla="*/ 35170 h 35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80523" h="35170">
                <a:moveTo>
                  <a:pt x="0" y="0"/>
                </a:moveTo>
                <a:lnTo>
                  <a:pt x="82061" y="0"/>
                </a:lnTo>
                <a:lnTo>
                  <a:pt x="82061" y="23447"/>
                </a:lnTo>
                <a:lnTo>
                  <a:pt x="367323" y="23447"/>
                </a:lnTo>
                <a:lnTo>
                  <a:pt x="367323" y="31262"/>
                </a:lnTo>
                <a:lnTo>
                  <a:pt x="1164492" y="31262"/>
                </a:lnTo>
                <a:lnTo>
                  <a:pt x="1164492" y="35170"/>
                </a:lnTo>
                <a:lnTo>
                  <a:pt x="4380523" y="35170"/>
                </a:lnTo>
              </a:path>
            </a:pathLst>
          </a:custGeom>
          <a:noFill/>
          <a:ln w="28575">
            <a:solidFill>
              <a:schemeClr val="accent1"/>
            </a:solidFill>
            <a:miter lim="800000"/>
            <a:headEnd/>
            <a:tailEnd/>
          </a:ln>
        </p:spPr>
        <p:txBody>
          <a:bodyPr rtlCol="0" anchor="ctr"/>
          <a:lstStyle/>
          <a:p>
            <a:pPr algn="ctr"/>
            <a:endParaRPr lang="en-US"/>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Overall Survival</a:t>
            </a:r>
            <a:endParaRPr lang="en-US" altLang="en-US" dirty="0"/>
          </a:p>
        </p:txBody>
      </p:sp>
      <p:sp>
        <p:nvSpPr>
          <p:cNvPr id="2" name="Text Box 11">
            <a:extLst>
              <a:ext uri="{FF2B5EF4-FFF2-40B4-BE49-F238E27FC236}">
                <a16:creationId xmlns:a16="http://schemas.microsoft.com/office/drawing/2014/main" id="{A9293AF2-6602-BAC0-3BF9-ED5BB248F90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 Reproduced with permission.</a:t>
            </a:r>
          </a:p>
        </p:txBody>
      </p:sp>
      <p:graphicFrame>
        <p:nvGraphicFramePr>
          <p:cNvPr id="5" name="Group 3">
            <a:extLst>
              <a:ext uri="{FF2B5EF4-FFF2-40B4-BE49-F238E27FC236}">
                <a16:creationId xmlns:a16="http://schemas.microsoft.com/office/drawing/2014/main" id="{C6C74555-1DCD-9D2A-43C3-288869CEA1DC}"/>
              </a:ext>
            </a:extLst>
          </p:cNvPr>
          <p:cNvGraphicFramePr>
            <a:graphicFrameLocks/>
          </p:cNvGraphicFramePr>
          <p:nvPr>
            <p:extLst>
              <p:ext uri="{D42A27DB-BD31-4B8C-83A1-F6EECF244321}">
                <p14:modId xmlns:p14="http://schemas.microsoft.com/office/powerpoint/2010/main" val="1617636298"/>
              </p:ext>
            </p:extLst>
          </p:nvPr>
        </p:nvGraphicFramePr>
        <p:xfrm>
          <a:off x="7466363" y="1595387"/>
          <a:ext cx="4297680" cy="2956704"/>
        </p:xfrm>
        <a:graphic>
          <a:graphicData uri="http://schemas.openxmlformats.org/drawingml/2006/table">
            <a:tbl>
              <a:tblPr/>
              <a:tblGrid>
                <a:gridCol w="2286000">
                  <a:extLst>
                    <a:ext uri="{9D8B030D-6E8A-4147-A177-3AD203B41FA5}">
                      <a16:colId xmlns:a16="http://schemas.microsoft.com/office/drawing/2014/main" val="20000"/>
                    </a:ext>
                  </a:extLst>
                </a:gridCol>
                <a:gridCol w="1005840">
                  <a:extLst>
                    <a:ext uri="{9D8B030D-6E8A-4147-A177-3AD203B41FA5}">
                      <a16:colId xmlns:a16="http://schemas.microsoft.com/office/drawing/2014/main" val="20001"/>
                    </a:ext>
                  </a:extLst>
                </a:gridCol>
                <a:gridCol w="1005840">
                  <a:extLst>
                    <a:ext uri="{9D8B030D-6E8A-4147-A177-3AD203B41FA5}">
                      <a16:colId xmlns:a16="http://schemas.microsoft.com/office/drawing/2014/main" val="20002"/>
                    </a:ext>
                  </a:extLst>
                </a:gridCol>
              </a:tblGrid>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Cause of Death,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Nivo-AVD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BV-AVD</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Total deaths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70340592"/>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Cardiac arrest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86849384"/>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Dehydration, vomiting, cHL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13594214"/>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cHL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r>
                        <a:rPr lang="en-US" sz="1400" b="0" baseline="30000" dirty="0">
                          <a:solidFill>
                            <a:schemeClr val="bg1"/>
                          </a:solidFill>
                          <a:latin typeface="Calibri" panose="020F0502020204030204" pitchFamily="34" charset="0"/>
                        </a:rPr>
                        <a:t>†</a:t>
                      </a: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20954690"/>
                  </a:ext>
                </a:extLst>
              </a:tr>
              <a:tr h="1540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19365814"/>
                  </a:ext>
                </a:extLst>
              </a:tr>
            </a:tbl>
          </a:graphicData>
        </a:graphic>
      </p:graphicFrame>
      <p:sp>
        <p:nvSpPr>
          <p:cNvPr id="6" name="TextBox 5">
            <a:extLst>
              <a:ext uri="{FF2B5EF4-FFF2-40B4-BE49-F238E27FC236}">
                <a16:creationId xmlns:a16="http://schemas.microsoft.com/office/drawing/2014/main" id="{2041470A-21FF-CB02-9E9F-DF0256EC3A3A}"/>
              </a:ext>
            </a:extLst>
          </p:cNvPr>
          <p:cNvSpPr txBox="1"/>
          <p:nvPr/>
        </p:nvSpPr>
        <p:spPr bwMode="auto">
          <a:xfrm>
            <a:off x="7466363" y="4605815"/>
            <a:ext cx="4532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*COVID-19/sepsis.</a:t>
            </a:r>
            <a:br>
              <a:rPr lang="en-US" sz="1200" b="0" dirty="0">
                <a:solidFill>
                  <a:schemeClr val="bg1"/>
                </a:solidFill>
                <a:latin typeface="Calibri" panose="020F0502020204030204" pitchFamily="34" charset="0"/>
              </a:rPr>
            </a:b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Ineligible at start date and never received treatment.</a:t>
            </a:r>
          </a:p>
        </p:txBody>
      </p:sp>
      <p:sp>
        <p:nvSpPr>
          <p:cNvPr id="3" name="Text Box 11">
            <a:extLst>
              <a:ext uri="{FF2B5EF4-FFF2-40B4-BE49-F238E27FC236}">
                <a16:creationId xmlns:a16="http://schemas.microsoft.com/office/drawing/2014/main" id="{6360880C-9AFB-259C-DC15-9C502572D110}"/>
              </a:ext>
            </a:extLst>
          </p:cNvPr>
          <p:cNvSpPr txBox="1">
            <a:spLocks noChangeArrowheads="1"/>
          </p:cNvSpPr>
          <p:nvPr/>
        </p:nvSpPr>
        <p:spPr bwMode="auto">
          <a:xfrm>
            <a:off x="414339" y="6114793"/>
            <a:ext cx="227049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1"/>
                </a:solidFill>
                <a:latin typeface="Calibri" panose="020F0502020204030204" pitchFamily="34" charset="0"/>
              </a:rPr>
              <a:t>Median follow-up: 12.1 mo</a:t>
            </a:r>
          </a:p>
        </p:txBody>
      </p:sp>
      <p:sp>
        <p:nvSpPr>
          <p:cNvPr id="7" name="TextBox 6">
            <a:extLst>
              <a:ext uri="{FF2B5EF4-FFF2-40B4-BE49-F238E27FC236}">
                <a16:creationId xmlns:a16="http://schemas.microsoft.com/office/drawing/2014/main" id="{5A67E346-3CC7-73A1-5BF3-E3816A36B5D3}"/>
              </a:ext>
            </a:extLst>
          </p:cNvPr>
          <p:cNvSpPr txBox="1"/>
          <p:nvPr/>
        </p:nvSpPr>
        <p:spPr bwMode="auto">
          <a:xfrm rot="16200000">
            <a:off x="-838510" y="3049405"/>
            <a:ext cx="33711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graphicFrame>
        <p:nvGraphicFramePr>
          <p:cNvPr id="10" name="Table 4">
            <a:extLst>
              <a:ext uri="{FF2B5EF4-FFF2-40B4-BE49-F238E27FC236}">
                <a16:creationId xmlns:a16="http://schemas.microsoft.com/office/drawing/2014/main" id="{7761D9EE-CA78-2720-3583-516695AD81F9}"/>
              </a:ext>
            </a:extLst>
          </p:cNvPr>
          <p:cNvGraphicFramePr>
            <a:graphicFrameLocks noGrp="1"/>
          </p:cNvGraphicFramePr>
          <p:nvPr>
            <p:extLst>
              <p:ext uri="{D42A27DB-BD31-4B8C-83A1-F6EECF244321}">
                <p14:modId xmlns:p14="http://schemas.microsoft.com/office/powerpoint/2010/main" val="84259139"/>
              </p:ext>
            </p:extLst>
          </p:nvPr>
        </p:nvGraphicFramePr>
        <p:xfrm>
          <a:off x="3134139" y="2354830"/>
          <a:ext cx="3816370" cy="1005840"/>
        </p:xfrm>
        <a:graphic>
          <a:graphicData uri="http://schemas.openxmlformats.org/drawingml/2006/table">
            <a:tbl>
              <a:tblPr firstRow="1" bandRow="1">
                <a:tableStyleId>{93296810-A885-4BE3-A3E7-6D5BEEA58F35}</a:tableStyleId>
              </a:tblPr>
              <a:tblGrid>
                <a:gridCol w="1090391">
                  <a:extLst>
                    <a:ext uri="{9D8B030D-6E8A-4147-A177-3AD203B41FA5}">
                      <a16:colId xmlns:a16="http://schemas.microsoft.com/office/drawing/2014/main" val="1874420945"/>
                    </a:ext>
                  </a:extLst>
                </a:gridCol>
                <a:gridCol w="763274">
                  <a:extLst>
                    <a:ext uri="{9D8B030D-6E8A-4147-A177-3AD203B41FA5}">
                      <a16:colId xmlns:a16="http://schemas.microsoft.com/office/drawing/2014/main" val="4098408474"/>
                    </a:ext>
                  </a:extLst>
                </a:gridCol>
                <a:gridCol w="1962705">
                  <a:extLst>
                    <a:ext uri="{9D8B030D-6E8A-4147-A177-3AD203B41FA5}">
                      <a16:colId xmlns:a16="http://schemas.microsoft.com/office/drawing/2014/main" val="684201562"/>
                    </a:ext>
                  </a:extLst>
                </a:gridCol>
              </a:tblGrid>
              <a:tr h="134663">
                <a:tc>
                  <a:txBody>
                    <a:bodyPr/>
                    <a:lstStyle/>
                    <a:p>
                      <a:endParaRPr lang="en-US" sz="1600" dirty="0">
                        <a:solidFill>
                          <a:schemeClr val="bg1"/>
                        </a:solidFill>
                      </a:endParaRPr>
                    </a:p>
                  </a:txBody>
                  <a:tcPr>
                    <a:noFill/>
                  </a:tcPr>
                </a:tc>
                <a:tc>
                  <a:txBody>
                    <a:bodyPr/>
                    <a:lstStyle/>
                    <a:p>
                      <a:pPr algn="ctr"/>
                      <a:r>
                        <a:rPr lang="en-US" sz="1600" dirty="0">
                          <a:solidFill>
                            <a:schemeClr val="bg1"/>
                          </a:solidFill>
                        </a:rPr>
                        <a:t>N</a:t>
                      </a:r>
                    </a:p>
                  </a:txBody>
                  <a:tcPr>
                    <a:noFill/>
                  </a:tcPr>
                </a:tc>
                <a:tc>
                  <a:txBody>
                    <a:bodyPr/>
                    <a:lstStyle/>
                    <a:p>
                      <a:pPr algn="ctr"/>
                      <a:r>
                        <a:rPr lang="en-US" sz="1600" dirty="0">
                          <a:solidFill>
                            <a:schemeClr val="bg1"/>
                          </a:solidFill>
                        </a:rPr>
                        <a:t>1-Yr OS (95% CI), %</a:t>
                      </a:r>
                    </a:p>
                  </a:txBody>
                  <a:tcPr>
                    <a:noFill/>
                  </a:tcPr>
                </a:tc>
                <a:extLst>
                  <a:ext uri="{0D108BD9-81ED-4DB2-BD59-A6C34878D82A}">
                    <a16:rowId xmlns:a16="http://schemas.microsoft.com/office/drawing/2014/main" val="3613257878"/>
                  </a:ext>
                </a:extLst>
              </a:tr>
              <a:tr h="211770">
                <a:tc>
                  <a:txBody>
                    <a:bodyPr/>
                    <a:lstStyle/>
                    <a:p>
                      <a:r>
                        <a:rPr lang="en-US" sz="1600" dirty="0">
                          <a:solidFill>
                            <a:schemeClr val="accent3"/>
                          </a:solidFill>
                        </a:rPr>
                        <a:t>BV-AVD</a:t>
                      </a:r>
                    </a:p>
                  </a:txBody>
                  <a:tcPr>
                    <a:noFill/>
                  </a:tcPr>
                </a:tc>
                <a:tc>
                  <a:txBody>
                    <a:bodyPr/>
                    <a:lstStyle/>
                    <a:p>
                      <a:pPr algn="ctr"/>
                      <a:r>
                        <a:rPr lang="en-US" sz="1600" dirty="0">
                          <a:solidFill>
                            <a:schemeClr val="accent3"/>
                          </a:solidFill>
                        </a:rPr>
                        <a:t>487</a:t>
                      </a:r>
                    </a:p>
                  </a:txBody>
                  <a:tcPr>
                    <a:noFill/>
                  </a:tcPr>
                </a:tc>
                <a:tc>
                  <a:txBody>
                    <a:bodyPr/>
                    <a:lstStyle/>
                    <a:p>
                      <a:pPr algn="ctr"/>
                      <a:r>
                        <a:rPr lang="en-US" sz="1600" dirty="0">
                          <a:solidFill>
                            <a:schemeClr val="accent3"/>
                          </a:solidFill>
                        </a:rPr>
                        <a:t>98 (96-99)</a:t>
                      </a:r>
                    </a:p>
                  </a:txBody>
                  <a:tcPr>
                    <a:noFill/>
                  </a:tcPr>
                </a:tc>
                <a:extLst>
                  <a:ext uri="{0D108BD9-81ED-4DB2-BD59-A6C34878D82A}">
                    <a16:rowId xmlns:a16="http://schemas.microsoft.com/office/drawing/2014/main" val="3146234963"/>
                  </a:ext>
                </a:extLst>
              </a:tr>
              <a:tr h="143141">
                <a:tc>
                  <a:txBody>
                    <a:bodyPr/>
                    <a:lstStyle/>
                    <a:p>
                      <a:r>
                        <a:rPr lang="en-US" sz="1600" dirty="0">
                          <a:solidFill>
                            <a:schemeClr val="accent1"/>
                          </a:solidFill>
                        </a:rPr>
                        <a:t>Nivo-AVD</a:t>
                      </a:r>
                    </a:p>
                  </a:txBody>
                  <a:tcPr>
                    <a:noFill/>
                  </a:tcPr>
                </a:tc>
                <a:tc>
                  <a:txBody>
                    <a:bodyPr/>
                    <a:lstStyle/>
                    <a:p>
                      <a:pPr algn="ctr"/>
                      <a:r>
                        <a:rPr lang="en-US" sz="1600" dirty="0">
                          <a:solidFill>
                            <a:schemeClr val="accent1"/>
                          </a:solidFill>
                        </a:rPr>
                        <a:t>489</a:t>
                      </a:r>
                    </a:p>
                  </a:txBody>
                  <a:tcPr>
                    <a:noFill/>
                  </a:tcPr>
                </a:tc>
                <a:tc>
                  <a:txBody>
                    <a:bodyPr/>
                    <a:lstStyle/>
                    <a:p>
                      <a:pPr algn="ctr"/>
                      <a:r>
                        <a:rPr lang="en-US" sz="1600" dirty="0">
                          <a:solidFill>
                            <a:schemeClr val="accent1"/>
                          </a:solidFill>
                        </a:rPr>
                        <a:t>99 (98-100)</a:t>
                      </a:r>
                    </a:p>
                  </a:txBody>
                  <a:tcPr>
                    <a:noFill/>
                  </a:tcPr>
                </a:tc>
                <a:extLst>
                  <a:ext uri="{0D108BD9-81ED-4DB2-BD59-A6C34878D82A}">
                    <a16:rowId xmlns:a16="http://schemas.microsoft.com/office/drawing/2014/main" val="1967236772"/>
                  </a:ext>
                </a:extLst>
              </a:tr>
            </a:tbl>
          </a:graphicData>
        </a:graphic>
      </p:graphicFrame>
      <p:sp>
        <p:nvSpPr>
          <p:cNvPr id="9246" name="TextBox 9245">
            <a:extLst>
              <a:ext uri="{FF2B5EF4-FFF2-40B4-BE49-F238E27FC236}">
                <a16:creationId xmlns:a16="http://schemas.microsoft.com/office/drawing/2014/main" id="{0A149BAF-6B6F-0D40-DD5D-A075D2401218}"/>
              </a:ext>
            </a:extLst>
          </p:cNvPr>
          <p:cNvSpPr txBox="1"/>
          <p:nvPr/>
        </p:nvSpPr>
        <p:spPr bwMode="auto">
          <a:xfrm>
            <a:off x="3383884" y="5319776"/>
            <a:ext cx="1767575" cy="276999"/>
          </a:xfrm>
          <a:prstGeom prst="rect">
            <a:avLst/>
          </a:prstGeom>
          <a:noFill/>
          <a:ln>
            <a:noFill/>
          </a:ln>
        </p:spPr>
        <p:txBody>
          <a:bodyPr wrap="square" tIns="0" bIns="0"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sp>
        <p:nvSpPr>
          <p:cNvPr id="9248" name="Freeform: Shape 9247">
            <a:extLst>
              <a:ext uri="{FF2B5EF4-FFF2-40B4-BE49-F238E27FC236}">
                <a16:creationId xmlns:a16="http://schemas.microsoft.com/office/drawing/2014/main" id="{88B6C24B-4057-917F-914C-F3D16A89BC73}"/>
              </a:ext>
            </a:extLst>
          </p:cNvPr>
          <p:cNvSpPr/>
          <p:nvPr/>
        </p:nvSpPr>
        <p:spPr bwMode="auto">
          <a:xfrm>
            <a:off x="1516636" y="1593828"/>
            <a:ext cx="5443336" cy="3336904"/>
          </a:xfrm>
          <a:custGeom>
            <a:avLst/>
            <a:gdLst>
              <a:gd name="connsiteX0" fmla="*/ 0 w 5822303"/>
              <a:gd name="connsiteY0" fmla="*/ 0 h 3670041"/>
              <a:gd name="connsiteX1" fmla="*/ 0 w 5822303"/>
              <a:gd name="connsiteY1" fmla="*/ 3670041 h 3670041"/>
              <a:gd name="connsiteX2" fmla="*/ 5822303 w 5822303"/>
              <a:gd name="connsiteY2" fmla="*/ 3670041 h 3670041"/>
            </a:gdLst>
            <a:ahLst/>
            <a:cxnLst>
              <a:cxn ang="0">
                <a:pos x="connsiteX0" y="connsiteY0"/>
              </a:cxn>
              <a:cxn ang="0">
                <a:pos x="connsiteX1" y="connsiteY1"/>
              </a:cxn>
              <a:cxn ang="0">
                <a:pos x="connsiteX2" y="connsiteY2"/>
              </a:cxn>
            </a:cxnLst>
            <a:rect l="l" t="t" r="r" b="b"/>
            <a:pathLst>
              <a:path w="5822303" h="3670041">
                <a:moveTo>
                  <a:pt x="0" y="0"/>
                </a:moveTo>
                <a:lnTo>
                  <a:pt x="0" y="3670041"/>
                </a:lnTo>
                <a:lnTo>
                  <a:pt x="5822303" y="3670041"/>
                </a:lnTo>
              </a:path>
            </a:pathLst>
          </a:custGeom>
          <a:noFill/>
          <a:ln w="28575">
            <a:solidFill>
              <a:schemeClr val="bg1"/>
            </a:solidFill>
            <a:miter lim="800000"/>
            <a:headEnd/>
            <a:tailEnd/>
          </a:ln>
        </p:spPr>
        <p:txBody>
          <a:bodyPr rtlCol="0" anchor="ctr"/>
          <a:lstStyle/>
          <a:p>
            <a:pPr algn="ctr"/>
            <a:endParaRPr lang="en-US"/>
          </a:p>
        </p:txBody>
      </p:sp>
      <p:grpSp>
        <p:nvGrpSpPr>
          <p:cNvPr id="9249" name="Group 9248">
            <a:extLst>
              <a:ext uri="{FF2B5EF4-FFF2-40B4-BE49-F238E27FC236}">
                <a16:creationId xmlns:a16="http://schemas.microsoft.com/office/drawing/2014/main" id="{B474D626-233B-297C-2299-3CD8BDCFA952}"/>
              </a:ext>
            </a:extLst>
          </p:cNvPr>
          <p:cNvGrpSpPr/>
          <p:nvPr/>
        </p:nvGrpSpPr>
        <p:grpSpPr>
          <a:xfrm>
            <a:off x="1429403" y="1582516"/>
            <a:ext cx="98864" cy="3348216"/>
            <a:chOff x="3464767" y="1380930"/>
            <a:chExt cx="105747" cy="3682482"/>
          </a:xfrm>
        </p:grpSpPr>
        <p:cxnSp>
          <p:nvCxnSpPr>
            <p:cNvPr id="9250" name="Straight Connector 9249">
              <a:extLst>
                <a:ext uri="{FF2B5EF4-FFF2-40B4-BE49-F238E27FC236}">
                  <a16:creationId xmlns:a16="http://schemas.microsoft.com/office/drawing/2014/main" id="{F3C29411-9044-6A64-B39C-2CB59626B7D6}"/>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1" name="Straight Connector 9250">
              <a:extLst>
                <a:ext uri="{FF2B5EF4-FFF2-40B4-BE49-F238E27FC236}">
                  <a16:creationId xmlns:a16="http://schemas.microsoft.com/office/drawing/2014/main" id="{1128A13E-27E0-4E5A-3A01-836667C7B499}"/>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2" name="Straight Connector 9251">
              <a:extLst>
                <a:ext uri="{FF2B5EF4-FFF2-40B4-BE49-F238E27FC236}">
                  <a16:creationId xmlns:a16="http://schemas.microsoft.com/office/drawing/2014/main" id="{345E25C3-32A8-3A87-B7E6-497B59536E6F}"/>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A3ECE546-1371-4E8F-9D89-1891B4AB55B5}"/>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4" name="Straight Connector 9253">
              <a:extLst>
                <a:ext uri="{FF2B5EF4-FFF2-40B4-BE49-F238E27FC236}">
                  <a16:creationId xmlns:a16="http://schemas.microsoft.com/office/drawing/2014/main" id="{B243BBA8-C08F-FD58-2422-1CC32FA6A7A0}"/>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C5E0EFDD-2E4C-573F-C56F-DF8C8B69CC24}"/>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6" name="Group 9255">
            <a:extLst>
              <a:ext uri="{FF2B5EF4-FFF2-40B4-BE49-F238E27FC236}">
                <a16:creationId xmlns:a16="http://schemas.microsoft.com/office/drawing/2014/main" id="{D41EB6BD-060C-464F-CF5C-F2E3D96570D3}"/>
              </a:ext>
            </a:extLst>
          </p:cNvPr>
          <p:cNvGrpSpPr/>
          <p:nvPr/>
        </p:nvGrpSpPr>
        <p:grpSpPr>
          <a:xfrm>
            <a:off x="1516637" y="4942043"/>
            <a:ext cx="5433873" cy="81150"/>
            <a:chOff x="3558074" y="5050760"/>
            <a:chExt cx="5812181" cy="135359"/>
          </a:xfrm>
        </p:grpSpPr>
        <p:grpSp>
          <p:nvGrpSpPr>
            <p:cNvPr id="9257" name="Group 9256">
              <a:extLst>
                <a:ext uri="{FF2B5EF4-FFF2-40B4-BE49-F238E27FC236}">
                  <a16:creationId xmlns:a16="http://schemas.microsoft.com/office/drawing/2014/main" id="{5516715A-158D-C57E-1925-4A7E0736E9EE}"/>
                </a:ext>
              </a:extLst>
            </p:cNvPr>
            <p:cNvGrpSpPr/>
            <p:nvPr/>
          </p:nvGrpSpPr>
          <p:grpSpPr>
            <a:xfrm rot="5400000">
              <a:off x="5300533" y="3308301"/>
              <a:ext cx="135359" cy="3620277"/>
              <a:chOff x="3464767" y="1380930"/>
              <a:chExt cx="105747" cy="3682482"/>
            </a:xfrm>
          </p:grpSpPr>
          <p:cxnSp>
            <p:nvCxnSpPr>
              <p:cNvPr id="9262" name="Straight Connector 9261">
                <a:extLst>
                  <a:ext uri="{FF2B5EF4-FFF2-40B4-BE49-F238E27FC236}">
                    <a16:creationId xmlns:a16="http://schemas.microsoft.com/office/drawing/2014/main" id="{6C89BFB3-B251-490F-1F1C-10BA3D658E06}"/>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1FBE0B71-0B07-22A4-7BD8-D4294523DF8A}"/>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4" name="Straight Connector 9263">
                <a:extLst>
                  <a:ext uri="{FF2B5EF4-FFF2-40B4-BE49-F238E27FC236}">
                    <a16:creationId xmlns:a16="http://schemas.microsoft.com/office/drawing/2014/main" id="{29C6EE8D-4CB9-EEFA-494F-1B68EE178471}"/>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A9DD1E98-D163-1E04-35B4-496E0879F029}"/>
                  </a:ext>
                </a:extLst>
              </p:cNvPr>
              <p:cNvCxnSpPr>
                <a:cxnSpLocks/>
              </p:cNvCxnSpPr>
              <p:nvPr/>
            </p:nvCxnSpPr>
            <p:spPr bwMode="auto">
              <a:xfrm>
                <a:off x="3464767" y="3590418"/>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6" name="Straight Connector 9265">
                <a:extLst>
                  <a:ext uri="{FF2B5EF4-FFF2-40B4-BE49-F238E27FC236}">
                    <a16:creationId xmlns:a16="http://schemas.microsoft.com/office/drawing/2014/main" id="{869FA433-611F-BF7F-A198-C9E86FD797DD}"/>
                  </a:ext>
                </a:extLst>
              </p:cNvPr>
              <p:cNvCxnSpPr>
                <a:cxnSpLocks/>
              </p:cNvCxnSpPr>
              <p:nvPr/>
            </p:nvCxnSpPr>
            <p:spPr bwMode="auto">
              <a:xfrm>
                <a:off x="3464767" y="4326914"/>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C052BA1E-C13B-CFFD-AA60-8614BD869E02}"/>
                  </a:ext>
                </a:extLst>
              </p:cNvPr>
              <p:cNvCxnSpPr>
                <a:cxnSpLocks/>
              </p:cNvCxnSpPr>
              <p:nvPr/>
            </p:nvCxnSpPr>
            <p:spPr bwMode="auto">
              <a:xfrm>
                <a:off x="3464767" y="5063412"/>
                <a:ext cx="1057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58" name="Group 9257">
              <a:extLst>
                <a:ext uri="{FF2B5EF4-FFF2-40B4-BE49-F238E27FC236}">
                  <a16:creationId xmlns:a16="http://schemas.microsoft.com/office/drawing/2014/main" id="{D9FDA085-11A7-AEF3-F534-1CBDC163AF67}"/>
                </a:ext>
              </a:extLst>
            </p:cNvPr>
            <p:cNvGrpSpPr/>
            <p:nvPr/>
          </p:nvGrpSpPr>
          <p:grpSpPr>
            <a:xfrm rot="5400000">
              <a:off x="8578520" y="4394385"/>
              <a:ext cx="135359" cy="1448110"/>
              <a:chOff x="3464767" y="1380930"/>
              <a:chExt cx="105747" cy="1472992"/>
            </a:xfrm>
          </p:grpSpPr>
          <p:cxnSp>
            <p:nvCxnSpPr>
              <p:cNvPr id="9259" name="Straight Connector 9258">
                <a:extLst>
                  <a:ext uri="{FF2B5EF4-FFF2-40B4-BE49-F238E27FC236}">
                    <a16:creationId xmlns:a16="http://schemas.microsoft.com/office/drawing/2014/main" id="{340B0367-391C-87DB-318D-09D1A082497E}"/>
                  </a:ext>
                </a:extLst>
              </p:cNvPr>
              <p:cNvCxnSpPr>
                <a:cxnSpLocks/>
              </p:cNvCxnSpPr>
              <p:nvPr/>
            </p:nvCxnSpPr>
            <p:spPr bwMode="auto">
              <a:xfrm>
                <a:off x="3464767" y="1380930"/>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08A4503E-4655-E920-25BE-F9D970783739}"/>
                  </a:ext>
                </a:extLst>
              </p:cNvPr>
              <p:cNvCxnSpPr>
                <a:cxnSpLocks/>
              </p:cNvCxnSpPr>
              <p:nvPr/>
            </p:nvCxnSpPr>
            <p:spPr bwMode="auto">
              <a:xfrm>
                <a:off x="3464767" y="2117426"/>
                <a:ext cx="105747" cy="0"/>
              </a:xfrm>
              <a:prstGeom prst="line">
                <a:avLst/>
              </a:prstGeom>
              <a:noFill/>
              <a:ln w="28575" cap="flat" cmpd="sng" algn="ctr">
                <a:solidFill>
                  <a:schemeClr val="bg1"/>
                </a:solidFill>
                <a:prstDash val="solid"/>
                <a:round/>
                <a:headEnd type="none" w="med" len="med"/>
                <a:tailEnd type="none" w="med" len="med"/>
              </a:ln>
              <a:effectLst/>
            </p:spPr>
          </p:cxnSp>
          <p:cxnSp>
            <p:nvCxnSpPr>
              <p:cNvPr id="9261" name="Straight Connector 9260">
                <a:extLst>
                  <a:ext uri="{FF2B5EF4-FFF2-40B4-BE49-F238E27FC236}">
                    <a16:creationId xmlns:a16="http://schemas.microsoft.com/office/drawing/2014/main" id="{C6BD8934-71F5-BA63-BAD6-DCE794080570}"/>
                  </a:ext>
                </a:extLst>
              </p:cNvPr>
              <p:cNvCxnSpPr>
                <a:cxnSpLocks/>
              </p:cNvCxnSpPr>
              <p:nvPr/>
            </p:nvCxnSpPr>
            <p:spPr bwMode="auto">
              <a:xfrm>
                <a:off x="3464767" y="2853922"/>
                <a:ext cx="105747"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268" name="TextBox 9267">
            <a:extLst>
              <a:ext uri="{FF2B5EF4-FFF2-40B4-BE49-F238E27FC236}">
                <a16:creationId xmlns:a16="http://schemas.microsoft.com/office/drawing/2014/main" id="{DB49B92D-C3D6-86C2-DE52-2C0BF6B479B9}"/>
              </a:ext>
            </a:extLst>
          </p:cNvPr>
          <p:cNvSpPr txBox="1"/>
          <p:nvPr/>
        </p:nvSpPr>
        <p:spPr bwMode="auto">
          <a:xfrm>
            <a:off x="972747" y="1394757"/>
            <a:ext cx="500854"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9269" name="TextBox 9268">
            <a:extLst>
              <a:ext uri="{FF2B5EF4-FFF2-40B4-BE49-F238E27FC236}">
                <a16:creationId xmlns:a16="http://schemas.microsoft.com/office/drawing/2014/main" id="{AE3142FA-D480-F49B-A5DF-36FF49AEF7C6}"/>
              </a:ext>
            </a:extLst>
          </p:cNvPr>
          <p:cNvSpPr txBox="1"/>
          <p:nvPr/>
        </p:nvSpPr>
        <p:spPr bwMode="auto">
          <a:xfrm>
            <a:off x="1082150" y="2084255"/>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70" name="TextBox 9269">
            <a:extLst>
              <a:ext uri="{FF2B5EF4-FFF2-40B4-BE49-F238E27FC236}">
                <a16:creationId xmlns:a16="http://schemas.microsoft.com/office/drawing/2014/main" id="{59048C00-5C3B-F446-919B-59C2A287D8EC}"/>
              </a:ext>
            </a:extLst>
          </p:cNvPr>
          <p:cNvSpPr txBox="1"/>
          <p:nvPr/>
        </p:nvSpPr>
        <p:spPr bwMode="auto">
          <a:xfrm>
            <a:off x="1082150" y="2751009"/>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71" name="TextBox 9270">
            <a:extLst>
              <a:ext uri="{FF2B5EF4-FFF2-40B4-BE49-F238E27FC236}">
                <a16:creationId xmlns:a16="http://schemas.microsoft.com/office/drawing/2014/main" id="{00483BB2-224C-F563-E03A-B9504E317521}"/>
              </a:ext>
            </a:extLst>
          </p:cNvPr>
          <p:cNvSpPr txBox="1"/>
          <p:nvPr/>
        </p:nvSpPr>
        <p:spPr bwMode="auto">
          <a:xfrm>
            <a:off x="1082150" y="3423540"/>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72" name="TextBox 9271">
            <a:extLst>
              <a:ext uri="{FF2B5EF4-FFF2-40B4-BE49-F238E27FC236}">
                <a16:creationId xmlns:a16="http://schemas.microsoft.com/office/drawing/2014/main" id="{587CCC22-555D-8C0A-D155-5C810A82D7B8}"/>
              </a:ext>
            </a:extLst>
          </p:cNvPr>
          <p:cNvSpPr txBox="1"/>
          <p:nvPr/>
        </p:nvSpPr>
        <p:spPr bwMode="auto">
          <a:xfrm>
            <a:off x="1082150" y="4096521"/>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73" name="TextBox 9272">
            <a:extLst>
              <a:ext uri="{FF2B5EF4-FFF2-40B4-BE49-F238E27FC236}">
                <a16:creationId xmlns:a16="http://schemas.microsoft.com/office/drawing/2014/main" id="{F4899D3B-E518-97C4-DBA5-BBC896D048F0}"/>
              </a:ext>
            </a:extLst>
          </p:cNvPr>
          <p:cNvSpPr txBox="1"/>
          <p:nvPr/>
        </p:nvSpPr>
        <p:spPr bwMode="auto">
          <a:xfrm>
            <a:off x="1191553" y="4769052"/>
            <a:ext cx="282049"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74" name="TextBox 9273">
            <a:extLst>
              <a:ext uri="{FF2B5EF4-FFF2-40B4-BE49-F238E27FC236}">
                <a16:creationId xmlns:a16="http://schemas.microsoft.com/office/drawing/2014/main" id="{FAEAEACE-F6EB-B4F4-3F0E-FAE9779A2786}"/>
              </a:ext>
            </a:extLst>
          </p:cNvPr>
          <p:cNvSpPr txBox="1"/>
          <p:nvPr/>
        </p:nvSpPr>
        <p:spPr bwMode="auto">
          <a:xfrm>
            <a:off x="1388991" y="4993535"/>
            <a:ext cx="282049"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9275" name="TextBox 9274">
            <a:extLst>
              <a:ext uri="{FF2B5EF4-FFF2-40B4-BE49-F238E27FC236}">
                <a16:creationId xmlns:a16="http://schemas.microsoft.com/office/drawing/2014/main" id="{E76B63C7-9BC1-8C38-FFB0-86E390C108AF}"/>
              </a:ext>
            </a:extLst>
          </p:cNvPr>
          <p:cNvSpPr txBox="1"/>
          <p:nvPr/>
        </p:nvSpPr>
        <p:spPr bwMode="auto">
          <a:xfrm>
            <a:off x="2669007" y="4999094"/>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9276" name="TextBox 9275">
            <a:extLst>
              <a:ext uri="{FF2B5EF4-FFF2-40B4-BE49-F238E27FC236}">
                <a16:creationId xmlns:a16="http://schemas.microsoft.com/office/drawing/2014/main" id="{F01959C6-B87D-DF44-6925-32B8D1DD6820}"/>
              </a:ext>
            </a:extLst>
          </p:cNvPr>
          <p:cNvSpPr txBox="1"/>
          <p:nvPr/>
        </p:nvSpPr>
        <p:spPr bwMode="auto">
          <a:xfrm>
            <a:off x="4037335" y="4986330"/>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9277" name="TextBox 9276">
            <a:extLst>
              <a:ext uri="{FF2B5EF4-FFF2-40B4-BE49-F238E27FC236}">
                <a16:creationId xmlns:a16="http://schemas.microsoft.com/office/drawing/2014/main" id="{BB4F3637-7A36-CBB2-9529-FE1ACE733CC8}"/>
              </a:ext>
            </a:extLst>
          </p:cNvPr>
          <p:cNvSpPr txBox="1"/>
          <p:nvPr/>
        </p:nvSpPr>
        <p:spPr bwMode="auto">
          <a:xfrm>
            <a:off x="5407810" y="4991889"/>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9278" name="TextBox 9277">
            <a:extLst>
              <a:ext uri="{FF2B5EF4-FFF2-40B4-BE49-F238E27FC236}">
                <a16:creationId xmlns:a16="http://schemas.microsoft.com/office/drawing/2014/main" id="{763B2BFC-4E8D-F2A9-BE47-DE456F88CB9A}"/>
              </a:ext>
            </a:extLst>
          </p:cNvPr>
          <p:cNvSpPr txBox="1"/>
          <p:nvPr/>
        </p:nvSpPr>
        <p:spPr bwMode="auto">
          <a:xfrm>
            <a:off x="6754784" y="5005935"/>
            <a:ext cx="391451"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9279" name="TextBox 9278">
            <a:extLst>
              <a:ext uri="{FF2B5EF4-FFF2-40B4-BE49-F238E27FC236}">
                <a16:creationId xmlns:a16="http://schemas.microsoft.com/office/drawing/2014/main" id="{31590C4B-E6A7-239D-A0A4-8F8B4FD99874}"/>
              </a:ext>
            </a:extLst>
          </p:cNvPr>
          <p:cNvSpPr txBox="1"/>
          <p:nvPr/>
        </p:nvSpPr>
        <p:spPr bwMode="auto">
          <a:xfrm>
            <a:off x="1292434" y="5554208"/>
            <a:ext cx="464886"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487</a:t>
            </a:r>
          </a:p>
        </p:txBody>
      </p:sp>
      <p:sp>
        <p:nvSpPr>
          <p:cNvPr id="9280" name="TextBox 9279">
            <a:extLst>
              <a:ext uri="{FF2B5EF4-FFF2-40B4-BE49-F238E27FC236}">
                <a16:creationId xmlns:a16="http://schemas.microsoft.com/office/drawing/2014/main" id="{F8632390-AB9D-8441-938A-B5A2E3820A21}"/>
              </a:ext>
            </a:extLst>
          </p:cNvPr>
          <p:cNvSpPr txBox="1"/>
          <p:nvPr/>
        </p:nvSpPr>
        <p:spPr bwMode="auto">
          <a:xfrm>
            <a:off x="2610968"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238</a:t>
            </a:r>
          </a:p>
        </p:txBody>
      </p:sp>
      <p:sp>
        <p:nvSpPr>
          <p:cNvPr id="9281" name="TextBox 9280">
            <a:extLst>
              <a:ext uri="{FF2B5EF4-FFF2-40B4-BE49-F238E27FC236}">
                <a16:creationId xmlns:a16="http://schemas.microsoft.com/office/drawing/2014/main" id="{8FAF4071-9068-2353-A5F5-8ACA3BEC7F40}"/>
              </a:ext>
            </a:extLst>
          </p:cNvPr>
          <p:cNvSpPr txBox="1"/>
          <p:nvPr/>
        </p:nvSpPr>
        <p:spPr bwMode="auto">
          <a:xfrm>
            <a:off x="4031393" y="5554208"/>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74</a:t>
            </a:r>
          </a:p>
        </p:txBody>
      </p:sp>
      <p:sp>
        <p:nvSpPr>
          <p:cNvPr id="9282" name="TextBox 9281">
            <a:extLst>
              <a:ext uri="{FF2B5EF4-FFF2-40B4-BE49-F238E27FC236}">
                <a16:creationId xmlns:a16="http://schemas.microsoft.com/office/drawing/2014/main" id="{B264F9B8-F79E-0333-75A5-43F3329FF0A9}"/>
              </a:ext>
            </a:extLst>
          </p:cNvPr>
          <p:cNvSpPr txBox="1"/>
          <p:nvPr/>
        </p:nvSpPr>
        <p:spPr bwMode="auto">
          <a:xfrm>
            <a:off x="5453967" y="5554208"/>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p:txBody>
      </p:sp>
      <p:sp>
        <p:nvSpPr>
          <p:cNvPr id="9283" name="TextBox 9282">
            <a:extLst>
              <a:ext uri="{FF2B5EF4-FFF2-40B4-BE49-F238E27FC236}">
                <a16:creationId xmlns:a16="http://schemas.microsoft.com/office/drawing/2014/main" id="{B2882935-098F-677C-C88F-0743ECA777E3}"/>
              </a:ext>
            </a:extLst>
          </p:cNvPr>
          <p:cNvSpPr txBox="1"/>
          <p:nvPr/>
        </p:nvSpPr>
        <p:spPr bwMode="auto">
          <a:xfrm>
            <a:off x="6810342" y="5554208"/>
            <a:ext cx="270060"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9284" name="TextBox 9283">
            <a:extLst>
              <a:ext uri="{FF2B5EF4-FFF2-40B4-BE49-F238E27FC236}">
                <a16:creationId xmlns:a16="http://schemas.microsoft.com/office/drawing/2014/main" id="{064AF646-5AEE-BC32-55E0-2B54FC1221DD}"/>
              </a:ext>
            </a:extLst>
          </p:cNvPr>
          <p:cNvSpPr txBox="1"/>
          <p:nvPr/>
        </p:nvSpPr>
        <p:spPr bwMode="auto">
          <a:xfrm>
            <a:off x="1944938"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386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364</a:t>
            </a:r>
          </a:p>
        </p:txBody>
      </p:sp>
      <p:sp>
        <p:nvSpPr>
          <p:cNvPr id="9285" name="TextBox 9284">
            <a:extLst>
              <a:ext uri="{FF2B5EF4-FFF2-40B4-BE49-F238E27FC236}">
                <a16:creationId xmlns:a16="http://schemas.microsoft.com/office/drawing/2014/main" id="{06EFC8F9-496D-CB76-CC70-059F3CC7E9F4}"/>
              </a:ext>
            </a:extLst>
          </p:cNvPr>
          <p:cNvSpPr txBox="1"/>
          <p:nvPr/>
        </p:nvSpPr>
        <p:spPr bwMode="auto">
          <a:xfrm>
            <a:off x="3279656" y="5554208"/>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144</a:t>
            </a:r>
          </a:p>
        </p:txBody>
      </p:sp>
      <p:sp>
        <p:nvSpPr>
          <p:cNvPr id="9286" name="TextBox 9285">
            <a:extLst>
              <a:ext uri="{FF2B5EF4-FFF2-40B4-BE49-F238E27FC236}">
                <a16:creationId xmlns:a16="http://schemas.microsoft.com/office/drawing/2014/main" id="{50C7588C-C27A-840D-1567-5ECA1C76EE29}"/>
              </a:ext>
            </a:extLst>
          </p:cNvPr>
          <p:cNvSpPr txBox="1"/>
          <p:nvPr/>
        </p:nvSpPr>
        <p:spPr bwMode="auto">
          <a:xfrm>
            <a:off x="4700082" y="5554208"/>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22</a:t>
            </a:r>
          </a:p>
        </p:txBody>
      </p:sp>
      <p:sp>
        <p:nvSpPr>
          <p:cNvPr id="9287" name="TextBox 9286">
            <a:extLst>
              <a:ext uri="{FF2B5EF4-FFF2-40B4-BE49-F238E27FC236}">
                <a16:creationId xmlns:a16="http://schemas.microsoft.com/office/drawing/2014/main" id="{FCFC86F0-BC9A-8BD0-4DB8-18A3424D8D99}"/>
              </a:ext>
            </a:extLst>
          </p:cNvPr>
          <p:cNvSpPr txBox="1"/>
          <p:nvPr/>
        </p:nvSpPr>
        <p:spPr bwMode="auto">
          <a:xfrm>
            <a:off x="6132055" y="5554208"/>
            <a:ext cx="270060" cy="53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9288" name="TextBox 9287">
            <a:extLst>
              <a:ext uri="{FF2B5EF4-FFF2-40B4-BE49-F238E27FC236}">
                <a16:creationId xmlns:a16="http://schemas.microsoft.com/office/drawing/2014/main" id="{488193BE-D19C-141B-A684-6C3C3680735D}"/>
              </a:ext>
            </a:extLst>
          </p:cNvPr>
          <p:cNvSpPr txBox="1"/>
          <p:nvPr/>
        </p:nvSpPr>
        <p:spPr bwMode="auto">
          <a:xfrm>
            <a:off x="228067" y="5330336"/>
            <a:ext cx="109164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b="0" dirty="0" err="1">
                <a:solidFill>
                  <a:schemeClr val="bg1"/>
                </a:solidFill>
                <a:latin typeface="Calibri" panose="020F0502020204030204" pitchFamily="34" charset="0"/>
              </a:rPr>
              <a:t>Nivo</a:t>
            </a:r>
            <a:r>
              <a:rPr lang="en-US" sz="1600" b="0" dirty="0">
                <a:solidFill>
                  <a:schemeClr val="bg1"/>
                </a:solidFill>
                <a:latin typeface="Calibri" panose="020F0502020204030204" pitchFamily="34" charset="0"/>
              </a:rPr>
              <a:t>-AVD</a:t>
            </a:r>
          </a:p>
          <a:p>
            <a:pPr algn="r">
              <a:lnSpc>
                <a:spcPct val="100000"/>
              </a:lnSpc>
              <a:spcBef>
                <a:spcPts val="0"/>
              </a:spcBef>
              <a:spcAft>
                <a:spcPct val="0"/>
              </a:spcAft>
              <a:buClrTx/>
              <a:buFontTx/>
              <a:buNone/>
            </a:pPr>
            <a:r>
              <a:rPr lang="en-US" sz="1600" b="0" dirty="0">
                <a:solidFill>
                  <a:schemeClr val="bg1"/>
                </a:solidFill>
                <a:latin typeface="Calibri" panose="020F0502020204030204" pitchFamily="34" charset="0"/>
              </a:rPr>
              <a:t>BV-AVD</a:t>
            </a:r>
          </a:p>
        </p:txBody>
      </p:sp>
      <p:sp>
        <p:nvSpPr>
          <p:cNvPr id="9289" name="TextBox 9288">
            <a:extLst>
              <a:ext uri="{FF2B5EF4-FFF2-40B4-BE49-F238E27FC236}">
                <a16:creationId xmlns:a16="http://schemas.microsoft.com/office/drawing/2014/main" id="{CE9B3748-172C-C8BC-2311-F817210133C7}"/>
              </a:ext>
            </a:extLst>
          </p:cNvPr>
          <p:cNvSpPr txBox="1"/>
          <p:nvPr/>
        </p:nvSpPr>
        <p:spPr bwMode="auto">
          <a:xfrm>
            <a:off x="5871802" y="1295892"/>
            <a:ext cx="1103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1"/>
                </a:solidFill>
                <a:latin typeface="Calibri" panose="020F0502020204030204" pitchFamily="34" charset="0"/>
              </a:rPr>
              <a:t>Nivo</a:t>
            </a:r>
            <a:r>
              <a:rPr lang="en-US" dirty="0">
                <a:solidFill>
                  <a:schemeClr val="accent1"/>
                </a:solidFill>
                <a:latin typeface="Calibri" panose="020F0502020204030204" pitchFamily="34" charset="0"/>
              </a:rPr>
              <a:t>-AVD</a:t>
            </a:r>
          </a:p>
        </p:txBody>
      </p:sp>
      <p:sp>
        <p:nvSpPr>
          <p:cNvPr id="9290" name="TextBox 9289">
            <a:extLst>
              <a:ext uri="{FF2B5EF4-FFF2-40B4-BE49-F238E27FC236}">
                <a16:creationId xmlns:a16="http://schemas.microsoft.com/office/drawing/2014/main" id="{BC5A8F8A-A4E3-7BA9-DACA-07C89465ADCD}"/>
              </a:ext>
            </a:extLst>
          </p:cNvPr>
          <p:cNvSpPr txBox="1"/>
          <p:nvPr/>
        </p:nvSpPr>
        <p:spPr bwMode="auto">
          <a:xfrm>
            <a:off x="5873821" y="1501384"/>
            <a:ext cx="842850" cy="335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dirty="0" err="1">
                <a:solidFill>
                  <a:schemeClr val="accent3"/>
                </a:solidFill>
                <a:latin typeface="Calibri" panose="020F0502020204030204" pitchFamily="34" charset="0"/>
              </a:rPr>
              <a:t>Bv</a:t>
            </a:r>
            <a:r>
              <a:rPr lang="en-US" dirty="0">
                <a:solidFill>
                  <a:schemeClr val="accent3"/>
                </a:solidFill>
                <a:latin typeface="Calibri" panose="020F0502020204030204" pitchFamily="34" charset="0"/>
              </a:rPr>
              <a:t>-AVD</a:t>
            </a:r>
          </a:p>
        </p:txBody>
      </p:sp>
      <p:grpSp>
        <p:nvGrpSpPr>
          <p:cNvPr id="9389" name="Group 9388">
            <a:extLst>
              <a:ext uri="{FF2B5EF4-FFF2-40B4-BE49-F238E27FC236}">
                <a16:creationId xmlns:a16="http://schemas.microsoft.com/office/drawing/2014/main" id="{FDDE368E-C85F-A13F-BDD1-10EDBBFED68C}"/>
              </a:ext>
            </a:extLst>
          </p:cNvPr>
          <p:cNvGrpSpPr/>
          <p:nvPr/>
        </p:nvGrpSpPr>
        <p:grpSpPr>
          <a:xfrm>
            <a:off x="1524000" y="1488173"/>
            <a:ext cx="4355618" cy="127058"/>
            <a:chOff x="1524000" y="1488173"/>
            <a:chExt cx="4355618" cy="127058"/>
          </a:xfrm>
        </p:grpSpPr>
        <p:cxnSp>
          <p:nvCxnSpPr>
            <p:cNvPr id="9292" name="Straight Connector 9291">
              <a:extLst>
                <a:ext uri="{FF2B5EF4-FFF2-40B4-BE49-F238E27FC236}">
                  <a16:creationId xmlns:a16="http://schemas.microsoft.com/office/drawing/2014/main" id="{92948BC3-8097-63DD-3B76-4D9407CDD452}"/>
                </a:ext>
              </a:extLst>
            </p:cNvPr>
            <p:cNvCxnSpPr/>
            <p:nvPr/>
          </p:nvCxnSpPr>
          <p:spPr bwMode="auto">
            <a:xfrm flipV="1">
              <a:off x="1524000" y="1488173"/>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3" name="Straight Connector 9292">
              <a:extLst>
                <a:ext uri="{FF2B5EF4-FFF2-40B4-BE49-F238E27FC236}">
                  <a16:creationId xmlns:a16="http://schemas.microsoft.com/office/drawing/2014/main" id="{9A9D2889-E901-6DE4-36C6-4571088ACAEF}"/>
                </a:ext>
              </a:extLst>
            </p:cNvPr>
            <p:cNvCxnSpPr/>
            <p:nvPr/>
          </p:nvCxnSpPr>
          <p:spPr bwMode="auto">
            <a:xfrm flipV="1">
              <a:off x="1694103" y="1509743"/>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4" name="Straight Connector 9293">
              <a:extLst>
                <a:ext uri="{FF2B5EF4-FFF2-40B4-BE49-F238E27FC236}">
                  <a16:creationId xmlns:a16="http://schemas.microsoft.com/office/drawing/2014/main" id="{EB61C0AA-D4FB-C050-90BB-DDECB4088D0D}"/>
                </a:ext>
              </a:extLst>
            </p:cNvPr>
            <p:cNvCxnSpPr/>
            <p:nvPr/>
          </p:nvCxnSpPr>
          <p:spPr bwMode="auto">
            <a:xfrm flipV="1">
              <a:off x="1804101" y="150920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53339892-7194-6DD1-B863-CD1C7082B347}"/>
                </a:ext>
              </a:extLst>
            </p:cNvPr>
            <p:cNvCxnSpPr/>
            <p:nvPr/>
          </p:nvCxnSpPr>
          <p:spPr bwMode="auto">
            <a:xfrm flipV="1">
              <a:off x="1863483" y="1515778"/>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6" name="Straight Connector 9295">
              <a:extLst>
                <a:ext uri="{FF2B5EF4-FFF2-40B4-BE49-F238E27FC236}">
                  <a16:creationId xmlns:a16="http://schemas.microsoft.com/office/drawing/2014/main" id="{7DD369B5-8C96-D299-E1A7-9F2E9B983976}"/>
                </a:ext>
              </a:extLst>
            </p:cNvPr>
            <p:cNvCxnSpPr>
              <a:cxnSpLocks/>
            </p:cNvCxnSpPr>
            <p:nvPr/>
          </p:nvCxnSpPr>
          <p:spPr bwMode="auto">
            <a:xfrm flipV="1">
              <a:off x="233412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7" name="Straight Connector 9296">
              <a:extLst>
                <a:ext uri="{FF2B5EF4-FFF2-40B4-BE49-F238E27FC236}">
                  <a16:creationId xmlns:a16="http://schemas.microsoft.com/office/drawing/2014/main" id="{948BE79C-0410-6EC1-3E58-F2A2740F9BCE}"/>
                </a:ext>
              </a:extLst>
            </p:cNvPr>
            <p:cNvCxnSpPr/>
            <p:nvPr/>
          </p:nvCxnSpPr>
          <p:spPr bwMode="auto">
            <a:xfrm flipV="1">
              <a:off x="1829399" y="150920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54393EEA-17DF-18BA-4871-E52A64776F8E}"/>
                </a:ext>
              </a:extLst>
            </p:cNvPr>
            <p:cNvCxnSpPr>
              <a:cxnSpLocks/>
            </p:cNvCxnSpPr>
            <p:nvPr/>
          </p:nvCxnSpPr>
          <p:spPr bwMode="auto">
            <a:xfrm flipV="1">
              <a:off x="1954570"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299" name="Straight Connector 9298">
              <a:extLst>
                <a:ext uri="{FF2B5EF4-FFF2-40B4-BE49-F238E27FC236}">
                  <a16:creationId xmlns:a16="http://schemas.microsoft.com/office/drawing/2014/main" id="{1E27407D-00BE-5EED-F9FD-F144F13378E5}"/>
                </a:ext>
              </a:extLst>
            </p:cNvPr>
            <p:cNvCxnSpPr>
              <a:cxnSpLocks/>
            </p:cNvCxnSpPr>
            <p:nvPr/>
          </p:nvCxnSpPr>
          <p:spPr bwMode="auto">
            <a:xfrm flipV="1">
              <a:off x="2146748"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8B9D0A10-DBB4-6BE1-AB2B-6DD11238EE64}"/>
                </a:ext>
              </a:extLst>
            </p:cNvPr>
            <p:cNvCxnSpPr>
              <a:cxnSpLocks/>
            </p:cNvCxnSpPr>
            <p:nvPr/>
          </p:nvCxnSpPr>
          <p:spPr bwMode="auto">
            <a:xfrm flipV="1">
              <a:off x="4208715"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FCF5CD81-13BF-870A-55D1-07EE8940C6D6}"/>
                </a:ext>
              </a:extLst>
            </p:cNvPr>
            <p:cNvCxnSpPr>
              <a:cxnSpLocks/>
            </p:cNvCxnSpPr>
            <p:nvPr/>
          </p:nvCxnSpPr>
          <p:spPr bwMode="auto">
            <a:xfrm flipV="1">
              <a:off x="3379976"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54B64824-1AE1-8AAE-5B37-A77938E55FD8}"/>
                </a:ext>
              </a:extLst>
            </p:cNvPr>
            <p:cNvCxnSpPr>
              <a:cxnSpLocks/>
            </p:cNvCxnSpPr>
            <p:nvPr/>
          </p:nvCxnSpPr>
          <p:spPr bwMode="auto">
            <a:xfrm flipV="1">
              <a:off x="3765206"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A802FC97-A6A7-C5E9-3A23-EA2222B90A7A}"/>
                </a:ext>
              </a:extLst>
            </p:cNvPr>
            <p:cNvCxnSpPr>
              <a:cxnSpLocks/>
            </p:cNvCxnSpPr>
            <p:nvPr/>
          </p:nvCxnSpPr>
          <p:spPr bwMode="auto">
            <a:xfrm flipV="1">
              <a:off x="245000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4" name="Straight Connector 9303">
              <a:extLst>
                <a:ext uri="{FF2B5EF4-FFF2-40B4-BE49-F238E27FC236}">
                  <a16:creationId xmlns:a16="http://schemas.microsoft.com/office/drawing/2014/main" id="{29F43A4D-88DA-49B9-70A4-759596D5728D}"/>
                </a:ext>
              </a:extLst>
            </p:cNvPr>
            <p:cNvCxnSpPr/>
            <p:nvPr/>
          </p:nvCxnSpPr>
          <p:spPr bwMode="auto">
            <a:xfrm flipV="1">
              <a:off x="1629125" y="1509743"/>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05" name="Straight Connector 9304">
              <a:extLst>
                <a:ext uri="{FF2B5EF4-FFF2-40B4-BE49-F238E27FC236}">
                  <a16:creationId xmlns:a16="http://schemas.microsoft.com/office/drawing/2014/main" id="{2942A34D-E0CD-BA9C-8966-5437CFC3CC94}"/>
                </a:ext>
              </a:extLst>
            </p:cNvPr>
            <p:cNvCxnSpPr>
              <a:cxnSpLocks/>
            </p:cNvCxnSpPr>
            <p:nvPr/>
          </p:nvCxnSpPr>
          <p:spPr bwMode="auto">
            <a:xfrm flipV="1">
              <a:off x="2739303"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6" name="Straight Connector 9305">
              <a:extLst>
                <a:ext uri="{FF2B5EF4-FFF2-40B4-BE49-F238E27FC236}">
                  <a16:creationId xmlns:a16="http://schemas.microsoft.com/office/drawing/2014/main" id="{626088A3-772C-B44D-CCBB-90A0EB0C6139}"/>
                </a:ext>
              </a:extLst>
            </p:cNvPr>
            <p:cNvCxnSpPr>
              <a:cxnSpLocks/>
            </p:cNvCxnSpPr>
            <p:nvPr/>
          </p:nvCxnSpPr>
          <p:spPr bwMode="auto">
            <a:xfrm flipV="1">
              <a:off x="1890724"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7" name="Straight Connector 9306">
              <a:extLst>
                <a:ext uri="{FF2B5EF4-FFF2-40B4-BE49-F238E27FC236}">
                  <a16:creationId xmlns:a16="http://schemas.microsoft.com/office/drawing/2014/main" id="{B60385EE-A7B4-4C55-AA55-4EC94A0B3C80}"/>
                </a:ext>
              </a:extLst>
            </p:cNvPr>
            <p:cNvCxnSpPr>
              <a:cxnSpLocks/>
            </p:cNvCxnSpPr>
            <p:nvPr/>
          </p:nvCxnSpPr>
          <p:spPr bwMode="auto">
            <a:xfrm flipV="1">
              <a:off x="302446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8" name="Straight Connector 9307">
              <a:extLst>
                <a:ext uri="{FF2B5EF4-FFF2-40B4-BE49-F238E27FC236}">
                  <a16:creationId xmlns:a16="http://schemas.microsoft.com/office/drawing/2014/main" id="{B915D276-25BC-7176-0118-6DA3191F1C16}"/>
                </a:ext>
              </a:extLst>
            </p:cNvPr>
            <p:cNvCxnSpPr>
              <a:cxnSpLocks/>
            </p:cNvCxnSpPr>
            <p:nvPr/>
          </p:nvCxnSpPr>
          <p:spPr bwMode="auto">
            <a:xfrm flipV="1">
              <a:off x="262972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09" name="Straight Connector 9308">
              <a:extLst>
                <a:ext uri="{FF2B5EF4-FFF2-40B4-BE49-F238E27FC236}">
                  <a16:creationId xmlns:a16="http://schemas.microsoft.com/office/drawing/2014/main" id="{05B097C3-E1F0-A516-5483-548440FCE22D}"/>
                </a:ext>
              </a:extLst>
            </p:cNvPr>
            <p:cNvCxnSpPr>
              <a:cxnSpLocks/>
            </p:cNvCxnSpPr>
            <p:nvPr/>
          </p:nvCxnSpPr>
          <p:spPr bwMode="auto">
            <a:xfrm flipV="1">
              <a:off x="277845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0" name="Straight Connector 9309">
              <a:extLst>
                <a:ext uri="{FF2B5EF4-FFF2-40B4-BE49-F238E27FC236}">
                  <a16:creationId xmlns:a16="http://schemas.microsoft.com/office/drawing/2014/main" id="{3E8DF817-4D66-9E96-EB9C-B0FABA5C04B8}"/>
                </a:ext>
              </a:extLst>
            </p:cNvPr>
            <p:cNvCxnSpPr>
              <a:cxnSpLocks/>
            </p:cNvCxnSpPr>
            <p:nvPr/>
          </p:nvCxnSpPr>
          <p:spPr bwMode="auto">
            <a:xfrm flipV="1">
              <a:off x="299239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1" name="Straight Connector 9310">
              <a:extLst>
                <a:ext uri="{FF2B5EF4-FFF2-40B4-BE49-F238E27FC236}">
                  <a16:creationId xmlns:a16="http://schemas.microsoft.com/office/drawing/2014/main" id="{025C0BF9-A606-6412-9B59-6BB4A76C0AB7}"/>
                </a:ext>
              </a:extLst>
            </p:cNvPr>
            <p:cNvCxnSpPr>
              <a:cxnSpLocks/>
            </p:cNvCxnSpPr>
            <p:nvPr/>
          </p:nvCxnSpPr>
          <p:spPr bwMode="auto">
            <a:xfrm flipV="1">
              <a:off x="3108219"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2" name="Straight Connector 9311">
              <a:extLst>
                <a:ext uri="{FF2B5EF4-FFF2-40B4-BE49-F238E27FC236}">
                  <a16:creationId xmlns:a16="http://schemas.microsoft.com/office/drawing/2014/main" id="{93F1DE62-660D-1F1C-86E3-5ADBAF973E66}"/>
                </a:ext>
              </a:extLst>
            </p:cNvPr>
            <p:cNvCxnSpPr/>
            <p:nvPr/>
          </p:nvCxnSpPr>
          <p:spPr bwMode="auto">
            <a:xfrm flipV="1">
              <a:off x="1749504" y="150920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13" name="Straight Connector 9312">
              <a:extLst>
                <a:ext uri="{FF2B5EF4-FFF2-40B4-BE49-F238E27FC236}">
                  <a16:creationId xmlns:a16="http://schemas.microsoft.com/office/drawing/2014/main" id="{8B93ACD9-9211-6859-48E9-5C10CCAFE7B9}"/>
                </a:ext>
              </a:extLst>
            </p:cNvPr>
            <p:cNvCxnSpPr>
              <a:cxnSpLocks/>
            </p:cNvCxnSpPr>
            <p:nvPr/>
          </p:nvCxnSpPr>
          <p:spPr bwMode="auto">
            <a:xfrm flipV="1">
              <a:off x="3066470"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4" name="Straight Connector 9313">
              <a:extLst>
                <a:ext uri="{FF2B5EF4-FFF2-40B4-BE49-F238E27FC236}">
                  <a16:creationId xmlns:a16="http://schemas.microsoft.com/office/drawing/2014/main" id="{7B682DD0-522C-EDF1-FAFB-49A65C9A57E0}"/>
                </a:ext>
              </a:extLst>
            </p:cNvPr>
            <p:cNvCxnSpPr>
              <a:cxnSpLocks/>
            </p:cNvCxnSpPr>
            <p:nvPr/>
          </p:nvCxnSpPr>
          <p:spPr bwMode="auto">
            <a:xfrm flipV="1">
              <a:off x="3155422"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5" name="Straight Connector 9314">
              <a:extLst>
                <a:ext uri="{FF2B5EF4-FFF2-40B4-BE49-F238E27FC236}">
                  <a16:creationId xmlns:a16="http://schemas.microsoft.com/office/drawing/2014/main" id="{D501F86E-E669-656B-524C-43E5F17E2FC2}"/>
                </a:ext>
              </a:extLst>
            </p:cNvPr>
            <p:cNvCxnSpPr>
              <a:cxnSpLocks/>
            </p:cNvCxnSpPr>
            <p:nvPr/>
          </p:nvCxnSpPr>
          <p:spPr bwMode="auto">
            <a:xfrm flipV="1">
              <a:off x="3634299"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16" name="Straight Connector 9315">
              <a:extLst>
                <a:ext uri="{FF2B5EF4-FFF2-40B4-BE49-F238E27FC236}">
                  <a16:creationId xmlns:a16="http://schemas.microsoft.com/office/drawing/2014/main" id="{5765478E-2ADC-ECB5-3DA2-F4BDA8AE97B4}"/>
                </a:ext>
              </a:extLst>
            </p:cNvPr>
            <p:cNvCxnSpPr>
              <a:cxnSpLocks/>
            </p:cNvCxnSpPr>
            <p:nvPr/>
          </p:nvCxnSpPr>
          <p:spPr bwMode="auto">
            <a:xfrm flipV="1">
              <a:off x="328297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7" name="Straight Connector 9316">
              <a:extLst>
                <a:ext uri="{FF2B5EF4-FFF2-40B4-BE49-F238E27FC236}">
                  <a16:creationId xmlns:a16="http://schemas.microsoft.com/office/drawing/2014/main" id="{9F888C9B-A992-08E0-7156-74506F5FA09A}"/>
                </a:ext>
              </a:extLst>
            </p:cNvPr>
            <p:cNvCxnSpPr>
              <a:cxnSpLocks/>
            </p:cNvCxnSpPr>
            <p:nvPr/>
          </p:nvCxnSpPr>
          <p:spPr bwMode="auto">
            <a:xfrm flipV="1">
              <a:off x="3250746"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8" name="Straight Connector 9317">
              <a:extLst>
                <a:ext uri="{FF2B5EF4-FFF2-40B4-BE49-F238E27FC236}">
                  <a16:creationId xmlns:a16="http://schemas.microsoft.com/office/drawing/2014/main" id="{6762EC2F-B167-DE7D-4504-D2F8EF8F1DAE}"/>
                </a:ext>
              </a:extLst>
            </p:cNvPr>
            <p:cNvCxnSpPr>
              <a:cxnSpLocks/>
            </p:cNvCxnSpPr>
            <p:nvPr/>
          </p:nvCxnSpPr>
          <p:spPr bwMode="auto">
            <a:xfrm flipV="1">
              <a:off x="3462710"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19" name="Straight Connector 9318">
              <a:extLst>
                <a:ext uri="{FF2B5EF4-FFF2-40B4-BE49-F238E27FC236}">
                  <a16:creationId xmlns:a16="http://schemas.microsoft.com/office/drawing/2014/main" id="{E697EB4E-5990-7551-63E7-08E14A9C1D1E}"/>
                </a:ext>
              </a:extLst>
            </p:cNvPr>
            <p:cNvCxnSpPr>
              <a:cxnSpLocks/>
            </p:cNvCxnSpPr>
            <p:nvPr/>
          </p:nvCxnSpPr>
          <p:spPr bwMode="auto">
            <a:xfrm flipV="1">
              <a:off x="3430306"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21" name="Straight Connector 9320">
              <a:extLst>
                <a:ext uri="{FF2B5EF4-FFF2-40B4-BE49-F238E27FC236}">
                  <a16:creationId xmlns:a16="http://schemas.microsoft.com/office/drawing/2014/main" id="{0801EE4E-685D-F788-657A-A1F5AACCBD28}"/>
                </a:ext>
              </a:extLst>
            </p:cNvPr>
            <p:cNvCxnSpPr>
              <a:cxnSpLocks/>
            </p:cNvCxnSpPr>
            <p:nvPr/>
          </p:nvCxnSpPr>
          <p:spPr bwMode="auto">
            <a:xfrm flipV="1">
              <a:off x="332964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22" name="Straight Connector 9321">
              <a:extLst>
                <a:ext uri="{FF2B5EF4-FFF2-40B4-BE49-F238E27FC236}">
                  <a16:creationId xmlns:a16="http://schemas.microsoft.com/office/drawing/2014/main" id="{F1B5ABC5-A0D3-E206-058C-F97CC59CFCF5}"/>
                </a:ext>
              </a:extLst>
            </p:cNvPr>
            <p:cNvCxnSpPr>
              <a:cxnSpLocks/>
            </p:cNvCxnSpPr>
            <p:nvPr/>
          </p:nvCxnSpPr>
          <p:spPr bwMode="auto">
            <a:xfrm flipV="1">
              <a:off x="2830556"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3" name="Straight Connector 9322">
              <a:extLst>
                <a:ext uri="{FF2B5EF4-FFF2-40B4-BE49-F238E27FC236}">
                  <a16:creationId xmlns:a16="http://schemas.microsoft.com/office/drawing/2014/main" id="{131BEF8F-2B7F-60DA-81E3-B671C54673B0}"/>
                </a:ext>
              </a:extLst>
            </p:cNvPr>
            <p:cNvCxnSpPr>
              <a:cxnSpLocks/>
            </p:cNvCxnSpPr>
            <p:nvPr/>
          </p:nvCxnSpPr>
          <p:spPr bwMode="auto">
            <a:xfrm flipV="1">
              <a:off x="4327071"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5" name="Straight Connector 9324">
              <a:extLst>
                <a:ext uri="{FF2B5EF4-FFF2-40B4-BE49-F238E27FC236}">
                  <a16:creationId xmlns:a16="http://schemas.microsoft.com/office/drawing/2014/main" id="{C4AA203B-E95E-3659-1BD3-B758C319BB31}"/>
                </a:ext>
              </a:extLst>
            </p:cNvPr>
            <p:cNvCxnSpPr>
              <a:cxnSpLocks/>
            </p:cNvCxnSpPr>
            <p:nvPr/>
          </p:nvCxnSpPr>
          <p:spPr bwMode="auto">
            <a:xfrm flipV="1">
              <a:off x="4838656"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6" name="Straight Connector 9325">
              <a:extLst>
                <a:ext uri="{FF2B5EF4-FFF2-40B4-BE49-F238E27FC236}">
                  <a16:creationId xmlns:a16="http://schemas.microsoft.com/office/drawing/2014/main" id="{E20724E8-2B49-42E8-A947-47D2E27F9167}"/>
                </a:ext>
              </a:extLst>
            </p:cNvPr>
            <p:cNvCxnSpPr>
              <a:cxnSpLocks/>
            </p:cNvCxnSpPr>
            <p:nvPr/>
          </p:nvCxnSpPr>
          <p:spPr bwMode="auto">
            <a:xfrm flipV="1">
              <a:off x="4258593"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7" name="Straight Connector 9326">
              <a:extLst>
                <a:ext uri="{FF2B5EF4-FFF2-40B4-BE49-F238E27FC236}">
                  <a16:creationId xmlns:a16="http://schemas.microsoft.com/office/drawing/2014/main" id="{48A02B68-0429-0B76-67E3-410A9F05D9F0}"/>
                </a:ext>
              </a:extLst>
            </p:cNvPr>
            <p:cNvCxnSpPr>
              <a:cxnSpLocks/>
            </p:cNvCxnSpPr>
            <p:nvPr/>
          </p:nvCxnSpPr>
          <p:spPr bwMode="auto">
            <a:xfrm flipV="1">
              <a:off x="4903739"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28" name="Straight Connector 9327">
              <a:extLst>
                <a:ext uri="{FF2B5EF4-FFF2-40B4-BE49-F238E27FC236}">
                  <a16:creationId xmlns:a16="http://schemas.microsoft.com/office/drawing/2014/main" id="{5B0E68DD-F6FC-73D4-1F8A-8DFE254F7B5B}"/>
                </a:ext>
              </a:extLst>
            </p:cNvPr>
            <p:cNvCxnSpPr>
              <a:cxnSpLocks/>
            </p:cNvCxnSpPr>
            <p:nvPr/>
          </p:nvCxnSpPr>
          <p:spPr bwMode="auto">
            <a:xfrm flipV="1">
              <a:off x="2674607"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29" name="Straight Connector 9328">
              <a:extLst>
                <a:ext uri="{FF2B5EF4-FFF2-40B4-BE49-F238E27FC236}">
                  <a16:creationId xmlns:a16="http://schemas.microsoft.com/office/drawing/2014/main" id="{74645F2A-7AE6-2766-2373-54274FA09C3B}"/>
                </a:ext>
              </a:extLst>
            </p:cNvPr>
            <p:cNvCxnSpPr>
              <a:cxnSpLocks/>
            </p:cNvCxnSpPr>
            <p:nvPr/>
          </p:nvCxnSpPr>
          <p:spPr bwMode="auto">
            <a:xfrm flipV="1">
              <a:off x="3498904"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0" name="Straight Connector 9329">
              <a:extLst>
                <a:ext uri="{FF2B5EF4-FFF2-40B4-BE49-F238E27FC236}">
                  <a16:creationId xmlns:a16="http://schemas.microsoft.com/office/drawing/2014/main" id="{3514907B-C80D-AE74-EB4F-EC69FA850F14}"/>
                </a:ext>
              </a:extLst>
            </p:cNvPr>
            <p:cNvCxnSpPr>
              <a:cxnSpLocks/>
            </p:cNvCxnSpPr>
            <p:nvPr/>
          </p:nvCxnSpPr>
          <p:spPr bwMode="auto">
            <a:xfrm flipV="1">
              <a:off x="3846814"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1" name="Straight Connector 9330">
              <a:extLst>
                <a:ext uri="{FF2B5EF4-FFF2-40B4-BE49-F238E27FC236}">
                  <a16:creationId xmlns:a16="http://schemas.microsoft.com/office/drawing/2014/main" id="{355F70D6-1AAF-3D9E-713E-B0EDBEEBD331}"/>
                </a:ext>
              </a:extLst>
            </p:cNvPr>
            <p:cNvCxnSpPr>
              <a:cxnSpLocks/>
            </p:cNvCxnSpPr>
            <p:nvPr/>
          </p:nvCxnSpPr>
          <p:spPr bwMode="auto">
            <a:xfrm flipV="1">
              <a:off x="381348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2" name="Straight Connector 9331">
              <a:extLst>
                <a:ext uri="{FF2B5EF4-FFF2-40B4-BE49-F238E27FC236}">
                  <a16:creationId xmlns:a16="http://schemas.microsoft.com/office/drawing/2014/main" id="{683AC1ED-EEE9-1A3E-6D5D-48E637EF2E4A}"/>
                </a:ext>
              </a:extLst>
            </p:cNvPr>
            <p:cNvCxnSpPr>
              <a:cxnSpLocks/>
            </p:cNvCxnSpPr>
            <p:nvPr/>
          </p:nvCxnSpPr>
          <p:spPr bwMode="auto">
            <a:xfrm flipV="1">
              <a:off x="359677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3" name="Straight Connector 9332">
              <a:extLst>
                <a:ext uri="{FF2B5EF4-FFF2-40B4-BE49-F238E27FC236}">
                  <a16:creationId xmlns:a16="http://schemas.microsoft.com/office/drawing/2014/main" id="{5A7DE282-605D-6FFD-0918-68142D8B75F0}"/>
                </a:ext>
              </a:extLst>
            </p:cNvPr>
            <p:cNvCxnSpPr>
              <a:cxnSpLocks/>
            </p:cNvCxnSpPr>
            <p:nvPr/>
          </p:nvCxnSpPr>
          <p:spPr bwMode="auto">
            <a:xfrm flipV="1">
              <a:off x="4116704"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4" name="Straight Connector 9333">
              <a:extLst>
                <a:ext uri="{FF2B5EF4-FFF2-40B4-BE49-F238E27FC236}">
                  <a16:creationId xmlns:a16="http://schemas.microsoft.com/office/drawing/2014/main" id="{7BE8534C-9B0B-9A1F-DC5A-A8D10E31FB71}"/>
                </a:ext>
              </a:extLst>
            </p:cNvPr>
            <p:cNvCxnSpPr>
              <a:cxnSpLocks/>
            </p:cNvCxnSpPr>
            <p:nvPr/>
          </p:nvCxnSpPr>
          <p:spPr bwMode="auto">
            <a:xfrm flipV="1">
              <a:off x="392096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6" name="Straight Connector 9335">
              <a:extLst>
                <a:ext uri="{FF2B5EF4-FFF2-40B4-BE49-F238E27FC236}">
                  <a16:creationId xmlns:a16="http://schemas.microsoft.com/office/drawing/2014/main" id="{6F8FC135-D4F2-DBE2-1BD7-D40FFD5581E8}"/>
                </a:ext>
              </a:extLst>
            </p:cNvPr>
            <p:cNvCxnSpPr>
              <a:cxnSpLocks/>
            </p:cNvCxnSpPr>
            <p:nvPr/>
          </p:nvCxnSpPr>
          <p:spPr bwMode="auto">
            <a:xfrm flipV="1">
              <a:off x="3878399"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7" name="Straight Connector 9336">
              <a:extLst>
                <a:ext uri="{FF2B5EF4-FFF2-40B4-BE49-F238E27FC236}">
                  <a16:creationId xmlns:a16="http://schemas.microsoft.com/office/drawing/2014/main" id="{5BF22F6E-7A04-D524-2C8B-8D88CDC84397}"/>
                </a:ext>
              </a:extLst>
            </p:cNvPr>
            <p:cNvCxnSpPr>
              <a:cxnSpLocks/>
            </p:cNvCxnSpPr>
            <p:nvPr/>
          </p:nvCxnSpPr>
          <p:spPr bwMode="auto">
            <a:xfrm flipV="1">
              <a:off x="4556079"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8" name="Straight Connector 9337">
              <a:extLst>
                <a:ext uri="{FF2B5EF4-FFF2-40B4-BE49-F238E27FC236}">
                  <a16:creationId xmlns:a16="http://schemas.microsoft.com/office/drawing/2014/main" id="{E64CB45C-0962-8A74-215E-65F694D2962D}"/>
                </a:ext>
              </a:extLst>
            </p:cNvPr>
            <p:cNvCxnSpPr>
              <a:cxnSpLocks/>
            </p:cNvCxnSpPr>
            <p:nvPr/>
          </p:nvCxnSpPr>
          <p:spPr bwMode="auto">
            <a:xfrm flipV="1">
              <a:off x="4590872"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39" name="Straight Connector 9338">
              <a:extLst>
                <a:ext uri="{FF2B5EF4-FFF2-40B4-BE49-F238E27FC236}">
                  <a16:creationId xmlns:a16="http://schemas.microsoft.com/office/drawing/2014/main" id="{F6C44C15-E50D-ED6D-0A63-2BBEBF0143F0}"/>
                </a:ext>
              </a:extLst>
            </p:cNvPr>
            <p:cNvCxnSpPr>
              <a:cxnSpLocks/>
            </p:cNvCxnSpPr>
            <p:nvPr/>
          </p:nvCxnSpPr>
          <p:spPr bwMode="auto">
            <a:xfrm flipV="1">
              <a:off x="3954790"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1" name="Straight Connector 9340">
              <a:extLst>
                <a:ext uri="{FF2B5EF4-FFF2-40B4-BE49-F238E27FC236}">
                  <a16:creationId xmlns:a16="http://schemas.microsoft.com/office/drawing/2014/main" id="{641D1CFA-221B-15F0-EBF0-434E5773AD5E}"/>
                </a:ext>
              </a:extLst>
            </p:cNvPr>
            <p:cNvCxnSpPr>
              <a:cxnSpLocks/>
            </p:cNvCxnSpPr>
            <p:nvPr/>
          </p:nvCxnSpPr>
          <p:spPr bwMode="auto">
            <a:xfrm flipV="1">
              <a:off x="4158692"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2" name="Straight Connector 9341">
              <a:extLst>
                <a:ext uri="{FF2B5EF4-FFF2-40B4-BE49-F238E27FC236}">
                  <a16:creationId xmlns:a16="http://schemas.microsoft.com/office/drawing/2014/main" id="{6FFC1CEC-C90F-0BE2-F8F3-586A287D70C0}"/>
                </a:ext>
              </a:extLst>
            </p:cNvPr>
            <p:cNvCxnSpPr>
              <a:cxnSpLocks/>
            </p:cNvCxnSpPr>
            <p:nvPr/>
          </p:nvCxnSpPr>
          <p:spPr bwMode="auto">
            <a:xfrm flipV="1">
              <a:off x="3984606"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3" name="Straight Connector 9342">
              <a:extLst>
                <a:ext uri="{FF2B5EF4-FFF2-40B4-BE49-F238E27FC236}">
                  <a16:creationId xmlns:a16="http://schemas.microsoft.com/office/drawing/2014/main" id="{30C743F1-16FB-8B7E-B1DF-5E4A9684A98F}"/>
                </a:ext>
              </a:extLst>
            </p:cNvPr>
            <p:cNvCxnSpPr>
              <a:cxnSpLocks/>
            </p:cNvCxnSpPr>
            <p:nvPr/>
          </p:nvCxnSpPr>
          <p:spPr bwMode="auto">
            <a:xfrm flipV="1">
              <a:off x="4451056"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4" name="Straight Connector 9343">
              <a:extLst>
                <a:ext uri="{FF2B5EF4-FFF2-40B4-BE49-F238E27FC236}">
                  <a16:creationId xmlns:a16="http://schemas.microsoft.com/office/drawing/2014/main" id="{C915694A-0292-BF15-53BD-BE501646F2F3}"/>
                </a:ext>
              </a:extLst>
            </p:cNvPr>
            <p:cNvCxnSpPr>
              <a:cxnSpLocks/>
            </p:cNvCxnSpPr>
            <p:nvPr/>
          </p:nvCxnSpPr>
          <p:spPr bwMode="auto">
            <a:xfrm flipV="1">
              <a:off x="469274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5" name="Straight Connector 9344">
              <a:extLst>
                <a:ext uri="{FF2B5EF4-FFF2-40B4-BE49-F238E27FC236}">
                  <a16:creationId xmlns:a16="http://schemas.microsoft.com/office/drawing/2014/main" id="{78442089-CD24-573E-F78A-430576AE4843}"/>
                </a:ext>
              </a:extLst>
            </p:cNvPr>
            <p:cNvCxnSpPr>
              <a:cxnSpLocks/>
            </p:cNvCxnSpPr>
            <p:nvPr/>
          </p:nvCxnSpPr>
          <p:spPr bwMode="auto">
            <a:xfrm flipV="1">
              <a:off x="4491231"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47" name="Straight Connector 9346">
              <a:extLst>
                <a:ext uri="{FF2B5EF4-FFF2-40B4-BE49-F238E27FC236}">
                  <a16:creationId xmlns:a16="http://schemas.microsoft.com/office/drawing/2014/main" id="{F5AEFDC2-66D2-E90E-6791-4CB2783D6CD7}"/>
                </a:ext>
              </a:extLst>
            </p:cNvPr>
            <p:cNvCxnSpPr>
              <a:cxnSpLocks/>
            </p:cNvCxnSpPr>
            <p:nvPr/>
          </p:nvCxnSpPr>
          <p:spPr bwMode="auto">
            <a:xfrm flipV="1">
              <a:off x="4959610" y="1521040"/>
              <a:ext cx="0" cy="94191"/>
            </a:xfrm>
            <a:prstGeom prst="line">
              <a:avLst/>
            </a:prstGeom>
            <a:noFill/>
            <a:ln w="57150" cap="flat" cmpd="sng" algn="ctr">
              <a:solidFill>
                <a:schemeClr val="accent1"/>
              </a:solidFill>
              <a:prstDash val="solid"/>
              <a:round/>
              <a:headEnd type="none" w="med" len="med"/>
              <a:tailEnd type="none" w="med" len="med"/>
            </a:ln>
            <a:effectLst/>
          </p:spPr>
        </p:cxnSp>
        <p:cxnSp>
          <p:nvCxnSpPr>
            <p:cNvPr id="9350" name="Straight Connector 9349">
              <a:extLst>
                <a:ext uri="{FF2B5EF4-FFF2-40B4-BE49-F238E27FC236}">
                  <a16:creationId xmlns:a16="http://schemas.microsoft.com/office/drawing/2014/main" id="{8DAB68E2-4118-FB19-0F06-0B84D78FCBCF}"/>
                </a:ext>
              </a:extLst>
            </p:cNvPr>
            <p:cNvCxnSpPr>
              <a:cxnSpLocks/>
            </p:cNvCxnSpPr>
            <p:nvPr/>
          </p:nvCxnSpPr>
          <p:spPr bwMode="auto">
            <a:xfrm flipV="1">
              <a:off x="4040676"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1" name="Straight Connector 9350">
              <a:extLst>
                <a:ext uri="{FF2B5EF4-FFF2-40B4-BE49-F238E27FC236}">
                  <a16:creationId xmlns:a16="http://schemas.microsoft.com/office/drawing/2014/main" id="{7087B044-7DB5-35D7-6C33-5806BC361FFE}"/>
                </a:ext>
              </a:extLst>
            </p:cNvPr>
            <p:cNvCxnSpPr>
              <a:cxnSpLocks/>
            </p:cNvCxnSpPr>
            <p:nvPr/>
          </p:nvCxnSpPr>
          <p:spPr bwMode="auto">
            <a:xfrm flipV="1">
              <a:off x="3714135"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2" name="Straight Connector 9351">
              <a:extLst>
                <a:ext uri="{FF2B5EF4-FFF2-40B4-BE49-F238E27FC236}">
                  <a16:creationId xmlns:a16="http://schemas.microsoft.com/office/drawing/2014/main" id="{2BE83A5D-33FC-978A-987D-EB4AA96642A5}"/>
                </a:ext>
              </a:extLst>
            </p:cNvPr>
            <p:cNvCxnSpPr>
              <a:cxnSpLocks/>
            </p:cNvCxnSpPr>
            <p:nvPr/>
          </p:nvCxnSpPr>
          <p:spPr bwMode="auto">
            <a:xfrm flipV="1">
              <a:off x="5010315" y="1521040"/>
              <a:ext cx="0" cy="94191"/>
            </a:xfrm>
            <a:prstGeom prst="line">
              <a:avLst/>
            </a:prstGeom>
            <a:noFill/>
            <a:ln w="38100" cap="flat" cmpd="sng" algn="ctr">
              <a:solidFill>
                <a:schemeClr val="accent1"/>
              </a:solidFill>
              <a:prstDash val="solid"/>
              <a:round/>
              <a:headEnd type="none" w="med" len="med"/>
              <a:tailEnd type="none" w="med" len="med"/>
            </a:ln>
            <a:effectLst/>
          </p:spPr>
        </p:cxnSp>
        <p:cxnSp>
          <p:nvCxnSpPr>
            <p:cNvPr id="9353" name="Straight Connector 9352">
              <a:extLst>
                <a:ext uri="{FF2B5EF4-FFF2-40B4-BE49-F238E27FC236}">
                  <a16:creationId xmlns:a16="http://schemas.microsoft.com/office/drawing/2014/main" id="{146A3FD2-0BFB-070E-743D-11AF475ED54B}"/>
                </a:ext>
              </a:extLst>
            </p:cNvPr>
            <p:cNvCxnSpPr>
              <a:cxnSpLocks/>
            </p:cNvCxnSpPr>
            <p:nvPr/>
          </p:nvCxnSpPr>
          <p:spPr bwMode="auto">
            <a:xfrm flipV="1">
              <a:off x="4747186"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4" name="Straight Connector 9353">
              <a:extLst>
                <a:ext uri="{FF2B5EF4-FFF2-40B4-BE49-F238E27FC236}">
                  <a16:creationId xmlns:a16="http://schemas.microsoft.com/office/drawing/2014/main" id="{C902775F-6CBD-2C16-C323-8736B7F36BDD}"/>
                </a:ext>
              </a:extLst>
            </p:cNvPr>
            <p:cNvCxnSpPr>
              <a:cxnSpLocks/>
            </p:cNvCxnSpPr>
            <p:nvPr/>
          </p:nvCxnSpPr>
          <p:spPr bwMode="auto">
            <a:xfrm flipV="1">
              <a:off x="4724725"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6" name="Straight Connector 9355">
              <a:extLst>
                <a:ext uri="{FF2B5EF4-FFF2-40B4-BE49-F238E27FC236}">
                  <a16:creationId xmlns:a16="http://schemas.microsoft.com/office/drawing/2014/main" id="{9862A963-9510-575A-62D7-5ADD1F3C9C3B}"/>
                </a:ext>
              </a:extLst>
            </p:cNvPr>
            <p:cNvCxnSpPr>
              <a:cxnSpLocks/>
            </p:cNvCxnSpPr>
            <p:nvPr/>
          </p:nvCxnSpPr>
          <p:spPr bwMode="auto">
            <a:xfrm flipV="1">
              <a:off x="504974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8" name="Straight Connector 9357">
              <a:extLst>
                <a:ext uri="{FF2B5EF4-FFF2-40B4-BE49-F238E27FC236}">
                  <a16:creationId xmlns:a16="http://schemas.microsoft.com/office/drawing/2014/main" id="{6602A1BE-AD7C-C420-9404-631745B2CFCB}"/>
                </a:ext>
              </a:extLst>
            </p:cNvPr>
            <p:cNvCxnSpPr>
              <a:cxnSpLocks/>
            </p:cNvCxnSpPr>
            <p:nvPr/>
          </p:nvCxnSpPr>
          <p:spPr bwMode="auto">
            <a:xfrm flipV="1">
              <a:off x="516490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59" name="Straight Connector 9358">
              <a:extLst>
                <a:ext uri="{FF2B5EF4-FFF2-40B4-BE49-F238E27FC236}">
                  <a16:creationId xmlns:a16="http://schemas.microsoft.com/office/drawing/2014/main" id="{4EE8F43D-8ADF-E0D6-6621-A96413915F78}"/>
                </a:ext>
              </a:extLst>
            </p:cNvPr>
            <p:cNvCxnSpPr>
              <a:cxnSpLocks/>
            </p:cNvCxnSpPr>
            <p:nvPr/>
          </p:nvCxnSpPr>
          <p:spPr bwMode="auto">
            <a:xfrm flipV="1">
              <a:off x="587961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0" name="Straight Connector 9359">
              <a:extLst>
                <a:ext uri="{FF2B5EF4-FFF2-40B4-BE49-F238E27FC236}">
                  <a16:creationId xmlns:a16="http://schemas.microsoft.com/office/drawing/2014/main" id="{0B9DD584-C335-5901-B67C-F9EEFDEDEE22}"/>
                </a:ext>
              </a:extLst>
            </p:cNvPr>
            <p:cNvCxnSpPr>
              <a:cxnSpLocks/>
            </p:cNvCxnSpPr>
            <p:nvPr/>
          </p:nvCxnSpPr>
          <p:spPr bwMode="auto">
            <a:xfrm flipV="1">
              <a:off x="5127711"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1" name="Straight Connector 9360">
              <a:extLst>
                <a:ext uri="{FF2B5EF4-FFF2-40B4-BE49-F238E27FC236}">
                  <a16:creationId xmlns:a16="http://schemas.microsoft.com/office/drawing/2014/main" id="{2A363FAB-B3A0-3127-8C8E-B3B35D1FA561}"/>
                </a:ext>
              </a:extLst>
            </p:cNvPr>
            <p:cNvCxnSpPr>
              <a:cxnSpLocks/>
            </p:cNvCxnSpPr>
            <p:nvPr/>
          </p:nvCxnSpPr>
          <p:spPr bwMode="auto">
            <a:xfrm flipV="1">
              <a:off x="5591811"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2" name="Straight Connector 9361">
              <a:extLst>
                <a:ext uri="{FF2B5EF4-FFF2-40B4-BE49-F238E27FC236}">
                  <a16:creationId xmlns:a16="http://schemas.microsoft.com/office/drawing/2014/main" id="{81BF9B20-7503-0C3C-51D5-003F44CD3762}"/>
                </a:ext>
              </a:extLst>
            </p:cNvPr>
            <p:cNvCxnSpPr>
              <a:cxnSpLocks/>
            </p:cNvCxnSpPr>
            <p:nvPr/>
          </p:nvCxnSpPr>
          <p:spPr bwMode="auto">
            <a:xfrm flipV="1">
              <a:off x="5446151"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3" name="Straight Connector 9362">
              <a:extLst>
                <a:ext uri="{FF2B5EF4-FFF2-40B4-BE49-F238E27FC236}">
                  <a16:creationId xmlns:a16="http://schemas.microsoft.com/office/drawing/2014/main" id="{FA17A13B-B743-AAFF-6D17-28CE4DB84E95}"/>
                </a:ext>
              </a:extLst>
            </p:cNvPr>
            <p:cNvCxnSpPr>
              <a:cxnSpLocks/>
            </p:cNvCxnSpPr>
            <p:nvPr/>
          </p:nvCxnSpPr>
          <p:spPr bwMode="auto">
            <a:xfrm flipV="1">
              <a:off x="563743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4" name="Straight Connector 9363">
              <a:extLst>
                <a:ext uri="{FF2B5EF4-FFF2-40B4-BE49-F238E27FC236}">
                  <a16:creationId xmlns:a16="http://schemas.microsoft.com/office/drawing/2014/main" id="{3BB48280-1C1A-3E5F-91CC-F9915890364D}"/>
                </a:ext>
              </a:extLst>
            </p:cNvPr>
            <p:cNvCxnSpPr>
              <a:cxnSpLocks/>
            </p:cNvCxnSpPr>
            <p:nvPr/>
          </p:nvCxnSpPr>
          <p:spPr bwMode="auto">
            <a:xfrm flipV="1">
              <a:off x="5542138"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5" name="Straight Connector 9364">
              <a:extLst>
                <a:ext uri="{FF2B5EF4-FFF2-40B4-BE49-F238E27FC236}">
                  <a16:creationId xmlns:a16="http://schemas.microsoft.com/office/drawing/2014/main" id="{897C6887-B1F8-334A-322D-218073F905C5}"/>
                </a:ext>
              </a:extLst>
            </p:cNvPr>
            <p:cNvCxnSpPr>
              <a:cxnSpLocks/>
            </p:cNvCxnSpPr>
            <p:nvPr/>
          </p:nvCxnSpPr>
          <p:spPr bwMode="auto">
            <a:xfrm flipV="1">
              <a:off x="5717762"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67" name="Straight Connector 9366">
              <a:extLst>
                <a:ext uri="{FF2B5EF4-FFF2-40B4-BE49-F238E27FC236}">
                  <a16:creationId xmlns:a16="http://schemas.microsoft.com/office/drawing/2014/main" id="{6544F67B-3B40-CC09-A6D5-A7D4CDDE8DD4}"/>
                </a:ext>
              </a:extLst>
            </p:cNvPr>
            <p:cNvCxnSpPr>
              <a:cxnSpLocks/>
            </p:cNvCxnSpPr>
            <p:nvPr/>
          </p:nvCxnSpPr>
          <p:spPr bwMode="auto">
            <a:xfrm flipV="1">
              <a:off x="2025030"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68" name="Straight Connector 9367">
              <a:extLst>
                <a:ext uri="{FF2B5EF4-FFF2-40B4-BE49-F238E27FC236}">
                  <a16:creationId xmlns:a16="http://schemas.microsoft.com/office/drawing/2014/main" id="{62479BEE-4762-F84E-486D-D7B037A275E4}"/>
                </a:ext>
              </a:extLst>
            </p:cNvPr>
            <p:cNvCxnSpPr>
              <a:cxnSpLocks/>
            </p:cNvCxnSpPr>
            <p:nvPr/>
          </p:nvCxnSpPr>
          <p:spPr bwMode="auto">
            <a:xfrm flipV="1">
              <a:off x="5757057" y="1521040"/>
              <a:ext cx="0" cy="94191"/>
            </a:xfrm>
            <a:prstGeom prst="line">
              <a:avLst/>
            </a:prstGeom>
            <a:noFill/>
            <a:ln w="28575" cap="flat" cmpd="sng" algn="ctr">
              <a:solidFill>
                <a:schemeClr val="accent1"/>
              </a:solidFill>
              <a:prstDash val="solid"/>
              <a:round/>
              <a:headEnd type="none" w="med" len="med"/>
              <a:tailEnd type="none" w="med" len="med"/>
            </a:ln>
            <a:effectLst/>
          </p:spPr>
        </p:cxnSp>
        <p:cxnSp>
          <p:nvCxnSpPr>
            <p:cNvPr id="9379" name="Straight Connector 9378">
              <a:extLst>
                <a:ext uri="{FF2B5EF4-FFF2-40B4-BE49-F238E27FC236}">
                  <a16:creationId xmlns:a16="http://schemas.microsoft.com/office/drawing/2014/main" id="{A6DF8F9C-D9A9-245B-C7BE-EC364824E330}"/>
                </a:ext>
              </a:extLst>
            </p:cNvPr>
            <p:cNvCxnSpPr>
              <a:cxnSpLocks/>
            </p:cNvCxnSpPr>
            <p:nvPr/>
          </p:nvCxnSpPr>
          <p:spPr bwMode="auto">
            <a:xfrm flipV="1">
              <a:off x="2094510"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0" name="Straight Connector 9379">
              <a:extLst>
                <a:ext uri="{FF2B5EF4-FFF2-40B4-BE49-F238E27FC236}">
                  <a16:creationId xmlns:a16="http://schemas.microsoft.com/office/drawing/2014/main" id="{59D787EA-76AB-4DD9-2E63-DB1450CA0720}"/>
                </a:ext>
              </a:extLst>
            </p:cNvPr>
            <p:cNvCxnSpPr>
              <a:cxnSpLocks/>
            </p:cNvCxnSpPr>
            <p:nvPr/>
          </p:nvCxnSpPr>
          <p:spPr bwMode="auto">
            <a:xfrm flipV="1">
              <a:off x="2217759"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1" name="Straight Connector 9380">
              <a:extLst>
                <a:ext uri="{FF2B5EF4-FFF2-40B4-BE49-F238E27FC236}">
                  <a16:creationId xmlns:a16="http://schemas.microsoft.com/office/drawing/2014/main" id="{634616B9-597B-35BB-854B-C68140749229}"/>
                </a:ext>
              </a:extLst>
            </p:cNvPr>
            <p:cNvCxnSpPr>
              <a:cxnSpLocks/>
            </p:cNvCxnSpPr>
            <p:nvPr/>
          </p:nvCxnSpPr>
          <p:spPr bwMode="auto">
            <a:xfrm flipV="1">
              <a:off x="2288149"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2" name="Straight Connector 9381">
              <a:extLst>
                <a:ext uri="{FF2B5EF4-FFF2-40B4-BE49-F238E27FC236}">
                  <a16:creationId xmlns:a16="http://schemas.microsoft.com/office/drawing/2014/main" id="{3FCBED05-1671-75CA-A329-5B0A3945CE6C}"/>
                </a:ext>
              </a:extLst>
            </p:cNvPr>
            <p:cNvCxnSpPr>
              <a:cxnSpLocks/>
            </p:cNvCxnSpPr>
            <p:nvPr/>
          </p:nvCxnSpPr>
          <p:spPr bwMode="auto">
            <a:xfrm flipV="1">
              <a:off x="2517069"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3" name="Straight Connector 9382">
              <a:extLst>
                <a:ext uri="{FF2B5EF4-FFF2-40B4-BE49-F238E27FC236}">
                  <a16:creationId xmlns:a16="http://schemas.microsoft.com/office/drawing/2014/main" id="{21791550-FA79-6AA2-8DA3-9B814A7E0D2B}"/>
                </a:ext>
              </a:extLst>
            </p:cNvPr>
            <p:cNvCxnSpPr>
              <a:cxnSpLocks/>
            </p:cNvCxnSpPr>
            <p:nvPr/>
          </p:nvCxnSpPr>
          <p:spPr bwMode="auto">
            <a:xfrm flipV="1">
              <a:off x="2588037"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4" name="Straight Connector 9383">
              <a:extLst>
                <a:ext uri="{FF2B5EF4-FFF2-40B4-BE49-F238E27FC236}">
                  <a16:creationId xmlns:a16="http://schemas.microsoft.com/office/drawing/2014/main" id="{7F35B108-69B7-CCB7-2715-721F8D44F854}"/>
                </a:ext>
              </a:extLst>
            </p:cNvPr>
            <p:cNvCxnSpPr>
              <a:cxnSpLocks/>
            </p:cNvCxnSpPr>
            <p:nvPr/>
          </p:nvCxnSpPr>
          <p:spPr bwMode="auto">
            <a:xfrm flipV="1">
              <a:off x="2883789"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5" name="Straight Connector 9384">
              <a:extLst>
                <a:ext uri="{FF2B5EF4-FFF2-40B4-BE49-F238E27FC236}">
                  <a16:creationId xmlns:a16="http://schemas.microsoft.com/office/drawing/2014/main" id="{B09AC9A6-FDF3-CA05-460B-D32E0FE8B454}"/>
                </a:ext>
              </a:extLst>
            </p:cNvPr>
            <p:cNvCxnSpPr>
              <a:cxnSpLocks/>
            </p:cNvCxnSpPr>
            <p:nvPr/>
          </p:nvCxnSpPr>
          <p:spPr bwMode="auto">
            <a:xfrm flipV="1">
              <a:off x="2952412"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6" name="Straight Connector 9385">
              <a:extLst>
                <a:ext uri="{FF2B5EF4-FFF2-40B4-BE49-F238E27FC236}">
                  <a16:creationId xmlns:a16="http://schemas.microsoft.com/office/drawing/2014/main" id="{36B08931-F2E0-30C5-19F3-0C6EABAF6D46}"/>
                </a:ext>
              </a:extLst>
            </p:cNvPr>
            <p:cNvCxnSpPr>
              <a:cxnSpLocks/>
            </p:cNvCxnSpPr>
            <p:nvPr/>
          </p:nvCxnSpPr>
          <p:spPr bwMode="auto">
            <a:xfrm flipV="1">
              <a:off x="3215672" y="1521040"/>
              <a:ext cx="0" cy="94191"/>
            </a:xfrm>
            <a:prstGeom prst="line">
              <a:avLst/>
            </a:prstGeom>
            <a:noFill/>
            <a:ln w="76200" cap="flat" cmpd="sng" algn="ctr">
              <a:solidFill>
                <a:schemeClr val="accent1"/>
              </a:solidFill>
              <a:prstDash val="solid"/>
              <a:round/>
              <a:headEnd type="none" w="med" len="med"/>
              <a:tailEnd type="none" w="med" len="med"/>
            </a:ln>
            <a:effectLst/>
          </p:spPr>
        </p:cxnSp>
        <p:cxnSp>
          <p:nvCxnSpPr>
            <p:cNvPr id="9387" name="Straight Connector 9386">
              <a:extLst>
                <a:ext uri="{FF2B5EF4-FFF2-40B4-BE49-F238E27FC236}">
                  <a16:creationId xmlns:a16="http://schemas.microsoft.com/office/drawing/2014/main" id="{4471892F-9498-239C-55D1-30E90C17DA42}"/>
                </a:ext>
              </a:extLst>
            </p:cNvPr>
            <p:cNvCxnSpPr>
              <a:cxnSpLocks/>
            </p:cNvCxnSpPr>
            <p:nvPr/>
          </p:nvCxnSpPr>
          <p:spPr bwMode="auto">
            <a:xfrm flipV="1">
              <a:off x="3556766" y="1521040"/>
              <a:ext cx="0" cy="94191"/>
            </a:xfrm>
            <a:prstGeom prst="line">
              <a:avLst/>
            </a:prstGeom>
            <a:noFill/>
            <a:ln w="76200"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2597507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AEs in ≥10% of Patients</a:t>
            </a:r>
            <a:endParaRPr lang="en-US" altLang="en-US" dirty="0"/>
          </a:p>
        </p:txBody>
      </p:sp>
      <p:sp>
        <p:nvSpPr>
          <p:cNvPr id="3" name="Text Box 11">
            <a:extLst>
              <a:ext uri="{FF2B5EF4-FFF2-40B4-BE49-F238E27FC236}">
                <a16:creationId xmlns:a16="http://schemas.microsoft.com/office/drawing/2014/main" id="{4E63775E-74F9-A0AA-A3C5-08E1F8B2803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 Reproduced with permission.</a:t>
            </a:r>
          </a:p>
        </p:txBody>
      </p:sp>
      <p:sp>
        <p:nvSpPr>
          <p:cNvPr id="2" name="TextBox 1">
            <a:extLst>
              <a:ext uri="{FF2B5EF4-FFF2-40B4-BE49-F238E27FC236}">
                <a16:creationId xmlns:a16="http://schemas.microsoft.com/office/drawing/2014/main" id="{3D912947-D171-413B-E960-31C3BC2AD7B0}"/>
              </a:ext>
            </a:extLst>
          </p:cNvPr>
          <p:cNvSpPr txBox="1"/>
          <p:nvPr/>
        </p:nvSpPr>
        <p:spPr bwMode="auto">
          <a:xfrm>
            <a:off x="5210783" y="1367150"/>
            <a:ext cx="1177047" cy="338554"/>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Nivo-AVD</a:t>
            </a:r>
          </a:p>
        </p:txBody>
      </p:sp>
      <p:sp>
        <p:nvSpPr>
          <p:cNvPr id="5" name="TextBox 4">
            <a:extLst>
              <a:ext uri="{FF2B5EF4-FFF2-40B4-BE49-F238E27FC236}">
                <a16:creationId xmlns:a16="http://schemas.microsoft.com/office/drawing/2014/main" id="{5336158F-525C-BE81-10EF-14CF3781F164}"/>
              </a:ext>
            </a:extLst>
          </p:cNvPr>
          <p:cNvSpPr txBox="1"/>
          <p:nvPr/>
        </p:nvSpPr>
        <p:spPr bwMode="auto">
          <a:xfrm>
            <a:off x="6945309" y="1367150"/>
            <a:ext cx="1177047" cy="338554"/>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BV-AVD</a:t>
            </a:r>
          </a:p>
        </p:txBody>
      </p:sp>
      <p:sp>
        <p:nvSpPr>
          <p:cNvPr id="9" name="TextBox 8">
            <a:extLst>
              <a:ext uri="{FF2B5EF4-FFF2-40B4-BE49-F238E27FC236}">
                <a16:creationId xmlns:a16="http://schemas.microsoft.com/office/drawing/2014/main" id="{0EAEF389-741A-AB85-A2FE-9CF8F680AE7D}"/>
              </a:ext>
            </a:extLst>
          </p:cNvPr>
          <p:cNvSpPr txBox="1"/>
          <p:nvPr/>
        </p:nvSpPr>
        <p:spPr bwMode="auto">
          <a:xfrm>
            <a:off x="9872283" y="2055377"/>
            <a:ext cx="167302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AE Severity Grade</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p:txBody>
      </p:sp>
      <p:sp>
        <p:nvSpPr>
          <p:cNvPr id="10" name="Rectangle 9">
            <a:extLst>
              <a:ext uri="{FF2B5EF4-FFF2-40B4-BE49-F238E27FC236}">
                <a16:creationId xmlns:a16="http://schemas.microsoft.com/office/drawing/2014/main" id="{6647580A-41CF-22E2-FA21-948DBD16E343}"/>
              </a:ext>
            </a:extLst>
          </p:cNvPr>
          <p:cNvSpPr/>
          <p:nvPr/>
        </p:nvSpPr>
        <p:spPr bwMode="auto">
          <a:xfrm>
            <a:off x="9760415" y="2411947"/>
            <a:ext cx="111868" cy="111868"/>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F2FE087A-0E84-B78D-17C9-0303486C655C}"/>
              </a:ext>
            </a:extLst>
          </p:cNvPr>
          <p:cNvSpPr/>
          <p:nvPr/>
        </p:nvSpPr>
        <p:spPr bwMode="auto">
          <a:xfrm>
            <a:off x="9760415" y="2645212"/>
            <a:ext cx="111868" cy="111868"/>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D0956203-1A7A-D91A-AA9A-73637F38A8D3}"/>
              </a:ext>
            </a:extLst>
          </p:cNvPr>
          <p:cNvSpPr/>
          <p:nvPr/>
        </p:nvSpPr>
        <p:spPr bwMode="auto">
          <a:xfrm>
            <a:off x="9760415" y="2901859"/>
            <a:ext cx="111868" cy="11186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38CAE897-D2EF-E02C-919A-C9172F64B1A6}"/>
              </a:ext>
            </a:extLst>
          </p:cNvPr>
          <p:cNvSpPr/>
          <p:nvPr/>
        </p:nvSpPr>
        <p:spPr bwMode="auto">
          <a:xfrm>
            <a:off x="9760415" y="3151580"/>
            <a:ext cx="111868" cy="1118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151A6E7C-F48A-B1D7-CBDA-38F736C0ACF4}"/>
              </a:ext>
            </a:extLst>
          </p:cNvPr>
          <p:cNvSpPr/>
          <p:nvPr/>
        </p:nvSpPr>
        <p:spPr bwMode="auto">
          <a:xfrm>
            <a:off x="9760415" y="3388308"/>
            <a:ext cx="111868" cy="111868"/>
          </a:xfrm>
          <a:prstGeom prst="rect">
            <a:avLst/>
          </a:prstGeom>
          <a:solidFill>
            <a:schemeClr val="accent1">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6" name="Straight Connector 15">
            <a:extLst>
              <a:ext uri="{FF2B5EF4-FFF2-40B4-BE49-F238E27FC236}">
                <a16:creationId xmlns:a16="http://schemas.microsoft.com/office/drawing/2014/main" id="{1EA087A8-A9F5-D29C-8F57-AE106DF9C78D}"/>
              </a:ext>
            </a:extLst>
          </p:cNvPr>
          <p:cNvCxnSpPr>
            <a:cxnSpLocks/>
          </p:cNvCxnSpPr>
          <p:nvPr/>
        </p:nvCxnSpPr>
        <p:spPr bwMode="auto">
          <a:xfrm>
            <a:off x="4553338" y="5949515"/>
            <a:ext cx="4273421" cy="0"/>
          </a:xfrm>
          <a:prstGeom prst="line">
            <a:avLst/>
          </a:prstGeom>
          <a:noFill/>
          <a:ln w="28575" cap="flat" cmpd="sng" algn="ctr">
            <a:solidFill>
              <a:schemeClr val="bg1"/>
            </a:solidFill>
            <a:prstDash val="solid"/>
            <a:round/>
            <a:headEnd type="none" w="med" len="med"/>
            <a:tailEnd type="none" w="med" len="med"/>
          </a:ln>
          <a:effectLst/>
        </p:spPr>
      </p:cxnSp>
      <p:grpSp>
        <p:nvGrpSpPr>
          <p:cNvPr id="27" name="Group 26">
            <a:extLst>
              <a:ext uri="{FF2B5EF4-FFF2-40B4-BE49-F238E27FC236}">
                <a16:creationId xmlns:a16="http://schemas.microsoft.com/office/drawing/2014/main" id="{74DF03B2-388C-972F-7F71-719D5E54C301}"/>
              </a:ext>
            </a:extLst>
          </p:cNvPr>
          <p:cNvGrpSpPr/>
          <p:nvPr/>
        </p:nvGrpSpPr>
        <p:grpSpPr>
          <a:xfrm>
            <a:off x="4559559" y="5939267"/>
            <a:ext cx="4251952" cy="93306"/>
            <a:chOff x="4559559" y="5939267"/>
            <a:chExt cx="4251952" cy="93306"/>
          </a:xfrm>
        </p:grpSpPr>
        <p:cxnSp>
          <p:nvCxnSpPr>
            <p:cNvPr id="20" name="Straight Connector 19">
              <a:extLst>
                <a:ext uri="{FF2B5EF4-FFF2-40B4-BE49-F238E27FC236}">
                  <a16:creationId xmlns:a16="http://schemas.microsoft.com/office/drawing/2014/main" id="{2776054B-B02D-8839-2C6F-29B0A8F78F74}"/>
                </a:ext>
              </a:extLst>
            </p:cNvPr>
            <p:cNvCxnSpPr>
              <a:cxnSpLocks/>
            </p:cNvCxnSpPr>
            <p:nvPr/>
          </p:nvCxnSpPr>
          <p:spPr bwMode="auto">
            <a:xfrm>
              <a:off x="4559559"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48BCB14F-F24B-9AD1-5A28-A23112E3C1A0}"/>
                </a:ext>
              </a:extLst>
            </p:cNvPr>
            <p:cNvCxnSpPr>
              <a:cxnSpLocks/>
            </p:cNvCxnSpPr>
            <p:nvPr/>
          </p:nvCxnSpPr>
          <p:spPr bwMode="auto">
            <a:xfrm>
              <a:off x="5268218"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B00029E4-F86B-9D38-50D1-8C8281351A75}"/>
                </a:ext>
              </a:extLst>
            </p:cNvPr>
            <p:cNvCxnSpPr>
              <a:cxnSpLocks/>
            </p:cNvCxnSpPr>
            <p:nvPr/>
          </p:nvCxnSpPr>
          <p:spPr bwMode="auto">
            <a:xfrm>
              <a:off x="5976877"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A12245A-83B0-DD92-36C5-CF07AA136E03}"/>
                </a:ext>
              </a:extLst>
            </p:cNvPr>
            <p:cNvCxnSpPr>
              <a:cxnSpLocks/>
            </p:cNvCxnSpPr>
            <p:nvPr/>
          </p:nvCxnSpPr>
          <p:spPr bwMode="auto">
            <a:xfrm>
              <a:off x="6685536"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59DB0894-32F4-1EF1-EC6E-1E3C8C7CC401}"/>
                </a:ext>
              </a:extLst>
            </p:cNvPr>
            <p:cNvCxnSpPr>
              <a:cxnSpLocks/>
            </p:cNvCxnSpPr>
            <p:nvPr/>
          </p:nvCxnSpPr>
          <p:spPr bwMode="auto">
            <a:xfrm>
              <a:off x="7394195"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E43BDBE0-5496-5E4E-0B49-67E7A0249D68}"/>
                </a:ext>
              </a:extLst>
            </p:cNvPr>
            <p:cNvCxnSpPr>
              <a:cxnSpLocks/>
            </p:cNvCxnSpPr>
            <p:nvPr/>
          </p:nvCxnSpPr>
          <p:spPr bwMode="auto">
            <a:xfrm>
              <a:off x="8102854" y="5939267"/>
              <a:ext cx="0" cy="93306"/>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7FE8F59-A1BF-1E99-35A3-C8461EF67947}"/>
                </a:ext>
              </a:extLst>
            </p:cNvPr>
            <p:cNvCxnSpPr>
              <a:cxnSpLocks/>
            </p:cNvCxnSpPr>
            <p:nvPr/>
          </p:nvCxnSpPr>
          <p:spPr bwMode="auto">
            <a:xfrm>
              <a:off x="8811511" y="5939267"/>
              <a:ext cx="0" cy="93306"/>
            </a:xfrm>
            <a:prstGeom prst="line">
              <a:avLst/>
            </a:prstGeom>
            <a:noFill/>
            <a:ln w="28575" cap="flat" cmpd="sng" algn="ctr">
              <a:solidFill>
                <a:schemeClr val="bg1"/>
              </a:solidFill>
              <a:prstDash val="solid"/>
              <a:round/>
              <a:headEnd type="none" w="med" len="med"/>
              <a:tailEnd type="none" w="med" len="med"/>
            </a:ln>
            <a:effectLst/>
          </p:spPr>
        </p:cxnSp>
      </p:grpSp>
      <p:sp>
        <p:nvSpPr>
          <p:cNvPr id="28" name="TextBox 27">
            <a:extLst>
              <a:ext uri="{FF2B5EF4-FFF2-40B4-BE49-F238E27FC236}">
                <a16:creationId xmlns:a16="http://schemas.microsoft.com/office/drawing/2014/main" id="{215800E4-5129-271D-ECA3-23A91D9A0746}"/>
              </a:ext>
            </a:extLst>
          </p:cNvPr>
          <p:cNvSpPr txBox="1"/>
          <p:nvPr/>
        </p:nvSpPr>
        <p:spPr bwMode="auto">
          <a:xfrm>
            <a:off x="4356810" y="597444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60</a:t>
            </a:r>
          </a:p>
        </p:txBody>
      </p:sp>
      <p:sp>
        <p:nvSpPr>
          <p:cNvPr id="29" name="TextBox 28">
            <a:extLst>
              <a:ext uri="{FF2B5EF4-FFF2-40B4-BE49-F238E27FC236}">
                <a16:creationId xmlns:a16="http://schemas.microsoft.com/office/drawing/2014/main" id="{6EF91FD7-7A06-8023-8D33-65594A113872}"/>
              </a:ext>
            </a:extLst>
          </p:cNvPr>
          <p:cNvSpPr txBox="1"/>
          <p:nvPr/>
        </p:nvSpPr>
        <p:spPr bwMode="auto">
          <a:xfrm>
            <a:off x="5076206" y="597444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AB4EDB97-7E45-0D9B-9B58-722DEEA55197}"/>
              </a:ext>
            </a:extLst>
          </p:cNvPr>
          <p:cNvSpPr txBox="1"/>
          <p:nvPr/>
        </p:nvSpPr>
        <p:spPr bwMode="auto">
          <a:xfrm>
            <a:off x="5771319" y="597912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20</a:t>
            </a:r>
          </a:p>
        </p:txBody>
      </p:sp>
      <p:sp>
        <p:nvSpPr>
          <p:cNvPr id="31" name="TextBox 30">
            <a:extLst>
              <a:ext uri="{FF2B5EF4-FFF2-40B4-BE49-F238E27FC236}">
                <a16:creationId xmlns:a16="http://schemas.microsoft.com/office/drawing/2014/main" id="{394C68ED-ECAE-78CB-B191-1D8A3D06977C}"/>
              </a:ext>
            </a:extLst>
          </p:cNvPr>
          <p:cNvSpPr txBox="1"/>
          <p:nvPr/>
        </p:nvSpPr>
        <p:spPr bwMode="auto">
          <a:xfrm>
            <a:off x="6542812" y="5979126"/>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8D5CC5A5-AB9B-AD72-63AE-24034E6DA5A6}"/>
              </a:ext>
            </a:extLst>
          </p:cNvPr>
          <p:cNvSpPr txBox="1"/>
          <p:nvPr/>
        </p:nvSpPr>
        <p:spPr bwMode="auto">
          <a:xfrm>
            <a:off x="7211949" y="597958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20</a:t>
            </a:r>
          </a:p>
        </p:txBody>
      </p:sp>
      <p:sp>
        <p:nvSpPr>
          <p:cNvPr id="33" name="TextBox 32">
            <a:extLst>
              <a:ext uri="{FF2B5EF4-FFF2-40B4-BE49-F238E27FC236}">
                <a16:creationId xmlns:a16="http://schemas.microsoft.com/office/drawing/2014/main" id="{B9BE6359-9274-2C82-075E-2A4A2050F2D5}"/>
              </a:ext>
            </a:extLst>
          </p:cNvPr>
          <p:cNvSpPr txBox="1"/>
          <p:nvPr/>
        </p:nvSpPr>
        <p:spPr bwMode="auto">
          <a:xfrm>
            <a:off x="7931345" y="5979582"/>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40</a:t>
            </a:r>
          </a:p>
        </p:txBody>
      </p:sp>
      <p:sp>
        <p:nvSpPr>
          <p:cNvPr id="34" name="TextBox 33">
            <a:extLst>
              <a:ext uri="{FF2B5EF4-FFF2-40B4-BE49-F238E27FC236}">
                <a16:creationId xmlns:a16="http://schemas.microsoft.com/office/drawing/2014/main" id="{EC322500-4088-A8AC-DED0-A40531356161}"/>
              </a:ext>
            </a:extLst>
          </p:cNvPr>
          <p:cNvSpPr txBox="1"/>
          <p:nvPr/>
        </p:nvSpPr>
        <p:spPr bwMode="auto">
          <a:xfrm>
            <a:off x="8626458" y="598426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60</a:t>
            </a:r>
          </a:p>
        </p:txBody>
      </p:sp>
      <p:sp>
        <p:nvSpPr>
          <p:cNvPr id="35" name="TextBox 34">
            <a:extLst>
              <a:ext uri="{FF2B5EF4-FFF2-40B4-BE49-F238E27FC236}">
                <a16:creationId xmlns:a16="http://schemas.microsoft.com/office/drawing/2014/main" id="{37D37A1B-EC22-8D72-9A2A-BBB0C580A480}"/>
              </a:ext>
            </a:extLst>
          </p:cNvPr>
          <p:cNvSpPr txBox="1"/>
          <p:nvPr/>
        </p:nvSpPr>
        <p:spPr bwMode="auto">
          <a:xfrm>
            <a:off x="1890090" y="1667764"/>
            <a:ext cx="2480487" cy="432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Nausea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Neutrophil count decreased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Fatigue</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Constipation</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White blood cells decreased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Anemia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ALT increased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Peripheral sensory neuropathy</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Vomiting</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AST increased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Mucositis oral</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Lymphocyte count decreased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Diarrhea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Alopecia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Headache</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Arthralgia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Anorexia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Fever</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Hyperglycemia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Abdominal pain</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Alkaline phosphatase increased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Myalgia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Rash maculopapular</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Platelet count decreased</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Dyspnea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Bone pain</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Dysgeusia</a:t>
            </a:r>
          </a:p>
          <a:p>
            <a:pPr algn="r">
              <a:lnSpc>
                <a:spcPct val="70000"/>
              </a:lnSpc>
              <a:spcBef>
                <a:spcPts val="0"/>
              </a:spcBef>
              <a:spcAft>
                <a:spcPct val="0"/>
              </a:spcAft>
              <a:buClrTx/>
              <a:buFontTx/>
              <a:buNone/>
            </a:pPr>
            <a:r>
              <a:rPr lang="en-US" sz="1400" b="0" dirty="0">
                <a:solidFill>
                  <a:schemeClr val="bg1"/>
                </a:solidFill>
                <a:latin typeface="Calibri" panose="020F0502020204030204" pitchFamily="34" charset="0"/>
              </a:rPr>
              <a:t>Weight loss</a:t>
            </a:r>
          </a:p>
        </p:txBody>
      </p:sp>
      <p:sp>
        <p:nvSpPr>
          <p:cNvPr id="36" name="Rectangle 35">
            <a:extLst>
              <a:ext uri="{FF2B5EF4-FFF2-40B4-BE49-F238E27FC236}">
                <a16:creationId xmlns:a16="http://schemas.microsoft.com/office/drawing/2014/main" id="{C1DE5523-8126-4282-1A8B-B9B1D86322B6}"/>
              </a:ext>
            </a:extLst>
          </p:cNvPr>
          <p:cNvSpPr/>
          <p:nvPr/>
        </p:nvSpPr>
        <p:spPr bwMode="auto">
          <a:xfrm>
            <a:off x="6636802" y="1716205"/>
            <a:ext cx="4571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C1E8DED1-53AD-4DC4-D9D1-74C26BDC995E}"/>
              </a:ext>
            </a:extLst>
          </p:cNvPr>
          <p:cNvSpPr/>
          <p:nvPr/>
        </p:nvSpPr>
        <p:spPr bwMode="auto">
          <a:xfrm>
            <a:off x="6684424" y="1715421"/>
            <a:ext cx="11684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A446B52E-019F-8451-D251-B603D329B0A3}"/>
              </a:ext>
            </a:extLst>
          </p:cNvPr>
          <p:cNvSpPr/>
          <p:nvPr/>
        </p:nvSpPr>
        <p:spPr bwMode="auto">
          <a:xfrm>
            <a:off x="5858937" y="1715421"/>
            <a:ext cx="78191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80D6F7E1-7CAD-9340-02B7-DBD4027D3A41}"/>
              </a:ext>
            </a:extLst>
          </p:cNvPr>
          <p:cNvSpPr/>
          <p:nvPr/>
        </p:nvSpPr>
        <p:spPr bwMode="auto">
          <a:xfrm>
            <a:off x="6801272" y="1715421"/>
            <a:ext cx="831421"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57503419-F528-B266-0DA4-1619C20C34BF}"/>
              </a:ext>
            </a:extLst>
          </p:cNvPr>
          <p:cNvSpPr/>
          <p:nvPr/>
        </p:nvSpPr>
        <p:spPr bwMode="auto">
          <a:xfrm>
            <a:off x="7630581" y="1715421"/>
            <a:ext cx="144568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D037DB8D-EBD6-C8C6-69BA-59506273B173}"/>
              </a:ext>
            </a:extLst>
          </p:cNvPr>
          <p:cNvSpPr/>
          <p:nvPr/>
        </p:nvSpPr>
        <p:spPr bwMode="auto">
          <a:xfrm>
            <a:off x="4487827" y="1715421"/>
            <a:ext cx="136899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E8BCE198-AFDE-B575-A623-5D970A775B5F}"/>
              </a:ext>
            </a:extLst>
          </p:cNvPr>
          <p:cNvSpPr/>
          <p:nvPr/>
        </p:nvSpPr>
        <p:spPr bwMode="auto">
          <a:xfrm>
            <a:off x="5030519" y="1872055"/>
            <a:ext cx="740800"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588BB1B5-CE7B-0AD2-1897-E2AD7D0A5524}"/>
              </a:ext>
            </a:extLst>
          </p:cNvPr>
          <p:cNvSpPr/>
          <p:nvPr/>
        </p:nvSpPr>
        <p:spPr bwMode="auto">
          <a:xfrm>
            <a:off x="7203667" y="1871271"/>
            <a:ext cx="354065"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75F6130D-7093-97F9-9D8E-29A49E8CB115}"/>
              </a:ext>
            </a:extLst>
          </p:cNvPr>
          <p:cNvSpPr/>
          <p:nvPr/>
        </p:nvSpPr>
        <p:spPr bwMode="auto">
          <a:xfrm>
            <a:off x="4827306" y="1871271"/>
            <a:ext cx="200120"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7D0118C2-5250-B114-2FEE-11441212F6EB}"/>
              </a:ext>
            </a:extLst>
          </p:cNvPr>
          <p:cNvSpPr/>
          <p:nvPr/>
        </p:nvSpPr>
        <p:spPr bwMode="auto">
          <a:xfrm>
            <a:off x="7556500" y="1871271"/>
            <a:ext cx="16966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F66D7616-02C2-482B-CFFD-C1B9B396FFCE}"/>
              </a:ext>
            </a:extLst>
          </p:cNvPr>
          <p:cNvSpPr/>
          <p:nvPr/>
        </p:nvSpPr>
        <p:spPr bwMode="auto">
          <a:xfrm>
            <a:off x="7713558" y="1871271"/>
            <a:ext cx="118909"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2EB21D95-3E3C-FEA5-3C7C-9D0CF31C3BF1}"/>
              </a:ext>
            </a:extLst>
          </p:cNvPr>
          <p:cNvSpPr/>
          <p:nvPr/>
        </p:nvSpPr>
        <p:spPr bwMode="auto">
          <a:xfrm>
            <a:off x="4711700" y="1871271"/>
            <a:ext cx="135467"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0CF4DCFF-0B2D-0C72-57BC-177B3381A171}"/>
              </a:ext>
            </a:extLst>
          </p:cNvPr>
          <p:cNvSpPr/>
          <p:nvPr/>
        </p:nvSpPr>
        <p:spPr bwMode="auto">
          <a:xfrm>
            <a:off x="5771318" y="1872055"/>
            <a:ext cx="915703"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97771281-5802-7951-193A-A02BFC033835}"/>
              </a:ext>
            </a:extLst>
          </p:cNvPr>
          <p:cNvSpPr/>
          <p:nvPr/>
        </p:nvSpPr>
        <p:spPr bwMode="auto">
          <a:xfrm>
            <a:off x="6681021" y="1869728"/>
            <a:ext cx="522646"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A69F9EFD-B699-B8CD-3219-E1B41F8798CE}"/>
              </a:ext>
            </a:extLst>
          </p:cNvPr>
          <p:cNvSpPr/>
          <p:nvPr/>
        </p:nvSpPr>
        <p:spPr bwMode="auto">
          <a:xfrm>
            <a:off x="6647170" y="2027120"/>
            <a:ext cx="4571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ED0B7DFA-66C4-FD0E-972B-8B239AF2F943}"/>
              </a:ext>
            </a:extLst>
          </p:cNvPr>
          <p:cNvSpPr/>
          <p:nvPr/>
        </p:nvSpPr>
        <p:spPr bwMode="auto">
          <a:xfrm>
            <a:off x="6149834" y="2026336"/>
            <a:ext cx="49733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1C86CC9B-5E62-EC24-5B7C-4670784FDB39}"/>
              </a:ext>
            </a:extLst>
          </p:cNvPr>
          <p:cNvSpPr/>
          <p:nvPr/>
        </p:nvSpPr>
        <p:spPr bwMode="auto">
          <a:xfrm>
            <a:off x="5036381" y="2026336"/>
            <a:ext cx="112499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5484FF76-020F-073E-FAFF-EDD3D213135F}"/>
              </a:ext>
            </a:extLst>
          </p:cNvPr>
          <p:cNvSpPr/>
          <p:nvPr/>
        </p:nvSpPr>
        <p:spPr bwMode="auto">
          <a:xfrm>
            <a:off x="6692723" y="2025999"/>
            <a:ext cx="48618"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4768BD26-6F7F-3D70-81B6-89120EDF62A8}"/>
              </a:ext>
            </a:extLst>
          </p:cNvPr>
          <p:cNvSpPr/>
          <p:nvPr/>
        </p:nvSpPr>
        <p:spPr bwMode="auto">
          <a:xfrm>
            <a:off x="6737560" y="2025999"/>
            <a:ext cx="61375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3F5F4584-2491-065A-4CB0-E5BEFE85BD3E}"/>
              </a:ext>
            </a:extLst>
          </p:cNvPr>
          <p:cNvSpPr/>
          <p:nvPr/>
        </p:nvSpPr>
        <p:spPr bwMode="auto">
          <a:xfrm>
            <a:off x="7351314" y="2025999"/>
            <a:ext cx="1103182"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1002A3C4-4259-0551-7FBB-597B9729AF5E}"/>
              </a:ext>
            </a:extLst>
          </p:cNvPr>
          <p:cNvSpPr/>
          <p:nvPr/>
        </p:nvSpPr>
        <p:spPr bwMode="auto">
          <a:xfrm>
            <a:off x="6484243" y="2169209"/>
            <a:ext cx="19977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47C920D7-6DD6-3345-93B0-BBACC417FBC5}"/>
              </a:ext>
            </a:extLst>
          </p:cNvPr>
          <p:cNvSpPr/>
          <p:nvPr/>
        </p:nvSpPr>
        <p:spPr bwMode="auto">
          <a:xfrm>
            <a:off x="5300134" y="2169209"/>
            <a:ext cx="1191899"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A1651A06-5ABF-904F-47E9-5E66A0607D3F}"/>
              </a:ext>
            </a:extLst>
          </p:cNvPr>
          <p:cNvSpPr/>
          <p:nvPr/>
        </p:nvSpPr>
        <p:spPr bwMode="auto">
          <a:xfrm>
            <a:off x="6692723" y="2168872"/>
            <a:ext cx="48618"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730AC242-BB69-BE7E-B88A-2E86C78A9914}"/>
              </a:ext>
            </a:extLst>
          </p:cNvPr>
          <p:cNvSpPr/>
          <p:nvPr/>
        </p:nvSpPr>
        <p:spPr bwMode="auto">
          <a:xfrm>
            <a:off x="6737560" y="2168872"/>
            <a:ext cx="36021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D233E494-23E3-B008-C26E-B28661AAC593}"/>
              </a:ext>
            </a:extLst>
          </p:cNvPr>
          <p:cNvSpPr/>
          <p:nvPr/>
        </p:nvSpPr>
        <p:spPr bwMode="auto">
          <a:xfrm>
            <a:off x="7099452" y="2168872"/>
            <a:ext cx="1103181"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97BF20E0-000B-E307-929B-DD4E10AF2C1E}"/>
              </a:ext>
            </a:extLst>
          </p:cNvPr>
          <p:cNvSpPr/>
          <p:nvPr/>
        </p:nvSpPr>
        <p:spPr bwMode="auto">
          <a:xfrm>
            <a:off x="6194317" y="2319053"/>
            <a:ext cx="497040"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7E0F4740-70C0-CBE7-5772-69CA6AEF535D}"/>
              </a:ext>
            </a:extLst>
          </p:cNvPr>
          <p:cNvSpPr/>
          <p:nvPr/>
        </p:nvSpPr>
        <p:spPr bwMode="auto">
          <a:xfrm>
            <a:off x="6847183" y="2318269"/>
            <a:ext cx="27024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6" name="Rectangle 9215">
            <a:extLst>
              <a:ext uri="{FF2B5EF4-FFF2-40B4-BE49-F238E27FC236}">
                <a16:creationId xmlns:a16="http://schemas.microsoft.com/office/drawing/2014/main" id="{D8682822-FE74-C7FB-EDC3-AF6502EE793F}"/>
              </a:ext>
            </a:extLst>
          </p:cNvPr>
          <p:cNvSpPr/>
          <p:nvPr/>
        </p:nvSpPr>
        <p:spPr bwMode="auto">
          <a:xfrm>
            <a:off x="5645604" y="2318269"/>
            <a:ext cx="54716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7" name="Rectangle 9216">
            <a:extLst>
              <a:ext uri="{FF2B5EF4-FFF2-40B4-BE49-F238E27FC236}">
                <a16:creationId xmlns:a16="http://schemas.microsoft.com/office/drawing/2014/main" id="{1898FE7F-7E8F-0164-4D6D-CD8C70ADAA8F}"/>
              </a:ext>
            </a:extLst>
          </p:cNvPr>
          <p:cNvSpPr/>
          <p:nvPr/>
        </p:nvSpPr>
        <p:spPr bwMode="auto">
          <a:xfrm>
            <a:off x="7111766" y="2318269"/>
            <a:ext cx="239547"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9" name="Rectangle 9218">
            <a:extLst>
              <a:ext uri="{FF2B5EF4-FFF2-40B4-BE49-F238E27FC236}">
                <a16:creationId xmlns:a16="http://schemas.microsoft.com/office/drawing/2014/main" id="{06755AE9-82DC-79A9-DAE8-DF43852BBBDF}"/>
              </a:ext>
            </a:extLst>
          </p:cNvPr>
          <p:cNvSpPr/>
          <p:nvPr/>
        </p:nvSpPr>
        <p:spPr bwMode="auto">
          <a:xfrm>
            <a:off x="7352712" y="2318269"/>
            <a:ext cx="24719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0" name="Rectangle 9219">
            <a:extLst>
              <a:ext uri="{FF2B5EF4-FFF2-40B4-BE49-F238E27FC236}">
                <a16:creationId xmlns:a16="http://schemas.microsoft.com/office/drawing/2014/main" id="{0A5A6266-01A2-C60C-E814-E7C243ECA0C1}"/>
              </a:ext>
            </a:extLst>
          </p:cNvPr>
          <p:cNvSpPr/>
          <p:nvPr/>
        </p:nvSpPr>
        <p:spPr bwMode="auto">
          <a:xfrm>
            <a:off x="5304367" y="2318269"/>
            <a:ext cx="35209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1" name="Rectangle 9220">
            <a:extLst>
              <a:ext uri="{FF2B5EF4-FFF2-40B4-BE49-F238E27FC236}">
                <a16:creationId xmlns:a16="http://schemas.microsoft.com/office/drawing/2014/main" id="{BBA67D63-075A-F153-FA44-F918F2569082}"/>
              </a:ext>
            </a:extLst>
          </p:cNvPr>
          <p:cNvSpPr/>
          <p:nvPr/>
        </p:nvSpPr>
        <p:spPr bwMode="auto">
          <a:xfrm>
            <a:off x="6601401" y="2319053"/>
            <a:ext cx="91501"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2" name="Rectangle 9221">
            <a:extLst>
              <a:ext uri="{FF2B5EF4-FFF2-40B4-BE49-F238E27FC236}">
                <a16:creationId xmlns:a16="http://schemas.microsoft.com/office/drawing/2014/main" id="{EFE5AC53-CDA4-C603-D7BC-71FF64EB66D3}"/>
              </a:ext>
            </a:extLst>
          </p:cNvPr>
          <p:cNvSpPr/>
          <p:nvPr/>
        </p:nvSpPr>
        <p:spPr bwMode="auto">
          <a:xfrm>
            <a:off x="6686902" y="2319053"/>
            <a:ext cx="160281"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3" name="Rectangle 9222">
            <a:extLst>
              <a:ext uri="{FF2B5EF4-FFF2-40B4-BE49-F238E27FC236}">
                <a16:creationId xmlns:a16="http://schemas.microsoft.com/office/drawing/2014/main" id="{C5664378-A0D7-FB3E-6FBF-B55E6DD04F2D}"/>
              </a:ext>
            </a:extLst>
          </p:cNvPr>
          <p:cNvSpPr/>
          <p:nvPr/>
        </p:nvSpPr>
        <p:spPr bwMode="auto">
          <a:xfrm>
            <a:off x="6469468" y="2462776"/>
            <a:ext cx="215283"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4" name="Rectangle 9223">
            <a:extLst>
              <a:ext uri="{FF2B5EF4-FFF2-40B4-BE49-F238E27FC236}">
                <a16:creationId xmlns:a16="http://schemas.microsoft.com/office/drawing/2014/main" id="{0A7F1FB8-C45D-D714-C7D4-97599922BF87}"/>
              </a:ext>
            </a:extLst>
          </p:cNvPr>
          <p:cNvSpPr/>
          <p:nvPr/>
        </p:nvSpPr>
        <p:spPr bwMode="auto">
          <a:xfrm>
            <a:off x="6090045" y="2461992"/>
            <a:ext cx="38582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5" name="Rectangle 9224">
            <a:extLst>
              <a:ext uri="{FF2B5EF4-FFF2-40B4-BE49-F238E27FC236}">
                <a16:creationId xmlns:a16="http://schemas.microsoft.com/office/drawing/2014/main" id="{BC153D05-E0C2-69E5-A0C0-5E9AC6A9567E}"/>
              </a:ext>
            </a:extLst>
          </p:cNvPr>
          <p:cNvSpPr/>
          <p:nvPr/>
        </p:nvSpPr>
        <p:spPr bwMode="auto">
          <a:xfrm>
            <a:off x="5333157" y="2461992"/>
            <a:ext cx="76284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6" name="Rectangle 9225">
            <a:extLst>
              <a:ext uri="{FF2B5EF4-FFF2-40B4-BE49-F238E27FC236}">
                <a16:creationId xmlns:a16="http://schemas.microsoft.com/office/drawing/2014/main" id="{DD0B68F2-DBA8-0027-836E-1ED3BF0EF48C}"/>
              </a:ext>
            </a:extLst>
          </p:cNvPr>
          <p:cNvSpPr/>
          <p:nvPr/>
        </p:nvSpPr>
        <p:spPr bwMode="auto">
          <a:xfrm>
            <a:off x="6684585" y="2461655"/>
            <a:ext cx="307188"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7" name="Rectangle 9226">
            <a:extLst>
              <a:ext uri="{FF2B5EF4-FFF2-40B4-BE49-F238E27FC236}">
                <a16:creationId xmlns:a16="http://schemas.microsoft.com/office/drawing/2014/main" id="{3A11D610-024B-7D3F-FCF8-354D6BE4D6E9}"/>
              </a:ext>
            </a:extLst>
          </p:cNvPr>
          <p:cNvSpPr/>
          <p:nvPr/>
        </p:nvSpPr>
        <p:spPr bwMode="auto">
          <a:xfrm>
            <a:off x="6992517" y="2461655"/>
            <a:ext cx="53890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8" name="Rectangle 9227">
            <a:extLst>
              <a:ext uri="{FF2B5EF4-FFF2-40B4-BE49-F238E27FC236}">
                <a16:creationId xmlns:a16="http://schemas.microsoft.com/office/drawing/2014/main" id="{940AAE23-5C7F-A037-7FA9-074897163AE9}"/>
              </a:ext>
            </a:extLst>
          </p:cNvPr>
          <p:cNvSpPr/>
          <p:nvPr/>
        </p:nvSpPr>
        <p:spPr bwMode="auto">
          <a:xfrm>
            <a:off x="7532163" y="2461655"/>
            <a:ext cx="712248"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9" name="Rectangle 9228">
            <a:extLst>
              <a:ext uri="{FF2B5EF4-FFF2-40B4-BE49-F238E27FC236}">
                <a16:creationId xmlns:a16="http://schemas.microsoft.com/office/drawing/2014/main" id="{3B3F96FA-BE6F-A26A-E472-D2B58AD21915}"/>
              </a:ext>
            </a:extLst>
          </p:cNvPr>
          <p:cNvSpPr/>
          <p:nvPr/>
        </p:nvSpPr>
        <p:spPr bwMode="auto">
          <a:xfrm>
            <a:off x="6530113" y="2610450"/>
            <a:ext cx="14193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0" name="Rectangle 9229">
            <a:extLst>
              <a:ext uri="{FF2B5EF4-FFF2-40B4-BE49-F238E27FC236}">
                <a16:creationId xmlns:a16="http://schemas.microsoft.com/office/drawing/2014/main" id="{0EB354A8-5DB8-EC2D-7A74-FA39698EAFD6}"/>
              </a:ext>
            </a:extLst>
          </p:cNvPr>
          <p:cNvSpPr/>
          <p:nvPr/>
        </p:nvSpPr>
        <p:spPr bwMode="auto">
          <a:xfrm>
            <a:off x="6345085" y="2609666"/>
            <a:ext cx="18844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1" name="Rectangle 9230">
            <a:extLst>
              <a:ext uri="{FF2B5EF4-FFF2-40B4-BE49-F238E27FC236}">
                <a16:creationId xmlns:a16="http://schemas.microsoft.com/office/drawing/2014/main" id="{D6442A0B-5B53-A020-8FBF-D6F5A0F40DC4}"/>
              </a:ext>
            </a:extLst>
          </p:cNvPr>
          <p:cNvSpPr/>
          <p:nvPr/>
        </p:nvSpPr>
        <p:spPr bwMode="auto">
          <a:xfrm>
            <a:off x="5545512" y="2609666"/>
            <a:ext cx="79806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2" name="Rectangle 9231">
            <a:extLst>
              <a:ext uri="{FF2B5EF4-FFF2-40B4-BE49-F238E27FC236}">
                <a16:creationId xmlns:a16="http://schemas.microsoft.com/office/drawing/2014/main" id="{EA8404A8-C83E-A42B-CE3F-4D8E1659D1C0}"/>
              </a:ext>
            </a:extLst>
          </p:cNvPr>
          <p:cNvSpPr/>
          <p:nvPr/>
        </p:nvSpPr>
        <p:spPr bwMode="auto">
          <a:xfrm>
            <a:off x="6684585" y="2609329"/>
            <a:ext cx="172495"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3" name="Rectangle 9232">
            <a:extLst>
              <a:ext uri="{FF2B5EF4-FFF2-40B4-BE49-F238E27FC236}">
                <a16:creationId xmlns:a16="http://schemas.microsoft.com/office/drawing/2014/main" id="{8B3BBE69-6326-8334-73C4-0E52F2CBD009}"/>
              </a:ext>
            </a:extLst>
          </p:cNvPr>
          <p:cNvSpPr/>
          <p:nvPr/>
        </p:nvSpPr>
        <p:spPr bwMode="auto">
          <a:xfrm>
            <a:off x="6853006" y="2609329"/>
            <a:ext cx="215627"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4" name="Rectangle 9233">
            <a:extLst>
              <a:ext uri="{FF2B5EF4-FFF2-40B4-BE49-F238E27FC236}">
                <a16:creationId xmlns:a16="http://schemas.microsoft.com/office/drawing/2014/main" id="{CD731E77-F4C2-375C-BFC3-21196B94E212}"/>
              </a:ext>
            </a:extLst>
          </p:cNvPr>
          <p:cNvSpPr/>
          <p:nvPr/>
        </p:nvSpPr>
        <p:spPr bwMode="auto">
          <a:xfrm>
            <a:off x="7062230" y="2609329"/>
            <a:ext cx="1073776"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5" name="Rectangle 9234">
            <a:extLst>
              <a:ext uri="{FF2B5EF4-FFF2-40B4-BE49-F238E27FC236}">
                <a16:creationId xmlns:a16="http://schemas.microsoft.com/office/drawing/2014/main" id="{91A59C27-0702-46EA-16BA-F4B043076716}"/>
              </a:ext>
            </a:extLst>
          </p:cNvPr>
          <p:cNvSpPr/>
          <p:nvPr/>
        </p:nvSpPr>
        <p:spPr bwMode="auto">
          <a:xfrm>
            <a:off x="6650230" y="2754773"/>
            <a:ext cx="4571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6" name="Rectangle 9235">
            <a:extLst>
              <a:ext uri="{FF2B5EF4-FFF2-40B4-BE49-F238E27FC236}">
                <a16:creationId xmlns:a16="http://schemas.microsoft.com/office/drawing/2014/main" id="{7FE43543-7F5E-0F98-DBCC-D11F9592E958}"/>
              </a:ext>
            </a:extLst>
          </p:cNvPr>
          <p:cNvSpPr/>
          <p:nvPr/>
        </p:nvSpPr>
        <p:spPr bwMode="auto">
          <a:xfrm>
            <a:off x="6357786" y="2753989"/>
            <a:ext cx="29311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7" name="Rectangle 9236">
            <a:extLst>
              <a:ext uri="{FF2B5EF4-FFF2-40B4-BE49-F238E27FC236}">
                <a16:creationId xmlns:a16="http://schemas.microsoft.com/office/drawing/2014/main" id="{8B62A0DC-4246-4389-401E-D41AE2E1E72A}"/>
              </a:ext>
            </a:extLst>
          </p:cNvPr>
          <p:cNvSpPr/>
          <p:nvPr/>
        </p:nvSpPr>
        <p:spPr bwMode="auto">
          <a:xfrm>
            <a:off x="5674067" y="2753989"/>
            <a:ext cx="713761"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8" name="Rectangle 9237">
            <a:extLst>
              <a:ext uri="{FF2B5EF4-FFF2-40B4-BE49-F238E27FC236}">
                <a16:creationId xmlns:a16="http://schemas.microsoft.com/office/drawing/2014/main" id="{0656C1F1-3D76-C807-FF46-5CE1446D7F2F}"/>
              </a:ext>
            </a:extLst>
          </p:cNvPr>
          <p:cNvSpPr/>
          <p:nvPr/>
        </p:nvSpPr>
        <p:spPr bwMode="auto">
          <a:xfrm>
            <a:off x="6697286" y="2753652"/>
            <a:ext cx="264262"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9" name="Rectangle 9238">
            <a:extLst>
              <a:ext uri="{FF2B5EF4-FFF2-40B4-BE49-F238E27FC236}">
                <a16:creationId xmlns:a16="http://schemas.microsoft.com/office/drawing/2014/main" id="{B7529015-74B5-A18B-D62C-F140FFCD87D6}"/>
              </a:ext>
            </a:extLst>
          </p:cNvPr>
          <p:cNvSpPr/>
          <p:nvPr/>
        </p:nvSpPr>
        <p:spPr bwMode="auto">
          <a:xfrm>
            <a:off x="6960819" y="2753652"/>
            <a:ext cx="814931"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0" name="Rectangle 9239">
            <a:extLst>
              <a:ext uri="{FF2B5EF4-FFF2-40B4-BE49-F238E27FC236}">
                <a16:creationId xmlns:a16="http://schemas.microsoft.com/office/drawing/2014/main" id="{782D5033-40DC-A60A-71AA-A5F2DA95FF2C}"/>
              </a:ext>
            </a:extLst>
          </p:cNvPr>
          <p:cNvSpPr/>
          <p:nvPr/>
        </p:nvSpPr>
        <p:spPr bwMode="auto">
          <a:xfrm>
            <a:off x="7775751" y="2753652"/>
            <a:ext cx="87319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1" name="Rectangle 9240">
            <a:extLst>
              <a:ext uri="{FF2B5EF4-FFF2-40B4-BE49-F238E27FC236}">
                <a16:creationId xmlns:a16="http://schemas.microsoft.com/office/drawing/2014/main" id="{C16F65CB-2665-886C-CD9E-95AEA02BB07C}"/>
              </a:ext>
            </a:extLst>
          </p:cNvPr>
          <p:cNvSpPr/>
          <p:nvPr/>
        </p:nvSpPr>
        <p:spPr bwMode="auto">
          <a:xfrm>
            <a:off x="6612589" y="2908287"/>
            <a:ext cx="59463"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2" name="Rectangle 9241">
            <a:extLst>
              <a:ext uri="{FF2B5EF4-FFF2-40B4-BE49-F238E27FC236}">
                <a16:creationId xmlns:a16="http://schemas.microsoft.com/office/drawing/2014/main" id="{57E43FD7-84F0-1B92-DB1B-D1F04E7DD5DA}"/>
              </a:ext>
            </a:extLst>
          </p:cNvPr>
          <p:cNvSpPr/>
          <p:nvPr/>
        </p:nvSpPr>
        <p:spPr bwMode="auto">
          <a:xfrm>
            <a:off x="6280971" y="2907503"/>
            <a:ext cx="34592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3" name="Rectangle 9242">
            <a:extLst>
              <a:ext uri="{FF2B5EF4-FFF2-40B4-BE49-F238E27FC236}">
                <a16:creationId xmlns:a16="http://schemas.microsoft.com/office/drawing/2014/main" id="{F26E82E8-B58A-AE19-7F08-BFBF62972C07}"/>
              </a:ext>
            </a:extLst>
          </p:cNvPr>
          <p:cNvSpPr/>
          <p:nvPr/>
        </p:nvSpPr>
        <p:spPr bwMode="auto">
          <a:xfrm>
            <a:off x="5719533" y="2907503"/>
            <a:ext cx="582197"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4" name="Rectangle 9243">
            <a:extLst>
              <a:ext uri="{FF2B5EF4-FFF2-40B4-BE49-F238E27FC236}">
                <a16:creationId xmlns:a16="http://schemas.microsoft.com/office/drawing/2014/main" id="{5993E7AC-E51F-2A05-D81C-9C6571CC9DEF}"/>
              </a:ext>
            </a:extLst>
          </p:cNvPr>
          <p:cNvSpPr/>
          <p:nvPr/>
        </p:nvSpPr>
        <p:spPr bwMode="auto">
          <a:xfrm>
            <a:off x="6684585" y="2907166"/>
            <a:ext cx="172495"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5" name="Rectangle 9244">
            <a:extLst>
              <a:ext uri="{FF2B5EF4-FFF2-40B4-BE49-F238E27FC236}">
                <a16:creationId xmlns:a16="http://schemas.microsoft.com/office/drawing/2014/main" id="{D80D78C4-6D61-2464-6099-4EEB5DBB36A9}"/>
              </a:ext>
            </a:extLst>
          </p:cNvPr>
          <p:cNvSpPr/>
          <p:nvPr/>
        </p:nvSpPr>
        <p:spPr bwMode="auto">
          <a:xfrm>
            <a:off x="6763643" y="2907166"/>
            <a:ext cx="43210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6" name="Rectangle 9245">
            <a:extLst>
              <a:ext uri="{FF2B5EF4-FFF2-40B4-BE49-F238E27FC236}">
                <a16:creationId xmlns:a16="http://schemas.microsoft.com/office/drawing/2014/main" id="{477395CA-6788-2871-DA28-FC50D02544E6}"/>
              </a:ext>
            </a:extLst>
          </p:cNvPr>
          <p:cNvSpPr/>
          <p:nvPr/>
        </p:nvSpPr>
        <p:spPr bwMode="auto">
          <a:xfrm>
            <a:off x="7188698" y="2907166"/>
            <a:ext cx="60198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Rectangle 9246">
            <a:extLst>
              <a:ext uri="{FF2B5EF4-FFF2-40B4-BE49-F238E27FC236}">
                <a16:creationId xmlns:a16="http://schemas.microsoft.com/office/drawing/2014/main" id="{465EE10A-4180-988E-BED9-28CCB39C1CA0}"/>
              </a:ext>
            </a:extLst>
          </p:cNvPr>
          <p:cNvSpPr/>
          <p:nvPr/>
        </p:nvSpPr>
        <p:spPr bwMode="auto">
          <a:xfrm>
            <a:off x="6597668" y="3061464"/>
            <a:ext cx="70652"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8" name="Rectangle 9247">
            <a:extLst>
              <a:ext uri="{FF2B5EF4-FFF2-40B4-BE49-F238E27FC236}">
                <a16:creationId xmlns:a16="http://schemas.microsoft.com/office/drawing/2014/main" id="{BA2819E5-96ED-DEE2-2A4C-A3F16F60AB9B}"/>
              </a:ext>
            </a:extLst>
          </p:cNvPr>
          <p:cNvSpPr/>
          <p:nvPr/>
        </p:nvSpPr>
        <p:spPr bwMode="auto">
          <a:xfrm>
            <a:off x="6511993" y="3060680"/>
            <a:ext cx="8689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Rectangle 9248">
            <a:extLst>
              <a:ext uri="{FF2B5EF4-FFF2-40B4-BE49-F238E27FC236}">
                <a16:creationId xmlns:a16="http://schemas.microsoft.com/office/drawing/2014/main" id="{1A6EED3E-ADAE-3174-2F61-1AA650894DBB}"/>
              </a:ext>
            </a:extLst>
          </p:cNvPr>
          <p:cNvSpPr/>
          <p:nvPr/>
        </p:nvSpPr>
        <p:spPr bwMode="auto">
          <a:xfrm>
            <a:off x="5801820" y="3060680"/>
            <a:ext cx="71391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0" name="Rectangle 9249">
            <a:extLst>
              <a:ext uri="{FF2B5EF4-FFF2-40B4-BE49-F238E27FC236}">
                <a16:creationId xmlns:a16="http://schemas.microsoft.com/office/drawing/2014/main" id="{1D56174A-F97C-827E-2A96-51E51F111418}"/>
              </a:ext>
            </a:extLst>
          </p:cNvPr>
          <p:cNvSpPr/>
          <p:nvPr/>
        </p:nvSpPr>
        <p:spPr bwMode="auto">
          <a:xfrm>
            <a:off x="6680854" y="3060343"/>
            <a:ext cx="95602"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Rectangle 9250">
            <a:extLst>
              <a:ext uri="{FF2B5EF4-FFF2-40B4-BE49-F238E27FC236}">
                <a16:creationId xmlns:a16="http://schemas.microsoft.com/office/drawing/2014/main" id="{5C0FB97D-D965-6A13-D54B-0691EF1E70FA}"/>
              </a:ext>
            </a:extLst>
          </p:cNvPr>
          <p:cNvSpPr/>
          <p:nvPr/>
        </p:nvSpPr>
        <p:spPr bwMode="auto">
          <a:xfrm>
            <a:off x="6774225" y="3060343"/>
            <a:ext cx="140440"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Rectangle 9251">
            <a:extLst>
              <a:ext uri="{FF2B5EF4-FFF2-40B4-BE49-F238E27FC236}">
                <a16:creationId xmlns:a16="http://schemas.microsoft.com/office/drawing/2014/main" id="{9F0B8FBF-E5BC-1C77-C146-7F43DD26093A}"/>
              </a:ext>
            </a:extLst>
          </p:cNvPr>
          <p:cNvSpPr/>
          <p:nvPr/>
        </p:nvSpPr>
        <p:spPr bwMode="auto">
          <a:xfrm>
            <a:off x="6902422" y="3060343"/>
            <a:ext cx="92194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Rectangle 9252">
            <a:extLst>
              <a:ext uri="{FF2B5EF4-FFF2-40B4-BE49-F238E27FC236}">
                <a16:creationId xmlns:a16="http://schemas.microsoft.com/office/drawing/2014/main" id="{D4673A37-ABAA-7B9A-A816-8CBAC0F06FA7}"/>
              </a:ext>
            </a:extLst>
          </p:cNvPr>
          <p:cNvSpPr/>
          <p:nvPr/>
        </p:nvSpPr>
        <p:spPr bwMode="auto">
          <a:xfrm>
            <a:off x="6625338" y="3208835"/>
            <a:ext cx="4571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Rectangle 9253">
            <a:extLst>
              <a:ext uri="{FF2B5EF4-FFF2-40B4-BE49-F238E27FC236}">
                <a16:creationId xmlns:a16="http://schemas.microsoft.com/office/drawing/2014/main" id="{E31EE04C-4189-67F4-D270-C8F09A2F3EA0}"/>
              </a:ext>
            </a:extLst>
          </p:cNvPr>
          <p:cNvSpPr/>
          <p:nvPr/>
        </p:nvSpPr>
        <p:spPr bwMode="auto">
          <a:xfrm>
            <a:off x="6372526" y="3208051"/>
            <a:ext cx="25208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Rectangle 9254">
            <a:extLst>
              <a:ext uri="{FF2B5EF4-FFF2-40B4-BE49-F238E27FC236}">
                <a16:creationId xmlns:a16="http://schemas.microsoft.com/office/drawing/2014/main" id="{72B175C7-6696-1C90-DCE1-98C45E56A5DB}"/>
              </a:ext>
            </a:extLst>
          </p:cNvPr>
          <p:cNvSpPr/>
          <p:nvPr/>
        </p:nvSpPr>
        <p:spPr bwMode="auto">
          <a:xfrm>
            <a:off x="5933586" y="3208051"/>
            <a:ext cx="443046"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6" name="Rectangle 9255">
            <a:extLst>
              <a:ext uri="{FF2B5EF4-FFF2-40B4-BE49-F238E27FC236}">
                <a16:creationId xmlns:a16="http://schemas.microsoft.com/office/drawing/2014/main" id="{15A5EECB-9DC6-5095-6CEC-2C42AD0FE7A2}"/>
              </a:ext>
            </a:extLst>
          </p:cNvPr>
          <p:cNvSpPr/>
          <p:nvPr/>
        </p:nvSpPr>
        <p:spPr bwMode="auto">
          <a:xfrm>
            <a:off x="6683592" y="3207714"/>
            <a:ext cx="67083"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Rectangle 9256">
            <a:extLst>
              <a:ext uri="{FF2B5EF4-FFF2-40B4-BE49-F238E27FC236}">
                <a16:creationId xmlns:a16="http://schemas.microsoft.com/office/drawing/2014/main" id="{EFC8C19F-C19C-5E89-AE44-858D40AAA051}"/>
              </a:ext>
            </a:extLst>
          </p:cNvPr>
          <p:cNvSpPr/>
          <p:nvPr/>
        </p:nvSpPr>
        <p:spPr bwMode="auto">
          <a:xfrm>
            <a:off x="6752464" y="3207714"/>
            <a:ext cx="25977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8" name="Rectangle 9257">
            <a:extLst>
              <a:ext uri="{FF2B5EF4-FFF2-40B4-BE49-F238E27FC236}">
                <a16:creationId xmlns:a16="http://schemas.microsoft.com/office/drawing/2014/main" id="{B147889E-D3E1-35EF-72D9-9CFB96A01566}"/>
              </a:ext>
            </a:extLst>
          </p:cNvPr>
          <p:cNvSpPr/>
          <p:nvPr/>
        </p:nvSpPr>
        <p:spPr bwMode="auto">
          <a:xfrm>
            <a:off x="7012238" y="3207714"/>
            <a:ext cx="392688"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9" name="Rectangle 9258">
            <a:extLst>
              <a:ext uri="{FF2B5EF4-FFF2-40B4-BE49-F238E27FC236}">
                <a16:creationId xmlns:a16="http://schemas.microsoft.com/office/drawing/2014/main" id="{AA2DDE0E-B39A-6147-A007-05B81735B893}"/>
              </a:ext>
            </a:extLst>
          </p:cNvPr>
          <p:cNvSpPr/>
          <p:nvPr/>
        </p:nvSpPr>
        <p:spPr bwMode="auto">
          <a:xfrm>
            <a:off x="6475871" y="3359740"/>
            <a:ext cx="194640"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0" name="Rectangle 9259">
            <a:extLst>
              <a:ext uri="{FF2B5EF4-FFF2-40B4-BE49-F238E27FC236}">
                <a16:creationId xmlns:a16="http://schemas.microsoft.com/office/drawing/2014/main" id="{9C6BF2E9-1485-0552-F538-4E7592EA0321}"/>
              </a:ext>
            </a:extLst>
          </p:cNvPr>
          <p:cNvSpPr/>
          <p:nvPr/>
        </p:nvSpPr>
        <p:spPr bwMode="auto">
          <a:xfrm>
            <a:off x="6766856" y="3358956"/>
            <a:ext cx="20089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1" name="Rectangle 9260">
            <a:extLst>
              <a:ext uri="{FF2B5EF4-FFF2-40B4-BE49-F238E27FC236}">
                <a16:creationId xmlns:a16="http://schemas.microsoft.com/office/drawing/2014/main" id="{9C1AEAF0-92CD-6FC1-2844-C3382EE9BECD}"/>
              </a:ext>
            </a:extLst>
          </p:cNvPr>
          <p:cNvSpPr/>
          <p:nvPr/>
        </p:nvSpPr>
        <p:spPr bwMode="auto">
          <a:xfrm>
            <a:off x="6218960" y="3358956"/>
            <a:ext cx="26528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2" name="Rectangle 9261">
            <a:extLst>
              <a:ext uri="{FF2B5EF4-FFF2-40B4-BE49-F238E27FC236}">
                <a16:creationId xmlns:a16="http://schemas.microsoft.com/office/drawing/2014/main" id="{A8E70F00-DF13-A65C-86EE-4FB486096357}"/>
              </a:ext>
            </a:extLst>
          </p:cNvPr>
          <p:cNvSpPr/>
          <p:nvPr/>
        </p:nvSpPr>
        <p:spPr bwMode="auto">
          <a:xfrm>
            <a:off x="6967450" y="3358956"/>
            <a:ext cx="290231"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3" name="Rectangle 9262">
            <a:extLst>
              <a:ext uri="{FF2B5EF4-FFF2-40B4-BE49-F238E27FC236}">
                <a16:creationId xmlns:a16="http://schemas.microsoft.com/office/drawing/2014/main" id="{CAC0F3F7-974A-D46A-125C-33E4393544F7}"/>
              </a:ext>
            </a:extLst>
          </p:cNvPr>
          <p:cNvSpPr/>
          <p:nvPr/>
        </p:nvSpPr>
        <p:spPr bwMode="auto">
          <a:xfrm>
            <a:off x="7247794" y="3358956"/>
            <a:ext cx="21387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4" name="Rectangle 9263">
            <a:extLst>
              <a:ext uri="{FF2B5EF4-FFF2-40B4-BE49-F238E27FC236}">
                <a16:creationId xmlns:a16="http://schemas.microsoft.com/office/drawing/2014/main" id="{42DE5AE3-72AD-05B9-FC3D-DC0DD8CA32C8}"/>
              </a:ext>
            </a:extLst>
          </p:cNvPr>
          <p:cNvSpPr/>
          <p:nvPr/>
        </p:nvSpPr>
        <p:spPr bwMode="auto">
          <a:xfrm>
            <a:off x="5950003" y="3358956"/>
            <a:ext cx="268227"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5" name="Rectangle 9264">
            <a:extLst>
              <a:ext uri="{FF2B5EF4-FFF2-40B4-BE49-F238E27FC236}">
                <a16:creationId xmlns:a16="http://schemas.microsoft.com/office/drawing/2014/main" id="{08B305A1-6C00-D4E5-626D-FBD4B8518F1D}"/>
              </a:ext>
            </a:extLst>
          </p:cNvPr>
          <p:cNvSpPr/>
          <p:nvPr/>
        </p:nvSpPr>
        <p:spPr bwMode="auto">
          <a:xfrm>
            <a:off x="6660177" y="3359740"/>
            <a:ext cx="45719"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6" name="Rectangle 9265">
            <a:extLst>
              <a:ext uri="{FF2B5EF4-FFF2-40B4-BE49-F238E27FC236}">
                <a16:creationId xmlns:a16="http://schemas.microsoft.com/office/drawing/2014/main" id="{C18D176D-1B51-2D7F-7158-D45B87BBF4F9}"/>
              </a:ext>
            </a:extLst>
          </p:cNvPr>
          <p:cNvSpPr/>
          <p:nvPr/>
        </p:nvSpPr>
        <p:spPr bwMode="auto">
          <a:xfrm>
            <a:off x="6681237" y="3359740"/>
            <a:ext cx="89740" cy="10989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7" name="Rectangle 9266">
            <a:extLst>
              <a:ext uri="{FF2B5EF4-FFF2-40B4-BE49-F238E27FC236}">
                <a16:creationId xmlns:a16="http://schemas.microsoft.com/office/drawing/2014/main" id="{F16A7DCF-9239-44A3-2E95-6B90B2F24DCB}"/>
              </a:ext>
            </a:extLst>
          </p:cNvPr>
          <p:cNvSpPr/>
          <p:nvPr/>
        </p:nvSpPr>
        <p:spPr bwMode="auto">
          <a:xfrm>
            <a:off x="6641212" y="3514728"/>
            <a:ext cx="45719"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8" name="Rectangle 9267">
            <a:extLst>
              <a:ext uri="{FF2B5EF4-FFF2-40B4-BE49-F238E27FC236}">
                <a16:creationId xmlns:a16="http://schemas.microsoft.com/office/drawing/2014/main" id="{F70AB3B0-5046-2E45-BC2B-C3B454E7CDC4}"/>
              </a:ext>
            </a:extLst>
          </p:cNvPr>
          <p:cNvSpPr/>
          <p:nvPr/>
        </p:nvSpPr>
        <p:spPr bwMode="auto">
          <a:xfrm>
            <a:off x="6475871" y="3513944"/>
            <a:ext cx="17602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9" name="Rectangle 9268">
            <a:extLst>
              <a:ext uri="{FF2B5EF4-FFF2-40B4-BE49-F238E27FC236}">
                <a16:creationId xmlns:a16="http://schemas.microsoft.com/office/drawing/2014/main" id="{D0FE3E12-1572-5E4A-7C86-18F1191B3343}"/>
              </a:ext>
            </a:extLst>
          </p:cNvPr>
          <p:cNvSpPr/>
          <p:nvPr/>
        </p:nvSpPr>
        <p:spPr bwMode="auto">
          <a:xfrm>
            <a:off x="5972062" y="3513944"/>
            <a:ext cx="50380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0" name="Rectangle 9269">
            <a:extLst>
              <a:ext uri="{FF2B5EF4-FFF2-40B4-BE49-F238E27FC236}">
                <a16:creationId xmlns:a16="http://schemas.microsoft.com/office/drawing/2014/main" id="{E530307A-49A5-93F9-B788-EAEAC3E78134}"/>
              </a:ext>
            </a:extLst>
          </p:cNvPr>
          <p:cNvSpPr/>
          <p:nvPr/>
        </p:nvSpPr>
        <p:spPr bwMode="auto">
          <a:xfrm>
            <a:off x="6692002" y="3513607"/>
            <a:ext cx="52885"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1" name="Rectangle 9270">
            <a:extLst>
              <a:ext uri="{FF2B5EF4-FFF2-40B4-BE49-F238E27FC236}">
                <a16:creationId xmlns:a16="http://schemas.microsoft.com/office/drawing/2014/main" id="{B5310257-B037-F41F-7549-6AD84E4BF479}"/>
              </a:ext>
            </a:extLst>
          </p:cNvPr>
          <p:cNvSpPr/>
          <p:nvPr/>
        </p:nvSpPr>
        <p:spPr bwMode="auto">
          <a:xfrm>
            <a:off x="6744888" y="3513607"/>
            <a:ext cx="20318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2" name="Rectangle 9271">
            <a:extLst>
              <a:ext uri="{FF2B5EF4-FFF2-40B4-BE49-F238E27FC236}">
                <a16:creationId xmlns:a16="http://schemas.microsoft.com/office/drawing/2014/main" id="{5194F91A-D439-C91B-EB83-09648139CEEB}"/>
              </a:ext>
            </a:extLst>
          </p:cNvPr>
          <p:cNvSpPr/>
          <p:nvPr/>
        </p:nvSpPr>
        <p:spPr bwMode="auto">
          <a:xfrm>
            <a:off x="6937408" y="3513607"/>
            <a:ext cx="723241"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4" name="Rectangle 9273">
            <a:extLst>
              <a:ext uri="{FF2B5EF4-FFF2-40B4-BE49-F238E27FC236}">
                <a16:creationId xmlns:a16="http://schemas.microsoft.com/office/drawing/2014/main" id="{8B3AE218-97BD-CDF6-D5A5-ABA6083AFD8E}"/>
              </a:ext>
            </a:extLst>
          </p:cNvPr>
          <p:cNvSpPr/>
          <p:nvPr/>
        </p:nvSpPr>
        <p:spPr bwMode="auto">
          <a:xfrm>
            <a:off x="6430635" y="3655492"/>
            <a:ext cx="25187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Rectangle 9274">
            <a:extLst>
              <a:ext uri="{FF2B5EF4-FFF2-40B4-BE49-F238E27FC236}">
                <a16:creationId xmlns:a16="http://schemas.microsoft.com/office/drawing/2014/main" id="{69B2732C-46E5-A0D7-E691-A2CF4D1A25AF}"/>
              </a:ext>
            </a:extLst>
          </p:cNvPr>
          <p:cNvSpPr/>
          <p:nvPr/>
        </p:nvSpPr>
        <p:spPr bwMode="auto">
          <a:xfrm>
            <a:off x="5994454" y="3655492"/>
            <a:ext cx="436181"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7" name="Rectangle 9276">
            <a:extLst>
              <a:ext uri="{FF2B5EF4-FFF2-40B4-BE49-F238E27FC236}">
                <a16:creationId xmlns:a16="http://schemas.microsoft.com/office/drawing/2014/main" id="{D3D9DFEF-A4E3-3EAF-BA5E-A72CD3CBBC7B}"/>
              </a:ext>
            </a:extLst>
          </p:cNvPr>
          <p:cNvSpPr/>
          <p:nvPr/>
        </p:nvSpPr>
        <p:spPr bwMode="auto">
          <a:xfrm>
            <a:off x="6688431" y="3655155"/>
            <a:ext cx="54315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8" name="Rectangle 9277">
            <a:extLst>
              <a:ext uri="{FF2B5EF4-FFF2-40B4-BE49-F238E27FC236}">
                <a16:creationId xmlns:a16="http://schemas.microsoft.com/office/drawing/2014/main" id="{B9D9F3D4-A232-F870-3A85-0E51AFEAB982}"/>
              </a:ext>
            </a:extLst>
          </p:cNvPr>
          <p:cNvSpPr/>
          <p:nvPr/>
        </p:nvSpPr>
        <p:spPr bwMode="auto">
          <a:xfrm>
            <a:off x="7231591" y="3655155"/>
            <a:ext cx="337498"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9" name="Rectangle 9278">
            <a:extLst>
              <a:ext uri="{FF2B5EF4-FFF2-40B4-BE49-F238E27FC236}">
                <a16:creationId xmlns:a16="http://schemas.microsoft.com/office/drawing/2014/main" id="{19848848-2B4A-F49D-CD4C-535EB3D08487}"/>
              </a:ext>
            </a:extLst>
          </p:cNvPr>
          <p:cNvSpPr/>
          <p:nvPr/>
        </p:nvSpPr>
        <p:spPr bwMode="auto">
          <a:xfrm>
            <a:off x="6506410" y="3792579"/>
            <a:ext cx="17225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0" name="Rectangle 9279">
            <a:extLst>
              <a:ext uri="{FF2B5EF4-FFF2-40B4-BE49-F238E27FC236}">
                <a16:creationId xmlns:a16="http://schemas.microsoft.com/office/drawing/2014/main" id="{EB4E3EF9-F145-2CF2-332D-AE87BB0696D0}"/>
              </a:ext>
            </a:extLst>
          </p:cNvPr>
          <p:cNvSpPr/>
          <p:nvPr/>
        </p:nvSpPr>
        <p:spPr bwMode="auto">
          <a:xfrm>
            <a:off x="6189040" y="3792579"/>
            <a:ext cx="31952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1" name="Rectangle 9280">
            <a:extLst>
              <a:ext uri="{FF2B5EF4-FFF2-40B4-BE49-F238E27FC236}">
                <a16:creationId xmlns:a16="http://schemas.microsoft.com/office/drawing/2014/main" id="{8B3C8CDA-4108-3D35-216E-BA785C20695A}"/>
              </a:ext>
            </a:extLst>
          </p:cNvPr>
          <p:cNvSpPr/>
          <p:nvPr/>
        </p:nvSpPr>
        <p:spPr bwMode="auto">
          <a:xfrm>
            <a:off x="6684587" y="3792242"/>
            <a:ext cx="6787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2" name="Rectangle 9281">
            <a:extLst>
              <a:ext uri="{FF2B5EF4-FFF2-40B4-BE49-F238E27FC236}">
                <a16:creationId xmlns:a16="http://schemas.microsoft.com/office/drawing/2014/main" id="{95A4C518-1531-9465-E272-31023A29DDA8}"/>
              </a:ext>
            </a:extLst>
          </p:cNvPr>
          <p:cNvSpPr/>
          <p:nvPr/>
        </p:nvSpPr>
        <p:spPr bwMode="auto">
          <a:xfrm>
            <a:off x="6734822" y="3792242"/>
            <a:ext cx="49303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Rectangle 9283">
            <a:extLst>
              <a:ext uri="{FF2B5EF4-FFF2-40B4-BE49-F238E27FC236}">
                <a16:creationId xmlns:a16="http://schemas.microsoft.com/office/drawing/2014/main" id="{890F0AA4-5B1C-FFF8-AF7B-C39F156C2FC4}"/>
              </a:ext>
            </a:extLst>
          </p:cNvPr>
          <p:cNvSpPr/>
          <p:nvPr/>
        </p:nvSpPr>
        <p:spPr bwMode="auto">
          <a:xfrm>
            <a:off x="6552980" y="3948456"/>
            <a:ext cx="13382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Rectangle 9284">
            <a:extLst>
              <a:ext uri="{FF2B5EF4-FFF2-40B4-BE49-F238E27FC236}">
                <a16:creationId xmlns:a16="http://schemas.microsoft.com/office/drawing/2014/main" id="{B5683B6E-3E12-3749-B975-C90A3F19DF89}"/>
              </a:ext>
            </a:extLst>
          </p:cNvPr>
          <p:cNvSpPr/>
          <p:nvPr/>
        </p:nvSpPr>
        <p:spPr bwMode="auto">
          <a:xfrm>
            <a:off x="6238116" y="3948456"/>
            <a:ext cx="31952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Rectangle 9285">
            <a:extLst>
              <a:ext uri="{FF2B5EF4-FFF2-40B4-BE49-F238E27FC236}">
                <a16:creationId xmlns:a16="http://schemas.microsoft.com/office/drawing/2014/main" id="{1FA80241-E9CE-1DB0-B12C-E6B36CFE00C0}"/>
              </a:ext>
            </a:extLst>
          </p:cNvPr>
          <p:cNvSpPr/>
          <p:nvPr/>
        </p:nvSpPr>
        <p:spPr bwMode="auto">
          <a:xfrm>
            <a:off x="6685763" y="3948119"/>
            <a:ext cx="4571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Rectangle 9286">
            <a:extLst>
              <a:ext uri="{FF2B5EF4-FFF2-40B4-BE49-F238E27FC236}">
                <a16:creationId xmlns:a16="http://schemas.microsoft.com/office/drawing/2014/main" id="{EA24AA8E-AC88-28A3-6E3E-0B5FDFCD2EB4}"/>
              </a:ext>
            </a:extLst>
          </p:cNvPr>
          <p:cNvSpPr/>
          <p:nvPr/>
        </p:nvSpPr>
        <p:spPr bwMode="auto">
          <a:xfrm>
            <a:off x="6727231" y="3948119"/>
            <a:ext cx="6787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Rectangle 9287">
            <a:extLst>
              <a:ext uri="{FF2B5EF4-FFF2-40B4-BE49-F238E27FC236}">
                <a16:creationId xmlns:a16="http://schemas.microsoft.com/office/drawing/2014/main" id="{A3BDAE22-FD1F-5833-9EA1-EE9007AC450C}"/>
              </a:ext>
            </a:extLst>
          </p:cNvPr>
          <p:cNvSpPr/>
          <p:nvPr/>
        </p:nvSpPr>
        <p:spPr bwMode="auto">
          <a:xfrm>
            <a:off x="6795110" y="3948119"/>
            <a:ext cx="31566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Rectangle 9288">
            <a:extLst>
              <a:ext uri="{FF2B5EF4-FFF2-40B4-BE49-F238E27FC236}">
                <a16:creationId xmlns:a16="http://schemas.microsoft.com/office/drawing/2014/main" id="{8369027E-FDA7-798F-4279-A1BC98AB2981}"/>
              </a:ext>
            </a:extLst>
          </p:cNvPr>
          <p:cNvSpPr/>
          <p:nvPr/>
        </p:nvSpPr>
        <p:spPr bwMode="auto">
          <a:xfrm>
            <a:off x="6484243" y="4104286"/>
            <a:ext cx="20256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Rectangle 9289">
            <a:extLst>
              <a:ext uri="{FF2B5EF4-FFF2-40B4-BE49-F238E27FC236}">
                <a16:creationId xmlns:a16="http://schemas.microsoft.com/office/drawing/2014/main" id="{A35E082D-1827-274D-14CD-7BDB4710D7EF}"/>
              </a:ext>
            </a:extLst>
          </p:cNvPr>
          <p:cNvSpPr/>
          <p:nvPr/>
        </p:nvSpPr>
        <p:spPr bwMode="auto">
          <a:xfrm>
            <a:off x="6245580" y="4104286"/>
            <a:ext cx="24645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Rectangle 9290">
            <a:extLst>
              <a:ext uri="{FF2B5EF4-FFF2-40B4-BE49-F238E27FC236}">
                <a16:creationId xmlns:a16="http://schemas.microsoft.com/office/drawing/2014/main" id="{A12CABCF-1FA1-2BE6-AE66-D5527DE64CF8}"/>
              </a:ext>
            </a:extLst>
          </p:cNvPr>
          <p:cNvSpPr/>
          <p:nvPr/>
        </p:nvSpPr>
        <p:spPr bwMode="auto">
          <a:xfrm>
            <a:off x="6685763" y="4103949"/>
            <a:ext cx="4571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Rectangle 9291">
            <a:extLst>
              <a:ext uri="{FF2B5EF4-FFF2-40B4-BE49-F238E27FC236}">
                <a16:creationId xmlns:a16="http://schemas.microsoft.com/office/drawing/2014/main" id="{4719A4AD-FB6A-6895-6291-ED6D5319ED87}"/>
              </a:ext>
            </a:extLst>
          </p:cNvPr>
          <p:cNvSpPr/>
          <p:nvPr/>
        </p:nvSpPr>
        <p:spPr bwMode="auto">
          <a:xfrm>
            <a:off x="6730962" y="4103949"/>
            <a:ext cx="390201"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Rectangle 9292">
            <a:extLst>
              <a:ext uri="{FF2B5EF4-FFF2-40B4-BE49-F238E27FC236}">
                <a16:creationId xmlns:a16="http://schemas.microsoft.com/office/drawing/2014/main" id="{AE6324D1-BF95-B8F7-F297-544FFD55CD80}"/>
              </a:ext>
            </a:extLst>
          </p:cNvPr>
          <p:cNvSpPr/>
          <p:nvPr/>
        </p:nvSpPr>
        <p:spPr bwMode="auto">
          <a:xfrm>
            <a:off x="7122405" y="4103949"/>
            <a:ext cx="350459"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Rectangle 9293">
            <a:extLst>
              <a:ext uri="{FF2B5EF4-FFF2-40B4-BE49-F238E27FC236}">
                <a16:creationId xmlns:a16="http://schemas.microsoft.com/office/drawing/2014/main" id="{C78894B2-7C41-9C6A-D26A-20773D347485}"/>
              </a:ext>
            </a:extLst>
          </p:cNvPr>
          <p:cNvSpPr/>
          <p:nvPr/>
        </p:nvSpPr>
        <p:spPr bwMode="auto">
          <a:xfrm>
            <a:off x="6527774" y="4249393"/>
            <a:ext cx="13632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Rectangle 9294">
            <a:extLst>
              <a:ext uri="{FF2B5EF4-FFF2-40B4-BE49-F238E27FC236}">
                <a16:creationId xmlns:a16="http://schemas.microsoft.com/office/drawing/2014/main" id="{B7E51978-8A17-32C1-6A6B-FC4E45AA5B58}"/>
              </a:ext>
            </a:extLst>
          </p:cNvPr>
          <p:cNvSpPr/>
          <p:nvPr/>
        </p:nvSpPr>
        <p:spPr bwMode="auto">
          <a:xfrm>
            <a:off x="6265591" y="4249393"/>
            <a:ext cx="269176"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Rectangle 9295">
            <a:extLst>
              <a:ext uri="{FF2B5EF4-FFF2-40B4-BE49-F238E27FC236}">
                <a16:creationId xmlns:a16="http://schemas.microsoft.com/office/drawing/2014/main" id="{8D55A131-0B13-F74C-66F4-5A9BF0C110F1}"/>
              </a:ext>
            </a:extLst>
          </p:cNvPr>
          <p:cNvSpPr/>
          <p:nvPr/>
        </p:nvSpPr>
        <p:spPr bwMode="auto">
          <a:xfrm>
            <a:off x="6652549" y="4249056"/>
            <a:ext cx="4571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Rectangle 9296">
            <a:extLst>
              <a:ext uri="{FF2B5EF4-FFF2-40B4-BE49-F238E27FC236}">
                <a16:creationId xmlns:a16="http://schemas.microsoft.com/office/drawing/2014/main" id="{6F2F826E-E766-079A-EEF2-29CE4A16B1F4}"/>
              </a:ext>
            </a:extLst>
          </p:cNvPr>
          <p:cNvSpPr/>
          <p:nvPr/>
        </p:nvSpPr>
        <p:spPr bwMode="auto">
          <a:xfrm>
            <a:off x="6682797" y="4249056"/>
            <a:ext cx="140246"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Rectangle 9297">
            <a:extLst>
              <a:ext uri="{FF2B5EF4-FFF2-40B4-BE49-F238E27FC236}">
                <a16:creationId xmlns:a16="http://schemas.microsoft.com/office/drawing/2014/main" id="{57DA2FA9-9E52-0594-FCD1-FA3F2E20B38B}"/>
              </a:ext>
            </a:extLst>
          </p:cNvPr>
          <p:cNvSpPr/>
          <p:nvPr/>
        </p:nvSpPr>
        <p:spPr bwMode="auto">
          <a:xfrm>
            <a:off x="6823043" y="4249056"/>
            <a:ext cx="31566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Rectangle 9298">
            <a:extLst>
              <a:ext uri="{FF2B5EF4-FFF2-40B4-BE49-F238E27FC236}">
                <a16:creationId xmlns:a16="http://schemas.microsoft.com/office/drawing/2014/main" id="{5858289E-F443-E4AB-42C4-3FA1D5CDA196}"/>
              </a:ext>
            </a:extLst>
          </p:cNvPr>
          <p:cNvSpPr/>
          <p:nvPr/>
        </p:nvSpPr>
        <p:spPr bwMode="auto">
          <a:xfrm>
            <a:off x="6644162" y="4402053"/>
            <a:ext cx="4571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Rectangle 9299">
            <a:extLst>
              <a:ext uri="{FF2B5EF4-FFF2-40B4-BE49-F238E27FC236}">
                <a16:creationId xmlns:a16="http://schemas.microsoft.com/office/drawing/2014/main" id="{2A714213-F66C-9606-8615-9DAC096049CC}"/>
              </a:ext>
            </a:extLst>
          </p:cNvPr>
          <p:cNvSpPr/>
          <p:nvPr/>
        </p:nvSpPr>
        <p:spPr bwMode="auto">
          <a:xfrm>
            <a:off x="6272846" y="4402053"/>
            <a:ext cx="37432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Rectangle 9300">
            <a:extLst>
              <a:ext uri="{FF2B5EF4-FFF2-40B4-BE49-F238E27FC236}">
                <a16:creationId xmlns:a16="http://schemas.microsoft.com/office/drawing/2014/main" id="{F09A0F00-1DE5-6AB8-48F3-F3A2A8DA0AB5}"/>
              </a:ext>
            </a:extLst>
          </p:cNvPr>
          <p:cNvSpPr/>
          <p:nvPr/>
        </p:nvSpPr>
        <p:spPr bwMode="auto">
          <a:xfrm>
            <a:off x="6684587" y="4401716"/>
            <a:ext cx="4571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Rectangle 9301">
            <a:extLst>
              <a:ext uri="{FF2B5EF4-FFF2-40B4-BE49-F238E27FC236}">
                <a16:creationId xmlns:a16="http://schemas.microsoft.com/office/drawing/2014/main" id="{BF2C9173-4E55-CB46-DDDD-FBF0D8C658A3}"/>
              </a:ext>
            </a:extLst>
          </p:cNvPr>
          <p:cNvSpPr/>
          <p:nvPr/>
        </p:nvSpPr>
        <p:spPr bwMode="auto">
          <a:xfrm>
            <a:off x="6720117" y="4401716"/>
            <a:ext cx="41164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Rectangle 9302">
            <a:extLst>
              <a:ext uri="{FF2B5EF4-FFF2-40B4-BE49-F238E27FC236}">
                <a16:creationId xmlns:a16="http://schemas.microsoft.com/office/drawing/2014/main" id="{97337DC5-3A73-5639-BFD3-70579090D60B}"/>
              </a:ext>
            </a:extLst>
          </p:cNvPr>
          <p:cNvSpPr/>
          <p:nvPr/>
        </p:nvSpPr>
        <p:spPr bwMode="auto">
          <a:xfrm>
            <a:off x="6528665" y="4548535"/>
            <a:ext cx="15791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Rectangle 9303">
            <a:extLst>
              <a:ext uri="{FF2B5EF4-FFF2-40B4-BE49-F238E27FC236}">
                <a16:creationId xmlns:a16="http://schemas.microsoft.com/office/drawing/2014/main" id="{226177F7-6A10-ABF8-08E1-800FD75B1285}"/>
              </a:ext>
            </a:extLst>
          </p:cNvPr>
          <p:cNvSpPr/>
          <p:nvPr/>
        </p:nvSpPr>
        <p:spPr bwMode="auto">
          <a:xfrm>
            <a:off x="6275868" y="4548535"/>
            <a:ext cx="263327"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Rectangle 9304">
            <a:extLst>
              <a:ext uri="{FF2B5EF4-FFF2-40B4-BE49-F238E27FC236}">
                <a16:creationId xmlns:a16="http://schemas.microsoft.com/office/drawing/2014/main" id="{53873EF9-4860-7405-01A7-1FEA09C72C12}"/>
              </a:ext>
            </a:extLst>
          </p:cNvPr>
          <p:cNvSpPr/>
          <p:nvPr/>
        </p:nvSpPr>
        <p:spPr bwMode="auto">
          <a:xfrm>
            <a:off x="6685536" y="4548198"/>
            <a:ext cx="78106"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Rectangle 9305">
            <a:extLst>
              <a:ext uri="{FF2B5EF4-FFF2-40B4-BE49-F238E27FC236}">
                <a16:creationId xmlns:a16="http://schemas.microsoft.com/office/drawing/2014/main" id="{01D82E24-C1C6-7994-2010-623AF4191007}"/>
              </a:ext>
            </a:extLst>
          </p:cNvPr>
          <p:cNvSpPr/>
          <p:nvPr/>
        </p:nvSpPr>
        <p:spPr bwMode="auto">
          <a:xfrm>
            <a:off x="6759727" y="4548198"/>
            <a:ext cx="248725"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Rectangle 9306">
            <a:extLst>
              <a:ext uri="{FF2B5EF4-FFF2-40B4-BE49-F238E27FC236}">
                <a16:creationId xmlns:a16="http://schemas.microsoft.com/office/drawing/2014/main" id="{1F40A8AC-5F40-66AA-428B-8D7072A0C9DB}"/>
              </a:ext>
            </a:extLst>
          </p:cNvPr>
          <p:cNvSpPr/>
          <p:nvPr/>
        </p:nvSpPr>
        <p:spPr bwMode="auto">
          <a:xfrm>
            <a:off x="7008452" y="4548198"/>
            <a:ext cx="46418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Rectangle 9307">
            <a:extLst>
              <a:ext uri="{FF2B5EF4-FFF2-40B4-BE49-F238E27FC236}">
                <a16:creationId xmlns:a16="http://schemas.microsoft.com/office/drawing/2014/main" id="{FE8284D9-FE14-143C-4CE7-959D0CE7EDCE}"/>
              </a:ext>
            </a:extLst>
          </p:cNvPr>
          <p:cNvSpPr/>
          <p:nvPr/>
        </p:nvSpPr>
        <p:spPr bwMode="auto">
          <a:xfrm>
            <a:off x="6653246" y="4699042"/>
            <a:ext cx="4571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Rectangle 9308">
            <a:extLst>
              <a:ext uri="{FF2B5EF4-FFF2-40B4-BE49-F238E27FC236}">
                <a16:creationId xmlns:a16="http://schemas.microsoft.com/office/drawing/2014/main" id="{13CD0D34-12E5-2882-F524-93D20B9D0C68}"/>
              </a:ext>
            </a:extLst>
          </p:cNvPr>
          <p:cNvSpPr/>
          <p:nvPr/>
        </p:nvSpPr>
        <p:spPr bwMode="auto">
          <a:xfrm>
            <a:off x="6299475" y="4699042"/>
            <a:ext cx="35894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Rectangle 9310">
            <a:extLst>
              <a:ext uri="{FF2B5EF4-FFF2-40B4-BE49-F238E27FC236}">
                <a16:creationId xmlns:a16="http://schemas.microsoft.com/office/drawing/2014/main" id="{F3BE1BAE-2B8F-D286-599B-E33AA6CD8EED}"/>
              </a:ext>
            </a:extLst>
          </p:cNvPr>
          <p:cNvSpPr/>
          <p:nvPr/>
        </p:nvSpPr>
        <p:spPr bwMode="auto">
          <a:xfrm>
            <a:off x="6680293" y="4698705"/>
            <a:ext cx="590626"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Rectangle 9311">
            <a:extLst>
              <a:ext uri="{FF2B5EF4-FFF2-40B4-BE49-F238E27FC236}">
                <a16:creationId xmlns:a16="http://schemas.microsoft.com/office/drawing/2014/main" id="{624332FF-1EF4-8893-71ED-23E786A4C503}"/>
              </a:ext>
            </a:extLst>
          </p:cNvPr>
          <p:cNvSpPr/>
          <p:nvPr/>
        </p:nvSpPr>
        <p:spPr bwMode="auto">
          <a:xfrm>
            <a:off x="6591588" y="4850482"/>
            <a:ext cx="8981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3" name="Rectangle 9312">
            <a:extLst>
              <a:ext uri="{FF2B5EF4-FFF2-40B4-BE49-F238E27FC236}">
                <a16:creationId xmlns:a16="http://schemas.microsoft.com/office/drawing/2014/main" id="{D7B371C8-93BC-8D6F-6FE8-85A0F62E0202}"/>
              </a:ext>
            </a:extLst>
          </p:cNvPr>
          <p:cNvSpPr/>
          <p:nvPr/>
        </p:nvSpPr>
        <p:spPr bwMode="auto">
          <a:xfrm>
            <a:off x="6305813" y="4850482"/>
            <a:ext cx="290671"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4" name="Rectangle 9313">
            <a:extLst>
              <a:ext uri="{FF2B5EF4-FFF2-40B4-BE49-F238E27FC236}">
                <a16:creationId xmlns:a16="http://schemas.microsoft.com/office/drawing/2014/main" id="{E4728F19-3355-02B9-2AF3-6014F01C2F64}"/>
              </a:ext>
            </a:extLst>
          </p:cNvPr>
          <p:cNvSpPr/>
          <p:nvPr/>
        </p:nvSpPr>
        <p:spPr bwMode="auto">
          <a:xfrm>
            <a:off x="6676105" y="4850145"/>
            <a:ext cx="12785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5" name="Rectangle 9314">
            <a:extLst>
              <a:ext uri="{FF2B5EF4-FFF2-40B4-BE49-F238E27FC236}">
                <a16:creationId xmlns:a16="http://schemas.microsoft.com/office/drawing/2014/main" id="{9F127D41-831B-6274-6A4F-2DCD7277A729}"/>
              </a:ext>
            </a:extLst>
          </p:cNvPr>
          <p:cNvSpPr/>
          <p:nvPr/>
        </p:nvSpPr>
        <p:spPr bwMode="auto">
          <a:xfrm>
            <a:off x="6803959" y="4850145"/>
            <a:ext cx="319315"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6" name="Rectangle 9315">
            <a:extLst>
              <a:ext uri="{FF2B5EF4-FFF2-40B4-BE49-F238E27FC236}">
                <a16:creationId xmlns:a16="http://schemas.microsoft.com/office/drawing/2014/main" id="{B2BD85D5-2D4C-7184-1FD0-C5B2D34F136A}"/>
              </a:ext>
            </a:extLst>
          </p:cNvPr>
          <p:cNvSpPr/>
          <p:nvPr/>
        </p:nvSpPr>
        <p:spPr bwMode="auto">
          <a:xfrm>
            <a:off x="6612578" y="4998257"/>
            <a:ext cx="5656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7" name="Rectangle 9316">
            <a:extLst>
              <a:ext uri="{FF2B5EF4-FFF2-40B4-BE49-F238E27FC236}">
                <a16:creationId xmlns:a16="http://schemas.microsoft.com/office/drawing/2014/main" id="{B3871FC4-6CF1-1728-F2BA-BCE91D7BAF70}"/>
              </a:ext>
            </a:extLst>
          </p:cNvPr>
          <p:cNvSpPr/>
          <p:nvPr/>
        </p:nvSpPr>
        <p:spPr bwMode="auto">
          <a:xfrm>
            <a:off x="6315038" y="4998257"/>
            <a:ext cx="30233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8" name="Rectangle 9317">
            <a:extLst>
              <a:ext uri="{FF2B5EF4-FFF2-40B4-BE49-F238E27FC236}">
                <a16:creationId xmlns:a16="http://schemas.microsoft.com/office/drawing/2014/main" id="{CF2186E4-E1CD-0F25-0EA1-C2FBAF768AA0}"/>
              </a:ext>
            </a:extLst>
          </p:cNvPr>
          <p:cNvSpPr/>
          <p:nvPr/>
        </p:nvSpPr>
        <p:spPr bwMode="auto">
          <a:xfrm>
            <a:off x="6657595" y="4997920"/>
            <a:ext cx="4571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9" name="Rectangle 9318">
            <a:extLst>
              <a:ext uri="{FF2B5EF4-FFF2-40B4-BE49-F238E27FC236}">
                <a16:creationId xmlns:a16="http://schemas.microsoft.com/office/drawing/2014/main" id="{5B8DBD99-C9AA-C724-8AD2-CCD03F32A29D}"/>
              </a:ext>
            </a:extLst>
          </p:cNvPr>
          <p:cNvSpPr/>
          <p:nvPr/>
        </p:nvSpPr>
        <p:spPr bwMode="auto">
          <a:xfrm>
            <a:off x="6687843" y="4997920"/>
            <a:ext cx="8313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0" name="Rectangle 9319">
            <a:extLst>
              <a:ext uri="{FF2B5EF4-FFF2-40B4-BE49-F238E27FC236}">
                <a16:creationId xmlns:a16="http://schemas.microsoft.com/office/drawing/2014/main" id="{9C5AC5D8-9AD9-16C7-2AB5-51930869C8CF}"/>
              </a:ext>
            </a:extLst>
          </p:cNvPr>
          <p:cNvSpPr/>
          <p:nvPr/>
        </p:nvSpPr>
        <p:spPr bwMode="auto">
          <a:xfrm>
            <a:off x="6770977" y="4997920"/>
            <a:ext cx="34420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1" name="Rectangle 9320">
            <a:extLst>
              <a:ext uri="{FF2B5EF4-FFF2-40B4-BE49-F238E27FC236}">
                <a16:creationId xmlns:a16="http://schemas.microsoft.com/office/drawing/2014/main" id="{886005BF-ACB9-9070-CF91-D385DA89E37C}"/>
              </a:ext>
            </a:extLst>
          </p:cNvPr>
          <p:cNvSpPr/>
          <p:nvPr/>
        </p:nvSpPr>
        <p:spPr bwMode="auto">
          <a:xfrm>
            <a:off x="6621103" y="5148004"/>
            <a:ext cx="63345" cy="10989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2" name="Rectangle 9321">
            <a:extLst>
              <a:ext uri="{FF2B5EF4-FFF2-40B4-BE49-F238E27FC236}">
                <a16:creationId xmlns:a16="http://schemas.microsoft.com/office/drawing/2014/main" id="{E67C7F65-A674-D7E8-DCD1-F5BB02F6EB3D}"/>
              </a:ext>
            </a:extLst>
          </p:cNvPr>
          <p:cNvSpPr/>
          <p:nvPr/>
        </p:nvSpPr>
        <p:spPr bwMode="auto">
          <a:xfrm>
            <a:off x="6577575" y="5147220"/>
            <a:ext cx="4571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3" name="Rectangle 9322">
            <a:extLst>
              <a:ext uri="{FF2B5EF4-FFF2-40B4-BE49-F238E27FC236}">
                <a16:creationId xmlns:a16="http://schemas.microsoft.com/office/drawing/2014/main" id="{70959826-0983-6EB9-84E5-42CCF3FC8A56}"/>
              </a:ext>
            </a:extLst>
          </p:cNvPr>
          <p:cNvSpPr/>
          <p:nvPr/>
        </p:nvSpPr>
        <p:spPr bwMode="auto">
          <a:xfrm>
            <a:off x="6337674" y="5147220"/>
            <a:ext cx="244957"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4" name="Rectangle 9323">
            <a:extLst>
              <a:ext uri="{FF2B5EF4-FFF2-40B4-BE49-F238E27FC236}">
                <a16:creationId xmlns:a16="http://schemas.microsoft.com/office/drawing/2014/main" id="{4D629D1C-8477-600E-141E-4BCF3113E34F}"/>
              </a:ext>
            </a:extLst>
          </p:cNvPr>
          <p:cNvSpPr/>
          <p:nvPr/>
        </p:nvSpPr>
        <p:spPr bwMode="auto">
          <a:xfrm>
            <a:off x="6737102" y="5146883"/>
            <a:ext cx="65199"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5" name="Rectangle 9324">
            <a:extLst>
              <a:ext uri="{FF2B5EF4-FFF2-40B4-BE49-F238E27FC236}">
                <a16:creationId xmlns:a16="http://schemas.microsoft.com/office/drawing/2014/main" id="{ACA44BCD-E55E-364E-453B-BD4B36F03A34}"/>
              </a:ext>
            </a:extLst>
          </p:cNvPr>
          <p:cNvSpPr/>
          <p:nvPr/>
        </p:nvSpPr>
        <p:spPr bwMode="auto">
          <a:xfrm>
            <a:off x="6799927" y="5146883"/>
            <a:ext cx="6326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6" name="Rectangle 9325">
            <a:extLst>
              <a:ext uri="{FF2B5EF4-FFF2-40B4-BE49-F238E27FC236}">
                <a16:creationId xmlns:a16="http://schemas.microsoft.com/office/drawing/2014/main" id="{203A7967-0CDA-26F6-DA77-E8C6BC6EB7A6}"/>
              </a:ext>
            </a:extLst>
          </p:cNvPr>
          <p:cNvSpPr/>
          <p:nvPr/>
        </p:nvSpPr>
        <p:spPr bwMode="auto">
          <a:xfrm>
            <a:off x="6853007" y="5146883"/>
            <a:ext cx="44898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7" name="Rectangle 9326">
            <a:extLst>
              <a:ext uri="{FF2B5EF4-FFF2-40B4-BE49-F238E27FC236}">
                <a16:creationId xmlns:a16="http://schemas.microsoft.com/office/drawing/2014/main" id="{190700FE-DD4E-E7DE-7E4C-28E85FB8043A}"/>
              </a:ext>
            </a:extLst>
          </p:cNvPr>
          <p:cNvSpPr/>
          <p:nvPr/>
        </p:nvSpPr>
        <p:spPr bwMode="auto">
          <a:xfrm>
            <a:off x="6653246" y="5146435"/>
            <a:ext cx="93997" cy="11146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29" name="Rectangle 9328">
            <a:extLst>
              <a:ext uri="{FF2B5EF4-FFF2-40B4-BE49-F238E27FC236}">
                <a16:creationId xmlns:a16="http://schemas.microsoft.com/office/drawing/2014/main" id="{A45CCB34-98D5-1185-E8F4-81A74F69FFCE}"/>
              </a:ext>
            </a:extLst>
          </p:cNvPr>
          <p:cNvSpPr/>
          <p:nvPr/>
        </p:nvSpPr>
        <p:spPr bwMode="auto">
          <a:xfrm>
            <a:off x="6584618" y="5297914"/>
            <a:ext cx="6628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0" name="Rectangle 9329">
            <a:extLst>
              <a:ext uri="{FF2B5EF4-FFF2-40B4-BE49-F238E27FC236}">
                <a16:creationId xmlns:a16="http://schemas.microsoft.com/office/drawing/2014/main" id="{D937A8AE-DBA1-0895-70B4-CF3E69775742}"/>
              </a:ext>
            </a:extLst>
          </p:cNvPr>
          <p:cNvSpPr/>
          <p:nvPr/>
        </p:nvSpPr>
        <p:spPr bwMode="auto">
          <a:xfrm>
            <a:off x="6375526" y="5297914"/>
            <a:ext cx="21776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1" name="Rectangle 9330">
            <a:extLst>
              <a:ext uri="{FF2B5EF4-FFF2-40B4-BE49-F238E27FC236}">
                <a16:creationId xmlns:a16="http://schemas.microsoft.com/office/drawing/2014/main" id="{0E088724-572F-94C7-A117-8CF2A42D54CB}"/>
              </a:ext>
            </a:extLst>
          </p:cNvPr>
          <p:cNvSpPr/>
          <p:nvPr/>
        </p:nvSpPr>
        <p:spPr bwMode="auto">
          <a:xfrm>
            <a:off x="6640851" y="5297577"/>
            <a:ext cx="74394"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2" name="Rectangle 9331">
            <a:extLst>
              <a:ext uri="{FF2B5EF4-FFF2-40B4-BE49-F238E27FC236}">
                <a16:creationId xmlns:a16="http://schemas.microsoft.com/office/drawing/2014/main" id="{F26F03C4-00B9-0CB3-9298-5CD3F169779C}"/>
              </a:ext>
            </a:extLst>
          </p:cNvPr>
          <p:cNvSpPr/>
          <p:nvPr/>
        </p:nvSpPr>
        <p:spPr bwMode="auto">
          <a:xfrm>
            <a:off x="6710194" y="5297577"/>
            <a:ext cx="11430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3" name="Rectangle 9332">
            <a:extLst>
              <a:ext uri="{FF2B5EF4-FFF2-40B4-BE49-F238E27FC236}">
                <a16:creationId xmlns:a16="http://schemas.microsoft.com/office/drawing/2014/main" id="{3D186766-FFCB-FF82-FB3D-B188C9C38E60}"/>
              </a:ext>
            </a:extLst>
          </p:cNvPr>
          <p:cNvSpPr/>
          <p:nvPr/>
        </p:nvSpPr>
        <p:spPr bwMode="auto">
          <a:xfrm>
            <a:off x="6816759" y="5297577"/>
            <a:ext cx="30067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4" name="Rectangle 9333">
            <a:extLst>
              <a:ext uri="{FF2B5EF4-FFF2-40B4-BE49-F238E27FC236}">
                <a16:creationId xmlns:a16="http://schemas.microsoft.com/office/drawing/2014/main" id="{12BB8F08-EF03-525A-6EC4-F1AEB0C15747}"/>
              </a:ext>
            </a:extLst>
          </p:cNvPr>
          <p:cNvSpPr/>
          <p:nvPr/>
        </p:nvSpPr>
        <p:spPr bwMode="auto">
          <a:xfrm>
            <a:off x="6557640" y="5446435"/>
            <a:ext cx="110299"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5" name="Rectangle 9334">
            <a:extLst>
              <a:ext uri="{FF2B5EF4-FFF2-40B4-BE49-F238E27FC236}">
                <a16:creationId xmlns:a16="http://schemas.microsoft.com/office/drawing/2014/main" id="{87C05F27-C0A7-E68C-72EA-8CDD5809717F}"/>
              </a:ext>
            </a:extLst>
          </p:cNvPr>
          <p:cNvSpPr/>
          <p:nvPr/>
        </p:nvSpPr>
        <p:spPr bwMode="auto">
          <a:xfrm>
            <a:off x="6392563" y="5446435"/>
            <a:ext cx="17555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6" name="Rectangle 9335">
            <a:extLst>
              <a:ext uri="{FF2B5EF4-FFF2-40B4-BE49-F238E27FC236}">
                <a16:creationId xmlns:a16="http://schemas.microsoft.com/office/drawing/2014/main" id="{712BFF20-D933-04C8-CF26-19C703F0B5CA}"/>
              </a:ext>
            </a:extLst>
          </p:cNvPr>
          <p:cNvSpPr/>
          <p:nvPr/>
        </p:nvSpPr>
        <p:spPr bwMode="auto">
          <a:xfrm>
            <a:off x="6657595" y="5446098"/>
            <a:ext cx="85907"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7" name="Rectangle 9336">
            <a:extLst>
              <a:ext uri="{FF2B5EF4-FFF2-40B4-BE49-F238E27FC236}">
                <a16:creationId xmlns:a16="http://schemas.microsoft.com/office/drawing/2014/main" id="{D51A2A55-227F-BE0C-EC5F-CB8AE33C7ED1}"/>
              </a:ext>
            </a:extLst>
          </p:cNvPr>
          <p:cNvSpPr/>
          <p:nvPr/>
        </p:nvSpPr>
        <p:spPr bwMode="auto">
          <a:xfrm>
            <a:off x="6737561" y="5446098"/>
            <a:ext cx="244048"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8" name="Rectangle 9337">
            <a:extLst>
              <a:ext uri="{FF2B5EF4-FFF2-40B4-BE49-F238E27FC236}">
                <a16:creationId xmlns:a16="http://schemas.microsoft.com/office/drawing/2014/main" id="{602787CB-7597-8722-8A5F-D3772DF6D916}"/>
              </a:ext>
            </a:extLst>
          </p:cNvPr>
          <p:cNvSpPr/>
          <p:nvPr/>
        </p:nvSpPr>
        <p:spPr bwMode="auto">
          <a:xfrm>
            <a:off x="6976631" y="5446098"/>
            <a:ext cx="411533"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39" name="Rectangle 9338">
            <a:extLst>
              <a:ext uri="{FF2B5EF4-FFF2-40B4-BE49-F238E27FC236}">
                <a16:creationId xmlns:a16="http://schemas.microsoft.com/office/drawing/2014/main" id="{62A8D301-C709-6FB8-BB4E-73483586FB10}"/>
              </a:ext>
            </a:extLst>
          </p:cNvPr>
          <p:cNvSpPr/>
          <p:nvPr/>
        </p:nvSpPr>
        <p:spPr bwMode="auto">
          <a:xfrm>
            <a:off x="6603899" y="5594450"/>
            <a:ext cx="8981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0" name="Rectangle 9339">
            <a:extLst>
              <a:ext uri="{FF2B5EF4-FFF2-40B4-BE49-F238E27FC236}">
                <a16:creationId xmlns:a16="http://schemas.microsoft.com/office/drawing/2014/main" id="{2B49C2FA-571E-10A1-AFB9-FEFC143698F6}"/>
              </a:ext>
            </a:extLst>
          </p:cNvPr>
          <p:cNvSpPr/>
          <p:nvPr/>
        </p:nvSpPr>
        <p:spPr bwMode="auto">
          <a:xfrm>
            <a:off x="6433440" y="5594450"/>
            <a:ext cx="178160"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1" name="Rectangle 9340">
            <a:extLst>
              <a:ext uri="{FF2B5EF4-FFF2-40B4-BE49-F238E27FC236}">
                <a16:creationId xmlns:a16="http://schemas.microsoft.com/office/drawing/2014/main" id="{A08CDD46-F616-AE6E-D6DB-055137F0A22D}"/>
              </a:ext>
            </a:extLst>
          </p:cNvPr>
          <p:cNvSpPr/>
          <p:nvPr/>
        </p:nvSpPr>
        <p:spPr bwMode="auto">
          <a:xfrm>
            <a:off x="6688416" y="5594113"/>
            <a:ext cx="127853"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2" name="Rectangle 9341">
            <a:extLst>
              <a:ext uri="{FF2B5EF4-FFF2-40B4-BE49-F238E27FC236}">
                <a16:creationId xmlns:a16="http://schemas.microsoft.com/office/drawing/2014/main" id="{D9424D41-500C-9540-9399-467F6A247314}"/>
              </a:ext>
            </a:extLst>
          </p:cNvPr>
          <p:cNvSpPr/>
          <p:nvPr/>
        </p:nvSpPr>
        <p:spPr bwMode="auto">
          <a:xfrm>
            <a:off x="6799928" y="5594113"/>
            <a:ext cx="335658"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3" name="Rectangle 9342">
            <a:extLst>
              <a:ext uri="{FF2B5EF4-FFF2-40B4-BE49-F238E27FC236}">
                <a16:creationId xmlns:a16="http://schemas.microsoft.com/office/drawing/2014/main" id="{AEF1C1CF-324A-EA56-241D-9C553F81D796}"/>
              </a:ext>
            </a:extLst>
          </p:cNvPr>
          <p:cNvSpPr/>
          <p:nvPr/>
        </p:nvSpPr>
        <p:spPr bwMode="auto">
          <a:xfrm>
            <a:off x="6628329" y="5745775"/>
            <a:ext cx="62964"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4" name="Rectangle 9343">
            <a:extLst>
              <a:ext uri="{FF2B5EF4-FFF2-40B4-BE49-F238E27FC236}">
                <a16:creationId xmlns:a16="http://schemas.microsoft.com/office/drawing/2014/main" id="{1953A2AA-3A74-C181-3E42-5F90E8F1CEE9}"/>
              </a:ext>
            </a:extLst>
          </p:cNvPr>
          <p:cNvSpPr/>
          <p:nvPr/>
        </p:nvSpPr>
        <p:spPr bwMode="auto">
          <a:xfrm>
            <a:off x="6503605" y="5745775"/>
            <a:ext cx="123078"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5" name="Rectangle 9344">
            <a:extLst>
              <a:ext uri="{FF2B5EF4-FFF2-40B4-BE49-F238E27FC236}">
                <a16:creationId xmlns:a16="http://schemas.microsoft.com/office/drawing/2014/main" id="{48A172F4-2798-83DB-921A-B59B06F2CBC9}"/>
              </a:ext>
            </a:extLst>
          </p:cNvPr>
          <p:cNvSpPr/>
          <p:nvPr/>
        </p:nvSpPr>
        <p:spPr bwMode="auto">
          <a:xfrm>
            <a:off x="6680950" y="5745438"/>
            <a:ext cx="66756" cy="11146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6" name="Rectangle 9345">
            <a:extLst>
              <a:ext uri="{FF2B5EF4-FFF2-40B4-BE49-F238E27FC236}">
                <a16:creationId xmlns:a16="http://schemas.microsoft.com/office/drawing/2014/main" id="{E3FA3835-47A3-C2AE-1568-FB7EF9023B76}"/>
              </a:ext>
            </a:extLst>
          </p:cNvPr>
          <p:cNvSpPr/>
          <p:nvPr/>
        </p:nvSpPr>
        <p:spPr bwMode="auto">
          <a:xfrm>
            <a:off x="6748848" y="5745438"/>
            <a:ext cx="213252" cy="11146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7" name="Rectangle 9346">
            <a:extLst>
              <a:ext uri="{FF2B5EF4-FFF2-40B4-BE49-F238E27FC236}">
                <a16:creationId xmlns:a16="http://schemas.microsoft.com/office/drawing/2014/main" id="{237F21E6-6B86-2BFA-99D8-10F6BF266F85}"/>
              </a:ext>
            </a:extLst>
          </p:cNvPr>
          <p:cNvSpPr/>
          <p:nvPr/>
        </p:nvSpPr>
        <p:spPr bwMode="auto">
          <a:xfrm>
            <a:off x="6948075" y="5745438"/>
            <a:ext cx="240624" cy="111467"/>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 name="Straight Connector 6">
            <a:extLst>
              <a:ext uri="{FF2B5EF4-FFF2-40B4-BE49-F238E27FC236}">
                <a16:creationId xmlns:a16="http://schemas.microsoft.com/office/drawing/2014/main" id="{25E44083-9C21-C8C0-9F15-FB119A4E5E39}"/>
              </a:ext>
            </a:extLst>
          </p:cNvPr>
          <p:cNvCxnSpPr>
            <a:cxnSpLocks/>
          </p:cNvCxnSpPr>
          <p:nvPr/>
        </p:nvCxnSpPr>
        <p:spPr bwMode="auto">
          <a:xfrm>
            <a:off x="6684021" y="1621864"/>
            <a:ext cx="0" cy="4333874"/>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4244026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Discontinuations and AEs of Interest</a:t>
            </a:r>
            <a:endParaRPr lang="en-US" altLang="en-US" dirty="0"/>
          </a:p>
        </p:txBody>
      </p:sp>
      <p:graphicFrame>
        <p:nvGraphicFramePr>
          <p:cNvPr id="2" name="Group 3">
            <a:extLst>
              <a:ext uri="{FF2B5EF4-FFF2-40B4-BE49-F238E27FC236}">
                <a16:creationId xmlns:a16="http://schemas.microsoft.com/office/drawing/2014/main" id="{0BCB13B2-56A5-4B8E-3C75-8F7E9E071A21}"/>
              </a:ext>
            </a:extLst>
          </p:cNvPr>
          <p:cNvGraphicFramePr>
            <a:graphicFrameLocks/>
          </p:cNvGraphicFramePr>
          <p:nvPr>
            <p:extLst>
              <p:ext uri="{D42A27DB-BD31-4B8C-83A1-F6EECF244321}">
                <p14:modId xmlns:p14="http://schemas.microsoft.com/office/powerpoint/2010/main" val="3210719209"/>
              </p:ext>
            </p:extLst>
          </p:nvPr>
        </p:nvGraphicFramePr>
        <p:xfrm>
          <a:off x="709797" y="3980459"/>
          <a:ext cx="5303520" cy="1981248"/>
        </p:xfrm>
        <a:graphic>
          <a:graphicData uri="http://schemas.openxmlformats.org/drawingml/2006/table">
            <a:tbl>
              <a:tblPr/>
              <a:tblGrid>
                <a:gridCol w="201168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22960">
                  <a:extLst>
                    <a:ext uri="{9D8B030D-6E8A-4147-A177-3AD203B41FA5}">
                      <a16:colId xmlns:a16="http://schemas.microsoft.com/office/drawing/2014/main" val="3249539754"/>
                    </a:ext>
                  </a:extLst>
                </a:gridCol>
                <a:gridCol w="822960">
                  <a:extLst>
                    <a:ext uri="{9D8B030D-6E8A-4147-A177-3AD203B41FA5}">
                      <a16:colId xmlns:a16="http://schemas.microsoft.com/office/drawing/2014/main" val="20002"/>
                    </a:ext>
                  </a:extLst>
                </a:gridCol>
                <a:gridCol w="822960">
                  <a:extLst>
                    <a:ext uri="{9D8B030D-6E8A-4147-A177-3AD203B41FA5}">
                      <a16:colId xmlns:a16="http://schemas.microsoft.com/office/drawing/2014/main" val="2552138433"/>
                    </a:ext>
                  </a:extLst>
                </a:gridCol>
              </a:tblGrid>
              <a:tr h="22468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AEs of Interest,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Nivo-AVD (n = 483)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dirty="0"/>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BV-AVD (n = 473)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24684">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011037">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Received G-CSF</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Bone pain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268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185 (38)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265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(8)</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227 (47)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 (6)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152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207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82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463 (95)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(20)</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118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14052949"/>
                  </a:ext>
                </a:extLst>
              </a:tr>
            </a:tbl>
          </a:graphicData>
        </a:graphic>
      </p:graphicFrame>
      <p:sp>
        <p:nvSpPr>
          <p:cNvPr id="3" name="Text Box 11">
            <a:extLst>
              <a:ext uri="{FF2B5EF4-FFF2-40B4-BE49-F238E27FC236}">
                <a16:creationId xmlns:a16="http://schemas.microsoft.com/office/drawing/2014/main" id="{4E63775E-74F9-A0AA-A3C5-08E1F8B2803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a:t>
            </a:r>
          </a:p>
        </p:txBody>
      </p:sp>
      <p:graphicFrame>
        <p:nvGraphicFramePr>
          <p:cNvPr id="4" name="Group 3">
            <a:extLst>
              <a:ext uri="{FF2B5EF4-FFF2-40B4-BE49-F238E27FC236}">
                <a16:creationId xmlns:a16="http://schemas.microsoft.com/office/drawing/2014/main" id="{5652F016-B522-24AE-1E81-1EBABEF7DFB4}"/>
              </a:ext>
            </a:extLst>
          </p:cNvPr>
          <p:cNvGraphicFramePr>
            <a:graphicFrameLocks/>
          </p:cNvGraphicFramePr>
          <p:nvPr>
            <p:extLst>
              <p:ext uri="{D42A27DB-BD31-4B8C-83A1-F6EECF244321}">
                <p14:modId xmlns:p14="http://schemas.microsoft.com/office/powerpoint/2010/main" val="2675377072"/>
              </p:ext>
            </p:extLst>
          </p:nvPr>
        </p:nvGraphicFramePr>
        <p:xfrm>
          <a:off x="6214553" y="1449244"/>
          <a:ext cx="5303520" cy="4724480"/>
        </p:xfrm>
        <a:graphic>
          <a:graphicData uri="http://schemas.openxmlformats.org/drawingml/2006/table">
            <a:tbl>
              <a:tblPr/>
              <a:tblGrid>
                <a:gridCol w="2011680">
                  <a:extLst>
                    <a:ext uri="{9D8B030D-6E8A-4147-A177-3AD203B41FA5}">
                      <a16:colId xmlns:a16="http://schemas.microsoft.com/office/drawing/2014/main" val="20000"/>
                    </a:ext>
                  </a:extLst>
                </a:gridCol>
                <a:gridCol w="822960">
                  <a:extLst>
                    <a:ext uri="{9D8B030D-6E8A-4147-A177-3AD203B41FA5}">
                      <a16:colId xmlns:a16="http://schemas.microsoft.com/office/drawing/2014/main" val="20001"/>
                    </a:ext>
                  </a:extLst>
                </a:gridCol>
                <a:gridCol w="822960">
                  <a:extLst>
                    <a:ext uri="{9D8B030D-6E8A-4147-A177-3AD203B41FA5}">
                      <a16:colId xmlns:a16="http://schemas.microsoft.com/office/drawing/2014/main" val="3249539754"/>
                    </a:ext>
                  </a:extLst>
                </a:gridCol>
                <a:gridCol w="822960">
                  <a:extLst>
                    <a:ext uri="{9D8B030D-6E8A-4147-A177-3AD203B41FA5}">
                      <a16:colId xmlns:a16="http://schemas.microsoft.com/office/drawing/2014/main" val="20002"/>
                    </a:ext>
                  </a:extLst>
                </a:gridCol>
                <a:gridCol w="822960">
                  <a:extLst>
                    <a:ext uri="{9D8B030D-6E8A-4147-A177-3AD203B41FA5}">
                      <a16:colId xmlns:a16="http://schemas.microsoft.com/office/drawing/2014/main" val="2552138433"/>
                    </a:ext>
                  </a:extLst>
                </a:gridCol>
              </a:tblGrid>
              <a:tr h="13290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AEs of Interest,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Nivo-AVD (n = 483)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dirty="0"/>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BV-AVD (n = 473)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132908">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639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Sepsis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Infections/</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infestations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(5)</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(8)</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88389861"/>
                  </a:ext>
                </a:extLst>
              </a:tr>
              <a:tr h="4639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Immune/other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 maculopapular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Hypothyroidism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Rash acneiform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Gastritis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Hyperthyroidism</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Colitis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156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120 (25)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194 (41)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153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23485796"/>
                  </a:ext>
                </a:extLst>
              </a:tr>
              <a:tr h="463994">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neuropathy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Sensory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Motor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138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(4)</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262 (55)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(7)</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92251904"/>
                  </a:ext>
                </a:extLst>
              </a:tr>
            </a:tbl>
          </a:graphicData>
        </a:graphic>
      </p:graphicFrame>
      <p:graphicFrame>
        <p:nvGraphicFramePr>
          <p:cNvPr id="5" name="Group 3">
            <a:extLst>
              <a:ext uri="{FF2B5EF4-FFF2-40B4-BE49-F238E27FC236}">
                <a16:creationId xmlns:a16="http://schemas.microsoft.com/office/drawing/2014/main" id="{CA8BBBF5-DC8F-6002-9FC3-137EEE54A2C7}"/>
              </a:ext>
            </a:extLst>
          </p:cNvPr>
          <p:cNvGraphicFramePr>
            <a:graphicFrameLocks/>
          </p:cNvGraphicFramePr>
          <p:nvPr>
            <p:extLst>
              <p:ext uri="{D42A27DB-BD31-4B8C-83A1-F6EECF244321}">
                <p14:modId xmlns:p14="http://schemas.microsoft.com/office/powerpoint/2010/main" val="2768365753"/>
              </p:ext>
            </p:extLst>
          </p:nvPr>
        </p:nvGraphicFramePr>
        <p:xfrm>
          <a:off x="709797" y="1449244"/>
          <a:ext cx="5303520" cy="2499424"/>
        </p:xfrm>
        <a:graphic>
          <a:graphicData uri="http://schemas.openxmlformats.org/drawingml/2006/table">
            <a:tbl>
              <a:tblPr/>
              <a:tblGrid>
                <a:gridCol w="2768002">
                  <a:extLst>
                    <a:ext uri="{9D8B030D-6E8A-4147-A177-3AD203B41FA5}">
                      <a16:colId xmlns:a16="http://schemas.microsoft.com/office/drawing/2014/main" val="20000"/>
                    </a:ext>
                  </a:extLst>
                </a:gridCol>
                <a:gridCol w="1267759">
                  <a:extLst>
                    <a:ext uri="{9D8B030D-6E8A-4147-A177-3AD203B41FA5}">
                      <a16:colId xmlns:a16="http://schemas.microsoft.com/office/drawing/2014/main" val="20001"/>
                    </a:ext>
                  </a:extLst>
                </a:gridCol>
                <a:gridCol w="1267759">
                  <a:extLst>
                    <a:ext uri="{9D8B030D-6E8A-4147-A177-3AD203B41FA5}">
                      <a16:colId xmlns:a16="http://schemas.microsoft.com/office/drawing/2014/main" val="20002"/>
                    </a:ext>
                  </a:extLst>
                </a:gridCol>
              </a:tblGrid>
              <a:tr h="42250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Nivo-AVD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483)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BV-AVD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473)</a:t>
                      </a:r>
                      <a:endParaRPr lang="en-US" sz="1400" b="1"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1183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Discontinued all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Patient refusal unrelated to 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Progression/relapse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(&lt;1)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8537">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Discontinued BV or Nivo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(11)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109 (22)</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80378023"/>
                  </a:ext>
                </a:extLst>
              </a:tr>
              <a:tr h="248537">
                <a:tc>
                  <a: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Received 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(&lt;1)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(&lt;1)</a:t>
                      </a:r>
                    </a:p>
                  </a:txBody>
                  <a:tcPr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22549480"/>
                  </a:ext>
                </a:extLst>
              </a:tr>
            </a:tbl>
          </a:graphicData>
        </a:graphic>
      </p:graphicFrame>
    </p:spTree>
    <p:extLst>
      <p:ext uri="{BB962C8B-B14F-4D97-AF65-F5344CB8AC3E}">
        <p14:creationId xmlns:p14="http://schemas.microsoft.com/office/powerpoint/2010/main" val="3586382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SWOG S1826: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400" dirty="0"/>
              <a:t>In this analysis of adult and pediatric (≥12 yr) patients with newly diagnosed advanced cHL, Nivo-AVD significantly improved PFS (HR: 0.48) and EFS (HR: 0.56) compared with BV-AVD</a:t>
            </a:r>
          </a:p>
          <a:p>
            <a:pPr lvl="1"/>
            <a:r>
              <a:rPr lang="en-US" altLang="en-US" sz="2200" dirty="0"/>
              <a:t>1-yr PFS: 94% vs 86%;  1-yr EFS: 91% vs 84%</a:t>
            </a:r>
          </a:p>
          <a:p>
            <a:pPr lvl="1"/>
            <a:r>
              <a:rPr lang="en-US" altLang="en-US" sz="2200" dirty="0"/>
              <a:t>&lt;1% of patients received consolidative RT</a:t>
            </a:r>
          </a:p>
          <a:p>
            <a:r>
              <a:rPr lang="en-US" altLang="en-US" sz="2400" dirty="0"/>
              <a:t>Nivo-AVD was well tolerated with few immune-related AEs</a:t>
            </a:r>
          </a:p>
          <a:p>
            <a:r>
              <a:rPr lang="en-US" altLang="en-US" sz="2400" dirty="0"/>
              <a:t>Ongoing follow-up will assess long-term PFS, safety, OS, and PROs</a:t>
            </a:r>
          </a:p>
          <a:p>
            <a:r>
              <a:rPr lang="en-US" altLang="en-US" sz="2400" dirty="0"/>
              <a:t>Investigators conclude that Nivo-AVD will become a new standard of care for patients with advanced-stage cHL</a:t>
            </a:r>
          </a:p>
        </p:txBody>
      </p:sp>
      <p:sp>
        <p:nvSpPr>
          <p:cNvPr id="2" name="Text Box 11">
            <a:extLst>
              <a:ext uri="{FF2B5EF4-FFF2-40B4-BE49-F238E27FC236}">
                <a16:creationId xmlns:a16="http://schemas.microsoft.com/office/drawing/2014/main" id="{E495D532-F3DC-BD44-BA4A-DBBB69DAF242}"/>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Herrera. ASCO 2023. Abstr LBA4.</a:t>
            </a:r>
          </a:p>
        </p:txBody>
      </p:sp>
    </p:spTree>
    <p:extLst>
      <p:ext uri="{BB962C8B-B14F-4D97-AF65-F5344CB8AC3E}">
        <p14:creationId xmlns:p14="http://schemas.microsoft.com/office/powerpoint/2010/main" val="26278684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56M7VY3CDVN5-1055174618-2</_dlc_DocId>
    <_dlc_DocIdUrl xmlns="d54cbe69-32bd-412a-b004-9152f949605e">
      <Url>https://intranet.clinicaloptions.com/mews/oncology/ONC_2023_ASCO_CF_(PRP6243)/HEME_LBA4_Herrera/_layouts/15/DocIdRedir.aspx?ID=56M7VY3CDVN5-1055174618-2</Url>
      <Description>56M7VY3CDVN5-1055174618-2</Description>
    </_dlc_DocIdUrl>
    <Document_x0020_Category xmlns="86fb83ab-1aa0-4659-8608-cef2ed31496c">Conference Capsule Slides</Document_x0020_Categor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0D70762769EC449B5312B7D494976A2" ma:contentTypeVersion="1" ma:contentTypeDescription="Create a new document." ma:contentTypeScope="" ma:versionID="df6008543871a7bea1ed76206a829765">
  <xsd:schema xmlns:xsd="http://www.w3.org/2001/XMLSchema" xmlns:xs="http://www.w3.org/2001/XMLSchema" xmlns:p="http://schemas.microsoft.com/office/2006/metadata/properties" xmlns:ns2="d54cbe69-32bd-412a-b004-9152f949605e" xmlns:ns3="86fb83ab-1aa0-4659-8608-cef2ed31496c" targetNamespace="http://schemas.microsoft.com/office/2006/metadata/properties" ma:root="true" ma:fieldsID="9f113dd0275b3b9e44bfa1b748cb20fd" ns2:_="" ns3:_="">
    <xsd:import namespace="d54cbe69-32bd-412a-b004-9152f949605e"/>
    <xsd:import namespace="86fb83ab-1aa0-4659-8608-cef2ed31496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6fb83ab-1aa0-4659-8608-cef2ed31496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LongProperties xmlns="http://schemas.microsoft.com/office/2006/metadata/longProperties"/>
</file>

<file path=customXml/itemProps1.xml><?xml version="1.0" encoding="utf-8"?>
<ds:datastoreItem xmlns:ds="http://schemas.openxmlformats.org/officeDocument/2006/customXml" ds:itemID="{5BA55BC3-5A03-47C2-8EC3-D964C3B5E779}">
  <ds:schemaRefs>
    <ds:schemaRef ds:uri="d54cbe69-32bd-412a-b004-9152f949605e"/>
    <ds:schemaRef ds:uri="86fb83ab-1aa0-4659-8608-cef2ed31496c"/>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 ds:uri="http://schemas.microsoft.com/office/2006/documentManagement/types"/>
    <ds:schemaRef ds:uri="http://purl.org/dc/dcmitype/"/>
    <ds:schemaRef ds:uri="http://purl.org/dc/terms/"/>
  </ds:schemaRefs>
</ds:datastoreItem>
</file>

<file path=customXml/itemProps2.xml><?xml version="1.0" encoding="utf-8"?>
<ds:datastoreItem xmlns:ds="http://schemas.openxmlformats.org/officeDocument/2006/customXml" ds:itemID="{A7F6E117-AD2A-49A1-8160-67080902E6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86fb83ab-1aa0-4659-8608-cef2ed31496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5.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2845</TotalTime>
  <Words>2842</Words>
  <Application>Microsoft Office PowerPoint</Application>
  <PresentationFormat>Widescreen</PresentationFormat>
  <Paragraphs>638</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Times</vt:lpstr>
      <vt:lpstr>Wingdings</vt:lpstr>
      <vt:lpstr>2022_CCO_Template</vt:lpstr>
      <vt:lpstr>SWOG S1826: Phase III Trial of Nivolumab + AVD vs  Brentuximab Vedotin + AVD for Newly Diagnosed Advanced cHL</vt:lpstr>
      <vt:lpstr>About These Slides</vt:lpstr>
      <vt:lpstr>SWOG S1826: Background</vt:lpstr>
      <vt:lpstr>SWOG S1826: Study Design</vt:lpstr>
      <vt:lpstr>SWOG S1826: Baseline Characteristics</vt:lpstr>
      <vt:lpstr>SWOG S1826: Progression-Free Survival</vt:lpstr>
      <vt:lpstr>SWOG S1826: PFS in Patient Subgroups</vt:lpstr>
      <vt:lpstr>SWOG S1826: Event-Free Survival</vt:lpstr>
      <vt:lpstr>SWOG S1826: Overall Survival</vt:lpstr>
      <vt:lpstr>SWOG S1826: AEs in ≥10% of Patients</vt:lpstr>
      <vt:lpstr>SWOG S1826: Discontinuations and AEs of Interest</vt:lpstr>
      <vt:lpstr>SWOG S1826: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SWOG S1826: Phase III Trial of Nivolumab + AVD vs Brentuximab Vedotin + AVD for Newly Diagnosed Advanced cHL</dc:title>
  <dc:creator>Preferred User</dc:creator>
  <cp:lastModifiedBy>jbuckley@clinicaloptions.com</cp:lastModifiedBy>
  <cp:revision>110</cp:revision>
  <cp:lastPrinted>2016-09-26T20:21:49Z</cp:lastPrinted>
  <dcterms:created xsi:type="dcterms:W3CDTF">2005-05-27T15:08:01Z</dcterms:created>
  <dcterms:modified xsi:type="dcterms:W3CDTF">2023-06-12T20:42:49Z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c746837d-54e2-48bf-883c-09928e7e83c3</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0x01010010D70762769EC449B5312B7D494976A2</vt:lpwstr>
  </property>
  <property fmtid="{D5CDD505-2E9C-101B-9397-08002B2CF9AE}" pid="9" name="MediaServiceImageTags">
    <vt:lpwstr/>
  </property>
</Properties>
</file>