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555" r:id="rId7"/>
    <p:sldId id="308" r:id="rId8"/>
    <p:sldId id="549" r:id="rId9"/>
    <p:sldId id="2145706399" r:id="rId10"/>
    <p:sldId id="2145706400" r:id="rId11"/>
    <p:sldId id="2145706401" r:id="rId12"/>
    <p:sldId id="2145706402" r:id="rId13"/>
    <p:sldId id="2145706403" r:id="rId14"/>
    <p:sldId id="2145706404" r:id="rId15"/>
    <p:sldId id="2145706405" r:id="rId16"/>
    <p:sldId id="556"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6CA843-4B6F-4DAB-7708-E003EA65979E}" name="Swathi K" initials="SK" userId="S::Swathi.K@extentia.com::149e4ec8-6949-43cc-b061-a44a24be1431" providerId="AD"/>
  <p188:author id="{881A0D6A-5070-9C51-CFF3-541FB6482ADB}" name="aboecler@clinicaloptions.com" initials="a" userId="aboecler@clinicaloptions.com" providerId="None"/>
  <p188:author id="{1BBA57A4-81E7-5F53-1B73-E6CFE465A0F2}" name="Melanie Couton" initials="MC" userId="ef8730672ba86646" providerId="Windows Live"/>
  <p188:author id="{6EC778AA-CA2A-FB4E-5D97-6CAB015CFF06}" name="CLINICALOPTIONS\krosenthal" initials="C" userId="CLINICALOPTIONS\krosenthal"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Kiran D. Mir-Hudgeons" initials="KDM" lastIdx="5" clrIdx="14">
    <p:extLst>
      <p:ext uri="{19B8F6BF-5375-455C-9EA6-DF929625EA0E}">
        <p15:presenceInfo xmlns:p15="http://schemas.microsoft.com/office/powerpoint/2012/main" userId="S::kmirhudgeons@clinicaloptions.com::988cb7e1-0640-4c3c-b602-3f8e18ce9544" providerId="AD"/>
      </p:ext>
    </p:extLst>
  </p:cmAuthor>
  <p:cmAuthor id="16" name="Swathi K" initials="SK" lastIdx="1" clrIdx="15">
    <p:extLst>
      <p:ext uri="{19B8F6BF-5375-455C-9EA6-DF929625EA0E}">
        <p15:presenceInfo xmlns:p15="http://schemas.microsoft.com/office/powerpoint/2012/main" userId="S::Swathi.K@extentia.com::149e4ec8-6949-43cc-b061-a44a24be14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5560"/>
    <a:srgbClr val="CDCDCF"/>
    <a:srgbClr val="F2F2F2"/>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977070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3</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mj-lt"/>
              </a:rPr>
              <a:t>NSCLC, </a:t>
            </a:r>
            <a:r>
              <a:rPr lang="en-US" sz="1200" i="1" dirty="0">
                <a:solidFill>
                  <a:schemeClr val="bg1"/>
                </a:solidFill>
                <a:latin typeface="+mj-lt"/>
              </a:rPr>
              <a:t>non-small-cell lung cancer; OS, overall survival.</a:t>
            </a:r>
            <a:endParaRPr lang="en-US" altLang="en-US" i="1" dirty="0">
              <a:latin typeface="+mj-lt"/>
            </a:endParaRPr>
          </a:p>
        </p:txBody>
      </p:sp>
    </p:spTree>
    <p:extLst>
      <p:ext uri="{BB962C8B-B14F-4D97-AF65-F5344CB8AC3E}">
        <p14:creationId xmlns:p14="http://schemas.microsoft.com/office/powerpoint/2010/main" val="1195333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LN, lymph node; NSCLC, non-small-cell lung cancer;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90296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Eastern Cooperative Oncology Group;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10364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DFS, disease-free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3902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DFS, disease-free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34912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OS, overall survival; 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28802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FEV1, forced expiratory volume in 1 second; FVC, forced vital capacity; IQR, interquartile range.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6605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DFS, disease-free survival; FEV1, forced expiratory volume in 1 second; FVC, forced vital capacity; NSCLC, non-small-cell lung cancer;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0920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CALGB 140503 (Alliance): Phase III Trial of Lobar or Sublobar Resection for Peripheral Clinical Stage IA NSCLC With Tumor Size ≤2 cm</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79036"/>
            <a:ext cx="59190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IASLC 2022 World Conference on Lung Cancer</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39745"/>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and share some or all of these slides in your noncommercial presentations to colleagues or patients</a:t>
            </a:r>
          </a:p>
          <a:p>
            <a:pPr marL="346075" indent="-346075">
              <a:buSzPct val="1000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5">
            <a:extLst>
              <a:ext uri="{FF2B5EF4-FFF2-40B4-BE49-F238E27FC236}">
                <a16:creationId xmlns:a16="http://schemas.microsoft.com/office/drawing/2014/main" id="{A44A6E92-C40F-BB85-6B05-D2A7CAEE9160}"/>
              </a:ext>
            </a:extLst>
          </p:cNvPr>
          <p:cNvSpPr txBox="1">
            <a:spLocks noChangeArrowheads="1"/>
          </p:cNvSpPr>
          <p:nvPr/>
        </p:nvSpPr>
        <p:spPr bwMode="auto">
          <a:xfrm>
            <a:off x="434015" y="6367649"/>
            <a:ext cx="738568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Ginsberg. Ann Thorac. Surg. 1995; 60:615. 2. Saji.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2022;399:1607. 3. Altorki. WCLC 2022. Abstr PL03.06.</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dirty="0"/>
              <a:t>CALGB 140503 (Alliance): </a:t>
            </a:r>
            <a:r>
              <a:rPr lang="en-US" altLang="en-US" dirty="0"/>
              <a:t>Background</a:t>
            </a:r>
          </a:p>
        </p:txBody>
      </p:sp>
      <p:sp>
        <p:nvSpPr>
          <p:cNvPr id="3" name="Content Placeholder 2">
            <a:extLst>
              <a:ext uri="{FF2B5EF4-FFF2-40B4-BE49-F238E27FC236}">
                <a16:creationId xmlns:a16="http://schemas.microsoft.com/office/drawing/2014/main" id="{7D245FE0-9283-7E11-F67F-EB9111AC2CEF}"/>
              </a:ext>
            </a:extLst>
          </p:cNvPr>
          <p:cNvSpPr>
            <a:spLocks noGrp="1"/>
          </p:cNvSpPr>
          <p:nvPr>
            <p:ph idx="1"/>
          </p:nvPr>
        </p:nvSpPr>
        <p:spPr/>
        <p:txBody>
          <a:bodyPr/>
          <a:lstStyle/>
          <a:p>
            <a:r>
              <a:rPr lang="en-US" dirty="0"/>
              <a:t>Historically, lobar resection has been the standard of care for patients with cT1N0 NSCLC, with sublobar resection used only for patients with marginal pulmonary reserve</a:t>
            </a:r>
            <a:r>
              <a:rPr lang="en-US" baseline="30000" dirty="0"/>
              <a:t>1</a:t>
            </a:r>
          </a:p>
          <a:p>
            <a:r>
              <a:rPr lang="en-US" dirty="0"/>
              <a:t>Recently, phase III randomized JCOG0802/WJOG4607L study showed statistically significant OS benefit for segmentectomy vs lobectomy for patients with small-peripheral NSCLC (clinical stage IA with tumor diameter ≤2 cm)</a:t>
            </a:r>
            <a:r>
              <a:rPr lang="en-US" baseline="30000" dirty="0"/>
              <a:t>2</a:t>
            </a:r>
          </a:p>
          <a:p>
            <a:r>
              <a:rPr lang="en-US" dirty="0"/>
              <a:t>Current analysis of phase III CALGB 140503 (Alliance) study assessed efficacy and safety of lobar or sublobar resection for clinical stage IA NSCLC with tumor size ≤2 cm</a:t>
            </a:r>
            <a:r>
              <a:rPr lang="en-US" baseline="30000" dirty="0"/>
              <a:t>3</a:t>
            </a:r>
          </a:p>
          <a:p>
            <a:endParaRPr lang="en-US" dirty="0"/>
          </a:p>
        </p:txBody>
      </p:sp>
    </p:spTree>
    <p:extLst>
      <p:ext uri="{BB962C8B-B14F-4D97-AF65-F5344CB8AC3E}">
        <p14:creationId xmlns:p14="http://schemas.microsoft.com/office/powerpoint/2010/main" val="3441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solidFill>
                  <a:srgbClr val="455560"/>
                </a:solidFill>
              </a:rPr>
              <a:t>CALGB 140503 (Alliance): </a:t>
            </a:r>
            <a:r>
              <a:rPr lang="en-US" dirty="0"/>
              <a:t>Study Design</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lstStyle/>
          <a:p>
            <a:r>
              <a:rPr lang="en-US" sz="2400" dirty="0"/>
              <a:t>Multicenter, randomized phase III trial for patients with small peripheral NSCLC</a:t>
            </a:r>
          </a:p>
          <a:p>
            <a:endParaRPr lang="en-US" sz="2400" dirty="0"/>
          </a:p>
          <a:p>
            <a:endParaRPr lang="en-US" sz="2400" dirty="0"/>
          </a:p>
          <a:p>
            <a:endParaRPr lang="en-US" sz="2400" dirty="0"/>
          </a:p>
          <a:p>
            <a:endParaRPr lang="en-US" sz="2400" dirty="0"/>
          </a:p>
          <a:p>
            <a:endParaRPr lang="en-US" sz="2400" dirty="0"/>
          </a:p>
          <a:p>
            <a:pPr marL="342900" marR="0" lvl="0" indent="-342900" algn="l" defTabSz="914400" rtl="0" eaLnBrk="1" fontAlgn="base" latinLnBrk="0" hangingPunct="1">
              <a:lnSpc>
                <a:spcPct val="90000"/>
              </a:lnSpc>
              <a:spcBef>
                <a:spcPts val="8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rPr>
              <a:t>Primary endpoint: </a:t>
            </a:r>
            <a:r>
              <a:rPr kumimoji="0" lang="en-US" sz="2400" b="0" i="0" u="none" strike="noStrike" kern="0" cap="none" spc="0" normalizeH="0" baseline="0" noProof="0" dirty="0">
                <a:ln>
                  <a:noFill/>
                </a:ln>
                <a:solidFill>
                  <a:srgbClr val="000000"/>
                </a:solidFill>
                <a:effectLst/>
                <a:uLnTx/>
                <a:uFillTx/>
              </a:rPr>
              <a:t>disease-free survival</a:t>
            </a:r>
          </a:p>
          <a:p>
            <a:pPr marL="342900" marR="0" lvl="0" indent="-342900" algn="l" defTabSz="914400" rtl="0" eaLnBrk="1" fontAlgn="base" latinLnBrk="0" hangingPunct="1">
              <a:lnSpc>
                <a:spcPct val="90000"/>
              </a:lnSpc>
              <a:spcBef>
                <a:spcPts val="8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rPr>
              <a:t>Secondary endpoints: </a:t>
            </a:r>
            <a:r>
              <a:rPr kumimoji="0" lang="en-US" sz="2400" b="0" i="0" u="none" strike="noStrike" kern="0" cap="none" spc="0" normalizeH="0" baseline="0" noProof="0" dirty="0">
                <a:ln>
                  <a:noFill/>
                </a:ln>
                <a:solidFill>
                  <a:srgbClr val="000000"/>
                </a:solidFill>
                <a:effectLst/>
                <a:uLnTx/>
                <a:uFillTx/>
              </a:rPr>
              <a:t>OS; pulmonary function tests at 6 mo, rates of locoregional and systemic recurrence</a:t>
            </a:r>
            <a:endParaRPr lang="en-US" sz="2400" b="0" kern="0" dirty="0">
              <a:solidFill>
                <a:srgbClr val="000000"/>
              </a:solidFill>
            </a:endParaRPr>
          </a:p>
          <a:p>
            <a:endParaRPr lang="en-US" sz="24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Altorki. WCLC 2022. Abstr PL03.06.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 Box 45">
            <a:extLst>
              <a:ext uri="{FF2B5EF4-FFF2-40B4-BE49-F238E27FC236}">
                <a16:creationId xmlns:a16="http://schemas.microsoft.com/office/drawing/2014/main" id="{204D7378-F794-BC46-84BD-A63A67711F72}"/>
              </a:ext>
            </a:extLst>
          </p:cNvPr>
          <p:cNvSpPr txBox="1">
            <a:spLocks noChangeArrowheads="1"/>
          </p:cNvSpPr>
          <p:nvPr/>
        </p:nvSpPr>
        <p:spPr bwMode="auto">
          <a:xfrm>
            <a:off x="567638" y="3114054"/>
            <a:ext cx="2641728"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suspected or confirmed peripheral NSCLC T1aN0 with tumor size ≤2 cm</a:t>
            </a:r>
          </a:p>
        </p:txBody>
      </p:sp>
      <p:sp>
        <p:nvSpPr>
          <p:cNvPr id="9" name="Rectangle 49">
            <a:extLst>
              <a:ext uri="{FF2B5EF4-FFF2-40B4-BE49-F238E27FC236}">
                <a16:creationId xmlns:a16="http://schemas.microsoft.com/office/drawing/2014/main" id="{37E8E8B3-5E6D-314F-8E36-A634CAC7958E}"/>
              </a:ext>
            </a:extLst>
          </p:cNvPr>
          <p:cNvSpPr>
            <a:spLocks noChangeArrowheads="1"/>
          </p:cNvSpPr>
          <p:nvPr/>
        </p:nvSpPr>
        <p:spPr bwMode="auto">
          <a:xfrm>
            <a:off x="7745507" y="2794201"/>
            <a:ext cx="2332759"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Lobectomy</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a:t>
            </a:r>
            <a:r>
              <a:rPr lang="en-US" altLang="en-US" sz="1600" b="0" dirty="0">
                <a:solidFill>
                  <a:srgbClr val="FFFFFF"/>
                </a:solidFill>
                <a:latin typeface="Calibri" panose="020F0502020204030204" pitchFamily="34" charset="0"/>
              </a:rPr>
              <a:t>3</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57)</a:t>
            </a:r>
          </a:p>
        </p:txBody>
      </p:sp>
      <p:sp>
        <p:nvSpPr>
          <p:cNvPr id="10" name="Rectangle 50">
            <a:extLst>
              <a:ext uri="{FF2B5EF4-FFF2-40B4-BE49-F238E27FC236}">
                <a16:creationId xmlns:a16="http://schemas.microsoft.com/office/drawing/2014/main" id="{484FF0F6-98AD-FB49-B072-8F148DE81B62}"/>
              </a:ext>
            </a:extLst>
          </p:cNvPr>
          <p:cNvSpPr>
            <a:spLocks noChangeArrowheads="1"/>
          </p:cNvSpPr>
          <p:nvPr/>
        </p:nvSpPr>
        <p:spPr bwMode="auto">
          <a:xfrm>
            <a:off x="7745507" y="3587125"/>
            <a:ext cx="2332759"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Sub</a:t>
            </a:r>
            <a:r>
              <a:rPr lang="en-US" altLang="en-US" sz="1600" dirty="0">
                <a:solidFill>
                  <a:srgbClr val="FFFFFF"/>
                </a:solidFill>
                <a:latin typeface="Calibri" panose="020F0502020204030204" pitchFamily="34" charset="0"/>
              </a:rPr>
              <a:t>lobar R</a:t>
            </a:r>
            <a:r>
              <a:rPr kumimoji="0" lang="en-US" altLang="en-US" sz="16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esection</a:t>
            </a:r>
            <a:endParaRPr lang="en-US" altLang="en-US" sz="1600" dirty="0">
              <a:solidFill>
                <a:srgbClr val="FFFFFF"/>
              </a:solidFill>
              <a:latin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rPr>
              <a:t>(</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segment or wedge)</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340) </a:t>
            </a:r>
          </a:p>
        </p:txBody>
      </p:sp>
      <p:sp>
        <p:nvSpPr>
          <p:cNvPr id="11" name="Text Box 232">
            <a:extLst>
              <a:ext uri="{FF2B5EF4-FFF2-40B4-BE49-F238E27FC236}">
                <a16:creationId xmlns:a16="http://schemas.microsoft.com/office/drawing/2014/main" id="{AC229A8C-647E-864C-8D70-7CF6CFB97E97}"/>
              </a:ext>
            </a:extLst>
          </p:cNvPr>
          <p:cNvSpPr txBox="1">
            <a:spLocks noChangeArrowheads="1"/>
          </p:cNvSpPr>
          <p:nvPr/>
        </p:nvSpPr>
        <p:spPr bwMode="auto">
          <a:xfrm>
            <a:off x="10231840" y="3261046"/>
            <a:ext cx="146281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600" b="0"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Survival </a:t>
            </a:r>
            <a:br>
              <a:rPr kumimoji="0" lang="en-US" altLang="en-US" sz="1600" b="0"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br>
            <a:r>
              <a:rPr kumimoji="0" lang="en-US" altLang="en-US" sz="1600" b="0"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follow-up</a:t>
            </a:r>
          </a:p>
        </p:txBody>
      </p:sp>
      <p:sp>
        <p:nvSpPr>
          <p:cNvPr id="12" name="Rectangle 11">
            <a:extLst>
              <a:ext uri="{FF2B5EF4-FFF2-40B4-BE49-F238E27FC236}">
                <a16:creationId xmlns:a16="http://schemas.microsoft.com/office/drawing/2014/main" id="{55C8FE7F-2F70-444A-BE50-1813E7A65F41}"/>
              </a:ext>
            </a:extLst>
          </p:cNvPr>
          <p:cNvSpPr/>
          <p:nvPr/>
        </p:nvSpPr>
        <p:spPr>
          <a:xfrm>
            <a:off x="4000517" y="2194228"/>
            <a:ext cx="6274972"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a:t>
            </a:r>
            <a:r>
              <a:rPr lang="en-US" altLang="en-US" sz="1400" b="0" i="1" dirty="0">
                <a:solidFill>
                  <a:srgbClr val="000000"/>
                </a:solidFill>
                <a:latin typeface="Calibri" panose="020F0502020204030204" pitchFamily="34" charset="0"/>
              </a:rPr>
              <a:t>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umor size (&lt;1 cm, 1-15 cm, or 1.6-2 cm), smoking status (never, former, or current), and histology (squamous, adenocarcinoma, or other)</a:t>
            </a:r>
          </a:p>
        </p:txBody>
      </p:sp>
      <p:cxnSp>
        <p:nvCxnSpPr>
          <p:cNvPr id="13" name="Straight Arrow Connector 12">
            <a:extLst>
              <a:ext uri="{FF2B5EF4-FFF2-40B4-BE49-F238E27FC236}">
                <a16:creationId xmlns:a16="http://schemas.microsoft.com/office/drawing/2014/main" id="{9D3BCA78-BD90-5543-98D9-D184F36BF19B}"/>
              </a:ext>
            </a:extLst>
          </p:cNvPr>
          <p:cNvCxnSpPr/>
          <p:nvPr/>
        </p:nvCxnSpPr>
        <p:spPr bwMode="auto">
          <a:xfrm>
            <a:off x="7421940" y="2693050"/>
            <a:ext cx="0" cy="548640"/>
          </a:xfrm>
          <a:prstGeom prst="straightConnector1">
            <a:avLst/>
          </a:prstGeom>
          <a:noFill/>
          <a:ln w="28575" cap="flat" cmpd="sng" algn="ctr">
            <a:solidFill>
              <a:schemeClr val="bg1"/>
            </a:solidFill>
            <a:prstDash val="sysDot"/>
            <a:round/>
            <a:headEnd type="none" w="med" len="med"/>
            <a:tailEnd type="triangle"/>
          </a:ln>
          <a:effectLst/>
        </p:spPr>
      </p:cxnSp>
      <p:cxnSp>
        <p:nvCxnSpPr>
          <p:cNvPr id="14" name="Straight Arrow Connector 13">
            <a:extLst>
              <a:ext uri="{FF2B5EF4-FFF2-40B4-BE49-F238E27FC236}">
                <a16:creationId xmlns:a16="http://schemas.microsoft.com/office/drawing/2014/main" id="{1B2055B0-2833-1245-870F-C976841D8F54}"/>
              </a:ext>
            </a:extLst>
          </p:cNvPr>
          <p:cNvCxnSpPr>
            <a:cxnSpLocks/>
          </p:cNvCxnSpPr>
          <p:nvPr/>
        </p:nvCxnSpPr>
        <p:spPr bwMode="auto">
          <a:xfrm>
            <a:off x="10137266" y="3540295"/>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15" name="Line 53">
            <a:extLst>
              <a:ext uri="{FF2B5EF4-FFF2-40B4-BE49-F238E27FC236}">
                <a16:creationId xmlns:a16="http://schemas.microsoft.com/office/drawing/2014/main" id="{53EA37C6-0C23-1247-8F31-F1C9D52C86B3}"/>
              </a:ext>
            </a:extLst>
          </p:cNvPr>
          <p:cNvSpPr>
            <a:spLocks noChangeShapeType="1"/>
          </p:cNvSpPr>
          <p:nvPr/>
        </p:nvSpPr>
        <p:spPr bwMode="auto">
          <a:xfrm>
            <a:off x="7226378" y="3557743"/>
            <a:ext cx="504002"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Line 54">
            <a:extLst>
              <a:ext uri="{FF2B5EF4-FFF2-40B4-BE49-F238E27FC236}">
                <a16:creationId xmlns:a16="http://schemas.microsoft.com/office/drawing/2014/main" id="{6C8E5DDF-AFA7-8A4E-A44E-C7BB46B055B5}"/>
              </a:ext>
            </a:extLst>
          </p:cNvPr>
          <p:cNvSpPr>
            <a:spLocks noChangeShapeType="1"/>
          </p:cNvSpPr>
          <p:nvPr/>
        </p:nvSpPr>
        <p:spPr bwMode="auto">
          <a:xfrm flipV="1">
            <a:off x="7226378" y="3157920"/>
            <a:ext cx="503999" cy="34877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98C3BB1A-8D5F-344D-98BD-5D2B0DF8B56C}"/>
              </a:ext>
            </a:extLst>
          </p:cNvPr>
          <p:cNvSpPr/>
          <p:nvPr/>
        </p:nvSpPr>
        <p:spPr bwMode="auto">
          <a:xfrm>
            <a:off x="3546398" y="2936085"/>
            <a:ext cx="3697545" cy="1171248"/>
          </a:xfrm>
          <a:prstGeom prst="rect">
            <a:avLst/>
          </a:prstGeom>
          <a:solidFill>
            <a:schemeClr val="bg2"/>
          </a:solidFill>
          <a:ln w="28575">
            <a:noFill/>
            <a:round/>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600" b="0" dirty="0">
                <a:latin typeface="Calibri" panose="020F0502020204030204" pitchFamily="34" charset="0"/>
              </a:rPr>
              <a:t>Confirmed </a:t>
            </a:r>
            <a:r>
              <a:rPr kumimoji="0" lang="en-US" sz="16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preoperative eligibility criteria: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pathologically confirmed NSCLC and LN neg at level 10 and ≤2 mediastinal stations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600" b="0" dirty="0">
                <a:latin typeface="Calibri" panose="020F0502020204030204" pitchFamily="34" charset="0"/>
              </a:rPr>
              <a:t>(n = 697)</a:t>
            </a:r>
            <a:endParaRPr kumimoji="0" lang="en-US" sz="16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endParaRPr>
          </a:p>
        </p:txBody>
      </p:sp>
      <p:cxnSp>
        <p:nvCxnSpPr>
          <p:cNvPr id="20" name="Straight Arrow Connector 19">
            <a:extLst>
              <a:ext uri="{FF2B5EF4-FFF2-40B4-BE49-F238E27FC236}">
                <a16:creationId xmlns:a16="http://schemas.microsoft.com/office/drawing/2014/main" id="{A7BCDAD8-1115-4941-B8B4-47E3BD7DCE28}"/>
              </a:ext>
            </a:extLst>
          </p:cNvPr>
          <p:cNvCxnSpPr>
            <a:cxnSpLocks/>
          </p:cNvCxnSpPr>
          <p:nvPr/>
        </p:nvCxnSpPr>
        <p:spPr bwMode="auto">
          <a:xfrm>
            <a:off x="3137648" y="3513401"/>
            <a:ext cx="36576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412452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5">
            <a:extLst>
              <a:ext uri="{FF2B5EF4-FFF2-40B4-BE49-F238E27FC236}">
                <a16:creationId xmlns:a16="http://schemas.microsoft.com/office/drawing/2014/main" id="{14A7AB64-81A2-67DC-1C81-3BD308E61611}"/>
              </a:ext>
            </a:extLst>
          </p:cNvPr>
          <p:cNvSpPr txBox="1">
            <a:spLocks noChangeArrowheads="1"/>
          </p:cNvSpPr>
          <p:nvPr/>
        </p:nvSpPr>
        <p:spPr bwMode="auto">
          <a:xfrm>
            <a:off x="719137" y="6093023"/>
            <a:ext cx="109181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*Kruskal-Wallis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value.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dirty="0">
                <a:ln>
                  <a:noFill/>
                </a:ln>
                <a:solidFill>
                  <a:schemeClr val="bg2">
                    <a:lumMod val="10000"/>
                  </a:schemeClr>
                </a:solidFill>
                <a:effectLst/>
                <a:latin typeface="Calibri" panose="020F0502020204030204" pitchFamily="34" charset="0"/>
              </a:rPr>
              <a:t>Chi-Square </a:t>
            </a:r>
            <a:r>
              <a:rPr kumimoji="0" lang="en-US" sz="1400" b="0" i="1" u="none" strike="noStrike" cap="none" normalizeH="0" dirty="0">
                <a:ln>
                  <a:noFill/>
                </a:ln>
                <a:solidFill>
                  <a:schemeClr val="bg2">
                    <a:lumMod val="10000"/>
                  </a:schemeClr>
                </a:solidFill>
                <a:effectLst/>
                <a:latin typeface="Calibri" panose="020F0502020204030204" pitchFamily="34" charset="0"/>
              </a:rPr>
              <a:t>P</a:t>
            </a:r>
            <a:r>
              <a:rPr kumimoji="0" lang="en-US" sz="1400" b="0" i="0" u="none" strike="noStrike" cap="none" normalizeH="0" dirty="0">
                <a:ln>
                  <a:noFill/>
                </a:ln>
                <a:solidFill>
                  <a:schemeClr val="bg2">
                    <a:lumMod val="10000"/>
                  </a:schemeClr>
                </a:solidFill>
                <a:effectLst/>
                <a:latin typeface="Calibri" panose="020F0502020204030204" pitchFamily="34" charset="0"/>
              </a:rPr>
              <a:t> value.</a:t>
            </a:r>
            <a:endParaRPr kumimoji="0" lang="en-US" altLang="en-US" sz="14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solidFill>
                  <a:srgbClr val="455560"/>
                </a:solidFill>
              </a:rPr>
              <a:t>CALGB 140503 (Alliance): </a:t>
            </a:r>
            <a:r>
              <a:rPr lang="en-US" dirty="0"/>
              <a:t>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Altorki. WCLC 2022. Abstr PL03.06.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2">
            <a:extLst>
              <a:ext uri="{FF2B5EF4-FFF2-40B4-BE49-F238E27FC236}">
                <a16:creationId xmlns:a16="http://schemas.microsoft.com/office/drawing/2014/main" id="{318581E0-8918-37DA-992A-07AD99E05BB6}"/>
              </a:ext>
            </a:extLst>
          </p:cNvPr>
          <p:cNvGraphicFramePr>
            <a:graphicFrameLocks noGrp="1"/>
          </p:cNvGraphicFramePr>
          <p:nvPr>
            <p:extLst>
              <p:ext uri="{D42A27DB-BD31-4B8C-83A1-F6EECF244321}">
                <p14:modId xmlns:p14="http://schemas.microsoft.com/office/powerpoint/2010/main" val="3761646720"/>
              </p:ext>
            </p:extLst>
          </p:nvPr>
        </p:nvGraphicFramePr>
        <p:xfrm>
          <a:off x="709797" y="1307535"/>
          <a:ext cx="10796403" cy="4785488"/>
        </p:xfrm>
        <a:graphic>
          <a:graphicData uri="http://schemas.openxmlformats.org/drawingml/2006/table">
            <a:tbl>
              <a:tblPr/>
              <a:tblGrid>
                <a:gridCol w="2215349">
                  <a:extLst>
                    <a:ext uri="{9D8B030D-6E8A-4147-A177-3AD203B41FA5}">
                      <a16:colId xmlns:a16="http://schemas.microsoft.com/office/drawing/2014/main" val="21050675"/>
                    </a:ext>
                  </a:extLst>
                </a:gridCol>
                <a:gridCol w="2372077">
                  <a:extLst>
                    <a:ext uri="{9D8B030D-6E8A-4147-A177-3AD203B41FA5}">
                      <a16:colId xmlns:a16="http://schemas.microsoft.com/office/drawing/2014/main" val="20000"/>
                    </a:ext>
                  </a:extLst>
                </a:gridCol>
                <a:gridCol w="1722646">
                  <a:extLst>
                    <a:ext uri="{9D8B030D-6E8A-4147-A177-3AD203B41FA5}">
                      <a16:colId xmlns:a16="http://schemas.microsoft.com/office/drawing/2014/main" val="1808987340"/>
                    </a:ext>
                  </a:extLst>
                </a:gridCol>
                <a:gridCol w="1886120">
                  <a:extLst>
                    <a:ext uri="{9D8B030D-6E8A-4147-A177-3AD203B41FA5}">
                      <a16:colId xmlns:a16="http://schemas.microsoft.com/office/drawing/2014/main" val="20001"/>
                    </a:ext>
                  </a:extLst>
                </a:gridCol>
                <a:gridCol w="1722646">
                  <a:extLst>
                    <a:ext uri="{9D8B030D-6E8A-4147-A177-3AD203B41FA5}">
                      <a16:colId xmlns:a16="http://schemas.microsoft.com/office/drawing/2014/main" val="20002"/>
                    </a:ext>
                  </a:extLst>
                </a:gridCol>
                <a:gridCol w="877565">
                  <a:extLst>
                    <a:ext uri="{9D8B030D-6E8A-4147-A177-3AD203B41FA5}">
                      <a16:colId xmlns:a16="http://schemas.microsoft.com/office/drawing/2014/main" val="3605554750"/>
                    </a:ext>
                  </a:extLst>
                </a:gridCol>
              </a:tblGrid>
              <a:tr h="16130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IN" sz="1400" b="1" dirty="0"/>
                        <a:t>Lobar (n = 357)</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IN" sz="1400" b="1" dirty="0"/>
                        <a:t>Sublobar (n = 340)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IN" sz="1400" b="1" dirty="0"/>
                        <a:t>Total (N = 697)</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IN" sz="1400" b="1" i="1" dirty="0"/>
                        <a:t>P</a:t>
                      </a:r>
                      <a:r>
                        <a:rPr lang="en-IN" sz="1400" b="1" dirty="0"/>
                        <a:t> Value</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130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67.6 (43.2-88.9)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68.3 (37.8-89.7)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67.9 (37.8-89.7)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.8482*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0003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Race,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313 (87.7)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314 (92.4)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627 (90.0)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(6.5)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.5062</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6130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 (58.8)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190 (55.9)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400 (57.4)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.4325</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8712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250 (70.0)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(28.6)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263 (77.4)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(21.2)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513 (73.6)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 (25.0)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.0785</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0869104"/>
                  </a:ext>
                </a:extLst>
              </a:tr>
              <a:tr h="38712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Tumor size,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&lt;1.0 cm</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1.0-1.5 cm</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&gt;1.5 cm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180 (50.4)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(41.2)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 (51.2)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(40.6)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354 (50.8)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285 (40.9)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.9801</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0177681"/>
                  </a:ext>
                </a:extLst>
              </a:tr>
              <a:tr h="38712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Smoking status,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Never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Former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 (49.6)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(40.6)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172 (50.6)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 (41.2)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349 (50.1)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285 (40.9)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.7700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14970719"/>
                  </a:ext>
                </a:extLst>
              </a:tr>
              <a:tr h="38712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Adenocarcinoma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(14.8)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226 (63.3)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(21.8)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(13.2)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218 (64.1)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(22.6)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(14.1)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444 (63.7)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 (22.2)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.8231</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8456681"/>
                  </a:ext>
                </a:extLst>
              </a:tr>
            </a:tbl>
          </a:graphicData>
        </a:graphic>
      </p:graphicFrame>
    </p:spTree>
    <p:extLst>
      <p:ext uri="{BB962C8B-B14F-4D97-AF65-F5344CB8AC3E}">
        <p14:creationId xmlns:p14="http://schemas.microsoft.com/office/powerpoint/2010/main" val="568056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D6F1A2F2-C371-6B56-BE9D-B573E2093323}"/>
              </a:ext>
            </a:extLst>
          </p:cNvPr>
          <p:cNvGrpSpPr/>
          <p:nvPr/>
        </p:nvGrpSpPr>
        <p:grpSpPr>
          <a:xfrm>
            <a:off x="3419959" y="1668651"/>
            <a:ext cx="4835472" cy="1596325"/>
            <a:chOff x="3419959" y="1668651"/>
            <a:chExt cx="4835472" cy="1596325"/>
          </a:xfrm>
        </p:grpSpPr>
        <p:sp>
          <p:nvSpPr>
            <p:cNvPr id="66" name="Freeform 65">
              <a:extLst>
                <a:ext uri="{FF2B5EF4-FFF2-40B4-BE49-F238E27FC236}">
                  <a16:creationId xmlns:a16="http://schemas.microsoft.com/office/drawing/2014/main" id="{C40F32FF-1ED0-E119-A581-B4A6DBA84F5F}"/>
                </a:ext>
              </a:extLst>
            </p:cNvPr>
            <p:cNvSpPr/>
            <p:nvPr/>
          </p:nvSpPr>
          <p:spPr bwMode="auto">
            <a:xfrm>
              <a:off x="7366861" y="3104827"/>
              <a:ext cx="888570" cy="160149"/>
            </a:xfrm>
            <a:custGeom>
              <a:avLst/>
              <a:gdLst>
                <a:gd name="connsiteX0" fmla="*/ 888570 w 888570"/>
                <a:gd name="connsiteY0" fmla="*/ 160149 h 160149"/>
                <a:gd name="connsiteX1" fmla="*/ 599268 w 888570"/>
                <a:gd name="connsiteY1" fmla="*/ 160149 h 160149"/>
                <a:gd name="connsiteX2" fmla="*/ 599268 w 888570"/>
                <a:gd name="connsiteY2" fmla="*/ 67160 h 160149"/>
                <a:gd name="connsiteX3" fmla="*/ 253139 w 888570"/>
                <a:gd name="connsiteY3" fmla="*/ 67160 h 160149"/>
                <a:gd name="connsiteX4" fmla="*/ 253139 w 888570"/>
                <a:gd name="connsiteY4" fmla="*/ 51661 h 160149"/>
                <a:gd name="connsiteX5" fmla="*/ 253139 w 888570"/>
                <a:gd name="connsiteY5" fmla="*/ 51661 h 160149"/>
                <a:gd name="connsiteX6" fmla="*/ 237641 w 888570"/>
                <a:gd name="connsiteY6" fmla="*/ 36163 h 160149"/>
                <a:gd name="connsiteX7" fmla="*/ 191146 w 888570"/>
                <a:gd name="connsiteY7" fmla="*/ 36163 h 160149"/>
                <a:gd name="connsiteX8" fmla="*/ 191146 w 888570"/>
                <a:gd name="connsiteY8" fmla="*/ 0 h 160149"/>
                <a:gd name="connsiteX9" fmla="*/ 191146 w 888570"/>
                <a:gd name="connsiteY9" fmla="*/ 0 h 160149"/>
                <a:gd name="connsiteX10" fmla="*/ 160149 w 888570"/>
                <a:gd name="connsiteY10" fmla="*/ 0 h 160149"/>
                <a:gd name="connsiteX11" fmla="*/ 0 w 888570"/>
                <a:gd name="connsiteY11" fmla="*/ 0 h 160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8570" h="160149">
                  <a:moveTo>
                    <a:pt x="888570" y="160149"/>
                  </a:moveTo>
                  <a:lnTo>
                    <a:pt x="599268" y="160149"/>
                  </a:lnTo>
                  <a:lnTo>
                    <a:pt x="599268" y="67160"/>
                  </a:lnTo>
                  <a:lnTo>
                    <a:pt x="253139" y="67160"/>
                  </a:lnTo>
                  <a:lnTo>
                    <a:pt x="253139" y="51661"/>
                  </a:lnTo>
                  <a:lnTo>
                    <a:pt x="253139" y="51661"/>
                  </a:lnTo>
                  <a:lnTo>
                    <a:pt x="237641" y="36163"/>
                  </a:lnTo>
                  <a:lnTo>
                    <a:pt x="191146" y="36163"/>
                  </a:lnTo>
                  <a:lnTo>
                    <a:pt x="191146" y="0"/>
                  </a:lnTo>
                  <a:lnTo>
                    <a:pt x="191146" y="0"/>
                  </a:lnTo>
                  <a:lnTo>
                    <a:pt x="160149"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68" name="Freeform 67">
              <a:extLst>
                <a:ext uri="{FF2B5EF4-FFF2-40B4-BE49-F238E27FC236}">
                  <a16:creationId xmlns:a16="http://schemas.microsoft.com/office/drawing/2014/main" id="{CE07939F-A872-2538-54BD-BB3515AD2F4E}"/>
                </a:ext>
              </a:extLst>
            </p:cNvPr>
            <p:cNvSpPr/>
            <p:nvPr/>
          </p:nvSpPr>
          <p:spPr bwMode="auto">
            <a:xfrm>
              <a:off x="3419959" y="1668651"/>
              <a:ext cx="3967566" cy="1436176"/>
            </a:xfrm>
            <a:custGeom>
              <a:avLst/>
              <a:gdLst>
                <a:gd name="connsiteX0" fmla="*/ 0 w 3967566"/>
                <a:gd name="connsiteY0" fmla="*/ 0 h 1436176"/>
                <a:gd name="connsiteX1" fmla="*/ 56827 w 3967566"/>
                <a:gd name="connsiteY1" fmla="*/ 20664 h 1436176"/>
                <a:gd name="connsiteX2" fmla="*/ 72326 w 3967566"/>
                <a:gd name="connsiteY2" fmla="*/ 20664 h 1436176"/>
                <a:gd name="connsiteX3" fmla="*/ 87824 w 3967566"/>
                <a:gd name="connsiteY3" fmla="*/ 30996 h 1436176"/>
                <a:gd name="connsiteX4" fmla="*/ 165316 w 3967566"/>
                <a:gd name="connsiteY4" fmla="*/ 30996 h 1436176"/>
                <a:gd name="connsiteX5" fmla="*/ 185980 w 3967566"/>
                <a:gd name="connsiteY5" fmla="*/ 56827 h 1436176"/>
                <a:gd name="connsiteX6" fmla="*/ 247973 w 3967566"/>
                <a:gd name="connsiteY6" fmla="*/ 56827 h 1436176"/>
                <a:gd name="connsiteX7" fmla="*/ 258305 w 3967566"/>
                <a:gd name="connsiteY7" fmla="*/ 82657 h 1436176"/>
                <a:gd name="connsiteX8" fmla="*/ 304800 w 3967566"/>
                <a:gd name="connsiteY8" fmla="*/ 87824 h 1436176"/>
                <a:gd name="connsiteX9" fmla="*/ 325465 w 3967566"/>
                <a:gd name="connsiteY9" fmla="*/ 139485 h 1436176"/>
                <a:gd name="connsiteX10" fmla="*/ 387458 w 3967566"/>
                <a:gd name="connsiteY10" fmla="*/ 144651 h 1436176"/>
                <a:gd name="connsiteX11" fmla="*/ 397790 w 3967566"/>
                <a:gd name="connsiteY11" fmla="*/ 175647 h 1436176"/>
                <a:gd name="connsiteX12" fmla="*/ 495946 w 3967566"/>
                <a:gd name="connsiteY12" fmla="*/ 180813 h 1436176"/>
                <a:gd name="connsiteX13" fmla="*/ 501112 w 3967566"/>
                <a:gd name="connsiteY13" fmla="*/ 201478 h 1436176"/>
                <a:gd name="connsiteX14" fmla="*/ 532109 w 3967566"/>
                <a:gd name="connsiteY14" fmla="*/ 201478 h 1436176"/>
                <a:gd name="connsiteX15" fmla="*/ 532109 w 3967566"/>
                <a:gd name="connsiteY15" fmla="*/ 201478 h 1436176"/>
                <a:gd name="connsiteX16" fmla="*/ 532109 w 3967566"/>
                <a:gd name="connsiteY16" fmla="*/ 237641 h 1436176"/>
                <a:gd name="connsiteX17" fmla="*/ 604434 w 3967566"/>
                <a:gd name="connsiteY17" fmla="*/ 242807 h 1436176"/>
                <a:gd name="connsiteX18" fmla="*/ 604434 w 3967566"/>
                <a:gd name="connsiteY18" fmla="*/ 273803 h 1436176"/>
                <a:gd name="connsiteX19" fmla="*/ 692258 w 3967566"/>
                <a:gd name="connsiteY19" fmla="*/ 273803 h 1436176"/>
                <a:gd name="connsiteX20" fmla="*/ 692258 w 3967566"/>
                <a:gd name="connsiteY20" fmla="*/ 299634 h 1436176"/>
                <a:gd name="connsiteX21" fmla="*/ 780082 w 3967566"/>
                <a:gd name="connsiteY21" fmla="*/ 299634 h 1436176"/>
                <a:gd name="connsiteX22" fmla="*/ 816244 w 3967566"/>
                <a:gd name="connsiteY22" fmla="*/ 335796 h 1436176"/>
                <a:gd name="connsiteX23" fmla="*/ 862739 w 3967566"/>
                <a:gd name="connsiteY23" fmla="*/ 335796 h 1436176"/>
                <a:gd name="connsiteX24" fmla="*/ 893736 w 3967566"/>
                <a:gd name="connsiteY24" fmla="*/ 366793 h 1436176"/>
                <a:gd name="connsiteX25" fmla="*/ 966061 w 3967566"/>
                <a:gd name="connsiteY25" fmla="*/ 439118 h 1436176"/>
                <a:gd name="connsiteX26" fmla="*/ 966061 w 3967566"/>
                <a:gd name="connsiteY26" fmla="*/ 475281 h 1436176"/>
                <a:gd name="connsiteX27" fmla="*/ 1074549 w 3967566"/>
                <a:gd name="connsiteY27" fmla="*/ 475281 h 1436176"/>
                <a:gd name="connsiteX28" fmla="*/ 1074549 w 3967566"/>
                <a:gd name="connsiteY28" fmla="*/ 506278 h 1436176"/>
                <a:gd name="connsiteX29" fmla="*/ 1177872 w 3967566"/>
                <a:gd name="connsiteY29" fmla="*/ 506278 h 1436176"/>
                <a:gd name="connsiteX30" fmla="*/ 1177872 w 3967566"/>
                <a:gd name="connsiteY30" fmla="*/ 537274 h 1436176"/>
                <a:gd name="connsiteX31" fmla="*/ 1224366 w 3967566"/>
                <a:gd name="connsiteY31" fmla="*/ 537274 h 1436176"/>
                <a:gd name="connsiteX32" fmla="*/ 1224366 w 3967566"/>
                <a:gd name="connsiteY32" fmla="*/ 557939 h 1436176"/>
                <a:gd name="connsiteX33" fmla="*/ 1281194 w 3967566"/>
                <a:gd name="connsiteY33" fmla="*/ 557939 h 1436176"/>
                <a:gd name="connsiteX34" fmla="*/ 1317356 w 3967566"/>
                <a:gd name="connsiteY34" fmla="*/ 630264 h 1436176"/>
                <a:gd name="connsiteX35" fmla="*/ 1369017 w 3967566"/>
                <a:gd name="connsiteY35" fmla="*/ 630264 h 1436176"/>
                <a:gd name="connsiteX36" fmla="*/ 1369017 w 3967566"/>
                <a:gd name="connsiteY36" fmla="*/ 630264 h 1436176"/>
                <a:gd name="connsiteX37" fmla="*/ 1369017 w 3967566"/>
                <a:gd name="connsiteY37" fmla="*/ 630264 h 1436176"/>
                <a:gd name="connsiteX38" fmla="*/ 1369017 w 3967566"/>
                <a:gd name="connsiteY38" fmla="*/ 630264 h 1436176"/>
                <a:gd name="connsiteX39" fmla="*/ 1369017 w 3967566"/>
                <a:gd name="connsiteY39" fmla="*/ 666427 h 1436176"/>
                <a:gd name="connsiteX40" fmla="*/ 1472339 w 3967566"/>
                <a:gd name="connsiteY40" fmla="*/ 666427 h 1436176"/>
                <a:gd name="connsiteX41" fmla="*/ 1472339 w 3967566"/>
                <a:gd name="connsiteY41" fmla="*/ 697424 h 1436176"/>
                <a:gd name="connsiteX42" fmla="*/ 1544665 w 3967566"/>
                <a:gd name="connsiteY42" fmla="*/ 697424 h 1436176"/>
                <a:gd name="connsiteX43" fmla="*/ 1560163 w 3967566"/>
                <a:gd name="connsiteY43" fmla="*/ 712922 h 1436176"/>
                <a:gd name="connsiteX44" fmla="*/ 1699648 w 3967566"/>
                <a:gd name="connsiteY44" fmla="*/ 712922 h 1436176"/>
                <a:gd name="connsiteX45" fmla="*/ 1751309 w 3967566"/>
                <a:gd name="connsiteY45" fmla="*/ 754251 h 1436176"/>
                <a:gd name="connsiteX46" fmla="*/ 1818468 w 3967566"/>
                <a:gd name="connsiteY46" fmla="*/ 759417 h 1436176"/>
                <a:gd name="connsiteX47" fmla="*/ 1849465 w 3967566"/>
                <a:gd name="connsiteY47" fmla="*/ 800746 h 1436176"/>
                <a:gd name="connsiteX48" fmla="*/ 1932122 w 3967566"/>
                <a:gd name="connsiteY48" fmla="*/ 800746 h 1436176"/>
                <a:gd name="connsiteX49" fmla="*/ 1942455 w 3967566"/>
                <a:gd name="connsiteY49" fmla="*/ 836908 h 1436176"/>
                <a:gd name="connsiteX50" fmla="*/ 2040610 w 3967566"/>
                <a:gd name="connsiteY50" fmla="*/ 836908 h 1436176"/>
                <a:gd name="connsiteX51" fmla="*/ 2071607 w 3967566"/>
                <a:gd name="connsiteY51" fmla="*/ 857573 h 1436176"/>
                <a:gd name="connsiteX52" fmla="*/ 2133600 w 3967566"/>
                <a:gd name="connsiteY52" fmla="*/ 862739 h 1436176"/>
                <a:gd name="connsiteX53" fmla="*/ 2143933 w 3967566"/>
                <a:gd name="connsiteY53" fmla="*/ 883403 h 1436176"/>
                <a:gd name="connsiteX54" fmla="*/ 2216258 w 3967566"/>
                <a:gd name="connsiteY54" fmla="*/ 888569 h 1436176"/>
                <a:gd name="connsiteX55" fmla="*/ 2216258 w 3967566"/>
                <a:gd name="connsiteY55" fmla="*/ 888569 h 1436176"/>
                <a:gd name="connsiteX56" fmla="*/ 2304082 w 3967566"/>
                <a:gd name="connsiteY56" fmla="*/ 909234 h 1436176"/>
                <a:gd name="connsiteX57" fmla="*/ 2309248 w 3967566"/>
                <a:gd name="connsiteY57" fmla="*/ 929898 h 1436176"/>
                <a:gd name="connsiteX58" fmla="*/ 2360909 w 3967566"/>
                <a:gd name="connsiteY58" fmla="*/ 940230 h 1436176"/>
                <a:gd name="connsiteX59" fmla="*/ 2412570 w 3967566"/>
                <a:gd name="connsiteY59" fmla="*/ 1002224 h 1436176"/>
                <a:gd name="connsiteX60" fmla="*/ 2433234 w 3967566"/>
                <a:gd name="connsiteY60" fmla="*/ 997057 h 1436176"/>
                <a:gd name="connsiteX61" fmla="*/ 2474563 w 3967566"/>
                <a:gd name="connsiteY61" fmla="*/ 1043552 h 1436176"/>
                <a:gd name="connsiteX62" fmla="*/ 2562387 w 3967566"/>
                <a:gd name="connsiteY62" fmla="*/ 1043552 h 1436176"/>
                <a:gd name="connsiteX63" fmla="*/ 2598549 w 3967566"/>
                <a:gd name="connsiteY63" fmla="*/ 1079715 h 1436176"/>
                <a:gd name="connsiteX64" fmla="*/ 2670875 w 3967566"/>
                <a:gd name="connsiteY64" fmla="*/ 1069383 h 1436176"/>
                <a:gd name="connsiteX65" fmla="*/ 2686373 w 3967566"/>
                <a:gd name="connsiteY65" fmla="*/ 1095213 h 1436176"/>
                <a:gd name="connsiteX66" fmla="*/ 2789695 w 3967566"/>
                <a:gd name="connsiteY66" fmla="*/ 1100380 h 1436176"/>
                <a:gd name="connsiteX67" fmla="*/ 2810360 w 3967566"/>
                <a:gd name="connsiteY67" fmla="*/ 1126210 h 1436176"/>
                <a:gd name="connsiteX68" fmla="*/ 2949844 w 3967566"/>
                <a:gd name="connsiteY68" fmla="*/ 1121044 h 1436176"/>
                <a:gd name="connsiteX69" fmla="*/ 2944678 w 3967566"/>
                <a:gd name="connsiteY69" fmla="*/ 1141708 h 1436176"/>
                <a:gd name="connsiteX70" fmla="*/ 3042834 w 3967566"/>
                <a:gd name="connsiteY70" fmla="*/ 1141708 h 1436176"/>
                <a:gd name="connsiteX71" fmla="*/ 3042834 w 3967566"/>
                <a:gd name="connsiteY71" fmla="*/ 1162373 h 1436176"/>
                <a:gd name="connsiteX72" fmla="*/ 3099661 w 3967566"/>
                <a:gd name="connsiteY72" fmla="*/ 1167539 h 1436176"/>
                <a:gd name="connsiteX73" fmla="*/ 3109994 w 3967566"/>
                <a:gd name="connsiteY73" fmla="*/ 1208868 h 1436176"/>
                <a:gd name="connsiteX74" fmla="*/ 3202983 w 3967566"/>
                <a:gd name="connsiteY74" fmla="*/ 1208868 h 1436176"/>
                <a:gd name="connsiteX75" fmla="*/ 3202983 w 3967566"/>
                <a:gd name="connsiteY75" fmla="*/ 1208868 h 1436176"/>
                <a:gd name="connsiteX76" fmla="*/ 3208149 w 3967566"/>
                <a:gd name="connsiteY76" fmla="*/ 1250196 h 1436176"/>
                <a:gd name="connsiteX77" fmla="*/ 3316638 w 3967566"/>
                <a:gd name="connsiteY77" fmla="*/ 1239864 h 1436176"/>
                <a:gd name="connsiteX78" fmla="*/ 3316638 w 3967566"/>
                <a:gd name="connsiteY78" fmla="*/ 1260529 h 1436176"/>
                <a:gd name="connsiteX79" fmla="*/ 3414794 w 3967566"/>
                <a:gd name="connsiteY79" fmla="*/ 1260529 h 1436176"/>
                <a:gd name="connsiteX80" fmla="*/ 3414794 w 3967566"/>
                <a:gd name="connsiteY80" fmla="*/ 1281193 h 1436176"/>
                <a:gd name="connsiteX81" fmla="*/ 3538780 w 3967566"/>
                <a:gd name="connsiteY81" fmla="*/ 1281193 h 1436176"/>
                <a:gd name="connsiteX82" fmla="*/ 3549112 w 3967566"/>
                <a:gd name="connsiteY82" fmla="*/ 1307024 h 1436176"/>
                <a:gd name="connsiteX83" fmla="*/ 3693763 w 3967566"/>
                <a:gd name="connsiteY83" fmla="*/ 1312190 h 1436176"/>
                <a:gd name="connsiteX84" fmla="*/ 3714427 w 3967566"/>
                <a:gd name="connsiteY84" fmla="*/ 1363851 h 1436176"/>
                <a:gd name="connsiteX85" fmla="*/ 3812583 w 3967566"/>
                <a:gd name="connsiteY85" fmla="*/ 1363851 h 1436176"/>
                <a:gd name="connsiteX86" fmla="*/ 3812583 w 3967566"/>
                <a:gd name="connsiteY86" fmla="*/ 1384515 h 1436176"/>
                <a:gd name="connsiteX87" fmla="*/ 3890075 w 3967566"/>
                <a:gd name="connsiteY87" fmla="*/ 1384515 h 1436176"/>
                <a:gd name="connsiteX88" fmla="*/ 3884909 w 3967566"/>
                <a:gd name="connsiteY88" fmla="*/ 1405180 h 1436176"/>
                <a:gd name="connsiteX89" fmla="*/ 3941736 w 3967566"/>
                <a:gd name="connsiteY89" fmla="*/ 1405180 h 1436176"/>
                <a:gd name="connsiteX90" fmla="*/ 3941736 w 3967566"/>
                <a:gd name="connsiteY90" fmla="*/ 1436176 h 1436176"/>
                <a:gd name="connsiteX91" fmla="*/ 3967566 w 3967566"/>
                <a:gd name="connsiteY91" fmla="*/ 1436176 h 1436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967566" h="1436176">
                  <a:moveTo>
                    <a:pt x="0" y="0"/>
                  </a:moveTo>
                  <a:lnTo>
                    <a:pt x="56827" y="20664"/>
                  </a:lnTo>
                  <a:lnTo>
                    <a:pt x="72326" y="20664"/>
                  </a:lnTo>
                  <a:lnTo>
                    <a:pt x="87824" y="30996"/>
                  </a:lnTo>
                  <a:lnTo>
                    <a:pt x="165316" y="30996"/>
                  </a:lnTo>
                  <a:lnTo>
                    <a:pt x="185980" y="56827"/>
                  </a:lnTo>
                  <a:lnTo>
                    <a:pt x="247973" y="56827"/>
                  </a:lnTo>
                  <a:lnTo>
                    <a:pt x="258305" y="82657"/>
                  </a:lnTo>
                  <a:lnTo>
                    <a:pt x="304800" y="87824"/>
                  </a:lnTo>
                  <a:lnTo>
                    <a:pt x="325465" y="139485"/>
                  </a:lnTo>
                  <a:lnTo>
                    <a:pt x="387458" y="144651"/>
                  </a:lnTo>
                  <a:lnTo>
                    <a:pt x="397790" y="175647"/>
                  </a:lnTo>
                  <a:lnTo>
                    <a:pt x="495946" y="180813"/>
                  </a:lnTo>
                  <a:lnTo>
                    <a:pt x="501112" y="201478"/>
                  </a:lnTo>
                  <a:lnTo>
                    <a:pt x="532109" y="201478"/>
                  </a:lnTo>
                  <a:lnTo>
                    <a:pt x="532109" y="201478"/>
                  </a:lnTo>
                  <a:lnTo>
                    <a:pt x="532109" y="237641"/>
                  </a:lnTo>
                  <a:lnTo>
                    <a:pt x="604434" y="242807"/>
                  </a:lnTo>
                  <a:lnTo>
                    <a:pt x="604434" y="273803"/>
                  </a:lnTo>
                  <a:lnTo>
                    <a:pt x="692258" y="273803"/>
                  </a:lnTo>
                  <a:lnTo>
                    <a:pt x="692258" y="299634"/>
                  </a:lnTo>
                  <a:lnTo>
                    <a:pt x="780082" y="299634"/>
                  </a:lnTo>
                  <a:lnTo>
                    <a:pt x="816244" y="335796"/>
                  </a:lnTo>
                  <a:lnTo>
                    <a:pt x="862739" y="335796"/>
                  </a:lnTo>
                  <a:lnTo>
                    <a:pt x="893736" y="366793"/>
                  </a:lnTo>
                  <a:lnTo>
                    <a:pt x="966061" y="439118"/>
                  </a:lnTo>
                  <a:lnTo>
                    <a:pt x="966061" y="475281"/>
                  </a:lnTo>
                  <a:lnTo>
                    <a:pt x="1074549" y="475281"/>
                  </a:lnTo>
                  <a:lnTo>
                    <a:pt x="1074549" y="506278"/>
                  </a:lnTo>
                  <a:lnTo>
                    <a:pt x="1177872" y="506278"/>
                  </a:lnTo>
                  <a:lnTo>
                    <a:pt x="1177872" y="537274"/>
                  </a:lnTo>
                  <a:lnTo>
                    <a:pt x="1224366" y="537274"/>
                  </a:lnTo>
                  <a:lnTo>
                    <a:pt x="1224366" y="557939"/>
                  </a:lnTo>
                  <a:lnTo>
                    <a:pt x="1281194" y="557939"/>
                  </a:lnTo>
                  <a:lnTo>
                    <a:pt x="1317356" y="630264"/>
                  </a:lnTo>
                  <a:lnTo>
                    <a:pt x="1369017" y="630264"/>
                  </a:lnTo>
                  <a:lnTo>
                    <a:pt x="1369017" y="630264"/>
                  </a:lnTo>
                  <a:lnTo>
                    <a:pt x="1369017" y="630264"/>
                  </a:lnTo>
                  <a:lnTo>
                    <a:pt x="1369017" y="630264"/>
                  </a:lnTo>
                  <a:lnTo>
                    <a:pt x="1369017" y="666427"/>
                  </a:lnTo>
                  <a:lnTo>
                    <a:pt x="1472339" y="666427"/>
                  </a:lnTo>
                  <a:lnTo>
                    <a:pt x="1472339" y="697424"/>
                  </a:lnTo>
                  <a:lnTo>
                    <a:pt x="1544665" y="697424"/>
                  </a:lnTo>
                  <a:lnTo>
                    <a:pt x="1560163" y="712922"/>
                  </a:lnTo>
                  <a:lnTo>
                    <a:pt x="1699648" y="712922"/>
                  </a:lnTo>
                  <a:lnTo>
                    <a:pt x="1751309" y="754251"/>
                  </a:lnTo>
                  <a:lnTo>
                    <a:pt x="1818468" y="759417"/>
                  </a:lnTo>
                  <a:lnTo>
                    <a:pt x="1849465" y="800746"/>
                  </a:lnTo>
                  <a:lnTo>
                    <a:pt x="1932122" y="800746"/>
                  </a:lnTo>
                  <a:lnTo>
                    <a:pt x="1942455" y="836908"/>
                  </a:lnTo>
                  <a:lnTo>
                    <a:pt x="2040610" y="836908"/>
                  </a:lnTo>
                  <a:lnTo>
                    <a:pt x="2071607" y="857573"/>
                  </a:lnTo>
                  <a:lnTo>
                    <a:pt x="2133600" y="862739"/>
                  </a:lnTo>
                  <a:lnTo>
                    <a:pt x="2143933" y="883403"/>
                  </a:lnTo>
                  <a:lnTo>
                    <a:pt x="2216258" y="888569"/>
                  </a:lnTo>
                  <a:lnTo>
                    <a:pt x="2216258" y="888569"/>
                  </a:lnTo>
                  <a:lnTo>
                    <a:pt x="2304082" y="909234"/>
                  </a:lnTo>
                  <a:lnTo>
                    <a:pt x="2309248" y="929898"/>
                  </a:lnTo>
                  <a:lnTo>
                    <a:pt x="2360909" y="940230"/>
                  </a:lnTo>
                  <a:lnTo>
                    <a:pt x="2412570" y="1002224"/>
                  </a:lnTo>
                  <a:lnTo>
                    <a:pt x="2433234" y="997057"/>
                  </a:lnTo>
                  <a:lnTo>
                    <a:pt x="2474563" y="1043552"/>
                  </a:lnTo>
                  <a:lnTo>
                    <a:pt x="2562387" y="1043552"/>
                  </a:lnTo>
                  <a:lnTo>
                    <a:pt x="2598549" y="1079715"/>
                  </a:lnTo>
                  <a:lnTo>
                    <a:pt x="2670875" y="1069383"/>
                  </a:lnTo>
                  <a:lnTo>
                    <a:pt x="2686373" y="1095213"/>
                  </a:lnTo>
                  <a:lnTo>
                    <a:pt x="2789695" y="1100380"/>
                  </a:lnTo>
                  <a:lnTo>
                    <a:pt x="2810360" y="1126210"/>
                  </a:lnTo>
                  <a:lnTo>
                    <a:pt x="2949844" y="1121044"/>
                  </a:lnTo>
                  <a:lnTo>
                    <a:pt x="2944678" y="1141708"/>
                  </a:lnTo>
                  <a:lnTo>
                    <a:pt x="3042834" y="1141708"/>
                  </a:lnTo>
                  <a:lnTo>
                    <a:pt x="3042834" y="1162373"/>
                  </a:lnTo>
                  <a:lnTo>
                    <a:pt x="3099661" y="1167539"/>
                  </a:lnTo>
                  <a:lnTo>
                    <a:pt x="3109994" y="1208868"/>
                  </a:lnTo>
                  <a:lnTo>
                    <a:pt x="3202983" y="1208868"/>
                  </a:lnTo>
                  <a:lnTo>
                    <a:pt x="3202983" y="1208868"/>
                  </a:lnTo>
                  <a:lnTo>
                    <a:pt x="3208149" y="1250196"/>
                  </a:lnTo>
                  <a:lnTo>
                    <a:pt x="3316638" y="1239864"/>
                  </a:lnTo>
                  <a:lnTo>
                    <a:pt x="3316638" y="1260529"/>
                  </a:lnTo>
                  <a:lnTo>
                    <a:pt x="3414794" y="1260529"/>
                  </a:lnTo>
                  <a:lnTo>
                    <a:pt x="3414794" y="1281193"/>
                  </a:lnTo>
                  <a:lnTo>
                    <a:pt x="3538780" y="1281193"/>
                  </a:lnTo>
                  <a:lnTo>
                    <a:pt x="3549112" y="1307024"/>
                  </a:lnTo>
                  <a:lnTo>
                    <a:pt x="3693763" y="1312190"/>
                  </a:lnTo>
                  <a:lnTo>
                    <a:pt x="3714427" y="1363851"/>
                  </a:lnTo>
                  <a:lnTo>
                    <a:pt x="3812583" y="1363851"/>
                  </a:lnTo>
                  <a:lnTo>
                    <a:pt x="3812583" y="1384515"/>
                  </a:lnTo>
                  <a:lnTo>
                    <a:pt x="3890075" y="1384515"/>
                  </a:lnTo>
                  <a:lnTo>
                    <a:pt x="3884909" y="1405180"/>
                  </a:lnTo>
                  <a:lnTo>
                    <a:pt x="3941736" y="1405180"/>
                  </a:lnTo>
                  <a:lnTo>
                    <a:pt x="3941736" y="1436176"/>
                  </a:lnTo>
                  <a:lnTo>
                    <a:pt x="3967566" y="1436176"/>
                  </a:lnTo>
                </a:path>
              </a:pathLst>
            </a:custGeom>
            <a:noFill/>
            <a:ln w="28575">
              <a:solidFill>
                <a:schemeClr val="accent1"/>
              </a:solidFill>
              <a:miter lim="800000"/>
              <a:headEnd/>
              <a:tailEnd/>
            </a:ln>
          </p:spPr>
          <p:txBody>
            <a:bodyPr rtlCol="0" anchor="ctr"/>
            <a:lstStyle/>
            <a:p>
              <a:pPr algn="ctr"/>
              <a:endParaRPr lang="en-US"/>
            </a:p>
          </p:txBody>
        </p:sp>
      </p:grpSp>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solidFill>
                  <a:srgbClr val="455560"/>
                </a:solidFill>
              </a:rPr>
              <a:t>CALGB 140503 (Alliance): </a:t>
            </a:r>
            <a:r>
              <a:rPr lang="en-US" dirty="0"/>
              <a:t>DFS (Primary Endpoint)</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Altorki. WCLC 2022. Abstr PL03.06. </a:t>
            </a:r>
            <a:r>
              <a:rPr kumimoji="0" lang="fr-FR"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Reproduced</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fr-FR"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with</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AEC7BBF6-F6C3-B069-262C-C8F14B8D1651}"/>
              </a:ext>
            </a:extLst>
          </p:cNvPr>
          <p:cNvSpPr txBox="1"/>
          <p:nvPr/>
        </p:nvSpPr>
        <p:spPr bwMode="auto">
          <a:xfrm>
            <a:off x="6620038" y="1534512"/>
            <a:ext cx="2024913" cy="646331"/>
          </a:xfrm>
          <a:prstGeom prst="rect">
            <a:avLst/>
          </a:prstGeom>
          <a:solidFill>
            <a:schemeClr val="tx1"/>
          </a:solidFill>
          <a:ln>
            <a:noFill/>
          </a:ln>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Lobar (n = 357)</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Sublobar* (n = 340)</a:t>
            </a:r>
          </a:p>
        </p:txBody>
      </p:sp>
      <p:sp>
        <p:nvSpPr>
          <p:cNvPr id="10" name="Text Box 45">
            <a:extLst>
              <a:ext uri="{FF2B5EF4-FFF2-40B4-BE49-F238E27FC236}">
                <a16:creationId xmlns:a16="http://schemas.microsoft.com/office/drawing/2014/main" id="{C37D294C-8EC0-A2CA-57E2-4BA6881DFACC}"/>
              </a:ext>
            </a:extLst>
          </p:cNvPr>
          <p:cNvSpPr txBox="1">
            <a:spLocks noChangeArrowheads="1"/>
          </p:cNvSpPr>
          <p:nvPr/>
        </p:nvSpPr>
        <p:spPr bwMode="auto">
          <a:xfrm>
            <a:off x="617647" y="6169810"/>
            <a:ext cx="1103126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*Sublobar included 58.8% wedge resection.</a:t>
            </a:r>
            <a:endParaRPr kumimoji="0" lang="en-US" altLang="en-US" sz="14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E5588B9F-63FC-8133-3F80-AC9A4AD72EFE}"/>
              </a:ext>
            </a:extLst>
          </p:cNvPr>
          <p:cNvSpPr txBox="1"/>
          <p:nvPr/>
        </p:nvSpPr>
        <p:spPr bwMode="auto">
          <a:xfrm>
            <a:off x="8543368" y="1218061"/>
            <a:ext cx="1041696" cy="923330"/>
          </a:xfrm>
          <a:prstGeom prst="rect">
            <a:avLst/>
          </a:prstGeom>
          <a:solidFill>
            <a:schemeClr val="tx1"/>
          </a:solidFill>
          <a:ln>
            <a:noFill/>
          </a:ln>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Events, n</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141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137</a:t>
            </a:r>
          </a:p>
        </p:txBody>
      </p:sp>
      <p:sp>
        <p:nvSpPr>
          <p:cNvPr id="12" name="TextBox 11">
            <a:extLst>
              <a:ext uri="{FF2B5EF4-FFF2-40B4-BE49-F238E27FC236}">
                <a16:creationId xmlns:a16="http://schemas.microsoft.com/office/drawing/2014/main" id="{2E9A1192-07A8-1ED7-3AB4-6BDB060CBA29}"/>
              </a:ext>
            </a:extLst>
          </p:cNvPr>
          <p:cNvSpPr txBox="1"/>
          <p:nvPr/>
        </p:nvSpPr>
        <p:spPr bwMode="auto">
          <a:xfrm>
            <a:off x="9608742" y="1218061"/>
            <a:ext cx="1253998" cy="923330"/>
          </a:xfrm>
          <a:prstGeom prst="rect">
            <a:avLst/>
          </a:prstGeom>
          <a:solidFill>
            <a:schemeClr val="tx1"/>
          </a:solidFill>
          <a:ln>
            <a:noFill/>
          </a:ln>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5-Yr DFS, %</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64.1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63.6</a:t>
            </a:r>
          </a:p>
        </p:txBody>
      </p:sp>
      <p:sp>
        <p:nvSpPr>
          <p:cNvPr id="13" name="TextBox 12">
            <a:extLst>
              <a:ext uri="{FF2B5EF4-FFF2-40B4-BE49-F238E27FC236}">
                <a16:creationId xmlns:a16="http://schemas.microsoft.com/office/drawing/2014/main" id="{D885C4E6-7D7B-B474-6736-60CAAF0F6613}"/>
              </a:ext>
            </a:extLst>
          </p:cNvPr>
          <p:cNvSpPr txBox="1"/>
          <p:nvPr/>
        </p:nvSpPr>
        <p:spPr bwMode="auto">
          <a:xfrm>
            <a:off x="7768749" y="2191353"/>
            <a:ext cx="4116960" cy="646331"/>
          </a:xfrm>
          <a:prstGeom prst="rect">
            <a:avLst/>
          </a:prstGeom>
          <a:solidFill>
            <a:schemeClr val="tx1"/>
          </a:solidFill>
          <a:ln>
            <a:noFill/>
          </a:ln>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HR: 1.01 (90% CI: 0.83-1.24)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1-sided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.0176 from noninferiority test</a:t>
            </a:r>
          </a:p>
        </p:txBody>
      </p:sp>
      <p:sp>
        <p:nvSpPr>
          <p:cNvPr id="14" name="TextBox 13">
            <a:extLst>
              <a:ext uri="{FF2B5EF4-FFF2-40B4-BE49-F238E27FC236}">
                <a16:creationId xmlns:a16="http://schemas.microsoft.com/office/drawing/2014/main" id="{5F5DCBED-C299-F659-CF10-80002B067BFF}"/>
              </a:ext>
            </a:extLst>
          </p:cNvPr>
          <p:cNvSpPr txBox="1"/>
          <p:nvPr/>
        </p:nvSpPr>
        <p:spPr bwMode="auto">
          <a:xfrm>
            <a:off x="3586107" y="4466649"/>
            <a:ext cx="2320507" cy="369332"/>
          </a:xfrm>
          <a:prstGeom prst="rect">
            <a:avLst/>
          </a:prstGeom>
          <a:solidFill>
            <a:schemeClr val="tx1"/>
          </a:solidFill>
          <a:ln>
            <a:noFill/>
          </a:ln>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Median follow-up: 7 yr</a:t>
            </a:r>
          </a:p>
        </p:txBody>
      </p:sp>
      <p:sp>
        <p:nvSpPr>
          <p:cNvPr id="22" name="TextBox 21">
            <a:extLst>
              <a:ext uri="{FF2B5EF4-FFF2-40B4-BE49-F238E27FC236}">
                <a16:creationId xmlns:a16="http://schemas.microsoft.com/office/drawing/2014/main" id="{AD02005C-6695-B60D-BDF5-6B82CF5B1E99}"/>
              </a:ext>
            </a:extLst>
          </p:cNvPr>
          <p:cNvSpPr txBox="1"/>
          <p:nvPr/>
        </p:nvSpPr>
        <p:spPr bwMode="auto">
          <a:xfrm rot="16200000">
            <a:off x="697924" y="3235067"/>
            <a:ext cx="3639065" cy="369332"/>
          </a:xfrm>
          <a:prstGeom prst="rect">
            <a:avLst/>
          </a:prstGeom>
          <a:solidFill>
            <a:schemeClr val="tx1"/>
          </a:solidFill>
          <a:ln>
            <a:noFill/>
          </a:ln>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Probability of DFS</a:t>
            </a:r>
          </a:p>
        </p:txBody>
      </p:sp>
      <p:sp>
        <p:nvSpPr>
          <p:cNvPr id="23" name="TextBox 22">
            <a:extLst>
              <a:ext uri="{FF2B5EF4-FFF2-40B4-BE49-F238E27FC236}">
                <a16:creationId xmlns:a16="http://schemas.microsoft.com/office/drawing/2014/main" id="{F3703A52-810D-145F-C4D1-D55561405633}"/>
              </a:ext>
            </a:extLst>
          </p:cNvPr>
          <p:cNvSpPr txBox="1"/>
          <p:nvPr/>
        </p:nvSpPr>
        <p:spPr bwMode="auto">
          <a:xfrm>
            <a:off x="3402871" y="5250585"/>
            <a:ext cx="4895141" cy="369332"/>
          </a:xfrm>
          <a:prstGeom prst="rect">
            <a:avLst/>
          </a:prstGeom>
          <a:solidFill>
            <a:schemeClr val="tx1"/>
          </a:solidFill>
          <a:ln>
            <a:noFill/>
          </a:ln>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Yr</a:t>
            </a:r>
          </a:p>
        </p:txBody>
      </p:sp>
      <p:sp>
        <p:nvSpPr>
          <p:cNvPr id="24" name="TextBox 23">
            <a:extLst>
              <a:ext uri="{FF2B5EF4-FFF2-40B4-BE49-F238E27FC236}">
                <a16:creationId xmlns:a16="http://schemas.microsoft.com/office/drawing/2014/main" id="{4C34009D-CB37-D0EF-8003-3F94699DD085}"/>
              </a:ext>
            </a:extLst>
          </p:cNvPr>
          <p:cNvSpPr txBox="1"/>
          <p:nvPr/>
        </p:nvSpPr>
        <p:spPr bwMode="auto">
          <a:xfrm>
            <a:off x="1485810" y="5332533"/>
            <a:ext cx="1689693" cy="830997"/>
          </a:xfrm>
          <a:prstGeom prst="rect">
            <a:avLst/>
          </a:prstGeom>
          <a:noFill/>
          <a:ln>
            <a:noFill/>
          </a:ln>
        </p:spPr>
        <p:txBody>
          <a:bodyPr wrap="none" rtlCol="0">
            <a:spAutoFit/>
          </a:bodyPr>
          <a:lstStyle/>
          <a:p>
            <a:pPr algn="r">
              <a:lnSpc>
                <a:spcPct val="100000"/>
              </a:lnSpc>
              <a:spcBef>
                <a:spcPts val="0"/>
              </a:spcBef>
              <a:spcAft>
                <a:spcPct val="0"/>
              </a:spcAft>
              <a:buClrTx/>
              <a:buFontTx/>
              <a:buNone/>
            </a:pPr>
            <a:r>
              <a:rPr lang="en-US" sz="1600"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Lobar</a:t>
            </a:r>
            <a:br>
              <a:rPr lang="en-US" sz="1600" b="0" dirty="0">
                <a:solidFill>
                  <a:schemeClr val="bg1"/>
                </a:solidFill>
                <a:latin typeface="Calibri" panose="020F0502020204030204" pitchFamily="34" charset="0"/>
              </a:rPr>
            </a:br>
            <a:r>
              <a:rPr lang="en-US" sz="1600" b="0" dirty="0" err="1">
                <a:solidFill>
                  <a:schemeClr val="bg1"/>
                </a:solidFill>
                <a:latin typeface="Calibri" panose="020F0502020204030204" pitchFamily="34" charset="0"/>
              </a:rPr>
              <a:t>Sublobar</a:t>
            </a:r>
            <a:endParaRPr lang="en-US" sz="1600" b="0" dirty="0">
              <a:solidFill>
                <a:schemeClr val="bg1"/>
              </a:solidFill>
              <a:latin typeface="Calibri" panose="020F0502020204030204" pitchFamily="34" charset="0"/>
            </a:endParaRPr>
          </a:p>
        </p:txBody>
      </p:sp>
      <p:cxnSp>
        <p:nvCxnSpPr>
          <p:cNvPr id="5" name="Straight Connector 4">
            <a:extLst>
              <a:ext uri="{FF2B5EF4-FFF2-40B4-BE49-F238E27FC236}">
                <a16:creationId xmlns:a16="http://schemas.microsoft.com/office/drawing/2014/main" id="{728C788B-D60F-3BF4-985E-5977051F5B33}"/>
              </a:ext>
            </a:extLst>
          </p:cNvPr>
          <p:cNvCxnSpPr>
            <a:cxnSpLocks/>
          </p:cNvCxnSpPr>
          <p:nvPr/>
        </p:nvCxnSpPr>
        <p:spPr bwMode="auto">
          <a:xfrm flipH="1">
            <a:off x="6254296" y="1719640"/>
            <a:ext cx="365742" cy="0"/>
          </a:xfrm>
          <a:prstGeom prst="line">
            <a:avLst/>
          </a:prstGeom>
          <a:noFill/>
          <a:ln w="28575" cap="flat" cmpd="sng" algn="ctr">
            <a:solidFill>
              <a:schemeClr val="accent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76D94513-F1BF-DF27-46A6-C61C6F599E1C}"/>
              </a:ext>
            </a:extLst>
          </p:cNvPr>
          <p:cNvCxnSpPr>
            <a:cxnSpLocks/>
          </p:cNvCxnSpPr>
          <p:nvPr/>
        </p:nvCxnSpPr>
        <p:spPr bwMode="auto">
          <a:xfrm flipH="1">
            <a:off x="6254296" y="2007964"/>
            <a:ext cx="365742" cy="0"/>
          </a:xfrm>
          <a:prstGeom prst="line">
            <a:avLst/>
          </a:prstGeom>
          <a:noFill/>
          <a:ln w="28575" cap="flat" cmpd="sng" algn="ctr">
            <a:solidFill>
              <a:schemeClr val="accent3"/>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ACF97D5F-8D9D-D95A-43FE-0168BC65648A}"/>
              </a:ext>
            </a:extLst>
          </p:cNvPr>
          <p:cNvSpPr txBox="1"/>
          <p:nvPr/>
        </p:nvSpPr>
        <p:spPr bwMode="auto">
          <a:xfrm>
            <a:off x="3154245" y="5578755"/>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357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340</a:t>
            </a:r>
          </a:p>
        </p:txBody>
      </p:sp>
      <p:sp>
        <p:nvSpPr>
          <p:cNvPr id="18" name="TextBox 17">
            <a:extLst>
              <a:ext uri="{FF2B5EF4-FFF2-40B4-BE49-F238E27FC236}">
                <a16:creationId xmlns:a16="http://schemas.microsoft.com/office/drawing/2014/main" id="{70FF21FF-C982-EA00-0B92-B5DC739A0D87}"/>
              </a:ext>
            </a:extLst>
          </p:cNvPr>
          <p:cNvSpPr txBox="1"/>
          <p:nvPr/>
        </p:nvSpPr>
        <p:spPr bwMode="auto">
          <a:xfrm>
            <a:off x="3770377" y="5578755"/>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310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291</a:t>
            </a:r>
          </a:p>
        </p:txBody>
      </p:sp>
      <p:sp>
        <p:nvSpPr>
          <p:cNvPr id="19" name="TextBox 18">
            <a:extLst>
              <a:ext uri="{FF2B5EF4-FFF2-40B4-BE49-F238E27FC236}">
                <a16:creationId xmlns:a16="http://schemas.microsoft.com/office/drawing/2014/main" id="{41B4AC37-8EB0-6E8D-4663-31D70685D000}"/>
              </a:ext>
            </a:extLst>
          </p:cNvPr>
          <p:cNvSpPr txBox="1"/>
          <p:nvPr/>
        </p:nvSpPr>
        <p:spPr bwMode="auto">
          <a:xfrm>
            <a:off x="4386510" y="5578755"/>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276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254</a:t>
            </a:r>
          </a:p>
        </p:txBody>
      </p:sp>
      <p:sp>
        <p:nvSpPr>
          <p:cNvPr id="20" name="TextBox 19">
            <a:extLst>
              <a:ext uri="{FF2B5EF4-FFF2-40B4-BE49-F238E27FC236}">
                <a16:creationId xmlns:a16="http://schemas.microsoft.com/office/drawing/2014/main" id="{CD7AFDD8-CC4C-035C-B913-78165DB8BF75}"/>
              </a:ext>
            </a:extLst>
          </p:cNvPr>
          <p:cNvSpPr txBox="1"/>
          <p:nvPr/>
        </p:nvSpPr>
        <p:spPr bwMode="auto">
          <a:xfrm>
            <a:off x="5002643" y="5578755"/>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222</a:t>
            </a:r>
          </a:p>
        </p:txBody>
      </p:sp>
      <p:sp>
        <p:nvSpPr>
          <p:cNvPr id="25" name="TextBox 24">
            <a:extLst>
              <a:ext uri="{FF2B5EF4-FFF2-40B4-BE49-F238E27FC236}">
                <a16:creationId xmlns:a16="http://schemas.microsoft.com/office/drawing/2014/main" id="{CF44B55F-FEEF-5E1E-289B-FA71D016A025}"/>
              </a:ext>
            </a:extLst>
          </p:cNvPr>
          <p:cNvSpPr txBox="1"/>
          <p:nvPr/>
        </p:nvSpPr>
        <p:spPr bwMode="auto">
          <a:xfrm>
            <a:off x="5618776" y="5578755"/>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201</a:t>
            </a:r>
          </a:p>
        </p:txBody>
      </p:sp>
      <p:sp>
        <p:nvSpPr>
          <p:cNvPr id="26" name="TextBox 25">
            <a:extLst>
              <a:ext uri="{FF2B5EF4-FFF2-40B4-BE49-F238E27FC236}">
                <a16:creationId xmlns:a16="http://schemas.microsoft.com/office/drawing/2014/main" id="{4F125128-5756-F12D-C0BA-9465DAF613D4}"/>
              </a:ext>
            </a:extLst>
          </p:cNvPr>
          <p:cNvSpPr txBox="1"/>
          <p:nvPr/>
        </p:nvSpPr>
        <p:spPr bwMode="auto">
          <a:xfrm>
            <a:off x="6234909" y="5578755"/>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175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172</a:t>
            </a:r>
          </a:p>
        </p:txBody>
      </p:sp>
      <p:sp>
        <p:nvSpPr>
          <p:cNvPr id="27" name="TextBox 26">
            <a:extLst>
              <a:ext uri="{FF2B5EF4-FFF2-40B4-BE49-F238E27FC236}">
                <a16:creationId xmlns:a16="http://schemas.microsoft.com/office/drawing/2014/main" id="{DBC88480-B35D-8AA6-3182-668650E4BD28}"/>
              </a:ext>
            </a:extLst>
          </p:cNvPr>
          <p:cNvSpPr txBox="1"/>
          <p:nvPr/>
        </p:nvSpPr>
        <p:spPr bwMode="auto">
          <a:xfrm>
            <a:off x="6851042" y="5578755"/>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132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123</a:t>
            </a:r>
          </a:p>
        </p:txBody>
      </p:sp>
      <p:sp>
        <p:nvSpPr>
          <p:cNvPr id="28" name="TextBox 27">
            <a:extLst>
              <a:ext uri="{FF2B5EF4-FFF2-40B4-BE49-F238E27FC236}">
                <a16:creationId xmlns:a16="http://schemas.microsoft.com/office/drawing/2014/main" id="{AB5440AD-9806-21BC-876A-4DC90131D933}"/>
              </a:ext>
            </a:extLst>
          </p:cNvPr>
          <p:cNvSpPr txBox="1"/>
          <p:nvPr/>
        </p:nvSpPr>
        <p:spPr bwMode="auto">
          <a:xfrm>
            <a:off x="7519273" y="5578755"/>
            <a:ext cx="393056"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75</a:t>
            </a:r>
          </a:p>
        </p:txBody>
      </p:sp>
      <p:sp>
        <p:nvSpPr>
          <p:cNvPr id="29" name="TextBox 28">
            <a:extLst>
              <a:ext uri="{FF2B5EF4-FFF2-40B4-BE49-F238E27FC236}">
                <a16:creationId xmlns:a16="http://schemas.microsoft.com/office/drawing/2014/main" id="{32ECD563-6653-440E-244F-291D359B2128}"/>
              </a:ext>
            </a:extLst>
          </p:cNvPr>
          <p:cNvSpPr txBox="1"/>
          <p:nvPr/>
        </p:nvSpPr>
        <p:spPr bwMode="auto">
          <a:xfrm>
            <a:off x="8187500" y="5578755"/>
            <a:ext cx="288862"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a:t>
            </a:r>
          </a:p>
        </p:txBody>
      </p:sp>
      <p:cxnSp>
        <p:nvCxnSpPr>
          <p:cNvPr id="31" name="Straight Connector 30">
            <a:extLst>
              <a:ext uri="{FF2B5EF4-FFF2-40B4-BE49-F238E27FC236}">
                <a16:creationId xmlns:a16="http://schemas.microsoft.com/office/drawing/2014/main" id="{43C26401-4FFD-1A4F-B913-2CF412CF429E}"/>
              </a:ext>
            </a:extLst>
          </p:cNvPr>
          <p:cNvCxnSpPr>
            <a:cxnSpLocks/>
          </p:cNvCxnSpPr>
          <p:nvPr/>
        </p:nvCxnSpPr>
        <p:spPr bwMode="auto">
          <a:xfrm>
            <a:off x="3378156" y="4979770"/>
            <a:ext cx="495377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D4ADCB5-335D-239F-762C-EEB999F761C2}"/>
              </a:ext>
            </a:extLst>
          </p:cNvPr>
          <p:cNvCxnSpPr>
            <a:cxnSpLocks/>
          </p:cNvCxnSpPr>
          <p:nvPr/>
        </p:nvCxnSpPr>
        <p:spPr bwMode="auto">
          <a:xfrm flipV="1">
            <a:off x="3396691" y="1612557"/>
            <a:ext cx="0" cy="3367213"/>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1E8E38D-39EA-FF08-F700-E0FB5A08D30F}"/>
              </a:ext>
            </a:extLst>
          </p:cNvPr>
          <p:cNvCxnSpPr>
            <a:cxnSpLocks/>
          </p:cNvCxnSpPr>
          <p:nvPr/>
        </p:nvCxnSpPr>
        <p:spPr bwMode="auto">
          <a:xfrm flipH="1">
            <a:off x="3320198" y="16249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821879D-7D20-1EF9-C52A-1B504F2DB4A3}"/>
              </a:ext>
            </a:extLst>
          </p:cNvPr>
          <p:cNvCxnSpPr>
            <a:cxnSpLocks/>
          </p:cNvCxnSpPr>
          <p:nvPr/>
        </p:nvCxnSpPr>
        <p:spPr bwMode="auto">
          <a:xfrm flipH="1">
            <a:off x="3320198" y="2463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0B228B6-A585-B255-F251-3762D5C3DA3D}"/>
              </a:ext>
            </a:extLst>
          </p:cNvPr>
          <p:cNvCxnSpPr>
            <a:cxnSpLocks/>
          </p:cNvCxnSpPr>
          <p:nvPr/>
        </p:nvCxnSpPr>
        <p:spPr bwMode="auto">
          <a:xfrm flipH="1">
            <a:off x="3320198" y="33023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6731C93-A1DD-6ACA-F61E-468BA0EB8BBD}"/>
              </a:ext>
            </a:extLst>
          </p:cNvPr>
          <p:cNvCxnSpPr>
            <a:cxnSpLocks/>
          </p:cNvCxnSpPr>
          <p:nvPr/>
        </p:nvCxnSpPr>
        <p:spPr bwMode="auto">
          <a:xfrm flipH="1">
            <a:off x="3320198" y="41410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92394EC-0A05-1ECD-EEFE-86AC93B80F22}"/>
              </a:ext>
            </a:extLst>
          </p:cNvPr>
          <p:cNvCxnSpPr>
            <a:cxnSpLocks/>
          </p:cNvCxnSpPr>
          <p:nvPr/>
        </p:nvCxnSpPr>
        <p:spPr bwMode="auto">
          <a:xfrm flipH="1">
            <a:off x="3320198" y="49797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F781134-B6D5-4816-2B1D-1C39CC08B698}"/>
              </a:ext>
            </a:extLst>
          </p:cNvPr>
          <p:cNvCxnSpPr>
            <a:cxnSpLocks/>
          </p:cNvCxnSpPr>
          <p:nvPr/>
        </p:nvCxnSpPr>
        <p:spPr bwMode="auto">
          <a:xfrm>
            <a:off x="3396691" y="49921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6F1DE01-A25D-5C7B-7A81-21AC43A4979F}"/>
              </a:ext>
            </a:extLst>
          </p:cNvPr>
          <p:cNvCxnSpPr>
            <a:cxnSpLocks/>
          </p:cNvCxnSpPr>
          <p:nvPr/>
        </p:nvCxnSpPr>
        <p:spPr bwMode="auto">
          <a:xfrm>
            <a:off x="4011753" y="49921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DB77199-BD11-5395-B7EE-150B92D660CC}"/>
              </a:ext>
            </a:extLst>
          </p:cNvPr>
          <p:cNvCxnSpPr>
            <a:cxnSpLocks/>
          </p:cNvCxnSpPr>
          <p:nvPr/>
        </p:nvCxnSpPr>
        <p:spPr bwMode="auto">
          <a:xfrm>
            <a:off x="4626815" y="49921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6F9D3DF-20B1-E182-A41C-FF659B9DAE44}"/>
              </a:ext>
            </a:extLst>
          </p:cNvPr>
          <p:cNvCxnSpPr>
            <a:cxnSpLocks/>
          </p:cNvCxnSpPr>
          <p:nvPr/>
        </p:nvCxnSpPr>
        <p:spPr bwMode="auto">
          <a:xfrm>
            <a:off x="5241877" y="49921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2674E47-F7F2-0C12-6EB0-B524EE587BDD}"/>
              </a:ext>
            </a:extLst>
          </p:cNvPr>
          <p:cNvCxnSpPr>
            <a:cxnSpLocks/>
          </p:cNvCxnSpPr>
          <p:nvPr/>
        </p:nvCxnSpPr>
        <p:spPr bwMode="auto">
          <a:xfrm>
            <a:off x="5856939" y="49921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53EE32B-4ED1-3F15-E81D-F01E3812F6C6}"/>
              </a:ext>
            </a:extLst>
          </p:cNvPr>
          <p:cNvCxnSpPr>
            <a:cxnSpLocks/>
          </p:cNvCxnSpPr>
          <p:nvPr/>
        </p:nvCxnSpPr>
        <p:spPr bwMode="auto">
          <a:xfrm>
            <a:off x="6472001" y="49921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047E7D6-2697-5D7E-9681-61A056BA03B0}"/>
              </a:ext>
            </a:extLst>
          </p:cNvPr>
          <p:cNvCxnSpPr>
            <a:cxnSpLocks/>
          </p:cNvCxnSpPr>
          <p:nvPr/>
        </p:nvCxnSpPr>
        <p:spPr bwMode="auto">
          <a:xfrm>
            <a:off x="7087063" y="49921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F1B8B2D-782C-F394-D67C-42FFEBB5BED6}"/>
              </a:ext>
            </a:extLst>
          </p:cNvPr>
          <p:cNvCxnSpPr>
            <a:cxnSpLocks/>
          </p:cNvCxnSpPr>
          <p:nvPr/>
        </p:nvCxnSpPr>
        <p:spPr bwMode="auto">
          <a:xfrm>
            <a:off x="7702125" y="49921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43FE763-C101-0CD3-C8FD-D70E28419A2E}"/>
              </a:ext>
            </a:extLst>
          </p:cNvPr>
          <p:cNvCxnSpPr>
            <a:cxnSpLocks/>
          </p:cNvCxnSpPr>
          <p:nvPr/>
        </p:nvCxnSpPr>
        <p:spPr bwMode="auto">
          <a:xfrm>
            <a:off x="8317189" y="4992127"/>
            <a:ext cx="0" cy="64008"/>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7C1438A6-20EE-7CDD-60D3-DCDC89F90AFD}"/>
              </a:ext>
            </a:extLst>
          </p:cNvPr>
          <p:cNvSpPr txBox="1"/>
          <p:nvPr/>
        </p:nvSpPr>
        <p:spPr bwMode="auto">
          <a:xfrm>
            <a:off x="8071804" y="5021438"/>
            <a:ext cx="491428"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2" name="TextBox 51">
            <a:extLst>
              <a:ext uri="{FF2B5EF4-FFF2-40B4-BE49-F238E27FC236}">
                <a16:creationId xmlns:a16="http://schemas.microsoft.com/office/drawing/2014/main" id="{B28A9C94-D52D-9890-B5B7-B45CF4439A0B}"/>
              </a:ext>
            </a:extLst>
          </p:cNvPr>
          <p:cNvSpPr txBox="1"/>
          <p:nvPr/>
        </p:nvSpPr>
        <p:spPr bwMode="auto">
          <a:xfrm>
            <a:off x="3159244" y="5021438"/>
            <a:ext cx="491428"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44B0C76F-C98E-1675-E802-D11CA9F6A2CC}"/>
              </a:ext>
            </a:extLst>
          </p:cNvPr>
          <p:cNvSpPr txBox="1"/>
          <p:nvPr/>
        </p:nvSpPr>
        <p:spPr bwMode="auto">
          <a:xfrm>
            <a:off x="3773314" y="5021438"/>
            <a:ext cx="491428"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54" name="TextBox 53">
            <a:extLst>
              <a:ext uri="{FF2B5EF4-FFF2-40B4-BE49-F238E27FC236}">
                <a16:creationId xmlns:a16="http://schemas.microsoft.com/office/drawing/2014/main" id="{7E08718E-72D4-4552-980B-7F49FB6C0F29}"/>
              </a:ext>
            </a:extLst>
          </p:cNvPr>
          <p:cNvSpPr txBox="1"/>
          <p:nvPr/>
        </p:nvSpPr>
        <p:spPr bwMode="auto">
          <a:xfrm>
            <a:off x="4387384" y="5021438"/>
            <a:ext cx="491428"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5" name="TextBox 54">
            <a:extLst>
              <a:ext uri="{FF2B5EF4-FFF2-40B4-BE49-F238E27FC236}">
                <a16:creationId xmlns:a16="http://schemas.microsoft.com/office/drawing/2014/main" id="{85EA9B0A-159B-4978-E17C-B499C77878AE}"/>
              </a:ext>
            </a:extLst>
          </p:cNvPr>
          <p:cNvSpPr txBox="1"/>
          <p:nvPr/>
        </p:nvSpPr>
        <p:spPr bwMode="auto">
          <a:xfrm>
            <a:off x="5001454" y="5021438"/>
            <a:ext cx="491428"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F281A06B-FA58-1D58-85BC-34F7817BCA24}"/>
              </a:ext>
            </a:extLst>
          </p:cNvPr>
          <p:cNvSpPr txBox="1"/>
          <p:nvPr/>
        </p:nvSpPr>
        <p:spPr bwMode="auto">
          <a:xfrm>
            <a:off x="5615524" y="5021438"/>
            <a:ext cx="491428"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0791E421-77B5-01CC-33B9-910E0CB2EF8C}"/>
              </a:ext>
            </a:extLst>
          </p:cNvPr>
          <p:cNvSpPr txBox="1"/>
          <p:nvPr/>
        </p:nvSpPr>
        <p:spPr bwMode="auto">
          <a:xfrm>
            <a:off x="6229594" y="5021438"/>
            <a:ext cx="491428"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58" name="TextBox 57">
            <a:extLst>
              <a:ext uri="{FF2B5EF4-FFF2-40B4-BE49-F238E27FC236}">
                <a16:creationId xmlns:a16="http://schemas.microsoft.com/office/drawing/2014/main" id="{D14D9277-71FE-E28A-E4EC-7DB9788608AA}"/>
              </a:ext>
            </a:extLst>
          </p:cNvPr>
          <p:cNvSpPr txBox="1"/>
          <p:nvPr/>
        </p:nvSpPr>
        <p:spPr bwMode="auto">
          <a:xfrm>
            <a:off x="6843664" y="5021438"/>
            <a:ext cx="491428"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9" name="TextBox 58">
            <a:extLst>
              <a:ext uri="{FF2B5EF4-FFF2-40B4-BE49-F238E27FC236}">
                <a16:creationId xmlns:a16="http://schemas.microsoft.com/office/drawing/2014/main" id="{D44D71EC-B969-50A2-0C8D-4B4A9A90C749}"/>
              </a:ext>
            </a:extLst>
          </p:cNvPr>
          <p:cNvSpPr txBox="1"/>
          <p:nvPr/>
        </p:nvSpPr>
        <p:spPr bwMode="auto">
          <a:xfrm>
            <a:off x="7457734" y="5021438"/>
            <a:ext cx="491428"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60" name="TextBox 59">
            <a:extLst>
              <a:ext uri="{FF2B5EF4-FFF2-40B4-BE49-F238E27FC236}">
                <a16:creationId xmlns:a16="http://schemas.microsoft.com/office/drawing/2014/main" id="{FC9179C9-44F8-DC3D-41B6-1C96F79E9E76}"/>
              </a:ext>
            </a:extLst>
          </p:cNvPr>
          <p:cNvSpPr txBox="1"/>
          <p:nvPr/>
        </p:nvSpPr>
        <p:spPr bwMode="auto">
          <a:xfrm>
            <a:off x="2680063" y="1454685"/>
            <a:ext cx="672139"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1" name="TextBox 60">
            <a:extLst>
              <a:ext uri="{FF2B5EF4-FFF2-40B4-BE49-F238E27FC236}">
                <a16:creationId xmlns:a16="http://schemas.microsoft.com/office/drawing/2014/main" id="{3A6847F9-ACEF-A7F1-8F55-C12EA82A06D4}"/>
              </a:ext>
            </a:extLst>
          </p:cNvPr>
          <p:cNvSpPr txBox="1"/>
          <p:nvPr/>
        </p:nvSpPr>
        <p:spPr bwMode="auto">
          <a:xfrm>
            <a:off x="2680063" y="2292116"/>
            <a:ext cx="672139"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62" name="TextBox 61">
            <a:extLst>
              <a:ext uri="{FF2B5EF4-FFF2-40B4-BE49-F238E27FC236}">
                <a16:creationId xmlns:a16="http://schemas.microsoft.com/office/drawing/2014/main" id="{2C9DED1C-EF9D-EA6C-8106-6D1B97A0D6A0}"/>
              </a:ext>
            </a:extLst>
          </p:cNvPr>
          <p:cNvSpPr txBox="1"/>
          <p:nvPr/>
        </p:nvSpPr>
        <p:spPr bwMode="auto">
          <a:xfrm>
            <a:off x="2680063" y="3129547"/>
            <a:ext cx="672139"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63" name="TextBox 62">
            <a:extLst>
              <a:ext uri="{FF2B5EF4-FFF2-40B4-BE49-F238E27FC236}">
                <a16:creationId xmlns:a16="http://schemas.microsoft.com/office/drawing/2014/main" id="{81147BFC-3A77-5635-2A2D-379227838391}"/>
              </a:ext>
            </a:extLst>
          </p:cNvPr>
          <p:cNvSpPr txBox="1"/>
          <p:nvPr/>
        </p:nvSpPr>
        <p:spPr bwMode="auto">
          <a:xfrm>
            <a:off x="2680063" y="3966978"/>
            <a:ext cx="672139"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64" name="TextBox 63">
            <a:extLst>
              <a:ext uri="{FF2B5EF4-FFF2-40B4-BE49-F238E27FC236}">
                <a16:creationId xmlns:a16="http://schemas.microsoft.com/office/drawing/2014/main" id="{1EE1C471-2022-A467-11A5-4E51A3C6716F}"/>
              </a:ext>
            </a:extLst>
          </p:cNvPr>
          <p:cNvSpPr txBox="1"/>
          <p:nvPr/>
        </p:nvSpPr>
        <p:spPr bwMode="auto">
          <a:xfrm>
            <a:off x="2680063" y="4804408"/>
            <a:ext cx="672139" cy="37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0.00</a:t>
            </a:r>
          </a:p>
        </p:txBody>
      </p:sp>
      <p:sp>
        <p:nvSpPr>
          <p:cNvPr id="71" name="Freeform 70">
            <a:extLst>
              <a:ext uri="{FF2B5EF4-FFF2-40B4-BE49-F238E27FC236}">
                <a16:creationId xmlns:a16="http://schemas.microsoft.com/office/drawing/2014/main" id="{0C15C5B0-F732-215E-38B8-D9203E592DE7}"/>
              </a:ext>
            </a:extLst>
          </p:cNvPr>
          <p:cNvSpPr/>
          <p:nvPr/>
        </p:nvSpPr>
        <p:spPr bwMode="auto">
          <a:xfrm>
            <a:off x="3419959" y="1611824"/>
            <a:ext cx="4840638" cy="1751308"/>
          </a:xfrm>
          <a:custGeom>
            <a:avLst/>
            <a:gdLst>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22888 h 1751308"/>
              <a:gd name="connsiteX52" fmla="*/ 2515892 w 4840638"/>
              <a:gd name="connsiteY52" fmla="*/ 1053884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215539 w 4840638"/>
              <a:gd name="connsiteY84" fmla="*/ 1570495 h 1751308"/>
              <a:gd name="connsiteX85" fmla="*/ 4210373 w 4840638"/>
              <a:gd name="connsiteY85" fmla="*/ 1601491 h 1751308"/>
              <a:gd name="connsiteX86" fmla="*/ 4251702 w 4840638"/>
              <a:gd name="connsiteY86" fmla="*/ 1596325 h 1751308"/>
              <a:gd name="connsiteX87" fmla="*/ 4246536 w 4840638"/>
              <a:gd name="connsiteY87" fmla="*/ 1611823 h 1751308"/>
              <a:gd name="connsiteX88" fmla="*/ 4788977 w 4840638"/>
              <a:gd name="connsiteY88" fmla="*/ 1611823 h 1751308"/>
              <a:gd name="connsiteX89" fmla="*/ 4788977 w 4840638"/>
              <a:gd name="connsiteY89" fmla="*/ 1751308 h 1751308"/>
              <a:gd name="connsiteX90" fmla="*/ 4840638 w 4840638"/>
              <a:gd name="connsiteY90" fmla="*/ 1751308 h 1751308"/>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22888 h 1751308"/>
              <a:gd name="connsiteX52" fmla="*/ 2515892 w 4840638"/>
              <a:gd name="connsiteY52" fmla="*/ 1053884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171089 w 4840638"/>
              <a:gd name="connsiteY84" fmla="*/ 1560970 h 1751308"/>
              <a:gd name="connsiteX85" fmla="*/ 4210373 w 4840638"/>
              <a:gd name="connsiteY85" fmla="*/ 1601491 h 1751308"/>
              <a:gd name="connsiteX86" fmla="*/ 4251702 w 4840638"/>
              <a:gd name="connsiteY86" fmla="*/ 1596325 h 1751308"/>
              <a:gd name="connsiteX87" fmla="*/ 4246536 w 4840638"/>
              <a:gd name="connsiteY87" fmla="*/ 1611823 h 1751308"/>
              <a:gd name="connsiteX88" fmla="*/ 4788977 w 4840638"/>
              <a:gd name="connsiteY88" fmla="*/ 1611823 h 1751308"/>
              <a:gd name="connsiteX89" fmla="*/ 4788977 w 4840638"/>
              <a:gd name="connsiteY89" fmla="*/ 1751308 h 1751308"/>
              <a:gd name="connsiteX90" fmla="*/ 4840638 w 4840638"/>
              <a:gd name="connsiteY90" fmla="*/ 1751308 h 1751308"/>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22888 h 1751308"/>
              <a:gd name="connsiteX52" fmla="*/ 2515892 w 4840638"/>
              <a:gd name="connsiteY52" fmla="*/ 1053884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171089 w 4840638"/>
              <a:gd name="connsiteY84" fmla="*/ 1560970 h 1751308"/>
              <a:gd name="connsiteX85" fmla="*/ 4223073 w 4840638"/>
              <a:gd name="connsiteY85" fmla="*/ 1576091 h 1751308"/>
              <a:gd name="connsiteX86" fmla="*/ 4251702 w 4840638"/>
              <a:gd name="connsiteY86" fmla="*/ 1596325 h 1751308"/>
              <a:gd name="connsiteX87" fmla="*/ 4246536 w 4840638"/>
              <a:gd name="connsiteY87" fmla="*/ 1611823 h 1751308"/>
              <a:gd name="connsiteX88" fmla="*/ 4788977 w 4840638"/>
              <a:gd name="connsiteY88" fmla="*/ 1611823 h 1751308"/>
              <a:gd name="connsiteX89" fmla="*/ 4788977 w 4840638"/>
              <a:gd name="connsiteY89" fmla="*/ 1751308 h 1751308"/>
              <a:gd name="connsiteX90" fmla="*/ 4840638 w 4840638"/>
              <a:gd name="connsiteY90" fmla="*/ 1751308 h 1751308"/>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22888 h 1751308"/>
              <a:gd name="connsiteX52" fmla="*/ 2515892 w 4840638"/>
              <a:gd name="connsiteY52" fmla="*/ 1053884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171089 w 4840638"/>
              <a:gd name="connsiteY84" fmla="*/ 1560970 h 1751308"/>
              <a:gd name="connsiteX85" fmla="*/ 4223073 w 4840638"/>
              <a:gd name="connsiteY85" fmla="*/ 1576091 h 1751308"/>
              <a:gd name="connsiteX86" fmla="*/ 4216777 w 4840638"/>
              <a:gd name="connsiteY86" fmla="*/ 1593150 h 1751308"/>
              <a:gd name="connsiteX87" fmla="*/ 4246536 w 4840638"/>
              <a:gd name="connsiteY87" fmla="*/ 1611823 h 1751308"/>
              <a:gd name="connsiteX88" fmla="*/ 4788977 w 4840638"/>
              <a:gd name="connsiteY88" fmla="*/ 1611823 h 1751308"/>
              <a:gd name="connsiteX89" fmla="*/ 4788977 w 4840638"/>
              <a:gd name="connsiteY89" fmla="*/ 1751308 h 1751308"/>
              <a:gd name="connsiteX90" fmla="*/ 4840638 w 4840638"/>
              <a:gd name="connsiteY90" fmla="*/ 1751308 h 1751308"/>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22888 h 1751308"/>
              <a:gd name="connsiteX52" fmla="*/ 2515892 w 4840638"/>
              <a:gd name="connsiteY52" fmla="*/ 1053884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171089 w 4840638"/>
              <a:gd name="connsiteY84" fmla="*/ 1573670 h 1751308"/>
              <a:gd name="connsiteX85" fmla="*/ 4223073 w 4840638"/>
              <a:gd name="connsiteY85" fmla="*/ 1576091 h 1751308"/>
              <a:gd name="connsiteX86" fmla="*/ 4216777 w 4840638"/>
              <a:gd name="connsiteY86" fmla="*/ 1593150 h 1751308"/>
              <a:gd name="connsiteX87" fmla="*/ 4246536 w 4840638"/>
              <a:gd name="connsiteY87" fmla="*/ 1611823 h 1751308"/>
              <a:gd name="connsiteX88" fmla="*/ 4788977 w 4840638"/>
              <a:gd name="connsiteY88" fmla="*/ 1611823 h 1751308"/>
              <a:gd name="connsiteX89" fmla="*/ 4788977 w 4840638"/>
              <a:gd name="connsiteY89" fmla="*/ 1751308 h 1751308"/>
              <a:gd name="connsiteX90" fmla="*/ 4840638 w 4840638"/>
              <a:gd name="connsiteY90" fmla="*/ 1751308 h 1751308"/>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22888 h 1751308"/>
              <a:gd name="connsiteX52" fmla="*/ 2515892 w 4840638"/>
              <a:gd name="connsiteY52" fmla="*/ 1053884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171089 w 4840638"/>
              <a:gd name="connsiteY84" fmla="*/ 1573670 h 1751308"/>
              <a:gd name="connsiteX85" fmla="*/ 4223073 w 4840638"/>
              <a:gd name="connsiteY85" fmla="*/ 1576091 h 1751308"/>
              <a:gd name="connsiteX86" fmla="*/ 4216777 w 4840638"/>
              <a:gd name="connsiteY86" fmla="*/ 1593150 h 1751308"/>
              <a:gd name="connsiteX87" fmla="*/ 4246536 w 4840638"/>
              <a:gd name="connsiteY87" fmla="*/ 1595948 h 1751308"/>
              <a:gd name="connsiteX88" fmla="*/ 4788977 w 4840638"/>
              <a:gd name="connsiteY88" fmla="*/ 1611823 h 1751308"/>
              <a:gd name="connsiteX89" fmla="*/ 4788977 w 4840638"/>
              <a:gd name="connsiteY89" fmla="*/ 1751308 h 1751308"/>
              <a:gd name="connsiteX90" fmla="*/ 4840638 w 4840638"/>
              <a:gd name="connsiteY90" fmla="*/ 1751308 h 1751308"/>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22888 h 1751308"/>
              <a:gd name="connsiteX52" fmla="*/ 2515892 w 4840638"/>
              <a:gd name="connsiteY52" fmla="*/ 1053884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171089 w 4840638"/>
              <a:gd name="connsiteY84" fmla="*/ 1573670 h 1751308"/>
              <a:gd name="connsiteX85" fmla="*/ 4223073 w 4840638"/>
              <a:gd name="connsiteY85" fmla="*/ 1576091 h 1751308"/>
              <a:gd name="connsiteX86" fmla="*/ 4216777 w 4840638"/>
              <a:gd name="connsiteY86" fmla="*/ 1593150 h 1751308"/>
              <a:gd name="connsiteX87" fmla="*/ 4237011 w 4840638"/>
              <a:gd name="connsiteY87" fmla="*/ 1614998 h 1751308"/>
              <a:gd name="connsiteX88" fmla="*/ 4788977 w 4840638"/>
              <a:gd name="connsiteY88" fmla="*/ 1611823 h 1751308"/>
              <a:gd name="connsiteX89" fmla="*/ 4788977 w 4840638"/>
              <a:gd name="connsiteY89" fmla="*/ 1751308 h 1751308"/>
              <a:gd name="connsiteX90" fmla="*/ 4840638 w 4840638"/>
              <a:gd name="connsiteY90" fmla="*/ 1751308 h 1751308"/>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22888 h 1751308"/>
              <a:gd name="connsiteX52" fmla="*/ 2515892 w 4840638"/>
              <a:gd name="connsiteY52" fmla="*/ 1053884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171089 w 4840638"/>
              <a:gd name="connsiteY84" fmla="*/ 1573670 h 1751308"/>
              <a:gd name="connsiteX85" fmla="*/ 4223073 w 4840638"/>
              <a:gd name="connsiteY85" fmla="*/ 1576091 h 1751308"/>
              <a:gd name="connsiteX86" fmla="*/ 4254877 w 4840638"/>
              <a:gd name="connsiteY86" fmla="*/ 1589975 h 1751308"/>
              <a:gd name="connsiteX87" fmla="*/ 4237011 w 4840638"/>
              <a:gd name="connsiteY87" fmla="*/ 1614998 h 1751308"/>
              <a:gd name="connsiteX88" fmla="*/ 4788977 w 4840638"/>
              <a:gd name="connsiteY88" fmla="*/ 1611823 h 1751308"/>
              <a:gd name="connsiteX89" fmla="*/ 4788977 w 4840638"/>
              <a:gd name="connsiteY89" fmla="*/ 1751308 h 1751308"/>
              <a:gd name="connsiteX90" fmla="*/ 4840638 w 4840638"/>
              <a:gd name="connsiteY90" fmla="*/ 1751308 h 1751308"/>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22888 h 1751308"/>
              <a:gd name="connsiteX52" fmla="*/ 2515892 w 4840638"/>
              <a:gd name="connsiteY52" fmla="*/ 1053884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171089 w 4840638"/>
              <a:gd name="connsiteY84" fmla="*/ 1573670 h 1751308"/>
              <a:gd name="connsiteX85" fmla="*/ 4223073 w 4840638"/>
              <a:gd name="connsiteY85" fmla="*/ 1576091 h 1751308"/>
              <a:gd name="connsiteX86" fmla="*/ 4223127 w 4840638"/>
              <a:gd name="connsiteY86" fmla="*/ 1596325 h 1751308"/>
              <a:gd name="connsiteX87" fmla="*/ 4237011 w 4840638"/>
              <a:gd name="connsiteY87" fmla="*/ 1614998 h 1751308"/>
              <a:gd name="connsiteX88" fmla="*/ 4788977 w 4840638"/>
              <a:gd name="connsiteY88" fmla="*/ 1611823 h 1751308"/>
              <a:gd name="connsiteX89" fmla="*/ 4788977 w 4840638"/>
              <a:gd name="connsiteY89" fmla="*/ 1751308 h 1751308"/>
              <a:gd name="connsiteX90" fmla="*/ 4840638 w 4840638"/>
              <a:gd name="connsiteY90" fmla="*/ 1751308 h 1751308"/>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35588 h 1751308"/>
              <a:gd name="connsiteX52" fmla="*/ 2515892 w 4840638"/>
              <a:gd name="connsiteY52" fmla="*/ 1053884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171089 w 4840638"/>
              <a:gd name="connsiteY84" fmla="*/ 1573670 h 1751308"/>
              <a:gd name="connsiteX85" fmla="*/ 4223073 w 4840638"/>
              <a:gd name="connsiteY85" fmla="*/ 1576091 h 1751308"/>
              <a:gd name="connsiteX86" fmla="*/ 4223127 w 4840638"/>
              <a:gd name="connsiteY86" fmla="*/ 1596325 h 1751308"/>
              <a:gd name="connsiteX87" fmla="*/ 4237011 w 4840638"/>
              <a:gd name="connsiteY87" fmla="*/ 1614998 h 1751308"/>
              <a:gd name="connsiteX88" fmla="*/ 4788977 w 4840638"/>
              <a:gd name="connsiteY88" fmla="*/ 1611823 h 1751308"/>
              <a:gd name="connsiteX89" fmla="*/ 4788977 w 4840638"/>
              <a:gd name="connsiteY89" fmla="*/ 1751308 h 1751308"/>
              <a:gd name="connsiteX90" fmla="*/ 4840638 w 4840638"/>
              <a:gd name="connsiteY90" fmla="*/ 1751308 h 1751308"/>
              <a:gd name="connsiteX0" fmla="*/ 5166 w 4840638"/>
              <a:gd name="connsiteY0" fmla="*/ 0 h 1751308"/>
              <a:gd name="connsiteX1" fmla="*/ 0 w 4840638"/>
              <a:gd name="connsiteY1" fmla="*/ 46495 h 1751308"/>
              <a:gd name="connsiteX2" fmla="*/ 67160 w 4840638"/>
              <a:gd name="connsiteY2" fmla="*/ 46495 h 1751308"/>
              <a:gd name="connsiteX3" fmla="*/ 67160 w 4840638"/>
              <a:gd name="connsiteY3" fmla="*/ 61993 h 1751308"/>
              <a:gd name="connsiteX4" fmla="*/ 154983 w 4840638"/>
              <a:gd name="connsiteY4" fmla="*/ 61993 h 1751308"/>
              <a:gd name="connsiteX5" fmla="*/ 154983 w 4840638"/>
              <a:gd name="connsiteY5" fmla="*/ 82657 h 1751308"/>
              <a:gd name="connsiteX6" fmla="*/ 232475 w 4840638"/>
              <a:gd name="connsiteY6" fmla="*/ 82657 h 1751308"/>
              <a:gd name="connsiteX7" fmla="*/ 232475 w 4840638"/>
              <a:gd name="connsiteY7" fmla="*/ 82657 h 1751308"/>
              <a:gd name="connsiteX8" fmla="*/ 258305 w 4840638"/>
              <a:gd name="connsiteY8" fmla="*/ 118820 h 1751308"/>
              <a:gd name="connsiteX9" fmla="*/ 309966 w 4840638"/>
              <a:gd name="connsiteY9" fmla="*/ 118820 h 1751308"/>
              <a:gd name="connsiteX10" fmla="*/ 371960 w 4840638"/>
              <a:gd name="connsiteY10" fmla="*/ 211810 h 1751308"/>
              <a:gd name="connsiteX11" fmla="*/ 449451 w 4840638"/>
              <a:gd name="connsiteY11" fmla="*/ 211810 h 1751308"/>
              <a:gd name="connsiteX12" fmla="*/ 475282 w 4840638"/>
              <a:gd name="connsiteY12" fmla="*/ 258305 h 1751308"/>
              <a:gd name="connsiteX13" fmla="*/ 552773 w 4840638"/>
              <a:gd name="connsiteY13" fmla="*/ 263471 h 1751308"/>
              <a:gd name="connsiteX14" fmla="*/ 568272 w 4840638"/>
              <a:gd name="connsiteY14" fmla="*/ 346129 h 1751308"/>
              <a:gd name="connsiteX15" fmla="*/ 568272 w 4840638"/>
              <a:gd name="connsiteY15" fmla="*/ 346129 h 1751308"/>
              <a:gd name="connsiteX16" fmla="*/ 614766 w 4840638"/>
              <a:gd name="connsiteY16" fmla="*/ 382291 h 1751308"/>
              <a:gd name="connsiteX17" fmla="*/ 738753 w 4840638"/>
              <a:gd name="connsiteY17" fmla="*/ 413288 h 1751308"/>
              <a:gd name="connsiteX18" fmla="*/ 764583 w 4840638"/>
              <a:gd name="connsiteY18" fmla="*/ 449451 h 1751308"/>
              <a:gd name="connsiteX19" fmla="*/ 847241 w 4840638"/>
              <a:gd name="connsiteY19" fmla="*/ 454617 h 1751308"/>
              <a:gd name="connsiteX20" fmla="*/ 888570 w 4840638"/>
              <a:gd name="connsiteY20" fmla="*/ 537274 h 1751308"/>
              <a:gd name="connsiteX21" fmla="*/ 919566 w 4840638"/>
              <a:gd name="connsiteY21" fmla="*/ 537274 h 1751308"/>
              <a:gd name="connsiteX22" fmla="*/ 940231 w 4840638"/>
              <a:gd name="connsiteY22" fmla="*/ 568271 h 1751308"/>
              <a:gd name="connsiteX23" fmla="*/ 1033221 w 4840638"/>
              <a:gd name="connsiteY23" fmla="*/ 568271 h 1751308"/>
              <a:gd name="connsiteX24" fmla="*/ 1033221 w 4840638"/>
              <a:gd name="connsiteY24" fmla="*/ 568271 h 1751308"/>
              <a:gd name="connsiteX25" fmla="*/ 1048719 w 4840638"/>
              <a:gd name="connsiteY25" fmla="*/ 604434 h 1751308"/>
              <a:gd name="connsiteX26" fmla="*/ 1121044 w 4840638"/>
              <a:gd name="connsiteY26" fmla="*/ 604434 h 1751308"/>
              <a:gd name="connsiteX27" fmla="*/ 1157207 w 4840638"/>
              <a:gd name="connsiteY27" fmla="*/ 630264 h 1751308"/>
              <a:gd name="connsiteX28" fmla="*/ 1203702 w 4840638"/>
              <a:gd name="connsiteY28" fmla="*/ 630264 h 1751308"/>
              <a:gd name="connsiteX29" fmla="*/ 1224366 w 4840638"/>
              <a:gd name="connsiteY29" fmla="*/ 656095 h 1751308"/>
              <a:gd name="connsiteX30" fmla="*/ 1332855 w 4840638"/>
              <a:gd name="connsiteY30" fmla="*/ 656095 h 1751308"/>
              <a:gd name="connsiteX31" fmla="*/ 1353519 w 4840638"/>
              <a:gd name="connsiteY31" fmla="*/ 697423 h 1751308"/>
              <a:gd name="connsiteX32" fmla="*/ 1425844 w 4840638"/>
              <a:gd name="connsiteY32" fmla="*/ 702590 h 1751308"/>
              <a:gd name="connsiteX33" fmla="*/ 1436177 w 4840638"/>
              <a:gd name="connsiteY33" fmla="*/ 733586 h 1751308"/>
              <a:gd name="connsiteX34" fmla="*/ 1534333 w 4840638"/>
              <a:gd name="connsiteY34" fmla="*/ 733586 h 1751308"/>
              <a:gd name="connsiteX35" fmla="*/ 1554997 w 4840638"/>
              <a:gd name="connsiteY35" fmla="*/ 764583 h 1751308"/>
              <a:gd name="connsiteX36" fmla="*/ 1632488 w 4840638"/>
              <a:gd name="connsiteY36" fmla="*/ 764583 h 1751308"/>
              <a:gd name="connsiteX37" fmla="*/ 1642821 w 4840638"/>
              <a:gd name="connsiteY37" fmla="*/ 790413 h 1751308"/>
              <a:gd name="connsiteX38" fmla="*/ 1704814 w 4840638"/>
              <a:gd name="connsiteY38" fmla="*/ 790413 h 1751308"/>
              <a:gd name="connsiteX39" fmla="*/ 1746143 w 4840638"/>
              <a:gd name="connsiteY39" fmla="*/ 852407 h 1751308"/>
              <a:gd name="connsiteX40" fmla="*/ 1833966 w 4840638"/>
              <a:gd name="connsiteY40" fmla="*/ 862739 h 1751308"/>
              <a:gd name="connsiteX41" fmla="*/ 1864963 w 4840638"/>
              <a:gd name="connsiteY41" fmla="*/ 904068 h 1751308"/>
              <a:gd name="connsiteX42" fmla="*/ 1921790 w 4840638"/>
              <a:gd name="connsiteY42" fmla="*/ 904068 h 1751308"/>
              <a:gd name="connsiteX43" fmla="*/ 1926956 w 4840638"/>
              <a:gd name="connsiteY43" fmla="*/ 929898 h 1751308"/>
              <a:gd name="connsiteX44" fmla="*/ 1926956 w 4840638"/>
              <a:gd name="connsiteY44" fmla="*/ 929898 h 1751308"/>
              <a:gd name="connsiteX45" fmla="*/ 1978617 w 4840638"/>
              <a:gd name="connsiteY45" fmla="*/ 929898 h 1751308"/>
              <a:gd name="connsiteX46" fmla="*/ 1999282 w 4840638"/>
              <a:gd name="connsiteY46" fmla="*/ 976393 h 1751308"/>
              <a:gd name="connsiteX47" fmla="*/ 2035444 w 4840638"/>
              <a:gd name="connsiteY47" fmla="*/ 976393 h 1751308"/>
              <a:gd name="connsiteX48" fmla="*/ 2056109 w 4840638"/>
              <a:gd name="connsiteY48" fmla="*/ 1002223 h 1751308"/>
              <a:gd name="connsiteX49" fmla="*/ 2159431 w 4840638"/>
              <a:gd name="connsiteY49" fmla="*/ 1002223 h 1751308"/>
              <a:gd name="connsiteX50" fmla="*/ 2159431 w 4840638"/>
              <a:gd name="connsiteY50" fmla="*/ 1033220 h 1751308"/>
              <a:gd name="connsiteX51" fmla="*/ 2510726 w 4840638"/>
              <a:gd name="connsiteY51" fmla="*/ 1035588 h 1751308"/>
              <a:gd name="connsiteX52" fmla="*/ 2512717 w 4840638"/>
              <a:gd name="connsiteY52" fmla="*/ 1063409 h 1751308"/>
              <a:gd name="connsiteX53" fmla="*/ 2593383 w 4840638"/>
              <a:gd name="connsiteY53" fmla="*/ 1064217 h 1751308"/>
              <a:gd name="connsiteX54" fmla="*/ 2593383 w 4840638"/>
              <a:gd name="connsiteY54" fmla="*/ 1084881 h 1751308"/>
              <a:gd name="connsiteX55" fmla="*/ 2655377 w 4840638"/>
              <a:gd name="connsiteY55" fmla="*/ 1090047 h 1751308"/>
              <a:gd name="connsiteX56" fmla="*/ 2722536 w 4840638"/>
              <a:gd name="connsiteY56" fmla="*/ 1136542 h 1751308"/>
              <a:gd name="connsiteX57" fmla="*/ 2738034 w 4840638"/>
              <a:gd name="connsiteY57" fmla="*/ 1152040 h 1751308"/>
              <a:gd name="connsiteX58" fmla="*/ 2800027 w 4840638"/>
              <a:gd name="connsiteY58" fmla="*/ 1146874 h 1751308"/>
              <a:gd name="connsiteX59" fmla="*/ 2810360 w 4840638"/>
              <a:gd name="connsiteY59" fmla="*/ 1167539 h 1751308"/>
              <a:gd name="connsiteX60" fmla="*/ 2908516 w 4840638"/>
              <a:gd name="connsiteY60" fmla="*/ 1167539 h 1751308"/>
              <a:gd name="connsiteX61" fmla="*/ 2918848 w 4840638"/>
              <a:gd name="connsiteY61" fmla="*/ 1198535 h 1751308"/>
              <a:gd name="connsiteX62" fmla="*/ 3001505 w 4840638"/>
              <a:gd name="connsiteY62" fmla="*/ 1198535 h 1751308"/>
              <a:gd name="connsiteX63" fmla="*/ 3022170 w 4840638"/>
              <a:gd name="connsiteY63" fmla="*/ 1234698 h 1751308"/>
              <a:gd name="connsiteX64" fmla="*/ 3073831 w 4840638"/>
              <a:gd name="connsiteY64" fmla="*/ 1234698 h 1751308"/>
              <a:gd name="connsiteX65" fmla="*/ 3073831 w 4840638"/>
              <a:gd name="connsiteY65" fmla="*/ 1234698 h 1751308"/>
              <a:gd name="connsiteX66" fmla="*/ 3073831 w 4840638"/>
              <a:gd name="connsiteY66" fmla="*/ 1234698 h 1751308"/>
              <a:gd name="connsiteX67" fmla="*/ 3073831 w 4840638"/>
              <a:gd name="connsiteY67" fmla="*/ 1255362 h 1751308"/>
              <a:gd name="connsiteX68" fmla="*/ 3161655 w 4840638"/>
              <a:gd name="connsiteY68" fmla="*/ 1255362 h 1751308"/>
              <a:gd name="connsiteX69" fmla="*/ 3171987 w 4840638"/>
              <a:gd name="connsiteY69" fmla="*/ 1301857 h 1751308"/>
              <a:gd name="connsiteX70" fmla="*/ 3259810 w 4840638"/>
              <a:gd name="connsiteY70" fmla="*/ 1296691 h 1751308"/>
              <a:gd name="connsiteX71" fmla="*/ 3280475 w 4840638"/>
              <a:gd name="connsiteY71" fmla="*/ 1332854 h 1751308"/>
              <a:gd name="connsiteX72" fmla="*/ 3373465 w 4840638"/>
              <a:gd name="connsiteY72" fmla="*/ 1332854 h 1751308"/>
              <a:gd name="connsiteX73" fmla="*/ 3373465 w 4840638"/>
              <a:gd name="connsiteY73" fmla="*/ 1358684 h 1751308"/>
              <a:gd name="connsiteX74" fmla="*/ 3456122 w 4840638"/>
              <a:gd name="connsiteY74" fmla="*/ 1358684 h 1751308"/>
              <a:gd name="connsiteX75" fmla="*/ 3466455 w 4840638"/>
              <a:gd name="connsiteY75" fmla="*/ 1384515 h 1751308"/>
              <a:gd name="connsiteX76" fmla="*/ 3673099 w 4840638"/>
              <a:gd name="connsiteY76" fmla="*/ 1384515 h 1751308"/>
              <a:gd name="connsiteX77" fmla="*/ 3673099 w 4840638"/>
              <a:gd name="connsiteY77" fmla="*/ 1436176 h 1751308"/>
              <a:gd name="connsiteX78" fmla="*/ 3745424 w 4840638"/>
              <a:gd name="connsiteY78" fmla="*/ 1436176 h 1751308"/>
              <a:gd name="connsiteX79" fmla="*/ 3771255 w 4840638"/>
              <a:gd name="connsiteY79" fmla="*/ 1503335 h 1751308"/>
              <a:gd name="connsiteX80" fmla="*/ 3817749 w 4840638"/>
              <a:gd name="connsiteY80" fmla="*/ 1503335 h 1751308"/>
              <a:gd name="connsiteX81" fmla="*/ 3817749 w 4840638"/>
              <a:gd name="connsiteY81" fmla="*/ 1529166 h 1751308"/>
              <a:gd name="connsiteX82" fmla="*/ 4163878 w 4840638"/>
              <a:gd name="connsiteY82" fmla="*/ 1534332 h 1751308"/>
              <a:gd name="connsiteX83" fmla="*/ 4163878 w 4840638"/>
              <a:gd name="connsiteY83" fmla="*/ 1534332 h 1751308"/>
              <a:gd name="connsiteX84" fmla="*/ 4171089 w 4840638"/>
              <a:gd name="connsiteY84" fmla="*/ 1573670 h 1751308"/>
              <a:gd name="connsiteX85" fmla="*/ 4223073 w 4840638"/>
              <a:gd name="connsiteY85" fmla="*/ 1576091 h 1751308"/>
              <a:gd name="connsiteX86" fmla="*/ 4223127 w 4840638"/>
              <a:gd name="connsiteY86" fmla="*/ 1596325 h 1751308"/>
              <a:gd name="connsiteX87" fmla="*/ 4237011 w 4840638"/>
              <a:gd name="connsiteY87" fmla="*/ 1614998 h 1751308"/>
              <a:gd name="connsiteX88" fmla="*/ 4788977 w 4840638"/>
              <a:gd name="connsiteY88" fmla="*/ 1611823 h 1751308"/>
              <a:gd name="connsiteX89" fmla="*/ 4788977 w 4840638"/>
              <a:gd name="connsiteY89" fmla="*/ 1751308 h 1751308"/>
              <a:gd name="connsiteX90" fmla="*/ 4840638 w 4840638"/>
              <a:gd name="connsiteY90" fmla="*/ 1751308 h 1751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4840638" h="1751308">
                <a:moveTo>
                  <a:pt x="5166" y="0"/>
                </a:moveTo>
                <a:lnTo>
                  <a:pt x="0" y="46495"/>
                </a:lnTo>
                <a:lnTo>
                  <a:pt x="67160" y="46495"/>
                </a:lnTo>
                <a:lnTo>
                  <a:pt x="67160" y="61993"/>
                </a:lnTo>
                <a:lnTo>
                  <a:pt x="154983" y="61993"/>
                </a:lnTo>
                <a:lnTo>
                  <a:pt x="154983" y="82657"/>
                </a:lnTo>
                <a:lnTo>
                  <a:pt x="232475" y="82657"/>
                </a:lnTo>
                <a:lnTo>
                  <a:pt x="232475" y="82657"/>
                </a:lnTo>
                <a:lnTo>
                  <a:pt x="258305" y="118820"/>
                </a:lnTo>
                <a:lnTo>
                  <a:pt x="309966" y="118820"/>
                </a:lnTo>
                <a:lnTo>
                  <a:pt x="371960" y="211810"/>
                </a:lnTo>
                <a:lnTo>
                  <a:pt x="449451" y="211810"/>
                </a:lnTo>
                <a:lnTo>
                  <a:pt x="475282" y="258305"/>
                </a:lnTo>
                <a:lnTo>
                  <a:pt x="552773" y="263471"/>
                </a:lnTo>
                <a:lnTo>
                  <a:pt x="568272" y="346129"/>
                </a:lnTo>
                <a:lnTo>
                  <a:pt x="568272" y="346129"/>
                </a:lnTo>
                <a:lnTo>
                  <a:pt x="614766" y="382291"/>
                </a:lnTo>
                <a:lnTo>
                  <a:pt x="738753" y="413288"/>
                </a:lnTo>
                <a:lnTo>
                  <a:pt x="764583" y="449451"/>
                </a:lnTo>
                <a:lnTo>
                  <a:pt x="847241" y="454617"/>
                </a:lnTo>
                <a:lnTo>
                  <a:pt x="888570" y="537274"/>
                </a:lnTo>
                <a:lnTo>
                  <a:pt x="919566" y="537274"/>
                </a:lnTo>
                <a:lnTo>
                  <a:pt x="940231" y="568271"/>
                </a:lnTo>
                <a:lnTo>
                  <a:pt x="1033221" y="568271"/>
                </a:lnTo>
                <a:lnTo>
                  <a:pt x="1033221" y="568271"/>
                </a:lnTo>
                <a:lnTo>
                  <a:pt x="1048719" y="604434"/>
                </a:lnTo>
                <a:lnTo>
                  <a:pt x="1121044" y="604434"/>
                </a:lnTo>
                <a:lnTo>
                  <a:pt x="1157207" y="630264"/>
                </a:lnTo>
                <a:lnTo>
                  <a:pt x="1203702" y="630264"/>
                </a:lnTo>
                <a:lnTo>
                  <a:pt x="1224366" y="656095"/>
                </a:lnTo>
                <a:lnTo>
                  <a:pt x="1332855" y="656095"/>
                </a:lnTo>
                <a:lnTo>
                  <a:pt x="1353519" y="697423"/>
                </a:lnTo>
                <a:lnTo>
                  <a:pt x="1425844" y="702590"/>
                </a:lnTo>
                <a:lnTo>
                  <a:pt x="1436177" y="733586"/>
                </a:lnTo>
                <a:lnTo>
                  <a:pt x="1534333" y="733586"/>
                </a:lnTo>
                <a:lnTo>
                  <a:pt x="1554997" y="764583"/>
                </a:lnTo>
                <a:lnTo>
                  <a:pt x="1632488" y="764583"/>
                </a:lnTo>
                <a:lnTo>
                  <a:pt x="1642821" y="790413"/>
                </a:lnTo>
                <a:lnTo>
                  <a:pt x="1704814" y="790413"/>
                </a:lnTo>
                <a:lnTo>
                  <a:pt x="1746143" y="852407"/>
                </a:lnTo>
                <a:lnTo>
                  <a:pt x="1833966" y="862739"/>
                </a:lnTo>
                <a:lnTo>
                  <a:pt x="1864963" y="904068"/>
                </a:lnTo>
                <a:lnTo>
                  <a:pt x="1921790" y="904068"/>
                </a:lnTo>
                <a:lnTo>
                  <a:pt x="1926956" y="929898"/>
                </a:lnTo>
                <a:lnTo>
                  <a:pt x="1926956" y="929898"/>
                </a:lnTo>
                <a:lnTo>
                  <a:pt x="1978617" y="929898"/>
                </a:lnTo>
                <a:lnTo>
                  <a:pt x="1999282" y="976393"/>
                </a:lnTo>
                <a:lnTo>
                  <a:pt x="2035444" y="976393"/>
                </a:lnTo>
                <a:lnTo>
                  <a:pt x="2056109" y="1002223"/>
                </a:lnTo>
                <a:lnTo>
                  <a:pt x="2159431" y="1002223"/>
                </a:lnTo>
                <a:lnTo>
                  <a:pt x="2159431" y="1033220"/>
                </a:lnTo>
                <a:lnTo>
                  <a:pt x="2510726" y="1035588"/>
                </a:lnTo>
                <a:lnTo>
                  <a:pt x="2512717" y="1063409"/>
                </a:lnTo>
                <a:lnTo>
                  <a:pt x="2593383" y="1064217"/>
                </a:lnTo>
                <a:lnTo>
                  <a:pt x="2593383" y="1084881"/>
                </a:lnTo>
                <a:lnTo>
                  <a:pt x="2655377" y="1090047"/>
                </a:lnTo>
                <a:lnTo>
                  <a:pt x="2722536" y="1136542"/>
                </a:lnTo>
                <a:lnTo>
                  <a:pt x="2738034" y="1152040"/>
                </a:lnTo>
                <a:lnTo>
                  <a:pt x="2800027" y="1146874"/>
                </a:lnTo>
                <a:lnTo>
                  <a:pt x="2810360" y="1167539"/>
                </a:lnTo>
                <a:lnTo>
                  <a:pt x="2908516" y="1167539"/>
                </a:lnTo>
                <a:lnTo>
                  <a:pt x="2918848" y="1198535"/>
                </a:lnTo>
                <a:lnTo>
                  <a:pt x="3001505" y="1198535"/>
                </a:lnTo>
                <a:lnTo>
                  <a:pt x="3022170" y="1234698"/>
                </a:lnTo>
                <a:lnTo>
                  <a:pt x="3073831" y="1234698"/>
                </a:lnTo>
                <a:lnTo>
                  <a:pt x="3073831" y="1234698"/>
                </a:lnTo>
                <a:lnTo>
                  <a:pt x="3073831" y="1234698"/>
                </a:lnTo>
                <a:lnTo>
                  <a:pt x="3073831" y="1255362"/>
                </a:lnTo>
                <a:lnTo>
                  <a:pt x="3161655" y="1255362"/>
                </a:lnTo>
                <a:lnTo>
                  <a:pt x="3171987" y="1301857"/>
                </a:lnTo>
                <a:lnTo>
                  <a:pt x="3259810" y="1296691"/>
                </a:lnTo>
                <a:lnTo>
                  <a:pt x="3280475" y="1332854"/>
                </a:lnTo>
                <a:lnTo>
                  <a:pt x="3373465" y="1332854"/>
                </a:lnTo>
                <a:lnTo>
                  <a:pt x="3373465" y="1358684"/>
                </a:lnTo>
                <a:lnTo>
                  <a:pt x="3456122" y="1358684"/>
                </a:lnTo>
                <a:lnTo>
                  <a:pt x="3466455" y="1384515"/>
                </a:lnTo>
                <a:lnTo>
                  <a:pt x="3673099" y="1384515"/>
                </a:lnTo>
                <a:lnTo>
                  <a:pt x="3673099" y="1436176"/>
                </a:lnTo>
                <a:lnTo>
                  <a:pt x="3745424" y="1436176"/>
                </a:lnTo>
                <a:lnTo>
                  <a:pt x="3771255" y="1503335"/>
                </a:lnTo>
                <a:lnTo>
                  <a:pt x="3817749" y="1503335"/>
                </a:lnTo>
                <a:lnTo>
                  <a:pt x="3817749" y="1529166"/>
                </a:lnTo>
                <a:lnTo>
                  <a:pt x="4163878" y="1534332"/>
                </a:lnTo>
                <a:lnTo>
                  <a:pt x="4163878" y="1534332"/>
                </a:lnTo>
                <a:lnTo>
                  <a:pt x="4171089" y="1573670"/>
                </a:lnTo>
                <a:lnTo>
                  <a:pt x="4223073" y="1576091"/>
                </a:lnTo>
                <a:cubicBezTo>
                  <a:pt x="4223091" y="1582836"/>
                  <a:pt x="4223109" y="1589580"/>
                  <a:pt x="4223127" y="1596325"/>
                </a:cubicBezTo>
                <a:lnTo>
                  <a:pt x="4237011" y="1614998"/>
                </a:lnTo>
                <a:lnTo>
                  <a:pt x="4788977" y="1611823"/>
                </a:lnTo>
                <a:lnTo>
                  <a:pt x="4788977" y="1751308"/>
                </a:lnTo>
                <a:lnTo>
                  <a:pt x="4840638" y="1751308"/>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698178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DC9DD393-7407-E9CE-0CED-5E17751BF433}"/>
              </a:ext>
            </a:extLst>
          </p:cNvPr>
          <p:cNvCxnSpPr>
            <a:cxnSpLocks/>
          </p:cNvCxnSpPr>
          <p:nvPr/>
        </p:nvCxnSpPr>
        <p:spPr bwMode="auto">
          <a:xfrm flipV="1">
            <a:off x="4027467" y="1740225"/>
            <a:ext cx="0" cy="3984309"/>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D7E74E6-68E3-4FC1-88DA-65AAEFB1B58D}"/>
              </a:ext>
            </a:extLst>
          </p:cNvPr>
          <p:cNvCxnSpPr>
            <a:cxnSpLocks/>
          </p:cNvCxnSpPr>
          <p:nvPr/>
        </p:nvCxnSpPr>
        <p:spPr bwMode="auto">
          <a:xfrm flipH="1" flipV="1">
            <a:off x="9774922" y="1730065"/>
            <a:ext cx="0" cy="3645059"/>
          </a:xfrm>
          <a:prstGeom prst="line">
            <a:avLst/>
          </a:prstGeom>
          <a:noFill/>
          <a:ln w="28575" cap="flat" cmpd="sng" algn="ctr">
            <a:solidFill>
              <a:schemeClr val="accent3"/>
            </a:solidFill>
            <a:prstDash val="solid"/>
            <a:round/>
            <a:headEnd type="none" w="med" len="med"/>
            <a:tailEnd type="none" w="med" len="med"/>
          </a:ln>
          <a:effectLst/>
        </p:spPr>
      </p:cxnSp>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solidFill>
                  <a:srgbClr val="455560"/>
                </a:solidFill>
              </a:rPr>
              <a:t>CALGB 140503 (Alliance): </a:t>
            </a:r>
            <a:r>
              <a:rPr lang="en-US" dirty="0"/>
              <a:t>DFS by Subgroup</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Altorki. WCLC 2022. Abstr PL03.06. </a:t>
            </a:r>
            <a:r>
              <a:rPr kumimoji="0" lang="fr-FR"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Reproduced</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fr-FR"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with</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4942D58D-40E8-EA2B-A88B-4AF5DC373D0D}"/>
              </a:ext>
            </a:extLst>
          </p:cNvPr>
          <p:cNvSpPr txBox="1"/>
          <p:nvPr/>
        </p:nvSpPr>
        <p:spPr bwMode="auto">
          <a:xfrm>
            <a:off x="425487" y="1517857"/>
            <a:ext cx="1660632"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1000"/>
              </a:spcBef>
              <a:spcAft>
                <a:spcPts val="700"/>
              </a:spcAft>
            </a:pPr>
            <a:r>
              <a:rPr lang="en-US" sz="1500" dirty="0">
                <a:solidFill>
                  <a:schemeClr val="bg1"/>
                </a:solidFill>
                <a:latin typeface="Calibri" panose="020F0502020204030204" pitchFamily="34" charset="0"/>
              </a:rPr>
              <a:t>Subgroup</a:t>
            </a:r>
            <a:br>
              <a:rPr lang="en-US" sz="1500" dirty="0">
                <a:solidFill>
                  <a:schemeClr val="bg1"/>
                </a:solidFill>
                <a:latin typeface="Calibri" panose="020F0502020204030204" pitchFamily="34" charset="0"/>
              </a:rPr>
            </a:br>
            <a:r>
              <a:rPr lang="en-US" sz="1500" dirty="0">
                <a:solidFill>
                  <a:schemeClr val="bg1"/>
                </a:solidFill>
                <a:latin typeface="Calibri" panose="020F0502020204030204" pitchFamily="34" charset="0"/>
              </a:rPr>
              <a:t>Overall</a:t>
            </a:r>
            <a:br>
              <a:rPr lang="en-US" sz="1500" dirty="0">
                <a:solidFill>
                  <a:schemeClr val="bg1"/>
                </a:solidFill>
                <a:latin typeface="Calibri" panose="020F0502020204030204" pitchFamily="34" charset="0"/>
              </a:rPr>
            </a:br>
            <a:r>
              <a:rPr lang="en-US" sz="1500" dirty="0">
                <a:solidFill>
                  <a:schemeClr val="bg1"/>
                </a:solidFill>
                <a:latin typeface="Calibri" panose="020F0502020204030204" pitchFamily="34" charset="0"/>
              </a:rPr>
              <a:t>Age (≤ 65 vs &gt; 65)</a:t>
            </a:r>
            <a:br>
              <a:rPr lang="en-US" sz="150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 65</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&gt; 65</a:t>
            </a:r>
            <a:br>
              <a:rPr lang="en-US" sz="1500" b="0" dirty="0">
                <a:solidFill>
                  <a:schemeClr val="bg1"/>
                </a:solidFill>
                <a:latin typeface="Calibri" panose="020F0502020204030204" pitchFamily="34" charset="0"/>
              </a:rPr>
            </a:br>
            <a:r>
              <a:rPr lang="en-US" sz="1500" dirty="0">
                <a:solidFill>
                  <a:schemeClr val="bg1"/>
                </a:solidFill>
                <a:latin typeface="Calibri" panose="020F0502020204030204" pitchFamily="34" charset="0"/>
              </a:rPr>
              <a:t>Age (≤ 70 vs &gt; 70)</a:t>
            </a:r>
            <a:br>
              <a:rPr lang="en-US" sz="150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 70</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&gt; 70</a:t>
            </a:r>
            <a:br>
              <a:rPr lang="en-US" sz="1500" b="0" dirty="0">
                <a:solidFill>
                  <a:schemeClr val="bg1"/>
                </a:solidFill>
                <a:latin typeface="Calibri" panose="020F0502020204030204" pitchFamily="34" charset="0"/>
              </a:rPr>
            </a:br>
            <a:r>
              <a:rPr lang="en-US" sz="1500" dirty="0">
                <a:solidFill>
                  <a:schemeClr val="bg1"/>
                </a:solidFill>
                <a:latin typeface="Calibri" panose="020F0502020204030204" pitchFamily="34" charset="0"/>
              </a:rPr>
              <a:t>Gender</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Male</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Female</a:t>
            </a:r>
            <a:br>
              <a:rPr lang="en-US" sz="1500" b="0" dirty="0">
                <a:solidFill>
                  <a:schemeClr val="bg1"/>
                </a:solidFill>
                <a:latin typeface="Calibri" panose="020F0502020204030204" pitchFamily="34" charset="0"/>
              </a:rPr>
            </a:br>
            <a:r>
              <a:rPr lang="en-US" sz="1500" dirty="0">
                <a:solidFill>
                  <a:schemeClr val="bg1"/>
                </a:solidFill>
                <a:latin typeface="Calibri" panose="020F0502020204030204" pitchFamily="34" charset="0"/>
              </a:rPr>
              <a:t>Tumor Location</a:t>
            </a:r>
            <a:br>
              <a:rPr lang="en-US" sz="150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Right upper lobe</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Right middle lobe</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Right lower lobe</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Left upper lobe</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Left lower lobe</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Lingula</a:t>
            </a:r>
          </a:p>
        </p:txBody>
      </p:sp>
      <p:sp>
        <p:nvSpPr>
          <p:cNvPr id="8" name="TextBox 7">
            <a:extLst>
              <a:ext uri="{FF2B5EF4-FFF2-40B4-BE49-F238E27FC236}">
                <a16:creationId xmlns:a16="http://schemas.microsoft.com/office/drawing/2014/main" id="{5F4E3E0E-800A-ED08-D8AC-F21794B67B7B}"/>
              </a:ext>
            </a:extLst>
          </p:cNvPr>
          <p:cNvSpPr txBox="1"/>
          <p:nvPr/>
        </p:nvSpPr>
        <p:spPr bwMode="auto">
          <a:xfrm>
            <a:off x="1719964" y="1517857"/>
            <a:ext cx="894045"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1000"/>
              </a:spcBef>
              <a:spcAft>
                <a:spcPts val="700"/>
              </a:spcAft>
            </a:pPr>
            <a:r>
              <a:rPr lang="en-US" sz="1500" dirty="0">
                <a:solidFill>
                  <a:schemeClr val="accent1"/>
                </a:solidFill>
                <a:latin typeface="Calibri" panose="020F0502020204030204" pitchFamily="34" charset="0"/>
              </a:rPr>
              <a:t>Lobar</a:t>
            </a:r>
            <a:br>
              <a:rPr lang="en-US" sz="1500" dirty="0">
                <a:solidFill>
                  <a:schemeClr val="accent1"/>
                </a:solidFill>
                <a:latin typeface="Calibri" panose="020F0502020204030204" pitchFamily="34" charset="0"/>
              </a:rPr>
            </a:br>
            <a:r>
              <a:rPr lang="en-US" sz="1500" dirty="0">
                <a:solidFill>
                  <a:schemeClr val="accent1"/>
                </a:solidFill>
                <a:latin typeface="Calibri" panose="020F0502020204030204" pitchFamily="34" charset="0"/>
              </a:rPr>
              <a:t>357</a:t>
            </a:r>
            <a:br>
              <a:rPr lang="en-US" sz="1500" dirty="0">
                <a:solidFill>
                  <a:schemeClr val="accent1"/>
                </a:solidFill>
                <a:latin typeface="Calibri" panose="020F0502020204030204" pitchFamily="34" charset="0"/>
              </a:rPr>
            </a:br>
            <a:br>
              <a:rPr lang="en-US" sz="150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131</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226</a:t>
            </a:r>
            <a:br>
              <a:rPr lang="en-US" sz="1500" b="0" dirty="0">
                <a:solidFill>
                  <a:schemeClr val="accent1"/>
                </a:solidFill>
                <a:latin typeface="Calibri" panose="020F0502020204030204" pitchFamily="34" charset="0"/>
              </a:rPr>
            </a:b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211</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146</a:t>
            </a:r>
            <a:br>
              <a:rPr lang="en-US" sz="1500" b="0" dirty="0">
                <a:solidFill>
                  <a:schemeClr val="accent1"/>
                </a:solidFill>
                <a:latin typeface="Calibri" panose="020F0502020204030204" pitchFamily="34" charset="0"/>
              </a:rPr>
            </a:b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147</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210</a:t>
            </a:r>
            <a:br>
              <a:rPr lang="en-US" sz="1500" b="0" dirty="0">
                <a:solidFill>
                  <a:schemeClr val="accent1"/>
                </a:solidFill>
                <a:latin typeface="Calibri" panose="020F0502020204030204" pitchFamily="34" charset="0"/>
              </a:rPr>
            </a:br>
            <a:br>
              <a:rPr lang="en-US" sz="150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128</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16</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43</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104</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63</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3</a:t>
            </a:r>
          </a:p>
        </p:txBody>
      </p:sp>
      <p:sp>
        <p:nvSpPr>
          <p:cNvPr id="9" name="TextBox 8">
            <a:extLst>
              <a:ext uri="{FF2B5EF4-FFF2-40B4-BE49-F238E27FC236}">
                <a16:creationId xmlns:a16="http://schemas.microsoft.com/office/drawing/2014/main" id="{17FD9B46-D3CC-A510-B3ED-5B6B6C14B631}"/>
              </a:ext>
            </a:extLst>
          </p:cNvPr>
          <p:cNvSpPr txBox="1"/>
          <p:nvPr/>
        </p:nvSpPr>
        <p:spPr bwMode="auto">
          <a:xfrm>
            <a:off x="2318032" y="1517857"/>
            <a:ext cx="1197981"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1000"/>
              </a:spcBef>
              <a:spcAft>
                <a:spcPts val="700"/>
              </a:spcAft>
            </a:pPr>
            <a:r>
              <a:rPr lang="en-US" sz="1500" dirty="0" err="1">
                <a:solidFill>
                  <a:schemeClr val="accent3"/>
                </a:solidFill>
                <a:latin typeface="Calibri" panose="020F0502020204030204" pitchFamily="34" charset="0"/>
              </a:rPr>
              <a:t>Sublobar</a:t>
            </a:r>
            <a:br>
              <a:rPr lang="en-US" sz="1500" dirty="0">
                <a:solidFill>
                  <a:schemeClr val="accent3"/>
                </a:solidFill>
                <a:latin typeface="Calibri" panose="020F0502020204030204" pitchFamily="34" charset="0"/>
              </a:rPr>
            </a:br>
            <a:r>
              <a:rPr lang="en-US" sz="1500" dirty="0">
                <a:solidFill>
                  <a:schemeClr val="accent3"/>
                </a:solidFill>
                <a:latin typeface="Calibri" panose="020F0502020204030204" pitchFamily="34" charset="0"/>
              </a:rPr>
              <a:t>340</a:t>
            </a:r>
            <a:br>
              <a:rPr lang="en-US" sz="1500" dirty="0">
                <a:solidFill>
                  <a:schemeClr val="accent3"/>
                </a:solidFill>
                <a:latin typeface="Calibri" panose="020F0502020204030204" pitchFamily="34" charset="0"/>
              </a:rPr>
            </a:br>
            <a:br>
              <a:rPr lang="en-US" sz="150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123</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217</a:t>
            </a:r>
            <a:br>
              <a:rPr lang="en-US" sz="1500" b="0" dirty="0">
                <a:solidFill>
                  <a:schemeClr val="accent3"/>
                </a:solidFill>
                <a:latin typeface="Calibri" panose="020F0502020204030204" pitchFamily="34" charset="0"/>
              </a:rPr>
            </a:b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206</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134</a:t>
            </a:r>
            <a:br>
              <a:rPr lang="en-US" sz="1500" b="0" dirty="0">
                <a:solidFill>
                  <a:schemeClr val="accent3"/>
                </a:solidFill>
                <a:latin typeface="Calibri" panose="020F0502020204030204" pitchFamily="34" charset="0"/>
              </a:rPr>
            </a:b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150</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190</a:t>
            </a:r>
            <a:br>
              <a:rPr lang="en-US" sz="1500" b="0" dirty="0">
                <a:solidFill>
                  <a:schemeClr val="accent3"/>
                </a:solidFill>
                <a:latin typeface="Calibri" panose="020F0502020204030204" pitchFamily="34" charset="0"/>
              </a:rPr>
            </a:br>
            <a:br>
              <a:rPr lang="en-US" sz="150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120</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19</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55</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86</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56</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4</a:t>
            </a:r>
          </a:p>
        </p:txBody>
      </p:sp>
      <p:sp>
        <p:nvSpPr>
          <p:cNvPr id="10" name="TextBox 9">
            <a:extLst>
              <a:ext uri="{FF2B5EF4-FFF2-40B4-BE49-F238E27FC236}">
                <a16:creationId xmlns:a16="http://schemas.microsoft.com/office/drawing/2014/main" id="{D09FE181-3726-E927-6FE3-6E4FFADE84DE}"/>
              </a:ext>
            </a:extLst>
          </p:cNvPr>
          <p:cNvSpPr txBox="1"/>
          <p:nvPr/>
        </p:nvSpPr>
        <p:spPr bwMode="auto">
          <a:xfrm>
            <a:off x="4725120" y="1517857"/>
            <a:ext cx="1619305"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1000"/>
              </a:spcBef>
              <a:spcAft>
                <a:spcPts val="700"/>
              </a:spcAft>
            </a:pPr>
            <a:r>
              <a:rPr lang="en-US" sz="1500" dirty="0">
                <a:solidFill>
                  <a:schemeClr val="bg1"/>
                </a:solidFill>
                <a:latin typeface="Calibri" panose="020F0502020204030204" pitchFamily="34" charset="0"/>
              </a:rPr>
              <a:t>HR (90% CI)</a:t>
            </a:r>
            <a:br>
              <a:rPr lang="en-US" sz="1500" dirty="0">
                <a:solidFill>
                  <a:schemeClr val="bg1"/>
                </a:solidFill>
                <a:latin typeface="Calibri" panose="020F0502020204030204" pitchFamily="34" charset="0"/>
              </a:rPr>
            </a:br>
            <a:r>
              <a:rPr lang="en-US" sz="1500" dirty="0">
                <a:solidFill>
                  <a:schemeClr val="bg1"/>
                </a:solidFill>
                <a:latin typeface="Calibri" panose="020F0502020204030204" pitchFamily="34" charset="0"/>
              </a:rPr>
              <a:t>1.03 (0.85-1.26)</a:t>
            </a:r>
            <a:br>
              <a:rPr lang="en-US" sz="1500" dirty="0">
                <a:solidFill>
                  <a:schemeClr val="bg1"/>
                </a:solidFill>
                <a:latin typeface="Calibri" panose="020F0502020204030204" pitchFamily="34" charset="0"/>
              </a:rPr>
            </a:br>
            <a:br>
              <a:rPr lang="en-US" sz="150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0.96 (0.68-1.36)</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1.07 (0.84-1.36)</a:t>
            </a:r>
            <a:br>
              <a:rPr lang="en-US" sz="1500" b="0" dirty="0">
                <a:solidFill>
                  <a:schemeClr val="bg1"/>
                </a:solidFill>
                <a:latin typeface="Calibri" panose="020F0502020204030204" pitchFamily="34" charset="0"/>
              </a:rPr>
            </a:b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1.10 (0.84-1.44)</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0.94 (0.71-1.26)</a:t>
            </a:r>
            <a:br>
              <a:rPr lang="en-US" sz="1500" b="0" dirty="0">
                <a:solidFill>
                  <a:schemeClr val="bg1"/>
                </a:solidFill>
                <a:latin typeface="Calibri" panose="020F0502020204030204" pitchFamily="34" charset="0"/>
              </a:rPr>
            </a:b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1.12 (0.83-1.50)</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0.97 (0.74-1.26)</a:t>
            </a:r>
            <a:br>
              <a:rPr lang="en-US" sz="1500" b="0" dirty="0">
                <a:solidFill>
                  <a:schemeClr val="bg1"/>
                </a:solidFill>
                <a:latin typeface="Calibri" panose="020F0502020204030204" pitchFamily="34" charset="0"/>
              </a:rPr>
            </a:br>
            <a:br>
              <a:rPr lang="en-US" sz="150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1.00 (0.72-1.38)</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2.27 (0.85-6.02)</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0.83 (0.49-1.41)</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0.91 (0.63-1.31)</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1.35 (0.77-2.37)</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0.93 (0.20-4.26)</a:t>
            </a:r>
          </a:p>
        </p:txBody>
      </p:sp>
      <p:cxnSp>
        <p:nvCxnSpPr>
          <p:cNvPr id="14" name="Straight Connector 13">
            <a:extLst>
              <a:ext uri="{FF2B5EF4-FFF2-40B4-BE49-F238E27FC236}">
                <a16:creationId xmlns:a16="http://schemas.microsoft.com/office/drawing/2014/main" id="{444D064D-BB07-D4FB-52BE-1884AAAE37FD}"/>
              </a:ext>
            </a:extLst>
          </p:cNvPr>
          <p:cNvCxnSpPr/>
          <p:nvPr/>
        </p:nvCxnSpPr>
        <p:spPr bwMode="auto">
          <a:xfrm>
            <a:off x="3131119" y="5744854"/>
            <a:ext cx="169609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5ED1917-193F-58AC-261B-C31266794F2B}"/>
              </a:ext>
            </a:extLst>
          </p:cNvPr>
          <p:cNvCxnSpPr>
            <a:cxnSpLocks/>
          </p:cNvCxnSpPr>
          <p:nvPr/>
        </p:nvCxnSpPr>
        <p:spPr bwMode="auto">
          <a:xfrm>
            <a:off x="3516013" y="5755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D0C1D33-A850-1120-3DE1-B31D5538BC84}"/>
              </a:ext>
            </a:extLst>
          </p:cNvPr>
          <p:cNvCxnSpPr>
            <a:cxnSpLocks/>
          </p:cNvCxnSpPr>
          <p:nvPr/>
        </p:nvCxnSpPr>
        <p:spPr bwMode="auto">
          <a:xfrm>
            <a:off x="3763026" y="5755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275F648-F7CB-7F2B-6A2A-79E5CDB5CFA9}"/>
              </a:ext>
            </a:extLst>
          </p:cNvPr>
          <p:cNvCxnSpPr>
            <a:cxnSpLocks/>
          </p:cNvCxnSpPr>
          <p:nvPr/>
        </p:nvCxnSpPr>
        <p:spPr bwMode="auto">
          <a:xfrm>
            <a:off x="4027467" y="5755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95B49FE-3819-D67A-F1EB-E26B8A4E4A5E}"/>
              </a:ext>
            </a:extLst>
          </p:cNvPr>
          <p:cNvCxnSpPr>
            <a:cxnSpLocks/>
          </p:cNvCxnSpPr>
          <p:nvPr/>
        </p:nvCxnSpPr>
        <p:spPr bwMode="auto">
          <a:xfrm>
            <a:off x="4307852" y="5755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CE72A33-A289-32A9-AE6B-4626DE079D35}"/>
              </a:ext>
            </a:extLst>
          </p:cNvPr>
          <p:cNvCxnSpPr>
            <a:cxnSpLocks/>
          </p:cNvCxnSpPr>
          <p:nvPr/>
        </p:nvCxnSpPr>
        <p:spPr bwMode="auto">
          <a:xfrm>
            <a:off x="4585344" y="5755013"/>
            <a:ext cx="0" cy="64008"/>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8862DE1F-0ECB-BC2C-0925-A4777173873D}"/>
              </a:ext>
            </a:extLst>
          </p:cNvPr>
          <p:cNvSpPr txBox="1"/>
          <p:nvPr/>
        </p:nvSpPr>
        <p:spPr bwMode="auto">
          <a:xfrm>
            <a:off x="2227047" y="6102626"/>
            <a:ext cx="1808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err="1">
                <a:solidFill>
                  <a:schemeClr val="accent3"/>
                </a:solidFill>
                <a:latin typeface="Calibri" panose="020F0502020204030204" pitchFamily="34" charset="0"/>
              </a:rPr>
              <a:t>Sublobar</a:t>
            </a:r>
            <a:r>
              <a:rPr lang="en-US" sz="1400" dirty="0">
                <a:solidFill>
                  <a:schemeClr val="accent3"/>
                </a:solidFill>
                <a:latin typeface="Calibri" panose="020F0502020204030204" pitchFamily="34" charset="0"/>
              </a:rPr>
              <a:t> Better</a:t>
            </a:r>
          </a:p>
        </p:txBody>
      </p:sp>
      <p:sp>
        <p:nvSpPr>
          <p:cNvPr id="25" name="TextBox 24">
            <a:extLst>
              <a:ext uri="{FF2B5EF4-FFF2-40B4-BE49-F238E27FC236}">
                <a16:creationId xmlns:a16="http://schemas.microsoft.com/office/drawing/2014/main" id="{B9E59714-E827-F4A9-5509-08DD7ECFF28E}"/>
              </a:ext>
            </a:extLst>
          </p:cNvPr>
          <p:cNvSpPr txBox="1"/>
          <p:nvPr/>
        </p:nvSpPr>
        <p:spPr bwMode="auto">
          <a:xfrm>
            <a:off x="4027467" y="6102626"/>
            <a:ext cx="1808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Lobar Better</a:t>
            </a:r>
          </a:p>
        </p:txBody>
      </p:sp>
      <p:cxnSp>
        <p:nvCxnSpPr>
          <p:cNvPr id="27" name="Straight Arrow Connector 26">
            <a:extLst>
              <a:ext uri="{FF2B5EF4-FFF2-40B4-BE49-F238E27FC236}">
                <a16:creationId xmlns:a16="http://schemas.microsoft.com/office/drawing/2014/main" id="{8B1DBC2F-3017-2351-BE88-A610DA7F1FCD}"/>
              </a:ext>
            </a:extLst>
          </p:cNvPr>
          <p:cNvCxnSpPr/>
          <p:nvPr/>
        </p:nvCxnSpPr>
        <p:spPr bwMode="auto">
          <a:xfrm>
            <a:off x="4077571" y="6082306"/>
            <a:ext cx="1035865"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99C9B4A8-7B85-8FDD-FC78-9613224EAF25}"/>
              </a:ext>
            </a:extLst>
          </p:cNvPr>
          <p:cNvCxnSpPr>
            <a:cxnSpLocks/>
          </p:cNvCxnSpPr>
          <p:nvPr/>
        </p:nvCxnSpPr>
        <p:spPr bwMode="auto">
          <a:xfrm flipH="1">
            <a:off x="2943302" y="6082306"/>
            <a:ext cx="1035865" cy="0"/>
          </a:xfrm>
          <a:prstGeom prst="straightConnector1">
            <a:avLst/>
          </a:prstGeom>
          <a:noFill/>
          <a:ln w="28575" cap="flat" cmpd="sng" algn="ctr">
            <a:solidFill>
              <a:schemeClr val="bg1"/>
            </a:solidFill>
            <a:prstDash val="solid"/>
            <a:round/>
            <a:headEnd type="none" w="med" len="med"/>
            <a:tailEnd type="triangle"/>
          </a:ln>
          <a:effectLst/>
        </p:spPr>
      </p:cxnSp>
      <p:sp>
        <p:nvSpPr>
          <p:cNvPr id="29" name="TextBox 28">
            <a:extLst>
              <a:ext uri="{FF2B5EF4-FFF2-40B4-BE49-F238E27FC236}">
                <a16:creationId xmlns:a16="http://schemas.microsoft.com/office/drawing/2014/main" id="{6A6A63C6-C6E7-7064-B941-BFDE4458E61D}"/>
              </a:ext>
            </a:extLst>
          </p:cNvPr>
          <p:cNvSpPr txBox="1"/>
          <p:nvPr/>
        </p:nvSpPr>
        <p:spPr bwMode="auto">
          <a:xfrm>
            <a:off x="4362979" y="5757963"/>
            <a:ext cx="446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30" name="TextBox 29">
            <a:extLst>
              <a:ext uri="{FF2B5EF4-FFF2-40B4-BE49-F238E27FC236}">
                <a16:creationId xmlns:a16="http://schemas.microsoft.com/office/drawing/2014/main" id="{00840EF1-D3A7-8F88-3838-F839DAC4D094}"/>
              </a:ext>
            </a:extLst>
          </p:cNvPr>
          <p:cNvSpPr txBox="1"/>
          <p:nvPr/>
        </p:nvSpPr>
        <p:spPr bwMode="auto">
          <a:xfrm>
            <a:off x="3302985" y="5757963"/>
            <a:ext cx="446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31" name="TextBox 30">
            <a:extLst>
              <a:ext uri="{FF2B5EF4-FFF2-40B4-BE49-F238E27FC236}">
                <a16:creationId xmlns:a16="http://schemas.microsoft.com/office/drawing/2014/main" id="{9E3796A3-28AE-3017-FBD4-28EC886EFC36}"/>
              </a:ext>
            </a:extLst>
          </p:cNvPr>
          <p:cNvSpPr txBox="1"/>
          <p:nvPr/>
        </p:nvSpPr>
        <p:spPr bwMode="auto">
          <a:xfrm>
            <a:off x="3547664" y="5757963"/>
            <a:ext cx="446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32" name="TextBox 31">
            <a:extLst>
              <a:ext uri="{FF2B5EF4-FFF2-40B4-BE49-F238E27FC236}">
                <a16:creationId xmlns:a16="http://schemas.microsoft.com/office/drawing/2014/main" id="{120B72A0-B621-2B7F-0978-EDAE8886921B}"/>
              </a:ext>
            </a:extLst>
          </p:cNvPr>
          <p:cNvSpPr txBox="1"/>
          <p:nvPr/>
        </p:nvSpPr>
        <p:spPr bwMode="auto">
          <a:xfrm>
            <a:off x="3812663" y="5757963"/>
            <a:ext cx="446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3" name="TextBox 32">
            <a:extLst>
              <a:ext uri="{FF2B5EF4-FFF2-40B4-BE49-F238E27FC236}">
                <a16:creationId xmlns:a16="http://schemas.microsoft.com/office/drawing/2014/main" id="{C6AE6A13-D10B-EEC0-756E-6FDA000EA25C}"/>
              </a:ext>
            </a:extLst>
          </p:cNvPr>
          <p:cNvSpPr txBox="1"/>
          <p:nvPr/>
        </p:nvSpPr>
        <p:spPr bwMode="auto">
          <a:xfrm>
            <a:off x="4077662" y="5757963"/>
            <a:ext cx="446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cxnSp>
        <p:nvCxnSpPr>
          <p:cNvPr id="35" name="Straight Arrow Connector 34">
            <a:extLst>
              <a:ext uri="{FF2B5EF4-FFF2-40B4-BE49-F238E27FC236}">
                <a16:creationId xmlns:a16="http://schemas.microsoft.com/office/drawing/2014/main" id="{444B470A-B57B-9974-F266-9F78C2B84E94}"/>
              </a:ext>
            </a:extLst>
          </p:cNvPr>
          <p:cNvCxnSpPr/>
          <p:nvPr/>
        </p:nvCxnSpPr>
        <p:spPr bwMode="auto">
          <a:xfrm>
            <a:off x="3979167" y="4659330"/>
            <a:ext cx="830803" cy="0"/>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D5407A87-859B-72EA-1233-5C1D9EB5B715}"/>
              </a:ext>
            </a:extLst>
          </p:cNvPr>
          <p:cNvCxnSpPr>
            <a:cxnSpLocks/>
          </p:cNvCxnSpPr>
          <p:nvPr/>
        </p:nvCxnSpPr>
        <p:spPr bwMode="auto">
          <a:xfrm>
            <a:off x="3132262" y="5577154"/>
            <a:ext cx="1694954" cy="0"/>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Connector 38">
            <a:extLst>
              <a:ext uri="{FF2B5EF4-FFF2-40B4-BE49-F238E27FC236}">
                <a16:creationId xmlns:a16="http://schemas.microsoft.com/office/drawing/2014/main" id="{9731F5C5-6012-8C72-73CF-580641828840}"/>
              </a:ext>
            </a:extLst>
          </p:cNvPr>
          <p:cNvCxnSpPr/>
          <p:nvPr/>
        </p:nvCxnSpPr>
        <p:spPr bwMode="auto">
          <a:xfrm>
            <a:off x="3935116" y="1924502"/>
            <a:ext cx="23630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E0379DE-D4FF-1442-2A13-64050C74C658}"/>
              </a:ext>
            </a:extLst>
          </p:cNvPr>
          <p:cNvCxnSpPr>
            <a:cxnSpLocks/>
          </p:cNvCxnSpPr>
          <p:nvPr/>
        </p:nvCxnSpPr>
        <p:spPr bwMode="auto">
          <a:xfrm>
            <a:off x="3816963" y="2379989"/>
            <a:ext cx="42295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3646B00-D113-AFE4-43C6-3D67D1E08EC4}"/>
              </a:ext>
            </a:extLst>
          </p:cNvPr>
          <p:cNvCxnSpPr>
            <a:cxnSpLocks/>
          </p:cNvCxnSpPr>
          <p:nvPr/>
        </p:nvCxnSpPr>
        <p:spPr bwMode="auto">
          <a:xfrm>
            <a:off x="3924842" y="2609446"/>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544CCB8-A8FA-372B-1DA4-A89FDEF97C81}"/>
              </a:ext>
            </a:extLst>
          </p:cNvPr>
          <p:cNvCxnSpPr>
            <a:cxnSpLocks/>
          </p:cNvCxnSpPr>
          <p:nvPr/>
        </p:nvCxnSpPr>
        <p:spPr bwMode="auto">
          <a:xfrm>
            <a:off x="3935116" y="3064934"/>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2EC7387-92F6-EE12-93E3-7B15163AF296}"/>
              </a:ext>
            </a:extLst>
          </p:cNvPr>
          <p:cNvCxnSpPr>
            <a:cxnSpLocks/>
          </p:cNvCxnSpPr>
          <p:nvPr/>
        </p:nvCxnSpPr>
        <p:spPr bwMode="auto">
          <a:xfrm>
            <a:off x="3842255" y="3289253"/>
            <a:ext cx="32916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E633163-DAB1-121A-B7A7-752FB65F0E2B}"/>
              </a:ext>
            </a:extLst>
          </p:cNvPr>
          <p:cNvCxnSpPr>
            <a:cxnSpLocks/>
          </p:cNvCxnSpPr>
          <p:nvPr/>
        </p:nvCxnSpPr>
        <p:spPr bwMode="auto">
          <a:xfrm>
            <a:off x="3924842" y="3749877"/>
            <a:ext cx="32916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97BA58E-A2B7-B4F8-F972-DAB45CD3E72F}"/>
              </a:ext>
            </a:extLst>
          </p:cNvPr>
          <p:cNvCxnSpPr>
            <a:cxnSpLocks/>
          </p:cNvCxnSpPr>
          <p:nvPr/>
        </p:nvCxnSpPr>
        <p:spPr bwMode="auto">
          <a:xfrm>
            <a:off x="3862883" y="3979333"/>
            <a:ext cx="32916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3A0160A-4673-579F-F615-D34E19A25E61}"/>
              </a:ext>
            </a:extLst>
          </p:cNvPr>
          <p:cNvCxnSpPr>
            <a:cxnSpLocks/>
          </p:cNvCxnSpPr>
          <p:nvPr/>
        </p:nvCxnSpPr>
        <p:spPr bwMode="auto">
          <a:xfrm>
            <a:off x="3842255" y="4429684"/>
            <a:ext cx="34979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F861D71-64C5-B7C0-D05C-0B623011B360}"/>
              </a:ext>
            </a:extLst>
          </p:cNvPr>
          <p:cNvCxnSpPr>
            <a:cxnSpLocks/>
          </p:cNvCxnSpPr>
          <p:nvPr/>
        </p:nvCxnSpPr>
        <p:spPr bwMode="auto">
          <a:xfrm>
            <a:off x="3763026" y="5116340"/>
            <a:ext cx="429024"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81F020B-7527-A2C7-EE95-181E2AD034ED}"/>
              </a:ext>
            </a:extLst>
          </p:cNvPr>
          <p:cNvCxnSpPr>
            <a:cxnSpLocks/>
          </p:cNvCxnSpPr>
          <p:nvPr/>
        </p:nvCxnSpPr>
        <p:spPr bwMode="auto">
          <a:xfrm>
            <a:off x="3627743" y="4888596"/>
            <a:ext cx="601899"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14E35FE-5FD4-1781-9375-B040D996BC4F}"/>
              </a:ext>
            </a:extLst>
          </p:cNvPr>
          <p:cNvCxnSpPr>
            <a:cxnSpLocks/>
          </p:cNvCxnSpPr>
          <p:nvPr/>
        </p:nvCxnSpPr>
        <p:spPr bwMode="auto">
          <a:xfrm>
            <a:off x="3870472" y="5333810"/>
            <a:ext cx="654181" cy="0"/>
          </a:xfrm>
          <a:prstGeom prst="line">
            <a:avLst/>
          </a:prstGeom>
          <a:noFill/>
          <a:ln w="28575" cap="flat" cmpd="sng" algn="ctr">
            <a:solidFill>
              <a:schemeClr val="bg1"/>
            </a:solidFill>
            <a:prstDash val="solid"/>
            <a:round/>
            <a:headEnd type="none" w="med" len="med"/>
            <a:tailEnd type="none" w="med" len="med"/>
          </a:ln>
          <a:effectLst/>
        </p:spPr>
      </p:cxnSp>
      <p:sp>
        <p:nvSpPr>
          <p:cNvPr id="57" name="Rectangle 56">
            <a:extLst>
              <a:ext uri="{FF2B5EF4-FFF2-40B4-BE49-F238E27FC236}">
                <a16:creationId xmlns:a16="http://schemas.microsoft.com/office/drawing/2014/main" id="{07B55D8A-90BB-4444-C1AA-619ADF709F67}"/>
              </a:ext>
            </a:extLst>
          </p:cNvPr>
          <p:cNvSpPr/>
          <p:nvPr/>
        </p:nvSpPr>
        <p:spPr bwMode="auto">
          <a:xfrm>
            <a:off x="3984304" y="1854485"/>
            <a:ext cx="135747" cy="138702"/>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8E36DE0A-922B-D302-8AF0-4FC1221A4465}"/>
              </a:ext>
            </a:extLst>
          </p:cNvPr>
          <p:cNvSpPr/>
          <p:nvPr/>
        </p:nvSpPr>
        <p:spPr bwMode="auto">
          <a:xfrm>
            <a:off x="3964607" y="2325442"/>
            <a:ext cx="159810" cy="163289"/>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B0C0D103-302A-805B-0C29-5140388CCD14}"/>
              </a:ext>
            </a:extLst>
          </p:cNvPr>
          <p:cNvSpPr/>
          <p:nvPr/>
        </p:nvSpPr>
        <p:spPr bwMode="auto">
          <a:xfrm>
            <a:off x="4002280" y="2546291"/>
            <a:ext cx="132564" cy="135450"/>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03A02718-278A-57FC-8D9B-40F514FF1F93}"/>
              </a:ext>
            </a:extLst>
          </p:cNvPr>
          <p:cNvSpPr/>
          <p:nvPr/>
        </p:nvSpPr>
        <p:spPr bwMode="auto">
          <a:xfrm>
            <a:off x="4024412" y="3011918"/>
            <a:ext cx="110431" cy="11283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54F40921-FCBB-02A7-39F6-8167B2F1560A}"/>
              </a:ext>
            </a:extLst>
          </p:cNvPr>
          <p:cNvSpPr/>
          <p:nvPr/>
        </p:nvSpPr>
        <p:spPr bwMode="auto">
          <a:xfrm>
            <a:off x="3942838" y="3232646"/>
            <a:ext cx="110431" cy="11283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B1770532-37A0-AC5C-9E95-67DC583261AA}"/>
              </a:ext>
            </a:extLst>
          </p:cNvPr>
          <p:cNvSpPr/>
          <p:nvPr/>
        </p:nvSpPr>
        <p:spPr bwMode="auto">
          <a:xfrm>
            <a:off x="4033911" y="3689534"/>
            <a:ext cx="110431" cy="11283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8BF8D948-AFA1-B8DB-F7EB-9A99CD1E56FA}"/>
              </a:ext>
            </a:extLst>
          </p:cNvPr>
          <p:cNvSpPr/>
          <p:nvPr/>
        </p:nvSpPr>
        <p:spPr bwMode="auto">
          <a:xfrm>
            <a:off x="3964607" y="3924904"/>
            <a:ext cx="110431" cy="11283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E964F945-4B71-804F-EFBD-A16FF4AA4E76}"/>
              </a:ext>
            </a:extLst>
          </p:cNvPr>
          <p:cNvSpPr/>
          <p:nvPr/>
        </p:nvSpPr>
        <p:spPr bwMode="auto">
          <a:xfrm>
            <a:off x="3977085" y="4372506"/>
            <a:ext cx="110431" cy="11283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20C9D79-22F7-AEBE-B414-BC76FDE9F7A6}"/>
              </a:ext>
            </a:extLst>
          </p:cNvPr>
          <p:cNvSpPr/>
          <p:nvPr/>
        </p:nvSpPr>
        <p:spPr bwMode="auto">
          <a:xfrm>
            <a:off x="4450824" y="4617957"/>
            <a:ext cx="70137" cy="71664"/>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DB55CD04-EEA7-8232-1C81-208EC742F02C}"/>
              </a:ext>
            </a:extLst>
          </p:cNvPr>
          <p:cNvSpPr/>
          <p:nvPr/>
        </p:nvSpPr>
        <p:spPr bwMode="auto">
          <a:xfrm>
            <a:off x="3888082" y="4844202"/>
            <a:ext cx="87420" cy="89323"/>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AFEB9EDB-E93C-6C79-0CB9-FF28562BDB1C}"/>
              </a:ext>
            </a:extLst>
          </p:cNvPr>
          <p:cNvSpPr/>
          <p:nvPr/>
        </p:nvSpPr>
        <p:spPr bwMode="auto">
          <a:xfrm>
            <a:off x="4150513" y="5296343"/>
            <a:ext cx="87420" cy="89323"/>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1256EB56-850E-2DE4-5EF8-0D7333ACEDCF}"/>
              </a:ext>
            </a:extLst>
          </p:cNvPr>
          <p:cNvSpPr/>
          <p:nvPr/>
        </p:nvSpPr>
        <p:spPr bwMode="auto">
          <a:xfrm>
            <a:off x="3926855" y="5066512"/>
            <a:ext cx="105098" cy="107386"/>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B490C121-D94D-50E3-35AA-B1E6BE4CC145}"/>
              </a:ext>
            </a:extLst>
          </p:cNvPr>
          <p:cNvSpPr/>
          <p:nvPr/>
        </p:nvSpPr>
        <p:spPr bwMode="auto">
          <a:xfrm>
            <a:off x="3966009" y="5545422"/>
            <a:ext cx="61457" cy="6279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TextBox 69">
            <a:extLst>
              <a:ext uri="{FF2B5EF4-FFF2-40B4-BE49-F238E27FC236}">
                <a16:creationId xmlns:a16="http://schemas.microsoft.com/office/drawing/2014/main" id="{7A85FC48-15C5-BE8E-2B4F-A3341942EE24}"/>
              </a:ext>
            </a:extLst>
          </p:cNvPr>
          <p:cNvSpPr txBox="1"/>
          <p:nvPr/>
        </p:nvSpPr>
        <p:spPr bwMode="auto">
          <a:xfrm>
            <a:off x="6230623" y="1517857"/>
            <a:ext cx="1981446"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1000"/>
              </a:spcBef>
              <a:spcAft>
                <a:spcPts val="700"/>
              </a:spcAft>
            </a:pPr>
            <a:r>
              <a:rPr lang="en-US" sz="1500" dirty="0">
                <a:solidFill>
                  <a:schemeClr val="bg1"/>
                </a:solidFill>
                <a:latin typeface="Calibri" panose="020F0502020204030204" pitchFamily="34" charset="0"/>
              </a:rPr>
              <a:t>Subgroup</a:t>
            </a:r>
            <a:br>
              <a:rPr lang="en-US" sz="1500" dirty="0">
                <a:solidFill>
                  <a:schemeClr val="bg1"/>
                </a:solidFill>
                <a:latin typeface="Calibri" panose="020F0502020204030204" pitchFamily="34" charset="0"/>
              </a:rPr>
            </a:br>
            <a:r>
              <a:rPr lang="en-US" sz="1500" dirty="0">
                <a:solidFill>
                  <a:schemeClr val="bg1"/>
                </a:solidFill>
                <a:latin typeface="Calibri" panose="020F0502020204030204" pitchFamily="34" charset="0"/>
              </a:rPr>
              <a:t>Histology</a:t>
            </a:r>
            <a:br>
              <a:rPr lang="en-US" sz="150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Squamous Carcinoma</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Adenocarcinoma</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Other</a:t>
            </a:r>
            <a:br>
              <a:rPr lang="en-US" sz="1500" b="0" dirty="0">
                <a:solidFill>
                  <a:schemeClr val="bg1"/>
                </a:solidFill>
                <a:latin typeface="Calibri" panose="020F0502020204030204" pitchFamily="34" charset="0"/>
              </a:rPr>
            </a:br>
            <a:r>
              <a:rPr lang="en-US" sz="1500" dirty="0">
                <a:solidFill>
                  <a:schemeClr val="bg1"/>
                </a:solidFill>
                <a:latin typeface="Calibri" panose="020F0502020204030204" pitchFamily="34" charset="0"/>
              </a:rPr>
              <a:t>Smoking Status</a:t>
            </a:r>
            <a:br>
              <a:rPr lang="en-US" sz="150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Never</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Former</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Current</a:t>
            </a:r>
            <a:br>
              <a:rPr lang="en-US" sz="1500" b="0" dirty="0">
                <a:solidFill>
                  <a:schemeClr val="bg1"/>
                </a:solidFill>
                <a:latin typeface="Calibri" panose="020F0502020204030204" pitchFamily="34" charset="0"/>
              </a:rPr>
            </a:br>
            <a:r>
              <a:rPr lang="en-US" sz="1500" dirty="0">
                <a:solidFill>
                  <a:schemeClr val="bg1"/>
                </a:solidFill>
                <a:latin typeface="Calibri" panose="020F0502020204030204" pitchFamily="34" charset="0"/>
              </a:rPr>
              <a:t>Tumor Size</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&lt;1.0</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1.0-1.5</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&gt;1.5-2.0</a:t>
            </a:r>
            <a:br>
              <a:rPr lang="en-US" sz="1500" b="0" dirty="0">
                <a:solidFill>
                  <a:schemeClr val="bg1"/>
                </a:solidFill>
                <a:latin typeface="Calibri" panose="020F0502020204030204" pitchFamily="34" charset="0"/>
              </a:rPr>
            </a:br>
            <a:r>
              <a:rPr lang="en-US" sz="1500" dirty="0">
                <a:solidFill>
                  <a:schemeClr val="bg1"/>
                </a:solidFill>
                <a:latin typeface="Calibri" panose="020F0502020204030204" pitchFamily="34" charset="0"/>
              </a:rPr>
              <a:t>Performance Status</a:t>
            </a:r>
            <a:br>
              <a:rPr lang="en-US" sz="150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1/2</a:t>
            </a:r>
          </a:p>
        </p:txBody>
      </p:sp>
      <p:sp>
        <p:nvSpPr>
          <p:cNvPr id="71" name="TextBox 70">
            <a:extLst>
              <a:ext uri="{FF2B5EF4-FFF2-40B4-BE49-F238E27FC236}">
                <a16:creationId xmlns:a16="http://schemas.microsoft.com/office/drawing/2014/main" id="{21399790-DCFC-6573-CBBD-A8DE4EC6EF85}"/>
              </a:ext>
            </a:extLst>
          </p:cNvPr>
          <p:cNvSpPr txBox="1"/>
          <p:nvPr/>
        </p:nvSpPr>
        <p:spPr bwMode="auto">
          <a:xfrm>
            <a:off x="7792385" y="1517857"/>
            <a:ext cx="89404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1000"/>
              </a:spcBef>
              <a:spcAft>
                <a:spcPts val="700"/>
              </a:spcAft>
            </a:pPr>
            <a:r>
              <a:rPr lang="en-US" sz="1500" dirty="0">
                <a:solidFill>
                  <a:schemeClr val="accent1"/>
                </a:solidFill>
                <a:latin typeface="Calibri" panose="020F0502020204030204" pitchFamily="34" charset="0"/>
              </a:rPr>
              <a:t>Lobar</a:t>
            </a:r>
            <a:br>
              <a:rPr lang="en-US" sz="1500" dirty="0">
                <a:solidFill>
                  <a:schemeClr val="accent1"/>
                </a:solidFill>
                <a:latin typeface="Calibri" panose="020F0502020204030204" pitchFamily="34" charset="0"/>
              </a:rPr>
            </a:br>
            <a:br>
              <a:rPr lang="en-US" sz="150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53</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226</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78</a:t>
            </a:r>
            <a:br>
              <a:rPr lang="en-US" sz="1500" b="0" dirty="0">
                <a:solidFill>
                  <a:schemeClr val="accent1"/>
                </a:solidFill>
                <a:latin typeface="Calibri" panose="020F0502020204030204" pitchFamily="34" charset="0"/>
              </a:rPr>
            </a:b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35</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177</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145</a:t>
            </a:r>
            <a:br>
              <a:rPr lang="en-US" sz="1500" b="0" dirty="0">
                <a:solidFill>
                  <a:schemeClr val="accent1"/>
                </a:solidFill>
                <a:latin typeface="Calibri" panose="020F0502020204030204" pitchFamily="34" charset="0"/>
              </a:rPr>
            </a:b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30</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180</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147</a:t>
            </a:r>
            <a:br>
              <a:rPr lang="en-US" sz="1500" b="0" dirty="0">
                <a:solidFill>
                  <a:schemeClr val="accent1"/>
                </a:solidFill>
                <a:latin typeface="Calibri" panose="020F0502020204030204" pitchFamily="34" charset="0"/>
              </a:rPr>
            </a:b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250</a:t>
            </a:r>
            <a:br>
              <a:rPr lang="en-US" sz="1500" b="0" dirty="0">
                <a:solidFill>
                  <a:schemeClr val="accent1"/>
                </a:solidFill>
                <a:latin typeface="Calibri" panose="020F0502020204030204" pitchFamily="34" charset="0"/>
              </a:rPr>
            </a:br>
            <a:r>
              <a:rPr lang="en-US" sz="1500" b="0" dirty="0">
                <a:solidFill>
                  <a:schemeClr val="accent1"/>
                </a:solidFill>
                <a:latin typeface="Calibri" panose="020F0502020204030204" pitchFamily="34" charset="0"/>
              </a:rPr>
              <a:t>107</a:t>
            </a:r>
          </a:p>
        </p:txBody>
      </p:sp>
      <p:sp>
        <p:nvSpPr>
          <p:cNvPr id="72" name="TextBox 71">
            <a:extLst>
              <a:ext uri="{FF2B5EF4-FFF2-40B4-BE49-F238E27FC236}">
                <a16:creationId xmlns:a16="http://schemas.microsoft.com/office/drawing/2014/main" id="{A1F28EF9-112F-74B4-6222-EE2D8CF5C8E9}"/>
              </a:ext>
            </a:extLst>
          </p:cNvPr>
          <p:cNvSpPr txBox="1"/>
          <p:nvPr/>
        </p:nvSpPr>
        <p:spPr bwMode="auto">
          <a:xfrm>
            <a:off x="8310066" y="1517857"/>
            <a:ext cx="1197981"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1000"/>
              </a:spcBef>
              <a:spcAft>
                <a:spcPts val="700"/>
              </a:spcAft>
            </a:pPr>
            <a:r>
              <a:rPr lang="en-US" sz="1500" dirty="0" err="1">
                <a:solidFill>
                  <a:schemeClr val="accent3"/>
                </a:solidFill>
                <a:latin typeface="Calibri" panose="020F0502020204030204" pitchFamily="34" charset="0"/>
              </a:rPr>
              <a:t>Sublobar</a:t>
            </a:r>
            <a:br>
              <a:rPr lang="en-US" sz="1500" dirty="0">
                <a:solidFill>
                  <a:schemeClr val="accent3"/>
                </a:solidFill>
                <a:latin typeface="Calibri" panose="020F0502020204030204" pitchFamily="34" charset="0"/>
              </a:rPr>
            </a:br>
            <a:br>
              <a:rPr lang="en-US" sz="150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45</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218</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77</a:t>
            </a:r>
            <a:br>
              <a:rPr lang="en-US" sz="1500" b="0" dirty="0">
                <a:solidFill>
                  <a:schemeClr val="accent3"/>
                </a:solidFill>
                <a:latin typeface="Calibri" panose="020F0502020204030204" pitchFamily="34" charset="0"/>
              </a:rPr>
            </a:b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28</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172</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140</a:t>
            </a:r>
            <a:br>
              <a:rPr lang="en-US" sz="1500" b="0" dirty="0">
                <a:solidFill>
                  <a:schemeClr val="accent3"/>
                </a:solidFill>
                <a:latin typeface="Calibri" panose="020F0502020204030204" pitchFamily="34" charset="0"/>
              </a:rPr>
            </a:b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28</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174</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138</a:t>
            </a:r>
            <a:br>
              <a:rPr lang="en-US" sz="1500" b="0" dirty="0">
                <a:solidFill>
                  <a:schemeClr val="accent3"/>
                </a:solidFill>
                <a:latin typeface="Calibri" panose="020F0502020204030204" pitchFamily="34" charset="0"/>
              </a:rPr>
            </a:b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263</a:t>
            </a:r>
            <a:br>
              <a:rPr lang="en-US" sz="1500" b="0" dirty="0">
                <a:solidFill>
                  <a:schemeClr val="accent3"/>
                </a:solidFill>
                <a:latin typeface="Calibri" panose="020F0502020204030204" pitchFamily="34" charset="0"/>
              </a:rPr>
            </a:br>
            <a:r>
              <a:rPr lang="en-US" sz="1500" b="0" dirty="0">
                <a:solidFill>
                  <a:schemeClr val="accent3"/>
                </a:solidFill>
                <a:latin typeface="Calibri" panose="020F0502020204030204" pitchFamily="34" charset="0"/>
              </a:rPr>
              <a:t>77</a:t>
            </a:r>
          </a:p>
        </p:txBody>
      </p:sp>
      <p:sp>
        <p:nvSpPr>
          <p:cNvPr id="73" name="TextBox 72">
            <a:extLst>
              <a:ext uri="{FF2B5EF4-FFF2-40B4-BE49-F238E27FC236}">
                <a16:creationId xmlns:a16="http://schemas.microsoft.com/office/drawing/2014/main" id="{618CEDB1-74D0-B43B-83C4-4CD6EE4EB017}"/>
              </a:ext>
            </a:extLst>
          </p:cNvPr>
          <p:cNvSpPr txBox="1"/>
          <p:nvPr/>
        </p:nvSpPr>
        <p:spPr bwMode="auto">
          <a:xfrm>
            <a:off x="10441585" y="1517857"/>
            <a:ext cx="161930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1000"/>
              </a:spcBef>
              <a:spcAft>
                <a:spcPts val="700"/>
              </a:spcAft>
            </a:pPr>
            <a:r>
              <a:rPr lang="en-US" sz="1500" dirty="0">
                <a:solidFill>
                  <a:schemeClr val="bg1"/>
                </a:solidFill>
                <a:latin typeface="Calibri" panose="020F0502020204030204" pitchFamily="34" charset="0"/>
              </a:rPr>
              <a:t>HR (90% CI)</a:t>
            </a:r>
            <a:br>
              <a:rPr lang="en-US" sz="1500" dirty="0">
                <a:solidFill>
                  <a:schemeClr val="bg1"/>
                </a:solidFill>
                <a:latin typeface="Calibri" panose="020F0502020204030204" pitchFamily="34" charset="0"/>
              </a:rPr>
            </a:br>
            <a:br>
              <a:rPr lang="en-US" sz="150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0.99 (0.60-1.62)</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1.09 (0.84-1.42)</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0.93 (0.64-1.36)</a:t>
            </a:r>
            <a:br>
              <a:rPr lang="en-US" sz="1500" b="0" dirty="0">
                <a:solidFill>
                  <a:schemeClr val="bg1"/>
                </a:solidFill>
                <a:latin typeface="Calibri" panose="020F0502020204030204" pitchFamily="34" charset="0"/>
              </a:rPr>
            </a:b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1.75 (0.77-4.02)</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0.91 (0.69-1.20)</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1.07 (0.79-1.44)</a:t>
            </a:r>
            <a:br>
              <a:rPr lang="en-US" sz="1500" b="0" dirty="0">
                <a:solidFill>
                  <a:schemeClr val="bg1"/>
                </a:solidFill>
                <a:latin typeface="Calibri" panose="020F0502020204030204" pitchFamily="34" charset="0"/>
              </a:rPr>
            </a:b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0.83 (0.34-2.03)</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0.90 (0.68-1.19)</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1.24 (0.92-1.67)</a:t>
            </a:r>
            <a:br>
              <a:rPr lang="en-US" sz="1500" b="0" dirty="0">
                <a:solidFill>
                  <a:schemeClr val="bg1"/>
                </a:solidFill>
                <a:latin typeface="Calibri" panose="020F0502020204030204" pitchFamily="34" charset="0"/>
              </a:rPr>
            </a:b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0.96 (0.76-1.21)</a:t>
            </a:r>
            <a:br>
              <a:rPr lang="en-US" sz="1500" b="0" dirty="0">
                <a:solidFill>
                  <a:schemeClr val="bg1"/>
                </a:solidFill>
                <a:latin typeface="Calibri" panose="020F0502020204030204" pitchFamily="34" charset="0"/>
              </a:rPr>
            </a:br>
            <a:r>
              <a:rPr lang="en-US" sz="1500" b="0" dirty="0">
                <a:solidFill>
                  <a:schemeClr val="bg1"/>
                </a:solidFill>
                <a:latin typeface="Calibri" panose="020F0502020204030204" pitchFamily="34" charset="0"/>
              </a:rPr>
              <a:t>1.31 (0.90-1.90)</a:t>
            </a:r>
          </a:p>
        </p:txBody>
      </p:sp>
      <p:cxnSp>
        <p:nvCxnSpPr>
          <p:cNvPr id="74" name="Straight Connector 73">
            <a:extLst>
              <a:ext uri="{FF2B5EF4-FFF2-40B4-BE49-F238E27FC236}">
                <a16:creationId xmlns:a16="http://schemas.microsoft.com/office/drawing/2014/main" id="{DA716F8E-E85A-CFCA-7CE6-420010AF641A}"/>
              </a:ext>
            </a:extLst>
          </p:cNvPr>
          <p:cNvCxnSpPr/>
          <p:nvPr/>
        </p:nvCxnSpPr>
        <p:spPr bwMode="auto">
          <a:xfrm>
            <a:off x="8878574" y="5392495"/>
            <a:ext cx="1696097"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7D7C33F-4DA8-62CF-2A72-8CF928D9D25D}"/>
              </a:ext>
            </a:extLst>
          </p:cNvPr>
          <p:cNvCxnSpPr>
            <a:cxnSpLocks/>
          </p:cNvCxnSpPr>
          <p:nvPr/>
        </p:nvCxnSpPr>
        <p:spPr bwMode="auto">
          <a:xfrm>
            <a:off x="9263468" y="540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902F30A-1BE9-4523-9760-B444E3DEEB03}"/>
              </a:ext>
            </a:extLst>
          </p:cNvPr>
          <p:cNvCxnSpPr>
            <a:cxnSpLocks/>
          </p:cNvCxnSpPr>
          <p:nvPr/>
        </p:nvCxnSpPr>
        <p:spPr bwMode="auto">
          <a:xfrm>
            <a:off x="9510481" y="540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3E779FD-567E-62B8-2634-6F9DCE2AF235}"/>
              </a:ext>
            </a:extLst>
          </p:cNvPr>
          <p:cNvCxnSpPr>
            <a:cxnSpLocks/>
          </p:cNvCxnSpPr>
          <p:nvPr/>
        </p:nvCxnSpPr>
        <p:spPr bwMode="auto">
          <a:xfrm>
            <a:off x="9774922" y="540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464EA20-1B72-749F-A137-9D6F76B0CB6B}"/>
              </a:ext>
            </a:extLst>
          </p:cNvPr>
          <p:cNvCxnSpPr>
            <a:cxnSpLocks/>
          </p:cNvCxnSpPr>
          <p:nvPr/>
        </p:nvCxnSpPr>
        <p:spPr bwMode="auto">
          <a:xfrm>
            <a:off x="10055307" y="540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1FE7611-D529-06CA-306C-CC7D1D8FE586}"/>
              </a:ext>
            </a:extLst>
          </p:cNvPr>
          <p:cNvCxnSpPr>
            <a:cxnSpLocks/>
          </p:cNvCxnSpPr>
          <p:nvPr/>
        </p:nvCxnSpPr>
        <p:spPr bwMode="auto">
          <a:xfrm>
            <a:off x="10332799" y="5402654"/>
            <a:ext cx="0" cy="64008"/>
          </a:xfrm>
          <a:prstGeom prst="line">
            <a:avLst/>
          </a:prstGeom>
          <a:noFill/>
          <a:ln w="28575" cap="flat" cmpd="sng" algn="ctr">
            <a:solidFill>
              <a:schemeClr val="bg1"/>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DFF310DE-FF71-4142-B888-A616850B8F17}"/>
              </a:ext>
            </a:extLst>
          </p:cNvPr>
          <p:cNvSpPr txBox="1"/>
          <p:nvPr/>
        </p:nvSpPr>
        <p:spPr bwMode="auto">
          <a:xfrm>
            <a:off x="7974502" y="5750267"/>
            <a:ext cx="1808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err="1">
                <a:solidFill>
                  <a:schemeClr val="accent3"/>
                </a:solidFill>
                <a:latin typeface="Calibri" panose="020F0502020204030204" pitchFamily="34" charset="0"/>
              </a:rPr>
              <a:t>Sublobar</a:t>
            </a:r>
            <a:r>
              <a:rPr lang="en-US" sz="1400" dirty="0">
                <a:solidFill>
                  <a:schemeClr val="accent3"/>
                </a:solidFill>
                <a:latin typeface="Calibri" panose="020F0502020204030204" pitchFamily="34" charset="0"/>
              </a:rPr>
              <a:t> Better</a:t>
            </a:r>
          </a:p>
        </p:txBody>
      </p:sp>
      <p:sp>
        <p:nvSpPr>
          <p:cNvPr id="81" name="TextBox 80">
            <a:extLst>
              <a:ext uri="{FF2B5EF4-FFF2-40B4-BE49-F238E27FC236}">
                <a16:creationId xmlns:a16="http://schemas.microsoft.com/office/drawing/2014/main" id="{0DA57B93-578C-AB68-E6D7-716EDAB9E5BC}"/>
              </a:ext>
            </a:extLst>
          </p:cNvPr>
          <p:cNvSpPr txBox="1"/>
          <p:nvPr/>
        </p:nvSpPr>
        <p:spPr bwMode="auto">
          <a:xfrm>
            <a:off x="9774922" y="5750267"/>
            <a:ext cx="1808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Lobar Better</a:t>
            </a:r>
          </a:p>
        </p:txBody>
      </p:sp>
      <p:cxnSp>
        <p:nvCxnSpPr>
          <p:cNvPr id="82" name="Straight Arrow Connector 81">
            <a:extLst>
              <a:ext uri="{FF2B5EF4-FFF2-40B4-BE49-F238E27FC236}">
                <a16:creationId xmlns:a16="http://schemas.microsoft.com/office/drawing/2014/main" id="{20C8C286-CE49-849B-16AD-681084BE2267}"/>
              </a:ext>
            </a:extLst>
          </p:cNvPr>
          <p:cNvCxnSpPr/>
          <p:nvPr/>
        </p:nvCxnSpPr>
        <p:spPr bwMode="auto">
          <a:xfrm>
            <a:off x="9825026" y="5729947"/>
            <a:ext cx="1035865" cy="0"/>
          </a:xfrm>
          <a:prstGeom prst="straightConnector1">
            <a:avLst/>
          </a:prstGeom>
          <a:noFill/>
          <a:ln w="28575" cap="flat" cmpd="sng" algn="ctr">
            <a:solidFill>
              <a:schemeClr val="bg1"/>
            </a:solidFill>
            <a:prstDash val="solid"/>
            <a:round/>
            <a:headEnd type="none" w="med" len="med"/>
            <a:tailEnd type="triangle"/>
          </a:ln>
          <a:effectLst/>
        </p:spPr>
      </p:cxnSp>
      <p:cxnSp>
        <p:nvCxnSpPr>
          <p:cNvPr id="83" name="Straight Arrow Connector 82">
            <a:extLst>
              <a:ext uri="{FF2B5EF4-FFF2-40B4-BE49-F238E27FC236}">
                <a16:creationId xmlns:a16="http://schemas.microsoft.com/office/drawing/2014/main" id="{A6D47F9F-9612-FACF-D8BD-4619C27F53FD}"/>
              </a:ext>
            </a:extLst>
          </p:cNvPr>
          <p:cNvCxnSpPr>
            <a:cxnSpLocks/>
          </p:cNvCxnSpPr>
          <p:nvPr/>
        </p:nvCxnSpPr>
        <p:spPr bwMode="auto">
          <a:xfrm flipH="1">
            <a:off x="8690757" y="5729947"/>
            <a:ext cx="1035865" cy="0"/>
          </a:xfrm>
          <a:prstGeom prst="straightConnector1">
            <a:avLst/>
          </a:prstGeom>
          <a:noFill/>
          <a:ln w="28575" cap="flat" cmpd="sng" algn="ctr">
            <a:solidFill>
              <a:schemeClr val="bg1"/>
            </a:solidFill>
            <a:prstDash val="solid"/>
            <a:round/>
            <a:headEnd type="none" w="med" len="med"/>
            <a:tailEnd type="triangle"/>
          </a:ln>
          <a:effectLst/>
        </p:spPr>
      </p:cxnSp>
      <p:sp>
        <p:nvSpPr>
          <p:cNvPr id="84" name="TextBox 83">
            <a:extLst>
              <a:ext uri="{FF2B5EF4-FFF2-40B4-BE49-F238E27FC236}">
                <a16:creationId xmlns:a16="http://schemas.microsoft.com/office/drawing/2014/main" id="{B8808C00-20AC-CD2A-7753-025FC4FA593C}"/>
              </a:ext>
            </a:extLst>
          </p:cNvPr>
          <p:cNvSpPr txBox="1"/>
          <p:nvPr/>
        </p:nvSpPr>
        <p:spPr bwMode="auto">
          <a:xfrm>
            <a:off x="10110434" y="5405604"/>
            <a:ext cx="446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85" name="TextBox 84">
            <a:extLst>
              <a:ext uri="{FF2B5EF4-FFF2-40B4-BE49-F238E27FC236}">
                <a16:creationId xmlns:a16="http://schemas.microsoft.com/office/drawing/2014/main" id="{DD62FF00-BD0E-A300-9B24-E88A7F924616}"/>
              </a:ext>
            </a:extLst>
          </p:cNvPr>
          <p:cNvSpPr txBox="1"/>
          <p:nvPr/>
        </p:nvSpPr>
        <p:spPr bwMode="auto">
          <a:xfrm>
            <a:off x="9050440" y="5405604"/>
            <a:ext cx="446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86" name="TextBox 85">
            <a:extLst>
              <a:ext uri="{FF2B5EF4-FFF2-40B4-BE49-F238E27FC236}">
                <a16:creationId xmlns:a16="http://schemas.microsoft.com/office/drawing/2014/main" id="{3910C7B5-72E6-23D4-DC1D-8AA200042CC7}"/>
              </a:ext>
            </a:extLst>
          </p:cNvPr>
          <p:cNvSpPr txBox="1"/>
          <p:nvPr/>
        </p:nvSpPr>
        <p:spPr bwMode="auto">
          <a:xfrm>
            <a:off x="9295119" y="5405604"/>
            <a:ext cx="446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87" name="TextBox 86">
            <a:extLst>
              <a:ext uri="{FF2B5EF4-FFF2-40B4-BE49-F238E27FC236}">
                <a16:creationId xmlns:a16="http://schemas.microsoft.com/office/drawing/2014/main" id="{52D6BB32-B690-4A4B-D700-46845F9A9FB1}"/>
              </a:ext>
            </a:extLst>
          </p:cNvPr>
          <p:cNvSpPr txBox="1"/>
          <p:nvPr/>
        </p:nvSpPr>
        <p:spPr bwMode="auto">
          <a:xfrm>
            <a:off x="9560118" y="5405604"/>
            <a:ext cx="446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88" name="TextBox 87">
            <a:extLst>
              <a:ext uri="{FF2B5EF4-FFF2-40B4-BE49-F238E27FC236}">
                <a16:creationId xmlns:a16="http://schemas.microsoft.com/office/drawing/2014/main" id="{5BCE1D1A-C7AB-0ED8-BFE7-02A89CDCF456}"/>
              </a:ext>
            </a:extLst>
          </p:cNvPr>
          <p:cNvSpPr txBox="1"/>
          <p:nvPr/>
        </p:nvSpPr>
        <p:spPr bwMode="auto">
          <a:xfrm>
            <a:off x="9825117" y="5405604"/>
            <a:ext cx="446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cxnSp>
        <p:nvCxnSpPr>
          <p:cNvPr id="117" name="Straight Connector 116">
            <a:extLst>
              <a:ext uri="{FF2B5EF4-FFF2-40B4-BE49-F238E27FC236}">
                <a16:creationId xmlns:a16="http://schemas.microsoft.com/office/drawing/2014/main" id="{3F3D3FA8-C3B3-9C9F-C3DC-BF944DCDB25A}"/>
              </a:ext>
            </a:extLst>
          </p:cNvPr>
          <p:cNvCxnSpPr>
            <a:cxnSpLocks/>
          </p:cNvCxnSpPr>
          <p:nvPr/>
        </p:nvCxnSpPr>
        <p:spPr bwMode="auto">
          <a:xfrm>
            <a:off x="9487868" y="2133241"/>
            <a:ext cx="567439" cy="0"/>
          </a:xfrm>
          <a:prstGeom prst="line">
            <a:avLst/>
          </a:prstGeom>
          <a:noFill/>
          <a:ln w="28575" cap="flat" cmpd="sng" algn="ctr">
            <a:solidFill>
              <a:schemeClr val="bg1"/>
            </a:solidFill>
            <a:prstDash val="solid"/>
            <a:round/>
            <a:headEnd type="none" w="med" len="med"/>
            <a:tailEnd type="none" w="med" len="med"/>
          </a:ln>
          <a:effectLst/>
        </p:spPr>
      </p:cxnSp>
      <p:sp>
        <p:nvSpPr>
          <p:cNvPr id="118" name="Rectangle 117">
            <a:extLst>
              <a:ext uri="{FF2B5EF4-FFF2-40B4-BE49-F238E27FC236}">
                <a16:creationId xmlns:a16="http://schemas.microsoft.com/office/drawing/2014/main" id="{CE45C023-CD42-A004-0F4B-06AB993065F7}"/>
              </a:ext>
            </a:extLst>
          </p:cNvPr>
          <p:cNvSpPr/>
          <p:nvPr/>
        </p:nvSpPr>
        <p:spPr bwMode="auto">
          <a:xfrm>
            <a:off x="9726622" y="2084081"/>
            <a:ext cx="77830" cy="79524"/>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0" name="Straight Connector 119">
            <a:extLst>
              <a:ext uri="{FF2B5EF4-FFF2-40B4-BE49-F238E27FC236}">
                <a16:creationId xmlns:a16="http://schemas.microsoft.com/office/drawing/2014/main" id="{6B5755D9-2050-A609-C584-391FF94B2B57}"/>
              </a:ext>
            </a:extLst>
          </p:cNvPr>
          <p:cNvCxnSpPr>
            <a:cxnSpLocks/>
          </p:cNvCxnSpPr>
          <p:nvPr/>
        </p:nvCxnSpPr>
        <p:spPr bwMode="auto">
          <a:xfrm>
            <a:off x="9677396" y="2377158"/>
            <a:ext cx="292608" cy="0"/>
          </a:xfrm>
          <a:prstGeom prst="line">
            <a:avLst/>
          </a:prstGeom>
          <a:noFill/>
          <a:ln w="28575" cap="flat" cmpd="sng" algn="ctr">
            <a:solidFill>
              <a:schemeClr val="bg1"/>
            </a:solidFill>
            <a:prstDash val="solid"/>
            <a:round/>
            <a:headEnd type="none" w="med" len="med"/>
            <a:tailEnd type="none" w="med" len="med"/>
          </a:ln>
          <a:effectLst/>
        </p:spPr>
      </p:cxnSp>
      <p:sp>
        <p:nvSpPr>
          <p:cNvPr id="122" name="Rectangle 121">
            <a:extLst>
              <a:ext uri="{FF2B5EF4-FFF2-40B4-BE49-F238E27FC236}">
                <a16:creationId xmlns:a16="http://schemas.microsoft.com/office/drawing/2014/main" id="{6BD84B82-2370-F803-8462-6DB3B18A7184}"/>
              </a:ext>
            </a:extLst>
          </p:cNvPr>
          <p:cNvSpPr/>
          <p:nvPr/>
        </p:nvSpPr>
        <p:spPr bwMode="auto">
          <a:xfrm>
            <a:off x="9761815" y="2319759"/>
            <a:ext cx="108682" cy="111048"/>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74686FA4-E8B1-9606-61A7-439400DE2052}"/>
              </a:ext>
            </a:extLst>
          </p:cNvPr>
          <p:cNvSpPr/>
          <p:nvPr/>
        </p:nvSpPr>
        <p:spPr bwMode="auto">
          <a:xfrm>
            <a:off x="9695746" y="2564578"/>
            <a:ext cx="108682" cy="111048"/>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4" name="Straight Connector 123">
            <a:extLst>
              <a:ext uri="{FF2B5EF4-FFF2-40B4-BE49-F238E27FC236}">
                <a16:creationId xmlns:a16="http://schemas.microsoft.com/office/drawing/2014/main" id="{E3B79B7B-D12A-38D8-44D3-F7B9A963F99A}"/>
              </a:ext>
            </a:extLst>
          </p:cNvPr>
          <p:cNvCxnSpPr>
            <a:cxnSpLocks/>
          </p:cNvCxnSpPr>
          <p:nvPr/>
        </p:nvCxnSpPr>
        <p:spPr bwMode="auto">
          <a:xfrm>
            <a:off x="9531092" y="2620102"/>
            <a:ext cx="438912"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BB63E73-29B5-FDEC-99EF-86DC74389EC2}"/>
              </a:ext>
            </a:extLst>
          </p:cNvPr>
          <p:cNvCxnSpPr>
            <a:cxnSpLocks/>
          </p:cNvCxnSpPr>
          <p:nvPr/>
        </p:nvCxnSpPr>
        <p:spPr bwMode="auto">
          <a:xfrm>
            <a:off x="9626281" y="3059124"/>
            <a:ext cx="931144" cy="0"/>
          </a:xfrm>
          <a:prstGeom prst="line">
            <a:avLst/>
          </a:prstGeom>
          <a:noFill/>
          <a:ln w="28575" cap="flat" cmpd="sng" algn="ctr">
            <a:solidFill>
              <a:schemeClr val="bg1"/>
            </a:solidFill>
            <a:prstDash val="solid"/>
            <a:round/>
            <a:headEnd type="none" w="med" len="med"/>
            <a:tailEnd type="triangle" w="med" len="med"/>
          </a:ln>
          <a:effectLst/>
        </p:spPr>
      </p:cxnSp>
      <p:sp>
        <p:nvSpPr>
          <p:cNvPr id="128" name="Rectangle 127">
            <a:extLst>
              <a:ext uri="{FF2B5EF4-FFF2-40B4-BE49-F238E27FC236}">
                <a16:creationId xmlns:a16="http://schemas.microsoft.com/office/drawing/2014/main" id="{8D71F5D4-5245-085A-4149-D4B07ED20CBB}"/>
              </a:ext>
            </a:extLst>
          </p:cNvPr>
          <p:cNvSpPr/>
          <p:nvPr/>
        </p:nvSpPr>
        <p:spPr bwMode="auto">
          <a:xfrm>
            <a:off x="10048612" y="3020128"/>
            <a:ext cx="76330" cy="77992"/>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9" name="Straight Connector 128">
            <a:extLst>
              <a:ext uri="{FF2B5EF4-FFF2-40B4-BE49-F238E27FC236}">
                <a16:creationId xmlns:a16="http://schemas.microsoft.com/office/drawing/2014/main" id="{4ED83CE1-32D0-76F4-9F49-55699CC4CE15}"/>
              </a:ext>
            </a:extLst>
          </p:cNvPr>
          <p:cNvCxnSpPr>
            <a:cxnSpLocks/>
          </p:cNvCxnSpPr>
          <p:nvPr/>
        </p:nvCxnSpPr>
        <p:spPr bwMode="auto">
          <a:xfrm>
            <a:off x="9568197" y="3294681"/>
            <a:ext cx="302300"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4FDF25D-3790-9244-6759-98648A19AE03}"/>
              </a:ext>
            </a:extLst>
          </p:cNvPr>
          <p:cNvCxnSpPr>
            <a:cxnSpLocks/>
          </p:cNvCxnSpPr>
          <p:nvPr/>
        </p:nvCxnSpPr>
        <p:spPr bwMode="auto">
          <a:xfrm>
            <a:off x="9631496" y="3540607"/>
            <a:ext cx="338508"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CC93DB5-73A0-F407-FFBC-F02DBDEEF929}"/>
              </a:ext>
            </a:extLst>
          </p:cNvPr>
          <p:cNvCxnSpPr>
            <a:cxnSpLocks/>
          </p:cNvCxnSpPr>
          <p:nvPr/>
        </p:nvCxnSpPr>
        <p:spPr bwMode="auto">
          <a:xfrm>
            <a:off x="9171973" y="3978310"/>
            <a:ext cx="1025743"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E063715-F4F4-5657-A31F-073EF87F28FA}"/>
              </a:ext>
            </a:extLst>
          </p:cNvPr>
          <p:cNvCxnSpPr>
            <a:cxnSpLocks/>
          </p:cNvCxnSpPr>
          <p:nvPr/>
        </p:nvCxnSpPr>
        <p:spPr bwMode="auto">
          <a:xfrm>
            <a:off x="9560118" y="4214736"/>
            <a:ext cx="310379"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DE8D8AD-D87B-178B-D118-E90D43AC0FC5}"/>
              </a:ext>
            </a:extLst>
          </p:cNvPr>
          <p:cNvCxnSpPr>
            <a:cxnSpLocks/>
          </p:cNvCxnSpPr>
          <p:nvPr/>
        </p:nvCxnSpPr>
        <p:spPr bwMode="auto">
          <a:xfrm>
            <a:off x="9721774" y="4461047"/>
            <a:ext cx="365003"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9C012BC-9E26-A76D-15DC-B7EDD84A97C5}"/>
              </a:ext>
            </a:extLst>
          </p:cNvPr>
          <p:cNvCxnSpPr>
            <a:cxnSpLocks/>
          </p:cNvCxnSpPr>
          <p:nvPr/>
        </p:nvCxnSpPr>
        <p:spPr bwMode="auto">
          <a:xfrm>
            <a:off x="9618248" y="4883906"/>
            <a:ext cx="286027"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78937FE-22BD-20B3-3E5A-CEDB1FCE5F66}"/>
              </a:ext>
            </a:extLst>
          </p:cNvPr>
          <p:cNvCxnSpPr>
            <a:cxnSpLocks/>
          </p:cNvCxnSpPr>
          <p:nvPr/>
        </p:nvCxnSpPr>
        <p:spPr bwMode="auto">
          <a:xfrm>
            <a:off x="9727483" y="5118098"/>
            <a:ext cx="435263" cy="0"/>
          </a:xfrm>
          <a:prstGeom prst="line">
            <a:avLst/>
          </a:prstGeom>
          <a:noFill/>
          <a:ln w="28575" cap="flat" cmpd="sng" algn="ctr">
            <a:solidFill>
              <a:schemeClr val="bg1"/>
            </a:solidFill>
            <a:prstDash val="solid"/>
            <a:round/>
            <a:headEnd type="none" w="med" len="med"/>
            <a:tailEnd type="none" w="med" len="med"/>
          </a:ln>
          <a:effectLst/>
        </p:spPr>
      </p:cxnSp>
      <p:sp>
        <p:nvSpPr>
          <p:cNvPr id="143" name="Rectangle 142">
            <a:extLst>
              <a:ext uri="{FF2B5EF4-FFF2-40B4-BE49-F238E27FC236}">
                <a16:creationId xmlns:a16="http://schemas.microsoft.com/office/drawing/2014/main" id="{1C092291-0B23-30CA-C9DC-749FAC94112F}"/>
              </a:ext>
            </a:extLst>
          </p:cNvPr>
          <p:cNvSpPr/>
          <p:nvPr/>
        </p:nvSpPr>
        <p:spPr bwMode="auto">
          <a:xfrm>
            <a:off x="9671593" y="3236643"/>
            <a:ext cx="125732" cy="128469"/>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E8FD5F63-38E6-8882-BC36-E8E0E97C9062}"/>
              </a:ext>
            </a:extLst>
          </p:cNvPr>
          <p:cNvSpPr/>
          <p:nvPr/>
        </p:nvSpPr>
        <p:spPr bwMode="auto">
          <a:xfrm>
            <a:off x="9746057" y="3478194"/>
            <a:ext cx="114133" cy="116618"/>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4C80F320-EB7F-C64F-AA86-294BCEDEE36A}"/>
              </a:ext>
            </a:extLst>
          </p:cNvPr>
          <p:cNvSpPr/>
          <p:nvPr/>
        </p:nvSpPr>
        <p:spPr bwMode="auto">
          <a:xfrm>
            <a:off x="9640921" y="3942926"/>
            <a:ext cx="60326" cy="61639"/>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7419F5FA-37DF-2FEE-3B61-D6F49EE0F1B9}"/>
              </a:ext>
            </a:extLst>
          </p:cNvPr>
          <p:cNvSpPr/>
          <p:nvPr/>
        </p:nvSpPr>
        <p:spPr bwMode="auto">
          <a:xfrm>
            <a:off x="9664433" y="4148429"/>
            <a:ext cx="132487" cy="135371"/>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F9D2C4AD-6DDB-3254-2B08-53DDEE287455}"/>
              </a:ext>
            </a:extLst>
          </p:cNvPr>
          <p:cNvSpPr/>
          <p:nvPr/>
        </p:nvSpPr>
        <p:spPr bwMode="auto">
          <a:xfrm>
            <a:off x="9848326" y="4404750"/>
            <a:ext cx="106921" cy="109248"/>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3DFD3D66-CB45-BC4D-7E83-757F19BF0D4E}"/>
              </a:ext>
            </a:extLst>
          </p:cNvPr>
          <p:cNvSpPr/>
          <p:nvPr/>
        </p:nvSpPr>
        <p:spPr bwMode="auto">
          <a:xfrm>
            <a:off x="9877371" y="5066513"/>
            <a:ext cx="106921" cy="109248"/>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9D036FBE-4F16-B25B-853A-D270E541EA06}"/>
              </a:ext>
            </a:extLst>
          </p:cNvPr>
          <p:cNvSpPr/>
          <p:nvPr/>
        </p:nvSpPr>
        <p:spPr bwMode="auto">
          <a:xfrm>
            <a:off x="9693592" y="4808340"/>
            <a:ext cx="134521" cy="137449"/>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264914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 name="Group 130">
            <a:extLst>
              <a:ext uri="{FF2B5EF4-FFF2-40B4-BE49-F238E27FC236}">
                <a16:creationId xmlns:a16="http://schemas.microsoft.com/office/drawing/2014/main" id="{26DE48BD-0025-3419-E6CD-39A915E66C07}"/>
              </a:ext>
            </a:extLst>
          </p:cNvPr>
          <p:cNvGrpSpPr/>
          <p:nvPr/>
        </p:nvGrpSpPr>
        <p:grpSpPr>
          <a:xfrm>
            <a:off x="7086600" y="3940175"/>
            <a:ext cx="3752850" cy="1644650"/>
            <a:chOff x="7086600" y="3940175"/>
            <a:chExt cx="3752850" cy="1644650"/>
          </a:xfrm>
        </p:grpSpPr>
        <p:sp>
          <p:nvSpPr>
            <p:cNvPr id="129" name="Freeform 128">
              <a:extLst>
                <a:ext uri="{FF2B5EF4-FFF2-40B4-BE49-F238E27FC236}">
                  <a16:creationId xmlns:a16="http://schemas.microsoft.com/office/drawing/2014/main" id="{EC4DD935-787B-2CEB-1092-C30A3F3A5667}"/>
                </a:ext>
              </a:extLst>
            </p:cNvPr>
            <p:cNvSpPr/>
            <p:nvPr/>
          </p:nvSpPr>
          <p:spPr bwMode="auto">
            <a:xfrm>
              <a:off x="7086600" y="4333875"/>
              <a:ext cx="2660650" cy="1250950"/>
            </a:xfrm>
            <a:custGeom>
              <a:avLst/>
              <a:gdLst>
                <a:gd name="connsiteX0" fmla="*/ 0 w 2660650"/>
                <a:gd name="connsiteY0" fmla="*/ 1250950 h 1250950"/>
                <a:gd name="connsiteX1" fmla="*/ 0 w 2660650"/>
                <a:gd name="connsiteY1" fmla="*/ 1209675 h 1250950"/>
                <a:gd name="connsiteX2" fmla="*/ 31750 w 2660650"/>
                <a:gd name="connsiteY2" fmla="*/ 1209675 h 1250950"/>
                <a:gd name="connsiteX3" fmla="*/ 31750 w 2660650"/>
                <a:gd name="connsiteY3" fmla="*/ 1181100 h 1250950"/>
                <a:gd name="connsiteX4" fmla="*/ 180975 w 2660650"/>
                <a:gd name="connsiteY4" fmla="*/ 1181100 h 1250950"/>
                <a:gd name="connsiteX5" fmla="*/ 180975 w 2660650"/>
                <a:gd name="connsiteY5" fmla="*/ 1152525 h 1250950"/>
                <a:gd name="connsiteX6" fmla="*/ 250825 w 2660650"/>
                <a:gd name="connsiteY6" fmla="*/ 1152525 h 1250950"/>
                <a:gd name="connsiteX7" fmla="*/ 250825 w 2660650"/>
                <a:gd name="connsiteY7" fmla="*/ 1095375 h 1250950"/>
                <a:gd name="connsiteX8" fmla="*/ 333375 w 2660650"/>
                <a:gd name="connsiteY8" fmla="*/ 1095375 h 1250950"/>
                <a:gd name="connsiteX9" fmla="*/ 333375 w 2660650"/>
                <a:gd name="connsiteY9" fmla="*/ 1063625 h 1250950"/>
                <a:gd name="connsiteX10" fmla="*/ 400050 w 2660650"/>
                <a:gd name="connsiteY10" fmla="*/ 1063625 h 1250950"/>
                <a:gd name="connsiteX11" fmla="*/ 400050 w 2660650"/>
                <a:gd name="connsiteY11" fmla="*/ 1063625 h 1250950"/>
                <a:gd name="connsiteX12" fmla="*/ 422275 w 2660650"/>
                <a:gd name="connsiteY12" fmla="*/ 1041400 h 1250950"/>
                <a:gd name="connsiteX13" fmla="*/ 422275 w 2660650"/>
                <a:gd name="connsiteY13" fmla="*/ 1003300 h 1250950"/>
                <a:gd name="connsiteX14" fmla="*/ 565150 w 2660650"/>
                <a:gd name="connsiteY14" fmla="*/ 1003300 h 1250950"/>
                <a:gd name="connsiteX15" fmla="*/ 565150 w 2660650"/>
                <a:gd name="connsiteY15" fmla="*/ 971550 h 1250950"/>
                <a:gd name="connsiteX16" fmla="*/ 609600 w 2660650"/>
                <a:gd name="connsiteY16" fmla="*/ 971550 h 1250950"/>
                <a:gd name="connsiteX17" fmla="*/ 609600 w 2660650"/>
                <a:gd name="connsiteY17" fmla="*/ 942975 h 1250950"/>
                <a:gd name="connsiteX18" fmla="*/ 762000 w 2660650"/>
                <a:gd name="connsiteY18" fmla="*/ 942975 h 1250950"/>
                <a:gd name="connsiteX19" fmla="*/ 762000 w 2660650"/>
                <a:gd name="connsiteY19" fmla="*/ 889000 h 1250950"/>
                <a:gd name="connsiteX20" fmla="*/ 860425 w 2660650"/>
                <a:gd name="connsiteY20" fmla="*/ 889000 h 1250950"/>
                <a:gd name="connsiteX21" fmla="*/ 860425 w 2660650"/>
                <a:gd name="connsiteY21" fmla="*/ 860425 h 1250950"/>
                <a:gd name="connsiteX22" fmla="*/ 974725 w 2660650"/>
                <a:gd name="connsiteY22" fmla="*/ 860425 h 1250950"/>
                <a:gd name="connsiteX23" fmla="*/ 974725 w 2660650"/>
                <a:gd name="connsiteY23" fmla="*/ 790575 h 1250950"/>
                <a:gd name="connsiteX24" fmla="*/ 1019175 w 2660650"/>
                <a:gd name="connsiteY24" fmla="*/ 790575 h 1250950"/>
                <a:gd name="connsiteX25" fmla="*/ 1019175 w 2660650"/>
                <a:gd name="connsiteY25" fmla="*/ 730250 h 1250950"/>
                <a:gd name="connsiteX26" fmla="*/ 1050925 w 2660650"/>
                <a:gd name="connsiteY26" fmla="*/ 730250 h 1250950"/>
                <a:gd name="connsiteX27" fmla="*/ 1050925 w 2660650"/>
                <a:gd name="connsiteY27" fmla="*/ 730250 h 1250950"/>
                <a:gd name="connsiteX28" fmla="*/ 1050925 w 2660650"/>
                <a:gd name="connsiteY28" fmla="*/ 701675 h 1250950"/>
                <a:gd name="connsiteX29" fmla="*/ 1133475 w 2660650"/>
                <a:gd name="connsiteY29" fmla="*/ 701675 h 1250950"/>
                <a:gd name="connsiteX30" fmla="*/ 1133475 w 2660650"/>
                <a:gd name="connsiteY30" fmla="*/ 647700 h 1250950"/>
                <a:gd name="connsiteX31" fmla="*/ 1250950 w 2660650"/>
                <a:gd name="connsiteY31" fmla="*/ 647700 h 1250950"/>
                <a:gd name="connsiteX32" fmla="*/ 1250950 w 2660650"/>
                <a:gd name="connsiteY32" fmla="*/ 609600 h 1250950"/>
                <a:gd name="connsiteX33" fmla="*/ 1270000 w 2660650"/>
                <a:gd name="connsiteY33" fmla="*/ 609600 h 1250950"/>
                <a:gd name="connsiteX34" fmla="*/ 1270000 w 2660650"/>
                <a:gd name="connsiteY34" fmla="*/ 555625 h 1250950"/>
                <a:gd name="connsiteX35" fmla="*/ 1384300 w 2660650"/>
                <a:gd name="connsiteY35" fmla="*/ 555625 h 1250950"/>
                <a:gd name="connsiteX36" fmla="*/ 1384300 w 2660650"/>
                <a:gd name="connsiteY36" fmla="*/ 492125 h 1250950"/>
                <a:gd name="connsiteX37" fmla="*/ 1485900 w 2660650"/>
                <a:gd name="connsiteY37" fmla="*/ 492125 h 1250950"/>
                <a:gd name="connsiteX38" fmla="*/ 1485900 w 2660650"/>
                <a:gd name="connsiteY38" fmla="*/ 463550 h 1250950"/>
                <a:gd name="connsiteX39" fmla="*/ 1927225 w 2660650"/>
                <a:gd name="connsiteY39" fmla="*/ 463550 h 1250950"/>
                <a:gd name="connsiteX40" fmla="*/ 1927225 w 2660650"/>
                <a:gd name="connsiteY40" fmla="*/ 425450 h 1250950"/>
                <a:gd name="connsiteX41" fmla="*/ 1946275 w 2660650"/>
                <a:gd name="connsiteY41" fmla="*/ 425450 h 1250950"/>
                <a:gd name="connsiteX42" fmla="*/ 1946275 w 2660650"/>
                <a:gd name="connsiteY42" fmla="*/ 387350 h 1250950"/>
                <a:gd name="connsiteX43" fmla="*/ 1968500 w 2660650"/>
                <a:gd name="connsiteY43" fmla="*/ 387350 h 1250950"/>
                <a:gd name="connsiteX44" fmla="*/ 1968500 w 2660650"/>
                <a:gd name="connsiteY44" fmla="*/ 339725 h 1250950"/>
                <a:gd name="connsiteX45" fmla="*/ 1984375 w 2660650"/>
                <a:gd name="connsiteY45" fmla="*/ 339725 h 1250950"/>
                <a:gd name="connsiteX46" fmla="*/ 1984375 w 2660650"/>
                <a:gd name="connsiteY46" fmla="*/ 295275 h 1250950"/>
                <a:gd name="connsiteX47" fmla="*/ 2051050 w 2660650"/>
                <a:gd name="connsiteY47" fmla="*/ 295275 h 1250950"/>
                <a:gd name="connsiteX48" fmla="*/ 2051050 w 2660650"/>
                <a:gd name="connsiteY48" fmla="*/ 254000 h 1250950"/>
                <a:gd name="connsiteX49" fmla="*/ 2181225 w 2660650"/>
                <a:gd name="connsiteY49" fmla="*/ 254000 h 1250950"/>
                <a:gd name="connsiteX50" fmla="*/ 2181225 w 2660650"/>
                <a:gd name="connsiteY50" fmla="*/ 225425 h 1250950"/>
                <a:gd name="connsiteX51" fmla="*/ 2206625 w 2660650"/>
                <a:gd name="connsiteY51" fmla="*/ 225425 h 1250950"/>
                <a:gd name="connsiteX52" fmla="*/ 2206625 w 2660650"/>
                <a:gd name="connsiteY52" fmla="*/ 193675 h 1250950"/>
                <a:gd name="connsiteX53" fmla="*/ 2241550 w 2660650"/>
                <a:gd name="connsiteY53" fmla="*/ 193675 h 1250950"/>
                <a:gd name="connsiteX54" fmla="*/ 2241550 w 2660650"/>
                <a:gd name="connsiteY54" fmla="*/ 158750 h 1250950"/>
                <a:gd name="connsiteX55" fmla="*/ 2305050 w 2660650"/>
                <a:gd name="connsiteY55" fmla="*/ 158750 h 1250950"/>
                <a:gd name="connsiteX56" fmla="*/ 2305050 w 2660650"/>
                <a:gd name="connsiteY56" fmla="*/ 114300 h 1250950"/>
                <a:gd name="connsiteX57" fmla="*/ 2374900 w 2660650"/>
                <a:gd name="connsiteY57" fmla="*/ 114300 h 1250950"/>
                <a:gd name="connsiteX58" fmla="*/ 2374900 w 2660650"/>
                <a:gd name="connsiteY58" fmla="*/ 69850 h 1250950"/>
                <a:gd name="connsiteX59" fmla="*/ 2419350 w 2660650"/>
                <a:gd name="connsiteY59" fmla="*/ 69850 h 1250950"/>
                <a:gd name="connsiteX60" fmla="*/ 2419350 w 2660650"/>
                <a:gd name="connsiteY60" fmla="*/ 34925 h 1250950"/>
                <a:gd name="connsiteX61" fmla="*/ 2454275 w 2660650"/>
                <a:gd name="connsiteY61" fmla="*/ 34925 h 1250950"/>
                <a:gd name="connsiteX62" fmla="*/ 2454275 w 2660650"/>
                <a:gd name="connsiteY62" fmla="*/ 0 h 1250950"/>
                <a:gd name="connsiteX63" fmla="*/ 2660650 w 2660650"/>
                <a:gd name="connsiteY63" fmla="*/ 0 h 1250950"/>
                <a:gd name="connsiteX0" fmla="*/ 0 w 2660650"/>
                <a:gd name="connsiteY0" fmla="*/ 1250950 h 1250950"/>
                <a:gd name="connsiteX1" fmla="*/ 0 w 2660650"/>
                <a:gd name="connsiteY1" fmla="*/ 1209675 h 1250950"/>
                <a:gd name="connsiteX2" fmla="*/ 31750 w 2660650"/>
                <a:gd name="connsiteY2" fmla="*/ 1209675 h 1250950"/>
                <a:gd name="connsiteX3" fmla="*/ 31750 w 2660650"/>
                <a:gd name="connsiteY3" fmla="*/ 1181100 h 1250950"/>
                <a:gd name="connsiteX4" fmla="*/ 180975 w 2660650"/>
                <a:gd name="connsiteY4" fmla="*/ 1181100 h 1250950"/>
                <a:gd name="connsiteX5" fmla="*/ 180975 w 2660650"/>
                <a:gd name="connsiteY5" fmla="*/ 1152525 h 1250950"/>
                <a:gd name="connsiteX6" fmla="*/ 250825 w 2660650"/>
                <a:gd name="connsiteY6" fmla="*/ 1152525 h 1250950"/>
                <a:gd name="connsiteX7" fmla="*/ 250825 w 2660650"/>
                <a:gd name="connsiteY7" fmla="*/ 1095375 h 1250950"/>
                <a:gd name="connsiteX8" fmla="*/ 333375 w 2660650"/>
                <a:gd name="connsiteY8" fmla="*/ 1095375 h 1250950"/>
                <a:gd name="connsiteX9" fmla="*/ 333375 w 2660650"/>
                <a:gd name="connsiteY9" fmla="*/ 1063625 h 1250950"/>
                <a:gd name="connsiteX10" fmla="*/ 400050 w 2660650"/>
                <a:gd name="connsiteY10" fmla="*/ 1063625 h 1250950"/>
                <a:gd name="connsiteX11" fmla="*/ 400050 w 2660650"/>
                <a:gd name="connsiteY11" fmla="*/ 1063625 h 1250950"/>
                <a:gd name="connsiteX12" fmla="*/ 415925 w 2660650"/>
                <a:gd name="connsiteY12" fmla="*/ 1041400 h 1250950"/>
                <a:gd name="connsiteX13" fmla="*/ 422275 w 2660650"/>
                <a:gd name="connsiteY13" fmla="*/ 1003300 h 1250950"/>
                <a:gd name="connsiteX14" fmla="*/ 565150 w 2660650"/>
                <a:gd name="connsiteY14" fmla="*/ 1003300 h 1250950"/>
                <a:gd name="connsiteX15" fmla="*/ 565150 w 2660650"/>
                <a:gd name="connsiteY15" fmla="*/ 971550 h 1250950"/>
                <a:gd name="connsiteX16" fmla="*/ 609600 w 2660650"/>
                <a:gd name="connsiteY16" fmla="*/ 971550 h 1250950"/>
                <a:gd name="connsiteX17" fmla="*/ 609600 w 2660650"/>
                <a:gd name="connsiteY17" fmla="*/ 942975 h 1250950"/>
                <a:gd name="connsiteX18" fmla="*/ 762000 w 2660650"/>
                <a:gd name="connsiteY18" fmla="*/ 942975 h 1250950"/>
                <a:gd name="connsiteX19" fmla="*/ 762000 w 2660650"/>
                <a:gd name="connsiteY19" fmla="*/ 889000 h 1250950"/>
                <a:gd name="connsiteX20" fmla="*/ 860425 w 2660650"/>
                <a:gd name="connsiteY20" fmla="*/ 889000 h 1250950"/>
                <a:gd name="connsiteX21" fmla="*/ 860425 w 2660650"/>
                <a:gd name="connsiteY21" fmla="*/ 860425 h 1250950"/>
                <a:gd name="connsiteX22" fmla="*/ 974725 w 2660650"/>
                <a:gd name="connsiteY22" fmla="*/ 860425 h 1250950"/>
                <a:gd name="connsiteX23" fmla="*/ 974725 w 2660650"/>
                <a:gd name="connsiteY23" fmla="*/ 790575 h 1250950"/>
                <a:gd name="connsiteX24" fmla="*/ 1019175 w 2660650"/>
                <a:gd name="connsiteY24" fmla="*/ 790575 h 1250950"/>
                <a:gd name="connsiteX25" fmla="*/ 1019175 w 2660650"/>
                <a:gd name="connsiteY25" fmla="*/ 730250 h 1250950"/>
                <a:gd name="connsiteX26" fmla="*/ 1050925 w 2660650"/>
                <a:gd name="connsiteY26" fmla="*/ 730250 h 1250950"/>
                <a:gd name="connsiteX27" fmla="*/ 1050925 w 2660650"/>
                <a:gd name="connsiteY27" fmla="*/ 730250 h 1250950"/>
                <a:gd name="connsiteX28" fmla="*/ 1050925 w 2660650"/>
                <a:gd name="connsiteY28" fmla="*/ 701675 h 1250950"/>
                <a:gd name="connsiteX29" fmla="*/ 1133475 w 2660650"/>
                <a:gd name="connsiteY29" fmla="*/ 701675 h 1250950"/>
                <a:gd name="connsiteX30" fmla="*/ 1133475 w 2660650"/>
                <a:gd name="connsiteY30" fmla="*/ 647700 h 1250950"/>
                <a:gd name="connsiteX31" fmla="*/ 1250950 w 2660650"/>
                <a:gd name="connsiteY31" fmla="*/ 647700 h 1250950"/>
                <a:gd name="connsiteX32" fmla="*/ 1250950 w 2660650"/>
                <a:gd name="connsiteY32" fmla="*/ 609600 h 1250950"/>
                <a:gd name="connsiteX33" fmla="*/ 1270000 w 2660650"/>
                <a:gd name="connsiteY33" fmla="*/ 609600 h 1250950"/>
                <a:gd name="connsiteX34" fmla="*/ 1270000 w 2660650"/>
                <a:gd name="connsiteY34" fmla="*/ 555625 h 1250950"/>
                <a:gd name="connsiteX35" fmla="*/ 1384300 w 2660650"/>
                <a:gd name="connsiteY35" fmla="*/ 555625 h 1250950"/>
                <a:gd name="connsiteX36" fmla="*/ 1384300 w 2660650"/>
                <a:gd name="connsiteY36" fmla="*/ 492125 h 1250950"/>
                <a:gd name="connsiteX37" fmla="*/ 1485900 w 2660650"/>
                <a:gd name="connsiteY37" fmla="*/ 492125 h 1250950"/>
                <a:gd name="connsiteX38" fmla="*/ 1485900 w 2660650"/>
                <a:gd name="connsiteY38" fmla="*/ 463550 h 1250950"/>
                <a:gd name="connsiteX39" fmla="*/ 1927225 w 2660650"/>
                <a:gd name="connsiteY39" fmla="*/ 463550 h 1250950"/>
                <a:gd name="connsiteX40" fmla="*/ 1927225 w 2660650"/>
                <a:gd name="connsiteY40" fmla="*/ 425450 h 1250950"/>
                <a:gd name="connsiteX41" fmla="*/ 1946275 w 2660650"/>
                <a:gd name="connsiteY41" fmla="*/ 425450 h 1250950"/>
                <a:gd name="connsiteX42" fmla="*/ 1946275 w 2660650"/>
                <a:gd name="connsiteY42" fmla="*/ 387350 h 1250950"/>
                <a:gd name="connsiteX43" fmla="*/ 1968500 w 2660650"/>
                <a:gd name="connsiteY43" fmla="*/ 387350 h 1250950"/>
                <a:gd name="connsiteX44" fmla="*/ 1968500 w 2660650"/>
                <a:gd name="connsiteY44" fmla="*/ 339725 h 1250950"/>
                <a:gd name="connsiteX45" fmla="*/ 1984375 w 2660650"/>
                <a:gd name="connsiteY45" fmla="*/ 339725 h 1250950"/>
                <a:gd name="connsiteX46" fmla="*/ 1984375 w 2660650"/>
                <a:gd name="connsiteY46" fmla="*/ 295275 h 1250950"/>
                <a:gd name="connsiteX47" fmla="*/ 2051050 w 2660650"/>
                <a:gd name="connsiteY47" fmla="*/ 295275 h 1250950"/>
                <a:gd name="connsiteX48" fmla="*/ 2051050 w 2660650"/>
                <a:gd name="connsiteY48" fmla="*/ 254000 h 1250950"/>
                <a:gd name="connsiteX49" fmla="*/ 2181225 w 2660650"/>
                <a:gd name="connsiteY49" fmla="*/ 254000 h 1250950"/>
                <a:gd name="connsiteX50" fmla="*/ 2181225 w 2660650"/>
                <a:gd name="connsiteY50" fmla="*/ 225425 h 1250950"/>
                <a:gd name="connsiteX51" fmla="*/ 2206625 w 2660650"/>
                <a:gd name="connsiteY51" fmla="*/ 225425 h 1250950"/>
                <a:gd name="connsiteX52" fmla="*/ 2206625 w 2660650"/>
                <a:gd name="connsiteY52" fmla="*/ 193675 h 1250950"/>
                <a:gd name="connsiteX53" fmla="*/ 2241550 w 2660650"/>
                <a:gd name="connsiteY53" fmla="*/ 193675 h 1250950"/>
                <a:gd name="connsiteX54" fmla="*/ 2241550 w 2660650"/>
                <a:gd name="connsiteY54" fmla="*/ 158750 h 1250950"/>
                <a:gd name="connsiteX55" fmla="*/ 2305050 w 2660650"/>
                <a:gd name="connsiteY55" fmla="*/ 158750 h 1250950"/>
                <a:gd name="connsiteX56" fmla="*/ 2305050 w 2660650"/>
                <a:gd name="connsiteY56" fmla="*/ 114300 h 1250950"/>
                <a:gd name="connsiteX57" fmla="*/ 2374900 w 2660650"/>
                <a:gd name="connsiteY57" fmla="*/ 114300 h 1250950"/>
                <a:gd name="connsiteX58" fmla="*/ 2374900 w 2660650"/>
                <a:gd name="connsiteY58" fmla="*/ 69850 h 1250950"/>
                <a:gd name="connsiteX59" fmla="*/ 2419350 w 2660650"/>
                <a:gd name="connsiteY59" fmla="*/ 69850 h 1250950"/>
                <a:gd name="connsiteX60" fmla="*/ 2419350 w 2660650"/>
                <a:gd name="connsiteY60" fmla="*/ 34925 h 1250950"/>
                <a:gd name="connsiteX61" fmla="*/ 2454275 w 2660650"/>
                <a:gd name="connsiteY61" fmla="*/ 34925 h 1250950"/>
                <a:gd name="connsiteX62" fmla="*/ 2454275 w 2660650"/>
                <a:gd name="connsiteY62" fmla="*/ 0 h 1250950"/>
                <a:gd name="connsiteX63" fmla="*/ 2660650 w 2660650"/>
                <a:gd name="connsiteY63" fmla="*/ 0 h 1250950"/>
                <a:gd name="connsiteX0" fmla="*/ 0 w 2660650"/>
                <a:gd name="connsiteY0" fmla="*/ 1250950 h 1250950"/>
                <a:gd name="connsiteX1" fmla="*/ 0 w 2660650"/>
                <a:gd name="connsiteY1" fmla="*/ 1209675 h 1250950"/>
                <a:gd name="connsiteX2" fmla="*/ 31750 w 2660650"/>
                <a:gd name="connsiteY2" fmla="*/ 1209675 h 1250950"/>
                <a:gd name="connsiteX3" fmla="*/ 31750 w 2660650"/>
                <a:gd name="connsiteY3" fmla="*/ 1181100 h 1250950"/>
                <a:gd name="connsiteX4" fmla="*/ 180975 w 2660650"/>
                <a:gd name="connsiteY4" fmla="*/ 1181100 h 1250950"/>
                <a:gd name="connsiteX5" fmla="*/ 180975 w 2660650"/>
                <a:gd name="connsiteY5" fmla="*/ 1152525 h 1250950"/>
                <a:gd name="connsiteX6" fmla="*/ 250825 w 2660650"/>
                <a:gd name="connsiteY6" fmla="*/ 1152525 h 1250950"/>
                <a:gd name="connsiteX7" fmla="*/ 250825 w 2660650"/>
                <a:gd name="connsiteY7" fmla="*/ 1095375 h 1250950"/>
                <a:gd name="connsiteX8" fmla="*/ 333375 w 2660650"/>
                <a:gd name="connsiteY8" fmla="*/ 1095375 h 1250950"/>
                <a:gd name="connsiteX9" fmla="*/ 333375 w 2660650"/>
                <a:gd name="connsiteY9" fmla="*/ 1063625 h 1250950"/>
                <a:gd name="connsiteX10" fmla="*/ 400050 w 2660650"/>
                <a:gd name="connsiteY10" fmla="*/ 1063625 h 1250950"/>
                <a:gd name="connsiteX11" fmla="*/ 403225 w 2660650"/>
                <a:gd name="connsiteY11" fmla="*/ 1108075 h 1250950"/>
                <a:gd name="connsiteX12" fmla="*/ 415925 w 2660650"/>
                <a:gd name="connsiteY12" fmla="*/ 1041400 h 1250950"/>
                <a:gd name="connsiteX13" fmla="*/ 422275 w 2660650"/>
                <a:gd name="connsiteY13" fmla="*/ 1003300 h 1250950"/>
                <a:gd name="connsiteX14" fmla="*/ 565150 w 2660650"/>
                <a:gd name="connsiteY14" fmla="*/ 1003300 h 1250950"/>
                <a:gd name="connsiteX15" fmla="*/ 565150 w 2660650"/>
                <a:gd name="connsiteY15" fmla="*/ 971550 h 1250950"/>
                <a:gd name="connsiteX16" fmla="*/ 609600 w 2660650"/>
                <a:gd name="connsiteY16" fmla="*/ 971550 h 1250950"/>
                <a:gd name="connsiteX17" fmla="*/ 609600 w 2660650"/>
                <a:gd name="connsiteY17" fmla="*/ 942975 h 1250950"/>
                <a:gd name="connsiteX18" fmla="*/ 762000 w 2660650"/>
                <a:gd name="connsiteY18" fmla="*/ 942975 h 1250950"/>
                <a:gd name="connsiteX19" fmla="*/ 762000 w 2660650"/>
                <a:gd name="connsiteY19" fmla="*/ 889000 h 1250950"/>
                <a:gd name="connsiteX20" fmla="*/ 860425 w 2660650"/>
                <a:gd name="connsiteY20" fmla="*/ 889000 h 1250950"/>
                <a:gd name="connsiteX21" fmla="*/ 860425 w 2660650"/>
                <a:gd name="connsiteY21" fmla="*/ 860425 h 1250950"/>
                <a:gd name="connsiteX22" fmla="*/ 974725 w 2660650"/>
                <a:gd name="connsiteY22" fmla="*/ 860425 h 1250950"/>
                <a:gd name="connsiteX23" fmla="*/ 974725 w 2660650"/>
                <a:gd name="connsiteY23" fmla="*/ 790575 h 1250950"/>
                <a:gd name="connsiteX24" fmla="*/ 1019175 w 2660650"/>
                <a:gd name="connsiteY24" fmla="*/ 790575 h 1250950"/>
                <a:gd name="connsiteX25" fmla="*/ 1019175 w 2660650"/>
                <a:gd name="connsiteY25" fmla="*/ 730250 h 1250950"/>
                <a:gd name="connsiteX26" fmla="*/ 1050925 w 2660650"/>
                <a:gd name="connsiteY26" fmla="*/ 730250 h 1250950"/>
                <a:gd name="connsiteX27" fmla="*/ 1050925 w 2660650"/>
                <a:gd name="connsiteY27" fmla="*/ 730250 h 1250950"/>
                <a:gd name="connsiteX28" fmla="*/ 1050925 w 2660650"/>
                <a:gd name="connsiteY28" fmla="*/ 701675 h 1250950"/>
                <a:gd name="connsiteX29" fmla="*/ 1133475 w 2660650"/>
                <a:gd name="connsiteY29" fmla="*/ 701675 h 1250950"/>
                <a:gd name="connsiteX30" fmla="*/ 1133475 w 2660650"/>
                <a:gd name="connsiteY30" fmla="*/ 647700 h 1250950"/>
                <a:gd name="connsiteX31" fmla="*/ 1250950 w 2660650"/>
                <a:gd name="connsiteY31" fmla="*/ 647700 h 1250950"/>
                <a:gd name="connsiteX32" fmla="*/ 1250950 w 2660650"/>
                <a:gd name="connsiteY32" fmla="*/ 609600 h 1250950"/>
                <a:gd name="connsiteX33" fmla="*/ 1270000 w 2660650"/>
                <a:gd name="connsiteY33" fmla="*/ 609600 h 1250950"/>
                <a:gd name="connsiteX34" fmla="*/ 1270000 w 2660650"/>
                <a:gd name="connsiteY34" fmla="*/ 555625 h 1250950"/>
                <a:gd name="connsiteX35" fmla="*/ 1384300 w 2660650"/>
                <a:gd name="connsiteY35" fmla="*/ 555625 h 1250950"/>
                <a:gd name="connsiteX36" fmla="*/ 1384300 w 2660650"/>
                <a:gd name="connsiteY36" fmla="*/ 492125 h 1250950"/>
                <a:gd name="connsiteX37" fmla="*/ 1485900 w 2660650"/>
                <a:gd name="connsiteY37" fmla="*/ 492125 h 1250950"/>
                <a:gd name="connsiteX38" fmla="*/ 1485900 w 2660650"/>
                <a:gd name="connsiteY38" fmla="*/ 463550 h 1250950"/>
                <a:gd name="connsiteX39" fmla="*/ 1927225 w 2660650"/>
                <a:gd name="connsiteY39" fmla="*/ 463550 h 1250950"/>
                <a:gd name="connsiteX40" fmla="*/ 1927225 w 2660650"/>
                <a:gd name="connsiteY40" fmla="*/ 425450 h 1250950"/>
                <a:gd name="connsiteX41" fmla="*/ 1946275 w 2660650"/>
                <a:gd name="connsiteY41" fmla="*/ 425450 h 1250950"/>
                <a:gd name="connsiteX42" fmla="*/ 1946275 w 2660650"/>
                <a:gd name="connsiteY42" fmla="*/ 387350 h 1250950"/>
                <a:gd name="connsiteX43" fmla="*/ 1968500 w 2660650"/>
                <a:gd name="connsiteY43" fmla="*/ 387350 h 1250950"/>
                <a:gd name="connsiteX44" fmla="*/ 1968500 w 2660650"/>
                <a:gd name="connsiteY44" fmla="*/ 339725 h 1250950"/>
                <a:gd name="connsiteX45" fmla="*/ 1984375 w 2660650"/>
                <a:gd name="connsiteY45" fmla="*/ 339725 h 1250950"/>
                <a:gd name="connsiteX46" fmla="*/ 1984375 w 2660650"/>
                <a:gd name="connsiteY46" fmla="*/ 295275 h 1250950"/>
                <a:gd name="connsiteX47" fmla="*/ 2051050 w 2660650"/>
                <a:gd name="connsiteY47" fmla="*/ 295275 h 1250950"/>
                <a:gd name="connsiteX48" fmla="*/ 2051050 w 2660650"/>
                <a:gd name="connsiteY48" fmla="*/ 254000 h 1250950"/>
                <a:gd name="connsiteX49" fmla="*/ 2181225 w 2660650"/>
                <a:gd name="connsiteY49" fmla="*/ 254000 h 1250950"/>
                <a:gd name="connsiteX50" fmla="*/ 2181225 w 2660650"/>
                <a:gd name="connsiteY50" fmla="*/ 225425 h 1250950"/>
                <a:gd name="connsiteX51" fmla="*/ 2206625 w 2660650"/>
                <a:gd name="connsiteY51" fmla="*/ 225425 h 1250950"/>
                <a:gd name="connsiteX52" fmla="*/ 2206625 w 2660650"/>
                <a:gd name="connsiteY52" fmla="*/ 193675 h 1250950"/>
                <a:gd name="connsiteX53" fmla="*/ 2241550 w 2660650"/>
                <a:gd name="connsiteY53" fmla="*/ 193675 h 1250950"/>
                <a:gd name="connsiteX54" fmla="*/ 2241550 w 2660650"/>
                <a:gd name="connsiteY54" fmla="*/ 158750 h 1250950"/>
                <a:gd name="connsiteX55" fmla="*/ 2305050 w 2660650"/>
                <a:gd name="connsiteY55" fmla="*/ 158750 h 1250950"/>
                <a:gd name="connsiteX56" fmla="*/ 2305050 w 2660650"/>
                <a:gd name="connsiteY56" fmla="*/ 114300 h 1250950"/>
                <a:gd name="connsiteX57" fmla="*/ 2374900 w 2660650"/>
                <a:gd name="connsiteY57" fmla="*/ 114300 h 1250950"/>
                <a:gd name="connsiteX58" fmla="*/ 2374900 w 2660650"/>
                <a:gd name="connsiteY58" fmla="*/ 69850 h 1250950"/>
                <a:gd name="connsiteX59" fmla="*/ 2419350 w 2660650"/>
                <a:gd name="connsiteY59" fmla="*/ 69850 h 1250950"/>
                <a:gd name="connsiteX60" fmla="*/ 2419350 w 2660650"/>
                <a:gd name="connsiteY60" fmla="*/ 34925 h 1250950"/>
                <a:gd name="connsiteX61" fmla="*/ 2454275 w 2660650"/>
                <a:gd name="connsiteY61" fmla="*/ 34925 h 1250950"/>
                <a:gd name="connsiteX62" fmla="*/ 2454275 w 2660650"/>
                <a:gd name="connsiteY62" fmla="*/ 0 h 1250950"/>
                <a:gd name="connsiteX63" fmla="*/ 2660650 w 2660650"/>
                <a:gd name="connsiteY63" fmla="*/ 0 h 1250950"/>
                <a:gd name="connsiteX0" fmla="*/ 0 w 2660650"/>
                <a:gd name="connsiteY0" fmla="*/ 1250950 h 1250950"/>
                <a:gd name="connsiteX1" fmla="*/ 0 w 2660650"/>
                <a:gd name="connsiteY1" fmla="*/ 1209675 h 1250950"/>
                <a:gd name="connsiteX2" fmla="*/ 31750 w 2660650"/>
                <a:gd name="connsiteY2" fmla="*/ 1209675 h 1250950"/>
                <a:gd name="connsiteX3" fmla="*/ 31750 w 2660650"/>
                <a:gd name="connsiteY3" fmla="*/ 1181100 h 1250950"/>
                <a:gd name="connsiteX4" fmla="*/ 180975 w 2660650"/>
                <a:gd name="connsiteY4" fmla="*/ 1181100 h 1250950"/>
                <a:gd name="connsiteX5" fmla="*/ 180975 w 2660650"/>
                <a:gd name="connsiteY5" fmla="*/ 1152525 h 1250950"/>
                <a:gd name="connsiteX6" fmla="*/ 250825 w 2660650"/>
                <a:gd name="connsiteY6" fmla="*/ 1152525 h 1250950"/>
                <a:gd name="connsiteX7" fmla="*/ 250825 w 2660650"/>
                <a:gd name="connsiteY7" fmla="*/ 1095375 h 1250950"/>
                <a:gd name="connsiteX8" fmla="*/ 333375 w 2660650"/>
                <a:gd name="connsiteY8" fmla="*/ 1095375 h 1250950"/>
                <a:gd name="connsiteX9" fmla="*/ 333375 w 2660650"/>
                <a:gd name="connsiteY9" fmla="*/ 1063625 h 1250950"/>
                <a:gd name="connsiteX10" fmla="*/ 374650 w 2660650"/>
                <a:gd name="connsiteY10" fmla="*/ 1117600 h 1250950"/>
                <a:gd name="connsiteX11" fmla="*/ 403225 w 2660650"/>
                <a:gd name="connsiteY11" fmla="*/ 1108075 h 1250950"/>
                <a:gd name="connsiteX12" fmla="*/ 415925 w 2660650"/>
                <a:gd name="connsiteY12" fmla="*/ 1041400 h 1250950"/>
                <a:gd name="connsiteX13" fmla="*/ 422275 w 2660650"/>
                <a:gd name="connsiteY13" fmla="*/ 1003300 h 1250950"/>
                <a:gd name="connsiteX14" fmla="*/ 565150 w 2660650"/>
                <a:gd name="connsiteY14" fmla="*/ 1003300 h 1250950"/>
                <a:gd name="connsiteX15" fmla="*/ 565150 w 2660650"/>
                <a:gd name="connsiteY15" fmla="*/ 971550 h 1250950"/>
                <a:gd name="connsiteX16" fmla="*/ 609600 w 2660650"/>
                <a:gd name="connsiteY16" fmla="*/ 971550 h 1250950"/>
                <a:gd name="connsiteX17" fmla="*/ 609600 w 2660650"/>
                <a:gd name="connsiteY17" fmla="*/ 942975 h 1250950"/>
                <a:gd name="connsiteX18" fmla="*/ 762000 w 2660650"/>
                <a:gd name="connsiteY18" fmla="*/ 942975 h 1250950"/>
                <a:gd name="connsiteX19" fmla="*/ 762000 w 2660650"/>
                <a:gd name="connsiteY19" fmla="*/ 889000 h 1250950"/>
                <a:gd name="connsiteX20" fmla="*/ 860425 w 2660650"/>
                <a:gd name="connsiteY20" fmla="*/ 889000 h 1250950"/>
                <a:gd name="connsiteX21" fmla="*/ 860425 w 2660650"/>
                <a:gd name="connsiteY21" fmla="*/ 860425 h 1250950"/>
                <a:gd name="connsiteX22" fmla="*/ 974725 w 2660650"/>
                <a:gd name="connsiteY22" fmla="*/ 860425 h 1250950"/>
                <a:gd name="connsiteX23" fmla="*/ 974725 w 2660650"/>
                <a:gd name="connsiteY23" fmla="*/ 790575 h 1250950"/>
                <a:gd name="connsiteX24" fmla="*/ 1019175 w 2660650"/>
                <a:gd name="connsiteY24" fmla="*/ 790575 h 1250950"/>
                <a:gd name="connsiteX25" fmla="*/ 1019175 w 2660650"/>
                <a:gd name="connsiteY25" fmla="*/ 730250 h 1250950"/>
                <a:gd name="connsiteX26" fmla="*/ 1050925 w 2660650"/>
                <a:gd name="connsiteY26" fmla="*/ 730250 h 1250950"/>
                <a:gd name="connsiteX27" fmla="*/ 1050925 w 2660650"/>
                <a:gd name="connsiteY27" fmla="*/ 730250 h 1250950"/>
                <a:gd name="connsiteX28" fmla="*/ 1050925 w 2660650"/>
                <a:gd name="connsiteY28" fmla="*/ 701675 h 1250950"/>
                <a:gd name="connsiteX29" fmla="*/ 1133475 w 2660650"/>
                <a:gd name="connsiteY29" fmla="*/ 701675 h 1250950"/>
                <a:gd name="connsiteX30" fmla="*/ 1133475 w 2660650"/>
                <a:gd name="connsiteY30" fmla="*/ 647700 h 1250950"/>
                <a:gd name="connsiteX31" fmla="*/ 1250950 w 2660650"/>
                <a:gd name="connsiteY31" fmla="*/ 647700 h 1250950"/>
                <a:gd name="connsiteX32" fmla="*/ 1250950 w 2660650"/>
                <a:gd name="connsiteY32" fmla="*/ 609600 h 1250950"/>
                <a:gd name="connsiteX33" fmla="*/ 1270000 w 2660650"/>
                <a:gd name="connsiteY33" fmla="*/ 609600 h 1250950"/>
                <a:gd name="connsiteX34" fmla="*/ 1270000 w 2660650"/>
                <a:gd name="connsiteY34" fmla="*/ 555625 h 1250950"/>
                <a:gd name="connsiteX35" fmla="*/ 1384300 w 2660650"/>
                <a:gd name="connsiteY35" fmla="*/ 555625 h 1250950"/>
                <a:gd name="connsiteX36" fmla="*/ 1384300 w 2660650"/>
                <a:gd name="connsiteY36" fmla="*/ 492125 h 1250950"/>
                <a:gd name="connsiteX37" fmla="*/ 1485900 w 2660650"/>
                <a:gd name="connsiteY37" fmla="*/ 492125 h 1250950"/>
                <a:gd name="connsiteX38" fmla="*/ 1485900 w 2660650"/>
                <a:gd name="connsiteY38" fmla="*/ 463550 h 1250950"/>
                <a:gd name="connsiteX39" fmla="*/ 1927225 w 2660650"/>
                <a:gd name="connsiteY39" fmla="*/ 463550 h 1250950"/>
                <a:gd name="connsiteX40" fmla="*/ 1927225 w 2660650"/>
                <a:gd name="connsiteY40" fmla="*/ 425450 h 1250950"/>
                <a:gd name="connsiteX41" fmla="*/ 1946275 w 2660650"/>
                <a:gd name="connsiteY41" fmla="*/ 425450 h 1250950"/>
                <a:gd name="connsiteX42" fmla="*/ 1946275 w 2660650"/>
                <a:gd name="connsiteY42" fmla="*/ 387350 h 1250950"/>
                <a:gd name="connsiteX43" fmla="*/ 1968500 w 2660650"/>
                <a:gd name="connsiteY43" fmla="*/ 387350 h 1250950"/>
                <a:gd name="connsiteX44" fmla="*/ 1968500 w 2660650"/>
                <a:gd name="connsiteY44" fmla="*/ 339725 h 1250950"/>
                <a:gd name="connsiteX45" fmla="*/ 1984375 w 2660650"/>
                <a:gd name="connsiteY45" fmla="*/ 339725 h 1250950"/>
                <a:gd name="connsiteX46" fmla="*/ 1984375 w 2660650"/>
                <a:gd name="connsiteY46" fmla="*/ 295275 h 1250950"/>
                <a:gd name="connsiteX47" fmla="*/ 2051050 w 2660650"/>
                <a:gd name="connsiteY47" fmla="*/ 295275 h 1250950"/>
                <a:gd name="connsiteX48" fmla="*/ 2051050 w 2660650"/>
                <a:gd name="connsiteY48" fmla="*/ 254000 h 1250950"/>
                <a:gd name="connsiteX49" fmla="*/ 2181225 w 2660650"/>
                <a:gd name="connsiteY49" fmla="*/ 254000 h 1250950"/>
                <a:gd name="connsiteX50" fmla="*/ 2181225 w 2660650"/>
                <a:gd name="connsiteY50" fmla="*/ 225425 h 1250950"/>
                <a:gd name="connsiteX51" fmla="*/ 2206625 w 2660650"/>
                <a:gd name="connsiteY51" fmla="*/ 225425 h 1250950"/>
                <a:gd name="connsiteX52" fmla="*/ 2206625 w 2660650"/>
                <a:gd name="connsiteY52" fmla="*/ 193675 h 1250950"/>
                <a:gd name="connsiteX53" fmla="*/ 2241550 w 2660650"/>
                <a:gd name="connsiteY53" fmla="*/ 193675 h 1250950"/>
                <a:gd name="connsiteX54" fmla="*/ 2241550 w 2660650"/>
                <a:gd name="connsiteY54" fmla="*/ 158750 h 1250950"/>
                <a:gd name="connsiteX55" fmla="*/ 2305050 w 2660650"/>
                <a:gd name="connsiteY55" fmla="*/ 158750 h 1250950"/>
                <a:gd name="connsiteX56" fmla="*/ 2305050 w 2660650"/>
                <a:gd name="connsiteY56" fmla="*/ 114300 h 1250950"/>
                <a:gd name="connsiteX57" fmla="*/ 2374900 w 2660650"/>
                <a:gd name="connsiteY57" fmla="*/ 114300 h 1250950"/>
                <a:gd name="connsiteX58" fmla="*/ 2374900 w 2660650"/>
                <a:gd name="connsiteY58" fmla="*/ 69850 h 1250950"/>
                <a:gd name="connsiteX59" fmla="*/ 2419350 w 2660650"/>
                <a:gd name="connsiteY59" fmla="*/ 69850 h 1250950"/>
                <a:gd name="connsiteX60" fmla="*/ 2419350 w 2660650"/>
                <a:gd name="connsiteY60" fmla="*/ 34925 h 1250950"/>
                <a:gd name="connsiteX61" fmla="*/ 2454275 w 2660650"/>
                <a:gd name="connsiteY61" fmla="*/ 34925 h 1250950"/>
                <a:gd name="connsiteX62" fmla="*/ 2454275 w 2660650"/>
                <a:gd name="connsiteY62" fmla="*/ 0 h 1250950"/>
                <a:gd name="connsiteX63" fmla="*/ 2660650 w 2660650"/>
                <a:gd name="connsiteY63" fmla="*/ 0 h 1250950"/>
                <a:gd name="connsiteX0" fmla="*/ 0 w 2660650"/>
                <a:gd name="connsiteY0" fmla="*/ 1250950 h 1250950"/>
                <a:gd name="connsiteX1" fmla="*/ 0 w 2660650"/>
                <a:gd name="connsiteY1" fmla="*/ 1209675 h 1250950"/>
                <a:gd name="connsiteX2" fmla="*/ 31750 w 2660650"/>
                <a:gd name="connsiteY2" fmla="*/ 1209675 h 1250950"/>
                <a:gd name="connsiteX3" fmla="*/ 31750 w 2660650"/>
                <a:gd name="connsiteY3" fmla="*/ 1181100 h 1250950"/>
                <a:gd name="connsiteX4" fmla="*/ 180975 w 2660650"/>
                <a:gd name="connsiteY4" fmla="*/ 1181100 h 1250950"/>
                <a:gd name="connsiteX5" fmla="*/ 180975 w 2660650"/>
                <a:gd name="connsiteY5" fmla="*/ 1152525 h 1250950"/>
                <a:gd name="connsiteX6" fmla="*/ 250825 w 2660650"/>
                <a:gd name="connsiteY6" fmla="*/ 1152525 h 1250950"/>
                <a:gd name="connsiteX7" fmla="*/ 250825 w 2660650"/>
                <a:gd name="connsiteY7" fmla="*/ 1095375 h 1250950"/>
                <a:gd name="connsiteX8" fmla="*/ 333375 w 2660650"/>
                <a:gd name="connsiteY8" fmla="*/ 1095375 h 1250950"/>
                <a:gd name="connsiteX9" fmla="*/ 333375 w 2660650"/>
                <a:gd name="connsiteY9" fmla="*/ 1063625 h 1250950"/>
                <a:gd name="connsiteX10" fmla="*/ 374650 w 2660650"/>
                <a:gd name="connsiteY10" fmla="*/ 1117600 h 1250950"/>
                <a:gd name="connsiteX11" fmla="*/ 400050 w 2660650"/>
                <a:gd name="connsiteY11" fmla="*/ 1041400 h 1250950"/>
                <a:gd name="connsiteX12" fmla="*/ 415925 w 2660650"/>
                <a:gd name="connsiteY12" fmla="*/ 1041400 h 1250950"/>
                <a:gd name="connsiteX13" fmla="*/ 422275 w 2660650"/>
                <a:gd name="connsiteY13" fmla="*/ 1003300 h 1250950"/>
                <a:gd name="connsiteX14" fmla="*/ 565150 w 2660650"/>
                <a:gd name="connsiteY14" fmla="*/ 1003300 h 1250950"/>
                <a:gd name="connsiteX15" fmla="*/ 565150 w 2660650"/>
                <a:gd name="connsiteY15" fmla="*/ 971550 h 1250950"/>
                <a:gd name="connsiteX16" fmla="*/ 609600 w 2660650"/>
                <a:gd name="connsiteY16" fmla="*/ 971550 h 1250950"/>
                <a:gd name="connsiteX17" fmla="*/ 609600 w 2660650"/>
                <a:gd name="connsiteY17" fmla="*/ 942975 h 1250950"/>
                <a:gd name="connsiteX18" fmla="*/ 762000 w 2660650"/>
                <a:gd name="connsiteY18" fmla="*/ 942975 h 1250950"/>
                <a:gd name="connsiteX19" fmla="*/ 762000 w 2660650"/>
                <a:gd name="connsiteY19" fmla="*/ 889000 h 1250950"/>
                <a:gd name="connsiteX20" fmla="*/ 860425 w 2660650"/>
                <a:gd name="connsiteY20" fmla="*/ 889000 h 1250950"/>
                <a:gd name="connsiteX21" fmla="*/ 860425 w 2660650"/>
                <a:gd name="connsiteY21" fmla="*/ 860425 h 1250950"/>
                <a:gd name="connsiteX22" fmla="*/ 974725 w 2660650"/>
                <a:gd name="connsiteY22" fmla="*/ 860425 h 1250950"/>
                <a:gd name="connsiteX23" fmla="*/ 974725 w 2660650"/>
                <a:gd name="connsiteY23" fmla="*/ 790575 h 1250950"/>
                <a:gd name="connsiteX24" fmla="*/ 1019175 w 2660650"/>
                <a:gd name="connsiteY24" fmla="*/ 790575 h 1250950"/>
                <a:gd name="connsiteX25" fmla="*/ 1019175 w 2660650"/>
                <a:gd name="connsiteY25" fmla="*/ 730250 h 1250950"/>
                <a:gd name="connsiteX26" fmla="*/ 1050925 w 2660650"/>
                <a:gd name="connsiteY26" fmla="*/ 730250 h 1250950"/>
                <a:gd name="connsiteX27" fmla="*/ 1050925 w 2660650"/>
                <a:gd name="connsiteY27" fmla="*/ 730250 h 1250950"/>
                <a:gd name="connsiteX28" fmla="*/ 1050925 w 2660650"/>
                <a:gd name="connsiteY28" fmla="*/ 701675 h 1250950"/>
                <a:gd name="connsiteX29" fmla="*/ 1133475 w 2660650"/>
                <a:gd name="connsiteY29" fmla="*/ 701675 h 1250950"/>
                <a:gd name="connsiteX30" fmla="*/ 1133475 w 2660650"/>
                <a:gd name="connsiteY30" fmla="*/ 647700 h 1250950"/>
                <a:gd name="connsiteX31" fmla="*/ 1250950 w 2660650"/>
                <a:gd name="connsiteY31" fmla="*/ 647700 h 1250950"/>
                <a:gd name="connsiteX32" fmla="*/ 1250950 w 2660650"/>
                <a:gd name="connsiteY32" fmla="*/ 609600 h 1250950"/>
                <a:gd name="connsiteX33" fmla="*/ 1270000 w 2660650"/>
                <a:gd name="connsiteY33" fmla="*/ 609600 h 1250950"/>
                <a:gd name="connsiteX34" fmla="*/ 1270000 w 2660650"/>
                <a:gd name="connsiteY34" fmla="*/ 555625 h 1250950"/>
                <a:gd name="connsiteX35" fmla="*/ 1384300 w 2660650"/>
                <a:gd name="connsiteY35" fmla="*/ 555625 h 1250950"/>
                <a:gd name="connsiteX36" fmla="*/ 1384300 w 2660650"/>
                <a:gd name="connsiteY36" fmla="*/ 492125 h 1250950"/>
                <a:gd name="connsiteX37" fmla="*/ 1485900 w 2660650"/>
                <a:gd name="connsiteY37" fmla="*/ 492125 h 1250950"/>
                <a:gd name="connsiteX38" fmla="*/ 1485900 w 2660650"/>
                <a:gd name="connsiteY38" fmla="*/ 463550 h 1250950"/>
                <a:gd name="connsiteX39" fmla="*/ 1927225 w 2660650"/>
                <a:gd name="connsiteY39" fmla="*/ 463550 h 1250950"/>
                <a:gd name="connsiteX40" fmla="*/ 1927225 w 2660650"/>
                <a:gd name="connsiteY40" fmla="*/ 425450 h 1250950"/>
                <a:gd name="connsiteX41" fmla="*/ 1946275 w 2660650"/>
                <a:gd name="connsiteY41" fmla="*/ 425450 h 1250950"/>
                <a:gd name="connsiteX42" fmla="*/ 1946275 w 2660650"/>
                <a:gd name="connsiteY42" fmla="*/ 387350 h 1250950"/>
                <a:gd name="connsiteX43" fmla="*/ 1968500 w 2660650"/>
                <a:gd name="connsiteY43" fmla="*/ 387350 h 1250950"/>
                <a:gd name="connsiteX44" fmla="*/ 1968500 w 2660650"/>
                <a:gd name="connsiteY44" fmla="*/ 339725 h 1250950"/>
                <a:gd name="connsiteX45" fmla="*/ 1984375 w 2660650"/>
                <a:gd name="connsiteY45" fmla="*/ 339725 h 1250950"/>
                <a:gd name="connsiteX46" fmla="*/ 1984375 w 2660650"/>
                <a:gd name="connsiteY46" fmla="*/ 295275 h 1250950"/>
                <a:gd name="connsiteX47" fmla="*/ 2051050 w 2660650"/>
                <a:gd name="connsiteY47" fmla="*/ 295275 h 1250950"/>
                <a:gd name="connsiteX48" fmla="*/ 2051050 w 2660650"/>
                <a:gd name="connsiteY48" fmla="*/ 254000 h 1250950"/>
                <a:gd name="connsiteX49" fmla="*/ 2181225 w 2660650"/>
                <a:gd name="connsiteY49" fmla="*/ 254000 h 1250950"/>
                <a:gd name="connsiteX50" fmla="*/ 2181225 w 2660650"/>
                <a:gd name="connsiteY50" fmla="*/ 225425 h 1250950"/>
                <a:gd name="connsiteX51" fmla="*/ 2206625 w 2660650"/>
                <a:gd name="connsiteY51" fmla="*/ 225425 h 1250950"/>
                <a:gd name="connsiteX52" fmla="*/ 2206625 w 2660650"/>
                <a:gd name="connsiteY52" fmla="*/ 193675 h 1250950"/>
                <a:gd name="connsiteX53" fmla="*/ 2241550 w 2660650"/>
                <a:gd name="connsiteY53" fmla="*/ 193675 h 1250950"/>
                <a:gd name="connsiteX54" fmla="*/ 2241550 w 2660650"/>
                <a:gd name="connsiteY54" fmla="*/ 158750 h 1250950"/>
                <a:gd name="connsiteX55" fmla="*/ 2305050 w 2660650"/>
                <a:gd name="connsiteY55" fmla="*/ 158750 h 1250950"/>
                <a:gd name="connsiteX56" fmla="*/ 2305050 w 2660650"/>
                <a:gd name="connsiteY56" fmla="*/ 114300 h 1250950"/>
                <a:gd name="connsiteX57" fmla="*/ 2374900 w 2660650"/>
                <a:gd name="connsiteY57" fmla="*/ 114300 h 1250950"/>
                <a:gd name="connsiteX58" fmla="*/ 2374900 w 2660650"/>
                <a:gd name="connsiteY58" fmla="*/ 69850 h 1250950"/>
                <a:gd name="connsiteX59" fmla="*/ 2419350 w 2660650"/>
                <a:gd name="connsiteY59" fmla="*/ 69850 h 1250950"/>
                <a:gd name="connsiteX60" fmla="*/ 2419350 w 2660650"/>
                <a:gd name="connsiteY60" fmla="*/ 34925 h 1250950"/>
                <a:gd name="connsiteX61" fmla="*/ 2454275 w 2660650"/>
                <a:gd name="connsiteY61" fmla="*/ 34925 h 1250950"/>
                <a:gd name="connsiteX62" fmla="*/ 2454275 w 2660650"/>
                <a:gd name="connsiteY62" fmla="*/ 0 h 1250950"/>
                <a:gd name="connsiteX63" fmla="*/ 2660650 w 2660650"/>
                <a:gd name="connsiteY63" fmla="*/ 0 h 1250950"/>
                <a:gd name="connsiteX0" fmla="*/ 0 w 2660650"/>
                <a:gd name="connsiteY0" fmla="*/ 1250950 h 1250950"/>
                <a:gd name="connsiteX1" fmla="*/ 0 w 2660650"/>
                <a:gd name="connsiteY1" fmla="*/ 1209675 h 1250950"/>
                <a:gd name="connsiteX2" fmla="*/ 31750 w 2660650"/>
                <a:gd name="connsiteY2" fmla="*/ 1209675 h 1250950"/>
                <a:gd name="connsiteX3" fmla="*/ 31750 w 2660650"/>
                <a:gd name="connsiteY3" fmla="*/ 1181100 h 1250950"/>
                <a:gd name="connsiteX4" fmla="*/ 180975 w 2660650"/>
                <a:gd name="connsiteY4" fmla="*/ 1181100 h 1250950"/>
                <a:gd name="connsiteX5" fmla="*/ 180975 w 2660650"/>
                <a:gd name="connsiteY5" fmla="*/ 1152525 h 1250950"/>
                <a:gd name="connsiteX6" fmla="*/ 250825 w 2660650"/>
                <a:gd name="connsiteY6" fmla="*/ 1152525 h 1250950"/>
                <a:gd name="connsiteX7" fmla="*/ 250825 w 2660650"/>
                <a:gd name="connsiteY7" fmla="*/ 1095375 h 1250950"/>
                <a:gd name="connsiteX8" fmla="*/ 333375 w 2660650"/>
                <a:gd name="connsiteY8" fmla="*/ 1095375 h 1250950"/>
                <a:gd name="connsiteX9" fmla="*/ 333375 w 2660650"/>
                <a:gd name="connsiteY9" fmla="*/ 1063625 h 1250950"/>
                <a:gd name="connsiteX10" fmla="*/ 390525 w 2660650"/>
                <a:gd name="connsiteY10" fmla="*/ 1076325 h 1250950"/>
                <a:gd name="connsiteX11" fmla="*/ 400050 w 2660650"/>
                <a:gd name="connsiteY11" fmla="*/ 1041400 h 1250950"/>
                <a:gd name="connsiteX12" fmla="*/ 415925 w 2660650"/>
                <a:gd name="connsiteY12" fmla="*/ 1041400 h 1250950"/>
                <a:gd name="connsiteX13" fmla="*/ 422275 w 2660650"/>
                <a:gd name="connsiteY13" fmla="*/ 1003300 h 1250950"/>
                <a:gd name="connsiteX14" fmla="*/ 565150 w 2660650"/>
                <a:gd name="connsiteY14" fmla="*/ 1003300 h 1250950"/>
                <a:gd name="connsiteX15" fmla="*/ 565150 w 2660650"/>
                <a:gd name="connsiteY15" fmla="*/ 971550 h 1250950"/>
                <a:gd name="connsiteX16" fmla="*/ 609600 w 2660650"/>
                <a:gd name="connsiteY16" fmla="*/ 971550 h 1250950"/>
                <a:gd name="connsiteX17" fmla="*/ 609600 w 2660650"/>
                <a:gd name="connsiteY17" fmla="*/ 942975 h 1250950"/>
                <a:gd name="connsiteX18" fmla="*/ 762000 w 2660650"/>
                <a:gd name="connsiteY18" fmla="*/ 942975 h 1250950"/>
                <a:gd name="connsiteX19" fmla="*/ 762000 w 2660650"/>
                <a:gd name="connsiteY19" fmla="*/ 889000 h 1250950"/>
                <a:gd name="connsiteX20" fmla="*/ 860425 w 2660650"/>
                <a:gd name="connsiteY20" fmla="*/ 889000 h 1250950"/>
                <a:gd name="connsiteX21" fmla="*/ 860425 w 2660650"/>
                <a:gd name="connsiteY21" fmla="*/ 860425 h 1250950"/>
                <a:gd name="connsiteX22" fmla="*/ 974725 w 2660650"/>
                <a:gd name="connsiteY22" fmla="*/ 860425 h 1250950"/>
                <a:gd name="connsiteX23" fmla="*/ 974725 w 2660650"/>
                <a:gd name="connsiteY23" fmla="*/ 790575 h 1250950"/>
                <a:gd name="connsiteX24" fmla="*/ 1019175 w 2660650"/>
                <a:gd name="connsiteY24" fmla="*/ 790575 h 1250950"/>
                <a:gd name="connsiteX25" fmla="*/ 1019175 w 2660650"/>
                <a:gd name="connsiteY25" fmla="*/ 730250 h 1250950"/>
                <a:gd name="connsiteX26" fmla="*/ 1050925 w 2660650"/>
                <a:gd name="connsiteY26" fmla="*/ 730250 h 1250950"/>
                <a:gd name="connsiteX27" fmla="*/ 1050925 w 2660650"/>
                <a:gd name="connsiteY27" fmla="*/ 730250 h 1250950"/>
                <a:gd name="connsiteX28" fmla="*/ 1050925 w 2660650"/>
                <a:gd name="connsiteY28" fmla="*/ 701675 h 1250950"/>
                <a:gd name="connsiteX29" fmla="*/ 1133475 w 2660650"/>
                <a:gd name="connsiteY29" fmla="*/ 701675 h 1250950"/>
                <a:gd name="connsiteX30" fmla="*/ 1133475 w 2660650"/>
                <a:gd name="connsiteY30" fmla="*/ 647700 h 1250950"/>
                <a:gd name="connsiteX31" fmla="*/ 1250950 w 2660650"/>
                <a:gd name="connsiteY31" fmla="*/ 647700 h 1250950"/>
                <a:gd name="connsiteX32" fmla="*/ 1250950 w 2660650"/>
                <a:gd name="connsiteY32" fmla="*/ 609600 h 1250950"/>
                <a:gd name="connsiteX33" fmla="*/ 1270000 w 2660650"/>
                <a:gd name="connsiteY33" fmla="*/ 609600 h 1250950"/>
                <a:gd name="connsiteX34" fmla="*/ 1270000 w 2660650"/>
                <a:gd name="connsiteY34" fmla="*/ 555625 h 1250950"/>
                <a:gd name="connsiteX35" fmla="*/ 1384300 w 2660650"/>
                <a:gd name="connsiteY35" fmla="*/ 555625 h 1250950"/>
                <a:gd name="connsiteX36" fmla="*/ 1384300 w 2660650"/>
                <a:gd name="connsiteY36" fmla="*/ 492125 h 1250950"/>
                <a:gd name="connsiteX37" fmla="*/ 1485900 w 2660650"/>
                <a:gd name="connsiteY37" fmla="*/ 492125 h 1250950"/>
                <a:gd name="connsiteX38" fmla="*/ 1485900 w 2660650"/>
                <a:gd name="connsiteY38" fmla="*/ 463550 h 1250950"/>
                <a:gd name="connsiteX39" fmla="*/ 1927225 w 2660650"/>
                <a:gd name="connsiteY39" fmla="*/ 463550 h 1250950"/>
                <a:gd name="connsiteX40" fmla="*/ 1927225 w 2660650"/>
                <a:gd name="connsiteY40" fmla="*/ 425450 h 1250950"/>
                <a:gd name="connsiteX41" fmla="*/ 1946275 w 2660650"/>
                <a:gd name="connsiteY41" fmla="*/ 425450 h 1250950"/>
                <a:gd name="connsiteX42" fmla="*/ 1946275 w 2660650"/>
                <a:gd name="connsiteY42" fmla="*/ 387350 h 1250950"/>
                <a:gd name="connsiteX43" fmla="*/ 1968500 w 2660650"/>
                <a:gd name="connsiteY43" fmla="*/ 387350 h 1250950"/>
                <a:gd name="connsiteX44" fmla="*/ 1968500 w 2660650"/>
                <a:gd name="connsiteY44" fmla="*/ 339725 h 1250950"/>
                <a:gd name="connsiteX45" fmla="*/ 1984375 w 2660650"/>
                <a:gd name="connsiteY45" fmla="*/ 339725 h 1250950"/>
                <a:gd name="connsiteX46" fmla="*/ 1984375 w 2660650"/>
                <a:gd name="connsiteY46" fmla="*/ 295275 h 1250950"/>
                <a:gd name="connsiteX47" fmla="*/ 2051050 w 2660650"/>
                <a:gd name="connsiteY47" fmla="*/ 295275 h 1250950"/>
                <a:gd name="connsiteX48" fmla="*/ 2051050 w 2660650"/>
                <a:gd name="connsiteY48" fmla="*/ 254000 h 1250950"/>
                <a:gd name="connsiteX49" fmla="*/ 2181225 w 2660650"/>
                <a:gd name="connsiteY49" fmla="*/ 254000 h 1250950"/>
                <a:gd name="connsiteX50" fmla="*/ 2181225 w 2660650"/>
                <a:gd name="connsiteY50" fmla="*/ 225425 h 1250950"/>
                <a:gd name="connsiteX51" fmla="*/ 2206625 w 2660650"/>
                <a:gd name="connsiteY51" fmla="*/ 225425 h 1250950"/>
                <a:gd name="connsiteX52" fmla="*/ 2206625 w 2660650"/>
                <a:gd name="connsiteY52" fmla="*/ 193675 h 1250950"/>
                <a:gd name="connsiteX53" fmla="*/ 2241550 w 2660650"/>
                <a:gd name="connsiteY53" fmla="*/ 193675 h 1250950"/>
                <a:gd name="connsiteX54" fmla="*/ 2241550 w 2660650"/>
                <a:gd name="connsiteY54" fmla="*/ 158750 h 1250950"/>
                <a:gd name="connsiteX55" fmla="*/ 2305050 w 2660650"/>
                <a:gd name="connsiteY55" fmla="*/ 158750 h 1250950"/>
                <a:gd name="connsiteX56" fmla="*/ 2305050 w 2660650"/>
                <a:gd name="connsiteY56" fmla="*/ 114300 h 1250950"/>
                <a:gd name="connsiteX57" fmla="*/ 2374900 w 2660650"/>
                <a:gd name="connsiteY57" fmla="*/ 114300 h 1250950"/>
                <a:gd name="connsiteX58" fmla="*/ 2374900 w 2660650"/>
                <a:gd name="connsiteY58" fmla="*/ 69850 h 1250950"/>
                <a:gd name="connsiteX59" fmla="*/ 2419350 w 2660650"/>
                <a:gd name="connsiteY59" fmla="*/ 69850 h 1250950"/>
                <a:gd name="connsiteX60" fmla="*/ 2419350 w 2660650"/>
                <a:gd name="connsiteY60" fmla="*/ 34925 h 1250950"/>
                <a:gd name="connsiteX61" fmla="*/ 2454275 w 2660650"/>
                <a:gd name="connsiteY61" fmla="*/ 34925 h 1250950"/>
                <a:gd name="connsiteX62" fmla="*/ 2454275 w 2660650"/>
                <a:gd name="connsiteY62" fmla="*/ 0 h 1250950"/>
                <a:gd name="connsiteX63" fmla="*/ 2660650 w 2660650"/>
                <a:gd name="connsiteY63" fmla="*/ 0 h 1250950"/>
                <a:gd name="connsiteX0" fmla="*/ 0 w 2660650"/>
                <a:gd name="connsiteY0" fmla="*/ 1250950 h 1250950"/>
                <a:gd name="connsiteX1" fmla="*/ 0 w 2660650"/>
                <a:gd name="connsiteY1" fmla="*/ 1209675 h 1250950"/>
                <a:gd name="connsiteX2" fmla="*/ 31750 w 2660650"/>
                <a:gd name="connsiteY2" fmla="*/ 1209675 h 1250950"/>
                <a:gd name="connsiteX3" fmla="*/ 31750 w 2660650"/>
                <a:gd name="connsiteY3" fmla="*/ 1181100 h 1250950"/>
                <a:gd name="connsiteX4" fmla="*/ 180975 w 2660650"/>
                <a:gd name="connsiteY4" fmla="*/ 1181100 h 1250950"/>
                <a:gd name="connsiteX5" fmla="*/ 180975 w 2660650"/>
                <a:gd name="connsiteY5" fmla="*/ 1152525 h 1250950"/>
                <a:gd name="connsiteX6" fmla="*/ 250825 w 2660650"/>
                <a:gd name="connsiteY6" fmla="*/ 1152525 h 1250950"/>
                <a:gd name="connsiteX7" fmla="*/ 250825 w 2660650"/>
                <a:gd name="connsiteY7" fmla="*/ 1095375 h 1250950"/>
                <a:gd name="connsiteX8" fmla="*/ 333375 w 2660650"/>
                <a:gd name="connsiteY8" fmla="*/ 1095375 h 1250950"/>
                <a:gd name="connsiteX9" fmla="*/ 333375 w 2660650"/>
                <a:gd name="connsiteY9" fmla="*/ 1063625 h 1250950"/>
                <a:gd name="connsiteX10" fmla="*/ 393700 w 2660650"/>
                <a:gd name="connsiteY10" fmla="*/ 1063625 h 1250950"/>
                <a:gd name="connsiteX11" fmla="*/ 400050 w 2660650"/>
                <a:gd name="connsiteY11" fmla="*/ 1041400 h 1250950"/>
                <a:gd name="connsiteX12" fmla="*/ 415925 w 2660650"/>
                <a:gd name="connsiteY12" fmla="*/ 1041400 h 1250950"/>
                <a:gd name="connsiteX13" fmla="*/ 422275 w 2660650"/>
                <a:gd name="connsiteY13" fmla="*/ 1003300 h 1250950"/>
                <a:gd name="connsiteX14" fmla="*/ 565150 w 2660650"/>
                <a:gd name="connsiteY14" fmla="*/ 1003300 h 1250950"/>
                <a:gd name="connsiteX15" fmla="*/ 565150 w 2660650"/>
                <a:gd name="connsiteY15" fmla="*/ 971550 h 1250950"/>
                <a:gd name="connsiteX16" fmla="*/ 609600 w 2660650"/>
                <a:gd name="connsiteY16" fmla="*/ 971550 h 1250950"/>
                <a:gd name="connsiteX17" fmla="*/ 609600 w 2660650"/>
                <a:gd name="connsiteY17" fmla="*/ 942975 h 1250950"/>
                <a:gd name="connsiteX18" fmla="*/ 762000 w 2660650"/>
                <a:gd name="connsiteY18" fmla="*/ 942975 h 1250950"/>
                <a:gd name="connsiteX19" fmla="*/ 762000 w 2660650"/>
                <a:gd name="connsiteY19" fmla="*/ 889000 h 1250950"/>
                <a:gd name="connsiteX20" fmla="*/ 860425 w 2660650"/>
                <a:gd name="connsiteY20" fmla="*/ 889000 h 1250950"/>
                <a:gd name="connsiteX21" fmla="*/ 860425 w 2660650"/>
                <a:gd name="connsiteY21" fmla="*/ 860425 h 1250950"/>
                <a:gd name="connsiteX22" fmla="*/ 974725 w 2660650"/>
                <a:gd name="connsiteY22" fmla="*/ 860425 h 1250950"/>
                <a:gd name="connsiteX23" fmla="*/ 974725 w 2660650"/>
                <a:gd name="connsiteY23" fmla="*/ 790575 h 1250950"/>
                <a:gd name="connsiteX24" fmla="*/ 1019175 w 2660650"/>
                <a:gd name="connsiteY24" fmla="*/ 790575 h 1250950"/>
                <a:gd name="connsiteX25" fmla="*/ 1019175 w 2660650"/>
                <a:gd name="connsiteY25" fmla="*/ 730250 h 1250950"/>
                <a:gd name="connsiteX26" fmla="*/ 1050925 w 2660650"/>
                <a:gd name="connsiteY26" fmla="*/ 730250 h 1250950"/>
                <a:gd name="connsiteX27" fmla="*/ 1050925 w 2660650"/>
                <a:gd name="connsiteY27" fmla="*/ 730250 h 1250950"/>
                <a:gd name="connsiteX28" fmla="*/ 1050925 w 2660650"/>
                <a:gd name="connsiteY28" fmla="*/ 701675 h 1250950"/>
                <a:gd name="connsiteX29" fmla="*/ 1133475 w 2660650"/>
                <a:gd name="connsiteY29" fmla="*/ 701675 h 1250950"/>
                <a:gd name="connsiteX30" fmla="*/ 1133475 w 2660650"/>
                <a:gd name="connsiteY30" fmla="*/ 647700 h 1250950"/>
                <a:gd name="connsiteX31" fmla="*/ 1250950 w 2660650"/>
                <a:gd name="connsiteY31" fmla="*/ 647700 h 1250950"/>
                <a:gd name="connsiteX32" fmla="*/ 1250950 w 2660650"/>
                <a:gd name="connsiteY32" fmla="*/ 609600 h 1250950"/>
                <a:gd name="connsiteX33" fmla="*/ 1270000 w 2660650"/>
                <a:gd name="connsiteY33" fmla="*/ 609600 h 1250950"/>
                <a:gd name="connsiteX34" fmla="*/ 1270000 w 2660650"/>
                <a:gd name="connsiteY34" fmla="*/ 555625 h 1250950"/>
                <a:gd name="connsiteX35" fmla="*/ 1384300 w 2660650"/>
                <a:gd name="connsiteY35" fmla="*/ 555625 h 1250950"/>
                <a:gd name="connsiteX36" fmla="*/ 1384300 w 2660650"/>
                <a:gd name="connsiteY36" fmla="*/ 492125 h 1250950"/>
                <a:gd name="connsiteX37" fmla="*/ 1485900 w 2660650"/>
                <a:gd name="connsiteY37" fmla="*/ 492125 h 1250950"/>
                <a:gd name="connsiteX38" fmla="*/ 1485900 w 2660650"/>
                <a:gd name="connsiteY38" fmla="*/ 463550 h 1250950"/>
                <a:gd name="connsiteX39" fmla="*/ 1927225 w 2660650"/>
                <a:gd name="connsiteY39" fmla="*/ 463550 h 1250950"/>
                <a:gd name="connsiteX40" fmla="*/ 1927225 w 2660650"/>
                <a:gd name="connsiteY40" fmla="*/ 425450 h 1250950"/>
                <a:gd name="connsiteX41" fmla="*/ 1946275 w 2660650"/>
                <a:gd name="connsiteY41" fmla="*/ 425450 h 1250950"/>
                <a:gd name="connsiteX42" fmla="*/ 1946275 w 2660650"/>
                <a:gd name="connsiteY42" fmla="*/ 387350 h 1250950"/>
                <a:gd name="connsiteX43" fmla="*/ 1968500 w 2660650"/>
                <a:gd name="connsiteY43" fmla="*/ 387350 h 1250950"/>
                <a:gd name="connsiteX44" fmla="*/ 1968500 w 2660650"/>
                <a:gd name="connsiteY44" fmla="*/ 339725 h 1250950"/>
                <a:gd name="connsiteX45" fmla="*/ 1984375 w 2660650"/>
                <a:gd name="connsiteY45" fmla="*/ 339725 h 1250950"/>
                <a:gd name="connsiteX46" fmla="*/ 1984375 w 2660650"/>
                <a:gd name="connsiteY46" fmla="*/ 295275 h 1250950"/>
                <a:gd name="connsiteX47" fmla="*/ 2051050 w 2660650"/>
                <a:gd name="connsiteY47" fmla="*/ 295275 h 1250950"/>
                <a:gd name="connsiteX48" fmla="*/ 2051050 w 2660650"/>
                <a:gd name="connsiteY48" fmla="*/ 254000 h 1250950"/>
                <a:gd name="connsiteX49" fmla="*/ 2181225 w 2660650"/>
                <a:gd name="connsiteY49" fmla="*/ 254000 h 1250950"/>
                <a:gd name="connsiteX50" fmla="*/ 2181225 w 2660650"/>
                <a:gd name="connsiteY50" fmla="*/ 225425 h 1250950"/>
                <a:gd name="connsiteX51" fmla="*/ 2206625 w 2660650"/>
                <a:gd name="connsiteY51" fmla="*/ 225425 h 1250950"/>
                <a:gd name="connsiteX52" fmla="*/ 2206625 w 2660650"/>
                <a:gd name="connsiteY52" fmla="*/ 193675 h 1250950"/>
                <a:gd name="connsiteX53" fmla="*/ 2241550 w 2660650"/>
                <a:gd name="connsiteY53" fmla="*/ 193675 h 1250950"/>
                <a:gd name="connsiteX54" fmla="*/ 2241550 w 2660650"/>
                <a:gd name="connsiteY54" fmla="*/ 158750 h 1250950"/>
                <a:gd name="connsiteX55" fmla="*/ 2305050 w 2660650"/>
                <a:gd name="connsiteY55" fmla="*/ 158750 h 1250950"/>
                <a:gd name="connsiteX56" fmla="*/ 2305050 w 2660650"/>
                <a:gd name="connsiteY56" fmla="*/ 114300 h 1250950"/>
                <a:gd name="connsiteX57" fmla="*/ 2374900 w 2660650"/>
                <a:gd name="connsiteY57" fmla="*/ 114300 h 1250950"/>
                <a:gd name="connsiteX58" fmla="*/ 2374900 w 2660650"/>
                <a:gd name="connsiteY58" fmla="*/ 69850 h 1250950"/>
                <a:gd name="connsiteX59" fmla="*/ 2419350 w 2660650"/>
                <a:gd name="connsiteY59" fmla="*/ 69850 h 1250950"/>
                <a:gd name="connsiteX60" fmla="*/ 2419350 w 2660650"/>
                <a:gd name="connsiteY60" fmla="*/ 34925 h 1250950"/>
                <a:gd name="connsiteX61" fmla="*/ 2454275 w 2660650"/>
                <a:gd name="connsiteY61" fmla="*/ 34925 h 1250950"/>
                <a:gd name="connsiteX62" fmla="*/ 2454275 w 2660650"/>
                <a:gd name="connsiteY62" fmla="*/ 0 h 1250950"/>
                <a:gd name="connsiteX63" fmla="*/ 2660650 w 2660650"/>
                <a:gd name="connsiteY63" fmla="*/ 0 h 12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660650" h="1250950">
                  <a:moveTo>
                    <a:pt x="0" y="1250950"/>
                  </a:moveTo>
                  <a:lnTo>
                    <a:pt x="0" y="1209675"/>
                  </a:lnTo>
                  <a:lnTo>
                    <a:pt x="31750" y="1209675"/>
                  </a:lnTo>
                  <a:lnTo>
                    <a:pt x="31750" y="1181100"/>
                  </a:lnTo>
                  <a:lnTo>
                    <a:pt x="180975" y="1181100"/>
                  </a:lnTo>
                  <a:lnTo>
                    <a:pt x="180975" y="1152525"/>
                  </a:lnTo>
                  <a:lnTo>
                    <a:pt x="250825" y="1152525"/>
                  </a:lnTo>
                  <a:lnTo>
                    <a:pt x="250825" y="1095375"/>
                  </a:lnTo>
                  <a:lnTo>
                    <a:pt x="333375" y="1095375"/>
                  </a:lnTo>
                  <a:lnTo>
                    <a:pt x="333375" y="1063625"/>
                  </a:lnTo>
                  <a:lnTo>
                    <a:pt x="393700" y="1063625"/>
                  </a:lnTo>
                  <a:lnTo>
                    <a:pt x="400050" y="1041400"/>
                  </a:lnTo>
                  <a:lnTo>
                    <a:pt x="415925" y="1041400"/>
                  </a:lnTo>
                  <a:lnTo>
                    <a:pt x="422275" y="1003300"/>
                  </a:lnTo>
                  <a:lnTo>
                    <a:pt x="565150" y="1003300"/>
                  </a:lnTo>
                  <a:lnTo>
                    <a:pt x="565150" y="971550"/>
                  </a:lnTo>
                  <a:lnTo>
                    <a:pt x="609600" y="971550"/>
                  </a:lnTo>
                  <a:lnTo>
                    <a:pt x="609600" y="942975"/>
                  </a:lnTo>
                  <a:lnTo>
                    <a:pt x="762000" y="942975"/>
                  </a:lnTo>
                  <a:lnTo>
                    <a:pt x="762000" y="889000"/>
                  </a:lnTo>
                  <a:lnTo>
                    <a:pt x="860425" y="889000"/>
                  </a:lnTo>
                  <a:lnTo>
                    <a:pt x="860425" y="860425"/>
                  </a:lnTo>
                  <a:lnTo>
                    <a:pt x="974725" y="860425"/>
                  </a:lnTo>
                  <a:lnTo>
                    <a:pt x="974725" y="790575"/>
                  </a:lnTo>
                  <a:lnTo>
                    <a:pt x="1019175" y="790575"/>
                  </a:lnTo>
                  <a:lnTo>
                    <a:pt x="1019175" y="730250"/>
                  </a:lnTo>
                  <a:lnTo>
                    <a:pt x="1050925" y="730250"/>
                  </a:lnTo>
                  <a:lnTo>
                    <a:pt x="1050925" y="730250"/>
                  </a:lnTo>
                  <a:lnTo>
                    <a:pt x="1050925" y="701675"/>
                  </a:lnTo>
                  <a:lnTo>
                    <a:pt x="1133475" y="701675"/>
                  </a:lnTo>
                  <a:lnTo>
                    <a:pt x="1133475" y="647700"/>
                  </a:lnTo>
                  <a:lnTo>
                    <a:pt x="1250950" y="647700"/>
                  </a:lnTo>
                  <a:lnTo>
                    <a:pt x="1250950" y="609600"/>
                  </a:lnTo>
                  <a:lnTo>
                    <a:pt x="1270000" y="609600"/>
                  </a:lnTo>
                  <a:lnTo>
                    <a:pt x="1270000" y="555625"/>
                  </a:lnTo>
                  <a:lnTo>
                    <a:pt x="1384300" y="555625"/>
                  </a:lnTo>
                  <a:lnTo>
                    <a:pt x="1384300" y="492125"/>
                  </a:lnTo>
                  <a:lnTo>
                    <a:pt x="1485900" y="492125"/>
                  </a:lnTo>
                  <a:lnTo>
                    <a:pt x="1485900" y="463550"/>
                  </a:lnTo>
                  <a:lnTo>
                    <a:pt x="1927225" y="463550"/>
                  </a:lnTo>
                  <a:lnTo>
                    <a:pt x="1927225" y="425450"/>
                  </a:lnTo>
                  <a:lnTo>
                    <a:pt x="1946275" y="425450"/>
                  </a:lnTo>
                  <a:lnTo>
                    <a:pt x="1946275" y="387350"/>
                  </a:lnTo>
                  <a:lnTo>
                    <a:pt x="1968500" y="387350"/>
                  </a:lnTo>
                  <a:lnTo>
                    <a:pt x="1968500" y="339725"/>
                  </a:lnTo>
                  <a:lnTo>
                    <a:pt x="1984375" y="339725"/>
                  </a:lnTo>
                  <a:lnTo>
                    <a:pt x="1984375" y="295275"/>
                  </a:lnTo>
                  <a:lnTo>
                    <a:pt x="2051050" y="295275"/>
                  </a:lnTo>
                  <a:lnTo>
                    <a:pt x="2051050" y="254000"/>
                  </a:lnTo>
                  <a:lnTo>
                    <a:pt x="2181225" y="254000"/>
                  </a:lnTo>
                  <a:lnTo>
                    <a:pt x="2181225" y="225425"/>
                  </a:lnTo>
                  <a:lnTo>
                    <a:pt x="2206625" y="225425"/>
                  </a:lnTo>
                  <a:lnTo>
                    <a:pt x="2206625" y="193675"/>
                  </a:lnTo>
                  <a:lnTo>
                    <a:pt x="2241550" y="193675"/>
                  </a:lnTo>
                  <a:lnTo>
                    <a:pt x="2241550" y="158750"/>
                  </a:lnTo>
                  <a:lnTo>
                    <a:pt x="2305050" y="158750"/>
                  </a:lnTo>
                  <a:lnTo>
                    <a:pt x="2305050" y="114300"/>
                  </a:lnTo>
                  <a:lnTo>
                    <a:pt x="2374900" y="114300"/>
                  </a:lnTo>
                  <a:lnTo>
                    <a:pt x="2374900" y="69850"/>
                  </a:lnTo>
                  <a:lnTo>
                    <a:pt x="2419350" y="69850"/>
                  </a:lnTo>
                  <a:lnTo>
                    <a:pt x="2419350" y="34925"/>
                  </a:lnTo>
                  <a:lnTo>
                    <a:pt x="2454275" y="34925"/>
                  </a:lnTo>
                  <a:lnTo>
                    <a:pt x="2454275" y="0"/>
                  </a:lnTo>
                  <a:lnTo>
                    <a:pt x="2660650" y="0"/>
                  </a:lnTo>
                </a:path>
              </a:pathLst>
            </a:custGeom>
            <a:noFill/>
            <a:ln w="28575">
              <a:solidFill>
                <a:schemeClr val="accent3">
                  <a:lumMod val="40000"/>
                  <a:lumOff val="60000"/>
                </a:schemeClr>
              </a:solidFill>
              <a:miter lim="800000"/>
              <a:headEnd/>
              <a:tailEnd/>
            </a:ln>
          </p:spPr>
          <p:txBody>
            <a:bodyPr rtlCol="0" anchor="ctr"/>
            <a:lstStyle/>
            <a:p>
              <a:pPr algn="ctr"/>
              <a:endParaRPr lang="en-US"/>
            </a:p>
          </p:txBody>
        </p:sp>
        <p:sp>
          <p:nvSpPr>
            <p:cNvPr id="130" name="Freeform 129">
              <a:extLst>
                <a:ext uri="{FF2B5EF4-FFF2-40B4-BE49-F238E27FC236}">
                  <a16:creationId xmlns:a16="http://schemas.microsoft.com/office/drawing/2014/main" id="{7AE47B3D-3864-EAB5-A609-76CB96E198D5}"/>
                </a:ext>
              </a:extLst>
            </p:cNvPr>
            <p:cNvSpPr/>
            <p:nvPr/>
          </p:nvSpPr>
          <p:spPr bwMode="auto">
            <a:xfrm>
              <a:off x="9721850" y="3940175"/>
              <a:ext cx="1117600" cy="396875"/>
            </a:xfrm>
            <a:custGeom>
              <a:avLst/>
              <a:gdLst>
                <a:gd name="connsiteX0" fmla="*/ 1117600 w 1117600"/>
                <a:gd name="connsiteY0" fmla="*/ 0 h 396875"/>
                <a:gd name="connsiteX1" fmla="*/ 441325 w 1117600"/>
                <a:gd name="connsiteY1" fmla="*/ 0 h 396875"/>
                <a:gd name="connsiteX2" fmla="*/ 441325 w 1117600"/>
                <a:gd name="connsiteY2" fmla="*/ 47625 h 396875"/>
                <a:gd name="connsiteX3" fmla="*/ 441325 w 1117600"/>
                <a:gd name="connsiteY3" fmla="*/ 47625 h 396875"/>
                <a:gd name="connsiteX4" fmla="*/ 419100 w 1117600"/>
                <a:gd name="connsiteY4" fmla="*/ 47625 h 396875"/>
                <a:gd name="connsiteX5" fmla="*/ 419100 w 1117600"/>
                <a:gd name="connsiteY5" fmla="*/ 104775 h 396875"/>
                <a:gd name="connsiteX6" fmla="*/ 390525 w 1117600"/>
                <a:gd name="connsiteY6" fmla="*/ 104775 h 396875"/>
                <a:gd name="connsiteX7" fmla="*/ 390525 w 1117600"/>
                <a:gd name="connsiteY7" fmla="*/ 168275 h 396875"/>
                <a:gd name="connsiteX8" fmla="*/ 371475 w 1117600"/>
                <a:gd name="connsiteY8" fmla="*/ 168275 h 396875"/>
                <a:gd name="connsiteX9" fmla="*/ 371475 w 1117600"/>
                <a:gd name="connsiteY9" fmla="*/ 215900 h 396875"/>
                <a:gd name="connsiteX10" fmla="*/ 123825 w 1117600"/>
                <a:gd name="connsiteY10" fmla="*/ 215900 h 396875"/>
                <a:gd name="connsiteX11" fmla="*/ 123825 w 1117600"/>
                <a:gd name="connsiteY11" fmla="*/ 269875 h 396875"/>
                <a:gd name="connsiteX12" fmla="*/ 85725 w 1117600"/>
                <a:gd name="connsiteY12" fmla="*/ 269875 h 396875"/>
                <a:gd name="connsiteX13" fmla="*/ 85725 w 1117600"/>
                <a:gd name="connsiteY13" fmla="*/ 314325 h 396875"/>
                <a:gd name="connsiteX14" fmla="*/ 34925 w 1117600"/>
                <a:gd name="connsiteY14" fmla="*/ 314325 h 396875"/>
                <a:gd name="connsiteX15" fmla="*/ 34925 w 1117600"/>
                <a:gd name="connsiteY15" fmla="*/ 396875 h 396875"/>
                <a:gd name="connsiteX16" fmla="*/ 0 w 1117600"/>
                <a:gd name="connsiteY16" fmla="*/ 396875 h 39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7600" h="396875">
                  <a:moveTo>
                    <a:pt x="1117600" y="0"/>
                  </a:moveTo>
                  <a:lnTo>
                    <a:pt x="441325" y="0"/>
                  </a:lnTo>
                  <a:lnTo>
                    <a:pt x="441325" y="47625"/>
                  </a:lnTo>
                  <a:lnTo>
                    <a:pt x="441325" y="47625"/>
                  </a:lnTo>
                  <a:lnTo>
                    <a:pt x="419100" y="47625"/>
                  </a:lnTo>
                  <a:lnTo>
                    <a:pt x="419100" y="104775"/>
                  </a:lnTo>
                  <a:lnTo>
                    <a:pt x="390525" y="104775"/>
                  </a:lnTo>
                  <a:lnTo>
                    <a:pt x="390525" y="168275"/>
                  </a:lnTo>
                  <a:lnTo>
                    <a:pt x="371475" y="168275"/>
                  </a:lnTo>
                  <a:lnTo>
                    <a:pt x="371475" y="215900"/>
                  </a:lnTo>
                  <a:lnTo>
                    <a:pt x="123825" y="215900"/>
                  </a:lnTo>
                  <a:lnTo>
                    <a:pt x="123825" y="269875"/>
                  </a:lnTo>
                  <a:lnTo>
                    <a:pt x="85725" y="269875"/>
                  </a:lnTo>
                  <a:lnTo>
                    <a:pt x="85725" y="314325"/>
                  </a:lnTo>
                  <a:lnTo>
                    <a:pt x="34925" y="314325"/>
                  </a:lnTo>
                  <a:lnTo>
                    <a:pt x="34925" y="396875"/>
                  </a:lnTo>
                  <a:lnTo>
                    <a:pt x="0" y="396875"/>
                  </a:lnTo>
                </a:path>
              </a:pathLst>
            </a:custGeom>
            <a:noFill/>
            <a:ln w="28575">
              <a:solidFill>
                <a:schemeClr val="accent3">
                  <a:lumMod val="40000"/>
                  <a:lumOff val="60000"/>
                </a:schemeClr>
              </a:solidFill>
              <a:miter lim="800000"/>
              <a:headEnd/>
              <a:tailEnd/>
            </a:ln>
          </p:spPr>
          <p:txBody>
            <a:bodyPr rtlCol="0" anchor="ctr"/>
            <a:lstStyle/>
            <a:p>
              <a:pPr algn="ctr"/>
              <a:endParaRPr lang="en-US"/>
            </a:p>
          </p:txBody>
        </p:sp>
      </p:grpSp>
      <p:grpSp>
        <p:nvGrpSpPr>
          <p:cNvPr id="127" name="Group 126">
            <a:extLst>
              <a:ext uri="{FF2B5EF4-FFF2-40B4-BE49-F238E27FC236}">
                <a16:creationId xmlns:a16="http://schemas.microsoft.com/office/drawing/2014/main" id="{2F1AFB6D-D972-E147-942A-5EAA69A3F008}"/>
              </a:ext>
            </a:extLst>
          </p:cNvPr>
          <p:cNvGrpSpPr/>
          <p:nvPr/>
        </p:nvGrpSpPr>
        <p:grpSpPr>
          <a:xfrm>
            <a:off x="7070725" y="4152900"/>
            <a:ext cx="3787775" cy="1431925"/>
            <a:chOff x="7070725" y="4152900"/>
            <a:chExt cx="3787775" cy="1431925"/>
          </a:xfrm>
        </p:grpSpPr>
        <p:sp>
          <p:nvSpPr>
            <p:cNvPr id="122" name="Freeform 121">
              <a:extLst>
                <a:ext uri="{FF2B5EF4-FFF2-40B4-BE49-F238E27FC236}">
                  <a16:creationId xmlns:a16="http://schemas.microsoft.com/office/drawing/2014/main" id="{8B4EB72A-8D7A-8E1D-4CE1-696CA7648F54}"/>
                </a:ext>
              </a:extLst>
            </p:cNvPr>
            <p:cNvSpPr/>
            <p:nvPr/>
          </p:nvSpPr>
          <p:spPr bwMode="auto">
            <a:xfrm>
              <a:off x="7070725" y="4921250"/>
              <a:ext cx="1606550" cy="663575"/>
            </a:xfrm>
            <a:custGeom>
              <a:avLst/>
              <a:gdLst>
                <a:gd name="connsiteX0" fmla="*/ 0 w 1606550"/>
                <a:gd name="connsiteY0" fmla="*/ 663575 h 663575"/>
                <a:gd name="connsiteX1" fmla="*/ 0 w 1606550"/>
                <a:gd name="connsiteY1" fmla="*/ 590550 h 663575"/>
                <a:gd name="connsiteX2" fmla="*/ 0 w 1606550"/>
                <a:gd name="connsiteY2" fmla="*/ 590550 h 663575"/>
                <a:gd name="connsiteX3" fmla="*/ 15875 w 1606550"/>
                <a:gd name="connsiteY3" fmla="*/ 590550 h 663575"/>
                <a:gd name="connsiteX4" fmla="*/ 15875 w 1606550"/>
                <a:gd name="connsiteY4" fmla="*/ 565150 h 663575"/>
                <a:gd name="connsiteX5" fmla="*/ 31750 w 1606550"/>
                <a:gd name="connsiteY5" fmla="*/ 565150 h 663575"/>
                <a:gd name="connsiteX6" fmla="*/ 31750 w 1606550"/>
                <a:gd name="connsiteY6" fmla="*/ 565150 h 663575"/>
                <a:gd name="connsiteX7" fmla="*/ 31750 w 1606550"/>
                <a:gd name="connsiteY7" fmla="*/ 565150 h 663575"/>
                <a:gd name="connsiteX8" fmla="*/ 50800 w 1606550"/>
                <a:gd name="connsiteY8" fmla="*/ 546100 h 663575"/>
                <a:gd name="connsiteX9" fmla="*/ 50800 w 1606550"/>
                <a:gd name="connsiteY9" fmla="*/ 511175 h 663575"/>
                <a:gd name="connsiteX10" fmla="*/ 73025 w 1606550"/>
                <a:gd name="connsiteY10" fmla="*/ 511175 h 663575"/>
                <a:gd name="connsiteX11" fmla="*/ 73025 w 1606550"/>
                <a:gd name="connsiteY11" fmla="*/ 511175 h 663575"/>
                <a:gd name="connsiteX12" fmla="*/ 73025 w 1606550"/>
                <a:gd name="connsiteY12" fmla="*/ 485775 h 663575"/>
                <a:gd name="connsiteX13" fmla="*/ 152400 w 1606550"/>
                <a:gd name="connsiteY13" fmla="*/ 485775 h 663575"/>
                <a:gd name="connsiteX14" fmla="*/ 152400 w 1606550"/>
                <a:gd name="connsiteY14" fmla="*/ 454025 h 663575"/>
                <a:gd name="connsiteX15" fmla="*/ 400050 w 1606550"/>
                <a:gd name="connsiteY15" fmla="*/ 454025 h 663575"/>
                <a:gd name="connsiteX16" fmla="*/ 400050 w 1606550"/>
                <a:gd name="connsiteY16" fmla="*/ 422275 h 663575"/>
                <a:gd name="connsiteX17" fmla="*/ 600075 w 1606550"/>
                <a:gd name="connsiteY17" fmla="*/ 422275 h 663575"/>
                <a:gd name="connsiteX18" fmla="*/ 600075 w 1606550"/>
                <a:gd name="connsiteY18" fmla="*/ 422275 h 663575"/>
                <a:gd name="connsiteX19" fmla="*/ 600075 w 1606550"/>
                <a:gd name="connsiteY19" fmla="*/ 400050 h 663575"/>
                <a:gd name="connsiteX20" fmla="*/ 698500 w 1606550"/>
                <a:gd name="connsiteY20" fmla="*/ 400050 h 663575"/>
                <a:gd name="connsiteX21" fmla="*/ 698500 w 1606550"/>
                <a:gd name="connsiteY21" fmla="*/ 342900 h 663575"/>
                <a:gd name="connsiteX22" fmla="*/ 803275 w 1606550"/>
                <a:gd name="connsiteY22" fmla="*/ 342900 h 663575"/>
                <a:gd name="connsiteX23" fmla="*/ 803275 w 1606550"/>
                <a:gd name="connsiteY23" fmla="*/ 314325 h 663575"/>
                <a:gd name="connsiteX24" fmla="*/ 889000 w 1606550"/>
                <a:gd name="connsiteY24" fmla="*/ 314325 h 663575"/>
                <a:gd name="connsiteX25" fmla="*/ 889000 w 1606550"/>
                <a:gd name="connsiteY25" fmla="*/ 288925 h 663575"/>
                <a:gd name="connsiteX26" fmla="*/ 962025 w 1606550"/>
                <a:gd name="connsiteY26" fmla="*/ 288925 h 663575"/>
                <a:gd name="connsiteX27" fmla="*/ 962025 w 1606550"/>
                <a:gd name="connsiteY27" fmla="*/ 260350 h 663575"/>
                <a:gd name="connsiteX28" fmla="*/ 1012825 w 1606550"/>
                <a:gd name="connsiteY28" fmla="*/ 260350 h 663575"/>
                <a:gd name="connsiteX29" fmla="*/ 1012825 w 1606550"/>
                <a:gd name="connsiteY29" fmla="*/ 260350 h 663575"/>
                <a:gd name="connsiteX30" fmla="*/ 1012825 w 1606550"/>
                <a:gd name="connsiteY30" fmla="*/ 231775 h 663575"/>
                <a:gd name="connsiteX31" fmla="*/ 1076325 w 1606550"/>
                <a:gd name="connsiteY31" fmla="*/ 231775 h 663575"/>
                <a:gd name="connsiteX32" fmla="*/ 1076325 w 1606550"/>
                <a:gd name="connsiteY32" fmla="*/ 177800 h 663575"/>
                <a:gd name="connsiteX33" fmla="*/ 1130300 w 1606550"/>
                <a:gd name="connsiteY33" fmla="*/ 177800 h 663575"/>
                <a:gd name="connsiteX34" fmla="*/ 1130300 w 1606550"/>
                <a:gd name="connsiteY34" fmla="*/ 149225 h 663575"/>
                <a:gd name="connsiteX35" fmla="*/ 1158875 w 1606550"/>
                <a:gd name="connsiteY35" fmla="*/ 149225 h 663575"/>
                <a:gd name="connsiteX36" fmla="*/ 1158875 w 1606550"/>
                <a:gd name="connsiteY36" fmla="*/ 117475 h 663575"/>
                <a:gd name="connsiteX37" fmla="*/ 1254125 w 1606550"/>
                <a:gd name="connsiteY37" fmla="*/ 117475 h 663575"/>
                <a:gd name="connsiteX38" fmla="*/ 1254125 w 1606550"/>
                <a:gd name="connsiteY38" fmla="*/ 85725 h 663575"/>
                <a:gd name="connsiteX39" fmla="*/ 1254125 w 1606550"/>
                <a:gd name="connsiteY39" fmla="*/ 85725 h 663575"/>
                <a:gd name="connsiteX40" fmla="*/ 1279525 w 1606550"/>
                <a:gd name="connsiteY40" fmla="*/ 60325 h 663575"/>
                <a:gd name="connsiteX41" fmla="*/ 1365250 w 1606550"/>
                <a:gd name="connsiteY41" fmla="*/ 60325 h 663575"/>
                <a:gd name="connsiteX42" fmla="*/ 1365250 w 1606550"/>
                <a:gd name="connsiteY42" fmla="*/ 31750 h 663575"/>
                <a:gd name="connsiteX43" fmla="*/ 1422400 w 1606550"/>
                <a:gd name="connsiteY43" fmla="*/ 31750 h 663575"/>
                <a:gd name="connsiteX44" fmla="*/ 1422400 w 1606550"/>
                <a:gd name="connsiteY44" fmla="*/ 31750 h 663575"/>
                <a:gd name="connsiteX45" fmla="*/ 1422400 w 1606550"/>
                <a:gd name="connsiteY45" fmla="*/ 0 h 663575"/>
                <a:gd name="connsiteX46" fmla="*/ 1606550 w 1606550"/>
                <a:gd name="connsiteY46" fmla="*/ 0 h 663575"/>
                <a:gd name="connsiteX0" fmla="*/ 0 w 1606550"/>
                <a:gd name="connsiteY0" fmla="*/ 663575 h 663575"/>
                <a:gd name="connsiteX1" fmla="*/ 0 w 1606550"/>
                <a:gd name="connsiteY1" fmla="*/ 590550 h 663575"/>
                <a:gd name="connsiteX2" fmla="*/ 0 w 1606550"/>
                <a:gd name="connsiteY2" fmla="*/ 590550 h 663575"/>
                <a:gd name="connsiteX3" fmla="*/ 15875 w 1606550"/>
                <a:gd name="connsiteY3" fmla="*/ 590550 h 663575"/>
                <a:gd name="connsiteX4" fmla="*/ 15875 w 1606550"/>
                <a:gd name="connsiteY4" fmla="*/ 565150 h 663575"/>
                <a:gd name="connsiteX5" fmla="*/ 31750 w 1606550"/>
                <a:gd name="connsiteY5" fmla="*/ 565150 h 663575"/>
                <a:gd name="connsiteX6" fmla="*/ 31750 w 1606550"/>
                <a:gd name="connsiteY6" fmla="*/ 565150 h 663575"/>
                <a:gd name="connsiteX7" fmla="*/ 31750 w 1606550"/>
                <a:gd name="connsiteY7" fmla="*/ 565150 h 663575"/>
                <a:gd name="connsiteX8" fmla="*/ 50800 w 1606550"/>
                <a:gd name="connsiteY8" fmla="*/ 546100 h 663575"/>
                <a:gd name="connsiteX9" fmla="*/ 50800 w 1606550"/>
                <a:gd name="connsiteY9" fmla="*/ 511175 h 663575"/>
                <a:gd name="connsiteX10" fmla="*/ 73025 w 1606550"/>
                <a:gd name="connsiteY10" fmla="*/ 511175 h 663575"/>
                <a:gd name="connsiteX11" fmla="*/ 73025 w 1606550"/>
                <a:gd name="connsiteY11" fmla="*/ 511175 h 663575"/>
                <a:gd name="connsiteX12" fmla="*/ 73025 w 1606550"/>
                <a:gd name="connsiteY12" fmla="*/ 485775 h 663575"/>
                <a:gd name="connsiteX13" fmla="*/ 152400 w 1606550"/>
                <a:gd name="connsiteY13" fmla="*/ 485775 h 663575"/>
                <a:gd name="connsiteX14" fmla="*/ 152400 w 1606550"/>
                <a:gd name="connsiteY14" fmla="*/ 454025 h 663575"/>
                <a:gd name="connsiteX15" fmla="*/ 400050 w 1606550"/>
                <a:gd name="connsiteY15" fmla="*/ 454025 h 663575"/>
                <a:gd name="connsiteX16" fmla="*/ 400050 w 1606550"/>
                <a:gd name="connsiteY16" fmla="*/ 422275 h 663575"/>
                <a:gd name="connsiteX17" fmla="*/ 600075 w 1606550"/>
                <a:gd name="connsiteY17" fmla="*/ 422275 h 663575"/>
                <a:gd name="connsiteX18" fmla="*/ 600075 w 1606550"/>
                <a:gd name="connsiteY18" fmla="*/ 422275 h 663575"/>
                <a:gd name="connsiteX19" fmla="*/ 600075 w 1606550"/>
                <a:gd name="connsiteY19" fmla="*/ 400050 h 663575"/>
                <a:gd name="connsiteX20" fmla="*/ 698500 w 1606550"/>
                <a:gd name="connsiteY20" fmla="*/ 400050 h 663575"/>
                <a:gd name="connsiteX21" fmla="*/ 698500 w 1606550"/>
                <a:gd name="connsiteY21" fmla="*/ 342900 h 663575"/>
                <a:gd name="connsiteX22" fmla="*/ 803275 w 1606550"/>
                <a:gd name="connsiteY22" fmla="*/ 342900 h 663575"/>
                <a:gd name="connsiteX23" fmla="*/ 803275 w 1606550"/>
                <a:gd name="connsiteY23" fmla="*/ 314325 h 663575"/>
                <a:gd name="connsiteX24" fmla="*/ 889000 w 1606550"/>
                <a:gd name="connsiteY24" fmla="*/ 314325 h 663575"/>
                <a:gd name="connsiteX25" fmla="*/ 889000 w 1606550"/>
                <a:gd name="connsiteY25" fmla="*/ 288925 h 663575"/>
                <a:gd name="connsiteX26" fmla="*/ 962025 w 1606550"/>
                <a:gd name="connsiteY26" fmla="*/ 288925 h 663575"/>
                <a:gd name="connsiteX27" fmla="*/ 962025 w 1606550"/>
                <a:gd name="connsiteY27" fmla="*/ 260350 h 663575"/>
                <a:gd name="connsiteX28" fmla="*/ 1012825 w 1606550"/>
                <a:gd name="connsiteY28" fmla="*/ 260350 h 663575"/>
                <a:gd name="connsiteX29" fmla="*/ 1012825 w 1606550"/>
                <a:gd name="connsiteY29" fmla="*/ 260350 h 663575"/>
                <a:gd name="connsiteX30" fmla="*/ 1012825 w 1606550"/>
                <a:gd name="connsiteY30" fmla="*/ 231775 h 663575"/>
                <a:gd name="connsiteX31" fmla="*/ 1076325 w 1606550"/>
                <a:gd name="connsiteY31" fmla="*/ 231775 h 663575"/>
                <a:gd name="connsiteX32" fmla="*/ 1076325 w 1606550"/>
                <a:gd name="connsiteY32" fmla="*/ 177800 h 663575"/>
                <a:gd name="connsiteX33" fmla="*/ 1130300 w 1606550"/>
                <a:gd name="connsiteY33" fmla="*/ 177800 h 663575"/>
                <a:gd name="connsiteX34" fmla="*/ 1130300 w 1606550"/>
                <a:gd name="connsiteY34" fmla="*/ 149225 h 663575"/>
                <a:gd name="connsiteX35" fmla="*/ 1158875 w 1606550"/>
                <a:gd name="connsiteY35" fmla="*/ 149225 h 663575"/>
                <a:gd name="connsiteX36" fmla="*/ 1158875 w 1606550"/>
                <a:gd name="connsiteY36" fmla="*/ 117475 h 663575"/>
                <a:gd name="connsiteX37" fmla="*/ 1254125 w 1606550"/>
                <a:gd name="connsiteY37" fmla="*/ 117475 h 663575"/>
                <a:gd name="connsiteX38" fmla="*/ 1254125 w 1606550"/>
                <a:gd name="connsiteY38" fmla="*/ 85725 h 663575"/>
                <a:gd name="connsiteX39" fmla="*/ 1273175 w 1606550"/>
                <a:gd name="connsiteY39" fmla="*/ 88900 h 663575"/>
                <a:gd name="connsiteX40" fmla="*/ 1279525 w 1606550"/>
                <a:gd name="connsiteY40" fmla="*/ 60325 h 663575"/>
                <a:gd name="connsiteX41" fmla="*/ 1365250 w 1606550"/>
                <a:gd name="connsiteY41" fmla="*/ 60325 h 663575"/>
                <a:gd name="connsiteX42" fmla="*/ 1365250 w 1606550"/>
                <a:gd name="connsiteY42" fmla="*/ 31750 h 663575"/>
                <a:gd name="connsiteX43" fmla="*/ 1422400 w 1606550"/>
                <a:gd name="connsiteY43" fmla="*/ 31750 h 663575"/>
                <a:gd name="connsiteX44" fmla="*/ 1422400 w 1606550"/>
                <a:gd name="connsiteY44" fmla="*/ 31750 h 663575"/>
                <a:gd name="connsiteX45" fmla="*/ 1422400 w 1606550"/>
                <a:gd name="connsiteY45" fmla="*/ 0 h 663575"/>
                <a:gd name="connsiteX46" fmla="*/ 1606550 w 1606550"/>
                <a:gd name="connsiteY46" fmla="*/ 0 h 66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606550" h="663575">
                  <a:moveTo>
                    <a:pt x="0" y="663575"/>
                  </a:moveTo>
                  <a:lnTo>
                    <a:pt x="0" y="590550"/>
                  </a:lnTo>
                  <a:lnTo>
                    <a:pt x="0" y="590550"/>
                  </a:lnTo>
                  <a:lnTo>
                    <a:pt x="15875" y="590550"/>
                  </a:lnTo>
                  <a:lnTo>
                    <a:pt x="15875" y="565150"/>
                  </a:lnTo>
                  <a:lnTo>
                    <a:pt x="31750" y="565150"/>
                  </a:lnTo>
                  <a:lnTo>
                    <a:pt x="31750" y="565150"/>
                  </a:lnTo>
                  <a:lnTo>
                    <a:pt x="31750" y="565150"/>
                  </a:lnTo>
                  <a:lnTo>
                    <a:pt x="50800" y="546100"/>
                  </a:lnTo>
                  <a:lnTo>
                    <a:pt x="50800" y="511175"/>
                  </a:lnTo>
                  <a:lnTo>
                    <a:pt x="73025" y="511175"/>
                  </a:lnTo>
                  <a:lnTo>
                    <a:pt x="73025" y="511175"/>
                  </a:lnTo>
                  <a:lnTo>
                    <a:pt x="73025" y="485775"/>
                  </a:lnTo>
                  <a:lnTo>
                    <a:pt x="152400" y="485775"/>
                  </a:lnTo>
                  <a:lnTo>
                    <a:pt x="152400" y="454025"/>
                  </a:lnTo>
                  <a:lnTo>
                    <a:pt x="400050" y="454025"/>
                  </a:lnTo>
                  <a:lnTo>
                    <a:pt x="400050" y="422275"/>
                  </a:lnTo>
                  <a:lnTo>
                    <a:pt x="600075" y="422275"/>
                  </a:lnTo>
                  <a:lnTo>
                    <a:pt x="600075" y="422275"/>
                  </a:lnTo>
                  <a:lnTo>
                    <a:pt x="600075" y="400050"/>
                  </a:lnTo>
                  <a:lnTo>
                    <a:pt x="698500" y="400050"/>
                  </a:lnTo>
                  <a:lnTo>
                    <a:pt x="698500" y="342900"/>
                  </a:lnTo>
                  <a:lnTo>
                    <a:pt x="803275" y="342900"/>
                  </a:lnTo>
                  <a:lnTo>
                    <a:pt x="803275" y="314325"/>
                  </a:lnTo>
                  <a:lnTo>
                    <a:pt x="889000" y="314325"/>
                  </a:lnTo>
                  <a:lnTo>
                    <a:pt x="889000" y="288925"/>
                  </a:lnTo>
                  <a:lnTo>
                    <a:pt x="962025" y="288925"/>
                  </a:lnTo>
                  <a:lnTo>
                    <a:pt x="962025" y="260350"/>
                  </a:lnTo>
                  <a:lnTo>
                    <a:pt x="1012825" y="260350"/>
                  </a:lnTo>
                  <a:lnTo>
                    <a:pt x="1012825" y="260350"/>
                  </a:lnTo>
                  <a:lnTo>
                    <a:pt x="1012825" y="231775"/>
                  </a:lnTo>
                  <a:lnTo>
                    <a:pt x="1076325" y="231775"/>
                  </a:lnTo>
                  <a:lnTo>
                    <a:pt x="1076325" y="177800"/>
                  </a:lnTo>
                  <a:lnTo>
                    <a:pt x="1130300" y="177800"/>
                  </a:lnTo>
                  <a:lnTo>
                    <a:pt x="1130300" y="149225"/>
                  </a:lnTo>
                  <a:lnTo>
                    <a:pt x="1158875" y="149225"/>
                  </a:lnTo>
                  <a:lnTo>
                    <a:pt x="1158875" y="117475"/>
                  </a:lnTo>
                  <a:lnTo>
                    <a:pt x="1254125" y="117475"/>
                  </a:lnTo>
                  <a:lnTo>
                    <a:pt x="1254125" y="85725"/>
                  </a:lnTo>
                  <a:lnTo>
                    <a:pt x="1273175" y="88900"/>
                  </a:lnTo>
                  <a:lnTo>
                    <a:pt x="1279525" y="60325"/>
                  </a:lnTo>
                  <a:lnTo>
                    <a:pt x="1365250" y="60325"/>
                  </a:lnTo>
                  <a:lnTo>
                    <a:pt x="1365250" y="31750"/>
                  </a:lnTo>
                  <a:lnTo>
                    <a:pt x="1422400" y="31750"/>
                  </a:lnTo>
                  <a:lnTo>
                    <a:pt x="1422400" y="31750"/>
                  </a:lnTo>
                  <a:lnTo>
                    <a:pt x="1422400" y="0"/>
                  </a:lnTo>
                  <a:lnTo>
                    <a:pt x="1606550" y="0"/>
                  </a:lnTo>
                </a:path>
              </a:pathLst>
            </a:custGeom>
            <a:noFill/>
            <a:ln w="28575">
              <a:solidFill>
                <a:schemeClr val="accent2"/>
              </a:solidFill>
              <a:miter lim="800000"/>
              <a:headEnd/>
              <a:tailEnd/>
            </a:ln>
          </p:spPr>
          <p:txBody>
            <a:bodyPr rtlCol="0" anchor="ctr"/>
            <a:lstStyle/>
            <a:p>
              <a:pPr algn="ctr"/>
              <a:endParaRPr lang="en-US"/>
            </a:p>
          </p:txBody>
        </p:sp>
        <p:sp>
          <p:nvSpPr>
            <p:cNvPr id="126" name="Freeform 125">
              <a:extLst>
                <a:ext uri="{FF2B5EF4-FFF2-40B4-BE49-F238E27FC236}">
                  <a16:creationId xmlns:a16="http://schemas.microsoft.com/office/drawing/2014/main" id="{B4A2ABB4-976B-D82A-E27F-E7438B774C14}"/>
                </a:ext>
              </a:extLst>
            </p:cNvPr>
            <p:cNvSpPr/>
            <p:nvPr/>
          </p:nvSpPr>
          <p:spPr bwMode="auto">
            <a:xfrm>
              <a:off x="8677275" y="4152900"/>
              <a:ext cx="2181225" cy="777875"/>
            </a:xfrm>
            <a:custGeom>
              <a:avLst/>
              <a:gdLst>
                <a:gd name="connsiteX0" fmla="*/ 0 w 2181225"/>
                <a:gd name="connsiteY0" fmla="*/ 777875 h 777875"/>
                <a:gd name="connsiteX1" fmla="*/ 0 w 2181225"/>
                <a:gd name="connsiteY1" fmla="*/ 736600 h 777875"/>
                <a:gd name="connsiteX2" fmla="*/ 34925 w 2181225"/>
                <a:gd name="connsiteY2" fmla="*/ 736600 h 777875"/>
                <a:gd name="connsiteX3" fmla="*/ 34925 w 2181225"/>
                <a:gd name="connsiteY3" fmla="*/ 736600 h 777875"/>
                <a:gd name="connsiteX4" fmla="*/ 34925 w 2181225"/>
                <a:gd name="connsiteY4" fmla="*/ 701675 h 777875"/>
                <a:gd name="connsiteX5" fmla="*/ 95250 w 2181225"/>
                <a:gd name="connsiteY5" fmla="*/ 701675 h 777875"/>
                <a:gd name="connsiteX6" fmla="*/ 95250 w 2181225"/>
                <a:gd name="connsiteY6" fmla="*/ 701675 h 777875"/>
                <a:gd name="connsiteX7" fmla="*/ 95250 w 2181225"/>
                <a:gd name="connsiteY7" fmla="*/ 676275 h 777875"/>
                <a:gd name="connsiteX8" fmla="*/ 133350 w 2181225"/>
                <a:gd name="connsiteY8" fmla="*/ 676275 h 777875"/>
                <a:gd name="connsiteX9" fmla="*/ 133350 w 2181225"/>
                <a:gd name="connsiteY9" fmla="*/ 641350 h 777875"/>
                <a:gd name="connsiteX10" fmla="*/ 152400 w 2181225"/>
                <a:gd name="connsiteY10" fmla="*/ 641350 h 777875"/>
                <a:gd name="connsiteX11" fmla="*/ 152400 w 2181225"/>
                <a:gd name="connsiteY11" fmla="*/ 558800 h 777875"/>
                <a:gd name="connsiteX12" fmla="*/ 349250 w 2181225"/>
                <a:gd name="connsiteY12" fmla="*/ 558800 h 777875"/>
                <a:gd name="connsiteX13" fmla="*/ 349250 w 2181225"/>
                <a:gd name="connsiteY13" fmla="*/ 527050 h 777875"/>
                <a:gd name="connsiteX14" fmla="*/ 438150 w 2181225"/>
                <a:gd name="connsiteY14" fmla="*/ 527050 h 777875"/>
                <a:gd name="connsiteX15" fmla="*/ 438150 w 2181225"/>
                <a:gd name="connsiteY15" fmla="*/ 488950 h 777875"/>
                <a:gd name="connsiteX16" fmla="*/ 454025 w 2181225"/>
                <a:gd name="connsiteY16" fmla="*/ 488950 h 777875"/>
                <a:gd name="connsiteX17" fmla="*/ 454025 w 2181225"/>
                <a:gd name="connsiteY17" fmla="*/ 457200 h 777875"/>
                <a:gd name="connsiteX18" fmla="*/ 657225 w 2181225"/>
                <a:gd name="connsiteY18" fmla="*/ 457200 h 777875"/>
                <a:gd name="connsiteX19" fmla="*/ 657225 w 2181225"/>
                <a:gd name="connsiteY19" fmla="*/ 425450 h 777875"/>
                <a:gd name="connsiteX20" fmla="*/ 679450 w 2181225"/>
                <a:gd name="connsiteY20" fmla="*/ 425450 h 777875"/>
                <a:gd name="connsiteX21" fmla="*/ 679450 w 2181225"/>
                <a:gd name="connsiteY21" fmla="*/ 393700 h 777875"/>
                <a:gd name="connsiteX22" fmla="*/ 723900 w 2181225"/>
                <a:gd name="connsiteY22" fmla="*/ 393700 h 777875"/>
                <a:gd name="connsiteX23" fmla="*/ 723900 w 2181225"/>
                <a:gd name="connsiteY23" fmla="*/ 355600 h 777875"/>
                <a:gd name="connsiteX24" fmla="*/ 742950 w 2181225"/>
                <a:gd name="connsiteY24" fmla="*/ 355600 h 777875"/>
                <a:gd name="connsiteX25" fmla="*/ 742950 w 2181225"/>
                <a:gd name="connsiteY25" fmla="*/ 314325 h 777875"/>
                <a:gd name="connsiteX26" fmla="*/ 879475 w 2181225"/>
                <a:gd name="connsiteY26" fmla="*/ 314325 h 777875"/>
                <a:gd name="connsiteX27" fmla="*/ 879475 w 2181225"/>
                <a:gd name="connsiteY27" fmla="*/ 279400 h 777875"/>
                <a:gd name="connsiteX28" fmla="*/ 984250 w 2181225"/>
                <a:gd name="connsiteY28" fmla="*/ 279400 h 777875"/>
                <a:gd name="connsiteX29" fmla="*/ 984250 w 2181225"/>
                <a:gd name="connsiteY29" fmla="*/ 190500 h 777875"/>
                <a:gd name="connsiteX30" fmla="*/ 1089025 w 2181225"/>
                <a:gd name="connsiteY30" fmla="*/ 190500 h 777875"/>
                <a:gd name="connsiteX31" fmla="*/ 1089025 w 2181225"/>
                <a:gd name="connsiteY31" fmla="*/ 155575 h 777875"/>
                <a:gd name="connsiteX32" fmla="*/ 1266825 w 2181225"/>
                <a:gd name="connsiteY32" fmla="*/ 155575 h 777875"/>
                <a:gd name="connsiteX33" fmla="*/ 1266825 w 2181225"/>
                <a:gd name="connsiteY33" fmla="*/ 104775 h 777875"/>
                <a:gd name="connsiteX34" fmla="*/ 1393825 w 2181225"/>
                <a:gd name="connsiteY34" fmla="*/ 104775 h 777875"/>
                <a:gd name="connsiteX35" fmla="*/ 1393825 w 2181225"/>
                <a:gd name="connsiteY35" fmla="*/ 50800 h 777875"/>
                <a:gd name="connsiteX36" fmla="*/ 1425575 w 2181225"/>
                <a:gd name="connsiteY36" fmla="*/ 50800 h 777875"/>
                <a:gd name="connsiteX37" fmla="*/ 1425575 w 2181225"/>
                <a:gd name="connsiteY37" fmla="*/ 0 h 777875"/>
                <a:gd name="connsiteX38" fmla="*/ 2181225 w 2181225"/>
                <a:gd name="connsiteY38" fmla="*/ 0 h 7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181225" h="777875">
                  <a:moveTo>
                    <a:pt x="0" y="777875"/>
                  </a:moveTo>
                  <a:lnTo>
                    <a:pt x="0" y="736600"/>
                  </a:lnTo>
                  <a:lnTo>
                    <a:pt x="34925" y="736600"/>
                  </a:lnTo>
                  <a:lnTo>
                    <a:pt x="34925" y="736600"/>
                  </a:lnTo>
                  <a:lnTo>
                    <a:pt x="34925" y="701675"/>
                  </a:lnTo>
                  <a:lnTo>
                    <a:pt x="95250" y="701675"/>
                  </a:lnTo>
                  <a:lnTo>
                    <a:pt x="95250" y="701675"/>
                  </a:lnTo>
                  <a:lnTo>
                    <a:pt x="95250" y="676275"/>
                  </a:lnTo>
                  <a:lnTo>
                    <a:pt x="133350" y="676275"/>
                  </a:lnTo>
                  <a:lnTo>
                    <a:pt x="133350" y="641350"/>
                  </a:lnTo>
                  <a:lnTo>
                    <a:pt x="152400" y="641350"/>
                  </a:lnTo>
                  <a:lnTo>
                    <a:pt x="152400" y="558800"/>
                  </a:lnTo>
                  <a:lnTo>
                    <a:pt x="349250" y="558800"/>
                  </a:lnTo>
                  <a:lnTo>
                    <a:pt x="349250" y="527050"/>
                  </a:lnTo>
                  <a:lnTo>
                    <a:pt x="438150" y="527050"/>
                  </a:lnTo>
                  <a:lnTo>
                    <a:pt x="438150" y="488950"/>
                  </a:lnTo>
                  <a:lnTo>
                    <a:pt x="454025" y="488950"/>
                  </a:lnTo>
                  <a:lnTo>
                    <a:pt x="454025" y="457200"/>
                  </a:lnTo>
                  <a:lnTo>
                    <a:pt x="657225" y="457200"/>
                  </a:lnTo>
                  <a:lnTo>
                    <a:pt x="657225" y="425450"/>
                  </a:lnTo>
                  <a:lnTo>
                    <a:pt x="679450" y="425450"/>
                  </a:lnTo>
                  <a:lnTo>
                    <a:pt x="679450" y="393700"/>
                  </a:lnTo>
                  <a:lnTo>
                    <a:pt x="723900" y="393700"/>
                  </a:lnTo>
                  <a:lnTo>
                    <a:pt x="723900" y="355600"/>
                  </a:lnTo>
                  <a:lnTo>
                    <a:pt x="742950" y="355600"/>
                  </a:lnTo>
                  <a:lnTo>
                    <a:pt x="742950" y="314325"/>
                  </a:lnTo>
                  <a:lnTo>
                    <a:pt x="879475" y="314325"/>
                  </a:lnTo>
                  <a:lnTo>
                    <a:pt x="879475" y="279400"/>
                  </a:lnTo>
                  <a:lnTo>
                    <a:pt x="984250" y="279400"/>
                  </a:lnTo>
                  <a:lnTo>
                    <a:pt x="984250" y="190500"/>
                  </a:lnTo>
                  <a:lnTo>
                    <a:pt x="1089025" y="190500"/>
                  </a:lnTo>
                  <a:lnTo>
                    <a:pt x="1089025" y="155575"/>
                  </a:lnTo>
                  <a:lnTo>
                    <a:pt x="1266825" y="155575"/>
                  </a:lnTo>
                  <a:lnTo>
                    <a:pt x="1266825" y="104775"/>
                  </a:lnTo>
                  <a:lnTo>
                    <a:pt x="1393825" y="104775"/>
                  </a:lnTo>
                  <a:lnTo>
                    <a:pt x="1393825" y="50800"/>
                  </a:lnTo>
                  <a:lnTo>
                    <a:pt x="1425575" y="50800"/>
                  </a:lnTo>
                  <a:lnTo>
                    <a:pt x="1425575" y="0"/>
                  </a:lnTo>
                  <a:lnTo>
                    <a:pt x="2181225" y="0"/>
                  </a:lnTo>
                </a:path>
              </a:pathLst>
            </a:custGeom>
            <a:noFill/>
            <a:ln w="28575">
              <a:solidFill>
                <a:schemeClr val="accent2"/>
              </a:solidFill>
              <a:miter lim="800000"/>
              <a:headEnd/>
              <a:tailEnd/>
            </a:ln>
          </p:spPr>
          <p:txBody>
            <a:bodyPr rtlCol="0" anchor="ctr"/>
            <a:lstStyle/>
            <a:p>
              <a:pPr algn="ctr"/>
              <a:endParaRPr lang="en-US"/>
            </a:p>
          </p:txBody>
        </p:sp>
      </p:grpSp>
      <p:grpSp>
        <p:nvGrpSpPr>
          <p:cNvPr id="121" name="Group 120">
            <a:extLst>
              <a:ext uri="{FF2B5EF4-FFF2-40B4-BE49-F238E27FC236}">
                <a16:creationId xmlns:a16="http://schemas.microsoft.com/office/drawing/2014/main" id="{FE39B6C1-2DAC-7958-A3AE-1662C59FD09D}"/>
              </a:ext>
            </a:extLst>
          </p:cNvPr>
          <p:cNvGrpSpPr/>
          <p:nvPr/>
        </p:nvGrpSpPr>
        <p:grpSpPr>
          <a:xfrm>
            <a:off x="7077075" y="2444750"/>
            <a:ext cx="3765550" cy="3127375"/>
            <a:chOff x="7077075" y="2444750"/>
            <a:chExt cx="3765550" cy="3127375"/>
          </a:xfrm>
        </p:grpSpPr>
        <p:sp>
          <p:nvSpPr>
            <p:cNvPr id="119" name="Freeform 118">
              <a:extLst>
                <a:ext uri="{FF2B5EF4-FFF2-40B4-BE49-F238E27FC236}">
                  <a16:creationId xmlns:a16="http://schemas.microsoft.com/office/drawing/2014/main" id="{DF1994C2-06AE-37EC-391A-41073437FF12}"/>
                </a:ext>
              </a:extLst>
            </p:cNvPr>
            <p:cNvSpPr/>
            <p:nvPr/>
          </p:nvSpPr>
          <p:spPr bwMode="auto">
            <a:xfrm>
              <a:off x="7737475" y="2444750"/>
              <a:ext cx="3105150" cy="2184400"/>
            </a:xfrm>
            <a:custGeom>
              <a:avLst/>
              <a:gdLst>
                <a:gd name="connsiteX0" fmla="*/ 3105150 w 3105150"/>
                <a:gd name="connsiteY0" fmla="*/ 0 h 2184400"/>
                <a:gd name="connsiteX1" fmla="*/ 2822575 w 3105150"/>
                <a:gd name="connsiteY1" fmla="*/ 0 h 2184400"/>
                <a:gd name="connsiteX2" fmla="*/ 2822575 w 3105150"/>
                <a:gd name="connsiteY2" fmla="*/ 403225 h 2184400"/>
                <a:gd name="connsiteX3" fmla="*/ 2117725 w 3105150"/>
                <a:gd name="connsiteY3" fmla="*/ 403225 h 2184400"/>
                <a:gd name="connsiteX4" fmla="*/ 2117725 w 3105150"/>
                <a:gd name="connsiteY4" fmla="*/ 457200 h 2184400"/>
                <a:gd name="connsiteX5" fmla="*/ 2079625 w 3105150"/>
                <a:gd name="connsiteY5" fmla="*/ 457200 h 2184400"/>
                <a:gd name="connsiteX6" fmla="*/ 2079625 w 3105150"/>
                <a:gd name="connsiteY6" fmla="*/ 501650 h 2184400"/>
                <a:gd name="connsiteX7" fmla="*/ 2066925 w 3105150"/>
                <a:gd name="connsiteY7" fmla="*/ 501650 h 2184400"/>
                <a:gd name="connsiteX8" fmla="*/ 2066925 w 3105150"/>
                <a:gd name="connsiteY8" fmla="*/ 593725 h 2184400"/>
                <a:gd name="connsiteX9" fmla="*/ 2016125 w 3105150"/>
                <a:gd name="connsiteY9" fmla="*/ 593725 h 2184400"/>
                <a:gd name="connsiteX10" fmla="*/ 2016125 w 3105150"/>
                <a:gd name="connsiteY10" fmla="*/ 631825 h 2184400"/>
                <a:gd name="connsiteX11" fmla="*/ 1911350 w 3105150"/>
                <a:gd name="connsiteY11" fmla="*/ 631825 h 2184400"/>
                <a:gd name="connsiteX12" fmla="*/ 1911350 w 3105150"/>
                <a:gd name="connsiteY12" fmla="*/ 673100 h 2184400"/>
                <a:gd name="connsiteX13" fmla="*/ 1857375 w 3105150"/>
                <a:gd name="connsiteY13" fmla="*/ 673100 h 2184400"/>
                <a:gd name="connsiteX14" fmla="*/ 1857375 w 3105150"/>
                <a:gd name="connsiteY14" fmla="*/ 720725 h 2184400"/>
                <a:gd name="connsiteX15" fmla="*/ 1701800 w 3105150"/>
                <a:gd name="connsiteY15" fmla="*/ 720725 h 2184400"/>
                <a:gd name="connsiteX16" fmla="*/ 1701800 w 3105150"/>
                <a:gd name="connsiteY16" fmla="*/ 790575 h 2184400"/>
                <a:gd name="connsiteX17" fmla="*/ 1631950 w 3105150"/>
                <a:gd name="connsiteY17" fmla="*/ 790575 h 2184400"/>
                <a:gd name="connsiteX18" fmla="*/ 1631950 w 3105150"/>
                <a:gd name="connsiteY18" fmla="*/ 828675 h 2184400"/>
                <a:gd name="connsiteX19" fmla="*/ 1584325 w 3105150"/>
                <a:gd name="connsiteY19" fmla="*/ 828675 h 2184400"/>
                <a:gd name="connsiteX20" fmla="*/ 1584325 w 3105150"/>
                <a:gd name="connsiteY20" fmla="*/ 869950 h 2184400"/>
                <a:gd name="connsiteX21" fmla="*/ 1530350 w 3105150"/>
                <a:gd name="connsiteY21" fmla="*/ 869950 h 2184400"/>
                <a:gd name="connsiteX22" fmla="*/ 1530350 w 3105150"/>
                <a:gd name="connsiteY22" fmla="*/ 898525 h 2184400"/>
                <a:gd name="connsiteX23" fmla="*/ 1473200 w 3105150"/>
                <a:gd name="connsiteY23" fmla="*/ 898525 h 2184400"/>
                <a:gd name="connsiteX24" fmla="*/ 1473200 w 3105150"/>
                <a:gd name="connsiteY24" fmla="*/ 1000125 h 2184400"/>
                <a:gd name="connsiteX25" fmla="*/ 1228725 w 3105150"/>
                <a:gd name="connsiteY25" fmla="*/ 1000125 h 2184400"/>
                <a:gd name="connsiteX26" fmla="*/ 1228725 w 3105150"/>
                <a:gd name="connsiteY26" fmla="*/ 1060450 h 2184400"/>
                <a:gd name="connsiteX27" fmla="*/ 1190625 w 3105150"/>
                <a:gd name="connsiteY27" fmla="*/ 1060450 h 2184400"/>
                <a:gd name="connsiteX28" fmla="*/ 1190625 w 3105150"/>
                <a:gd name="connsiteY28" fmla="*/ 1101725 h 2184400"/>
                <a:gd name="connsiteX29" fmla="*/ 1190625 w 3105150"/>
                <a:gd name="connsiteY29" fmla="*/ 1101725 h 2184400"/>
                <a:gd name="connsiteX30" fmla="*/ 1190625 w 3105150"/>
                <a:gd name="connsiteY30" fmla="*/ 1101725 h 2184400"/>
                <a:gd name="connsiteX31" fmla="*/ 1190625 w 3105150"/>
                <a:gd name="connsiteY31" fmla="*/ 1101725 h 2184400"/>
                <a:gd name="connsiteX32" fmla="*/ 1162050 w 3105150"/>
                <a:gd name="connsiteY32" fmla="*/ 1101725 h 2184400"/>
                <a:gd name="connsiteX33" fmla="*/ 1162050 w 3105150"/>
                <a:gd name="connsiteY33" fmla="*/ 1168400 h 2184400"/>
                <a:gd name="connsiteX34" fmla="*/ 923925 w 3105150"/>
                <a:gd name="connsiteY34" fmla="*/ 1168400 h 2184400"/>
                <a:gd name="connsiteX35" fmla="*/ 923925 w 3105150"/>
                <a:gd name="connsiteY35" fmla="*/ 1219200 h 2184400"/>
                <a:gd name="connsiteX36" fmla="*/ 889000 w 3105150"/>
                <a:gd name="connsiteY36" fmla="*/ 1219200 h 2184400"/>
                <a:gd name="connsiteX37" fmla="*/ 889000 w 3105150"/>
                <a:gd name="connsiteY37" fmla="*/ 1250950 h 2184400"/>
                <a:gd name="connsiteX38" fmla="*/ 809625 w 3105150"/>
                <a:gd name="connsiteY38" fmla="*/ 1250950 h 2184400"/>
                <a:gd name="connsiteX39" fmla="*/ 809625 w 3105150"/>
                <a:gd name="connsiteY39" fmla="*/ 1339850 h 2184400"/>
                <a:gd name="connsiteX40" fmla="*/ 781050 w 3105150"/>
                <a:gd name="connsiteY40" fmla="*/ 1339850 h 2184400"/>
                <a:gd name="connsiteX41" fmla="*/ 781050 w 3105150"/>
                <a:gd name="connsiteY41" fmla="*/ 1409700 h 2184400"/>
                <a:gd name="connsiteX42" fmla="*/ 708025 w 3105150"/>
                <a:gd name="connsiteY42" fmla="*/ 1409700 h 2184400"/>
                <a:gd name="connsiteX43" fmla="*/ 708025 w 3105150"/>
                <a:gd name="connsiteY43" fmla="*/ 1476375 h 2184400"/>
                <a:gd name="connsiteX44" fmla="*/ 682625 w 3105150"/>
                <a:gd name="connsiteY44" fmla="*/ 1476375 h 2184400"/>
                <a:gd name="connsiteX45" fmla="*/ 682625 w 3105150"/>
                <a:gd name="connsiteY45" fmla="*/ 1533525 h 2184400"/>
                <a:gd name="connsiteX46" fmla="*/ 612775 w 3105150"/>
                <a:gd name="connsiteY46" fmla="*/ 1533525 h 2184400"/>
                <a:gd name="connsiteX47" fmla="*/ 612775 w 3105150"/>
                <a:gd name="connsiteY47" fmla="*/ 1616075 h 2184400"/>
                <a:gd name="connsiteX48" fmla="*/ 574675 w 3105150"/>
                <a:gd name="connsiteY48" fmla="*/ 1616075 h 2184400"/>
                <a:gd name="connsiteX49" fmla="*/ 574675 w 3105150"/>
                <a:gd name="connsiteY49" fmla="*/ 1670050 h 2184400"/>
                <a:gd name="connsiteX50" fmla="*/ 533400 w 3105150"/>
                <a:gd name="connsiteY50" fmla="*/ 1670050 h 2184400"/>
                <a:gd name="connsiteX51" fmla="*/ 533400 w 3105150"/>
                <a:gd name="connsiteY51" fmla="*/ 1724025 h 2184400"/>
                <a:gd name="connsiteX52" fmla="*/ 473075 w 3105150"/>
                <a:gd name="connsiteY52" fmla="*/ 1724025 h 2184400"/>
                <a:gd name="connsiteX53" fmla="*/ 473075 w 3105150"/>
                <a:gd name="connsiteY53" fmla="*/ 1752600 h 2184400"/>
                <a:gd name="connsiteX54" fmla="*/ 307975 w 3105150"/>
                <a:gd name="connsiteY54" fmla="*/ 1752600 h 2184400"/>
                <a:gd name="connsiteX55" fmla="*/ 307975 w 3105150"/>
                <a:gd name="connsiteY55" fmla="*/ 1816100 h 2184400"/>
                <a:gd name="connsiteX56" fmla="*/ 241300 w 3105150"/>
                <a:gd name="connsiteY56" fmla="*/ 1816100 h 2184400"/>
                <a:gd name="connsiteX57" fmla="*/ 241300 w 3105150"/>
                <a:gd name="connsiteY57" fmla="*/ 1844675 h 2184400"/>
                <a:gd name="connsiteX58" fmla="*/ 174625 w 3105150"/>
                <a:gd name="connsiteY58" fmla="*/ 1844675 h 2184400"/>
                <a:gd name="connsiteX59" fmla="*/ 174625 w 3105150"/>
                <a:gd name="connsiteY59" fmla="*/ 1892300 h 2184400"/>
                <a:gd name="connsiteX60" fmla="*/ 161925 w 3105150"/>
                <a:gd name="connsiteY60" fmla="*/ 1892300 h 2184400"/>
                <a:gd name="connsiteX61" fmla="*/ 161925 w 3105150"/>
                <a:gd name="connsiteY61" fmla="*/ 1936750 h 2184400"/>
                <a:gd name="connsiteX62" fmla="*/ 107950 w 3105150"/>
                <a:gd name="connsiteY62" fmla="*/ 1936750 h 2184400"/>
                <a:gd name="connsiteX63" fmla="*/ 107950 w 3105150"/>
                <a:gd name="connsiteY63" fmla="*/ 1968500 h 2184400"/>
                <a:gd name="connsiteX64" fmla="*/ 28575 w 3105150"/>
                <a:gd name="connsiteY64" fmla="*/ 1968500 h 2184400"/>
                <a:gd name="connsiteX65" fmla="*/ 28575 w 3105150"/>
                <a:gd name="connsiteY65" fmla="*/ 2025650 h 2184400"/>
                <a:gd name="connsiteX66" fmla="*/ 0 w 3105150"/>
                <a:gd name="connsiteY66" fmla="*/ 2025650 h 2184400"/>
                <a:gd name="connsiteX67" fmla="*/ 0 w 3105150"/>
                <a:gd name="connsiteY67" fmla="*/ 2184400 h 218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05150" h="2184400">
                  <a:moveTo>
                    <a:pt x="3105150" y="0"/>
                  </a:moveTo>
                  <a:lnTo>
                    <a:pt x="2822575" y="0"/>
                  </a:lnTo>
                  <a:lnTo>
                    <a:pt x="2822575" y="403225"/>
                  </a:lnTo>
                  <a:lnTo>
                    <a:pt x="2117725" y="403225"/>
                  </a:lnTo>
                  <a:lnTo>
                    <a:pt x="2117725" y="457200"/>
                  </a:lnTo>
                  <a:lnTo>
                    <a:pt x="2079625" y="457200"/>
                  </a:lnTo>
                  <a:lnTo>
                    <a:pt x="2079625" y="501650"/>
                  </a:lnTo>
                  <a:lnTo>
                    <a:pt x="2066925" y="501650"/>
                  </a:lnTo>
                  <a:lnTo>
                    <a:pt x="2066925" y="593725"/>
                  </a:lnTo>
                  <a:lnTo>
                    <a:pt x="2016125" y="593725"/>
                  </a:lnTo>
                  <a:lnTo>
                    <a:pt x="2016125" y="631825"/>
                  </a:lnTo>
                  <a:lnTo>
                    <a:pt x="1911350" y="631825"/>
                  </a:lnTo>
                  <a:lnTo>
                    <a:pt x="1911350" y="673100"/>
                  </a:lnTo>
                  <a:lnTo>
                    <a:pt x="1857375" y="673100"/>
                  </a:lnTo>
                  <a:lnTo>
                    <a:pt x="1857375" y="720725"/>
                  </a:lnTo>
                  <a:lnTo>
                    <a:pt x="1701800" y="720725"/>
                  </a:lnTo>
                  <a:lnTo>
                    <a:pt x="1701800" y="790575"/>
                  </a:lnTo>
                  <a:lnTo>
                    <a:pt x="1631950" y="790575"/>
                  </a:lnTo>
                  <a:lnTo>
                    <a:pt x="1631950" y="828675"/>
                  </a:lnTo>
                  <a:lnTo>
                    <a:pt x="1584325" y="828675"/>
                  </a:lnTo>
                  <a:lnTo>
                    <a:pt x="1584325" y="869950"/>
                  </a:lnTo>
                  <a:lnTo>
                    <a:pt x="1530350" y="869950"/>
                  </a:lnTo>
                  <a:lnTo>
                    <a:pt x="1530350" y="898525"/>
                  </a:lnTo>
                  <a:lnTo>
                    <a:pt x="1473200" y="898525"/>
                  </a:lnTo>
                  <a:lnTo>
                    <a:pt x="1473200" y="1000125"/>
                  </a:lnTo>
                  <a:lnTo>
                    <a:pt x="1228725" y="1000125"/>
                  </a:lnTo>
                  <a:lnTo>
                    <a:pt x="1228725" y="1060450"/>
                  </a:lnTo>
                  <a:lnTo>
                    <a:pt x="1190625" y="1060450"/>
                  </a:lnTo>
                  <a:lnTo>
                    <a:pt x="1190625" y="1101725"/>
                  </a:lnTo>
                  <a:lnTo>
                    <a:pt x="1190625" y="1101725"/>
                  </a:lnTo>
                  <a:lnTo>
                    <a:pt x="1190625" y="1101725"/>
                  </a:lnTo>
                  <a:lnTo>
                    <a:pt x="1190625" y="1101725"/>
                  </a:lnTo>
                  <a:lnTo>
                    <a:pt x="1162050" y="1101725"/>
                  </a:lnTo>
                  <a:lnTo>
                    <a:pt x="1162050" y="1168400"/>
                  </a:lnTo>
                  <a:lnTo>
                    <a:pt x="923925" y="1168400"/>
                  </a:lnTo>
                  <a:lnTo>
                    <a:pt x="923925" y="1219200"/>
                  </a:lnTo>
                  <a:lnTo>
                    <a:pt x="889000" y="1219200"/>
                  </a:lnTo>
                  <a:lnTo>
                    <a:pt x="889000" y="1250950"/>
                  </a:lnTo>
                  <a:lnTo>
                    <a:pt x="809625" y="1250950"/>
                  </a:lnTo>
                  <a:lnTo>
                    <a:pt x="809625" y="1339850"/>
                  </a:lnTo>
                  <a:lnTo>
                    <a:pt x="781050" y="1339850"/>
                  </a:lnTo>
                  <a:lnTo>
                    <a:pt x="781050" y="1409700"/>
                  </a:lnTo>
                  <a:lnTo>
                    <a:pt x="708025" y="1409700"/>
                  </a:lnTo>
                  <a:lnTo>
                    <a:pt x="708025" y="1476375"/>
                  </a:lnTo>
                  <a:lnTo>
                    <a:pt x="682625" y="1476375"/>
                  </a:lnTo>
                  <a:lnTo>
                    <a:pt x="682625" y="1533525"/>
                  </a:lnTo>
                  <a:lnTo>
                    <a:pt x="612775" y="1533525"/>
                  </a:lnTo>
                  <a:lnTo>
                    <a:pt x="612775" y="1616075"/>
                  </a:lnTo>
                  <a:lnTo>
                    <a:pt x="574675" y="1616075"/>
                  </a:lnTo>
                  <a:lnTo>
                    <a:pt x="574675" y="1670050"/>
                  </a:lnTo>
                  <a:lnTo>
                    <a:pt x="533400" y="1670050"/>
                  </a:lnTo>
                  <a:lnTo>
                    <a:pt x="533400" y="1724025"/>
                  </a:lnTo>
                  <a:lnTo>
                    <a:pt x="473075" y="1724025"/>
                  </a:lnTo>
                  <a:lnTo>
                    <a:pt x="473075" y="1752600"/>
                  </a:lnTo>
                  <a:lnTo>
                    <a:pt x="307975" y="1752600"/>
                  </a:lnTo>
                  <a:lnTo>
                    <a:pt x="307975" y="1816100"/>
                  </a:lnTo>
                  <a:lnTo>
                    <a:pt x="241300" y="1816100"/>
                  </a:lnTo>
                  <a:lnTo>
                    <a:pt x="241300" y="1844675"/>
                  </a:lnTo>
                  <a:lnTo>
                    <a:pt x="174625" y="1844675"/>
                  </a:lnTo>
                  <a:lnTo>
                    <a:pt x="174625" y="1892300"/>
                  </a:lnTo>
                  <a:lnTo>
                    <a:pt x="161925" y="1892300"/>
                  </a:lnTo>
                  <a:lnTo>
                    <a:pt x="161925" y="1936750"/>
                  </a:lnTo>
                  <a:lnTo>
                    <a:pt x="107950" y="1936750"/>
                  </a:lnTo>
                  <a:lnTo>
                    <a:pt x="107950" y="1968500"/>
                  </a:lnTo>
                  <a:lnTo>
                    <a:pt x="28575" y="1968500"/>
                  </a:lnTo>
                  <a:lnTo>
                    <a:pt x="28575" y="2025650"/>
                  </a:lnTo>
                  <a:lnTo>
                    <a:pt x="0" y="2025650"/>
                  </a:lnTo>
                  <a:lnTo>
                    <a:pt x="0" y="2184400"/>
                  </a:lnTo>
                </a:path>
              </a:pathLst>
            </a:custGeom>
            <a:noFill/>
            <a:ln w="28575">
              <a:solidFill>
                <a:schemeClr val="accent3"/>
              </a:solidFill>
              <a:miter lim="800000"/>
              <a:headEnd/>
              <a:tailEnd/>
            </a:ln>
          </p:spPr>
          <p:txBody>
            <a:bodyPr rtlCol="0" anchor="ctr"/>
            <a:lstStyle/>
            <a:p>
              <a:pPr algn="ctr"/>
              <a:endParaRPr lang="en-US"/>
            </a:p>
          </p:txBody>
        </p:sp>
        <p:sp>
          <p:nvSpPr>
            <p:cNvPr id="120" name="Freeform 119">
              <a:extLst>
                <a:ext uri="{FF2B5EF4-FFF2-40B4-BE49-F238E27FC236}">
                  <a16:creationId xmlns:a16="http://schemas.microsoft.com/office/drawing/2014/main" id="{6ACE3F7F-A62D-2B11-E899-1CD61D834409}"/>
                </a:ext>
              </a:extLst>
            </p:cNvPr>
            <p:cNvSpPr/>
            <p:nvPr/>
          </p:nvSpPr>
          <p:spPr bwMode="auto">
            <a:xfrm>
              <a:off x="7077075" y="4619625"/>
              <a:ext cx="657225" cy="952500"/>
            </a:xfrm>
            <a:custGeom>
              <a:avLst/>
              <a:gdLst>
                <a:gd name="connsiteX0" fmla="*/ 0 w 657225"/>
                <a:gd name="connsiteY0" fmla="*/ 952500 h 952500"/>
                <a:gd name="connsiteX1" fmla="*/ 101600 w 657225"/>
                <a:gd name="connsiteY1" fmla="*/ 952500 h 952500"/>
                <a:gd name="connsiteX2" fmla="*/ 101600 w 657225"/>
                <a:gd name="connsiteY2" fmla="*/ 904875 h 952500"/>
                <a:gd name="connsiteX3" fmla="*/ 149225 w 657225"/>
                <a:gd name="connsiteY3" fmla="*/ 904875 h 952500"/>
                <a:gd name="connsiteX4" fmla="*/ 149225 w 657225"/>
                <a:gd name="connsiteY4" fmla="*/ 844550 h 952500"/>
                <a:gd name="connsiteX5" fmla="*/ 228600 w 657225"/>
                <a:gd name="connsiteY5" fmla="*/ 844550 h 952500"/>
                <a:gd name="connsiteX6" fmla="*/ 228600 w 657225"/>
                <a:gd name="connsiteY6" fmla="*/ 771525 h 952500"/>
                <a:gd name="connsiteX7" fmla="*/ 250825 w 657225"/>
                <a:gd name="connsiteY7" fmla="*/ 771525 h 952500"/>
                <a:gd name="connsiteX8" fmla="*/ 250825 w 657225"/>
                <a:gd name="connsiteY8" fmla="*/ 723900 h 952500"/>
                <a:gd name="connsiteX9" fmla="*/ 250825 w 657225"/>
                <a:gd name="connsiteY9" fmla="*/ 723900 h 952500"/>
                <a:gd name="connsiteX10" fmla="*/ 276225 w 657225"/>
                <a:gd name="connsiteY10" fmla="*/ 723900 h 952500"/>
                <a:gd name="connsiteX11" fmla="*/ 276225 w 657225"/>
                <a:gd name="connsiteY11" fmla="*/ 692150 h 952500"/>
                <a:gd name="connsiteX12" fmla="*/ 292100 w 657225"/>
                <a:gd name="connsiteY12" fmla="*/ 692150 h 952500"/>
                <a:gd name="connsiteX13" fmla="*/ 292100 w 657225"/>
                <a:gd name="connsiteY13" fmla="*/ 619125 h 952500"/>
                <a:gd name="connsiteX14" fmla="*/ 330200 w 657225"/>
                <a:gd name="connsiteY14" fmla="*/ 619125 h 952500"/>
                <a:gd name="connsiteX15" fmla="*/ 330200 w 657225"/>
                <a:gd name="connsiteY15" fmla="*/ 584200 h 952500"/>
                <a:gd name="connsiteX16" fmla="*/ 361950 w 657225"/>
                <a:gd name="connsiteY16" fmla="*/ 584200 h 952500"/>
                <a:gd name="connsiteX17" fmla="*/ 361950 w 657225"/>
                <a:gd name="connsiteY17" fmla="*/ 539750 h 952500"/>
                <a:gd name="connsiteX18" fmla="*/ 387350 w 657225"/>
                <a:gd name="connsiteY18" fmla="*/ 539750 h 952500"/>
                <a:gd name="connsiteX19" fmla="*/ 387350 w 657225"/>
                <a:gd name="connsiteY19" fmla="*/ 463550 h 952500"/>
                <a:gd name="connsiteX20" fmla="*/ 425450 w 657225"/>
                <a:gd name="connsiteY20" fmla="*/ 463550 h 952500"/>
                <a:gd name="connsiteX21" fmla="*/ 425450 w 657225"/>
                <a:gd name="connsiteY21" fmla="*/ 346075 h 952500"/>
                <a:gd name="connsiteX22" fmla="*/ 454025 w 657225"/>
                <a:gd name="connsiteY22" fmla="*/ 346075 h 952500"/>
                <a:gd name="connsiteX23" fmla="*/ 454025 w 657225"/>
                <a:gd name="connsiteY23" fmla="*/ 276225 h 952500"/>
                <a:gd name="connsiteX24" fmla="*/ 479425 w 657225"/>
                <a:gd name="connsiteY24" fmla="*/ 276225 h 952500"/>
                <a:gd name="connsiteX25" fmla="*/ 479425 w 657225"/>
                <a:gd name="connsiteY25" fmla="*/ 200025 h 952500"/>
                <a:gd name="connsiteX26" fmla="*/ 517525 w 657225"/>
                <a:gd name="connsiteY26" fmla="*/ 200025 h 952500"/>
                <a:gd name="connsiteX27" fmla="*/ 517525 w 657225"/>
                <a:gd name="connsiteY27" fmla="*/ 168275 h 952500"/>
                <a:gd name="connsiteX28" fmla="*/ 549275 w 657225"/>
                <a:gd name="connsiteY28" fmla="*/ 168275 h 952500"/>
                <a:gd name="connsiteX29" fmla="*/ 549275 w 657225"/>
                <a:gd name="connsiteY29" fmla="*/ 127000 h 952500"/>
                <a:gd name="connsiteX30" fmla="*/ 561975 w 657225"/>
                <a:gd name="connsiteY30" fmla="*/ 127000 h 952500"/>
                <a:gd name="connsiteX31" fmla="*/ 561975 w 657225"/>
                <a:gd name="connsiteY31" fmla="*/ 88900 h 952500"/>
                <a:gd name="connsiteX32" fmla="*/ 631825 w 657225"/>
                <a:gd name="connsiteY32" fmla="*/ 88900 h 952500"/>
                <a:gd name="connsiteX33" fmla="*/ 631825 w 657225"/>
                <a:gd name="connsiteY33" fmla="*/ 0 h 952500"/>
                <a:gd name="connsiteX34" fmla="*/ 657225 w 657225"/>
                <a:gd name="connsiteY34"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57225" h="952500">
                  <a:moveTo>
                    <a:pt x="0" y="952500"/>
                  </a:moveTo>
                  <a:lnTo>
                    <a:pt x="101600" y="952500"/>
                  </a:lnTo>
                  <a:lnTo>
                    <a:pt x="101600" y="904875"/>
                  </a:lnTo>
                  <a:lnTo>
                    <a:pt x="149225" y="904875"/>
                  </a:lnTo>
                  <a:lnTo>
                    <a:pt x="149225" y="844550"/>
                  </a:lnTo>
                  <a:lnTo>
                    <a:pt x="228600" y="844550"/>
                  </a:lnTo>
                  <a:lnTo>
                    <a:pt x="228600" y="771525"/>
                  </a:lnTo>
                  <a:lnTo>
                    <a:pt x="250825" y="771525"/>
                  </a:lnTo>
                  <a:lnTo>
                    <a:pt x="250825" y="723900"/>
                  </a:lnTo>
                  <a:lnTo>
                    <a:pt x="250825" y="723900"/>
                  </a:lnTo>
                  <a:lnTo>
                    <a:pt x="276225" y="723900"/>
                  </a:lnTo>
                  <a:lnTo>
                    <a:pt x="276225" y="692150"/>
                  </a:lnTo>
                  <a:lnTo>
                    <a:pt x="292100" y="692150"/>
                  </a:lnTo>
                  <a:lnTo>
                    <a:pt x="292100" y="619125"/>
                  </a:lnTo>
                  <a:lnTo>
                    <a:pt x="330200" y="619125"/>
                  </a:lnTo>
                  <a:lnTo>
                    <a:pt x="330200" y="584200"/>
                  </a:lnTo>
                  <a:lnTo>
                    <a:pt x="361950" y="584200"/>
                  </a:lnTo>
                  <a:lnTo>
                    <a:pt x="361950" y="539750"/>
                  </a:lnTo>
                  <a:lnTo>
                    <a:pt x="387350" y="539750"/>
                  </a:lnTo>
                  <a:lnTo>
                    <a:pt x="387350" y="463550"/>
                  </a:lnTo>
                  <a:lnTo>
                    <a:pt x="425450" y="463550"/>
                  </a:lnTo>
                  <a:lnTo>
                    <a:pt x="425450" y="346075"/>
                  </a:lnTo>
                  <a:lnTo>
                    <a:pt x="454025" y="346075"/>
                  </a:lnTo>
                  <a:lnTo>
                    <a:pt x="454025" y="276225"/>
                  </a:lnTo>
                  <a:lnTo>
                    <a:pt x="479425" y="276225"/>
                  </a:lnTo>
                  <a:lnTo>
                    <a:pt x="479425" y="200025"/>
                  </a:lnTo>
                  <a:lnTo>
                    <a:pt x="517525" y="200025"/>
                  </a:lnTo>
                  <a:lnTo>
                    <a:pt x="517525" y="168275"/>
                  </a:lnTo>
                  <a:lnTo>
                    <a:pt x="549275" y="168275"/>
                  </a:lnTo>
                  <a:lnTo>
                    <a:pt x="549275" y="127000"/>
                  </a:lnTo>
                  <a:lnTo>
                    <a:pt x="561975" y="127000"/>
                  </a:lnTo>
                  <a:lnTo>
                    <a:pt x="561975" y="88900"/>
                  </a:lnTo>
                  <a:lnTo>
                    <a:pt x="631825" y="88900"/>
                  </a:lnTo>
                  <a:lnTo>
                    <a:pt x="631825" y="0"/>
                  </a:lnTo>
                  <a:lnTo>
                    <a:pt x="657225" y="0"/>
                  </a:lnTo>
                </a:path>
              </a:pathLst>
            </a:custGeom>
            <a:noFill/>
            <a:ln w="28575">
              <a:solidFill>
                <a:schemeClr val="accent3"/>
              </a:solidFill>
              <a:miter lim="800000"/>
              <a:headEnd/>
              <a:tailEnd/>
            </a:ln>
          </p:spPr>
          <p:txBody>
            <a:bodyPr rtlCol="0" anchor="ctr"/>
            <a:lstStyle/>
            <a:p>
              <a:pPr algn="ctr"/>
              <a:endParaRPr lang="en-US"/>
            </a:p>
          </p:txBody>
        </p:sp>
      </p:grpSp>
      <p:grpSp>
        <p:nvGrpSpPr>
          <p:cNvPr id="118" name="Group 117">
            <a:extLst>
              <a:ext uri="{FF2B5EF4-FFF2-40B4-BE49-F238E27FC236}">
                <a16:creationId xmlns:a16="http://schemas.microsoft.com/office/drawing/2014/main" id="{2683005C-B6FB-6BF0-1829-F004D4EADB60}"/>
              </a:ext>
            </a:extLst>
          </p:cNvPr>
          <p:cNvGrpSpPr/>
          <p:nvPr/>
        </p:nvGrpSpPr>
        <p:grpSpPr>
          <a:xfrm>
            <a:off x="7127875" y="2578101"/>
            <a:ext cx="3724275" cy="2994024"/>
            <a:chOff x="7127875" y="2578101"/>
            <a:chExt cx="3724275" cy="2994024"/>
          </a:xfrm>
        </p:grpSpPr>
        <p:sp>
          <p:nvSpPr>
            <p:cNvPr id="117" name="Freeform 116">
              <a:extLst>
                <a:ext uri="{FF2B5EF4-FFF2-40B4-BE49-F238E27FC236}">
                  <a16:creationId xmlns:a16="http://schemas.microsoft.com/office/drawing/2014/main" id="{A2406018-6596-C983-EECB-448C535495DC}"/>
                </a:ext>
              </a:extLst>
            </p:cNvPr>
            <p:cNvSpPr/>
            <p:nvPr/>
          </p:nvSpPr>
          <p:spPr bwMode="auto">
            <a:xfrm>
              <a:off x="8435975" y="2578101"/>
              <a:ext cx="2416175" cy="1346200"/>
            </a:xfrm>
            <a:custGeom>
              <a:avLst/>
              <a:gdLst>
                <a:gd name="connsiteX0" fmla="*/ 2438400 w 2438400"/>
                <a:gd name="connsiteY0" fmla="*/ 0 h 1343025"/>
                <a:gd name="connsiteX1" fmla="*/ 1971675 w 2438400"/>
                <a:gd name="connsiteY1" fmla="*/ 0 h 1343025"/>
                <a:gd name="connsiteX2" fmla="*/ 1971675 w 2438400"/>
                <a:gd name="connsiteY2" fmla="*/ 225425 h 1343025"/>
                <a:gd name="connsiteX3" fmla="*/ 1711325 w 2438400"/>
                <a:gd name="connsiteY3" fmla="*/ 225425 h 1343025"/>
                <a:gd name="connsiteX4" fmla="*/ 1711325 w 2438400"/>
                <a:gd name="connsiteY4" fmla="*/ 273050 h 1343025"/>
                <a:gd name="connsiteX5" fmla="*/ 1673225 w 2438400"/>
                <a:gd name="connsiteY5" fmla="*/ 273050 h 1343025"/>
                <a:gd name="connsiteX6" fmla="*/ 1673225 w 2438400"/>
                <a:gd name="connsiteY6" fmla="*/ 333375 h 1343025"/>
                <a:gd name="connsiteX7" fmla="*/ 1501775 w 2438400"/>
                <a:gd name="connsiteY7" fmla="*/ 333375 h 1343025"/>
                <a:gd name="connsiteX8" fmla="*/ 1501775 w 2438400"/>
                <a:gd name="connsiteY8" fmla="*/ 371475 h 1343025"/>
                <a:gd name="connsiteX9" fmla="*/ 1441450 w 2438400"/>
                <a:gd name="connsiteY9" fmla="*/ 371475 h 1343025"/>
                <a:gd name="connsiteX10" fmla="*/ 1441450 w 2438400"/>
                <a:gd name="connsiteY10" fmla="*/ 419100 h 1343025"/>
                <a:gd name="connsiteX11" fmla="*/ 1377950 w 2438400"/>
                <a:gd name="connsiteY11" fmla="*/ 419100 h 1343025"/>
                <a:gd name="connsiteX12" fmla="*/ 1377950 w 2438400"/>
                <a:gd name="connsiteY12" fmla="*/ 463550 h 1343025"/>
                <a:gd name="connsiteX13" fmla="*/ 1371600 w 2438400"/>
                <a:gd name="connsiteY13" fmla="*/ 463550 h 1343025"/>
                <a:gd name="connsiteX14" fmla="*/ 1371600 w 2438400"/>
                <a:gd name="connsiteY14" fmla="*/ 511175 h 1343025"/>
                <a:gd name="connsiteX15" fmla="*/ 1365250 w 2438400"/>
                <a:gd name="connsiteY15" fmla="*/ 511175 h 1343025"/>
                <a:gd name="connsiteX16" fmla="*/ 1365250 w 2438400"/>
                <a:gd name="connsiteY16" fmla="*/ 552450 h 1343025"/>
                <a:gd name="connsiteX17" fmla="*/ 1079500 w 2438400"/>
                <a:gd name="connsiteY17" fmla="*/ 552450 h 1343025"/>
                <a:gd name="connsiteX18" fmla="*/ 1079500 w 2438400"/>
                <a:gd name="connsiteY18" fmla="*/ 584200 h 1343025"/>
                <a:gd name="connsiteX19" fmla="*/ 942975 w 2438400"/>
                <a:gd name="connsiteY19" fmla="*/ 584200 h 1343025"/>
                <a:gd name="connsiteX20" fmla="*/ 942975 w 2438400"/>
                <a:gd name="connsiteY20" fmla="*/ 622300 h 1343025"/>
                <a:gd name="connsiteX21" fmla="*/ 914400 w 2438400"/>
                <a:gd name="connsiteY21" fmla="*/ 622300 h 1343025"/>
                <a:gd name="connsiteX22" fmla="*/ 914400 w 2438400"/>
                <a:gd name="connsiteY22" fmla="*/ 666750 h 1343025"/>
                <a:gd name="connsiteX23" fmla="*/ 914400 w 2438400"/>
                <a:gd name="connsiteY23" fmla="*/ 666750 h 1343025"/>
                <a:gd name="connsiteX24" fmla="*/ 895350 w 2438400"/>
                <a:gd name="connsiteY24" fmla="*/ 666750 h 1343025"/>
                <a:gd name="connsiteX25" fmla="*/ 895350 w 2438400"/>
                <a:gd name="connsiteY25" fmla="*/ 698500 h 1343025"/>
                <a:gd name="connsiteX26" fmla="*/ 895350 w 2438400"/>
                <a:gd name="connsiteY26" fmla="*/ 698500 h 1343025"/>
                <a:gd name="connsiteX27" fmla="*/ 876300 w 2438400"/>
                <a:gd name="connsiteY27" fmla="*/ 698500 h 1343025"/>
                <a:gd name="connsiteX28" fmla="*/ 876300 w 2438400"/>
                <a:gd name="connsiteY28" fmla="*/ 727075 h 1343025"/>
                <a:gd name="connsiteX29" fmla="*/ 800100 w 2438400"/>
                <a:gd name="connsiteY29" fmla="*/ 727075 h 1343025"/>
                <a:gd name="connsiteX30" fmla="*/ 800100 w 2438400"/>
                <a:gd name="connsiteY30" fmla="*/ 758825 h 1343025"/>
                <a:gd name="connsiteX31" fmla="*/ 663575 w 2438400"/>
                <a:gd name="connsiteY31" fmla="*/ 758825 h 1343025"/>
                <a:gd name="connsiteX32" fmla="*/ 663575 w 2438400"/>
                <a:gd name="connsiteY32" fmla="*/ 787400 h 1343025"/>
                <a:gd name="connsiteX33" fmla="*/ 641350 w 2438400"/>
                <a:gd name="connsiteY33" fmla="*/ 787400 h 1343025"/>
                <a:gd name="connsiteX34" fmla="*/ 641350 w 2438400"/>
                <a:gd name="connsiteY34" fmla="*/ 825500 h 1343025"/>
                <a:gd name="connsiteX35" fmla="*/ 565150 w 2438400"/>
                <a:gd name="connsiteY35" fmla="*/ 825500 h 1343025"/>
                <a:gd name="connsiteX36" fmla="*/ 565150 w 2438400"/>
                <a:gd name="connsiteY36" fmla="*/ 863600 h 1343025"/>
                <a:gd name="connsiteX37" fmla="*/ 546100 w 2438400"/>
                <a:gd name="connsiteY37" fmla="*/ 863600 h 1343025"/>
                <a:gd name="connsiteX38" fmla="*/ 546100 w 2438400"/>
                <a:gd name="connsiteY38" fmla="*/ 895350 h 1343025"/>
                <a:gd name="connsiteX39" fmla="*/ 501650 w 2438400"/>
                <a:gd name="connsiteY39" fmla="*/ 895350 h 1343025"/>
                <a:gd name="connsiteX40" fmla="*/ 501650 w 2438400"/>
                <a:gd name="connsiteY40" fmla="*/ 895350 h 1343025"/>
                <a:gd name="connsiteX41" fmla="*/ 501650 w 2438400"/>
                <a:gd name="connsiteY41" fmla="*/ 895350 h 1343025"/>
                <a:gd name="connsiteX42" fmla="*/ 501650 w 2438400"/>
                <a:gd name="connsiteY42" fmla="*/ 920750 h 1343025"/>
                <a:gd name="connsiteX43" fmla="*/ 460375 w 2438400"/>
                <a:gd name="connsiteY43" fmla="*/ 920750 h 1343025"/>
                <a:gd name="connsiteX44" fmla="*/ 460375 w 2438400"/>
                <a:gd name="connsiteY44" fmla="*/ 952500 h 1343025"/>
                <a:gd name="connsiteX45" fmla="*/ 450850 w 2438400"/>
                <a:gd name="connsiteY45" fmla="*/ 952500 h 1343025"/>
                <a:gd name="connsiteX46" fmla="*/ 450850 w 2438400"/>
                <a:gd name="connsiteY46" fmla="*/ 987425 h 1343025"/>
                <a:gd name="connsiteX47" fmla="*/ 438150 w 2438400"/>
                <a:gd name="connsiteY47" fmla="*/ 987425 h 1343025"/>
                <a:gd name="connsiteX48" fmla="*/ 438150 w 2438400"/>
                <a:gd name="connsiteY48" fmla="*/ 1016000 h 1343025"/>
                <a:gd name="connsiteX49" fmla="*/ 422275 w 2438400"/>
                <a:gd name="connsiteY49" fmla="*/ 1016000 h 1343025"/>
                <a:gd name="connsiteX50" fmla="*/ 422275 w 2438400"/>
                <a:gd name="connsiteY50" fmla="*/ 1047750 h 1343025"/>
                <a:gd name="connsiteX51" fmla="*/ 390525 w 2438400"/>
                <a:gd name="connsiteY51" fmla="*/ 1047750 h 1343025"/>
                <a:gd name="connsiteX52" fmla="*/ 390525 w 2438400"/>
                <a:gd name="connsiteY52" fmla="*/ 1073150 h 1343025"/>
                <a:gd name="connsiteX53" fmla="*/ 355600 w 2438400"/>
                <a:gd name="connsiteY53" fmla="*/ 1073150 h 1343025"/>
                <a:gd name="connsiteX54" fmla="*/ 355600 w 2438400"/>
                <a:gd name="connsiteY54" fmla="*/ 1104900 h 1343025"/>
                <a:gd name="connsiteX55" fmla="*/ 342900 w 2438400"/>
                <a:gd name="connsiteY55" fmla="*/ 1104900 h 1343025"/>
                <a:gd name="connsiteX56" fmla="*/ 342900 w 2438400"/>
                <a:gd name="connsiteY56" fmla="*/ 1104900 h 1343025"/>
                <a:gd name="connsiteX57" fmla="*/ 342900 w 2438400"/>
                <a:gd name="connsiteY57" fmla="*/ 1133475 h 1343025"/>
                <a:gd name="connsiteX58" fmla="*/ 238125 w 2438400"/>
                <a:gd name="connsiteY58" fmla="*/ 1133475 h 1343025"/>
                <a:gd name="connsiteX59" fmla="*/ 238125 w 2438400"/>
                <a:gd name="connsiteY59" fmla="*/ 1193800 h 1343025"/>
                <a:gd name="connsiteX60" fmla="*/ 177800 w 2438400"/>
                <a:gd name="connsiteY60" fmla="*/ 1193800 h 1343025"/>
                <a:gd name="connsiteX61" fmla="*/ 177800 w 2438400"/>
                <a:gd name="connsiteY61" fmla="*/ 1225550 h 1343025"/>
                <a:gd name="connsiteX62" fmla="*/ 177800 w 2438400"/>
                <a:gd name="connsiteY62" fmla="*/ 1225550 h 1343025"/>
                <a:gd name="connsiteX63" fmla="*/ 155575 w 2438400"/>
                <a:gd name="connsiteY63" fmla="*/ 1225550 h 1343025"/>
                <a:gd name="connsiteX64" fmla="*/ 155575 w 2438400"/>
                <a:gd name="connsiteY64" fmla="*/ 1257300 h 1343025"/>
                <a:gd name="connsiteX65" fmla="*/ 139700 w 2438400"/>
                <a:gd name="connsiteY65" fmla="*/ 1257300 h 1343025"/>
                <a:gd name="connsiteX66" fmla="*/ 139700 w 2438400"/>
                <a:gd name="connsiteY66" fmla="*/ 1289050 h 1343025"/>
                <a:gd name="connsiteX67" fmla="*/ 76200 w 2438400"/>
                <a:gd name="connsiteY67" fmla="*/ 1289050 h 1343025"/>
                <a:gd name="connsiteX68" fmla="*/ 76200 w 2438400"/>
                <a:gd name="connsiteY68" fmla="*/ 1320800 h 1343025"/>
                <a:gd name="connsiteX69" fmla="*/ 22225 w 2438400"/>
                <a:gd name="connsiteY69" fmla="*/ 1320800 h 1343025"/>
                <a:gd name="connsiteX70" fmla="*/ 22225 w 2438400"/>
                <a:gd name="connsiteY70" fmla="*/ 1320800 h 1343025"/>
                <a:gd name="connsiteX71" fmla="*/ 0 w 2438400"/>
                <a:gd name="connsiteY71" fmla="*/ 1343025 h 1343025"/>
                <a:gd name="connsiteX72" fmla="*/ 3175 w 2438400"/>
                <a:gd name="connsiteY72" fmla="*/ 1343025 h 1343025"/>
                <a:gd name="connsiteX0" fmla="*/ 2438400 w 2438400"/>
                <a:gd name="connsiteY0" fmla="*/ 0 h 1346200"/>
                <a:gd name="connsiteX1" fmla="*/ 1971675 w 2438400"/>
                <a:gd name="connsiteY1" fmla="*/ 0 h 1346200"/>
                <a:gd name="connsiteX2" fmla="*/ 1971675 w 2438400"/>
                <a:gd name="connsiteY2" fmla="*/ 225425 h 1346200"/>
                <a:gd name="connsiteX3" fmla="*/ 1711325 w 2438400"/>
                <a:gd name="connsiteY3" fmla="*/ 225425 h 1346200"/>
                <a:gd name="connsiteX4" fmla="*/ 1711325 w 2438400"/>
                <a:gd name="connsiteY4" fmla="*/ 273050 h 1346200"/>
                <a:gd name="connsiteX5" fmla="*/ 1673225 w 2438400"/>
                <a:gd name="connsiteY5" fmla="*/ 273050 h 1346200"/>
                <a:gd name="connsiteX6" fmla="*/ 1673225 w 2438400"/>
                <a:gd name="connsiteY6" fmla="*/ 333375 h 1346200"/>
                <a:gd name="connsiteX7" fmla="*/ 1501775 w 2438400"/>
                <a:gd name="connsiteY7" fmla="*/ 333375 h 1346200"/>
                <a:gd name="connsiteX8" fmla="*/ 1501775 w 2438400"/>
                <a:gd name="connsiteY8" fmla="*/ 371475 h 1346200"/>
                <a:gd name="connsiteX9" fmla="*/ 1441450 w 2438400"/>
                <a:gd name="connsiteY9" fmla="*/ 371475 h 1346200"/>
                <a:gd name="connsiteX10" fmla="*/ 1441450 w 2438400"/>
                <a:gd name="connsiteY10" fmla="*/ 419100 h 1346200"/>
                <a:gd name="connsiteX11" fmla="*/ 1377950 w 2438400"/>
                <a:gd name="connsiteY11" fmla="*/ 419100 h 1346200"/>
                <a:gd name="connsiteX12" fmla="*/ 1377950 w 2438400"/>
                <a:gd name="connsiteY12" fmla="*/ 463550 h 1346200"/>
                <a:gd name="connsiteX13" fmla="*/ 1371600 w 2438400"/>
                <a:gd name="connsiteY13" fmla="*/ 463550 h 1346200"/>
                <a:gd name="connsiteX14" fmla="*/ 1371600 w 2438400"/>
                <a:gd name="connsiteY14" fmla="*/ 511175 h 1346200"/>
                <a:gd name="connsiteX15" fmla="*/ 1365250 w 2438400"/>
                <a:gd name="connsiteY15" fmla="*/ 511175 h 1346200"/>
                <a:gd name="connsiteX16" fmla="*/ 1365250 w 2438400"/>
                <a:gd name="connsiteY16" fmla="*/ 552450 h 1346200"/>
                <a:gd name="connsiteX17" fmla="*/ 1079500 w 2438400"/>
                <a:gd name="connsiteY17" fmla="*/ 552450 h 1346200"/>
                <a:gd name="connsiteX18" fmla="*/ 1079500 w 2438400"/>
                <a:gd name="connsiteY18" fmla="*/ 584200 h 1346200"/>
                <a:gd name="connsiteX19" fmla="*/ 942975 w 2438400"/>
                <a:gd name="connsiteY19" fmla="*/ 584200 h 1346200"/>
                <a:gd name="connsiteX20" fmla="*/ 942975 w 2438400"/>
                <a:gd name="connsiteY20" fmla="*/ 622300 h 1346200"/>
                <a:gd name="connsiteX21" fmla="*/ 914400 w 2438400"/>
                <a:gd name="connsiteY21" fmla="*/ 622300 h 1346200"/>
                <a:gd name="connsiteX22" fmla="*/ 914400 w 2438400"/>
                <a:gd name="connsiteY22" fmla="*/ 666750 h 1346200"/>
                <a:gd name="connsiteX23" fmla="*/ 914400 w 2438400"/>
                <a:gd name="connsiteY23" fmla="*/ 666750 h 1346200"/>
                <a:gd name="connsiteX24" fmla="*/ 895350 w 2438400"/>
                <a:gd name="connsiteY24" fmla="*/ 666750 h 1346200"/>
                <a:gd name="connsiteX25" fmla="*/ 895350 w 2438400"/>
                <a:gd name="connsiteY25" fmla="*/ 698500 h 1346200"/>
                <a:gd name="connsiteX26" fmla="*/ 895350 w 2438400"/>
                <a:gd name="connsiteY26" fmla="*/ 698500 h 1346200"/>
                <a:gd name="connsiteX27" fmla="*/ 876300 w 2438400"/>
                <a:gd name="connsiteY27" fmla="*/ 698500 h 1346200"/>
                <a:gd name="connsiteX28" fmla="*/ 876300 w 2438400"/>
                <a:gd name="connsiteY28" fmla="*/ 727075 h 1346200"/>
                <a:gd name="connsiteX29" fmla="*/ 800100 w 2438400"/>
                <a:gd name="connsiteY29" fmla="*/ 727075 h 1346200"/>
                <a:gd name="connsiteX30" fmla="*/ 800100 w 2438400"/>
                <a:gd name="connsiteY30" fmla="*/ 758825 h 1346200"/>
                <a:gd name="connsiteX31" fmla="*/ 663575 w 2438400"/>
                <a:gd name="connsiteY31" fmla="*/ 758825 h 1346200"/>
                <a:gd name="connsiteX32" fmla="*/ 663575 w 2438400"/>
                <a:gd name="connsiteY32" fmla="*/ 787400 h 1346200"/>
                <a:gd name="connsiteX33" fmla="*/ 641350 w 2438400"/>
                <a:gd name="connsiteY33" fmla="*/ 787400 h 1346200"/>
                <a:gd name="connsiteX34" fmla="*/ 641350 w 2438400"/>
                <a:gd name="connsiteY34" fmla="*/ 825500 h 1346200"/>
                <a:gd name="connsiteX35" fmla="*/ 565150 w 2438400"/>
                <a:gd name="connsiteY35" fmla="*/ 825500 h 1346200"/>
                <a:gd name="connsiteX36" fmla="*/ 565150 w 2438400"/>
                <a:gd name="connsiteY36" fmla="*/ 863600 h 1346200"/>
                <a:gd name="connsiteX37" fmla="*/ 546100 w 2438400"/>
                <a:gd name="connsiteY37" fmla="*/ 863600 h 1346200"/>
                <a:gd name="connsiteX38" fmla="*/ 546100 w 2438400"/>
                <a:gd name="connsiteY38" fmla="*/ 895350 h 1346200"/>
                <a:gd name="connsiteX39" fmla="*/ 501650 w 2438400"/>
                <a:gd name="connsiteY39" fmla="*/ 895350 h 1346200"/>
                <a:gd name="connsiteX40" fmla="*/ 501650 w 2438400"/>
                <a:gd name="connsiteY40" fmla="*/ 895350 h 1346200"/>
                <a:gd name="connsiteX41" fmla="*/ 501650 w 2438400"/>
                <a:gd name="connsiteY41" fmla="*/ 895350 h 1346200"/>
                <a:gd name="connsiteX42" fmla="*/ 501650 w 2438400"/>
                <a:gd name="connsiteY42" fmla="*/ 920750 h 1346200"/>
                <a:gd name="connsiteX43" fmla="*/ 460375 w 2438400"/>
                <a:gd name="connsiteY43" fmla="*/ 920750 h 1346200"/>
                <a:gd name="connsiteX44" fmla="*/ 460375 w 2438400"/>
                <a:gd name="connsiteY44" fmla="*/ 952500 h 1346200"/>
                <a:gd name="connsiteX45" fmla="*/ 450850 w 2438400"/>
                <a:gd name="connsiteY45" fmla="*/ 952500 h 1346200"/>
                <a:gd name="connsiteX46" fmla="*/ 450850 w 2438400"/>
                <a:gd name="connsiteY46" fmla="*/ 987425 h 1346200"/>
                <a:gd name="connsiteX47" fmla="*/ 438150 w 2438400"/>
                <a:gd name="connsiteY47" fmla="*/ 987425 h 1346200"/>
                <a:gd name="connsiteX48" fmla="*/ 438150 w 2438400"/>
                <a:gd name="connsiteY48" fmla="*/ 1016000 h 1346200"/>
                <a:gd name="connsiteX49" fmla="*/ 422275 w 2438400"/>
                <a:gd name="connsiteY49" fmla="*/ 1016000 h 1346200"/>
                <a:gd name="connsiteX50" fmla="*/ 422275 w 2438400"/>
                <a:gd name="connsiteY50" fmla="*/ 1047750 h 1346200"/>
                <a:gd name="connsiteX51" fmla="*/ 390525 w 2438400"/>
                <a:gd name="connsiteY51" fmla="*/ 1047750 h 1346200"/>
                <a:gd name="connsiteX52" fmla="*/ 390525 w 2438400"/>
                <a:gd name="connsiteY52" fmla="*/ 1073150 h 1346200"/>
                <a:gd name="connsiteX53" fmla="*/ 355600 w 2438400"/>
                <a:gd name="connsiteY53" fmla="*/ 1073150 h 1346200"/>
                <a:gd name="connsiteX54" fmla="*/ 355600 w 2438400"/>
                <a:gd name="connsiteY54" fmla="*/ 1104900 h 1346200"/>
                <a:gd name="connsiteX55" fmla="*/ 342900 w 2438400"/>
                <a:gd name="connsiteY55" fmla="*/ 1104900 h 1346200"/>
                <a:gd name="connsiteX56" fmla="*/ 342900 w 2438400"/>
                <a:gd name="connsiteY56" fmla="*/ 1104900 h 1346200"/>
                <a:gd name="connsiteX57" fmla="*/ 342900 w 2438400"/>
                <a:gd name="connsiteY57" fmla="*/ 1133475 h 1346200"/>
                <a:gd name="connsiteX58" fmla="*/ 238125 w 2438400"/>
                <a:gd name="connsiteY58" fmla="*/ 1133475 h 1346200"/>
                <a:gd name="connsiteX59" fmla="*/ 238125 w 2438400"/>
                <a:gd name="connsiteY59" fmla="*/ 1193800 h 1346200"/>
                <a:gd name="connsiteX60" fmla="*/ 177800 w 2438400"/>
                <a:gd name="connsiteY60" fmla="*/ 1193800 h 1346200"/>
                <a:gd name="connsiteX61" fmla="*/ 177800 w 2438400"/>
                <a:gd name="connsiteY61" fmla="*/ 1225550 h 1346200"/>
                <a:gd name="connsiteX62" fmla="*/ 177800 w 2438400"/>
                <a:gd name="connsiteY62" fmla="*/ 1225550 h 1346200"/>
                <a:gd name="connsiteX63" fmla="*/ 155575 w 2438400"/>
                <a:gd name="connsiteY63" fmla="*/ 1225550 h 1346200"/>
                <a:gd name="connsiteX64" fmla="*/ 155575 w 2438400"/>
                <a:gd name="connsiteY64" fmla="*/ 1257300 h 1346200"/>
                <a:gd name="connsiteX65" fmla="*/ 139700 w 2438400"/>
                <a:gd name="connsiteY65" fmla="*/ 1257300 h 1346200"/>
                <a:gd name="connsiteX66" fmla="*/ 139700 w 2438400"/>
                <a:gd name="connsiteY66" fmla="*/ 1289050 h 1346200"/>
                <a:gd name="connsiteX67" fmla="*/ 76200 w 2438400"/>
                <a:gd name="connsiteY67" fmla="*/ 1289050 h 1346200"/>
                <a:gd name="connsiteX68" fmla="*/ 76200 w 2438400"/>
                <a:gd name="connsiteY68" fmla="*/ 1320800 h 1346200"/>
                <a:gd name="connsiteX69" fmla="*/ 22225 w 2438400"/>
                <a:gd name="connsiteY69" fmla="*/ 1320800 h 1346200"/>
                <a:gd name="connsiteX70" fmla="*/ 22225 w 2438400"/>
                <a:gd name="connsiteY70" fmla="*/ 1320800 h 1346200"/>
                <a:gd name="connsiteX71" fmla="*/ 0 w 2438400"/>
                <a:gd name="connsiteY71" fmla="*/ 1343025 h 1346200"/>
                <a:gd name="connsiteX72" fmla="*/ 22225 w 2438400"/>
                <a:gd name="connsiteY72" fmla="*/ 1346200 h 1346200"/>
                <a:gd name="connsiteX0" fmla="*/ 2438400 w 2438400"/>
                <a:gd name="connsiteY0" fmla="*/ 0 h 1349375"/>
                <a:gd name="connsiteX1" fmla="*/ 1971675 w 2438400"/>
                <a:gd name="connsiteY1" fmla="*/ 0 h 1349375"/>
                <a:gd name="connsiteX2" fmla="*/ 1971675 w 2438400"/>
                <a:gd name="connsiteY2" fmla="*/ 225425 h 1349375"/>
                <a:gd name="connsiteX3" fmla="*/ 1711325 w 2438400"/>
                <a:gd name="connsiteY3" fmla="*/ 225425 h 1349375"/>
                <a:gd name="connsiteX4" fmla="*/ 1711325 w 2438400"/>
                <a:gd name="connsiteY4" fmla="*/ 273050 h 1349375"/>
                <a:gd name="connsiteX5" fmla="*/ 1673225 w 2438400"/>
                <a:gd name="connsiteY5" fmla="*/ 273050 h 1349375"/>
                <a:gd name="connsiteX6" fmla="*/ 1673225 w 2438400"/>
                <a:gd name="connsiteY6" fmla="*/ 333375 h 1349375"/>
                <a:gd name="connsiteX7" fmla="*/ 1501775 w 2438400"/>
                <a:gd name="connsiteY7" fmla="*/ 333375 h 1349375"/>
                <a:gd name="connsiteX8" fmla="*/ 1501775 w 2438400"/>
                <a:gd name="connsiteY8" fmla="*/ 371475 h 1349375"/>
                <a:gd name="connsiteX9" fmla="*/ 1441450 w 2438400"/>
                <a:gd name="connsiteY9" fmla="*/ 371475 h 1349375"/>
                <a:gd name="connsiteX10" fmla="*/ 1441450 w 2438400"/>
                <a:gd name="connsiteY10" fmla="*/ 419100 h 1349375"/>
                <a:gd name="connsiteX11" fmla="*/ 1377950 w 2438400"/>
                <a:gd name="connsiteY11" fmla="*/ 419100 h 1349375"/>
                <a:gd name="connsiteX12" fmla="*/ 1377950 w 2438400"/>
                <a:gd name="connsiteY12" fmla="*/ 463550 h 1349375"/>
                <a:gd name="connsiteX13" fmla="*/ 1371600 w 2438400"/>
                <a:gd name="connsiteY13" fmla="*/ 463550 h 1349375"/>
                <a:gd name="connsiteX14" fmla="*/ 1371600 w 2438400"/>
                <a:gd name="connsiteY14" fmla="*/ 511175 h 1349375"/>
                <a:gd name="connsiteX15" fmla="*/ 1365250 w 2438400"/>
                <a:gd name="connsiteY15" fmla="*/ 511175 h 1349375"/>
                <a:gd name="connsiteX16" fmla="*/ 1365250 w 2438400"/>
                <a:gd name="connsiteY16" fmla="*/ 552450 h 1349375"/>
                <a:gd name="connsiteX17" fmla="*/ 1079500 w 2438400"/>
                <a:gd name="connsiteY17" fmla="*/ 552450 h 1349375"/>
                <a:gd name="connsiteX18" fmla="*/ 1079500 w 2438400"/>
                <a:gd name="connsiteY18" fmla="*/ 584200 h 1349375"/>
                <a:gd name="connsiteX19" fmla="*/ 942975 w 2438400"/>
                <a:gd name="connsiteY19" fmla="*/ 584200 h 1349375"/>
                <a:gd name="connsiteX20" fmla="*/ 942975 w 2438400"/>
                <a:gd name="connsiteY20" fmla="*/ 622300 h 1349375"/>
                <a:gd name="connsiteX21" fmla="*/ 914400 w 2438400"/>
                <a:gd name="connsiteY21" fmla="*/ 622300 h 1349375"/>
                <a:gd name="connsiteX22" fmla="*/ 914400 w 2438400"/>
                <a:gd name="connsiteY22" fmla="*/ 666750 h 1349375"/>
                <a:gd name="connsiteX23" fmla="*/ 914400 w 2438400"/>
                <a:gd name="connsiteY23" fmla="*/ 666750 h 1349375"/>
                <a:gd name="connsiteX24" fmla="*/ 895350 w 2438400"/>
                <a:gd name="connsiteY24" fmla="*/ 666750 h 1349375"/>
                <a:gd name="connsiteX25" fmla="*/ 895350 w 2438400"/>
                <a:gd name="connsiteY25" fmla="*/ 698500 h 1349375"/>
                <a:gd name="connsiteX26" fmla="*/ 895350 w 2438400"/>
                <a:gd name="connsiteY26" fmla="*/ 698500 h 1349375"/>
                <a:gd name="connsiteX27" fmla="*/ 876300 w 2438400"/>
                <a:gd name="connsiteY27" fmla="*/ 698500 h 1349375"/>
                <a:gd name="connsiteX28" fmla="*/ 876300 w 2438400"/>
                <a:gd name="connsiteY28" fmla="*/ 727075 h 1349375"/>
                <a:gd name="connsiteX29" fmla="*/ 800100 w 2438400"/>
                <a:gd name="connsiteY29" fmla="*/ 727075 h 1349375"/>
                <a:gd name="connsiteX30" fmla="*/ 800100 w 2438400"/>
                <a:gd name="connsiteY30" fmla="*/ 758825 h 1349375"/>
                <a:gd name="connsiteX31" fmla="*/ 663575 w 2438400"/>
                <a:gd name="connsiteY31" fmla="*/ 758825 h 1349375"/>
                <a:gd name="connsiteX32" fmla="*/ 663575 w 2438400"/>
                <a:gd name="connsiteY32" fmla="*/ 787400 h 1349375"/>
                <a:gd name="connsiteX33" fmla="*/ 641350 w 2438400"/>
                <a:gd name="connsiteY33" fmla="*/ 787400 h 1349375"/>
                <a:gd name="connsiteX34" fmla="*/ 641350 w 2438400"/>
                <a:gd name="connsiteY34" fmla="*/ 825500 h 1349375"/>
                <a:gd name="connsiteX35" fmla="*/ 565150 w 2438400"/>
                <a:gd name="connsiteY35" fmla="*/ 825500 h 1349375"/>
                <a:gd name="connsiteX36" fmla="*/ 565150 w 2438400"/>
                <a:gd name="connsiteY36" fmla="*/ 863600 h 1349375"/>
                <a:gd name="connsiteX37" fmla="*/ 546100 w 2438400"/>
                <a:gd name="connsiteY37" fmla="*/ 863600 h 1349375"/>
                <a:gd name="connsiteX38" fmla="*/ 546100 w 2438400"/>
                <a:gd name="connsiteY38" fmla="*/ 895350 h 1349375"/>
                <a:gd name="connsiteX39" fmla="*/ 501650 w 2438400"/>
                <a:gd name="connsiteY39" fmla="*/ 895350 h 1349375"/>
                <a:gd name="connsiteX40" fmla="*/ 501650 w 2438400"/>
                <a:gd name="connsiteY40" fmla="*/ 895350 h 1349375"/>
                <a:gd name="connsiteX41" fmla="*/ 501650 w 2438400"/>
                <a:gd name="connsiteY41" fmla="*/ 895350 h 1349375"/>
                <a:gd name="connsiteX42" fmla="*/ 501650 w 2438400"/>
                <a:gd name="connsiteY42" fmla="*/ 920750 h 1349375"/>
                <a:gd name="connsiteX43" fmla="*/ 460375 w 2438400"/>
                <a:gd name="connsiteY43" fmla="*/ 920750 h 1349375"/>
                <a:gd name="connsiteX44" fmla="*/ 460375 w 2438400"/>
                <a:gd name="connsiteY44" fmla="*/ 952500 h 1349375"/>
                <a:gd name="connsiteX45" fmla="*/ 450850 w 2438400"/>
                <a:gd name="connsiteY45" fmla="*/ 952500 h 1349375"/>
                <a:gd name="connsiteX46" fmla="*/ 450850 w 2438400"/>
                <a:gd name="connsiteY46" fmla="*/ 987425 h 1349375"/>
                <a:gd name="connsiteX47" fmla="*/ 438150 w 2438400"/>
                <a:gd name="connsiteY47" fmla="*/ 987425 h 1349375"/>
                <a:gd name="connsiteX48" fmla="*/ 438150 w 2438400"/>
                <a:gd name="connsiteY48" fmla="*/ 1016000 h 1349375"/>
                <a:gd name="connsiteX49" fmla="*/ 422275 w 2438400"/>
                <a:gd name="connsiteY49" fmla="*/ 1016000 h 1349375"/>
                <a:gd name="connsiteX50" fmla="*/ 422275 w 2438400"/>
                <a:gd name="connsiteY50" fmla="*/ 1047750 h 1349375"/>
                <a:gd name="connsiteX51" fmla="*/ 390525 w 2438400"/>
                <a:gd name="connsiteY51" fmla="*/ 1047750 h 1349375"/>
                <a:gd name="connsiteX52" fmla="*/ 390525 w 2438400"/>
                <a:gd name="connsiteY52" fmla="*/ 1073150 h 1349375"/>
                <a:gd name="connsiteX53" fmla="*/ 355600 w 2438400"/>
                <a:gd name="connsiteY53" fmla="*/ 1073150 h 1349375"/>
                <a:gd name="connsiteX54" fmla="*/ 355600 w 2438400"/>
                <a:gd name="connsiteY54" fmla="*/ 1104900 h 1349375"/>
                <a:gd name="connsiteX55" fmla="*/ 342900 w 2438400"/>
                <a:gd name="connsiteY55" fmla="*/ 1104900 h 1349375"/>
                <a:gd name="connsiteX56" fmla="*/ 342900 w 2438400"/>
                <a:gd name="connsiteY56" fmla="*/ 1104900 h 1349375"/>
                <a:gd name="connsiteX57" fmla="*/ 342900 w 2438400"/>
                <a:gd name="connsiteY57" fmla="*/ 1133475 h 1349375"/>
                <a:gd name="connsiteX58" fmla="*/ 238125 w 2438400"/>
                <a:gd name="connsiteY58" fmla="*/ 1133475 h 1349375"/>
                <a:gd name="connsiteX59" fmla="*/ 238125 w 2438400"/>
                <a:gd name="connsiteY59" fmla="*/ 1193800 h 1349375"/>
                <a:gd name="connsiteX60" fmla="*/ 177800 w 2438400"/>
                <a:gd name="connsiteY60" fmla="*/ 1193800 h 1349375"/>
                <a:gd name="connsiteX61" fmla="*/ 177800 w 2438400"/>
                <a:gd name="connsiteY61" fmla="*/ 1225550 h 1349375"/>
                <a:gd name="connsiteX62" fmla="*/ 177800 w 2438400"/>
                <a:gd name="connsiteY62" fmla="*/ 1225550 h 1349375"/>
                <a:gd name="connsiteX63" fmla="*/ 155575 w 2438400"/>
                <a:gd name="connsiteY63" fmla="*/ 1225550 h 1349375"/>
                <a:gd name="connsiteX64" fmla="*/ 155575 w 2438400"/>
                <a:gd name="connsiteY64" fmla="*/ 1257300 h 1349375"/>
                <a:gd name="connsiteX65" fmla="*/ 139700 w 2438400"/>
                <a:gd name="connsiteY65" fmla="*/ 1257300 h 1349375"/>
                <a:gd name="connsiteX66" fmla="*/ 139700 w 2438400"/>
                <a:gd name="connsiteY66" fmla="*/ 1289050 h 1349375"/>
                <a:gd name="connsiteX67" fmla="*/ 76200 w 2438400"/>
                <a:gd name="connsiteY67" fmla="*/ 1289050 h 1349375"/>
                <a:gd name="connsiteX68" fmla="*/ 76200 w 2438400"/>
                <a:gd name="connsiteY68" fmla="*/ 1320800 h 1349375"/>
                <a:gd name="connsiteX69" fmla="*/ 22225 w 2438400"/>
                <a:gd name="connsiteY69" fmla="*/ 1320800 h 1349375"/>
                <a:gd name="connsiteX70" fmla="*/ 22225 w 2438400"/>
                <a:gd name="connsiteY70" fmla="*/ 1320800 h 1349375"/>
                <a:gd name="connsiteX71" fmla="*/ 0 w 2438400"/>
                <a:gd name="connsiteY71" fmla="*/ 1349375 h 1349375"/>
                <a:gd name="connsiteX72" fmla="*/ 22225 w 2438400"/>
                <a:gd name="connsiteY72" fmla="*/ 1346200 h 1349375"/>
                <a:gd name="connsiteX0" fmla="*/ 2416175 w 2416175"/>
                <a:gd name="connsiteY0" fmla="*/ 0 h 1346200"/>
                <a:gd name="connsiteX1" fmla="*/ 1949450 w 2416175"/>
                <a:gd name="connsiteY1" fmla="*/ 0 h 1346200"/>
                <a:gd name="connsiteX2" fmla="*/ 1949450 w 2416175"/>
                <a:gd name="connsiteY2" fmla="*/ 225425 h 1346200"/>
                <a:gd name="connsiteX3" fmla="*/ 1689100 w 2416175"/>
                <a:gd name="connsiteY3" fmla="*/ 225425 h 1346200"/>
                <a:gd name="connsiteX4" fmla="*/ 1689100 w 2416175"/>
                <a:gd name="connsiteY4" fmla="*/ 273050 h 1346200"/>
                <a:gd name="connsiteX5" fmla="*/ 1651000 w 2416175"/>
                <a:gd name="connsiteY5" fmla="*/ 273050 h 1346200"/>
                <a:gd name="connsiteX6" fmla="*/ 1651000 w 2416175"/>
                <a:gd name="connsiteY6" fmla="*/ 333375 h 1346200"/>
                <a:gd name="connsiteX7" fmla="*/ 1479550 w 2416175"/>
                <a:gd name="connsiteY7" fmla="*/ 333375 h 1346200"/>
                <a:gd name="connsiteX8" fmla="*/ 1479550 w 2416175"/>
                <a:gd name="connsiteY8" fmla="*/ 371475 h 1346200"/>
                <a:gd name="connsiteX9" fmla="*/ 1419225 w 2416175"/>
                <a:gd name="connsiteY9" fmla="*/ 371475 h 1346200"/>
                <a:gd name="connsiteX10" fmla="*/ 1419225 w 2416175"/>
                <a:gd name="connsiteY10" fmla="*/ 419100 h 1346200"/>
                <a:gd name="connsiteX11" fmla="*/ 1355725 w 2416175"/>
                <a:gd name="connsiteY11" fmla="*/ 419100 h 1346200"/>
                <a:gd name="connsiteX12" fmla="*/ 1355725 w 2416175"/>
                <a:gd name="connsiteY12" fmla="*/ 463550 h 1346200"/>
                <a:gd name="connsiteX13" fmla="*/ 1349375 w 2416175"/>
                <a:gd name="connsiteY13" fmla="*/ 463550 h 1346200"/>
                <a:gd name="connsiteX14" fmla="*/ 1349375 w 2416175"/>
                <a:gd name="connsiteY14" fmla="*/ 511175 h 1346200"/>
                <a:gd name="connsiteX15" fmla="*/ 1343025 w 2416175"/>
                <a:gd name="connsiteY15" fmla="*/ 511175 h 1346200"/>
                <a:gd name="connsiteX16" fmla="*/ 1343025 w 2416175"/>
                <a:gd name="connsiteY16" fmla="*/ 552450 h 1346200"/>
                <a:gd name="connsiteX17" fmla="*/ 1057275 w 2416175"/>
                <a:gd name="connsiteY17" fmla="*/ 552450 h 1346200"/>
                <a:gd name="connsiteX18" fmla="*/ 1057275 w 2416175"/>
                <a:gd name="connsiteY18" fmla="*/ 584200 h 1346200"/>
                <a:gd name="connsiteX19" fmla="*/ 920750 w 2416175"/>
                <a:gd name="connsiteY19" fmla="*/ 584200 h 1346200"/>
                <a:gd name="connsiteX20" fmla="*/ 920750 w 2416175"/>
                <a:gd name="connsiteY20" fmla="*/ 622300 h 1346200"/>
                <a:gd name="connsiteX21" fmla="*/ 892175 w 2416175"/>
                <a:gd name="connsiteY21" fmla="*/ 622300 h 1346200"/>
                <a:gd name="connsiteX22" fmla="*/ 892175 w 2416175"/>
                <a:gd name="connsiteY22" fmla="*/ 666750 h 1346200"/>
                <a:gd name="connsiteX23" fmla="*/ 892175 w 2416175"/>
                <a:gd name="connsiteY23" fmla="*/ 666750 h 1346200"/>
                <a:gd name="connsiteX24" fmla="*/ 873125 w 2416175"/>
                <a:gd name="connsiteY24" fmla="*/ 666750 h 1346200"/>
                <a:gd name="connsiteX25" fmla="*/ 873125 w 2416175"/>
                <a:gd name="connsiteY25" fmla="*/ 698500 h 1346200"/>
                <a:gd name="connsiteX26" fmla="*/ 873125 w 2416175"/>
                <a:gd name="connsiteY26" fmla="*/ 698500 h 1346200"/>
                <a:gd name="connsiteX27" fmla="*/ 854075 w 2416175"/>
                <a:gd name="connsiteY27" fmla="*/ 698500 h 1346200"/>
                <a:gd name="connsiteX28" fmla="*/ 854075 w 2416175"/>
                <a:gd name="connsiteY28" fmla="*/ 727075 h 1346200"/>
                <a:gd name="connsiteX29" fmla="*/ 777875 w 2416175"/>
                <a:gd name="connsiteY29" fmla="*/ 727075 h 1346200"/>
                <a:gd name="connsiteX30" fmla="*/ 777875 w 2416175"/>
                <a:gd name="connsiteY30" fmla="*/ 758825 h 1346200"/>
                <a:gd name="connsiteX31" fmla="*/ 641350 w 2416175"/>
                <a:gd name="connsiteY31" fmla="*/ 758825 h 1346200"/>
                <a:gd name="connsiteX32" fmla="*/ 641350 w 2416175"/>
                <a:gd name="connsiteY32" fmla="*/ 787400 h 1346200"/>
                <a:gd name="connsiteX33" fmla="*/ 619125 w 2416175"/>
                <a:gd name="connsiteY33" fmla="*/ 787400 h 1346200"/>
                <a:gd name="connsiteX34" fmla="*/ 619125 w 2416175"/>
                <a:gd name="connsiteY34" fmla="*/ 825500 h 1346200"/>
                <a:gd name="connsiteX35" fmla="*/ 542925 w 2416175"/>
                <a:gd name="connsiteY35" fmla="*/ 825500 h 1346200"/>
                <a:gd name="connsiteX36" fmla="*/ 542925 w 2416175"/>
                <a:gd name="connsiteY36" fmla="*/ 863600 h 1346200"/>
                <a:gd name="connsiteX37" fmla="*/ 523875 w 2416175"/>
                <a:gd name="connsiteY37" fmla="*/ 863600 h 1346200"/>
                <a:gd name="connsiteX38" fmla="*/ 523875 w 2416175"/>
                <a:gd name="connsiteY38" fmla="*/ 895350 h 1346200"/>
                <a:gd name="connsiteX39" fmla="*/ 479425 w 2416175"/>
                <a:gd name="connsiteY39" fmla="*/ 895350 h 1346200"/>
                <a:gd name="connsiteX40" fmla="*/ 479425 w 2416175"/>
                <a:gd name="connsiteY40" fmla="*/ 895350 h 1346200"/>
                <a:gd name="connsiteX41" fmla="*/ 479425 w 2416175"/>
                <a:gd name="connsiteY41" fmla="*/ 895350 h 1346200"/>
                <a:gd name="connsiteX42" fmla="*/ 479425 w 2416175"/>
                <a:gd name="connsiteY42" fmla="*/ 920750 h 1346200"/>
                <a:gd name="connsiteX43" fmla="*/ 438150 w 2416175"/>
                <a:gd name="connsiteY43" fmla="*/ 920750 h 1346200"/>
                <a:gd name="connsiteX44" fmla="*/ 438150 w 2416175"/>
                <a:gd name="connsiteY44" fmla="*/ 952500 h 1346200"/>
                <a:gd name="connsiteX45" fmla="*/ 428625 w 2416175"/>
                <a:gd name="connsiteY45" fmla="*/ 952500 h 1346200"/>
                <a:gd name="connsiteX46" fmla="*/ 428625 w 2416175"/>
                <a:gd name="connsiteY46" fmla="*/ 987425 h 1346200"/>
                <a:gd name="connsiteX47" fmla="*/ 415925 w 2416175"/>
                <a:gd name="connsiteY47" fmla="*/ 987425 h 1346200"/>
                <a:gd name="connsiteX48" fmla="*/ 415925 w 2416175"/>
                <a:gd name="connsiteY48" fmla="*/ 1016000 h 1346200"/>
                <a:gd name="connsiteX49" fmla="*/ 400050 w 2416175"/>
                <a:gd name="connsiteY49" fmla="*/ 1016000 h 1346200"/>
                <a:gd name="connsiteX50" fmla="*/ 400050 w 2416175"/>
                <a:gd name="connsiteY50" fmla="*/ 1047750 h 1346200"/>
                <a:gd name="connsiteX51" fmla="*/ 368300 w 2416175"/>
                <a:gd name="connsiteY51" fmla="*/ 1047750 h 1346200"/>
                <a:gd name="connsiteX52" fmla="*/ 368300 w 2416175"/>
                <a:gd name="connsiteY52" fmla="*/ 1073150 h 1346200"/>
                <a:gd name="connsiteX53" fmla="*/ 333375 w 2416175"/>
                <a:gd name="connsiteY53" fmla="*/ 1073150 h 1346200"/>
                <a:gd name="connsiteX54" fmla="*/ 333375 w 2416175"/>
                <a:gd name="connsiteY54" fmla="*/ 1104900 h 1346200"/>
                <a:gd name="connsiteX55" fmla="*/ 320675 w 2416175"/>
                <a:gd name="connsiteY55" fmla="*/ 1104900 h 1346200"/>
                <a:gd name="connsiteX56" fmla="*/ 320675 w 2416175"/>
                <a:gd name="connsiteY56" fmla="*/ 1104900 h 1346200"/>
                <a:gd name="connsiteX57" fmla="*/ 320675 w 2416175"/>
                <a:gd name="connsiteY57" fmla="*/ 1133475 h 1346200"/>
                <a:gd name="connsiteX58" fmla="*/ 215900 w 2416175"/>
                <a:gd name="connsiteY58" fmla="*/ 1133475 h 1346200"/>
                <a:gd name="connsiteX59" fmla="*/ 215900 w 2416175"/>
                <a:gd name="connsiteY59" fmla="*/ 1193800 h 1346200"/>
                <a:gd name="connsiteX60" fmla="*/ 155575 w 2416175"/>
                <a:gd name="connsiteY60" fmla="*/ 1193800 h 1346200"/>
                <a:gd name="connsiteX61" fmla="*/ 155575 w 2416175"/>
                <a:gd name="connsiteY61" fmla="*/ 1225550 h 1346200"/>
                <a:gd name="connsiteX62" fmla="*/ 155575 w 2416175"/>
                <a:gd name="connsiteY62" fmla="*/ 1225550 h 1346200"/>
                <a:gd name="connsiteX63" fmla="*/ 133350 w 2416175"/>
                <a:gd name="connsiteY63" fmla="*/ 1225550 h 1346200"/>
                <a:gd name="connsiteX64" fmla="*/ 133350 w 2416175"/>
                <a:gd name="connsiteY64" fmla="*/ 1257300 h 1346200"/>
                <a:gd name="connsiteX65" fmla="*/ 117475 w 2416175"/>
                <a:gd name="connsiteY65" fmla="*/ 1257300 h 1346200"/>
                <a:gd name="connsiteX66" fmla="*/ 117475 w 2416175"/>
                <a:gd name="connsiteY66" fmla="*/ 1289050 h 1346200"/>
                <a:gd name="connsiteX67" fmla="*/ 53975 w 2416175"/>
                <a:gd name="connsiteY67" fmla="*/ 1289050 h 1346200"/>
                <a:gd name="connsiteX68" fmla="*/ 53975 w 2416175"/>
                <a:gd name="connsiteY68" fmla="*/ 1320800 h 1346200"/>
                <a:gd name="connsiteX69" fmla="*/ 0 w 2416175"/>
                <a:gd name="connsiteY69" fmla="*/ 1320800 h 1346200"/>
                <a:gd name="connsiteX70" fmla="*/ 0 w 2416175"/>
                <a:gd name="connsiteY70" fmla="*/ 1320800 h 1346200"/>
                <a:gd name="connsiteX71" fmla="*/ 0 w 2416175"/>
                <a:gd name="connsiteY71" fmla="*/ 1346200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416175" h="1346200">
                  <a:moveTo>
                    <a:pt x="2416175" y="0"/>
                  </a:moveTo>
                  <a:lnTo>
                    <a:pt x="1949450" y="0"/>
                  </a:lnTo>
                  <a:lnTo>
                    <a:pt x="1949450" y="225425"/>
                  </a:lnTo>
                  <a:lnTo>
                    <a:pt x="1689100" y="225425"/>
                  </a:lnTo>
                  <a:lnTo>
                    <a:pt x="1689100" y="273050"/>
                  </a:lnTo>
                  <a:lnTo>
                    <a:pt x="1651000" y="273050"/>
                  </a:lnTo>
                  <a:lnTo>
                    <a:pt x="1651000" y="333375"/>
                  </a:lnTo>
                  <a:lnTo>
                    <a:pt x="1479550" y="333375"/>
                  </a:lnTo>
                  <a:lnTo>
                    <a:pt x="1479550" y="371475"/>
                  </a:lnTo>
                  <a:lnTo>
                    <a:pt x="1419225" y="371475"/>
                  </a:lnTo>
                  <a:lnTo>
                    <a:pt x="1419225" y="419100"/>
                  </a:lnTo>
                  <a:lnTo>
                    <a:pt x="1355725" y="419100"/>
                  </a:lnTo>
                  <a:lnTo>
                    <a:pt x="1355725" y="463550"/>
                  </a:lnTo>
                  <a:lnTo>
                    <a:pt x="1349375" y="463550"/>
                  </a:lnTo>
                  <a:lnTo>
                    <a:pt x="1349375" y="511175"/>
                  </a:lnTo>
                  <a:lnTo>
                    <a:pt x="1343025" y="511175"/>
                  </a:lnTo>
                  <a:lnTo>
                    <a:pt x="1343025" y="552450"/>
                  </a:lnTo>
                  <a:lnTo>
                    <a:pt x="1057275" y="552450"/>
                  </a:lnTo>
                  <a:lnTo>
                    <a:pt x="1057275" y="584200"/>
                  </a:lnTo>
                  <a:lnTo>
                    <a:pt x="920750" y="584200"/>
                  </a:lnTo>
                  <a:lnTo>
                    <a:pt x="920750" y="622300"/>
                  </a:lnTo>
                  <a:lnTo>
                    <a:pt x="892175" y="622300"/>
                  </a:lnTo>
                  <a:lnTo>
                    <a:pt x="892175" y="666750"/>
                  </a:lnTo>
                  <a:lnTo>
                    <a:pt x="892175" y="666750"/>
                  </a:lnTo>
                  <a:lnTo>
                    <a:pt x="873125" y="666750"/>
                  </a:lnTo>
                  <a:lnTo>
                    <a:pt x="873125" y="698500"/>
                  </a:lnTo>
                  <a:lnTo>
                    <a:pt x="873125" y="698500"/>
                  </a:lnTo>
                  <a:lnTo>
                    <a:pt x="854075" y="698500"/>
                  </a:lnTo>
                  <a:lnTo>
                    <a:pt x="854075" y="727075"/>
                  </a:lnTo>
                  <a:lnTo>
                    <a:pt x="777875" y="727075"/>
                  </a:lnTo>
                  <a:lnTo>
                    <a:pt x="777875" y="758825"/>
                  </a:lnTo>
                  <a:lnTo>
                    <a:pt x="641350" y="758825"/>
                  </a:lnTo>
                  <a:lnTo>
                    <a:pt x="641350" y="787400"/>
                  </a:lnTo>
                  <a:lnTo>
                    <a:pt x="619125" y="787400"/>
                  </a:lnTo>
                  <a:lnTo>
                    <a:pt x="619125" y="825500"/>
                  </a:lnTo>
                  <a:lnTo>
                    <a:pt x="542925" y="825500"/>
                  </a:lnTo>
                  <a:lnTo>
                    <a:pt x="542925" y="863600"/>
                  </a:lnTo>
                  <a:lnTo>
                    <a:pt x="523875" y="863600"/>
                  </a:lnTo>
                  <a:lnTo>
                    <a:pt x="523875" y="895350"/>
                  </a:lnTo>
                  <a:lnTo>
                    <a:pt x="479425" y="895350"/>
                  </a:lnTo>
                  <a:lnTo>
                    <a:pt x="479425" y="895350"/>
                  </a:lnTo>
                  <a:lnTo>
                    <a:pt x="479425" y="895350"/>
                  </a:lnTo>
                  <a:lnTo>
                    <a:pt x="479425" y="920750"/>
                  </a:lnTo>
                  <a:lnTo>
                    <a:pt x="438150" y="920750"/>
                  </a:lnTo>
                  <a:lnTo>
                    <a:pt x="438150" y="952500"/>
                  </a:lnTo>
                  <a:lnTo>
                    <a:pt x="428625" y="952500"/>
                  </a:lnTo>
                  <a:lnTo>
                    <a:pt x="428625" y="987425"/>
                  </a:lnTo>
                  <a:lnTo>
                    <a:pt x="415925" y="987425"/>
                  </a:lnTo>
                  <a:lnTo>
                    <a:pt x="415925" y="1016000"/>
                  </a:lnTo>
                  <a:lnTo>
                    <a:pt x="400050" y="1016000"/>
                  </a:lnTo>
                  <a:lnTo>
                    <a:pt x="400050" y="1047750"/>
                  </a:lnTo>
                  <a:lnTo>
                    <a:pt x="368300" y="1047750"/>
                  </a:lnTo>
                  <a:lnTo>
                    <a:pt x="368300" y="1073150"/>
                  </a:lnTo>
                  <a:lnTo>
                    <a:pt x="333375" y="1073150"/>
                  </a:lnTo>
                  <a:lnTo>
                    <a:pt x="333375" y="1104900"/>
                  </a:lnTo>
                  <a:lnTo>
                    <a:pt x="320675" y="1104900"/>
                  </a:lnTo>
                  <a:lnTo>
                    <a:pt x="320675" y="1104900"/>
                  </a:lnTo>
                  <a:lnTo>
                    <a:pt x="320675" y="1133475"/>
                  </a:lnTo>
                  <a:lnTo>
                    <a:pt x="215900" y="1133475"/>
                  </a:lnTo>
                  <a:lnTo>
                    <a:pt x="215900" y="1193800"/>
                  </a:lnTo>
                  <a:lnTo>
                    <a:pt x="155575" y="1193800"/>
                  </a:lnTo>
                  <a:lnTo>
                    <a:pt x="155575" y="1225550"/>
                  </a:lnTo>
                  <a:lnTo>
                    <a:pt x="155575" y="1225550"/>
                  </a:lnTo>
                  <a:lnTo>
                    <a:pt x="133350" y="1225550"/>
                  </a:lnTo>
                  <a:lnTo>
                    <a:pt x="133350" y="1257300"/>
                  </a:lnTo>
                  <a:lnTo>
                    <a:pt x="117475" y="1257300"/>
                  </a:lnTo>
                  <a:lnTo>
                    <a:pt x="117475" y="1289050"/>
                  </a:lnTo>
                  <a:lnTo>
                    <a:pt x="53975" y="1289050"/>
                  </a:lnTo>
                  <a:lnTo>
                    <a:pt x="53975" y="1320800"/>
                  </a:lnTo>
                  <a:lnTo>
                    <a:pt x="0" y="1320800"/>
                  </a:lnTo>
                  <a:lnTo>
                    <a:pt x="0" y="1320800"/>
                  </a:lnTo>
                  <a:lnTo>
                    <a:pt x="0" y="1346200"/>
                  </a:lnTo>
                </a:path>
              </a:pathLst>
            </a:custGeom>
            <a:noFill/>
            <a:ln w="28575">
              <a:solidFill>
                <a:schemeClr val="accent1"/>
              </a:solidFill>
              <a:miter lim="800000"/>
              <a:headEnd/>
              <a:tailEnd/>
            </a:ln>
          </p:spPr>
          <p:txBody>
            <a:bodyPr rtlCol="0" anchor="ctr"/>
            <a:lstStyle/>
            <a:p>
              <a:pPr algn="ctr"/>
              <a:endParaRPr lang="en-US"/>
            </a:p>
          </p:txBody>
        </p:sp>
        <p:grpSp>
          <p:nvGrpSpPr>
            <p:cNvPr id="115" name="Group 114">
              <a:extLst>
                <a:ext uri="{FF2B5EF4-FFF2-40B4-BE49-F238E27FC236}">
                  <a16:creationId xmlns:a16="http://schemas.microsoft.com/office/drawing/2014/main" id="{26F54C17-1D6B-DE68-2C75-BBE156479156}"/>
                </a:ext>
              </a:extLst>
            </p:cNvPr>
            <p:cNvGrpSpPr/>
            <p:nvPr/>
          </p:nvGrpSpPr>
          <p:grpSpPr>
            <a:xfrm>
              <a:off x="7127875" y="3921125"/>
              <a:ext cx="1292225" cy="1651000"/>
              <a:chOff x="7127875" y="3921125"/>
              <a:chExt cx="1292225" cy="1651000"/>
            </a:xfrm>
          </p:grpSpPr>
          <p:sp>
            <p:nvSpPr>
              <p:cNvPr id="113" name="Freeform 112">
                <a:extLst>
                  <a:ext uri="{FF2B5EF4-FFF2-40B4-BE49-F238E27FC236}">
                    <a16:creationId xmlns:a16="http://schemas.microsoft.com/office/drawing/2014/main" id="{805FB2D8-CEB7-5778-2FF7-8EB274CEA178}"/>
                  </a:ext>
                </a:extLst>
              </p:cNvPr>
              <p:cNvSpPr/>
              <p:nvPr/>
            </p:nvSpPr>
            <p:spPr bwMode="auto">
              <a:xfrm>
                <a:off x="7127875" y="4718050"/>
                <a:ext cx="619125" cy="854075"/>
              </a:xfrm>
              <a:custGeom>
                <a:avLst/>
                <a:gdLst>
                  <a:gd name="connsiteX0" fmla="*/ 0 w 619125"/>
                  <a:gd name="connsiteY0" fmla="*/ 854075 h 854075"/>
                  <a:gd name="connsiteX1" fmla="*/ 92075 w 619125"/>
                  <a:gd name="connsiteY1" fmla="*/ 854075 h 854075"/>
                  <a:gd name="connsiteX2" fmla="*/ 92075 w 619125"/>
                  <a:gd name="connsiteY2" fmla="*/ 819150 h 854075"/>
                  <a:gd name="connsiteX3" fmla="*/ 146050 w 619125"/>
                  <a:gd name="connsiteY3" fmla="*/ 819150 h 854075"/>
                  <a:gd name="connsiteX4" fmla="*/ 146050 w 619125"/>
                  <a:gd name="connsiteY4" fmla="*/ 739775 h 854075"/>
                  <a:gd name="connsiteX5" fmla="*/ 187325 w 619125"/>
                  <a:gd name="connsiteY5" fmla="*/ 739775 h 854075"/>
                  <a:gd name="connsiteX6" fmla="*/ 187325 w 619125"/>
                  <a:gd name="connsiteY6" fmla="*/ 641350 h 854075"/>
                  <a:gd name="connsiteX7" fmla="*/ 228600 w 619125"/>
                  <a:gd name="connsiteY7" fmla="*/ 641350 h 854075"/>
                  <a:gd name="connsiteX8" fmla="*/ 228600 w 619125"/>
                  <a:gd name="connsiteY8" fmla="*/ 600075 h 854075"/>
                  <a:gd name="connsiteX9" fmla="*/ 244475 w 619125"/>
                  <a:gd name="connsiteY9" fmla="*/ 600075 h 854075"/>
                  <a:gd name="connsiteX10" fmla="*/ 244475 w 619125"/>
                  <a:gd name="connsiteY10" fmla="*/ 527050 h 854075"/>
                  <a:gd name="connsiteX11" fmla="*/ 273050 w 619125"/>
                  <a:gd name="connsiteY11" fmla="*/ 527050 h 854075"/>
                  <a:gd name="connsiteX12" fmla="*/ 273050 w 619125"/>
                  <a:gd name="connsiteY12" fmla="*/ 498475 h 854075"/>
                  <a:gd name="connsiteX13" fmla="*/ 314325 w 619125"/>
                  <a:gd name="connsiteY13" fmla="*/ 498475 h 854075"/>
                  <a:gd name="connsiteX14" fmla="*/ 314325 w 619125"/>
                  <a:gd name="connsiteY14" fmla="*/ 425450 h 854075"/>
                  <a:gd name="connsiteX15" fmla="*/ 346075 w 619125"/>
                  <a:gd name="connsiteY15" fmla="*/ 425450 h 854075"/>
                  <a:gd name="connsiteX16" fmla="*/ 346075 w 619125"/>
                  <a:gd name="connsiteY16" fmla="*/ 352425 h 854075"/>
                  <a:gd name="connsiteX17" fmla="*/ 371475 w 619125"/>
                  <a:gd name="connsiteY17" fmla="*/ 352425 h 854075"/>
                  <a:gd name="connsiteX18" fmla="*/ 371475 w 619125"/>
                  <a:gd name="connsiteY18" fmla="*/ 301625 h 854075"/>
                  <a:gd name="connsiteX19" fmla="*/ 406400 w 619125"/>
                  <a:gd name="connsiteY19" fmla="*/ 301625 h 854075"/>
                  <a:gd name="connsiteX20" fmla="*/ 406400 w 619125"/>
                  <a:gd name="connsiteY20" fmla="*/ 212725 h 854075"/>
                  <a:gd name="connsiteX21" fmla="*/ 460375 w 619125"/>
                  <a:gd name="connsiteY21" fmla="*/ 212725 h 854075"/>
                  <a:gd name="connsiteX22" fmla="*/ 460375 w 619125"/>
                  <a:gd name="connsiteY22" fmla="*/ 193675 h 854075"/>
                  <a:gd name="connsiteX23" fmla="*/ 479425 w 619125"/>
                  <a:gd name="connsiteY23" fmla="*/ 193675 h 854075"/>
                  <a:gd name="connsiteX24" fmla="*/ 479425 w 619125"/>
                  <a:gd name="connsiteY24" fmla="*/ 161925 h 854075"/>
                  <a:gd name="connsiteX25" fmla="*/ 527050 w 619125"/>
                  <a:gd name="connsiteY25" fmla="*/ 161925 h 854075"/>
                  <a:gd name="connsiteX26" fmla="*/ 527050 w 619125"/>
                  <a:gd name="connsiteY26" fmla="*/ 104775 h 854075"/>
                  <a:gd name="connsiteX27" fmla="*/ 555625 w 619125"/>
                  <a:gd name="connsiteY27" fmla="*/ 104775 h 854075"/>
                  <a:gd name="connsiteX28" fmla="*/ 555625 w 619125"/>
                  <a:gd name="connsiteY28" fmla="*/ 104775 h 854075"/>
                  <a:gd name="connsiteX29" fmla="*/ 555625 w 619125"/>
                  <a:gd name="connsiteY29" fmla="*/ 104775 h 854075"/>
                  <a:gd name="connsiteX30" fmla="*/ 574675 w 619125"/>
                  <a:gd name="connsiteY30" fmla="*/ 85725 h 854075"/>
                  <a:gd name="connsiteX31" fmla="*/ 574675 w 619125"/>
                  <a:gd name="connsiteY31" fmla="*/ 57150 h 854075"/>
                  <a:gd name="connsiteX32" fmla="*/ 596900 w 619125"/>
                  <a:gd name="connsiteY32" fmla="*/ 57150 h 854075"/>
                  <a:gd name="connsiteX33" fmla="*/ 596900 w 619125"/>
                  <a:gd name="connsiteY33" fmla="*/ 0 h 854075"/>
                  <a:gd name="connsiteX34" fmla="*/ 619125 w 619125"/>
                  <a:gd name="connsiteY34" fmla="*/ 0 h 854075"/>
                  <a:gd name="connsiteX0" fmla="*/ 0 w 619125"/>
                  <a:gd name="connsiteY0" fmla="*/ 854075 h 854075"/>
                  <a:gd name="connsiteX1" fmla="*/ 92075 w 619125"/>
                  <a:gd name="connsiteY1" fmla="*/ 854075 h 854075"/>
                  <a:gd name="connsiteX2" fmla="*/ 92075 w 619125"/>
                  <a:gd name="connsiteY2" fmla="*/ 819150 h 854075"/>
                  <a:gd name="connsiteX3" fmla="*/ 146050 w 619125"/>
                  <a:gd name="connsiteY3" fmla="*/ 819150 h 854075"/>
                  <a:gd name="connsiteX4" fmla="*/ 146050 w 619125"/>
                  <a:gd name="connsiteY4" fmla="*/ 739775 h 854075"/>
                  <a:gd name="connsiteX5" fmla="*/ 187325 w 619125"/>
                  <a:gd name="connsiteY5" fmla="*/ 739775 h 854075"/>
                  <a:gd name="connsiteX6" fmla="*/ 187325 w 619125"/>
                  <a:gd name="connsiteY6" fmla="*/ 641350 h 854075"/>
                  <a:gd name="connsiteX7" fmla="*/ 228600 w 619125"/>
                  <a:gd name="connsiteY7" fmla="*/ 641350 h 854075"/>
                  <a:gd name="connsiteX8" fmla="*/ 228600 w 619125"/>
                  <a:gd name="connsiteY8" fmla="*/ 600075 h 854075"/>
                  <a:gd name="connsiteX9" fmla="*/ 244475 w 619125"/>
                  <a:gd name="connsiteY9" fmla="*/ 600075 h 854075"/>
                  <a:gd name="connsiteX10" fmla="*/ 244475 w 619125"/>
                  <a:gd name="connsiteY10" fmla="*/ 527050 h 854075"/>
                  <a:gd name="connsiteX11" fmla="*/ 273050 w 619125"/>
                  <a:gd name="connsiteY11" fmla="*/ 527050 h 854075"/>
                  <a:gd name="connsiteX12" fmla="*/ 273050 w 619125"/>
                  <a:gd name="connsiteY12" fmla="*/ 498475 h 854075"/>
                  <a:gd name="connsiteX13" fmla="*/ 314325 w 619125"/>
                  <a:gd name="connsiteY13" fmla="*/ 498475 h 854075"/>
                  <a:gd name="connsiteX14" fmla="*/ 314325 w 619125"/>
                  <a:gd name="connsiteY14" fmla="*/ 425450 h 854075"/>
                  <a:gd name="connsiteX15" fmla="*/ 346075 w 619125"/>
                  <a:gd name="connsiteY15" fmla="*/ 425450 h 854075"/>
                  <a:gd name="connsiteX16" fmla="*/ 346075 w 619125"/>
                  <a:gd name="connsiteY16" fmla="*/ 352425 h 854075"/>
                  <a:gd name="connsiteX17" fmla="*/ 371475 w 619125"/>
                  <a:gd name="connsiteY17" fmla="*/ 352425 h 854075"/>
                  <a:gd name="connsiteX18" fmla="*/ 371475 w 619125"/>
                  <a:gd name="connsiteY18" fmla="*/ 301625 h 854075"/>
                  <a:gd name="connsiteX19" fmla="*/ 406400 w 619125"/>
                  <a:gd name="connsiteY19" fmla="*/ 301625 h 854075"/>
                  <a:gd name="connsiteX20" fmla="*/ 406400 w 619125"/>
                  <a:gd name="connsiteY20" fmla="*/ 212725 h 854075"/>
                  <a:gd name="connsiteX21" fmla="*/ 460375 w 619125"/>
                  <a:gd name="connsiteY21" fmla="*/ 212725 h 854075"/>
                  <a:gd name="connsiteX22" fmla="*/ 460375 w 619125"/>
                  <a:gd name="connsiteY22" fmla="*/ 193675 h 854075"/>
                  <a:gd name="connsiteX23" fmla="*/ 479425 w 619125"/>
                  <a:gd name="connsiteY23" fmla="*/ 193675 h 854075"/>
                  <a:gd name="connsiteX24" fmla="*/ 479425 w 619125"/>
                  <a:gd name="connsiteY24" fmla="*/ 161925 h 854075"/>
                  <a:gd name="connsiteX25" fmla="*/ 527050 w 619125"/>
                  <a:gd name="connsiteY25" fmla="*/ 161925 h 854075"/>
                  <a:gd name="connsiteX26" fmla="*/ 527050 w 619125"/>
                  <a:gd name="connsiteY26" fmla="*/ 104775 h 854075"/>
                  <a:gd name="connsiteX27" fmla="*/ 555625 w 619125"/>
                  <a:gd name="connsiteY27" fmla="*/ 104775 h 854075"/>
                  <a:gd name="connsiteX28" fmla="*/ 555625 w 619125"/>
                  <a:gd name="connsiteY28" fmla="*/ 104775 h 854075"/>
                  <a:gd name="connsiteX29" fmla="*/ 555625 w 619125"/>
                  <a:gd name="connsiteY29" fmla="*/ 104775 h 854075"/>
                  <a:gd name="connsiteX30" fmla="*/ 558800 w 619125"/>
                  <a:gd name="connsiteY30" fmla="*/ 79375 h 854075"/>
                  <a:gd name="connsiteX31" fmla="*/ 574675 w 619125"/>
                  <a:gd name="connsiteY31" fmla="*/ 57150 h 854075"/>
                  <a:gd name="connsiteX32" fmla="*/ 596900 w 619125"/>
                  <a:gd name="connsiteY32" fmla="*/ 57150 h 854075"/>
                  <a:gd name="connsiteX33" fmla="*/ 596900 w 619125"/>
                  <a:gd name="connsiteY33" fmla="*/ 0 h 854075"/>
                  <a:gd name="connsiteX34" fmla="*/ 619125 w 619125"/>
                  <a:gd name="connsiteY34" fmla="*/ 0 h 854075"/>
                  <a:gd name="connsiteX0" fmla="*/ 0 w 619125"/>
                  <a:gd name="connsiteY0" fmla="*/ 854075 h 854075"/>
                  <a:gd name="connsiteX1" fmla="*/ 92075 w 619125"/>
                  <a:gd name="connsiteY1" fmla="*/ 854075 h 854075"/>
                  <a:gd name="connsiteX2" fmla="*/ 92075 w 619125"/>
                  <a:gd name="connsiteY2" fmla="*/ 819150 h 854075"/>
                  <a:gd name="connsiteX3" fmla="*/ 146050 w 619125"/>
                  <a:gd name="connsiteY3" fmla="*/ 819150 h 854075"/>
                  <a:gd name="connsiteX4" fmla="*/ 146050 w 619125"/>
                  <a:gd name="connsiteY4" fmla="*/ 739775 h 854075"/>
                  <a:gd name="connsiteX5" fmla="*/ 187325 w 619125"/>
                  <a:gd name="connsiteY5" fmla="*/ 739775 h 854075"/>
                  <a:gd name="connsiteX6" fmla="*/ 187325 w 619125"/>
                  <a:gd name="connsiteY6" fmla="*/ 641350 h 854075"/>
                  <a:gd name="connsiteX7" fmla="*/ 228600 w 619125"/>
                  <a:gd name="connsiteY7" fmla="*/ 641350 h 854075"/>
                  <a:gd name="connsiteX8" fmla="*/ 228600 w 619125"/>
                  <a:gd name="connsiteY8" fmla="*/ 600075 h 854075"/>
                  <a:gd name="connsiteX9" fmla="*/ 244475 w 619125"/>
                  <a:gd name="connsiteY9" fmla="*/ 600075 h 854075"/>
                  <a:gd name="connsiteX10" fmla="*/ 244475 w 619125"/>
                  <a:gd name="connsiteY10" fmla="*/ 527050 h 854075"/>
                  <a:gd name="connsiteX11" fmla="*/ 273050 w 619125"/>
                  <a:gd name="connsiteY11" fmla="*/ 527050 h 854075"/>
                  <a:gd name="connsiteX12" fmla="*/ 273050 w 619125"/>
                  <a:gd name="connsiteY12" fmla="*/ 498475 h 854075"/>
                  <a:gd name="connsiteX13" fmla="*/ 314325 w 619125"/>
                  <a:gd name="connsiteY13" fmla="*/ 498475 h 854075"/>
                  <a:gd name="connsiteX14" fmla="*/ 314325 w 619125"/>
                  <a:gd name="connsiteY14" fmla="*/ 425450 h 854075"/>
                  <a:gd name="connsiteX15" fmla="*/ 346075 w 619125"/>
                  <a:gd name="connsiteY15" fmla="*/ 425450 h 854075"/>
                  <a:gd name="connsiteX16" fmla="*/ 346075 w 619125"/>
                  <a:gd name="connsiteY16" fmla="*/ 352425 h 854075"/>
                  <a:gd name="connsiteX17" fmla="*/ 371475 w 619125"/>
                  <a:gd name="connsiteY17" fmla="*/ 352425 h 854075"/>
                  <a:gd name="connsiteX18" fmla="*/ 371475 w 619125"/>
                  <a:gd name="connsiteY18" fmla="*/ 301625 h 854075"/>
                  <a:gd name="connsiteX19" fmla="*/ 406400 w 619125"/>
                  <a:gd name="connsiteY19" fmla="*/ 301625 h 854075"/>
                  <a:gd name="connsiteX20" fmla="*/ 406400 w 619125"/>
                  <a:gd name="connsiteY20" fmla="*/ 212725 h 854075"/>
                  <a:gd name="connsiteX21" fmla="*/ 460375 w 619125"/>
                  <a:gd name="connsiteY21" fmla="*/ 212725 h 854075"/>
                  <a:gd name="connsiteX22" fmla="*/ 460375 w 619125"/>
                  <a:gd name="connsiteY22" fmla="*/ 193675 h 854075"/>
                  <a:gd name="connsiteX23" fmla="*/ 479425 w 619125"/>
                  <a:gd name="connsiteY23" fmla="*/ 193675 h 854075"/>
                  <a:gd name="connsiteX24" fmla="*/ 479425 w 619125"/>
                  <a:gd name="connsiteY24" fmla="*/ 161925 h 854075"/>
                  <a:gd name="connsiteX25" fmla="*/ 527050 w 619125"/>
                  <a:gd name="connsiteY25" fmla="*/ 161925 h 854075"/>
                  <a:gd name="connsiteX26" fmla="*/ 527050 w 619125"/>
                  <a:gd name="connsiteY26" fmla="*/ 104775 h 854075"/>
                  <a:gd name="connsiteX27" fmla="*/ 555625 w 619125"/>
                  <a:gd name="connsiteY27" fmla="*/ 104775 h 854075"/>
                  <a:gd name="connsiteX28" fmla="*/ 555625 w 619125"/>
                  <a:gd name="connsiteY28" fmla="*/ 104775 h 854075"/>
                  <a:gd name="connsiteX29" fmla="*/ 555625 w 619125"/>
                  <a:gd name="connsiteY29" fmla="*/ 104775 h 854075"/>
                  <a:gd name="connsiteX30" fmla="*/ 577850 w 619125"/>
                  <a:gd name="connsiteY30" fmla="*/ 79375 h 854075"/>
                  <a:gd name="connsiteX31" fmla="*/ 574675 w 619125"/>
                  <a:gd name="connsiteY31" fmla="*/ 57150 h 854075"/>
                  <a:gd name="connsiteX32" fmla="*/ 596900 w 619125"/>
                  <a:gd name="connsiteY32" fmla="*/ 57150 h 854075"/>
                  <a:gd name="connsiteX33" fmla="*/ 596900 w 619125"/>
                  <a:gd name="connsiteY33" fmla="*/ 0 h 854075"/>
                  <a:gd name="connsiteX34" fmla="*/ 619125 w 619125"/>
                  <a:gd name="connsiteY34" fmla="*/ 0 h 854075"/>
                  <a:gd name="connsiteX0" fmla="*/ 0 w 619125"/>
                  <a:gd name="connsiteY0" fmla="*/ 854075 h 854075"/>
                  <a:gd name="connsiteX1" fmla="*/ 92075 w 619125"/>
                  <a:gd name="connsiteY1" fmla="*/ 854075 h 854075"/>
                  <a:gd name="connsiteX2" fmla="*/ 92075 w 619125"/>
                  <a:gd name="connsiteY2" fmla="*/ 819150 h 854075"/>
                  <a:gd name="connsiteX3" fmla="*/ 146050 w 619125"/>
                  <a:gd name="connsiteY3" fmla="*/ 819150 h 854075"/>
                  <a:gd name="connsiteX4" fmla="*/ 146050 w 619125"/>
                  <a:gd name="connsiteY4" fmla="*/ 739775 h 854075"/>
                  <a:gd name="connsiteX5" fmla="*/ 187325 w 619125"/>
                  <a:gd name="connsiteY5" fmla="*/ 739775 h 854075"/>
                  <a:gd name="connsiteX6" fmla="*/ 187325 w 619125"/>
                  <a:gd name="connsiteY6" fmla="*/ 641350 h 854075"/>
                  <a:gd name="connsiteX7" fmla="*/ 228600 w 619125"/>
                  <a:gd name="connsiteY7" fmla="*/ 641350 h 854075"/>
                  <a:gd name="connsiteX8" fmla="*/ 228600 w 619125"/>
                  <a:gd name="connsiteY8" fmla="*/ 600075 h 854075"/>
                  <a:gd name="connsiteX9" fmla="*/ 244475 w 619125"/>
                  <a:gd name="connsiteY9" fmla="*/ 600075 h 854075"/>
                  <a:gd name="connsiteX10" fmla="*/ 244475 w 619125"/>
                  <a:gd name="connsiteY10" fmla="*/ 527050 h 854075"/>
                  <a:gd name="connsiteX11" fmla="*/ 273050 w 619125"/>
                  <a:gd name="connsiteY11" fmla="*/ 527050 h 854075"/>
                  <a:gd name="connsiteX12" fmla="*/ 273050 w 619125"/>
                  <a:gd name="connsiteY12" fmla="*/ 498475 h 854075"/>
                  <a:gd name="connsiteX13" fmla="*/ 314325 w 619125"/>
                  <a:gd name="connsiteY13" fmla="*/ 498475 h 854075"/>
                  <a:gd name="connsiteX14" fmla="*/ 314325 w 619125"/>
                  <a:gd name="connsiteY14" fmla="*/ 425450 h 854075"/>
                  <a:gd name="connsiteX15" fmla="*/ 346075 w 619125"/>
                  <a:gd name="connsiteY15" fmla="*/ 425450 h 854075"/>
                  <a:gd name="connsiteX16" fmla="*/ 346075 w 619125"/>
                  <a:gd name="connsiteY16" fmla="*/ 352425 h 854075"/>
                  <a:gd name="connsiteX17" fmla="*/ 371475 w 619125"/>
                  <a:gd name="connsiteY17" fmla="*/ 352425 h 854075"/>
                  <a:gd name="connsiteX18" fmla="*/ 371475 w 619125"/>
                  <a:gd name="connsiteY18" fmla="*/ 301625 h 854075"/>
                  <a:gd name="connsiteX19" fmla="*/ 406400 w 619125"/>
                  <a:gd name="connsiteY19" fmla="*/ 301625 h 854075"/>
                  <a:gd name="connsiteX20" fmla="*/ 406400 w 619125"/>
                  <a:gd name="connsiteY20" fmla="*/ 212725 h 854075"/>
                  <a:gd name="connsiteX21" fmla="*/ 460375 w 619125"/>
                  <a:gd name="connsiteY21" fmla="*/ 212725 h 854075"/>
                  <a:gd name="connsiteX22" fmla="*/ 460375 w 619125"/>
                  <a:gd name="connsiteY22" fmla="*/ 193675 h 854075"/>
                  <a:gd name="connsiteX23" fmla="*/ 479425 w 619125"/>
                  <a:gd name="connsiteY23" fmla="*/ 193675 h 854075"/>
                  <a:gd name="connsiteX24" fmla="*/ 479425 w 619125"/>
                  <a:gd name="connsiteY24" fmla="*/ 161925 h 854075"/>
                  <a:gd name="connsiteX25" fmla="*/ 527050 w 619125"/>
                  <a:gd name="connsiteY25" fmla="*/ 161925 h 854075"/>
                  <a:gd name="connsiteX26" fmla="*/ 527050 w 619125"/>
                  <a:gd name="connsiteY26" fmla="*/ 104775 h 854075"/>
                  <a:gd name="connsiteX27" fmla="*/ 555625 w 619125"/>
                  <a:gd name="connsiteY27" fmla="*/ 104775 h 854075"/>
                  <a:gd name="connsiteX28" fmla="*/ 555625 w 619125"/>
                  <a:gd name="connsiteY28" fmla="*/ 104775 h 854075"/>
                  <a:gd name="connsiteX29" fmla="*/ 552450 w 619125"/>
                  <a:gd name="connsiteY29" fmla="*/ 76200 h 854075"/>
                  <a:gd name="connsiteX30" fmla="*/ 577850 w 619125"/>
                  <a:gd name="connsiteY30" fmla="*/ 79375 h 854075"/>
                  <a:gd name="connsiteX31" fmla="*/ 574675 w 619125"/>
                  <a:gd name="connsiteY31" fmla="*/ 57150 h 854075"/>
                  <a:gd name="connsiteX32" fmla="*/ 596900 w 619125"/>
                  <a:gd name="connsiteY32" fmla="*/ 57150 h 854075"/>
                  <a:gd name="connsiteX33" fmla="*/ 596900 w 619125"/>
                  <a:gd name="connsiteY33" fmla="*/ 0 h 854075"/>
                  <a:gd name="connsiteX34" fmla="*/ 619125 w 619125"/>
                  <a:gd name="connsiteY34" fmla="*/ 0 h 854075"/>
                  <a:gd name="connsiteX0" fmla="*/ 0 w 619125"/>
                  <a:gd name="connsiteY0" fmla="*/ 854075 h 854075"/>
                  <a:gd name="connsiteX1" fmla="*/ 92075 w 619125"/>
                  <a:gd name="connsiteY1" fmla="*/ 854075 h 854075"/>
                  <a:gd name="connsiteX2" fmla="*/ 92075 w 619125"/>
                  <a:gd name="connsiteY2" fmla="*/ 819150 h 854075"/>
                  <a:gd name="connsiteX3" fmla="*/ 146050 w 619125"/>
                  <a:gd name="connsiteY3" fmla="*/ 819150 h 854075"/>
                  <a:gd name="connsiteX4" fmla="*/ 146050 w 619125"/>
                  <a:gd name="connsiteY4" fmla="*/ 739775 h 854075"/>
                  <a:gd name="connsiteX5" fmla="*/ 187325 w 619125"/>
                  <a:gd name="connsiteY5" fmla="*/ 739775 h 854075"/>
                  <a:gd name="connsiteX6" fmla="*/ 187325 w 619125"/>
                  <a:gd name="connsiteY6" fmla="*/ 641350 h 854075"/>
                  <a:gd name="connsiteX7" fmla="*/ 228600 w 619125"/>
                  <a:gd name="connsiteY7" fmla="*/ 641350 h 854075"/>
                  <a:gd name="connsiteX8" fmla="*/ 228600 w 619125"/>
                  <a:gd name="connsiteY8" fmla="*/ 600075 h 854075"/>
                  <a:gd name="connsiteX9" fmla="*/ 244475 w 619125"/>
                  <a:gd name="connsiteY9" fmla="*/ 600075 h 854075"/>
                  <a:gd name="connsiteX10" fmla="*/ 244475 w 619125"/>
                  <a:gd name="connsiteY10" fmla="*/ 527050 h 854075"/>
                  <a:gd name="connsiteX11" fmla="*/ 273050 w 619125"/>
                  <a:gd name="connsiteY11" fmla="*/ 527050 h 854075"/>
                  <a:gd name="connsiteX12" fmla="*/ 273050 w 619125"/>
                  <a:gd name="connsiteY12" fmla="*/ 498475 h 854075"/>
                  <a:gd name="connsiteX13" fmla="*/ 314325 w 619125"/>
                  <a:gd name="connsiteY13" fmla="*/ 498475 h 854075"/>
                  <a:gd name="connsiteX14" fmla="*/ 314325 w 619125"/>
                  <a:gd name="connsiteY14" fmla="*/ 425450 h 854075"/>
                  <a:gd name="connsiteX15" fmla="*/ 346075 w 619125"/>
                  <a:gd name="connsiteY15" fmla="*/ 425450 h 854075"/>
                  <a:gd name="connsiteX16" fmla="*/ 346075 w 619125"/>
                  <a:gd name="connsiteY16" fmla="*/ 352425 h 854075"/>
                  <a:gd name="connsiteX17" fmla="*/ 371475 w 619125"/>
                  <a:gd name="connsiteY17" fmla="*/ 352425 h 854075"/>
                  <a:gd name="connsiteX18" fmla="*/ 371475 w 619125"/>
                  <a:gd name="connsiteY18" fmla="*/ 301625 h 854075"/>
                  <a:gd name="connsiteX19" fmla="*/ 406400 w 619125"/>
                  <a:gd name="connsiteY19" fmla="*/ 301625 h 854075"/>
                  <a:gd name="connsiteX20" fmla="*/ 406400 w 619125"/>
                  <a:gd name="connsiteY20" fmla="*/ 212725 h 854075"/>
                  <a:gd name="connsiteX21" fmla="*/ 460375 w 619125"/>
                  <a:gd name="connsiteY21" fmla="*/ 212725 h 854075"/>
                  <a:gd name="connsiteX22" fmla="*/ 460375 w 619125"/>
                  <a:gd name="connsiteY22" fmla="*/ 193675 h 854075"/>
                  <a:gd name="connsiteX23" fmla="*/ 479425 w 619125"/>
                  <a:gd name="connsiteY23" fmla="*/ 193675 h 854075"/>
                  <a:gd name="connsiteX24" fmla="*/ 479425 w 619125"/>
                  <a:gd name="connsiteY24" fmla="*/ 161925 h 854075"/>
                  <a:gd name="connsiteX25" fmla="*/ 527050 w 619125"/>
                  <a:gd name="connsiteY25" fmla="*/ 161925 h 854075"/>
                  <a:gd name="connsiteX26" fmla="*/ 527050 w 619125"/>
                  <a:gd name="connsiteY26" fmla="*/ 104775 h 854075"/>
                  <a:gd name="connsiteX27" fmla="*/ 555625 w 619125"/>
                  <a:gd name="connsiteY27" fmla="*/ 104775 h 854075"/>
                  <a:gd name="connsiteX28" fmla="*/ 555625 w 619125"/>
                  <a:gd name="connsiteY28" fmla="*/ 104775 h 854075"/>
                  <a:gd name="connsiteX29" fmla="*/ 555625 w 619125"/>
                  <a:gd name="connsiteY29" fmla="*/ 85725 h 854075"/>
                  <a:gd name="connsiteX30" fmla="*/ 577850 w 619125"/>
                  <a:gd name="connsiteY30" fmla="*/ 79375 h 854075"/>
                  <a:gd name="connsiteX31" fmla="*/ 574675 w 619125"/>
                  <a:gd name="connsiteY31" fmla="*/ 57150 h 854075"/>
                  <a:gd name="connsiteX32" fmla="*/ 596900 w 619125"/>
                  <a:gd name="connsiteY32" fmla="*/ 57150 h 854075"/>
                  <a:gd name="connsiteX33" fmla="*/ 596900 w 619125"/>
                  <a:gd name="connsiteY33" fmla="*/ 0 h 854075"/>
                  <a:gd name="connsiteX34" fmla="*/ 619125 w 619125"/>
                  <a:gd name="connsiteY34" fmla="*/ 0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9125" h="854075">
                    <a:moveTo>
                      <a:pt x="0" y="854075"/>
                    </a:moveTo>
                    <a:lnTo>
                      <a:pt x="92075" y="854075"/>
                    </a:lnTo>
                    <a:lnTo>
                      <a:pt x="92075" y="819150"/>
                    </a:lnTo>
                    <a:lnTo>
                      <a:pt x="146050" y="819150"/>
                    </a:lnTo>
                    <a:lnTo>
                      <a:pt x="146050" y="739775"/>
                    </a:lnTo>
                    <a:lnTo>
                      <a:pt x="187325" y="739775"/>
                    </a:lnTo>
                    <a:lnTo>
                      <a:pt x="187325" y="641350"/>
                    </a:lnTo>
                    <a:lnTo>
                      <a:pt x="228600" y="641350"/>
                    </a:lnTo>
                    <a:lnTo>
                      <a:pt x="228600" y="600075"/>
                    </a:lnTo>
                    <a:lnTo>
                      <a:pt x="244475" y="600075"/>
                    </a:lnTo>
                    <a:lnTo>
                      <a:pt x="244475" y="527050"/>
                    </a:lnTo>
                    <a:lnTo>
                      <a:pt x="273050" y="527050"/>
                    </a:lnTo>
                    <a:lnTo>
                      <a:pt x="273050" y="498475"/>
                    </a:lnTo>
                    <a:lnTo>
                      <a:pt x="314325" y="498475"/>
                    </a:lnTo>
                    <a:lnTo>
                      <a:pt x="314325" y="425450"/>
                    </a:lnTo>
                    <a:lnTo>
                      <a:pt x="346075" y="425450"/>
                    </a:lnTo>
                    <a:lnTo>
                      <a:pt x="346075" y="352425"/>
                    </a:lnTo>
                    <a:lnTo>
                      <a:pt x="371475" y="352425"/>
                    </a:lnTo>
                    <a:lnTo>
                      <a:pt x="371475" y="301625"/>
                    </a:lnTo>
                    <a:lnTo>
                      <a:pt x="406400" y="301625"/>
                    </a:lnTo>
                    <a:lnTo>
                      <a:pt x="406400" y="212725"/>
                    </a:lnTo>
                    <a:lnTo>
                      <a:pt x="460375" y="212725"/>
                    </a:lnTo>
                    <a:lnTo>
                      <a:pt x="460375" y="193675"/>
                    </a:lnTo>
                    <a:lnTo>
                      <a:pt x="479425" y="193675"/>
                    </a:lnTo>
                    <a:lnTo>
                      <a:pt x="479425" y="161925"/>
                    </a:lnTo>
                    <a:lnTo>
                      <a:pt x="527050" y="161925"/>
                    </a:lnTo>
                    <a:lnTo>
                      <a:pt x="527050" y="104775"/>
                    </a:lnTo>
                    <a:lnTo>
                      <a:pt x="555625" y="104775"/>
                    </a:lnTo>
                    <a:lnTo>
                      <a:pt x="555625" y="104775"/>
                    </a:lnTo>
                    <a:lnTo>
                      <a:pt x="555625" y="85725"/>
                    </a:lnTo>
                    <a:lnTo>
                      <a:pt x="577850" y="79375"/>
                    </a:lnTo>
                    <a:lnTo>
                      <a:pt x="574675" y="57150"/>
                    </a:lnTo>
                    <a:lnTo>
                      <a:pt x="596900" y="57150"/>
                    </a:lnTo>
                    <a:lnTo>
                      <a:pt x="596900" y="0"/>
                    </a:lnTo>
                    <a:lnTo>
                      <a:pt x="619125" y="0"/>
                    </a:lnTo>
                  </a:path>
                </a:pathLst>
              </a:custGeom>
              <a:noFill/>
              <a:ln w="28575">
                <a:solidFill>
                  <a:schemeClr val="accent1"/>
                </a:solidFill>
                <a:miter lim="800000"/>
                <a:headEnd/>
                <a:tailEnd/>
              </a:ln>
            </p:spPr>
            <p:txBody>
              <a:bodyPr rtlCol="0" anchor="ctr"/>
              <a:lstStyle/>
              <a:p>
                <a:pPr algn="ctr"/>
                <a:endParaRPr lang="en-US"/>
              </a:p>
            </p:txBody>
          </p:sp>
          <p:sp>
            <p:nvSpPr>
              <p:cNvPr id="114" name="Freeform 113">
                <a:extLst>
                  <a:ext uri="{FF2B5EF4-FFF2-40B4-BE49-F238E27FC236}">
                    <a16:creationId xmlns:a16="http://schemas.microsoft.com/office/drawing/2014/main" id="{F48A161B-C337-0FE9-ED29-E8EA2229F593}"/>
                  </a:ext>
                </a:extLst>
              </p:cNvPr>
              <p:cNvSpPr/>
              <p:nvPr/>
            </p:nvSpPr>
            <p:spPr bwMode="auto">
              <a:xfrm>
                <a:off x="7743825" y="3921125"/>
                <a:ext cx="676275" cy="800100"/>
              </a:xfrm>
              <a:custGeom>
                <a:avLst/>
                <a:gdLst>
                  <a:gd name="connsiteX0" fmla="*/ 676275 w 676275"/>
                  <a:gd name="connsiteY0" fmla="*/ 0 h 800100"/>
                  <a:gd name="connsiteX1" fmla="*/ 676275 w 676275"/>
                  <a:gd name="connsiteY1" fmla="*/ 88900 h 800100"/>
                  <a:gd name="connsiteX2" fmla="*/ 612775 w 676275"/>
                  <a:gd name="connsiteY2" fmla="*/ 88900 h 800100"/>
                  <a:gd name="connsiteX3" fmla="*/ 612775 w 676275"/>
                  <a:gd name="connsiteY3" fmla="*/ 88900 h 800100"/>
                  <a:gd name="connsiteX4" fmla="*/ 612775 w 676275"/>
                  <a:gd name="connsiteY4" fmla="*/ 111125 h 800100"/>
                  <a:gd name="connsiteX5" fmla="*/ 530225 w 676275"/>
                  <a:gd name="connsiteY5" fmla="*/ 111125 h 800100"/>
                  <a:gd name="connsiteX6" fmla="*/ 530225 w 676275"/>
                  <a:gd name="connsiteY6" fmla="*/ 146050 h 800100"/>
                  <a:gd name="connsiteX7" fmla="*/ 425450 w 676275"/>
                  <a:gd name="connsiteY7" fmla="*/ 146050 h 800100"/>
                  <a:gd name="connsiteX8" fmla="*/ 425450 w 676275"/>
                  <a:gd name="connsiteY8" fmla="*/ 174625 h 800100"/>
                  <a:gd name="connsiteX9" fmla="*/ 425450 w 676275"/>
                  <a:gd name="connsiteY9" fmla="*/ 174625 h 800100"/>
                  <a:gd name="connsiteX10" fmla="*/ 403225 w 676275"/>
                  <a:gd name="connsiteY10" fmla="*/ 174625 h 800100"/>
                  <a:gd name="connsiteX11" fmla="*/ 403225 w 676275"/>
                  <a:gd name="connsiteY11" fmla="*/ 174625 h 800100"/>
                  <a:gd name="connsiteX12" fmla="*/ 403225 w 676275"/>
                  <a:gd name="connsiteY12" fmla="*/ 203200 h 800100"/>
                  <a:gd name="connsiteX13" fmla="*/ 333375 w 676275"/>
                  <a:gd name="connsiteY13" fmla="*/ 203200 h 800100"/>
                  <a:gd name="connsiteX14" fmla="*/ 333375 w 676275"/>
                  <a:gd name="connsiteY14" fmla="*/ 231775 h 800100"/>
                  <a:gd name="connsiteX15" fmla="*/ 333375 w 676275"/>
                  <a:gd name="connsiteY15" fmla="*/ 231775 h 800100"/>
                  <a:gd name="connsiteX16" fmla="*/ 311150 w 676275"/>
                  <a:gd name="connsiteY16" fmla="*/ 231775 h 800100"/>
                  <a:gd name="connsiteX17" fmla="*/ 311150 w 676275"/>
                  <a:gd name="connsiteY17" fmla="*/ 311150 h 800100"/>
                  <a:gd name="connsiteX18" fmla="*/ 279400 w 676275"/>
                  <a:gd name="connsiteY18" fmla="*/ 311150 h 800100"/>
                  <a:gd name="connsiteX19" fmla="*/ 279400 w 676275"/>
                  <a:gd name="connsiteY19" fmla="*/ 403225 h 800100"/>
                  <a:gd name="connsiteX20" fmla="*/ 234950 w 676275"/>
                  <a:gd name="connsiteY20" fmla="*/ 403225 h 800100"/>
                  <a:gd name="connsiteX21" fmla="*/ 234950 w 676275"/>
                  <a:gd name="connsiteY21" fmla="*/ 403225 h 800100"/>
                  <a:gd name="connsiteX22" fmla="*/ 234950 w 676275"/>
                  <a:gd name="connsiteY22" fmla="*/ 434975 h 800100"/>
                  <a:gd name="connsiteX23" fmla="*/ 234950 w 676275"/>
                  <a:gd name="connsiteY23" fmla="*/ 434975 h 800100"/>
                  <a:gd name="connsiteX24" fmla="*/ 215900 w 676275"/>
                  <a:gd name="connsiteY24" fmla="*/ 434975 h 800100"/>
                  <a:gd name="connsiteX25" fmla="*/ 215900 w 676275"/>
                  <a:gd name="connsiteY25" fmla="*/ 434975 h 800100"/>
                  <a:gd name="connsiteX26" fmla="*/ 215900 w 676275"/>
                  <a:gd name="connsiteY26" fmla="*/ 457200 h 800100"/>
                  <a:gd name="connsiteX27" fmla="*/ 215900 w 676275"/>
                  <a:gd name="connsiteY27" fmla="*/ 457200 h 800100"/>
                  <a:gd name="connsiteX28" fmla="*/ 196850 w 676275"/>
                  <a:gd name="connsiteY28" fmla="*/ 457200 h 800100"/>
                  <a:gd name="connsiteX29" fmla="*/ 196850 w 676275"/>
                  <a:gd name="connsiteY29" fmla="*/ 482600 h 800100"/>
                  <a:gd name="connsiteX30" fmla="*/ 149225 w 676275"/>
                  <a:gd name="connsiteY30" fmla="*/ 482600 h 800100"/>
                  <a:gd name="connsiteX31" fmla="*/ 149225 w 676275"/>
                  <a:gd name="connsiteY31" fmla="*/ 511175 h 800100"/>
                  <a:gd name="connsiteX32" fmla="*/ 117475 w 676275"/>
                  <a:gd name="connsiteY32" fmla="*/ 511175 h 800100"/>
                  <a:gd name="connsiteX33" fmla="*/ 117475 w 676275"/>
                  <a:gd name="connsiteY33" fmla="*/ 539750 h 800100"/>
                  <a:gd name="connsiteX34" fmla="*/ 79375 w 676275"/>
                  <a:gd name="connsiteY34" fmla="*/ 539750 h 800100"/>
                  <a:gd name="connsiteX35" fmla="*/ 79375 w 676275"/>
                  <a:gd name="connsiteY35" fmla="*/ 574675 h 800100"/>
                  <a:gd name="connsiteX36" fmla="*/ 79375 w 676275"/>
                  <a:gd name="connsiteY36" fmla="*/ 574675 h 800100"/>
                  <a:gd name="connsiteX37" fmla="*/ 60325 w 676275"/>
                  <a:gd name="connsiteY37" fmla="*/ 574675 h 800100"/>
                  <a:gd name="connsiteX38" fmla="*/ 60325 w 676275"/>
                  <a:gd name="connsiteY38" fmla="*/ 606425 h 800100"/>
                  <a:gd name="connsiteX39" fmla="*/ 50800 w 676275"/>
                  <a:gd name="connsiteY39" fmla="*/ 606425 h 800100"/>
                  <a:gd name="connsiteX40" fmla="*/ 50800 w 676275"/>
                  <a:gd name="connsiteY40" fmla="*/ 657225 h 800100"/>
                  <a:gd name="connsiteX41" fmla="*/ 38100 w 676275"/>
                  <a:gd name="connsiteY41" fmla="*/ 657225 h 800100"/>
                  <a:gd name="connsiteX42" fmla="*/ 38100 w 676275"/>
                  <a:gd name="connsiteY42" fmla="*/ 704850 h 800100"/>
                  <a:gd name="connsiteX43" fmla="*/ 38100 w 676275"/>
                  <a:gd name="connsiteY43" fmla="*/ 704850 h 800100"/>
                  <a:gd name="connsiteX44" fmla="*/ 12700 w 676275"/>
                  <a:gd name="connsiteY44" fmla="*/ 704850 h 800100"/>
                  <a:gd name="connsiteX45" fmla="*/ 12700 w 676275"/>
                  <a:gd name="connsiteY45" fmla="*/ 746125 h 800100"/>
                  <a:gd name="connsiteX46" fmla="*/ 0 w 676275"/>
                  <a:gd name="connsiteY46" fmla="*/ 746125 h 800100"/>
                  <a:gd name="connsiteX47" fmla="*/ 0 w 676275"/>
                  <a:gd name="connsiteY47" fmla="*/ 80010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76275" h="800100">
                    <a:moveTo>
                      <a:pt x="676275" y="0"/>
                    </a:moveTo>
                    <a:lnTo>
                      <a:pt x="676275" y="88900"/>
                    </a:lnTo>
                    <a:lnTo>
                      <a:pt x="612775" y="88900"/>
                    </a:lnTo>
                    <a:lnTo>
                      <a:pt x="612775" y="88900"/>
                    </a:lnTo>
                    <a:lnTo>
                      <a:pt x="612775" y="111125"/>
                    </a:lnTo>
                    <a:lnTo>
                      <a:pt x="530225" y="111125"/>
                    </a:lnTo>
                    <a:lnTo>
                      <a:pt x="530225" y="146050"/>
                    </a:lnTo>
                    <a:lnTo>
                      <a:pt x="425450" y="146050"/>
                    </a:lnTo>
                    <a:lnTo>
                      <a:pt x="425450" y="174625"/>
                    </a:lnTo>
                    <a:lnTo>
                      <a:pt x="425450" y="174625"/>
                    </a:lnTo>
                    <a:lnTo>
                      <a:pt x="403225" y="174625"/>
                    </a:lnTo>
                    <a:lnTo>
                      <a:pt x="403225" y="174625"/>
                    </a:lnTo>
                    <a:lnTo>
                      <a:pt x="403225" y="203200"/>
                    </a:lnTo>
                    <a:lnTo>
                      <a:pt x="333375" y="203200"/>
                    </a:lnTo>
                    <a:lnTo>
                      <a:pt x="333375" y="231775"/>
                    </a:lnTo>
                    <a:lnTo>
                      <a:pt x="333375" y="231775"/>
                    </a:lnTo>
                    <a:lnTo>
                      <a:pt x="311150" y="231775"/>
                    </a:lnTo>
                    <a:lnTo>
                      <a:pt x="311150" y="311150"/>
                    </a:lnTo>
                    <a:lnTo>
                      <a:pt x="279400" y="311150"/>
                    </a:lnTo>
                    <a:lnTo>
                      <a:pt x="279400" y="403225"/>
                    </a:lnTo>
                    <a:lnTo>
                      <a:pt x="234950" y="403225"/>
                    </a:lnTo>
                    <a:lnTo>
                      <a:pt x="234950" y="403225"/>
                    </a:lnTo>
                    <a:lnTo>
                      <a:pt x="234950" y="434975"/>
                    </a:lnTo>
                    <a:lnTo>
                      <a:pt x="234950" y="434975"/>
                    </a:lnTo>
                    <a:lnTo>
                      <a:pt x="215900" y="434975"/>
                    </a:lnTo>
                    <a:lnTo>
                      <a:pt x="215900" y="434975"/>
                    </a:lnTo>
                    <a:lnTo>
                      <a:pt x="215900" y="457200"/>
                    </a:lnTo>
                    <a:lnTo>
                      <a:pt x="215900" y="457200"/>
                    </a:lnTo>
                    <a:lnTo>
                      <a:pt x="196850" y="457200"/>
                    </a:lnTo>
                    <a:lnTo>
                      <a:pt x="196850" y="482600"/>
                    </a:lnTo>
                    <a:lnTo>
                      <a:pt x="149225" y="482600"/>
                    </a:lnTo>
                    <a:lnTo>
                      <a:pt x="149225" y="511175"/>
                    </a:lnTo>
                    <a:lnTo>
                      <a:pt x="117475" y="511175"/>
                    </a:lnTo>
                    <a:lnTo>
                      <a:pt x="117475" y="539750"/>
                    </a:lnTo>
                    <a:lnTo>
                      <a:pt x="79375" y="539750"/>
                    </a:lnTo>
                    <a:lnTo>
                      <a:pt x="79375" y="574675"/>
                    </a:lnTo>
                    <a:lnTo>
                      <a:pt x="79375" y="574675"/>
                    </a:lnTo>
                    <a:lnTo>
                      <a:pt x="60325" y="574675"/>
                    </a:lnTo>
                    <a:lnTo>
                      <a:pt x="60325" y="606425"/>
                    </a:lnTo>
                    <a:lnTo>
                      <a:pt x="50800" y="606425"/>
                    </a:lnTo>
                    <a:lnTo>
                      <a:pt x="50800" y="657225"/>
                    </a:lnTo>
                    <a:lnTo>
                      <a:pt x="38100" y="657225"/>
                    </a:lnTo>
                    <a:lnTo>
                      <a:pt x="38100" y="704850"/>
                    </a:lnTo>
                    <a:lnTo>
                      <a:pt x="38100" y="704850"/>
                    </a:lnTo>
                    <a:lnTo>
                      <a:pt x="12700" y="704850"/>
                    </a:lnTo>
                    <a:lnTo>
                      <a:pt x="12700" y="746125"/>
                    </a:lnTo>
                    <a:lnTo>
                      <a:pt x="0" y="746125"/>
                    </a:lnTo>
                    <a:lnTo>
                      <a:pt x="0" y="800100"/>
                    </a:lnTo>
                  </a:path>
                </a:pathLst>
              </a:custGeom>
              <a:noFill/>
              <a:ln w="28575">
                <a:solidFill>
                  <a:schemeClr val="accent1"/>
                </a:solidFill>
                <a:miter lim="800000"/>
                <a:headEnd/>
                <a:tailEnd/>
              </a:ln>
            </p:spPr>
            <p:txBody>
              <a:bodyPr rtlCol="0" anchor="ctr"/>
              <a:lstStyle/>
              <a:p>
                <a:pPr algn="ctr"/>
                <a:endParaRPr lang="en-US"/>
              </a:p>
            </p:txBody>
          </p:sp>
        </p:grpSp>
      </p:grpSp>
      <p:grpSp>
        <p:nvGrpSpPr>
          <p:cNvPr id="111" name="Group 110">
            <a:extLst>
              <a:ext uri="{FF2B5EF4-FFF2-40B4-BE49-F238E27FC236}">
                <a16:creationId xmlns:a16="http://schemas.microsoft.com/office/drawing/2014/main" id="{F23393C9-6F80-8F53-F1FE-A27F3913FEE6}"/>
              </a:ext>
            </a:extLst>
          </p:cNvPr>
          <p:cNvGrpSpPr/>
          <p:nvPr/>
        </p:nvGrpSpPr>
        <p:grpSpPr>
          <a:xfrm>
            <a:off x="1730295" y="1839190"/>
            <a:ext cx="4130387" cy="1345624"/>
            <a:chOff x="1205345" y="1839190"/>
            <a:chExt cx="4130387" cy="1345624"/>
          </a:xfrm>
        </p:grpSpPr>
        <p:sp>
          <p:nvSpPr>
            <p:cNvPr id="109" name="Freeform 108">
              <a:extLst>
                <a:ext uri="{FF2B5EF4-FFF2-40B4-BE49-F238E27FC236}">
                  <a16:creationId xmlns:a16="http://schemas.microsoft.com/office/drawing/2014/main" id="{AEA4EC56-91C5-AF30-EE35-84AAEB77D37C}"/>
                </a:ext>
              </a:extLst>
            </p:cNvPr>
            <p:cNvSpPr/>
            <p:nvPr/>
          </p:nvSpPr>
          <p:spPr bwMode="auto">
            <a:xfrm>
              <a:off x="4535632" y="2821132"/>
              <a:ext cx="800100" cy="363682"/>
            </a:xfrm>
            <a:custGeom>
              <a:avLst/>
              <a:gdLst>
                <a:gd name="connsiteX0" fmla="*/ 800100 w 800100"/>
                <a:gd name="connsiteY0" fmla="*/ 363682 h 363682"/>
                <a:gd name="connsiteX1" fmla="*/ 753341 w 800100"/>
                <a:gd name="connsiteY1" fmla="*/ 363682 h 363682"/>
                <a:gd name="connsiteX2" fmla="*/ 753341 w 800100"/>
                <a:gd name="connsiteY2" fmla="*/ 270163 h 363682"/>
                <a:gd name="connsiteX3" fmla="*/ 633845 w 800100"/>
                <a:gd name="connsiteY3" fmla="*/ 270163 h 363682"/>
                <a:gd name="connsiteX4" fmla="*/ 633845 w 800100"/>
                <a:gd name="connsiteY4" fmla="*/ 192232 h 363682"/>
                <a:gd name="connsiteX5" fmla="*/ 602673 w 800100"/>
                <a:gd name="connsiteY5" fmla="*/ 192232 h 363682"/>
                <a:gd name="connsiteX6" fmla="*/ 602673 w 800100"/>
                <a:gd name="connsiteY6" fmla="*/ 103909 h 363682"/>
                <a:gd name="connsiteX7" fmla="*/ 415636 w 800100"/>
                <a:gd name="connsiteY7" fmla="*/ 103909 h 363682"/>
                <a:gd name="connsiteX8" fmla="*/ 415636 w 800100"/>
                <a:gd name="connsiteY8" fmla="*/ 103909 h 363682"/>
                <a:gd name="connsiteX9" fmla="*/ 415636 w 800100"/>
                <a:gd name="connsiteY9" fmla="*/ 103909 h 363682"/>
                <a:gd name="connsiteX10" fmla="*/ 415636 w 800100"/>
                <a:gd name="connsiteY10" fmla="*/ 62345 h 363682"/>
                <a:gd name="connsiteX11" fmla="*/ 192232 w 800100"/>
                <a:gd name="connsiteY11" fmla="*/ 62345 h 363682"/>
                <a:gd name="connsiteX12" fmla="*/ 192232 w 800100"/>
                <a:gd name="connsiteY12" fmla="*/ 25977 h 363682"/>
                <a:gd name="connsiteX13" fmla="*/ 119495 w 800100"/>
                <a:gd name="connsiteY13" fmla="*/ 25977 h 363682"/>
                <a:gd name="connsiteX14" fmla="*/ 119495 w 800100"/>
                <a:gd name="connsiteY14" fmla="*/ 0 h 363682"/>
                <a:gd name="connsiteX15" fmla="*/ 0 w 800100"/>
                <a:gd name="connsiteY15" fmla="*/ 0 h 363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0100" h="363682">
                  <a:moveTo>
                    <a:pt x="800100" y="363682"/>
                  </a:moveTo>
                  <a:lnTo>
                    <a:pt x="753341" y="363682"/>
                  </a:lnTo>
                  <a:lnTo>
                    <a:pt x="753341" y="270163"/>
                  </a:lnTo>
                  <a:lnTo>
                    <a:pt x="633845" y="270163"/>
                  </a:lnTo>
                  <a:lnTo>
                    <a:pt x="633845" y="192232"/>
                  </a:lnTo>
                  <a:lnTo>
                    <a:pt x="602673" y="192232"/>
                  </a:lnTo>
                  <a:lnTo>
                    <a:pt x="602673" y="103909"/>
                  </a:lnTo>
                  <a:lnTo>
                    <a:pt x="415636" y="103909"/>
                  </a:lnTo>
                  <a:lnTo>
                    <a:pt x="415636" y="103909"/>
                  </a:lnTo>
                  <a:lnTo>
                    <a:pt x="415636" y="103909"/>
                  </a:lnTo>
                  <a:lnTo>
                    <a:pt x="415636" y="62345"/>
                  </a:lnTo>
                  <a:lnTo>
                    <a:pt x="192232" y="62345"/>
                  </a:lnTo>
                  <a:lnTo>
                    <a:pt x="192232" y="25977"/>
                  </a:lnTo>
                  <a:lnTo>
                    <a:pt x="119495" y="25977"/>
                  </a:lnTo>
                  <a:lnTo>
                    <a:pt x="119495"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110" name="Freeform 109">
              <a:extLst>
                <a:ext uri="{FF2B5EF4-FFF2-40B4-BE49-F238E27FC236}">
                  <a16:creationId xmlns:a16="http://schemas.microsoft.com/office/drawing/2014/main" id="{66DD2543-7863-C9FD-EF97-98B31A771A32}"/>
                </a:ext>
              </a:extLst>
            </p:cNvPr>
            <p:cNvSpPr/>
            <p:nvPr/>
          </p:nvSpPr>
          <p:spPr bwMode="auto">
            <a:xfrm>
              <a:off x="1205345" y="1839190"/>
              <a:ext cx="3319896" cy="976745"/>
            </a:xfrm>
            <a:custGeom>
              <a:avLst/>
              <a:gdLst>
                <a:gd name="connsiteX0" fmla="*/ 0 w 3527714"/>
                <a:gd name="connsiteY0" fmla="*/ 0 h 1007918"/>
                <a:gd name="connsiteX1" fmla="*/ 36368 w 3527714"/>
                <a:gd name="connsiteY1" fmla="*/ 36368 h 1007918"/>
                <a:gd name="connsiteX2" fmla="*/ 213014 w 3527714"/>
                <a:gd name="connsiteY2" fmla="*/ 36368 h 1007918"/>
                <a:gd name="connsiteX3" fmla="*/ 238991 w 3527714"/>
                <a:gd name="connsiteY3" fmla="*/ 62345 h 1007918"/>
                <a:gd name="connsiteX4" fmla="*/ 301337 w 3527714"/>
                <a:gd name="connsiteY4" fmla="*/ 62345 h 1007918"/>
                <a:gd name="connsiteX5" fmla="*/ 306533 w 3527714"/>
                <a:gd name="connsiteY5" fmla="*/ 67541 h 1007918"/>
                <a:gd name="connsiteX6" fmla="*/ 420832 w 3527714"/>
                <a:gd name="connsiteY6" fmla="*/ 67541 h 1007918"/>
                <a:gd name="connsiteX7" fmla="*/ 420832 w 3527714"/>
                <a:gd name="connsiteY7" fmla="*/ 98714 h 1007918"/>
                <a:gd name="connsiteX8" fmla="*/ 670214 w 3527714"/>
                <a:gd name="connsiteY8" fmla="*/ 98714 h 1007918"/>
                <a:gd name="connsiteX9" fmla="*/ 670214 w 3527714"/>
                <a:gd name="connsiteY9" fmla="*/ 124691 h 1007918"/>
                <a:gd name="connsiteX10" fmla="*/ 758537 w 3527714"/>
                <a:gd name="connsiteY10" fmla="*/ 124691 h 1007918"/>
                <a:gd name="connsiteX11" fmla="*/ 758537 w 3527714"/>
                <a:gd name="connsiteY11" fmla="*/ 161059 h 1007918"/>
                <a:gd name="connsiteX12" fmla="*/ 872837 w 3527714"/>
                <a:gd name="connsiteY12" fmla="*/ 161059 h 1007918"/>
                <a:gd name="connsiteX13" fmla="*/ 872837 w 3527714"/>
                <a:gd name="connsiteY13" fmla="*/ 207818 h 1007918"/>
                <a:gd name="connsiteX14" fmla="*/ 966355 w 3527714"/>
                <a:gd name="connsiteY14" fmla="*/ 207818 h 1007918"/>
                <a:gd name="connsiteX15" fmla="*/ 1013114 w 3527714"/>
                <a:gd name="connsiteY15" fmla="*/ 254577 h 1007918"/>
                <a:gd name="connsiteX16" fmla="*/ 1127414 w 3527714"/>
                <a:gd name="connsiteY16" fmla="*/ 254577 h 1007918"/>
                <a:gd name="connsiteX17" fmla="*/ 1127414 w 3527714"/>
                <a:gd name="connsiteY17" fmla="*/ 285750 h 1007918"/>
                <a:gd name="connsiteX18" fmla="*/ 1174173 w 3527714"/>
                <a:gd name="connsiteY18" fmla="*/ 285750 h 1007918"/>
                <a:gd name="connsiteX19" fmla="*/ 1205346 w 3527714"/>
                <a:gd name="connsiteY19" fmla="*/ 316923 h 1007918"/>
                <a:gd name="connsiteX20" fmla="*/ 1262496 w 3527714"/>
                <a:gd name="connsiteY20" fmla="*/ 316923 h 1007918"/>
                <a:gd name="connsiteX21" fmla="*/ 1314450 w 3527714"/>
                <a:gd name="connsiteY21" fmla="*/ 368877 h 1007918"/>
                <a:gd name="connsiteX22" fmla="*/ 1361210 w 3527714"/>
                <a:gd name="connsiteY22" fmla="*/ 368877 h 1007918"/>
                <a:gd name="connsiteX23" fmla="*/ 1361210 w 3527714"/>
                <a:gd name="connsiteY23" fmla="*/ 400050 h 1007918"/>
                <a:gd name="connsiteX24" fmla="*/ 1470314 w 3527714"/>
                <a:gd name="connsiteY24" fmla="*/ 400050 h 1007918"/>
                <a:gd name="connsiteX25" fmla="*/ 1485900 w 3527714"/>
                <a:gd name="connsiteY25" fmla="*/ 415636 h 1007918"/>
                <a:gd name="connsiteX26" fmla="*/ 1584614 w 3527714"/>
                <a:gd name="connsiteY26" fmla="*/ 415636 h 1007918"/>
                <a:gd name="connsiteX27" fmla="*/ 1620982 w 3527714"/>
                <a:gd name="connsiteY27" fmla="*/ 452004 h 1007918"/>
                <a:gd name="connsiteX28" fmla="*/ 1698914 w 3527714"/>
                <a:gd name="connsiteY28" fmla="*/ 452004 h 1007918"/>
                <a:gd name="connsiteX29" fmla="*/ 1698914 w 3527714"/>
                <a:gd name="connsiteY29" fmla="*/ 509154 h 1007918"/>
                <a:gd name="connsiteX30" fmla="*/ 1818410 w 3527714"/>
                <a:gd name="connsiteY30" fmla="*/ 509154 h 1007918"/>
                <a:gd name="connsiteX31" fmla="*/ 1818410 w 3527714"/>
                <a:gd name="connsiteY31" fmla="*/ 509154 h 1007918"/>
                <a:gd name="connsiteX32" fmla="*/ 1818410 w 3527714"/>
                <a:gd name="connsiteY32" fmla="*/ 509154 h 1007918"/>
                <a:gd name="connsiteX33" fmla="*/ 1849582 w 3527714"/>
                <a:gd name="connsiteY33" fmla="*/ 540326 h 1007918"/>
                <a:gd name="connsiteX34" fmla="*/ 2078182 w 3527714"/>
                <a:gd name="connsiteY34" fmla="*/ 540326 h 1007918"/>
                <a:gd name="connsiteX35" fmla="*/ 2078182 w 3527714"/>
                <a:gd name="connsiteY35" fmla="*/ 571500 h 1007918"/>
                <a:gd name="connsiteX36" fmla="*/ 2202873 w 3527714"/>
                <a:gd name="connsiteY36" fmla="*/ 571500 h 1007918"/>
                <a:gd name="connsiteX37" fmla="*/ 2280805 w 3527714"/>
                <a:gd name="connsiteY37" fmla="*/ 644236 h 1007918"/>
                <a:gd name="connsiteX38" fmla="*/ 2524991 w 3527714"/>
                <a:gd name="connsiteY38" fmla="*/ 644236 h 1007918"/>
                <a:gd name="connsiteX39" fmla="*/ 2587337 w 3527714"/>
                <a:gd name="connsiteY39" fmla="*/ 706582 h 1007918"/>
                <a:gd name="connsiteX40" fmla="*/ 2654878 w 3527714"/>
                <a:gd name="connsiteY40" fmla="*/ 706582 h 1007918"/>
                <a:gd name="connsiteX41" fmla="*/ 2701637 w 3527714"/>
                <a:gd name="connsiteY41" fmla="*/ 753341 h 1007918"/>
                <a:gd name="connsiteX42" fmla="*/ 2774373 w 3527714"/>
                <a:gd name="connsiteY42" fmla="*/ 753341 h 1007918"/>
                <a:gd name="connsiteX43" fmla="*/ 2810741 w 3527714"/>
                <a:gd name="connsiteY43" fmla="*/ 789709 h 1007918"/>
                <a:gd name="connsiteX44" fmla="*/ 2883478 w 3527714"/>
                <a:gd name="connsiteY44" fmla="*/ 789709 h 1007918"/>
                <a:gd name="connsiteX45" fmla="*/ 2883478 w 3527714"/>
                <a:gd name="connsiteY45" fmla="*/ 820882 h 1007918"/>
                <a:gd name="connsiteX46" fmla="*/ 3023755 w 3527714"/>
                <a:gd name="connsiteY46" fmla="*/ 820882 h 1007918"/>
                <a:gd name="connsiteX47" fmla="*/ 3044537 w 3527714"/>
                <a:gd name="connsiteY47" fmla="*/ 841664 h 1007918"/>
                <a:gd name="connsiteX48" fmla="*/ 3044537 w 3527714"/>
                <a:gd name="connsiteY48" fmla="*/ 841664 h 1007918"/>
                <a:gd name="connsiteX49" fmla="*/ 3080905 w 3527714"/>
                <a:gd name="connsiteY49" fmla="*/ 878032 h 1007918"/>
                <a:gd name="connsiteX50" fmla="*/ 3127664 w 3527714"/>
                <a:gd name="connsiteY50" fmla="*/ 878032 h 1007918"/>
                <a:gd name="connsiteX51" fmla="*/ 3148446 w 3527714"/>
                <a:gd name="connsiteY51" fmla="*/ 909204 h 1007918"/>
                <a:gd name="connsiteX52" fmla="*/ 3210791 w 3527714"/>
                <a:gd name="connsiteY52" fmla="*/ 914400 h 1007918"/>
                <a:gd name="connsiteX53" fmla="*/ 3226378 w 3527714"/>
                <a:gd name="connsiteY53" fmla="*/ 945573 h 1007918"/>
                <a:gd name="connsiteX54" fmla="*/ 3314700 w 3527714"/>
                <a:gd name="connsiteY54" fmla="*/ 955964 h 1007918"/>
                <a:gd name="connsiteX55" fmla="*/ 3319896 w 3527714"/>
                <a:gd name="connsiteY55" fmla="*/ 976745 h 1007918"/>
                <a:gd name="connsiteX56" fmla="*/ 3470564 w 3527714"/>
                <a:gd name="connsiteY56" fmla="*/ 981941 h 1007918"/>
                <a:gd name="connsiteX57" fmla="*/ 3470564 w 3527714"/>
                <a:gd name="connsiteY57" fmla="*/ 1007918 h 1007918"/>
                <a:gd name="connsiteX58" fmla="*/ 3527714 w 3527714"/>
                <a:gd name="connsiteY58" fmla="*/ 1007918 h 1007918"/>
                <a:gd name="connsiteX59" fmla="*/ 3527714 w 3527714"/>
                <a:gd name="connsiteY59" fmla="*/ 1007918 h 1007918"/>
                <a:gd name="connsiteX0" fmla="*/ 0 w 3527714"/>
                <a:gd name="connsiteY0" fmla="*/ 0 h 1007918"/>
                <a:gd name="connsiteX1" fmla="*/ 36368 w 3527714"/>
                <a:gd name="connsiteY1" fmla="*/ 36368 h 1007918"/>
                <a:gd name="connsiteX2" fmla="*/ 213014 w 3527714"/>
                <a:gd name="connsiteY2" fmla="*/ 36368 h 1007918"/>
                <a:gd name="connsiteX3" fmla="*/ 238991 w 3527714"/>
                <a:gd name="connsiteY3" fmla="*/ 62345 h 1007918"/>
                <a:gd name="connsiteX4" fmla="*/ 301337 w 3527714"/>
                <a:gd name="connsiteY4" fmla="*/ 62345 h 1007918"/>
                <a:gd name="connsiteX5" fmla="*/ 306533 w 3527714"/>
                <a:gd name="connsiteY5" fmla="*/ 67541 h 1007918"/>
                <a:gd name="connsiteX6" fmla="*/ 420832 w 3527714"/>
                <a:gd name="connsiteY6" fmla="*/ 67541 h 1007918"/>
                <a:gd name="connsiteX7" fmla="*/ 420832 w 3527714"/>
                <a:gd name="connsiteY7" fmla="*/ 98714 h 1007918"/>
                <a:gd name="connsiteX8" fmla="*/ 670214 w 3527714"/>
                <a:gd name="connsiteY8" fmla="*/ 98714 h 1007918"/>
                <a:gd name="connsiteX9" fmla="*/ 670214 w 3527714"/>
                <a:gd name="connsiteY9" fmla="*/ 124691 h 1007918"/>
                <a:gd name="connsiteX10" fmla="*/ 758537 w 3527714"/>
                <a:gd name="connsiteY10" fmla="*/ 124691 h 1007918"/>
                <a:gd name="connsiteX11" fmla="*/ 758537 w 3527714"/>
                <a:gd name="connsiteY11" fmla="*/ 161059 h 1007918"/>
                <a:gd name="connsiteX12" fmla="*/ 872837 w 3527714"/>
                <a:gd name="connsiteY12" fmla="*/ 161059 h 1007918"/>
                <a:gd name="connsiteX13" fmla="*/ 872837 w 3527714"/>
                <a:gd name="connsiteY13" fmla="*/ 207818 h 1007918"/>
                <a:gd name="connsiteX14" fmla="*/ 966355 w 3527714"/>
                <a:gd name="connsiteY14" fmla="*/ 207818 h 1007918"/>
                <a:gd name="connsiteX15" fmla="*/ 1013114 w 3527714"/>
                <a:gd name="connsiteY15" fmla="*/ 254577 h 1007918"/>
                <a:gd name="connsiteX16" fmla="*/ 1127414 w 3527714"/>
                <a:gd name="connsiteY16" fmla="*/ 254577 h 1007918"/>
                <a:gd name="connsiteX17" fmla="*/ 1127414 w 3527714"/>
                <a:gd name="connsiteY17" fmla="*/ 285750 h 1007918"/>
                <a:gd name="connsiteX18" fmla="*/ 1174173 w 3527714"/>
                <a:gd name="connsiteY18" fmla="*/ 285750 h 1007918"/>
                <a:gd name="connsiteX19" fmla="*/ 1205346 w 3527714"/>
                <a:gd name="connsiteY19" fmla="*/ 316923 h 1007918"/>
                <a:gd name="connsiteX20" fmla="*/ 1262496 w 3527714"/>
                <a:gd name="connsiteY20" fmla="*/ 316923 h 1007918"/>
                <a:gd name="connsiteX21" fmla="*/ 1314450 w 3527714"/>
                <a:gd name="connsiteY21" fmla="*/ 368877 h 1007918"/>
                <a:gd name="connsiteX22" fmla="*/ 1361210 w 3527714"/>
                <a:gd name="connsiteY22" fmla="*/ 368877 h 1007918"/>
                <a:gd name="connsiteX23" fmla="*/ 1361210 w 3527714"/>
                <a:gd name="connsiteY23" fmla="*/ 400050 h 1007918"/>
                <a:gd name="connsiteX24" fmla="*/ 1470314 w 3527714"/>
                <a:gd name="connsiteY24" fmla="*/ 400050 h 1007918"/>
                <a:gd name="connsiteX25" fmla="*/ 1485900 w 3527714"/>
                <a:gd name="connsiteY25" fmla="*/ 415636 h 1007918"/>
                <a:gd name="connsiteX26" fmla="*/ 1584614 w 3527714"/>
                <a:gd name="connsiteY26" fmla="*/ 415636 h 1007918"/>
                <a:gd name="connsiteX27" fmla="*/ 1620982 w 3527714"/>
                <a:gd name="connsiteY27" fmla="*/ 452004 h 1007918"/>
                <a:gd name="connsiteX28" fmla="*/ 1698914 w 3527714"/>
                <a:gd name="connsiteY28" fmla="*/ 452004 h 1007918"/>
                <a:gd name="connsiteX29" fmla="*/ 1698914 w 3527714"/>
                <a:gd name="connsiteY29" fmla="*/ 509154 h 1007918"/>
                <a:gd name="connsiteX30" fmla="*/ 1818410 w 3527714"/>
                <a:gd name="connsiteY30" fmla="*/ 509154 h 1007918"/>
                <a:gd name="connsiteX31" fmla="*/ 1818410 w 3527714"/>
                <a:gd name="connsiteY31" fmla="*/ 509154 h 1007918"/>
                <a:gd name="connsiteX32" fmla="*/ 1818410 w 3527714"/>
                <a:gd name="connsiteY32" fmla="*/ 509154 h 1007918"/>
                <a:gd name="connsiteX33" fmla="*/ 1849582 w 3527714"/>
                <a:gd name="connsiteY33" fmla="*/ 540326 h 1007918"/>
                <a:gd name="connsiteX34" fmla="*/ 2078182 w 3527714"/>
                <a:gd name="connsiteY34" fmla="*/ 540326 h 1007918"/>
                <a:gd name="connsiteX35" fmla="*/ 2078182 w 3527714"/>
                <a:gd name="connsiteY35" fmla="*/ 571500 h 1007918"/>
                <a:gd name="connsiteX36" fmla="*/ 2202873 w 3527714"/>
                <a:gd name="connsiteY36" fmla="*/ 571500 h 1007918"/>
                <a:gd name="connsiteX37" fmla="*/ 2280805 w 3527714"/>
                <a:gd name="connsiteY37" fmla="*/ 644236 h 1007918"/>
                <a:gd name="connsiteX38" fmla="*/ 2524991 w 3527714"/>
                <a:gd name="connsiteY38" fmla="*/ 644236 h 1007918"/>
                <a:gd name="connsiteX39" fmla="*/ 2587337 w 3527714"/>
                <a:gd name="connsiteY39" fmla="*/ 706582 h 1007918"/>
                <a:gd name="connsiteX40" fmla="*/ 2654878 w 3527714"/>
                <a:gd name="connsiteY40" fmla="*/ 706582 h 1007918"/>
                <a:gd name="connsiteX41" fmla="*/ 2701637 w 3527714"/>
                <a:gd name="connsiteY41" fmla="*/ 753341 h 1007918"/>
                <a:gd name="connsiteX42" fmla="*/ 2774373 w 3527714"/>
                <a:gd name="connsiteY42" fmla="*/ 753341 h 1007918"/>
                <a:gd name="connsiteX43" fmla="*/ 2810741 w 3527714"/>
                <a:gd name="connsiteY43" fmla="*/ 789709 h 1007918"/>
                <a:gd name="connsiteX44" fmla="*/ 2883478 w 3527714"/>
                <a:gd name="connsiteY44" fmla="*/ 789709 h 1007918"/>
                <a:gd name="connsiteX45" fmla="*/ 2883478 w 3527714"/>
                <a:gd name="connsiteY45" fmla="*/ 820882 h 1007918"/>
                <a:gd name="connsiteX46" fmla="*/ 3023755 w 3527714"/>
                <a:gd name="connsiteY46" fmla="*/ 820882 h 1007918"/>
                <a:gd name="connsiteX47" fmla="*/ 3044537 w 3527714"/>
                <a:gd name="connsiteY47" fmla="*/ 841664 h 1007918"/>
                <a:gd name="connsiteX48" fmla="*/ 3044537 w 3527714"/>
                <a:gd name="connsiteY48" fmla="*/ 841664 h 1007918"/>
                <a:gd name="connsiteX49" fmla="*/ 3080905 w 3527714"/>
                <a:gd name="connsiteY49" fmla="*/ 878032 h 1007918"/>
                <a:gd name="connsiteX50" fmla="*/ 3127664 w 3527714"/>
                <a:gd name="connsiteY50" fmla="*/ 878032 h 1007918"/>
                <a:gd name="connsiteX51" fmla="*/ 3148446 w 3527714"/>
                <a:gd name="connsiteY51" fmla="*/ 909204 h 1007918"/>
                <a:gd name="connsiteX52" fmla="*/ 3210791 w 3527714"/>
                <a:gd name="connsiteY52" fmla="*/ 914400 h 1007918"/>
                <a:gd name="connsiteX53" fmla="*/ 3226378 w 3527714"/>
                <a:gd name="connsiteY53" fmla="*/ 945573 h 1007918"/>
                <a:gd name="connsiteX54" fmla="*/ 3314700 w 3527714"/>
                <a:gd name="connsiteY54" fmla="*/ 955964 h 1007918"/>
                <a:gd name="connsiteX55" fmla="*/ 3319896 w 3527714"/>
                <a:gd name="connsiteY55" fmla="*/ 976745 h 1007918"/>
                <a:gd name="connsiteX56" fmla="*/ 3470564 w 3527714"/>
                <a:gd name="connsiteY56" fmla="*/ 981941 h 1007918"/>
                <a:gd name="connsiteX57" fmla="*/ 3470564 w 3527714"/>
                <a:gd name="connsiteY57" fmla="*/ 1007918 h 1007918"/>
                <a:gd name="connsiteX58" fmla="*/ 3527714 w 3527714"/>
                <a:gd name="connsiteY58" fmla="*/ 1007918 h 1007918"/>
                <a:gd name="connsiteX0" fmla="*/ 0 w 3527714"/>
                <a:gd name="connsiteY0" fmla="*/ 0 h 1007918"/>
                <a:gd name="connsiteX1" fmla="*/ 36368 w 3527714"/>
                <a:gd name="connsiteY1" fmla="*/ 36368 h 1007918"/>
                <a:gd name="connsiteX2" fmla="*/ 213014 w 3527714"/>
                <a:gd name="connsiteY2" fmla="*/ 36368 h 1007918"/>
                <a:gd name="connsiteX3" fmla="*/ 238991 w 3527714"/>
                <a:gd name="connsiteY3" fmla="*/ 62345 h 1007918"/>
                <a:gd name="connsiteX4" fmla="*/ 301337 w 3527714"/>
                <a:gd name="connsiteY4" fmla="*/ 62345 h 1007918"/>
                <a:gd name="connsiteX5" fmla="*/ 306533 w 3527714"/>
                <a:gd name="connsiteY5" fmla="*/ 67541 h 1007918"/>
                <a:gd name="connsiteX6" fmla="*/ 420832 w 3527714"/>
                <a:gd name="connsiteY6" fmla="*/ 67541 h 1007918"/>
                <a:gd name="connsiteX7" fmla="*/ 420832 w 3527714"/>
                <a:gd name="connsiteY7" fmla="*/ 98714 h 1007918"/>
                <a:gd name="connsiteX8" fmla="*/ 670214 w 3527714"/>
                <a:gd name="connsiteY8" fmla="*/ 98714 h 1007918"/>
                <a:gd name="connsiteX9" fmla="*/ 670214 w 3527714"/>
                <a:gd name="connsiteY9" fmla="*/ 124691 h 1007918"/>
                <a:gd name="connsiteX10" fmla="*/ 758537 w 3527714"/>
                <a:gd name="connsiteY10" fmla="*/ 124691 h 1007918"/>
                <a:gd name="connsiteX11" fmla="*/ 758537 w 3527714"/>
                <a:gd name="connsiteY11" fmla="*/ 161059 h 1007918"/>
                <a:gd name="connsiteX12" fmla="*/ 872837 w 3527714"/>
                <a:gd name="connsiteY12" fmla="*/ 161059 h 1007918"/>
                <a:gd name="connsiteX13" fmla="*/ 872837 w 3527714"/>
                <a:gd name="connsiteY13" fmla="*/ 207818 h 1007918"/>
                <a:gd name="connsiteX14" fmla="*/ 966355 w 3527714"/>
                <a:gd name="connsiteY14" fmla="*/ 207818 h 1007918"/>
                <a:gd name="connsiteX15" fmla="*/ 1013114 w 3527714"/>
                <a:gd name="connsiteY15" fmla="*/ 254577 h 1007918"/>
                <a:gd name="connsiteX16" fmla="*/ 1127414 w 3527714"/>
                <a:gd name="connsiteY16" fmla="*/ 254577 h 1007918"/>
                <a:gd name="connsiteX17" fmla="*/ 1127414 w 3527714"/>
                <a:gd name="connsiteY17" fmla="*/ 285750 h 1007918"/>
                <a:gd name="connsiteX18" fmla="*/ 1174173 w 3527714"/>
                <a:gd name="connsiteY18" fmla="*/ 285750 h 1007918"/>
                <a:gd name="connsiteX19" fmla="*/ 1205346 w 3527714"/>
                <a:gd name="connsiteY19" fmla="*/ 316923 h 1007918"/>
                <a:gd name="connsiteX20" fmla="*/ 1262496 w 3527714"/>
                <a:gd name="connsiteY20" fmla="*/ 316923 h 1007918"/>
                <a:gd name="connsiteX21" fmla="*/ 1314450 w 3527714"/>
                <a:gd name="connsiteY21" fmla="*/ 368877 h 1007918"/>
                <a:gd name="connsiteX22" fmla="*/ 1361210 w 3527714"/>
                <a:gd name="connsiteY22" fmla="*/ 368877 h 1007918"/>
                <a:gd name="connsiteX23" fmla="*/ 1361210 w 3527714"/>
                <a:gd name="connsiteY23" fmla="*/ 400050 h 1007918"/>
                <a:gd name="connsiteX24" fmla="*/ 1470314 w 3527714"/>
                <a:gd name="connsiteY24" fmla="*/ 400050 h 1007918"/>
                <a:gd name="connsiteX25" fmla="*/ 1485900 w 3527714"/>
                <a:gd name="connsiteY25" fmla="*/ 415636 h 1007918"/>
                <a:gd name="connsiteX26" fmla="*/ 1584614 w 3527714"/>
                <a:gd name="connsiteY26" fmla="*/ 415636 h 1007918"/>
                <a:gd name="connsiteX27" fmla="*/ 1620982 w 3527714"/>
                <a:gd name="connsiteY27" fmla="*/ 452004 h 1007918"/>
                <a:gd name="connsiteX28" fmla="*/ 1698914 w 3527714"/>
                <a:gd name="connsiteY28" fmla="*/ 452004 h 1007918"/>
                <a:gd name="connsiteX29" fmla="*/ 1698914 w 3527714"/>
                <a:gd name="connsiteY29" fmla="*/ 509154 h 1007918"/>
                <a:gd name="connsiteX30" fmla="*/ 1818410 w 3527714"/>
                <a:gd name="connsiteY30" fmla="*/ 509154 h 1007918"/>
                <a:gd name="connsiteX31" fmla="*/ 1818410 w 3527714"/>
                <a:gd name="connsiteY31" fmla="*/ 509154 h 1007918"/>
                <a:gd name="connsiteX32" fmla="*/ 1818410 w 3527714"/>
                <a:gd name="connsiteY32" fmla="*/ 509154 h 1007918"/>
                <a:gd name="connsiteX33" fmla="*/ 1849582 w 3527714"/>
                <a:gd name="connsiteY33" fmla="*/ 540326 h 1007918"/>
                <a:gd name="connsiteX34" fmla="*/ 2078182 w 3527714"/>
                <a:gd name="connsiteY34" fmla="*/ 540326 h 1007918"/>
                <a:gd name="connsiteX35" fmla="*/ 2078182 w 3527714"/>
                <a:gd name="connsiteY35" fmla="*/ 571500 h 1007918"/>
                <a:gd name="connsiteX36" fmla="*/ 2202873 w 3527714"/>
                <a:gd name="connsiteY36" fmla="*/ 571500 h 1007918"/>
                <a:gd name="connsiteX37" fmla="*/ 2280805 w 3527714"/>
                <a:gd name="connsiteY37" fmla="*/ 644236 h 1007918"/>
                <a:gd name="connsiteX38" fmla="*/ 2524991 w 3527714"/>
                <a:gd name="connsiteY38" fmla="*/ 644236 h 1007918"/>
                <a:gd name="connsiteX39" fmla="*/ 2587337 w 3527714"/>
                <a:gd name="connsiteY39" fmla="*/ 706582 h 1007918"/>
                <a:gd name="connsiteX40" fmla="*/ 2654878 w 3527714"/>
                <a:gd name="connsiteY40" fmla="*/ 706582 h 1007918"/>
                <a:gd name="connsiteX41" fmla="*/ 2701637 w 3527714"/>
                <a:gd name="connsiteY41" fmla="*/ 753341 h 1007918"/>
                <a:gd name="connsiteX42" fmla="*/ 2774373 w 3527714"/>
                <a:gd name="connsiteY42" fmla="*/ 753341 h 1007918"/>
                <a:gd name="connsiteX43" fmla="*/ 2810741 w 3527714"/>
                <a:gd name="connsiteY43" fmla="*/ 789709 h 1007918"/>
                <a:gd name="connsiteX44" fmla="*/ 2883478 w 3527714"/>
                <a:gd name="connsiteY44" fmla="*/ 789709 h 1007918"/>
                <a:gd name="connsiteX45" fmla="*/ 2883478 w 3527714"/>
                <a:gd name="connsiteY45" fmla="*/ 820882 h 1007918"/>
                <a:gd name="connsiteX46" fmla="*/ 3023755 w 3527714"/>
                <a:gd name="connsiteY46" fmla="*/ 820882 h 1007918"/>
                <a:gd name="connsiteX47" fmla="*/ 3044537 w 3527714"/>
                <a:gd name="connsiteY47" fmla="*/ 841664 h 1007918"/>
                <a:gd name="connsiteX48" fmla="*/ 3044537 w 3527714"/>
                <a:gd name="connsiteY48" fmla="*/ 841664 h 1007918"/>
                <a:gd name="connsiteX49" fmla="*/ 3080905 w 3527714"/>
                <a:gd name="connsiteY49" fmla="*/ 878032 h 1007918"/>
                <a:gd name="connsiteX50" fmla="*/ 3127664 w 3527714"/>
                <a:gd name="connsiteY50" fmla="*/ 878032 h 1007918"/>
                <a:gd name="connsiteX51" fmla="*/ 3148446 w 3527714"/>
                <a:gd name="connsiteY51" fmla="*/ 909204 h 1007918"/>
                <a:gd name="connsiteX52" fmla="*/ 3210791 w 3527714"/>
                <a:gd name="connsiteY52" fmla="*/ 914400 h 1007918"/>
                <a:gd name="connsiteX53" fmla="*/ 3226378 w 3527714"/>
                <a:gd name="connsiteY53" fmla="*/ 945573 h 1007918"/>
                <a:gd name="connsiteX54" fmla="*/ 3314700 w 3527714"/>
                <a:gd name="connsiteY54" fmla="*/ 955964 h 1007918"/>
                <a:gd name="connsiteX55" fmla="*/ 3319896 w 3527714"/>
                <a:gd name="connsiteY55" fmla="*/ 976745 h 1007918"/>
                <a:gd name="connsiteX56" fmla="*/ 3470564 w 3527714"/>
                <a:gd name="connsiteY56" fmla="*/ 981941 h 1007918"/>
                <a:gd name="connsiteX57" fmla="*/ 3527714 w 3527714"/>
                <a:gd name="connsiteY57" fmla="*/ 1007918 h 1007918"/>
                <a:gd name="connsiteX0" fmla="*/ 0 w 3470564"/>
                <a:gd name="connsiteY0" fmla="*/ 0 h 981941"/>
                <a:gd name="connsiteX1" fmla="*/ 36368 w 3470564"/>
                <a:gd name="connsiteY1" fmla="*/ 36368 h 981941"/>
                <a:gd name="connsiteX2" fmla="*/ 213014 w 3470564"/>
                <a:gd name="connsiteY2" fmla="*/ 36368 h 981941"/>
                <a:gd name="connsiteX3" fmla="*/ 238991 w 3470564"/>
                <a:gd name="connsiteY3" fmla="*/ 62345 h 981941"/>
                <a:gd name="connsiteX4" fmla="*/ 301337 w 3470564"/>
                <a:gd name="connsiteY4" fmla="*/ 62345 h 981941"/>
                <a:gd name="connsiteX5" fmla="*/ 306533 w 3470564"/>
                <a:gd name="connsiteY5" fmla="*/ 67541 h 981941"/>
                <a:gd name="connsiteX6" fmla="*/ 420832 w 3470564"/>
                <a:gd name="connsiteY6" fmla="*/ 67541 h 981941"/>
                <a:gd name="connsiteX7" fmla="*/ 420832 w 3470564"/>
                <a:gd name="connsiteY7" fmla="*/ 98714 h 981941"/>
                <a:gd name="connsiteX8" fmla="*/ 670214 w 3470564"/>
                <a:gd name="connsiteY8" fmla="*/ 98714 h 981941"/>
                <a:gd name="connsiteX9" fmla="*/ 670214 w 3470564"/>
                <a:gd name="connsiteY9" fmla="*/ 124691 h 981941"/>
                <a:gd name="connsiteX10" fmla="*/ 758537 w 3470564"/>
                <a:gd name="connsiteY10" fmla="*/ 124691 h 981941"/>
                <a:gd name="connsiteX11" fmla="*/ 758537 w 3470564"/>
                <a:gd name="connsiteY11" fmla="*/ 161059 h 981941"/>
                <a:gd name="connsiteX12" fmla="*/ 872837 w 3470564"/>
                <a:gd name="connsiteY12" fmla="*/ 161059 h 981941"/>
                <a:gd name="connsiteX13" fmla="*/ 872837 w 3470564"/>
                <a:gd name="connsiteY13" fmla="*/ 207818 h 981941"/>
                <a:gd name="connsiteX14" fmla="*/ 966355 w 3470564"/>
                <a:gd name="connsiteY14" fmla="*/ 207818 h 981941"/>
                <a:gd name="connsiteX15" fmla="*/ 1013114 w 3470564"/>
                <a:gd name="connsiteY15" fmla="*/ 254577 h 981941"/>
                <a:gd name="connsiteX16" fmla="*/ 1127414 w 3470564"/>
                <a:gd name="connsiteY16" fmla="*/ 254577 h 981941"/>
                <a:gd name="connsiteX17" fmla="*/ 1127414 w 3470564"/>
                <a:gd name="connsiteY17" fmla="*/ 285750 h 981941"/>
                <a:gd name="connsiteX18" fmla="*/ 1174173 w 3470564"/>
                <a:gd name="connsiteY18" fmla="*/ 285750 h 981941"/>
                <a:gd name="connsiteX19" fmla="*/ 1205346 w 3470564"/>
                <a:gd name="connsiteY19" fmla="*/ 316923 h 981941"/>
                <a:gd name="connsiteX20" fmla="*/ 1262496 w 3470564"/>
                <a:gd name="connsiteY20" fmla="*/ 316923 h 981941"/>
                <a:gd name="connsiteX21" fmla="*/ 1314450 w 3470564"/>
                <a:gd name="connsiteY21" fmla="*/ 368877 h 981941"/>
                <a:gd name="connsiteX22" fmla="*/ 1361210 w 3470564"/>
                <a:gd name="connsiteY22" fmla="*/ 368877 h 981941"/>
                <a:gd name="connsiteX23" fmla="*/ 1361210 w 3470564"/>
                <a:gd name="connsiteY23" fmla="*/ 400050 h 981941"/>
                <a:gd name="connsiteX24" fmla="*/ 1470314 w 3470564"/>
                <a:gd name="connsiteY24" fmla="*/ 400050 h 981941"/>
                <a:gd name="connsiteX25" fmla="*/ 1485900 w 3470564"/>
                <a:gd name="connsiteY25" fmla="*/ 415636 h 981941"/>
                <a:gd name="connsiteX26" fmla="*/ 1584614 w 3470564"/>
                <a:gd name="connsiteY26" fmla="*/ 415636 h 981941"/>
                <a:gd name="connsiteX27" fmla="*/ 1620982 w 3470564"/>
                <a:gd name="connsiteY27" fmla="*/ 452004 h 981941"/>
                <a:gd name="connsiteX28" fmla="*/ 1698914 w 3470564"/>
                <a:gd name="connsiteY28" fmla="*/ 452004 h 981941"/>
                <a:gd name="connsiteX29" fmla="*/ 1698914 w 3470564"/>
                <a:gd name="connsiteY29" fmla="*/ 509154 h 981941"/>
                <a:gd name="connsiteX30" fmla="*/ 1818410 w 3470564"/>
                <a:gd name="connsiteY30" fmla="*/ 509154 h 981941"/>
                <a:gd name="connsiteX31" fmla="*/ 1818410 w 3470564"/>
                <a:gd name="connsiteY31" fmla="*/ 509154 h 981941"/>
                <a:gd name="connsiteX32" fmla="*/ 1818410 w 3470564"/>
                <a:gd name="connsiteY32" fmla="*/ 509154 h 981941"/>
                <a:gd name="connsiteX33" fmla="*/ 1849582 w 3470564"/>
                <a:gd name="connsiteY33" fmla="*/ 540326 h 981941"/>
                <a:gd name="connsiteX34" fmla="*/ 2078182 w 3470564"/>
                <a:gd name="connsiteY34" fmla="*/ 540326 h 981941"/>
                <a:gd name="connsiteX35" fmla="*/ 2078182 w 3470564"/>
                <a:gd name="connsiteY35" fmla="*/ 571500 h 981941"/>
                <a:gd name="connsiteX36" fmla="*/ 2202873 w 3470564"/>
                <a:gd name="connsiteY36" fmla="*/ 571500 h 981941"/>
                <a:gd name="connsiteX37" fmla="*/ 2280805 w 3470564"/>
                <a:gd name="connsiteY37" fmla="*/ 644236 h 981941"/>
                <a:gd name="connsiteX38" fmla="*/ 2524991 w 3470564"/>
                <a:gd name="connsiteY38" fmla="*/ 644236 h 981941"/>
                <a:gd name="connsiteX39" fmla="*/ 2587337 w 3470564"/>
                <a:gd name="connsiteY39" fmla="*/ 706582 h 981941"/>
                <a:gd name="connsiteX40" fmla="*/ 2654878 w 3470564"/>
                <a:gd name="connsiteY40" fmla="*/ 706582 h 981941"/>
                <a:gd name="connsiteX41" fmla="*/ 2701637 w 3470564"/>
                <a:gd name="connsiteY41" fmla="*/ 753341 h 981941"/>
                <a:gd name="connsiteX42" fmla="*/ 2774373 w 3470564"/>
                <a:gd name="connsiteY42" fmla="*/ 753341 h 981941"/>
                <a:gd name="connsiteX43" fmla="*/ 2810741 w 3470564"/>
                <a:gd name="connsiteY43" fmla="*/ 789709 h 981941"/>
                <a:gd name="connsiteX44" fmla="*/ 2883478 w 3470564"/>
                <a:gd name="connsiteY44" fmla="*/ 789709 h 981941"/>
                <a:gd name="connsiteX45" fmla="*/ 2883478 w 3470564"/>
                <a:gd name="connsiteY45" fmla="*/ 820882 h 981941"/>
                <a:gd name="connsiteX46" fmla="*/ 3023755 w 3470564"/>
                <a:gd name="connsiteY46" fmla="*/ 820882 h 981941"/>
                <a:gd name="connsiteX47" fmla="*/ 3044537 w 3470564"/>
                <a:gd name="connsiteY47" fmla="*/ 841664 h 981941"/>
                <a:gd name="connsiteX48" fmla="*/ 3044537 w 3470564"/>
                <a:gd name="connsiteY48" fmla="*/ 841664 h 981941"/>
                <a:gd name="connsiteX49" fmla="*/ 3080905 w 3470564"/>
                <a:gd name="connsiteY49" fmla="*/ 878032 h 981941"/>
                <a:gd name="connsiteX50" fmla="*/ 3127664 w 3470564"/>
                <a:gd name="connsiteY50" fmla="*/ 878032 h 981941"/>
                <a:gd name="connsiteX51" fmla="*/ 3148446 w 3470564"/>
                <a:gd name="connsiteY51" fmla="*/ 909204 h 981941"/>
                <a:gd name="connsiteX52" fmla="*/ 3210791 w 3470564"/>
                <a:gd name="connsiteY52" fmla="*/ 914400 h 981941"/>
                <a:gd name="connsiteX53" fmla="*/ 3226378 w 3470564"/>
                <a:gd name="connsiteY53" fmla="*/ 945573 h 981941"/>
                <a:gd name="connsiteX54" fmla="*/ 3314700 w 3470564"/>
                <a:gd name="connsiteY54" fmla="*/ 955964 h 981941"/>
                <a:gd name="connsiteX55" fmla="*/ 3319896 w 3470564"/>
                <a:gd name="connsiteY55" fmla="*/ 976745 h 981941"/>
                <a:gd name="connsiteX56" fmla="*/ 3470564 w 3470564"/>
                <a:gd name="connsiteY56" fmla="*/ 981941 h 981941"/>
                <a:gd name="connsiteX0" fmla="*/ 0 w 3319896"/>
                <a:gd name="connsiteY0" fmla="*/ 0 h 976745"/>
                <a:gd name="connsiteX1" fmla="*/ 36368 w 3319896"/>
                <a:gd name="connsiteY1" fmla="*/ 36368 h 976745"/>
                <a:gd name="connsiteX2" fmla="*/ 213014 w 3319896"/>
                <a:gd name="connsiteY2" fmla="*/ 36368 h 976745"/>
                <a:gd name="connsiteX3" fmla="*/ 238991 w 3319896"/>
                <a:gd name="connsiteY3" fmla="*/ 62345 h 976745"/>
                <a:gd name="connsiteX4" fmla="*/ 301337 w 3319896"/>
                <a:gd name="connsiteY4" fmla="*/ 62345 h 976745"/>
                <a:gd name="connsiteX5" fmla="*/ 306533 w 3319896"/>
                <a:gd name="connsiteY5" fmla="*/ 67541 h 976745"/>
                <a:gd name="connsiteX6" fmla="*/ 420832 w 3319896"/>
                <a:gd name="connsiteY6" fmla="*/ 67541 h 976745"/>
                <a:gd name="connsiteX7" fmla="*/ 420832 w 3319896"/>
                <a:gd name="connsiteY7" fmla="*/ 98714 h 976745"/>
                <a:gd name="connsiteX8" fmla="*/ 670214 w 3319896"/>
                <a:gd name="connsiteY8" fmla="*/ 98714 h 976745"/>
                <a:gd name="connsiteX9" fmla="*/ 670214 w 3319896"/>
                <a:gd name="connsiteY9" fmla="*/ 124691 h 976745"/>
                <a:gd name="connsiteX10" fmla="*/ 758537 w 3319896"/>
                <a:gd name="connsiteY10" fmla="*/ 124691 h 976745"/>
                <a:gd name="connsiteX11" fmla="*/ 758537 w 3319896"/>
                <a:gd name="connsiteY11" fmla="*/ 161059 h 976745"/>
                <a:gd name="connsiteX12" fmla="*/ 872837 w 3319896"/>
                <a:gd name="connsiteY12" fmla="*/ 161059 h 976745"/>
                <a:gd name="connsiteX13" fmla="*/ 872837 w 3319896"/>
                <a:gd name="connsiteY13" fmla="*/ 207818 h 976745"/>
                <a:gd name="connsiteX14" fmla="*/ 966355 w 3319896"/>
                <a:gd name="connsiteY14" fmla="*/ 207818 h 976745"/>
                <a:gd name="connsiteX15" fmla="*/ 1013114 w 3319896"/>
                <a:gd name="connsiteY15" fmla="*/ 254577 h 976745"/>
                <a:gd name="connsiteX16" fmla="*/ 1127414 w 3319896"/>
                <a:gd name="connsiteY16" fmla="*/ 254577 h 976745"/>
                <a:gd name="connsiteX17" fmla="*/ 1127414 w 3319896"/>
                <a:gd name="connsiteY17" fmla="*/ 285750 h 976745"/>
                <a:gd name="connsiteX18" fmla="*/ 1174173 w 3319896"/>
                <a:gd name="connsiteY18" fmla="*/ 285750 h 976745"/>
                <a:gd name="connsiteX19" fmla="*/ 1205346 w 3319896"/>
                <a:gd name="connsiteY19" fmla="*/ 316923 h 976745"/>
                <a:gd name="connsiteX20" fmla="*/ 1262496 w 3319896"/>
                <a:gd name="connsiteY20" fmla="*/ 316923 h 976745"/>
                <a:gd name="connsiteX21" fmla="*/ 1314450 w 3319896"/>
                <a:gd name="connsiteY21" fmla="*/ 368877 h 976745"/>
                <a:gd name="connsiteX22" fmla="*/ 1361210 w 3319896"/>
                <a:gd name="connsiteY22" fmla="*/ 368877 h 976745"/>
                <a:gd name="connsiteX23" fmla="*/ 1361210 w 3319896"/>
                <a:gd name="connsiteY23" fmla="*/ 400050 h 976745"/>
                <a:gd name="connsiteX24" fmla="*/ 1470314 w 3319896"/>
                <a:gd name="connsiteY24" fmla="*/ 400050 h 976745"/>
                <a:gd name="connsiteX25" fmla="*/ 1485900 w 3319896"/>
                <a:gd name="connsiteY25" fmla="*/ 415636 h 976745"/>
                <a:gd name="connsiteX26" fmla="*/ 1584614 w 3319896"/>
                <a:gd name="connsiteY26" fmla="*/ 415636 h 976745"/>
                <a:gd name="connsiteX27" fmla="*/ 1620982 w 3319896"/>
                <a:gd name="connsiteY27" fmla="*/ 452004 h 976745"/>
                <a:gd name="connsiteX28" fmla="*/ 1698914 w 3319896"/>
                <a:gd name="connsiteY28" fmla="*/ 452004 h 976745"/>
                <a:gd name="connsiteX29" fmla="*/ 1698914 w 3319896"/>
                <a:gd name="connsiteY29" fmla="*/ 509154 h 976745"/>
                <a:gd name="connsiteX30" fmla="*/ 1818410 w 3319896"/>
                <a:gd name="connsiteY30" fmla="*/ 509154 h 976745"/>
                <a:gd name="connsiteX31" fmla="*/ 1818410 w 3319896"/>
                <a:gd name="connsiteY31" fmla="*/ 509154 h 976745"/>
                <a:gd name="connsiteX32" fmla="*/ 1818410 w 3319896"/>
                <a:gd name="connsiteY32" fmla="*/ 509154 h 976745"/>
                <a:gd name="connsiteX33" fmla="*/ 1849582 w 3319896"/>
                <a:gd name="connsiteY33" fmla="*/ 540326 h 976745"/>
                <a:gd name="connsiteX34" fmla="*/ 2078182 w 3319896"/>
                <a:gd name="connsiteY34" fmla="*/ 540326 h 976745"/>
                <a:gd name="connsiteX35" fmla="*/ 2078182 w 3319896"/>
                <a:gd name="connsiteY35" fmla="*/ 571500 h 976745"/>
                <a:gd name="connsiteX36" fmla="*/ 2202873 w 3319896"/>
                <a:gd name="connsiteY36" fmla="*/ 571500 h 976745"/>
                <a:gd name="connsiteX37" fmla="*/ 2280805 w 3319896"/>
                <a:gd name="connsiteY37" fmla="*/ 644236 h 976745"/>
                <a:gd name="connsiteX38" fmla="*/ 2524991 w 3319896"/>
                <a:gd name="connsiteY38" fmla="*/ 644236 h 976745"/>
                <a:gd name="connsiteX39" fmla="*/ 2587337 w 3319896"/>
                <a:gd name="connsiteY39" fmla="*/ 706582 h 976745"/>
                <a:gd name="connsiteX40" fmla="*/ 2654878 w 3319896"/>
                <a:gd name="connsiteY40" fmla="*/ 706582 h 976745"/>
                <a:gd name="connsiteX41" fmla="*/ 2701637 w 3319896"/>
                <a:gd name="connsiteY41" fmla="*/ 753341 h 976745"/>
                <a:gd name="connsiteX42" fmla="*/ 2774373 w 3319896"/>
                <a:gd name="connsiteY42" fmla="*/ 753341 h 976745"/>
                <a:gd name="connsiteX43" fmla="*/ 2810741 w 3319896"/>
                <a:gd name="connsiteY43" fmla="*/ 789709 h 976745"/>
                <a:gd name="connsiteX44" fmla="*/ 2883478 w 3319896"/>
                <a:gd name="connsiteY44" fmla="*/ 789709 h 976745"/>
                <a:gd name="connsiteX45" fmla="*/ 2883478 w 3319896"/>
                <a:gd name="connsiteY45" fmla="*/ 820882 h 976745"/>
                <a:gd name="connsiteX46" fmla="*/ 3023755 w 3319896"/>
                <a:gd name="connsiteY46" fmla="*/ 820882 h 976745"/>
                <a:gd name="connsiteX47" fmla="*/ 3044537 w 3319896"/>
                <a:gd name="connsiteY47" fmla="*/ 841664 h 976745"/>
                <a:gd name="connsiteX48" fmla="*/ 3044537 w 3319896"/>
                <a:gd name="connsiteY48" fmla="*/ 841664 h 976745"/>
                <a:gd name="connsiteX49" fmla="*/ 3080905 w 3319896"/>
                <a:gd name="connsiteY49" fmla="*/ 878032 h 976745"/>
                <a:gd name="connsiteX50" fmla="*/ 3127664 w 3319896"/>
                <a:gd name="connsiteY50" fmla="*/ 878032 h 976745"/>
                <a:gd name="connsiteX51" fmla="*/ 3148446 w 3319896"/>
                <a:gd name="connsiteY51" fmla="*/ 909204 h 976745"/>
                <a:gd name="connsiteX52" fmla="*/ 3210791 w 3319896"/>
                <a:gd name="connsiteY52" fmla="*/ 914400 h 976745"/>
                <a:gd name="connsiteX53" fmla="*/ 3226378 w 3319896"/>
                <a:gd name="connsiteY53" fmla="*/ 945573 h 976745"/>
                <a:gd name="connsiteX54" fmla="*/ 3314700 w 3319896"/>
                <a:gd name="connsiteY54" fmla="*/ 955964 h 976745"/>
                <a:gd name="connsiteX55" fmla="*/ 3319896 w 3319896"/>
                <a:gd name="connsiteY55" fmla="*/ 976745 h 97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19896" h="976745">
                  <a:moveTo>
                    <a:pt x="0" y="0"/>
                  </a:moveTo>
                  <a:lnTo>
                    <a:pt x="36368" y="36368"/>
                  </a:lnTo>
                  <a:lnTo>
                    <a:pt x="213014" y="36368"/>
                  </a:lnTo>
                  <a:lnTo>
                    <a:pt x="238991" y="62345"/>
                  </a:lnTo>
                  <a:lnTo>
                    <a:pt x="301337" y="62345"/>
                  </a:lnTo>
                  <a:lnTo>
                    <a:pt x="306533" y="67541"/>
                  </a:lnTo>
                  <a:lnTo>
                    <a:pt x="420832" y="67541"/>
                  </a:lnTo>
                  <a:lnTo>
                    <a:pt x="420832" y="98714"/>
                  </a:lnTo>
                  <a:lnTo>
                    <a:pt x="670214" y="98714"/>
                  </a:lnTo>
                  <a:lnTo>
                    <a:pt x="670214" y="124691"/>
                  </a:lnTo>
                  <a:lnTo>
                    <a:pt x="758537" y="124691"/>
                  </a:lnTo>
                  <a:lnTo>
                    <a:pt x="758537" y="161059"/>
                  </a:lnTo>
                  <a:lnTo>
                    <a:pt x="872837" y="161059"/>
                  </a:lnTo>
                  <a:lnTo>
                    <a:pt x="872837" y="207818"/>
                  </a:lnTo>
                  <a:lnTo>
                    <a:pt x="966355" y="207818"/>
                  </a:lnTo>
                  <a:lnTo>
                    <a:pt x="1013114" y="254577"/>
                  </a:lnTo>
                  <a:lnTo>
                    <a:pt x="1127414" y="254577"/>
                  </a:lnTo>
                  <a:lnTo>
                    <a:pt x="1127414" y="285750"/>
                  </a:lnTo>
                  <a:lnTo>
                    <a:pt x="1174173" y="285750"/>
                  </a:lnTo>
                  <a:lnTo>
                    <a:pt x="1205346" y="316923"/>
                  </a:lnTo>
                  <a:lnTo>
                    <a:pt x="1262496" y="316923"/>
                  </a:lnTo>
                  <a:lnTo>
                    <a:pt x="1314450" y="368877"/>
                  </a:lnTo>
                  <a:lnTo>
                    <a:pt x="1361210" y="368877"/>
                  </a:lnTo>
                  <a:lnTo>
                    <a:pt x="1361210" y="400050"/>
                  </a:lnTo>
                  <a:lnTo>
                    <a:pt x="1470314" y="400050"/>
                  </a:lnTo>
                  <a:lnTo>
                    <a:pt x="1485900" y="415636"/>
                  </a:lnTo>
                  <a:lnTo>
                    <a:pt x="1584614" y="415636"/>
                  </a:lnTo>
                  <a:lnTo>
                    <a:pt x="1620982" y="452004"/>
                  </a:lnTo>
                  <a:lnTo>
                    <a:pt x="1698914" y="452004"/>
                  </a:lnTo>
                  <a:lnTo>
                    <a:pt x="1698914" y="509154"/>
                  </a:lnTo>
                  <a:lnTo>
                    <a:pt x="1818410" y="509154"/>
                  </a:lnTo>
                  <a:lnTo>
                    <a:pt x="1818410" y="509154"/>
                  </a:lnTo>
                  <a:lnTo>
                    <a:pt x="1818410" y="509154"/>
                  </a:lnTo>
                  <a:lnTo>
                    <a:pt x="1849582" y="540326"/>
                  </a:lnTo>
                  <a:lnTo>
                    <a:pt x="2078182" y="540326"/>
                  </a:lnTo>
                  <a:lnTo>
                    <a:pt x="2078182" y="571500"/>
                  </a:lnTo>
                  <a:lnTo>
                    <a:pt x="2202873" y="571500"/>
                  </a:lnTo>
                  <a:lnTo>
                    <a:pt x="2280805" y="644236"/>
                  </a:lnTo>
                  <a:lnTo>
                    <a:pt x="2524991" y="644236"/>
                  </a:lnTo>
                  <a:lnTo>
                    <a:pt x="2587337" y="706582"/>
                  </a:lnTo>
                  <a:lnTo>
                    <a:pt x="2654878" y="706582"/>
                  </a:lnTo>
                  <a:lnTo>
                    <a:pt x="2701637" y="753341"/>
                  </a:lnTo>
                  <a:lnTo>
                    <a:pt x="2774373" y="753341"/>
                  </a:lnTo>
                  <a:lnTo>
                    <a:pt x="2810741" y="789709"/>
                  </a:lnTo>
                  <a:lnTo>
                    <a:pt x="2883478" y="789709"/>
                  </a:lnTo>
                  <a:lnTo>
                    <a:pt x="2883478" y="820882"/>
                  </a:lnTo>
                  <a:lnTo>
                    <a:pt x="3023755" y="820882"/>
                  </a:lnTo>
                  <a:lnTo>
                    <a:pt x="3044537" y="841664"/>
                  </a:lnTo>
                  <a:lnTo>
                    <a:pt x="3044537" y="841664"/>
                  </a:lnTo>
                  <a:lnTo>
                    <a:pt x="3080905" y="878032"/>
                  </a:lnTo>
                  <a:lnTo>
                    <a:pt x="3127664" y="878032"/>
                  </a:lnTo>
                  <a:lnTo>
                    <a:pt x="3148446" y="909204"/>
                  </a:lnTo>
                  <a:lnTo>
                    <a:pt x="3210791" y="914400"/>
                  </a:lnTo>
                  <a:lnTo>
                    <a:pt x="3226378" y="945573"/>
                  </a:lnTo>
                  <a:lnTo>
                    <a:pt x="3314700" y="955964"/>
                  </a:lnTo>
                  <a:lnTo>
                    <a:pt x="3319896" y="976745"/>
                  </a:lnTo>
                </a:path>
              </a:pathLst>
            </a:custGeom>
            <a:noFill/>
            <a:ln w="28575">
              <a:solidFill>
                <a:schemeClr val="accent3"/>
              </a:solidFill>
              <a:miter lim="800000"/>
              <a:headEnd/>
              <a:tailEnd/>
            </a:ln>
          </p:spPr>
          <p:txBody>
            <a:bodyPr rtlCol="0" anchor="ctr"/>
            <a:lstStyle/>
            <a:p>
              <a:pPr algn="ctr"/>
              <a:endParaRPr lang="en-US"/>
            </a:p>
          </p:txBody>
        </p:sp>
      </p:grpSp>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solidFill>
                  <a:srgbClr val="455560"/>
                </a:solidFill>
              </a:rPr>
              <a:t>CALGB 140503 (Alliance): </a:t>
            </a:r>
            <a:r>
              <a:rPr lang="en-US" dirty="0"/>
              <a:t>OS and NSCLC-Related Events vs Competing Deaths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Altorki. WCLC 2022. Abstr PL03.06. </a:t>
            </a:r>
            <a:r>
              <a:rPr kumimoji="0" lang="fr-FR"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Reproduced</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fr-FR"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with</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D552876D-8D23-D843-D235-FE35E0A0F766}"/>
              </a:ext>
            </a:extLst>
          </p:cNvPr>
          <p:cNvSpPr txBox="1"/>
          <p:nvPr/>
        </p:nvSpPr>
        <p:spPr bwMode="auto">
          <a:xfrm>
            <a:off x="8407361" y="1984302"/>
            <a:ext cx="1041696" cy="92333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Events, n</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93</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88</a:t>
            </a:r>
          </a:p>
        </p:txBody>
      </p:sp>
      <p:sp>
        <p:nvSpPr>
          <p:cNvPr id="12" name="TextBox 11">
            <a:extLst>
              <a:ext uri="{FF2B5EF4-FFF2-40B4-BE49-F238E27FC236}">
                <a16:creationId xmlns:a16="http://schemas.microsoft.com/office/drawing/2014/main" id="{984348AF-EFE6-0769-D198-2756123B5374}"/>
              </a:ext>
            </a:extLst>
          </p:cNvPr>
          <p:cNvSpPr txBox="1"/>
          <p:nvPr/>
        </p:nvSpPr>
        <p:spPr bwMode="auto">
          <a:xfrm>
            <a:off x="7136316" y="2818431"/>
            <a:ext cx="2553904"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0.99 (95% CI: 0.74-1.33; </a:t>
            </a:r>
          </a:p>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.9521)</a:t>
            </a:r>
          </a:p>
        </p:txBody>
      </p:sp>
      <p:sp>
        <p:nvSpPr>
          <p:cNvPr id="13" name="TextBox 12">
            <a:extLst>
              <a:ext uri="{FF2B5EF4-FFF2-40B4-BE49-F238E27FC236}">
                <a16:creationId xmlns:a16="http://schemas.microsoft.com/office/drawing/2014/main" id="{651FF8CA-DFCC-9F83-C1EC-0411CD32B09E}"/>
              </a:ext>
            </a:extLst>
          </p:cNvPr>
          <p:cNvSpPr txBox="1"/>
          <p:nvPr/>
        </p:nvSpPr>
        <p:spPr bwMode="auto">
          <a:xfrm>
            <a:off x="6969211" y="1250989"/>
            <a:ext cx="4789402" cy="707886"/>
          </a:xfrm>
          <a:prstGeom prst="rect">
            <a:avLst/>
          </a:prstGeom>
          <a:solidFill>
            <a:schemeClr val="tx1"/>
          </a:solidFill>
          <a:ln>
            <a:noFill/>
          </a:ln>
        </p:spPr>
        <p:txBody>
          <a:bodyPr wrap="square" rtlCol="0">
            <a:spAutoFit/>
          </a:bodyPr>
          <a:lstStyle/>
          <a:p>
            <a:pPr algn="ctr">
              <a:lnSpc>
                <a:spcPct val="100000"/>
              </a:lnSpc>
              <a:spcBef>
                <a:spcPts val="0"/>
              </a:spcBef>
              <a:spcAft>
                <a:spcPct val="0"/>
              </a:spcAft>
              <a:buClrTx/>
              <a:buFontTx/>
              <a:buNone/>
            </a:pPr>
            <a:r>
              <a:rPr lang="en-US" sz="2000" dirty="0">
                <a:solidFill>
                  <a:schemeClr val="bg1"/>
                </a:solidFill>
                <a:latin typeface="Calibri" panose="020F0502020204030204" pitchFamily="34" charset="0"/>
              </a:rPr>
              <a:t>Lung Cancer-Related Events vs Competing Deaths</a:t>
            </a:r>
            <a:endParaRPr lang="en-US" sz="2000"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A397AA07-BE33-268E-D1DF-C1F947610992}"/>
              </a:ext>
            </a:extLst>
          </p:cNvPr>
          <p:cNvSpPr txBox="1"/>
          <p:nvPr/>
        </p:nvSpPr>
        <p:spPr bwMode="auto">
          <a:xfrm rot="16200000">
            <a:off x="4547413" y="3557526"/>
            <a:ext cx="3696445" cy="369332"/>
          </a:xfrm>
          <a:prstGeom prst="rect">
            <a:avLst/>
          </a:prstGeom>
          <a:solidFill>
            <a:schemeClr val="tx1"/>
          </a:solidFill>
          <a:ln>
            <a:noFill/>
          </a:ln>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Cumulative Incidence of Events</a:t>
            </a:r>
          </a:p>
        </p:txBody>
      </p:sp>
      <p:sp>
        <p:nvSpPr>
          <p:cNvPr id="15" name="TextBox 14">
            <a:extLst>
              <a:ext uri="{FF2B5EF4-FFF2-40B4-BE49-F238E27FC236}">
                <a16:creationId xmlns:a16="http://schemas.microsoft.com/office/drawing/2014/main" id="{D2DD363B-BE3C-243A-3B17-F394C8236538}"/>
              </a:ext>
            </a:extLst>
          </p:cNvPr>
          <p:cNvSpPr txBox="1"/>
          <p:nvPr/>
        </p:nvSpPr>
        <p:spPr bwMode="auto">
          <a:xfrm>
            <a:off x="7043353" y="5876236"/>
            <a:ext cx="3690726" cy="369332"/>
          </a:xfrm>
          <a:prstGeom prst="rect">
            <a:avLst/>
          </a:prstGeom>
          <a:solidFill>
            <a:schemeClr val="tx1"/>
          </a:solidFill>
          <a:ln>
            <a:noFill/>
          </a:ln>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Yr</a:t>
            </a:r>
          </a:p>
        </p:txBody>
      </p:sp>
      <p:sp>
        <p:nvSpPr>
          <p:cNvPr id="16" name="TextBox 15">
            <a:extLst>
              <a:ext uri="{FF2B5EF4-FFF2-40B4-BE49-F238E27FC236}">
                <a16:creationId xmlns:a16="http://schemas.microsoft.com/office/drawing/2014/main" id="{39097414-72A9-1BA3-0C97-9DAB32E87219}"/>
              </a:ext>
            </a:extLst>
          </p:cNvPr>
          <p:cNvSpPr txBox="1"/>
          <p:nvPr/>
        </p:nvSpPr>
        <p:spPr bwMode="auto">
          <a:xfrm>
            <a:off x="7255784" y="1977409"/>
            <a:ext cx="3417923" cy="369332"/>
          </a:xfrm>
          <a:prstGeom prst="rect">
            <a:avLst/>
          </a:prstGeom>
          <a:solidFill>
            <a:schemeClr val="tx1"/>
          </a:solidFill>
          <a:ln>
            <a:noFill/>
          </a:ln>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LC-Related Recurrences/Deaths, n</a:t>
            </a:r>
          </a:p>
        </p:txBody>
      </p:sp>
      <p:sp>
        <p:nvSpPr>
          <p:cNvPr id="20" name="TextBox 19">
            <a:extLst>
              <a:ext uri="{FF2B5EF4-FFF2-40B4-BE49-F238E27FC236}">
                <a16:creationId xmlns:a16="http://schemas.microsoft.com/office/drawing/2014/main" id="{21153EEE-299A-4AAF-ED8D-7E6E22A0DCD8}"/>
              </a:ext>
            </a:extLst>
          </p:cNvPr>
          <p:cNvSpPr txBox="1"/>
          <p:nvPr/>
        </p:nvSpPr>
        <p:spPr bwMode="auto">
          <a:xfrm>
            <a:off x="10152547" y="4616557"/>
            <a:ext cx="1021433" cy="646331"/>
          </a:xfrm>
          <a:prstGeom prst="rect">
            <a:avLst/>
          </a:prstGeom>
          <a:noFill/>
          <a:ln>
            <a:noFill/>
          </a:ln>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Lobar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Sublobar</a:t>
            </a:r>
          </a:p>
        </p:txBody>
      </p:sp>
      <p:sp>
        <p:nvSpPr>
          <p:cNvPr id="21" name="TextBox 20">
            <a:extLst>
              <a:ext uri="{FF2B5EF4-FFF2-40B4-BE49-F238E27FC236}">
                <a16:creationId xmlns:a16="http://schemas.microsoft.com/office/drawing/2014/main" id="{A74CEED7-19E0-F3F3-A06F-F03413D3DC41}"/>
              </a:ext>
            </a:extLst>
          </p:cNvPr>
          <p:cNvSpPr txBox="1"/>
          <p:nvPr/>
        </p:nvSpPr>
        <p:spPr bwMode="auto">
          <a:xfrm>
            <a:off x="11306764" y="4616557"/>
            <a:ext cx="418704" cy="646331"/>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45</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48</a:t>
            </a:r>
          </a:p>
        </p:txBody>
      </p:sp>
      <p:sp>
        <p:nvSpPr>
          <p:cNvPr id="22" name="TextBox 21">
            <a:extLst>
              <a:ext uri="{FF2B5EF4-FFF2-40B4-BE49-F238E27FC236}">
                <a16:creationId xmlns:a16="http://schemas.microsoft.com/office/drawing/2014/main" id="{BED1F2D1-6E52-ED23-78AD-0A67127AF09F}"/>
              </a:ext>
            </a:extLst>
          </p:cNvPr>
          <p:cNvSpPr txBox="1"/>
          <p:nvPr/>
        </p:nvSpPr>
        <p:spPr bwMode="auto">
          <a:xfrm>
            <a:off x="8062818" y="5174954"/>
            <a:ext cx="3865038" cy="338554"/>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1.12 (95% CI: 0.75-1.68;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.5897)</a:t>
            </a:r>
          </a:p>
        </p:txBody>
      </p:sp>
      <p:sp>
        <p:nvSpPr>
          <p:cNvPr id="23" name="TextBox 22">
            <a:extLst>
              <a:ext uri="{FF2B5EF4-FFF2-40B4-BE49-F238E27FC236}">
                <a16:creationId xmlns:a16="http://schemas.microsoft.com/office/drawing/2014/main" id="{FC3655FC-6738-4FA2-BC90-68E078E9927A}"/>
              </a:ext>
            </a:extLst>
          </p:cNvPr>
          <p:cNvSpPr txBox="1"/>
          <p:nvPr/>
        </p:nvSpPr>
        <p:spPr bwMode="auto">
          <a:xfrm>
            <a:off x="9712994" y="4353997"/>
            <a:ext cx="2179892" cy="369332"/>
          </a:xfrm>
          <a:prstGeom prst="rect">
            <a:avLst/>
          </a:prstGeom>
          <a:noFill/>
          <a:ln>
            <a:noFill/>
          </a:ln>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Competing Deaths, n</a:t>
            </a:r>
          </a:p>
        </p:txBody>
      </p:sp>
      <p:sp>
        <p:nvSpPr>
          <p:cNvPr id="24" name="TextBox 23">
            <a:extLst>
              <a:ext uri="{FF2B5EF4-FFF2-40B4-BE49-F238E27FC236}">
                <a16:creationId xmlns:a16="http://schemas.microsoft.com/office/drawing/2014/main" id="{09D93001-1E7B-AC3A-3C54-17D38ED152E4}"/>
              </a:ext>
            </a:extLst>
          </p:cNvPr>
          <p:cNvSpPr txBox="1"/>
          <p:nvPr/>
        </p:nvSpPr>
        <p:spPr bwMode="auto">
          <a:xfrm>
            <a:off x="1687880" y="1503477"/>
            <a:ext cx="4134934" cy="400110"/>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2000" dirty="0">
                <a:solidFill>
                  <a:schemeClr val="bg1"/>
                </a:solidFill>
                <a:latin typeface="Calibri" panose="020F0502020204030204" pitchFamily="34" charset="0"/>
              </a:rPr>
              <a:t>OS</a:t>
            </a:r>
            <a:endParaRPr lang="en-US" sz="2000" b="0" dirty="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C573BCDF-268B-B55F-A52D-5B48725C83E2}"/>
              </a:ext>
            </a:extLst>
          </p:cNvPr>
          <p:cNvSpPr txBox="1"/>
          <p:nvPr/>
        </p:nvSpPr>
        <p:spPr bwMode="auto">
          <a:xfrm>
            <a:off x="1812943" y="3550614"/>
            <a:ext cx="1909497" cy="646331"/>
          </a:xfrm>
          <a:prstGeom prst="rect">
            <a:avLst/>
          </a:prstGeom>
          <a:solidFill>
            <a:schemeClr val="tx1"/>
          </a:solidFill>
          <a:ln>
            <a:noFill/>
          </a:ln>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Lobar (n = 357)</a:t>
            </a:r>
          </a:p>
          <a:p>
            <a:pPr algn="l">
              <a:lnSpc>
                <a:spcPct val="100000"/>
              </a:lnSpc>
              <a:spcBef>
                <a:spcPts val="0"/>
              </a:spcBef>
              <a:spcAft>
                <a:spcPct val="0"/>
              </a:spcAft>
              <a:buClrTx/>
              <a:buFontTx/>
              <a:buNone/>
            </a:pPr>
            <a:r>
              <a:rPr lang="en-US" b="0" dirty="0" err="1">
                <a:solidFill>
                  <a:schemeClr val="bg1"/>
                </a:solidFill>
                <a:latin typeface="Calibri" panose="020F0502020204030204" pitchFamily="34" charset="0"/>
              </a:rPr>
              <a:t>Sublobar</a:t>
            </a:r>
            <a:r>
              <a:rPr lang="en-US" b="0" dirty="0">
                <a:solidFill>
                  <a:schemeClr val="bg1"/>
                </a:solidFill>
                <a:latin typeface="Calibri" panose="020F0502020204030204" pitchFamily="34" charset="0"/>
              </a:rPr>
              <a:t> (n = 340)</a:t>
            </a:r>
          </a:p>
        </p:txBody>
      </p:sp>
      <p:sp>
        <p:nvSpPr>
          <p:cNvPr id="28" name="TextBox 27">
            <a:extLst>
              <a:ext uri="{FF2B5EF4-FFF2-40B4-BE49-F238E27FC236}">
                <a16:creationId xmlns:a16="http://schemas.microsoft.com/office/drawing/2014/main" id="{7F738437-92BE-6F34-3461-0045250DF8D6}"/>
              </a:ext>
            </a:extLst>
          </p:cNvPr>
          <p:cNvSpPr txBox="1"/>
          <p:nvPr/>
        </p:nvSpPr>
        <p:spPr bwMode="auto">
          <a:xfrm>
            <a:off x="3523773" y="3265913"/>
            <a:ext cx="1041696" cy="92333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Events, n</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103</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95</a:t>
            </a:r>
          </a:p>
        </p:txBody>
      </p:sp>
      <p:sp>
        <p:nvSpPr>
          <p:cNvPr id="29" name="TextBox 28">
            <a:extLst>
              <a:ext uri="{FF2B5EF4-FFF2-40B4-BE49-F238E27FC236}">
                <a16:creationId xmlns:a16="http://schemas.microsoft.com/office/drawing/2014/main" id="{530500CF-1C3F-3119-3C74-0EC475C45489}"/>
              </a:ext>
            </a:extLst>
          </p:cNvPr>
          <p:cNvSpPr txBox="1"/>
          <p:nvPr/>
        </p:nvSpPr>
        <p:spPr bwMode="auto">
          <a:xfrm>
            <a:off x="4635730" y="3265913"/>
            <a:ext cx="1160831" cy="923330"/>
          </a:xfrm>
          <a:prstGeom prst="rect">
            <a:avLst/>
          </a:prstGeom>
          <a:solidFill>
            <a:schemeClr val="tx1"/>
          </a:solidFill>
          <a:ln>
            <a:noFill/>
          </a:ln>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5-Yr OS, %</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78.9</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80.3</a:t>
            </a:r>
          </a:p>
        </p:txBody>
      </p:sp>
      <p:sp>
        <p:nvSpPr>
          <p:cNvPr id="30" name="TextBox 29">
            <a:extLst>
              <a:ext uri="{FF2B5EF4-FFF2-40B4-BE49-F238E27FC236}">
                <a16:creationId xmlns:a16="http://schemas.microsoft.com/office/drawing/2014/main" id="{0C9A20C4-EEC0-6A75-715B-5D9D725A0B2F}"/>
              </a:ext>
            </a:extLst>
          </p:cNvPr>
          <p:cNvSpPr txBox="1"/>
          <p:nvPr/>
        </p:nvSpPr>
        <p:spPr bwMode="auto">
          <a:xfrm>
            <a:off x="1869173" y="4169839"/>
            <a:ext cx="3999941" cy="646331"/>
          </a:xfrm>
          <a:prstGeom prst="rect">
            <a:avLst/>
          </a:prstGeom>
          <a:solidFill>
            <a:schemeClr val="tx1"/>
          </a:solidFill>
          <a:ln>
            <a:noFill/>
          </a:ln>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HR: 0.95 (90% CI: 0.75-1.21)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1-sided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.014 from non-inferiority test</a:t>
            </a:r>
          </a:p>
        </p:txBody>
      </p:sp>
      <p:sp>
        <p:nvSpPr>
          <p:cNvPr id="31" name="TextBox 30">
            <a:extLst>
              <a:ext uri="{FF2B5EF4-FFF2-40B4-BE49-F238E27FC236}">
                <a16:creationId xmlns:a16="http://schemas.microsoft.com/office/drawing/2014/main" id="{FDFA1D64-9979-9DF3-19DC-598037E45575}"/>
              </a:ext>
            </a:extLst>
          </p:cNvPr>
          <p:cNvSpPr txBox="1"/>
          <p:nvPr/>
        </p:nvSpPr>
        <p:spPr bwMode="auto">
          <a:xfrm>
            <a:off x="1812943" y="4843882"/>
            <a:ext cx="2320507" cy="369332"/>
          </a:xfrm>
          <a:prstGeom prst="rect">
            <a:avLst/>
          </a:prstGeom>
          <a:solidFill>
            <a:schemeClr val="tx1"/>
          </a:solidFill>
          <a:ln>
            <a:noFill/>
          </a:ln>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Median follow-up: 7 yr</a:t>
            </a:r>
          </a:p>
        </p:txBody>
      </p:sp>
      <p:sp>
        <p:nvSpPr>
          <p:cNvPr id="32" name="TextBox 31">
            <a:extLst>
              <a:ext uri="{FF2B5EF4-FFF2-40B4-BE49-F238E27FC236}">
                <a16:creationId xmlns:a16="http://schemas.microsoft.com/office/drawing/2014/main" id="{F2D03492-4FE5-D03B-2380-53817F85CEEF}"/>
              </a:ext>
            </a:extLst>
          </p:cNvPr>
          <p:cNvSpPr txBox="1"/>
          <p:nvPr/>
        </p:nvSpPr>
        <p:spPr bwMode="auto">
          <a:xfrm rot="16200000">
            <a:off x="-791093" y="3457641"/>
            <a:ext cx="3532748" cy="369332"/>
          </a:xfrm>
          <a:prstGeom prst="rect">
            <a:avLst/>
          </a:prstGeom>
          <a:solidFill>
            <a:schemeClr val="tx1"/>
          </a:solidFill>
          <a:ln>
            <a:noFill/>
          </a:ln>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Probability of OS</a:t>
            </a:r>
          </a:p>
        </p:txBody>
      </p:sp>
      <p:sp>
        <p:nvSpPr>
          <p:cNvPr id="33" name="TextBox 32">
            <a:extLst>
              <a:ext uri="{FF2B5EF4-FFF2-40B4-BE49-F238E27FC236}">
                <a16:creationId xmlns:a16="http://schemas.microsoft.com/office/drawing/2014/main" id="{12E2243C-0BFF-7289-079E-3CE02EAFF7B4}"/>
              </a:ext>
            </a:extLst>
          </p:cNvPr>
          <p:cNvSpPr txBox="1"/>
          <p:nvPr/>
        </p:nvSpPr>
        <p:spPr bwMode="auto">
          <a:xfrm>
            <a:off x="1678453" y="5576415"/>
            <a:ext cx="4196118" cy="369332"/>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Yr</a:t>
            </a:r>
          </a:p>
        </p:txBody>
      </p:sp>
      <p:sp>
        <p:nvSpPr>
          <p:cNvPr id="3" name="TextBox 2">
            <a:extLst>
              <a:ext uri="{FF2B5EF4-FFF2-40B4-BE49-F238E27FC236}">
                <a16:creationId xmlns:a16="http://schemas.microsoft.com/office/drawing/2014/main" id="{EB9B7451-3CA5-EB64-1E89-F8F3400E7233}"/>
              </a:ext>
            </a:extLst>
          </p:cNvPr>
          <p:cNvSpPr txBox="1"/>
          <p:nvPr/>
        </p:nvSpPr>
        <p:spPr bwMode="auto">
          <a:xfrm>
            <a:off x="18343" y="5647606"/>
            <a:ext cx="1554617" cy="73866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Lobar</a:t>
            </a:r>
            <a:br>
              <a:rPr lang="en-US" sz="1400" b="0" dirty="0">
                <a:solidFill>
                  <a:schemeClr val="bg1"/>
                </a:solidFill>
                <a:latin typeface="Calibri" panose="020F0502020204030204" pitchFamily="34" charset="0"/>
              </a:rPr>
            </a:br>
            <a:r>
              <a:rPr lang="en-US" sz="1400" b="0" dirty="0" err="1">
                <a:solidFill>
                  <a:schemeClr val="bg1"/>
                </a:solidFill>
                <a:latin typeface="Calibri" panose="020F0502020204030204" pitchFamily="34" charset="0"/>
              </a:rPr>
              <a:t>Sublobar</a:t>
            </a:r>
            <a:endParaRPr lang="en-US" sz="1400" b="0"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2FFC2CF1-7EF4-399C-46B8-5BAD78D158F7}"/>
              </a:ext>
            </a:extLst>
          </p:cNvPr>
          <p:cNvSpPr txBox="1"/>
          <p:nvPr/>
        </p:nvSpPr>
        <p:spPr bwMode="auto">
          <a:xfrm>
            <a:off x="1467243" y="5863050"/>
            <a:ext cx="458779" cy="52322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340</a:t>
            </a:r>
          </a:p>
        </p:txBody>
      </p:sp>
      <p:cxnSp>
        <p:nvCxnSpPr>
          <p:cNvPr id="7" name="Straight Connector 6">
            <a:extLst>
              <a:ext uri="{FF2B5EF4-FFF2-40B4-BE49-F238E27FC236}">
                <a16:creationId xmlns:a16="http://schemas.microsoft.com/office/drawing/2014/main" id="{7700047A-1B6F-E5F5-8B72-40B4D075161B}"/>
              </a:ext>
            </a:extLst>
          </p:cNvPr>
          <p:cNvCxnSpPr>
            <a:cxnSpLocks/>
          </p:cNvCxnSpPr>
          <p:nvPr/>
        </p:nvCxnSpPr>
        <p:spPr bwMode="auto">
          <a:xfrm>
            <a:off x="1678452" y="5320257"/>
            <a:ext cx="415378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8384204-596D-A0FF-F78B-4B7070CB90CD}"/>
              </a:ext>
            </a:extLst>
          </p:cNvPr>
          <p:cNvCxnSpPr/>
          <p:nvPr/>
        </p:nvCxnSpPr>
        <p:spPr bwMode="auto">
          <a:xfrm flipV="1">
            <a:off x="1687879" y="1866251"/>
            <a:ext cx="0" cy="3454006"/>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D1FB2CE-FCCD-7AED-EBE5-270ABCBFACE1}"/>
              </a:ext>
            </a:extLst>
          </p:cNvPr>
          <p:cNvCxnSpPr>
            <a:cxnSpLocks/>
          </p:cNvCxnSpPr>
          <p:nvPr/>
        </p:nvCxnSpPr>
        <p:spPr bwMode="auto">
          <a:xfrm flipH="1">
            <a:off x="1616846" y="18759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2C473A2-F0DA-7C58-9A79-2E195D3B21FE}"/>
              </a:ext>
            </a:extLst>
          </p:cNvPr>
          <p:cNvCxnSpPr>
            <a:cxnSpLocks/>
          </p:cNvCxnSpPr>
          <p:nvPr/>
        </p:nvCxnSpPr>
        <p:spPr bwMode="auto">
          <a:xfrm flipH="1">
            <a:off x="1616846" y="27370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B0E94D6-5254-F4D7-FD41-307BFFF42388}"/>
              </a:ext>
            </a:extLst>
          </p:cNvPr>
          <p:cNvCxnSpPr>
            <a:cxnSpLocks/>
          </p:cNvCxnSpPr>
          <p:nvPr/>
        </p:nvCxnSpPr>
        <p:spPr bwMode="auto">
          <a:xfrm flipH="1">
            <a:off x="1616846" y="35980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E9E4F12-874A-72B2-341E-CA25B3FE3D4C}"/>
              </a:ext>
            </a:extLst>
          </p:cNvPr>
          <p:cNvCxnSpPr>
            <a:cxnSpLocks/>
          </p:cNvCxnSpPr>
          <p:nvPr/>
        </p:nvCxnSpPr>
        <p:spPr bwMode="auto">
          <a:xfrm flipH="1">
            <a:off x="1616846" y="44591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7EA45BF-E789-9C30-A8C3-A87C2EA9AE88}"/>
              </a:ext>
            </a:extLst>
          </p:cNvPr>
          <p:cNvCxnSpPr>
            <a:cxnSpLocks/>
          </p:cNvCxnSpPr>
          <p:nvPr/>
        </p:nvCxnSpPr>
        <p:spPr bwMode="auto">
          <a:xfrm flipH="1">
            <a:off x="1616846" y="53202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B16C85D-037B-F307-C200-216E81010BF9}"/>
              </a:ext>
            </a:extLst>
          </p:cNvPr>
          <p:cNvCxnSpPr>
            <a:cxnSpLocks/>
          </p:cNvCxnSpPr>
          <p:nvPr/>
        </p:nvCxnSpPr>
        <p:spPr bwMode="auto">
          <a:xfrm>
            <a:off x="1687879" y="53202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3A4CC7F-2AE2-BAEE-7272-5F8E3D8F83E7}"/>
              </a:ext>
            </a:extLst>
          </p:cNvPr>
          <p:cNvCxnSpPr>
            <a:cxnSpLocks/>
          </p:cNvCxnSpPr>
          <p:nvPr/>
        </p:nvCxnSpPr>
        <p:spPr bwMode="auto">
          <a:xfrm>
            <a:off x="2204746" y="53202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7775848-3991-07F2-3597-E0852ADA0344}"/>
              </a:ext>
            </a:extLst>
          </p:cNvPr>
          <p:cNvCxnSpPr>
            <a:cxnSpLocks/>
          </p:cNvCxnSpPr>
          <p:nvPr/>
        </p:nvCxnSpPr>
        <p:spPr bwMode="auto">
          <a:xfrm>
            <a:off x="2721613" y="53202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871C570-B3B5-481E-A241-B05F46E8CD7D}"/>
              </a:ext>
            </a:extLst>
          </p:cNvPr>
          <p:cNvCxnSpPr>
            <a:cxnSpLocks/>
          </p:cNvCxnSpPr>
          <p:nvPr/>
        </p:nvCxnSpPr>
        <p:spPr bwMode="auto">
          <a:xfrm>
            <a:off x="3238480" y="53202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1AE5AD7-DC62-1822-0B8E-EE124B7DA2FE}"/>
              </a:ext>
            </a:extLst>
          </p:cNvPr>
          <p:cNvCxnSpPr>
            <a:cxnSpLocks/>
          </p:cNvCxnSpPr>
          <p:nvPr/>
        </p:nvCxnSpPr>
        <p:spPr bwMode="auto">
          <a:xfrm>
            <a:off x="3755347" y="53202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D1C3553-5464-2ED1-57B6-76874E547CC5}"/>
              </a:ext>
            </a:extLst>
          </p:cNvPr>
          <p:cNvCxnSpPr>
            <a:cxnSpLocks/>
          </p:cNvCxnSpPr>
          <p:nvPr/>
        </p:nvCxnSpPr>
        <p:spPr bwMode="auto">
          <a:xfrm>
            <a:off x="4272214" y="53202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EA03878-C5EF-16B6-BACC-F7617FF07796}"/>
              </a:ext>
            </a:extLst>
          </p:cNvPr>
          <p:cNvCxnSpPr>
            <a:cxnSpLocks/>
          </p:cNvCxnSpPr>
          <p:nvPr/>
        </p:nvCxnSpPr>
        <p:spPr bwMode="auto">
          <a:xfrm>
            <a:off x="4789081" y="53202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DFEBE8C-6C85-4499-7EF4-C50235FFEBC7}"/>
              </a:ext>
            </a:extLst>
          </p:cNvPr>
          <p:cNvCxnSpPr>
            <a:cxnSpLocks/>
          </p:cNvCxnSpPr>
          <p:nvPr/>
        </p:nvCxnSpPr>
        <p:spPr bwMode="auto">
          <a:xfrm>
            <a:off x="5305948" y="53202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A236A0F-BBC7-CB79-2BC2-4952B534D06D}"/>
              </a:ext>
            </a:extLst>
          </p:cNvPr>
          <p:cNvCxnSpPr>
            <a:cxnSpLocks/>
          </p:cNvCxnSpPr>
          <p:nvPr/>
        </p:nvCxnSpPr>
        <p:spPr bwMode="auto">
          <a:xfrm>
            <a:off x="5822814" y="5320257"/>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26D8C4CE-46E3-7141-33CF-9111E1BCF6CD}"/>
              </a:ext>
            </a:extLst>
          </p:cNvPr>
          <p:cNvSpPr txBox="1"/>
          <p:nvPr/>
        </p:nvSpPr>
        <p:spPr bwMode="auto">
          <a:xfrm>
            <a:off x="1981880" y="5863050"/>
            <a:ext cx="458779" cy="52322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320</a:t>
            </a:r>
          </a:p>
        </p:txBody>
      </p:sp>
      <p:sp>
        <p:nvSpPr>
          <p:cNvPr id="49" name="TextBox 48">
            <a:extLst>
              <a:ext uri="{FF2B5EF4-FFF2-40B4-BE49-F238E27FC236}">
                <a16:creationId xmlns:a16="http://schemas.microsoft.com/office/drawing/2014/main" id="{99FAF709-48FB-1581-5758-E5FC375EC5F2}"/>
              </a:ext>
            </a:extLst>
          </p:cNvPr>
          <p:cNvSpPr txBox="1"/>
          <p:nvPr/>
        </p:nvSpPr>
        <p:spPr bwMode="auto">
          <a:xfrm>
            <a:off x="2496518" y="5863050"/>
            <a:ext cx="458779" cy="52322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298</a:t>
            </a:r>
          </a:p>
        </p:txBody>
      </p:sp>
      <p:sp>
        <p:nvSpPr>
          <p:cNvPr id="50" name="TextBox 49">
            <a:extLst>
              <a:ext uri="{FF2B5EF4-FFF2-40B4-BE49-F238E27FC236}">
                <a16:creationId xmlns:a16="http://schemas.microsoft.com/office/drawing/2014/main" id="{2CA6CE1F-1AEA-DD3C-628D-8CA99E1C5E52}"/>
              </a:ext>
            </a:extLst>
          </p:cNvPr>
          <p:cNvSpPr txBox="1"/>
          <p:nvPr/>
        </p:nvSpPr>
        <p:spPr bwMode="auto">
          <a:xfrm>
            <a:off x="3011156" y="5863050"/>
            <a:ext cx="458779" cy="52322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276</a:t>
            </a:r>
          </a:p>
        </p:txBody>
      </p:sp>
      <p:sp>
        <p:nvSpPr>
          <p:cNvPr id="51" name="TextBox 50">
            <a:extLst>
              <a:ext uri="{FF2B5EF4-FFF2-40B4-BE49-F238E27FC236}">
                <a16:creationId xmlns:a16="http://schemas.microsoft.com/office/drawing/2014/main" id="{FE5A394E-F91A-9B37-1E17-E7E5BE750296}"/>
              </a:ext>
            </a:extLst>
          </p:cNvPr>
          <p:cNvSpPr txBox="1"/>
          <p:nvPr/>
        </p:nvSpPr>
        <p:spPr bwMode="auto">
          <a:xfrm>
            <a:off x="3525794" y="5863050"/>
            <a:ext cx="458779" cy="52322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258</a:t>
            </a:r>
          </a:p>
        </p:txBody>
      </p:sp>
      <p:sp>
        <p:nvSpPr>
          <p:cNvPr id="52" name="TextBox 51">
            <a:extLst>
              <a:ext uri="{FF2B5EF4-FFF2-40B4-BE49-F238E27FC236}">
                <a16:creationId xmlns:a16="http://schemas.microsoft.com/office/drawing/2014/main" id="{EC8AE24E-E6FB-E0B9-C386-45636DC33C32}"/>
              </a:ext>
            </a:extLst>
          </p:cNvPr>
          <p:cNvSpPr txBox="1"/>
          <p:nvPr/>
        </p:nvSpPr>
        <p:spPr bwMode="auto">
          <a:xfrm>
            <a:off x="4040432" y="5863050"/>
            <a:ext cx="458779" cy="52322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236</a:t>
            </a:r>
          </a:p>
        </p:txBody>
      </p:sp>
      <p:sp>
        <p:nvSpPr>
          <p:cNvPr id="53" name="TextBox 52">
            <a:extLst>
              <a:ext uri="{FF2B5EF4-FFF2-40B4-BE49-F238E27FC236}">
                <a16:creationId xmlns:a16="http://schemas.microsoft.com/office/drawing/2014/main" id="{F3405D57-E173-A77A-A0C6-0C986A16A92F}"/>
              </a:ext>
            </a:extLst>
          </p:cNvPr>
          <p:cNvSpPr txBox="1"/>
          <p:nvPr/>
        </p:nvSpPr>
        <p:spPr bwMode="auto">
          <a:xfrm>
            <a:off x="4555070" y="5863050"/>
            <a:ext cx="458779" cy="52322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185</a:t>
            </a:r>
          </a:p>
        </p:txBody>
      </p:sp>
      <p:sp>
        <p:nvSpPr>
          <p:cNvPr id="54" name="TextBox 53">
            <a:extLst>
              <a:ext uri="{FF2B5EF4-FFF2-40B4-BE49-F238E27FC236}">
                <a16:creationId xmlns:a16="http://schemas.microsoft.com/office/drawing/2014/main" id="{86CB3535-A16A-12F9-5843-E4B392A80A88}"/>
              </a:ext>
            </a:extLst>
          </p:cNvPr>
          <p:cNvSpPr txBox="1"/>
          <p:nvPr/>
        </p:nvSpPr>
        <p:spPr bwMode="auto">
          <a:xfrm>
            <a:off x="5069708" y="5863050"/>
            <a:ext cx="458779" cy="52322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127</a:t>
            </a:r>
          </a:p>
        </p:txBody>
      </p:sp>
      <p:sp>
        <p:nvSpPr>
          <p:cNvPr id="55" name="TextBox 54">
            <a:extLst>
              <a:ext uri="{FF2B5EF4-FFF2-40B4-BE49-F238E27FC236}">
                <a16:creationId xmlns:a16="http://schemas.microsoft.com/office/drawing/2014/main" id="{75D065AC-0EA3-D08E-84E0-6D6CE2584689}"/>
              </a:ext>
            </a:extLst>
          </p:cNvPr>
          <p:cNvSpPr txBox="1"/>
          <p:nvPr/>
        </p:nvSpPr>
        <p:spPr bwMode="auto">
          <a:xfrm>
            <a:off x="5630029" y="5863050"/>
            <a:ext cx="367408" cy="523220"/>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a:t>
            </a:r>
          </a:p>
        </p:txBody>
      </p:sp>
      <p:sp>
        <p:nvSpPr>
          <p:cNvPr id="56" name="TextBox 55">
            <a:extLst>
              <a:ext uri="{FF2B5EF4-FFF2-40B4-BE49-F238E27FC236}">
                <a16:creationId xmlns:a16="http://schemas.microsoft.com/office/drawing/2014/main" id="{D2910F9B-C5CF-CC97-6258-621F2DA43FF6}"/>
              </a:ext>
            </a:extLst>
          </p:cNvPr>
          <p:cNvSpPr txBox="1"/>
          <p:nvPr/>
        </p:nvSpPr>
        <p:spPr bwMode="auto">
          <a:xfrm>
            <a:off x="1543578" y="5337972"/>
            <a:ext cx="288862"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744C3E23-8E0B-F413-8209-4D0DCB1D63C7}"/>
              </a:ext>
            </a:extLst>
          </p:cNvPr>
          <p:cNvSpPr txBox="1"/>
          <p:nvPr/>
        </p:nvSpPr>
        <p:spPr bwMode="auto">
          <a:xfrm>
            <a:off x="2061054" y="5337972"/>
            <a:ext cx="288862"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58" name="TextBox 57">
            <a:extLst>
              <a:ext uri="{FF2B5EF4-FFF2-40B4-BE49-F238E27FC236}">
                <a16:creationId xmlns:a16="http://schemas.microsoft.com/office/drawing/2014/main" id="{E181DCA6-A8D0-C634-E341-05DCECAAFFD0}"/>
              </a:ext>
            </a:extLst>
          </p:cNvPr>
          <p:cNvSpPr txBox="1"/>
          <p:nvPr/>
        </p:nvSpPr>
        <p:spPr bwMode="auto">
          <a:xfrm>
            <a:off x="2578530" y="5337972"/>
            <a:ext cx="288862"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a:t>
            </a:r>
          </a:p>
        </p:txBody>
      </p:sp>
      <p:sp>
        <p:nvSpPr>
          <p:cNvPr id="59" name="TextBox 58">
            <a:extLst>
              <a:ext uri="{FF2B5EF4-FFF2-40B4-BE49-F238E27FC236}">
                <a16:creationId xmlns:a16="http://schemas.microsoft.com/office/drawing/2014/main" id="{6399CB47-F4E2-03C1-D319-FEE771D6C430}"/>
              </a:ext>
            </a:extLst>
          </p:cNvPr>
          <p:cNvSpPr txBox="1"/>
          <p:nvPr/>
        </p:nvSpPr>
        <p:spPr bwMode="auto">
          <a:xfrm>
            <a:off x="3096006" y="5337972"/>
            <a:ext cx="288862"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a:t>
            </a:r>
          </a:p>
        </p:txBody>
      </p:sp>
      <p:sp>
        <p:nvSpPr>
          <p:cNvPr id="60" name="TextBox 59">
            <a:extLst>
              <a:ext uri="{FF2B5EF4-FFF2-40B4-BE49-F238E27FC236}">
                <a16:creationId xmlns:a16="http://schemas.microsoft.com/office/drawing/2014/main" id="{0DF35F0B-D9F8-4C9D-2096-A16A0DABA208}"/>
              </a:ext>
            </a:extLst>
          </p:cNvPr>
          <p:cNvSpPr txBox="1"/>
          <p:nvPr/>
        </p:nvSpPr>
        <p:spPr bwMode="auto">
          <a:xfrm>
            <a:off x="3613482" y="5337972"/>
            <a:ext cx="288862"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a:t>
            </a:r>
          </a:p>
        </p:txBody>
      </p:sp>
      <p:sp>
        <p:nvSpPr>
          <p:cNvPr id="61" name="TextBox 60">
            <a:extLst>
              <a:ext uri="{FF2B5EF4-FFF2-40B4-BE49-F238E27FC236}">
                <a16:creationId xmlns:a16="http://schemas.microsoft.com/office/drawing/2014/main" id="{1416DABA-80C8-A11B-4839-E43AEEB7BC61}"/>
              </a:ext>
            </a:extLst>
          </p:cNvPr>
          <p:cNvSpPr txBox="1"/>
          <p:nvPr/>
        </p:nvSpPr>
        <p:spPr bwMode="auto">
          <a:xfrm>
            <a:off x="4130958" y="5337972"/>
            <a:ext cx="288862"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a:t>
            </a:r>
          </a:p>
        </p:txBody>
      </p:sp>
      <p:sp>
        <p:nvSpPr>
          <p:cNvPr id="62" name="TextBox 61">
            <a:extLst>
              <a:ext uri="{FF2B5EF4-FFF2-40B4-BE49-F238E27FC236}">
                <a16:creationId xmlns:a16="http://schemas.microsoft.com/office/drawing/2014/main" id="{C8CCD942-090E-5511-9227-9C27A735D1F3}"/>
              </a:ext>
            </a:extLst>
          </p:cNvPr>
          <p:cNvSpPr txBox="1"/>
          <p:nvPr/>
        </p:nvSpPr>
        <p:spPr bwMode="auto">
          <a:xfrm>
            <a:off x="5683386" y="5337972"/>
            <a:ext cx="288862"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a:t>
            </a:r>
          </a:p>
        </p:txBody>
      </p:sp>
      <p:sp>
        <p:nvSpPr>
          <p:cNvPr id="63" name="TextBox 62">
            <a:extLst>
              <a:ext uri="{FF2B5EF4-FFF2-40B4-BE49-F238E27FC236}">
                <a16:creationId xmlns:a16="http://schemas.microsoft.com/office/drawing/2014/main" id="{0408AC2B-EA10-3EB7-B6BF-BAAFB49CB6CE}"/>
              </a:ext>
            </a:extLst>
          </p:cNvPr>
          <p:cNvSpPr txBox="1"/>
          <p:nvPr/>
        </p:nvSpPr>
        <p:spPr bwMode="auto">
          <a:xfrm>
            <a:off x="4648434" y="5337972"/>
            <a:ext cx="288862"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a:t>
            </a:r>
          </a:p>
        </p:txBody>
      </p:sp>
      <p:sp>
        <p:nvSpPr>
          <p:cNvPr id="64" name="TextBox 63">
            <a:extLst>
              <a:ext uri="{FF2B5EF4-FFF2-40B4-BE49-F238E27FC236}">
                <a16:creationId xmlns:a16="http://schemas.microsoft.com/office/drawing/2014/main" id="{5B06DE2D-D82F-D78F-3AAF-6734E70806CD}"/>
              </a:ext>
            </a:extLst>
          </p:cNvPr>
          <p:cNvSpPr txBox="1"/>
          <p:nvPr/>
        </p:nvSpPr>
        <p:spPr bwMode="auto">
          <a:xfrm>
            <a:off x="5165910" y="5337972"/>
            <a:ext cx="288862" cy="338554"/>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a:t>
            </a:r>
          </a:p>
        </p:txBody>
      </p:sp>
      <p:sp>
        <p:nvSpPr>
          <p:cNvPr id="65" name="TextBox 64">
            <a:extLst>
              <a:ext uri="{FF2B5EF4-FFF2-40B4-BE49-F238E27FC236}">
                <a16:creationId xmlns:a16="http://schemas.microsoft.com/office/drawing/2014/main" id="{4071DE9C-6AD0-D7A7-9AE6-3126805A81E4}"/>
              </a:ext>
            </a:extLst>
          </p:cNvPr>
          <p:cNvSpPr txBox="1"/>
          <p:nvPr/>
        </p:nvSpPr>
        <p:spPr bwMode="auto">
          <a:xfrm>
            <a:off x="1101742" y="1713892"/>
            <a:ext cx="576388"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1.00</a:t>
            </a:r>
          </a:p>
        </p:txBody>
      </p:sp>
      <p:sp>
        <p:nvSpPr>
          <p:cNvPr id="66" name="TextBox 65">
            <a:extLst>
              <a:ext uri="{FF2B5EF4-FFF2-40B4-BE49-F238E27FC236}">
                <a16:creationId xmlns:a16="http://schemas.microsoft.com/office/drawing/2014/main" id="{E0AAD01D-E5AD-A305-3C70-3EE2D869F7BC}"/>
              </a:ext>
            </a:extLst>
          </p:cNvPr>
          <p:cNvSpPr txBox="1"/>
          <p:nvPr/>
        </p:nvSpPr>
        <p:spPr bwMode="auto">
          <a:xfrm>
            <a:off x="1101742" y="2573461"/>
            <a:ext cx="576388"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0.75</a:t>
            </a:r>
          </a:p>
        </p:txBody>
      </p:sp>
      <p:sp>
        <p:nvSpPr>
          <p:cNvPr id="67" name="TextBox 66">
            <a:extLst>
              <a:ext uri="{FF2B5EF4-FFF2-40B4-BE49-F238E27FC236}">
                <a16:creationId xmlns:a16="http://schemas.microsoft.com/office/drawing/2014/main" id="{766D4CA3-EDE1-3ABC-0511-B918CFCDBECF}"/>
              </a:ext>
            </a:extLst>
          </p:cNvPr>
          <p:cNvSpPr txBox="1"/>
          <p:nvPr/>
        </p:nvSpPr>
        <p:spPr bwMode="auto">
          <a:xfrm>
            <a:off x="1101742" y="3433030"/>
            <a:ext cx="576388"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0.50</a:t>
            </a:r>
          </a:p>
        </p:txBody>
      </p:sp>
      <p:sp>
        <p:nvSpPr>
          <p:cNvPr id="68" name="TextBox 67">
            <a:extLst>
              <a:ext uri="{FF2B5EF4-FFF2-40B4-BE49-F238E27FC236}">
                <a16:creationId xmlns:a16="http://schemas.microsoft.com/office/drawing/2014/main" id="{7EA11355-5F21-6E88-E4C7-AA7F0754586E}"/>
              </a:ext>
            </a:extLst>
          </p:cNvPr>
          <p:cNvSpPr txBox="1"/>
          <p:nvPr/>
        </p:nvSpPr>
        <p:spPr bwMode="auto">
          <a:xfrm>
            <a:off x="1101742" y="4292599"/>
            <a:ext cx="576388"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0.25</a:t>
            </a:r>
          </a:p>
        </p:txBody>
      </p:sp>
      <p:sp>
        <p:nvSpPr>
          <p:cNvPr id="69" name="TextBox 68">
            <a:extLst>
              <a:ext uri="{FF2B5EF4-FFF2-40B4-BE49-F238E27FC236}">
                <a16:creationId xmlns:a16="http://schemas.microsoft.com/office/drawing/2014/main" id="{10C704E9-1F4E-F4F5-AC22-6CA8E19BC46A}"/>
              </a:ext>
            </a:extLst>
          </p:cNvPr>
          <p:cNvSpPr txBox="1"/>
          <p:nvPr/>
        </p:nvSpPr>
        <p:spPr bwMode="auto">
          <a:xfrm>
            <a:off x="1101742" y="5152167"/>
            <a:ext cx="576388"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0.00</a:t>
            </a:r>
          </a:p>
        </p:txBody>
      </p:sp>
      <p:sp>
        <p:nvSpPr>
          <p:cNvPr id="70" name="TextBox 69">
            <a:extLst>
              <a:ext uri="{FF2B5EF4-FFF2-40B4-BE49-F238E27FC236}">
                <a16:creationId xmlns:a16="http://schemas.microsoft.com/office/drawing/2014/main" id="{8832FB18-020E-914D-EC8C-E2B5A76C68B1}"/>
              </a:ext>
            </a:extLst>
          </p:cNvPr>
          <p:cNvSpPr txBox="1"/>
          <p:nvPr/>
        </p:nvSpPr>
        <p:spPr bwMode="auto">
          <a:xfrm>
            <a:off x="4982319" y="1765070"/>
            <a:ext cx="1021433" cy="646331"/>
          </a:xfrm>
          <a:prstGeom prst="rect">
            <a:avLst/>
          </a:prstGeom>
          <a:solidFill>
            <a:schemeClr val="tx1"/>
          </a:solidFill>
          <a:ln>
            <a:noFill/>
          </a:ln>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Lobar</a:t>
            </a:r>
            <a:br>
              <a:rPr lang="en-US" b="0" dirty="0">
                <a:solidFill>
                  <a:schemeClr val="bg1"/>
                </a:solidFill>
                <a:latin typeface="Calibri" panose="020F0502020204030204" pitchFamily="34" charset="0"/>
              </a:rPr>
            </a:br>
            <a:r>
              <a:rPr lang="en-US" b="0" dirty="0" err="1">
                <a:solidFill>
                  <a:schemeClr val="bg1"/>
                </a:solidFill>
                <a:latin typeface="Calibri" panose="020F0502020204030204" pitchFamily="34" charset="0"/>
              </a:rPr>
              <a:t>Sublobar</a:t>
            </a:r>
            <a:endParaRPr lang="en-US" b="0" dirty="0">
              <a:solidFill>
                <a:schemeClr val="bg1"/>
              </a:solidFill>
              <a:latin typeface="Calibri" panose="020F0502020204030204" pitchFamily="34" charset="0"/>
            </a:endParaRPr>
          </a:p>
        </p:txBody>
      </p:sp>
      <p:cxnSp>
        <p:nvCxnSpPr>
          <p:cNvPr id="71" name="Straight Connector 70">
            <a:extLst>
              <a:ext uri="{FF2B5EF4-FFF2-40B4-BE49-F238E27FC236}">
                <a16:creationId xmlns:a16="http://schemas.microsoft.com/office/drawing/2014/main" id="{C9C513D9-D8D3-7630-0944-D8C282CF9EF0}"/>
              </a:ext>
            </a:extLst>
          </p:cNvPr>
          <p:cNvCxnSpPr>
            <a:cxnSpLocks/>
          </p:cNvCxnSpPr>
          <p:nvPr/>
        </p:nvCxnSpPr>
        <p:spPr bwMode="auto">
          <a:xfrm flipH="1">
            <a:off x="4616577" y="1950198"/>
            <a:ext cx="365742" cy="0"/>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08F9D7F-24F7-035A-702E-EFA497561640}"/>
              </a:ext>
            </a:extLst>
          </p:cNvPr>
          <p:cNvCxnSpPr>
            <a:cxnSpLocks/>
          </p:cNvCxnSpPr>
          <p:nvPr/>
        </p:nvCxnSpPr>
        <p:spPr bwMode="auto">
          <a:xfrm flipH="1">
            <a:off x="4616577" y="2238522"/>
            <a:ext cx="365742" cy="0"/>
          </a:xfrm>
          <a:prstGeom prst="line">
            <a:avLst/>
          </a:prstGeom>
          <a:noFill/>
          <a:ln w="28575" cap="flat" cmpd="sng" algn="ctr">
            <a:solidFill>
              <a:schemeClr val="accent3"/>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CFCE11C2-005B-A57B-A593-78AE90E5BA81}"/>
              </a:ext>
            </a:extLst>
          </p:cNvPr>
          <p:cNvSpPr txBox="1"/>
          <p:nvPr/>
        </p:nvSpPr>
        <p:spPr bwMode="auto">
          <a:xfrm>
            <a:off x="7705121" y="2244948"/>
            <a:ext cx="1021433" cy="646331"/>
          </a:xfrm>
          <a:prstGeom prst="rect">
            <a:avLst/>
          </a:prstGeom>
          <a:noFill/>
          <a:ln>
            <a:noFill/>
          </a:ln>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Lobar</a:t>
            </a:r>
            <a:br>
              <a:rPr lang="en-US" b="0" dirty="0">
                <a:solidFill>
                  <a:schemeClr val="bg1"/>
                </a:solidFill>
                <a:latin typeface="Calibri" panose="020F0502020204030204" pitchFamily="34" charset="0"/>
              </a:rPr>
            </a:br>
            <a:r>
              <a:rPr lang="en-US" b="0" dirty="0" err="1">
                <a:solidFill>
                  <a:schemeClr val="bg1"/>
                </a:solidFill>
                <a:latin typeface="Calibri" panose="020F0502020204030204" pitchFamily="34" charset="0"/>
              </a:rPr>
              <a:t>Sublobar</a:t>
            </a:r>
            <a:endParaRPr lang="en-US" b="0" dirty="0">
              <a:solidFill>
                <a:schemeClr val="bg1"/>
              </a:solidFill>
              <a:latin typeface="Calibri" panose="020F0502020204030204" pitchFamily="34" charset="0"/>
            </a:endParaRPr>
          </a:p>
        </p:txBody>
      </p:sp>
      <p:cxnSp>
        <p:nvCxnSpPr>
          <p:cNvPr id="74" name="Straight Connector 73">
            <a:extLst>
              <a:ext uri="{FF2B5EF4-FFF2-40B4-BE49-F238E27FC236}">
                <a16:creationId xmlns:a16="http://schemas.microsoft.com/office/drawing/2014/main" id="{ABFD5C44-5A3C-B22A-63FC-859A1D898293}"/>
              </a:ext>
            </a:extLst>
          </p:cNvPr>
          <p:cNvCxnSpPr>
            <a:cxnSpLocks/>
          </p:cNvCxnSpPr>
          <p:nvPr/>
        </p:nvCxnSpPr>
        <p:spPr bwMode="auto">
          <a:xfrm flipH="1">
            <a:off x="7339379" y="2439503"/>
            <a:ext cx="365742" cy="0"/>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BB51623-3D0D-0A85-53B1-E405474D38FC}"/>
              </a:ext>
            </a:extLst>
          </p:cNvPr>
          <p:cNvCxnSpPr>
            <a:cxnSpLocks/>
          </p:cNvCxnSpPr>
          <p:nvPr/>
        </p:nvCxnSpPr>
        <p:spPr bwMode="auto">
          <a:xfrm flipH="1">
            <a:off x="7339379" y="2727827"/>
            <a:ext cx="365742" cy="0"/>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E2B0B70-9EA5-B468-F775-C78BF4FCC99A}"/>
              </a:ext>
            </a:extLst>
          </p:cNvPr>
          <p:cNvCxnSpPr>
            <a:cxnSpLocks/>
          </p:cNvCxnSpPr>
          <p:nvPr/>
        </p:nvCxnSpPr>
        <p:spPr bwMode="auto">
          <a:xfrm flipH="1">
            <a:off x="9796054" y="4791616"/>
            <a:ext cx="365742" cy="0"/>
          </a:xfrm>
          <a:prstGeom prst="line">
            <a:avLst/>
          </a:prstGeom>
          <a:noFill/>
          <a:ln w="28575" cap="flat" cmpd="sng" algn="ctr">
            <a:solidFill>
              <a:schemeClr val="accent2"/>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CB91C6E-18AF-DF41-CBD5-3D3345855F4B}"/>
              </a:ext>
            </a:extLst>
          </p:cNvPr>
          <p:cNvCxnSpPr>
            <a:cxnSpLocks/>
          </p:cNvCxnSpPr>
          <p:nvPr/>
        </p:nvCxnSpPr>
        <p:spPr bwMode="auto">
          <a:xfrm flipH="1">
            <a:off x="9796054" y="5079940"/>
            <a:ext cx="365742" cy="0"/>
          </a:xfrm>
          <a:prstGeom prst="line">
            <a:avLst/>
          </a:prstGeom>
          <a:noFill/>
          <a:ln w="28575" cap="flat" cmpd="sng" algn="ctr">
            <a:solidFill>
              <a:schemeClr val="accent3">
                <a:lumMod val="40000"/>
                <a:lumOff val="60000"/>
              </a:schemeClr>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66ED88C-FF59-D326-3846-A7A80D9C2DF7}"/>
              </a:ext>
            </a:extLst>
          </p:cNvPr>
          <p:cNvCxnSpPr>
            <a:cxnSpLocks/>
          </p:cNvCxnSpPr>
          <p:nvPr/>
        </p:nvCxnSpPr>
        <p:spPr bwMode="auto">
          <a:xfrm flipV="1">
            <a:off x="7043353" y="1860452"/>
            <a:ext cx="0" cy="3729963"/>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3A1CCDF-51D4-23FE-332F-320A2763B39C}"/>
              </a:ext>
            </a:extLst>
          </p:cNvPr>
          <p:cNvCxnSpPr>
            <a:cxnSpLocks/>
          </p:cNvCxnSpPr>
          <p:nvPr/>
        </p:nvCxnSpPr>
        <p:spPr bwMode="auto">
          <a:xfrm>
            <a:off x="6969211" y="5590415"/>
            <a:ext cx="3694847"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7F37E46-82B5-AAA7-A53C-81F4330F14B2}"/>
              </a:ext>
            </a:extLst>
          </p:cNvPr>
          <p:cNvCxnSpPr>
            <a:cxnSpLocks/>
          </p:cNvCxnSpPr>
          <p:nvPr/>
        </p:nvCxnSpPr>
        <p:spPr bwMode="auto">
          <a:xfrm flipH="1">
            <a:off x="6969210" y="18662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3074ECC-2DAC-3775-D304-FA458D3E7986}"/>
              </a:ext>
            </a:extLst>
          </p:cNvPr>
          <p:cNvCxnSpPr>
            <a:cxnSpLocks/>
          </p:cNvCxnSpPr>
          <p:nvPr/>
        </p:nvCxnSpPr>
        <p:spPr bwMode="auto">
          <a:xfrm flipH="1">
            <a:off x="6969210" y="27972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8991EAD-8A8B-A275-83FC-A20CAF6AFFDA}"/>
              </a:ext>
            </a:extLst>
          </p:cNvPr>
          <p:cNvCxnSpPr>
            <a:cxnSpLocks/>
          </p:cNvCxnSpPr>
          <p:nvPr/>
        </p:nvCxnSpPr>
        <p:spPr bwMode="auto">
          <a:xfrm flipH="1">
            <a:off x="6969210" y="37283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7FC3A9C-DCED-A104-F315-C880483518B1}"/>
              </a:ext>
            </a:extLst>
          </p:cNvPr>
          <p:cNvCxnSpPr>
            <a:cxnSpLocks/>
          </p:cNvCxnSpPr>
          <p:nvPr/>
        </p:nvCxnSpPr>
        <p:spPr bwMode="auto">
          <a:xfrm flipH="1">
            <a:off x="6969210" y="46593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8C316D3-8E05-8A2F-04E7-45AF1A3E5DE3}"/>
              </a:ext>
            </a:extLst>
          </p:cNvPr>
          <p:cNvCxnSpPr>
            <a:cxnSpLocks/>
          </p:cNvCxnSpPr>
          <p:nvPr/>
        </p:nvCxnSpPr>
        <p:spPr bwMode="auto">
          <a:xfrm flipH="1">
            <a:off x="6969210" y="55904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647A28C-6779-A2A2-818B-65EEB7D5AEC8}"/>
              </a:ext>
            </a:extLst>
          </p:cNvPr>
          <p:cNvCxnSpPr>
            <a:cxnSpLocks/>
          </p:cNvCxnSpPr>
          <p:nvPr/>
        </p:nvCxnSpPr>
        <p:spPr bwMode="auto">
          <a:xfrm>
            <a:off x="7043353" y="55904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9A0C01A-C8C1-AD69-74D0-A77AA5A3A76E}"/>
              </a:ext>
            </a:extLst>
          </p:cNvPr>
          <p:cNvCxnSpPr>
            <a:cxnSpLocks/>
          </p:cNvCxnSpPr>
          <p:nvPr/>
        </p:nvCxnSpPr>
        <p:spPr bwMode="auto">
          <a:xfrm>
            <a:off x="7948529" y="55904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FC1FFEA-DD0D-D27B-9254-81ADF4733409}"/>
              </a:ext>
            </a:extLst>
          </p:cNvPr>
          <p:cNvCxnSpPr>
            <a:cxnSpLocks/>
          </p:cNvCxnSpPr>
          <p:nvPr/>
        </p:nvCxnSpPr>
        <p:spPr bwMode="auto">
          <a:xfrm>
            <a:off x="8853705" y="55904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C657A92-00FC-E625-35B8-A4B37761708C}"/>
              </a:ext>
            </a:extLst>
          </p:cNvPr>
          <p:cNvCxnSpPr>
            <a:cxnSpLocks/>
          </p:cNvCxnSpPr>
          <p:nvPr/>
        </p:nvCxnSpPr>
        <p:spPr bwMode="auto">
          <a:xfrm>
            <a:off x="9758881" y="55904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30CD7A3-ECCB-5921-DF38-8F87535E8992}"/>
              </a:ext>
            </a:extLst>
          </p:cNvPr>
          <p:cNvCxnSpPr>
            <a:cxnSpLocks/>
          </p:cNvCxnSpPr>
          <p:nvPr/>
        </p:nvCxnSpPr>
        <p:spPr bwMode="auto">
          <a:xfrm>
            <a:off x="10664058" y="5590415"/>
            <a:ext cx="0" cy="64008"/>
          </a:xfrm>
          <a:prstGeom prst="line">
            <a:avLst/>
          </a:prstGeom>
          <a:noFill/>
          <a:ln w="28575" cap="flat" cmpd="sng" algn="ctr">
            <a:solidFill>
              <a:schemeClr val="bg1"/>
            </a:solidFill>
            <a:prstDash val="solid"/>
            <a:round/>
            <a:headEnd type="none" w="med" len="med"/>
            <a:tailEnd type="none" w="med" len="med"/>
          </a:ln>
          <a:effectLst/>
        </p:spPr>
      </p:cxnSp>
      <p:sp>
        <p:nvSpPr>
          <p:cNvPr id="97" name="TextBox 96">
            <a:extLst>
              <a:ext uri="{FF2B5EF4-FFF2-40B4-BE49-F238E27FC236}">
                <a16:creationId xmlns:a16="http://schemas.microsoft.com/office/drawing/2014/main" id="{A17DD16A-65C3-AE3C-1290-78393B7F95BB}"/>
              </a:ext>
            </a:extLst>
          </p:cNvPr>
          <p:cNvSpPr txBox="1"/>
          <p:nvPr/>
        </p:nvSpPr>
        <p:spPr bwMode="auto">
          <a:xfrm>
            <a:off x="6450179" y="5422527"/>
            <a:ext cx="566395"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0.0</a:t>
            </a:r>
          </a:p>
        </p:txBody>
      </p:sp>
      <p:sp>
        <p:nvSpPr>
          <p:cNvPr id="98" name="TextBox 97">
            <a:extLst>
              <a:ext uri="{FF2B5EF4-FFF2-40B4-BE49-F238E27FC236}">
                <a16:creationId xmlns:a16="http://schemas.microsoft.com/office/drawing/2014/main" id="{75144032-7C62-EF5F-18C3-34C1BB298619}"/>
              </a:ext>
            </a:extLst>
          </p:cNvPr>
          <p:cNvSpPr txBox="1"/>
          <p:nvPr/>
        </p:nvSpPr>
        <p:spPr bwMode="auto">
          <a:xfrm>
            <a:off x="6450179" y="1695586"/>
            <a:ext cx="566395"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0.4</a:t>
            </a:r>
          </a:p>
        </p:txBody>
      </p:sp>
      <p:sp>
        <p:nvSpPr>
          <p:cNvPr id="99" name="TextBox 98">
            <a:extLst>
              <a:ext uri="{FF2B5EF4-FFF2-40B4-BE49-F238E27FC236}">
                <a16:creationId xmlns:a16="http://schemas.microsoft.com/office/drawing/2014/main" id="{AE55938E-57A0-8AD8-8753-6BCFBF8367D9}"/>
              </a:ext>
            </a:extLst>
          </p:cNvPr>
          <p:cNvSpPr txBox="1"/>
          <p:nvPr/>
        </p:nvSpPr>
        <p:spPr bwMode="auto">
          <a:xfrm>
            <a:off x="6450179" y="2627321"/>
            <a:ext cx="566395"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0.3</a:t>
            </a:r>
          </a:p>
        </p:txBody>
      </p:sp>
      <p:sp>
        <p:nvSpPr>
          <p:cNvPr id="100" name="TextBox 99">
            <a:extLst>
              <a:ext uri="{FF2B5EF4-FFF2-40B4-BE49-F238E27FC236}">
                <a16:creationId xmlns:a16="http://schemas.microsoft.com/office/drawing/2014/main" id="{CCBBE3FB-6EEE-C68D-0AEA-F76244947B51}"/>
              </a:ext>
            </a:extLst>
          </p:cNvPr>
          <p:cNvSpPr txBox="1"/>
          <p:nvPr/>
        </p:nvSpPr>
        <p:spPr bwMode="auto">
          <a:xfrm>
            <a:off x="6450179" y="3559056"/>
            <a:ext cx="566395"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0.2</a:t>
            </a:r>
          </a:p>
        </p:txBody>
      </p:sp>
      <p:sp>
        <p:nvSpPr>
          <p:cNvPr id="101" name="TextBox 100">
            <a:extLst>
              <a:ext uri="{FF2B5EF4-FFF2-40B4-BE49-F238E27FC236}">
                <a16:creationId xmlns:a16="http://schemas.microsoft.com/office/drawing/2014/main" id="{43D36899-F3EF-9B05-F439-608F30202578}"/>
              </a:ext>
            </a:extLst>
          </p:cNvPr>
          <p:cNvSpPr txBox="1"/>
          <p:nvPr/>
        </p:nvSpPr>
        <p:spPr bwMode="auto">
          <a:xfrm>
            <a:off x="6450179" y="4490791"/>
            <a:ext cx="566395" cy="338554"/>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0.1</a:t>
            </a:r>
          </a:p>
        </p:txBody>
      </p:sp>
      <p:sp>
        <p:nvSpPr>
          <p:cNvPr id="102" name="TextBox 101">
            <a:extLst>
              <a:ext uri="{FF2B5EF4-FFF2-40B4-BE49-F238E27FC236}">
                <a16:creationId xmlns:a16="http://schemas.microsoft.com/office/drawing/2014/main" id="{78E339EB-1D58-7659-81FD-FAF9DFF384BE}"/>
              </a:ext>
            </a:extLst>
          </p:cNvPr>
          <p:cNvSpPr txBox="1"/>
          <p:nvPr/>
        </p:nvSpPr>
        <p:spPr bwMode="auto">
          <a:xfrm>
            <a:off x="10380065" y="5604465"/>
            <a:ext cx="566395" cy="338554"/>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a:t>
            </a:r>
          </a:p>
        </p:txBody>
      </p:sp>
      <p:sp>
        <p:nvSpPr>
          <p:cNvPr id="103" name="TextBox 102">
            <a:extLst>
              <a:ext uri="{FF2B5EF4-FFF2-40B4-BE49-F238E27FC236}">
                <a16:creationId xmlns:a16="http://schemas.microsoft.com/office/drawing/2014/main" id="{463ACDF9-DE58-B0E0-1C2C-E1EB00ACFD8F}"/>
              </a:ext>
            </a:extLst>
          </p:cNvPr>
          <p:cNvSpPr txBox="1"/>
          <p:nvPr/>
        </p:nvSpPr>
        <p:spPr bwMode="auto">
          <a:xfrm>
            <a:off x="6765748" y="5604465"/>
            <a:ext cx="566395" cy="338554"/>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AC0A3C2B-5CA0-AABF-F3AB-18338E3A9B68}"/>
              </a:ext>
            </a:extLst>
          </p:cNvPr>
          <p:cNvSpPr txBox="1"/>
          <p:nvPr/>
        </p:nvSpPr>
        <p:spPr bwMode="auto">
          <a:xfrm>
            <a:off x="7650792" y="5604465"/>
            <a:ext cx="566395" cy="338554"/>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a:t>
            </a:r>
          </a:p>
        </p:txBody>
      </p:sp>
      <p:sp>
        <p:nvSpPr>
          <p:cNvPr id="105" name="TextBox 104">
            <a:extLst>
              <a:ext uri="{FF2B5EF4-FFF2-40B4-BE49-F238E27FC236}">
                <a16:creationId xmlns:a16="http://schemas.microsoft.com/office/drawing/2014/main" id="{E9FCEDB9-B167-A2B7-A8F7-3B95D54B5623}"/>
              </a:ext>
            </a:extLst>
          </p:cNvPr>
          <p:cNvSpPr txBox="1"/>
          <p:nvPr/>
        </p:nvSpPr>
        <p:spPr bwMode="auto">
          <a:xfrm>
            <a:off x="8560550" y="5604465"/>
            <a:ext cx="566395" cy="338554"/>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a:t>
            </a:r>
          </a:p>
        </p:txBody>
      </p:sp>
      <p:sp>
        <p:nvSpPr>
          <p:cNvPr id="106" name="TextBox 105">
            <a:extLst>
              <a:ext uri="{FF2B5EF4-FFF2-40B4-BE49-F238E27FC236}">
                <a16:creationId xmlns:a16="http://schemas.microsoft.com/office/drawing/2014/main" id="{8DDE2DAE-094C-2D1D-8830-74C19693A3C1}"/>
              </a:ext>
            </a:extLst>
          </p:cNvPr>
          <p:cNvSpPr txBox="1"/>
          <p:nvPr/>
        </p:nvSpPr>
        <p:spPr bwMode="auto">
          <a:xfrm>
            <a:off x="9470308" y="5604465"/>
            <a:ext cx="566395" cy="338554"/>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a:t>
            </a:r>
          </a:p>
        </p:txBody>
      </p:sp>
      <p:sp>
        <p:nvSpPr>
          <p:cNvPr id="108" name="Freeform 107">
            <a:extLst>
              <a:ext uri="{FF2B5EF4-FFF2-40B4-BE49-F238E27FC236}">
                <a16:creationId xmlns:a16="http://schemas.microsoft.com/office/drawing/2014/main" id="{03405B91-6F36-E20C-86A8-9A4D2F57A55A}"/>
              </a:ext>
            </a:extLst>
          </p:cNvPr>
          <p:cNvSpPr/>
          <p:nvPr/>
        </p:nvSpPr>
        <p:spPr bwMode="auto">
          <a:xfrm>
            <a:off x="1709514" y="1859973"/>
            <a:ext cx="4145972" cy="1194954"/>
          </a:xfrm>
          <a:custGeom>
            <a:avLst/>
            <a:gdLst>
              <a:gd name="connsiteX0" fmla="*/ 0 w 4145972"/>
              <a:gd name="connsiteY0" fmla="*/ 0 h 1194954"/>
              <a:gd name="connsiteX1" fmla="*/ 36368 w 4145972"/>
              <a:gd name="connsiteY1" fmla="*/ 41563 h 1194954"/>
              <a:gd name="connsiteX2" fmla="*/ 161059 w 4145972"/>
              <a:gd name="connsiteY2" fmla="*/ 41563 h 1194954"/>
              <a:gd name="connsiteX3" fmla="*/ 161059 w 4145972"/>
              <a:gd name="connsiteY3" fmla="*/ 62345 h 1194954"/>
              <a:gd name="connsiteX4" fmla="*/ 301336 w 4145972"/>
              <a:gd name="connsiteY4" fmla="*/ 62345 h 1194954"/>
              <a:gd name="connsiteX5" fmla="*/ 301336 w 4145972"/>
              <a:gd name="connsiteY5" fmla="*/ 77932 h 1194954"/>
              <a:gd name="connsiteX6" fmla="*/ 472786 w 4145972"/>
              <a:gd name="connsiteY6" fmla="*/ 77932 h 1194954"/>
              <a:gd name="connsiteX7" fmla="*/ 472786 w 4145972"/>
              <a:gd name="connsiteY7" fmla="*/ 98713 h 1194954"/>
              <a:gd name="connsiteX8" fmla="*/ 587086 w 4145972"/>
              <a:gd name="connsiteY8" fmla="*/ 98713 h 1194954"/>
              <a:gd name="connsiteX9" fmla="*/ 597477 w 4145972"/>
              <a:gd name="connsiteY9" fmla="*/ 109104 h 1194954"/>
              <a:gd name="connsiteX10" fmla="*/ 716972 w 4145972"/>
              <a:gd name="connsiteY10" fmla="*/ 109104 h 1194954"/>
              <a:gd name="connsiteX11" fmla="*/ 716972 w 4145972"/>
              <a:gd name="connsiteY11" fmla="*/ 135082 h 1194954"/>
              <a:gd name="connsiteX12" fmla="*/ 945572 w 4145972"/>
              <a:gd name="connsiteY12" fmla="*/ 135082 h 1194954"/>
              <a:gd name="connsiteX13" fmla="*/ 961159 w 4145972"/>
              <a:gd name="connsiteY13" fmla="*/ 150669 h 1194954"/>
              <a:gd name="connsiteX14" fmla="*/ 1044286 w 4145972"/>
              <a:gd name="connsiteY14" fmla="*/ 150669 h 1194954"/>
              <a:gd name="connsiteX15" fmla="*/ 1044286 w 4145972"/>
              <a:gd name="connsiteY15" fmla="*/ 187036 h 1194954"/>
              <a:gd name="connsiteX16" fmla="*/ 1132609 w 4145972"/>
              <a:gd name="connsiteY16" fmla="*/ 187036 h 1194954"/>
              <a:gd name="connsiteX17" fmla="*/ 1132609 w 4145972"/>
              <a:gd name="connsiteY17" fmla="*/ 218209 h 1194954"/>
              <a:gd name="connsiteX18" fmla="*/ 1231322 w 4145972"/>
              <a:gd name="connsiteY18" fmla="*/ 218209 h 1194954"/>
              <a:gd name="connsiteX19" fmla="*/ 1231322 w 4145972"/>
              <a:gd name="connsiteY19" fmla="*/ 264968 h 1194954"/>
              <a:gd name="connsiteX20" fmla="*/ 1293668 w 4145972"/>
              <a:gd name="connsiteY20" fmla="*/ 264968 h 1194954"/>
              <a:gd name="connsiteX21" fmla="*/ 1293668 w 4145972"/>
              <a:gd name="connsiteY21" fmla="*/ 264968 h 1194954"/>
              <a:gd name="connsiteX22" fmla="*/ 1335231 w 4145972"/>
              <a:gd name="connsiteY22" fmla="*/ 306531 h 1194954"/>
              <a:gd name="connsiteX23" fmla="*/ 1335231 w 4145972"/>
              <a:gd name="connsiteY23" fmla="*/ 332509 h 1194954"/>
              <a:gd name="connsiteX24" fmla="*/ 1387186 w 4145972"/>
              <a:gd name="connsiteY24" fmla="*/ 332509 h 1194954"/>
              <a:gd name="connsiteX25" fmla="*/ 1387186 w 4145972"/>
              <a:gd name="connsiteY25" fmla="*/ 353291 h 1194954"/>
              <a:gd name="connsiteX26" fmla="*/ 1439141 w 4145972"/>
              <a:gd name="connsiteY26" fmla="*/ 353291 h 1194954"/>
              <a:gd name="connsiteX27" fmla="*/ 1439141 w 4145972"/>
              <a:gd name="connsiteY27" fmla="*/ 400050 h 1194954"/>
              <a:gd name="connsiteX28" fmla="*/ 1574222 w 4145972"/>
              <a:gd name="connsiteY28" fmla="*/ 400050 h 1194954"/>
              <a:gd name="connsiteX29" fmla="*/ 1574222 w 4145972"/>
              <a:gd name="connsiteY29" fmla="*/ 446809 h 1194954"/>
              <a:gd name="connsiteX30" fmla="*/ 1683327 w 4145972"/>
              <a:gd name="connsiteY30" fmla="*/ 446809 h 1194954"/>
              <a:gd name="connsiteX31" fmla="*/ 1683327 w 4145972"/>
              <a:gd name="connsiteY31" fmla="*/ 467591 h 1194954"/>
              <a:gd name="connsiteX32" fmla="*/ 1782041 w 4145972"/>
              <a:gd name="connsiteY32" fmla="*/ 467591 h 1194954"/>
              <a:gd name="connsiteX33" fmla="*/ 1782041 w 4145972"/>
              <a:gd name="connsiteY33" fmla="*/ 498763 h 1194954"/>
              <a:gd name="connsiteX34" fmla="*/ 1901536 w 4145972"/>
              <a:gd name="connsiteY34" fmla="*/ 498763 h 1194954"/>
              <a:gd name="connsiteX35" fmla="*/ 1901536 w 4145972"/>
              <a:gd name="connsiteY35" fmla="*/ 524741 h 1194954"/>
              <a:gd name="connsiteX36" fmla="*/ 1989859 w 4145972"/>
              <a:gd name="connsiteY36" fmla="*/ 524741 h 1194954"/>
              <a:gd name="connsiteX37" fmla="*/ 1989859 w 4145972"/>
              <a:gd name="connsiteY37" fmla="*/ 550718 h 1194954"/>
              <a:gd name="connsiteX38" fmla="*/ 2021031 w 4145972"/>
              <a:gd name="connsiteY38" fmla="*/ 550718 h 1194954"/>
              <a:gd name="connsiteX39" fmla="*/ 2021031 w 4145972"/>
              <a:gd name="connsiteY39" fmla="*/ 602672 h 1194954"/>
              <a:gd name="connsiteX40" fmla="*/ 2098963 w 4145972"/>
              <a:gd name="connsiteY40" fmla="*/ 602672 h 1194954"/>
              <a:gd name="connsiteX41" fmla="*/ 2098963 w 4145972"/>
              <a:gd name="connsiteY41" fmla="*/ 623454 h 1194954"/>
              <a:gd name="connsiteX42" fmla="*/ 2166504 w 4145972"/>
              <a:gd name="connsiteY42" fmla="*/ 623454 h 1194954"/>
              <a:gd name="connsiteX43" fmla="*/ 2166504 w 4145972"/>
              <a:gd name="connsiteY43" fmla="*/ 644236 h 1194954"/>
              <a:gd name="connsiteX44" fmla="*/ 2244436 w 4145972"/>
              <a:gd name="connsiteY44" fmla="*/ 644236 h 1194954"/>
              <a:gd name="connsiteX45" fmla="*/ 2244436 w 4145972"/>
              <a:gd name="connsiteY45" fmla="*/ 670213 h 1194954"/>
              <a:gd name="connsiteX46" fmla="*/ 2317172 w 4145972"/>
              <a:gd name="connsiteY46" fmla="*/ 670213 h 1194954"/>
              <a:gd name="connsiteX47" fmla="*/ 2343150 w 4145972"/>
              <a:gd name="connsiteY47" fmla="*/ 696191 h 1194954"/>
              <a:gd name="connsiteX48" fmla="*/ 2488622 w 4145972"/>
              <a:gd name="connsiteY48" fmla="*/ 696191 h 1194954"/>
              <a:gd name="connsiteX49" fmla="*/ 2488622 w 4145972"/>
              <a:gd name="connsiteY49" fmla="*/ 722168 h 1194954"/>
              <a:gd name="connsiteX50" fmla="*/ 2618509 w 4145972"/>
              <a:gd name="connsiteY50" fmla="*/ 722168 h 1194954"/>
              <a:gd name="connsiteX51" fmla="*/ 2618509 w 4145972"/>
              <a:gd name="connsiteY51" fmla="*/ 742950 h 1194954"/>
              <a:gd name="connsiteX52" fmla="*/ 2686050 w 4145972"/>
              <a:gd name="connsiteY52" fmla="*/ 742950 h 1194954"/>
              <a:gd name="connsiteX53" fmla="*/ 2686050 w 4145972"/>
              <a:gd name="connsiteY53" fmla="*/ 805295 h 1194954"/>
              <a:gd name="connsiteX54" fmla="*/ 2779568 w 4145972"/>
              <a:gd name="connsiteY54" fmla="*/ 805295 h 1194954"/>
              <a:gd name="connsiteX55" fmla="*/ 2800350 w 4145972"/>
              <a:gd name="connsiteY55" fmla="*/ 826077 h 1194954"/>
              <a:gd name="connsiteX56" fmla="*/ 2878281 w 4145972"/>
              <a:gd name="connsiteY56" fmla="*/ 826077 h 1194954"/>
              <a:gd name="connsiteX57" fmla="*/ 2878281 w 4145972"/>
              <a:gd name="connsiteY57" fmla="*/ 872836 h 1194954"/>
              <a:gd name="connsiteX58" fmla="*/ 2940627 w 4145972"/>
              <a:gd name="connsiteY58" fmla="*/ 872836 h 1194954"/>
              <a:gd name="connsiteX59" fmla="*/ 2940627 w 4145972"/>
              <a:gd name="connsiteY59" fmla="*/ 898813 h 1194954"/>
              <a:gd name="connsiteX60" fmla="*/ 2982191 w 4145972"/>
              <a:gd name="connsiteY60" fmla="*/ 898813 h 1194954"/>
              <a:gd name="connsiteX61" fmla="*/ 2982191 w 4145972"/>
              <a:gd name="connsiteY61" fmla="*/ 898813 h 1194954"/>
              <a:gd name="connsiteX62" fmla="*/ 2982191 w 4145972"/>
              <a:gd name="connsiteY62" fmla="*/ 898813 h 1194954"/>
              <a:gd name="connsiteX63" fmla="*/ 2982191 w 4145972"/>
              <a:gd name="connsiteY63" fmla="*/ 935182 h 1194954"/>
              <a:gd name="connsiteX64" fmla="*/ 3096491 w 4145972"/>
              <a:gd name="connsiteY64" fmla="*/ 935182 h 1194954"/>
              <a:gd name="connsiteX65" fmla="*/ 3106881 w 4145972"/>
              <a:gd name="connsiteY65" fmla="*/ 945572 h 1194954"/>
              <a:gd name="connsiteX66" fmla="*/ 3215986 w 4145972"/>
              <a:gd name="connsiteY66" fmla="*/ 945572 h 1194954"/>
              <a:gd name="connsiteX67" fmla="*/ 3215986 w 4145972"/>
              <a:gd name="connsiteY67" fmla="*/ 966354 h 1194954"/>
              <a:gd name="connsiteX68" fmla="*/ 3278331 w 4145972"/>
              <a:gd name="connsiteY68" fmla="*/ 966354 h 1194954"/>
              <a:gd name="connsiteX69" fmla="*/ 3283527 w 4145972"/>
              <a:gd name="connsiteY69" fmla="*/ 971550 h 1194954"/>
              <a:gd name="connsiteX70" fmla="*/ 3283527 w 4145972"/>
              <a:gd name="connsiteY70" fmla="*/ 971550 h 1194954"/>
              <a:gd name="connsiteX71" fmla="*/ 3319895 w 4145972"/>
              <a:gd name="connsiteY71" fmla="*/ 1007918 h 1194954"/>
              <a:gd name="connsiteX72" fmla="*/ 3392631 w 4145972"/>
              <a:gd name="connsiteY72" fmla="*/ 1007918 h 1194954"/>
              <a:gd name="connsiteX73" fmla="*/ 3397827 w 4145972"/>
              <a:gd name="connsiteY73" fmla="*/ 1013114 h 1194954"/>
              <a:gd name="connsiteX74" fmla="*/ 3454977 w 4145972"/>
              <a:gd name="connsiteY74" fmla="*/ 1013114 h 1194954"/>
              <a:gd name="connsiteX75" fmla="*/ 3475759 w 4145972"/>
              <a:gd name="connsiteY75" fmla="*/ 1033896 h 1194954"/>
              <a:gd name="connsiteX76" fmla="*/ 3527713 w 4145972"/>
              <a:gd name="connsiteY76" fmla="*/ 1033896 h 1194954"/>
              <a:gd name="connsiteX77" fmla="*/ 3527713 w 4145972"/>
              <a:gd name="connsiteY77" fmla="*/ 1065068 h 1194954"/>
              <a:gd name="connsiteX78" fmla="*/ 3590059 w 4145972"/>
              <a:gd name="connsiteY78" fmla="*/ 1065068 h 1194954"/>
              <a:gd name="connsiteX79" fmla="*/ 3590059 w 4145972"/>
              <a:gd name="connsiteY79" fmla="*/ 1065068 h 1194954"/>
              <a:gd name="connsiteX80" fmla="*/ 3590059 w 4145972"/>
              <a:gd name="connsiteY80" fmla="*/ 1101436 h 1194954"/>
              <a:gd name="connsiteX81" fmla="*/ 4005695 w 4145972"/>
              <a:gd name="connsiteY81" fmla="*/ 1101436 h 1194954"/>
              <a:gd name="connsiteX82" fmla="*/ 4005695 w 4145972"/>
              <a:gd name="connsiteY82" fmla="*/ 1194954 h 1194954"/>
              <a:gd name="connsiteX83" fmla="*/ 4145972 w 4145972"/>
              <a:gd name="connsiteY83" fmla="*/ 1194954 h 1194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145972" h="1194954">
                <a:moveTo>
                  <a:pt x="0" y="0"/>
                </a:moveTo>
                <a:lnTo>
                  <a:pt x="36368" y="41563"/>
                </a:lnTo>
                <a:lnTo>
                  <a:pt x="161059" y="41563"/>
                </a:lnTo>
                <a:lnTo>
                  <a:pt x="161059" y="62345"/>
                </a:lnTo>
                <a:lnTo>
                  <a:pt x="301336" y="62345"/>
                </a:lnTo>
                <a:lnTo>
                  <a:pt x="301336" y="77932"/>
                </a:lnTo>
                <a:lnTo>
                  <a:pt x="472786" y="77932"/>
                </a:lnTo>
                <a:lnTo>
                  <a:pt x="472786" y="98713"/>
                </a:lnTo>
                <a:lnTo>
                  <a:pt x="587086" y="98713"/>
                </a:lnTo>
                <a:lnTo>
                  <a:pt x="597477" y="109104"/>
                </a:lnTo>
                <a:lnTo>
                  <a:pt x="716972" y="109104"/>
                </a:lnTo>
                <a:lnTo>
                  <a:pt x="716972" y="135082"/>
                </a:lnTo>
                <a:lnTo>
                  <a:pt x="945572" y="135082"/>
                </a:lnTo>
                <a:lnTo>
                  <a:pt x="961159" y="150669"/>
                </a:lnTo>
                <a:lnTo>
                  <a:pt x="1044286" y="150669"/>
                </a:lnTo>
                <a:lnTo>
                  <a:pt x="1044286" y="187036"/>
                </a:lnTo>
                <a:lnTo>
                  <a:pt x="1132609" y="187036"/>
                </a:lnTo>
                <a:lnTo>
                  <a:pt x="1132609" y="218209"/>
                </a:lnTo>
                <a:lnTo>
                  <a:pt x="1231322" y="218209"/>
                </a:lnTo>
                <a:lnTo>
                  <a:pt x="1231322" y="264968"/>
                </a:lnTo>
                <a:lnTo>
                  <a:pt x="1293668" y="264968"/>
                </a:lnTo>
                <a:lnTo>
                  <a:pt x="1293668" y="264968"/>
                </a:lnTo>
                <a:lnTo>
                  <a:pt x="1335231" y="306531"/>
                </a:lnTo>
                <a:lnTo>
                  <a:pt x="1335231" y="332509"/>
                </a:lnTo>
                <a:lnTo>
                  <a:pt x="1387186" y="332509"/>
                </a:lnTo>
                <a:lnTo>
                  <a:pt x="1387186" y="353291"/>
                </a:lnTo>
                <a:lnTo>
                  <a:pt x="1439141" y="353291"/>
                </a:lnTo>
                <a:lnTo>
                  <a:pt x="1439141" y="400050"/>
                </a:lnTo>
                <a:lnTo>
                  <a:pt x="1574222" y="400050"/>
                </a:lnTo>
                <a:lnTo>
                  <a:pt x="1574222" y="446809"/>
                </a:lnTo>
                <a:lnTo>
                  <a:pt x="1683327" y="446809"/>
                </a:lnTo>
                <a:lnTo>
                  <a:pt x="1683327" y="467591"/>
                </a:lnTo>
                <a:lnTo>
                  <a:pt x="1782041" y="467591"/>
                </a:lnTo>
                <a:lnTo>
                  <a:pt x="1782041" y="498763"/>
                </a:lnTo>
                <a:lnTo>
                  <a:pt x="1901536" y="498763"/>
                </a:lnTo>
                <a:lnTo>
                  <a:pt x="1901536" y="524741"/>
                </a:lnTo>
                <a:lnTo>
                  <a:pt x="1989859" y="524741"/>
                </a:lnTo>
                <a:lnTo>
                  <a:pt x="1989859" y="550718"/>
                </a:lnTo>
                <a:lnTo>
                  <a:pt x="2021031" y="550718"/>
                </a:lnTo>
                <a:lnTo>
                  <a:pt x="2021031" y="602672"/>
                </a:lnTo>
                <a:lnTo>
                  <a:pt x="2098963" y="602672"/>
                </a:lnTo>
                <a:lnTo>
                  <a:pt x="2098963" y="623454"/>
                </a:lnTo>
                <a:lnTo>
                  <a:pt x="2166504" y="623454"/>
                </a:lnTo>
                <a:lnTo>
                  <a:pt x="2166504" y="644236"/>
                </a:lnTo>
                <a:lnTo>
                  <a:pt x="2244436" y="644236"/>
                </a:lnTo>
                <a:lnTo>
                  <a:pt x="2244436" y="670213"/>
                </a:lnTo>
                <a:lnTo>
                  <a:pt x="2317172" y="670213"/>
                </a:lnTo>
                <a:lnTo>
                  <a:pt x="2343150" y="696191"/>
                </a:lnTo>
                <a:lnTo>
                  <a:pt x="2488622" y="696191"/>
                </a:lnTo>
                <a:lnTo>
                  <a:pt x="2488622" y="722168"/>
                </a:lnTo>
                <a:lnTo>
                  <a:pt x="2618509" y="722168"/>
                </a:lnTo>
                <a:lnTo>
                  <a:pt x="2618509" y="742950"/>
                </a:lnTo>
                <a:lnTo>
                  <a:pt x="2686050" y="742950"/>
                </a:lnTo>
                <a:lnTo>
                  <a:pt x="2686050" y="805295"/>
                </a:lnTo>
                <a:lnTo>
                  <a:pt x="2779568" y="805295"/>
                </a:lnTo>
                <a:lnTo>
                  <a:pt x="2800350" y="826077"/>
                </a:lnTo>
                <a:lnTo>
                  <a:pt x="2878281" y="826077"/>
                </a:lnTo>
                <a:lnTo>
                  <a:pt x="2878281" y="872836"/>
                </a:lnTo>
                <a:lnTo>
                  <a:pt x="2940627" y="872836"/>
                </a:lnTo>
                <a:lnTo>
                  <a:pt x="2940627" y="898813"/>
                </a:lnTo>
                <a:lnTo>
                  <a:pt x="2982191" y="898813"/>
                </a:lnTo>
                <a:lnTo>
                  <a:pt x="2982191" y="898813"/>
                </a:lnTo>
                <a:lnTo>
                  <a:pt x="2982191" y="898813"/>
                </a:lnTo>
                <a:lnTo>
                  <a:pt x="2982191" y="935182"/>
                </a:lnTo>
                <a:lnTo>
                  <a:pt x="3096491" y="935182"/>
                </a:lnTo>
                <a:lnTo>
                  <a:pt x="3106881" y="945572"/>
                </a:lnTo>
                <a:lnTo>
                  <a:pt x="3215986" y="945572"/>
                </a:lnTo>
                <a:lnTo>
                  <a:pt x="3215986" y="966354"/>
                </a:lnTo>
                <a:lnTo>
                  <a:pt x="3278331" y="966354"/>
                </a:lnTo>
                <a:lnTo>
                  <a:pt x="3283527" y="971550"/>
                </a:lnTo>
                <a:lnTo>
                  <a:pt x="3283527" y="971550"/>
                </a:lnTo>
                <a:lnTo>
                  <a:pt x="3319895" y="1007918"/>
                </a:lnTo>
                <a:lnTo>
                  <a:pt x="3392631" y="1007918"/>
                </a:lnTo>
                <a:lnTo>
                  <a:pt x="3397827" y="1013114"/>
                </a:lnTo>
                <a:lnTo>
                  <a:pt x="3454977" y="1013114"/>
                </a:lnTo>
                <a:lnTo>
                  <a:pt x="3475759" y="1033896"/>
                </a:lnTo>
                <a:lnTo>
                  <a:pt x="3527713" y="1033896"/>
                </a:lnTo>
                <a:lnTo>
                  <a:pt x="3527713" y="1065068"/>
                </a:lnTo>
                <a:lnTo>
                  <a:pt x="3590059" y="1065068"/>
                </a:lnTo>
                <a:lnTo>
                  <a:pt x="3590059" y="1065068"/>
                </a:lnTo>
                <a:lnTo>
                  <a:pt x="3590059" y="1101436"/>
                </a:lnTo>
                <a:lnTo>
                  <a:pt x="4005695" y="1101436"/>
                </a:lnTo>
                <a:lnTo>
                  <a:pt x="4005695" y="1194954"/>
                </a:lnTo>
                <a:lnTo>
                  <a:pt x="4145972" y="1194954"/>
                </a:lnTo>
              </a:path>
            </a:pathLst>
          </a:custGeom>
          <a:noFill/>
          <a:ln w="28575">
            <a:solidFill>
              <a:schemeClr val="accent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418968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solidFill>
                  <a:srgbClr val="455560"/>
                </a:solidFill>
              </a:rPr>
              <a:t>CALGB 140503 (Alliance): </a:t>
            </a:r>
            <a:br>
              <a:rPr lang="en-US" dirty="0">
                <a:solidFill>
                  <a:srgbClr val="455560"/>
                </a:solidFill>
              </a:rPr>
            </a:br>
            <a:r>
              <a:rPr lang="en-US" dirty="0"/>
              <a:t>Disease Recurrence and Pulmonary Function</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35223" y="63688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Altorki. WCLC 2022. Abstr PL03.06.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Table 6">
            <a:extLst>
              <a:ext uri="{FF2B5EF4-FFF2-40B4-BE49-F238E27FC236}">
                <a16:creationId xmlns:a16="http://schemas.microsoft.com/office/drawing/2014/main" id="{374B476B-855A-C1DA-D46E-E50BE7FB1C50}"/>
              </a:ext>
            </a:extLst>
          </p:cNvPr>
          <p:cNvGraphicFramePr>
            <a:graphicFrameLocks noGrp="1"/>
          </p:cNvGraphicFramePr>
          <p:nvPr>
            <p:extLst>
              <p:ext uri="{D42A27DB-BD31-4B8C-83A1-F6EECF244321}">
                <p14:modId xmlns:p14="http://schemas.microsoft.com/office/powerpoint/2010/main" val="1637664308"/>
              </p:ext>
            </p:extLst>
          </p:nvPr>
        </p:nvGraphicFramePr>
        <p:xfrm>
          <a:off x="352607" y="1602641"/>
          <a:ext cx="5171502" cy="3139440"/>
        </p:xfrm>
        <a:graphic>
          <a:graphicData uri="http://schemas.openxmlformats.org/drawingml/2006/table">
            <a:tbl>
              <a:tblPr firstRow="1" bandRow="1">
                <a:tableStyleId>{5C22544A-7EE6-4342-B048-85BDC9FD1C3A}</a:tableStyleId>
              </a:tblPr>
              <a:tblGrid>
                <a:gridCol w="1332813">
                  <a:extLst>
                    <a:ext uri="{9D8B030D-6E8A-4147-A177-3AD203B41FA5}">
                      <a16:colId xmlns:a16="http://schemas.microsoft.com/office/drawing/2014/main" val="3424271473"/>
                    </a:ext>
                  </a:extLst>
                </a:gridCol>
                <a:gridCol w="953065">
                  <a:extLst>
                    <a:ext uri="{9D8B030D-6E8A-4147-A177-3AD203B41FA5}">
                      <a16:colId xmlns:a16="http://schemas.microsoft.com/office/drawing/2014/main" val="1630083052"/>
                    </a:ext>
                  </a:extLst>
                </a:gridCol>
                <a:gridCol w="970246">
                  <a:extLst>
                    <a:ext uri="{9D8B030D-6E8A-4147-A177-3AD203B41FA5}">
                      <a16:colId xmlns:a16="http://schemas.microsoft.com/office/drawing/2014/main" val="599328763"/>
                    </a:ext>
                  </a:extLst>
                </a:gridCol>
                <a:gridCol w="976494">
                  <a:extLst>
                    <a:ext uri="{9D8B030D-6E8A-4147-A177-3AD203B41FA5}">
                      <a16:colId xmlns:a16="http://schemas.microsoft.com/office/drawing/2014/main" val="3167036859"/>
                    </a:ext>
                  </a:extLst>
                </a:gridCol>
                <a:gridCol w="938884">
                  <a:extLst>
                    <a:ext uri="{9D8B030D-6E8A-4147-A177-3AD203B41FA5}">
                      <a16:colId xmlns:a16="http://schemas.microsoft.com/office/drawing/2014/main" val="1726530152"/>
                    </a:ext>
                  </a:extLst>
                </a:gridCol>
              </a:tblGrid>
              <a:tr h="286943">
                <a:tc>
                  <a:txBody>
                    <a:bodyPr/>
                    <a:lstStyle/>
                    <a:p>
                      <a:r>
                        <a:rPr lang="en-IN" sz="1600" dirty="0">
                          <a:solidFill>
                            <a:schemeClr val="tx1"/>
                          </a:solidFill>
                        </a:rPr>
                        <a:t>Disease Recurrence, </a:t>
                      </a:r>
                    </a:p>
                    <a:p>
                      <a:r>
                        <a:rPr lang="en-IN" sz="1600" dirty="0">
                          <a:solidFill>
                            <a:schemeClr val="tx1"/>
                          </a:solidFill>
                        </a:rPr>
                        <a:t>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IN" sz="1600" dirty="0">
                          <a:solidFill>
                            <a:schemeClr val="tx1"/>
                          </a:solidFill>
                        </a:rPr>
                        <a:t>Lobar</a:t>
                      </a:r>
                      <a:br>
                        <a:rPr lang="en-IN" sz="1600" dirty="0">
                          <a:solidFill>
                            <a:schemeClr val="tx1"/>
                          </a:solidFill>
                        </a:rPr>
                      </a:br>
                      <a:r>
                        <a:rPr lang="en-IN" sz="1600" dirty="0">
                          <a:solidFill>
                            <a:schemeClr val="tx1"/>
                          </a:solidFill>
                        </a:rPr>
                        <a:t>(n = 351)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IN" sz="1600" dirty="0">
                          <a:solidFill>
                            <a:schemeClr val="tx1"/>
                          </a:solidFill>
                        </a:rPr>
                        <a:t>Sublobar</a:t>
                      </a:r>
                      <a:br>
                        <a:rPr lang="en-IN" sz="1600" dirty="0">
                          <a:solidFill>
                            <a:schemeClr val="tx1"/>
                          </a:solidFill>
                        </a:rPr>
                      </a:br>
                      <a:r>
                        <a:rPr lang="en-IN" sz="1600" dirty="0">
                          <a:solidFill>
                            <a:schemeClr val="tx1"/>
                          </a:solidFill>
                        </a:rPr>
                        <a:t>(n = 336)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IN" sz="1600" dirty="0">
                          <a:solidFill>
                            <a:schemeClr val="tx1"/>
                          </a:solidFill>
                        </a:rPr>
                        <a:t>Total</a:t>
                      </a:r>
                      <a:br>
                        <a:rPr lang="en-IN" sz="1600" dirty="0">
                          <a:solidFill>
                            <a:schemeClr val="tx1"/>
                          </a:solidFill>
                        </a:rPr>
                      </a:br>
                      <a:r>
                        <a:rPr lang="en-IN" sz="1600" dirty="0">
                          <a:solidFill>
                            <a:schemeClr val="tx1"/>
                          </a:solidFill>
                        </a:rPr>
                        <a:t>(N = 687)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IN" sz="1600" i="1" dirty="0">
                          <a:solidFill>
                            <a:schemeClr val="tx1"/>
                          </a:solidFill>
                        </a:rPr>
                        <a:t>P</a:t>
                      </a:r>
                      <a:r>
                        <a:rPr lang="en-IN" sz="1600" dirty="0">
                          <a:solidFill>
                            <a:schemeClr val="tx1"/>
                          </a:solidFill>
                        </a:rPr>
                        <a:t> 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597142410"/>
                  </a:ext>
                </a:extLst>
              </a:tr>
              <a:tr h="370840">
                <a:tc>
                  <a:txBody>
                    <a:bodyPr/>
                    <a:lstStyle/>
                    <a:p>
                      <a:r>
                        <a:rPr lang="en-IN" sz="1600" dirty="0">
                          <a:solidFill>
                            <a:sysClr val="windowText" lastClr="000000"/>
                          </a:solidFill>
                        </a:rPr>
                        <a:t>Overall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dirty="0">
                          <a:solidFill>
                            <a:sysClr val="windowText" lastClr="000000"/>
                          </a:solidFill>
                        </a:rPr>
                        <a:t>103 </a:t>
                      </a:r>
                    </a:p>
                    <a:p>
                      <a:pPr algn="ctr"/>
                      <a:r>
                        <a:rPr lang="en-IN" sz="1600" dirty="0">
                          <a:solidFill>
                            <a:sysClr val="windowText" lastClr="000000"/>
                          </a:solidFill>
                        </a:rPr>
                        <a:t>(29.3)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dirty="0">
                          <a:solidFill>
                            <a:sysClr val="windowText" lastClr="000000"/>
                          </a:solidFill>
                        </a:rPr>
                        <a:t>102 </a:t>
                      </a:r>
                    </a:p>
                    <a:p>
                      <a:pPr algn="ctr"/>
                      <a:r>
                        <a:rPr lang="en-IN" sz="1600" dirty="0">
                          <a:solidFill>
                            <a:sysClr val="windowText" lastClr="000000"/>
                          </a:solidFill>
                        </a:rPr>
                        <a:t>(30.4)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dirty="0">
                          <a:solidFill>
                            <a:sysClr val="windowText" lastClr="000000"/>
                          </a:solidFill>
                        </a:rPr>
                        <a:t>205 </a:t>
                      </a:r>
                    </a:p>
                    <a:p>
                      <a:pPr algn="ctr"/>
                      <a:r>
                        <a:rPr lang="en-IN" sz="1600" dirty="0">
                          <a:solidFill>
                            <a:sysClr val="windowText" lastClr="000000"/>
                          </a:solidFill>
                        </a:rPr>
                        <a:t>(29.8)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dirty="0">
                          <a:solidFill>
                            <a:sysClr val="windowText" lastClr="000000"/>
                          </a:solidFill>
                        </a:rPr>
                        <a:t>.8364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672364794"/>
                  </a:ext>
                </a:extLst>
              </a:tr>
              <a:tr h="370840">
                <a:tc>
                  <a:txBody>
                    <a:bodyPr/>
                    <a:lstStyle/>
                    <a:p>
                      <a:r>
                        <a:rPr lang="en-IN" sz="1600" dirty="0">
                          <a:solidFill>
                            <a:sysClr val="windowText" lastClr="000000"/>
                          </a:solidFill>
                        </a:rPr>
                        <a:t>Locoregional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ysClr val="windowText" lastClr="000000"/>
                          </a:solidFill>
                        </a:rPr>
                        <a:t>35 </a:t>
                      </a:r>
                    </a:p>
                    <a:p>
                      <a:pPr algn="ctr"/>
                      <a:r>
                        <a:rPr lang="en-IN" sz="1600" dirty="0">
                          <a:solidFill>
                            <a:sysClr val="windowText" lastClr="000000"/>
                          </a:solidFill>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ysClr val="windowText" lastClr="000000"/>
                          </a:solidFill>
                        </a:rPr>
                        <a:t>45 </a:t>
                      </a:r>
                    </a:p>
                    <a:p>
                      <a:pPr algn="ctr"/>
                      <a:r>
                        <a:rPr lang="en-IN" sz="1600" dirty="0">
                          <a:solidFill>
                            <a:sysClr val="windowText" lastClr="000000"/>
                          </a:solidFill>
                        </a:rPr>
                        <a:t>(13.4)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ysClr val="windowText" lastClr="000000"/>
                          </a:solidFill>
                        </a:rPr>
                        <a:t>80 </a:t>
                      </a:r>
                    </a:p>
                    <a:p>
                      <a:pPr algn="ctr"/>
                      <a:r>
                        <a:rPr lang="en-IN" sz="1600" dirty="0">
                          <a:solidFill>
                            <a:sysClr val="windowText" lastClr="000000"/>
                          </a:solidFill>
                        </a:rPr>
                        <a:t>(11.6)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ysClr val="windowText" lastClr="000000"/>
                          </a:solidFill>
                        </a:rPr>
                        <a:t>.2011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33603971"/>
                  </a:ext>
                </a:extLst>
              </a:tr>
              <a:tr h="370840">
                <a:tc>
                  <a:txBody>
                    <a:bodyPr/>
                    <a:lstStyle/>
                    <a:p>
                      <a:r>
                        <a:rPr lang="en-IN" sz="1600" dirty="0">
                          <a:solidFill>
                            <a:sysClr val="windowText" lastClr="000000"/>
                          </a:solidFill>
                        </a:rPr>
                        <a:t>Regional only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dirty="0">
                          <a:solidFill>
                            <a:sysClr val="windowText" lastClr="000000"/>
                          </a:solidFill>
                        </a:rPr>
                        <a:t>9 </a:t>
                      </a:r>
                    </a:p>
                    <a:p>
                      <a:pPr algn="ctr"/>
                      <a:r>
                        <a:rPr lang="en-IN" sz="1600" dirty="0">
                          <a:solidFill>
                            <a:sysClr val="windowText" lastClr="000000"/>
                          </a:solidFill>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dirty="0">
                          <a:solidFill>
                            <a:sysClr val="windowText" lastClr="000000"/>
                          </a:solidFill>
                        </a:rPr>
                        <a:t>6 </a:t>
                      </a:r>
                    </a:p>
                    <a:p>
                      <a:pPr algn="ctr"/>
                      <a:r>
                        <a:rPr lang="en-IN" sz="1600" dirty="0">
                          <a:solidFill>
                            <a:sysClr val="windowText" lastClr="000000"/>
                          </a:solidFill>
                        </a:rPr>
                        <a:t>(1.8)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dirty="0">
                          <a:solidFill>
                            <a:sysClr val="windowText" lastClr="000000"/>
                          </a:solidFill>
                        </a:rPr>
                        <a:t>15 </a:t>
                      </a:r>
                    </a:p>
                    <a:p>
                      <a:pPr algn="ctr"/>
                      <a:r>
                        <a:rPr lang="en-IN" sz="1600" dirty="0">
                          <a:solidFill>
                            <a:sysClr val="windowText" lastClr="000000"/>
                          </a:solidFill>
                        </a:rPr>
                        <a:t>(2.2)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dirty="0">
                          <a:solidFill>
                            <a:sysClr val="windowText" lastClr="000000"/>
                          </a:solidFill>
                        </a:rPr>
                        <a:t>.6623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866023685"/>
                  </a:ext>
                </a:extLst>
              </a:tr>
              <a:tr h="370840">
                <a:tc>
                  <a:txBody>
                    <a:bodyPr/>
                    <a:lstStyle/>
                    <a:p>
                      <a:r>
                        <a:rPr lang="en-IN" sz="1600" dirty="0">
                          <a:solidFill>
                            <a:sysClr val="windowText" lastClr="000000"/>
                          </a:solidFill>
                        </a:rPr>
                        <a:t>Any distant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ysClr val="windowText" lastClr="000000"/>
                          </a:solidFill>
                        </a:rPr>
                        <a:t>59 </a:t>
                      </a:r>
                    </a:p>
                    <a:p>
                      <a:pPr algn="ctr"/>
                      <a:r>
                        <a:rPr lang="en-IN" sz="1600" dirty="0">
                          <a:solidFill>
                            <a:sysClr val="windowText" lastClr="000000"/>
                          </a:solidFill>
                        </a:rPr>
                        <a:t>(16.8)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ysClr val="windowText" lastClr="000000"/>
                          </a:solidFill>
                        </a:rPr>
                        <a:t>51 </a:t>
                      </a:r>
                    </a:p>
                    <a:p>
                      <a:pPr algn="ctr"/>
                      <a:r>
                        <a:rPr lang="en-IN" sz="1600" dirty="0">
                          <a:solidFill>
                            <a:sysClr val="windowText" lastClr="000000"/>
                          </a:solidFill>
                        </a:rPr>
                        <a:t>(15.2)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ysClr val="windowText" lastClr="000000"/>
                          </a:solidFill>
                        </a:rPr>
                        <a:t>110 </a:t>
                      </a:r>
                    </a:p>
                    <a:p>
                      <a:pPr algn="ctr"/>
                      <a:r>
                        <a:rPr lang="en-IN" sz="1600" dirty="0">
                          <a:solidFill>
                            <a:sysClr val="windowText" lastClr="000000"/>
                          </a:solidFill>
                        </a:rPr>
                        <a:t>(16.0)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ysClr val="windowText" lastClr="000000"/>
                          </a:solidFill>
                        </a:rPr>
                        <a:t>.6323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942069770"/>
                  </a:ext>
                </a:extLst>
              </a:tr>
            </a:tbl>
          </a:graphicData>
        </a:graphic>
      </p:graphicFrame>
      <p:graphicFrame>
        <p:nvGraphicFramePr>
          <p:cNvPr id="7" name="Table 6">
            <a:extLst>
              <a:ext uri="{FF2B5EF4-FFF2-40B4-BE49-F238E27FC236}">
                <a16:creationId xmlns:a16="http://schemas.microsoft.com/office/drawing/2014/main" id="{2433A211-B8C2-7393-4A04-3C02B581EE87}"/>
              </a:ext>
            </a:extLst>
          </p:cNvPr>
          <p:cNvGraphicFramePr>
            <a:graphicFrameLocks noGrp="1"/>
          </p:cNvGraphicFramePr>
          <p:nvPr>
            <p:extLst>
              <p:ext uri="{D42A27DB-BD31-4B8C-83A1-F6EECF244321}">
                <p14:modId xmlns:p14="http://schemas.microsoft.com/office/powerpoint/2010/main" val="1709206509"/>
              </p:ext>
            </p:extLst>
          </p:nvPr>
        </p:nvGraphicFramePr>
        <p:xfrm>
          <a:off x="5721702" y="1602641"/>
          <a:ext cx="6209221" cy="4236720"/>
        </p:xfrm>
        <a:graphic>
          <a:graphicData uri="http://schemas.openxmlformats.org/drawingml/2006/table">
            <a:tbl>
              <a:tblPr firstRow="1" bandRow="1">
                <a:tableStyleId>{5C22544A-7EE6-4342-B048-85BDC9FD1C3A}</a:tableStyleId>
              </a:tblPr>
              <a:tblGrid>
                <a:gridCol w="2017776">
                  <a:extLst>
                    <a:ext uri="{9D8B030D-6E8A-4147-A177-3AD203B41FA5}">
                      <a16:colId xmlns:a16="http://schemas.microsoft.com/office/drawing/2014/main" val="3424271473"/>
                    </a:ext>
                  </a:extLst>
                </a:gridCol>
                <a:gridCol w="1725549">
                  <a:extLst>
                    <a:ext uri="{9D8B030D-6E8A-4147-A177-3AD203B41FA5}">
                      <a16:colId xmlns:a16="http://schemas.microsoft.com/office/drawing/2014/main" val="1386513966"/>
                    </a:ext>
                  </a:extLst>
                </a:gridCol>
                <a:gridCol w="1735381">
                  <a:extLst>
                    <a:ext uri="{9D8B030D-6E8A-4147-A177-3AD203B41FA5}">
                      <a16:colId xmlns:a16="http://schemas.microsoft.com/office/drawing/2014/main" val="385021862"/>
                    </a:ext>
                  </a:extLst>
                </a:gridCol>
                <a:gridCol w="730515">
                  <a:extLst>
                    <a:ext uri="{9D8B030D-6E8A-4147-A177-3AD203B41FA5}">
                      <a16:colId xmlns:a16="http://schemas.microsoft.com/office/drawing/2014/main" val="1244427512"/>
                    </a:ext>
                  </a:extLst>
                </a:gridCol>
              </a:tblGrid>
              <a:tr h="296599">
                <a:tc>
                  <a:txBody>
                    <a:bodyPr/>
                    <a:lstStyle/>
                    <a:p>
                      <a:pPr marL="0" algn="l" defTabSz="914400" rtl="0" eaLnBrk="1" latinLnBrk="0" hangingPunct="1"/>
                      <a:r>
                        <a:rPr lang="en-IN" sz="1600" b="1" kern="1200" dirty="0">
                          <a:solidFill>
                            <a:schemeClr val="tx1"/>
                          </a:solidFill>
                          <a:latin typeface="+mn-lt"/>
                          <a:ea typeface="+mn-ea"/>
                          <a:cs typeface="+mn-cs"/>
                        </a:rPr>
                        <a:t>Pulmonary function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algn="ctr" defTabSz="914400" rtl="0" eaLnBrk="1" latinLnBrk="0" hangingPunct="1"/>
                      <a:r>
                        <a:rPr lang="en-IN" sz="1600" b="1" kern="1200" dirty="0">
                          <a:solidFill>
                            <a:schemeClr val="tx1"/>
                          </a:solidFill>
                          <a:latin typeface="+mn-lt"/>
                          <a:ea typeface="+mn-ea"/>
                          <a:cs typeface="+mn-cs"/>
                        </a:rPr>
                        <a:t>Lobectomy</a:t>
                      </a:r>
                      <a:br>
                        <a:rPr lang="en-IN" sz="1600" b="1" kern="1200" dirty="0">
                          <a:solidFill>
                            <a:schemeClr val="tx1"/>
                          </a:solidFill>
                          <a:latin typeface="+mn-lt"/>
                          <a:ea typeface="+mn-ea"/>
                          <a:cs typeface="+mn-cs"/>
                        </a:rPr>
                      </a:br>
                      <a:r>
                        <a:rPr lang="en-IN" sz="1600" b="1" kern="1200" dirty="0">
                          <a:solidFill>
                            <a:schemeClr val="tx1"/>
                          </a:solidFill>
                          <a:latin typeface="+mn-lt"/>
                          <a:ea typeface="+mn-ea"/>
                          <a:cs typeface="+mn-cs"/>
                        </a:rPr>
                        <a:t>(n = 357)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algn="ctr" defTabSz="914400" rtl="0" eaLnBrk="1" latinLnBrk="0" hangingPunct="1"/>
                      <a:r>
                        <a:rPr lang="en-IN" sz="1600" b="1" kern="1200" dirty="0">
                          <a:solidFill>
                            <a:schemeClr val="tx1"/>
                          </a:solidFill>
                          <a:latin typeface="+mn-lt"/>
                          <a:ea typeface="+mn-ea"/>
                          <a:cs typeface="+mn-cs"/>
                        </a:rPr>
                        <a:t>Sublobar</a:t>
                      </a:r>
                      <a:br>
                        <a:rPr lang="en-IN" sz="1600" b="1" kern="1200" dirty="0">
                          <a:solidFill>
                            <a:schemeClr val="tx1"/>
                          </a:solidFill>
                          <a:latin typeface="+mn-lt"/>
                          <a:ea typeface="+mn-ea"/>
                          <a:cs typeface="+mn-cs"/>
                        </a:rPr>
                      </a:br>
                      <a:r>
                        <a:rPr lang="en-IN" sz="1600" b="1" kern="1200" dirty="0">
                          <a:solidFill>
                            <a:schemeClr val="tx1"/>
                          </a:solidFill>
                          <a:latin typeface="+mn-lt"/>
                          <a:ea typeface="+mn-ea"/>
                          <a:cs typeface="+mn-cs"/>
                        </a:rPr>
                        <a:t>(n = 340)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IN" sz="1600" i="1" dirty="0">
                          <a:solidFill>
                            <a:schemeClr val="tx1"/>
                          </a:solidFill>
                        </a:rPr>
                        <a:t>P</a:t>
                      </a:r>
                      <a:r>
                        <a:rPr lang="en-IN" sz="1600" dirty="0">
                          <a:solidFill>
                            <a:schemeClr val="tx1"/>
                          </a:solidFill>
                        </a:rPr>
                        <a:t> Value</a:t>
                      </a:r>
                      <a:r>
                        <a:rPr lang="en-IN" sz="1600" baseline="30000" dirty="0">
                          <a:solidFill>
                            <a:schemeClr val="tx1"/>
                          </a:solidFill>
                        </a:rPr>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597142410"/>
                  </a:ext>
                </a:extLst>
              </a:tr>
              <a:tr h="189927">
                <a:tc gridSpan="4">
                  <a:txBody>
                    <a:bodyPr/>
                    <a:lstStyle/>
                    <a:p>
                      <a:pPr algn="l"/>
                      <a:r>
                        <a:rPr lang="en-IN" sz="1600" dirty="0">
                          <a:solidFill>
                            <a:schemeClr val="bg1"/>
                          </a:solidFill>
                        </a:rPr>
                        <a:t>Median FEV1, % predicted (IQR)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lang="en-IN"/>
                    </a:p>
                  </a:txBody>
                  <a:tcPr/>
                </a:tc>
                <a:tc hMerge="1">
                  <a:txBody>
                    <a:bodyPr/>
                    <a:lstStyle/>
                    <a:p>
                      <a:endParaRPr lang="en-IN"/>
                    </a:p>
                  </a:txBody>
                  <a:tcPr/>
                </a:tc>
                <a:tc hMerge="1">
                  <a:txBody>
                    <a:bodyPr/>
                    <a:lstStyle/>
                    <a:p>
                      <a:pPr algn="l"/>
                      <a:endParaRPr lang="en-IN" sz="16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672364794"/>
                  </a:ext>
                </a:extLst>
              </a:tr>
              <a:tr h="296599">
                <a:tc>
                  <a:txBody>
                    <a:bodyPr/>
                    <a:lstStyle/>
                    <a:p>
                      <a:r>
                        <a:rPr lang="en-IN" sz="1600" baseline="0" dirty="0">
                          <a:solidFill>
                            <a:schemeClr val="bg1"/>
                          </a:solidFill>
                        </a:rPr>
                        <a:t>Baseline</a:t>
                      </a:r>
                      <a:br>
                        <a:rPr lang="en-IN" sz="1600" baseline="0" dirty="0">
                          <a:solidFill>
                            <a:schemeClr val="bg1"/>
                          </a:solidFill>
                        </a:rPr>
                      </a:br>
                      <a:endParaRPr lang="en-IN" sz="1600" baseline="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baseline="0" dirty="0">
                          <a:solidFill>
                            <a:schemeClr val="bg1"/>
                          </a:solidFill>
                        </a:rPr>
                        <a:t>n = 356</a:t>
                      </a:r>
                      <a:br>
                        <a:rPr lang="en-IN" sz="1600" baseline="0" dirty="0">
                          <a:solidFill>
                            <a:schemeClr val="bg1"/>
                          </a:solidFill>
                        </a:rPr>
                      </a:br>
                      <a:r>
                        <a:rPr lang="en-IN" sz="1600" baseline="0" dirty="0">
                          <a:solidFill>
                            <a:schemeClr val="bg1"/>
                          </a:solidFill>
                        </a:rPr>
                        <a:t>83 (72 to 97)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baseline="0" dirty="0">
                          <a:solidFill>
                            <a:schemeClr val="bg1"/>
                          </a:solidFill>
                        </a:rPr>
                        <a:t>n = 340</a:t>
                      </a:r>
                      <a:br>
                        <a:rPr lang="en-IN" sz="1600" baseline="0" dirty="0">
                          <a:solidFill>
                            <a:schemeClr val="bg1"/>
                          </a:solidFill>
                        </a:rPr>
                      </a:br>
                      <a:r>
                        <a:rPr lang="en-IN" sz="1600" baseline="0" dirty="0">
                          <a:solidFill>
                            <a:schemeClr val="bg1"/>
                          </a:solidFill>
                        </a:rPr>
                        <a:t>83.5 (73 to 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endParaRPr lang="en-IN" sz="1600" baseline="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33603971"/>
                  </a:ext>
                </a:extLst>
              </a:tr>
              <a:tr h="421483">
                <a:tc>
                  <a:txBody>
                    <a:bodyPr/>
                    <a:lstStyle/>
                    <a:p>
                      <a:r>
                        <a:rPr lang="en-IN" sz="1600" baseline="0" dirty="0">
                          <a:solidFill>
                            <a:schemeClr val="bg1"/>
                          </a:solidFill>
                        </a:rPr>
                        <a:t>6-months</a:t>
                      </a:r>
                      <a:br>
                        <a:rPr lang="en-IN" sz="1600" baseline="0" dirty="0">
                          <a:solidFill>
                            <a:schemeClr val="bg1"/>
                          </a:solidFill>
                        </a:rPr>
                      </a:br>
                      <a:endParaRPr lang="en-IN" sz="1600" baseline="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baseline="0" dirty="0">
                          <a:solidFill>
                            <a:schemeClr val="bg1"/>
                          </a:solidFill>
                        </a:rPr>
                        <a:t>n = 268</a:t>
                      </a:r>
                      <a:br>
                        <a:rPr lang="en-IN" sz="1600" baseline="0" dirty="0">
                          <a:solidFill>
                            <a:schemeClr val="bg1"/>
                          </a:solidFill>
                        </a:rPr>
                      </a:br>
                      <a:r>
                        <a:rPr lang="en-IN" sz="1600" baseline="0" dirty="0">
                          <a:solidFill>
                            <a:schemeClr val="bg1"/>
                          </a:solidFill>
                        </a:rPr>
                        <a:t>76.5 (64 to 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baseline="0" dirty="0">
                          <a:solidFill>
                            <a:schemeClr val="bg1"/>
                          </a:solidFill>
                        </a:rPr>
                        <a:t>n = 252</a:t>
                      </a:r>
                    </a:p>
                    <a:p>
                      <a:pPr algn="ctr"/>
                      <a:r>
                        <a:rPr lang="en-IN" sz="1600" baseline="0" dirty="0">
                          <a:solidFill>
                            <a:schemeClr val="bg1"/>
                          </a:solidFill>
                        </a:rPr>
                        <a:t>81.0 (69.5 to 93.0)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endParaRPr lang="en-IN" sz="1600" baseline="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866023685"/>
                  </a:ext>
                </a:extLst>
              </a:tr>
              <a:tr h="189927">
                <a:tc>
                  <a:txBody>
                    <a:bodyPr/>
                    <a:lstStyle/>
                    <a:p>
                      <a:r>
                        <a:rPr lang="en-IN" sz="1600" dirty="0">
                          <a:solidFill>
                            <a:schemeClr val="bg1"/>
                          </a:solidFill>
                        </a:rPr>
                        <a:t>Change from baseline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chemeClr val="bg1"/>
                          </a:solidFill>
                        </a:rPr>
                        <a:t>-6 (-14 to -1)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chemeClr val="bg1"/>
                          </a:solidFill>
                        </a:rPr>
                        <a:t>-4 (-10.0 to 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r>
                        <a:rPr lang="en-IN" sz="1600" dirty="0">
                          <a:solidFill>
                            <a:schemeClr val="bg1"/>
                          </a:solidFill>
                        </a:rPr>
                        <a:t>.0006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942069770"/>
                  </a:ext>
                </a:extLst>
              </a:tr>
              <a:tr h="189927">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600" dirty="0">
                          <a:solidFill>
                            <a:schemeClr val="bg1"/>
                          </a:solidFill>
                        </a:rPr>
                        <a:t>Median FVC, % predicted (IQR)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lang="en-IN" dirty="0"/>
                    </a:p>
                  </a:txBody>
                  <a:tcPr>
                    <a:solidFill>
                      <a:srgbClr val="CDCDCF"/>
                    </a:solidFill>
                  </a:tcPr>
                </a:tc>
                <a:tc hMerge="1">
                  <a:txBody>
                    <a:bodyPr/>
                    <a:lstStyle/>
                    <a:p>
                      <a:endParaRPr lang="en-IN"/>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84127740"/>
                  </a:ext>
                </a:extLst>
              </a:tr>
              <a:tr h="296599">
                <a:tc>
                  <a:txBody>
                    <a:bodyPr/>
                    <a:lstStyle/>
                    <a:p>
                      <a:r>
                        <a:rPr lang="en-IN" sz="1600" baseline="0" dirty="0">
                          <a:solidFill>
                            <a:schemeClr val="bg1"/>
                          </a:solidFill>
                        </a:rPr>
                        <a:t>Baseline</a:t>
                      </a:r>
                      <a:br>
                        <a:rPr lang="en-IN" sz="1600" baseline="0" dirty="0">
                          <a:solidFill>
                            <a:schemeClr val="bg1"/>
                          </a:solidFill>
                        </a:rPr>
                      </a:br>
                      <a:endParaRPr lang="en-IN" sz="1600" baseline="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chemeClr val="bg1"/>
                          </a:solidFill>
                        </a:rPr>
                        <a:t>n = 355</a:t>
                      </a:r>
                    </a:p>
                    <a:p>
                      <a:pPr algn="ctr"/>
                      <a:r>
                        <a:rPr lang="en-IN" sz="1600" dirty="0">
                          <a:solidFill>
                            <a:schemeClr val="bg1"/>
                          </a:solidFill>
                        </a:rPr>
                        <a:t>92 (80 to 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chemeClr val="bg1"/>
                          </a:solidFill>
                        </a:rPr>
                        <a:t>n = 340</a:t>
                      </a:r>
                      <a:br>
                        <a:rPr lang="en-IN" sz="1600" dirty="0">
                          <a:solidFill>
                            <a:schemeClr val="bg1"/>
                          </a:solidFill>
                        </a:rPr>
                      </a:br>
                      <a:r>
                        <a:rPr lang="en-IN" sz="1600" dirty="0">
                          <a:solidFill>
                            <a:schemeClr val="bg1"/>
                          </a:solidFill>
                        </a:rPr>
                        <a:t>94 (84 to 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endParaRPr lang="en-IN"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066451588"/>
                  </a:ext>
                </a:extLst>
              </a:tr>
              <a:tr h="296599">
                <a:tc>
                  <a:txBody>
                    <a:bodyPr/>
                    <a:lstStyle/>
                    <a:p>
                      <a:r>
                        <a:rPr lang="en-IN" sz="1600" baseline="0" dirty="0">
                          <a:solidFill>
                            <a:schemeClr val="bg1"/>
                          </a:solidFill>
                        </a:rPr>
                        <a:t>6-months</a:t>
                      </a:r>
                      <a:br>
                        <a:rPr lang="en-IN" sz="1600" baseline="0" dirty="0">
                          <a:solidFill>
                            <a:schemeClr val="bg1"/>
                          </a:solidFill>
                        </a:rPr>
                      </a:br>
                      <a:endParaRPr lang="en-IN" sz="1600" baseline="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dirty="0">
                          <a:solidFill>
                            <a:schemeClr val="bg1"/>
                          </a:solidFill>
                        </a:rPr>
                        <a:t>n = 268</a:t>
                      </a:r>
                      <a:br>
                        <a:rPr lang="en-IN" sz="1600" dirty="0">
                          <a:solidFill>
                            <a:schemeClr val="bg1"/>
                          </a:solidFill>
                        </a:rPr>
                      </a:br>
                      <a:r>
                        <a:rPr lang="en-IN" sz="1600" dirty="0">
                          <a:solidFill>
                            <a:schemeClr val="bg1"/>
                          </a:solidFill>
                        </a:rPr>
                        <a:t>86 (76 to 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600" dirty="0">
                          <a:solidFill>
                            <a:schemeClr val="bg1"/>
                          </a:solidFill>
                        </a:rPr>
                        <a:t>n = 252</a:t>
                      </a:r>
                      <a:br>
                        <a:rPr lang="en-IN" sz="1600" dirty="0">
                          <a:solidFill>
                            <a:schemeClr val="bg1"/>
                          </a:solidFill>
                        </a:rPr>
                      </a:br>
                      <a:r>
                        <a:rPr lang="en-IN" sz="1600" dirty="0">
                          <a:solidFill>
                            <a:schemeClr val="bg1"/>
                          </a:solidFill>
                        </a:rPr>
                        <a:t>93 (81 to 103)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endParaRPr lang="en-IN"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55634098"/>
                  </a:ext>
                </a:extLst>
              </a:tr>
              <a:tr h="189927">
                <a:tc>
                  <a:txBody>
                    <a:bodyPr/>
                    <a:lstStyle/>
                    <a:p>
                      <a:r>
                        <a:rPr lang="en-IN" sz="1600" dirty="0">
                          <a:solidFill>
                            <a:schemeClr val="bg1"/>
                          </a:solidFill>
                        </a:rPr>
                        <a:t>Change from baseline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chemeClr val="bg1"/>
                          </a:solidFill>
                        </a:rPr>
                        <a:t>-5 (-13.0 to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600" dirty="0">
                          <a:solidFill>
                            <a:schemeClr val="bg1"/>
                          </a:solidFill>
                        </a:rPr>
                        <a:t>-3 (-11 to 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r>
                        <a:rPr lang="en-IN" sz="1600" dirty="0">
                          <a:solidFill>
                            <a:schemeClr val="bg1"/>
                          </a:solidFill>
                        </a:rPr>
                        <a:t>.0712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10322276"/>
                  </a:ext>
                </a:extLst>
              </a:tr>
            </a:tbl>
          </a:graphicData>
        </a:graphic>
      </p:graphicFrame>
      <p:sp>
        <p:nvSpPr>
          <p:cNvPr id="11" name="Text Box 45">
            <a:extLst>
              <a:ext uri="{FF2B5EF4-FFF2-40B4-BE49-F238E27FC236}">
                <a16:creationId xmlns:a16="http://schemas.microsoft.com/office/drawing/2014/main" id="{3B3EA28B-5E21-3466-07D9-D9BC56BEDF10}"/>
              </a:ext>
            </a:extLst>
          </p:cNvPr>
          <p:cNvSpPr txBox="1">
            <a:spLocks noChangeArrowheads="1"/>
          </p:cNvSpPr>
          <p:nvPr/>
        </p:nvSpPr>
        <p:spPr bwMode="auto">
          <a:xfrm>
            <a:off x="609759" y="6102018"/>
            <a:ext cx="48699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cap="none" normalizeH="0" dirty="0">
                <a:ln>
                  <a:noFill/>
                </a:ln>
                <a:solidFill>
                  <a:schemeClr val="bg2">
                    <a:lumMod val="10000"/>
                  </a:schemeClr>
                </a:solidFill>
                <a:effectLst/>
                <a:latin typeface="Calibri" panose="020F0502020204030204" pitchFamily="34" charset="0"/>
              </a:rPr>
              <a:t>Chi-Square </a:t>
            </a:r>
            <a:r>
              <a:rPr kumimoji="0" lang="en-US" sz="1400" b="0" i="1" u="none" strike="noStrike" cap="none" normalizeH="0" dirty="0">
                <a:ln>
                  <a:noFill/>
                </a:ln>
                <a:solidFill>
                  <a:schemeClr val="bg2">
                    <a:lumMod val="10000"/>
                  </a:schemeClr>
                </a:solidFill>
                <a:effectLst/>
                <a:latin typeface="Calibri" panose="020F0502020204030204" pitchFamily="34" charset="0"/>
              </a:rPr>
              <a:t>P</a:t>
            </a:r>
            <a:r>
              <a:rPr kumimoji="0" lang="en-US" sz="1400" b="0" i="0" u="none" strike="noStrike" cap="none" normalizeH="0" dirty="0">
                <a:ln>
                  <a:noFill/>
                </a:ln>
                <a:solidFill>
                  <a:schemeClr val="bg2">
                    <a:lumMod val="10000"/>
                  </a:schemeClr>
                </a:solidFill>
                <a:effectLst/>
                <a:latin typeface="Calibri" panose="020F0502020204030204" pitchFamily="34" charset="0"/>
              </a:rPr>
              <a:t> value.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dirty="0">
                <a:ln>
                  <a:noFill/>
                </a:ln>
                <a:solidFill>
                  <a:schemeClr val="bg2">
                    <a:lumMod val="10000"/>
                  </a:schemeClr>
                </a:solidFill>
                <a:effectLst/>
                <a:latin typeface="Calibri" panose="020F0502020204030204" pitchFamily="34" charset="0"/>
              </a:rPr>
              <a:t>Wilcoxon rank sum </a:t>
            </a:r>
            <a:r>
              <a:rPr kumimoji="0" lang="en-US" sz="1400" b="0" i="1" u="none" strike="noStrike" cap="none" normalizeH="0" dirty="0">
                <a:ln>
                  <a:noFill/>
                </a:ln>
                <a:solidFill>
                  <a:schemeClr val="bg2">
                    <a:lumMod val="10000"/>
                  </a:schemeClr>
                </a:solidFill>
                <a:effectLst/>
                <a:latin typeface="Calibri" panose="020F0502020204030204" pitchFamily="34" charset="0"/>
              </a:rPr>
              <a:t>P</a:t>
            </a:r>
            <a:r>
              <a:rPr kumimoji="0" lang="en-US" sz="1400" b="0" i="0" u="none" strike="noStrike" cap="none" normalizeH="0" dirty="0">
                <a:ln>
                  <a:noFill/>
                </a:ln>
                <a:solidFill>
                  <a:schemeClr val="bg2">
                    <a:lumMod val="10000"/>
                  </a:schemeClr>
                </a:solidFill>
                <a:effectLst/>
                <a:latin typeface="Calibri" panose="020F0502020204030204" pitchFamily="34" charset="0"/>
              </a:rPr>
              <a:t> value.</a:t>
            </a:r>
            <a:endParaRPr kumimoji="0" lang="en-US" altLang="en-US" sz="14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269809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CALGB 140503 (Alliance): Conclusions</a:t>
            </a:r>
          </a:p>
        </p:txBody>
      </p:sp>
      <p:sp>
        <p:nvSpPr>
          <p:cNvPr id="5" name="Content Placeholder 4">
            <a:extLst>
              <a:ext uri="{FF2B5EF4-FFF2-40B4-BE49-F238E27FC236}">
                <a16:creationId xmlns:a16="http://schemas.microsoft.com/office/drawing/2014/main" id="{6A1C063F-B9E6-2CF7-608A-67F804020EEE}"/>
              </a:ext>
            </a:extLst>
          </p:cNvPr>
          <p:cNvSpPr>
            <a:spLocks noGrp="1"/>
          </p:cNvSpPr>
          <p:nvPr>
            <p:ph idx="1"/>
          </p:nvPr>
        </p:nvSpPr>
        <p:spPr/>
        <p:txBody>
          <a:bodyPr/>
          <a:lstStyle/>
          <a:p>
            <a:pPr>
              <a:spcAft>
                <a:spcPts val="200"/>
              </a:spcAft>
            </a:pPr>
            <a:r>
              <a:rPr lang="en-US" dirty="0"/>
              <a:t>In the phase III CALGB 14503, DFS and OS was not inferior with sublobar resection vs lobectomy for patients with peripheral cT1aN0 NSCLC and tumor size ≤2 cm without metastases to major hilar and mediastinal lymph nodes</a:t>
            </a:r>
            <a:r>
              <a:rPr lang="en-US" baseline="30000" dirty="0"/>
              <a:t>1</a:t>
            </a:r>
          </a:p>
          <a:p>
            <a:pPr lvl="1">
              <a:spcAft>
                <a:spcPts val="200"/>
              </a:spcAft>
            </a:pPr>
            <a:r>
              <a:rPr lang="en-US" dirty="0"/>
              <a:t>5-yr DFS rate: 63.6% vs 64.1%, respectively (HR: 1.01; </a:t>
            </a:r>
            <a:r>
              <a:rPr lang="en-US" i="1" dirty="0"/>
              <a:t>P</a:t>
            </a:r>
            <a:r>
              <a:rPr lang="en-US" dirty="0"/>
              <a:t> = .0176)</a:t>
            </a:r>
          </a:p>
          <a:p>
            <a:pPr lvl="1">
              <a:spcAft>
                <a:spcPts val="200"/>
              </a:spcAft>
            </a:pPr>
            <a:r>
              <a:rPr lang="en-US" dirty="0"/>
              <a:t>5-yr OS rate: 80.3% vs 78.9%, respectively (HR: 0.95; </a:t>
            </a:r>
            <a:r>
              <a:rPr lang="en-US" i="1" dirty="0"/>
              <a:t>P</a:t>
            </a:r>
            <a:r>
              <a:rPr lang="en-US" dirty="0"/>
              <a:t> = .014)</a:t>
            </a:r>
          </a:p>
          <a:p>
            <a:pPr>
              <a:spcAft>
                <a:spcPts val="200"/>
              </a:spcAft>
            </a:pPr>
            <a:r>
              <a:rPr lang="en-US" dirty="0"/>
              <a:t>Magnitude of reduction in pulmonary function with FEV1 and FVC favored sublobar resection vs lobectomy</a:t>
            </a:r>
          </a:p>
          <a:p>
            <a:pPr>
              <a:spcAft>
                <a:spcPts val="200"/>
              </a:spcAft>
            </a:pPr>
            <a:r>
              <a:rPr lang="en-US" dirty="0"/>
              <a:t>Investigators conclude that these results, along with data from the </a:t>
            </a:r>
            <a:br>
              <a:rPr lang="en-US" dirty="0"/>
            </a:br>
            <a:r>
              <a:rPr lang="en-US" dirty="0" err="1"/>
              <a:t>JCOG</a:t>
            </a:r>
            <a:r>
              <a:rPr lang="en-US" dirty="0"/>
              <a:t> 08082 study, establish sublobar resection as a standard of care </a:t>
            </a:r>
            <a:br>
              <a:rPr lang="en-US" dirty="0"/>
            </a:br>
            <a:r>
              <a:rPr lang="en-US" dirty="0"/>
              <a:t>for this subset of patients</a:t>
            </a:r>
            <a:r>
              <a:rPr lang="en-US" baseline="30000" dirty="0"/>
              <a:t>1,2</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Altorki. WCLC 2022. Abstr PL03.06. 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Saji.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2022;399:1607.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48958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 from WCLC 2022</a:t>
            </a:r>
          </a:p>
          <a:p>
            <a:pPr>
              <a:buClr>
                <a:schemeClr val="tx2">
                  <a:lumMod val="20000"/>
                  <a:lumOff val="80000"/>
                </a:schemeClr>
              </a:buClr>
              <a:defRPr/>
            </a:pPr>
            <a:r>
              <a:rPr lang="en-US" sz="2200" dirty="0">
                <a:solidFill>
                  <a:srgbClr val="E1471D"/>
                </a:solidFill>
              </a:rPr>
              <a:t>CME/CE-certified Expert Analysis </a:t>
            </a:r>
            <a:r>
              <a:rPr lang="en-US" sz="2200" b="0" dirty="0"/>
              <a:t>with expert faculty commentary on key studies                       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56M7VY3CDVN5-1509888777-2</_dlc_DocId>
    <_dlc_DocIdUrl xmlns="d54cbe69-32bd-412a-b004-9152f949605e">
      <Url>https://intranet.clinicaloptions.com/mews/oncology/ONC_2022_WCLC_CF_(PRP5530)/PL03.06_Altorki/_layouts/15/DocIdRedir.aspx?ID=56M7VY3CDVN5-1509888777-2</Url>
      <Description>56M7VY3CDVN5-1509888777-2</Description>
    </_dlc_DocIdUrl>
    <Document_x0020_Category xmlns="fd2fa3f0-bb63-4b10-8c22-5e31b86d5834">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01522304427BC448C1A6523EF113BB3" ma:contentTypeVersion="1" ma:contentTypeDescription="Create a new document." ma:contentTypeScope="" ma:versionID="69b847ef052739085cd82590e9e7552f">
  <xsd:schema xmlns:xsd="http://www.w3.org/2001/XMLSchema" xmlns:xs="http://www.w3.org/2001/XMLSchema" xmlns:p="http://schemas.microsoft.com/office/2006/metadata/properties" xmlns:ns2="d54cbe69-32bd-412a-b004-9152f949605e" xmlns:ns3="fd2fa3f0-bb63-4b10-8c22-5e31b86d5834" targetNamespace="http://schemas.microsoft.com/office/2006/metadata/properties" ma:root="true" ma:fieldsID="4dc699680839e4ac810df020cfa251ef" ns2:_="" ns3:_="">
    <xsd:import namespace="d54cbe69-32bd-412a-b004-9152f949605e"/>
    <xsd:import namespace="fd2fa3f0-bb63-4b10-8c22-5e31b86d583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d2fa3f0-bb63-4b10-8c22-5e31b86d583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2006/metadata/properties"/>
    <ds:schemaRef ds:uri="http://schemas.openxmlformats.org/package/2006/metadata/core-properties"/>
    <ds:schemaRef ds:uri="http://purl.org/dc/elements/1.1/"/>
    <ds:schemaRef ds:uri="d54cbe69-32bd-412a-b004-9152f949605e"/>
    <ds:schemaRef ds:uri="http://purl.org/dc/terms/"/>
    <ds:schemaRef ds:uri="http://purl.org/dc/dcmitype/"/>
    <ds:schemaRef ds:uri="http://schemas.microsoft.com/office/infopath/2007/PartnerControls"/>
    <ds:schemaRef ds:uri="fd2fa3f0-bb63-4b10-8c22-5e31b86d5834"/>
    <ds:schemaRef ds:uri="http://www.w3.org/XML/1998/namespac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2526F1AC-3884-426D-BB5E-7A88B4EC8E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d2fa3f0-bb63-4b10-8c22-5e31b86d58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DA26868E-6BFB-4B55-B1A5-69E4C771C333}">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2020</TotalTime>
  <Words>2208</Words>
  <Application>Microsoft Office PowerPoint</Application>
  <PresentationFormat>Widescreen</PresentationFormat>
  <Paragraphs>361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CALGB 140503 (Alliance): Phase III Trial of Lobar or Sublobar Resection for Peripheral Clinical Stage IA NSCLC With Tumor Size ≤2 cm</vt:lpstr>
      <vt:lpstr>About These Slides</vt:lpstr>
      <vt:lpstr>CALGB 140503 (Alliance): Background</vt:lpstr>
      <vt:lpstr>CALGB 140503 (Alliance): Study Design</vt:lpstr>
      <vt:lpstr>CALGB 140503 (Alliance): Baseline Characteristics</vt:lpstr>
      <vt:lpstr>CALGB 140503 (Alliance): DFS (Primary Endpoint)</vt:lpstr>
      <vt:lpstr>CALGB 140503 (Alliance): DFS by Subgroup</vt:lpstr>
      <vt:lpstr>CALGB 140503 (Alliance): OS and NSCLC-Related Events vs Competing Deaths</vt:lpstr>
      <vt:lpstr>CALGB 140503 (Alliance):  Disease Recurrence and Pulmonary Function</vt:lpstr>
      <vt:lpstr>CALGB 140503 (Alliance):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CALGB 140503 (Alliance): Phase III Trial of Lobar or Sublobar Resection for Peripheral Clinical Stage IA NSCLC With Tumor Size ≤2 cm</dc:title>
  <dc:creator>Preferred User</dc:creator>
  <cp:lastModifiedBy>Natalia Kolenko</cp:lastModifiedBy>
  <cp:revision>45</cp:revision>
  <cp:lastPrinted>2016-09-26T20:21:49Z</cp:lastPrinted>
  <dcterms:created xsi:type="dcterms:W3CDTF">2005-05-27T15:08:01Z</dcterms:created>
  <dcterms:modified xsi:type="dcterms:W3CDTF">2022-08-19T17:57:46Z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5830560c-eb9d-43b9-aa74-13907971957d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0x010100D01522304427BC448C1A6523EF113BB3</vt:lpwstr>
  </property>
  <property fmtid="{D5CDD505-2E9C-101B-9397-08002B2CF9AE}" pid="9" name="MediaServiceImageTags">
    <vt:lpwstr/>
  </property>
</Properties>
</file>