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558" r:id="rId7"/>
    <p:sldId id="308" r:id="rId8"/>
    <p:sldId id="257" r:id="rId9"/>
    <p:sldId id="548" r:id="rId10"/>
    <p:sldId id="549" r:id="rId11"/>
    <p:sldId id="561" r:id="rId12"/>
    <p:sldId id="560" r:id="rId13"/>
    <p:sldId id="559"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7" clrIdx="16">
    <p:extLst>
      <p:ext uri="{19B8F6BF-5375-455C-9EA6-DF929625EA0E}">
        <p15:presenceInfo xmlns:p15="http://schemas.microsoft.com/office/powerpoint/2012/main" userId="S::gkelley@clinicaloptions.com::7e3d11cf-7436-4611-80d7-51121a63678e" providerId="AD"/>
      </p:ext>
    </p:extLst>
  </p:cmAuthor>
  <p:cmAuthor id="18" name="spantry@clinicaloptions.com" initials="s" lastIdx="1" clrIdx="17">
    <p:extLst>
      <p:ext uri="{19B8F6BF-5375-455C-9EA6-DF929625EA0E}">
        <p15:presenceInfo xmlns:p15="http://schemas.microsoft.com/office/powerpoint/2012/main" userId="spantry@clinicaloptions.com"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IO, immuno-oncology; NSCLC, non-small-cell lung cancer; OS, overall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89212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BICR, blinded independent central review; </a:t>
            </a:r>
            <a:r>
              <a:rPr lang="en-US" i="1" dirty="0"/>
              <a:t>CT, chemotherapy;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ECOG, Eastern Cooperative Oncology Group; IHC, immunohistochemistry; </a:t>
            </a:r>
            <a:r>
              <a:rPr lang="en-US" i="1" dirty="0"/>
              <a:t>NSCLC, non-small-cell lung cancer;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ORR, objective response rate; </a:t>
            </a:r>
            <a:r>
              <a:rPr lang="en-US" i="1" dirty="0"/>
              <a:t>OS, overall survival;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PD, progressive disease; PFS, progression-free survival; PS, performance status.</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49670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NSCLC, non-small-cell lung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5764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DoR, duration of response; m, median; NR, not reported; </a:t>
            </a:r>
            <a:r>
              <a:rPr lang="en-US" i="1" dirty="0"/>
              <a:t>NSCLC, non-small-cell lung cancer;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PFS, progression-free survival; ORR, objective response rate;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249345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d/c, discontinuation; Ipi, ipilimumab; Nivo, nivolumab;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ORR, objective response rate; </a:t>
            </a:r>
            <a:r>
              <a:rPr lang="en-US" i="1" dirty="0"/>
              <a:t>OS, overall survival; TFI, treatment-free interval;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9020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NSCLC, non-small-cell lung cancer; OS, overall survival;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84755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DoR, duration of response; </a:t>
            </a:r>
            <a:r>
              <a:rPr lang="en-US" i="1" dirty="0"/>
              <a:t>NSCLC, non-small-cell lung cancer; OS, overall survival;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PFS, progression-free survival; TRAE, treatment-related adverse event.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80707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9LA: 4-Yr Update of First-line Nivolumab + Ipilimumab + CT vs CT Alone in Advanced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306588" cy="4503361"/>
          </a:xfrm>
        </p:spPr>
        <p:txBody>
          <a:bodyPr/>
          <a:lstStyle/>
          <a:p>
            <a:pPr>
              <a:spcBef>
                <a:spcPts val="600"/>
              </a:spcBef>
            </a:pPr>
            <a:r>
              <a:rPr lang="en-US" sz="2200" dirty="0"/>
              <a:t>Combination of nivolumab + ipilimumab has shown OS benefit in NSCLC</a:t>
            </a:r>
            <a:r>
              <a:rPr lang="en-US" sz="2200" baseline="30000" dirty="0"/>
              <a:t>1</a:t>
            </a:r>
          </a:p>
          <a:p>
            <a:pPr>
              <a:spcBef>
                <a:spcPts val="600"/>
              </a:spcBef>
            </a:pPr>
            <a:r>
              <a:rPr lang="en-US" sz="2200" dirty="0"/>
              <a:t>Phase III CheckMate 9LA trial previously showed a significant improvement in OS with </a:t>
            </a:r>
            <a:br>
              <a:rPr lang="en-US" sz="2200" dirty="0"/>
            </a:br>
            <a:r>
              <a:rPr lang="en-US" sz="2200" dirty="0"/>
              <a:t>first-line nivolumab + ipilimumab + 2 cycles of platinum-doublet CT compared with 4 cycles of CT alone in patients with metastatic or recurrent NSCLC</a:t>
            </a:r>
            <a:r>
              <a:rPr lang="en-US" sz="2200" baseline="30000" dirty="0"/>
              <a:t>2-4</a:t>
            </a:r>
          </a:p>
          <a:p>
            <a:pPr lvl="1">
              <a:spcBef>
                <a:spcPts val="600"/>
              </a:spcBef>
            </a:pPr>
            <a:r>
              <a:rPr lang="en-US" sz="2000" dirty="0"/>
              <a:t>At median follow-up of 36.1 mo, median OS was 15.8 mo vs 11.0 in favor of the IO-containing arm</a:t>
            </a:r>
            <a:r>
              <a:rPr lang="en-US" sz="2000" baseline="30000" dirty="0"/>
              <a:t>4</a:t>
            </a:r>
          </a:p>
          <a:p>
            <a:pPr lvl="1">
              <a:spcBef>
                <a:spcPts val="600"/>
              </a:spcBef>
            </a:pPr>
            <a:r>
              <a:rPr lang="en-US" sz="2000" dirty="0"/>
              <a:t>Regimen approved in US, EU, other regions as a first-line treatment in adults with metastatic NSCLC and no </a:t>
            </a:r>
            <a:r>
              <a:rPr lang="en-US" sz="2000" i="1" dirty="0"/>
              <a:t>EGFR/ALK </a:t>
            </a:r>
            <a:r>
              <a:rPr lang="en-US" sz="2000" dirty="0"/>
              <a:t>genomic tumor aberrations</a:t>
            </a:r>
            <a:r>
              <a:rPr lang="en-US" sz="2000" baseline="30000" dirty="0"/>
              <a:t>5</a:t>
            </a:r>
          </a:p>
          <a:p>
            <a:pPr>
              <a:spcBef>
                <a:spcPts val="600"/>
              </a:spcBef>
            </a:pPr>
            <a:r>
              <a:rPr lang="en-US" sz="2200" dirty="0"/>
              <a:t>Tumor histologic subtype is a key prognostic indicator in clinical outcomes for patients with NSCLC, with solid histologic pattern having an unfavorable prognosis</a:t>
            </a:r>
            <a:r>
              <a:rPr lang="en-US" sz="2200" baseline="30000" dirty="0"/>
              <a:t>6,7</a:t>
            </a:r>
          </a:p>
          <a:p>
            <a:pPr>
              <a:spcBef>
                <a:spcPts val="600"/>
              </a:spcBef>
            </a:pPr>
            <a:r>
              <a:rPr lang="en-US" sz="2200" dirty="0"/>
              <a:t>Current analysis includes updated efficacy and safety data from CheckMate 9LA after a minimum of 4 yr of follow-up, with an exploratory biomarker analysis for OS by tumor histologic subtype</a:t>
            </a:r>
            <a:r>
              <a:rPr lang="en-US" sz="2200" baseline="30000" dirty="0"/>
              <a:t>8</a:t>
            </a:r>
            <a:endParaRPr lang="en-US" altLang="en-US" sz="22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72056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1. Brahmer. JCO. 2023;41:1200. 2. Paz-Ares. Lancet Oncol. 2021;22:198. 3. Reck. EMOS Open. 2021;6:100273.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Paz-Ares. ASCO 2022. Abstr LBA9026. 5. Nivolumab PI. 6. Solis. Cancer. 2012;118:2889. 7. Barletta. Cancer. 2010;116:659. 8. </a:t>
            </a:r>
            <a:r>
              <a:rPr lang="en-US" altLang="en-US" sz="1200" b="0" dirty="0">
                <a:solidFill>
                  <a:schemeClr val="bg2"/>
                </a:solidFill>
                <a:latin typeface="Calibri" panose="020F0502020204030204" pitchFamily="34" charset="0"/>
              </a:rPr>
              <a:t>Carbone. ASCO 2023. Abstr LBA9023.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a:t>
            </a:r>
            <a:r>
              <a:rPr lang="en-US" dirty="0"/>
              <a:t>: Study Design</a:t>
            </a:r>
            <a:endParaRPr lang="en-US" altLang="en-US" dirty="0"/>
          </a:p>
        </p:txBody>
      </p:sp>
      <p:sp>
        <p:nvSpPr>
          <p:cNvPr id="2" name="Content Placeholder 2">
            <a:extLst>
              <a:ext uri="{FF2B5EF4-FFF2-40B4-BE49-F238E27FC236}">
                <a16:creationId xmlns:a16="http://schemas.microsoft.com/office/drawing/2014/main" id="{4F6851ED-ABC1-FC0F-6B64-3F2C1FEA82C8}"/>
              </a:ext>
            </a:extLst>
          </p:cNvPr>
          <p:cNvSpPr txBox="1">
            <a:spLocks/>
          </p:cNvSpPr>
          <p:nvPr/>
        </p:nvSpPr>
        <p:spPr bwMode="auto">
          <a:xfrm>
            <a:off x="602783" y="4935406"/>
            <a:ext cx="10877529" cy="128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lang="en-US" sz="2200" kern="0" dirty="0">
                <a:solidFill>
                  <a:srgbClr val="000000"/>
                </a:solidFill>
              </a:rPr>
              <a:t>Primary endpoint: </a:t>
            </a:r>
            <a:r>
              <a:rPr lang="en-US" sz="2200" b="0" kern="0" dirty="0">
                <a:solidFill>
                  <a:srgbClr val="000000"/>
                </a:solidFill>
              </a:rPr>
              <a:t>OS</a:t>
            </a:r>
          </a:p>
          <a:p>
            <a:pPr>
              <a:buClr>
                <a:srgbClr val="000000"/>
              </a:buClr>
            </a:pPr>
            <a:r>
              <a:rPr lang="en-US" sz="2200" kern="0" dirty="0">
                <a:solidFill>
                  <a:srgbClr val="000000"/>
                </a:solidFill>
              </a:rPr>
              <a:t>Secondary endpoints: </a:t>
            </a:r>
            <a:r>
              <a:rPr lang="en-US" sz="2200" b="0" kern="0" dirty="0">
                <a:solidFill>
                  <a:srgbClr val="000000"/>
                </a:solidFill>
              </a:rPr>
              <a:t>PFS (BICR), ORR (BICR), efficacy by tumor PD-L1 expression</a:t>
            </a:r>
          </a:p>
          <a:p>
            <a:pPr>
              <a:buClr>
                <a:srgbClr val="000000"/>
              </a:buClr>
            </a:pPr>
            <a:r>
              <a:rPr lang="en-US" sz="2200" kern="0" dirty="0">
                <a:solidFill>
                  <a:srgbClr val="000000"/>
                </a:solidFill>
              </a:rPr>
              <a:t>Exploratory endpoint: </a:t>
            </a:r>
            <a:r>
              <a:rPr lang="en-US" sz="2200" b="0" kern="0" dirty="0">
                <a:solidFill>
                  <a:srgbClr val="000000"/>
                </a:solidFill>
              </a:rPr>
              <a:t>OS by tumor histologic subtype</a:t>
            </a:r>
          </a:p>
        </p:txBody>
      </p:sp>
      <p:sp>
        <p:nvSpPr>
          <p:cNvPr id="3" name="Content Placeholder 2">
            <a:extLst>
              <a:ext uri="{FF2B5EF4-FFF2-40B4-BE49-F238E27FC236}">
                <a16:creationId xmlns:a16="http://schemas.microsoft.com/office/drawing/2014/main" id="{9EB9B6F4-B79B-0EB8-C1B8-F8B0C5B7B0FE}"/>
              </a:ext>
            </a:extLst>
          </p:cNvPr>
          <p:cNvSpPr txBox="1">
            <a:spLocks/>
          </p:cNvSpPr>
          <p:nvPr/>
        </p:nvSpPr>
        <p:spPr bwMode="auto">
          <a:xfrm>
            <a:off x="604674" y="1417862"/>
            <a:ext cx="10877529" cy="66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lang="en-US" sz="2200" b="0" kern="0" dirty="0">
                <a:solidFill>
                  <a:srgbClr val="000000"/>
                </a:solidFill>
              </a:rPr>
              <a:t>Randomized, open-label phase III study (data cutoff: February 13, 2023; minimum/median follow-up for OS: 47.9 mo/54.5 mo)</a:t>
            </a:r>
          </a:p>
          <a:p>
            <a:endParaRPr lang="en-US" sz="2200" b="0" kern="0" dirty="0"/>
          </a:p>
        </p:txBody>
      </p:sp>
      <p:sp>
        <p:nvSpPr>
          <p:cNvPr id="4" name="Text Box 45">
            <a:extLst>
              <a:ext uri="{FF2B5EF4-FFF2-40B4-BE49-F238E27FC236}">
                <a16:creationId xmlns:a16="http://schemas.microsoft.com/office/drawing/2014/main" id="{C63F5047-4AF2-F42F-620D-1378EB866370}"/>
              </a:ext>
            </a:extLst>
          </p:cNvPr>
          <p:cNvSpPr txBox="1">
            <a:spLocks noChangeArrowheads="1"/>
          </p:cNvSpPr>
          <p:nvPr/>
        </p:nvSpPr>
        <p:spPr bwMode="auto">
          <a:xfrm>
            <a:off x="919581" y="2889922"/>
            <a:ext cx="25685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stage IV or recurrent NSCLC and no sensitizing </a:t>
            </a:r>
            <a:r>
              <a:rPr lang="en-US" altLang="en-US" sz="1600" b="0" i="1" dirty="0">
                <a:solidFill>
                  <a:schemeClr val="bg1"/>
                </a:solidFill>
                <a:latin typeface="Calibri" panose="020F0502020204030204" pitchFamily="34" charset="0"/>
              </a:rPr>
              <a:t>EGFR/ALK </a:t>
            </a:r>
            <a:r>
              <a:rPr lang="en-US" altLang="en-US" sz="1600" b="0" dirty="0">
                <a:solidFill>
                  <a:schemeClr val="bg1"/>
                </a:solidFill>
                <a:latin typeface="Calibri" panose="020F0502020204030204" pitchFamily="34" charset="0"/>
              </a:rPr>
              <a:t>alterations, no previous systemic therapy,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719</a:t>
            </a:r>
            <a:r>
              <a:rPr lang="en-GB" altLang="en-US" sz="1600" b="0" dirty="0">
                <a:solidFill>
                  <a:schemeClr val="bg1"/>
                </a:solidFill>
                <a:latin typeface="Calibri" panose="020F0502020204030204" pitchFamily="34" charset="0"/>
              </a:rPr>
              <a:t>)</a:t>
            </a:r>
            <a:endParaRPr lang="en-US" altLang="en-US" sz="1600" b="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C8F540DF-A9F9-D14C-8A6C-0190BC21DA4B}"/>
              </a:ext>
            </a:extLst>
          </p:cNvPr>
          <p:cNvSpPr>
            <a:spLocks noChangeArrowheads="1"/>
          </p:cNvSpPr>
          <p:nvPr/>
        </p:nvSpPr>
        <p:spPr bwMode="auto">
          <a:xfrm>
            <a:off x="4556692" y="2742614"/>
            <a:ext cx="3840480" cy="10608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Nivolumab</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360 mg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Ipilimumab</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1 mg/kg Q6W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Q3W (2 cycles)</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361)</a:t>
            </a:r>
          </a:p>
        </p:txBody>
      </p:sp>
      <p:sp>
        <p:nvSpPr>
          <p:cNvPr id="6" name="Rectangle 50">
            <a:extLst>
              <a:ext uri="{FF2B5EF4-FFF2-40B4-BE49-F238E27FC236}">
                <a16:creationId xmlns:a16="http://schemas.microsoft.com/office/drawing/2014/main" id="{94FB27EC-C06B-32A7-983C-6937F07BD6FA}"/>
              </a:ext>
            </a:extLst>
          </p:cNvPr>
          <p:cNvSpPr>
            <a:spLocks noChangeArrowheads="1"/>
          </p:cNvSpPr>
          <p:nvPr/>
        </p:nvSpPr>
        <p:spPr bwMode="auto">
          <a:xfrm>
            <a:off x="4556692" y="3962405"/>
            <a:ext cx="3840480" cy="106087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Q3W (4 cycles)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(optional pemetrexed maintenance</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nonsquamous only)</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358)</a:t>
            </a:r>
          </a:p>
        </p:txBody>
      </p:sp>
      <p:sp>
        <p:nvSpPr>
          <p:cNvPr id="7" name="Line 52">
            <a:extLst>
              <a:ext uri="{FF2B5EF4-FFF2-40B4-BE49-F238E27FC236}">
                <a16:creationId xmlns:a16="http://schemas.microsoft.com/office/drawing/2014/main" id="{69A39AF9-27AE-901D-FE28-7CD88B8E3874}"/>
              </a:ext>
            </a:extLst>
          </p:cNvPr>
          <p:cNvSpPr>
            <a:spLocks noChangeShapeType="1"/>
          </p:cNvSpPr>
          <p:nvPr/>
        </p:nvSpPr>
        <p:spPr bwMode="auto">
          <a:xfrm>
            <a:off x="8529160" y="3895168"/>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Line 53">
            <a:extLst>
              <a:ext uri="{FF2B5EF4-FFF2-40B4-BE49-F238E27FC236}">
                <a16:creationId xmlns:a16="http://schemas.microsoft.com/office/drawing/2014/main" id="{829E0DF4-60C3-07FE-5AA0-9B524AD074EA}"/>
              </a:ext>
            </a:extLst>
          </p:cNvPr>
          <p:cNvSpPr>
            <a:spLocks noChangeShapeType="1"/>
          </p:cNvSpPr>
          <p:nvPr/>
        </p:nvSpPr>
        <p:spPr bwMode="auto">
          <a:xfrm>
            <a:off x="3543836" y="411524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9E60A16C-93D7-F580-BC43-ADAF809A8114}"/>
              </a:ext>
            </a:extLst>
          </p:cNvPr>
          <p:cNvSpPr>
            <a:spLocks noChangeShapeType="1"/>
          </p:cNvSpPr>
          <p:nvPr/>
        </p:nvSpPr>
        <p:spPr bwMode="auto">
          <a:xfrm flipV="1">
            <a:off x="3543836" y="326094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Rectangle 46">
            <a:extLst>
              <a:ext uri="{FF2B5EF4-FFF2-40B4-BE49-F238E27FC236}">
                <a16:creationId xmlns:a16="http://schemas.microsoft.com/office/drawing/2014/main" id="{8806638D-F839-358C-1107-704815B42F89}"/>
              </a:ext>
            </a:extLst>
          </p:cNvPr>
          <p:cNvSpPr>
            <a:spLocks noChangeArrowheads="1"/>
          </p:cNvSpPr>
          <p:nvPr/>
        </p:nvSpPr>
        <p:spPr bwMode="auto">
          <a:xfrm>
            <a:off x="2052400" y="2234318"/>
            <a:ext cx="36051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PD-L1 expression* (≥1% vs &lt;1%), sex, and histology (squamous vs nonsquamous)</a:t>
            </a:r>
          </a:p>
        </p:txBody>
      </p:sp>
      <p:sp>
        <p:nvSpPr>
          <p:cNvPr id="11" name="Rectangle 46">
            <a:extLst>
              <a:ext uri="{FF2B5EF4-FFF2-40B4-BE49-F238E27FC236}">
                <a16:creationId xmlns:a16="http://schemas.microsoft.com/office/drawing/2014/main" id="{187C7908-A1AA-F830-6986-43341592B8C2}"/>
              </a:ext>
            </a:extLst>
          </p:cNvPr>
          <p:cNvSpPr>
            <a:spLocks noChangeArrowheads="1"/>
          </p:cNvSpPr>
          <p:nvPr/>
        </p:nvSpPr>
        <p:spPr bwMode="auto">
          <a:xfrm>
            <a:off x="9048912" y="3504629"/>
            <a:ext cx="25384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Until PD, unacceptable toxicity, or max 2 yr of immunotherapy</a:t>
            </a:r>
          </a:p>
        </p:txBody>
      </p:sp>
      <p:sp>
        <p:nvSpPr>
          <p:cNvPr id="12" name="TextBox 11">
            <a:extLst>
              <a:ext uri="{FF2B5EF4-FFF2-40B4-BE49-F238E27FC236}">
                <a16:creationId xmlns:a16="http://schemas.microsoft.com/office/drawing/2014/main" id="{CF255203-4672-7984-B76F-204560D125E7}"/>
              </a:ext>
            </a:extLst>
          </p:cNvPr>
          <p:cNvSpPr txBox="1"/>
          <p:nvPr/>
        </p:nvSpPr>
        <p:spPr bwMode="auto">
          <a:xfrm>
            <a:off x="9253402" y="4466080"/>
            <a:ext cx="27608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0" dirty="0">
                <a:solidFill>
                  <a:schemeClr val="bg1"/>
                </a:solidFill>
                <a:latin typeface="Calibri" panose="020F0502020204030204" pitchFamily="34" charset="0"/>
              </a:rPr>
              <a:t>*PD-L1 IHC 28-8 pharmDx assay.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Nonsquamous: pemetrexed + cisplatin or carboplatin; squamous: paclitaxel + carboplatin.</a:t>
            </a:r>
          </a:p>
        </p:txBody>
      </p:sp>
      <p:cxnSp>
        <p:nvCxnSpPr>
          <p:cNvPr id="13" name="Straight Arrow Connector 12">
            <a:extLst>
              <a:ext uri="{FF2B5EF4-FFF2-40B4-BE49-F238E27FC236}">
                <a16:creationId xmlns:a16="http://schemas.microsoft.com/office/drawing/2014/main" id="{A216382C-2B8E-DD41-6F1A-7FDECE2D88B3}"/>
              </a:ext>
            </a:extLst>
          </p:cNvPr>
          <p:cNvCxnSpPr/>
          <p:nvPr/>
        </p:nvCxnSpPr>
        <p:spPr bwMode="auto">
          <a:xfrm>
            <a:off x="3834380" y="2807233"/>
            <a:ext cx="0" cy="467319"/>
          </a:xfrm>
          <a:prstGeom prst="straightConnector1">
            <a:avLst/>
          </a:prstGeom>
          <a:noFill/>
          <a:ln w="28575" cap="flat" cmpd="sng" algn="ctr">
            <a:solidFill>
              <a:schemeClr val="bg1"/>
            </a:solidFill>
            <a:prstDash val="sysDot"/>
            <a:round/>
            <a:headEnd type="none" w="med" len="med"/>
            <a:tailEnd type="triangle"/>
          </a:ln>
          <a:effectLst/>
        </p:spPr>
      </p:cxnSp>
      <p:sp>
        <p:nvSpPr>
          <p:cNvPr id="16" name="Text Box 11">
            <a:extLst>
              <a:ext uri="{FF2B5EF4-FFF2-40B4-BE49-F238E27FC236}">
                <a16:creationId xmlns:a16="http://schemas.microsoft.com/office/drawing/2014/main" id="{8D1638CB-5F27-2D48-1A4D-4B3DD47A94C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Carbone. ASCO 2023. Abstr LBA9023.</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a:t>
            </a:r>
            <a:r>
              <a:rPr lang="en-US" dirty="0"/>
              <a:t>: OS</a:t>
            </a:r>
            <a:endParaRPr lang="en-US" altLang="en-US" dirty="0"/>
          </a:p>
        </p:txBody>
      </p:sp>
      <p:graphicFrame>
        <p:nvGraphicFramePr>
          <p:cNvPr id="3" name="Group 3">
            <a:extLst>
              <a:ext uri="{FF2B5EF4-FFF2-40B4-BE49-F238E27FC236}">
                <a16:creationId xmlns:a16="http://schemas.microsoft.com/office/drawing/2014/main" id="{3AE2A696-C063-62A8-259F-DD282DD5FB3A}"/>
              </a:ext>
            </a:extLst>
          </p:cNvPr>
          <p:cNvGraphicFramePr>
            <a:graphicFrameLocks/>
          </p:cNvGraphicFramePr>
          <p:nvPr>
            <p:extLst>
              <p:ext uri="{D42A27DB-BD31-4B8C-83A1-F6EECF244321}">
                <p14:modId xmlns:p14="http://schemas.microsoft.com/office/powerpoint/2010/main" val="1661541874"/>
              </p:ext>
            </p:extLst>
          </p:nvPr>
        </p:nvGraphicFramePr>
        <p:xfrm>
          <a:off x="719138" y="1600200"/>
          <a:ext cx="10787060" cy="2834752"/>
        </p:xfrm>
        <a:graphic>
          <a:graphicData uri="http://schemas.openxmlformats.org/drawingml/2006/table">
            <a:tbl>
              <a:tblPr/>
              <a:tblGrid>
                <a:gridCol w="1920983">
                  <a:extLst>
                    <a:ext uri="{9D8B030D-6E8A-4147-A177-3AD203B41FA5}">
                      <a16:colId xmlns:a16="http://schemas.microsoft.com/office/drawing/2014/main" val="20000"/>
                    </a:ext>
                  </a:extLst>
                </a:gridCol>
                <a:gridCol w="886607">
                  <a:extLst>
                    <a:ext uri="{9D8B030D-6E8A-4147-A177-3AD203B41FA5}">
                      <a16:colId xmlns:a16="http://schemas.microsoft.com/office/drawing/2014/main" val="20001"/>
                    </a:ext>
                  </a:extLst>
                </a:gridCol>
                <a:gridCol w="1182144">
                  <a:extLst>
                    <a:ext uri="{9D8B030D-6E8A-4147-A177-3AD203B41FA5}">
                      <a16:colId xmlns:a16="http://schemas.microsoft.com/office/drawing/2014/main" val="993382968"/>
                    </a:ext>
                  </a:extLst>
                </a:gridCol>
                <a:gridCol w="1182144">
                  <a:extLst>
                    <a:ext uri="{9D8B030D-6E8A-4147-A177-3AD203B41FA5}">
                      <a16:colId xmlns:a16="http://schemas.microsoft.com/office/drawing/2014/main" val="4115260015"/>
                    </a:ext>
                  </a:extLst>
                </a:gridCol>
                <a:gridCol w="886607">
                  <a:extLst>
                    <a:ext uri="{9D8B030D-6E8A-4147-A177-3AD203B41FA5}">
                      <a16:colId xmlns:a16="http://schemas.microsoft.com/office/drawing/2014/main" val="20002"/>
                    </a:ext>
                  </a:extLst>
                </a:gridCol>
                <a:gridCol w="1182144">
                  <a:extLst>
                    <a:ext uri="{9D8B030D-6E8A-4147-A177-3AD203B41FA5}">
                      <a16:colId xmlns:a16="http://schemas.microsoft.com/office/drawing/2014/main" val="430148113"/>
                    </a:ext>
                  </a:extLst>
                </a:gridCol>
                <a:gridCol w="1182144">
                  <a:extLst>
                    <a:ext uri="{9D8B030D-6E8A-4147-A177-3AD203B41FA5}">
                      <a16:colId xmlns:a16="http://schemas.microsoft.com/office/drawing/2014/main" val="739719687"/>
                    </a:ext>
                  </a:extLst>
                </a:gridCol>
                <a:gridCol w="2364287">
                  <a:extLst>
                    <a:ext uri="{9D8B030D-6E8A-4147-A177-3AD203B41FA5}">
                      <a16:colId xmlns:a16="http://schemas.microsoft.com/office/drawing/2014/main" val="250260264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Group</a:t>
                      </a:r>
                      <a:endParaRPr kumimoji="0" lang="en-GB" sz="18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Nivolumab + Ipilimumab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Calibri" panose="020F0502020204030204" pitchFamily="34" charset="0"/>
                        </a:rPr>
                        <a:t>4-Yr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987747317"/>
                  </a:ext>
                </a:extLst>
              </a:tr>
              <a:tr h="32513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randomized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(0.63-0.87)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PD-L1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(0.60-0.92)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5038417"/>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PD-L1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0.66 (0.50-0.86)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5018253"/>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0.80 (0.66-0.97)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7478504"/>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(0.48-0.84)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4319309"/>
                  </a:ext>
                </a:extLst>
              </a:tr>
            </a:tbl>
          </a:graphicData>
        </a:graphic>
      </p:graphicFrame>
      <p:sp>
        <p:nvSpPr>
          <p:cNvPr id="6" name="Text Box 11">
            <a:extLst>
              <a:ext uri="{FF2B5EF4-FFF2-40B4-BE49-F238E27FC236}">
                <a16:creationId xmlns:a16="http://schemas.microsoft.com/office/drawing/2014/main" id="{5B5F43F2-8EFF-A024-2003-66089552F89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Carbone. ASCO 2023. Abstr LBA9023.</a:t>
            </a:r>
          </a:p>
        </p:txBody>
      </p:sp>
      <p:sp>
        <p:nvSpPr>
          <p:cNvPr id="10" name="TextBox 9">
            <a:extLst>
              <a:ext uri="{FF2B5EF4-FFF2-40B4-BE49-F238E27FC236}">
                <a16:creationId xmlns:a16="http://schemas.microsoft.com/office/drawing/2014/main" id="{BE580170-3A5C-06FE-C74A-78C13187A844}"/>
              </a:ext>
            </a:extLst>
          </p:cNvPr>
          <p:cNvSpPr txBox="1"/>
          <p:nvPr/>
        </p:nvSpPr>
        <p:spPr bwMode="auto">
          <a:xfrm>
            <a:off x="609758" y="4510040"/>
            <a:ext cx="103012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Magnitude of OS benefit greater with</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nivolumab + ipilimumab + CT vs CT in patients with squamous NSCLC or tumor PD-L1 &lt;1%, populations with unmet need </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629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a:t>
            </a:r>
            <a:r>
              <a:rPr lang="en-US" dirty="0"/>
              <a:t>: ORR, DoR, and PFS</a:t>
            </a:r>
            <a:endParaRPr lang="en-US" altLang="en-US" dirty="0"/>
          </a:p>
        </p:txBody>
      </p:sp>
      <p:graphicFrame>
        <p:nvGraphicFramePr>
          <p:cNvPr id="2" name="Group 3">
            <a:extLst>
              <a:ext uri="{FF2B5EF4-FFF2-40B4-BE49-F238E27FC236}">
                <a16:creationId xmlns:a16="http://schemas.microsoft.com/office/drawing/2014/main" id="{025D61E5-6595-0994-E240-001E6D90BC5B}"/>
              </a:ext>
            </a:extLst>
          </p:cNvPr>
          <p:cNvGraphicFramePr>
            <a:graphicFrameLocks/>
          </p:cNvGraphicFramePr>
          <p:nvPr>
            <p:extLst>
              <p:ext uri="{D42A27DB-BD31-4B8C-83A1-F6EECF244321}">
                <p14:modId xmlns:p14="http://schemas.microsoft.com/office/powerpoint/2010/main" val="3287702963"/>
              </p:ext>
            </p:extLst>
          </p:nvPr>
        </p:nvGraphicFramePr>
        <p:xfrm>
          <a:off x="764873" y="1600200"/>
          <a:ext cx="10741325" cy="2834752"/>
        </p:xfrm>
        <a:graphic>
          <a:graphicData uri="http://schemas.openxmlformats.org/drawingml/2006/table">
            <a:tbl>
              <a:tblPr/>
              <a:tblGrid>
                <a:gridCol w="1445999">
                  <a:extLst>
                    <a:ext uri="{9D8B030D-6E8A-4147-A177-3AD203B41FA5}">
                      <a16:colId xmlns:a16="http://schemas.microsoft.com/office/drawing/2014/main" val="20000"/>
                    </a:ext>
                  </a:extLst>
                </a:gridCol>
                <a:gridCol w="632625">
                  <a:extLst>
                    <a:ext uri="{9D8B030D-6E8A-4147-A177-3AD203B41FA5}">
                      <a16:colId xmlns:a16="http://schemas.microsoft.com/office/drawing/2014/main" val="20001"/>
                    </a:ext>
                  </a:extLst>
                </a:gridCol>
                <a:gridCol w="1038281">
                  <a:extLst>
                    <a:ext uri="{9D8B030D-6E8A-4147-A177-3AD203B41FA5}">
                      <a16:colId xmlns:a16="http://schemas.microsoft.com/office/drawing/2014/main" val="993382968"/>
                    </a:ext>
                  </a:extLst>
                </a:gridCol>
                <a:gridCol w="903750">
                  <a:extLst>
                    <a:ext uri="{9D8B030D-6E8A-4147-A177-3AD203B41FA5}">
                      <a16:colId xmlns:a16="http://schemas.microsoft.com/office/drawing/2014/main" val="4115260015"/>
                    </a:ext>
                  </a:extLst>
                </a:gridCol>
                <a:gridCol w="1038281">
                  <a:extLst>
                    <a:ext uri="{9D8B030D-6E8A-4147-A177-3AD203B41FA5}">
                      <a16:colId xmlns:a16="http://schemas.microsoft.com/office/drawing/2014/main" val="2639696581"/>
                    </a:ext>
                  </a:extLst>
                </a:gridCol>
                <a:gridCol w="1038281">
                  <a:extLst>
                    <a:ext uri="{9D8B030D-6E8A-4147-A177-3AD203B41FA5}">
                      <a16:colId xmlns:a16="http://schemas.microsoft.com/office/drawing/2014/main" val="469926227"/>
                    </a:ext>
                  </a:extLst>
                </a:gridCol>
                <a:gridCol w="632625">
                  <a:extLst>
                    <a:ext uri="{9D8B030D-6E8A-4147-A177-3AD203B41FA5}">
                      <a16:colId xmlns:a16="http://schemas.microsoft.com/office/drawing/2014/main" val="20002"/>
                    </a:ext>
                  </a:extLst>
                </a:gridCol>
                <a:gridCol w="1035911">
                  <a:extLst>
                    <a:ext uri="{9D8B030D-6E8A-4147-A177-3AD203B41FA5}">
                      <a16:colId xmlns:a16="http://schemas.microsoft.com/office/drawing/2014/main" val="430148113"/>
                    </a:ext>
                  </a:extLst>
                </a:gridCol>
                <a:gridCol w="903750">
                  <a:extLst>
                    <a:ext uri="{9D8B030D-6E8A-4147-A177-3AD203B41FA5}">
                      <a16:colId xmlns:a16="http://schemas.microsoft.com/office/drawing/2014/main" val="739719687"/>
                    </a:ext>
                  </a:extLst>
                </a:gridCol>
                <a:gridCol w="1035911">
                  <a:extLst>
                    <a:ext uri="{9D8B030D-6E8A-4147-A177-3AD203B41FA5}">
                      <a16:colId xmlns:a16="http://schemas.microsoft.com/office/drawing/2014/main" val="1505142124"/>
                    </a:ext>
                  </a:extLst>
                </a:gridCol>
                <a:gridCol w="1035911">
                  <a:extLst>
                    <a:ext uri="{9D8B030D-6E8A-4147-A177-3AD203B41FA5}">
                      <a16:colId xmlns:a16="http://schemas.microsoft.com/office/drawing/2014/main" val="250260264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Group</a:t>
                      </a:r>
                      <a:endParaRPr kumimoji="0" lang="en-GB"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Ipilimumab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HR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4-Yr DoR,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mDoR,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4-Yr DoR,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rPr>
                        <a:t>mDoR,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987747317"/>
                  </a:ext>
                </a:extLst>
              </a:tr>
              <a:tr h="32513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randomized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PD-L1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5038417"/>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PD-L1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5018253"/>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7478504"/>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4319309"/>
                  </a:ext>
                </a:extLst>
              </a:tr>
            </a:tbl>
          </a:graphicData>
        </a:graphic>
      </p:graphicFrame>
      <p:sp>
        <p:nvSpPr>
          <p:cNvPr id="4" name="Text Box 11">
            <a:extLst>
              <a:ext uri="{FF2B5EF4-FFF2-40B4-BE49-F238E27FC236}">
                <a16:creationId xmlns:a16="http://schemas.microsoft.com/office/drawing/2014/main" id="{A9E9C246-C234-CD32-EC80-27B78FCC067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Carbone. ASCO 2023. Abstr LBA9023.</a:t>
            </a:r>
          </a:p>
        </p:txBody>
      </p:sp>
      <p:sp>
        <p:nvSpPr>
          <p:cNvPr id="5" name="TextBox 4">
            <a:extLst>
              <a:ext uri="{FF2B5EF4-FFF2-40B4-BE49-F238E27FC236}">
                <a16:creationId xmlns:a16="http://schemas.microsoft.com/office/drawing/2014/main" id="{607366B1-4979-1A24-AF21-A947197B75E9}"/>
              </a:ext>
            </a:extLst>
          </p:cNvPr>
          <p:cNvSpPr txBox="1"/>
          <p:nvPr/>
        </p:nvSpPr>
        <p:spPr bwMode="auto">
          <a:xfrm>
            <a:off x="609758" y="4671386"/>
            <a:ext cx="103012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Although magnitude of OS benefit in immunotherapy arm was greater, DoR and PFS benefits were also maintained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patients with squamous NSCLC or tumor PD-L1 &lt;1%</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9267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a:t>
            </a:r>
            <a:r>
              <a:rPr lang="en-US" dirty="0"/>
              <a:t>: </a:t>
            </a:r>
            <a:r>
              <a:rPr lang="en-US" dirty="0">
                <a:solidFill>
                  <a:srgbClr val="455560"/>
                </a:solidFill>
              </a:rPr>
              <a:t>Efficacy in Patients Discontinuing Due to TRAEs (Post Hoc Analysis)</a:t>
            </a:r>
            <a:endParaRPr lang="en-US" altLang="en-US" dirty="0">
              <a:highlight>
                <a:srgbClr val="FFFF00"/>
              </a:highlight>
            </a:endParaRPr>
          </a:p>
        </p:txBody>
      </p:sp>
      <p:graphicFrame>
        <p:nvGraphicFramePr>
          <p:cNvPr id="6" name="Group 32">
            <a:extLst>
              <a:ext uri="{FF2B5EF4-FFF2-40B4-BE49-F238E27FC236}">
                <a16:creationId xmlns:a16="http://schemas.microsoft.com/office/drawing/2014/main" id="{553DC592-9F66-7B18-DE19-CE37BFBFF77E}"/>
              </a:ext>
            </a:extLst>
          </p:cNvPr>
          <p:cNvGraphicFramePr>
            <a:graphicFrameLocks noGrp="1"/>
          </p:cNvGraphicFramePr>
          <p:nvPr>
            <p:extLst>
              <p:ext uri="{D42A27DB-BD31-4B8C-83A1-F6EECF244321}">
                <p14:modId xmlns:p14="http://schemas.microsoft.com/office/powerpoint/2010/main" val="2673536932"/>
              </p:ext>
            </p:extLst>
          </p:nvPr>
        </p:nvGraphicFramePr>
        <p:xfrm>
          <a:off x="719138" y="1591081"/>
          <a:ext cx="10787062" cy="2103200"/>
        </p:xfrm>
        <a:graphic>
          <a:graphicData uri="http://schemas.openxmlformats.org/drawingml/2006/table">
            <a:tbl>
              <a:tblPr/>
              <a:tblGrid>
                <a:gridCol w="4298609">
                  <a:extLst>
                    <a:ext uri="{9D8B030D-6E8A-4147-A177-3AD203B41FA5}">
                      <a16:colId xmlns:a16="http://schemas.microsoft.com/office/drawing/2014/main" val="20000"/>
                    </a:ext>
                  </a:extLst>
                </a:gridCol>
                <a:gridCol w="6488453">
                  <a:extLst>
                    <a:ext uri="{9D8B030D-6E8A-4147-A177-3AD203B41FA5}">
                      <a16:colId xmlns:a16="http://schemas.microsoft.com/office/drawing/2014/main" val="20001"/>
                    </a:ext>
                  </a:extLst>
                </a:gridCol>
              </a:tblGrid>
              <a:tr h="61224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Efficacy 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Patients Who Discontinued Nivo + Ipi + CT due to TRAEs* </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4985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800" dirty="0">
                          <a:solidFill>
                            <a:schemeClr val="bg1"/>
                          </a:solidFill>
                          <a:effectLst/>
                          <a:latin typeface="Calibri" panose="020F0502020204030204" pitchFamily="34" charset="0"/>
                          <a:ea typeface="MS Mincho" panose="02020609040205080304" pitchFamily="49" charset="-128"/>
                          <a:cs typeface="Calibri" panose="020F0502020204030204" pitchFamily="34" charset="0"/>
                        </a:rPr>
                        <a:t>27.5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985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4-yr OS,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ea typeface="MS Mincho" panose="02020609040205080304" pitchFamily="49" charset="-128"/>
                          <a:cs typeface="Calibri" panose="020F0502020204030204" pitchFamily="34" charset="0"/>
                        </a:rPr>
                        <a:t>41 (29-53)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06018590"/>
                  </a:ext>
                </a:extLst>
              </a:tr>
              <a:tr h="34985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02484832"/>
                  </a:ext>
                </a:extLst>
              </a:tr>
              <a:tr h="34985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TFI,</a:t>
                      </a:r>
                      <a:r>
                        <a:rPr lang="en-US" altLang="en-US" sz="1800" b="0" baseline="30000" dirty="0">
                          <a:solidFill>
                            <a:srgbClr val="000000"/>
                          </a:solidFill>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10.6</a:t>
                      </a:r>
                      <a:r>
                        <a:rPr lang="en-US" sz="180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50601346"/>
                  </a:ext>
                </a:extLst>
              </a:tr>
            </a:tbl>
          </a:graphicData>
        </a:graphic>
      </p:graphicFrame>
      <p:sp>
        <p:nvSpPr>
          <p:cNvPr id="7" name="TextBox 6">
            <a:extLst>
              <a:ext uri="{FF2B5EF4-FFF2-40B4-BE49-F238E27FC236}">
                <a16:creationId xmlns:a16="http://schemas.microsoft.com/office/drawing/2014/main" id="{D571732A-9D77-CCE3-C66E-AFD6759FA3BC}"/>
              </a:ext>
            </a:extLst>
          </p:cNvPr>
          <p:cNvSpPr txBox="1"/>
          <p:nvPr/>
        </p:nvSpPr>
        <p:spPr bwMode="auto">
          <a:xfrm>
            <a:off x="665284" y="3737917"/>
            <a:ext cx="108614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400" b="0" dirty="0">
                <a:solidFill>
                  <a:schemeClr val="bg1"/>
                </a:solidFill>
                <a:latin typeface="Calibri" panose="020F0502020204030204" pitchFamily="34" charset="0"/>
              </a:rPr>
              <a:t>*Post hoc analysis includes patients with TRAEs leading to d/c of all study treatment components reported between first dose and 30 days after last dose. </a:t>
            </a:r>
            <a:r>
              <a:rPr lang="en-US" altLang="en-US" sz="1400" b="0" baseline="30000" dirty="0">
                <a:solidFill>
                  <a:srgbClr val="000000"/>
                </a:solidFill>
                <a:latin typeface="Calibri" panose="020F0502020204030204" pitchFamily="34" charset="0"/>
              </a:rPr>
              <a:t>†</a:t>
            </a:r>
            <a:r>
              <a:rPr lang="en-US" altLang="en-US" sz="1400" b="0" dirty="0">
                <a:solidFill>
                  <a:srgbClr val="000000"/>
                </a:solidFill>
                <a:latin typeface="Calibri" panose="020F0502020204030204" pitchFamily="34" charset="0"/>
              </a:rPr>
              <a:t>TFI defined as period of time from last study dose received until death or start of first subsequent treatment.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Median TFI in all patients treated with nivo + ipi + CT: 2.2 mo</a:t>
            </a:r>
          </a:p>
        </p:txBody>
      </p:sp>
      <p:sp>
        <p:nvSpPr>
          <p:cNvPr id="11" name="TextBox 10">
            <a:extLst>
              <a:ext uri="{FF2B5EF4-FFF2-40B4-BE49-F238E27FC236}">
                <a16:creationId xmlns:a16="http://schemas.microsoft.com/office/drawing/2014/main" id="{7AEBC8D8-3AC0-C4EE-55A1-9109873BFCAB}"/>
              </a:ext>
            </a:extLst>
          </p:cNvPr>
          <p:cNvSpPr txBox="1"/>
          <p:nvPr/>
        </p:nvSpPr>
        <p:spPr bwMode="auto">
          <a:xfrm>
            <a:off x="609759" y="4620588"/>
            <a:ext cx="107090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b="0" kern="0" dirty="0">
                <a:solidFill>
                  <a:srgbClr val="000000"/>
                </a:solidFill>
                <a:latin typeface="Calibri" panose="020F0502020204030204" pitchFamily="34" charset="0"/>
                <a:cs typeface="+mn-cs"/>
              </a:rPr>
              <a:t>11% of all patients treated with nivolumab + ipilimumab + CT were alive and treatment-free 4 yr after treatment cessation, compared with 27% in those who d/c due to TRAEs</a:t>
            </a:r>
          </a:p>
        </p:txBody>
      </p:sp>
      <p:sp>
        <p:nvSpPr>
          <p:cNvPr id="12" name="Text Box 11">
            <a:extLst>
              <a:ext uri="{FF2B5EF4-FFF2-40B4-BE49-F238E27FC236}">
                <a16:creationId xmlns:a16="http://schemas.microsoft.com/office/drawing/2014/main" id="{4C94080B-F631-5C03-3152-66D2E8E9C7A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Carbone. ASCO 2023. Abstr LBA9023.</a:t>
            </a:r>
          </a:p>
        </p:txBody>
      </p:sp>
    </p:spTree>
    <p:extLst>
      <p:ext uri="{BB962C8B-B14F-4D97-AF65-F5344CB8AC3E}">
        <p14:creationId xmlns:p14="http://schemas.microsoft.com/office/powerpoint/2010/main" val="188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a:t>
            </a:r>
            <a:r>
              <a:rPr lang="en-US" dirty="0"/>
              <a:t>: OS by Tumor Histologic Subtype (Exploratory Analysis)*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Carbone. ASCO 2023. Abstr LBA9023.</a:t>
            </a:r>
          </a:p>
        </p:txBody>
      </p:sp>
      <p:graphicFrame>
        <p:nvGraphicFramePr>
          <p:cNvPr id="20" name="Group 3">
            <a:extLst>
              <a:ext uri="{FF2B5EF4-FFF2-40B4-BE49-F238E27FC236}">
                <a16:creationId xmlns:a16="http://schemas.microsoft.com/office/drawing/2014/main" id="{47DBBD98-52F7-BB45-2A9C-589B83BAE7CC}"/>
              </a:ext>
            </a:extLst>
          </p:cNvPr>
          <p:cNvGraphicFramePr>
            <a:graphicFrameLocks/>
          </p:cNvGraphicFramePr>
          <p:nvPr>
            <p:extLst>
              <p:ext uri="{D42A27DB-BD31-4B8C-83A1-F6EECF244321}">
                <p14:modId xmlns:p14="http://schemas.microsoft.com/office/powerpoint/2010/main" val="3993100346"/>
              </p:ext>
            </p:extLst>
          </p:nvPr>
        </p:nvGraphicFramePr>
        <p:xfrm>
          <a:off x="719138" y="1600200"/>
          <a:ext cx="10787062" cy="2286064"/>
        </p:xfrm>
        <a:graphic>
          <a:graphicData uri="http://schemas.openxmlformats.org/drawingml/2006/table">
            <a:tbl>
              <a:tblPr/>
              <a:tblGrid>
                <a:gridCol w="1602455">
                  <a:extLst>
                    <a:ext uri="{9D8B030D-6E8A-4147-A177-3AD203B41FA5}">
                      <a16:colId xmlns:a16="http://schemas.microsoft.com/office/drawing/2014/main" val="20000"/>
                    </a:ext>
                  </a:extLst>
                </a:gridCol>
                <a:gridCol w="695417">
                  <a:extLst>
                    <a:ext uri="{9D8B030D-6E8A-4147-A177-3AD203B41FA5}">
                      <a16:colId xmlns:a16="http://schemas.microsoft.com/office/drawing/2014/main" val="20001"/>
                    </a:ext>
                  </a:extLst>
                </a:gridCol>
                <a:gridCol w="1779933">
                  <a:extLst>
                    <a:ext uri="{9D8B030D-6E8A-4147-A177-3AD203B41FA5}">
                      <a16:colId xmlns:a16="http://schemas.microsoft.com/office/drawing/2014/main" val="993382968"/>
                    </a:ext>
                  </a:extLst>
                </a:gridCol>
                <a:gridCol w="1237674">
                  <a:extLst>
                    <a:ext uri="{9D8B030D-6E8A-4147-A177-3AD203B41FA5}">
                      <a16:colId xmlns:a16="http://schemas.microsoft.com/office/drawing/2014/main" val="4115260015"/>
                    </a:ext>
                  </a:extLst>
                </a:gridCol>
                <a:gridCol w="707834">
                  <a:extLst>
                    <a:ext uri="{9D8B030D-6E8A-4147-A177-3AD203B41FA5}">
                      <a16:colId xmlns:a16="http://schemas.microsoft.com/office/drawing/2014/main" val="20002"/>
                    </a:ext>
                  </a:extLst>
                </a:gridCol>
                <a:gridCol w="1767515">
                  <a:extLst>
                    <a:ext uri="{9D8B030D-6E8A-4147-A177-3AD203B41FA5}">
                      <a16:colId xmlns:a16="http://schemas.microsoft.com/office/drawing/2014/main" val="430148113"/>
                    </a:ext>
                  </a:extLst>
                </a:gridCol>
                <a:gridCol w="1237674">
                  <a:extLst>
                    <a:ext uri="{9D8B030D-6E8A-4147-A177-3AD203B41FA5}">
                      <a16:colId xmlns:a16="http://schemas.microsoft.com/office/drawing/2014/main" val="739719687"/>
                    </a:ext>
                  </a:extLst>
                </a:gridCol>
                <a:gridCol w="1758560">
                  <a:extLst>
                    <a:ext uri="{9D8B030D-6E8A-4147-A177-3AD203B41FA5}">
                      <a16:colId xmlns:a16="http://schemas.microsoft.com/office/drawing/2014/main" val="250260264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Histologic Subtype</a:t>
                      </a:r>
                      <a:endParaRPr kumimoji="0" lang="en-GB" sz="18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Nivolumab + Ipilimumab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4-Yr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Calibri" panose="020F0502020204030204" pitchFamily="34" charset="0"/>
                        </a:rPr>
                        <a:t>4-Yr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987747317"/>
                  </a:ext>
                </a:extLst>
              </a:tr>
              <a:tr h="32513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Solid tumors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 (0.49-0.99)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1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Acinar tumors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0.77 (0.51-1.15)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5038417"/>
                  </a:ext>
                </a:extLst>
              </a:tr>
            </a:tbl>
          </a:graphicData>
        </a:graphic>
      </p:graphicFrame>
      <p:sp>
        <p:nvSpPr>
          <p:cNvPr id="21" name="TextBox 20">
            <a:extLst>
              <a:ext uri="{FF2B5EF4-FFF2-40B4-BE49-F238E27FC236}">
                <a16:creationId xmlns:a16="http://schemas.microsoft.com/office/drawing/2014/main" id="{E0E81938-420B-3E4D-BD24-5152418D2D5C}"/>
              </a:ext>
            </a:extLst>
          </p:cNvPr>
          <p:cNvSpPr txBox="1"/>
          <p:nvPr/>
        </p:nvSpPr>
        <p:spPr bwMode="auto">
          <a:xfrm>
            <a:off x="679111" y="4116945"/>
            <a:ext cx="107337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*Patients with nonsquamous NSCLC were evaluated for tumor histologic subtype and assessed as acinar, solid, or other based on a modified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WHO NSCLC classification system.</a:t>
            </a:r>
            <a:endParaRPr lang="en-US" sz="1400" b="0" dirty="0">
              <a:solidFill>
                <a:schemeClr val="bg2">
                  <a:lumMod val="10000"/>
                </a:schemeClr>
              </a:solidFill>
              <a:latin typeface="Calibri" panose="020F0502020204030204" pitchFamily="34" charset="0"/>
              <a:cs typeface="+mn-cs"/>
            </a:endParaRPr>
          </a:p>
        </p:txBody>
      </p:sp>
      <p:sp>
        <p:nvSpPr>
          <p:cNvPr id="22" name="TextBox 21">
            <a:extLst>
              <a:ext uri="{FF2B5EF4-FFF2-40B4-BE49-F238E27FC236}">
                <a16:creationId xmlns:a16="http://schemas.microsoft.com/office/drawing/2014/main" id="{9ABF57AB-8236-FDB5-31AA-1E5EE0836907}"/>
              </a:ext>
            </a:extLst>
          </p:cNvPr>
          <p:cNvSpPr txBox="1"/>
          <p:nvPr/>
        </p:nvSpPr>
        <p:spPr bwMode="auto">
          <a:xfrm>
            <a:off x="609759" y="4796933"/>
            <a:ext cx="107090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b="0" kern="0" dirty="0">
                <a:solidFill>
                  <a:srgbClr val="000000"/>
                </a:solidFill>
                <a:latin typeface="Calibri" panose="020F0502020204030204" pitchFamily="34" charset="0"/>
                <a:cs typeface="+mn-cs"/>
              </a:rPr>
              <a:t>Results suggest an OS benefit for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nivolumab + ipilimumab + CT vs CT in solid (associated with poor prognosis) and acinar tumor histologic subtypes</a:t>
            </a:r>
            <a:endParaRPr lang="en-US" altLang="en-US" sz="2000" b="0" kern="0" dirty="0">
              <a:solidFill>
                <a:srgbClr val="000000"/>
              </a:solidFill>
              <a:latin typeface="Calibri" panose="020F0502020204030204" pitchFamily="34" charset="0"/>
              <a:cs typeface="+mn-cs"/>
            </a:endParaRPr>
          </a:p>
        </p:txBody>
      </p:sp>
    </p:spTree>
    <p:extLst>
      <p:ext uri="{BB962C8B-B14F-4D97-AF65-F5344CB8AC3E}">
        <p14:creationId xmlns:p14="http://schemas.microsoft.com/office/powerpoint/2010/main" val="2291857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CheckMate </a:t>
            </a:r>
            <a:r>
              <a:rPr lang="en-US" altLang="en-US" dirty="0"/>
              <a:t>9LA 4-Yr Update: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000" dirty="0"/>
              <a:t>In an update of CheckMate 9LA with a minimum of 4 yr of follow-up, first-line nivolumab + ipilimumab + CT continued to demonstrate durable OS, PFS, and DoR improvement vs CT in patients with advanced NSCLC, with consistent clinical benefit across the subgroups examined</a:t>
            </a:r>
          </a:p>
          <a:p>
            <a:pPr lvl="1"/>
            <a:r>
              <a:rPr lang="en-US" sz="2000" dirty="0"/>
              <a:t>4-yr OS in all randomized patients: 21% with immunotherapy vs 16% with CT</a:t>
            </a:r>
          </a:p>
          <a:p>
            <a:pPr lvl="1"/>
            <a:r>
              <a:rPr lang="en-US" altLang="en-US" sz="2000" dirty="0"/>
              <a:t>Greater immunotherapy OS benefit with PD-L1 &lt;1% (23% vs 13% with CT) and squamous NSCLC (20% vs 10% with CT)</a:t>
            </a:r>
            <a:endParaRPr lang="en-US" altLang="en-US" sz="1800" dirty="0"/>
          </a:p>
          <a:p>
            <a:r>
              <a:rPr lang="en-US" sz="2000" dirty="0"/>
              <a:t>Long-term clinical benefit </a:t>
            </a:r>
            <a:r>
              <a:rPr lang="en-US" altLang="en-US" sz="2000" dirty="0"/>
              <a:t>of </a:t>
            </a:r>
            <a:r>
              <a:rPr lang="en-US" sz="2000" dirty="0"/>
              <a:t>nivolumab + ipilimumab + CT not diminished in patients who discontinued treatment because of TRAEs (4-yr OS: 41%; 27% remained alive and treatment free)</a:t>
            </a:r>
            <a:endParaRPr lang="en-US" altLang="en-US" sz="2000" dirty="0"/>
          </a:p>
          <a:p>
            <a:r>
              <a:rPr lang="en-US" altLang="en-US" sz="2000" dirty="0"/>
              <a:t>Exploratory analysis of OS by tumor histologic subtype suggested a benefit for </a:t>
            </a:r>
            <a:r>
              <a:rPr lang="en-US" sz="2000" dirty="0"/>
              <a:t>nivolumab + ipilimumab + CT vs CT </a:t>
            </a:r>
            <a:r>
              <a:rPr lang="en-US" altLang="en-US" sz="2000" dirty="0"/>
              <a:t>in both solid and acinar subtypes, with no new safety signals seen </a:t>
            </a:r>
          </a:p>
          <a:p>
            <a:r>
              <a:rPr lang="en-US" altLang="en-US" sz="2000" dirty="0"/>
              <a:t>Investigators concluded </a:t>
            </a:r>
            <a:r>
              <a:rPr lang="en-US" sz="2000" dirty="0"/>
              <a:t>that nivolumab + ipilimumab + CT is an effective first-line treatment option for patients with advanced NSCLC, particularly with tumor PD-L1 &lt;1% or squamous histology</a:t>
            </a:r>
            <a:endParaRPr lang="en-US" altLang="en-US" sz="2000" dirty="0"/>
          </a:p>
        </p:txBody>
      </p:sp>
      <p:sp>
        <p:nvSpPr>
          <p:cNvPr id="2" name="Text Box 11">
            <a:extLst>
              <a:ext uri="{FF2B5EF4-FFF2-40B4-BE49-F238E27FC236}">
                <a16:creationId xmlns:a16="http://schemas.microsoft.com/office/drawing/2014/main" id="{A324621C-B12D-981E-987C-8F039666B61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Carbone. ASCO 2023. Abstr LBA9023.</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E146EFCD71A83D4DB78E13C16DCA208A" ma:contentTypeVersion="1" ma:contentTypeDescription="Create a new document." ma:contentTypeScope="" ma:versionID="5a5fe6db1420eae3631fb8ea220b157a">
  <xsd:schema xmlns:xsd="http://www.w3.org/2001/XMLSchema" xmlns:xs="http://www.w3.org/2001/XMLSchema" xmlns:p="http://schemas.microsoft.com/office/2006/metadata/properties" xmlns:ns2="d54cbe69-32bd-412a-b004-9152f949605e" xmlns:ns3="763d4f50-dffb-41cb-959c-fb7cee6e42b3" targetNamespace="http://schemas.microsoft.com/office/2006/metadata/properties" ma:root="true" ma:fieldsID="8d014827404a0bc723628567afd574e6" ns2:_="" ns3:_="">
    <xsd:import namespace="d54cbe69-32bd-412a-b004-9152f949605e"/>
    <xsd:import namespace="763d4f50-dffb-41cb-959c-fb7cee6e42b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63d4f50-dffb-41cb-959c-fb7cee6e42b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56M7VY3CDVN5-2030373200-1</_dlc_DocId>
    <_dlc_DocIdUrl xmlns="d54cbe69-32bd-412a-b004-9152f949605e">
      <Url>https://intranet.clinicaloptions.com/mews/oncology/ONC_2023_ASCO_CF_(PRP6243)/Lung_LBA9023_Carbone/_layouts/15/DocIdRedir.aspx?ID=56M7VY3CDVN5-2030373200-1</Url>
      <Description>56M7VY3CDVN5-2030373200-1</Description>
    </_dlc_DocIdUrl>
    <Document_x0020_Category xmlns="763d4f50-dffb-41cb-959c-fb7cee6e42b3">Conference Capsule Slides</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EC4C34D0-5910-4058-A9D1-786E770214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63d4f50-dffb-41cb-959c-fb7cee6e42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d54cbe69-32bd-412a-b004-9152f949605e"/>
    <ds:schemaRef ds:uri="http://purl.org/dc/terms/"/>
    <ds:schemaRef ds:uri="http://purl.org/dc/elements/1.1/"/>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763d4f50-dffb-41cb-959c-fb7cee6e42b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864</TotalTime>
  <Words>1799</Words>
  <Application>Microsoft Office PowerPoint</Application>
  <PresentationFormat>Widescreen</PresentationFormat>
  <Paragraphs>254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CheckMate 9LA: 4-Yr Update of First-line Nivolumab + Ipilimumab + CT vs CT Alone in Advanced NSCLC</vt:lpstr>
      <vt:lpstr>About These Slides</vt:lpstr>
      <vt:lpstr>CheckMate 9LA 4-Yr Update: Background</vt:lpstr>
      <vt:lpstr>CheckMate 9LA 4-Yr Update: Study Design</vt:lpstr>
      <vt:lpstr>CheckMate 9LA 4-Yr Update: OS</vt:lpstr>
      <vt:lpstr>CheckMate 9LA 4-Yr Update: ORR, DoR, and PFS</vt:lpstr>
      <vt:lpstr>CheckMate 9LA 4-Yr Update: Efficacy in Patients Discontinuing Due to TRAEs (Post Hoc Analysis)</vt:lpstr>
      <vt:lpstr>CheckMate 9LA 4-Yr Update: OS by Tumor Histologic Subtype (Exploratory Analysis)*</vt:lpstr>
      <vt:lpstr>CheckMate 9LA 4-Yr Update: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CheckMate 9LA: 4-Yr Update of First-line Nivolumab + Ipilimumab + CT vs CT Alone in Advanced NSCLC</dc:title>
  <dc:creator>Preferred User</dc:creator>
  <cp:lastModifiedBy>nkolenko@clinicaloptions.com</cp:lastModifiedBy>
  <cp:revision>31</cp:revision>
  <cp:lastPrinted>2016-09-26T20:21:49Z</cp:lastPrinted>
  <dcterms:created xsi:type="dcterms:W3CDTF">2005-05-27T15:08:01Z</dcterms:created>
  <dcterms:modified xsi:type="dcterms:W3CDTF">2023-06-08T20:30:47Z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edd9a36a-3e66-48c4-9214-86f25fe71630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0x010100E146EFCD71A83D4DB78E13C16DCA208A</vt:lpwstr>
  </property>
  <property fmtid="{D5CDD505-2E9C-101B-9397-08002B2CF9AE}" pid="9" name="MediaServiceImageTags">
    <vt:lpwstr/>
  </property>
</Properties>
</file>