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8"/>
  </p:notesMasterIdLst>
  <p:handoutMasterIdLst>
    <p:handoutMasterId r:id="rId19"/>
  </p:handoutMasterIdLst>
  <p:sldIdLst>
    <p:sldId id="321" r:id="rId6"/>
    <p:sldId id="558" r:id="rId7"/>
    <p:sldId id="559" r:id="rId8"/>
    <p:sldId id="562" r:id="rId9"/>
    <p:sldId id="563" r:id="rId10"/>
    <p:sldId id="564" r:id="rId11"/>
    <p:sldId id="576" r:id="rId12"/>
    <p:sldId id="577" r:id="rId13"/>
    <p:sldId id="578" r:id="rId14"/>
    <p:sldId id="579" r:id="rId15"/>
    <p:sldId id="580"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4" clrIdx="17">
    <p:extLst>
      <p:ext uri="{19B8F6BF-5375-455C-9EA6-DF929625EA0E}">
        <p15:presenceInfo xmlns:p15="http://schemas.microsoft.com/office/powerpoint/2012/main" userId="S::aboecler@clinicaloptions.com::28e82037-1239-4052-943b-ae184e0bc2af" providerId="AD"/>
      </p:ext>
    </p:extLst>
  </p:cmAuthor>
  <p:cmAuthor id="19" name="Jacky Olin" initials="JO" lastIdx="3" clrIdx="18">
    <p:extLst>
      <p:ext uri="{19B8F6BF-5375-455C-9EA6-DF929625EA0E}">
        <p15:presenceInfo xmlns:p15="http://schemas.microsoft.com/office/powerpoint/2012/main" userId="8805d6267ec4f7e5" providerId="Windows Live"/>
      </p:ext>
    </p:extLst>
  </p:cmAuthor>
  <p:cmAuthor id="20" name="Allison Weckerle" initials="AW" lastIdx="24" clrIdx="19">
    <p:extLst>
      <p:ext uri="{19B8F6BF-5375-455C-9EA6-DF929625EA0E}">
        <p15:presenceInfo xmlns:p15="http://schemas.microsoft.com/office/powerpoint/2012/main" userId="Allison Weckerle" providerId="None"/>
      </p:ext>
    </p:extLst>
  </p:cmAuthor>
  <p:cmAuthor id="21" name="Ryan Topping" initials="RT" lastIdx="2" clrIdx="20">
    <p:extLst>
      <p:ext uri="{19B8F6BF-5375-455C-9EA6-DF929625EA0E}">
        <p15:presenceInfo xmlns:p15="http://schemas.microsoft.com/office/powerpoint/2012/main" userId="S::rtopping@clinicaloptions.com::94707e26-9fc4-45d8-b0ca-0ad126bd8df5" providerId="AD"/>
      </p:ext>
    </p:extLst>
  </p:cmAuthor>
  <p:cmAuthor id="22" name="Timothy Quill" initials="TQ" lastIdx="2" clrIdx="21">
    <p:extLst>
      <p:ext uri="{19B8F6BF-5375-455C-9EA6-DF929625EA0E}">
        <p15:presenceInfo xmlns:p15="http://schemas.microsoft.com/office/powerpoint/2012/main" userId="S::tquill@clinicaloptions.com::b1dc6efb-2995-45e7-a306-57a2c67aa886" providerId="AD"/>
      </p:ext>
    </p:extLst>
  </p:cmAuthor>
  <p:cmAuthor id="23" name="Dussadee Royal" initials="DR" lastIdx="1" clrIdx="2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5560"/>
    <a:srgbClr val="EEE8E3"/>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7937B2-88D9-497B-9B92-EFC0679895F8}" v="6" dt="2025-10-23T19:57:40.484"/>
    <p1510:client id="{74A3F80C-19B4-4DB4-AA00-EF814EEBC08F}" v="4" dt="2025-10-23T18:55:51.930"/>
    <p1510:client id="{EEA241E3-B141-4BA3-AA93-ED5BFC271677}" v="210" dt="2025-10-23T20:42:44.945"/>
    <p1510:client id="{F0DBF3F7-A072-446C-82AB-C18A7BD5285C}" v="14" dt="2025-10-23T17:18:58.54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0" autoAdjust="0"/>
    <p:restoredTop sz="82482" autoAdjust="0"/>
  </p:normalViewPr>
  <p:slideViewPr>
    <p:cSldViewPr snapToGrid="0">
      <p:cViewPr varScale="1">
        <p:scale>
          <a:sx n="61" d="100"/>
          <a:sy n="61" d="100"/>
        </p:scale>
        <p:origin x="728" y="52"/>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46216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844893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dirty="0"/>
          </a:p>
        </p:txBody>
      </p:sp>
    </p:spTree>
    <p:extLst>
      <p:ext uri="{BB962C8B-B14F-4D97-AF65-F5344CB8AC3E}">
        <p14:creationId xmlns:p14="http://schemas.microsoft.com/office/powerpoint/2010/main" val="2020894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dirty="0"/>
          </a:p>
        </p:txBody>
      </p:sp>
    </p:spTree>
    <p:extLst>
      <p:ext uri="{BB962C8B-B14F-4D97-AF65-F5344CB8AC3E}">
        <p14:creationId xmlns:p14="http://schemas.microsoft.com/office/powerpoint/2010/main" val="2851205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dirty="0"/>
          </a:p>
        </p:txBody>
      </p:sp>
    </p:spTree>
    <p:extLst>
      <p:ext uri="{BB962C8B-B14F-4D97-AF65-F5344CB8AC3E}">
        <p14:creationId xmlns:p14="http://schemas.microsoft.com/office/powerpoint/2010/main" val="1744658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46281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175419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632566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137288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11</a:t>
            </a:fld>
            <a:endParaRPr lang="en-US" dirty="0"/>
          </a:p>
        </p:txBody>
      </p:sp>
    </p:spTree>
    <p:extLst>
      <p:ext uri="{BB962C8B-B14F-4D97-AF65-F5344CB8AC3E}">
        <p14:creationId xmlns:p14="http://schemas.microsoft.com/office/powerpoint/2010/main" val="3171790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ASCENT-03: Phase III Trial of 1L Sacituzumab Govitecan vs Chemotherapy for Patients With Advanced TNBC Ineligible for PD-1/PD-L1 Inhibitors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ASCENT-03:</a:t>
            </a:r>
            <a:r>
              <a:rPr lang="en-US" altLang="en-US" dirty="0"/>
              <a:t> 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Aft>
                <a:spcPts val="500"/>
              </a:spcAft>
            </a:pPr>
            <a:r>
              <a:rPr lang="en-US" altLang="en-US" sz="2200" dirty="0"/>
              <a:t>Pembrolizumab + chemotherapy is currently recommended for patients with treatment-naive mTNBC with PD-L1 CPS ≥10</a:t>
            </a:r>
          </a:p>
          <a:p>
            <a:pPr>
              <a:spcAft>
                <a:spcPts val="500"/>
              </a:spcAft>
            </a:pPr>
            <a:r>
              <a:rPr lang="en-US" altLang="en-US" sz="2200" dirty="0"/>
              <a:t>For patients ineligible for immunotherapy, standard 1L treatment for mTNBC is chemotherapy</a:t>
            </a:r>
            <a:r>
              <a:rPr lang="en-US" altLang="en-US" sz="2200" baseline="30000" dirty="0"/>
              <a:t>1-3</a:t>
            </a:r>
          </a:p>
          <a:p>
            <a:pPr lvl="1">
              <a:spcAft>
                <a:spcPts val="500"/>
              </a:spcAft>
            </a:pPr>
            <a:r>
              <a:rPr lang="en-US" altLang="en-US" sz="2000" dirty="0"/>
              <a:t>These regimens confer a median PFS of &lt;6 mo</a:t>
            </a:r>
            <a:r>
              <a:rPr lang="en-US" altLang="en-US" sz="2000" baseline="30000" dirty="0"/>
              <a:t>1-3</a:t>
            </a:r>
          </a:p>
          <a:p>
            <a:pPr lvl="1">
              <a:spcAft>
                <a:spcPts val="500"/>
              </a:spcAft>
            </a:pPr>
            <a:r>
              <a:rPr lang="en-US" altLang="en-US" sz="2000" dirty="0"/>
              <a:t>Upon progression, approximately one-half of patients do not go on to receive 2L treatment</a:t>
            </a:r>
            <a:r>
              <a:rPr lang="en-US" altLang="en-US" sz="2000" baseline="30000" dirty="0"/>
              <a:t>4</a:t>
            </a:r>
          </a:p>
          <a:p>
            <a:pPr>
              <a:spcAft>
                <a:spcPts val="500"/>
              </a:spcAft>
            </a:pPr>
            <a:r>
              <a:rPr lang="en-US" altLang="en-US" sz="2200" dirty="0"/>
              <a:t>Sacituzumab govitecan: TROP2-directed ADC FDA approved for adult patients with either LA/mTNBC after ≥2 prior lines of tx (≥1 in metastatic setting) or HR+/HER2- LA/mBC after ET and ≥2 additional tx in metastatic setting</a:t>
            </a:r>
            <a:r>
              <a:rPr lang="en-US" altLang="en-US" sz="2200" baseline="30000" dirty="0"/>
              <a:t>5</a:t>
            </a:r>
          </a:p>
          <a:p>
            <a:pPr>
              <a:spcAft>
                <a:spcPts val="500"/>
              </a:spcAft>
            </a:pPr>
            <a:r>
              <a:rPr lang="en-US" altLang="en-US" sz="2200" dirty="0"/>
              <a:t>This report details the primary results of the phase III ASCENT-03 trial comparing 1L SG vs CT in patients with previously untreated advanced TNBC who are not eligible for PD-1/PD-L1 inhibitors</a:t>
            </a:r>
            <a:r>
              <a:rPr lang="en-US" altLang="en-US" sz="2200" baseline="30000" dirty="0"/>
              <a:t>6</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Cortes. NEJM. 2022;387:217. 2. Won. Int J Oncol. 2020;57:1245. 3. Gennari. Ann Oncol. 2021;32:1475.</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Punie. Oncologist. 2025;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rPr>
              <a:t>30:oyaf034.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5. Sacituzumab govitecan PI.</a:t>
            </a:r>
            <a:r>
              <a:rPr lang="en-US" altLang="en-US" sz="1200" b="0" dirty="0">
                <a:solidFill>
                  <a:srgbClr val="455560"/>
                </a:solidFill>
                <a:latin typeface="Calibri" panose="020F0502020204030204" pitchFamily="34" charset="0"/>
                <a:cs typeface="Arial" panose="020B0604020202020204" pitchFamily="34" charset="0"/>
              </a:rPr>
              <a:t> </a:t>
            </a:r>
            <a:r>
              <a:rPr lang="en-US" altLang="en-US" sz="1200" b="0" dirty="0">
                <a:solidFill>
                  <a:srgbClr val="455560"/>
                </a:solidFill>
                <a:latin typeface="Calibri" panose="020F0502020204030204" pitchFamily="34" charset="0"/>
              </a:rPr>
              <a:t>6</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rgbClr val="455560"/>
                </a:solidFill>
                <a:latin typeface="Calibri" panose="020F0502020204030204" pitchFamily="34" charset="0"/>
                <a:cs typeface="Arial" panose="020B0604020202020204" pitchFamily="34" charset="0"/>
              </a:rPr>
              <a:t>Cortes. ESMO 2025. Abstr LBA20.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936686"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400" b="0" kern="0" dirty="0">
                <a:solidFill>
                  <a:srgbClr val="000000"/>
                </a:solidFill>
              </a:rPr>
              <a:t>International, open-label, randomized phase III trial</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sz="2400" b="1"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sz="2400" b="1"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sz="2400" b="1"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PFS by BICR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400" kern="0" dirty="0">
                <a:solidFill>
                  <a:srgbClr val="000000"/>
                </a:solidFill>
              </a:rPr>
              <a:t>Key s</a:t>
            </a: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econdary endpoints:</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OS; ORR, DoR, TTR by BICR; safety; QoL</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ASCENT-03:</a:t>
            </a:r>
            <a:r>
              <a:rPr lang="en-US" altLang="en-US" dirty="0"/>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29111" y="2598844"/>
            <a:ext cx="3643589"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Adults with previously untreated, locally advanced unresectable or metastatic TNBC; ineligible for PD-1/PD-L1 inhibitors (PD-L1–negative tumors [CPS &lt;10];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PD-L1</a:t>
            </a:r>
            <a:r>
              <a:rPr lang="en-GB" altLang="en-US" sz="1600" b="0" dirty="0">
                <a:solidFill>
                  <a:srgbClr val="000000"/>
                </a:solidFill>
                <a:latin typeface="Calibri" panose="020F0502020204030204" pitchFamily="34" charset="0"/>
              </a:rPr>
              <a:t>–</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positive tumor having received previous curative PD-L1 inhibitor treatment; comorbidity); ≥6 mo since curative treatment; previously treated, stable CNS metastases permitted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 = </a:t>
            </a:r>
            <a:r>
              <a:rPr lang="en-GB" altLang="en-US" sz="1600" b="0" dirty="0">
                <a:solidFill>
                  <a:srgbClr val="000000"/>
                </a:solidFill>
                <a:latin typeface="Calibri" panose="020F0502020204030204" pitchFamily="34" charset="0"/>
                <a:cs typeface="Arial" panose="020B0604020202020204" pitchFamily="34" charset="0"/>
              </a:rPr>
              <a:t>558</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19462" name="Rectangle 47">
            <a:extLst>
              <a:ext uri="{FF2B5EF4-FFF2-40B4-BE49-F238E27FC236}">
                <a16:creationId xmlns:a16="http://schemas.microsoft.com/office/drawing/2014/main" id="{D399FC2C-9F96-49BC-868E-62B4C2F89A32}"/>
              </a:ext>
            </a:extLst>
          </p:cNvPr>
          <p:cNvSpPr>
            <a:spLocks noChangeArrowheads="1"/>
          </p:cNvSpPr>
          <p:nvPr/>
        </p:nvSpPr>
        <p:spPr bwMode="auto">
          <a:xfrm>
            <a:off x="9297743" y="3211477"/>
            <a:ext cx="279241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i="1" dirty="0">
                <a:solidFill>
                  <a:srgbClr val="000000"/>
                </a:solidFill>
                <a:latin typeface="Calibri" panose="020F0502020204030204" pitchFamily="34" charset="0"/>
              </a:rPr>
              <a:t>U</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ntil BICR-verified disease progression, unacceptable toxicity, withdrawal, or death</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Crossover to 2L SG permitted </a:t>
            </a:r>
            <a:r>
              <a:rPr lang="en-US" altLang="en-US" sz="1600" b="0" i="1" dirty="0">
                <a:solidFill>
                  <a:srgbClr val="000000"/>
                </a:solidFill>
                <a:latin typeface="Calibri" panose="020F0502020204030204" pitchFamily="34" charset="0"/>
              </a:rPr>
              <a:t>f</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rom chemotherapy arm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upon progression</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377026" y="2963326"/>
            <a:ext cx="4783557"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Sacituzumab Govitecan </a:t>
            </a:r>
            <a:r>
              <a:rPr lang="en-US" altLang="en-US" sz="1800" b="0" dirty="0">
                <a:solidFill>
                  <a:srgbClr val="FFFFFF"/>
                </a:solidFill>
                <a:latin typeface="Calibri" panose="020F0502020204030204" pitchFamily="34" charset="0"/>
              </a:rPr>
              <a:t>10 mg/kg IV D1, D8*</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279)</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377026" y="3823808"/>
            <a:ext cx="4783557" cy="70408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Chemotherapy</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cs typeface="Arial" panose="020B0604020202020204" pitchFamily="34" charset="0"/>
              </a:rPr>
              <a:t>(n = 279)</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a:off x="9297743" y="3610123"/>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674882" y="3860135"/>
            <a:ext cx="527374" cy="25928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674882" y="3354195"/>
            <a:ext cx="527369" cy="25928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Cortes. ESMO 2025. Abstr LBA20. Cortes. NEJM. 2025;[Epub].</a:t>
            </a:r>
          </a:p>
        </p:txBody>
      </p:sp>
      <p:sp>
        <p:nvSpPr>
          <p:cNvPr id="4" name="Text Box 45">
            <a:extLst>
              <a:ext uri="{FF2B5EF4-FFF2-40B4-BE49-F238E27FC236}">
                <a16:creationId xmlns:a16="http://schemas.microsoft.com/office/drawing/2014/main" id="{AE926984-B41E-E630-A1D3-D18EF913C8A8}"/>
              </a:ext>
            </a:extLst>
          </p:cNvPr>
          <p:cNvSpPr txBox="1">
            <a:spLocks noChangeArrowheads="1"/>
          </p:cNvSpPr>
          <p:nvPr/>
        </p:nvSpPr>
        <p:spPr bwMode="auto">
          <a:xfrm>
            <a:off x="1028853" y="1953611"/>
            <a:ext cx="71070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curative treatment-free interval (de novo vs recurrence within 6-12 mo vs recurrence after &gt;12 mo), geographic region (US/Canada/W Europe vs RoW)</a:t>
            </a:r>
          </a:p>
        </p:txBody>
      </p:sp>
      <p:cxnSp>
        <p:nvCxnSpPr>
          <p:cNvPr id="5" name="Straight Arrow Connector 4">
            <a:extLst>
              <a:ext uri="{FF2B5EF4-FFF2-40B4-BE49-F238E27FC236}">
                <a16:creationId xmlns:a16="http://schemas.microsoft.com/office/drawing/2014/main" id="{AD1FD343-D9F0-F7D5-CD20-6540E8D2C60F}"/>
              </a:ext>
            </a:extLst>
          </p:cNvPr>
          <p:cNvCxnSpPr>
            <a:cxnSpLocks/>
          </p:cNvCxnSpPr>
          <p:nvPr/>
        </p:nvCxnSpPr>
        <p:spPr bwMode="auto">
          <a:xfrm>
            <a:off x="3934401" y="2623268"/>
            <a:ext cx="0" cy="587535"/>
          </a:xfrm>
          <a:prstGeom prst="straightConnector1">
            <a:avLst/>
          </a:prstGeom>
          <a:noFill/>
          <a:ln w="28575" cap="flat" cmpd="sng" algn="ctr">
            <a:solidFill>
              <a:schemeClr val="bg1"/>
            </a:solidFill>
            <a:prstDash val="dash"/>
            <a:round/>
            <a:headEnd type="none" w="med" len="med"/>
            <a:tailEnd type="triangle"/>
          </a:ln>
          <a:effectLst/>
        </p:spPr>
      </p:cxnSp>
      <p:sp>
        <p:nvSpPr>
          <p:cNvPr id="6" name="TextBox 5">
            <a:extLst>
              <a:ext uri="{FF2B5EF4-FFF2-40B4-BE49-F238E27FC236}">
                <a16:creationId xmlns:a16="http://schemas.microsoft.com/office/drawing/2014/main" id="{4A71EABC-1394-9780-2583-D26222AEE410}"/>
              </a:ext>
            </a:extLst>
          </p:cNvPr>
          <p:cNvSpPr txBox="1"/>
          <p:nvPr/>
        </p:nvSpPr>
        <p:spPr bwMode="auto">
          <a:xfrm>
            <a:off x="4321495" y="4513956"/>
            <a:ext cx="5182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*21-day cycles. </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Paclitaxel 90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or nab-paclitaxel 100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on D1, D8, D15 of 28-day cycle or gemcitabine 1000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 carboplatin AUC2 on D1, D8 of 21-day cycle.</a:t>
            </a:r>
          </a:p>
        </p:txBody>
      </p:sp>
    </p:spTree>
    <p:extLst>
      <p:ext uri="{BB962C8B-B14F-4D97-AF65-F5344CB8AC3E}">
        <p14:creationId xmlns:p14="http://schemas.microsoft.com/office/powerpoint/2010/main" val="4120679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ASCENT-03:</a:t>
            </a:r>
            <a:r>
              <a:rPr lang="en-US" altLang="en-US" dirty="0"/>
              <a:t> Baseline Characteristics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Arial" panose="020B0604020202020204" pitchFamily="34" charset="0"/>
              </a:rPr>
              <a:t>Cortes. ESMO 2025. Abstr LBA20.</a:t>
            </a:r>
          </a:p>
        </p:txBody>
      </p:sp>
      <p:graphicFrame>
        <p:nvGraphicFramePr>
          <p:cNvPr id="2" name="Group 3">
            <a:extLst>
              <a:ext uri="{FF2B5EF4-FFF2-40B4-BE49-F238E27FC236}">
                <a16:creationId xmlns:a16="http://schemas.microsoft.com/office/drawing/2014/main" id="{8D942D73-C55E-AA81-7E57-A826CBAF8130}"/>
              </a:ext>
            </a:extLst>
          </p:cNvPr>
          <p:cNvGraphicFramePr>
            <a:graphicFrameLocks/>
          </p:cNvGraphicFramePr>
          <p:nvPr>
            <p:extLst>
              <p:ext uri="{D42A27DB-BD31-4B8C-83A1-F6EECF244321}">
                <p14:modId xmlns:p14="http://schemas.microsoft.com/office/powerpoint/2010/main" val="192070047"/>
              </p:ext>
            </p:extLst>
          </p:nvPr>
        </p:nvGraphicFramePr>
        <p:xfrm>
          <a:off x="520700" y="1264808"/>
          <a:ext cx="5521703" cy="4907392"/>
        </p:xfrm>
        <a:graphic>
          <a:graphicData uri="http://schemas.openxmlformats.org/drawingml/2006/table">
            <a:tbl>
              <a:tblPr/>
              <a:tblGrid>
                <a:gridCol w="3058326">
                  <a:extLst>
                    <a:ext uri="{9D8B030D-6E8A-4147-A177-3AD203B41FA5}">
                      <a16:colId xmlns:a16="http://schemas.microsoft.com/office/drawing/2014/main" val="20000"/>
                    </a:ext>
                  </a:extLst>
                </a:gridCol>
                <a:gridCol w="1222625">
                  <a:extLst>
                    <a:ext uri="{9D8B030D-6E8A-4147-A177-3AD203B41FA5}">
                      <a16:colId xmlns:a16="http://schemas.microsoft.com/office/drawing/2014/main" val="20001"/>
                    </a:ext>
                  </a:extLst>
                </a:gridCol>
                <a:gridCol w="1240752">
                  <a:extLst>
                    <a:ext uri="{9D8B030D-6E8A-4147-A177-3AD203B41FA5}">
                      <a16:colId xmlns:a16="http://schemas.microsoft.com/office/drawing/2014/main" val="20002"/>
                    </a:ext>
                  </a:extLst>
                </a:gridCol>
              </a:tblGrid>
              <a:tr h="2829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Characteristic</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SG</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279)</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CT</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279)</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29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Female sex,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278 (&gt;99)</a:t>
                      </a: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277 (99)</a:t>
                      </a: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35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≥65</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56 (28-84)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65 (23)</a:t>
                      </a: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54 (23-86)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78 (28)</a:t>
                      </a: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402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Race/ethnicity,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Other/not specified</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178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66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10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25 (9)</a:t>
                      </a: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178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65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7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29 (10)</a:t>
                      </a: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02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Geographic 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US/Canada/W 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RoW</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89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190 (68)</a:t>
                      </a: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89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a:ln>
                            <a:noFill/>
                          </a:ln>
                          <a:solidFill>
                            <a:schemeClr val="bg2">
                              <a:lumMod val="10000"/>
                            </a:schemeClr>
                          </a:solidFill>
                          <a:effectLst/>
                          <a:latin typeface="Calibri" panose="020F0502020204030204" pitchFamily="34" charset="0"/>
                          <a:ea typeface="+mn-ea"/>
                          <a:cs typeface="+mn-cs"/>
                        </a:rPr>
                        <a:t>190 (68)</a:t>
                      </a: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2712315"/>
                  </a:ext>
                </a:extLst>
              </a:tr>
              <a:tr h="402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183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96 (34)</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187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92 (33)</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19909606"/>
                  </a:ext>
                </a:extLst>
              </a:tr>
              <a:tr h="40203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Curative treatment-free interval, n (%)</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 novo</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Recurrent within 6-12 mo</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Recurrent &gt;12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8668863"/>
                  </a:ext>
                </a:extLst>
              </a:tr>
            </a:tbl>
          </a:graphicData>
        </a:graphic>
      </p:graphicFrame>
      <p:graphicFrame>
        <p:nvGraphicFramePr>
          <p:cNvPr id="3" name="Group 3">
            <a:extLst>
              <a:ext uri="{FF2B5EF4-FFF2-40B4-BE49-F238E27FC236}">
                <a16:creationId xmlns:a16="http://schemas.microsoft.com/office/drawing/2014/main" id="{A6DB5A48-07B0-E251-34E3-3A0A17783CD5}"/>
              </a:ext>
            </a:extLst>
          </p:cNvPr>
          <p:cNvGraphicFramePr>
            <a:graphicFrameLocks/>
          </p:cNvGraphicFramePr>
          <p:nvPr>
            <p:extLst>
              <p:ext uri="{D42A27DB-BD31-4B8C-83A1-F6EECF244321}">
                <p14:modId xmlns:p14="http://schemas.microsoft.com/office/powerpoint/2010/main" val="1920784757"/>
              </p:ext>
            </p:extLst>
          </p:nvPr>
        </p:nvGraphicFramePr>
        <p:xfrm>
          <a:off x="6268950" y="1264808"/>
          <a:ext cx="5210263" cy="4297760"/>
        </p:xfrm>
        <a:graphic>
          <a:graphicData uri="http://schemas.openxmlformats.org/drawingml/2006/table">
            <a:tbl>
              <a:tblPr/>
              <a:tblGrid>
                <a:gridCol w="2388297">
                  <a:extLst>
                    <a:ext uri="{9D8B030D-6E8A-4147-A177-3AD203B41FA5}">
                      <a16:colId xmlns:a16="http://schemas.microsoft.com/office/drawing/2014/main" val="20000"/>
                    </a:ext>
                  </a:extLst>
                </a:gridCol>
                <a:gridCol w="1410983">
                  <a:extLst>
                    <a:ext uri="{9D8B030D-6E8A-4147-A177-3AD203B41FA5}">
                      <a16:colId xmlns:a16="http://schemas.microsoft.com/office/drawing/2014/main" val="20001"/>
                    </a:ext>
                  </a:extLst>
                </a:gridCol>
                <a:gridCol w="141098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Characteristic, n (%)</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SG</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279)</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CT</a:t>
                      </a:r>
                      <a:br>
                        <a:rPr kumimoji="0" lang="en-US" sz="1400" b="1" i="0" u="none" strike="noStrike" cap="none" normalizeH="0" baseline="0">
                          <a:ln>
                            <a:noFill/>
                          </a:ln>
                          <a:solidFill>
                            <a:schemeClr val="tx1"/>
                          </a:solidFill>
                          <a:effectLst/>
                          <a:latin typeface="Calibri" panose="020F0502020204030204" pitchFamily="34" charset="0"/>
                        </a:rPr>
                      </a:br>
                      <a:r>
                        <a:rPr kumimoji="0" lang="en-US" sz="1400" b="1" i="0" u="none" strike="noStrike" cap="none" normalizeH="0" baseline="0">
                          <a:ln>
                            <a:noFill/>
                          </a:ln>
                          <a:solidFill>
                            <a:schemeClr val="tx1"/>
                          </a:solidFill>
                          <a:effectLst/>
                          <a:latin typeface="Calibri" panose="020F0502020204030204" pitchFamily="34" charset="0"/>
                        </a:rPr>
                        <a:t>(n = 279)</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057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status</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p>
                      <a:pPr marL="285750"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277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278 (&gt;99)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8148275"/>
                  </a:ext>
                </a:extLst>
              </a:tr>
              <a:tr h="1305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Metastatic sites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Brain</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166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81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 (5)</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170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72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 (5)</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01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CT selected prior to randomization</a:t>
                      </a:r>
                      <a:endParaRPr kumimoji="0" lang="en-US" sz="1400" b="0" i="0" u="none" strike="noStrike" cap="none" normalizeH="0" baseline="3000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Taxane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Gem/carbo</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154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125 (45)</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155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124 (44)</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Prior (neo)adjuvant therapy</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Taxanes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Capecitabine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Platinum agents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PD-1/PD-L1 inhibitors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185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162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50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51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 (5)</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191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162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57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49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 (4)</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50512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ASCENT-03: PFS by BICR (Primary Endpoint)</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1273" y="637727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Arial" panose="020B0604020202020204" pitchFamily="34" charset="0"/>
              </a:rPr>
              <a:t>Cortes. ESMO 2025. Abstr LBA20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rgbClr val="455560"/>
                </a:solidFill>
                <a:latin typeface="Calibri" panose="020F0502020204030204" pitchFamily="34" charset="0"/>
              </a:rPr>
              <a:t>Cortes. NEJM. 2025;[Epub].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90B6216B-46B5-23A6-1896-1C138C03DA42}"/>
              </a:ext>
            </a:extLst>
          </p:cNvPr>
          <p:cNvSpPr txBox="1"/>
          <p:nvPr/>
        </p:nvSpPr>
        <p:spPr bwMode="auto">
          <a:xfrm>
            <a:off x="619698" y="5320475"/>
            <a:ext cx="10973156" cy="99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800"/>
              </a:spcBef>
              <a:spcAft>
                <a:spcPts val="500"/>
              </a:spcAft>
              <a:buClrTx/>
              <a:buFont typeface="Wingdings" panose="05000000000000000000" pitchFamily="2" charset="2"/>
              <a:buChar char="§"/>
            </a:pPr>
            <a:r>
              <a:rPr lang="en-US" sz="2400" b="0" dirty="0">
                <a:solidFill>
                  <a:schemeClr val="bg1"/>
                </a:solidFill>
                <a:latin typeface="Calibri" panose="020F0502020204030204" pitchFamily="34" charset="0"/>
              </a:rPr>
              <a:t>Statistically and clinically meaningful improvement in PFS with SG vs CT</a:t>
            </a:r>
          </a:p>
          <a:p>
            <a:pPr marL="285750" indent="-285750" algn="l">
              <a:lnSpc>
                <a:spcPct val="100000"/>
              </a:lnSpc>
              <a:spcBef>
                <a:spcPts val="800"/>
              </a:spcBef>
              <a:spcAft>
                <a:spcPts val="500"/>
              </a:spcAft>
              <a:buClrTx/>
              <a:buFont typeface="Wingdings" panose="05000000000000000000" pitchFamily="2" charset="2"/>
              <a:buChar char="§"/>
            </a:pPr>
            <a:r>
              <a:rPr lang="en-US" sz="2400" b="0" dirty="0">
                <a:solidFill>
                  <a:schemeClr val="bg1"/>
                </a:solidFill>
                <a:latin typeface="Calibri" panose="020F0502020204030204" pitchFamily="34" charset="0"/>
              </a:rPr>
              <a:t>SG: 38% reduction in risk of disease progression or death</a:t>
            </a:r>
          </a:p>
        </p:txBody>
      </p:sp>
      <p:graphicFrame>
        <p:nvGraphicFramePr>
          <p:cNvPr id="3" name="Group 3">
            <a:extLst>
              <a:ext uri="{FF2B5EF4-FFF2-40B4-BE49-F238E27FC236}">
                <a16:creationId xmlns:a16="http://schemas.microsoft.com/office/drawing/2014/main" id="{2DCF0A79-3178-1129-587D-E0DD121079DA}"/>
              </a:ext>
            </a:extLst>
          </p:cNvPr>
          <p:cNvGraphicFramePr>
            <a:graphicFrameLocks/>
          </p:cNvGraphicFramePr>
          <p:nvPr>
            <p:extLst>
              <p:ext uri="{D42A27DB-BD31-4B8C-83A1-F6EECF244321}">
                <p14:modId xmlns:p14="http://schemas.microsoft.com/office/powerpoint/2010/main" val="831516752"/>
              </p:ext>
            </p:extLst>
          </p:nvPr>
        </p:nvGraphicFramePr>
        <p:xfrm>
          <a:off x="6633447" y="1603375"/>
          <a:ext cx="4848756" cy="1950800"/>
        </p:xfrm>
        <a:graphic>
          <a:graphicData uri="http://schemas.openxmlformats.org/drawingml/2006/table">
            <a:tbl>
              <a:tblPr/>
              <a:tblGrid>
                <a:gridCol w="2222588">
                  <a:extLst>
                    <a:ext uri="{9D8B030D-6E8A-4147-A177-3AD203B41FA5}">
                      <a16:colId xmlns:a16="http://schemas.microsoft.com/office/drawing/2014/main" val="20000"/>
                    </a:ext>
                  </a:extLst>
                </a:gridCol>
                <a:gridCol w="1313084">
                  <a:extLst>
                    <a:ext uri="{9D8B030D-6E8A-4147-A177-3AD203B41FA5}">
                      <a16:colId xmlns:a16="http://schemas.microsoft.com/office/drawing/2014/main" val="20001"/>
                    </a:ext>
                  </a:extLst>
                </a:gridCol>
                <a:gridCol w="1313084">
                  <a:extLst>
                    <a:ext uri="{9D8B030D-6E8A-4147-A177-3AD203B41FA5}">
                      <a16:colId xmlns:a16="http://schemas.microsoft.com/office/drawing/2014/main" val="20002"/>
                    </a:ext>
                  </a:extLst>
                </a:gridCol>
              </a:tblGrid>
              <a:tr h="2736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SG</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0973">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(8.1-11.1)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(5.6-8.2)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78819016"/>
                  </a:ext>
                </a:extLst>
              </a:tr>
              <a:tr h="160973">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Stratified HR (95% CI)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lang="en-US" altLang="en-US" sz="1400" b="0" i="1" dirty="0">
                          <a:solidFill>
                            <a:schemeClr val="bg1"/>
                          </a:solidFill>
                        </a:rPr>
                        <a:t>P</a:t>
                      </a:r>
                      <a:r>
                        <a:rPr lang="en-US" altLang="en-US" sz="1400" i="0" dirty="0">
                          <a:solidFill>
                            <a:schemeClr val="bg1"/>
                          </a:solidFill>
                        </a:rPr>
                        <a:t> value</a:t>
                      </a: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0.62 (0.50-0.77)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06344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(59-71)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(47-59)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609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(34-47)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(19-30)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2" name="TextBox 1">
            <a:extLst>
              <a:ext uri="{FF2B5EF4-FFF2-40B4-BE49-F238E27FC236}">
                <a16:creationId xmlns:a16="http://schemas.microsoft.com/office/drawing/2014/main" id="{1BD55A69-AE36-A1B7-9142-ACE9AC433857}"/>
              </a:ext>
            </a:extLst>
          </p:cNvPr>
          <p:cNvSpPr txBox="1"/>
          <p:nvPr/>
        </p:nvSpPr>
        <p:spPr bwMode="auto">
          <a:xfrm>
            <a:off x="5128496" y="5037340"/>
            <a:ext cx="25568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Since Randomization</a:t>
            </a:r>
          </a:p>
        </p:txBody>
      </p:sp>
      <p:sp>
        <p:nvSpPr>
          <p:cNvPr id="4" name="TextBox 3">
            <a:extLst>
              <a:ext uri="{FF2B5EF4-FFF2-40B4-BE49-F238E27FC236}">
                <a16:creationId xmlns:a16="http://schemas.microsoft.com/office/drawing/2014/main" id="{19954778-8B87-B6C1-8A63-582614E662C5}"/>
              </a:ext>
            </a:extLst>
          </p:cNvPr>
          <p:cNvSpPr txBox="1"/>
          <p:nvPr/>
        </p:nvSpPr>
        <p:spPr bwMode="auto">
          <a:xfrm rot="16200000">
            <a:off x="521009" y="3050563"/>
            <a:ext cx="25668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Percentage of Patients</a:t>
            </a:r>
          </a:p>
        </p:txBody>
      </p:sp>
      <p:grpSp>
        <p:nvGrpSpPr>
          <p:cNvPr id="13" name="Group 12">
            <a:extLst>
              <a:ext uri="{FF2B5EF4-FFF2-40B4-BE49-F238E27FC236}">
                <a16:creationId xmlns:a16="http://schemas.microsoft.com/office/drawing/2014/main" id="{8E9559EB-C256-B836-F552-08FF219977B8}"/>
              </a:ext>
            </a:extLst>
          </p:cNvPr>
          <p:cNvGrpSpPr/>
          <p:nvPr/>
        </p:nvGrpSpPr>
        <p:grpSpPr>
          <a:xfrm>
            <a:off x="1968816" y="1570470"/>
            <a:ext cx="535724" cy="3287042"/>
            <a:chOff x="1968816" y="1570470"/>
            <a:chExt cx="535724" cy="3287042"/>
          </a:xfrm>
        </p:grpSpPr>
        <p:sp>
          <p:nvSpPr>
            <p:cNvPr id="5" name="TextBox 4">
              <a:extLst>
                <a:ext uri="{FF2B5EF4-FFF2-40B4-BE49-F238E27FC236}">
                  <a16:creationId xmlns:a16="http://schemas.microsoft.com/office/drawing/2014/main" id="{C723DF35-BF1A-AA80-6F0B-8969BB6B421E}"/>
                </a:ext>
              </a:extLst>
            </p:cNvPr>
            <p:cNvSpPr txBox="1"/>
            <p:nvPr/>
          </p:nvSpPr>
          <p:spPr bwMode="auto">
            <a:xfrm>
              <a:off x="2202854" y="448818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 name="TextBox 7">
              <a:extLst>
                <a:ext uri="{FF2B5EF4-FFF2-40B4-BE49-F238E27FC236}">
                  <a16:creationId xmlns:a16="http://schemas.microsoft.com/office/drawing/2014/main" id="{9668DDEE-D19F-EEF5-1260-291D1477BE4F}"/>
                </a:ext>
              </a:extLst>
            </p:cNvPr>
            <p:cNvSpPr txBox="1"/>
            <p:nvPr/>
          </p:nvSpPr>
          <p:spPr bwMode="auto">
            <a:xfrm>
              <a:off x="2085836" y="39046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 name="TextBox 8">
              <a:extLst>
                <a:ext uri="{FF2B5EF4-FFF2-40B4-BE49-F238E27FC236}">
                  <a16:creationId xmlns:a16="http://schemas.microsoft.com/office/drawing/2014/main" id="{2F82C765-D95C-20BC-5FB0-1BA7CFBD3601}"/>
                </a:ext>
              </a:extLst>
            </p:cNvPr>
            <p:cNvSpPr txBox="1"/>
            <p:nvPr/>
          </p:nvSpPr>
          <p:spPr bwMode="auto">
            <a:xfrm>
              <a:off x="2085836" y="332109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0" name="TextBox 9">
              <a:extLst>
                <a:ext uri="{FF2B5EF4-FFF2-40B4-BE49-F238E27FC236}">
                  <a16:creationId xmlns:a16="http://schemas.microsoft.com/office/drawing/2014/main" id="{7DF8CCA4-703A-9137-FAEE-7B849A8BEBCC}"/>
                </a:ext>
              </a:extLst>
            </p:cNvPr>
            <p:cNvSpPr txBox="1"/>
            <p:nvPr/>
          </p:nvSpPr>
          <p:spPr bwMode="auto">
            <a:xfrm>
              <a:off x="2085836" y="27375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1" name="TextBox 10">
              <a:extLst>
                <a:ext uri="{FF2B5EF4-FFF2-40B4-BE49-F238E27FC236}">
                  <a16:creationId xmlns:a16="http://schemas.microsoft.com/office/drawing/2014/main" id="{CD30508C-1AE0-33C3-67D2-96F537EB49E3}"/>
                </a:ext>
              </a:extLst>
            </p:cNvPr>
            <p:cNvSpPr txBox="1"/>
            <p:nvPr/>
          </p:nvSpPr>
          <p:spPr bwMode="auto">
            <a:xfrm>
              <a:off x="2085836" y="215401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2" name="TextBox 11">
              <a:extLst>
                <a:ext uri="{FF2B5EF4-FFF2-40B4-BE49-F238E27FC236}">
                  <a16:creationId xmlns:a16="http://schemas.microsoft.com/office/drawing/2014/main" id="{54657E6B-286A-130E-7AE0-63B9C589AEA3}"/>
                </a:ext>
              </a:extLst>
            </p:cNvPr>
            <p:cNvSpPr txBox="1"/>
            <p:nvPr/>
          </p:nvSpPr>
          <p:spPr bwMode="auto">
            <a:xfrm>
              <a:off x="1968816" y="157047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30" name="Group 29">
            <a:extLst>
              <a:ext uri="{FF2B5EF4-FFF2-40B4-BE49-F238E27FC236}">
                <a16:creationId xmlns:a16="http://schemas.microsoft.com/office/drawing/2014/main" id="{51F972A3-4564-8E36-6E62-FAA3EF8908E3}"/>
              </a:ext>
            </a:extLst>
          </p:cNvPr>
          <p:cNvGrpSpPr/>
          <p:nvPr/>
        </p:nvGrpSpPr>
        <p:grpSpPr>
          <a:xfrm>
            <a:off x="2353697" y="4711218"/>
            <a:ext cx="8168333" cy="369332"/>
            <a:chOff x="2353697" y="4711218"/>
            <a:chExt cx="8168333" cy="369332"/>
          </a:xfrm>
        </p:grpSpPr>
        <p:sp>
          <p:nvSpPr>
            <p:cNvPr id="14" name="TextBox 13">
              <a:extLst>
                <a:ext uri="{FF2B5EF4-FFF2-40B4-BE49-F238E27FC236}">
                  <a16:creationId xmlns:a16="http://schemas.microsoft.com/office/drawing/2014/main" id="{FD32E8BF-3EFD-DD15-A27C-7729E3ED5353}"/>
                </a:ext>
              </a:extLst>
            </p:cNvPr>
            <p:cNvSpPr txBox="1"/>
            <p:nvPr/>
          </p:nvSpPr>
          <p:spPr bwMode="auto">
            <a:xfrm>
              <a:off x="2353697" y="471121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5" name="TextBox 14">
              <a:extLst>
                <a:ext uri="{FF2B5EF4-FFF2-40B4-BE49-F238E27FC236}">
                  <a16:creationId xmlns:a16="http://schemas.microsoft.com/office/drawing/2014/main" id="{9254115A-FA7E-BEE1-B549-0F1FAD226DCF}"/>
                </a:ext>
              </a:extLst>
            </p:cNvPr>
            <p:cNvSpPr txBox="1"/>
            <p:nvPr/>
          </p:nvSpPr>
          <p:spPr bwMode="auto">
            <a:xfrm>
              <a:off x="2876751" y="471121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6" name="TextBox 15">
              <a:extLst>
                <a:ext uri="{FF2B5EF4-FFF2-40B4-BE49-F238E27FC236}">
                  <a16:creationId xmlns:a16="http://schemas.microsoft.com/office/drawing/2014/main" id="{CDAE8781-D6C0-AA12-2DDE-86F550A0FC4B}"/>
                </a:ext>
              </a:extLst>
            </p:cNvPr>
            <p:cNvSpPr txBox="1"/>
            <p:nvPr/>
          </p:nvSpPr>
          <p:spPr bwMode="auto">
            <a:xfrm>
              <a:off x="3399805" y="471121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7" name="TextBox 16">
              <a:extLst>
                <a:ext uri="{FF2B5EF4-FFF2-40B4-BE49-F238E27FC236}">
                  <a16:creationId xmlns:a16="http://schemas.microsoft.com/office/drawing/2014/main" id="{99A8F0BE-7B4A-2AC1-1976-953892C0959F}"/>
                </a:ext>
              </a:extLst>
            </p:cNvPr>
            <p:cNvSpPr txBox="1"/>
            <p:nvPr/>
          </p:nvSpPr>
          <p:spPr bwMode="auto">
            <a:xfrm>
              <a:off x="3922859" y="471121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8" name="TextBox 17">
              <a:extLst>
                <a:ext uri="{FF2B5EF4-FFF2-40B4-BE49-F238E27FC236}">
                  <a16:creationId xmlns:a16="http://schemas.microsoft.com/office/drawing/2014/main" id="{3647A576-1515-DB6D-EF0F-713BE270CE0E}"/>
                </a:ext>
              </a:extLst>
            </p:cNvPr>
            <p:cNvSpPr txBox="1"/>
            <p:nvPr/>
          </p:nvSpPr>
          <p:spPr bwMode="auto">
            <a:xfrm>
              <a:off x="4434164" y="471121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19" name="TextBox 18">
              <a:extLst>
                <a:ext uri="{FF2B5EF4-FFF2-40B4-BE49-F238E27FC236}">
                  <a16:creationId xmlns:a16="http://schemas.microsoft.com/office/drawing/2014/main" id="{EA9A31BF-3630-28B2-3D8F-1AD2F566C79B}"/>
                </a:ext>
              </a:extLst>
            </p:cNvPr>
            <p:cNvSpPr txBox="1"/>
            <p:nvPr/>
          </p:nvSpPr>
          <p:spPr bwMode="auto">
            <a:xfrm>
              <a:off x="4898709" y="47112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0" name="TextBox 19">
              <a:extLst>
                <a:ext uri="{FF2B5EF4-FFF2-40B4-BE49-F238E27FC236}">
                  <a16:creationId xmlns:a16="http://schemas.microsoft.com/office/drawing/2014/main" id="{D79C7DC7-82DE-85A5-655F-20B85C7F030C}"/>
                </a:ext>
              </a:extLst>
            </p:cNvPr>
            <p:cNvSpPr txBox="1"/>
            <p:nvPr/>
          </p:nvSpPr>
          <p:spPr bwMode="auto">
            <a:xfrm>
              <a:off x="5421763" y="47112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1" name="TextBox 20">
              <a:extLst>
                <a:ext uri="{FF2B5EF4-FFF2-40B4-BE49-F238E27FC236}">
                  <a16:creationId xmlns:a16="http://schemas.microsoft.com/office/drawing/2014/main" id="{7A1B2632-DF00-1A4D-AA0F-D1FAA0284E77}"/>
                </a:ext>
              </a:extLst>
            </p:cNvPr>
            <p:cNvSpPr txBox="1"/>
            <p:nvPr/>
          </p:nvSpPr>
          <p:spPr bwMode="auto">
            <a:xfrm>
              <a:off x="5944817" y="47112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22" name="TextBox 21">
              <a:extLst>
                <a:ext uri="{FF2B5EF4-FFF2-40B4-BE49-F238E27FC236}">
                  <a16:creationId xmlns:a16="http://schemas.microsoft.com/office/drawing/2014/main" id="{79B1B06E-191E-4804-08AE-16FA2291B4F0}"/>
                </a:ext>
              </a:extLst>
            </p:cNvPr>
            <p:cNvSpPr txBox="1"/>
            <p:nvPr/>
          </p:nvSpPr>
          <p:spPr bwMode="auto">
            <a:xfrm>
              <a:off x="6453697" y="47112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23" name="TextBox 22">
              <a:extLst>
                <a:ext uri="{FF2B5EF4-FFF2-40B4-BE49-F238E27FC236}">
                  <a16:creationId xmlns:a16="http://schemas.microsoft.com/office/drawing/2014/main" id="{DE3C6F41-BC62-9FBF-65E2-EC1B73A158CD}"/>
                </a:ext>
              </a:extLst>
            </p:cNvPr>
            <p:cNvSpPr txBox="1"/>
            <p:nvPr/>
          </p:nvSpPr>
          <p:spPr bwMode="auto">
            <a:xfrm>
              <a:off x="6976751" y="47112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4" name="TextBox 23">
              <a:extLst>
                <a:ext uri="{FF2B5EF4-FFF2-40B4-BE49-F238E27FC236}">
                  <a16:creationId xmlns:a16="http://schemas.microsoft.com/office/drawing/2014/main" id="{933E17CC-BAD1-0F2F-D91A-9A0CF629E0FF}"/>
                </a:ext>
              </a:extLst>
            </p:cNvPr>
            <p:cNvSpPr txBox="1"/>
            <p:nvPr/>
          </p:nvSpPr>
          <p:spPr bwMode="auto">
            <a:xfrm>
              <a:off x="7499805" y="47112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2107BBDC-9AB2-1D1F-F12C-E1F3812329AA}"/>
                </a:ext>
              </a:extLst>
            </p:cNvPr>
            <p:cNvSpPr txBox="1"/>
            <p:nvPr/>
          </p:nvSpPr>
          <p:spPr bwMode="auto">
            <a:xfrm>
              <a:off x="8022859" y="47112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26" name="TextBox 25">
              <a:extLst>
                <a:ext uri="{FF2B5EF4-FFF2-40B4-BE49-F238E27FC236}">
                  <a16:creationId xmlns:a16="http://schemas.microsoft.com/office/drawing/2014/main" id="{70F18EEF-6C04-95F7-9410-1D1DDCEED285}"/>
                </a:ext>
              </a:extLst>
            </p:cNvPr>
            <p:cNvSpPr txBox="1"/>
            <p:nvPr/>
          </p:nvSpPr>
          <p:spPr bwMode="auto">
            <a:xfrm>
              <a:off x="8534164" y="47112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7" name="TextBox 26">
              <a:extLst>
                <a:ext uri="{FF2B5EF4-FFF2-40B4-BE49-F238E27FC236}">
                  <a16:creationId xmlns:a16="http://schemas.microsoft.com/office/drawing/2014/main" id="{966DDFE6-FEEB-CB79-8B62-CEB7D81C88F7}"/>
                </a:ext>
              </a:extLst>
            </p:cNvPr>
            <p:cNvSpPr txBox="1"/>
            <p:nvPr/>
          </p:nvSpPr>
          <p:spPr bwMode="auto">
            <a:xfrm>
              <a:off x="9057218" y="47112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28" name="TextBox 27">
              <a:extLst>
                <a:ext uri="{FF2B5EF4-FFF2-40B4-BE49-F238E27FC236}">
                  <a16:creationId xmlns:a16="http://schemas.microsoft.com/office/drawing/2014/main" id="{4D8BFFA4-C654-64F5-1171-DB4223583F57}"/>
                </a:ext>
              </a:extLst>
            </p:cNvPr>
            <p:cNvSpPr txBox="1"/>
            <p:nvPr/>
          </p:nvSpPr>
          <p:spPr bwMode="auto">
            <a:xfrm>
              <a:off x="9580272" y="47112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29" name="TextBox 28">
              <a:extLst>
                <a:ext uri="{FF2B5EF4-FFF2-40B4-BE49-F238E27FC236}">
                  <a16:creationId xmlns:a16="http://schemas.microsoft.com/office/drawing/2014/main" id="{D522895E-0771-8087-6E03-0E19FC5BCBD5}"/>
                </a:ext>
              </a:extLst>
            </p:cNvPr>
            <p:cNvSpPr txBox="1"/>
            <p:nvPr/>
          </p:nvSpPr>
          <p:spPr bwMode="auto">
            <a:xfrm>
              <a:off x="10103326" y="47112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sp>
        <p:nvSpPr>
          <p:cNvPr id="31" name="Freeform: Shape 30">
            <a:extLst>
              <a:ext uri="{FF2B5EF4-FFF2-40B4-BE49-F238E27FC236}">
                <a16:creationId xmlns:a16="http://schemas.microsoft.com/office/drawing/2014/main" id="{E9ED3698-30FD-BA97-0A89-D71AFEDEB1BC}"/>
              </a:ext>
            </a:extLst>
          </p:cNvPr>
          <p:cNvSpPr/>
          <p:nvPr/>
        </p:nvSpPr>
        <p:spPr bwMode="auto">
          <a:xfrm>
            <a:off x="2514600" y="1767840"/>
            <a:ext cx="7787640" cy="2910840"/>
          </a:xfrm>
          <a:custGeom>
            <a:avLst/>
            <a:gdLst>
              <a:gd name="connsiteX0" fmla="*/ 0 w 7787640"/>
              <a:gd name="connsiteY0" fmla="*/ 0 h 2910840"/>
              <a:gd name="connsiteX1" fmla="*/ 0 w 7787640"/>
              <a:gd name="connsiteY1" fmla="*/ 2910840 h 2910840"/>
              <a:gd name="connsiteX2" fmla="*/ 7787640 w 7787640"/>
              <a:gd name="connsiteY2" fmla="*/ 2910840 h 2910840"/>
            </a:gdLst>
            <a:ahLst/>
            <a:cxnLst>
              <a:cxn ang="0">
                <a:pos x="connsiteX0" y="connsiteY0"/>
              </a:cxn>
              <a:cxn ang="0">
                <a:pos x="connsiteX1" y="connsiteY1"/>
              </a:cxn>
              <a:cxn ang="0">
                <a:pos x="connsiteX2" y="connsiteY2"/>
              </a:cxn>
            </a:cxnLst>
            <a:rect l="l" t="t" r="r" b="b"/>
            <a:pathLst>
              <a:path w="7787640" h="2910840">
                <a:moveTo>
                  <a:pt x="0" y="0"/>
                </a:moveTo>
                <a:lnTo>
                  <a:pt x="0" y="2910840"/>
                </a:lnTo>
                <a:lnTo>
                  <a:pt x="7787640" y="2910840"/>
                </a:lnTo>
              </a:path>
            </a:pathLst>
          </a:custGeom>
          <a:noFill/>
          <a:ln w="28575">
            <a:solidFill>
              <a:schemeClr val="bg1"/>
            </a:solidFill>
            <a:miter lim="800000"/>
            <a:headEnd/>
            <a:tailEnd/>
          </a:ln>
        </p:spPr>
        <p:txBody>
          <a:bodyPr rtlCol="0" anchor="ctr"/>
          <a:lstStyle/>
          <a:p>
            <a:pPr algn="ctr"/>
            <a:endParaRPr lang="en-US"/>
          </a:p>
        </p:txBody>
      </p:sp>
      <p:grpSp>
        <p:nvGrpSpPr>
          <p:cNvPr id="40" name="Group 39">
            <a:extLst>
              <a:ext uri="{FF2B5EF4-FFF2-40B4-BE49-F238E27FC236}">
                <a16:creationId xmlns:a16="http://schemas.microsoft.com/office/drawing/2014/main" id="{71784F96-3D26-B5FF-B26C-CABB7BE48F64}"/>
              </a:ext>
            </a:extLst>
          </p:cNvPr>
          <p:cNvGrpSpPr/>
          <p:nvPr/>
        </p:nvGrpSpPr>
        <p:grpSpPr>
          <a:xfrm>
            <a:off x="2430780" y="1767840"/>
            <a:ext cx="81476" cy="2910840"/>
            <a:chOff x="2363757" y="1767840"/>
            <a:chExt cx="301686" cy="2910840"/>
          </a:xfrm>
        </p:grpSpPr>
        <p:cxnSp>
          <p:nvCxnSpPr>
            <p:cNvPr id="33" name="Straight Connector 32">
              <a:extLst>
                <a:ext uri="{FF2B5EF4-FFF2-40B4-BE49-F238E27FC236}">
                  <a16:creationId xmlns:a16="http://schemas.microsoft.com/office/drawing/2014/main" id="{4327715C-B72E-03AB-BB5B-CC433C4DF046}"/>
                </a:ext>
              </a:extLst>
            </p:cNvPr>
            <p:cNvCxnSpPr>
              <a:cxnSpLocks/>
            </p:cNvCxnSpPr>
            <p:nvPr/>
          </p:nvCxnSpPr>
          <p:spPr bwMode="auto">
            <a:xfrm>
              <a:off x="2363757" y="1767840"/>
              <a:ext cx="30168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A763B94-8849-17C6-ECC9-01DFBDBBC3DC}"/>
                </a:ext>
              </a:extLst>
            </p:cNvPr>
            <p:cNvCxnSpPr>
              <a:cxnSpLocks/>
            </p:cNvCxnSpPr>
            <p:nvPr/>
          </p:nvCxnSpPr>
          <p:spPr bwMode="auto">
            <a:xfrm>
              <a:off x="2363757" y="2350008"/>
              <a:ext cx="30168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C8ED197-1902-9A6D-A345-10DE425BD73C}"/>
                </a:ext>
              </a:extLst>
            </p:cNvPr>
            <p:cNvCxnSpPr>
              <a:cxnSpLocks/>
            </p:cNvCxnSpPr>
            <p:nvPr/>
          </p:nvCxnSpPr>
          <p:spPr bwMode="auto">
            <a:xfrm>
              <a:off x="2363757" y="2932176"/>
              <a:ext cx="30168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9D55A46-7BA2-DE03-2E17-7F38D1109516}"/>
                </a:ext>
              </a:extLst>
            </p:cNvPr>
            <p:cNvCxnSpPr>
              <a:cxnSpLocks/>
            </p:cNvCxnSpPr>
            <p:nvPr/>
          </p:nvCxnSpPr>
          <p:spPr bwMode="auto">
            <a:xfrm>
              <a:off x="2363757" y="3514344"/>
              <a:ext cx="30168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81FDA9C-3FB2-BF84-168C-26C0B1C1DF43}"/>
                </a:ext>
              </a:extLst>
            </p:cNvPr>
            <p:cNvCxnSpPr>
              <a:cxnSpLocks/>
            </p:cNvCxnSpPr>
            <p:nvPr/>
          </p:nvCxnSpPr>
          <p:spPr bwMode="auto">
            <a:xfrm>
              <a:off x="2363757" y="4096512"/>
              <a:ext cx="30168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E5C0A75-70B5-F32F-CAB4-F65EBBD1E89C}"/>
                </a:ext>
              </a:extLst>
            </p:cNvPr>
            <p:cNvCxnSpPr>
              <a:cxnSpLocks/>
            </p:cNvCxnSpPr>
            <p:nvPr/>
          </p:nvCxnSpPr>
          <p:spPr bwMode="auto">
            <a:xfrm>
              <a:off x="2363757" y="4678680"/>
              <a:ext cx="3016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D6CE9CA9-E845-F22A-8513-C85A0A863D87}"/>
              </a:ext>
            </a:extLst>
          </p:cNvPr>
          <p:cNvGrpSpPr/>
          <p:nvPr/>
        </p:nvGrpSpPr>
        <p:grpSpPr>
          <a:xfrm>
            <a:off x="2514600" y="4671388"/>
            <a:ext cx="7785665" cy="101106"/>
            <a:chOff x="2514600" y="4426905"/>
            <a:chExt cx="7785665" cy="345589"/>
          </a:xfrm>
        </p:grpSpPr>
        <p:cxnSp>
          <p:nvCxnSpPr>
            <p:cNvPr id="42" name="Straight Connector 41">
              <a:extLst>
                <a:ext uri="{FF2B5EF4-FFF2-40B4-BE49-F238E27FC236}">
                  <a16:creationId xmlns:a16="http://schemas.microsoft.com/office/drawing/2014/main" id="{8CA7DA6E-3506-E70B-7136-F878BFC468D3}"/>
                </a:ext>
              </a:extLst>
            </p:cNvPr>
            <p:cNvCxnSpPr>
              <a:cxnSpLocks/>
            </p:cNvCxnSpPr>
            <p:nvPr/>
          </p:nvCxnSpPr>
          <p:spPr bwMode="auto">
            <a:xfrm rot="5400000">
              <a:off x="4932606" y="4599699"/>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153842A-4B67-C5A3-010B-42CEC65E2917}"/>
                </a:ext>
              </a:extLst>
            </p:cNvPr>
            <p:cNvCxnSpPr>
              <a:cxnSpLocks/>
            </p:cNvCxnSpPr>
            <p:nvPr/>
          </p:nvCxnSpPr>
          <p:spPr bwMode="auto">
            <a:xfrm rot="5400000">
              <a:off x="4414446" y="4599699"/>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A10E59F-30EF-8A40-3630-DF83DF33152F}"/>
                </a:ext>
              </a:extLst>
            </p:cNvPr>
            <p:cNvCxnSpPr>
              <a:cxnSpLocks/>
            </p:cNvCxnSpPr>
            <p:nvPr/>
          </p:nvCxnSpPr>
          <p:spPr bwMode="auto">
            <a:xfrm rot="5400000">
              <a:off x="3896286" y="4599699"/>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4DDE7B3-A247-B206-89A1-2E6D6F7519CF}"/>
                </a:ext>
              </a:extLst>
            </p:cNvPr>
            <p:cNvCxnSpPr>
              <a:cxnSpLocks/>
            </p:cNvCxnSpPr>
            <p:nvPr/>
          </p:nvCxnSpPr>
          <p:spPr bwMode="auto">
            <a:xfrm rot="5400000">
              <a:off x="3378126" y="4599699"/>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48CABEC-5CDD-487D-32F4-570C3BFF3B72}"/>
                </a:ext>
              </a:extLst>
            </p:cNvPr>
            <p:cNvCxnSpPr>
              <a:cxnSpLocks/>
            </p:cNvCxnSpPr>
            <p:nvPr/>
          </p:nvCxnSpPr>
          <p:spPr bwMode="auto">
            <a:xfrm rot="5400000">
              <a:off x="2859966" y="4599699"/>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097F6A5-BDA0-1A15-F272-678E6D7A0A50}"/>
                </a:ext>
              </a:extLst>
            </p:cNvPr>
            <p:cNvCxnSpPr>
              <a:cxnSpLocks/>
            </p:cNvCxnSpPr>
            <p:nvPr/>
          </p:nvCxnSpPr>
          <p:spPr bwMode="auto">
            <a:xfrm rot="5400000">
              <a:off x="2341806" y="4599699"/>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DDC415E-646B-3A2E-3FDB-6F3CBA18BA1B}"/>
                </a:ext>
              </a:extLst>
            </p:cNvPr>
            <p:cNvCxnSpPr>
              <a:cxnSpLocks/>
            </p:cNvCxnSpPr>
            <p:nvPr/>
          </p:nvCxnSpPr>
          <p:spPr bwMode="auto">
            <a:xfrm rot="5400000">
              <a:off x="8049121" y="4599700"/>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D24C7E7-1D2E-8095-B83B-EA301B434A08}"/>
                </a:ext>
              </a:extLst>
            </p:cNvPr>
            <p:cNvCxnSpPr>
              <a:cxnSpLocks/>
            </p:cNvCxnSpPr>
            <p:nvPr/>
          </p:nvCxnSpPr>
          <p:spPr bwMode="auto">
            <a:xfrm rot="5400000">
              <a:off x="7530961" y="4599700"/>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B649259-F0E8-9393-1830-B27372BFB0F4}"/>
                </a:ext>
              </a:extLst>
            </p:cNvPr>
            <p:cNvCxnSpPr>
              <a:cxnSpLocks/>
            </p:cNvCxnSpPr>
            <p:nvPr/>
          </p:nvCxnSpPr>
          <p:spPr bwMode="auto">
            <a:xfrm rot="5400000">
              <a:off x="7012801" y="4599700"/>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4643B65-0481-37C5-DBF4-3187C27F36B7}"/>
                </a:ext>
              </a:extLst>
            </p:cNvPr>
            <p:cNvCxnSpPr>
              <a:cxnSpLocks/>
            </p:cNvCxnSpPr>
            <p:nvPr/>
          </p:nvCxnSpPr>
          <p:spPr bwMode="auto">
            <a:xfrm rot="5400000">
              <a:off x="6494641" y="4599700"/>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B0F8398-5AE8-CDBA-A6ED-9AF8247CE632}"/>
                </a:ext>
              </a:extLst>
            </p:cNvPr>
            <p:cNvCxnSpPr>
              <a:cxnSpLocks/>
            </p:cNvCxnSpPr>
            <p:nvPr/>
          </p:nvCxnSpPr>
          <p:spPr bwMode="auto">
            <a:xfrm rot="5400000">
              <a:off x="5976481" y="4599700"/>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1BDF865-DA8A-E390-7EAB-42DBC715E024}"/>
                </a:ext>
              </a:extLst>
            </p:cNvPr>
            <p:cNvCxnSpPr>
              <a:cxnSpLocks/>
            </p:cNvCxnSpPr>
            <p:nvPr/>
          </p:nvCxnSpPr>
          <p:spPr bwMode="auto">
            <a:xfrm rot="5400000">
              <a:off x="5458322" y="4599700"/>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E3FB0D4-46F3-A46F-1A3E-61674EA2A7C3}"/>
                </a:ext>
              </a:extLst>
            </p:cNvPr>
            <p:cNvCxnSpPr>
              <a:cxnSpLocks/>
            </p:cNvCxnSpPr>
            <p:nvPr/>
          </p:nvCxnSpPr>
          <p:spPr bwMode="auto">
            <a:xfrm rot="5400000">
              <a:off x="10127471" y="4599700"/>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E32C861-9C77-CFC9-2F33-683DBDDED2DC}"/>
                </a:ext>
              </a:extLst>
            </p:cNvPr>
            <p:cNvCxnSpPr>
              <a:cxnSpLocks/>
            </p:cNvCxnSpPr>
            <p:nvPr/>
          </p:nvCxnSpPr>
          <p:spPr bwMode="auto">
            <a:xfrm rot="5400000">
              <a:off x="9609310" y="4599700"/>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2154BED-C09B-4E6A-555A-58DEE1E40B63}"/>
                </a:ext>
              </a:extLst>
            </p:cNvPr>
            <p:cNvCxnSpPr>
              <a:cxnSpLocks/>
            </p:cNvCxnSpPr>
            <p:nvPr/>
          </p:nvCxnSpPr>
          <p:spPr bwMode="auto">
            <a:xfrm rot="5400000">
              <a:off x="9091150" y="4599700"/>
              <a:ext cx="34558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D2E563B-702C-E3D0-3FCC-DA121B85E0F0}"/>
                </a:ext>
              </a:extLst>
            </p:cNvPr>
            <p:cNvCxnSpPr>
              <a:cxnSpLocks/>
            </p:cNvCxnSpPr>
            <p:nvPr/>
          </p:nvCxnSpPr>
          <p:spPr bwMode="auto">
            <a:xfrm rot="5400000">
              <a:off x="8572990" y="4599700"/>
              <a:ext cx="345588" cy="0"/>
            </a:xfrm>
            <a:prstGeom prst="line">
              <a:avLst/>
            </a:prstGeom>
            <a:noFill/>
            <a:ln w="28575" cap="flat" cmpd="sng" algn="ctr">
              <a:solidFill>
                <a:schemeClr val="bg1"/>
              </a:solidFill>
              <a:prstDash val="solid"/>
              <a:round/>
              <a:headEnd type="none" w="med" len="med"/>
              <a:tailEnd type="none" w="med" len="med"/>
            </a:ln>
            <a:effectLst/>
          </p:spPr>
        </p:cxnSp>
      </p:grpSp>
      <p:cxnSp>
        <p:nvCxnSpPr>
          <p:cNvPr id="61" name="Straight Connector 60">
            <a:extLst>
              <a:ext uri="{FF2B5EF4-FFF2-40B4-BE49-F238E27FC236}">
                <a16:creationId xmlns:a16="http://schemas.microsoft.com/office/drawing/2014/main" id="{62DC7194-288D-D2E8-7855-10502725F7B5}"/>
              </a:ext>
            </a:extLst>
          </p:cNvPr>
          <p:cNvCxnSpPr/>
          <p:nvPr/>
        </p:nvCxnSpPr>
        <p:spPr bwMode="auto">
          <a:xfrm>
            <a:off x="4069080" y="2737554"/>
            <a:ext cx="0" cy="194112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62" name="Straight Connector 61">
            <a:extLst>
              <a:ext uri="{FF2B5EF4-FFF2-40B4-BE49-F238E27FC236}">
                <a16:creationId xmlns:a16="http://schemas.microsoft.com/office/drawing/2014/main" id="{0F62D4AE-C28F-752C-0751-6259D76F7FEA}"/>
              </a:ext>
            </a:extLst>
          </p:cNvPr>
          <p:cNvCxnSpPr>
            <a:cxnSpLocks/>
          </p:cNvCxnSpPr>
          <p:nvPr/>
        </p:nvCxnSpPr>
        <p:spPr bwMode="auto">
          <a:xfrm>
            <a:off x="5631116" y="3514344"/>
            <a:ext cx="0" cy="1164336"/>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9216" name="TextBox 9215">
            <a:extLst>
              <a:ext uri="{FF2B5EF4-FFF2-40B4-BE49-F238E27FC236}">
                <a16:creationId xmlns:a16="http://schemas.microsoft.com/office/drawing/2014/main" id="{5A2D2215-24C1-3473-D962-552D8363CBD2}"/>
              </a:ext>
            </a:extLst>
          </p:cNvPr>
          <p:cNvSpPr txBox="1"/>
          <p:nvPr/>
        </p:nvSpPr>
        <p:spPr bwMode="auto">
          <a:xfrm>
            <a:off x="8176590" y="3796493"/>
            <a:ext cx="23741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Sacituzumab </a:t>
            </a:r>
            <a:r>
              <a:rPr lang="en-US" dirty="0" err="1">
                <a:solidFill>
                  <a:schemeClr val="accent1"/>
                </a:solidFill>
                <a:latin typeface="Calibri" panose="020F0502020204030204" pitchFamily="34" charset="0"/>
              </a:rPr>
              <a:t>govitecan</a:t>
            </a:r>
            <a:endParaRPr lang="en-US" dirty="0">
              <a:solidFill>
                <a:schemeClr val="accent1"/>
              </a:solidFill>
              <a:latin typeface="Calibri" panose="020F0502020204030204" pitchFamily="34" charset="0"/>
            </a:endParaRPr>
          </a:p>
        </p:txBody>
      </p:sp>
      <p:sp>
        <p:nvSpPr>
          <p:cNvPr id="9217" name="TextBox 9216">
            <a:extLst>
              <a:ext uri="{FF2B5EF4-FFF2-40B4-BE49-F238E27FC236}">
                <a16:creationId xmlns:a16="http://schemas.microsoft.com/office/drawing/2014/main" id="{7FEC5E11-B464-2791-3D41-573ED453A79F}"/>
              </a:ext>
            </a:extLst>
          </p:cNvPr>
          <p:cNvSpPr txBox="1"/>
          <p:nvPr/>
        </p:nvSpPr>
        <p:spPr bwMode="auto">
          <a:xfrm>
            <a:off x="8604756" y="4348558"/>
            <a:ext cx="15970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Chemotherapy</a:t>
            </a:r>
          </a:p>
        </p:txBody>
      </p:sp>
      <p:sp>
        <p:nvSpPr>
          <p:cNvPr id="9219" name="TextBox 9218">
            <a:extLst>
              <a:ext uri="{FF2B5EF4-FFF2-40B4-BE49-F238E27FC236}">
                <a16:creationId xmlns:a16="http://schemas.microsoft.com/office/drawing/2014/main" id="{C47C178C-01F3-ED37-1E23-3F37C6CECB69}"/>
              </a:ext>
            </a:extLst>
          </p:cNvPr>
          <p:cNvSpPr txBox="1"/>
          <p:nvPr/>
        </p:nvSpPr>
        <p:spPr bwMode="auto">
          <a:xfrm>
            <a:off x="3737320" y="2156227"/>
            <a:ext cx="12975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65 (95% CI, 59-71)</a:t>
            </a:r>
          </a:p>
        </p:txBody>
      </p:sp>
      <p:sp>
        <p:nvSpPr>
          <p:cNvPr id="9220" name="TextBox 9219">
            <a:extLst>
              <a:ext uri="{FF2B5EF4-FFF2-40B4-BE49-F238E27FC236}">
                <a16:creationId xmlns:a16="http://schemas.microsoft.com/office/drawing/2014/main" id="{1F3AE764-6E2B-1AC0-193F-EB82180947F5}"/>
              </a:ext>
            </a:extLst>
          </p:cNvPr>
          <p:cNvSpPr txBox="1"/>
          <p:nvPr/>
        </p:nvSpPr>
        <p:spPr bwMode="auto">
          <a:xfrm>
            <a:off x="5105400" y="2781517"/>
            <a:ext cx="12975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41 (95% CI, 34-47)</a:t>
            </a:r>
          </a:p>
        </p:txBody>
      </p:sp>
      <p:sp>
        <p:nvSpPr>
          <p:cNvPr id="9222" name="TextBox 9221">
            <a:extLst>
              <a:ext uri="{FF2B5EF4-FFF2-40B4-BE49-F238E27FC236}">
                <a16:creationId xmlns:a16="http://schemas.microsoft.com/office/drawing/2014/main" id="{6AD4D989-2552-E44F-9F16-BF40A750692A}"/>
              </a:ext>
            </a:extLst>
          </p:cNvPr>
          <p:cNvSpPr txBox="1"/>
          <p:nvPr/>
        </p:nvSpPr>
        <p:spPr bwMode="auto">
          <a:xfrm>
            <a:off x="5006406" y="4027325"/>
            <a:ext cx="12975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24 (95% CI, 19-30)</a:t>
            </a:r>
          </a:p>
        </p:txBody>
      </p:sp>
      <p:sp>
        <p:nvSpPr>
          <p:cNvPr id="9223" name="TextBox 9222">
            <a:extLst>
              <a:ext uri="{FF2B5EF4-FFF2-40B4-BE49-F238E27FC236}">
                <a16:creationId xmlns:a16="http://schemas.microsoft.com/office/drawing/2014/main" id="{FA461D1A-F294-C7AF-8A05-BAFCE31A1515}"/>
              </a:ext>
            </a:extLst>
          </p:cNvPr>
          <p:cNvSpPr txBox="1"/>
          <p:nvPr/>
        </p:nvSpPr>
        <p:spPr bwMode="auto">
          <a:xfrm>
            <a:off x="3421977" y="3266358"/>
            <a:ext cx="12975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53 (95% CI, 47-59)</a:t>
            </a:r>
          </a:p>
        </p:txBody>
      </p:sp>
      <p:sp>
        <p:nvSpPr>
          <p:cNvPr id="9225" name="Freeform: Shape 9224">
            <a:extLst>
              <a:ext uri="{FF2B5EF4-FFF2-40B4-BE49-F238E27FC236}">
                <a16:creationId xmlns:a16="http://schemas.microsoft.com/office/drawing/2014/main" id="{DFA17067-B583-6D76-974B-8A9CC3E8D5C6}"/>
              </a:ext>
            </a:extLst>
          </p:cNvPr>
          <p:cNvSpPr/>
          <p:nvPr/>
        </p:nvSpPr>
        <p:spPr bwMode="auto">
          <a:xfrm>
            <a:off x="2886075" y="2000250"/>
            <a:ext cx="5757863" cy="2657475"/>
          </a:xfrm>
          <a:custGeom>
            <a:avLst/>
            <a:gdLst>
              <a:gd name="connsiteX0" fmla="*/ 5757863 w 5757863"/>
              <a:gd name="connsiteY0" fmla="*/ 2657475 h 2657475"/>
              <a:gd name="connsiteX1" fmla="*/ 5757863 w 5757863"/>
              <a:gd name="connsiteY1" fmla="*/ 2357438 h 2657475"/>
              <a:gd name="connsiteX2" fmla="*/ 4276725 w 5757863"/>
              <a:gd name="connsiteY2" fmla="*/ 2357438 h 2657475"/>
              <a:gd name="connsiteX3" fmla="*/ 4276725 w 5757863"/>
              <a:gd name="connsiteY3" fmla="*/ 2276475 h 2657475"/>
              <a:gd name="connsiteX4" fmla="*/ 4224338 w 5757863"/>
              <a:gd name="connsiteY4" fmla="*/ 2276475 h 2657475"/>
              <a:gd name="connsiteX5" fmla="*/ 4224338 w 5757863"/>
              <a:gd name="connsiteY5" fmla="*/ 2157413 h 2657475"/>
              <a:gd name="connsiteX6" fmla="*/ 3590925 w 5757863"/>
              <a:gd name="connsiteY6" fmla="*/ 2157413 h 2657475"/>
              <a:gd name="connsiteX7" fmla="*/ 3590925 w 5757863"/>
              <a:gd name="connsiteY7" fmla="*/ 2114550 h 2657475"/>
              <a:gd name="connsiteX8" fmla="*/ 3252788 w 5757863"/>
              <a:gd name="connsiteY8" fmla="*/ 2114550 h 2657475"/>
              <a:gd name="connsiteX9" fmla="*/ 3252788 w 5757863"/>
              <a:gd name="connsiteY9" fmla="*/ 2066925 h 2657475"/>
              <a:gd name="connsiteX10" fmla="*/ 2895600 w 5757863"/>
              <a:gd name="connsiteY10" fmla="*/ 2066925 h 2657475"/>
              <a:gd name="connsiteX11" fmla="*/ 2895600 w 5757863"/>
              <a:gd name="connsiteY11" fmla="*/ 2028825 h 2657475"/>
              <a:gd name="connsiteX12" fmla="*/ 2838450 w 5757863"/>
              <a:gd name="connsiteY12" fmla="*/ 2028825 h 2657475"/>
              <a:gd name="connsiteX13" fmla="*/ 2838450 w 5757863"/>
              <a:gd name="connsiteY13" fmla="*/ 1990725 h 2657475"/>
              <a:gd name="connsiteX14" fmla="*/ 2809875 w 5757863"/>
              <a:gd name="connsiteY14" fmla="*/ 1990725 h 2657475"/>
              <a:gd name="connsiteX15" fmla="*/ 2809875 w 5757863"/>
              <a:gd name="connsiteY15" fmla="*/ 1962150 h 2657475"/>
              <a:gd name="connsiteX16" fmla="*/ 2528888 w 5757863"/>
              <a:gd name="connsiteY16" fmla="*/ 1962150 h 2657475"/>
              <a:gd name="connsiteX17" fmla="*/ 2528888 w 5757863"/>
              <a:gd name="connsiteY17" fmla="*/ 1938338 h 2657475"/>
              <a:gd name="connsiteX18" fmla="*/ 2486025 w 5757863"/>
              <a:gd name="connsiteY18" fmla="*/ 1938338 h 2657475"/>
              <a:gd name="connsiteX19" fmla="*/ 2486025 w 5757863"/>
              <a:gd name="connsiteY19" fmla="*/ 1914525 h 2657475"/>
              <a:gd name="connsiteX20" fmla="*/ 2319338 w 5757863"/>
              <a:gd name="connsiteY20" fmla="*/ 1914525 h 2657475"/>
              <a:gd name="connsiteX21" fmla="*/ 2319338 w 5757863"/>
              <a:gd name="connsiteY21" fmla="*/ 1885950 h 2657475"/>
              <a:gd name="connsiteX22" fmla="*/ 2176463 w 5757863"/>
              <a:gd name="connsiteY22" fmla="*/ 1885950 h 2657475"/>
              <a:gd name="connsiteX23" fmla="*/ 2176463 w 5757863"/>
              <a:gd name="connsiteY23" fmla="*/ 1852613 h 2657475"/>
              <a:gd name="connsiteX24" fmla="*/ 2143125 w 5757863"/>
              <a:gd name="connsiteY24" fmla="*/ 1852613 h 2657475"/>
              <a:gd name="connsiteX25" fmla="*/ 2143125 w 5757863"/>
              <a:gd name="connsiteY25" fmla="*/ 1781175 h 2657475"/>
              <a:gd name="connsiteX26" fmla="*/ 2119313 w 5757863"/>
              <a:gd name="connsiteY26" fmla="*/ 1781175 h 2657475"/>
              <a:gd name="connsiteX27" fmla="*/ 2119313 w 5757863"/>
              <a:gd name="connsiteY27" fmla="*/ 1724025 h 2657475"/>
              <a:gd name="connsiteX28" fmla="*/ 2095500 w 5757863"/>
              <a:gd name="connsiteY28" fmla="*/ 1724025 h 2657475"/>
              <a:gd name="connsiteX29" fmla="*/ 2095500 w 5757863"/>
              <a:gd name="connsiteY29" fmla="*/ 1685925 h 2657475"/>
              <a:gd name="connsiteX30" fmla="*/ 1952625 w 5757863"/>
              <a:gd name="connsiteY30" fmla="*/ 1685925 h 2657475"/>
              <a:gd name="connsiteX31" fmla="*/ 1952625 w 5757863"/>
              <a:gd name="connsiteY31" fmla="*/ 1647825 h 2657475"/>
              <a:gd name="connsiteX32" fmla="*/ 1890713 w 5757863"/>
              <a:gd name="connsiteY32" fmla="*/ 1647825 h 2657475"/>
              <a:gd name="connsiteX33" fmla="*/ 1890713 w 5757863"/>
              <a:gd name="connsiteY33" fmla="*/ 1624013 h 2657475"/>
              <a:gd name="connsiteX34" fmla="*/ 1809750 w 5757863"/>
              <a:gd name="connsiteY34" fmla="*/ 1624013 h 2657475"/>
              <a:gd name="connsiteX35" fmla="*/ 1809750 w 5757863"/>
              <a:gd name="connsiteY35" fmla="*/ 1566863 h 2657475"/>
              <a:gd name="connsiteX36" fmla="*/ 1776413 w 5757863"/>
              <a:gd name="connsiteY36" fmla="*/ 1566863 h 2657475"/>
              <a:gd name="connsiteX37" fmla="*/ 1776413 w 5757863"/>
              <a:gd name="connsiteY37" fmla="*/ 1419225 h 2657475"/>
              <a:gd name="connsiteX38" fmla="*/ 1743075 w 5757863"/>
              <a:gd name="connsiteY38" fmla="*/ 1419225 h 2657475"/>
              <a:gd name="connsiteX39" fmla="*/ 1743075 w 5757863"/>
              <a:gd name="connsiteY39" fmla="*/ 1357313 h 2657475"/>
              <a:gd name="connsiteX40" fmla="*/ 1681163 w 5757863"/>
              <a:gd name="connsiteY40" fmla="*/ 1357313 h 2657475"/>
              <a:gd name="connsiteX41" fmla="*/ 1681163 w 5757863"/>
              <a:gd name="connsiteY41" fmla="*/ 1338263 h 2657475"/>
              <a:gd name="connsiteX42" fmla="*/ 1643063 w 5757863"/>
              <a:gd name="connsiteY42" fmla="*/ 1338263 h 2657475"/>
              <a:gd name="connsiteX43" fmla="*/ 1643063 w 5757863"/>
              <a:gd name="connsiteY43" fmla="*/ 1323975 h 2657475"/>
              <a:gd name="connsiteX44" fmla="*/ 1481138 w 5757863"/>
              <a:gd name="connsiteY44" fmla="*/ 1323975 h 2657475"/>
              <a:gd name="connsiteX45" fmla="*/ 1481138 w 5757863"/>
              <a:gd name="connsiteY45" fmla="*/ 1285875 h 2657475"/>
              <a:gd name="connsiteX46" fmla="*/ 1457325 w 5757863"/>
              <a:gd name="connsiteY46" fmla="*/ 1285875 h 2657475"/>
              <a:gd name="connsiteX47" fmla="*/ 1457325 w 5757863"/>
              <a:gd name="connsiteY47" fmla="*/ 1243013 h 2657475"/>
              <a:gd name="connsiteX48" fmla="*/ 1428750 w 5757863"/>
              <a:gd name="connsiteY48" fmla="*/ 1243013 h 2657475"/>
              <a:gd name="connsiteX49" fmla="*/ 1428750 w 5757863"/>
              <a:gd name="connsiteY49" fmla="*/ 1190625 h 2657475"/>
              <a:gd name="connsiteX50" fmla="*/ 1395413 w 5757863"/>
              <a:gd name="connsiteY50" fmla="*/ 1190625 h 2657475"/>
              <a:gd name="connsiteX51" fmla="*/ 1395413 w 5757863"/>
              <a:gd name="connsiteY51" fmla="*/ 1138238 h 2657475"/>
              <a:gd name="connsiteX52" fmla="*/ 1123950 w 5757863"/>
              <a:gd name="connsiteY52" fmla="*/ 1138238 h 2657475"/>
              <a:gd name="connsiteX53" fmla="*/ 1123950 w 5757863"/>
              <a:gd name="connsiteY53" fmla="*/ 1085850 h 2657475"/>
              <a:gd name="connsiteX54" fmla="*/ 1081088 w 5757863"/>
              <a:gd name="connsiteY54" fmla="*/ 1085850 h 2657475"/>
              <a:gd name="connsiteX55" fmla="*/ 1081088 w 5757863"/>
              <a:gd name="connsiteY55" fmla="*/ 1023938 h 2657475"/>
              <a:gd name="connsiteX56" fmla="*/ 1066800 w 5757863"/>
              <a:gd name="connsiteY56" fmla="*/ 1023938 h 2657475"/>
              <a:gd name="connsiteX57" fmla="*/ 1066800 w 5757863"/>
              <a:gd name="connsiteY57" fmla="*/ 1000125 h 2657475"/>
              <a:gd name="connsiteX58" fmla="*/ 1047750 w 5757863"/>
              <a:gd name="connsiteY58" fmla="*/ 1000125 h 2657475"/>
              <a:gd name="connsiteX59" fmla="*/ 1047750 w 5757863"/>
              <a:gd name="connsiteY59" fmla="*/ 966788 h 2657475"/>
              <a:gd name="connsiteX60" fmla="*/ 1028700 w 5757863"/>
              <a:gd name="connsiteY60" fmla="*/ 966788 h 2657475"/>
              <a:gd name="connsiteX61" fmla="*/ 1028700 w 5757863"/>
              <a:gd name="connsiteY61" fmla="*/ 900113 h 2657475"/>
              <a:gd name="connsiteX62" fmla="*/ 985838 w 5757863"/>
              <a:gd name="connsiteY62" fmla="*/ 900113 h 2657475"/>
              <a:gd name="connsiteX63" fmla="*/ 985838 w 5757863"/>
              <a:gd name="connsiteY63" fmla="*/ 881063 h 2657475"/>
              <a:gd name="connsiteX64" fmla="*/ 804863 w 5757863"/>
              <a:gd name="connsiteY64" fmla="*/ 881063 h 2657475"/>
              <a:gd name="connsiteX65" fmla="*/ 804863 w 5757863"/>
              <a:gd name="connsiteY65" fmla="*/ 857250 h 2657475"/>
              <a:gd name="connsiteX66" fmla="*/ 762000 w 5757863"/>
              <a:gd name="connsiteY66" fmla="*/ 857250 h 2657475"/>
              <a:gd name="connsiteX67" fmla="*/ 762000 w 5757863"/>
              <a:gd name="connsiteY67" fmla="*/ 804863 h 2657475"/>
              <a:gd name="connsiteX68" fmla="*/ 738188 w 5757863"/>
              <a:gd name="connsiteY68" fmla="*/ 804863 h 2657475"/>
              <a:gd name="connsiteX69" fmla="*/ 738188 w 5757863"/>
              <a:gd name="connsiteY69" fmla="*/ 747713 h 2657475"/>
              <a:gd name="connsiteX70" fmla="*/ 719138 w 5757863"/>
              <a:gd name="connsiteY70" fmla="*/ 747713 h 2657475"/>
              <a:gd name="connsiteX71" fmla="*/ 719138 w 5757863"/>
              <a:gd name="connsiteY71" fmla="*/ 690563 h 2657475"/>
              <a:gd name="connsiteX72" fmla="*/ 704850 w 5757863"/>
              <a:gd name="connsiteY72" fmla="*/ 690563 h 2657475"/>
              <a:gd name="connsiteX73" fmla="*/ 704850 w 5757863"/>
              <a:gd name="connsiteY73" fmla="*/ 585788 h 2657475"/>
              <a:gd name="connsiteX74" fmla="*/ 671513 w 5757863"/>
              <a:gd name="connsiteY74" fmla="*/ 585788 h 2657475"/>
              <a:gd name="connsiteX75" fmla="*/ 671513 w 5757863"/>
              <a:gd name="connsiteY75" fmla="*/ 504825 h 2657475"/>
              <a:gd name="connsiteX76" fmla="*/ 647700 w 5757863"/>
              <a:gd name="connsiteY76" fmla="*/ 504825 h 2657475"/>
              <a:gd name="connsiteX77" fmla="*/ 647700 w 5757863"/>
              <a:gd name="connsiteY77" fmla="*/ 461963 h 2657475"/>
              <a:gd name="connsiteX78" fmla="*/ 561975 w 5757863"/>
              <a:gd name="connsiteY78" fmla="*/ 461963 h 2657475"/>
              <a:gd name="connsiteX79" fmla="*/ 561975 w 5757863"/>
              <a:gd name="connsiteY79" fmla="*/ 438150 h 2657475"/>
              <a:gd name="connsiteX80" fmla="*/ 438150 w 5757863"/>
              <a:gd name="connsiteY80" fmla="*/ 438150 h 2657475"/>
              <a:gd name="connsiteX81" fmla="*/ 438150 w 5757863"/>
              <a:gd name="connsiteY81" fmla="*/ 404813 h 2657475"/>
              <a:gd name="connsiteX82" fmla="*/ 409575 w 5757863"/>
              <a:gd name="connsiteY82" fmla="*/ 404813 h 2657475"/>
              <a:gd name="connsiteX83" fmla="*/ 409575 w 5757863"/>
              <a:gd name="connsiteY83" fmla="*/ 371475 h 2657475"/>
              <a:gd name="connsiteX84" fmla="*/ 361950 w 5757863"/>
              <a:gd name="connsiteY84" fmla="*/ 371475 h 2657475"/>
              <a:gd name="connsiteX85" fmla="*/ 361950 w 5757863"/>
              <a:gd name="connsiteY85" fmla="*/ 338138 h 2657475"/>
              <a:gd name="connsiteX86" fmla="*/ 338138 w 5757863"/>
              <a:gd name="connsiteY86" fmla="*/ 338138 h 2657475"/>
              <a:gd name="connsiteX87" fmla="*/ 338138 w 5757863"/>
              <a:gd name="connsiteY87" fmla="*/ 200025 h 2657475"/>
              <a:gd name="connsiteX88" fmla="*/ 271463 w 5757863"/>
              <a:gd name="connsiteY88" fmla="*/ 200025 h 2657475"/>
              <a:gd name="connsiteX89" fmla="*/ 271463 w 5757863"/>
              <a:gd name="connsiteY89" fmla="*/ 166688 h 2657475"/>
              <a:gd name="connsiteX90" fmla="*/ 100013 w 5757863"/>
              <a:gd name="connsiteY90" fmla="*/ 166688 h 2657475"/>
              <a:gd name="connsiteX91" fmla="*/ 100013 w 5757863"/>
              <a:gd name="connsiteY91" fmla="*/ 138113 h 2657475"/>
              <a:gd name="connsiteX92" fmla="*/ 66675 w 5757863"/>
              <a:gd name="connsiteY92" fmla="*/ 138113 h 2657475"/>
              <a:gd name="connsiteX93" fmla="*/ 66675 w 5757863"/>
              <a:gd name="connsiteY93" fmla="*/ 100013 h 2657475"/>
              <a:gd name="connsiteX94" fmla="*/ 28575 w 5757863"/>
              <a:gd name="connsiteY94" fmla="*/ 100013 h 2657475"/>
              <a:gd name="connsiteX95" fmla="*/ 28575 w 5757863"/>
              <a:gd name="connsiteY95" fmla="*/ 61913 h 2657475"/>
              <a:gd name="connsiteX96" fmla="*/ 0 w 5757863"/>
              <a:gd name="connsiteY96" fmla="*/ 61913 h 2657475"/>
              <a:gd name="connsiteX97" fmla="*/ 0 w 5757863"/>
              <a:gd name="connsiteY97" fmla="*/ 0 h 265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5757863" h="2657475">
                <a:moveTo>
                  <a:pt x="5757863" y="2657475"/>
                </a:moveTo>
                <a:lnTo>
                  <a:pt x="5757863" y="2357438"/>
                </a:lnTo>
                <a:lnTo>
                  <a:pt x="4276725" y="2357438"/>
                </a:lnTo>
                <a:lnTo>
                  <a:pt x="4276725" y="2276475"/>
                </a:lnTo>
                <a:lnTo>
                  <a:pt x="4224338" y="2276475"/>
                </a:lnTo>
                <a:lnTo>
                  <a:pt x="4224338" y="2157413"/>
                </a:lnTo>
                <a:lnTo>
                  <a:pt x="3590925" y="2157413"/>
                </a:lnTo>
                <a:lnTo>
                  <a:pt x="3590925" y="2114550"/>
                </a:lnTo>
                <a:lnTo>
                  <a:pt x="3252788" y="2114550"/>
                </a:lnTo>
                <a:lnTo>
                  <a:pt x="3252788" y="2066925"/>
                </a:lnTo>
                <a:lnTo>
                  <a:pt x="2895600" y="2066925"/>
                </a:lnTo>
                <a:lnTo>
                  <a:pt x="2895600" y="2028825"/>
                </a:lnTo>
                <a:lnTo>
                  <a:pt x="2838450" y="2028825"/>
                </a:lnTo>
                <a:lnTo>
                  <a:pt x="2838450" y="1990725"/>
                </a:lnTo>
                <a:lnTo>
                  <a:pt x="2809875" y="1990725"/>
                </a:lnTo>
                <a:lnTo>
                  <a:pt x="2809875" y="1962150"/>
                </a:lnTo>
                <a:lnTo>
                  <a:pt x="2528888" y="1962150"/>
                </a:lnTo>
                <a:lnTo>
                  <a:pt x="2528888" y="1938338"/>
                </a:lnTo>
                <a:lnTo>
                  <a:pt x="2486025" y="1938338"/>
                </a:lnTo>
                <a:lnTo>
                  <a:pt x="2486025" y="1914525"/>
                </a:lnTo>
                <a:lnTo>
                  <a:pt x="2319338" y="1914525"/>
                </a:lnTo>
                <a:lnTo>
                  <a:pt x="2319338" y="1885950"/>
                </a:lnTo>
                <a:lnTo>
                  <a:pt x="2176463" y="1885950"/>
                </a:lnTo>
                <a:lnTo>
                  <a:pt x="2176463" y="1852613"/>
                </a:lnTo>
                <a:lnTo>
                  <a:pt x="2143125" y="1852613"/>
                </a:lnTo>
                <a:lnTo>
                  <a:pt x="2143125" y="1781175"/>
                </a:lnTo>
                <a:lnTo>
                  <a:pt x="2119313" y="1781175"/>
                </a:lnTo>
                <a:lnTo>
                  <a:pt x="2119313" y="1724025"/>
                </a:lnTo>
                <a:lnTo>
                  <a:pt x="2095500" y="1724025"/>
                </a:lnTo>
                <a:lnTo>
                  <a:pt x="2095500" y="1685925"/>
                </a:lnTo>
                <a:lnTo>
                  <a:pt x="1952625" y="1685925"/>
                </a:lnTo>
                <a:lnTo>
                  <a:pt x="1952625" y="1647825"/>
                </a:lnTo>
                <a:lnTo>
                  <a:pt x="1890713" y="1647825"/>
                </a:lnTo>
                <a:lnTo>
                  <a:pt x="1890713" y="1624013"/>
                </a:lnTo>
                <a:lnTo>
                  <a:pt x="1809750" y="1624013"/>
                </a:lnTo>
                <a:lnTo>
                  <a:pt x="1809750" y="1566863"/>
                </a:lnTo>
                <a:lnTo>
                  <a:pt x="1776413" y="1566863"/>
                </a:lnTo>
                <a:lnTo>
                  <a:pt x="1776413" y="1419225"/>
                </a:lnTo>
                <a:lnTo>
                  <a:pt x="1743075" y="1419225"/>
                </a:lnTo>
                <a:lnTo>
                  <a:pt x="1743075" y="1357313"/>
                </a:lnTo>
                <a:lnTo>
                  <a:pt x="1681163" y="1357313"/>
                </a:lnTo>
                <a:lnTo>
                  <a:pt x="1681163" y="1338263"/>
                </a:lnTo>
                <a:lnTo>
                  <a:pt x="1643063" y="1338263"/>
                </a:lnTo>
                <a:lnTo>
                  <a:pt x="1643063" y="1323975"/>
                </a:lnTo>
                <a:lnTo>
                  <a:pt x="1481138" y="1323975"/>
                </a:lnTo>
                <a:lnTo>
                  <a:pt x="1481138" y="1285875"/>
                </a:lnTo>
                <a:lnTo>
                  <a:pt x="1457325" y="1285875"/>
                </a:lnTo>
                <a:lnTo>
                  <a:pt x="1457325" y="1243013"/>
                </a:lnTo>
                <a:lnTo>
                  <a:pt x="1428750" y="1243013"/>
                </a:lnTo>
                <a:lnTo>
                  <a:pt x="1428750" y="1190625"/>
                </a:lnTo>
                <a:lnTo>
                  <a:pt x="1395413" y="1190625"/>
                </a:lnTo>
                <a:lnTo>
                  <a:pt x="1395413" y="1138238"/>
                </a:lnTo>
                <a:lnTo>
                  <a:pt x="1123950" y="1138238"/>
                </a:lnTo>
                <a:lnTo>
                  <a:pt x="1123950" y="1085850"/>
                </a:lnTo>
                <a:lnTo>
                  <a:pt x="1081088" y="1085850"/>
                </a:lnTo>
                <a:lnTo>
                  <a:pt x="1081088" y="1023938"/>
                </a:lnTo>
                <a:lnTo>
                  <a:pt x="1066800" y="1023938"/>
                </a:lnTo>
                <a:lnTo>
                  <a:pt x="1066800" y="1000125"/>
                </a:lnTo>
                <a:lnTo>
                  <a:pt x="1047750" y="1000125"/>
                </a:lnTo>
                <a:lnTo>
                  <a:pt x="1047750" y="966788"/>
                </a:lnTo>
                <a:lnTo>
                  <a:pt x="1028700" y="966788"/>
                </a:lnTo>
                <a:lnTo>
                  <a:pt x="1028700" y="900113"/>
                </a:lnTo>
                <a:lnTo>
                  <a:pt x="985838" y="900113"/>
                </a:lnTo>
                <a:lnTo>
                  <a:pt x="985838" y="881063"/>
                </a:lnTo>
                <a:lnTo>
                  <a:pt x="804863" y="881063"/>
                </a:lnTo>
                <a:lnTo>
                  <a:pt x="804863" y="857250"/>
                </a:lnTo>
                <a:lnTo>
                  <a:pt x="762000" y="857250"/>
                </a:lnTo>
                <a:lnTo>
                  <a:pt x="762000" y="804863"/>
                </a:lnTo>
                <a:lnTo>
                  <a:pt x="738188" y="804863"/>
                </a:lnTo>
                <a:lnTo>
                  <a:pt x="738188" y="747713"/>
                </a:lnTo>
                <a:lnTo>
                  <a:pt x="719138" y="747713"/>
                </a:lnTo>
                <a:lnTo>
                  <a:pt x="719138" y="690563"/>
                </a:lnTo>
                <a:lnTo>
                  <a:pt x="704850" y="690563"/>
                </a:lnTo>
                <a:lnTo>
                  <a:pt x="704850" y="585788"/>
                </a:lnTo>
                <a:lnTo>
                  <a:pt x="671513" y="585788"/>
                </a:lnTo>
                <a:lnTo>
                  <a:pt x="671513" y="504825"/>
                </a:lnTo>
                <a:lnTo>
                  <a:pt x="647700" y="504825"/>
                </a:lnTo>
                <a:lnTo>
                  <a:pt x="647700" y="461963"/>
                </a:lnTo>
                <a:lnTo>
                  <a:pt x="561975" y="461963"/>
                </a:lnTo>
                <a:lnTo>
                  <a:pt x="561975" y="438150"/>
                </a:lnTo>
                <a:lnTo>
                  <a:pt x="438150" y="438150"/>
                </a:lnTo>
                <a:lnTo>
                  <a:pt x="438150" y="404813"/>
                </a:lnTo>
                <a:lnTo>
                  <a:pt x="409575" y="404813"/>
                </a:lnTo>
                <a:lnTo>
                  <a:pt x="409575" y="371475"/>
                </a:lnTo>
                <a:lnTo>
                  <a:pt x="361950" y="371475"/>
                </a:lnTo>
                <a:lnTo>
                  <a:pt x="361950" y="338138"/>
                </a:lnTo>
                <a:lnTo>
                  <a:pt x="338138" y="338138"/>
                </a:lnTo>
                <a:lnTo>
                  <a:pt x="338138" y="200025"/>
                </a:lnTo>
                <a:lnTo>
                  <a:pt x="271463" y="200025"/>
                </a:lnTo>
                <a:lnTo>
                  <a:pt x="271463" y="166688"/>
                </a:lnTo>
                <a:lnTo>
                  <a:pt x="100013" y="166688"/>
                </a:lnTo>
                <a:lnTo>
                  <a:pt x="100013" y="138113"/>
                </a:lnTo>
                <a:lnTo>
                  <a:pt x="66675" y="138113"/>
                </a:lnTo>
                <a:lnTo>
                  <a:pt x="66675" y="100013"/>
                </a:lnTo>
                <a:lnTo>
                  <a:pt x="28575" y="100013"/>
                </a:lnTo>
                <a:lnTo>
                  <a:pt x="28575" y="61913"/>
                </a:lnTo>
                <a:lnTo>
                  <a:pt x="0" y="61913"/>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271" name="Group 9270">
            <a:extLst>
              <a:ext uri="{FF2B5EF4-FFF2-40B4-BE49-F238E27FC236}">
                <a16:creationId xmlns:a16="http://schemas.microsoft.com/office/drawing/2014/main" id="{62300688-5902-2551-5440-8EF6776AF0C0}"/>
              </a:ext>
            </a:extLst>
          </p:cNvPr>
          <p:cNvGrpSpPr/>
          <p:nvPr/>
        </p:nvGrpSpPr>
        <p:grpSpPr>
          <a:xfrm>
            <a:off x="2887658" y="2081793"/>
            <a:ext cx="5133869" cy="2338238"/>
            <a:chOff x="2887658" y="2081793"/>
            <a:chExt cx="5133869" cy="2338238"/>
          </a:xfrm>
        </p:grpSpPr>
        <p:sp>
          <p:nvSpPr>
            <p:cNvPr id="9226" name="Isosceles Triangle 9225">
              <a:extLst>
                <a:ext uri="{FF2B5EF4-FFF2-40B4-BE49-F238E27FC236}">
                  <a16:creationId xmlns:a16="http://schemas.microsoft.com/office/drawing/2014/main" id="{DFA2C21E-1A5B-7C34-2302-19688F4B41CC}"/>
                </a:ext>
              </a:extLst>
            </p:cNvPr>
            <p:cNvSpPr/>
            <p:nvPr/>
          </p:nvSpPr>
          <p:spPr bwMode="auto">
            <a:xfrm>
              <a:off x="2887658" y="2081793"/>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Isosceles Triangle 9226">
              <a:extLst>
                <a:ext uri="{FF2B5EF4-FFF2-40B4-BE49-F238E27FC236}">
                  <a16:creationId xmlns:a16="http://schemas.microsoft.com/office/drawing/2014/main" id="{821DBFE0-037C-5BB9-F6A3-61EB8294FE83}"/>
                </a:ext>
              </a:extLst>
            </p:cNvPr>
            <p:cNvSpPr/>
            <p:nvPr/>
          </p:nvSpPr>
          <p:spPr bwMode="auto">
            <a:xfrm>
              <a:off x="2999478" y="2124389"/>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Isosceles Triangle 9227">
              <a:extLst>
                <a:ext uri="{FF2B5EF4-FFF2-40B4-BE49-F238E27FC236}">
                  <a16:creationId xmlns:a16="http://schemas.microsoft.com/office/drawing/2014/main" id="{FCC4BDA2-DF55-3FB8-075D-408C339E9F0C}"/>
                </a:ext>
              </a:extLst>
            </p:cNvPr>
            <p:cNvSpPr/>
            <p:nvPr/>
          </p:nvSpPr>
          <p:spPr bwMode="auto">
            <a:xfrm>
              <a:off x="3103539" y="2143255"/>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Isosceles Triangle 9228">
              <a:extLst>
                <a:ext uri="{FF2B5EF4-FFF2-40B4-BE49-F238E27FC236}">
                  <a16:creationId xmlns:a16="http://schemas.microsoft.com/office/drawing/2014/main" id="{3E71DC24-7BE1-A9D5-E0D3-26095880FF4E}"/>
                </a:ext>
              </a:extLst>
            </p:cNvPr>
            <p:cNvSpPr/>
            <p:nvPr/>
          </p:nvSpPr>
          <p:spPr bwMode="auto">
            <a:xfrm>
              <a:off x="3185741" y="2260545"/>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Isosceles Triangle 9229">
              <a:extLst>
                <a:ext uri="{FF2B5EF4-FFF2-40B4-BE49-F238E27FC236}">
                  <a16:creationId xmlns:a16="http://schemas.microsoft.com/office/drawing/2014/main" id="{4A5289AA-6B18-CCA5-2F6A-683BE1D73007}"/>
                </a:ext>
              </a:extLst>
            </p:cNvPr>
            <p:cNvSpPr/>
            <p:nvPr/>
          </p:nvSpPr>
          <p:spPr bwMode="auto">
            <a:xfrm>
              <a:off x="3200065" y="2298438"/>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Isosceles Triangle 9230">
              <a:extLst>
                <a:ext uri="{FF2B5EF4-FFF2-40B4-BE49-F238E27FC236}">
                  <a16:creationId xmlns:a16="http://schemas.microsoft.com/office/drawing/2014/main" id="{6BCC20C1-2F7A-9042-2008-EDD0C4C33164}"/>
                </a:ext>
              </a:extLst>
            </p:cNvPr>
            <p:cNvSpPr/>
            <p:nvPr/>
          </p:nvSpPr>
          <p:spPr bwMode="auto">
            <a:xfrm>
              <a:off x="3216095" y="2331633"/>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Isosceles Triangle 9231">
              <a:extLst>
                <a:ext uri="{FF2B5EF4-FFF2-40B4-BE49-F238E27FC236}">
                  <a16:creationId xmlns:a16="http://schemas.microsoft.com/office/drawing/2014/main" id="{B699ACEF-A1E1-1A61-9FF7-03BCA135D354}"/>
                </a:ext>
              </a:extLst>
            </p:cNvPr>
            <p:cNvSpPr/>
            <p:nvPr/>
          </p:nvSpPr>
          <p:spPr bwMode="auto">
            <a:xfrm>
              <a:off x="3420430" y="2391817"/>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Isosceles Triangle 9232">
              <a:extLst>
                <a:ext uri="{FF2B5EF4-FFF2-40B4-BE49-F238E27FC236}">
                  <a16:creationId xmlns:a16="http://schemas.microsoft.com/office/drawing/2014/main" id="{35B7C731-3568-59B0-625A-90F44A87EDAF}"/>
                </a:ext>
              </a:extLst>
            </p:cNvPr>
            <p:cNvSpPr/>
            <p:nvPr/>
          </p:nvSpPr>
          <p:spPr bwMode="auto">
            <a:xfrm>
              <a:off x="3476708" y="2424355"/>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Isosceles Triangle 9233">
              <a:extLst>
                <a:ext uri="{FF2B5EF4-FFF2-40B4-BE49-F238E27FC236}">
                  <a16:creationId xmlns:a16="http://schemas.microsoft.com/office/drawing/2014/main" id="{CD1B067C-8AF9-702E-6351-A15C2CAE74A9}"/>
                </a:ext>
              </a:extLst>
            </p:cNvPr>
            <p:cNvSpPr/>
            <p:nvPr/>
          </p:nvSpPr>
          <p:spPr bwMode="auto">
            <a:xfrm>
              <a:off x="3504413" y="2524544"/>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Isosceles Triangle 9234">
              <a:extLst>
                <a:ext uri="{FF2B5EF4-FFF2-40B4-BE49-F238E27FC236}">
                  <a16:creationId xmlns:a16="http://schemas.microsoft.com/office/drawing/2014/main" id="{D86A976E-F4C4-32FC-436C-9BF2CEDF3398}"/>
                </a:ext>
              </a:extLst>
            </p:cNvPr>
            <p:cNvSpPr/>
            <p:nvPr/>
          </p:nvSpPr>
          <p:spPr bwMode="auto">
            <a:xfrm>
              <a:off x="3543444" y="2673096"/>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Isosceles Triangle 9235">
              <a:extLst>
                <a:ext uri="{FF2B5EF4-FFF2-40B4-BE49-F238E27FC236}">
                  <a16:creationId xmlns:a16="http://schemas.microsoft.com/office/drawing/2014/main" id="{77C59C36-DAF9-589E-6FE9-4CE41FFFAFC1}"/>
                </a:ext>
              </a:extLst>
            </p:cNvPr>
            <p:cNvSpPr/>
            <p:nvPr/>
          </p:nvSpPr>
          <p:spPr bwMode="auto">
            <a:xfrm>
              <a:off x="3705338" y="2820719"/>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Isosceles Triangle 9236">
              <a:extLst>
                <a:ext uri="{FF2B5EF4-FFF2-40B4-BE49-F238E27FC236}">
                  <a16:creationId xmlns:a16="http://schemas.microsoft.com/office/drawing/2014/main" id="{D471BA10-209B-4438-CA76-73754617FBBE}"/>
                </a:ext>
              </a:extLst>
            </p:cNvPr>
            <p:cNvSpPr/>
            <p:nvPr/>
          </p:nvSpPr>
          <p:spPr bwMode="auto">
            <a:xfrm>
              <a:off x="3832549" y="2830871"/>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Isosceles Triangle 9237">
              <a:extLst>
                <a:ext uri="{FF2B5EF4-FFF2-40B4-BE49-F238E27FC236}">
                  <a16:creationId xmlns:a16="http://schemas.microsoft.com/office/drawing/2014/main" id="{DC075502-BEEF-3072-FEA4-D6A4D118CC84}"/>
                </a:ext>
              </a:extLst>
            </p:cNvPr>
            <p:cNvSpPr/>
            <p:nvPr/>
          </p:nvSpPr>
          <p:spPr bwMode="auto">
            <a:xfrm>
              <a:off x="3965303" y="3073701"/>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Isosceles Triangle 9238">
              <a:extLst>
                <a:ext uri="{FF2B5EF4-FFF2-40B4-BE49-F238E27FC236}">
                  <a16:creationId xmlns:a16="http://schemas.microsoft.com/office/drawing/2014/main" id="{9B0F5C70-B0EB-B345-3547-65AC4B0C1234}"/>
                </a:ext>
              </a:extLst>
            </p:cNvPr>
            <p:cNvSpPr/>
            <p:nvPr/>
          </p:nvSpPr>
          <p:spPr bwMode="auto">
            <a:xfrm>
              <a:off x="4224382" y="3094662"/>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Isosceles Triangle 9239">
              <a:extLst>
                <a:ext uri="{FF2B5EF4-FFF2-40B4-BE49-F238E27FC236}">
                  <a16:creationId xmlns:a16="http://schemas.microsoft.com/office/drawing/2014/main" id="{B06EF873-14BE-D5A7-E722-F9EC6171706F}"/>
                </a:ext>
              </a:extLst>
            </p:cNvPr>
            <p:cNvSpPr/>
            <p:nvPr/>
          </p:nvSpPr>
          <p:spPr bwMode="auto">
            <a:xfrm>
              <a:off x="4238214" y="3129745"/>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Isosceles Triangle 9240">
              <a:extLst>
                <a:ext uri="{FF2B5EF4-FFF2-40B4-BE49-F238E27FC236}">
                  <a16:creationId xmlns:a16="http://schemas.microsoft.com/office/drawing/2014/main" id="{66C0072D-EA0B-6338-BA2A-EB0A59E35E6A}"/>
                </a:ext>
              </a:extLst>
            </p:cNvPr>
            <p:cNvSpPr/>
            <p:nvPr/>
          </p:nvSpPr>
          <p:spPr bwMode="auto">
            <a:xfrm>
              <a:off x="4296609" y="3239524"/>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Isosceles Triangle 9241">
              <a:extLst>
                <a:ext uri="{FF2B5EF4-FFF2-40B4-BE49-F238E27FC236}">
                  <a16:creationId xmlns:a16="http://schemas.microsoft.com/office/drawing/2014/main" id="{D6946769-01E5-0871-A029-E0F560159E77}"/>
                </a:ext>
              </a:extLst>
            </p:cNvPr>
            <p:cNvSpPr/>
            <p:nvPr/>
          </p:nvSpPr>
          <p:spPr bwMode="auto">
            <a:xfrm>
              <a:off x="4330387" y="3278297"/>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Isosceles Triangle 9242">
              <a:extLst>
                <a:ext uri="{FF2B5EF4-FFF2-40B4-BE49-F238E27FC236}">
                  <a16:creationId xmlns:a16="http://schemas.microsoft.com/office/drawing/2014/main" id="{202B3A9B-F1FD-D06D-7836-BA37398D4B1E}"/>
                </a:ext>
              </a:extLst>
            </p:cNvPr>
            <p:cNvSpPr/>
            <p:nvPr/>
          </p:nvSpPr>
          <p:spPr bwMode="auto">
            <a:xfrm>
              <a:off x="4524137" y="3286226"/>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Isosceles Triangle 9243">
              <a:extLst>
                <a:ext uri="{FF2B5EF4-FFF2-40B4-BE49-F238E27FC236}">
                  <a16:creationId xmlns:a16="http://schemas.microsoft.com/office/drawing/2014/main" id="{AA855C94-D58B-4BC7-10B7-143A94EC1D09}"/>
                </a:ext>
              </a:extLst>
            </p:cNvPr>
            <p:cNvSpPr/>
            <p:nvPr/>
          </p:nvSpPr>
          <p:spPr bwMode="auto">
            <a:xfrm>
              <a:off x="4586062" y="3357791"/>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Isosceles Triangle 9244">
              <a:extLst>
                <a:ext uri="{FF2B5EF4-FFF2-40B4-BE49-F238E27FC236}">
                  <a16:creationId xmlns:a16="http://schemas.microsoft.com/office/drawing/2014/main" id="{852E3886-46CA-B1D8-19F1-BAB05FC95FEC}"/>
                </a:ext>
              </a:extLst>
            </p:cNvPr>
            <p:cNvSpPr/>
            <p:nvPr/>
          </p:nvSpPr>
          <p:spPr bwMode="auto">
            <a:xfrm>
              <a:off x="4622253" y="3486976"/>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Isosceles Triangle 9245">
              <a:extLst>
                <a:ext uri="{FF2B5EF4-FFF2-40B4-BE49-F238E27FC236}">
                  <a16:creationId xmlns:a16="http://schemas.microsoft.com/office/drawing/2014/main" id="{408763D4-B904-1C1F-B5D6-DDDBC81134F3}"/>
                </a:ext>
              </a:extLst>
            </p:cNvPr>
            <p:cNvSpPr/>
            <p:nvPr/>
          </p:nvSpPr>
          <p:spPr bwMode="auto">
            <a:xfrm>
              <a:off x="4635677" y="3543709"/>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Isosceles Triangle 9246">
              <a:extLst>
                <a:ext uri="{FF2B5EF4-FFF2-40B4-BE49-F238E27FC236}">
                  <a16:creationId xmlns:a16="http://schemas.microsoft.com/office/drawing/2014/main" id="{D314E490-11D8-43A8-FDB5-84FD9A3B16B2}"/>
                </a:ext>
              </a:extLst>
            </p:cNvPr>
            <p:cNvSpPr/>
            <p:nvPr/>
          </p:nvSpPr>
          <p:spPr bwMode="auto">
            <a:xfrm>
              <a:off x="4840418" y="3630687"/>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Isosceles Triangle 9247">
              <a:extLst>
                <a:ext uri="{FF2B5EF4-FFF2-40B4-BE49-F238E27FC236}">
                  <a16:creationId xmlns:a16="http://schemas.microsoft.com/office/drawing/2014/main" id="{E744CDD0-3ADB-EC7A-5274-F2E301FC86A4}"/>
                </a:ext>
              </a:extLst>
            </p:cNvPr>
            <p:cNvSpPr/>
            <p:nvPr/>
          </p:nvSpPr>
          <p:spPr bwMode="auto">
            <a:xfrm>
              <a:off x="4926100" y="3682855"/>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Isosceles Triangle 9248">
              <a:extLst>
                <a:ext uri="{FF2B5EF4-FFF2-40B4-BE49-F238E27FC236}">
                  <a16:creationId xmlns:a16="http://schemas.microsoft.com/office/drawing/2014/main" id="{C0FFE0DB-DCD9-7DD5-D35D-C7E7E5B91DC2}"/>
                </a:ext>
              </a:extLst>
            </p:cNvPr>
            <p:cNvSpPr/>
            <p:nvPr/>
          </p:nvSpPr>
          <p:spPr bwMode="auto">
            <a:xfrm>
              <a:off x="4969404" y="3735023"/>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Isosceles Triangle 9249">
              <a:extLst>
                <a:ext uri="{FF2B5EF4-FFF2-40B4-BE49-F238E27FC236}">
                  <a16:creationId xmlns:a16="http://schemas.microsoft.com/office/drawing/2014/main" id="{3A935D92-594C-D3AB-E757-7D500F73B009}"/>
                </a:ext>
              </a:extLst>
            </p:cNvPr>
            <p:cNvSpPr/>
            <p:nvPr/>
          </p:nvSpPr>
          <p:spPr bwMode="auto">
            <a:xfrm>
              <a:off x="4971021" y="3778083"/>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Isosceles Triangle 9250">
              <a:extLst>
                <a:ext uri="{FF2B5EF4-FFF2-40B4-BE49-F238E27FC236}">
                  <a16:creationId xmlns:a16="http://schemas.microsoft.com/office/drawing/2014/main" id="{28B46749-4337-2E9F-104B-4FDF66BFB8A8}"/>
                </a:ext>
              </a:extLst>
            </p:cNvPr>
            <p:cNvSpPr/>
            <p:nvPr/>
          </p:nvSpPr>
          <p:spPr bwMode="auto">
            <a:xfrm>
              <a:off x="4992818" y="3830251"/>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Isosceles Triangle 9251">
              <a:extLst>
                <a:ext uri="{FF2B5EF4-FFF2-40B4-BE49-F238E27FC236}">
                  <a16:creationId xmlns:a16="http://schemas.microsoft.com/office/drawing/2014/main" id="{50A996B5-309D-0F08-65FE-D5694DE2A3B7}"/>
                </a:ext>
              </a:extLst>
            </p:cNvPr>
            <p:cNvSpPr/>
            <p:nvPr/>
          </p:nvSpPr>
          <p:spPr bwMode="auto">
            <a:xfrm>
              <a:off x="5038569" y="3848899"/>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Isosceles Triangle 9252">
              <a:extLst>
                <a:ext uri="{FF2B5EF4-FFF2-40B4-BE49-F238E27FC236}">
                  <a16:creationId xmlns:a16="http://schemas.microsoft.com/office/drawing/2014/main" id="{CE865EF6-E72B-61AC-8472-D5E2D336DCB2}"/>
                </a:ext>
              </a:extLst>
            </p:cNvPr>
            <p:cNvSpPr/>
            <p:nvPr/>
          </p:nvSpPr>
          <p:spPr bwMode="auto">
            <a:xfrm>
              <a:off x="5320081" y="3867957"/>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Isosceles Triangle 9253">
              <a:extLst>
                <a:ext uri="{FF2B5EF4-FFF2-40B4-BE49-F238E27FC236}">
                  <a16:creationId xmlns:a16="http://schemas.microsoft.com/office/drawing/2014/main" id="{A8DCC1C5-DC34-2EDC-8DEA-8B017CFA240E}"/>
                </a:ext>
              </a:extLst>
            </p:cNvPr>
            <p:cNvSpPr/>
            <p:nvPr/>
          </p:nvSpPr>
          <p:spPr bwMode="auto">
            <a:xfrm>
              <a:off x="5391173" y="3908592"/>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Isosceles Triangle 9254">
              <a:extLst>
                <a:ext uri="{FF2B5EF4-FFF2-40B4-BE49-F238E27FC236}">
                  <a16:creationId xmlns:a16="http://schemas.microsoft.com/office/drawing/2014/main" id="{243B18B3-F359-6E2B-69A2-04744C58C405}"/>
                </a:ext>
              </a:extLst>
            </p:cNvPr>
            <p:cNvSpPr/>
            <p:nvPr/>
          </p:nvSpPr>
          <p:spPr bwMode="auto">
            <a:xfrm>
              <a:off x="5661229" y="3963644"/>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Isosceles Triangle 9255">
              <a:extLst>
                <a:ext uri="{FF2B5EF4-FFF2-40B4-BE49-F238E27FC236}">
                  <a16:creationId xmlns:a16="http://schemas.microsoft.com/office/drawing/2014/main" id="{3776B3F7-65D2-851B-CD95-3CC9D7DF7D10}"/>
                </a:ext>
              </a:extLst>
            </p:cNvPr>
            <p:cNvSpPr/>
            <p:nvPr/>
          </p:nvSpPr>
          <p:spPr bwMode="auto">
            <a:xfrm>
              <a:off x="5727952" y="3992914"/>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Isosceles Triangle 9256">
              <a:extLst>
                <a:ext uri="{FF2B5EF4-FFF2-40B4-BE49-F238E27FC236}">
                  <a16:creationId xmlns:a16="http://schemas.microsoft.com/office/drawing/2014/main" id="{84E5AF8D-01C8-DE20-21A6-57400B5296C5}"/>
                </a:ext>
              </a:extLst>
            </p:cNvPr>
            <p:cNvSpPr/>
            <p:nvPr/>
          </p:nvSpPr>
          <p:spPr bwMode="auto">
            <a:xfrm>
              <a:off x="5861841" y="4007049"/>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Isosceles Triangle 9257">
              <a:extLst>
                <a:ext uri="{FF2B5EF4-FFF2-40B4-BE49-F238E27FC236}">
                  <a16:creationId xmlns:a16="http://schemas.microsoft.com/office/drawing/2014/main" id="{ACFE68D7-2601-E917-471C-DBCFE7A86A0B}"/>
                </a:ext>
              </a:extLst>
            </p:cNvPr>
            <p:cNvSpPr/>
            <p:nvPr/>
          </p:nvSpPr>
          <p:spPr bwMode="auto">
            <a:xfrm>
              <a:off x="5747243" y="4022458"/>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Isosceles Triangle 9258">
              <a:extLst>
                <a:ext uri="{FF2B5EF4-FFF2-40B4-BE49-F238E27FC236}">
                  <a16:creationId xmlns:a16="http://schemas.microsoft.com/office/drawing/2014/main" id="{528A74E1-3619-17D8-8BD4-B2A2481DC4D7}"/>
                </a:ext>
              </a:extLst>
            </p:cNvPr>
            <p:cNvSpPr/>
            <p:nvPr/>
          </p:nvSpPr>
          <p:spPr bwMode="auto">
            <a:xfrm>
              <a:off x="6032704" y="4022457"/>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Isosceles Triangle 9259">
              <a:extLst>
                <a:ext uri="{FF2B5EF4-FFF2-40B4-BE49-F238E27FC236}">
                  <a16:creationId xmlns:a16="http://schemas.microsoft.com/office/drawing/2014/main" id="{F73C9FEA-90D2-8863-1999-57291A36CB34}"/>
                </a:ext>
              </a:extLst>
            </p:cNvPr>
            <p:cNvSpPr/>
            <p:nvPr/>
          </p:nvSpPr>
          <p:spPr bwMode="auto">
            <a:xfrm>
              <a:off x="6092635" y="4032099"/>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Isosceles Triangle 9260">
              <a:extLst>
                <a:ext uri="{FF2B5EF4-FFF2-40B4-BE49-F238E27FC236}">
                  <a16:creationId xmlns:a16="http://schemas.microsoft.com/office/drawing/2014/main" id="{66700D8C-817E-FE3E-8517-51A3A0D5FA17}"/>
                </a:ext>
              </a:extLst>
            </p:cNvPr>
            <p:cNvSpPr/>
            <p:nvPr/>
          </p:nvSpPr>
          <p:spPr bwMode="auto">
            <a:xfrm>
              <a:off x="6287066" y="4067318"/>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Isosceles Triangle 9261">
              <a:extLst>
                <a:ext uri="{FF2B5EF4-FFF2-40B4-BE49-F238E27FC236}">
                  <a16:creationId xmlns:a16="http://schemas.microsoft.com/office/drawing/2014/main" id="{8132D4C1-930A-AF76-8271-554CFCE0C75C}"/>
                </a:ext>
              </a:extLst>
            </p:cNvPr>
            <p:cNvSpPr/>
            <p:nvPr/>
          </p:nvSpPr>
          <p:spPr bwMode="auto">
            <a:xfrm>
              <a:off x="6403192" y="4054989"/>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Isosceles Triangle 9262">
              <a:extLst>
                <a:ext uri="{FF2B5EF4-FFF2-40B4-BE49-F238E27FC236}">
                  <a16:creationId xmlns:a16="http://schemas.microsoft.com/office/drawing/2014/main" id="{0911121F-2D4B-886E-4772-569CD389BBE5}"/>
                </a:ext>
              </a:extLst>
            </p:cNvPr>
            <p:cNvSpPr/>
            <p:nvPr/>
          </p:nvSpPr>
          <p:spPr bwMode="auto">
            <a:xfrm>
              <a:off x="6528570" y="4112028"/>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Isosceles Triangle 9263">
              <a:extLst>
                <a:ext uri="{FF2B5EF4-FFF2-40B4-BE49-F238E27FC236}">
                  <a16:creationId xmlns:a16="http://schemas.microsoft.com/office/drawing/2014/main" id="{397A9E9E-4D0A-B4E8-8E9E-A3032B338361}"/>
                </a:ext>
              </a:extLst>
            </p:cNvPr>
            <p:cNvSpPr/>
            <p:nvPr/>
          </p:nvSpPr>
          <p:spPr bwMode="auto">
            <a:xfrm>
              <a:off x="6670017" y="4106507"/>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Isosceles Triangle 9264">
              <a:extLst>
                <a:ext uri="{FF2B5EF4-FFF2-40B4-BE49-F238E27FC236}">
                  <a16:creationId xmlns:a16="http://schemas.microsoft.com/office/drawing/2014/main" id="{9241B350-0746-520E-7715-7A30CD2B4BA7}"/>
                </a:ext>
              </a:extLst>
            </p:cNvPr>
            <p:cNvSpPr/>
            <p:nvPr/>
          </p:nvSpPr>
          <p:spPr bwMode="auto">
            <a:xfrm>
              <a:off x="7093380" y="4195970"/>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Isosceles Triangle 9265">
              <a:extLst>
                <a:ext uri="{FF2B5EF4-FFF2-40B4-BE49-F238E27FC236}">
                  <a16:creationId xmlns:a16="http://schemas.microsoft.com/office/drawing/2014/main" id="{2E447AB1-5255-013D-357A-8F1448E1906E}"/>
                </a:ext>
              </a:extLst>
            </p:cNvPr>
            <p:cNvSpPr/>
            <p:nvPr/>
          </p:nvSpPr>
          <p:spPr bwMode="auto">
            <a:xfrm>
              <a:off x="7138822" y="4330568"/>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Isosceles Triangle 9266">
              <a:extLst>
                <a:ext uri="{FF2B5EF4-FFF2-40B4-BE49-F238E27FC236}">
                  <a16:creationId xmlns:a16="http://schemas.microsoft.com/office/drawing/2014/main" id="{5B504FD3-D394-49DF-EA43-ACF15E5FAC61}"/>
                </a:ext>
              </a:extLst>
            </p:cNvPr>
            <p:cNvSpPr/>
            <p:nvPr/>
          </p:nvSpPr>
          <p:spPr bwMode="auto">
            <a:xfrm>
              <a:off x="7179864" y="4325821"/>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8" name="Isosceles Triangle 9267">
              <a:extLst>
                <a:ext uri="{FF2B5EF4-FFF2-40B4-BE49-F238E27FC236}">
                  <a16:creationId xmlns:a16="http://schemas.microsoft.com/office/drawing/2014/main" id="{CFCE2E8B-E8B3-EA5C-FFEA-62E1856CDAD4}"/>
                </a:ext>
              </a:extLst>
            </p:cNvPr>
            <p:cNvSpPr/>
            <p:nvPr/>
          </p:nvSpPr>
          <p:spPr bwMode="auto">
            <a:xfrm>
              <a:off x="7860012" y="4319500"/>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9" name="Isosceles Triangle 9268">
              <a:extLst>
                <a:ext uri="{FF2B5EF4-FFF2-40B4-BE49-F238E27FC236}">
                  <a16:creationId xmlns:a16="http://schemas.microsoft.com/office/drawing/2014/main" id="{9411FEFE-726F-21CD-6AF4-FA4325713135}"/>
                </a:ext>
              </a:extLst>
            </p:cNvPr>
            <p:cNvSpPr/>
            <p:nvPr/>
          </p:nvSpPr>
          <p:spPr bwMode="auto">
            <a:xfrm>
              <a:off x="7917750" y="4326043"/>
              <a:ext cx="103777" cy="894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72" name="Freeform: Shape 9271">
            <a:extLst>
              <a:ext uri="{FF2B5EF4-FFF2-40B4-BE49-F238E27FC236}">
                <a16:creationId xmlns:a16="http://schemas.microsoft.com/office/drawing/2014/main" id="{92ABEE25-E85E-B19B-6DB6-54B1CDCEE2A2}"/>
              </a:ext>
            </a:extLst>
          </p:cNvPr>
          <p:cNvSpPr/>
          <p:nvPr/>
        </p:nvSpPr>
        <p:spPr bwMode="auto">
          <a:xfrm>
            <a:off x="2514600" y="1766888"/>
            <a:ext cx="7515225" cy="2690812"/>
          </a:xfrm>
          <a:custGeom>
            <a:avLst/>
            <a:gdLst>
              <a:gd name="connsiteX0" fmla="*/ 7515225 w 7515225"/>
              <a:gd name="connsiteY0" fmla="*/ 2690812 h 2690812"/>
              <a:gd name="connsiteX1" fmla="*/ 7515225 w 7515225"/>
              <a:gd name="connsiteY1" fmla="*/ 2452687 h 2690812"/>
              <a:gd name="connsiteX2" fmla="*/ 5700713 w 7515225"/>
              <a:gd name="connsiteY2" fmla="*/ 2452687 h 2690812"/>
              <a:gd name="connsiteX3" fmla="*/ 5700713 w 7515225"/>
              <a:gd name="connsiteY3" fmla="*/ 2371725 h 2690812"/>
              <a:gd name="connsiteX4" fmla="*/ 4991100 w 7515225"/>
              <a:gd name="connsiteY4" fmla="*/ 2371725 h 2690812"/>
              <a:gd name="connsiteX5" fmla="*/ 4991100 w 7515225"/>
              <a:gd name="connsiteY5" fmla="*/ 2319337 h 2690812"/>
              <a:gd name="connsiteX6" fmla="*/ 4848225 w 7515225"/>
              <a:gd name="connsiteY6" fmla="*/ 2319337 h 2690812"/>
              <a:gd name="connsiteX7" fmla="*/ 4848225 w 7515225"/>
              <a:gd name="connsiteY7" fmla="*/ 2276475 h 2690812"/>
              <a:gd name="connsiteX8" fmla="*/ 4681538 w 7515225"/>
              <a:gd name="connsiteY8" fmla="*/ 2276475 h 2690812"/>
              <a:gd name="connsiteX9" fmla="*/ 4681538 w 7515225"/>
              <a:gd name="connsiteY9" fmla="*/ 2195512 h 2690812"/>
              <a:gd name="connsiteX10" fmla="*/ 4652963 w 7515225"/>
              <a:gd name="connsiteY10" fmla="*/ 2195512 h 2690812"/>
              <a:gd name="connsiteX11" fmla="*/ 4652963 w 7515225"/>
              <a:gd name="connsiteY11" fmla="*/ 2147887 h 2690812"/>
              <a:gd name="connsiteX12" fmla="*/ 4414838 w 7515225"/>
              <a:gd name="connsiteY12" fmla="*/ 2147887 h 2690812"/>
              <a:gd name="connsiteX13" fmla="*/ 4414838 w 7515225"/>
              <a:gd name="connsiteY13" fmla="*/ 2105025 h 2690812"/>
              <a:gd name="connsiteX14" fmla="*/ 4010025 w 7515225"/>
              <a:gd name="connsiteY14" fmla="*/ 2105025 h 2690812"/>
              <a:gd name="connsiteX15" fmla="*/ 4010025 w 7515225"/>
              <a:gd name="connsiteY15" fmla="*/ 2076450 h 2690812"/>
              <a:gd name="connsiteX16" fmla="*/ 3957638 w 7515225"/>
              <a:gd name="connsiteY16" fmla="*/ 2076450 h 2690812"/>
              <a:gd name="connsiteX17" fmla="*/ 3957638 w 7515225"/>
              <a:gd name="connsiteY17" fmla="*/ 2038350 h 2690812"/>
              <a:gd name="connsiteX18" fmla="*/ 3929063 w 7515225"/>
              <a:gd name="connsiteY18" fmla="*/ 2038350 h 2690812"/>
              <a:gd name="connsiteX19" fmla="*/ 3929063 w 7515225"/>
              <a:gd name="connsiteY19" fmla="*/ 1938337 h 2690812"/>
              <a:gd name="connsiteX20" fmla="*/ 3895725 w 7515225"/>
              <a:gd name="connsiteY20" fmla="*/ 1938337 h 2690812"/>
              <a:gd name="connsiteX21" fmla="*/ 3895725 w 7515225"/>
              <a:gd name="connsiteY21" fmla="*/ 1900237 h 2690812"/>
              <a:gd name="connsiteX22" fmla="*/ 3586163 w 7515225"/>
              <a:gd name="connsiteY22" fmla="*/ 1900237 h 2690812"/>
              <a:gd name="connsiteX23" fmla="*/ 3586163 w 7515225"/>
              <a:gd name="connsiteY23" fmla="*/ 1876425 h 2690812"/>
              <a:gd name="connsiteX24" fmla="*/ 3548063 w 7515225"/>
              <a:gd name="connsiteY24" fmla="*/ 1876425 h 2690812"/>
              <a:gd name="connsiteX25" fmla="*/ 3548063 w 7515225"/>
              <a:gd name="connsiteY25" fmla="*/ 1852612 h 2690812"/>
              <a:gd name="connsiteX26" fmla="*/ 3500438 w 7515225"/>
              <a:gd name="connsiteY26" fmla="*/ 1852612 h 2690812"/>
              <a:gd name="connsiteX27" fmla="*/ 3500438 w 7515225"/>
              <a:gd name="connsiteY27" fmla="*/ 1824037 h 2690812"/>
              <a:gd name="connsiteX28" fmla="*/ 3286125 w 7515225"/>
              <a:gd name="connsiteY28" fmla="*/ 1824037 h 2690812"/>
              <a:gd name="connsiteX29" fmla="*/ 3286125 w 7515225"/>
              <a:gd name="connsiteY29" fmla="*/ 1790700 h 2690812"/>
              <a:gd name="connsiteX30" fmla="*/ 3271838 w 7515225"/>
              <a:gd name="connsiteY30" fmla="*/ 1790700 h 2690812"/>
              <a:gd name="connsiteX31" fmla="*/ 3271838 w 7515225"/>
              <a:gd name="connsiteY31" fmla="*/ 1743075 h 2690812"/>
              <a:gd name="connsiteX32" fmla="*/ 3195638 w 7515225"/>
              <a:gd name="connsiteY32" fmla="*/ 1743075 h 2690812"/>
              <a:gd name="connsiteX33" fmla="*/ 3195638 w 7515225"/>
              <a:gd name="connsiteY33" fmla="*/ 1724025 h 2690812"/>
              <a:gd name="connsiteX34" fmla="*/ 2943225 w 7515225"/>
              <a:gd name="connsiteY34" fmla="*/ 1724025 h 2690812"/>
              <a:gd name="connsiteX35" fmla="*/ 2943225 w 7515225"/>
              <a:gd name="connsiteY35" fmla="*/ 1700212 h 2690812"/>
              <a:gd name="connsiteX36" fmla="*/ 2909888 w 7515225"/>
              <a:gd name="connsiteY36" fmla="*/ 1700212 h 2690812"/>
              <a:gd name="connsiteX37" fmla="*/ 2909888 w 7515225"/>
              <a:gd name="connsiteY37" fmla="*/ 1666875 h 2690812"/>
              <a:gd name="connsiteX38" fmla="*/ 2876550 w 7515225"/>
              <a:gd name="connsiteY38" fmla="*/ 1666875 h 2690812"/>
              <a:gd name="connsiteX39" fmla="*/ 2876550 w 7515225"/>
              <a:gd name="connsiteY39" fmla="*/ 1609725 h 2690812"/>
              <a:gd name="connsiteX40" fmla="*/ 2595563 w 7515225"/>
              <a:gd name="connsiteY40" fmla="*/ 1609725 h 2690812"/>
              <a:gd name="connsiteX41" fmla="*/ 2595563 w 7515225"/>
              <a:gd name="connsiteY41" fmla="*/ 1557337 h 2690812"/>
              <a:gd name="connsiteX42" fmla="*/ 2552700 w 7515225"/>
              <a:gd name="connsiteY42" fmla="*/ 1557337 h 2690812"/>
              <a:gd name="connsiteX43" fmla="*/ 2552700 w 7515225"/>
              <a:gd name="connsiteY43" fmla="*/ 1514475 h 2690812"/>
              <a:gd name="connsiteX44" fmla="*/ 2519363 w 7515225"/>
              <a:gd name="connsiteY44" fmla="*/ 1514475 h 2690812"/>
              <a:gd name="connsiteX45" fmla="*/ 2519363 w 7515225"/>
              <a:gd name="connsiteY45" fmla="*/ 1447800 h 2690812"/>
              <a:gd name="connsiteX46" fmla="*/ 2490788 w 7515225"/>
              <a:gd name="connsiteY46" fmla="*/ 1447800 h 2690812"/>
              <a:gd name="connsiteX47" fmla="*/ 2490788 w 7515225"/>
              <a:gd name="connsiteY47" fmla="*/ 1409700 h 2690812"/>
              <a:gd name="connsiteX48" fmla="*/ 2343150 w 7515225"/>
              <a:gd name="connsiteY48" fmla="*/ 1409700 h 2690812"/>
              <a:gd name="connsiteX49" fmla="*/ 2343150 w 7515225"/>
              <a:gd name="connsiteY49" fmla="*/ 1390650 h 2690812"/>
              <a:gd name="connsiteX50" fmla="*/ 2205038 w 7515225"/>
              <a:gd name="connsiteY50" fmla="*/ 1390650 h 2690812"/>
              <a:gd name="connsiteX51" fmla="*/ 2205038 w 7515225"/>
              <a:gd name="connsiteY51" fmla="*/ 1352550 h 2690812"/>
              <a:gd name="connsiteX52" fmla="*/ 2171700 w 7515225"/>
              <a:gd name="connsiteY52" fmla="*/ 1352550 h 2690812"/>
              <a:gd name="connsiteX53" fmla="*/ 2171700 w 7515225"/>
              <a:gd name="connsiteY53" fmla="*/ 1314450 h 2690812"/>
              <a:gd name="connsiteX54" fmla="*/ 2147888 w 7515225"/>
              <a:gd name="connsiteY54" fmla="*/ 1314450 h 2690812"/>
              <a:gd name="connsiteX55" fmla="*/ 2147888 w 7515225"/>
              <a:gd name="connsiteY55" fmla="*/ 1276350 h 2690812"/>
              <a:gd name="connsiteX56" fmla="*/ 2095500 w 7515225"/>
              <a:gd name="connsiteY56" fmla="*/ 1276350 h 2690812"/>
              <a:gd name="connsiteX57" fmla="*/ 2095500 w 7515225"/>
              <a:gd name="connsiteY57" fmla="*/ 1247775 h 2690812"/>
              <a:gd name="connsiteX58" fmla="*/ 2047875 w 7515225"/>
              <a:gd name="connsiteY58" fmla="*/ 1247775 h 2690812"/>
              <a:gd name="connsiteX59" fmla="*/ 1976438 w 7515225"/>
              <a:gd name="connsiteY59" fmla="*/ 1247775 h 2690812"/>
              <a:gd name="connsiteX60" fmla="*/ 1976438 w 7515225"/>
              <a:gd name="connsiteY60" fmla="*/ 1200150 h 2690812"/>
              <a:gd name="connsiteX61" fmla="*/ 1871663 w 7515225"/>
              <a:gd name="connsiteY61" fmla="*/ 1200150 h 2690812"/>
              <a:gd name="connsiteX62" fmla="*/ 1871663 w 7515225"/>
              <a:gd name="connsiteY62" fmla="*/ 1171575 h 2690812"/>
              <a:gd name="connsiteX63" fmla="*/ 1847850 w 7515225"/>
              <a:gd name="connsiteY63" fmla="*/ 1171575 h 2690812"/>
              <a:gd name="connsiteX64" fmla="*/ 1847850 w 7515225"/>
              <a:gd name="connsiteY64" fmla="*/ 1109662 h 2690812"/>
              <a:gd name="connsiteX65" fmla="*/ 1804988 w 7515225"/>
              <a:gd name="connsiteY65" fmla="*/ 1109662 h 2690812"/>
              <a:gd name="connsiteX66" fmla="*/ 1804988 w 7515225"/>
              <a:gd name="connsiteY66" fmla="*/ 1047750 h 2690812"/>
              <a:gd name="connsiteX67" fmla="*/ 1781175 w 7515225"/>
              <a:gd name="connsiteY67" fmla="*/ 1047750 h 2690812"/>
              <a:gd name="connsiteX68" fmla="*/ 1781175 w 7515225"/>
              <a:gd name="connsiteY68" fmla="*/ 1009650 h 2690812"/>
              <a:gd name="connsiteX69" fmla="*/ 1500188 w 7515225"/>
              <a:gd name="connsiteY69" fmla="*/ 1009650 h 2690812"/>
              <a:gd name="connsiteX70" fmla="*/ 1500188 w 7515225"/>
              <a:gd name="connsiteY70" fmla="*/ 957262 h 2690812"/>
              <a:gd name="connsiteX71" fmla="*/ 1447800 w 7515225"/>
              <a:gd name="connsiteY71" fmla="*/ 957262 h 2690812"/>
              <a:gd name="connsiteX72" fmla="*/ 1447800 w 7515225"/>
              <a:gd name="connsiteY72" fmla="*/ 914400 h 2690812"/>
              <a:gd name="connsiteX73" fmla="*/ 1433513 w 7515225"/>
              <a:gd name="connsiteY73" fmla="*/ 914400 h 2690812"/>
              <a:gd name="connsiteX74" fmla="*/ 1433513 w 7515225"/>
              <a:gd name="connsiteY74" fmla="*/ 847725 h 2690812"/>
              <a:gd name="connsiteX75" fmla="*/ 1262063 w 7515225"/>
              <a:gd name="connsiteY75" fmla="*/ 847725 h 2690812"/>
              <a:gd name="connsiteX76" fmla="*/ 1262063 w 7515225"/>
              <a:gd name="connsiteY76" fmla="*/ 828675 h 2690812"/>
              <a:gd name="connsiteX77" fmla="*/ 1152525 w 7515225"/>
              <a:gd name="connsiteY77" fmla="*/ 828675 h 2690812"/>
              <a:gd name="connsiteX78" fmla="*/ 1152525 w 7515225"/>
              <a:gd name="connsiteY78" fmla="*/ 809625 h 2690812"/>
              <a:gd name="connsiteX79" fmla="*/ 1109663 w 7515225"/>
              <a:gd name="connsiteY79" fmla="*/ 809625 h 2690812"/>
              <a:gd name="connsiteX80" fmla="*/ 1109663 w 7515225"/>
              <a:gd name="connsiteY80" fmla="*/ 738187 h 2690812"/>
              <a:gd name="connsiteX81" fmla="*/ 1085850 w 7515225"/>
              <a:gd name="connsiteY81" fmla="*/ 738187 h 2690812"/>
              <a:gd name="connsiteX82" fmla="*/ 1085850 w 7515225"/>
              <a:gd name="connsiteY82" fmla="*/ 690562 h 2690812"/>
              <a:gd name="connsiteX83" fmla="*/ 1062038 w 7515225"/>
              <a:gd name="connsiteY83" fmla="*/ 690562 h 2690812"/>
              <a:gd name="connsiteX84" fmla="*/ 1062038 w 7515225"/>
              <a:gd name="connsiteY84" fmla="*/ 609600 h 2690812"/>
              <a:gd name="connsiteX85" fmla="*/ 1042988 w 7515225"/>
              <a:gd name="connsiteY85" fmla="*/ 609600 h 2690812"/>
              <a:gd name="connsiteX86" fmla="*/ 1042988 w 7515225"/>
              <a:gd name="connsiteY86" fmla="*/ 585787 h 2690812"/>
              <a:gd name="connsiteX87" fmla="*/ 1009650 w 7515225"/>
              <a:gd name="connsiteY87" fmla="*/ 585787 h 2690812"/>
              <a:gd name="connsiteX88" fmla="*/ 1009650 w 7515225"/>
              <a:gd name="connsiteY88" fmla="*/ 557212 h 2690812"/>
              <a:gd name="connsiteX89" fmla="*/ 966788 w 7515225"/>
              <a:gd name="connsiteY89" fmla="*/ 557212 h 2690812"/>
              <a:gd name="connsiteX90" fmla="*/ 966788 w 7515225"/>
              <a:gd name="connsiteY90" fmla="*/ 528637 h 2690812"/>
              <a:gd name="connsiteX91" fmla="*/ 857250 w 7515225"/>
              <a:gd name="connsiteY91" fmla="*/ 528637 h 2690812"/>
              <a:gd name="connsiteX92" fmla="*/ 857250 w 7515225"/>
              <a:gd name="connsiteY92" fmla="*/ 504825 h 2690812"/>
              <a:gd name="connsiteX93" fmla="*/ 819150 w 7515225"/>
              <a:gd name="connsiteY93" fmla="*/ 504825 h 2690812"/>
              <a:gd name="connsiteX94" fmla="*/ 819150 w 7515225"/>
              <a:gd name="connsiteY94" fmla="*/ 481012 h 2690812"/>
              <a:gd name="connsiteX95" fmla="*/ 795338 w 7515225"/>
              <a:gd name="connsiteY95" fmla="*/ 481012 h 2690812"/>
              <a:gd name="connsiteX96" fmla="*/ 795338 w 7515225"/>
              <a:gd name="connsiteY96" fmla="*/ 438150 h 2690812"/>
              <a:gd name="connsiteX97" fmla="*/ 766763 w 7515225"/>
              <a:gd name="connsiteY97" fmla="*/ 438150 h 2690812"/>
              <a:gd name="connsiteX98" fmla="*/ 742950 w 7515225"/>
              <a:gd name="connsiteY98" fmla="*/ 414337 h 2690812"/>
              <a:gd name="connsiteX99" fmla="*/ 742950 w 7515225"/>
              <a:gd name="connsiteY99" fmla="*/ 342900 h 2690812"/>
              <a:gd name="connsiteX100" fmla="*/ 709613 w 7515225"/>
              <a:gd name="connsiteY100" fmla="*/ 342900 h 2690812"/>
              <a:gd name="connsiteX101" fmla="*/ 709613 w 7515225"/>
              <a:gd name="connsiteY101" fmla="*/ 304800 h 2690812"/>
              <a:gd name="connsiteX102" fmla="*/ 671513 w 7515225"/>
              <a:gd name="connsiteY102" fmla="*/ 304800 h 2690812"/>
              <a:gd name="connsiteX103" fmla="*/ 671513 w 7515225"/>
              <a:gd name="connsiteY103" fmla="*/ 247650 h 2690812"/>
              <a:gd name="connsiteX104" fmla="*/ 571500 w 7515225"/>
              <a:gd name="connsiteY104" fmla="*/ 247650 h 2690812"/>
              <a:gd name="connsiteX105" fmla="*/ 571500 w 7515225"/>
              <a:gd name="connsiteY105" fmla="*/ 233362 h 2690812"/>
              <a:gd name="connsiteX106" fmla="*/ 433388 w 7515225"/>
              <a:gd name="connsiteY106" fmla="*/ 233362 h 2690812"/>
              <a:gd name="connsiteX107" fmla="*/ 433388 w 7515225"/>
              <a:gd name="connsiteY107" fmla="*/ 204787 h 2690812"/>
              <a:gd name="connsiteX108" fmla="*/ 371475 w 7515225"/>
              <a:gd name="connsiteY108" fmla="*/ 204787 h 2690812"/>
              <a:gd name="connsiteX109" fmla="*/ 371475 w 7515225"/>
              <a:gd name="connsiteY109" fmla="*/ 161925 h 2690812"/>
              <a:gd name="connsiteX110" fmla="*/ 357188 w 7515225"/>
              <a:gd name="connsiteY110" fmla="*/ 161925 h 2690812"/>
              <a:gd name="connsiteX111" fmla="*/ 357188 w 7515225"/>
              <a:gd name="connsiteY111" fmla="*/ 114300 h 2690812"/>
              <a:gd name="connsiteX112" fmla="*/ 314325 w 7515225"/>
              <a:gd name="connsiteY112" fmla="*/ 114300 h 2690812"/>
              <a:gd name="connsiteX113" fmla="*/ 314325 w 7515225"/>
              <a:gd name="connsiteY113" fmla="*/ 76200 h 2690812"/>
              <a:gd name="connsiteX114" fmla="*/ 276225 w 7515225"/>
              <a:gd name="connsiteY114" fmla="*/ 76200 h 2690812"/>
              <a:gd name="connsiteX115" fmla="*/ 276225 w 7515225"/>
              <a:gd name="connsiteY115" fmla="*/ 47625 h 2690812"/>
              <a:gd name="connsiteX116" fmla="*/ 185738 w 7515225"/>
              <a:gd name="connsiteY116" fmla="*/ 47625 h 2690812"/>
              <a:gd name="connsiteX117" fmla="*/ 185738 w 7515225"/>
              <a:gd name="connsiteY117" fmla="*/ 23812 h 2690812"/>
              <a:gd name="connsiteX118" fmla="*/ 152400 w 7515225"/>
              <a:gd name="connsiteY118" fmla="*/ 23812 h 2690812"/>
              <a:gd name="connsiteX119" fmla="*/ 152400 w 7515225"/>
              <a:gd name="connsiteY119" fmla="*/ 0 h 2690812"/>
              <a:gd name="connsiteX120" fmla="*/ 0 w 7515225"/>
              <a:gd name="connsiteY120" fmla="*/ 0 h 2690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7515225" h="2690812">
                <a:moveTo>
                  <a:pt x="7515225" y="2690812"/>
                </a:moveTo>
                <a:lnTo>
                  <a:pt x="7515225" y="2452687"/>
                </a:lnTo>
                <a:lnTo>
                  <a:pt x="5700713" y="2452687"/>
                </a:lnTo>
                <a:lnTo>
                  <a:pt x="5700713" y="2371725"/>
                </a:lnTo>
                <a:lnTo>
                  <a:pt x="4991100" y="2371725"/>
                </a:lnTo>
                <a:lnTo>
                  <a:pt x="4991100" y="2319337"/>
                </a:lnTo>
                <a:lnTo>
                  <a:pt x="4848225" y="2319337"/>
                </a:lnTo>
                <a:lnTo>
                  <a:pt x="4848225" y="2276475"/>
                </a:lnTo>
                <a:lnTo>
                  <a:pt x="4681538" y="2276475"/>
                </a:lnTo>
                <a:lnTo>
                  <a:pt x="4681538" y="2195512"/>
                </a:lnTo>
                <a:lnTo>
                  <a:pt x="4652963" y="2195512"/>
                </a:lnTo>
                <a:lnTo>
                  <a:pt x="4652963" y="2147887"/>
                </a:lnTo>
                <a:lnTo>
                  <a:pt x="4414838" y="2147887"/>
                </a:lnTo>
                <a:lnTo>
                  <a:pt x="4414838" y="2105025"/>
                </a:lnTo>
                <a:lnTo>
                  <a:pt x="4010025" y="2105025"/>
                </a:lnTo>
                <a:lnTo>
                  <a:pt x="4010025" y="2076450"/>
                </a:lnTo>
                <a:lnTo>
                  <a:pt x="3957638" y="2076450"/>
                </a:lnTo>
                <a:lnTo>
                  <a:pt x="3957638" y="2038350"/>
                </a:lnTo>
                <a:lnTo>
                  <a:pt x="3929063" y="2038350"/>
                </a:lnTo>
                <a:lnTo>
                  <a:pt x="3929063" y="1938337"/>
                </a:lnTo>
                <a:lnTo>
                  <a:pt x="3895725" y="1938337"/>
                </a:lnTo>
                <a:lnTo>
                  <a:pt x="3895725" y="1900237"/>
                </a:lnTo>
                <a:lnTo>
                  <a:pt x="3586163" y="1900237"/>
                </a:lnTo>
                <a:lnTo>
                  <a:pt x="3586163" y="1876425"/>
                </a:lnTo>
                <a:lnTo>
                  <a:pt x="3548063" y="1876425"/>
                </a:lnTo>
                <a:lnTo>
                  <a:pt x="3548063" y="1852612"/>
                </a:lnTo>
                <a:lnTo>
                  <a:pt x="3500438" y="1852612"/>
                </a:lnTo>
                <a:lnTo>
                  <a:pt x="3500438" y="1824037"/>
                </a:lnTo>
                <a:lnTo>
                  <a:pt x="3286125" y="1824037"/>
                </a:lnTo>
                <a:lnTo>
                  <a:pt x="3286125" y="1790700"/>
                </a:lnTo>
                <a:lnTo>
                  <a:pt x="3271838" y="1790700"/>
                </a:lnTo>
                <a:lnTo>
                  <a:pt x="3271838" y="1743075"/>
                </a:lnTo>
                <a:lnTo>
                  <a:pt x="3195638" y="1743075"/>
                </a:lnTo>
                <a:lnTo>
                  <a:pt x="3195638" y="1724025"/>
                </a:lnTo>
                <a:lnTo>
                  <a:pt x="2943225" y="1724025"/>
                </a:lnTo>
                <a:lnTo>
                  <a:pt x="2943225" y="1700212"/>
                </a:lnTo>
                <a:lnTo>
                  <a:pt x="2909888" y="1700212"/>
                </a:lnTo>
                <a:lnTo>
                  <a:pt x="2909888" y="1666875"/>
                </a:lnTo>
                <a:lnTo>
                  <a:pt x="2876550" y="1666875"/>
                </a:lnTo>
                <a:lnTo>
                  <a:pt x="2876550" y="1609725"/>
                </a:lnTo>
                <a:lnTo>
                  <a:pt x="2595563" y="1609725"/>
                </a:lnTo>
                <a:lnTo>
                  <a:pt x="2595563" y="1557337"/>
                </a:lnTo>
                <a:lnTo>
                  <a:pt x="2552700" y="1557337"/>
                </a:lnTo>
                <a:lnTo>
                  <a:pt x="2552700" y="1514475"/>
                </a:lnTo>
                <a:lnTo>
                  <a:pt x="2519363" y="1514475"/>
                </a:lnTo>
                <a:lnTo>
                  <a:pt x="2519363" y="1447800"/>
                </a:lnTo>
                <a:lnTo>
                  <a:pt x="2490788" y="1447800"/>
                </a:lnTo>
                <a:lnTo>
                  <a:pt x="2490788" y="1409700"/>
                </a:lnTo>
                <a:lnTo>
                  <a:pt x="2343150" y="1409700"/>
                </a:lnTo>
                <a:lnTo>
                  <a:pt x="2343150" y="1390650"/>
                </a:lnTo>
                <a:lnTo>
                  <a:pt x="2205038" y="1390650"/>
                </a:lnTo>
                <a:lnTo>
                  <a:pt x="2205038" y="1352550"/>
                </a:lnTo>
                <a:lnTo>
                  <a:pt x="2171700" y="1352550"/>
                </a:lnTo>
                <a:lnTo>
                  <a:pt x="2171700" y="1314450"/>
                </a:lnTo>
                <a:lnTo>
                  <a:pt x="2147888" y="1314450"/>
                </a:lnTo>
                <a:lnTo>
                  <a:pt x="2147888" y="1276350"/>
                </a:lnTo>
                <a:lnTo>
                  <a:pt x="2095500" y="1276350"/>
                </a:lnTo>
                <a:lnTo>
                  <a:pt x="2095500" y="1247775"/>
                </a:lnTo>
                <a:lnTo>
                  <a:pt x="2047875" y="1247775"/>
                </a:lnTo>
                <a:lnTo>
                  <a:pt x="1976438" y="1247775"/>
                </a:lnTo>
                <a:lnTo>
                  <a:pt x="1976438" y="1200150"/>
                </a:lnTo>
                <a:lnTo>
                  <a:pt x="1871663" y="1200150"/>
                </a:lnTo>
                <a:lnTo>
                  <a:pt x="1871663" y="1171575"/>
                </a:lnTo>
                <a:lnTo>
                  <a:pt x="1847850" y="1171575"/>
                </a:lnTo>
                <a:lnTo>
                  <a:pt x="1847850" y="1109662"/>
                </a:lnTo>
                <a:lnTo>
                  <a:pt x="1804988" y="1109662"/>
                </a:lnTo>
                <a:lnTo>
                  <a:pt x="1804988" y="1047750"/>
                </a:lnTo>
                <a:lnTo>
                  <a:pt x="1781175" y="1047750"/>
                </a:lnTo>
                <a:lnTo>
                  <a:pt x="1781175" y="1009650"/>
                </a:lnTo>
                <a:lnTo>
                  <a:pt x="1500188" y="1009650"/>
                </a:lnTo>
                <a:lnTo>
                  <a:pt x="1500188" y="957262"/>
                </a:lnTo>
                <a:lnTo>
                  <a:pt x="1447800" y="957262"/>
                </a:lnTo>
                <a:lnTo>
                  <a:pt x="1447800" y="914400"/>
                </a:lnTo>
                <a:lnTo>
                  <a:pt x="1433513" y="914400"/>
                </a:lnTo>
                <a:lnTo>
                  <a:pt x="1433513" y="847725"/>
                </a:lnTo>
                <a:lnTo>
                  <a:pt x="1262063" y="847725"/>
                </a:lnTo>
                <a:lnTo>
                  <a:pt x="1262063" y="828675"/>
                </a:lnTo>
                <a:lnTo>
                  <a:pt x="1152525" y="828675"/>
                </a:lnTo>
                <a:lnTo>
                  <a:pt x="1152525" y="809625"/>
                </a:lnTo>
                <a:lnTo>
                  <a:pt x="1109663" y="809625"/>
                </a:lnTo>
                <a:lnTo>
                  <a:pt x="1109663" y="738187"/>
                </a:lnTo>
                <a:lnTo>
                  <a:pt x="1085850" y="738187"/>
                </a:lnTo>
                <a:lnTo>
                  <a:pt x="1085850" y="690562"/>
                </a:lnTo>
                <a:lnTo>
                  <a:pt x="1062038" y="690562"/>
                </a:lnTo>
                <a:lnTo>
                  <a:pt x="1062038" y="609600"/>
                </a:lnTo>
                <a:lnTo>
                  <a:pt x="1042988" y="609600"/>
                </a:lnTo>
                <a:lnTo>
                  <a:pt x="1042988" y="585787"/>
                </a:lnTo>
                <a:lnTo>
                  <a:pt x="1009650" y="585787"/>
                </a:lnTo>
                <a:lnTo>
                  <a:pt x="1009650" y="557212"/>
                </a:lnTo>
                <a:lnTo>
                  <a:pt x="966788" y="557212"/>
                </a:lnTo>
                <a:lnTo>
                  <a:pt x="966788" y="528637"/>
                </a:lnTo>
                <a:lnTo>
                  <a:pt x="857250" y="528637"/>
                </a:lnTo>
                <a:lnTo>
                  <a:pt x="857250" y="504825"/>
                </a:lnTo>
                <a:lnTo>
                  <a:pt x="819150" y="504825"/>
                </a:lnTo>
                <a:lnTo>
                  <a:pt x="819150" y="481012"/>
                </a:lnTo>
                <a:lnTo>
                  <a:pt x="795338" y="481012"/>
                </a:lnTo>
                <a:lnTo>
                  <a:pt x="795338" y="438150"/>
                </a:lnTo>
                <a:lnTo>
                  <a:pt x="766763" y="438150"/>
                </a:lnTo>
                <a:lnTo>
                  <a:pt x="742950" y="414337"/>
                </a:lnTo>
                <a:lnTo>
                  <a:pt x="742950" y="342900"/>
                </a:lnTo>
                <a:lnTo>
                  <a:pt x="709613" y="342900"/>
                </a:lnTo>
                <a:lnTo>
                  <a:pt x="709613" y="304800"/>
                </a:lnTo>
                <a:lnTo>
                  <a:pt x="671513" y="304800"/>
                </a:lnTo>
                <a:lnTo>
                  <a:pt x="671513" y="247650"/>
                </a:lnTo>
                <a:lnTo>
                  <a:pt x="571500" y="247650"/>
                </a:lnTo>
                <a:lnTo>
                  <a:pt x="571500" y="233362"/>
                </a:lnTo>
                <a:lnTo>
                  <a:pt x="433388" y="233362"/>
                </a:lnTo>
                <a:lnTo>
                  <a:pt x="433388" y="204787"/>
                </a:lnTo>
                <a:lnTo>
                  <a:pt x="371475" y="204787"/>
                </a:lnTo>
                <a:lnTo>
                  <a:pt x="371475" y="161925"/>
                </a:lnTo>
                <a:lnTo>
                  <a:pt x="357188" y="161925"/>
                </a:lnTo>
                <a:lnTo>
                  <a:pt x="357188" y="114300"/>
                </a:lnTo>
                <a:lnTo>
                  <a:pt x="314325" y="114300"/>
                </a:lnTo>
                <a:lnTo>
                  <a:pt x="314325" y="76200"/>
                </a:lnTo>
                <a:lnTo>
                  <a:pt x="276225" y="76200"/>
                </a:lnTo>
                <a:lnTo>
                  <a:pt x="276225" y="47625"/>
                </a:lnTo>
                <a:lnTo>
                  <a:pt x="185738" y="47625"/>
                </a:lnTo>
                <a:lnTo>
                  <a:pt x="185738" y="23812"/>
                </a:lnTo>
                <a:lnTo>
                  <a:pt x="152400" y="23812"/>
                </a:lnTo>
                <a:lnTo>
                  <a:pt x="152400"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9343" name="Group 9342">
            <a:extLst>
              <a:ext uri="{FF2B5EF4-FFF2-40B4-BE49-F238E27FC236}">
                <a16:creationId xmlns:a16="http://schemas.microsoft.com/office/drawing/2014/main" id="{6231EEF1-6743-9271-4142-D412DEB302F0}"/>
              </a:ext>
            </a:extLst>
          </p:cNvPr>
          <p:cNvGrpSpPr/>
          <p:nvPr/>
        </p:nvGrpSpPr>
        <p:grpSpPr>
          <a:xfrm>
            <a:off x="2484291" y="1719262"/>
            <a:ext cx="7603704" cy="2767460"/>
            <a:chOff x="2484291" y="1719262"/>
            <a:chExt cx="7603704" cy="2767460"/>
          </a:xfrm>
        </p:grpSpPr>
        <p:sp>
          <p:nvSpPr>
            <p:cNvPr id="9273" name="Oval 9272">
              <a:extLst>
                <a:ext uri="{FF2B5EF4-FFF2-40B4-BE49-F238E27FC236}">
                  <a16:creationId xmlns:a16="http://schemas.microsoft.com/office/drawing/2014/main" id="{2E9F5CA2-209D-9496-3B0E-6FB3DF31CD54}"/>
                </a:ext>
              </a:extLst>
            </p:cNvPr>
            <p:cNvSpPr/>
            <p:nvPr/>
          </p:nvSpPr>
          <p:spPr bwMode="auto">
            <a:xfrm>
              <a:off x="2484291" y="1719262"/>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4" name="Oval 9273">
              <a:extLst>
                <a:ext uri="{FF2B5EF4-FFF2-40B4-BE49-F238E27FC236}">
                  <a16:creationId xmlns:a16="http://schemas.microsoft.com/office/drawing/2014/main" id="{05ADA2FC-64ED-02D5-AFD9-897AB5F3782C}"/>
                </a:ext>
              </a:extLst>
            </p:cNvPr>
            <p:cNvSpPr/>
            <p:nvPr/>
          </p:nvSpPr>
          <p:spPr bwMode="auto">
            <a:xfrm>
              <a:off x="2640415" y="1743113"/>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Oval 9274">
              <a:extLst>
                <a:ext uri="{FF2B5EF4-FFF2-40B4-BE49-F238E27FC236}">
                  <a16:creationId xmlns:a16="http://schemas.microsoft.com/office/drawing/2014/main" id="{42C13864-8D81-B7D2-DE6D-8992AB7AC4AD}"/>
                </a:ext>
              </a:extLst>
            </p:cNvPr>
            <p:cNvSpPr/>
            <p:nvPr/>
          </p:nvSpPr>
          <p:spPr bwMode="auto">
            <a:xfrm>
              <a:off x="2667949" y="1757400"/>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6" name="Oval 9275">
              <a:extLst>
                <a:ext uri="{FF2B5EF4-FFF2-40B4-BE49-F238E27FC236}">
                  <a16:creationId xmlns:a16="http://schemas.microsoft.com/office/drawing/2014/main" id="{729B1A8A-BBA8-5B1A-F1B1-1EBD092DBA89}"/>
                </a:ext>
              </a:extLst>
            </p:cNvPr>
            <p:cNvSpPr/>
            <p:nvPr/>
          </p:nvSpPr>
          <p:spPr bwMode="auto">
            <a:xfrm>
              <a:off x="2705875" y="1772657"/>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7" name="Oval 9276">
              <a:extLst>
                <a:ext uri="{FF2B5EF4-FFF2-40B4-BE49-F238E27FC236}">
                  <a16:creationId xmlns:a16="http://schemas.microsoft.com/office/drawing/2014/main" id="{7ACAF3FF-E30F-D4C6-1EFD-C6F83B926167}"/>
                </a:ext>
              </a:extLst>
            </p:cNvPr>
            <p:cNvSpPr/>
            <p:nvPr/>
          </p:nvSpPr>
          <p:spPr bwMode="auto">
            <a:xfrm>
              <a:off x="2751398" y="1796432"/>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8" name="Oval 9277">
              <a:extLst>
                <a:ext uri="{FF2B5EF4-FFF2-40B4-BE49-F238E27FC236}">
                  <a16:creationId xmlns:a16="http://schemas.microsoft.com/office/drawing/2014/main" id="{C288E9AC-1795-A403-537B-284535AF6826}"/>
                </a:ext>
              </a:extLst>
            </p:cNvPr>
            <p:cNvSpPr/>
            <p:nvPr/>
          </p:nvSpPr>
          <p:spPr bwMode="auto">
            <a:xfrm>
              <a:off x="2790364" y="1811623"/>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9" name="Oval 9278">
              <a:extLst>
                <a:ext uri="{FF2B5EF4-FFF2-40B4-BE49-F238E27FC236}">
                  <a16:creationId xmlns:a16="http://schemas.microsoft.com/office/drawing/2014/main" id="{91AD3932-18EE-BF6F-CA67-4CF1FA2A81EB}"/>
                </a:ext>
              </a:extLst>
            </p:cNvPr>
            <p:cNvSpPr/>
            <p:nvPr/>
          </p:nvSpPr>
          <p:spPr bwMode="auto">
            <a:xfrm>
              <a:off x="2823500" y="1853806"/>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0" name="Oval 9279">
              <a:extLst>
                <a:ext uri="{FF2B5EF4-FFF2-40B4-BE49-F238E27FC236}">
                  <a16:creationId xmlns:a16="http://schemas.microsoft.com/office/drawing/2014/main" id="{A78B8A59-A820-7022-3DCA-0C5C7D6881DD}"/>
                </a:ext>
              </a:extLst>
            </p:cNvPr>
            <p:cNvSpPr/>
            <p:nvPr/>
          </p:nvSpPr>
          <p:spPr bwMode="auto">
            <a:xfrm>
              <a:off x="2828061" y="1889556"/>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1" name="Oval 9280">
              <a:extLst>
                <a:ext uri="{FF2B5EF4-FFF2-40B4-BE49-F238E27FC236}">
                  <a16:creationId xmlns:a16="http://schemas.microsoft.com/office/drawing/2014/main" id="{A49F7C94-7166-BAB1-5423-103C31912F56}"/>
                </a:ext>
              </a:extLst>
            </p:cNvPr>
            <p:cNvSpPr/>
            <p:nvPr/>
          </p:nvSpPr>
          <p:spPr bwMode="auto">
            <a:xfrm>
              <a:off x="2894121" y="1931739"/>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2" name="Oval 9281">
              <a:extLst>
                <a:ext uri="{FF2B5EF4-FFF2-40B4-BE49-F238E27FC236}">
                  <a16:creationId xmlns:a16="http://schemas.microsoft.com/office/drawing/2014/main" id="{8D75B22C-8D81-BF82-0B3A-B2E79F3750A6}"/>
                </a:ext>
              </a:extLst>
            </p:cNvPr>
            <p:cNvSpPr/>
            <p:nvPr/>
          </p:nvSpPr>
          <p:spPr bwMode="auto">
            <a:xfrm>
              <a:off x="2913324" y="1960808"/>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3" name="Oval 9282">
              <a:extLst>
                <a:ext uri="{FF2B5EF4-FFF2-40B4-BE49-F238E27FC236}">
                  <a16:creationId xmlns:a16="http://schemas.microsoft.com/office/drawing/2014/main" id="{6FA1244A-F10E-B07B-20D5-F1E4D18D80A3}"/>
                </a:ext>
              </a:extLst>
            </p:cNvPr>
            <p:cNvSpPr/>
            <p:nvPr/>
          </p:nvSpPr>
          <p:spPr bwMode="auto">
            <a:xfrm>
              <a:off x="2984400" y="1960808"/>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4" name="Oval 9283">
              <a:extLst>
                <a:ext uri="{FF2B5EF4-FFF2-40B4-BE49-F238E27FC236}">
                  <a16:creationId xmlns:a16="http://schemas.microsoft.com/office/drawing/2014/main" id="{F027E674-E38F-4E9B-7EF8-6F1CE83139C8}"/>
                </a:ext>
              </a:extLst>
            </p:cNvPr>
            <p:cNvSpPr/>
            <p:nvPr/>
          </p:nvSpPr>
          <p:spPr bwMode="auto">
            <a:xfrm>
              <a:off x="3078151" y="1967489"/>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5" name="Oval 9284">
              <a:extLst>
                <a:ext uri="{FF2B5EF4-FFF2-40B4-BE49-F238E27FC236}">
                  <a16:creationId xmlns:a16="http://schemas.microsoft.com/office/drawing/2014/main" id="{29E60F6C-FA92-169A-5DA6-97B8668758C9}"/>
                </a:ext>
              </a:extLst>
            </p:cNvPr>
            <p:cNvSpPr/>
            <p:nvPr/>
          </p:nvSpPr>
          <p:spPr bwMode="auto">
            <a:xfrm>
              <a:off x="3174822" y="2038741"/>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6" name="Oval 9285">
              <a:extLst>
                <a:ext uri="{FF2B5EF4-FFF2-40B4-BE49-F238E27FC236}">
                  <a16:creationId xmlns:a16="http://schemas.microsoft.com/office/drawing/2014/main" id="{BD53C10E-2843-BBD6-C54E-00827CDEDD6F}"/>
                </a:ext>
              </a:extLst>
            </p:cNvPr>
            <p:cNvSpPr/>
            <p:nvPr/>
          </p:nvSpPr>
          <p:spPr bwMode="auto">
            <a:xfrm>
              <a:off x="3203363" y="2077707"/>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7" name="Oval 9286">
              <a:extLst>
                <a:ext uri="{FF2B5EF4-FFF2-40B4-BE49-F238E27FC236}">
                  <a16:creationId xmlns:a16="http://schemas.microsoft.com/office/drawing/2014/main" id="{F4953BBA-A6CD-83B6-EE22-7AC2FF2394BA}"/>
                </a:ext>
              </a:extLst>
            </p:cNvPr>
            <p:cNvSpPr/>
            <p:nvPr/>
          </p:nvSpPr>
          <p:spPr bwMode="auto">
            <a:xfrm>
              <a:off x="3222566" y="2116673"/>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8" name="Oval 9287">
              <a:extLst>
                <a:ext uri="{FF2B5EF4-FFF2-40B4-BE49-F238E27FC236}">
                  <a16:creationId xmlns:a16="http://schemas.microsoft.com/office/drawing/2014/main" id="{142ED93D-FF02-E332-DCE7-54FE0C94B5E9}"/>
                </a:ext>
              </a:extLst>
            </p:cNvPr>
            <p:cNvSpPr/>
            <p:nvPr/>
          </p:nvSpPr>
          <p:spPr bwMode="auto">
            <a:xfrm>
              <a:off x="3233764" y="2164299"/>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9" name="Oval 9288">
              <a:extLst>
                <a:ext uri="{FF2B5EF4-FFF2-40B4-BE49-F238E27FC236}">
                  <a16:creationId xmlns:a16="http://schemas.microsoft.com/office/drawing/2014/main" id="{6271178C-731C-E11A-8F7E-2F389495CD05}"/>
                </a:ext>
              </a:extLst>
            </p:cNvPr>
            <p:cNvSpPr/>
            <p:nvPr/>
          </p:nvSpPr>
          <p:spPr bwMode="auto">
            <a:xfrm>
              <a:off x="3476073" y="2266309"/>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0" name="Oval 9289">
              <a:extLst>
                <a:ext uri="{FF2B5EF4-FFF2-40B4-BE49-F238E27FC236}">
                  <a16:creationId xmlns:a16="http://schemas.microsoft.com/office/drawing/2014/main" id="{7C013788-15DB-7337-B815-7AC513A35541}"/>
                </a:ext>
              </a:extLst>
            </p:cNvPr>
            <p:cNvSpPr/>
            <p:nvPr/>
          </p:nvSpPr>
          <p:spPr bwMode="auto">
            <a:xfrm>
              <a:off x="3544124" y="2412753"/>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1" name="Oval 9290">
              <a:extLst>
                <a:ext uri="{FF2B5EF4-FFF2-40B4-BE49-F238E27FC236}">
                  <a16:creationId xmlns:a16="http://schemas.microsoft.com/office/drawing/2014/main" id="{9F66AD33-095F-3B4E-AB6A-0FEEC2C47282}"/>
                </a:ext>
              </a:extLst>
            </p:cNvPr>
            <p:cNvSpPr/>
            <p:nvPr/>
          </p:nvSpPr>
          <p:spPr bwMode="auto">
            <a:xfrm>
              <a:off x="3563327" y="2452195"/>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2" name="Oval 9291">
              <a:extLst>
                <a:ext uri="{FF2B5EF4-FFF2-40B4-BE49-F238E27FC236}">
                  <a16:creationId xmlns:a16="http://schemas.microsoft.com/office/drawing/2014/main" id="{7789EEBA-143F-A0D9-2787-64191114F39B}"/>
                </a:ext>
              </a:extLst>
            </p:cNvPr>
            <p:cNvSpPr/>
            <p:nvPr/>
          </p:nvSpPr>
          <p:spPr bwMode="auto">
            <a:xfrm>
              <a:off x="3617598" y="2529615"/>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3" name="Oval 9292">
              <a:extLst>
                <a:ext uri="{FF2B5EF4-FFF2-40B4-BE49-F238E27FC236}">
                  <a16:creationId xmlns:a16="http://schemas.microsoft.com/office/drawing/2014/main" id="{F52ECFC8-BD10-A26D-8DD1-6BA51D21AAA6}"/>
                </a:ext>
              </a:extLst>
            </p:cNvPr>
            <p:cNvSpPr/>
            <p:nvPr/>
          </p:nvSpPr>
          <p:spPr bwMode="auto">
            <a:xfrm>
              <a:off x="3839878" y="2585596"/>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4" name="Oval 9293">
              <a:extLst>
                <a:ext uri="{FF2B5EF4-FFF2-40B4-BE49-F238E27FC236}">
                  <a16:creationId xmlns:a16="http://schemas.microsoft.com/office/drawing/2014/main" id="{F75CF758-E95B-60A2-9241-AB026719E9BC}"/>
                </a:ext>
              </a:extLst>
            </p:cNvPr>
            <p:cNvSpPr/>
            <p:nvPr/>
          </p:nvSpPr>
          <p:spPr bwMode="auto">
            <a:xfrm>
              <a:off x="3897799" y="2595084"/>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Oval 9294">
              <a:extLst>
                <a:ext uri="{FF2B5EF4-FFF2-40B4-BE49-F238E27FC236}">
                  <a16:creationId xmlns:a16="http://schemas.microsoft.com/office/drawing/2014/main" id="{A4EDD82F-349F-6EEA-9347-E6290F966C29}"/>
                </a:ext>
              </a:extLst>
            </p:cNvPr>
            <p:cNvSpPr/>
            <p:nvPr/>
          </p:nvSpPr>
          <p:spPr bwMode="auto">
            <a:xfrm>
              <a:off x="3917002" y="2664004"/>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6" name="Oval 9295">
              <a:extLst>
                <a:ext uri="{FF2B5EF4-FFF2-40B4-BE49-F238E27FC236}">
                  <a16:creationId xmlns:a16="http://schemas.microsoft.com/office/drawing/2014/main" id="{4EC845B4-3793-B161-93F2-68122C46B206}"/>
                </a:ext>
              </a:extLst>
            </p:cNvPr>
            <p:cNvSpPr/>
            <p:nvPr/>
          </p:nvSpPr>
          <p:spPr bwMode="auto">
            <a:xfrm>
              <a:off x="3931286" y="2685659"/>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7" name="Oval 9296">
              <a:extLst>
                <a:ext uri="{FF2B5EF4-FFF2-40B4-BE49-F238E27FC236}">
                  <a16:creationId xmlns:a16="http://schemas.microsoft.com/office/drawing/2014/main" id="{0140AF39-E1E4-DD16-BA25-B62948B5D24E}"/>
                </a:ext>
              </a:extLst>
            </p:cNvPr>
            <p:cNvSpPr/>
            <p:nvPr/>
          </p:nvSpPr>
          <p:spPr bwMode="auto">
            <a:xfrm>
              <a:off x="3970252" y="2732590"/>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8" name="Oval 9297">
              <a:extLst>
                <a:ext uri="{FF2B5EF4-FFF2-40B4-BE49-F238E27FC236}">
                  <a16:creationId xmlns:a16="http://schemas.microsoft.com/office/drawing/2014/main" id="{9AA0D47C-0F17-70BD-8DA7-F9060E736F78}"/>
                </a:ext>
              </a:extLst>
            </p:cNvPr>
            <p:cNvSpPr/>
            <p:nvPr/>
          </p:nvSpPr>
          <p:spPr bwMode="auto">
            <a:xfrm>
              <a:off x="4276587" y="2771556"/>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9" name="Oval 9298">
              <a:extLst>
                <a:ext uri="{FF2B5EF4-FFF2-40B4-BE49-F238E27FC236}">
                  <a16:creationId xmlns:a16="http://schemas.microsoft.com/office/drawing/2014/main" id="{630A709C-7BD8-3F32-CE19-5AC1D3F84A2B}"/>
                </a:ext>
              </a:extLst>
            </p:cNvPr>
            <p:cNvSpPr/>
            <p:nvPr/>
          </p:nvSpPr>
          <p:spPr bwMode="auto">
            <a:xfrm>
              <a:off x="4287537" y="2804317"/>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0" name="Oval 9299">
              <a:extLst>
                <a:ext uri="{FF2B5EF4-FFF2-40B4-BE49-F238E27FC236}">
                  <a16:creationId xmlns:a16="http://schemas.microsoft.com/office/drawing/2014/main" id="{CB08698E-542F-FE7D-3079-09B6DEC92473}"/>
                </a:ext>
              </a:extLst>
            </p:cNvPr>
            <p:cNvSpPr/>
            <p:nvPr/>
          </p:nvSpPr>
          <p:spPr bwMode="auto">
            <a:xfrm>
              <a:off x="4312077" y="2851943"/>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1" name="Oval 9300">
              <a:extLst>
                <a:ext uri="{FF2B5EF4-FFF2-40B4-BE49-F238E27FC236}">
                  <a16:creationId xmlns:a16="http://schemas.microsoft.com/office/drawing/2014/main" id="{C3460140-9A27-A69A-52F4-9FA620756E15}"/>
                </a:ext>
              </a:extLst>
            </p:cNvPr>
            <p:cNvSpPr/>
            <p:nvPr/>
          </p:nvSpPr>
          <p:spPr bwMode="auto">
            <a:xfrm>
              <a:off x="4591827" y="2995491"/>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2" name="Oval 9301">
              <a:extLst>
                <a:ext uri="{FF2B5EF4-FFF2-40B4-BE49-F238E27FC236}">
                  <a16:creationId xmlns:a16="http://schemas.microsoft.com/office/drawing/2014/main" id="{E2689B44-D635-1F5B-352C-27C50547CF56}"/>
                </a:ext>
              </a:extLst>
            </p:cNvPr>
            <p:cNvSpPr/>
            <p:nvPr/>
          </p:nvSpPr>
          <p:spPr bwMode="auto">
            <a:xfrm>
              <a:off x="4618945" y="3026749"/>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3" name="Oval 9302">
              <a:extLst>
                <a:ext uri="{FF2B5EF4-FFF2-40B4-BE49-F238E27FC236}">
                  <a16:creationId xmlns:a16="http://schemas.microsoft.com/office/drawing/2014/main" id="{1507A1E7-E0E6-3E53-9169-1080071F38A6}"/>
                </a:ext>
              </a:extLst>
            </p:cNvPr>
            <p:cNvSpPr/>
            <p:nvPr/>
          </p:nvSpPr>
          <p:spPr bwMode="auto">
            <a:xfrm>
              <a:off x="4638148" y="3060952"/>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4" name="Oval 9303">
              <a:extLst>
                <a:ext uri="{FF2B5EF4-FFF2-40B4-BE49-F238E27FC236}">
                  <a16:creationId xmlns:a16="http://schemas.microsoft.com/office/drawing/2014/main" id="{525022C7-7863-3119-D236-5B4E2809D083}"/>
                </a:ext>
              </a:extLst>
            </p:cNvPr>
            <p:cNvSpPr/>
            <p:nvPr/>
          </p:nvSpPr>
          <p:spPr bwMode="auto">
            <a:xfrm>
              <a:off x="4669772" y="3093713"/>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5" name="Oval 9304">
              <a:extLst>
                <a:ext uri="{FF2B5EF4-FFF2-40B4-BE49-F238E27FC236}">
                  <a16:creationId xmlns:a16="http://schemas.microsoft.com/office/drawing/2014/main" id="{DA004C0A-087B-A350-C967-40EA6BF35CD3}"/>
                </a:ext>
              </a:extLst>
            </p:cNvPr>
            <p:cNvSpPr/>
            <p:nvPr/>
          </p:nvSpPr>
          <p:spPr bwMode="auto">
            <a:xfrm>
              <a:off x="4755052" y="3132679"/>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6" name="Oval 9305">
              <a:extLst>
                <a:ext uri="{FF2B5EF4-FFF2-40B4-BE49-F238E27FC236}">
                  <a16:creationId xmlns:a16="http://schemas.microsoft.com/office/drawing/2014/main" id="{2FB41021-B6D1-3CAD-595D-217F8721090A}"/>
                </a:ext>
              </a:extLst>
            </p:cNvPr>
            <p:cNvSpPr/>
            <p:nvPr/>
          </p:nvSpPr>
          <p:spPr bwMode="auto">
            <a:xfrm>
              <a:off x="4940367" y="3132679"/>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7" name="Oval 9306">
              <a:extLst>
                <a:ext uri="{FF2B5EF4-FFF2-40B4-BE49-F238E27FC236}">
                  <a16:creationId xmlns:a16="http://schemas.microsoft.com/office/drawing/2014/main" id="{F18F0438-B626-C4F2-9A83-5FB4679F1931}"/>
                </a:ext>
              </a:extLst>
            </p:cNvPr>
            <p:cNvSpPr/>
            <p:nvPr/>
          </p:nvSpPr>
          <p:spPr bwMode="auto">
            <a:xfrm>
              <a:off x="4968434" y="3171645"/>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8" name="Oval 9307">
              <a:extLst>
                <a:ext uri="{FF2B5EF4-FFF2-40B4-BE49-F238E27FC236}">
                  <a16:creationId xmlns:a16="http://schemas.microsoft.com/office/drawing/2014/main" id="{FAA8EE49-2A89-7171-053C-81A359DFC02F}"/>
                </a:ext>
              </a:extLst>
            </p:cNvPr>
            <p:cNvSpPr/>
            <p:nvPr/>
          </p:nvSpPr>
          <p:spPr bwMode="auto">
            <a:xfrm>
              <a:off x="4987637" y="3204202"/>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9" name="Oval 9308">
              <a:extLst>
                <a:ext uri="{FF2B5EF4-FFF2-40B4-BE49-F238E27FC236}">
                  <a16:creationId xmlns:a16="http://schemas.microsoft.com/office/drawing/2014/main" id="{A8B8A924-9FC0-C53A-71F8-CFD1058DE105}"/>
                </a:ext>
              </a:extLst>
            </p:cNvPr>
            <p:cNvSpPr/>
            <p:nvPr/>
          </p:nvSpPr>
          <p:spPr bwMode="auto">
            <a:xfrm>
              <a:off x="5006840" y="3236759"/>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0" name="Oval 9309">
              <a:extLst>
                <a:ext uri="{FF2B5EF4-FFF2-40B4-BE49-F238E27FC236}">
                  <a16:creationId xmlns:a16="http://schemas.microsoft.com/office/drawing/2014/main" id="{E4CBEE7A-C931-8E00-0CFA-D63D6D331B7E}"/>
                </a:ext>
              </a:extLst>
            </p:cNvPr>
            <p:cNvSpPr/>
            <p:nvPr/>
          </p:nvSpPr>
          <p:spPr bwMode="auto">
            <a:xfrm>
              <a:off x="5017153" y="3279123"/>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1" name="Oval 9310">
              <a:extLst>
                <a:ext uri="{FF2B5EF4-FFF2-40B4-BE49-F238E27FC236}">
                  <a16:creationId xmlns:a16="http://schemas.microsoft.com/office/drawing/2014/main" id="{9C0F8DFF-B702-19CB-48F8-3F7149FD6F60}"/>
                </a:ext>
              </a:extLst>
            </p:cNvPr>
            <p:cNvSpPr/>
            <p:nvPr/>
          </p:nvSpPr>
          <p:spPr bwMode="auto">
            <a:xfrm>
              <a:off x="5031154" y="3308267"/>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2" name="Oval 9311">
              <a:extLst>
                <a:ext uri="{FF2B5EF4-FFF2-40B4-BE49-F238E27FC236}">
                  <a16:creationId xmlns:a16="http://schemas.microsoft.com/office/drawing/2014/main" id="{ABF97472-5BB5-B0C4-7FE7-D8DDF415A78B}"/>
                </a:ext>
              </a:extLst>
            </p:cNvPr>
            <p:cNvSpPr/>
            <p:nvPr/>
          </p:nvSpPr>
          <p:spPr bwMode="auto">
            <a:xfrm>
              <a:off x="5073821" y="3311884"/>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3" name="Oval 9312">
              <a:extLst>
                <a:ext uri="{FF2B5EF4-FFF2-40B4-BE49-F238E27FC236}">
                  <a16:creationId xmlns:a16="http://schemas.microsoft.com/office/drawing/2014/main" id="{46DC83B4-B187-9F78-FF78-C64668AA112F}"/>
                </a:ext>
              </a:extLst>
            </p:cNvPr>
            <p:cNvSpPr/>
            <p:nvPr/>
          </p:nvSpPr>
          <p:spPr bwMode="auto">
            <a:xfrm>
              <a:off x="5105759" y="3311884"/>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4" name="Oval 9313">
              <a:extLst>
                <a:ext uri="{FF2B5EF4-FFF2-40B4-BE49-F238E27FC236}">
                  <a16:creationId xmlns:a16="http://schemas.microsoft.com/office/drawing/2014/main" id="{EFD80421-18FD-EAE2-3083-65A6093508E2}"/>
                </a:ext>
              </a:extLst>
            </p:cNvPr>
            <p:cNvSpPr/>
            <p:nvPr/>
          </p:nvSpPr>
          <p:spPr bwMode="auto">
            <a:xfrm>
              <a:off x="5311258" y="3330554"/>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5" name="Oval 9314">
              <a:extLst>
                <a:ext uri="{FF2B5EF4-FFF2-40B4-BE49-F238E27FC236}">
                  <a16:creationId xmlns:a16="http://schemas.microsoft.com/office/drawing/2014/main" id="{C07AF826-9D85-7CA3-3E1F-22656D831F09}"/>
                </a:ext>
              </a:extLst>
            </p:cNvPr>
            <p:cNvSpPr/>
            <p:nvPr/>
          </p:nvSpPr>
          <p:spPr bwMode="auto">
            <a:xfrm>
              <a:off x="5339613" y="3334225"/>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6" name="Oval 9315">
              <a:extLst>
                <a:ext uri="{FF2B5EF4-FFF2-40B4-BE49-F238E27FC236}">
                  <a16:creationId xmlns:a16="http://schemas.microsoft.com/office/drawing/2014/main" id="{9DE9D1AB-E43F-A622-4EF9-364F263AF7EC}"/>
                </a:ext>
              </a:extLst>
            </p:cNvPr>
            <p:cNvSpPr/>
            <p:nvPr/>
          </p:nvSpPr>
          <p:spPr bwMode="auto">
            <a:xfrm>
              <a:off x="5373475" y="3377089"/>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7" name="Oval 9316">
              <a:extLst>
                <a:ext uri="{FF2B5EF4-FFF2-40B4-BE49-F238E27FC236}">
                  <a16:creationId xmlns:a16="http://schemas.microsoft.com/office/drawing/2014/main" id="{832C3544-ADE2-35A0-6F11-369D9A7F0E7A}"/>
                </a:ext>
              </a:extLst>
            </p:cNvPr>
            <p:cNvSpPr/>
            <p:nvPr/>
          </p:nvSpPr>
          <p:spPr bwMode="auto">
            <a:xfrm>
              <a:off x="5383789" y="3405748"/>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8" name="Oval 9317">
              <a:extLst>
                <a:ext uri="{FF2B5EF4-FFF2-40B4-BE49-F238E27FC236}">
                  <a16:creationId xmlns:a16="http://schemas.microsoft.com/office/drawing/2014/main" id="{AB9E76EF-571E-A92A-1FA0-F7FA93364C28}"/>
                </a:ext>
              </a:extLst>
            </p:cNvPr>
            <p:cNvSpPr/>
            <p:nvPr/>
          </p:nvSpPr>
          <p:spPr bwMode="auto">
            <a:xfrm>
              <a:off x="5406934" y="3424715"/>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9" name="Oval 9318">
              <a:extLst>
                <a:ext uri="{FF2B5EF4-FFF2-40B4-BE49-F238E27FC236}">
                  <a16:creationId xmlns:a16="http://schemas.microsoft.com/office/drawing/2014/main" id="{84D5BAB7-65E0-CDEB-249C-9042B89A0FBF}"/>
                </a:ext>
              </a:extLst>
            </p:cNvPr>
            <p:cNvSpPr/>
            <p:nvPr/>
          </p:nvSpPr>
          <p:spPr bwMode="auto">
            <a:xfrm>
              <a:off x="5430080" y="3443297"/>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0" name="Oval 9319">
              <a:extLst>
                <a:ext uri="{FF2B5EF4-FFF2-40B4-BE49-F238E27FC236}">
                  <a16:creationId xmlns:a16="http://schemas.microsoft.com/office/drawing/2014/main" id="{16E87C6E-29E7-E522-1BBA-EE2834275F0D}"/>
                </a:ext>
              </a:extLst>
            </p:cNvPr>
            <p:cNvSpPr/>
            <p:nvPr/>
          </p:nvSpPr>
          <p:spPr bwMode="auto">
            <a:xfrm>
              <a:off x="5656204" y="3420253"/>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1" name="Oval 9320">
              <a:extLst>
                <a:ext uri="{FF2B5EF4-FFF2-40B4-BE49-F238E27FC236}">
                  <a16:creationId xmlns:a16="http://schemas.microsoft.com/office/drawing/2014/main" id="{99FA3CE8-E3F2-D2B9-74F7-060F0D10D4AA}"/>
                </a:ext>
              </a:extLst>
            </p:cNvPr>
            <p:cNvSpPr/>
            <p:nvPr/>
          </p:nvSpPr>
          <p:spPr bwMode="auto">
            <a:xfrm>
              <a:off x="5684865" y="3476242"/>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2" name="Oval 9321">
              <a:extLst>
                <a:ext uri="{FF2B5EF4-FFF2-40B4-BE49-F238E27FC236}">
                  <a16:creationId xmlns:a16="http://schemas.microsoft.com/office/drawing/2014/main" id="{29B3A6E8-4B91-E9C8-54D9-A4FF5E2C8487}"/>
                </a:ext>
              </a:extLst>
            </p:cNvPr>
            <p:cNvSpPr/>
            <p:nvPr/>
          </p:nvSpPr>
          <p:spPr bwMode="auto">
            <a:xfrm>
              <a:off x="5715193" y="3500017"/>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3" name="Oval 9322">
              <a:extLst>
                <a:ext uri="{FF2B5EF4-FFF2-40B4-BE49-F238E27FC236}">
                  <a16:creationId xmlns:a16="http://schemas.microsoft.com/office/drawing/2014/main" id="{A4F3BE5C-C641-1162-26E9-99DE49D922DC}"/>
                </a:ext>
              </a:extLst>
            </p:cNvPr>
            <p:cNvSpPr/>
            <p:nvPr/>
          </p:nvSpPr>
          <p:spPr bwMode="auto">
            <a:xfrm>
              <a:off x="5752492" y="3510061"/>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4" name="Oval 9323">
              <a:extLst>
                <a:ext uri="{FF2B5EF4-FFF2-40B4-BE49-F238E27FC236}">
                  <a16:creationId xmlns:a16="http://schemas.microsoft.com/office/drawing/2014/main" id="{A775BE66-980C-F1F2-69A3-7FF9648B21EE}"/>
                </a:ext>
              </a:extLst>
            </p:cNvPr>
            <p:cNvSpPr/>
            <p:nvPr/>
          </p:nvSpPr>
          <p:spPr bwMode="auto">
            <a:xfrm>
              <a:off x="5762798" y="3556006"/>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5" name="Oval 9324">
              <a:extLst>
                <a:ext uri="{FF2B5EF4-FFF2-40B4-BE49-F238E27FC236}">
                  <a16:creationId xmlns:a16="http://schemas.microsoft.com/office/drawing/2014/main" id="{8DE08286-7C86-AF9C-A9A3-9918A80BDB7C}"/>
                </a:ext>
              </a:extLst>
            </p:cNvPr>
            <p:cNvSpPr/>
            <p:nvPr/>
          </p:nvSpPr>
          <p:spPr bwMode="auto">
            <a:xfrm>
              <a:off x="5884173" y="3549027"/>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6" name="Oval 9325">
              <a:extLst>
                <a:ext uri="{FF2B5EF4-FFF2-40B4-BE49-F238E27FC236}">
                  <a16:creationId xmlns:a16="http://schemas.microsoft.com/office/drawing/2014/main" id="{9A566B71-1A8D-5C78-41B6-1A5D0EF9B362}"/>
                </a:ext>
              </a:extLst>
            </p:cNvPr>
            <p:cNvSpPr/>
            <p:nvPr/>
          </p:nvSpPr>
          <p:spPr bwMode="auto">
            <a:xfrm>
              <a:off x="6327258" y="3633939"/>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7" name="Oval 9326">
              <a:extLst>
                <a:ext uri="{FF2B5EF4-FFF2-40B4-BE49-F238E27FC236}">
                  <a16:creationId xmlns:a16="http://schemas.microsoft.com/office/drawing/2014/main" id="{282EF003-3B68-9056-27BC-F2A6FBCED6B8}"/>
                </a:ext>
              </a:extLst>
            </p:cNvPr>
            <p:cNvSpPr/>
            <p:nvPr/>
          </p:nvSpPr>
          <p:spPr bwMode="auto">
            <a:xfrm>
              <a:off x="6366224" y="3657714"/>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8" name="Oval 9327">
              <a:extLst>
                <a:ext uri="{FF2B5EF4-FFF2-40B4-BE49-F238E27FC236}">
                  <a16:creationId xmlns:a16="http://schemas.microsoft.com/office/drawing/2014/main" id="{AF8235EE-077C-DFB5-13AC-6CEF441E5808}"/>
                </a:ext>
              </a:extLst>
            </p:cNvPr>
            <p:cNvSpPr/>
            <p:nvPr/>
          </p:nvSpPr>
          <p:spPr bwMode="auto">
            <a:xfrm>
              <a:off x="6398654" y="3660353"/>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9" name="Oval 9328">
              <a:extLst>
                <a:ext uri="{FF2B5EF4-FFF2-40B4-BE49-F238E27FC236}">
                  <a16:creationId xmlns:a16="http://schemas.microsoft.com/office/drawing/2014/main" id="{B1B29B79-4EFD-4C90-0FFD-B9D61563A8FE}"/>
                </a:ext>
              </a:extLst>
            </p:cNvPr>
            <p:cNvSpPr/>
            <p:nvPr/>
          </p:nvSpPr>
          <p:spPr bwMode="auto">
            <a:xfrm>
              <a:off x="6402136" y="3765191"/>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0" name="Oval 9329">
              <a:extLst>
                <a:ext uri="{FF2B5EF4-FFF2-40B4-BE49-F238E27FC236}">
                  <a16:creationId xmlns:a16="http://schemas.microsoft.com/office/drawing/2014/main" id="{9EB2A8DD-53AA-5421-528C-0F4407A5A63A}"/>
                </a:ext>
              </a:extLst>
            </p:cNvPr>
            <p:cNvSpPr/>
            <p:nvPr/>
          </p:nvSpPr>
          <p:spPr bwMode="auto">
            <a:xfrm>
              <a:off x="6421339" y="3788966"/>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1" name="Oval 9330">
              <a:extLst>
                <a:ext uri="{FF2B5EF4-FFF2-40B4-BE49-F238E27FC236}">
                  <a16:creationId xmlns:a16="http://schemas.microsoft.com/office/drawing/2014/main" id="{EF5DF4EF-AFE7-0B6E-4E39-D2640A6D0EAB}"/>
                </a:ext>
              </a:extLst>
            </p:cNvPr>
            <p:cNvSpPr/>
            <p:nvPr/>
          </p:nvSpPr>
          <p:spPr bwMode="auto">
            <a:xfrm>
              <a:off x="6457897" y="3807065"/>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2" name="Oval 9331">
              <a:extLst>
                <a:ext uri="{FF2B5EF4-FFF2-40B4-BE49-F238E27FC236}">
                  <a16:creationId xmlns:a16="http://schemas.microsoft.com/office/drawing/2014/main" id="{5ED5A099-57AF-1FF5-64DF-199318BB9E4B}"/>
                </a:ext>
              </a:extLst>
            </p:cNvPr>
            <p:cNvSpPr/>
            <p:nvPr/>
          </p:nvSpPr>
          <p:spPr bwMode="auto">
            <a:xfrm>
              <a:off x="7101605" y="3866899"/>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3" name="Oval 9332">
              <a:extLst>
                <a:ext uri="{FF2B5EF4-FFF2-40B4-BE49-F238E27FC236}">
                  <a16:creationId xmlns:a16="http://schemas.microsoft.com/office/drawing/2014/main" id="{6ED08E0C-5377-C41B-DA12-B5159946A82F}"/>
                </a:ext>
              </a:extLst>
            </p:cNvPr>
            <p:cNvSpPr/>
            <p:nvPr/>
          </p:nvSpPr>
          <p:spPr bwMode="auto">
            <a:xfrm>
              <a:off x="7123359" y="3903226"/>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4" name="Oval 9333">
              <a:extLst>
                <a:ext uri="{FF2B5EF4-FFF2-40B4-BE49-F238E27FC236}">
                  <a16:creationId xmlns:a16="http://schemas.microsoft.com/office/drawing/2014/main" id="{0B0F964B-05C2-F91D-B3CF-9FCA00E7D32A}"/>
                </a:ext>
              </a:extLst>
            </p:cNvPr>
            <p:cNvSpPr/>
            <p:nvPr/>
          </p:nvSpPr>
          <p:spPr bwMode="auto">
            <a:xfrm>
              <a:off x="7176578" y="4007353"/>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5" name="Oval 9334">
              <a:extLst>
                <a:ext uri="{FF2B5EF4-FFF2-40B4-BE49-F238E27FC236}">
                  <a16:creationId xmlns:a16="http://schemas.microsoft.com/office/drawing/2014/main" id="{4CE147A7-28EF-1023-C14A-E4EEA2C28A8E}"/>
                </a:ext>
              </a:extLst>
            </p:cNvPr>
            <p:cNvSpPr/>
            <p:nvPr/>
          </p:nvSpPr>
          <p:spPr bwMode="auto">
            <a:xfrm>
              <a:off x="7271877" y="4007353"/>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6" name="Oval 9335">
              <a:extLst>
                <a:ext uri="{FF2B5EF4-FFF2-40B4-BE49-F238E27FC236}">
                  <a16:creationId xmlns:a16="http://schemas.microsoft.com/office/drawing/2014/main" id="{84586BB9-8A06-E0AA-FE85-6308FA22DF1E}"/>
                </a:ext>
              </a:extLst>
            </p:cNvPr>
            <p:cNvSpPr/>
            <p:nvPr/>
          </p:nvSpPr>
          <p:spPr bwMode="auto">
            <a:xfrm>
              <a:off x="7529687" y="4096512"/>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7" name="Oval 9336">
              <a:extLst>
                <a:ext uri="{FF2B5EF4-FFF2-40B4-BE49-F238E27FC236}">
                  <a16:creationId xmlns:a16="http://schemas.microsoft.com/office/drawing/2014/main" id="{0C31FBE5-6B98-2E1A-A62B-137004545C99}"/>
                </a:ext>
              </a:extLst>
            </p:cNvPr>
            <p:cNvSpPr/>
            <p:nvPr/>
          </p:nvSpPr>
          <p:spPr bwMode="auto">
            <a:xfrm>
              <a:off x="7835910" y="4096512"/>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8" name="Oval 9337">
              <a:extLst>
                <a:ext uri="{FF2B5EF4-FFF2-40B4-BE49-F238E27FC236}">
                  <a16:creationId xmlns:a16="http://schemas.microsoft.com/office/drawing/2014/main" id="{15500684-2040-DDE3-4DC0-5BF7C8539CE8}"/>
                </a:ext>
              </a:extLst>
            </p:cNvPr>
            <p:cNvSpPr/>
            <p:nvPr/>
          </p:nvSpPr>
          <p:spPr bwMode="auto">
            <a:xfrm>
              <a:off x="7888603" y="4096512"/>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9" name="Oval 9338">
              <a:extLst>
                <a:ext uri="{FF2B5EF4-FFF2-40B4-BE49-F238E27FC236}">
                  <a16:creationId xmlns:a16="http://schemas.microsoft.com/office/drawing/2014/main" id="{3A8E5DA6-56FC-83BA-0651-524160013CE5}"/>
                </a:ext>
              </a:extLst>
            </p:cNvPr>
            <p:cNvSpPr/>
            <p:nvPr/>
          </p:nvSpPr>
          <p:spPr bwMode="auto">
            <a:xfrm>
              <a:off x="8526823" y="4175745"/>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0" name="Oval 9339">
              <a:extLst>
                <a:ext uri="{FF2B5EF4-FFF2-40B4-BE49-F238E27FC236}">
                  <a16:creationId xmlns:a16="http://schemas.microsoft.com/office/drawing/2014/main" id="{1381D798-3C19-0736-EF50-AE05D38EE1B8}"/>
                </a:ext>
              </a:extLst>
            </p:cNvPr>
            <p:cNvSpPr/>
            <p:nvPr/>
          </p:nvSpPr>
          <p:spPr bwMode="auto">
            <a:xfrm>
              <a:off x="8565789" y="4175745"/>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1" name="Oval 9340">
              <a:extLst>
                <a:ext uri="{FF2B5EF4-FFF2-40B4-BE49-F238E27FC236}">
                  <a16:creationId xmlns:a16="http://schemas.microsoft.com/office/drawing/2014/main" id="{DB047965-881F-1A4A-E677-67E2C6AB338D}"/>
                </a:ext>
              </a:extLst>
            </p:cNvPr>
            <p:cNvSpPr/>
            <p:nvPr/>
          </p:nvSpPr>
          <p:spPr bwMode="auto">
            <a:xfrm>
              <a:off x="8608437" y="4175745"/>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2" name="Oval 9341">
              <a:extLst>
                <a:ext uri="{FF2B5EF4-FFF2-40B4-BE49-F238E27FC236}">
                  <a16:creationId xmlns:a16="http://schemas.microsoft.com/office/drawing/2014/main" id="{6CDEFD59-ACB4-A71B-5B22-F2E3BEF111BB}"/>
                </a:ext>
              </a:extLst>
            </p:cNvPr>
            <p:cNvSpPr/>
            <p:nvPr/>
          </p:nvSpPr>
          <p:spPr bwMode="auto">
            <a:xfrm>
              <a:off x="10010062" y="4408789"/>
              <a:ext cx="77933" cy="77933"/>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570311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FB46D-551B-26B4-FA99-66602AF2ED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E73ED-5FE4-10CF-725D-B32A9EB75C1A}"/>
              </a:ext>
            </a:extLst>
          </p:cNvPr>
          <p:cNvSpPr>
            <a:spLocks noGrp="1"/>
          </p:cNvSpPr>
          <p:nvPr>
            <p:ph type="title"/>
          </p:nvPr>
        </p:nvSpPr>
        <p:spPr/>
        <p:txBody>
          <a:bodyPr/>
          <a:lstStyle/>
          <a:p>
            <a:r>
              <a:rPr lang="en-US" dirty="0"/>
              <a:t>ASCENT-03: </a:t>
            </a:r>
            <a:r>
              <a:rPr lang="en-US" altLang="en-US" sz="3600" dirty="0"/>
              <a:t>PFS by Subgroup</a:t>
            </a:r>
            <a:endParaRPr lang="en-US" dirty="0"/>
          </a:p>
        </p:txBody>
      </p:sp>
      <p:sp>
        <p:nvSpPr>
          <p:cNvPr id="3" name="Text Box 11">
            <a:extLst>
              <a:ext uri="{FF2B5EF4-FFF2-40B4-BE49-F238E27FC236}">
                <a16:creationId xmlns:a16="http://schemas.microsoft.com/office/drawing/2014/main" id="{8F501FA8-1BC2-F72D-FA94-73E3D8D0219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Arial" panose="020B0604020202020204" pitchFamily="34" charset="0"/>
              </a:rPr>
              <a:t>Cortes. ESMO 2025. Abstr LBA20.</a:t>
            </a:r>
          </a:p>
        </p:txBody>
      </p:sp>
      <p:sp>
        <p:nvSpPr>
          <p:cNvPr id="7" name="Text Box 11">
            <a:extLst>
              <a:ext uri="{FF2B5EF4-FFF2-40B4-BE49-F238E27FC236}">
                <a16:creationId xmlns:a16="http://schemas.microsoft.com/office/drawing/2014/main" id="{387000E9-16DF-538A-DAF1-70B668FF4BCB}"/>
              </a:ext>
            </a:extLst>
          </p:cNvPr>
          <p:cNvSpPr txBox="1">
            <a:spLocks noChangeArrowheads="1"/>
          </p:cNvSpPr>
          <p:nvPr/>
        </p:nvSpPr>
        <p:spPr bwMode="auto">
          <a:xfrm>
            <a:off x="10001577" y="5806905"/>
            <a:ext cx="19872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Data cutoff: April 2, 2025.</a:t>
            </a:r>
          </a:p>
        </p:txBody>
      </p:sp>
      <p:graphicFrame>
        <p:nvGraphicFramePr>
          <p:cNvPr id="8" name="Table 7">
            <a:extLst>
              <a:ext uri="{FF2B5EF4-FFF2-40B4-BE49-F238E27FC236}">
                <a16:creationId xmlns:a16="http://schemas.microsoft.com/office/drawing/2014/main" id="{BE8304EB-0EF0-C05F-B492-E263817F9EA0}"/>
              </a:ext>
            </a:extLst>
          </p:cNvPr>
          <p:cNvGraphicFramePr>
            <a:graphicFrameLocks noGrp="1"/>
          </p:cNvGraphicFramePr>
          <p:nvPr>
            <p:extLst>
              <p:ext uri="{D42A27DB-BD31-4B8C-83A1-F6EECF244321}">
                <p14:modId xmlns:p14="http://schemas.microsoft.com/office/powerpoint/2010/main" val="3169091066"/>
              </p:ext>
            </p:extLst>
          </p:nvPr>
        </p:nvGraphicFramePr>
        <p:xfrm>
          <a:off x="723900" y="1341440"/>
          <a:ext cx="10758303" cy="4450080"/>
        </p:xfrm>
        <a:graphic>
          <a:graphicData uri="http://schemas.openxmlformats.org/drawingml/2006/table">
            <a:tbl>
              <a:tblPr firstRow="1" bandRow="1">
                <a:tableStyleId>{5C22544A-7EE6-4342-B048-85BDC9FD1C3A}</a:tableStyleId>
              </a:tblPr>
              <a:tblGrid>
                <a:gridCol w="2199863">
                  <a:extLst>
                    <a:ext uri="{9D8B030D-6E8A-4147-A177-3AD203B41FA5}">
                      <a16:colId xmlns:a16="http://schemas.microsoft.com/office/drawing/2014/main" val="835097411"/>
                    </a:ext>
                  </a:extLst>
                </a:gridCol>
                <a:gridCol w="2319668">
                  <a:extLst>
                    <a:ext uri="{9D8B030D-6E8A-4147-A177-3AD203B41FA5}">
                      <a16:colId xmlns:a16="http://schemas.microsoft.com/office/drawing/2014/main" val="2645735001"/>
                    </a:ext>
                  </a:extLst>
                </a:gridCol>
                <a:gridCol w="708927">
                  <a:extLst>
                    <a:ext uri="{9D8B030D-6E8A-4147-A177-3AD203B41FA5}">
                      <a16:colId xmlns:a16="http://schemas.microsoft.com/office/drawing/2014/main" val="1422898386"/>
                    </a:ext>
                  </a:extLst>
                </a:gridCol>
                <a:gridCol w="1546470">
                  <a:extLst>
                    <a:ext uri="{9D8B030D-6E8A-4147-A177-3AD203B41FA5}">
                      <a16:colId xmlns:a16="http://schemas.microsoft.com/office/drawing/2014/main" val="4050379857"/>
                    </a:ext>
                  </a:extLst>
                </a:gridCol>
                <a:gridCol w="708927">
                  <a:extLst>
                    <a:ext uri="{9D8B030D-6E8A-4147-A177-3AD203B41FA5}">
                      <a16:colId xmlns:a16="http://schemas.microsoft.com/office/drawing/2014/main" val="499468284"/>
                    </a:ext>
                  </a:extLst>
                </a:gridCol>
                <a:gridCol w="1434161">
                  <a:extLst>
                    <a:ext uri="{9D8B030D-6E8A-4147-A177-3AD203B41FA5}">
                      <a16:colId xmlns:a16="http://schemas.microsoft.com/office/drawing/2014/main" val="3661908532"/>
                    </a:ext>
                  </a:extLst>
                </a:gridCol>
                <a:gridCol w="1840287">
                  <a:extLst>
                    <a:ext uri="{9D8B030D-6E8A-4147-A177-3AD203B41FA5}">
                      <a16:colId xmlns:a16="http://schemas.microsoft.com/office/drawing/2014/main" val="2560876574"/>
                    </a:ext>
                  </a:extLst>
                </a:gridCol>
              </a:tblGrid>
              <a:tr h="259676">
                <a:tc rowSpan="2" gridSpan="2">
                  <a:txBody>
                    <a:bodyPr/>
                    <a:lstStyle/>
                    <a:p>
                      <a:r>
                        <a:rPr lang="en-US" sz="1400" b="1" dirty="0">
                          <a:solidFill>
                            <a:schemeClr val="tx1"/>
                          </a:solidFill>
                          <a:latin typeface="Calibri" panose="020F0502020204030204" pitchFamily="34" charset="0"/>
                          <a:cs typeface="Calibri" panose="020F0502020204030204" pitchFamily="34" charset="0"/>
                        </a:rPr>
                        <a:t>Characteristic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hMerge="1">
                  <a:txBody>
                    <a:bodyPr/>
                    <a:lstStyle/>
                    <a:p>
                      <a:endParaRPr lang="en-US" sz="1600" b="1"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SG</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CT</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rowSpan="2">
                  <a:txBody>
                    <a:bodyPr/>
                    <a:lstStyle/>
                    <a:p>
                      <a:pPr algn="ctr"/>
                      <a:r>
                        <a:rPr lang="en-US" sz="1400" b="1" dirty="0">
                          <a:solidFill>
                            <a:schemeClr val="tx1"/>
                          </a:solidFill>
                          <a:latin typeface="Calibri" panose="020F0502020204030204" pitchFamily="34" charset="0"/>
                          <a:cs typeface="Calibri" panose="020F0502020204030204" pitchFamily="34" charset="0"/>
                        </a:rPr>
                        <a:t>Unstratified HR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9409324"/>
                  </a:ext>
                </a:extLst>
              </a:tr>
              <a:tr h="441449">
                <a:tc gridSpan="2" vMerge="1">
                  <a:txBody>
                    <a:bodyPr/>
                    <a:lstStyle/>
                    <a:p>
                      <a:endParaRPr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vMerge="1">
                  <a:txBody>
                    <a:bodyPr/>
                    <a:lstStyle/>
                    <a:p>
                      <a:endParaRPr lang="en-US"/>
                    </a:p>
                  </a:txBody>
                  <a:tcPr/>
                </a:tc>
                <a:tc>
                  <a:txBody>
                    <a:bodyPr/>
                    <a:lstStyle/>
                    <a:p>
                      <a:pPr algn="ctr"/>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n</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latin typeface="Calibri" panose="020F0502020204030204" pitchFamily="34" charset="0"/>
                          <a:ea typeface="Calibri" panose="020F0502020204030204" pitchFamily="34" charset="0"/>
                          <a:cs typeface="Calibri" panose="020F0502020204030204" pitchFamily="34" charset="0"/>
                        </a:rPr>
                        <a:t>Median PFS, </a:t>
                      </a:r>
                    </a:p>
                    <a:p>
                      <a:pPr algn="ctr"/>
                      <a:r>
                        <a:rPr lang="en-US" sz="1400" b="1">
                          <a:solidFill>
                            <a:schemeClr val="tx1"/>
                          </a:solidFill>
                          <a:latin typeface="Calibri" panose="020F0502020204030204" pitchFamily="34" charset="0"/>
                          <a:ea typeface="Calibri" panose="020F0502020204030204" pitchFamily="34" charset="0"/>
                          <a:cs typeface="Calibri" panose="020F0502020204030204" pitchFamily="34" charset="0"/>
                        </a:rPr>
                        <a:t>Mos (95% CI)</a:t>
                      </a:r>
                      <a:endPar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rPr>
                        <a:t>n</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a:solidFill>
                            <a:schemeClr val="tx1"/>
                          </a:solidFill>
                          <a:latin typeface="Calibri" panose="020F0502020204030204" pitchFamily="34" charset="0"/>
                          <a:ea typeface="Calibri" panose="020F0502020204030204" pitchFamily="34" charset="0"/>
                          <a:cs typeface="Calibri" panose="020F0502020204030204" pitchFamily="34" charset="0"/>
                        </a:rPr>
                        <a:t>Median PFS, </a:t>
                      </a:r>
                      <a:br>
                        <a:rPr lang="en-US" sz="1400" b="1">
                          <a:solidFill>
                            <a:schemeClr val="tx1"/>
                          </a:solidFill>
                          <a:latin typeface="Calibri" panose="020F0502020204030204" pitchFamily="34" charset="0"/>
                          <a:ea typeface="Calibri" panose="020F0502020204030204" pitchFamily="34" charset="0"/>
                          <a:cs typeface="Calibri" panose="020F0502020204030204" pitchFamily="34" charset="0"/>
                        </a:rPr>
                      </a:br>
                      <a:r>
                        <a:rPr lang="en-US" sz="1400" b="1">
                          <a:solidFill>
                            <a:schemeClr val="tx1"/>
                          </a:solidFill>
                          <a:latin typeface="Calibri" panose="020F0502020204030204" pitchFamily="34" charset="0"/>
                          <a:ea typeface="Calibri" panose="020F0502020204030204" pitchFamily="34" charset="0"/>
                          <a:cs typeface="Calibri" panose="020F0502020204030204" pitchFamily="34" charset="0"/>
                        </a:rPr>
                        <a:t>Mos (95% CI)</a:t>
                      </a:r>
                      <a:endParaRPr lang="en-US" sz="14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vMerge="1">
                  <a:txBody>
                    <a:bodyPr/>
                    <a:lstStyle/>
                    <a:p>
                      <a:endParaRPr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5581553"/>
                  </a:ext>
                </a:extLst>
              </a:tr>
              <a:tr h="259676">
                <a:tc gridSpan="2">
                  <a:txBody>
                    <a:bodyPr/>
                    <a:lstStyle/>
                    <a:p>
                      <a:pPr marL="0" indent="0">
                        <a:buFont typeface="Wingdings" panose="05000000000000000000" pitchFamily="2" charset="2"/>
                        <a:buNone/>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ITT population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pPr marL="0" indent="0">
                        <a:buFont typeface="Wingdings" panose="05000000000000000000" pitchFamily="2" charset="2"/>
                        <a:buNone/>
                      </a:pP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279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9.7 (8.1-11.1)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279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6.9 (5.6-8.2)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0.66 (0.53-0.82)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87999884"/>
                  </a:ext>
                </a:extLst>
              </a:tr>
              <a:tr h="441449">
                <a:tc>
                  <a:txBody>
                    <a:bodyPr/>
                    <a:lstStyle/>
                    <a:p>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Age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&lt;65 yr</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≥65 yr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214</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65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9.6 (7.6-10.3)</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11.1 (7.3-13.9)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201</a:t>
                      </a:r>
                      <a:b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78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5.7 (4.4-7.0)</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9.0 (8.3-10.0)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0.58 (0.45-0.74)</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0.91 (0.58-1.44)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77430003"/>
                  </a:ext>
                </a:extLst>
              </a:tr>
              <a:tr h="441449">
                <a:tc>
                  <a:txBody>
                    <a:bodyPr/>
                    <a:lstStyle/>
                    <a:p>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ECOG PS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183</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11.2 (9.7-13.5)</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7.1 (5.4-8.5)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187</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7.3 (6.0-8.3)</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5.5 (4.2-7.2)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0.61 (0.47-0.80)</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0.74 (0.52-1.05)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95663615"/>
                  </a:ext>
                </a:extLst>
              </a:tr>
              <a:tr h="441449">
                <a:tc>
                  <a:txBody>
                    <a:bodyPr/>
                    <a:lstStyle/>
                    <a:p>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Geographic region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US/Canada/W Europe</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RoW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89</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190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9.9 (7.8-13.9)</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9.6 (7.2-11.1)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89</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190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7.1 (5.4-8.3)</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6.9 (5.5-8.3)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0.54 (0.36-0.79)</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0.72 (0.55-0.92)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25368704"/>
                  </a:ext>
                </a:extLst>
              </a:tr>
              <a:tr h="623222">
                <a:tc>
                  <a:txBody>
                    <a:bodyPr/>
                    <a:lstStyle/>
                    <a:p>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Disease status</a:t>
                      </a:r>
                    </a:p>
                    <a:p>
                      <a:pPr marL="285750" indent="-285750">
                        <a:buFont typeface="Wingdings" panose="05000000000000000000" pitchFamily="2" charset="2"/>
                        <a:buChar char="§"/>
                      </a:pP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De novo</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Recurrent 6-12 mo</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Recurrent &gt;12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87</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58</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8.3 (5.6-12.4)</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8.3 (5.6-9.9)</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11.1 (8.4-13.5)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88</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57</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5.5 (4.2-7.3)</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5.6 (4.2-6.7)</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8.4 (7.2-9.8)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0.65 (0.45-0.94)</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0.46 (0.29-0.72)</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0.72 (0.52-1.00)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82379813"/>
                  </a:ext>
                </a:extLst>
              </a:tr>
              <a:tr h="441449">
                <a:tc>
                  <a:txBody>
                    <a:bodyPr/>
                    <a:lstStyle/>
                    <a:p>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PD-L1 status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400">
                          <a:solidFill>
                            <a:schemeClr val="bg1"/>
                          </a:solidFill>
                          <a:latin typeface="Calibri" panose="020F0502020204030204" pitchFamily="34" charset="0"/>
                          <a:ea typeface="Calibri" panose="020F0502020204030204" pitchFamily="34" charset="0"/>
                          <a:cs typeface="Calibri" panose="020F0502020204030204" pitchFamily="34" charset="0"/>
                        </a:rPr>
                        <a:t>CPS &lt;1</a:t>
                      </a:r>
                    </a:p>
                    <a:p>
                      <a:pPr marL="285750" indent="-285750">
                        <a:buFont typeface="Wingdings" panose="05000000000000000000" pitchFamily="2" charset="2"/>
                        <a:buChar char="§"/>
                      </a:pPr>
                      <a:r>
                        <a:rPr lang="en-US" sz="1400">
                          <a:solidFill>
                            <a:schemeClr val="bg1"/>
                          </a:solidFill>
                          <a:latin typeface="Calibri" panose="020F0502020204030204" pitchFamily="34" charset="0"/>
                          <a:ea typeface="Calibri" panose="020F0502020204030204" pitchFamily="34" charset="0"/>
                          <a:cs typeface="Calibri" panose="020F0502020204030204" pitchFamily="34" charset="0"/>
                        </a:rPr>
                        <a:t>1 ≤ CPS &lt;10</a:t>
                      </a:r>
                      <a:endPar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102</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8.5 (7.2-12.5)</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9.8 (7.6-11.3)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98</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8.3 (5.4-9.6)</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6.9 (5.5-8.1)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0.74 (0.51-1.06)</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0.64 (0.49-0.83)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80709590"/>
                  </a:ext>
                </a:extLst>
              </a:tr>
              <a:tr h="4414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CT selected prior to randomization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Taxane</a:t>
                      </a:r>
                    </a:p>
                    <a:p>
                      <a:pPr marL="285750" indent="-285750">
                        <a:buFont typeface="Wingdings" panose="05000000000000000000" pitchFamily="2" charset="2"/>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Gem/carbo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154</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11.1 (8.1-12.7)</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8.5 (6.9-9.9)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155</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124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5.7 (4.3-8.1)</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8.1 (5.7-8.3)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0.51 (0.38-0.68)</a:t>
                      </a:r>
                    </a:p>
                    <a:p>
                      <a:pPr algn="ct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0.89 (0.64-1.22)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99761995"/>
                  </a:ext>
                </a:extLst>
              </a:tr>
            </a:tbl>
          </a:graphicData>
        </a:graphic>
      </p:graphicFrame>
      <p:sp>
        <p:nvSpPr>
          <p:cNvPr id="4" name="TextBox 3">
            <a:extLst>
              <a:ext uri="{FF2B5EF4-FFF2-40B4-BE49-F238E27FC236}">
                <a16:creationId xmlns:a16="http://schemas.microsoft.com/office/drawing/2014/main" id="{3334FF1A-CB32-1979-EECB-5230F6B3D40C}"/>
              </a:ext>
            </a:extLst>
          </p:cNvPr>
          <p:cNvSpPr txBox="1"/>
          <p:nvPr/>
        </p:nvSpPr>
        <p:spPr bwMode="auto">
          <a:xfrm>
            <a:off x="609759" y="5873186"/>
            <a:ext cx="734291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PFS benefit of SG observed across subgroups</a:t>
            </a:r>
          </a:p>
        </p:txBody>
      </p:sp>
    </p:spTree>
    <p:extLst>
      <p:ext uri="{BB962C8B-B14F-4D97-AF65-F5344CB8AC3E}">
        <p14:creationId xmlns:p14="http://schemas.microsoft.com/office/powerpoint/2010/main" val="2900143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ASCENT-03: Response and Survival</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Arial" panose="020B0604020202020204" pitchFamily="34" charset="0"/>
              </a:rPr>
              <a:t>Cortes. ESMO 2025. Abstr LBA20.</a:t>
            </a:r>
          </a:p>
        </p:txBody>
      </p:sp>
      <p:graphicFrame>
        <p:nvGraphicFramePr>
          <p:cNvPr id="2" name="Group 3">
            <a:extLst>
              <a:ext uri="{FF2B5EF4-FFF2-40B4-BE49-F238E27FC236}">
                <a16:creationId xmlns:a16="http://schemas.microsoft.com/office/drawing/2014/main" id="{F62235F4-00E7-CCC4-06BD-7E0E79E553EE}"/>
              </a:ext>
            </a:extLst>
          </p:cNvPr>
          <p:cNvGraphicFramePr>
            <a:graphicFrameLocks/>
          </p:cNvGraphicFramePr>
          <p:nvPr>
            <p:extLst>
              <p:ext uri="{D42A27DB-BD31-4B8C-83A1-F6EECF244321}">
                <p14:modId xmlns:p14="http://schemas.microsoft.com/office/powerpoint/2010/main" val="664459284"/>
              </p:ext>
            </p:extLst>
          </p:nvPr>
        </p:nvGraphicFramePr>
        <p:xfrm>
          <a:off x="230909" y="1272710"/>
          <a:ext cx="5586623" cy="3962496"/>
        </p:xfrm>
        <a:graphic>
          <a:graphicData uri="http://schemas.openxmlformats.org/drawingml/2006/table">
            <a:tbl>
              <a:tblPr/>
              <a:tblGrid>
                <a:gridCol w="2937164">
                  <a:extLst>
                    <a:ext uri="{9D8B030D-6E8A-4147-A177-3AD203B41FA5}">
                      <a16:colId xmlns:a16="http://schemas.microsoft.com/office/drawing/2014/main" val="20000"/>
                    </a:ext>
                  </a:extLst>
                </a:gridCol>
                <a:gridCol w="1312470">
                  <a:extLst>
                    <a:ext uri="{9D8B030D-6E8A-4147-A177-3AD203B41FA5}">
                      <a16:colId xmlns:a16="http://schemas.microsoft.com/office/drawing/2014/main" val="20001"/>
                    </a:ext>
                  </a:extLst>
                </a:gridCol>
                <a:gridCol w="1336989">
                  <a:extLst>
                    <a:ext uri="{9D8B030D-6E8A-4147-A177-3AD203B41FA5}">
                      <a16:colId xmlns:a16="http://schemas.microsoft.com/office/drawing/2014/main" val="246520521"/>
                    </a:ext>
                  </a:extLst>
                </a:gridCol>
              </a:tblGrid>
              <a:tr h="5008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46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by BICR,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48 (42-54)</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46 (40-52)</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46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Stratified 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1.1 (0.8-1.6)</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95361574"/>
                  </a:ext>
                </a:extLst>
              </a:tr>
              <a:tr h="1531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BOR by BICR,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p>
                      <a:pPr marL="448056"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 ≥6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20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115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113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37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14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17 (6)</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15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112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101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32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36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15 (5)</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46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TTR by BICR,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1.6 (0.7-16.7)</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1.6 (0.9-6.8)</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721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DoR by BICR,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mo (95% CI)</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(n = 135)</a:t>
                      </a:r>
                      <a:b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12.2 (9.7-13.8)</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(n = 127)</a:t>
                      </a:r>
                      <a:b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7.2 (5.7-8.4)</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90169042"/>
                  </a:ext>
                </a:extLst>
              </a:tr>
            </a:tbl>
          </a:graphicData>
        </a:graphic>
      </p:graphicFrame>
      <p:graphicFrame>
        <p:nvGraphicFramePr>
          <p:cNvPr id="3" name="Group 3">
            <a:extLst>
              <a:ext uri="{FF2B5EF4-FFF2-40B4-BE49-F238E27FC236}">
                <a16:creationId xmlns:a16="http://schemas.microsoft.com/office/drawing/2014/main" id="{1654FC1E-3F3A-F9F3-84EE-66DA68804DD7}"/>
              </a:ext>
            </a:extLst>
          </p:cNvPr>
          <p:cNvGraphicFramePr>
            <a:graphicFrameLocks/>
          </p:cNvGraphicFramePr>
          <p:nvPr>
            <p:extLst>
              <p:ext uri="{D42A27DB-BD31-4B8C-83A1-F6EECF244321}">
                <p14:modId xmlns:p14="http://schemas.microsoft.com/office/powerpoint/2010/main" val="3382380520"/>
              </p:ext>
            </p:extLst>
          </p:nvPr>
        </p:nvGraphicFramePr>
        <p:xfrm>
          <a:off x="6008217" y="1272710"/>
          <a:ext cx="5766272" cy="2987136"/>
        </p:xfrm>
        <a:graphic>
          <a:graphicData uri="http://schemas.openxmlformats.org/drawingml/2006/table">
            <a:tbl>
              <a:tblPr/>
              <a:tblGrid>
                <a:gridCol w="2903285">
                  <a:extLst>
                    <a:ext uri="{9D8B030D-6E8A-4147-A177-3AD203B41FA5}">
                      <a16:colId xmlns:a16="http://schemas.microsoft.com/office/drawing/2014/main" val="20000"/>
                    </a:ext>
                  </a:extLst>
                </a:gridCol>
                <a:gridCol w="1458334">
                  <a:extLst>
                    <a:ext uri="{9D8B030D-6E8A-4147-A177-3AD203B41FA5}">
                      <a16:colId xmlns:a16="http://schemas.microsoft.com/office/drawing/2014/main" val="20001"/>
                    </a:ext>
                  </a:extLst>
                </a:gridCol>
                <a:gridCol w="1404653">
                  <a:extLst>
                    <a:ext uri="{9D8B030D-6E8A-4147-A177-3AD203B41FA5}">
                      <a16:colId xmlns:a16="http://schemas.microsoft.com/office/drawing/2014/main" val="1675940414"/>
                    </a:ext>
                  </a:extLst>
                </a:gridCol>
              </a:tblGrid>
              <a:tr h="5008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476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OS*</a:t>
                      </a:r>
                    </a:p>
                    <a:p>
                      <a:pPr marL="285750"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Events, n (%)</a:t>
                      </a:r>
                    </a:p>
                    <a:p>
                      <a:pPr marL="285750" marR="0" lvl="0" indent="-173736"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103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21.5 (17.7-NR)</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103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20.2 (18.2-NR)</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2153781"/>
                  </a:ext>
                </a:extLst>
              </a:tr>
              <a:tr h="190625">
                <a:tc>
                  <a:txBody>
                    <a:bodyPr/>
                    <a:lstStyle/>
                    <a:p>
                      <a:pPr marL="448056" marR="0" lvl="1" indent="-285750" algn="l" defTabSz="914400" rtl="0" eaLnBrk="1" fontAlgn="base" latinLnBrk="0" hangingPunct="1">
                        <a:lnSpc>
                          <a:spcPct val="100000"/>
                        </a:lnSpc>
                        <a:spcBef>
                          <a:spcPct val="0"/>
                        </a:spcBef>
                        <a:spcAft>
                          <a:spcPct val="0"/>
                        </a:spcAft>
                        <a:buClr>
                          <a:srgbClr val="000000"/>
                        </a:buClr>
                        <a:buSzTx/>
                        <a:buFont typeface="Calibri" panose="020F0502020204030204" pitchFamily="34" charset="0"/>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Stratified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0.98 (0.75-1.30)</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4105020439"/>
                  </a:ext>
                </a:extLst>
              </a:tr>
              <a:tr h="500844">
                <a:tc>
                  <a:txBody>
                    <a:bodyPr/>
                    <a:lstStyle/>
                    <a:p>
                      <a:pPr marL="285750" marR="0" lvl="0" indent="-173736"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OS, %</a:t>
                      </a:r>
                    </a:p>
                    <a:p>
                      <a:pPr marL="285750" marR="0" lvl="0" indent="-173736"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75 (70-80)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46 (36-56)</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73 (67-78)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42 (29-54)</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92743728"/>
                  </a:ext>
                </a:extLst>
              </a:tr>
              <a:tr h="2946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PFS2,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18.2 (15.9-NR)</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14.0 (12.5-17.4)</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38348228"/>
                  </a:ext>
                </a:extLst>
              </a:tr>
              <a:tr h="294620">
                <a:tc>
                  <a:txBody>
                    <a:bodyPr/>
                    <a:lstStyle/>
                    <a:p>
                      <a:pPr marL="398463"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Stratified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0.70 (0.55-0.90)</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2149600931"/>
                  </a:ext>
                </a:extLst>
              </a:tr>
            </a:tbl>
          </a:graphicData>
        </a:graphic>
      </p:graphicFrame>
      <p:sp>
        <p:nvSpPr>
          <p:cNvPr id="4" name="TextBox 3">
            <a:extLst>
              <a:ext uri="{FF2B5EF4-FFF2-40B4-BE49-F238E27FC236}">
                <a16:creationId xmlns:a16="http://schemas.microsoft.com/office/drawing/2014/main" id="{6D78C0AC-8B6F-AE74-E6D0-17835C4D172C}"/>
              </a:ext>
            </a:extLst>
          </p:cNvPr>
          <p:cNvSpPr txBox="1"/>
          <p:nvPr/>
        </p:nvSpPr>
        <p:spPr bwMode="auto">
          <a:xfrm>
            <a:off x="5929008" y="4259846"/>
            <a:ext cx="35506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*Not yet mature.</a:t>
            </a:r>
          </a:p>
        </p:txBody>
      </p:sp>
      <p:sp>
        <p:nvSpPr>
          <p:cNvPr id="5" name="TextBox 4">
            <a:extLst>
              <a:ext uri="{FF2B5EF4-FFF2-40B4-BE49-F238E27FC236}">
                <a16:creationId xmlns:a16="http://schemas.microsoft.com/office/drawing/2014/main" id="{DEFF56FB-EE3A-C410-D196-A5DA4EC8BB5A}"/>
              </a:ext>
            </a:extLst>
          </p:cNvPr>
          <p:cNvSpPr txBox="1"/>
          <p:nvPr/>
        </p:nvSpPr>
        <p:spPr bwMode="auto">
          <a:xfrm>
            <a:off x="314036" y="5294429"/>
            <a:ext cx="106495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800"/>
              </a:spcBef>
              <a:spcAft>
                <a:spcPts val="500"/>
              </a:spcAft>
              <a:buClrTx/>
              <a:buFont typeface="Wingdings" panose="05000000000000000000" pitchFamily="2" charset="2"/>
              <a:buChar char="§"/>
            </a:pPr>
            <a:r>
              <a:rPr lang="en-US" sz="2400" b="0" dirty="0">
                <a:solidFill>
                  <a:schemeClr val="bg1"/>
                </a:solidFill>
                <a:latin typeface="Calibri" panose="020F0502020204030204" pitchFamily="34" charset="0"/>
              </a:rPr>
              <a:t>Of 179 patients who initiated subsequent tx after CT, 147 (82%) received SG</a:t>
            </a:r>
          </a:p>
        </p:txBody>
      </p:sp>
    </p:spTree>
    <p:extLst>
      <p:ext uri="{BB962C8B-B14F-4D97-AF65-F5344CB8AC3E}">
        <p14:creationId xmlns:p14="http://schemas.microsoft.com/office/powerpoint/2010/main" val="1643147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dirty="0"/>
              <a:t>ASCENT-03: Safety</a:t>
            </a:r>
            <a:endParaRPr lang="en-US" altLang="en-US" dirty="0"/>
          </a:p>
        </p:txBody>
      </p:sp>
      <p:sp>
        <p:nvSpPr>
          <p:cNvPr id="2" name="Content Placeholder 1">
            <a:extLst>
              <a:ext uri="{FF2B5EF4-FFF2-40B4-BE49-F238E27FC236}">
                <a16:creationId xmlns:a16="http://schemas.microsoft.com/office/drawing/2014/main" id="{4F644CB3-0900-78FB-3D24-816E2A98089B}"/>
              </a:ext>
            </a:extLst>
          </p:cNvPr>
          <p:cNvSpPr>
            <a:spLocks noGrp="1"/>
          </p:cNvSpPr>
          <p:nvPr>
            <p:ph idx="1"/>
          </p:nvPr>
        </p:nvSpPr>
        <p:spPr>
          <a:xfrm>
            <a:off x="7447780" y="1501217"/>
            <a:ext cx="4787154" cy="4651375"/>
          </a:xfrm>
        </p:spPr>
        <p:txBody>
          <a:bodyPr/>
          <a:lstStyle/>
          <a:p>
            <a:r>
              <a:rPr lang="en-US" sz="2400" dirty="0"/>
              <a:t>Median treatment duration longer with SG vs CT</a:t>
            </a:r>
          </a:p>
          <a:p>
            <a:pPr lvl="1"/>
            <a:r>
              <a:rPr lang="en-US" sz="2200" dirty="0"/>
              <a:t>SG (n = 275): 8.3 mo </a:t>
            </a:r>
            <a:br>
              <a:rPr lang="en-US" sz="2200" dirty="0"/>
            </a:br>
            <a:r>
              <a:rPr lang="en-US" sz="2200" dirty="0"/>
              <a:t>(range: &lt;0.1-28.7 mo)</a:t>
            </a:r>
          </a:p>
          <a:p>
            <a:pPr lvl="1"/>
            <a:r>
              <a:rPr lang="en-US" sz="2200" dirty="0"/>
              <a:t>CT (n = 276)</a:t>
            </a:r>
          </a:p>
          <a:p>
            <a:pPr lvl="2">
              <a:buFont typeface="Wingdings" panose="05000000000000000000" pitchFamily="2" charset="2"/>
              <a:buChar char="§"/>
            </a:pPr>
            <a:r>
              <a:rPr lang="en-US" sz="2000" dirty="0"/>
              <a:t>Taxane (n = 154): 6.3 mo </a:t>
            </a:r>
            <a:br>
              <a:rPr lang="en-US" sz="2000" dirty="0"/>
            </a:br>
            <a:r>
              <a:rPr lang="en-US" sz="2000" dirty="0"/>
              <a:t>(range: &lt;0.1-24.2 mo)</a:t>
            </a:r>
          </a:p>
          <a:p>
            <a:pPr lvl="2">
              <a:buFont typeface="Wingdings" panose="05000000000000000000" pitchFamily="2" charset="2"/>
              <a:buChar char="§"/>
            </a:pPr>
            <a:r>
              <a:rPr lang="en-US" sz="2000" dirty="0"/>
              <a:t>Gem/carbo (n = 122): 5.8 mo </a:t>
            </a:r>
            <a:br>
              <a:rPr lang="en-US" sz="2000" dirty="0"/>
            </a:br>
            <a:r>
              <a:rPr lang="en-US" sz="2000" dirty="0"/>
              <a:t>(range: &lt;0.1-23.1 mo)</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Arial" panose="020B0604020202020204" pitchFamily="34" charset="0"/>
              </a:rPr>
              <a:t>Cortes. ESMO 2025. Abstr LBA20.</a:t>
            </a:r>
          </a:p>
        </p:txBody>
      </p:sp>
      <p:graphicFrame>
        <p:nvGraphicFramePr>
          <p:cNvPr id="3" name="Group 3">
            <a:extLst>
              <a:ext uri="{FF2B5EF4-FFF2-40B4-BE49-F238E27FC236}">
                <a16:creationId xmlns:a16="http://schemas.microsoft.com/office/drawing/2014/main" id="{44899934-AA14-CD01-FC97-BCF6B6B2B20B}"/>
              </a:ext>
            </a:extLst>
          </p:cNvPr>
          <p:cNvGraphicFramePr>
            <a:graphicFrameLocks/>
          </p:cNvGraphicFramePr>
          <p:nvPr>
            <p:extLst>
              <p:ext uri="{D42A27DB-BD31-4B8C-83A1-F6EECF244321}">
                <p14:modId xmlns:p14="http://schemas.microsoft.com/office/powerpoint/2010/main" val="3978981965"/>
              </p:ext>
            </p:extLst>
          </p:nvPr>
        </p:nvGraphicFramePr>
        <p:xfrm>
          <a:off x="723900" y="1594512"/>
          <a:ext cx="6730458" cy="4023488"/>
        </p:xfrm>
        <a:graphic>
          <a:graphicData uri="http://schemas.openxmlformats.org/drawingml/2006/table">
            <a:tbl>
              <a:tblPr/>
              <a:tblGrid>
                <a:gridCol w="3500581">
                  <a:extLst>
                    <a:ext uri="{9D8B030D-6E8A-4147-A177-3AD203B41FA5}">
                      <a16:colId xmlns:a16="http://schemas.microsoft.com/office/drawing/2014/main" val="20000"/>
                    </a:ext>
                  </a:extLst>
                </a:gridCol>
                <a:gridCol w="1653309">
                  <a:extLst>
                    <a:ext uri="{9D8B030D-6E8A-4147-A177-3AD203B41FA5}">
                      <a16:colId xmlns:a16="http://schemas.microsoft.com/office/drawing/2014/main" val="20001"/>
                    </a:ext>
                  </a:extLst>
                </a:gridCol>
                <a:gridCol w="1576568">
                  <a:extLst>
                    <a:ext uri="{9D8B030D-6E8A-4147-A177-3AD203B41FA5}">
                      <a16:colId xmlns:a16="http://schemas.microsoft.com/office/drawing/2014/main" val="20002"/>
                    </a:ext>
                  </a:extLst>
                </a:gridCol>
              </a:tblGrid>
              <a:tr h="222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2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273 (99)</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269 (97)</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2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Grade ≥3</a:t>
                      </a:r>
                      <a:r>
                        <a:rPr kumimoji="0" lang="en-US" sz="1800" b="0" i="0" u="none" strike="noStrike" cap="none" normalizeH="0" baseline="0">
                          <a:ln>
                            <a:noFill/>
                          </a:ln>
                          <a:solidFill>
                            <a:schemeClr val="bg2">
                              <a:lumMod val="10000"/>
                            </a:schemeClr>
                          </a:solidFill>
                          <a:effectLst/>
                          <a:latin typeface="Calibri" panose="020F0502020204030204" pitchFamily="34" charset="0"/>
                        </a:rPr>
                        <a:t>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Treatment related</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181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167 (61)</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171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147 (53)</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77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Treatment-emergent SAE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Treatment related</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71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 (17)</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(13)</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54225628"/>
                  </a:ext>
                </a:extLst>
              </a:tr>
              <a:tr h="222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TEAEs leading to treatment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(4)</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(12)</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9100561"/>
                  </a:ext>
                </a:extLst>
              </a:tr>
              <a:tr h="222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TEAEs leading to dose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181 (66)</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171 (62)</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4698633"/>
                  </a:ext>
                </a:extLst>
              </a:tr>
              <a:tr h="222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TEAEs leading to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101 (37)</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124 (45)</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62162111"/>
                  </a:ext>
                </a:extLst>
              </a:tr>
              <a:tr h="222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TEAEs 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Treatment related</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(2)</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32641980"/>
                  </a:ext>
                </a:extLst>
              </a:tr>
            </a:tbl>
          </a:graphicData>
        </a:graphic>
      </p:graphicFrame>
      <p:sp>
        <p:nvSpPr>
          <p:cNvPr id="6" name="TextBox 5">
            <a:extLst>
              <a:ext uri="{FF2B5EF4-FFF2-40B4-BE49-F238E27FC236}">
                <a16:creationId xmlns:a16="http://schemas.microsoft.com/office/drawing/2014/main" id="{15AFFF47-F8BA-080D-915D-7496E3F7BEC2}"/>
              </a:ext>
            </a:extLst>
          </p:cNvPr>
          <p:cNvSpPr txBox="1"/>
          <p:nvPr/>
        </p:nvSpPr>
        <p:spPr bwMode="auto">
          <a:xfrm>
            <a:off x="609759" y="5573710"/>
            <a:ext cx="672388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Treatment-related deaths with SG were due to infections, with 5 infections secondary to neutropenia. Each of these 5 patients had risk factors for febrile neutropenia but did not receive G-CSF prophylaxis.  </a:t>
            </a:r>
          </a:p>
        </p:txBody>
      </p:sp>
    </p:spTree>
    <p:extLst>
      <p:ext uri="{BB962C8B-B14F-4D97-AF65-F5344CB8AC3E}">
        <p14:creationId xmlns:p14="http://schemas.microsoft.com/office/powerpoint/2010/main" val="2303392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ASCENT-03:</a:t>
            </a:r>
            <a:r>
              <a:rPr lang="en-US" altLang="en-US" dirty="0"/>
              <a:t> </a:t>
            </a:r>
            <a:r>
              <a:rPr lang="en-US" dirty="0"/>
              <a:t>Most Common AEs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Arial" panose="020B0604020202020204" pitchFamily="34" charset="0"/>
              </a:rPr>
              <a:t>Cortes. ESMO 2025. Abstr LBA20.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CA3B3A47-F0D4-52AD-72A0-3FAE5D834E46}"/>
              </a:ext>
            </a:extLst>
          </p:cNvPr>
          <p:cNvGraphicFramePr>
            <a:graphicFrameLocks/>
          </p:cNvGraphicFramePr>
          <p:nvPr>
            <p:extLst>
              <p:ext uri="{D42A27DB-BD31-4B8C-83A1-F6EECF244321}">
                <p14:modId xmlns:p14="http://schemas.microsoft.com/office/powerpoint/2010/main" val="3712505823"/>
              </p:ext>
            </p:extLst>
          </p:nvPr>
        </p:nvGraphicFramePr>
        <p:xfrm>
          <a:off x="1871144" y="1334371"/>
          <a:ext cx="8349673" cy="4937984"/>
        </p:xfrm>
        <a:graphic>
          <a:graphicData uri="http://schemas.openxmlformats.org/drawingml/2006/table">
            <a:tbl>
              <a:tblPr/>
              <a:tblGrid>
                <a:gridCol w="3582620">
                  <a:extLst>
                    <a:ext uri="{9D8B030D-6E8A-4147-A177-3AD203B41FA5}">
                      <a16:colId xmlns:a16="http://schemas.microsoft.com/office/drawing/2014/main" val="20000"/>
                    </a:ext>
                  </a:extLst>
                </a:gridCol>
                <a:gridCol w="1294180">
                  <a:extLst>
                    <a:ext uri="{9D8B030D-6E8A-4147-A177-3AD203B41FA5}">
                      <a16:colId xmlns:a16="http://schemas.microsoft.com/office/drawing/2014/main" val="20001"/>
                    </a:ext>
                  </a:extLst>
                </a:gridCol>
                <a:gridCol w="1108364">
                  <a:extLst>
                    <a:ext uri="{9D8B030D-6E8A-4147-A177-3AD203B41FA5}">
                      <a16:colId xmlns:a16="http://schemas.microsoft.com/office/drawing/2014/main" val="2833834334"/>
                    </a:ext>
                  </a:extLst>
                </a:gridCol>
                <a:gridCol w="1237672">
                  <a:extLst>
                    <a:ext uri="{9D8B030D-6E8A-4147-A177-3AD203B41FA5}">
                      <a16:colId xmlns:a16="http://schemas.microsoft.com/office/drawing/2014/main" val="20002"/>
                    </a:ext>
                  </a:extLst>
                </a:gridCol>
                <a:gridCol w="1126837">
                  <a:extLst>
                    <a:ext uri="{9D8B030D-6E8A-4147-A177-3AD203B41FA5}">
                      <a16:colId xmlns:a16="http://schemas.microsoft.com/office/drawing/2014/main" val="1284743528"/>
                    </a:ext>
                  </a:extLst>
                </a:gridCol>
              </a:tblGrid>
              <a:tr h="50662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947495426"/>
                  </a:ext>
                </a:extLst>
              </a:tr>
              <a:tr h="293316">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67</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43</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57</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41</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54225628"/>
                  </a:ext>
                </a:extLst>
              </a:tr>
              <a:tr h="29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9100561"/>
                  </a:ext>
                </a:extLst>
              </a:tr>
              <a:tr h="29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4698633"/>
                  </a:ext>
                </a:extLst>
              </a:tr>
              <a:tr h="29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62162111"/>
                  </a:ext>
                </a:extLst>
              </a:tr>
              <a:tr h="29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32641980"/>
                  </a:ext>
                </a:extLst>
              </a:tr>
              <a:tr h="29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49960326"/>
                  </a:ext>
                </a:extLst>
              </a:tr>
              <a:tr h="29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45948190"/>
                  </a:ext>
                </a:extLst>
              </a:tr>
              <a:tr h="29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86819136"/>
                  </a:ext>
                </a:extLst>
              </a:tr>
              <a:tr h="29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71480789"/>
                  </a:ext>
                </a:extLst>
              </a:tr>
              <a:tr h="29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69414551"/>
                  </a:ext>
                </a:extLst>
              </a:tr>
            </a:tbl>
          </a:graphicData>
        </a:graphic>
      </p:graphicFrame>
    </p:spTree>
    <p:extLst>
      <p:ext uri="{BB962C8B-B14F-4D97-AF65-F5344CB8AC3E}">
        <p14:creationId xmlns:p14="http://schemas.microsoft.com/office/powerpoint/2010/main" val="3549437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ASCENT-03: </a:t>
            </a:r>
            <a:r>
              <a:rPr lang="en-US" altLang="en-US" dirty="0"/>
              <a:t>Investigators’ </a:t>
            </a:r>
            <a:r>
              <a:rPr lang="en-US" dirty="0"/>
              <a:t>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4" y="1449470"/>
            <a:ext cx="10877529" cy="4650686"/>
          </a:xfrm>
        </p:spPr>
        <p:txBody>
          <a:bodyPr/>
          <a:lstStyle/>
          <a:p>
            <a:r>
              <a:rPr lang="en-US" altLang="en-US" sz="2400" dirty="0"/>
              <a:t>In this phase III trial, SG demonstrated significantly improved PFS vs CT in patients with previously untreated advanced TNBC ineligible for PD-1/PD-L1 inhibitors</a:t>
            </a:r>
          </a:p>
          <a:p>
            <a:pPr lvl="1"/>
            <a:r>
              <a:rPr lang="en-US" altLang="en-US" sz="2200" dirty="0"/>
              <a:t>Median PFS: 9.7 vs 6.9 mo (HR: 0.62; 95% CI: 0.50-0.77; </a:t>
            </a:r>
            <a:r>
              <a:rPr lang="en-US" altLang="en-US" sz="2200" i="1" dirty="0"/>
              <a:t>P </a:t>
            </a:r>
            <a:r>
              <a:rPr lang="en-US" altLang="en-US" sz="2200" dirty="0"/>
              <a:t>&lt;.0001); benefit observed across key subgroups</a:t>
            </a:r>
          </a:p>
          <a:p>
            <a:pPr lvl="1"/>
            <a:r>
              <a:rPr lang="en-US" altLang="en-US" sz="2200" dirty="0"/>
              <a:t>Similar ORR but more durable responses with SG vs CT</a:t>
            </a:r>
          </a:p>
          <a:p>
            <a:pPr lvl="1"/>
            <a:r>
              <a:rPr lang="en-US" altLang="en-US" sz="2200" dirty="0"/>
              <a:t>OS data immature at analysis; PFS2 was improved (median PFS2 4.2 mo longer </a:t>
            </a:r>
            <a:br>
              <a:rPr lang="en-US" altLang="en-US" sz="2200" dirty="0"/>
            </a:br>
            <a:r>
              <a:rPr lang="en-US" altLang="en-US" sz="2200" dirty="0"/>
              <a:t>with SG vs CT)</a:t>
            </a:r>
          </a:p>
          <a:p>
            <a:r>
              <a:rPr lang="en-US" altLang="en-US" sz="2400" dirty="0"/>
              <a:t>No new safety signals observed; consider prophylactic G-CSF when appropriate</a:t>
            </a:r>
          </a:p>
          <a:p>
            <a:r>
              <a:rPr lang="en-US" altLang="en-US" sz="2400" dirty="0"/>
              <a:t>Lower rates of treatment discontinuations with SG (4%) vs CT (12%)</a:t>
            </a:r>
          </a:p>
          <a:p>
            <a:r>
              <a:rPr lang="en-US" altLang="en-US" sz="2400" dirty="0"/>
              <a:t>Investigators concluded that these results support SG as a new 1L SoC for patients with untreated advanced TNBC who are not eligible for PD-1/PD-L1 inhibitors</a:t>
            </a:r>
          </a:p>
          <a:p>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Arial" panose="020B0604020202020204" pitchFamily="34" charset="0"/>
              </a:rPr>
              <a:t>Cortes. ESMO 2025. Abstr LBA20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3674231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 </a:t>
            </a: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0" ma:contentTypeDescription="Create a new document." ma:contentTypeScope="" ma:versionID="5c787af5bdd210b569cbd4ce97378395">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124e8f81c9ee8bb11cb0d0dfe0df4518"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d2e3f5e4-6f28-4f19-ae66-1677b5fa85d1"/>
    <ds:schemaRef ds:uri="http://www.w3.org/XML/1998/namespace"/>
    <ds:schemaRef ds:uri="http://purl.org/dc/term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22fd6914-46d4-4c7e-bbad-46e82841b69d"/>
    <ds:schemaRef ds:uri="http://purl.org/dc/dcmitype/"/>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E6555931-2627-42EF-83EF-707495D750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1436</TotalTime>
  <Words>2371</Words>
  <Application>Microsoft Office PowerPoint</Application>
  <PresentationFormat>Widescreen</PresentationFormat>
  <Paragraphs>507</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ASCENT-03: Phase III Trial of 1L Sacituzumab Govitecan vs Chemotherapy for Patients With Advanced TNBC Ineligible for PD-1/PD-L1 Inhibitors</vt:lpstr>
      <vt:lpstr>About These Slides</vt:lpstr>
      <vt:lpstr>ASCENT-03: Background</vt:lpstr>
      <vt:lpstr>ASCENT-03: Study Design</vt:lpstr>
      <vt:lpstr>ASCENT-03: Baseline Characteristics</vt:lpstr>
      <vt:lpstr>ASCENT-03: PFS by BICR (Primary Endpoint)</vt:lpstr>
      <vt:lpstr>ASCENT-03: PFS by Subgroup</vt:lpstr>
      <vt:lpstr>ASCENT-03: Response and Survival</vt:lpstr>
      <vt:lpstr>ASCENT-03: Safety</vt:lpstr>
      <vt:lpstr>ASCENT-03: Most Common AEs</vt:lpstr>
      <vt:lpstr>ASCENT-03: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ASCENT-03: Phase III Trial of 1L Sacituzumab Govitecan vs Chemotherapy for Patients With Advanced TNBC Ineligible for PD-1/PD-L1 Inhibitors</dc:title>
  <dc:creator>Preferred User</dc:creator>
  <cp:lastModifiedBy>Valerie Wenzel</cp:lastModifiedBy>
  <cp:revision>38</cp:revision>
  <cp:lastPrinted>2016-09-26T20:21:49Z</cp:lastPrinted>
  <dcterms:created xsi:type="dcterms:W3CDTF">2005-05-27T15:08:01Z</dcterms:created>
  <dcterms:modified xsi:type="dcterms:W3CDTF">2025-10-24T19:19:40Z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