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0"/>
  </p:notesMasterIdLst>
  <p:sldIdLst>
    <p:sldId id="552" r:id="rId6"/>
    <p:sldId id="308" r:id="rId7"/>
    <p:sldId id="543" r:id="rId8"/>
    <p:sldId id="561" r:id="rId9"/>
    <p:sldId id="560" r:id="rId10"/>
    <p:sldId id="558" r:id="rId11"/>
    <p:sldId id="559" r:id="rId12"/>
    <p:sldId id="562" r:id="rId13"/>
    <p:sldId id="555" r:id="rId14"/>
    <p:sldId id="564" r:id="rId15"/>
    <p:sldId id="563" r:id="rId16"/>
    <p:sldId id="556" r:id="rId17"/>
    <p:sldId id="557" r:id="rId18"/>
    <p:sldId id="31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Mindy Tanzola" initials="MT" lastIdx="1" clrIdx="7">
    <p:extLst>
      <p:ext uri="{19B8F6BF-5375-455C-9EA6-DF929625EA0E}">
        <p15:presenceInfo xmlns:p15="http://schemas.microsoft.com/office/powerpoint/2012/main" userId="S::mindy@scienceink.com::e94da788-77e6-4b26-ae6d-484e8c0095ed" providerId="AD"/>
      </p:ext>
    </p:extLst>
  </p:cmAuthor>
  <p:cmAuthor id="2" name=" " initials="MAC" lastIdx="11" clrIdx="1"/>
  <p:cmAuthor id="9" name="mcartwright@clinicaloptions.com" initials="m" lastIdx="19" clrIdx="8">
    <p:extLst>
      <p:ext uri="{19B8F6BF-5375-455C-9EA6-DF929625EA0E}">
        <p15:presenceInfo xmlns:p15="http://schemas.microsoft.com/office/powerpoint/2012/main" userId="mcartwright@clinicaloptions.com" providerId="None"/>
      </p:ext>
    </p:extLst>
  </p:cmAuthor>
  <p:cmAuthor id="3" name="Andrew Bowser" initials="AB" lastIdx="1" clrIdx="2"/>
  <p:cmAuthor id="10" name="jconstanzo@clinicaloptions.com" initials="j" lastIdx="4" clrIdx="9">
    <p:extLst>
      <p:ext uri="{19B8F6BF-5375-455C-9EA6-DF929625EA0E}">
        <p15:presenceInfo xmlns:p15="http://schemas.microsoft.com/office/powerpoint/2012/main" userId="jconstanzo@clinicaloptions.com" providerId="None"/>
      </p:ext>
    </p:extLst>
  </p:cmAuthor>
  <p:cmAuthor id="4" name="Melanie Couton" initials="MAC" lastIdx="1" clrIdx="3"/>
  <p:cmAuthor id="11" name="aboecler@clinicaloptions.com" initials="a" lastIdx="4" clrIdx="10">
    <p:extLst>
      <p:ext uri="{19B8F6BF-5375-455C-9EA6-DF929625EA0E}">
        <p15:presenceInfo xmlns:p15="http://schemas.microsoft.com/office/powerpoint/2012/main" userId="aboecler@clinicaloptions.com" providerId="None"/>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12" name="Kemi Obajimi" initials="KO" lastIdx="3" clrIdx="11">
    <p:extLst>
      <p:ext uri="{19B8F6BF-5375-455C-9EA6-DF929625EA0E}">
        <p15:presenceInfo xmlns:p15="http://schemas.microsoft.com/office/powerpoint/2012/main" userId="S::kobajimi@clinicaloptions.com::81894e25-3cbc-45b7-be28-dda6fb8d19a9"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93" autoAdjust="0"/>
    <p:restoredTop sz="73929" autoAdjust="0"/>
  </p:normalViewPr>
  <p:slideViewPr>
    <p:cSldViewPr snapToGrid="0">
      <p:cViewPr varScale="1">
        <p:scale>
          <a:sx n="49" d="100"/>
          <a:sy n="49" d="100"/>
        </p:scale>
        <p:origin x="1516" y="48"/>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 d="1"/>
        <a:sy n="1" d="1"/>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DM, desmoplastic melanoma; ORR, objective response rate.</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082689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events; FNA, fine-needle aspiration; ORR, overall response rate; OS, overall survival; pCR, pathologic complete response; PD, progressive disease; PS, performance status; </a:t>
            </a:r>
            <a:r>
              <a:rPr lang="en-US" altLang="en-US" sz="1200" i="1" dirty="0">
                <a:solidFill>
                  <a:schemeClr val="tx1"/>
                </a:solidFill>
                <a:latin typeface="Calibri" panose="020F0502020204030204" pitchFamily="34" charset="0"/>
              </a:rPr>
              <a:t>SLNB/LND, sentinel lymph node biopsy/lymph node dissection</a:t>
            </a:r>
            <a:r>
              <a:rPr lang="en-US" i="1" dirty="0"/>
              <a:t>.</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2381907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AJCC, American Joint Committee on Cancer; LDH, lactate dehydrogenase; muts, mutations; PS, Eastern Cooperative Oncology Group performance status; VAF, variant allele fraction.</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2632968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C1D1, cycle 1 day 1; LN, lymph node.</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825147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CR, complete response; pCR, pathologic complete response.</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14361512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LDH, lactate dehydrogenase; pCR, pathologic complete response;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1575438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ORR, overall response rate; OS, overall survival; PD, progressive disease; PR, partial response; RFS, recurrence-free survival; SD, stable disease.</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1700742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pCR, pathologic complete response; NA, not available; UCR, unconfirmed complete response; UPR, unconfirmed partial response.</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3919762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PD, progressive disease; RFS, recurrence-free survival; NR, not reached.</a:t>
            </a:r>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2788898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TRAE, treatment-related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dirty="0"/>
          </a:p>
        </p:txBody>
      </p:sp>
    </p:spTree>
    <p:extLst>
      <p:ext uri="{BB962C8B-B14F-4D97-AF65-F5344CB8AC3E}">
        <p14:creationId xmlns:p14="http://schemas.microsoft.com/office/powerpoint/2010/main" val="3658756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pCR, pathologic complete response; TRAE, treatment-related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13</a:t>
            </a:fld>
            <a:endParaRPr lang="en-US" dirty="0"/>
          </a:p>
        </p:txBody>
      </p:sp>
    </p:spTree>
    <p:extLst>
      <p:ext uri="{BB962C8B-B14F-4D97-AF65-F5344CB8AC3E}">
        <p14:creationId xmlns:p14="http://schemas.microsoft.com/office/powerpoint/2010/main" val="1735281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SWOG 1512: Phase II Study of Neoadjuvant Pembrolizumab in Patients With Resectable Desmoplastic Melanoma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95655"/>
            <a:ext cx="48799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Bristol Myers Squibb.</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SWOG 1512: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Desmoplastic melanoma is a rare amelanotic malignancy occurring on highly sun-exposed skin</a:t>
            </a:r>
            <a:r>
              <a:rPr lang="en-US" altLang="en-US" sz="2000" baseline="30000" dirty="0"/>
              <a:t>1</a:t>
            </a:r>
            <a:endParaRPr lang="en-US" altLang="en-US" sz="2000" dirty="0"/>
          </a:p>
          <a:p>
            <a:pPr lvl="1"/>
            <a:r>
              <a:rPr lang="en-US" altLang="en-US" sz="1800" dirty="0"/>
              <a:t>Commonly presents as a small primary yet has deep infiltration and neurotropism, with tumors often histologically more extensive than expected by clinical and/or imaging assessments</a:t>
            </a:r>
          </a:p>
          <a:p>
            <a:r>
              <a:rPr lang="en-US" altLang="en-US" sz="2000" dirty="0"/>
              <a:t>Current standard of care for resectable disease is surgical excision with or without radiation</a:t>
            </a:r>
            <a:r>
              <a:rPr lang="en-US" altLang="en-US" sz="2000" baseline="30000" dirty="0"/>
              <a:t>2</a:t>
            </a:r>
            <a:endParaRPr lang="en-US" altLang="en-US" sz="2000" dirty="0"/>
          </a:p>
          <a:p>
            <a:pPr lvl="1"/>
            <a:r>
              <a:rPr lang="en-US" altLang="en-US" sz="1800" dirty="0"/>
              <a:t>Perineural invasion challenges ability to achieve clear margins and patients frequently require multiple surgeries or large excisions, leading to pronounced clinical defects that are very visible</a:t>
            </a:r>
          </a:p>
          <a:p>
            <a:r>
              <a:rPr lang="en-US" altLang="en-US" sz="2000" dirty="0"/>
              <a:t>Efficacious neoadjuvant therapy for locally advanced desmoplastic melanoma may decrease use of radical surgery, radiation, and resulting morbidities</a:t>
            </a:r>
            <a:r>
              <a:rPr lang="en-US" altLang="en-US" sz="2000" baseline="30000" dirty="0"/>
              <a:t>2</a:t>
            </a:r>
            <a:endParaRPr lang="en-US" altLang="en-US" sz="2000" dirty="0"/>
          </a:p>
          <a:p>
            <a:r>
              <a:rPr lang="en-US" altLang="en-US" sz="2000" dirty="0"/>
              <a:t>In a retrospective analysis of 60 patients with advanced desmoplastic melanoma, PD-1/PD-L1 blockade was associated with an ORR of 70% (CR rate: 32%)</a:t>
            </a:r>
            <a:r>
              <a:rPr lang="en-US" altLang="en-US" sz="2000" baseline="30000" dirty="0"/>
              <a:t>3</a:t>
            </a:r>
            <a:endParaRPr lang="en-US" altLang="en-US" sz="2000" dirty="0"/>
          </a:p>
          <a:p>
            <a:r>
              <a:rPr lang="en-US" altLang="en-US" sz="2000" dirty="0"/>
              <a:t>Current report presents efficacy and safety outcomes in patients with resectable desmoplastic melanoma who received neoadjuvant pembrolizumab in a phase II trial</a:t>
            </a:r>
            <a:r>
              <a:rPr lang="en-US" altLang="en-US" sz="2000" baseline="30000" dirty="0"/>
              <a:t>4</a:t>
            </a:r>
            <a:endParaRPr lang="en-US" altLang="en-US" sz="2000" dirty="0"/>
          </a:p>
          <a:p>
            <a:endParaRPr lang="en-US" altLang="en-US" sz="2000" dirty="0"/>
          </a:p>
          <a:p>
            <a:endParaRPr lang="en-US" alt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51204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Shain. Nat Genet. 2015;47:1194. 2. Ochoa. Expert Rev Anticancer Ther. 2019;19:205.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Eroglu. Nature. 2018;553:347. 4. Kendra. ASCO 2022. Abstr 9502.</a:t>
            </a: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C4DF9-FB1D-DCD8-A7E6-D0DC90B424C2}"/>
              </a:ext>
            </a:extLst>
          </p:cNvPr>
          <p:cNvSpPr>
            <a:spLocks noGrp="1"/>
          </p:cNvSpPr>
          <p:nvPr>
            <p:ph type="title"/>
          </p:nvPr>
        </p:nvSpPr>
        <p:spPr/>
        <p:txBody>
          <a:bodyPr/>
          <a:lstStyle/>
          <a:p>
            <a:r>
              <a:rPr lang="en-US" dirty="0"/>
              <a:t>SWOG 1512: Study Design</a:t>
            </a:r>
          </a:p>
        </p:txBody>
      </p:sp>
      <p:sp>
        <p:nvSpPr>
          <p:cNvPr id="3" name="Content Placeholder 2">
            <a:extLst>
              <a:ext uri="{FF2B5EF4-FFF2-40B4-BE49-F238E27FC236}">
                <a16:creationId xmlns:a16="http://schemas.microsoft.com/office/drawing/2014/main" id="{94A17ED7-365D-3C03-C0EA-6FA6E763C037}"/>
              </a:ext>
            </a:extLst>
          </p:cNvPr>
          <p:cNvSpPr>
            <a:spLocks noGrp="1"/>
          </p:cNvSpPr>
          <p:nvPr>
            <p:ph idx="1"/>
          </p:nvPr>
        </p:nvSpPr>
        <p:spPr>
          <a:xfrm>
            <a:off x="604675" y="1513047"/>
            <a:ext cx="10877529" cy="491117"/>
          </a:xfrm>
        </p:spPr>
        <p:txBody>
          <a:bodyPr/>
          <a:lstStyle/>
          <a:p>
            <a:r>
              <a:rPr lang="en-US" sz="2400" dirty="0"/>
              <a:t>Multicenter, open-label phase II trial</a:t>
            </a:r>
          </a:p>
        </p:txBody>
      </p:sp>
      <p:sp>
        <p:nvSpPr>
          <p:cNvPr id="4" name="Content Placeholder 2">
            <a:extLst>
              <a:ext uri="{FF2B5EF4-FFF2-40B4-BE49-F238E27FC236}">
                <a16:creationId xmlns:a16="http://schemas.microsoft.com/office/drawing/2014/main" id="{610708BC-5907-88F8-E141-B64B984A70BA}"/>
              </a:ext>
            </a:extLst>
          </p:cNvPr>
          <p:cNvSpPr txBox="1">
            <a:spLocks/>
          </p:cNvSpPr>
          <p:nvPr/>
        </p:nvSpPr>
        <p:spPr bwMode="auto">
          <a:xfrm>
            <a:off x="601820" y="4853836"/>
            <a:ext cx="5309278" cy="1335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600"/>
              </a:spcBef>
              <a:spcAft>
                <a:spcPts val="0"/>
              </a:spcAft>
            </a:pPr>
            <a:r>
              <a:rPr lang="en-US" sz="2400" b="1" kern="0" dirty="0"/>
              <a:t>Primary endpoint: </a:t>
            </a:r>
            <a:r>
              <a:rPr lang="en-US" sz="2400" kern="0" dirty="0"/>
              <a:t>pCR</a:t>
            </a:r>
          </a:p>
          <a:p>
            <a:pPr marL="282575" lvl="1" indent="-228600">
              <a:spcBef>
                <a:spcPts val="600"/>
              </a:spcBef>
              <a:spcAft>
                <a:spcPts val="0"/>
              </a:spcAft>
            </a:pPr>
            <a:r>
              <a:rPr lang="en-US" sz="2200" kern="0" dirty="0"/>
              <a:t>Study had 90% power to detect pCR rate of 25% with 1-sided </a:t>
            </a:r>
            <a:r>
              <a:rPr lang="el-GR" sz="2200" kern="0" dirty="0"/>
              <a:t>α</a:t>
            </a:r>
            <a:r>
              <a:rPr lang="en-US" sz="2200" kern="0" dirty="0"/>
              <a:t> = .034 (null rate of 5%)</a:t>
            </a:r>
          </a:p>
          <a:p>
            <a:endParaRPr lang="en-US" sz="2000" kern="0" dirty="0"/>
          </a:p>
        </p:txBody>
      </p:sp>
      <p:sp>
        <p:nvSpPr>
          <p:cNvPr id="5" name="Content Placeholder 3">
            <a:extLst>
              <a:ext uri="{FF2B5EF4-FFF2-40B4-BE49-F238E27FC236}">
                <a16:creationId xmlns:a16="http://schemas.microsoft.com/office/drawing/2014/main" id="{BBAEA0FC-7161-FBA4-55A3-71EC4ECB2412}"/>
              </a:ext>
            </a:extLst>
          </p:cNvPr>
          <p:cNvSpPr txBox="1">
            <a:spLocks/>
          </p:cNvSpPr>
          <p:nvPr/>
        </p:nvSpPr>
        <p:spPr>
          <a:xfrm>
            <a:off x="6252634" y="4853836"/>
            <a:ext cx="5229570" cy="133635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dirty="0"/>
              <a:t>Secondary endpoints:</a:t>
            </a:r>
            <a:r>
              <a:rPr lang="en-US" sz="2400" kern="0" dirty="0"/>
              <a:t> ORR to preoperative therapy, OS, safety and tolerability</a:t>
            </a:r>
          </a:p>
        </p:txBody>
      </p:sp>
      <p:sp>
        <p:nvSpPr>
          <p:cNvPr id="6" name="Text Box 15">
            <a:extLst>
              <a:ext uri="{FF2B5EF4-FFF2-40B4-BE49-F238E27FC236}">
                <a16:creationId xmlns:a16="http://schemas.microsoft.com/office/drawing/2014/main" id="{016AB59F-E9C1-94CB-3F01-66E4EB21D97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Kendra. ASCO 2022. Abstr 9502. NCT02775851.</a:t>
            </a:r>
            <a:endParaRPr lang="en-US" altLang="en-US" sz="1200" b="0" dirty="0">
              <a:solidFill>
                <a:schemeClr val="bg2"/>
              </a:solidFill>
              <a:latin typeface="Calibri" panose="020F0502020204030204" pitchFamily="34" charset="0"/>
            </a:endParaRPr>
          </a:p>
        </p:txBody>
      </p:sp>
      <p:sp>
        <p:nvSpPr>
          <p:cNvPr id="7" name="Text Box 45">
            <a:extLst>
              <a:ext uri="{FF2B5EF4-FFF2-40B4-BE49-F238E27FC236}">
                <a16:creationId xmlns:a16="http://schemas.microsoft.com/office/drawing/2014/main" id="{EF286BDC-B5E7-72B7-4AA1-AA945B9483D5}"/>
              </a:ext>
            </a:extLst>
          </p:cNvPr>
          <p:cNvSpPr txBox="1">
            <a:spLocks noChangeArrowheads="1"/>
          </p:cNvSpPr>
          <p:nvPr/>
        </p:nvSpPr>
        <p:spPr bwMode="auto">
          <a:xfrm>
            <a:off x="627065" y="2112527"/>
            <a:ext cx="238968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Adults with resectable desmoplastic melanoma; postbiopsy residual disease confirmed radiologically, clinically, or by FNA; no prior PD-1 inhibitors; adequate organ function; Zubrod PS 0-2</a:t>
            </a:r>
          </a:p>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(N = 30)</a:t>
            </a:r>
            <a:endParaRPr lang="en-US" altLang="en-US" sz="1600" dirty="0">
              <a:solidFill>
                <a:schemeClr val="bg1"/>
              </a:solidFill>
              <a:latin typeface="Calibri" panose="020F0502020204030204" pitchFamily="34" charset="0"/>
            </a:endParaRPr>
          </a:p>
        </p:txBody>
      </p:sp>
      <p:sp>
        <p:nvSpPr>
          <p:cNvPr id="10" name="Rectangle 49">
            <a:extLst>
              <a:ext uri="{FF2B5EF4-FFF2-40B4-BE49-F238E27FC236}">
                <a16:creationId xmlns:a16="http://schemas.microsoft.com/office/drawing/2014/main" id="{9A1807FD-7782-B4F9-E0AF-D87FF7D31DC6}"/>
              </a:ext>
            </a:extLst>
          </p:cNvPr>
          <p:cNvSpPr>
            <a:spLocks noChangeArrowheads="1"/>
          </p:cNvSpPr>
          <p:nvPr/>
        </p:nvSpPr>
        <p:spPr bwMode="auto">
          <a:xfrm>
            <a:off x="3757129" y="2915057"/>
            <a:ext cx="2926080" cy="70326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Pembrolizumab </a:t>
            </a:r>
            <a:r>
              <a:rPr lang="en-US" altLang="en-US" sz="1600" dirty="0">
                <a:solidFill>
                  <a:schemeClr val="tx1"/>
                </a:solidFill>
                <a:latin typeface="Calibri" panose="020F0502020204030204" pitchFamily="34" charset="0"/>
              </a:rPr>
              <a:t>200 mg IV Q3W x 3 cycles</a:t>
            </a:r>
            <a:endParaRPr lang="en-US" altLang="en-US" sz="1600" b="1" dirty="0">
              <a:solidFill>
                <a:schemeClr val="tx1"/>
              </a:solidFill>
              <a:latin typeface="Calibri" panose="020F0502020204030204" pitchFamily="34" charset="0"/>
            </a:endParaRPr>
          </a:p>
        </p:txBody>
      </p:sp>
      <p:sp>
        <p:nvSpPr>
          <p:cNvPr id="16" name="Rectangle 49">
            <a:extLst>
              <a:ext uri="{FF2B5EF4-FFF2-40B4-BE49-F238E27FC236}">
                <a16:creationId xmlns:a16="http://schemas.microsoft.com/office/drawing/2014/main" id="{E7C4C629-49D7-8477-3FB5-D9E8290B2326}"/>
              </a:ext>
            </a:extLst>
          </p:cNvPr>
          <p:cNvSpPr>
            <a:spLocks noChangeArrowheads="1"/>
          </p:cNvSpPr>
          <p:nvPr/>
        </p:nvSpPr>
        <p:spPr bwMode="auto">
          <a:xfrm>
            <a:off x="7876760" y="2435120"/>
            <a:ext cx="2926080" cy="703262"/>
          </a:xfrm>
          <a:prstGeom prst="rect">
            <a:avLst/>
          </a:prstGeom>
          <a:solidFill>
            <a:schemeClr val="accent2">
              <a:lumMod val="75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Surgery</a:t>
            </a:r>
            <a:r>
              <a:rPr lang="en-US" altLang="en-US" sz="1600" dirty="0">
                <a:solidFill>
                  <a:schemeClr val="tx1"/>
                </a:solidFill>
                <a:latin typeface="Calibri" panose="020F0502020204030204" pitchFamily="34" charset="0"/>
              </a:rPr>
              <a:t> with wide excision ± SLNB/LND</a:t>
            </a:r>
            <a:endParaRPr lang="en-US" altLang="en-US" sz="1600" b="1" dirty="0">
              <a:solidFill>
                <a:schemeClr val="tx1"/>
              </a:solidFill>
              <a:latin typeface="Calibri" panose="020F0502020204030204" pitchFamily="34" charset="0"/>
            </a:endParaRPr>
          </a:p>
        </p:txBody>
      </p:sp>
      <p:sp>
        <p:nvSpPr>
          <p:cNvPr id="17" name="Rectangle 49">
            <a:extLst>
              <a:ext uri="{FF2B5EF4-FFF2-40B4-BE49-F238E27FC236}">
                <a16:creationId xmlns:a16="http://schemas.microsoft.com/office/drawing/2014/main" id="{96D7C697-ADBB-7A7B-C4D8-83A7319AC021}"/>
              </a:ext>
            </a:extLst>
          </p:cNvPr>
          <p:cNvSpPr>
            <a:spLocks noChangeArrowheads="1"/>
          </p:cNvSpPr>
          <p:nvPr/>
        </p:nvSpPr>
        <p:spPr bwMode="auto">
          <a:xfrm>
            <a:off x="7876760" y="3394997"/>
            <a:ext cx="2926080" cy="703262"/>
          </a:xfrm>
          <a:prstGeom prst="rect">
            <a:avLst/>
          </a:prstGeom>
          <a:solidFill>
            <a:schemeClr val="accent2">
              <a:lumMod val="75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Pembrolizumab</a:t>
            </a:r>
            <a:r>
              <a:rPr lang="en-US" altLang="en-US" sz="1600" dirty="0">
                <a:solidFill>
                  <a:schemeClr val="tx1"/>
                </a:solidFill>
                <a:latin typeface="Calibri" panose="020F0502020204030204" pitchFamily="34" charset="0"/>
              </a:rPr>
              <a:t> x 1 cycle to confirm PD vs delayed response</a:t>
            </a:r>
            <a:endParaRPr lang="en-US" altLang="en-US" sz="1600" b="1" dirty="0">
              <a:solidFill>
                <a:schemeClr val="tx1"/>
              </a:solidFill>
              <a:latin typeface="Calibri" panose="020F0502020204030204" pitchFamily="34" charset="0"/>
            </a:endParaRPr>
          </a:p>
        </p:txBody>
      </p:sp>
      <p:sp>
        <p:nvSpPr>
          <p:cNvPr id="18" name="Line 52">
            <a:extLst>
              <a:ext uri="{FF2B5EF4-FFF2-40B4-BE49-F238E27FC236}">
                <a16:creationId xmlns:a16="http://schemas.microsoft.com/office/drawing/2014/main" id="{08388710-1CF5-F318-A9A3-C8FFC8FCB218}"/>
              </a:ext>
            </a:extLst>
          </p:cNvPr>
          <p:cNvSpPr>
            <a:spLocks noChangeShapeType="1"/>
          </p:cNvSpPr>
          <p:nvPr/>
        </p:nvSpPr>
        <p:spPr bwMode="auto">
          <a:xfrm>
            <a:off x="3237094" y="3266689"/>
            <a:ext cx="46294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grpSp>
        <p:nvGrpSpPr>
          <p:cNvPr id="26" name="Group 25">
            <a:extLst>
              <a:ext uri="{FF2B5EF4-FFF2-40B4-BE49-F238E27FC236}">
                <a16:creationId xmlns:a16="http://schemas.microsoft.com/office/drawing/2014/main" id="{D6A7C243-CE62-BD70-4BA5-84771856CB3D}"/>
              </a:ext>
            </a:extLst>
          </p:cNvPr>
          <p:cNvGrpSpPr/>
          <p:nvPr/>
        </p:nvGrpSpPr>
        <p:grpSpPr>
          <a:xfrm>
            <a:off x="6958038" y="2786750"/>
            <a:ext cx="753747" cy="959877"/>
            <a:chOff x="7165975" y="2786750"/>
            <a:chExt cx="753747" cy="959877"/>
          </a:xfrm>
        </p:grpSpPr>
        <p:cxnSp>
          <p:nvCxnSpPr>
            <p:cNvPr id="21" name="Connector: Elbow 20">
              <a:extLst>
                <a:ext uri="{FF2B5EF4-FFF2-40B4-BE49-F238E27FC236}">
                  <a16:creationId xmlns:a16="http://schemas.microsoft.com/office/drawing/2014/main" id="{555CA642-981D-16A9-0440-3C4D9D226AC2}"/>
                </a:ext>
              </a:extLst>
            </p:cNvPr>
            <p:cNvCxnSpPr>
              <a:cxnSpLocks/>
            </p:cNvCxnSpPr>
            <p:nvPr/>
          </p:nvCxnSpPr>
          <p:spPr bwMode="auto">
            <a:xfrm rot="10800000" flipV="1">
              <a:off x="7907022" y="2786750"/>
              <a:ext cx="12700" cy="959877"/>
            </a:xfrm>
            <a:prstGeom prst="bentConnector3">
              <a:avLst>
                <a:gd name="adj1" fmla="val 1800000"/>
              </a:avLst>
            </a:prstGeom>
            <a:noFill/>
            <a:ln w="28575" cap="flat" cmpd="sng" algn="ctr">
              <a:solidFill>
                <a:schemeClr val="bg1"/>
              </a:solidFill>
              <a:prstDash val="solid"/>
              <a:round/>
              <a:headEnd type="triangle"/>
              <a:tailEnd type="triangle"/>
            </a:ln>
            <a:effectLst/>
          </p:spPr>
        </p:cxnSp>
        <p:cxnSp>
          <p:nvCxnSpPr>
            <p:cNvPr id="25" name="Straight Connector 24">
              <a:extLst>
                <a:ext uri="{FF2B5EF4-FFF2-40B4-BE49-F238E27FC236}">
                  <a16:creationId xmlns:a16="http://schemas.microsoft.com/office/drawing/2014/main" id="{11E02946-2FEB-B30D-CB64-4BC9DD06C8F1}"/>
                </a:ext>
              </a:extLst>
            </p:cNvPr>
            <p:cNvCxnSpPr/>
            <p:nvPr/>
          </p:nvCxnSpPr>
          <p:spPr bwMode="auto">
            <a:xfrm flipH="1">
              <a:off x="7165975" y="3266689"/>
              <a:ext cx="520700" cy="0"/>
            </a:xfrm>
            <a:prstGeom prst="line">
              <a:avLst/>
            </a:prstGeom>
            <a:noFill/>
            <a:ln w="28575" cap="flat" cmpd="sng" algn="ctr">
              <a:solidFill>
                <a:schemeClr val="bg1"/>
              </a:solidFill>
              <a:prstDash val="solid"/>
              <a:round/>
              <a:headEnd type="none" w="med" len="med"/>
              <a:tailEnd type="none" w="med" len="med"/>
            </a:ln>
            <a:effectLst/>
          </p:spPr>
        </p:cxnSp>
      </p:grpSp>
      <p:sp>
        <p:nvSpPr>
          <p:cNvPr id="27" name="Rectangle 46">
            <a:extLst>
              <a:ext uri="{FF2B5EF4-FFF2-40B4-BE49-F238E27FC236}">
                <a16:creationId xmlns:a16="http://schemas.microsoft.com/office/drawing/2014/main" id="{783AD1D2-6A57-E766-A3E8-64F938F824C8}"/>
              </a:ext>
            </a:extLst>
          </p:cNvPr>
          <p:cNvSpPr>
            <a:spLocks noChangeArrowheads="1"/>
          </p:cNvSpPr>
          <p:nvPr/>
        </p:nvSpPr>
        <p:spPr bwMode="auto">
          <a:xfrm>
            <a:off x="6775375" y="2435120"/>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Tx/>
              <a:buNone/>
            </a:pPr>
            <a:r>
              <a:rPr lang="en-US" altLang="en-US" sz="1600" b="1" dirty="0">
                <a:solidFill>
                  <a:schemeClr val="bg1"/>
                </a:solidFill>
                <a:latin typeface="Calibri" panose="020F0502020204030204" pitchFamily="34" charset="0"/>
              </a:rPr>
              <a:t>Resectable</a:t>
            </a:r>
          </a:p>
        </p:txBody>
      </p:sp>
      <p:sp>
        <p:nvSpPr>
          <p:cNvPr id="28" name="Rectangle 46">
            <a:extLst>
              <a:ext uri="{FF2B5EF4-FFF2-40B4-BE49-F238E27FC236}">
                <a16:creationId xmlns:a16="http://schemas.microsoft.com/office/drawing/2014/main" id="{F7D41A58-415A-A2D5-7E4B-AD3876E3BA1C}"/>
              </a:ext>
            </a:extLst>
          </p:cNvPr>
          <p:cNvSpPr>
            <a:spLocks noChangeArrowheads="1"/>
          </p:cNvSpPr>
          <p:nvPr/>
        </p:nvSpPr>
        <p:spPr bwMode="auto">
          <a:xfrm>
            <a:off x="6775375" y="3759705"/>
            <a:ext cx="109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Tx/>
              <a:buNone/>
            </a:pPr>
            <a:r>
              <a:rPr lang="en-US" altLang="en-US" sz="1600" b="1" dirty="0">
                <a:solidFill>
                  <a:schemeClr val="bg1"/>
                </a:solidFill>
                <a:latin typeface="Calibri" panose="020F0502020204030204" pitchFamily="34" charset="0"/>
              </a:rPr>
              <a:t>PD</a:t>
            </a:r>
          </a:p>
        </p:txBody>
      </p:sp>
      <p:sp>
        <p:nvSpPr>
          <p:cNvPr id="29" name="Text Box 30">
            <a:extLst>
              <a:ext uri="{FF2B5EF4-FFF2-40B4-BE49-F238E27FC236}">
                <a16:creationId xmlns:a16="http://schemas.microsoft.com/office/drawing/2014/main" id="{07507A0A-6792-B6A2-A083-93F3AB7CC498}"/>
              </a:ext>
            </a:extLst>
          </p:cNvPr>
          <p:cNvSpPr txBox="1">
            <a:spLocks noChangeArrowheads="1"/>
          </p:cNvSpPr>
          <p:nvPr/>
        </p:nvSpPr>
        <p:spPr bwMode="auto">
          <a:xfrm>
            <a:off x="3866983" y="3623882"/>
            <a:ext cx="292608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AEs assessed Q3W.</a:t>
            </a:r>
            <a:endParaRPr lang="en-US" altLang="en-US" sz="1400" dirty="0">
              <a:solidFill>
                <a:schemeClr val="bg1"/>
              </a:solidFill>
              <a:latin typeface="Calibri" panose="020F0502020204030204" pitchFamily="34" charset="0"/>
            </a:endParaRPr>
          </a:p>
        </p:txBody>
      </p:sp>
      <p:sp>
        <p:nvSpPr>
          <p:cNvPr id="19" name="Text Box 30">
            <a:extLst>
              <a:ext uri="{FF2B5EF4-FFF2-40B4-BE49-F238E27FC236}">
                <a16:creationId xmlns:a16="http://schemas.microsoft.com/office/drawing/2014/main" id="{96AD7B38-C799-A3C1-7A6D-FFF49B08960A}"/>
              </a:ext>
            </a:extLst>
          </p:cNvPr>
          <p:cNvSpPr txBox="1">
            <a:spLocks noChangeArrowheads="1"/>
          </p:cNvSpPr>
          <p:nvPr/>
        </p:nvSpPr>
        <p:spPr bwMode="auto">
          <a:xfrm>
            <a:off x="2997628" y="2355066"/>
            <a:ext cx="2926080"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Tumor measurement and tissue collection/whole blood.</a:t>
            </a:r>
            <a:endParaRPr lang="en-US" altLang="en-US" sz="1400" dirty="0">
              <a:solidFill>
                <a:schemeClr val="bg1"/>
              </a:solidFill>
              <a:latin typeface="Calibri" panose="020F0502020204030204" pitchFamily="34" charset="0"/>
            </a:endParaRPr>
          </a:p>
        </p:txBody>
      </p:sp>
      <p:sp>
        <p:nvSpPr>
          <p:cNvPr id="20" name="Text Box 30">
            <a:extLst>
              <a:ext uri="{FF2B5EF4-FFF2-40B4-BE49-F238E27FC236}">
                <a16:creationId xmlns:a16="http://schemas.microsoft.com/office/drawing/2014/main" id="{67F80AAF-BB26-9D55-7F4C-14E66F833843}"/>
              </a:ext>
            </a:extLst>
          </p:cNvPr>
          <p:cNvSpPr txBox="1">
            <a:spLocks noChangeArrowheads="1"/>
          </p:cNvSpPr>
          <p:nvPr/>
        </p:nvSpPr>
        <p:spPr bwMode="auto">
          <a:xfrm>
            <a:off x="10815540" y="3008263"/>
            <a:ext cx="1118524" cy="64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Tissue collection at resection.</a:t>
            </a:r>
            <a:endParaRPr lang="en-US" altLang="en-US" sz="1200" dirty="0">
              <a:solidFill>
                <a:schemeClr val="bg1"/>
              </a:solidFill>
              <a:latin typeface="Calibri" panose="020F0502020204030204" pitchFamily="34" charset="0"/>
            </a:endParaRPr>
          </a:p>
        </p:txBody>
      </p:sp>
      <p:cxnSp>
        <p:nvCxnSpPr>
          <p:cNvPr id="9" name="Straight Arrow Connector 8">
            <a:extLst>
              <a:ext uri="{FF2B5EF4-FFF2-40B4-BE49-F238E27FC236}">
                <a16:creationId xmlns:a16="http://schemas.microsoft.com/office/drawing/2014/main" id="{C5784B17-B2D3-08D6-6C68-9497BC14D3B8}"/>
              </a:ext>
            </a:extLst>
          </p:cNvPr>
          <p:cNvCxnSpPr>
            <a:cxnSpLocks/>
          </p:cNvCxnSpPr>
          <p:nvPr/>
        </p:nvCxnSpPr>
        <p:spPr bwMode="auto">
          <a:xfrm>
            <a:off x="3295892" y="2828312"/>
            <a:ext cx="14997" cy="310070"/>
          </a:xfrm>
          <a:prstGeom prst="straightConnector1">
            <a:avLst/>
          </a:prstGeom>
          <a:noFill/>
          <a:ln w="28575" cap="flat" cmpd="sng" algn="ctr">
            <a:solidFill>
              <a:schemeClr val="bg1"/>
            </a:solidFill>
            <a:prstDash val="sysDot"/>
            <a:round/>
            <a:headEnd type="none" w="med" len="med"/>
            <a:tailEnd type="triangle"/>
          </a:ln>
          <a:effectLst/>
        </p:spPr>
      </p:cxnSp>
    </p:spTree>
    <p:extLst>
      <p:ext uri="{BB962C8B-B14F-4D97-AF65-F5344CB8AC3E}">
        <p14:creationId xmlns:p14="http://schemas.microsoft.com/office/powerpoint/2010/main" val="3138089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SWOG 1512: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Kendra. ASCO 2022. Abstr 9502.</a:t>
            </a:r>
            <a:endParaRPr lang="en-US" altLang="en-US" sz="1200" b="0" dirty="0">
              <a:solidFill>
                <a:schemeClr val="bg2"/>
              </a:solidFill>
              <a:latin typeface="Calibri" panose="020F0502020204030204" pitchFamily="34" charset="0"/>
            </a:endParaRPr>
          </a:p>
        </p:txBody>
      </p:sp>
      <p:graphicFrame>
        <p:nvGraphicFramePr>
          <p:cNvPr id="13" name="Group 3">
            <a:extLst>
              <a:ext uri="{FF2B5EF4-FFF2-40B4-BE49-F238E27FC236}">
                <a16:creationId xmlns:a16="http://schemas.microsoft.com/office/drawing/2014/main" id="{139E72AF-C547-25D6-2317-D433FB29ADEC}"/>
              </a:ext>
            </a:extLst>
          </p:cNvPr>
          <p:cNvGraphicFramePr>
            <a:graphicFrameLocks/>
          </p:cNvGraphicFramePr>
          <p:nvPr>
            <p:extLst>
              <p:ext uri="{D42A27DB-BD31-4B8C-83A1-F6EECF244321}">
                <p14:modId xmlns:p14="http://schemas.microsoft.com/office/powerpoint/2010/main" val="2347953818"/>
              </p:ext>
            </p:extLst>
          </p:nvPr>
        </p:nvGraphicFramePr>
        <p:xfrm>
          <a:off x="522288" y="1610437"/>
          <a:ext cx="5376672" cy="3505328"/>
        </p:xfrm>
        <a:graphic>
          <a:graphicData uri="http://schemas.openxmlformats.org/drawingml/2006/table">
            <a:tbl>
              <a:tblPr/>
              <a:tblGrid>
                <a:gridCol w="1344168">
                  <a:extLst>
                    <a:ext uri="{9D8B030D-6E8A-4147-A177-3AD203B41FA5}">
                      <a16:colId xmlns:a16="http://schemas.microsoft.com/office/drawing/2014/main" val="20000"/>
                    </a:ext>
                  </a:extLst>
                </a:gridCol>
                <a:gridCol w="1344168">
                  <a:extLst>
                    <a:ext uri="{9D8B030D-6E8A-4147-A177-3AD203B41FA5}">
                      <a16:colId xmlns:a16="http://schemas.microsoft.com/office/drawing/2014/main" val="2732302421"/>
                    </a:ext>
                  </a:extLst>
                </a:gridCol>
                <a:gridCol w="2688336">
                  <a:extLst>
                    <a:ext uri="{9D8B030D-6E8A-4147-A177-3AD203B41FA5}">
                      <a16:colId xmlns:a16="http://schemas.microsoft.com/office/drawing/2014/main" val="20001"/>
                    </a:ext>
                  </a:extLst>
                </a:gridCol>
              </a:tblGrid>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Resectable Cohort (n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(37-91)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 race,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PS of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23447519"/>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Elevated baseline LDH,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90559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disease site,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Head/neck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Extremity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Torso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84893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On-study disease status, n (%)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Recurrent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19406860"/>
                  </a:ext>
                </a:extLst>
              </a:tr>
            </a:tbl>
          </a:graphicData>
        </a:graphic>
      </p:graphicFrame>
      <p:graphicFrame>
        <p:nvGraphicFramePr>
          <p:cNvPr id="14" name="Group 3">
            <a:extLst>
              <a:ext uri="{FF2B5EF4-FFF2-40B4-BE49-F238E27FC236}">
                <a16:creationId xmlns:a16="http://schemas.microsoft.com/office/drawing/2014/main" id="{3E0312A3-0F79-F42D-0CBD-55B687DB7255}"/>
              </a:ext>
            </a:extLst>
          </p:cNvPr>
          <p:cNvGraphicFramePr>
            <a:graphicFrameLocks/>
          </p:cNvGraphicFramePr>
          <p:nvPr>
            <p:extLst>
              <p:ext uri="{D42A27DB-BD31-4B8C-83A1-F6EECF244321}">
                <p14:modId xmlns:p14="http://schemas.microsoft.com/office/powerpoint/2010/main" val="2599889157"/>
              </p:ext>
            </p:extLst>
          </p:nvPr>
        </p:nvGraphicFramePr>
        <p:xfrm>
          <a:off x="6381941" y="1610437"/>
          <a:ext cx="5376672" cy="3261408"/>
        </p:xfrm>
        <a:graphic>
          <a:graphicData uri="http://schemas.openxmlformats.org/drawingml/2006/table">
            <a:tbl>
              <a:tblPr/>
              <a:tblGrid>
                <a:gridCol w="1344168">
                  <a:extLst>
                    <a:ext uri="{9D8B030D-6E8A-4147-A177-3AD203B41FA5}">
                      <a16:colId xmlns:a16="http://schemas.microsoft.com/office/drawing/2014/main" val="20000"/>
                    </a:ext>
                  </a:extLst>
                </a:gridCol>
                <a:gridCol w="1344168">
                  <a:extLst>
                    <a:ext uri="{9D8B030D-6E8A-4147-A177-3AD203B41FA5}">
                      <a16:colId xmlns:a16="http://schemas.microsoft.com/office/drawing/2014/main" val="2731940754"/>
                    </a:ext>
                  </a:extLst>
                </a:gridCol>
                <a:gridCol w="2688336">
                  <a:extLst>
                    <a:ext uri="{9D8B030D-6E8A-4147-A177-3AD203B41FA5}">
                      <a16:colId xmlns:a16="http://schemas.microsoft.com/office/drawing/2014/main" val="20001"/>
                    </a:ext>
                  </a:extLst>
                </a:gridCol>
              </a:tblGrid>
              <a:tr h="283973">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Resectable Cohort (n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3600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AJCC T category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T2a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T2b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T3a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T3b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426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AJCC N category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N1b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N2c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2" name="Content Placeholder 1">
            <a:extLst>
              <a:ext uri="{FF2B5EF4-FFF2-40B4-BE49-F238E27FC236}">
                <a16:creationId xmlns:a16="http://schemas.microsoft.com/office/drawing/2014/main" id="{F7642FEF-998D-EA5F-0622-BDACE74DF8B1}"/>
              </a:ext>
            </a:extLst>
          </p:cNvPr>
          <p:cNvSpPr>
            <a:spLocks noGrp="1"/>
          </p:cNvSpPr>
          <p:nvPr>
            <p:ph idx="1"/>
          </p:nvPr>
        </p:nvSpPr>
        <p:spPr>
          <a:xfrm>
            <a:off x="604675" y="5172295"/>
            <a:ext cx="10877529" cy="991438"/>
          </a:xfrm>
        </p:spPr>
        <p:txBody>
          <a:bodyPr/>
          <a:lstStyle/>
          <a:p>
            <a:r>
              <a:rPr lang="en-US" sz="2000" dirty="0"/>
              <a:t>Whole-exome sequencing performed on 19 baseline biopsies:</a:t>
            </a:r>
            <a:r>
              <a:rPr lang="en-US" sz="1800" dirty="0"/>
              <a:t> </a:t>
            </a:r>
          </a:p>
          <a:p>
            <a:pPr lvl="1"/>
            <a:r>
              <a:rPr lang="en-US" sz="1800" i="1" dirty="0"/>
              <a:t>NF1</a:t>
            </a:r>
            <a:r>
              <a:rPr lang="en-US" sz="1800" dirty="0"/>
              <a:t> muts, 53%; </a:t>
            </a:r>
            <a:r>
              <a:rPr lang="en-US" sz="1800" i="1" dirty="0"/>
              <a:t>NRAS</a:t>
            </a:r>
            <a:r>
              <a:rPr lang="en-US" sz="1800" dirty="0"/>
              <a:t> muts, 0%; </a:t>
            </a:r>
            <a:r>
              <a:rPr lang="en-US" sz="1800" i="1" dirty="0"/>
              <a:t>BRAF </a:t>
            </a:r>
            <a:r>
              <a:rPr lang="en-US" sz="1800" dirty="0"/>
              <a:t>V600 muts at &lt;10% VAF in 2 patients (1 each of V600E, V600K)</a:t>
            </a:r>
          </a:p>
          <a:p>
            <a:pPr lvl="1"/>
            <a:r>
              <a:rPr lang="en-US" sz="1800" dirty="0"/>
              <a:t>Number of nonsilent mutations &gt;5000 in 7/19 biopsies</a:t>
            </a:r>
          </a:p>
        </p:txBody>
      </p:sp>
    </p:spTree>
    <p:extLst>
      <p:ext uri="{BB962C8B-B14F-4D97-AF65-F5344CB8AC3E}">
        <p14:creationId xmlns:p14="http://schemas.microsoft.com/office/powerpoint/2010/main" val="3210865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SWOG 1512: Patient Disposition, Treatment</a:t>
            </a:r>
            <a:endParaRPr lang="en-US" altLang="en-US" dirty="0"/>
          </a:p>
        </p:txBody>
      </p:sp>
      <p:sp>
        <p:nvSpPr>
          <p:cNvPr id="5" name="Content Placeholder 4">
            <a:extLst>
              <a:ext uri="{FF2B5EF4-FFF2-40B4-BE49-F238E27FC236}">
                <a16:creationId xmlns:a16="http://schemas.microsoft.com/office/drawing/2014/main" id="{DE0422A7-C48A-67D1-6065-89D9C5E3CF0C}"/>
              </a:ext>
            </a:extLst>
          </p:cNvPr>
          <p:cNvSpPr>
            <a:spLocks noGrp="1"/>
          </p:cNvSpPr>
          <p:nvPr>
            <p:ph sz="half" idx="2"/>
          </p:nvPr>
        </p:nvSpPr>
        <p:spPr/>
        <p:txBody>
          <a:bodyPr/>
          <a:lstStyle/>
          <a:p>
            <a:r>
              <a:rPr lang="en-US" altLang="en-US" sz="2400" dirty="0"/>
              <a:t>Study enrolled N = 30</a:t>
            </a:r>
          </a:p>
          <a:p>
            <a:pPr lvl="1"/>
            <a:r>
              <a:rPr lang="en-US" altLang="en-US" sz="2200" dirty="0"/>
              <a:t>Refused treatment and withdrew consent, n = 1</a:t>
            </a:r>
          </a:p>
          <a:p>
            <a:pPr lvl="1"/>
            <a:r>
              <a:rPr lang="en-US" altLang="en-US" sz="2200" dirty="0"/>
              <a:t>Received pembrolizumab and included in efficacy and safety analyses, n = 29 patients (with measurable disease at baseline and included in response analysis, n = 26)</a:t>
            </a:r>
          </a:p>
          <a:p>
            <a:pPr lvl="2"/>
            <a:r>
              <a:rPr lang="en-US" altLang="en-US" sz="2000" dirty="0"/>
              <a:t>Underwent surgical resection, </a:t>
            </a:r>
            <a:br>
              <a:rPr lang="en-US" altLang="en-US" sz="2000" dirty="0"/>
            </a:br>
            <a:r>
              <a:rPr lang="en-US" altLang="en-US" sz="2000" dirty="0"/>
              <a:t>n = 28*</a:t>
            </a:r>
          </a:p>
          <a:p>
            <a:pPr lvl="2"/>
            <a:r>
              <a:rPr lang="en-US" altLang="en-US" sz="2000" dirty="0"/>
              <a:t>Refused surgery, n = 1</a:t>
            </a:r>
            <a:endParaRPr 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Kendra. ASCO 2022. Abstr 9502.</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44924E6B-DC1F-40ED-87BD-EB569E242B22}"/>
              </a:ext>
            </a:extLst>
          </p:cNvPr>
          <p:cNvGraphicFramePr>
            <a:graphicFrameLocks/>
          </p:cNvGraphicFramePr>
          <p:nvPr>
            <p:extLst>
              <p:ext uri="{D42A27DB-BD31-4B8C-83A1-F6EECF244321}">
                <p14:modId xmlns:p14="http://schemas.microsoft.com/office/powerpoint/2010/main" val="1788009032"/>
              </p:ext>
            </p:extLst>
          </p:nvPr>
        </p:nvGraphicFramePr>
        <p:xfrm>
          <a:off x="522288" y="1610437"/>
          <a:ext cx="5376672" cy="2560384"/>
        </p:xfrm>
        <a:graphic>
          <a:graphicData uri="http://schemas.openxmlformats.org/drawingml/2006/table">
            <a:tbl>
              <a:tblPr/>
              <a:tblGrid>
                <a:gridCol w="3198812">
                  <a:extLst>
                    <a:ext uri="{9D8B030D-6E8A-4147-A177-3AD203B41FA5}">
                      <a16:colId xmlns:a16="http://schemas.microsoft.com/office/drawing/2014/main" val="20000"/>
                    </a:ext>
                  </a:extLst>
                </a:gridCol>
                <a:gridCol w="217786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Surgery,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Received Neoadjuvant Pembrolizumab</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Wide excision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 sentinel LN biopsy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 LN dissection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Resection of nodal recurrence without wide excision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Elected not to proceed with surgery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6" name="Content Placeholder 5">
            <a:extLst>
              <a:ext uri="{FF2B5EF4-FFF2-40B4-BE49-F238E27FC236}">
                <a16:creationId xmlns:a16="http://schemas.microsoft.com/office/drawing/2014/main" id="{1F1AFFA7-9027-7E75-9E86-41645866EBE2}"/>
              </a:ext>
            </a:extLst>
          </p:cNvPr>
          <p:cNvSpPr>
            <a:spLocks noGrp="1"/>
          </p:cNvSpPr>
          <p:nvPr>
            <p:ph sz="half" idx="1"/>
          </p:nvPr>
        </p:nvSpPr>
        <p:spPr>
          <a:xfrm>
            <a:off x="601820" y="4369544"/>
            <a:ext cx="5309278" cy="1819924"/>
          </a:xfrm>
        </p:spPr>
        <p:txBody>
          <a:bodyPr/>
          <a:lstStyle/>
          <a:p>
            <a:r>
              <a:rPr lang="en-US" sz="2400" dirty="0"/>
              <a:t>Mean no. pembrolizumab cycles: </a:t>
            </a:r>
            <a:br>
              <a:rPr lang="en-US" sz="2400" dirty="0"/>
            </a:br>
            <a:r>
              <a:rPr lang="en-US" sz="2400" dirty="0"/>
              <a:t>3 (range: 1-4)*</a:t>
            </a:r>
          </a:p>
          <a:p>
            <a:r>
              <a:rPr lang="en-US" sz="2400" dirty="0"/>
              <a:t>Median time from C1D1 to surgery: </a:t>
            </a:r>
            <a:br>
              <a:rPr lang="en-US" sz="2400" dirty="0"/>
            </a:br>
            <a:r>
              <a:rPr lang="en-US" sz="2400" dirty="0"/>
              <a:t>81 days (range: 52-135)</a:t>
            </a:r>
          </a:p>
          <a:p>
            <a:endParaRPr lang="en-US" sz="2400" dirty="0"/>
          </a:p>
        </p:txBody>
      </p:sp>
      <p:sp>
        <p:nvSpPr>
          <p:cNvPr id="10" name="Text Box 30">
            <a:extLst>
              <a:ext uri="{FF2B5EF4-FFF2-40B4-BE49-F238E27FC236}">
                <a16:creationId xmlns:a16="http://schemas.microsoft.com/office/drawing/2014/main" id="{0058A255-9AB0-60AF-D16B-5CE6C5223B63}"/>
              </a:ext>
            </a:extLst>
          </p:cNvPr>
          <p:cNvSpPr txBox="1">
            <a:spLocks noChangeArrowheads="1"/>
          </p:cNvSpPr>
          <p:nvPr/>
        </p:nvSpPr>
        <p:spPr bwMode="auto">
          <a:xfrm>
            <a:off x="727077" y="5973156"/>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*Includes 1 patient who discontinued after 1 cycle of pembrolizumab due to immune-related colitis; underwent successful resection.</a:t>
            </a:r>
          </a:p>
        </p:txBody>
      </p:sp>
    </p:spTree>
    <p:extLst>
      <p:ext uri="{BB962C8B-B14F-4D97-AF65-F5344CB8AC3E}">
        <p14:creationId xmlns:p14="http://schemas.microsoft.com/office/powerpoint/2010/main" val="2314074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488E7-E8D2-57A2-976E-5744C45A41D7}"/>
              </a:ext>
            </a:extLst>
          </p:cNvPr>
          <p:cNvSpPr>
            <a:spLocks noGrp="1"/>
          </p:cNvSpPr>
          <p:nvPr>
            <p:ph type="title"/>
          </p:nvPr>
        </p:nvSpPr>
        <p:spPr/>
        <p:txBody>
          <a:bodyPr/>
          <a:lstStyle/>
          <a:p>
            <a:r>
              <a:rPr lang="en-US" dirty="0"/>
              <a:t>SWOG 1512: pCR (Primary Endpoint)</a:t>
            </a:r>
          </a:p>
        </p:txBody>
      </p:sp>
      <p:sp>
        <p:nvSpPr>
          <p:cNvPr id="3" name="Content Placeholder 2">
            <a:extLst>
              <a:ext uri="{FF2B5EF4-FFF2-40B4-BE49-F238E27FC236}">
                <a16:creationId xmlns:a16="http://schemas.microsoft.com/office/drawing/2014/main" id="{B66A0A68-093D-CCA7-B4A9-331E789040EE}"/>
              </a:ext>
            </a:extLst>
          </p:cNvPr>
          <p:cNvSpPr>
            <a:spLocks noGrp="1"/>
          </p:cNvSpPr>
          <p:nvPr>
            <p:ph idx="1"/>
          </p:nvPr>
        </p:nvSpPr>
        <p:spPr/>
        <p:txBody>
          <a:bodyPr/>
          <a:lstStyle/>
          <a:p>
            <a:r>
              <a:rPr lang="en-US" sz="2600" dirty="0"/>
              <a:t>Study met primary endpoint by achieving a pCR rate &gt;25%</a:t>
            </a:r>
          </a:p>
          <a:p>
            <a:pPr lvl="1"/>
            <a:r>
              <a:rPr lang="en-US" sz="2400" dirty="0"/>
              <a:t>pCR reported in 16/29 evaluable patients (55%; 95% CI: 36% to 74%; </a:t>
            </a:r>
            <a:r>
              <a:rPr lang="en-US" sz="2400" i="1" dirty="0"/>
              <a:t>P </a:t>
            </a:r>
            <a:r>
              <a:rPr lang="en-US" sz="2400" dirty="0"/>
              <a:t>&lt;.001)</a:t>
            </a:r>
          </a:p>
          <a:p>
            <a:pPr lvl="1"/>
            <a:r>
              <a:rPr lang="en-US" sz="2400" dirty="0"/>
              <a:t>Non-pCR reported in 13/29 evaluable patients (45%)</a:t>
            </a:r>
          </a:p>
          <a:p>
            <a:pPr lvl="2"/>
            <a:r>
              <a:rPr lang="en-US" sz="2200" dirty="0"/>
              <a:t>1 patient had 0.2-mm residual disease</a:t>
            </a:r>
          </a:p>
          <a:p>
            <a:pPr lvl="2"/>
            <a:r>
              <a:rPr lang="en-US" sz="2200" dirty="0"/>
              <a:t>1 patient deemed non-pCR per protocol after achieving clinical CR and </a:t>
            </a:r>
            <a:br>
              <a:rPr lang="en-US" sz="2200" dirty="0"/>
            </a:br>
            <a:r>
              <a:rPr lang="en-US" sz="2200" dirty="0"/>
              <a:t>electing not to undergo resection</a:t>
            </a:r>
          </a:p>
          <a:p>
            <a:pPr lvl="1"/>
            <a:r>
              <a:rPr lang="en-US" sz="2400" dirty="0"/>
              <a:t>None of the evaluable patients developed inoperable disease</a:t>
            </a:r>
          </a:p>
        </p:txBody>
      </p:sp>
      <p:sp>
        <p:nvSpPr>
          <p:cNvPr id="4" name="Text Box 15">
            <a:extLst>
              <a:ext uri="{FF2B5EF4-FFF2-40B4-BE49-F238E27FC236}">
                <a16:creationId xmlns:a16="http://schemas.microsoft.com/office/drawing/2014/main" id="{67969205-D5FE-9E4F-C7DC-FC1667ED7E1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Kendra. ASCO 2022. Abstr 9502.</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960118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F8394-ED44-91AD-F47A-88EB5E295690}"/>
              </a:ext>
            </a:extLst>
          </p:cNvPr>
          <p:cNvSpPr>
            <a:spLocks noGrp="1"/>
          </p:cNvSpPr>
          <p:nvPr>
            <p:ph type="title"/>
          </p:nvPr>
        </p:nvSpPr>
        <p:spPr/>
        <p:txBody>
          <a:bodyPr/>
          <a:lstStyle/>
          <a:p>
            <a:r>
              <a:rPr lang="en-US" dirty="0"/>
              <a:t>SWOG 1512: pCR in Patient Subgroups</a:t>
            </a:r>
          </a:p>
        </p:txBody>
      </p:sp>
      <p:sp>
        <p:nvSpPr>
          <p:cNvPr id="4" name="Text Box 15">
            <a:extLst>
              <a:ext uri="{FF2B5EF4-FFF2-40B4-BE49-F238E27FC236}">
                <a16:creationId xmlns:a16="http://schemas.microsoft.com/office/drawing/2014/main" id="{949BC27E-3F7C-DFE8-AB9D-8267D04FC02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Kendra. ASCO 2022. Abstr 9502. Reproduced with permission.</a:t>
            </a:r>
            <a:endParaRPr lang="en-US" altLang="en-US" sz="1200" b="0" dirty="0">
              <a:solidFill>
                <a:schemeClr val="bg2"/>
              </a:solidFill>
              <a:latin typeface="Calibri" panose="020F0502020204030204" pitchFamily="34" charset="0"/>
            </a:endParaRPr>
          </a:p>
        </p:txBody>
      </p:sp>
      <p:sp>
        <p:nvSpPr>
          <p:cNvPr id="7" name="Content Placeholder 2">
            <a:extLst>
              <a:ext uri="{FF2B5EF4-FFF2-40B4-BE49-F238E27FC236}">
                <a16:creationId xmlns:a16="http://schemas.microsoft.com/office/drawing/2014/main" id="{42D49266-F168-0672-B4BD-8042B15696D2}"/>
              </a:ext>
            </a:extLst>
          </p:cNvPr>
          <p:cNvSpPr txBox="1">
            <a:spLocks/>
          </p:cNvSpPr>
          <p:nvPr/>
        </p:nvSpPr>
        <p:spPr bwMode="auto">
          <a:xfrm>
            <a:off x="7737158" y="1480635"/>
            <a:ext cx="3841930" cy="260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pCR rate generally consistent across subgroups defined by age, sex, ECOG PS, disease status, and baseline LDH</a:t>
            </a:r>
          </a:p>
          <a:p>
            <a:pPr marL="630238" lvl="2"/>
            <a:r>
              <a:rPr lang="en-US" sz="2000" kern="0" dirty="0"/>
              <a:t>Subgroups ranged in number from 4 to 22 patients</a:t>
            </a:r>
          </a:p>
        </p:txBody>
      </p:sp>
      <p:sp>
        <p:nvSpPr>
          <p:cNvPr id="3" name="TextBox 2">
            <a:extLst>
              <a:ext uri="{FF2B5EF4-FFF2-40B4-BE49-F238E27FC236}">
                <a16:creationId xmlns:a16="http://schemas.microsoft.com/office/drawing/2014/main" id="{01BF3813-022D-4FDD-7416-4CE4E99D3279}"/>
              </a:ext>
            </a:extLst>
          </p:cNvPr>
          <p:cNvSpPr txBox="1"/>
          <p:nvPr/>
        </p:nvSpPr>
        <p:spPr bwMode="auto">
          <a:xfrm>
            <a:off x="609759" y="1771209"/>
            <a:ext cx="1855893"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b="1" dirty="0">
                <a:solidFill>
                  <a:schemeClr val="bg1"/>
                </a:solidFill>
                <a:latin typeface="Calibri" panose="020F0502020204030204" pitchFamily="34" charset="0"/>
              </a:rPr>
              <a:t>Age (Years)</a:t>
            </a:r>
          </a:p>
          <a:p>
            <a:pPr marL="285750" indent="-171450" algn="l">
              <a:lnSpc>
                <a:spcPct val="100000"/>
              </a:lnSpc>
              <a:spcAft>
                <a:spcPct val="0"/>
              </a:spcAft>
              <a:buClrTx/>
              <a:buFont typeface="Wingdings" panose="05000000000000000000" pitchFamily="2" charset="2"/>
              <a:buChar char="§"/>
            </a:pPr>
            <a:r>
              <a:rPr lang="en-US" sz="1600" dirty="0">
                <a:solidFill>
                  <a:schemeClr val="bg1"/>
                </a:solidFill>
                <a:latin typeface="Calibri" panose="020F0502020204030204" pitchFamily="34" charset="0"/>
              </a:rPr>
              <a:t>18 to &lt;65</a:t>
            </a:r>
          </a:p>
          <a:p>
            <a:pPr marL="285750" indent="-171450" algn="l">
              <a:lnSpc>
                <a:spcPct val="100000"/>
              </a:lnSpc>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≥65</a:t>
            </a:r>
          </a:p>
          <a:p>
            <a:pPr algn="l">
              <a:lnSpc>
                <a:spcPct val="100000"/>
              </a:lnSpc>
              <a:spcAft>
                <a:spcPct val="0"/>
              </a:spcAft>
              <a:buClrTx/>
              <a:buFontTx/>
              <a:buNone/>
            </a:pPr>
            <a:r>
              <a:rPr lang="en-US" sz="1600" b="1" dirty="0">
                <a:solidFill>
                  <a:schemeClr val="bg1"/>
                </a:solidFill>
                <a:latin typeface="Calibri" panose="020F0502020204030204" pitchFamily="34" charset="0"/>
              </a:rPr>
              <a:t>Sex</a:t>
            </a:r>
          </a:p>
          <a:p>
            <a:pPr marL="285750" indent="-171450" algn="l">
              <a:lnSpc>
                <a:spcPct val="100000"/>
              </a:lnSpc>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Female</a:t>
            </a:r>
          </a:p>
          <a:p>
            <a:pPr marL="285750" indent="-171450" algn="l">
              <a:lnSpc>
                <a:spcPct val="100000"/>
              </a:lnSpc>
              <a:spcAft>
                <a:spcPct val="0"/>
              </a:spcAft>
              <a:buClrTx/>
              <a:buFont typeface="Wingdings" panose="05000000000000000000" pitchFamily="2" charset="2"/>
              <a:buChar char="§"/>
            </a:pPr>
            <a:r>
              <a:rPr lang="en-US" sz="1600" dirty="0">
                <a:solidFill>
                  <a:schemeClr val="bg1"/>
                </a:solidFill>
                <a:latin typeface="Calibri" panose="020F0502020204030204" pitchFamily="34" charset="0"/>
              </a:rPr>
              <a:t>Male</a:t>
            </a:r>
          </a:p>
          <a:p>
            <a:pPr algn="l">
              <a:lnSpc>
                <a:spcPct val="100000"/>
              </a:lnSpc>
              <a:spcAft>
                <a:spcPct val="0"/>
              </a:spcAft>
              <a:buClrTx/>
              <a:buFontTx/>
              <a:buNone/>
            </a:pPr>
            <a:r>
              <a:rPr lang="en-US" sz="1600" b="1" dirty="0">
                <a:solidFill>
                  <a:schemeClr val="bg1"/>
                </a:solidFill>
                <a:latin typeface="Calibri" panose="020F0502020204030204" pitchFamily="34" charset="0"/>
              </a:rPr>
              <a:t>Performance Status</a:t>
            </a:r>
          </a:p>
          <a:p>
            <a:pPr marL="285750" indent="-171450" algn="l">
              <a:lnSpc>
                <a:spcPct val="100000"/>
              </a:lnSpc>
              <a:spcAft>
                <a:spcPct val="0"/>
              </a:spcAft>
              <a:buClrTx/>
              <a:buFont typeface="Wingdings" panose="05000000000000000000" pitchFamily="2" charset="2"/>
              <a:buChar char="§"/>
            </a:pPr>
            <a:r>
              <a:rPr lang="en-US" sz="1600" dirty="0">
                <a:solidFill>
                  <a:schemeClr val="bg1"/>
                </a:solidFill>
                <a:latin typeface="Calibri" panose="020F0502020204030204" pitchFamily="34" charset="0"/>
              </a:rPr>
              <a:t>0</a:t>
            </a:r>
          </a:p>
          <a:p>
            <a:pPr marL="285750" indent="-171450" algn="l">
              <a:lnSpc>
                <a:spcPct val="100000"/>
              </a:lnSpc>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1</a:t>
            </a:r>
          </a:p>
          <a:p>
            <a:pPr algn="l">
              <a:lnSpc>
                <a:spcPct val="100000"/>
              </a:lnSpc>
              <a:spcAft>
                <a:spcPct val="0"/>
              </a:spcAft>
              <a:buClrTx/>
              <a:buFontTx/>
              <a:buNone/>
            </a:pPr>
            <a:r>
              <a:rPr lang="en-US" sz="1600" b="1" dirty="0">
                <a:solidFill>
                  <a:schemeClr val="bg1"/>
                </a:solidFill>
                <a:latin typeface="Calibri" panose="020F0502020204030204" pitchFamily="34" charset="0"/>
              </a:rPr>
              <a:t>Disease Status</a:t>
            </a:r>
          </a:p>
          <a:p>
            <a:pPr marL="285750" indent="-171450" algn="l">
              <a:lnSpc>
                <a:spcPct val="100000"/>
              </a:lnSpc>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Primary</a:t>
            </a:r>
          </a:p>
          <a:p>
            <a:pPr marL="285750" indent="-171450" algn="l">
              <a:lnSpc>
                <a:spcPct val="100000"/>
              </a:lnSpc>
              <a:spcAft>
                <a:spcPct val="0"/>
              </a:spcAft>
              <a:buClrTx/>
              <a:buFont typeface="Wingdings" panose="05000000000000000000" pitchFamily="2" charset="2"/>
              <a:buChar char="§"/>
            </a:pPr>
            <a:r>
              <a:rPr lang="en-US" sz="1600" dirty="0">
                <a:solidFill>
                  <a:schemeClr val="bg1"/>
                </a:solidFill>
                <a:latin typeface="Calibri" panose="020F0502020204030204" pitchFamily="34" charset="0"/>
              </a:rPr>
              <a:t>Recurrent</a:t>
            </a:r>
          </a:p>
          <a:p>
            <a:pPr algn="l">
              <a:lnSpc>
                <a:spcPct val="100000"/>
              </a:lnSpc>
              <a:spcAft>
                <a:spcPct val="0"/>
              </a:spcAft>
              <a:buClrTx/>
              <a:buFontTx/>
              <a:buNone/>
            </a:pPr>
            <a:r>
              <a:rPr lang="en-US" sz="1600" b="1" dirty="0">
                <a:solidFill>
                  <a:schemeClr val="bg1"/>
                </a:solidFill>
                <a:latin typeface="Calibri" panose="020F0502020204030204" pitchFamily="34" charset="0"/>
              </a:rPr>
              <a:t>LDH at baseline</a:t>
            </a:r>
          </a:p>
          <a:p>
            <a:pPr marL="285750" indent="-171450" algn="l">
              <a:lnSpc>
                <a:spcPct val="100000"/>
              </a:lnSpc>
              <a:spcAft>
                <a:spcPct val="0"/>
              </a:spcAft>
              <a:buClrTx/>
              <a:buFont typeface="Wingdings" panose="05000000000000000000" pitchFamily="2" charset="2"/>
              <a:buChar char="§"/>
            </a:pPr>
            <a:r>
              <a:rPr lang="en-US" sz="1600" dirty="0">
                <a:solidFill>
                  <a:schemeClr val="bg1"/>
                </a:solidFill>
                <a:latin typeface="Calibri" panose="020F0502020204030204" pitchFamily="34" charset="0"/>
              </a:rPr>
              <a:t>Normal</a:t>
            </a:r>
          </a:p>
          <a:p>
            <a:pPr marL="285750" indent="-171450" algn="l">
              <a:lnSpc>
                <a:spcPct val="100000"/>
              </a:lnSpc>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Elevated</a:t>
            </a:r>
          </a:p>
          <a:p>
            <a:pPr algn="l">
              <a:lnSpc>
                <a:spcPct val="100000"/>
              </a:lnSpc>
              <a:spcAft>
                <a:spcPct val="0"/>
              </a:spcAft>
              <a:buClrTx/>
              <a:buFontTx/>
              <a:buNone/>
            </a:pPr>
            <a:r>
              <a:rPr lang="en-US" sz="1600" b="1" dirty="0">
                <a:solidFill>
                  <a:schemeClr val="bg1"/>
                </a:solidFill>
                <a:latin typeface="Calibri" panose="020F0502020204030204" pitchFamily="34" charset="0"/>
              </a:rPr>
              <a:t>All patients</a:t>
            </a:r>
          </a:p>
        </p:txBody>
      </p:sp>
      <p:sp>
        <p:nvSpPr>
          <p:cNvPr id="8" name="TextBox 7">
            <a:extLst>
              <a:ext uri="{FF2B5EF4-FFF2-40B4-BE49-F238E27FC236}">
                <a16:creationId xmlns:a16="http://schemas.microsoft.com/office/drawing/2014/main" id="{9390C11A-5480-85AF-79F7-283850D7FA21}"/>
              </a:ext>
            </a:extLst>
          </p:cNvPr>
          <p:cNvSpPr txBox="1"/>
          <p:nvPr/>
        </p:nvSpPr>
        <p:spPr bwMode="auto">
          <a:xfrm>
            <a:off x="2515418" y="1566128"/>
            <a:ext cx="718466"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dirty="0" err="1">
                <a:solidFill>
                  <a:schemeClr val="bg1"/>
                </a:solidFill>
                <a:latin typeface="Calibri" panose="020F0502020204030204" pitchFamily="34" charset="0"/>
              </a:rPr>
              <a:t>pCR</a:t>
            </a:r>
            <a:r>
              <a:rPr lang="en-US" sz="1600" b="1" dirty="0">
                <a:solidFill>
                  <a:schemeClr val="bg1"/>
                </a:solidFill>
                <a:latin typeface="Calibri" panose="020F0502020204030204" pitchFamily="34" charset="0"/>
              </a:rPr>
              <a:t>/n</a:t>
            </a:r>
          </a:p>
          <a:p>
            <a:pPr algn="ctr">
              <a:lnSpc>
                <a:spcPct val="100000"/>
              </a:lnSpc>
              <a:spcAft>
                <a:spcPct val="0"/>
              </a:spcAft>
              <a:buClrTx/>
              <a:buFontTx/>
              <a:buNone/>
            </a:pPr>
            <a:endParaRPr lang="en-US" sz="1600" dirty="0">
              <a:solidFill>
                <a:schemeClr val="bg1"/>
              </a:solidFill>
              <a:latin typeface="Calibri" panose="020F0502020204030204" pitchFamily="34" charset="0"/>
            </a:endParaRPr>
          </a:p>
          <a:p>
            <a:pPr algn="ctr">
              <a:lnSpc>
                <a:spcPct val="100000"/>
              </a:lnSpc>
              <a:spcAft>
                <a:spcPct val="0"/>
              </a:spcAft>
              <a:buClrTx/>
              <a:buFontTx/>
              <a:buNone/>
            </a:pPr>
            <a:r>
              <a:rPr lang="en-US" sz="1600" b="0" dirty="0">
                <a:solidFill>
                  <a:schemeClr val="bg1"/>
                </a:solidFill>
                <a:latin typeface="Calibri" panose="020F0502020204030204" pitchFamily="34" charset="0"/>
              </a:rPr>
              <a:t>4/7</a:t>
            </a:r>
          </a:p>
          <a:p>
            <a:pPr algn="ctr">
              <a:lnSpc>
                <a:spcPct val="100000"/>
              </a:lnSpc>
              <a:spcAft>
                <a:spcPct val="0"/>
              </a:spcAft>
              <a:buClrTx/>
              <a:buFontTx/>
              <a:buNone/>
            </a:pPr>
            <a:r>
              <a:rPr lang="en-US" sz="1600" dirty="0">
                <a:solidFill>
                  <a:schemeClr val="bg1"/>
                </a:solidFill>
                <a:latin typeface="Calibri" panose="020F0502020204030204" pitchFamily="34" charset="0"/>
              </a:rPr>
              <a:t>12/22</a:t>
            </a:r>
            <a:endParaRPr lang="en-US" sz="1600" b="0" dirty="0">
              <a:solidFill>
                <a:schemeClr val="bg1"/>
              </a:solidFill>
              <a:latin typeface="Calibri" panose="020F0502020204030204" pitchFamily="34" charset="0"/>
            </a:endParaRPr>
          </a:p>
          <a:p>
            <a:pPr algn="ctr">
              <a:lnSpc>
                <a:spcPct val="100000"/>
              </a:lnSpc>
              <a:spcAft>
                <a:spcPct val="0"/>
              </a:spcAft>
              <a:buClrTx/>
              <a:buFontTx/>
              <a:buNone/>
            </a:pPr>
            <a:endParaRPr lang="en-US" sz="1600" b="0" dirty="0">
              <a:solidFill>
                <a:schemeClr val="bg1"/>
              </a:solidFill>
              <a:latin typeface="Calibri" panose="020F0502020204030204" pitchFamily="34" charset="0"/>
            </a:endParaRPr>
          </a:p>
          <a:p>
            <a:pPr algn="ctr">
              <a:lnSpc>
                <a:spcPct val="100000"/>
              </a:lnSpc>
              <a:spcAft>
                <a:spcPct val="0"/>
              </a:spcAft>
              <a:buClrTx/>
              <a:buFontTx/>
              <a:buNone/>
            </a:pPr>
            <a:r>
              <a:rPr lang="en-US" sz="1600" b="0" dirty="0">
                <a:solidFill>
                  <a:schemeClr val="bg1"/>
                </a:solidFill>
                <a:latin typeface="Calibri" panose="020F0502020204030204" pitchFamily="34" charset="0"/>
              </a:rPr>
              <a:t>2/7</a:t>
            </a:r>
          </a:p>
          <a:p>
            <a:pPr algn="ctr">
              <a:lnSpc>
                <a:spcPct val="100000"/>
              </a:lnSpc>
              <a:spcAft>
                <a:spcPct val="0"/>
              </a:spcAft>
              <a:buClrTx/>
              <a:buFontTx/>
              <a:buNone/>
            </a:pPr>
            <a:r>
              <a:rPr lang="en-US" sz="1600" dirty="0">
                <a:solidFill>
                  <a:schemeClr val="bg1"/>
                </a:solidFill>
                <a:latin typeface="Calibri" panose="020F0502020204030204" pitchFamily="34" charset="0"/>
              </a:rPr>
              <a:t>14/22</a:t>
            </a:r>
          </a:p>
          <a:p>
            <a:pPr algn="ctr">
              <a:lnSpc>
                <a:spcPct val="100000"/>
              </a:lnSpc>
              <a:spcAft>
                <a:spcPct val="0"/>
              </a:spcAft>
              <a:buClrTx/>
              <a:buFontTx/>
              <a:buNone/>
            </a:pPr>
            <a:endParaRPr lang="en-US" sz="1600" dirty="0">
              <a:solidFill>
                <a:schemeClr val="bg1"/>
              </a:solidFill>
              <a:latin typeface="Calibri" panose="020F0502020204030204" pitchFamily="34" charset="0"/>
            </a:endParaRPr>
          </a:p>
          <a:p>
            <a:pPr algn="ctr">
              <a:lnSpc>
                <a:spcPct val="100000"/>
              </a:lnSpc>
              <a:spcAft>
                <a:spcPct val="0"/>
              </a:spcAft>
              <a:buClrTx/>
              <a:buFontTx/>
              <a:buNone/>
            </a:pPr>
            <a:r>
              <a:rPr lang="en-US" sz="1600" dirty="0">
                <a:solidFill>
                  <a:schemeClr val="bg1"/>
                </a:solidFill>
                <a:latin typeface="Calibri" panose="020F0502020204030204" pitchFamily="34" charset="0"/>
              </a:rPr>
              <a:t>12/22</a:t>
            </a:r>
          </a:p>
          <a:p>
            <a:pPr algn="ctr">
              <a:lnSpc>
                <a:spcPct val="100000"/>
              </a:lnSpc>
              <a:spcAft>
                <a:spcPct val="0"/>
              </a:spcAft>
              <a:buClrTx/>
              <a:buFontTx/>
              <a:buNone/>
            </a:pPr>
            <a:r>
              <a:rPr lang="en-US" sz="1600" dirty="0">
                <a:solidFill>
                  <a:schemeClr val="bg1"/>
                </a:solidFill>
                <a:latin typeface="Calibri" panose="020F0502020204030204" pitchFamily="34" charset="0"/>
              </a:rPr>
              <a:t>4/7</a:t>
            </a:r>
          </a:p>
          <a:p>
            <a:pPr algn="ctr">
              <a:lnSpc>
                <a:spcPct val="100000"/>
              </a:lnSpc>
              <a:spcAft>
                <a:spcPct val="0"/>
              </a:spcAft>
              <a:buClrTx/>
              <a:buFontTx/>
              <a:buNone/>
            </a:pPr>
            <a:endParaRPr lang="en-US" sz="1600" dirty="0">
              <a:solidFill>
                <a:schemeClr val="bg1"/>
              </a:solidFill>
              <a:latin typeface="Calibri" panose="020F0502020204030204" pitchFamily="34" charset="0"/>
            </a:endParaRPr>
          </a:p>
          <a:p>
            <a:pPr algn="ctr">
              <a:lnSpc>
                <a:spcPct val="100000"/>
              </a:lnSpc>
              <a:spcAft>
                <a:spcPct val="0"/>
              </a:spcAft>
              <a:buClrTx/>
              <a:buFontTx/>
              <a:buNone/>
            </a:pPr>
            <a:r>
              <a:rPr lang="en-US" sz="1600" dirty="0">
                <a:solidFill>
                  <a:schemeClr val="bg1"/>
                </a:solidFill>
                <a:latin typeface="Calibri" panose="020F0502020204030204" pitchFamily="34" charset="0"/>
              </a:rPr>
              <a:t>14/23</a:t>
            </a:r>
          </a:p>
          <a:p>
            <a:pPr algn="ctr">
              <a:lnSpc>
                <a:spcPct val="100000"/>
              </a:lnSpc>
              <a:spcAft>
                <a:spcPct val="0"/>
              </a:spcAft>
              <a:buClrTx/>
              <a:buFontTx/>
              <a:buNone/>
            </a:pPr>
            <a:r>
              <a:rPr lang="en-US" sz="1600" dirty="0">
                <a:solidFill>
                  <a:schemeClr val="bg1"/>
                </a:solidFill>
                <a:latin typeface="Calibri" panose="020F0502020204030204" pitchFamily="34" charset="0"/>
              </a:rPr>
              <a:t>2/5</a:t>
            </a:r>
          </a:p>
          <a:p>
            <a:pPr algn="ctr">
              <a:lnSpc>
                <a:spcPct val="100000"/>
              </a:lnSpc>
              <a:spcAft>
                <a:spcPct val="0"/>
              </a:spcAft>
              <a:buClrTx/>
              <a:buFontTx/>
              <a:buNone/>
            </a:pPr>
            <a:endParaRPr lang="en-US" sz="1600" dirty="0">
              <a:solidFill>
                <a:schemeClr val="bg1"/>
              </a:solidFill>
              <a:latin typeface="Calibri" panose="020F0502020204030204" pitchFamily="34" charset="0"/>
            </a:endParaRPr>
          </a:p>
          <a:p>
            <a:pPr algn="ctr">
              <a:lnSpc>
                <a:spcPct val="100000"/>
              </a:lnSpc>
              <a:spcAft>
                <a:spcPct val="0"/>
              </a:spcAft>
              <a:buClrTx/>
              <a:buFontTx/>
              <a:buNone/>
            </a:pPr>
            <a:r>
              <a:rPr lang="en-US" sz="1600" dirty="0">
                <a:solidFill>
                  <a:schemeClr val="bg1"/>
                </a:solidFill>
                <a:latin typeface="Calibri" panose="020F0502020204030204" pitchFamily="34" charset="0"/>
              </a:rPr>
              <a:t>13/25</a:t>
            </a:r>
          </a:p>
          <a:p>
            <a:pPr algn="ctr">
              <a:lnSpc>
                <a:spcPct val="100000"/>
              </a:lnSpc>
              <a:spcAft>
                <a:spcPct val="0"/>
              </a:spcAft>
              <a:buClrTx/>
              <a:buFontTx/>
              <a:buNone/>
            </a:pPr>
            <a:r>
              <a:rPr lang="en-US" sz="1600" dirty="0">
                <a:solidFill>
                  <a:schemeClr val="bg1"/>
                </a:solidFill>
                <a:latin typeface="Calibri" panose="020F0502020204030204" pitchFamily="34" charset="0"/>
              </a:rPr>
              <a:t>3/4</a:t>
            </a:r>
          </a:p>
          <a:p>
            <a:pPr algn="ctr">
              <a:lnSpc>
                <a:spcPct val="100000"/>
              </a:lnSpc>
              <a:spcAft>
                <a:spcPct val="0"/>
              </a:spcAft>
              <a:buClrTx/>
              <a:buFontTx/>
              <a:buNone/>
            </a:pPr>
            <a:r>
              <a:rPr lang="en-US" sz="1600" b="1" dirty="0">
                <a:solidFill>
                  <a:schemeClr val="bg1"/>
                </a:solidFill>
                <a:latin typeface="Calibri" panose="020F0502020204030204" pitchFamily="34" charset="0"/>
              </a:rPr>
              <a:t>16/29</a:t>
            </a:r>
          </a:p>
        </p:txBody>
      </p:sp>
      <p:sp>
        <p:nvSpPr>
          <p:cNvPr id="9" name="TextBox 8">
            <a:extLst>
              <a:ext uri="{FF2B5EF4-FFF2-40B4-BE49-F238E27FC236}">
                <a16:creationId xmlns:a16="http://schemas.microsoft.com/office/drawing/2014/main" id="{9E692179-8A4E-402C-9B51-188614286A25}"/>
              </a:ext>
            </a:extLst>
          </p:cNvPr>
          <p:cNvSpPr txBox="1"/>
          <p:nvPr/>
        </p:nvSpPr>
        <p:spPr bwMode="auto">
          <a:xfrm>
            <a:off x="3446428" y="1579652"/>
            <a:ext cx="90512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dirty="0" err="1">
                <a:solidFill>
                  <a:schemeClr val="bg1"/>
                </a:solidFill>
                <a:latin typeface="Calibri" panose="020F0502020204030204" pitchFamily="34" charset="0"/>
              </a:rPr>
              <a:t>pCR</a:t>
            </a:r>
            <a:r>
              <a:rPr lang="en-US" sz="1600" b="1" dirty="0">
                <a:solidFill>
                  <a:schemeClr val="bg1"/>
                </a:solidFill>
                <a:latin typeface="Calibri" panose="020F0502020204030204" pitchFamily="34" charset="0"/>
              </a:rPr>
              <a:t> rate</a:t>
            </a:r>
          </a:p>
          <a:p>
            <a:pPr algn="ctr">
              <a:lnSpc>
                <a:spcPct val="100000"/>
              </a:lnSpc>
              <a:spcAft>
                <a:spcPct val="0"/>
              </a:spcAft>
              <a:buClrTx/>
              <a:buFontTx/>
              <a:buNone/>
            </a:pPr>
            <a:endParaRPr lang="en-US" sz="1600" dirty="0">
              <a:solidFill>
                <a:schemeClr val="bg1"/>
              </a:solidFill>
              <a:latin typeface="Calibri" panose="020F0502020204030204" pitchFamily="34" charset="0"/>
            </a:endParaRPr>
          </a:p>
          <a:p>
            <a:pPr algn="ctr">
              <a:lnSpc>
                <a:spcPct val="100000"/>
              </a:lnSpc>
              <a:spcAft>
                <a:spcPct val="0"/>
              </a:spcAft>
              <a:buClrTx/>
              <a:buFontTx/>
              <a:buNone/>
            </a:pPr>
            <a:r>
              <a:rPr lang="en-US" sz="1600" b="0" dirty="0">
                <a:solidFill>
                  <a:schemeClr val="bg1"/>
                </a:solidFill>
                <a:latin typeface="Calibri" panose="020F0502020204030204" pitchFamily="34" charset="0"/>
              </a:rPr>
              <a:t>0.57</a:t>
            </a:r>
          </a:p>
          <a:p>
            <a:pPr algn="ctr">
              <a:lnSpc>
                <a:spcPct val="100000"/>
              </a:lnSpc>
              <a:spcAft>
                <a:spcPct val="0"/>
              </a:spcAft>
              <a:buClrTx/>
              <a:buFontTx/>
              <a:buNone/>
            </a:pPr>
            <a:r>
              <a:rPr lang="en-US" sz="1600" dirty="0">
                <a:solidFill>
                  <a:schemeClr val="bg1"/>
                </a:solidFill>
                <a:latin typeface="Calibri" panose="020F0502020204030204" pitchFamily="34" charset="0"/>
              </a:rPr>
              <a:t>0.55</a:t>
            </a:r>
          </a:p>
          <a:p>
            <a:pPr algn="ctr">
              <a:lnSpc>
                <a:spcPct val="100000"/>
              </a:lnSpc>
              <a:spcAft>
                <a:spcPct val="0"/>
              </a:spcAft>
              <a:buClrTx/>
              <a:buFontTx/>
              <a:buNone/>
            </a:pPr>
            <a:endParaRPr lang="en-US" sz="1600" dirty="0">
              <a:solidFill>
                <a:schemeClr val="bg1"/>
              </a:solidFill>
              <a:latin typeface="Calibri" panose="020F0502020204030204" pitchFamily="34" charset="0"/>
            </a:endParaRPr>
          </a:p>
          <a:p>
            <a:pPr algn="ctr">
              <a:lnSpc>
                <a:spcPct val="100000"/>
              </a:lnSpc>
              <a:spcAft>
                <a:spcPct val="0"/>
              </a:spcAft>
              <a:buClrTx/>
              <a:buFontTx/>
              <a:buNone/>
            </a:pPr>
            <a:r>
              <a:rPr lang="en-US" sz="1600" dirty="0">
                <a:solidFill>
                  <a:schemeClr val="bg1"/>
                </a:solidFill>
                <a:latin typeface="Calibri" panose="020F0502020204030204" pitchFamily="34" charset="0"/>
              </a:rPr>
              <a:t>0.29</a:t>
            </a:r>
          </a:p>
          <a:p>
            <a:pPr algn="ctr">
              <a:lnSpc>
                <a:spcPct val="100000"/>
              </a:lnSpc>
              <a:spcAft>
                <a:spcPct val="0"/>
              </a:spcAft>
              <a:buClrTx/>
              <a:buFontTx/>
              <a:buNone/>
            </a:pPr>
            <a:r>
              <a:rPr lang="en-US" sz="1600" dirty="0">
                <a:solidFill>
                  <a:schemeClr val="bg1"/>
                </a:solidFill>
                <a:latin typeface="Calibri" panose="020F0502020204030204" pitchFamily="34" charset="0"/>
              </a:rPr>
              <a:t>0.64</a:t>
            </a:r>
          </a:p>
          <a:p>
            <a:pPr algn="ctr">
              <a:lnSpc>
                <a:spcPct val="100000"/>
              </a:lnSpc>
              <a:spcAft>
                <a:spcPct val="0"/>
              </a:spcAft>
              <a:buClrTx/>
              <a:buFontTx/>
              <a:buNone/>
            </a:pPr>
            <a:endParaRPr lang="en-US" sz="1600" dirty="0">
              <a:solidFill>
                <a:schemeClr val="bg1"/>
              </a:solidFill>
              <a:latin typeface="Calibri" panose="020F0502020204030204" pitchFamily="34" charset="0"/>
            </a:endParaRPr>
          </a:p>
          <a:p>
            <a:pPr algn="ctr">
              <a:lnSpc>
                <a:spcPct val="100000"/>
              </a:lnSpc>
              <a:spcAft>
                <a:spcPct val="0"/>
              </a:spcAft>
              <a:buClrTx/>
              <a:buFontTx/>
              <a:buNone/>
            </a:pPr>
            <a:r>
              <a:rPr lang="en-US" sz="1600" dirty="0">
                <a:solidFill>
                  <a:schemeClr val="bg1"/>
                </a:solidFill>
                <a:latin typeface="Calibri" panose="020F0502020204030204" pitchFamily="34" charset="0"/>
              </a:rPr>
              <a:t>0.55</a:t>
            </a:r>
          </a:p>
          <a:p>
            <a:pPr algn="ctr">
              <a:lnSpc>
                <a:spcPct val="100000"/>
              </a:lnSpc>
              <a:spcAft>
                <a:spcPct val="0"/>
              </a:spcAft>
              <a:buClrTx/>
              <a:buFontTx/>
              <a:buNone/>
            </a:pPr>
            <a:r>
              <a:rPr lang="en-US" sz="1600" dirty="0">
                <a:solidFill>
                  <a:schemeClr val="bg1"/>
                </a:solidFill>
                <a:latin typeface="Calibri" panose="020F0502020204030204" pitchFamily="34" charset="0"/>
              </a:rPr>
              <a:t>0.57</a:t>
            </a:r>
          </a:p>
          <a:p>
            <a:pPr algn="ctr">
              <a:lnSpc>
                <a:spcPct val="100000"/>
              </a:lnSpc>
              <a:spcAft>
                <a:spcPct val="0"/>
              </a:spcAft>
              <a:buClrTx/>
              <a:buFontTx/>
              <a:buNone/>
            </a:pPr>
            <a:endParaRPr lang="en-US" sz="1600" dirty="0">
              <a:solidFill>
                <a:schemeClr val="bg1"/>
              </a:solidFill>
              <a:latin typeface="Calibri" panose="020F0502020204030204" pitchFamily="34" charset="0"/>
            </a:endParaRPr>
          </a:p>
          <a:p>
            <a:pPr algn="ctr">
              <a:lnSpc>
                <a:spcPct val="100000"/>
              </a:lnSpc>
              <a:spcAft>
                <a:spcPct val="0"/>
              </a:spcAft>
              <a:buClrTx/>
              <a:buFontTx/>
              <a:buNone/>
            </a:pPr>
            <a:r>
              <a:rPr lang="en-US" sz="1600" dirty="0">
                <a:solidFill>
                  <a:schemeClr val="bg1"/>
                </a:solidFill>
                <a:latin typeface="Calibri" panose="020F0502020204030204" pitchFamily="34" charset="0"/>
              </a:rPr>
              <a:t>0.61</a:t>
            </a:r>
          </a:p>
          <a:p>
            <a:pPr algn="ctr">
              <a:lnSpc>
                <a:spcPct val="100000"/>
              </a:lnSpc>
              <a:spcAft>
                <a:spcPct val="0"/>
              </a:spcAft>
              <a:buClrTx/>
              <a:buFontTx/>
              <a:buNone/>
            </a:pPr>
            <a:r>
              <a:rPr lang="en-US" sz="1600" dirty="0">
                <a:solidFill>
                  <a:schemeClr val="bg1"/>
                </a:solidFill>
                <a:latin typeface="Calibri" panose="020F0502020204030204" pitchFamily="34" charset="0"/>
              </a:rPr>
              <a:t>0.40</a:t>
            </a:r>
          </a:p>
          <a:p>
            <a:pPr algn="ctr">
              <a:lnSpc>
                <a:spcPct val="100000"/>
              </a:lnSpc>
              <a:spcAft>
                <a:spcPct val="0"/>
              </a:spcAft>
              <a:buClrTx/>
              <a:buFontTx/>
              <a:buNone/>
            </a:pPr>
            <a:endParaRPr lang="en-US" sz="1600" dirty="0">
              <a:solidFill>
                <a:schemeClr val="bg1"/>
              </a:solidFill>
              <a:latin typeface="Calibri" panose="020F0502020204030204" pitchFamily="34" charset="0"/>
            </a:endParaRPr>
          </a:p>
          <a:p>
            <a:pPr algn="ctr">
              <a:lnSpc>
                <a:spcPct val="100000"/>
              </a:lnSpc>
              <a:spcAft>
                <a:spcPct val="0"/>
              </a:spcAft>
              <a:buClrTx/>
              <a:buFontTx/>
              <a:buNone/>
            </a:pPr>
            <a:r>
              <a:rPr lang="en-US" sz="1600" dirty="0">
                <a:solidFill>
                  <a:schemeClr val="bg1"/>
                </a:solidFill>
                <a:latin typeface="Calibri" panose="020F0502020204030204" pitchFamily="34" charset="0"/>
              </a:rPr>
              <a:t>0.52</a:t>
            </a:r>
          </a:p>
          <a:p>
            <a:pPr algn="ctr">
              <a:lnSpc>
                <a:spcPct val="100000"/>
              </a:lnSpc>
              <a:spcAft>
                <a:spcPct val="0"/>
              </a:spcAft>
              <a:buClrTx/>
              <a:buFontTx/>
              <a:buNone/>
            </a:pPr>
            <a:r>
              <a:rPr lang="en-US" sz="1600" dirty="0">
                <a:solidFill>
                  <a:schemeClr val="bg1"/>
                </a:solidFill>
                <a:latin typeface="Calibri" panose="020F0502020204030204" pitchFamily="34" charset="0"/>
              </a:rPr>
              <a:t>0.75</a:t>
            </a:r>
          </a:p>
          <a:p>
            <a:pPr algn="ctr">
              <a:lnSpc>
                <a:spcPct val="100000"/>
              </a:lnSpc>
              <a:spcAft>
                <a:spcPct val="0"/>
              </a:spcAft>
              <a:buClrTx/>
              <a:buFontTx/>
              <a:buNone/>
            </a:pPr>
            <a:r>
              <a:rPr lang="en-US" sz="1600" b="1" dirty="0">
                <a:solidFill>
                  <a:schemeClr val="bg1"/>
                </a:solidFill>
                <a:latin typeface="Calibri" panose="020F0502020204030204" pitchFamily="34" charset="0"/>
              </a:rPr>
              <a:t>0.55</a:t>
            </a:r>
          </a:p>
        </p:txBody>
      </p:sp>
      <p:sp>
        <p:nvSpPr>
          <p:cNvPr id="10" name="TextBox 9">
            <a:extLst>
              <a:ext uri="{FF2B5EF4-FFF2-40B4-BE49-F238E27FC236}">
                <a16:creationId xmlns:a16="http://schemas.microsoft.com/office/drawing/2014/main" id="{A0F61AF2-656E-8EC0-BD43-0F616CF63DA1}"/>
              </a:ext>
            </a:extLst>
          </p:cNvPr>
          <p:cNvSpPr txBox="1"/>
          <p:nvPr/>
        </p:nvSpPr>
        <p:spPr bwMode="auto">
          <a:xfrm>
            <a:off x="2690965" y="1284507"/>
            <a:ext cx="15109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dirty="0" err="1">
                <a:solidFill>
                  <a:schemeClr val="bg1"/>
                </a:solidFill>
                <a:latin typeface="Calibri" panose="020F0502020204030204" pitchFamily="34" charset="0"/>
              </a:rPr>
              <a:t>Neoadj</a:t>
            </a:r>
            <a:r>
              <a:rPr lang="en-US" sz="1600" b="1" dirty="0">
                <a:solidFill>
                  <a:schemeClr val="bg1"/>
                </a:solidFill>
                <a:latin typeface="Calibri" panose="020F0502020204030204" pitchFamily="34" charset="0"/>
              </a:rPr>
              <a:t> </a:t>
            </a:r>
            <a:r>
              <a:rPr lang="en-US" sz="1600" b="1" dirty="0" err="1">
                <a:solidFill>
                  <a:schemeClr val="bg1"/>
                </a:solidFill>
                <a:latin typeface="Calibri" panose="020F0502020204030204" pitchFamily="34" charset="0"/>
              </a:rPr>
              <a:t>Pembro</a:t>
            </a:r>
            <a:endParaRPr lang="en-US" sz="1600" b="1" dirty="0">
              <a:solidFill>
                <a:schemeClr val="bg1"/>
              </a:solidFill>
              <a:latin typeface="Calibri" panose="020F0502020204030204" pitchFamily="34" charset="0"/>
            </a:endParaRPr>
          </a:p>
        </p:txBody>
      </p:sp>
      <p:cxnSp>
        <p:nvCxnSpPr>
          <p:cNvPr id="13" name="Straight Connector 12">
            <a:extLst>
              <a:ext uri="{FF2B5EF4-FFF2-40B4-BE49-F238E27FC236}">
                <a16:creationId xmlns:a16="http://schemas.microsoft.com/office/drawing/2014/main" id="{C0D68448-C31E-5093-A8C9-4DB1DF449234}"/>
              </a:ext>
            </a:extLst>
          </p:cNvPr>
          <p:cNvCxnSpPr/>
          <p:nvPr/>
        </p:nvCxnSpPr>
        <p:spPr bwMode="auto">
          <a:xfrm>
            <a:off x="4653117" y="2126751"/>
            <a:ext cx="0" cy="3676331"/>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905FB73-B295-76A6-EEDA-DD1957DAA513}"/>
              </a:ext>
            </a:extLst>
          </p:cNvPr>
          <p:cNvCxnSpPr/>
          <p:nvPr/>
        </p:nvCxnSpPr>
        <p:spPr bwMode="auto">
          <a:xfrm>
            <a:off x="4567014" y="5803082"/>
            <a:ext cx="3042605" cy="0"/>
          </a:xfrm>
          <a:prstGeom prst="line">
            <a:avLst/>
          </a:prstGeom>
          <a:noFill/>
          <a:ln w="28575" cap="flat" cmpd="sng" algn="ctr">
            <a:solidFill>
              <a:schemeClr val="bg1"/>
            </a:solidFill>
            <a:prstDash val="solid"/>
            <a:round/>
            <a:headEnd type="none" w="med" len="med"/>
            <a:tailEnd type="none" w="med" len="med"/>
          </a:ln>
          <a:effectLst/>
        </p:spPr>
      </p:cxnSp>
      <p:grpSp>
        <p:nvGrpSpPr>
          <p:cNvPr id="29" name="Group 28">
            <a:extLst>
              <a:ext uri="{FF2B5EF4-FFF2-40B4-BE49-F238E27FC236}">
                <a16:creationId xmlns:a16="http://schemas.microsoft.com/office/drawing/2014/main" id="{0D1A9E28-48F4-5FAF-03CC-813151DF4F54}"/>
              </a:ext>
            </a:extLst>
          </p:cNvPr>
          <p:cNvGrpSpPr/>
          <p:nvPr/>
        </p:nvGrpSpPr>
        <p:grpSpPr>
          <a:xfrm>
            <a:off x="4567014" y="5789783"/>
            <a:ext cx="3037538" cy="86498"/>
            <a:chOff x="5081798" y="5789783"/>
            <a:chExt cx="3037538" cy="86498"/>
          </a:xfrm>
        </p:grpSpPr>
        <p:cxnSp>
          <p:nvCxnSpPr>
            <p:cNvPr id="17" name="Straight Connector 16">
              <a:extLst>
                <a:ext uri="{FF2B5EF4-FFF2-40B4-BE49-F238E27FC236}">
                  <a16:creationId xmlns:a16="http://schemas.microsoft.com/office/drawing/2014/main" id="{814F471F-5DD4-282D-522F-63BBBB31C5A6}"/>
                </a:ext>
              </a:extLst>
            </p:cNvPr>
            <p:cNvCxnSpPr>
              <a:cxnSpLocks/>
            </p:cNvCxnSpPr>
            <p:nvPr/>
          </p:nvCxnSpPr>
          <p:spPr bwMode="auto">
            <a:xfrm>
              <a:off x="5081798" y="5789783"/>
              <a:ext cx="0" cy="86498"/>
            </a:xfrm>
            <a:prstGeom prst="line">
              <a:avLst/>
            </a:prstGeom>
            <a:noFill/>
            <a:ln w="28575" cap="flat" cmpd="sng" algn="ctr">
              <a:solidFill>
                <a:schemeClr val="bg1"/>
              </a:solidFill>
              <a:prstDash val="solid"/>
              <a:round/>
              <a:headEnd type="none" w="med" len="med"/>
              <a:tailEnd type="none" w="med" len="med"/>
            </a:ln>
            <a:effectLst/>
          </p:spPr>
        </p:cxnSp>
        <p:grpSp>
          <p:nvGrpSpPr>
            <p:cNvPr id="28" name="Group 27">
              <a:extLst>
                <a:ext uri="{FF2B5EF4-FFF2-40B4-BE49-F238E27FC236}">
                  <a16:creationId xmlns:a16="http://schemas.microsoft.com/office/drawing/2014/main" id="{DC3E5ACA-BA18-2626-BC8C-A5B11A89069F}"/>
                </a:ext>
              </a:extLst>
            </p:cNvPr>
            <p:cNvGrpSpPr/>
            <p:nvPr/>
          </p:nvGrpSpPr>
          <p:grpSpPr>
            <a:xfrm>
              <a:off x="5328933" y="5789783"/>
              <a:ext cx="2790403" cy="86498"/>
              <a:chOff x="5320695" y="5789783"/>
              <a:chExt cx="2790403" cy="86498"/>
            </a:xfrm>
          </p:grpSpPr>
          <p:cxnSp>
            <p:nvCxnSpPr>
              <p:cNvPr id="18" name="Straight Connector 17">
                <a:extLst>
                  <a:ext uri="{FF2B5EF4-FFF2-40B4-BE49-F238E27FC236}">
                    <a16:creationId xmlns:a16="http://schemas.microsoft.com/office/drawing/2014/main" id="{AA40A835-7612-0EB6-115E-5688CE7CE6BD}"/>
                  </a:ext>
                </a:extLst>
              </p:cNvPr>
              <p:cNvCxnSpPr>
                <a:cxnSpLocks/>
              </p:cNvCxnSpPr>
              <p:nvPr/>
            </p:nvCxnSpPr>
            <p:spPr bwMode="auto">
              <a:xfrm>
                <a:off x="5320695" y="5789783"/>
                <a:ext cx="0" cy="8649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DE01DEC-21FA-A151-B97A-31639894BB4F}"/>
                  </a:ext>
                </a:extLst>
              </p:cNvPr>
              <p:cNvCxnSpPr>
                <a:cxnSpLocks/>
              </p:cNvCxnSpPr>
              <p:nvPr/>
            </p:nvCxnSpPr>
            <p:spPr bwMode="auto">
              <a:xfrm>
                <a:off x="5630740" y="5789783"/>
                <a:ext cx="0" cy="8649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5008712-E7B8-FA22-F677-0E10107D4C97}"/>
                  </a:ext>
                </a:extLst>
              </p:cNvPr>
              <p:cNvCxnSpPr>
                <a:cxnSpLocks/>
              </p:cNvCxnSpPr>
              <p:nvPr/>
            </p:nvCxnSpPr>
            <p:spPr bwMode="auto">
              <a:xfrm>
                <a:off x="5940785" y="5789783"/>
                <a:ext cx="0" cy="8649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D267DDE-35AB-05C2-1340-804D63416B90}"/>
                  </a:ext>
                </a:extLst>
              </p:cNvPr>
              <p:cNvCxnSpPr>
                <a:cxnSpLocks/>
              </p:cNvCxnSpPr>
              <p:nvPr/>
            </p:nvCxnSpPr>
            <p:spPr bwMode="auto">
              <a:xfrm>
                <a:off x="6250830" y="5789783"/>
                <a:ext cx="0" cy="8649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B390F04-B9DF-E802-6C36-66034C40DD65}"/>
                  </a:ext>
                </a:extLst>
              </p:cNvPr>
              <p:cNvCxnSpPr>
                <a:cxnSpLocks/>
              </p:cNvCxnSpPr>
              <p:nvPr/>
            </p:nvCxnSpPr>
            <p:spPr bwMode="auto">
              <a:xfrm>
                <a:off x="6560875" y="5789783"/>
                <a:ext cx="0" cy="8649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61C16E6-6C88-9E70-04B9-F97DDE770D21}"/>
                  </a:ext>
                </a:extLst>
              </p:cNvPr>
              <p:cNvCxnSpPr>
                <a:cxnSpLocks/>
              </p:cNvCxnSpPr>
              <p:nvPr/>
            </p:nvCxnSpPr>
            <p:spPr bwMode="auto">
              <a:xfrm>
                <a:off x="6870920" y="5789783"/>
                <a:ext cx="0" cy="8649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040C94B-A518-D813-E021-4D184174D7AA}"/>
                  </a:ext>
                </a:extLst>
              </p:cNvPr>
              <p:cNvCxnSpPr>
                <a:cxnSpLocks/>
              </p:cNvCxnSpPr>
              <p:nvPr/>
            </p:nvCxnSpPr>
            <p:spPr bwMode="auto">
              <a:xfrm>
                <a:off x="7180965" y="5789783"/>
                <a:ext cx="0" cy="8649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21B800F-0703-4C12-16E9-67BAEA9DDF98}"/>
                  </a:ext>
                </a:extLst>
              </p:cNvPr>
              <p:cNvCxnSpPr>
                <a:cxnSpLocks/>
              </p:cNvCxnSpPr>
              <p:nvPr/>
            </p:nvCxnSpPr>
            <p:spPr bwMode="auto">
              <a:xfrm>
                <a:off x="7491010" y="5789783"/>
                <a:ext cx="0" cy="8649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367B29F-8C58-D35A-53A4-FC23CE3E99C4}"/>
                  </a:ext>
                </a:extLst>
              </p:cNvPr>
              <p:cNvCxnSpPr>
                <a:cxnSpLocks/>
              </p:cNvCxnSpPr>
              <p:nvPr/>
            </p:nvCxnSpPr>
            <p:spPr bwMode="auto">
              <a:xfrm>
                <a:off x="7801055" y="5789783"/>
                <a:ext cx="0" cy="8649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AABFF75-109F-B1E8-FA4F-84E639AD12B5}"/>
                  </a:ext>
                </a:extLst>
              </p:cNvPr>
              <p:cNvCxnSpPr>
                <a:cxnSpLocks/>
              </p:cNvCxnSpPr>
              <p:nvPr/>
            </p:nvCxnSpPr>
            <p:spPr bwMode="auto">
              <a:xfrm>
                <a:off x="8111098" y="5789783"/>
                <a:ext cx="0" cy="86498"/>
              </a:xfrm>
              <a:prstGeom prst="line">
                <a:avLst/>
              </a:prstGeom>
              <a:noFill/>
              <a:ln w="28575" cap="flat" cmpd="sng" algn="ctr">
                <a:solidFill>
                  <a:schemeClr val="bg1"/>
                </a:solidFill>
                <a:prstDash val="solid"/>
                <a:round/>
                <a:headEnd type="none" w="med" len="med"/>
                <a:tailEnd type="none" w="med" len="med"/>
              </a:ln>
              <a:effectLst/>
            </p:spPr>
          </p:cxnSp>
        </p:grpSp>
      </p:grpSp>
      <p:sp>
        <p:nvSpPr>
          <p:cNvPr id="30" name="TextBox 29">
            <a:extLst>
              <a:ext uri="{FF2B5EF4-FFF2-40B4-BE49-F238E27FC236}">
                <a16:creationId xmlns:a16="http://schemas.microsoft.com/office/drawing/2014/main" id="{65236211-6A76-69B9-A61B-98F582D11756}"/>
              </a:ext>
            </a:extLst>
          </p:cNvPr>
          <p:cNvSpPr txBox="1"/>
          <p:nvPr/>
        </p:nvSpPr>
        <p:spPr bwMode="auto">
          <a:xfrm>
            <a:off x="4201891" y="5840103"/>
            <a:ext cx="5950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0.025</a:t>
            </a:r>
          </a:p>
        </p:txBody>
      </p:sp>
      <p:sp>
        <p:nvSpPr>
          <p:cNvPr id="31" name="TextBox 30">
            <a:extLst>
              <a:ext uri="{FF2B5EF4-FFF2-40B4-BE49-F238E27FC236}">
                <a16:creationId xmlns:a16="http://schemas.microsoft.com/office/drawing/2014/main" id="{CA2D6D3B-E26A-A0DA-C14B-416851B1EA30}"/>
              </a:ext>
            </a:extLst>
          </p:cNvPr>
          <p:cNvSpPr txBox="1"/>
          <p:nvPr/>
        </p:nvSpPr>
        <p:spPr bwMode="auto">
          <a:xfrm>
            <a:off x="4628338" y="584033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0.1</a:t>
            </a:r>
          </a:p>
        </p:txBody>
      </p:sp>
      <p:sp>
        <p:nvSpPr>
          <p:cNvPr id="32" name="TextBox 31">
            <a:extLst>
              <a:ext uri="{FF2B5EF4-FFF2-40B4-BE49-F238E27FC236}">
                <a16:creationId xmlns:a16="http://schemas.microsoft.com/office/drawing/2014/main" id="{516F342A-3E83-61AB-37D6-C7B5686D213A}"/>
              </a:ext>
            </a:extLst>
          </p:cNvPr>
          <p:cNvSpPr txBox="1"/>
          <p:nvPr/>
        </p:nvSpPr>
        <p:spPr bwMode="auto">
          <a:xfrm>
            <a:off x="4938380" y="584010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33" name="TextBox 32">
            <a:extLst>
              <a:ext uri="{FF2B5EF4-FFF2-40B4-BE49-F238E27FC236}">
                <a16:creationId xmlns:a16="http://schemas.microsoft.com/office/drawing/2014/main" id="{5A41E55E-4F1E-8CC1-CD1D-47EAA20822FE}"/>
              </a:ext>
            </a:extLst>
          </p:cNvPr>
          <p:cNvSpPr txBox="1"/>
          <p:nvPr/>
        </p:nvSpPr>
        <p:spPr bwMode="auto">
          <a:xfrm>
            <a:off x="5248473" y="583633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0.3</a:t>
            </a:r>
          </a:p>
        </p:txBody>
      </p:sp>
      <p:sp>
        <p:nvSpPr>
          <p:cNvPr id="34" name="TextBox 33">
            <a:extLst>
              <a:ext uri="{FF2B5EF4-FFF2-40B4-BE49-F238E27FC236}">
                <a16:creationId xmlns:a16="http://schemas.microsoft.com/office/drawing/2014/main" id="{69C2DFA5-48EE-8188-7887-94FFB33CE1C3}"/>
              </a:ext>
            </a:extLst>
          </p:cNvPr>
          <p:cNvSpPr txBox="1"/>
          <p:nvPr/>
        </p:nvSpPr>
        <p:spPr bwMode="auto">
          <a:xfrm>
            <a:off x="5558515" y="583610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35" name="TextBox 34">
            <a:extLst>
              <a:ext uri="{FF2B5EF4-FFF2-40B4-BE49-F238E27FC236}">
                <a16:creationId xmlns:a16="http://schemas.microsoft.com/office/drawing/2014/main" id="{40EF1ED7-5EA3-33EA-C342-946626C02392}"/>
              </a:ext>
            </a:extLst>
          </p:cNvPr>
          <p:cNvSpPr txBox="1"/>
          <p:nvPr/>
        </p:nvSpPr>
        <p:spPr bwMode="auto">
          <a:xfrm>
            <a:off x="5865408" y="583421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36" name="TextBox 35">
            <a:extLst>
              <a:ext uri="{FF2B5EF4-FFF2-40B4-BE49-F238E27FC236}">
                <a16:creationId xmlns:a16="http://schemas.microsoft.com/office/drawing/2014/main" id="{405BC79A-BF13-2854-9F95-5ED6FB6A5BA5}"/>
              </a:ext>
            </a:extLst>
          </p:cNvPr>
          <p:cNvSpPr txBox="1"/>
          <p:nvPr/>
        </p:nvSpPr>
        <p:spPr bwMode="auto">
          <a:xfrm>
            <a:off x="6175450" y="583398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37" name="TextBox 36">
            <a:extLst>
              <a:ext uri="{FF2B5EF4-FFF2-40B4-BE49-F238E27FC236}">
                <a16:creationId xmlns:a16="http://schemas.microsoft.com/office/drawing/2014/main" id="{E09B1353-5F3B-13B4-B776-B99DCF85FB5D}"/>
              </a:ext>
            </a:extLst>
          </p:cNvPr>
          <p:cNvSpPr txBox="1"/>
          <p:nvPr/>
        </p:nvSpPr>
        <p:spPr bwMode="auto">
          <a:xfrm>
            <a:off x="6485543" y="583021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0.7</a:t>
            </a:r>
          </a:p>
        </p:txBody>
      </p:sp>
      <p:sp>
        <p:nvSpPr>
          <p:cNvPr id="38" name="TextBox 37">
            <a:extLst>
              <a:ext uri="{FF2B5EF4-FFF2-40B4-BE49-F238E27FC236}">
                <a16:creationId xmlns:a16="http://schemas.microsoft.com/office/drawing/2014/main" id="{FAB635DC-9EF0-2A57-9FF6-147B598BC06C}"/>
              </a:ext>
            </a:extLst>
          </p:cNvPr>
          <p:cNvSpPr txBox="1"/>
          <p:nvPr/>
        </p:nvSpPr>
        <p:spPr bwMode="auto">
          <a:xfrm>
            <a:off x="6795585" y="582998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39" name="TextBox 38">
            <a:extLst>
              <a:ext uri="{FF2B5EF4-FFF2-40B4-BE49-F238E27FC236}">
                <a16:creationId xmlns:a16="http://schemas.microsoft.com/office/drawing/2014/main" id="{B74E6485-27A8-BDC1-8046-8D4E4A51DF98}"/>
              </a:ext>
            </a:extLst>
          </p:cNvPr>
          <p:cNvSpPr txBox="1"/>
          <p:nvPr/>
        </p:nvSpPr>
        <p:spPr bwMode="auto">
          <a:xfrm>
            <a:off x="7105678" y="582253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0.9</a:t>
            </a:r>
          </a:p>
        </p:txBody>
      </p:sp>
      <p:sp>
        <p:nvSpPr>
          <p:cNvPr id="40" name="TextBox 39">
            <a:extLst>
              <a:ext uri="{FF2B5EF4-FFF2-40B4-BE49-F238E27FC236}">
                <a16:creationId xmlns:a16="http://schemas.microsoft.com/office/drawing/2014/main" id="{7C27CB09-0972-7149-55AA-E38EA1138980}"/>
              </a:ext>
            </a:extLst>
          </p:cNvPr>
          <p:cNvSpPr txBox="1"/>
          <p:nvPr/>
        </p:nvSpPr>
        <p:spPr bwMode="auto">
          <a:xfrm>
            <a:off x="7475432" y="58223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cxnSp>
        <p:nvCxnSpPr>
          <p:cNvPr id="42" name="Straight Connector 41">
            <a:extLst>
              <a:ext uri="{FF2B5EF4-FFF2-40B4-BE49-F238E27FC236}">
                <a16:creationId xmlns:a16="http://schemas.microsoft.com/office/drawing/2014/main" id="{9ECA3DBA-A3C2-88E0-6EF8-60CC27564D44}"/>
              </a:ext>
            </a:extLst>
          </p:cNvPr>
          <p:cNvCxnSpPr/>
          <p:nvPr/>
        </p:nvCxnSpPr>
        <p:spPr bwMode="auto">
          <a:xfrm>
            <a:off x="5058113" y="2236573"/>
            <a:ext cx="223227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B1E529D-47AA-2743-2AA2-762FDE339135}"/>
              </a:ext>
            </a:extLst>
          </p:cNvPr>
          <p:cNvCxnSpPr>
            <a:cxnSpLocks/>
          </p:cNvCxnSpPr>
          <p:nvPr/>
        </p:nvCxnSpPr>
        <p:spPr bwMode="auto">
          <a:xfrm>
            <a:off x="5489893" y="2479589"/>
            <a:ext cx="137588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068A230-118E-601F-B07C-A3221D011553}"/>
              </a:ext>
            </a:extLst>
          </p:cNvPr>
          <p:cNvCxnSpPr>
            <a:cxnSpLocks/>
          </p:cNvCxnSpPr>
          <p:nvPr/>
        </p:nvCxnSpPr>
        <p:spPr bwMode="auto">
          <a:xfrm>
            <a:off x="4615981" y="2973859"/>
            <a:ext cx="2110294"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BC730A7-7B03-6497-1713-3F64684147DA}"/>
              </a:ext>
            </a:extLst>
          </p:cNvPr>
          <p:cNvCxnSpPr>
            <a:cxnSpLocks/>
          </p:cNvCxnSpPr>
          <p:nvPr/>
        </p:nvCxnSpPr>
        <p:spPr bwMode="auto">
          <a:xfrm>
            <a:off x="5772888" y="3216875"/>
            <a:ext cx="130349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15A2E68-7E66-86A7-385A-54C6645F2B8F}"/>
              </a:ext>
            </a:extLst>
          </p:cNvPr>
          <p:cNvCxnSpPr/>
          <p:nvPr/>
        </p:nvCxnSpPr>
        <p:spPr bwMode="auto">
          <a:xfrm>
            <a:off x="5489893" y="3705175"/>
            <a:ext cx="137588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DE29043-6228-8CF0-6F8B-BA239C4756B7}"/>
              </a:ext>
            </a:extLst>
          </p:cNvPr>
          <p:cNvCxnSpPr/>
          <p:nvPr/>
        </p:nvCxnSpPr>
        <p:spPr bwMode="auto">
          <a:xfrm>
            <a:off x="5058113" y="3952559"/>
            <a:ext cx="2232277"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404E61E-D6E6-98D3-4035-77FB5B73E602}"/>
              </a:ext>
            </a:extLst>
          </p:cNvPr>
          <p:cNvCxnSpPr/>
          <p:nvPr/>
        </p:nvCxnSpPr>
        <p:spPr bwMode="auto">
          <a:xfrm>
            <a:off x="5708902" y="4448433"/>
            <a:ext cx="127556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CCFFDF2D-F7CC-8D9E-5816-10FEA38F5E78}"/>
              </a:ext>
            </a:extLst>
          </p:cNvPr>
          <p:cNvCxnSpPr/>
          <p:nvPr/>
        </p:nvCxnSpPr>
        <p:spPr bwMode="auto">
          <a:xfrm>
            <a:off x="4653117" y="4699686"/>
            <a:ext cx="249328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78BF049-624B-DB9F-A5CE-59147DB84BE5}"/>
              </a:ext>
            </a:extLst>
          </p:cNvPr>
          <p:cNvCxnSpPr/>
          <p:nvPr/>
        </p:nvCxnSpPr>
        <p:spPr bwMode="auto">
          <a:xfrm>
            <a:off x="5454834" y="5189838"/>
            <a:ext cx="1292036"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99D3EC5-EBFA-88D3-231B-1B32210B36F7}"/>
              </a:ext>
            </a:extLst>
          </p:cNvPr>
          <p:cNvCxnSpPr/>
          <p:nvPr/>
        </p:nvCxnSpPr>
        <p:spPr bwMode="auto">
          <a:xfrm>
            <a:off x="5086946" y="5432854"/>
            <a:ext cx="2483708" cy="0"/>
          </a:xfrm>
          <a:prstGeom prst="line">
            <a:avLst/>
          </a:prstGeom>
          <a:noFill/>
          <a:ln w="28575" cap="flat" cmpd="sng" algn="ctr">
            <a:solidFill>
              <a:schemeClr val="bg1"/>
            </a:solidFill>
            <a:prstDash val="solid"/>
            <a:round/>
            <a:headEnd type="none" w="med" len="med"/>
            <a:tailEnd type="none" w="med" len="med"/>
          </a:ln>
          <a:effectLst/>
        </p:spPr>
      </p:cxnSp>
      <p:sp>
        <p:nvSpPr>
          <p:cNvPr id="61" name="Rectangle 60">
            <a:extLst>
              <a:ext uri="{FF2B5EF4-FFF2-40B4-BE49-F238E27FC236}">
                <a16:creationId xmlns:a16="http://schemas.microsoft.com/office/drawing/2014/main" id="{DF1954B8-D76F-8024-FFD3-C15EA187F7A7}"/>
              </a:ext>
            </a:extLst>
          </p:cNvPr>
          <p:cNvSpPr/>
          <p:nvPr/>
        </p:nvSpPr>
        <p:spPr bwMode="auto">
          <a:xfrm>
            <a:off x="6227105" y="2199393"/>
            <a:ext cx="89338" cy="782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7C333A87-2A0D-FA94-D09F-D8F5535C579A}"/>
              </a:ext>
            </a:extLst>
          </p:cNvPr>
          <p:cNvSpPr/>
          <p:nvPr/>
        </p:nvSpPr>
        <p:spPr bwMode="auto">
          <a:xfrm>
            <a:off x="6137766" y="2425221"/>
            <a:ext cx="131305" cy="1073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8538CF1D-9366-1AC9-2A45-0C5BEA13EFC8}"/>
              </a:ext>
            </a:extLst>
          </p:cNvPr>
          <p:cNvSpPr/>
          <p:nvPr/>
        </p:nvSpPr>
        <p:spPr bwMode="auto">
          <a:xfrm>
            <a:off x="5353364" y="2930614"/>
            <a:ext cx="89338" cy="782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31A10141-AEA0-623E-6531-B755E5B297F1}"/>
              </a:ext>
            </a:extLst>
          </p:cNvPr>
          <p:cNvSpPr/>
          <p:nvPr/>
        </p:nvSpPr>
        <p:spPr bwMode="auto">
          <a:xfrm>
            <a:off x="6419890" y="3158749"/>
            <a:ext cx="131305" cy="119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F533C418-CDE7-B93C-7697-EC0253C60294}"/>
              </a:ext>
            </a:extLst>
          </p:cNvPr>
          <p:cNvSpPr/>
          <p:nvPr/>
        </p:nvSpPr>
        <p:spPr bwMode="auto">
          <a:xfrm>
            <a:off x="6147255" y="3660035"/>
            <a:ext cx="121816" cy="1020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91D2EB3F-AD69-80E3-3182-EF71E0E95A90}"/>
              </a:ext>
            </a:extLst>
          </p:cNvPr>
          <p:cNvSpPr/>
          <p:nvPr/>
        </p:nvSpPr>
        <p:spPr bwMode="auto">
          <a:xfrm>
            <a:off x="6224402" y="3916151"/>
            <a:ext cx="89338" cy="782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708CDBA0-CF3F-6307-E081-B1E0EC7B0BA7}"/>
              </a:ext>
            </a:extLst>
          </p:cNvPr>
          <p:cNvSpPr/>
          <p:nvPr/>
        </p:nvSpPr>
        <p:spPr bwMode="auto">
          <a:xfrm>
            <a:off x="6328800" y="4386912"/>
            <a:ext cx="131305" cy="119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417E1F51-1ED7-20CE-8EC9-367DFE2A940A}"/>
              </a:ext>
            </a:extLst>
          </p:cNvPr>
          <p:cNvSpPr/>
          <p:nvPr/>
        </p:nvSpPr>
        <p:spPr bwMode="auto">
          <a:xfrm>
            <a:off x="5694960" y="4664544"/>
            <a:ext cx="89338" cy="782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C7644AF2-BA1E-58B7-241A-FF71FD949638}"/>
              </a:ext>
            </a:extLst>
          </p:cNvPr>
          <p:cNvSpPr/>
          <p:nvPr/>
        </p:nvSpPr>
        <p:spPr bwMode="auto">
          <a:xfrm>
            <a:off x="6047065" y="5128429"/>
            <a:ext cx="131305" cy="1191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4CB9261B-4C3E-7BE4-6E8C-45C8B4C5C019}"/>
              </a:ext>
            </a:extLst>
          </p:cNvPr>
          <p:cNvSpPr/>
          <p:nvPr/>
        </p:nvSpPr>
        <p:spPr bwMode="auto">
          <a:xfrm>
            <a:off x="6787347" y="5394391"/>
            <a:ext cx="89338" cy="782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Diamond 70">
            <a:extLst>
              <a:ext uri="{FF2B5EF4-FFF2-40B4-BE49-F238E27FC236}">
                <a16:creationId xmlns:a16="http://schemas.microsoft.com/office/drawing/2014/main" id="{0EC0B130-D94C-1B20-A998-1E36F9EDA56F}"/>
              </a:ext>
            </a:extLst>
          </p:cNvPr>
          <p:cNvSpPr/>
          <p:nvPr/>
        </p:nvSpPr>
        <p:spPr bwMode="auto">
          <a:xfrm>
            <a:off x="5619099" y="5568305"/>
            <a:ext cx="1176486" cy="220352"/>
          </a:xfrm>
          <a:prstGeom prst="diamond">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617478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8" name="Straight Connector 57">
            <a:extLst>
              <a:ext uri="{FF2B5EF4-FFF2-40B4-BE49-F238E27FC236}">
                <a16:creationId xmlns:a16="http://schemas.microsoft.com/office/drawing/2014/main" id="{156AE0A6-DE30-291C-96FB-2D007A588DE1}"/>
              </a:ext>
            </a:extLst>
          </p:cNvPr>
          <p:cNvCxnSpPr/>
          <p:nvPr/>
        </p:nvCxnSpPr>
        <p:spPr bwMode="auto">
          <a:xfrm>
            <a:off x="7307658" y="3191734"/>
            <a:ext cx="3915784" cy="0"/>
          </a:xfrm>
          <a:prstGeom prst="line">
            <a:avLst/>
          </a:prstGeom>
          <a:noFill/>
          <a:ln w="28575" cap="flat" cmpd="sng" algn="ctr">
            <a:solidFill>
              <a:schemeClr val="tx2"/>
            </a:solidFill>
            <a:prstDash val="sysDash"/>
            <a:round/>
            <a:headEnd type="none" w="med" len="med"/>
            <a:tailEnd type="none" w="med" len="med"/>
          </a:ln>
          <a:effectLst/>
        </p:spPr>
      </p:cxnSp>
      <p:cxnSp>
        <p:nvCxnSpPr>
          <p:cNvPr id="59" name="Straight Connector 58">
            <a:extLst>
              <a:ext uri="{FF2B5EF4-FFF2-40B4-BE49-F238E27FC236}">
                <a16:creationId xmlns:a16="http://schemas.microsoft.com/office/drawing/2014/main" id="{0E9B0317-EC29-2BB8-F98B-C5595F3059C0}"/>
              </a:ext>
            </a:extLst>
          </p:cNvPr>
          <p:cNvCxnSpPr/>
          <p:nvPr/>
        </p:nvCxnSpPr>
        <p:spPr bwMode="auto">
          <a:xfrm>
            <a:off x="7307658" y="4073167"/>
            <a:ext cx="3915784" cy="0"/>
          </a:xfrm>
          <a:prstGeom prst="line">
            <a:avLst/>
          </a:prstGeom>
          <a:noFill/>
          <a:ln w="28575" cap="flat" cmpd="sng" algn="ctr">
            <a:solidFill>
              <a:schemeClr val="tx2"/>
            </a:solidFill>
            <a:prstDash val="sysDash"/>
            <a:round/>
            <a:headEnd type="none" w="med" len="med"/>
            <a:tailEnd type="none" w="med" len="med"/>
          </a:ln>
          <a:effectLst/>
        </p:spPr>
      </p:cxn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SWOG 1512: Response, OS, RFS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Kendra. ASCO 2022. Abstr 9502. Reproduced with permission.</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1AAFFED2-B764-2BE9-61B0-F695E404E746}"/>
              </a:ext>
            </a:extLst>
          </p:cNvPr>
          <p:cNvGraphicFramePr>
            <a:graphicFrameLocks/>
          </p:cNvGraphicFramePr>
          <p:nvPr>
            <p:extLst>
              <p:ext uri="{D42A27DB-BD31-4B8C-83A1-F6EECF244321}">
                <p14:modId xmlns:p14="http://schemas.microsoft.com/office/powerpoint/2010/main" val="3533354950"/>
              </p:ext>
            </p:extLst>
          </p:nvPr>
        </p:nvGraphicFramePr>
        <p:xfrm>
          <a:off x="727076" y="1608158"/>
          <a:ext cx="5368924" cy="3802562"/>
        </p:xfrm>
        <a:graphic>
          <a:graphicData uri="http://schemas.openxmlformats.org/drawingml/2006/table">
            <a:tbl>
              <a:tblPr/>
              <a:tblGrid>
                <a:gridCol w="2545014">
                  <a:extLst>
                    <a:ext uri="{9D8B030D-6E8A-4147-A177-3AD203B41FA5}">
                      <a16:colId xmlns:a16="http://schemas.microsoft.com/office/drawing/2014/main" val="20000"/>
                    </a:ext>
                  </a:extLst>
                </a:gridCol>
                <a:gridCol w="2823910">
                  <a:extLst>
                    <a:ext uri="{9D8B030D-6E8A-4147-A177-3AD203B41FA5}">
                      <a16:colId xmlns:a16="http://schemas.microsoft.com/office/drawing/2014/main" val="20001"/>
                    </a:ext>
                  </a:extLst>
                </a:gridCol>
              </a:tblGrid>
              <a:tr h="4732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9-Wk Response Assessed Radiographically or by Clinical Exam With Photos,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With Measurable Baseline Disease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7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47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47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4250072"/>
                  </a:ext>
                </a:extLst>
              </a:tr>
              <a:tr h="3947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99638001"/>
                  </a:ext>
                </a:extLst>
              </a:tr>
              <a:tr h="3947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71556152"/>
                  </a:ext>
                </a:extLst>
              </a:tr>
              <a:tr h="3947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evaluable*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05692248"/>
                  </a:ext>
                </a:extLst>
              </a:tr>
            </a:tbl>
          </a:graphicData>
        </a:graphic>
      </p:graphicFrame>
      <p:sp>
        <p:nvSpPr>
          <p:cNvPr id="13" name="Text Box 30">
            <a:extLst>
              <a:ext uri="{FF2B5EF4-FFF2-40B4-BE49-F238E27FC236}">
                <a16:creationId xmlns:a16="http://schemas.microsoft.com/office/drawing/2014/main" id="{CFB2A64B-1D10-6AA8-7DB0-DAE720EC7E3E}"/>
              </a:ext>
            </a:extLst>
          </p:cNvPr>
          <p:cNvSpPr txBox="1">
            <a:spLocks noChangeArrowheads="1"/>
          </p:cNvSpPr>
          <p:nvPr/>
        </p:nvSpPr>
        <p:spPr bwMode="auto">
          <a:xfrm>
            <a:off x="727076" y="5410720"/>
            <a:ext cx="3943778"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*No 9-wk assessment performed before surgery.</a:t>
            </a:r>
          </a:p>
        </p:txBody>
      </p:sp>
      <p:sp>
        <p:nvSpPr>
          <p:cNvPr id="12" name="TextBox 11">
            <a:extLst>
              <a:ext uri="{FF2B5EF4-FFF2-40B4-BE49-F238E27FC236}">
                <a16:creationId xmlns:a16="http://schemas.microsoft.com/office/drawing/2014/main" id="{3D2C0D76-55D5-A6C4-625F-969B8E4C77CB}"/>
              </a:ext>
            </a:extLst>
          </p:cNvPr>
          <p:cNvSpPr txBox="1"/>
          <p:nvPr/>
        </p:nvSpPr>
        <p:spPr bwMode="auto">
          <a:xfrm>
            <a:off x="7788166" y="1542787"/>
            <a:ext cx="2949146"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Change in Tumor Volume</a:t>
            </a:r>
          </a:p>
        </p:txBody>
      </p:sp>
      <p:cxnSp>
        <p:nvCxnSpPr>
          <p:cNvPr id="3" name="Straight Connector 2">
            <a:extLst>
              <a:ext uri="{FF2B5EF4-FFF2-40B4-BE49-F238E27FC236}">
                <a16:creationId xmlns:a16="http://schemas.microsoft.com/office/drawing/2014/main" id="{B78E238E-F5F5-A6D8-7333-7953F2434C47}"/>
              </a:ext>
            </a:extLst>
          </p:cNvPr>
          <p:cNvCxnSpPr/>
          <p:nvPr/>
        </p:nvCxnSpPr>
        <p:spPr bwMode="auto">
          <a:xfrm>
            <a:off x="7296900" y="1764254"/>
            <a:ext cx="0" cy="3550024"/>
          </a:xfrm>
          <a:prstGeom prst="line">
            <a:avLst/>
          </a:prstGeom>
          <a:noFill/>
          <a:ln w="28575" cap="flat" cmpd="sng" algn="ctr">
            <a:solidFill>
              <a:schemeClr val="bg1"/>
            </a:solidFill>
            <a:prstDash val="solid"/>
            <a:round/>
            <a:headEnd type="none" w="med" len="med"/>
            <a:tailEnd type="none" w="med" len="med"/>
          </a:ln>
          <a:effectLst/>
        </p:spPr>
      </p:cxnSp>
      <p:grpSp>
        <p:nvGrpSpPr>
          <p:cNvPr id="7" name="Group 6">
            <a:extLst>
              <a:ext uri="{FF2B5EF4-FFF2-40B4-BE49-F238E27FC236}">
                <a16:creationId xmlns:a16="http://schemas.microsoft.com/office/drawing/2014/main" id="{2E350BA0-2D8F-34C8-A121-011B8337368B}"/>
              </a:ext>
            </a:extLst>
          </p:cNvPr>
          <p:cNvGrpSpPr/>
          <p:nvPr/>
        </p:nvGrpSpPr>
        <p:grpSpPr>
          <a:xfrm>
            <a:off x="7226976" y="1775012"/>
            <a:ext cx="80682" cy="3533887"/>
            <a:chOff x="7363610" y="1775012"/>
            <a:chExt cx="80682" cy="3533887"/>
          </a:xfrm>
        </p:grpSpPr>
        <p:cxnSp>
          <p:nvCxnSpPr>
            <p:cNvPr id="6" name="Straight Connector 5">
              <a:extLst>
                <a:ext uri="{FF2B5EF4-FFF2-40B4-BE49-F238E27FC236}">
                  <a16:creationId xmlns:a16="http://schemas.microsoft.com/office/drawing/2014/main" id="{FF7735DF-873B-7977-F193-AA6A16D292E2}"/>
                </a:ext>
              </a:extLst>
            </p:cNvPr>
            <p:cNvCxnSpPr>
              <a:cxnSpLocks/>
            </p:cNvCxnSpPr>
            <p:nvPr/>
          </p:nvCxnSpPr>
          <p:spPr bwMode="auto">
            <a:xfrm>
              <a:off x="7363610" y="1775012"/>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C3A20DD-F51D-E4E7-AF29-024D172214CE}"/>
                </a:ext>
              </a:extLst>
            </p:cNvPr>
            <p:cNvCxnSpPr>
              <a:cxnSpLocks/>
            </p:cNvCxnSpPr>
            <p:nvPr/>
          </p:nvCxnSpPr>
          <p:spPr bwMode="auto">
            <a:xfrm>
              <a:off x="7363610" y="2658484"/>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CC6DBF4-A41D-C586-F224-066C39CB01A2}"/>
                </a:ext>
              </a:extLst>
            </p:cNvPr>
            <p:cNvCxnSpPr>
              <a:cxnSpLocks/>
            </p:cNvCxnSpPr>
            <p:nvPr/>
          </p:nvCxnSpPr>
          <p:spPr bwMode="auto">
            <a:xfrm>
              <a:off x="7363610" y="3541956"/>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354B8C3-1D08-E5F4-E51F-7633933EC3D7}"/>
                </a:ext>
              </a:extLst>
            </p:cNvPr>
            <p:cNvCxnSpPr>
              <a:cxnSpLocks/>
            </p:cNvCxnSpPr>
            <p:nvPr/>
          </p:nvCxnSpPr>
          <p:spPr bwMode="auto">
            <a:xfrm>
              <a:off x="7363610" y="4425428"/>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B5794C0-A56D-3360-BB44-10EBA7D87160}"/>
                </a:ext>
              </a:extLst>
            </p:cNvPr>
            <p:cNvCxnSpPr>
              <a:cxnSpLocks/>
            </p:cNvCxnSpPr>
            <p:nvPr/>
          </p:nvCxnSpPr>
          <p:spPr bwMode="auto">
            <a:xfrm>
              <a:off x="7363610" y="5308899"/>
              <a:ext cx="80682" cy="0"/>
            </a:xfrm>
            <a:prstGeom prst="line">
              <a:avLst/>
            </a:prstGeom>
            <a:noFill/>
            <a:ln w="28575" cap="flat" cmpd="sng" algn="ctr">
              <a:solidFill>
                <a:schemeClr val="bg1"/>
              </a:solidFill>
              <a:prstDash val="solid"/>
              <a:round/>
              <a:headEnd type="none" w="med" len="med"/>
              <a:tailEnd type="none" w="med" len="med"/>
            </a:ln>
            <a:effectLst/>
          </p:spPr>
        </p:cxnSp>
      </p:grpSp>
      <p:sp>
        <p:nvSpPr>
          <p:cNvPr id="20" name="TextBox 19">
            <a:extLst>
              <a:ext uri="{FF2B5EF4-FFF2-40B4-BE49-F238E27FC236}">
                <a16:creationId xmlns:a16="http://schemas.microsoft.com/office/drawing/2014/main" id="{D0E3D139-CF7F-03A7-3347-CCB65B0F1363}"/>
              </a:ext>
            </a:extLst>
          </p:cNvPr>
          <p:cNvSpPr txBox="1"/>
          <p:nvPr/>
        </p:nvSpPr>
        <p:spPr bwMode="auto">
          <a:xfrm>
            <a:off x="6738948" y="158496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2" name="TextBox 21">
            <a:extLst>
              <a:ext uri="{FF2B5EF4-FFF2-40B4-BE49-F238E27FC236}">
                <a16:creationId xmlns:a16="http://schemas.microsoft.com/office/drawing/2014/main" id="{6899F3E6-6F49-74B8-C62C-591DF410187C}"/>
              </a:ext>
            </a:extLst>
          </p:cNvPr>
          <p:cNvSpPr txBox="1"/>
          <p:nvPr/>
        </p:nvSpPr>
        <p:spPr bwMode="auto">
          <a:xfrm>
            <a:off x="6855968" y="24711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23" name="TextBox 22">
            <a:extLst>
              <a:ext uri="{FF2B5EF4-FFF2-40B4-BE49-F238E27FC236}">
                <a16:creationId xmlns:a16="http://schemas.microsoft.com/office/drawing/2014/main" id="{8352304A-4ABC-6834-84AE-655B8DE38049}"/>
              </a:ext>
            </a:extLst>
          </p:cNvPr>
          <p:cNvSpPr txBox="1"/>
          <p:nvPr/>
        </p:nvSpPr>
        <p:spPr bwMode="auto">
          <a:xfrm>
            <a:off x="6968321" y="335191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4" name="TextBox 23">
            <a:extLst>
              <a:ext uri="{FF2B5EF4-FFF2-40B4-BE49-F238E27FC236}">
                <a16:creationId xmlns:a16="http://schemas.microsoft.com/office/drawing/2014/main" id="{8C9C68AD-1777-3BFE-9F5F-38E26BE5598D}"/>
              </a:ext>
            </a:extLst>
          </p:cNvPr>
          <p:cNvSpPr txBox="1"/>
          <p:nvPr/>
        </p:nvSpPr>
        <p:spPr bwMode="auto">
          <a:xfrm>
            <a:off x="6785436" y="4242144"/>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25" name="TextBox 24">
            <a:extLst>
              <a:ext uri="{FF2B5EF4-FFF2-40B4-BE49-F238E27FC236}">
                <a16:creationId xmlns:a16="http://schemas.microsoft.com/office/drawing/2014/main" id="{394FFA89-9C27-7E38-B104-F1AB6DC425DF}"/>
              </a:ext>
            </a:extLst>
          </p:cNvPr>
          <p:cNvSpPr txBox="1"/>
          <p:nvPr/>
        </p:nvSpPr>
        <p:spPr bwMode="auto">
          <a:xfrm>
            <a:off x="6670749" y="5121545"/>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97A42BB5-7C30-F308-A240-1409B1F86018}"/>
              </a:ext>
            </a:extLst>
          </p:cNvPr>
          <p:cNvSpPr txBox="1"/>
          <p:nvPr/>
        </p:nvSpPr>
        <p:spPr bwMode="auto">
          <a:xfrm rot="16200000">
            <a:off x="5480934" y="3353255"/>
            <a:ext cx="21952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Response at 9 Weeks</a:t>
            </a:r>
          </a:p>
        </p:txBody>
      </p:sp>
      <p:sp>
        <p:nvSpPr>
          <p:cNvPr id="27" name="TextBox 26">
            <a:extLst>
              <a:ext uri="{FF2B5EF4-FFF2-40B4-BE49-F238E27FC236}">
                <a16:creationId xmlns:a16="http://schemas.microsoft.com/office/drawing/2014/main" id="{A2120566-D10E-D568-2BFF-8E332A35FB98}"/>
              </a:ext>
            </a:extLst>
          </p:cNvPr>
          <p:cNvSpPr txBox="1"/>
          <p:nvPr/>
        </p:nvSpPr>
        <p:spPr bwMode="auto">
          <a:xfrm>
            <a:off x="9642343" y="1880019"/>
            <a:ext cx="179613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600" b="1" dirty="0">
                <a:solidFill>
                  <a:schemeClr val="bg1"/>
                </a:solidFill>
                <a:latin typeface="Calibri" panose="020F0502020204030204" pitchFamily="34" charset="0"/>
              </a:rPr>
              <a:t>Best Response</a:t>
            </a:r>
          </a:p>
          <a:p>
            <a:pPr>
              <a:lnSpc>
                <a:spcPct val="100000"/>
              </a:lnSpc>
              <a:spcAft>
                <a:spcPct val="0"/>
              </a:spcAft>
              <a:buClrTx/>
              <a:buFontTx/>
              <a:buNone/>
            </a:pPr>
            <a:r>
              <a:rPr lang="en-US" sz="1600" dirty="0">
                <a:solidFill>
                  <a:schemeClr val="bg1"/>
                </a:solidFill>
                <a:latin typeface="Calibri" panose="020F0502020204030204" pitchFamily="34" charset="0"/>
              </a:rPr>
              <a:t>Increasing disease</a:t>
            </a:r>
          </a:p>
          <a:p>
            <a:pPr>
              <a:lnSpc>
                <a:spcPct val="100000"/>
              </a:lnSpc>
              <a:spcAft>
                <a:spcPct val="0"/>
              </a:spcAft>
              <a:buClrTx/>
              <a:buFontTx/>
              <a:buNone/>
            </a:pPr>
            <a:r>
              <a:rPr lang="en-US" sz="1600" b="0" dirty="0">
                <a:solidFill>
                  <a:schemeClr val="bg1"/>
                </a:solidFill>
                <a:latin typeface="Calibri" panose="020F0502020204030204" pitchFamily="34" charset="0"/>
              </a:rPr>
              <a:t>Stab</a:t>
            </a:r>
            <a:r>
              <a:rPr lang="en-US" sz="1600" dirty="0">
                <a:solidFill>
                  <a:schemeClr val="bg1"/>
                </a:solidFill>
                <a:latin typeface="Calibri" panose="020F0502020204030204" pitchFamily="34" charset="0"/>
              </a:rPr>
              <a:t>le disease</a:t>
            </a:r>
          </a:p>
          <a:p>
            <a:pPr>
              <a:lnSpc>
                <a:spcPct val="100000"/>
              </a:lnSpc>
              <a:spcAft>
                <a:spcPct val="0"/>
              </a:spcAft>
              <a:buClrTx/>
              <a:buFontTx/>
              <a:buNone/>
            </a:pPr>
            <a:r>
              <a:rPr lang="en-US" sz="1600" b="0" dirty="0">
                <a:solidFill>
                  <a:schemeClr val="bg1"/>
                </a:solidFill>
                <a:latin typeface="Calibri" panose="020F0502020204030204" pitchFamily="34" charset="0"/>
              </a:rPr>
              <a:t>Partial response</a:t>
            </a:r>
          </a:p>
          <a:p>
            <a:pPr>
              <a:lnSpc>
                <a:spcPct val="100000"/>
              </a:lnSpc>
              <a:spcAft>
                <a:spcPct val="0"/>
              </a:spcAft>
              <a:buClrTx/>
              <a:buFontTx/>
              <a:buNone/>
            </a:pPr>
            <a:r>
              <a:rPr lang="en-US" sz="1600" dirty="0">
                <a:solidFill>
                  <a:schemeClr val="bg1"/>
                </a:solidFill>
                <a:latin typeface="Calibri" panose="020F0502020204030204" pitchFamily="34" charset="0"/>
              </a:rPr>
              <a:t>Complete response</a:t>
            </a:r>
            <a:endParaRPr lang="en-US" sz="1600" b="0" dirty="0">
              <a:solidFill>
                <a:schemeClr val="bg1"/>
              </a:solidFill>
              <a:latin typeface="Calibri" panose="020F0502020204030204" pitchFamily="34" charset="0"/>
            </a:endParaRPr>
          </a:p>
        </p:txBody>
      </p:sp>
      <p:sp>
        <p:nvSpPr>
          <p:cNvPr id="29" name="Rectangle 28">
            <a:extLst>
              <a:ext uri="{FF2B5EF4-FFF2-40B4-BE49-F238E27FC236}">
                <a16:creationId xmlns:a16="http://schemas.microsoft.com/office/drawing/2014/main" id="{B86F9EFE-EF47-EE59-0592-6BA93366B2AB}"/>
              </a:ext>
            </a:extLst>
          </p:cNvPr>
          <p:cNvSpPr/>
          <p:nvPr/>
        </p:nvSpPr>
        <p:spPr bwMode="auto">
          <a:xfrm>
            <a:off x="7436750" y="3108960"/>
            <a:ext cx="129560" cy="4329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37B798E2-4885-B976-6766-7E310E73D196}"/>
              </a:ext>
            </a:extLst>
          </p:cNvPr>
          <p:cNvSpPr/>
          <p:nvPr/>
        </p:nvSpPr>
        <p:spPr bwMode="auto">
          <a:xfrm>
            <a:off x="9580075" y="2248943"/>
            <a:ext cx="91439" cy="914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59CB5D30-CBFF-5E4E-6B60-180D7E8B656B}"/>
              </a:ext>
            </a:extLst>
          </p:cNvPr>
          <p:cNvSpPr/>
          <p:nvPr/>
        </p:nvSpPr>
        <p:spPr bwMode="auto">
          <a:xfrm>
            <a:off x="9580075" y="2496018"/>
            <a:ext cx="91439" cy="914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490D80DC-403D-9394-9884-FDD41BBCC312}"/>
              </a:ext>
            </a:extLst>
          </p:cNvPr>
          <p:cNvSpPr/>
          <p:nvPr/>
        </p:nvSpPr>
        <p:spPr bwMode="auto">
          <a:xfrm>
            <a:off x="9580075" y="2732335"/>
            <a:ext cx="91439" cy="9143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BE61DE76-98BA-0F1B-35EF-7EEA7AE9FBE9}"/>
              </a:ext>
            </a:extLst>
          </p:cNvPr>
          <p:cNvSpPr/>
          <p:nvPr/>
        </p:nvSpPr>
        <p:spPr bwMode="auto">
          <a:xfrm>
            <a:off x="9580075" y="2979410"/>
            <a:ext cx="91439" cy="9143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71C52771-FC2D-6F5B-FB7A-2984A1580073}"/>
              </a:ext>
            </a:extLst>
          </p:cNvPr>
          <p:cNvSpPr/>
          <p:nvPr/>
        </p:nvSpPr>
        <p:spPr bwMode="auto">
          <a:xfrm>
            <a:off x="7586297" y="3204993"/>
            <a:ext cx="129560" cy="33696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287F7C9E-D4E0-C0F1-A459-6D4FDC37755A}"/>
              </a:ext>
            </a:extLst>
          </p:cNvPr>
          <p:cNvSpPr/>
          <p:nvPr/>
        </p:nvSpPr>
        <p:spPr bwMode="auto">
          <a:xfrm>
            <a:off x="7731936" y="3244439"/>
            <a:ext cx="129560" cy="2975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1108BD1F-DF14-CEB1-FF13-45E47181692B}"/>
              </a:ext>
            </a:extLst>
          </p:cNvPr>
          <p:cNvSpPr/>
          <p:nvPr/>
        </p:nvSpPr>
        <p:spPr bwMode="auto">
          <a:xfrm>
            <a:off x="8456836" y="3541954"/>
            <a:ext cx="129560" cy="19237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331B45E7-8D9A-3356-F9F3-DFA4F6AFBB03}"/>
              </a:ext>
            </a:extLst>
          </p:cNvPr>
          <p:cNvSpPr/>
          <p:nvPr/>
        </p:nvSpPr>
        <p:spPr bwMode="auto">
          <a:xfrm>
            <a:off x="8602742" y="3541953"/>
            <a:ext cx="129560" cy="2843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47214E06-24C0-A85C-6B2E-0F513807413E}"/>
              </a:ext>
            </a:extLst>
          </p:cNvPr>
          <p:cNvSpPr/>
          <p:nvPr/>
        </p:nvSpPr>
        <p:spPr bwMode="auto">
          <a:xfrm>
            <a:off x="8748648" y="3541954"/>
            <a:ext cx="129560" cy="3200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10267B05-9D11-EE78-13B2-A7859B29F399}"/>
              </a:ext>
            </a:extLst>
          </p:cNvPr>
          <p:cNvSpPr/>
          <p:nvPr/>
        </p:nvSpPr>
        <p:spPr bwMode="auto">
          <a:xfrm>
            <a:off x="8894554" y="3541953"/>
            <a:ext cx="129560" cy="41228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26670236-BF99-6F19-F03D-7B498A4A5A98}"/>
              </a:ext>
            </a:extLst>
          </p:cNvPr>
          <p:cNvSpPr/>
          <p:nvPr/>
        </p:nvSpPr>
        <p:spPr bwMode="auto">
          <a:xfrm>
            <a:off x="9040460" y="3541953"/>
            <a:ext cx="129560" cy="4430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C6CE32F3-C152-181D-E4AE-A521393DFB8A}"/>
              </a:ext>
            </a:extLst>
          </p:cNvPr>
          <p:cNvSpPr/>
          <p:nvPr/>
        </p:nvSpPr>
        <p:spPr bwMode="auto">
          <a:xfrm>
            <a:off x="9186366" y="3541954"/>
            <a:ext cx="129560" cy="4735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C8985E37-7147-C772-3530-67B0C387648E}"/>
              </a:ext>
            </a:extLst>
          </p:cNvPr>
          <p:cNvSpPr/>
          <p:nvPr/>
        </p:nvSpPr>
        <p:spPr bwMode="auto">
          <a:xfrm>
            <a:off x="9332272" y="3541953"/>
            <a:ext cx="129560" cy="52255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ED8EE0FE-2ECF-6029-4F93-F1F052AF2BEF}"/>
              </a:ext>
            </a:extLst>
          </p:cNvPr>
          <p:cNvSpPr/>
          <p:nvPr/>
        </p:nvSpPr>
        <p:spPr bwMode="auto">
          <a:xfrm>
            <a:off x="9478178" y="3541953"/>
            <a:ext cx="129560" cy="52255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FC5AD37C-9CA8-DDDC-9DFD-EA46B7057922}"/>
              </a:ext>
            </a:extLst>
          </p:cNvPr>
          <p:cNvSpPr/>
          <p:nvPr/>
        </p:nvSpPr>
        <p:spPr bwMode="auto">
          <a:xfrm>
            <a:off x="9624084" y="3547334"/>
            <a:ext cx="129560" cy="59592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144C2FB1-BAAD-9D69-757D-73CEFBCAE37B}"/>
              </a:ext>
            </a:extLst>
          </p:cNvPr>
          <p:cNvSpPr/>
          <p:nvPr/>
        </p:nvSpPr>
        <p:spPr bwMode="auto">
          <a:xfrm>
            <a:off x="9769990" y="3541953"/>
            <a:ext cx="129560" cy="75702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6A3597E2-A2E9-1534-E77C-194992AA2218}"/>
              </a:ext>
            </a:extLst>
          </p:cNvPr>
          <p:cNvSpPr/>
          <p:nvPr/>
        </p:nvSpPr>
        <p:spPr bwMode="auto">
          <a:xfrm>
            <a:off x="9915896" y="3541953"/>
            <a:ext cx="129560" cy="78297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C11A989B-DB4B-1800-173F-F70140B8F1FB}"/>
              </a:ext>
            </a:extLst>
          </p:cNvPr>
          <p:cNvSpPr/>
          <p:nvPr/>
        </p:nvSpPr>
        <p:spPr bwMode="auto">
          <a:xfrm>
            <a:off x="10061802" y="3541954"/>
            <a:ext cx="129560" cy="106242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44F92CCC-CC29-0A4B-C00D-9788B5727C50}"/>
              </a:ext>
            </a:extLst>
          </p:cNvPr>
          <p:cNvSpPr/>
          <p:nvPr/>
        </p:nvSpPr>
        <p:spPr bwMode="auto">
          <a:xfrm>
            <a:off x="10207708" y="3541954"/>
            <a:ext cx="129560" cy="106242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F3A24563-FABE-CCA7-87C4-038E3C7A4ADC}"/>
              </a:ext>
            </a:extLst>
          </p:cNvPr>
          <p:cNvSpPr/>
          <p:nvPr/>
        </p:nvSpPr>
        <p:spPr bwMode="auto">
          <a:xfrm>
            <a:off x="10353614" y="3541953"/>
            <a:ext cx="129560" cy="113901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3C96E15C-911D-84E1-7839-81436B6A230E}"/>
              </a:ext>
            </a:extLst>
          </p:cNvPr>
          <p:cNvSpPr/>
          <p:nvPr/>
        </p:nvSpPr>
        <p:spPr bwMode="auto">
          <a:xfrm>
            <a:off x="10499520" y="3536577"/>
            <a:ext cx="129560" cy="177232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DED1CBA4-F062-06B7-6850-D41880C76571}"/>
              </a:ext>
            </a:extLst>
          </p:cNvPr>
          <p:cNvSpPr/>
          <p:nvPr/>
        </p:nvSpPr>
        <p:spPr bwMode="auto">
          <a:xfrm>
            <a:off x="10645426" y="3536577"/>
            <a:ext cx="129560" cy="177232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483FF569-6FD5-55A1-17C4-F6B89394B788}"/>
              </a:ext>
            </a:extLst>
          </p:cNvPr>
          <p:cNvSpPr/>
          <p:nvPr/>
        </p:nvSpPr>
        <p:spPr bwMode="auto">
          <a:xfrm>
            <a:off x="10791332" y="3536829"/>
            <a:ext cx="129560" cy="177232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266BA35C-9D81-71EF-2825-0CFE81FBF9FA}"/>
              </a:ext>
            </a:extLst>
          </p:cNvPr>
          <p:cNvSpPr/>
          <p:nvPr/>
        </p:nvSpPr>
        <p:spPr bwMode="auto">
          <a:xfrm>
            <a:off x="10937246" y="3536829"/>
            <a:ext cx="129560" cy="177232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9" name="Straight Connector 18">
            <a:extLst>
              <a:ext uri="{FF2B5EF4-FFF2-40B4-BE49-F238E27FC236}">
                <a16:creationId xmlns:a16="http://schemas.microsoft.com/office/drawing/2014/main" id="{9C83C12D-F4E1-3D97-E8E6-DCA928832213}"/>
              </a:ext>
            </a:extLst>
          </p:cNvPr>
          <p:cNvCxnSpPr/>
          <p:nvPr/>
        </p:nvCxnSpPr>
        <p:spPr bwMode="auto">
          <a:xfrm>
            <a:off x="7296900" y="3544645"/>
            <a:ext cx="3915784"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034118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Group 63">
            <a:extLst>
              <a:ext uri="{FF2B5EF4-FFF2-40B4-BE49-F238E27FC236}">
                <a16:creationId xmlns:a16="http://schemas.microsoft.com/office/drawing/2014/main" id="{9559CB2B-91B7-40F3-E1E0-48497E4F487F}"/>
              </a:ext>
            </a:extLst>
          </p:cNvPr>
          <p:cNvGrpSpPr/>
          <p:nvPr/>
        </p:nvGrpSpPr>
        <p:grpSpPr>
          <a:xfrm>
            <a:off x="3273067" y="1674598"/>
            <a:ext cx="5307339" cy="3893073"/>
            <a:chOff x="3273067" y="1674598"/>
            <a:chExt cx="5307339" cy="3893073"/>
          </a:xfrm>
        </p:grpSpPr>
        <p:sp>
          <p:nvSpPr>
            <p:cNvPr id="34" name="Rectangle 33">
              <a:extLst>
                <a:ext uri="{FF2B5EF4-FFF2-40B4-BE49-F238E27FC236}">
                  <a16:creationId xmlns:a16="http://schemas.microsoft.com/office/drawing/2014/main" id="{B88831E6-8F3F-BD06-0F26-25C5FD35AECD}"/>
                </a:ext>
              </a:extLst>
            </p:cNvPr>
            <p:cNvSpPr/>
            <p:nvPr/>
          </p:nvSpPr>
          <p:spPr bwMode="auto">
            <a:xfrm>
              <a:off x="3274931" y="1674598"/>
              <a:ext cx="5305475" cy="1132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1772B321-DCAA-6334-ED4E-B888AC27F515}"/>
                </a:ext>
              </a:extLst>
            </p:cNvPr>
            <p:cNvSpPr/>
            <p:nvPr/>
          </p:nvSpPr>
          <p:spPr bwMode="auto">
            <a:xfrm>
              <a:off x="3274932" y="1809591"/>
              <a:ext cx="4651006" cy="1132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C6191DEF-7C78-D70E-B7E7-CE60EB5C09FE}"/>
                </a:ext>
              </a:extLst>
            </p:cNvPr>
            <p:cNvSpPr/>
            <p:nvPr/>
          </p:nvSpPr>
          <p:spPr bwMode="auto">
            <a:xfrm>
              <a:off x="3274931" y="1944584"/>
              <a:ext cx="4473585" cy="11325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80311E97-A7F5-8963-E91F-CED805F8049B}"/>
                </a:ext>
              </a:extLst>
            </p:cNvPr>
            <p:cNvSpPr/>
            <p:nvPr/>
          </p:nvSpPr>
          <p:spPr bwMode="auto">
            <a:xfrm>
              <a:off x="3274931" y="2079577"/>
              <a:ext cx="4008016" cy="113259"/>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86C403AB-C767-307B-4AA1-A4776553E439}"/>
                </a:ext>
              </a:extLst>
            </p:cNvPr>
            <p:cNvSpPr/>
            <p:nvPr/>
          </p:nvSpPr>
          <p:spPr bwMode="auto">
            <a:xfrm>
              <a:off x="3274931" y="2214570"/>
              <a:ext cx="3743488" cy="1132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2F11004A-9181-1D39-BA84-E092DC60D12A}"/>
                </a:ext>
              </a:extLst>
            </p:cNvPr>
            <p:cNvSpPr/>
            <p:nvPr/>
          </p:nvSpPr>
          <p:spPr bwMode="auto">
            <a:xfrm>
              <a:off x="3274930" y="2349563"/>
              <a:ext cx="3589529" cy="11325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2143EE45-4A2C-94E4-891A-78A510A5ECBA}"/>
                </a:ext>
              </a:extLst>
            </p:cNvPr>
            <p:cNvSpPr/>
            <p:nvPr/>
          </p:nvSpPr>
          <p:spPr bwMode="auto">
            <a:xfrm>
              <a:off x="3274931" y="2484556"/>
              <a:ext cx="3479278" cy="11325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D659893A-EC90-3947-2ED0-80B2930222C9}"/>
                </a:ext>
              </a:extLst>
            </p:cNvPr>
            <p:cNvSpPr/>
            <p:nvPr/>
          </p:nvSpPr>
          <p:spPr bwMode="auto">
            <a:xfrm>
              <a:off x="3274930" y="2619549"/>
              <a:ext cx="3061700" cy="11325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7683F3C9-117B-C234-371C-D9CA57F04606}"/>
                </a:ext>
              </a:extLst>
            </p:cNvPr>
            <p:cNvSpPr/>
            <p:nvPr/>
          </p:nvSpPr>
          <p:spPr bwMode="auto">
            <a:xfrm>
              <a:off x="3274931" y="2754542"/>
              <a:ext cx="2837114" cy="1132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24365C31-6BF1-F17A-D5D3-150C12339F8F}"/>
                </a:ext>
              </a:extLst>
            </p:cNvPr>
            <p:cNvSpPr/>
            <p:nvPr/>
          </p:nvSpPr>
          <p:spPr bwMode="auto">
            <a:xfrm>
              <a:off x="3274929" y="2889535"/>
              <a:ext cx="2809037" cy="11325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8BBCD403-5E12-68B9-99B4-EB02CA631A6E}"/>
                </a:ext>
              </a:extLst>
            </p:cNvPr>
            <p:cNvSpPr/>
            <p:nvPr/>
          </p:nvSpPr>
          <p:spPr bwMode="auto">
            <a:xfrm>
              <a:off x="3274928" y="3024528"/>
              <a:ext cx="2809037" cy="113259"/>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C190D025-73E2-E583-78D5-28CDF9EFC2D8}"/>
                </a:ext>
              </a:extLst>
            </p:cNvPr>
            <p:cNvSpPr/>
            <p:nvPr/>
          </p:nvSpPr>
          <p:spPr bwMode="auto">
            <a:xfrm>
              <a:off x="3274927" y="3159521"/>
              <a:ext cx="2299705" cy="11325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500F623B-5C30-65BB-FF97-D7417A1130F7}"/>
                </a:ext>
              </a:extLst>
            </p:cNvPr>
            <p:cNvSpPr/>
            <p:nvPr/>
          </p:nvSpPr>
          <p:spPr bwMode="auto">
            <a:xfrm>
              <a:off x="3278938" y="3294514"/>
              <a:ext cx="2235536" cy="1132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AECA42F7-25EA-A47C-E9A4-073923A3E4ED}"/>
                </a:ext>
              </a:extLst>
            </p:cNvPr>
            <p:cNvSpPr/>
            <p:nvPr/>
          </p:nvSpPr>
          <p:spPr bwMode="auto">
            <a:xfrm>
              <a:off x="3274927" y="3429507"/>
              <a:ext cx="2219492" cy="11325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9FC6A9E2-7365-37F0-B7C1-0117DEB88BEF}"/>
                </a:ext>
              </a:extLst>
            </p:cNvPr>
            <p:cNvSpPr/>
            <p:nvPr/>
          </p:nvSpPr>
          <p:spPr bwMode="auto">
            <a:xfrm>
              <a:off x="3274518" y="3564500"/>
              <a:ext cx="2135681" cy="11325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560A1644-3038-91D3-30D9-9DF6B2F9FEF9}"/>
                </a:ext>
              </a:extLst>
            </p:cNvPr>
            <p:cNvSpPr/>
            <p:nvPr/>
          </p:nvSpPr>
          <p:spPr bwMode="auto">
            <a:xfrm>
              <a:off x="3278939" y="3699493"/>
              <a:ext cx="1918704" cy="1132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1F514F80-0F39-8B11-28A3-FEAADDAC46C8}"/>
                </a:ext>
              </a:extLst>
            </p:cNvPr>
            <p:cNvSpPr/>
            <p:nvPr/>
          </p:nvSpPr>
          <p:spPr bwMode="auto">
            <a:xfrm>
              <a:off x="3273068" y="3834486"/>
              <a:ext cx="1918704" cy="1132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E4FF946B-6F9C-1F26-0E59-291145E17A39}"/>
                </a:ext>
              </a:extLst>
            </p:cNvPr>
            <p:cNvSpPr/>
            <p:nvPr/>
          </p:nvSpPr>
          <p:spPr bwMode="auto">
            <a:xfrm>
              <a:off x="3285101" y="3969479"/>
              <a:ext cx="1880456" cy="1132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CDB024F8-BA1E-2FF5-F9ED-07903A659FEE}"/>
                </a:ext>
              </a:extLst>
            </p:cNvPr>
            <p:cNvSpPr/>
            <p:nvPr/>
          </p:nvSpPr>
          <p:spPr bwMode="auto">
            <a:xfrm>
              <a:off x="3273068" y="4104472"/>
              <a:ext cx="1880456" cy="1132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94CFC785-60B7-ECD7-3EDF-23E230E20435}"/>
                </a:ext>
              </a:extLst>
            </p:cNvPr>
            <p:cNvSpPr/>
            <p:nvPr/>
          </p:nvSpPr>
          <p:spPr bwMode="auto">
            <a:xfrm>
              <a:off x="3279237" y="4239465"/>
              <a:ext cx="1543426" cy="11325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A1AD8310-9138-4C03-225B-1A58141A76E3}"/>
                </a:ext>
              </a:extLst>
            </p:cNvPr>
            <p:cNvSpPr/>
            <p:nvPr/>
          </p:nvSpPr>
          <p:spPr bwMode="auto">
            <a:xfrm>
              <a:off x="3285101" y="4374458"/>
              <a:ext cx="1511338" cy="1132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407D04BB-4447-E099-E419-A9F31F8772CF}"/>
                </a:ext>
              </a:extLst>
            </p:cNvPr>
            <p:cNvSpPr/>
            <p:nvPr/>
          </p:nvSpPr>
          <p:spPr bwMode="auto">
            <a:xfrm>
              <a:off x="3273068" y="4509451"/>
              <a:ext cx="1363099" cy="11325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95F64872-2160-50A2-8913-95E29A393B31}"/>
                </a:ext>
              </a:extLst>
            </p:cNvPr>
            <p:cNvSpPr/>
            <p:nvPr/>
          </p:nvSpPr>
          <p:spPr bwMode="auto">
            <a:xfrm>
              <a:off x="3273067" y="4644444"/>
              <a:ext cx="1347055" cy="11325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667040EE-0496-3C1A-5A58-9D7AF1B128AC}"/>
                </a:ext>
              </a:extLst>
            </p:cNvPr>
            <p:cNvSpPr/>
            <p:nvPr/>
          </p:nvSpPr>
          <p:spPr bwMode="auto">
            <a:xfrm>
              <a:off x="3285100" y="4779437"/>
              <a:ext cx="1314967" cy="113259"/>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30FA072F-162C-5D0C-76BC-0354B14591D6}"/>
                </a:ext>
              </a:extLst>
            </p:cNvPr>
            <p:cNvSpPr/>
            <p:nvPr/>
          </p:nvSpPr>
          <p:spPr bwMode="auto">
            <a:xfrm>
              <a:off x="3273068" y="4914430"/>
              <a:ext cx="1083815" cy="1132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19A74EF6-1842-9208-49A0-801D956308FB}"/>
                </a:ext>
              </a:extLst>
            </p:cNvPr>
            <p:cNvSpPr/>
            <p:nvPr/>
          </p:nvSpPr>
          <p:spPr bwMode="auto">
            <a:xfrm>
              <a:off x="3273068" y="5049423"/>
              <a:ext cx="1026215" cy="1132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253BCC91-0DB1-09C9-0AA4-CF0D3D74DA35}"/>
                </a:ext>
              </a:extLst>
            </p:cNvPr>
            <p:cNvSpPr/>
            <p:nvPr/>
          </p:nvSpPr>
          <p:spPr bwMode="auto">
            <a:xfrm>
              <a:off x="3277080" y="5184416"/>
              <a:ext cx="693342" cy="11325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ACFD858A-AF38-F47B-B241-26A27ABD5C88}"/>
                </a:ext>
              </a:extLst>
            </p:cNvPr>
            <p:cNvSpPr/>
            <p:nvPr/>
          </p:nvSpPr>
          <p:spPr bwMode="auto">
            <a:xfrm>
              <a:off x="3278248" y="5319409"/>
              <a:ext cx="247006" cy="113259"/>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99B83E16-971C-3C62-7CFA-35F336234750}"/>
                </a:ext>
              </a:extLst>
            </p:cNvPr>
            <p:cNvSpPr/>
            <p:nvPr/>
          </p:nvSpPr>
          <p:spPr bwMode="auto">
            <a:xfrm>
              <a:off x="3278248" y="5454412"/>
              <a:ext cx="247006" cy="11325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8ABB37A3-2ABE-C24E-869C-5EA97407CDF8}"/>
              </a:ext>
            </a:extLst>
          </p:cNvPr>
          <p:cNvSpPr>
            <a:spLocks noGrp="1"/>
          </p:cNvSpPr>
          <p:nvPr>
            <p:ph type="title"/>
          </p:nvPr>
        </p:nvSpPr>
        <p:spPr/>
        <p:txBody>
          <a:bodyPr/>
          <a:lstStyle/>
          <a:p>
            <a:r>
              <a:rPr lang="en-US" dirty="0"/>
              <a:t>SWOG 1512: Individual Patient Outcome Summary</a:t>
            </a:r>
          </a:p>
        </p:txBody>
      </p:sp>
      <p:sp>
        <p:nvSpPr>
          <p:cNvPr id="4" name="Text Box 15">
            <a:extLst>
              <a:ext uri="{FF2B5EF4-FFF2-40B4-BE49-F238E27FC236}">
                <a16:creationId xmlns:a16="http://schemas.microsoft.com/office/drawing/2014/main" id="{CADEC424-6335-8888-77EB-3E787CE003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Kendra. ASCO 2022. Abstr 9502. Reproduced with permission.</a:t>
            </a:r>
            <a:endParaRPr lang="en-US" altLang="en-US" sz="1200" b="0" dirty="0">
              <a:solidFill>
                <a:schemeClr val="bg2"/>
              </a:solidFill>
              <a:latin typeface="Calibri" panose="020F0502020204030204" pitchFamily="34" charset="0"/>
            </a:endParaRPr>
          </a:p>
        </p:txBody>
      </p:sp>
      <p:sp>
        <p:nvSpPr>
          <p:cNvPr id="6" name="TextBox 5">
            <a:extLst>
              <a:ext uri="{FF2B5EF4-FFF2-40B4-BE49-F238E27FC236}">
                <a16:creationId xmlns:a16="http://schemas.microsoft.com/office/drawing/2014/main" id="{5B83C80E-7AEB-40CA-B1DD-E067F39BA128}"/>
              </a:ext>
            </a:extLst>
          </p:cNvPr>
          <p:cNvSpPr txBox="1"/>
          <p:nvPr/>
        </p:nvSpPr>
        <p:spPr bwMode="auto">
          <a:xfrm rot="16200000">
            <a:off x="1775636" y="3247603"/>
            <a:ext cx="2446637"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a:t>
            </a:r>
          </a:p>
        </p:txBody>
      </p:sp>
      <p:sp>
        <p:nvSpPr>
          <p:cNvPr id="7" name="Rectangle 6">
            <a:extLst>
              <a:ext uri="{FF2B5EF4-FFF2-40B4-BE49-F238E27FC236}">
                <a16:creationId xmlns:a16="http://schemas.microsoft.com/office/drawing/2014/main" id="{B62B58F4-9B4B-DB37-F83C-37978BB3F5D1}"/>
              </a:ext>
            </a:extLst>
          </p:cNvPr>
          <p:cNvSpPr/>
          <p:nvPr/>
        </p:nvSpPr>
        <p:spPr bwMode="auto">
          <a:xfrm>
            <a:off x="1482811" y="2567718"/>
            <a:ext cx="1050324" cy="178186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TextBox 7">
            <a:extLst>
              <a:ext uri="{FF2B5EF4-FFF2-40B4-BE49-F238E27FC236}">
                <a16:creationId xmlns:a16="http://schemas.microsoft.com/office/drawing/2014/main" id="{CBF0CC21-91FB-83C4-7A11-B1B3A4781612}"/>
              </a:ext>
            </a:extLst>
          </p:cNvPr>
          <p:cNvSpPr txBox="1"/>
          <p:nvPr/>
        </p:nvSpPr>
        <p:spPr bwMode="auto">
          <a:xfrm>
            <a:off x="4822662" y="6019583"/>
            <a:ext cx="2446637"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 Since Registration</a:t>
            </a:r>
          </a:p>
        </p:txBody>
      </p:sp>
      <p:sp>
        <p:nvSpPr>
          <p:cNvPr id="3" name="Freeform: Shape 2">
            <a:extLst>
              <a:ext uri="{FF2B5EF4-FFF2-40B4-BE49-F238E27FC236}">
                <a16:creationId xmlns:a16="http://schemas.microsoft.com/office/drawing/2014/main" id="{F508428D-938B-9D42-72BA-B79215CDCAE3}"/>
              </a:ext>
            </a:extLst>
          </p:cNvPr>
          <p:cNvSpPr/>
          <p:nvPr/>
        </p:nvSpPr>
        <p:spPr bwMode="auto">
          <a:xfrm>
            <a:off x="3274933" y="1618407"/>
            <a:ext cx="5426244" cy="4102662"/>
          </a:xfrm>
          <a:custGeom>
            <a:avLst/>
            <a:gdLst>
              <a:gd name="connsiteX0" fmla="*/ 0 w 5381204"/>
              <a:gd name="connsiteY0" fmla="*/ 0 h 4102662"/>
              <a:gd name="connsiteX1" fmla="*/ 0 w 5381204"/>
              <a:gd name="connsiteY1" fmla="*/ 4102662 h 4102662"/>
              <a:gd name="connsiteX2" fmla="*/ 5381204 w 5381204"/>
              <a:gd name="connsiteY2" fmla="*/ 4102662 h 4102662"/>
            </a:gdLst>
            <a:ahLst/>
            <a:cxnLst>
              <a:cxn ang="0">
                <a:pos x="connsiteX0" y="connsiteY0"/>
              </a:cxn>
              <a:cxn ang="0">
                <a:pos x="connsiteX1" y="connsiteY1"/>
              </a:cxn>
              <a:cxn ang="0">
                <a:pos x="connsiteX2" y="connsiteY2"/>
              </a:cxn>
            </a:cxnLst>
            <a:rect l="l" t="t" r="r" b="b"/>
            <a:pathLst>
              <a:path w="5381204" h="4102662">
                <a:moveTo>
                  <a:pt x="0" y="0"/>
                </a:moveTo>
                <a:lnTo>
                  <a:pt x="0" y="4102662"/>
                </a:lnTo>
                <a:lnTo>
                  <a:pt x="5381204" y="4102662"/>
                </a:lnTo>
              </a:path>
            </a:pathLst>
          </a:custGeom>
          <a:noFill/>
          <a:ln w="28575">
            <a:solidFill>
              <a:schemeClr val="bg1"/>
            </a:solidFill>
            <a:miter lim="800000"/>
            <a:headEnd/>
            <a:tailEnd/>
          </a:ln>
        </p:spPr>
        <p:txBody>
          <a:bodyPr rtlCol="0" anchor="ctr"/>
          <a:lstStyle/>
          <a:p>
            <a:pPr algn="ctr"/>
            <a:endParaRPr lang="en-US"/>
          </a:p>
        </p:txBody>
      </p:sp>
      <p:grpSp>
        <p:nvGrpSpPr>
          <p:cNvPr id="16" name="Group 15">
            <a:extLst>
              <a:ext uri="{FF2B5EF4-FFF2-40B4-BE49-F238E27FC236}">
                <a16:creationId xmlns:a16="http://schemas.microsoft.com/office/drawing/2014/main" id="{25E68F38-7C11-659D-8C10-95F82AAAF81A}"/>
              </a:ext>
            </a:extLst>
          </p:cNvPr>
          <p:cNvGrpSpPr/>
          <p:nvPr/>
        </p:nvGrpSpPr>
        <p:grpSpPr>
          <a:xfrm>
            <a:off x="3274932" y="5709569"/>
            <a:ext cx="5423368" cy="92182"/>
            <a:chOff x="3274932" y="5709569"/>
            <a:chExt cx="5423368" cy="92182"/>
          </a:xfrm>
        </p:grpSpPr>
        <p:grpSp>
          <p:nvGrpSpPr>
            <p:cNvPr id="9" name="Group 8">
              <a:extLst>
                <a:ext uri="{FF2B5EF4-FFF2-40B4-BE49-F238E27FC236}">
                  <a16:creationId xmlns:a16="http://schemas.microsoft.com/office/drawing/2014/main" id="{8737FEBF-BA3E-D571-638D-DFD1535CF0E3}"/>
                </a:ext>
              </a:extLst>
            </p:cNvPr>
            <p:cNvGrpSpPr/>
            <p:nvPr/>
          </p:nvGrpSpPr>
          <p:grpSpPr>
            <a:xfrm rot="5400000">
              <a:off x="5398498" y="3597504"/>
              <a:ext cx="80681" cy="4327814"/>
              <a:chOff x="7363610" y="1775012"/>
              <a:chExt cx="80682" cy="3533887"/>
            </a:xfrm>
          </p:grpSpPr>
          <p:cxnSp>
            <p:nvCxnSpPr>
              <p:cNvPr id="10" name="Straight Connector 9">
                <a:extLst>
                  <a:ext uri="{FF2B5EF4-FFF2-40B4-BE49-F238E27FC236}">
                    <a16:creationId xmlns:a16="http://schemas.microsoft.com/office/drawing/2014/main" id="{485ED23E-F63A-ED44-DCC9-E4D2EA564D54}"/>
                  </a:ext>
                </a:extLst>
              </p:cNvPr>
              <p:cNvCxnSpPr>
                <a:cxnSpLocks/>
              </p:cNvCxnSpPr>
              <p:nvPr/>
            </p:nvCxnSpPr>
            <p:spPr bwMode="auto">
              <a:xfrm>
                <a:off x="7363610" y="1775012"/>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3A91E06-470F-478A-16EF-5332850ECE29}"/>
                  </a:ext>
                </a:extLst>
              </p:cNvPr>
              <p:cNvCxnSpPr>
                <a:cxnSpLocks/>
              </p:cNvCxnSpPr>
              <p:nvPr/>
            </p:nvCxnSpPr>
            <p:spPr bwMode="auto">
              <a:xfrm>
                <a:off x="7363610" y="2658484"/>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135FE7F8-94BD-5BF8-713B-44570817B886}"/>
                  </a:ext>
                </a:extLst>
              </p:cNvPr>
              <p:cNvCxnSpPr>
                <a:cxnSpLocks/>
              </p:cNvCxnSpPr>
              <p:nvPr/>
            </p:nvCxnSpPr>
            <p:spPr bwMode="auto">
              <a:xfrm>
                <a:off x="7363610" y="3541956"/>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141BAA2-88B0-5838-644D-E06B6CA3CD4D}"/>
                  </a:ext>
                </a:extLst>
              </p:cNvPr>
              <p:cNvCxnSpPr>
                <a:cxnSpLocks/>
              </p:cNvCxnSpPr>
              <p:nvPr/>
            </p:nvCxnSpPr>
            <p:spPr bwMode="auto">
              <a:xfrm>
                <a:off x="7363610" y="4425428"/>
                <a:ext cx="8068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9A2EE95-E53A-0779-0149-46C33BA2C968}"/>
                  </a:ext>
                </a:extLst>
              </p:cNvPr>
              <p:cNvCxnSpPr>
                <a:cxnSpLocks/>
              </p:cNvCxnSpPr>
              <p:nvPr/>
            </p:nvCxnSpPr>
            <p:spPr bwMode="auto">
              <a:xfrm>
                <a:off x="7363610" y="5308899"/>
                <a:ext cx="80682" cy="0"/>
              </a:xfrm>
              <a:prstGeom prst="line">
                <a:avLst/>
              </a:prstGeom>
              <a:noFill/>
              <a:ln w="28575" cap="flat" cmpd="sng" algn="ctr">
                <a:solidFill>
                  <a:schemeClr val="bg1"/>
                </a:solidFill>
                <a:prstDash val="solid"/>
                <a:round/>
                <a:headEnd type="none" w="med" len="med"/>
                <a:tailEnd type="none" w="med" len="med"/>
              </a:ln>
              <a:effectLst/>
            </p:spPr>
          </p:cxnSp>
        </p:grpSp>
        <p:cxnSp>
          <p:nvCxnSpPr>
            <p:cNvPr id="15" name="Straight Connector 14">
              <a:extLst>
                <a:ext uri="{FF2B5EF4-FFF2-40B4-BE49-F238E27FC236}">
                  <a16:creationId xmlns:a16="http://schemas.microsoft.com/office/drawing/2014/main" id="{7B2CD756-96E5-02E8-B23D-63E7F92106C6}"/>
                </a:ext>
              </a:extLst>
            </p:cNvPr>
            <p:cNvCxnSpPr>
              <a:cxnSpLocks/>
            </p:cNvCxnSpPr>
            <p:nvPr/>
          </p:nvCxnSpPr>
          <p:spPr bwMode="auto">
            <a:xfrm rot="5400000">
              <a:off x="8657959" y="5749910"/>
              <a:ext cx="80681" cy="0"/>
            </a:xfrm>
            <a:prstGeom prst="line">
              <a:avLst/>
            </a:prstGeom>
            <a:noFill/>
            <a:ln w="28575" cap="flat" cmpd="sng" algn="ctr">
              <a:solidFill>
                <a:schemeClr val="bg1"/>
              </a:solidFill>
              <a:prstDash val="solid"/>
              <a:round/>
              <a:headEnd type="none" w="med" len="med"/>
              <a:tailEnd type="none" w="med" len="med"/>
            </a:ln>
            <a:effectLst/>
          </p:spPr>
        </p:cxnSp>
      </p:grpSp>
      <p:sp>
        <p:nvSpPr>
          <p:cNvPr id="17" name="TextBox 16">
            <a:extLst>
              <a:ext uri="{FF2B5EF4-FFF2-40B4-BE49-F238E27FC236}">
                <a16:creationId xmlns:a16="http://schemas.microsoft.com/office/drawing/2014/main" id="{BD2A3965-AAB5-85CF-9045-2160FD3CFD33}"/>
              </a:ext>
            </a:extLst>
          </p:cNvPr>
          <p:cNvSpPr txBox="1"/>
          <p:nvPr/>
        </p:nvSpPr>
        <p:spPr bwMode="auto">
          <a:xfrm>
            <a:off x="3124088" y="574991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8" name="TextBox 17">
            <a:extLst>
              <a:ext uri="{FF2B5EF4-FFF2-40B4-BE49-F238E27FC236}">
                <a16:creationId xmlns:a16="http://schemas.microsoft.com/office/drawing/2014/main" id="{E1C8B745-25F3-E699-BB43-A30EFFC9017A}"/>
              </a:ext>
            </a:extLst>
          </p:cNvPr>
          <p:cNvSpPr txBox="1"/>
          <p:nvPr/>
        </p:nvSpPr>
        <p:spPr bwMode="auto">
          <a:xfrm>
            <a:off x="4147532" y="57499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9" name="TextBox 18">
            <a:extLst>
              <a:ext uri="{FF2B5EF4-FFF2-40B4-BE49-F238E27FC236}">
                <a16:creationId xmlns:a16="http://schemas.microsoft.com/office/drawing/2014/main" id="{D5B7C330-CCEE-5386-061C-72E55791EBDC}"/>
              </a:ext>
            </a:extLst>
          </p:cNvPr>
          <p:cNvSpPr txBox="1"/>
          <p:nvPr/>
        </p:nvSpPr>
        <p:spPr bwMode="auto">
          <a:xfrm>
            <a:off x="5229485" y="57484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17C8457F-B534-1762-3A40-572F4899E784}"/>
              </a:ext>
            </a:extLst>
          </p:cNvPr>
          <p:cNvSpPr txBox="1"/>
          <p:nvPr/>
        </p:nvSpPr>
        <p:spPr bwMode="auto">
          <a:xfrm>
            <a:off x="6311438" y="57484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1" name="TextBox 20">
            <a:extLst>
              <a:ext uri="{FF2B5EF4-FFF2-40B4-BE49-F238E27FC236}">
                <a16:creationId xmlns:a16="http://schemas.microsoft.com/office/drawing/2014/main" id="{A7BDBE15-B8A6-7998-D158-619BFFA2D3AB}"/>
              </a:ext>
            </a:extLst>
          </p:cNvPr>
          <p:cNvSpPr txBox="1"/>
          <p:nvPr/>
        </p:nvSpPr>
        <p:spPr bwMode="auto">
          <a:xfrm>
            <a:off x="7410056" y="574197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F153C665-E90D-701B-1E55-70B3BFAA9C8F}"/>
              </a:ext>
            </a:extLst>
          </p:cNvPr>
          <p:cNvSpPr txBox="1"/>
          <p:nvPr/>
        </p:nvSpPr>
        <p:spPr bwMode="auto">
          <a:xfrm>
            <a:off x="8492009" y="574197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grpSp>
        <p:nvGrpSpPr>
          <p:cNvPr id="33" name="Group 32">
            <a:extLst>
              <a:ext uri="{FF2B5EF4-FFF2-40B4-BE49-F238E27FC236}">
                <a16:creationId xmlns:a16="http://schemas.microsoft.com/office/drawing/2014/main" id="{F60FCF1E-5593-58D2-6EEC-9EDDAB3DE75E}"/>
              </a:ext>
            </a:extLst>
          </p:cNvPr>
          <p:cNvGrpSpPr/>
          <p:nvPr/>
        </p:nvGrpSpPr>
        <p:grpSpPr>
          <a:xfrm>
            <a:off x="8826429" y="2105561"/>
            <a:ext cx="1987301" cy="2154436"/>
            <a:chOff x="8826429" y="2105561"/>
            <a:chExt cx="1987301" cy="2154436"/>
          </a:xfrm>
        </p:grpSpPr>
        <p:sp>
          <p:nvSpPr>
            <p:cNvPr id="23" name="TextBox 22">
              <a:extLst>
                <a:ext uri="{FF2B5EF4-FFF2-40B4-BE49-F238E27FC236}">
                  <a16:creationId xmlns:a16="http://schemas.microsoft.com/office/drawing/2014/main" id="{83821704-36C1-31FD-DCE8-0BB0DCCA626A}"/>
                </a:ext>
              </a:extLst>
            </p:cNvPr>
            <p:cNvSpPr txBox="1"/>
            <p:nvPr/>
          </p:nvSpPr>
          <p:spPr bwMode="auto">
            <a:xfrm>
              <a:off x="8980984" y="2105561"/>
              <a:ext cx="69993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600" dirty="0">
                  <a:solidFill>
                    <a:schemeClr val="bg1"/>
                  </a:solidFill>
                  <a:latin typeface="Calibri" panose="020F0502020204030204" pitchFamily="34" charset="0"/>
                </a:rPr>
                <a:t>UCR</a:t>
              </a:r>
            </a:p>
            <a:p>
              <a:pPr>
                <a:lnSpc>
                  <a:spcPct val="100000"/>
                </a:lnSpc>
                <a:spcAft>
                  <a:spcPct val="0"/>
                </a:spcAft>
                <a:buClrTx/>
                <a:buFontTx/>
                <a:buNone/>
              </a:pPr>
              <a:r>
                <a:rPr lang="en-US" sz="1600" b="0" dirty="0">
                  <a:solidFill>
                    <a:schemeClr val="bg1"/>
                  </a:solidFill>
                  <a:latin typeface="Calibri" panose="020F0502020204030204" pitchFamily="34" charset="0"/>
                </a:rPr>
                <a:t>UPR</a:t>
              </a:r>
            </a:p>
            <a:p>
              <a:pPr>
                <a:lnSpc>
                  <a:spcPct val="100000"/>
                </a:lnSpc>
                <a:spcAft>
                  <a:spcPct val="0"/>
                </a:spcAft>
                <a:buClrTx/>
                <a:buFontTx/>
                <a:buNone/>
              </a:pPr>
              <a:r>
                <a:rPr lang="en-US" sz="1600" dirty="0">
                  <a:solidFill>
                    <a:schemeClr val="bg1"/>
                  </a:solidFill>
                  <a:latin typeface="Calibri" panose="020F0502020204030204" pitchFamily="34" charset="0"/>
                </a:rPr>
                <a:t>Stable</a:t>
              </a:r>
            </a:p>
            <a:p>
              <a:pPr>
                <a:lnSpc>
                  <a:spcPct val="100000"/>
                </a:lnSpc>
                <a:spcAft>
                  <a:spcPct val="0"/>
                </a:spcAft>
                <a:buClrTx/>
                <a:buFontTx/>
                <a:buNone/>
              </a:pPr>
              <a:r>
                <a:rPr lang="en-US" sz="1600" b="0" dirty="0">
                  <a:solidFill>
                    <a:schemeClr val="bg1"/>
                  </a:solidFill>
                  <a:latin typeface="Calibri" panose="020F0502020204030204" pitchFamily="34" charset="0"/>
                </a:rPr>
                <a:t>Inc</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NA</a:t>
              </a:r>
            </a:p>
          </p:txBody>
        </p:sp>
        <p:sp>
          <p:nvSpPr>
            <p:cNvPr id="24" name="TextBox 23">
              <a:extLst>
                <a:ext uri="{FF2B5EF4-FFF2-40B4-BE49-F238E27FC236}">
                  <a16:creationId xmlns:a16="http://schemas.microsoft.com/office/drawing/2014/main" id="{72F95724-5D52-AD5C-50AF-0CA42B2A9743}"/>
                </a:ext>
              </a:extLst>
            </p:cNvPr>
            <p:cNvSpPr txBox="1"/>
            <p:nvPr/>
          </p:nvSpPr>
          <p:spPr bwMode="auto">
            <a:xfrm>
              <a:off x="8980984" y="3429000"/>
              <a:ext cx="18327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600" dirty="0" err="1">
                  <a:solidFill>
                    <a:schemeClr val="bg1"/>
                  </a:solidFill>
                  <a:latin typeface="Calibri" panose="020F0502020204030204" pitchFamily="34" charset="0"/>
                </a:rPr>
                <a:t>pCR</a:t>
              </a:r>
              <a:r>
                <a:rPr lang="en-US" sz="1600" dirty="0">
                  <a:solidFill>
                    <a:schemeClr val="bg1"/>
                  </a:solidFill>
                  <a:latin typeface="Calibri" panose="020F0502020204030204" pitchFamily="34" charset="0"/>
                </a:rPr>
                <a:t> at resection</a:t>
              </a:r>
            </a:p>
            <a:p>
              <a:pPr>
                <a:lnSpc>
                  <a:spcPct val="100000"/>
                </a:lnSpc>
                <a:spcAft>
                  <a:spcPct val="0"/>
                </a:spcAft>
                <a:buClrTx/>
                <a:buFontTx/>
                <a:buNone/>
              </a:pPr>
              <a:r>
                <a:rPr lang="en-US" sz="1600" b="0" dirty="0">
                  <a:solidFill>
                    <a:schemeClr val="bg1"/>
                  </a:solidFill>
                  <a:latin typeface="Calibri" panose="020F0502020204030204" pitchFamily="34" charset="0"/>
                </a:rPr>
                <a:t>No </a:t>
              </a:r>
              <a:r>
                <a:rPr lang="en-US" sz="1600" b="0" dirty="0" err="1">
                  <a:solidFill>
                    <a:schemeClr val="bg1"/>
                  </a:solidFill>
                  <a:latin typeface="Calibri" panose="020F0502020204030204" pitchFamily="34" charset="0"/>
                </a:rPr>
                <a:t>pCR</a:t>
              </a:r>
              <a:r>
                <a:rPr lang="en-US" sz="1600" b="0" dirty="0">
                  <a:solidFill>
                    <a:schemeClr val="bg1"/>
                  </a:solidFill>
                  <a:latin typeface="Calibri" panose="020F0502020204030204" pitchFamily="34" charset="0"/>
                </a:rPr>
                <a:t> at resection</a:t>
              </a:r>
            </a:p>
            <a:p>
              <a:pPr>
                <a:lnSpc>
                  <a:spcPct val="100000"/>
                </a:lnSpc>
                <a:spcAft>
                  <a:spcPct val="0"/>
                </a:spcAft>
                <a:buClrTx/>
                <a:buFontTx/>
                <a:buNone/>
              </a:pPr>
              <a:r>
                <a:rPr lang="en-US" sz="1600" dirty="0">
                  <a:solidFill>
                    <a:schemeClr val="bg1"/>
                  </a:solidFill>
                  <a:latin typeface="Calibri" panose="020F0502020204030204" pitchFamily="34" charset="0"/>
                </a:rPr>
                <a:t>Death</a:t>
              </a:r>
              <a:endParaRPr lang="en-US" sz="1600" b="0" dirty="0">
                <a:solidFill>
                  <a:schemeClr val="bg1"/>
                </a:solidFill>
                <a:latin typeface="Calibri" panose="020F0502020204030204" pitchFamily="34" charset="0"/>
              </a:endParaRPr>
            </a:p>
          </p:txBody>
        </p:sp>
        <p:sp>
          <p:nvSpPr>
            <p:cNvPr id="25" name="Rectangle 24">
              <a:extLst>
                <a:ext uri="{FF2B5EF4-FFF2-40B4-BE49-F238E27FC236}">
                  <a16:creationId xmlns:a16="http://schemas.microsoft.com/office/drawing/2014/main" id="{69C95A7F-78D3-BA98-9624-74E44171FC41}"/>
                </a:ext>
              </a:extLst>
            </p:cNvPr>
            <p:cNvSpPr/>
            <p:nvPr/>
          </p:nvSpPr>
          <p:spPr bwMode="auto">
            <a:xfrm>
              <a:off x="8923762" y="2226203"/>
              <a:ext cx="91439" cy="914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B9068668-EAB7-002B-8CFB-A3387A3FFAC7}"/>
                </a:ext>
              </a:extLst>
            </p:cNvPr>
            <p:cNvSpPr/>
            <p:nvPr/>
          </p:nvSpPr>
          <p:spPr bwMode="auto">
            <a:xfrm>
              <a:off x="8923762" y="2473278"/>
              <a:ext cx="91439" cy="914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3F0F8D04-8264-F47B-508E-5996F6EE0246}"/>
                </a:ext>
              </a:extLst>
            </p:cNvPr>
            <p:cNvSpPr/>
            <p:nvPr/>
          </p:nvSpPr>
          <p:spPr bwMode="auto">
            <a:xfrm>
              <a:off x="8923762" y="2709595"/>
              <a:ext cx="91439" cy="9143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0C8AA37E-C084-BFBA-53D2-AC2357E57096}"/>
                </a:ext>
              </a:extLst>
            </p:cNvPr>
            <p:cNvSpPr/>
            <p:nvPr/>
          </p:nvSpPr>
          <p:spPr bwMode="auto">
            <a:xfrm>
              <a:off x="8923762" y="2956670"/>
              <a:ext cx="91439" cy="9143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C947A454-3381-438C-B98D-75C98E9C2776}"/>
                </a:ext>
              </a:extLst>
            </p:cNvPr>
            <p:cNvSpPr/>
            <p:nvPr/>
          </p:nvSpPr>
          <p:spPr bwMode="auto">
            <a:xfrm>
              <a:off x="8930751" y="3206756"/>
              <a:ext cx="91439" cy="91439"/>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TextBox 29">
              <a:extLst>
                <a:ext uri="{FF2B5EF4-FFF2-40B4-BE49-F238E27FC236}">
                  <a16:creationId xmlns:a16="http://schemas.microsoft.com/office/drawing/2014/main" id="{A160515F-0AF2-153E-E83C-9FAE975F429E}"/>
                </a:ext>
              </a:extLst>
            </p:cNvPr>
            <p:cNvSpPr txBox="1"/>
            <p:nvPr/>
          </p:nvSpPr>
          <p:spPr bwMode="auto">
            <a:xfrm>
              <a:off x="8826429" y="347292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31" name="Isosceles Triangle 30">
              <a:extLst>
                <a:ext uri="{FF2B5EF4-FFF2-40B4-BE49-F238E27FC236}">
                  <a16:creationId xmlns:a16="http://schemas.microsoft.com/office/drawing/2014/main" id="{432552C5-6AFF-D6D3-5808-0E690A131587}"/>
                </a:ext>
              </a:extLst>
            </p:cNvPr>
            <p:cNvSpPr/>
            <p:nvPr/>
          </p:nvSpPr>
          <p:spPr bwMode="auto">
            <a:xfrm>
              <a:off x="8911592" y="3780912"/>
              <a:ext cx="122100" cy="105259"/>
            </a:xfrm>
            <a:prstGeom prst="triangl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TextBox 31">
              <a:extLst>
                <a:ext uri="{FF2B5EF4-FFF2-40B4-BE49-F238E27FC236}">
                  <a16:creationId xmlns:a16="http://schemas.microsoft.com/office/drawing/2014/main" id="{3E74507F-E12E-6E0C-8248-C1D48B84F05E}"/>
                </a:ext>
              </a:extLst>
            </p:cNvPr>
            <p:cNvSpPr txBox="1"/>
            <p:nvPr/>
          </p:nvSpPr>
          <p:spPr bwMode="auto">
            <a:xfrm>
              <a:off x="8844567" y="3905736"/>
              <a:ext cx="2728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600" dirty="0">
                  <a:solidFill>
                    <a:schemeClr val="bg1"/>
                  </a:solidFill>
                  <a:latin typeface="Calibri" panose="020F0502020204030204" pitchFamily="34" charset="0"/>
                </a:rPr>
                <a:t>x</a:t>
              </a:r>
              <a:endParaRPr lang="en-US" sz="1600" b="0" dirty="0">
                <a:solidFill>
                  <a:schemeClr val="bg1"/>
                </a:solidFill>
                <a:latin typeface="Calibri" panose="020F0502020204030204" pitchFamily="34" charset="0"/>
              </a:endParaRPr>
            </a:p>
          </p:txBody>
        </p:sp>
      </p:grpSp>
      <p:sp>
        <p:nvSpPr>
          <p:cNvPr id="65" name="TextBox 64">
            <a:extLst>
              <a:ext uri="{FF2B5EF4-FFF2-40B4-BE49-F238E27FC236}">
                <a16:creationId xmlns:a16="http://schemas.microsoft.com/office/drawing/2014/main" id="{2FA1D95B-C3A0-41BF-F4C8-F30119194B5B}"/>
              </a:ext>
            </a:extLst>
          </p:cNvPr>
          <p:cNvSpPr txBox="1"/>
          <p:nvPr/>
        </p:nvSpPr>
        <p:spPr bwMode="auto">
          <a:xfrm>
            <a:off x="3425774" y="158666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66" name="TextBox 65">
            <a:extLst>
              <a:ext uri="{FF2B5EF4-FFF2-40B4-BE49-F238E27FC236}">
                <a16:creationId xmlns:a16="http://schemas.microsoft.com/office/drawing/2014/main" id="{392693DD-3EE2-D579-0BE7-4519FBF52DCB}"/>
              </a:ext>
            </a:extLst>
          </p:cNvPr>
          <p:cNvSpPr txBox="1"/>
          <p:nvPr/>
        </p:nvSpPr>
        <p:spPr bwMode="auto">
          <a:xfrm>
            <a:off x="3525254" y="172409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67" name="TextBox 66">
            <a:extLst>
              <a:ext uri="{FF2B5EF4-FFF2-40B4-BE49-F238E27FC236}">
                <a16:creationId xmlns:a16="http://schemas.microsoft.com/office/drawing/2014/main" id="{74F87AC9-30D3-DBAE-5A32-0B7B7F3D0773}"/>
              </a:ext>
            </a:extLst>
          </p:cNvPr>
          <p:cNvSpPr txBox="1"/>
          <p:nvPr/>
        </p:nvSpPr>
        <p:spPr bwMode="auto">
          <a:xfrm>
            <a:off x="3387195" y="213378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68" name="TextBox 67">
            <a:extLst>
              <a:ext uri="{FF2B5EF4-FFF2-40B4-BE49-F238E27FC236}">
                <a16:creationId xmlns:a16="http://schemas.microsoft.com/office/drawing/2014/main" id="{5AFBD1E5-D654-384D-DD0F-7DAD064514F7}"/>
              </a:ext>
            </a:extLst>
          </p:cNvPr>
          <p:cNvSpPr txBox="1"/>
          <p:nvPr/>
        </p:nvSpPr>
        <p:spPr bwMode="auto">
          <a:xfrm>
            <a:off x="3415637" y="185621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69" name="TextBox 68">
            <a:extLst>
              <a:ext uri="{FF2B5EF4-FFF2-40B4-BE49-F238E27FC236}">
                <a16:creationId xmlns:a16="http://schemas.microsoft.com/office/drawing/2014/main" id="{F66A16C2-F6D3-F223-A6AE-7DE8F630658D}"/>
              </a:ext>
            </a:extLst>
          </p:cNvPr>
          <p:cNvSpPr txBox="1"/>
          <p:nvPr/>
        </p:nvSpPr>
        <p:spPr bwMode="auto">
          <a:xfrm>
            <a:off x="3780503" y="1994812"/>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70" name="TextBox 69">
            <a:extLst>
              <a:ext uri="{FF2B5EF4-FFF2-40B4-BE49-F238E27FC236}">
                <a16:creationId xmlns:a16="http://schemas.microsoft.com/office/drawing/2014/main" id="{4EE38BB0-EB56-5D77-B645-E0B789B1841A}"/>
              </a:ext>
            </a:extLst>
          </p:cNvPr>
          <p:cNvSpPr txBox="1"/>
          <p:nvPr/>
        </p:nvSpPr>
        <p:spPr bwMode="auto">
          <a:xfrm>
            <a:off x="3426674" y="240068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71" name="TextBox 70">
            <a:extLst>
              <a:ext uri="{FF2B5EF4-FFF2-40B4-BE49-F238E27FC236}">
                <a16:creationId xmlns:a16="http://schemas.microsoft.com/office/drawing/2014/main" id="{A1CC4071-0037-7366-1FC4-494A3B354588}"/>
              </a:ext>
            </a:extLst>
          </p:cNvPr>
          <p:cNvSpPr txBox="1"/>
          <p:nvPr/>
        </p:nvSpPr>
        <p:spPr bwMode="auto">
          <a:xfrm>
            <a:off x="3391827" y="294010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72" name="TextBox 71">
            <a:extLst>
              <a:ext uri="{FF2B5EF4-FFF2-40B4-BE49-F238E27FC236}">
                <a16:creationId xmlns:a16="http://schemas.microsoft.com/office/drawing/2014/main" id="{04CF7915-32E7-8127-FE31-8B0B25218B0F}"/>
              </a:ext>
            </a:extLst>
          </p:cNvPr>
          <p:cNvSpPr txBox="1"/>
          <p:nvPr/>
        </p:nvSpPr>
        <p:spPr bwMode="auto">
          <a:xfrm>
            <a:off x="3534499" y="3077913"/>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73" name="TextBox 72">
            <a:extLst>
              <a:ext uri="{FF2B5EF4-FFF2-40B4-BE49-F238E27FC236}">
                <a16:creationId xmlns:a16="http://schemas.microsoft.com/office/drawing/2014/main" id="{56CC3AD8-8662-0808-566C-0B360DAAB15B}"/>
              </a:ext>
            </a:extLst>
          </p:cNvPr>
          <p:cNvSpPr txBox="1"/>
          <p:nvPr/>
        </p:nvSpPr>
        <p:spPr bwMode="auto">
          <a:xfrm>
            <a:off x="3430072" y="334849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74" name="TextBox 73">
            <a:extLst>
              <a:ext uri="{FF2B5EF4-FFF2-40B4-BE49-F238E27FC236}">
                <a16:creationId xmlns:a16="http://schemas.microsoft.com/office/drawing/2014/main" id="{7D741248-3169-9A48-979F-48836F42A5BD}"/>
              </a:ext>
            </a:extLst>
          </p:cNvPr>
          <p:cNvSpPr txBox="1"/>
          <p:nvPr/>
        </p:nvSpPr>
        <p:spPr bwMode="auto">
          <a:xfrm>
            <a:off x="3505856" y="347921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75" name="TextBox 74">
            <a:extLst>
              <a:ext uri="{FF2B5EF4-FFF2-40B4-BE49-F238E27FC236}">
                <a16:creationId xmlns:a16="http://schemas.microsoft.com/office/drawing/2014/main" id="{D8719F43-1D45-BAC1-FB5F-FE2F6E972AAE}"/>
              </a:ext>
            </a:extLst>
          </p:cNvPr>
          <p:cNvSpPr txBox="1"/>
          <p:nvPr/>
        </p:nvSpPr>
        <p:spPr bwMode="auto">
          <a:xfrm>
            <a:off x="3537004" y="375388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76" name="TextBox 75">
            <a:extLst>
              <a:ext uri="{FF2B5EF4-FFF2-40B4-BE49-F238E27FC236}">
                <a16:creationId xmlns:a16="http://schemas.microsoft.com/office/drawing/2014/main" id="{198EAFCA-76F9-5F22-0440-4347D27FDA61}"/>
              </a:ext>
            </a:extLst>
          </p:cNvPr>
          <p:cNvSpPr txBox="1"/>
          <p:nvPr/>
        </p:nvSpPr>
        <p:spPr bwMode="auto">
          <a:xfrm>
            <a:off x="3415818" y="3882129"/>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77" name="TextBox 76">
            <a:extLst>
              <a:ext uri="{FF2B5EF4-FFF2-40B4-BE49-F238E27FC236}">
                <a16:creationId xmlns:a16="http://schemas.microsoft.com/office/drawing/2014/main" id="{19C86F1B-8A49-8F05-F684-BEBC7BF1656E}"/>
              </a:ext>
            </a:extLst>
          </p:cNvPr>
          <p:cNvSpPr txBox="1"/>
          <p:nvPr/>
        </p:nvSpPr>
        <p:spPr bwMode="auto">
          <a:xfrm>
            <a:off x="3332608" y="401612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78" name="TextBox 77">
            <a:extLst>
              <a:ext uri="{FF2B5EF4-FFF2-40B4-BE49-F238E27FC236}">
                <a16:creationId xmlns:a16="http://schemas.microsoft.com/office/drawing/2014/main" id="{21736BCD-867C-ED52-44F7-E9219C96F78B}"/>
              </a:ext>
            </a:extLst>
          </p:cNvPr>
          <p:cNvSpPr txBox="1"/>
          <p:nvPr/>
        </p:nvSpPr>
        <p:spPr bwMode="auto">
          <a:xfrm>
            <a:off x="3467648" y="415494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79" name="TextBox 78">
            <a:extLst>
              <a:ext uri="{FF2B5EF4-FFF2-40B4-BE49-F238E27FC236}">
                <a16:creationId xmlns:a16="http://schemas.microsoft.com/office/drawing/2014/main" id="{FD40F66A-9549-1BB8-6FE7-1B3C0AAD8EB0}"/>
              </a:ext>
            </a:extLst>
          </p:cNvPr>
          <p:cNvSpPr txBox="1"/>
          <p:nvPr/>
        </p:nvSpPr>
        <p:spPr bwMode="auto">
          <a:xfrm>
            <a:off x="3445333" y="442613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80" name="TextBox 79">
            <a:extLst>
              <a:ext uri="{FF2B5EF4-FFF2-40B4-BE49-F238E27FC236}">
                <a16:creationId xmlns:a16="http://schemas.microsoft.com/office/drawing/2014/main" id="{46DEDE60-3C87-27A0-59FA-68FE7CDC3CB4}"/>
              </a:ext>
            </a:extLst>
          </p:cNvPr>
          <p:cNvSpPr txBox="1"/>
          <p:nvPr/>
        </p:nvSpPr>
        <p:spPr bwMode="auto">
          <a:xfrm>
            <a:off x="3462784" y="496463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latin typeface="Calibri" panose="020F0502020204030204" pitchFamily="34" charset="0"/>
              </a:rPr>
              <a:t>*</a:t>
            </a:r>
          </a:p>
        </p:txBody>
      </p:sp>
      <p:sp>
        <p:nvSpPr>
          <p:cNvPr id="82" name="Isosceles Triangle 81">
            <a:extLst>
              <a:ext uri="{FF2B5EF4-FFF2-40B4-BE49-F238E27FC236}">
                <a16:creationId xmlns:a16="http://schemas.microsoft.com/office/drawing/2014/main" id="{F274A9A3-7DF4-56BC-F5F1-0235CF148EB2}"/>
              </a:ext>
            </a:extLst>
          </p:cNvPr>
          <p:cNvSpPr/>
          <p:nvPr/>
        </p:nvSpPr>
        <p:spPr bwMode="auto">
          <a:xfrm>
            <a:off x="3603347" y="2357640"/>
            <a:ext cx="114958" cy="99102"/>
          </a:xfrm>
          <a:prstGeom prst="triangl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Isosceles Triangle 82">
            <a:extLst>
              <a:ext uri="{FF2B5EF4-FFF2-40B4-BE49-F238E27FC236}">
                <a16:creationId xmlns:a16="http://schemas.microsoft.com/office/drawing/2014/main" id="{1A545BCB-6751-E704-E24A-A6DCC2CB0CA6}"/>
              </a:ext>
            </a:extLst>
          </p:cNvPr>
          <p:cNvSpPr/>
          <p:nvPr/>
        </p:nvSpPr>
        <p:spPr bwMode="auto">
          <a:xfrm>
            <a:off x="3561137" y="2623162"/>
            <a:ext cx="114958" cy="99102"/>
          </a:xfrm>
          <a:prstGeom prst="triangl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Isosceles Triangle 83">
            <a:extLst>
              <a:ext uri="{FF2B5EF4-FFF2-40B4-BE49-F238E27FC236}">
                <a16:creationId xmlns:a16="http://schemas.microsoft.com/office/drawing/2014/main" id="{56F78848-350B-E3B4-2D44-44C2A258B6E5}"/>
              </a:ext>
            </a:extLst>
          </p:cNvPr>
          <p:cNvSpPr/>
          <p:nvPr/>
        </p:nvSpPr>
        <p:spPr bwMode="auto">
          <a:xfrm>
            <a:off x="3451043" y="2764781"/>
            <a:ext cx="114958" cy="99102"/>
          </a:xfrm>
          <a:prstGeom prst="triangl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Isosceles Triangle 84">
            <a:extLst>
              <a:ext uri="{FF2B5EF4-FFF2-40B4-BE49-F238E27FC236}">
                <a16:creationId xmlns:a16="http://schemas.microsoft.com/office/drawing/2014/main" id="{F808A7F0-BE98-B1A1-304F-2C9C91421CF0}"/>
              </a:ext>
            </a:extLst>
          </p:cNvPr>
          <p:cNvSpPr/>
          <p:nvPr/>
        </p:nvSpPr>
        <p:spPr bwMode="auto">
          <a:xfrm>
            <a:off x="3462911" y="2893653"/>
            <a:ext cx="114958" cy="99102"/>
          </a:xfrm>
          <a:prstGeom prst="triangl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Isosceles Triangle 85">
            <a:extLst>
              <a:ext uri="{FF2B5EF4-FFF2-40B4-BE49-F238E27FC236}">
                <a16:creationId xmlns:a16="http://schemas.microsoft.com/office/drawing/2014/main" id="{B4C1F3FD-A230-3415-481C-9A7AA1F35F40}"/>
              </a:ext>
            </a:extLst>
          </p:cNvPr>
          <p:cNvSpPr/>
          <p:nvPr/>
        </p:nvSpPr>
        <p:spPr bwMode="auto">
          <a:xfrm>
            <a:off x="3477020" y="3298695"/>
            <a:ext cx="114958" cy="99102"/>
          </a:xfrm>
          <a:prstGeom prst="triangl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Isosceles Triangle 86">
            <a:extLst>
              <a:ext uri="{FF2B5EF4-FFF2-40B4-BE49-F238E27FC236}">
                <a16:creationId xmlns:a16="http://schemas.microsoft.com/office/drawing/2014/main" id="{C4A878DC-D8FC-4989-D5F7-2F7D3BAB226E}"/>
              </a:ext>
            </a:extLst>
          </p:cNvPr>
          <p:cNvSpPr/>
          <p:nvPr/>
        </p:nvSpPr>
        <p:spPr bwMode="auto">
          <a:xfrm>
            <a:off x="3493253" y="3702679"/>
            <a:ext cx="114958" cy="99102"/>
          </a:xfrm>
          <a:prstGeom prst="triangl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Isosceles Triangle 87">
            <a:extLst>
              <a:ext uri="{FF2B5EF4-FFF2-40B4-BE49-F238E27FC236}">
                <a16:creationId xmlns:a16="http://schemas.microsoft.com/office/drawing/2014/main" id="{D1A796C7-04E8-EF50-09D4-D0331F4090A1}"/>
              </a:ext>
            </a:extLst>
          </p:cNvPr>
          <p:cNvSpPr/>
          <p:nvPr/>
        </p:nvSpPr>
        <p:spPr bwMode="auto">
          <a:xfrm>
            <a:off x="3453241" y="4383621"/>
            <a:ext cx="114958" cy="99102"/>
          </a:xfrm>
          <a:prstGeom prst="triangl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Isosceles Triangle 88">
            <a:extLst>
              <a:ext uri="{FF2B5EF4-FFF2-40B4-BE49-F238E27FC236}">
                <a16:creationId xmlns:a16="http://schemas.microsoft.com/office/drawing/2014/main" id="{051A3BD6-A188-5F84-EE94-643A81E22ABE}"/>
              </a:ext>
            </a:extLst>
          </p:cNvPr>
          <p:cNvSpPr/>
          <p:nvPr/>
        </p:nvSpPr>
        <p:spPr bwMode="auto">
          <a:xfrm>
            <a:off x="3511363" y="4654359"/>
            <a:ext cx="114958" cy="99102"/>
          </a:xfrm>
          <a:prstGeom prst="triangl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Isosceles Triangle 89">
            <a:extLst>
              <a:ext uri="{FF2B5EF4-FFF2-40B4-BE49-F238E27FC236}">
                <a16:creationId xmlns:a16="http://schemas.microsoft.com/office/drawing/2014/main" id="{CC35062F-2611-78FE-50BB-C2E80BB12CC9}"/>
              </a:ext>
            </a:extLst>
          </p:cNvPr>
          <p:cNvSpPr/>
          <p:nvPr/>
        </p:nvSpPr>
        <p:spPr bwMode="auto">
          <a:xfrm>
            <a:off x="3525254" y="4786315"/>
            <a:ext cx="114958" cy="99102"/>
          </a:xfrm>
          <a:prstGeom prst="triangl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Isosceles Triangle 90">
            <a:extLst>
              <a:ext uri="{FF2B5EF4-FFF2-40B4-BE49-F238E27FC236}">
                <a16:creationId xmlns:a16="http://schemas.microsoft.com/office/drawing/2014/main" id="{C655CC80-CC22-F07C-0097-01DF91AFEFFE}"/>
              </a:ext>
            </a:extLst>
          </p:cNvPr>
          <p:cNvSpPr/>
          <p:nvPr/>
        </p:nvSpPr>
        <p:spPr bwMode="auto">
          <a:xfrm>
            <a:off x="3706257" y="4927435"/>
            <a:ext cx="114958" cy="99102"/>
          </a:xfrm>
          <a:prstGeom prst="triangl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Isosceles Triangle 91">
            <a:extLst>
              <a:ext uri="{FF2B5EF4-FFF2-40B4-BE49-F238E27FC236}">
                <a16:creationId xmlns:a16="http://schemas.microsoft.com/office/drawing/2014/main" id="{2EC2349E-E033-3384-3C9E-358F3D9A4E5E}"/>
              </a:ext>
            </a:extLst>
          </p:cNvPr>
          <p:cNvSpPr/>
          <p:nvPr/>
        </p:nvSpPr>
        <p:spPr bwMode="auto">
          <a:xfrm>
            <a:off x="3547146" y="5192793"/>
            <a:ext cx="114958" cy="99102"/>
          </a:xfrm>
          <a:prstGeom prst="triangl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Isosceles Triangle 92">
            <a:extLst>
              <a:ext uri="{FF2B5EF4-FFF2-40B4-BE49-F238E27FC236}">
                <a16:creationId xmlns:a16="http://schemas.microsoft.com/office/drawing/2014/main" id="{0DDD4D14-FBC1-E901-F7A4-2E4DA8C65D7E}"/>
              </a:ext>
            </a:extLst>
          </p:cNvPr>
          <p:cNvSpPr/>
          <p:nvPr/>
        </p:nvSpPr>
        <p:spPr bwMode="auto">
          <a:xfrm>
            <a:off x="3472632" y="5463802"/>
            <a:ext cx="114958" cy="99102"/>
          </a:xfrm>
          <a:prstGeom prst="triangle">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TextBox 93">
            <a:extLst>
              <a:ext uri="{FF2B5EF4-FFF2-40B4-BE49-F238E27FC236}">
                <a16:creationId xmlns:a16="http://schemas.microsoft.com/office/drawing/2014/main" id="{9E897C0E-34FC-E6DA-5323-E86CB5B05197}"/>
              </a:ext>
            </a:extLst>
          </p:cNvPr>
          <p:cNvSpPr txBox="1"/>
          <p:nvPr/>
        </p:nvSpPr>
        <p:spPr bwMode="auto">
          <a:xfrm>
            <a:off x="7221917" y="1948364"/>
            <a:ext cx="2728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600" dirty="0">
                <a:solidFill>
                  <a:schemeClr val="bg1"/>
                </a:solidFill>
                <a:latin typeface="Calibri" panose="020F0502020204030204" pitchFamily="34" charset="0"/>
              </a:rPr>
              <a:t>x</a:t>
            </a:r>
            <a:endParaRPr lang="en-US" sz="1600" b="0" dirty="0">
              <a:solidFill>
                <a:schemeClr val="bg1"/>
              </a:solidFill>
              <a:latin typeface="Calibri" panose="020F0502020204030204" pitchFamily="34" charset="0"/>
            </a:endParaRPr>
          </a:p>
        </p:txBody>
      </p:sp>
      <p:sp>
        <p:nvSpPr>
          <p:cNvPr id="95" name="TextBox 94">
            <a:extLst>
              <a:ext uri="{FF2B5EF4-FFF2-40B4-BE49-F238E27FC236}">
                <a16:creationId xmlns:a16="http://schemas.microsoft.com/office/drawing/2014/main" id="{739D7DA4-152F-6D11-25FD-1D653BC50C83}"/>
              </a:ext>
            </a:extLst>
          </p:cNvPr>
          <p:cNvSpPr txBox="1"/>
          <p:nvPr/>
        </p:nvSpPr>
        <p:spPr bwMode="auto">
          <a:xfrm>
            <a:off x="6277234" y="2491522"/>
            <a:ext cx="2728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600" dirty="0">
                <a:solidFill>
                  <a:schemeClr val="bg1"/>
                </a:solidFill>
                <a:latin typeface="Calibri" panose="020F0502020204030204" pitchFamily="34" charset="0"/>
              </a:rPr>
              <a:t>x</a:t>
            </a:r>
            <a:endParaRPr lang="en-US" sz="1600" b="0" dirty="0">
              <a:solidFill>
                <a:schemeClr val="bg1"/>
              </a:solidFill>
              <a:latin typeface="Calibri" panose="020F0502020204030204" pitchFamily="34" charset="0"/>
            </a:endParaRPr>
          </a:p>
        </p:txBody>
      </p:sp>
      <p:sp>
        <p:nvSpPr>
          <p:cNvPr id="96" name="TextBox 95">
            <a:extLst>
              <a:ext uri="{FF2B5EF4-FFF2-40B4-BE49-F238E27FC236}">
                <a16:creationId xmlns:a16="http://schemas.microsoft.com/office/drawing/2014/main" id="{EFFA17A4-18CC-F107-71F7-880C9C61ED8F}"/>
              </a:ext>
            </a:extLst>
          </p:cNvPr>
          <p:cNvSpPr txBox="1"/>
          <p:nvPr/>
        </p:nvSpPr>
        <p:spPr bwMode="auto">
          <a:xfrm>
            <a:off x="5434203" y="3300128"/>
            <a:ext cx="2728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600" dirty="0">
                <a:solidFill>
                  <a:schemeClr val="bg1"/>
                </a:solidFill>
                <a:latin typeface="Calibri" panose="020F0502020204030204" pitchFamily="34" charset="0"/>
              </a:rPr>
              <a:t>x</a:t>
            </a:r>
            <a:endParaRPr lang="en-US" sz="16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475580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5" name="Group 274">
            <a:extLst>
              <a:ext uri="{FF2B5EF4-FFF2-40B4-BE49-F238E27FC236}">
                <a16:creationId xmlns:a16="http://schemas.microsoft.com/office/drawing/2014/main" id="{465BBFC7-D1EC-C7DB-9AC4-75CA6317ACA5}"/>
              </a:ext>
            </a:extLst>
          </p:cNvPr>
          <p:cNvGrpSpPr/>
          <p:nvPr/>
        </p:nvGrpSpPr>
        <p:grpSpPr>
          <a:xfrm>
            <a:off x="8743965" y="4006610"/>
            <a:ext cx="2960873" cy="893284"/>
            <a:chOff x="9228739" y="4037873"/>
            <a:chExt cx="2422108" cy="893284"/>
          </a:xfrm>
        </p:grpSpPr>
        <p:sp>
          <p:nvSpPr>
            <p:cNvPr id="276" name="TextBox 275">
              <a:extLst>
                <a:ext uri="{FF2B5EF4-FFF2-40B4-BE49-F238E27FC236}">
                  <a16:creationId xmlns:a16="http://schemas.microsoft.com/office/drawing/2014/main" id="{D8E6537F-ECBA-28E8-44A5-62F87ECC0E19}"/>
                </a:ext>
              </a:extLst>
            </p:cNvPr>
            <p:cNvSpPr txBox="1"/>
            <p:nvPr/>
          </p:nvSpPr>
          <p:spPr bwMode="auto">
            <a:xfrm>
              <a:off x="9228739" y="4037873"/>
              <a:ext cx="24221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1" u="sng" dirty="0">
                  <a:solidFill>
                    <a:schemeClr val="bg1"/>
                  </a:solidFill>
                  <a:latin typeface="Calibri" panose="020F0502020204030204" pitchFamily="34" charset="0"/>
                </a:rPr>
                <a:t>At Risk</a:t>
              </a:r>
              <a:r>
                <a:rPr lang="en-AR" sz="1600" b="1" dirty="0">
                  <a:solidFill>
                    <a:schemeClr val="bg1"/>
                  </a:solidFill>
                  <a:latin typeface="Calibri" panose="020F0502020204030204" pitchFamily="34" charset="0"/>
                </a:rPr>
                <a:t>      </a:t>
              </a:r>
              <a:r>
                <a:rPr lang="en-AR" sz="1600" b="1" u="sng" dirty="0">
                  <a:solidFill>
                    <a:schemeClr val="bg1"/>
                  </a:solidFill>
                  <a:latin typeface="Calibri" panose="020F0502020204030204" pitchFamily="34" charset="0"/>
                </a:rPr>
                <a:t>Events</a:t>
              </a:r>
              <a:r>
                <a:rPr lang="en-AR" sz="1600" b="1" dirty="0">
                  <a:solidFill>
                    <a:schemeClr val="bg1"/>
                  </a:solidFill>
                  <a:latin typeface="Calibri" panose="020F0502020204030204" pitchFamily="34" charset="0"/>
                </a:rPr>
                <a:t>     </a:t>
              </a:r>
              <a:r>
                <a:rPr lang="en-AR" sz="1600" b="1" u="sng" dirty="0">
                  <a:solidFill>
                    <a:schemeClr val="bg1"/>
                  </a:solidFill>
                  <a:latin typeface="Calibri" panose="020F0502020204030204" pitchFamily="34" charset="0"/>
                </a:rPr>
                <a:t>Median OS</a:t>
              </a:r>
            </a:p>
          </p:txBody>
        </p:sp>
        <p:sp>
          <p:nvSpPr>
            <p:cNvPr id="277" name="TextBox 276">
              <a:extLst>
                <a:ext uri="{FF2B5EF4-FFF2-40B4-BE49-F238E27FC236}">
                  <a16:creationId xmlns:a16="http://schemas.microsoft.com/office/drawing/2014/main" id="{43E4564F-1496-B1D1-1B33-9B7D571A3F25}"/>
                </a:ext>
              </a:extLst>
            </p:cNvPr>
            <p:cNvSpPr txBox="1"/>
            <p:nvPr/>
          </p:nvSpPr>
          <p:spPr bwMode="auto">
            <a:xfrm>
              <a:off x="9365856" y="4346382"/>
              <a:ext cx="3407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29</a:t>
              </a:r>
            </a:p>
          </p:txBody>
        </p:sp>
        <p:sp>
          <p:nvSpPr>
            <p:cNvPr id="278" name="TextBox 277">
              <a:extLst>
                <a:ext uri="{FF2B5EF4-FFF2-40B4-BE49-F238E27FC236}">
                  <a16:creationId xmlns:a16="http://schemas.microsoft.com/office/drawing/2014/main" id="{B371058B-C7DD-358A-4AF5-0D862C198CD2}"/>
                </a:ext>
              </a:extLst>
            </p:cNvPr>
            <p:cNvSpPr txBox="1"/>
            <p:nvPr/>
          </p:nvSpPr>
          <p:spPr bwMode="auto">
            <a:xfrm>
              <a:off x="10116123" y="4346382"/>
              <a:ext cx="3407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3</a:t>
              </a:r>
            </a:p>
          </p:txBody>
        </p:sp>
        <p:sp>
          <p:nvSpPr>
            <p:cNvPr id="279" name="TextBox 278">
              <a:extLst>
                <a:ext uri="{FF2B5EF4-FFF2-40B4-BE49-F238E27FC236}">
                  <a16:creationId xmlns:a16="http://schemas.microsoft.com/office/drawing/2014/main" id="{3CD96326-1638-6912-8279-7AF101AFBBAB}"/>
                </a:ext>
              </a:extLst>
            </p:cNvPr>
            <p:cNvSpPr txBox="1"/>
            <p:nvPr/>
          </p:nvSpPr>
          <p:spPr bwMode="auto">
            <a:xfrm>
              <a:off x="10838442" y="4346382"/>
              <a:ext cx="3765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NR</a:t>
              </a:r>
            </a:p>
          </p:txBody>
        </p:sp>
      </p:grpSp>
      <p:sp>
        <p:nvSpPr>
          <p:cNvPr id="2" name="Title 1">
            <a:extLst>
              <a:ext uri="{FF2B5EF4-FFF2-40B4-BE49-F238E27FC236}">
                <a16:creationId xmlns:a16="http://schemas.microsoft.com/office/drawing/2014/main" id="{AAAFED26-AD88-634C-2AA3-8D35FC9B1189}"/>
              </a:ext>
            </a:extLst>
          </p:cNvPr>
          <p:cNvSpPr>
            <a:spLocks noGrp="1"/>
          </p:cNvSpPr>
          <p:nvPr>
            <p:ph type="title"/>
          </p:nvPr>
        </p:nvSpPr>
        <p:spPr/>
        <p:txBody>
          <a:bodyPr/>
          <a:lstStyle/>
          <a:p>
            <a:r>
              <a:rPr lang="en-US" dirty="0"/>
              <a:t>SWOG 1512: RFS and OS</a:t>
            </a:r>
          </a:p>
        </p:txBody>
      </p:sp>
      <p:sp>
        <p:nvSpPr>
          <p:cNvPr id="4" name="Content Placeholder 2">
            <a:extLst>
              <a:ext uri="{FF2B5EF4-FFF2-40B4-BE49-F238E27FC236}">
                <a16:creationId xmlns:a16="http://schemas.microsoft.com/office/drawing/2014/main" id="{DF2D4457-9545-83CC-67F5-486DDCCFEA2A}"/>
              </a:ext>
            </a:extLst>
          </p:cNvPr>
          <p:cNvSpPr>
            <a:spLocks noGrp="1"/>
          </p:cNvSpPr>
          <p:nvPr>
            <p:ph idx="1"/>
          </p:nvPr>
        </p:nvSpPr>
        <p:spPr>
          <a:xfrm>
            <a:off x="657225" y="5975709"/>
            <a:ext cx="9958237" cy="382667"/>
          </a:xfrm>
        </p:spPr>
        <p:txBody>
          <a:bodyPr/>
          <a:lstStyle/>
          <a:p>
            <a:r>
              <a:rPr lang="en-US" sz="1800" dirty="0"/>
              <a:t>No RFS or OS events were attributed to toxicity or PD</a:t>
            </a:r>
          </a:p>
        </p:txBody>
      </p:sp>
      <p:sp>
        <p:nvSpPr>
          <p:cNvPr id="5" name="Text Box 15">
            <a:extLst>
              <a:ext uri="{FF2B5EF4-FFF2-40B4-BE49-F238E27FC236}">
                <a16:creationId xmlns:a16="http://schemas.microsoft.com/office/drawing/2014/main" id="{3A85D826-DFE2-E646-4C93-3EAED9A21E5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Kendra. ASCO 2022. Abstr 9502. Reproduced with permission.</a:t>
            </a:r>
            <a:endParaRPr lang="en-US" altLang="en-US" sz="1200" b="0" dirty="0">
              <a:solidFill>
                <a:schemeClr val="bg2"/>
              </a:solidFill>
              <a:latin typeface="Calibri" panose="020F0502020204030204" pitchFamily="34" charset="0"/>
            </a:endParaRPr>
          </a:p>
        </p:txBody>
      </p:sp>
      <p:sp>
        <p:nvSpPr>
          <p:cNvPr id="16" name="Rectangle 15">
            <a:extLst>
              <a:ext uri="{FF2B5EF4-FFF2-40B4-BE49-F238E27FC236}">
                <a16:creationId xmlns:a16="http://schemas.microsoft.com/office/drawing/2014/main" id="{7D051852-AC25-794C-6FB7-366A29AA9440}"/>
              </a:ext>
            </a:extLst>
          </p:cNvPr>
          <p:cNvSpPr/>
          <p:nvPr/>
        </p:nvSpPr>
        <p:spPr>
          <a:xfrm>
            <a:off x="9282297" y="4251879"/>
            <a:ext cx="2322317" cy="714039"/>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TextBox 16">
            <a:extLst>
              <a:ext uri="{FF2B5EF4-FFF2-40B4-BE49-F238E27FC236}">
                <a16:creationId xmlns:a16="http://schemas.microsoft.com/office/drawing/2014/main" id="{B4615EF5-273C-A562-3698-51802A3CA846}"/>
              </a:ext>
            </a:extLst>
          </p:cNvPr>
          <p:cNvSpPr txBox="1"/>
          <p:nvPr/>
        </p:nvSpPr>
        <p:spPr bwMode="auto">
          <a:xfrm>
            <a:off x="7996818" y="1482529"/>
            <a:ext cx="2446637"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a:t>
            </a:r>
          </a:p>
        </p:txBody>
      </p:sp>
      <p:sp>
        <p:nvSpPr>
          <p:cNvPr id="18" name="TextBox 17">
            <a:extLst>
              <a:ext uri="{FF2B5EF4-FFF2-40B4-BE49-F238E27FC236}">
                <a16:creationId xmlns:a16="http://schemas.microsoft.com/office/drawing/2014/main" id="{9511309A-B993-5D3F-4169-CCDDA6CF4144}"/>
              </a:ext>
            </a:extLst>
          </p:cNvPr>
          <p:cNvSpPr txBox="1"/>
          <p:nvPr/>
        </p:nvSpPr>
        <p:spPr bwMode="auto">
          <a:xfrm>
            <a:off x="2125870" y="1468200"/>
            <a:ext cx="2446637"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RFS</a:t>
            </a:r>
          </a:p>
        </p:txBody>
      </p:sp>
      <p:grpSp>
        <p:nvGrpSpPr>
          <p:cNvPr id="14" name="Group 13">
            <a:extLst>
              <a:ext uri="{FF2B5EF4-FFF2-40B4-BE49-F238E27FC236}">
                <a16:creationId xmlns:a16="http://schemas.microsoft.com/office/drawing/2014/main" id="{35618A15-8B32-4952-6081-998960712163}"/>
              </a:ext>
            </a:extLst>
          </p:cNvPr>
          <p:cNvGrpSpPr/>
          <p:nvPr/>
        </p:nvGrpSpPr>
        <p:grpSpPr>
          <a:xfrm>
            <a:off x="1178741" y="1931991"/>
            <a:ext cx="72000" cy="2984500"/>
            <a:chOff x="1024128" y="1720977"/>
            <a:chExt cx="72000" cy="2984500"/>
          </a:xfrm>
        </p:grpSpPr>
        <p:cxnSp>
          <p:nvCxnSpPr>
            <p:cNvPr id="170" name="Straight Connector 169">
              <a:extLst>
                <a:ext uri="{FF2B5EF4-FFF2-40B4-BE49-F238E27FC236}">
                  <a16:creationId xmlns:a16="http://schemas.microsoft.com/office/drawing/2014/main" id="{5C64A6D4-EEBB-50A8-9D71-7C6B7A24775B}"/>
                </a:ext>
              </a:extLst>
            </p:cNvPr>
            <p:cNvCxnSpPr>
              <a:cxnSpLocks/>
            </p:cNvCxnSpPr>
            <p:nvPr/>
          </p:nvCxnSpPr>
          <p:spPr bwMode="auto">
            <a:xfrm flipH="1">
              <a:off x="1024128" y="1720977"/>
              <a:ext cx="72000"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5284BF7-FC9E-2A45-8DD0-125DAC0A8FE7}"/>
                </a:ext>
              </a:extLst>
            </p:cNvPr>
            <p:cNvCxnSpPr>
              <a:cxnSpLocks/>
            </p:cNvCxnSpPr>
            <p:nvPr/>
          </p:nvCxnSpPr>
          <p:spPr bwMode="auto">
            <a:xfrm flipH="1">
              <a:off x="1024128" y="2317877"/>
              <a:ext cx="67056"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63D75A7-50BB-79EE-7546-05E948695532}"/>
                </a:ext>
              </a:extLst>
            </p:cNvPr>
            <p:cNvCxnSpPr>
              <a:cxnSpLocks/>
            </p:cNvCxnSpPr>
            <p:nvPr/>
          </p:nvCxnSpPr>
          <p:spPr bwMode="auto">
            <a:xfrm flipH="1">
              <a:off x="1024128" y="2911602"/>
              <a:ext cx="67056"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EDF1E06B-81C3-A9F2-0EDF-BE93C536E3C5}"/>
                </a:ext>
              </a:extLst>
            </p:cNvPr>
            <p:cNvCxnSpPr>
              <a:cxnSpLocks/>
            </p:cNvCxnSpPr>
            <p:nvPr/>
          </p:nvCxnSpPr>
          <p:spPr bwMode="auto">
            <a:xfrm flipH="1">
              <a:off x="1024128" y="3508502"/>
              <a:ext cx="67056"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F8C13DB2-4726-EC0C-7788-78CC0627F2AD}"/>
                </a:ext>
              </a:extLst>
            </p:cNvPr>
            <p:cNvCxnSpPr>
              <a:cxnSpLocks/>
            </p:cNvCxnSpPr>
            <p:nvPr/>
          </p:nvCxnSpPr>
          <p:spPr bwMode="auto">
            <a:xfrm flipH="1">
              <a:off x="1024128" y="4111752"/>
              <a:ext cx="67056"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4A8472AB-14FA-CC91-576F-AD331971527C}"/>
                </a:ext>
              </a:extLst>
            </p:cNvPr>
            <p:cNvCxnSpPr>
              <a:cxnSpLocks/>
            </p:cNvCxnSpPr>
            <p:nvPr/>
          </p:nvCxnSpPr>
          <p:spPr bwMode="auto">
            <a:xfrm flipH="1">
              <a:off x="1024128" y="4705477"/>
              <a:ext cx="720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F700A957-FA0D-2D0E-5F8C-AE366841EE0F}"/>
              </a:ext>
            </a:extLst>
          </p:cNvPr>
          <p:cNvGrpSpPr/>
          <p:nvPr/>
        </p:nvGrpSpPr>
        <p:grpSpPr>
          <a:xfrm>
            <a:off x="1248994" y="4920005"/>
            <a:ext cx="4329417" cy="74325"/>
            <a:chOff x="1261872" y="4812411"/>
            <a:chExt cx="4329417" cy="74325"/>
          </a:xfrm>
        </p:grpSpPr>
        <p:cxnSp>
          <p:nvCxnSpPr>
            <p:cNvPr id="176" name="Straight Connector 175">
              <a:extLst>
                <a:ext uri="{FF2B5EF4-FFF2-40B4-BE49-F238E27FC236}">
                  <a16:creationId xmlns:a16="http://schemas.microsoft.com/office/drawing/2014/main" id="{F3B18AC7-20DC-9A0E-3DBF-F97D2E613691}"/>
                </a:ext>
              </a:extLst>
            </p:cNvPr>
            <p:cNvCxnSpPr>
              <a:cxnSpLocks/>
            </p:cNvCxnSpPr>
            <p:nvPr/>
          </p:nvCxnSpPr>
          <p:spPr bwMode="auto">
            <a:xfrm>
              <a:off x="1261872" y="4812411"/>
              <a:ext cx="0" cy="7200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D1DE519-9DF8-76DA-0857-CDDADA7275C4}"/>
                </a:ext>
              </a:extLst>
            </p:cNvPr>
            <p:cNvCxnSpPr>
              <a:cxnSpLocks/>
            </p:cNvCxnSpPr>
            <p:nvPr/>
          </p:nvCxnSpPr>
          <p:spPr bwMode="auto">
            <a:xfrm>
              <a:off x="1976766" y="4821936"/>
              <a:ext cx="0" cy="6480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C2302C33-517C-687D-0810-D1526380B89D}"/>
                </a:ext>
              </a:extLst>
            </p:cNvPr>
            <p:cNvCxnSpPr>
              <a:cxnSpLocks/>
            </p:cNvCxnSpPr>
            <p:nvPr/>
          </p:nvCxnSpPr>
          <p:spPr bwMode="auto">
            <a:xfrm>
              <a:off x="2701636" y="4821936"/>
              <a:ext cx="0" cy="6480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40015C16-B99B-158F-9B0C-5AE9DF65D226}"/>
                </a:ext>
              </a:extLst>
            </p:cNvPr>
            <p:cNvCxnSpPr>
              <a:cxnSpLocks/>
            </p:cNvCxnSpPr>
            <p:nvPr/>
          </p:nvCxnSpPr>
          <p:spPr bwMode="auto">
            <a:xfrm>
              <a:off x="3416530" y="4821936"/>
              <a:ext cx="0" cy="6480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3C4E54A6-0580-2D79-AEEA-ACF2D5C83C2E}"/>
                </a:ext>
              </a:extLst>
            </p:cNvPr>
            <p:cNvCxnSpPr>
              <a:cxnSpLocks/>
            </p:cNvCxnSpPr>
            <p:nvPr/>
          </p:nvCxnSpPr>
          <p:spPr bwMode="auto">
            <a:xfrm>
              <a:off x="4154700" y="4821936"/>
              <a:ext cx="0" cy="6480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03778B0B-0A87-AB2D-289B-F7370FACC39D}"/>
                </a:ext>
              </a:extLst>
            </p:cNvPr>
            <p:cNvCxnSpPr>
              <a:cxnSpLocks/>
            </p:cNvCxnSpPr>
            <p:nvPr/>
          </p:nvCxnSpPr>
          <p:spPr bwMode="auto">
            <a:xfrm>
              <a:off x="4879570" y="4821936"/>
              <a:ext cx="0" cy="6480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153796EE-3C6D-D086-9A1B-DCF56BC307C5}"/>
                </a:ext>
              </a:extLst>
            </p:cNvPr>
            <p:cNvCxnSpPr>
              <a:cxnSpLocks/>
            </p:cNvCxnSpPr>
            <p:nvPr/>
          </p:nvCxnSpPr>
          <p:spPr bwMode="auto">
            <a:xfrm>
              <a:off x="5591289" y="4812411"/>
              <a:ext cx="0" cy="68400"/>
            </a:xfrm>
            <a:prstGeom prst="line">
              <a:avLst/>
            </a:prstGeom>
            <a:noFill/>
            <a:ln w="28575" cap="flat" cmpd="sng" algn="ctr">
              <a:solidFill>
                <a:schemeClr val="bg1"/>
              </a:solidFill>
              <a:prstDash val="solid"/>
              <a:round/>
              <a:headEnd type="none" w="med" len="med"/>
              <a:tailEnd type="none" w="med" len="med"/>
            </a:ln>
            <a:effectLst/>
          </p:spPr>
        </p:cxnSp>
      </p:grpSp>
      <p:sp>
        <p:nvSpPr>
          <p:cNvPr id="183" name="TextBox 182">
            <a:extLst>
              <a:ext uri="{FF2B5EF4-FFF2-40B4-BE49-F238E27FC236}">
                <a16:creationId xmlns:a16="http://schemas.microsoft.com/office/drawing/2014/main" id="{1ECDD8CD-9A3D-A9E6-7B49-DF58B3BB7F73}"/>
              </a:ext>
            </a:extLst>
          </p:cNvPr>
          <p:cNvSpPr txBox="1"/>
          <p:nvPr/>
        </p:nvSpPr>
        <p:spPr bwMode="auto">
          <a:xfrm>
            <a:off x="772253" y="2354239"/>
            <a:ext cx="5010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0.8</a:t>
            </a:r>
          </a:p>
        </p:txBody>
      </p:sp>
      <p:sp>
        <p:nvSpPr>
          <p:cNvPr id="184" name="TextBox 183">
            <a:extLst>
              <a:ext uri="{FF2B5EF4-FFF2-40B4-BE49-F238E27FC236}">
                <a16:creationId xmlns:a16="http://schemas.microsoft.com/office/drawing/2014/main" id="{2AB86F82-7A85-E1A6-9D57-77093E7BC21B}"/>
              </a:ext>
            </a:extLst>
          </p:cNvPr>
          <p:cNvSpPr txBox="1"/>
          <p:nvPr/>
        </p:nvSpPr>
        <p:spPr bwMode="auto">
          <a:xfrm>
            <a:off x="772253" y="2946742"/>
            <a:ext cx="5010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0.6</a:t>
            </a:r>
          </a:p>
        </p:txBody>
      </p:sp>
      <p:sp>
        <p:nvSpPr>
          <p:cNvPr id="185" name="TextBox 184">
            <a:extLst>
              <a:ext uri="{FF2B5EF4-FFF2-40B4-BE49-F238E27FC236}">
                <a16:creationId xmlns:a16="http://schemas.microsoft.com/office/drawing/2014/main" id="{E81A3AE6-AFBB-7504-1D65-2F874C1E2454}"/>
              </a:ext>
            </a:extLst>
          </p:cNvPr>
          <p:cNvSpPr txBox="1"/>
          <p:nvPr/>
        </p:nvSpPr>
        <p:spPr bwMode="auto">
          <a:xfrm>
            <a:off x="772253" y="3557674"/>
            <a:ext cx="5010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0.4</a:t>
            </a:r>
          </a:p>
        </p:txBody>
      </p:sp>
      <p:sp>
        <p:nvSpPr>
          <p:cNvPr id="186" name="TextBox 185">
            <a:extLst>
              <a:ext uri="{FF2B5EF4-FFF2-40B4-BE49-F238E27FC236}">
                <a16:creationId xmlns:a16="http://schemas.microsoft.com/office/drawing/2014/main" id="{B8BCBA14-E689-3C27-6A1D-CE780962E82D}"/>
              </a:ext>
            </a:extLst>
          </p:cNvPr>
          <p:cNvSpPr txBox="1"/>
          <p:nvPr/>
        </p:nvSpPr>
        <p:spPr bwMode="auto">
          <a:xfrm>
            <a:off x="772253" y="4150177"/>
            <a:ext cx="5010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0.2</a:t>
            </a:r>
          </a:p>
        </p:txBody>
      </p:sp>
      <p:sp>
        <p:nvSpPr>
          <p:cNvPr id="187" name="TextBox 186">
            <a:extLst>
              <a:ext uri="{FF2B5EF4-FFF2-40B4-BE49-F238E27FC236}">
                <a16:creationId xmlns:a16="http://schemas.microsoft.com/office/drawing/2014/main" id="{75CD1FB4-97E5-C19C-CB6D-FD6ECA0F74CF}"/>
              </a:ext>
            </a:extLst>
          </p:cNvPr>
          <p:cNvSpPr txBox="1"/>
          <p:nvPr/>
        </p:nvSpPr>
        <p:spPr bwMode="auto">
          <a:xfrm>
            <a:off x="396123" y="5419790"/>
            <a:ext cx="1086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1" dirty="0">
                <a:solidFill>
                  <a:schemeClr val="bg1"/>
                </a:solidFill>
                <a:latin typeface="Calibri" panose="020F0502020204030204" pitchFamily="34" charset="0"/>
              </a:rPr>
              <a:t>No. at Risk</a:t>
            </a:r>
          </a:p>
        </p:txBody>
      </p:sp>
      <p:sp>
        <p:nvSpPr>
          <p:cNvPr id="188" name="TextBox 187">
            <a:extLst>
              <a:ext uri="{FF2B5EF4-FFF2-40B4-BE49-F238E27FC236}">
                <a16:creationId xmlns:a16="http://schemas.microsoft.com/office/drawing/2014/main" id="{18F37EA1-1A2F-0896-3628-7C05B95C0995}"/>
              </a:ext>
            </a:extLst>
          </p:cNvPr>
          <p:cNvSpPr txBox="1"/>
          <p:nvPr/>
        </p:nvSpPr>
        <p:spPr bwMode="auto">
          <a:xfrm>
            <a:off x="1015815" y="5619479"/>
            <a:ext cx="4525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28</a:t>
            </a:r>
          </a:p>
        </p:txBody>
      </p:sp>
      <p:sp>
        <p:nvSpPr>
          <p:cNvPr id="189" name="TextBox 188">
            <a:extLst>
              <a:ext uri="{FF2B5EF4-FFF2-40B4-BE49-F238E27FC236}">
                <a16:creationId xmlns:a16="http://schemas.microsoft.com/office/drawing/2014/main" id="{216E55F6-53D5-A1B6-4693-C9F1AE9AA643}"/>
              </a:ext>
            </a:extLst>
          </p:cNvPr>
          <p:cNvSpPr txBox="1"/>
          <p:nvPr/>
        </p:nvSpPr>
        <p:spPr bwMode="auto">
          <a:xfrm>
            <a:off x="1730518" y="5619479"/>
            <a:ext cx="4525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25</a:t>
            </a:r>
          </a:p>
        </p:txBody>
      </p:sp>
      <p:sp>
        <p:nvSpPr>
          <p:cNvPr id="190" name="TextBox 189">
            <a:extLst>
              <a:ext uri="{FF2B5EF4-FFF2-40B4-BE49-F238E27FC236}">
                <a16:creationId xmlns:a16="http://schemas.microsoft.com/office/drawing/2014/main" id="{ECC287AB-9DB7-6D92-C61F-6A1635011A26}"/>
              </a:ext>
            </a:extLst>
          </p:cNvPr>
          <p:cNvSpPr txBox="1"/>
          <p:nvPr/>
        </p:nvSpPr>
        <p:spPr bwMode="auto">
          <a:xfrm>
            <a:off x="2466243" y="5619479"/>
            <a:ext cx="4525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19</a:t>
            </a:r>
          </a:p>
        </p:txBody>
      </p:sp>
      <p:sp>
        <p:nvSpPr>
          <p:cNvPr id="191" name="TextBox 190">
            <a:extLst>
              <a:ext uri="{FF2B5EF4-FFF2-40B4-BE49-F238E27FC236}">
                <a16:creationId xmlns:a16="http://schemas.microsoft.com/office/drawing/2014/main" id="{0BC09C65-537E-DFBD-29C9-DA31F9E61301}"/>
              </a:ext>
            </a:extLst>
          </p:cNvPr>
          <p:cNvSpPr txBox="1"/>
          <p:nvPr/>
        </p:nvSpPr>
        <p:spPr bwMode="auto">
          <a:xfrm>
            <a:off x="3191456" y="5619479"/>
            <a:ext cx="4525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12</a:t>
            </a:r>
          </a:p>
        </p:txBody>
      </p:sp>
      <p:sp>
        <p:nvSpPr>
          <p:cNvPr id="192" name="TextBox 191">
            <a:extLst>
              <a:ext uri="{FF2B5EF4-FFF2-40B4-BE49-F238E27FC236}">
                <a16:creationId xmlns:a16="http://schemas.microsoft.com/office/drawing/2014/main" id="{4A005FB3-6C2B-BE23-3467-B66ADDB426CA}"/>
              </a:ext>
            </a:extLst>
          </p:cNvPr>
          <p:cNvSpPr txBox="1"/>
          <p:nvPr/>
        </p:nvSpPr>
        <p:spPr bwMode="auto">
          <a:xfrm>
            <a:off x="3940747" y="5619479"/>
            <a:ext cx="3355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9</a:t>
            </a:r>
          </a:p>
        </p:txBody>
      </p:sp>
      <p:sp>
        <p:nvSpPr>
          <p:cNvPr id="193" name="TextBox 192">
            <a:extLst>
              <a:ext uri="{FF2B5EF4-FFF2-40B4-BE49-F238E27FC236}">
                <a16:creationId xmlns:a16="http://schemas.microsoft.com/office/drawing/2014/main" id="{00A1E972-EDEC-CC58-7CB4-E8C92B57D9DC}"/>
              </a:ext>
            </a:extLst>
          </p:cNvPr>
          <p:cNvSpPr txBox="1"/>
          <p:nvPr/>
        </p:nvSpPr>
        <p:spPr bwMode="auto">
          <a:xfrm>
            <a:off x="4671217" y="5619479"/>
            <a:ext cx="3355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5</a:t>
            </a:r>
          </a:p>
        </p:txBody>
      </p:sp>
      <p:sp>
        <p:nvSpPr>
          <p:cNvPr id="194" name="TextBox 193">
            <a:extLst>
              <a:ext uri="{FF2B5EF4-FFF2-40B4-BE49-F238E27FC236}">
                <a16:creationId xmlns:a16="http://schemas.microsoft.com/office/drawing/2014/main" id="{BD332B4A-BA13-FEAC-7FEE-986740D47A43}"/>
              </a:ext>
            </a:extLst>
          </p:cNvPr>
          <p:cNvSpPr txBox="1"/>
          <p:nvPr/>
        </p:nvSpPr>
        <p:spPr bwMode="auto">
          <a:xfrm>
            <a:off x="5391175" y="5619479"/>
            <a:ext cx="3355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3</a:t>
            </a:r>
          </a:p>
        </p:txBody>
      </p:sp>
      <p:sp>
        <p:nvSpPr>
          <p:cNvPr id="195" name="TextBox 194">
            <a:extLst>
              <a:ext uri="{FF2B5EF4-FFF2-40B4-BE49-F238E27FC236}">
                <a16:creationId xmlns:a16="http://schemas.microsoft.com/office/drawing/2014/main" id="{1C71E710-502C-CAC5-877F-5DC599A83B1F}"/>
              </a:ext>
            </a:extLst>
          </p:cNvPr>
          <p:cNvSpPr txBox="1"/>
          <p:nvPr/>
        </p:nvSpPr>
        <p:spPr bwMode="auto">
          <a:xfrm>
            <a:off x="2819821" y="3977824"/>
            <a:ext cx="28280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1" u="sng" dirty="0">
                <a:solidFill>
                  <a:schemeClr val="bg1"/>
                </a:solidFill>
                <a:latin typeface="Calibri" panose="020F0502020204030204" pitchFamily="34" charset="0"/>
              </a:rPr>
              <a:t>At Risk</a:t>
            </a:r>
            <a:r>
              <a:rPr lang="en-AR" sz="1600" b="1" dirty="0">
                <a:solidFill>
                  <a:schemeClr val="bg1"/>
                </a:solidFill>
                <a:latin typeface="Calibri" panose="020F0502020204030204" pitchFamily="34" charset="0"/>
              </a:rPr>
              <a:t>     </a:t>
            </a:r>
            <a:r>
              <a:rPr lang="en-AR" sz="1600" b="1" u="sng" dirty="0">
                <a:solidFill>
                  <a:schemeClr val="bg1"/>
                </a:solidFill>
                <a:latin typeface="Calibri" panose="020F0502020204030204" pitchFamily="34" charset="0"/>
              </a:rPr>
              <a:t>Events</a:t>
            </a:r>
            <a:r>
              <a:rPr lang="en-AR" sz="1600" b="1" dirty="0">
                <a:solidFill>
                  <a:schemeClr val="bg1"/>
                </a:solidFill>
                <a:latin typeface="Calibri" panose="020F0502020204030204" pitchFamily="34" charset="0"/>
              </a:rPr>
              <a:t>      </a:t>
            </a:r>
            <a:r>
              <a:rPr lang="en-AR" sz="1600" b="1" u="sng" dirty="0">
                <a:solidFill>
                  <a:schemeClr val="bg1"/>
                </a:solidFill>
                <a:latin typeface="Calibri" panose="020F0502020204030204" pitchFamily="34" charset="0"/>
              </a:rPr>
              <a:t>Median RFS</a:t>
            </a:r>
          </a:p>
        </p:txBody>
      </p:sp>
      <p:sp>
        <p:nvSpPr>
          <p:cNvPr id="196" name="TextBox 195">
            <a:extLst>
              <a:ext uri="{FF2B5EF4-FFF2-40B4-BE49-F238E27FC236}">
                <a16:creationId xmlns:a16="http://schemas.microsoft.com/office/drawing/2014/main" id="{16C1920C-777D-3C2B-B908-76E2221B8F78}"/>
              </a:ext>
            </a:extLst>
          </p:cNvPr>
          <p:cNvSpPr txBox="1"/>
          <p:nvPr/>
        </p:nvSpPr>
        <p:spPr bwMode="auto">
          <a:xfrm>
            <a:off x="2956938" y="4286333"/>
            <a:ext cx="4165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28</a:t>
            </a:r>
          </a:p>
        </p:txBody>
      </p:sp>
      <p:sp>
        <p:nvSpPr>
          <p:cNvPr id="197" name="TextBox 196">
            <a:extLst>
              <a:ext uri="{FF2B5EF4-FFF2-40B4-BE49-F238E27FC236}">
                <a16:creationId xmlns:a16="http://schemas.microsoft.com/office/drawing/2014/main" id="{4F58E291-76E4-B3F4-1BE7-43B08CE56A0E}"/>
              </a:ext>
            </a:extLst>
          </p:cNvPr>
          <p:cNvSpPr txBox="1"/>
          <p:nvPr/>
        </p:nvSpPr>
        <p:spPr bwMode="auto">
          <a:xfrm>
            <a:off x="3864032" y="4286333"/>
            <a:ext cx="4165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3</a:t>
            </a:r>
          </a:p>
        </p:txBody>
      </p:sp>
      <p:sp>
        <p:nvSpPr>
          <p:cNvPr id="198" name="TextBox 197">
            <a:extLst>
              <a:ext uri="{FF2B5EF4-FFF2-40B4-BE49-F238E27FC236}">
                <a16:creationId xmlns:a16="http://schemas.microsoft.com/office/drawing/2014/main" id="{CF92FB3D-823A-D123-A765-82822820FC5A}"/>
              </a:ext>
            </a:extLst>
          </p:cNvPr>
          <p:cNvSpPr txBox="1"/>
          <p:nvPr/>
        </p:nvSpPr>
        <p:spPr bwMode="auto">
          <a:xfrm>
            <a:off x="4827028" y="4286333"/>
            <a:ext cx="4603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NR</a:t>
            </a:r>
          </a:p>
        </p:txBody>
      </p:sp>
      <p:grpSp>
        <p:nvGrpSpPr>
          <p:cNvPr id="312" name="Group 311">
            <a:extLst>
              <a:ext uri="{FF2B5EF4-FFF2-40B4-BE49-F238E27FC236}">
                <a16:creationId xmlns:a16="http://schemas.microsoft.com/office/drawing/2014/main" id="{5C3AEA21-B978-2225-0B36-72117E67ADAD}"/>
              </a:ext>
            </a:extLst>
          </p:cNvPr>
          <p:cNvGrpSpPr/>
          <p:nvPr/>
        </p:nvGrpSpPr>
        <p:grpSpPr>
          <a:xfrm>
            <a:off x="7209322" y="1891344"/>
            <a:ext cx="4336181" cy="1276350"/>
            <a:chOff x="7209322" y="1680330"/>
            <a:chExt cx="4336181" cy="1276350"/>
          </a:xfrm>
        </p:grpSpPr>
        <p:sp>
          <p:nvSpPr>
            <p:cNvPr id="167" name="Freeform 31">
              <a:extLst>
                <a:ext uri="{FF2B5EF4-FFF2-40B4-BE49-F238E27FC236}">
                  <a16:creationId xmlns:a16="http://schemas.microsoft.com/office/drawing/2014/main" id="{F9743FC8-9058-CB9F-A4AF-0637BE92460D}"/>
                </a:ext>
              </a:extLst>
            </p:cNvPr>
            <p:cNvSpPr/>
            <p:nvPr/>
          </p:nvSpPr>
          <p:spPr bwMode="auto">
            <a:xfrm>
              <a:off x="7209322" y="1732547"/>
              <a:ext cx="4336181" cy="1179095"/>
            </a:xfrm>
            <a:custGeom>
              <a:avLst/>
              <a:gdLst>
                <a:gd name="connsiteX0" fmla="*/ 0 w 4336181"/>
                <a:gd name="connsiteY0" fmla="*/ 0 h 1179095"/>
                <a:gd name="connsiteX1" fmla="*/ 2107933 w 4336181"/>
                <a:gd name="connsiteY1" fmla="*/ 0 h 1179095"/>
                <a:gd name="connsiteX2" fmla="*/ 2107933 w 4336181"/>
                <a:gd name="connsiteY2" fmla="*/ 226194 h 1179095"/>
                <a:gd name="connsiteX3" fmla="*/ 2906830 w 4336181"/>
                <a:gd name="connsiteY3" fmla="*/ 226194 h 1179095"/>
                <a:gd name="connsiteX4" fmla="*/ 2906830 w 4336181"/>
                <a:gd name="connsiteY4" fmla="*/ 577516 h 1179095"/>
                <a:gd name="connsiteX5" fmla="*/ 3811604 w 4336181"/>
                <a:gd name="connsiteY5" fmla="*/ 577516 h 1179095"/>
                <a:gd name="connsiteX6" fmla="*/ 3811604 w 4336181"/>
                <a:gd name="connsiteY6" fmla="*/ 1179095 h 1179095"/>
                <a:gd name="connsiteX7" fmla="*/ 4336181 w 4336181"/>
                <a:gd name="connsiteY7" fmla="*/ 1179095 h 117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36181" h="1179095">
                  <a:moveTo>
                    <a:pt x="0" y="0"/>
                  </a:moveTo>
                  <a:lnTo>
                    <a:pt x="2107933" y="0"/>
                  </a:lnTo>
                  <a:lnTo>
                    <a:pt x="2107933" y="226194"/>
                  </a:lnTo>
                  <a:lnTo>
                    <a:pt x="2906830" y="226194"/>
                  </a:lnTo>
                  <a:lnTo>
                    <a:pt x="2906830" y="577516"/>
                  </a:lnTo>
                  <a:lnTo>
                    <a:pt x="3811604" y="577516"/>
                  </a:lnTo>
                  <a:lnTo>
                    <a:pt x="3811604" y="1179095"/>
                  </a:lnTo>
                  <a:lnTo>
                    <a:pt x="4336181" y="1179095"/>
                  </a:lnTo>
                </a:path>
              </a:pathLst>
            </a:custGeom>
            <a:noFill/>
            <a:ln w="28575">
              <a:solidFill>
                <a:schemeClr val="accent1"/>
              </a:solidFill>
              <a:miter lim="800000"/>
              <a:headEnd/>
              <a:tailEnd/>
            </a:ln>
          </p:spPr>
          <p:txBody>
            <a:bodyPr rtlCol="0" anchor="ctr"/>
            <a:lstStyle/>
            <a:p>
              <a:pPr algn="ctr"/>
              <a:endParaRPr lang="en-AR" dirty="0"/>
            </a:p>
          </p:txBody>
        </p:sp>
        <p:cxnSp>
          <p:nvCxnSpPr>
            <p:cNvPr id="199" name="Straight Connector 198">
              <a:extLst>
                <a:ext uri="{FF2B5EF4-FFF2-40B4-BE49-F238E27FC236}">
                  <a16:creationId xmlns:a16="http://schemas.microsoft.com/office/drawing/2014/main" id="{F657AA9F-CFD4-DB79-5DDE-61E1525F974D}"/>
                </a:ext>
              </a:extLst>
            </p:cNvPr>
            <p:cNvCxnSpPr/>
            <p:nvPr/>
          </p:nvCxnSpPr>
          <p:spPr bwMode="auto">
            <a:xfrm>
              <a:off x="7432700" y="168033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4BF290FE-DB40-79F2-8E5A-8679DDE3C5CC}"/>
                </a:ext>
              </a:extLst>
            </p:cNvPr>
            <p:cNvCxnSpPr/>
            <p:nvPr/>
          </p:nvCxnSpPr>
          <p:spPr bwMode="auto">
            <a:xfrm>
              <a:off x="7848625" y="168033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174F0BC7-0D0C-1824-DF1E-7F95DE5C714A}"/>
                </a:ext>
              </a:extLst>
            </p:cNvPr>
            <p:cNvCxnSpPr/>
            <p:nvPr/>
          </p:nvCxnSpPr>
          <p:spPr bwMode="auto">
            <a:xfrm>
              <a:off x="8169300" y="168033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8D934FF2-FBD1-AED7-98E1-82D519E6254C}"/>
                </a:ext>
              </a:extLst>
            </p:cNvPr>
            <p:cNvCxnSpPr/>
            <p:nvPr/>
          </p:nvCxnSpPr>
          <p:spPr bwMode="auto">
            <a:xfrm>
              <a:off x="8220100" y="168033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D48B592-8992-9CA9-6638-BC4AEB4A0C49}"/>
                </a:ext>
              </a:extLst>
            </p:cNvPr>
            <p:cNvCxnSpPr/>
            <p:nvPr/>
          </p:nvCxnSpPr>
          <p:spPr bwMode="auto">
            <a:xfrm>
              <a:off x="8458225" y="168033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CC117FA0-62F0-CE1A-3D2C-A8FF3F0F8082}"/>
                </a:ext>
              </a:extLst>
            </p:cNvPr>
            <p:cNvCxnSpPr/>
            <p:nvPr/>
          </p:nvCxnSpPr>
          <p:spPr bwMode="auto">
            <a:xfrm>
              <a:off x="8475688" y="168033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22FA8478-6A31-4482-442D-13F0C1EA9656}"/>
                </a:ext>
              </a:extLst>
            </p:cNvPr>
            <p:cNvCxnSpPr/>
            <p:nvPr/>
          </p:nvCxnSpPr>
          <p:spPr bwMode="auto">
            <a:xfrm>
              <a:off x="8493150" y="168033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AB8400CF-2FA4-B8B2-80BD-CEF1F4FAA3D9}"/>
                </a:ext>
              </a:extLst>
            </p:cNvPr>
            <p:cNvCxnSpPr/>
            <p:nvPr/>
          </p:nvCxnSpPr>
          <p:spPr bwMode="auto">
            <a:xfrm>
              <a:off x="8639200" y="168033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3775898A-EB70-86FB-408F-8D07315D771D}"/>
                </a:ext>
              </a:extLst>
            </p:cNvPr>
            <p:cNvCxnSpPr/>
            <p:nvPr/>
          </p:nvCxnSpPr>
          <p:spPr bwMode="auto">
            <a:xfrm>
              <a:off x="8661425" y="168033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8D2AED35-ABAE-4051-DA25-E8E5D02F38DE}"/>
                </a:ext>
              </a:extLst>
            </p:cNvPr>
            <p:cNvCxnSpPr/>
            <p:nvPr/>
          </p:nvCxnSpPr>
          <p:spPr bwMode="auto">
            <a:xfrm>
              <a:off x="8975750" y="168033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80E48537-7E76-86AF-4682-F902304FC051}"/>
                </a:ext>
              </a:extLst>
            </p:cNvPr>
            <p:cNvCxnSpPr/>
            <p:nvPr/>
          </p:nvCxnSpPr>
          <p:spPr bwMode="auto">
            <a:xfrm>
              <a:off x="8994800" y="168033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E80AA595-0CC8-DCBB-729D-8FA98AB8806F}"/>
                </a:ext>
              </a:extLst>
            </p:cNvPr>
            <p:cNvCxnSpPr/>
            <p:nvPr/>
          </p:nvCxnSpPr>
          <p:spPr bwMode="auto">
            <a:xfrm>
              <a:off x="9026550" y="168033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360288B4-900B-1B77-B1C9-8E9E0395E721}"/>
                </a:ext>
              </a:extLst>
            </p:cNvPr>
            <p:cNvCxnSpPr/>
            <p:nvPr/>
          </p:nvCxnSpPr>
          <p:spPr bwMode="auto">
            <a:xfrm>
              <a:off x="9226575" y="168033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88EF7661-4ECF-1438-613B-D292BD6B08BE}"/>
                </a:ext>
              </a:extLst>
            </p:cNvPr>
            <p:cNvCxnSpPr/>
            <p:nvPr/>
          </p:nvCxnSpPr>
          <p:spPr bwMode="auto">
            <a:xfrm>
              <a:off x="9385325" y="189940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AF14AD58-2A43-52A6-3133-918AC837BE86}"/>
                </a:ext>
              </a:extLst>
            </p:cNvPr>
            <p:cNvCxnSpPr/>
            <p:nvPr/>
          </p:nvCxnSpPr>
          <p:spPr bwMode="auto">
            <a:xfrm>
              <a:off x="9334525" y="189940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524E392D-9537-E1AB-2A0F-868605EE8143}"/>
                </a:ext>
              </a:extLst>
            </p:cNvPr>
            <p:cNvCxnSpPr/>
            <p:nvPr/>
          </p:nvCxnSpPr>
          <p:spPr bwMode="auto">
            <a:xfrm>
              <a:off x="9874275" y="189940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E1626DDA-750B-FBEE-72AF-0A4E3DB744F5}"/>
                </a:ext>
              </a:extLst>
            </p:cNvPr>
            <p:cNvCxnSpPr/>
            <p:nvPr/>
          </p:nvCxnSpPr>
          <p:spPr bwMode="auto">
            <a:xfrm>
              <a:off x="9909200" y="189940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4D8CB60D-BF01-9A43-5FAD-567BBE12DF76}"/>
                </a:ext>
              </a:extLst>
            </p:cNvPr>
            <p:cNvCxnSpPr/>
            <p:nvPr/>
          </p:nvCxnSpPr>
          <p:spPr bwMode="auto">
            <a:xfrm>
              <a:off x="9867925" y="1899405"/>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0FAD7CE3-A0E1-1C75-154D-6D472561A37E}"/>
                </a:ext>
              </a:extLst>
            </p:cNvPr>
            <p:cNvCxnSpPr/>
            <p:nvPr/>
          </p:nvCxnSpPr>
          <p:spPr bwMode="auto">
            <a:xfrm>
              <a:off x="10509275" y="2255272"/>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A3D144A6-83A8-0398-4E41-2187C5CD5E7C}"/>
                </a:ext>
              </a:extLst>
            </p:cNvPr>
            <p:cNvCxnSpPr/>
            <p:nvPr/>
          </p:nvCxnSpPr>
          <p:spPr bwMode="auto">
            <a:xfrm>
              <a:off x="10626750" y="2255272"/>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C5AE81CA-0186-5BE5-D86B-CBCD08088DD5}"/>
                </a:ext>
              </a:extLst>
            </p:cNvPr>
            <p:cNvCxnSpPr/>
            <p:nvPr/>
          </p:nvCxnSpPr>
          <p:spPr bwMode="auto">
            <a:xfrm>
              <a:off x="10766450" y="2255272"/>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BC70D4BA-2A1F-A403-0E32-FE95882ED8E2}"/>
                </a:ext>
              </a:extLst>
            </p:cNvPr>
            <p:cNvCxnSpPr/>
            <p:nvPr/>
          </p:nvCxnSpPr>
          <p:spPr bwMode="auto">
            <a:xfrm>
              <a:off x="11458600" y="284873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1DA589CF-5348-372A-E753-03469F4A3E36}"/>
                </a:ext>
              </a:extLst>
            </p:cNvPr>
            <p:cNvCxnSpPr/>
            <p:nvPr/>
          </p:nvCxnSpPr>
          <p:spPr bwMode="auto">
            <a:xfrm>
              <a:off x="11537975" y="2848730"/>
              <a:ext cx="0" cy="1079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387AF634-8FE7-BAA2-FD9A-2EE6B03752D7}"/>
              </a:ext>
            </a:extLst>
          </p:cNvPr>
          <p:cNvGrpSpPr/>
          <p:nvPr/>
        </p:nvGrpSpPr>
        <p:grpSpPr>
          <a:xfrm>
            <a:off x="1206072" y="1881064"/>
            <a:ext cx="4441812" cy="1155700"/>
            <a:chOff x="1206072" y="1670050"/>
            <a:chExt cx="4441812" cy="1155700"/>
          </a:xfrm>
        </p:grpSpPr>
        <p:sp>
          <p:nvSpPr>
            <p:cNvPr id="223" name="Freeform 29">
              <a:extLst>
                <a:ext uri="{FF2B5EF4-FFF2-40B4-BE49-F238E27FC236}">
                  <a16:creationId xmlns:a16="http://schemas.microsoft.com/office/drawing/2014/main" id="{D22FA8E8-52FF-AF6C-F1DC-2AD1650B0DEE}"/>
                </a:ext>
              </a:extLst>
            </p:cNvPr>
            <p:cNvSpPr/>
            <p:nvPr/>
          </p:nvSpPr>
          <p:spPr bwMode="auto">
            <a:xfrm>
              <a:off x="1254428" y="1713926"/>
              <a:ext cx="4337656" cy="1070629"/>
            </a:xfrm>
            <a:custGeom>
              <a:avLst/>
              <a:gdLst>
                <a:gd name="connsiteX0" fmla="*/ 0 w 4337656"/>
                <a:gd name="connsiteY0" fmla="*/ 0 h 1070629"/>
                <a:gd name="connsiteX1" fmla="*/ 2145853 w 4337656"/>
                <a:gd name="connsiteY1" fmla="*/ 9190 h 1070629"/>
                <a:gd name="connsiteX2" fmla="*/ 2145853 w 4337656"/>
                <a:gd name="connsiteY2" fmla="*/ 243533 h 1070629"/>
                <a:gd name="connsiteX3" fmla="*/ 3028089 w 4337656"/>
                <a:gd name="connsiteY3" fmla="*/ 243533 h 1070629"/>
                <a:gd name="connsiteX4" fmla="*/ 3028089 w 4337656"/>
                <a:gd name="connsiteY4" fmla="*/ 583561 h 1070629"/>
                <a:gd name="connsiteX5" fmla="*/ 3744905 w 4337656"/>
                <a:gd name="connsiteY5" fmla="*/ 583561 h 1070629"/>
                <a:gd name="connsiteX6" fmla="*/ 3744905 w 4337656"/>
                <a:gd name="connsiteY6" fmla="*/ 1070629 h 1070629"/>
                <a:gd name="connsiteX7" fmla="*/ 4337656 w 4337656"/>
                <a:gd name="connsiteY7" fmla="*/ 1070629 h 107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37656" h="1070629">
                  <a:moveTo>
                    <a:pt x="0" y="0"/>
                  </a:moveTo>
                  <a:lnTo>
                    <a:pt x="2145853" y="9190"/>
                  </a:lnTo>
                  <a:lnTo>
                    <a:pt x="2145853" y="243533"/>
                  </a:lnTo>
                  <a:lnTo>
                    <a:pt x="3028089" y="243533"/>
                  </a:lnTo>
                  <a:lnTo>
                    <a:pt x="3028089" y="583561"/>
                  </a:lnTo>
                  <a:lnTo>
                    <a:pt x="3744905" y="583561"/>
                  </a:lnTo>
                  <a:lnTo>
                    <a:pt x="3744905" y="1070629"/>
                  </a:lnTo>
                  <a:lnTo>
                    <a:pt x="4337656" y="1070629"/>
                  </a:lnTo>
                </a:path>
              </a:pathLst>
            </a:custGeom>
            <a:noFill/>
            <a:ln w="28575">
              <a:solidFill>
                <a:schemeClr val="accent1"/>
              </a:solidFill>
              <a:miter lim="800000"/>
              <a:headEnd/>
              <a:tailEnd/>
            </a:ln>
          </p:spPr>
          <p:txBody>
            <a:bodyPr rtlCol="0" anchor="ctr"/>
            <a:lstStyle/>
            <a:p>
              <a:pPr algn="ctr"/>
              <a:endParaRPr lang="en-AR" dirty="0"/>
            </a:p>
          </p:txBody>
        </p:sp>
        <p:cxnSp>
          <p:nvCxnSpPr>
            <p:cNvPr id="224" name="Straight Connector 223">
              <a:extLst>
                <a:ext uri="{FF2B5EF4-FFF2-40B4-BE49-F238E27FC236}">
                  <a16:creationId xmlns:a16="http://schemas.microsoft.com/office/drawing/2014/main" id="{BDAB3DBF-C3F8-A745-4187-316D36202DC6}"/>
                </a:ext>
              </a:extLst>
            </p:cNvPr>
            <p:cNvCxnSpPr/>
            <p:nvPr/>
          </p:nvCxnSpPr>
          <p:spPr bwMode="auto">
            <a:xfrm>
              <a:off x="1254428"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2E9B6354-111F-2392-AD1E-CB3B04DFD67E}"/>
                </a:ext>
              </a:extLst>
            </p:cNvPr>
            <p:cNvCxnSpPr/>
            <p:nvPr/>
          </p:nvCxnSpPr>
          <p:spPr bwMode="auto">
            <a:xfrm>
              <a:off x="1667178"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1953F28D-C6CD-391E-4573-BEA497251BC1}"/>
                </a:ext>
              </a:extLst>
            </p:cNvPr>
            <p:cNvCxnSpPr/>
            <p:nvPr/>
          </p:nvCxnSpPr>
          <p:spPr bwMode="auto">
            <a:xfrm>
              <a:off x="1921178"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0786289C-FFC3-C7A6-0AD7-79A446B1F63C}"/>
                </a:ext>
              </a:extLst>
            </p:cNvPr>
            <p:cNvCxnSpPr/>
            <p:nvPr/>
          </p:nvCxnSpPr>
          <p:spPr bwMode="auto">
            <a:xfrm>
              <a:off x="2029128"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ACAE32DF-5181-FD6F-4DCC-80F2E5432B65}"/>
                </a:ext>
              </a:extLst>
            </p:cNvPr>
            <p:cNvCxnSpPr/>
            <p:nvPr/>
          </p:nvCxnSpPr>
          <p:spPr bwMode="auto">
            <a:xfrm>
              <a:off x="2391078"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952E575C-F2B9-AF03-0B5D-A48BD7D83255}"/>
                </a:ext>
              </a:extLst>
            </p:cNvPr>
            <p:cNvCxnSpPr/>
            <p:nvPr/>
          </p:nvCxnSpPr>
          <p:spPr bwMode="auto">
            <a:xfrm>
              <a:off x="2413303"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521F4CBA-283A-3A1A-8CEF-098D72015A5D}"/>
                </a:ext>
              </a:extLst>
            </p:cNvPr>
            <p:cNvCxnSpPr/>
            <p:nvPr/>
          </p:nvCxnSpPr>
          <p:spPr bwMode="auto">
            <a:xfrm>
              <a:off x="2432353"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F84E2C00-FF56-EE60-8912-3A852F5958C1}"/>
                </a:ext>
              </a:extLst>
            </p:cNvPr>
            <p:cNvCxnSpPr/>
            <p:nvPr/>
          </p:nvCxnSpPr>
          <p:spPr bwMode="auto">
            <a:xfrm>
              <a:off x="2606978"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9ED2D4FD-1C1E-5C29-7CFB-AD3AE43E6A8D}"/>
                </a:ext>
              </a:extLst>
            </p:cNvPr>
            <p:cNvCxnSpPr/>
            <p:nvPr/>
          </p:nvCxnSpPr>
          <p:spPr bwMode="auto">
            <a:xfrm>
              <a:off x="2689528"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132B0BDB-BAD2-8DDF-2613-BE305C9EE275}"/>
                </a:ext>
              </a:extLst>
            </p:cNvPr>
            <p:cNvCxnSpPr/>
            <p:nvPr/>
          </p:nvCxnSpPr>
          <p:spPr bwMode="auto">
            <a:xfrm>
              <a:off x="2943528"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02F3A08F-8668-83C0-5BF3-938236FEC13C}"/>
                </a:ext>
              </a:extLst>
            </p:cNvPr>
            <p:cNvCxnSpPr/>
            <p:nvPr/>
          </p:nvCxnSpPr>
          <p:spPr bwMode="auto">
            <a:xfrm>
              <a:off x="3051478"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B1B0ECD-253A-896E-2645-9B5132DDD77F}"/>
                </a:ext>
              </a:extLst>
            </p:cNvPr>
            <p:cNvCxnSpPr/>
            <p:nvPr/>
          </p:nvCxnSpPr>
          <p:spPr bwMode="auto">
            <a:xfrm>
              <a:off x="3083228"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DCBAAE64-F4AD-DA34-A5D1-61433CD98B72}"/>
                </a:ext>
              </a:extLst>
            </p:cNvPr>
            <p:cNvCxnSpPr/>
            <p:nvPr/>
          </p:nvCxnSpPr>
          <p:spPr bwMode="auto">
            <a:xfrm>
              <a:off x="3130853"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78D7C909-87F1-8542-370F-8D98CCE89AC3}"/>
                </a:ext>
              </a:extLst>
            </p:cNvPr>
            <p:cNvCxnSpPr/>
            <p:nvPr/>
          </p:nvCxnSpPr>
          <p:spPr bwMode="auto">
            <a:xfrm>
              <a:off x="3213403"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5DD3F117-D486-39B5-24D3-B4847F395CCD}"/>
                </a:ext>
              </a:extLst>
            </p:cNvPr>
            <p:cNvCxnSpPr/>
            <p:nvPr/>
          </p:nvCxnSpPr>
          <p:spPr bwMode="auto">
            <a:xfrm>
              <a:off x="3368978" y="16700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37B2673C-0FD4-7435-D863-F4C2FD8DE890}"/>
                </a:ext>
              </a:extLst>
            </p:cNvPr>
            <p:cNvCxnSpPr/>
            <p:nvPr/>
          </p:nvCxnSpPr>
          <p:spPr bwMode="auto">
            <a:xfrm>
              <a:off x="3464228" y="18986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684A22D1-4C42-5EA1-27F4-B0220DB52AFD}"/>
                </a:ext>
              </a:extLst>
            </p:cNvPr>
            <p:cNvCxnSpPr/>
            <p:nvPr/>
          </p:nvCxnSpPr>
          <p:spPr bwMode="auto">
            <a:xfrm>
              <a:off x="4080178" y="18986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BFFE7D17-31D4-E0AA-C6EF-6DBED0629993}"/>
                </a:ext>
              </a:extLst>
            </p:cNvPr>
            <p:cNvCxnSpPr/>
            <p:nvPr/>
          </p:nvCxnSpPr>
          <p:spPr bwMode="auto">
            <a:xfrm>
              <a:off x="4130978" y="18986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9E4DF071-A355-E07F-1A29-B09452363335}"/>
                </a:ext>
              </a:extLst>
            </p:cNvPr>
            <p:cNvCxnSpPr/>
            <p:nvPr/>
          </p:nvCxnSpPr>
          <p:spPr bwMode="auto">
            <a:xfrm>
              <a:off x="4162728" y="18986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10A88F65-6A1B-5B10-BFE1-FE77FC07D4E3}"/>
                </a:ext>
              </a:extLst>
            </p:cNvPr>
            <p:cNvCxnSpPr/>
            <p:nvPr/>
          </p:nvCxnSpPr>
          <p:spPr bwMode="auto">
            <a:xfrm>
              <a:off x="4807253" y="22415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E0EA3005-74BE-E954-8D8A-8E6898E0305E}"/>
                </a:ext>
              </a:extLst>
            </p:cNvPr>
            <p:cNvCxnSpPr/>
            <p:nvPr/>
          </p:nvCxnSpPr>
          <p:spPr bwMode="auto">
            <a:xfrm>
              <a:off x="4832653" y="224155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B588F69-A85B-E9BB-72C5-BA6F318E64E1}"/>
                </a:ext>
              </a:extLst>
            </p:cNvPr>
            <p:cNvCxnSpPr/>
            <p:nvPr/>
          </p:nvCxnSpPr>
          <p:spPr bwMode="auto">
            <a:xfrm>
              <a:off x="5131103" y="271780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167998EB-BD46-F787-9A64-7B6D0BE8844C}"/>
                </a:ext>
              </a:extLst>
            </p:cNvPr>
            <p:cNvCxnSpPr/>
            <p:nvPr/>
          </p:nvCxnSpPr>
          <p:spPr bwMode="auto">
            <a:xfrm>
              <a:off x="5594653" y="2717800"/>
              <a:ext cx="0" cy="107950"/>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F60AD17A-D7E4-FF4C-D2E3-D1D216D225D8}"/>
                </a:ext>
              </a:extLst>
            </p:cNvPr>
            <p:cNvCxnSpPr>
              <a:cxnSpLocks/>
            </p:cNvCxnSpPr>
            <p:nvPr/>
          </p:nvCxnSpPr>
          <p:spPr bwMode="auto">
            <a:xfrm>
              <a:off x="5536284" y="2784555"/>
              <a:ext cx="111600" cy="0"/>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F1A5BF12-F2CD-65D7-50AC-D15A877CEB74}"/>
                </a:ext>
              </a:extLst>
            </p:cNvPr>
            <p:cNvCxnSpPr>
              <a:cxnSpLocks/>
            </p:cNvCxnSpPr>
            <p:nvPr/>
          </p:nvCxnSpPr>
          <p:spPr bwMode="auto">
            <a:xfrm>
              <a:off x="1206072" y="1716231"/>
              <a:ext cx="111600" cy="0"/>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D8B54C0A-D636-67B6-B7C7-C3CEAE3E647F}"/>
                </a:ext>
              </a:extLst>
            </p:cNvPr>
            <p:cNvCxnSpPr>
              <a:cxnSpLocks/>
            </p:cNvCxnSpPr>
            <p:nvPr/>
          </p:nvCxnSpPr>
          <p:spPr bwMode="auto">
            <a:xfrm>
              <a:off x="3313178" y="1720977"/>
              <a:ext cx="111600" cy="0"/>
            </a:xfrm>
            <a:prstGeom prst="line">
              <a:avLst/>
            </a:prstGeom>
            <a:noFill/>
            <a:ln w="28575" cap="flat" cmpd="sng" algn="ctr">
              <a:solidFill>
                <a:schemeClr val="accent1"/>
              </a:solidFill>
              <a:prstDash val="solid"/>
              <a:round/>
              <a:headEnd type="none" w="med" len="med"/>
              <a:tailEnd type="none" w="med" len="med"/>
            </a:ln>
            <a:effectLst/>
          </p:spPr>
        </p:cxnSp>
      </p:grpSp>
      <p:sp>
        <p:nvSpPr>
          <p:cNvPr id="270" name="TextBox 269">
            <a:extLst>
              <a:ext uri="{FF2B5EF4-FFF2-40B4-BE49-F238E27FC236}">
                <a16:creationId xmlns:a16="http://schemas.microsoft.com/office/drawing/2014/main" id="{BA059B4D-C7D8-DE57-8823-3E31992B10A7}"/>
              </a:ext>
            </a:extLst>
          </p:cNvPr>
          <p:cNvSpPr txBox="1"/>
          <p:nvPr/>
        </p:nvSpPr>
        <p:spPr bwMode="auto">
          <a:xfrm>
            <a:off x="6323462" y="5419502"/>
            <a:ext cx="10829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1" dirty="0">
                <a:solidFill>
                  <a:schemeClr val="bg1"/>
                </a:solidFill>
                <a:latin typeface="Calibri" panose="020F0502020204030204" pitchFamily="34" charset="0"/>
              </a:rPr>
              <a:t>No. at Risk</a:t>
            </a:r>
          </a:p>
        </p:txBody>
      </p:sp>
      <p:sp>
        <p:nvSpPr>
          <p:cNvPr id="271" name="TextBox 270">
            <a:extLst>
              <a:ext uri="{FF2B5EF4-FFF2-40B4-BE49-F238E27FC236}">
                <a16:creationId xmlns:a16="http://schemas.microsoft.com/office/drawing/2014/main" id="{D83ECAD1-3BCE-1658-B38F-E8DB862C5030}"/>
              </a:ext>
            </a:extLst>
          </p:cNvPr>
          <p:cNvSpPr txBox="1"/>
          <p:nvPr/>
        </p:nvSpPr>
        <p:spPr bwMode="auto">
          <a:xfrm>
            <a:off x="6948273" y="5619191"/>
            <a:ext cx="425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29</a:t>
            </a:r>
          </a:p>
        </p:txBody>
      </p:sp>
      <p:sp>
        <p:nvSpPr>
          <p:cNvPr id="272" name="TextBox 271">
            <a:extLst>
              <a:ext uri="{FF2B5EF4-FFF2-40B4-BE49-F238E27FC236}">
                <a16:creationId xmlns:a16="http://schemas.microsoft.com/office/drawing/2014/main" id="{5279DC07-DAD9-1778-B1F1-365B6D91718C}"/>
              </a:ext>
            </a:extLst>
          </p:cNvPr>
          <p:cNvSpPr txBox="1"/>
          <p:nvPr/>
        </p:nvSpPr>
        <p:spPr bwMode="auto">
          <a:xfrm>
            <a:off x="7583382" y="5619191"/>
            <a:ext cx="425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27</a:t>
            </a:r>
          </a:p>
        </p:txBody>
      </p:sp>
      <p:sp>
        <p:nvSpPr>
          <p:cNvPr id="273" name="TextBox 272">
            <a:extLst>
              <a:ext uri="{FF2B5EF4-FFF2-40B4-BE49-F238E27FC236}">
                <a16:creationId xmlns:a16="http://schemas.microsoft.com/office/drawing/2014/main" id="{BFD623D8-2D5C-EE9B-4864-7A9F10BB6C2B}"/>
              </a:ext>
            </a:extLst>
          </p:cNvPr>
          <p:cNvSpPr txBox="1"/>
          <p:nvPr/>
        </p:nvSpPr>
        <p:spPr bwMode="auto">
          <a:xfrm>
            <a:off x="8196321" y="5619191"/>
            <a:ext cx="425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24</a:t>
            </a:r>
          </a:p>
        </p:txBody>
      </p:sp>
      <p:sp>
        <p:nvSpPr>
          <p:cNvPr id="274" name="TextBox 273">
            <a:extLst>
              <a:ext uri="{FF2B5EF4-FFF2-40B4-BE49-F238E27FC236}">
                <a16:creationId xmlns:a16="http://schemas.microsoft.com/office/drawing/2014/main" id="{B1A5263F-D182-A6EA-9705-A14BD124A5C4}"/>
              </a:ext>
            </a:extLst>
          </p:cNvPr>
          <p:cNvSpPr txBox="1"/>
          <p:nvPr/>
        </p:nvSpPr>
        <p:spPr bwMode="auto">
          <a:xfrm>
            <a:off x="8807986" y="5619191"/>
            <a:ext cx="425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15</a:t>
            </a:r>
          </a:p>
        </p:txBody>
      </p:sp>
      <p:sp>
        <p:nvSpPr>
          <p:cNvPr id="281" name="TextBox 280">
            <a:extLst>
              <a:ext uri="{FF2B5EF4-FFF2-40B4-BE49-F238E27FC236}">
                <a16:creationId xmlns:a16="http://schemas.microsoft.com/office/drawing/2014/main" id="{B85F6DC6-254B-8AD6-6D84-C9A6A5EC47AE}"/>
              </a:ext>
            </a:extLst>
          </p:cNvPr>
          <p:cNvSpPr txBox="1"/>
          <p:nvPr/>
        </p:nvSpPr>
        <p:spPr bwMode="auto">
          <a:xfrm>
            <a:off x="9442445" y="5619191"/>
            <a:ext cx="425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11</a:t>
            </a:r>
          </a:p>
        </p:txBody>
      </p:sp>
      <p:sp>
        <p:nvSpPr>
          <p:cNvPr id="282" name="TextBox 281">
            <a:extLst>
              <a:ext uri="{FF2B5EF4-FFF2-40B4-BE49-F238E27FC236}">
                <a16:creationId xmlns:a16="http://schemas.microsoft.com/office/drawing/2014/main" id="{DF635C34-476C-D5E4-EED4-7E988E21947B}"/>
              </a:ext>
            </a:extLst>
          </p:cNvPr>
          <p:cNvSpPr txBox="1"/>
          <p:nvPr/>
        </p:nvSpPr>
        <p:spPr bwMode="auto">
          <a:xfrm>
            <a:off x="10077554" y="5619191"/>
            <a:ext cx="3355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7</a:t>
            </a:r>
          </a:p>
        </p:txBody>
      </p:sp>
      <p:sp>
        <p:nvSpPr>
          <p:cNvPr id="283" name="TextBox 282">
            <a:extLst>
              <a:ext uri="{FF2B5EF4-FFF2-40B4-BE49-F238E27FC236}">
                <a16:creationId xmlns:a16="http://schemas.microsoft.com/office/drawing/2014/main" id="{C632BBA8-9BE8-72D9-191C-FA130BC7CC0E}"/>
              </a:ext>
            </a:extLst>
          </p:cNvPr>
          <p:cNvSpPr txBox="1"/>
          <p:nvPr/>
        </p:nvSpPr>
        <p:spPr bwMode="auto">
          <a:xfrm>
            <a:off x="10690493" y="5619191"/>
            <a:ext cx="3355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4</a:t>
            </a:r>
          </a:p>
        </p:txBody>
      </p:sp>
      <p:sp>
        <p:nvSpPr>
          <p:cNvPr id="284" name="TextBox 283">
            <a:extLst>
              <a:ext uri="{FF2B5EF4-FFF2-40B4-BE49-F238E27FC236}">
                <a16:creationId xmlns:a16="http://schemas.microsoft.com/office/drawing/2014/main" id="{EA197B5C-12BF-8456-B4E7-000A2DC5D44E}"/>
              </a:ext>
            </a:extLst>
          </p:cNvPr>
          <p:cNvSpPr txBox="1"/>
          <p:nvPr/>
        </p:nvSpPr>
        <p:spPr bwMode="auto">
          <a:xfrm>
            <a:off x="11302158" y="5619191"/>
            <a:ext cx="3355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2</a:t>
            </a:r>
          </a:p>
        </p:txBody>
      </p:sp>
      <p:sp>
        <p:nvSpPr>
          <p:cNvPr id="285" name="TextBox 284">
            <a:extLst>
              <a:ext uri="{FF2B5EF4-FFF2-40B4-BE49-F238E27FC236}">
                <a16:creationId xmlns:a16="http://schemas.microsoft.com/office/drawing/2014/main" id="{F9DACB7A-C78C-47FA-FD4B-FB1F52769AF4}"/>
              </a:ext>
            </a:extLst>
          </p:cNvPr>
          <p:cNvSpPr txBox="1"/>
          <p:nvPr/>
        </p:nvSpPr>
        <p:spPr bwMode="auto">
          <a:xfrm>
            <a:off x="7996818" y="1482529"/>
            <a:ext cx="2446637"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a:t>
            </a:r>
          </a:p>
        </p:txBody>
      </p:sp>
      <p:sp>
        <p:nvSpPr>
          <p:cNvPr id="286" name="TextBox 285">
            <a:extLst>
              <a:ext uri="{FF2B5EF4-FFF2-40B4-BE49-F238E27FC236}">
                <a16:creationId xmlns:a16="http://schemas.microsoft.com/office/drawing/2014/main" id="{02E0A31E-1CA8-B320-DB46-2583A284DA0B}"/>
              </a:ext>
            </a:extLst>
          </p:cNvPr>
          <p:cNvSpPr txBox="1"/>
          <p:nvPr/>
        </p:nvSpPr>
        <p:spPr bwMode="auto">
          <a:xfrm>
            <a:off x="2125870" y="1468200"/>
            <a:ext cx="2446637"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RFS</a:t>
            </a:r>
          </a:p>
        </p:txBody>
      </p:sp>
      <p:sp>
        <p:nvSpPr>
          <p:cNvPr id="287" name="TextBox 286">
            <a:extLst>
              <a:ext uri="{FF2B5EF4-FFF2-40B4-BE49-F238E27FC236}">
                <a16:creationId xmlns:a16="http://schemas.microsoft.com/office/drawing/2014/main" id="{584D7A02-AEAC-8B44-7E8F-6CB98149736B}"/>
              </a:ext>
            </a:extLst>
          </p:cNvPr>
          <p:cNvSpPr txBox="1"/>
          <p:nvPr/>
        </p:nvSpPr>
        <p:spPr bwMode="auto">
          <a:xfrm rot="16200000">
            <a:off x="-941298" y="3246239"/>
            <a:ext cx="3028028"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Alive Without Recurrence (%)</a:t>
            </a:r>
          </a:p>
        </p:txBody>
      </p:sp>
      <p:sp>
        <p:nvSpPr>
          <p:cNvPr id="288" name="TextBox 287">
            <a:extLst>
              <a:ext uri="{FF2B5EF4-FFF2-40B4-BE49-F238E27FC236}">
                <a16:creationId xmlns:a16="http://schemas.microsoft.com/office/drawing/2014/main" id="{40C7B48F-1351-E2E4-78FC-6EE9BF48D432}"/>
              </a:ext>
            </a:extLst>
          </p:cNvPr>
          <p:cNvSpPr txBox="1"/>
          <p:nvPr/>
        </p:nvSpPr>
        <p:spPr bwMode="auto">
          <a:xfrm rot="16200000">
            <a:off x="5339241" y="3292787"/>
            <a:ext cx="2446637"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Alive (%)</a:t>
            </a:r>
          </a:p>
        </p:txBody>
      </p:sp>
      <p:sp>
        <p:nvSpPr>
          <p:cNvPr id="289" name="TextBox 288">
            <a:extLst>
              <a:ext uri="{FF2B5EF4-FFF2-40B4-BE49-F238E27FC236}">
                <a16:creationId xmlns:a16="http://schemas.microsoft.com/office/drawing/2014/main" id="{8A0D1447-130B-FE11-05E9-014B06B5B2D0}"/>
              </a:ext>
            </a:extLst>
          </p:cNvPr>
          <p:cNvSpPr txBox="1"/>
          <p:nvPr/>
        </p:nvSpPr>
        <p:spPr bwMode="auto">
          <a:xfrm>
            <a:off x="2054582" y="5273473"/>
            <a:ext cx="2446637"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Since Resection</a:t>
            </a:r>
          </a:p>
        </p:txBody>
      </p:sp>
      <p:sp>
        <p:nvSpPr>
          <p:cNvPr id="290" name="TextBox 289">
            <a:extLst>
              <a:ext uri="{FF2B5EF4-FFF2-40B4-BE49-F238E27FC236}">
                <a16:creationId xmlns:a16="http://schemas.microsoft.com/office/drawing/2014/main" id="{B263B05E-EE22-E4E1-1C14-AE9941BA98B5}"/>
              </a:ext>
            </a:extLst>
          </p:cNvPr>
          <p:cNvSpPr txBox="1"/>
          <p:nvPr/>
        </p:nvSpPr>
        <p:spPr bwMode="auto">
          <a:xfrm>
            <a:off x="8168825" y="5275000"/>
            <a:ext cx="2446637"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Since Registration</a:t>
            </a:r>
          </a:p>
        </p:txBody>
      </p:sp>
      <p:grpSp>
        <p:nvGrpSpPr>
          <p:cNvPr id="301" name="Group 300">
            <a:extLst>
              <a:ext uri="{FF2B5EF4-FFF2-40B4-BE49-F238E27FC236}">
                <a16:creationId xmlns:a16="http://schemas.microsoft.com/office/drawing/2014/main" id="{1A06108A-2743-F99B-B659-92CF6054FE9F}"/>
              </a:ext>
            </a:extLst>
          </p:cNvPr>
          <p:cNvGrpSpPr/>
          <p:nvPr/>
        </p:nvGrpSpPr>
        <p:grpSpPr>
          <a:xfrm>
            <a:off x="1089791" y="4946902"/>
            <a:ext cx="4811209" cy="338554"/>
            <a:chOff x="1102669" y="4832869"/>
            <a:chExt cx="4811209" cy="338554"/>
          </a:xfrm>
        </p:grpSpPr>
        <p:sp>
          <p:nvSpPr>
            <p:cNvPr id="302" name="TextBox 301">
              <a:extLst>
                <a:ext uri="{FF2B5EF4-FFF2-40B4-BE49-F238E27FC236}">
                  <a16:creationId xmlns:a16="http://schemas.microsoft.com/office/drawing/2014/main" id="{C5589DFF-B78E-318B-F993-19DD9AC7E5D4}"/>
                </a:ext>
              </a:extLst>
            </p:cNvPr>
            <p:cNvSpPr txBox="1"/>
            <p:nvPr/>
          </p:nvSpPr>
          <p:spPr bwMode="auto">
            <a:xfrm>
              <a:off x="1102669" y="4832869"/>
              <a:ext cx="2519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0</a:t>
              </a:r>
            </a:p>
          </p:txBody>
        </p:sp>
        <p:sp>
          <p:nvSpPr>
            <p:cNvPr id="303" name="TextBox 302">
              <a:extLst>
                <a:ext uri="{FF2B5EF4-FFF2-40B4-BE49-F238E27FC236}">
                  <a16:creationId xmlns:a16="http://schemas.microsoft.com/office/drawing/2014/main" id="{DA9364F9-1EF7-FA91-D211-A8760B7D18D5}"/>
                </a:ext>
              </a:extLst>
            </p:cNvPr>
            <p:cNvSpPr txBox="1"/>
            <p:nvPr/>
          </p:nvSpPr>
          <p:spPr bwMode="auto">
            <a:xfrm>
              <a:off x="1817562" y="4832869"/>
              <a:ext cx="2519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6</a:t>
              </a:r>
            </a:p>
          </p:txBody>
        </p:sp>
        <p:sp>
          <p:nvSpPr>
            <p:cNvPr id="304" name="TextBox 303">
              <a:extLst>
                <a:ext uri="{FF2B5EF4-FFF2-40B4-BE49-F238E27FC236}">
                  <a16:creationId xmlns:a16="http://schemas.microsoft.com/office/drawing/2014/main" id="{ED2CCE6F-BA8A-BD26-AB7E-BFF807AEE3F0}"/>
                </a:ext>
              </a:extLst>
            </p:cNvPr>
            <p:cNvSpPr txBox="1"/>
            <p:nvPr/>
          </p:nvSpPr>
          <p:spPr bwMode="auto">
            <a:xfrm>
              <a:off x="2503283" y="4832869"/>
              <a:ext cx="5358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12</a:t>
              </a:r>
            </a:p>
          </p:txBody>
        </p:sp>
        <p:sp>
          <p:nvSpPr>
            <p:cNvPr id="305" name="TextBox 304">
              <a:extLst>
                <a:ext uri="{FF2B5EF4-FFF2-40B4-BE49-F238E27FC236}">
                  <a16:creationId xmlns:a16="http://schemas.microsoft.com/office/drawing/2014/main" id="{D18A125A-B37F-9E4C-FCA3-076906B3B934}"/>
                </a:ext>
              </a:extLst>
            </p:cNvPr>
            <p:cNvSpPr txBox="1"/>
            <p:nvPr/>
          </p:nvSpPr>
          <p:spPr bwMode="auto">
            <a:xfrm>
              <a:off x="3218443" y="4832869"/>
              <a:ext cx="5197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18</a:t>
              </a:r>
            </a:p>
          </p:txBody>
        </p:sp>
        <p:sp>
          <p:nvSpPr>
            <p:cNvPr id="306" name="TextBox 305">
              <a:extLst>
                <a:ext uri="{FF2B5EF4-FFF2-40B4-BE49-F238E27FC236}">
                  <a16:creationId xmlns:a16="http://schemas.microsoft.com/office/drawing/2014/main" id="{1509B85F-1F4B-483F-34BF-9A2E16999A8D}"/>
                </a:ext>
              </a:extLst>
            </p:cNvPr>
            <p:cNvSpPr txBox="1"/>
            <p:nvPr/>
          </p:nvSpPr>
          <p:spPr bwMode="auto">
            <a:xfrm>
              <a:off x="3955289" y="4832869"/>
              <a:ext cx="4085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24</a:t>
              </a:r>
            </a:p>
          </p:txBody>
        </p:sp>
        <p:sp>
          <p:nvSpPr>
            <p:cNvPr id="307" name="TextBox 306">
              <a:extLst>
                <a:ext uri="{FF2B5EF4-FFF2-40B4-BE49-F238E27FC236}">
                  <a16:creationId xmlns:a16="http://schemas.microsoft.com/office/drawing/2014/main" id="{D01B656F-A712-B0F3-8897-C89999AF80AF}"/>
                </a:ext>
              </a:extLst>
            </p:cNvPr>
            <p:cNvSpPr txBox="1"/>
            <p:nvPr/>
          </p:nvSpPr>
          <p:spPr bwMode="auto">
            <a:xfrm>
              <a:off x="4658544" y="4832869"/>
              <a:ext cx="5358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30</a:t>
              </a:r>
            </a:p>
          </p:txBody>
        </p:sp>
        <p:sp>
          <p:nvSpPr>
            <p:cNvPr id="308" name="TextBox 307">
              <a:extLst>
                <a:ext uri="{FF2B5EF4-FFF2-40B4-BE49-F238E27FC236}">
                  <a16:creationId xmlns:a16="http://schemas.microsoft.com/office/drawing/2014/main" id="{EBDE0436-9763-81B7-A947-4BB96C8D8BDE}"/>
                </a:ext>
              </a:extLst>
            </p:cNvPr>
            <p:cNvSpPr txBox="1"/>
            <p:nvPr/>
          </p:nvSpPr>
          <p:spPr bwMode="auto">
            <a:xfrm>
              <a:off x="5394085" y="4832869"/>
              <a:ext cx="5197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36</a:t>
              </a:r>
            </a:p>
          </p:txBody>
        </p:sp>
      </p:grpSp>
      <p:sp>
        <p:nvSpPr>
          <p:cNvPr id="309" name="TextBox 308">
            <a:extLst>
              <a:ext uri="{FF2B5EF4-FFF2-40B4-BE49-F238E27FC236}">
                <a16:creationId xmlns:a16="http://schemas.microsoft.com/office/drawing/2014/main" id="{DAAEBC62-F290-24F8-4EF2-587265939193}"/>
              </a:ext>
            </a:extLst>
          </p:cNvPr>
          <p:cNvSpPr txBox="1"/>
          <p:nvPr/>
        </p:nvSpPr>
        <p:spPr bwMode="auto">
          <a:xfrm>
            <a:off x="772253" y="4745344"/>
            <a:ext cx="5010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0.0</a:t>
            </a:r>
          </a:p>
        </p:txBody>
      </p:sp>
      <p:sp>
        <p:nvSpPr>
          <p:cNvPr id="310" name="TextBox 309">
            <a:extLst>
              <a:ext uri="{FF2B5EF4-FFF2-40B4-BE49-F238E27FC236}">
                <a16:creationId xmlns:a16="http://schemas.microsoft.com/office/drawing/2014/main" id="{126D0AA0-4F0F-A50E-9FC1-862118A1FE20}"/>
              </a:ext>
            </a:extLst>
          </p:cNvPr>
          <p:cNvSpPr txBox="1"/>
          <p:nvPr/>
        </p:nvSpPr>
        <p:spPr bwMode="auto">
          <a:xfrm>
            <a:off x="772253" y="1743307"/>
            <a:ext cx="5010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1.0</a:t>
            </a:r>
          </a:p>
        </p:txBody>
      </p:sp>
      <p:sp>
        <p:nvSpPr>
          <p:cNvPr id="3" name="Freeform: Shape 2">
            <a:extLst>
              <a:ext uri="{FF2B5EF4-FFF2-40B4-BE49-F238E27FC236}">
                <a16:creationId xmlns:a16="http://schemas.microsoft.com/office/drawing/2014/main" id="{E4314F76-E899-E10E-3793-0FC78F6D276C}"/>
              </a:ext>
            </a:extLst>
          </p:cNvPr>
          <p:cNvSpPr/>
          <p:nvPr/>
        </p:nvSpPr>
        <p:spPr bwMode="auto">
          <a:xfrm>
            <a:off x="1242811" y="1923904"/>
            <a:ext cx="4346620" cy="2992586"/>
          </a:xfrm>
          <a:custGeom>
            <a:avLst/>
            <a:gdLst>
              <a:gd name="connsiteX0" fmla="*/ 0 w 4346620"/>
              <a:gd name="connsiteY0" fmla="*/ 0 h 2981459"/>
              <a:gd name="connsiteX1" fmla="*/ 0 w 4346620"/>
              <a:gd name="connsiteY1" fmla="*/ 2981459 h 2981459"/>
              <a:gd name="connsiteX2" fmla="*/ 4346620 w 4346620"/>
              <a:gd name="connsiteY2" fmla="*/ 2981459 h 2981459"/>
            </a:gdLst>
            <a:ahLst/>
            <a:cxnLst>
              <a:cxn ang="0">
                <a:pos x="connsiteX0" y="connsiteY0"/>
              </a:cxn>
              <a:cxn ang="0">
                <a:pos x="connsiteX1" y="connsiteY1"/>
              </a:cxn>
              <a:cxn ang="0">
                <a:pos x="connsiteX2" y="connsiteY2"/>
              </a:cxn>
            </a:cxnLst>
            <a:rect l="l" t="t" r="r" b="b"/>
            <a:pathLst>
              <a:path w="4346620" h="2981459">
                <a:moveTo>
                  <a:pt x="0" y="0"/>
                </a:moveTo>
                <a:lnTo>
                  <a:pt x="0" y="2981459"/>
                </a:lnTo>
                <a:lnTo>
                  <a:pt x="4346620" y="2981459"/>
                </a:lnTo>
              </a:path>
            </a:pathLst>
          </a:custGeom>
          <a:noFill/>
          <a:ln w="28575">
            <a:solidFill>
              <a:schemeClr val="bg1"/>
            </a:solidFill>
            <a:miter lim="800000"/>
            <a:headEnd/>
            <a:tailEnd/>
          </a:ln>
        </p:spPr>
        <p:txBody>
          <a:bodyPr rtlCol="0" anchor="ctr"/>
          <a:lstStyle/>
          <a:p>
            <a:pPr algn="ctr"/>
            <a:endParaRPr lang="en-US"/>
          </a:p>
        </p:txBody>
      </p:sp>
      <p:grpSp>
        <p:nvGrpSpPr>
          <p:cNvPr id="313" name="Group 312">
            <a:extLst>
              <a:ext uri="{FF2B5EF4-FFF2-40B4-BE49-F238E27FC236}">
                <a16:creationId xmlns:a16="http://schemas.microsoft.com/office/drawing/2014/main" id="{EBFF6A6E-AB87-8C42-C0E8-69367A673DE4}"/>
              </a:ext>
            </a:extLst>
          </p:cNvPr>
          <p:cNvGrpSpPr/>
          <p:nvPr/>
        </p:nvGrpSpPr>
        <p:grpSpPr>
          <a:xfrm>
            <a:off x="7127285" y="1936151"/>
            <a:ext cx="72000" cy="2984500"/>
            <a:chOff x="1024128" y="1720977"/>
            <a:chExt cx="72000" cy="2984500"/>
          </a:xfrm>
        </p:grpSpPr>
        <p:cxnSp>
          <p:nvCxnSpPr>
            <p:cNvPr id="314" name="Straight Connector 313">
              <a:extLst>
                <a:ext uri="{FF2B5EF4-FFF2-40B4-BE49-F238E27FC236}">
                  <a16:creationId xmlns:a16="http://schemas.microsoft.com/office/drawing/2014/main" id="{68337967-AE5A-13E2-9655-EE4C59449078}"/>
                </a:ext>
              </a:extLst>
            </p:cNvPr>
            <p:cNvCxnSpPr>
              <a:cxnSpLocks/>
            </p:cNvCxnSpPr>
            <p:nvPr/>
          </p:nvCxnSpPr>
          <p:spPr bwMode="auto">
            <a:xfrm flipH="1">
              <a:off x="1024128" y="1720977"/>
              <a:ext cx="72000" cy="0"/>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9FAC827A-4922-C74E-7084-DC607B2DA2CB}"/>
                </a:ext>
              </a:extLst>
            </p:cNvPr>
            <p:cNvCxnSpPr>
              <a:cxnSpLocks/>
            </p:cNvCxnSpPr>
            <p:nvPr/>
          </p:nvCxnSpPr>
          <p:spPr bwMode="auto">
            <a:xfrm flipH="1">
              <a:off x="1024128" y="2317877"/>
              <a:ext cx="67056"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99A7B8EA-B509-B6DB-1994-01C7A96D21B9}"/>
                </a:ext>
              </a:extLst>
            </p:cNvPr>
            <p:cNvCxnSpPr>
              <a:cxnSpLocks/>
            </p:cNvCxnSpPr>
            <p:nvPr/>
          </p:nvCxnSpPr>
          <p:spPr bwMode="auto">
            <a:xfrm flipH="1">
              <a:off x="1024128" y="2911602"/>
              <a:ext cx="67056" cy="0"/>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CEA483CB-E9BA-36CD-3712-B385BFF0AD38}"/>
                </a:ext>
              </a:extLst>
            </p:cNvPr>
            <p:cNvCxnSpPr>
              <a:cxnSpLocks/>
            </p:cNvCxnSpPr>
            <p:nvPr/>
          </p:nvCxnSpPr>
          <p:spPr bwMode="auto">
            <a:xfrm flipH="1">
              <a:off x="1024128" y="3508502"/>
              <a:ext cx="67056" cy="0"/>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D3B4E819-F3D5-F260-D38F-E14EB82CB546}"/>
                </a:ext>
              </a:extLst>
            </p:cNvPr>
            <p:cNvCxnSpPr>
              <a:cxnSpLocks/>
            </p:cNvCxnSpPr>
            <p:nvPr/>
          </p:nvCxnSpPr>
          <p:spPr bwMode="auto">
            <a:xfrm flipH="1">
              <a:off x="1024128" y="4111752"/>
              <a:ext cx="67056" cy="0"/>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93FF982D-C212-4A05-0932-53D6CD9C6E1E}"/>
                </a:ext>
              </a:extLst>
            </p:cNvPr>
            <p:cNvCxnSpPr>
              <a:cxnSpLocks/>
            </p:cNvCxnSpPr>
            <p:nvPr/>
          </p:nvCxnSpPr>
          <p:spPr bwMode="auto">
            <a:xfrm flipH="1">
              <a:off x="1024128" y="4705477"/>
              <a:ext cx="72000" cy="0"/>
            </a:xfrm>
            <a:prstGeom prst="line">
              <a:avLst/>
            </a:prstGeom>
            <a:noFill/>
            <a:ln w="28575" cap="flat" cmpd="sng" algn="ctr">
              <a:solidFill>
                <a:schemeClr val="bg1"/>
              </a:solidFill>
              <a:prstDash val="solid"/>
              <a:round/>
              <a:headEnd type="none" w="med" len="med"/>
              <a:tailEnd type="none" w="med" len="med"/>
            </a:ln>
            <a:effectLst/>
          </p:spPr>
        </p:cxnSp>
      </p:grpSp>
      <p:sp>
        <p:nvSpPr>
          <p:cNvPr id="328" name="Freeform: Shape 327">
            <a:extLst>
              <a:ext uri="{FF2B5EF4-FFF2-40B4-BE49-F238E27FC236}">
                <a16:creationId xmlns:a16="http://schemas.microsoft.com/office/drawing/2014/main" id="{F53DEB06-50EB-AE52-2F0C-EE2D3876A354}"/>
              </a:ext>
            </a:extLst>
          </p:cNvPr>
          <p:cNvSpPr/>
          <p:nvPr/>
        </p:nvSpPr>
        <p:spPr bwMode="auto">
          <a:xfrm>
            <a:off x="7191355" y="1928064"/>
            <a:ext cx="4346620" cy="2992586"/>
          </a:xfrm>
          <a:custGeom>
            <a:avLst/>
            <a:gdLst>
              <a:gd name="connsiteX0" fmla="*/ 0 w 4346620"/>
              <a:gd name="connsiteY0" fmla="*/ 0 h 2981459"/>
              <a:gd name="connsiteX1" fmla="*/ 0 w 4346620"/>
              <a:gd name="connsiteY1" fmla="*/ 2981459 h 2981459"/>
              <a:gd name="connsiteX2" fmla="*/ 4346620 w 4346620"/>
              <a:gd name="connsiteY2" fmla="*/ 2981459 h 2981459"/>
            </a:gdLst>
            <a:ahLst/>
            <a:cxnLst>
              <a:cxn ang="0">
                <a:pos x="connsiteX0" y="connsiteY0"/>
              </a:cxn>
              <a:cxn ang="0">
                <a:pos x="connsiteX1" y="connsiteY1"/>
              </a:cxn>
              <a:cxn ang="0">
                <a:pos x="connsiteX2" y="connsiteY2"/>
              </a:cxn>
            </a:cxnLst>
            <a:rect l="l" t="t" r="r" b="b"/>
            <a:pathLst>
              <a:path w="4346620" h="2981459">
                <a:moveTo>
                  <a:pt x="0" y="0"/>
                </a:moveTo>
                <a:lnTo>
                  <a:pt x="0" y="2981459"/>
                </a:lnTo>
                <a:lnTo>
                  <a:pt x="4346620" y="2981459"/>
                </a:lnTo>
              </a:path>
            </a:pathLst>
          </a:custGeom>
          <a:noFill/>
          <a:ln w="28575">
            <a:solidFill>
              <a:schemeClr val="bg1"/>
            </a:solidFill>
            <a:miter lim="800000"/>
            <a:headEnd/>
            <a:tailEnd/>
          </a:ln>
        </p:spPr>
        <p:txBody>
          <a:bodyPr rtlCol="0" anchor="ctr"/>
          <a:lstStyle/>
          <a:p>
            <a:pPr algn="ctr"/>
            <a:endParaRPr lang="en-US"/>
          </a:p>
        </p:txBody>
      </p:sp>
      <p:sp>
        <p:nvSpPr>
          <p:cNvPr id="330" name="TextBox 329">
            <a:extLst>
              <a:ext uri="{FF2B5EF4-FFF2-40B4-BE49-F238E27FC236}">
                <a16:creationId xmlns:a16="http://schemas.microsoft.com/office/drawing/2014/main" id="{C3643037-B7DF-51EE-EC9F-5D6EB2B29E30}"/>
              </a:ext>
            </a:extLst>
          </p:cNvPr>
          <p:cNvSpPr txBox="1"/>
          <p:nvPr/>
        </p:nvSpPr>
        <p:spPr bwMode="auto">
          <a:xfrm>
            <a:off x="6739364" y="2356634"/>
            <a:ext cx="5010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0.8</a:t>
            </a:r>
          </a:p>
        </p:txBody>
      </p:sp>
      <p:sp>
        <p:nvSpPr>
          <p:cNvPr id="331" name="TextBox 330">
            <a:extLst>
              <a:ext uri="{FF2B5EF4-FFF2-40B4-BE49-F238E27FC236}">
                <a16:creationId xmlns:a16="http://schemas.microsoft.com/office/drawing/2014/main" id="{4AE822C5-30B3-531C-ABA0-0BF974BBEF07}"/>
              </a:ext>
            </a:extLst>
          </p:cNvPr>
          <p:cNvSpPr txBox="1"/>
          <p:nvPr/>
        </p:nvSpPr>
        <p:spPr bwMode="auto">
          <a:xfrm>
            <a:off x="6739364" y="2949137"/>
            <a:ext cx="5010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0.6</a:t>
            </a:r>
          </a:p>
        </p:txBody>
      </p:sp>
      <p:sp>
        <p:nvSpPr>
          <p:cNvPr id="332" name="TextBox 331">
            <a:extLst>
              <a:ext uri="{FF2B5EF4-FFF2-40B4-BE49-F238E27FC236}">
                <a16:creationId xmlns:a16="http://schemas.microsoft.com/office/drawing/2014/main" id="{A202132B-269E-6B9B-D12B-FFE6C79E79A0}"/>
              </a:ext>
            </a:extLst>
          </p:cNvPr>
          <p:cNvSpPr txBox="1"/>
          <p:nvPr/>
        </p:nvSpPr>
        <p:spPr bwMode="auto">
          <a:xfrm>
            <a:off x="6739364" y="3560069"/>
            <a:ext cx="5010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0.4</a:t>
            </a:r>
          </a:p>
        </p:txBody>
      </p:sp>
      <p:sp>
        <p:nvSpPr>
          <p:cNvPr id="333" name="TextBox 332">
            <a:extLst>
              <a:ext uri="{FF2B5EF4-FFF2-40B4-BE49-F238E27FC236}">
                <a16:creationId xmlns:a16="http://schemas.microsoft.com/office/drawing/2014/main" id="{70226481-D9C7-F32A-01AE-650406AFA9EE}"/>
              </a:ext>
            </a:extLst>
          </p:cNvPr>
          <p:cNvSpPr txBox="1"/>
          <p:nvPr/>
        </p:nvSpPr>
        <p:spPr bwMode="auto">
          <a:xfrm>
            <a:off x="6739364" y="4152572"/>
            <a:ext cx="5010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0.2</a:t>
            </a:r>
          </a:p>
        </p:txBody>
      </p:sp>
      <p:sp>
        <p:nvSpPr>
          <p:cNvPr id="334" name="TextBox 333">
            <a:extLst>
              <a:ext uri="{FF2B5EF4-FFF2-40B4-BE49-F238E27FC236}">
                <a16:creationId xmlns:a16="http://schemas.microsoft.com/office/drawing/2014/main" id="{1629C40C-E31C-6477-3C0F-F0EE9C54F7E2}"/>
              </a:ext>
            </a:extLst>
          </p:cNvPr>
          <p:cNvSpPr txBox="1"/>
          <p:nvPr/>
        </p:nvSpPr>
        <p:spPr bwMode="auto">
          <a:xfrm>
            <a:off x="6739364" y="4747739"/>
            <a:ext cx="5010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0.0</a:t>
            </a:r>
          </a:p>
        </p:txBody>
      </p:sp>
      <p:sp>
        <p:nvSpPr>
          <p:cNvPr id="335" name="TextBox 334">
            <a:extLst>
              <a:ext uri="{FF2B5EF4-FFF2-40B4-BE49-F238E27FC236}">
                <a16:creationId xmlns:a16="http://schemas.microsoft.com/office/drawing/2014/main" id="{816E2ABC-8452-0547-DBF3-00ED688D9E83}"/>
              </a:ext>
            </a:extLst>
          </p:cNvPr>
          <p:cNvSpPr txBox="1"/>
          <p:nvPr/>
        </p:nvSpPr>
        <p:spPr bwMode="auto">
          <a:xfrm>
            <a:off x="6739364" y="1745702"/>
            <a:ext cx="5010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1.0</a:t>
            </a:r>
          </a:p>
        </p:txBody>
      </p:sp>
      <p:grpSp>
        <p:nvGrpSpPr>
          <p:cNvPr id="336" name="Group 335">
            <a:extLst>
              <a:ext uri="{FF2B5EF4-FFF2-40B4-BE49-F238E27FC236}">
                <a16:creationId xmlns:a16="http://schemas.microsoft.com/office/drawing/2014/main" id="{69A17A78-DCC6-0B0F-4F81-37FC8BA7CADF}"/>
              </a:ext>
            </a:extLst>
          </p:cNvPr>
          <p:cNvGrpSpPr/>
          <p:nvPr/>
        </p:nvGrpSpPr>
        <p:grpSpPr>
          <a:xfrm>
            <a:off x="7054330" y="4975028"/>
            <a:ext cx="4047880" cy="338554"/>
            <a:chOff x="1102669" y="4832869"/>
            <a:chExt cx="4811209" cy="338554"/>
          </a:xfrm>
        </p:grpSpPr>
        <p:sp>
          <p:nvSpPr>
            <p:cNvPr id="337" name="TextBox 336">
              <a:extLst>
                <a:ext uri="{FF2B5EF4-FFF2-40B4-BE49-F238E27FC236}">
                  <a16:creationId xmlns:a16="http://schemas.microsoft.com/office/drawing/2014/main" id="{08C330D4-65F9-E43B-67F1-62F10843D16F}"/>
                </a:ext>
              </a:extLst>
            </p:cNvPr>
            <p:cNvSpPr txBox="1"/>
            <p:nvPr/>
          </p:nvSpPr>
          <p:spPr bwMode="auto">
            <a:xfrm>
              <a:off x="1102669" y="4832869"/>
              <a:ext cx="2519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0</a:t>
              </a:r>
            </a:p>
          </p:txBody>
        </p:sp>
        <p:sp>
          <p:nvSpPr>
            <p:cNvPr id="338" name="TextBox 337">
              <a:extLst>
                <a:ext uri="{FF2B5EF4-FFF2-40B4-BE49-F238E27FC236}">
                  <a16:creationId xmlns:a16="http://schemas.microsoft.com/office/drawing/2014/main" id="{5A3E8E7B-7B4B-2222-AE31-EA51ACD7E80B}"/>
                </a:ext>
              </a:extLst>
            </p:cNvPr>
            <p:cNvSpPr txBox="1"/>
            <p:nvPr/>
          </p:nvSpPr>
          <p:spPr bwMode="auto">
            <a:xfrm>
              <a:off x="1817562" y="4832869"/>
              <a:ext cx="2519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6</a:t>
              </a:r>
            </a:p>
          </p:txBody>
        </p:sp>
        <p:sp>
          <p:nvSpPr>
            <p:cNvPr id="339" name="TextBox 338">
              <a:extLst>
                <a:ext uri="{FF2B5EF4-FFF2-40B4-BE49-F238E27FC236}">
                  <a16:creationId xmlns:a16="http://schemas.microsoft.com/office/drawing/2014/main" id="{6276D847-C91B-118F-B6F5-70E9B75558E1}"/>
                </a:ext>
              </a:extLst>
            </p:cNvPr>
            <p:cNvSpPr txBox="1"/>
            <p:nvPr/>
          </p:nvSpPr>
          <p:spPr bwMode="auto">
            <a:xfrm>
              <a:off x="2503283" y="4832869"/>
              <a:ext cx="5358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12</a:t>
              </a:r>
            </a:p>
          </p:txBody>
        </p:sp>
        <p:sp>
          <p:nvSpPr>
            <p:cNvPr id="340" name="TextBox 339">
              <a:extLst>
                <a:ext uri="{FF2B5EF4-FFF2-40B4-BE49-F238E27FC236}">
                  <a16:creationId xmlns:a16="http://schemas.microsoft.com/office/drawing/2014/main" id="{70F93BF1-04C7-6B36-8EE5-51D8D4A86757}"/>
                </a:ext>
              </a:extLst>
            </p:cNvPr>
            <p:cNvSpPr txBox="1"/>
            <p:nvPr/>
          </p:nvSpPr>
          <p:spPr bwMode="auto">
            <a:xfrm>
              <a:off x="3218443" y="4832869"/>
              <a:ext cx="5197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18</a:t>
              </a:r>
            </a:p>
          </p:txBody>
        </p:sp>
        <p:sp>
          <p:nvSpPr>
            <p:cNvPr id="341" name="TextBox 340">
              <a:extLst>
                <a:ext uri="{FF2B5EF4-FFF2-40B4-BE49-F238E27FC236}">
                  <a16:creationId xmlns:a16="http://schemas.microsoft.com/office/drawing/2014/main" id="{488B68DB-B69C-6EF5-BBC7-9ED86AE12859}"/>
                </a:ext>
              </a:extLst>
            </p:cNvPr>
            <p:cNvSpPr txBox="1"/>
            <p:nvPr/>
          </p:nvSpPr>
          <p:spPr bwMode="auto">
            <a:xfrm>
              <a:off x="3955289" y="4832869"/>
              <a:ext cx="507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24</a:t>
              </a:r>
            </a:p>
          </p:txBody>
        </p:sp>
        <p:sp>
          <p:nvSpPr>
            <p:cNvPr id="342" name="TextBox 341">
              <a:extLst>
                <a:ext uri="{FF2B5EF4-FFF2-40B4-BE49-F238E27FC236}">
                  <a16:creationId xmlns:a16="http://schemas.microsoft.com/office/drawing/2014/main" id="{554CF6B1-C3E8-99A2-1DD1-7AC06E5B9F87}"/>
                </a:ext>
              </a:extLst>
            </p:cNvPr>
            <p:cNvSpPr txBox="1"/>
            <p:nvPr/>
          </p:nvSpPr>
          <p:spPr bwMode="auto">
            <a:xfrm>
              <a:off x="4658544" y="4832869"/>
              <a:ext cx="5358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30</a:t>
              </a:r>
            </a:p>
          </p:txBody>
        </p:sp>
        <p:sp>
          <p:nvSpPr>
            <p:cNvPr id="343" name="TextBox 342">
              <a:extLst>
                <a:ext uri="{FF2B5EF4-FFF2-40B4-BE49-F238E27FC236}">
                  <a16:creationId xmlns:a16="http://schemas.microsoft.com/office/drawing/2014/main" id="{A513F1BD-F3C0-C9D5-2A26-E2CC95B3EAE4}"/>
                </a:ext>
              </a:extLst>
            </p:cNvPr>
            <p:cNvSpPr txBox="1"/>
            <p:nvPr/>
          </p:nvSpPr>
          <p:spPr bwMode="auto">
            <a:xfrm>
              <a:off x="5394085" y="4832869"/>
              <a:ext cx="5197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AR" sz="1600" b="0" dirty="0">
                  <a:solidFill>
                    <a:schemeClr val="bg1"/>
                  </a:solidFill>
                  <a:latin typeface="Calibri" panose="020F0502020204030204" pitchFamily="34" charset="0"/>
                </a:rPr>
                <a:t>36</a:t>
              </a:r>
            </a:p>
          </p:txBody>
        </p:sp>
      </p:grpSp>
      <p:grpSp>
        <p:nvGrpSpPr>
          <p:cNvPr id="345" name="Group 344">
            <a:extLst>
              <a:ext uri="{FF2B5EF4-FFF2-40B4-BE49-F238E27FC236}">
                <a16:creationId xmlns:a16="http://schemas.microsoft.com/office/drawing/2014/main" id="{D6305FF3-D5ED-20AA-13A8-18EC1F2E5812}"/>
              </a:ext>
            </a:extLst>
          </p:cNvPr>
          <p:cNvGrpSpPr/>
          <p:nvPr/>
        </p:nvGrpSpPr>
        <p:grpSpPr>
          <a:xfrm>
            <a:off x="7191101" y="4898204"/>
            <a:ext cx="4338288" cy="103211"/>
            <a:chOff x="7191101" y="4687190"/>
            <a:chExt cx="4338288" cy="103211"/>
          </a:xfrm>
        </p:grpSpPr>
        <p:grpSp>
          <p:nvGrpSpPr>
            <p:cNvPr id="320" name="Group 319">
              <a:extLst>
                <a:ext uri="{FF2B5EF4-FFF2-40B4-BE49-F238E27FC236}">
                  <a16:creationId xmlns:a16="http://schemas.microsoft.com/office/drawing/2014/main" id="{4CE089A0-8ECF-9C19-C367-44532239EDEF}"/>
                </a:ext>
              </a:extLst>
            </p:cNvPr>
            <p:cNvGrpSpPr/>
            <p:nvPr/>
          </p:nvGrpSpPr>
          <p:grpSpPr>
            <a:xfrm>
              <a:off x="7191101" y="4687190"/>
              <a:ext cx="3704427" cy="103211"/>
              <a:chOff x="1254334" y="4817287"/>
              <a:chExt cx="4336955" cy="78151"/>
            </a:xfrm>
          </p:grpSpPr>
          <p:cxnSp>
            <p:nvCxnSpPr>
              <p:cNvPr id="321" name="Straight Connector 320">
                <a:extLst>
                  <a:ext uri="{FF2B5EF4-FFF2-40B4-BE49-F238E27FC236}">
                    <a16:creationId xmlns:a16="http://schemas.microsoft.com/office/drawing/2014/main" id="{53B36C20-71EC-0521-E3F6-DF1625D95AE2}"/>
                  </a:ext>
                </a:extLst>
              </p:cNvPr>
              <p:cNvCxnSpPr>
                <a:cxnSpLocks/>
              </p:cNvCxnSpPr>
              <p:nvPr/>
            </p:nvCxnSpPr>
            <p:spPr bwMode="auto">
              <a:xfrm>
                <a:off x="1254334" y="4817287"/>
                <a:ext cx="0" cy="72000"/>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616300F0-BA13-8195-3029-7675ED66D771}"/>
                  </a:ext>
                </a:extLst>
              </p:cNvPr>
              <p:cNvCxnSpPr>
                <a:cxnSpLocks/>
              </p:cNvCxnSpPr>
              <p:nvPr/>
            </p:nvCxnSpPr>
            <p:spPr bwMode="auto">
              <a:xfrm>
                <a:off x="1976766" y="4821936"/>
                <a:ext cx="0" cy="64800"/>
              </a:xfrm>
              <a:prstGeom prst="line">
                <a:avLst/>
              </a:prstGeom>
              <a:no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502171CE-98CF-D5EA-498E-B5F4024C2847}"/>
                  </a:ext>
                </a:extLst>
              </p:cNvPr>
              <p:cNvCxnSpPr>
                <a:cxnSpLocks/>
              </p:cNvCxnSpPr>
              <p:nvPr/>
            </p:nvCxnSpPr>
            <p:spPr bwMode="auto">
              <a:xfrm>
                <a:off x="2701636" y="4821936"/>
                <a:ext cx="0" cy="6480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3DF19EA2-1E1F-2137-4680-9621188F8D08}"/>
                  </a:ext>
                </a:extLst>
              </p:cNvPr>
              <p:cNvCxnSpPr>
                <a:cxnSpLocks/>
              </p:cNvCxnSpPr>
              <p:nvPr/>
            </p:nvCxnSpPr>
            <p:spPr bwMode="auto">
              <a:xfrm>
                <a:off x="3416530" y="4821936"/>
                <a:ext cx="0" cy="64800"/>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8235C86D-1EF4-4B5B-3154-964544DB82C2}"/>
                  </a:ext>
                </a:extLst>
              </p:cNvPr>
              <p:cNvCxnSpPr>
                <a:cxnSpLocks/>
              </p:cNvCxnSpPr>
              <p:nvPr/>
            </p:nvCxnSpPr>
            <p:spPr bwMode="auto">
              <a:xfrm>
                <a:off x="4154700" y="4821936"/>
                <a:ext cx="0" cy="64800"/>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376DDA58-8460-6AF4-EB04-2E0EF12D3301}"/>
                  </a:ext>
                </a:extLst>
              </p:cNvPr>
              <p:cNvCxnSpPr>
                <a:cxnSpLocks/>
              </p:cNvCxnSpPr>
              <p:nvPr/>
            </p:nvCxnSpPr>
            <p:spPr bwMode="auto">
              <a:xfrm>
                <a:off x="4879570" y="4821936"/>
                <a:ext cx="0" cy="6480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A9E20299-B9DB-6C4F-07E4-09207E42A1B1}"/>
                  </a:ext>
                </a:extLst>
              </p:cNvPr>
              <p:cNvCxnSpPr>
                <a:cxnSpLocks/>
              </p:cNvCxnSpPr>
              <p:nvPr/>
            </p:nvCxnSpPr>
            <p:spPr bwMode="auto">
              <a:xfrm>
                <a:off x="5591289" y="4827038"/>
                <a:ext cx="0" cy="68400"/>
              </a:xfrm>
              <a:prstGeom prst="line">
                <a:avLst/>
              </a:prstGeom>
              <a:noFill/>
              <a:ln w="28575" cap="flat" cmpd="sng" algn="ctr">
                <a:solidFill>
                  <a:schemeClr val="bg1"/>
                </a:solidFill>
                <a:prstDash val="solid"/>
                <a:round/>
                <a:headEnd type="none" w="med" len="med"/>
                <a:tailEnd type="none" w="med" len="med"/>
              </a:ln>
              <a:effectLst/>
            </p:spPr>
          </p:cxnSp>
        </p:grpSp>
        <p:cxnSp>
          <p:nvCxnSpPr>
            <p:cNvPr id="344" name="Straight Connector 343">
              <a:extLst>
                <a:ext uri="{FF2B5EF4-FFF2-40B4-BE49-F238E27FC236}">
                  <a16:creationId xmlns:a16="http://schemas.microsoft.com/office/drawing/2014/main" id="{450A6DB7-8E18-4614-9322-543947440DAA}"/>
                </a:ext>
              </a:extLst>
            </p:cNvPr>
            <p:cNvCxnSpPr>
              <a:cxnSpLocks/>
            </p:cNvCxnSpPr>
            <p:nvPr/>
          </p:nvCxnSpPr>
          <p:spPr bwMode="auto">
            <a:xfrm>
              <a:off x="11529389" y="4698409"/>
              <a:ext cx="0" cy="90334"/>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385464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SWOG 1512: Safety</a:t>
            </a:r>
            <a:endParaRPr lang="en-US" altLang="en-US" dirty="0"/>
          </a:p>
        </p:txBody>
      </p:sp>
      <p:sp>
        <p:nvSpPr>
          <p:cNvPr id="2" name="Content Placeholder 1">
            <a:extLst>
              <a:ext uri="{FF2B5EF4-FFF2-40B4-BE49-F238E27FC236}">
                <a16:creationId xmlns:a16="http://schemas.microsoft.com/office/drawing/2014/main" id="{B526CB47-DC0B-06DD-3C0C-CD6D2181959F}"/>
              </a:ext>
            </a:extLst>
          </p:cNvPr>
          <p:cNvSpPr>
            <a:spLocks noGrp="1"/>
          </p:cNvSpPr>
          <p:nvPr>
            <p:ph sz="half" idx="2"/>
          </p:nvPr>
        </p:nvSpPr>
        <p:spPr/>
        <p:txBody>
          <a:bodyPr/>
          <a:lstStyle/>
          <a:p>
            <a:r>
              <a:rPr lang="en-US" dirty="0"/>
              <a:t>No grade 4/5 TRAEs observed</a:t>
            </a:r>
          </a:p>
          <a:p>
            <a:r>
              <a:rPr lang="en-US" dirty="0"/>
              <a:t>2 grade 3 TRAEs occurred </a:t>
            </a:r>
            <a:br>
              <a:rPr lang="en-US" dirty="0"/>
            </a:br>
            <a:r>
              <a:rPr lang="en-US" dirty="0"/>
              <a:t>(1 each of mucositis, colitis)</a:t>
            </a:r>
          </a:p>
          <a:p>
            <a:r>
              <a:rPr lang="en-US" dirty="0"/>
              <a:t>Toxicities consistent with established safety profile for pembrolizumab</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Kendra. ASCO 2022. Abstr 9502.</a:t>
            </a:r>
            <a:endParaRPr lang="en-US" altLang="en-US" sz="1200" b="0" dirty="0">
              <a:solidFill>
                <a:schemeClr val="bg2"/>
              </a:solidFill>
              <a:latin typeface="Calibri" panose="020F0502020204030204" pitchFamily="34" charset="0"/>
            </a:endParaRPr>
          </a:p>
        </p:txBody>
      </p:sp>
      <p:graphicFrame>
        <p:nvGraphicFramePr>
          <p:cNvPr id="9" name="Group 3">
            <a:extLst>
              <a:ext uri="{FF2B5EF4-FFF2-40B4-BE49-F238E27FC236}">
                <a16:creationId xmlns:a16="http://schemas.microsoft.com/office/drawing/2014/main" id="{64772E8B-2028-B4FC-956D-9A11441910EC}"/>
              </a:ext>
            </a:extLst>
          </p:cNvPr>
          <p:cNvGraphicFramePr>
            <a:graphicFrameLocks noGrp="1"/>
          </p:cNvGraphicFramePr>
          <p:nvPr>
            <p:ph sz="half" idx="1"/>
            <p:extLst>
              <p:ext uri="{D42A27DB-BD31-4B8C-83A1-F6EECF244321}">
                <p14:modId xmlns:p14="http://schemas.microsoft.com/office/powerpoint/2010/main" val="3922776492"/>
              </p:ext>
            </p:extLst>
          </p:nvPr>
        </p:nvGraphicFramePr>
        <p:xfrm>
          <a:off x="522288" y="1610437"/>
          <a:ext cx="5376672" cy="4712369"/>
        </p:xfrm>
        <a:graphic>
          <a:graphicData uri="http://schemas.openxmlformats.org/drawingml/2006/table">
            <a:tbl>
              <a:tblPr/>
              <a:tblGrid>
                <a:gridCol w="2798255">
                  <a:extLst>
                    <a:ext uri="{9D8B030D-6E8A-4147-A177-3AD203B41FA5}">
                      <a16:colId xmlns:a16="http://schemas.microsoft.com/office/drawing/2014/main" val="20000"/>
                    </a:ext>
                  </a:extLst>
                </a:gridCol>
                <a:gridCol w="2578417">
                  <a:extLst>
                    <a:ext uri="{9D8B030D-6E8A-4147-A177-3AD203B41FA5}">
                      <a16:colId xmlns:a16="http://schemas.microsoft.com/office/drawing/2014/main" val="20001"/>
                    </a:ext>
                  </a:extLst>
                </a:gridCol>
              </a:tblGrid>
              <a:tr h="5414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TRAE,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Treated With Pembrolizumab</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2376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337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Toxicities in &gt;1 patient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Maculopapular 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Arthralgia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Lymphocyte count decrease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Myalgia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46835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SWOG 1512: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In this analysis of a phase II trial, the study met its primary endpoint with a pCR rate of 55% in patients with resectable desmoplastic melanoma who received neoadjuvant pembrolizumab</a:t>
            </a:r>
          </a:p>
          <a:p>
            <a:pPr lvl="1"/>
            <a:r>
              <a:rPr lang="en-US" altLang="en-US" sz="2400" dirty="0"/>
              <a:t>9-wk clinical response rate: 46%; median OS not reached</a:t>
            </a:r>
            <a:endParaRPr lang="en-US" altLang="en-US" sz="2400" baseline="30000" dirty="0"/>
          </a:p>
          <a:p>
            <a:r>
              <a:rPr lang="en-US" altLang="en-US" sz="2600" dirty="0"/>
              <a:t>No grade 4/5 TRAEs occurred, and toxicities were consistent with established safety profile for pembrolizumab</a:t>
            </a:r>
          </a:p>
          <a:p>
            <a:r>
              <a:rPr lang="en-US" altLang="en-US" sz="2600" dirty="0"/>
              <a:t>No patient had resection cancelled due to toxicity, developed unresectable disease, or relapsed</a:t>
            </a:r>
          </a:p>
          <a:p>
            <a:r>
              <a:rPr lang="en-US" altLang="en-US" sz="2600" dirty="0"/>
              <a:t>Investigators concluded that data support use of pembrolizumab in the early setting for patients with locally advanced desmoplastic melanoma</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sv-SE" altLang="en-US" sz="1200" b="0" spc="-10">
                <a:solidFill>
                  <a:schemeClr val="bg2"/>
                </a:solidFill>
                <a:latin typeface="Calibri" panose="020F0502020204030204" pitchFamily="34" charset="0"/>
              </a:rPr>
              <a:t>Kendra</a:t>
            </a:r>
            <a:r>
              <a:rPr lang="sv-SE" altLang="en-US" sz="1200" b="0" spc="-10" dirty="0">
                <a:solidFill>
                  <a:schemeClr val="bg2"/>
                </a:solidFill>
                <a:latin typeface="Calibri" panose="020F0502020204030204" pitchFamily="34" charset="0"/>
              </a:rPr>
              <a:t>. ASCO 2022. Abstr 9502.</a:t>
            </a:r>
          </a:p>
        </p:txBody>
      </p:sp>
    </p:spTree>
    <p:extLst>
      <p:ext uri="{BB962C8B-B14F-4D97-AF65-F5344CB8AC3E}">
        <p14:creationId xmlns:p14="http://schemas.microsoft.com/office/powerpoint/2010/main" val="512672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4141bf17-4909-4fb8-994c-ed2eabe9a8f1">Conference Capsule Slides</Document_x0020_Category>
    <_dlc_DocId xmlns="d54cbe69-32bd-412a-b004-9152f949605e">56M7VY3CDVN5-341530961-2</_dlc_DocId>
    <_dlc_DocIdUrl xmlns="d54cbe69-32bd-412a-b004-9152f949605e">
      <Url>https://intranet.clinicaloptions.com/mews/oncology/ONC_2022_ASCO_CF_(PRP5083)/SKIN_9502_Kendra/_layouts/15/DocIdRedir.aspx?ID=56M7VY3CDVN5-341530961-2</Url>
      <Description>56M7VY3CDVN5-341530961-2</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B128CD17B21DF4FBBB9291C4B084FEC" ma:contentTypeVersion="1" ma:contentTypeDescription="Create a new document." ma:contentTypeScope="" ma:versionID="a351dc4434c4724221cc65746dfe30ad">
  <xsd:schema xmlns:xsd="http://www.w3.org/2001/XMLSchema" xmlns:xs="http://www.w3.org/2001/XMLSchema" xmlns:p="http://schemas.microsoft.com/office/2006/metadata/properties" xmlns:ns2="d54cbe69-32bd-412a-b004-9152f949605e" xmlns:ns3="4141bf17-4909-4fb8-994c-ed2eabe9a8f1" targetNamespace="http://schemas.microsoft.com/office/2006/metadata/properties" ma:root="true" ma:fieldsID="707dfab5cc72ce545cb6af5fba046357" ns2:_="" ns3:_="">
    <xsd:import namespace="d54cbe69-32bd-412a-b004-9152f949605e"/>
    <xsd:import namespace="4141bf17-4909-4fb8-994c-ed2eabe9a8f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141bf17-4909-4fb8-994c-ed2eabe9a8f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997C4E5-7234-4A18-9681-47C09408402B}">
  <ds:schemaRefs>
    <ds:schemaRef ds:uri="http://purl.org/dc/elements/1.1/"/>
    <ds:schemaRef ds:uri="http://schemas.openxmlformats.org/package/2006/metadata/core-properties"/>
    <ds:schemaRef ds:uri="http://purl.org/dc/terms/"/>
    <ds:schemaRef ds:uri="4141bf17-4909-4fb8-994c-ed2eabe9a8f1"/>
    <ds:schemaRef ds:uri="http://schemas.microsoft.com/office/infopath/2007/PartnerControls"/>
    <ds:schemaRef ds:uri="http://schemas.microsoft.com/office/2006/documentManagement/types"/>
    <ds:schemaRef ds:uri="http://schemas.microsoft.com/office/2006/metadata/properties"/>
    <ds:schemaRef ds:uri="d54cbe69-32bd-412a-b004-9152f949605e"/>
    <ds:schemaRef ds:uri="http://www.w3.org/XML/1998/namespace"/>
    <ds:schemaRef ds:uri="http://purl.org/dc/dcmitype/"/>
  </ds:schemaRefs>
</ds:datastoreItem>
</file>

<file path=customXml/itemProps2.xml><?xml version="1.0" encoding="utf-8"?>
<ds:datastoreItem xmlns:ds="http://schemas.openxmlformats.org/officeDocument/2006/customXml" ds:itemID="{A00DB382-6523-41D2-8F82-608EB24D7DD1}">
  <ds:schemaRefs>
    <ds:schemaRef ds:uri="http://schemas.microsoft.com/sharepoint/v3/contenttype/forms"/>
  </ds:schemaRefs>
</ds:datastoreItem>
</file>

<file path=customXml/itemProps3.xml><?xml version="1.0" encoding="utf-8"?>
<ds:datastoreItem xmlns:ds="http://schemas.openxmlformats.org/officeDocument/2006/customXml" ds:itemID="{1C9B3016-B174-4BF3-B17A-AA00BE4903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141bf17-4909-4fb8-994c-ed2eabe9a8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144DF74C-2323-44F0-A160-3B61AABCAC1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868</TotalTime>
  <Words>2029</Words>
  <Application>Microsoft Office PowerPoint</Application>
  <PresentationFormat>Widescreen</PresentationFormat>
  <Paragraphs>397</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Wingdings</vt:lpstr>
      <vt:lpstr>2022_CCO_Template</vt:lpstr>
      <vt:lpstr>SWOG 1512: Phase II Study of Neoadjuvant Pembrolizumab in Patients With Resectable Desmoplastic Melanoma </vt:lpstr>
      <vt:lpstr>About These Slides</vt:lpstr>
      <vt:lpstr>SWOG 1512: Background</vt:lpstr>
      <vt:lpstr>SWOG 1512: Study Design</vt:lpstr>
      <vt:lpstr>SWOG 1512: Baseline Characteristics</vt:lpstr>
      <vt:lpstr>SWOG 1512: Patient Disposition, Treatment</vt:lpstr>
      <vt:lpstr>SWOG 1512: pCR (Primary Endpoint)</vt:lpstr>
      <vt:lpstr>SWOG 1512: pCR in Patient Subgroups</vt:lpstr>
      <vt:lpstr>SWOG 1512: Response, OS, RFS</vt:lpstr>
      <vt:lpstr>SWOG 1512: Individual Patient Outcome Summary</vt:lpstr>
      <vt:lpstr>SWOG 1512: RFS and OS</vt:lpstr>
      <vt:lpstr>SWOG 1512: Safety</vt:lpstr>
      <vt:lpstr>SWOG 1512: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SWOG 1512: Phase II Study of Neoadjuvant Pembrolizumab in Patients With Resectable Desmoplastic Melanoma </dc:title>
  <dc:creator>Timothy Quill</dc:creator>
  <cp:lastModifiedBy>Jessica Buckley</cp:lastModifiedBy>
  <cp:revision>14</cp:revision>
  <dcterms:created xsi:type="dcterms:W3CDTF">2022-06-02T23:20:10Z</dcterms:created>
  <dcterms:modified xsi:type="dcterms:W3CDTF">2022-06-10T21:24:28Z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0x010100AB128CD17B21DF4FBBB9291C4B084FEC</vt:lpwstr>
  </property>
  <property fmtid="{D5CDD505-2E9C-101B-9397-08002B2CF9AE}" pid="3" name="_dlc_DocIdItemGuid">
    <vt:lpwstr>8bcc06c7-e03c-476d-92f9-55468ceb5f91</vt:lpwstr>
  </property>
</Properties>
</file>