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5"/>
  </p:notesMasterIdLst>
  <p:sldIdLst>
    <p:sldId id="566" r:id="rId5"/>
    <p:sldId id="558" r:id="rId6"/>
    <p:sldId id="559" r:id="rId7"/>
    <p:sldId id="581" r:id="rId8"/>
    <p:sldId id="548" r:id="rId9"/>
    <p:sldId id="579" r:id="rId10"/>
    <p:sldId id="580" r:id="rId11"/>
    <p:sldId id="576" r:id="rId12"/>
    <p:sldId id="552" r:id="rId13"/>
    <p:sldId id="560"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Melanie Couton" initials="MAC" lastIdx="1" clrIdx="6"/>
  <p:cmAuthor id="1" name="LT Fowler" initials="LF" lastIdx="4" clrIdx="0">
    <p:extLst>
      <p:ext uri="{19B8F6BF-5375-455C-9EA6-DF929625EA0E}">
        <p15:presenceInfo xmlns:p15="http://schemas.microsoft.com/office/powerpoint/2012/main" userId="S::lfowler@practicingclinicians.com::bdc4c4d6-9ded-467c-b80c-330a0ea8ffe4" providerId="AD"/>
      </p:ext>
    </p:extLst>
  </p:cmAuthor>
  <p:cmAuthor id="8" name="Taryn Gross" initials="TG" lastIdx="11" clrIdx="7">
    <p:extLst>
      <p:ext uri="{19B8F6BF-5375-455C-9EA6-DF929625EA0E}">
        <p15:presenceInfo xmlns:p15="http://schemas.microsoft.com/office/powerpoint/2012/main" userId="S::tgross@gaugemedical.com::a1edc1e6-395d-4e98-97b6-6646f446588b" providerId="AD"/>
      </p:ext>
    </p:extLst>
  </p:cmAuthor>
  <p:cmAuthor id="2" name="Megan Capel" initials="MC" lastIdx="33" clrIdx="1"/>
  <p:cmAuthor id="9" name="Tharanee A" initials="AT" lastIdx="7" clrIdx="8">
    <p:extLst>
      <p:ext uri="{19B8F6BF-5375-455C-9EA6-DF929625EA0E}">
        <p15:presenceInfo xmlns:p15="http://schemas.microsoft.com/office/powerpoint/2012/main" userId="S::atharaneetharan@cealliance.com::83fd0352-6763-433d-a52f-7ebd5405abdb" providerId="AD"/>
      </p:ext>
    </p:extLst>
  </p:cmAuthor>
  <p:cmAuthor id="3" name="Andrea Boecler" initials="AB" lastIdx="1" clrIdx="2">
    <p:extLst>
      <p:ext uri="{19B8F6BF-5375-455C-9EA6-DF929625EA0E}">
        <p15:presenceInfo xmlns:p15="http://schemas.microsoft.com/office/powerpoint/2012/main" userId="S::aboecler@clinicaloptions.com::28e82037-1239-4052-943b-ae184e0bc2af" providerId="AD"/>
      </p:ext>
    </p:extLst>
  </p:cmAuthor>
  <p:cmAuthor id="10" name="Marie Becker" initials="MB" lastIdx="7" clrIdx="9">
    <p:extLst>
      <p:ext uri="{19B8F6BF-5375-455C-9EA6-DF929625EA0E}">
        <p15:presenceInfo xmlns:p15="http://schemas.microsoft.com/office/powerpoint/2012/main" userId="d65aa0e91a5f4f86" providerId="Windows Live"/>
      </p:ext>
    </p:extLst>
  </p:cmAuthor>
  <p:cmAuthor id="4" name="Timothy Quill" initials="TQ" lastIdx="8" clrIdx="3">
    <p:extLst>
      <p:ext uri="{19B8F6BF-5375-455C-9EA6-DF929625EA0E}">
        <p15:presenceInfo xmlns:p15="http://schemas.microsoft.com/office/powerpoint/2012/main" userId="S::tquill@clinicaloptions.com::b1dc6efb-2995-45e7-a306-57a2c67aa886" providerId="AD"/>
      </p:ext>
    </p:extLst>
  </p:cmAuthor>
  <p:cmAuthor id="5" name=" " initials="MAC" lastIdx="10" clrIdx="4"/>
  <p:cmAuthor id="6" name="Andrew Bowser" initials="AB" lastIdx="1" clrIdx="5"/>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DAB5772-3D48-42CB-AE8C-04209357B2A7}" v="10" dt="2025-06-04T17:23:25.147"/>
    <p1510:client id="{A4F05ACC-3F85-4341-8D1F-3D2C9A3A9F3B}" v="10" dt="2025-06-04T15:34:17.323"/>
    <p1510:client id="{D7C5F6F1-2651-4222-9F53-20B83259B234}" v="5" dt="2025-06-03T20:43:30.677"/>
    <p1510:client id="{E29179BC-0095-4A58-BEC8-1364C53ED5FC}" v="170" dt="2025-06-04T14:02:06.08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780" autoAdjust="0"/>
    <p:restoredTop sz="83727" autoAdjust="0"/>
  </p:normalViewPr>
  <p:slideViewPr>
    <p:cSldViewPr snapToGrid="0">
      <p:cViewPr varScale="1">
        <p:scale>
          <a:sx n="65" d="100"/>
          <a:sy n="65" d="100"/>
        </p:scale>
        <p:origin x="424" y="52"/>
      </p:cViewPr>
      <p:guideLst/>
    </p:cSldViewPr>
  </p:slideViewPr>
  <p:notesTextViewPr>
    <p:cViewPr>
      <p:scale>
        <a:sx n="1" d="1"/>
        <a:sy n="1" d="1"/>
      </p:scale>
      <p:origin x="0" y="0"/>
    </p:cViewPr>
  </p:notesTextViewPr>
  <p:sorterViewPr>
    <p:cViewPr>
      <p:scale>
        <a:sx n="175" d="100"/>
        <a:sy n="175" d="100"/>
      </p:scale>
      <p:origin x="0" y="-401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84A034-0579-47F9-B6DF-682E6DFFD09C}" type="datetimeFigureOut">
              <a:rPr lang="en-US" smtClean="0"/>
              <a:t>6/4/2025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788DBE-8FB8-49F7-A478-A52A085B60B0}" type="slidenum">
              <a:rPr lang="en-US" smtClean="0"/>
              <a:t>‹#›</a:t>
            </a:fld>
            <a:endParaRPr lang="en-US" dirty="0"/>
          </a:p>
        </p:txBody>
      </p:sp>
    </p:spTree>
    <p:extLst>
      <p:ext uri="{BB962C8B-B14F-4D97-AF65-F5344CB8AC3E}">
        <p14:creationId xmlns:p14="http://schemas.microsoft.com/office/powerpoint/2010/main" val="837233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fld id="{1C788DBE-8FB8-49F7-A478-A52A085B60B0}" type="slidenum">
              <a:rPr lang="en-US" smtClean="0"/>
              <a:t>3</a:t>
            </a:fld>
            <a:endParaRPr lang="en-US" dirty="0"/>
          </a:p>
        </p:txBody>
      </p:sp>
    </p:spTree>
    <p:extLst>
      <p:ext uri="{BB962C8B-B14F-4D97-AF65-F5344CB8AC3E}">
        <p14:creationId xmlns:p14="http://schemas.microsoft.com/office/powerpoint/2010/main" val="17328942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788DBE-8FB8-49F7-A478-A52A085B60B0}" type="slidenum">
              <a:rPr lang="en-US" smtClean="0"/>
              <a:t>4</a:t>
            </a:fld>
            <a:endParaRPr lang="en-US" dirty="0"/>
          </a:p>
        </p:txBody>
      </p:sp>
    </p:spTree>
    <p:extLst>
      <p:ext uri="{BB962C8B-B14F-4D97-AF65-F5344CB8AC3E}">
        <p14:creationId xmlns:p14="http://schemas.microsoft.com/office/powerpoint/2010/main" val="41829210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788DBE-8FB8-49F7-A478-A52A085B60B0}" type="slidenum">
              <a:rPr lang="en-US" smtClean="0"/>
              <a:t>5</a:t>
            </a:fld>
            <a:endParaRPr lang="en-US" dirty="0"/>
          </a:p>
        </p:txBody>
      </p:sp>
    </p:spTree>
    <p:extLst>
      <p:ext uri="{BB962C8B-B14F-4D97-AF65-F5344CB8AC3E}">
        <p14:creationId xmlns:p14="http://schemas.microsoft.com/office/powerpoint/2010/main" val="13933845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fld id="{965331EA-F62C-43DF-8099-C6F32DC3F6B9}" type="slidenum">
              <a:rPr lang="en-US" smtClean="0"/>
              <a:t>6</a:t>
            </a:fld>
            <a:endParaRPr lang="en-US" dirty="0"/>
          </a:p>
        </p:txBody>
      </p:sp>
    </p:spTree>
    <p:extLst>
      <p:ext uri="{BB962C8B-B14F-4D97-AF65-F5344CB8AC3E}">
        <p14:creationId xmlns:p14="http://schemas.microsoft.com/office/powerpoint/2010/main" val="4795069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D67A2-08B2-E4C2-3563-D1C6465A1D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25C588-5B51-3F8F-8C85-B7EA577E6C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8312B7-D271-F589-7012-A8B8B70EF6C5}"/>
              </a:ext>
            </a:extLst>
          </p:cNvPr>
          <p:cNvSpPr>
            <a:spLocks noGrp="1"/>
          </p:cNvSpPr>
          <p:nvPr>
            <p:ph type="body" idx="1"/>
          </p:nvPr>
        </p:nvSpPr>
        <p:spPr/>
        <p:txBody>
          <a:bodyPr/>
          <a:lstStyle/>
          <a:p>
            <a:endParaRPr lang="en-US" i="1" dirty="0"/>
          </a:p>
        </p:txBody>
      </p:sp>
      <p:sp>
        <p:nvSpPr>
          <p:cNvPr id="4" name="Slide Number Placeholder 3">
            <a:extLst>
              <a:ext uri="{FF2B5EF4-FFF2-40B4-BE49-F238E27FC236}">
                <a16:creationId xmlns:a16="http://schemas.microsoft.com/office/drawing/2014/main" id="{FBA62717-BC8B-2317-C4BA-53957BBDA65C}"/>
              </a:ext>
            </a:extLst>
          </p:cNvPr>
          <p:cNvSpPr>
            <a:spLocks noGrp="1"/>
          </p:cNvSpPr>
          <p:nvPr>
            <p:ph type="sldNum" sz="quarter" idx="5"/>
          </p:nvPr>
        </p:nvSpPr>
        <p:spPr/>
        <p:txBody>
          <a:bodyPr/>
          <a:lstStyle/>
          <a:p>
            <a:fld id="{965331EA-F62C-43DF-8099-C6F32DC3F6B9}" type="slidenum">
              <a:rPr lang="en-US" smtClean="0"/>
              <a:t>7</a:t>
            </a:fld>
            <a:endParaRPr lang="en-US" dirty="0"/>
          </a:p>
        </p:txBody>
      </p:sp>
    </p:spTree>
    <p:extLst>
      <p:ext uri="{BB962C8B-B14F-4D97-AF65-F5344CB8AC3E}">
        <p14:creationId xmlns:p14="http://schemas.microsoft.com/office/powerpoint/2010/main" val="37566776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09FE2A-8DD1-7FAD-4E54-019BD71302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AA4A0A-E72E-3548-FDE5-CE95FD26D4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6E4B75-96AC-6F81-3A75-7289E2BB739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15ECB93-4B44-1E74-4EDC-1759769EDAF3}"/>
              </a:ext>
            </a:extLst>
          </p:cNvPr>
          <p:cNvSpPr>
            <a:spLocks noGrp="1"/>
          </p:cNvSpPr>
          <p:nvPr>
            <p:ph type="sldNum" sz="quarter" idx="5"/>
          </p:nvPr>
        </p:nvSpPr>
        <p:spPr/>
        <p:txBody>
          <a:bodyPr/>
          <a:lstStyle/>
          <a:p>
            <a:fld id="{1C788DBE-8FB8-49F7-A478-A52A085B60B0}" type="slidenum">
              <a:rPr lang="en-US" smtClean="0"/>
              <a:t>8</a:t>
            </a:fld>
            <a:endParaRPr lang="en-US" dirty="0"/>
          </a:p>
        </p:txBody>
      </p:sp>
    </p:spTree>
    <p:extLst>
      <p:ext uri="{BB962C8B-B14F-4D97-AF65-F5344CB8AC3E}">
        <p14:creationId xmlns:p14="http://schemas.microsoft.com/office/powerpoint/2010/main" val="6728221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788DBE-8FB8-49F7-A478-A52A085B60B0}" type="slidenum">
              <a:rPr lang="en-US" smtClean="0"/>
              <a:t>9</a:t>
            </a:fld>
            <a:endParaRPr lang="en-US" dirty="0"/>
          </a:p>
        </p:txBody>
      </p:sp>
    </p:spTree>
    <p:extLst>
      <p:ext uri="{BB962C8B-B14F-4D97-AF65-F5344CB8AC3E}">
        <p14:creationId xmlns:p14="http://schemas.microsoft.com/office/powerpoint/2010/main" val="10893068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10</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567519873"/>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5148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78904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9970774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74300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22619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75926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34286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78269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99248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8804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8199972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41368782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0037234"/>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6">
          <p15:clr>
            <a:srgbClr val="F26B43"/>
          </p15:clr>
        </p15:guide>
        <p15:guide id="3" orient="horz" pos="1010">
          <p15:clr>
            <a:srgbClr val="F26B43"/>
          </p15:clr>
        </p15:guide>
        <p15:guide id="4" orient="horz" pos="4138">
          <p15:clr>
            <a:srgbClr val="F26B43"/>
          </p15:clr>
        </p15:guide>
        <p15:guide id="5" orient="horz" pos="3888">
          <p15:clr>
            <a:srgbClr val="F26B43"/>
          </p15:clr>
        </p15:guide>
        <p15:guide id="6" orient="horz" pos="4032">
          <p15:clr>
            <a:srgbClr val="F26B43"/>
          </p15:clr>
        </p15:guide>
        <p15:guide id="7" pos="328">
          <p15:clr>
            <a:srgbClr val="F26B43"/>
          </p15:clr>
        </p15:guide>
        <p15:guide id="8" pos="7231">
          <p15:clr>
            <a:srgbClr val="F26B43"/>
          </p15:clr>
        </p15:guide>
        <p15:guide id="9" pos="7417">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ELEVATE: Preliminary Safety and Efficacy of Elacestrant in Combination With Everolimus or Ribociclib in Patients With ER+/HER2- Locally Advanced or Metastatic Breast Cancer</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5" y="6081001"/>
            <a:ext cx="5464175"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This program is supported by educational grants from</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AstraZeneca; Daiichi Sankyo, Inc.; Gilead Sciences, Inc.; Lilly; Novartis Pharmaceuticals Corporation; and Stemline Therapeutics,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Conference Coverage*</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ASCO Annual Meeting 2025, May 30 - June 3, 2025</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2" y="5815998"/>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ELEVATE: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pPr>
              <a:spcBef>
                <a:spcPts val="400"/>
              </a:spcBef>
            </a:pPr>
            <a:r>
              <a:rPr lang="en-US" altLang="en-US" sz="1800" dirty="0"/>
              <a:t>Following standard first-line ET plus CDK4/6 inhibition, ER+/HER2- MBC tumors eventually develop resistance leading to disease progression</a:t>
            </a:r>
            <a:r>
              <a:rPr lang="en-US" altLang="en-US" sz="1800" baseline="30000" dirty="0"/>
              <a:t>1</a:t>
            </a:r>
            <a:endParaRPr lang="en-US" altLang="en-US" sz="1800" dirty="0"/>
          </a:p>
          <a:p>
            <a:pPr lvl="1">
              <a:spcBef>
                <a:spcPts val="400"/>
              </a:spcBef>
            </a:pPr>
            <a:r>
              <a:rPr lang="en-US" altLang="en-US" sz="1600" dirty="0"/>
              <a:t>Mechanisms of resistance include intrinsic alterations in the PI3K/AKT/mTOR or cell cycle pathway or acquired </a:t>
            </a:r>
            <a:r>
              <a:rPr lang="en-US" altLang="en-US" sz="1600" i="1" dirty="0"/>
              <a:t>ESR1</a:t>
            </a:r>
            <a:r>
              <a:rPr lang="en-US" altLang="en-US" sz="1600" dirty="0"/>
              <a:t> mutations, which are found in up to 50% of patients after initial ET</a:t>
            </a:r>
            <a:r>
              <a:rPr lang="en-US" altLang="en-US" sz="1600" baseline="30000" dirty="0"/>
              <a:t>2-15</a:t>
            </a:r>
            <a:endParaRPr lang="en-US" altLang="en-US" sz="1600" dirty="0"/>
          </a:p>
          <a:p>
            <a:pPr>
              <a:spcBef>
                <a:spcPts val="400"/>
              </a:spcBef>
            </a:pPr>
            <a:r>
              <a:rPr lang="en-US" altLang="en-US" sz="1800" dirty="0"/>
              <a:t>Improved median PFS demonstrated with additional of second-line everolimus (3.6-6.8 mo) or switch in CDK4/6i (5.3 mo)</a:t>
            </a:r>
            <a:r>
              <a:rPr lang="en-US" altLang="en-US" sz="1800" baseline="30000" dirty="0"/>
              <a:t>16-18</a:t>
            </a:r>
            <a:endParaRPr lang="en-US" altLang="en-US" sz="1800" dirty="0"/>
          </a:p>
          <a:p>
            <a:pPr>
              <a:spcBef>
                <a:spcPts val="400"/>
              </a:spcBef>
            </a:pPr>
            <a:r>
              <a:rPr lang="en-US" altLang="en-US" sz="1800" dirty="0"/>
              <a:t>Elacestrant: ER antagonist FDA approved for treating patients with ER+, HER2-, </a:t>
            </a:r>
            <a:r>
              <a:rPr lang="en-US" altLang="en-US" sz="1800" i="1" dirty="0"/>
              <a:t>ESR1</a:t>
            </a:r>
            <a:r>
              <a:rPr lang="en-US" altLang="en-US" sz="1800" dirty="0"/>
              <a:t>-mutated advanced or metastatic BC with disease progression following ≥1 line of ET (based on improved mPFS in the phase III EMERALD study)</a:t>
            </a:r>
            <a:r>
              <a:rPr lang="en-US" altLang="en-US" sz="1800" baseline="30000" dirty="0"/>
              <a:t>19,20</a:t>
            </a:r>
          </a:p>
          <a:p>
            <a:pPr>
              <a:spcBef>
                <a:spcPts val="400"/>
              </a:spcBef>
            </a:pPr>
            <a:r>
              <a:rPr lang="en-US" altLang="en-US" sz="1800" dirty="0"/>
              <a:t>Combining elacestrant with PI3K/AKT/mTOR or CDK4/6 inhibitors could overcome multiple resistance mutations and enable all-oral regimens</a:t>
            </a:r>
            <a:r>
              <a:rPr lang="en-US" altLang="en-US" sz="1800" baseline="30000" dirty="0"/>
              <a:t>21,22</a:t>
            </a:r>
            <a:endParaRPr lang="en-US" altLang="en-US" sz="1800" dirty="0"/>
          </a:p>
          <a:p>
            <a:pPr>
              <a:spcBef>
                <a:spcPts val="400"/>
              </a:spcBef>
            </a:pPr>
            <a:r>
              <a:rPr lang="en-US" altLang="en-US" sz="1800" dirty="0"/>
              <a:t>Current report highlights updated safety and preliminary efficacy of elacestrant plus everolimus or ribociclib in patients with ER+/HER2- locally advanced or metastatic breast cancer from the phase Ib ELEVATE study</a:t>
            </a:r>
            <a:r>
              <a:rPr lang="en-US" altLang="en-US" sz="1800" baseline="30000" dirty="0"/>
              <a:t>23</a:t>
            </a:r>
            <a:endParaRPr lang="en-US" altLang="en-US" sz="18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8" y="5462410"/>
            <a:ext cx="1145056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fontAlgn="base">
              <a:lnSpc>
                <a:spcPct val="100000"/>
              </a:lnSpc>
              <a:spcBef>
                <a:spcPct val="0"/>
              </a:spcBef>
              <a:spcAft>
                <a:spcPct val="0"/>
              </a:spcAft>
              <a:buClrTx/>
              <a:buNone/>
              <a:defRPr/>
            </a:pPr>
            <a:r>
              <a:rPr lang="en-US" altLang="en-US" sz="1200" dirty="0">
                <a:solidFill>
                  <a:srgbClr val="455560"/>
                </a:solidFill>
                <a:latin typeface="Calibri" panose="020F0502020204030204" pitchFamily="34" charset="0"/>
                <a:cs typeface="Arial" panose="020B0604020202020204" pitchFamily="34" charset="0"/>
              </a:rPr>
              <a:t>1. Osborne. Annu Rev Med. 2011;62:233. 2. Brett. Breast Cancer Res. 2021;23:85. 3. Bidard. Lancet Oncol. 2022;23:1367. 4. Santiago Novello. ESMO Open. 2023;8:104409. </a:t>
            </a:r>
            <a:br>
              <a:rPr lang="en-US" altLang="en-US" sz="1200" dirty="0">
                <a:solidFill>
                  <a:srgbClr val="455560"/>
                </a:solidFill>
                <a:latin typeface="Calibri" panose="020F0502020204030204" pitchFamily="34" charset="0"/>
                <a:cs typeface="Arial" panose="020B0604020202020204" pitchFamily="34" charset="0"/>
              </a:rPr>
            </a:br>
            <a:r>
              <a:rPr lang="en-US" altLang="en-US" sz="1200" dirty="0">
                <a:solidFill>
                  <a:srgbClr val="455560"/>
                </a:solidFill>
                <a:latin typeface="Calibri" panose="020F0502020204030204" pitchFamily="34" charset="0"/>
                <a:cs typeface="Arial" panose="020B0604020202020204" pitchFamily="34" charset="0"/>
              </a:rPr>
              <a:t>5. Glaviano. Mol Cancer. 2023;22:138. 6. Cancer Genome Atlas Network. Nature. 2021; 490:61. 7. Hartkopf. Breast Care (Basel). 2020;15:347. 8. Lei. Breast. 2019;48:S26. </a:t>
            </a:r>
            <a:br>
              <a:rPr lang="en-US" altLang="en-US" sz="1200" dirty="0">
                <a:solidFill>
                  <a:srgbClr val="455560"/>
                </a:solidFill>
                <a:latin typeface="Calibri" panose="020F0502020204030204" pitchFamily="34" charset="0"/>
                <a:cs typeface="Arial" panose="020B0604020202020204" pitchFamily="34" charset="0"/>
              </a:rPr>
            </a:br>
            <a:r>
              <a:rPr lang="en-US" altLang="en-US" sz="1200" dirty="0">
                <a:solidFill>
                  <a:srgbClr val="455560"/>
                </a:solidFill>
                <a:latin typeface="Calibri" panose="020F0502020204030204" pitchFamily="34" charset="0"/>
                <a:cs typeface="Arial" panose="020B0604020202020204" pitchFamily="34" charset="0"/>
              </a:rPr>
              <a:t>9. Jeselsohn. Clin Cancer Res. 2014;20:1757. 10. Toy. Nat Gen. 2013;45:1439. 11. Oesterreich. Nat Gen. 2013;45:1415. 12. Lloyd. Ther Adv Med Oncol. 2022;14:17588359221113694. 13. Robinson. Nat Gen. 2013;45:1446. 14. Jhaveri. Ann Oncol. 2023;34:5334. 15. Bhave. SABCS 2023. Abstr PO2-16-05. 16. Cook. Oncologist. 2021;26:101. 17. Vasseur. Oncogene. 2024;43:1214. 18. Kalinsky. JCO. 2023;41:4004. 19. </a:t>
            </a:r>
            <a:r>
              <a:rPr lang="fr-FR" altLang="en-US" sz="1200" spc="-10" dirty="0">
                <a:solidFill>
                  <a:srgbClr val="455560"/>
                </a:solidFill>
                <a:latin typeface="Calibri" panose="020F0502020204030204" pitchFamily="34" charset="0"/>
                <a:cs typeface="Arial" panose="020B0604020202020204" pitchFamily="34" charset="0"/>
              </a:rPr>
              <a:t>Bidard. JCO. 2022;40:3246. 20. Bardia. Clin Cancer Res. 2024;30:4299. </a:t>
            </a:r>
            <a:br>
              <a:rPr lang="fr-FR" altLang="en-US" sz="1200" spc="-10" dirty="0">
                <a:solidFill>
                  <a:srgbClr val="455560"/>
                </a:solidFill>
                <a:latin typeface="Calibri" panose="020F0502020204030204" pitchFamily="34" charset="0"/>
                <a:cs typeface="Arial" panose="020B0604020202020204" pitchFamily="34" charset="0"/>
              </a:rPr>
            </a:br>
            <a:r>
              <a:rPr lang="fr-FR" altLang="en-US" sz="1200" spc="-10" dirty="0">
                <a:solidFill>
                  <a:srgbClr val="455560"/>
                </a:solidFill>
                <a:latin typeface="Calibri" panose="020F0502020204030204" pitchFamily="34" charset="0"/>
                <a:cs typeface="Arial" panose="020B0604020202020204" pitchFamily="34" charset="0"/>
              </a:rPr>
              <a:t>21. Bihani. Clin Cancer Res. 2017;23:4793. 22. Patel. Breast Cancer Res. 2019;21:146. 23</a:t>
            </a:r>
            <a:r>
              <a:rPr lang="en-US" altLang="en-US" sz="1200" dirty="0">
                <a:solidFill>
                  <a:srgbClr val="455560"/>
                </a:solidFill>
                <a:latin typeface="Calibri" panose="020F0502020204030204" pitchFamily="34" charset="0"/>
                <a:cs typeface="Arial" panose="020B0604020202020204" pitchFamily="34" charset="0"/>
              </a:rPr>
              <a:t>. Rugo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 ASCO 2025. Abstr 1070.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29275E2E-3E83-3F88-A50D-C0CF1D4926F7}"/>
              </a:ext>
            </a:extLst>
          </p:cNvPr>
          <p:cNvSpPr txBox="1">
            <a:spLocks noChangeArrowheads="1"/>
          </p:cNvSpPr>
          <p:nvPr/>
        </p:nvSpPr>
        <p:spPr>
          <a:xfrm>
            <a:off x="604675" y="1513047"/>
            <a:ext cx="10877529" cy="46506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400" dirty="0"/>
              <a:t>International, open-label phase Ib/II dose-escalation/expansion trial</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lang="en-US" altLang="en-US" sz="2400" kern="0" dirty="0">
              <a:solidFill>
                <a:srgbClr val="000000"/>
              </a:solidFill>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phase Ib endpoint:</a:t>
            </a: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RP2D</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lang="en-US" altLang="en-US" sz="2400" b="1" kern="0" dirty="0">
                <a:solidFill>
                  <a:srgbClr val="000000"/>
                </a:solidFill>
              </a:rPr>
              <a:t>Primary phase II endpoint:</a:t>
            </a:r>
            <a:r>
              <a:rPr lang="en-US" altLang="en-US" sz="2400" kern="0" dirty="0">
                <a:solidFill>
                  <a:srgbClr val="000000"/>
                </a:solidFill>
              </a:rPr>
              <a:t> PFS</a:t>
            </a:r>
            <a:endPar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a:buClr>
                <a:srgbClr val="000000"/>
              </a:buClr>
              <a:defRPr/>
            </a:pPr>
            <a:r>
              <a:rPr kumimoji="0" lang="en-US" alt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a:t>
            </a:r>
            <a:r>
              <a:rPr lang="en-US" altLang="en-US" sz="2400" b="1" kern="0" dirty="0">
                <a:solidFill>
                  <a:srgbClr val="000000"/>
                </a:solidFill>
              </a:rPr>
              <a:t> phase II</a:t>
            </a:r>
            <a:r>
              <a:rPr kumimoji="0" lang="en-US" alt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endpoint:</a:t>
            </a: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safety</a:t>
            </a: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dirty="0"/>
              <a:t>ELEVATE: </a:t>
            </a:r>
            <a:r>
              <a:rPr lang="en-US" altLang="en-US" dirty="0"/>
              <a:t>Study Design</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699781" y="2302345"/>
            <a:ext cx="2590965"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Women (pre-, peri-, or postmenopausal) or men with ER+/HER2- advanced or metastatic BC; 1-2 prior lines of ET, 1 with CDK4/6i; </a:t>
            </a:r>
            <a:br>
              <a:rPr kumimoji="0" lang="en-GB" altLang="en-US" sz="160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br>
            <a:r>
              <a:rPr kumimoji="0" lang="en-GB" altLang="en-US" sz="160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no prior chemotherapy in advanced or metastatic setting</a:t>
            </a:r>
          </a:p>
        </p:txBody>
      </p:sp>
      <p:sp>
        <p:nvSpPr>
          <p:cNvPr id="2" name="Text Box 11">
            <a:extLst>
              <a:ext uri="{FF2B5EF4-FFF2-40B4-BE49-F238E27FC236}">
                <a16:creationId xmlns:a16="http://schemas.microsoft.com/office/drawing/2014/main" id="{59013EB0-FA0F-240F-DDA2-BF92CE92F5A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fontAlgn="base">
              <a:lnSpc>
                <a:spcPct val="100000"/>
              </a:lnSpc>
              <a:spcBef>
                <a:spcPct val="0"/>
              </a:spcBef>
              <a:spcAft>
                <a:spcPct val="0"/>
              </a:spcAft>
              <a:buClrTx/>
              <a:buNone/>
              <a:defRPr/>
            </a:pPr>
            <a:r>
              <a:rPr lang="en-US" altLang="en-US" sz="1200" dirty="0">
                <a:solidFill>
                  <a:srgbClr val="455560"/>
                </a:solidFill>
                <a:latin typeface="Calibri" panose="020F0502020204030204" pitchFamily="34" charset="0"/>
                <a:cs typeface="Arial" panose="020B0604020202020204" pitchFamily="34" charset="0"/>
              </a:rPr>
              <a:t>Rugo. ASCO 2025. Abstr 1070. </a:t>
            </a:r>
            <a:r>
              <a:rPr lang="en-US" altLang="en-US" sz="1200" spc="-10" dirty="0">
                <a:solidFill>
                  <a:srgbClr val="455560"/>
                </a:solidFill>
                <a:latin typeface="Calibri" panose="020F0502020204030204" pitchFamily="34" charset="0"/>
                <a:cs typeface="Arial" panose="020B0604020202020204" pitchFamily="34" charset="0"/>
              </a:rPr>
              <a:t>NCT05563220.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9" name="Line 51">
            <a:extLst>
              <a:ext uri="{FF2B5EF4-FFF2-40B4-BE49-F238E27FC236}">
                <a16:creationId xmlns:a16="http://schemas.microsoft.com/office/drawing/2014/main" id="{3D569D20-EA6A-4D84-B7B9-C70B75B17349}"/>
              </a:ext>
            </a:extLst>
          </p:cNvPr>
          <p:cNvSpPr>
            <a:spLocks noChangeShapeType="1"/>
          </p:cNvSpPr>
          <p:nvPr/>
        </p:nvSpPr>
        <p:spPr bwMode="auto">
          <a:xfrm rot="16200000">
            <a:off x="3534514" y="2913821"/>
            <a:ext cx="0" cy="50799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0" name="Rectangle 50">
            <a:extLst>
              <a:ext uri="{FF2B5EF4-FFF2-40B4-BE49-F238E27FC236}">
                <a16:creationId xmlns:a16="http://schemas.microsoft.com/office/drawing/2014/main" id="{B79B59F2-7775-73B4-DBCA-7A86BEFC2C7A}"/>
              </a:ext>
            </a:extLst>
          </p:cNvPr>
          <p:cNvSpPr>
            <a:spLocks noChangeArrowheads="1"/>
          </p:cNvSpPr>
          <p:nvPr/>
        </p:nvSpPr>
        <p:spPr bwMode="auto">
          <a:xfrm>
            <a:off x="7223103" y="2245413"/>
            <a:ext cx="4531515" cy="2194560"/>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Elacestrant</a:t>
            </a:r>
            <a:r>
              <a:rPr lang="en-US" altLang="en-US" sz="1800" b="0" dirty="0">
                <a:solidFill>
                  <a:schemeClr val="tx1"/>
                </a:solidFill>
                <a:latin typeface="Calibri" panose="020F0502020204030204" pitchFamily="34" charset="0"/>
              </a:rPr>
              <a:t> QD +</a:t>
            </a:r>
          </a:p>
          <a:p>
            <a:pPr marL="285750" indent="-285750">
              <a:lnSpc>
                <a:spcPct val="100000"/>
              </a:lnSpc>
              <a:spcBef>
                <a:spcPct val="0"/>
              </a:spcBef>
              <a:spcAft>
                <a:spcPct val="0"/>
              </a:spcAft>
              <a:buClrTx/>
            </a:pPr>
            <a:r>
              <a:rPr lang="en-US" altLang="en-US" sz="1800" dirty="0">
                <a:solidFill>
                  <a:schemeClr val="tx1"/>
                </a:solidFill>
                <a:latin typeface="Calibri" panose="020F0502020204030204" pitchFamily="34" charset="0"/>
              </a:rPr>
              <a:t>Arm A (n = 50)*: </a:t>
            </a:r>
            <a:r>
              <a:rPr lang="en-US" altLang="en-US" sz="1800" b="1" dirty="0">
                <a:solidFill>
                  <a:schemeClr val="tx1"/>
                </a:solidFill>
                <a:latin typeface="Calibri" panose="020F0502020204030204" pitchFamily="34" charset="0"/>
              </a:rPr>
              <a:t>alpelisib</a:t>
            </a:r>
          </a:p>
          <a:p>
            <a:pPr marL="285750" indent="-285750">
              <a:lnSpc>
                <a:spcPct val="100000"/>
              </a:lnSpc>
              <a:spcBef>
                <a:spcPct val="0"/>
              </a:spcBef>
              <a:spcAft>
                <a:spcPct val="0"/>
              </a:spcAft>
              <a:buClrTx/>
            </a:pPr>
            <a:r>
              <a:rPr lang="en-US" altLang="en-US" sz="1800" dirty="0">
                <a:solidFill>
                  <a:schemeClr val="tx1"/>
                </a:solidFill>
                <a:latin typeface="Calibri" panose="020F0502020204030204" pitchFamily="34" charset="0"/>
              </a:rPr>
              <a:t>Arm B (n = 50)*: </a:t>
            </a:r>
            <a:r>
              <a:rPr lang="en-US" altLang="en-US" sz="1800" b="1" dirty="0">
                <a:solidFill>
                  <a:schemeClr val="tx1"/>
                </a:solidFill>
                <a:latin typeface="Calibri" panose="020F0502020204030204" pitchFamily="34" charset="0"/>
              </a:rPr>
              <a:t>everolimus</a:t>
            </a:r>
          </a:p>
          <a:p>
            <a:pPr marL="285750" indent="-285750">
              <a:lnSpc>
                <a:spcPct val="100000"/>
              </a:lnSpc>
              <a:spcBef>
                <a:spcPct val="0"/>
              </a:spcBef>
              <a:spcAft>
                <a:spcPct val="0"/>
              </a:spcAft>
              <a:buClrTx/>
            </a:pPr>
            <a:r>
              <a:rPr lang="en-US" altLang="en-US" sz="1800" dirty="0">
                <a:solidFill>
                  <a:schemeClr val="tx1"/>
                </a:solidFill>
                <a:latin typeface="Calibri" panose="020F0502020204030204" pitchFamily="34" charset="0"/>
              </a:rPr>
              <a:t>Arm C (n = 60)*: </a:t>
            </a:r>
            <a:r>
              <a:rPr lang="en-US" altLang="en-US" sz="1800" b="1" dirty="0">
                <a:solidFill>
                  <a:schemeClr val="tx1"/>
                </a:solidFill>
                <a:latin typeface="Calibri" panose="020F0502020204030204" pitchFamily="34" charset="0"/>
              </a:rPr>
              <a:t>abemaciclib</a:t>
            </a:r>
            <a:r>
              <a:rPr lang="en-US" altLang="en-US" sz="1800" dirty="0">
                <a:solidFill>
                  <a:schemeClr val="tx1"/>
                </a:solidFill>
                <a:latin typeface="Calibri" panose="020F0502020204030204" pitchFamily="34" charset="0"/>
              </a:rPr>
              <a:t> or </a:t>
            </a:r>
            <a:r>
              <a:rPr lang="en-US" altLang="en-US" sz="1800" b="1" dirty="0">
                <a:solidFill>
                  <a:schemeClr val="tx1"/>
                </a:solidFill>
                <a:latin typeface="Calibri" panose="020F0502020204030204" pitchFamily="34" charset="0"/>
              </a:rPr>
              <a:t>ribociclib</a:t>
            </a:r>
          </a:p>
          <a:p>
            <a:pPr marL="285750" indent="-285750">
              <a:lnSpc>
                <a:spcPct val="100000"/>
              </a:lnSpc>
              <a:spcBef>
                <a:spcPct val="0"/>
              </a:spcBef>
              <a:spcAft>
                <a:spcPct val="0"/>
              </a:spcAft>
              <a:buClrTx/>
            </a:pPr>
            <a:r>
              <a:rPr lang="en-US" altLang="en-US" sz="1800" dirty="0">
                <a:solidFill>
                  <a:schemeClr val="tx1"/>
                </a:solidFill>
                <a:latin typeface="Calibri" panose="020F0502020204030204" pitchFamily="34" charset="0"/>
              </a:rPr>
              <a:t>Arm D (n = 90)</a:t>
            </a:r>
            <a:r>
              <a:rPr lang="en-US" altLang="en-US" sz="1800" baseline="30000" dirty="0">
                <a:solidFill>
                  <a:schemeClr val="tx1"/>
                </a:solidFill>
                <a:latin typeface="Calibri" panose="020F0502020204030204" pitchFamily="34" charset="0"/>
              </a:rPr>
              <a:t>†</a:t>
            </a:r>
            <a:r>
              <a:rPr lang="en-US" altLang="en-US" sz="1800" dirty="0">
                <a:solidFill>
                  <a:schemeClr val="tx1"/>
                </a:solidFill>
                <a:latin typeface="Calibri" panose="020F0502020204030204" pitchFamily="34" charset="0"/>
              </a:rPr>
              <a:t>: </a:t>
            </a:r>
            <a:r>
              <a:rPr lang="en-US" altLang="en-US" sz="1800" b="1" dirty="0">
                <a:solidFill>
                  <a:schemeClr val="tx1"/>
                </a:solidFill>
                <a:latin typeface="Calibri" panose="020F0502020204030204" pitchFamily="34" charset="0"/>
              </a:rPr>
              <a:t>palbociclib</a:t>
            </a:r>
            <a:r>
              <a:rPr lang="en-US" altLang="en-US" sz="1800" dirty="0">
                <a:solidFill>
                  <a:schemeClr val="tx1"/>
                </a:solidFill>
                <a:latin typeface="Calibri" panose="020F0502020204030204" pitchFamily="34" charset="0"/>
              </a:rPr>
              <a:t>, </a:t>
            </a:r>
            <a:r>
              <a:rPr lang="en-US" altLang="en-US" sz="1800" b="1" dirty="0">
                <a:solidFill>
                  <a:schemeClr val="tx1"/>
                </a:solidFill>
                <a:latin typeface="Calibri" panose="020F0502020204030204" pitchFamily="34" charset="0"/>
              </a:rPr>
              <a:t>abemaciclib</a:t>
            </a:r>
            <a:r>
              <a:rPr lang="en-US" altLang="en-US" sz="1800" dirty="0">
                <a:solidFill>
                  <a:schemeClr val="tx1"/>
                </a:solidFill>
                <a:latin typeface="Calibri" panose="020F0502020204030204" pitchFamily="34" charset="0"/>
              </a:rPr>
              <a:t>, or </a:t>
            </a:r>
            <a:br>
              <a:rPr lang="en-US" altLang="en-US" sz="1800" dirty="0">
                <a:solidFill>
                  <a:schemeClr val="tx1"/>
                </a:solidFill>
                <a:latin typeface="Calibri" panose="020F0502020204030204" pitchFamily="34" charset="0"/>
              </a:rPr>
            </a:br>
            <a:r>
              <a:rPr lang="en-US" altLang="en-US" sz="1800" b="1" dirty="0">
                <a:solidFill>
                  <a:schemeClr val="tx1"/>
                </a:solidFill>
                <a:latin typeface="Calibri" panose="020F0502020204030204" pitchFamily="34" charset="0"/>
              </a:rPr>
              <a:t>ribociclib</a:t>
            </a:r>
          </a:p>
          <a:p>
            <a:pPr marL="285750" indent="-285750">
              <a:lnSpc>
                <a:spcPct val="100000"/>
              </a:lnSpc>
              <a:spcBef>
                <a:spcPct val="0"/>
              </a:spcBef>
              <a:spcAft>
                <a:spcPct val="0"/>
              </a:spcAft>
              <a:buClrTx/>
            </a:pPr>
            <a:r>
              <a:rPr lang="en-US" altLang="en-US" sz="1800" dirty="0">
                <a:solidFill>
                  <a:schemeClr val="tx1"/>
                </a:solidFill>
                <a:latin typeface="Calibri" panose="020F0502020204030204" pitchFamily="34" charset="0"/>
              </a:rPr>
              <a:t>Arm E (n = 60)</a:t>
            </a:r>
            <a:r>
              <a:rPr lang="en-US" altLang="en-US" sz="1800" baseline="30000" dirty="0">
                <a:solidFill>
                  <a:schemeClr val="tx1"/>
                </a:solidFill>
                <a:latin typeface="Calibri" panose="020F0502020204030204" pitchFamily="34" charset="0"/>
              </a:rPr>
              <a:t>‡</a:t>
            </a:r>
            <a:r>
              <a:rPr lang="en-US" altLang="en-US" sz="1800" dirty="0">
                <a:solidFill>
                  <a:schemeClr val="tx1"/>
                </a:solidFill>
                <a:latin typeface="Calibri" panose="020F0502020204030204" pitchFamily="34" charset="0"/>
              </a:rPr>
              <a:t>: </a:t>
            </a:r>
            <a:r>
              <a:rPr lang="en-US" altLang="en-US" sz="1800" b="1" dirty="0">
                <a:solidFill>
                  <a:schemeClr val="tx1"/>
                </a:solidFill>
                <a:latin typeface="Calibri" panose="020F0502020204030204" pitchFamily="34" charset="0"/>
              </a:rPr>
              <a:t>capivasertib</a:t>
            </a:r>
          </a:p>
        </p:txBody>
      </p:sp>
      <p:sp>
        <p:nvSpPr>
          <p:cNvPr id="8" name="Rectangle 50">
            <a:extLst>
              <a:ext uri="{FF2B5EF4-FFF2-40B4-BE49-F238E27FC236}">
                <a16:creationId xmlns:a16="http://schemas.microsoft.com/office/drawing/2014/main" id="{12181339-5EE1-3804-ED8B-2BCB8836EAB7}"/>
              </a:ext>
            </a:extLst>
          </p:cNvPr>
          <p:cNvSpPr>
            <a:spLocks noChangeArrowheads="1"/>
          </p:cNvSpPr>
          <p:nvPr/>
        </p:nvSpPr>
        <p:spPr bwMode="auto">
          <a:xfrm>
            <a:off x="3937099" y="2245413"/>
            <a:ext cx="2775881" cy="2194560"/>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endParaRPr lang="en-US" altLang="en-US" sz="1800" b="1" dirty="0">
              <a:solidFill>
                <a:schemeClr val="tx1"/>
              </a:solidFill>
              <a:latin typeface="Calibri" panose="020F0502020204030204" pitchFamily="34" charset="0"/>
            </a:endParaRPr>
          </a:p>
        </p:txBody>
      </p:sp>
      <p:sp>
        <p:nvSpPr>
          <p:cNvPr id="11" name="TextBox 10">
            <a:extLst>
              <a:ext uri="{FF2B5EF4-FFF2-40B4-BE49-F238E27FC236}">
                <a16:creationId xmlns:a16="http://schemas.microsoft.com/office/drawing/2014/main" id="{6D835C87-FD51-7A28-70B1-CE72B6910D66}"/>
              </a:ext>
            </a:extLst>
          </p:cNvPr>
          <p:cNvSpPr txBox="1"/>
          <p:nvPr/>
        </p:nvSpPr>
        <p:spPr bwMode="auto">
          <a:xfrm>
            <a:off x="3937099" y="2475270"/>
            <a:ext cx="2822959"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Elacestrant</a:t>
            </a:r>
            <a:r>
              <a:rPr lang="en-US" altLang="en-US" sz="1800" b="0" dirty="0">
                <a:solidFill>
                  <a:schemeClr val="tx1"/>
                </a:solidFill>
                <a:latin typeface="Calibri" panose="020F0502020204030204" pitchFamily="34" charset="0"/>
              </a:rPr>
              <a:t> + </a:t>
            </a:r>
          </a:p>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alpelisib</a:t>
            </a:r>
            <a:r>
              <a:rPr lang="en-US" altLang="en-US" sz="1800" dirty="0">
                <a:solidFill>
                  <a:schemeClr val="tx1"/>
                </a:solidFill>
                <a:latin typeface="Calibri" panose="020F0502020204030204" pitchFamily="34" charset="0"/>
              </a:rPr>
              <a:t>,</a:t>
            </a:r>
            <a:r>
              <a:rPr lang="en-US" altLang="en-US" sz="1800" b="1" dirty="0">
                <a:solidFill>
                  <a:schemeClr val="tx1"/>
                </a:solidFill>
                <a:latin typeface="Calibri" panose="020F0502020204030204" pitchFamily="34" charset="0"/>
              </a:rPr>
              <a:t> everolimus</a:t>
            </a:r>
            <a:r>
              <a:rPr lang="en-US" altLang="en-US" sz="1800" dirty="0">
                <a:solidFill>
                  <a:schemeClr val="tx1"/>
                </a:solidFill>
                <a:latin typeface="Calibri" panose="020F0502020204030204" pitchFamily="34" charset="0"/>
              </a:rPr>
              <a:t>,</a:t>
            </a:r>
            <a:r>
              <a:rPr lang="en-US" altLang="en-US" sz="1800" b="1" dirty="0">
                <a:solidFill>
                  <a:schemeClr val="tx1"/>
                </a:solidFill>
                <a:latin typeface="Calibri" panose="020F0502020204030204" pitchFamily="34" charset="0"/>
              </a:rPr>
              <a:t> abemaciclib</a:t>
            </a:r>
            <a:r>
              <a:rPr lang="en-US" altLang="en-US" sz="1800" dirty="0">
                <a:solidFill>
                  <a:schemeClr val="tx1"/>
                </a:solidFill>
                <a:latin typeface="Calibri" panose="020F0502020204030204" pitchFamily="34" charset="0"/>
              </a:rPr>
              <a:t>,</a:t>
            </a:r>
            <a:r>
              <a:rPr lang="en-US" altLang="en-US" sz="1800" b="1" dirty="0">
                <a:solidFill>
                  <a:schemeClr val="tx1"/>
                </a:solidFill>
                <a:latin typeface="Calibri" panose="020F0502020204030204" pitchFamily="34" charset="0"/>
              </a:rPr>
              <a:t> palbociclib</a:t>
            </a:r>
            <a:r>
              <a:rPr lang="en-US" altLang="en-US" sz="1800" dirty="0">
                <a:solidFill>
                  <a:schemeClr val="tx1"/>
                </a:solidFill>
                <a:latin typeface="Calibri" panose="020F0502020204030204" pitchFamily="34" charset="0"/>
              </a:rPr>
              <a:t>, </a:t>
            </a:r>
            <a:r>
              <a:rPr lang="en-US" altLang="en-US" sz="1800" b="1" dirty="0">
                <a:solidFill>
                  <a:schemeClr val="tx1"/>
                </a:solidFill>
                <a:latin typeface="Calibri" panose="020F0502020204030204" pitchFamily="34" charset="0"/>
              </a:rPr>
              <a:t>ribociclib</a:t>
            </a:r>
            <a:r>
              <a:rPr lang="en-US" altLang="en-US" sz="1800" dirty="0">
                <a:solidFill>
                  <a:schemeClr val="tx1"/>
                </a:solidFill>
                <a:latin typeface="Calibri" panose="020F0502020204030204" pitchFamily="34" charset="0"/>
              </a:rPr>
              <a:t>,</a:t>
            </a:r>
            <a:r>
              <a:rPr lang="en-US" altLang="en-US" sz="1800" b="1" dirty="0">
                <a:solidFill>
                  <a:schemeClr val="tx1"/>
                </a:solidFill>
                <a:latin typeface="Calibri" panose="020F0502020204030204" pitchFamily="34" charset="0"/>
              </a:rPr>
              <a:t> </a:t>
            </a:r>
            <a:r>
              <a:rPr lang="en-US" altLang="en-US" sz="1800" dirty="0">
                <a:solidFill>
                  <a:schemeClr val="tx1"/>
                </a:solidFill>
                <a:latin typeface="Calibri" panose="020F0502020204030204" pitchFamily="34" charset="0"/>
              </a:rPr>
              <a:t>or</a:t>
            </a:r>
            <a:r>
              <a:rPr lang="en-US" altLang="en-US" sz="1800" b="1" dirty="0">
                <a:solidFill>
                  <a:schemeClr val="tx1"/>
                </a:solidFill>
                <a:latin typeface="Calibri" panose="020F0502020204030204" pitchFamily="34" charset="0"/>
              </a:rPr>
              <a:t> capivasertib </a:t>
            </a:r>
            <a:r>
              <a:rPr lang="en-US" altLang="en-US" sz="1800" dirty="0">
                <a:solidFill>
                  <a:schemeClr val="tx1"/>
                </a:solidFill>
                <a:latin typeface="Calibri" panose="020F0502020204030204" pitchFamily="34" charset="0"/>
              </a:rPr>
              <a:t>at varying doses among </a:t>
            </a:r>
            <a:br>
              <a:rPr lang="en-US" altLang="en-US" sz="1800" dirty="0">
                <a:solidFill>
                  <a:schemeClr val="tx1"/>
                </a:solidFill>
                <a:latin typeface="Calibri" panose="020F0502020204030204" pitchFamily="34" charset="0"/>
              </a:rPr>
            </a:br>
            <a:r>
              <a:rPr lang="en-US" altLang="en-US" sz="1800" dirty="0">
                <a:solidFill>
                  <a:schemeClr val="tx1"/>
                </a:solidFill>
                <a:latin typeface="Calibri" panose="020F0502020204030204" pitchFamily="34" charset="0"/>
              </a:rPr>
              <a:t>3 cohorts</a:t>
            </a:r>
          </a:p>
        </p:txBody>
      </p:sp>
      <p:sp>
        <p:nvSpPr>
          <p:cNvPr id="12" name="TextBox 11">
            <a:extLst>
              <a:ext uri="{FF2B5EF4-FFF2-40B4-BE49-F238E27FC236}">
                <a16:creationId xmlns:a16="http://schemas.microsoft.com/office/drawing/2014/main" id="{2B8C0774-7FAE-5166-997D-029B214F35AD}"/>
              </a:ext>
            </a:extLst>
          </p:cNvPr>
          <p:cNvSpPr txBox="1"/>
          <p:nvPr/>
        </p:nvSpPr>
        <p:spPr bwMode="auto">
          <a:xfrm>
            <a:off x="7242518" y="4471452"/>
            <a:ext cx="36360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*Prior CDK4/6i required.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No prior CDK4/6i allowed. </a:t>
            </a:r>
            <a:br>
              <a:rPr lang="en-US" sz="1200" b="0" dirty="0">
                <a:solidFill>
                  <a:schemeClr val="bg1"/>
                </a:solidFill>
                <a:latin typeface="Calibri" panose="020F0502020204030204" pitchFamily="34" charset="0"/>
              </a:rPr>
            </a:b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Prior CDK4/6i allowed. </a:t>
            </a:r>
          </a:p>
        </p:txBody>
      </p:sp>
      <p:sp>
        <p:nvSpPr>
          <p:cNvPr id="4" name="TextBox 3">
            <a:extLst>
              <a:ext uri="{FF2B5EF4-FFF2-40B4-BE49-F238E27FC236}">
                <a16:creationId xmlns:a16="http://schemas.microsoft.com/office/drawing/2014/main" id="{521A8152-872F-B262-7755-DE08B4403460}"/>
              </a:ext>
            </a:extLst>
          </p:cNvPr>
          <p:cNvSpPr txBox="1"/>
          <p:nvPr/>
        </p:nvSpPr>
        <p:spPr bwMode="auto">
          <a:xfrm>
            <a:off x="4465964" y="1919874"/>
            <a:ext cx="17652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Phase Ib (n = 90)</a:t>
            </a:r>
          </a:p>
        </p:txBody>
      </p:sp>
      <p:sp>
        <p:nvSpPr>
          <p:cNvPr id="5" name="TextBox 4">
            <a:extLst>
              <a:ext uri="{FF2B5EF4-FFF2-40B4-BE49-F238E27FC236}">
                <a16:creationId xmlns:a16="http://schemas.microsoft.com/office/drawing/2014/main" id="{3E7E248C-1985-7523-31D6-7188606144DF}"/>
              </a:ext>
            </a:extLst>
          </p:cNvPr>
          <p:cNvSpPr txBox="1"/>
          <p:nvPr/>
        </p:nvSpPr>
        <p:spPr bwMode="auto">
          <a:xfrm>
            <a:off x="8559075" y="1933013"/>
            <a:ext cx="18197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Phase II (n = 310)</a:t>
            </a:r>
          </a:p>
        </p:txBody>
      </p:sp>
    </p:spTree>
    <p:extLst>
      <p:ext uri="{BB962C8B-B14F-4D97-AF65-F5344CB8AC3E}">
        <p14:creationId xmlns:p14="http://schemas.microsoft.com/office/powerpoint/2010/main" val="12964185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ELEVATE: Baseline Characteristics</a:t>
            </a:r>
            <a:endParaRPr lang="en-US" altLang="en-US" dirty="0"/>
          </a:p>
        </p:txBody>
      </p:sp>
      <p:graphicFrame>
        <p:nvGraphicFramePr>
          <p:cNvPr id="2" name="Group 3">
            <a:extLst>
              <a:ext uri="{FF2B5EF4-FFF2-40B4-BE49-F238E27FC236}">
                <a16:creationId xmlns:a16="http://schemas.microsoft.com/office/drawing/2014/main" id="{102505EA-BC00-42B4-A9E8-8A59EF452D8F}"/>
              </a:ext>
            </a:extLst>
          </p:cNvPr>
          <p:cNvGraphicFramePr>
            <a:graphicFrameLocks/>
          </p:cNvGraphicFramePr>
          <p:nvPr>
            <p:extLst>
              <p:ext uri="{D42A27DB-BD31-4B8C-83A1-F6EECF244321}">
                <p14:modId xmlns:p14="http://schemas.microsoft.com/office/powerpoint/2010/main" val="461821308"/>
              </p:ext>
            </p:extLst>
          </p:nvPr>
        </p:nvGraphicFramePr>
        <p:xfrm>
          <a:off x="723900" y="1265431"/>
          <a:ext cx="10758303" cy="5008820"/>
        </p:xfrm>
        <a:graphic>
          <a:graphicData uri="http://schemas.openxmlformats.org/drawingml/2006/table">
            <a:tbl>
              <a:tblPr/>
              <a:tblGrid>
                <a:gridCol w="5142744">
                  <a:extLst>
                    <a:ext uri="{9D8B030D-6E8A-4147-A177-3AD203B41FA5}">
                      <a16:colId xmlns:a16="http://schemas.microsoft.com/office/drawing/2014/main" val="20000"/>
                    </a:ext>
                  </a:extLst>
                </a:gridCol>
                <a:gridCol w="2967420">
                  <a:extLst>
                    <a:ext uri="{9D8B030D-6E8A-4147-A177-3AD203B41FA5}">
                      <a16:colId xmlns:a16="http://schemas.microsoft.com/office/drawing/2014/main" val="20001"/>
                    </a:ext>
                  </a:extLst>
                </a:gridCol>
                <a:gridCol w="2648139">
                  <a:extLst>
                    <a:ext uri="{9D8B030D-6E8A-4147-A177-3AD203B41FA5}">
                      <a16:colId xmlns:a16="http://schemas.microsoft.com/office/drawing/2014/main" val="1259243933"/>
                    </a:ext>
                  </a:extLst>
                </a:gridCol>
              </a:tblGrid>
              <a:tr h="4515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Elacestrant + Everolimus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Elacestrant + Ribociclib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6143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 (38-76)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 (45-85)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6416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6143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Visceral metastases,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07262284"/>
                  </a:ext>
                </a:extLst>
              </a:tr>
              <a:tr h="6416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Mutations,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ESR1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PIK3CA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61432">
                <a:tc>
                  <a:txBody>
                    <a:bodyPr/>
                    <a:lstStyle/>
                    <a:p>
                      <a:pPr marL="7938"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Primary endocrine resistance,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96554047"/>
                  </a:ext>
                </a:extLst>
              </a:tr>
              <a:tr h="355514">
                <a:tc>
                  <a:txBody>
                    <a:bodyPr/>
                    <a:lstStyle/>
                    <a:p>
                      <a:pPr marL="7938"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no. prior therapies for adv/mBC, 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68301173"/>
                  </a:ext>
                </a:extLst>
              </a:tr>
              <a:tr h="8318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 prior lines of ET for adv/mBC,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 (79)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37361942"/>
                  </a:ext>
                </a:extLst>
              </a:tr>
              <a:tr h="355514">
                <a:tc>
                  <a:txBody>
                    <a:bodyPr/>
                    <a:lstStyle/>
                    <a:p>
                      <a:pPr marL="7938"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fulvestrant for adv/mBC,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57333514"/>
                  </a:ext>
                </a:extLst>
              </a:tr>
            </a:tbl>
          </a:graphicData>
        </a:graphic>
      </p:graphicFrame>
      <p:sp>
        <p:nvSpPr>
          <p:cNvPr id="3" name="Text Box 11">
            <a:extLst>
              <a:ext uri="{FF2B5EF4-FFF2-40B4-BE49-F238E27FC236}">
                <a16:creationId xmlns:a16="http://schemas.microsoft.com/office/drawing/2014/main" id="{AE2FB454-E422-C7DC-7F2D-09E8406A22A3}"/>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fontAlgn="base">
              <a:lnSpc>
                <a:spcPct val="100000"/>
              </a:lnSpc>
              <a:spcBef>
                <a:spcPct val="0"/>
              </a:spcBef>
              <a:spcAft>
                <a:spcPct val="0"/>
              </a:spcAft>
              <a:buClrTx/>
              <a:buNone/>
              <a:defRPr/>
            </a:pPr>
            <a:r>
              <a:rPr lang="en-US" altLang="en-US" sz="1200" dirty="0">
                <a:solidFill>
                  <a:srgbClr val="455560"/>
                </a:solidFill>
                <a:latin typeface="Calibri" panose="020F0502020204030204" pitchFamily="34" charset="0"/>
                <a:cs typeface="Arial" panose="020B0604020202020204" pitchFamily="34" charset="0"/>
              </a:rPr>
              <a:t>Rugo. ASCO 2025. Abstr 1070.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F37E74-ED99-45CC-FDFE-94EE2E91DD50}"/>
            </a:ext>
          </a:extLst>
        </p:cNvPr>
        <p:cNvGrpSpPr/>
        <p:nvPr/>
      </p:nvGrpSpPr>
      <p:grpSpPr>
        <a:xfrm>
          <a:off x="0" y="0"/>
          <a:ext cx="0" cy="0"/>
          <a:chOff x="0" y="0"/>
          <a:chExt cx="0" cy="0"/>
        </a:xfrm>
      </p:grpSpPr>
      <p:sp>
        <p:nvSpPr>
          <p:cNvPr id="31746" name="Rectangle 2">
            <a:extLst>
              <a:ext uri="{FF2B5EF4-FFF2-40B4-BE49-F238E27FC236}">
                <a16:creationId xmlns:a16="http://schemas.microsoft.com/office/drawing/2014/main" id="{1E4ABE1A-7B92-E26D-7B2D-443E7B35E088}"/>
              </a:ext>
            </a:extLst>
          </p:cNvPr>
          <p:cNvSpPr>
            <a:spLocks noGrp="1" noChangeArrowheads="1"/>
          </p:cNvSpPr>
          <p:nvPr>
            <p:ph type="title"/>
          </p:nvPr>
        </p:nvSpPr>
        <p:spPr/>
        <p:txBody>
          <a:bodyPr/>
          <a:lstStyle/>
          <a:p>
            <a:r>
              <a:rPr lang="en-US" dirty="0"/>
              <a:t>ELEVATE: TEAEs With Elacestrant + Everolimus </a:t>
            </a:r>
            <a:endParaRPr lang="en-US" altLang="en-US" dirty="0"/>
          </a:p>
        </p:txBody>
      </p:sp>
      <p:graphicFrame>
        <p:nvGraphicFramePr>
          <p:cNvPr id="2" name="Group 32">
            <a:extLst>
              <a:ext uri="{FF2B5EF4-FFF2-40B4-BE49-F238E27FC236}">
                <a16:creationId xmlns:a16="http://schemas.microsoft.com/office/drawing/2014/main" id="{CF72B85F-DB5C-FF3B-0BD4-CD73C3D15593}"/>
              </a:ext>
            </a:extLst>
          </p:cNvPr>
          <p:cNvGraphicFramePr>
            <a:graphicFrameLocks noGrp="1"/>
          </p:cNvGraphicFramePr>
          <p:nvPr>
            <p:extLst>
              <p:ext uri="{D42A27DB-BD31-4B8C-83A1-F6EECF244321}">
                <p14:modId xmlns:p14="http://schemas.microsoft.com/office/powerpoint/2010/main" val="1851516548"/>
              </p:ext>
            </p:extLst>
          </p:nvPr>
        </p:nvGraphicFramePr>
        <p:xfrm>
          <a:off x="520700" y="1610809"/>
          <a:ext cx="11253788" cy="4084512"/>
        </p:xfrm>
        <a:graphic>
          <a:graphicData uri="http://schemas.openxmlformats.org/drawingml/2006/table">
            <a:tbl>
              <a:tblPr/>
              <a:tblGrid>
                <a:gridCol w="2163108">
                  <a:extLst>
                    <a:ext uri="{9D8B030D-6E8A-4147-A177-3AD203B41FA5}">
                      <a16:colId xmlns:a16="http://schemas.microsoft.com/office/drawing/2014/main" val="20000"/>
                    </a:ext>
                  </a:extLst>
                </a:gridCol>
                <a:gridCol w="1136335">
                  <a:extLst>
                    <a:ext uri="{9D8B030D-6E8A-4147-A177-3AD203B41FA5}">
                      <a16:colId xmlns:a16="http://schemas.microsoft.com/office/drawing/2014/main" val="20001"/>
                    </a:ext>
                  </a:extLst>
                </a:gridCol>
                <a:gridCol w="1136335">
                  <a:extLst>
                    <a:ext uri="{9D8B030D-6E8A-4147-A177-3AD203B41FA5}">
                      <a16:colId xmlns:a16="http://schemas.microsoft.com/office/drawing/2014/main" val="3983620298"/>
                    </a:ext>
                  </a:extLst>
                </a:gridCol>
                <a:gridCol w="1136335">
                  <a:extLst>
                    <a:ext uri="{9D8B030D-6E8A-4147-A177-3AD203B41FA5}">
                      <a16:colId xmlns:a16="http://schemas.microsoft.com/office/drawing/2014/main" val="2060875484"/>
                    </a:ext>
                  </a:extLst>
                </a:gridCol>
                <a:gridCol w="1136335">
                  <a:extLst>
                    <a:ext uri="{9D8B030D-6E8A-4147-A177-3AD203B41FA5}">
                      <a16:colId xmlns:a16="http://schemas.microsoft.com/office/drawing/2014/main" val="1972415687"/>
                    </a:ext>
                  </a:extLst>
                </a:gridCol>
                <a:gridCol w="1136335">
                  <a:extLst>
                    <a:ext uri="{9D8B030D-6E8A-4147-A177-3AD203B41FA5}">
                      <a16:colId xmlns:a16="http://schemas.microsoft.com/office/drawing/2014/main" val="1331489055"/>
                    </a:ext>
                  </a:extLst>
                </a:gridCol>
                <a:gridCol w="1136335">
                  <a:extLst>
                    <a:ext uri="{9D8B030D-6E8A-4147-A177-3AD203B41FA5}">
                      <a16:colId xmlns:a16="http://schemas.microsoft.com/office/drawing/2014/main" val="120275435"/>
                    </a:ext>
                  </a:extLst>
                </a:gridCol>
                <a:gridCol w="1136335">
                  <a:extLst>
                    <a:ext uri="{9D8B030D-6E8A-4147-A177-3AD203B41FA5}">
                      <a16:colId xmlns:a16="http://schemas.microsoft.com/office/drawing/2014/main" val="2405104614"/>
                    </a:ext>
                  </a:extLst>
                </a:gridCol>
                <a:gridCol w="1136335">
                  <a:extLst>
                    <a:ext uri="{9D8B030D-6E8A-4147-A177-3AD203B41FA5}">
                      <a16:colId xmlns:a16="http://schemas.microsoft.com/office/drawing/2014/main" val="561623369"/>
                    </a:ext>
                  </a:extLst>
                </a:gridCol>
              </a:tblGrid>
              <a:tr h="439010">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TEAE,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Cohort 1 (n = 6)</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Elacestrant 258 mg QD + Everolimus 5 mg QD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Cohort 2 (n = 6)</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Elacestrant 345 mg QD + Everolimus 5 mg QD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Cohort 3 (n = 4)</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Elacestrant 345 mg QD + Everolimus 10 mg QD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Cohort 4 (n = 7) RP2D</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Elacestrant 345 mg QD +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Everolimus 7.5 mg QD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extLst>
                  <a:ext uri="{0D108BD9-81ED-4DB2-BD59-A6C34878D82A}">
                    <a16:rowId xmlns:a16="http://schemas.microsoft.com/office/drawing/2014/main" val="10000"/>
                  </a:ext>
                </a:extLst>
              </a:tr>
              <a:tr h="211718">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1" i="0" u="none" strike="noStrike" cap="none" normalizeH="0" baseline="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Grades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Grades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Grades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Grades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433540154"/>
                  </a:ext>
                </a:extLst>
              </a:tr>
              <a:tr h="21171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11718">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1171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Nausea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1171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Vomiting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1171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Dysgeusia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13299524"/>
                  </a:ext>
                </a:extLst>
              </a:tr>
              <a:tr h="21171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Decreased appetite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1000"/>
                        </a:spcBef>
                        <a:spcAft>
                          <a:spcPts val="1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1000"/>
                        </a:spcBef>
                        <a:spcAft>
                          <a:spcPts val="1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1000"/>
                        </a:spcBef>
                        <a:spcAft>
                          <a:spcPts val="1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1000"/>
                        </a:spcBef>
                        <a:spcAft>
                          <a:spcPts val="1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52028077"/>
                  </a:ext>
                </a:extLst>
              </a:tr>
              <a:tr h="21171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Stomatitis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1000"/>
                        </a:spcBef>
                        <a:spcAft>
                          <a:spcPts val="1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1000"/>
                        </a:spcBef>
                        <a:spcAft>
                          <a:spcPts val="1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1000"/>
                        </a:spcBef>
                        <a:spcAft>
                          <a:spcPts val="1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1000"/>
                        </a:spcBef>
                        <a:spcAft>
                          <a:spcPts val="1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39101637"/>
                  </a:ext>
                </a:extLst>
              </a:tr>
              <a:tr h="21171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1000"/>
                        </a:spcBef>
                        <a:spcAft>
                          <a:spcPts val="1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1000"/>
                        </a:spcBef>
                        <a:spcAft>
                          <a:spcPts val="1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1000"/>
                        </a:spcBef>
                        <a:spcAft>
                          <a:spcPts val="1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1000"/>
                        </a:spcBef>
                        <a:spcAft>
                          <a:spcPts val="1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02485472"/>
                  </a:ext>
                </a:extLst>
              </a:tr>
              <a:tr h="21171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Insomnia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1000"/>
                        </a:spcBef>
                        <a:spcAft>
                          <a:spcPts val="1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1000"/>
                        </a:spcBef>
                        <a:spcAft>
                          <a:spcPts val="1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1000"/>
                        </a:spcBef>
                        <a:spcAft>
                          <a:spcPts val="1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1000"/>
                        </a:spcBef>
                        <a:spcAft>
                          <a:spcPts val="1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29282630"/>
                  </a:ext>
                </a:extLst>
              </a:tr>
              <a:tr h="21171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Pain in extremity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1000"/>
                        </a:spcBef>
                        <a:spcAft>
                          <a:spcPts val="1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1000"/>
                        </a:spcBef>
                        <a:spcAft>
                          <a:spcPts val="1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1000"/>
                        </a:spcBef>
                        <a:spcAft>
                          <a:spcPts val="1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1000"/>
                        </a:spcBef>
                        <a:spcAft>
                          <a:spcPts val="1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74942474"/>
                  </a:ext>
                </a:extLst>
              </a:tr>
            </a:tbl>
          </a:graphicData>
        </a:graphic>
      </p:graphicFrame>
      <p:sp>
        <p:nvSpPr>
          <p:cNvPr id="3" name="Text Box 11">
            <a:extLst>
              <a:ext uri="{FF2B5EF4-FFF2-40B4-BE49-F238E27FC236}">
                <a16:creationId xmlns:a16="http://schemas.microsoft.com/office/drawing/2014/main" id="{4CFF7285-F964-9278-03CF-D2975CAC6D8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fontAlgn="base">
              <a:lnSpc>
                <a:spcPct val="100000"/>
              </a:lnSpc>
              <a:spcBef>
                <a:spcPct val="0"/>
              </a:spcBef>
              <a:spcAft>
                <a:spcPct val="0"/>
              </a:spcAft>
              <a:buClrTx/>
              <a:buNone/>
              <a:defRPr/>
            </a:pPr>
            <a:r>
              <a:rPr lang="en-US" altLang="en-US" sz="1200" dirty="0">
                <a:solidFill>
                  <a:srgbClr val="455560"/>
                </a:solidFill>
                <a:latin typeface="Calibri" panose="020F0502020204030204" pitchFamily="34" charset="0"/>
                <a:cs typeface="Arial" panose="020B0604020202020204" pitchFamily="34" charset="0"/>
              </a:rPr>
              <a:t>Rugo. ASCO 2025. Abstr 1070.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9815499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767073-2458-2101-E58B-96AAD466BBB7}"/>
            </a:ext>
          </a:extLst>
        </p:cNvPr>
        <p:cNvGrpSpPr/>
        <p:nvPr/>
      </p:nvGrpSpPr>
      <p:grpSpPr>
        <a:xfrm>
          <a:off x="0" y="0"/>
          <a:ext cx="0" cy="0"/>
          <a:chOff x="0" y="0"/>
          <a:chExt cx="0" cy="0"/>
        </a:xfrm>
      </p:grpSpPr>
      <p:sp>
        <p:nvSpPr>
          <p:cNvPr id="31746" name="Rectangle 2">
            <a:extLst>
              <a:ext uri="{FF2B5EF4-FFF2-40B4-BE49-F238E27FC236}">
                <a16:creationId xmlns:a16="http://schemas.microsoft.com/office/drawing/2014/main" id="{8F334425-3885-931A-3F97-2A9F35B50C8F}"/>
              </a:ext>
            </a:extLst>
          </p:cNvPr>
          <p:cNvSpPr>
            <a:spLocks noGrp="1" noChangeArrowheads="1"/>
          </p:cNvSpPr>
          <p:nvPr>
            <p:ph type="title"/>
          </p:nvPr>
        </p:nvSpPr>
        <p:spPr/>
        <p:txBody>
          <a:bodyPr/>
          <a:lstStyle/>
          <a:p>
            <a:r>
              <a:rPr lang="en-US" dirty="0"/>
              <a:t>ELEVATE: TEAEs With Elacestrant + Ribociclib</a:t>
            </a:r>
            <a:endParaRPr lang="en-US" altLang="en-US" dirty="0"/>
          </a:p>
        </p:txBody>
      </p:sp>
      <p:graphicFrame>
        <p:nvGraphicFramePr>
          <p:cNvPr id="2" name="Group 32">
            <a:extLst>
              <a:ext uri="{FF2B5EF4-FFF2-40B4-BE49-F238E27FC236}">
                <a16:creationId xmlns:a16="http://schemas.microsoft.com/office/drawing/2014/main" id="{4E453E48-A273-5E08-8221-4CA1E4F64F2B}"/>
              </a:ext>
            </a:extLst>
          </p:cNvPr>
          <p:cNvGraphicFramePr>
            <a:graphicFrameLocks noGrp="1"/>
          </p:cNvGraphicFramePr>
          <p:nvPr>
            <p:extLst>
              <p:ext uri="{D42A27DB-BD31-4B8C-83A1-F6EECF244321}">
                <p14:modId xmlns:p14="http://schemas.microsoft.com/office/powerpoint/2010/main" val="3214984899"/>
              </p:ext>
            </p:extLst>
          </p:nvPr>
        </p:nvGraphicFramePr>
        <p:xfrm>
          <a:off x="520700" y="1603375"/>
          <a:ext cx="11253787" cy="3840592"/>
        </p:xfrm>
        <a:graphic>
          <a:graphicData uri="http://schemas.openxmlformats.org/drawingml/2006/table">
            <a:tbl>
              <a:tblPr/>
              <a:tblGrid>
                <a:gridCol w="1362657">
                  <a:extLst>
                    <a:ext uri="{9D8B030D-6E8A-4147-A177-3AD203B41FA5}">
                      <a16:colId xmlns:a16="http://schemas.microsoft.com/office/drawing/2014/main" val="20000"/>
                    </a:ext>
                  </a:extLst>
                </a:gridCol>
                <a:gridCol w="989113">
                  <a:extLst>
                    <a:ext uri="{9D8B030D-6E8A-4147-A177-3AD203B41FA5}">
                      <a16:colId xmlns:a16="http://schemas.microsoft.com/office/drawing/2014/main" val="20001"/>
                    </a:ext>
                  </a:extLst>
                </a:gridCol>
                <a:gridCol w="989113">
                  <a:extLst>
                    <a:ext uri="{9D8B030D-6E8A-4147-A177-3AD203B41FA5}">
                      <a16:colId xmlns:a16="http://schemas.microsoft.com/office/drawing/2014/main" val="3983620298"/>
                    </a:ext>
                  </a:extLst>
                </a:gridCol>
                <a:gridCol w="989113">
                  <a:extLst>
                    <a:ext uri="{9D8B030D-6E8A-4147-A177-3AD203B41FA5}">
                      <a16:colId xmlns:a16="http://schemas.microsoft.com/office/drawing/2014/main" val="2060875484"/>
                    </a:ext>
                  </a:extLst>
                </a:gridCol>
                <a:gridCol w="989113">
                  <a:extLst>
                    <a:ext uri="{9D8B030D-6E8A-4147-A177-3AD203B41FA5}">
                      <a16:colId xmlns:a16="http://schemas.microsoft.com/office/drawing/2014/main" val="1972415687"/>
                    </a:ext>
                  </a:extLst>
                </a:gridCol>
                <a:gridCol w="989113">
                  <a:extLst>
                    <a:ext uri="{9D8B030D-6E8A-4147-A177-3AD203B41FA5}">
                      <a16:colId xmlns:a16="http://schemas.microsoft.com/office/drawing/2014/main" val="1331489055"/>
                    </a:ext>
                  </a:extLst>
                </a:gridCol>
                <a:gridCol w="989113">
                  <a:extLst>
                    <a:ext uri="{9D8B030D-6E8A-4147-A177-3AD203B41FA5}">
                      <a16:colId xmlns:a16="http://schemas.microsoft.com/office/drawing/2014/main" val="120275435"/>
                    </a:ext>
                  </a:extLst>
                </a:gridCol>
                <a:gridCol w="989113">
                  <a:extLst>
                    <a:ext uri="{9D8B030D-6E8A-4147-A177-3AD203B41FA5}">
                      <a16:colId xmlns:a16="http://schemas.microsoft.com/office/drawing/2014/main" val="2405104614"/>
                    </a:ext>
                  </a:extLst>
                </a:gridCol>
                <a:gridCol w="989113">
                  <a:extLst>
                    <a:ext uri="{9D8B030D-6E8A-4147-A177-3AD203B41FA5}">
                      <a16:colId xmlns:a16="http://schemas.microsoft.com/office/drawing/2014/main" val="561623369"/>
                    </a:ext>
                  </a:extLst>
                </a:gridCol>
                <a:gridCol w="989113">
                  <a:extLst>
                    <a:ext uri="{9D8B030D-6E8A-4147-A177-3AD203B41FA5}">
                      <a16:colId xmlns:a16="http://schemas.microsoft.com/office/drawing/2014/main" val="2568154179"/>
                    </a:ext>
                  </a:extLst>
                </a:gridCol>
                <a:gridCol w="989113">
                  <a:extLst>
                    <a:ext uri="{9D8B030D-6E8A-4147-A177-3AD203B41FA5}">
                      <a16:colId xmlns:a16="http://schemas.microsoft.com/office/drawing/2014/main" val="2679760509"/>
                    </a:ext>
                  </a:extLst>
                </a:gridCol>
              </a:tblGrid>
              <a:tr h="540031">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TEAE,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Cohort 1 (n = 6)</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Elacestrant 86 mg QD + Ribociclib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400 mg QD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Cohort 2 (n = 6)</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Elacestrant 172 mg QD + Ribociclib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400 mg QD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Cohort 3 (n = 6)</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Elacestrant 258 mg QD + Ribociclib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400 mg QD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Cohort 4 (n = 7)</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Elacestrant 172 mg QD + Ribociclib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600 mg QD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Cohort 5 (n = 8), RP2D</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Elacestrant 345 mg QD + Ribociclib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400 mg QD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96150">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1" i="0" u="none" strike="noStrike" cap="none" normalizeH="0" baseline="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Grades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Grades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Grades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Grades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Grades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433540154"/>
                  </a:ext>
                </a:extLst>
              </a:tr>
              <a:tr h="201629">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1000"/>
                        </a:spcBef>
                        <a:spcAft>
                          <a:spcPts val="1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1000"/>
                        </a:spcBef>
                        <a:spcAft>
                          <a:spcPts val="1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1000"/>
                        </a:spcBef>
                        <a:spcAft>
                          <a:spcPts val="1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1000"/>
                        </a:spcBef>
                        <a:spcAft>
                          <a:spcPts val="1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01629">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Nausea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1000"/>
                        </a:spcBef>
                        <a:spcAft>
                          <a:spcPts val="1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01629">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1000"/>
                        </a:spcBef>
                        <a:spcAft>
                          <a:spcPts val="1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41809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Upper respiratory tract infection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41809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White blood call count decrease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13299524"/>
                  </a:ext>
                </a:extLst>
              </a:tr>
            </a:tbl>
          </a:graphicData>
        </a:graphic>
      </p:graphicFrame>
      <p:sp>
        <p:nvSpPr>
          <p:cNvPr id="3" name="Text Box 11">
            <a:extLst>
              <a:ext uri="{FF2B5EF4-FFF2-40B4-BE49-F238E27FC236}">
                <a16:creationId xmlns:a16="http://schemas.microsoft.com/office/drawing/2014/main" id="{247FC4AD-5284-5162-7AFD-75E10AB5C1AC}"/>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fontAlgn="base">
              <a:lnSpc>
                <a:spcPct val="100000"/>
              </a:lnSpc>
              <a:spcBef>
                <a:spcPct val="0"/>
              </a:spcBef>
              <a:spcAft>
                <a:spcPct val="0"/>
              </a:spcAft>
              <a:buClrTx/>
              <a:buNone/>
              <a:defRPr/>
            </a:pPr>
            <a:r>
              <a:rPr lang="en-US" altLang="en-US" sz="1200" dirty="0">
                <a:solidFill>
                  <a:srgbClr val="455560"/>
                </a:solidFill>
                <a:latin typeface="Calibri" panose="020F0502020204030204" pitchFamily="34" charset="0"/>
                <a:cs typeface="Arial" panose="020B0604020202020204" pitchFamily="34" charset="0"/>
              </a:rPr>
              <a:t>Rugo. ASCO 2025. Abstr 1070.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6442865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611A4-572F-498F-A44A-1C479C9CBFC7}"/>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C6ABAE09-679D-0AB7-9CBB-2A7C90B5B4C8}"/>
              </a:ext>
            </a:extLst>
          </p:cNvPr>
          <p:cNvSpPr>
            <a:spLocks noGrp="1" noChangeArrowheads="1"/>
          </p:cNvSpPr>
          <p:nvPr>
            <p:ph type="title"/>
          </p:nvPr>
        </p:nvSpPr>
        <p:spPr/>
        <p:txBody>
          <a:bodyPr/>
          <a:lstStyle/>
          <a:p>
            <a:r>
              <a:rPr lang="en-US" dirty="0"/>
              <a:t>ELEVATE: Efficacy</a:t>
            </a:r>
            <a:endParaRPr lang="en-US" altLang="en-US" dirty="0"/>
          </a:p>
        </p:txBody>
      </p:sp>
      <p:graphicFrame>
        <p:nvGraphicFramePr>
          <p:cNvPr id="2" name="Group 3">
            <a:extLst>
              <a:ext uri="{FF2B5EF4-FFF2-40B4-BE49-F238E27FC236}">
                <a16:creationId xmlns:a16="http://schemas.microsoft.com/office/drawing/2014/main" id="{892D5C7A-3E6E-8065-1CF5-406F2E605DE3}"/>
              </a:ext>
            </a:extLst>
          </p:cNvPr>
          <p:cNvGraphicFramePr>
            <a:graphicFrameLocks/>
          </p:cNvGraphicFramePr>
          <p:nvPr>
            <p:extLst>
              <p:ext uri="{D42A27DB-BD31-4B8C-83A1-F6EECF244321}">
                <p14:modId xmlns:p14="http://schemas.microsoft.com/office/powerpoint/2010/main" val="992256963"/>
              </p:ext>
            </p:extLst>
          </p:nvPr>
        </p:nvGraphicFramePr>
        <p:xfrm>
          <a:off x="723899" y="1603375"/>
          <a:ext cx="10755312" cy="2712768"/>
        </p:xfrm>
        <a:graphic>
          <a:graphicData uri="http://schemas.openxmlformats.org/drawingml/2006/table">
            <a:tbl>
              <a:tblPr/>
              <a:tblGrid>
                <a:gridCol w="3585104">
                  <a:extLst>
                    <a:ext uri="{9D8B030D-6E8A-4147-A177-3AD203B41FA5}">
                      <a16:colId xmlns:a16="http://schemas.microsoft.com/office/drawing/2014/main" val="20000"/>
                    </a:ext>
                  </a:extLst>
                </a:gridCol>
                <a:gridCol w="3585104">
                  <a:extLst>
                    <a:ext uri="{9D8B030D-6E8A-4147-A177-3AD203B41FA5}">
                      <a16:colId xmlns:a16="http://schemas.microsoft.com/office/drawing/2014/main" val="20001"/>
                    </a:ext>
                  </a:extLst>
                </a:gridCol>
                <a:gridCol w="3585104">
                  <a:extLst>
                    <a:ext uri="{9D8B030D-6E8A-4147-A177-3AD203B41FA5}">
                      <a16:colId xmlns:a16="http://schemas.microsoft.com/office/drawing/2014/main" val="1259243933"/>
                    </a:ext>
                  </a:extLst>
                </a:gridCol>
              </a:tblGrid>
              <a:tr h="2621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Response,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Elacestrant + Everolimus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Elacestrant + Ribociclib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604098">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ORR</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CR</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PR</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SD</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 (44)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22 (71)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481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CBR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 (69)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25 (81)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3" name="Text Box 11">
            <a:extLst>
              <a:ext uri="{FF2B5EF4-FFF2-40B4-BE49-F238E27FC236}">
                <a16:creationId xmlns:a16="http://schemas.microsoft.com/office/drawing/2014/main" id="{7953A53A-6689-707C-40E0-63BC29B9A11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fontAlgn="base">
              <a:lnSpc>
                <a:spcPct val="100000"/>
              </a:lnSpc>
              <a:spcBef>
                <a:spcPct val="0"/>
              </a:spcBef>
              <a:spcAft>
                <a:spcPct val="0"/>
              </a:spcAft>
              <a:buClrTx/>
              <a:buNone/>
              <a:defRPr/>
            </a:pPr>
            <a:r>
              <a:rPr lang="en-US" altLang="en-US" sz="1200" dirty="0">
                <a:solidFill>
                  <a:srgbClr val="455560"/>
                </a:solidFill>
                <a:latin typeface="Calibri" panose="020F0502020204030204" pitchFamily="34" charset="0"/>
                <a:cs typeface="Arial" panose="020B0604020202020204" pitchFamily="34" charset="0"/>
              </a:rPr>
              <a:t>Rugo. ASCO 2025. Abstr 1070.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5" name="Content Placeholder 4">
            <a:extLst>
              <a:ext uri="{FF2B5EF4-FFF2-40B4-BE49-F238E27FC236}">
                <a16:creationId xmlns:a16="http://schemas.microsoft.com/office/drawing/2014/main" id="{BB985CAE-FF68-BB60-B7BA-B6CE958CD75C}"/>
              </a:ext>
            </a:extLst>
          </p:cNvPr>
          <p:cNvGraphicFramePr>
            <a:graphicFrameLocks noGrp="1"/>
          </p:cNvGraphicFramePr>
          <p:nvPr>
            <p:ph idx="1"/>
            <p:extLst>
              <p:ext uri="{D42A27DB-BD31-4B8C-83A1-F6EECF244321}">
                <p14:modId xmlns:p14="http://schemas.microsoft.com/office/powerpoint/2010/main" val="2170364339"/>
              </p:ext>
            </p:extLst>
          </p:nvPr>
        </p:nvGraphicFramePr>
        <p:xfrm>
          <a:off x="723899" y="4420844"/>
          <a:ext cx="10755312" cy="1493520"/>
        </p:xfrm>
        <a:graphic>
          <a:graphicData uri="http://schemas.openxmlformats.org/drawingml/2006/table">
            <a:tbl>
              <a:tblPr firstRow="1" bandRow="1">
                <a:tableStyleId>{5C22544A-7EE6-4342-B048-85BDC9FD1C3A}</a:tableStyleId>
              </a:tblPr>
              <a:tblGrid>
                <a:gridCol w="3585104">
                  <a:extLst>
                    <a:ext uri="{9D8B030D-6E8A-4147-A177-3AD203B41FA5}">
                      <a16:colId xmlns:a16="http://schemas.microsoft.com/office/drawing/2014/main" val="704387727"/>
                    </a:ext>
                  </a:extLst>
                </a:gridCol>
                <a:gridCol w="3585104">
                  <a:extLst>
                    <a:ext uri="{9D8B030D-6E8A-4147-A177-3AD203B41FA5}">
                      <a16:colId xmlns:a16="http://schemas.microsoft.com/office/drawing/2014/main" val="2622735394"/>
                    </a:ext>
                  </a:extLst>
                </a:gridCol>
                <a:gridCol w="3585104">
                  <a:extLst>
                    <a:ext uri="{9D8B030D-6E8A-4147-A177-3AD203B41FA5}">
                      <a16:colId xmlns:a16="http://schemas.microsoft.com/office/drawing/2014/main" val="4222021771"/>
                    </a:ext>
                  </a:extLst>
                </a:gridCol>
              </a:tblGrid>
              <a:tr h="207566">
                <a:tc>
                  <a:txBody>
                    <a:bodyPr/>
                    <a:lstStyle/>
                    <a:p>
                      <a:endParaRPr lang="en-US" sz="2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2000" dirty="0"/>
                        <a:t>Elacestrant + Everolimus </a:t>
                      </a:r>
                      <a:br>
                        <a:rPr lang="en-US" sz="2000" dirty="0"/>
                      </a:br>
                      <a:r>
                        <a:rPr lang="en-US" sz="2000" dirty="0"/>
                        <a:t>(n = 23)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2000" dirty="0"/>
                        <a:t>Elacestrant + Ribociclib </a:t>
                      </a:r>
                      <a:br>
                        <a:rPr lang="en-US" sz="2000" dirty="0"/>
                      </a:br>
                      <a:r>
                        <a:rPr lang="en-US" sz="2000" dirty="0"/>
                        <a:t>(n = 33)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924053450"/>
                  </a:ext>
                </a:extLst>
              </a:tr>
              <a:tr h="117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bg1"/>
                          </a:solidFill>
                        </a:rPr>
                        <a:t>mPFS, mo (95% CI)</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8.3 (3.9-NR)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7.8 (5.6-NR)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122796598"/>
                  </a:ext>
                </a:extLst>
              </a:tr>
              <a:tr h="117320">
                <a:tc>
                  <a:txBody>
                    <a:bodyPr/>
                    <a:lstStyle/>
                    <a:p>
                      <a:r>
                        <a:rPr lang="en-US" sz="2000" dirty="0">
                          <a:solidFill>
                            <a:schemeClr val="bg1"/>
                          </a:solidFill>
                        </a:rPr>
                        <a:t>Median f/u, mo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rPr>
                        <a:t>5.5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rPr>
                        <a:t>4.8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5597577"/>
                  </a:ext>
                </a:extLst>
              </a:tr>
            </a:tbl>
          </a:graphicData>
        </a:graphic>
      </p:graphicFrame>
    </p:spTree>
    <p:extLst>
      <p:ext uri="{BB962C8B-B14F-4D97-AF65-F5344CB8AC3E}">
        <p14:creationId xmlns:p14="http://schemas.microsoft.com/office/powerpoint/2010/main" val="34925647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ELEVATE: 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000" dirty="0"/>
              <a:t>In patients with ER+/HER2- advanced or metastatic BC and previous treatment with ET + CDK4/6 inhibition, elacestrant combinations demonstrated safety profiles consistent with established combinations of endocrine therapy with ribociclib or everolimus</a:t>
            </a:r>
          </a:p>
          <a:p>
            <a:r>
              <a:rPr lang="en-US" altLang="en-US" sz="2000" dirty="0"/>
              <a:t>Clinically meaningful efficacy with elacestrant combinations seen regardless of </a:t>
            </a:r>
            <a:r>
              <a:rPr lang="en-US" altLang="en-US" sz="2000" i="1" dirty="0"/>
              <a:t>ESR1 </a:t>
            </a:r>
            <a:r>
              <a:rPr lang="en-US" altLang="en-US" sz="2000" dirty="0"/>
              <a:t>mutation status</a:t>
            </a:r>
          </a:p>
          <a:p>
            <a:pPr lvl="1"/>
            <a:r>
              <a:rPr lang="en-US" altLang="en-US" sz="1800" dirty="0"/>
              <a:t>mPFS with elacestrant + everolimus: 8.3 mo</a:t>
            </a:r>
          </a:p>
          <a:p>
            <a:pPr lvl="1"/>
            <a:r>
              <a:rPr lang="en-US" altLang="en-US" sz="1800" dirty="0"/>
              <a:t>mPFS with elacestrant + ribociclib: 7.8 mo</a:t>
            </a:r>
          </a:p>
          <a:p>
            <a:r>
              <a:rPr lang="en-US" altLang="en-US" sz="2000" dirty="0"/>
              <a:t>Ongoing phase II combinations include elacestrant plus everolimus, ribociclib, or abemaciclib</a:t>
            </a:r>
          </a:p>
          <a:p>
            <a:pPr lvl="1"/>
            <a:r>
              <a:rPr lang="en-US" altLang="en-US" sz="1800" dirty="0"/>
              <a:t>Elacestrant plus alpelisib or capivasertib is being examined in the phase Ib portion of the study</a:t>
            </a:r>
          </a:p>
          <a:p>
            <a:r>
              <a:rPr lang="en-US" altLang="en-US" sz="2000" dirty="0"/>
              <a:t>Elacestrant has the potential to serve as an endocrine therapy backbone for a range of targeted agents, providing an all-oral treatment option for patients with ER+/HER2- mBC and potentially delaying the need for chemotherapy or ADC-based therapies</a:t>
            </a:r>
          </a:p>
          <a:p>
            <a:endParaRPr lang="en-US" altLang="en-US" sz="2000" dirty="0"/>
          </a:p>
        </p:txBody>
      </p:sp>
      <p:sp>
        <p:nvSpPr>
          <p:cNvPr id="3" name="Text Box 11">
            <a:extLst>
              <a:ext uri="{FF2B5EF4-FFF2-40B4-BE49-F238E27FC236}">
                <a16:creationId xmlns:a16="http://schemas.microsoft.com/office/drawing/2014/main" id="{8DF1C109-CF13-6E55-D7ED-190C8BC301F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fontAlgn="base">
              <a:lnSpc>
                <a:spcPct val="100000"/>
              </a:lnSpc>
              <a:spcBef>
                <a:spcPct val="0"/>
              </a:spcBef>
              <a:spcAft>
                <a:spcPct val="0"/>
              </a:spcAft>
              <a:buClrTx/>
              <a:buNone/>
              <a:defRPr/>
            </a:pPr>
            <a:r>
              <a:rPr lang="en-US" altLang="en-US" sz="1200" dirty="0">
                <a:solidFill>
                  <a:srgbClr val="455560"/>
                </a:solidFill>
                <a:latin typeface="Calibri" panose="020F0502020204030204" pitchFamily="34" charset="0"/>
                <a:cs typeface="Arial" panose="020B0604020202020204" pitchFamily="34" charset="0"/>
              </a:rPr>
              <a:t>Rugo. ASCO 2025. Abstr 1070.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6278684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2025!</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activities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829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indent="-285750" eaLnBrk="0" fontAlgn="base" hangingPunct="0">
              <a:lnSpc>
                <a:spcPct val="90000"/>
              </a:lnSpc>
              <a:spcBef>
                <a:spcPts val="1000"/>
              </a:spcBef>
              <a:spcAft>
                <a:spcPct val="0"/>
              </a:spcAft>
              <a:buFont typeface="Wingdings" panose="05000000000000000000" pitchFamily="2" charset="2"/>
              <a:buChar char="§"/>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Leukemias and lymphomas</a:t>
            </a:r>
            <a:r>
              <a:rPr lang="en-US" sz="2200" dirty="0">
                <a:solidFill>
                  <a:srgbClr val="455560"/>
                </a:solidFill>
                <a:latin typeface="Calibri" panose="020F0502020204030204" pitchFamily="34" charset="0"/>
                <a:cs typeface="Arial" panose="020B0604020202020204" pitchFamily="34" charset="0"/>
              </a:rPr>
              <a:t>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dirty="0">
                <a:solidFill>
                  <a:srgbClr val="455560"/>
                </a:solidFill>
                <a:latin typeface="Calibri" panose="020F0502020204030204" pitchFamily="34" charset="0"/>
                <a:cs typeface="Arial" panose="020B0604020202020204" pitchFamily="34" charset="0"/>
              </a:rPr>
              <a:t>Lung cancer</a:t>
            </a:r>
            <a:endParaRPr lang="en-US" sz="2200" b="0" dirty="0">
              <a:solidFill>
                <a:srgbClr val="455560"/>
              </a:solidFill>
              <a:latin typeface="Calibri" panose="020F0502020204030204" pitchFamily="34" charset="0"/>
            </a:endParaRP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Gastrointestinal cancers</a:t>
            </a:r>
          </a:p>
          <a:p>
            <a:pPr marL="285750" indent="-285750" eaLnBrk="0" fontAlgn="base" hangingPunct="0">
              <a:lnSpc>
                <a:spcPct val="90000"/>
              </a:lnSpc>
              <a:spcBef>
                <a:spcPts val="1000"/>
              </a:spcBef>
              <a:spcAft>
                <a:spcPct val="0"/>
              </a:spcAft>
              <a:buFont typeface="Wingdings" panose="05000000000000000000" pitchFamily="2" charset="2"/>
              <a:buChar char="§"/>
              <a:defRPr/>
            </a:pPr>
            <a:r>
              <a:rPr lang="en-US" sz="2200" dirty="0">
                <a:solidFill>
                  <a:srgbClr val="455560"/>
                </a:solidFill>
                <a:latin typeface="Calibri" panose="020F0502020204030204" pitchFamily="34" charset="0"/>
                <a:cs typeface="Arial" panose="020B0604020202020204" pitchFamily="34" charset="0"/>
              </a:rPr>
              <a:t>Genitourinary cancers </a:t>
            </a:r>
            <a:endPar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endParaRP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D2E305C77A6F44D88B6ED7370BEBDC4" ma:contentTypeVersion="11" ma:contentTypeDescription="Create a new document." ma:contentTypeScope="" ma:versionID="277d071057cc1b2dd8b1f13092473adc">
  <xsd:schema xmlns:xsd="http://www.w3.org/2001/XMLSchema" xmlns:xs="http://www.w3.org/2001/XMLSchema" xmlns:p="http://schemas.microsoft.com/office/2006/metadata/properties" xmlns:ns2="e221d7ca-44a6-49dd-890c-e5a2519c2017" xmlns:ns3="22fd6914-46d4-4c7e-bbad-46e82841b69d" targetNamespace="http://schemas.microsoft.com/office/2006/metadata/properties" ma:root="true" ma:fieldsID="bba0b65ce352544d35321ae16cb716a6" ns2:_="" ns3:_="">
    <xsd:import namespace="e221d7ca-44a6-49dd-890c-e5a2519c2017"/>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21d7ca-44a6-49dd-890c-e5a2519c201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e221d7ca-44a6-49dd-890c-e5a2519c2017">
      <Terms xmlns="http://schemas.microsoft.com/office/infopath/2007/PartnerControls"/>
    </lcf76f155ced4ddcb4097134ff3c332f>
    <TaxCatchAll xmlns="22fd6914-46d4-4c7e-bbad-46e82841b69d"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8FDB4EF-4756-46EC-ABB4-B5C6B15A347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221d7ca-44a6-49dd-890c-e5a2519c2017"/>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E6C3D45-33EA-4A7C-87CA-EA05A0AE185C}">
  <ds:schemaRefs>
    <ds:schemaRef ds:uri="http://schemas.microsoft.com/office/infopath/2007/PartnerControls"/>
    <ds:schemaRef ds:uri="http://schemas.microsoft.com/office/2006/documentManagement/types"/>
    <ds:schemaRef ds:uri="http://purl.org/dc/elements/1.1/"/>
    <ds:schemaRef ds:uri="http://schemas.openxmlformats.org/package/2006/metadata/core-properties"/>
    <ds:schemaRef ds:uri="e221d7ca-44a6-49dd-890c-e5a2519c2017"/>
    <ds:schemaRef ds:uri="http://www.w3.org/XML/1998/namespace"/>
    <ds:schemaRef ds:uri="http://purl.org/dc/dcmitype/"/>
    <ds:schemaRef ds:uri="22fd6914-46d4-4c7e-bbad-46e82841b69d"/>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D8F23415-8540-4867-8D04-D654E4AFA39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2269</TotalTime>
  <Words>1987</Words>
  <Application>Microsoft Office PowerPoint</Application>
  <PresentationFormat>Widescreen</PresentationFormat>
  <Paragraphs>329</Paragraphs>
  <Slides>10</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Aptos</vt:lpstr>
      <vt:lpstr>Arial</vt:lpstr>
      <vt:lpstr>Calibri</vt:lpstr>
      <vt:lpstr>Times</vt:lpstr>
      <vt:lpstr>Wingdings</vt:lpstr>
      <vt:lpstr>2022_CCO_Template</vt:lpstr>
      <vt:lpstr>ELEVATE: Preliminary Safety and Efficacy of Elacestrant in Combination With Everolimus or Ribociclib in Patients With ER+/HER2- Locally Advanced or Metastatic Breast Cancer</vt:lpstr>
      <vt:lpstr>About These Slides</vt:lpstr>
      <vt:lpstr>ELEVATE: Background</vt:lpstr>
      <vt:lpstr>ELEVATE: Study Design</vt:lpstr>
      <vt:lpstr>ELEVATE: Baseline Characteristics</vt:lpstr>
      <vt:lpstr>ELEVATE: TEAEs With Elacestrant + Everolimus </vt:lpstr>
      <vt:lpstr>ELEVATE: TEAEs With Elacestrant + Ribociclib</vt:lpstr>
      <vt:lpstr>ELEVATE: Efficacy</vt:lpstr>
      <vt:lpstr>ELEVATE: Investigators’ Conclusions</vt:lpstr>
      <vt:lpstr>Go Online for More CCO  Coverage of ASCO 2025!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ELEVATE: Preliminary Safety and Efficacy of Elacestrant in Combination With Everolimus or Ribociclib in Patients With ER+/HER2- Locally Advanced or Metastatic Breast Cancer</dc:title>
  <dc:creator>Timothy Quill</dc:creator>
  <cp:lastModifiedBy>Valerie Wenzel</cp:lastModifiedBy>
  <cp:revision>43</cp:revision>
  <dcterms:created xsi:type="dcterms:W3CDTF">2024-05-30T12:33:52Z</dcterms:created>
  <dcterms:modified xsi:type="dcterms:W3CDTF">2025-06-04T17:28:21Z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0x010100FD2E305C77A6F44D88B6ED7370BEBDC4</vt:lpwstr>
  </property>
  <property fmtid="{D5CDD505-2E9C-101B-9397-08002B2CF9AE}" pid="3" name="MediaServiceImageTags">
    <vt:lpwstr/>
  </property>
</Properties>
</file>