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6"/>
  </p:notesMasterIdLst>
  <p:sldIdLst>
    <p:sldId id="551" r:id="rId6"/>
    <p:sldId id="308" r:id="rId7"/>
    <p:sldId id="543" r:id="rId8"/>
    <p:sldId id="544" r:id="rId9"/>
    <p:sldId id="556" r:id="rId10"/>
    <p:sldId id="545" r:id="rId11"/>
    <p:sldId id="557" r:id="rId12"/>
    <p:sldId id="558" r:id="rId13"/>
    <p:sldId id="548" r:id="rId14"/>
    <p:sldId id="31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Kiran D. Mir-Hudgeons" initials="KDM" lastIdx="4" clrIdx="6">
    <p:extLst>
      <p:ext uri="{19B8F6BF-5375-455C-9EA6-DF929625EA0E}">
        <p15:presenceInfo xmlns:p15="http://schemas.microsoft.com/office/powerpoint/2012/main" userId="S::kmirhudgeons@clinicaloptions.com::988cb7e1-0640-4c3c-b602-3f8e18ce9544" providerId="AD"/>
      </p:ext>
    </p:extLst>
  </p:cmAuthor>
  <p:cmAuthor id="1" name="Megan Capel" initials="MC" lastIdx="15" clrIdx="0"/>
  <p:cmAuthor id="8" name="Anna Poppa" initials="AP" lastIdx="2" clrIdx="7">
    <p:extLst>
      <p:ext uri="{19B8F6BF-5375-455C-9EA6-DF929625EA0E}">
        <p15:presenceInfo xmlns:p15="http://schemas.microsoft.com/office/powerpoint/2012/main" userId="c33764466cc77507" providerId="Windows Live"/>
      </p:ext>
    </p:extLst>
  </p:cmAuthor>
  <p:cmAuthor id="2" name=" " initials="MAC" lastIdx="11" clrIdx="1"/>
  <p:cmAuthor id="9" name="kbrandt@clinicaloptions.com" initials="k" lastIdx="12" clrIdx="8">
    <p:extLst>
      <p:ext uri="{19B8F6BF-5375-455C-9EA6-DF929625EA0E}">
        <p15:presenceInfo xmlns:p15="http://schemas.microsoft.com/office/powerpoint/2012/main" userId="kbrandt@clinicaloptions.com" providerId="None"/>
      </p:ext>
    </p:extLst>
  </p:cmAuthor>
  <p:cmAuthor id="3" name="Andrew Bowser" initials="AB" lastIdx="1" clrIdx="2"/>
  <p:cmAuthor id="10" name="Kemi Obajimi" initials="KO" lastIdx="10" clrIdx="9">
    <p:extLst>
      <p:ext uri="{19B8F6BF-5375-455C-9EA6-DF929625EA0E}">
        <p15:presenceInfo xmlns:p15="http://schemas.microsoft.com/office/powerpoint/2012/main" userId="S::kobajimi@clinicaloptions.com::81894e25-3cbc-45b7-be28-dda6fb8d19a9" providerId="AD"/>
      </p:ext>
    </p:extLst>
  </p:cmAuthor>
  <p:cmAuthor id="4" name="Melanie Couton" initials="MAC" lastIdx="1" clrIdx="3"/>
  <p:cmAuthor id="11" name="CLINICALOPTIONS\tquill" initials="C" lastIdx="7" clrIdx="10">
    <p:extLst>
      <p:ext uri="{19B8F6BF-5375-455C-9EA6-DF929625EA0E}">
        <p15:presenceInfo xmlns:p15="http://schemas.microsoft.com/office/powerpoint/2012/main" userId="CLINICALOPTIONS\tquill" providerId="None"/>
      </p:ext>
    </p:extLst>
  </p:cmAuthor>
  <p:cmAuthor id="5" name="LT Fowler" initials="LF" lastIdx="10" clrIdx="4">
    <p:extLst>
      <p:ext uri="{19B8F6BF-5375-455C-9EA6-DF929625EA0E}">
        <p15:presenceInfo xmlns:p15="http://schemas.microsoft.com/office/powerpoint/2012/main" userId="S::lfowler@practicingclinicians.com::bdc4c4d6-9ded-467c-b80c-330a0ea8ffe4" providerId="AD"/>
      </p:ext>
    </p:extLst>
  </p:cmAuthor>
  <p:cmAuthor id="6" name="Taryn Gross" initials="TG" lastIdx="1" clrIdx="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AD5020-7DFF-490C-8E41-7F1F182D935D}" v="19" dt="2022-06-09T09:29:05.729"/>
  </p1510:revLst>
</p1510:revInfo>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5" autoAdjust="0"/>
    <p:restoredTop sz="81916" autoAdjust="0"/>
  </p:normalViewPr>
  <p:slideViewPr>
    <p:cSldViewPr snapToGrid="0">
      <p:cViewPr varScale="1">
        <p:scale>
          <a:sx n="54" d="100"/>
          <a:sy n="54" d="100"/>
        </p:scale>
        <p:origin x="1164" y="60"/>
      </p:cViewPr>
      <p:guideLst/>
    </p:cSldViewPr>
  </p:slideViewPr>
  <p:notesTextViewPr>
    <p:cViewPr>
      <p:scale>
        <a:sx n="1" d="1"/>
        <a:sy n="1" d="1"/>
      </p:scale>
      <p:origin x="0" y="0"/>
    </p:cViewPr>
  </p:notesTextViewPr>
  <p:sorterViewPr>
    <p:cViewPr>
      <p:scale>
        <a:sx n="1" d="1"/>
        <a:sy n="1" d="1"/>
      </p:scale>
      <p:origin x="0" y="-418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609E5D-B407-457F-99FC-06777D5088C0}" type="datetimeFigureOut">
              <a:rPr lang="en-US" smtClean="0"/>
              <a:t>6/9/2022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0ABAA2-6C4E-466F-9BAE-1C454D0B2418}" type="slidenum">
              <a:rPr lang="en-US" smtClean="0"/>
              <a:t>‹#›</a:t>
            </a:fld>
            <a:endParaRPr lang="en-US" dirty="0"/>
          </a:p>
        </p:txBody>
      </p:sp>
    </p:spTree>
    <p:extLst>
      <p:ext uri="{BB962C8B-B14F-4D97-AF65-F5344CB8AC3E}">
        <p14:creationId xmlns:p14="http://schemas.microsoft.com/office/powerpoint/2010/main" val="2010680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1</a:t>
            </a:fld>
            <a:endParaRPr lang="en-US" dirty="0"/>
          </a:p>
        </p:txBody>
      </p:sp>
    </p:spTree>
    <p:extLst>
      <p:ext uri="{BB962C8B-B14F-4D97-AF65-F5344CB8AC3E}">
        <p14:creationId xmlns:p14="http://schemas.microsoft.com/office/powerpoint/2010/main" val="4198994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 TKI, tyrosine kinase inhibitor.</a:t>
            </a:r>
          </a:p>
        </p:txBody>
      </p:sp>
      <p:sp>
        <p:nvSpPr>
          <p:cNvPr id="4" name="Slide Number Placeholder 3"/>
          <p:cNvSpPr>
            <a:spLocks noGrp="1"/>
          </p:cNvSpPr>
          <p:nvPr>
            <p:ph type="sldNum" sz="quarter" idx="5"/>
          </p:nvPr>
        </p:nvSpPr>
        <p:spPr/>
        <p:txBody>
          <a:bodyPr/>
          <a:lstStyle/>
          <a:p>
            <a:fld id="{D60ABAA2-6C4E-466F-9BAE-1C454D0B2418}" type="slidenum">
              <a:rPr lang="en-US" smtClean="0"/>
              <a:t>3</a:t>
            </a:fld>
            <a:endParaRPr lang="en-US" dirty="0"/>
          </a:p>
        </p:txBody>
      </p:sp>
    </p:spTree>
    <p:extLst>
      <p:ext uri="{BB962C8B-B14F-4D97-AF65-F5344CB8AC3E}">
        <p14:creationId xmlns:p14="http://schemas.microsoft.com/office/powerpoint/2010/main" val="3944846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BICR, blinded independent central review; CT, chemotherapy; DCR, disease control rate; DoR, duration of response; NSCLC, non-small-cell lung cancer; PFS, progression-free survival; ORR, objective response rate; RECIST, Response Evaluation Criteria in Solid Tumors; TTR, time to response.</a:t>
            </a:r>
          </a:p>
        </p:txBody>
      </p:sp>
      <p:sp>
        <p:nvSpPr>
          <p:cNvPr id="4" name="Slide Number Placeholder 3"/>
          <p:cNvSpPr>
            <a:spLocks noGrp="1"/>
          </p:cNvSpPr>
          <p:nvPr>
            <p:ph type="sldNum" sz="quarter" idx="5"/>
          </p:nvPr>
        </p:nvSpPr>
        <p:spPr/>
        <p:txBody>
          <a:bodyPr/>
          <a:lstStyle/>
          <a:p>
            <a:fld id="{D60ABAA2-6C4E-466F-9BAE-1C454D0B2418}" type="slidenum">
              <a:rPr lang="en-US" smtClean="0"/>
              <a:t>4</a:t>
            </a:fld>
            <a:endParaRPr lang="en-US" dirty="0"/>
          </a:p>
        </p:txBody>
      </p:sp>
    </p:spTree>
    <p:extLst>
      <p:ext uri="{BB962C8B-B14F-4D97-AF65-F5344CB8AC3E}">
        <p14:creationId xmlns:p14="http://schemas.microsoft.com/office/powerpoint/2010/main" val="1122104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CNS, central nervous system; CT, chemotherapy; ECOG, Eastern Cooperative Oncology Group; NSCLC, non-small-cell lung cancer; PS, performance status.</a:t>
            </a:r>
          </a:p>
        </p:txBody>
      </p:sp>
      <p:sp>
        <p:nvSpPr>
          <p:cNvPr id="4" name="Slide Number Placeholder 3"/>
          <p:cNvSpPr>
            <a:spLocks noGrp="1"/>
          </p:cNvSpPr>
          <p:nvPr>
            <p:ph type="sldNum" sz="quarter" idx="5"/>
          </p:nvPr>
        </p:nvSpPr>
        <p:spPr/>
        <p:txBody>
          <a:bodyPr/>
          <a:lstStyle/>
          <a:p>
            <a:fld id="{D60ABAA2-6C4E-466F-9BAE-1C454D0B2418}" type="slidenum">
              <a:rPr lang="en-US" smtClean="0"/>
              <a:t>5</a:t>
            </a:fld>
            <a:endParaRPr lang="en-US" dirty="0"/>
          </a:p>
        </p:txBody>
      </p:sp>
    </p:spTree>
    <p:extLst>
      <p:ext uri="{BB962C8B-B14F-4D97-AF65-F5344CB8AC3E}">
        <p14:creationId xmlns:p14="http://schemas.microsoft.com/office/powerpoint/2010/main" val="3527912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BICR, blinded independent central review; DCR, disease control rate; DoR, duration of response; NE, not estimable; NSCLC, non-small-cell lung cancer; ORR, objective response rate; PFS, progression-free survival; RECIST, Response Evaluation Criteria in Solid Tumors; TTR, time to response.</a:t>
            </a:r>
          </a:p>
        </p:txBody>
      </p:sp>
      <p:sp>
        <p:nvSpPr>
          <p:cNvPr id="4" name="Slide Number Placeholder 3"/>
          <p:cNvSpPr>
            <a:spLocks noGrp="1"/>
          </p:cNvSpPr>
          <p:nvPr>
            <p:ph type="sldNum" sz="quarter" idx="5"/>
          </p:nvPr>
        </p:nvSpPr>
        <p:spPr/>
        <p:txBody>
          <a:bodyPr/>
          <a:lstStyle/>
          <a:p>
            <a:fld id="{D60ABAA2-6C4E-466F-9BAE-1C454D0B2418}" type="slidenum">
              <a:rPr lang="en-US" smtClean="0"/>
              <a:t>6</a:t>
            </a:fld>
            <a:endParaRPr lang="en-US" dirty="0"/>
          </a:p>
        </p:txBody>
      </p:sp>
    </p:spTree>
    <p:extLst>
      <p:ext uri="{BB962C8B-B14F-4D97-AF65-F5344CB8AC3E}">
        <p14:creationId xmlns:p14="http://schemas.microsoft.com/office/powerpoint/2010/main" val="2239185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BOR, best overall response; CR, complete response; NE, not estimable; NSCLC, non-small-cell lung cancer; PD, progressive disease; PR, partial response; SD, stable disease; BICR, blinded independent central review.</a:t>
            </a:r>
          </a:p>
        </p:txBody>
      </p:sp>
      <p:sp>
        <p:nvSpPr>
          <p:cNvPr id="4" name="Slide Number Placeholder 3"/>
          <p:cNvSpPr>
            <a:spLocks noGrp="1"/>
          </p:cNvSpPr>
          <p:nvPr>
            <p:ph type="sldNum" sz="quarter" idx="5"/>
          </p:nvPr>
        </p:nvSpPr>
        <p:spPr/>
        <p:txBody>
          <a:bodyPr/>
          <a:lstStyle/>
          <a:p>
            <a:fld id="{D60ABAA2-6C4E-466F-9BAE-1C454D0B2418}" type="slidenum">
              <a:rPr lang="en-US" smtClean="0"/>
              <a:t>7</a:t>
            </a:fld>
            <a:endParaRPr lang="en-US" dirty="0"/>
          </a:p>
        </p:txBody>
      </p:sp>
    </p:spTree>
    <p:extLst>
      <p:ext uri="{BB962C8B-B14F-4D97-AF65-F5344CB8AC3E}">
        <p14:creationId xmlns:p14="http://schemas.microsoft.com/office/powerpoint/2010/main" val="16585322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d/c, discontinuation; ILD, interstitial lung disease; TEAE, treatment-emergent adverse event; WBC, white blood cell.</a:t>
            </a:r>
          </a:p>
        </p:txBody>
      </p:sp>
      <p:sp>
        <p:nvSpPr>
          <p:cNvPr id="4" name="Slide Number Placeholder 3"/>
          <p:cNvSpPr>
            <a:spLocks noGrp="1"/>
          </p:cNvSpPr>
          <p:nvPr>
            <p:ph type="sldNum" sz="quarter" idx="5"/>
          </p:nvPr>
        </p:nvSpPr>
        <p:spPr/>
        <p:txBody>
          <a:bodyPr/>
          <a:lstStyle/>
          <a:p>
            <a:fld id="{D60ABAA2-6C4E-466F-9BAE-1C454D0B2418}" type="slidenum">
              <a:rPr lang="en-US" smtClean="0"/>
              <a:t>8</a:t>
            </a:fld>
            <a:endParaRPr lang="en-US" dirty="0"/>
          </a:p>
        </p:txBody>
      </p:sp>
    </p:spTree>
    <p:extLst>
      <p:ext uri="{BB962C8B-B14F-4D97-AF65-F5344CB8AC3E}">
        <p14:creationId xmlns:p14="http://schemas.microsoft.com/office/powerpoint/2010/main" val="1218802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NSCLC, non-small-cell lung cancer.</a:t>
            </a:r>
          </a:p>
        </p:txBody>
      </p:sp>
      <p:sp>
        <p:nvSpPr>
          <p:cNvPr id="4" name="Slide Number Placeholder 3"/>
          <p:cNvSpPr>
            <a:spLocks noGrp="1"/>
          </p:cNvSpPr>
          <p:nvPr>
            <p:ph type="sldNum" sz="quarter" idx="5"/>
          </p:nvPr>
        </p:nvSpPr>
        <p:spPr/>
        <p:txBody>
          <a:bodyPr/>
          <a:lstStyle/>
          <a:p>
            <a:fld id="{D60ABAA2-6C4E-466F-9BAE-1C454D0B2418}" type="slidenum">
              <a:rPr lang="en-US" smtClean="0"/>
              <a:t>9</a:t>
            </a:fld>
            <a:endParaRPr lang="en-US" dirty="0"/>
          </a:p>
        </p:txBody>
      </p:sp>
    </p:spTree>
    <p:extLst>
      <p:ext uri="{BB962C8B-B14F-4D97-AF65-F5344CB8AC3E}">
        <p14:creationId xmlns:p14="http://schemas.microsoft.com/office/powerpoint/2010/main" val="2825810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716328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6747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958110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9473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18709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3793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07060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595975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2400080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464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4106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2009574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342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1055796"/>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Phase I Trial of Patritumab Deruxtecan for Previously Treated Advanced NSCLC Without </a:t>
            </a:r>
            <a:br>
              <a:rPr lang="en-US" sz="4000" dirty="0"/>
            </a:br>
            <a:r>
              <a:rPr lang="en-US" sz="4000" i="1" dirty="0"/>
              <a:t>EGFR </a:t>
            </a:r>
            <a:r>
              <a:rPr lang="en-US" sz="4000" dirty="0"/>
              <a:t>Activating</a:t>
            </a:r>
            <a:r>
              <a:rPr lang="en-US" sz="4000" i="1" dirty="0"/>
              <a:t> </a:t>
            </a:r>
            <a:r>
              <a:rPr lang="en-US" sz="4000" dirty="0"/>
              <a:t>Mutations</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10300"/>
            <a:ext cx="48799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Daiichi Sankyo, Inc.; Jazz Pharmaceuticals;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panose="020F0502020204030204" pitchFamily="34" charset="0"/>
                <a:ea typeface="+mj-ea"/>
                <a:cs typeface="+mj-cs"/>
              </a:rPr>
              <a:t>CCO Independent Conference Highlights*</a:t>
            </a:r>
            <a:br>
              <a:rPr lang="en-US" sz="2200" b="1" kern="0" dirty="0">
                <a:solidFill>
                  <a:schemeClr val="bg2"/>
                </a:solidFill>
                <a:latin typeface="Calibri" panose="020F0502020204030204" pitchFamily="34" charset="0"/>
                <a:ea typeface="+mj-ea"/>
                <a:cs typeface="+mj-cs"/>
              </a:rPr>
            </a:br>
            <a:r>
              <a:rPr lang="en-US" sz="1600" kern="0" dirty="0">
                <a:solidFill>
                  <a:schemeClr val="bg2"/>
                </a:solidFill>
                <a:latin typeface="Calibri" panose="020F0502020204030204" pitchFamily="34" charset="0"/>
                <a:ea typeface="+mj-ea"/>
                <a:cs typeface="+mj-cs"/>
              </a:rPr>
              <a:t>of the </a:t>
            </a:r>
            <a:r>
              <a:rPr lang="en-US" sz="1600" i="1" kern="0" dirty="0">
                <a:solidFill>
                  <a:schemeClr val="bg2"/>
                </a:solidFill>
                <a:latin typeface="Calibri" panose="020F0502020204030204" pitchFamily="34" charset="0"/>
                <a:ea typeface="+mj-ea"/>
                <a:cs typeface="+mj-cs"/>
              </a:rPr>
              <a:t>2022 ASCO Annual Meeting, June 3-7, 2022, Chicago, Illinois</a:t>
            </a:r>
            <a:endParaRPr lang="en-US" altLang="en-US" sz="1600" kern="0" dirty="0">
              <a:solidFill>
                <a:schemeClr val="bg2"/>
              </a:solidFill>
              <a:latin typeface="Calibri" panose="020F0502020204030204" pitchFamily="34" charset="0"/>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Patritumab Deruxtecan in NSCLC Without </a:t>
            </a:r>
            <a:br>
              <a:rPr lang="en-US" dirty="0"/>
            </a:br>
            <a:r>
              <a:rPr lang="en-US" i="1" dirty="0"/>
              <a:t>EGFR</a:t>
            </a:r>
            <a:r>
              <a:rPr lang="en-US" dirty="0"/>
              <a:t> Mutations: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dirty="0"/>
              <a:t>Treatment options are limited in advanced NSCLC following progression on standard-of-care therapies</a:t>
            </a:r>
          </a:p>
          <a:p>
            <a:r>
              <a:rPr lang="en-US" dirty="0"/>
              <a:t>Patritumab deruxtecan is a novel HER3-directed antibody–drug conjugate</a:t>
            </a:r>
            <a:r>
              <a:rPr lang="en-US" baseline="30000" dirty="0"/>
              <a:t>1</a:t>
            </a:r>
          </a:p>
          <a:p>
            <a:r>
              <a:rPr lang="en-US" dirty="0"/>
              <a:t>Ongoing phase I dose-escalation/dose-expansion study of patritumab deruxtecan initially reported clinical activity in patients with </a:t>
            </a:r>
            <a:r>
              <a:rPr lang="en-US" i="1" dirty="0"/>
              <a:t>EGFR</a:t>
            </a:r>
            <a:r>
              <a:rPr lang="en-US" dirty="0"/>
              <a:t>-mutated locally advanced or metastatic NSCLC with drug resistance to EGFR TKI therapy</a:t>
            </a:r>
            <a:r>
              <a:rPr lang="en-US" baseline="30000" dirty="0"/>
              <a:t>1</a:t>
            </a:r>
          </a:p>
          <a:p>
            <a:pPr lvl="1"/>
            <a:r>
              <a:rPr lang="en-US" altLang="en-US" dirty="0"/>
              <a:t>The current analysis reports data from the dose-expansion cohort of patients with heavily pretreated locally advanced or metastatic NSCLC without common </a:t>
            </a:r>
            <a:r>
              <a:rPr lang="en-US" altLang="en-US" i="1" dirty="0"/>
              <a:t>EGFR</a:t>
            </a:r>
            <a:r>
              <a:rPr lang="en-US" altLang="en-US" dirty="0"/>
              <a:t> mutations</a:t>
            </a:r>
            <a:r>
              <a:rPr lang="en-US" altLang="en-US" baseline="30000" dirty="0"/>
              <a:t>2</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Jänne. Cancer Discov. 2022;12:74. 2. Steuer. ASCO 2022. Abstr 9017.</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Patritumab Deruxtecan in NSCLC Without </a:t>
            </a:r>
            <a:br>
              <a:rPr lang="en-US" dirty="0"/>
            </a:br>
            <a:r>
              <a:rPr lang="en-US" i="1" dirty="0"/>
              <a:t>EGFR</a:t>
            </a:r>
            <a:r>
              <a:rPr lang="en-US" dirty="0"/>
              <a:t> Mutations: Study Design</a:t>
            </a:r>
            <a:r>
              <a:rPr lang="en-US" baseline="30000" dirty="0"/>
              <a:t>1-3</a:t>
            </a:r>
            <a:endParaRPr lang="en-US" altLang="en-US" baseline="300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1. Jänne. Cancer Discov. 2022;12:74. 2. Steuer. ASCO 2022. Abstr 9017. 3. NCT03260491.</a:t>
            </a:r>
            <a:endParaRPr lang="en-US" altLang="en-US" sz="1200" b="0" dirty="0">
              <a:solidFill>
                <a:schemeClr val="bg2"/>
              </a:solidFill>
              <a:latin typeface="Calibri" panose="020F0502020204030204" pitchFamily="34" charset="0"/>
            </a:endParaRPr>
          </a:p>
        </p:txBody>
      </p:sp>
      <p:sp>
        <p:nvSpPr>
          <p:cNvPr id="5" name="Content Placeholder 2">
            <a:extLst>
              <a:ext uri="{FF2B5EF4-FFF2-40B4-BE49-F238E27FC236}">
                <a16:creationId xmlns:a16="http://schemas.microsoft.com/office/drawing/2014/main" id="{1144C5F2-8A4F-DC32-0B1E-7024B3587A14}"/>
              </a:ext>
            </a:extLst>
          </p:cNvPr>
          <p:cNvSpPr>
            <a:spLocks noGrp="1"/>
          </p:cNvSpPr>
          <p:nvPr>
            <p:ph idx="1"/>
          </p:nvPr>
        </p:nvSpPr>
        <p:spPr>
          <a:xfrm>
            <a:off x="604838" y="1512888"/>
            <a:ext cx="10877550" cy="1054825"/>
          </a:xfrm>
        </p:spPr>
        <p:txBody>
          <a:bodyPr/>
          <a:lstStyle/>
          <a:p>
            <a:pPr>
              <a:spcBef>
                <a:spcPts val="700"/>
              </a:spcBef>
              <a:spcAft>
                <a:spcPts val="300"/>
              </a:spcAft>
            </a:pPr>
            <a:r>
              <a:rPr lang="en-US" sz="2400" dirty="0"/>
              <a:t>Multicenter, open-label, multicohort phase I trial</a:t>
            </a:r>
          </a:p>
          <a:p>
            <a:pPr lvl="1">
              <a:spcBef>
                <a:spcPts val="700"/>
              </a:spcBef>
              <a:spcAft>
                <a:spcPts val="300"/>
              </a:spcAft>
            </a:pPr>
            <a:r>
              <a:rPr lang="en-US" sz="2200" dirty="0"/>
              <a:t>C	urrent report focuses on cohort with NSCLC without common </a:t>
            </a:r>
            <a:r>
              <a:rPr lang="en-US" sz="2200" i="1" dirty="0"/>
              <a:t>EGFR</a:t>
            </a:r>
            <a:r>
              <a:rPr lang="en-US" sz="2200" dirty="0"/>
              <a:t> mutations after failure of platinum-based CT ± immunotherapy </a:t>
            </a:r>
          </a:p>
          <a:p>
            <a:pPr>
              <a:spcBef>
                <a:spcPts val="700"/>
              </a:spcBef>
              <a:spcAft>
                <a:spcPts val="300"/>
              </a:spcAft>
            </a:pPr>
            <a:endParaRPr lang="en-US" sz="2400" dirty="0"/>
          </a:p>
        </p:txBody>
      </p:sp>
      <p:sp>
        <p:nvSpPr>
          <p:cNvPr id="6" name="TextBox 5">
            <a:extLst>
              <a:ext uri="{FF2B5EF4-FFF2-40B4-BE49-F238E27FC236}">
                <a16:creationId xmlns:a16="http://schemas.microsoft.com/office/drawing/2014/main" id="{C3AD1C1F-B48A-BD77-28F0-855A9314946E}"/>
              </a:ext>
            </a:extLst>
          </p:cNvPr>
          <p:cNvSpPr txBox="1"/>
          <p:nvPr/>
        </p:nvSpPr>
        <p:spPr bwMode="auto">
          <a:xfrm>
            <a:off x="4332948" y="4292294"/>
            <a:ext cx="760125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ts val="0"/>
              </a:spcBef>
              <a:defRPr/>
            </a:pPr>
            <a:r>
              <a:rPr kumimoji="0" lang="en-US" sz="1400" b="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*Patients with</a:t>
            </a:r>
            <a:r>
              <a:rPr lang="en-US" sz="1400" dirty="0">
                <a:solidFill>
                  <a:schemeClr val="bg1"/>
                </a:solidFill>
                <a:latin typeface="Calibri" panose="020F0502020204030204" pitchFamily="34" charset="0"/>
                <a:cs typeface="Calibri" panose="020F0502020204030204" pitchFamily="34" charset="0"/>
              </a:rPr>
              <a:t> genomic alterations other than </a:t>
            </a:r>
            <a:r>
              <a:rPr lang="en-US" sz="1400" i="1" dirty="0">
                <a:solidFill>
                  <a:schemeClr val="bg1"/>
                </a:solidFill>
                <a:latin typeface="Calibri" panose="020F0502020204030204" pitchFamily="34" charset="0"/>
                <a:cs typeface="Calibri" panose="020F0502020204030204" pitchFamily="34" charset="0"/>
              </a:rPr>
              <a:t>EGFR</a:t>
            </a:r>
            <a:r>
              <a:rPr lang="en-US" sz="1400" dirty="0">
                <a:solidFill>
                  <a:schemeClr val="bg1"/>
                </a:solidFill>
                <a:latin typeface="Calibri" panose="020F0502020204030204" pitchFamily="34" charset="0"/>
                <a:cs typeface="Calibri" panose="020F0502020204030204" pitchFamily="34" charset="0"/>
              </a:rPr>
              <a:t> ex19del, L858R, L861Q, or G719X mutations.</a:t>
            </a:r>
            <a:endParaRPr kumimoji="0" lang="en-US" sz="1400" b="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endParaRPr>
          </a:p>
          <a:p>
            <a:pPr lvl="0">
              <a:spcBef>
                <a:spcPts val="0"/>
              </a:spcBef>
              <a:defRPr/>
            </a:pPr>
            <a:r>
              <a:rPr lang="en-US" sz="1400" baseline="30000" dirty="0">
                <a:solidFill>
                  <a:schemeClr val="bg1"/>
                </a:solidFill>
                <a:latin typeface="Calibri" panose="020F0502020204030204" pitchFamily="34" charset="0"/>
                <a:cs typeface="Arial" charset="0"/>
              </a:rPr>
              <a:t>†</a:t>
            </a:r>
            <a:r>
              <a:rPr lang="en-US" sz="1400" dirty="0">
                <a:solidFill>
                  <a:schemeClr val="bg1"/>
                </a:solidFill>
                <a:latin typeface="Calibri" panose="020F0502020204030204" pitchFamily="34" charset="0"/>
                <a:cs typeface="Arial" charset="0"/>
              </a:rPr>
              <a:t>Included only patients who have received prior systemic therapy, including ≥1 platinum-based CT regimen. </a:t>
            </a:r>
            <a:r>
              <a:rPr kumimoji="0" lang="en-US" sz="1400" b="0" i="0" u="none" strike="noStrike" cap="none" normalizeH="0" baseline="30000" dirty="0">
                <a:ln>
                  <a:noFill/>
                </a:ln>
                <a:solidFill>
                  <a:schemeClr val="bg2">
                    <a:lumMod val="10000"/>
                  </a:schemeClr>
                </a:solidFill>
                <a:effectLst/>
                <a:latin typeface="Calibri" panose="020F0502020204030204" pitchFamily="34" charset="0"/>
              </a:rPr>
              <a:t>‡</a:t>
            </a:r>
            <a:r>
              <a:rPr lang="en-US" sz="1400" b="0" dirty="0">
                <a:solidFill>
                  <a:schemeClr val="bg1"/>
                </a:solidFill>
                <a:latin typeface="Calibri" panose="020F0502020204030204" pitchFamily="34" charset="0"/>
                <a:cs typeface="Calibri" panose="020F0502020204030204" pitchFamily="34" charset="0"/>
              </a:rPr>
              <a:t>Recommended patritumab deruxtecan dose for dose expansion; p</a:t>
            </a:r>
            <a:r>
              <a:rPr kumimoji="0" lang="en-US" sz="1400" b="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atritumab deruxtecan given in 21-day cycles. </a:t>
            </a:r>
          </a:p>
        </p:txBody>
      </p:sp>
      <p:sp>
        <p:nvSpPr>
          <p:cNvPr id="7" name="Text Box 45">
            <a:extLst>
              <a:ext uri="{FF2B5EF4-FFF2-40B4-BE49-F238E27FC236}">
                <a16:creationId xmlns:a16="http://schemas.microsoft.com/office/drawing/2014/main" id="{781D160D-E151-A9A5-E49C-387C53C6B3F0}"/>
              </a:ext>
            </a:extLst>
          </p:cNvPr>
          <p:cNvSpPr txBox="1">
            <a:spLocks noChangeArrowheads="1"/>
          </p:cNvSpPr>
          <p:nvPr/>
        </p:nvSpPr>
        <p:spPr bwMode="auto">
          <a:xfrm>
            <a:off x="508000" y="2658921"/>
            <a:ext cx="3270738"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rPr>
              <a:t>Patients with unresectable locally advanced or metastatic NSCLC with and without acquired resistance to EGFR TKI*;</a:t>
            </a:r>
            <a:r>
              <a:rPr lang="en-US" altLang="en-US" sz="1800" dirty="0">
                <a:solidFill>
                  <a:srgbClr val="000000"/>
                </a:solidFill>
                <a:latin typeface="Calibri" panose="020F0502020204030204" pitchFamily="34" charset="0"/>
                <a:cs typeface="Arial" panose="020B0604020202020204" pitchFamily="34" charset="0"/>
              </a:rPr>
              <a:t> previously received platinum-based CT, prior exposure to anti–PD-1/PD-L1 antibody, and prior targeted therapy for non-</a:t>
            </a:r>
            <a:r>
              <a:rPr lang="en-US" altLang="en-US" sz="1800" i="1" dirty="0">
                <a:solidFill>
                  <a:srgbClr val="000000"/>
                </a:solidFill>
                <a:latin typeface="Calibri" panose="020F0502020204030204" pitchFamily="34" charset="0"/>
                <a:cs typeface="Arial" panose="020B0604020202020204" pitchFamily="34" charset="0"/>
              </a:rPr>
              <a:t>EGFR</a:t>
            </a:r>
            <a:r>
              <a:rPr lang="en-US" altLang="en-US" sz="1800" dirty="0">
                <a:solidFill>
                  <a:srgbClr val="000000"/>
                </a:solidFill>
                <a:latin typeface="Calibri" panose="020F0502020204030204" pitchFamily="34" charset="0"/>
                <a:cs typeface="Arial" panose="020B0604020202020204" pitchFamily="34" charset="0"/>
              </a:rPr>
              <a:t> altered disease as indicated </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cs typeface="Arial" panose="020B0604020202020204" pitchFamily="34" charset="0"/>
            </a:endParaRPr>
          </a:p>
        </p:txBody>
      </p:sp>
      <p:sp>
        <p:nvSpPr>
          <p:cNvPr id="9" name="Rectangle 49">
            <a:extLst>
              <a:ext uri="{FF2B5EF4-FFF2-40B4-BE49-F238E27FC236}">
                <a16:creationId xmlns:a16="http://schemas.microsoft.com/office/drawing/2014/main" id="{8BC87346-F2ED-D70C-17EC-DAE674EC97BC}"/>
              </a:ext>
            </a:extLst>
          </p:cNvPr>
          <p:cNvSpPr>
            <a:spLocks noChangeArrowheads="1"/>
          </p:cNvSpPr>
          <p:nvPr/>
        </p:nvSpPr>
        <p:spPr bwMode="auto">
          <a:xfrm>
            <a:off x="4588004" y="3406960"/>
            <a:ext cx="2363514" cy="794127"/>
          </a:xfrm>
          <a:prstGeom prst="rect">
            <a:avLst/>
          </a:prstGeom>
          <a:solidFill>
            <a:schemeClr val="accent3">
              <a:lumMod val="60000"/>
              <a:lumOff val="4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eaLnBrk="1" fontAlgn="auto" hangingPunct="1">
              <a:lnSpc>
                <a:spcPct val="100000"/>
              </a:lnSpc>
              <a:spcBef>
                <a:spcPct val="0"/>
              </a:spcBef>
              <a:spcAft>
                <a:spcPct val="0"/>
              </a:spcAft>
              <a:buClrTx/>
              <a:buNone/>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Patritumab Deruxtecan </a:t>
            </a:r>
          </a:p>
        </p:txBody>
      </p:sp>
      <p:cxnSp>
        <p:nvCxnSpPr>
          <p:cNvPr id="10" name="Straight Arrow Connector 9">
            <a:extLst>
              <a:ext uri="{FF2B5EF4-FFF2-40B4-BE49-F238E27FC236}">
                <a16:creationId xmlns:a16="http://schemas.microsoft.com/office/drawing/2014/main" id="{3D99BDE8-C109-9214-D016-8C2A6E674424}"/>
              </a:ext>
            </a:extLst>
          </p:cNvPr>
          <p:cNvCxnSpPr>
            <a:cxnSpLocks/>
          </p:cNvCxnSpPr>
          <p:nvPr/>
        </p:nvCxnSpPr>
        <p:spPr bwMode="auto">
          <a:xfrm>
            <a:off x="3792948" y="3804024"/>
            <a:ext cx="540000" cy="0"/>
          </a:xfrm>
          <a:prstGeom prst="straightConnector1">
            <a:avLst/>
          </a:prstGeom>
          <a:noFill/>
          <a:ln w="28575" cap="flat" cmpd="sng" algn="ctr">
            <a:solidFill>
              <a:schemeClr val="bg1"/>
            </a:solidFill>
            <a:prstDash val="solid"/>
            <a:round/>
            <a:headEnd type="none" w="med" len="med"/>
            <a:tailEnd type="triangle"/>
          </a:ln>
          <a:effectLst/>
        </p:spPr>
      </p:cxnSp>
      <p:sp>
        <p:nvSpPr>
          <p:cNvPr id="12" name="Text Box 45">
            <a:extLst>
              <a:ext uri="{FF2B5EF4-FFF2-40B4-BE49-F238E27FC236}">
                <a16:creationId xmlns:a16="http://schemas.microsoft.com/office/drawing/2014/main" id="{89C89BDB-2E55-1B75-D7BE-7A3FBE536B0F}"/>
              </a:ext>
            </a:extLst>
          </p:cNvPr>
          <p:cNvSpPr txBox="1">
            <a:spLocks noChangeArrowheads="1"/>
          </p:cNvSpPr>
          <p:nvPr/>
        </p:nvSpPr>
        <p:spPr bwMode="auto">
          <a:xfrm>
            <a:off x="8066077" y="3030167"/>
            <a:ext cx="201912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ctr">
              <a:lnSpc>
                <a:spcPct val="100000"/>
              </a:lnSpc>
              <a:buClrTx/>
              <a:buFontTx/>
              <a:buNone/>
              <a:defRPr sz="1800" b="0">
                <a:solidFill>
                  <a:schemeClr val="bg1"/>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eaLnBrk="0" fontAlgn="base" hangingPunct="0">
              <a:spcBef>
                <a:spcPct val="0"/>
              </a:spcBef>
              <a:spcAft>
                <a:spcPct val="0"/>
              </a:spcAft>
              <a:defRPr/>
            </a:pPr>
            <a:r>
              <a:rPr kumimoji="0" lang="en-US" altLang="en-US" b="1" i="1"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Dose Expansion</a:t>
            </a:r>
            <a:r>
              <a:rPr lang="en-US" sz="1800" baseline="30000" dirty="0">
                <a:latin typeface="Calibri" panose="020F0502020204030204" pitchFamily="34" charset="0"/>
                <a:cs typeface="Arial" charset="0"/>
              </a:rPr>
              <a:t>†</a:t>
            </a:r>
            <a:endParaRPr kumimoji="0" lang="en-US" altLang="en-US" sz="1800" b="0" i="0" u="none" strike="noStrike" kern="1200" cap="none" spc="0" normalizeH="0" baseline="0" noProof="0" dirty="0">
              <a:ln>
                <a:noFill/>
              </a:ln>
              <a:effectLst/>
              <a:uLnTx/>
              <a:uFillTx/>
              <a:latin typeface="Calibri" panose="020F050202020403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altLang="en-US" b="1" i="1" u="none" strike="noStrike" kern="1200" cap="none" spc="0" normalizeH="0" baseline="30000" noProof="0" dirty="0">
              <a:ln>
                <a:noFill/>
              </a:ln>
              <a:effectLst/>
              <a:uLnTx/>
              <a:uFillTx/>
              <a:latin typeface="Calibri" panose="020F0502020204030204" pitchFamily="34" charset="0"/>
              <a:ea typeface="+mn-ea"/>
              <a:cs typeface="Arial" panose="020B0604020202020204" pitchFamily="34" charset="0"/>
            </a:endParaRPr>
          </a:p>
        </p:txBody>
      </p:sp>
      <p:cxnSp>
        <p:nvCxnSpPr>
          <p:cNvPr id="14" name="Straight Arrow Connector 13">
            <a:extLst>
              <a:ext uri="{FF2B5EF4-FFF2-40B4-BE49-F238E27FC236}">
                <a16:creationId xmlns:a16="http://schemas.microsoft.com/office/drawing/2014/main" id="{F044B65D-6656-1415-F9D8-772C8B0DA9F2}"/>
              </a:ext>
            </a:extLst>
          </p:cNvPr>
          <p:cNvCxnSpPr>
            <a:cxnSpLocks/>
          </p:cNvCxnSpPr>
          <p:nvPr/>
        </p:nvCxnSpPr>
        <p:spPr bwMode="auto">
          <a:xfrm>
            <a:off x="7146454" y="3804654"/>
            <a:ext cx="540000" cy="0"/>
          </a:xfrm>
          <a:prstGeom prst="straightConnector1">
            <a:avLst/>
          </a:prstGeom>
          <a:noFill/>
          <a:ln w="28575" cap="flat" cmpd="sng" algn="ctr">
            <a:solidFill>
              <a:schemeClr val="bg1"/>
            </a:solidFill>
            <a:prstDash val="solid"/>
            <a:round/>
            <a:headEnd type="none" w="med" len="med"/>
            <a:tailEnd type="triangle"/>
          </a:ln>
          <a:effectLst/>
        </p:spPr>
      </p:cxnSp>
      <p:sp>
        <p:nvSpPr>
          <p:cNvPr id="15" name="Text Box 45">
            <a:extLst>
              <a:ext uri="{FF2B5EF4-FFF2-40B4-BE49-F238E27FC236}">
                <a16:creationId xmlns:a16="http://schemas.microsoft.com/office/drawing/2014/main" id="{12720F9F-064B-96D2-E84D-7EF54A63F477}"/>
              </a:ext>
            </a:extLst>
          </p:cNvPr>
          <p:cNvSpPr txBox="1">
            <a:spLocks noChangeArrowheads="1"/>
          </p:cNvSpPr>
          <p:nvPr/>
        </p:nvSpPr>
        <p:spPr bwMode="auto">
          <a:xfrm>
            <a:off x="4796671" y="3024065"/>
            <a:ext cx="20191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ctr">
              <a:lnSpc>
                <a:spcPct val="100000"/>
              </a:lnSpc>
              <a:buClrTx/>
              <a:buFontTx/>
              <a:buNone/>
              <a:defRPr sz="1800" b="0">
                <a:solidFill>
                  <a:schemeClr val="bg1"/>
                </a:solidFill>
                <a:latin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b="1" i="1" u="none" strike="noStrike" kern="1200" cap="none" spc="0" normalizeH="0" baseline="0" noProof="0" dirty="0">
                <a:ln>
                  <a:noFill/>
                </a:ln>
                <a:effectLst/>
                <a:uLnTx/>
                <a:uFillTx/>
                <a:latin typeface="Calibri" panose="020F0502020204030204" pitchFamily="34" charset="0"/>
                <a:ea typeface="+mn-ea"/>
                <a:cs typeface="Arial" panose="020B0604020202020204" pitchFamily="34" charset="0"/>
              </a:rPr>
              <a:t>Dose Escalation</a:t>
            </a:r>
          </a:p>
        </p:txBody>
      </p:sp>
      <p:sp>
        <p:nvSpPr>
          <p:cNvPr id="16" name="Rectangle 49">
            <a:extLst>
              <a:ext uri="{FF2B5EF4-FFF2-40B4-BE49-F238E27FC236}">
                <a16:creationId xmlns:a16="http://schemas.microsoft.com/office/drawing/2014/main" id="{B6468F7E-C40B-0796-DB3C-4D59F4F63E37}"/>
              </a:ext>
            </a:extLst>
          </p:cNvPr>
          <p:cNvSpPr>
            <a:spLocks noChangeArrowheads="1"/>
          </p:cNvSpPr>
          <p:nvPr/>
        </p:nvSpPr>
        <p:spPr bwMode="auto">
          <a:xfrm>
            <a:off x="7893884" y="3406959"/>
            <a:ext cx="2363514" cy="794127"/>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a:lnSpc>
                <a:spcPct val="100000"/>
              </a:lnSpc>
              <a:spcBef>
                <a:spcPct val="0"/>
              </a:spcBef>
              <a:spcAft>
                <a:spcPct val="0"/>
              </a:spcAft>
              <a:buClrTx/>
              <a:buNone/>
              <a:defRPr/>
            </a:pPr>
            <a:r>
              <a:rPr lang="en-US" altLang="en-US" sz="1800" b="1" dirty="0">
                <a:solidFill>
                  <a:srgbClr val="FFFFFF"/>
                </a:solidFill>
                <a:latin typeface="Calibri" panose="020F0502020204030204" pitchFamily="34" charset="0"/>
                <a:cs typeface="Arial" panose="020B0604020202020204" pitchFamily="34" charset="0"/>
              </a:rPr>
              <a:t>Patritumab Deruxtecan </a:t>
            </a:r>
          </a:p>
          <a:p>
            <a:pPr algn="ctr">
              <a:lnSpc>
                <a:spcPct val="100000"/>
              </a:lnSpc>
              <a:spcBef>
                <a:spcPct val="0"/>
              </a:spcBef>
              <a:spcAft>
                <a:spcPct val="0"/>
              </a:spcAft>
              <a:buClrTx/>
              <a:buNone/>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rPr>
              <a:t>5.6 mg/kg </a:t>
            </a:r>
            <a:r>
              <a:rPr lang="en-US" altLang="en-US" sz="1800" b="0" dirty="0">
                <a:solidFill>
                  <a:srgbClr val="FFFFFF"/>
                </a:solidFill>
                <a:latin typeface="Calibri" panose="020F0502020204030204" pitchFamily="34" charset="0"/>
              </a:rPr>
              <a:t>IV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rPr>
              <a:t>Q3W</a:t>
            </a:r>
            <a:r>
              <a:rPr kumimoji="0" lang="en-US" sz="1800" b="0" i="0" u="none" strike="noStrike" cap="none" normalizeH="0" baseline="30000" dirty="0">
                <a:ln>
                  <a:noFill/>
                </a:ln>
                <a:solidFill>
                  <a:schemeClr val="tx1"/>
                </a:solidFill>
                <a:effectLst/>
                <a:latin typeface="Calibri" panose="020F0502020204030204" pitchFamily="34" charset="0"/>
              </a:rPr>
              <a:t>‡</a:t>
            </a:r>
            <a:endParaRPr kumimoji="0" lang="en-US" altLang="en-US" sz="1800" b="0" i="0" u="none" strike="noStrike" kern="1200" cap="none" spc="0" normalizeH="0" baseline="0" noProof="0" dirty="0">
              <a:ln>
                <a:noFill/>
              </a:ln>
              <a:solidFill>
                <a:schemeClr val="tx1"/>
              </a:solidFill>
              <a:effectLst/>
              <a:uLnTx/>
              <a:uFillTx/>
              <a:latin typeface="Calibri" panose="020F0502020204030204" pitchFamily="34" charset="0"/>
            </a:endParaRP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rPr>
              <a:t>(n = </a:t>
            </a:r>
            <a:r>
              <a:rPr lang="en-US" altLang="en-US" sz="1800" b="0" dirty="0">
                <a:solidFill>
                  <a:srgbClr val="FFFFFF"/>
                </a:solidFill>
                <a:latin typeface="Calibri" panose="020F0502020204030204" pitchFamily="34" charset="0"/>
              </a:rPr>
              <a:t>47</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rPr>
              <a:t>)</a:t>
            </a:r>
          </a:p>
        </p:txBody>
      </p:sp>
      <p:sp>
        <p:nvSpPr>
          <p:cNvPr id="17" name="Content Placeholder 2">
            <a:extLst>
              <a:ext uri="{FF2B5EF4-FFF2-40B4-BE49-F238E27FC236}">
                <a16:creationId xmlns:a16="http://schemas.microsoft.com/office/drawing/2014/main" id="{FFCD97BC-9636-0A6C-1609-E36F85AE3F7E}"/>
              </a:ext>
            </a:extLst>
          </p:cNvPr>
          <p:cNvSpPr txBox="1">
            <a:spLocks/>
          </p:cNvSpPr>
          <p:nvPr/>
        </p:nvSpPr>
        <p:spPr bwMode="auto">
          <a:xfrm>
            <a:off x="604837" y="5425290"/>
            <a:ext cx="10872443" cy="1054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dirty="0"/>
              <a:t>Primary endpoint: confirmed ORR by BICR</a:t>
            </a:r>
          </a:p>
          <a:p>
            <a:r>
              <a:rPr lang="en-US" sz="2400" kern="0" dirty="0"/>
              <a:t>Secondary endpoints: DCR, TTR, DoR, PFS, safety</a:t>
            </a:r>
            <a:endParaRPr lang="en-US" sz="2400" b="0" kern="0" dirty="0"/>
          </a:p>
        </p:txBody>
      </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Patritumab Deruxtecan in NSCLC Without </a:t>
            </a:r>
            <a:br>
              <a:rPr lang="en-US" dirty="0"/>
            </a:br>
            <a:r>
              <a:rPr lang="en-US" i="1" dirty="0"/>
              <a:t>EGFR</a:t>
            </a:r>
            <a:r>
              <a:rPr lang="en-US" dirty="0"/>
              <a:t> Mutations: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Steuer. ASCO 2022. Abstr 9017.</a:t>
            </a:r>
            <a:endParaRPr lang="en-US" altLang="en-US" sz="1200" b="0" dirty="0">
              <a:solidFill>
                <a:schemeClr val="bg2"/>
              </a:solidFill>
              <a:latin typeface="Calibri" panose="020F0502020204030204" pitchFamily="34" charset="0"/>
            </a:endParaRPr>
          </a:p>
        </p:txBody>
      </p:sp>
      <p:graphicFrame>
        <p:nvGraphicFramePr>
          <p:cNvPr id="5" name="Group 3">
            <a:extLst>
              <a:ext uri="{FF2B5EF4-FFF2-40B4-BE49-F238E27FC236}">
                <a16:creationId xmlns:a16="http://schemas.microsoft.com/office/drawing/2014/main" id="{5237ECCD-7620-657C-EB2A-52D1A4CFE437}"/>
              </a:ext>
            </a:extLst>
          </p:cNvPr>
          <p:cNvGraphicFramePr>
            <a:graphicFrameLocks/>
          </p:cNvGraphicFramePr>
          <p:nvPr/>
        </p:nvGraphicFramePr>
        <p:xfrm>
          <a:off x="709797" y="1774366"/>
          <a:ext cx="5344833" cy="4416408"/>
        </p:xfrm>
        <a:graphic>
          <a:graphicData uri="http://schemas.openxmlformats.org/drawingml/2006/table">
            <a:tbl>
              <a:tblPr/>
              <a:tblGrid>
                <a:gridCol w="3004953">
                  <a:extLst>
                    <a:ext uri="{9D8B030D-6E8A-4147-A177-3AD203B41FA5}">
                      <a16:colId xmlns:a16="http://schemas.microsoft.com/office/drawing/2014/main" val="20000"/>
                    </a:ext>
                  </a:extLst>
                </a:gridCol>
                <a:gridCol w="2339880">
                  <a:extLst>
                    <a:ext uri="{9D8B030D-6E8A-4147-A177-3AD203B41FA5}">
                      <a16:colId xmlns:a16="http://schemas.microsoft.com/office/drawing/2014/main" val="20001"/>
                    </a:ext>
                  </a:extLst>
                </a:gridCol>
              </a:tblGrid>
              <a:tr h="5022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Patritumab Deruxtecan 5.6 mg/kg Q3W</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5022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62 (29-79)</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7137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ECOG PS, n (%)</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600" b="0" i="0" u="none" strike="noStrike" dirty="0">
                        <a:solidFill>
                          <a:schemeClr val="bg1"/>
                        </a:solidFill>
                        <a:effectLst/>
                        <a:latin typeface="Calibri" panose="020F0502020204030204" pitchFamily="34" charset="0"/>
                        <a:cs typeface="Calibri" panose="020F0502020204030204" pitchFamily="34" charset="0"/>
                      </a:endParaRP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16 (34)</a:t>
                      </a: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31 (66)</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94236407"/>
                  </a:ext>
                </a:extLst>
              </a:tr>
              <a:tr h="7137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Median prior lines of therapy, n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3 (1-8)</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98307405"/>
                  </a:ext>
                </a:extLst>
              </a:tr>
              <a:tr h="9251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Prior regimens received, n (%)</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Platinum-based CT</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Immunotherapy</a:t>
                      </a:r>
                    </a:p>
                    <a:p>
                      <a:pPr marL="484632" marR="0" lvl="0" indent="-28575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Anti–PD-1/PD-L1</a:t>
                      </a:r>
                    </a:p>
                    <a:p>
                      <a:pPr marL="484632" marR="0" lvl="0" indent="-285750" algn="l" defTabSz="914400" rtl="0" eaLnBrk="1" fontAlgn="base" latinLnBrk="0" hangingPunct="1">
                        <a:lnSpc>
                          <a:spcPct val="100000"/>
                        </a:lnSpc>
                        <a:spcBef>
                          <a:spcPct val="0"/>
                        </a:spcBef>
                        <a:spcAft>
                          <a:spcPct val="0"/>
                        </a:spcAft>
                        <a:buClrTx/>
                        <a:buSzTx/>
                        <a:buFont typeface="Calibri" panose="020F0502020204030204" pitchFamily="34" charset="0"/>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Anti–CTLA-4</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Genomic-directed treatment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600" b="0" i="0" u="none" strike="noStrike" dirty="0">
                        <a:solidFill>
                          <a:schemeClr val="bg1"/>
                        </a:solidFill>
                        <a:effectLst/>
                        <a:latin typeface="Calibri" panose="020F0502020204030204" pitchFamily="34" charset="0"/>
                        <a:cs typeface="Calibri" panose="020F0502020204030204" pitchFamily="34" charset="0"/>
                      </a:endParaRP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47 (100)</a:t>
                      </a: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45 (95.7)</a:t>
                      </a: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45 (95.7)</a:t>
                      </a: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1 (2.1)</a:t>
                      </a: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9 (19.1)</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02138857"/>
                  </a:ext>
                </a:extLst>
              </a:tr>
            </a:tbl>
          </a:graphicData>
        </a:graphic>
      </p:graphicFrame>
      <p:graphicFrame>
        <p:nvGraphicFramePr>
          <p:cNvPr id="6" name="Group 3">
            <a:extLst>
              <a:ext uri="{FF2B5EF4-FFF2-40B4-BE49-F238E27FC236}">
                <a16:creationId xmlns:a16="http://schemas.microsoft.com/office/drawing/2014/main" id="{B78382DD-CD96-29B8-0961-011C4E762579}"/>
              </a:ext>
            </a:extLst>
          </p:cNvPr>
          <p:cNvGraphicFramePr>
            <a:graphicFrameLocks/>
          </p:cNvGraphicFramePr>
          <p:nvPr>
            <p:extLst>
              <p:ext uri="{D42A27DB-BD31-4B8C-83A1-F6EECF244321}">
                <p14:modId xmlns:p14="http://schemas.microsoft.com/office/powerpoint/2010/main" val="3142693473"/>
              </p:ext>
            </p:extLst>
          </p:nvPr>
        </p:nvGraphicFramePr>
        <p:xfrm>
          <a:off x="6148665" y="1774366"/>
          <a:ext cx="5344833" cy="3779584"/>
        </p:xfrm>
        <a:graphic>
          <a:graphicData uri="http://schemas.openxmlformats.org/drawingml/2006/table">
            <a:tbl>
              <a:tblPr/>
              <a:tblGrid>
                <a:gridCol w="3052485">
                  <a:extLst>
                    <a:ext uri="{9D8B030D-6E8A-4147-A177-3AD203B41FA5}">
                      <a16:colId xmlns:a16="http://schemas.microsoft.com/office/drawing/2014/main" val="20000"/>
                    </a:ext>
                  </a:extLst>
                </a:gridCol>
                <a:gridCol w="2292348">
                  <a:extLst>
                    <a:ext uri="{9D8B030D-6E8A-4147-A177-3AD203B41FA5}">
                      <a16:colId xmlns:a16="http://schemas.microsoft.com/office/drawing/2014/main" val="20001"/>
                    </a:ext>
                  </a:extLst>
                </a:gridCol>
              </a:tblGrid>
              <a:tr h="5022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Patritumab Deruxtecan 5.6 mg/kg Q3W</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50224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Histologic subtype</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Adenocarcinoma</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Squamous</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Large cell</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600"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35 (74)</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8 (17)</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1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effectLst/>
                          <a:latin typeface="Calibri" panose="020F0502020204030204" pitchFamily="34" charset="0"/>
                          <a:ea typeface="Calibri" panose="020F0502020204030204" pitchFamily="34" charset="0"/>
                          <a:cs typeface="Calibri" panose="020F0502020204030204" pitchFamily="34" charset="0"/>
                        </a:rPr>
                        <a:t>3 (6)</a:t>
                      </a:r>
                    </a:p>
                  </a:txBody>
                  <a:tcPr marL="0"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7137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Driver genomic alteration</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Present</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Absent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endParaRPr lang="en-US" sz="1600" b="0" i="0" u="none" strike="noStrike" dirty="0">
                        <a:solidFill>
                          <a:schemeClr val="bg1"/>
                        </a:solidFill>
                        <a:effectLst/>
                        <a:latin typeface="Calibri" panose="020F0502020204030204" pitchFamily="34" charset="0"/>
                        <a:cs typeface="Calibri" panose="020F0502020204030204" pitchFamily="34" charset="0"/>
                      </a:endParaRP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21 (44.7)</a:t>
                      </a: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26 (55.3)</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794236407"/>
                  </a:ext>
                </a:extLst>
              </a:tr>
              <a:tr h="713713">
                <a:tc>
                  <a:txBody>
                    <a:bodyPr/>
                    <a:lstStyle/>
                    <a:p>
                      <a:pPr marL="0" marR="0" lvl="0" indent="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History of CNS metastases</a:t>
                      </a:r>
                    </a:p>
                    <a:p>
                      <a:pPr marL="285750" marR="0" lvl="0" indent="-285750" algn="l" defTabSz="914400" rtl="0" eaLnBrk="1" fontAlgn="base" latinLnBrk="0" hangingPunct="1">
                        <a:lnSpc>
                          <a:spcPct val="100000"/>
                        </a:lnSpc>
                        <a:spcBef>
                          <a:spcPct val="0"/>
                        </a:spcBef>
                        <a:spcAft>
                          <a:spcPct val="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With stable brain metastases at baseline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15 (31.9)</a:t>
                      </a:r>
                    </a:p>
                    <a:p>
                      <a:pPr algn="ctr" fontAlgn="b"/>
                      <a:r>
                        <a:rPr lang="en-US" sz="1600" b="0" i="0" u="none" strike="noStrike" dirty="0">
                          <a:solidFill>
                            <a:schemeClr val="bg1"/>
                          </a:solidFill>
                          <a:effectLst/>
                          <a:latin typeface="Calibri" panose="020F0502020204030204" pitchFamily="34" charset="0"/>
                          <a:cs typeface="Calibri" panose="020F0502020204030204" pitchFamily="34" charset="0"/>
                        </a:rPr>
                        <a:t>8 (17)</a:t>
                      </a:r>
                    </a:p>
                    <a:p>
                      <a:pPr algn="ctr" fontAlgn="b"/>
                      <a:endParaRPr lang="en-US" sz="1600" b="0" i="0" u="none" strike="noStrike" dirty="0">
                        <a:solidFill>
                          <a:schemeClr val="bg1"/>
                        </a:solidFill>
                        <a:effectLst/>
                        <a:latin typeface="Calibri" panose="020F0502020204030204" pitchFamily="34" charset="0"/>
                        <a:cs typeface="Calibri" panose="020F050202020403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98307405"/>
                  </a:ext>
                </a:extLst>
              </a:tr>
            </a:tbl>
          </a:graphicData>
        </a:graphic>
      </p:graphicFrame>
    </p:spTree>
    <p:extLst>
      <p:ext uri="{BB962C8B-B14F-4D97-AF65-F5344CB8AC3E}">
        <p14:creationId xmlns:p14="http://schemas.microsoft.com/office/powerpoint/2010/main" val="430120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Patritumab Deruxtecan in NSCLC Without </a:t>
            </a:r>
            <a:br>
              <a:rPr lang="en-US" dirty="0"/>
            </a:br>
            <a:r>
              <a:rPr lang="en-US" i="1" dirty="0"/>
              <a:t>EGFR</a:t>
            </a:r>
            <a:r>
              <a:rPr lang="en-US" dirty="0"/>
              <a:t> Mutations: ORR by BICR</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Steuer. ASCO 2022. Abstr 9017.</a:t>
            </a:r>
            <a:endParaRPr lang="en-US" altLang="en-US" sz="1200" b="0" dirty="0">
              <a:solidFill>
                <a:schemeClr val="bg2"/>
              </a:solidFill>
              <a:latin typeface="Calibri" panose="020F0502020204030204" pitchFamily="34" charset="0"/>
            </a:endParaRPr>
          </a:p>
        </p:txBody>
      </p:sp>
      <p:graphicFrame>
        <p:nvGraphicFramePr>
          <p:cNvPr id="190" name="Group 3">
            <a:extLst>
              <a:ext uri="{FF2B5EF4-FFF2-40B4-BE49-F238E27FC236}">
                <a16:creationId xmlns:a16="http://schemas.microsoft.com/office/drawing/2014/main" id="{E85BC71E-F0A5-696A-6841-09F7E9173F23}"/>
              </a:ext>
            </a:extLst>
          </p:cNvPr>
          <p:cNvGraphicFramePr>
            <a:graphicFrameLocks/>
          </p:cNvGraphicFramePr>
          <p:nvPr>
            <p:extLst>
              <p:ext uri="{D42A27DB-BD31-4B8C-83A1-F6EECF244321}">
                <p14:modId xmlns:p14="http://schemas.microsoft.com/office/powerpoint/2010/main" val="277543760"/>
              </p:ext>
            </p:extLst>
          </p:nvPr>
        </p:nvGraphicFramePr>
        <p:xfrm>
          <a:off x="552114" y="1674163"/>
          <a:ext cx="10982651" cy="3751819"/>
        </p:xfrm>
        <a:graphic>
          <a:graphicData uri="http://schemas.openxmlformats.org/drawingml/2006/table">
            <a:tbl>
              <a:tblPr/>
              <a:tblGrid>
                <a:gridCol w="4048021">
                  <a:extLst>
                    <a:ext uri="{9D8B030D-6E8A-4147-A177-3AD203B41FA5}">
                      <a16:colId xmlns:a16="http://schemas.microsoft.com/office/drawing/2014/main" val="20000"/>
                    </a:ext>
                  </a:extLst>
                </a:gridCol>
                <a:gridCol w="3467315">
                  <a:extLst>
                    <a:ext uri="{9D8B030D-6E8A-4147-A177-3AD203B41FA5}">
                      <a16:colId xmlns:a16="http://schemas.microsoft.com/office/drawing/2014/main" val="20001"/>
                    </a:ext>
                  </a:extLst>
                </a:gridCol>
                <a:gridCol w="3467315">
                  <a:extLst>
                    <a:ext uri="{9D8B030D-6E8A-4147-A177-3AD203B41FA5}">
                      <a16:colId xmlns:a16="http://schemas.microsoft.com/office/drawing/2014/main" val="20002"/>
                    </a:ext>
                  </a:extLst>
                </a:gridCol>
              </a:tblGrid>
              <a:tr h="44139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200" b="1" i="0" u="none" strike="noStrike" cap="none" normalizeH="0" baseline="0" dirty="0">
                          <a:ln>
                            <a:noFill/>
                          </a:ln>
                          <a:solidFill>
                            <a:schemeClr val="tx1"/>
                          </a:solidFill>
                          <a:effectLst/>
                          <a:latin typeface="Calibri" panose="020F0502020204030204" pitchFamily="34" charset="0"/>
                        </a:rPr>
                        <a:t>Outcome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200" b="1" i="0" u="none" strike="noStrike" cap="none" normalizeH="0" baseline="0" dirty="0">
                          <a:ln>
                            <a:noFill/>
                          </a:ln>
                          <a:solidFill>
                            <a:schemeClr val="tx1"/>
                          </a:solidFill>
                          <a:effectLst/>
                          <a:latin typeface="Calibri" panose="020F0502020204030204" pitchFamily="34" charset="0"/>
                        </a:rPr>
                        <a:t>(BICR per RECIST v1.1)*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Patritumab Deruxtecan 5.6 mg/kg Q3W</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1"/>
                  </a:ext>
                </a:extLst>
              </a:tr>
              <a:tr h="1103455">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200" b="1" i="0" u="none" strike="noStrike" cap="none" normalizeH="0" baseline="0" dirty="0">
                          <a:ln>
                            <a:noFill/>
                          </a:ln>
                          <a:solidFill>
                            <a:schemeClr val="tx1"/>
                          </a:solidFill>
                          <a:effectLst/>
                          <a:latin typeface="Calibri" panose="020F0502020204030204" pitchFamily="34" charset="0"/>
                        </a:rPr>
                        <a:t>Patients With Identified Driver Genomic Alterations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200" b="1" i="0" u="none" strike="noStrike" cap="none" normalizeH="0" baseline="0" dirty="0">
                          <a:ln>
                            <a:noFill/>
                          </a:ln>
                          <a:solidFill>
                            <a:schemeClr val="tx1"/>
                          </a:solidFill>
                          <a:effectLst/>
                          <a:latin typeface="Calibri" panose="020F0502020204030204" pitchFamily="34" charset="0"/>
                        </a:rPr>
                        <a:t>(n =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200" b="1" i="0" u="none" strike="noStrike" cap="none" normalizeH="0" baseline="0" dirty="0">
                          <a:ln>
                            <a:noFill/>
                          </a:ln>
                          <a:solidFill>
                            <a:schemeClr val="tx1"/>
                          </a:solidFill>
                          <a:effectLst/>
                          <a:latin typeface="Calibri" panose="020F0502020204030204" pitchFamily="34" charset="0"/>
                        </a:rPr>
                        <a:t>Patients Without Identified Driver Genomic Alterations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200" b="1" i="0" u="none" strike="noStrike" cap="none" normalizeH="0" baseline="0" dirty="0">
                          <a:ln>
                            <a:noFill/>
                          </a:ln>
                          <a:solidFill>
                            <a:schemeClr val="tx1"/>
                          </a:solidFill>
                          <a:effectLst/>
                          <a:latin typeface="Calibri" panose="020F0502020204030204" pitchFamily="34" charset="0"/>
                        </a:rPr>
                        <a:t>(n = 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024383270"/>
                  </a:ext>
                </a:extLst>
              </a:tr>
              <a:tr h="441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Confirmed ORR,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2200" b="0" i="0" u="none" strike="noStrike" dirty="0">
                          <a:solidFill>
                            <a:schemeClr val="bg1"/>
                          </a:solidFill>
                          <a:effectLst/>
                          <a:latin typeface="+mn-lt"/>
                        </a:rPr>
                        <a:t>28.6 (11.3-52.2)</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algn="ctr" fontAlgn="b"/>
                      <a:r>
                        <a:rPr lang="en-US" sz="2200" b="0" i="0" u="none" strike="noStrike" dirty="0">
                          <a:solidFill>
                            <a:schemeClr val="bg1"/>
                          </a:solidFill>
                          <a:effectLst/>
                          <a:latin typeface="+mn-lt"/>
                        </a:rPr>
                        <a:t>26.9 (11.6-47.8)</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441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DCR,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2200" b="0" i="0" u="none" strike="noStrike" dirty="0">
                          <a:solidFill>
                            <a:schemeClr val="bg1"/>
                          </a:solidFill>
                          <a:effectLst/>
                          <a:latin typeface="+mn-lt"/>
                        </a:rPr>
                        <a:t>76.2 (52.8-91.8)</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algn="ctr" fontAlgn="b"/>
                      <a:r>
                        <a:rPr lang="en-US" sz="2200" b="0" i="0" u="none" strike="noStrike" dirty="0">
                          <a:solidFill>
                            <a:schemeClr val="bg1"/>
                          </a:solidFill>
                          <a:effectLst/>
                          <a:latin typeface="+mn-lt"/>
                        </a:rPr>
                        <a:t>73.1 (52.2-88.4)</a:t>
                      </a: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98307405"/>
                  </a:ext>
                </a:extLst>
              </a:tr>
              <a:tr h="441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TTR,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dirty="0">
                          <a:solidFill>
                            <a:schemeClr val="bg1"/>
                          </a:solidFill>
                          <a:effectLst/>
                          <a:latin typeface="+mn-lt"/>
                          <a:ea typeface="Calibri" panose="020F0502020204030204" pitchFamily="34" charset="0"/>
                          <a:cs typeface="Times New Roman" panose="02020603050405020304" pitchFamily="18" charset="0"/>
                        </a:rPr>
                        <a:t>2.8 (1.3-4.6)</a:t>
                      </a:r>
                    </a:p>
                  </a:txBody>
                  <a:tcPr marL="0"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200" dirty="0">
                          <a:solidFill>
                            <a:schemeClr val="bg1"/>
                          </a:solidFill>
                          <a:effectLst/>
                          <a:latin typeface="+mn-lt"/>
                          <a:ea typeface="Calibri" panose="020F0502020204030204" pitchFamily="34" charset="0"/>
                          <a:cs typeface="Times New Roman" panose="02020603050405020304" pitchFamily="18" charset="0"/>
                        </a:rPr>
                        <a:t>2.1 (1.2-6.0)</a:t>
                      </a:r>
                    </a:p>
                  </a:txBody>
                  <a:tcPr marL="0"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02138857"/>
                  </a:ext>
                </a:extLst>
              </a:tr>
              <a:tr h="441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chemeClr val="bg1"/>
                          </a:solidFill>
                          <a:effectLst/>
                          <a:uLnTx/>
                          <a:uFillTx/>
                          <a:latin typeface="+mn-lt"/>
                          <a:ea typeface="Calibri" panose="020F0502020204030204" pitchFamily="34" charset="0"/>
                          <a:cs typeface="Times New Roman" panose="02020603050405020304" pitchFamily="18" charset="0"/>
                        </a:rPr>
                        <a:t>9.4 (4.2-NE)</a:t>
                      </a:r>
                    </a:p>
                  </a:txBody>
                  <a:tcPr marL="0"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chemeClr val="bg1"/>
                          </a:solidFill>
                          <a:effectLst/>
                          <a:uLnTx/>
                          <a:uFillTx/>
                          <a:latin typeface="+mn-lt"/>
                          <a:ea typeface="Calibri" panose="020F0502020204030204" pitchFamily="34" charset="0"/>
                          <a:cs typeface="Times New Roman" panose="02020603050405020304" pitchFamily="18" charset="0"/>
                        </a:rPr>
                        <a:t>9.6 (1.6-NE)</a:t>
                      </a:r>
                    </a:p>
                  </a:txBody>
                  <a:tcPr marL="0" marR="0" marT="9144" marB="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35405"/>
                  </a:ext>
                </a:extLst>
              </a:tr>
              <a:tr h="4413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Median PFS,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chemeClr val="bg1"/>
                          </a:solidFill>
                          <a:effectLst/>
                          <a:uLnTx/>
                          <a:uFillTx/>
                          <a:latin typeface="+mn-lt"/>
                          <a:ea typeface="Calibri" panose="020F0502020204030204" pitchFamily="34" charset="0"/>
                          <a:cs typeface="Times New Roman" panose="02020603050405020304" pitchFamily="18" charset="0"/>
                        </a:rPr>
                        <a:t>10.8 (2.8-16.0)</a:t>
                      </a:r>
                    </a:p>
                  </a:txBody>
                  <a:tcPr marL="0" marR="0" marT="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schemeClr val="bg1"/>
                          </a:solidFill>
                          <a:effectLst/>
                          <a:uLnTx/>
                          <a:uFillTx/>
                          <a:latin typeface="+mn-lt"/>
                          <a:ea typeface="Calibri" panose="020F0502020204030204" pitchFamily="34" charset="0"/>
                          <a:cs typeface="Times New Roman" panose="02020603050405020304" pitchFamily="18" charset="0"/>
                        </a:rPr>
                        <a:t>4.2 (2.5-10.8)</a:t>
                      </a:r>
                    </a:p>
                  </a:txBody>
                  <a:tcPr marL="0" marR="0" marT="9144"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31851402"/>
                  </a:ext>
                </a:extLst>
              </a:tr>
            </a:tbl>
          </a:graphicData>
        </a:graphic>
      </p:graphicFrame>
      <p:sp>
        <p:nvSpPr>
          <p:cNvPr id="2" name="TextBox 1">
            <a:extLst>
              <a:ext uri="{FF2B5EF4-FFF2-40B4-BE49-F238E27FC236}">
                <a16:creationId xmlns:a16="http://schemas.microsoft.com/office/drawing/2014/main" id="{F87E9D42-766F-DEC0-3342-2926D92159E7}"/>
              </a:ext>
            </a:extLst>
          </p:cNvPr>
          <p:cNvSpPr txBox="1"/>
          <p:nvPr/>
        </p:nvSpPr>
        <p:spPr bwMode="auto">
          <a:xfrm>
            <a:off x="552114" y="5474966"/>
            <a:ext cx="65294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400" dirty="0">
                <a:solidFill>
                  <a:schemeClr val="bg1"/>
                </a:solidFill>
                <a:latin typeface="Calibri" panose="020F0502020204030204" pitchFamily="34" charset="0"/>
              </a:rPr>
              <a:t>*Median follow-up: 19.7 mo (range: 13.8-29.2). Data cutoff: January 28, 2022. </a:t>
            </a:r>
          </a:p>
        </p:txBody>
      </p:sp>
    </p:spTree>
    <p:extLst>
      <p:ext uri="{BB962C8B-B14F-4D97-AF65-F5344CB8AC3E}">
        <p14:creationId xmlns:p14="http://schemas.microsoft.com/office/powerpoint/2010/main" val="4130216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Patritumab Deruxtecan in NSCLC Without </a:t>
            </a:r>
            <a:br>
              <a:rPr lang="en-US" dirty="0"/>
            </a:br>
            <a:r>
              <a:rPr lang="en-US" i="1" dirty="0"/>
              <a:t>EGFR</a:t>
            </a:r>
            <a:r>
              <a:rPr lang="en-US" dirty="0"/>
              <a:t> Mutations: Response</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Steuer. ASCO 2022. Abstr 9017.</a:t>
            </a:r>
            <a:endParaRPr lang="en-US" altLang="en-US" sz="1200" b="0" dirty="0">
              <a:solidFill>
                <a:schemeClr val="bg2"/>
              </a:solidFill>
              <a:latin typeface="Calibri" panose="020F0502020204030204" pitchFamily="34" charset="0"/>
            </a:endParaRPr>
          </a:p>
        </p:txBody>
      </p:sp>
      <p:cxnSp>
        <p:nvCxnSpPr>
          <p:cNvPr id="75" name="Straight Connector 74">
            <a:extLst>
              <a:ext uri="{FF2B5EF4-FFF2-40B4-BE49-F238E27FC236}">
                <a16:creationId xmlns:a16="http://schemas.microsoft.com/office/drawing/2014/main" id="{44CB045E-41A5-B271-2E9B-41C4043BA847}"/>
              </a:ext>
            </a:extLst>
          </p:cNvPr>
          <p:cNvCxnSpPr>
            <a:cxnSpLocks/>
          </p:cNvCxnSpPr>
          <p:nvPr/>
        </p:nvCxnSpPr>
        <p:spPr bwMode="auto">
          <a:xfrm>
            <a:off x="2119947" y="2652261"/>
            <a:ext cx="8874832" cy="0"/>
          </a:xfrm>
          <a:prstGeom prst="line">
            <a:avLst/>
          </a:prstGeom>
          <a:noFill/>
          <a:ln w="28575" cap="flat" cmpd="sng" algn="ctr">
            <a:solidFill>
              <a:schemeClr val="bg1"/>
            </a:solidFill>
            <a:prstDash val="sysDot"/>
            <a:round/>
            <a:headEnd type="none" w="med" len="med"/>
            <a:tailEnd type="none" w="med" len="med"/>
          </a:ln>
          <a:effectLst/>
        </p:spPr>
      </p:cxnSp>
      <p:cxnSp>
        <p:nvCxnSpPr>
          <p:cNvPr id="76" name="Straight Connector 75">
            <a:extLst>
              <a:ext uri="{FF2B5EF4-FFF2-40B4-BE49-F238E27FC236}">
                <a16:creationId xmlns:a16="http://schemas.microsoft.com/office/drawing/2014/main" id="{B28CCF78-C21F-D2AE-EA58-F846723889E7}"/>
              </a:ext>
            </a:extLst>
          </p:cNvPr>
          <p:cNvCxnSpPr>
            <a:cxnSpLocks/>
          </p:cNvCxnSpPr>
          <p:nvPr/>
        </p:nvCxnSpPr>
        <p:spPr bwMode="auto">
          <a:xfrm>
            <a:off x="2108646" y="1845384"/>
            <a:ext cx="0" cy="1644564"/>
          </a:xfrm>
          <a:prstGeom prst="line">
            <a:avLst/>
          </a:prstGeom>
          <a:noFill/>
          <a:ln w="28575" cap="flat" cmpd="sng" algn="ctr">
            <a:solidFill>
              <a:schemeClr val="bg1"/>
            </a:solidFill>
            <a:prstDash val="solid"/>
            <a:round/>
            <a:headEnd type="none" w="med" len="med"/>
            <a:tailEnd type="none" w="med" len="med"/>
          </a:ln>
          <a:effectLst/>
        </p:spPr>
      </p:cxnSp>
      <p:sp>
        <p:nvSpPr>
          <p:cNvPr id="77" name="TextBox 76">
            <a:extLst>
              <a:ext uri="{FF2B5EF4-FFF2-40B4-BE49-F238E27FC236}">
                <a16:creationId xmlns:a16="http://schemas.microsoft.com/office/drawing/2014/main" id="{7EE01B0F-9F3F-0719-662A-FB835173A55E}"/>
              </a:ext>
            </a:extLst>
          </p:cNvPr>
          <p:cNvSpPr txBox="1"/>
          <p:nvPr/>
        </p:nvSpPr>
        <p:spPr bwMode="auto">
          <a:xfrm>
            <a:off x="2096934" y="1559542"/>
            <a:ext cx="8814696" cy="285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a:spcBef>
                <a:spcPct val="50000"/>
              </a:spcBef>
              <a:spcAft>
                <a:spcPct val="0"/>
              </a:spcAft>
              <a:defRPr/>
            </a:pPr>
            <a:r>
              <a:rPr lang="en-US" sz="1600" b="1" dirty="0">
                <a:solidFill>
                  <a:schemeClr val="bg1"/>
                </a:solidFill>
                <a:latin typeface="Calibri" panose="020F0502020204030204" pitchFamily="34" charset="0"/>
                <a:cs typeface="Calibri" panose="020F0502020204030204" pitchFamily="34" charset="0"/>
              </a:rPr>
              <a:t>Patients With Identified Driver Genomic Alterations (n = 21)</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nvGrpSpPr>
          <p:cNvPr id="78" name="Group 77">
            <a:extLst>
              <a:ext uri="{FF2B5EF4-FFF2-40B4-BE49-F238E27FC236}">
                <a16:creationId xmlns:a16="http://schemas.microsoft.com/office/drawing/2014/main" id="{20615B34-D989-F81B-CC1F-EFCA9985C1EE}"/>
              </a:ext>
            </a:extLst>
          </p:cNvPr>
          <p:cNvGrpSpPr/>
          <p:nvPr/>
        </p:nvGrpSpPr>
        <p:grpSpPr>
          <a:xfrm>
            <a:off x="1147810" y="1753540"/>
            <a:ext cx="971344" cy="259914"/>
            <a:chOff x="449036" y="2027211"/>
            <a:chExt cx="665265" cy="510700"/>
          </a:xfrm>
        </p:grpSpPr>
        <p:cxnSp>
          <p:nvCxnSpPr>
            <p:cNvPr id="144" name="Straight Connector 143">
              <a:extLst>
                <a:ext uri="{FF2B5EF4-FFF2-40B4-BE49-F238E27FC236}">
                  <a16:creationId xmlns:a16="http://schemas.microsoft.com/office/drawing/2014/main" id="{10F24BB1-1A9F-483F-DE5E-396248F4903E}"/>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45" name="TextBox 144">
              <a:extLst>
                <a:ext uri="{FF2B5EF4-FFF2-40B4-BE49-F238E27FC236}">
                  <a16:creationId xmlns:a16="http://schemas.microsoft.com/office/drawing/2014/main" id="{0A8899DB-D07B-D4FF-3173-25478E4DE77F}"/>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40</a:t>
              </a:r>
            </a:p>
          </p:txBody>
        </p:sp>
      </p:grpSp>
      <p:sp>
        <p:nvSpPr>
          <p:cNvPr id="79" name="TextBox 78">
            <a:extLst>
              <a:ext uri="{FF2B5EF4-FFF2-40B4-BE49-F238E27FC236}">
                <a16:creationId xmlns:a16="http://schemas.microsoft.com/office/drawing/2014/main" id="{B02874C3-D8B6-8B98-E2D0-79A7CD3EB86E}"/>
              </a:ext>
            </a:extLst>
          </p:cNvPr>
          <p:cNvSpPr txBox="1"/>
          <p:nvPr/>
        </p:nvSpPr>
        <p:spPr bwMode="auto">
          <a:xfrm rot="16200000">
            <a:off x="180743" y="2405102"/>
            <a:ext cx="2111268" cy="58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a:spcBef>
                <a:spcPct val="50000"/>
              </a:spcBef>
              <a:defRPr/>
            </a:pPr>
            <a:r>
              <a:rPr lang="en-US" sz="1600" b="1" dirty="0">
                <a:solidFill>
                  <a:srgbClr val="000000"/>
                </a:solidFill>
                <a:latin typeface="Calibri" panose="020F0502020204030204" pitchFamily="34" charset="0"/>
                <a:cs typeface="Calibri" panose="020F0502020204030204" pitchFamily="34" charset="0"/>
              </a:rPr>
              <a:t>Best percentage change in of diameters</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nvGrpSpPr>
          <p:cNvPr id="80" name="Group 79">
            <a:extLst>
              <a:ext uri="{FF2B5EF4-FFF2-40B4-BE49-F238E27FC236}">
                <a16:creationId xmlns:a16="http://schemas.microsoft.com/office/drawing/2014/main" id="{03689027-1522-6F33-8E49-1208A4020600}"/>
              </a:ext>
            </a:extLst>
          </p:cNvPr>
          <p:cNvGrpSpPr/>
          <p:nvPr/>
        </p:nvGrpSpPr>
        <p:grpSpPr>
          <a:xfrm>
            <a:off x="1016686" y="3388005"/>
            <a:ext cx="1102468" cy="259914"/>
            <a:chOff x="359230" y="2027211"/>
            <a:chExt cx="755071" cy="510700"/>
          </a:xfrm>
        </p:grpSpPr>
        <p:cxnSp>
          <p:nvCxnSpPr>
            <p:cNvPr id="142" name="Straight Connector 141">
              <a:extLst>
                <a:ext uri="{FF2B5EF4-FFF2-40B4-BE49-F238E27FC236}">
                  <a16:creationId xmlns:a16="http://schemas.microsoft.com/office/drawing/2014/main" id="{7C95BDF8-5A7B-6F59-0711-21C15C54D19B}"/>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43" name="TextBox 142">
              <a:extLst>
                <a:ext uri="{FF2B5EF4-FFF2-40B4-BE49-F238E27FC236}">
                  <a16:creationId xmlns:a16="http://schemas.microsoft.com/office/drawing/2014/main" id="{4DB01A91-09A1-3F52-75DC-DA79E03BE72F}"/>
                </a:ext>
              </a:extLst>
            </p:cNvPr>
            <p:cNvSpPr txBox="1"/>
            <p:nvPr/>
          </p:nvSpPr>
          <p:spPr bwMode="auto">
            <a:xfrm>
              <a:off x="359230" y="2027211"/>
              <a:ext cx="688964"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-100</a:t>
              </a:r>
            </a:p>
          </p:txBody>
        </p:sp>
      </p:grpSp>
      <p:grpSp>
        <p:nvGrpSpPr>
          <p:cNvPr id="81" name="Group 80">
            <a:extLst>
              <a:ext uri="{FF2B5EF4-FFF2-40B4-BE49-F238E27FC236}">
                <a16:creationId xmlns:a16="http://schemas.microsoft.com/office/drawing/2014/main" id="{7C2F45B1-F9D5-F398-3C4D-64331EA2C002}"/>
              </a:ext>
            </a:extLst>
          </p:cNvPr>
          <p:cNvGrpSpPr/>
          <p:nvPr/>
        </p:nvGrpSpPr>
        <p:grpSpPr>
          <a:xfrm>
            <a:off x="1147810" y="1987036"/>
            <a:ext cx="971344" cy="259914"/>
            <a:chOff x="449036" y="2027211"/>
            <a:chExt cx="665265" cy="510700"/>
          </a:xfrm>
        </p:grpSpPr>
        <p:cxnSp>
          <p:nvCxnSpPr>
            <p:cNvPr id="140" name="Straight Connector 139">
              <a:extLst>
                <a:ext uri="{FF2B5EF4-FFF2-40B4-BE49-F238E27FC236}">
                  <a16:creationId xmlns:a16="http://schemas.microsoft.com/office/drawing/2014/main" id="{82C85B40-40B5-4CB6-0E0B-14C594E79742}"/>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41" name="TextBox 140">
              <a:extLst>
                <a:ext uri="{FF2B5EF4-FFF2-40B4-BE49-F238E27FC236}">
                  <a16:creationId xmlns:a16="http://schemas.microsoft.com/office/drawing/2014/main" id="{C9815526-15E4-EAE8-89D9-63B1468FA614}"/>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r">
                <a:spcBef>
                  <a:spcPct val="50000"/>
                </a:spcBef>
                <a:spcAft>
                  <a:spcPct val="0"/>
                </a:spcAft>
                <a:defRPr/>
              </a:pPr>
              <a:r>
                <a:rPr lang="en-US" sz="1400" dirty="0">
                  <a:solidFill>
                    <a:srgbClr val="000000"/>
                  </a:solidFill>
                  <a:latin typeface="Calibri" panose="020F0502020204030204" pitchFamily="34" charset="0"/>
                  <a:cs typeface="Calibri" panose="020F0502020204030204" pitchFamily="34" charset="0"/>
                </a:rPr>
                <a:t>20</a:t>
              </a:r>
            </a:p>
          </p:txBody>
        </p:sp>
      </p:grpSp>
      <p:grpSp>
        <p:nvGrpSpPr>
          <p:cNvPr id="82" name="Group 81">
            <a:extLst>
              <a:ext uri="{FF2B5EF4-FFF2-40B4-BE49-F238E27FC236}">
                <a16:creationId xmlns:a16="http://schemas.microsoft.com/office/drawing/2014/main" id="{3E9C5619-4204-8A55-831A-22FBA70BDCC5}"/>
              </a:ext>
            </a:extLst>
          </p:cNvPr>
          <p:cNvGrpSpPr/>
          <p:nvPr/>
        </p:nvGrpSpPr>
        <p:grpSpPr>
          <a:xfrm>
            <a:off x="1139864" y="2454026"/>
            <a:ext cx="971344" cy="259914"/>
            <a:chOff x="449036" y="2027211"/>
            <a:chExt cx="665265" cy="510700"/>
          </a:xfrm>
        </p:grpSpPr>
        <p:cxnSp>
          <p:nvCxnSpPr>
            <p:cNvPr id="138" name="Straight Connector 137">
              <a:extLst>
                <a:ext uri="{FF2B5EF4-FFF2-40B4-BE49-F238E27FC236}">
                  <a16:creationId xmlns:a16="http://schemas.microsoft.com/office/drawing/2014/main" id="{859B025D-2BC0-EB91-0ED9-4D4DC31888BD}"/>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39" name="TextBox 138">
              <a:extLst>
                <a:ext uri="{FF2B5EF4-FFF2-40B4-BE49-F238E27FC236}">
                  <a16:creationId xmlns:a16="http://schemas.microsoft.com/office/drawing/2014/main" id="{E2FE9307-C3E9-44B4-4A61-1B17BDEB789A}"/>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r">
                <a:spcBef>
                  <a:spcPct val="50000"/>
                </a:spcBef>
                <a:spcAft>
                  <a:spcPct val="0"/>
                </a:spcAft>
                <a:defRPr/>
              </a:pPr>
              <a:r>
                <a:rPr lang="en-US" sz="1400" dirty="0">
                  <a:solidFill>
                    <a:srgbClr val="000000"/>
                  </a:solidFill>
                  <a:latin typeface="Calibri" panose="020F0502020204030204" pitchFamily="34" charset="0"/>
                  <a:cs typeface="Calibri" panose="020F0502020204030204" pitchFamily="34" charset="0"/>
                </a:rPr>
                <a:t>-20</a:t>
              </a:r>
            </a:p>
          </p:txBody>
        </p:sp>
      </p:grpSp>
      <p:grpSp>
        <p:nvGrpSpPr>
          <p:cNvPr id="83" name="Group 82">
            <a:extLst>
              <a:ext uri="{FF2B5EF4-FFF2-40B4-BE49-F238E27FC236}">
                <a16:creationId xmlns:a16="http://schemas.microsoft.com/office/drawing/2014/main" id="{9201F8A1-9B81-543A-64D0-A37EDC8AE3AD}"/>
              </a:ext>
            </a:extLst>
          </p:cNvPr>
          <p:cNvGrpSpPr/>
          <p:nvPr/>
        </p:nvGrpSpPr>
        <p:grpSpPr>
          <a:xfrm>
            <a:off x="1135891" y="2687520"/>
            <a:ext cx="971344" cy="259914"/>
            <a:chOff x="449036" y="2027211"/>
            <a:chExt cx="665265" cy="510700"/>
          </a:xfrm>
        </p:grpSpPr>
        <p:cxnSp>
          <p:nvCxnSpPr>
            <p:cNvPr id="136" name="Straight Connector 135">
              <a:extLst>
                <a:ext uri="{FF2B5EF4-FFF2-40B4-BE49-F238E27FC236}">
                  <a16:creationId xmlns:a16="http://schemas.microsoft.com/office/drawing/2014/main" id="{76141789-DEE9-0D4C-017C-E7C8B06DF1D6}"/>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37" name="TextBox 136">
              <a:extLst>
                <a:ext uri="{FF2B5EF4-FFF2-40B4-BE49-F238E27FC236}">
                  <a16:creationId xmlns:a16="http://schemas.microsoft.com/office/drawing/2014/main" id="{48CE49FC-FBB6-81D1-FF73-8C386760F9E8}"/>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lang="en-US" sz="1400" dirty="0">
                  <a:solidFill>
                    <a:srgbClr val="000000"/>
                  </a:solidFill>
                  <a:latin typeface="Calibri" panose="020F0502020204030204" pitchFamily="34" charset="0"/>
                  <a:cs typeface="Calibri" panose="020F0502020204030204" pitchFamily="34" charset="0"/>
                </a:rPr>
                <a:t>-4</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grpSp>
      <p:grpSp>
        <p:nvGrpSpPr>
          <p:cNvPr id="84" name="Group 83">
            <a:extLst>
              <a:ext uri="{FF2B5EF4-FFF2-40B4-BE49-F238E27FC236}">
                <a16:creationId xmlns:a16="http://schemas.microsoft.com/office/drawing/2014/main" id="{32B18EDF-72DB-AD9F-03F1-DAA6745F62AC}"/>
              </a:ext>
            </a:extLst>
          </p:cNvPr>
          <p:cNvGrpSpPr/>
          <p:nvPr/>
        </p:nvGrpSpPr>
        <p:grpSpPr>
          <a:xfrm>
            <a:off x="1131918" y="2921015"/>
            <a:ext cx="971344" cy="259914"/>
            <a:chOff x="449036" y="2027211"/>
            <a:chExt cx="665265" cy="510700"/>
          </a:xfrm>
        </p:grpSpPr>
        <p:cxnSp>
          <p:nvCxnSpPr>
            <p:cNvPr id="134" name="Straight Connector 133">
              <a:extLst>
                <a:ext uri="{FF2B5EF4-FFF2-40B4-BE49-F238E27FC236}">
                  <a16:creationId xmlns:a16="http://schemas.microsoft.com/office/drawing/2014/main" id="{F6315281-74D8-5658-6875-5037329EF437}"/>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35" name="TextBox 134">
              <a:extLst>
                <a:ext uri="{FF2B5EF4-FFF2-40B4-BE49-F238E27FC236}">
                  <a16:creationId xmlns:a16="http://schemas.microsoft.com/office/drawing/2014/main" id="{20E4AE6E-1937-574C-DA17-7906C1175A96}"/>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lang="en-US" sz="1400" dirty="0">
                  <a:solidFill>
                    <a:srgbClr val="000000"/>
                  </a:solidFill>
                  <a:latin typeface="Calibri" panose="020F0502020204030204" pitchFamily="34" charset="0"/>
                  <a:cs typeface="Calibri" panose="020F0502020204030204" pitchFamily="34" charset="0"/>
                </a:rPr>
                <a:t>-6</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grpSp>
      <p:grpSp>
        <p:nvGrpSpPr>
          <p:cNvPr id="85" name="Group 84">
            <a:extLst>
              <a:ext uri="{FF2B5EF4-FFF2-40B4-BE49-F238E27FC236}">
                <a16:creationId xmlns:a16="http://schemas.microsoft.com/office/drawing/2014/main" id="{FA8369A2-970E-6D1B-0D02-D858EA3C1652}"/>
              </a:ext>
            </a:extLst>
          </p:cNvPr>
          <p:cNvGrpSpPr/>
          <p:nvPr/>
        </p:nvGrpSpPr>
        <p:grpSpPr>
          <a:xfrm>
            <a:off x="1127945" y="3154511"/>
            <a:ext cx="971344" cy="259914"/>
            <a:chOff x="449036" y="2027211"/>
            <a:chExt cx="665265" cy="510700"/>
          </a:xfrm>
        </p:grpSpPr>
        <p:cxnSp>
          <p:nvCxnSpPr>
            <p:cNvPr id="132" name="Straight Connector 131">
              <a:extLst>
                <a:ext uri="{FF2B5EF4-FFF2-40B4-BE49-F238E27FC236}">
                  <a16:creationId xmlns:a16="http://schemas.microsoft.com/office/drawing/2014/main" id="{BD7B55F8-4DBA-686B-6818-9F4E04451485}"/>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33" name="TextBox 132">
              <a:extLst>
                <a:ext uri="{FF2B5EF4-FFF2-40B4-BE49-F238E27FC236}">
                  <a16:creationId xmlns:a16="http://schemas.microsoft.com/office/drawing/2014/main" id="{35B1280F-F28D-D668-8362-7835ABE8C0DD}"/>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-80</a:t>
              </a:r>
            </a:p>
          </p:txBody>
        </p:sp>
      </p:grpSp>
      <p:grpSp>
        <p:nvGrpSpPr>
          <p:cNvPr id="86" name="Group 85">
            <a:extLst>
              <a:ext uri="{FF2B5EF4-FFF2-40B4-BE49-F238E27FC236}">
                <a16:creationId xmlns:a16="http://schemas.microsoft.com/office/drawing/2014/main" id="{BBFF7336-263F-7021-7AEE-ECD81034BA6C}"/>
              </a:ext>
            </a:extLst>
          </p:cNvPr>
          <p:cNvGrpSpPr/>
          <p:nvPr/>
        </p:nvGrpSpPr>
        <p:grpSpPr>
          <a:xfrm>
            <a:off x="1147810" y="2220530"/>
            <a:ext cx="971344" cy="259914"/>
            <a:chOff x="449036" y="2027211"/>
            <a:chExt cx="665265" cy="510700"/>
          </a:xfrm>
        </p:grpSpPr>
        <p:cxnSp>
          <p:nvCxnSpPr>
            <p:cNvPr id="130" name="Straight Connector 129">
              <a:extLst>
                <a:ext uri="{FF2B5EF4-FFF2-40B4-BE49-F238E27FC236}">
                  <a16:creationId xmlns:a16="http://schemas.microsoft.com/office/drawing/2014/main" id="{EFDF9290-5B9A-548B-FB95-9855199BE373}"/>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131" name="TextBox 130">
              <a:extLst>
                <a:ext uri="{FF2B5EF4-FFF2-40B4-BE49-F238E27FC236}">
                  <a16:creationId xmlns:a16="http://schemas.microsoft.com/office/drawing/2014/main" id="{ADA5CD34-966D-6FF9-CAB4-8EB7AF743228}"/>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grpSp>
      <p:cxnSp>
        <p:nvCxnSpPr>
          <p:cNvPr id="87" name="Straight Connector 86">
            <a:extLst>
              <a:ext uri="{FF2B5EF4-FFF2-40B4-BE49-F238E27FC236}">
                <a16:creationId xmlns:a16="http://schemas.microsoft.com/office/drawing/2014/main" id="{A3C2C197-DA5D-2F5D-D0E0-FCA0EECEA317}"/>
              </a:ext>
            </a:extLst>
          </p:cNvPr>
          <p:cNvCxnSpPr>
            <a:cxnSpLocks/>
          </p:cNvCxnSpPr>
          <p:nvPr/>
        </p:nvCxnSpPr>
        <p:spPr bwMode="auto">
          <a:xfrm>
            <a:off x="2119947" y="2080172"/>
            <a:ext cx="8874832" cy="0"/>
          </a:xfrm>
          <a:prstGeom prst="line">
            <a:avLst/>
          </a:prstGeom>
          <a:noFill/>
          <a:ln w="28575" cap="flat" cmpd="sng" algn="ctr">
            <a:solidFill>
              <a:schemeClr val="bg1"/>
            </a:solidFill>
            <a:prstDash val="sysDot"/>
            <a:round/>
            <a:headEnd type="none" w="med" len="med"/>
            <a:tailEnd type="none" w="med" len="med"/>
          </a:ln>
          <a:effectLst/>
        </p:spPr>
      </p:cxnSp>
      <p:cxnSp>
        <p:nvCxnSpPr>
          <p:cNvPr id="108" name="Straight Connector 107">
            <a:extLst>
              <a:ext uri="{FF2B5EF4-FFF2-40B4-BE49-F238E27FC236}">
                <a16:creationId xmlns:a16="http://schemas.microsoft.com/office/drawing/2014/main" id="{25768ED1-A8FF-D48B-FED5-2E634865ECFF}"/>
              </a:ext>
            </a:extLst>
          </p:cNvPr>
          <p:cNvCxnSpPr>
            <a:cxnSpLocks/>
          </p:cNvCxnSpPr>
          <p:nvPr/>
        </p:nvCxnSpPr>
        <p:spPr bwMode="auto">
          <a:xfrm>
            <a:off x="2119947" y="2316492"/>
            <a:ext cx="8876059" cy="0"/>
          </a:xfrm>
          <a:prstGeom prst="line">
            <a:avLst/>
          </a:prstGeom>
          <a:noFill/>
          <a:ln w="28575" cap="flat" cmpd="sng" algn="ctr">
            <a:solidFill>
              <a:schemeClr val="bg1"/>
            </a:solidFill>
            <a:prstDash val="solid"/>
            <a:round/>
            <a:headEnd type="none" w="med" len="med"/>
            <a:tailEnd type="none" w="med" len="med"/>
          </a:ln>
          <a:effectLst/>
        </p:spPr>
      </p:cxnSp>
      <p:grpSp>
        <p:nvGrpSpPr>
          <p:cNvPr id="2" name="Group 1">
            <a:extLst>
              <a:ext uri="{FF2B5EF4-FFF2-40B4-BE49-F238E27FC236}">
                <a16:creationId xmlns:a16="http://schemas.microsoft.com/office/drawing/2014/main" id="{8A3FB10B-EC99-F4B7-AC93-834C7BB25D52}"/>
              </a:ext>
            </a:extLst>
          </p:cNvPr>
          <p:cNvGrpSpPr/>
          <p:nvPr/>
        </p:nvGrpSpPr>
        <p:grpSpPr>
          <a:xfrm>
            <a:off x="2194205" y="1900482"/>
            <a:ext cx="375842" cy="2156219"/>
            <a:chOff x="2194205" y="1900482"/>
            <a:chExt cx="375842" cy="2156219"/>
          </a:xfrm>
        </p:grpSpPr>
        <p:sp>
          <p:nvSpPr>
            <p:cNvPr id="88" name="Rectangle 87">
              <a:extLst>
                <a:ext uri="{FF2B5EF4-FFF2-40B4-BE49-F238E27FC236}">
                  <a16:creationId xmlns:a16="http://schemas.microsoft.com/office/drawing/2014/main" id="{AB70E82B-BEC8-BD6C-F386-9ECE3FEC1E44}"/>
                </a:ext>
              </a:extLst>
            </p:cNvPr>
            <p:cNvSpPr/>
            <p:nvPr/>
          </p:nvSpPr>
          <p:spPr bwMode="auto">
            <a:xfrm>
              <a:off x="2227159" y="1900482"/>
              <a:ext cx="309935" cy="415509"/>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09" name="TextBox 108">
              <a:extLst>
                <a:ext uri="{FF2B5EF4-FFF2-40B4-BE49-F238E27FC236}">
                  <a16:creationId xmlns:a16="http://schemas.microsoft.com/office/drawing/2014/main" id="{5952C3E4-466C-F869-22FF-8B94E5F04F2B}"/>
                </a:ext>
              </a:extLst>
            </p:cNvPr>
            <p:cNvSpPr txBox="1"/>
            <p:nvPr/>
          </p:nvSpPr>
          <p:spPr bwMode="auto">
            <a:xfrm>
              <a:off x="2194205" y="3564258"/>
              <a:ext cx="375842" cy="492443"/>
            </a:xfrm>
            <a:prstGeom prst="rect">
              <a:avLst/>
            </a:prstGeom>
            <a:solidFill>
              <a:schemeClr val="accent5"/>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ERBB2</a:t>
              </a:r>
            </a:p>
            <a:p>
              <a:pPr marL="7938" indent="0" algn="ctr">
                <a:tabLst/>
              </a:pPr>
              <a:r>
                <a:rPr lang="en-US" sz="1000" dirty="0">
                  <a:solidFill>
                    <a:sysClr val="windowText" lastClr="000000"/>
                  </a:solidFill>
                </a:rPr>
                <a:t>AMP</a:t>
              </a:r>
              <a:endParaRPr lang="en-US" sz="1000" dirty="0"/>
            </a:p>
          </p:txBody>
        </p:sp>
      </p:grpSp>
      <p:grpSp>
        <p:nvGrpSpPr>
          <p:cNvPr id="5" name="Group 4">
            <a:extLst>
              <a:ext uri="{FF2B5EF4-FFF2-40B4-BE49-F238E27FC236}">
                <a16:creationId xmlns:a16="http://schemas.microsoft.com/office/drawing/2014/main" id="{820ABB2A-3928-1D6D-F940-C6F59229E5F9}"/>
              </a:ext>
            </a:extLst>
          </p:cNvPr>
          <p:cNvGrpSpPr/>
          <p:nvPr/>
        </p:nvGrpSpPr>
        <p:grpSpPr>
          <a:xfrm>
            <a:off x="2627057" y="1939263"/>
            <a:ext cx="375842" cy="2117438"/>
            <a:chOff x="2619642" y="1939263"/>
            <a:chExt cx="375842" cy="2117438"/>
          </a:xfrm>
        </p:grpSpPr>
        <p:sp>
          <p:nvSpPr>
            <p:cNvPr id="89" name="Rectangle 88">
              <a:extLst>
                <a:ext uri="{FF2B5EF4-FFF2-40B4-BE49-F238E27FC236}">
                  <a16:creationId xmlns:a16="http://schemas.microsoft.com/office/drawing/2014/main" id="{D105CECB-5958-0C1A-FF2F-20BC75BFC006}"/>
                </a:ext>
              </a:extLst>
            </p:cNvPr>
            <p:cNvSpPr/>
            <p:nvPr/>
          </p:nvSpPr>
          <p:spPr bwMode="auto">
            <a:xfrm>
              <a:off x="2652596" y="1939263"/>
              <a:ext cx="309935" cy="376729"/>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0" name="TextBox 109">
              <a:extLst>
                <a:ext uri="{FF2B5EF4-FFF2-40B4-BE49-F238E27FC236}">
                  <a16:creationId xmlns:a16="http://schemas.microsoft.com/office/drawing/2014/main" id="{39204111-E5BB-4969-4A2D-B97FF3743258}"/>
                </a:ext>
              </a:extLst>
            </p:cNvPr>
            <p:cNvSpPr txBox="1"/>
            <p:nvPr/>
          </p:nvSpPr>
          <p:spPr bwMode="auto">
            <a:xfrm>
              <a:off x="2619642" y="3564258"/>
              <a:ext cx="375842" cy="492443"/>
            </a:xfrm>
            <a:prstGeom prst="rect">
              <a:avLst/>
            </a:prstGeom>
            <a:solidFill>
              <a:schemeClr val="accent5"/>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MET</a:t>
              </a:r>
            </a:p>
            <a:p>
              <a:pPr marL="7938" indent="0" algn="ctr">
                <a:tabLst/>
              </a:pPr>
              <a:r>
                <a:rPr lang="en-US" sz="1000" dirty="0">
                  <a:solidFill>
                    <a:sysClr val="windowText" lastClr="000000"/>
                  </a:solidFill>
                </a:rPr>
                <a:t>AMP</a:t>
              </a:r>
              <a:endParaRPr lang="en-US" sz="1000" dirty="0"/>
            </a:p>
          </p:txBody>
        </p:sp>
      </p:grpSp>
      <p:grpSp>
        <p:nvGrpSpPr>
          <p:cNvPr id="6" name="Group 5">
            <a:extLst>
              <a:ext uri="{FF2B5EF4-FFF2-40B4-BE49-F238E27FC236}">
                <a16:creationId xmlns:a16="http://schemas.microsoft.com/office/drawing/2014/main" id="{FDA806E2-085F-7A61-C005-63D13B80FEE7}"/>
              </a:ext>
            </a:extLst>
          </p:cNvPr>
          <p:cNvGrpSpPr/>
          <p:nvPr/>
        </p:nvGrpSpPr>
        <p:grpSpPr>
          <a:xfrm>
            <a:off x="3059909" y="2238430"/>
            <a:ext cx="435757" cy="1818271"/>
            <a:chOff x="3060025" y="2238430"/>
            <a:chExt cx="435757" cy="1818271"/>
          </a:xfrm>
        </p:grpSpPr>
        <p:sp>
          <p:nvSpPr>
            <p:cNvPr id="90" name="Rectangle 89">
              <a:extLst>
                <a:ext uri="{FF2B5EF4-FFF2-40B4-BE49-F238E27FC236}">
                  <a16:creationId xmlns:a16="http://schemas.microsoft.com/office/drawing/2014/main" id="{B044F212-72D8-5094-080E-C2221AEB63A3}"/>
                </a:ext>
              </a:extLst>
            </p:cNvPr>
            <p:cNvSpPr/>
            <p:nvPr/>
          </p:nvSpPr>
          <p:spPr bwMode="auto">
            <a:xfrm>
              <a:off x="3122936" y="2238430"/>
              <a:ext cx="309935" cy="77562"/>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1" name="TextBox 110">
              <a:extLst>
                <a:ext uri="{FF2B5EF4-FFF2-40B4-BE49-F238E27FC236}">
                  <a16:creationId xmlns:a16="http://schemas.microsoft.com/office/drawing/2014/main" id="{F7D9FF3D-6652-5348-2F2E-0A9C07408FD8}"/>
                </a:ext>
              </a:extLst>
            </p:cNvPr>
            <p:cNvSpPr txBox="1"/>
            <p:nvPr/>
          </p:nvSpPr>
          <p:spPr bwMode="auto">
            <a:xfrm>
              <a:off x="3060025" y="3564258"/>
              <a:ext cx="435757" cy="492443"/>
            </a:xfrm>
            <a:prstGeom prst="rect">
              <a:avLst/>
            </a:prstGeom>
            <a:solidFill>
              <a:schemeClr val="accent2"/>
            </a:solidFill>
            <a:ln>
              <a:solidFill>
                <a:schemeClr val="tx1"/>
              </a:solidFill>
            </a:ln>
          </p:spPr>
          <p:txBody>
            <a:bodyPr wrap="square" lIns="0" tIns="91440" rIns="0" bIns="91440" rtlCol="0">
              <a:spAutoFit/>
            </a:bodyPr>
            <a:lstStyle/>
            <a:p>
              <a:pPr marL="7938" indent="0" algn="ctr">
                <a:tabLst/>
              </a:pPr>
              <a:r>
                <a:rPr lang="en-US" sz="1000" i="1" dirty="0"/>
                <a:t>EFGR</a:t>
              </a:r>
            </a:p>
            <a:p>
              <a:pPr marL="7938" indent="0" algn="ctr">
                <a:tabLst/>
              </a:pPr>
              <a:r>
                <a:rPr lang="en-US" sz="1000" dirty="0"/>
                <a:t>Ex20ins</a:t>
              </a:r>
            </a:p>
          </p:txBody>
        </p:sp>
      </p:grpSp>
      <p:grpSp>
        <p:nvGrpSpPr>
          <p:cNvPr id="7" name="Group 6">
            <a:extLst>
              <a:ext uri="{FF2B5EF4-FFF2-40B4-BE49-F238E27FC236}">
                <a16:creationId xmlns:a16="http://schemas.microsoft.com/office/drawing/2014/main" id="{05CA6BA1-3521-D812-605B-D123A6A30E9D}"/>
              </a:ext>
            </a:extLst>
          </p:cNvPr>
          <p:cNvGrpSpPr/>
          <p:nvPr/>
        </p:nvGrpSpPr>
        <p:grpSpPr>
          <a:xfrm>
            <a:off x="3552676" y="2317575"/>
            <a:ext cx="375842" cy="1739126"/>
            <a:chOff x="3530365" y="2317575"/>
            <a:chExt cx="375842" cy="1739126"/>
          </a:xfrm>
        </p:grpSpPr>
        <p:sp>
          <p:nvSpPr>
            <p:cNvPr id="91" name="Rectangle 90">
              <a:extLst>
                <a:ext uri="{FF2B5EF4-FFF2-40B4-BE49-F238E27FC236}">
                  <a16:creationId xmlns:a16="http://schemas.microsoft.com/office/drawing/2014/main" id="{F2406F0F-5BE2-608F-1D49-AF2F0195B8DC}"/>
                </a:ext>
              </a:extLst>
            </p:cNvPr>
            <p:cNvSpPr/>
            <p:nvPr/>
          </p:nvSpPr>
          <p:spPr bwMode="auto">
            <a:xfrm>
              <a:off x="3563319" y="2317575"/>
              <a:ext cx="309935" cy="63711"/>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2" name="TextBox 111">
              <a:extLst>
                <a:ext uri="{FF2B5EF4-FFF2-40B4-BE49-F238E27FC236}">
                  <a16:creationId xmlns:a16="http://schemas.microsoft.com/office/drawing/2014/main" id="{921137BE-2015-8612-883A-F27962096B7E}"/>
                </a:ext>
              </a:extLst>
            </p:cNvPr>
            <p:cNvSpPr txBox="1"/>
            <p:nvPr/>
          </p:nvSpPr>
          <p:spPr bwMode="auto">
            <a:xfrm>
              <a:off x="3530365" y="3564258"/>
              <a:ext cx="375842" cy="492443"/>
            </a:xfrm>
            <a:prstGeom prst="rect">
              <a:avLst/>
            </a:prstGeom>
            <a:solidFill>
              <a:schemeClr val="accent6"/>
            </a:solidFill>
            <a:ln>
              <a:solidFill>
                <a:schemeClr val="tx1"/>
              </a:solidFill>
            </a:ln>
          </p:spPr>
          <p:txBody>
            <a:bodyPr wrap="square" lIns="0" tIns="91440" rIns="0" bIns="91440" rtlCol="0">
              <a:spAutoFit/>
            </a:bodyPr>
            <a:lstStyle/>
            <a:p>
              <a:pPr marL="7938" indent="0" algn="ctr">
                <a:tabLst/>
              </a:pPr>
              <a:r>
                <a:rPr lang="en-US" sz="1000" i="1" dirty="0"/>
                <a:t>KRAS</a:t>
              </a:r>
            </a:p>
            <a:p>
              <a:pPr marL="7938" indent="0" algn="ctr">
                <a:tabLst/>
              </a:pPr>
              <a:r>
                <a:rPr lang="en-US" sz="1000" dirty="0"/>
                <a:t>G12C</a:t>
              </a:r>
            </a:p>
          </p:txBody>
        </p:sp>
      </p:grpSp>
      <p:grpSp>
        <p:nvGrpSpPr>
          <p:cNvPr id="46" name="Group 45">
            <a:extLst>
              <a:ext uri="{FF2B5EF4-FFF2-40B4-BE49-F238E27FC236}">
                <a16:creationId xmlns:a16="http://schemas.microsoft.com/office/drawing/2014/main" id="{E61EC5C3-2B9F-BEC3-3B24-2FE359DF0811}"/>
              </a:ext>
            </a:extLst>
          </p:cNvPr>
          <p:cNvGrpSpPr/>
          <p:nvPr/>
        </p:nvGrpSpPr>
        <p:grpSpPr>
          <a:xfrm>
            <a:off x="3985528" y="2317575"/>
            <a:ext cx="435757" cy="1739126"/>
            <a:chOff x="3970749" y="2317575"/>
            <a:chExt cx="435757" cy="1739126"/>
          </a:xfrm>
        </p:grpSpPr>
        <p:sp>
          <p:nvSpPr>
            <p:cNvPr id="92" name="Rectangle 91">
              <a:extLst>
                <a:ext uri="{FF2B5EF4-FFF2-40B4-BE49-F238E27FC236}">
                  <a16:creationId xmlns:a16="http://schemas.microsoft.com/office/drawing/2014/main" id="{7E42306A-8E12-9B7F-0493-86CA38EFC938}"/>
                </a:ext>
              </a:extLst>
            </p:cNvPr>
            <p:cNvSpPr/>
            <p:nvPr/>
          </p:nvSpPr>
          <p:spPr bwMode="auto">
            <a:xfrm>
              <a:off x="4033660" y="2317575"/>
              <a:ext cx="309935" cy="110802"/>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3" name="TextBox 112">
              <a:extLst>
                <a:ext uri="{FF2B5EF4-FFF2-40B4-BE49-F238E27FC236}">
                  <a16:creationId xmlns:a16="http://schemas.microsoft.com/office/drawing/2014/main" id="{A82EA332-DD2B-189A-C37D-C5EF7EA13867}"/>
                </a:ext>
              </a:extLst>
            </p:cNvPr>
            <p:cNvSpPr txBox="1"/>
            <p:nvPr/>
          </p:nvSpPr>
          <p:spPr bwMode="auto">
            <a:xfrm>
              <a:off x="3970749" y="3564258"/>
              <a:ext cx="435757" cy="492443"/>
            </a:xfrm>
            <a:prstGeom prst="rect">
              <a:avLst/>
            </a:prstGeom>
            <a:solidFill>
              <a:schemeClr val="accent2"/>
            </a:solidFill>
            <a:ln>
              <a:solidFill>
                <a:schemeClr val="tx1"/>
              </a:solidFill>
            </a:ln>
          </p:spPr>
          <p:txBody>
            <a:bodyPr wrap="square" lIns="0" tIns="91440" rIns="0" bIns="91440" rtlCol="0">
              <a:spAutoFit/>
            </a:bodyPr>
            <a:lstStyle/>
            <a:p>
              <a:pPr marL="7938" indent="0" algn="ctr">
                <a:tabLst/>
              </a:pPr>
              <a:r>
                <a:rPr lang="en-US" sz="1000" i="1" dirty="0"/>
                <a:t>EFGR</a:t>
              </a:r>
            </a:p>
            <a:p>
              <a:pPr marL="7938" indent="0" algn="ctr">
                <a:tabLst/>
              </a:pPr>
              <a:r>
                <a:rPr lang="en-US" sz="1000" dirty="0"/>
                <a:t>Ex20ins</a:t>
              </a:r>
            </a:p>
          </p:txBody>
        </p:sp>
      </p:grpSp>
      <p:grpSp>
        <p:nvGrpSpPr>
          <p:cNvPr id="51" name="Group 50">
            <a:extLst>
              <a:ext uri="{FF2B5EF4-FFF2-40B4-BE49-F238E27FC236}">
                <a16:creationId xmlns:a16="http://schemas.microsoft.com/office/drawing/2014/main" id="{C5E98623-7EF2-C021-A07F-93EF52816A93}"/>
              </a:ext>
            </a:extLst>
          </p:cNvPr>
          <p:cNvGrpSpPr/>
          <p:nvPr/>
        </p:nvGrpSpPr>
        <p:grpSpPr>
          <a:xfrm>
            <a:off x="4478295" y="2317575"/>
            <a:ext cx="375842" cy="1739126"/>
            <a:chOff x="4441088" y="2317575"/>
            <a:chExt cx="375842" cy="1739126"/>
          </a:xfrm>
        </p:grpSpPr>
        <p:sp>
          <p:nvSpPr>
            <p:cNvPr id="93" name="Rectangle 92">
              <a:extLst>
                <a:ext uri="{FF2B5EF4-FFF2-40B4-BE49-F238E27FC236}">
                  <a16:creationId xmlns:a16="http://schemas.microsoft.com/office/drawing/2014/main" id="{D9F36F44-A450-BC58-B811-F77C61EF67BE}"/>
                </a:ext>
              </a:extLst>
            </p:cNvPr>
            <p:cNvSpPr/>
            <p:nvPr/>
          </p:nvSpPr>
          <p:spPr bwMode="auto">
            <a:xfrm>
              <a:off x="4474042" y="2317575"/>
              <a:ext cx="309935" cy="166204"/>
            </a:xfrm>
            <a:prstGeom prst="rect">
              <a:avLst/>
            </a:prstGeom>
            <a:solidFill>
              <a:schemeClr val="accent1"/>
            </a:solidFill>
            <a:ln w="6350">
              <a:solidFill>
                <a:schemeClr val="bg1"/>
              </a:solidFill>
              <a:miter lim="800000"/>
              <a:headEnd/>
              <a:tailEnd/>
            </a:ln>
          </p:spPr>
          <p:txBody>
            <a:bodyPr bIns="0" rtlCol="0" anchor="b"/>
            <a:lstStyle/>
            <a:p>
              <a:pPr algn="ctr" eaLnBrk="1" hangingPunct="1">
                <a:spcBef>
                  <a:spcPct val="35000"/>
                </a:spcBef>
                <a:spcAft>
                  <a:spcPct val="25000"/>
                </a:spcAft>
                <a:buClr>
                  <a:schemeClr val="folHlink"/>
                </a:buClr>
                <a:buNone/>
              </a:pPr>
              <a:r>
                <a:rPr lang="en-US" sz="1400" b="1" dirty="0">
                  <a:solidFill>
                    <a:schemeClr val="tx1"/>
                  </a:solidFill>
                  <a:latin typeface="Calibri" panose="020F0502020204030204" pitchFamily="34" charset="0"/>
                  <a:cs typeface="Calibri" panose="020F0502020204030204" pitchFamily="34" charset="0"/>
                </a:rPr>
                <a:t>+</a:t>
              </a:r>
            </a:p>
          </p:txBody>
        </p:sp>
        <p:sp>
          <p:nvSpPr>
            <p:cNvPr id="114" name="TextBox 113">
              <a:extLst>
                <a:ext uri="{FF2B5EF4-FFF2-40B4-BE49-F238E27FC236}">
                  <a16:creationId xmlns:a16="http://schemas.microsoft.com/office/drawing/2014/main" id="{8B998146-675A-60B7-CD67-56A613A625A2}"/>
                </a:ext>
              </a:extLst>
            </p:cNvPr>
            <p:cNvSpPr txBox="1"/>
            <p:nvPr/>
          </p:nvSpPr>
          <p:spPr bwMode="auto">
            <a:xfrm>
              <a:off x="4441088" y="3564258"/>
              <a:ext cx="375842" cy="492443"/>
            </a:xfrm>
            <a:prstGeom prst="rect">
              <a:avLst/>
            </a:prstGeom>
            <a:solidFill>
              <a:schemeClr val="accent5"/>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ERBB2</a:t>
              </a:r>
            </a:p>
            <a:p>
              <a:pPr marL="7938" indent="0" algn="ctr">
                <a:tabLst/>
              </a:pPr>
              <a:r>
                <a:rPr lang="en-US" sz="1000" dirty="0">
                  <a:solidFill>
                    <a:sysClr val="windowText" lastClr="000000"/>
                  </a:solidFill>
                </a:rPr>
                <a:t>D769Y</a:t>
              </a:r>
              <a:endParaRPr lang="en-US" sz="1000" dirty="0"/>
            </a:p>
          </p:txBody>
        </p:sp>
      </p:grpSp>
      <p:grpSp>
        <p:nvGrpSpPr>
          <p:cNvPr id="146" name="Group 145">
            <a:extLst>
              <a:ext uri="{FF2B5EF4-FFF2-40B4-BE49-F238E27FC236}">
                <a16:creationId xmlns:a16="http://schemas.microsoft.com/office/drawing/2014/main" id="{FCE8F237-D0CF-1917-2129-DA9F63EE2CE8}"/>
              </a:ext>
            </a:extLst>
          </p:cNvPr>
          <p:cNvGrpSpPr/>
          <p:nvPr/>
        </p:nvGrpSpPr>
        <p:grpSpPr>
          <a:xfrm>
            <a:off x="4911147" y="2317575"/>
            <a:ext cx="435757" cy="1739126"/>
            <a:chOff x="4881472" y="2317575"/>
            <a:chExt cx="435757" cy="1739126"/>
          </a:xfrm>
        </p:grpSpPr>
        <p:sp>
          <p:nvSpPr>
            <p:cNvPr id="94" name="Rectangle 93">
              <a:extLst>
                <a:ext uri="{FF2B5EF4-FFF2-40B4-BE49-F238E27FC236}">
                  <a16:creationId xmlns:a16="http://schemas.microsoft.com/office/drawing/2014/main" id="{A93FB6D4-4F1A-D786-556A-A99D1406F1A2}"/>
                </a:ext>
              </a:extLst>
            </p:cNvPr>
            <p:cNvSpPr/>
            <p:nvPr/>
          </p:nvSpPr>
          <p:spPr bwMode="auto">
            <a:xfrm>
              <a:off x="4944383" y="2317575"/>
              <a:ext cx="309935" cy="166204"/>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5" name="TextBox 114">
              <a:extLst>
                <a:ext uri="{FF2B5EF4-FFF2-40B4-BE49-F238E27FC236}">
                  <a16:creationId xmlns:a16="http://schemas.microsoft.com/office/drawing/2014/main" id="{77EA7422-0CAB-5146-ECF7-2BF03E57F61A}"/>
                </a:ext>
              </a:extLst>
            </p:cNvPr>
            <p:cNvSpPr txBox="1"/>
            <p:nvPr/>
          </p:nvSpPr>
          <p:spPr bwMode="auto">
            <a:xfrm>
              <a:off x="4881472" y="3564258"/>
              <a:ext cx="435757" cy="492443"/>
            </a:xfrm>
            <a:prstGeom prst="rect">
              <a:avLst/>
            </a:prstGeom>
            <a:solidFill>
              <a:schemeClr val="accent2"/>
            </a:solidFill>
            <a:ln>
              <a:solidFill>
                <a:schemeClr val="tx1"/>
              </a:solidFill>
            </a:ln>
          </p:spPr>
          <p:txBody>
            <a:bodyPr wrap="square" lIns="0" tIns="91440" rIns="0" bIns="91440" rtlCol="0">
              <a:spAutoFit/>
            </a:bodyPr>
            <a:lstStyle/>
            <a:p>
              <a:pPr marL="7938" indent="0" algn="ctr">
                <a:tabLst/>
              </a:pPr>
              <a:r>
                <a:rPr lang="en-US" sz="1000" i="1" dirty="0"/>
                <a:t>EFGR</a:t>
              </a:r>
            </a:p>
            <a:p>
              <a:pPr marL="7938" indent="0" algn="ctr">
                <a:tabLst/>
              </a:pPr>
              <a:r>
                <a:rPr lang="en-US" sz="1000" dirty="0"/>
                <a:t>Ex20ins</a:t>
              </a:r>
            </a:p>
          </p:txBody>
        </p:sp>
      </p:grpSp>
      <p:grpSp>
        <p:nvGrpSpPr>
          <p:cNvPr id="147" name="Group 146">
            <a:extLst>
              <a:ext uri="{FF2B5EF4-FFF2-40B4-BE49-F238E27FC236}">
                <a16:creationId xmlns:a16="http://schemas.microsoft.com/office/drawing/2014/main" id="{7E1F1741-BE6B-B5B3-2149-51B2B9798E9F}"/>
              </a:ext>
            </a:extLst>
          </p:cNvPr>
          <p:cNvGrpSpPr/>
          <p:nvPr/>
        </p:nvGrpSpPr>
        <p:grpSpPr>
          <a:xfrm>
            <a:off x="5403914" y="2317575"/>
            <a:ext cx="375842" cy="1739126"/>
            <a:chOff x="5351812" y="2317575"/>
            <a:chExt cx="375842" cy="1739126"/>
          </a:xfrm>
        </p:grpSpPr>
        <p:sp>
          <p:nvSpPr>
            <p:cNvPr id="95" name="Rectangle 94">
              <a:extLst>
                <a:ext uri="{FF2B5EF4-FFF2-40B4-BE49-F238E27FC236}">
                  <a16:creationId xmlns:a16="http://schemas.microsoft.com/office/drawing/2014/main" id="{2A469C21-3256-996F-DB1B-646526E619A5}"/>
                </a:ext>
              </a:extLst>
            </p:cNvPr>
            <p:cNvSpPr/>
            <p:nvPr/>
          </p:nvSpPr>
          <p:spPr bwMode="auto">
            <a:xfrm>
              <a:off x="5384766" y="2317575"/>
              <a:ext cx="309935" cy="217449"/>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6" name="TextBox 115">
              <a:extLst>
                <a:ext uri="{FF2B5EF4-FFF2-40B4-BE49-F238E27FC236}">
                  <a16:creationId xmlns:a16="http://schemas.microsoft.com/office/drawing/2014/main" id="{DDC16F05-A520-0F6B-0206-9F66DB31147D}"/>
                </a:ext>
              </a:extLst>
            </p:cNvPr>
            <p:cNvSpPr txBox="1"/>
            <p:nvPr/>
          </p:nvSpPr>
          <p:spPr bwMode="auto">
            <a:xfrm>
              <a:off x="5351812" y="3564258"/>
              <a:ext cx="375842" cy="492443"/>
            </a:xfrm>
            <a:prstGeom prst="rect">
              <a:avLst/>
            </a:prstGeom>
            <a:solidFill>
              <a:schemeClr val="tx2"/>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CD74::ROS1</a:t>
              </a:r>
            </a:p>
          </p:txBody>
        </p:sp>
      </p:grpSp>
      <p:grpSp>
        <p:nvGrpSpPr>
          <p:cNvPr id="148" name="Group 147">
            <a:extLst>
              <a:ext uri="{FF2B5EF4-FFF2-40B4-BE49-F238E27FC236}">
                <a16:creationId xmlns:a16="http://schemas.microsoft.com/office/drawing/2014/main" id="{57B854EE-1F6F-A15A-14A4-0334A3A32605}"/>
              </a:ext>
            </a:extLst>
          </p:cNvPr>
          <p:cNvGrpSpPr/>
          <p:nvPr/>
        </p:nvGrpSpPr>
        <p:grpSpPr>
          <a:xfrm>
            <a:off x="5836766" y="2317575"/>
            <a:ext cx="375842" cy="1739126"/>
            <a:chOff x="5792195" y="2317575"/>
            <a:chExt cx="375842" cy="1739126"/>
          </a:xfrm>
        </p:grpSpPr>
        <p:sp>
          <p:nvSpPr>
            <p:cNvPr id="96" name="Rectangle 95">
              <a:extLst>
                <a:ext uri="{FF2B5EF4-FFF2-40B4-BE49-F238E27FC236}">
                  <a16:creationId xmlns:a16="http://schemas.microsoft.com/office/drawing/2014/main" id="{AB079BD7-B3D1-A812-5411-A9A37E9C8A14}"/>
                </a:ext>
              </a:extLst>
            </p:cNvPr>
            <p:cNvSpPr/>
            <p:nvPr/>
          </p:nvSpPr>
          <p:spPr bwMode="auto">
            <a:xfrm>
              <a:off x="5825149" y="2317575"/>
              <a:ext cx="309935" cy="252076"/>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7" name="TextBox 116">
              <a:extLst>
                <a:ext uri="{FF2B5EF4-FFF2-40B4-BE49-F238E27FC236}">
                  <a16:creationId xmlns:a16="http://schemas.microsoft.com/office/drawing/2014/main" id="{C868162F-8860-2A94-AE95-11F52A6CBA41}"/>
                </a:ext>
              </a:extLst>
            </p:cNvPr>
            <p:cNvSpPr txBox="1"/>
            <p:nvPr/>
          </p:nvSpPr>
          <p:spPr bwMode="auto">
            <a:xfrm>
              <a:off x="5792195" y="3564258"/>
              <a:ext cx="375842" cy="492443"/>
            </a:xfrm>
            <a:prstGeom prst="rect">
              <a:avLst/>
            </a:prstGeom>
            <a:solidFill>
              <a:schemeClr val="accent6"/>
            </a:solidFill>
            <a:ln>
              <a:solidFill>
                <a:schemeClr val="tx1"/>
              </a:solidFill>
            </a:ln>
          </p:spPr>
          <p:txBody>
            <a:bodyPr wrap="square" lIns="0" tIns="91440" rIns="0" bIns="91440" rtlCol="0">
              <a:spAutoFit/>
            </a:bodyPr>
            <a:lstStyle/>
            <a:p>
              <a:pPr marL="7938" indent="0" algn="ctr">
                <a:tabLst/>
              </a:pPr>
              <a:r>
                <a:rPr lang="en-US" sz="1000" i="1" dirty="0"/>
                <a:t>KRAS</a:t>
              </a:r>
            </a:p>
            <a:p>
              <a:pPr marL="7938" indent="0" algn="ctr">
                <a:tabLst/>
              </a:pPr>
              <a:r>
                <a:rPr lang="en-US" sz="1000" dirty="0"/>
                <a:t>G12D</a:t>
              </a:r>
            </a:p>
          </p:txBody>
        </p:sp>
      </p:grpSp>
      <p:grpSp>
        <p:nvGrpSpPr>
          <p:cNvPr id="149" name="Group 148">
            <a:extLst>
              <a:ext uri="{FF2B5EF4-FFF2-40B4-BE49-F238E27FC236}">
                <a16:creationId xmlns:a16="http://schemas.microsoft.com/office/drawing/2014/main" id="{013E510D-3E1F-0DBE-E296-0AAE93283645}"/>
              </a:ext>
            </a:extLst>
          </p:cNvPr>
          <p:cNvGrpSpPr/>
          <p:nvPr/>
        </p:nvGrpSpPr>
        <p:grpSpPr>
          <a:xfrm>
            <a:off x="6269618" y="2317575"/>
            <a:ext cx="375842" cy="1739126"/>
            <a:chOff x="6232577" y="2317575"/>
            <a:chExt cx="375842" cy="1739126"/>
          </a:xfrm>
        </p:grpSpPr>
        <p:sp>
          <p:nvSpPr>
            <p:cNvPr id="97" name="Rectangle 96">
              <a:extLst>
                <a:ext uri="{FF2B5EF4-FFF2-40B4-BE49-F238E27FC236}">
                  <a16:creationId xmlns:a16="http://schemas.microsoft.com/office/drawing/2014/main" id="{EC9558F0-2038-D855-3223-2DFB04B9E908}"/>
                </a:ext>
              </a:extLst>
            </p:cNvPr>
            <p:cNvSpPr/>
            <p:nvPr/>
          </p:nvSpPr>
          <p:spPr bwMode="auto">
            <a:xfrm>
              <a:off x="6265531" y="2317575"/>
              <a:ext cx="309935" cy="290856"/>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8" name="TextBox 117">
              <a:extLst>
                <a:ext uri="{FF2B5EF4-FFF2-40B4-BE49-F238E27FC236}">
                  <a16:creationId xmlns:a16="http://schemas.microsoft.com/office/drawing/2014/main" id="{7151513C-3E59-E275-496E-BE88899160CB}"/>
                </a:ext>
              </a:extLst>
            </p:cNvPr>
            <p:cNvSpPr txBox="1"/>
            <p:nvPr/>
          </p:nvSpPr>
          <p:spPr bwMode="auto">
            <a:xfrm>
              <a:off x="6232577" y="3564258"/>
              <a:ext cx="375842" cy="492443"/>
            </a:xfrm>
            <a:prstGeom prst="rect">
              <a:avLst/>
            </a:prstGeom>
            <a:solidFill>
              <a:schemeClr val="tx2"/>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CD74::ROS1</a:t>
              </a:r>
            </a:p>
          </p:txBody>
        </p:sp>
      </p:grpSp>
      <p:grpSp>
        <p:nvGrpSpPr>
          <p:cNvPr id="154" name="Group 153">
            <a:extLst>
              <a:ext uri="{FF2B5EF4-FFF2-40B4-BE49-F238E27FC236}">
                <a16:creationId xmlns:a16="http://schemas.microsoft.com/office/drawing/2014/main" id="{771E74EE-C7E1-B700-0FA6-9AA86328AEA8}"/>
              </a:ext>
            </a:extLst>
          </p:cNvPr>
          <p:cNvGrpSpPr/>
          <p:nvPr/>
        </p:nvGrpSpPr>
        <p:grpSpPr>
          <a:xfrm>
            <a:off x="6702470" y="2317575"/>
            <a:ext cx="435757" cy="1739126"/>
            <a:chOff x="6672960" y="2317575"/>
            <a:chExt cx="435757" cy="1739126"/>
          </a:xfrm>
        </p:grpSpPr>
        <p:sp>
          <p:nvSpPr>
            <p:cNvPr id="98" name="Rectangle 97">
              <a:extLst>
                <a:ext uri="{FF2B5EF4-FFF2-40B4-BE49-F238E27FC236}">
                  <a16:creationId xmlns:a16="http://schemas.microsoft.com/office/drawing/2014/main" id="{4679AB33-6D5A-75BA-7609-096D46527D6F}"/>
                </a:ext>
              </a:extLst>
            </p:cNvPr>
            <p:cNvSpPr/>
            <p:nvPr/>
          </p:nvSpPr>
          <p:spPr bwMode="auto">
            <a:xfrm>
              <a:off x="6735871" y="2317575"/>
              <a:ext cx="309935" cy="308863"/>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19" name="TextBox 118">
              <a:extLst>
                <a:ext uri="{FF2B5EF4-FFF2-40B4-BE49-F238E27FC236}">
                  <a16:creationId xmlns:a16="http://schemas.microsoft.com/office/drawing/2014/main" id="{47CD68F4-CEB6-E579-83C7-B4F82601FACF}"/>
                </a:ext>
              </a:extLst>
            </p:cNvPr>
            <p:cNvSpPr txBox="1"/>
            <p:nvPr/>
          </p:nvSpPr>
          <p:spPr bwMode="auto">
            <a:xfrm>
              <a:off x="6672960" y="3564258"/>
              <a:ext cx="435757" cy="492443"/>
            </a:xfrm>
            <a:prstGeom prst="rect">
              <a:avLst/>
            </a:prstGeom>
            <a:solidFill>
              <a:schemeClr val="accent2"/>
            </a:solidFill>
            <a:ln>
              <a:solidFill>
                <a:schemeClr val="tx1"/>
              </a:solidFill>
            </a:ln>
          </p:spPr>
          <p:txBody>
            <a:bodyPr wrap="square" lIns="0" tIns="91440" rIns="0" bIns="91440" rtlCol="0">
              <a:spAutoFit/>
            </a:bodyPr>
            <a:lstStyle/>
            <a:p>
              <a:pPr marL="7938" indent="0" algn="ctr">
                <a:tabLst/>
              </a:pPr>
              <a:r>
                <a:rPr lang="en-US" sz="1000" i="1" dirty="0"/>
                <a:t>EFGR</a:t>
              </a:r>
            </a:p>
            <a:p>
              <a:pPr marL="7938" indent="0" algn="ctr">
                <a:tabLst/>
              </a:pPr>
              <a:r>
                <a:rPr lang="en-US" sz="1000" dirty="0"/>
                <a:t>Ex20ins</a:t>
              </a:r>
            </a:p>
          </p:txBody>
        </p:sp>
      </p:grpSp>
      <p:grpSp>
        <p:nvGrpSpPr>
          <p:cNvPr id="155" name="Group 154">
            <a:extLst>
              <a:ext uri="{FF2B5EF4-FFF2-40B4-BE49-F238E27FC236}">
                <a16:creationId xmlns:a16="http://schemas.microsoft.com/office/drawing/2014/main" id="{7F21779F-D63E-07CA-F189-2EB9C3E05B9F}"/>
              </a:ext>
            </a:extLst>
          </p:cNvPr>
          <p:cNvGrpSpPr/>
          <p:nvPr/>
        </p:nvGrpSpPr>
        <p:grpSpPr>
          <a:xfrm>
            <a:off x="7195237" y="2317575"/>
            <a:ext cx="375842" cy="1723737"/>
            <a:chOff x="7143300" y="2317575"/>
            <a:chExt cx="375842" cy="1723737"/>
          </a:xfrm>
        </p:grpSpPr>
        <p:sp>
          <p:nvSpPr>
            <p:cNvPr id="99" name="Rectangle 98">
              <a:extLst>
                <a:ext uri="{FF2B5EF4-FFF2-40B4-BE49-F238E27FC236}">
                  <a16:creationId xmlns:a16="http://schemas.microsoft.com/office/drawing/2014/main" id="{BFCBE1EA-16F5-34A4-CA7B-263C205D219E}"/>
                </a:ext>
              </a:extLst>
            </p:cNvPr>
            <p:cNvSpPr/>
            <p:nvPr/>
          </p:nvSpPr>
          <p:spPr bwMode="auto">
            <a:xfrm>
              <a:off x="7176254" y="2317575"/>
              <a:ext cx="309935" cy="326869"/>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0" name="TextBox 119">
              <a:extLst>
                <a:ext uri="{FF2B5EF4-FFF2-40B4-BE49-F238E27FC236}">
                  <a16:creationId xmlns:a16="http://schemas.microsoft.com/office/drawing/2014/main" id="{CC0C0FB4-27A5-EBA7-4EAF-764B2F03F7FA}"/>
                </a:ext>
              </a:extLst>
            </p:cNvPr>
            <p:cNvSpPr txBox="1"/>
            <p:nvPr/>
          </p:nvSpPr>
          <p:spPr bwMode="auto">
            <a:xfrm>
              <a:off x="7143300" y="3564258"/>
              <a:ext cx="375842" cy="477054"/>
            </a:xfrm>
            <a:prstGeom prst="rect">
              <a:avLst/>
            </a:prstGeom>
            <a:solidFill>
              <a:schemeClr val="accent5"/>
            </a:solidFill>
            <a:ln>
              <a:solidFill>
                <a:schemeClr val="tx1"/>
              </a:solidFill>
            </a:ln>
          </p:spPr>
          <p:txBody>
            <a:bodyPr wrap="square" lIns="0" tIns="91440" rIns="0" bIns="45720" rtlCol="0">
              <a:spAutoFit/>
            </a:bodyPr>
            <a:lstStyle/>
            <a:p>
              <a:pPr marL="7938" indent="0" algn="ctr">
                <a:tabLst/>
              </a:pPr>
              <a:r>
                <a:rPr lang="en-US" sz="1000" i="1" dirty="0">
                  <a:solidFill>
                    <a:sysClr val="windowText" lastClr="000000"/>
                  </a:solidFill>
                </a:rPr>
                <a:t>EGFR</a:t>
              </a:r>
            </a:p>
            <a:p>
              <a:pPr marL="7938" indent="0" algn="ctr">
                <a:tabLst/>
              </a:pPr>
              <a:r>
                <a:rPr lang="en-US" sz="600" dirty="0">
                  <a:solidFill>
                    <a:sysClr val="windowText" lastClr="000000"/>
                  </a:solidFill>
                </a:rPr>
                <a:t>T751_I759</a:t>
              </a:r>
              <a:br>
                <a:rPr lang="en-US" sz="600" dirty="0">
                  <a:solidFill>
                    <a:sysClr val="windowText" lastClr="000000"/>
                  </a:solidFill>
                </a:rPr>
              </a:br>
              <a:r>
                <a:rPr lang="en-US" sz="600" dirty="0" err="1">
                  <a:solidFill>
                    <a:sysClr val="windowText" lastClr="000000"/>
                  </a:solidFill>
                </a:rPr>
                <a:t>delinsN</a:t>
              </a:r>
              <a:endParaRPr lang="en-US" sz="600" dirty="0"/>
            </a:p>
          </p:txBody>
        </p:sp>
      </p:grpSp>
      <p:grpSp>
        <p:nvGrpSpPr>
          <p:cNvPr id="156" name="Group 155">
            <a:extLst>
              <a:ext uri="{FF2B5EF4-FFF2-40B4-BE49-F238E27FC236}">
                <a16:creationId xmlns:a16="http://schemas.microsoft.com/office/drawing/2014/main" id="{2410D35E-A016-CB76-C6EA-F36A48F3E572}"/>
              </a:ext>
            </a:extLst>
          </p:cNvPr>
          <p:cNvGrpSpPr/>
          <p:nvPr/>
        </p:nvGrpSpPr>
        <p:grpSpPr>
          <a:xfrm>
            <a:off x="7628089" y="2317575"/>
            <a:ext cx="375842" cy="1739126"/>
            <a:chOff x="7583683" y="2317575"/>
            <a:chExt cx="375842" cy="1739126"/>
          </a:xfrm>
        </p:grpSpPr>
        <p:sp>
          <p:nvSpPr>
            <p:cNvPr id="100" name="Rectangle 99">
              <a:extLst>
                <a:ext uri="{FF2B5EF4-FFF2-40B4-BE49-F238E27FC236}">
                  <a16:creationId xmlns:a16="http://schemas.microsoft.com/office/drawing/2014/main" id="{E1318126-47BC-4B6B-60B8-1CB278D2F591}"/>
                </a:ext>
              </a:extLst>
            </p:cNvPr>
            <p:cNvSpPr/>
            <p:nvPr/>
          </p:nvSpPr>
          <p:spPr bwMode="auto">
            <a:xfrm>
              <a:off x="7616637" y="2317575"/>
              <a:ext cx="309935" cy="369806"/>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1" name="TextBox 120">
              <a:extLst>
                <a:ext uri="{FF2B5EF4-FFF2-40B4-BE49-F238E27FC236}">
                  <a16:creationId xmlns:a16="http://schemas.microsoft.com/office/drawing/2014/main" id="{DB610871-E770-F9B5-749E-8C7F5C126560}"/>
                </a:ext>
              </a:extLst>
            </p:cNvPr>
            <p:cNvSpPr txBox="1"/>
            <p:nvPr/>
          </p:nvSpPr>
          <p:spPr bwMode="auto">
            <a:xfrm>
              <a:off x="7583683" y="3564258"/>
              <a:ext cx="375842" cy="492443"/>
            </a:xfrm>
            <a:prstGeom prst="rect">
              <a:avLst/>
            </a:prstGeom>
            <a:solidFill>
              <a:schemeClr val="accent5"/>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EGFR</a:t>
              </a:r>
            </a:p>
            <a:p>
              <a:pPr marL="7938" indent="0" algn="ctr">
                <a:tabLst/>
              </a:pPr>
              <a:r>
                <a:rPr lang="en-US" sz="1000" dirty="0">
                  <a:solidFill>
                    <a:sysClr val="windowText" lastClr="000000"/>
                  </a:solidFill>
                </a:rPr>
                <a:t>L861R</a:t>
              </a:r>
              <a:endParaRPr lang="en-US" sz="1000" dirty="0"/>
            </a:p>
          </p:txBody>
        </p:sp>
      </p:grpSp>
      <p:grpSp>
        <p:nvGrpSpPr>
          <p:cNvPr id="157" name="Group 156">
            <a:extLst>
              <a:ext uri="{FF2B5EF4-FFF2-40B4-BE49-F238E27FC236}">
                <a16:creationId xmlns:a16="http://schemas.microsoft.com/office/drawing/2014/main" id="{ACBA717A-DC30-BBAB-D9CF-BC3DA0A1B67B}"/>
              </a:ext>
            </a:extLst>
          </p:cNvPr>
          <p:cNvGrpSpPr/>
          <p:nvPr/>
        </p:nvGrpSpPr>
        <p:grpSpPr>
          <a:xfrm>
            <a:off x="8060941" y="2317575"/>
            <a:ext cx="375842" cy="1739126"/>
            <a:chOff x="8024066" y="2317575"/>
            <a:chExt cx="375842" cy="1739126"/>
          </a:xfrm>
        </p:grpSpPr>
        <p:sp>
          <p:nvSpPr>
            <p:cNvPr id="101" name="Rectangle 100">
              <a:extLst>
                <a:ext uri="{FF2B5EF4-FFF2-40B4-BE49-F238E27FC236}">
                  <a16:creationId xmlns:a16="http://schemas.microsoft.com/office/drawing/2014/main" id="{BBCE3815-4D6A-40B9-1EC2-2080573AC800}"/>
                </a:ext>
              </a:extLst>
            </p:cNvPr>
            <p:cNvSpPr/>
            <p:nvPr/>
          </p:nvSpPr>
          <p:spPr bwMode="auto">
            <a:xfrm>
              <a:off x="8057020" y="2317575"/>
              <a:ext cx="309935" cy="369806"/>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2" name="TextBox 121">
              <a:extLst>
                <a:ext uri="{FF2B5EF4-FFF2-40B4-BE49-F238E27FC236}">
                  <a16:creationId xmlns:a16="http://schemas.microsoft.com/office/drawing/2014/main" id="{B26373CF-6325-5ED1-BA4C-DF11B7AE0E91}"/>
                </a:ext>
              </a:extLst>
            </p:cNvPr>
            <p:cNvSpPr txBox="1"/>
            <p:nvPr/>
          </p:nvSpPr>
          <p:spPr bwMode="auto">
            <a:xfrm>
              <a:off x="8024066" y="3564258"/>
              <a:ext cx="375842" cy="492443"/>
            </a:xfrm>
            <a:prstGeom prst="rect">
              <a:avLst/>
            </a:prstGeom>
            <a:solidFill>
              <a:schemeClr val="accent6"/>
            </a:solidFill>
            <a:ln>
              <a:solidFill>
                <a:schemeClr val="tx1"/>
              </a:solidFill>
            </a:ln>
          </p:spPr>
          <p:txBody>
            <a:bodyPr wrap="square" lIns="0" tIns="91440" rIns="0" bIns="91440" rtlCol="0">
              <a:spAutoFit/>
            </a:bodyPr>
            <a:lstStyle/>
            <a:p>
              <a:pPr marL="7938" indent="0" algn="ctr">
                <a:tabLst/>
              </a:pPr>
              <a:r>
                <a:rPr lang="en-US" sz="1000" i="1" dirty="0"/>
                <a:t>KRAS</a:t>
              </a:r>
            </a:p>
            <a:p>
              <a:pPr marL="7938" indent="0" algn="ctr">
                <a:tabLst/>
              </a:pPr>
              <a:r>
                <a:rPr lang="en-US" sz="1000" dirty="0"/>
                <a:t>G12C</a:t>
              </a:r>
            </a:p>
          </p:txBody>
        </p:sp>
      </p:grpSp>
      <p:grpSp>
        <p:nvGrpSpPr>
          <p:cNvPr id="158" name="Group 157">
            <a:extLst>
              <a:ext uri="{FF2B5EF4-FFF2-40B4-BE49-F238E27FC236}">
                <a16:creationId xmlns:a16="http://schemas.microsoft.com/office/drawing/2014/main" id="{230F3584-1511-7B4A-16A1-70F5870A8277}"/>
              </a:ext>
            </a:extLst>
          </p:cNvPr>
          <p:cNvGrpSpPr/>
          <p:nvPr/>
        </p:nvGrpSpPr>
        <p:grpSpPr>
          <a:xfrm>
            <a:off x="8493793" y="2317575"/>
            <a:ext cx="375842" cy="1723737"/>
            <a:chOff x="8464449" y="2317575"/>
            <a:chExt cx="375842" cy="1723737"/>
          </a:xfrm>
        </p:grpSpPr>
        <p:sp>
          <p:nvSpPr>
            <p:cNvPr id="102" name="Rectangle 101">
              <a:extLst>
                <a:ext uri="{FF2B5EF4-FFF2-40B4-BE49-F238E27FC236}">
                  <a16:creationId xmlns:a16="http://schemas.microsoft.com/office/drawing/2014/main" id="{8EDECF04-3FD9-AAA7-7357-EE337B90AAFB}"/>
                </a:ext>
              </a:extLst>
            </p:cNvPr>
            <p:cNvSpPr/>
            <p:nvPr/>
          </p:nvSpPr>
          <p:spPr bwMode="auto">
            <a:xfrm>
              <a:off x="8497403" y="2317575"/>
              <a:ext cx="309935" cy="385043"/>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3" name="TextBox 122">
              <a:extLst>
                <a:ext uri="{FF2B5EF4-FFF2-40B4-BE49-F238E27FC236}">
                  <a16:creationId xmlns:a16="http://schemas.microsoft.com/office/drawing/2014/main" id="{F7395EDD-040F-FDAF-80EC-67AFF02CF7A9}"/>
                </a:ext>
              </a:extLst>
            </p:cNvPr>
            <p:cNvSpPr txBox="1"/>
            <p:nvPr/>
          </p:nvSpPr>
          <p:spPr bwMode="auto">
            <a:xfrm>
              <a:off x="8464449" y="3564258"/>
              <a:ext cx="375842" cy="477054"/>
            </a:xfrm>
            <a:prstGeom prst="rect">
              <a:avLst/>
            </a:prstGeom>
            <a:solidFill>
              <a:schemeClr val="accent5"/>
            </a:solidFill>
            <a:ln>
              <a:solidFill>
                <a:schemeClr val="tx1"/>
              </a:solidFill>
            </a:ln>
          </p:spPr>
          <p:txBody>
            <a:bodyPr wrap="square" lIns="0" tIns="91440" rIns="0" bIns="45720" rtlCol="0">
              <a:spAutoFit/>
            </a:bodyPr>
            <a:lstStyle/>
            <a:p>
              <a:pPr marL="7938" indent="0" algn="ctr">
                <a:tabLst/>
              </a:pPr>
              <a:r>
                <a:rPr lang="en-US" sz="1000" i="1" dirty="0">
                  <a:solidFill>
                    <a:sysClr val="windowText" lastClr="000000"/>
                  </a:solidFill>
                </a:rPr>
                <a:t>ERBB2</a:t>
              </a:r>
            </a:p>
            <a:p>
              <a:pPr marL="7938" indent="0" algn="ctr">
                <a:tabLst/>
              </a:pPr>
              <a:r>
                <a:rPr lang="en-US" sz="600" dirty="0">
                  <a:solidFill>
                    <a:sysClr val="windowText" lastClr="000000"/>
                  </a:solidFill>
                </a:rPr>
                <a:t>A775_G776insYVMA</a:t>
              </a:r>
              <a:endParaRPr lang="en-US" sz="600" dirty="0"/>
            </a:p>
          </p:txBody>
        </p:sp>
      </p:grpSp>
      <p:grpSp>
        <p:nvGrpSpPr>
          <p:cNvPr id="159" name="Group 158">
            <a:extLst>
              <a:ext uri="{FF2B5EF4-FFF2-40B4-BE49-F238E27FC236}">
                <a16:creationId xmlns:a16="http://schemas.microsoft.com/office/drawing/2014/main" id="{EEC26913-614A-6662-B7C8-83C9FD0BCAAA}"/>
              </a:ext>
            </a:extLst>
          </p:cNvPr>
          <p:cNvGrpSpPr/>
          <p:nvPr/>
        </p:nvGrpSpPr>
        <p:grpSpPr>
          <a:xfrm>
            <a:off x="8926645" y="2317575"/>
            <a:ext cx="374904" cy="1713026"/>
            <a:chOff x="8904831" y="2317575"/>
            <a:chExt cx="374904" cy="1713026"/>
          </a:xfrm>
        </p:grpSpPr>
        <p:sp>
          <p:nvSpPr>
            <p:cNvPr id="103" name="Rectangle 102">
              <a:extLst>
                <a:ext uri="{FF2B5EF4-FFF2-40B4-BE49-F238E27FC236}">
                  <a16:creationId xmlns:a16="http://schemas.microsoft.com/office/drawing/2014/main" id="{1EA47A41-2B74-2195-CC30-9DAD485F7C28}"/>
                </a:ext>
              </a:extLst>
            </p:cNvPr>
            <p:cNvSpPr/>
            <p:nvPr/>
          </p:nvSpPr>
          <p:spPr bwMode="auto">
            <a:xfrm>
              <a:off x="8937316" y="2317575"/>
              <a:ext cx="309935" cy="423826"/>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4" name="TextBox 123">
              <a:extLst>
                <a:ext uri="{FF2B5EF4-FFF2-40B4-BE49-F238E27FC236}">
                  <a16:creationId xmlns:a16="http://schemas.microsoft.com/office/drawing/2014/main" id="{4B4E8810-D24F-CE36-E244-546AE4B3F227}"/>
                </a:ext>
              </a:extLst>
            </p:cNvPr>
            <p:cNvSpPr txBox="1"/>
            <p:nvPr/>
          </p:nvSpPr>
          <p:spPr bwMode="auto">
            <a:xfrm>
              <a:off x="8904831" y="3564257"/>
              <a:ext cx="374904" cy="466344"/>
            </a:xfrm>
            <a:prstGeom prst="rect">
              <a:avLst/>
            </a:prstGeom>
            <a:solidFill>
              <a:schemeClr val="tx2"/>
            </a:solidFill>
            <a:ln>
              <a:solidFill>
                <a:schemeClr val="tx1"/>
              </a:solidFill>
            </a:ln>
          </p:spPr>
          <p:txBody>
            <a:bodyPr wrap="square" lIns="0" tIns="91440" rIns="0" bIns="82296" rtlCol="0">
              <a:spAutoFit/>
            </a:bodyPr>
            <a:lstStyle/>
            <a:p>
              <a:pPr marL="7938" indent="0" algn="ctr">
                <a:tabLst/>
              </a:pPr>
              <a:r>
                <a:rPr lang="en-US" sz="1000" i="1" dirty="0">
                  <a:solidFill>
                    <a:sysClr val="windowText" lastClr="000000"/>
                  </a:solidFill>
                </a:rPr>
                <a:t>RET</a:t>
              </a:r>
              <a:br>
                <a:rPr lang="en-US" sz="1000" i="1" dirty="0">
                  <a:solidFill>
                    <a:sysClr val="windowText" lastClr="000000"/>
                  </a:solidFill>
                </a:rPr>
              </a:br>
              <a:r>
                <a:rPr lang="en-US" sz="600" dirty="0">
                  <a:solidFill>
                    <a:sysClr val="windowText" lastClr="000000"/>
                  </a:solidFill>
                </a:rPr>
                <a:t>fusion</a:t>
              </a:r>
              <a:endParaRPr lang="en-US" sz="800" dirty="0">
                <a:solidFill>
                  <a:sysClr val="windowText" lastClr="000000"/>
                </a:solidFill>
              </a:endParaRPr>
            </a:p>
          </p:txBody>
        </p:sp>
      </p:grpSp>
      <p:grpSp>
        <p:nvGrpSpPr>
          <p:cNvPr id="160" name="Group 159">
            <a:extLst>
              <a:ext uri="{FF2B5EF4-FFF2-40B4-BE49-F238E27FC236}">
                <a16:creationId xmlns:a16="http://schemas.microsoft.com/office/drawing/2014/main" id="{258209E8-BDF0-0483-8E6E-66C71DF154A0}"/>
              </a:ext>
            </a:extLst>
          </p:cNvPr>
          <p:cNvGrpSpPr/>
          <p:nvPr/>
        </p:nvGrpSpPr>
        <p:grpSpPr>
          <a:xfrm>
            <a:off x="9358559" y="2317575"/>
            <a:ext cx="375842" cy="1739126"/>
            <a:chOff x="9345214" y="2317575"/>
            <a:chExt cx="375842" cy="1739126"/>
          </a:xfrm>
        </p:grpSpPr>
        <p:sp>
          <p:nvSpPr>
            <p:cNvPr id="104" name="Rectangle 103">
              <a:extLst>
                <a:ext uri="{FF2B5EF4-FFF2-40B4-BE49-F238E27FC236}">
                  <a16:creationId xmlns:a16="http://schemas.microsoft.com/office/drawing/2014/main" id="{85D3A1AB-91A0-E574-48DD-798D65E62FA5}"/>
                </a:ext>
              </a:extLst>
            </p:cNvPr>
            <p:cNvSpPr/>
            <p:nvPr/>
          </p:nvSpPr>
          <p:spPr bwMode="auto">
            <a:xfrm>
              <a:off x="9378168" y="2317575"/>
              <a:ext cx="309935" cy="745154"/>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5" name="TextBox 124">
              <a:extLst>
                <a:ext uri="{FF2B5EF4-FFF2-40B4-BE49-F238E27FC236}">
                  <a16:creationId xmlns:a16="http://schemas.microsoft.com/office/drawing/2014/main" id="{C68B6C0C-6000-2C45-1E8A-4CBC5E37C42D}"/>
                </a:ext>
              </a:extLst>
            </p:cNvPr>
            <p:cNvSpPr txBox="1"/>
            <p:nvPr/>
          </p:nvSpPr>
          <p:spPr bwMode="auto">
            <a:xfrm>
              <a:off x="9345214" y="3564258"/>
              <a:ext cx="375842" cy="492443"/>
            </a:xfrm>
            <a:prstGeom prst="rect">
              <a:avLst/>
            </a:prstGeom>
            <a:solidFill>
              <a:schemeClr val="accent6"/>
            </a:solidFill>
            <a:ln>
              <a:solidFill>
                <a:schemeClr val="tx1"/>
              </a:solidFill>
            </a:ln>
          </p:spPr>
          <p:txBody>
            <a:bodyPr wrap="square" lIns="0" tIns="91440" rIns="0" bIns="91440" rtlCol="0">
              <a:spAutoFit/>
            </a:bodyPr>
            <a:lstStyle/>
            <a:p>
              <a:pPr marL="7938" indent="0" algn="ctr">
                <a:tabLst/>
              </a:pPr>
              <a:r>
                <a:rPr lang="en-US" sz="1000" i="1" dirty="0"/>
                <a:t>NRAS</a:t>
              </a:r>
            </a:p>
            <a:p>
              <a:pPr marL="7938" indent="0" algn="ctr">
                <a:tabLst/>
              </a:pPr>
              <a:r>
                <a:rPr lang="en-US" sz="1000" dirty="0"/>
                <a:t>Q61L</a:t>
              </a:r>
            </a:p>
          </p:txBody>
        </p:sp>
      </p:grpSp>
      <p:grpSp>
        <p:nvGrpSpPr>
          <p:cNvPr id="161" name="Group 160">
            <a:extLst>
              <a:ext uri="{FF2B5EF4-FFF2-40B4-BE49-F238E27FC236}">
                <a16:creationId xmlns:a16="http://schemas.microsoft.com/office/drawing/2014/main" id="{8E7C5B6B-DB3F-8ED0-A729-5866584498E2}"/>
              </a:ext>
            </a:extLst>
          </p:cNvPr>
          <p:cNvGrpSpPr/>
          <p:nvPr/>
        </p:nvGrpSpPr>
        <p:grpSpPr>
          <a:xfrm>
            <a:off x="9791411" y="2317575"/>
            <a:ext cx="375842" cy="1739126"/>
            <a:chOff x="9785597" y="2317575"/>
            <a:chExt cx="375842" cy="1739126"/>
          </a:xfrm>
        </p:grpSpPr>
        <p:sp>
          <p:nvSpPr>
            <p:cNvPr id="105" name="Rectangle 104">
              <a:extLst>
                <a:ext uri="{FF2B5EF4-FFF2-40B4-BE49-F238E27FC236}">
                  <a16:creationId xmlns:a16="http://schemas.microsoft.com/office/drawing/2014/main" id="{EF633F48-D824-13F8-6D59-CA17102FEEDD}"/>
                </a:ext>
              </a:extLst>
            </p:cNvPr>
            <p:cNvSpPr/>
            <p:nvPr/>
          </p:nvSpPr>
          <p:spPr bwMode="auto">
            <a:xfrm>
              <a:off x="9818551" y="2317575"/>
              <a:ext cx="309935" cy="775626"/>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6" name="TextBox 125">
              <a:extLst>
                <a:ext uri="{FF2B5EF4-FFF2-40B4-BE49-F238E27FC236}">
                  <a16:creationId xmlns:a16="http://schemas.microsoft.com/office/drawing/2014/main" id="{619C29FB-6ACC-6931-BC9A-1AE7ECADF623}"/>
                </a:ext>
              </a:extLst>
            </p:cNvPr>
            <p:cNvSpPr txBox="1"/>
            <p:nvPr/>
          </p:nvSpPr>
          <p:spPr bwMode="auto">
            <a:xfrm>
              <a:off x="9785597" y="3564258"/>
              <a:ext cx="375842" cy="492443"/>
            </a:xfrm>
            <a:prstGeom prst="rect">
              <a:avLst/>
            </a:prstGeom>
            <a:solidFill>
              <a:schemeClr val="tx2"/>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EML4::ALK</a:t>
              </a:r>
            </a:p>
          </p:txBody>
        </p:sp>
      </p:grpSp>
      <p:grpSp>
        <p:nvGrpSpPr>
          <p:cNvPr id="163" name="Group 162">
            <a:extLst>
              <a:ext uri="{FF2B5EF4-FFF2-40B4-BE49-F238E27FC236}">
                <a16:creationId xmlns:a16="http://schemas.microsoft.com/office/drawing/2014/main" id="{1A207D93-06F1-7FA5-7B44-40965D8CB18F}"/>
              </a:ext>
            </a:extLst>
          </p:cNvPr>
          <p:cNvGrpSpPr/>
          <p:nvPr/>
        </p:nvGrpSpPr>
        <p:grpSpPr>
          <a:xfrm>
            <a:off x="10657116" y="2317575"/>
            <a:ext cx="375842" cy="1739126"/>
            <a:chOff x="10657116" y="2317575"/>
            <a:chExt cx="375842" cy="1739126"/>
          </a:xfrm>
        </p:grpSpPr>
        <p:sp>
          <p:nvSpPr>
            <p:cNvPr id="107" name="Rectangle 106">
              <a:extLst>
                <a:ext uri="{FF2B5EF4-FFF2-40B4-BE49-F238E27FC236}">
                  <a16:creationId xmlns:a16="http://schemas.microsoft.com/office/drawing/2014/main" id="{2C8BE3A6-6FFF-D9FF-BABF-8B714382F4C1}"/>
                </a:ext>
              </a:extLst>
            </p:cNvPr>
            <p:cNvSpPr/>
            <p:nvPr/>
          </p:nvSpPr>
          <p:spPr bwMode="auto">
            <a:xfrm>
              <a:off x="10690070" y="2317575"/>
              <a:ext cx="309935" cy="1148202"/>
            </a:xfrm>
            <a:prstGeom prst="rect">
              <a:avLst/>
            </a:prstGeom>
            <a:solidFill>
              <a:schemeClr val="accent4"/>
            </a:solidFill>
            <a:ln w="6350">
              <a:solidFill>
                <a:schemeClr val="bg1"/>
              </a:solidFill>
              <a:miter lim="800000"/>
              <a:headEnd/>
              <a:tailEnd/>
            </a:ln>
          </p:spPr>
          <p:txBody>
            <a:bodyPr bIns="0" rtlCol="0" anchor="b"/>
            <a:lstStyle/>
            <a:p>
              <a:pPr algn="ctr" eaLnBrk="1" hangingPunct="1">
                <a:spcBef>
                  <a:spcPct val="35000"/>
                </a:spcBef>
                <a:spcAft>
                  <a:spcPct val="25000"/>
                </a:spcAft>
                <a:buClr>
                  <a:schemeClr val="folHlink"/>
                </a:buClr>
                <a:buNone/>
              </a:pPr>
              <a:r>
                <a:rPr lang="en-US" sz="1400" b="1" dirty="0">
                  <a:solidFill>
                    <a:schemeClr val="tx1"/>
                  </a:solidFill>
                  <a:latin typeface="Calibri" panose="020F0502020204030204" pitchFamily="34" charset="0"/>
                  <a:cs typeface="Calibri" panose="020F0502020204030204" pitchFamily="34" charset="0"/>
                </a:rPr>
                <a:t>+</a:t>
              </a:r>
            </a:p>
          </p:txBody>
        </p:sp>
        <p:sp>
          <p:nvSpPr>
            <p:cNvPr id="127" name="TextBox 126">
              <a:extLst>
                <a:ext uri="{FF2B5EF4-FFF2-40B4-BE49-F238E27FC236}">
                  <a16:creationId xmlns:a16="http://schemas.microsoft.com/office/drawing/2014/main" id="{0C5CF712-932C-87B8-42C9-71B608C981F4}"/>
                </a:ext>
              </a:extLst>
            </p:cNvPr>
            <p:cNvSpPr txBox="1"/>
            <p:nvPr/>
          </p:nvSpPr>
          <p:spPr bwMode="auto">
            <a:xfrm>
              <a:off x="10657116" y="3564258"/>
              <a:ext cx="375842" cy="492443"/>
            </a:xfrm>
            <a:prstGeom prst="rect">
              <a:avLst/>
            </a:prstGeom>
            <a:solidFill>
              <a:schemeClr val="tx2"/>
            </a:solidFill>
            <a:ln>
              <a:solidFill>
                <a:schemeClr val="tx1"/>
              </a:solidFill>
            </a:ln>
          </p:spPr>
          <p:txBody>
            <a:bodyPr wrap="square" lIns="0" tIns="91440" rIns="0" bIns="91440" rtlCol="0">
              <a:spAutoFit/>
            </a:bodyPr>
            <a:lstStyle/>
            <a:p>
              <a:pPr marL="7938" indent="0" algn="ctr">
                <a:tabLst/>
              </a:pPr>
              <a:r>
                <a:rPr lang="en-US" sz="1000" i="1" dirty="0">
                  <a:solidFill>
                    <a:sysClr val="windowText" lastClr="000000"/>
                  </a:solidFill>
                </a:rPr>
                <a:t>EML4::ALK</a:t>
              </a:r>
            </a:p>
          </p:txBody>
        </p:sp>
      </p:grpSp>
      <p:grpSp>
        <p:nvGrpSpPr>
          <p:cNvPr id="162" name="Group 161">
            <a:extLst>
              <a:ext uri="{FF2B5EF4-FFF2-40B4-BE49-F238E27FC236}">
                <a16:creationId xmlns:a16="http://schemas.microsoft.com/office/drawing/2014/main" id="{5DD07448-F8D4-2E3C-983D-51AADDF86607}"/>
              </a:ext>
            </a:extLst>
          </p:cNvPr>
          <p:cNvGrpSpPr/>
          <p:nvPr/>
        </p:nvGrpSpPr>
        <p:grpSpPr>
          <a:xfrm>
            <a:off x="10224263" y="2317575"/>
            <a:ext cx="375842" cy="1739126"/>
            <a:chOff x="10225560" y="2317575"/>
            <a:chExt cx="375842" cy="1739126"/>
          </a:xfrm>
        </p:grpSpPr>
        <p:sp>
          <p:nvSpPr>
            <p:cNvPr id="106" name="Rectangle 105">
              <a:extLst>
                <a:ext uri="{FF2B5EF4-FFF2-40B4-BE49-F238E27FC236}">
                  <a16:creationId xmlns:a16="http://schemas.microsoft.com/office/drawing/2014/main" id="{38574FEA-ACC0-6B19-AA8C-27BB0AE7CB51}"/>
                </a:ext>
              </a:extLst>
            </p:cNvPr>
            <p:cNvSpPr/>
            <p:nvPr/>
          </p:nvSpPr>
          <p:spPr bwMode="auto">
            <a:xfrm>
              <a:off x="10258514" y="2317575"/>
              <a:ext cx="309935" cy="775626"/>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128" name="TextBox 127">
              <a:extLst>
                <a:ext uri="{FF2B5EF4-FFF2-40B4-BE49-F238E27FC236}">
                  <a16:creationId xmlns:a16="http://schemas.microsoft.com/office/drawing/2014/main" id="{C61861D8-D549-F32D-864F-431155584E56}"/>
                </a:ext>
              </a:extLst>
            </p:cNvPr>
            <p:cNvSpPr txBox="1"/>
            <p:nvPr/>
          </p:nvSpPr>
          <p:spPr bwMode="auto">
            <a:xfrm>
              <a:off x="10225560" y="3564258"/>
              <a:ext cx="375842" cy="492443"/>
            </a:xfrm>
            <a:prstGeom prst="rect">
              <a:avLst/>
            </a:prstGeom>
            <a:solidFill>
              <a:schemeClr val="accent6"/>
            </a:solidFill>
            <a:ln>
              <a:solidFill>
                <a:schemeClr val="tx1"/>
              </a:solidFill>
            </a:ln>
          </p:spPr>
          <p:txBody>
            <a:bodyPr wrap="square" lIns="0" tIns="91440" rIns="0" bIns="91440" rtlCol="0">
              <a:spAutoFit/>
            </a:bodyPr>
            <a:lstStyle/>
            <a:p>
              <a:pPr marL="7938" indent="0" algn="ctr">
                <a:tabLst/>
              </a:pPr>
              <a:r>
                <a:rPr lang="en-US" sz="1000" i="1" dirty="0"/>
                <a:t>KRAS</a:t>
              </a:r>
            </a:p>
            <a:p>
              <a:pPr marL="7938" indent="0" algn="ctr">
                <a:tabLst/>
              </a:pPr>
              <a:r>
                <a:rPr lang="en-US" sz="1000" dirty="0"/>
                <a:t>G12F</a:t>
              </a:r>
            </a:p>
          </p:txBody>
        </p:sp>
      </p:grpSp>
      <p:sp>
        <p:nvSpPr>
          <p:cNvPr id="129" name="TextBox 128">
            <a:extLst>
              <a:ext uri="{FF2B5EF4-FFF2-40B4-BE49-F238E27FC236}">
                <a16:creationId xmlns:a16="http://schemas.microsoft.com/office/drawing/2014/main" id="{E1DA5852-EFC7-CE6D-9742-74D870A8629C}"/>
              </a:ext>
            </a:extLst>
          </p:cNvPr>
          <p:cNvSpPr txBox="1"/>
          <p:nvPr/>
        </p:nvSpPr>
        <p:spPr bwMode="auto">
          <a:xfrm>
            <a:off x="1236620" y="3636463"/>
            <a:ext cx="980600" cy="33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r" defTabSz="914400" rtl="0" eaLnBrk="1" fontAlgn="auto" latinLnBrk="0" hangingPunct="1">
              <a:lnSpc>
                <a:spcPct val="100000"/>
              </a:lnSpc>
              <a:spcBef>
                <a:spcPct val="50000"/>
              </a:spcBef>
              <a:spcAft>
                <a:spcPts val="0"/>
              </a:spcAft>
              <a:buClrTx/>
              <a:buSzTx/>
              <a:buFontTx/>
              <a:buNone/>
              <a:tabLst/>
              <a:defRPr/>
            </a:pPr>
            <a:r>
              <a:rPr lang="en-US" sz="1000" dirty="0">
                <a:solidFill>
                  <a:srgbClr val="000000"/>
                </a:solidFill>
                <a:latin typeface="Calibri" panose="020F0502020204030204" pitchFamily="34" charset="0"/>
                <a:cs typeface="Arial" panose="020B0604020202020204" pitchFamily="34" charset="0"/>
              </a:rPr>
              <a:t>Driver genomic</a:t>
            </a:r>
            <a:br>
              <a:rPr lang="en-US" sz="1000" dirty="0">
                <a:solidFill>
                  <a:srgbClr val="000000"/>
                </a:solidFill>
                <a:latin typeface="Calibri" panose="020F0502020204030204" pitchFamily="34" charset="0"/>
                <a:cs typeface="Arial" panose="020B0604020202020204" pitchFamily="34" charset="0"/>
              </a:rPr>
            </a:br>
            <a:r>
              <a:rPr lang="en-US" sz="1000" dirty="0">
                <a:solidFill>
                  <a:srgbClr val="000000"/>
                </a:solidFill>
                <a:latin typeface="Calibri" panose="020F0502020204030204" pitchFamily="34" charset="0"/>
                <a:cs typeface="Arial" panose="020B0604020202020204" pitchFamily="34" charset="0"/>
              </a:rPr>
              <a:t>alteration</a:t>
            </a:r>
            <a:endParaRPr kumimoji="0" lang="en-US" sz="10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1" name="Straight Connector 10">
            <a:extLst>
              <a:ext uri="{FF2B5EF4-FFF2-40B4-BE49-F238E27FC236}">
                <a16:creationId xmlns:a16="http://schemas.microsoft.com/office/drawing/2014/main" id="{FCA343A8-BEC0-7FE2-73F1-A96E93F87258}"/>
              </a:ext>
            </a:extLst>
          </p:cNvPr>
          <p:cNvCxnSpPr>
            <a:cxnSpLocks/>
          </p:cNvCxnSpPr>
          <p:nvPr/>
        </p:nvCxnSpPr>
        <p:spPr bwMode="auto">
          <a:xfrm>
            <a:off x="2119947" y="5369004"/>
            <a:ext cx="8874832" cy="0"/>
          </a:xfrm>
          <a:prstGeom prst="line">
            <a:avLst/>
          </a:prstGeom>
          <a:noFill/>
          <a:ln w="28575" cap="flat" cmpd="sng" algn="ctr">
            <a:solidFill>
              <a:schemeClr val="bg1"/>
            </a:solidFill>
            <a:prstDash val="sysDot"/>
            <a:round/>
            <a:headEnd type="none" w="med" len="med"/>
            <a:tailEnd type="none" w="med" len="med"/>
          </a:ln>
          <a:effectLst/>
        </p:spPr>
      </p:cxnSp>
      <p:cxnSp>
        <p:nvCxnSpPr>
          <p:cNvPr id="12" name="Straight Connector 11">
            <a:extLst>
              <a:ext uri="{FF2B5EF4-FFF2-40B4-BE49-F238E27FC236}">
                <a16:creationId xmlns:a16="http://schemas.microsoft.com/office/drawing/2014/main" id="{9973552B-4ABA-D4FA-4347-0EEA5EF9D5E8}"/>
              </a:ext>
            </a:extLst>
          </p:cNvPr>
          <p:cNvCxnSpPr>
            <a:cxnSpLocks/>
          </p:cNvCxnSpPr>
          <p:nvPr/>
        </p:nvCxnSpPr>
        <p:spPr bwMode="auto">
          <a:xfrm>
            <a:off x="2108646" y="4548479"/>
            <a:ext cx="0" cy="1644564"/>
          </a:xfrm>
          <a:prstGeom prst="line">
            <a:avLst/>
          </a:prstGeom>
          <a:noFill/>
          <a:ln w="28575" cap="flat" cmpd="sng" algn="ctr">
            <a:solidFill>
              <a:schemeClr val="bg1"/>
            </a:solidFill>
            <a:prstDash val="solid"/>
            <a:round/>
            <a:headEnd type="none" w="med" len="med"/>
            <a:tailEnd type="none" w="med" len="med"/>
          </a:ln>
          <a:effectLst/>
        </p:spPr>
      </p:cxnSp>
      <p:sp>
        <p:nvSpPr>
          <p:cNvPr id="13" name="TextBox 12">
            <a:extLst>
              <a:ext uri="{FF2B5EF4-FFF2-40B4-BE49-F238E27FC236}">
                <a16:creationId xmlns:a16="http://schemas.microsoft.com/office/drawing/2014/main" id="{B2C1FAF6-C82B-47F7-8356-25349361BD03}"/>
              </a:ext>
            </a:extLst>
          </p:cNvPr>
          <p:cNvSpPr txBox="1"/>
          <p:nvPr/>
        </p:nvSpPr>
        <p:spPr bwMode="auto">
          <a:xfrm>
            <a:off x="2096934" y="4262637"/>
            <a:ext cx="881469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a:spcBef>
                <a:spcPct val="50000"/>
              </a:spcBef>
              <a:spcAft>
                <a:spcPct val="0"/>
              </a:spcAft>
              <a:defRPr/>
            </a:pPr>
            <a:r>
              <a:rPr lang="en-US" sz="1600" b="1" dirty="0">
                <a:solidFill>
                  <a:schemeClr val="bg1"/>
                </a:solidFill>
                <a:latin typeface="Calibri" panose="020F0502020204030204" pitchFamily="34" charset="0"/>
                <a:cs typeface="Calibri" panose="020F0502020204030204" pitchFamily="34" charset="0"/>
              </a:rPr>
              <a:t>Patients Without Identified Driver Genomic Alterations (n = 26)</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nvGrpSpPr>
          <p:cNvPr id="14" name="Group 13">
            <a:extLst>
              <a:ext uri="{FF2B5EF4-FFF2-40B4-BE49-F238E27FC236}">
                <a16:creationId xmlns:a16="http://schemas.microsoft.com/office/drawing/2014/main" id="{41519835-792B-541C-6AE8-C35A711F435B}"/>
              </a:ext>
            </a:extLst>
          </p:cNvPr>
          <p:cNvGrpSpPr/>
          <p:nvPr/>
        </p:nvGrpSpPr>
        <p:grpSpPr>
          <a:xfrm>
            <a:off x="1147810" y="4456635"/>
            <a:ext cx="971344" cy="259914"/>
            <a:chOff x="449036" y="2027211"/>
            <a:chExt cx="665265" cy="510700"/>
          </a:xfrm>
        </p:grpSpPr>
        <p:cxnSp>
          <p:nvCxnSpPr>
            <p:cNvPr id="73" name="Straight Connector 72">
              <a:extLst>
                <a:ext uri="{FF2B5EF4-FFF2-40B4-BE49-F238E27FC236}">
                  <a16:creationId xmlns:a16="http://schemas.microsoft.com/office/drawing/2014/main" id="{0644E269-42ED-E4BB-B8A8-46368B87FDF9}"/>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74" name="TextBox 73">
              <a:extLst>
                <a:ext uri="{FF2B5EF4-FFF2-40B4-BE49-F238E27FC236}">
                  <a16:creationId xmlns:a16="http://schemas.microsoft.com/office/drawing/2014/main" id="{E57ED24C-702E-8DE5-29E0-A547984EE100}"/>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40</a:t>
              </a:r>
            </a:p>
          </p:txBody>
        </p:sp>
      </p:grpSp>
      <p:sp>
        <p:nvSpPr>
          <p:cNvPr id="15" name="TextBox 14">
            <a:extLst>
              <a:ext uri="{FF2B5EF4-FFF2-40B4-BE49-F238E27FC236}">
                <a16:creationId xmlns:a16="http://schemas.microsoft.com/office/drawing/2014/main" id="{2A5736F8-C864-AF92-E93F-D8D5D8B80AC8}"/>
              </a:ext>
            </a:extLst>
          </p:cNvPr>
          <p:cNvSpPr txBox="1"/>
          <p:nvPr/>
        </p:nvSpPr>
        <p:spPr bwMode="auto">
          <a:xfrm rot="16200000">
            <a:off x="180742" y="5108197"/>
            <a:ext cx="2111269" cy="58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a:spcBef>
                <a:spcPct val="50000"/>
              </a:spcBef>
              <a:defRPr/>
            </a:pPr>
            <a:r>
              <a:rPr lang="en-US" sz="1600" b="1" dirty="0">
                <a:solidFill>
                  <a:srgbClr val="000000"/>
                </a:solidFill>
                <a:latin typeface="Calibri" panose="020F0502020204030204" pitchFamily="34" charset="0"/>
                <a:cs typeface="Calibri" panose="020F0502020204030204" pitchFamily="34" charset="0"/>
              </a:rPr>
              <a:t>Best percentage change in of diameters</a:t>
            </a: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endParaRPr>
          </a:p>
        </p:txBody>
      </p:sp>
      <p:grpSp>
        <p:nvGrpSpPr>
          <p:cNvPr id="16" name="Group 15">
            <a:extLst>
              <a:ext uri="{FF2B5EF4-FFF2-40B4-BE49-F238E27FC236}">
                <a16:creationId xmlns:a16="http://schemas.microsoft.com/office/drawing/2014/main" id="{403CF605-9B86-1C6C-F89C-0A628783C45E}"/>
              </a:ext>
            </a:extLst>
          </p:cNvPr>
          <p:cNvGrpSpPr/>
          <p:nvPr/>
        </p:nvGrpSpPr>
        <p:grpSpPr>
          <a:xfrm>
            <a:off x="1016686" y="6091101"/>
            <a:ext cx="1102468" cy="259914"/>
            <a:chOff x="359230" y="2027211"/>
            <a:chExt cx="755071" cy="510700"/>
          </a:xfrm>
        </p:grpSpPr>
        <p:cxnSp>
          <p:nvCxnSpPr>
            <p:cNvPr id="71" name="Straight Connector 70">
              <a:extLst>
                <a:ext uri="{FF2B5EF4-FFF2-40B4-BE49-F238E27FC236}">
                  <a16:creationId xmlns:a16="http://schemas.microsoft.com/office/drawing/2014/main" id="{422EFBED-0E78-0302-4914-3FBA19B9DFD3}"/>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72" name="TextBox 71">
              <a:extLst>
                <a:ext uri="{FF2B5EF4-FFF2-40B4-BE49-F238E27FC236}">
                  <a16:creationId xmlns:a16="http://schemas.microsoft.com/office/drawing/2014/main" id="{B68590F2-B77F-3BA9-EE31-DAD4B35715B7}"/>
                </a:ext>
              </a:extLst>
            </p:cNvPr>
            <p:cNvSpPr txBox="1"/>
            <p:nvPr/>
          </p:nvSpPr>
          <p:spPr bwMode="auto">
            <a:xfrm>
              <a:off x="359230" y="2027211"/>
              <a:ext cx="688964"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-100</a:t>
              </a:r>
            </a:p>
          </p:txBody>
        </p:sp>
      </p:grpSp>
      <p:grpSp>
        <p:nvGrpSpPr>
          <p:cNvPr id="17" name="Group 16">
            <a:extLst>
              <a:ext uri="{FF2B5EF4-FFF2-40B4-BE49-F238E27FC236}">
                <a16:creationId xmlns:a16="http://schemas.microsoft.com/office/drawing/2014/main" id="{3A7A3467-68ED-2928-200A-834305567725}"/>
              </a:ext>
            </a:extLst>
          </p:cNvPr>
          <p:cNvGrpSpPr/>
          <p:nvPr/>
        </p:nvGrpSpPr>
        <p:grpSpPr>
          <a:xfrm>
            <a:off x="1147810" y="4690131"/>
            <a:ext cx="971344" cy="259914"/>
            <a:chOff x="449036" y="2027211"/>
            <a:chExt cx="665265" cy="510700"/>
          </a:xfrm>
        </p:grpSpPr>
        <p:cxnSp>
          <p:nvCxnSpPr>
            <p:cNvPr id="69" name="Straight Connector 68">
              <a:extLst>
                <a:ext uri="{FF2B5EF4-FFF2-40B4-BE49-F238E27FC236}">
                  <a16:creationId xmlns:a16="http://schemas.microsoft.com/office/drawing/2014/main" id="{2771CB4A-D70C-5D18-5622-65B568571CA2}"/>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70" name="TextBox 69">
              <a:extLst>
                <a:ext uri="{FF2B5EF4-FFF2-40B4-BE49-F238E27FC236}">
                  <a16:creationId xmlns:a16="http://schemas.microsoft.com/office/drawing/2014/main" id="{7983E5B4-A287-5F87-1D99-27C12BE6D7D0}"/>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r">
                <a:spcBef>
                  <a:spcPct val="50000"/>
                </a:spcBef>
                <a:spcAft>
                  <a:spcPct val="0"/>
                </a:spcAft>
                <a:defRPr/>
              </a:pPr>
              <a:r>
                <a:rPr lang="en-US" sz="1400" dirty="0">
                  <a:solidFill>
                    <a:srgbClr val="000000"/>
                  </a:solidFill>
                  <a:latin typeface="Calibri" panose="020F0502020204030204" pitchFamily="34" charset="0"/>
                  <a:cs typeface="Calibri" panose="020F0502020204030204" pitchFamily="34" charset="0"/>
                </a:rPr>
                <a:t>20</a:t>
              </a:r>
            </a:p>
          </p:txBody>
        </p:sp>
      </p:grpSp>
      <p:grpSp>
        <p:nvGrpSpPr>
          <p:cNvPr id="18" name="Group 17">
            <a:extLst>
              <a:ext uri="{FF2B5EF4-FFF2-40B4-BE49-F238E27FC236}">
                <a16:creationId xmlns:a16="http://schemas.microsoft.com/office/drawing/2014/main" id="{D1C2E048-3787-F02E-862C-77307ED26883}"/>
              </a:ext>
            </a:extLst>
          </p:cNvPr>
          <p:cNvGrpSpPr/>
          <p:nvPr/>
        </p:nvGrpSpPr>
        <p:grpSpPr>
          <a:xfrm>
            <a:off x="1139864" y="5157121"/>
            <a:ext cx="971344" cy="259914"/>
            <a:chOff x="449036" y="2027211"/>
            <a:chExt cx="665265" cy="510700"/>
          </a:xfrm>
        </p:grpSpPr>
        <p:cxnSp>
          <p:nvCxnSpPr>
            <p:cNvPr id="67" name="Straight Connector 66">
              <a:extLst>
                <a:ext uri="{FF2B5EF4-FFF2-40B4-BE49-F238E27FC236}">
                  <a16:creationId xmlns:a16="http://schemas.microsoft.com/office/drawing/2014/main" id="{B17B2FDA-AEC1-4E77-4B67-A1220DEC6E84}"/>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68" name="TextBox 67">
              <a:extLst>
                <a:ext uri="{FF2B5EF4-FFF2-40B4-BE49-F238E27FC236}">
                  <a16:creationId xmlns:a16="http://schemas.microsoft.com/office/drawing/2014/main" id="{933FD0CA-E3C7-EA84-E1FC-134720C3C8EF}"/>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r">
                <a:spcBef>
                  <a:spcPct val="50000"/>
                </a:spcBef>
                <a:spcAft>
                  <a:spcPct val="0"/>
                </a:spcAft>
                <a:defRPr/>
              </a:pPr>
              <a:r>
                <a:rPr lang="en-US" sz="1400" dirty="0">
                  <a:solidFill>
                    <a:srgbClr val="000000"/>
                  </a:solidFill>
                  <a:latin typeface="Calibri" panose="020F0502020204030204" pitchFamily="34" charset="0"/>
                  <a:cs typeface="Calibri" panose="020F0502020204030204" pitchFamily="34" charset="0"/>
                </a:rPr>
                <a:t>-20</a:t>
              </a:r>
            </a:p>
          </p:txBody>
        </p:sp>
      </p:grpSp>
      <p:grpSp>
        <p:nvGrpSpPr>
          <p:cNvPr id="19" name="Group 18">
            <a:extLst>
              <a:ext uri="{FF2B5EF4-FFF2-40B4-BE49-F238E27FC236}">
                <a16:creationId xmlns:a16="http://schemas.microsoft.com/office/drawing/2014/main" id="{F3D48C1D-C4D9-0A74-21DD-0455486B6AD0}"/>
              </a:ext>
            </a:extLst>
          </p:cNvPr>
          <p:cNvGrpSpPr/>
          <p:nvPr/>
        </p:nvGrpSpPr>
        <p:grpSpPr>
          <a:xfrm>
            <a:off x="1135891" y="5390616"/>
            <a:ext cx="971344" cy="259914"/>
            <a:chOff x="449036" y="2027211"/>
            <a:chExt cx="665265" cy="510700"/>
          </a:xfrm>
        </p:grpSpPr>
        <p:cxnSp>
          <p:nvCxnSpPr>
            <p:cNvPr id="65" name="Straight Connector 64">
              <a:extLst>
                <a:ext uri="{FF2B5EF4-FFF2-40B4-BE49-F238E27FC236}">
                  <a16:creationId xmlns:a16="http://schemas.microsoft.com/office/drawing/2014/main" id="{46EE363C-27CE-438B-8AAC-47B117F28243}"/>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66" name="TextBox 65">
              <a:extLst>
                <a:ext uri="{FF2B5EF4-FFF2-40B4-BE49-F238E27FC236}">
                  <a16:creationId xmlns:a16="http://schemas.microsoft.com/office/drawing/2014/main" id="{160D5970-0689-DAA2-2857-A264CFE95DE0}"/>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lang="en-US" sz="1400" dirty="0">
                  <a:solidFill>
                    <a:srgbClr val="000000"/>
                  </a:solidFill>
                  <a:latin typeface="Calibri" panose="020F0502020204030204" pitchFamily="34" charset="0"/>
                  <a:cs typeface="Calibri" panose="020F0502020204030204" pitchFamily="34" charset="0"/>
                </a:rPr>
                <a:t>-4</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grpSp>
      <p:grpSp>
        <p:nvGrpSpPr>
          <p:cNvPr id="20" name="Group 19">
            <a:extLst>
              <a:ext uri="{FF2B5EF4-FFF2-40B4-BE49-F238E27FC236}">
                <a16:creationId xmlns:a16="http://schemas.microsoft.com/office/drawing/2014/main" id="{978813E3-7760-BA9E-0F94-091CD94A67BE}"/>
              </a:ext>
            </a:extLst>
          </p:cNvPr>
          <p:cNvGrpSpPr/>
          <p:nvPr/>
        </p:nvGrpSpPr>
        <p:grpSpPr>
          <a:xfrm>
            <a:off x="1131918" y="5624110"/>
            <a:ext cx="971344" cy="259914"/>
            <a:chOff x="449036" y="2027211"/>
            <a:chExt cx="665265" cy="510700"/>
          </a:xfrm>
        </p:grpSpPr>
        <p:cxnSp>
          <p:nvCxnSpPr>
            <p:cNvPr id="63" name="Straight Connector 62">
              <a:extLst>
                <a:ext uri="{FF2B5EF4-FFF2-40B4-BE49-F238E27FC236}">
                  <a16:creationId xmlns:a16="http://schemas.microsoft.com/office/drawing/2014/main" id="{DADC43B4-8DD3-F226-2AB3-F09BBEBCB752}"/>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64" name="TextBox 63">
              <a:extLst>
                <a:ext uri="{FF2B5EF4-FFF2-40B4-BE49-F238E27FC236}">
                  <a16:creationId xmlns:a16="http://schemas.microsoft.com/office/drawing/2014/main" id="{5D94636F-4B74-1D54-3982-13B7EC39BCC1}"/>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lang="en-US" sz="1400" dirty="0">
                  <a:solidFill>
                    <a:srgbClr val="000000"/>
                  </a:solidFill>
                  <a:latin typeface="Calibri" panose="020F0502020204030204" pitchFamily="34" charset="0"/>
                  <a:cs typeface="Calibri" panose="020F0502020204030204" pitchFamily="34" charset="0"/>
                </a:rPr>
                <a:t>-6</a:t>
              </a: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grpSp>
      <p:grpSp>
        <p:nvGrpSpPr>
          <p:cNvPr id="21" name="Group 20">
            <a:extLst>
              <a:ext uri="{FF2B5EF4-FFF2-40B4-BE49-F238E27FC236}">
                <a16:creationId xmlns:a16="http://schemas.microsoft.com/office/drawing/2014/main" id="{CCC28EBE-8623-A75D-3D99-EC8056328367}"/>
              </a:ext>
            </a:extLst>
          </p:cNvPr>
          <p:cNvGrpSpPr/>
          <p:nvPr/>
        </p:nvGrpSpPr>
        <p:grpSpPr>
          <a:xfrm>
            <a:off x="1127945" y="5857606"/>
            <a:ext cx="971344" cy="259914"/>
            <a:chOff x="449036" y="2027211"/>
            <a:chExt cx="665265" cy="510700"/>
          </a:xfrm>
        </p:grpSpPr>
        <p:cxnSp>
          <p:nvCxnSpPr>
            <p:cNvPr id="61" name="Straight Connector 60">
              <a:extLst>
                <a:ext uri="{FF2B5EF4-FFF2-40B4-BE49-F238E27FC236}">
                  <a16:creationId xmlns:a16="http://schemas.microsoft.com/office/drawing/2014/main" id="{7C28E11B-31EE-4585-E830-DE5986B03A74}"/>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62" name="TextBox 61">
              <a:extLst>
                <a:ext uri="{FF2B5EF4-FFF2-40B4-BE49-F238E27FC236}">
                  <a16:creationId xmlns:a16="http://schemas.microsoft.com/office/drawing/2014/main" id="{8D1313CA-AECC-E71A-2C35-0A3A35CE0368}"/>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-80</a:t>
              </a:r>
            </a:p>
          </p:txBody>
        </p:sp>
      </p:grpSp>
      <p:grpSp>
        <p:nvGrpSpPr>
          <p:cNvPr id="22" name="Group 21">
            <a:extLst>
              <a:ext uri="{FF2B5EF4-FFF2-40B4-BE49-F238E27FC236}">
                <a16:creationId xmlns:a16="http://schemas.microsoft.com/office/drawing/2014/main" id="{0FEE6E7B-12A5-C7A2-0B92-8C045D2F34D0}"/>
              </a:ext>
            </a:extLst>
          </p:cNvPr>
          <p:cNvGrpSpPr/>
          <p:nvPr/>
        </p:nvGrpSpPr>
        <p:grpSpPr>
          <a:xfrm>
            <a:off x="1147810" y="4923625"/>
            <a:ext cx="971344" cy="259914"/>
            <a:chOff x="449036" y="2027211"/>
            <a:chExt cx="665265" cy="510700"/>
          </a:xfrm>
        </p:grpSpPr>
        <p:cxnSp>
          <p:nvCxnSpPr>
            <p:cNvPr id="59" name="Straight Connector 58">
              <a:extLst>
                <a:ext uri="{FF2B5EF4-FFF2-40B4-BE49-F238E27FC236}">
                  <a16:creationId xmlns:a16="http://schemas.microsoft.com/office/drawing/2014/main" id="{78D620B4-4FDD-8B25-A713-4252CC2DE9B1}"/>
                </a:ext>
              </a:extLst>
            </p:cNvPr>
            <p:cNvCxnSpPr/>
            <p:nvPr/>
          </p:nvCxnSpPr>
          <p:spPr bwMode="auto">
            <a:xfrm>
              <a:off x="1042332" y="2211877"/>
              <a:ext cx="71969" cy="0"/>
            </a:xfrm>
            <a:prstGeom prst="line">
              <a:avLst/>
            </a:prstGeom>
            <a:noFill/>
            <a:ln w="28575" cap="flat" cmpd="sng" algn="ctr">
              <a:solidFill>
                <a:schemeClr val="bg1"/>
              </a:solidFill>
              <a:prstDash val="solid"/>
              <a:round/>
              <a:headEnd type="none" w="med" len="med"/>
              <a:tailEnd type="none" w="med" len="med"/>
            </a:ln>
            <a:effectLst/>
          </p:spPr>
        </p:cxnSp>
        <p:sp>
          <p:nvSpPr>
            <p:cNvPr id="60" name="TextBox 59">
              <a:extLst>
                <a:ext uri="{FF2B5EF4-FFF2-40B4-BE49-F238E27FC236}">
                  <a16:creationId xmlns:a16="http://schemas.microsoft.com/office/drawing/2014/main" id="{28BCDCC6-F228-7E54-313E-1CEE132EA1AC}"/>
                </a:ext>
              </a:extLst>
            </p:cNvPr>
            <p:cNvSpPr txBox="1"/>
            <p:nvPr/>
          </p:nvSpPr>
          <p:spPr bwMode="auto">
            <a:xfrm>
              <a:off x="449036" y="2027211"/>
              <a:ext cx="599157" cy="51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r" defTabSz="914400" rtl="0" eaLnBrk="1" fontAlgn="auto"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0</a:t>
              </a:r>
            </a:p>
          </p:txBody>
        </p:sp>
      </p:grpSp>
      <p:cxnSp>
        <p:nvCxnSpPr>
          <p:cNvPr id="23" name="Straight Connector 22">
            <a:extLst>
              <a:ext uri="{FF2B5EF4-FFF2-40B4-BE49-F238E27FC236}">
                <a16:creationId xmlns:a16="http://schemas.microsoft.com/office/drawing/2014/main" id="{B2226D47-F2D9-5142-697A-E4DFD4ACBD73}"/>
              </a:ext>
            </a:extLst>
          </p:cNvPr>
          <p:cNvCxnSpPr>
            <a:cxnSpLocks/>
          </p:cNvCxnSpPr>
          <p:nvPr/>
        </p:nvCxnSpPr>
        <p:spPr bwMode="auto">
          <a:xfrm>
            <a:off x="2119947" y="4783267"/>
            <a:ext cx="8874832" cy="0"/>
          </a:xfrm>
          <a:prstGeom prst="line">
            <a:avLst/>
          </a:prstGeom>
          <a:noFill/>
          <a:ln w="28575" cap="flat" cmpd="sng" algn="ctr">
            <a:solidFill>
              <a:schemeClr val="bg1"/>
            </a:solidFill>
            <a:prstDash val="sysDot"/>
            <a:round/>
            <a:headEnd type="none" w="med" len="med"/>
            <a:tailEnd type="none" w="med" len="med"/>
          </a:ln>
          <a:effectLst/>
        </p:spPr>
      </p:cxnSp>
      <p:sp>
        <p:nvSpPr>
          <p:cNvPr id="24" name="Rectangle 23">
            <a:extLst>
              <a:ext uri="{FF2B5EF4-FFF2-40B4-BE49-F238E27FC236}">
                <a16:creationId xmlns:a16="http://schemas.microsoft.com/office/drawing/2014/main" id="{4F2CB2C9-368D-8911-1E58-2609A9641325}"/>
              </a:ext>
            </a:extLst>
          </p:cNvPr>
          <p:cNvSpPr/>
          <p:nvPr/>
        </p:nvSpPr>
        <p:spPr bwMode="auto">
          <a:xfrm>
            <a:off x="2170498" y="4705815"/>
            <a:ext cx="309935" cy="323119"/>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25" name="Rectangle 24">
            <a:extLst>
              <a:ext uri="{FF2B5EF4-FFF2-40B4-BE49-F238E27FC236}">
                <a16:creationId xmlns:a16="http://schemas.microsoft.com/office/drawing/2014/main" id="{F0E3C372-957A-47A4-AB92-463BF08B1C7F}"/>
              </a:ext>
            </a:extLst>
          </p:cNvPr>
          <p:cNvSpPr/>
          <p:nvPr/>
        </p:nvSpPr>
        <p:spPr bwMode="auto">
          <a:xfrm>
            <a:off x="2540285" y="4839629"/>
            <a:ext cx="309935" cy="189305"/>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26" name="Rectangle 25">
            <a:extLst>
              <a:ext uri="{FF2B5EF4-FFF2-40B4-BE49-F238E27FC236}">
                <a16:creationId xmlns:a16="http://schemas.microsoft.com/office/drawing/2014/main" id="{25BE4F14-D524-126A-A28A-56956680B09E}"/>
              </a:ext>
            </a:extLst>
          </p:cNvPr>
          <p:cNvSpPr/>
          <p:nvPr/>
        </p:nvSpPr>
        <p:spPr bwMode="auto">
          <a:xfrm>
            <a:off x="2910072" y="4921405"/>
            <a:ext cx="309935" cy="107529"/>
          </a:xfrm>
          <a:prstGeom prst="rect">
            <a:avLst/>
          </a:prstGeom>
          <a:solidFill>
            <a:schemeClr val="bg2"/>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27" name="Rectangle 26">
            <a:extLst>
              <a:ext uri="{FF2B5EF4-FFF2-40B4-BE49-F238E27FC236}">
                <a16:creationId xmlns:a16="http://schemas.microsoft.com/office/drawing/2014/main" id="{42522A0E-ABED-F1DA-A2F7-59D382893A2E}"/>
              </a:ext>
            </a:extLst>
          </p:cNvPr>
          <p:cNvSpPr/>
          <p:nvPr/>
        </p:nvSpPr>
        <p:spPr bwMode="auto">
          <a:xfrm>
            <a:off x="3649646" y="5020670"/>
            <a:ext cx="309935" cy="63711"/>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28" name="Rectangle 27">
            <a:extLst>
              <a:ext uri="{FF2B5EF4-FFF2-40B4-BE49-F238E27FC236}">
                <a16:creationId xmlns:a16="http://schemas.microsoft.com/office/drawing/2014/main" id="{0C5E32B9-3060-8F42-D303-50796A5FDA13}"/>
              </a:ext>
            </a:extLst>
          </p:cNvPr>
          <p:cNvSpPr/>
          <p:nvPr/>
        </p:nvSpPr>
        <p:spPr bwMode="auto">
          <a:xfrm>
            <a:off x="4019433" y="5020670"/>
            <a:ext cx="309935" cy="55701"/>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29" name="Rectangle 28">
            <a:extLst>
              <a:ext uri="{FF2B5EF4-FFF2-40B4-BE49-F238E27FC236}">
                <a16:creationId xmlns:a16="http://schemas.microsoft.com/office/drawing/2014/main" id="{530EC6B1-382D-40FE-8DCB-64AA80B1E32F}"/>
              </a:ext>
            </a:extLst>
          </p:cNvPr>
          <p:cNvSpPr/>
          <p:nvPr/>
        </p:nvSpPr>
        <p:spPr bwMode="auto">
          <a:xfrm>
            <a:off x="4389220" y="5020670"/>
            <a:ext cx="309935" cy="81101"/>
          </a:xfrm>
          <a:prstGeom prst="rect">
            <a:avLst/>
          </a:prstGeom>
          <a:solidFill>
            <a:schemeClr val="accent1"/>
          </a:solidFill>
          <a:ln w="6350">
            <a:solidFill>
              <a:schemeClr val="bg1"/>
            </a:solidFill>
            <a:miter lim="800000"/>
            <a:headEnd/>
            <a:tailEnd/>
          </a:ln>
        </p:spPr>
        <p:txBody>
          <a:bodyPr bIns="0" rtlCol="0" anchor="b"/>
          <a:lstStyle/>
          <a:p>
            <a:pPr algn="ctr" eaLnBrk="1" hangingPunct="1">
              <a:spcBef>
                <a:spcPct val="35000"/>
              </a:spcBef>
              <a:spcAft>
                <a:spcPct val="25000"/>
              </a:spcAft>
              <a:buClr>
                <a:schemeClr val="folHlink"/>
              </a:buClr>
              <a:buNone/>
            </a:pPr>
            <a:endParaRPr lang="en-US" sz="1400" b="1" dirty="0">
              <a:solidFill>
                <a:schemeClr val="tx1"/>
              </a:solidFill>
              <a:latin typeface="Calibri" panose="020F0502020204030204" pitchFamily="34" charset="0"/>
              <a:cs typeface="Calibri" panose="020F0502020204030204" pitchFamily="34" charset="0"/>
            </a:endParaRPr>
          </a:p>
        </p:txBody>
      </p:sp>
      <p:sp>
        <p:nvSpPr>
          <p:cNvPr id="30" name="Rectangle 29">
            <a:extLst>
              <a:ext uri="{FF2B5EF4-FFF2-40B4-BE49-F238E27FC236}">
                <a16:creationId xmlns:a16="http://schemas.microsoft.com/office/drawing/2014/main" id="{4A5A098F-15C3-1C94-0CB4-4AE1FDCC6652}"/>
              </a:ext>
            </a:extLst>
          </p:cNvPr>
          <p:cNvSpPr/>
          <p:nvPr/>
        </p:nvSpPr>
        <p:spPr bwMode="auto">
          <a:xfrm>
            <a:off x="4759007" y="5020670"/>
            <a:ext cx="309935" cy="131901"/>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31" name="Rectangle 30">
            <a:extLst>
              <a:ext uri="{FF2B5EF4-FFF2-40B4-BE49-F238E27FC236}">
                <a16:creationId xmlns:a16="http://schemas.microsoft.com/office/drawing/2014/main" id="{8FF4840B-87B3-FBFE-54BA-19D559499865}"/>
              </a:ext>
            </a:extLst>
          </p:cNvPr>
          <p:cNvSpPr/>
          <p:nvPr/>
        </p:nvSpPr>
        <p:spPr bwMode="auto">
          <a:xfrm>
            <a:off x="5128794" y="5020670"/>
            <a:ext cx="309935" cy="182701"/>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32" name="Rectangle 31">
            <a:extLst>
              <a:ext uri="{FF2B5EF4-FFF2-40B4-BE49-F238E27FC236}">
                <a16:creationId xmlns:a16="http://schemas.microsoft.com/office/drawing/2014/main" id="{7C5A1F23-5DB1-B14E-237E-C85C03898FFD}"/>
              </a:ext>
            </a:extLst>
          </p:cNvPr>
          <p:cNvSpPr/>
          <p:nvPr/>
        </p:nvSpPr>
        <p:spPr bwMode="auto">
          <a:xfrm>
            <a:off x="5498581" y="5020670"/>
            <a:ext cx="309935" cy="208101"/>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33" name="Rectangle 32">
            <a:extLst>
              <a:ext uri="{FF2B5EF4-FFF2-40B4-BE49-F238E27FC236}">
                <a16:creationId xmlns:a16="http://schemas.microsoft.com/office/drawing/2014/main" id="{87D9EDE2-8DDE-BB20-9781-C14AFB88EA3C}"/>
              </a:ext>
            </a:extLst>
          </p:cNvPr>
          <p:cNvSpPr/>
          <p:nvPr/>
        </p:nvSpPr>
        <p:spPr bwMode="auto">
          <a:xfrm>
            <a:off x="6238155" y="5024299"/>
            <a:ext cx="309935" cy="290856"/>
          </a:xfrm>
          <a:prstGeom prst="rect">
            <a:avLst/>
          </a:prstGeom>
          <a:solidFill>
            <a:schemeClr val="accent1"/>
          </a:solidFill>
          <a:ln w="6350">
            <a:solidFill>
              <a:schemeClr val="bg1"/>
            </a:solidFill>
            <a:miter lim="800000"/>
            <a:headEnd/>
            <a:tailEnd/>
          </a:ln>
        </p:spPr>
        <p:txBody>
          <a:bodyPr bIns="0" rtlCol="0" anchor="b"/>
          <a:lstStyle/>
          <a:p>
            <a:pPr algn="ctr" eaLnBrk="1" hangingPunct="1">
              <a:spcBef>
                <a:spcPct val="35000"/>
              </a:spcBef>
              <a:spcAft>
                <a:spcPct val="25000"/>
              </a:spcAft>
              <a:buClr>
                <a:schemeClr val="folHlink"/>
              </a:buClr>
              <a:buNone/>
            </a:pPr>
            <a:r>
              <a:rPr lang="en-US" sz="1400" b="1" dirty="0">
                <a:solidFill>
                  <a:schemeClr val="tx1"/>
                </a:solidFill>
                <a:latin typeface="Calibri" panose="020F0502020204030204" pitchFamily="34" charset="0"/>
                <a:cs typeface="Calibri" panose="020F0502020204030204" pitchFamily="34" charset="0"/>
              </a:rPr>
              <a:t>+</a:t>
            </a:r>
          </a:p>
        </p:txBody>
      </p:sp>
      <p:sp>
        <p:nvSpPr>
          <p:cNvPr id="34" name="Rectangle 33">
            <a:extLst>
              <a:ext uri="{FF2B5EF4-FFF2-40B4-BE49-F238E27FC236}">
                <a16:creationId xmlns:a16="http://schemas.microsoft.com/office/drawing/2014/main" id="{B3751B03-D6EC-991D-AE1E-FB229A7525B5}"/>
              </a:ext>
            </a:extLst>
          </p:cNvPr>
          <p:cNvSpPr/>
          <p:nvPr/>
        </p:nvSpPr>
        <p:spPr bwMode="auto">
          <a:xfrm>
            <a:off x="6607942" y="5020670"/>
            <a:ext cx="309935" cy="308863"/>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35" name="Rectangle 34">
            <a:extLst>
              <a:ext uri="{FF2B5EF4-FFF2-40B4-BE49-F238E27FC236}">
                <a16:creationId xmlns:a16="http://schemas.microsoft.com/office/drawing/2014/main" id="{38D5F36D-482B-AAF4-240E-E205FE0CC2A4}"/>
              </a:ext>
            </a:extLst>
          </p:cNvPr>
          <p:cNvSpPr/>
          <p:nvPr/>
        </p:nvSpPr>
        <p:spPr bwMode="auto">
          <a:xfrm>
            <a:off x="6977729" y="5020670"/>
            <a:ext cx="309935" cy="326869"/>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36" name="Rectangle 35">
            <a:extLst>
              <a:ext uri="{FF2B5EF4-FFF2-40B4-BE49-F238E27FC236}">
                <a16:creationId xmlns:a16="http://schemas.microsoft.com/office/drawing/2014/main" id="{86C8EEF0-E895-3DC8-0753-DB2A6CABD6BE}"/>
              </a:ext>
            </a:extLst>
          </p:cNvPr>
          <p:cNvSpPr/>
          <p:nvPr/>
        </p:nvSpPr>
        <p:spPr bwMode="auto">
          <a:xfrm>
            <a:off x="7347516" y="5020670"/>
            <a:ext cx="309935" cy="414930"/>
          </a:xfrm>
          <a:prstGeom prst="rect">
            <a:avLst/>
          </a:prstGeom>
          <a:solidFill>
            <a:schemeClr val="accent3"/>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37" name="Rectangle 36">
            <a:extLst>
              <a:ext uri="{FF2B5EF4-FFF2-40B4-BE49-F238E27FC236}">
                <a16:creationId xmlns:a16="http://schemas.microsoft.com/office/drawing/2014/main" id="{686C3C30-C2F4-233D-A5B6-6478E4104278}"/>
              </a:ext>
            </a:extLst>
          </p:cNvPr>
          <p:cNvSpPr/>
          <p:nvPr/>
        </p:nvSpPr>
        <p:spPr bwMode="auto">
          <a:xfrm>
            <a:off x="7717303" y="5020669"/>
            <a:ext cx="309935" cy="436701"/>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38" name="Rectangle 37">
            <a:extLst>
              <a:ext uri="{FF2B5EF4-FFF2-40B4-BE49-F238E27FC236}">
                <a16:creationId xmlns:a16="http://schemas.microsoft.com/office/drawing/2014/main" id="{69B63837-A32F-FFAB-23A4-2819A9B24ABC}"/>
              </a:ext>
            </a:extLst>
          </p:cNvPr>
          <p:cNvSpPr/>
          <p:nvPr/>
        </p:nvSpPr>
        <p:spPr bwMode="auto">
          <a:xfrm>
            <a:off x="8456877" y="5020670"/>
            <a:ext cx="309935" cy="509273"/>
          </a:xfrm>
          <a:prstGeom prst="rect">
            <a:avLst/>
          </a:prstGeom>
          <a:solidFill>
            <a:schemeClr val="accent4"/>
          </a:solidFill>
          <a:ln w="6350">
            <a:solidFill>
              <a:schemeClr val="bg1"/>
            </a:solidFill>
            <a:miter lim="800000"/>
            <a:headEnd/>
            <a:tailEnd/>
          </a:ln>
        </p:spPr>
        <p:txBody>
          <a:bodyPr bIns="0" rtlCol="0" anchor="b"/>
          <a:lstStyle/>
          <a:p>
            <a:pPr algn="ctr" eaLnBrk="1" hangingPunct="1">
              <a:spcBef>
                <a:spcPct val="35000"/>
              </a:spcBef>
              <a:spcAft>
                <a:spcPct val="25000"/>
              </a:spcAft>
              <a:buClr>
                <a:schemeClr val="folHlink"/>
              </a:buClr>
              <a:buNone/>
            </a:pPr>
            <a:r>
              <a:rPr lang="en-US" sz="1400" b="1" dirty="0">
                <a:solidFill>
                  <a:schemeClr val="tx1"/>
                </a:solidFill>
                <a:latin typeface="Calibri" panose="020F0502020204030204" pitchFamily="34" charset="0"/>
                <a:cs typeface="Calibri" panose="020F0502020204030204" pitchFamily="34" charset="0"/>
              </a:rPr>
              <a:t>+</a:t>
            </a:r>
          </a:p>
        </p:txBody>
      </p:sp>
      <p:sp>
        <p:nvSpPr>
          <p:cNvPr id="39" name="Rectangle 38">
            <a:extLst>
              <a:ext uri="{FF2B5EF4-FFF2-40B4-BE49-F238E27FC236}">
                <a16:creationId xmlns:a16="http://schemas.microsoft.com/office/drawing/2014/main" id="{81516FC8-4427-43B6-3E2E-5C6E405B1DA5}"/>
              </a:ext>
            </a:extLst>
          </p:cNvPr>
          <p:cNvSpPr/>
          <p:nvPr/>
        </p:nvSpPr>
        <p:spPr bwMode="auto">
          <a:xfrm>
            <a:off x="9196451" y="5020670"/>
            <a:ext cx="309935" cy="541930"/>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40" name="Rectangle 39">
            <a:extLst>
              <a:ext uri="{FF2B5EF4-FFF2-40B4-BE49-F238E27FC236}">
                <a16:creationId xmlns:a16="http://schemas.microsoft.com/office/drawing/2014/main" id="{A60090CA-09DB-F03D-01E0-3A877015676D}"/>
              </a:ext>
            </a:extLst>
          </p:cNvPr>
          <p:cNvSpPr/>
          <p:nvPr/>
        </p:nvSpPr>
        <p:spPr bwMode="auto">
          <a:xfrm>
            <a:off x="9566238" y="5020671"/>
            <a:ext cx="309935" cy="632644"/>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41" name="Rectangle 40">
            <a:extLst>
              <a:ext uri="{FF2B5EF4-FFF2-40B4-BE49-F238E27FC236}">
                <a16:creationId xmlns:a16="http://schemas.microsoft.com/office/drawing/2014/main" id="{06F1A9F3-7B0A-8C14-9F5C-0C60BF67EABF}"/>
              </a:ext>
            </a:extLst>
          </p:cNvPr>
          <p:cNvSpPr/>
          <p:nvPr/>
        </p:nvSpPr>
        <p:spPr bwMode="auto">
          <a:xfrm>
            <a:off x="9936025" y="5020671"/>
            <a:ext cx="309935" cy="658044"/>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42" name="Rectangle 41">
            <a:extLst>
              <a:ext uri="{FF2B5EF4-FFF2-40B4-BE49-F238E27FC236}">
                <a16:creationId xmlns:a16="http://schemas.microsoft.com/office/drawing/2014/main" id="{E4AB6F6A-4B63-D9AE-121E-7715E546DBE4}"/>
              </a:ext>
            </a:extLst>
          </p:cNvPr>
          <p:cNvSpPr/>
          <p:nvPr/>
        </p:nvSpPr>
        <p:spPr bwMode="auto">
          <a:xfrm>
            <a:off x="10675609" y="5020670"/>
            <a:ext cx="309935" cy="1148202"/>
          </a:xfrm>
          <a:prstGeom prst="rect">
            <a:avLst/>
          </a:prstGeom>
          <a:solidFill>
            <a:schemeClr val="accent2"/>
          </a:solidFill>
          <a:ln w="6350">
            <a:solidFill>
              <a:schemeClr val="bg1"/>
            </a:solidFill>
            <a:miter lim="800000"/>
            <a:headEnd/>
            <a:tailEnd/>
          </a:ln>
        </p:spPr>
        <p:txBody>
          <a:bodyPr bIns="0" rtlCol="0" anchor="b"/>
          <a:lstStyle/>
          <a:p>
            <a:pPr algn="ctr" eaLnBrk="1" hangingPunct="1">
              <a:spcBef>
                <a:spcPct val="35000"/>
              </a:spcBef>
              <a:spcAft>
                <a:spcPct val="25000"/>
              </a:spcAft>
              <a:buClr>
                <a:schemeClr val="folHlink"/>
              </a:buClr>
              <a:buNone/>
            </a:pPr>
            <a:endParaRPr lang="en-US" sz="1400" b="1" dirty="0">
              <a:solidFill>
                <a:schemeClr val="tx1"/>
              </a:solidFill>
              <a:latin typeface="Calibri" panose="020F0502020204030204" pitchFamily="34" charset="0"/>
              <a:cs typeface="Calibri" panose="020F0502020204030204" pitchFamily="34" charset="0"/>
            </a:endParaRPr>
          </a:p>
        </p:txBody>
      </p:sp>
      <p:sp>
        <p:nvSpPr>
          <p:cNvPr id="43" name="Rectangle 42">
            <a:extLst>
              <a:ext uri="{FF2B5EF4-FFF2-40B4-BE49-F238E27FC236}">
                <a16:creationId xmlns:a16="http://schemas.microsoft.com/office/drawing/2014/main" id="{6D48028E-7F2A-9B15-0B1D-E8539A04F2BC}"/>
              </a:ext>
            </a:extLst>
          </p:cNvPr>
          <p:cNvSpPr/>
          <p:nvPr/>
        </p:nvSpPr>
        <p:spPr bwMode="auto">
          <a:xfrm>
            <a:off x="3279859" y="5020670"/>
            <a:ext cx="309935" cy="63711"/>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44" name="Rectangle 43">
            <a:extLst>
              <a:ext uri="{FF2B5EF4-FFF2-40B4-BE49-F238E27FC236}">
                <a16:creationId xmlns:a16="http://schemas.microsoft.com/office/drawing/2014/main" id="{C735A23C-0894-5EC5-297C-AC89BB6B0F70}"/>
              </a:ext>
            </a:extLst>
          </p:cNvPr>
          <p:cNvSpPr/>
          <p:nvPr/>
        </p:nvSpPr>
        <p:spPr bwMode="auto">
          <a:xfrm>
            <a:off x="5868368" y="5020670"/>
            <a:ext cx="309935" cy="215359"/>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45" name="Rectangle 44">
            <a:extLst>
              <a:ext uri="{FF2B5EF4-FFF2-40B4-BE49-F238E27FC236}">
                <a16:creationId xmlns:a16="http://schemas.microsoft.com/office/drawing/2014/main" id="{1DF28D96-D028-88AB-EF2B-5E16FC0D661A}"/>
              </a:ext>
            </a:extLst>
          </p:cNvPr>
          <p:cNvSpPr/>
          <p:nvPr/>
        </p:nvSpPr>
        <p:spPr bwMode="auto">
          <a:xfrm>
            <a:off x="8087090" y="5020669"/>
            <a:ext cx="309935" cy="494760"/>
          </a:xfrm>
          <a:prstGeom prst="rect">
            <a:avLst/>
          </a:prstGeom>
          <a:solidFill>
            <a:schemeClr val="accent1"/>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sp>
        <p:nvSpPr>
          <p:cNvPr id="47" name="Rectangle 46">
            <a:extLst>
              <a:ext uri="{FF2B5EF4-FFF2-40B4-BE49-F238E27FC236}">
                <a16:creationId xmlns:a16="http://schemas.microsoft.com/office/drawing/2014/main" id="{620ADA26-5271-90C6-5745-F6AFF7977D8A}"/>
              </a:ext>
            </a:extLst>
          </p:cNvPr>
          <p:cNvSpPr/>
          <p:nvPr/>
        </p:nvSpPr>
        <p:spPr bwMode="auto">
          <a:xfrm>
            <a:off x="8826664" y="5020670"/>
            <a:ext cx="309935" cy="520159"/>
          </a:xfrm>
          <a:prstGeom prst="rect">
            <a:avLst/>
          </a:prstGeom>
          <a:solidFill>
            <a:schemeClr val="accent4"/>
          </a:solidFill>
          <a:ln w="6350">
            <a:solidFill>
              <a:schemeClr val="bg1"/>
            </a:solidFill>
            <a:miter lim="800000"/>
            <a:headEnd/>
            <a:tailEnd/>
          </a:ln>
        </p:spPr>
        <p:txBody>
          <a:bodyPr bIns="0" rtlCol="0" anchor="b"/>
          <a:lstStyle/>
          <a:p>
            <a:pPr algn="ctr" eaLnBrk="1" hangingPunct="1">
              <a:spcBef>
                <a:spcPct val="35000"/>
              </a:spcBef>
              <a:spcAft>
                <a:spcPct val="25000"/>
              </a:spcAft>
              <a:buClr>
                <a:schemeClr val="folHlink"/>
              </a:buClr>
              <a:buNone/>
            </a:pPr>
            <a:r>
              <a:rPr lang="en-US" sz="1400" b="1" dirty="0">
                <a:solidFill>
                  <a:schemeClr val="tx1"/>
                </a:solidFill>
                <a:latin typeface="Calibri" panose="020F0502020204030204" pitchFamily="34" charset="0"/>
                <a:cs typeface="Calibri" panose="020F0502020204030204" pitchFamily="34" charset="0"/>
              </a:rPr>
              <a:t>+</a:t>
            </a:r>
          </a:p>
        </p:txBody>
      </p:sp>
      <p:sp>
        <p:nvSpPr>
          <p:cNvPr id="48" name="Rectangle 47">
            <a:extLst>
              <a:ext uri="{FF2B5EF4-FFF2-40B4-BE49-F238E27FC236}">
                <a16:creationId xmlns:a16="http://schemas.microsoft.com/office/drawing/2014/main" id="{8CCBBF33-4CAA-2AD7-2724-7DBF981BB6E8}"/>
              </a:ext>
            </a:extLst>
          </p:cNvPr>
          <p:cNvSpPr/>
          <p:nvPr/>
        </p:nvSpPr>
        <p:spPr bwMode="auto">
          <a:xfrm>
            <a:off x="10305812" y="5020670"/>
            <a:ext cx="309935" cy="933815"/>
          </a:xfrm>
          <a:prstGeom prst="rect">
            <a:avLst/>
          </a:prstGeom>
          <a:solidFill>
            <a:schemeClr val="accent4"/>
          </a:solidFill>
          <a:ln w="635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cs typeface="Calibri" panose="020F0502020204030204" pitchFamily="34" charset="0"/>
            </a:endParaRPr>
          </a:p>
        </p:txBody>
      </p:sp>
      <p:cxnSp>
        <p:nvCxnSpPr>
          <p:cNvPr id="49" name="Straight Connector 48">
            <a:extLst>
              <a:ext uri="{FF2B5EF4-FFF2-40B4-BE49-F238E27FC236}">
                <a16:creationId xmlns:a16="http://schemas.microsoft.com/office/drawing/2014/main" id="{C62CA5E7-7668-DD51-4E80-DDA36B517119}"/>
              </a:ext>
            </a:extLst>
          </p:cNvPr>
          <p:cNvCxnSpPr>
            <a:cxnSpLocks/>
          </p:cNvCxnSpPr>
          <p:nvPr/>
        </p:nvCxnSpPr>
        <p:spPr bwMode="auto">
          <a:xfrm>
            <a:off x="2119947" y="5019587"/>
            <a:ext cx="8876059" cy="0"/>
          </a:xfrm>
          <a:prstGeom prst="line">
            <a:avLst/>
          </a:prstGeom>
          <a:noFill/>
          <a:ln w="28575" cap="flat" cmpd="sng" algn="ctr">
            <a:solidFill>
              <a:schemeClr val="bg1"/>
            </a:solidFill>
            <a:prstDash val="solid"/>
            <a:round/>
            <a:headEnd type="none" w="med" len="med"/>
            <a:tailEnd type="none" w="med" len="med"/>
          </a:ln>
          <a:effectLst/>
        </p:spPr>
      </p:cxnSp>
      <p:grpSp>
        <p:nvGrpSpPr>
          <p:cNvPr id="50" name="Group 49">
            <a:extLst>
              <a:ext uri="{FF2B5EF4-FFF2-40B4-BE49-F238E27FC236}">
                <a16:creationId xmlns:a16="http://schemas.microsoft.com/office/drawing/2014/main" id="{2E69931E-802A-3F18-AE1C-2025E9993A9C}"/>
              </a:ext>
            </a:extLst>
          </p:cNvPr>
          <p:cNvGrpSpPr/>
          <p:nvPr/>
        </p:nvGrpSpPr>
        <p:grpSpPr>
          <a:xfrm>
            <a:off x="3790070" y="5806440"/>
            <a:ext cx="3844745" cy="602509"/>
            <a:chOff x="11115402" y="1742803"/>
            <a:chExt cx="3844745" cy="602509"/>
          </a:xfrm>
        </p:grpSpPr>
        <p:sp>
          <p:nvSpPr>
            <p:cNvPr id="52" name="TextBox 51">
              <a:extLst>
                <a:ext uri="{FF2B5EF4-FFF2-40B4-BE49-F238E27FC236}">
                  <a16:creationId xmlns:a16="http://schemas.microsoft.com/office/drawing/2014/main" id="{B0904B80-2754-2112-6A23-046A9857A41D}"/>
                </a:ext>
              </a:extLst>
            </p:cNvPr>
            <p:cNvSpPr txBox="1"/>
            <p:nvPr/>
          </p:nvSpPr>
          <p:spPr bwMode="auto">
            <a:xfrm>
              <a:off x="11311841" y="2037535"/>
              <a:ext cx="364830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Aft>
                  <a:spcPct val="0"/>
                </a:spcAft>
              </a:pPr>
              <a:r>
                <a:rPr lang="en-US" sz="1400" b="0" dirty="0">
                  <a:solidFill>
                    <a:schemeClr val="bg1"/>
                  </a:solidFill>
                  <a:latin typeface="Calibri" panose="020F0502020204030204" pitchFamily="34" charset="0"/>
                </a:rPr>
                <a:t>CR      PR      SD     </a:t>
              </a:r>
              <a:r>
                <a:rPr lang="en-US" sz="1400" dirty="0">
                  <a:solidFill>
                    <a:schemeClr val="bg1"/>
                  </a:solidFill>
                  <a:latin typeface="Calibri" panose="020F0502020204030204" pitchFamily="34" charset="0"/>
                </a:rPr>
                <a:t>PD     </a:t>
              </a:r>
              <a:r>
                <a:rPr lang="en-US" sz="1400" b="0" dirty="0">
                  <a:solidFill>
                    <a:schemeClr val="bg1"/>
                  </a:solidFill>
                  <a:latin typeface="Calibri" panose="020F0502020204030204" pitchFamily="34" charset="0"/>
                </a:rPr>
                <a:t>NE </a:t>
              </a:r>
              <a:r>
                <a:rPr lang="en-US" sz="1400" b="1" dirty="0">
                  <a:solidFill>
                    <a:schemeClr val="bg1"/>
                  </a:solidFill>
                  <a:latin typeface="Calibri" panose="020F0502020204030204" pitchFamily="34" charset="0"/>
                </a:rPr>
                <a:t>+</a:t>
              </a:r>
              <a:r>
                <a:rPr lang="en-US" sz="1400" dirty="0">
                  <a:solidFill>
                    <a:schemeClr val="bg1"/>
                  </a:solidFill>
                  <a:latin typeface="Calibri" panose="020F0502020204030204" pitchFamily="34" charset="0"/>
                </a:rPr>
                <a:t>  Treatment ongoing</a:t>
              </a:r>
            </a:p>
          </p:txBody>
        </p:sp>
        <p:sp>
          <p:nvSpPr>
            <p:cNvPr id="53" name="Rectangle 52">
              <a:extLst>
                <a:ext uri="{FF2B5EF4-FFF2-40B4-BE49-F238E27FC236}">
                  <a16:creationId xmlns:a16="http://schemas.microsoft.com/office/drawing/2014/main" id="{839B1B37-CF45-8147-4B81-86721C52F2B9}"/>
                </a:ext>
              </a:extLst>
            </p:cNvPr>
            <p:cNvSpPr/>
            <p:nvPr/>
          </p:nvSpPr>
          <p:spPr bwMode="auto">
            <a:xfrm>
              <a:off x="11235494" y="2134478"/>
              <a:ext cx="109082" cy="109082"/>
            </a:xfrm>
            <a:prstGeom prst="rect">
              <a:avLst/>
            </a:prstGeom>
            <a:solidFill>
              <a:schemeClr val="accent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A88BC1BD-D850-EA95-DB01-E14F66132E67}"/>
                </a:ext>
              </a:extLst>
            </p:cNvPr>
            <p:cNvSpPr/>
            <p:nvPr/>
          </p:nvSpPr>
          <p:spPr bwMode="auto">
            <a:xfrm>
              <a:off x="11707934" y="2134259"/>
              <a:ext cx="109082" cy="109082"/>
            </a:xfrm>
            <a:prstGeom prst="rect">
              <a:avLst/>
            </a:prstGeom>
            <a:solidFill>
              <a:schemeClr val="accent4"/>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1DE7EB0E-EBFA-B97D-6A95-BD59E49F18D0}"/>
                </a:ext>
              </a:extLst>
            </p:cNvPr>
            <p:cNvSpPr/>
            <p:nvPr/>
          </p:nvSpPr>
          <p:spPr bwMode="auto">
            <a:xfrm>
              <a:off x="12124857" y="2134039"/>
              <a:ext cx="109082" cy="109082"/>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9B7E50DB-1F20-3320-2A38-B817207066E5}"/>
                </a:ext>
              </a:extLst>
            </p:cNvPr>
            <p:cNvSpPr/>
            <p:nvPr/>
          </p:nvSpPr>
          <p:spPr bwMode="auto">
            <a:xfrm>
              <a:off x="12513477" y="2126199"/>
              <a:ext cx="109082" cy="109082"/>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16E8A796-EBA4-686D-7F9C-8FE4D47C3BC3}"/>
                </a:ext>
              </a:extLst>
            </p:cNvPr>
            <p:cNvSpPr/>
            <p:nvPr/>
          </p:nvSpPr>
          <p:spPr bwMode="auto">
            <a:xfrm>
              <a:off x="12909717" y="2141220"/>
              <a:ext cx="109082" cy="109082"/>
            </a:xfrm>
            <a:prstGeom prst="rect">
              <a:avLst/>
            </a:prstGeom>
            <a:solidFill>
              <a:schemeClr val="bg2"/>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TextBox 57">
              <a:extLst>
                <a:ext uri="{FF2B5EF4-FFF2-40B4-BE49-F238E27FC236}">
                  <a16:creationId xmlns:a16="http://schemas.microsoft.com/office/drawing/2014/main" id="{0CC258ED-5B2C-2B2F-B001-F3CF05A9EDF1}"/>
                </a:ext>
              </a:extLst>
            </p:cNvPr>
            <p:cNvSpPr txBox="1"/>
            <p:nvPr/>
          </p:nvSpPr>
          <p:spPr bwMode="auto">
            <a:xfrm>
              <a:off x="11115402" y="1742803"/>
              <a:ext cx="37109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u="sng" dirty="0">
                  <a:solidFill>
                    <a:schemeClr val="bg1"/>
                  </a:solidFill>
                  <a:latin typeface="Calibri" panose="020F0502020204030204" pitchFamily="34" charset="0"/>
                </a:rPr>
                <a:t>BOR by BICR</a:t>
              </a:r>
            </a:p>
          </p:txBody>
        </p:sp>
      </p:grpSp>
    </p:spTree>
    <p:extLst>
      <p:ext uri="{BB962C8B-B14F-4D97-AF65-F5344CB8AC3E}">
        <p14:creationId xmlns:p14="http://schemas.microsoft.com/office/powerpoint/2010/main" val="2985578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Patritumab Deruxtecan in NSCLC Without </a:t>
            </a:r>
            <a:br>
              <a:rPr lang="en-US" dirty="0"/>
            </a:br>
            <a:r>
              <a:rPr lang="en-US" i="1" dirty="0"/>
              <a:t>EGFR</a:t>
            </a:r>
            <a:r>
              <a:rPr lang="en-US" dirty="0"/>
              <a:t> Mutations: Safety</a:t>
            </a:r>
            <a:endParaRPr lang="en-US" altLang="en-US" dirty="0"/>
          </a:p>
        </p:txBody>
      </p:sp>
      <p:sp>
        <p:nvSpPr>
          <p:cNvPr id="3" name="Content Placeholder 2">
            <a:extLst>
              <a:ext uri="{FF2B5EF4-FFF2-40B4-BE49-F238E27FC236}">
                <a16:creationId xmlns:a16="http://schemas.microsoft.com/office/drawing/2014/main" id="{1EBD17E5-69B5-834F-834B-CD65801B583C}"/>
              </a:ext>
            </a:extLst>
          </p:cNvPr>
          <p:cNvSpPr>
            <a:spLocks noGrp="1"/>
          </p:cNvSpPr>
          <p:nvPr>
            <p:ph sz="half" idx="2"/>
          </p:nvPr>
        </p:nvSpPr>
        <p:spPr>
          <a:xfrm>
            <a:off x="7672388" y="1510730"/>
            <a:ext cx="4029075" cy="4679462"/>
          </a:xfrm>
        </p:spPr>
        <p:txBody>
          <a:bodyPr/>
          <a:lstStyle/>
          <a:p>
            <a:r>
              <a:rPr lang="en-US" sz="2200" dirty="0"/>
              <a:t>Median treatment duration: 4.2 </a:t>
            </a:r>
            <a:r>
              <a:rPr lang="en-US" sz="2200" dirty="0" err="1"/>
              <a:t>mo</a:t>
            </a:r>
            <a:r>
              <a:rPr lang="en-US" sz="2200" dirty="0"/>
              <a:t> (range: 0.7-19.8)</a:t>
            </a:r>
          </a:p>
          <a:p>
            <a:r>
              <a:rPr lang="en-US" sz="2200" dirty="0"/>
              <a:t>Most common grade ≥3 TEAEs:</a:t>
            </a:r>
          </a:p>
          <a:p>
            <a:pPr lvl="1"/>
            <a:r>
              <a:rPr lang="en-US" sz="2200" dirty="0"/>
              <a:t>Neutropenia (26%), fatigue (17%), thrombocytopenia (15%), hypokalemia (13%), anemia (11%), leukopenia (11%), pneumonia (11%)</a:t>
            </a:r>
          </a:p>
          <a:p>
            <a:r>
              <a:rPr lang="en-US" sz="2200" dirty="0"/>
              <a:t>Median time to onset of treatment-related ILD: </a:t>
            </a:r>
            <a:br>
              <a:rPr lang="en-US" sz="2200" dirty="0"/>
            </a:br>
            <a:r>
              <a:rPr lang="en-US" sz="2200" dirty="0"/>
              <a:t>140 days (range: 43-331)</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Steuer. ASCO 2022. Abstr 9017.</a:t>
            </a:r>
            <a:endParaRPr lang="en-US" altLang="en-US" sz="1200" b="0" dirty="0">
              <a:solidFill>
                <a:schemeClr val="bg2"/>
              </a:solidFill>
              <a:latin typeface="Calibri" panose="020F0502020204030204" pitchFamily="34" charset="0"/>
            </a:endParaRPr>
          </a:p>
        </p:txBody>
      </p:sp>
      <p:graphicFrame>
        <p:nvGraphicFramePr>
          <p:cNvPr id="7" name="Group 3">
            <a:extLst>
              <a:ext uri="{FF2B5EF4-FFF2-40B4-BE49-F238E27FC236}">
                <a16:creationId xmlns:a16="http://schemas.microsoft.com/office/drawing/2014/main" id="{1FA4272B-1264-BFA3-6710-E1E3ADCE55F0}"/>
              </a:ext>
            </a:extLst>
          </p:cNvPr>
          <p:cNvGraphicFramePr>
            <a:graphicFrameLocks/>
          </p:cNvGraphicFramePr>
          <p:nvPr/>
        </p:nvGraphicFramePr>
        <p:xfrm>
          <a:off x="601820" y="1510732"/>
          <a:ext cx="6941980" cy="4511104"/>
        </p:xfrm>
        <a:graphic>
          <a:graphicData uri="http://schemas.openxmlformats.org/drawingml/2006/table">
            <a:tbl>
              <a:tblPr/>
              <a:tblGrid>
                <a:gridCol w="3370105">
                  <a:extLst>
                    <a:ext uri="{9D8B030D-6E8A-4147-A177-3AD203B41FA5}">
                      <a16:colId xmlns:a16="http://schemas.microsoft.com/office/drawing/2014/main" val="20000"/>
                    </a:ext>
                  </a:extLst>
                </a:gridCol>
                <a:gridCol w="3571875">
                  <a:extLst>
                    <a:ext uri="{9D8B030D-6E8A-4147-A177-3AD203B41FA5}">
                      <a16:colId xmlns:a16="http://schemas.microsoft.com/office/drawing/2014/main" val="20001"/>
                    </a:ext>
                  </a:extLst>
                </a:gridCol>
              </a:tblGrid>
              <a:tr h="54341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TEAEs,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Patritumab Deruxtecan 5.6 mg/kg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024383270"/>
                  </a:ext>
                </a:extLst>
              </a:tr>
              <a:tr h="16874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TEAE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Associated with treatment d/c*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Associated with dose reduction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Associated with dose interruption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Associated with death</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Serious TEAE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(23.4)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(51.1)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(14.9)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34 (72.3)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(40.4)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0010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Treatment-related TEAE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Associated with death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Serious TEAE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(51.1)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00101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Adjudicated treatment-related ILD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35405"/>
                  </a:ext>
                </a:extLst>
              </a:tr>
            </a:tbl>
          </a:graphicData>
        </a:graphic>
      </p:graphicFrame>
      <p:sp>
        <p:nvSpPr>
          <p:cNvPr id="5" name="TextBox 4">
            <a:extLst>
              <a:ext uri="{FF2B5EF4-FFF2-40B4-BE49-F238E27FC236}">
                <a16:creationId xmlns:a16="http://schemas.microsoft.com/office/drawing/2014/main" id="{D7700FF3-BB88-1074-73FB-439773607555}"/>
              </a:ext>
            </a:extLst>
          </p:cNvPr>
          <p:cNvSpPr txBox="1"/>
          <p:nvPr/>
        </p:nvSpPr>
        <p:spPr bwMode="auto">
          <a:xfrm>
            <a:off x="490537" y="6031695"/>
            <a:ext cx="98344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Aft>
                <a:spcPct val="0"/>
              </a:spcAft>
            </a:pPr>
            <a:r>
              <a:rPr lang="en-US" sz="1200" dirty="0">
                <a:solidFill>
                  <a:schemeClr val="bg1"/>
                </a:solidFill>
                <a:latin typeface="Calibri" panose="020F0502020204030204" pitchFamily="34" charset="0"/>
              </a:rPr>
              <a:t>*Includes pneumonitis (n = 2), pneumonia, platelet count decreased, red blood cell count decreased, pericardial effusion. </a:t>
            </a:r>
          </a:p>
          <a:p>
            <a:pPr>
              <a:spcAft>
                <a:spcPct val="0"/>
              </a:spcAft>
            </a:pPr>
            <a:r>
              <a:rPr lang="en-US" sz="1200" baseline="30000" dirty="0">
                <a:solidFill>
                  <a:schemeClr val="bg2">
                    <a:lumMod val="10000"/>
                  </a:schemeClr>
                </a:solidFill>
                <a:latin typeface="Calibri" panose="020F0502020204030204" pitchFamily="34" charset="0"/>
              </a:rPr>
              <a:t>†</a:t>
            </a:r>
            <a:r>
              <a:rPr lang="en-US" sz="1200" dirty="0">
                <a:solidFill>
                  <a:schemeClr val="bg1"/>
                </a:solidFill>
                <a:latin typeface="Calibri" panose="020F0502020204030204" pitchFamily="34" charset="0"/>
              </a:rPr>
              <a:t>Includes disease progression (n = 2), pneumonia (n = 2), COVID-19, malignant neoplasm progression, physical deconditioning, decreased WBC count.</a:t>
            </a:r>
            <a:endParaRPr lang="en-US" sz="12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940894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Patritumab Deruxtecan in NSCLC Without </a:t>
            </a:r>
            <a:br>
              <a:rPr lang="en-US" dirty="0"/>
            </a:br>
            <a:r>
              <a:rPr lang="en-US" i="1" dirty="0"/>
              <a:t>EGFR</a:t>
            </a:r>
            <a:r>
              <a:rPr lang="en-US" dirty="0"/>
              <a:t> Mutations: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dirty="0"/>
              <a:t>Patritumab deruxtecan was active in heavily pretreated patients with locally advanced or metastatic NSCLC with and without identified driver genomic alterations</a:t>
            </a:r>
            <a:endParaRPr lang="en-US" dirty="0"/>
          </a:p>
          <a:p>
            <a:pPr lvl="1"/>
            <a:r>
              <a:rPr lang="en-US" dirty="0"/>
              <a:t>Durable responses were seen with or without driver genomic alterations</a:t>
            </a:r>
          </a:p>
          <a:p>
            <a:r>
              <a:rPr lang="en-US" altLang="en-US" dirty="0"/>
              <a:t>Patritumab deruxtecan was tolerable with manageable toxicity; no new safety signals were identified </a:t>
            </a:r>
          </a:p>
          <a:p>
            <a:r>
              <a:rPr lang="en-US" altLang="en-US" dirty="0"/>
              <a:t>The investigators concluded that the promising clinical findings warrant further clinical evaluation of patritumab deruxtecan in patients with NSCLC with or without driver genomic alterations</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a:defRPr/>
            </a:pPr>
            <a:r>
              <a:rPr lang="en-US" altLang="en-US" sz="1200" b="0" spc="-10" dirty="0">
                <a:solidFill>
                  <a:schemeClr val="bg2"/>
                </a:solidFill>
                <a:latin typeface="Calibri" panose="020F0502020204030204" pitchFamily="34" charset="0"/>
              </a:rPr>
              <a:t>Steuer. ASCO 2022. Abstr 9017.</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2022!</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895478"/>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9" name="TextBox 8">
            <a:extLst>
              <a:ext uri="{FF2B5EF4-FFF2-40B4-BE49-F238E27FC236}">
                <a16:creationId xmlns:a16="http://schemas.microsoft.com/office/drawing/2014/main" id="{2B3D8715-3671-6231-4E95-763DF820789A}"/>
              </a:ext>
            </a:extLst>
          </p:cNvPr>
          <p:cNvSpPr txBox="1"/>
          <p:nvPr/>
        </p:nvSpPr>
        <p:spPr bwMode="auto">
          <a:xfrm>
            <a:off x="4361180" y="2898581"/>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Skin cancer</a:t>
            </a:r>
          </a:p>
        </p:txBody>
      </p:sp>
      <p:sp>
        <p:nvSpPr>
          <p:cNvPr id="7" name="TextBox 6">
            <a:extLst>
              <a:ext uri="{FF2B5EF4-FFF2-40B4-BE49-F238E27FC236}">
                <a16:creationId xmlns:a16="http://schemas.microsoft.com/office/drawing/2014/main" id="{2F7ECA82-B7A8-261A-145B-BB5D200DC085}"/>
              </a:ext>
            </a:extLst>
          </p:cNvPr>
          <p:cNvSpPr txBox="1"/>
          <p:nvPr/>
        </p:nvSpPr>
        <p:spPr bwMode="auto">
          <a:xfrm>
            <a:off x="612517" y="2901187"/>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dirty="0">
                <a:solidFill>
                  <a:schemeClr val="bg2"/>
                </a:solidFill>
                <a:latin typeface="Calibri" panose="020F0502020204030204" pitchFamily="34" charset="0"/>
                <a:cs typeface="Arial" panose="020B0604020202020204" pitchFamily="34" charset="0"/>
              </a:rPr>
              <a:t>Breast cancer</a:t>
            </a:r>
            <a:endPar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endParaRP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Gastrointestinal cancers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chemeClr val="bg2"/>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EFBD72D944CFE49AB5EC4642311A850" ma:contentTypeVersion="1" ma:contentTypeDescription="Create a new document." ma:contentTypeScope="" ma:versionID="f33c271db2176fe0abde8b000922c67f">
  <xsd:schema xmlns:xsd="http://www.w3.org/2001/XMLSchema" xmlns:xs="http://www.w3.org/2001/XMLSchema" xmlns:p="http://schemas.microsoft.com/office/2006/metadata/properties" xmlns:ns2="d54cbe69-32bd-412a-b004-9152f949605e" xmlns:ns3="c951935b-4f5a-4170-9663-2ab665eee0eb" targetNamespace="http://schemas.microsoft.com/office/2006/metadata/properties" ma:root="true" ma:fieldsID="0becfd367adc237557a06d71f5da6b93" ns2:_="" ns3:_="">
    <xsd:import namespace="d54cbe69-32bd-412a-b004-9152f949605e"/>
    <xsd:import namespace="c951935b-4f5a-4170-9663-2ab665eee0eb"/>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951935b-4f5a-4170-9663-2ab665eee0eb"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Document_x0020_Category xmlns="c951935b-4f5a-4170-9663-2ab665eee0eb">Conference Capsule Slides</Document_x0020_Category>
    <_dlc_DocId xmlns="d54cbe69-32bd-412a-b004-9152f949605e">56M7VY3CDVN5-452063828-2</_dlc_DocId>
    <_dlc_DocIdUrl xmlns="d54cbe69-32bd-412a-b004-9152f949605e">
      <Url>https://intranet.clinicaloptions.com/mews/oncology/ONC_2022_ASCO_CF_(PRP5083)/LUNG_9017_Steuer/_layouts/15/DocIdRedir.aspx?ID=56M7VY3CDVN5-452063828-2</Url>
      <Description>56M7VY3CDVN5-452063828-2</Description>
    </_dlc_DocIdUrl>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48BF3030-EE09-48A3-84A7-BBB45794E14D}">
  <ds:schemaRefs>
    <ds:schemaRef ds:uri="http://schemas.microsoft.com/sharepoint/v3/contenttype/forms"/>
  </ds:schemaRefs>
</ds:datastoreItem>
</file>

<file path=customXml/itemProps2.xml><?xml version="1.0" encoding="utf-8"?>
<ds:datastoreItem xmlns:ds="http://schemas.openxmlformats.org/officeDocument/2006/customXml" ds:itemID="{8A6DE7F3-1AD2-4F80-8C47-45117F22B8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c951935b-4f5a-4170-9663-2ab665eee0e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7A251D-F469-4866-B11D-06DEB05ED788}">
  <ds:schemaRefs>
    <ds:schemaRef ds:uri="http://schemas.microsoft.com/office/2006/metadata/properties"/>
    <ds:schemaRef ds:uri="http://schemas.microsoft.com/office/2006/documentManagement/types"/>
    <ds:schemaRef ds:uri="http://purl.org/dc/dcmitype/"/>
    <ds:schemaRef ds:uri="http://www.w3.org/XML/1998/namespace"/>
    <ds:schemaRef ds:uri="http://schemas.openxmlformats.org/package/2006/metadata/core-properties"/>
    <ds:schemaRef ds:uri="http://purl.org/dc/elements/1.1/"/>
    <ds:schemaRef ds:uri="d54cbe69-32bd-412a-b004-9152f949605e"/>
    <ds:schemaRef ds:uri="http://purl.org/dc/terms/"/>
    <ds:schemaRef ds:uri="http://schemas.microsoft.com/office/infopath/2007/PartnerControls"/>
    <ds:schemaRef ds:uri="c951935b-4f5a-4170-9663-2ab665eee0eb"/>
  </ds:schemaRefs>
</ds:datastoreItem>
</file>

<file path=customXml/itemProps4.xml><?xml version="1.0" encoding="utf-8"?>
<ds:datastoreItem xmlns:ds="http://schemas.openxmlformats.org/officeDocument/2006/customXml" ds:itemID="{42433D0D-FE44-4EF5-9BA5-98563E336C3D}">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573</TotalTime>
  <Words>1659</Words>
  <Application>Microsoft Office PowerPoint</Application>
  <PresentationFormat>Widescreen</PresentationFormat>
  <Paragraphs>247</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vt:lpstr>
      <vt:lpstr>Wingdings</vt:lpstr>
      <vt:lpstr>2022_CCO_Template</vt:lpstr>
      <vt:lpstr>Phase I Trial of Patritumab Deruxtecan for Previously Treated Advanced NSCLC Without  EGFR Activating Mutations</vt:lpstr>
      <vt:lpstr>About These Slides</vt:lpstr>
      <vt:lpstr>Patritumab Deruxtecan in NSCLC Without  EGFR Mutations: Background</vt:lpstr>
      <vt:lpstr>Patritumab Deruxtecan in NSCLC Without  EGFR Mutations: Study Design1-3</vt:lpstr>
      <vt:lpstr>Patritumab Deruxtecan in NSCLC Without  EGFR Mutations: Baseline Characteristics</vt:lpstr>
      <vt:lpstr>Patritumab Deruxtecan in NSCLC Without  EGFR Mutations: ORR by BICR</vt:lpstr>
      <vt:lpstr>Patritumab Deruxtecan in NSCLC Without  EGFR Mutations: Response</vt:lpstr>
      <vt:lpstr>Patritumab Deruxtecan in NSCLC Without  EGFR Mutations: Safety</vt:lpstr>
      <vt:lpstr>Patritumab Deruxtecan in NSCLC Without  EGFR Mutations: Conclusions</vt:lpstr>
      <vt:lpstr>Go Online for More CCO  Coverage of ASCO 2022!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 Trial of Patritumab Deruxtecan </dc:title>
  <dc:creator>Timothy Quill</dc:creator>
  <cp:lastModifiedBy>vwenzel@clinicaloptions.com</cp:lastModifiedBy>
  <cp:revision>29</cp:revision>
  <dcterms:created xsi:type="dcterms:W3CDTF">2022-06-02T23:20:10Z</dcterms:created>
  <dcterms:modified xsi:type="dcterms:W3CDTF">2022-06-09T20:23:12Z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0x0101005EFBD72D944CFE49AB5EC4642311A850</vt:lpwstr>
  </property>
  <property fmtid="{D5CDD505-2E9C-101B-9397-08002B2CF9AE}" pid="3" name="_dlc_DocIdItemGuid">
    <vt:lpwstr>ad50857f-869e-44af-b716-4f6efb58efec</vt:lpwstr>
  </property>
</Properties>
</file>