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8"/>
  </p:notesMasterIdLst>
  <p:sldIdLst>
    <p:sldId id="551" r:id="rId6"/>
    <p:sldId id="308" r:id="rId7"/>
    <p:sldId id="2146847508" r:id="rId8"/>
    <p:sldId id="2146847510" r:id="rId9"/>
    <p:sldId id="544" r:id="rId10"/>
    <p:sldId id="2146847465" r:id="rId11"/>
    <p:sldId id="2146847506" r:id="rId12"/>
    <p:sldId id="2146847507" r:id="rId13"/>
    <p:sldId id="547" r:id="rId14"/>
    <p:sldId id="2146847509" r:id="rId15"/>
    <p:sldId id="548" r:id="rId16"/>
    <p:sldId id="31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1" userDrawn="1">
          <p15:clr>
            <a:srgbClr val="A4A3A4"/>
          </p15:clr>
        </p15:guide>
        <p15:guide id="2" orient="horz" pos="259" userDrawn="1">
          <p15:clr>
            <a:srgbClr val="A4A3A4"/>
          </p15:clr>
        </p15:guide>
        <p15:guide id="3" orient="horz" pos="1008" userDrawn="1">
          <p15:clr>
            <a:srgbClr val="A4A3A4"/>
          </p15:clr>
        </p15:guide>
        <p15:guide id="4" orient="horz" pos="4147" userDrawn="1">
          <p15:clr>
            <a:srgbClr val="A4A3A4"/>
          </p15:clr>
        </p15:guide>
        <p15:guide id="5" orient="horz" pos="3888" userDrawn="1">
          <p15:clr>
            <a:srgbClr val="A4A3A4"/>
          </p15:clr>
        </p15:guide>
        <p15:guide id="6" orient="horz" pos="4032" userDrawn="1">
          <p15:clr>
            <a:srgbClr val="A4A3A4"/>
          </p15:clr>
        </p15:guide>
        <p15:guide id="7" pos="324" userDrawn="1">
          <p15:clr>
            <a:srgbClr val="A4A3A4"/>
          </p15:clr>
        </p15:guide>
        <p15:guide id="8" pos="454" userDrawn="1">
          <p15:clr>
            <a:srgbClr val="A4A3A4"/>
          </p15:clr>
        </p15:guide>
        <p15:guide id="9" pos="3840" userDrawn="1">
          <p15:clr>
            <a:srgbClr val="A4A3A4"/>
          </p15:clr>
        </p15:guide>
        <p15:guide id="10" pos="7409" userDrawn="1">
          <p15:clr>
            <a:srgbClr val="A4A3A4"/>
          </p15:clr>
        </p15:guide>
        <p15:guide id="11" pos="722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15" clrIdx="0"/>
  <p:cmAuthor id="8" name="Mindy Tanzola" initials="MT" lastIdx="2" clrIdx="7">
    <p:extLst>
      <p:ext uri="{19B8F6BF-5375-455C-9EA6-DF929625EA0E}">
        <p15:presenceInfo xmlns:p15="http://schemas.microsoft.com/office/powerpoint/2012/main" userId="S::mindy@scienceink.com::e94da788-77e6-4b26-ae6d-484e8c0095ed" providerId="AD"/>
      </p:ext>
    </p:extLst>
  </p:cmAuthor>
  <p:cmAuthor id="2" name=" " initials="MAC" lastIdx="11" clrIdx="1"/>
  <p:cmAuthor id="9" name="Gordon Kelley" initials="GK" lastIdx="16" clrIdx="8">
    <p:extLst>
      <p:ext uri="{19B8F6BF-5375-455C-9EA6-DF929625EA0E}">
        <p15:presenceInfo xmlns:p15="http://schemas.microsoft.com/office/powerpoint/2012/main" userId="S::gkelley@clinicaloptions.com::7e3d11cf-7436-4611-80d7-51121a63678e" providerId="AD"/>
      </p:ext>
    </p:extLst>
  </p:cmAuthor>
  <p:cmAuthor id="3" name="Andrew Bowser" initials="AB" lastIdx="1" clrIdx="2"/>
  <p:cmAuthor id="10" name="Kemi Obajimi" initials="KO" lastIdx="5" clrIdx="9">
    <p:extLst>
      <p:ext uri="{19B8F6BF-5375-455C-9EA6-DF929625EA0E}">
        <p15:presenceInfo xmlns:p15="http://schemas.microsoft.com/office/powerpoint/2012/main" userId="S::kobajimi@clinicaloptions.com::81894e25-3cbc-45b7-be28-dda6fb8d19a9" providerId="AD"/>
      </p:ext>
    </p:extLst>
  </p:cmAuthor>
  <p:cmAuthor id="4" name="Melanie Couton" initials="MAC" lastIdx="1" clrIdx="3"/>
  <p:cmAuthor id="11" name="CLINICALOPTIONS\tquill" initials="C" lastIdx="4" clrIdx="10">
    <p:extLst>
      <p:ext uri="{19B8F6BF-5375-455C-9EA6-DF929625EA0E}">
        <p15:presenceInfo xmlns:p15="http://schemas.microsoft.com/office/powerpoint/2012/main" userId="CLINICALOPTIONS\tquill" providerId="None"/>
      </p:ext>
    </p:extLst>
  </p:cmAuthor>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12" name="Dussadee Royal" initials="DR" lastIdx="3" clrIdx="11">
    <p:extLst>
      <p:ext uri="{19B8F6BF-5375-455C-9EA6-DF929625EA0E}">
        <p15:presenceInfo xmlns:p15="http://schemas.microsoft.com/office/powerpoint/2012/main" userId="S::droyal@clinicaloptions.com::51beead8-6fa0-4b98-aeba-37044af35e17"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12F444-A090-4C97-A139-7EFEDD0CA085}" v="536" dt="2022-06-07T16:53:39.5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orient="horz" pos="151"/>
        <p:guide orient="horz" pos="259"/>
        <p:guide orient="horz" pos="1008"/>
        <p:guide orient="horz" pos="4147"/>
        <p:guide orient="horz" pos="3888"/>
        <p:guide orient="horz" pos="4032"/>
        <p:guide pos="324"/>
        <p:guide pos="454"/>
        <p:guide pos="3840"/>
        <p:guide pos="7409"/>
        <p:guide pos="7229"/>
      </p:guideLst>
    </p:cSldViewPr>
  </p:slideViewPr>
  <p:notesTextViewPr>
    <p:cViewPr>
      <p:scale>
        <a:sx n="1" d="1"/>
        <a:sy n="1" d="1"/>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6/7/2022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3706551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i="1" dirty="0">
                <a:effectLst/>
                <a:latin typeface="Calibri" panose="020F0502020204030204" pitchFamily="34" charset="0"/>
                <a:ea typeface="Calibri" panose="020F0502020204030204" pitchFamily="34" charset="0"/>
                <a:cs typeface="Times New Roman" panose="02020603050405020304" pitchFamily="18" charset="0"/>
              </a:rPr>
              <a:t>APC, antigen-presenting cell;</a:t>
            </a:r>
            <a:r>
              <a:rPr lang="en-US" i="1" dirty="0"/>
              <a:t> MHC, major histocompatibility complex; NSCLC, non-small-cell lung cancer.</a:t>
            </a:r>
          </a:p>
        </p:txBody>
      </p:sp>
      <p:sp>
        <p:nvSpPr>
          <p:cNvPr id="4" name="Slide Number Placeholder 3"/>
          <p:cNvSpPr>
            <a:spLocks noGrp="1"/>
          </p:cNvSpPr>
          <p:nvPr>
            <p:ph type="sldNum" sz="quarter" idx="5"/>
          </p:nvPr>
        </p:nvSpPr>
        <p:spPr/>
        <p:txBody>
          <a:bodyPr/>
          <a:lstStyle/>
          <a:p>
            <a:fld id="{F2E4953F-501C-498F-811F-52E153962CB2}" type="slidenum">
              <a:rPr lang="en-US" smtClean="0"/>
              <a:t>3</a:t>
            </a:fld>
            <a:endParaRPr lang="en-US" dirty="0"/>
          </a:p>
        </p:txBody>
      </p:sp>
    </p:spTree>
    <p:extLst>
      <p:ext uri="{BB962C8B-B14F-4D97-AF65-F5344CB8AC3E}">
        <p14:creationId xmlns:p14="http://schemas.microsoft.com/office/powerpoint/2010/main" val="3964079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1L, first line; 2L, second line; DoR, duration of response; ECOG, Eastern Cooperative Oncology Group; EoT, end of treatment; HNSCC, head and neck squamous cell cancer; iRECIST, Immune Response Evaluation Criteria in Solid Tumors; NSCLC, non-small-cell lung cancer; ORR, objective response rate; OS, overall survival; PK/PD, pharmacokinetics/pharmacodynamics; PFS, progression-free survival; PS, performance status; RECIST, Response Evaluation Criteria in Solid Tumors; tx, treatment.</a:t>
            </a:r>
          </a:p>
        </p:txBody>
      </p:sp>
      <p:sp>
        <p:nvSpPr>
          <p:cNvPr id="4" name="Slide Number Placeholder 3"/>
          <p:cNvSpPr>
            <a:spLocks noGrp="1"/>
          </p:cNvSpPr>
          <p:nvPr>
            <p:ph type="sldNum" sz="quarter" idx="5"/>
          </p:nvPr>
        </p:nvSpPr>
        <p:spPr/>
        <p:txBody>
          <a:bodyPr/>
          <a:lstStyle/>
          <a:p>
            <a:fld id="{E748BFA0-38C9-42CB-8E2E-70C31D95D6FA}" type="slidenum">
              <a:rPr lang="en-US" smtClean="0"/>
              <a:t>4</a:t>
            </a:fld>
            <a:endParaRPr lang="en-US" dirty="0"/>
          </a:p>
        </p:txBody>
      </p:sp>
    </p:spTree>
    <p:extLst>
      <p:ext uri="{BB962C8B-B14F-4D97-AF65-F5344CB8AC3E}">
        <p14:creationId xmlns:p14="http://schemas.microsoft.com/office/powerpoint/2010/main" val="3630195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ECOG, Eastern Cooperative Oncology Group; NSCLC: non-small-cell lung cancer; PS, performance status; TPS, tumor proportion score.</a:t>
            </a:r>
          </a:p>
        </p:txBody>
      </p:sp>
      <p:sp>
        <p:nvSpPr>
          <p:cNvPr id="4" name="Slide Number Placeholder 3"/>
          <p:cNvSpPr>
            <a:spLocks noGrp="1"/>
          </p:cNvSpPr>
          <p:nvPr>
            <p:ph type="sldNum" sz="quarter" idx="5"/>
          </p:nvPr>
        </p:nvSpPr>
        <p:spPr/>
        <p:txBody>
          <a:bodyPr/>
          <a:lstStyle/>
          <a:p>
            <a:fld id="{D60ABAA2-6C4E-466F-9BAE-1C454D0B2418}" type="slidenum">
              <a:rPr lang="en-US" smtClean="0"/>
              <a:t>5</a:t>
            </a:fld>
            <a:endParaRPr lang="en-US" dirty="0"/>
          </a:p>
        </p:txBody>
      </p:sp>
    </p:spTree>
    <p:extLst>
      <p:ext uri="{BB962C8B-B14F-4D97-AF65-F5344CB8AC3E}">
        <p14:creationId xmlns:p14="http://schemas.microsoft.com/office/powerpoint/2010/main" val="599363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DCR, disease control rate; iRECIST, immune response evaluation criteria in solid tumors; ORR, overall response rate; NE, not estimable; PD, progressive disease; PR, partial response; RECIST, Response Evaluation Criteria in Solid Tumors; SD, stable disease.</a:t>
            </a:r>
          </a:p>
        </p:txBody>
      </p:sp>
      <p:sp>
        <p:nvSpPr>
          <p:cNvPr id="4" name="Slide Number Placeholder 3"/>
          <p:cNvSpPr>
            <a:spLocks noGrp="1"/>
          </p:cNvSpPr>
          <p:nvPr>
            <p:ph type="sldNum" sz="quarter" idx="5"/>
          </p:nvPr>
        </p:nvSpPr>
        <p:spPr/>
        <p:txBody>
          <a:bodyPr/>
          <a:lstStyle/>
          <a:p>
            <a:fld id="{E748BFA0-38C9-42CB-8E2E-70C31D95D6FA}" type="slidenum">
              <a:rPr lang="en-US" smtClean="0"/>
              <a:t>6</a:t>
            </a:fld>
            <a:endParaRPr lang="en-US" dirty="0"/>
          </a:p>
        </p:txBody>
      </p:sp>
    </p:spTree>
    <p:extLst>
      <p:ext uri="{BB962C8B-B14F-4D97-AF65-F5344CB8AC3E}">
        <p14:creationId xmlns:p14="http://schemas.microsoft.com/office/powerpoint/2010/main" val="2270479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DCR, disease-control rate; DoR, duration of response; iRECIST, Immune Response Evaluation Criteria in Solid Tumors; ORR, overall response rate; TPS, tumor proportion score.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48BFA0-38C9-42CB-8E2E-70C31D95D6F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5700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 PFS, progression-free survival; TPS, tumor proportion score.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48BFA0-38C9-42CB-8E2E-70C31D95D6F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8626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TRAE, treatment-related adverse events.</a:t>
            </a:r>
          </a:p>
        </p:txBody>
      </p:sp>
      <p:sp>
        <p:nvSpPr>
          <p:cNvPr id="4" name="Slide Number Placeholder 3"/>
          <p:cNvSpPr>
            <a:spLocks noGrp="1"/>
          </p:cNvSpPr>
          <p:nvPr>
            <p:ph type="sldNum" sz="quarter" idx="5"/>
          </p:nvPr>
        </p:nvSpPr>
        <p:spPr/>
        <p:txBody>
          <a:bodyPr/>
          <a:lstStyle/>
          <a:p>
            <a:fld id="{D60ABAA2-6C4E-466F-9BAE-1C454D0B2418}" type="slidenum">
              <a:rPr lang="en-US" smtClean="0"/>
              <a:t>9</a:t>
            </a:fld>
            <a:endParaRPr lang="en-US" dirty="0"/>
          </a:p>
        </p:txBody>
      </p:sp>
    </p:spTree>
    <p:extLst>
      <p:ext uri="{BB962C8B-B14F-4D97-AF65-F5344CB8AC3E}">
        <p14:creationId xmlns:p14="http://schemas.microsoft.com/office/powerpoint/2010/main" val="1791476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5"/>
          </p:nvPr>
        </p:nvSpPr>
        <p:spPr/>
        <p:txBody>
          <a:bodyPr/>
          <a:lstStyle/>
          <a:p>
            <a:fld id="{D60ABAA2-6C4E-466F-9BAE-1C454D0B2418}" type="slidenum">
              <a:rPr lang="en-US" smtClean="0"/>
              <a:t>10</a:t>
            </a:fld>
            <a:endParaRPr lang="en-US" dirty="0"/>
          </a:p>
        </p:txBody>
      </p:sp>
    </p:spTree>
    <p:extLst>
      <p:ext uri="{BB962C8B-B14F-4D97-AF65-F5344CB8AC3E}">
        <p14:creationId xmlns:p14="http://schemas.microsoft.com/office/powerpoint/2010/main" val="3436429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iRECIST, Immune Response Evaluation Criteria in Solid Tumors; NSCLC, non-small-cell lung cancer; ORR, overall response rate; PR partial response; TRAEs, treatment-related adverse events.</a:t>
            </a:r>
          </a:p>
        </p:txBody>
      </p:sp>
      <p:sp>
        <p:nvSpPr>
          <p:cNvPr id="4" name="Slide Number Placeholder 3"/>
          <p:cNvSpPr>
            <a:spLocks noGrp="1"/>
          </p:cNvSpPr>
          <p:nvPr>
            <p:ph type="sldNum" sz="quarter" idx="5"/>
          </p:nvPr>
        </p:nvSpPr>
        <p:spPr/>
        <p:txBody>
          <a:bodyPr/>
          <a:lstStyle/>
          <a:p>
            <a:fld id="{D60ABAA2-6C4E-466F-9BAE-1C454D0B2418}" type="slidenum">
              <a:rPr lang="en-US" smtClean="0"/>
              <a:t>11</a:t>
            </a:fld>
            <a:endParaRPr lang="en-US" dirty="0"/>
          </a:p>
        </p:txBody>
      </p:sp>
    </p:spTree>
    <p:extLst>
      <p:ext uri="{BB962C8B-B14F-4D97-AF65-F5344CB8AC3E}">
        <p14:creationId xmlns:p14="http://schemas.microsoft.com/office/powerpoint/2010/main" val="13024742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Phase II TACTI-002 Trial: Updated Results </a:t>
            </a:r>
            <a:br>
              <a:rPr lang="en-US" altLang="en-US" sz="4000" dirty="0"/>
            </a:br>
            <a:r>
              <a:rPr lang="en-US" altLang="en-US" sz="4000" dirty="0"/>
              <a:t>With Eftilagimod Alpha Plus Pembrolizumab as First-line Therapy in Advanced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4459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2022 ASCO Annual Meeting, June 3-7, 2022, Chicago, Illinois</a:t>
            </a:r>
            <a:endParaRPr lang="en-US" altLang="en-US" sz="1600" kern="0" dirty="0">
              <a:solidFill>
                <a:schemeClr val="bg2"/>
              </a:solidFill>
              <a:latin typeface="Calibri" panose="020F0502020204030204" pitchFamily="34" charset="0"/>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44241-5B21-4DD6-A084-CA8AC897FE37}"/>
              </a:ext>
            </a:extLst>
          </p:cNvPr>
          <p:cNvSpPr>
            <a:spLocks noGrp="1"/>
          </p:cNvSpPr>
          <p:nvPr>
            <p:ph type="title"/>
          </p:nvPr>
        </p:nvSpPr>
        <p:spPr/>
        <p:txBody>
          <a:bodyPr/>
          <a:lstStyle/>
          <a:p>
            <a:r>
              <a:rPr lang="en-US" dirty="0"/>
              <a:t>TACTI-002: Background</a:t>
            </a:r>
          </a:p>
        </p:txBody>
      </p:sp>
      <p:sp>
        <p:nvSpPr>
          <p:cNvPr id="3" name="Content Placeholder 2">
            <a:extLst>
              <a:ext uri="{FF2B5EF4-FFF2-40B4-BE49-F238E27FC236}">
                <a16:creationId xmlns:a16="http://schemas.microsoft.com/office/drawing/2014/main" id="{936FFCA3-C04F-4C08-90F1-7EA1D715382C}"/>
              </a:ext>
            </a:extLst>
          </p:cNvPr>
          <p:cNvSpPr>
            <a:spLocks noGrp="1"/>
          </p:cNvSpPr>
          <p:nvPr>
            <p:ph idx="1"/>
          </p:nvPr>
        </p:nvSpPr>
        <p:spPr/>
        <p:txBody>
          <a:bodyPr/>
          <a:lstStyle/>
          <a:p>
            <a:r>
              <a:rPr lang="en-US" dirty="0"/>
              <a:t>Eftilagimod alpha is a recombinant, soluble LAG-3 fusion protein</a:t>
            </a:r>
            <a:r>
              <a:rPr lang="en-US" baseline="30000" dirty="0"/>
              <a:t>1-3</a:t>
            </a:r>
          </a:p>
          <a:p>
            <a:pPr lvl="1"/>
            <a:r>
              <a:rPr lang="en-US" dirty="0"/>
              <a:t>Binds to MHC class II molecules to mediate the activation of APCs </a:t>
            </a:r>
          </a:p>
          <a:p>
            <a:pPr lvl="2"/>
            <a:r>
              <a:rPr lang="en-US" dirty="0"/>
              <a:t>APC activation leads to CD8 T-cell activation, which potentially reduces the number of nonresponders to antagonists of PD-1/PD-L1</a:t>
            </a:r>
            <a:endParaRPr lang="en-US" baseline="30000" dirty="0"/>
          </a:p>
          <a:p>
            <a:pPr lvl="1"/>
            <a:r>
              <a:rPr lang="en-US" dirty="0"/>
              <a:t>Does not bind to LAG-3 on the T-cell</a:t>
            </a:r>
            <a:r>
              <a:rPr lang="en-US" baseline="30000" dirty="0"/>
              <a:t>3</a:t>
            </a:r>
          </a:p>
          <a:p>
            <a:r>
              <a:rPr lang="en-US" dirty="0"/>
              <a:t>TACTI-002 is a phase II trial of eftilagimod alpha plus pembrolizumab in patients with untreated advanced NSCLC, recurrent/refractory NSCLC or recurrent/metastatic squamous head and neck cancer</a:t>
            </a:r>
          </a:p>
          <a:p>
            <a:pPr lvl="1"/>
            <a:r>
              <a:rPr lang="en-US" dirty="0"/>
              <a:t>Current analysis reports results from the cohort of patients with previously untreated advanced NSCLC</a:t>
            </a:r>
            <a:r>
              <a:rPr lang="en-US" baseline="30000" dirty="0"/>
              <a:t>3</a:t>
            </a:r>
          </a:p>
        </p:txBody>
      </p:sp>
      <p:sp>
        <p:nvSpPr>
          <p:cNvPr id="12" name="TextBox 11">
            <a:extLst>
              <a:ext uri="{FF2B5EF4-FFF2-40B4-BE49-F238E27FC236}">
                <a16:creationId xmlns:a16="http://schemas.microsoft.com/office/drawing/2014/main" id="{E835313F-46FC-46F0-A53D-C6E52B9A9D2E}"/>
              </a:ext>
            </a:extLst>
          </p:cNvPr>
          <p:cNvSpPr txBox="1"/>
          <p:nvPr/>
        </p:nvSpPr>
        <p:spPr bwMode="auto">
          <a:xfrm>
            <a:off x="415704" y="6417490"/>
            <a:ext cx="67133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121917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1. Peguero</a:t>
            </a:r>
            <a:r>
              <a:rPr lang="en-US" sz="1200" dirty="0">
                <a:solidFill>
                  <a:srgbClr val="455560"/>
                </a:solidFill>
                <a:latin typeface="Calibri" panose="020F0502020204030204" pitchFamily="34" charset="0"/>
              </a:rPr>
              <a:t>. ASCO 2019. Abstr TPS2667. 2.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Clay. ASCO 2021. Abstr 9046. 3. Felip. ASCO 2022. Abstr </a:t>
            </a:r>
            <a:r>
              <a:rPr lang="en-US" sz="1200" dirty="0">
                <a:solidFill>
                  <a:srgbClr val="455560"/>
                </a:solidFill>
                <a:latin typeface="Calibri" panose="020F0502020204030204" pitchFamily="34" charset="0"/>
              </a:rPr>
              <a:t>9003</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 </a:t>
            </a:r>
          </a:p>
        </p:txBody>
      </p:sp>
    </p:spTree>
    <p:extLst>
      <p:ext uri="{BB962C8B-B14F-4D97-AF65-F5344CB8AC3E}">
        <p14:creationId xmlns:p14="http://schemas.microsoft.com/office/powerpoint/2010/main" val="333158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6FFCA3-C04F-4C08-90F1-7EA1D715382C}"/>
              </a:ext>
            </a:extLst>
          </p:cNvPr>
          <p:cNvSpPr>
            <a:spLocks noGrp="1"/>
          </p:cNvSpPr>
          <p:nvPr>
            <p:ph idx="1"/>
          </p:nvPr>
        </p:nvSpPr>
        <p:spPr>
          <a:xfrm>
            <a:off x="604676" y="1513047"/>
            <a:ext cx="10818102" cy="4650686"/>
          </a:xfrm>
        </p:spPr>
        <p:txBody>
          <a:bodyPr/>
          <a:lstStyle/>
          <a:p>
            <a:r>
              <a:rPr lang="en-US" sz="2000" dirty="0"/>
              <a:t>Nonrandomized, parallel assignment, open-label phase II trial </a:t>
            </a:r>
          </a:p>
          <a:p>
            <a:endParaRPr lang="en-US" sz="2000" dirty="0"/>
          </a:p>
          <a:p>
            <a:endParaRPr lang="en-US" sz="2000" dirty="0"/>
          </a:p>
          <a:p>
            <a:endParaRPr lang="en-US" sz="2000" dirty="0"/>
          </a:p>
          <a:p>
            <a:endParaRPr lang="en-US" sz="2000" dirty="0"/>
          </a:p>
          <a:p>
            <a:endParaRPr lang="en-US" sz="2000" dirty="0"/>
          </a:p>
          <a:p>
            <a:pPr marL="0" indent="0">
              <a:buNone/>
            </a:pPr>
            <a:endParaRPr lang="en-US" sz="2000" dirty="0"/>
          </a:p>
          <a:p>
            <a:endParaRPr lang="en-US" sz="2000" dirty="0"/>
          </a:p>
          <a:p>
            <a:pPr>
              <a:spcBef>
                <a:spcPts val="500"/>
              </a:spcBef>
            </a:pPr>
            <a:r>
              <a:rPr lang="en-US" sz="2000" b="1" dirty="0"/>
              <a:t>Primary endpoint: </a:t>
            </a:r>
            <a:r>
              <a:rPr lang="en-US" sz="2000" dirty="0"/>
              <a:t>ORR per iRECIST</a:t>
            </a:r>
          </a:p>
          <a:p>
            <a:pPr>
              <a:spcBef>
                <a:spcPts val="500"/>
              </a:spcBef>
            </a:pPr>
            <a:r>
              <a:rPr lang="en-US" sz="2000" b="1" dirty="0"/>
              <a:t>Secondary endpoints: </a:t>
            </a:r>
            <a:r>
              <a:rPr lang="en-US" sz="2000" dirty="0"/>
              <a:t>ORR by RECIST 1.1, PFS, OS, DoR, safety and PK/PD (including potential biomarkers)</a:t>
            </a:r>
          </a:p>
        </p:txBody>
      </p:sp>
      <p:sp>
        <p:nvSpPr>
          <p:cNvPr id="16" name="TextBox 15">
            <a:extLst>
              <a:ext uri="{FF2B5EF4-FFF2-40B4-BE49-F238E27FC236}">
                <a16:creationId xmlns:a16="http://schemas.microsoft.com/office/drawing/2014/main" id="{7B1EE1DF-0D64-25A0-D45E-29992847DCD2}"/>
              </a:ext>
            </a:extLst>
          </p:cNvPr>
          <p:cNvSpPr txBox="1"/>
          <p:nvPr/>
        </p:nvSpPr>
        <p:spPr bwMode="auto">
          <a:xfrm>
            <a:off x="2825632" y="2295958"/>
            <a:ext cx="2409132" cy="1039675"/>
          </a:xfrm>
          <a:prstGeom prst="rect">
            <a:avLst/>
          </a:prstGeom>
          <a:noFill/>
          <a:ln w="38100" algn="ctr">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sp>
        <p:nvSpPr>
          <p:cNvPr id="2" name="Title 1">
            <a:extLst>
              <a:ext uri="{FF2B5EF4-FFF2-40B4-BE49-F238E27FC236}">
                <a16:creationId xmlns:a16="http://schemas.microsoft.com/office/drawing/2014/main" id="{FD444241-5B21-4DD6-A084-CA8AC897FE37}"/>
              </a:ext>
            </a:extLst>
          </p:cNvPr>
          <p:cNvSpPr>
            <a:spLocks noGrp="1"/>
          </p:cNvSpPr>
          <p:nvPr>
            <p:ph type="title"/>
          </p:nvPr>
        </p:nvSpPr>
        <p:spPr/>
        <p:txBody>
          <a:bodyPr/>
          <a:lstStyle/>
          <a:p>
            <a:r>
              <a:rPr lang="en-US" dirty="0"/>
              <a:t>TACTI-002: Eftilagimod Alpha Plus Pembrolizumab in NSCLC or HNSCC</a:t>
            </a:r>
            <a:r>
              <a:rPr lang="en-US" baseline="30000" dirty="0"/>
              <a:t>1-4</a:t>
            </a:r>
          </a:p>
        </p:txBody>
      </p:sp>
      <p:sp>
        <p:nvSpPr>
          <p:cNvPr id="6" name="TextBox 5">
            <a:extLst>
              <a:ext uri="{FF2B5EF4-FFF2-40B4-BE49-F238E27FC236}">
                <a16:creationId xmlns:a16="http://schemas.microsoft.com/office/drawing/2014/main" id="{1840A76B-934B-42EB-A318-D7581F10610D}"/>
              </a:ext>
            </a:extLst>
          </p:cNvPr>
          <p:cNvSpPr txBox="1"/>
          <p:nvPr/>
        </p:nvSpPr>
        <p:spPr bwMode="auto">
          <a:xfrm>
            <a:off x="426271" y="6404418"/>
            <a:ext cx="77160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121917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1. Peguero</a:t>
            </a:r>
            <a:r>
              <a:rPr lang="en-US" sz="1200" dirty="0">
                <a:solidFill>
                  <a:srgbClr val="455560"/>
                </a:solidFill>
                <a:latin typeface="Calibri" panose="020F0502020204030204" pitchFamily="34" charset="0"/>
              </a:rPr>
              <a:t>. ASCO 2019. Abstr TPS2667. 2.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Clay. ASCO 2021. Abstr 9046. 3. Felip. ASCO 2022. Abstr </a:t>
            </a:r>
            <a:r>
              <a:rPr lang="en-US" sz="1200" dirty="0">
                <a:solidFill>
                  <a:srgbClr val="455560"/>
                </a:solidFill>
                <a:latin typeface="Calibri" panose="020F0502020204030204" pitchFamily="34" charset="0"/>
              </a:rPr>
              <a:t>9003</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 4. NCT03625323.</a:t>
            </a:r>
          </a:p>
        </p:txBody>
      </p:sp>
      <p:sp>
        <p:nvSpPr>
          <p:cNvPr id="4" name="Rectangle 3">
            <a:extLst>
              <a:ext uri="{FF2B5EF4-FFF2-40B4-BE49-F238E27FC236}">
                <a16:creationId xmlns:a16="http://schemas.microsoft.com/office/drawing/2014/main" id="{BC6979B8-C939-49BE-86B9-E79E91701E6A}"/>
              </a:ext>
            </a:extLst>
          </p:cNvPr>
          <p:cNvSpPr/>
          <p:nvPr/>
        </p:nvSpPr>
        <p:spPr bwMode="auto">
          <a:xfrm>
            <a:off x="2887647" y="2359931"/>
            <a:ext cx="2297830" cy="914400"/>
          </a:xfrm>
          <a:prstGeom prst="rect">
            <a:avLst/>
          </a:prstGeom>
          <a:solidFill>
            <a:schemeClr val="accent6"/>
          </a:solidFill>
          <a:ln w="0">
            <a:noFill/>
            <a:miter lim="800000"/>
            <a:headEnd/>
            <a:tailEnd/>
          </a:ln>
        </p:spPr>
        <p:txBody>
          <a:bodyPr rtlCol="0" anchor="ctr"/>
          <a:lstStyle/>
          <a:p>
            <a:pPr marL="0" marR="0" lvl="0" indent="0" algn="ctr" defTabSz="1219170" rtl="0" eaLnBrk="1" fontAlgn="auto" latinLnBrk="0" hangingPunct="1">
              <a:lnSpc>
                <a:spcPct val="100000"/>
              </a:lnSpc>
              <a:spcBef>
                <a:spcPct val="35000"/>
              </a:spcBef>
              <a:spcAft>
                <a:spcPct val="25000"/>
              </a:spcAft>
              <a:buClr>
                <a:srgbClr val="015873"/>
              </a:buClr>
              <a:buSzTx/>
              <a:buFontTx/>
              <a:buNone/>
              <a:tabLst/>
              <a:defRPr/>
            </a:pPr>
            <a:r>
              <a:rPr kumimoji="0" lang="en-US" b="1" i="0" u="sng" strike="noStrike" kern="1200" cap="none" spc="0" normalizeH="0" baseline="0" noProof="0" dirty="0">
                <a:ln>
                  <a:noFill/>
                </a:ln>
                <a:solidFill>
                  <a:srgbClr val="FFFFFF"/>
                </a:solidFill>
                <a:effectLst/>
                <a:uLnTx/>
                <a:uFillTx/>
                <a:latin typeface="Calibri" panose="020F0502020204030204" pitchFamily="34" charset="0"/>
                <a:ea typeface="+mn-ea"/>
                <a:cs typeface="+mn-cs"/>
              </a:rPr>
              <a:t>Part A</a:t>
            </a:r>
            <a:r>
              <a:rPr kumimoji="0" lang="en-US" b="1" i="0" strike="noStrike" kern="1200" cap="none" spc="0" normalizeH="0" baseline="0" noProof="0" dirty="0">
                <a:ln>
                  <a:noFill/>
                </a:ln>
                <a:solidFill>
                  <a:srgbClr val="FFFFFF"/>
                </a:solidFill>
                <a:effectLst/>
                <a:uLnTx/>
                <a:uFillTx/>
                <a:latin typeface="Calibri" panose="020F0502020204030204" pitchFamily="34" charset="0"/>
                <a:ea typeface="+mn-ea"/>
                <a:cs typeface="+mn-cs"/>
              </a:rPr>
              <a:t>:</a:t>
            </a:r>
            <a:r>
              <a:rPr kumimoji="0" 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r>
              <a:rPr lang="en-US" dirty="0">
                <a:solidFill>
                  <a:srgbClr val="FFFFFF"/>
                </a:solidFill>
                <a:latin typeface="Calibri" panose="020F0502020204030204" pitchFamily="34" charset="0"/>
              </a:rPr>
              <a:t>1L</a:t>
            </a: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NSCLC unselected for PD-L1  </a:t>
            </a:r>
            <a:r>
              <a:rPr lang="en-US" dirty="0">
                <a:solidFill>
                  <a:srgbClr val="FFFFFF"/>
                </a:solidFill>
                <a:latin typeface="Calibri" panose="020F0502020204030204" pitchFamily="34" charset="0"/>
              </a:rPr>
              <a:t>(n = 114)</a:t>
            </a:r>
            <a:endPar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1" name="Rectangle 10">
            <a:extLst>
              <a:ext uri="{FF2B5EF4-FFF2-40B4-BE49-F238E27FC236}">
                <a16:creationId xmlns:a16="http://schemas.microsoft.com/office/drawing/2014/main" id="{35F5D544-7E8E-412A-B43C-8480838C8DE8}"/>
              </a:ext>
            </a:extLst>
          </p:cNvPr>
          <p:cNvSpPr/>
          <p:nvPr/>
        </p:nvSpPr>
        <p:spPr bwMode="auto">
          <a:xfrm>
            <a:off x="2872407" y="3466056"/>
            <a:ext cx="2306378" cy="914400"/>
          </a:xfrm>
          <a:prstGeom prst="rect">
            <a:avLst/>
          </a:prstGeom>
          <a:solidFill>
            <a:schemeClr val="accent3"/>
          </a:solidFill>
          <a:ln w="0">
            <a:noFill/>
            <a:miter lim="800000"/>
            <a:headEnd/>
            <a:tailEnd/>
          </a:ln>
        </p:spPr>
        <p:txBody>
          <a:bodyPr rtlCol="0" anchor="ctr"/>
          <a:lstStyle/>
          <a:p>
            <a:pPr marL="0" marR="0" lvl="0" indent="0" algn="ctr" defTabSz="1219170" rtl="0" eaLnBrk="1" fontAlgn="auto" latinLnBrk="0" hangingPunct="1">
              <a:lnSpc>
                <a:spcPct val="100000"/>
              </a:lnSpc>
              <a:spcBef>
                <a:spcPct val="35000"/>
              </a:spcBef>
              <a:spcAft>
                <a:spcPct val="25000"/>
              </a:spcAft>
              <a:buClr>
                <a:srgbClr val="015873"/>
              </a:buClr>
              <a:buSzTx/>
              <a:buFontTx/>
              <a:buNone/>
              <a:tabLst/>
              <a:defRPr/>
            </a:pPr>
            <a:r>
              <a:rPr kumimoji="0" lang="en-US" b="1" i="0" u="sng" strike="noStrike" kern="1200" cap="none" spc="0" normalizeH="0" baseline="0" noProof="0" dirty="0">
                <a:ln>
                  <a:noFill/>
                </a:ln>
                <a:solidFill>
                  <a:srgbClr val="FFFFFF"/>
                </a:solidFill>
                <a:effectLst/>
                <a:uLnTx/>
                <a:uFillTx/>
                <a:latin typeface="Calibri" panose="020F0502020204030204" pitchFamily="34" charset="0"/>
                <a:ea typeface="+mn-ea"/>
                <a:cs typeface="+mn-cs"/>
              </a:rPr>
              <a:t>Part B</a:t>
            </a:r>
            <a:r>
              <a:rPr kumimoji="0" lang="en-US" b="1" i="0" strike="noStrike" kern="1200" cap="none" spc="0" normalizeH="0" baseline="0" noProof="0" dirty="0">
                <a:ln>
                  <a:noFill/>
                </a:ln>
                <a:solidFill>
                  <a:srgbClr val="FFFFFF"/>
                </a:solidFill>
                <a:effectLst/>
                <a:uLnTx/>
                <a:uFillTx/>
                <a:latin typeface="Calibri" panose="020F0502020204030204" pitchFamily="34" charset="0"/>
                <a:ea typeface="+mn-ea"/>
                <a:cs typeface="+mn-cs"/>
              </a:rPr>
              <a:t>:</a:t>
            </a: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2L NSCLC </a:t>
            </a:r>
            <a:b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refractory to anti–PD-1/PD-L1 tx (n = 36)</a:t>
            </a:r>
          </a:p>
        </p:txBody>
      </p:sp>
      <p:sp>
        <p:nvSpPr>
          <p:cNvPr id="12" name="Rectangle 11">
            <a:extLst>
              <a:ext uri="{FF2B5EF4-FFF2-40B4-BE49-F238E27FC236}">
                <a16:creationId xmlns:a16="http://schemas.microsoft.com/office/drawing/2014/main" id="{A21C17B9-4AE4-4725-81E3-05B886939400}"/>
              </a:ext>
            </a:extLst>
          </p:cNvPr>
          <p:cNvSpPr/>
          <p:nvPr/>
        </p:nvSpPr>
        <p:spPr bwMode="auto">
          <a:xfrm>
            <a:off x="2857166" y="4446579"/>
            <a:ext cx="2297829" cy="914400"/>
          </a:xfrm>
          <a:prstGeom prst="rect">
            <a:avLst/>
          </a:prstGeom>
          <a:solidFill>
            <a:schemeClr val="accent4"/>
          </a:solidFill>
          <a:ln w="0">
            <a:noFill/>
            <a:miter lim="800000"/>
            <a:headEnd/>
            <a:tailEnd/>
          </a:ln>
        </p:spPr>
        <p:txBody>
          <a:bodyPr rtlCol="0" anchor="ctr"/>
          <a:lstStyle/>
          <a:p>
            <a:pPr marL="0" marR="0" lvl="0" indent="0" algn="ctr" defTabSz="1219170" rtl="0" eaLnBrk="1" fontAlgn="auto" latinLnBrk="0" hangingPunct="1">
              <a:lnSpc>
                <a:spcPct val="100000"/>
              </a:lnSpc>
              <a:spcBef>
                <a:spcPct val="35000"/>
              </a:spcBef>
              <a:spcAft>
                <a:spcPct val="25000"/>
              </a:spcAft>
              <a:buClr>
                <a:srgbClr val="015873"/>
              </a:buClr>
              <a:buSzTx/>
              <a:buFontTx/>
              <a:buNone/>
              <a:tabLst/>
              <a:defRPr/>
            </a:pPr>
            <a:r>
              <a:rPr kumimoji="0" lang="en-US" b="1" i="0" u="sng" strike="noStrike" kern="1200" cap="none" spc="0" normalizeH="0" baseline="0" noProof="0" dirty="0">
                <a:ln>
                  <a:noFill/>
                </a:ln>
                <a:solidFill>
                  <a:srgbClr val="FFFFFF"/>
                </a:solidFill>
                <a:effectLst/>
                <a:uLnTx/>
                <a:uFillTx/>
                <a:latin typeface="Calibri" panose="020F0502020204030204" pitchFamily="34" charset="0"/>
                <a:ea typeface="+mn-ea"/>
                <a:cs typeface="+mn-cs"/>
              </a:rPr>
              <a:t>Part C</a:t>
            </a:r>
            <a:r>
              <a:rPr kumimoji="0" lang="en-US" b="1" i="0"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2L HNSCC after platinum-based tx       (n = 39</a:t>
            </a:r>
            <a:r>
              <a:rPr lang="en-US" dirty="0">
                <a:solidFill>
                  <a:srgbClr val="FFFFFF"/>
                </a:solidFill>
                <a:latin typeface="Calibri" panose="020F0502020204030204" pitchFamily="34" charset="0"/>
              </a:rPr>
              <a:t>)</a:t>
            </a:r>
            <a:endPar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7" name="Rectangle 49">
            <a:extLst>
              <a:ext uri="{FF2B5EF4-FFF2-40B4-BE49-F238E27FC236}">
                <a16:creationId xmlns:a16="http://schemas.microsoft.com/office/drawing/2014/main" id="{0500C045-8683-47CB-B03E-4EAAB9EF9C7D}"/>
              </a:ext>
            </a:extLst>
          </p:cNvPr>
          <p:cNvSpPr>
            <a:spLocks noChangeArrowheads="1"/>
          </p:cNvSpPr>
          <p:nvPr/>
        </p:nvSpPr>
        <p:spPr bwMode="auto">
          <a:xfrm>
            <a:off x="5557277" y="2994672"/>
            <a:ext cx="2011680" cy="83210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kumimoji="0" lang="en-US" sz="1600" b="0" i="0" u="none" strike="noStrike" cap="none" normalizeH="0" baseline="30000" dirty="0">
                <a:ln>
                  <a:noFill/>
                </a:ln>
                <a:solidFill>
                  <a:schemeClr val="tx1"/>
                </a:solidFill>
                <a:effectLst/>
                <a:latin typeface="Calibri" panose="020F0502020204030204" pitchFamily="34" charset="0"/>
              </a:rPr>
              <a:t>†</a:t>
            </a:r>
            <a:r>
              <a:rPr lang="en-US" altLang="en-US" sz="1600" dirty="0">
                <a:solidFill>
                  <a:schemeClr val="tx1"/>
                </a:solidFill>
                <a:latin typeface="Calibri" panose="020F0502020204030204" pitchFamily="34" charset="0"/>
              </a:rPr>
              <a:t>Pembrolizumab Q3W</a:t>
            </a:r>
          </a:p>
          <a:p>
            <a:pPr algn="ctr">
              <a:lnSpc>
                <a:spcPct val="100000"/>
              </a:lnSpc>
              <a:spcBef>
                <a:spcPct val="0"/>
              </a:spcBef>
              <a:spcAft>
                <a:spcPct val="0"/>
              </a:spcAft>
              <a:buClrTx/>
              <a:buFontTx/>
              <a:buNone/>
            </a:pPr>
            <a:r>
              <a:rPr kumimoji="0" lang="en-US" sz="1600" b="0" i="0" u="none" strike="noStrike" cap="none" normalizeH="0" baseline="30000" dirty="0">
                <a:ln>
                  <a:noFill/>
                </a:ln>
                <a:solidFill>
                  <a:schemeClr val="tx1"/>
                </a:solidFill>
                <a:effectLst/>
                <a:latin typeface="Calibri" panose="020F0502020204030204" pitchFamily="34" charset="0"/>
              </a:rPr>
              <a:t>‡</a:t>
            </a:r>
            <a:r>
              <a:rPr lang="en-US" altLang="en-US" sz="1600" dirty="0">
                <a:solidFill>
                  <a:schemeClr val="tx1"/>
                </a:solidFill>
                <a:latin typeface="Calibri" panose="020F0502020204030204" pitchFamily="34" charset="0"/>
              </a:rPr>
              <a:t>Eftilagimod alpha Q2W</a:t>
            </a:r>
          </a:p>
        </p:txBody>
      </p:sp>
      <p:sp>
        <p:nvSpPr>
          <p:cNvPr id="19" name="Rectangle 49">
            <a:extLst>
              <a:ext uri="{FF2B5EF4-FFF2-40B4-BE49-F238E27FC236}">
                <a16:creationId xmlns:a16="http://schemas.microsoft.com/office/drawing/2014/main" id="{231D05B8-DBFA-4F4F-9B08-A4045D63266C}"/>
              </a:ext>
            </a:extLst>
          </p:cNvPr>
          <p:cNvSpPr>
            <a:spLocks noChangeArrowheads="1"/>
          </p:cNvSpPr>
          <p:nvPr/>
        </p:nvSpPr>
        <p:spPr bwMode="auto">
          <a:xfrm>
            <a:off x="7696315" y="2994672"/>
            <a:ext cx="2011680" cy="83210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kumimoji="0" lang="en-US" sz="1600" b="0" i="0" u="none" strike="noStrike" cap="none" normalizeH="0" baseline="30000" dirty="0">
                <a:ln>
                  <a:noFill/>
                </a:ln>
                <a:solidFill>
                  <a:schemeClr val="tx1"/>
                </a:solidFill>
                <a:effectLst/>
                <a:latin typeface="Calibri" panose="020F0502020204030204" pitchFamily="34" charset="0"/>
              </a:rPr>
              <a:t>†</a:t>
            </a:r>
            <a:r>
              <a:rPr lang="en-US" altLang="en-US" sz="1600" dirty="0">
                <a:solidFill>
                  <a:schemeClr val="tx1"/>
                </a:solidFill>
                <a:latin typeface="Calibri" panose="020F0502020204030204" pitchFamily="34" charset="0"/>
              </a:rPr>
              <a:t>Pembrolizumab Q3W</a:t>
            </a:r>
          </a:p>
          <a:p>
            <a:pPr algn="ctr">
              <a:lnSpc>
                <a:spcPct val="100000"/>
              </a:lnSpc>
              <a:spcBef>
                <a:spcPct val="0"/>
              </a:spcBef>
              <a:spcAft>
                <a:spcPct val="0"/>
              </a:spcAft>
              <a:buClrTx/>
              <a:buFontTx/>
              <a:buNone/>
            </a:pPr>
            <a:r>
              <a:rPr kumimoji="0" lang="en-US" sz="1600" b="0" i="0" u="none" strike="noStrike" cap="none" normalizeH="0" baseline="30000" dirty="0">
                <a:ln>
                  <a:noFill/>
                </a:ln>
                <a:solidFill>
                  <a:schemeClr val="tx1"/>
                </a:solidFill>
                <a:effectLst/>
                <a:latin typeface="Calibri" panose="020F0502020204030204" pitchFamily="34" charset="0"/>
              </a:rPr>
              <a:t>‡</a:t>
            </a:r>
            <a:r>
              <a:rPr lang="en-US" altLang="en-US" sz="1600" dirty="0">
                <a:solidFill>
                  <a:schemeClr val="tx1"/>
                </a:solidFill>
                <a:latin typeface="Calibri" panose="020F0502020204030204" pitchFamily="34" charset="0"/>
              </a:rPr>
              <a:t>Eftilagimod alpha Q3W</a:t>
            </a:r>
          </a:p>
        </p:txBody>
      </p:sp>
      <p:sp>
        <p:nvSpPr>
          <p:cNvPr id="20" name="Rectangle 49">
            <a:extLst>
              <a:ext uri="{FF2B5EF4-FFF2-40B4-BE49-F238E27FC236}">
                <a16:creationId xmlns:a16="http://schemas.microsoft.com/office/drawing/2014/main" id="{D8101C9C-D15D-411E-9FF9-0766DC75B399}"/>
              </a:ext>
            </a:extLst>
          </p:cNvPr>
          <p:cNvSpPr>
            <a:spLocks noChangeArrowheads="1"/>
          </p:cNvSpPr>
          <p:nvPr/>
        </p:nvSpPr>
        <p:spPr bwMode="auto">
          <a:xfrm>
            <a:off x="9784489" y="2994672"/>
            <a:ext cx="2011680" cy="832104"/>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kumimoji="0" lang="en-US" sz="1600" b="0" i="0" u="none" strike="noStrike" cap="none" normalizeH="0" baseline="30000" dirty="0">
                <a:ln>
                  <a:noFill/>
                </a:ln>
                <a:solidFill>
                  <a:schemeClr val="tx1"/>
                </a:solidFill>
                <a:effectLst/>
                <a:latin typeface="Calibri" panose="020F0502020204030204" pitchFamily="34" charset="0"/>
              </a:rPr>
              <a:t>†</a:t>
            </a:r>
            <a:r>
              <a:rPr lang="en-US" altLang="en-US" sz="1600" dirty="0">
                <a:solidFill>
                  <a:schemeClr val="tx1"/>
                </a:solidFill>
                <a:latin typeface="Calibri" panose="020F0502020204030204" pitchFamily="34" charset="0"/>
              </a:rPr>
              <a:t>Pembrolizumab Q3W</a:t>
            </a:r>
          </a:p>
        </p:txBody>
      </p:sp>
      <p:sp>
        <p:nvSpPr>
          <p:cNvPr id="31" name="TextBox 30">
            <a:extLst>
              <a:ext uri="{FF2B5EF4-FFF2-40B4-BE49-F238E27FC236}">
                <a16:creationId xmlns:a16="http://schemas.microsoft.com/office/drawing/2014/main" id="{163DE289-3EC7-42F1-9940-6023063ACEFF}"/>
              </a:ext>
            </a:extLst>
          </p:cNvPr>
          <p:cNvSpPr txBox="1"/>
          <p:nvPr/>
        </p:nvSpPr>
        <p:spPr bwMode="auto">
          <a:xfrm>
            <a:off x="6413302" y="2324838"/>
            <a:ext cx="24609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1" dirty="0">
                <a:solidFill>
                  <a:schemeClr val="bg1"/>
                </a:solidFill>
                <a:latin typeface="Calibri" panose="020F0502020204030204" pitchFamily="34" charset="0"/>
              </a:rPr>
              <a:t>Combination Treatment</a:t>
            </a:r>
          </a:p>
        </p:txBody>
      </p:sp>
      <p:sp>
        <p:nvSpPr>
          <p:cNvPr id="32" name="TextBox 31">
            <a:extLst>
              <a:ext uri="{FF2B5EF4-FFF2-40B4-BE49-F238E27FC236}">
                <a16:creationId xmlns:a16="http://schemas.microsoft.com/office/drawing/2014/main" id="{8BADF1B5-AC08-4D33-BAFD-D454815A1027}"/>
              </a:ext>
            </a:extLst>
          </p:cNvPr>
          <p:cNvSpPr txBox="1"/>
          <p:nvPr/>
        </p:nvSpPr>
        <p:spPr bwMode="auto">
          <a:xfrm>
            <a:off x="10095579" y="2324838"/>
            <a:ext cx="14976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1" dirty="0">
                <a:solidFill>
                  <a:schemeClr val="bg1"/>
                </a:solidFill>
                <a:latin typeface="Calibri" panose="020F0502020204030204" pitchFamily="34" charset="0"/>
              </a:rPr>
              <a:t>Monotherapy</a:t>
            </a:r>
          </a:p>
        </p:txBody>
      </p:sp>
      <p:sp>
        <p:nvSpPr>
          <p:cNvPr id="33" name="TextBox 32">
            <a:extLst>
              <a:ext uri="{FF2B5EF4-FFF2-40B4-BE49-F238E27FC236}">
                <a16:creationId xmlns:a16="http://schemas.microsoft.com/office/drawing/2014/main" id="{0B77F189-B119-4039-B4F2-55FC7AF1A0FC}"/>
              </a:ext>
            </a:extLst>
          </p:cNvPr>
          <p:cNvSpPr txBox="1"/>
          <p:nvPr/>
        </p:nvSpPr>
        <p:spPr bwMode="auto">
          <a:xfrm>
            <a:off x="6058851" y="2616658"/>
            <a:ext cx="10248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0" dirty="0">
                <a:solidFill>
                  <a:schemeClr val="bg1"/>
                </a:solidFill>
                <a:latin typeface="Calibri" panose="020F0502020204030204" pitchFamily="34" charset="0"/>
              </a:rPr>
              <a:t>8 cycles*</a:t>
            </a:r>
          </a:p>
        </p:txBody>
      </p:sp>
      <p:sp>
        <p:nvSpPr>
          <p:cNvPr id="34" name="TextBox 33">
            <a:extLst>
              <a:ext uri="{FF2B5EF4-FFF2-40B4-BE49-F238E27FC236}">
                <a16:creationId xmlns:a16="http://schemas.microsoft.com/office/drawing/2014/main" id="{28126B76-9385-48CB-B979-1A33396E0845}"/>
              </a:ext>
            </a:extLst>
          </p:cNvPr>
          <p:cNvSpPr txBox="1"/>
          <p:nvPr/>
        </p:nvSpPr>
        <p:spPr bwMode="auto">
          <a:xfrm>
            <a:off x="8104148" y="2616658"/>
            <a:ext cx="1077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0" dirty="0">
                <a:solidFill>
                  <a:schemeClr val="bg1"/>
                </a:solidFill>
                <a:latin typeface="Calibri" panose="020F0502020204030204" pitchFamily="34" charset="0"/>
              </a:rPr>
              <a:t>9 cycles *</a:t>
            </a:r>
          </a:p>
        </p:txBody>
      </p:sp>
      <p:sp>
        <p:nvSpPr>
          <p:cNvPr id="35" name="TextBox 34">
            <a:extLst>
              <a:ext uri="{FF2B5EF4-FFF2-40B4-BE49-F238E27FC236}">
                <a16:creationId xmlns:a16="http://schemas.microsoft.com/office/drawing/2014/main" id="{A1F6AE50-E870-4BDB-887F-59EEC0DE2CEC}"/>
              </a:ext>
            </a:extLst>
          </p:cNvPr>
          <p:cNvSpPr txBox="1"/>
          <p:nvPr/>
        </p:nvSpPr>
        <p:spPr bwMode="auto">
          <a:xfrm>
            <a:off x="10210931" y="2616658"/>
            <a:ext cx="1194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0" dirty="0">
                <a:solidFill>
                  <a:schemeClr val="bg1"/>
                </a:solidFill>
                <a:latin typeface="Calibri" panose="020F0502020204030204" pitchFamily="34" charset="0"/>
              </a:rPr>
              <a:t>16 cycles *</a:t>
            </a:r>
          </a:p>
        </p:txBody>
      </p:sp>
      <p:cxnSp>
        <p:nvCxnSpPr>
          <p:cNvPr id="43" name="Straight Arrow Connector 42">
            <a:extLst>
              <a:ext uri="{FF2B5EF4-FFF2-40B4-BE49-F238E27FC236}">
                <a16:creationId xmlns:a16="http://schemas.microsoft.com/office/drawing/2014/main" id="{3D6367AF-1884-48F5-BAA6-BCBDE9AD120D}"/>
              </a:ext>
            </a:extLst>
          </p:cNvPr>
          <p:cNvCxnSpPr>
            <a:cxnSpLocks/>
          </p:cNvCxnSpPr>
          <p:nvPr/>
        </p:nvCxnSpPr>
        <p:spPr bwMode="auto">
          <a:xfrm>
            <a:off x="5194147" y="3395062"/>
            <a:ext cx="343255" cy="0"/>
          </a:xfrm>
          <a:prstGeom prst="straightConnector1">
            <a:avLst/>
          </a:prstGeom>
          <a:noFill/>
          <a:ln w="28575" cap="flat" cmpd="sng" algn="ctr">
            <a:solidFill>
              <a:schemeClr val="bg1"/>
            </a:solidFill>
            <a:prstDash val="solid"/>
            <a:round/>
            <a:headEnd type="none" w="med" len="med"/>
            <a:tailEnd type="triangle"/>
          </a:ln>
          <a:effectLst/>
        </p:spPr>
      </p:cxnSp>
      <p:sp>
        <p:nvSpPr>
          <p:cNvPr id="47" name="Text Box 23">
            <a:extLst>
              <a:ext uri="{FF2B5EF4-FFF2-40B4-BE49-F238E27FC236}">
                <a16:creationId xmlns:a16="http://schemas.microsoft.com/office/drawing/2014/main" id="{7B5598BC-4007-90C6-72C4-F52F303B9424}"/>
              </a:ext>
            </a:extLst>
          </p:cNvPr>
          <p:cNvSpPr txBox="1">
            <a:spLocks noChangeArrowheads="1"/>
          </p:cNvSpPr>
          <p:nvPr/>
        </p:nvSpPr>
        <p:spPr bwMode="auto">
          <a:xfrm>
            <a:off x="553903" y="1849303"/>
            <a:ext cx="203965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400" b="1" u="sng" dirty="0">
                <a:solidFill>
                  <a:schemeClr val="bg1"/>
                </a:solidFill>
                <a:latin typeface="Calibri" panose="020F0502020204030204" pitchFamily="34" charset="0"/>
              </a:rPr>
              <a:t>Part A:</a:t>
            </a: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Patients with newly diagnosed locally advanced or metastatic NSCLC, not amenable to ALK/EGFR inhibitor tx or tx with curative intent, ECOG PS 0/1, availability of tumor</a:t>
            </a:r>
            <a:r>
              <a:rPr lang="en-GB" altLang="en-US" sz="1400" dirty="0">
                <a:solidFill>
                  <a:schemeClr val="bg1"/>
                </a:solidFill>
                <a:latin typeface="Calibri" panose="020F0502020204030204" pitchFamily="34" charset="0"/>
              </a:rPr>
              <a:t> </a:t>
            </a:r>
            <a:r>
              <a:rPr lang="en-GB" altLang="en-US" sz="1400" b="0" dirty="0">
                <a:solidFill>
                  <a:schemeClr val="bg1"/>
                </a:solidFill>
                <a:latin typeface="Calibri" panose="020F0502020204030204" pitchFamily="34" charset="0"/>
              </a:rPr>
              <a:t>tissue</a:t>
            </a:r>
          </a:p>
        </p:txBody>
      </p:sp>
      <p:sp>
        <p:nvSpPr>
          <p:cNvPr id="48" name="Text Box 23">
            <a:extLst>
              <a:ext uri="{FF2B5EF4-FFF2-40B4-BE49-F238E27FC236}">
                <a16:creationId xmlns:a16="http://schemas.microsoft.com/office/drawing/2014/main" id="{AB43DA06-EE87-E346-C79D-6955A7F27456}"/>
              </a:ext>
            </a:extLst>
          </p:cNvPr>
          <p:cNvSpPr txBox="1">
            <a:spLocks noChangeArrowheads="1"/>
          </p:cNvSpPr>
          <p:nvPr/>
        </p:nvSpPr>
        <p:spPr bwMode="auto">
          <a:xfrm>
            <a:off x="553491" y="3946179"/>
            <a:ext cx="205219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400" b="1" u="sng" dirty="0">
                <a:solidFill>
                  <a:schemeClr val="bg1"/>
                </a:solidFill>
                <a:latin typeface="Calibri" panose="020F0502020204030204" pitchFamily="34" charset="0"/>
              </a:rPr>
              <a:t>Parts B and C:</a:t>
            </a:r>
          </a:p>
          <a:p>
            <a:pPr algn="ctr">
              <a:lnSpc>
                <a:spcPct val="100000"/>
              </a:lnSpc>
              <a:spcBef>
                <a:spcPct val="0"/>
              </a:spcBef>
              <a:spcAft>
                <a:spcPct val="0"/>
              </a:spcAft>
              <a:buClrTx/>
              <a:buFontTx/>
              <a:buNone/>
            </a:pPr>
            <a:r>
              <a:rPr lang="en-GB" altLang="en-US" sz="1400" dirty="0">
                <a:solidFill>
                  <a:schemeClr val="bg1"/>
                </a:solidFill>
                <a:latin typeface="Calibri" panose="020F0502020204030204" pitchFamily="34" charset="0"/>
              </a:rPr>
              <a:t>Patients with previously treated NSCLC or HNSCC, ECOG PS 0/1, </a:t>
            </a:r>
            <a:r>
              <a:rPr lang="en-GB" altLang="en-US" sz="1400" b="0" dirty="0">
                <a:solidFill>
                  <a:schemeClr val="bg1"/>
                </a:solidFill>
                <a:latin typeface="Calibri" panose="020F0502020204030204" pitchFamily="34" charset="0"/>
              </a:rPr>
              <a:t>availability of tumor tissue</a:t>
            </a:r>
            <a:endParaRPr lang="en-US" altLang="en-US" sz="1400" b="0" dirty="0">
              <a:solidFill>
                <a:schemeClr val="bg1"/>
              </a:solidFill>
              <a:latin typeface="Calibri" panose="020F0502020204030204" pitchFamily="34" charset="0"/>
            </a:endParaRPr>
          </a:p>
        </p:txBody>
      </p:sp>
      <p:cxnSp>
        <p:nvCxnSpPr>
          <p:cNvPr id="49" name="Straight Arrow Connector 48">
            <a:extLst>
              <a:ext uri="{FF2B5EF4-FFF2-40B4-BE49-F238E27FC236}">
                <a16:creationId xmlns:a16="http://schemas.microsoft.com/office/drawing/2014/main" id="{7C4247D4-EB00-827E-07BC-5B26713D153A}"/>
              </a:ext>
            </a:extLst>
          </p:cNvPr>
          <p:cNvCxnSpPr>
            <a:cxnSpLocks/>
          </p:cNvCxnSpPr>
          <p:nvPr/>
        </p:nvCxnSpPr>
        <p:spPr bwMode="auto">
          <a:xfrm>
            <a:off x="2560186" y="2834117"/>
            <a:ext cx="265446" cy="0"/>
          </a:xfrm>
          <a:prstGeom prst="straightConnector1">
            <a:avLst/>
          </a:prstGeom>
          <a:noFill/>
          <a:ln w="28575" cap="flat" cmpd="sng" algn="ctr">
            <a:solidFill>
              <a:schemeClr val="bg1"/>
            </a:solidFill>
            <a:prstDash val="solid"/>
            <a:round/>
            <a:headEnd type="none" w="med" len="med"/>
            <a:tailEnd type="triangle"/>
          </a:ln>
          <a:effectLst/>
        </p:spPr>
      </p:cxnSp>
      <p:sp>
        <p:nvSpPr>
          <p:cNvPr id="13" name="Left Brace 12">
            <a:extLst>
              <a:ext uri="{FF2B5EF4-FFF2-40B4-BE49-F238E27FC236}">
                <a16:creationId xmlns:a16="http://schemas.microsoft.com/office/drawing/2014/main" id="{5B096831-CD41-7FD2-5099-3E2750FE57F2}"/>
              </a:ext>
            </a:extLst>
          </p:cNvPr>
          <p:cNvSpPr/>
          <p:nvPr/>
        </p:nvSpPr>
        <p:spPr bwMode="auto">
          <a:xfrm>
            <a:off x="2648426" y="3481822"/>
            <a:ext cx="129908" cy="1894923"/>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14" name="TextBox 13">
            <a:extLst>
              <a:ext uri="{FF2B5EF4-FFF2-40B4-BE49-F238E27FC236}">
                <a16:creationId xmlns:a16="http://schemas.microsoft.com/office/drawing/2014/main" id="{5D786F86-FCA7-5FE3-E1D9-6E4B8A6FED2A}"/>
              </a:ext>
            </a:extLst>
          </p:cNvPr>
          <p:cNvSpPr txBox="1"/>
          <p:nvPr/>
        </p:nvSpPr>
        <p:spPr bwMode="auto">
          <a:xfrm>
            <a:off x="5845187" y="4344732"/>
            <a:ext cx="32305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solidFill>
                  <a:schemeClr val="bg1"/>
                </a:solidFill>
                <a:latin typeface="Calibri" panose="020F0502020204030204" pitchFamily="34" charset="0"/>
              </a:rPr>
              <a:t>*Each cycle is for 3 wk.</a:t>
            </a:r>
          </a:p>
          <a:p>
            <a:pPr algn="l">
              <a:lnSpc>
                <a:spcPct val="100000"/>
              </a:lnSpc>
              <a:spcAft>
                <a:spcPct val="0"/>
              </a:spcAft>
              <a:buClrTx/>
              <a:buFontTx/>
              <a:buNone/>
            </a:pPr>
            <a:r>
              <a:rPr kumimoji="0" lang="en-US" sz="1400" b="0" i="0" u="none" strike="noStrike" cap="none" normalizeH="0" baseline="30000" dirty="0">
                <a:ln>
                  <a:noFill/>
                </a:ln>
                <a:solidFill>
                  <a:schemeClr val="bg1"/>
                </a:solidFill>
                <a:effectLst/>
                <a:latin typeface="Calibri" panose="020F0502020204030204" pitchFamily="34" charset="0"/>
              </a:rPr>
              <a:t>†</a:t>
            </a:r>
            <a:r>
              <a:rPr lang="en-US" sz="1400" dirty="0">
                <a:solidFill>
                  <a:schemeClr val="bg1"/>
                </a:solidFill>
                <a:latin typeface="Calibri" panose="020F0502020204030204" pitchFamily="34" charset="0"/>
              </a:rPr>
              <a:t>Pembrolizumab given at 200 mg (IV).</a:t>
            </a:r>
            <a:endParaRPr lang="en-US" sz="1400" b="0" dirty="0">
              <a:solidFill>
                <a:schemeClr val="bg1"/>
              </a:solidFill>
              <a:latin typeface="Calibri" panose="020F0502020204030204" pitchFamily="34" charset="0"/>
            </a:endParaRPr>
          </a:p>
          <a:p>
            <a:pPr algn="l">
              <a:lnSpc>
                <a:spcPct val="100000"/>
              </a:lnSpc>
              <a:spcAft>
                <a:spcPct val="0"/>
              </a:spcAft>
              <a:buClrTx/>
              <a:buFontTx/>
              <a:buNone/>
            </a:pPr>
            <a:r>
              <a:rPr kumimoji="0" lang="en-US" sz="1400" b="0" i="0" u="none" strike="noStrike" cap="none" normalizeH="0" baseline="30000" dirty="0">
                <a:ln>
                  <a:noFill/>
                </a:ln>
                <a:solidFill>
                  <a:schemeClr val="bg1"/>
                </a:solidFill>
                <a:effectLst/>
                <a:latin typeface="Calibri" panose="020F0502020204030204" pitchFamily="34" charset="0"/>
              </a:rPr>
              <a:t>‡</a:t>
            </a:r>
            <a:r>
              <a:rPr lang="en-US" sz="1400" dirty="0">
                <a:solidFill>
                  <a:schemeClr val="bg1"/>
                </a:solidFill>
                <a:latin typeface="Calibri" panose="020F0502020204030204" pitchFamily="34" charset="0"/>
              </a:rPr>
              <a:t>Eftilagimod alpha given at 30 mg (SC).</a:t>
            </a:r>
            <a:endParaRPr lang="en-US" sz="1400" b="0" dirty="0">
              <a:solidFill>
                <a:schemeClr val="bg1"/>
              </a:solidFill>
              <a:latin typeface="Calibri" panose="020F0502020204030204" pitchFamily="34" charset="0"/>
            </a:endParaRPr>
          </a:p>
        </p:txBody>
      </p:sp>
      <p:cxnSp>
        <p:nvCxnSpPr>
          <p:cNvPr id="30" name="Straight Connector 29">
            <a:extLst>
              <a:ext uri="{FF2B5EF4-FFF2-40B4-BE49-F238E27FC236}">
                <a16:creationId xmlns:a16="http://schemas.microsoft.com/office/drawing/2014/main" id="{F690CB13-5F13-DFF5-EFB5-BE15A10D986F}"/>
              </a:ext>
            </a:extLst>
          </p:cNvPr>
          <p:cNvCxnSpPr>
            <a:cxnSpLocks/>
          </p:cNvCxnSpPr>
          <p:nvPr/>
        </p:nvCxnSpPr>
        <p:spPr bwMode="auto">
          <a:xfrm>
            <a:off x="5546676" y="3923521"/>
            <a:ext cx="4161319" cy="0"/>
          </a:xfrm>
          <a:prstGeom prst="line">
            <a:avLst/>
          </a:prstGeom>
          <a:noFill/>
          <a:ln w="38100" cap="flat" cmpd="sng" algn="ctr">
            <a:solidFill>
              <a:schemeClr val="bg1"/>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46236117-1C15-B6C9-B1D1-A6694F0653C5}"/>
              </a:ext>
            </a:extLst>
          </p:cNvPr>
          <p:cNvSpPr txBox="1"/>
          <p:nvPr/>
        </p:nvSpPr>
        <p:spPr bwMode="auto">
          <a:xfrm>
            <a:off x="7120121" y="3946203"/>
            <a:ext cx="1008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Up to 1 yr</a:t>
            </a:r>
            <a:endParaRPr lang="en-US" sz="1600" b="0" dirty="0">
              <a:solidFill>
                <a:schemeClr val="bg1"/>
              </a:solidFill>
              <a:latin typeface="Calibri" panose="020F0502020204030204" pitchFamily="34" charset="0"/>
            </a:endParaRPr>
          </a:p>
        </p:txBody>
      </p:sp>
      <p:cxnSp>
        <p:nvCxnSpPr>
          <p:cNvPr id="44" name="Straight Connector 43">
            <a:extLst>
              <a:ext uri="{FF2B5EF4-FFF2-40B4-BE49-F238E27FC236}">
                <a16:creationId xmlns:a16="http://schemas.microsoft.com/office/drawing/2014/main" id="{343670A4-E9FC-D57B-414E-EB68220F4153}"/>
              </a:ext>
            </a:extLst>
          </p:cNvPr>
          <p:cNvCxnSpPr>
            <a:cxnSpLocks/>
          </p:cNvCxnSpPr>
          <p:nvPr/>
        </p:nvCxnSpPr>
        <p:spPr bwMode="auto">
          <a:xfrm>
            <a:off x="9774828" y="3923521"/>
            <a:ext cx="2011680" cy="0"/>
          </a:xfrm>
          <a:prstGeom prst="line">
            <a:avLst/>
          </a:prstGeom>
          <a:noFill/>
          <a:ln w="38100" cap="flat" cmpd="sng" algn="ctr">
            <a:solidFill>
              <a:schemeClr val="bg1"/>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46FFD26B-9343-7CD8-628A-C633AFE8DB73}"/>
              </a:ext>
            </a:extLst>
          </p:cNvPr>
          <p:cNvSpPr txBox="1"/>
          <p:nvPr/>
        </p:nvSpPr>
        <p:spPr bwMode="auto">
          <a:xfrm>
            <a:off x="10229442" y="3952976"/>
            <a:ext cx="1008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Up to 1 yr</a:t>
            </a:r>
            <a:endParaRPr lang="en-US" sz="1600" b="0" dirty="0">
              <a:solidFill>
                <a:schemeClr val="bg1"/>
              </a:solidFill>
              <a:latin typeface="Calibri" panose="020F0502020204030204" pitchFamily="34" charset="0"/>
            </a:endParaRPr>
          </a:p>
        </p:txBody>
      </p:sp>
      <p:cxnSp>
        <p:nvCxnSpPr>
          <p:cNvPr id="46" name="Straight Arrow Connector 45">
            <a:extLst>
              <a:ext uri="{FF2B5EF4-FFF2-40B4-BE49-F238E27FC236}">
                <a16:creationId xmlns:a16="http://schemas.microsoft.com/office/drawing/2014/main" id="{4AAE0318-36A0-93E2-39D6-86EBF0D7305D}"/>
              </a:ext>
            </a:extLst>
          </p:cNvPr>
          <p:cNvCxnSpPr>
            <a:cxnSpLocks/>
          </p:cNvCxnSpPr>
          <p:nvPr/>
        </p:nvCxnSpPr>
        <p:spPr bwMode="auto">
          <a:xfrm flipH="1" flipV="1">
            <a:off x="11767331" y="3985645"/>
            <a:ext cx="0" cy="304329"/>
          </a:xfrm>
          <a:prstGeom prst="straightConnector1">
            <a:avLst/>
          </a:prstGeom>
          <a:noFill/>
          <a:ln w="28575" cap="flat" cmpd="sng" algn="ctr">
            <a:solidFill>
              <a:schemeClr val="bg1"/>
            </a:solidFill>
            <a:prstDash val="solid"/>
            <a:round/>
            <a:headEnd type="none" w="med" len="med"/>
            <a:tailEnd type="triangle"/>
          </a:ln>
          <a:effectLst/>
        </p:spPr>
      </p:cxnSp>
      <p:sp>
        <p:nvSpPr>
          <p:cNvPr id="50" name="TextBox 49">
            <a:extLst>
              <a:ext uri="{FF2B5EF4-FFF2-40B4-BE49-F238E27FC236}">
                <a16:creationId xmlns:a16="http://schemas.microsoft.com/office/drawing/2014/main" id="{B3FB7CC3-5223-9977-B913-CBF4FCE8D121}"/>
              </a:ext>
            </a:extLst>
          </p:cNvPr>
          <p:cNvSpPr txBox="1"/>
          <p:nvPr/>
        </p:nvSpPr>
        <p:spPr bwMode="auto">
          <a:xfrm>
            <a:off x="11401895" y="4293085"/>
            <a:ext cx="7099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EoT</a:t>
            </a:r>
          </a:p>
        </p:txBody>
      </p:sp>
    </p:spTree>
    <p:extLst>
      <p:ext uri="{BB962C8B-B14F-4D97-AF65-F5344CB8AC3E}">
        <p14:creationId xmlns:p14="http://schemas.microsoft.com/office/powerpoint/2010/main" val="1289551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TACTI-002 (Part A):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Felip. ASCO 2022. Abstr 9003.</a:t>
            </a:r>
            <a:endParaRPr lang="en-US" altLang="en-US" sz="1200" b="0" dirty="0">
              <a:solidFill>
                <a:schemeClr val="bg2"/>
              </a:solidFill>
              <a:latin typeface="Calibri" panose="020F0502020204030204" pitchFamily="34" charset="0"/>
            </a:endParaRPr>
          </a:p>
        </p:txBody>
      </p:sp>
      <p:graphicFrame>
        <p:nvGraphicFramePr>
          <p:cNvPr id="5" name="Google Shape;534;p16">
            <a:extLst>
              <a:ext uri="{FF2B5EF4-FFF2-40B4-BE49-F238E27FC236}">
                <a16:creationId xmlns:a16="http://schemas.microsoft.com/office/drawing/2014/main" id="{D5D4A72B-0A47-14AA-4148-4F0EA294A3EA}"/>
              </a:ext>
            </a:extLst>
          </p:cNvPr>
          <p:cNvGraphicFramePr/>
          <p:nvPr>
            <p:extLst>
              <p:ext uri="{D42A27DB-BD31-4B8C-83A1-F6EECF244321}">
                <p14:modId xmlns:p14="http://schemas.microsoft.com/office/powerpoint/2010/main" val="932351477"/>
              </p:ext>
            </p:extLst>
          </p:nvPr>
        </p:nvGraphicFramePr>
        <p:xfrm>
          <a:off x="720724" y="1588770"/>
          <a:ext cx="5131435" cy="4114860"/>
        </p:xfrm>
        <a:graphic>
          <a:graphicData uri="http://schemas.openxmlformats.org/drawingml/2006/table">
            <a:tbl>
              <a:tblPr firstRow="1" bandRow="1">
                <a:noFill/>
              </a:tblPr>
              <a:tblGrid>
                <a:gridCol w="2931872">
                  <a:extLst>
                    <a:ext uri="{9D8B030D-6E8A-4147-A177-3AD203B41FA5}">
                      <a16:colId xmlns:a16="http://schemas.microsoft.com/office/drawing/2014/main" val="20000"/>
                    </a:ext>
                  </a:extLst>
                </a:gridCol>
                <a:gridCol w="2199563">
                  <a:extLst>
                    <a:ext uri="{9D8B030D-6E8A-4147-A177-3AD203B41FA5}">
                      <a16:colId xmlns:a16="http://schemas.microsoft.com/office/drawing/2014/main" val="20001"/>
                    </a:ext>
                  </a:extLst>
                </a:gridCol>
              </a:tblGrid>
              <a:tr h="295939">
                <a:tc>
                  <a:txBody>
                    <a:bodyPr/>
                    <a:lstStyle/>
                    <a:p>
                      <a:pPr marL="0" marR="0" lvl="0" indent="0" algn="l"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Baseline Characteristic</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All Patients (n = 114)</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271204">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Median age, yr (range)</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67 (44-85)</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271204">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Female, n (%)</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30 (26.3)</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677999">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ECOG PS, n (%)</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0</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1</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u="none" strike="noStrike" cap="none" dirty="0">
                        <a:solidFill>
                          <a:schemeClr val="bg1"/>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43 (37.7)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71 (62.3)</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677999">
                <a:tc>
                  <a:txBody>
                    <a:bodyPr/>
                    <a:lstStyle/>
                    <a:p>
                      <a:pPr marL="0" marR="0" lvl="0" indent="0" algn="l" rtl="0">
                        <a:lnSpc>
                          <a:spcPct val="100000"/>
                        </a:lnSpc>
                        <a:spcBef>
                          <a:spcPts val="0"/>
                        </a:spcBef>
                        <a:spcAft>
                          <a:spcPts val="0"/>
                        </a:spcAft>
                        <a:buFontTx/>
                        <a:buNone/>
                      </a:pPr>
                      <a:r>
                        <a:rPr lang="pt-BR" sz="1800" u="none" strike="noStrike" cap="none" dirty="0">
                          <a:solidFill>
                            <a:schemeClr val="bg1"/>
                          </a:solidFill>
                          <a:latin typeface="Calibri" panose="020F0502020204030204" pitchFamily="34" charset="0"/>
                          <a:cs typeface="Calibri" panose="020F0502020204030204" pitchFamily="34" charset="0"/>
                        </a:rPr>
                        <a:t>Smoking status, n (%)</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noProof="0" dirty="0">
                          <a:solidFill>
                            <a:schemeClr val="bg1"/>
                          </a:solidFill>
                          <a:latin typeface="Calibri" panose="020F0502020204030204" pitchFamily="34" charset="0"/>
                          <a:cs typeface="Calibri" panose="020F0502020204030204" pitchFamily="34" charset="0"/>
                        </a:rPr>
                        <a:t>Current</a:t>
                      </a:r>
                      <a:r>
                        <a:rPr lang="pt-BR" sz="1800" u="none" strike="noStrike" cap="none" dirty="0">
                          <a:solidFill>
                            <a:schemeClr val="bg1"/>
                          </a:solidFill>
                          <a:latin typeface="Calibri" panose="020F0502020204030204" pitchFamily="34" charset="0"/>
                          <a:cs typeface="Calibri" panose="020F0502020204030204" pitchFamily="34" charset="0"/>
                        </a:rPr>
                        <a:t> or </a:t>
                      </a:r>
                      <a:r>
                        <a:rPr lang="en-US" sz="1800" u="none" strike="noStrike" cap="none" noProof="0" dirty="0">
                          <a:solidFill>
                            <a:schemeClr val="bg1"/>
                          </a:solidFill>
                          <a:latin typeface="Calibri" panose="020F0502020204030204" pitchFamily="34" charset="0"/>
                          <a:cs typeface="Calibri" panose="020F0502020204030204" pitchFamily="34" charset="0"/>
                        </a:rPr>
                        <a:t>previous</a:t>
                      </a:r>
                    </a:p>
                    <a:p>
                      <a:pPr marL="285750" marR="0" lvl="0" indent="-285750" algn="l" rtl="0">
                        <a:lnSpc>
                          <a:spcPct val="100000"/>
                        </a:lnSpc>
                        <a:spcBef>
                          <a:spcPts val="0"/>
                        </a:spcBef>
                        <a:spcAft>
                          <a:spcPts val="0"/>
                        </a:spcAft>
                        <a:buFont typeface="Wingdings" panose="05000000000000000000" pitchFamily="2" charset="2"/>
                        <a:buChar char="§"/>
                      </a:pPr>
                      <a:r>
                        <a:rPr lang="pt-BR" sz="1800" u="none" strike="noStrike" cap="none" dirty="0">
                          <a:solidFill>
                            <a:schemeClr val="bg1"/>
                          </a:solidFill>
                          <a:latin typeface="Calibri" panose="020F0502020204030204" pitchFamily="34" charset="0"/>
                          <a:cs typeface="Calibri" panose="020F0502020204030204" pitchFamily="34" charset="0"/>
                        </a:rPr>
                        <a:t>Nonsmoker</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lang="en-US" sz="1800" dirty="0">
                        <a:solidFill>
                          <a:schemeClr val="bg1"/>
                        </a:solidFill>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108 (94.7)</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6 (5.3)</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756418">
                <a:tc>
                  <a:txBody>
                    <a:bodyPr/>
                    <a:lstStyle/>
                    <a:p>
                      <a:pPr marL="0" marR="0" lvl="0" indent="0" algn="l" rtl="0">
                        <a:lnSpc>
                          <a:spcPct val="100000"/>
                        </a:lnSpc>
                        <a:spcBef>
                          <a:spcPts val="0"/>
                        </a:spcBef>
                        <a:spcAft>
                          <a:spcPts val="0"/>
                        </a:spcAft>
                        <a:buFontTx/>
                        <a:buNone/>
                      </a:pPr>
                      <a:r>
                        <a:rPr lang="pt-BR" sz="1800" u="none" strike="noStrike" cap="none" dirty="0">
                          <a:solidFill>
                            <a:schemeClr val="bg1"/>
                          </a:solidFill>
                          <a:latin typeface="Calibri" panose="020F0502020204030204" pitchFamily="34" charset="0"/>
                          <a:cs typeface="Calibri" panose="020F0502020204030204" pitchFamily="34" charset="0"/>
                        </a:rPr>
                        <a:t>Metastatic disease status, n (%)</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noProof="0" dirty="0">
                          <a:solidFill>
                            <a:schemeClr val="bg1"/>
                          </a:solidFill>
                          <a:latin typeface="Calibri" panose="020F0502020204030204" pitchFamily="34" charset="0"/>
                          <a:cs typeface="Calibri" panose="020F0502020204030204" pitchFamily="34" charset="0"/>
                        </a:rPr>
                        <a:t>Absent</a:t>
                      </a:r>
                    </a:p>
                    <a:p>
                      <a:pPr marL="285750" marR="0" lvl="0" indent="-285750" algn="l" rtl="0">
                        <a:lnSpc>
                          <a:spcPct val="100000"/>
                        </a:lnSpc>
                        <a:spcBef>
                          <a:spcPts val="0"/>
                        </a:spcBef>
                        <a:spcAft>
                          <a:spcPts val="0"/>
                        </a:spcAft>
                        <a:buFont typeface="Wingdings" panose="05000000000000000000" pitchFamily="2" charset="2"/>
                        <a:buChar char="§"/>
                      </a:pPr>
                      <a:r>
                        <a:rPr lang="pt-BR" sz="1800" u="none" strike="noStrike" cap="none" dirty="0">
                          <a:solidFill>
                            <a:schemeClr val="bg1"/>
                          </a:solidFill>
                          <a:latin typeface="Calibri" panose="020F0502020204030204" pitchFamily="34" charset="0"/>
                          <a:cs typeface="Calibri" panose="020F0502020204030204" pitchFamily="34" charset="0"/>
                        </a:rPr>
                        <a:t>Present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endParaRPr lang="en-US" sz="1800" dirty="0">
                        <a:solidFill>
                          <a:schemeClr val="bg1"/>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8 (7.1)</a:t>
                      </a:r>
                    </a:p>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106 (93.0)</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68194852"/>
                  </a:ext>
                </a:extLst>
              </a:tr>
            </a:tbl>
          </a:graphicData>
        </a:graphic>
      </p:graphicFrame>
      <p:graphicFrame>
        <p:nvGraphicFramePr>
          <p:cNvPr id="6" name="Google Shape;534;p16">
            <a:extLst>
              <a:ext uri="{FF2B5EF4-FFF2-40B4-BE49-F238E27FC236}">
                <a16:creationId xmlns:a16="http://schemas.microsoft.com/office/drawing/2014/main" id="{5CB7BDE3-2BCD-CE87-FCA8-5E855E2E9E42}"/>
              </a:ext>
            </a:extLst>
          </p:cNvPr>
          <p:cNvGraphicFramePr/>
          <p:nvPr>
            <p:extLst>
              <p:ext uri="{D42A27DB-BD31-4B8C-83A1-F6EECF244321}">
                <p14:modId xmlns:p14="http://schemas.microsoft.com/office/powerpoint/2010/main" val="31917048"/>
              </p:ext>
            </p:extLst>
          </p:nvPr>
        </p:nvGraphicFramePr>
        <p:xfrm>
          <a:off x="6080760" y="1588770"/>
          <a:ext cx="5395278" cy="4480600"/>
        </p:xfrm>
        <a:graphic>
          <a:graphicData uri="http://schemas.openxmlformats.org/drawingml/2006/table">
            <a:tbl>
              <a:tblPr firstRow="1" bandRow="1">
                <a:noFill/>
              </a:tblPr>
              <a:tblGrid>
                <a:gridCol w="2954464">
                  <a:extLst>
                    <a:ext uri="{9D8B030D-6E8A-4147-A177-3AD203B41FA5}">
                      <a16:colId xmlns:a16="http://schemas.microsoft.com/office/drawing/2014/main" val="20000"/>
                    </a:ext>
                  </a:extLst>
                </a:gridCol>
                <a:gridCol w="2440814">
                  <a:extLst>
                    <a:ext uri="{9D8B030D-6E8A-4147-A177-3AD203B41FA5}">
                      <a16:colId xmlns:a16="http://schemas.microsoft.com/office/drawing/2014/main" val="20001"/>
                    </a:ext>
                  </a:extLst>
                </a:gridCol>
              </a:tblGrid>
              <a:tr h="313228">
                <a:tc>
                  <a:txBody>
                    <a:bodyPr/>
                    <a:lstStyle/>
                    <a:p>
                      <a:pPr marL="0" marR="0" lvl="0" indent="0" algn="l"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Baseline Characteristic, n (%)</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All Patients (n = 114)</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1017970">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NSCLC histology</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Squamous</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Nonsquamous</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Unknown</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lang="en-US" sz="1800" dirty="0">
                        <a:solidFill>
                          <a:schemeClr val="bg1"/>
                        </a:solidFill>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40 (35.1)</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72 (63.2)</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 (1.8)</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1252885">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PD-L1 TPS</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&lt;1%</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1%-49%</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≥50%</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Not evaluable</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lang="en-US" sz="1800" dirty="0">
                        <a:solidFill>
                          <a:schemeClr val="bg1"/>
                        </a:solidFill>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37 (32.5)</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40 (35.1)</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31 (27.2)</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6 (5.3)</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1252885">
                <a:tc>
                  <a:txBody>
                    <a:bodyPr/>
                    <a:lstStyle/>
                    <a:p>
                      <a:pPr marL="0" marR="0" lvl="0" indent="0" algn="l" rtl="0">
                        <a:lnSpc>
                          <a:spcPct val="100000"/>
                        </a:lnSpc>
                        <a:spcBef>
                          <a:spcPts val="0"/>
                        </a:spcBef>
                        <a:spcAft>
                          <a:spcPts val="0"/>
                        </a:spcAft>
                        <a:buFont typeface="Wingdings" panose="05000000000000000000" pitchFamily="2" charset="2"/>
                        <a:buNone/>
                      </a:pPr>
                      <a:r>
                        <a:rPr lang="en-US" sz="1800" u="none" strike="noStrike" cap="none" dirty="0">
                          <a:solidFill>
                            <a:schemeClr val="bg1"/>
                          </a:solidFill>
                          <a:latin typeface="Calibri" panose="020F0502020204030204" pitchFamily="34" charset="0"/>
                          <a:cs typeface="Calibri" panose="020F0502020204030204" pitchFamily="34" charset="0"/>
                        </a:rPr>
                        <a:t>Type of prior therapy</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Radiotherapy</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Surgery</a:t>
                      </a:r>
                    </a:p>
                    <a:p>
                      <a:pPr marL="285750" marR="0" lvl="0" indent="-285750" algn="l" rtl="0">
                        <a:lnSpc>
                          <a:spcPct val="100000"/>
                        </a:lnSpc>
                        <a:spcBef>
                          <a:spcPts val="0"/>
                        </a:spcBef>
                        <a:spcAft>
                          <a:spcPts val="0"/>
                        </a:spcAft>
                        <a:buFont typeface="Wingdings" panose="05000000000000000000" pitchFamily="2" charset="2"/>
                        <a:buChar char="§"/>
                      </a:pPr>
                      <a:r>
                        <a:rPr lang="en-US" sz="1800" u="none" strike="noStrike" cap="none" dirty="0">
                          <a:solidFill>
                            <a:schemeClr val="bg1"/>
                          </a:solidFill>
                          <a:latin typeface="Calibri" panose="020F0502020204030204" pitchFamily="34" charset="0"/>
                          <a:cs typeface="Calibri" panose="020F0502020204030204" pitchFamily="34" charset="0"/>
                        </a:rPr>
                        <a:t>Systemic therapy for nonmetastatic disease</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endParaRPr lang="en-US" sz="1800" dirty="0">
                        <a:solidFill>
                          <a:schemeClr val="bg1"/>
                        </a:solidFill>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38 (33.3)</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23 (20.2)</a:t>
                      </a:r>
                    </a:p>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25 (21.9)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FC2B7252-226A-C8BD-849A-32E37D518FA2}"/>
              </a:ext>
            </a:extLst>
          </p:cNvPr>
          <p:cNvSpPr txBox="1"/>
          <p:nvPr/>
        </p:nvSpPr>
        <p:spPr bwMode="auto">
          <a:xfrm>
            <a:off x="621189" y="5907326"/>
            <a:ext cx="78533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Median time since initial diagnosis: 1.4 mo</a:t>
            </a:r>
          </a:p>
        </p:txBody>
      </p:sp>
    </p:spTree>
    <p:extLst>
      <p:ext uri="{BB962C8B-B14F-4D97-AF65-F5344CB8AC3E}">
        <p14:creationId xmlns:p14="http://schemas.microsoft.com/office/powerpoint/2010/main" val="712126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78134BA-C605-44AC-8456-960EFF85158E}"/>
              </a:ext>
            </a:extLst>
          </p:cNvPr>
          <p:cNvSpPr txBox="1"/>
          <p:nvPr/>
        </p:nvSpPr>
        <p:spPr>
          <a:xfrm>
            <a:off x="431670" y="6416084"/>
            <a:ext cx="4996786" cy="276999"/>
          </a:xfrm>
          <a:prstGeom prst="rect">
            <a:avLst/>
          </a:prstGeom>
          <a:noFill/>
        </p:spPr>
        <p:txBody>
          <a:bodyPr wrap="square">
            <a:spAutoFit/>
          </a:bodyPr>
          <a:lstStyle/>
          <a:p>
            <a:pPr>
              <a:defRPr/>
            </a:pPr>
            <a:r>
              <a:rPr lang="en-US" altLang="en-US" sz="1200" spc="-10" dirty="0">
                <a:solidFill>
                  <a:schemeClr val="bg2"/>
                </a:solidFill>
                <a:latin typeface="Calibri" panose="020F0502020204030204" pitchFamily="34" charset="0"/>
              </a:rPr>
              <a:t>Felip. ASCO 2022. Abstr 9003.</a:t>
            </a:r>
            <a:endParaRPr lang="en-US" altLang="en-US" sz="1200" dirty="0">
              <a:solidFill>
                <a:schemeClr val="bg2"/>
              </a:solidFill>
              <a:latin typeface="Calibri" panose="020F0502020204030204" pitchFamily="34" charset="0"/>
            </a:endParaRPr>
          </a:p>
        </p:txBody>
      </p:sp>
      <p:sp>
        <p:nvSpPr>
          <p:cNvPr id="2" name="Title 1">
            <a:extLst>
              <a:ext uri="{FF2B5EF4-FFF2-40B4-BE49-F238E27FC236}">
                <a16:creationId xmlns:a16="http://schemas.microsoft.com/office/drawing/2014/main" id="{1668C7AC-B28B-4C17-8B18-CC91229D6414}"/>
              </a:ext>
            </a:extLst>
          </p:cNvPr>
          <p:cNvSpPr>
            <a:spLocks noGrp="1"/>
          </p:cNvSpPr>
          <p:nvPr>
            <p:ph type="title"/>
          </p:nvPr>
        </p:nvSpPr>
        <p:spPr/>
        <p:txBody>
          <a:bodyPr/>
          <a:lstStyle/>
          <a:p>
            <a:r>
              <a:rPr lang="en-US" dirty="0"/>
              <a:t>TACTI-002 (Part A): Response Rates</a:t>
            </a:r>
          </a:p>
        </p:txBody>
      </p:sp>
      <p:graphicFrame>
        <p:nvGraphicFramePr>
          <p:cNvPr id="12" name="Google Shape;534;p16">
            <a:extLst>
              <a:ext uri="{FF2B5EF4-FFF2-40B4-BE49-F238E27FC236}">
                <a16:creationId xmlns:a16="http://schemas.microsoft.com/office/drawing/2014/main" id="{6A548AB9-2EEA-DA1A-CD62-2DBFBDE97AB2}"/>
              </a:ext>
            </a:extLst>
          </p:cNvPr>
          <p:cNvGraphicFramePr/>
          <p:nvPr>
            <p:extLst>
              <p:ext uri="{D42A27DB-BD31-4B8C-83A1-F6EECF244321}">
                <p14:modId xmlns:p14="http://schemas.microsoft.com/office/powerpoint/2010/main" val="2475298640"/>
              </p:ext>
            </p:extLst>
          </p:nvPr>
        </p:nvGraphicFramePr>
        <p:xfrm>
          <a:off x="1573609" y="1600200"/>
          <a:ext cx="9044782" cy="4572100"/>
        </p:xfrm>
        <a:graphic>
          <a:graphicData uri="http://schemas.openxmlformats.org/drawingml/2006/table">
            <a:tbl>
              <a:tblPr firstRow="1" bandRow="1">
                <a:noFill/>
              </a:tblPr>
              <a:tblGrid>
                <a:gridCol w="2400142">
                  <a:extLst>
                    <a:ext uri="{9D8B030D-6E8A-4147-A177-3AD203B41FA5}">
                      <a16:colId xmlns:a16="http://schemas.microsoft.com/office/drawing/2014/main" val="20000"/>
                    </a:ext>
                  </a:extLst>
                </a:gridCol>
                <a:gridCol w="3246120">
                  <a:extLst>
                    <a:ext uri="{9D8B030D-6E8A-4147-A177-3AD203B41FA5}">
                      <a16:colId xmlns:a16="http://schemas.microsoft.com/office/drawing/2014/main" val="20001"/>
                    </a:ext>
                  </a:extLst>
                </a:gridCol>
                <a:gridCol w="3398520">
                  <a:extLst>
                    <a:ext uri="{9D8B030D-6E8A-4147-A177-3AD203B41FA5}">
                      <a16:colId xmlns:a16="http://schemas.microsoft.com/office/drawing/2014/main" val="166396762"/>
                    </a:ext>
                  </a:extLst>
                </a:gridCol>
              </a:tblGrid>
              <a:tr h="302823">
                <a:tc rowSpan="2">
                  <a:txBody>
                    <a:bodyPr/>
                    <a:lstStyle/>
                    <a:p>
                      <a:pPr marL="0" marR="0" lvl="0" indent="0" algn="l" rtl="0">
                        <a:lnSpc>
                          <a:spcPct val="100000"/>
                        </a:lnSpc>
                        <a:spcBef>
                          <a:spcPts val="0"/>
                        </a:spcBef>
                        <a:spcAft>
                          <a:spcPts val="0"/>
                        </a:spcAft>
                        <a:buNone/>
                      </a:pPr>
                      <a:r>
                        <a:rPr lang="en-US" sz="2000" b="1" u="none" strike="noStrike" cap="none" dirty="0">
                          <a:solidFill>
                            <a:schemeClr val="tx1"/>
                          </a:solidFill>
                          <a:latin typeface="Calibri" panose="020F0502020204030204" pitchFamily="34" charset="0"/>
                          <a:cs typeface="Calibri" panose="020F0502020204030204" pitchFamily="34" charset="0"/>
                        </a:rPr>
                        <a:t>Response, n (%)</a:t>
                      </a:r>
                      <a:endParaRPr sz="20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gridSpan="2">
                  <a:txBody>
                    <a:bodyPr/>
                    <a:lstStyle/>
                    <a:p>
                      <a:pPr marL="0" marR="0" lvl="0" indent="0" algn="ctr" rtl="0">
                        <a:lnSpc>
                          <a:spcPct val="100000"/>
                        </a:lnSpc>
                        <a:spcBef>
                          <a:spcPts val="0"/>
                        </a:spcBef>
                        <a:spcAft>
                          <a:spcPts val="0"/>
                        </a:spcAft>
                        <a:buNone/>
                      </a:pPr>
                      <a:r>
                        <a:rPr lang="en-US" sz="2000" b="1" u="none" strike="noStrike" cap="none" dirty="0">
                          <a:solidFill>
                            <a:schemeClr val="tx1"/>
                          </a:solidFill>
                          <a:latin typeface="Calibri" panose="020F0502020204030204" pitchFamily="34" charset="0"/>
                          <a:cs typeface="Calibri" panose="020F0502020204030204" pitchFamily="34" charset="0"/>
                        </a:rPr>
                        <a:t>All Patients (n = 114)</a:t>
                      </a:r>
                      <a:endParaRPr sz="20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20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836681039"/>
                  </a:ext>
                </a:extLst>
              </a:tr>
              <a:tr h="302823">
                <a:tc vMerge="1">
                  <a:txBody>
                    <a:bodyPr/>
                    <a:lstStyle/>
                    <a:p>
                      <a:pPr marL="0" marR="0" lvl="0" indent="0" algn="l" rtl="0">
                        <a:lnSpc>
                          <a:spcPct val="100000"/>
                        </a:lnSpc>
                        <a:spcBef>
                          <a:spcPts val="0"/>
                        </a:spcBef>
                        <a:spcAft>
                          <a:spcPts val="0"/>
                        </a:spcAft>
                        <a:buNone/>
                      </a:pPr>
                      <a:r>
                        <a:rPr lang="en-US" sz="2000" b="1" u="none" strike="noStrike" cap="none" dirty="0">
                          <a:solidFill>
                            <a:schemeClr val="tx1"/>
                          </a:solidFill>
                          <a:latin typeface="Calibri" panose="020F0502020204030204" pitchFamily="34" charset="0"/>
                          <a:cs typeface="Calibri" panose="020F0502020204030204" pitchFamily="34" charset="0"/>
                        </a:rPr>
                        <a:t>Tumor Response,    </a:t>
                      </a:r>
                    </a:p>
                    <a:p>
                      <a:pPr marL="0" marR="0" lvl="0" indent="0" algn="l" rtl="0">
                        <a:lnSpc>
                          <a:spcPct val="100000"/>
                        </a:lnSpc>
                        <a:spcBef>
                          <a:spcPts val="0"/>
                        </a:spcBef>
                        <a:spcAft>
                          <a:spcPts val="0"/>
                        </a:spcAft>
                        <a:buNone/>
                      </a:pPr>
                      <a:r>
                        <a:rPr lang="en-US" sz="2000" b="1" u="none" strike="noStrike" cap="none" dirty="0">
                          <a:solidFill>
                            <a:schemeClr val="tx1"/>
                          </a:solidFill>
                          <a:latin typeface="Calibri" panose="020F0502020204030204" pitchFamily="34" charset="0"/>
                          <a:cs typeface="Calibri" panose="020F0502020204030204" pitchFamily="34" charset="0"/>
                        </a:rPr>
                        <a:t>n (%)</a:t>
                      </a:r>
                      <a:endParaRPr sz="20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2000" b="1" u="none" strike="noStrike" cap="none" dirty="0">
                          <a:solidFill>
                            <a:schemeClr val="tx1"/>
                          </a:solidFill>
                          <a:latin typeface="Calibri" panose="020F0502020204030204" pitchFamily="34" charset="0"/>
                          <a:cs typeface="Calibri" panose="020F0502020204030204" pitchFamily="34" charset="0"/>
                        </a:rPr>
                        <a:t>Response by iRECIST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2000" b="1" u="none" strike="noStrike" cap="none" dirty="0">
                          <a:solidFill>
                            <a:schemeClr val="tx1"/>
                          </a:solidFill>
                          <a:latin typeface="Calibri" panose="020F0502020204030204" pitchFamily="34" charset="0"/>
                          <a:cs typeface="Calibri" panose="020F0502020204030204" pitchFamily="34" charset="0"/>
                        </a:rPr>
                        <a:t>Response by RECIST 1.1</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76869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ORR</a:t>
                      </a:r>
                    </a:p>
                    <a:p>
                      <a:pPr marL="342900" marR="0" lvl="0" indent="-342900" algn="l" rtl="0">
                        <a:lnSpc>
                          <a:spcPct val="100000"/>
                        </a:lnSpc>
                        <a:spcBef>
                          <a:spcPts val="0"/>
                        </a:spcBef>
                        <a:spcAft>
                          <a:spcPts val="0"/>
                        </a:spcAft>
                        <a:buFont typeface="Wingdings" panose="05000000000000000000" pitchFamily="2" charset="2"/>
                        <a:buChar char="§"/>
                      </a:pPr>
                      <a:r>
                        <a:rPr lang="en-US" sz="2000" u="none" strike="noStrike" cap="none" dirty="0">
                          <a:solidFill>
                            <a:schemeClr val="bg1"/>
                          </a:solidFill>
                          <a:latin typeface="Calibri" panose="020F0502020204030204" pitchFamily="34" charset="0"/>
                          <a:cs typeface="Calibri" panose="020F0502020204030204" pitchFamily="34" charset="0"/>
                        </a:rPr>
                        <a:t>CR</a:t>
                      </a:r>
                    </a:p>
                    <a:p>
                      <a:pPr marL="342900" marR="0" lvl="0" indent="-342900" algn="l" rtl="0">
                        <a:lnSpc>
                          <a:spcPct val="100000"/>
                        </a:lnSpc>
                        <a:spcBef>
                          <a:spcPts val="0"/>
                        </a:spcBef>
                        <a:spcAft>
                          <a:spcPts val="0"/>
                        </a:spcAft>
                        <a:buFont typeface="Wingdings" panose="05000000000000000000" pitchFamily="2" charset="2"/>
                        <a:buChar char="§"/>
                      </a:pPr>
                      <a:r>
                        <a:rPr lang="en-US" sz="2000" u="none" strike="noStrike" cap="none" dirty="0">
                          <a:solidFill>
                            <a:schemeClr val="bg1"/>
                          </a:solidFill>
                          <a:latin typeface="Calibri" panose="020F0502020204030204" pitchFamily="34" charset="0"/>
                          <a:cs typeface="Calibri" panose="020F0502020204030204" pitchFamily="34" charset="0"/>
                        </a:rPr>
                        <a:t>PR</a:t>
                      </a:r>
                      <a:endParaRPr sz="20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2000" u="none" strike="noStrike" cap="none" dirty="0">
                          <a:solidFill>
                            <a:schemeClr val="bg1"/>
                          </a:solidFill>
                          <a:latin typeface="Calibri" panose="020F0502020204030204" pitchFamily="34" charset="0"/>
                          <a:cs typeface="Calibri" panose="020F0502020204030204" pitchFamily="34" charset="0"/>
                        </a:rPr>
                        <a:t>44 (38.6)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none" strike="noStrike" cap="none" dirty="0">
                          <a:solidFill>
                            <a:schemeClr val="bg1"/>
                          </a:solidFill>
                          <a:latin typeface="Calibri" panose="020F0502020204030204" pitchFamily="34" charset="0"/>
                          <a:cs typeface="Calibri" panose="020F0502020204030204" pitchFamily="34" charset="0"/>
                        </a:rPr>
                        <a:t>2 (1.8)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none" strike="noStrike" cap="none" dirty="0">
                          <a:solidFill>
                            <a:schemeClr val="bg1"/>
                          </a:solidFill>
                          <a:latin typeface="Calibri" panose="020F0502020204030204" pitchFamily="34" charset="0"/>
                          <a:cs typeface="Calibri" panose="020F0502020204030204" pitchFamily="34" charset="0"/>
                        </a:rPr>
                        <a:t>42 (36.8)</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2000" u="none" strike="noStrike" cap="none" dirty="0">
                          <a:solidFill>
                            <a:schemeClr val="bg1"/>
                          </a:solidFill>
                          <a:latin typeface="Calibri" panose="020F0502020204030204" pitchFamily="34" charset="0"/>
                          <a:cs typeface="Calibri" panose="020F0502020204030204" pitchFamily="34" charset="0"/>
                        </a:rPr>
                        <a:t>43 (37.7)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none" strike="noStrike" cap="none" dirty="0">
                          <a:solidFill>
                            <a:schemeClr val="bg1"/>
                          </a:solidFill>
                          <a:latin typeface="Calibri" panose="020F0502020204030204" pitchFamily="34" charset="0"/>
                          <a:cs typeface="Calibri" panose="020F0502020204030204" pitchFamily="34" charset="0"/>
                        </a:rPr>
                        <a:t>2 (1.8)</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none" strike="noStrike" cap="none" dirty="0">
                          <a:solidFill>
                            <a:schemeClr val="bg1"/>
                          </a:solidFill>
                          <a:latin typeface="Calibri" panose="020F0502020204030204" pitchFamily="34" charset="0"/>
                          <a:cs typeface="Calibri" panose="020F0502020204030204" pitchFamily="34" charset="0"/>
                        </a:rPr>
                        <a:t>41 (36.0)</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30282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SD</a:t>
                      </a:r>
                      <a:endParaRPr sz="20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none" strike="noStrike" cap="none" dirty="0">
                          <a:solidFill>
                            <a:schemeClr val="bg1"/>
                          </a:solidFill>
                          <a:latin typeface="Calibri" panose="020F0502020204030204" pitchFamily="34" charset="0"/>
                          <a:cs typeface="Calibri" panose="020F0502020204030204" pitchFamily="34" charset="0"/>
                        </a:rPr>
                        <a:t>40 (35.1)</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none" strike="noStrike" cap="none" dirty="0">
                          <a:solidFill>
                            <a:schemeClr val="bg1"/>
                          </a:solidFill>
                          <a:latin typeface="Calibri" panose="020F0502020204030204" pitchFamily="34" charset="0"/>
                          <a:cs typeface="Calibri" panose="020F0502020204030204" pitchFamily="34" charset="0"/>
                        </a:rPr>
                        <a:t>39 (34.2)</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30282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PD</a:t>
                      </a:r>
                      <a:endParaRPr sz="20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19 (16.7)</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21 (18.4)</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30282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NE</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2000" dirty="0">
                          <a:solidFill>
                            <a:schemeClr val="bg1"/>
                          </a:solidFill>
                          <a:latin typeface="Calibri" panose="020F0502020204030204" pitchFamily="34" charset="0"/>
                          <a:cs typeface="Calibri" panose="020F0502020204030204" pitchFamily="34" charset="0"/>
                        </a:rPr>
                        <a:t>11 (9.6)</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2000" dirty="0">
                          <a:solidFill>
                            <a:schemeClr val="bg1"/>
                          </a:solidFill>
                          <a:latin typeface="Calibri" panose="020F0502020204030204" pitchFamily="34" charset="0"/>
                          <a:cs typeface="Calibri" panose="020F0502020204030204" pitchFamily="34" charset="0"/>
                        </a:rPr>
                        <a:t>11 (9.6)</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30282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DCR</a:t>
                      </a:r>
                      <a:endParaRPr sz="20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84 (73.7)</a:t>
                      </a:r>
                      <a:endParaRPr sz="20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82 (71.9)</a:t>
                      </a:r>
                      <a:endParaRPr sz="20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68194852"/>
                  </a:ext>
                </a:extLst>
              </a:tr>
              <a:tr h="3028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u="none" strike="noStrike" cap="none" dirty="0">
                          <a:solidFill>
                            <a:schemeClr val="tx1"/>
                          </a:solidFill>
                          <a:latin typeface="Calibri" panose="020F0502020204030204" pitchFamily="34" charset="0"/>
                          <a:cs typeface="Calibri" panose="020F0502020204030204" pitchFamily="34" charset="0"/>
                        </a:rPr>
                        <a:t>Response, n (%)</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gridSpan="2">
                  <a:txBody>
                    <a:bodyPr/>
                    <a:lstStyle/>
                    <a:p>
                      <a:pPr marL="0" marR="0" lvl="0" indent="0" algn="ctr" rtl="0">
                        <a:lnSpc>
                          <a:spcPct val="100000"/>
                        </a:lnSpc>
                        <a:spcBef>
                          <a:spcPts val="0"/>
                        </a:spcBef>
                        <a:spcAft>
                          <a:spcPts val="0"/>
                        </a:spcAft>
                        <a:buClr>
                          <a:srgbClr val="000000"/>
                        </a:buClr>
                        <a:buSzPts val="1700"/>
                        <a:buFont typeface="Arial"/>
                        <a:buNone/>
                      </a:pPr>
                      <a:r>
                        <a:rPr lang="en-US" sz="2000" b="1" dirty="0">
                          <a:solidFill>
                            <a:schemeClr val="tx1"/>
                          </a:solidFill>
                          <a:latin typeface="Calibri" panose="020F0502020204030204" pitchFamily="34" charset="0"/>
                          <a:cs typeface="Calibri" panose="020F0502020204030204" pitchFamily="34" charset="0"/>
                        </a:rPr>
                        <a:t>Evaluable Patients* (n = 103)</a:t>
                      </a:r>
                      <a:endParaRPr sz="2000" b="1"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Clr>
                          <a:srgbClr val="000000"/>
                        </a:buClr>
                        <a:buSzPts val="1700"/>
                        <a:buFont typeface="Arial"/>
                        <a:buNone/>
                      </a:pPr>
                      <a:endParaRPr sz="2000" b="1"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094414765"/>
                  </a:ext>
                </a:extLst>
              </a:tr>
              <a:tr h="30282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ORR</a:t>
                      </a:r>
                      <a:endParaRPr sz="20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44 (42.7)</a:t>
                      </a:r>
                      <a:endParaRPr sz="20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43 (41.8)</a:t>
                      </a:r>
                      <a:endParaRPr sz="20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5532760"/>
                  </a:ext>
                </a:extLst>
              </a:tr>
              <a:tr h="302823">
                <a:tc>
                  <a:txBody>
                    <a:bodyPr/>
                    <a:lstStyle/>
                    <a:p>
                      <a:pPr marL="0" marR="0" lvl="0" indent="0" algn="l" rtl="0">
                        <a:lnSpc>
                          <a:spcPct val="100000"/>
                        </a:lnSpc>
                        <a:spcBef>
                          <a:spcPts val="0"/>
                        </a:spcBef>
                        <a:spcAft>
                          <a:spcPts val="0"/>
                        </a:spcAft>
                        <a:buFontTx/>
                        <a:buNone/>
                      </a:pPr>
                      <a:r>
                        <a:rPr lang="en-US" sz="2000" u="none" strike="noStrike" cap="none" dirty="0">
                          <a:solidFill>
                            <a:schemeClr val="bg1"/>
                          </a:solidFill>
                          <a:latin typeface="Calibri" panose="020F0502020204030204" pitchFamily="34" charset="0"/>
                          <a:cs typeface="Calibri" panose="020F0502020204030204" pitchFamily="34" charset="0"/>
                        </a:rPr>
                        <a:t>DCR</a:t>
                      </a:r>
                      <a:endParaRPr sz="20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84 (81.5)</a:t>
                      </a:r>
                      <a:endParaRPr sz="20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2000" dirty="0">
                          <a:solidFill>
                            <a:schemeClr val="bg1"/>
                          </a:solidFill>
                          <a:latin typeface="Calibri" panose="020F0502020204030204" pitchFamily="34" charset="0"/>
                          <a:cs typeface="Calibri" panose="020F0502020204030204" pitchFamily="34" charset="0"/>
                        </a:rPr>
                        <a:t>82 (79.6)</a:t>
                      </a:r>
                      <a:endParaRPr sz="20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90869603"/>
                  </a:ext>
                </a:extLst>
              </a:tr>
            </a:tbl>
          </a:graphicData>
        </a:graphic>
      </p:graphicFrame>
      <p:sp>
        <p:nvSpPr>
          <p:cNvPr id="11" name="TextBox 10">
            <a:extLst>
              <a:ext uri="{FF2B5EF4-FFF2-40B4-BE49-F238E27FC236}">
                <a16:creationId xmlns:a16="http://schemas.microsoft.com/office/drawing/2014/main" id="{351F1966-5931-641E-A0F5-3C267AD033BB}"/>
              </a:ext>
            </a:extLst>
          </p:cNvPr>
          <p:cNvSpPr txBox="1"/>
          <p:nvPr/>
        </p:nvSpPr>
        <p:spPr bwMode="auto">
          <a:xfrm>
            <a:off x="1455578" y="6194624"/>
            <a:ext cx="78533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pPr>
            <a:r>
              <a:rPr lang="en-US" sz="1400" b="0" dirty="0">
                <a:solidFill>
                  <a:schemeClr val="bg1"/>
                </a:solidFill>
                <a:latin typeface="Calibri" panose="020F0502020204030204" pitchFamily="34" charset="0"/>
              </a:rPr>
              <a:t>*Patients with ≥1 on-study post baseline tumor staging.</a:t>
            </a:r>
          </a:p>
        </p:txBody>
      </p:sp>
    </p:spTree>
    <p:extLst>
      <p:ext uri="{BB962C8B-B14F-4D97-AF65-F5344CB8AC3E}">
        <p14:creationId xmlns:p14="http://schemas.microsoft.com/office/powerpoint/2010/main" val="4213998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78134BA-C605-44AC-8456-960EFF85158E}"/>
              </a:ext>
            </a:extLst>
          </p:cNvPr>
          <p:cNvSpPr txBox="1"/>
          <p:nvPr/>
        </p:nvSpPr>
        <p:spPr>
          <a:xfrm>
            <a:off x="431670" y="6416084"/>
            <a:ext cx="4996786"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Felip. ASCO 2022. Abstr 9003.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nvGrpSpPr>
          <p:cNvPr id="8" name="Group 7">
            <a:extLst>
              <a:ext uri="{FF2B5EF4-FFF2-40B4-BE49-F238E27FC236}">
                <a16:creationId xmlns:a16="http://schemas.microsoft.com/office/drawing/2014/main" id="{34E4A040-FA09-4A78-8D1C-54F462E196C9}"/>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6C01D8B8-470A-4488-BC90-04D563162C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AF3D40F0-57E2-4376-90B5-94939A400F0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917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sp>
        <p:nvSpPr>
          <p:cNvPr id="2" name="Title 1">
            <a:extLst>
              <a:ext uri="{FF2B5EF4-FFF2-40B4-BE49-F238E27FC236}">
                <a16:creationId xmlns:a16="http://schemas.microsoft.com/office/drawing/2014/main" id="{1668C7AC-B28B-4C17-8B18-CC91229D6414}"/>
              </a:ext>
            </a:extLst>
          </p:cNvPr>
          <p:cNvSpPr>
            <a:spLocks noGrp="1"/>
          </p:cNvSpPr>
          <p:nvPr>
            <p:ph type="title"/>
          </p:nvPr>
        </p:nvSpPr>
        <p:spPr/>
        <p:txBody>
          <a:bodyPr/>
          <a:lstStyle/>
          <a:p>
            <a:r>
              <a:rPr lang="en-US" dirty="0"/>
              <a:t>TACTI-002 (Part A): Response Rates by PD-L1 TPS</a:t>
            </a:r>
          </a:p>
        </p:txBody>
      </p:sp>
      <p:sp>
        <p:nvSpPr>
          <p:cNvPr id="13" name="Rectangle 12">
            <a:extLst>
              <a:ext uri="{FF2B5EF4-FFF2-40B4-BE49-F238E27FC236}">
                <a16:creationId xmlns:a16="http://schemas.microsoft.com/office/drawing/2014/main" id="{ED33060F-02A1-86BE-D081-0EF37F9A45CE}"/>
              </a:ext>
            </a:extLst>
          </p:cNvPr>
          <p:cNvSpPr/>
          <p:nvPr/>
        </p:nvSpPr>
        <p:spPr bwMode="auto">
          <a:xfrm>
            <a:off x="9392911" y="1593475"/>
            <a:ext cx="2089292" cy="1513140"/>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aphicFrame>
        <p:nvGraphicFramePr>
          <p:cNvPr id="11" name="Google Shape;534;p16">
            <a:extLst>
              <a:ext uri="{FF2B5EF4-FFF2-40B4-BE49-F238E27FC236}">
                <a16:creationId xmlns:a16="http://schemas.microsoft.com/office/drawing/2014/main" id="{3EED5C3A-066E-A7CA-1718-CD62D8CF1747}"/>
              </a:ext>
            </a:extLst>
          </p:cNvPr>
          <p:cNvGraphicFramePr/>
          <p:nvPr>
            <p:extLst>
              <p:ext uri="{D42A27DB-BD31-4B8C-83A1-F6EECF244321}">
                <p14:modId xmlns:p14="http://schemas.microsoft.com/office/powerpoint/2010/main" val="3947248741"/>
              </p:ext>
            </p:extLst>
          </p:nvPr>
        </p:nvGraphicFramePr>
        <p:xfrm>
          <a:off x="3051810" y="1608151"/>
          <a:ext cx="8421847" cy="1463080"/>
        </p:xfrm>
        <a:graphic>
          <a:graphicData uri="http://schemas.openxmlformats.org/drawingml/2006/table">
            <a:tbl>
              <a:tblPr firstRow="1" bandRow="1">
                <a:noFill/>
              </a:tblPr>
              <a:tblGrid>
                <a:gridCol w="1565702">
                  <a:extLst>
                    <a:ext uri="{9D8B030D-6E8A-4147-A177-3AD203B41FA5}">
                      <a16:colId xmlns:a16="http://schemas.microsoft.com/office/drawing/2014/main" val="20000"/>
                    </a:ext>
                  </a:extLst>
                </a:gridCol>
                <a:gridCol w="1555057">
                  <a:extLst>
                    <a:ext uri="{9D8B030D-6E8A-4147-A177-3AD203B41FA5}">
                      <a16:colId xmlns:a16="http://schemas.microsoft.com/office/drawing/2014/main" val="20001"/>
                    </a:ext>
                  </a:extLst>
                </a:gridCol>
                <a:gridCol w="1375026">
                  <a:extLst>
                    <a:ext uri="{9D8B030D-6E8A-4147-A177-3AD203B41FA5}">
                      <a16:colId xmlns:a16="http://schemas.microsoft.com/office/drawing/2014/main" val="1273365720"/>
                    </a:ext>
                  </a:extLst>
                </a:gridCol>
                <a:gridCol w="1375026">
                  <a:extLst>
                    <a:ext uri="{9D8B030D-6E8A-4147-A177-3AD203B41FA5}">
                      <a16:colId xmlns:a16="http://schemas.microsoft.com/office/drawing/2014/main" val="3986500230"/>
                    </a:ext>
                  </a:extLst>
                </a:gridCol>
                <a:gridCol w="1338840">
                  <a:extLst>
                    <a:ext uri="{9D8B030D-6E8A-4147-A177-3AD203B41FA5}">
                      <a16:colId xmlns:a16="http://schemas.microsoft.com/office/drawing/2014/main" val="2974331811"/>
                    </a:ext>
                  </a:extLst>
                </a:gridCol>
                <a:gridCol w="1212196">
                  <a:extLst>
                    <a:ext uri="{9D8B030D-6E8A-4147-A177-3AD203B41FA5}">
                      <a16:colId xmlns:a16="http://schemas.microsoft.com/office/drawing/2014/main" val="4045942118"/>
                    </a:ext>
                  </a:extLst>
                </a:gridCol>
              </a:tblGrid>
              <a:tr h="234455">
                <a:tc rowSpan="2">
                  <a:txBody>
                    <a:bodyPr/>
                    <a:lstStyle/>
                    <a:p>
                      <a:pPr marL="0" marR="0" lvl="0" indent="0" algn="l"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Tumor Response per iRECIST, n (%)</a:t>
                      </a:r>
                      <a:endParaRPr sz="16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gridSpan="5">
                  <a:txBody>
                    <a:bodyPr/>
                    <a:lstStyle/>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Tumor Response by Central PD-L1 Status (iRECIST, Unconfirmed; n = 87)</a:t>
                      </a:r>
                      <a:endParaRPr sz="16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399948">
                <a:tc vMerge="1">
                  <a:txBody>
                    <a:bodyPr/>
                    <a:lstStyle/>
                    <a:p>
                      <a:pPr marL="0" marR="0" lvl="0" indent="0" algn="l"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&lt;1%</a:t>
                      </a:r>
                    </a:p>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(n = 32)</a:t>
                      </a: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1%-49%</a:t>
                      </a:r>
                    </a:p>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(n = 36)</a:t>
                      </a: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≥50% </a:t>
                      </a:r>
                    </a:p>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(n = 19)</a:t>
                      </a: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≥1% </a:t>
                      </a:r>
                    </a:p>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(n = 55)</a:t>
                      </a: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&lt;50%</a:t>
                      </a:r>
                    </a:p>
                    <a:p>
                      <a:pPr marL="0" marR="0" lvl="0" indent="0" algn="ctr" rtl="0">
                        <a:lnSpc>
                          <a:spcPct val="90000"/>
                        </a:lnSpc>
                        <a:spcBef>
                          <a:spcPts val="0"/>
                        </a:spcBef>
                        <a:spcAft>
                          <a:spcPts val="0"/>
                        </a:spcAft>
                        <a:buNone/>
                      </a:pPr>
                      <a:r>
                        <a:rPr lang="en-US" sz="1600" b="1" u="none" strike="noStrike" cap="none" dirty="0">
                          <a:solidFill>
                            <a:schemeClr val="tx1"/>
                          </a:solidFill>
                          <a:latin typeface="Calibri" panose="020F0502020204030204" pitchFamily="34" charset="0"/>
                          <a:cs typeface="Calibri" panose="020F0502020204030204" pitchFamily="34" charset="0"/>
                        </a:rPr>
                        <a:t>(n = 68)</a:t>
                      </a: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lumMod val="60000"/>
                        <a:lumOff val="40000"/>
                      </a:schemeClr>
                    </a:solidFill>
                  </a:tcPr>
                </a:tc>
                <a:extLst>
                  <a:ext uri="{0D108BD9-81ED-4DB2-BD59-A6C34878D82A}">
                    <a16:rowId xmlns:a16="http://schemas.microsoft.com/office/drawing/2014/main" val="1963873986"/>
                  </a:ext>
                </a:extLst>
              </a:tr>
              <a:tr h="234455">
                <a:tc>
                  <a:txBody>
                    <a:bodyPr/>
                    <a:lstStyle/>
                    <a:p>
                      <a:pPr marL="0" marR="0" lvl="0" indent="0" algn="l" rtl="0">
                        <a:lnSpc>
                          <a:spcPct val="90000"/>
                        </a:lnSpc>
                        <a:spcBef>
                          <a:spcPts val="0"/>
                        </a:spcBef>
                        <a:spcAft>
                          <a:spcPts val="0"/>
                        </a:spcAft>
                        <a:buFontTx/>
                        <a:buNone/>
                      </a:pPr>
                      <a:r>
                        <a:rPr lang="en-US" sz="1600" u="none" strike="noStrike" cap="none" dirty="0">
                          <a:solidFill>
                            <a:schemeClr val="bg1"/>
                          </a:solidFill>
                          <a:latin typeface="Calibri" panose="020F0502020204030204" pitchFamily="34" charset="0"/>
                          <a:cs typeface="Calibri" panose="020F0502020204030204" pitchFamily="34" charset="0"/>
                        </a:rPr>
                        <a:t>ORR</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9 (28.1)</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15 (41.7)</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10 (52.6)</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25 (45.5)</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24 (35.3)</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234455">
                <a:tc>
                  <a:txBody>
                    <a:bodyPr/>
                    <a:lstStyle/>
                    <a:p>
                      <a:pPr marL="0" marR="0" lvl="0" indent="0" algn="l" rtl="0">
                        <a:lnSpc>
                          <a:spcPct val="90000"/>
                        </a:lnSpc>
                        <a:spcBef>
                          <a:spcPts val="0"/>
                        </a:spcBef>
                        <a:spcAft>
                          <a:spcPts val="0"/>
                        </a:spcAft>
                        <a:buFontTx/>
                        <a:buNone/>
                      </a:pPr>
                      <a:r>
                        <a:rPr lang="en-US" sz="1600" u="none" strike="noStrike" cap="none" dirty="0">
                          <a:solidFill>
                            <a:schemeClr val="bg1"/>
                          </a:solidFill>
                          <a:latin typeface="Calibri" panose="020F0502020204030204" pitchFamily="34" charset="0"/>
                          <a:cs typeface="Calibri" panose="020F0502020204030204" pitchFamily="34" charset="0"/>
                        </a:rPr>
                        <a:t>DCR</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22 (68.8)</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28 (77.8)</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15 (79.0)</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43 (78.2)</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600" u="none" strike="noStrike" cap="none" dirty="0">
                          <a:solidFill>
                            <a:schemeClr val="bg1"/>
                          </a:solidFill>
                          <a:latin typeface="Calibri" panose="020F0502020204030204" pitchFamily="34" charset="0"/>
                          <a:cs typeface="Calibri" panose="020F0502020204030204" pitchFamily="34" charset="0"/>
                        </a:rPr>
                        <a:t>50 (73.5)</a:t>
                      </a:r>
                      <a:endParaRPr sz="16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3" name="TextBox 2">
            <a:extLst>
              <a:ext uri="{FF2B5EF4-FFF2-40B4-BE49-F238E27FC236}">
                <a16:creationId xmlns:a16="http://schemas.microsoft.com/office/drawing/2014/main" id="{B58F08D9-3371-AC4D-A576-0642B4A768B9}"/>
              </a:ext>
            </a:extLst>
          </p:cNvPr>
          <p:cNvSpPr txBox="1"/>
          <p:nvPr/>
        </p:nvSpPr>
        <p:spPr bwMode="auto">
          <a:xfrm>
            <a:off x="4660232" y="5470428"/>
            <a:ext cx="28715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Median DoR: Not reached</a:t>
            </a:r>
          </a:p>
        </p:txBody>
      </p:sp>
      <p:sp>
        <p:nvSpPr>
          <p:cNvPr id="12" name="TextBox 11">
            <a:extLst>
              <a:ext uri="{FF2B5EF4-FFF2-40B4-BE49-F238E27FC236}">
                <a16:creationId xmlns:a16="http://schemas.microsoft.com/office/drawing/2014/main" id="{EFF91578-76EF-9364-E29D-5310C5B43DAA}"/>
              </a:ext>
            </a:extLst>
          </p:cNvPr>
          <p:cNvSpPr txBox="1"/>
          <p:nvPr/>
        </p:nvSpPr>
        <p:spPr bwMode="auto">
          <a:xfrm>
            <a:off x="720725" y="5855011"/>
            <a:ext cx="948222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400" dirty="0">
                <a:solidFill>
                  <a:schemeClr val="bg1"/>
                </a:solidFill>
                <a:latin typeface="Calibri" panose="020F0502020204030204" pitchFamily="34" charset="0"/>
              </a:rPr>
              <a:t>8.6% of patients with confirmed response experienced PD in ≤6 mo</a:t>
            </a:r>
          </a:p>
        </p:txBody>
      </p:sp>
      <p:sp>
        <p:nvSpPr>
          <p:cNvPr id="6" name="TextBox 5">
            <a:extLst>
              <a:ext uri="{FF2B5EF4-FFF2-40B4-BE49-F238E27FC236}">
                <a16:creationId xmlns:a16="http://schemas.microsoft.com/office/drawing/2014/main" id="{18B4DC73-6BA8-8C3D-8E6A-1C24D836E302}"/>
              </a:ext>
            </a:extLst>
          </p:cNvPr>
          <p:cNvSpPr txBox="1"/>
          <p:nvPr/>
        </p:nvSpPr>
        <p:spPr bwMode="auto">
          <a:xfrm rot="16200000">
            <a:off x="-532254" y="3567238"/>
            <a:ext cx="2948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Best % Change from Baseline</a:t>
            </a:r>
          </a:p>
        </p:txBody>
      </p:sp>
      <p:grpSp>
        <p:nvGrpSpPr>
          <p:cNvPr id="23" name="Group 22">
            <a:extLst>
              <a:ext uri="{FF2B5EF4-FFF2-40B4-BE49-F238E27FC236}">
                <a16:creationId xmlns:a16="http://schemas.microsoft.com/office/drawing/2014/main" id="{9A5B4783-0A2B-500D-0BE4-3A2E8C8DA3DC}"/>
              </a:ext>
            </a:extLst>
          </p:cNvPr>
          <p:cNvGrpSpPr/>
          <p:nvPr/>
        </p:nvGrpSpPr>
        <p:grpSpPr>
          <a:xfrm>
            <a:off x="1007698" y="1881856"/>
            <a:ext cx="606256" cy="3783003"/>
            <a:chOff x="1007698" y="1881856"/>
            <a:chExt cx="606256" cy="3783003"/>
          </a:xfrm>
        </p:grpSpPr>
        <p:sp>
          <p:nvSpPr>
            <p:cNvPr id="14" name="TextBox 13">
              <a:extLst>
                <a:ext uri="{FF2B5EF4-FFF2-40B4-BE49-F238E27FC236}">
                  <a16:creationId xmlns:a16="http://schemas.microsoft.com/office/drawing/2014/main" id="{FD68867C-6795-FA4F-8FBF-5CF1F2FFB103}"/>
                </a:ext>
              </a:extLst>
            </p:cNvPr>
            <p:cNvSpPr txBox="1"/>
            <p:nvPr/>
          </p:nvSpPr>
          <p:spPr bwMode="auto">
            <a:xfrm>
              <a:off x="1078230" y="188185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5" name="TextBox 14">
              <a:extLst>
                <a:ext uri="{FF2B5EF4-FFF2-40B4-BE49-F238E27FC236}">
                  <a16:creationId xmlns:a16="http://schemas.microsoft.com/office/drawing/2014/main" id="{878C2ADE-2190-0AF6-6AD0-2CD3F725AE00}"/>
                </a:ext>
              </a:extLst>
            </p:cNvPr>
            <p:cNvSpPr txBox="1"/>
            <p:nvPr/>
          </p:nvSpPr>
          <p:spPr bwMode="auto">
            <a:xfrm>
              <a:off x="1195250" y="23184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75</a:t>
              </a:r>
            </a:p>
          </p:txBody>
        </p:sp>
        <p:sp>
          <p:nvSpPr>
            <p:cNvPr id="16" name="TextBox 15">
              <a:extLst>
                <a:ext uri="{FF2B5EF4-FFF2-40B4-BE49-F238E27FC236}">
                  <a16:creationId xmlns:a16="http://schemas.microsoft.com/office/drawing/2014/main" id="{2AAB8FB1-DA92-B8A7-34E9-D1BAD9D11AAF}"/>
                </a:ext>
              </a:extLst>
            </p:cNvPr>
            <p:cNvSpPr txBox="1"/>
            <p:nvPr/>
          </p:nvSpPr>
          <p:spPr bwMode="auto">
            <a:xfrm>
              <a:off x="1195250" y="275089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17" name="TextBox 16">
              <a:extLst>
                <a:ext uri="{FF2B5EF4-FFF2-40B4-BE49-F238E27FC236}">
                  <a16:creationId xmlns:a16="http://schemas.microsoft.com/office/drawing/2014/main" id="{DE501B23-7B54-2805-1E85-37F8672EAB85}"/>
                </a:ext>
              </a:extLst>
            </p:cNvPr>
            <p:cNvSpPr txBox="1"/>
            <p:nvPr/>
          </p:nvSpPr>
          <p:spPr bwMode="auto">
            <a:xfrm>
              <a:off x="1195250" y="318746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18" name="TextBox 17">
              <a:extLst>
                <a:ext uri="{FF2B5EF4-FFF2-40B4-BE49-F238E27FC236}">
                  <a16:creationId xmlns:a16="http://schemas.microsoft.com/office/drawing/2014/main" id="{22C05575-911F-CC7A-5732-DAE0F7833F05}"/>
                </a:ext>
              </a:extLst>
            </p:cNvPr>
            <p:cNvSpPr txBox="1"/>
            <p:nvPr/>
          </p:nvSpPr>
          <p:spPr bwMode="auto">
            <a:xfrm>
              <a:off x="1312269" y="358734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9" name="TextBox 18">
              <a:extLst>
                <a:ext uri="{FF2B5EF4-FFF2-40B4-BE49-F238E27FC236}">
                  <a16:creationId xmlns:a16="http://schemas.microsoft.com/office/drawing/2014/main" id="{CCBE4D7B-2042-8EB1-534B-1F356D33B6BD}"/>
                </a:ext>
              </a:extLst>
            </p:cNvPr>
            <p:cNvSpPr txBox="1"/>
            <p:nvPr/>
          </p:nvSpPr>
          <p:spPr bwMode="auto">
            <a:xfrm>
              <a:off x="1124718" y="4017953"/>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20" name="TextBox 19">
              <a:extLst>
                <a:ext uri="{FF2B5EF4-FFF2-40B4-BE49-F238E27FC236}">
                  <a16:creationId xmlns:a16="http://schemas.microsoft.com/office/drawing/2014/main" id="{B5DA9918-2226-FF5B-CB0D-568F7FAED9BD}"/>
                </a:ext>
              </a:extLst>
            </p:cNvPr>
            <p:cNvSpPr txBox="1"/>
            <p:nvPr/>
          </p:nvSpPr>
          <p:spPr bwMode="auto">
            <a:xfrm>
              <a:off x="1124718" y="4442600"/>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21" name="TextBox 20">
              <a:extLst>
                <a:ext uri="{FF2B5EF4-FFF2-40B4-BE49-F238E27FC236}">
                  <a16:creationId xmlns:a16="http://schemas.microsoft.com/office/drawing/2014/main" id="{46714B71-634D-3B68-0EF5-1ACE8ABCB0A3}"/>
                </a:ext>
              </a:extLst>
            </p:cNvPr>
            <p:cNvSpPr txBox="1"/>
            <p:nvPr/>
          </p:nvSpPr>
          <p:spPr bwMode="auto">
            <a:xfrm>
              <a:off x="1124718" y="4867715"/>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-75</a:t>
              </a:r>
            </a:p>
          </p:txBody>
        </p:sp>
        <p:sp>
          <p:nvSpPr>
            <p:cNvPr id="22" name="TextBox 21">
              <a:extLst>
                <a:ext uri="{FF2B5EF4-FFF2-40B4-BE49-F238E27FC236}">
                  <a16:creationId xmlns:a16="http://schemas.microsoft.com/office/drawing/2014/main" id="{D76C682B-3C2B-1DFD-39EF-FCDF8734B58A}"/>
                </a:ext>
              </a:extLst>
            </p:cNvPr>
            <p:cNvSpPr txBox="1"/>
            <p:nvPr/>
          </p:nvSpPr>
          <p:spPr bwMode="auto">
            <a:xfrm>
              <a:off x="1007698" y="5295527"/>
              <a:ext cx="606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34" name="Group 33">
            <a:extLst>
              <a:ext uri="{FF2B5EF4-FFF2-40B4-BE49-F238E27FC236}">
                <a16:creationId xmlns:a16="http://schemas.microsoft.com/office/drawing/2014/main" id="{96AF501A-1B7A-9DC2-4095-3600A39387E3}"/>
              </a:ext>
            </a:extLst>
          </p:cNvPr>
          <p:cNvGrpSpPr/>
          <p:nvPr/>
        </p:nvGrpSpPr>
        <p:grpSpPr>
          <a:xfrm>
            <a:off x="1575855" y="2072872"/>
            <a:ext cx="113246" cy="3407321"/>
            <a:chOff x="1575854" y="2072872"/>
            <a:chExt cx="735473" cy="3407321"/>
          </a:xfrm>
        </p:grpSpPr>
        <p:cxnSp>
          <p:nvCxnSpPr>
            <p:cNvPr id="25" name="Straight Connector 24">
              <a:extLst>
                <a:ext uri="{FF2B5EF4-FFF2-40B4-BE49-F238E27FC236}">
                  <a16:creationId xmlns:a16="http://schemas.microsoft.com/office/drawing/2014/main" id="{448C5872-69EA-E641-B337-5DC5BB8245CB}"/>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AE1AEF9B-0E41-BC89-BBBB-CA35A0BE060D}"/>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8DC94E0-B90A-7617-2381-6486475CDEB5}"/>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09641405-3DDC-0ED0-F7CC-C2AE6D9782F2}"/>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5D282A3-593C-EDDF-033C-7B692091F0CA}"/>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B5EBD871-4D87-BAD4-C4A8-EE61F7D75D41}"/>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7491552D-D057-8F65-611B-7DD168C66097}"/>
                </a:ext>
              </a:extLst>
            </p:cNvPr>
            <p:cNvCxnSpPr>
              <a:cxnSpLocks/>
            </p:cNvCxnSpPr>
            <p:nvPr/>
          </p:nvCxnSpPr>
          <p:spPr bwMode="auto">
            <a:xfrm>
              <a:off x="1575854" y="462836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A61B15DA-6473-75F7-707F-1EDD38EFC06C}"/>
                </a:ext>
              </a:extLst>
            </p:cNvPr>
            <p:cNvCxnSpPr>
              <a:cxnSpLocks/>
            </p:cNvCxnSpPr>
            <p:nvPr/>
          </p:nvCxnSpPr>
          <p:spPr bwMode="auto">
            <a:xfrm>
              <a:off x="1575854" y="505427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89D2BE38-E9A7-8086-4747-6E205115DFAF}"/>
                </a:ext>
              </a:extLst>
            </p:cNvPr>
            <p:cNvCxnSpPr>
              <a:cxnSpLocks/>
            </p:cNvCxnSpPr>
            <p:nvPr/>
          </p:nvCxnSpPr>
          <p:spPr bwMode="auto">
            <a:xfrm>
              <a:off x="1575854" y="5480193"/>
              <a:ext cx="735473" cy="0"/>
            </a:xfrm>
            <a:prstGeom prst="line">
              <a:avLst/>
            </a:prstGeom>
            <a:noFill/>
            <a:ln w="28575" cap="flat" cmpd="sng" algn="ctr">
              <a:solidFill>
                <a:schemeClr val="bg1"/>
              </a:solidFill>
              <a:prstDash val="solid"/>
              <a:round/>
              <a:headEnd type="none" w="med" len="med"/>
              <a:tailEnd type="none" w="med" len="med"/>
            </a:ln>
            <a:effectLst/>
          </p:spPr>
        </p:cxnSp>
      </p:grpSp>
      <p:sp>
        <p:nvSpPr>
          <p:cNvPr id="41" name="Freeform: Shape 40">
            <a:extLst>
              <a:ext uri="{FF2B5EF4-FFF2-40B4-BE49-F238E27FC236}">
                <a16:creationId xmlns:a16="http://schemas.microsoft.com/office/drawing/2014/main" id="{DF6E8828-E140-2001-8C07-9D0FD0DAA00B}"/>
              </a:ext>
            </a:extLst>
          </p:cNvPr>
          <p:cNvSpPr/>
          <p:nvPr/>
        </p:nvSpPr>
        <p:spPr bwMode="auto">
          <a:xfrm>
            <a:off x="1682606" y="2076450"/>
            <a:ext cx="9626744" cy="3403600"/>
          </a:xfrm>
          <a:custGeom>
            <a:avLst/>
            <a:gdLst>
              <a:gd name="connsiteX0" fmla="*/ 0 w 9652000"/>
              <a:gd name="connsiteY0" fmla="*/ 0 h 3403600"/>
              <a:gd name="connsiteX1" fmla="*/ 0 w 9652000"/>
              <a:gd name="connsiteY1" fmla="*/ 3403600 h 3403600"/>
              <a:gd name="connsiteX2" fmla="*/ 9652000 w 9652000"/>
              <a:gd name="connsiteY2" fmla="*/ 3403600 h 3403600"/>
            </a:gdLst>
            <a:ahLst/>
            <a:cxnLst>
              <a:cxn ang="0">
                <a:pos x="connsiteX0" y="connsiteY0"/>
              </a:cxn>
              <a:cxn ang="0">
                <a:pos x="connsiteX1" y="connsiteY1"/>
              </a:cxn>
              <a:cxn ang="0">
                <a:pos x="connsiteX2" y="connsiteY2"/>
              </a:cxn>
            </a:cxnLst>
            <a:rect l="l" t="t" r="r" b="b"/>
            <a:pathLst>
              <a:path w="9652000" h="3403600">
                <a:moveTo>
                  <a:pt x="0" y="0"/>
                </a:moveTo>
                <a:lnTo>
                  <a:pt x="0" y="3403600"/>
                </a:lnTo>
                <a:lnTo>
                  <a:pt x="9652000" y="3403600"/>
                </a:lnTo>
              </a:path>
            </a:pathLst>
          </a:custGeom>
          <a:noFill/>
          <a:ln w="28575">
            <a:solidFill>
              <a:schemeClr val="bg1"/>
            </a:solidFill>
            <a:miter lim="800000"/>
            <a:headEnd/>
            <a:tailEnd/>
          </a:ln>
        </p:spPr>
        <p:txBody>
          <a:bodyPr rtlCol="0" anchor="ctr"/>
          <a:lstStyle/>
          <a:p>
            <a:pPr algn="ctr"/>
            <a:endParaRPr lang="en-US"/>
          </a:p>
        </p:txBody>
      </p:sp>
      <p:grpSp>
        <p:nvGrpSpPr>
          <p:cNvPr id="44" name="Group 43">
            <a:extLst>
              <a:ext uri="{FF2B5EF4-FFF2-40B4-BE49-F238E27FC236}">
                <a16:creationId xmlns:a16="http://schemas.microsoft.com/office/drawing/2014/main" id="{969600D9-7984-68FB-C8A2-EEFD41574BBB}"/>
              </a:ext>
            </a:extLst>
          </p:cNvPr>
          <p:cNvGrpSpPr/>
          <p:nvPr/>
        </p:nvGrpSpPr>
        <p:grpSpPr>
          <a:xfrm>
            <a:off x="1682606" y="3429000"/>
            <a:ext cx="9655954" cy="857250"/>
            <a:chOff x="1613954" y="3429000"/>
            <a:chExt cx="9724606" cy="857250"/>
          </a:xfrm>
        </p:grpSpPr>
        <p:cxnSp>
          <p:nvCxnSpPr>
            <p:cNvPr id="38" name="Straight Connector 37">
              <a:extLst>
                <a:ext uri="{FF2B5EF4-FFF2-40B4-BE49-F238E27FC236}">
                  <a16:creationId xmlns:a16="http://schemas.microsoft.com/office/drawing/2014/main" id="{8BE5BC6E-8DFE-724E-3F1F-16C04C1282B6}"/>
                </a:ext>
              </a:extLst>
            </p:cNvPr>
            <p:cNvCxnSpPr>
              <a:cxnSpLocks/>
            </p:cNvCxnSpPr>
            <p:nvPr/>
          </p:nvCxnSpPr>
          <p:spPr bwMode="auto">
            <a:xfrm>
              <a:off x="1613954" y="3776532"/>
              <a:ext cx="972460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8A34BAB-AF2F-89DF-5A03-24161E2F16E6}"/>
                </a:ext>
              </a:extLst>
            </p:cNvPr>
            <p:cNvCxnSpPr>
              <a:cxnSpLocks/>
            </p:cNvCxnSpPr>
            <p:nvPr/>
          </p:nvCxnSpPr>
          <p:spPr bwMode="auto">
            <a:xfrm>
              <a:off x="1613954" y="3429000"/>
              <a:ext cx="9724606" cy="0"/>
            </a:xfrm>
            <a:prstGeom prst="line">
              <a:avLst/>
            </a:prstGeom>
            <a:noFill/>
            <a:ln w="28575" cap="flat" cmpd="sng" algn="ctr">
              <a:solidFill>
                <a:schemeClr val="bg1"/>
              </a:solidFill>
              <a:prstDash val="sysDash"/>
              <a:round/>
              <a:headEnd type="none" w="med" len="med"/>
              <a:tailEnd type="none" w="med" len="med"/>
            </a:ln>
            <a:effectLst/>
          </p:spPr>
        </p:cxnSp>
        <p:cxnSp>
          <p:nvCxnSpPr>
            <p:cNvPr id="43" name="Straight Connector 42">
              <a:extLst>
                <a:ext uri="{FF2B5EF4-FFF2-40B4-BE49-F238E27FC236}">
                  <a16:creationId xmlns:a16="http://schemas.microsoft.com/office/drawing/2014/main" id="{63DE8028-6E4C-EF3B-450E-165DA3B5E3B2}"/>
                </a:ext>
              </a:extLst>
            </p:cNvPr>
            <p:cNvCxnSpPr>
              <a:cxnSpLocks/>
            </p:cNvCxnSpPr>
            <p:nvPr/>
          </p:nvCxnSpPr>
          <p:spPr bwMode="auto">
            <a:xfrm>
              <a:off x="1613954" y="4286250"/>
              <a:ext cx="9724606" cy="0"/>
            </a:xfrm>
            <a:prstGeom prst="line">
              <a:avLst/>
            </a:prstGeom>
            <a:noFill/>
            <a:ln w="28575" cap="flat" cmpd="sng" algn="ctr">
              <a:solidFill>
                <a:schemeClr val="bg1"/>
              </a:solidFill>
              <a:prstDash val="sysDash"/>
              <a:round/>
              <a:headEnd type="none" w="med" len="med"/>
              <a:tailEnd type="none" w="med" len="med"/>
            </a:ln>
            <a:effectLst/>
          </p:spPr>
        </p:cxnSp>
      </p:grpSp>
      <p:grpSp>
        <p:nvGrpSpPr>
          <p:cNvPr id="249" name="Group 248">
            <a:extLst>
              <a:ext uri="{FF2B5EF4-FFF2-40B4-BE49-F238E27FC236}">
                <a16:creationId xmlns:a16="http://schemas.microsoft.com/office/drawing/2014/main" id="{E07626C0-3A29-4E68-7EE6-9D1306E30D1B}"/>
              </a:ext>
            </a:extLst>
          </p:cNvPr>
          <p:cNvGrpSpPr/>
          <p:nvPr/>
        </p:nvGrpSpPr>
        <p:grpSpPr>
          <a:xfrm>
            <a:off x="1853105" y="4392751"/>
            <a:ext cx="1283987" cy="1061829"/>
            <a:chOff x="2664592" y="4415935"/>
            <a:chExt cx="1283987" cy="1061829"/>
          </a:xfrm>
        </p:grpSpPr>
        <p:sp>
          <p:nvSpPr>
            <p:cNvPr id="45" name="TextBox 44">
              <a:extLst>
                <a:ext uri="{FF2B5EF4-FFF2-40B4-BE49-F238E27FC236}">
                  <a16:creationId xmlns:a16="http://schemas.microsoft.com/office/drawing/2014/main" id="{94B97A39-5850-B840-9229-A502B8F5B4BA}"/>
                </a:ext>
              </a:extLst>
            </p:cNvPr>
            <p:cNvSpPr txBox="1"/>
            <p:nvPr/>
          </p:nvSpPr>
          <p:spPr bwMode="auto">
            <a:xfrm>
              <a:off x="2749533" y="4415935"/>
              <a:ext cx="119904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90000"/>
                </a:lnSpc>
                <a:spcAft>
                  <a:spcPct val="0"/>
                </a:spcAft>
                <a:buClrTx/>
                <a:buFontTx/>
                <a:buNone/>
              </a:pPr>
              <a:r>
                <a:rPr lang="en-US" sz="1400" b="1" dirty="0">
                  <a:solidFill>
                    <a:schemeClr val="bg1"/>
                  </a:solidFill>
                  <a:latin typeface="Calibri" panose="020F0502020204030204" pitchFamily="34" charset="0"/>
                </a:rPr>
                <a:t>PD-L1 TPS:</a:t>
              </a:r>
            </a:p>
            <a:p>
              <a:pPr algn="l">
                <a:lnSpc>
                  <a:spcPct val="90000"/>
                </a:lnSpc>
                <a:spcAft>
                  <a:spcPct val="0"/>
                </a:spcAft>
                <a:buClrTx/>
                <a:buFontTx/>
                <a:buNone/>
              </a:pPr>
              <a:r>
                <a:rPr lang="en-US" sz="1400" dirty="0">
                  <a:solidFill>
                    <a:schemeClr val="bg1"/>
                  </a:solidFill>
                  <a:latin typeface="Calibri" panose="020F0502020204030204" pitchFamily="34" charset="0"/>
                </a:rPr>
                <a:t>≥50%</a:t>
              </a:r>
            </a:p>
            <a:p>
              <a:pPr algn="l">
                <a:lnSpc>
                  <a:spcPct val="90000"/>
                </a:lnSpc>
                <a:spcAft>
                  <a:spcPct val="0"/>
                </a:spcAft>
                <a:buClrTx/>
                <a:buFontTx/>
                <a:buNone/>
              </a:pPr>
              <a:r>
                <a:rPr lang="en-US" sz="1400" b="0" dirty="0">
                  <a:solidFill>
                    <a:schemeClr val="bg1"/>
                  </a:solidFill>
                  <a:latin typeface="Calibri" panose="020F0502020204030204" pitchFamily="34" charset="0"/>
                </a:rPr>
                <a:t>1-49%</a:t>
              </a:r>
            </a:p>
            <a:p>
              <a:pPr algn="l">
                <a:lnSpc>
                  <a:spcPct val="90000"/>
                </a:lnSpc>
                <a:spcAft>
                  <a:spcPct val="0"/>
                </a:spcAft>
                <a:buClrTx/>
                <a:buFontTx/>
                <a:buNone/>
              </a:pPr>
              <a:r>
                <a:rPr lang="en-US" sz="1400" dirty="0">
                  <a:solidFill>
                    <a:schemeClr val="bg1"/>
                  </a:solidFill>
                  <a:latin typeface="Calibri" panose="020F0502020204030204" pitchFamily="34" charset="0"/>
                </a:rPr>
                <a:t>&lt;1%</a:t>
              </a:r>
            </a:p>
            <a:p>
              <a:pPr algn="l">
                <a:lnSpc>
                  <a:spcPct val="90000"/>
                </a:lnSpc>
                <a:spcAft>
                  <a:spcPct val="0"/>
                </a:spcAft>
                <a:buClrTx/>
                <a:buFontTx/>
                <a:buNone/>
              </a:pPr>
              <a:r>
                <a:rPr lang="en-US" sz="1400" b="0" dirty="0">
                  <a:solidFill>
                    <a:schemeClr val="bg1"/>
                  </a:solidFill>
                  <a:latin typeface="Calibri" panose="020F0502020204030204" pitchFamily="34" charset="0"/>
                </a:rPr>
                <a:t>Not evaluable</a:t>
              </a:r>
            </a:p>
          </p:txBody>
        </p:sp>
        <p:sp>
          <p:nvSpPr>
            <p:cNvPr id="46" name="Rectangle 45">
              <a:extLst>
                <a:ext uri="{FF2B5EF4-FFF2-40B4-BE49-F238E27FC236}">
                  <a16:creationId xmlns:a16="http://schemas.microsoft.com/office/drawing/2014/main" id="{321AE3AC-09B2-D2D7-AD22-C5AFD727BB3A}"/>
                </a:ext>
              </a:extLst>
            </p:cNvPr>
            <p:cNvSpPr/>
            <p:nvPr/>
          </p:nvSpPr>
          <p:spPr bwMode="auto">
            <a:xfrm>
              <a:off x="2664592" y="4657359"/>
              <a:ext cx="147320" cy="147320"/>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73D31E71-AD3B-372D-D18E-754E988E192C}"/>
                </a:ext>
              </a:extLst>
            </p:cNvPr>
            <p:cNvSpPr/>
            <p:nvPr/>
          </p:nvSpPr>
          <p:spPr bwMode="auto">
            <a:xfrm>
              <a:off x="2664592" y="4851681"/>
              <a:ext cx="147320" cy="1473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AB3A58E4-B0B6-185C-D3EC-163200C6B307}"/>
                </a:ext>
              </a:extLst>
            </p:cNvPr>
            <p:cNvSpPr/>
            <p:nvPr/>
          </p:nvSpPr>
          <p:spPr bwMode="auto">
            <a:xfrm>
              <a:off x="2664592" y="5050013"/>
              <a:ext cx="147320" cy="14732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D1925750-C301-D9FF-0CB1-BD4781FC660F}"/>
                </a:ext>
              </a:extLst>
            </p:cNvPr>
            <p:cNvSpPr/>
            <p:nvPr/>
          </p:nvSpPr>
          <p:spPr bwMode="auto">
            <a:xfrm>
              <a:off x="2664592" y="5244335"/>
              <a:ext cx="147320" cy="147320"/>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55" name="Straight Connector 54">
            <a:extLst>
              <a:ext uri="{FF2B5EF4-FFF2-40B4-BE49-F238E27FC236}">
                <a16:creationId xmlns:a16="http://schemas.microsoft.com/office/drawing/2014/main" id="{3F29CF95-DD2A-9F11-441E-AB4B8D876E24}"/>
              </a:ext>
            </a:extLst>
          </p:cNvPr>
          <p:cNvCxnSpPr>
            <a:cxnSpLocks/>
          </p:cNvCxnSpPr>
          <p:nvPr/>
        </p:nvCxnSpPr>
        <p:spPr bwMode="auto">
          <a:xfrm>
            <a:off x="1835150" y="2675056"/>
            <a:ext cx="0" cy="1088774"/>
          </a:xfrm>
          <a:prstGeom prst="line">
            <a:avLst/>
          </a:prstGeom>
          <a:noFill/>
          <a:ln w="57150" cap="flat" cmpd="sng" algn="ctr">
            <a:solidFill>
              <a:schemeClr val="accent6"/>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1B0B17A-A009-3E3D-D8DC-11A23D4ACE17}"/>
              </a:ext>
            </a:extLst>
          </p:cNvPr>
          <p:cNvCxnSpPr>
            <a:cxnSpLocks/>
          </p:cNvCxnSpPr>
          <p:nvPr/>
        </p:nvCxnSpPr>
        <p:spPr bwMode="auto">
          <a:xfrm>
            <a:off x="3051810" y="3621615"/>
            <a:ext cx="0" cy="142215"/>
          </a:xfrm>
          <a:prstGeom prst="line">
            <a:avLst/>
          </a:prstGeom>
          <a:noFill/>
          <a:ln w="57150" cap="flat" cmpd="sng" algn="ctr">
            <a:solidFill>
              <a:schemeClr val="accent6"/>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09AB334A-2033-3F49-167F-4C7C53F3C652}"/>
              </a:ext>
            </a:extLst>
          </p:cNvPr>
          <p:cNvCxnSpPr>
            <a:cxnSpLocks/>
          </p:cNvCxnSpPr>
          <p:nvPr/>
        </p:nvCxnSpPr>
        <p:spPr bwMode="auto">
          <a:xfrm>
            <a:off x="2863427" y="3613150"/>
            <a:ext cx="0" cy="150680"/>
          </a:xfrm>
          <a:prstGeom prst="line">
            <a:avLst/>
          </a:prstGeom>
          <a:noFill/>
          <a:ln w="57150" cap="flat" cmpd="sng" algn="ctr">
            <a:solidFill>
              <a:schemeClr val="accent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7DBB154C-676E-CC6A-2EA5-426A331E16E4}"/>
              </a:ext>
            </a:extLst>
          </p:cNvPr>
          <p:cNvCxnSpPr>
            <a:cxnSpLocks/>
          </p:cNvCxnSpPr>
          <p:nvPr/>
        </p:nvCxnSpPr>
        <p:spPr bwMode="auto">
          <a:xfrm>
            <a:off x="2768177" y="3594100"/>
            <a:ext cx="0" cy="169730"/>
          </a:xfrm>
          <a:prstGeom prst="line">
            <a:avLst/>
          </a:prstGeom>
          <a:noFill/>
          <a:ln w="57150" cap="flat" cmpd="sng" algn="ctr">
            <a:solidFill>
              <a:schemeClr val="accent4"/>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71DB7C4-23E1-F240-D19C-F2D1B3487B7B}"/>
              </a:ext>
            </a:extLst>
          </p:cNvPr>
          <p:cNvCxnSpPr>
            <a:cxnSpLocks/>
          </p:cNvCxnSpPr>
          <p:nvPr/>
        </p:nvCxnSpPr>
        <p:spPr bwMode="auto">
          <a:xfrm>
            <a:off x="2495127" y="3433233"/>
            <a:ext cx="0" cy="330597"/>
          </a:xfrm>
          <a:prstGeom prst="line">
            <a:avLst/>
          </a:prstGeom>
          <a:noFill/>
          <a:ln w="57150" cap="flat" cmpd="sng" algn="ctr">
            <a:solidFill>
              <a:schemeClr val="accent3"/>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307300FD-756D-4970-F6BC-1D0ECF36E3DE}"/>
              </a:ext>
            </a:extLst>
          </p:cNvPr>
          <p:cNvCxnSpPr>
            <a:cxnSpLocks/>
          </p:cNvCxnSpPr>
          <p:nvPr/>
        </p:nvCxnSpPr>
        <p:spPr bwMode="auto">
          <a:xfrm>
            <a:off x="2395644" y="3399367"/>
            <a:ext cx="0" cy="364463"/>
          </a:xfrm>
          <a:prstGeom prst="line">
            <a:avLst/>
          </a:prstGeom>
          <a:noFill/>
          <a:ln w="57150" cap="flat" cmpd="sng" algn="ctr">
            <a:solidFill>
              <a:schemeClr val="accent3"/>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73CD56F5-2B3B-0619-F949-2800DE2D4272}"/>
              </a:ext>
            </a:extLst>
          </p:cNvPr>
          <p:cNvCxnSpPr>
            <a:cxnSpLocks/>
          </p:cNvCxnSpPr>
          <p:nvPr/>
        </p:nvCxnSpPr>
        <p:spPr bwMode="auto">
          <a:xfrm>
            <a:off x="2302511" y="3384550"/>
            <a:ext cx="0" cy="379280"/>
          </a:xfrm>
          <a:prstGeom prst="line">
            <a:avLst/>
          </a:prstGeom>
          <a:noFill/>
          <a:ln w="57150" cap="flat" cmpd="sng" algn="ctr">
            <a:solidFill>
              <a:schemeClr val="accent3"/>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2DE3612C-F669-93C3-B8C9-90691052EB8A}"/>
              </a:ext>
            </a:extLst>
          </p:cNvPr>
          <p:cNvCxnSpPr>
            <a:cxnSpLocks/>
          </p:cNvCxnSpPr>
          <p:nvPr/>
        </p:nvCxnSpPr>
        <p:spPr bwMode="auto">
          <a:xfrm>
            <a:off x="2209377" y="3367617"/>
            <a:ext cx="0" cy="396213"/>
          </a:xfrm>
          <a:prstGeom prst="line">
            <a:avLst/>
          </a:prstGeom>
          <a:noFill/>
          <a:ln w="57150" cap="flat" cmpd="sng" algn="ctr">
            <a:solidFill>
              <a:schemeClr val="accent4"/>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024A28FA-269F-0D4D-1A7D-6A61126BCCE5}"/>
              </a:ext>
            </a:extLst>
          </p:cNvPr>
          <p:cNvCxnSpPr>
            <a:cxnSpLocks/>
          </p:cNvCxnSpPr>
          <p:nvPr/>
        </p:nvCxnSpPr>
        <p:spPr bwMode="auto">
          <a:xfrm>
            <a:off x="1925744" y="2931583"/>
            <a:ext cx="0" cy="832247"/>
          </a:xfrm>
          <a:prstGeom prst="line">
            <a:avLst/>
          </a:prstGeom>
          <a:noFill/>
          <a:ln w="57150" cap="flat" cmpd="sng" algn="ctr">
            <a:solidFill>
              <a:schemeClr val="accent3"/>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5A34FA6-469C-2678-941A-BBB948DB1E5E}"/>
              </a:ext>
            </a:extLst>
          </p:cNvPr>
          <p:cNvCxnSpPr>
            <a:cxnSpLocks/>
          </p:cNvCxnSpPr>
          <p:nvPr/>
        </p:nvCxnSpPr>
        <p:spPr bwMode="auto">
          <a:xfrm>
            <a:off x="3424344" y="3672417"/>
            <a:ext cx="0" cy="91413"/>
          </a:xfrm>
          <a:prstGeom prst="line">
            <a:avLst/>
          </a:prstGeom>
          <a:noFill/>
          <a:ln w="57150" cap="flat" cmpd="sng" algn="ctr">
            <a:solidFill>
              <a:schemeClr val="accent3"/>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D1BF4320-0479-5972-DB20-428712B447BF}"/>
              </a:ext>
            </a:extLst>
          </p:cNvPr>
          <p:cNvCxnSpPr>
            <a:cxnSpLocks/>
          </p:cNvCxnSpPr>
          <p:nvPr/>
        </p:nvCxnSpPr>
        <p:spPr bwMode="auto">
          <a:xfrm>
            <a:off x="3790528" y="3706283"/>
            <a:ext cx="0" cy="57547"/>
          </a:xfrm>
          <a:prstGeom prst="line">
            <a:avLst/>
          </a:prstGeom>
          <a:noFill/>
          <a:ln w="57150" cap="flat" cmpd="sng" algn="ctr">
            <a:solidFill>
              <a:schemeClr val="accent3"/>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527AC88B-136E-8BD3-D6B4-F44052206C09}"/>
              </a:ext>
            </a:extLst>
          </p:cNvPr>
          <p:cNvCxnSpPr>
            <a:cxnSpLocks/>
          </p:cNvCxnSpPr>
          <p:nvPr/>
        </p:nvCxnSpPr>
        <p:spPr bwMode="auto">
          <a:xfrm>
            <a:off x="1748366" y="2067983"/>
            <a:ext cx="0" cy="1695847"/>
          </a:xfrm>
          <a:prstGeom prst="line">
            <a:avLst/>
          </a:prstGeom>
          <a:noFill/>
          <a:ln w="57150" cap="flat" cmpd="sng" algn="ctr">
            <a:solidFill>
              <a:schemeClr val="accent4"/>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9CD3B443-7113-7AF6-2B08-2649CA59FBF1}"/>
              </a:ext>
            </a:extLst>
          </p:cNvPr>
          <p:cNvCxnSpPr>
            <a:cxnSpLocks/>
          </p:cNvCxnSpPr>
          <p:nvPr/>
        </p:nvCxnSpPr>
        <p:spPr bwMode="auto">
          <a:xfrm>
            <a:off x="2112010" y="3230033"/>
            <a:ext cx="0" cy="533797"/>
          </a:xfrm>
          <a:prstGeom prst="line">
            <a:avLst/>
          </a:prstGeom>
          <a:noFill/>
          <a:ln w="57150" cap="flat" cmpd="sng" algn="ctr">
            <a:solidFill>
              <a:schemeClr val="accent4"/>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83B3DCE9-D6B0-FAB6-1670-C15FFBA35B07}"/>
              </a:ext>
            </a:extLst>
          </p:cNvPr>
          <p:cNvCxnSpPr>
            <a:cxnSpLocks/>
          </p:cNvCxnSpPr>
          <p:nvPr/>
        </p:nvCxnSpPr>
        <p:spPr bwMode="auto">
          <a:xfrm>
            <a:off x="2672927" y="3539067"/>
            <a:ext cx="0" cy="224763"/>
          </a:xfrm>
          <a:prstGeom prst="line">
            <a:avLst/>
          </a:prstGeom>
          <a:noFill/>
          <a:ln w="57150" cap="flat" cmpd="sng" algn="ctr">
            <a:solidFill>
              <a:schemeClr val="accent4"/>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6C3E3335-B11E-DC33-E6E2-1C5C1D41DF15}"/>
              </a:ext>
            </a:extLst>
          </p:cNvPr>
          <p:cNvCxnSpPr>
            <a:cxnSpLocks/>
          </p:cNvCxnSpPr>
          <p:nvPr/>
        </p:nvCxnSpPr>
        <p:spPr bwMode="auto">
          <a:xfrm>
            <a:off x="2958677" y="3617383"/>
            <a:ext cx="0" cy="146447"/>
          </a:xfrm>
          <a:prstGeom prst="line">
            <a:avLst/>
          </a:prstGeom>
          <a:noFill/>
          <a:ln w="57150" cap="flat" cmpd="sng" algn="ctr">
            <a:solidFill>
              <a:schemeClr val="accent4"/>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A4358080-A7A6-070E-C3DF-C56C11541C91}"/>
              </a:ext>
            </a:extLst>
          </p:cNvPr>
          <p:cNvCxnSpPr>
            <a:cxnSpLocks/>
          </p:cNvCxnSpPr>
          <p:nvPr/>
        </p:nvCxnSpPr>
        <p:spPr bwMode="auto">
          <a:xfrm>
            <a:off x="3140710" y="3619500"/>
            <a:ext cx="0" cy="144330"/>
          </a:xfrm>
          <a:prstGeom prst="line">
            <a:avLst/>
          </a:prstGeom>
          <a:noFill/>
          <a:ln w="57150" cap="flat" cmpd="sng" algn="ctr">
            <a:solidFill>
              <a:schemeClr val="accent4"/>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27D15678-2843-9879-8E1D-F108C30ABA47}"/>
              </a:ext>
            </a:extLst>
          </p:cNvPr>
          <p:cNvCxnSpPr>
            <a:cxnSpLocks/>
          </p:cNvCxnSpPr>
          <p:nvPr/>
        </p:nvCxnSpPr>
        <p:spPr bwMode="auto">
          <a:xfrm>
            <a:off x="3235960" y="3627967"/>
            <a:ext cx="0" cy="135863"/>
          </a:xfrm>
          <a:prstGeom prst="line">
            <a:avLst/>
          </a:prstGeom>
          <a:noFill/>
          <a:ln w="57150" cap="flat" cmpd="sng" algn="ctr">
            <a:solidFill>
              <a:schemeClr val="accent4"/>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075845A8-9300-F293-C89F-1CFBB05C8169}"/>
              </a:ext>
            </a:extLst>
          </p:cNvPr>
          <p:cNvCxnSpPr>
            <a:cxnSpLocks/>
          </p:cNvCxnSpPr>
          <p:nvPr/>
        </p:nvCxnSpPr>
        <p:spPr bwMode="auto">
          <a:xfrm>
            <a:off x="3324860" y="3657600"/>
            <a:ext cx="0" cy="106230"/>
          </a:xfrm>
          <a:prstGeom prst="line">
            <a:avLst/>
          </a:prstGeom>
          <a:noFill/>
          <a:ln w="57150" cap="flat" cmpd="sng" algn="ctr">
            <a:solidFill>
              <a:schemeClr val="accent4"/>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8CBAC83E-A56F-9062-D024-E5720B4E3716}"/>
              </a:ext>
            </a:extLst>
          </p:cNvPr>
          <p:cNvCxnSpPr>
            <a:cxnSpLocks/>
          </p:cNvCxnSpPr>
          <p:nvPr/>
        </p:nvCxnSpPr>
        <p:spPr bwMode="auto">
          <a:xfrm>
            <a:off x="3511126" y="3670300"/>
            <a:ext cx="0" cy="93530"/>
          </a:xfrm>
          <a:prstGeom prst="line">
            <a:avLst/>
          </a:prstGeom>
          <a:noFill/>
          <a:ln w="57150" cap="flat" cmpd="sng" algn="ctr">
            <a:solidFill>
              <a:schemeClr val="accent4"/>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A3AB639D-2695-21CD-9869-967C25631A23}"/>
              </a:ext>
            </a:extLst>
          </p:cNvPr>
          <p:cNvCxnSpPr>
            <a:cxnSpLocks/>
          </p:cNvCxnSpPr>
          <p:nvPr/>
        </p:nvCxnSpPr>
        <p:spPr bwMode="auto">
          <a:xfrm>
            <a:off x="3705860" y="3689350"/>
            <a:ext cx="0" cy="74480"/>
          </a:xfrm>
          <a:prstGeom prst="line">
            <a:avLst/>
          </a:prstGeom>
          <a:noFill/>
          <a:ln w="57150" cap="flat" cmpd="sng" algn="ctr">
            <a:solidFill>
              <a:schemeClr val="accent4"/>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32D4DE24-9C07-343B-3484-F94D2722D541}"/>
              </a:ext>
            </a:extLst>
          </p:cNvPr>
          <p:cNvCxnSpPr>
            <a:cxnSpLocks/>
          </p:cNvCxnSpPr>
          <p:nvPr/>
        </p:nvCxnSpPr>
        <p:spPr bwMode="auto">
          <a:xfrm>
            <a:off x="3602143" y="3678767"/>
            <a:ext cx="0" cy="85063"/>
          </a:xfrm>
          <a:prstGeom prst="line">
            <a:avLst/>
          </a:prstGeom>
          <a:noFill/>
          <a:ln w="57150" cap="flat" cmpd="sng" algn="ctr">
            <a:solidFill>
              <a:schemeClr val="accent4"/>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7C72EA78-89C4-CF90-BA85-7A2E91FFF83D}"/>
              </a:ext>
            </a:extLst>
          </p:cNvPr>
          <p:cNvCxnSpPr>
            <a:cxnSpLocks/>
          </p:cNvCxnSpPr>
          <p:nvPr/>
        </p:nvCxnSpPr>
        <p:spPr bwMode="auto">
          <a:xfrm>
            <a:off x="3885777" y="3721100"/>
            <a:ext cx="0" cy="42730"/>
          </a:xfrm>
          <a:prstGeom prst="line">
            <a:avLst/>
          </a:prstGeom>
          <a:noFill/>
          <a:ln w="57150" cap="flat" cmpd="sng" algn="ctr">
            <a:solidFill>
              <a:schemeClr val="accent4"/>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CFC044E7-E304-03DF-C3C8-6C9DF5AB8BD4}"/>
              </a:ext>
            </a:extLst>
          </p:cNvPr>
          <p:cNvCxnSpPr>
            <a:cxnSpLocks/>
          </p:cNvCxnSpPr>
          <p:nvPr/>
        </p:nvCxnSpPr>
        <p:spPr bwMode="auto">
          <a:xfrm>
            <a:off x="3987377" y="3746500"/>
            <a:ext cx="0" cy="17330"/>
          </a:xfrm>
          <a:prstGeom prst="line">
            <a:avLst/>
          </a:prstGeom>
          <a:noFill/>
          <a:ln w="57150" cap="flat" cmpd="sng" algn="ctr">
            <a:solidFill>
              <a:schemeClr val="accent4"/>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3B296287-B060-A1CB-682C-6077C54FC815}"/>
              </a:ext>
            </a:extLst>
          </p:cNvPr>
          <p:cNvCxnSpPr>
            <a:cxnSpLocks/>
          </p:cNvCxnSpPr>
          <p:nvPr/>
        </p:nvCxnSpPr>
        <p:spPr bwMode="auto">
          <a:xfrm>
            <a:off x="4730326" y="3787774"/>
            <a:ext cx="0" cy="63501"/>
          </a:xfrm>
          <a:prstGeom prst="line">
            <a:avLst/>
          </a:prstGeom>
          <a:noFill/>
          <a:ln w="57150" cap="flat" cmpd="sng" algn="ctr">
            <a:solidFill>
              <a:schemeClr val="accent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D5B14A47-D472-EB1A-9F3E-2A830319C7E5}"/>
              </a:ext>
            </a:extLst>
          </p:cNvPr>
          <p:cNvCxnSpPr>
            <a:cxnSpLocks/>
          </p:cNvCxnSpPr>
          <p:nvPr/>
        </p:nvCxnSpPr>
        <p:spPr bwMode="auto">
          <a:xfrm>
            <a:off x="4916064" y="3787774"/>
            <a:ext cx="0" cy="90489"/>
          </a:xfrm>
          <a:prstGeom prst="line">
            <a:avLst/>
          </a:prstGeom>
          <a:noFill/>
          <a:ln w="57150" cap="flat" cmpd="sng" algn="ctr">
            <a:solidFill>
              <a:schemeClr val="accent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15E11209-AD3F-4935-F91D-17B5553173CE}"/>
              </a:ext>
            </a:extLst>
          </p:cNvPr>
          <p:cNvCxnSpPr>
            <a:cxnSpLocks/>
          </p:cNvCxnSpPr>
          <p:nvPr/>
        </p:nvCxnSpPr>
        <p:spPr bwMode="auto">
          <a:xfrm>
            <a:off x="5478039" y="3787774"/>
            <a:ext cx="0" cy="177801"/>
          </a:xfrm>
          <a:prstGeom prst="line">
            <a:avLst/>
          </a:prstGeom>
          <a:noFill/>
          <a:ln w="57150" cap="flat" cmpd="sng" algn="ctr">
            <a:solidFill>
              <a:schemeClr val="accent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12FE1DAF-D57B-145D-CF33-F3BC3928E396}"/>
              </a:ext>
            </a:extLst>
          </p:cNvPr>
          <p:cNvCxnSpPr>
            <a:cxnSpLocks/>
          </p:cNvCxnSpPr>
          <p:nvPr/>
        </p:nvCxnSpPr>
        <p:spPr bwMode="auto">
          <a:xfrm>
            <a:off x="5754264" y="3787774"/>
            <a:ext cx="0" cy="236539"/>
          </a:xfrm>
          <a:prstGeom prst="line">
            <a:avLst/>
          </a:prstGeom>
          <a:noFill/>
          <a:ln w="57150"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3E3DAAB8-81F5-CC83-6902-1121862CFA2A}"/>
              </a:ext>
            </a:extLst>
          </p:cNvPr>
          <p:cNvCxnSpPr>
            <a:cxnSpLocks/>
          </p:cNvCxnSpPr>
          <p:nvPr/>
        </p:nvCxnSpPr>
        <p:spPr bwMode="auto">
          <a:xfrm>
            <a:off x="5847926" y="3787774"/>
            <a:ext cx="0" cy="250826"/>
          </a:xfrm>
          <a:prstGeom prst="line">
            <a:avLst/>
          </a:prstGeom>
          <a:noFill/>
          <a:ln w="57150" cap="flat" cmpd="sng" algn="ctr">
            <a:solidFill>
              <a:schemeClr val="accent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BF67C244-0EAE-5942-4D21-F4D0C0C9C6EE}"/>
              </a:ext>
            </a:extLst>
          </p:cNvPr>
          <p:cNvCxnSpPr>
            <a:cxnSpLocks/>
          </p:cNvCxnSpPr>
          <p:nvPr/>
        </p:nvCxnSpPr>
        <p:spPr bwMode="auto">
          <a:xfrm>
            <a:off x="5944763" y="3787774"/>
            <a:ext cx="0" cy="258764"/>
          </a:xfrm>
          <a:prstGeom prst="line">
            <a:avLst/>
          </a:prstGeom>
          <a:noFill/>
          <a:ln w="57150"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AF074A28-EFBF-98AC-9637-7750EC332A1A}"/>
              </a:ext>
            </a:extLst>
          </p:cNvPr>
          <p:cNvCxnSpPr>
            <a:cxnSpLocks/>
          </p:cNvCxnSpPr>
          <p:nvPr/>
        </p:nvCxnSpPr>
        <p:spPr bwMode="auto">
          <a:xfrm>
            <a:off x="6501975" y="3787774"/>
            <a:ext cx="0" cy="412751"/>
          </a:xfrm>
          <a:prstGeom prst="line">
            <a:avLst/>
          </a:prstGeom>
          <a:noFill/>
          <a:ln w="57150"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7722D9F7-0354-FF9A-D2B4-3051F7D7B17C}"/>
              </a:ext>
            </a:extLst>
          </p:cNvPr>
          <p:cNvCxnSpPr>
            <a:cxnSpLocks/>
          </p:cNvCxnSpPr>
          <p:nvPr/>
        </p:nvCxnSpPr>
        <p:spPr bwMode="auto">
          <a:xfrm>
            <a:off x="6690888" y="3787774"/>
            <a:ext cx="0" cy="439739"/>
          </a:xfrm>
          <a:prstGeom prst="line">
            <a:avLst/>
          </a:prstGeom>
          <a:noFill/>
          <a:ln w="57150"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31A82062-7AF7-DED8-C354-B19FEC512F68}"/>
              </a:ext>
            </a:extLst>
          </p:cNvPr>
          <p:cNvCxnSpPr>
            <a:cxnSpLocks/>
          </p:cNvCxnSpPr>
          <p:nvPr/>
        </p:nvCxnSpPr>
        <p:spPr bwMode="auto">
          <a:xfrm>
            <a:off x="7244926" y="3787774"/>
            <a:ext cx="0" cy="531814"/>
          </a:xfrm>
          <a:prstGeom prst="line">
            <a:avLst/>
          </a:prstGeom>
          <a:noFill/>
          <a:ln w="57150"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2FAC69A8-E01F-FAF9-DD93-031B7A5DC455}"/>
              </a:ext>
            </a:extLst>
          </p:cNvPr>
          <p:cNvCxnSpPr>
            <a:cxnSpLocks/>
          </p:cNvCxnSpPr>
          <p:nvPr/>
        </p:nvCxnSpPr>
        <p:spPr bwMode="auto">
          <a:xfrm>
            <a:off x="7337001" y="3787774"/>
            <a:ext cx="0" cy="542926"/>
          </a:xfrm>
          <a:prstGeom prst="line">
            <a:avLst/>
          </a:prstGeom>
          <a:noFill/>
          <a:ln w="57150" cap="flat" cmpd="sng" algn="ctr">
            <a:solidFill>
              <a:schemeClr val="accent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16B30013-F61D-0640-A89C-16115B066B2C}"/>
              </a:ext>
            </a:extLst>
          </p:cNvPr>
          <p:cNvCxnSpPr>
            <a:cxnSpLocks/>
          </p:cNvCxnSpPr>
          <p:nvPr/>
        </p:nvCxnSpPr>
        <p:spPr bwMode="auto">
          <a:xfrm>
            <a:off x="7802138" y="3787774"/>
            <a:ext cx="0" cy="598489"/>
          </a:xfrm>
          <a:prstGeom prst="line">
            <a:avLst/>
          </a:prstGeom>
          <a:noFill/>
          <a:ln w="57150" cap="flat" cmpd="sng" algn="ctr">
            <a:solidFill>
              <a:schemeClr val="accent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EC7721F5-06EE-AA9D-EC07-74AECE05E6C7}"/>
              </a:ext>
            </a:extLst>
          </p:cNvPr>
          <p:cNvCxnSpPr>
            <a:cxnSpLocks/>
          </p:cNvCxnSpPr>
          <p:nvPr/>
        </p:nvCxnSpPr>
        <p:spPr bwMode="auto">
          <a:xfrm>
            <a:off x="8276801" y="3787774"/>
            <a:ext cx="0" cy="671514"/>
          </a:xfrm>
          <a:prstGeom prst="line">
            <a:avLst/>
          </a:prstGeom>
          <a:noFill/>
          <a:ln w="57150" cap="flat" cmpd="sng" algn="ctr">
            <a:solidFill>
              <a:schemeClr val="accent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4A85B3B7-79BD-4998-930E-760F62DA0F06}"/>
              </a:ext>
            </a:extLst>
          </p:cNvPr>
          <p:cNvCxnSpPr>
            <a:cxnSpLocks/>
          </p:cNvCxnSpPr>
          <p:nvPr/>
        </p:nvCxnSpPr>
        <p:spPr bwMode="auto">
          <a:xfrm>
            <a:off x="9019751" y="3787774"/>
            <a:ext cx="0" cy="766764"/>
          </a:xfrm>
          <a:prstGeom prst="line">
            <a:avLst/>
          </a:prstGeom>
          <a:noFill/>
          <a:ln w="57150" cap="flat" cmpd="sng" algn="ctr">
            <a:solidFill>
              <a:schemeClr val="accent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3F91B1FC-E079-E4CA-E5A9-586B6AA74389}"/>
              </a:ext>
            </a:extLst>
          </p:cNvPr>
          <p:cNvCxnSpPr>
            <a:cxnSpLocks/>
          </p:cNvCxnSpPr>
          <p:nvPr/>
        </p:nvCxnSpPr>
        <p:spPr bwMode="auto">
          <a:xfrm>
            <a:off x="9111826" y="3787774"/>
            <a:ext cx="0" cy="766764"/>
          </a:xfrm>
          <a:prstGeom prst="line">
            <a:avLst/>
          </a:prstGeom>
          <a:noFill/>
          <a:ln w="57150" cap="flat" cmpd="sng" algn="ctr">
            <a:solidFill>
              <a:schemeClr val="accent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BB4FBB35-FA54-FF09-1BA1-90DACA2D8533}"/>
              </a:ext>
            </a:extLst>
          </p:cNvPr>
          <p:cNvCxnSpPr>
            <a:cxnSpLocks/>
          </p:cNvCxnSpPr>
          <p:nvPr/>
        </p:nvCxnSpPr>
        <p:spPr bwMode="auto">
          <a:xfrm>
            <a:off x="9303914" y="3787774"/>
            <a:ext cx="0" cy="777876"/>
          </a:xfrm>
          <a:prstGeom prst="line">
            <a:avLst/>
          </a:prstGeom>
          <a:noFill/>
          <a:ln w="57150" cap="flat" cmpd="sng" algn="ctr">
            <a:solidFill>
              <a:schemeClr val="accent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3958B3EE-8E7A-DA9F-0104-A377A45EC3D1}"/>
              </a:ext>
            </a:extLst>
          </p:cNvPr>
          <p:cNvCxnSpPr>
            <a:cxnSpLocks/>
          </p:cNvCxnSpPr>
          <p:nvPr/>
        </p:nvCxnSpPr>
        <p:spPr bwMode="auto">
          <a:xfrm>
            <a:off x="9491239" y="3787774"/>
            <a:ext cx="0" cy="852489"/>
          </a:xfrm>
          <a:prstGeom prst="line">
            <a:avLst/>
          </a:prstGeom>
          <a:noFill/>
          <a:ln w="57150" cap="flat" cmpd="sng" algn="ctr">
            <a:solidFill>
              <a:schemeClr val="accent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4FA170D1-C6B6-62BB-A680-3789C8917DC8}"/>
              </a:ext>
            </a:extLst>
          </p:cNvPr>
          <p:cNvCxnSpPr>
            <a:cxnSpLocks/>
          </p:cNvCxnSpPr>
          <p:nvPr/>
        </p:nvCxnSpPr>
        <p:spPr bwMode="auto">
          <a:xfrm>
            <a:off x="9583314" y="3787774"/>
            <a:ext cx="0" cy="893764"/>
          </a:xfrm>
          <a:prstGeom prst="line">
            <a:avLst/>
          </a:prstGeom>
          <a:noFill/>
          <a:ln w="57150" cap="flat" cmpd="sng" algn="ctr">
            <a:solidFill>
              <a:schemeClr val="accent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DD4E8590-5B5C-D08F-EBE0-E501847203C1}"/>
              </a:ext>
            </a:extLst>
          </p:cNvPr>
          <p:cNvCxnSpPr>
            <a:cxnSpLocks/>
          </p:cNvCxnSpPr>
          <p:nvPr/>
        </p:nvCxnSpPr>
        <p:spPr bwMode="auto">
          <a:xfrm>
            <a:off x="9859539" y="3787774"/>
            <a:ext cx="0" cy="1019176"/>
          </a:xfrm>
          <a:prstGeom prst="line">
            <a:avLst/>
          </a:prstGeom>
          <a:noFill/>
          <a:ln w="57150" cap="flat" cmpd="sng" algn="ctr">
            <a:solidFill>
              <a:schemeClr val="accent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8461E39D-6F12-E561-4D05-F3C99A7CB27A}"/>
              </a:ext>
            </a:extLst>
          </p:cNvPr>
          <p:cNvCxnSpPr>
            <a:cxnSpLocks/>
          </p:cNvCxnSpPr>
          <p:nvPr/>
        </p:nvCxnSpPr>
        <p:spPr bwMode="auto">
          <a:xfrm>
            <a:off x="10042101" y="3787774"/>
            <a:ext cx="0" cy="1044576"/>
          </a:xfrm>
          <a:prstGeom prst="line">
            <a:avLst/>
          </a:prstGeom>
          <a:noFill/>
          <a:ln w="57150" cap="flat" cmpd="sng" algn="ctr">
            <a:solidFill>
              <a:schemeClr val="accent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A03CFE92-A835-EF18-D195-0FF1CFB459DF}"/>
              </a:ext>
            </a:extLst>
          </p:cNvPr>
          <p:cNvCxnSpPr>
            <a:cxnSpLocks/>
          </p:cNvCxnSpPr>
          <p:nvPr/>
        </p:nvCxnSpPr>
        <p:spPr bwMode="auto">
          <a:xfrm>
            <a:off x="10234189" y="3787774"/>
            <a:ext cx="0" cy="1081089"/>
          </a:xfrm>
          <a:prstGeom prst="line">
            <a:avLst/>
          </a:prstGeom>
          <a:noFill/>
          <a:ln w="57150"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351798BE-BFAF-9D8D-7CD5-1A24974B5140}"/>
              </a:ext>
            </a:extLst>
          </p:cNvPr>
          <p:cNvCxnSpPr>
            <a:cxnSpLocks/>
          </p:cNvCxnSpPr>
          <p:nvPr/>
        </p:nvCxnSpPr>
        <p:spPr bwMode="auto">
          <a:xfrm>
            <a:off x="10324676" y="3787774"/>
            <a:ext cx="0" cy="1100139"/>
          </a:xfrm>
          <a:prstGeom prst="line">
            <a:avLst/>
          </a:prstGeom>
          <a:noFill/>
          <a:ln w="57150" cap="flat" cmpd="sng" algn="ctr">
            <a:solidFill>
              <a:schemeClr val="accent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07BF6D85-2A1F-3917-0E3D-76908AA41ED0}"/>
              </a:ext>
            </a:extLst>
          </p:cNvPr>
          <p:cNvCxnSpPr>
            <a:cxnSpLocks/>
          </p:cNvCxnSpPr>
          <p:nvPr/>
        </p:nvCxnSpPr>
        <p:spPr bwMode="auto">
          <a:xfrm>
            <a:off x="10607251" y="3787774"/>
            <a:ext cx="0" cy="1130301"/>
          </a:xfrm>
          <a:prstGeom prst="line">
            <a:avLst/>
          </a:prstGeom>
          <a:noFill/>
          <a:ln w="57150" cap="flat" cmpd="sng" algn="ctr">
            <a:solidFill>
              <a:schemeClr val="accent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4F4D75AF-2567-653D-823D-2D0478A2A7F6}"/>
              </a:ext>
            </a:extLst>
          </p:cNvPr>
          <p:cNvCxnSpPr>
            <a:cxnSpLocks/>
          </p:cNvCxnSpPr>
          <p:nvPr/>
        </p:nvCxnSpPr>
        <p:spPr bwMode="auto">
          <a:xfrm>
            <a:off x="10699326" y="3787774"/>
            <a:ext cx="0" cy="1130301"/>
          </a:xfrm>
          <a:prstGeom prst="line">
            <a:avLst/>
          </a:prstGeom>
          <a:noFill/>
          <a:ln w="57150"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BD318D19-645A-EDE6-B462-795860A1BFD4}"/>
              </a:ext>
            </a:extLst>
          </p:cNvPr>
          <p:cNvCxnSpPr>
            <a:cxnSpLocks/>
          </p:cNvCxnSpPr>
          <p:nvPr/>
        </p:nvCxnSpPr>
        <p:spPr bwMode="auto">
          <a:xfrm>
            <a:off x="10791401" y="3787774"/>
            <a:ext cx="0" cy="1211264"/>
          </a:xfrm>
          <a:prstGeom prst="line">
            <a:avLst/>
          </a:prstGeom>
          <a:noFill/>
          <a:ln w="57150" cap="flat" cmpd="sng" algn="ctr">
            <a:solidFill>
              <a:schemeClr val="accent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697BD5F6-2EE2-F089-745C-FD3CC1F41004}"/>
              </a:ext>
            </a:extLst>
          </p:cNvPr>
          <p:cNvCxnSpPr>
            <a:cxnSpLocks/>
          </p:cNvCxnSpPr>
          <p:nvPr/>
        </p:nvCxnSpPr>
        <p:spPr bwMode="auto">
          <a:xfrm>
            <a:off x="10889826" y="3787774"/>
            <a:ext cx="0" cy="1266826"/>
          </a:xfrm>
          <a:prstGeom prst="line">
            <a:avLst/>
          </a:prstGeom>
          <a:noFill/>
          <a:ln w="57150"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A92D28FC-5AEE-6F71-A1D7-8799794816D3}"/>
              </a:ext>
            </a:extLst>
          </p:cNvPr>
          <p:cNvCxnSpPr>
            <a:cxnSpLocks/>
          </p:cNvCxnSpPr>
          <p:nvPr/>
        </p:nvCxnSpPr>
        <p:spPr bwMode="auto">
          <a:xfrm>
            <a:off x="10985076" y="3787774"/>
            <a:ext cx="0" cy="1304926"/>
          </a:xfrm>
          <a:prstGeom prst="line">
            <a:avLst/>
          </a:prstGeom>
          <a:noFill/>
          <a:ln w="57150"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3BC5366F-1FF0-9A81-578D-3D24921C7853}"/>
              </a:ext>
            </a:extLst>
          </p:cNvPr>
          <p:cNvCxnSpPr>
            <a:cxnSpLocks/>
          </p:cNvCxnSpPr>
          <p:nvPr/>
        </p:nvCxnSpPr>
        <p:spPr bwMode="auto">
          <a:xfrm>
            <a:off x="11069213" y="3787774"/>
            <a:ext cx="0" cy="1495426"/>
          </a:xfrm>
          <a:prstGeom prst="line">
            <a:avLst/>
          </a:prstGeom>
          <a:noFill/>
          <a:ln w="57150"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91BFABF0-117C-8371-80FE-EC3FBB6D11E4}"/>
              </a:ext>
            </a:extLst>
          </p:cNvPr>
          <p:cNvCxnSpPr>
            <a:cxnSpLocks/>
          </p:cNvCxnSpPr>
          <p:nvPr/>
        </p:nvCxnSpPr>
        <p:spPr bwMode="auto">
          <a:xfrm>
            <a:off x="11167638" y="3787774"/>
            <a:ext cx="0" cy="1533526"/>
          </a:xfrm>
          <a:prstGeom prst="line">
            <a:avLst/>
          </a:prstGeom>
          <a:noFill/>
          <a:ln w="57150" cap="flat" cmpd="sng" algn="ctr">
            <a:solidFill>
              <a:schemeClr val="accent3"/>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C5618B34-8C23-06A8-2980-189E650F0361}"/>
              </a:ext>
            </a:extLst>
          </p:cNvPr>
          <p:cNvCxnSpPr>
            <a:cxnSpLocks/>
          </p:cNvCxnSpPr>
          <p:nvPr/>
        </p:nvCxnSpPr>
        <p:spPr bwMode="auto">
          <a:xfrm>
            <a:off x="11253363" y="3787774"/>
            <a:ext cx="0" cy="1677989"/>
          </a:xfrm>
          <a:prstGeom prst="line">
            <a:avLst/>
          </a:prstGeom>
          <a:noFill/>
          <a:ln w="57150" cap="flat" cmpd="sng" algn="ctr">
            <a:solidFill>
              <a:schemeClr val="accent4"/>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7DFE56DE-05FA-4390-1E3F-BC81152CFB02}"/>
              </a:ext>
            </a:extLst>
          </p:cNvPr>
          <p:cNvCxnSpPr>
            <a:cxnSpLocks/>
          </p:cNvCxnSpPr>
          <p:nvPr/>
        </p:nvCxnSpPr>
        <p:spPr bwMode="auto">
          <a:xfrm>
            <a:off x="10137351" y="3787774"/>
            <a:ext cx="0" cy="1068389"/>
          </a:xfrm>
          <a:prstGeom prst="line">
            <a:avLst/>
          </a:prstGeom>
          <a:noFill/>
          <a:ln w="57150" cap="flat" cmpd="sng" algn="ctr">
            <a:solidFill>
              <a:schemeClr val="accent4"/>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19D15A0F-1E69-9C8A-CA50-318435686B52}"/>
              </a:ext>
            </a:extLst>
          </p:cNvPr>
          <p:cNvCxnSpPr>
            <a:cxnSpLocks/>
          </p:cNvCxnSpPr>
          <p:nvPr/>
        </p:nvCxnSpPr>
        <p:spPr bwMode="auto">
          <a:xfrm>
            <a:off x="9953201" y="3787774"/>
            <a:ext cx="0" cy="1036639"/>
          </a:xfrm>
          <a:prstGeom prst="line">
            <a:avLst/>
          </a:prstGeom>
          <a:noFill/>
          <a:ln w="57150" cap="flat" cmpd="sng" algn="ctr">
            <a:solidFill>
              <a:schemeClr val="accent4"/>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A540D95A-E537-AC51-6569-1D4FEA0842BD}"/>
              </a:ext>
            </a:extLst>
          </p:cNvPr>
          <p:cNvCxnSpPr>
            <a:cxnSpLocks/>
          </p:cNvCxnSpPr>
          <p:nvPr/>
        </p:nvCxnSpPr>
        <p:spPr bwMode="auto">
          <a:xfrm>
            <a:off x="9207076" y="3787774"/>
            <a:ext cx="0" cy="771526"/>
          </a:xfrm>
          <a:prstGeom prst="line">
            <a:avLst/>
          </a:prstGeom>
          <a:noFill/>
          <a:ln w="57150" cap="flat" cmpd="sng" algn="ctr">
            <a:solidFill>
              <a:schemeClr val="accent4"/>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6390BBCD-B79D-E0C0-ED3C-B1CA844EEFC3}"/>
              </a:ext>
            </a:extLst>
          </p:cNvPr>
          <p:cNvCxnSpPr>
            <a:cxnSpLocks/>
          </p:cNvCxnSpPr>
          <p:nvPr/>
        </p:nvCxnSpPr>
        <p:spPr bwMode="auto">
          <a:xfrm>
            <a:off x="7898975" y="3787774"/>
            <a:ext cx="0" cy="608014"/>
          </a:xfrm>
          <a:prstGeom prst="line">
            <a:avLst/>
          </a:prstGeom>
          <a:noFill/>
          <a:ln w="57150" cap="flat" cmpd="sng" algn="ctr">
            <a:solidFill>
              <a:schemeClr val="accent4"/>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0D87D9CF-FFBB-0888-6128-75502BF4D608}"/>
              </a:ext>
            </a:extLst>
          </p:cNvPr>
          <p:cNvCxnSpPr>
            <a:cxnSpLocks/>
          </p:cNvCxnSpPr>
          <p:nvPr/>
        </p:nvCxnSpPr>
        <p:spPr bwMode="auto">
          <a:xfrm>
            <a:off x="7995813" y="3787774"/>
            <a:ext cx="0" cy="608014"/>
          </a:xfrm>
          <a:prstGeom prst="line">
            <a:avLst/>
          </a:prstGeom>
          <a:noFill/>
          <a:ln w="57150" cap="flat" cmpd="sng" algn="ctr">
            <a:solidFill>
              <a:schemeClr val="accent4"/>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18A4E243-B775-5A91-43F9-6BC31CB11AA6}"/>
              </a:ext>
            </a:extLst>
          </p:cNvPr>
          <p:cNvCxnSpPr>
            <a:cxnSpLocks/>
          </p:cNvCxnSpPr>
          <p:nvPr/>
        </p:nvCxnSpPr>
        <p:spPr bwMode="auto">
          <a:xfrm>
            <a:off x="7424312" y="3787774"/>
            <a:ext cx="0" cy="566739"/>
          </a:xfrm>
          <a:prstGeom prst="line">
            <a:avLst/>
          </a:prstGeom>
          <a:noFill/>
          <a:ln w="57150" cap="flat" cmpd="sng" algn="ctr">
            <a:solidFill>
              <a:schemeClr val="accent4"/>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40A18188-F95E-8C66-3240-A8E26AC55B96}"/>
              </a:ext>
            </a:extLst>
          </p:cNvPr>
          <p:cNvCxnSpPr>
            <a:cxnSpLocks/>
          </p:cNvCxnSpPr>
          <p:nvPr/>
        </p:nvCxnSpPr>
        <p:spPr bwMode="auto">
          <a:xfrm>
            <a:off x="7157612" y="3787774"/>
            <a:ext cx="0" cy="525464"/>
          </a:xfrm>
          <a:prstGeom prst="line">
            <a:avLst/>
          </a:prstGeom>
          <a:noFill/>
          <a:ln w="57150" cap="flat" cmpd="sng" algn="ctr">
            <a:solidFill>
              <a:schemeClr val="accent4"/>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FAACE1FB-D7AC-7FC3-8BCE-B127FCF9D1A9}"/>
              </a:ext>
            </a:extLst>
          </p:cNvPr>
          <p:cNvCxnSpPr>
            <a:cxnSpLocks/>
          </p:cNvCxnSpPr>
          <p:nvPr/>
        </p:nvCxnSpPr>
        <p:spPr bwMode="auto">
          <a:xfrm>
            <a:off x="6956000" y="3787774"/>
            <a:ext cx="0" cy="496889"/>
          </a:xfrm>
          <a:prstGeom prst="line">
            <a:avLst/>
          </a:prstGeom>
          <a:noFill/>
          <a:ln w="57150" cap="flat" cmpd="sng" algn="ctr">
            <a:solidFill>
              <a:schemeClr val="accent4"/>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3388A6F9-28E3-EB02-224B-510B4244251B}"/>
              </a:ext>
            </a:extLst>
          </p:cNvPr>
          <p:cNvCxnSpPr>
            <a:cxnSpLocks/>
          </p:cNvCxnSpPr>
          <p:nvPr/>
        </p:nvCxnSpPr>
        <p:spPr bwMode="auto">
          <a:xfrm>
            <a:off x="6867100" y="3787774"/>
            <a:ext cx="0" cy="500064"/>
          </a:xfrm>
          <a:prstGeom prst="line">
            <a:avLst/>
          </a:prstGeom>
          <a:noFill/>
          <a:ln w="57150" cap="flat" cmpd="sng" algn="ctr">
            <a:solidFill>
              <a:schemeClr val="accent4"/>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26CEAAF6-B550-B800-7891-81D1A869439C}"/>
              </a:ext>
            </a:extLst>
          </p:cNvPr>
          <p:cNvCxnSpPr>
            <a:cxnSpLocks/>
          </p:cNvCxnSpPr>
          <p:nvPr/>
        </p:nvCxnSpPr>
        <p:spPr bwMode="auto">
          <a:xfrm>
            <a:off x="6590875" y="3787774"/>
            <a:ext cx="0" cy="425451"/>
          </a:xfrm>
          <a:prstGeom prst="line">
            <a:avLst/>
          </a:prstGeom>
          <a:noFill/>
          <a:ln w="57150" cap="flat" cmpd="sng" algn="ctr">
            <a:solidFill>
              <a:schemeClr val="accent4"/>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DDA3B963-6720-23B7-E369-F04F67E303D4}"/>
              </a:ext>
            </a:extLst>
          </p:cNvPr>
          <p:cNvCxnSpPr>
            <a:cxnSpLocks/>
          </p:cNvCxnSpPr>
          <p:nvPr/>
        </p:nvCxnSpPr>
        <p:spPr bwMode="auto">
          <a:xfrm>
            <a:off x="6408314" y="3787774"/>
            <a:ext cx="0" cy="322264"/>
          </a:xfrm>
          <a:prstGeom prst="line">
            <a:avLst/>
          </a:prstGeom>
          <a:noFill/>
          <a:ln w="57150" cap="flat" cmpd="sng" algn="ctr">
            <a:solidFill>
              <a:schemeClr val="accent4"/>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6021CA4A-5C17-7A10-4EE3-81E6E830A324}"/>
              </a:ext>
            </a:extLst>
          </p:cNvPr>
          <p:cNvCxnSpPr>
            <a:cxnSpLocks/>
          </p:cNvCxnSpPr>
          <p:nvPr/>
        </p:nvCxnSpPr>
        <p:spPr bwMode="auto">
          <a:xfrm>
            <a:off x="6127327" y="3787774"/>
            <a:ext cx="0" cy="290514"/>
          </a:xfrm>
          <a:prstGeom prst="line">
            <a:avLst/>
          </a:prstGeom>
          <a:noFill/>
          <a:ln w="57150" cap="flat" cmpd="sng" algn="ctr">
            <a:solidFill>
              <a:schemeClr val="accent4"/>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EC2E8113-5730-BFFF-B6A4-EAF623DE0801}"/>
              </a:ext>
            </a:extLst>
          </p:cNvPr>
          <p:cNvCxnSpPr>
            <a:cxnSpLocks/>
          </p:cNvCxnSpPr>
          <p:nvPr/>
        </p:nvCxnSpPr>
        <p:spPr bwMode="auto">
          <a:xfrm>
            <a:off x="5560590" y="3787774"/>
            <a:ext cx="0" cy="193676"/>
          </a:xfrm>
          <a:prstGeom prst="line">
            <a:avLst/>
          </a:prstGeom>
          <a:noFill/>
          <a:ln w="57150" cap="flat" cmpd="sng" algn="ctr">
            <a:solidFill>
              <a:schemeClr val="accent4"/>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C283A722-4D77-255A-4169-56321B8774C1}"/>
              </a:ext>
            </a:extLst>
          </p:cNvPr>
          <p:cNvCxnSpPr>
            <a:cxnSpLocks/>
          </p:cNvCxnSpPr>
          <p:nvPr/>
        </p:nvCxnSpPr>
        <p:spPr bwMode="auto">
          <a:xfrm>
            <a:off x="5284365" y="3787774"/>
            <a:ext cx="0" cy="131764"/>
          </a:xfrm>
          <a:prstGeom prst="line">
            <a:avLst/>
          </a:prstGeom>
          <a:noFill/>
          <a:ln w="57150" cap="flat" cmpd="sng" algn="ctr">
            <a:solidFill>
              <a:schemeClr val="accent4"/>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F4021507-24DA-7FC7-8ACF-A870B80299DE}"/>
              </a:ext>
            </a:extLst>
          </p:cNvPr>
          <p:cNvCxnSpPr>
            <a:cxnSpLocks/>
          </p:cNvCxnSpPr>
          <p:nvPr/>
        </p:nvCxnSpPr>
        <p:spPr bwMode="auto">
          <a:xfrm>
            <a:off x="4811290" y="3787774"/>
            <a:ext cx="0" cy="73026"/>
          </a:xfrm>
          <a:prstGeom prst="line">
            <a:avLst/>
          </a:prstGeom>
          <a:noFill/>
          <a:ln w="57150" cap="flat" cmpd="sng" algn="ctr">
            <a:solidFill>
              <a:schemeClr val="accent4"/>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410395A4-720F-5316-5ECD-295A32C24AF7}"/>
              </a:ext>
            </a:extLst>
          </p:cNvPr>
          <p:cNvCxnSpPr>
            <a:cxnSpLocks/>
          </p:cNvCxnSpPr>
          <p:nvPr/>
        </p:nvCxnSpPr>
        <p:spPr bwMode="auto">
          <a:xfrm>
            <a:off x="5008140" y="3787774"/>
            <a:ext cx="0" cy="90489"/>
          </a:xfrm>
          <a:prstGeom prst="line">
            <a:avLst/>
          </a:prstGeom>
          <a:noFill/>
          <a:ln w="57150" cap="flat" cmpd="sng" algn="ctr">
            <a:solidFill>
              <a:schemeClr val="accent3"/>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DA810D62-2D3F-EE65-61A9-363D54E2F8FE}"/>
              </a:ext>
            </a:extLst>
          </p:cNvPr>
          <p:cNvCxnSpPr>
            <a:cxnSpLocks/>
          </p:cNvCxnSpPr>
          <p:nvPr/>
        </p:nvCxnSpPr>
        <p:spPr bwMode="auto">
          <a:xfrm>
            <a:off x="5195465" y="3787774"/>
            <a:ext cx="423" cy="123826"/>
          </a:xfrm>
          <a:prstGeom prst="line">
            <a:avLst/>
          </a:prstGeom>
          <a:noFill/>
          <a:ln w="57150" cap="flat" cmpd="sng" algn="ctr">
            <a:solidFill>
              <a:schemeClr val="accent3"/>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E144045D-9EDD-3760-9951-FF2716976B48}"/>
              </a:ext>
            </a:extLst>
          </p:cNvPr>
          <p:cNvCxnSpPr>
            <a:cxnSpLocks/>
          </p:cNvCxnSpPr>
          <p:nvPr/>
        </p:nvCxnSpPr>
        <p:spPr bwMode="auto">
          <a:xfrm>
            <a:off x="5093865" y="3787774"/>
            <a:ext cx="0" cy="112714"/>
          </a:xfrm>
          <a:prstGeom prst="line">
            <a:avLst/>
          </a:prstGeom>
          <a:noFill/>
          <a:ln w="57150" cap="flat" cmpd="sng" algn="ctr">
            <a:solidFill>
              <a:schemeClr val="accent3"/>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B8D8C0B8-276D-678B-4515-6D0CEB14FBCC}"/>
              </a:ext>
            </a:extLst>
          </p:cNvPr>
          <p:cNvCxnSpPr>
            <a:cxnSpLocks/>
          </p:cNvCxnSpPr>
          <p:nvPr/>
        </p:nvCxnSpPr>
        <p:spPr bwMode="auto">
          <a:xfrm>
            <a:off x="5378027" y="3787774"/>
            <a:ext cx="0" cy="136526"/>
          </a:xfrm>
          <a:prstGeom prst="line">
            <a:avLst/>
          </a:prstGeom>
          <a:noFill/>
          <a:ln w="57150" cap="flat" cmpd="sng" algn="ctr">
            <a:solidFill>
              <a:schemeClr val="accent3"/>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3DEC40F1-C8CA-06D2-06B9-B16B7A5FF243}"/>
              </a:ext>
            </a:extLst>
          </p:cNvPr>
          <p:cNvCxnSpPr>
            <a:cxnSpLocks/>
          </p:cNvCxnSpPr>
          <p:nvPr/>
        </p:nvCxnSpPr>
        <p:spPr bwMode="auto">
          <a:xfrm>
            <a:off x="5660602" y="3787774"/>
            <a:ext cx="0" cy="223839"/>
          </a:xfrm>
          <a:prstGeom prst="line">
            <a:avLst/>
          </a:prstGeom>
          <a:noFill/>
          <a:ln w="57150" cap="flat" cmpd="sng" algn="ctr">
            <a:solidFill>
              <a:schemeClr val="accent3"/>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4C4B5005-A28B-F117-CC39-8E9A0EF6C40C}"/>
              </a:ext>
            </a:extLst>
          </p:cNvPr>
          <p:cNvCxnSpPr>
            <a:cxnSpLocks/>
          </p:cNvCxnSpPr>
          <p:nvPr/>
        </p:nvCxnSpPr>
        <p:spPr bwMode="auto">
          <a:xfrm>
            <a:off x="6033665" y="3787774"/>
            <a:ext cx="0" cy="285751"/>
          </a:xfrm>
          <a:prstGeom prst="line">
            <a:avLst/>
          </a:prstGeom>
          <a:noFill/>
          <a:ln w="57150" cap="flat" cmpd="sng" algn="ctr">
            <a:solidFill>
              <a:schemeClr val="accent3"/>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6C3AAD8C-85C1-F738-206D-787AAF2CEF6E}"/>
              </a:ext>
            </a:extLst>
          </p:cNvPr>
          <p:cNvCxnSpPr>
            <a:cxnSpLocks/>
          </p:cNvCxnSpPr>
          <p:nvPr/>
        </p:nvCxnSpPr>
        <p:spPr bwMode="auto">
          <a:xfrm>
            <a:off x="6224165" y="3787774"/>
            <a:ext cx="0" cy="309564"/>
          </a:xfrm>
          <a:prstGeom prst="line">
            <a:avLst/>
          </a:prstGeom>
          <a:noFill/>
          <a:ln w="57150" cap="flat" cmpd="sng" algn="ctr">
            <a:solidFill>
              <a:schemeClr val="accent3"/>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6A639D11-5AB6-120B-F3C8-FAB89A59E038}"/>
              </a:ext>
            </a:extLst>
          </p:cNvPr>
          <p:cNvCxnSpPr>
            <a:cxnSpLocks/>
          </p:cNvCxnSpPr>
          <p:nvPr/>
        </p:nvCxnSpPr>
        <p:spPr bwMode="auto">
          <a:xfrm>
            <a:off x="6309890" y="3787774"/>
            <a:ext cx="0" cy="309564"/>
          </a:xfrm>
          <a:prstGeom prst="line">
            <a:avLst/>
          </a:prstGeom>
          <a:noFill/>
          <a:ln w="57150" cap="flat" cmpd="sng" algn="ctr">
            <a:solidFill>
              <a:schemeClr val="accent3"/>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7BA7358C-09CD-6B8A-8897-DA29AB83D55B}"/>
              </a:ext>
            </a:extLst>
          </p:cNvPr>
          <p:cNvCxnSpPr>
            <a:cxnSpLocks/>
          </p:cNvCxnSpPr>
          <p:nvPr/>
        </p:nvCxnSpPr>
        <p:spPr bwMode="auto">
          <a:xfrm>
            <a:off x="6778202" y="3787774"/>
            <a:ext cx="0" cy="482601"/>
          </a:xfrm>
          <a:prstGeom prst="line">
            <a:avLst/>
          </a:prstGeom>
          <a:noFill/>
          <a:ln w="57150" cap="flat" cmpd="sng" algn="ctr">
            <a:solidFill>
              <a:schemeClr val="accent3"/>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CC267895-E5A8-C627-2CC3-63E180D82A14}"/>
              </a:ext>
            </a:extLst>
          </p:cNvPr>
          <p:cNvCxnSpPr>
            <a:cxnSpLocks/>
          </p:cNvCxnSpPr>
          <p:nvPr/>
        </p:nvCxnSpPr>
        <p:spPr bwMode="auto">
          <a:xfrm>
            <a:off x="7057602" y="3787774"/>
            <a:ext cx="0" cy="522289"/>
          </a:xfrm>
          <a:prstGeom prst="line">
            <a:avLst/>
          </a:prstGeom>
          <a:noFill/>
          <a:ln w="57150" cap="flat" cmpd="sng" algn="ctr">
            <a:solidFill>
              <a:schemeClr val="accent6"/>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13339970-79C0-EBF5-0446-19C803080E54}"/>
              </a:ext>
            </a:extLst>
          </p:cNvPr>
          <p:cNvCxnSpPr>
            <a:cxnSpLocks/>
          </p:cNvCxnSpPr>
          <p:nvPr/>
        </p:nvCxnSpPr>
        <p:spPr bwMode="auto">
          <a:xfrm flipH="1">
            <a:off x="7527925" y="3787774"/>
            <a:ext cx="1165" cy="568326"/>
          </a:xfrm>
          <a:prstGeom prst="line">
            <a:avLst/>
          </a:prstGeom>
          <a:noFill/>
          <a:ln w="57150" cap="flat" cmpd="sng" algn="ctr">
            <a:solidFill>
              <a:schemeClr val="accent3"/>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87DE225C-C940-6426-01FB-F9C98D30CCE2}"/>
              </a:ext>
            </a:extLst>
          </p:cNvPr>
          <p:cNvCxnSpPr>
            <a:cxnSpLocks/>
          </p:cNvCxnSpPr>
          <p:nvPr/>
        </p:nvCxnSpPr>
        <p:spPr bwMode="auto">
          <a:xfrm>
            <a:off x="7622753" y="3787774"/>
            <a:ext cx="0" cy="571501"/>
          </a:xfrm>
          <a:prstGeom prst="line">
            <a:avLst/>
          </a:prstGeom>
          <a:noFill/>
          <a:ln w="57150" cap="flat" cmpd="sng" algn="ctr">
            <a:solidFill>
              <a:schemeClr val="accent3"/>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07925121-0906-2D82-4B1D-B46147C00121}"/>
              </a:ext>
            </a:extLst>
          </p:cNvPr>
          <p:cNvCxnSpPr>
            <a:cxnSpLocks/>
          </p:cNvCxnSpPr>
          <p:nvPr/>
        </p:nvCxnSpPr>
        <p:spPr bwMode="auto">
          <a:xfrm>
            <a:off x="7716416" y="3787774"/>
            <a:ext cx="0" cy="574676"/>
          </a:xfrm>
          <a:prstGeom prst="line">
            <a:avLst/>
          </a:prstGeom>
          <a:noFill/>
          <a:ln w="57150" cap="flat" cmpd="sng" algn="ctr">
            <a:solidFill>
              <a:schemeClr val="accent3"/>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2E6190D6-3CAF-4B52-040D-F5F93C9179FE}"/>
              </a:ext>
            </a:extLst>
          </p:cNvPr>
          <p:cNvCxnSpPr>
            <a:cxnSpLocks/>
          </p:cNvCxnSpPr>
          <p:nvPr/>
        </p:nvCxnSpPr>
        <p:spPr bwMode="auto">
          <a:xfrm>
            <a:off x="8089478" y="3787774"/>
            <a:ext cx="0" cy="642939"/>
          </a:xfrm>
          <a:prstGeom prst="line">
            <a:avLst/>
          </a:prstGeom>
          <a:noFill/>
          <a:ln w="57150"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5B4A43EA-2FE6-7208-7BC9-F4CFAB2AAD79}"/>
              </a:ext>
            </a:extLst>
          </p:cNvPr>
          <p:cNvCxnSpPr>
            <a:cxnSpLocks/>
          </p:cNvCxnSpPr>
          <p:nvPr/>
        </p:nvCxnSpPr>
        <p:spPr bwMode="auto">
          <a:xfrm>
            <a:off x="8183140" y="3787774"/>
            <a:ext cx="0" cy="652464"/>
          </a:xfrm>
          <a:prstGeom prst="line">
            <a:avLst/>
          </a:prstGeom>
          <a:noFill/>
          <a:ln w="57150" cap="flat" cmpd="sng" algn="ctr">
            <a:solidFill>
              <a:schemeClr val="accent3"/>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55CDFE3F-4BED-8796-2F5F-81C370BF6BF5}"/>
              </a:ext>
            </a:extLst>
          </p:cNvPr>
          <p:cNvCxnSpPr>
            <a:cxnSpLocks/>
          </p:cNvCxnSpPr>
          <p:nvPr/>
        </p:nvCxnSpPr>
        <p:spPr bwMode="auto">
          <a:xfrm>
            <a:off x="8365703" y="3787774"/>
            <a:ext cx="0" cy="679451"/>
          </a:xfrm>
          <a:prstGeom prst="line">
            <a:avLst/>
          </a:prstGeom>
          <a:noFill/>
          <a:ln w="57150" cap="flat" cmpd="sng" algn="ctr">
            <a:solidFill>
              <a:schemeClr val="accent3"/>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EE8FD8E2-DC0A-6388-8EB3-EC9843D48791}"/>
              </a:ext>
            </a:extLst>
          </p:cNvPr>
          <p:cNvCxnSpPr>
            <a:cxnSpLocks/>
          </p:cNvCxnSpPr>
          <p:nvPr/>
        </p:nvCxnSpPr>
        <p:spPr bwMode="auto">
          <a:xfrm>
            <a:off x="8467303" y="3787774"/>
            <a:ext cx="0" cy="687389"/>
          </a:xfrm>
          <a:prstGeom prst="line">
            <a:avLst/>
          </a:prstGeom>
          <a:noFill/>
          <a:ln w="57150" cap="flat" cmpd="sng" algn="ctr">
            <a:solidFill>
              <a:schemeClr val="accent3"/>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2EA07B1C-CBE7-6E51-AC37-A755B7CB2863}"/>
              </a:ext>
            </a:extLst>
          </p:cNvPr>
          <p:cNvCxnSpPr>
            <a:cxnSpLocks/>
          </p:cNvCxnSpPr>
          <p:nvPr/>
        </p:nvCxnSpPr>
        <p:spPr bwMode="auto">
          <a:xfrm>
            <a:off x="8559378" y="3787774"/>
            <a:ext cx="0" cy="693739"/>
          </a:xfrm>
          <a:prstGeom prst="line">
            <a:avLst/>
          </a:prstGeom>
          <a:noFill/>
          <a:ln w="57150" cap="flat" cmpd="sng" algn="ctr">
            <a:solidFill>
              <a:schemeClr val="accent3"/>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FE52DE3F-3A20-74C8-F98C-D6C0AF9C9034}"/>
              </a:ext>
            </a:extLst>
          </p:cNvPr>
          <p:cNvCxnSpPr>
            <a:cxnSpLocks/>
          </p:cNvCxnSpPr>
          <p:nvPr/>
        </p:nvCxnSpPr>
        <p:spPr bwMode="auto">
          <a:xfrm>
            <a:off x="8651453" y="3787774"/>
            <a:ext cx="0" cy="714376"/>
          </a:xfrm>
          <a:prstGeom prst="line">
            <a:avLst/>
          </a:prstGeom>
          <a:noFill/>
          <a:ln w="57150" cap="flat" cmpd="sng" algn="ctr">
            <a:solidFill>
              <a:schemeClr val="accent3"/>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C25D959C-08EB-3834-EE83-A5F5B9E0BB02}"/>
              </a:ext>
            </a:extLst>
          </p:cNvPr>
          <p:cNvCxnSpPr>
            <a:cxnSpLocks/>
          </p:cNvCxnSpPr>
          <p:nvPr/>
        </p:nvCxnSpPr>
        <p:spPr bwMode="auto">
          <a:xfrm>
            <a:off x="8748291" y="3787774"/>
            <a:ext cx="0" cy="736601"/>
          </a:xfrm>
          <a:prstGeom prst="line">
            <a:avLst/>
          </a:prstGeom>
          <a:noFill/>
          <a:ln w="57150" cap="flat" cmpd="sng" algn="ctr">
            <a:solidFill>
              <a:schemeClr val="accent3"/>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6D404D15-8041-0C45-E56C-976C1397E109}"/>
              </a:ext>
            </a:extLst>
          </p:cNvPr>
          <p:cNvCxnSpPr>
            <a:cxnSpLocks/>
          </p:cNvCxnSpPr>
          <p:nvPr/>
        </p:nvCxnSpPr>
        <p:spPr bwMode="auto">
          <a:xfrm>
            <a:off x="8837191" y="3787774"/>
            <a:ext cx="0" cy="736601"/>
          </a:xfrm>
          <a:prstGeom prst="line">
            <a:avLst/>
          </a:prstGeom>
          <a:noFill/>
          <a:ln w="57150" cap="flat" cmpd="sng" algn="ctr">
            <a:solidFill>
              <a:schemeClr val="accent3"/>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EE35A960-5CA7-8246-94D6-42A6550A8AE6}"/>
              </a:ext>
            </a:extLst>
          </p:cNvPr>
          <p:cNvCxnSpPr>
            <a:cxnSpLocks/>
          </p:cNvCxnSpPr>
          <p:nvPr/>
        </p:nvCxnSpPr>
        <p:spPr bwMode="auto">
          <a:xfrm>
            <a:off x="8930853" y="3787774"/>
            <a:ext cx="0" cy="765176"/>
          </a:xfrm>
          <a:prstGeom prst="line">
            <a:avLst/>
          </a:prstGeom>
          <a:noFill/>
          <a:ln w="57150" cap="flat" cmpd="sng" algn="ctr">
            <a:solidFill>
              <a:schemeClr val="accent6"/>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3F3BA3B0-8D80-2040-605C-BFC190412815}"/>
              </a:ext>
            </a:extLst>
          </p:cNvPr>
          <p:cNvCxnSpPr>
            <a:cxnSpLocks/>
          </p:cNvCxnSpPr>
          <p:nvPr/>
        </p:nvCxnSpPr>
        <p:spPr bwMode="auto">
          <a:xfrm>
            <a:off x="9395991" y="3787774"/>
            <a:ext cx="0" cy="819151"/>
          </a:xfrm>
          <a:prstGeom prst="line">
            <a:avLst/>
          </a:prstGeom>
          <a:noFill/>
          <a:ln w="57150" cap="flat" cmpd="sng" algn="ctr">
            <a:solidFill>
              <a:schemeClr val="accent3"/>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D4AE7E87-6A15-10C1-4CEE-53FB7B03C550}"/>
              </a:ext>
            </a:extLst>
          </p:cNvPr>
          <p:cNvCxnSpPr>
            <a:cxnSpLocks/>
          </p:cNvCxnSpPr>
          <p:nvPr/>
        </p:nvCxnSpPr>
        <p:spPr bwMode="auto">
          <a:xfrm>
            <a:off x="9670627" y="3787774"/>
            <a:ext cx="0" cy="904876"/>
          </a:xfrm>
          <a:prstGeom prst="line">
            <a:avLst/>
          </a:prstGeom>
          <a:noFill/>
          <a:ln w="57150" cap="flat" cmpd="sng" algn="ctr">
            <a:solidFill>
              <a:schemeClr val="accent6"/>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440DC90A-F272-80F9-6CCB-B5DDAEA79B0C}"/>
              </a:ext>
            </a:extLst>
          </p:cNvPr>
          <p:cNvCxnSpPr>
            <a:cxnSpLocks/>
          </p:cNvCxnSpPr>
          <p:nvPr/>
        </p:nvCxnSpPr>
        <p:spPr bwMode="auto">
          <a:xfrm>
            <a:off x="9773816" y="3787774"/>
            <a:ext cx="0" cy="947739"/>
          </a:xfrm>
          <a:prstGeom prst="line">
            <a:avLst/>
          </a:prstGeom>
          <a:noFill/>
          <a:ln w="57150" cap="flat" cmpd="sng" algn="ctr">
            <a:solidFill>
              <a:schemeClr val="accent3"/>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3A367ABB-34C0-2C9E-A917-C99A97943186}"/>
              </a:ext>
            </a:extLst>
          </p:cNvPr>
          <p:cNvCxnSpPr>
            <a:cxnSpLocks/>
          </p:cNvCxnSpPr>
          <p:nvPr/>
        </p:nvCxnSpPr>
        <p:spPr bwMode="auto">
          <a:xfrm>
            <a:off x="10426278" y="3787774"/>
            <a:ext cx="0" cy="1100139"/>
          </a:xfrm>
          <a:prstGeom prst="line">
            <a:avLst/>
          </a:prstGeom>
          <a:noFill/>
          <a:ln w="57150" cap="flat" cmpd="sng" algn="ctr">
            <a:solidFill>
              <a:schemeClr val="accent3"/>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05184152-C4A7-96B7-22D8-38507EC3FE3B}"/>
              </a:ext>
            </a:extLst>
          </p:cNvPr>
          <p:cNvCxnSpPr>
            <a:cxnSpLocks/>
          </p:cNvCxnSpPr>
          <p:nvPr/>
        </p:nvCxnSpPr>
        <p:spPr bwMode="auto">
          <a:xfrm>
            <a:off x="10515178" y="3787774"/>
            <a:ext cx="0" cy="1100139"/>
          </a:xfrm>
          <a:prstGeom prst="line">
            <a:avLst/>
          </a:prstGeom>
          <a:noFill/>
          <a:ln w="57150" cap="flat" cmpd="sng" algn="ctr">
            <a:solidFill>
              <a:schemeClr val="accent3"/>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B4F0B0E1-8419-64A5-1C4F-C6F355534AEB}"/>
              </a:ext>
            </a:extLst>
          </p:cNvPr>
          <p:cNvCxnSpPr>
            <a:cxnSpLocks/>
          </p:cNvCxnSpPr>
          <p:nvPr/>
        </p:nvCxnSpPr>
        <p:spPr bwMode="auto">
          <a:xfrm>
            <a:off x="2584027" y="3476625"/>
            <a:ext cx="0" cy="287205"/>
          </a:xfrm>
          <a:prstGeom prst="line">
            <a:avLst/>
          </a:prstGeom>
          <a:noFill/>
          <a:ln w="57150" cap="flat" cmpd="sng" algn="ctr">
            <a:solidFill>
              <a:schemeClr val="accent3"/>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AE40A2C0-0043-4914-23C9-CD8B5D48F0B7}"/>
              </a:ext>
            </a:extLst>
          </p:cNvPr>
          <p:cNvCxnSpPr>
            <a:cxnSpLocks/>
          </p:cNvCxnSpPr>
          <p:nvPr/>
        </p:nvCxnSpPr>
        <p:spPr bwMode="auto">
          <a:xfrm>
            <a:off x="2033694" y="3114675"/>
            <a:ext cx="0" cy="649155"/>
          </a:xfrm>
          <a:prstGeom prst="line">
            <a:avLst/>
          </a:prstGeom>
          <a:noFill/>
          <a:ln w="57150" cap="flat" cmpd="sng" algn="ctr">
            <a:solidFill>
              <a:schemeClr val="accent3"/>
            </a:solidFill>
            <a:prstDash val="solid"/>
            <a:round/>
            <a:headEnd type="none" w="med" len="med"/>
            <a:tailEnd type="none" w="med" len="med"/>
          </a:ln>
          <a:effectLst/>
        </p:spPr>
      </p:cxnSp>
    </p:spTree>
    <p:extLst>
      <p:ext uri="{BB962C8B-B14F-4D97-AF65-F5344CB8AC3E}">
        <p14:creationId xmlns:p14="http://schemas.microsoft.com/office/powerpoint/2010/main" val="754469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78134BA-C605-44AC-8456-960EFF85158E}"/>
              </a:ext>
            </a:extLst>
          </p:cNvPr>
          <p:cNvSpPr txBox="1"/>
          <p:nvPr/>
        </p:nvSpPr>
        <p:spPr>
          <a:xfrm>
            <a:off x="431670" y="6416084"/>
            <a:ext cx="4996786"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Felip. ASCO 2022. Abstr 9003.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nvGrpSpPr>
          <p:cNvPr id="8" name="Group 7">
            <a:extLst>
              <a:ext uri="{FF2B5EF4-FFF2-40B4-BE49-F238E27FC236}">
                <a16:creationId xmlns:a16="http://schemas.microsoft.com/office/drawing/2014/main" id="{34E4A040-FA09-4A78-8D1C-54F462E196C9}"/>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6C01D8B8-470A-4488-BC90-04D563162C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AF3D40F0-57E2-4376-90B5-94939A400F0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917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sp>
        <p:nvSpPr>
          <p:cNvPr id="2" name="Title 1">
            <a:extLst>
              <a:ext uri="{FF2B5EF4-FFF2-40B4-BE49-F238E27FC236}">
                <a16:creationId xmlns:a16="http://schemas.microsoft.com/office/drawing/2014/main" id="{1668C7AC-B28B-4C17-8B18-CC91229D6414}"/>
              </a:ext>
            </a:extLst>
          </p:cNvPr>
          <p:cNvSpPr>
            <a:spLocks noGrp="1"/>
          </p:cNvSpPr>
          <p:nvPr>
            <p:ph type="title"/>
          </p:nvPr>
        </p:nvSpPr>
        <p:spPr>
          <a:xfrm>
            <a:off x="609759" y="238127"/>
            <a:ext cx="11148854" cy="1103313"/>
          </a:xfrm>
        </p:spPr>
        <p:txBody>
          <a:bodyPr/>
          <a:lstStyle/>
          <a:p>
            <a:r>
              <a:rPr lang="en-US" dirty="0"/>
              <a:t>TACTI-002 (Part A): Progression-Free Survival Outcomes*</a:t>
            </a:r>
          </a:p>
        </p:txBody>
      </p:sp>
      <p:sp>
        <p:nvSpPr>
          <p:cNvPr id="13" name="Rectangle 12">
            <a:extLst>
              <a:ext uri="{FF2B5EF4-FFF2-40B4-BE49-F238E27FC236}">
                <a16:creationId xmlns:a16="http://schemas.microsoft.com/office/drawing/2014/main" id="{ED33060F-02A1-86BE-D081-0EF37F9A45CE}"/>
              </a:ext>
            </a:extLst>
          </p:cNvPr>
          <p:cNvSpPr/>
          <p:nvPr/>
        </p:nvSpPr>
        <p:spPr bwMode="auto">
          <a:xfrm>
            <a:off x="9392911" y="1593475"/>
            <a:ext cx="2089292" cy="1513140"/>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 name="Rectangle 15">
            <a:extLst>
              <a:ext uri="{FF2B5EF4-FFF2-40B4-BE49-F238E27FC236}">
                <a16:creationId xmlns:a16="http://schemas.microsoft.com/office/drawing/2014/main" id="{2470B16E-C24F-DCAE-B77B-49670A58BE71}"/>
              </a:ext>
            </a:extLst>
          </p:cNvPr>
          <p:cNvSpPr/>
          <p:nvPr/>
        </p:nvSpPr>
        <p:spPr bwMode="auto">
          <a:xfrm>
            <a:off x="2712362" y="1165583"/>
            <a:ext cx="3330883" cy="1383323"/>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aphicFrame>
        <p:nvGraphicFramePr>
          <p:cNvPr id="21" name="Google Shape;534;p16">
            <a:extLst>
              <a:ext uri="{FF2B5EF4-FFF2-40B4-BE49-F238E27FC236}">
                <a16:creationId xmlns:a16="http://schemas.microsoft.com/office/drawing/2014/main" id="{CAC9BDD9-7F41-6F0B-D870-72130ADC608A}"/>
              </a:ext>
            </a:extLst>
          </p:cNvPr>
          <p:cNvGraphicFramePr/>
          <p:nvPr>
            <p:extLst>
              <p:ext uri="{D42A27DB-BD31-4B8C-83A1-F6EECF244321}">
                <p14:modId xmlns:p14="http://schemas.microsoft.com/office/powerpoint/2010/main" val="2391840392"/>
              </p:ext>
            </p:extLst>
          </p:nvPr>
        </p:nvGraphicFramePr>
        <p:xfrm>
          <a:off x="2606040" y="1590185"/>
          <a:ext cx="3437204" cy="850422"/>
        </p:xfrm>
        <a:graphic>
          <a:graphicData uri="http://schemas.openxmlformats.org/drawingml/2006/table">
            <a:tbl>
              <a:tblPr firstRow="1" bandRow="1">
                <a:noFill/>
              </a:tblPr>
              <a:tblGrid>
                <a:gridCol w="2232564">
                  <a:extLst>
                    <a:ext uri="{9D8B030D-6E8A-4147-A177-3AD203B41FA5}">
                      <a16:colId xmlns:a16="http://schemas.microsoft.com/office/drawing/2014/main" val="20000"/>
                    </a:ext>
                  </a:extLst>
                </a:gridCol>
                <a:gridCol w="1204640">
                  <a:extLst>
                    <a:ext uri="{9D8B030D-6E8A-4147-A177-3AD203B41FA5}">
                      <a16:colId xmlns:a16="http://schemas.microsoft.com/office/drawing/2014/main" val="20001"/>
                    </a:ext>
                  </a:extLst>
                </a:gridCol>
              </a:tblGrid>
              <a:tr h="0">
                <a:tc>
                  <a:txBody>
                    <a:bodyPr/>
                    <a:lstStyle/>
                    <a:p>
                      <a:pPr marL="0" marR="0" lvl="0" indent="0" algn="l" rtl="0">
                        <a:lnSpc>
                          <a:spcPct val="90000"/>
                        </a:lnSpc>
                        <a:spcBef>
                          <a:spcPts val="0"/>
                        </a:spcBef>
                        <a:spcAft>
                          <a:spcPts val="0"/>
                        </a:spcAft>
                        <a:buNone/>
                      </a:pPr>
                      <a:r>
                        <a:rPr lang="en-US" sz="1400" b="1" u="none" strike="noStrike" cap="none" baseline="0" dirty="0">
                          <a:solidFill>
                            <a:schemeClr val="tx1"/>
                          </a:solidFill>
                          <a:latin typeface="Calibri" panose="020F0502020204030204" pitchFamily="34" charset="0"/>
                          <a:cs typeface="Calibri" panose="020F0502020204030204" pitchFamily="34" charset="0"/>
                        </a:rPr>
                        <a:t>PFS (ITT)</a:t>
                      </a:r>
                      <a:endParaRPr sz="1400" b="1" u="none" strike="noStrike" cap="none" baseline="0"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90000"/>
                        </a:lnSpc>
                        <a:spcBef>
                          <a:spcPts val="0"/>
                        </a:spcBef>
                        <a:spcAft>
                          <a:spcPts val="0"/>
                        </a:spcAft>
                        <a:buNone/>
                      </a:pPr>
                      <a:r>
                        <a:rPr lang="en-US" sz="1400" b="1" u="none" strike="noStrike" cap="none" dirty="0">
                          <a:solidFill>
                            <a:schemeClr val="tx1"/>
                          </a:solidFill>
                          <a:latin typeface="Calibri" panose="020F0502020204030204" pitchFamily="34" charset="0"/>
                          <a:cs typeface="Calibri" panose="020F0502020204030204" pitchFamily="34" charset="0"/>
                        </a:rPr>
                        <a:t>n = 114</a:t>
                      </a:r>
                      <a:endParaRPr sz="14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0">
                <a:tc>
                  <a:txBody>
                    <a:bodyPr/>
                    <a:lstStyle/>
                    <a:p>
                      <a:pPr marL="0" marR="0" lvl="0" indent="0" algn="l" rtl="0">
                        <a:lnSpc>
                          <a:spcPct val="90000"/>
                        </a:lnSpc>
                        <a:spcBef>
                          <a:spcPts val="0"/>
                        </a:spcBef>
                        <a:spcAft>
                          <a:spcPts val="0"/>
                        </a:spcAft>
                        <a:buFontTx/>
                        <a:buNone/>
                      </a:pPr>
                      <a:r>
                        <a:rPr lang="en-US" sz="1400" u="none" strike="noStrike" cap="none" dirty="0">
                          <a:solidFill>
                            <a:schemeClr val="bg1"/>
                          </a:solidFill>
                          <a:latin typeface="Calibri" panose="020F0502020204030204" pitchFamily="34" charset="0"/>
                          <a:cs typeface="Calibri" panose="020F0502020204030204" pitchFamily="34" charset="0"/>
                        </a:rPr>
                        <a:t>Median PFS, mo (95% CI)</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400" u="none" strike="noStrike" cap="none" dirty="0">
                          <a:solidFill>
                            <a:schemeClr val="bg1"/>
                          </a:solidFill>
                          <a:latin typeface="Calibri" panose="020F0502020204030204" pitchFamily="34" charset="0"/>
                          <a:cs typeface="Calibri" panose="020F0502020204030204" pitchFamily="34" charset="0"/>
                        </a:rPr>
                        <a:t>6.9 (4.4-8.4)</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0">
                <a:tc>
                  <a:txBody>
                    <a:bodyPr/>
                    <a:lstStyle/>
                    <a:p>
                      <a:pPr marL="0" marR="0" lvl="0" indent="0" algn="l" rtl="0">
                        <a:lnSpc>
                          <a:spcPct val="90000"/>
                        </a:lnSpc>
                        <a:spcBef>
                          <a:spcPts val="0"/>
                        </a:spcBef>
                        <a:spcAft>
                          <a:spcPts val="0"/>
                        </a:spcAft>
                        <a:buFont typeface="Arial" panose="020B0604020202020204" pitchFamily="34" charset="0"/>
                        <a:buNone/>
                      </a:pPr>
                      <a:r>
                        <a:rPr lang="en-US" sz="1400" u="none" strike="noStrike" cap="none" dirty="0">
                          <a:solidFill>
                            <a:schemeClr val="bg1"/>
                          </a:solidFill>
                          <a:latin typeface="Calibri" panose="020F0502020204030204" pitchFamily="34" charset="0"/>
                          <a:cs typeface="Calibri" panose="020F0502020204030204" pitchFamily="34" charset="0"/>
                        </a:rPr>
                        <a:t>6-mo PFS rate, %</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400" u="none" strike="noStrike" cap="none" dirty="0">
                          <a:solidFill>
                            <a:schemeClr val="bg1"/>
                          </a:solidFill>
                          <a:latin typeface="Calibri" panose="020F0502020204030204" pitchFamily="34" charset="0"/>
                          <a:cs typeface="Calibri" panose="020F0502020204030204" pitchFamily="34" charset="0"/>
                        </a:rPr>
                        <a:t>55.4</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bl>
          </a:graphicData>
        </a:graphic>
      </p:graphicFrame>
      <p:graphicFrame>
        <p:nvGraphicFramePr>
          <p:cNvPr id="24" name="Google Shape;534;p16">
            <a:extLst>
              <a:ext uri="{FF2B5EF4-FFF2-40B4-BE49-F238E27FC236}">
                <a16:creationId xmlns:a16="http://schemas.microsoft.com/office/drawing/2014/main" id="{4B226DAA-BC0B-6A29-A5B5-1ABCD79C1A96}"/>
              </a:ext>
            </a:extLst>
          </p:cNvPr>
          <p:cNvGraphicFramePr/>
          <p:nvPr>
            <p:extLst>
              <p:ext uri="{D42A27DB-BD31-4B8C-83A1-F6EECF244321}">
                <p14:modId xmlns:p14="http://schemas.microsoft.com/office/powerpoint/2010/main" val="3943902418"/>
              </p:ext>
            </p:extLst>
          </p:nvPr>
        </p:nvGraphicFramePr>
        <p:xfrm>
          <a:off x="8039310" y="1590185"/>
          <a:ext cx="3442893" cy="1417370"/>
        </p:xfrm>
        <a:graphic>
          <a:graphicData uri="http://schemas.openxmlformats.org/drawingml/2006/table">
            <a:tbl>
              <a:tblPr firstRow="1" bandRow="1">
                <a:noFill/>
              </a:tblPr>
              <a:tblGrid>
                <a:gridCol w="1392443">
                  <a:extLst>
                    <a:ext uri="{9D8B030D-6E8A-4147-A177-3AD203B41FA5}">
                      <a16:colId xmlns:a16="http://schemas.microsoft.com/office/drawing/2014/main" val="20000"/>
                    </a:ext>
                  </a:extLst>
                </a:gridCol>
                <a:gridCol w="2050450">
                  <a:extLst>
                    <a:ext uri="{9D8B030D-6E8A-4147-A177-3AD203B41FA5}">
                      <a16:colId xmlns:a16="http://schemas.microsoft.com/office/drawing/2014/main" val="20001"/>
                    </a:ext>
                  </a:extLst>
                </a:gridCol>
              </a:tblGrid>
              <a:tr h="0">
                <a:tc>
                  <a:txBody>
                    <a:bodyPr/>
                    <a:lstStyle/>
                    <a:p>
                      <a:pPr marL="0" marR="0" lvl="0" indent="0" algn="l" rtl="0">
                        <a:lnSpc>
                          <a:spcPct val="90000"/>
                        </a:lnSpc>
                        <a:spcBef>
                          <a:spcPts val="0"/>
                        </a:spcBef>
                        <a:spcAft>
                          <a:spcPts val="0"/>
                        </a:spcAft>
                        <a:buNone/>
                      </a:pPr>
                      <a:r>
                        <a:rPr lang="en-US" sz="1400" b="1" u="none" strike="noStrike" cap="none" baseline="0" dirty="0">
                          <a:solidFill>
                            <a:schemeClr val="tx1"/>
                          </a:solidFill>
                          <a:latin typeface="Calibri" panose="020F0502020204030204" pitchFamily="34" charset="0"/>
                          <a:cs typeface="Calibri" panose="020F0502020204030204" pitchFamily="34" charset="0"/>
                        </a:rPr>
                        <a:t>PD-L1 TPS</a:t>
                      </a:r>
                      <a:endParaRPr sz="1400" b="1" u="none" strike="noStrike" cap="none" baseline="0"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90000"/>
                        </a:lnSpc>
                        <a:spcBef>
                          <a:spcPts val="0"/>
                        </a:spcBef>
                        <a:spcAft>
                          <a:spcPts val="0"/>
                        </a:spcAft>
                        <a:buNone/>
                      </a:pPr>
                      <a:r>
                        <a:rPr lang="en-US" sz="1400" b="1" u="none" strike="noStrike" cap="none" dirty="0">
                          <a:solidFill>
                            <a:schemeClr val="tx1"/>
                          </a:solidFill>
                          <a:latin typeface="Calibri" panose="020F0502020204030204" pitchFamily="34" charset="0"/>
                          <a:cs typeface="Calibri" panose="020F0502020204030204" pitchFamily="34" charset="0"/>
                        </a:rPr>
                        <a:t>Median PFS, Mo (95% CI)</a:t>
                      </a:r>
                      <a:endParaRPr sz="14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0">
                <a:tc>
                  <a:txBody>
                    <a:bodyPr/>
                    <a:lstStyle/>
                    <a:p>
                      <a:pPr marL="0" marR="0" lvl="0" indent="0" algn="l" rtl="0">
                        <a:lnSpc>
                          <a:spcPct val="90000"/>
                        </a:lnSpc>
                        <a:spcBef>
                          <a:spcPts val="0"/>
                        </a:spcBef>
                        <a:spcAft>
                          <a:spcPts val="0"/>
                        </a:spcAft>
                        <a:buFontTx/>
                        <a:buNone/>
                      </a:pPr>
                      <a:r>
                        <a:rPr lang="en-US" sz="1400" u="none" strike="noStrike" cap="none" dirty="0">
                          <a:solidFill>
                            <a:schemeClr val="bg1"/>
                          </a:solidFill>
                          <a:latin typeface="Calibri" panose="020F0502020204030204" pitchFamily="34" charset="0"/>
                          <a:cs typeface="Calibri" panose="020F0502020204030204" pitchFamily="34" charset="0"/>
                        </a:rPr>
                        <a:t>≥50% (n = 31)</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400" u="none" strike="noStrike" cap="none" dirty="0">
                          <a:solidFill>
                            <a:schemeClr val="bg1"/>
                          </a:solidFill>
                          <a:latin typeface="Calibri" panose="020F0502020204030204" pitchFamily="34" charset="0"/>
                          <a:cs typeface="Calibri" panose="020F0502020204030204" pitchFamily="34" charset="0"/>
                        </a:rPr>
                        <a:t>11.8 (5.5-16.8)</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0">
                <a:tc>
                  <a:txBody>
                    <a:bodyPr/>
                    <a:lstStyle/>
                    <a:p>
                      <a:pPr marL="0" marR="0" lvl="0" indent="0" algn="l" rtl="0">
                        <a:lnSpc>
                          <a:spcPct val="90000"/>
                        </a:lnSpc>
                        <a:spcBef>
                          <a:spcPts val="0"/>
                        </a:spcBef>
                        <a:spcAft>
                          <a:spcPts val="0"/>
                        </a:spcAft>
                        <a:buFont typeface="Arial" panose="020B0604020202020204" pitchFamily="34" charset="0"/>
                        <a:buNone/>
                      </a:pPr>
                      <a:r>
                        <a:rPr lang="en-US" sz="1400" u="none" strike="noStrike" cap="none" dirty="0">
                          <a:solidFill>
                            <a:schemeClr val="bg1"/>
                          </a:solidFill>
                          <a:latin typeface="Calibri" panose="020F0502020204030204" pitchFamily="34" charset="0"/>
                          <a:cs typeface="Calibri" panose="020F0502020204030204" pitchFamily="34" charset="0"/>
                        </a:rPr>
                        <a:t>1%-49% (n = 40)</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400" u="none" strike="noStrike" cap="none" dirty="0">
                          <a:solidFill>
                            <a:schemeClr val="bg1"/>
                          </a:solidFill>
                          <a:latin typeface="Calibri" panose="020F0502020204030204" pitchFamily="34" charset="0"/>
                          <a:cs typeface="Calibri" panose="020F0502020204030204" pitchFamily="34" charset="0"/>
                        </a:rPr>
                        <a:t>9.3 (4.1-14.9)</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rtl="0">
                        <a:lnSpc>
                          <a:spcPct val="90000"/>
                        </a:lnSpc>
                        <a:spcBef>
                          <a:spcPts val="0"/>
                        </a:spcBef>
                        <a:spcAft>
                          <a:spcPts val="0"/>
                        </a:spcAft>
                        <a:buFont typeface="Arial" panose="020B0604020202020204" pitchFamily="34" charset="0"/>
                        <a:buNone/>
                      </a:pPr>
                      <a:r>
                        <a:rPr lang="en-US" sz="1400" u="none" strike="noStrike" cap="none" dirty="0">
                          <a:solidFill>
                            <a:schemeClr val="bg1"/>
                          </a:solidFill>
                          <a:latin typeface="Calibri" panose="020F0502020204030204" pitchFamily="34" charset="0"/>
                          <a:cs typeface="Calibri" panose="020F0502020204030204" pitchFamily="34" charset="0"/>
                        </a:rPr>
                        <a:t>&lt;1% (n = 37)</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90000"/>
                        </a:lnSpc>
                        <a:spcBef>
                          <a:spcPts val="0"/>
                        </a:spcBef>
                        <a:spcAft>
                          <a:spcPts val="0"/>
                        </a:spcAft>
                        <a:buNone/>
                      </a:pPr>
                      <a:r>
                        <a:rPr lang="en-US" sz="1400" u="none" strike="noStrike" cap="none" dirty="0">
                          <a:solidFill>
                            <a:schemeClr val="bg1"/>
                          </a:solidFill>
                          <a:latin typeface="Calibri" panose="020F0502020204030204" pitchFamily="34" charset="0"/>
                          <a:cs typeface="Calibri" panose="020F0502020204030204" pitchFamily="34" charset="0"/>
                        </a:rPr>
                        <a:t>4.2 (3.6-6.1)</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21999098"/>
                  </a:ext>
                </a:extLst>
              </a:tr>
              <a:tr h="0">
                <a:tc>
                  <a:txBody>
                    <a:bodyPr/>
                    <a:lstStyle/>
                    <a:p>
                      <a:pPr marL="0" marR="0" lvl="0" indent="0" algn="l" rtl="0">
                        <a:lnSpc>
                          <a:spcPct val="90000"/>
                        </a:lnSpc>
                        <a:spcBef>
                          <a:spcPts val="0"/>
                        </a:spcBef>
                        <a:spcAft>
                          <a:spcPts val="0"/>
                        </a:spcAft>
                        <a:buFont typeface="Arial" panose="020B0604020202020204" pitchFamily="34" charset="0"/>
                        <a:buNone/>
                      </a:pPr>
                      <a:r>
                        <a:rPr lang="en-US" sz="1400" u="none" strike="noStrike" cap="none" dirty="0">
                          <a:solidFill>
                            <a:schemeClr val="bg1"/>
                          </a:solidFill>
                          <a:latin typeface="Calibri" panose="020F0502020204030204" pitchFamily="34" charset="0"/>
                          <a:cs typeface="Calibri" panose="020F0502020204030204" pitchFamily="34" charset="0"/>
                        </a:rPr>
                        <a:t>≥1% (n = 71)</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90000"/>
                        </a:lnSpc>
                        <a:spcBef>
                          <a:spcPts val="0"/>
                        </a:spcBef>
                        <a:spcAft>
                          <a:spcPts val="0"/>
                        </a:spcAft>
                        <a:buNone/>
                      </a:pPr>
                      <a:r>
                        <a:rPr lang="en-US" sz="1400" u="none" strike="noStrike" cap="none" dirty="0">
                          <a:solidFill>
                            <a:schemeClr val="bg1"/>
                          </a:solidFill>
                          <a:latin typeface="Calibri" panose="020F0502020204030204" pitchFamily="34" charset="0"/>
                          <a:cs typeface="Calibri" panose="020F0502020204030204" pitchFamily="34" charset="0"/>
                        </a:rPr>
                        <a:t>8.4 (6.1-14.0)</a:t>
                      </a:r>
                      <a:endParaRPr sz="14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50975751"/>
                  </a:ext>
                </a:extLst>
              </a:tr>
            </a:tbl>
          </a:graphicData>
        </a:graphic>
      </p:graphicFrame>
      <p:sp>
        <p:nvSpPr>
          <p:cNvPr id="25" name="TextBox 24">
            <a:extLst>
              <a:ext uri="{FF2B5EF4-FFF2-40B4-BE49-F238E27FC236}">
                <a16:creationId xmlns:a16="http://schemas.microsoft.com/office/drawing/2014/main" id="{86AAFF48-9ACE-3DF1-843E-6FEC264E9BC7}"/>
              </a:ext>
            </a:extLst>
          </p:cNvPr>
          <p:cNvSpPr txBox="1"/>
          <p:nvPr/>
        </p:nvSpPr>
        <p:spPr bwMode="auto">
          <a:xfrm>
            <a:off x="601748" y="5970791"/>
            <a:ext cx="46566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pPr>
            <a:r>
              <a:rPr lang="en-US" sz="1400" dirty="0">
                <a:solidFill>
                  <a:schemeClr val="bg1"/>
                </a:solidFill>
                <a:latin typeface="Calibri" panose="020F0502020204030204" pitchFamily="34" charset="0"/>
              </a:rPr>
              <a:t>*Median follow-up: 11.2 mo (range: 1.9-35.8) </a:t>
            </a:r>
          </a:p>
        </p:txBody>
      </p:sp>
      <p:grpSp>
        <p:nvGrpSpPr>
          <p:cNvPr id="130" name="Group 129">
            <a:extLst>
              <a:ext uri="{FF2B5EF4-FFF2-40B4-BE49-F238E27FC236}">
                <a16:creationId xmlns:a16="http://schemas.microsoft.com/office/drawing/2014/main" id="{513E8700-4CE6-4BDD-FC77-6425597B8B01}"/>
              </a:ext>
            </a:extLst>
          </p:cNvPr>
          <p:cNvGrpSpPr/>
          <p:nvPr/>
        </p:nvGrpSpPr>
        <p:grpSpPr>
          <a:xfrm>
            <a:off x="6237178" y="1895871"/>
            <a:ext cx="5074289" cy="3164759"/>
            <a:chOff x="6237178" y="1895871"/>
            <a:chExt cx="5074289" cy="3164759"/>
          </a:xfrm>
        </p:grpSpPr>
        <p:sp>
          <p:nvSpPr>
            <p:cNvPr id="22" name="TextBox 21">
              <a:extLst>
                <a:ext uri="{FF2B5EF4-FFF2-40B4-BE49-F238E27FC236}">
                  <a16:creationId xmlns:a16="http://schemas.microsoft.com/office/drawing/2014/main" id="{012D4D20-93EA-6EFC-927B-8B7A53CC8C82}"/>
                </a:ext>
              </a:extLst>
            </p:cNvPr>
            <p:cNvSpPr txBox="1"/>
            <p:nvPr/>
          </p:nvSpPr>
          <p:spPr bwMode="auto">
            <a:xfrm rot="16200000">
              <a:off x="6066298" y="3159926"/>
              <a:ext cx="6495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PS (%)</a:t>
              </a:r>
            </a:p>
          </p:txBody>
        </p:sp>
        <p:grpSp>
          <p:nvGrpSpPr>
            <p:cNvPr id="3" name="Group 2">
              <a:extLst>
                <a:ext uri="{FF2B5EF4-FFF2-40B4-BE49-F238E27FC236}">
                  <a16:creationId xmlns:a16="http://schemas.microsoft.com/office/drawing/2014/main" id="{77DA3021-2E80-7381-1626-F57059C97C79}"/>
                </a:ext>
              </a:extLst>
            </p:cNvPr>
            <p:cNvGrpSpPr/>
            <p:nvPr/>
          </p:nvGrpSpPr>
          <p:grpSpPr>
            <a:xfrm>
              <a:off x="6437907" y="1895871"/>
              <a:ext cx="458779" cy="2753970"/>
              <a:chOff x="6420975" y="1895871"/>
              <a:chExt cx="458779" cy="2753970"/>
            </a:xfrm>
          </p:grpSpPr>
          <p:sp>
            <p:nvSpPr>
              <p:cNvPr id="26" name="TextBox 25">
                <a:extLst>
                  <a:ext uri="{FF2B5EF4-FFF2-40B4-BE49-F238E27FC236}">
                    <a16:creationId xmlns:a16="http://schemas.microsoft.com/office/drawing/2014/main" id="{96D42763-00EE-CAAD-32D8-88E869897F4A}"/>
                  </a:ext>
                </a:extLst>
              </p:cNvPr>
              <p:cNvSpPr txBox="1"/>
              <p:nvPr/>
            </p:nvSpPr>
            <p:spPr bwMode="auto">
              <a:xfrm>
                <a:off x="6420975" y="1895871"/>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7" name="TextBox 26">
                <a:extLst>
                  <a:ext uri="{FF2B5EF4-FFF2-40B4-BE49-F238E27FC236}">
                    <a16:creationId xmlns:a16="http://schemas.microsoft.com/office/drawing/2014/main" id="{7B0FBA3F-D348-950F-5DE2-DFEE192C3912}"/>
                  </a:ext>
                </a:extLst>
              </p:cNvPr>
              <p:cNvSpPr txBox="1"/>
              <p:nvPr/>
            </p:nvSpPr>
            <p:spPr bwMode="auto">
              <a:xfrm>
                <a:off x="6512346" y="238511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8" name="TextBox 27">
                <a:extLst>
                  <a:ext uri="{FF2B5EF4-FFF2-40B4-BE49-F238E27FC236}">
                    <a16:creationId xmlns:a16="http://schemas.microsoft.com/office/drawing/2014/main" id="{87528C90-748E-4421-8E51-2E89FD2EC9E4}"/>
                  </a:ext>
                </a:extLst>
              </p:cNvPr>
              <p:cNvSpPr txBox="1"/>
              <p:nvPr/>
            </p:nvSpPr>
            <p:spPr bwMode="auto">
              <a:xfrm>
                <a:off x="6512346" y="287434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9" name="TextBox 28">
                <a:extLst>
                  <a:ext uri="{FF2B5EF4-FFF2-40B4-BE49-F238E27FC236}">
                    <a16:creationId xmlns:a16="http://schemas.microsoft.com/office/drawing/2014/main" id="{81AF1742-144B-1F66-D0B5-15E377510D2D}"/>
                  </a:ext>
                </a:extLst>
              </p:cNvPr>
              <p:cNvSpPr txBox="1"/>
              <p:nvPr/>
            </p:nvSpPr>
            <p:spPr bwMode="auto">
              <a:xfrm>
                <a:off x="6512346" y="336358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0" name="TextBox 29">
                <a:extLst>
                  <a:ext uri="{FF2B5EF4-FFF2-40B4-BE49-F238E27FC236}">
                    <a16:creationId xmlns:a16="http://schemas.microsoft.com/office/drawing/2014/main" id="{E8645959-AECE-64C7-F84F-2AD57CCCB142}"/>
                  </a:ext>
                </a:extLst>
              </p:cNvPr>
              <p:cNvSpPr txBox="1"/>
              <p:nvPr/>
            </p:nvSpPr>
            <p:spPr bwMode="auto">
              <a:xfrm>
                <a:off x="6512346" y="385282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1" name="TextBox 30">
                <a:extLst>
                  <a:ext uri="{FF2B5EF4-FFF2-40B4-BE49-F238E27FC236}">
                    <a16:creationId xmlns:a16="http://schemas.microsoft.com/office/drawing/2014/main" id="{0DD7DD8C-2B76-C5E8-0E50-683934E395A4}"/>
                  </a:ext>
                </a:extLst>
              </p:cNvPr>
              <p:cNvSpPr txBox="1"/>
              <p:nvPr/>
            </p:nvSpPr>
            <p:spPr bwMode="auto">
              <a:xfrm>
                <a:off x="6603716" y="434206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grpSp>
        <p:grpSp>
          <p:nvGrpSpPr>
            <p:cNvPr id="35" name="Group 34">
              <a:extLst>
                <a:ext uri="{FF2B5EF4-FFF2-40B4-BE49-F238E27FC236}">
                  <a16:creationId xmlns:a16="http://schemas.microsoft.com/office/drawing/2014/main" id="{D4C76323-732D-D94F-05D4-1D5E566163CE}"/>
                </a:ext>
              </a:extLst>
            </p:cNvPr>
            <p:cNvGrpSpPr/>
            <p:nvPr/>
          </p:nvGrpSpPr>
          <p:grpSpPr>
            <a:xfrm>
              <a:off x="6853766" y="2050687"/>
              <a:ext cx="88260" cy="2449345"/>
              <a:chOff x="1575854" y="2072872"/>
              <a:chExt cx="735473" cy="2129575"/>
            </a:xfrm>
          </p:grpSpPr>
          <p:cxnSp>
            <p:nvCxnSpPr>
              <p:cNvPr id="36" name="Straight Connector 35">
                <a:extLst>
                  <a:ext uri="{FF2B5EF4-FFF2-40B4-BE49-F238E27FC236}">
                    <a16:creationId xmlns:a16="http://schemas.microsoft.com/office/drawing/2014/main" id="{9BAAD4BE-8D83-B044-0BD3-84747E3B1D43}"/>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89AEAB0-C3C5-4AEA-87E1-FECCB9F2C7AD}"/>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6FDC069E-A85D-8146-B6B4-DAFEB6A9211C}"/>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DE54B9BC-AD0D-22A4-6A5A-C1FBD9F01043}"/>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30B3CAF-2AC5-ED70-8F5E-ADFA2FE61D93}"/>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BFA342D2-9CD0-10A7-3BBD-15E7B359AD26}"/>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grpSp>
        <p:sp>
          <p:nvSpPr>
            <p:cNvPr id="45" name="TextBox 44">
              <a:extLst>
                <a:ext uri="{FF2B5EF4-FFF2-40B4-BE49-F238E27FC236}">
                  <a16:creationId xmlns:a16="http://schemas.microsoft.com/office/drawing/2014/main" id="{585AB466-E4BB-66A9-EC38-0D7EE72C78F7}"/>
                </a:ext>
              </a:extLst>
            </p:cNvPr>
            <p:cNvSpPr txBox="1"/>
            <p:nvPr/>
          </p:nvSpPr>
          <p:spPr bwMode="auto">
            <a:xfrm>
              <a:off x="8801329" y="4752853"/>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a:t>
              </a:r>
            </a:p>
          </p:txBody>
        </p:sp>
        <p:grpSp>
          <p:nvGrpSpPr>
            <p:cNvPr id="4" name="Group 3">
              <a:extLst>
                <a:ext uri="{FF2B5EF4-FFF2-40B4-BE49-F238E27FC236}">
                  <a16:creationId xmlns:a16="http://schemas.microsoft.com/office/drawing/2014/main" id="{1CA71F9F-8CEC-F305-79F5-AE0E585AC986}"/>
                </a:ext>
              </a:extLst>
            </p:cNvPr>
            <p:cNvGrpSpPr/>
            <p:nvPr/>
          </p:nvGrpSpPr>
          <p:grpSpPr>
            <a:xfrm>
              <a:off x="6815809" y="4541226"/>
              <a:ext cx="4436673" cy="307777"/>
              <a:chOff x="6815809" y="4570857"/>
              <a:chExt cx="4436673" cy="307777"/>
            </a:xfrm>
          </p:grpSpPr>
          <p:sp>
            <p:nvSpPr>
              <p:cNvPr id="34" name="TextBox 33">
                <a:extLst>
                  <a:ext uri="{FF2B5EF4-FFF2-40B4-BE49-F238E27FC236}">
                    <a16:creationId xmlns:a16="http://schemas.microsoft.com/office/drawing/2014/main" id="{B4D2B1E8-6EDD-5175-EDA8-5467D80A9368}"/>
                  </a:ext>
                </a:extLst>
              </p:cNvPr>
              <p:cNvSpPr txBox="1"/>
              <p:nvPr/>
            </p:nvSpPr>
            <p:spPr bwMode="auto">
              <a:xfrm>
                <a:off x="6815809"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46" name="TextBox 45">
                <a:extLst>
                  <a:ext uri="{FF2B5EF4-FFF2-40B4-BE49-F238E27FC236}">
                    <a16:creationId xmlns:a16="http://schemas.microsoft.com/office/drawing/2014/main" id="{C9042EFA-D123-44A9-3FD4-25EAD316963B}"/>
                  </a:ext>
                </a:extLst>
              </p:cNvPr>
              <p:cNvSpPr txBox="1"/>
              <p:nvPr/>
            </p:nvSpPr>
            <p:spPr bwMode="auto">
              <a:xfrm>
                <a:off x="7155448"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47" name="TextBox 46">
                <a:extLst>
                  <a:ext uri="{FF2B5EF4-FFF2-40B4-BE49-F238E27FC236}">
                    <a16:creationId xmlns:a16="http://schemas.microsoft.com/office/drawing/2014/main" id="{8065DDB8-B9DD-D754-AC81-6C6C174BD899}"/>
                  </a:ext>
                </a:extLst>
              </p:cNvPr>
              <p:cNvSpPr txBox="1"/>
              <p:nvPr/>
            </p:nvSpPr>
            <p:spPr bwMode="auto">
              <a:xfrm>
                <a:off x="7500731"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48" name="TextBox 47">
                <a:extLst>
                  <a:ext uri="{FF2B5EF4-FFF2-40B4-BE49-F238E27FC236}">
                    <a16:creationId xmlns:a16="http://schemas.microsoft.com/office/drawing/2014/main" id="{44FACE64-7BFE-6884-FBBF-DD9F79E6F8A4}"/>
                  </a:ext>
                </a:extLst>
              </p:cNvPr>
              <p:cNvSpPr txBox="1"/>
              <p:nvPr/>
            </p:nvSpPr>
            <p:spPr bwMode="auto">
              <a:xfrm>
                <a:off x="7840370"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49" name="TextBox 48">
                <a:extLst>
                  <a:ext uri="{FF2B5EF4-FFF2-40B4-BE49-F238E27FC236}">
                    <a16:creationId xmlns:a16="http://schemas.microsoft.com/office/drawing/2014/main" id="{3557CC86-9D96-8FFE-F953-5FC160A767BB}"/>
                  </a:ext>
                </a:extLst>
              </p:cNvPr>
              <p:cNvSpPr txBox="1"/>
              <p:nvPr/>
            </p:nvSpPr>
            <p:spPr bwMode="auto">
              <a:xfrm>
                <a:off x="8142677"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50" name="TextBox 49">
                <a:extLst>
                  <a:ext uri="{FF2B5EF4-FFF2-40B4-BE49-F238E27FC236}">
                    <a16:creationId xmlns:a16="http://schemas.microsoft.com/office/drawing/2014/main" id="{E8712534-EF77-7A6E-2904-1180C87CD679}"/>
                  </a:ext>
                </a:extLst>
              </p:cNvPr>
              <p:cNvSpPr txBox="1"/>
              <p:nvPr/>
            </p:nvSpPr>
            <p:spPr bwMode="auto">
              <a:xfrm>
                <a:off x="8482316"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51" name="TextBox 50">
                <a:extLst>
                  <a:ext uri="{FF2B5EF4-FFF2-40B4-BE49-F238E27FC236}">
                    <a16:creationId xmlns:a16="http://schemas.microsoft.com/office/drawing/2014/main" id="{B402E62D-036B-2AF8-C15A-227E6839FACE}"/>
                  </a:ext>
                </a:extLst>
              </p:cNvPr>
              <p:cNvSpPr txBox="1"/>
              <p:nvPr/>
            </p:nvSpPr>
            <p:spPr bwMode="auto">
              <a:xfrm>
                <a:off x="8827599"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52" name="TextBox 51">
                <a:extLst>
                  <a:ext uri="{FF2B5EF4-FFF2-40B4-BE49-F238E27FC236}">
                    <a16:creationId xmlns:a16="http://schemas.microsoft.com/office/drawing/2014/main" id="{2CB2094A-4E5B-D6B9-4A41-AAE0D423403A}"/>
                  </a:ext>
                </a:extLst>
              </p:cNvPr>
              <p:cNvSpPr txBox="1"/>
              <p:nvPr/>
            </p:nvSpPr>
            <p:spPr bwMode="auto">
              <a:xfrm>
                <a:off x="9167238"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53" name="TextBox 52">
                <a:extLst>
                  <a:ext uri="{FF2B5EF4-FFF2-40B4-BE49-F238E27FC236}">
                    <a16:creationId xmlns:a16="http://schemas.microsoft.com/office/drawing/2014/main" id="{2B07E258-6234-2A67-9524-43837C9AB840}"/>
                  </a:ext>
                </a:extLst>
              </p:cNvPr>
              <p:cNvSpPr txBox="1"/>
              <p:nvPr/>
            </p:nvSpPr>
            <p:spPr bwMode="auto">
              <a:xfrm>
                <a:off x="9512521"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54" name="TextBox 53">
                <a:extLst>
                  <a:ext uri="{FF2B5EF4-FFF2-40B4-BE49-F238E27FC236}">
                    <a16:creationId xmlns:a16="http://schemas.microsoft.com/office/drawing/2014/main" id="{F83F1B13-125F-4DD3-A4FE-A11F178BD8C0}"/>
                  </a:ext>
                </a:extLst>
              </p:cNvPr>
              <p:cNvSpPr txBox="1"/>
              <p:nvPr/>
            </p:nvSpPr>
            <p:spPr bwMode="auto">
              <a:xfrm>
                <a:off x="9860513"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55" name="TextBox 54">
                <a:extLst>
                  <a:ext uri="{FF2B5EF4-FFF2-40B4-BE49-F238E27FC236}">
                    <a16:creationId xmlns:a16="http://schemas.microsoft.com/office/drawing/2014/main" id="{E77EF6FA-A3B7-E2FB-46B3-C9072D8237BE}"/>
                  </a:ext>
                </a:extLst>
              </p:cNvPr>
              <p:cNvSpPr txBox="1"/>
              <p:nvPr/>
            </p:nvSpPr>
            <p:spPr bwMode="auto">
              <a:xfrm>
                <a:off x="10200152"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56" name="TextBox 55">
                <a:extLst>
                  <a:ext uri="{FF2B5EF4-FFF2-40B4-BE49-F238E27FC236}">
                    <a16:creationId xmlns:a16="http://schemas.microsoft.com/office/drawing/2014/main" id="{6116F8CF-3C4F-40AB-60E3-CBD69D2DA0BA}"/>
                  </a:ext>
                </a:extLst>
              </p:cNvPr>
              <p:cNvSpPr txBox="1"/>
              <p:nvPr/>
            </p:nvSpPr>
            <p:spPr bwMode="auto">
              <a:xfrm>
                <a:off x="10545435"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33</a:t>
                </a:r>
              </a:p>
            </p:txBody>
          </p:sp>
          <p:sp>
            <p:nvSpPr>
              <p:cNvPr id="57" name="TextBox 56">
                <a:extLst>
                  <a:ext uri="{FF2B5EF4-FFF2-40B4-BE49-F238E27FC236}">
                    <a16:creationId xmlns:a16="http://schemas.microsoft.com/office/drawing/2014/main" id="{985991D7-8A50-3BB4-FAE0-7ECE4AE2A9CE}"/>
                  </a:ext>
                </a:extLst>
              </p:cNvPr>
              <p:cNvSpPr txBox="1"/>
              <p:nvPr/>
            </p:nvSpPr>
            <p:spPr bwMode="auto">
              <a:xfrm>
                <a:off x="10885074"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grpSp>
        <p:grpSp>
          <p:nvGrpSpPr>
            <p:cNvPr id="6" name="Group 5">
              <a:extLst>
                <a:ext uri="{FF2B5EF4-FFF2-40B4-BE49-F238E27FC236}">
                  <a16:creationId xmlns:a16="http://schemas.microsoft.com/office/drawing/2014/main" id="{D206551B-2AE8-E4B8-C060-5C25A02C7FE7}"/>
                </a:ext>
              </a:extLst>
            </p:cNvPr>
            <p:cNvGrpSpPr/>
            <p:nvPr/>
          </p:nvGrpSpPr>
          <p:grpSpPr>
            <a:xfrm>
              <a:off x="6959422" y="4500031"/>
              <a:ext cx="4109355" cy="107399"/>
              <a:chOff x="6959422" y="3943145"/>
              <a:chExt cx="4109355" cy="811606"/>
            </a:xfrm>
          </p:grpSpPr>
          <p:grpSp>
            <p:nvGrpSpPr>
              <p:cNvPr id="58" name="Group 57">
                <a:extLst>
                  <a:ext uri="{FF2B5EF4-FFF2-40B4-BE49-F238E27FC236}">
                    <a16:creationId xmlns:a16="http://schemas.microsoft.com/office/drawing/2014/main" id="{401F6C59-B065-7223-FEBD-C26145854CCA}"/>
                  </a:ext>
                </a:extLst>
              </p:cNvPr>
              <p:cNvGrpSpPr/>
              <p:nvPr/>
            </p:nvGrpSpPr>
            <p:grpSpPr>
              <a:xfrm rot="5400000">
                <a:off x="7410958" y="3491609"/>
                <a:ext cx="811606" cy="1714677"/>
                <a:chOff x="1575854" y="2072872"/>
                <a:chExt cx="735473" cy="2129575"/>
              </a:xfrm>
            </p:grpSpPr>
            <p:cxnSp>
              <p:nvCxnSpPr>
                <p:cNvPr id="59" name="Straight Connector 58">
                  <a:extLst>
                    <a:ext uri="{FF2B5EF4-FFF2-40B4-BE49-F238E27FC236}">
                      <a16:creationId xmlns:a16="http://schemas.microsoft.com/office/drawing/2014/main" id="{D3FC8705-706E-536B-A142-616BD2A08ED9}"/>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FC2DAA38-5FF0-7AC4-CE39-63895878B437}"/>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12AF24CD-9260-5B03-BB12-730E6BAEE81C}"/>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73897EAF-7248-93E0-FEE5-7EEB07802E8B}"/>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021AD2D-3443-9FA7-966A-02915F7398EA}"/>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03FE86A7-1DDA-C3F9-8E7C-E290424D3CE8}"/>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4A855B1D-2A05-ECBB-0EC9-D1A90AD6EE51}"/>
                  </a:ext>
                </a:extLst>
              </p:cNvPr>
              <p:cNvGrpSpPr/>
              <p:nvPr/>
            </p:nvGrpSpPr>
            <p:grpSpPr>
              <a:xfrm rot="5400000">
                <a:off x="9635346" y="3321319"/>
                <a:ext cx="811606" cy="2055257"/>
                <a:chOff x="1575854" y="1649882"/>
                <a:chExt cx="735473" cy="2552565"/>
              </a:xfrm>
            </p:grpSpPr>
            <p:cxnSp>
              <p:nvCxnSpPr>
                <p:cNvPr id="66" name="Straight Connector 65">
                  <a:extLst>
                    <a:ext uri="{FF2B5EF4-FFF2-40B4-BE49-F238E27FC236}">
                      <a16:creationId xmlns:a16="http://schemas.microsoft.com/office/drawing/2014/main" id="{5FC97E44-390D-3A77-7B16-4999E433C69B}"/>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C54CC514-6E62-714B-5180-B4CC76A96940}"/>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3931FB97-A942-019D-97D3-F4DD917F603A}"/>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BADAF773-A409-6670-1D02-78A73E34DB42}"/>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351F99DD-9EE1-9EF1-7361-E4B6F4DC4C65}"/>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BE25FA15-EBC9-39FA-A5EE-BE2166DC534A}"/>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B874E932-A1FB-0E83-BC00-3840EC762F55}"/>
                    </a:ext>
                  </a:extLst>
                </p:cNvPr>
                <p:cNvCxnSpPr>
                  <a:cxnSpLocks/>
                </p:cNvCxnSpPr>
                <p:nvPr/>
              </p:nvCxnSpPr>
              <p:spPr bwMode="auto">
                <a:xfrm>
                  <a:off x="1575854" y="1649882"/>
                  <a:ext cx="735473" cy="0"/>
                </a:xfrm>
                <a:prstGeom prst="line">
                  <a:avLst/>
                </a:prstGeom>
                <a:noFill/>
                <a:ln w="28575" cap="flat" cmpd="sng" algn="ctr">
                  <a:solidFill>
                    <a:schemeClr val="bg1"/>
                  </a:solidFill>
                  <a:prstDash val="solid"/>
                  <a:round/>
                  <a:headEnd type="none" w="med" len="med"/>
                  <a:tailEnd type="none" w="med" len="med"/>
                </a:ln>
                <a:effectLst/>
              </p:spPr>
            </p:cxnSp>
          </p:grpSp>
        </p:grpSp>
        <p:sp>
          <p:nvSpPr>
            <p:cNvPr id="11" name="Freeform: Shape 10">
              <a:extLst>
                <a:ext uri="{FF2B5EF4-FFF2-40B4-BE49-F238E27FC236}">
                  <a16:creationId xmlns:a16="http://schemas.microsoft.com/office/drawing/2014/main" id="{817BAAED-4C56-E902-2A18-D3F21830AA8E}"/>
                </a:ext>
              </a:extLst>
            </p:cNvPr>
            <p:cNvSpPr/>
            <p:nvPr/>
          </p:nvSpPr>
          <p:spPr bwMode="auto">
            <a:xfrm>
              <a:off x="6951133" y="2057400"/>
              <a:ext cx="4347634" cy="2442633"/>
            </a:xfrm>
            <a:custGeom>
              <a:avLst/>
              <a:gdLst>
                <a:gd name="connsiteX0" fmla="*/ 0 w 4347634"/>
                <a:gd name="connsiteY0" fmla="*/ 0 h 2442633"/>
                <a:gd name="connsiteX1" fmla="*/ 0 w 4347634"/>
                <a:gd name="connsiteY1" fmla="*/ 2442633 h 2442633"/>
                <a:gd name="connsiteX2" fmla="*/ 4347634 w 4347634"/>
                <a:gd name="connsiteY2" fmla="*/ 2442633 h 2442633"/>
              </a:gdLst>
              <a:ahLst/>
              <a:cxnLst>
                <a:cxn ang="0">
                  <a:pos x="connsiteX0" y="connsiteY0"/>
                </a:cxn>
                <a:cxn ang="0">
                  <a:pos x="connsiteX1" y="connsiteY1"/>
                </a:cxn>
                <a:cxn ang="0">
                  <a:pos x="connsiteX2" y="connsiteY2"/>
                </a:cxn>
              </a:cxnLst>
              <a:rect l="l" t="t" r="r" b="b"/>
              <a:pathLst>
                <a:path w="4347634" h="2442633">
                  <a:moveTo>
                    <a:pt x="0" y="0"/>
                  </a:moveTo>
                  <a:lnTo>
                    <a:pt x="0" y="2442633"/>
                  </a:lnTo>
                  <a:lnTo>
                    <a:pt x="4347634" y="2442633"/>
                  </a:lnTo>
                </a:path>
              </a:pathLst>
            </a:custGeom>
            <a:noFill/>
            <a:ln w="28575">
              <a:solidFill>
                <a:schemeClr val="bg1"/>
              </a:solidFill>
              <a:miter lim="800000"/>
              <a:headEnd/>
              <a:tailEnd/>
            </a:ln>
          </p:spPr>
          <p:txBody>
            <a:bodyPr rtlCol="0" anchor="ctr"/>
            <a:lstStyle/>
            <a:p>
              <a:pPr algn="ctr"/>
              <a:endParaRPr lang="en-US"/>
            </a:p>
          </p:txBody>
        </p:sp>
        <p:cxnSp>
          <p:nvCxnSpPr>
            <p:cNvPr id="74" name="Straight Connector 73">
              <a:extLst>
                <a:ext uri="{FF2B5EF4-FFF2-40B4-BE49-F238E27FC236}">
                  <a16:creationId xmlns:a16="http://schemas.microsoft.com/office/drawing/2014/main" id="{2C8E0958-569C-AF2F-E911-4A42A7714AC7}"/>
                </a:ext>
              </a:extLst>
            </p:cNvPr>
            <p:cNvCxnSpPr/>
            <p:nvPr/>
          </p:nvCxnSpPr>
          <p:spPr bwMode="auto">
            <a:xfrm flipH="1">
              <a:off x="6959423" y="3275831"/>
              <a:ext cx="4352044" cy="0"/>
            </a:xfrm>
            <a:prstGeom prst="line">
              <a:avLst/>
            </a:prstGeom>
            <a:noFill/>
            <a:ln w="28575" cap="flat" cmpd="sng" algn="ctr">
              <a:solidFill>
                <a:schemeClr val="bg1"/>
              </a:solidFill>
              <a:prstDash val="sysDash"/>
              <a:round/>
              <a:headEnd type="none" w="med" len="med"/>
              <a:tailEnd type="none" w="med" len="med"/>
            </a:ln>
            <a:effectLst/>
          </p:spPr>
        </p:cxnSp>
      </p:grpSp>
      <p:sp>
        <p:nvSpPr>
          <p:cNvPr id="75" name="TextBox 74">
            <a:extLst>
              <a:ext uri="{FF2B5EF4-FFF2-40B4-BE49-F238E27FC236}">
                <a16:creationId xmlns:a16="http://schemas.microsoft.com/office/drawing/2014/main" id="{8DD03667-E89C-DA87-DAFC-55F9A6EE61A6}"/>
              </a:ext>
            </a:extLst>
          </p:cNvPr>
          <p:cNvSpPr txBox="1"/>
          <p:nvPr/>
        </p:nvSpPr>
        <p:spPr bwMode="auto">
          <a:xfrm>
            <a:off x="6207238" y="5206033"/>
            <a:ext cx="641521"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90000"/>
              </a:lnSpc>
              <a:spcAft>
                <a:spcPct val="0"/>
              </a:spcAft>
              <a:buClrTx/>
              <a:buFontTx/>
              <a:buNone/>
            </a:pPr>
            <a:r>
              <a:rPr lang="en-US" sz="1400" dirty="0">
                <a:solidFill>
                  <a:schemeClr val="accent1"/>
                </a:solidFill>
                <a:latin typeface="Calibri" panose="020F0502020204030204" pitchFamily="34" charset="0"/>
              </a:rPr>
              <a:t>≥50%</a:t>
            </a:r>
          </a:p>
          <a:p>
            <a:pPr algn="r">
              <a:lnSpc>
                <a:spcPct val="90000"/>
              </a:lnSpc>
              <a:spcAft>
                <a:spcPct val="0"/>
              </a:spcAft>
              <a:buClrTx/>
              <a:buFontTx/>
              <a:buNone/>
            </a:pPr>
            <a:r>
              <a:rPr lang="en-US" sz="1400" b="0" dirty="0">
                <a:solidFill>
                  <a:schemeClr val="accent3"/>
                </a:solidFill>
                <a:latin typeface="Calibri" panose="020F0502020204030204" pitchFamily="34" charset="0"/>
              </a:rPr>
              <a:t>1-49%</a:t>
            </a:r>
          </a:p>
          <a:p>
            <a:pPr algn="r">
              <a:lnSpc>
                <a:spcPct val="90000"/>
              </a:lnSpc>
              <a:spcAft>
                <a:spcPct val="0"/>
              </a:spcAft>
              <a:buClrTx/>
              <a:buFontTx/>
              <a:buNone/>
            </a:pPr>
            <a:r>
              <a:rPr lang="en-US" sz="1400" dirty="0">
                <a:solidFill>
                  <a:schemeClr val="accent4"/>
                </a:solidFill>
                <a:latin typeface="Calibri" panose="020F0502020204030204" pitchFamily="34" charset="0"/>
              </a:rPr>
              <a:t>&lt;1%</a:t>
            </a:r>
          </a:p>
          <a:p>
            <a:pPr algn="r">
              <a:lnSpc>
                <a:spcPct val="90000"/>
              </a:lnSpc>
              <a:spcAft>
                <a:spcPct val="0"/>
              </a:spcAft>
              <a:buClrTx/>
              <a:buFontTx/>
              <a:buNone/>
            </a:pPr>
            <a:r>
              <a:rPr lang="en-US" sz="1400" dirty="0">
                <a:solidFill>
                  <a:schemeClr val="accent6"/>
                </a:solidFill>
                <a:latin typeface="Calibri" panose="020F0502020204030204" pitchFamily="34" charset="0"/>
              </a:rPr>
              <a:t>≥1%</a:t>
            </a:r>
            <a:endParaRPr lang="en-US" sz="1400" b="0" dirty="0">
              <a:solidFill>
                <a:schemeClr val="accent6"/>
              </a:solidFill>
              <a:latin typeface="Calibri" panose="020F0502020204030204" pitchFamily="34" charset="0"/>
            </a:endParaRPr>
          </a:p>
        </p:txBody>
      </p:sp>
      <p:grpSp>
        <p:nvGrpSpPr>
          <p:cNvPr id="78" name="Group 77">
            <a:extLst>
              <a:ext uri="{FF2B5EF4-FFF2-40B4-BE49-F238E27FC236}">
                <a16:creationId xmlns:a16="http://schemas.microsoft.com/office/drawing/2014/main" id="{D8C83AD2-7D10-312F-A918-59BB64EBDF04}"/>
              </a:ext>
            </a:extLst>
          </p:cNvPr>
          <p:cNvGrpSpPr/>
          <p:nvPr/>
        </p:nvGrpSpPr>
        <p:grpSpPr>
          <a:xfrm>
            <a:off x="6770124" y="5206033"/>
            <a:ext cx="4436673" cy="867930"/>
            <a:chOff x="6770124" y="4570857"/>
            <a:chExt cx="4436673" cy="867930"/>
          </a:xfrm>
        </p:grpSpPr>
        <p:sp>
          <p:nvSpPr>
            <p:cNvPr id="79" name="TextBox 78">
              <a:extLst>
                <a:ext uri="{FF2B5EF4-FFF2-40B4-BE49-F238E27FC236}">
                  <a16:creationId xmlns:a16="http://schemas.microsoft.com/office/drawing/2014/main" id="{5AAD82EB-4276-1F32-A583-ED9AAF192D3C}"/>
                </a:ext>
              </a:extLst>
            </p:cNvPr>
            <p:cNvSpPr txBox="1"/>
            <p:nvPr/>
          </p:nvSpPr>
          <p:spPr bwMode="auto">
            <a:xfrm>
              <a:off x="6770124"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31</a:t>
              </a:r>
            </a:p>
            <a:p>
              <a:pPr algn="ctr">
                <a:lnSpc>
                  <a:spcPct val="90000"/>
                </a:lnSpc>
                <a:spcAft>
                  <a:spcPct val="0"/>
                </a:spcAft>
                <a:buClrTx/>
                <a:buFontTx/>
                <a:buNone/>
              </a:pPr>
              <a:r>
                <a:rPr lang="en-US" sz="1400" b="0" dirty="0">
                  <a:solidFill>
                    <a:schemeClr val="bg1"/>
                  </a:solidFill>
                  <a:latin typeface="Calibri" panose="020F0502020204030204" pitchFamily="34" charset="0"/>
                </a:rPr>
                <a:t>40</a:t>
              </a:r>
            </a:p>
            <a:p>
              <a:pPr algn="ctr">
                <a:lnSpc>
                  <a:spcPct val="90000"/>
                </a:lnSpc>
                <a:spcAft>
                  <a:spcPct val="0"/>
                </a:spcAft>
                <a:buClrTx/>
                <a:buFontTx/>
                <a:buNone/>
              </a:pPr>
              <a:r>
                <a:rPr lang="en-US" sz="1400" dirty="0">
                  <a:solidFill>
                    <a:schemeClr val="bg1"/>
                  </a:solidFill>
                  <a:latin typeface="Calibri" panose="020F0502020204030204" pitchFamily="34" charset="0"/>
                </a:rPr>
                <a:t>37</a:t>
              </a:r>
            </a:p>
            <a:p>
              <a:pPr algn="ctr">
                <a:lnSpc>
                  <a:spcPct val="90000"/>
                </a:lnSpc>
                <a:spcAft>
                  <a:spcPct val="0"/>
                </a:spcAft>
                <a:buClrTx/>
                <a:buFontTx/>
                <a:buNone/>
              </a:pPr>
              <a:r>
                <a:rPr lang="en-US" sz="1400" b="0" dirty="0">
                  <a:solidFill>
                    <a:schemeClr val="bg1"/>
                  </a:solidFill>
                  <a:latin typeface="Calibri" panose="020F0502020204030204" pitchFamily="34" charset="0"/>
                </a:rPr>
                <a:t>71</a:t>
              </a:r>
            </a:p>
          </p:txBody>
        </p:sp>
        <p:sp>
          <p:nvSpPr>
            <p:cNvPr id="80" name="TextBox 79">
              <a:extLst>
                <a:ext uri="{FF2B5EF4-FFF2-40B4-BE49-F238E27FC236}">
                  <a16:creationId xmlns:a16="http://schemas.microsoft.com/office/drawing/2014/main" id="{68EFAEB0-7F57-EEC9-5B92-7BD6BF9927FA}"/>
                </a:ext>
              </a:extLst>
            </p:cNvPr>
            <p:cNvSpPr txBox="1"/>
            <p:nvPr/>
          </p:nvSpPr>
          <p:spPr bwMode="auto">
            <a:xfrm>
              <a:off x="7109763"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25</a:t>
              </a:r>
            </a:p>
            <a:p>
              <a:pPr algn="ctr">
                <a:lnSpc>
                  <a:spcPct val="90000"/>
                </a:lnSpc>
                <a:spcAft>
                  <a:spcPct val="0"/>
                </a:spcAft>
                <a:buClrTx/>
                <a:buFontTx/>
                <a:buNone/>
              </a:pPr>
              <a:r>
                <a:rPr lang="en-US" sz="1400" dirty="0">
                  <a:solidFill>
                    <a:schemeClr val="bg1"/>
                  </a:solidFill>
                  <a:latin typeface="Calibri" panose="020F0502020204030204" pitchFamily="34" charset="0"/>
                </a:rPr>
                <a:t>31</a:t>
              </a:r>
            </a:p>
            <a:p>
              <a:pPr algn="ctr">
                <a:lnSpc>
                  <a:spcPct val="90000"/>
                </a:lnSpc>
                <a:spcAft>
                  <a:spcPct val="0"/>
                </a:spcAft>
                <a:buClrTx/>
                <a:buFontTx/>
                <a:buNone/>
              </a:pPr>
              <a:r>
                <a:rPr lang="en-US" sz="1400" b="0" dirty="0">
                  <a:solidFill>
                    <a:schemeClr val="bg1"/>
                  </a:solidFill>
                  <a:latin typeface="Calibri" panose="020F0502020204030204" pitchFamily="34" charset="0"/>
                </a:rPr>
                <a:t>23</a:t>
              </a:r>
            </a:p>
            <a:p>
              <a:pPr algn="ctr">
                <a:lnSpc>
                  <a:spcPct val="90000"/>
                </a:lnSpc>
                <a:spcAft>
                  <a:spcPct val="0"/>
                </a:spcAft>
                <a:buClrTx/>
                <a:buFontTx/>
                <a:buNone/>
              </a:pPr>
              <a:r>
                <a:rPr lang="en-US" sz="1400" dirty="0">
                  <a:solidFill>
                    <a:schemeClr val="bg1"/>
                  </a:solidFill>
                  <a:latin typeface="Calibri" panose="020F0502020204030204" pitchFamily="34" charset="0"/>
                </a:rPr>
                <a:t>52</a:t>
              </a:r>
              <a:endParaRPr lang="en-US" sz="1400" b="0" dirty="0">
                <a:solidFill>
                  <a:schemeClr val="bg1"/>
                </a:solidFill>
                <a:latin typeface="Calibri" panose="020F0502020204030204" pitchFamily="34" charset="0"/>
              </a:endParaRPr>
            </a:p>
          </p:txBody>
        </p:sp>
        <p:sp>
          <p:nvSpPr>
            <p:cNvPr id="81" name="TextBox 80">
              <a:extLst>
                <a:ext uri="{FF2B5EF4-FFF2-40B4-BE49-F238E27FC236}">
                  <a16:creationId xmlns:a16="http://schemas.microsoft.com/office/drawing/2014/main" id="{904E0EBC-58C3-110D-4E76-72644985B43A}"/>
                </a:ext>
              </a:extLst>
            </p:cNvPr>
            <p:cNvSpPr txBox="1"/>
            <p:nvPr/>
          </p:nvSpPr>
          <p:spPr bwMode="auto">
            <a:xfrm>
              <a:off x="7455046"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19</a:t>
              </a:r>
            </a:p>
            <a:p>
              <a:pPr algn="ctr">
                <a:lnSpc>
                  <a:spcPct val="90000"/>
                </a:lnSpc>
                <a:spcAft>
                  <a:spcPct val="0"/>
                </a:spcAft>
                <a:buClrTx/>
                <a:buFontTx/>
                <a:buNone/>
              </a:pPr>
              <a:r>
                <a:rPr lang="en-US" sz="1400" dirty="0">
                  <a:solidFill>
                    <a:schemeClr val="bg1"/>
                  </a:solidFill>
                  <a:latin typeface="Calibri" panose="020F0502020204030204" pitchFamily="34" charset="0"/>
                </a:rPr>
                <a:t>21</a:t>
              </a:r>
            </a:p>
            <a:p>
              <a:pPr algn="ctr">
                <a:lnSpc>
                  <a:spcPct val="90000"/>
                </a:lnSpc>
                <a:spcAft>
                  <a:spcPct val="0"/>
                </a:spcAft>
                <a:buClrTx/>
                <a:buFontTx/>
                <a:buNone/>
              </a:pPr>
              <a:r>
                <a:rPr lang="en-US" sz="1400" b="0" dirty="0">
                  <a:solidFill>
                    <a:schemeClr val="bg1"/>
                  </a:solidFill>
                  <a:latin typeface="Calibri" panose="020F0502020204030204" pitchFamily="34" charset="0"/>
                </a:rPr>
                <a:t>11</a:t>
              </a:r>
            </a:p>
            <a:p>
              <a:pPr algn="ctr">
                <a:lnSpc>
                  <a:spcPct val="90000"/>
                </a:lnSpc>
                <a:spcAft>
                  <a:spcPct val="0"/>
                </a:spcAft>
                <a:buClrTx/>
                <a:buFontTx/>
                <a:buNone/>
              </a:pPr>
              <a:r>
                <a:rPr lang="en-US" sz="1400" dirty="0">
                  <a:solidFill>
                    <a:schemeClr val="bg1"/>
                  </a:solidFill>
                  <a:latin typeface="Calibri" panose="020F0502020204030204" pitchFamily="34" charset="0"/>
                </a:rPr>
                <a:t>37</a:t>
              </a:r>
              <a:endParaRPr lang="en-US" sz="1400" b="0" dirty="0">
                <a:solidFill>
                  <a:schemeClr val="bg1"/>
                </a:solidFill>
                <a:latin typeface="Calibri" panose="020F0502020204030204" pitchFamily="34" charset="0"/>
              </a:endParaRPr>
            </a:p>
          </p:txBody>
        </p:sp>
        <p:sp>
          <p:nvSpPr>
            <p:cNvPr id="82" name="TextBox 81">
              <a:extLst>
                <a:ext uri="{FF2B5EF4-FFF2-40B4-BE49-F238E27FC236}">
                  <a16:creationId xmlns:a16="http://schemas.microsoft.com/office/drawing/2014/main" id="{784179FD-DD96-D697-78C2-46946EAE0228}"/>
                </a:ext>
              </a:extLst>
            </p:cNvPr>
            <p:cNvSpPr txBox="1"/>
            <p:nvPr/>
          </p:nvSpPr>
          <p:spPr bwMode="auto">
            <a:xfrm>
              <a:off x="7794685"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10</a:t>
              </a:r>
            </a:p>
            <a:p>
              <a:pPr algn="ctr">
                <a:lnSpc>
                  <a:spcPct val="90000"/>
                </a:lnSpc>
                <a:spcAft>
                  <a:spcPct val="0"/>
                </a:spcAft>
                <a:buClrTx/>
                <a:buFontTx/>
                <a:buNone/>
              </a:pPr>
              <a:r>
                <a:rPr lang="en-US" sz="1400" b="0" dirty="0">
                  <a:solidFill>
                    <a:schemeClr val="bg1"/>
                  </a:solidFill>
                  <a:latin typeface="Calibri" panose="020F0502020204030204" pitchFamily="34" charset="0"/>
                </a:rPr>
                <a:t>11</a:t>
              </a:r>
            </a:p>
            <a:p>
              <a:pPr algn="ctr">
                <a:lnSpc>
                  <a:spcPct val="90000"/>
                </a:lnSpc>
                <a:spcAft>
                  <a:spcPct val="0"/>
                </a:spcAft>
                <a:buClrTx/>
                <a:buFontTx/>
                <a:buNone/>
              </a:pPr>
              <a:r>
                <a:rPr lang="en-US" sz="1400" dirty="0">
                  <a:solidFill>
                    <a:schemeClr val="bg1"/>
                  </a:solidFill>
                  <a:latin typeface="Calibri" panose="020F0502020204030204" pitchFamily="34" charset="0"/>
                </a:rPr>
                <a:t>5</a:t>
              </a:r>
            </a:p>
            <a:p>
              <a:pPr algn="ctr">
                <a:lnSpc>
                  <a:spcPct val="90000"/>
                </a:lnSpc>
                <a:spcAft>
                  <a:spcPct val="0"/>
                </a:spcAft>
                <a:buClrTx/>
                <a:buFontTx/>
                <a:buNone/>
              </a:pPr>
              <a:r>
                <a:rPr lang="en-US" sz="1400" b="0" dirty="0">
                  <a:solidFill>
                    <a:schemeClr val="bg1"/>
                  </a:solidFill>
                  <a:latin typeface="Calibri" panose="020F0502020204030204" pitchFamily="34" charset="0"/>
                </a:rPr>
                <a:t>17</a:t>
              </a:r>
            </a:p>
          </p:txBody>
        </p:sp>
        <p:sp>
          <p:nvSpPr>
            <p:cNvPr id="83" name="TextBox 82">
              <a:extLst>
                <a:ext uri="{FF2B5EF4-FFF2-40B4-BE49-F238E27FC236}">
                  <a16:creationId xmlns:a16="http://schemas.microsoft.com/office/drawing/2014/main" id="{FE186A42-9BB3-1041-BC09-EBC6DEEED2B2}"/>
                </a:ext>
              </a:extLst>
            </p:cNvPr>
            <p:cNvSpPr txBox="1"/>
            <p:nvPr/>
          </p:nvSpPr>
          <p:spPr bwMode="auto">
            <a:xfrm>
              <a:off x="8142677"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7</a:t>
              </a:r>
            </a:p>
            <a:p>
              <a:pPr algn="ctr">
                <a:lnSpc>
                  <a:spcPct val="90000"/>
                </a:lnSpc>
                <a:spcAft>
                  <a:spcPct val="0"/>
                </a:spcAft>
                <a:buClrTx/>
                <a:buFontTx/>
                <a:buNone/>
              </a:pPr>
              <a:r>
                <a:rPr lang="en-US" sz="1400" dirty="0">
                  <a:solidFill>
                    <a:schemeClr val="bg1"/>
                  </a:solidFill>
                  <a:latin typeface="Calibri" panose="020F0502020204030204" pitchFamily="34" charset="0"/>
                </a:rPr>
                <a:t>5</a:t>
              </a:r>
            </a:p>
            <a:p>
              <a:pPr algn="ctr">
                <a:lnSpc>
                  <a:spcPct val="90000"/>
                </a:lnSpc>
                <a:spcAft>
                  <a:spcPct val="0"/>
                </a:spcAft>
                <a:buClrTx/>
                <a:buFontTx/>
                <a:buNone/>
              </a:pPr>
              <a:r>
                <a:rPr lang="en-US" sz="1400" b="0" dirty="0">
                  <a:solidFill>
                    <a:schemeClr val="bg1"/>
                  </a:solidFill>
                  <a:latin typeface="Calibri" panose="020F0502020204030204" pitchFamily="34" charset="0"/>
                </a:rPr>
                <a:t>4</a:t>
              </a:r>
            </a:p>
            <a:p>
              <a:pPr algn="ctr">
                <a:lnSpc>
                  <a:spcPct val="90000"/>
                </a:lnSpc>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sp>
          <p:nvSpPr>
            <p:cNvPr id="84" name="TextBox 83">
              <a:extLst>
                <a:ext uri="{FF2B5EF4-FFF2-40B4-BE49-F238E27FC236}">
                  <a16:creationId xmlns:a16="http://schemas.microsoft.com/office/drawing/2014/main" id="{F32D1A3E-1347-DFAB-467A-948F395B0704}"/>
                </a:ext>
              </a:extLst>
            </p:cNvPr>
            <p:cNvSpPr txBox="1"/>
            <p:nvPr/>
          </p:nvSpPr>
          <p:spPr bwMode="auto">
            <a:xfrm>
              <a:off x="8528001" y="4570857"/>
              <a:ext cx="276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6</a:t>
              </a:r>
            </a:p>
            <a:p>
              <a:pPr algn="ctr">
                <a:lnSpc>
                  <a:spcPct val="90000"/>
                </a:lnSpc>
                <a:spcAft>
                  <a:spcPct val="0"/>
                </a:spcAft>
                <a:buClrTx/>
                <a:buFontTx/>
                <a:buNone/>
              </a:pPr>
              <a:r>
                <a:rPr lang="en-US" sz="1400" dirty="0">
                  <a:solidFill>
                    <a:schemeClr val="bg1"/>
                  </a:solidFill>
                  <a:latin typeface="Calibri" panose="020F0502020204030204" pitchFamily="34" charset="0"/>
                </a:rPr>
                <a:t>4</a:t>
              </a:r>
            </a:p>
            <a:p>
              <a:pPr algn="ctr">
                <a:lnSpc>
                  <a:spcPct val="90000"/>
                </a:lnSpc>
                <a:spcAft>
                  <a:spcPct val="0"/>
                </a:spcAft>
                <a:buClrTx/>
                <a:buFontTx/>
                <a:buNone/>
              </a:pPr>
              <a:r>
                <a:rPr lang="en-US" sz="1400" b="0" dirty="0">
                  <a:solidFill>
                    <a:schemeClr val="bg1"/>
                  </a:solidFill>
                  <a:latin typeface="Calibri" panose="020F0502020204030204" pitchFamily="34" charset="0"/>
                </a:rPr>
                <a:t>3</a:t>
              </a:r>
            </a:p>
            <a:p>
              <a:pPr algn="ctr">
                <a:lnSpc>
                  <a:spcPct val="90000"/>
                </a:lnSpc>
                <a:spcAft>
                  <a:spcPct val="0"/>
                </a:spcAft>
                <a:buClrTx/>
                <a:buFontTx/>
                <a:buNone/>
              </a:pPr>
              <a:r>
                <a:rPr lang="en-US" sz="1400" dirty="0">
                  <a:solidFill>
                    <a:schemeClr val="bg1"/>
                  </a:solidFill>
                  <a:latin typeface="Calibri" panose="020F0502020204030204" pitchFamily="34" charset="0"/>
                </a:rPr>
                <a:t>9</a:t>
              </a:r>
              <a:endParaRPr lang="en-US" sz="1400" b="0" dirty="0">
                <a:solidFill>
                  <a:schemeClr val="bg1"/>
                </a:solidFill>
                <a:latin typeface="Calibri" panose="020F0502020204030204" pitchFamily="34" charset="0"/>
              </a:endParaRPr>
            </a:p>
          </p:txBody>
        </p:sp>
        <p:sp>
          <p:nvSpPr>
            <p:cNvPr id="85" name="TextBox 84">
              <a:extLst>
                <a:ext uri="{FF2B5EF4-FFF2-40B4-BE49-F238E27FC236}">
                  <a16:creationId xmlns:a16="http://schemas.microsoft.com/office/drawing/2014/main" id="{476592B8-2CB5-0755-4AD5-FDB7D7DD1561}"/>
                </a:ext>
              </a:extLst>
            </p:cNvPr>
            <p:cNvSpPr txBox="1"/>
            <p:nvPr/>
          </p:nvSpPr>
          <p:spPr bwMode="auto">
            <a:xfrm>
              <a:off x="8827599"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5</a:t>
              </a:r>
            </a:p>
            <a:p>
              <a:pPr algn="ctr">
                <a:lnSpc>
                  <a:spcPct val="90000"/>
                </a:lnSpc>
                <a:spcAft>
                  <a:spcPct val="0"/>
                </a:spcAft>
                <a:buClrTx/>
                <a:buFontTx/>
                <a:buNone/>
              </a:pPr>
              <a:r>
                <a:rPr lang="en-US" sz="1400" dirty="0">
                  <a:solidFill>
                    <a:schemeClr val="bg1"/>
                  </a:solidFill>
                  <a:latin typeface="Calibri" panose="020F0502020204030204" pitchFamily="34" charset="0"/>
                </a:rPr>
                <a:t>4</a:t>
              </a:r>
            </a:p>
            <a:p>
              <a:pPr algn="ctr">
                <a:lnSpc>
                  <a:spcPct val="90000"/>
                </a:lnSpc>
                <a:spcAft>
                  <a:spcPct val="0"/>
                </a:spcAft>
                <a:buClrTx/>
                <a:buFontTx/>
                <a:buNone/>
              </a:pPr>
              <a:r>
                <a:rPr lang="en-US" sz="1400" b="0" dirty="0">
                  <a:solidFill>
                    <a:schemeClr val="bg1"/>
                  </a:solidFill>
                  <a:latin typeface="Calibri" panose="020F0502020204030204" pitchFamily="34" charset="0"/>
                </a:rPr>
                <a:t>2</a:t>
              </a:r>
            </a:p>
            <a:p>
              <a:pPr algn="ctr">
                <a:lnSpc>
                  <a:spcPct val="90000"/>
                </a:lnSpc>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sp>
          <p:nvSpPr>
            <p:cNvPr id="86" name="TextBox 85">
              <a:extLst>
                <a:ext uri="{FF2B5EF4-FFF2-40B4-BE49-F238E27FC236}">
                  <a16:creationId xmlns:a16="http://schemas.microsoft.com/office/drawing/2014/main" id="{CDEC8BCB-921E-035E-6FB1-0F34C86CA517}"/>
                </a:ext>
              </a:extLst>
            </p:cNvPr>
            <p:cNvSpPr txBox="1"/>
            <p:nvPr/>
          </p:nvSpPr>
          <p:spPr bwMode="auto">
            <a:xfrm>
              <a:off x="9167238" y="4570857"/>
              <a:ext cx="36740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5</a:t>
              </a:r>
            </a:p>
            <a:p>
              <a:pPr algn="ctr">
                <a:lnSpc>
                  <a:spcPct val="90000"/>
                </a:lnSpc>
                <a:spcAft>
                  <a:spcPct val="0"/>
                </a:spcAft>
                <a:buClrTx/>
                <a:buFontTx/>
                <a:buNone/>
              </a:pPr>
              <a:r>
                <a:rPr lang="en-US" sz="1400" dirty="0">
                  <a:solidFill>
                    <a:schemeClr val="bg1"/>
                  </a:solidFill>
                  <a:latin typeface="Calibri" panose="020F0502020204030204" pitchFamily="34" charset="0"/>
                </a:rPr>
                <a:t>4</a:t>
              </a:r>
            </a:p>
            <a:p>
              <a:pPr algn="ctr">
                <a:lnSpc>
                  <a:spcPct val="90000"/>
                </a:lnSpc>
                <a:spcAft>
                  <a:spcPct val="0"/>
                </a:spcAft>
                <a:buClrTx/>
                <a:buFontTx/>
                <a:buNone/>
              </a:pPr>
              <a:r>
                <a:rPr lang="en-US" sz="1400" b="0" dirty="0">
                  <a:solidFill>
                    <a:schemeClr val="bg1"/>
                  </a:solidFill>
                  <a:latin typeface="Calibri" panose="020F0502020204030204" pitchFamily="34" charset="0"/>
                </a:rPr>
                <a:t>2</a:t>
              </a:r>
            </a:p>
            <a:p>
              <a:pPr algn="ctr">
                <a:lnSpc>
                  <a:spcPct val="90000"/>
                </a:lnSpc>
                <a:spcAft>
                  <a:spcPct val="0"/>
                </a:spcAft>
                <a:buClrTx/>
                <a:buFontTx/>
                <a:buNone/>
              </a:pPr>
              <a:r>
                <a:rPr lang="en-US" sz="1400" dirty="0">
                  <a:solidFill>
                    <a:schemeClr val="bg1"/>
                  </a:solidFill>
                  <a:latin typeface="Calibri" panose="020F0502020204030204" pitchFamily="34" charset="0"/>
                </a:rPr>
                <a:t>10</a:t>
              </a:r>
              <a:endParaRPr lang="en-US" sz="1400" b="0" dirty="0">
                <a:solidFill>
                  <a:schemeClr val="bg1"/>
                </a:solidFill>
                <a:latin typeface="Calibri" panose="020F0502020204030204" pitchFamily="34" charset="0"/>
              </a:endParaRPr>
            </a:p>
          </p:txBody>
        </p:sp>
        <p:sp>
          <p:nvSpPr>
            <p:cNvPr id="87" name="TextBox 86">
              <a:extLst>
                <a:ext uri="{FF2B5EF4-FFF2-40B4-BE49-F238E27FC236}">
                  <a16:creationId xmlns:a16="http://schemas.microsoft.com/office/drawing/2014/main" id="{134537F4-59EF-277B-5D4E-F60D4279CBEA}"/>
                </a:ext>
              </a:extLst>
            </p:cNvPr>
            <p:cNvSpPr txBox="1"/>
            <p:nvPr/>
          </p:nvSpPr>
          <p:spPr bwMode="auto">
            <a:xfrm>
              <a:off x="9558206" y="4570857"/>
              <a:ext cx="276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5</a:t>
              </a:r>
            </a:p>
            <a:p>
              <a:pPr algn="ctr">
                <a:lnSpc>
                  <a:spcPct val="90000"/>
                </a:lnSpc>
                <a:spcAft>
                  <a:spcPct val="0"/>
                </a:spcAft>
                <a:buClrTx/>
                <a:buFontTx/>
                <a:buNone/>
              </a:pPr>
              <a:r>
                <a:rPr lang="en-US" sz="1400" dirty="0">
                  <a:solidFill>
                    <a:schemeClr val="bg1"/>
                  </a:solidFill>
                  <a:latin typeface="Calibri" panose="020F0502020204030204" pitchFamily="34" charset="0"/>
                </a:rPr>
                <a:t>2</a:t>
              </a:r>
            </a:p>
            <a:p>
              <a:pPr algn="ctr">
                <a:lnSpc>
                  <a:spcPct val="90000"/>
                </a:lnSpc>
                <a:spcAft>
                  <a:spcPct val="0"/>
                </a:spcAft>
                <a:buClrTx/>
                <a:buFontTx/>
                <a:buNone/>
              </a:pPr>
              <a:r>
                <a:rPr lang="en-US" sz="1400" b="0" dirty="0">
                  <a:solidFill>
                    <a:schemeClr val="bg1"/>
                  </a:solidFill>
                  <a:latin typeface="Calibri" panose="020F0502020204030204" pitchFamily="34" charset="0"/>
                </a:rPr>
                <a:t>1</a:t>
              </a:r>
            </a:p>
            <a:p>
              <a:pPr algn="ctr">
                <a:lnSpc>
                  <a:spcPct val="90000"/>
                </a:lnSpc>
                <a:spcAft>
                  <a:spcPct val="0"/>
                </a:spcAft>
                <a:buClrTx/>
                <a:buFontTx/>
                <a:buNone/>
              </a:pPr>
              <a:r>
                <a:rPr lang="en-US" sz="1400" dirty="0">
                  <a:solidFill>
                    <a:schemeClr val="bg1"/>
                  </a:solidFill>
                  <a:latin typeface="Calibri" panose="020F0502020204030204" pitchFamily="34" charset="0"/>
                </a:rPr>
                <a:t>6</a:t>
              </a:r>
              <a:endParaRPr lang="en-US" sz="1400" b="0" dirty="0">
                <a:solidFill>
                  <a:schemeClr val="bg1"/>
                </a:solidFill>
                <a:latin typeface="Calibri" panose="020F0502020204030204" pitchFamily="34" charset="0"/>
              </a:endParaRPr>
            </a:p>
          </p:txBody>
        </p:sp>
        <p:sp>
          <p:nvSpPr>
            <p:cNvPr id="88" name="TextBox 87">
              <a:extLst>
                <a:ext uri="{FF2B5EF4-FFF2-40B4-BE49-F238E27FC236}">
                  <a16:creationId xmlns:a16="http://schemas.microsoft.com/office/drawing/2014/main" id="{9A0938FB-D5D4-6535-1751-161D842D62DA}"/>
                </a:ext>
              </a:extLst>
            </p:cNvPr>
            <p:cNvSpPr txBox="1"/>
            <p:nvPr/>
          </p:nvSpPr>
          <p:spPr bwMode="auto">
            <a:xfrm>
              <a:off x="9906198" y="4570857"/>
              <a:ext cx="276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4</a:t>
              </a:r>
            </a:p>
            <a:p>
              <a:pPr algn="ctr">
                <a:lnSpc>
                  <a:spcPct val="90000"/>
                </a:lnSpc>
                <a:spcAft>
                  <a:spcPct val="0"/>
                </a:spcAft>
                <a:buClrTx/>
                <a:buFontTx/>
                <a:buNone/>
              </a:pPr>
              <a:r>
                <a:rPr lang="en-US" sz="1400" dirty="0">
                  <a:solidFill>
                    <a:schemeClr val="bg1"/>
                  </a:solidFill>
                  <a:latin typeface="Calibri" panose="020F0502020204030204" pitchFamily="34" charset="0"/>
                </a:rPr>
                <a:t>2</a:t>
              </a:r>
            </a:p>
            <a:p>
              <a:pPr algn="ctr">
                <a:lnSpc>
                  <a:spcPct val="90000"/>
                </a:lnSpc>
                <a:spcAft>
                  <a:spcPct val="0"/>
                </a:spcAft>
                <a:buClrTx/>
                <a:buFontTx/>
                <a:buNone/>
              </a:pPr>
              <a:endParaRPr lang="en-US" sz="1400" b="0" dirty="0">
                <a:solidFill>
                  <a:schemeClr val="bg1"/>
                </a:solidFill>
                <a:latin typeface="Calibri" panose="020F0502020204030204" pitchFamily="34" charset="0"/>
              </a:endParaRPr>
            </a:p>
            <a:p>
              <a:pPr algn="ctr">
                <a:lnSpc>
                  <a:spcPct val="90000"/>
                </a:lnSpc>
                <a:spcAft>
                  <a:spcPct val="0"/>
                </a:spcAft>
                <a:buClrTx/>
                <a:buFontTx/>
                <a:buNone/>
              </a:pPr>
              <a:r>
                <a:rPr lang="en-US" sz="1400" dirty="0">
                  <a:solidFill>
                    <a:schemeClr val="bg1"/>
                  </a:solidFill>
                  <a:latin typeface="Calibri" panose="020F0502020204030204" pitchFamily="34" charset="0"/>
                </a:rPr>
                <a:t>5</a:t>
              </a:r>
              <a:endParaRPr lang="en-US" sz="1400" b="0" dirty="0">
                <a:solidFill>
                  <a:schemeClr val="bg1"/>
                </a:solidFill>
                <a:latin typeface="Calibri" panose="020F0502020204030204" pitchFamily="34" charset="0"/>
              </a:endParaRPr>
            </a:p>
          </p:txBody>
        </p:sp>
        <p:sp>
          <p:nvSpPr>
            <p:cNvPr id="89" name="TextBox 88">
              <a:extLst>
                <a:ext uri="{FF2B5EF4-FFF2-40B4-BE49-F238E27FC236}">
                  <a16:creationId xmlns:a16="http://schemas.microsoft.com/office/drawing/2014/main" id="{F49600DF-EA9A-D325-BED0-4C8A74EA0EF9}"/>
                </a:ext>
              </a:extLst>
            </p:cNvPr>
            <p:cNvSpPr txBox="1"/>
            <p:nvPr/>
          </p:nvSpPr>
          <p:spPr bwMode="auto">
            <a:xfrm>
              <a:off x="10245837" y="4570857"/>
              <a:ext cx="276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4</a:t>
              </a:r>
            </a:p>
            <a:p>
              <a:pPr algn="ctr">
                <a:lnSpc>
                  <a:spcPct val="90000"/>
                </a:lnSpc>
                <a:spcAft>
                  <a:spcPct val="0"/>
                </a:spcAft>
                <a:buClrTx/>
                <a:buFontTx/>
                <a:buNone/>
              </a:pPr>
              <a:r>
                <a:rPr lang="en-US" sz="1400" b="0" dirty="0">
                  <a:solidFill>
                    <a:schemeClr val="bg1"/>
                  </a:solidFill>
                  <a:latin typeface="Calibri" panose="020F0502020204030204" pitchFamily="34" charset="0"/>
                </a:rPr>
                <a:t>2</a:t>
              </a:r>
            </a:p>
            <a:p>
              <a:pPr algn="ctr">
                <a:lnSpc>
                  <a:spcPct val="90000"/>
                </a:lnSpc>
                <a:spcAft>
                  <a:spcPct val="0"/>
                </a:spcAft>
                <a:buClrTx/>
                <a:buFontTx/>
                <a:buNone/>
              </a:pPr>
              <a:endParaRPr lang="en-US" sz="1400" dirty="0">
                <a:solidFill>
                  <a:schemeClr val="bg1"/>
                </a:solidFill>
                <a:latin typeface="Calibri" panose="020F0502020204030204" pitchFamily="34" charset="0"/>
              </a:endParaRPr>
            </a:p>
            <a:p>
              <a:pPr algn="ctr">
                <a:lnSpc>
                  <a:spcPct val="90000"/>
                </a:lnSpc>
                <a:spcAft>
                  <a:spcPct val="0"/>
                </a:spcAft>
                <a:buClrTx/>
                <a:buFontTx/>
                <a:buNone/>
              </a:pPr>
              <a:r>
                <a:rPr lang="en-US" sz="1400" b="0" dirty="0">
                  <a:solidFill>
                    <a:schemeClr val="bg1"/>
                  </a:solidFill>
                  <a:latin typeface="Calibri" panose="020F0502020204030204" pitchFamily="34" charset="0"/>
                </a:rPr>
                <a:t>5</a:t>
              </a:r>
            </a:p>
          </p:txBody>
        </p:sp>
        <p:sp>
          <p:nvSpPr>
            <p:cNvPr id="90" name="TextBox 89">
              <a:extLst>
                <a:ext uri="{FF2B5EF4-FFF2-40B4-BE49-F238E27FC236}">
                  <a16:creationId xmlns:a16="http://schemas.microsoft.com/office/drawing/2014/main" id="{264C706B-9B47-D26B-7EA1-3045405E608F}"/>
                </a:ext>
              </a:extLst>
            </p:cNvPr>
            <p:cNvSpPr txBox="1"/>
            <p:nvPr/>
          </p:nvSpPr>
          <p:spPr bwMode="auto">
            <a:xfrm>
              <a:off x="10591120" y="4570857"/>
              <a:ext cx="276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3</a:t>
              </a:r>
            </a:p>
            <a:p>
              <a:pPr algn="ctr">
                <a:lnSpc>
                  <a:spcPct val="90000"/>
                </a:lnSpc>
                <a:spcAft>
                  <a:spcPct val="0"/>
                </a:spcAft>
                <a:buClrTx/>
                <a:buFontTx/>
                <a:buNone/>
              </a:pPr>
              <a:r>
                <a:rPr lang="en-US" sz="1400" dirty="0">
                  <a:solidFill>
                    <a:schemeClr val="bg1"/>
                  </a:solidFill>
                  <a:latin typeface="Calibri" panose="020F0502020204030204" pitchFamily="34" charset="0"/>
                </a:rPr>
                <a:t>1</a:t>
              </a:r>
            </a:p>
            <a:p>
              <a:pPr algn="ctr">
                <a:lnSpc>
                  <a:spcPct val="90000"/>
                </a:lnSpc>
                <a:spcAft>
                  <a:spcPct val="0"/>
                </a:spcAft>
                <a:buClrTx/>
                <a:buFontTx/>
                <a:buNone/>
              </a:pPr>
              <a:endParaRPr lang="en-US" sz="1400" b="0" dirty="0">
                <a:solidFill>
                  <a:schemeClr val="bg1"/>
                </a:solidFill>
                <a:latin typeface="Calibri" panose="020F0502020204030204" pitchFamily="34" charset="0"/>
              </a:endParaRPr>
            </a:p>
            <a:p>
              <a:pPr algn="ctr">
                <a:lnSpc>
                  <a:spcPct val="90000"/>
                </a:lnSpc>
                <a:spcAft>
                  <a:spcPct val="0"/>
                </a:spcAft>
                <a:buClrTx/>
                <a:buFontTx/>
                <a:buNone/>
              </a:pPr>
              <a:r>
                <a:rPr lang="en-US" sz="1400" b="0" dirty="0">
                  <a:solidFill>
                    <a:schemeClr val="bg1"/>
                  </a:solidFill>
                  <a:latin typeface="Calibri" panose="020F0502020204030204" pitchFamily="34" charset="0"/>
                </a:rPr>
                <a:t>4</a:t>
              </a:r>
            </a:p>
          </p:txBody>
        </p:sp>
        <p:sp>
          <p:nvSpPr>
            <p:cNvPr id="91" name="TextBox 90">
              <a:extLst>
                <a:ext uri="{FF2B5EF4-FFF2-40B4-BE49-F238E27FC236}">
                  <a16:creationId xmlns:a16="http://schemas.microsoft.com/office/drawing/2014/main" id="{E9CC64C8-AB70-9626-D1D6-B521132FC7DC}"/>
                </a:ext>
              </a:extLst>
            </p:cNvPr>
            <p:cNvSpPr txBox="1"/>
            <p:nvPr/>
          </p:nvSpPr>
          <p:spPr bwMode="auto">
            <a:xfrm>
              <a:off x="10930759" y="4570857"/>
              <a:ext cx="276038"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a:t>
              </a:r>
            </a:p>
            <a:p>
              <a:pPr algn="ctr">
                <a:lnSpc>
                  <a:spcPct val="90000"/>
                </a:lnSpc>
                <a:spcAft>
                  <a:spcPct val="0"/>
                </a:spcAft>
                <a:buClrTx/>
                <a:buFontTx/>
                <a:buNone/>
              </a:pPr>
              <a:endParaRPr lang="en-US" sz="1400" dirty="0">
                <a:solidFill>
                  <a:schemeClr val="bg1"/>
                </a:solidFill>
                <a:latin typeface="Calibri" panose="020F0502020204030204" pitchFamily="34" charset="0"/>
              </a:endParaRPr>
            </a:p>
            <a:p>
              <a:pPr algn="ctr">
                <a:lnSpc>
                  <a:spcPct val="90000"/>
                </a:lnSpc>
                <a:spcAft>
                  <a:spcPct val="0"/>
                </a:spcAft>
                <a:buClrTx/>
                <a:buFontTx/>
                <a:buNone/>
              </a:pPr>
              <a:endParaRPr lang="en-US" sz="1400" b="0" dirty="0">
                <a:solidFill>
                  <a:schemeClr val="bg1"/>
                </a:solidFill>
                <a:latin typeface="Calibri" panose="020F0502020204030204" pitchFamily="34" charset="0"/>
              </a:endParaRPr>
            </a:p>
            <a:p>
              <a:pPr algn="ctr">
                <a:lnSpc>
                  <a:spcPct val="90000"/>
                </a:lnSpc>
                <a:spcAft>
                  <a:spcPct val="0"/>
                </a:spcAft>
                <a:buClrTx/>
                <a:buFontTx/>
                <a:buNone/>
              </a:pPr>
              <a:r>
                <a:rPr lang="en-US" sz="1400" dirty="0">
                  <a:solidFill>
                    <a:schemeClr val="bg1"/>
                  </a:solidFill>
                  <a:latin typeface="Calibri" panose="020F0502020204030204" pitchFamily="34" charset="0"/>
                </a:rPr>
                <a:t>1</a:t>
              </a:r>
              <a:endParaRPr lang="en-US" sz="1400" b="0" dirty="0">
                <a:solidFill>
                  <a:schemeClr val="bg1"/>
                </a:solidFill>
                <a:latin typeface="Calibri" panose="020F0502020204030204" pitchFamily="34" charset="0"/>
              </a:endParaRPr>
            </a:p>
          </p:txBody>
        </p:sp>
      </p:grpSp>
      <p:sp>
        <p:nvSpPr>
          <p:cNvPr id="92" name="Freeform: Shape 91">
            <a:extLst>
              <a:ext uri="{FF2B5EF4-FFF2-40B4-BE49-F238E27FC236}">
                <a16:creationId xmlns:a16="http://schemas.microsoft.com/office/drawing/2014/main" id="{39AC2919-268A-CDC5-A63F-DCD428700B1F}"/>
              </a:ext>
            </a:extLst>
          </p:cNvPr>
          <p:cNvSpPr/>
          <p:nvPr/>
        </p:nvSpPr>
        <p:spPr bwMode="auto">
          <a:xfrm>
            <a:off x="6955367" y="2036233"/>
            <a:ext cx="4068233" cy="1993900"/>
          </a:xfrm>
          <a:custGeom>
            <a:avLst/>
            <a:gdLst>
              <a:gd name="connsiteX0" fmla="*/ 4068233 w 4068233"/>
              <a:gd name="connsiteY0" fmla="*/ 1993900 h 1993900"/>
              <a:gd name="connsiteX1" fmla="*/ 2675466 w 4068233"/>
              <a:gd name="connsiteY1" fmla="*/ 1993900 h 1993900"/>
              <a:gd name="connsiteX2" fmla="*/ 2675466 w 4068233"/>
              <a:gd name="connsiteY2" fmla="*/ 1875367 h 1993900"/>
              <a:gd name="connsiteX3" fmla="*/ 1900766 w 4068233"/>
              <a:gd name="connsiteY3" fmla="*/ 1875367 h 1993900"/>
              <a:gd name="connsiteX4" fmla="*/ 1900766 w 4068233"/>
              <a:gd name="connsiteY4" fmla="*/ 1794934 h 1993900"/>
              <a:gd name="connsiteX5" fmla="*/ 1778000 w 4068233"/>
              <a:gd name="connsiteY5" fmla="*/ 1794934 h 1993900"/>
              <a:gd name="connsiteX6" fmla="*/ 1778000 w 4068233"/>
              <a:gd name="connsiteY6" fmla="*/ 1697567 h 1993900"/>
              <a:gd name="connsiteX7" fmla="*/ 1595966 w 4068233"/>
              <a:gd name="connsiteY7" fmla="*/ 1697567 h 1993900"/>
              <a:gd name="connsiteX8" fmla="*/ 1595966 w 4068233"/>
              <a:gd name="connsiteY8" fmla="*/ 1612900 h 1993900"/>
              <a:gd name="connsiteX9" fmla="*/ 1333500 w 4068233"/>
              <a:gd name="connsiteY9" fmla="*/ 1612900 h 1993900"/>
              <a:gd name="connsiteX10" fmla="*/ 1333500 w 4068233"/>
              <a:gd name="connsiteY10" fmla="*/ 1502834 h 1993900"/>
              <a:gd name="connsiteX11" fmla="*/ 1270000 w 4068233"/>
              <a:gd name="connsiteY11" fmla="*/ 1502834 h 1993900"/>
              <a:gd name="connsiteX12" fmla="*/ 1270000 w 4068233"/>
              <a:gd name="connsiteY12" fmla="*/ 1430867 h 1993900"/>
              <a:gd name="connsiteX13" fmla="*/ 1113366 w 4068233"/>
              <a:gd name="connsiteY13" fmla="*/ 1430867 h 1993900"/>
              <a:gd name="connsiteX14" fmla="*/ 1113366 w 4068233"/>
              <a:gd name="connsiteY14" fmla="*/ 1346200 h 1993900"/>
              <a:gd name="connsiteX15" fmla="*/ 1062566 w 4068233"/>
              <a:gd name="connsiteY15" fmla="*/ 1346200 h 1993900"/>
              <a:gd name="connsiteX16" fmla="*/ 1062566 w 4068233"/>
              <a:gd name="connsiteY16" fmla="*/ 1278467 h 1993900"/>
              <a:gd name="connsiteX17" fmla="*/ 939800 w 4068233"/>
              <a:gd name="connsiteY17" fmla="*/ 1278467 h 1993900"/>
              <a:gd name="connsiteX18" fmla="*/ 939800 w 4068233"/>
              <a:gd name="connsiteY18" fmla="*/ 1083734 h 1993900"/>
              <a:gd name="connsiteX19" fmla="*/ 791633 w 4068233"/>
              <a:gd name="connsiteY19" fmla="*/ 1083734 h 1993900"/>
              <a:gd name="connsiteX20" fmla="*/ 791633 w 4068233"/>
              <a:gd name="connsiteY20" fmla="*/ 994834 h 1993900"/>
              <a:gd name="connsiteX21" fmla="*/ 711200 w 4068233"/>
              <a:gd name="connsiteY21" fmla="*/ 994834 h 1993900"/>
              <a:gd name="connsiteX22" fmla="*/ 711200 w 4068233"/>
              <a:gd name="connsiteY22" fmla="*/ 918634 h 1993900"/>
              <a:gd name="connsiteX23" fmla="*/ 635000 w 4068233"/>
              <a:gd name="connsiteY23" fmla="*/ 918634 h 1993900"/>
              <a:gd name="connsiteX24" fmla="*/ 635000 w 4068233"/>
              <a:gd name="connsiteY24" fmla="*/ 884767 h 1993900"/>
              <a:gd name="connsiteX25" fmla="*/ 524933 w 4068233"/>
              <a:gd name="connsiteY25" fmla="*/ 884767 h 1993900"/>
              <a:gd name="connsiteX26" fmla="*/ 524933 w 4068233"/>
              <a:gd name="connsiteY26" fmla="*/ 838200 h 1993900"/>
              <a:gd name="connsiteX27" fmla="*/ 516466 w 4068233"/>
              <a:gd name="connsiteY27" fmla="*/ 838200 h 1993900"/>
              <a:gd name="connsiteX28" fmla="*/ 495300 w 4068233"/>
              <a:gd name="connsiteY28" fmla="*/ 838200 h 1993900"/>
              <a:gd name="connsiteX29" fmla="*/ 495300 w 4068233"/>
              <a:gd name="connsiteY29" fmla="*/ 795867 h 1993900"/>
              <a:gd name="connsiteX30" fmla="*/ 461433 w 4068233"/>
              <a:gd name="connsiteY30" fmla="*/ 795867 h 1993900"/>
              <a:gd name="connsiteX31" fmla="*/ 461433 w 4068233"/>
              <a:gd name="connsiteY31" fmla="*/ 749300 h 1993900"/>
              <a:gd name="connsiteX32" fmla="*/ 414866 w 4068233"/>
              <a:gd name="connsiteY32" fmla="*/ 749300 h 1993900"/>
              <a:gd name="connsiteX33" fmla="*/ 414866 w 4068233"/>
              <a:gd name="connsiteY33" fmla="*/ 685800 h 1993900"/>
              <a:gd name="connsiteX34" fmla="*/ 334433 w 4068233"/>
              <a:gd name="connsiteY34" fmla="*/ 685800 h 1993900"/>
              <a:gd name="connsiteX35" fmla="*/ 334433 w 4068233"/>
              <a:gd name="connsiteY35" fmla="*/ 643467 h 1993900"/>
              <a:gd name="connsiteX36" fmla="*/ 317500 w 4068233"/>
              <a:gd name="connsiteY36" fmla="*/ 643467 h 1993900"/>
              <a:gd name="connsiteX37" fmla="*/ 317500 w 4068233"/>
              <a:gd name="connsiteY37" fmla="*/ 609600 h 1993900"/>
              <a:gd name="connsiteX38" fmla="*/ 270933 w 4068233"/>
              <a:gd name="connsiteY38" fmla="*/ 609600 h 1993900"/>
              <a:gd name="connsiteX39" fmla="*/ 270933 w 4068233"/>
              <a:gd name="connsiteY39" fmla="*/ 537634 h 1993900"/>
              <a:gd name="connsiteX40" fmla="*/ 232833 w 4068233"/>
              <a:gd name="connsiteY40" fmla="*/ 537634 h 1993900"/>
              <a:gd name="connsiteX41" fmla="*/ 232833 w 4068233"/>
              <a:gd name="connsiteY41" fmla="*/ 503767 h 1993900"/>
              <a:gd name="connsiteX42" fmla="*/ 215900 w 4068233"/>
              <a:gd name="connsiteY42" fmla="*/ 503767 h 1993900"/>
              <a:gd name="connsiteX43" fmla="*/ 215900 w 4068233"/>
              <a:gd name="connsiteY43" fmla="*/ 232834 h 1993900"/>
              <a:gd name="connsiteX44" fmla="*/ 173566 w 4068233"/>
              <a:gd name="connsiteY44" fmla="*/ 232834 h 1993900"/>
              <a:gd name="connsiteX45" fmla="*/ 173566 w 4068233"/>
              <a:gd name="connsiteY45" fmla="*/ 198967 h 1993900"/>
              <a:gd name="connsiteX46" fmla="*/ 97366 w 4068233"/>
              <a:gd name="connsiteY46" fmla="*/ 198967 h 1993900"/>
              <a:gd name="connsiteX47" fmla="*/ 97366 w 4068233"/>
              <a:gd name="connsiteY47" fmla="*/ 84667 h 1993900"/>
              <a:gd name="connsiteX48" fmla="*/ 42333 w 4068233"/>
              <a:gd name="connsiteY48" fmla="*/ 84667 h 1993900"/>
              <a:gd name="connsiteX49" fmla="*/ 42333 w 4068233"/>
              <a:gd name="connsiteY49" fmla="*/ 0 h 1993900"/>
              <a:gd name="connsiteX50" fmla="*/ 0 w 4068233"/>
              <a:gd name="connsiteY50" fmla="*/ 0 h 199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068233" h="1993900">
                <a:moveTo>
                  <a:pt x="4068233" y="1993900"/>
                </a:moveTo>
                <a:lnTo>
                  <a:pt x="2675466" y="1993900"/>
                </a:lnTo>
                <a:lnTo>
                  <a:pt x="2675466" y="1875367"/>
                </a:lnTo>
                <a:lnTo>
                  <a:pt x="1900766" y="1875367"/>
                </a:lnTo>
                <a:lnTo>
                  <a:pt x="1900766" y="1794934"/>
                </a:lnTo>
                <a:lnTo>
                  <a:pt x="1778000" y="1794934"/>
                </a:lnTo>
                <a:lnTo>
                  <a:pt x="1778000" y="1697567"/>
                </a:lnTo>
                <a:lnTo>
                  <a:pt x="1595966" y="1697567"/>
                </a:lnTo>
                <a:lnTo>
                  <a:pt x="1595966" y="1612900"/>
                </a:lnTo>
                <a:lnTo>
                  <a:pt x="1333500" y="1612900"/>
                </a:lnTo>
                <a:lnTo>
                  <a:pt x="1333500" y="1502834"/>
                </a:lnTo>
                <a:lnTo>
                  <a:pt x="1270000" y="1502834"/>
                </a:lnTo>
                <a:lnTo>
                  <a:pt x="1270000" y="1430867"/>
                </a:lnTo>
                <a:lnTo>
                  <a:pt x="1113366" y="1430867"/>
                </a:lnTo>
                <a:lnTo>
                  <a:pt x="1113366" y="1346200"/>
                </a:lnTo>
                <a:lnTo>
                  <a:pt x="1062566" y="1346200"/>
                </a:lnTo>
                <a:lnTo>
                  <a:pt x="1062566" y="1278467"/>
                </a:lnTo>
                <a:lnTo>
                  <a:pt x="939800" y="1278467"/>
                </a:lnTo>
                <a:lnTo>
                  <a:pt x="939800" y="1083734"/>
                </a:lnTo>
                <a:lnTo>
                  <a:pt x="791633" y="1083734"/>
                </a:lnTo>
                <a:lnTo>
                  <a:pt x="791633" y="994834"/>
                </a:lnTo>
                <a:lnTo>
                  <a:pt x="711200" y="994834"/>
                </a:lnTo>
                <a:lnTo>
                  <a:pt x="711200" y="918634"/>
                </a:lnTo>
                <a:lnTo>
                  <a:pt x="635000" y="918634"/>
                </a:lnTo>
                <a:lnTo>
                  <a:pt x="635000" y="884767"/>
                </a:lnTo>
                <a:lnTo>
                  <a:pt x="524933" y="884767"/>
                </a:lnTo>
                <a:lnTo>
                  <a:pt x="524933" y="838200"/>
                </a:lnTo>
                <a:lnTo>
                  <a:pt x="516466" y="838200"/>
                </a:lnTo>
                <a:lnTo>
                  <a:pt x="495300" y="838200"/>
                </a:lnTo>
                <a:lnTo>
                  <a:pt x="495300" y="795867"/>
                </a:lnTo>
                <a:lnTo>
                  <a:pt x="461433" y="795867"/>
                </a:lnTo>
                <a:lnTo>
                  <a:pt x="461433" y="749300"/>
                </a:lnTo>
                <a:lnTo>
                  <a:pt x="414866" y="749300"/>
                </a:lnTo>
                <a:lnTo>
                  <a:pt x="414866" y="685800"/>
                </a:lnTo>
                <a:lnTo>
                  <a:pt x="334433" y="685800"/>
                </a:lnTo>
                <a:lnTo>
                  <a:pt x="334433" y="643467"/>
                </a:lnTo>
                <a:lnTo>
                  <a:pt x="317500" y="643467"/>
                </a:lnTo>
                <a:lnTo>
                  <a:pt x="317500" y="609600"/>
                </a:lnTo>
                <a:lnTo>
                  <a:pt x="270933" y="609600"/>
                </a:lnTo>
                <a:lnTo>
                  <a:pt x="270933" y="537634"/>
                </a:lnTo>
                <a:lnTo>
                  <a:pt x="232833" y="537634"/>
                </a:lnTo>
                <a:lnTo>
                  <a:pt x="232833" y="503767"/>
                </a:lnTo>
                <a:lnTo>
                  <a:pt x="215900" y="503767"/>
                </a:lnTo>
                <a:lnTo>
                  <a:pt x="215900" y="232834"/>
                </a:lnTo>
                <a:lnTo>
                  <a:pt x="173566" y="232834"/>
                </a:lnTo>
                <a:lnTo>
                  <a:pt x="173566" y="198967"/>
                </a:lnTo>
                <a:lnTo>
                  <a:pt x="97366" y="198967"/>
                </a:lnTo>
                <a:lnTo>
                  <a:pt x="97366" y="84667"/>
                </a:lnTo>
                <a:lnTo>
                  <a:pt x="42333" y="84667"/>
                </a:lnTo>
                <a:lnTo>
                  <a:pt x="42333" y="0"/>
                </a:lnTo>
                <a:lnTo>
                  <a:pt x="0" y="0"/>
                </a:lnTo>
              </a:path>
            </a:pathLst>
          </a:custGeom>
          <a:noFill/>
          <a:ln w="28575">
            <a:solidFill>
              <a:schemeClr val="accent6"/>
            </a:solidFill>
            <a:miter lim="800000"/>
            <a:headEnd/>
            <a:tailEnd/>
          </a:ln>
        </p:spPr>
        <p:txBody>
          <a:bodyPr rtlCol="0" anchor="ctr"/>
          <a:lstStyle/>
          <a:p>
            <a:pPr algn="ctr"/>
            <a:endParaRPr lang="en-US"/>
          </a:p>
        </p:txBody>
      </p:sp>
      <p:sp>
        <p:nvSpPr>
          <p:cNvPr id="93" name="Freeform: Shape 92">
            <a:extLst>
              <a:ext uri="{FF2B5EF4-FFF2-40B4-BE49-F238E27FC236}">
                <a16:creationId xmlns:a16="http://schemas.microsoft.com/office/drawing/2014/main" id="{5821656C-B29A-F3F6-C497-6D4BE85EA927}"/>
              </a:ext>
            </a:extLst>
          </p:cNvPr>
          <p:cNvSpPr/>
          <p:nvPr/>
        </p:nvSpPr>
        <p:spPr bwMode="auto">
          <a:xfrm>
            <a:off x="6963833" y="2032000"/>
            <a:ext cx="3767667" cy="2269067"/>
          </a:xfrm>
          <a:custGeom>
            <a:avLst/>
            <a:gdLst>
              <a:gd name="connsiteX0" fmla="*/ 3767667 w 3767667"/>
              <a:gd name="connsiteY0" fmla="*/ 2269067 h 2269067"/>
              <a:gd name="connsiteX1" fmla="*/ 2683934 w 3767667"/>
              <a:gd name="connsiteY1" fmla="*/ 2269067 h 2269067"/>
              <a:gd name="connsiteX2" fmla="*/ 2683934 w 3767667"/>
              <a:gd name="connsiteY2" fmla="*/ 2078567 h 2269067"/>
              <a:gd name="connsiteX3" fmla="*/ 2637367 w 3767667"/>
              <a:gd name="connsiteY3" fmla="*/ 2078567 h 2269067"/>
              <a:gd name="connsiteX4" fmla="*/ 2637367 w 3767667"/>
              <a:gd name="connsiteY4" fmla="*/ 1875367 h 2269067"/>
              <a:gd name="connsiteX5" fmla="*/ 1684867 w 3767667"/>
              <a:gd name="connsiteY5" fmla="*/ 1875367 h 2269067"/>
              <a:gd name="connsiteX6" fmla="*/ 1684867 w 3767667"/>
              <a:gd name="connsiteY6" fmla="*/ 1684867 h 2269067"/>
              <a:gd name="connsiteX7" fmla="*/ 1240367 w 3767667"/>
              <a:gd name="connsiteY7" fmla="*/ 1684867 h 2269067"/>
              <a:gd name="connsiteX8" fmla="*/ 1240367 w 3767667"/>
              <a:gd name="connsiteY8" fmla="*/ 1515533 h 2269067"/>
              <a:gd name="connsiteX9" fmla="*/ 1109134 w 3767667"/>
              <a:gd name="connsiteY9" fmla="*/ 1515533 h 2269067"/>
              <a:gd name="connsiteX10" fmla="*/ 1109134 w 3767667"/>
              <a:gd name="connsiteY10" fmla="*/ 1350433 h 2269067"/>
              <a:gd name="connsiteX11" fmla="*/ 1054100 w 3767667"/>
              <a:gd name="connsiteY11" fmla="*/ 1350433 h 2269067"/>
              <a:gd name="connsiteX12" fmla="*/ 1054100 w 3767667"/>
              <a:gd name="connsiteY12" fmla="*/ 1219200 h 2269067"/>
              <a:gd name="connsiteX13" fmla="*/ 931334 w 3767667"/>
              <a:gd name="connsiteY13" fmla="*/ 1219200 h 2269067"/>
              <a:gd name="connsiteX14" fmla="*/ 931334 w 3767667"/>
              <a:gd name="connsiteY14" fmla="*/ 1087967 h 2269067"/>
              <a:gd name="connsiteX15" fmla="*/ 863600 w 3767667"/>
              <a:gd name="connsiteY15" fmla="*/ 1087967 h 2269067"/>
              <a:gd name="connsiteX16" fmla="*/ 863600 w 3767667"/>
              <a:gd name="connsiteY16" fmla="*/ 1003300 h 2269067"/>
              <a:gd name="connsiteX17" fmla="*/ 706967 w 3767667"/>
              <a:gd name="connsiteY17" fmla="*/ 1003300 h 2269067"/>
              <a:gd name="connsiteX18" fmla="*/ 706967 w 3767667"/>
              <a:gd name="connsiteY18" fmla="*/ 918633 h 2269067"/>
              <a:gd name="connsiteX19" fmla="*/ 465667 w 3767667"/>
              <a:gd name="connsiteY19" fmla="*/ 918633 h 2269067"/>
              <a:gd name="connsiteX20" fmla="*/ 465667 w 3767667"/>
              <a:gd name="connsiteY20" fmla="*/ 867833 h 2269067"/>
              <a:gd name="connsiteX21" fmla="*/ 461434 w 3767667"/>
              <a:gd name="connsiteY21" fmla="*/ 863600 h 2269067"/>
              <a:gd name="connsiteX22" fmla="*/ 444501 w 3767667"/>
              <a:gd name="connsiteY22" fmla="*/ 846667 h 2269067"/>
              <a:gd name="connsiteX23" fmla="*/ 444501 w 3767667"/>
              <a:gd name="connsiteY23" fmla="*/ 651933 h 2269067"/>
              <a:gd name="connsiteX24" fmla="*/ 402167 w 3767667"/>
              <a:gd name="connsiteY24" fmla="*/ 651933 h 2269067"/>
              <a:gd name="connsiteX25" fmla="*/ 402167 w 3767667"/>
              <a:gd name="connsiteY25" fmla="*/ 575733 h 2269067"/>
              <a:gd name="connsiteX26" fmla="*/ 330200 w 3767667"/>
              <a:gd name="connsiteY26" fmla="*/ 575733 h 2269067"/>
              <a:gd name="connsiteX27" fmla="*/ 330200 w 3767667"/>
              <a:gd name="connsiteY27" fmla="*/ 512233 h 2269067"/>
              <a:gd name="connsiteX28" fmla="*/ 330200 w 3767667"/>
              <a:gd name="connsiteY28" fmla="*/ 512233 h 2269067"/>
              <a:gd name="connsiteX29" fmla="*/ 309034 w 3767667"/>
              <a:gd name="connsiteY29" fmla="*/ 512233 h 2269067"/>
              <a:gd name="connsiteX30" fmla="*/ 309034 w 3767667"/>
              <a:gd name="connsiteY30" fmla="*/ 457200 h 2269067"/>
              <a:gd name="connsiteX31" fmla="*/ 258234 w 3767667"/>
              <a:gd name="connsiteY31" fmla="*/ 457200 h 2269067"/>
              <a:gd name="connsiteX32" fmla="*/ 258234 w 3767667"/>
              <a:gd name="connsiteY32" fmla="*/ 338667 h 2269067"/>
              <a:gd name="connsiteX33" fmla="*/ 215900 w 3767667"/>
              <a:gd name="connsiteY33" fmla="*/ 338667 h 2269067"/>
              <a:gd name="connsiteX34" fmla="*/ 215900 w 3767667"/>
              <a:gd name="connsiteY34" fmla="*/ 262467 h 2269067"/>
              <a:gd name="connsiteX35" fmla="*/ 215900 w 3767667"/>
              <a:gd name="connsiteY35" fmla="*/ 262467 h 2269067"/>
              <a:gd name="connsiteX36" fmla="*/ 215900 w 3767667"/>
              <a:gd name="connsiteY36" fmla="*/ 135467 h 2269067"/>
              <a:gd name="connsiteX37" fmla="*/ 97367 w 3767667"/>
              <a:gd name="connsiteY37" fmla="*/ 135467 h 2269067"/>
              <a:gd name="connsiteX38" fmla="*/ 97367 w 3767667"/>
              <a:gd name="connsiteY38" fmla="*/ 67733 h 2269067"/>
              <a:gd name="connsiteX39" fmla="*/ 42334 w 3767667"/>
              <a:gd name="connsiteY39" fmla="*/ 67733 h 2269067"/>
              <a:gd name="connsiteX40" fmla="*/ 42334 w 3767667"/>
              <a:gd name="connsiteY40" fmla="*/ 0 h 2269067"/>
              <a:gd name="connsiteX41" fmla="*/ 0 w 3767667"/>
              <a:gd name="connsiteY41" fmla="*/ 0 h 2269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767667" h="2269067">
                <a:moveTo>
                  <a:pt x="3767667" y="2269067"/>
                </a:moveTo>
                <a:lnTo>
                  <a:pt x="2683934" y="2269067"/>
                </a:lnTo>
                <a:lnTo>
                  <a:pt x="2683934" y="2078567"/>
                </a:lnTo>
                <a:lnTo>
                  <a:pt x="2637367" y="2078567"/>
                </a:lnTo>
                <a:lnTo>
                  <a:pt x="2637367" y="1875367"/>
                </a:lnTo>
                <a:lnTo>
                  <a:pt x="1684867" y="1875367"/>
                </a:lnTo>
                <a:lnTo>
                  <a:pt x="1684867" y="1684867"/>
                </a:lnTo>
                <a:lnTo>
                  <a:pt x="1240367" y="1684867"/>
                </a:lnTo>
                <a:lnTo>
                  <a:pt x="1240367" y="1515533"/>
                </a:lnTo>
                <a:lnTo>
                  <a:pt x="1109134" y="1515533"/>
                </a:lnTo>
                <a:lnTo>
                  <a:pt x="1109134" y="1350433"/>
                </a:lnTo>
                <a:lnTo>
                  <a:pt x="1054100" y="1350433"/>
                </a:lnTo>
                <a:lnTo>
                  <a:pt x="1054100" y="1219200"/>
                </a:lnTo>
                <a:lnTo>
                  <a:pt x="931334" y="1219200"/>
                </a:lnTo>
                <a:lnTo>
                  <a:pt x="931334" y="1087967"/>
                </a:lnTo>
                <a:lnTo>
                  <a:pt x="863600" y="1087967"/>
                </a:lnTo>
                <a:lnTo>
                  <a:pt x="863600" y="1003300"/>
                </a:lnTo>
                <a:lnTo>
                  <a:pt x="706967" y="1003300"/>
                </a:lnTo>
                <a:lnTo>
                  <a:pt x="706967" y="918633"/>
                </a:lnTo>
                <a:lnTo>
                  <a:pt x="465667" y="918633"/>
                </a:lnTo>
                <a:lnTo>
                  <a:pt x="465667" y="867833"/>
                </a:lnTo>
                <a:lnTo>
                  <a:pt x="461434" y="863600"/>
                </a:lnTo>
                <a:lnTo>
                  <a:pt x="444501" y="846667"/>
                </a:lnTo>
                <a:lnTo>
                  <a:pt x="444501" y="651933"/>
                </a:lnTo>
                <a:lnTo>
                  <a:pt x="402167" y="651933"/>
                </a:lnTo>
                <a:lnTo>
                  <a:pt x="402167" y="575733"/>
                </a:lnTo>
                <a:lnTo>
                  <a:pt x="330200" y="575733"/>
                </a:lnTo>
                <a:lnTo>
                  <a:pt x="330200" y="512233"/>
                </a:lnTo>
                <a:lnTo>
                  <a:pt x="330200" y="512233"/>
                </a:lnTo>
                <a:lnTo>
                  <a:pt x="309034" y="512233"/>
                </a:lnTo>
                <a:lnTo>
                  <a:pt x="309034" y="457200"/>
                </a:lnTo>
                <a:lnTo>
                  <a:pt x="258234" y="457200"/>
                </a:lnTo>
                <a:lnTo>
                  <a:pt x="258234" y="338667"/>
                </a:lnTo>
                <a:lnTo>
                  <a:pt x="215900" y="338667"/>
                </a:lnTo>
                <a:lnTo>
                  <a:pt x="215900" y="262467"/>
                </a:lnTo>
                <a:lnTo>
                  <a:pt x="215900" y="262467"/>
                </a:lnTo>
                <a:lnTo>
                  <a:pt x="215900" y="135467"/>
                </a:lnTo>
                <a:lnTo>
                  <a:pt x="97367" y="135467"/>
                </a:lnTo>
                <a:lnTo>
                  <a:pt x="97367" y="67733"/>
                </a:lnTo>
                <a:lnTo>
                  <a:pt x="42334" y="67733"/>
                </a:lnTo>
                <a:lnTo>
                  <a:pt x="42334"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4" name="Freeform: Shape 93">
            <a:extLst>
              <a:ext uri="{FF2B5EF4-FFF2-40B4-BE49-F238E27FC236}">
                <a16:creationId xmlns:a16="http://schemas.microsoft.com/office/drawing/2014/main" id="{EF23EFDD-2BED-F3EA-6716-0EBADB7423A7}"/>
              </a:ext>
            </a:extLst>
          </p:cNvPr>
          <p:cNvSpPr/>
          <p:nvPr/>
        </p:nvSpPr>
        <p:spPr bwMode="auto">
          <a:xfrm>
            <a:off x="6976533" y="2040467"/>
            <a:ext cx="2611967" cy="2324100"/>
          </a:xfrm>
          <a:custGeom>
            <a:avLst/>
            <a:gdLst>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31234 w 2611967"/>
              <a:gd name="connsiteY33" fmla="*/ 254000 h 2324100"/>
              <a:gd name="connsiteX34" fmla="*/ 80434 w 2611967"/>
              <a:gd name="connsiteY34" fmla="*/ 254000 h 2324100"/>
              <a:gd name="connsiteX35" fmla="*/ 80434 w 2611967"/>
              <a:gd name="connsiteY35" fmla="*/ 207433 h 2324100"/>
              <a:gd name="connsiteX36" fmla="*/ 80434 w 2611967"/>
              <a:gd name="connsiteY36" fmla="*/ 207433 h 2324100"/>
              <a:gd name="connsiteX37" fmla="*/ 46567 w 2611967"/>
              <a:gd name="connsiteY37" fmla="*/ 173566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31234 w 2611967"/>
              <a:gd name="connsiteY33" fmla="*/ 254000 h 2324100"/>
              <a:gd name="connsiteX34" fmla="*/ 80434 w 2611967"/>
              <a:gd name="connsiteY34" fmla="*/ 254000 h 2324100"/>
              <a:gd name="connsiteX35" fmla="*/ 80434 w 2611967"/>
              <a:gd name="connsiteY35" fmla="*/ 207433 h 2324100"/>
              <a:gd name="connsiteX36" fmla="*/ 80434 w 2611967"/>
              <a:gd name="connsiteY36" fmla="*/ 207433 h 2324100"/>
              <a:gd name="connsiteX37" fmla="*/ 59267 w 2611967"/>
              <a:gd name="connsiteY37" fmla="*/ 146050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31234 w 2611967"/>
              <a:gd name="connsiteY33" fmla="*/ 254000 h 2324100"/>
              <a:gd name="connsiteX34" fmla="*/ 80434 w 2611967"/>
              <a:gd name="connsiteY34" fmla="*/ 254000 h 2324100"/>
              <a:gd name="connsiteX35" fmla="*/ 80434 w 2611967"/>
              <a:gd name="connsiteY35" fmla="*/ 207433 h 2324100"/>
              <a:gd name="connsiteX36" fmla="*/ 52918 w 2611967"/>
              <a:gd name="connsiteY36" fmla="*/ 213783 h 2324100"/>
              <a:gd name="connsiteX37" fmla="*/ 59267 w 2611967"/>
              <a:gd name="connsiteY37" fmla="*/ 146050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31234 w 2611967"/>
              <a:gd name="connsiteY33" fmla="*/ 254000 h 2324100"/>
              <a:gd name="connsiteX34" fmla="*/ 80434 w 2611967"/>
              <a:gd name="connsiteY34" fmla="*/ 254000 h 2324100"/>
              <a:gd name="connsiteX35" fmla="*/ 80434 w 2611967"/>
              <a:gd name="connsiteY35" fmla="*/ 207433 h 2324100"/>
              <a:gd name="connsiteX36" fmla="*/ 52918 w 2611967"/>
              <a:gd name="connsiteY36" fmla="*/ 205316 h 2324100"/>
              <a:gd name="connsiteX37" fmla="*/ 59267 w 2611967"/>
              <a:gd name="connsiteY37" fmla="*/ 146050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31234 w 2611967"/>
              <a:gd name="connsiteY33" fmla="*/ 254000 h 2324100"/>
              <a:gd name="connsiteX34" fmla="*/ 80434 w 2611967"/>
              <a:gd name="connsiteY34" fmla="*/ 25400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31234 w 2611967"/>
              <a:gd name="connsiteY33" fmla="*/ 254000 h 2324100"/>
              <a:gd name="connsiteX34" fmla="*/ 74084 w 2611967"/>
              <a:gd name="connsiteY34" fmla="*/ 26670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31234 w 2611967"/>
              <a:gd name="connsiteY32" fmla="*/ 351366 h 2324100"/>
              <a:gd name="connsiteX33" fmla="*/ 122768 w 2611967"/>
              <a:gd name="connsiteY33" fmla="*/ 273050 h 2324100"/>
              <a:gd name="connsiteX34" fmla="*/ 74084 w 2611967"/>
              <a:gd name="connsiteY34" fmla="*/ 26670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22768 w 2611967"/>
              <a:gd name="connsiteY33" fmla="*/ 273050 h 2324100"/>
              <a:gd name="connsiteX34" fmla="*/ 74084 w 2611967"/>
              <a:gd name="connsiteY34" fmla="*/ 26670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4084 w 2611967"/>
              <a:gd name="connsiteY34" fmla="*/ 26670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80434 w 2611967"/>
              <a:gd name="connsiteY34" fmla="*/ 270933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65667 w 2611967"/>
              <a:gd name="connsiteY18" fmla="*/ 1007533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656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5616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37117 w 2611967"/>
              <a:gd name="connsiteY13" fmla="*/ 1532466 h 2324100"/>
              <a:gd name="connsiteX14" fmla="*/ 656167 w 2611967"/>
              <a:gd name="connsiteY14" fmla="*/ 1443566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60400 w 2611967"/>
              <a:gd name="connsiteY12" fmla="*/ 1532466 h 2324100"/>
              <a:gd name="connsiteX13" fmla="*/ 637117 w 2611967"/>
              <a:gd name="connsiteY13" fmla="*/ 1532466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73100 w 2611967"/>
              <a:gd name="connsiteY12" fmla="*/ 1534583 h 2324100"/>
              <a:gd name="connsiteX13" fmla="*/ 637117 w 2611967"/>
              <a:gd name="connsiteY13" fmla="*/ 1532466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0400 w 2611967"/>
              <a:gd name="connsiteY11" fmla="*/ 171450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75217 w 2611967"/>
              <a:gd name="connsiteY11" fmla="*/ 17081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1450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266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62667 w 2611967"/>
              <a:gd name="connsiteY1" fmla="*/ 2324100 h 2324100"/>
              <a:gd name="connsiteX2" fmla="*/ 186901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70604 w 2611967"/>
              <a:gd name="connsiteY1" fmla="*/ 2324100 h 2324100"/>
              <a:gd name="connsiteX2" fmla="*/ 1869017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70604 w 2611967"/>
              <a:gd name="connsiteY1" fmla="*/ 2324100 h 2324100"/>
              <a:gd name="connsiteX2" fmla="*/ 1878542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70604 w 2611967"/>
              <a:gd name="connsiteY1" fmla="*/ 2324100 h 2324100"/>
              <a:gd name="connsiteX2" fmla="*/ 1873779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72534 w 2611967"/>
              <a:gd name="connsiteY24" fmla="*/ 690033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70604 w 2611967"/>
              <a:gd name="connsiteY1" fmla="*/ 2324100 h 2324100"/>
              <a:gd name="connsiteX2" fmla="*/ 1873779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72534 w 2611967"/>
              <a:gd name="connsiteY23" fmla="*/ 846666 h 2324100"/>
              <a:gd name="connsiteX24" fmla="*/ 385234 w 2611967"/>
              <a:gd name="connsiteY24" fmla="*/ 691620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 name="connsiteX0" fmla="*/ 2611967 w 2611967"/>
              <a:gd name="connsiteY0" fmla="*/ 2324100 h 2324100"/>
              <a:gd name="connsiteX1" fmla="*/ 1870604 w 2611967"/>
              <a:gd name="connsiteY1" fmla="*/ 2324100 h 2324100"/>
              <a:gd name="connsiteX2" fmla="*/ 1873779 w 2611967"/>
              <a:gd name="connsiteY2" fmla="*/ 2180166 h 2324100"/>
              <a:gd name="connsiteX3" fmla="*/ 1409700 w 2611967"/>
              <a:gd name="connsiteY3" fmla="*/ 2180166 h 2324100"/>
              <a:gd name="connsiteX4" fmla="*/ 1409700 w 2611967"/>
              <a:gd name="connsiteY4" fmla="*/ 2057400 h 2324100"/>
              <a:gd name="connsiteX5" fmla="*/ 1231900 w 2611967"/>
              <a:gd name="connsiteY5" fmla="*/ 2057400 h 2324100"/>
              <a:gd name="connsiteX6" fmla="*/ 1231900 w 2611967"/>
              <a:gd name="connsiteY6" fmla="*/ 1913466 h 2324100"/>
              <a:gd name="connsiteX7" fmla="*/ 922867 w 2611967"/>
              <a:gd name="connsiteY7" fmla="*/ 1913466 h 2324100"/>
              <a:gd name="connsiteX8" fmla="*/ 922867 w 2611967"/>
              <a:gd name="connsiteY8" fmla="*/ 1799166 h 2324100"/>
              <a:gd name="connsiteX9" fmla="*/ 821267 w 2611967"/>
              <a:gd name="connsiteY9" fmla="*/ 1799166 h 2324100"/>
              <a:gd name="connsiteX10" fmla="*/ 821267 w 2611967"/>
              <a:gd name="connsiteY10" fmla="*/ 1720850 h 2324100"/>
              <a:gd name="connsiteX11" fmla="*/ 668867 w 2611967"/>
              <a:gd name="connsiteY11" fmla="*/ 1720850 h 2324100"/>
              <a:gd name="connsiteX12" fmla="*/ 673100 w 2611967"/>
              <a:gd name="connsiteY12" fmla="*/ 1534583 h 2324100"/>
              <a:gd name="connsiteX13" fmla="*/ 645584 w 2611967"/>
              <a:gd name="connsiteY13" fmla="*/ 1530349 h 2324100"/>
              <a:gd name="connsiteX14" fmla="*/ 643467 w 2611967"/>
              <a:gd name="connsiteY14" fmla="*/ 1445683 h 2324100"/>
              <a:gd name="connsiteX15" fmla="*/ 541867 w 2611967"/>
              <a:gd name="connsiteY15" fmla="*/ 1443566 h 2324100"/>
              <a:gd name="connsiteX16" fmla="*/ 541867 w 2611967"/>
              <a:gd name="connsiteY16" fmla="*/ 1350433 h 2324100"/>
              <a:gd name="connsiteX17" fmla="*/ 452967 w 2611967"/>
              <a:gd name="connsiteY17" fmla="*/ 1350433 h 2324100"/>
              <a:gd name="connsiteX18" fmla="*/ 459317 w 2611967"/>
              <a:gd name="connsiteY18" fmla="*/ 1011766 h 2324100"/>
              <a:gd name="connsiteX19" fmla="*/ 436034 w 2611967"/>
              <a:gd name="connsiteY19" fmla="*/ 1007533 h 2324100"/>
              <a:gd name="connsiteX20" fmla="*/ 436034 w 2611967"/>
              <a:gd name="connsiteY20" fmla="*/ 944033 h 2324100"/>
              <a:gd name="connsiteX21" fmla="*/ 410634 w 2611967"/>
              <a:gd name="connsiteY21" fmla="*/ 944033 h 2324100"/>
              <a:gd name="connsiteX22" fmla="*/ 410634 w 2611967"/>
              <a:gd name="connsiteY22" fmla="*/ 846666 h 2324100"/>
              <a:gd name="connsiteX23" fmla="*/ 383646 w 2611967"/>
              <a:gd name="connsiteY23" fmla="*/ 843491 h 2324100"/>
              <a:gd name="connsiteX24" fmla="*/ 385234 w 2611967"/>
              <a:gd name="connsiteY24" fmla="*/ 691620 h 2324100"/>
              <a:gd name="connsiteX25" fmla="*/ 220134 w 2611967"/>
              <a:gd name="connsiteY25" fmla="*/ 690033 h 2324100"/>
              <a:gd name="connsiteX26" fmla="*/ 220134 w 2611967"/>
              <a:gd name="connsiteY26" fmla="*/ 613833 h 2324100"/>
              <a:gd name="connsiteX27" fmla="*/ 190500 w 2611967"/>
              <a:gd name="connsiteY27" fmla="*/ 613833 h 2324100"/>
              <a:gd name="connsiteX28" fmla="*/ 190500 w 2611967"/>
              <a:gd name="connsiteY28" fmla="*/ 524933 h 2324100"/>
              <a:gd name="connsiteX29" fmla="*/ 190500 w 2611967"/>
              <a:gd name="connsiteY29" fmla="*/ 419100 h 2324100"/>
              <a:gd name="connsiteX30" fmla="*/ 131234 w 2611967"/>
              <a:gd name="connsiteY30" fmla="*/ 419100 h 2324100"/>
              <a:gd name="connsiteX31" fmla="*/ 131234 w 2611967"/>
              <a:gd name="connsiteY31" fmla="*/ 351366 h 2324100"/>
              <a:gd name="connsiteX32" fmla="*/ 110067 w 2611967"/>
              <a:gd name="connsiteY32" fmla="*/ 347132 h 2324100"/>
              <a:gd name="connsiteX33" fmla="*/ 112185 w 2611967"/>
              <a:gd name="connsiteY33" fmla="*/ 264583 h 2324100"/>
              <a:gd name="connsiteX34" fmla="*/ 78318 w 2611967"/>
              <a:gd name="connsiteY34" fmla="*/ 260350 h 2324100"/>
              <a:gd name="connsiteX35" fmla="*/ 80434 w 2611967"/>
              <a:gd name="connsiteY35" fmla="*/ 207433 h 2324100"/>
              <a:gd name="connsiteX36" fmla="*/ 52918 w 2611967"/>
              <a:gd name="connsiteY36" fmla="*/ 205316 h 2324100"/>
              <a:gd name="connsiteX37" fmla="*/ 57150 w 2611967"/>
              <a:gd name="connsiteY37" fmla="*/ 143933 h 2324100"/>
              <a:gd name="connsiteX38" fmla="*/ 21167 w 2611967"/>
              <a:gd name="connsiteY38" fmla="*/ 148166 h 2324100"/>
              <a:gd name="connsiteX39" fmla="*/ 21167 w 2611967"/>
              <a:gd name="connsiteY39" fmla="*/ 0 h 2324100"/>
              <a:gd name="connsiteX40" fmla="*/ 0 w 2611967"/>
              <a:gd name="connsiteY40" fmla="*/ 0 h 2324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611967" h="2324100">
                <a:moveTo>
                  <a:pt x="2611967" y="2324100"/>
                </a:moveTo>
                <a:lnTo>
                  <a:pt x="1870604" y="2324100"/>
                </a:lnTo>
                <a:cubicBezTo>
                  <a:pt x="1871662" y="2276122"/>
                  <a:pt x="1872721" y="2228144"/>
                  <a:pt x="1873779" y="2180166"/>
                </a:cubicBezTo>
                <a:lnTo>
                  <a:pt x="1409700" y="2180166"/>
                </a:lnTo>
                <a:lnTo>
                  <a:pt x="1409700" y="2057400"/>
                </a:lnTo>
                <a:lnTo>
                  <a:pt x="1231900" y="2057400"/>
                </a:lnTo>
                <a:lnTo>
                  <a:pt x="1231900" y="1913466"/>
                </a:lnTo>
                <a:lnTo>
                  <a:pt x="922867" y="1913466"/>
                </a:lnTo>
                <a:lnTo>
                  <a:pt x="922867" y="1799166"/>
                </a:lnTo>
                <a:lnTo>
                  <a:pt x="821267" y="1799166"/>
                </a:lnTo>
                <a:lnTo>
                  <a:pt x="821267" y="1720850"/>
                </a:lnTo>
                <a:lnTo>
                  <a:pt x="668867" y="1720850"/>
                </a:lnTo>
                <a:cubicBezTo>
                  <a:pt x="668161" y="1662994"/>
                  <a:pt x="673806" y="1592439"/>
                  <a:pt x="673100" y="1534583"/>
                </a:cubicBezTo>
                <a:lnTo>
                  <a:pt x="645584" y="1530349"/>
                </a:lnTo>
                <a:cubicBezTo>
                  <a:pt x="644878" y="1502127"/>
                  <a:pt x="644173" y="1473905"/>
                  <a:pt x="643467" y="1445683"/>
                </a:cubicBezTo>
                <a:lnTo>
                  <a:pt x="541867" y="1443566"/>
                </a:lnTo>
                <a:lnTo>
                  <a:pt x="541867" y="1350433"/>
                </a:lnTo>
                <a:lnTo>
                  <a:pt x="452967" y="1350433"/>
                </a:lnTo>
                <a:lnTo>
                  <a:pt x="459317" y="1011766"/>
                </a:lnTo>
                <a:lnTo>
                  <a:pt x="436034" y="1007533"/>
                </a:lnTo>
                <a:lnTo>
                  <a:pt x="436034" y="944033"/>
                </a:lnTo>
                <a:lnTo>
                  <a:pt x="410634" y="944033"/>
                </a:lnTo>
                <a:lnTo>
                  <a:pt x="410634" y="846666"/>
                </a:lnTo>
                <a:lnTo>
                  <a:pt x="383646" y="843491"/>
                </a:lnTo>
                <a:cubicBezTo>
                  <a:pt x="384175" y="792867"/>
                  <a:pt x="384705" y="742244"/>
                  <a:pt x="385234" y="691620"/>
                </a:cubicBezTo>
                <a:lnTo>
                  <a:pt x="220134" y="690033"/>
                </a:lnTo>
                <a:lnTo>
                  <a:pt x="220134" y="613833"/>
                </a:lnTo>
                <a:lnTo>
                  <a:pt x="190500" y="613833"/>
                </a:lnTo>
                <a:lnTo>
                  <a:pt x="190500" y="524933"/>
                </a:lnTo>
                <a:lnTo>
                  <a:pt x="190500" y="419100"/>
                </a:lnTo>
                <a:lnTo>
                  <a:pt x="131234" y="419100"/>
                </a:lnTo>
                <a:lnTo>
                  <a:pt x="131234" y="351366"/>
                </a:lnTo>
                <a:lnTo>
                  <a:pt x="110067" y="347132"/>
                </a:lnTo>
                <a:lnTo>
                  <a:pt x="112185" y="264583"/>
                </a:lnTo>
                <a:lnTo>
                  <a:pt x="78318" y="260350"/>
                </a:lnTo>
                <a:cubicBezTo>
                  <a:pt x="79023" y="242711"/>
                  <a:pt x="79729" y="225072"/>
                  <a:pt x="80434" y="207433"/>
                </a:cubicBezTo>
                <a:lnTo>
                  <a:pt x="52918" y="205316"/>
                </a:lnTo>
                <a:lnTo>
                  <a:pt x="57150" y="143933"/>
                </a:lnTo>
                <a:lnTo>
                  <a:pt x="21167" y="148166"/>
                </a:lnTo>
                <a:lnTo>
                  <a:pt x="21167" y="0"/>
                </a:lnTo>
                <a:lnTo>
                  <a:pt x="0" y="0"/>
                </a:lnTo>
              </a:path>
            </a:pathLst>
          </a:custGeom>
          <a:noFill/>
          <a:ln w="28575">
            <a:solidFill>
              <a:schemeClr val="accent4"/>
            </a:solidFill>
            <a:miter lim="800000"/>
            <a:headEnd/>
            <a:tailEnd/>
          </a:ln>
        </p:spPr>
        <p:txBody>
          <a:bodyPr rtlCol="0" anchor="ctr"/>
          <a:lstStyle/>
          <a:p>
            <a:pPr algn="ctr"/>
            <a:endParaRPr lang="en-US"/>
          </a:p>
        </p:txBody>
      </p:sp>
      <p:sp>
        <p:nvSpPr>
          <p:cNvPr id="95" name="Freeform: Shape 94">
            <a:extLst>
              <a:ext uri="{FF2B5EF4-FFF2-40B4-BE49-F238E27FC236}">
                <a16:creationId xmlns:a16="http://schemas.microsoft.com/office/drawing/2014/main" id="{5F5ED960-9340-ADC0-7171-E68F625E2066}"/>
              </a:ext>
            </a:extLst>
          </p:cNvPr>
          <p:cNvSpPr/>
          <p:nvPr/>
        </p:nvSpPr>
        <p:spPr bwMode="auto">
          <a:xfrm>
            <a:off x="6972300" y="2047875"/>
            <a:ext cx="4070350" cy="1730375"/>
          </a:xfrm>
          <a:custGeom>
            <a:avLst/>
            <a:gdLst>
              <a:gd name="connsiteX0" fmla="*/ 4070350 w 4070350"/>
              <a:gd name="connsiteY0" fmla="*/ 1730375 h 1730375"/>
              <a:gd name="connsiteX1" fmla="*/ 1885950 w 4070350"/>
              <a:gd name="connsiteY1" fmla="*/ 1730375 h 1730375"/>
              <a:gd name="connsiteX2" fmla="*/ 1885950 w 4070350"/>
              <a:gd name="connsiteY2" fmla="*/ 1533525 h 1730375"/>
              <a:gd name="connsiteX3" fmla="*/ 1574800 w 4070350"/>
              <a:gd name="connsiteY3" fmla="*/ 1533525 h 1730375"/>
              <a:gd name="connsiteX4" fmla="*/ 1574800 w 4070350"/>
              <a:gd name="connsiteY4" fmla="*/ 1349375 h 1730375"/>
              <a:gd name="connsiteX5" fmla="*/ 1317625 w 4070350"/>
              <a:gd name="connsiteY5" fmla="*/ 1349375 h 1730375"/>
              <a:gd name="connsiteX6" fmla="*/ 1317625 w 4070350"/>
              <a:gd name="connsiteY6" fmla="*/ 1165225 h 1730375"/>
              <a:gd name="connsiteX7" fmla="*/ 927100 w 4070350"/>
              <a:gd name="connsiteY7" fmla="*/ 1165225 h 1730375"/>
              <a:gd name="connsiteX8" fmla="*/ 927100 w 4070350"/>
              <a:gd name="connsiteY8" fmla="*/ 1028700 h 1730375"/>
              <a:gd name="connsiteX9" fmla="*/ 730250 w 4070350"/>
              <a:gd name="connsiteY9" fmla="*/ 1028700 h 1730375"/>
              <a:gd name="connsiteX10" fmla="*/ 730250 w 4070350"/>
              <a:gd name="connsiteY10" fmla="*/ 898525 h 1730375"/>
              <a:gd name="connsiteX11" fmla="*/ 682625 w 4070350"/>
              <a:gd name="connsiteY11" fmla="*/ 898525 h 1730375"/>
              <a:gd name="connsiteX12" fmla="*/ 682625 w 4070350"/>
              <a:gd name="connsiteY12" fmla="*/ 825500 h 1730375"/>
              <a:gd name="connsiteX13" fmla="*/ 615950 w 4070350"/>
              <a:gd name="connsiteY13" fmla="*/ 825500 h 1730375"/>
              <a:gd name="connsiteX14" fmla="*/ 615950 w 4070350"/>
              <a:gd name="connsiteY14" fmla="*/ 730250 h 1730375"/>
              <a:gd name="connsiteX15" fmla="*/ 514350 w 4070350"/>
              <a:gd name="connsiteY15" fmla="*/ 730250 h 1730375"/>
              <a:gd name="connsiteX16" fmla="*/ 514350 w 4070350"/>
              <a:gd name="connsiteY16" fmla="*/ 635000 h 1730375"/>
              <a:gd name="connsiteX17" fmla="*/ 441325 w 4070350"/>
              <a:gd name="connsiteY17" fmla="*/ 635000 h 1730375"/>
              <a:gd name="connsiteX18" fmla="*/ 441325 w 4070350"/>
              <a:gd name="connsiteY18" fmla="*/ 555625 h 1730375"/>
              <a:gd name="connsiteX19" fmla="*/ 231775 w 4070350"/>
              <a:gd name="connsiteY19" fmla="*/ 555625 h 1730375"/>
              <a:gd name="connsiteX20" fmla="*/ 231775 w 4070350"/>
              <a:gd name="connsiteY20" fmla="*/ 495300 h 1730375"/>
              <a:gd name="connsiteX21" fmla="*/ 203200 w 4070350"/>
              <a:gd name="connsiteY21" fmla="*/ 495300 h 1730375"/>
              <a:gd name="connsiteX22" fmla="*/ 203200 w 4070350"/>
              <a:gd name="connsiteY22" fmla="*/ 431800 h 1730375"/>
              <a:gd name="connsiteX23" fmla="*/ 203200 w 4070350"/>
              <a:gd name="connsiteY23" fmla="*/ 422275 h 1730375"/>
              <a:gd name="connsiteX24" fmla="*/ 203200 w 4070350"/>
              <a:gd name="connsiteY24" fmla="*/ 244475 h 1730375"/>
              <a:gd name="connsiteX25" fmla="*/ 161925 w 4070350"/>
              <a:gd name="connsiteY25" fmla="*/ 244475 h 1730375"/>
              <a:gd name="connsiteX26" fmla="*/ 161925 w 4070350"/>
              <a:gd name="connsiteY26" fmla="*/ 174625 h 1730375"/>
              <a:gd name="connsiteX27" fmla="*/ 149225 w 4070350"/>
              <a:gd name="connsiteY27" fmla="*/ 161925 h 1730375"/>
              <a:gd name="connsiteX28" fmla="*/ 149225 w 4070350"/>
              <a:gd name="connsiteY28" fmla="*/ 73025 h 1730375"/>
              <a:gd name="connsiteX29" fmla="*/ 47625 w 4070350"/>
              <a:gd name="connsiteY29" fmla="*/ 73025 h 1730375"/>
              <a:gd name="connsiteX30" fmla="*/ 47625 w 4070350"/>
              <a:gd name="connsiteY30" fmla="*/ 0 h 1730375"/>
              <a:gd name="connsiteX31" fmla="*/ 0 w 4070350"/>
              <a:gd name="connsiteY31" fmla="*/ 0 h 1730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070350" h="1730375">
                <a:moveTo>
                  <a:pt x="4070350" y="1730375"/>
                </a:moveTo>
                <a:lnTo>
                  <a:pt x="1885950" y="1730375"/>
                </a:lnTo>
                <a:lnTo>
                  <a:pt x="1885950" y="1533525"/>
                </a:lnTo>
                <a:lnTo>
                  <a:pt x="1574800" y="1533525"/>
                </a:lnTo>
                <a:lnTo>
                  <a:pt x="1574800" y="1349375"/>
                </a:lnTo>
                <a:lnTo>
                  <a:pt x="1317625" y="1349375"/>
                </a:lnTo>
                <a:lnTo>
                  <a:pt x="1317625" y="1165225"/>
                </a:lnTo>
                <a:lnTo>
                  <a:pt x="927100" y="1165225"/>
                </a:lnTo>
                <a:lnTo>
                  <a:pt x="927100" y="1028700"/>
                </a:lnTo>
                <a:lnTo>
                  <a:pt x="730250" y="1028700"/>
                </a:lnTo>
                <a:lnTo>
                  <a:pt x="730250" y="898525"/>
                </a:lnTo>
                <a:lnTo>
                  <a:pt x="682625" y="898525"/>
                </a:lnTo>
                <a:lnTo>
                  <a:pt x="682625" y="825500"/>
                </a:lnTo>
                <a:lnTo>
                  <a:pt x="615950" y="825500"/>
                </a:lnTo>
                <a:lnTo>
                  <a:pt x="615950" y="730250"/>
                </a:lnTo>
                <a:lnTo>
                  <a:pt x="514350" y="730250"/>
                </a:lnTo>
                <a:lnTo>
                  <a:pt x="514350" y="635000"/>
                </a:lnTo>
                <a:lnTo>
                  <a:pt x="441325" y="635000"/>
                </a:lnTo>
                <a:lnTo>
                  <a:pt x="441325" y="555625"/>
                </a:lnTo>
                <a:lnTo>
                  <a:pt x="231775" y="555625"/>
                </a:lnTo>
                <a:lnTo>
                  <a:pt x="231775" y="495300"/>
                </a:lnTo>
                <a:lnTo>
                  <a:pt x="203200" y="495300"/>
                </a:lnTo>
                <a:lnTo>
                  <a:pt x="203200" y="431800"/>
                </a:lnTo>
                <a:lnTo>
                  <a:pt x="203200" y="422275"/>
                </a:lnTo>
                <a:lnTo>
                  <a:pt x="203200" y="244475"/>
                </a:lnTo>
                <a:lnTo>
                  <a:pt x="161925" y="244475"/>
                </a:lnTo>
                <a:lnTo>
                  <a:pt x="161925" y="174625"/>
                </a:lnTo>
                <a:lnTo>
                  <a:pt x="149225" y="161925"/>
                </a:lnTo>
                <a:lnTo>
                  <a:pt x="149225" y="73025"/>
                </a:lnTo>
                <a:lnTo>
                  <a:pt x="47625" y="73025"/>
                </a:lnTo>
                <a:lnTo>
                  <a:pt x="47625" y="0"/>
                </a:lnTo>
                <a:lnTo>
                  <a:pt x="0" y="0"/>
                </a:lnTo>
              </a:path>
            </a:pathLst>
          </a:custGeom>
          <a:noFill/>
          <a:ln w="28575">
            <a:solidFill>
              <a:schemeClr val="accent1"/>
            </a:solidFill>
            <a:miter lim="800000"/>
            <a:headEnd/>
            <a:tailEnd/>
          </a:ln>
        </p:spPr>
        <p:txBody>
          <a:bodyPr rtlCol="0" anchor="ctr"/>
          <a:lstStyle/>
          <a:p>
            <a:pPr algn="ctr"/>
            <a:endParaRPr lang="en-US"/>
          </a:p>
        </p:txBody>
      </p:sp>
      <p:cxnSp>
        <p:nvCxnSpPr>
          <p:cNvPr id="97" name="Straight Connector 96">
            <a:extLst>
              <a:ext uri="{FF2B5EF4-FFF2-40B4-BE49-F238E27FC236}">
                <a16:creationId xmlns:a16="http://schemas.microsoft.com/office/drawing/2014/main" id="{0AC58E98-05F7-5DB5-A877-44FD0494529E}"/>
              </a:ext>
            </a:extLst>
          </p:cNvPr>
          <p:cNvCxnSpPr>
            <a:cxnSpLocks/>
          </p:cNvCxnSpPr>
          <p:nvPr/>
        </p:nvCxnSpPr>
        <p:spPr bwMode="auto">
          <a:xfrm>
            <a:off x="7623321" y="2805113"/>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F794F3C7-A8B9-C2C6-DA35-A1745DD17B37}"/>
              </a:ext>
            </a:extLst>
          </p:cNvPr>
          <p:cNvCxnSpPr>
            <a:cxnSpLocks/>
          </p:cNvCxnSpPr>
          <p:nvPr/>
        </p:nvCxnSpPr>
        <p:spPr bwMode="auto">
          <a:xfrm>
            <a:off x="7686821" y="2874349"/>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B96BB702-FF85-7ED0-871A-FAB017E62E51}"/>
              </a:ext>
            </a:extLst>
          </p:cNvPr>
          <p:cNvCxnSpPr>
            <a:cxnSpLocks/>
          </p:cNvCxnSpPr>
          <p:nvPr/>
        </p:nvCxnSpPr>
        <p:spPr bwMode="auto">
          <a:xfrm>
            <a:off x="8220221" y="3147395"/>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AD961021-DDD3-D020-C65F-8A2202868304}"/>
              </a:ext>
            </a:extLst>
          </p:cNvPr>
          <p:cNvCxnSpPr>
            <a:cxnSpLocks/>
          </p:cNvCxnSpPr>
          <p:nvPr/>
        </p:nvCxnSpPr>
        <p:spPr bwMode="auto">
          <a:xfrm>
            <a:off x="8255146" y="3147395"/>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77ACF41C-BB88-208B-4B88-C0AF077095D3}"/>
              </a:ext>
            </a:extLst>
          </p:cNvPr>
          <p:cNvCxnSpPr>
            <a:cxnSpLocks/>
          </p:cNvCxnSpPr>
          <p:nvPr/>
        </p:nvCxnSpPr>
        <p:spPr bwMode="auto">
          <a:xfrm>
            <a:off x="9783908" y="370901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36CE33FA-5AD8-4659-1360-0486ED2F555F}"/>
              </a:ext>
            </a:extLst>
          </p:cNvPr>
          <p:cNvCxnSpPr>
            <a:cxnSpLocks/>
          </p:cNvCxnSpPr>
          <p:nvPr/>
        </p:nvCxnSpPr>
        <p:spPr bwMode="auto">
          <a:xfrm>
            <a:off x="10728197" y="370901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678B6298-47EB-4C1B-B318-3347073DA3AD}"/>
              </a:ext>
            </a:extLst>
          </p:cNvPr>
          <p:cNvCxnSpPr>
            <a:cxnSpLocks/>
          </p:cNvCxnSpPr>
          <p:nvPr/>
        </p:nvCxnSpPr>
        <p:spPr bwMode="auto">
          <a:xfrm>
            <a:off x="11028364" y="370901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85E2FBA8-CA5A-3B87-B9CD-EB236029A9A0}"/>
              </a:ext>
            </a:extLst>
          </p:cNvPr>
          <p:cNvCxnSpPr>
            <a:cxnSpLocks/>
          </p:cNvCxnSpPr>
          <p:nvPr/>
        </p:nvCxnSpPr>
        <p:spPr bwMode="auto">
          <a:xfrm>
            <a:off x="11009313" y="3975545"/>
            <a:ext cx="0" cy="69236"/>
          </a:xfrm>
          <a:prstGeom prst="line">
            <a:avLst/>
          </a:prstGeom>
          <a:noFill/>
          <a:ln w="28575" cap="flat" cmpd="sng" algn="ctr">
            <a:solidFill>
              <a:schemeClr val="accent6">
                <a:lumMod val="60000"/>
                <a:lumOff val="40000"/>
              </a:schemeClr>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BF9ECF14-73FA-3378-472F-E46C115E27B9}"/>
              </a:ext>
            </a:extLst>
          </p:cNvPr>
          <p:cNvCxnSpPr>
            <a:cxnSpLocks/>
          </p:cNvCxnSpPr>
          <p:nvPr/>
        </p:nvCxnSpPr>
        <p:spPr bwMode="auto">
          <a:xfrm>
            <a:off x="10723435" y="3975545"/>
            <a:ext cx="0" cy="69236"/>
          </a:xfrm>
          <a:prstGeom prst="line">
            <a:avLst/>
          </a:prstGeom>
          <a:noFill/>
          <a:ln w="28575" cap="flat" cmpd="sng" algn="ctr">
            <a:solidFill>
              <a:schemeClr val="accent6">
                <a:lumMod val="60000"/>
                <a:lumOff val="40000"/>
              </a:schemeClr>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E3575D37-1BF9-0ED9-71A7-7016A62EF8CE}"/>
              </a:ext>
            </a:extLst>
          </p:cNvPr>
          <p:cNvCxnSpPr>
            <a:cxnSpLocks/>
          </p:cNvCxnSpPr>
          <p:nvPr/>
        </p:nvCxnSpPr>
        <p:spPr bwMode="auto">
          <a:xfrm>
            <a:off x="9783908" y="3975545"/>
            <a:ext cx="0" cy="69236"/>
          </a:xfrm>
          <a:prstGeom prst="line">
            <a:avLst/>
          </a:prstGeom>
          <a:noFill/>
          <a:ln w="28575" cap="flat" cmpd="sng" algn="ctr">
            <a:solidFill>
              <a:schemeClr val="accent6">
                <a:lumMod val="60000"/>
                <a:lumOff val="40000"/>
              </a:schemeClr>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CA7D0206-B589-9FEF-9B60-D22259B50686}"/>
              </a:ext>
            </a:extLst>
          </p:cNvPr>
          <p:cNvCxnSpPr>
            <a:cxnSpLocks/>
          </p:cNvCxnSpPr>
          <p:nvPr/>
        </p:nvCxnSpPr>
        <p:spPr bwMode="auto">
          <a:xfrm>
            <a:off x="9575817" y="4307582"/>
            <a:ext cx="0" cy="69236"/>
          </a:xfrm>
          <a:prstGeom prst="line">
            <a:avLst/>
          </a:prstGeom>
          <a:noFill/>
          <a:ln w="28575" cap="flat" cmpd="sng" algn="ctr">
            <a:solidFill>
              <a:schemeClr val="accent4">
                <a:lumMod val="60000"/>
                <a:lumOff val="40000"/>
              </a:schemeClr>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FE17EE54-3F8E-FA4A-A3AD-4A1C535F31CF}"/>
              </a:ext>
            </a:extLst>
          </p:cNvPr>
          <p:cNvCxnSpPr>
            <a:cxnSpLocks/>
          </p:cNvCxnSpPr>
          <p:nvPr/>
        </p:nvCxnSpPr>
        <p:spPr bwMode="auto">
          <a:xfrm>
            <a:off x="10725036" y="4240905"/>
            <a:ext cx="0" cy="69236"/>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B93F37CD-84FE-B49C-A4D8-EF752A128DE6}"/>
              </a:ext>
            </a:extLst>
          </p:cNvPr>
          <p:cNvCxnSpPr>
            <a:cxnSpLocks/>
          </p:cNvCxnSpPr>
          <p:nvPr/>
        </p:nvCxnSpPr>
        <p:spPr bwMode="auto">
          <a:xfrm>
            <a:off x="7835536" y="3783591"/>
            <a:ext cx="0" cy="69236"/>
          </a:xfrm>
          <a:prstGeom prst="line">
            <a:avLst/>
          </a:prstGeom>
          <a:noFill/>
          <a:ln w="28575" cap="flat" cmpd="sng" algn="ctr">
            <a:solidFill>
              <a:schemeClr val="accent4">
                <a:lumMod val="60000"/>
                <a:lumOff val="40000"/>
              </a:schemeClr>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14876255-031C-A28A-A82F-6A0278F3438A}"/>
              </a:ext>
            </a:extLst>
          </p:cNvPr>
          <p:cNvCxnSpPr>
            <a:cxnSpLocks/>
          </p:cNvCxnSpPr>
          <p:nvPr/>
        </p:nvCxnSpPr>
        <p:spPr bwMode="auto">
          <a:xfrm>
            <a:off x="7736033" y="2954427"/>
            <a:ext cx="0" cy="69236"/>
          </a:xfrm>
          <a:prstGeom prst="line">
            <a:avLst/>
          </a:prstGeom>
          <a:noFill/>
          <a:ln w="28575" cap="flat" cmpd="sng" algn="ctr">
            <a:solidFill>
              <a:schemeClr val="accent6"/>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86A174B9-C636-D6BE-213A-6713640EBAEC}"/>
              </a:ext>
            </a:extLst>
          </p:cNvPr>
          <p:cNvCxnSpPr>
            <a:cxnSpLocks/>
          </p:cNvCxnSpPr>
          <p:nvPr/>
        </p:nvCxnSpPr>
        <p:spPr bwMode="auto">
          <a:xfrm>
            <a:off x="7455046" y="2874349"/>
            <a:ext cx="0" cy="69236"/>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6572BC39-C6DC-F0A5-C854-18FDB90D4902}"/>
              </a:ext>
            </a:extLst>
          </p:cNvPr>
          <p:cNvCxnSpPr>
            <a:cxnSpLocks/>
          </p:cNvCxnSpPr>
          <p:nvPr/>
        </p:nvCxnSpPr>
        <p:spPr bwMode="auto">
          <a:xfrm>
            <a:off x="7202533" y="2296501"/>
            <a:ext cx="0" cy="69236"/>
          </a:xfrm>
          <a:prstGeom prst="line">
            <a:avLst/>
          </a:prstGeom>
          <a:noFill/>
          <a:ln w="28575" cap="flat" cmpd="sng" algn="ctr">
            <a:solidFill>
              <a:schemeClr val="accent3"/>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1E8A6477-4F14-ABDB-144C-634049A5D325}"/>
              </a:ext>
            </a:extLst>
          </p:cNvPr>
          <p:cNvCxnSpPr>
            <a:cxnSpLocks/>
          </p:cNvCxnSpPr>
          <p:nvPr/>
        </p:nvCxnSpPr>
        <p:spPr bwMode="auto">
          <a:xfrm>
            <a:off x="7048545" y="2032000"/>
            <a:ext cx="0" cy="69236"/>
          </a:xfrm>
          <a:prstGeom prst="line">
            <a:avLst/>
          </a:prstGeom>
          <a:noFill/>
          <a:ln w="28575" cap="flat" cmpd="sng" algn="ctr">
            <a:solidFill>
              <a:schemeClr val="accent3"/>
            </a:solidFill>
            <a:prstDash val="solid"/>
            <a:round/>
            <a:headEnd type="none" w="med" len="med"/>
            <a:tailEnd type="none" w="med" len="med"/>
          </a:ln>
          <a:effectLst/>
        </p:spPr>
      </p:cxnSp>
      <p:grpSp>
        <p:nvGrpSpPr>
          <p:cNvPr id="120" name="Group 119">
            <a:extLst>
              <a:ext uri="{FF2B5EF4-FFF2-40B4-BE49-F238E27FC236}">
                <a16:creationId xmlns:a16="http://schemas.microsoft.com/office/drawing/2014/main" id="{24328EFE-67B0-BC75-0258-DCFB1C7B5F7F}"/>
              </a:ext>
            </a:extLst>
          </p:cNvPr>
          <p:cNvGrpSpPr/>
          <p:nvPr/>
        </p:nvGrpSpPr>
        <p:grpSpPr>
          <a:xfrm>
            <a:off x="5884494" y="5272490"/>
            <a:ext cx="317500" cy="69236"/>
            <a:chOff x="6191250" y="4779767"/>
            <a:chExt cx="317500" cy="69236"/>
          </a:xfrm>
        </p:grpSpPr>
        <p:cxnSp>
          <p:nvCxnSpPr>
            <p:cNvPr id="117" name="Straight Connector 116">
              <a:extLst>
                <a:ext uri="{FF2B5EF4-FFF2-40B4-BE49-F238E27FC236}">
                  <a16:creationId xmlns:a16="http://schemas.microsoft.com/office/drawing/2014/main" id="{F5F6D355-BE44-E350-73F4-41E239D31988}"/>
                </a:ext>
              </a:extLst>
            </p:cNvPr>
            <p:cNvCxnSpPr>
              <a:cxnSpLocks/>
            </p:cNvCxnSpPr>
            <p:nvPr/>
          </p:nvCxnSpPr>
          <p:spPr bwMode="auto">
            <a:xfrm>
              <a:off x="6350000" y="477976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A1B466D0-2956-1904-D2F8-6F88D52F7A84}"/>
                </a:ext>
              </a:extLst>
            </p:cNvPr>
            <p:cNvCxnSpPr>
              <a:cxnSpLocks/>
            </p:cNvCxnSpPr>
            <p:nvPr/>
          </p:nvCxnSpPr>
          <p:spPr bwMode="auto">
            <a:xfrm>
              <a:off x="6191250" y="4849003"/>
              <a:ext cx="317500"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1" name="Group 120">
            <a:extLst>
              <a:ext uri="{FF2B5EF4-FFF2-40B4-BE49-F238E27FC236}">
                <a16:creationId xmlns:a16="http://schemas.microsoft.com/office/drawing/2014/main" id="{A96F5AD0-12A6-AE39-2400-5D61A9E81301}"/>
              </a:ext>
            </a:extLst>
          </p:cNvPr>
          <p:cNvGrpSpPr/>
          <p:nvPr/>
        </p:nvGrpSpPr>
        <p:grpSpPr>
          <a:xfrm>
            <a:off x="5884494" y="5473812"/>
            <a:ext cx="317500" cy="69236"/>
            <a:chOff x="6191250" y="4779767"/>
            <a:chExt cx="317500" cy="69236"/>
          </a:xfrm>
        </p:grpSpPr>
        <p:cxnSp>
          <p:nvCxnSpPr>
            <p:cNvPr id="122" name="Straight Connector 121">
              <a:extLst>
                <a:ext uri="{FF2B5EF4-FFF2-40B4-BE49-F238E27FC236}">
                  <a16:creationId xmlns:a16="http://schemas.microsoft.com/office/drawing/2014/main" id="{6BF2CF4B-B093-1060-BE64-533A24A465FB}"/>
                </a:ext>
              </a:extLst>
            </p:cNvPr>
            <p:cNvCxnSpPr>
              <a:cxnSpLocks/>
            </p:cNvCxnSpPr>
            <p:nvPr/>
          </p:nvCxnSpPr>
          <p:spPr bwMode="auto">
            <a:xfrm>
              <a:off x="6350000" y="4779767"/>
              <a:ext cx="0" cy="69236"/>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544D9DD8-3E61-AAF3-CD44-6D5120A43320}"/>
                </a:ext>
              </a:extLst>
            </p:cNvPr>
            <p:cNvCxnSpPr>
              <a:cxnSpLocks/>
            </p:cNvCxnSpPr>
            <p:nvPr/>
          </p:nvCxnSpPr>
          <p:spPr bwMode="auto">
            <a:xfrm>
              <a:off x="6191250" y="4849003"/>
              <a:ext cx="317500" cy="0"/>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4" name="Group 123">
            <a:extLst>
              <a:ext uri="{FF2B5EF4-FFF2-40B4-BE49-F238E27FC236}">
                <a16:creationId xmlns:a16="http://schemas.microsoft.com/office/drawing/2014/main" id="{8F27EBE5-2195-4A8E-DBD8-97772674C62B}"/>
              </a:ext>
            </a:extLst>
          </p:cNvPr>
          <p:cNvGrpSpPr/>
          <p:nvPr/>
        </p:nvGrpSpPr>
        <p:grpSpPr>
          <a:xfrm>
            <a:off x="5884494" y="5657799"/>
            <a:ext cx="317500" cy="69236"/>
            <a:chOff x="6191250" y="4779767"/>
            <a:chExt cx="317500" cy="69236"/>
          </a:xfrm>
        </p:grpSpPr>
        <p:cxnSp>
          <p:nvCxnSpPr>
            <p:cNvPr id="125" name="Straight Connector 124">
              <a:extLst>
                <a:ext uri="{FF2B5EF4-FFF2-40B4-BE49-F238E27FC236}">
                  <a16:creationId xmlns:a16="http://schemas.microsoft.com/office/drawing/2014/main" id="{19EFC724-2215-522C-D93B-07CDF2458758}"/>
                </a:ext>
              </a:extLst>
            </p:cNvPr>
            <p:cNvCxnSpPr>
              <a:cxnSpLocks/>
            </p:cNvCxnSpPr>
            <p:nvPr/>
          </p:nvCxnSpPr>
          <p:spPr bwMode="auto">
            <a:xfrm>
              <a:off x="6350000" y="4779767"/>
              <a:ext cx="0" cy="69236"/>
            </a:xfrm>
            <a:prstGeom prst="line">
              <a:avLst/>
            </a:prstGeom>
            <a:noFill/>
            <a:ln w="28575" cap="flat" cmpd="sng" algn="ctr">
              <a:solidFill>
                <a:schemeClr val="accent4">
                  <a:lumMod val="60000"/>
                  <a:lumOff val="40000"/>
                </a:schemeClr>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3ACBF197-84E3-6E55-065A-1148AAD6C5D9}"/>
                </a:ext>
              </a:extLst>
            </p:cNvPr>
            <p:cNvCxnSpPr>
              <a:cxnSpLocks/>
            </p:cNvCxnSpPr>
            <p:nvPr/>
          </p:nvCxnSpPr>
          <p:spPr bwMode="auto">
            <a:xfrm>
              <a:off x="6191250" y="4849003"/>
              <a:ext cx="317500" cy="0"/>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 name="Group 126">
            <a:extLst>
              <a:ext uri="{FF2B5EF4-FFF2-40B4-BE49-F238E27FC236}">
                <a16:creationId xmlns:a16="http://schemas.microsoft.com/office/drawing/2014/main" id="{C96E619D-E263-63D7-5E91-6AFF9D8B5B68}"/>
              </a:ext>
            </a:extLst>
          </p:cNvPr>
          <p:cNvGrpSpPr/>
          <p:nvPr/>
        </p:nvGrpSpPr>
        <p:grpSpPr>
          <a:xfrm>
            <a:off x="5884494" y="5870723"/>
            <a:ext cx="317500" cy="69236"/>
            <a:chOff x="6191250" y="4779767"/>
            <a:chExt cx="317500" cy="69236"/>
          </a:xfrm>
        </p:grpSpPr>
        <p:cxnSp>
          <p:nvCxnSpPr>
            <p:cNvPr id="128" name="Straight Connector 127">
              <a:extLst>
                <a:ext uri="{FF2B5EF4-FFF2-40B4-BE49-F238E27FC236}">
                  <a16:creationId xmlns:a16="http://schemas.microsoft.com/office/drawing/2014/main" id="{029B5685-0999-3DF1-F92C-FE638A0EB4F2}"/>
                </a:ext>
              </a:extLst>
            </p:cNvPr>
            <p:cNvCxnSpPr>
              <a:cxnSpLocks/>
            </p:cNvCxnSpPr>
            <p:nvPr/>
          </p:nvCxnSpPr>
          <p:spPr bwMode="auto">
            <a:xfrm>
              <a:off x="6350000" y="4779767"/>
              <a:ext cx="0" cy="69236"/>
            </a:xfrm>
            <a:prstGeom prst="line">
              <a:avLst/>
            </a:prstGeom>
            <a:noFill/>
            <a:ln w="28575" cap="flat" cmpd="sng" algn="ctr">
              <a:solidFill>
                <a:schemeClr val="accent6">
                  <a:lumMod val="60000"/>
                  <a:lumOff val="40000"/>
                </a:schemeClr>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EDE064E5-1F68-1280-0E2D-CC99ADD03E33}"/>
                </a:ext>
              </a:extLst>
            </p:cNvPr>
            <p:cNvCxnSpPr>
              <a:cxnSpLocks/>
            </p:cNvCxnSpPr>
            <p:nvPr/>
          </p:nvCxnSpPr>
          <p:spPr bwMode="auto">
            <a:xfrm>
              <a:off x="6191250" y="4849003"/>
              <a:ext cx="317500" cy="0"/>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F6F29BDE-049C-8379-A947-632889682518}"/>
              </a:ext>
            </a:extLst>
          </p:cNvPr>
          <p:cNvGrpSpPr/>
          <p:nvPr/>
        </p:nvGrpSpPr>
        <p:grpSpPr>
          <a:xfrm>
            <a:off x="711185" y="1895871"/>
            <a:ext cx="5074289" cy="3164759"/>
            <a:chOff x="6237178" y="1895871"/>
            <a:chExt cx="5074289" cy="3164759"/>
          </a:xfrm>
        </p:grpSpPr>
        <p:sp>
          <p:nvSpPr>
            <p:cNvPr id="132" name="TextBox 131">
              <a:extLst>
                <a:ext uri="{FF2B5EF4-FFF2-40B4-BE49-F238E27FC236}">
                  <a16:creationId xmlns:a16="http://schemas.microsoft.com/office/drawing/2014/main" id="{46DFA989-4850-4BB5-D745-1A27509DBC42}"/>
                </a:ext>
              </a:extLst>
            </p:cNvPr>
            <p:cNvSpPr txBox="1"/>
            <p:nvPr/>
          </p:nvSpPr>
          <p:spPr bwMode="auto">
            <a:xfrm rot="16200000">
              <a:off x="6066298" y="3159926"/>
              <a:ext cx="6495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PS (%)</a:t>
              </a:r>
            </a:p>
          </p:txBody>
        </p:sp>
        <p:grpSp>
          <p:nvGrpSpPr>
            <p:cNvPr id="133" name="Group 132">
              <a:extLst>
                <a:ext uri="{FF2B5EF4-FFF2-40B4-BE49-F238E27FC236}">
                  <a16:creationId xmlns:a16="http://schemas.microsoft.com/office/drawing/2014/main" id="{7E91F77F-0A5F-D29D-F83C-4ACB3CBC433F}"/>
                </a:ext>
              </a:extLst>
            </p:cNvPr>
            <p:cNvGrpSpPr/>
            <p:nvPr/>
          </p:nvGrpSpPr>
          <p:grpSpPr>
            <a:xfrm>
              <a:off x="6437907" y="1895871"/>
              <a:ext cx="458779" cy="2753970"/>
              <a:chOff x="6420975" y="1895871"/>
              <a:chExt cx="458779" cy="2753970"/>
            </a:xfrm>
          </p:grpSpPr>
          <p:sp>
            <p:nvSpPr>
              <p:cNvPr id="174" name="TextBox 173">
                <a:extLst>
                  <a:ext uri="{FF2B5EF4-FFF2-40B4-BE49-F238E27FC236}">
                    <a16:creationId xmlns:a16="http://schemas.microsoft.com/office/drawing/2014/main" id="{CE3457A5-942B-9FF6-D062-713FD692BE23}"/>
                  </a:ext>
                </a:extLst>
              </p:cNvPr>
              <p:cNvSpPr txBox="1"/>
              <p:nvPr/>
            </p:nvSpPr>
            <p:spPr bwMode="auto">
              <a:xfrm>
                <a:off x="6420975" y="1895871"/>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75" name="TextBox 174">
                <a:extLst>
                  <a:ext uri="{FF2B5EF4-FFF2-40B4-BE49-F238E27FC236}">
                    <a16:creationId xmlns:a16="http://schemas.microsoft.com/office/drawing/2014/main" id="{ED305039-996F-96EE-E2EF-9C8EE8FBB79D}"/>
                  </a:ext>
                </a:extLst>
              </p:cNvPr>
              <p:cNvSpPr txBox="1"/>
              <p:nvPr/>
            </p:nvSpPr>
            <p:spPr bwMode="auto">
              <a:xfrm>
                <a:off x="6512346" y="238511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76" name="TextBox 175">
                <a:extLst>
                  <a:ext uri="{FF2B5EF4-FFF2-40B4-BE49-F238E27FC236}">
                    <a16:creationId xmlns:a16="http://schemas.microsoft.com/office/drawing/2014/main" id="{6F4ED9EE-FF39-F48B-69F8-A28C528A1752}"/>
                  </a:ext>
                </a:extLst>
              </p:cNvPr>
              <p:cNvSpPr txBox="1"/>
              <p:nvPr/>
            </p:nvSpPr>
            <p:spPr bwMode="auto">
              <a:xfrm>
                <a:off x="6512346" y="287434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77" name="TextBox 176">
                <a:extLst>
                  <a:ext uri="{FF2B5EF4-FFF2-40B4-BE49-F238E27FC236}">
                    <a16:creationId xmlns:a16="http://schemas.microsoft.com/office/drawing/2014/main" id="{C23B4976-1A90-EBEE-412D-1E5C0EDBE606}"/>
                  </a:ext>
                </a:extLst>
              </p:cNvPr>
              <p:cNvSpPr txBox="1"/>
              <p:nvPr/>
            </p:nvSpPr>
            <p:spPr bwMode="auto">
              <a:xfrm>
                <a:off x="6512346" y="336358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78" name="TextBox 177">
                <a:extLst>
                  <a:ext uri="{FF2B5EF4-FFF2-40B4-BE49-F238E27FC236}">
                    <a16:creationId xmlns:a16="http://schemas.microsoft.com/office/drawing/2014/main" id="{67DCA63D-CE7A-1E9C-84CB-F7680D0A7592}"/>
                  </a:ext>
                </a:extLst>
              </p:cNvPr>
              <p:cNvSpPr txBox="1"/>
              <p:nvPr/>
            </p:nvSpPr>
            <p:spPr bwMode="auto">
              <a:xfrm>
                <a:off x="6512346" y="385282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79" name="TextBox 178">
                <a:extLst>
                  <a:ext uri="{FF2B5EF4-FFF2-40B4-BE49-F238E27FC236}">
                    <a16:creationId xmlns:a16="http://schemas.microsoft.com/office/drawing/2014/main" id="{0AAAD0C1-F384-FA33-28F0-9625D4024EC7}"/>
                  </a:ext>
                </a:extLst>
              </p:cNvPr>
              <p:cNvSpPr txBox="1"/>
              <p:nvPr/>
            </p:nvSpPr>
            <p:spPr bwMode="auto">
              <a:xfrm>
                <a:off x="6603716" y="434206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0</a:t>
                </a:r>
                <a:endParaRPr lang="en-US" sz="1400" b="0" dirty="0">
                  <a:solidFill>
                    <a:schemeClr val="bg1"/>
                  </a:solidFill>
                  <a:latin typeface="Calibri" panose="020F0502020204030204" pitchFamily="34" charset="0"/>
                </a:endParaRPr>
              </a:p>
            </p:txBody>
          </p:sp>
        </p:grpSp>
        <p:grpSp>
          <p:nvGrpSpPr>
            <p:cNvPr id="134" name="Group 133">
              <a:extLst>
                <a:ext uri="{FF2B5EF4-FFF2-40B4-BE49-F238E27FC236}">
                  <a16:creationId xmlns:a16="http://schemas.microsoft.com/office/drawing/2014/main" id="{43EF569A-10A9-35B0-BC14-4473DF3D7187}"/>
                </a:ext>
              </a:extLst>
            </p:cNvPr>
            <p:cNvGrpSpPr/>
            <p:nvPr/>
          </p:nvGrpSpPr>
          <p:grpSpPr>
            <a:xfrm>
              <a:off x="6853766" y="2050687"/>
              <a:ext cx="88260" cy="2449345"/>
              <a:chOff x="1575854" y="2072872"/>
              <a:chExt cx="735473" cy="2129575"/>
            </a:xfrm>
          </p:grpSpPr>
          <p:cxnSp>
            <p:nvCxnSpPr>
              <p:cNvPr id="168" name="Straight Connector 167">
                <a:extLst>
                  <a:ext uri="{FF2B5EF4-FFF2-40B4-BE49-F238E27FC236}">
                    <a16:creationId xmlns:a16="http://schemas.microsoft.com/office/drawing/2014/main" id="{559BFE68-68A7-B54E-EA77-1E5E547CCC4E}"/>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D7B9C86E-E683-0EA9-6FB4-C06082DFF6A7}"/>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A8E96DFB-05C0-ECCE-0786-EF75F4B6D58D}"/>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CBACBBA3-6250-BED4-E8A4-8399FA48C908}"/>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01B3E85C-0229-ECB9-A78B-8A204379EBE9}"/>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35E58DC3-DCCB-ACBC-25BC-53B8D00A6849}"/>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grpSp>
        <p:sp>
          <p:nvSpPr>
            <p:cNvPr id="135" name="TextBox 134">
              <a:extLst>
                <a:ext uri="{FF2B5EF4-FFF2-40B4-BE49-F238E27FC236}">
                  <a16:creationId xmlns:a16="http://schemas.microsoft.com/office/drawing/2014/main" id="{475D0E70-CE4B-822A-8488-CA6FB9E9C6A2}"/>
                </a:ext>
              </a:extLst>
            </p:cNvPr>
            <p:cNvSpPr txBox="1"/>
            <p:nvPr/>
          </p:nvSpPr>
          <p:spPr bwMode="auto">
            <a:xfrm>
              <a:off x="8801329" y="4752853"/>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a:t>
              </a:r>
            </a:p>
          </p:txBody>
        </p:sp>
        <p:grpSp>
          <p:nvGrpSpPr>
            <p:cNvPr id="136" name="Group 135">
              <a:extLst>
                <a:ext uri="{FF2B5EF4-FFF2-40B4-BE49-F238E27FC236}">
                  <a16:creationId xmlns:a16="http://schemas.microsoft.com/office/drawing/2014/main" id="{FF32F3B6-4A6E-32F9-3A5F-2C2F92804EDE}"/>
                </a:ext>
              </a:extLst>
            </p:cNvPr>
            <p:cNvGrpSpPr/>
            <p:nvPr/>
          </p:nvGrpSpPr>
          <p:grpSpPr>
            <a:xfrm>
              <a:off x="6815809" y="4541226"/>
              <a:ext cx="4436673" cy="307777"/>
              <a:chOff x="6815809" y="4570857"/>
              <a:chExt cx="4436673" cy="307777"/>
            </a:xfrm>
          </p:grpSpPr>
          <p:sp>
            <p:nvSpPr>
              <p:cNvPr id="155" name="TextBox 154">
                <a:extLst>
                  <a:ext uri="{FF2B5EF4-FFF2-40B4-BE49-F238E27FC236}">
                    <a16:creationId xmlns:a16="http://schemas.microsoft.com/office/drawing/2014/main" id="{C4A07925-A67D-EE9D-8A51-58C787C44A92}"/>
                  </a:ext>
                </a:extLst>
              </p:cNvPr>
              <p:cNvSpPr txBox="1"/>
              <p:nvPr/>
            </p:nvSpPr>
            <p:spPr bwMode="auto">
              <a:xfrm>
                <a:off x="6815809"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56" name="TextBox 155">
                <a:extLst>
                  <a:ext uri="{FF2B5EF4-FFF2-40B4-BE49-F238E27FC236}">
                    <a16:creationId xmlns:a16="http://schemas.microsoft.com/office/drawing/2014/main" id="{3AB40252-223C-3A56-3CA3-4617545B8586}"/>
                  </a:ext>
                </a:extLst>
              </p:cNvPr>
              <p:cNvSpPr txBox="1"/>
              <p:nvPr/>
            </p:nvSpPr>
            <p:spPr bwMode="auto">
              <a:xfrm>
                <a:off x="7155448"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157" name="TextBox 156">
                <a:extLst>
                  <a:ext uri="{FF2B5EF4-FFF2-40B4-BE49-F238E27FC236}">
                    <a16:creationId xmlns:a16="http://schemas.microsoft.com/office/drawing/2014/main" id="{C749AD49-8BC4-592D-D907-A504A0A8043A}"/>
                  </a:ext>
                </a:extLst>
              </p:cNvPr>
              <p:cNvSpPr txBox="1"/>
              <p:nvPr/>
            </p:nvSpPr>
            <p:spPr bwMode="auto">
              <a:xfrm>
                <a:off x="7500731"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158" name="TextBox 157">
                <a:extLst>
                  <a:ext uri="{FF2B5EF4-FFF2-40B4-BE49-F238E27FC236}">
                    <a16:creationId xmlns:a16="http://schemas.microsoft.com/office/drawing/2014/main" id="{B2BA24CF-4F18-AB97-033B-DC283A10C2B7}"/>
                  </a:ext>
                </a:extLst>
              </p:cNvPr>
              <p:cNvSpPr txBox="1"/>
              <p:nvPr/>
            </p:nvSpPr>
            <p:spPr bwMode="auto">
              <a:xfrm>
                <a:off x="7840370" y="4570857"/>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159" name="TextBox 158">
                <a:extLst>
                  <a:ext uri="{FF2B5EF4-FFF2-40B4-BE49-F238E27FC236}">
                    <a16:creationId xmlns:a16="http://schemas.microsoft.com/office/drawing/2014/main" id="{AC240E1F-0948-04A2-2052-87F1CCA5ADCE}"/>
                  </a:ext>
                </a:extLst>
              </p:cNvPr>
              <p:cNvSpPr txBox="1"/>
              <p:nvPr/>
            </p:nvSpPr>
            <p:spPr bwMode="auto">
              <a:xfrm>
                <a:off x="8142677"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160" name="TextBox 159">
                <a:extLst>
                  <a:ext uri="{FF2B5EF4-FFF2-40B4-BE49-F238E27FC236}">
                    <a16:creationId xmlns:a16="http://schemas.microsoft.com/office/drawing/2014/main" id="{53D002D3-04A7-2431-81B5-F9ED99B55054}"/>
                  </a:ext>
                </a:extLst>
              </p:cNvPr>
              <p:cNvSpPr txBox="1"/>
              <p:nvPr/>
            </p:nvSpPr>
            <p:spPr bwMode="auto">
              <a:xfrm>
                <a:off x="8482316"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161" name="TextBox 160">
                <a:extLst>
                  <a:ext uri="{FF2B5EF4-FFF2-40B4-BE49-F238E27FC236}">
                    <a16:creationId xmlns:a16="http://schemas.microsoft.com/office/drawing/2014/main" id="{46FA955B-B25E-7FCE-5526-4C3AFA29FFBB}"/>
                  </a:ext>
                </a:extLst>
              </p:cNvPr>
              <p:cNvSpPr txBox="1"/>
              <p:nvPr/>
            </p:nvSpPr>
            <p:spPr bwMode="auto">
              <a:xfrm>
                <a:off x="8827599"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162" name="TextBox 161">
                <a:extLst>
                  <a:ext uri="{FF2B5EF4-FFF2-40B4-BE49-F238E27FC236}">
                    <a16:creationId xmlns:a16="http://schemas.microsoft.com/office/drawing/2014/main" id="{CE743999-36C7-0ED2-0BAC-D127373144A3}"/>
                  </a:ext>
                </a:extLst>
              </p:cNvPr>
              <p:cNvSpPr txBox="1"/>
              <p:nvPr/>
            </p:nvSpPr>
            <p:spPr bwMode="auto">
              <a:xfrm>
                <a:off x="9167238"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163" name="TextBox 162">
                <a:extLst>
                  <a:ext uri="{FF2B5EF4-FFF2-40B4-BE49-F238E27FC236}">
                    <a16:creationId xmlns:a16="http://schemas.microsoft.com/office/drawing/2014/main" id="{0F3E4CF0-E496-C3C6-2A6C-A32AF001EB44}"/>
                  </a:ext>
                </a:extLst>
              </p:cNvPr>
              <p:cNvSpPr txBox="1"/>
              <p:nvPr/>
            </p:nvSpPr>
            <p:spPr bwMode="auto">
              <a:xfrm>
                <a:off x="9512521"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164" name="TextBox 163">
                <a:extLst>
                  <a:ext uri="{FF2B5EF4-FFF2-40B4-BE49-F238E27FC236}">
                    <a16:creationId xmlns:a16="http://schemas.microsoft.com/office/drawing/2014/main" id="{8F8E13B0-D8C1-1C4A-2352-1018A65C00BA}"/>
                  </a:ext>
                </a:extLst>
              </p:cNvPr>
              <p:cNvSpPr txBox="1"/>
              <p:nvPr/>
            </p:nvSpPr>
            <p:spPr bwMode="auto">
              <a:xfrm>
                <a:off x="9860513"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165" name="TextBox 164">
                <a:extLst>
                  <a:ext uri="{FF2B5EF4-FFF2-40B4-BE49-F238E27FC236}">
                    <a16:creationId xmlns:a16="http://schemas.microsoft.com/office/drawing/2014/main" id="{C5244CA9-8EE1-5C19-A118-21C851D47EEF}"/>
                  </a:ext>
                </a:extLst>
              </p:cNvPr>
              <p:cNvSpPr txBox="1"/>
              <p:nvPr/>
            </p:nvSpPr>
            <p:spPr bwMode="auto">
              <a:xfrm>
                <a:off x="10200152"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166" name="TextBox 165">
                <a:extLst>
                  <a:ext uri="{FF2B5EF4-FFF2-40B4-BE49-F238E27FC236}">
                    <a16:creationId xmlns:a16="http://schemas.microsoft.com/office/drawing/2014/main" id="{43BF1251-AAC2-3EF7-B79B-58577CB987C7}"/>
                  </a:ext>
                </a:extLst>
              </p:cNvPr>
              <p:cNvSpPr txBox="1"/>
              <p:nvPr/>
            </p:nvSpPr>
            <p:spPr bwMode="auto">
              <a:xfrm>
                <a:off x="10545435"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33</a:t>
                </a:r>
              </a:p>
            </p:txBody>
          </p:sp>
          <p:sp>
            <p:nvSpPr>
              <p:cNvPr id="167" name="TextBox 166">
                <a:extLst>
                  <a:ext uri="{FF2B5EF4-FFF2-40B4-BE49-F238E27FC236}">
                    <a16:creationId xmlns:a16="http://schemas.microsoft.com/office/drawing/2014/main" id="{A57709F1-57F5-78A6-E133-E46B7A23BE11}"/>
                  </a:ext>
                </a:extLst>
              </p:cNvPr>
              <p:cNvSpPr txBox="1"/>
              <p:nvPr/>
            </p:nvSpPr>
            <p:spPr bwMode="auto">
              <a:xfrm>
                <a:off x="10885074" y="45708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grpSp>
        <p:grpSp>
          <p:nvGrpSpPr>
            <p:cNvPr id="137" name="Group 136">
              <a:extLst>
                <a:ext uri="{FF2B5EF4-FFF2-40B4-BE49-F238E27FC236}">
                  <a16:creationId xmlns:a16="http://schemas.microsoft.com/office/drawing/2014/main" id="{62194F6E-6292-F13B-C52E-027AF6695711}"/>
                </a:ext>
              </a:extLst>
            </p:cNvPr>
            <p:cNvGrpSpPr/>
            <p:nvPr/>
          </p:nvGrpSpPr>
          <p:grpSpPr>
            <a:xfrm>
              <a:off x="6959422" y="4500031"/>
              <a:ext cx="4109355" cy="107399"/>
              <a:chOff x="6959422" y="3943145"/>
              <a:chExt cx="4109355" cy="811606"/>
            </a:xfrm>
          </p:grpSpPr>
          <p:grpSp>
            <p:nvGrpSpPr>
              <p:cNvPr id="140" name="Group 139">
                <a:extLst>
                  <a:ext uri="{FF2B5EF4-FFF2-40B4-BE49-F238E27FC236}">
                    <a16:creationId xmlns:a16="http://schemas.microsoft.com/office/drawing/2014/main" id="{34837793-224F-7794-945A-F6F82D140138}"/>
                  </a:ext>
                </a:extLst>
              </p:cNvPr>
              <p:cNvGrpSpPr/>
              <p:nvPr/>
            </p:nvGrpSpPr>
            <p:grpSpPr>
              <a:xfrm rot="5400000">
                <a:off x="7410958" y="3491609"/>
                <a:ext cx="811606" cy="1714677"/>
                <a:chOff x="1575854" y="2072872"/>
                <a:chExt cx="735473" cy="2129575"/>
              </a:xfrm>
            </p:grpSpPr>
            <p:cxnSp>
              <p:nvCxnSpPr>
                <p:cNvPr id="149" name="Straight Connector 148">
                  <a:extLst>
                    <a:ext uri="{FF2B5EF4-FFF2-40B4-BE49-F238E27FC236}">
                      <a16:creationId xmlns:a16="http://schemas.microsoft.com/office/drawing/2014/main" id="{BF7EFF94-7E4A-17C5-F41D-01BFE875845F}"/>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4B47ECCF-5E35-2177-7DE7-42DE6041086D}"/>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B712F9C4-D365-8B84-B80B-14FE309FCCEC}"/>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EECDE628-E973-BA48-B219-86D756BB0B3C}"/>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8CF61C2E-6290-6F57-E4CD-9E8F9105754B}"/>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35AA4956-7B35-E7F7-FFCB-F7369073D415}"/>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1" name="Group 140">
                <a:extLst>
                  <a:ext uri="{FF2B5EF4-FFF2-40B4-BE49-F238E27FC236}">
                    <a16:creationId xmlns:a16="http://schemas.microsoft.com/office/drawing/2014/main" id="{FF4E3589-A50D-5B23-F964-1429DCA6CDE4}"/>
                  </a:ext>
                </a:extLst>
              </p:cNvPr>
              <p:cNvGrpSpPr/>
              <p:nvPr/>
            </p:nvGrpSpPr>
            <p:grpSpPr>
              <a:xfrm rot="5400000">
                <a:off x="9635346" y="3321319"/>
                <a:ext cx="811606" cy="2055257"/>
                <a:chOff x="1575854" y="1649882"/>
                <a:chExt cx="735473" cy="2552565"/>
              </a:xfrm>
            </p:grpSpPr>
            <p:cxnSp>
              <p:nvCxnSpPr>
                <p:cNvPr id="142" name="Straight Connector 141">
                  <a:extLst>
                    <a:ext uri="{FF2B5EF4-FFF2-40B4-BE49-F238E27FC236}">
                      <a16:creationId xmlns:a16="http://schemas.microsoft.com/office/drawing/2014/main" id="{A3781447-0106-3B12-6CDA-3CF12374EA49}"/>
                    </a:ext>
                  </a:extLst>
                </p:cNvPr>
                <p:cNvCxnSpPr>
                  <a:cxnSpLocks/>
                </p:cNvCxnSpPr>
                <p:nvPr/>
              </p:nvCxnSpPr>
              <p:spPr bwMode="auto">
                <a:xfrm>
                  <a:off x="1575854" y="207287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C59BA49E-F697-C529-64A5-9AAA0024DA15}"/>
                    </a:ext>
                  </a:extLst>
                </p:cNvPr>
                <p:cNvCxnSpPr>
                  <a:cxnSpLocks/>
                </p:cNvCxnSpPr>
                <p:nvPr/>
              </p:nvCxnSpPr>
              <p:spPr bwMode="auto">
                <a:xfrm>
                  <a:off x="1575854" y="249878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F8E163D3-9B62-8E13-AD8C-C314CA1E92E1}"/>
                    </a:ext>
                  </a:extLst>
                </p:cNvPr>
                <p:cNvCxnSpPr>
                  <a:cxnSpLocks/>
                </p:cNvCxnSpPr>
                <p:nvPr/>
              </p:nvCxnSpPr>
              <p:spPr bwMode="auto">
                <a:xfrm>
                  <a:off x="1575854" y="292470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A921470C-A9B4-3D3E-D338-A4EF0F7BA516}"/>
                    </a:ext>
                  </a:extLst>
                </p:cNvPr>
                <p:cNvCxnSpPr>
                  <a:cxnSpLocks/>
                </p:cNvCxnSpPr>
                <p:nvPr/>
              </p:nvCxnSpPr>
              <p:spPr bwMode="auto">
                <a:xfrm>
                  <a:off x="1575854" y="335061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519F0FD4-E6ED-E2B5-4BD5-8496B19A4B94}"/>
                    </a:ext>
                  </a:extLst>
                </p:cNvPr>
                <p:cNvCxnSpPr>
                  <a:cxnSpLocks/>
                </p:cNvCxnSpPr>
                <p:nvPr/>
              </p:nvCxnSpPr>
              <p:spPr bwMode="auto">
                <a:xfrm>
                  <a:off x="1575854" y="3776532"/>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2108BA02-17B1-0A37-2F0A-7A23B755C125}"/>
                    </a:ext>
                  </a:extLst>
                </p:cNvPr>
                <p:cNvCxnSpPr>
                  <a:cxnSpLocks/>
                </p:cNvCxnSpPr>
                <p:nvPr/>
              </p:nvCxnSpPr>
              <p:spPr bwMode="auto">
                <a:xfrm>
                  <a:off x="1575854" y="4202447"/>
                  <a:ext cx="735473" cy="0"/>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BB94B480-52D7-A999-594C-F3473983ADA5}"/>
                    </a:ext>
                  </a:extLst>
                </p:cNvPr>
                <p:cNvCxnSpPr>
                  <a:cxnSpLocks/>
                </p:cNvCxnSpPr>
                <p:nvPr/>
              </p:nvCxnSpPr>
              <p:spPr bwMode="auto">
                <a:xfrm>
                  <a:off x="1575854" y="1649882"/>
                  <a:ext cx="735473" cy="0"/>
                </a:xfrm>
                <a:prstGeom prst="line">
                  <a:avLst/>
                </a:prstGeom>
                <a:noFill/>
                <a:ln w="28575" cap="flat" cmpd="sng" algn="ctr">
                  <a:solidFill>
                    <a:schemeClr val="bg1"/>
                  </a:solidFill>
                  <a:prstDash val="solid"/>
                  <a:round/>
                  <a:headEnd type="none" w="med" len="med"/>
                  <a:tailEnd type="none" w="med" len="med"/>
                </a:ln>
                <a:effectLst/>
              </p:spPr>
            </p:cxnSp>
          </p:grpSp>
        </p:grpSp>
        <p:sp>
          <p:nvSpPr>
            <p:cNvPr id="138" name="Freeform: Shape 137">
              <a:extLst>
                <a:ext uri="{FF2B5EF4-FFF2-40B4-BE49-F238E27FC236}">
                  <a16:creationId xmlns:a16="http://schemas.microsoft.com/office/drawing/2014/main" id="{8FA4B44C-7667-BFFF-C213-0FAC340A4ACC}"/>
                </a:ext>
              </a:extLst>
            </p:cNvPr>
            <p:cNvSpPr/>
            <p:nvPr/>
          </p:nvSpPr>
          <p:spPr bwMode="auto">
            <a:xfrm>
              <a:off x="6951133" y="2057400"/>
              <a:ext cx="4347634" cy="2442633"/>
            </a:xfrm>
            <a:custGeom>
              <a:avLst/>
              <a:gdLst>
                <a:gd name="connsiteX0" fmla="*/ 0 w 4347634"/>
                <a:gd name="connsiteY0" fmla="*/ 0 h 2442633"/>
                <a:gd name="connsiteX1" fmla="*/ 0 w 4347634"/>
                <a:gd name="connsiteY1" fmla="*/ 2442633 h 2442633"/>
                <a:gd name="connsiteX2" fmla="*/ 4347634 w 4347634"/>
                <a:gd name="connsiteY2" fmla="*/ 2442633 h 2442633"/>
              </a:gdLst>
              <a:ahLst/>
              <a:cxnLst>
                <a:cxn ang="0">
                  <a:pos x="connsiteX0" y="connsiteY0"/>
                </a:cxn>
                <a:cxn ang="0">
                  <a:pos x="connsiteX1" y="connsiteY1"/>
                </a:cxn>
                <a:cxn ang="0">
                  <a:pos x="connsiteX2" y="connsiteY2"/>
                </a:cxn>
              </a:cxnLst>
              <a:rect l="l" t="t" r="r" b="b"/>
              <a:pathLst>
                <a:path w="4347634" h="2442633">
                  <a:moveTo>
                    <a:pt x="0" y="0"/>
                  </a:moveTo>
                  <a:lnTo>
                    <a:pt x="0" y="2442633"/>
                  </a:lnTo>
                  <a:lnTo>
                    <a:pt x="4347634" y="2442633"/>
                  </a:lnTo>
                </a:path>
              </a:pathLst>
            </a:custGeom>
            <a:noFill/>
            <a:ln w="28575">
              <a:solidFill>
                <a:schemeClr val="bg1"/>
              </a:solidFill>
              <a:miter lim="800000"/>
              <a:headEnd/>
              <a:tailEnd/>
            </a:ln>
          </p:spPr>
          <p:txBody>
            <a:bodyPr rtlCol="0" anchor="ctr"/>
            <a:lstStyle/>
            <a:p>
              <a:pPr algn="ctr"/>
              <a:endParaRPr lang="en-US"/>
            </a:p>
          </p:txBody>
        </p:sp>
        <p:cxnSp>
          <p:nvCxnSpPr>
            <p:cNvPr id="139" name="Straight Connector 138">
              <a:extLst>
                <a:ext uri="{FF2B5EF4-FFF2-40B4-BE49-F238E27FC236}">
                  <a16:creationId xmlns:a16="http://schemas.microsoft.com/office/drawing/2014/main" id="{20625F2B-4E42-419E-8CD1-73859230C448}"/>
                </a:ext>
              </a:extLst>
            </p:cNvPr>
            <p:cNvCxnSpPr/>
            <p:nvPr/>
          </p:nvCxnSpPr>
          <p:spPr bwMode="auto">
            <a:xfrm flipH="1">
              <a:off x="6959423" y="3275831"/>
              <a:ext cx="4352044" cy="0"/>
            </a:xfrm>
            <a:prstGeom prst="line">
              <a:avLst/>
            </a:prstGeom>
            <a:noFill/>
            <a:ln w="28575" cap="flat" cmpd="sng" algn="ctr">
              <a:solidFill>
                <a:schemeClr val="bg1"/>
              </a:solidFill>
              <a:prstDash val="sysDash"/>
              <a:round/>
              <a:headEnd type="none" w="med" len="med"/>
              <a:tailEnd type="none" w="med" len="med"/>
            </a:ln>
            <a:effectLst/>
          </p:spPr>
        </p:cxnSp>
      </p:grpSp>
      <p:grpSp>
        <p:nvGrpSpPr>
          <p:cNvPr id="180" name="Group 179">
            <a:extLst>
              <a:ext uri="{FF2B5EF4-FFF2-40B4-BE49-F238E27FC236}">
                <a16:creationId xmlns:a16="http://schemas.microsoft.com/office/drawing/2014/main" id="{E0A48A0B-64A4-ADCB-C8D5-D814D0EEA7B8}"/>
              </a:ext>
            </a:extLst>
          </p:cNvPr>
          <p:cNvGrpSpPr/>
          <p:nvPr/>
        </p:nvGrpSpPr>
        <p:grpSpPr>
          <a:xfrm>
            <a:off x="1190650" y="5190646"/>
            <a:ext cx="4482359" cy="286232"/>
            <a:chOff x="6724438" y="4570857"/>
            <a:chExt cx="4482359" cy="286232"/>
          </a:xfrm>
        </p:grpSpPr>
        <p:sp>
          <p:nvSpPr>
            <p:cNvPr id="181" name="TextBox 180">
              <a:extLst>
                <a:ext uri="{FF2B5EF4-FFF2-40B4-BE49-F238E27FC236}">
                  <a16:creationId xmlns:a16="http://schemas.microsoft.com/office/drawing/2014/main" id="{B4523CC9-DEBE-6590-AA0D-4F5936A02A7E}"/>
                </a:ext>
              </a:extLst>
            </p:cNvPr>
            <p:cNvSpPr txBox="1"/>
            <p:nvPr/>
          </p:nvSpPr>
          <p:spPr bwMode="auto">
            <a:xfrm>
              <a:off x="6724438" y="4570857"/>
              <a:ext cx="458780"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114</a:t>
              </a:r>
            </a:p>
          </p:txBody>
        </p:sp>
        <p:sp>
          <p:nvSpPr>
            <p:cNvPr id="182" name="TextBox 181">
              <a:extLst>
                <a:ext uri="{FF2B5EF4-FFF2-40B4-BE49-F238E27FC236}">
                  <a16:creationId xmlns:a16="http://schemas.microsoft.com/office/drawing/2014/main" id="{2AAE89EC-E4A0-0BA1-ACE5-544FED7D777E}"/>
                </a:ext>
              </a:extLst>
            </p:cNvPr>
            <p:cNvSpPr txBox="1"/>
            <p:nvPr/>
          </p:nvSpPr>
          <p:spPr bwMode="auto">
            <a:xfrm>
              <a:off x="7109763" y="4570857"/>
              <a:ext cx="36740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77</a:t>
              </a:r>
            </a:p>
          </p:txBody>
        </p:sp>
        <p:sp>
          <p:nvSpPr>
            <p:cNvPr id="183" name="TextBox 182">
              <a:extLst>
                <a:ext uri="{FF2B5EF4-FFF2-40B4-BE49-F238E27FC236}">
                  <a16:creationId xmlns:a16="http://schemas.microsoft.com/office/drawing/2014/main" id="{5F1ED3DA-F6D7-018A-B30F-263102845F25}"/>
                </a:ext>
              </a:extLst>
            </p:cNvPr>
            <p:cNvSpPr txBox="1"/>
            <p:nvPr/>
          </p:nvSpPr>
          <p:spPr bwMode="auto">
            <a:xfrm>
              <a:off x="7455046" y="4570857"/>
              <a:ext cx="36740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50</a:t>
              </a:r>
            </a:p>
          </p:txBody>
        </p:sp>
        <p:sp>
          <p:nvSpPr>
            <p:cNvPr id="184" name="TextBox 183">
              <a:extLst>
                <a:ext uri="{FF2B5EF4-FFF2-40B4-BE49-F238E27FC236}">
                  <a16:creationId xmlns:a16="http://schemas.microsoft.com/office/drawing/2014/main" id="{976147D8-2BF5-C686-EA26-D1D9CB9B5300}"/>
                </a:ext>
              </a:extLst>
            </p:cNvPr>
            <p:cNvSpPr txBox="1"/>
            <p:nvPr/>
          </p:nvSpPr>
          <p:spPr bwMode="auto">
            <a:xfrm>
              <a:off x="7794685" y="4570857"/>
              <a:ext cx="36740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21</a:t>
              </a:r>
              <a:endParaRPr lang="en-US" sz="1400" b="0" dirty="0">
                <a:solidFill>
                  <a:schemeClr val="bg1"/>
                </a:solidFill>
                <a:latin typeface="Calibri" panose="020F0502020204030204" pitchFamily="34" charset="0"/>
              </a:endParaRPr>
            </a:p>
          </p:txBody>
        </p:sp>
        <p:sp>
          <p:nvSpPr>
            <p:cNvPr id="185" name="TextBox 184">
              <a:extLst>
                <a:ext uri="{FF2B5EF4-FFF2-40B4-BE49-F238E27FC236}">
                  <a16:creationId xmlns:a16="http://schemas.microsoft.com/office/drawing/2014/main" id="{CC16607B-17D5-A49F-4454-C98339B92476}"/>
                </a:ext>
              </a:extLst>
            </p:cNvPr>
            <p:cNvSpPr txBox="1"/>
            <p:nvPr/>
          </p:nvSpPr>
          <p:spPr bwMode="auto">
            <a:xfrm>
              <a:off x="8142677" y="4570857"/>
              <a:ext cx="36740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13</a:t>
              </a:r>
            </a:p>
          </p:txBody>
        </p:sp>
        <p:sp>
          <p:nvSpPr>
            <p:cNvPr id="186" name="TextBox 185">
              <a:extLst>
                <a:ext uri="{FF2B5EF4-FFF2-40B4-BE49-F238E27FC236}">
                  <a16:creationId xmlns:a16="http://schemas.microsoft.com/office/drawing/2014/main" id="{D1388D87-78DE-F3D2-3B11-2AE55FBE0E56}"/>
                </a:ext>
              </a:extLst>
            </p:cNvPr>
            <p:cNvSpPr txBox="1"/>
            <p:nvPr/>
          </p:nvSpPr>
          <p:spPr bwMode="auto">
            <a:xfrm>
              <a:off x="8482316" y="4570857"/>
              <a:ext cx="36740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11</a:t>
              </a:r>
            </a:p>
          </p:txBody>
        </p:sp>
        <p:sp>
          <p:nvSpPr>
            <p:cNvPr id="187" name="TextBox 186">
              <a:extLst>
                <a:ext uri="{FF2B5EF4-FFF2-40B4-BE49-F238E27FC236}">
                  <a16:creationId xmlns:a16="http://schemas.microsoft.com/office/drawing/2014/main" id="{1BC315AB-9F42-D403-5E40-DEFB63E527D6}"/>
                </a:ext>
              </a:extLst>
            </p:cNvPr>
            <p:cNvSpPr txBox="1"/>
            <p:nvPr/>
          </p:nvSpPr>
          <p:spPr bwMode="auto">
            <a:xfrm>
              <a:off x="8873284" y="4570857"/>
              <a:ext cx="276037"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8</a:t>
              </a:r>
            </a:p>
          </p:txBody>
        </p:sp>
        <p:sp>
          <p:nvSpPr>
            <p:cNvPr id="188" name="TextBox 187">
              <a:extLst>
                <a:ext uri="{FF2B5EF4-FFF2-40B4-BE49-F238E27FC236}">
                  <a16:creationId xmlns:a16="http://schemas.microsoft.com/office/drawing/2014/main" id="{DEE28447-9D49-1B80-67A8-95B7733812D5}"/>
                </a:ext>
              </a:extLst>
            </p:cNvPr>
            <p:cNvSpPr txBox="1"/>
            <p:nvPr/>
          </p:nvSpPr>
          <p:spPr bwMode="auto">
            <a:xfrm>
              <a:off x="9212923" y="4570857"/>
              <a:ext cx="276037"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8</a:t>
              </a:r>
            </a:p>
          </p:txBody>
        </p:sp>
        <p:sp>
          <p:nvSpPr>
            <p:cNvPr id="189" name="TextBox 188">
              <a:extLst>
                <a:ext uri="{FF2B5EF4-FFF2-40B4-BE49-F238E27FC236}">
                  <a16:creationId xmlns:a16="http://schemas.microsoft.com/office/drawing/2014/main" id="{B9F0C88C-3338-1734-3268-B8E8A589070E}"/>
                </a:ext>
              </a:extLst>
            </p:cNvPr>
            <p:cNvSpPr txBox="1"/>
            <p:nvPr/>
          </p:nvSpPr>
          <p:spPr bwMode="auto">
            <a:xfrm>
              <a:off x="9558206" y="4570857"/>
              <a:ext cx="2760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6</a:t>
              </a:r>
            </a:p>
          </p:txBody>
        </p:sp>
        <p:sp>
          <p:nvSpPr>
            <p:cNvPr id="190" name="TextBox 189">
              <a:extLst>
                <a:ext uri="{FF2B5EF4-FFF2-40B4-BE49-F238E27FC236}">
                  <a16:creationId xmlns:a16="http://schemas.microsoft.com/office/drawing/2014/main" id="{990451CB-5559-DDAD-B474-2CDB93B90608}"/>
                </a:ext>
              </a:extLst>
            </p:cNvPr>
            <p:cNvSpPr txBox="1"/>
            <p:nvPr/>
          </p:nvSpPr>
          <p:spPr bwMode="auto">
            <a:xfrm>
              <a:off x="9906198" y="4570857"/>
              <a:ext cx="2760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5</a:t>
              </a:r>
            </a:p>
          </p:txBody>
        </p:sp>
        <p:sp>
          <p:nvSpPr>
            <p:cNvPr id="191" name="TextBox 190">
              <a:extLst>
                <a:ext uri="{FF2B5EF4-FFF2-40B4-BE49-F238E27FC236}">
                  <a16:creationId xmlns:a16="http://schemas.microsoft.com/office/drawing/2014/main" id="{FBB7AD84-ED0A-2026-6249-7E221DD9B470}"/>
                </a:ext>
              </a:extLst>
            </p:cNvPr>
            <p:cNvSpPr txBox="1"/>
            <p:nvPr/>
          </p:nvSpPr>
          <p:spPr bwMode="auto">
            <a:xfrm>
              <a:off x="10245837" y="4570857"/>
              <a:ext cx="2760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dirty="0">
                  <a:solidFill>
                    <a:schemeClr val="bg1"/>
                  </a:solidFill>
                  <a:latin typeface="Calibri" panose="020F0502020204030204" pitchFamily="34" charset="0"/>
                </a:rPr>
                <a:t>5</a:t>
              </a:r>
              <a:endParaRPr lang="en-US" sz="1400" b="0" dirty="0">
                <a:solidFill>
                  <a:schemeClr val="bg1"/>
                </a:solidFill>
                <a:latin typeface="Calibri" panose="020F0502020204030204" pitchFamily="34" charset="0"/>
              </a:endParaRPr>
            </a:p>
          </p:txBody>
        </p:sp>
        <p:sp>
          <p:nvSpPr>
            <p:cNvPr id="192" name="TextBox 191">
              <a:extLst>
                <a:ext uri="{FF2B5EF4-FFF2-40B4-BE49-F238E27FC236}">
                  <a16:creationId xmlns:a16="http://schemas.microsoft.com/office/drawing/2014/main" id="{733E08CF-CD22-AF67-FF56-21D99E560776}"/>
                </a:ext>
              </a:extLst>
            </p:cNvPr>
            <p:cNvSpPr txBox="1"/>
            <p:nvPr/>
          </p:nvSpPr>
          <p:spPr bwMode="auto">
            <a:xfrm>
              <a:off x="10591120" y="4570857"/>
              <a:ext cx="2760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3</a:t>
              </a:r>
            </a:p>
          </p:txBody>
        </p:sp>
        <p:sp>
          <p:nvSpPr>
            <p:cNvPr id="193" name="TextBox 192">
              <a:extLst>
                <a:ext uri="{FF2B5EF4-FFF2-40B4-BE49-F238E27FC236}">
                  <a16:creationId xmlns:a16="http://schemas.microsoft.com/office/drawing/2014/main" id="{716F7F1E-30DF-5BF8-653C-EC88D77E8484}"/>
                </a:ext>
              </a:extLst>
            </p:cNvPr>
            <p:cNvSpPr txBox="1"/>
            <p:nvPr/>
          </p:nvSpPr>
          <p:spPr bwMode="auto">
            <a:xfrm>
              <a:off x="10930759" y="4570857"/>
              <a:ext cx="2760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90000"/>
                </a:lnSpc>
                <a:spcAft>
                  <a:spcPct val="0"/>
                </a:spcAft>
                <a:buClrTx/>
                <a:buFontTx/>
                <a:buNone/>
              </a:pPr>
              <a:r>
                <a:rPr lang="en-US" sz="1400" b="0" dirty="0">
                  <a:solidFill>
                    <a:schemeClr val="bg1"/>
                  </a:solidFill>
                  <a:latin typeface="Calibri" panose="020F0502020204030204" pitchFamily="34" charset="0"/>
                </a:rPr>
                <a:t>1</a:t>
              </a:r>
            </a:p>
          </p:txBody>
        </p:sp>
      </p:grpSp>
      <p:sp>
        <p:nvSpPr>
          <p:cNvPr id="195" name="TextBox 194">
            <a:extLst>
              <a:ext uri="{FF2B5EF4-FFF2-40B4-BE49-F238E27FC236}">
                <a16:creationId xmlns:a16="http://schemas.microsoft.com/office/drawing/2014/main" id="{BE2EFF45-E67F-05C9-CD14-D03EC3D43EF1}"/>
              </a:ext>
            </a:extLst>
          </p:cNvPr>
          <p:cNvSpPr txBox="1"/>
          <p:nvPr/>
        </p:nvSpPr>
        <p:spPr bwMode="auto">
          <a:xfrm>
            <a:off x="1183358" y="5007239"/>
            <a:ext cx="18119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nSpc>
                <a:spcPct val="90000"/>
              </a:lnSpc>
              <a:spcAft>
                <a:spcPct val="0"/>
              </a:spcAft>
              <a:buClrTx/>
              <a:buFontTx/>
              <a:buNone/>
            </a:pPr>
            <a:r>
              <a:rPr lang="en-US" sz="1400" b="1" dirty="0">
                <a:solidFill>
                  <a:schemeClr val="bg1"/>
                </a:solidFill>
                <a:latin typeface="Calibri" panose="020F0502020204030204" pitchFamily="34" charset="0"/>
              </a:rPr>
              <a:t>Number at Risk</a:t>
            </a:r>
          </a:p>
        </p:txBody>
      </p:sp>
      <p:cxnSp>
        <p:nvCxnSpPr>
          <p:cNvPr id="196" name="Straight Connector 195">
            <a:extLst>
              <a:ext uri="{FF2B5EF4-FFF2-40B4-BE49-F238E27FC236}">
                <a16:creationId xmlns:a16="http://schemas.microsoft.com/office/drawing/2014/main" id="{DAC1A75C-354D-1251-24D6-8F57D599103D}"/>
              </a:ext>
            </a:extLst>
          </p:cNvPr>
          <p:cNvCxnSpPr>
            <a:cxnSpLocks/>
          </p:cNvCxnSpPr>
          <p:nvPr/>
        </p:nvCxnSpPr>
        <p:spPr bwMode="auto">
          <a:xfrm>
            <a:off x="7438741" y="3206595"/>
            <a:ext cx="0" cy="69236"/>
          </a:xfrm>
          <a:prstGeom prst="line">
            <a:avLst/>
          </a:prstGeom>
          <a:noFill/>
          <a:ln w="28575" cap="flat" cmpd="sng" algn="ctr">
            <a:solidFill>
              <a:schemeClr val="accent4">
                <a:lumMod val="60000"/>
                <a:lumOff val="40000"/>
              </a:schemeClr>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A24B1FAA-9C29-8877-46F4-20B2D6809F8E}"/>
              </a:ext>
            </a:extLst>
          </p:cNvPr>
          <p:cNvCxnSpPr>
            <a:cxnSpLocks/>
          </p:cNvCxnSpPr>
          <p:nvPr/>
        </p:nvCxnSpPr>
        <p:spPr bwMode="auto">
          <a:xfrm>
            <a:off x="7438741" y="3078159"/>
            <a:ext cx="0" cy="69236"/>
          </a:xfrm>
          <a:prstGeom prst="line">
            <a:avLst/>
          </a:prstGeom>
          <a:noFill/>
          <a:ln w="28575" cap="flat" cmpd="sng" algn="ctr">
            <a:solidFill>
              <a:schemeClr val="accent4">
                <a:lumMod val="60000"/>
                <a:lumOff val="40000"/>
              </a:schemeClr>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801C5113-A587-D9FA-522D-BCB0EF8BF16A}"/>
              </a:ext>
            </a:extLst>
          </p:cNvPr>
          <p:cNvCxnSpPr>
            <a:cxnSpLocks/>
          </p:cNvCxnSpPr>
          <p:nvPr/>
        </p:nvCxnSpPr>
        <p:spPr bwMode="auto">
          <a:xfrm>
            <a:off x="7192373" y="2673509"/>
            <a:ext cx="0" cy="69236"/>
          </a:xfrm>
          <a:prstGeom prst="line">
            <a:avLst/>
          </a:prstGeom>
          <a:noFill/>
          <a:ln w="28575" cap="flat" cmpd="sng" algn="ctr">
            <a:solidFill>
              <a:schemeClr val="accent4">
                <a:lumMod val="60000"/>
                <a:lumOff val="40000"/>
              </a:schemeClr>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04BC70FF-2628-7D82-446A-CE9118EA2628}"/>
              </a:ext>
            </a:extLst>
          </p:cNvPr>
          <p:cNvCxnSpPr>
            <a:cxnSpLocks/>
          </p:cNvCxnSpPr>
          <p:nvPr/>
        </p:nvCxnSpPr>
        <p:spPr bwMode="auto">
          <a:xfrm>
            <a:off x="7049701" y="2042795"/>
            <a:ext cx="0" cy="69236"/>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2E2699C4-ED29-27FB-B72C-82A5730D1336}"/>
              </a:ext>
            </a:extLst>
          </p:cNvPr>
          <p:cNvCxnSpPr>
            <a:cxnSpLocks/>
          </p:cNvCxnSpPr>
          <p:nvPr/>
        </p:nvCxnSpPr>
        <p:spPr bwMode="auto">
          <a:xfrm>
            <a:off x="7491458" y="2690836"/>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459F807C-E011-A498-D668-CB88DD25BDB7}"/>
              </a:ext>
            </a:extLst>
          </p:cNvPr>
          <p:cNvCxnSpPr>
            <a:cxnSpLocks/>
          </p:cNvCxnSpPr>
          <p:nvPr/>
        </p:nvCxnSpPr>
        <p:spPr bwMode="auto">
          <a:xfrm>
            <a:off x="7524624" y="2885191"/>
            <a:ext cx="0" cy="69236"/>
          </a:xfrm>
          <a:prstGeom prst="line">
            <a:avLst/>
          </a:prstGeom>
          <a:noFill/>
          <a:ln w="28575" cap="flat" cmpd="sng" algn="ctr">
            <a:solidFill>
              <a:schemeClr val="accent3">
                <a:lumMod val="60000"/>
                <a:lumOff val="40000"/>
              </a:schemeClr>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19F21136-5FC9-EA3C-7BC3-56B334EAE9E9}"/>
              </a:ext>
            </a:extLst>
          </p:cNvPr>
          <p:cNvCxnSpPr>
            <a:cxnSpLocks/>
          </p:cNvCxnSpPr>
          <p:nvPr/>
        </p:nvCxnSpPr>
        <p:spPr bwMode="auto">
          <a:xfrm>
            <a:off x="7358354" y="2543826"/>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940B7D87-96F1-82D5-1F6C-2DFC82DA543F}"/>
              </a:ext>
            </a:extLst>
          </p:cNvPr>
          <p:cNvCxnSpPr>
            <a:cxnSpLocks/>
          </p:cNvCxnSpPr>
          <p:nvPr/>
        </p:nvCxnSpPr>
        <p:spPr bwMode="auto">
          <a:xfrm>
            <a:off x="7922234" y="3145199"/>
            <a:ext cx="0" cy="69236"/>
          </a:xfrm>
          <a:prstGeom prst="line">
            <a:avLst/>
          </a:prstGeom>
          <a:noFill/>
          <a:ln w="28575" cap="flat" cmpd="sng" algn="ctr">
            <a:solidFill>
              <a:schemeClr val="accent2"/>
            </a:solidFill>
            <a:prstDash val="solid"/>
            <a:round/>
            <a:headEnd type="none" w="med" len="med"/>
            <a:tailEnd type="none" w="med" len="med"/>
          </a:ln>
          <a:effectLst/>
        </p:spPr>
      </p:cxnSp>
      <p:grpSp>
        <p:nvGrpSpPr>
          <p:cNvPr id="206" name="Group 205">
            <a:extLst>
              <a:ext uri="{FF2B5EF4-FFF2-40B4-BE49-F238E27FC236}">
                <a16:creationId xmlns:a16="http://schemas.microsoft.com/office/drawing/2014/main" id="{B11D9DB8-1FD5-F848-6668-2C406F6DC94A}"/>
              </a:ext>
            </a:extLst>
          </p:cNvPr>
          <p:cNvGrpSpPr/>
          <p:nvPr/>
        </p:nvGrpSpPr>
        <p:grpSpPr>
          <a:xfrm>
            <a:off x="1430867" y="2027767"/>
            <a:ext cx="4080933" cy="2120900"/>
            <a:chOff x="1430867" y="2027767"/>
            <a:chExt cx="4080933" cy="2120900"/>
          </a:xfrm>
        </p:grpSpPr>
        <p:sp>
          <p:nvSpPr>
            <p:cNvPr id="204" name="Freeform: Shape 203">
              <a:extLst>
                <a:ext uri="{FF2B5EF4-FFF2-40B4-BE49-F238E27FC236}">
                  <a16:creationId xmlns:a16="http://schemas.microsoft.com/office/drawing/2014/main" id="{DE711396-656C-3616-B639-3EFB99023047}"/>
                </a:ext>
              </a:extLst>
            </p:cNvPr>
            <p:cNvSpPr/>
            <p:nvPr/>
          </p:nvSpPr>
          <p:spPr bwMode="auto">
            <a:xfrm>
              <a:off x="2387600" y="3403600"/>
              <a:ext cx="3124200" cy="745067"/>
            </a:xfrm>
            <a:custGeom>
              <a:avLst/>
              <a:gdLst>
                <a:gd name="connsiteX0" fmla="*/ 3124200 w 3124200"/>
                <a:gd name="connsiteY0" fmla="*/ 745067 h 745067"/>
                <a:gd name="connsiteX1" fmla="*/ 1718733 w 3124200"/>
                <a:gd name="connsiteY1" fmla="*/ 745067 h 745067"/>
                <a:gd name="connsiteX2" fmla="*/ 1718733 w 3124200"/>
                <a:gd name="connsiteY2" fmla="*/ 668867 h 745067"/>
                <a:gd name="connsiteX3" fmla="*/ 960967 w 3124200"/>
                <a:gd name="connsiteY3" fmla="*/ 668867 h 745067"/>
                <a:gd name="connsiteX4" fmla="*/ 960967 w 3124200"/>
                <a:gd name="connsiteY4" fmla="*/ 605367 h 745067"/>
                <a:gd name="connsiteX5" fmla="*/ 939800 w 3124200"/>
                <a:gd name="connsiteY5" fmla="*/ 605367 h 745067"/>
                <a:gd name="connsiteX6" fmla="*/ 939800 w 3124200"/>
                <a:gd name="connsiteY6" fmla="*/ 554567 h 745067"/>
                <a:gd name="connsiteX7" fmla="*/ 838200 w 3124200"/>
                <a:gd name="connsiteY7" fmla="*/ 554567 h 745067"/>
                <a:gd name="connsiteX8" fmla="*/ 838200 w 3124200"/>
                <a:gd name="connsiteY8" fmla="*/ 516467 h 745067"/>
                <a:gd name="connsiteX9" fmla="*/ 639233 w 3124200"/>
                <a:gd name="connsiteY9" fmla="*/ 516467 h 745067"/>
                <a:gd name="connsiteX10" fmla="*/ 639233 w 3124200"/>
                <a:gd name="connsiteY10" fmla="*/ 440267 h 745067"/>
                <a:gd name="connsiteX11" fmla="*/ 491067 w 3124200"/>
                <a:gd name="connsiteY11" fmla="*/ 440267 h 745067"/>
                <a:gd name="connsiteX12" fmla="*/ 491067 w 3124200"/>
                <a:gd name="connsiteY12" fmla="*/ 372533 h 745067"/>
                <a:gd name="connsiteX13" fmla="*/ 393700 w 3124200"/>
                <a:gd name="connsiteY13" fmla="*/ 372533 h 745067"/>
                <a:gd name="connsiteX14" fmla="*/ 393700 w 3124200"/>
                <a:gd name="connsiteY14" fmla="*/ 317500 h 745067"/>
                <a:gd name="connsiteX15" fmla="*/ 330200 w 3124200"/>
                <a:gd name="connsiteY15" fmla="*/ 317500 h 745067"/>
                <a:gd name="connsiteX16" fmla="*/ 330200 w 3124200"/>
                <a:gd name="connsiteY16" fmla="*/ 262467 h 745067"/>
                <a:gd name="connsiteX17" fmla="*/ 304800 w 3124200"/>
                <a:gd name="connsiteY17" fmla="*/ 262467 h 745067"/>
                <a:gd name="connsiteX18" fmla="*/ 304800 w 3124200"/>
                <a:gd name="connsiteY18" fmla="*/ 211667 h 745067"/>
                <a:gd name="connsiteX19" fmla="*/ 152400 w 3124200"/>
                <a:gd name="connsiteY19" fmla="*/ 211667 h 745067"/>
                <a:gd name="connsiteX20" fmla="*/ 152400 w 3124200"/>
                <a:gd name="connsiteY20" fmla="*/ 173567 h 745067"/>
                <a:gd name="connsiteX21" fmla="*/ 122767 w 3124200"/>
                <a:gd name="connsiteY21" fmla="*/ 173567 h 745067"/>
                <a:gd name="connsiteX22" fmla="*/ 122767 w 3124200"/>
                <a:gd name="connsiteY22" fmla="*/ 122767 h 745067"/>
                <a:gd name="connsiteX23" fmla="*/ 0 w 3124200"/>
                <a:gd name="connsiteY23" fmla="*/ 122767 h 745067"/>
                <a:gd name="connsiteX24" fmla="*/ 0 w 3124200"/>
                <a:gd name="connsiteY24" fmla="*/ 0 h 745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124200" h="745067">
                  <a:moveTo>
                    <a:pt x="3124200" y="745067"/>
                  </a:moveTo>
                  <a:lnTo>
                    <a:pt x="1718733" y="745067"/>
                  </a:lnTo>
                  <a:lnTo>
                    <a:pt x="1718733" y="668867"/>
                  </a:lnTo>
                  <a:lnTo>
                    <a:pt x="960967" y="668867"/>
                  </a:lnTo>
                  <a:lnTo>
                    <a:pt x="960967" y="605367"/>
                  </a:lnTo>
                  <a:lnTo>
                    <a:pt x="939800" y="605367"/>
                  </a:lnTo>
                  <a:lnTo>
                    <a:pt x="939800" y="554567"/>
                  </a:lnTo>
                  <a:lnTo>
                    <a:pt x="838200" y="554567"/>
                  </a:lnTo>
                  <a:lnTo>
                    <a:pt x="838200" y="516467"/>
                  </a:lnTo>
                  <a:lnTo>
                    <a:pt x="639233" y="516467"/>
                  </a:lnTo>
                  <a:lnTo>
                    <a:pt x="639233" y="440267"/>
                  </a:lnTo>
                  <a:lnTo>
                    <a:pt x="491067" y="440267"/>
                  </a:lnTo>
                  <a:lnTo>
                    <a:pt x="491067" y="372533"/>
                  </a:lnTo>
                  <a:lnTo>
                    <a:pt x="393700" y="372533"/>
                  </a:lnTo>
                  <a:lnTo>
                    <a:pt x="393700" y="317500"/>
                  </a:lnTo>
                  <a:lnTo>
                    <a:pt x="330200" y="317500"/>
                  </a:lnTo>
                  <a:lnTo>
                    <a:pt x="330200" y="262467"/>
                  </a:lnTo>
                  <a:lnTo>
                    <a:pt x="304800" y="262467"/>
                  </a:lnTo>
                  <a:lnTo>
                    <a:pt x="304800" y="211667"/>
                  </a:lnTo>
                  <a:lnTo>
                    <a:pt x="152400" y="211667"/>
                  </a:lnTo>
                  <a:lnTo>
                    <a:pt x="152400" y="173567"/>
                  </a:lnTo>
                  <a:lnTo>
                    <a:pt x="122767" y="173567"/>
                  </a:lnTo>
                  <a:lnTo>
                    <a:pt x="122767" y="122767"/>
                  </a:lnTo>
                  <a:lnTo>
                    <a:pt x="0" y="122767"/>
                  </a:lnTo>
                  <a:lnTo>
                    <a:pt x="0" y="0"/>
                  </a:lnTo>
                </a:path>
              </a:pathLst>
            </a:custGeom>
            <a:noFill/>
            <a:ln w="28575">
              <a:solidFill>
                <a:schemeClr val="accent1"/>
              </a:solidFill>
              <a:miter lim="800000"/>
              <a:headEnd/>
              <a:tailEnd/>
            </a:ln>
          </p:spPr>
          <p:txBody>
            <a:bodyPr rtlCol="0" anchor="ctr"/>
            <a:lstStyle/>
            <a:p>
              <a:pPr algn="ctr"/>
              <a:endParaRPr lang="en-US"/>
            </a:p>
          </p:txBody>
        </p:sp>
        <p:sp>
          <p:nvSpPr>
            <p:cNvPr id="205" name="Freeform: Shape 204">
              <a:extLst>
                <a:ext uri="{FF2B5EF4-FFF2-40B4-BE49-F238E27FC236}">
                  <a16:creationId xmlns:a16="http://schemas.microsoft.com/office/drawing/2014/main" id="{0063E9A1-AA52-7E37-E7DF-98C65B1A81F2}"/>
                </a:ext>
              </a:extLst>
            </p:cNvPr>
            <p:cNvSpPr/>
            <p:nvPr/>
          </p:nvSpPr>
          <p:spPr bwMode="auto">
            <a:xfrm>
              <a:off x="1430867" y="2027767"/>
              <a:ext cx="946150" cy="1407583"/>
            </a:xfrm>
            <a:custGeom>
              <a:avLst/>
              <a:gdLst>
                <a:gd name="connsiteX0" fmla="*/ 0 w 931333"/>
                <a:gd name="connsiteY0" fmla="*/ 0 h 1371600"/>
                <a:gd name="connsiteX1" fmla="*/ 55033 w 931333"/>
                <a:gd name="connsiteY1" fmla="*/ 0 h 1371600"/>
                <a:gd name="connsiteX2" fmla="*/ 55033 w 931333"/>
                <a:gd name="connsiteY2" fmla="*/ 76200 h 1371600"/>
                <a:gd name="connsiteX3" fmla="*/ 71966 w 931333"/>
                <a:gd name="connsiteY3" fmla="*/ 76200 h 1371600"/>
                <a:gd name="connsiteX4" fmla="*/ 71966 w 931333"/>
                <a:gd name="connsiteY4" fmla="*/ 122766 h 1371600"/>
                <a:gd name="connsiteX5" fmla="*/ 97366 w 931333"/>
                <a:gd name="connsiteY5" fmla="*/ 122766 h 1371600"/>
                <a:gd name="connsiteX6" fmla="*/ 97366 w 931333"/>
                <a:gd name="connsiteY6" fmla="*/ 186266 h 1371600"/>
                <a:gd name="connsiteX7" fmla="*/ 118533 w 931333"/>
                <a:gd name="connsiteY7" fmla="*/ 186266 h 1371600"/>
                <a:gd name="connsiteX8" fmla="*/ 118533 w 931333"/>
                <a:gd name="connsiteY8" fmla="*/ 237066 h 1371600"/>
                <a:gd name="connsiteX9" fmla="*/ 156633 w 931333"/>
                <a:gd name="connsiteY9" fmla="*/ 237066 h 1371600"/>
                <a:gd name="connsiteX10" fmla="*/ 156633 w 931333"/>
                <a:gd name="connsiteY10" fmla="*/ 262466 h 1371600"/>
                <a:gd name="connsiteX11" fmla="*/ 190500 w 931333"/>
                <a:gd name="connsiteY11" fmla="*/ 262466 h 1371600"/>
                <a:gd name="connsiteX12" fmla="*/ 190500 w 931333"/>
                <a:gd name="connsiteY12" fmla="*/ 292100 h 1371600"/>
                <a:gd name="connsiteX13" fmla="*/ 207433 w 931333"/>
                <a:gd name="connsiteY13" fmla="*/ 292100 h 1371600"/>
                <a:gd name="connsiteX14" fmla="*/ 207433 w 931333"/>
                <a:gd name="connsiteY14" fmla="*/ 342900 h 1371600"/>
                <a:gd name="connsiteX15" fmla="*/ 207433 w 931333"/>
                <a:gd name="connsiteY15" fmla="*/ 444500 h 1371600"/>
                <a:gd name="connsiteX16" fmla="*/ 224366 w 931333"/>
                <a:gd name="connsiteY16" fmla="*/ 444500 h 1371600"/>
                <a:gd name="connsiteX17" fmla="*/ 224366 w 931333"/>
                <a:gd name="connsiteY17" fmla="*/ 508000 h 1371600"/>
                <a:gd name="connsiteX18" fmla="*/ 249766 w 931333"/>
                <a:gd name="connsiteY18" fmla="*/ 508000 h 1371600"/>
                <a:gd name="connsiteX19" fmla="*/ 249766 w 931333"/>
                <a:gd name="connsiteY19" fmla="*/ 571500 h 1371600"/>
                <a:gd name="connsiteX20" fmla="*/ 266700 w 931333"/>
                <a:gd name="connsiteY20" fmla="*/ 571500 h 1371600"/>
                <a:gd name="connsiteX21" fmla="*/ 266700 w 931333"/>
                <a:gd name="connsiteY21" fmla="*/ 651933 h 1371600"/>
                <a:gd name="connsiteX22" fmla="*/ 321733 w 931333"/>
                <a:gd name="connsiteY22" fmla="*/ 651933 h 1371600"/>
                <a:gd name="connsiteX23" fmla="*/ 321733 w 931333"/>
                <a:gd name="connsiteY23" fmla="*/ 668866 h 1371600"/>
                <a:gd name="connsiteX24" fmla="*/ 351366 w 931333"/>
                <a:gd name="connsiteY24" fmla="*/ 668866 h 1371600"/>
                <a:gd name="connsiteX25" fmla="*/ 351366 w 931333"/>
                <a:gd name="connsiteY25" fmla="*/ 668866 h 1371600"/>
                <a:gd name="connsiteX26" fmla="*/ 389466 w 931333"/>
                <a:gd name="connsiteY26" fmla="*/ 706966 h 1371600"/>
                <a:gd name="connsiteX27" fmla="*/ 389466 w 931333"/>
                <a:gd name="connsiteY27" fmla="*/ 770466 h 1371600"/>
                <a:gd name="connsiteX28" fmla="*/ 444500 w 931333"/>
                <a:gd name="connsiteY28" fmla="*/ 770466 h 1371600"/>
                <a:gd name="connsiteX29" fmla="*/ 444500 w 931333"/>
                <a:gd name="connsiteY29" fmla="*/ 850900 h 1371600"/>
                <a:gd name="connsiteX30" fmla="*/ 465666 w 931333"/>
                <a:gd name="connsiteY30" fmla="*/ 850900 h 1371600"/>
                <a:gd name="connsiteX31" fmla="*/ 465666 w 931333"/>
                <a:gd name="connsiteY31" fmla="*/ 931333 h 1371600"/>
                <a:gd name="connsiteX32" fmla="*/ 482600 w 931333"/>
                <a:gd name="connsiteY32" fmla="*/ 931333 h 1371600"/>
                <a:gd name="connsiteX33" fmla="*/ 482600 w 931333"/>
                <a:gd name="connsiteY33" fmla="*/ 973666 h 1371600"/>
                <a:gd name="connsiteX34" fmla="*/ 516466 w 931333"/>
                <a:gd name="connsiteY34" fmla="*/ 973666 h 1371600"/>
                <a:gd name="connsiteX35" fmla="*/ 516466 w 931333"/>
                <a:gd name="connsiteY35" fmla="*/ 973666 h 1371600"/>
                <a:gd name="connsiteX36" fmla="*/ 550333 w 931333"/>
                <a:gd name="connsiteY36" fmla="*/ 1007533 h 1371600"/>
                <a:gd name="connsiteX37" fmla="*/ 550333 w 931333"/>
                <a:gd name="connsiteY37" fmla="*/ 1032933 h 1371600"/>
                <a:gd name="connsiteX38" fmla="*/ 571500 w 931333"/>
                <a:gd name="connsiteY38" fmla="*/ 1032933 h 1371600"/>
                <a:gd name="connsiteX39" fmla="*/ 571500 w 931333"/>
                <a:gd name="connsiteY39" fmla="*/ 1045633 h 1371600"/>
                <a:gd name="connsiteX40" fmla="*/ 635000 w 931333"/>
                <a:gd name="connsiteY40" fmla="*/ 1045633 h 1371600"/>
                <a:gd name="connsiteX41" fmla="*/ 635000 w 931333"/>
                <a:gd name="connsiteY41" fmla="*/ 1079500 h 1371600"/>
                <a:gd name="connsiteX42" fmla="*/ 711200 w 931333"/>
                <a:gd name="connsiteY42" fmla="*/ 1079500 h 1371600"/>
                <a:gd name="connsiteX43" fmla="*/ 711200 w 931333"/>
                <a:gd name="connsiteY43" fmla="*/ 1159933 h 1371600"/>
                <a:gd name="connsiteX44" fmla="*/ 711200 w 931333"/>
                <a:gd name="connsiteY44" fmla="*/ 1151466 h 1371600"/>
                <a:gd name="connsiteX45" fmla="*/ 711200 w 931333"/>
                <a:gd name="connsiteY45" fmla="*/ 1202266 h 1371600"/>
                <a:gd name="connsiteX46" fmla="*/ 774700 w 931333"/>
                <a:gd name="connsiteY46" fmla="*/ 1202266 h 1371600"/>
                <a:gd name="connsiteX47" fmla="*/ 774700 w 931333"/>
                <a:gd name="connsiteY47" fmla="*/ 1244600 h 1371600"/>
                <a:gd name="connsiteX48" fmla="*/ 825500 w 931333"/>
                <a:gd name="connsiteY48" fmla="*/ 1244600 h 1371600"/>
                <a:gd name="connsiteX49" fmla="*/ 825500 w 931333"/>
                <a:gd name="connsiteY49" fmla="*/ 1295400 h 1371600"/>
                <a:gd name="connsiteX50" fmla="*/ 931333 w 931333"/>
                <a:gd name="connsiteY50" fmla="*/ 1295400 h 1371600"/>
                <a:gd name="connsiteX51" fmla="*/ 931333 w 931333"/>
                <a:gd name="connsiteY51" fmla="*/ 1371600 h 1371600"/>
                <a:gd name="connsiteX0" fmla="*/ 0 w 956733"/>
                <a:gd name="connsiteY0" fmla="*/ 0 h 1382183"/>
                <a:gd name="connsiteX1" fmla="*/ 55033 w 956733"/>
                <a:gd name="connsiteY1" fmla="*/ 0 h 1382183"/>
                <a:gd name="connsiteX2" fmla="*/ 55033 w 956733"/>
                <a:gd name="connsiteY2" fmla="*/ 76200 h 1382183"/>
                <a:gd name="connsiteX3" fmla="*/ 71966 w 956733"/>
                <a:gd name="connsiteY3" fmla="*/ 76200 h 1382183"/>
                <a:gd name="connsiteX4" fmla="*/ 71966 w 956733"/>
                <a:gd name="connsiteY4" fmla="*/ 122766 h 1382183"/>
                <a:gd name="connsiteX5" fmla="*/ 97366 w 956733"/>
                <a:gd name="connsiteY5" fmla="*/ 122766 h 1382183"/>
                <a:gd name="connsiteX6" fmla="*/ 97366 w 956733"/>
                <a:gd name="connsiteY6" fmla="*/ 186266 h 1382183"/>
                <a:gd name="connsiteX7" fmla="*/ 118533 w 956733"/>
                <a:gd name="connsiteY7" fmla="*/ 186266 h 1382183"/>
                <a:gd name="connsiteX8" fmla="*/ 118533 w 956733"/>
                <a:gd name="connsiteY8" fmla="*/ 237066 h 1382183"/>
                <a:gd name="connsiteX9" fmla="*/ 156633 w 956733"/>
                <a:gd name="connsiteY9" fmla="*/ 237066 h 1382183"/>
                <a:gd name="connsiteX10" fmla="*/ 156633 w 956733"/>
                <a:gd name="connsiteY10" fmla="*/ 262466 h 1382183"/>
                <a:gd name="connsiteX11" fmla="*/ 190500 w 956733"/>
                <a:gd name="connsiteY11" fmla="*/ 262466 h 1382183"/>
                <a:gd name="connsiteX12" fmla="*/ 190500 w 956733"/>
                <a:gd name="connsiteY12" fmla="*/ 292100 h 1382183"/>
                <a:gd name="connsiteX13" fmla="*/ 207433 w 956733"/>
                <a:gd name="connsiteY13" fmla="*/ 292100 h 1382183"/>
                <a:gd name="connsiteX14" fmla="*/ 207433 w 956733"/>
                <a:gd name="connsiteY14" fmla="*/ 342900 h 1382183"/>
                <a:gd name="connsiteX15" fmla="*/ 207433 w 956733"/>
                <a:gd name="connsiteY15" fmla="*/ 444500 h 1382183"/>
                <a:gd name="connsiteX16" fmla="*/ 224366 w 956733"/>
                <a:gd name="connsiteY16" fmla="*/ 444500 h 1382183"/>
                <a:gd name="connsiteX17" fmla="*/ 224366 w 956733"/>
                <a:gd name="connsiteY17" fmla="*/ 508000 h 1382183"/>
                <a:gd name="connsiteX18" fmla="*/ 249766 w 956733"/>
                <a:gd name="connsiteY18" fmla="*/ 508000 h 1382183"/>
                <a:gd name="connsiteX19" fmla="*/ 249766 w 956733"/>
                <a:gd name="connsiteY19" fmla="*/ 571500 h 1382183"/>
                <a:gd name="connsiteX20" fmla="*/ 266700 w 956733"/>
                <a:gd name="connsiteY20" fmla="*/ 571500 h 1382183"/>
                <a:gd name="connsiteX21" fmla="*/ 266700 w 956733"/>
                <a:gd name="connsiteY21" fmla="*/ 651933 h 1382183"/>
                <a:gd name="connsiteX22" fmla="*/ 321733 w 956733"/>
                <a:gd name="connsiteY22" fmla="*/ 651933 h 1382183"/>
                <a:gd name="connsiteX23" fmla="*/ 321733 w 956733"/>
                <a:gd name="connsiteY23" fmla="*/ 668866 h 1382183"/>
                <a:gd name="connsiteX24" fmla="*/ 351366 w 956733"/>
                <a:gd name="connsiteY24" fmla="*/ 668866 h 1382183"/>
                <a:gd name="connsiteX25" fmla="*/ 351366 w 956733"/>
                <a:gd name="connsiteY25" fmla="*/ 668866 h 1382183"/>
                <a:gd name="connsiteX26" fmla="*/ 389466 w 956733"/>
                <a:gd name="connsiteY26" fmla="*/ 706966 h 1382183"/>
                <a:gd name="connsiteX27" fmla="*/ 389466 w 956733"/>
                <a:gd name="connsiteY27" fmla="*/ 770466 h 1382183"/>
                <a:gd name="connsiteX28" fmla="*/ 444500 w 956733"/>
                <a:gd name="connsiteY28" fmla="*/ 770466 h 1382183"/>
                <a:gd name="connsiteX29" fmla="*/ 444500 w 956733"/>
                <a:gd name="connsiteY29" fmla="*/ 850900 h 1382183"/>
                <a:gd name="connsiteX30" fmla="*/ 465666 w 956733"/>
                <a:gd name="connsiteY30" fmla="*/ 850900 h 1382183"/>
                <a:gd name="connsiteX31" fmla="*/ 465666 w 956733"/>
                <a:gd name="connsiteY31" fmla="*/ 931333 h 1382183"/>
                <a:gd name="connsiteX32" fmla="*/ 482600 w 956733"/>
                <a:gd name="connsiteY32" fmla="*/ 931333 h 1382183"/>
                <a:gd name="connsiteX33" fmla="*/ 482600 w 956733"/>
                <a:gd name="connsiteY33" fmla="*/ 973666 h 1382183"/>
                <a:gd name="connsiteX34" fmla="*/ 516466 w 956733"/>
                <a:gd name="connsiteY34" fmla="*/ 973666 h 1382183"/>
                <a:gd name="connsiteX35" fmla="*/ 516466 w 956733"/>
                <a:gd name="connsiteY35" fmla="*/ 973666 h 1382183"/>
                <a:gd name="connsiteX36" fmla="*/ 550333 w 956733"/>
                <a:gd name="connsiteY36" fmla="*/ 1007533 h 1382183"/>
                <a:gd name="connsiteX37" fmla="*/ 550333 w 956733"/>
                <a:gd name="connsiteY37" fmla="*/ 1032933 h 1382183"/>
                <a:gd name="connsiteX38" fmla="*/ 571500 w 956733"/>
                <a:gd name="connsiteY38" fmla="*/ 1032933 h 1382183"/>
                <a:gd name="connsiteX39" fmla="*/ 571500 w 956733"/>
                <a:gd name="connsiteY39" fmla="*/ 1045633 h 1382183"/>
                <a:gd name="connsiteX40" fmla="*/ 635000 w 956733"/>
                <a:gd name="connsiteY40" fmla="*/ 1045633 h 1382183"/>
                <a:gd name="connsiteX41" fmla="*/ 635000 w 956733"/>
                <a:gd name="connsiteY41" fmla="*/ 1079500 h 1382183"/>
                <a:gd name="connsiteX42" fmla="*/ 711200 w 956733"/>
                <a:gd name="connsiteY42" fmla="*/ 1079500 h 1382183"/>
                <a:gd name="connsiteX43" fmla="*/ 711200 w 956733"/>
                <a:gd name="connsiteY43" fmla="*/ 1159933 h 1382183"/>
                <a:gd name="connsiteX44" fmla="*/ 711200 w 956733"/>
                <a:gd name="connsiteY44" fmla="*/ 1151466 h 1382183"/>
                <a:gd name="connsiteX45" fmla="*/ 711200 w 956733"/>
                <a:gd name="connsiteY45" fmla="*/ 1202266 h 1382183"/>
                <a:gd name="connsiteX46" fmla="*/ 774700 w 956733"/>
                <a:gd name="connsiteY46" fmla="*/ 1202266 h 1382183"/>
                <a:gd name="connsiteX47" fmla="*/ 774700 w 956733"/>
                <a:gd name="connsiteY47" fmla="*/ 1244600 h 1382183"/>
                <a:gd name="connsiteX48" fmla="*/ 825500 w 956733"/>
                <a:gd name="connsiteY48" fmla="*/ 1244600 h 1382183"/>
                <a:gd name="connsiteX49" fmla="*/ 825500 w 956733"/>
                <a:gd name="connsiteY49" fmla="*/ 1295400 h 1382183"/>
                <a:gd name="connsiteX50" fmla="*/ 931333 w 956733"/>
                <a:gd name="connsiteY50" fmla="*/ 1295400 h 1382183"/>
                <a:gd name="connsiteX51" fmla="*/ 956733 w 956733"/>
                <a:gd name="connsiteY51" fmla="*/ 1382183 h 1382183"/>
                <a:gd name="connsiteX0" fmla="*/ 0 w 956733"/>
                <a:gd name="connsiteY0" fmla="*/ 0 h 1382183"/>
                <a:gd name="connsiteX1" fmla="*/ 55033 w 956733"/>
                <a:gd name="connsiteY1" fmla="*/ 0 h 1382183"/>
                <a:gd name="connsiteX2" fmla="*/ 55033 w 956733"/>
                <a:gd name="connsiteY2" fmla="*/ 76200 h 1382183"/>
                <a:gd name="connsiteX3" fmla="*/ 71966 w 956733"/>
                <a:gd name="connsiteY3" fmla="*/ 76200 h 1382183"/>
                <a:gd name="connsiteX4" fmla="*/ 71966 w 956733"/>
                <a:gd name="connsiteY4" fmla="*/ 122766 h 1382183"/>
                <a:gd name="connsiteX5" fmla="*/ 97366 w 956733"/>
                <a:gd name="connsiteY5" fmla="*/ 122766 h 1382183"/>
                <a:gd name="connsiteX6" fmla="*/ 97366 w 956733"/>
                <a:gd name="connsiteY6" fmla="*/ 186266 h 1382183"/>
                <a:gd name="connsiteX7" fmla="*/ 118533 w 956733"/>
                <a:gd name="connsiteY7" fmla="*/ 186266 h 1382183"/>
                <a:gd name="connsiteX8" fmla="*/ 118533 w 956733"/>
                <a:gd name="connsiteY8" fmla="*/ 237066 h 1382183"/>
                <a:gd name="connsiteX9" fmla="*/ 156633 w 956733"/>
                <a:gd name="connsiteY9" fmla="*/ 237066 h 1382183"/>
                <a:gd name="connsiteX10" fmla="*/ 156633 w 956733"/>
                <a:gd name="connsiteY10" fmla="*/ 262466 h 1382183"/>
                <a:gd name="connsiteX11" fmla="*/ 190500 w 956733"/>
                <a:gd name="connsiteY11" fmla="*/ 262466 h 1382183"/>
                <a:gd name="connsiteX12" fmla="*/ 190500 w 956733"/>
                <a:gd name="connsiteY12" fmla="*/ 292100 h 1382183"/>
                <a:gd name="connsiteX13" fmla="*/ 207433 w 956733"/>
                <a:gd name="connsiteY13" fmla="*/ 292100 h 1382183"/>
                <a:gd name="connsiteX14" fmla="*/ 207433 w 956733"/>
                <a:gd name="connsiteY14" fmla="*/ 342900 h 1382183"/>
                <a:gd name="connsiteX15" fmla="*/ 207433 w 956733"/>
                <a:gd name="connsiteY15" fmla="*/ 444500 h 1382183"/>
                <a:gd name="connsiteX16" fmla="*/ 224366 w 956733"/>
                <a:gd name="connsiteY16" fmla="*/ 444500 h 1382183"/>
                <a:gd name="connsiteX17" fmla="*/ 224366 w 956733"/>
                <a:gd name="connsiteY17" fmla="*/ 508000 h 1382183"/>
                <a:gd name="connsiteX18" fmla="*/ 249766 w 956733"/>
                <a:gd name="connsiteY18" fmla="*/ 508000 h 1382183"/>
                <a:gd name="connsiteX19" fmla="*/ 249766 w 956733"/>
                <a:gd name="connsiteY19" fmla="*/ 571500 h 1382183"/>
                <a:gd name="connsiteX20" fmla="*/ 266700 w 956733"/>
                <a:gd name="connsiteY20" fmla="*/ 571500 h 1382183"/>
                <a:gd name="connsiteX21" fmla="*/ 266700 w 956733"/>
                <a:gd name="connsiteY21" fmla="*/ 651933 h 1382183"/>
                <a:gd name="connsiteX22" fmla="*/ 321733 w 956733"/>
                <a:gd name="connsiteY22" fmla="*/ 651933 h 1382183"/>
                <a:gd name="connsiteX23" fmla="*/ 321733 w 956733"/>
                <a:gd name="connsiteY23" fmla="*/ 668866 h 1382183"/>
                <a:gd name="connsiteX24" fmla="*/ 351366 w 956733"/>
                <a:gd name="connsiteY24" fmla="*/ 668866 h 1382183"/>
                <a:gd name="connsiteX25" fmla="*/ 351366 w 956733"/>
                <a:gd name="connsiteY25" fmla="*/ 668866 h 1382183"/>
                <a:gd name="connsiteX26" fmla="*/ 389466 w 956733"/>
                <a:gd name="connsiteY26" fmla="*/ 706966 h 1382183"/>
                <a:gd name="connsiteX27" fmla="*/ 389466 w 956733"/>
                <a:gd name="connsiteY27" fmla="*/ 770466 h 1382183"/>
                <a:gd name="connsiteX28" fmla="*/ 444500 w 956733"/>
                <a:gd name="connsiteY28" fmla="*/ 770466 h 1382183"/>
                <a:gd name="connsiteX29" fmla="*/ 444500 w 956733"/>
                <a:gd name="connsiteY29" fmla="*/ 850900 h 1382183"/>
                <a:gd name="connsiteX30" fmla="*/ 465666 w 956733"/>
                <a:gd name="connsiteY30" fmla="*/ 850900 h 1382183"/>
                <a:gd name="connsiteX31" fmla="*/ 465666 w 956733"/>
                <a:gd name="connsiteY31" fmla="*/ 931333 h 1382183"/>
                <a:gd name="connsiteX32" fmla="*/ 482600 w 956733"/>
                <a:gd name="connsiteY32" fmla="*/ 931333 h 1382183"/>
                <a:gd name="connsiteX33" fmla="*/ 482600 w 956733"/>
                <a:gd name="connsiteY33" fmla="*/ 973666 h 1382183"/>
                <a:gd name="connsiteX34" fmla="*/ 516466 w 956733"/>
                <a:gd name="connsiteY34" fmla="*/ 973666 h 1382183"/>
                <a:gd name="connsiteX35" fmla="*/ 516466 w 956733"/>
                <a:gd name="connsiteY35" fmla="*/ 973666 h 1382183"/>
                <a:gd name="connsiteX36" fmla="*/ 550333 w 956733"/>
                <a:gd name="connsiteY36" fmla="*/ 1007533 h 1382183"/>
                <a:gd name="connsiteX37" fmla="*/ 550333 w 956733"/>
                <a:gd name="connsiteY37" fmla="*/ 1032933 h 1382183"/>
                <a:gd name="connsiteX38" fmla="*/ 571500 w 956733"/>
                <a:gd name="connsiteY38" fmla="*/ 1032933 h 1382183"/>
                <a:gd name="connsiteX39" fmla="*/ 571500 w 956733"/>
                <a:gd name="connsiteY39" fmla="*/ 1045633 h 1382183"/>
                <a:gd name="connsiteX40" fmla="*/ 635000 w 956733"/>
                <a:gd name="connsiteY40" fmla="*/ 1045633 h 1382183"/>
                <a:gd name="connsiteX41" fmla="*/ 635000 w 956733"/>
                <a:gd name="connsiteY41" fmla="*/ 1079500 h 1382183"/>
                <a:gd name="connsiteX42" fmla="*/ 711200 w 956733"/>
                <a:gd name="connsiteY42" fmla="*/ 1079500 h 1382183"/>
                <a:gd name="connsiteX43" fmla="*/ 711200 w 956733"/>
                <a:gd name="connsiteY43" fmla="*/ 1159933 h 1382183"/>
                <a:gd name="connsiteX44" fmla="*/ 711200 w 956733"/>
                <a:gd name="connsiteY44" fmla="*/ 1151466 h 1382183"/>
                <a:gd name="connsiteX45" fmla="*/ 711200 w 956733"/>
                <a:gd name="connsiteY45" fmla="*/ 1202266 h 1382183"/>
                <a:gd name="connsiteX46" fmla="*/ 774700 w 956733"/>
                <a:gd name="connsiteY46" fmla="*/ 1202266 h 1382183"/>
                <a:gd name="connsiteX47" fmla="*/ 774700 w 956733"/>
                <a:gd name="connsiteY47" fmla="*/ 1244600 h 1382183"/>
                <a:gd name="connsiteX48" fmla="*/ 825500 w 956733"/>
                <a:gd name="connsiteY48" fmla="*/ 1244600 h 1382183"/>
                <a:gd name="connsiteX49" fmla="*/ 825500 w 956733"/>
                <a:gd name="connsiteY49" fmla="*/ 1295400 h 1382183"/>
                <a:gd name="connsiteX50" fmla="*/ 944033 w 956733"/>
                <a:gd name="connsiteY50" fmla="*/ 1297517 h 1382183"/>
                <a:gd name="connsiteX51" fmla="*/ 956733 w 956733"/>
                <a:gd name="connsiteY51" fmla="*/ 1382183 h 1382183"/>
                <a:gd name="connsiteX0" fmla="*/ 0 w 946150"/>
                <a:gd name="connsiteY0" fmla="*/ 0 h 1407583"/>
                <a:gd name="connsiteX1" fmla="*/ 55033 w 946150"/>
                <a:gd name="connsiteY1" fmla="*/ 0 h 1407583"/>
                <a:gd name="connsiteX2" fmla="*/ 55033 w 946150"/>
                <a:gd name="connsiteY2" fmla="*/ 76200 h 1407583"/>
                <a:gd name="connsiteX3" fmla="*/ 71966 w 946150"/>
                <a:gd name="connsiteY3" fmla="*/ 76200 h 1407583"/>
                <a:gd name="connsiteX4" fmla="*/ 71966 w 946150"/>
                <a:gd name="connsiteY4" fmla="*/ 122766 h 1407583"/>
                <a:gd name="connsiteX5" fmla="*/ 97366 w 946150"/>
                <a:gd name="connsiteY5" fmla="*/ 122766 h 1407583"/>
                <a:gd name="connsiteX6" fmla="*/ 97366 w 946150"/>
                <a:gd name="connsiteY6" fmla="*/ 186266 h 1407583"/>
                <a:gd name="connsiteX7" fmla="*/ 118533 w 946150"/>
                <a:gd name="connsiteY7" fmla="*/ 186266 h 1407583"/>
                <a:gd name="connsiteX8" fmla="*/ 118533 w 946150"/>
                <a:gd name="connsiteY8" fmla="*/ 237066 h 1407583"/>
                <a:gd name="connsiteX9" fmla="*/ 156633 w 946150"/>
                <a:gd name="connsiteY9" fmla="*/ 237066 h 1407583"/>
                <a:gd name="connsiteX10" fmla="*/ 156633 w 946150"/>
                <a:gd name="connsiteY10" fmla="*/ 262466 h 1407583"/>
                <a:gd name="connsiteX11" fmla="*/ 190500 w 946150"/>
                <a:gd name="connsiteY11" fmla="*/ 262466 h 1407583"/>
                <a:gd name="connsiteX12" fmla="*/ 190500 w 946150"/>
                <a:gd name="connsiteY12" fmla="*/ 292100 h 1407583"/>
                <a:gd name="connsiteX13" fmla="*/ 207433 w 946150"/>
                <a:gd name="connsiteY13" fmla="*/ 292100 h 1407583"/>
                <a:gd name="connsiteX14" fmla="*/ 207433 w 946150"/>
                <a:gd name="connsiteY14" fmla="*/ 342900 h 1407583"/>
                <a:gd name="connsiteX15" fmla="*/ 207433 w 946150"/>
                <a:gd name="connsiteY15" fmla="*/ 444500 h 1407583"/>
                <a:gd name="connsiteX16" fmla="*/ 224366 w 946150"/>
                <a:gd name="connsiteY16" fmla="*/ 444500 h 1407583"/>
                <a:gd name="connsiteX17" fmla="*/ 224366 w 946150"/>
                <a:gd name="connsiteY17" fmla="*/ 508000 h 1407583"/>
                <a:gd name="connsiteX18" fmla="*/ 249766 w 946150"/>
                <a:gd name="connsiteY18" fmla="*/ 508000 h 1407583"/>
                <a:gd name="connsiteX19" fmla="*/ 249766 w 946150"/>
                <a:gd name="connsiteY19" fmla="*/ 571500 h 1407583"/>
                <a:gd name="connsiteX20" fmla="*/ 266700 w 946150"/>
                <a:gd name="connsiteY20" fmla="*/ 571500 h 1407583"/>
                <a:gd name="connsiteX21" fmla="*/ 266700 w 946150"/>
                <a:gd name="connsiteY21" fmla="*/ 651933 h 1407583"/>
                <a:gd name="connsiteX22" fmla="*/ 321733 w 946150"/>
                <a:gd name="connsiteY22" fmla="*/ 651933 h 1407583"/>
                <a:gd name="connsiteX23" fmla="*/ 321733 w 946150"/>
                <a:gd name="connsiteY23" fmla="*/ 668866 h 1407583"/>
                <a:gd name="connsiteX24" fmla="*/ 351366 w 946150"/>
                <a:gd name="connsiteY24" fmla="*/ 668866 h 1407583"/>
                <a:gd name="connsiteX25" fmla="*/ 351366 w 946150"/>
                <a:gd name="connsiteY25" fmla="*/ 668866 h 1407583"/>
                <a:gd name="connsiteX26" fmla="*/ 389466 w 946150"/>
                <a:gd name="connsiteY26" fmla="*/ 706966 h 1407583"/>
                <a:gd name="connsiteX27" fmla="*/ 389466 w 946150"/>
                <a:gd name="connsiteY27" fmla="*/ 770466 h 1407583"/>
                <a:gd name="connsiteX28" fmla="*/ 444500 w 946150"/>
                <a:gd name="connsiteY28" fmla="*/ 770466 h 1407583"/>
                <a:gd name="connsiteX29" fmla="*/ 444500 w 946150"/>
                <a:gd name="connsiteY29" fmla="*/ 850900 h 1407583"/>
                <a:gd name="connsiteX30" fmla="*/ 465666 w 946150"/>
                <a:gd name="connsiteY30" fmla="*/ 850900 h 1407583"/>
                <a:gd name="connsiteX31" fmla="*/ 465666 w 946150"/>
                <a:gd name="connsiteY31" fmla="*/ 931333 h 1407583"/>
                <a:gd name="connsiteX32" fmla="*/ 482600 w 946150"/>
                <a:gd name="connsiteY32" fmla="*/ 931333 h 1407583"/>
                <a:gd name="connsiteX33" fmla="*/ 482600 w 946150"/>
                <a:gd name="connsiteY33" fmla="*/ 973666 h 1407583"/>
                <a:gd name="connsiteX34" fmla="*/ 516466 w 946150"/>
                <a:gd name="connsiteY34" fmla="*/ 973666 h 1407583"/>
                <a:gd name="connsiteX35" fmla="*/ 516466 w 946150"/>
                <a:gd name="connsiteY35" fmla="*/ 973666 h 1407583"/>
                <a:gd name="connsiteX36" fmla="*/ 550333 w 946150"/>
                <a:gd name="connsiteY36" fmla="*/ 1007533 h 1407583"/>
                <a:gd name="connsiteX37" fmla="*/ 550333 w 946150"/>
                <a:gd name="connsiteY37" fmla="*/ 1032933 h 1407583"/>
                <a:gd name="connsiteX38" fmla="*/ 571500 w 946150"/>
                <a:gd name="connsiteY38" fmla="*/ 1032933 h 1407583"/>
                <a:gd name="connsiteX39" fmla="*/ 571500 w 946150"/>
                <a:gd name="connsiteY39" fmla="*/ 1045633 h 1407583"/>
                <a:gd name="connsiteX40" fmla="*/ 635000 w 946150"/>
                <a:gd name="connsiteY40" fmla="*/ 1045633 h 1407583"/>
                <a:gd name="connsiteX41" fmla="*/ 635000 w 946150"/>
                <a:gd name="connsiteY41" fmla="*/ 1079500 h 1407583"/>
                <a:gd name="connsiteX42" fmla="*/ 711200 w 946150"/>
                <a:gd name="connsiteY42" fmla="*/ 1079500 h 1407583"/>
                <a:gd name="connsiteX43" fmla="*/ 711200 w 946150"/>
                <a:gd name="connsiteY43" fmla="*/ 1159933 h 1407583"/>
                <a:gd name="connsiteX44" fmla="*/ 711200 w 946150"/>
                <a:gd name="connsiteY44" fmla="*/ 1151466 h 1407583"/>
                <a:gd name="connsiteX45" fmla="*/ 711200 w 946150"/>
                <a:gd name="connsiteY45" fmla="*/ 1202266 h 1407583"/>
                <a:gd name="connsiteX46" fmla="*/ 774700 w 946150"/>
                <a:gd name="connsiteY46" fmla="*/ 1202266 h 1407583"/>
                <a:gd name="connsiteX47" fmla="*/ 774700 w 946150"/>
                <a:gd name="connsiteY47" fmla="*/ 1244600 h 1407583"/>
                <a:gd name="connsiteX48" fmla="*/ 825500 w 946150"/>
                <a:gd name="connsiteY48" fmla="*/ 1244600 h 1407583"/>
                <a:gd name="connsiteX49" fmla="*/ 825500 w 946150"/>
                <a:gd name="connsiteY49" fmla="*/ 1295400 h 1407583"/>
                <a:gd name="connsiteX50" fmla="*/ 944033 w 946150"/>
                <a:gd name="connsiteY50" fmla="*/ 1297517 h 1407583"/>
                <a:gd name="connsiteX51" fmla="*/ 946150 w 946150"/>
                <a:gd name="connsiteY51" fmla="*/ 1407583 h 1407583"/>
                <a:gd name="connsiteX0" fmla="*/ 0 w 946150"/>
                <a:gd name="connsiteY0" fmla="*/ 0 h 1407583"/>
                <a:gd name="connsiteX1" fmla="*/ 55033 w 946150"/>
                <a:gd name="connsiteY1" fmla="*/ 0 h 1407583"/>
                <a:gd name="connsiteX2" fmla="*/ 55033 w 946150"/>
                <a:gd name="connsiteY2" fmla="*/ 76200 h 1407583"/>
                <a:gd name="connsiteX3" fmla="*/ 71966 w 946150"/>
                <a:gd name="connsiteY3" fmla="*/ 76200 h 1407583"/>
                <a:gd name="connsiteX4" fmla="*/ 71966 w 946150"/>
                <a:gd name="connsiteY4" fmla="*/ 122766 h 1407583"/>
                <a:gd name="connsiteX5" fmla="*/ 97366 w 946150"/>
                <a:gd name="connsiteY5" fmla="*/ 122766 h 1407583"/>
                <a:gd name="connsiteX6" fmla="*/ 97366 w 946150"/>
                <a:gd name="connsiteY6" fmla="*/ 186266 h 1407583"/>
                <a:gd name="connsiteX7" fmla="*/ 118533 w 946150"/>
                <a:gd name="connsiteY7" fmla="*/ 186266 h 1407583"/>
                <a:gd name="connsiteX8" fmla="*/ 118533 w 946150"/>
                <a:gd name="connsiteY8" fmla="*/ 237066 h 1407583"/>
                <a:gd name="connsiteX9" fmla="*/ 156633 w 946150"/>
                <a:gd name="connsiteY9" fmla="*/ 237066 h 1407583"/>
                <a:gd name="connsiteX10" fmla="*/ 156633 w 946150"/>
                <a:gd name="connsiteY10" fmla="*/ 262466 h 1407583"/>
                <a:gd name="connsiteX11" fmla="*/ 190500 w 946150"/>
                <a:gd name="connsiteY11" fmla="*/ 262466 h 1407583"/>
                <a:gd name="connsiteX12" fmla="*/ 190500 w 946150"/>
                <a:gd name="connsiteY12" fmla="*/ 292100 h 1407583"/>
                <a:gd name="connsiteX13" fmla="*/ 207433 w 946150"/>
                <a:gd name="connsiteY13" fmla="*/ 292100 h 1407583"/>
                <a:gd name="connsiteX14" fmla="*/ 207433 w 946150"/>
                <a:gd name="connsiteY14" fmla="*/ 342900 h 1407583"/>
                <a:gd name="connsiteX15" fmla="*/ 207433 w 946150"/>
                <a:gd name="connsiteY15" fmla="*/ 444500 h 1407583"/>
                <a:gd name="connsiteX16" fmla="*/ 224366 w 946150"/>
                <a:gd name="connsiteY16" fmla="*/ 444500 h 1407583"/>
                <a:gd name="connsiteX17" fmla="*/ 224366 w 946150"/>
                <a:gd name="connsiteY17" fmla="*/ 508000 h 1407583"/>
                <a:gd name="connsiteX18" fmla="*/ 249766 w 946150"/>
                <a:gd name="connsiteY18" fmla="*/ 508000 h 1407583"/>
                <a:gd name="connsiteX19" fmla="*/ 249766 w 946150"/>
                <a:gd name="connsiteY19" fmla="*/ 571500 h 1407583"/>
                <a:gd name="connsiteX20" fmla="*/ 266700 w 946150"/>
                <a:gd name="connsiteY20" fmla="*/ 571500 h 1407583"/>
                <a:gd name="connsiteX21" fmla="*/ 266700 w 946150"/>
                <a:gd name="connsiteY21" fmla="*/ 651933 h 1407583"/>
                <a:gd name="connsiteX22" fmla="*/ 321733 w 946150"/>
                <a:gd name="connsiteY22" fmla="*/ 651933 h 1407583"/>
                <a:gd name="connsiteX23" fmla="*/ 321733 w 946150"/>
                <a:gd name="connsiteY23" fmla="*/ 668866 h 1407583"/>
                <a:gd name="connsiteX24" fmla="*/ 351366 w 946150"/>
                <a:gd name="connsiteY24" fmla="*/ 668866 h 1407583"/>
                <a:gd name="connsiteX25" fmla="*/ 351366 w 946150"/>
                <a:gd name="connsiteY25" fmla="*/ 668866 h 1407583"/>
                <a:gd name="connsiteX26" fmla="*/ 389466 w 946150"/>
                <a:gd name="connsiteY26" fmla="*/ 706966 h 1407583"/>
                <a:gd name="connsiteX27" fmla="*/ 389466 w 946150"/>
                <a:gd name="connsiteY27" fmla="*/ 770466 h 1407583"/>
                <a:gd name="connsiteX28" fmla="*/ 444500 w 946150"/>
                <a:gd name="connsiteY28" fmla="*/ 770466 h 1407583"/>
                <a:gd name="connsiteX29" fmla="*/ 444500 w 946150"/>
                <a:gd name="connsiteY29" fmla="*/ 850900 h 1407583"/>
                <a:gd name="connsiteX30" fmla="*/ 465666 w 946150"/>
                <a:gd name="connsiteY30" fmla="*/ 850900 h 1407583"/>
                <a:gd name="connsiteX31" fmla="*/ 465666 w 946150"/>
                <a:gd name="connsiteY31" fmla="*/ 931333 h 1407583"/>
                <a:gd name="connsiteX32" fmla="*/ 482600 w 946150"/>
                <a:gd name="connsiteY32" fmla="*/ 931333 h 1407583"/>
                <a:gd name="connsiteX33" fmla="*/ 482600 w 946150"/>
                <a:gd name="connsiteY33" fmla="*/ 973666 h 1407583"/>
                <a:gd name="connsiteX34" fmla="*/ 516466 w 946150"/>
                <a:gd name="connsiteY34" fmla="*/ 973666 h 1407583"/>
                <a:gd name="connsiteX35" fmla="*/ 516466 w 946150"/>
                <a:gd name="connsiteY35" fmla="*/ 973666 h 1407583"/>
                <a:gd name="connsiteX36" fmla="*/ 522817 w 946150"/>
                <a:gd name="connsiteY36" fmla="*/ 1007533 h 1407583"/>
                <a:gd name="connsiteX37" fmla="*/ 550333 w 946150"/>
                <a:gd name="connsiteY37" fmla="*/ 1032933 h 1407583"/>
                <a:gd name="connsiteX38" fmla="*/ 571500 w 946150"/>
                <a:gd name="connsiteY38" fmla="*/ 1032933 h 1407583"/>
                <a:gd name="connsiteX39" fmla="*/ 571500 w 946150"/>
                <a:gd name="connsiteY39" fmla="*/ 1045633 h 1407583"/>
                <a:gd name="connsiteX40" fmla="*/ 635000 w 946150"/>
                <a:gd name="connsiteY40" fmla="*/ 1045633 h 1407583"/>
                <a:gd name="connsiteX41" fmla="*/ 635000 w 946150"/>
                <a:gd name="connsiteY41" fmla="*/ 1079500 h 1407583"/>
                <a:gd name="connsiteX42" fmla="*/ 711200 w 946150"/>
                <a:gd name="connsiteY42" fmla="*/ 1079500 h 1407583"/>
                <a:gd name="connsiteX43" fmla="*/ 711200 w 946150"/>
                <a:gd name="connsiteY43" fmla="*/ 1159933 h 1407583"/>
                <a:gd name="connsiteX44" fmla="*/ 711200 w 946150"/>
                <a:gd name="connsiteY44" fmla="*/ 1151466 h 1407583"/>
                <a:gd name="connsiteX45" fmla="*/ 711200 w 946150"/>
                <a:gd name="connsiteY45" fmla="*/ 1202266 h 1407583"/>
                <a:gd name="connsiteX46" fmla="*/ 774700 w 946150"/>
                <a:gd name="connsiteY46" fmla="*/ 1202266 h 1407583"/>
                <a:gd name="connsiteX47" fmla="*/ 774700 w 946150"/>
                <a:gd name="connsiteY47" fmla="*/ 1244600 h 1407583"/>
                <a:gd name="connsiteX48" fmla="*/ 825500 w 946150"/>
                <a:gd name="connsiteY48" fmla="*/ 1244600 h 1407583"/>
                <a:gd name="connsiteX49" fmla="*/ 825500 w 946150"/>
                <a:gd name="connsiteY49" fmla="*/ 1295400 h 1407583"/>
                <a:gd name="connsiteX50" fmla="*/ 944033 w 946150"/>
                <a:gd name="connsiteY50" fmla="*/ 1297517 h 1407583"/>
                <a:gd name="connsiteX51" fmla="*/ 946150 w 946150"/>
                <a:gd name="connsiteY51" fmla="*/ 1407583 h 1407583"/>
                <a:gd name="connsiteX0" fmla="*/ 0 w 946150"/>
                <a:gd name="connsiteY0" fmla="*/ 0 h 1407583"/>
                <a:gd name="connsiteX1" fmla="*/ 55033 w 946150"/>
                <a:gd name="connsiteY1" fmla="*/ 0 h 1407583"/>
                <a:gd name="connsiteX2" fmla="*/ 55033 w 946150"/>
                <a:gd name="connsiteY2" fmla="*/ 76200 h 1407583"/>
                <a:gd name="connsiteX3" fmla="*/ 71966 w 946150"/>
                <a:gd name="connsiteY3" fmla="*/ 76200 h 1407583"/>
                <a:gd name="connsiteX4" fmla="*/ 71966 w 946150"/>
                <a:gd name="connsiteY4" fmla="*/ 122766 h 1407583"/>
                <a:gd name="connsiteX5" fmla="*/ 97366 w 946150"/>
                <a:gd name="connsiteY5" fmla="*/ 122766 h 1407583"/>
                <a:gd name="connsiteX6" fmla="*/ 97366 w 946150"/>
                <a:gd name="connsiteY6" fmla="*/ 186266 h 1407583"/>
                <a:gd name="connsiteX7" fmla="*/ 118533 w 946150"/>
                <a:gd name="connsiteY7" fmla="*/ 186266 h 1407583"/>
                <a:gd name="connsiteX8" fmla="*/ 118533 w 946150"/>
                <a:gd name="connsiteY8" fmla="*/ 237066 h 1407583"/>
                <a:gd name="connsiteX9" fmla="*/ 156633 w 946150"/>
                <a:gd name="connsiteY9" fmla="*/ 237066 h 1407583"/>
                <a:gd name="connsiteX10" fmla="*/ 156633 w 946150"/>
                <a:gd name="connsiteY10" fmla="*/ 262466 h 1407583"/>
                <a:gd name="connsiteX11" fmla="*/ 190500 w 946150"/>
                <a:gd name="connsiteY11" fmla="*/ 262466 h 1407583"/>
                <a:gd name="connsiteX12" fmla="*/ 190500 w 946150"/>
                <a:gd name="connsiteY12" fmla="*/ 292100 h 1407583"/>
                <a:gd name="connsiteX13" fmla="*/ 207433 w 946150"/>
                <a:gd name="connsiteY13" fmla="*/ 292100 h 1407583"/>
                <a:gd name="connsiteX14" fmla="*/ 207433 w 946150"/>
                <a:gd name="connsiteY14" fmla="*/ 342900 h 1407583"/>
                <a:gd name="connsiteX15" fmla="*/ 207433 w 946150"/>
                <a:gd name="connsiteY15" fmla="*/ 444500 h 1407583"/>
                <a:gd name="connsiteX16" fmla="*/ 224366 w 946150"/>
                <a:gd name="connsiteY16" fmla="*/ 444500 h 1407583"/>
                <a:gd name="connsiteX17" fmla="*/ 224366 w 946150"/>
                <a:gd name="connsiteY17" fmla="*/ 508000 h 1407583"/>
                <a:gd name="connsiteX18" fmla="*/ 249766 w 946150"/>
                <a:gd name="connsiteY18" fmla="*/ 508000 h 1407583"/>
                <a:gd name="connsiteX19" fmla="*/ 249766 w 946150"/>
                <a:gd name="connsiteY19" fmla="*/ 571500 h 1407583"/>
                <a:gd name="connsiteX20" fmla="*/ 266700 w 946150"/>
                <a:gd name="connsiteY20" fmla="*/ 571500 h 1407583"/>
                <a:gd name="connsiteX21" fmla="*/ 266700 w 946150"/>
                <a:gd name="connsiteY21" fmla="*/ 651933 h 1407583"/>
                <a:gd name="connsiteX22" fmla="*/ 321733 w 946150"/>
                <a:gd name="connsiteY22" fmla="*/ 651933 h 1407583"/>
                <a:gd name="connsiteX23" fmla="*/ 321733 w 946150"/>
                <a:gd name="connsiteY23" fmla="*/ 668866 h 1407583"/>
                <a:gd name="connsiteX24" fmla="*/ 351366 w 946150"/>
                <a:gd name="connsiteY24" fmla="*/ 668866 h 1407583"/>
                <a:gd name="connsiteX25" fmla="*/ 345016 w 946150"/>
                <a:gd name="connsiteY25" fmla="*/ 698499 h 1407583"/>
                <a:gd name="connsiteX26" fmla="*/ 389466 w 946150"/>
                <a:gd name="connsiteY26" fmla="*/ 706966 h 1407583"/>
                <a:gd name="connsiteX27" fmla="*/ 389466 w 946150"/>
                <a:gd name="connsiteY27" fmla="*/ 770466 h 1407583"/>
                <a:gd name="connsiteX28" fmla="*/ 444500 w 946150"/>
                <a:gd name="connsiteY28" fmla="*/ 770466 h 1407583"/>
                <a:gd name="connsiteX29" fmla="*/ 444500 w 946150"/>
                <a:gd name="connsiteY29" fmla="*/ 850900 h 1407583"/>
                <a:gd name="connsiteX30" fmla="*/ 465666 w 946150"/>
                <a:gd name="connsiteY30" fmla="*/ 850900 h 1407583"/>
                <a:gd name="connsiteX31" fmla="*/ 465666 w 946150"/>
                <a:gd name="connsiteY31" fmla="*/ 931333 h 1407583"/>
                <a:gd name="connsiteX32" fmla="*/ 482600 w 946150"/>
                <a:gd name="connsiteY32" fmla="*/ 931333 h 1407583"/>
                <a:gd name="connsiteX33" fmla="*/ 482600 w 946150"/>
                <a:gd name="connsiteY33" fmla="*/ 973666 h 1407583"/>
                <a:gd name="connsiteX34" fmla="*/ 516466 w 946150"/>
                <a:gd name="connsiteY34" fmla="*/ 973666 h 1407583"/>
                <a:gd name="connsiteX35" fmla="*/ 516466 w 946150"/>
                <a:gd name="connsiteY35" fmla="*/ 973666 h 1407583"/>
                <a:gd name="connsiteX36" fmla="*/ 522817 w 946150"/>
                <a:gd name="connsiteY36" fmla="*/ 1007533 h 1407583"/>
                <a:gd name="connsiteX37" fmla="*/ 550333 w 946150"/>
                <a:gd name="connsiteY37" fmla="*/ 1032933 h 1407583"/>
                <a:gd name="connsiteX38" fmla="*/ 571500 w 946150"/>
                <a:gd name="connsiteY38" fmla="*/ 1032933 h 1407583"/>
                <a:gd name="connsiteX39" fmla="*/ 571500 w 946150"/>
                <a:gd name="connsiteY39" fmla="*/ 1045633 h 1407583"/>
                <a:gd name="connsiteX40" fmla="*/ 635000 w 946150"/>
                <a:gd name="connsiteY40" fmla="*/ 1045633 h 1407583"/>
                <a:gd name="connsiteX41" fmla="*/ 635000 w 946150"/>
                <a:gd name="connsiteY41" fmla="*/ 1079500 h 1407583"/>
                <a:gd name="connsiteX42" fmla="*/ 711200 w 946150"/>
                <a:gd name="connsiteY42" fmla="*/ 1079500 h 1407583"/>
                <a:gd name="connsiteX43" fmla="*/ 711200 w 946150"/>
                <a:gd name="connsiteY43" fmla="*/ 1159933 h 1407583"/>
                <a:gd name="connsiteX44" fmla="*/ 711200 w 946150"/>
                <a:gd name="connsiteY44" fmla="*/ 1151466 h 1407583"/>
                <a:gd name="connsiteX45" fmla="*/ 711200 w 946150"/>
                <a:gd name="connsiteY45" fmla="*/ 1202266 h 1407583"/>
                <a:gd name="connsiteX46" fmla="*/ 774700 w 946150"/>
                <a:gd name="connsiteY46" fmla="*/ 1202266 h 1407583"/>
                <a:gd name="connsiteX47" fmla="*/ 774700 w 946150"/>
                <a:gd name="connsiteY47" fmla="*/ 1244600 h 1407583"/>
                <a:gd name="connsiteX48" fmla="*/ 825500 w 946150"/>
                <a:gd name="connsiteY48" fmla="*/ 1244600 h 1407583"/>
                <a:gd name="connsiteX49" fmla="*/ 825500 w 946150"/>
                <a:gd name="connsiteY49" fmla="*/ 1295400 h 1407583"/>
                <a:gd name="connsiteX50" fmla="*/ 944033 w 946150"/>
                <a:gd name="connsiteY50" fmla="*/ 1297517 h 1407583"/>
                <a:gd name="connsiteX51" fmla="*/ 946150 w 946150"/>
                <a:gd name="connsiteY51" fmla="*/ 1407583 h 140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46150" h="1407583">
                  <a:moveTo>
                    <a:pt x="0" y="0"/>
                  </a:moveTo>
                  <a:lnTo>
                    <a:pt x="55033" y="0"/>
                  </a:lnTo>
                  <a:lnTo>
                    <a:pt x="55033" y="76200"/>
                  </a:lnTo>
                  <a:lnTo>
                    <a:pt x="71966" y="76200"/>
                  </a:lnTo>
                  <a:lnTo>
                    <a:pt x="71966" y="122766"/>
                  </a:lnTo>
                  <a:lnTo>
                    <a:pt x="97366" y="122766"/>
                  </a:lnTo>
                  <a:lnTo>
                    <a:pt x="97366" y="186266"/>
                  </a:lnTo>
                  <a:lnTo>
                    <a:pt x="118533" y="186266"/>
                  </a:lnTo>
                  <a:lnTo>
                    <a:pt x="118533" y="237066"/>
                  </a:lnTo>
                  <a:lnTo>
                    <a:pt x="156633" y="237066"/>
                  </a:lnTo>
                  <a:lnTo>
                    <a:pt x="156633" y="262466"/>
                  </a:lnTo>
                  <a:lnTo>
                    <a:pt x="190500" y="262466"/>
                  </a:lnTo>
                  <a:lnTo>
                    <a:pt x="190500" y="292100"/>
                  </a:lnTo>
                  <a:lnTo>
                    <a:pt x="207433" y="292100"/>
                  </a:lnTo>
                  <a:lnTo>
                    <a:pt x="207433" y="342900"/>
                  </a:lnTo>
                  <a:lnTo>
                    <a:pt x="207433" y="444500"/>
                  </a:lnTo>
                  <a:lnTo>
                    <a:pt x="224366" y="444500"/>
                  </a:lnTo>
                  <a:lnTo>
                    <a:pt x="224366" y="508000"/>
                  </a:lnTo>
                  <a:lnTo>
                    <a:pt x="249766" y="508000"/>
                  </a:lnTo>
                  <a:lnTo>
                    <a:pt x="249766" y="571500"/>
                  </a:lnTo>
                  <a:lnTo>
                    <a:pt x="266700" y="571500"/>
                  </a:lnTo>
                  <a:lnTo>
                    <a:pt x="266700" y="651933"/>
                  </a:lnTo>
                  <a:lnTo>
                    <a:pt x="321733" y="651933"/>
                  </a:lnTo>
                  <a:lnTo>
                    <a:pt x="321733" y="668866"/>
                  </a:lnTo>
                  <a:lnTo>
                    <a:pt x="351366" y="668866"/>
                  </a:lnTo>
                  <a:lnTo>
                    <a:pt x="345016" y="698499"/>
                  </a:lnTo>
                  <a:lnTo>
                    <a:pt x="389466" y="706966"/>
                  </a:lnTo>
                  <a:lnTo>
                    <a:pt x="389466" y="770466"/>
                  </a:lnTo>
                  <a:lnTo>
                    <a:pt x="444500" y="770466"/>
                  </a:lnTo>
                  <a:lnTo>
                    <a:pt x="444500" y="850900"/>
                  </a:lnTo>
                  <a:lnTo>
                    <a:pt x="465666" y="850900"/>
                  </a:lnTo>
                  <a:lnTo>
                    <a:pt x="465666" y="931333"/>
                  </a:lnTo>
                  <a:lnTo>
                    <a:pt x="482600" y="931333"/>
                  </a:lnTo>
                  <a:lnTo>
                    <a:pt x="482600" y="973666"/>
                  </a:lnTo>
                  <a:lnTo>
                    <a:pt x="516466" y="973666"/>
                  </a:lnTo>
                  <a:lnTo>
                    <a:pt x="516466" y="973666"/>
                  </a:lnTo>
                  <a:lnTo>
                    <a:pt x="522817" y="1007533"/>
                  </a:lnTo>
                  <a:lnTo>
                    <a:pt x="550333" y="1032933"/>
                  </a:lnTo>
                  <a:lnTo>
                    <a:pt x="571500" y="1032933"/>
                  </a:lnTo>
                  <a:lnTo>
                    <a:pt x="571500" y="1045633"/>
                  </a:lnTo>
                  <a:lnTo>
                    <a:pt x="635000" y="1045633"/>
                  </a:lnTo>
                  <a:lnTo>
                    <a:pt x="635000" y="1079500"/>
                  </a:lnTo>
                  <a:lnTo>
                    <a:pt x="711200" y="1079500"/>
                  </a:lnTo>
                  <a:lnTo>
                    <a:pt x="711200" y="1159933"/>
                  </a:lnTo>
                  <a:lnTo>
                    <a:pt x="711200" y="1151466"/>
                  </a:lnTo>
                  <a:lnTo>
                    <a:pt x="711200" y="1202266"/>
                  </a:lnTo>
                  <a:lnTo>
                    <a:pt x="774700" y="1202266"/>
                  </a:lnTo>
                  <a:lnTo>
                    <a:pt x="774700" y="1244600"/>
                  </a:lnTo>
                  <a:lnTo>
                    <a:pt x="825500" y="1244600"/>
                  </a:lnTo>
                  <a:lnTo>
                    <a:pt x="825500" y="1295400"/>
                  </a:lnTo>
                  <a:lnTo>
                    <a:pt x="944033" y="1297517"/>
                  </a:lnTo>
                  <a:cubicBezTo>
                    <a:pt x="944033" y="1322917"/>
                    <a:pt x="946150" y="1382183"/>
                    <a:pt x="946150" y="1407583"/>
                  </a:cubicBezTo>
                </a:path>
              </a:pathLst>
            </a:custGeom>
            <a:noFill/>
            <a:ln w="28575">
              <a:solidFill>
                <a:schemeClr val="accent1"/>
              </a:solidFill>
              <a:miter lim="800000"/>
              <a:headEnd/>
              <a:tailEnd/>
            </a:ln>
          </p:spPr>
          <p:txBody>
            <a:bodyPr rtlCol="0" anchor="ctr"/>
            <a:lstStyle/>
            <a:p>
              <a:pPr algn="ctr"/>
              <a:endParaRPr lang="en-US" dirty="0"/>
            </a:p>
          </p:txBody>
        </p:sp>
      </p:grpSp>
      <p:cxnSp>
        <p:nvCxnSpPr>
          <p:cNvPr id="207" name="Straight Connector 206">
            <a:extLst>
              <a:ext uri="{FF2B5EF4-FFF2-40B4-BE49-F238E27FC236}">
                <a16:creationId xmlns:a16="http://schemas.microsoft.com/office/drawing/2014/main" id="{2826AEA9-C8F8-D6DD-C9FA-74C1C6B143BA}"/>
              </a:ext>
            </a:extLst>
          </p:cNvPr>
          <p:cNvCxnSpPr>
            <a:cxnSpLocks/>
          </p:cNvCxnSpPr>
          <p:nvPr/>
        </p:nvCxnSpPr>
        <p:spPr bwMode="auto">
          <a:xfrm>
            <a:off x="5501476" y="4079431"/>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C6F3B80A-321C-4276-EAC3-1E9C853E47DE}"/>
              </a:ext>
            </a:extLst>
          </p:cNvPr>
          <p:cNvCxnSpPr>
            <a:cxnSpLocks/>
          </p:cNvCxnSpPr>
          <p:nvPr/>
        </p:nvCxnSpPr>
        <p:spPr bwMode="auto">
          <a:xfrm>
            <a:off x="5202204" y="4079431"/>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D7C5226B-788A-5212-6994-CD619D04720A}"/>
              </a:ext>
            </a:extLst>
          </p:cNvPr>
          <p:cNvCxnSpPr>
            <a:cxnSpLocks/>
          </p:cNvCxnSpPr>
          <p:nvPr/>
        </p:nvCxnSpPr>
        <p:spPr bwMode="auto">
          <a:xfrm>
            <a:off x="4253937" y="4079431"/>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5F6CBDB1-914A-EA77-1E29-946F2AD8720D}"/>
              </a:ext>
            </a:extLst>
          </p:cNvPr>
          <p:cNvCxnSpPr>
            <a:cxnSpLocks/>
          </p:cNvCxnSpPr>
          <p:nvPr/>
        </p:nvCxnSpPr>
        <p:spPr bwMode="auto">
          <a:xfrm>
            <a:off x="4048621" y="399551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4205BE5B-64CD-7ECC-AFBC-7956E360F790}"/>
              </a:ext>
            </a:extLst>
          </p:cNvPr>
          <p:cNvCxnSpPr>
            <a:cxnSpLocks/>
          </p:cNvCxnSpPr>
          <p:nvPr/>
        </p:nvCxnSpPr>
        <p:spPr bwMode="auto">
          <a:xfrm>
            <a:off x="4080371" y="399551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A0B2ED91-C961-652D-9A3C-13AD07C572C6}"/>
              </a:ext>
            </a:extLst>
          </p:cNvPr>
          <p:cNvCxnSpPr>
            <a:cxnSpLocks/>
          </p:cNvCxnSpPr>
          <p:nvPr/>
        </p:nvCxnSpPr>
        <p:spPr bwMode="auto">
          <a:xfrm>
            <a:off x="2748147" y="365462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492FB925-691F-612C-D9D1-23D14CBDCE3C}"/>
              </a:ext>
            </a:extLst>
          </p:cNvPr>
          <p:cNvCxnSpPr>
            <a:cxnSpLocks/>
          </p:cNvCxnSpPr>
          <p:nvPr/>
        </p:nvCxnSpPr>
        <p:spPr bwMode="auto">
          <a:xfrm>
            <a:off x="2387600" y="3429000"/>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61D347D4-1DB9-A2AB-D438-AF6B3E3980A7}"/>
              </a:ext>
            </a:extLst>
          </p:cNvPr>
          <p:cNvCxnSpPr>
            <a:cxnSpLocks/>
          </p:cNvCxnSpPr>
          <p:nvPr/>
        </p:nvCxnSpPr>
        <p:spPr bwMode="auto">
          <a:xfrm>
            <a:off x="2377017" y="331381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E0E47B92-5F7E-A72A-77C2-6E5601F01E45}"/>
              </a:ext>
            </a:extLst>
          </p:cNvPr>
          <p:cNvCxnSpPr>
            <a:cxnSpLocks/>
          </p:cNvCxnSpPr>
          <p:nvPr/>
        </p:nvCxnSpPr>
        <p:spPr bwMode="auto">
          <a:xfrm>
            <a:off x="2314377" y="3257279"/>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C64AFE9A-2FB4-E105-E4BA-BCC26215ADA6}"/>
              </a:ext>
            </a:extLst>
          </p:cNvPr>
          <p:cNvCxnSpPr>
            <a:cxnSpLocks/>
          </p:cNvCxnSpPr>
          <p:nvPr/>
        </p:nvCxnSpPr>
        <p:spPr bwMode="auto">
          <a:xfrm>
            <a:off x="2283176" y="3255163"/>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075CE143-3EC5-8160-2D8D-7FEC1484A34A}"/>
              </a:ext>
            </a:extLst>
          </p:cNvPr>
          <p:cNvCxnSpPr>
            <a:cxnSpLocks/>
          </p:cNvCxnSpPr>
          <p:nvPr/>
        </p:nvCxnSpPr>
        <p:spPr bwMode="auto">
          <a:xfrm>
            <a:off x="2181576" y="320251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D0A9AA88-F3A6-AE72-5D07-4D685298B585}"/>
              </a:ext>
            </a:extLst>
          </p:cNvPr>
          <p:cNvCxnSpPr>
            <a:cxnSpLocks/>
          </p:cNvCxnSpPr>
          <p:nvPr/>
        </p:nvCxnSpPr>
        <p:spPr bwMode="auto">
          <a:xfrm>
            <a:off x="2154059" y="320251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CD83DA72-40C1-FFC8-BF3C-70886922C955}"/>
              </a:ext>
            </a:extLst>
          </p:cNvPr>
          <p:cNvCxnSpPr>
            <a:cxnSpLocks/>
          </p:cNvCxnSpPr>
          <p:nvPr/>
        </p:nvCxnSpPr>
        <p:spPr bwMode="auto">
          <a:xfrm>
            <a:off x="2119300" y="3158651"/>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71844CDF-A2AC-E488-12F0-CEC2FDA367F7}"/>
              </a:ext>
            </a:extLst>
          </p:cNvPr>
          <p:cNvCxnSpPr>
            <a:cxnSpLocks/>
          </p:cNvCxnSpPr>
          <p:nvPr/>
        </p:nvCxnSpPr>
        <p:spPr bwMode="auto">
          <a:xfrm>
            <a:off x="2112756" y="307199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4794D8F1-EFC3-758B-E580-B899656187CA}"/>
              </a:ext>
            </a:extLst>
          </p:cNvPr>
          <p:cNvCxnSpPr>
            <a:cxnSpLocks/>
          </p:cNvCxnSpPr>
          <p:nvPr/>
        </p:nvCxnSpPr>
        <p:spPr bwMode="auto">
          <a:xfrm>
            <a:off x="2143992" y="3166533"/>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36725BA9-1DA5-DCC1-B177-8AE0B66137FD}"/>
              </a:ext>
            </a:extLst>
          </p:cNvPr>
          <p:cNvCxnSpPr>
            <a:cxnSpLocks/>
          </p:cNvCxnSpPr>
          <p:nvPr/>
        </p:nvCxnSpPr>
        <p:spPr bwMode="auto">
          <a:xfrm>
            <a:off x="2085416" y="307199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5E73BEBE-6622-8E7C-6729-CA96CDD478D2}"/>
              </a:ext>
            </a:extLst>
          </p:cNvPr>
          <p:cNvCxnSpPr>
            <a:cxnSpLocks/>
          </p:cNvCxnSpPr>
          <p:nvPr/>
        </p:nvCxnSpPr>
        <p:spPr bwMode="auto">
          <a:xfrm>
            <a:off x="1898091" y="288216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02C6DEE3-A67F-B84E-D9F0-15A97D108D7A}"/>
              </a:ext>
            </a:extLst>
          </p:cNvPr>
          <p:cNvCxnSpPr>
            <a:cxnSpLocks/>
          </p:cNvCxnSpPr>
          <p:nvPr/>
        </p:nvCxnSpPr>
        <p:spPr bwMode="auto">
          <a:xfrm>
            <a:off x="1866341" y="2815955"/>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3D20AA3B-C049-CDE4-8F11-A8A7DB50014B}"/>
              </a:ext>
            </a:extLst>
          </p:cNvPr>
          <p:cNvCxnSpPr>
            <a:cxnSpLocks/>
          </p:cNvCxnSpPr>
          <p:nvPr/>
        </p:nvCxnSpPr>
        <p:spPr bwMode="auto">
          <a:xfrm>
            <a:off x="1898091" y="2815955"/>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57A6B2C4-E41D-E7A0-BCC8-B20ED080D8B7}"/>
              </a:ext>
            </a:extLst>
          </p:cNvPr>
          <p:cNvCxnSpPr>
            <a:cxnSpLocks/>
          </p:cNvCxnSpPr>
          <p:nvPr/>
        </p:nvCxnSpPr>
        <p:spPr bwMode="auto">
          <a:xfrm>
            <a:off x="1921258" y="2886472"/>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6796CBD4-2F5F-B95C-9DDE-6D584D5D445C}"/>
              </a:ext>
            </a:extLst>
          </p:cNvPr>
          <p:cNvCxnSpPr>
            <a:cxnSpLocks/>
          </p:cNvCxnSpPr>
          <p:nvPr/>
        </p:nvCxnSpPr>
        <p:spPr bwMode="auto">
          <a:xfrm>
            <a:off x="1836592" y="272545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A2CA0213-1888-E820-55B6-875D76C6EA71}"/>
              </a:ext>
            </a:extLst>
          </p:cNvPr>
          <p:cNvCxnSpPr>
            <a:cxnSpLocks/>
          </p:cNvCxnSpPr>
          <p:nvPr/>
        </p:nvCxnSpPr>
        <p:spPr bwMode="auto">
          <a:xfrm>
            <a:off x="1677842" y="257844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DF9DB47D-D6E2-CB07-BF5A-95B2CA0AC47D}"/>
              </a:ext>
            </a:extLst>
          </p:cNvPr>
          <p:cNvCxnSpPr>
            <a:cxnSpLocks/>
          </p:cNvCxnSpPr>
          <p:nvPr/>
        </p:nvCxnSpPr>
        <p:spPr bwMode="auto">
          <a:xfrm>
            <a:off x="1652989" y="2525967"/>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2633BD84-8CCB-F0D4-6416-EAF9862C6695}"/>
              </a:ext>
            </a:extLst>
          </p:cNvPr>
          <p:cNvCxnSpPr>
            <a:cxnSpLocks/>
          </p:cNvCxnSpPr>
          <p:nvPr/>
        </p:nvCxnSpPr>
        <p:spPr bwMode="auto">
          <a:xfrm>
            <a:off x="1649430" y="2413874"/>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796B1332-85C4-9865-066F-BA2D98F4B39A}"/>
              </a:ext>
            </a:extLst>
          </p:cNvPr>
          <p:cNvCxnSpPr>
            <a:cxnSpLocks/>
          </p:cNvCxnSpPr>
          <p:nvPr/>
        </p:nvCxnSpPr>
        <p:spPr bwMode="auto">
          <a:xfrm>
            <a:off x="1644522" y="2268172"/>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6BF3FC2E-0AEC-0B1E-A81E-107349031941}"/>
              </a:ext>
            </a:extLst>
          </p:cNvPr>
          <p:cNvCxnSpPr>
            <a:cxnSpLocks/>
          </p:cNvCxnSpPr>
          <p:nvPr/>
        </p:nvCxnSpPr>
        <p:spPr bwMode="auto">
          <a:xfrm>
            <a:off x="1629455" y="2268172"/>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E87DAF37-613E-FE8E-14C7-0C251107AB0D}"/>
              </a:ext>
            </a:extLst>
          </p:cNvPr>
          <p:cNvCxnSpPr>
            <a:cxnSpLocks/>
          </p:cNvCxnSpPr>
          <p:nvPr/>
        </p:nvCxnSpPr>
        <p:spPr bwMode="auto">
          <a:xfrm>
            <a:off x="1577463" y="2203648"/>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973007DF-9E1C-DC8D-A716-CBED25E8CF3C}"/>
              </a:ext>
            </a:extLst>
          </p:cNvPr>
          <p:cNvCxnSpPr>
            <a:cxnSpLocks/>
          </p:cNvCxnSpPr>
          <p:nvPr/>
        </p:nvCxnSpPr>
        <p:spPr bwMode="auto">
          <a:xfrm>
            <a:off x="1416033" y="1980523"/>
            <a:ext cx="0" cy="69236"/>
          </a:xfrm>
          <a:prstGeom prst="line">
            <a:avLst/>
          </a:prstGeom>
          <a:noFill/>
          <a:ln w="28575" cap="flat" cmpd="sng" algn="ctr">
            <a:solidFill>
              <a:schemeClr val="accent2"/>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36F8ED9D-1B65-31AD-82E4-2232B43BF86B}"/>
              </a:ext>
            </a:extLst>
          </p:cNvPr>
          <p:cNvCxnSpPr>
            <a:cxnSpLocks/>
          </p:cNvCxnSpPr>
          <p:nvPr/>
        </p:nvCxnSpPr>
        <p:spPr bwMode="auto">
          <a:xfrm>
            <a:off x="1442985" y="1980523"/>
            <a:ext cx="0" cy="69236"/>
          </a:xfrm>
          <a:prstGeom prst="line">
            <a:avLst/>
          </a:prstGeom>
          <a:noFill/>
          <a:ln w="28575" cap="flat" cmpd="sng" algn="ctr">
            <a:solidFill>
              <a:schemeClr val="accent2"/>
            </a:solidFill>
            <a:prstDash val="solid"/>
            <a:round/>
            <a:headEnd type="none" w="med" len="med"/>
            <a:tailEnd type="none" w="med" len="med"/>
          </a:ln>
          <a:effectLst/>
        </p:spPr>
      </p:cxnSp>
      <p:sp>
        <p:nvSpPr>
          <p:cNvPr id="240" name="TextBox 239">
            <a:extLst>
              <a:ext uri="{FF2B5EF4-FFF2-40B4-BE49-F238E27FC236}">
                <a16:creationId xmlns:a16="http://schemas.microsoft.com/office/drawing/2014/main" id="{ED750F36-0F9C-CFB7-F48F-DD3424FCACCF}"/>
              </a:ext>
            </a:extLst>
          </p:cNvPr>
          <p:cNvSpPr txBox="1"/>
          <p:nvPr/>
        </p:nvSpPr>
        <p:spPr bwMode="auto">
          <a:xfrm>
            <a:off x="6788555" y="5007239"/>
            <a:ext cx="181193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nSpc>
                <a:spcPct val="90000"/>
              </a:lnSpc>
              <a:spcAft>
                <a:spcPct val="0"/>
              </a:spcAft>
              <a:buClrTx/>
              <a:buFontTx/>
              <a:buNone/>
            </a:pPr>
            <a:r>
              <a:rPr lang="en-US" sz="1400" b="1" dirty="0">
                <a:solidFill>
                  <a:schemeClr val="bg1"/>
                </a:solidFill>
                <a:latin typeface="Calibri" panose="020F0502020204030204" pitchFamily="34" charset="0"/>
              </a:rPr>
              <a:t>Number at Risk</a:t>
            </a:r>
          </a:p>
        </p:txBody>
      </p:sp>
    </p:spTree>
    <p:extLst>
      <p:ext uri="{BB962C8B-B14F-4D97-AF65-F5344CB8AC3E}">
        <p14:creationId xmlns:p14="http://schemas.microsoft.com/office/powerpoint/2010/main" val="1702761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TACTI-002 (Part A): AEs in ≥15% of Patients </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Felip. ASCO 2022. Abstr 9003.</a:t>
            </a:r>
            <a:endParaRPr lang="en-US" altLang="en-US" sz="1200" b="0" dirty="0">
              <a:solidFill>
                <a:schemeClr val="bg2"/>
              </a:solidFill>
              <a:latin typeface="Calibri" panose="020F0502020204030204" pitchFamily="34" charset="0"/>
            </a:endParaRPr>
          </a:p>
        </p:txBody>
      </p:sp>
      <p:graphicFrame>
        <p:nvGraphicFramePr>
          <p:cNvPr id="5" name="Google Shape;534;p16">
            <a:extLst>
              <a:ext uri="{FF2B5EF4-FFF2-40B4-BE49-F238E27FC236}">
                <a16:creationId xmlns:a16="http://schemas.microsoft.com/office/drawing/2014/main" id="{289E8824-7F40-B93F-E717-CE8281931AF7}"/>
              </a:ext>
            </a:extLst>
          </p:cNvPr>
          <p:cNvGraphicFramePr/>
          <p:nvPr>
            <p:extLst>
              <p:ext uri="{D42A27DB-BD31-4B8C-83A1-F6EECF244321}">
                <p14:modId xmlns:p14="http://schemas.microsoft.com/office/powerpoint/2010/main" val="1291645977"/>
              </p:ext>
            </p:extLst>
          </p:nvPr>
        </p:nvGraphicFramePr>
        <p:xfrm>
          <a:off x="1808747" y="1583174"/>
          <a:ext cx="8574507" cy="4389240"/>
        </p:xfrm>
        <a:graphic>
          <a:graphicData uri="http://schemas.openxmlformats.org/drawingml/2006/table">
            <a:tbl>
              <a:tblPr firstRow="1" bandRow="1">
                <a:noFill/>
              </a:tblPr>
              <a:tblGrid>
                <a:gridCol w="2307197">
                  <a:extLst>
                    <a:ext uri="{9D8B030D-6E8A-4147-A177-3AD203B41FA5}">
                      <a16:colId xmlns:a16="http://schemas.microsoft.com/office/drawing/2014/main" val="20000"/>
                    </a:ext>
                  </a:extLst>
                </a:gridCol>
                <a:gridCol w="1756224">
                  <a:extLst>
                    <a:ext uri="{9D8B030D-6E8A-4147-A177-3AD203B41FA5}">
                      <a16:colId xmlns:a16="http://schemas.microsoft.com/office/drawing/2014/main" val="20001"/>
                    </a:ext>
                  </a:extLst>
                </a:gridCol>
                <a:gridCol w="1618482">
                  <a:extLst>
                    <a:ext uri="{9D8B030D-6E8A-4147-A177-3AD203B41FA5}">
                      <a16:colId xmlns:a16="http://schemas.microsoft.com/office/drawing/2014/main" val="2435801405"/>
                    </a:ext>
                  </a:extLst>
                </a:gridCol>
                <a:gridCol w="1411866">
                  <a:extLst>
                    <a:ext uri="{9D8B030D-6E8A-4147-A177-3AD203B41FA5}">
                      <a16:colId xmlns:a16="http://schemas.microsoft.com/office/drawing/2014/main" val="2800120707"/>
                    </a:ext>
                  </a:extLst>
                </a:gridCol>
                <a:gridCol w="1480738">
                  <a:extLst>
                    <a:ext uri="{9D8B030D-6E8A-4147-A177-3AD203B41FA5}">
                      <a16:colId xmlns:a16="http://schemas.microsoft.com/office/drawing/2014/main" val="4157932427"/>
                    </a:ext>
                  </a:extLst>
                </a:gridCol>
              </a:tblGrid>
              <a:tr h="189061">
                <a:tc rowSpan="2">
                  <a:txBody>
                    <a:bodyPr/>
                    <a:lstStyle/>
                    <a:p>
                      <a:pPr marL="0" marR="0" lvl="0" indent="0" algn="l"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AE, n (%)</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gridSpan="4">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All Patients (n = 114)</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565979182"/>
                  </a:ext>
                </a:extLst>
              </a:tr>
              <a:tr h="189061">
                <a:tc vMerge="1">
                  <a:txBody>
                    <a:bodyPr/>
                    <a:lstStyle/>
                    <a:p>
                      <a:pPr marL="0" marR="0" lvl="0" indent="0" algn="l"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AE, n (%)</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Any Grade</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Grade 3</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Grade 4</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Grade 5</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Dyspnea</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39 (34.2)</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13 (11.4)</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1 (0.9)</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1 (0.9)</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1890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Asthenia</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35 (30.7)</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2 (1.8)</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Decreased appetite</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27 (23.7)</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1 (0.9)</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Cough</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27 (23.7)</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 (1.8)</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Anemia</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24 (21.1)</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3 (2.6)</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68194852"/>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Fatigue</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23 (20.2)</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156707248"/>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Pruritus</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22 (19.3)</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28685774"/>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Constipation</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20 (17.5)</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99761659"/>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Diarrhea</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18 (15.8)</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69504550"/>
                  </a:ext>
                </a:extLst>
              </a:tr>
              <a:tr h="189061">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Nausea</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18 (15.8)</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2 (1.8)</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85131389"/>
                  </a:ext>
                </a:extLst>
              </a:tr>
            </a:tbl>
          </a:graphicData>
        </a:graphic>
      </p:graphicFrame>
      <p:sp>
        <p:nvSpPr>
          <p:cNvPr id="7" name="Rectangle 3">
            <a:extLst>
              <a:ext uri="{FF2B5EF4-FFF2-40B4-BE49-F238E27FC236}">
                <a16:creationId xmlns:a16="http://schemas.microsoft.com/office/drawing/2014/main" id="{FEAB4144-4E66-9FEC-051C-27130977A9CF}"/>
              </a:ext>
            </a:extLst>
          </p:cNvPr>
          <p:cNvSpPr>
            <a:spLocks noGrp="1" noChangeArrowheads="1"/>
          </p:cNvSpPr>
          <p:nvPr>
            <p:ph idx="1"/>
          </p:nvPr>
        </p:nvSpPr>
        <p:spPr>
          <a:xfrm>
            <a:off x="1713008" y="6004340"/>
            <a:ext cx="8574506" cy="433137"/>
          </a:xfrm>
        </p:spPr>
        <p:txBody>
          <a:bodyPr/>
          <a:lstStyle/>
          <a:p>
            <a:r>
              <a:rPr lang="en-US" altLang="en-US" sz="2000" dirty="0"/>
              <a:t>11 patients (9.6%) discontinued treatment due to TRAEs</a:t>
            </a:r>
          </a:p>
        </p:txBody>
      </p:sp>
    </p:spTree>
    <p:extLst>
      <p:ext uri="{BB962C8B-B14F-4D97-AF65-F5344CB8AC3E}">
        <p14:creationId xmlns:p14="http://schemas.microsoft.com/office/powerpoint/2010/main" val="2898103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TACTI-002 (Part A): AEs With Possible Immune Etiology</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Felip. ASCO 2022. Abstr 9003.</a:t>
            </a:r>
            <a:endParaRPr lang="en-US" altLang="en-US" sz="1200" b="0" dirty="0">
              <a:solidFill>
                <a:schemeClr val="bg2"/>
              </a:solidFill>
              <a:latin typeface="Calibri" panose="020F0502020204030204" pitchFamily="34" charset="0"/>
            </a:endParaRPr>
          </a:p>
        </p:txBody>
      </p:sp>
      <p:graphicFrame>
        <p:nvGraphicFramePr>
          <p:cNvPr id="6" name="Google Shape;534;p16">
            <a:extLst>
              <a:ext uri="{FF2B5EF4-FFF2-40B4-BE49-F238E27FC236}">
                <a16:creationId xmlns:a16="http://schemas.microsoft.com/office/drawing/2014/main" id="{83BD5408-E430-304D-3177-196D2A63B136}"/>
              </a:ext>
            </a:extLst>
          </p:cNvPr>
          <p:cNvGraphicFramePr/>
          <p:nvPr>
            <p:extLst>
              <p:ext uri="{D42A27DB-BD31-4B8C-83A1-F6EECF244321}">
                <p14:modId xmlns:p14="http://schemas.microsoft.com/office/powerpoint/2010/main" val="1723257843"/>
              </p:ext>
            </p:extLst>
          </p:nvPr>
        </p:nvGraphicFramePr>
        <p:xfrm>
          <a:off x="2002802" y="1594532"/>
          <a:ext cx="8186397" cy="4297790"/>
        </p:xfrm>
        <a:graphic>
          <a:graphicData uri="http://schemas.openxmlformats.org/drawingml/2006/table">
            <a:tbl>
              <a:tblPr firstRow="1" bandRow="1">
                <a:noFill/>
              </a:tblPr>
              <a:tblGrid>
                <a:gridCol w="2651931">
                  <a:extLst>
                    <a:ext uri="{9D8B030D-6E8A-4147-A177-3AD203B41FA5}">
                      <a16:colId xmlns:a16="http://schemas.microsoft.com/office/drawing/2014/main" val="20000"/>
                    </a:ext>
                  </a:extLst>
                </a:gridCol>
                <a:gridCol w="1660338">
                  <a:extLst>
                    <a:ext uri="{9D8B030D-6E8A-4147-A177-3AD203B41FA5}">
                      <a16:colId xmlns:a16="http://schemas.microsoft.com/office/drawing/2014/main" val="20001"/>
                    </a:ext>
                  </a:extLst>
                </a:gridCol>
                <a:gridCol w="1314435">
                  <a:extLst>
                    <a:ext uri="{9D8B030D-6E8A-4147-A177-3AD203B41FA5}">
                      <a16:colId xmlns:a16="http://schemas.microsoft.com/office/drawing/2014/main" val="2435801405"/>
                    </a:ext>
                  </a:extLst>
                </a:gridCol>
                <a:gridCol w="1299802">
                  <a:extLst>
                    <a:ext uri="{9D8B030D-6E8A-4147-A177-3AD203B41FA5}">
                      <a16:colId xmlns:a16="http://schemas.microsoft.com/office/drawing/2014/main" val="2800120707"/>
                    </a:ext>
                  </a:extLst>
                </a:gridCol>
                <a:gridCol w="1259891">
                  <a:extLst>
                    <a:ext uri="{9D8B030D-6E8A-4147-A177-3AD203B41FA5}">
                      <a16:colId xmlns:a16="http://schemas.microsoft.com/office/drawing/2014/main" val="4157932427"/>
                    </a:ext>
                  </a:extLst>
                </a:gridCol>
              </a:tblGrid>
              <a:tr h="332910">
                <a:tc rowSpan="2">
                  <a:txBody>
                    <a:bodyPr/>
                    <a:lstStyle/>
                    <a:p>
                      <a:pPr marL="0" marR="0" lvl="0" indent="0" algn="l"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AE, n (%)</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gridSpan="4">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All Patients (n = 114)</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hMerge="1">
                  <a:txBody>
                    <a:bodyPr/>
                    <a:lstStyle/>
                    <a:p>
                      <a:pPr marL="0" marR="0" lvl="0" indent="0" algn="ctr" rtl="0">
                        <a:lnSpc>
                          <a:spcPct val="100000"/>
                        </a:lnSpc>
                        <a:spcBef>
                          <a:spcPts val="0"/>
                        </a:spcBef>
                        <a:spcAft>
                          <a:spcPts val="0"/>
                        </a:spcAft>
                        <a:buNone/>
                      </a:pP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565979182"/>
                  </a:ext>
                </a:extLst>
              </a:tr>
              <a:tr h="332910">
                <a:tc vMerge="1">
                  <a:txBody>
                    <a:bodyPr/>
                    <a:lstStyle/>
                    <a:p>
                      <a:pPr marL="0" marR="0" lvl="0" indent="0" algn="l"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AE, n (%)</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Any Grade</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Grade 3</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Grade 4</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tc>
                  <a:txBody>
                    <a:bodyPr/>
                    <a:lstStyle/>
                    <a:p>
                      <a:pPr marL="0" marR="0" lvl="0" indent="0" algn="ctr" rtl="0">
                        <a:lnSpc>
                          <a:spcPct val="100000"/>
                        </a:lnSpc>
                        <a:spcBef>
                          <a:spcPts val="0"/>
                        </a:spcBef>
                        <a:spcAft>
                          <a:spcPts val="0"/>
                        </a:spcAft>
                        <a:buNone/>
                      </a:pPr>
                      <a:r>
                        <a:rPr lang="en-US" sz="1800" b="1" u="none" strike="noStrike" cap="none" dirty="0">
                          <a:solidFill>
                            <a:schemeClr val="tx1"/>
                          </a:solidFill>
                          <a:latin typeface="Calibri" panose="020F0502020204030204" pitchFamily="34" charset="0"/>
                          <a:cs typeface="Calibri" panose="020F0502020204030204" pitchFamily="34" charset="0"/>
                        </a:rPr>
                        <a:t>Grade 5</a:t>
                      </a:r>
                      <a:endParaRPr sz="1800" b="1" u="none" strike="noStrike" cap="none" dirty="0">
                        <a:solidFill>
                          <a:schemeClr val="tx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Hypothyroidism*</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10 (8.8)</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1902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Pneumonitis</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4 (3.5)</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1 (0.9)</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None/>
                      </a:pPr>
                      <a:r>
                        <a:rPr lang="en-US" sz="1800" u="none" strike="noStrike" cap="none" dirty="0">
                          <a:solidFill>
                            <a:schemeClr val="bg1"/>
                          </a:solidFill>
                          <a:latin typeface="Calibri" panose="020F0502020204030204" pitchFamily="34" charset="0"/>
                          <a:cs typeface="Calibri" panose="020F0502020204030204" pitchFamily="34" charset="0"/>
                        </a:rPr>
                        <a:t>1 (0.9)</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Hyperthyroidism</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6 (5.3)</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u="none" strike="noStrike" cap="none"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3"/>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Diarrhea</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18 (15.8)</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Thyroiditis</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1 (0.9)</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700"/>
                        <a:buFont typeface="Arial"/>
                        <a:buNone/>
                        <a:tabLst/>
                        <a:defRPr/>
                      </a:pPr>
                      <a:r>
                        <a:rPr lang="en-US" sz="1800" dirty="0">
                          <a:solidFill>
                            <a:schemeClr val="bg1"/>
                          </a:solidFill>
                          <a:latin typeface="Calibri" panose="020F0502020204030204" pitchFamily="34" charset="0"/>
                          <a:cs typeface="Calibri" panose="020F0502020204030204" pitchFamily="34" charset="0"/>
                        </a:rPr>
                        <a:t>--</a:t>
                      </a: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68194852"/>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Hepatitis*</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3 (2.6)</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156707248"/>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Nephritis + acute kidney injury</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28685774"/>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Adrenal insufficiency</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rgbClr val="F2F2F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99761659"/>
                  </a:ext>
                </a:extLst>
              </a:tr>
              <a:tr h="190236">
                <a:tc>
                  <a:txBody>
                    <a:bodyPr/>
                    <a:lstStyle/>
                    <a:p>
                      <a:pPr marL="0" marR="0" lvl="0" indent="0" algn="l" rtl="0">
                        <a:lnSpc>
                          <a:spcPct val="100000"/>
                        </a:lnSpc>
                        <a:spcBef>
                          <a:spcPts val="0"/>
                        </a:spcBef>
                        <a:spcAft>
                          <a:spcPts val="0"/>
                        </a:spcAft>
                        <a:buFontTx/>
                        <a:buNone/>
                      </a:pPr>
                      <a:r>
                        <a:rPr lang="en-US" sz="1800" u="none" strike="noStrike" cap="none" dirty="0">
                          <a:solidFill>
                            <a:schemeClr val="bg1"/>
                          </a:solidFill>
                          <a:latin typeface="Calibri" panose="020F0502020204030204" pitchFamily="34" charset="0"/>
                          <a:cs typeface="Calibri" panose="020F0502020204030204" pitchFamily="34" charset="0"/>
                        </a:rPr>
                        <a:t>Infusion-related reaction</a:t>
                      </a:r>
                      <a:endParaRPr sz="1800" u="none" strike="noStrike" cap="none"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1 (0.9)</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800" dirty="0">
                          <a:solidFill>
                            <a:schemeClr val="bg1"/>
                          </a:solidFill>
                          <a:latin typeface="Calibri" panose="020F0502020204030204" pitchFamily="34" charset="0"/>
                          <a:cs typeface="Calibri" panose="020F0502020204030204" pitchFamily="34" charset="0"/>
                        </a:rPr>
                        <a:t>--</a:t>
                      </a:r>
                      <a:endParaRPr sz="1800" dirty="0">
                        <a:solidFill>
                          <a:schemeClr val="bg1"/>
                        </a:solidFill>
                        <a:latin typeface="Calibri" panose="020F0502020204030204" pitchFamily="34" charset="0"/>
                        <a:cs typeface="Calibri" panose="020F0502020204030204" pitchFamily="34" charset="0"/>
                      </a:endParaRPr>
                    </a:p>
                  </a:txBody>
                  <a:tcPr marL="91450" marR="91450" marT="45725" marB="45725"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69504550"/>
                  </a:ext>
                </a:extLst>
              </a:tr>
            </a:tbl>
          </a:graphicData>
        </a:graphic>
      </p:graphicFrame>
      <p:sp>
        <p:nvSpPr>
          <p:cNvPr id="8" name="Rectangle 3">
            <a:extLst>
              <a:ext uri="{FF2B5EF4-FFF2-40B4-BE49-F238E27FC236}">
                <a16:creationId xmlns:a16="http://schemas.microsoft.com/office/drawing/2014/main" id="{3A957404-3AEC-DBC2-CEC4-4E754BB98AD6}"/>
              </a:ext>
            </a:extLst>
          </p:cNvPr>
          <p:cNvSpPr txBox="1">
            <a:spLocks noChangeArrowheads="1"/>
          </p:cNvSpPr>
          <p:nvPr/>
        </p:nvSpPr>
        <p:spPr bwMode="auto">
          <a:xfrm>
            <a:off x="1921395" y="5920238"/>
            <a:ext cx="7257697" cy="43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None/>
            </a:pPr>
            <a:r>
              <a:rPr lang="en-US" altLang="en-US" sz="1600" kern="0" dirty="0"/>
              <a:t>*Immune related.</a:t>
            </a:r>
          </a:p>
        </p:txBody>
      </p:sp>
    </p:spTree>
    <p:extLst>
      <p:ext uri="{BB962C8B-B14F-4D97-AF65-F5344CB8AC3E}">
        <p14:creationId xmlns:p14="http://schemas.microsoft.com/office/powerpoint/2010/main" val="2014126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TACTI-002 (Part A):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700"/>
              </a:spcBef>
            </a:pPr>
            <a:r>
              <a:rPr lang="en-US" altLang="en-US" sz="2400" dirty="0"/>
              <a:t>Eftilagimod alpha plus pembrolizumab demonstrated activity in patients with treatment-naive locally advanced or metastatic NSCLC unselected for PD-L1</a:t>
            </a:r>
            <a:r>
              <a:rPr lang="en-US" altLang="en-US" sz="2400" baseline="30000" dirty="0"/>
              <a:t>1,2</a:t>
            </a:r>
            <a:endParaRPr lang="en-US" altLang="en-US" sz="2400" dirty="0"/>
          </a:p>
          <a:p>
            <a:pPr lvl="1">
              <a:spcBef>
                <a:spcPts val="700"/>
              </a:spcBef>
            </a:pPr>
            <a:r>
              <a:rPr lang="en-US" altLang="en-US" sz="2200" dirty="0"/>
              <a:t>Unconfirmed ORR by iRECIST: 38.6% (95% CI: 29.6-48.2)</a:t>
            </a:r>
            <a:r>
              <a:rPr lang="en-US" altLang="en-US" sz="2200" baseline="30000" dirty="0"/>
              <a:t>1</a:t>
            </a:r>
          </a:p>
          <a:p>
            <a:pPr lvl="1">
              <a:spcBef>
                <a:spcPts val="700"/>
              </a:spcBef>
            </a:pPr>
            <a:r>
              <a:rPr lang="en-US" altLang="en-US" sz="2200" dirty="0"/>
              <a:t>Promising activity vs historical control in the KEYNOTE-042 trial</a:t>
            </a:r>
            <a:r>
              <a:rPr lang="en-US" altLang="en-US" sz="2200" baseline="30000" dirty="0"/>
              <a:t>2</a:t>
            </a:r>
            <a:endParaRPr lang="en-US" altLang="en-US" sz="2200" dirty="0"/>
          </a:p>
          <a:p>
            <a:pPr lvl="1">
              <a:spcBef>
                <a:spcPts val="700"/>
              </a:spcBef>
            </a:pPr>
            <a:r>
              <a:rPr lang="en-US" altLang="en-US" sz="2200" dirty="0"/>
              <a:t>Deep and durable responses; &lt;10% of patients who achieved a confirmed PR experienced disease progression in ≤6 mo</a:t>
            </a:r>
            <a:r>
              <a:rPr lang="en-US" altLang="en-US" sz="2200" baseline="30000" dirty="0"/>
              <a:t>1</a:t>
            </a:r>
          </a:p>
          <a:p>
            <a:pPr>
              <a:spcBef>
                <a:spcPts val="700"/>
              </a:spcBef>
            </a:pPr>
            <a:r>
              <a:rPr lang="en-US" altLang="en-US" sz="2400" dirty="0"/>
              <a:t>The regimen was well tolerated according to study investigators</a:t>
            </a:r>
            <a:r>
              <a:rPr lang="en-US" altLang="en-US" sz="2400" baseline="30000" dirty="0"/>
              <a:t>1</a:t>
            </a:r>
            <a:endParaRPr lang="en-US" altLang="en-US" sz="2400" dirty="0"/>
          </a:p>
          <a:p>
            <a:pPr lvl="1">
              <a:spcBef>
                <a:spcPts val="700"/>
              </a:spcBef>
            </a:pPr>
            <a:r>
              <a:rPr lang="en-US" altLang="en-US" sz="2200" dirty="0"/>
              <a:t>&lt;10% of patients discontinued treatment due to TRAEs</a:t>
            </a:r>
            <a:r>
              <a:rPr lang="en-US" altLang="en-US" sz="2200" baseline="30000" dirty="0"/>
              <a:t>1</a:t>
            </a:r>
            <a:endParaRPr lang="en-US" altLang="en-US" sz="2200" dirty="0"/>
          </a:p>
          <a:p>
            <a:pPr>
              <a:spcBef>
                <a:spcPts val="700"/>
              </a:spcBef>
            </a:pPr>
            <a:r>
              <a:rPr lang="en-US" altLang="en-US" sz="2400" dirty="0"/>
              <a:t>Investigators concluded that the combination of eftilagimod alpha and pembrolizumab as first-line therapy for unselected patients with NSCLC warrants late-stage clinical investigation based on the encouraging efficacy results</a:t>
            </a:r>
            <a:r>
              <a:rPr lang="en-US" altLang="en-US" sz="2400" baseline="30000" dirty="0"/>
              <a:t>1</a:t>
            </a:r>
            <a:endParaRPr lang="en-US" altLang="en-US" sz="24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Felip. ASCO 2022. Abstr 9003. 2. Mok. Lancet. 2019;393:1819.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Document_x0020_Category xmlns="31f26da4-f656-40d7-87be-cbbe146f0969">Conference Capsule Slides</Document_x0020_Category>
    <_dlc_DocId xmlns="d54cbe69-32bd-412a-b004-9152f949605e">56M7VY3CDVN5-104111194-2</_dlc_DocId>
    <_dlc_DocIdUrl xmlns="d54cbe69-32bd-412a-b004-9152f949605e">
      <Url>https://intranet.clinicaloptions.com/mews/oncology/ONC_2022_ASCO_CF_(PRP5083)/LUNG_9003_Felip/_layouts/15/DocIdRedir.aspx?ID=56M7VY3CDVN5-104111194-2</Url>
      <Description>56M7VY3CDVN5-104111194-2</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35A84E4E911E3143AEF553B6CA4A3623" ma:contentTypeVersion="1" ma:contentTypeDescription="Create a new document." ma:contentTypeScope="" ma:versionID="1fcd0b6e12045f2ebac2c3ddd877aca8">
  <xsd:schema xmlns:xsd="http://www.w3.org/2001/XMLSchema" xmlns:xs="http://www.w3.org/2001/XMLSchema" xmlns:p="http://schemas.microsoft.com/office/2006/metadata/properties" xmlns:ns2="d54cbe69-32bd-412a-b004-9152f949605e" xmlns:ns3="31f26da4-f656-40d7-87be-cbbe146f0969" targetNamespace="http://schemas.microsoft.com/office/2006/metadata/properties" ma:root="true" ma:fieldsID="39d01ee952a8e078e619386cf62dfa1b" ns2:_="" ns3:_="">
    <xsd:import namespace="d54cbe69-32bd-412a-b004-9152f949605e"/>
    <xsd:import namespace="31f26da4-f656-40d7-87be-cbbe146f096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1f26da4-f656-40d7-87be-cbbe146f096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D95F75-1BDC-44E3-B5E0-61964CBB3FA1}">
  <ds:schemaRefs>
    <ds:schemaRef ds:uri="http://schemas.microsoft.com/sharepoint/events"/>
  </ds:schemaRefs>
</ds:datastoreItem>
</file>

<file path=customXml/itemProps2.xml><?xml version="1.0" encoding="utf-8"?>
<ds:datastoreItem xmlns:ds="http://schemas.openxmlformats.org/officeDocument/2006/customXml" ds:itemID="{38F869DD-1EB9-4AB0-9919-992B348D9A1A}">
  <ds:schemaRefs>
    <ds:schemaRef ds:uri="d54cbe69-32bd-412a-b004-9152f949605e"/>
    <ds:schemaRef ds:uri="http://purl.org/dc/elements/1.1/"/>
    <ds:schemaRef ds:uri="http://purl.org/dc/terms/"/>
    <ds:schemaRef ds:uri="http://schemas.microsoft.com/office/infopath/2007/PartnerControls"/>
    <ds:schemaRef ds:uri="http://schemas.microsoft.com/office/2006/metadata/properties"/>
    <ds:schemaRef ds:uri="http://purl.org/dc/dcmitype/"/>
    <ds:schemaRef ds:uri="http://schemas.microsoft.com/office/2006/documentManagement/types"/>
    <ds:schemaRef ds:uri="http://www.w3.org/XML/1998/namespace"/>
    <ds:schemaRef ds:uri="http://schemas.openxmlformats.org/package/2006/metadata/core-properties"/>
    <ds:schemaRef ds:uri="31f26da4-f656-40d7-87be-cbbe146f0969"/>
  </ds:schemaRefs>
</ds:datastoreItem>
</file>

<file path=customXml/itemProps3.xml><?xml version="1.0" encoding="utf-8"?>
<ds:datastoreItem xmlns:ds="http://schemas.openxmlformats.org/officeDocument/2006/customXml" ds:itemID="{BE750561-AADB-4185-8E52-05226ED34831}">
  <ds:schemaRefs>
    <ds:schemaRef ds:uri="http://schemas.microsoft.com/sharepoint/v3/contenttype/forms"/>
  </ds:schemaRefs>
</ds:datastoreItem>
</file>

<file path=customXml/itemProps4.xml><?xml version="1.0" encoding="utf-8"?>
<ds:datastoreItem xmlns:ds="http://schemas.openxmlformats.org/officeDocument/2006/customXml" ds:itemID="{EC3D4DA4-7238-48DC-8A55-C89AEF8A98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1f26da4-f656-40d7-87be-cbbe146f09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830</TotalTime>
  <Words>2168</Words>
  <Application>Microsoft Office PowerPoint</Application>
  <PresentationFormat>Widescreen</PresentationFormat>
  <Paragraphs>476</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Phase II TACTI-002 Trial: Updated Results  With Eftilagimod Alpha Plus Pembrolizumab as First-line Therapy in Advanced NSCLC</vt:lpstr>
      <vt:lpstr>About These Slides</vt:lpstr>
      <vt:lpstr>TACTI-002: Background</vt:lpstr>
      <vt:lpstr>TACTI-002: Eftilagimod Alpha Plus Pembrolizumab in NSCLC or HNSCC1-4</vt:lpstr>
      <vt:lpstr>TACTI-002 (Part A): Baseline Characteristics</vt:lpstr>
      <vt:lpstr>TACTI-002 (Part A): Response Rates</vt:lpstr>
      <vt:lpstr>TACTI-002 (Part A): Response Rates by PD-L1 TPS</vt:lpstr>
      <vt:lpstr>TACTI-002 (Part A): Progression-Free Survival Outcomes*</vt:lpstr>
      <vt:lpstr>TACTI-002 (Part A): AEs in ≥15% of Patients </vt:lpstr>
      <vt:lpstr>TACTI-002 (Part A): AEs With Possible Immune Etiology</vt:lpstr>
      <vt:lpstr>TACTI-002 (Part A):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II TACTI-002 Trial: Updated Results With Eftilagimod Alpha Plus Pembrolizumab as First-line Therapy in Advanced NSCLC</dc:title>
  <dc:creator>Timothy Quill</dc:creator>
  <cp:lastModifiedBy>Natalia Kolenko</cp:lastModifiedBy>
  <cp:revision>8</cp:revision>
  <dcterms:created xsi:type="dcterms:W3CDTF">2022-06-02T23:20:10Z</dcterms:created>
  <dcterms:modified xsi:type="dcterms:W3CDTF">2022-06-07T21:54:51Z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0x01010035A84E4E911E3143AEF553B6CA4A3623</vt:lpwstr>
  </property>
  <property fmtid="{D5CDD505-2E9C-101B-9397-08002B2CF9AE}" pid="3" name="_dlc_DocIdItemGuid">
    <vt:lpwstr>b0681ffb-2476-4f38-abd6-4cd3af1cdad7</vt:lpwstr>
  </property>
</Properties>
</file>