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18"/>
  </p:notesMasterIdLst>
  <p:sldIdLst>
    <p:sldId id="550" r:id="rId6"/>
    <p:sldId id="308" r:id="rId7"/>
    <p:sldId id="543" r:id="rId8"/>
    <p:sldId id="551" r:id="rId9"/>
    <p:sldId id="544" r:id="rId10"/>
    <p:sldId id="545" r:id="rId11"/>
    <p:sldId id="546" r:id="rId12"/>
    <p:sldId id="552" r:id="rId13"/>
    <p:sldId id="554" r:id="rId14"/>
    <p:sldId id="547" r:id="rId15"/>
    <p:sldId id="548" r:id="rId16"/>
    <p:sldId id="318"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59" userDrawn="1">
          <p15:clr>
            <a:srgbClr val="A4A3A4"/>
          </p15:clr>
        </p15:guide>
        <p15:guide id="2" pos="324" userDrawn="1">
          <p15:clr>
            <a:srgbClr val="A4A3A4"/>
          </p15:clr>
        </p15:guide>
        <p15:guide id="3" pos="454" userDrawn="1">
          <p15:clr>
            <a:srgbClr val="A4A3A4"/>
          </p15:clr>
        </p15:guide>
        <p15:guide id="4" pos="7402" userDrawn="1">
          <p15:clr>
            <a:srgbClr val="A4A3A4"/>
          </p15:clr>
        </p15:guide>
        <p15:guide id="5" pos="3840" userDrawn="1">
          <p15:clr>
            <a:srgbClr val="A4A3A4"/>
          </p15:clr>
        </p15:guide>
        <p15:guide id="6" pos="7229" userDrawn="1">
          <p15:clr>
            <a:srgbClr val="A4A3A4"/>
          </p15:clr>
        </p15:guide>
        <p15:guide id="7" orient="horz" pos="151" userDrawn="1">
          <p15:clr>
            <a:srgbClr val="A4A3A4"/>
          </p15:clr>
        </p15:guide>
        <p15:guide id="8" orient="horz" pos="1008" userDrawn="1">
          <p15:clr>
            <a:srgbClr val="A4A3A4"/>
          </p15:clr>
        </p15:guide>
        <p15:guide id="9" orient="horz" pos="4147" userDrawn="1">
          <p15:clr>
            <a:srgbClr val="A4A3A4"/>
          </p15:clr>
        </p15:guide>
        <p15:guide id="10" orient="horz" pos="3888" userDrawn="1">
          <p15:clr>
            <a:srgbClr val="A4A3A4"/>
          </p15:clr>
        </p15:guide>
        <p15:guide id="11" orient="horz" pos="4032"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egan Capel" initials="MC" lastIdx="15" clrIdx="0"/>
  <p:cmAuthor id="2" name=" " initials="MAC" lastIdx="11" clrIdx="1"/>
  <p:cmAuthor id="3" name="Andrew Bowser" initials="AB" lastIdx="1" clrIdx="2"/>
  <p:cmAuthor id="4" name="Melanie Couton" initials="MAC" lastIdx="1" clrIdx="3"/>
  <p:cmAuthor id="5" name="LT Fowler" initials="LF" lastIdx="5" clrIdx="4">
    <p:extLst>
      <p:ext uri="{19B8F6BF-5375-455C-9EA6-DF929625EA0E}">
        <p15:presenceInfo xmlns:p15="http://schemas.microsoft.com/office/powerpoint/2012/main" userId="S::lfowler@practicingclinicians.com::bdc4c4d6-9ded-467c-b80c-330a0ea8ffe4" providerId="AD"/>
      </p:ext>
    </p:extLst>
  </p:cmAuthor>
  <p:cmAuthor id="6" name="Taryn Gross" initials="TG" lastIdx="1" clrIdx="5"/>
  <p:cmAuthor id="7" name="Kiran D. Mir-Hudgeons" initials="KDM" lastIdx="4" clrIdx="6">
    <p:extLst>
      <p:ext uri="{19B8F6BF-5375-455C-9EA6-DF929625EA0E}">
        <p15:presenceInfo xmlns:p15="http://schemas.microsoft.com/office/powerpoint/2012/main" userId="S::kmirhudgeons@clinicaloptions.com::988cb7e1-0640-4c3c-b602-3f8e18ce9544" providerId="AD"/>
      </p:ext>
    </p:extLst>
  </p:cmAuthor>
  <p:cmAuthor id="8" name="spantry@clinicaloptions.com" initials="s" lastIdx="1" clrIdx="7">
    <p:extLst>
      <p:ext uri="{19B8F6BF-5375-455C-9EA6-DF929625EA0E}">
        <p15:presenceInfo xmlns:p15="http://schemas.microsoft.com/office/powerpoint/2012/main" userId="spantry@clinicaloptions.com" providerId="None"/>
      </p:ext>
    </p:extLst>
  </p:cmAuthor>
  <p:cmAuthor id="9" name="jolin@clinicaloptions.com" initials="j" lastIdx="6" clrIdx="8">
    <p:extLst>
      <p:ext uri="{19B8F6BF-5375-455C-9EA6-DF929625EA0E}">
        <p15:presenceInfo xmlns:p15="http://schemas.microsoft.com/office/powerpoint/2012/main" userId="jolin@clinicaloptions.com" providerId="None"/>
      </p:ext>
    </p:extLst>
  </p:cmAuthor>
  <p:cmAuthor id="10" name="CLINICALOPTIONS\tquill" initials="C" lastIdx="3" clrIdx="9">
    <p:extLst>
      <p:ext uri="{19B8F6BF-5375-455C-9EA6-DF929625EA0E}">
        <p15:presenceInfo xmlns:p15="http://schemas.microsoft.com/office/powerpoint/2012/main" userId="CLINICALOPTIONS\tquill" providerId="None"/>
      </p:ext>
    </p:extLst>
  </p:cmAuthor>
  <p:cmAuthor id="11" name="Jacky Olin" initials="JO" lastIdx="5" clrIdx="10">
    <p:extLst>
      <p:ext uri="{19B8F6BF-5375-455C-9EA6-DF929625EA0E}">
        <p15:presenceInfo xmlns:p15="http://schemas.microsoft.com/office/powerpoint/2012/main" userId="S::jolin@clinicaloptions.com::be962d7c-0694-47b7-a47b-05bea0d96ce0" providerId="AD"/>
      </p:ext>
    </p:extLst>
  </p:cmAuthor>
  <p:cmAuthor id="12" name="Christy Seals" initials="CS" lastIdx="3" clrIdx="11">
    <p:extLst>
      <p:ext uri="{19B8F6BF-5375-455C-9EA6-DF929625EA0E}">
        <p15:presenceInfo xmlns:p15="http://schemas.microsoft.com/office/powerpoint/2012/main" userId="S::cseals@clinicaloptions.com::0852e532-1f9e-4bbf-9b56-be19a9543a31" providerId="AD"/>
      </p:ext>
    </p:extLst>
  </p:cmAuthor>
  <p:cmAuthor id="13" name="Dussadee Royal" initials="DR" lastIdx="2" clrIdx="12">
    <p:extLst>
      <p:ext uri="{19B8F6BF-5375-455C-9EA6-DF929625EA0E}">
        <p15:presenceInfo xmlns:p15="http://schemas.microsoft.com/office/powerpoint/2012/main" userId="S::droyal@clinicaloptions.com::51beead8-6fa0-4b98-aeba-37044af35e1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CDCF"/>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8892" autoAdjust="0"/>
    <p:restoredTop sz="80398" autoAdjust="0"/>
  </p:normalViewPr>
  <p:slideViewPr>
    <p:cSldViewPr snapToGrid="0">
      <p:cViewPr varScale="1">
        <p:scale>
          <a:sx n="103" d="100"/>
          <a:sy n="103" d="100"/>
        </p:scale>
        <p:origin x="114" y="96"/>
      </p:cViewPr>
      <p:guideLst>
        <p:guide orient="horz" pos="259"/>
        <p:guide pos="324"/>
        <p:guide pos="454"/>
        <p:guide pos="7402"/>
        <p:guide pos="3840"/>
        <p:guide pos="7229"/>
        <p:guide orient="horz" pos="151"/>
        <p:guide orient="horz" pos="1008"/>
        <p:guide orient="horz" pos="4147"/>
        <p:guide orient="horz" pos="3888"/>
        <p:guide orient="horz" pos="4032"/>
      </p:guideLst>
    </p:cSldViewPr>
  </p:slideViewPr>
  <p:notesTextViewPr>
    <p:cViewPr>
      <p:scale>
        <a:sx n="125" d="100"/>
        <a:sy n="125"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609E5D-B407-457F-99FC-06777D5088C0}" type="datetimeFigureOut">
              <a:rPr lang="en-US" smtClean="0"/>
              <a:t>6/9/2022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0ABAA2-6C4E-466F-9BAE-1C454D0B2418}" type="slidenum">
              <a:rPr lang="en-US" smtClean="0"/>
              <a:t>‹#›</a:t>
            </a:fld>
            <a:endParaRPr lang="en-US" dirty="0"/>
          </a:p>
        </p:txBody>
      </p:sp>
    </p:spTree>
    <p:extLst>
      <p:ext uri="{BB962C8B-B14F-4D97-AF65-F5344CB8AC3E}">
        <p14:creationId xmlns:p14="http://schemas.microsoft.com/office/powerpoint/2010/main" val="20106801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DLBCL, diffuse large B-cell lymphoma; R/R, relapsed/refractory. </a:t>
            </a:r>
          </a:p>
        </p:txBody>
      </p:sp>
      <p:sp>
        <p:nvSpPr>
          <p:cNvPr id="4" name="Slide Number Placeholder 3"/>
          <p:cNvSpPr>
            <a:spLocks noGrp="1"/>
          </p:cNvSpPr>
          <p:nvPr>
            <p:ph type="sldNum" sz="quarter" idx="5"/>
          </p:nvPr>
        </p:nvSpPr>
        <p:spPr/>
        <p:txBody>
          <a:bodyPr/>
          <a:lstStyle/>
          <a:p>
            <a:fld id="{D60ABAA2-6C4E-466F-9BAE-1C454D0B2418}" type="slidenum">
              <a:rPr lang="en-US" smtClean="0"/>
              <a:t>1</a:t>
            </a:fld>
            <a:endParaRPr lang="en-US" dirty="0"/>
          </a:p>
        </p:txBody>
      </p:sp>
    </p:spTree>
    <p:extLst>
      <p:ext uri="{BB962C8B-B14F-4D97-AF65-F5344CB8AC3E}">
        <p14:creationId xmlns:p14="http://schemas.microsoft.com/office/powerpoint/2010/main" val="19482598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CR, complete response; CRS, cytokine-release syndrome; DLBCL, diffuse large B-cell lymphoma; ORR, overall response rate; R/R, relapsed/refractory.</a:t>
            </a:r>
          </a:p>
        </p:txBody>
      </p:sp>
      <p:sp>
        <p:nvSpPr>
          <p:cNvPr id="4" name="Slide Number Placeholder 3"/>
          <p:cNvSpPr>
            <a:spLocks noGrp="1"/>
          </p:cNvSpPr>
          <p:nvPr>
            <p:ph type="sldNum" sz="quarter" idx="5"/>
          </p:nvPr>
        </p:nvSpPr>
        <p:spPr/>
        <p:txBody>
          <a:bodyPr/>
          <a:lstStyle/>
          <a:p>
            <a:fld id="{D60ABAA2-6C4E-466F-9BAE-1C454D0B2418}" type="slidenum">
              <a:rPr lang="en-US" smtClean="0"/>
              <a:t>3</a:t>
            </a:fld>
            <a:endParaRPr lang="en-US" dirty="0"/>
          </a:p>
        </p:txBody>
      </p:sp>
    </p:spTree>
    <p:extLst>
      <p:ext uri="{BB962C8B-B14F-4D97-AF65-F5344CB8AC3E}">
        <p14:creationId xmlns:p14="http://schemas.microsoft.com/office/powerpoint/2010/main" val="5169981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CR, complete response; CRS, cytokine-release syndrome; DLBCL, diffuse large B-cell lymphoma; DoCR, duration of complete response; DoR, duration of response; ECOG, Eastern Cooperative Oncology Group; FL, follicular lymphoma; HGBCL, high-grade B-cell lymphoma; IRC, independent review committee; NOS, not otherwise specified; ORR, overall response rate; OS, overall survival; PFS, progression-free survival; PMBCL, primary mediastinal large B-cell lymphoma; PS, performance status; R/R, relapsed/refractory.</a:t>
            </a:r>
          </a:p>
        </p:txBody>
      </p:sp>
      <p:sp>
        <p:nvSpPr>
          <p:cNvPr id="4" name="Slide Number Placeholder 3"/>
          <p:cNvSpPr>
            <a:spLocks noGrp="1"/>
          </p:cNvSpPr>
          <p:nvPr>
            <p:ph type="sldNum" sz="quarter" idx="5"/>
          </p:nvPr>
        </p:nvSpPr>
        <p:spPr/>
        <p:txBody>
          <a:bodyPr/>
          <a:lstStyle/>
          <a:p>
            <a:fld id="{D60ABAA2-6C4E-466F-9BAE-1C454D0B2418}" type="slidenum">
              <a:rPr lang="en-US" smtClean="0"/>
              <a:t>4</a:t>
            </a:fld>
            <a:endParaRPr lang="en-US" dirty="0"/>
          </a:p>
        </p:txBody>
      </p:sp>
    </p:spTree>
    <p:extLst>
      <p:ext uri="{BB962C8B-B14F-4D97-AF65-F5344CB8AC3E}">
        <p14:creationId xmlns:p14="http://schemas.microsoft.com/office/powerpoint/2010/main" val="23679406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Ab, antibody; ASCT, autologous stem cell transplant; CAR T, chimeric antigen receptor T-cell; DLBCL, diffuse large B-cell lymphoma; ECOG, Eastern Cooperative Oncology Group; HGBCL, high-grade B-cell lymphoma; NHL, non-Hodgkin lymphoma; PMBCL, primary mediastinal large B-cell lymphoma; PS, performance status; R/R, relapsed/refractory; trFL, transformed follicular lymphoma.</a:t>
            </a:r>
          </a:p>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5</a:t>
            </a:fld>
            <a:endParaRPr lang="en-US" dirty="0"/>
          </a:p>
        </p:txBody>
      </p:sp>
    </p:spTree>
    <p:extLst>
      <p:ext uri="{BB962C8B-B14F-4D97-AF65-F5344CB8AC3E}">
        <p14:creationId xmlns:p14="http://schemas.microsoft.com/office/powerpoint/2010/main" val="34105812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CAR, chimeric antigen receptor; CR, complete response; DLBCL, diffuse large B-cell lymphoma; ORR, overall response rate; R/R, relapsed/refractory.</a:t>
            </a:r>
          </a:p>
        </p:txBody>
      </p:sp>
      <p:sp>
        <p:nvSpPr>
          <p:cNvPr id="4" name="Slide Number Placeholder 3"/>
          <p:cNvSpPr>
            <a:spLocks noGrp="1"/>
          </p:cNvSpPr>
          <p:nvPr>
            <p:ph type="sldNum" sz="quarter" idx="5"/>
          </p:nvPr>
        </p:nvSpPr>
        <p:spPr/>
        <p:txBody>
          <a:bodyPr/>
          <a:lstStyle/>
          <a:p>
            <a:fld id="{D60ABAA2-6C4E-466F-9BAE-1C454D0B2418}" type="slidenum">
              <a:rPr lang="en-US" smtClean="0"/>
              <a:t>6</a:t>
            </a:fld>
            <a:endParaRPr lang="en-US" dirty="0"/>
          </a:p>
        </p:txBody>
      </p:sp>
    </p:spTree>
    <p:extLst>
      <p:ext uri="{BB962C8B-B14F-4D97-AF65-F5344CB8AC3E}">
        <p14:creationId xmlns:p14="http://schemas.microsoft.com/office/powerpoint/2010/main" val="12455486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1" dirty="0">
                <a:solidFill>
                  <a:srgbClr val="FFFFFF"/>
                </a:solidFill>
                <a:effectLst/>
                <a:latin typeface="Segoe UI" panose="020B0502040204020203" pitchFamily="34" charset="0"/>
              </a:rPr>
              <a:t>CR, complete response; DLBCL, diffuse large B-cell lymphoma; </a:t>
            </a:r>
            <a:r>
              <a:rPr lang="en-US" sz="1800" b="0" i="1" dirty="0" err="1">
                <a:solidFill>
                  <a:srgbClr val="FFFFFF"/>
                </a:solidFill>
                <a:effectLst/>
                <a:latin typeface="Segoe UI" panose="020B0502040204020203" pitchFamily="34" charset="0"/>
              </a:rPr>
              <a:t>DoCR</a:t>
            </a:r>
            <a:r>
              <a:rPr lang="en-US" sz="1800" b="0" i="1" dirty="0">
                <a:solidFill>
                  <a:srgbClr val="FFFFFF"/>
                </a:solidFill>
                <a:effectLst/>
                <a:latin typeface="Segoe UI" panose="020B0502040204020203" pitchFamily="34" charset="0"/>
              </a:rPr>
              <a:t>, duration of complete response; </a:t>
            </a:r>
            <a:r>
              <a:rPr lang="en-US" sz="1800" b="0" i="1" dirty="0" err="1">
                <a:solidFill>
                  <a:srgbClr val="FFFFFF"/>
                </a:solidFill>
                <a:effectLst/>
                <a:latin typeface="Segoe UI" panose="020B0502040204020203" pitchFamily="34" charset="0"/>
              </a:rPr>
              <a:t>DoR</a:t>
            </a:r>
            <a:r>
              <a:rPr lang="en-US" sz="1800" b="0" i="1" dirty="0">
                <a:solidFill>
                  <a:srgbClr val="FFFFFF"/>
                </a:solidFill>
                <a:effectLst/>
                <a:latin typeface="Segoe UI" panose="020B0502040204020203" pitchFamily="34" charset="0"/>
              </a:rPr>
              <a:t>, duration of response; m, median; NE, not estimable; OR, overall response; R/R, relapsed/refractory.</a:t>
            </a:r>
            <a:endParaRPr lang="en-US" b="0" i="1" dirty="0"/>
          </a:p>
        </p:txBody>
      </p:sp>
      <p:sp>
        <p:nvSpPr>
          <p:cNvPr id="4" name="Slide Number Placeholder 3"/>
          <p:cNvSpPr>
            <a:spLocks noGrp="1"/>
          </p:cNvSpPr>
          <p:nvPr>
            <p:ph type="sldNum" sz="quarter" idx="5"/>
          </p:nvPr>
        </p:nvSpPr>
        <p:spPr/>
        <p:txBody>
          <a:bodyPr/>
          <a:lstStyle/>
          <a:p>
            <a:fld id="{D60ABAA2-6C4E-466F-9BAE-1C454D0B2418}" type="slidenum">
              <a:rPr lang="en-US" smtClean="0"/>
              <a:t>7</a:t>
            </a:fld>
            <a:endParaRPr lang="en-US" dirty="0"/>
          </a:p>
        </p:txBody>
      </p:sp>
    </p:spTree>
    <p:extLst>
      <p:ext uri="{BB962C8B-B14F-4D97-AF65-F5344CB8AC3E}">
        <p14:creationId xmlns:p14="http://schemas.microsoft.com/office/powerpoint/2010/main" val="8712669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DLBCL, diffuse large B-cell lymphoma; IRC, independent review committee; OS, overall survival; PFS, progression-free survival; R/R, relapsed/refractory.</a:t>
            </a:r>
          </a:p>
        </p:txBody>
      </p:sp>
      <p:sp>
        <p:nvSpPr>
          <p:cNvPr id="4" name="Slide Number Placeholder 3"/>
          <p:cNvSpPr>
            <a:spLocks noGrp="1"/>
          </p:cNvSpPr>
          <p:nvPr>
            <p:ph type="sldNum" sz="quarter" idx="5"/>
          </p:nvPr>
        </p:nvSpPr>
        <p:spPr/>
        <p:txBody>
          <a:bodyPr/>
          <a:lstStyle/>
          <a:p>
            <a:fld id="{D60ABAA2-6C4E-466F-9BAE-1C454D0B2418}" type="slidenum">
              <a:rPr lang="en-US" smtClean="0"/>
              <a:t>8</a:t>
            </a:fld>
            <a:endParaRPr lang="en-US" dirty="0"/>
          </a:p>
        </p:txBody>
      </p:sp>
    </p:spTree>
    <p:extLst>
      <p:ext uri="{BB962C8B-B14F-4D97-AF65-F5344CB8AC3E}">
        <p14:creationId xmlns:p14="http://schemas.microsoft.com/office/powerpoint/2010/main" val="36362763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AE, adverse event; CRS, cytokine-release syndrome; DLBCL, diffuse large B-cell lymphoma; R/R, relapsed/refractory.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0ABAA2-6C4E-466F-9BAE-1C454D0B24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30836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AE, adverse event; CRS, cytokine-release syndrome; d/c, discontinuation; DLBCL, diffuse large B-cell lymphoma; ICANS, immune effector cell</a:t>
            </a:r>
            <a:r>
              <a:rPr lang="en-US" b="0" i="1" dirty="0">
                <a:latin typeface="Arial" panose="020B0604020202020204" pitchFamily="34" charset="0"/>
                <a:cs typeface="Arial" panose="020B0604020202020204" pitchFamily="34" charset="0"/>
              </a:rPr>
              <a:t>–</a:t>
            </a:r>
            <a:r>
              <a:rPr lang="en-US" b="0" i="1" dirty="0"/>
              <a:t>associated neurotoxicity syndrome; R/R, relapsed/refractory.</a:t>
            </a:r>
          </a:p>
        </p:txBody>
      </p:sp>
      <p:sp>
        <p:nvSpPr>
          <p:cNvPr id="4" name="Slide Number Placeholder 3"/>
          <p:cNvSpPr>
            <a:spLocks noGrp="1"/>
          </p:cNvSpPr>
          <p:nvPr>
            <p:ph type="sldNum" sz="quarter" idx="5"/>
          </p:nvPr>
        </p:nvSpPr>
        <p:spPr/>
        <p:txBody>
          <a:bodyPr/>
          <a:lstStyle/>
          <a:p>
            <a:fld id="{D60ABAA2-6C4E-466F-9BAE-1C454D0B2418}" type="slidenum">
              <a:rPr lang="en-US" smtClean="0"/>
              <a:t>10</a:t>
            </a:fld>
            <a:endParaRPr lang="en-US" dirty="0"/>
          </a:p>
        </p:txBody>
      </p:sp>
    </p:spTree>
    <p:extLst>
      <p:ext uri="{BB962C8B-B14F-4D97-AF65-F5344CB8AC3E}">
        <p14:creationId xmlns:p14="http://schemas.microsoft.com/office/powerpoint/2010/main" val="9941705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CAR, chimeric antigen receptor; CR, complete response; CRS, cytokine-release syndrome; DLBCL, diffuse large B-cell lymphoma; R/R, relapsed/refractory.</a:t>
            </a:r>
          </a:p>
        </p:txBody>
      </p:sp>
      <p:sp>
        <p:nvSpPr>
          <p:cNvPr id="4" name="Slide Number Placeholder 3"/>
          <p:cNvSpPr>
            <a:spLocks noGrp="1"/>
          </p:cNvSpPr>
          <p:nvPr>
            <p:ph type="sldNum" sz="quarter" idx="5"/>
          </p:nvPr>
        </p:nvSpPr>
        <p:spPr/>
        <p:txBody>
          <a:bodyPr/>
          <a:lstStyle/>
          <a:p>
            <a:fld id="{D60ABAA2-6C4E-466F-9BAE-1C454D0B2418}" type="slidenum">
              <a:rPr lang="en-US" smtClean="0"/>
              <a:t>11</a:t>
            </a:fld>
            <a:endParaRPr lang="en-US" dirty="0"/>
          </a:p>
        </p:txBody>
      </p:sp>
    </p:spTree>
    <p:extLst>
      <p:ext uri="{BB962C8B-B14F-4D97-AF65-F5344CB8AC3E}">
        <p14:creationId xmlns:p14="http://schemas.microsoft.com/office/powerpoint/2010/main" val="10564495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7163286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67478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0958110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94736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187091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3793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070600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959753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4000805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4644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41061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2009574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34258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1055796"/>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Pivotal Phase II Trial of Glofitamab in R/R DLBCL </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5" y="6071349"/>
            <a:ext cx="5519736"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AbbVie, AstraZeneca, Gilead Sciences Inc., Merck Sharp &amp; Dohme Corp., Novartis Pharmaceuticals Corporation, and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Seattle Genetics.</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panose="020F0502020204030204" pitchFamily="34" charset="0"/>
                <a:ea typeface="+mj-ea"/>
                <a:cs typeface="+mj-cs"/>
              </a:rPr>
              <a:t>CCO Independent Conference Highlights*</a:t>
            </a:r>
            <a:br>
              <a:rPr lang="en-US" sz="2200" b="1" kern="0" dirty="0">
                <a:solidFill>
                  <a:schemeClr val="bg2"/>
                </a:solidFill>
                <a:latin typeface="Calibri" panose="020F0502020204030204" pitchFamily="34" charset="0"/>
                <a:ea typeface="+mj-ea"/>
                <a:cs typeface="+mj-cs"/>
              </a:rPr>
            </a:br>
            <a:r>
              <a:rPr lang="en-US" sz="1600" kern="0" dirty="0">
                <a:solidFill>
                  <a:schemeClr val="bg2"/>
                </a:solidFill>
                <a:latin typeface="Calibri" panose="020F0502020204030204" pitchFamily="34" charset="0"/>
                <a:ea typeface="+mj-ea"/>
                <a:cs typeface="+mj-cs"/>
              </a:rPr>
              <a:t>of the </a:t>
            </a:r>
            <a:r>
              <a:rPr lang="en-US" sz="1600" i="1" kern="0" dirty="0">
                <a:solidFill>
                  <a:schemeClr val="bg2"/>
                </a:solidFill>
                <a:latin typeface="Calibri" panose="020F0502020204030204" pitchFamily="34" charset="0"/>
                <a:ea typeface="+mj-ea"/>
                <a:cs typeface="+mj-cs"/>
              </a:rPr>
              <a:t>2022 ASCO Annual Meeting, June 3-7, 2022, Chicago, Illinois</a:t>
            </a:r>
            <a:endParaRPr lang="en-US" altLang="en-US" sz="1600" kern="0" dirty="0">
              <a:solidFill>
                <a:schemeClr val="bg2"/>
              </a:solidFill>
              <a:latin typeface="Calibri" panose="020F0502020204030204" pitchFamily="34" charset="0"/>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Glofitamab in R/R DLBCL: Background</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600" dirty="0"/>
              <a:t>Patients with R/R DLBCL who have received ≥2 prior therapies have a poor prognosis</a:t>
            </a:r>
            <a:r>
              <a:rPr lang="en-US" altLang="en-US" sz="2600" baseline="30000" dirty="0"/>
              <a:t>1,2</a:t>
            </a:r>
          </a:p>
          <a:p>
            <a:r>
              <a:rPr lang="en-US" altLang="en-US" sz="2600" dirty="0"/>
              <a:t>Glofitamab: a CD20/CD3 bispecific antibody with 2:1 binding structure</a:t>
            </a:r>
          </a:p>
          <a:p>
            <a:r>
              <a:rPr lang="en-US" altLang="en-US" sz="2600" dirty="0"/>
              <a:t>A phase I study evaluated escalating doses of glofitamab, with obinutuzumab pretreatment to mitigate toxicity, in patients with R/R B-cell lymphomas</a:t>
            </a:r>
            <a:r>
              <a:rPr lang="en-US" altLang="en-US" sz="2600" baseline="30000" dirty="0"/>
              <a:t>3</a:t>
            </a:r>
          </a:p>
          <a:p>
            <a:pPr lvl="1"/>
            <a:r>
              <a:rPr lang="en-US" altLang="en-US" sz="2400" dirty="0"/>
              <a:t>CRS occurred in 50.3% of patients</a:t>
            </a:r>
          </a:p>
          <a:p>
            <a:pPr lvl="1"/>
            <a:r>
              <a:rPr lang="en-US" altLang="en-US" sz="2400" dirty="0"/>
              <a:t>ORR at recommended phase II dose (30 mg): 65.7% (57.1% CR)</a:t>
            </a:r>
          </a:p>
          <a:p>
            <a:r>
              <a:rPr lang="en-US" altLang="en-US" sz="2600" dirty="0"/>
              <a:t>Pivotal phase II expansion trial evaluated efficacy, safety of glofitamab in patients with R/R DLBCL and ≥2 prior therapies</a:t>
            </a:r>
            <a:r>
              <a:rPr lang="en-US" altLang="en-US" sz="2600" baseline="30000" dirty="0"/>
              <a:t>4</a:t>
            </a:r>
            <a:endParaRPr lang="en-US" altLang="en-US" sz="2600"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204249"/>
            <a:ext cx="8266300"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Chien. Future Oncol. 2021;17:411. 2. Crump. Blood. 2017;130:1800. </a:t>
            </a:r>
            <a:br>
              <a:rPr lang="en-US" altLang="en-US" sz="1200" b="0" spc="-10" dirty="0">
                <a:solidFill>
                  <a:schemeClr val="bg2"/>
                </a:solidFill>
                <a:latin typeface="Calibri" panose="020F0502020204030204" pitchFamily="34" charset="0"/>
              </a:rPr>
            </a:br>
            <a:r>
              <a:rPr lang="en-US" altLang="en-US" sz="1200" b="0" spc="-10" dirty="0">
                <a:solidFill>
                  <a:schemeClr val="bg2"/>
                </a:solidFill>
                <a:latin typeface="Calibri" panose="020F0502020204030204" pitchFamily="34" charset="0"/>
              </a:rPr>
              <a:t>3. Hutchings. JCO.</a:t>
            </a:r>
            <a:r>
              <a:rPr lang="en-US" altLang="en-US" sz="1200" b="0" i="1" spc="-10" dirty="0">
                <a:solidFill>
                  <a:schemeClr val="bg2"/>
                </a:solidFill>
                <a:latin typeface="Calibri" panose="020F0502020204030204" pitchFamily="34" charset="0"/>
              </a:rPr>
              <a:t> </a:t>
            </a:r>
            <a:r>
              <a:rPr lang="en-US" altLang="en-US" sz="1200" b="0" spc="-10" dirty="0">
                <a:solidFill>
                  <a:schemeClr val="bg2"/>
                </a:solidFill>
                <a:latin typeface="Calibri" panose="020F0502020204030204" pitchFamily="34" charset="0"/>
              </a:rPr>
              <a:t>2021;39:1959. 4. Dickinson. ASCO 2022. Abstr 7500.</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58565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Glofitamab in R/R DLBCL: Study Design</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a:xfrm>
            <a:off x="604675" y="1513047"/>
            <a:ext cx="10877529" cy="384333"/>
          </a:xfrm>
        </p:spPr>
        <p:txBody>
          <a:bodyPr/>
          <a:lstStyle/>
          <a:p>
            <a:r>
              <a:rPr lang="en-US" altLang="en-US" dirty="0"/>
              <a:t>Single-arm phase II expansion trial </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Hutchings. JCO</a:t>
            </a:r>
            <a:r>
              <a:rPr lang="en-US" altLang="en-US" sz="1200" b="0" i="1" spc="-10" dirty="0">
                <a:solidFill>
                  <a:schemeClr val="bg2"/>
                </a:solidFill>
                <a:latin typeface="Calibri" panose="020F0502020204030204" pitchFamily="34" charset="0"/>
              </a:rPr>
              <a:t>. </a:t>
            </a:r>
            <a:r>
              <a:rPr lang="en-US" altLang="en-US" sz="1200" b="0" spc="-10" dirty="0">
                <a:solidFill>
                  <a:schemeClr val="bg2"/>
                </a:solidFill>
                <a:latin typeface="Calibri" panose="020F0502020204030204" pitchFamily="34" charset="0"/>
              </a:rPr>
              <a:t>2021;39:1959. 2. Dickinson. ASCO 2022. Abstr 7500.</a:t>
            </a:r>
            <a:endParaRPr lang="en-US" altLang="en-US" sz="1200" b="0" dirty="0">
              <a:solidFill>
                <a:schemeClr val="bg2"/>
              </a:solidFill>
              <a:latin typeface="Calibri" panose="020F0502020204030204" pitchFamily="34" charset="0"/>
            </a:endParaRPr>
          </a:p>
        </p:txBody>
      </p:sp>
      <p:sp>
        <p:nvSpPr>
          <p:cNvPr id="5" name="Text Box 45">
            <a:extLst>
              <a:ext uri="{FF2B5EF4-FFF2-40B4-BE49-F238E27FC236}">
                <a16:creationId xmlns:a16="http://schemas.microsoft.com/office/drawing/2014/main" id="{F94E34B6-6F3F-B90F-E877-1AFDEDAD0154}"/>
              </a:ext>
            </a:extLst>
          </p:cNvPr>
          <p:cNvSpPr txBox="1">
            <a:spLocks noChangeArrowheads="1"/>
          </p:cNvSpPr>
          <p:nvPr/>
        </p:nvSpPr>
        <p:spPr bwMode="auto">
          <a:xfrm>
            <a:off x="608859" y="2599056"/>
            <a:ext cx="3195639"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GB" altLang="en-US" sz="2000" dirty="0">
                <a:solidFill>
                  <a:srgbClr val="000000"/>
                </a:solidFill>
                <a:latin typeface="Calibri" panose="020F0502020204030204" pitchFamily="34" charset="0"/>
                <a:cs typeface="Arial" panose="020B0604020202020204" pitchFamily="34" charset="0"/>
              </a:rPr>
              <a:t>Patients with </a:t>
            </a:r>
            <a:r>
              <a:rPr kumimoji="0" lang="en-GB" altLang="en-US" sz="20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DLBCL NOS, HGBCL, transformed FL, or PMBCL; ECOG PS 0-1 and </a:t>
            </a:r>
            <a:br>
              <a:rPr kumimoji="0" lang="en-GB" altLang="en-US" sz="20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20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 prior therapies, including anti-CD20 and anthracycline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20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a:t>
            </a:r>
            <a:r>
              <a:rPr lang="en-GB" altLang="en-US" sz="2000" dirty="0">
                <a:solidFill>
                  <a:srgbClr val="000000"/>
                </a:solidFill>
                <a:latin typeface="Calibri" panose="020F0502020204030204" pitchFamily="34" charset="0"/>
                <a:cs typeface="Arial" panose="020B0604020202020204" pitchFamily="34" charset="0"/>
              </a:rPr>
              <a:t>155</a:t>
            </a:r>
            <a:r>
              <a:rPr kumimoji="0" lang="en-GB" altLang="en-US" sz="20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endParaRPr kumimoji="0" lang="en-US" altLang="en-US" sz="20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 name="Rectangle 46">
            <a:extLst>
              <a:ext uri="{FF2B5EF4-FFF2-40B4-BE49-F238E27FC236}">
                <a16:creationId xmlns:a16="http://schemas.microsoft.com/office/drawing/2014/main" id="{9EB31DC0-0076-C6EE-BC4B-41FFAB663D72}"/>
              </a:ext>
            </a:extLst>
          </p:cNvPr>
          <p:cNvSpPr>
            <a:spLocks noChangeArrowheads="1"/>
          </p:cNvSpPr>
          <p:nvPr/>
        </p:nvSpPr>
        <p:spPr bwMode="auto">
          <a:xfrm>
            <a:off x="4457699" y="2224939"/>
            <a:ext cx="2538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Cycle 1 (21 Days)</a:t>
            </a:r>
          </a:p>
        </p:txBody>
      </p:sp>
      <p:sp>
        <p:nvSpPr>
          <p:cNvPr id="7" name="Rectangle 49">
            <a:extLst>
              <a:ext uri="{FF2B5EF4-FFF2-40B4-BE49-F238E27FC236}">
                <a16:creationId xmlns:a16="http://schemas.microsoft.com/office/drawing/2014/main" id="{F2F008E6-52BA-FBD2-DC92-F0A926C41805}"/>
              </a:ext>
            </a:extLst>
          </p:cNvPr>
          <p:cNvSpPr>
            <a:spLocks noChangeArrowheads="1"/>
          </p:cNvSpPr>
          <p:nvPr/>
        </p:nvSpPr>
        <p:spPr bwMode="auto">
          <a:xfrm>
            <a:off x="4527233" y="2628900"/>
            <a:ext cx="3382327" cy="187452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2000" b="1" dirty="0">
                <a:solidFill>
                  <a:srgbClr val="FFFFFF"/>
                </a:solidFill>
                <a:latin typeface="Calibri" panose="020F0502020204030204" pitchFamily="34" charset="0"/>
                <a:cs typeface="Arial" panose="020B0604020202020204" pitchFamily="34" charset="0"/>
              </a:rPr>
              <a:t>D1: Obinutuzumab</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2000" dirty="0">
                <a:solidFill>
                  <a:srgbClr val="FFFFFF"/>
                </a:solidFill>
                <a:latin typeface="Calibri" panose="020F0502020204030204" pitchFamily="34" charset="0"/>
                <a:cs typeface="Arial" panose="020B0604020202020204" pitchFamily="34" charset="0"/>
              </a:rPr>
              <a:t>pretreatment (1 x 1000 mg)</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2000" b="1" dirty="0">
                <a:solidFill>
                  <a:srgbClr val="FFFFFF"/>
                </a:solidFill>
                <a:latin typeface="Calibri" panose="020F0502020204030204" pitchFamily="34" charset="0"/>
                <a:cs typeface="Arial" panose="020B0604020202020204" pitchFamily="34" charset="0"/>
              </a:rPr>
              <a:t>D8: Glofitamab </a:t>
            </a:r>
            <a:r>
              <a:rPr lang="en-US" altLang="en-US" sz="2000" dirty="0">
                <a:solidFill>
                  <a:srgbClr val="FFFFFF"/>
                </a:solidFill>
                <a:latin typeface="Calibri" panose="020F0502020204030204" pitchFamily="34" charset="0"/>
                <a:cs typeface="Arial" panose="020B0604020202020204" pitchFamily="34" charset="0"/>
              </a:rPr>
              <a:t>IV 2.5 mg,</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2000" dirty="0">
                <a:solidFill>
                  <a:srgbClr val="FFFFFF"/>
                </a:solidFill>
                <a:latin typeface="Calibri" panose="020F0502020204030204" pitchFamily="34" charset="0"/>
                <a:cs typeface="Arial" panose="020B0604020202020204" pitchFamily="34" charset="0"/>
              </a:rPr>
              <a:t>monitoring after first dose</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2000" b="1" dirty="0">
                <a:solidFill>
                  <a:srgbClr val="FFFFFF"/>
                </a:solidFill>
                <a:latin typeface="Calibri" panose="020F0502020204030204" pitchFamily="34" charset="0"/>
                <a:cs typeface="Arial" panose="020B0604020202020204" pitchFamily="34" charset="0"/>
              </a:rPr>
              <a:t>D15: Glofitamab </a:t>
            </a:r>
            <a:r>
              <a:rPr lang="en-US" altLang="en-US" sz="2000" dirty="0">
                <a:solidFill>
                  <a:srgbClr val="FFFFFF"/>
                </a:solidFill>
                <a:latin typeface="Calibri" panose="020F0502020204030204" pitchFamily="34" charset="0"/>
                <a:cs typeface="Arial" panose="020B0604020202020204" pitchFamily="34" charset="0"/>
              </a:rPr>
              <a:t>IV 10 mg</a:t>
            </a:r>
          </a:p>
        </p:txBody>
      </p:sp>
      <p:sp>
        <p:nvSpPr>
          <p:cNvPr id="8" name="Line 52">
            <a:extLst>
              <a:ext uri="{FF2B5EF4-FFF2-40B4-BE49-F238E27FC236}">
                <a16:creationId xmlns:a16="http://schemas.microsoft.com/office/drawing/2014/main" id="{FFE00E1B-7214-879F-810B-0DAA4EA8EF2E}"/>
              </a:ext>
            </a:extLst>
          </p:cNvPr>
          <p:cNvSpPr>
            <a:spLocks noChangeShapeType="1"/>
          </p:cNvSpPr>
          <p:nvPr/>
        </p:nvSpPr>
        <p:spPr bwMode="auto">
          <a:xfrm>
            <a:off x="7944169" y="3544253"/>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 name="Line 54">
            <a:extLst>
              <a:ext uri="{FF2B5EF4-FFF2-40B4-BE49-F238E27FC236}">
                <a16:creationId xmlns:a16="http://schemas.microsoft.com/office/drawing/2014/main" id="{DE3E5AC8-0FF2-C81D-71CA-8C17B83B590B}"/>
              </a:ext>
            </a:extLst>
          </p:cNvPr>
          <p:cNvSpPr>
            <a:spLocks noChangeShapeType="1"/>
          </p:cNvSpPr>
          <p:nvPr/>
        </p:nvSpPr>
        <p:spPr bwMode="auto">
          <a:xfrm>
            <a:off x="3767772" y="3535680"/>
            <a:ext cx="689927" cy="762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 name="Rectangle 46">
            <a:extLst>
              <a:ext uri="{FF2B5EF4-FFF2-40B4-BE49-F238E27FC236}">
                <a16:creationId xmlns:a16="http://schemas.microsoft.com/office/drawing/2014/main" id="{CF65CE41-B4C7-6C8B-92DF-A79EFD71DAAE}"/>
              </a:ext>
            </a:extLst>
          </p:cNvPr>
          <p:cNvSpPr>
            <a:spLocks noChangeArrowheads="1"/>
          </p:cNvSpPr>
          <p:nvPr/>
        </p:nvSpPr>
        <p:spPr bwMode="auto">
          <a:xfrm>
            <a:off x="8444549" y="1965693"/>
            <a:ext cx="253841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Cycles 2+ (21 Days), </a:t>
            </a:r>
            <a:b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Up to 12 Cycles</a:t>
            </a:r>
          </a:p>
        </p:txBody>
      </p:sp>
      <p:sp>
        <p:nvSpPr>
          <p:cNvPr id="11" name="Rectangle 49">
            <a:extLst>
              <a:ext uri="{FF2B5EF4-FFF2-40B4-BE49-F238E27FC236}">
                <a16:creationId xmlns:a16="http://schemas.microsoft.com/office/drawing/2014/main" id="{2B9A5C45-B954-ECF4-C04A-3D140724B872}"/>
              </a:ext>
            </a:extLst>
          </p:cNvPr>
          <p:cNvSpPr>
            <a:spLocks noChangeArrowheads="1"/>
          </p:cNvSpPr>
          <p:nvPr/>
        </p:nvSpPr>
        <p:spPr bwMode="auto">
          <a:xfrm>
            <a:off x="8451533" y="2621280"/>
            <a:ext cx="3115627" cy="188214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2000" b="1" dirty="0">
                <a:solidFill>
                  <a:srgbClr val="FFFFFF"/>
                </a:solidFill>
                <a:latin typeface="Calibri" panose="020F0502020204030204" pitchFamily="34" charset="0"/>
                <a:cs typeface="Arial" panose="020B0604020202020204" pitchFamily="34" charset="0"/>
              </a:rPr>
              <a:t>D1: Glofitamab </a:t>
            </a:r>
            <a:r>
              <a:rPr lang="en-US" altLang="en-US" sz="2000" dirty="0">
                <a:solidFill>
                  <a:srgbClr val="FFFFFF"/>
                </a:solidFill>
                <a:latin typeface="Calibri" panose="020F0502020204030204" pitchFamily="34" charset="0"/>
                <a:cs typeface="Arial" panose="020B0604020202020204" pitchFamily="34" charset="0"/>
              </a:rPr>
              <a:t>IV 30 mg</a:t>
            </a:r>
          </a:p>
        </p:txBody>
      </p:sp>
      <p:sp>
        <p:nvSpPr>
          <p:cNvPr id="12" name="Rectangle 3">
            <a:extLst>
              <a:ext uri="{FF2B5EF4-FFF2-40B4-BE49-F238E27FC236}">
                <a16:creationId xmlns:a16="http://schemas.microsoft.com/office/drawing/2014/main" id="{766A7A99-E9A7-F10D-0E6C-6375E47A922B}"/>
              </a:ext>
            </a:extLst>
          </p:cNvPr>
          <p:cNvSpPr txBox="1">
            <a:spLocks noChangeArrowheads="1"/>
          </p:cNvSpPr>
          <p:nvPr/>
        </p:nvSpPr>
        <p:spPr bwMode="auto">
          <a:xfrm>
            <a:off x="802795" y="5071587"/>
            <a:ext cx="10877529" cy="1282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b="1" kern="0" dirty="0"/>
              <a:t>Primary endpoint: </a:t>
            </a:r>
            <a:r>
              <a:rPr lang="en-US" altLang="en-US" kern="0" dirty="0"/>
              <a:t>CR (best response) rate by IRC</a:t>
            </a:r>
          </a:p>
          <a:p>
            <a:r>
              <a:rPr lang="en-US" altLang="en-US" b="1" kern="0" dirty="0"/>
              <a:t>Key secondary endpoints: </a:t>
            </a:r>
            <a:r>
              <a:rPr lang="en-US" altLang="en-US" kern="0" dirty="0"/>
              <a:t>ORR, DoR, DoCR, PFS, OS</a:t>
            </a:r>
          </a:p>
        </p:txBody>
      </p:sp>
    </p:spTree>
    <p:extLst>
      <p:ext uri="{BB962C8B-B14F-4D97-AF65-F5344CB8AC3E}">
        <p14:creationId xmlns:p14="http://schemas.microsoft.com/office/powerpoint/2010/main" val="14924068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Glofitamab in R/R DLBCL: Baseline Characteristics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Dickinson. ASCO 2022. Abstr 7500.</a:t>
            </a:r>
            <a:endParaRPr lang="en-US" altLang="en-US" sz="1200" b="0" dirty="0">
              <a:solidFill>
                <a:schemeClr val="bg2"/>
              </a:solidFill>
              <a:latin typeface="Calibri" panose="020F0502020204030204" pitchFamily="34" charset="0"/>
            </a:endParaRPr>
          </a:p>
        </p:txBody>
      </p:sp>
      <p:graphicFrame>
        <p:nvGraphicFramePr>
          <p:cNvPr id="6" name="Group 3">
            <a:extLst>
              <a:ext uri="{FF2B5EF4-FFF2-40B4-BE49-F238E27FC236}">
                <a16:creationId xmlns:a16="http://schemas.microsoft.com/office/drawing/2014/main" id="{8CA0949F-B2FC-11B3-5F29-22E1F91C1F71}"/>
              </a:ext>
            </a:extLst>
          </p:cNvPr>
          <p:cNvGraphicFramePr>
            <a:graphicFrameLocks/>
          </p:cNvGraphicFramePr>
          <p:nvPr>
            <p:extLst>
              <p:ext uri="{D42A27DB-BD31-4B8C-83A1-F6EECF244321}">
                <p14:modId xmlns:p14="http://schemas.microsoft.com/office/powerpoint/2010/main" val="1952469273"/>
              </p:ext>
            </p:extLst>
          </p:nvPr>
        </p:nvGraphicFramePr>
        <p:xfrm>
          <a:off x="719328" y="1600200"/>
          <a:ext cx="5376672" cy="3962496"/>
        </p:xfrm>
        <a:graphic>
          <a:graphicData uri="http://schemas.openxmlformats.org/drawingml/2006/table">
            <a:tbl>
              <a:tblPr/>
              <a:tblGrid>
                <a:gridCol w="2645950">
                  <a:extLst>
                    <a:ext uri="{9D8B030D-6E8A-4147-A177-3AD203B41FA5}">
                      <a16:colId xmlns:a16="http://schemas.microsoft.com/office/drawing/2014/main" val="20000"/>
                    </a:ext>
                  </a:extLst>
                </a:gridCol>
                <a:gridCol w="2730722">
                  <a:extLst>
                    <a:ext uri="{9D8B030D-6E8A-4147-A177-3AD203B41FA5}">
                      <a16:colId xmlns:a16="http://schemas.microsoft.com/office/drawing/2014/main" val="20001"/>
                    </a:ext>
                  </a:extLst>
                </a:gridCol>
              </a:tblGrid>
              <a:tr h="28559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Glofitamab (N = 154)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311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66.0 (21-90)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311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100 (64.9)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50635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ECOG PS, n (%)</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69 (44.8)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84 (54.5)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8101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Ann Arbor stage, n (%)</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II</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III</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IV</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(6.5)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 (16.2)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 (20.1)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85 (55.2)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83248735"/>
                  </a:ext>
                </a:extLst>
              </a:tr>
              <a:tr h="8101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NHL subtype, n (%)</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DLBCL</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trFL</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HGBCL</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PMBCL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110 (71.4)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 (17.5)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(7.1)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52698903"/>
                  </a:ext>
                </a:extLst>
              </a:tr>
            </a:tbl>
          </a:graphicData>
        </a:graphic>
      </p:graphicFrame>
      <p:graphicFrame>
        <p:nvGraphicFramePr>
          <p:cNvPr id="7" name="Group 3">
            <a:extLst>
              <a:ext uri="{FF2B5EF4-FFF2-40B4-BE49-F238E27FC236}">
                <a16:creationId xmlns:a16="http://schemas.microsoft.com/office/drawing/2014/main" id="{4AD9697E-52FB-CA25-38BB-65FD890FD88C}"/>
              </a:ext>
            </a:extLst>
          </p:cNvPr>
          <p:cNvGraphicFramePr>
            <a:graphicFrameLocks/>
          </p:cNvGraphicFramePr>
          <p:nvPr>
            <p:extLst>
              <p:ext uri="{D42A27DB-BD31-4B8C-83A1-F6EECF244321}">
                <p14:modId xmlns:p14="http://schemas.microsoft.com/office/powerpoint/2010/main" val="2616411137"/>
              </p:ext>
            </p:extLst>
          </p:nvPr>
        </p:nvGraphicFramePr>
        <p:xfrm>
          <a:off x="6180286" y="1600200"/>
          <a:ext cx="5295752" cy="4389216"/>
        </p:xfrm>
        <a:graphic>
          <a:graphicData uri="http://schemas.openxmlformats.org/drawingml/2006/table">
            <a:tbl>
              <a:tblPr/>
              <a:tblGrid>
                <a:gridCol w="3126064">
                  <a:extLst>
                    <a:ext uri="{9D8B030D-6E8A-4147-A177-3AD203B41FA5}">
                      <a16:colId xmlns:a16="http://schemas.microsoft.com/office/drawing/2014/main" val="20000"/>
                    </a:ext>
                  </a:extLst>
                </a:gridCol>
                <a:gridCol w="2169688">
                  <a:extLst>
                    <a:ext uri="{9D8B030D-6E8A-4147-A177-3AD203B41FA5}">
                      <a16:colId xmlns:a16="http://schemas.microsoft.com/office/drawing/2014/main" val="20001"/>
                    </a:ext>
                  </a:extLst>
                </a:gridCol>
              </a:tblGrid>
              <a:tr h="2778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Glofitamab (N = 154)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68199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Bulky disease, n (%)</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&gt;6 cm</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&gt;10 cm</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64 (41.6)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 (11.7)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47992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prior lines of therapy,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n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778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prior lines of therapy,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92 (59.7)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110291"/>
                  </a:ext>
                </a:extLst>
              </a:tr>
              <a:tr h="10861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Prior therapies, n (%)</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Anti-CD20 Ab</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Anthracycline</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CAR T</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ASCT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154 (100.0)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149 (96.8)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51 (33.1)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 (18.2)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28819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Refractory disease, n (%)</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To any prior therapy</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To last prior therapy</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Primary refractory</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To prior CAR T</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To any prior anti-CD20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139 (90.3)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132 (85.7)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90 (58.4)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46 (29.9)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128 (83.1)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99308828"/>
                  </a:ext>
                </a:extLst>
              </a:tr>
            </a:tbl>
          </a:graphicData>
        </a:graphic>
      </p:graphicFrame>
    </p:spTree>
    <p:extLst>
      <p:ext uri="{BB962C8B-B14F-4D97-AF65-F5344CB8AC3E}">
        <p14:creationId xmlns:p14="http://schemas.microsoft.com/office/powerpoint/2010/main" val="7121260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082E090-E640-8106-E811-21BD634E00C4}"/>
              </a:ext>
            </a:extLst>
          </p:cNvPr>
          <p:cNvSpPr>
            <a:spLocks noGrp="1"/>
          </p:cNvSpPr>
          <p:nvPr>
            <p:ph sz="half" idx="2"/>
          </p:nvPr>
        </p:nvSpPr>
        <p:spPr/>
        <p:txBody>
          <a:bodyPr/>
          <a:lstStyle/>
          <a:p>
            <a:r>
              <a:rPr lang="en-US" altLang="en-US" sz="2400" dirty="0"/>
              <a:t>CR rate in primary efficacy population (n = 108): 35.2%</a:t>
            </a:r>
          </a:p>
          <a:p>
            <a:pPr lvl="1"/>
            <a:r>
              <a:rPr lang="en-US" altLang="en-US" sz="2200" dirty="0"/>
              <a:t>Significantly higher than the 20% historical control CR rate (</a:t>
            </a:r>
            <a:r>
              <a:rPr lang="en-US" altLang="en-US" sz="2200" i="1" dirty="0"/>
              <a:t>P</a:t>
            </a:r>
            <a:r>
              <a:rPr lang="en-US" altLang="en-US" sz="2200" dirty="0"/>
              <a:t> &lt;.0001)*</a:t>
            </a:r>
          </a:p>
          <a:p>
            <a:r>
              <a:rPr lang="en-US" altLang="en-US" sz="2400" dirty="0"/>
              <a:t>Subgroup analyses</a:t>
            </a:r>
          </a:p>
          <a:p>
            <a:pPr lvl="1"/>
            <a:r>
              <a:rPr lang="en-US" altLang="en-US" sz="2200" dirty="0"/>
              <a:t>CR rates were consistent in patients with or without prior CAR T-cell therapy (35% vs 42%)</a:t>
            </a:r>
          </a:p>
          <a:p>
            <a:pPr lvl="1"/>
            <a:r>
              <a:rPr lang="en-US" altLang="en-US" sz="2200" dirty="0"/>
              <a:t>CR rates were higher in patients with relapsed disease vs refractory disease after last prior therapy (70% vs 34%)</a:t>
            </a:r>
          </a:p>
          <a:p>
            <a:endParaRPr lang="en-US" dirty="0"/>
          </a:p>
        </p:txBody>
      </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Glofitamab in R/R DLBCL: Response Rates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Dickinson. ASCO 2022. Abstr 7500. Wang. Oncotarget. 2019;10:3285. </a:t>
            </a:r>
            <a:endParaRPr lang="en-US" altLang="en-US" sz="1200" b="0" dirty="0">
              <a:solidFill>
                <a:schemeClr val="bg2"/>
              </a:solidFill>
              <a:highlight>
                <a:srgbClr val="FFFF00"/>
              </a:highlight>
              <a:latin typeface="Calibri" panose="020F0502020204030204" pitchFamily="34" charset="0"/>
            </a:endParaRPr>
          </a:p>
        </p:txBody>
      </p:sp>
      <p:graphicFrame>
        <p:nvGraphicFramePr>
          <p:cNvPr id="6" name="Group 3">
            <a:extLst>
              <a:ext uri="{FF2B5EF4-FFF2-40B4-BE49-F238E27FC236}">
                <a16:creationId xmlns:a16="http://schemas.microsoft.com/office/drawing/2014/main" id="{558162C4-5ED1-8680-BE13-92ED87318996}"/>
              </a:ext>
            </a:extLst>
          </p:cNvPr>
          <p:cNvGraphicFramePr>
            <a:graphicFrameLocks/>
          </p:cNvGraphicFramePr>
          <p:nvPr>
            <p:extLst>
              <p:ext uri="{D42A27DB-BD31-4B8C-83A1-F6EECF244321}">
                <p14:modId xmlns:p14="http://schemas.microsoft.com/office/powerpoint/2010/main" val="475544671"/>
              </p:ext>
            </p:extLst>
          </p:nvPr>
        </p:nvGraphicFramePr>
        <p:xfrm>
          <a:off x="569596" y="1457642"/>
          <a:ext cx="5376672" cy="3373114"/>
        </p:xfrm>
        <a:graphic>
          <a:graphicData uri="http://schemas.openxmlformats.org/drawingml/2006/table">
            <a:tbl>
              <a:tblPr/>
              <a:tblGrid>
                <a:gridCol w="3019934">
                  <a:extLst>
                    <a:ext uri="{9D8B030D-6E8A-4147-A177-3AD203B41FA5}">
                      <a16:colId xmlns:a16="http://schemas.microsoft.com/office/drawing/2014/main" val="20000"/>
                    </a:ext>
                  </a:extLst>
                </a:gridCol>
                <a:gridCol w="2356738">
                  <a:extLst>
                    <a:ext uri="{9D8B030D-6E8A-4147-A177-3AD203B41FA5}">
                      <a16:colId xmlns:a16="http://schemas.microsoft.com/office/drawing/2014/main" val="20001"/>
                    </a:ext>
                  </a:extLst>
                </a:gridCol>
              </a:tblGrid>
              <a:tr h="75269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Glofitamab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155)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60915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CR rate,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60915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ORR,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60915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Median time to first CR, </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days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42 (42-44)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60915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Median duration </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follow-up, mo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12.6 (0-22)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83248735"/>
                  </a:ext>
                </a:extLst>
              </a:tr>
            </a:tbl>
          </a:graphicData>
        </a:graphic>
      </p:graphicFrame>
      <p:sp>
        <p:nvSpPr>
          <p:cNvPr id="9" name="TextBox 8">
            <a:extLst>
              <a:ext uri="{FF2B5EF4-FFF2-40B4-BE49-F238E27FC236}">
                <a16:creationId xmlns:a16="http://schemas.microsoft.com/office/drawing/2014/main" id="{2A30D7EE-BD01-8159-83B3-2F32EDA28282}"/>
              </a:ext>
            </a:extLst>
          </p:cNvPr>
          <p:cNvSpPr txBox="1"/>
          <p:nvPr/>
        </p:nvSpPr>
        <p:spPr bwMode="auto">
          <a:xfrm>
            <a:off x="562695" y="4871171"/>
            <a:ext cx="5376672"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*Prespecified historical control CR rate based on a meta-analysis of patients with DLBCL who had received ≥2 prior therapies. Historical rate was compared with primary efficacy population with an exact binomial test (2-sided </a:t>
            </a:r>
            <a:r>
              <a:rPr lang="el-GR" b="0" dirty="0">
                <a:solidFill>
                  <a:schemeClr val="bg1"/>
                </a:solidFill>
                <a:latin typeface="Calibri" panose="020F0502020204030204" pitchFamily="34" charset="0"/>
              </a:rPr>
              <a:t>α</a:t>
            </a:r>
            <a:r>
              <a:rPr lang="en-US" b="0" dirty="0">
                <a:solidFill>
                  <a:schemeClr val="bg1"/>
                </a:solidFill>
                <a:latin typeface="Calibri" panose="020F0502020204030204" pitchFamily="34" charset="0"/>
              </a:rPr>
              <a:t>: 5%)</a:t>
            </a:r>
          </a:p>
        </p:txBody>
      </p:sp>
    </p:spTree>
    <p:extLst>
      <p:ext uri="{BB962C8B-B14F-4D97-AF65-F5344CB8AC3E}">
        <p14:creationId xmlns:p14="http://schemas.microsoft.com/office/powerpoint/2010/main" val="41302160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Glofitamab in R/R DLBCL: Duration of Responses</a:t>
            </a:r>
            <a:endParaRPr lang="en-US" altLang="en-US" dirty="0"/>
          </a:p>
        </p:txBody>
      </p:sp>
      <p:sp>
        <p:nvSpPr>
          <p:cNvPr id="6" name="Rectangle 3">
            <a:extLst>
              <a:ext uri="{FF2B5EF4-FFF2-40B4-BE49-F238E27FC236}">
                <a16:creationId xmlns:a16="http://schemas.microsoft.com/office/drawing/2014/main" id="{A78CF4AA-EF61-01B5-862A-910F5068A166}"/>
              </a:ext>
            </a:extLst>
          </p:cNvPr>
          <p:cNvSpPr>
            <a:spLocks noGrp="1" noChangeArrowheads="1"/>
          </p:cNvSpPr>
          <p:nvPr>
            <p:ph idx="4294967295"/>
          </p:nvPr>
        </p:nvSpPr>
        <p:spPr>
          <a:xfrm>
            <a:off x="609759" y="4470014"/>
            <a:ext cx="10763250" cy="2057400"/>
          </a:xfrm>
        </p:spPr>
        <p:txBody>
          <a:bodyPr/>
          <a:lstStyle/>
          <a:p>
            <a:r>
              <a:rPr lang="en-US" altLang="en-US" dirty="0"/>
              <a:t>Extended follow-up (median 24.8 mo) from earlier cohorts (n = 35) shows durable CR, with median DoCR 34.2 mo</a:t>
            </a:r>
          </a:p>
          <a:p>
            <a:pPr lvl="1"/>
            <a:r>
              <a:rPr lang="en-US" altLang="en-US" dirty="0"/>
              <a:t>CR rate in this cohort: 35% (35/101) </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Dickinson. ASCO 2022. Abstr 7500.</a:t>
            </a:r>
            <a:endParaRPr lang="en-US" altLang="en-US" sz="1200" b="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846997DC-CAF8-0B98-BC6A-9B412F45F729}"/>
              </a:ext>
            </a:extLst>
          </p:cNvPr>
          <p:cNvGraphicFramePr>
            <a:graphicFrameLocks/>
          </p:cNvGraphicFramePr>
          <p:nvPr>
            <p:extLst>
              <p:ext uri="{D42A27DB-BD31-4B8C-83A1-F6EECF244321}">
                <p14:modId xmlns:p14="http://schemas.microsoft.com/office/powerpoint/2010/main" val="273616226"/>
              </p:ext>
            </p:extLst>
          </p:nvPr>
        </p:nvGraphicFramePr>
        <p:xfrm>
          <a:off x="720725" y="1610287"/>
          <a:ext cx="10762488" cy="2590880"/>
        </p:xfrm>
        <a:graphic>
          <a:graphicData uri="http://schemas.openxmlformats.org/drawingml/2006/table">
            <a:tbl>
              <a:tblPr/>
              <a:tblGrid>
                <a:gridCol w="3969595">
                  <a:extLst>
                    <a:ext uri="{9D8B030D-6E8A-4147-A177-3AD203B41FA5}">
                      <a16:colId xmlns:a16="http://schemas.microsoft.com/office/drawing/2014/main" val="20000"/>
                    </a:ext>
                  </a:extLst>
                </a:gridCol>
                <a:gridCol w="3513050">
                  <a:extLst>
                    <a:ext uri="{9D8B030D-6E8A-4147-A177-3AD203B41FA5}">
                      <a16:colId xmlns:a16="http://schemas.microsoft.com/office/drawing/2014/main" val="20001"/>
                    </a:ext>
                  </a:extLst>
                </a:gridCol>
                <a:gridCol w="3279843">
                  <a:extLst>
                    <a:ext uri="{9D8B030D-6E8A-4147-A177-3AD203B41FA5}">
                      <a16:colId xmlns:a16="http://schemas.microsoft.com/office/drawing/2014/main" val="4108613971"/>
                    </a:ext>
                  </a:extLst>
                </a:gridCol>
              </a:tblGrid>
              <a:tr h="17595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Patients With Any Response to Glofitamab (n = 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Patients With CR to Glofitamab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275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mDoR,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18.4 (13.7-NE)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NE (16.8-NE)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524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mDoR follow-up, mo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10.6 (0-21)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10.6 (0-21)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89980383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12-mo DoR (or DoCR)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OR ongoing at cutoff date,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6473284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Glofitamab in R/R DLBCL: PFS, OS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40034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Dickinson. ASCO 2022. Abstr 7500. Figures reproduced with permission.</a:t>
            </a:r>
            <a:endParaRPr lang="en-US" altLang="en-US" sz="1200" b="0" dirty="0">
              <a:solidFill>
                <a:schemeClr val="bg2"/>
              </a:solidFill>
              <a:latin typeface="Calibri" panose="020F0502020204030204" pitchFamily="34" charset="0"/>
            </a:endParaRPr>
          </a:p>
        </p:txBody>
      </p:sp>
      <p:graphicFrame>
        <p:nvGraphicFramePr>
          <p:cNvPr id="7" name="Group 3">
            <a:extLst>
              <a:ext uri="{FF2B5EF4-FFF2-40B4-BE49-F238E27FC236}">
                <a16:creationId xmlns:a16="http://schemas.microsoft.com/office/drawing/2014/main" id="{460FC391-C80C-3F70-1F79-3B13B0F40253}"/>
              </a:ext>
            </a:extLst>
          </p:cNvPr>
          <p:cNvGraphicFramePr>
            <a:graphicFrameLocks/>
          </p:cNvGraphicFramePr>
          <p:nvPr>
            <p:extLst>
              <p:ext uri="{D42A27DB-BD31-4B8C-83A1-F6EECF244321}">
                <p14:modId xmlns:p14="http://schemas.microsoft.com/office/powerpoint/2010/main" val="3916767333"/>
              </p:ext>
            </p:extLst>
          </p:nvPr>
        </p:nvGraphicFramePr>
        <p:xfrm>
          <a:off x="720725" y="4083857"/>
          <a:ext cx="10762488" cy="2084928"/>
        </p:xfrm>
        <a:graphic>
          <a:graphicData uri="http://schemas.openxmlformats.org/drawingml/2006/table">
            <a:tbl>
              <a:tblPr/>
              <a:tblGrid>
                <a:gridCol w="6045004">
                  <a:extLst>
                    <a:ext uri="{9D8B030D-6E8A-4147-A177-3AD203B41FA5}">
                      <a16:colId xmlns:a16="http://schemas.microsoft.com/office/drawing/2014/main" val="20000"/>
                    </a:ext>
                  </a:extLst>
                </a:gridCol>
                <a:gridCol w="4717484">
                  <a:extLst>
                    <a:ext uri="{9D8B030D-6E8A-4147-A177-3AD203B41FA5}">
                      <a16:colId xmlns:a16="http://schemas.microsoft.com/office/drawing/2014/main" val="20001"/>
                    </a:ext>
                  </a:extLst>
                </a:gridCol>
              </a:tblGrid>
              <a:tr h="374258">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Outcome,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Glofitamab</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1668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PFS,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4.9 (3.4-8.1)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1668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6-mo PFS rate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45.5 (37.2-53.8)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1668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12-mo PFS rate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37.1 (28.5-45.8)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1668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OS,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11.5 (7.9-15.7)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83248735"/>
                  </a:ext>
                </a:extLst>
              </a:tr>
              <a:tr h="21668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12-mo OS rate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49.8 (41.1-58.5)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30356047"/>
                  </a:ext>
                </a:extLst>
              </a:tr>
            </a:tbl>
          </a:graphicData>
        </a:graphic>
      </p:graphicFrame>
      <p:grpSp>
        <p:nvGrpSpPr>
          <p:cNvPr id="17" name="Group 16">
            <a:extLst>
              <a:ext uri="{FF2B5EF4-FFF2-40B4-BE49-F238E27FC236}">
                <a16:creationId xmlns:a16="http://schemas.microsoft.com/office/drawing/2014/main" id="{D9CA39D9-FF5A-B659-3957-7E03C539CDB4}"/>
              </a:ext>
            </a:extLst>
          </p:cNvPr>
          <p:cNvGrpSpPr/>
          <p:nvPr/>
        </p:nvGrpSpPr>
        <p:grpSpPr>
          <a:xfrm>
            <a:off x="870550" y="1393740"/>
            <a:ext cx="4954394" cy="2628592"/>
            <a:chOff x="6288801" y="644625"/>
            <a:chExt cx="4954394" cy="2628592"/>
          </a:xfrm>
        </p:grpSpPr>
        <p:sp>
          <p:nvSpPr>
            <p:cNvPr id="18" name="Freeform: Shape 17">
              <a:extLst>
                <a:ext uri="{FF2B5EF4-FFF2-40B4-BE49-F238E27FC236}">
                  <a16:creationId xmlns:a16="http://schemas.microsoft.com/office/drawing/2014/main" id="{9F161FD3-B944-9807-A53B-DB5867ADED02}"/>
                </a:ext>
              </a:extLst>
            </p:cNvPr>
            <p:cNvSpPr/>
            <p:nvPr/>
          </p:nvSpPr>
          <p:spPr bwMode="auto">
            <a:xfrm>
              <a:off x="7323221" y="874295"/>
              <a:ext cx="3735090" cy="1668379"/>
            </a:xfrm>
            <a:custGeom>
              <a:avLst/>
              <a:gdLst>
                <a:gd name="connsiteX0" fmla="*/ 0 w 3713747"/>
                <a:gd name="connsiteY0" fmla="*/ 0 h 1668379"/>
                <a:gd name="connsiteX1" fmla="*/ 0 w 3713747"/>
                <a:gd name="connsiteY1" fmla="*/ 1668379 h 1668379"/>
                <a:gd name="connsiteX2" fmla="*/ 3713747 w 3713747"/>
                <a:gd name="connsiteY2" fmla="*/ 1668379 h 1668379"/>
              </a:gdLst>
              <a:ahLst/>
              <a:cxnLst>
                <a:cxn ang="0">
                  <a:pos x="connsiteX0" y="connsiteY0"/>
                </a:cxn>
                <a:cxn ang="0">
                  <a:pos x="connsiteX1" y="connsiteY1"/>
                </a:cxn>
                <a:cxn ang="0">
                  <a:pos x="connsiteX2" y="connsiteY2"/>
                </a:cxn>
              </a:cxnLst>
              <a:rect l="l" t="t" r="r" b="b"/>
              <a:pathLst>
                <a:path w="3713747" h="1668379">
                  <a:moveTo>
                    <a:pt x="0" y="0"/>
                  </a:moveTo>
                  <a:lnTo>
                    <a:pt x="0" y="1668379"/>
                  </a:lnTo>
                  <a:lnTo>
                    <a:pt x="3713747" y="1668379"/>
                  </a:lnTo>
                </a:path>
              </a:pathLst>
            </a:custGeom>
            <a:noFill/>
            <a:ln w="28575">
              <a:solidFill>
                <a:schemeClr val="bg1"/>
              </a:solidFill>
              <a:miter lim="800000"/>
              <a:headEnd/>
              <a:tailEnd/>
            </a:ln>
          </p:spPr>
          <p:txBody>
            <a:bodyPr rtlCol="0" anchor="ctr"/>
            <a:lstStyle/>
            <a:p>
              <a:pPr algn="ctr"/>
              <a:endParaRPr lang="en-US"/>
            </a:p>
          </p:txBody>
        </p:sp>
        <p:grpSp>
          <p:nvGrpSpPr>
            <p:cNvPr id="19" name="Group 18">
              <a:extLst>
                <a:ext uri="{FF2B5EF4-FFF2-40B4-BE49-F238E27FC236}">
                  <a16:creationId xmlns:a16="http://schemas.microsoft.com/office/drawing/2014/main" id="{9AA430D0-FC75-8952-2AD8-E7FD7B12FFB0}"/>
                </a:ext>
              </a:extLst>
            </p:cNvPr>
            <p:cNvGrpSpPr/>
            <p:nvPr/>
          </p:nvGrpSpPr>
          <p:grpSpPr>
            <a:xfrm>
              <a:off x="7248759" y="874295"/>
              <a:ext cx="74462" cy="1668379"/>
              <a:chOff x="7248759" y="874295"/>
              <a:chExt cx="74462" cy="1668379"/>
            </a:xfrm>
          </p:grpSpPr>
          <p:cxnSp>
            <p:nvCxnSpPr>
              <p:cNvPr id="95" name="Straight Connector 94">
                <a:extLst>
                  <a:ext uri="{FF2B5EF4-FFF2-40B4-BE49-F238E27FC236}">
                    <a16:creationId xmlns:a16="http://schemas.microsoft.com/office/drawing/2014/main" id="{5421E87D-410F-C0CA-D0EE-61780B402F7E}"/>
                  </a:ext>
                </a:extLst>
              </p:cNvPr>
              <p:cNvCxnSpPr>
                <a:cxnSpLocks/>
              </p:cNvCxnSpPr>
              <p:nvPr/>
            </p:nvCxnSpPr>
            <p:spPr bwMode="auto">
              <a:xfrm>
                <a:off x="7248759" y="874295"/>
                <a:ext cx="74462" cy="0"/>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DB0EE96D-8EF7-7C34-26EE-E02F3D387CF9}"/>
                  </a:ext>
                </a:extLst>
              </p:cNvPr>
              <p:cNvCxnSpPr>
                <a:cxnSpLocks/>
              </p:cNvCxnSpPr>
              <p:nvPr/>
            </p:nvCxnSpPr>
            <p:spPr bwMode="auto">
              <a:xfrm>
                <a:off x="7248759" y="1207971"/>
                <a:ext cx="74462" cy="0"/>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8532F692-5AFB-4FB6-579D-7F63129DE6CA}"/>
                  </a:ext>
                </a:extLst>
              </p:cNvPr>
              <p:cNvCxnSpPr>
                <a:cxnSpLocks/>
              </p:cNvCxnSpPr>
              <p:nvPr/>
            </p:nvCxnSpPr>
            <p:spPr bwMode="auto">
              <a:xfrm>
                <a:off x="7248759" y="1541647"/>
                <a:ext cx="74462" cy="0"/>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A9E8122C-61FB-0052-D510-F3861E39CF97}"/>
                  </a:ext>
                </a:extLst>
              </p:cNvPr>
              <p:cNvCxnSpPr>
                <a:cxnSpLocks/>
              </p:cNvCxnSpPr>
              <p:nvPr/>
            </p:nvCxnSpPr>
            <p:spPr bwMode="auto">
              <a:xfrm>
                <a:off x="7248759" y="1875323"/>
                <a:ext cx="74462" cy="0"/>
              </a:xfrm>
              <a:prstGeom prst="line">
                <a:avLst/>
              </a:prstGeom>
              <a:noFill/>
              <a:ln w="28575"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91225CB9-7986-52AC-2212-381DF4351FCA}"/>
                  </a:ext>
                </a:extLst>
              </p:cNvPr>
              <p:cNvCxnSpPr>
                <a:cxnSpLocks/>
              </p:cNvCxnSpPr>
              <p:nvPr/>
            </p:nvCxnSpPr>
            <p:spPr bwMode="auto">
              <a:xfrm>
                <a:off x="7248759" y="2208999"/>
                <a:ext cx="74462" cy="0"/>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DD915D85-B088-F5D9-FA2E-84788EC99793}"/>
                  </a:ext>
                </a:extLst>
              </p:cNvPr>
              <p:cNvCxnSpPr>
                <a:cxnSpLocks/>
              </p:cNvCxnSpPr>
              <p:nvPr/>
            </p:nvCxnSpPr>
            <p:spPr bwMode="auto">
              <a:xfrm>
                <a:off x="7248759" y="2542674"/>
                <a:ext cx="74462" cy="0"/>
              </a:xfrm>
              <a:prstGeom prst="line">
                <a:avLst/>
              </a:prstGeom>
              <a:noFill/>
              <a:ln w="28575" cap="flat" cmpd="sng" algn="ctr">
                <a:solidFill>
                  <a:schemeClr val="bg1"/>
                </a:solidFill>
                <a:prstDash val="solid"/>
                <a:round/>
                <a:headEnd type="none" w="med" len="med"/>
                <a:tailEnd type="none" w="med" len="med"/>
              </a:ln>
              <a:effectLst/>
            </p:spPr>
          </p:cxnSp>
        </p:grpSp>
        <p:grpSp>
          <p:nvGrpSpPr>
            <p:cNvPr id="20" name="Group 19">
              <a:extLst>
                <a:ext uri="{FF2B5EF4-FFF2-40B4-BE49-F238E27FC236}">
                  <a16:creationId xmlns:a16="http://schemas.microsoft.com/office/drawing/2014/main" id="{D00D0ED1-FA0A-86FF-79DF-E29B520E4A14}"/>
                </a:ext>
              </a:extLst>
            </p:cNvPr>
            <p:cNvGrpSpPr/>
            <p:nvPr/>
          </p:nvGrpSpPr>
          <p:grpSpPr>
            <a:xfrm rot="5400000">
              <a:off x="8463057" y="1403497"/>
              <a:ext cx="63001" cy="2341358"/>
              <a:chOff x="7248759" y="874295"/>
              <a:chExt cx="74462" cy="1668379"/>
            </a:xfrm>
          </p:grpSpPr>
          <p:cxnSp>
            <p:nvCxnSpPr>
              <p:cNvPr id="89" name="Straight Connector 88">
                <a:extLst>
                  <a:ext uri="{FF2B5EF4-FFF2-40B4-BE49-F238E27FC236}">
                    <a16:creationId xmlns:a16="http://schemas.microsoft.com/office/drawing/2014/main" id="{8661C0B7-DB5F-2C0F-04DB-AFA6B251A640}"/>
                  </a:ext>
                </a:extLst>
              </p:cNvPr>
              <p:cNvCxnSpPr>
                <a:cxnSpLocks/>
              </p:cNvCxnSpPr>
              <p:nvPr/>
            </p:nvCxnSpPr>
            <p:spPr bwMode="auto">
              <a:xfrm>
                <a:off x="7248759" y="874295"/>
                <a:ext cx="74462" cy="0"/>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B1791432-6B55-6AF5-0819-875BB4D31617}"/>
                  </a:ext>
                </a:extLst>
              </p:cNvPr>
              <p:cNvCxnSpPr>
                <a:cxnSpLocks/>
              </p:cNvCxnSpPr>
              <p:nvPr/>
            </p:nvCxnSpPr>
            <p:spPr bwMode="auto">
              <a:xfrm>
                <a:off x="7248759" y="1207971"/>
                <a:ext cx="74462" cy="0"/>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C3B62ABA-13D8-D8E9-DE5A-DEEB643312DF}"/>
                  </a:ext>
                </a:extLst>
              </p:cNvPr>
              <p:cNvCxnSpPr>
                <a:cxnSpLocks/>
              </p:cNvCxnSpPr>
              <p:nvPr/>
            </p:nvCxnSpPr>
            <p:spPr bwMode="auto">
              <a:xfrm>
                <a:off x="7248759" y="1541647"/>
                <a:ext cx="74462" cy="0"/>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DDADA42E-2F17-26EF-4F8F-2AFD6816ABEF}"/>
                  </a:ext>
                </a:extLst>
              </p:cNvPr>
              <p:cNvCxnSpPr>
                <a:cxnSpLocks/>
              </p:cNvCxnSpPr>
              <p:nvPr/>
            </p:nvCxnSpPr>
            <p:spPr bwMode="auto">
              <a:xfrm>
                <a:off x="7248759" y="1875323"/>
                <a:ext cx="74462" cy="0"/>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B0F25219-C764-F6D6-3FB8-937C8AE481D9}"/>
                  </a:ext>
                </a:extLst>
              </p:cNvPr>
              <p:cNvCxnSpPr>
                <a:cxnSpLocks/>
              </p:cNvCxnSpPr>
              <p:nvPr/>
            </p:nvCxnSpPr>
            <p:spPr bwMode="auto">
              <a:xfrm>
                <a:off x="7248759" y="2208999"/>
                <a:ext cx="74462" cy="0"/>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6AFCD89E-2FDD-7F07-12CF-5AB9358CD251}"/>
                  </a:ext>
                </a:extLst>
              </p:cNvPr>
              <p:cNvCxnSpPr>
                <a:cxnSpLocks/>
              </p:cNvCxnSpPr>
              <p:nvPr/>
            </p:nvCxnSpPr>
            <p:spPr bwMode="auto">
              <a:xfrm>
                <a:off x="7248759" y="2542674"/>
                <a:ext cx="74462" cy="0"/>
              </a:xfrm>
              <a:prstGeom prst="line">
                <a:avLst/>
              </a:prstGeom>
              <a:noFill/>
              <a:ln w="28575" cap="flat" cmpd="sng" algn="ctr">
                <a:solidFill>
                  <a:schemeClr val="bg1"/>
                </a:solidFill>
                <a:prstDash val="solid"/>
                <a:round/>
                <a:headEnd type="none" w="med" len="med"/>
                <a:tailEnd type="none" w="med" len="med"/>
              </a:ln>
              <a:effectLst/>
            </p:spPr>
          </p:cxnSp>
        </p:grpSp>
        <p:grpSp>
          <p:nvGrpSpPr>
            <p:cNvPr id="21" name="Group 20">
              <a:extLst>
                <a:ext uri="{FF2B5EF4-FFF2-40B4-BE49-F238E27FC236}">
                  <a16:creationId xmlns:a16="http://schemas.microsoft.com/office/drawing/2014/main" id="{9EA772FB-FD4E-8DE6-109E-84C318F7FE2A}"/>
                </a:ext>
              </a:extLst>
            </p:cNvPr>
            <p:cNvGrpSpPr/>
            <p:nvPr/>
          </p:nvGrpSpPr>
          <p:grpSpPr>
            <a:xfrm rot="5400000">
              <a:off x="10558541" y="2105903"/>
              <a:ext cx="63001" cy="936544"/>
              <a:chOff x="7248759" y="874295"/>
              <a:chExt cx="74462" cy="667352"/>
            </a:xfrm>
          </p:grpSpPr>
          <p:cxnSp>
            <p:nvCxnSpPr>
              <p:cNvPr id="86" name="Straight Connector 85">
                <a:extLst>
                  <a:ext uri="{FF2B5EF4-FFF2-40B4-BE49-F238E27FC236}">
                    <a16:creationId xmlns:a16="http://schemas.microsoft.com/office/drawing/2014/main" id="{F6CEB013-9FE2-6674-B0C6-4D2B490E9429}"/>
                  </a:ext>
                </a:extLst>
              </p:cNvPr>
              <p:cNvCxnSpPr>
                <a:cxnSpLocks/>
              </p:cNvCxnSpPr>
              <p:nvPr/>
            </p:nvCxnSpPr>
            <p:spPr bwMode="auto">
              <a:xfrm>
                <a:off x="7248759" y="874295"/>
                <a:ext cx="74462" cy="0"/>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E32C8E3D-B383-991A-5932-BB671E061253}"/>
                  </a:ext>
                </a:extLst>
              </p:cNvPr>
              <p:cNvCxnSpPr>
                <a:cxnSpLocks/>
              </p:cNvCxnSpPr>
              <p:nvPr/>
            </p:nvCxnSpPr>
            <p:spPr bwMode="auto">
              <a:xfrm>
                <a:off x="7248759" y="1207971"/>
                <a:ext cx="74462" cy="0"/>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3BA66EB4-67BC-410E-256A-224B65B6A7C7}"/>
                  </a:ext>
                </a:extLst>
              </p:cNvPr>
              <p:cNvCxnSpPr>
                <a:cxnSpLocks/>
              </p:cNvCxnSpPr>
              <p:nvPr/>
            </p:nvCxnSpPr>
            <p:spPr bwMode="auto">
              <a:xfrm>
                <a:off x="7248759" y="1541647"/>
                <a:ext cx="74462" cy="0"/>
              </a:xfrm>
              <a:prstGeom prst="line">
                <a:avLst/>
              </a:prstGeom>
              <a:noFill/>
              <a:ln w="28575" cap="flat" cmpd="sng" algn="ctr">
                <a:solidFill>
                  <a:schemeClr val="bg1"/>
                </a:solidFill>
                <a:prstDash val="solid"/>
                <a:round/>
                <a:headEnd type="none" w="med" len="med"/>
                <a:tailEnd type="none" w="med" len="med"/>
              </a:ln>
              <a:effectLst/>
            </p:spPr>
          </p:cxnSp>
        </p:grpSp>
        <p:sp>
          <p:nvSpPr>
            <p:cNvPr id="22" name="TextBox 21">
              <a:extLst>
                <a:ext uri="{FF2B5EF4-FFF2-40B4-BE49-F238E27FC236}">
                  <a16:creationId xmlns:a16="http://schemas.microsoft.com/office/drawing/2014/main" id="{8C8F78B5-FB3D-074C-4029-CA029A4951DB}"/>
                </a:ext>
              </a:extLst>
            </p:cNvPr>
            <p:cNvSpPr txBox="1"/>
            <p:nvPr/>
          </p:nvSpPr>
          <p:spPr bwMode="auto">
            <a:xfrm>
              <a:off x="6858566" y="715935"/>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23" name="TextBox 22">
              <a:extLst>
                <a:ext uri="{FF2B5EF4-FFF2-40B4-BE49-F238E27FC236}">
                  <a16:creationId xmlns:a16="http://schemas.microsoft.com/office/drawing/2014/main" id="{05B72D6A-D5D1-1264-47ED-5DA4401BA63A}"/>
                </a:ext>
              </a:extLst>
            </p:cNvPr>
            <p:cNvSpPr txBox="1"/>
            <p:nvPr/>
          </p:nvSpPr>
          <p:spPr bwMode="auto">
            <a:xfrm>
              <a:off x="6956470" y="104960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24" name="TextBox 23">
              <a:extLst>
                <a:ext uri="{FF2B5EF4-FFF2-40B4-BE49-F238E27FC236}">
                  <a16:creationId xmlns:a16="http://schemas.microsoft.com/office/drawing/2014/main" id="{8E88A138-EB1F-B914-509C-D80C3C5DC68E}"/>
                </a:ext>
              </a:extLst>
            </p:cNvPr>
            <p:cNvSpPr txBox="1"/>
            <p:nvPr/>
          </p:nvSpPr>
          <p:spPr bwMode="auto">
            <a:xfrm>
              <a:off x="6949938" y="137522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25" name="TextBox 24">
              <a:extLst>
                <a:ext uri="{FF2B5EF4-FFF2-40B4-BE49-F238E27FC236}">
                  <a16:creationId xmlns:a16="http://schemas.microsoft.com/office/drawing/2014/main" id="{496C13A2-D0F9-D34E-6038-20DE3801638F}"/>
                </a:ext>
              </a:extLst>
            </p:cNvPr>
            <p:cNvSpPr txBox="1"/>
            <p:nvPr/>
          </p:nvSpPr>
          <p:spPr bwMode="auto">
            <a:xfrm>
              <a:off x="6956470" y="170890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26" name="TextBox 25">
              <a:extLst>
                <a:ext uri="{FF2B5EF4-FFF2-40B4-BE49-F238E27FC236}">
                  <a16:creationId xmlns:a16="http://schemas.microsoft.com/office/drawing/2014/main" id="{075CCF24-C06B-E95A-F462-540B956B7DB8}"/>
                </a:ext>
              </a:extLst>
            </p:cNvPr>
            <p:cNvSpPr txBox="1"/>
            <p:nvPr/>
          </p:nvSpPr>
          <p:spPr bwMode="auto">
            <a:xfrm>
              <a:off x="6949518" y="205189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27" name="TextBox 26">
              <a:extLst>
                <a:ext uri="{FF2B5EF4-FFF2-40B4-BE49-F238E27FC236}">
                  <a16:creationId xmlns:a16="http://schemas.microsoft.com/office/drawing/2014/main" id="{50E99F78-3679-E912-64FC-89E3875E65D7}"/>
                </a:ext>
              </a:extLst>
            </p:cNvPr>
            <p:cNvSpPr txBox="1"/>
            <p:nvPr/>
          </p:nvSpPr>
          <p:spPr bwMode="auto">
            <a:xfrm>
              <a:off x="7047421" y="2385565"/>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28" name="TextBox 27">
              <a:extLst>
                <a:ext uri="{FF2B5EF4-FFF2-40B4-BE49-F238E27FC236}">
                  <a16:creationId xmlns:a16="http://schemas.microsoft.com/office/drawing/2014/main" id="{BBD8D98C-03E3-97B1-7EAB-78B153D870F9}"/>
                </a:ext>
              </a:extLst>
            </p:cNvPr>
            <p:cNvSpPr txBox="1"/>
            <p:nvPr/>
          </p:nvSpPr>
          <p:spPr bwMode="auto">
            <a:xfrm rot="16200000">
              <a:off x="6368244" y="1583141"/>
              <a:ext cx="10016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pPr>
              <a:r>
                <a:rPr lang="en-US" sz="1400" b="1" dirty="0">
                  <a:solidFill>
                    <a:schemeClr val="bg1"/>
                  </a:solidFill>
                  <a:latin typeface="Calibri" panose="020F0502020204030204" pitchFamily="34" charset="0"/>
                </a:rPr>
                <a:t>Probability</a:t>
              </a:r>
            </a:p>
          </p:txBody>
        </p:sp>
        <p:sp>
          <p:nvSpPr>
            <p:cNvPr id="29" name="TextBox 28">
              <a:extLst>
                <a:ext uri="{FF2B5EF4-FFF2-40B4-BE49-F238E27FC236}">
                  <a16:creationId xmlns:a16="http://schemas.microsoft.com/office/drawing/2014/main" id="{98EF89B7-68C6-5C1D-5EDB-185F9CB19A24}"/>
                </a:ext>
              </a:extLst>
            </p:cNvPr>
            <p:cNvSpPr txBox="1"/>
            <p:nvPr/>
          </p:nvSpPr>
          <p:spPr bwMode="auto">
            <a:xfrm>
              <a:off x="7196106" y="2560517"/>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30" name="TextBox 29">
              <a:extLst>
                <a:ext uri="{FF2B5EF4-FFF2-40B4-BE49-F238E27FC236}">
                  <a16:creationId xmlns:a16="http://schemas.microsoft.com/office/drawing/2014/main" id="{D35C7D95-065B-501C-E017-3245C6B9D4BE}"/>
                </a:ext>
              </a:extLst>
            </p:cNvPr>
            <p:cNvSpPr txBox="1"/>
            <p:nvPr/>
          </p:nvSpPr>
          <p:spPr bwMode="auto">
            <a:xfrm>
              <a:off x="7657255" y="256051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31" name="TextBox 30">
              <a:extLst>
                <a:ext uri="{FF2B5EF4-FFF2-40B4-BE49-F238E27FC236}">
                  <a16:creationId xmlns:a16="http://schemas.microsoft.com/office/drawing/2014/main" id="{32270AA3-36C4-CAB1-357E-E8D489AE5F1E}"/>
                </a:ext>
              </a:extLst>
            </p:cNvPr>
            <p:cNvSpPr txBox="1"/>
            <p:nvPr/>
          </p:nvSpPr>
          <p:spPr bwMode="auto">
            <a:xfrm>
              <a:off x="8128033" y="255358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32" name="TextBox 31">
              <a:extLst>
                <a:ext uri="{FF2B5EF4-FFF2-40B4-BE49-F238E27FC236}">
                  <a16:creationId xmlns:a16="http://schemas.microsoft.com/office/drawing/2014/main" id="{B6169C95-3C72-34CA-8D55-56973CEB99A2}"/>
                </a:ext>
              </a:extLst>
            </p:cNvPr>
            <p:cNvSpPr txBox="1"/>
            <p:nvPr/>
          </p:nvSpPr>
          <p:spPr bwMode="auto">
            <a:xfrm>
              <a:off x="8589182" y="2553585"/>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33" name="TextBox 32">
              <a:extLst>
                <a:ext uri="{FF2B5EF4-FFF2-40B4-BE49-F238E27FC236}">
                  <a16:creationId xmlns:a16="http://schemas.microsoft.com/office/drawing/2014/main" id="{2A702082-6E45-DB6A-EF00-BFCE369B7061}"/>
                </a:ext>
              </a:extLst>
            </p:cNvPr>
            <p:cNvSpPr txBox="1"/>
            <p:nvPr/>
          </p:nvSpPr>
          <p:spPr bwMode="auto">
            <a:xfrm>
              <a:off x="9004646" y="254960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34" name="TextBox 33">
              <a:extLst>
                <a:ext uri="{FF2B5EF4-FFF2-40B4-BE49-F238E27FC236}">
                  <a16:creationId xmlns:a16="http://schemas.microsoft.com/office/drawing/2014/main" id="{E40A72DB-4551-9D65-E6CB-5D4212893E8F}"/>
                </a:ext>
              </a:extLst>
            </p:cNvPr>
            <p:cNvSpPr txBox="1"/>
            <p:nvPr/>
          </p:nvSpPr>
          <p:spPr bwMode="auto">
            <a:xfrm>
              <a:off x="9465795" y="254960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35" name="TextBox 34">
              <a:extLst>
                <a:ext uri="{FF2B5EF4-FFF2-40B4-BE49-F238E27FC236}">
                  <a16:creationId xmlns:a16="http://schemas.microsoft.com/office/drawing/2014/main" id="{AA57EA39-1184-687C-D7CF-188983D5CA89}"/>
                </a:ext>
              </a:extLst>
            </p:cNvPr>
            <p:cNvSpPr txBox="1"/>
            <p:nvPr/>
          </p:nvSpPr>
          <p:spPr bwMode="auto">
            <a:xfrm>
              <a:off x="9936573" y="254267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36" name="TextBox 35">
              <a:extLst>
                <a:ext uri="{FF2B5EF4-FFF2-40B4-BE49-F238E27FC236}">
                  <a16:creationId xmlns:a16="http://schemas.microsoft.com/office/drawing/2014/main" id="{ACF06D48-281F-1C82-CE95-BD5A667216AE}"/>
                </a:ext>
              </a:extLst>
            </p:cNvPr>
            <p:cNvSpPr txBox="1"/>
            <p:nvPr/>
          </p:nvSpPr>
          <p:spPr bwMode="auto">
            <a:xfrm>
              <a:off x="10397722" y="254267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21</a:t>
              </a:r>
            </a:p>
          </p:txBody>
        </p:sp>
        <p:sp>
          <p:nvSpPr>
            <p:cNvPr id="37" name="TextBox 36">
              <a:extLst>
                <a:ext uri="{FF2B5EF4-FFF2-40B4-BE49-F238E27FC236}">
                  <a16:creationId xmlns:a16="http://schemas.microsoft.com/office/drawing/2014/main" id="{F0C4E5BA-8DF6-BEAA-9969-9A3F0AD8354C}"/>
                </a:ext>
              </a:extLst>
            </p:cNvPr>
            <p:cNvSpPr txBox="1"/>
            <p:nvPr/>
          </p:nvSpPr>
          <p:spPr bwMode="auto">
            <a:xfrm>
              <a:off x="10874607" y="255358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38" name="TextBox 37">
              <a:extLst>
                <a:ext uri="{FF2B5EF4-FFF2-40B4-BE49-F238E27FC236}">
                  <a16:creationId xmlns:a16="http://schemas.microsoft.com/office/drawing/2014/main" id="{F5E2D192-DCF2-D6E8-D4A4-2EAD2FAA424D}"/>
                </a:ext>
              </a:extLst>
            </p:cNvPr>
            <p:cNvSpPr txBox="1"/>
            <p:nvPr/>
          </p:nvSpPr>
          <p:spPr bwMode="auto">
            <a:xfrm>
              <a:off x="7095495" y="2965440"/>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155</a:t>
              </a:r>
            </a:p>
          </p:txBody>
        </p:sp>
        <p:sp>
          <p:nvSpPr>
            <p:cNvPr id="39" name="TextBox 38">
              <a:extLst>
                <a:ext uri="{FF2B5EF4-FFF2-40B4-BE49-F238E27FC236}">
                  <a16:creationId xmlns:a16="http://schemas.microsoft.com/office/drawing/2014/main" id="{2F8D29DC-CFFC-B59F-9511-B9CDCEDF8044}"/>
                </a:ext>
              </a:extLst>
            </p:cNvPr>
            <p:cNvSpPr txBox="1"/>
            <p:nvPr/>
          </p:nvSpPr>
          <p:spPr bwMode="auto">
            <a:xfrm>
              <a:off x="7602330" y="296543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92</a:t>
              </a:r>
            </a:p>
          </p:txBody>
        </p:sp>
        <p:sp>
          <p:nvSpPr>
            <p:cNvPr id="40" name="TextBox 39">
              <a:extLst>
                <a:ext uri="{FF2B5EF4-FFF2-40B4-BE49-F238E27FC236}">
                  <a16:creationId xmlns:a16="http://schemas.microsoft.com/office/drawing/2014/main" id="{FC5329A5-AD18-A698-E26B-28AE5AEC78EC}"/>
                </a:ext>
              </a:extLst>
            </p:cNvPr>
            <p:cNvSpPr txBox="1"/>
            <p:nvPr/>
          </p:nvSpPr>
          <p:spPr bwMode="auto">
            <a:xfrm>
              <a:off x="8073108" y="295850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47</a:t>
              </a:r>
            </a:p>
          </p:txBody>
        </p:sp>
        <p:sp>
          <p:nvSpPr>
            <p:cNvPr id="41" name="TextBox 40">
              <a:extLst>
                <a:ext uri="{FF2B5EF4-FFF2-40B4-BE49-F238E27FC236}">
                  <a16:creationId xmlns:a16="http://schemas.microsoft.com/office/drawing/2014/main" id="{73A1E11D-5A8A-C75E-39B6-8DEB495FC49C}"/>
                </a:ext>
              </a:extLst>
            </p:cNvPr>
            <p:cNvSpPr txBox="1"/>
            <p:nvPr/>
          </p:nvSpPr>
          <p:spPr bwMode="auto">
            <a:xfrm>
              <a:off x="8534257" y="295850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35</a:t>
              </a:r>
            </a:p>
          </p:txBody>
        </p:sp>
        <p:sp>
          <p:nvSpPr>
            <p:cNvPr id="42" name="TextBox 41">
              <a:extLst>
                <a:ext uri="{FF2B5EF4-FFF2-40B4-BE49-F238E27FC236}">
                  <a16:creationId xmlns:a16="http://schemas.microsoft.com/office/drawing/2014/main" id="{3FD01EF6-18DA-C5A4-91EC-1D3BB086D6F9}"/>
                </a:ext>
              </a:extLst>
            </p:cNvPr>
            <p:cNvSpPr txBox="1"/>
            <p:nvPr/>
          </p:nvSpPr>
          <p:spPr bwMode="auto">
            <a:xfrm>
              <a:off x="8995406" y="295452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29</a:t>
              </a:r>
            </a:p>
          </p:txBody>
        </p:sp>
        <p:sp>
          <p:nvSpPr>
            <p:cNvPr id="43" name="TextBox 42">
              <a:extLst>
                <a:ext uri="{FF2B5EF4-FFF2-40B4-BE49-F238E27FC236}">
                  <a16:creationId xmlns:a16="http://schemas.microsoft.com/office/drawing/2014/main" id="{05AC6C03-EA14-CC52-D18F-5EA23E7C4391}"/>
                </a:ext>
              </a:extLst>
            </p:cNvPr>
            <p:cNvSpPr txBox="1"/>
            <p:nvPr/>
          </p:nvSpPr>
          <p:spPr bwMode="auto">
            <a:xfrm>
              <a:off x="9456555" y="295452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44" name="TextBox 43">
              <a:extLst>
                <a:ext uri="{FF2B5EF4-FFF2-40B4-BE49-F238E27FC236}">
                  <a16:creationId xmlns:a16="http://schemas.microsoft.com/office/drawing/2014/main" id="{3EB2F30B-14F9-BDD8-604C-4B57B1D63C5A}"/>
                </a:ext>
              </a:extLst>
            </p:cNvPr>
            <p:cNvSpPr txBox="1"/>
            <p:nvPr/>
          </p:nvSpPr>
          <p:spPr bwMode="auto">
            <a:xfrm>
              <a:off x="9927333" y="294759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13</a:t>
              </a:r>
            </a:p>
          </p:txBody>
        </p:sp>
        <p:sp>
          <p:nvSpPr>
            <p:cNvPr id="45" name="TextBox 44">
              <a:extLst>
                <a:ext uri="{FF2B5EF4-FFF2-40B4-BE49-F238E27FC236}">
                  <a16:creationId xmlns:a16="http://schemas.microsoft.com/office/drawing/2014/main" id="{3E806715-3D36-ECC1-7E6E-5CCFC6CD27B1}"/>
                </a:ext>
              </a:extLst>
            </p:cNvPr>
            <p:cNvSpPr txBox="1"/>
            <p:nvPr/>
          </p:nvSpPr>
          <p:spPr bwMode="auto">
            <a:xfrm>
              <a:off x="10434167" y="2947597"/>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sp>
          <p:nvSpPr>
            <p:cNvPr id="46" name="TextBox 45">
              <a:extLst>
                <a:ext uri="{FF2B5EF4-FFF2-40B4-BE49-F238E27FC236}">
                  <a16:creationId xmlns:a16="http://schemas.microsoft.com/office/drawing/2014/main" id="{28C6E022-A720-0746-A9B0-128BCDB33BDF}"/>
                </a:ext>
              </a:extLst>
            </p:cNvPr>
            <p:cNvSpPr txBox="1"/>
            <p:nvPr/>
          </p:nvSpPr>
          <p:spPr bwMode="auto">
            <a:xfrm>
              <a:off x="10854947" y="2958507"/>
              <a:ext cx="3882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NE</a:t>
              </a:r>
            </a:p>
          </p:txBody>
        </p:sp>
        <p:sp>
          <p:nvSpPr>
            <p:cNvPr id="47" name="TextBox 46">
              <a:extLst>
                <a:ext uri="{FF2B5EF4-FFF2-40B4-BE49-F238E27FC236}">
                  <a16:creationId xmlns:a16="http://schemas.microsoft.com/office/drawing/2014/main" id="{8685675C-01FC-DA96-0367-DB9009641F24}"/>
                </a:ext>
              </a:extLst>
            </p:cNvPr>
            <p:cNvSpPr txBox="1"/>
            <p:nvPr/>
          </p:nvSpPr>
          <p:spPr bwMode="auto">
            <a:xfrm>
              <a:off x="8904539" y="2718383"/>
              <a:ext cx="437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pPr>
              <a:r>
                <a:rPr lang="en-US" sz="1400" b="1" dirty="0">
                  <a:solidFill>
                    <a:schemeClr val="bg1"/>
                  </a:solidFill>
                  <a:latin typeface="Calibri" panose="020F0502020204030204" pitchFamily="34" charset="0"/>
                </a:rPr>
                <a:t>Mo</a:t>
              </a:r>
            </a:p>
          </p:txBody>
        </p:sp>
        <p:sp>
          <p:nvSpPr>
            <p:cNvPr id="48" name="TextBox 47">
              <a:extLst>
                <a:ext uri="{FF2B5EF4-FFF2-40B4-BE49-F238E27FC236}">
                  <a16:creationId xmlns:a16="http://schemas.microsoft.com/office/drawing/2014/main" id="{A9436E31-B1C7-E9AC-94D7-E7DAE9C00C9C}"/>
                </a:ext>
              </a:extLst>
            </p:cNvPr>
            <p:cNvSpPr txBox="1"/>
            <p:nvPr/>
          </p:nvSpPr>
          <p:spPr bwMode="auto">
            <a:xfrm>
              <a:off x="8550746" y="644625"/>
              <a:ext cx="9478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pPr>
              <a:r>
                <a:rPr lang="en-US" sz="1400" b="1" dirty="0">
                  <a:solidFill>
                    <a:schemeClr val="bg1"/>
                  </a:solidFill>
                  <a:latin typeface="Calibri" panose="020F0502020204030204" pitchFamily="34" charset="0"/>
                </a:rPr>
                <a:t>PFS by IRC</a:t>
              </a:r>
            </a:p>
          </p:txBody>
        </p:sp>
        <p:sp>
          <p:nvSpPr>
            <p:cNvPr id="49" name="TextBox 48">
              <a:extLst>
                <a:ext uri="{FF2B5EF4-FFF2-40B4-BE49-F238E27FC236}">
                  <a16:creationId xmlns:a16="http://schemas.microsoft.com/office/drawing/2014/main" id="{66AF91CF-4B72-C33C-4FFD-D4AA62A362E5}"/>
                </a:ext>
              </a:extLst>
            </p:cNvPr>
            <p:cNvSpPr txBox="1"/>
            <p:nvPr/>
          </p:nvSpPr>
          <p:spPr bwMode="auto">
            <a:xfrm>
              <a:off x="6288801" y="2957484"/>
              <a:ext cx="9572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No. at Risk</a:t>
              </a:r>
            </a:p>
          </p:txBody>
        </p:sp>
        <p:sp>
          <p:nvSpPr>
            <p:cNvPr id="50" name="TextBox 49">
              <a:extLst>
                <a:ext uri="{FF2B5EF4-FFF2-40B4-BE49-F238E27FC236}">
                  <a16:creationId xmlns:a16="http://schemas.microsoft.com/office/drawing/2014/main" id="{BD54F365-9301-E64F-26A0-9B8E92CA856B}"/>
                </a:ext>
              </a:extLst>
            </p:cNvPr>
            <p:cNvSpPr txBox="1"/>
            <p:nvPr/>
          </p:nvSpPr>
          <p:spPr bwMode="auto">
            <a:xfrm>
              <a:off x="9214106" y="949587"/>
              <a:ext cx="191866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 Max treatment length</a:t>
              </a:r>
            </a:p>
          </p:txBody>
        </p:sp>
        <p:sp>
          <p:nvSpPr>
            <p:cNvPr id="51" name="TextBox 50">
              <a:extLst>
                <a:ext uri="{FF2B5EF4-FFF2-40B4-BE49-F238E27FC236}">
                  <a16:creationId xmlns:a16="http://schemas.microsoft.com/office/drawing/2014/main" id="{B42383E6-3C67-0673-4BD7-3C7ED168A955}"/>
                </a:ext>
              </a:extLst>
            </p:cNvPr>
            <p:cNvSpPr txBox="1"/>
            <p:nvPr/>
          </p:nvSpPr>
          <p:spPr bwMode="auto">
            <a:xfrm>
              <a:off x="8517079" y="2329575"/>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t>
              </a:r>
            </a:p>
          </p:txBody>
        </p:sp>
        <p:sp>
          <p:nvSpPr>
            <p:cNvPr id="52" name="Freeform: Shape 51">
              <a:extLst>
                <a:ext uri="{FF2B5EF4-FFF2-40B4-BE49-F238E27FC236}">
                  <a16:creationId xmlns:a16="http://schemas.microsoft.com/office/drawing/2014/main" id="{BCFFDC5C-55D4-B737-1BF4-4620AF9377B0}"/>
                </a:ext>
              </a:extLst>
            </p:cNvPr>
            <p:cNvSpPr/>
            <p:nvPr/>
          </p:nvSpPr>
          <p:spPr bwMode="auto">
            <a:xfrm>
              <a:off x="7322207" y="872359"/>
              <a:ext cx="3436883" cy="1285765"/>
            </a:xfrm>
            <a:custGeom>
              <a:avLst/>
              <a:gdLst>
                <a:gd name="connsiteX0" fmla="*/ 0 w 3436883"/>
                <a:gd name="connsiteY0" fmla="*/ 0 h 1285765"/>
                <a:gd name="connsiteX1" fmla="*/ 84083 w 3436883"/>
                <a:gd name="connsiteY1" fmla="*/ 0 h 1285765"/>
                <a:gd name="connsiteX2" fmla="*/ 84083 w 3436883"/>
                <a:gd name="connsiteY2" fmla="*/ 49048 h 1285765"/>
                <a:gd name="connsiteX3" fmla="*/ 108607 w 3436883"/>
                <a:gd name="connsiteY3" fmla="*/ 49048 h 1285765"/>
                <a:gd name="connsiteX4" fmla="*/ 108607 w 3436883"/>
                <a:gd name="connsiteY4" fmla="*/ 94593 h 1285765"/>
                <a:gd name="connsiteX5" fmla="*/ 150648 w 3436883"/>
                <a:gd name="connsiteY5" fmla="*/ 94593 h 1285765"/>
                <a:gd name="connsiteX6" fmla="*/ 150648 w 3436883"/>
                <a:gd name="connsiteY6" fmla="*/ 140138 h 1285765"/>
                <a:gd name="connsiteX7" fmla="*/ 182179 w 3436883"/>
                <a:gd name="connsiteY7" fmla="*/ 140138 h 1285765"/>
                <a:gd name="connsiteX8" fmla="*/ 182179 w 3436883"/>
                <a:gd name="connsiteY8" fmla="*/ 140138 h 1285765"/>
                <a:gd name="connsiteX9" fmla="*/ 210207 w 3436883"/>
                <a:gd name="connsiteY9" fmla="*/ 168166 h 1285765"/>
                <a:gd name="connsiteX10" fmla="*/ 210207 w 3436883"/>
                <a:gd name="connsiteY10" fmla="*/ 311807 h 1285765"/>
                <a:gd name="connsiteX11" fmla="*/ 238234 w 3436883"/>
                <a:gd name="connsiteY11" fmla="*/ 311807 h 1285765"/>
                <a:gd name="connsiteX12" fmla="*/ 238234 w 3436883"/>
                <a:gd name="connsiteY12" fmla="*/ 437931 h 1285765"/>
                <a:gd name="connsiteX13" fmla="*/ 318814 w 3436883"/>
                <a:gd name="connsiteY13" fmla="*/ 437931 h 1285765"/>
                <a:gd name="connsiteX14" fmla="*/ 318814 w 3436883"/>
                <a:gd name="connsiteY14" fmla="*/ 500993 h 1285765"/>
                <a:gd name="connsiteX15" fmla="*/ 399393 w 3436883"/>
                <a:gd name="connsiteY15" fmla="*/ 500993 h 1285765"/>
                <a:gd name="connsiteX16" fmla="*/ 399393 w 3436883"/>
                <a:gd name="connsiteY16" fmla="*/ 560551 h 1285765"/>
                <a:gd name="connsiteX17" fmla="*/ 518510 w 3436883"/>
                <a:gd name="connsiteY17" fmla="*/ 560551 h 1285765"/>
                <a:gd name="connsiteX18" fmla="*/ 518510 w 3436883"/>
                <a:gd name="connsiteY18" fmla="*/ 658648 h 1285765"/>
                <a:gd name="connsiteX19" fmla="*/ 553545 w 3436883"/>
                <a:gd name="connsiteY19" fmla="*/ 658648 h 1285765"/>
                <a:gd name="connsiteX20" fmla="*/ 553545 w 3436883"/>
                <a:gd name="connsiteY20" fmla="*/ 735724 h 1285765"/>
                <a:gd name="connsiteX21" fmla="*/ 599090 w 3436883"/>
                <a:gd name="connsiteY21" fmla="*/ 735724 h 1285765"/>
                <a:gd name="connsiteX22" fmla="*/ 599090 w 3436883"/>
                <a:gd name="connsiteY22" fmla="*/ 788275 h 1285765"/>
                <a:gd name="connsiteX23" fmla="*/ 686676 w 3436883"/>
                <a:gd name="connsiteY23" fmla="*/ 788275 h 1285765"/>
                <a:gd name="connsiteX24" fmla="*/ 686676 w 3436883"/>
                <a:gd name="connsiteY24" fmla="*/ 812800 h 1285765"/>
                <a:gd name="connsiteX25" fmla="*/ 767255 w 3436883"/>
                <a:gd name="connsiteY25" fmla="*/ 812800 h 1285765"/>
                <a:gd name="connsiteX26" fmla="*/ 767255 w 3436883"/>
                <a:gd name="connsiteY26" fmla="*/ 837324 h 1285765"/>
                <a:gd name="connsiteX27" fmla="*/ 823310 w 3436883"/>
                <a:gd name="connsiteY27" fmla="*/ 837324 h 1285765"/>
                <a:gd name="connsiteX28" fmla="*/ 844331 w 3436883"/>
                <a:gd name="connsiteY28" fmla="*/ 858345 h 1285765"/>
                <a:gd name="connsiteX29" fmla="*/ 893379 w 3436883"/>
                <a:gd name="connsiteY29" fmla="*/ 858345 h 1285765"/>
                <a:gd name="connsiteX30" fmla="*/ 893379 w 3436883"/>
                <a:gd name="connsiteY30" fmla="*/ 921407 h 1285765"/>
                <a:gd name="connsiteX31" fmla="*/ 1058041 w 3436883"/>
                <a:gd name="connsiteY31" fmla="*/ 921407 h 1285765"/>
                <a:gd name="connsiteX32" fmla="*/ 1058041 w 3436883"/>
                <a:gd name="connsiteY32" fmla="*/ 935420 h 1285765"/>
                <a:gd name="connsiteX33" fmla="*/ 1201683 w 3436883"/>
                <a:gd name="connsiteY33" fmla="*/ 935420 h 1285765"/>
                <a:gd name="connsiteX34" fmla="*/ 1201683 w 3436883"/>
                <a:gd name="connsiteY34" fmla="*/ 966951 h 1285765"/>
                <a:gd name="connsiteX35" fmla="*/ 1278759 w 3436883"/>
                <a:gd name="connsiteY35" fmla="*/ 966951 h 1285765"/>
                <a:gd name="connsiteX36" fmla="*/ 1278759 w 3436883"/>
                <a:gd name="connsiteY36" fmla="*/ 991475 h 1285765"/>
                <a:gd name="connsiteX37" fmla="*/ 1324303 w 3436883"/>
                <a:gd name="connsiteY37" fmla="*/ 991475 h 1285765"/>
                <a:gd name="connsiteX38" fmla="*/ 1324303 w 3436883"/>
                <a:gd name="connsiteY38" fmla="*/ 998482 h 1285765"/>
                <a:gd name="connsiteX39" fmla="*/ 1604579 w 3436883"/>
                <a:gd name="connsiteY39" fmla="*/ 998482 h 1285765"/>
                <a:gd name="connsiteX40" fmla="*/ 1604579 w 3436883"/>
                <a:gd name="connsiteY40" fmla="*/ 1030013 h 1285765"/>
                <a:gd name="connsiteX41" fmla="*/ 1828800 w 3436883"/>
                <a:gd name="connsiteY41" fmla="*/ 1030013 h 1285765"/>
                <a:gd name="connsiteX42" fmla="*/ 1828800 w 3436883"/>
                <a:gd name="connsiteY42" fmla="*/ 1044027 h 1285765"/>
                <a:gd name="connsiteX43" fmla="*/ 1961931 w 3436883"/>
                <a:gd name="connsiteY43" fmla="*/ 1044027 h 1285765"/>
                <a:gd name="connsiteX44" fmla="*/ 1961931 w 3436883"/>
                <a:gd name="connsiteY44" fmla="*/ 1065048 h 1285765"/>
                <a:gd name="connsiteX45" fmla="*/ 2340303 w 3436883"/>
                <a:gd name="connsiteY45" fmla="*/ 1065048 h 1285765"/>
                <a:gd name="connsiteX46" fmla="*/ 2340303 w 3436883"/>
                <a:gd name="connsiteY46" fmla="*/ 1103586 h 1285765"/>
                <a:gd name="connsiteX47" fmla="*/ 2448910 w 3436883"/>
                <a:gd name="connsiteY47" fmla="*/ 1103586 h 1285765"/>
                <a:gd name="connsiteX48" fmla="*/ 2448910 w 3436883"/>
                <a:gd name="connsiteY48" fmla="*/ 1131613 h 1285765"/>
                <a:gd name="connsiteX49" fmla="*/ 2746703 w 3436883"/>
                <a:gd name="connsiteY49" fmla="*/ 1131613 h 1285765"/>
                <a:gd name="connsiteX50" fmla="*/ 2746703 w 3436883"/>
                <a:gd name="connsiteY50" fmla="*/ 1166648 h 1285765"/>
                <a:gd name="connsiteX51" fmla="*/ 2823779 w 3436883"/>
                <a:gd name="connsiteY51" fmla="*/ 1166648 h 1285765"/>
                <a:gd name="connsiteX52" fmla="*/ 2823779 w 3436883"/>
                <a:gd name="connsiteY52" fmla="*/ 1201682 h 1285765"/>
                <a:gd name="connsiteX53" fmla="*/ 3065517 w 3436883"/>
                <a:gd name="connsiteY53" fmla="*/ 1201682 h 1285765"/>
                <a:gd name="connsiteX54" fmla="*/ 3065517 w 3436883"/>
                <a:gd name="connsiteY54" fmla="*/ 1285765 h 1285765"/>
                <a:gd name="connsiteX55" fmla="*/ 3436883 w 3436883"/>
                <a:gd name="connsiteY55" fmla="*/ 1285765 h 1285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3436883" h="1285765">
                  <a:moveTo>
                    <a:pt x="0" y="0"/>
                  </a:moveTo>
                  <a:lnTo>
                    <a:pt x="84083" y="0"/>
                  </a:lnTo>
                  <a:lnTo>
                    <a:pt x="84083" y="49048"/>
                  </a:lnTo>
                  <a:lnTo>
                    <a:pt x="108607" y="49048"/>
                  </a:lnTo>
                  <a:lnTo>
                    <a:pt x="108607" y="94593"/>
                  </a:lnTo>
                  <a:lnTo>
                    <a:pt x="150648" y="94593"/>
                  </a:lnTo>
                  <a:lnTo>
                    <a:pt x="150648" y="140138"/>
                  </a:lnTo>
                  <a:lnTo>
                    <a:pt x="182179" y="140138"/>
                  </a:lnTo>
                  <a:lnTo>
                    <a:pt x="182179" y="140138"/>
                  </a:lnTo>
                  <a:lnTo>
                    <a:pt x="210207" y="168166"/>
                  </a:lnTo>
                  <a:lnTo>
                    <a:pt x="210207" y="311807"/>
                  </a:lnTo>
                  <a:lnTo>
                    <a:pt x="238234" y="311807"/>
                  </a:lnTo>
                  <a:lnTo>
                    <a:pt x="238234" y="437931"/>
                  </a:lnTo>
                  <a:lnTo>
                    <a:pt x="318814" y="437931"/>
                  </a:lnTo>
                  <a:lnTo>
                    <a:pt x="318814" y="500993"/>
                  </a:lnTo>
                  <a:lnTo>
                    <a:pt x="399393" y="500993"/>
                  </a:lnTo>
                  <a:lnTo>
                    <a:pt x="399393" y="560551"/>
                  </a:lnTo>
                  <a:lnTo>
                    <a:pt x="518510" y="560551"/>
                  </a:lnTo>
                  <a:lnTo>
                    <a:pt x="518510" y="658648"/>
                  </a:lnTo>
                  <a:lnTo>
                    <a:pt x="553545" y="658648"/>
                  </a:lnTo>
                  <a:lnTo>
                    <a:pt x="553545" y="735724"/>
                  </a:lnTo>
                  <a:lnTo>
                    <a:pt x="599090" y="735724"/>
                  </a:lnTo>
                  <a:lnTo>
                    <a:pt x="599090" y="788275"/>
                  </a:lnTo>
                  <a:lnTo>
                    <a:pt x="686676" y="788275"/>
                  </a:lnTo>
                  <a:lnTo>
                    <a:pt x="686676" y="812800"/>
                  </a:lnTo>
                  <a:lnTo>
                    <a:pt x="767255" y="812800"/>
                  </a:lnTo>
                  <a:lnTo>
                    <a:pt x="767255" y="837324"/>
                  </a:lnTo>
                  <a:lnTo>
                    <a:pt x="823310" y="837324"/>
                  </a:lnTo>
                  <a:lnTo>
                    <a:pt x="844331" y="858345"/>
                  </a:lnTo>
                  <a:lnTo>
                    <a:pt x="893379" y="858345"/>
                  </a:lnTo>
                  <a:lnTo>
                    <a:pt x="893379" y="921407"/>
                  </a:lnTo>
                  <a:lnTo>
                    <a:pt x="1058041" y="921407"/>
                  </a:lnTo>
                  <a:lnTo>
                    <a:pt x="1058041" y="935420"/>
                  </a:lnTo>
                  <a:lnTo>
                    <a:pt x="1201683" y="935420"/>
                  </a:lnTo>
                  <a:lnTo>
                    <a:pt x="1201683" y="966951"/>
                  </a:lnTo>
                  <a:lnTo>
                    <a:pt x="1278759" y="966951"/>
                  </a:lnTo>
                  <a:lnTo>
                    <a:pt x="1278759" y="991475"/>
                  </a:lnTo>
                  <a:lnTo>
                    <a:pt x="1324303" y="991475"/>
                  </a:lnTo>
                  <a:lnTo>
                    <a:pt x="1324303" y="998482"/>
                  </a:lnTo>
                  <a:lnTo>
                    <a:pt x="1604579" y="998482"/>
                  </a:lnTo>
                  <a:lnTo>
                    <a:pt x="1604579" y="1030013"/>
                  </a:lnTo>
                  <a:lnTo>
                    <a:pt x="1828800" y="1030013"/>
                  </a:lnTo>
                  <a:lnTo>
                    <a:pt x="1828800" y="1044027"/>
                  </a:lnTo>
                  <a:lnTo>
                    <a:pt x="1961931" y="1044027"/>
                  </a:lnTo>
                  <a:lnTo>
                    <a:pt x="1961931" y="1065048"/>
                  </a:lnTo>
                  <a:lnTo>
                    <a:pt x="2340303" y="1065048"/>
                  </a:lnTo>
                  <a:lnTo>
                    <a:pt x="2340303" y="1103586"/>
                  </a:lnTo>
                  <a:lnTo>
                    <a:pt x="2448910" y="1103586"/>
                  </a:lnTo>
                  <a:lnTo>
                    <a:pt x="2448910" y="1131613"/>
                  </a:lnTo>
                  <a:lnTo>
                    <a:pt x="2746703" y="1131613"/>
                  </a:lnTo>
                  <a:lnTo>
                    <a:pt x="2746703" y="1166648"/>
                  </a:lnTo>
                  <a:lnTo>
                    <a:pt x="2823779" y="1166648"/>
                  </a:lnTo>
                  <a:lnTo>
                    <a:pt x="2823779" y="1201682"/>
                  </a:lnTo>
                  <a:lnTo>
                    <a:pt x="3065517" y="1201682"/>
                  </a:lnTo>
                  <a:lnTo>
                    <a:pt x="3065517" y="1285765"/>
                  </a:lnTo>
                  <a:lnTo>
                    <a:pt x="3436883" y="1285765"/>
                  </a:lnTo>
                </a:path>
              </a:pathLst>
            </a:custGeom>
            <a:noFill/>
            <a:ln w="28575">
              <a:solidFill>
                <a:schemeClr val="accent1"/>
              </a:solidFill>
              <a:miter lim="800000"/>
              <a:headEnd/>
              <a:tailEnd/>
            </a:ln>
          </p:spPr>
          <p:txBody>
            <a:bodyPr rtlCol="0" anchor="ctr"/>
            <a:lstStyle/>
            <a:p>
              <a:pPr algn="ctr"/>
              <a:endParaRPr lang="en-US"/>
            </a:p>
          </p:txBody>
        </p:sp>
        <p:grpSp>
          <p:nvGrpSpPr>
            <p:cNvPr id="53" name="Group 52">
              <a:extLst>
                <a:ext uri="{FF2B5EF4-FFF2-40B4-BE49-F238E27FC236}">
                  <a16:creationId xmlns:a16="http://schemas.microsoft.com/office/drawing/2014/main" id="{4C2C49FC-1317-ABAD-7159-9DC158B05241}"/>
                </a:ext>
              </a:extLst>
            </p:cNvPr>
            <p:cNvGrpSpPr/>
            <p:nvPr/>
          </p:nvGrpSpPr>
          <p:grpSpPr>
            <a:xfrm>
              <a:off x="7341164" y="818541"/>
              <a:ext cx="3410920" cy="1401373"/>
              <a:chOff x="7341164" y="818541"/>
              <a:chExt cx="3410920" cy="1401373"/>
            </a:xfrm>
          </p:grpSpPr>
          <p:cxnSp>
            <p:nvCxnSpPr>
              <p:cNvPr id="54" name="Straight Connector 53">
                <a:extLst>
                  <a:ext uri="{FF2B5EF4-FFF2-40B4-BE49-F238E27FC236}">
                    <a16:creationId xmlns:a16="http://schemas.microsoft.com/office/drawing/2014/main" id="{04AE8EB0-6915-2F68-D535-D32F16EBD13C}"/>
                  </a:ext>
                </a:extLst>
              </p:cNvPr>
              <p:cNvCxnSpPr/>
              <p:nvPr/>
            </p:nvCxnSpPr>
            <p:spPr bwMode="auto">
              <a:xfrm>
                <a:off x="7341164" y="818541"/>
                <a:ext cx="0" cy="102563"/>
              </a:xfrm>
              <a:prstGeom prst="line">
                <a:avLst/>
              </a:prstGeom>
              <a:noFill/>
              <a:ln w="28575" cap="flat" cmpd="sng" algn="ctr">
                <a:solidFill>
                  <a:schemeClr val="accent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901F8923-8065-7E2D-1AF1-21F9AFF1FB9C}"/>
                  </a:ext>
                </a:extLst>
              </p:cNvPr>
              <p:cNvCxnSpPr/>
              <p:nvPr/>
            </p:nvCxnSpPr>
            <p:spPr bwMode="auto">
              <a:xfrm>
                <a:off x="7554275" y="1254823"/>
                <a:ext cx="0" cy="102563"/>
              </a:xfrm>
              <a:prstGeom prst="line">
                <a:avLst/>
              </a:prstGeom>
              <a:noFill/>
              <a:ln w="28575" cap="flat" cmpd="sng" algn="ctr">
                <a:solidFill>
                  <a:schemeClr val="accent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AC517313-3D29-6D88-7D7D-C763D3B3C03E}"/>
                  </a:ext>
                </a:extLst>
              </p:cNvPr>
              <p:cNvCxnSpPr/>
              <p:nvPr/>
            </p:nvCxnSpPr>
            <p:spPr bwMode="auto">
              <a:xfrm>
                <a:off x="7597915" y="1265133"/>
                <a:ext cx="0" cy="102563"/>
              </a:xfrm>
              <a:prstGeom prst="line">
                <a:avLst/>
              </a:prstGeom>
              <a:noFill/>
              <a:ln w="28575" cap="flat" cmpd="sng" algn="ctr">
                <a:solidFill>
                  <a:schemeClr val="accent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E104339A-FA94-9727-C004-D850AE1CDAA7}"/>
                  </a:ext>
                </a:extLst>
              </p:cNvPr>
              <p:cNvCxnSpPr/>
              <p:nvPr/>
            </p:nvCxnSpPr>
            <p:spPr bwMode="auto">
              <a:xfrm>
                <a:off x="7750468" y="1375229"/>
                <a:ext cx="0" cy="102563"/>
              </a:xfrm>
              <a:prstGeom prst="line">
                <a:avLst/>
              </a:prstGeom>
              <a:noFill/>
              <a:ln w="28575" cap="flat" cmpd="sng" algn="ctr">
                <a:solidFill>
                  <a:schemeClr val="accent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DBCDCB8E-E0D0-2EDC-7D6C-BFA26175D453}"/>
                  </a:ext>
                </a:extLst>
              </p:cNvPr>
              <p:cNvCxnSpPr/>
              <p:nvPr/>
            </p:nvCxnSpPr>
            <p:spPr bwMode="auto">
              <a:xfrm>
                <a:off x="7860826" y="1477835"/>
                <a:ext cx="0" cy="102563"/>
              </a:xfrm>
              <a:prstGeom prst="line">
                <a:avLst/>
              </a:prstGeom>
              <a:noFill/>
              <a:ln w="28575" cap="flat" cmpd="sng" algn="ctr">
                <a:solidFill>
                  <a:schemeClr val="accent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04E9B7E6-67EB-80C5-CF65-4A905C81578D}"/>
                  </a:ext>
                </a:extLst>
              </p:cNvPr>
              <p:cNvCxnSpPr/>
              <p:nvPr/>
            </p:nvCxnSpPr>
            <p:spPr bwMode="auto">
              <a:xfrm>
                <a:off x="7933292" y="1580443"/>
                <a:ext cx="0" cy="102563"/>
              </a:xfrm>
              <a:prstGeom prst="line">
                <a:avLst/>
              </a:prstGeom>
              <a:noFill/>
              <a:ln w="28575" cap="flat" cmpd="sng" algn="ctr">
                <a:solidFill>
                  <a:schemeClr val="accent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3A53473C-03C2-DA57-12F6-AF6CE6101A3F}"/>
                  </a:ext>
                </a:extLst>
              </p:cNvPr>
              <p:cNvCxnSpPr/>
              <p:nvPr/>
            </p:nvCxnSpPr>
            <p:spPr bwMode="auto">
              <a:xfrm>
                <a:off x="7949898" y="1610706"/>
                <a:ext cx="0" cy="102563"/>
              </a:xfrm>
              <a:prstGeom prst="line">
                <a:avLst/>
              </a:prstGeom>
              <a:noFill/>
              <a:ln w="28575" cap="flat" cmpd="sng" algn="ctr">
                <a:solidFill>
                  <a:schemeClr val="accent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C6AD5C4C-F948-B9B4-ED9F-B3B5620B1F8A}"/>
                  </a:ext>
                </a:extLst>
              </p:cNvPr>
              <p:cNvCxnSpPr/>
              <p:nvPr/>
            </p:nvCxnSpPr>
            <p:spPr bwMode="auto">
              <a:xfrm>
                <a:off x="8125370" y="1653017"/>
                <a:ext cx="0" cy="102563"/>
              </a:xfrm>
              <a:prstGeom prst="line">
                <a:avLst/>
              </a:prstGeom>
              <a:noFill/>
              <a:ln w="28575" cap="flat" cmpd="sng" algn="ctr">
                <a:solidFill>
                  <a:schemeClr val="accent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EB39E63D-0F65-4190-03F6-DEBED99B0DCA}"/>
                  </a:ext>
                </a:extLst>
              </p:cNvPr>
              <p:cNvCxnSpPr/>
              <p:nvPr/>
            </p:nvCxnSpPr>
            <p:spPr bwMode="auto">
              <a:xfrm>
                <a:off x="8244091" y="1737029"/>
                <a:ext cx="0" cy="102563"/>
              </a:xfrm>
              <a:prstGeom prst="line">
                <a:avLst/>
              </a:prstGeom>
              <a:noFill/>
              <a:ln w="28575" cap="flat" cmpd="sng" algn="ctr">
                <a:solidFill>
                  <a:schemeClr val="accent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BE44C2AA-8E1F-4BDE-1479-CB3176F0C0CF}"/>
                  </a:ext>
                </a:extLst>
              </p:cNvPr>
              <p:cNvCxnSpPr/>
              <p:nvPr/>
            </p:nvCxnSpPr>
            <p:spPr bwMode="auto">
              <a:xfrm>
                <a:off x="8444893" y="1760228"/>
                <a:ext cx="0" cy="102563"/>
              </a:xfrm>
              <a:prstGeom prst="line">
                <a:avLst/>
              </a:prstGeom>
              <a:noFill/>
              <a:ln w="28575" cap="flat" cmpd="sng" algn="ctr">
                <a:solidFill>
                  <a:schemeClr val="accent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8745DC09-CA9B-6FE4-DC2A-3FC8058C62F6}"/>
                  </a:ext>
                </a:extLst>
              </p:cNvPr>
              <p:cNvCxnSpPr/>
              <p:nvPr/>
            </p:nvCxnSpPr>
            <p:spPr bwMode="auto">
              <a:xfrm>
                <a:off x="8647290" y="1811509"/>
                <a:ext cx="0" cy="102563"/>
              </a:xfrm>
              <a:prstGeom prst="line">
                <a:avLst/>
              </a:prstGeom>
              <a:noFill/>
              <a:ln w="28575" cap="flat" cmpd="sng" algn="ctr">
                <a:solidFill>
                  <a:schemeClr val="accent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41CC0356-F03F-92BF-7EB0-E607E381ECEC}"/>
                  </a:ext>
                </a:extLst>
              </p:cNvPr>
              <p:cNvCxnSpPr/>
              <p:nvPr/>
            </p:nvCxnSpPr>
            <p:spPr bwMode="auto">
              <a:xfrm>
                <a:off x="8675315" y="1820173"/>
                <a:ext cx="0" cy="102563"/>
              </a:xfrm>
              <a:prstGeom prst="line">
                <a:avLst/>
              </a:prstGeom>
              <a:noFill/>
              <a:ln w="28575" cap="flat" cmpd="sng" algn="ctr">
                <a:solidFill>
                  <a:schemeClr val="accent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69D0CBEF-E3E8-9F61-618C-D8E1269290D9}"/>
                  </a:ext>
                </a:extLst>
              </p:cNvPr>
              <p:cNvCxnSpPr/>
              <p:nvPr/>
            </p:nvCxnSpPr>
            <p:spPr bwMode="auto">
              <a:xfrm>
                <a:off x="8714458" y="1823676"/>
                <a:ext cx="0" cy="102563"/>
              </a:xfrm>
              <a:prstGeom prst="line">
                <a:avLst/>
              </a:prstGeom>
              <a:noFill/>
              <a:ln w="28575" cap="flat" cmpd="sng" algn="ctr">
                <a:solidFill>
                  <a:schemeClr val="accent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10B2DC38-9DCD-36E8-6ADD-876E8AECA4B3}"/>
                  </a:ext>
                </a:extLst>
              </p:cNvPr>
              <p:cNvCxnSpPr/>
              <p:nvPr/>
            </p:nvCxnSpPr>
            <p:spPr bwMode="auto">
              <a:xfrm>
                <a:off x="8748218" y="1823676"/>
                <a:ext cx="0" cy="102563"/>
              </a:xfrm>
              <a:prstGeom prst="line">
                <a:avLst/>
              </a:prstGeom>
              <a:noFill/>
              <a:ln w="28575" cap="flat" cmpd="sng" algn="ctr">
                <a:solidFill>
                  <a:schemeClr val="accent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EC372558-6217-2712-1ECF-BD0A994410E9}"/>
                  </a:ext>
                </a:extLst>
              </p:cNvPr>
              <p:cNvCxnSpPr/>
              <p:nvPr/>
            </p:nvCxnSpPr>
            <p:spPr bwMode="auto">
              <a:xfrm>
                <a:off x="8844201" y="1827179"/>
                <a:ext cx="0" cy="102563"/>
              </a:xfrm>
              <a:prstGeom prst="line">
                <a:avLst/>
              </a:prstGeom>
              <a:noFill/>
              <a:ln w="28575" cap="flat" cmpd="sng" algn="ctr">
                <a:solidFill>
                  <a:schemeClr val="accent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69EA03BD-9FB4-3E5F-0572-D8B31E57DE23}"/>
                  </a:ext>
                </a:extLst>
              </p:cNvPr>
              <p:cNvCxnSpPr/>
              <p:nvPr/>
            </p:nvCxnSpPr>
            <p:spPr bwMode="auto">
              <a:xfrm>
                <a:off x="9113000" y="1848552"/>
                <a:ext cx="0" cy="102563"/>
              </a:xfrm>
              <a:prstGeom prst="line">
                <a:avLst/>
              </a:prstGeom>
              <a:noFill/>
              <a:ln w="28575" cap="flat" cmpd="sng" algn="ctr">
                <a:solidFill>
                  <a:schemeClr val="accent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027D87DD-DED1-39CB-059E-05CE630205C4}"/>
                  </a:ext>
                </a:extLst>
              </p:cNvPr>
              <p:cNvCxnSpPr/>
              <p:nvPr/>
            </p:nvCxnSpPr>
            <p:spPr bwMode="auto">
              <a:xfrm>
                <a:off x="9168060" y="1867951"/>
                <a:ext cx="0" cy="102563"/>
              </a:xfrm>
              <a:prstGeom prst="line">
                <a:avLst/>
              </a:prstGeom>
              <a:noFill/>
              <a:ln w="28575" cap="flat" cmpd="sng" algn="ctr">
                <a:solidFill>
                  <a:schemeClr val="accent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5551ECEE-36D6-723C-3C31-EC9126DA1E0F}"/>
                  </a:ext>
                </a:extLst>
              </p:cNvPr>
              <p:cNvCxnSpPr/>
              <p:nvPr/>
            </p:nvCxnSpPr>
            <p:spPr bwMode="auto">
              <a:xfrm>
                <a:off x="9288515" y="1880085"/>
                <a:ext cx="0" cy="102563"/>
              </a:xfrm>
              <a:prstGeom prst="line">
                <a:avLst/>
              </a:prstGeom>
              <a:noFill/>
              <a:ln w="28575" cap="flat" cmpd="sng" algn="ctr">
                <a:solidFill>
                  <a:schemeClr val="accent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1D3DA79C-7400-5190-F4B1-C95AF69AF28D}"/>
                  </a:ext>
                </a:extLst>
              </p:cNvPr>
              <p:cNvCxnSpPr/>
              <p:nvPr/>
            </p:nvCxnSpPr>
            <p:spPr bwMode="auto">
              <a:xfrm>
                <a:off x="9419894" y="1887091"/>
                <a:ext cx="0" cy="102563"/>
              </a:xfrm>
              <a:prstGeom prst="line">
                <a:avLst/>
              </a:prstGeom>
              <a:noFill/>
              <a:ln w="28575" cap="flat" cmpd="sng" algn="ctr">
                <a:solidFill>
                  <a:schemeClr val="accent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6291F4C0-230F-D593-9439-AB619845FCA9}"/>
                  </a:ext>
                </a:extLst>
              </p:cNvPr>
              <p:cNvCxnSpPr/>
              <p:nvPr/>
            </p:nvCxnSpPr>
            <p:spPr bwMode="auto">
              <a:xfrm>
                <a:off x="9481930" y="1887442"/>
                <a:ext cx="0" cy="102563"/>
              </a:xfrm>
              <a:prstGeom prst="line">
                <a:avLst/>
              </a:prstGeom>
              <a:noFill/>
              <a:ln w="28575" cap="flat" cmpd="sng" algn="ctr">
                <a:solidFill>
                  <a:schemeClr val="accent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E300A71A-AA41-14D9-7EF6-D01A1C64E7A0}"/>
                  </a:ext>
                </a:extLst>
              </p:cNvPr>
              <p:cNvCxnSpPr/>
              <p:nvPr/>
            </p:nvCxnSpPr>
            <p:spPr bwMode="auto">
              <a:xfrm>
                <a:off x="9515935" y="1887091"/>
                <a:ext cx="0" cy="102563"/>
              </a:xfrm>
              <a:prstGeom prst="line">
                <a:avLst/>
              </a:prstGeom>
              <a:noFill/>
              <a:ln w="28575" cap="flat" cmpd="sng" algn="ctr">
                <a:solidFill>
                  <a:schemeClr val="accent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E8ED1655-E37A-A9F4-9F0E-CE3F82549231}"/>
                  </a:ext>
                </a:extLst>
              </p:cNvPr>
              <p:cNvCxnSpPr/>
              <p:nvPr/>
            </p:nvCxnSpPr>
            <p:spPr bwMode="auto">
              <a:xfrm>
                <a:off x="9552583" y="1889277"/>
                <a:ext cx="0" cy="102563"/>
              </a:xfrm>
              <a:prstGeom prst="line">
                <a:avLst/>
              </a:prstGeom>
              <a:noFill/>
              <a:ln w="28575" cap="flat" cmpd="sng" algn="ctr">
                <a:solidFill>
                  <a:schemeClr val="accent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D8742A86-0082-79D5-0138-28D3EDDB2E5B}"/>
                  </a:ext>
                </a:extLst>
              </p:cNvPr>
              <p:cNvCxnSpPr/>
              <p:nvPr/>
            </p:nvCxnSpPr>
            <p:spPr bwMode="auto">
              <a:xfrm>
                <a:off x="9602968" y="1890383"/>
                <a:ext cx="0" cy="102563"/>
              </a:xfrm>
              <a:prstGeom prst="line">
                <a:avLst/>
              </a:prstGeom>
              <a:noFill/>
              <a:ln w="28575" cap="flat" cmpd="sng" algn="ctr">
                <a:solidFill>
                  <a:schemeClr val="accent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5FD309C6-8A04-B317-53FA-3572429382B2}"/>
                  </a:ext>
                </a:extLst>
              </p:cNvPr>
              <p:cNvCxnSpPr/>
              <p:nvPr/>
            </p:nvCxnSpPr>
            <p:spPr bwMode="auto">
              <a:xfrm>
                <a:off x="9666835" y="1919233"/>
                <a:ext cx="0" cy="102563"/>
              </a:xfrm>
              <a:prstGeom prst="line">
                <a:avLst/>
              </a:prstGeom>
              <a:noFill/>
              <a:ln w="28575" cap="flat" cmpd="sng" algn="ctr">
                <a:solidFill>
                  <a:schemeClr val="accent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E50B6C82-B7EA-261F-0D53-CE4E0B1D18BD}"/>
                  </a:ext>
                </a:extLst>
              </p:cNvPr>
              <p:cNvCxnSpPr/>
              <p:nvPr/>
            </p:nvCxnSpPr>
            <p:spPr bwMode="auto">
              <a:xfrm>
                <a:off x="9700895" y="1920421"/>
                <a:ext cx="0" cy="102563"/>
              </a:xfrm>
              <a:prstGeom prst="line">
                <a:avLst/>
              </a:prstGeom>
              <a:noFill/>
              <a:ln w="28575" cap="flat" cmpd="sng" algn="ctr">
                <a:solidFill>
                  <a:schemeClr val="accent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71994B2F-7B73-00FD-03D8-3A565EEBE1D0}"/>
                  </a:ext>
                </a:extLst>
              </p:cNvPr>
              <p:cNvCxnSpPr/>
              <p:nvPr/>
            </p:nvCxnSpPr>
            <p:spPr bwMode="auto">
              <a:xfrm>
                <a:off x="9804245" y="1954618"/>
                <a:ext cx="0" cy="102563"/>
              </a:xfrm>
              <a:prstGeom prst="line">
                <a:avLst/>
              </a:prstGeom>
              <a:noFill/>
              <a:ln w="28575" cap="flat" cmpd="sng" algn="ctr">
                <a:solidFill>
                  <a:schemeClr val="accent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8815E6DE-6807-6AA8-A8BA-C7FAAE5C7D8E}"/>
                  </a:ext>
                </a:extLst>
              </p:cNvPr>
              <p:cNvCxnSpPr/>
              <p:nvPr/>
            </p:nvCxnSpPr>
            <p:spPr bwMode="auto">
              <a:xfrm>
                <a:off x="10298244" y="2020364"/>
                <a:ext cx="0" cy="102563"/>
              </a:xfrm>
              <a:prstGeom prst="line">
                <a:avLst/>
              </a:prstGeom>
              <a:noFill/>
              <a:ln w="28575" cap="flat" cmpd="sng" algn="ctr">
                <a:solidFill>
                  <a:schemeClr val="accent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D55C4751-99B1-79F8-9C8E-247421D11901}"/>
                  </a:ext>
                </a:extLst>
              </p:cNvPr>
              <p:cNvCxnSpPr/>
              <p:nvPr/>
            </p:nvCxnSpPr>
            <p:spPr bwMode="auto">
              <a:xfrm>
                <a:off x="10361295" y="2021377"/>
                <a:ext cx="0" cy="102563"/>
              </a:xfrm>
              <a:prstGeom prst="line">
                <a:avLst/>
              </a:prstGeom>
              <a:noFill/>
              <a:ln w="76200" cap="flat" cmpd="sng" algn="ctr">
                <a:solidFill>
                  <a:schemeClr val="accent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8098F830-5693-9377-2027-A5802157C8AD}"/>
                  </a:ext>
                </a:extLst>
              </p:cNvPr>
              <p:cNvCxnSpPr/>
              <p:nvPr/>
            </p:nvCxnSpPr>
            <p:spPr bwMode="auto">
              <a:xfrm>
                <a:off x="10425746" y="2115221"/>
                <a:ext cx="0" cy="102563"/>
              </a:xfrm>
              <a:prstGeom prst="line">
                <a:avLst/>
              </a:prstGeom>
              <a:noFill/>
              <a:ln w="28575" cap="flat" cmpd="sng" algn="ctr">
                <a:solidFill>
                  <a:schemeClr val="accent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E89F3221-2714-27DE-347E-447705551040}"/>
                  </a:ext>
                </a:extLst>
              </p:cNvPr>
              <p:cNvCxnSpPr/>
              <p:nvPr/>
            </p:nvCxnSpPr>
            <p:spPr bwMode="auto">
              <a:xfrm>
                <a:off x="10504573" y="2117351"/>
                <a:ext cx="0" cy="102563"/>
              </a:xfrm>
              <a:prstGeom prst="line">
                <a:avLst/>
              </a:prstGeom>
              <a:noFill/>
              <a:ln w="28575" cap="flat" cmpd="sng" algn="ctr">
                <a:solidFill>
                  <a:schemeClr val="accent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C079D6EF-63D2-E4A3-832D-2B631BBBFA0B}"/>
                  </a:ext>
                </a:extLst>
              </p:cNvPr>
              <p:cNvCxnSpPr/>
              <p:nvPr/>
            </p:nvCxnSpPr>
            <p:spPr bwMode="auto">
              <a:xfrm>
                <a:off x="10514567" y="2116593"/>
                <a:ext cx="0" cy="102563"/>
              </a:xfrm>
              <a:prstGeom prst="line">
                <a:avLst/>
              </a:prstGeom>
              <a:noFill/>
              <a:ln w="28575" cap="flat" cmpd="sng" algn="ctr">
                <a:solidFill>
                  <a:schemeClr val="accent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6FB17042-C50C-E14B-7EE8-48C5277E9589}"/>
                  </a:ext>
                </a:extLst>
              </p:cNvPr>
              <p:cNvCxnSpPr/>
              <p:nvPr/>
            </p:nvCxnSpPr>
            <p:spPr bwMode="auto">
              <a:xfrm>
                <a:off x="10752084" y="2108214"/>
                <a:ext cx="0" cy="102563"/>
              </a:xfrm>
              <a:prstGeom prst="line">
                <a:avLst/>
              </a:prstGeom>
              <a:noFill/>
              <a:ln w="28575" cap="flat" cmpd="sng" algn="ctr">
                <a:solidFill>
                  <a:schemeClr val="accent1"/>
                </a:solidFill>
                <a:prstDash val="solid"/>
                <a:round/>
                <a:headEnd type="none" w="med" len="med"/>
                <a:tailEnd type="none" w="med" len="med"/>
              </a:ln>
              <a:effectLst/>
            </p:spPr>
          </p:cxnSp>
        </p:grpSp>
      </p:grpSp>
      <p:grpSp>
        <p:nvGrpSpPr>
          <p:cNvPr id="101" name="Group 100">
            <a:extLst>
              <a:ext uri="{FF2B5EF4-FFF2-40B4-BE49-F238E27FC236}">
                <a16:creationId xmlns:a16="http://schemas.microsoft.com/office/drawing/2014/main" id="{FD716C14-3D4F-163B-8A05-6F46C3D1BF98}"/>
              </a:ext>
            </a:extLst>
          </p:cNvPr>
          <p:cNvGrpSpPr/>
          <p:nvPr/>
        </p:nvGrpSpPr>
        <p:grpSpPr>
          <a:xfrm>
            <a:off x="6278319" y="1396705"/>
            <a:ext cx="4963092" cy="2628590"/>
            <a:chOff x="6278319" y="3629933"/>
            <a:chExt cx="4963092" cy="2628590"/>
          </a:xfrm>
        </p:grpSpPr>
        <p:sp>
          <p:nvSpPr>
            <p:cNvPr id="102" name="Freeform: Shape 101">
              <a:extLst>
                <a:ext uri="{FF2B5EF4-FFF2-40B4-BE49-F238E27FC236}">
                  <a16:creationId xmlns:a16="http://schemas.microsoft.com/office/drawing/2014/main" id="{2F568002-8DF8-EF7D-171B-101439E7DB46}"/>
                </a:ext>
              </a:extLst>
            </p:cNvPr>
            <p:cNvSpPr/>
            <p:nvPr/>
          </p:nvSpPr>
          <p:spPr bwMode="auto">
            <a:xfrm>
              <a:off x="7319926" y="3863163"/>
              <a:ext cx="3357525" cy="1034902"/>
            </a:xfrm>
            <a:custGeom>
              <a:avLst/>
              <a:gdLst>
                <a:gd name="connsiteX0" fmla="*/ 0 w 3357525"/>
                <a:gd name="connsiteY0" fmla="*/ 0 h 1034902"/>
                <a:gd name="connsiteX1" fmla="*/ 66158 w 3357525"/>
                <a:gd name="connsiteY1" fmla="*/ 0 h 1034902"/>
                <a:gd name="connsiteX2" fmla="*/ 66158 w 3357525"/>
                <a:gd name="connsiteY2" fmla="*/ 28353 h 1034902"/>
                <a:gd name="connsiteX3" fmla="*/ 103962 w 3357525"/>
                <a:gd name="connsiteY3" fmla="*/ 28353 h 1034902"/>
                <a:gd name="connsiteX4" fmla="*/ 103962 w 3357525"/>
                <a:gd name="connsiteY4" fmla="*/ 80335 h 1034902"/>
                <a:gd name="connsiteX5" fmla="*/ 134679 w 3357525"/>
                <a:gd name="connsiteY5" fmla="*/ 80335 h 1034902"/>
                <a:gd name="connsiteX6" fmla="*/ 134679 w 3357525"/>
                <a:gd name="connsiteY6" fmla="*/ 99237 h 1034902"/>
                <a:gd name="connsiteX7" fmla="*/ 172483 w 3357525"/>
                <a:gd name="connsiteY7" fmla="*/ 99237 h 1034902"/>
                <a:gd name="connsiteX8" fmla="*/ 172483 w 3357525"/>
                <a:gd name="connsiteY8" fmla="*/ 122865 h 1034902"/>
                <a:gd name="connsiteX9" fmla="*/ 231553 w 3357525"/>
                <a:gd name="connsiteY9" fmla="*/ 122865 h 1034902"/>
                <a:gd name="connsiteX10" fmla="*/ 231553 w 3357525"/>
                <a:gd name="connsiteY10" fmla="*/ 148856 h 1034902"/>
                <a:gd name="connsiteX11" fmla="*/ 278809 w 3357525"/>
                <a:gd name="connsiteY11" fmla="*/ 148856 h 1034902"/>
                <a:gd name="connsiteX12" fmla="*/ 278809 w 3357525"/>
                <a:gd name="connsiteY12" fmla="*/ 170121 h 1034902"/>
                <a:gd name="connsiteX13" fmla="*/ 323702 w 3357525"/>
                <a:gd name="connsiteY13" fmla="*/ 170121 h 1034902"/>
                <a:gd name="connsiteX14" fmla="*/ 323702 w 3357525"/>
                <a:gd name="connsiteY14" fmla="*/ 217377 h 1034902"/>
                <a:gd name="connsiteX15" fmla="*/ 356781 w 3357525"/>
                <a:gd name="connsiteY15" fmla="*/ 217377 h 1034902"/>
                <a:gd name="connsiteX16" fmla="*/ 356781 w 3357525"/>
                <a:gd name="connsiteY16" fmla="*/ 259907 h 1034902"/>
                <a:gd name="connsiteX17" fmla="*/ 394586 w 3357525"/>
                <a:gd name="connsiteY17" fmla="*/ 259907 h 1034902"/>
                <a:gd name="connsiteX18" fmla="*/ 394586 w 3357525"/>
                <a:gd name="connsiteY18" fmla="*/ 278809 h 1034902"/>
                <a:gd name="connsiteX19" fmla="*/ 441841 w 3357525"/>
                <a:gd name="connsiteY19" fmla="*/ 278809 h 1034902"/>
                <a:gd name="connsiteX20" fmla="*/ 441841 w 3357525"/>
                <a:gd name="connsiteY20" fmla="*/ 309525 h 1034902"/>
                <a:gd name="connsiteX21" fmla="*/ 496186 w 3357525"/>
                <a:gd name="connsiteY21" fmla="*/ 309525 h 1034902"/>
                <a:gd name="connsiteX22" fmla="*/ 496186 w 3357525"/>
                <a:gd name="connsiteY22" fmla="*/ 333153 h 1034902"/>
                <a:gd name="connsiteX23" fmla="*/ 529265 w 3357525"/>
                <a:gd name="connsiteY23" fmla="*/ 333153 h 1034902"/>
                <a:gd name="connsiteX24" fmla="*/ 529265 w 3357525"/>
                <a:gd name="connsiteY24" fmla="*/ 370958 h 1034902"/>
                <a:gd name="connsiteX25" fmla="*/ 585972 w 3357525"/>
                <a:gd name="connsiteY25" fmla="*/ 370958 h 1034902"/>
                <a:gd name="connsiteX26" fmla="*/ 585972 w 3357525"/>
                <a:gd name="connsiteY26" fmla="*/ 394586 h 1034902"/>
                <a:gd name="connsiteX27" fmla="*/ 640316 w 3357525"/>
                <a:gd name="connsiteY27" fmla="*/ 394586 h 1034902"/>
                <a:gd name="connsiteX28" fmla="*/ 640316 w 3357525"/>
                <a:gd name="connsiteY28" fmla="*/ 406400 h 1034902"/>
                <a:gd name="connsiteX29" fmla="*/ 737190 w 3357525"/>
                <a:gd name="connsiteY29" fmla="*/ 406400 h 1034902"/>
                <a:gd name="connsiteX30" fmla="*/ 737190 w 3357525"/>
                <a:gd name="connsiteY30" fmla="*/ 444204 h 1034902"/>
                <a:gd name="connsiteX31" fmla="*/ 751367 w 3357525"/>
                <a:gd name="connsiteY31" fmla="*/ 444204 h 1034902"/>
                <a:gd name="connsiteX32" fmla="*/ 777358 w 3357525"/>
                <a:gd name="connsiteY32" fmla="*/ 448930 h 1034902"/>
                <a:gd name="connsiteX33" fmla="*/ 777358 w 3357525"/>
                <a:gd name="connsiteY33" fmla="*/ 467832 h 1034902"/>
                <a:gd name="connsiteX34" fmla="*/ 848241 w 3357525"/>
                <a:gd name="connsiteY34" fmla="*/ 467832 h 1034902"/>
                <a:gd name="connsiteX35" fmla="*/ 848241 w 3357525"/>
                <a:gd name="connsiteY35" fmla="*/ 508000 h 1034902"/>
                <a:gd name="connsiteX36" fmla="*/ 919125 w 3357525"/>
                <a:gd name="connsiteY36" fmla="*/ 508000 h 1034902"/>
                <a:gd name="connsiteX37" fmla="*/ 919125 w 3357525"/>
                <a:gd name="connsiteY37" fmla="*/ 526902 h 1034902"/>
                <a:gd name="connsiteX38" fmla="*/ 942753 w 3357525"/>
                <a:gd name="connsiteY38" fmla="*/ 526902 h 1034902"/>
                <a:gd name="connsiteX39" fmla="*/ 942753 w 3357525"/>
                <a:gd name="connsiteY39" fmla="*/ 588335 h 1034902"/>
                <a:gd name="connsiteX40" fmla="*/ 982921 w 3357525"/>
                <a:gd name="connsiteY40" fmla="*/ 588335 h 1034902"/>
                <a:gd name="connsiteX41" fmla="*/ 982921 w 3357525"/>
                <a:gd name="connsiteY41" fmla="*/ 607237 h 1034902"/>
                <a:gd name="connsiteX42" fmla="*/ 1044353 w 3357525"/>
                <a:gd name="connsiteY42" fmla="*/ 607237 h 1034902"/>
                <a:gd name="connsiteX43" fmla="*/ 1044353 w 3357525"/>
                <a:gd name="connsiteY43" fmla="*/ 645042 h 1034902"/>
                <a:gd name="connsiteX44" fmla="*/ 1067981 w 3357525"/>
                <a:gd name="connsiteY44" fmla="*/ 668670 h 1034902"/>
                <a:gd name="connsiteX45" fmla="*/ 1086883 w 3357525"/>
                <a:gd name="connsiteY45" fmla="*/ 687572 h 1034902"/>
                <a:gd name="connsiteX46" fmla="*/ 1110511 w 3357525"/>
                <a:gd name="connsiteY46" fmla="*/ 687572 h 1034902"/>
                <a:gd name="connsiteX47" fmla="*/ 1110511 w 3357525"/>
                <a:gd name="connsiteY47" fmla="*/ 732465 h 1034902"/>
                <a:gd name="connsiteX48" fmla="*/ 1254641 w 3357525"/>
                <a:gd name="connsiteY48" fmla="*/ 732465 h 1034902"/>
                <a:gd name="connsiteX49" fmla="*/ 1254641 w 3357525"/>
                <a:gd name="connsiteY49" fmla="*/ 749004 h 1034902"/>
                <a:gd name="connsiteX50" fmla="*/ 1320800 w 3357525"/>
                <a:gd name="connsiteY50" fmla="*/ 749004 h 1034902"/>
                <a:gd name="connsiteX51" fmla="*/ 1306623 w 3357525"/>
                <a:gd name="connsiteY51" fmla="*/ 763181 h 1034902"/>
                <a:gd name="connsiteX52" fmla="*/ 1344427 w 3357525"/>
                <a:gd name="connsiteY52" fmla="*/ 763181 h 1034902"/>
                <a:gd name="connsiteX53" fmla="*/ 1344427 w 3357525"/>
                <a:gd name="connsiteY53" fmla="*/ 779721 h 1034902"/>
                <a:gd name="connsiteX54" fmla="*/ 1379869 w 3357525"/>
                <a:gd name="connsiteY54" fmla="*/ 779721 h 1034902"/>
                <a:gd name="connsiteX55" fmla="*/ 1379869 w 3357525"/>
                <a:gd name="connsiteY55" fmla="*/ 786809 h 1034902"/>
                <a:gd name="connsiteX56" fmla="*/ 1403497 w 3357525"/>
                <a:gd name="connsiteY56" fmla="*/ 786809 h 1034902"/>
                <a:gd name="connsiteX57" fmla="*/ 1403497 w 3357525"/>
                <a:gd name="connsiteY57" fmla="*/ 815163 h 1034902"/>
                <a:gd name="connsiteX58" fmla="*/ 1573618 w 3357525"/>
                <a:gd name="connsiteY58" fmla="*/ 815163 h 1034902"/>
                <a:gd name="connsiteX59" fmla="*/ 1573618 w 3357525"/>
                <a:gd name="connsiteY59" fmla="*/ 826977 h 1034902"/>
                <a:gd name="connsiteX60" fmla="*/ 1656316 w 3357525"/>
                <a:gd name="connsiteY60" fmla="*/ 826977 h 1034902"/>
                <a:gd name="connsiteX61" fmla="*/ 1656316 w 3357525"/>
                <a:gd name="connsiteY61" fmla="*/ 848242 h 1034902"/>
                <a:gd name="connsiteX62" fmla="*/ 1722474 w 3357525"/>
                <a:gd name="connsiteY62" fmla="*/ 848242 h 1034902"/>
                <a:gd name="connsiteX63" fmla="*/ 1722474 w 3357525"/>
                <a:gd name="connsiteY63" fmla="*/ 864781 h 1034902"/>
                <a:gd name="connsiteX64" fmla="*/ 1909134 w 3357525"/>
                <a:gd name="connsiteY64" fmla="*/ 864781 h 1034902"/>
                <a:gd name="connsiteX65" fmla="*/ 1909134 w 3357525"/>
                <a:gd name="connsiteY65" fmla="*/ 893135 h 1034902"/>
                <a:gd name="connsiteX66" fmla="*/ 2074530 w 3357525"/>
                <a:gd name="connsiteY66" fmla="*/ 893135 h 1034902"/>
                <a:gd name="connsiteX67" fmla="*/ 2074530 w 3357525"/>
                <a:gd name="connsiteY67" fmla="*/ 926214 h 1034902"/>
                <a:gd name="connsiteX68" fmla="*/ 2107609 w 3357525"/>
                <a:gd name="connsiteY68" fmla="*/ 926214 h 1034902"/>
                <a:gd name="connsiteX69" fmla="*/ 2107609 w 3357525"/>
                <a:gd name="connsiteY69" fmla="*/ 980558 h 1034902"/>
                <a:gd name="connsiteX70" fmla="*/ 2161953 w 3357525"/>
                <a:gd name="connsiteY70" fmla="*/ 980558 h 1034902"/>
                <a:gd name="connsiteX71" fmla="*/ 2161953 w 3357525"/>
                <a:gd name="connsiteY71" fmla="*/ 1006549 h 1034902"/>
                <a:gd name="connsiteX72" fmla="*/ 2443125 w 3357525"/>
                <a:gd name="connsiteY72" fmla="*/ 1006549 h 1034902"/>
                <a:gd name="connsiteX73" fmla="*/ 2443125 w 3357525"/>
                <a:gd name="connsiteY73" fmla="*/ 1034902 h 1034902"/>
                <a:gd name="connsiteX74" fmla="*/ 3357525 w 3357525"/>
                <a:gd name="connsiteY74" fmla="*/ 1034902 h 1034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357525" h="1034902">
                  <a:moveTo>
                    <a:pt x="0" y="0"/>
                  </a:moveTo>
                  <a:lnTo>
                    <a:pt x="66158" y="0"/>
                  </a:lnTo>
                  <a:lnTo>
                    <a:pt x="66158" y="28353"/>
                  </a:lnTo>
                  <a:lnTo>
                    <a:pt x="103962" y="28353"/>
                  </a:lnTo>
                  <a:lnTo>
                    <a:pt x="103962" y="80335"/>
                  </a:lnTo>
                  <a:lnTo>
                    <a:pt x="134679" y="80335"/>
                  </a:lnTo>
                  <a:lnTo>
                    <a:pt x="134679" y="99237"/>
                  </a:lnTo>
                  <a:lnTo>
                    <a:pt x="172483" y="99237"/>
                  </a:lnTo>
                  <a:lnTo>
                    <a:pt x="172483" y="122865"/>
                  </a:lnTo>
                  <a:lnTo>
                    <a:pt x="231553" y="122865"/>
                  </a:lnTo>
                  <a:lnTo>
                    <a:pt x="231553" y="148856"/>
                  </a:lnTo>
                  <a:lnTo>
                    <a:pt x="278809" y="148856"/>
                  </a:lnTo>
                  <a:lnTo>
                    <a:pt x="278809" y="170121"/>
                  </a:lnTo>
                  <a:lnTo>
                    <a:pt x="323702" y="170121"/>
                  </a:lnTo>
                  <a:lnTo>
                    <a:pt x="323702" y="217377"/>
                  </a:lnTo>
                  <a:lnTo>
                    <a:pt x="356781" y="217377"/>
                  </a:lnTo>
                  <a:lnTo>
                    <a:pt x="356781" y="259907"/>
                  </a:lnTo>
                  <a:lnTo>
                    <a:pt x="394586" y="259907"/>
                  </a:lnTo>
                  <a:lnTo>
                    <a:pt x="394586" y="278809"/>
                  </a:lnTo>
                  <a:lnTo>
                    <a:pt x="441841" y="278809"/>
                  </a:lnTo>
                  <a:lnTo>
                    <a:pt x="441841" y="309525"/>
                  </a:lnTo>
                  <a:lnTo>
                    <a:pt x="496186" y="309525"/>
                  </a:lnTo>
                  <a:lnTo>
                    <a:pt x="496186" y="333153"/>
                  </a:lnTo>
                  <a:lnTo>
                    <a:pt x="529265" y="333153"/>
                  </a:lnTo>
                  <a:lnTo>
                    <a:pt x="529265" y="370958"/>
                  </a:lnTo>
                  <a:lnTo>
                    <a:pt x="585972" y="370958"/>
                  </a:lnTo>
                  <a:lnTo>
                    <a:pt x="585972" y="394586"/>
                  </a:lnTo>
                  <a:lnTo>
                    <a:pt x="640316" y="394586"/>
                  </a:lnTo>
                  <a:lnTo>
                    <a:pt x="640316" y="406400"/>
                  </a:lnTo>
                  <a:lnTo>
                    <a:pt x="737190" y="406400"/>
                  </a:lnTo>
                  <a:lnTo>
                    <a:pt x="737190" y="444204"/>
                  </a:lnTo>
                  <a:lnTo>
                    <a:pt x="751367" y="444204"/>
                  </a:lnTo>
                  <a:lnTo>
                    <a:pt x="777358" y="448930"/>
                  </a:lnTo>
                  <a:lnTo>
                    <a:pt x="777358" y="467832"/>
                  </a:lnTo>
                  <a:lnTo>
                    <a:pt x="848241" y="467832"/>
                  </a:lnTo>
                  <a:lnTo>
                    <a:pt x="848241" y="508000"/>
                  </a:lnTo>
                  <a:lnTo>
                    <a:pt x="919125" y="508000"/>
                  </a:lnTo>
                  <a:lnTo>
                    <a:pt x="919125" y="526902"/>
                  </a:lnTo>
                  <a:lnTo>
                    <a:pt x="942753" y="526902"/>
                  </a:lnTo>
                  <a:lnTo>
                    <a:pt x="942753" y="588335"/>
                  </a:lnTo>
                  <a:lnTo>
                    <a:pt x="982921" y="588335"/>
                  </a:lnTo>
                  <a:lnTo>
                    <a:pt x="982921" y="607237"/>
                  </a:lnTo>
                  <a:lnTo>
                    <a:pt x="1044353" y="607237"/>
                  </a:lnTo>
                  <a:lnTo>
                    <a:pt x="1044353" y="645042"/>
                  </a:lnTo>
                  <a:lnTo>
                    <a:pt x="1067981" y="668670"/>
                  </a:lnTo>
                  <a:lnTo>
                    <a:pt x="1086883" y="687572"/>
                  </a:lnTo>
                  <a:lnTo>
                    <a:pt x="1110511" y="687572"/>
                  </a:lnTo>
                  <a:lnTo>
                    <a:pt x="1110511" y="732465"/>
                  </a:lnTo>
                  <a:lnTo>
                    <a:pt x="1254641" y="732465"/>
                  </a:lnTo>
                  <a:lnTo>
                    <a:pt x="1254641" y="749004"/>
                  </a:lnTo>
                  <a:lnTo>
                    <a:pt x="1320800" y="749004"/>
                  </a:lnTo>
                  <a:lnTo>
                    <a:pt x="1306623" y="763181"/>
                  </a:lnTo>
                  <a:lnTo>
                    <a:pt x="1344427" y="763181"/>
                  </a:lnTo>
                  <a:lnTo>
                    <a:pt x="1344427" y="779721"/>
                  </a:lnTo>
                  <a:lnTo>
                    <a:pt x="1379869" y="779721"/>
                  </a:lnTo>
                  <a:lnTo>
                    <a:pt x="1379869" y="786809"/>
                  </a:lnTo>
                  <a:lnTo>
                    <a:pt x="1403497" y="786809"/>
                  </a:lnTo>
                  <a:lnTo>
                    <a:pt x="1403497" y="815163"/>
                  </a:lnTo>
                  <a:lnTo>
                    <a:pt x="1573618" y="815163"/>
                  </a:lnTo>
                  <a:lnTo>
                    <a:pt x="1573618" y="826977"/>
                  </a:lnTo>
                  <a:lnTo>
                    <a:pt x="1656316" y="826977"/>
                  </a:lnTo>
                  <a:lnTo>
                    <a:pt x="1656316" y="848242"/>
                  </a:lnTo>
                  <a:lnTo>
                    <a:pt x="1722474" y="848242"/>
                  </a:lnTo>
                  <a:lnTo>
                    <a:pt x="1722474" y="864781"/>
                  </a:lnTo>
                  <a:lnTo>
                    <a:pt x="1909134" y="864781"/>
                  </a:lnTo>
                  <a:lnTo>
                    <a:pt x="1909134" y="893135"/>
                  </a:lnTo>
                  <a:lnTo>
                    <a:pt x="2074530" y="893135"/>
                  </a:lnTo>
                  <a:lnTo>
                    <a:pt x="2074530" y="926214"/>
                  </a:lnTo>
                  <a:lnTo>
                    <a:pt x="2107609" y="926214"/>
                  </a:lnTo>
                  <a:lnTo>
                    <a:pt x="2107609" y="980558"/>
                  </a:lnTo>
                  <a:lnTo>
                    <a:pt x="2161953" y="980558"/>
                  </a:lnTo>
                  <a:lnTo>
                    <a:pt x="2161953" y="1006549"/>
                  </a:lnTo>
                  <a:lnTo>
                    <a:pt x="2443125" y="1006549"/>
                  </a:lnTo>
                  <a:lnTo>
                    <a:pt x="2443125" y="1034902"/>
                  </a:lnTo>
                  <a:lnTo>
                    <a:pt x="3357525" y="1034902"/>
                  </a:lnTo>
                </a:path>
              </a:pathLst>
            </a:custGeom>
            <a:noFill/>
            <a:ln w="28575">
              <a:solidFill>
                <a:schemeClr val="accent1"/>
              </a:solidFill>
              <a:miter lim="800000"/>
              <a:headEnd/>
              <a:tailEnd/>
            </a:ln>
          </p:spPr>
          <p:txBody>
            <a:bodyPr rtlCol="0" anchor="ctr"/>
            <a:lstStyle/>
            <a:p>
              <a:pPr algn="ctr"/>
              <a:endParaRPr lang="en-US"/>
            </a:p>
          </p:txBody>
        </p:sp>
        <p:grpSp>
          <p:nvGrpSpPr>
            <p:cNvPr id="103" name="Group 102">
              <a:extLst>
                <a:ext uri="{FF2B5EF4-FFF2-40B4-BE49-F238E27FC236}">
                  <a16:creationId xmlns:a16="http://schemas.microsoft.com/office/drawing/2014/main" id="{72112C20-E931-E570-B98B-6201DEDDFBF3}"/>
                </a:ext>
              </a:extLst>
            </p:cNvPr>
            <p:cNvGrpSpPr/>
            <p:nvPr/>
          </p:nvGrpSpPr>
          <p:grpSpPr>
            <a:xfrm>
              <a:off x="7185624" y="5527980"/>
              <a:ext cx="3620917" cy="325620"/>
              <a:chOff x="7185624" y="5527980"/>
              <a:chExt cx="4045909" cy="325620"/>
            </a:xfrm>
          </p:grpSpPr>
          <p:sp>
            <p:nvSpPr>
              <p:cNvPr id="207" name="TextBox 206">
                <a:extLst>
                  <a:ext uri="{FF2B5EF4-FFF2-40B4-BE49-F238E27FC236}">
                    <a16:creationId xmlns:a16="http://schemas.microsoft.com/office/drawing/2014/main" id="{6050273A-91CE-8B17-AF4C-63DB377D1140}"/>
                  </a:ext>
                </a:extLst>
              </p:cNvPr>
              <p:cNvSpPr txBox="1"/>
              <p:nvPr/>
            </p:nvSpPr>
            <p:spPr bwMode="auto">
              <a:xfrm>
                <a:off x="7185624" y="5545823"/>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208" name="TextBox 207">
                <a:extLst>
                  <a:ext uri="{FF2B5EF4-FFF2-40B4-BE49-F238E27FC236}">
                    <a16:creationId xmlns:a16="http://schemas.microsoft.com/office/drawing/2014/main" id="{6B9DA2EC-144B-2E45-0442-774CE7AD5550}"/>
                  </a:ext>
                </a:extLst>
              </p:cNvPr>
              <p:cNvSpPr txBox="1"/>
              <p:nvPr/>
            </p:nvSpPr>
            <p:spPr bwMode="auto">
              <a:xfrm>
                <a:off x="7646773" y="5545822"/>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209" name="TextBox 208">
                <a:extLst>
                  <a:ext uri="{FF2B5EF4-FFF2-40B4-BE49-F238E27FC236}">
                    <a16:creationId xmlns:a16="http://schemas.microsoft.com/office/drawing/2014/main" id="{871E917B-A7D0-5B57-E449-59313CA7408C}"/>
                  </a:ext>
                </a:extLst>
              </p:cNvPr>
              <p:cNvSpPr txBox="1"/>
              <p:nvPr/>
            </p:nvSpPr>
            <p:spPr bwMode="auto">
              <a:xfrm>
                <a:off x="8117551" y="5538892"/>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210" name="TextBox 209">
                <a:extLst>
                  <a:ext uri="{FF2B5EF4-FFF2-40B4-BE49-F238E27FC236}">
                    <a16:creationId xmlns:a16="http://schemas.microsoft.com/office/drawing/2014/main" id="{2E206925-03BF-8639-D158-0922F5563664}"/>
                  </a:ext>
                </a:extLst>
              </p:cNvPr>
              <p:cNvSpPr txBox="1"/>
              <p:nvPr/>
            </p:nvSpPr>
            <p:spPr bwMode="auto">
              <a:xfrm>
                <a:off x="8578700" y="5538891"/>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211" name="TextBox 210">
                <a:extLst>
                  <a:ext uri="{FF2B5EF4-FFF2-40B4-BE49-F238E27FC236}">
                    <a16:creationId xmlns:a16="http://schemas.microsoft.com/office/drawing/2014/main" id="{C4A0927A-C7D6-58CC-4F8C-6404384EF924}"/>
                  </a:ext>
                </a:extLst>
              </p:cNvPr>
              <p:cNvSpPr txBox="1"/>
              <p:nvPr/>
            </p:nvSpPr>
            <p:spPr bwMode="auto">
              <a:xfrm>
                <a:off x="8994164" y="553491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212" name="TextBox 211">
                <a:extLst>
                  <a:ext uri="{FF2B5EF4-FFF2-40B4-BE49-F238E27FC236}">
                    <a16:creationId xmlns:a16="http://schemas.microsoft.com/office/drawing/2014/main" id="{E71D797E-7A68-82C3-7E55-F9F86A522445}"/>
                  </a:ext>
                </a:extLst>
              </p:cNvPr>
              <p:cNvSpPr txBox="1"/>
              <p:nvPr/>
            </p:nvSpPr>
            <p:spPr bwMode="auto">
              <a:xfrm>
                <a:off x="9455313" y="553491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213" name="TextBox 212">
                <a:extLst>
                  <a:ext uri="{FF2B5EF4-FFF2-40B4-BE49-F238E27FC236}">
                    <a16:creationId xmlns:a16="http://schemas.microsoft.com/office/drawing/2014/main" id="{E9379F1F-6A4A-F2FF-4039-CA551CA01CD8}"/>
                  </a:ext>
                </a:extLst>
              </p:cNvPr>
              <p:cNvSpPr txBox="1"/>
              <p:nvPr/>
            </p:nvSpPr>
            <p:spPr bwMode="auto">
              <a:xfrm>
                <a:off x="9926091" y="552798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214" name="TextBox 213">
                <a:extLst>
                  <a:ext uri="{FF2B5EF4-FFF2-40B4-BE49-F238E27FC236}">
                    <a16:creationId xmlns:a16="http://schemas.microsoft.com/office/drawing/2014/main" id="{9F022D7F-AA60-1033-157A-80D87D06F15F}"/>
                  </a:ext>
                </a:extLst>
              </p:cNvPr>
              <p:cNvSpPr txBox="1"/>
              <p:nvPr/>
            </p:nvSpPr>
            <p:spPr bwMode="auto">
              <a:xfrm>
                <a:off x="10387240" y="552798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21</a:t>
                </a:r>
              </a:p>
            </p:txBody>
          </p:sp>
          <p:sp>
            <p:nvSpPr>
              <p:cNvPr id="215" name="TextBox 214">
                <a:extLst>
                  <a:ext uri="{FF2B5EF4-FFF2-40B4-BE49-F238E27FC236}">
                    <a16:creationId xmlns:a16="http://schemas.microsoft.com/office/drawing/2014/main" id="{1198E5B9-D3A3-CB49-39F4-01939C443F2B}"/>
                  </a:ext>
                </a:extLst>
              </p:cNvPr>
              <p:cNvSpPr txBox="1"/>
              <p:nvPr/>
            </p:nvSpPr>
            <p:spPr bwMode="auto">
              <a:xfrm>
                <a:off x="10864125" y="553889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grpSp>
        <p:sp>
          <p:nvSpPr>
            <p:cNvPr id="104" name="Freeform: Shape 103">
              <a:extLst>
                <a:ext uri="{FF2B5EF4-FFF2-40B4-BE49-F238E27FC236}">
                  <a16:creationId xmlns:a16="http://schemas.microsoft.com/office/drawing/2014/main" id="{FE0F8D15-4196-6543-659E-521CA15FB85E}"/>
                </a:ext>
              </a:extLst>
            </p:cNvPr>
            <p:cNvSpPr/>
            <p:nvPr/>
          </p:nvSpPr>
          <p:spPr bwMode="auto">
            <a:xfrm>
              <a:off x="7312739" y="3859601"/>
              <a:ext cx="3735090" cy="1668379"/>
            </a:xfrm>
            <a:custGeom>
              <a:avLst/>
              <a:gdLst>
                <a:gd name="connsiteX0" fmla="*/ 0 w 3713747"/>
                <a:gd name="connsiteY0" fmla="*/ 0 h 1668379"/>
                <a:gd name="connsiteX1" fmla="*/ 0 w 3713747"/>
                <a:gd name="connsiteY1" fmla="*/ 1668379 h 1668379"/>
                <a:gd name="connsiteX2" fmla="*/ 3713747 w 3713747"/>
                <a:gd name="connsiteY2" fmla="*/ 1668379 h 1668379"/>
              </a:gdLst>
              <a:ahLst/>
              <a:cxnLst>
                <a:cxn ang="0">
                  <a:pos x="connsiteX0" y="connsiteY0"/>
                </a:cxn>
                <a:cxn ang="0">
                  <a:pos x="connsiteX1" y="connsiteY1"/>
                </a:cxn>
                <a:cxn ang="0">
                  <a:pos x="connsiteX2" y="connsiteY2"/>
                </a:cxn>
              </a:cxnLst>
              <a:rect l="l" t="t" r="r" b="b"/>
              <a:pathLst>
                <a:path w="3713747" h="1668379">
                  <a:moveTo>
                    <a:pt x="0" y="0"/>
                  </a:moveTo>
                  <a:lnTo>
                    <a:pt x="0" y="1668379"/>
                  </a:lnTo>
                  <a:lnTo>
                    <a:pt x="3713747" y="1668379"/>
                  </a:lnTo>
                </a:path>
              </a:pathLst>
            </a:custGeom>
            <a:noFill/>
            <a:ln w="28575">
              <a:solidFill>
                <a:schemeClr val="bg1"/>
              </a:solidFill>
              <a:miter lim="800000"/>
              <a:headEnd/>
              <a:tailEnd/>
            </a:ln>
          </p:spPr>
          <p:txBody>
            <a:bodyPr rtlCol="0" anchor="ctr"/>
            <a:lstStyle/>
            <a:p>
              <a:pPr algn="ctr"/>
              <a:endParaRPr lang="en-US"/>
            </a:p>
          </p:txBody>
        </p:sp>
        <p:grpSp>
          <p:nvGrpSpPr>
            <p:cNvPr id="105" name="Group 104">
              <a:extLst>
                <a:ext uri="{FF2B5EF4-FFF2-40B4-BE49-F238E27FC236}">
                  <a16:creationId xmlns:a16="http://schemas.microsoft.com/office/drawing/2014/main" id="{C8DA9E51-D940-AF44-BA58-98EA2FBD9352}"/>
                </a:ext>
              </a:extLst>
            </p:cNvPr>
            <p:cNvGrpSpPr/>
            <p:nvPr/>
          </p:nvGrpSpPr>
          <p:grpSpPr>
            <a:xfrm>
              <a:off x="7238277" y="3859601"/>
              <a:ext cx="74462" cy="1668379"/>
              <a:chOff x="7248759" y="874295"/>
              <a:chExt cx="74462" cy="1668379"/>
            </a:xfrm>
          </p:grpSpPr>
          <p:cxnSp>
            <p:nvCxnSpPr>
              <p:cNvPr id="201" name="Straight Connector 200">
                <a:extLst>
                  <a:ext uri="{FF2B5EF4-FFF2-40B4-BE49-F238E27FC236}">
                    <a16:creationId xmlns:a16="http://schemas.microsoft.com/office/drawing/2014/main" id="{A1B1D9C3-181D-9568-1187-0F88DAE0E479}"/>
                  </a:ext>
                </a:extLst>
              </p:cNvPr>
              <p:cNvCxnSpPr>
                <a:cxnSpLocks/>
              </p:cNvCxnSpPr>
              <p:nvPr/>
            </p:nvCxnSpPr>
            <p:spPr bwMode="auto">
              <a:xfrm>
                <a:off x="7248759" y="874295"/>
                <a:ext cx="74462" cy="0"/>
              </a:xfrm>
              <a:prstGeom prst="line">
                <a:avLst/>
              </a:prstGeom>
              <a:noFill/>
              <a:ln w="28575" cap="flat" cmpd="sng" algn="ctr">
                <a:solidFill>
                  <a:schemeClr val="bg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82579BA7-8387-9F33-937A-A7607EB0A352}"/>
                  </a:ext>
                </a:extLst>
              </p:cNvPr>
              <p:cNvCxnSpPr>
                <a:cxnSpLocks/>
              </p:cNvCxnSpPr>
              <p:nvPr/>
            </p:nvCxnSpPr>
            <p:spPr bwMode="auto">
              <a:xfrm>
                <a:off x="7248759" y="1207971"/>
                <a:ext cx="74462" cy="0"/>
              </a:xfrm>
              <a:prstGeom prst="line">
                <a:avLst/>
              </a:prstGeom>
              <a:noFill/>
              <a:ln w="28575" cap="flat" cmpd="sng" algn="ctr">
                <a:solidFill>
                  <a:schemeClr val="bg1"/>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52EA5A7D-7D96-9EB9-5903-0AA3DE36C1C5}"/>
                  </a:ext>
                </a:extLst>
              </p:cNvPr>
              <p:cNvCxnSpPr>
                <a:cxnSpLocks/>
              </p:cNvCxnSpPr>
              <p:nvPr/>
            </p:nvCxnSpPr>
            <p:spPr bwMode="auto">
              <a:xfrm>
                <a:off x="7248759" y="1541647"/>
                <a:ext cx="74462" cy="0"/>
              </a:xfrm>
              <a:prstGeom prst="line">
                <a:avLst/>
              </a:prstGeom>
              <a:noFill/>
              <a:ln w="28575" cap="flat" cmpd="sng" algn="ctr">
                <a:solidFill>
                  <a:schemeClr val="bg1"/>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A85BC122-9F8F-16D0-E1C5-9CF11B3841B7}"/>
                  </a:ext>
                </a:extLst>
              </p:cNvPr>
              <p:cNvCxnSpPr>
                <a:cxnSpLocks/>
              </p:cNvCxnSpPr>
              <p:nvPr/>
            </p:nvCxnSpPr>
            <p:spPr bwMode="auto">
              <a:xfrm>
                <a:off x="7248759" y="1875323"/>
                <a:ext cx="74462" cy="0"/>
              </a:xfrm>
              <a:prstGeom prst="line">
                <a:avLst/>
              </a:prstGeom>
              <a:noFill/>
              <a:ln w="28575" cap="flat" cmpd="sng" algn="ctr">
                <a:solidFill>
                  <a:schemeClr val="bg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B1CD291A-F67F-5FAC-68A7-951F07DC37BF}"/>
                  </a:ext>
                </a:extLst>
              </p:cNvPr>
              <p:cNvCxnSpPr>
                <a:cxnSpLocks/>
              </p:cNvCxnSpPr>
              <p:nvPr/>
            </p:nvCxnSpPr>
            <p:spPr bwMode="auto">
              <a:xfrm>
                <a:off x="7248759" y="2208999"/>
                <a:ext cx="74462" cy="0"/>
              </a:xfrm>
              <a:prstGeom prst="line">
                <a:avLst/>
              </a:prstGeom>
              <a:noFill/>
              <a:ln w="28575" cap="flat" cmpd="sng" algn="ctr">
                <a:solidFill>
                  <a:schemeClr val="bg1"/>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6AC90AD4-06CC-1BA7-40C6-270E78EF7368}"/>
                  </a:ext>
                </a:extLst>
              </p:cNvPr>
              <p:cNvCxnSpPr>
                <a:cxnSpLocks/>
              </p:cNvCxnSpPr>
              <p:nvPr/>
            </p:nvCxnSpPr>
            <p:spPr bwMode="auto">
              <a:xfrm>
                <a:off x="7248759" y="2542674"/>
                <a:ext cx="74462" cy="0"/>
              </a:xfrm>
              <a:prstGeom prst="line">
                <a:avLst/>
              </a:prstGeom>
              <a:noFill/>
              <a:ln w="28575" cap="flat" cmpd="sng" algn="ctr">
                <a:solidFill>
                  <a:schemeClr val="bg1"/>
                </a:solidFill>
                <a:prstDash val="solid"/>
                <a:round/>
                <a:headEnd type="none" w="med" len="med"/>
                <a:tailEnd type="none" w="med" len="med"/>
              </a:ln>
              <a:effectLst/>
            </p:spPr>
          </p:cxnSp>
        </p:grpSp>
        <p:grpSp>
          <p:nvGrpSpPr>
            <p:cNvPr id="106" name="Group 105">
              <a:extLst>
                <a:ext uri="{FF2B5EF4-FFF2-40B4-BE49-F238E27FC236}">
                  <a16:creationId xmlns:a16="http://schemas.microsoft.com/office/drawing/2014/main" id="{393B8588-71D7-A0EC-1315-C5941E3BCD07}"/>
                </a:ext>
              </a:extLst>
            </p:cNvPr>
            <p:cNvGrpSpPr/>
            <p:nvPr/>
          </p:nvGrpSpPr>
          <p:grpSpPr>
            <a:xfrm>
              <a:off x="7312976" y="5527980"/>
              <a:ext cx="3322696" cy="63002"/>
              <a:chOff x="7313397" y="5527980"/>
              <a:chExt cx="3734435" cy="63002"/>
            </a:xfrm>
          </p:grpSpPr>
          <p:grpSp>
            <p:nvGrpSpPr>
              <p:cNvPr id="190" name="Group 189">
                <a:extLst>
                  <a:ext uri="{FF2B5EF4-FFF2-40B4-BE49-F238E27FC236}">
                    <a16:creationId xmlns:a16="http://schemas.microsoft.com/office/drawing/2014/main" id="{C641FC4F-5453-F9E9-42B4-1D31EFDF70CF}"/>
                  </a:ext>
                </a:extLst>
              </p:cNvPr>
              <p:cNvGrpSpPr/>
              <p:nvPr/>
            </p:nvGrpSpPr>
            <p:grpSpPr>
              <a:xfrm rot="5400000">
                <a:off x="8452575" y="4388803"/>
                <a:ext cx="63001" cy="2341358"/>
                <a:chOff x="7248759" y="874295"/>
                <a:chExt cx="74462" cy="1668379"/>
              </a:xfrm>
            </p:grpSpPr>
            <p:cxnSp>
              <p:nvCxnSpPr>
                <p:cNvPr id="195" name="Straight Connector 194">
                  <a:extLst>
                    <a:ext uri="{FF2B5EF4-FFF2-40B4-BE49-F238E27FC236}">
                      <a16:creationId xmlns:a16="http://schemas.microsoft.com/office/drawing/2014/main" id="{0C2F939E-154D-1EFD-DFBB-1C2018B1476D}"/>
                    </a:ext>
                  </a:extLst>
                </p:cNvPr>
                <p:cNvCxnSpPr>
                  <a:cxnSpLocks/>
                </p:cNvCxnSpPr>
                <p:nvPr/>
              </p:nvCxnSpPr>
              <p:spPr bwMode="auto">
                <a:xfrm>
                  <a:off x="7248759" y="874295"/>
                  <a:ext cx="74462" cy="0"/>
                </a:xfrm>
                <a:prstGeom prst="line">
                  <a:avLst/>
                </a:prstGeom>
                <a:noFill/>
                <a:ln w="28575" cap="flat" cmpd="sng" algn="ctr">
                  <a:solidFill>
                    <a:schemeClr val="bg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3C9713CD-4C8E-AF0E-B8F7-C832AC2EE0A2}"/>
                    </a:ext>
                  </a:extLst>
                </p:cNvPr>
                <p:cNvCxnSpPr>
                  <a:cxnSpLocks/>
                </p:cNvCxnSpPr>
                <p:nvPr/>
              </p:nvCxnSpPr>
              <p:spPr bwMode="auto">
                <a:xfrm>
                  <a:off x="7248759" y="1207971"/>
                  <a:ext cx="74462" cy="0"/>
                </a:xfrm>
                <a:prstGeom prst="line">
                  <a:avLst/>
                </a:prstGeom>
                <a:noFill/>
                <a:ln w="28575" cap="flat" cmpd="sng" algn="ctr">
                  <a:solidFill>
                    <a:schemeClr val="bg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62FF4EBC-760B-41F8-B0FB-84EF5CDFCD4D}"/>
                    </a:ext>
                  </a:extLst>
                </p:cNvPr>
                <p:cNvCxnSpPr>
                  <a:cxnSpLocks/>
                </p:cNvCxnSpPr>
                <p:nvPr/>
              </p:nvCxnSpPr>
              <p:spPr bwMode="auto">
                <a:xfrm>
                  <a:off x="7248759" y="1541647"/>
                  <a:ext cx="74462" cy="0"/>
                </a:xfrm>
                <a:prstGeom prst="line">
                  <a:avLst/>
                </a:prstGeom>
                <a:noFill/>
                <a:ln w="28575" cap="flat" cmpd="sng" algn="ctr">
                  <a:solidFill>
                    <a:schemeClr val="bg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E9F3D59A-AAF2-B3DF-464C-C31211FDE3CF}"/>
                    </a:ext>
                  </a:extLst>
                </p:cNvPr>
                <p:cNvCxnSpPr>
                  <a:cxnSpLocks/>
                </p:cNvCxnSpPr>
                <p:nvPr/>
              </p:nvCxnSpPr>
              <p:spPr bwMode="auto">
                <a:xfrm>
                  <a:off x="7248759" y="1875323"/>
                  <a:ext cx="74462" cy="0"/>
                </a:xfrm>
                <a:prstGeom prst="line">
                  <a:avLst/>
                </a:prstGeom>
                <a:noFill/>
                <a:ln w="28575" cap="flat" cmpd="sng" algn="ctr">
                  <a:solidFill>
                    <a:schemeClr val="bg1"/>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9E044D1A-301E-9669-B79F-3D778337881B}"/>
                    </a:ext>
                  </a:extLst>
                </p:cNvPr>
                <p:cNvCxnSpPr>
                  <a:cxnSpLocks/>
                </p:cNvCxnSpPr>
                <p:nvPr/>
              </p:nvCxnSpPr>
              <p:spPr bwMode="auto">
                <a:xfrm>
                  <a:off x="7248759" y="2208999"/>
                  <a:ext cx="74462" cy="0"/>
                </a:xfrm>
                <a:prstGeom prst="line">
                  <a:avLst/>
                </a:prstGeom>
                <a:noFill/>
                <a:ln w="28575" cap="flat" cmpd="sng" algn="ctr">
                  <a:solidFill>
                    <a:schemeClr val="bg1"/>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FF110C0E-07E7-DBDD-A66F-25E713BB41FA}"/>
                    </a:ext>
                  </a:extLst>
                </p:cNvPr>
                <p:cNvCxnSpPr>
                  <a:cxnSpLocks/>
                </p:cNvCxnSpPr>
                <p:nvPr/>
              </p:nvCxnSpPr>
              <p:spPr bwMode="auto">
                <a:xfrm>
                  <a:off x="7248759" y="2542674"/>
                  <a:ext cx="74462" cy="0"/>
                </a:xfrm>
                <a:prstGeom prst="line">
                  <a:avLst/>
                </a:prstGeom>
                <a:noFill/>
                <a:ln w="28575" cap="flat" cmpd="sng" algn="ctr">
                  <a:solidFill>
                    <a:schemeClr val="bg1"/>
                  </a:solidFill>
                  <a:prstDash val="solid"/>
                  <a:round/>
                  <a:headEnd type="none" w="med" len="med"/>
                  <a:tailEnd type="none" w="med" len="med"/>
                </a:ln>
                <a:effectLst/>
              </p:spPr>
            </p:cxnSp>
          </p:grpSp>
          <p:grpSp>
            <p:nvGrpSpPr>
              <p:cNvPr id="191" name="Group 190">
                <a:extLst>
                  <a:ext uri="{FF2B5EF4-FFF2-40B4-BE49-F238E27FC236}">
                    <a16:creationId xmlns:a16="http://schemas.microsoft.com/office/drawing/2014/main" id="{FB063088-F8B3-99A4-580C-788F1BDCB9B1}"/>
                  </a:ext>
                </a:extLst>
              </p:cNvPr>
              <p:cNvGrpSpPr/>
              <p:nvPr/>
            </p:nvGrpSpPr>
            <p:grpSpPr>
              <a:xfrm rot="5400000">
                <a:off x="10548059" y="5091209"/>
                <a:ext cx="63001" cy="936544"/>
                <a:chOff x="7248759" y="874295"/>
                <a:chExt cx="74462" cy="667352"/>
              </a:xfrm>
            </p:grpSpPr>
            <p:cxnSp>
              <p:nvCxnSpPr>
                <p:cNvPr id="192" name="Straight Connector 191">
                  <a:extLst>
                    <a:ext uri="{FF2B5EF4-FFF2-40B4-BE49-F238E27FC236}">
                      <a16:creationId xmlns:a16="http://schemas.microsoft.com/office/drawing/2014/main" id="{FB3D685F-267E-B896-B0EA-3E7078F19F04}"/>
                    </a:ext>
                  </a:extLst>
                </p:cNvPr>
                <p:cNvCxnSpPr>
                  <a:cxnSpLocks/>
                </p:cNvCxnSpPr>
                <p:nvPr/>
              </p:nvCxnSpPr>
              <p:spPr bwMode="auto">
                <a:xfrm>
                  <a:off x="7248759" y="874295"/>
                  <a:ext cx="74462" cy="0"/>
                </a:xfrm>
                <a:prstGeom prst="line">
                  <a:avLst/>
                </a:prstGeom>
                <a:noFill/>
                <a:ln w="28575" cap="flat" cmpd="sng" algn="ctr">
                  <a:solidFill>
                    <a:schemeClr val="bg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034B18F6-8AC8-20C1-A337-F2AC3178FBAC}"/>
                    </a:ext>
                  </a:extLst>
                </p:cNvPr>
                <p:cNvCxnSpPr>
                  <a:cxnSpLocks/>
                </p:cNvCxnSpPr>
                <p:nvPr/>
              </p:nvCxnSpPr>
              <p:spPr bwMode="auto">
                <a:xfrm>
                  <a:off x="7248759" y="1207971"/>
                  <a:ext cx="74462" cy="0"/>
                </a:xfrm>
                <a:prstGeom prst="line">
                  <a:avLst/>
                </a:prstGeom>
                <a:noFill/>
                <a:ln w="28575" cap="flat" cmpd="sng" algn="ctr">
                  <a:solidFill>
                    <a:schemeClr val="bg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1C06DFBD-FF01-0304-28BC-689E7FD8828C}"/>
                    </a:ext>
                  </a:extLst>
                </p:cNvPr>
                <p:cNvCxnSpPr>
                  <a:cxnSpLocks/>
                </p:cNvCxnSpPr>
                <p:nvPr/>
              </p:nvCxnSpPr>
              <p:spPr bwMode="auto">
                <a:xfrm>
                  <a:off x="7248759" y="1541647"/>
                  <a:ext cx="74462" cy="0"/>
                </a:xfrm>
                <a:prstGeom prst="line">
                  <a:avLst/>
                </a:prstGeom>
                <a:noFill/>
                <a:ln w="28575" cap="flat" cmpd="sng" algn="ctr">
                  <a:solidFill>
                    <a:schemeClr val="bg1"/>
                  </a:solidFill>
                  <a:prstDash val="solid"/>
                  <a:round/>
                  <a:headEnd type="none" w="med" len="med"/>
                  <a:tailEnd type="none" w="med" len="med"/>
                </a:ln>
                <a:effectLst/>
              </p:spPr>
            </p:cxnSp>
          </p:grpSp>
        </p:grpSp>
        <p:sp>
          <p:nvSpPr>
            <p:cNvPr id="107" name="TextBox 106">
              <a:extLst>
                <a:ext uri="{FF2B5EF4-FFF2-40B4-BE49-F238E27FC236}">
                  <a16:creationId xmlns:a16="http://schemas.microsoft.com/office/drawing/2014/main" id="{068D02A6-3A6C-578C-E63B-737CEA508B67}"/>
                </a:ext>
              </a:extLst>
            </p:cNvPr>
            <p:cNvSpPr txBox="1"/>
            <p:nvPr/>
          </p:nvSpPr>
          <p:spPr bwMode="auto">
            <a:xfrm>
              <a:off x="6848084" y="3701241"/>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108" name="TextBox 107">
              <a:extLst>
                <a:ext uri="{FF2B5EF4-FFF2-40B4-BE49-F238E27FC236}">
                  <a16:creationId xmlns:a16="http://schemas.microsoft.com/office/drawing/2014/main" id="{CE29C4CC-DB54-C808-9A2A-2AF2CB985063}"/>
                </a:ext>
              </a:extLst>
            </p:cNvPr>
            <p:cNvSpPr txBox="1"/>
            <p:nvPr/>
          </p:nvSpPr>
          <p:spPr bwMode="auto">
            <a:xfrm>
              <a:off x="6945988" y="403491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109" name="TextBox 108">
              <a:extLst>
                <a:ext uri="{FF2B5EF4-FFF2-40B4-BE49-F238E27FC236}">
                  <a16:creationId xmlns:a16="http://schemas.microsoft.com/office/drawing/2014/main" id="{C426BD54-9D9A-384E-E0BB-60F079B797AD}"/>
                </a:ext>
              </a:extLst>
            </p:cNvPr>
            <p:cNvSpPr txBox="1"/>
            <p:nvPr/>
          </p:nvSpPr>
          <p:spPr bwMode="auto">
            <a:xfrm>
              <a:off x="6939456" y="436053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110" name="TextBox 109">
              <a:extLst>
                <a:ext uri="{FF2B5EF4-FFF2-40B4-BE49-F238E27FC236}">
                  <a16:creationId xmlns:a16="http://schemas.microsoft.com/office/drawing/2014/main" id="{8526E3CF-D428-D196-AD41-C5B754B34F91}"/>
                </a:ext>
              </a:extLst>
            </p:cNvPr>
            <p:cNvSpPr txBox="1"/>
            <p:nvPr/>
          </p:nvSpPr>
          <p:spPr bwMode="auto">
            <a:xfrm>
              <a:off x="6945988" y="469420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111" name="TextBox 110">
              <a:extLst>
                <a:ext uri="{FF2B5EF4-FFF2-40B4-BE49-F238E27FC236}">
                  <a16:creationId xmlns:a16="http://schemas.microsoft.com/office/drawing/2014/main" id="{52E2977A-46C2-DE31-55C9-E5E9AF53B823}"/>
                </a:ext>
              </a:extLst>
            </p:cNvPr>
            <p:cNvSpPr txBox="1"/>
            <p:nvPr/>
          </p:nvSpPr>
          <p:spPr bwMode="auto">
            <a:xfrm>
              <a:off x="6939036" y="503719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112" name="TextBox 111">
              <a:extLst>
                <a:ext uri="{FF2B5EF4-FFF2-40B4-BE49-F238E27FC236}">
                  <a16:creationId xmlns:a16="http://schemas.microsoft.com/office/drawing/2014/main" id="{89AB723E-D0FF-70AF-9B42-072C361155E4}"/>
                </a:ext>
              </a:extLst>
            </p:cNvPr>
            <p:cNvSpPr txBox="1"/>
            <p:nvPr/>
          </p:nvSpPr>
          <p:spPr bwMode="auto">
            <a:xfrm>
              <a:off x="7036939" y="5370871"/>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13" name="TextBox 112">
              <a:extLst>
                <a:ext uri="{FF2B5EF4-FFF2-40B4-BE49-F238E27FC236}">
                  <a16:creationId xmlns:a16="http://schemas.microsoft.com/office/drawing/2014/main" id="{995421F0-05CB-3626-C320-84EC7FF5C98F}"/>
                </a:ext>
              </a:extLst>
            </p:cNvPr>
            <p:cNvSpPr txBox="1"/>
            <p:nvPr/>
          </p:nvSpPr>
          <p:spPr bwMode="auto">
            <a:xfrm rot="16200000">
              <a:off x="6357762" y="4568447"/>
              <a:ext cx="10016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pPr>
              <a:r>
                <a:rPr lang="en-US" sz="1400" b="1" dirty="0">
                  <a:solidFill>
                    <a:schemeClr val="bg1"/>
                  </a:solidFill>
                  <a:latin typeface="Calibri" panose="020F0502020204030204" pitchFamily="34" charset="0"/>
                </a:rPr>
                <a:t>Probability</a:t>
              </a:r>
            </a:p>
          </p:txBody>
        </p:sp>
        <p:grpSp>
          <p:nvGrpSpPr>
            <p:cNvPr id="114" name="Group 113">
              <a:extLst>
                <a:ext uri="{FF2B5EF4-FFF2-40B4-BE49-F238E27FC236}">
                  <a16:creationId xmlns:a16="http://schemas.microsoft.com/office/drawing/2014/main" id="{94F6FCFD-F4FC-DDFE-774F-F44F0DDF1057}"/>
                </a:ext>
              </a:extLst>
            </p:cNvPr>
            <p:cNvGrpSpPr/>
            <p:nvPr/>
          </p:nvGrpSpPr>
          <p:grpSpPr>
            <a:xfrm>
              <a:off x="7085013" y="5932903"/>
              <a:ext cx="3685368" cy="325620"/>
              <a:chOff x="7085013" y="5932903"/>
              <a:chExt cx="4107399" cy="325620"/>
            </a:xfrm>
          </p:grpSpPr>
          <p:sp>
            <p:nvSpPr>
              <p:cNvPr id="181" name="TextBox 180">
                <a:extLst>
                  <a:ext uri="{FF2B5EF4-FFF2-40B4-BE49-F238E27FC236}">
                    <a16:creationId xmlns:a16="http://schemas.microsoft.com/office/drawing/2014/main" id="{C1410AE7-54CC-B0FF-5403-EB53B00D6EA8}"/>
                  </a:ext>
                </a:extLst>
              </p:cNvPr>
              <p:cNvSpPr txBox="1"/>
              <p:nvPr/>
            </p:nvSpPr>
            <p:spPr bwMode="auto">
              <a:xfrm>
                <a:off x="7085013" y="5950746"/>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155</a:t>
                </a:r>
              </a:p>
            </p:txBody>
          </p:sp>
          <p:sp>
            <p:nvSpPr>
              <p:cNvPr id="182" name="TextBox 181">
                <a:extLst>
                  <a:ext uri="{FF2B5EF4-FFF2-40B4-BE49-F238E27FC236}">
                    <a16:creationId xmlns:a16="http://schemas.microsoft.com/office/drawing/2014/main" id="{0591C1E7-4DEC-5144-082E-67C848A57806}"/>
                  </a:ext>
                </a:extLst>
              </p:cNvPr>
              <p:cNvSpPr txBox="1"/>
              <p:nvPr/>
            </p:nvSpPr>
            <p:spPr bwMode="auto">
              <a:xfrm>
                <a:off x="7546162" y="5950745"/>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121</a:t>
                </a:r>
              </a:p>
            </p:txBody>
          </p:sp>
          <p:sp>
            <p:nvSpPr>
              <p:cNvPr id="183" name="TextBox 182">
                <a:extLst>
                  <a:ext uri="{FF2B5EF4-FFF2-40B4-BE49-F238E27FC236}">
                    <a16:creationId xmlns:a16="http://schemas.microsoft.com/office/drawing/2014/main" id="{8EE256B9-EC21-A483-6B63-99386FD0D2C8}"/>
                  </a:ext>
                </a:extLst>
              </p:cNvPr>
              <p:cNvSpPr txBox="1"/>
              <p:nvPr/>
            </p:nvSpPr>
            <p:spPr bwMode="auto">
              <a:xfrm>
                <a:off x="8041588" y="5943815"/>
                <a:ext cx="40948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97</a:t>
                </a:r>
              </a:p>
            </p:txBody>
          </p:sp>
          <p:sp>
            <p:nvSpPr>
              <p:cNvPr id="184" name="TextBox 183">
                <a:extLst>
                  <a:ext uri="{FF2B5EF4-FFF2-40B4-BE49-F238E27FC236}">
                    <a16:creationId xmlns:a16="http://schemas.microsoft.com/office/drawing/2014/main" id="{0FBAEC51-443C-CBA2-2603-D8CF0AFB32DC}"/>
                  </a:ext>
                </a:extLst>
              </p:cNvPr>
              <p:cNvSpPr txBox="1"/>
              <p:nvPr/>
            </p:nvSpPr>
            <p:spPr bwMode="auto">
              <a:xfrm>
                <a:off x="8502739" y="5943814"/>
                <a:ext cx="4094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58</a:t>
                </a:r>
              </a:p>
            </p:txBody>
          </p:sp>
          <p:sp>
            <p:nvSpPr>
              <p:cNvPr id="185" name="TextBox 184">
                <a:extLst>
                  <a:ext uri="{FF2B5EF4-FFF2-40B4-BE49-F238E27FC236}">
                    <a16:creationId xmlns:a16="http://schemas.microsoft.com/office/drawing/2014/main" id="{5106EA2F-B1B0-CFA3-CA9D-041228FF1694}"/>
                  </a:ext>
                </a:extLst>
              </p:cNvPr>
              <p:cNvSpPr txBox="1"/>
              <p:nvPr/>
            </p:nvSpPr>
            <p:spPr bwMode="auto">
              <a:xfrm>
                <a:off x="8963886" y="5939835"/>
                <a:ext cx="40948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49</a:t>
                </a:r>
              </a:p>
            </p:txBody>
          </p:sp>
          <p:sp>
            <p:nvSpPr>
              <p:cNvPr id="186" name="TextBox 185">
                <a:extLst>
                  <a:ext uri="{FF2B5EF4-FFF2-40B4-BE49-F238E27FC236}">
                    <a16:creationId xmlns:a16="http://schemas.microsoft.com/office/drawing/2014/main" id="{197BE51B-04A7-1E58-B9F2-8B4F9E2F34B3}"/>
                  </a:ext>
                </a:extLst>
              </p:cNvPr>
              <p:cNvSpPr txBox="1"/>
              <p:nvPr/>
            </p:nvSpPr>
            <p:spPr bwMode="auto">
              <a:xfrm>
                <a:off x="9425036" y="5939834"/>
                <a:ext cx="4094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33</a:t>
                </a:r>
              </a:p>
            </p:txBody>
          </p:sp>
          <p:sp>
            <p:nvSpPr>
              <p:cNvPr id="187" name="TextBox 186">
                <a:extLst>
                  <a:ext uri="{FF2B5EF4-FFF2-40B4-BE49-F238E27FC236}">
                    <a16:creationId xmlns:a16="http://schemas.microsoft.com/office/drawing/2014/main" id="{3BD3F382-BF1D-EF1B-1E98-1CC35F259755}"/>
                  </a:ext>
                </a:extLst>
              </p:cNvPr>
              <p:cNvSpPr txBox="1"/>
              <p:nvPr/>
            </p:nvSpPr>
            <p:spPr bwMode="auto">
              <a:xfrm>
                <a:off x="9895814" y="5932904"/>
                <a:ext cx="4094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188" name="TextBox 187">
                <a:extLst>
                  <a:ext uri="{FF2B5EF4-FFF2-40B4-BE49-F238E27FC236}">
                    <a16:creationId xmlns:a16="http://schemas.microsoft.com/office/drawing/2014/main" id="{DFFDA346-8BA4-4F06-6691-1513FEFE3475}"/>
                  </a:ext>
                </a:extLst>
              </p:cNvPr>
              <p:cNvSpPr txBox="1"/>
              <p:nvPr/>
            </p:nvSpPr>
            <p:spPr bwMode="auto">
              <a:xfrm>
                <a:off x="10407879" y="5932903"/>
                <a:ext cx="3076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a:t>
                </a:r>
              </a:p>
            </p:txBody>
          </p:sp>
          <p:sp>
            <p:nvSpPr>
              <p:cNvPr id="189" name="TextBox 188">
                <a:extLst>
                  <a:ext uri="{FF2B5EF4-FFF2-40B4-BE49-F238E27FC236}">
                    <a16:creationId xmlns:a16="http://schemas.microsoft.com/office/drawing/2014/main" id="{98FB9CFE-9E75-8AF5-FF43-C9BD5FAB5E9F}"/>
                  </a:ext>
                </a:extLst>
              </p:cNvPr>
              <p:cNvSpPr txBox="1"/>
              <p:nvPr/>
            </p:nvSpPr>
            <p:spPr bwMode="auto">
              <a:xfrm>
                <a:off x="10884765" y="5943813"/>
                <a:ext cx="30764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grpSp>
        <p:sp>
          <p:nvSpPr>
            <p:cNvPr id="115" name="TextBox 114">
              <a:extLst>
                <a:ext uri="{FF2B5EF4-FFF2-40B4-BE49-F238E27FC236}">
                  <a16:creationId xmlns:a16="http://schemas.microsoft.com/office/drawing/2014/main" id="{D7F2F4C9-1C58-432E-8DF9-D3A8704AB869}"/>
                </a:ext>
              </a:extLst>
            </p:cNvPr>
            <p:cNvSpPr txBox="1"/>
            <p:nvPr/>
          </p:nvSpPr>
          <p:spPr bwMode="auto">
            <a:xfrm>
              <a:off x="8894057" y="5703689"/>
              <a:ext cx="437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pPr>
              <a:r>
                <a:rPr lang="en-US" sz="1400" b="1" dirty="0">
                  <a:solidFill>
                    <a:schemeClr val="bg1"/>
                  </a:solidFill>
                  <a:latin typeface="Calibri" panose="020F0502020204030204" pitchFamily="34" charset="0"/>
                </a:rPr>
                <a:t>Mo</a:t>
              </a:r>
            </a:p>
          </p:txBody>
        </p:sp>
        <p:sp>
          <p:nvSpPr>
            <p:cNvPr id="116" name="TextBox 115">
              <a:extLst>
                <a:ext uri="{FF2B5EF4-FFF2-40B4-BE49-F238E27FC236}">
                  <a16:creationId xmlns:a16="http://schemas.microsoft.com/office/drawing/2014/main" id="{0ADC19FA-0CB1-BED9-AE62-CEDEEFAD4D9B}"/>
                </a:ext>
              </a:extLst>
            </p:cNvPr>
            <p:cNvSpPr txBox="1"/>
            <p:nvPr/>
          </p:nvSpPr>
          <p:spPr bwMode="auto">
            <a:xfrm>
              <a:off x="8818449" y="3629933"/>
              <a:ext cx="39145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pPr>
              <a:r>
                <a:rPr lang="en-US" sz="1400" b="1" dirty="0">
                  <a:solidFill>
                    <a:schemeClr val="bg1"/>
                  </a:solidFill>
                  <a:latin typeface="Calibri" panose="020F0502020204030204" pitchFamily="34" charset="0"/>
                </a:rPr>
                <a:t>OS</a:t>
              </a:r>
            </a:p>
          </p:txBody>
        </p:sp>
        <p:sp>
          <p:nvSpPr>
            <p:cNvPr id="117" name="TextBox 116">
              <a:extLst>
                <a:ext uri="{FF2B5EF4-FFF2-40B4-BE49-F238E27FC236}">
                  <a16:creationId xmlns:a16="http://schemas.microsoft.com/office/drawing/2014/main" id="{0F83A795-B0B0-9FC0-A539-74F0C0078491}"/>
                </a:ext>
              </a:extLst>
            </p:cNvPr>
            <p:cNvSpPr txBox="1"/>
            <p:nvPr/>
          </p:nvSpPr>
          <p:spPr bwMode="auto">
            <a:xfrm>
              <a:off x="6278319" y="5942790"/>
              <a:ext cx="9572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No. at Risk</a:t>
              </a:r>
            </a:p>
          </p:txBody>
        </p:sp>
        <p:sp>
          <p:nvSpPr>
            <p:cNvPr id="118" name="TextBox 117">
              <a:extLst>
                <a:ext uri="{FF2B5EF4-FFF2-40B4-BE49-F238E27FC236}">
                  <a16:creationId xmlns:a16="http://schemas.microsoft.com/office/drawing/2014/main" id="{A0D335C5-65CE-DB5C-6559-7476DF298C64}"/>
                </a:ext>
              </a:extLst>
            </p:cNvPr>
            <p:cNvSpPr txBox="1"/>
            <p:nvPr/>
          </p:nvSpPr>
          <p:spPr bwMode="auto">
            <a:xfrm>
              <a:off x="9203624" y="3934893"/>
              <a:ext cx="191866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 Max treatment length</a:t>
              </a:r>
            </a:p>
          </p:txBody>
        </p:sp>
        <p:sp>
          <p:nvSpPr>
            <p:cNvPr id="119" name="TextBox 118">
              <a:extLst>
                <a:ext uri="{FF2B5EF4-FFF2-40B4-BE49-F238E27FC236}">
                  <a16:creationId xmlns:a16="http://schemas.microsoft.com/office/drawing/2014/main" id="{CEF15C78-8816-9544-C1DA-DD0FE9278375}"/>
                </a:ext>
              </a:extLst>
            </p:cNvPr>
            <p:cNvSpPr txBox="1"/>
            <p:nvPr/>
          </p:nvSpPr>
          <p:spPr bwMode="auto">
            <a:xfrm>
              <a:off x="8506597" y="5314881"/>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t>
              </a:r>
            </a:p>
          </p:txBody>
        </p:sp>
        <p:sp>
          <p:nvSpPr>
            <p:cNvPr id="120" name="TextBox 119">
              <a:extLst>
                <a:ext uri="{FF2B5EF4-FFF2-40B4-BE49-F238E27FC236}">
                  <a16:creationId xmlns:a16="http://schemas.microsoft.com/office/drawing/2014/main" id="{8ED54EFE-E437-B11B-9BC7-342655388424}"/>
                </a:ext>
              </a:extLst>
            </p:cNvPr>
            <p:cNvSpPr txBox="1"/>
            <p:nvPr/>
          </p:nvSpPr>
          <p:spPr bwMode="auto">
            <a:xfrm>
              <a:off x="10874002" y="5539528"/>
              <a:ext cx="3674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27</a:t>
              </a:r>
            </a:p>
          </p:txBody>
        </p:sp>
        <p:sp>
          <p:nvSpPr>
            <p:cNvPr id="121" name="TextBox 120">
              <a:extLst>
                <a:ext uri="{FF2B5EF4-FFF2-40B4-BE49-F238E27FC236}">
                  <a16:creationId xmlns:a16="http://schemas.microsoft.com/office/drawing/2014/main" id="{04069D55-BBB1-6D45-1109-8752D74AA1D9}"/>
                </a:ext>
              </a:extLst>
            </p:cNvPr>
            <p:cNvSpPr txBox="1"/>
            <p:nvPr/>
          </p:nvSpPr>
          <p:spPr bwMode="auto">
            <a:xfrm>
              <a:off x="10871951" y="5943692"/>
              <a:ext cx="3483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NE</a:t>
              </a:r>
            </a:p>
          </p:txBody>
        </p:sp>
        <p:grpSp>
          <p:nvGrpSpPr>
            <p:cNvPr id="122" name="Group 121">
              <a:extLst>
                <a:ext uri="{FF2B5EF4-FFF2-40B4-BE49-F238E27FC236}">
                  <a16:creationId xmlns:a16="http://schemas.microsoft.com/office/drawing/2014/main" id="{0D6E70CC-E104-BCE5-2CC7-640358BDDAE1}"/>
                </a:ext>
              </a:extLst>
            </p:cNvPr>
            <p:cNvGrpSpPr/>
            <p:nvPr/>
          </p:nvGrpSpPr>
          <p:grpSpPr>
            <a:xfrm>
              <a:off x="7330682" y="3803847"/>
              <a:ext cx="3346769" cy="1159537"/>
              <a:chOff x="7330682" y="3803847"/>
              <a:chExt cx="3346769" cy="1159537"/>
            </a:xfrm>
          </p:grpSpPr>
          <p:cxnSp>
            <p:nvCxnSpPr>
              <p:cNvPr id="123" name="Straight Connector 122">
                <a:extLst>
                  <a:ext uri="{FF2B5EF4-FFF2-40B4-BE49-F238E27FC236}">
                    <a16:creationId xmlns:a16="http://schemas.microsoft.com/office/drawing/2014/main" id="{A724950C-822E-EEA9-A8DB-3682D7FC378E}"/>
                  </a:ext>
                </a:extLst>
              </p:cNvPr>
              <p:cNvCxnSpPr/>
              <p:nvPr/>
            </p:nvCxnSpPr>
            <p:spPr bwMode="auto">
              <a:xfrm>
                <a:off x="7330682" y="3803847"/>
                <a:ext cx="0" cy="102563"/>
              </a:xfrm>
              <a:prstGeom prst="line">
                <a:avLst/>
              </a:prstGeom>
              <a:noFill/>
              <a:ln w="28575" cap="flat" cmpd="sng" algn="ctr">
                <a:solidFill>
                  <a:schemeClr val="accent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ABC4BBBC-05CF-9ADD-E3AC-53A79383C898}"/>
                  </a:ext>
                </a:extLst>
              </p:cNvPr>
              <p:cNvCxnSpPr/>
              <p:nvPr/>
            </p:nvCxnSpPr>
            <p:spPr bwMode="auto">
              <a:xfrm>
                <a:off x="7368946" y="3818025"/>
                <a:ext cx="0" cy="102563"/>
              </a:xfrm>
              <a:prstGeom prst="line">
                <a:avLst/>
              </a:prstGeom>
              <a:noFill/>
              <a:ln w="28575" cap="flat" cmpd="sng" algn="ctr">
                <a:solidFill>
                  <a:schemeClr val="accent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09A61337-9B7A-BD87-8DA8-FEC93C9F3C5C}"/>
                  </a:ext>
                </a:extLst>
              </p:cNvPr>
              <p:cNvCxnSpPr/>
              <p:nvPr/>
            </p:nvCxnSpPr>
            <p:spPr bwMode="auto">
              <a:xfrm>
                <a:off x="7396048" y="3832330"/>
                <a:ext cx="0" cy="102563"/>
              </a:xfrm>
              <a:prstGeom prst="line">
                <a:avLst/>
              </a:prstGeom>
              <a:noFill/>
              <a:ln w="28575" cap="flat" cmpd="sng" algn="ctr">
                <a:solidFill>
                  <a:schemeClr val="accent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FAA061D0-41C9-F2B4-A5E7-9BD71B23464C}"/>
                  </a:ext>
                </a:extLst>
              </p:cNvPr>
              <p:cNvCxnSpPr/>
              <p:nvPr/>
            </p:nvCxnSpPr>
            <p:spPr bwMode="auto">
              <a:xfrm>
                <a:off x="7457965" y="3913499"/>
                <a:ext cx="0" cy="102563"/>
              </a:xfrm>
              <a:prstGeom prst="line">
                <a:avLst/>
              </a:prstGeom>
              <a:noFill/>
              <a:ln w="28575" cap="flat" cmpd="sng" algn="ctr">
                <a:solidFill>
                  <a:schemeClr val="accent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96205851-90F1-9F6D-CFA1-4B7C019ED708}"/>
                  </a:ext>
                </a:extLst>
              </p:cNvPr>
              <p:cNvCxnSpPr/>
              <p:nvPr/>
            </p:nvCxnSpPr>
            <p:spPr bwMode="auto">
              <a:xfrm>
                <a:off x="7510101" y="3934893"/>
                <a:ext cx="0" cy="102563"/>
              </a:xfrm>
              <a:prstGeom prst="line">
                <a:avLst/>
              </a:prstGeom>
              <a:noFill/>
              <a:ln w="28575" cap="flat" cmpd="sng" algn="ctr">
                <a:solidFill>
                  <a:schemeClr val="accent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D6EF2FA7-31AC-32BB-A56E-EC2C4F82D685}"/>
                  </a:ext>
                </a:extLst>
              </p:cNvPr>
              <p:cNvCxnSpPr/>
              <p:nvPr/>
            </p:nvCxnSpPr>
            <p:spPr bwMode="auto">
              <a:xfrm>
                <a:off x="7704599" y="4077805"/>
                <a:ext cx="0" cy="102563"/>
              </a:xfrm>
              <a:prstGeom prst="line">
                <a:avLst/>
              </a:prstGeom>
              <a:noFill/>
              <a:ln w="28575" cap="flat" cmpd="sng" algn="ctr">
                <a:solidFill>
                  <a:schemeClr val="accent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97AFF2C8-88CC-3C74-63B0-BD74AEBAFF97}"/>
                  </a:ext>
                </a:extLst>
              </p:cNvPr>
              <p:cNvCxnSpPr/>
              <p:nvPr/>
            </p:nvCxnSpPr>
            <p:spPr bwMode="auto">
              <a:xfrm>
                <a:off x="7807099" y="4133018"/>
                <a:ext cx="0" cy="102563"/>
              </a:xfrm>
              <a:prstGeom prst="line">
                <a:avLst/>
              </a:prstGeom>
              <a:noFill/>
              <a:ln w="28575" cap="flat" cmpd="sng" algn="ctr">
                <a:solidFill>
                  <a:schemeClr val="accent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7EF54C8B-5472-42E1-D85A-39C44E751166}"/>
                  </a:ext>
                </a:extLst>
              </p:cNvPr>
              <p:cNvCxnSpPr/>
              <p:nvPr/>
            </p:nvCxnSpPr>
            <p:spPr bwMode="auto">
              <a:xfrm>
                <a:off x="7858253" y="4163153"/>
                <a:ext cx="0" cy="102563"/>
              </a:xfrm>
              <a:prstGeom prst="line">
                <a:avLst/>
              </a:prstGeom>
              <a:noFill/>
              <a:ln w="28575" cap="flat" cmpd="sng" algn="ctr">
                <a:solidFill>
                  <a:schemeClr val="accent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5C7A156E-A3B7-05B0-883E-D44CF8EA332C}"/>
                  </a:ext>
                </a:extLst>
              </p:cNvPr>
              <p:cNvCxnSpPr/>
              <p:nvPr/>
            </p:nvCxnSpPr>
            <p:spPr bwMode="auto">
              <a:xfrm>
                <a:off x="7906584" y="4198674"/>
                <a:ext cx="0" cy="102563"/>
              </a:xfrm>
              <a:prstGeom prst="line">
                <a:avLst/>
              </a:prstGeom>
              <a:noFill/>
              <a:ln w="28575" cap="flat" cmpd="sng" algn="ctr">
                <a:solidFill>
                  <a:schemeClr val="accent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5AF3FDC2-F2FC-F965-835F-5FF2B78CB39A}"/>
                  </a:ext>
                </a:extLst>
              </p:cNvPr>
              <p:cNvCxnSpPr/>
              <p:nvPr/>
            </p:nvCxnSpPr>
            <p:spPr bwMode="auto">
              <a:xfrm>
                <a:off x="8073108" y="4257972"/>
                <a:ext cx="0" cy="102563"/>
              </a:xfrm>
              <a:prstGeom prst="line">
                <a:avLst/>
              </a:prstGeom>
              <a:noFill/>
              <a:ln w="28575" cap="flat" cmpd="sng" algn="ctr">
                <a:solidFill>
                  <a:schemeClr val="accent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6FE1B195-631C-DAA4-FDBB-1F7C87DABFF6}"/>
                  </a:ext>
                </a:extLst>
              </p:cNvPr>
              <p:cNvCxnSpPr/>
              <p:nvPr/>
            </p:nvCxnSpPr>
            <p:spPr bwMode="auto">
              <a:xfrm>
                <a:off x="8092819" y="4273325"/>
                <a:ext cx="0" cy="102563"/>
              </a:xfrm>
              <a:prstGeom prst="line">
                <a:avLst/>
              </a:prstGeom>
              <a:noFill/>
              <a:ln w="28575" cap="flat" cmpd="sng" algn="ctr">
                <a:solidFill>
                  <a:schemeClr val="accent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87B5A49F-9A6D-38FC-0248-96F1393093DB}"/>
                  </a:ext>
                </a:extLst>
              </p:cNvPr>
              <p:cNvCxnSpPr/>
              <p:nvPr/>
            </p:nvCxnSpPr>
            <p:spPr bwMode="auto">
              <a:xfrm>
                <a:off x="8118281" y="4273325"/>
                <a:ext cx="0" cy="102563"/>
              </a:xfrm>
              <a:prstGeom prst="line">
                <a:avLst/>
              </a:prstGeom>
              <a:noFill/>
              <a:ln w="28575" cap="flat" cmpd="sng" algn="ctr">
                <a:solidFill>
                  <a:schemeClr val="accent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8D752427-8750-881C-43ED-84320C1D0EDA}"/>
                  </a:ext>
                </a:extLst>
              </p:cNvPr>
              <p:cNvCxnSpPr/>
              <p:nvPr/>
            </p:nvCxnSpPr>
            <p:spPr bwMode="auto">
              <a:xfrm>
                <a:off x="8143179" y="4285140"/>
                <a:ext cx="0" cy="102563"/>
              </a:xfrm>
              <a:prstGeom prst="line">
                <a:avLst/>
              </a:prstGeom>
              <a:noFill/>
              <a:ln w="28575" cap="flat" cmpd="sng" algn="ctr">
                <a:solidFill>
                  <a:schemeClr val="accent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17CBEE2F-1598-84D7-5651-657424ABC329}"/>
                  </a:ext>
                </a:extLst>
              </p:cNvPr>
              <p:cNvCxnSpPr/>
              <p:nvPr/>
            </p:nvCxnSpPr>
            <p:spPr bwMode="auto">
              <a:xfrm>
                <a:off x="8182480" y="4315154"/>
                <a:ext cx="0" cy="102563"/>
              </a:xfrm>
              <a:prstGeom prst="line">
                <a:avLst/>
              </a:prstGeom>
              <a:noFill/>
              <a:ln w="28575" cap="flat" cmpd="sng" algn="ctr">
                <a:solidFill>
                  <a:schemeClr val="accent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47210955-4EA4-1F83-900F-9C72A3BF00FF}"/>
                  </a:ext>
                </a:extLst>
              </p:cNvPr>
              <p:cNvCxnSpPr/>
              <p:nvPr/>
            </p:nvCxnSpPr>
            <p:spPr bwMode="auto">
              <a:xfrm>
                <a:off x="8209943" y="4326969"/>
                <a:ext cx="0" cy="102563"/>
              </a:xfrm>
              <a:prstGeom prst="line">
                <a:avLst/>
              </a:prstGeom>
              <a:noFill/>
              <a:ln w="28575" cap="flat" cmpd="sng" algn="ctr">
                <a:solidFill>
                  <a:schemeClr val="accent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2BD3E519-8E83-4F30-7CB5-6E3B3B56824E}"/>
                  </a:ext>
                </a:extLst>
              </p:cNvPr>
              <p:cNvCxnSpPr/>
              <p:nvPr/>
            </p:nvCxnSpPr>
            <p:spPr bwMode="auto">
              <a:xfrm>
                <a:off x="8267099" y="4392429"/>
                <a:ext cx="0" cy="102563"/>
              </a:xfrm>
              <a:prstGeom prst="line">
                <a:avLst/>
              </a:prstGeom>
              <a:noFill/>
              <a:ln w="28575" cap="flat" cmpd="sng" algn="ctr">
                <a:solidFill>
                  <a:schemeClr val="accent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55FC3A5B-CB30-E014-EBEE-107E7177569C}"/>
                  </a:ext>
                </a:extLst>
              </p:cNvPr>
              <p:cNvCxnSpPr/>
              <p:nvPr/>
            </p:nvCxnSpPr>
            <p:spPr bwMode="auto">
              <a:xfrm>
                <a:off x="8310710" y="4411860"/>
                <a:ext cx="0" cy="102563"/>
              </a:xfrm>
              <a:prstGeom prst="line">
                <a:avLst/>
              </a:prstGeom>
              <a:noFill/>
              <a:ln w="28575" cap="flat" cmpd="sng" algn="ctr">
                <a:solidFill>
                  <a:schemeClr val="accent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38E2C377-6CFA-1122-343A-633B9E2729F9}"/>
                  </a:ext>
                </a:extLst>
              </p:cNvPr>
              <p:cNvCxnSpPr/>
              <p:nvPr/>
            </p:nvCxnSpPr>
            <p:spPr bwMode="auto">
              <a:xfrm>
                <a:off x="8344609" y="4424390"/>
                <a:ext cx="0" cy="102563"/>
              </a:xfrm>
              <a:prstGeom prst="line">
                <a:avLst/>
              </a:prstGeom>
              <a:noFill/>
              <a:ln w="28575" cap="flat" cmpd="sng" algn="ctr">
                <a:solidFill>
                  <a:schemeClr val="accent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41F7133E-6CD8-A704-37B9-AE648237174A}"/>
                  </a:ext>
                </a:extLst>
              </p:cNvPr>
              <p:cNvCxnSpPr/>
              <p:nvPr/>
            </p:nvCxnSpPr>
            <p:spPr bwMode="auto">
              <a:xfrm>
                <a:off x="8364158" y="4447640"/>
                <a:ext cx="0" cy="102563"/>
              </a:xfrm>
              <a:prstGeom prst="line">
                <a:avLst/>
              </a:prstGeom>
              <a:noFill/>
              <a:ln w="28575" cap="flat" cmpd="sng" algn="ctr">
                <a:solidFill>
                  <a:schemeClr val="accent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C3BFF6BC-73C1-BADA-3DD0-57729C8B9C54}"/>
                  </a:ext>
                </a:extLst>
              </p:cNvPr>
              <p:cNvCxnSpPr/>
              <p:nvPr/>
            </p:nvCxnSpPr>
            <p:spPr bwMode="auto">
              <a:xfrm>
                <a:off x="8425279" y="4514423"/>
                <a:ext cx="0" cy="102563"/>
              </a:xfrm>
              <a:prstGeom prst="line">
                <a:avLst/>
              </a:prstGeom>
              <a:noFill/>
              <a:ln w="28575" cap="flat" cmpd="sng" algn="ctr">
                <a:solidFill>
                  <a:schemeClr val="accent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1883BAA8-82E2-4EBB-BFF9-E816C7040C78}"/>
                  </a:ext>
                </a:extLst>
              </p:cNvPr>
              <p:cNvCxnSpPr/>
              <p:nvPr/>
            </p:nvCxnSpPr>
            <p:spPr bwMode="auto">
              <a:xfrm>
                <a:off x="8411103" y="4498921"/>
                <a:ext cx="0" cy="102563"/>
              </a:xfrm>
              <a:prstGeom prst="line">
                <a:avLst/>
              </a:prstGeom>
              <a:noFill/>
              <a:ln w="28575" cap="flat" cmpd="sng" algn="ctr">
                <a:solidFill>
                  <a:schemeClr val="accent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CCBECFE5-7A57-91D3-E201-4C9D8D79C9F7}"/>
                  </a:ext>
                </a:extLst>
              </p:cNvPr>
              <p:cNvCxnSpPr/>
              <p:nvPr/>
            </p:nvCxnSpPr>
            <p:spPr bwMode="auto">
              <a:xfrm>
                <a:off x="8439305" y="4543885"/>
                <a:ext cx="0" cy="102563"/>
              </a:xfrm>
              <a:prstGeom prst="line">
                <a:avLst/>
              </a:prstGeom>
              <a:noFill/>
              <a:ln w="28575" cap="flat" cmpd="sng" algn="ctr">
                <a:solidFill>
                  <a:schemeClr val="accent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AD891A5C-2D28-A185-0B77-28E02ED6A33A}"/>
                  </a:ext>
                </a:extLst>
              </p:cNvPr>
              <p:cNvCxnSpPr/>
              <p:nvPr/>
            </p:nvCxnSpPr>
            <p:spPr bwMode="auto">
              <a:xfrm>
                <a:off x="8474886" y="4541522"/>
                <a:ext cx="0" cy="102563"/>
              </a:xfrm>
              <a:prstGeom prst="line">
                <a:avLst/>
              </a:prstGeom>
              <a:noFill/>
              <a:ln w="28575" cap="flat" cmpd="sng" algn="ctr">
                <a:solidFill>
                  <a:schemeClr val="accent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578E247B-1452-C09C-A16D-4428CA9F34C4}"/>
                  </a:ext>
                </a:extLst>
              </p:cNvPr>
              <p:cNvCxnSpPr/>
              <p:nvPr/>
            </p:nvCxnSpPr>
            <p:spPr bwMode="auto">
              <a:xfrm>
                <a:off x="8506597" y="4545476"/>
                <a:ext cx="0" cy="102563"/>
              </a:xfrm>
              <a:prstGeom prst="line">
                <a:avLst/>
              </a:prstGeom>
              <a:noFill/>
              <a:ln w="28575" cap="flat" cmpd="sng" algn="ctr">
                <a:solidFill>
                  <a:schemeClr val="accent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03C7208C-A5E6-2868-037B-C4B662FA7BF9}"/>
                  </a:ext>
                </a:extLst>
              </p:cNvPr>
              <p:cNvCxnSpPr/>
              <p:nvPr/>
            </p:nvCxnSpPr>
            <p:spPr bwMode="auto">
              <a:xfrm>
                <a:off x="8534257" y="4547839"/>
                <a:ext cx="0" cy="102563"/>
              </a:xfrm>
              <a:prstGeom prst="line">
                <a:avLst/>
              </a:prstGeom>
              <a:noFill/>
              <a:ln w="28575" cap="flat" cmpd="sng" algn="ctr">
                <a:solidFill>
                  <a:schemeClr val="accent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C932118A-97F7-56CA-EF64-07320F2A6E88}"/>
                  </a:ext>
                </a:extLst>
              </p:cNvPr>
              <p:cNvCxnSpPr/>
              <p:nvPr/>
            </p:nvCxnSpPr>
            <p:spPr bwMode="auto">
              <a:xfrm>
                <a:off x="8565260" y="4555699"/>
                <a:ext cx="0" cy="102563"/>
              </a:xfrm>
              <a:prstGeom prst="line">
                <a:avLst/>
              </a:prstGeom>
              <a:noFill/>
              <a:ln w="28575" cap="flat" cmpd="sng" algn="ctr">
                <a:solidFill>
                  <a:schemeClr val="accent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32FE3E28-C549-7136-C693-8EDE75279394}"/>
                  </a:ext>
                </a:extLst>
              </p:cNvPr>
              <p:cNvCxnSpPr/>
              <p:nvPr/>
            </p:nvCxnSpPr>
            <p:spPr bwMode="auto">
              <a:xfrm>
                <a:off x="8589182" y="4553336"/>
                <a:ext cx="0" cy="102563"/>
              </a:xfrm>
              <a:prstGeom prst="line">
                <a:avLst/>
              </a:prstGeom>
              <a:noFill/>
              <a:ln w="28575" cap="flat" cmpd="sng" algn="ctr">
                <a:solidFill>
                  <a:schemeClr val="accent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8064A58B-D645-0E3E-6C5E-83712AF8C6A0}"/>
                  </a:ext>
                </a:extLst>
              </p:cNvPr>
              <p:cNvCxnSpPr/>
              <p:nvPr/>
            </p:nvCxnSpPr>
            <p:spPr bwMode="auto">
              <a:xfrm>
                <a:off x="8889933" y="4624075"/>
                <a:ext cx="0" cy="102563"/>
              </a:xfrm>
              <a:prstGeom prst="line">
                <a:avLst/>
              </a:prstGeom>
              <a:noFill/>
              <a:ln w="28575" cap="flat" cmpd="sng" algn="ctr">
                <a:solidFill>
                  <a:schemeClr val="accent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9DAF1C8F-07AD-1BB7-1474-58D6BBE469BF}"/>
                  </a:ext>
                </a:extLst>
              </p:cNvPr>
              <p:cNvCxnSpPr/>
              <p:nvPr/>
            </p:nvCxnSpPr>
            <p:spPr bwMode="auto">
              <a:xfrm>
                <a:off x="8981350" y="4655484"/>
                <a:ext cx="0" cy="102563"/>
              </a:xfrm>
              <a:prstGeom prst="line">
                <a:avLst/>
              </a:prstGeom>
              <a:noFill/>
              <a:ln w="28575" cap="flat" cmpd="sng" algn="ctr">
                <a:solidFill>
                  <a:schemeClr val="accent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EA5FF9FA-B67D-99A7-CA23-79334CF001D4}"/>
                  </a:ext>
                </a:extLst>
              </p:cNvPr>
              <p:cNvCxnSpPr/>
              <p:nvPr/>
            </p:nvCxnSpPr>
            <p:spPr bwMode="auto">
              <a:xfrm>
                <a:off x="8917322" y="4642508"/>
                <a:ext cx="0" cy="102563"/>
              </a:xfrm>
              <a:prstGeom prst="line">
                <a:avLst/>
              </a:prstGeom>
              <a:noFill/>
              <a:ln w="28575" cap="flat" cmpd="sng" algn="ctr">
                <a:solidFill>
                  <a:schemeClr val="accent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168B0A1A-B6A5-E241-E4CA-54F3A382936A}"/>
                  </a:ext>
                </a:extLst>
              </p:cNvPr>
              <p:cNvCxnSpPr/>
              <p:nvPr/>
            </p:nvCxnSpPr>
            <p:spPr bwMode="auto">
              <a:xfrm>
                <a:off x="9058371" y="4670675"/>
                <a:ext cx="0" cy="102563"/>
              </a:xfrm>
              <a:prstGeom prst="line">
                <a:avLst/>
              </a:prstGeom>
              <a:noFill/>
              <a:ln w="28575" cap="flat" cmpd="sng" algn="ctr">
                <a:solidFill>
                  <a:schemeClr val="accent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87D5B2CA-9B7A-E0D4-9263-E6D83E6A6CA7}"/>
                  </a:ext>
                </a:extLst>
              </p:cNvPr>
              <p:cNvCxnSpPr/>
              <p:nvPr/>
            </p:nvCxnSpPr>
            <p:spPr bwMode="auto">
              <a:xfrm>
                <a:off x="9132961" y="4677248"/>
                <a:ext cx="0" cy="102563"/>
              </a:xfrm>
              <a:prstGeom prst="line">
                <a:avLst/>
              </a:prstGeom>
              <a:noFill/>
              <a:ln w="28575" cap="flat" cmpd="sng" algn="ctr">
                <a:solidFill>
                  <a:schemeClr val="accent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A3916E41-6713-2A97-1B95-E4566372C05C}"/>
                  </a:ext>
                </a:extLst>
              </p:cNvPr>
              <p:cNvCxnSpPr/>
              <p:nvPr/>
            </p:nvCxnSpPr>
            <p:spPr bwMode="auto">
              <a:xfrm>
                <a:off x="9168060" y="4680009"/>
                <a:ext cx="0" cy="102563"/>
              </a:xfrm>
              <a:prstGeom prst="line">
                <a:avLst/>
              </a:prstGeom>
              <a:noFill/>
              <a:ln w="28575" cap="flat" cmpd="sng" algn="ctr">
                <a:solidFill>
                  <a:schemeClr val="accent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F67818D6-99F5-7B3D-F868-93B653C8F972}"/>
                  </a:ext>
                </a:extLst>
              </p:cNvPr>
              <p:cNvCxnSpPr/>
              <p:nvPr/>
            </p:nvCxnSpPr>
            <p:spPr bwMode="auto">
              <a:xfrm>
                <a:off x="9219445" y="4687319"/>
                <a:ext cx="0" cy="102563"/>
              </a:xfrm>
              <a:prstGeom prst="line">
                <a:avLst/>
              </a:prstGeom>
              <a:noFill/>
              <a:ln w="28575" cap="flat" cmpd="sng" algn="ctr">
                <a:solidFill>
                  <a:schemeClr val="accent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A8E57603-CC5A-BEB6-BFBC-FF190E626F58}"/>
                  </a:ext>
                </a:extLst>
              </p:cNvPr>
              <p:cNvCxnSpPr/>
              <p:nvPr/>
            </p:nvCxnSpPr>
            <p:spPr bwMode="auto">
              <a:xfrm>
                <a:off x="9247779" y="4702039"/>
                <a:ext cx="0" cy="102563"/>
              </a:xfrm>
              <a:prstGeom prst="line">
                <a:avLst/>
              </a:prstGeom>
              <a:noFill/>
              <a:ln w="28575" cap="flat" cmpd="sng" algn="ctr">
                <a:solidFill>
                  <a:schemeClr val="accent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7C9DEDDA-3B57-359F-933A-2E0E6BB21CD1}"/>
                  </a:ext>
                </a:extLst>
              </p:cNvPr>
              <p:cNvCxnSpPr/>
              <p:nvPr/>
            </p:nvCxnSpPr>
            <p:spPr bwMode="auto">
              <a:xfrm>
                <a:off x="9264885" y="4701414"/>
                <a:ext cx="0" cy="102563"/>
              </a:xfrm>
              <a:prstGeom prst="line">
                <a:avLst/>
              </a:prstGeom>
              <a:noFill/>
              <a:ln w="28575" cap="flat" cmpd="sng" algn="ctr">
                <a:solidFill>
                  <a:schemeClr val="accent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2D35CD13-15F9-ED6D-959A-B376829B97A1}"/>
                  </a:ext>
                </a:extLst>
              </p:cNvPr>
              <p:cNvCxnSpPr/>
              <p:nvPr/>
            </p:nvCxnSpPr>
            <p:spPr bwMode="auto">
              <a:xfrm>
                <a:off x="9297967" y="4702514"/>
                <a:ext cx="0" cy="102563"/>
              </a:xfrm>
              <a:prstGeom prst="line">
                <a:avLst/>
              </a:prstGeom>
              <a:noFill/>
              <a:ln w="28575" cap="flat" cmpd="sng" algn="ctr">
                <a:solidFill>
                  <a:schemeClr val="accent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85394318-90E8-3934-E74A-99F637CE32AE}"/>
                  </a:ext>
                </a:extLst>
              </p:cNvPr>
              <p:cNvCxnSpPr/>
              <p:nvPr/>
            </p:nvCxnSpPr>
            <p:spPr bwMode="auto">
              <a:xfrm>
                <a:off x="9344041" y="4701413"/>
                <a:ext cx="0" cy="102563"/>
              </a:xfrm>
              <a:prstGeom prst="line">
                <a:avLst/>
              </a:prstGeom>
              <a:noFill/>
              <a:ln w="28575" cap="flat" cmpd="sng" algn="ctr">
                <a:solidFill>
                  <a:schemeClr val="accent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43E02D3B-18E4-B347-1C8D-70968119415B}"/>
                  </a:ext>
                </a:extLst>
              </p:cNvPr>
              <p:cNvCxnSpPr/>
              <p:nvPr/>
            </p:nvCxnSpPr>
            <p:spPr bwMode="auto">
              <a:xfrm>
                <a:off x="9362814" y="4701413"/>
                <a:ext cx="0" cy="102563"/>
              </a:xfrm>
              <a:prstGeom prst="line">
                <a:avLst/>
              </a:prstGeom>
              <a:noFill/>
              <a:ln w="28575" cap="flat" cmpd="sng" algn="ctr">
                <a:solidFill>
                  <a:schemeClr val="accent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4B795BC0-DC69-5FCB-0C7C-D05432BB5020}"/>
                  </a:ext>
                </a:extLst>
              </p:cNvPr>
              <p:cNvCxnSpPr/>
              <p:nvPr/>
            </p:nvCxnSpPr>
            <p:spPr bwMode="auto">
              <a:xfrm>
                <a:off x="9403276" y="4722999"/>
                <a:ext cx="0" cy="102563"/>
              </a:xfrm>
              <a:prstGeom prst="line">
                <a:avLst/>
              </a:prstGeom>
              <a:noFill/>
              <a:ln w="28575" cap="flat" cmpd="sng" algn="ctr">
                <a:solidFill>
                  <a:schemeClr val="accent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E2EF4C0B-AEE1-AC13-F6FF-48F47D39C101}"/>
                  </a:ext>
                </a:extLst>
              </p:cNvPr>
              <p:cNvCxnSpPr/>
              <p:nvPr/>
            </p:nvCxnSpPr>
            <p:spPr bwMode="auto">
              <a:xfrm>
                <a:off x="9530497" y="4814267"/>
                <a:ext cx="0" cy="102563"/>
              </a:xfrm>
              <a:prstGeom prst="line">
                <a:avLst/>
              </a:prstGeom>
              <a:noFill/>
              <a:ln w="28575" cap="flat" cmpd="sng" algn="ctr">
                <a:solidFill>
                  <a:schemeClr val="accent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E0ED623F-4224-EFBA-05DC-59AC16AB8276}"/>
                  </a:ext>
                </a:extLst>
              </p:cNvPr>
              <p:cNvCxnSpPr/>
              <p:nvPr/>
            </p:nvCxnSpPr>
            <p:spPr bwMode="auto">
              <a:xfrm>
                <a:off x="9556733" y="4814267"/>
                <a:ext cx="0" cy="102563"/>
              </a:xfrm>
              <a:prstGeom prst="line">
                <a:avLst/>
              </a:prstGeom>
              <a:noFill/>
              <a:ln w="28575" cap="flat" cmpd="sng" algn="ctr">
                <a:solidFill>
                  <a:schemeClr val="accent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6F1A3422-E49A-9896-14D4-017F140A0FDA}"/>
                  </a:ext>
                </a:extLst>
              </p:cNvPr>
              <p:cNvCxnSpPr/>
              <p:nvPr/>
            </p:nvCxnSpPr>
            <p:spPr bwMode="auto">
              <a:xfrm>
                <a:off x="9638070" y="4816490"/>
                <a:ext cx="0" cy="102563"/>
              </a:xfrm>
              <a:prstGeom prst="line">
                <a:avLst/>
              </a:prstGeom>
              <a:noFill/>
              <a:ln w="28575" cap="flat" cmpd="sng" algn="ctr">
                <a:solidFill>
                  <a:schemeClr val="accent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ECB977C3-0570-C9D1-7389-94B28F350E42}"/>
                  </a:ext>
                </a:extLst>
              </p:cNvPr>
              <p:cNvCxnSpPr/>
              <p:nvPr/>
            </p:nvCxnSpPr>
            <p:spPr bwMode="auto">
              <a:xfrm>
                <a:off x="9669962" y="4814266"/>
                <a:ext cx="0" cy="102563"/>
              </a:xfrm>
              <a:prstGeom prst="line">
                <a:avLst/>
              </a:prstGeom>
              <a:noFill/>
              <a:ln w="28575" cap="flat" cmpd="sng" algn="ctr">
                <a:solidFill>
                  <a:schemeClr val="accent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88D7B266-2ADE-56DC-7C2A-831F8C753F6C}"/>
                  </a:ext>
                </a:extLst>
              </p:cNvPr>
              <p:cNvCxnSpPr/>
              <p:nvPr/>
            </p:nvCxnSpPr>
            <p:spPr bwMode="auto">
              <a:xfrm>
                <a:off x="9825919" y="4848750"/>
                <a:ext cx="0" cy="102563"/>
              </a:xfrm>
              <a:prstGeom prst="line">
                <a:avLst/>
              </a:prstGeom>
              <a:noFill/>
              <a:ln w="28575" cap="flat" cmpd="sng" algn="ctr">
                <a:solidFill>
                  <a:schemeClr val="accent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D08448DB-DE81-BCB0-1554-121912D371C5}"/>
                  </a:ext>
                </a:extLst>
              </p:cNvPr>
              <p:cNvCxnSpPr/>
              <p:nvPr/>
            </p:nvCxnSpPr>
            <p:spPr bwMode="auto">
              <a:xfrm>
                <a:off x="9795296" y="4846783"/>
                <a:ext cx="0" cy="102563"/>
              </a:xfrm>
              <a:prstGeom prst="line">
                <a:avLst/>
              </a:prstGeom>
              <a:noFill/>
              <a:ln w="28575" cap="flat" cmpd="sng" algn="ctr">
                <a:solidFill>
                  <a:schemeClr val="accent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E7500767-8E6A-87B1-2557-5F089DFC605A}"/>
                  </a:ext>
                </a:extLst>
              </p:cNvPr>
              <p:cNvCxnSpPr/>
              <p:nvPr/>
            </p:nvCxnSpPr>
            <p:spPr bwMode="auto">
              <a:xfrm>
                <a:off x="9967041" y="4852075"/>
                <a:ext cx="0" cy="102563"/>
              </a:xfrm>
              <a:prstGeom prst="line">
                <a:avLst/>
              </a:prstGeom>
              <a:noFill/>
              <a:ln w="28575" cap="flat" cmpd="sng" algn="ctr">
                <a:solidFill>
                  <a:schemeClr val="accent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1B4A5197-6733-3479-AE72-9D85425FBF0B}"/>
                  </a:ext>
                </a:extLst>
              </p:cNvPr>
              <p:cNvCxnSpPr/>
              <p:nvPr/>
            </p:nvCxnSpPr>
            <p:spPr bwMode="auto">
              <a:xfrm>
                <a:off x="9875099" y="4844987"/>
                <a:ext cx="0" cy="102563"/>
              </a:xfrm>
              <a:prstGeom prst="line">
                <a:avLst/>
              </a:prstGeom>
              <a:noFill/>
              <a:ln w="28575" cap="flat" cmpd="sng" algn="ctr">
                <a:solidFill>
                  <a:schemeClr val="accent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FDD06354-6E80-8873-6AE2-29C9EF1AF49D}"/>
                  </a:ext>
                </a:extLst>
              </p:cNvPr>
              <p:cNvCxnSpPr/>
              <p:nvPr/>
            </p:nvCxnSpPr>
            <p:spPr bwMode="auto">
              <a:xfrm>
                <a:off x="9997245" y="4853680"/>
                <a:ext cx="0" cy="102563"/>
              </a:xfrm>
              <a:prstGeom prst="line">
                <a:avLst/>
              </a:prstGeom>
              <a:noFill/>
              <a:ln w="28575" cap="flat" cmpd="sng" algn="ctr">
                <a:solidFill>
                  <a:schemeClr val="accent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C15F602D-A562-C74A-BC14-12FCDE9C3C26}"/>
                  </a:ext>
                </a:extLst>
              </p:cNvPr>
              <p:cNvCxnSpPr/>
              <p:nvPr/>
            </p:nvCxnSpPr>
            <p:spPr bwMode="auto">
              <a:xfrm>
                <a:off x="10046209" y="4854438"/>
                <a:ext cx="0" cy="102563"/>
              </a:xfrm>
              <a:prstGeom prst="line">
                <a:avLst/>
              </a:prstGeom>
              <a:noFill/>
              <a:ln w="28575" cap="flat" cmpd="sng" algn="ctr">
                <a:solidFill>
                  <a:schemeClr val="accent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0A09DDDE-A804-0083-0C62-63CA03241243}"/>
                  </a:ext>
                </a:extLst>
              </p:cNvPr>
              <p:cNvCxnSpPr/>
              <p:nvPr/>
            </p:nvCxnSpPr>
            <p:spPr bwMode="auto">
              <a:xfrm>
                <a:off x="10082999" y="4853732"/>
                <a:ext cx="0" cy="102563"/>
              </a:xfrm>
              <a:prstGeom prst="line">
                <a:avLst/>
              </a:prstGeom>
              <a:noFill/>
              <a:ln w="28575" cap="flat" cmpd="sng" algn="ctr">
                <a:solidFill>
                  <a:schemeClr val="accent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108DEBB5-C98D-6570-817B-51D08AE900E6}"/>
                  </a:ext>
                </a:extLst>
              </p:cNvPr>
              <p:cNvCxnSpPr/>
              <p:nvPr/>
            </p:nvCxnSpPr>
            <p:spPr bwMode="auto">
              <a:xfrm>
                <a:off x="10024782" y="4854437"/>
                <a:ext cx="0" cy="102563"/>
              </a:xfrm>
              <a:prstGeom prst="line">
                <a:avLst/>
              </a:prstGeom>
              <a:noFill/>
              <a:ln w="28575" cap="flat" cmpd="sng" algn="ctr">
                <a:solidFill>
                  <a:schemeClr val="accent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2865BA45-9BF2-C431-08C1-5D6CB77185D9}"/>
                  </a:ext>
                </a:extLst>
              </p:cNvPr>
              <p:cNvCxnSpPr/>
              <p:nvPr/>
            </p:nvCxnSpPr>
            <p:spPr bwMode="auto">
              <a:xfrm>
                <a:off x="10162957" y="4857062"/>
                <a:ext cx="0" cy="102563"/>
              </a:xfrm>
              <a:prstGeom prst="line">
                <a:avLst/>
              </a:prstGeom>
              <a:noFill/>
              <a:ln w="28575" cap="flat" cmpd="sng" algn="ctr">
                <a:solidFill>
                  <a:schemeClr val="accent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84CBA5F4-1D08-8C1A-2AD8-4C8ED353D180}"/>
                  </a:ext>
                </a:extLst>
              </p:cNvPr>
              <p:cNvCxnSpPr/>
              <p:nvPr/>
            </p:nvCxnSpPr>
            <p:spPr bwMode="auto">
              <a:xfrm>
                <a:off x="10233428" y="4860821"/>
                <a:ext cx="0" cy="102563"/>
              </a:xfrm>
              <a:prstGeom prst="line">
                <a:avLst/>
              </a:prstGeom>
              <a:noFill/>
              <a:ln w="28575" cap="flat" cmpd="sng" algn="ctr">
                <a:solidFill>
                  <a:schemeClr val="accent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D4564202-4847-D8CA-B0CA-C2E8BD160446}"/>
                  </a:ext>
                </a:extLst>
              </p:cNvPr>
              <p:cNvCxnSpPr/>
              <p:nvPr/>
            </p:nvCxnSpPr>
            <p:spPr bwMode="auto">
              <a:xfrm>
                <a:off x="10199856" y="4860821"/>
                <a:ext cx="0" cy="102563"/>
              </a:xfrm>
              <a:prstGeom prst="line">
                <a:avLst/>
              </a:prstGeom>
              <a:noFill/>
              <a:ln w="28575" cap="flat" cmpd="sng" algn="ctr">
                <a:solidFill>
                  <a:schemeClr val="accent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3ED8EBA6-9CBA-CF14-F54A-931D11E97D31}"/>
                  </a:ext>
                </a:extLst>
              </p:cNvPr>
              <p:cNvCxnSpPr/>
              <p:nvPr/>
            </p:nvCxnSpPr>
            <p:spPr bwMode="auto">
              <a:xfrm>
                <a:off x="10374091" y="4856801"/>
                <a:ext cx="0" cy="102563"/>
              </a:xfrm>
              <a:prstGeom prst="line">
                <a:avLst/>
              </a:prstGeom>
              <a:noFill/>
              <a:ln w="28575" cap="flat" cmpd="sng" algn="ctr">
                <a:solidFill>
                  <a:schemeClr val="accent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AFE3A039-704C-452E-B962-5FB906A37B93}"/>
                  </a:ext>
                </a:extLst>
              </p:cNvPr>
              <p:cNvCxnSpPr/>
              <p:nvPr/>
            </p:nvCxnSpPr>
            <p:spPr bwMode="auto">
              <a:xfrm>
                <a:off x="10327851" y="4858460"/>
                <a:ext cx="0" cy="102563"/>
              </a:xfrm>
              <a:prstGeom prst="line">
                <a:avLst/>
              </a:prstGeom>
              <a:noFill/>
              <a:ln w="28575" cap="flat" cmpd="sng" algn="ctr">
                <a:solidFill>
                  <a:schemeClr val="accent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7BB36C53-3597-5723-EB85-24300C963585}"/>
                  </a:ext>
                </a:extLst>
              </p:cNvPr>
              <p:cNvCxnSpPr/>
              <p:nvPr/>
            </p:nvCxnSpPr>
            <p:spPr bwMode="auto">
              <a:xfrm>
                <a:off x="10677451" y="4852075"/>
                <a:ext cx="0" cy="102563"/>
              </a:xfrm>
              <a:prstGeom prst="line">
                <a:avLst/>
              </a:prstGeom>
              <a:noFill/>
              <a:ln w="28575" cap="flat" cmpd="sng" algn="ctr">
                <a:solidFill>
                  <a:schemeClr val="accent1"/>
                </a:solidFill>
                <a:prstDash val="solid"/>
                <a:round/>
                <a:headEnd type="none" w="med" len="med"/>
                <a:tailEnd type="none" w="med" len="med"/>
              </a:ln>
              <a:effectLst/>
            </p:spPr>
          </p:cxnSp>
        </p:grpSp>
      </p:grpSp>
    </p:spTree>
    <p:extLst>
      <p:ext uri="{BB962C8B-B14F-4D97-AF65-F5344CB8AC3E}">
        <p14:creationId xmlns:p14="http://schemas.microsoft.com/office/powerpoint/2010/main" val="10124579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Glofitamab in R/R DLBCL: Safety Profile</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Dickinson. ASCO 2022. Abstr 7500. Figure reproduced with permission</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aphicFrame>
        <p:nvGraphicFramePr>
          <p:cNvPr id="7" name="Group 3">
            <a:extLst>
              <a:ext uri="{FF2B5EF4-FFF2-40B4-BE49-F238E27FC236}">
                <a16:creationId xmlns:a16="http://schemas.microsoft.com/office/drawing/2014/main" id="{F98C2C32-53D2-3ADF-8AB0-147AF65240D5}"/>
              </a:ext>
            </a:extLst>
          </p:cNvPr>
          <p:cNvGraphicFramePr>
            <a:graphicFrameLocks/>
          </p:cNvGraphicFramePr>
          <p:nvPr>
            <p:extLst>
              <p:ext uri="{D42A27DB-BD31-4B8C-83A1-F6EECF244321}">
                <p14:modId xmlns:p14="http://schemas.microsoft.com/office/powerpoint/2010/main" val="179958979"/>
              </p:ext>
            </p:extLst>
          </p:nvPr>
        </p:nvGraphicFramePr>
        <p:xfrm>
          <a:off x="720724" y="1597497"/>
          <a:ext cx="5402113" cy="4419823"/>
        </p:xfrm>
        <a:graphic>
          <a:graphicData uri="http://schemas.openxmlformats.org/drawingml/2006/table">
            <a:tbl>
              <a:tblPr/>
              <a:tblGrid>
                <a:gridCol w="4143376">
                  <a:extLst>
                    <a:ext uri="{9D8B030D-6E8A-4147-A177-3AD203B41FA5}">
                      <a16:colId xmlns:a16="http://schemas.microsoft.com/office/drawing/2014/main" val="20000"/>
                    </a:ext>
                  </a:extLst>
                </a:gridCol>
                <a:gridCol w="1258737">
                  <a:extLst>
                    <a:ext uri="{9D8B030D-6E8A-4147-A177-3AD203B41FA5}">
                      <a16:colId xmlns:a16="http://schemas.microsoft.com/office/drawing/2014/main" val="20001"/>
                    </a:ext>
                  </a:extLst>
                </a:gridCol>
              </a:tblGrid>
              <a:tr h="32844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Safety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6587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Number cycles received, median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(1-13)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5576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relative dose intensity, %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100 </a:t>
                      </a:r>
                      <a:br>
                        <a:rPr kumimoji="0" lang="en-US" sz="1600" b="0" i="0" u="none" strike="noStrike" cap="none" normalizeH="0" baseline="0">
                          <a:ln>
                            <a:noFill/>
                          </a:ln>
                          <a:solidFill>
                            <a:schemeClr val="bg2">
                              <a:lumMod val="10000"/>
                            </a:schemeClr>
                          </a:solidFill>
                          <a:effectLst/>
                          <a:latin typeface="Calibri" panose="020F0502020204030204" pitchFamily="34" charset="0"/>
                        </a:rPr>
                      </a:br>
                      <a:r>
                        <a:rPr kumimoji="0" lang="en-US" sz="1600" b="0" i="0" u="none" strike="noStrike" cap="none" normalizeH="0" baseline="0">
                          <a:ln>
                            <a:noFill/>
                          </a:ln>
                          <a:solidFill>
                            <a:schemeClr val="bg2">
                              <a:lumMod val="10000"/>
                            </a:schemeClr>
                          </a:solidFill>
                          <a:effectLst/>
                          <a:latin typeface="Calibri" panose="020F0502020204030204" pitchFamily="34" charset="0"/>
                        </a:rPr>
                        <a:t>(</a:t>
                      </a:r>
                      <a:r>
                        <a:rPr kumimoji="0" lang="en-US" sz="1600" b="0" i="0" u="none" strike="noStrike" cap="none" normalizeH="0" baseline="0" dirty="0">
                          <a:ln>
                            <a:noFill/>
                          </a:ln>
                          <a:solidFill>
                            <a:schemeClr val="bg2">
                              <a:lumMod val="10000"/>
                            </a:schemeClr>
                          </a:solidFill>
                          <a:effectLst/>
                          <a:latin typeface="Calibri" panose="020F0502020204030204" pitchFamily="34" charset="0"/>
                        </a:rPr>
                        <a:t>94-100)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42884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AEs, n (%)</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Related 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152 (98.7)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140 (90.9)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42884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3-4 AEs, n (%)</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Related 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87 (56.5)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64 (41.6)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83248735"/>
                  </a:ext>
                </a:extLst>
              </a:tr>
              <a:tr h="42884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Serious AEs, n (%)</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Related 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73 (47.4)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46 (29.9)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416153525"/>
                  </a:ext>
                </a:extLst>
              </a:tr>
              <a:tr h="42884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Fatal AEs, n (%)</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Related 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(5.2)*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0963903"/>
                  </a:ext>
                </a:extLst>
              </a:tr>
              <a:tr h="6054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AE leading to treatment discontinuation, n (%)</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Related 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(9.1)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465978577"/>
                  </a:ext>
                </a:extLst>
              </a:tr>
            </a:tbl>
          </a:graphicData>
        </a:graphic>
      </p:graphicFrame>
      <p:sp>
        <p:nvSpPr>
          <p:cNvPr id="3" name="TextBox 2">
            <a:extLst>
              <a:ext uri="{FF2B5EF4-FFF2-40B4-BE49-F238E27FC236}">
                <a16:creationId xmlns:a16="http://schemas.microsoft.com/office/drawing/2014/main" id="{C3A8D153-E19E-D33F-2867-94253532EAA0}"/>
              </a:ext>
            </a:extLst>
          </p:cNvPr>
          <p:cNvSpPr txBox="1"/>
          <p:nvPr/>
        </p:nvSpPr>
        <p:spPr bwMode="auto">
          <a:xfrm>
            <a:off x="609759" y="6079719"/>
            <a:ext cx="376269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*COVID-19 (n = 5); sepsis (n = 2); delirium (n = 1).</a:t>
            </a:r>
          </a:p>
        </p:txBody>
      </p:sp>
      <p:grpSp>
        <p:nvGrpSpPr>
          <p:cNvPr id="25" name="Group 24">
            <a:extLst>
              <a:ext uri="{FF2B5EF4-FFF2-40B4-BE49-F238E27FC236}">
                <a16:creationId xmlns:a16="http://schemas.microsoft.com/office/drawing/2014/main" id="{0E7316F2-F7A6-8318-CAAB-5BA82BD14329}"/>
              </a:ext>
            </a:extLst>
          </p:cNvPr>
          <p:cNvGrpSpPr/>
          <p:nvPr/>
        </p:nvGrpSpPr>
        <p:grpSpPr>
          <a:xfrm>
            <a:off x="7591944" y="4773085"/>
            <a:ext cx="2993422" cy="325621"/>
            <a:chOff x="7987725" y="5172364"/>
            <a:chExt cx="4320407" cy="325621"/>
          </a:xfrm>
        </p:grpSpPr>
        <p:sp>
          <p:nvSpPr>
            <p:cNvPr id="26" name="TextBox 25">
              <a:extLst>
                <a:ext uri="{FF2B5EF4-FFF2-40B4-BE49-F238E27FC236}">
                  <a16:creationId xmlns:a16="http://schemas.microsoft.com/office/drawing/2014/main" id="{66D83D67-F4F9-ECCA-C68A-E87B1B5EB186}"/>
                </a:ext>
              </a:extLst>
            </p:cNvPr>
            <p:cNvSpPr txBox="1"/>
            <p:nvPr/>
          </p:nvSpPr>
          <p:spPr bwMode="auto">
            <a:xfrm>
              <a:off x="7987725" y="5190208"/>
              <a:ext cx="6621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27" name="TextBox 26">
              <a:extLst>
                <a:ext uri="{FF2B5EF4-FFF2-40B4-BE49-F238E27FC236}">
                  <a16:creationId xmlns:a16="http://schemas.microsoft.com/office/drawing/2014/main" id="{96622CF7-7B9C-271E-C931-3B8690AB86DA}"/>
                </a:ext>
              </a:extLst>
            </p:cNvPr>
            <p:cNvSpPr txBox="1"/>
            <p:nvPr/>
          </p:nvSpPr>
          <p:spPr bwMode="auto">
            <a:xfrm>
              <a:off x="8514814" y="5190207"/>
              <a:ext cx="5302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28" name="TextBox 27">
              <a:extLst>
                <a:ext uri="{FF2B5EF4-FFF2-40B4-BE49-F238E27FC236}">
                  <a16:creationId xmlns:a16="http://schemas.microsoft.com/office/drawing/2014/main" id="{C5C15D29-2ED3-0FBD-1858-D981A3928F3A}"/>
                </a:ext>
              </a:extLst>
            </p:cNvPr>
            <p:cNvSpPr txBox="1"/>
            <p:nvPr/>
          </p:nvSpPr>
          <p:spPr bwMode="auto">
            <a:xfrm>
              <a:off x="8985591" y="5183277"/>
              <a:ext cx="5302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29" name="TextBox 28">
              <a:extLst>
                <a:ext uri="{FF2B5EF4-FFF2-40B4-BE49-F238E27FC236}">
                  <a16:creationId xmlns:a16="http://schemas.microsoft.com/office/drawing/2014/main" id="{55526DA9-A208-F33C-1804-B39DF9A7B71A}"/>
                </a:ext>
              </a:extLst>
            </p:cNvPr>
            <p:cNvSpPr txBox="1"/>
            <p:nvPr/>
          </p:nvSpPr>
          <p:spPr bwMode="auto">
            <a:xfrm>
              <a:off x="9446740" y="5183276"/>
              <a:ext cx="5302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30" name="TextBox 29">
              <a:extLst>
                <a:ext uri="{FF2B5EF4-FFF2-40B4-BE49-F238E27FC236}">
                  <a16:creationId xmlns:a16="http://schemas.microsoft.com/office/drawing/2014/main" id="{F02A72C1-0559-81E7-636C-8393AA88574C}"/>
                </a:ext>
              </a:extLst>
            </p:cNvPr>
            <p:cNvSpPr txBox="1"/>
            <p:nvPr/>
          </p:nvSpPr>
          <p:spPr bwMode="auto">
            <a:xfrm>
              <a:off x="9907890" y="5179297"/>
              <a:ext cx="5302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31" name="TextBox 30">
              <a:extLst>
                <a:ext uri="{FF2B5EF4-FFF2-40B4-BE49-F238E27FC236}">
                  <a16:creationId xmlns:a16="http://schemas.microsoft.com/office/drawing/2014/main" id="{CD3DC16B-AC11-3681-3CE9-0E200110A831}"/>
                </a:ext>
              </a:extLst>
            </p:cNvPr>
            <p:cNvSpPr txBox="1"/>
            <p:nvPr/>
          </p:nvSpPr>
          <p:spPr bwMode="auto">
            <a:xfrm>
              <a:off x="10434976" y="5172364"/>
              <a:ext cx="3984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32" name="TextBox 31">
              <a:extLst>
                <a:ext uri="{FF2B5EF4-FFF2-40B4-BE49-F238E27FC236}">
                  <a16:creationId xmlns:a16="http://schemas.microsoft.com/office/drawing/2014/main" id="{AB5C21C8-9B4E-0C94-7207-9D80C26EF9C2}"/>
                </a:ext>
              </a:extLst>
            </p:cNvPr>
            <p:cNvSpPr txBox="1"/>
            <p:nvPr/>
          </p:nvSpPr>
          <p:spPr bwMode="auto">
            <a:xfrm>
              <a:off x="10839818" y="5172366"/>
              <a:ext cx="5302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33" name="TextBox 32">
              <a:extLst>
                <a:ext uri="{FF2B5EF4-FFF2-40B4-BE49-F238E27FC236}">
                  <a16:creationId xmlns:a16="http://schemas.microsoft.com/office/drawing/2014/main" id="{BE4935B9-2C1C-1751-2321-E679C487DA7C}"/>
                </a:ext>
              </a:extLst>
            </p:cNvPr>
            <p:cNvSpPr txBox="1"/>
            <p:nvPr/>
          </p:nvSpPr>
          <p:spPr bwMode="auto">
            <a:xfrm>
              <a:off x="11300967" y="5172365"/>
              <a:ext cx="5302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34" name="TextBox 33">
              <a:extLst>
                <a:ext uri="{FF2B5EF4-FFF2-40B4-BE49-F238E27FC236}">
                  <a16:creationId xmlns:a16="http://schemas.microsoft.com/office/drawing/2014/main" id="{A73BBE41-146E-5CBA-5136-C440CFB78F42}"/>
                </a:ext>
              </a:extLst>
            </p:cNvPr>
            <p:cNvSpPr txBox="1"/>
            <p:nvPr/>
          </p:nvSpPr>
          <p:spPr bwMode="auto">
            <a:xfrm>
              <a:off x="11777852" y="5183275"/>
              <a:ext cx="5302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grpSp>
      <p:grpSp>
        <p:nvGrpSpPr>
          <p:cNvPr id="35" name="Group 34">
            <a:extLst>
              <a:ext uri="{FF2B5EF4-FFF2-40B4-BE49-F238E27FC236}">
                <a16:creationId xmlns:a16="http://schemas.microsoft.com/office/drawing/2014/main" id="{080C5D01-500B-DD78-7BA0-CEB52488AB1A}"/>
              </a:ext>
            </a:extLst>
          </p:cNvPr>
          <p:cNvGrpSpPr/>
          <p:nvPr/>
        </p:nvGrpSpPr>
        <p:grpSpPr>
          <a:xfrm>
            <a:off x="7822546" y="4751763"/>
            <a:ext cx="2567259" cy="56071"/>
            <a:chOff x="8308559" y="5172365"/>
            <a:chExt cx="3734435" cy="63002"/>
          </a:xfrm>
        </p:grpSpPr>
        <p:grpSp>
          <p:nvGrpSpPr>
            <p:cNvPr id="36" name="Group 35">
              <a:extLst>
                <a:ext uri="{FF2B5EF4-FFF2-40B4-BE49-F238E27FC236}">
                  <a16:creationId xmlns:a16="http://schemas.microsoft.com/office/drawing/2014/main" id="{75BEAAC5-22FD-2CC2-9B70-09A64009067C}"/>
                </a:ext>
              </a:extLst>
            </p:cNvPr>
            <p:cNvGrpSpPr/>
            <p:nvPr/>
          </p:nvGrpSpPr>
          <p:grpSpPr>
            <a:xfrm rot="5400000">
              <a:off x="9447737" y="4033188"/>
              <a:ext cx="63001" cy="2341358"/>
              <a:chOff x="7248759" y="874295"/>
              <a:chExt cx="74462" cy="1668379"/>
            </a:xfrm>
          </p:grpSpPr>
          <p:cxnSp>
            <p:nvCxnSpPr>
              <p:cNvPr id="41" name="Straight Connector 40">
                <a:extLst>
                  <a:ext uri="{FF2B5EF4-FFF2-40B4-BE49-F238E27FC236}">
                    <a16:creationId xmlns:a16="http://schemas.microsoft.com/office/drawing/2014/main" id="{BCE20CDB-539D-4A46-8F1D-850B175191C9}"/>
                  </a:ext>
                </a:extLst>
              </p:cNvPr>
              <p:cNvCxnSpPr>
                <a:cxnSpLocks/>
              </p:cNvCxnSpPr>
              <p:nvPr/>
            </p:nvCxnSpPr>
            <p:spPr bwMode="auto">
              <a:xfrm>
                <a:off x="7248759" y="874295"/>
                <a:ext cx="74462"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98D3C219-0714-AE02-3DDB-74E67D01B758}"/>
                  </a:ext>
                </a:extLst>
              </p:cNvPr>
              <p:cNvCxnSpPr>
                <a:cxnSpLocks/>
              </p:cNvCxnSpPr>
              <p:nvPr/>
            </p:nvCxnSpPr>
            <p:spPr bwMode="auto">
              <a:xfrm>
                <a:off x="7248759" y="1207971"/>
                <a:ext cx="74462"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01892E87-D551-101B-2DA4-1DA1C1B9DEF3}"/>
                  </a:ext>
                </a:extLst>
              </p:cNvPr>
              <p:cNvCxnSpPr>
                <a:cxnSpLocks/>
              </p:cNvCxnSpPr>
              <p:nvPr/>
            </p:nvCxnSpPr>
            <p:spPr bwMode="auto">
              <a:xfrm>
                <a:off x="7248759" y="1541647"/>
                <a:ext cx="74462"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DC9464A6-6225-5E6E-2709-83D7BB396D51}"/>
                  </a:ext>
                </a:extLst>
              </p:cNvPr>
              <p:cNvCxnSpPr>
                <a:cxnSpLocks/>
              </p:cNvCxnSpPr>
              <p:nvPr/>
            </p:nvCxnSpPr>
            <p:spPr bwMode="auto">
              <a:xfrm>
                <a:off x="7248759" y="1875323"/>
                <a:ext cx="74462"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07B279BC-F25A-6DE9-FF71-3C9B2331A1F4}"/>
                  </a:ext>
                </a:extLst>
              </p:cNvPr>
              <p:cNvCxnSpPr>
                <a:cxnSpLocks/>
              </p:cNvCxnSpPr>
              <p:nvPr/>
            </p:nvCxnSpPr>
            <p:spPr bwMode="auto">
              <a:xfrm>
                <a:off x="7248759" y="2208999"/>
                <a:ext cx="74462"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8E2A89AB-52A1-DB2E-2E17-A008048225CD}"/>
                  </a:ext>
                </a:extLst>
              </p:cNvPr>
              <p:cNvCxnSpPr>
                <a:cxnSpLocks/>
              </p:cNvCxnSpPr>
              <p:nvPr/>
            </p:nvCxnSpPr>
            <p:spPr bwMode="auto">
              <a:xfrm>
                <a:off x="7248759" y="2542674"/>
                <a:ext cx="74462" cy="0"/>
              </a:xfrm>
              <a:prstGeom prst="line">
                <a:avLst/>
              </a:prstGeom>
              <a:noFill/>
              <a:ln w="28575" cap="flat" cmpd="sng" algn="ctr">
                <a:solidFill>
                  <a:schemeClr val="bg1"/>
                </a:solidFill>
                <a:prstDash val="solid"/>
                <a:round/>
                <a:headEnd type="none" w="med" len="med"/>
                <a:tailEnd type="none" w="med" len="med"/>
              </a:ln>
              <a:effectLst/>
            </p:spPr>
          </p:cxnSp>
        </p:grpSp>
        <p:grpSp>
          <p:nvGrpSpPr>
            <p:cNvPr id="37" name="Group 36">
              <a:extLst>
                <a:ext uri="{FF2B5EF4-FFF2-40B4-BE49-F238E27FC236}">
                  <a16:creationId xmlns:a16="http://schemas.microsoft.com/office/drawing/2014/main" id="{9DE959C2-905B-8749-66F5-82EEDA38A4B8}"/>
                </a:ext>
              </a:extLst>
            </p:cNvPr>
            <p:cNvGrpSpPr/>
            <p:nvPr/>
          </p:nvGrpSpPr>
          <p:grpSpPr>
            <a:xfrm rot="5400000">
              <a:off x="11543221" y="4735594"/>
              <a:ext cx="63001" cy="936544"/>
              <a:chOff x="7248759" y="874295"/>
              <a:chExt cx="74462" cy="667352"/>
            </a:xfrm>
          </p:grpSpPr>
          <p:cxnSp>
            <p:nvCxnSpPr>
              <p:cNvPr id="38" name="Straight Connector 37">
                <a:extLst>
                  <a:ext uri="{FF2B5EF4-FFF2-40B4-BE49-F238E27FC236}">
                    <a16:creationId xmlns:a16="http://schemas.microsoft.com/office/drawing/2014/main" id="{6D272DCC-1DC9-D397-42F7-2C3420C52E9C}"/>
                  </a:ext>
                </a:extLst>
              </p:cNvPr>
              <p:cNvCxnSpPr>
                <a:cxnSpLocks/>
              </p:cNvCxnSpPr>
              <p:nvPr/>
            </p:nvCxnSpPr>
            <p:spPr bwMode="auto">
              <a:xfrm>
                <a:off x="7248759" y="874295"/>
                <a:ext cx="74462"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3FFCBB7A-BAF5-AD84-CE1A-CAA62DC5861A}"/>
                  </a:ext>
                </a:extLst>
              </p:cNvPr>
              <p:cNvCxnSpPr>
                <a:cxnSpLocks/>
              </p:cNvCxnSpPr>
              <p:nvPr/>
            </p:nvCxnSpPr>
            <p:spPr bwMode="auto">
              <a:xfrm>
                <a:off x="7248759" y="1207971"/>
                <a:ext cx="74462"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3AAC0E0E-A08E-B8EA-2788-F5C4F5525AD4}"/>
                  </a:ext>
                </a:extLst>
              </p:cNvPr>
              <p:cNvCxnSpPr>
                <a:cxnSpLocks/>
              </p:cNvCxnSpPr>
              <p:nvPr/>
            </p:nvCxnSpPr>
            <p:spPr bwMode="auto">
              <a:xfrm>
                <a:off x="7248759" y="1541647"/>
                <a:ext cx="74462"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47" name="Group 46">
            <a:extLst>
              <a:ext uri="{FF2B5EF4-FFF2-40B4-BE49-F238E27FC236}">
                <a16:creationId xmlns:a16="http://schemas.microsoft.com/office/drawing/2014/main" id="{CCBAF889-B385-257F-02EB-D71DD0D7D0EF}"/>
              </a:ext>
            </a:extLst>
          </p:cNvPr>
          <p:cNvGrpSpPr/>
          <p:nvPr/>
        </p:nvGrpSpPr>
        <p:grpSpPr>
          <a:xfrm>
            <a:off x="10713985" y="4754485"/>
            <a:ext cx="321917" cy="56070"/>
            <a:chOff x="10715537" y="5331696"/>
            <a:chExt cx="321917" cy="56070"/>
          </a:xfrm>
        </p:grpSpPr>
        <p:cxnSp>
          <p:nvCxnSpPr>
            <p:cNvPr id="48" name="Straight Connector 47">
              <a:extLst>
                <a:ext uri="{FF2B5EF4-FFF2-40B4-BE49-F238E27FC236}">
                  <a16:creationId xmlns:a16="http://schemas.microsoft.com/office/drawing/2014/main" id="{92882C25-670C-864C-770F-92E0364DC176}"/>
                </a:ext>
              </a:extLst>
            </p:cNvPr>
            <p:cNvCxnSpPr>
              <a:cxnSpLocks/>
            </p:cNvCxnSpPr>
            <p:nvPr/>
          </p:nvCxnSpPr>
          <p:spPr bwMode="auto">
            <a:xfrm rot="5400000">
              <a:off x="11009419" y="5359731"/>
              <a:ext cx="56070"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0C60CA60-1E8F-7C99-157A-6B7718A8FA23}"/>
                </a:ext>
              </a:extLst>
            </p:cNvPr>
            <p:cNvCxnSpPr>
              <a:cxnSpLocks/>
            </p:cNvCxnSpPr>
            <p:nvPr/>
          </p:nvCxnSpPr>
          <p:spPr bwMode="auto">
            <a:xfrm rot="5400000">
              <a:off x="10687502" y="5359731"/>
              <a:ext cx="56070" cy="0"/>
            </a:xfrm>
            <a:prstGeom prst="line">
              <a:avLst/>
            </a:prstGeom>
            <a:noFill/>
            <a:ln w="28575" cap="flat" cmpd="sng" algn="ctr">
              <a:solidFill>
                <a:schemeClr val="bg1"/>
              </a:solidFill>
              <a:prstDash val="solid"/>
              <a:round/>
              <a:headEnd type="none" w="med" len="med"/>
              <a:tailEnd type="none" w="med" len="med"/>
            </a:ln>
            <a:effectLst/>
          </p:spPr>
        </p:cxnSp>
      </p:grpSp>
      <p:sp>
        <p:nvSpPr>
          <p:cNvPr id="50" name="TextBox 49">
            <a:extLst>
              <a:ext uri="{FF2B5EF4-FFF2-40B4-BE49-F238E27FC236}">
                <a16:creationId xmlns:a16="http://schemas.microsoft.com/office/drawing/2014/main" id="{C6147089-FA84-1FC3-A4BB-86E8C1B6A046}"/>
              </a:ext>
            </a:extLst>
          </p:cNvPr>
          <p:cNvSpPr txBox="1"/>
          <p:nvPr/>
        </p:nvSpPr>
        <p:spPr bwMode="auto">
          <a:xfrm>
            <a:off x="10540113" y="477719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51" name="TextBox 50">
            <a:extLst>
              <a:ext uri="{FF2B5EF4-FFF2-40B4-BE49-F238E27FC236}">
                <a16:creationId xmlns:a16="http://schemas.microsoft.com/office/drawing/2014/main" id="{7F2AE378-E877-9714-2D74-D13DBE996048}"/>
              </a:ext>
            </a:extLst>
          </p:cNvPr>
          <p:cNvSpPr txBox="1"/>
          <p:nvPr/>
        </p:nvSpPr>
        <p:spPr bwMode="auto">
          <a:xfrm>
            <a:off x="10824840" y="4788106"/>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52" name="TextBox 51">
            <a:extLst>
              <a:ext uri="{FF2B5EF4-FFF2-40B4-BE49-F238E27FC236}">
                <a16:creationId xmlns:a16="http://schemas.microsoft.com/office/drawing/2014/main" id="{F2DA20C6-A104-8B9F-798B-29E49F7267FF}"/>
              </a:ext>
            </a:extLst>
          </p:cNvPr>
          <p:cNvSpPr txBox="1"/>
          <p:nvPr/>
        </p:nvSpPr>
        <p:spPr bwMode="auto">
          <a:xfrm>
            <a:off x="9123008" y="5004465"/>
            <a:ext cx="8059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Rate (%)</a:t>
            </a:r>
          </a:p>
        </p:txBody>
      </p:sp>
      <p:sp>
        <p:nvSpPr>
          <p:cNvPr id="53" name="TextBox 52">
            <a:extLst>
              <a:ext uri="{FF2B5EF4-FFF2-40B4-BE49-F238E27FC236}">
                <a16:creationId xmlns:a16="http://schemas.microsoft.com/office/drawing/2014/main" id="{88553BAB-6DE3-97C1-DD15-7A16D7ABEE04}"/>
              </a:ext>
            </a:extLst>
          </p:cNvPr>
          <p:cNvSpPr txBox="1"/>
          <p:nvPr/>
        </p:nvSpPr>
        <p:spPr bwMode="auto">
          <a:xfrm>
            <a:off x="7357873" y="2219425"/>
            <a:ext cx="4634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CRS</a:t>
            </a:r>
          </a:p>
        </p:txBody>
      </p:sp>
      <p:sp>
        <p:nvSpPr>
          <p:cNvPr id="54" name="TextBox 53">
            <a:extLst>
              <a:ext uri="{FF2B5EF4-FFF2-40B4-BE49-F238E27FC236}">
                <a16:creationId xmlns:a16="http://schemas.microsoft.com/office/drawing/2014/main" id="{D367A58A-ED28-F483-705E-7D117765A8A0}"/>
              </a:ext>
            </a:extLst>
          </p:cNvPr>
          <p:cNvSpPr txBox="1"/>
          <p:nvPr/>
        </p:nvSpPr>
        <p:spPr bwMode="auto">
          <a:xfrm>
            <a:off x="6696281" y="2668321"/>
            <a:ext cx="11250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Neutropenia</a:t>
            </a:r>
          </a:p>
        </p:txBody>
      </p:sp>
      <p:sp>
        <p:nvSpPr>
          <p:cNvPr id="55" name="TextBox 54">
            <a:extLst>
              <a:ext uri="{FF2B5EF4-FFF2-40B4-BE49-F238E27FC236}">
                <a16:creationId xmlns:a16="http://schemas.microsoft.com/office/drawing/2014/main" id="{2E4A1D7C-C90A-B063-F9E4-8D59F94E169A}"/>
              </a:ext>
            </a:extLst>
          </p:cNvPr>
          <p:cNvSpPr txBox="1"/>
          <p:nvPr/>
        </p:nvSpPr>
        <p:spPr bwMode="auto">
          <a:xfrm>
            <a:off x="7062792" y="3133676"/>
            <a:ext cx="7585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Anemia</a:t>
            </a:r>
          </a:p>
        </p:txBody>
      </p:sp>
      <p:sp>
        <p:nvSpPr>
          <p:cNvPr id="56" name="TextBox 55">
            <a:extLst>
              <a:ext uri="{FF2B5EF4-FFF2-40B4-BE49-F238E27FC236}">
                <a16:creationId xmlns:a16="http://schemas.microsoft.com/office/drawing/2014/main" id="{45582C25-E922-A325-7D15-8FA4452DCEB9}"/>
              </a:ext>
            </a:extLst>
          </p:cNvPr>
          <p:cNvSpPr txBox="1"/>
          <p:nvPr/>
        </p:nvSpPr>
        <p:spPr bwMode="auto">
          <a:xfrm>
            <a:off x="6222627" y="3507836"/>
            <a:ext cx="15987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Thrombocytopenia</a:t>
            </a:r>
          </a:p>
        </p:txBody>
      </p:sp>
      <p:sp>
        <p:nvSpPr>
          <p:cNvPr id="57" name="TextBox 56">
            <a:extLst>
              <a:ext uri="{FF2B5EF4-FFF2-40B4-BE49-F238E27FC236}">
                <a16:creationId xmlns:a16="http://schemas.microsoft.com/office/drawing/2014/main" id="{4CA31EC9-343B-BDCA-1ED6-A7A370A4B72F}"/>
              </a:ext>
            </a:extLst>
          </p:cNvPr>
          <p:cNvSpPr txBox="1"/>
          <p:nvPr/>
        </p:nvSpPr>
        <p:spPr bwMode="auto">
          <a:xfrm>
            <a:off x="7090300" y="3923453"/>
            <a:ext cx="7310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Pyrexia</a:t>
            </a:r>
          </a:p>
        </p:txBody>
      </p:sp>
      <p:sp>
        <p:nvSpPr>
          <p:cNvPr id="58" name="TextBox 57">
            <a:extLst>
              <a:ext uri="{FF2B5EF4-FFF2-40B4-BE49-F238E27FC236}">
                <a16:creationId xmlns:a16="http://schemas.microsoft.com/office/drawing/2014/main" id="{D35E1B1E-0E75-BF7E-FB91-8D27231F0C8A}"/>
              </a:ext>
            </a:extLst>
          </p:cNvPr>
          <p:cNvSpPr txBox="1"/>
          <p:nvPr/>
        </p:nvSpPr>
        <p:spPr bwMode="auto">
          <a:xfrm>
            <a:off x="6176973" y="4386160"/>
            <a:ext cx="16443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Hypophosphatemia</a:t>
            </a:r>
          </a:p>
        </p:txBody>
      </p:sp>
      <p:sp>
        <p:nvSpPr>
          <p:cNvPr id="59" name="TextBox 58">
            <a:extLst>
              <a:ext uri="{FF2B5EF4-FFF2-40B4-BE49-F238E27FC236}">
                <a16:creationId xmlns:a16="http://schemas.microsoft.com/office/drawing/2014/main" id="{71A550CC-B9F6-E95C-A11D-1D6467664584}"/>
              </a:ext>
            </a:extLst>
          </p:cNvPr>
          <p:cNvSpPr txBox="1"/>
          <p:nvPr/>
        </p:nvSpPr>
        <p:spPr bwMode="auto">
          <a:xfrm>
            <a:off x="8556065" y="1809309"/>
            <a:ext cx="7087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Any AE</a:t>
            </a:r>
          </a:p>
        </p:txBody>
      </p:sp>
      <p:sp>
        <p:nvSpPr>
          <p:cNvPr id="60" name="TextBox 59">
            <a:extLst>
              <a:ext uri="{FF2B5EF4-FFF2-40B4-BE49-F238E27FC236}">
                <a16:creationId xmlns:a16="http://schemas.microsoft.com/office/drawing/2014/main" id="{6AEE228B-9031-0273-09EB-CCAC1B7FA4AD}"/>
              </a:ext>
            </a:extLst>
          </p:cNvPr>
          <p:cNvSpPr txBox="1"/>
          <p:nvPr/>
        </p:nvSpPr>
        <p:spPr bwMode="auto">
          <a:xfrm>
            <a:off x="9548049" y="1809308"/>
            <a:ext cx="9877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Related AE</a:t>
            </a:r>
          </a:p>
        </p:txBody>
      </p:sp>
      <p:sp>
        <p:nvSpPr>
          <p:cNvPr id="61" name="TextBox 60">
            <a:extLst>
              <a:ext uri="{FF2B5EF4-FFF2-40B4-BE49-F238E27FC236}">
                <a16:creationId xmlns:a16="http://schemas.microsoft.com/office/drawing/2014/main" id="{5DF1FA5F-0616-475C-A29A-2253AEAE7661}"/>
              </a:ext>
            </a:extLst>
          </p:cNvPr>
          <p:cNvSpPr txBox="1"/>
          <p:nvPr/>
        </p:nvSpPr>
        <p:spPr bwMode="auto">
          <a:xfrm>
            <a:off x="6980911" y="1501529"/>
            <a:ext cx="42309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AEs (≥15%) by Grade and Relationship with </a:t>
            </a:r>
            <a:r>
              <a:rPr lang="en-US" sz="1400" b="1" dirty="0" err="1">
                <a:solidFill>
                  <a:schemeClr val="bg1"/>
                </a:solidFill>
                <a:latin typeface="Calibri" panose="020F0502020204030204" pitchFamily="34" charset="0"/>
              </a:rPr>
              <a:t>Glofitamab</a:t>
            </a:r>
            <a:endParaRPr lang="en-US" sz="1400" b="1" dirty="0">
              <a:solidFill>
                <a:schemeClr val="bg1"/>
              </a:solidFill>
              <a:latin typeface="Calibri" panose="020F0502020204030204" pitchFamily="34" charset="0"/>
            </a:endParaRPr>
          </a:p>
        </p:txBody>
      </p:sp>
      <p:sp>
        <p:nvSpPr>
          <p:cNvPr id="62" name="TextBox 61">
            <a:extLst>
              <a:ext uri="{FF2B5EF4-FFF2-40B4-BE49-F238E27FC236}">
                <a16:creationId xmlns:a16="http://schemas.microsoft.com/office/drawing/2014/main" id="{30C1A63F-FEAD-07B0-233A-4AE59BA5007B}"/>
              </a:ext>
            </a:extLst>
          </p:cNvPr>
          <p:cNvSpPr txBox="1"/>
          <p:nvPr/>
        </p:nvSpPr>
        <p:spPr bwMode="auto">
          <a:xfrm>
            <a:off x="10766089" y="2896613"/>
            <a:ext cx="628249"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dirty="0">
                <a:solidFill>
                  <a:schemeClr val="bg1"/>
                </a:solidFill>
                <a:latin typeface="Calibri" panose="020F0502020204030204" pitchFamily="34" charset="0"/>
              </a:rPr>
              <a:t>Grade</a:t>
            </a:r>
          </a:p>
          <a:p>
            <a:pPr algn="ctr">
              <a:lnSpc>
                <a:spcPct val="100000"/>
              </a:lnSpc>
              <a:spcAft>
                <a:spcPct val="0"/>
              </a:spcAft>
              <a:buClrTx/>
              <a:buFontTx/>
              <a:buNone/>
            </a:pPr>
            <a:r>
              <a:rPr lang="en-US" sz="1400" dirty="0">
                <a:solidFill>
                  <a:schemeClr val="bg1"/>
                </a:solidFill>
                <a:latin typeface="Calibri" panose="020F0502020204030204" pitchFamily="34" charset="0"/>
              </a:rPr>
              <a:t>1</a:t>
            </a:r>
          </a:p>
          <a:p>
            <a:pPr algn="ctr">
              <a:lnSpc>
                <a:spcPct val="100000"/>
              </a:lnSpc>
              <a:spcAft>
                <a:spcPct val="0"/>
              </a:spcAft>
              <a:buClrTx/>
              <a:buFontTx/>
              <a:buNone/>
            </a:pPr>
            <a:r>
              <a:rPr lang="en-US" sz="1400" dirty="0">
                <a:solidFill>
                  <a:schemeClr val="bg1"/>
                </a:solidFill>
                <a:latin typeface="Calibri" panose="020F0502020204030204" pitchFamily="34" charset="0"/>
              </a:rPr>
              <a:t>2</a:t>
            </a:r>
          </a:p>
          <a:p>
            <a:pPr algn="ctr">
              <a:lnSpc>
                <a:spcPct val="100000"/>
              </a:lnSpc>
              <a:spcAft>
                <a:spcPct val="0"/>
              </a:spcAft>
              <a:buClrTx/>
              <a:buFontTx/>
              <a:buNone/>
            </a:pPr>
            <a:r>
              <a:rPr lang="en-US" sz="1400" dirty="0">
                <a:solidFill>
                  <a:schemeClr val="bg1"/>
                </a:solidFill>
                <a:latin typeface="Calibri" panose="020F0502020204030204" pitchFamily="34" charset="0"/>
              </a:rPr>
              <a:t>3</a:t>
            </a:r>
          </a:p>
          <a:p>
            <a:pPr algn="ctr">
              <a:lnSpc>
                <a:spcPct val="100000"/>
              </a:lnSpc>
              <a:spcAft>
                <a:spcPct val="0"/>
              </a:spcAft>
              <a:buClrTx/>
              <a:buFontTx/>
              <a:buNone/>
            </a:pPr>
            <a:r>
              <a:rPr lang="en-US" sz="1400" dirty="0">
                <a:solidFill>
                  <a:schemeClr val="bg1"/>
                </a:solidFill>
                <a:latin typeface="Calibri" panose="020F0502020204030204" pitchFamily="34" charset="0"/>
              </a:rPr>
              <a:t>4</a:t>
            </a:r>
          </a:p>
        </p:txBody>
      </p:sp>
      <p:grpSp>
        <p:nvGrpSpPr>
          <p:cNvPr id="63" name="Group 62">
            <a:extLst>
              <a:ext uri="{FF2B5EF4-FFF2-40B4-BE49-F238E27FC236}">
                <a16:creationId xmlns:a16="http://schemas.microsoft.com/office/drawing/2014/main" id="{635B6F85-4AF6-F409-8FDA-71A968DB1D9C}"/>
              </a:ext>
            </a:extLst>
          </p:cNvPr>
          <p:cNvGrpSpPr/>
          <p:nvPr/>
        </p:nvGrpSpPr>
        <p:grpSpPr>
          <a:xfrm rot="10800000">
            <a:off x="10857375" y="3224350"/>
            <a:ext cx="100292" cy="723931"/>
            <a:chOff x="11342792" y="3651882"/>
            <a:chExt cx="100292" cy="723931"/>
          </a:xfrm>
        </p:grpSpPr>
        <p:sp>
          <p:nvSpPr>
            <p:cNvPr id="64" name="Rectangle 63">
              <a:extLst>
                <a:ext uri="{FF2B5EF4-FFF2-40B4-BE49-F238E27FC236}">
                  <a16:creationId xmlns:a16="http://schemas.microsoft.com/office/drawing/2014/main" id="{559E3126-1A91-1B71-7699-69804B69FE27}"/>
                </a:ext>
              </a:extLst>
            </p:cNvPr>
            <p:cNvSpPr/>
            <p:nvPr/>
          </p:nvSpPr>
          <p:spPr bwMode="auto">
            <a:xfrm>
              <a:off x="11343241" y="3651882"/>
              <a:ext cx="99394" cy="9939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 name="Rectangle 64">
              <a:extLst>
                <a:ext uri="{FF2B5EF4-FFF2-40B4-BE49-F238E27FC236}">
                  <a16:creationId xmlns:a16="http://schemas.microsoft.com/office/drawing/2014/main" id="{B3FA90E4-318F-68B4-66B7-389746B4E35E}"/>
                </a:ext>
              </a:extLst>
            </p:cNvPr>
            <p:cNvSpPr/>
            <p:nvPr/>
          </p:nvSpPr>
          <p:spPr bwMode="auto">
            <a:xfrm>
              <a:off x="11342792" y="3854771"/>
              <a:ext cx="99394" cy="99394"/>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Rectangle 65">
              <a:extLst>
                <a:ext uri="{FF2B5EF4-FFF2-40B4-BE49-F238E27FC236}">
                  <a16:creationId xmlns:a16="http://schemas.microsoft.com/office/drawing/2014/main" id="{DD37E6E0-04C2-89C9-CB9A-AD85CE40DE61}"/>
                </a:ext>
              </a:extLst>
            </p:cNvPr>
            <p:cNvSpPr/>
            <p:nvPr/>
          </p:nvSpPr>
          <p:spPr bwMode="auto">
            <a:xfrm>
              <a:off x="11343690" y="4073530"/>
              <a:ext cx="99394" cy="99394"/>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 name="Rectangle 66">
              <a:extLst>
                <a:ext uri="{FF2B5EF4-FFF2-40B4-BE49-F238E27FC236}">
                  <a16:creationId xmlns:a16="http://schemas.microsoft.com/office/drawing/2014/main" id="{89EEF983-1DBD-CB56-9ECA-E0AFBCE8CA9E}"/>
                </a:ext>
              </a:extLst>
            </p:cNvPr>
            <p:cNvSpPr/>
            <p:nvPr/>
          </p:nvSpPr>
          <p:spPr bwMode="auto">
            <a:xfrm>
              <a:off x="11343241" y="4276419"/>
              <a:ext cx="99394" cy="99394"/>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68" name="Rectangle 67">
            <a:extLst>
              <a:ext uri="{FF2B5EF4-FFF2-40B4-BE49-F238E27FC236}">
                <a16:creationId xmlns:a16="http://schemas.microsoft.com/office/drawing/2014/main" id="{F22383AC-700B-975E-1F5B-180EDF37AD09}"/>
              </a:ext>
            </a:extLst>
          </p:cNvPr>
          <p:cNvSpPr/>
          <p:nvPr/>
        </p:nvSpPr>
        <p:spPr bwMode="auto">
          <a:xfrm>
            <a:off x="8669471" y="2211345"/>
            <a:ext cx="755728" cy="315857"/>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 name="Rectangle 68">
            <a:extLst>
              <a:ext uri="{FF2B5EF4-FFF2-40B4-BE49-F238E27FC236}">
                <a16:creationId xmlns:a16="http://schemas.microsoft.com/office/drawing/2014/main" id="{767968F4-D93A-66BD-EA4B-529DF085B1BC}"/>
              </a:ext>
            </a:extLst>
          </p:cNvPr>
          <p:cNvSpPr/>
          <p:nvPr/>
        </p:nvSpPr>
        <p:spPr bwMode="auto">
          <a:xfrm>
            <a:off x="8478929" y="2211345"/>
            <a:ext cx="195989" cy="315857"/>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 name="Rectangle 69">
            <a:extLst>
              <a:ext uri="{FF2B5EF4-FFF2-40B4-BE49-F238E27FC236}">
                <a16:creationId xmlns:a16="http://schemas.microsoft.com/office/drawing/2014/main" id="{7A7D38E3-709C-DD27-D68C-50C45115F964}"/>
              </a:ext>
            </a:extLst>
          </p:cNvPr>
          <p:cNvSpPr/>
          <p:nvPr/>
        </p:nvSpPr>
        <p:spPr bwMode="auto">
          <a:xfrm>
            <a:off x="8422513" y="2212578"/>
            <a:ext cx="45719" cy="31585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 name="Rectangle 70">
            <a:extLst>
              <a:ext uri="{FF2B5EF4-FFF2-40B4-BE49-F238E27FC236}">
                <a16:creationId xmlns:a16="http://schemas.microsoft.com/office/drawing/2014/main" id="{5E5CD5C3-4128-95CB-85FD-5C8BC5091E47}"/>
              </a:ext>
            </a:extLst>
          </p:cNvPr>
          <p:cNvSpPr/>
          <p:nvPr/>
        </p:nvSpPr>
        <p:spPr bwMode="auto">
          <a:xfrm>
            <a:off x="8447476" y="2211345"/>
            <a:ext cx="45719" cy="315857"/>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 name="Rectangle 71">
            <a:extLst>
              <a:ext uri="{FF2B5EF4-FFF2-40B4-BE49-F238E27FC236}">
                <a16:creationId xmlns:a16="http://schemas.microsoft.com/office/drawing/2014/main" id="{6B4B1F6F-276A-A01A-5635-F3481CC7B457}"/>
              </a:ext>
            </a:extLst>
          </p:cNvPr>
          <p:cNvSpPr/>
          <p:nvPr/>
        </p:nvSpPr>
        <p:spPr bwMode="auto">
          <a:xfrm>
            <a:off x="9354648" y="2645936"/>
            <a:ext cx="87310" cy="315857"/>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Rectangle 72">
            <a:extLst>
              <a:ext uri="{FF2B5EF4-FFF2-40B4-BE49-F238E27FC236}">
                <a16:creationId xmlns:a16="http://schemas.microsoft.com/office/drawing/2014/main" id="{BDD12558-48E1-74F0-A63A-084D1E573B31}"/>
              </a:ext>
            </a:extLst>
          </p:cNvPr>
          <p:cNvSpPr/>
          <p:nvPr/>
        </p:nvSpPr>
        <p:spPr bwMode="auto">
          <a:xfrm>
            <a:off x="9260329" y="2645936"/>
            <a:ext cx="94320" cy="315857"/>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Rectangle 73">
            <a:extLst>
              <a:ext uri="{FF2B5EF4-FFF2-40B4-BE49-F238E27FC236}">
                <a16:creationId xmlns:a16="http://schemas.microsoft.com/office/drawing/2014/main" id="{7976AE49-AF7D-FC69-B699-20D6533BAC67}"/>
              </a:ext>
            </a:extLst>
          </p:cNvPr>
          <p:cNvSpPr/>
          <p:nvPr/>
        </p:nvSpPr>
        <p:spPr bwMode="auto">
          <a:xfrm>
            <a:off x="8832643" y="2647169"/>
            <a:ext cx="155171" cy="31585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Rectangle 74">
            <a:extLst>
              <a:ext uri="{FF2B5EF4-FFF2-40B4-BE49-F238E27FC236}">
                <a16:creationId xmlns:a16="http://schemas.microsoft.com/office/drawing/2014/main" id="{4B26ED10-43F2-1C78-9531-BADF7ECD4DEF}"/>
              </a:ext>
            </a:extLst>
          </p:cNvPr>
          <p:cNvSpPr/>
          <p:nvPr/>
        </p:nvSpPr>
        <p:spPr bwMode="auto">
          <a:xfrm>
            <a:off x="8987818" y="2645936"/>
            <a:ext cx="272509" cy="315857"/>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Rectangle 75">
            <a:extLst>
              <a:ext uri="{FF2B5EF4-FFF2-40B4-BE49-F238E27FC236}">
                <a16:creationId xmlns:a16="http://schemas.microsoft.com/office/drawing/2014/main" id="{DAD9B090-3516-2BF6-3712-D7197C930F9A}"/>
              </a:ext>
            </a:extLst>
          </p:cNvPr>
          <p:cNvSpPr/>
          <p:nvPr/>
        </p:nvSpPr>
        <p:spPr bwMode="auto">
          <a:xfrm>
            <a:off x="9341001" y="3077304"/>
            <a:ext cx="94320" cy="315857"/>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Rectangle 76">
            <a:extLst>
              <a:ext uri="{FF2B5EF4-FFF2-40B4-BE49-F238E27FC236}">
                <a16:creationId xmlns:a16="http://schemas.microsoft.com/office/drawing/2014/main" id="{C708CDB6-1B97-6CCE-5615-D0B4A916BD23}"/>
              </a:ext>
            </a:extLst>
          </p:cNvPr>
          <p:cNvSpPr/>
          <p:nvPr/>
        </p:nvSpPr>
        <p:spPr bwMode="auto">
          <a:xfrm>
            <a:off x="9050468" y="3077304"/>
            <a:ext cx="289382" cy="315857"/>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Rectangle 77">
            <a:extLst>
              <a:ext uri="{FF2B5EF4-FFF2-40B4-BE49-F238E27FC236}">
                <a16:creationId xmlns:a16="http://schemas.microsoft.com/office/drawing/2014/main" id="{8BA93603-2077-8167-6009-3054CA8547DE}"/>
              </a:ext>
            </a:extLst>
          </p:cNvPr>
          <p:cNvSpPr/>
          <p:nvPr/>
        </p:nvSpPr>
        <p:spPr bwMode="auto">
          <a:xfrm>
            <a:off x="8950519" y="3077304"/>
            <a:ext cx="99948" cy="315857"/>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Rectangle 78">
            <a:extLst>
              <a:ext uri="{FF2B5EF4-FFF2-40B4-BE49-F238E27FC236}">
                <a16:creationId xmlns:a16="http://schemas.microsoft.com/office/drawing/2014/main" id="{41B32434-8AFF-6B11-F205-409292752B35}"/>
              </a:ext>
            </a:extLst>
          </p:cNvPr>
          <p:cNvSpPr/>
          <p:nvPr/>
        </p:nvSpPr>
        <p:spPr bwMode="auto">
          <a:xfrm>
            <a:off x="9289751" y="3500878"/>
            <a:ext cx="134073" cy="315857"/>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Rectangle 79">
            <a:extLst>
              <a:ext uri="{FF2B5EF4-FFF2-40B4-BE49-F238E27FC236}">
                <a16:creationId xmlns:a16="http://schemas.microsoft.com/office/drawing/2014/main" id="{5A386EB0-415D-3124-DE48-D0DC708FD833}"/>
              </a:ext>
            </a:extLst>
          </p:cNvPr>
          <p:cNvSpPr/>
          <p:nvPr/>
        </p:nvSpPr>
        <p:spPr bwMode="auto">
          <a:xfrm>
            <a:off x="9162004" y="3500878"/>
            <a:ext cx="134073" cy="315857"/>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 name="Rectangle 80">
            <a:extLst>
              <a:ext uri="{FF2B5EF4-FFF2-40B4-BE49-F238E27FC236}">
                <a16:creationId xmlns:a16="http://schemas.microsoft.com/office/drawing/2014/main" id="{2701EC2E-5E86-D609-816A-50CA4FCF1D34}"/>
              </a:ext>
            </a:extLst>
          </p:cNvPr>
          <p:cNvSpPr/>
          <p:nvPr/>
        </p:nvSpPr>
        <p:spPr bwMode="auto">
          <a:xfrm>
            <a:off x="9043086" y="3500877"/>
            <a:ext cx="45719" cy="31585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2" name="Rectangle 81">
            <a:extLst>
              <a:ext uri="{FF2B5EF4-FFF2-40B4-BE49-F238E27FC236}">
                <a16:creationId xmlns:a16="http://schemas.microsoft.com/office/drawing/2014/main" id="{B8EB8670-91D2-9C3F-E657-900845512DD7}"/>
              </a:ext>
            </a:extLst>
          </p:cNvPr>
          <p:cNvSpPr/>
          <p:nvPr/>
        </p:nvSpPr>
        <p:spPr bwMode="auto">
          <a:xfrm>
            <a:off x="9062044" y="3500878"/>
            <a:ext cx="104860" cy="315857"/>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Rectangle 82">
            <a:extLst>
              <a:ext uri="{FF2B5EF4-FFF2-40B4-BE49-F238E27FC236}">
                <a16:creationId xmlns:a16="http://schemas.microsoft.com/office/drawing/2014/main" id="{D57012AE-1002-C733-C07B-EFA4F00F91BC}"/>
              </a:ext>
            </a:extLst>
          </p:cNvPr>
          <p:cNvSpPr/>
          <p:nvPr/>
        </p:nvSpPr>
        <p:spPr bwMode="auto">
          <a:xfrm>
            <a:off x="9227363" y="3945561"/>
            <a:ext cx="196461" cy="315857"/>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Rectangle 83">
            <a:extLst>
              <a:ext uri="{FF2B5EF4-FFF2-40B4-BE49-F238E27FC236}">
                <a16:creationId xmlns:a16="http://schemas.microsoft.com/office/drawing/2014/main" id="{1441A4DA-255E-F7F3-A3E0-1E8DE83AD8CC}"/>
              </a:ext>
            </a:extLst>
          </p:cNvPr>
          <p:cNvSpPr/>
          <p:nvPr/>
        </p:nvSpPr>
        <p:spPr bwMode="auto">
          <a:xfrm>
            <a:off x="9145679" y="3945561"/>
            <a:ext cx="81684" cy="315857"/>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Rectangle 84">
            <a:extLst>
              <a:ext uri="{FF2B5EF4-FFF2-40B4-BE49-F238E27FC236}">
                <a16:creationId xmlns:a16="http://schemas.microsoft.com/office/drawing/2014/main" id="{78476E87-C151-DBDF-1593-3283C7307A9F}"/>
              </a:ext>
            </a:extLst>
          </p:cNvPr>
          <p:cNvSpPr/>
          <p:nvPr/>
        </p:nvSpPr>
        <p:spPr bwMode="auto">
          <a:xfrm>
            <a:off x="9313266" y="4367973"/>
            <a:ext cx="121978" cy="315857"/>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Rectangle 85">
            <a:extLst>
              <a:ext uri="{FF2B5EF4-FFF2-40B4-BE49-F238E27FC236}">
                <a16:creationId xmlns:a16="http://schemas.microsoft.com/office/drawing/2014/main" id="{4DC856E1-1BD8-C9C0-2E47-145BE25EFB41}"/>
              </a:ext>
            </a:extLst>
          </p:cNvPr>
          <p:cNvSpPr/>
          <p:nvPr/>
        </p:nvSpPr>
        <p:spPr bwMode="auto">
          <a:xfrm>
            <a:off x="9248876" y="4367973"/>
            <a:ext cx="64390" cy="315857"/>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7" name="Rectangle 86">
            <a:extLst>
              <a:ext uri="{FF2B5EF4-FFF2-40B4-BE49-F238E27FC236}">
                <a16:creationId xmlns:a16="http://schemas.microsoft.com/office/drawing/2014/main" id="{F8EC6F25-8579-A2A7-C04A-CC34792C5AEE}"/>
              </a:ext>
            </a:extLst>
          </p:cNvPr>
          <p:cNvSpPr/>
          <p:nvPr/>
        </p:nvSpPr>
        <p:spPr bwMode="auto">
          <a:xfrm>
            <a:off x="9160658" y="4367972"/>
            <a:ext cx="45719" cy="31585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Rectangle 87">
            <a:extLst>
              <a:ext uri="{FF2B5EF4-FFF2-40B4-BE49-F238E27FC236}">
                <a16:creationId xmlns:a16="http://schemas.microsoft.com/office/drawing/2014/main" id="{C39446A3-F801-7531-4065-3FDB5859F97D}"/>
              </a:ext>
            </a:extLst>
          </p:cNvPr>
          <p:cNvSpPr/>
          <p:nvPr/>
        </p:nvSpPr>
        <p:spPr bwMode="auto">
          <a:xfrm>
            <a:off x="9170777" y="4367973"/>
            <a:ext cx="83502" cy="315857"/>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Rectangle 88">
            <a:extLst>
              <a:ext uri="{FF2B5EF4-FFF2-40B4-BE49-F238E27FC236}">
                <a16:creationId xmlns:a16="http://schemas.microsoft.com/office/drawing/2014/main" id="{46B26CBA-DC2C-E924-46FA-4CD3C70CA6D4}"/>
              </a:ext>
            </a:extLst>
          </p:cNvPr>
          <p:cNvSpPr/>
          <p:nvPr/>
        </p:nvSpPr>
        <p:spPr bwMode="auto">
          <a:xfrm rot="10800000">
            <a:off x="9439381" y="2212714"/>
            <a:ext cx="755728" cy="315857"/>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Rectangle 89">
            <a:extLst>
              <a:ext uri="{FF2B5EF4-FFF2-40B4-BE49-F238E27FC236}">
                <a16:creationId xmlns:a16="http://schemas.microsoft.com/office/drawing/2014/main" id="{AFDA965E-C975-5B8A-AB84-6AC6C53B22D7}"/>
              </a:ext>
            </a:extLst>
          </p:cNvPr>
          <p:cNvSpPr/>
          <p:nvPr/>
        </p:nvSpPr>
        <p:spPr bwMode="auto">
          <a:xfrm rot="10800000">
            <a:off x="10195104" y="2212714"/>
            <a:ext cx="195989" cy="315857"/>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Rectangle 90">
            <a:extLst>
              <a:ext uri="{FF2B5EF4-FFF2-40B4-BE49-F238E27FC236}">
                <a16:creationId xmlns:a16="http://schemas.microsoft.com/office/drawing/2014/main" id="{F6E4761A-DD54-FC09-FDA9-36C3721777DE}"/>
              </a:ext>
            </a:extLst>
          </p:cNvPr>
          <p:cNvSpPr/>
          <p:nvPr/>
        </p:nvSpPr>
        <p:spPr bwMode="auto">
          <a:xfrm rot="10800000">
            <a:off x="10396348" y="2211481"/>
            <a:ext cx="45719" cy="31585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 name="Rectangle 91">
            <a:extLst>
              <a:ext uri="{FF2B5EF4-FFF2-40B4-BE49-F238E27FC236}">
                <a16:creationId xmlns:a16="http://schemas.microsoft.com/office/drawing/2014/main" id="{C38A9FD3-2563-98E3-EF15-04BDD85AC37D}"/>
              </a:ext>
            </a:extLst>
          </p:cNvPr>
          <p:cNvSpPr/>
          <p:nvPr/>
        </p:nvSpPr>
        <p:spPr bwMode="auto">
          <a:xfrm rot="10800000">
            <a:off x="10374106" y="2212714"/>
            <a:ext cx="45719" cy="315857"/>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 name="Rectangle 92">
            <a:extLst>
              <a:ext uri="{FF2B5EF4-FFF2-40B4-BE49-F238E27FC236}">
                <a16:creationId xmlns:a16="http://schemas.microsoft.com/office/drawing/2014/main" id="{FF1215AE-81AC-D984-5E7C-1EA2B8FE6EE5}"/>
              </a:ext>
            </a:extLst>
          </p:cNvPr>
          <p:cNvSpPr/>
          <p:nvPr/>
        </p:nvSpPr>
        <p:spPr bwMode="auto">
          <a:xfrm rot="10800000">
            <a:off x="9442024" y="2645374"/>
            <a:ext cx="45719" cy="315857"/>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Rectangle 93">
            <a:extLst>
              <a:ext uri="{FF2B5EF4-FFF2-40B4-BE49-F238E27FC236}">
                <a16:creationId xmlns:a16="http://schemas.microsoft.com/office/drawing/2014/main" id="{EA5C34F8-A25B-1F82-9CC2-BFD290FE6205}"/>
              </a:ext>
            </a:extLst>
          </p:cNvPr>
          <p:cNvSpPr/>
          <p:nvPr/>
        </p:nvSpPr>
        <p:spPr bwMode="auto">
          <a:xfrm rot="10800000">
            <a:off x="9484913" y="2645373"/>
            <a:ext cx="77952" cy="315857"/>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 name="Rectangle 94">
            <a:extLst>
              <a:ext uri="{FF2B5EF4-FFF2-40B4-BE49-F238E27FC236}">
                <a16:creationId xmlns:a16="http://schemas.microsoft.com/office/drawing/2014/main" id="{07974D07-D007-52E6-F30F-997A47FA0839}"/>
              </a:ext>
            </a:extLst>
          </p:cNvPr>
          <p:cNvSpPr/>
          <p:nvPr/>
        </p:nvSpPr>
        <p:spPr bwMode="auto">
          <a:xfrm rot="10800000">
            <a:off x="9797475" y="2644140"/>
            <a:ext cx="131522" cy="31585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 name="Rectangle 95">
            <a:extLst>
              <a:ext uri="{FF2B5EF4-FFF2-40B4-BE49-F238E27FC236}">
                <a16:creationId xmlns:a16="http://schemas.microsoft.com/office/drawing/2014/main" id="{D4F74FF5-85B1-097E-BCBE-6ED3F197AED4}"/>
              </a:ext>
            </a:extLst>
          </p:cNvPr>
          <p:cNvSpPr/>
          <p:nvPr/>
        </p:nvSpPr>
        <p:spPr bwMode="auto">
          <a:xfrm rot="10800000">
            <a:off x="9561194" y="2645374"/>
            <a:ext cx="238740" cy="315857"/>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Rectangle 96">
            <a:extLst>
              <a:ext uri="{FF2B5EF4-FFF2-40B4-BE49-F238E27FC236}">
                <a16:creationId xmlns:a16="http://schemas.microsoft.com/office/drawing/2014/main" id="{4745A47E-71BF-7DB6-87D5-6CFBC93CC964}"/>
              </a:ext>
            </a:extLst>
          </p:cNvPr>
          <p:cNvSpPr/>
          <p:nvPr/>
        </p:nvSpPr>
        <p:spPr bwMode="auto">
          <a:xfrm rot="10800000">
            <a:off x="9437706" y="3076453"/>
            <a:ext cx="45719" cy="315857"/>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8" name="Rectangle 97">
            <a:extLst>
              <a:ext uri="{FF2B5EF4-FFF2-40B4-BE49-F238E27FC236}">
                <a16:creationId xmlns:a16="http://schemas.microsoft.com/office/drawing/2014/main" id="{5B133C24-43E5-2272-37C2-EAC5D59E38A7}"/>
              </a:ext>
            </a:extLst>
          </p:cNvPr>
          <p:cNvSpPr/>
          <p:nvPr/>
        </p:nvSpPr>
        <p:spPr bwMode="auto">
          <a:xfrm rot="10800000">
            <a:off x="9598306" y="3076451"/>
            <a:ext cx="45719" cy="315857"/>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 name="Rectangle 98">
            <a:extLst>
              <a:ext uri="{FF2B5EF4-FFF2-40B4-BE49-F238E27FC236}">
                <a16:creationId xmlns:a16="http://schemas.microsoft.com/office/drawing/2014/main" id="{124D4B46-A33B-1EDB-A930-0DD66B8F0B2E}"/>
              </a:ext>
            </a:extLst>
          </p:cNvPr>
          <p:cNvSpPr/>
          <p:nvPr/>
        </p:nvSpPr>
        <p:spPr bwMode="auto">
          <a:xfrm rot="10800000">
            <a:off x="9477513" y="3076451"/>
            <a:ext cx="140526" cy="315857"/>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0" name="Rectangle 99">
            <a:extLst>
              <a:ext uri="{FF2B5EF4-FFF2-40B4-BE49-F238E27FC236}">
                <a16:creationId xmlns:a16="http://schemas.microsoft.com/office/drawing/2014/main" id="{EB6A2F96-8CB1-636C-4B2A-178006DA232C}"/>
              </a:ext>
            </a:extLst>
          </p:cNvPr>
          <p:cNvSpPr/>
          <p:nvPr/>
        </p:nvSpPr>
        <p:spPr bwMode="auto">
          <a:xfrm rot="10800000">
            <a:off x="9431172" y="3503154"/>
            <a:ext cx="45719" cy="315857"/>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 name="Rectangle 100">
            <a:extLst>
              <a:ext uri="{FF2B5EF4-FFF2-40B4-BE49-F238E27FC236}">
                <a16:creationId xmlns:a16="http://schemas.microsoft.com/office/drawing/2014/main" id="{520DC1C6-97DE-47C0-CA17-9360ACCD6120}"/>
              </a:ext>
            </a:extLst>
          </p:cNvPr>
          <p:cNvSpPr/>
          <p:nvPr/>
        </p:nvSpPr>
        <p:spPr bwMode="auto">
          <a:xfrm rot="10800000">
            <a:off x="9540840" y="3503152"/>
            <a:ext cx="45719" cy="315857"/>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 name="Rectangle 101">
            <a:extLst>
              <a:ext uri="{FF2B5EF4-FFF2-40B4-BE49-F238E27FC236}">
                <a16:creationId xmlns:a16="http://schemas.microsoft.com/office/drawing/2014/main" id="{CC0D06C9-6B91-E137-8391-E462E983B663}"/>
              </a:ext>
            </a:extLst>
          </p:cNvPr>
          <p:cNvSpPr/>
          <p:nvPr/>
        </p:nvSpPr>
        <p:spPr bwMode="auto">
          <a:xfrm rot="10800000">
            <a:off x="9470979" y="3503151"/>
            <a:ext cx="72160" cy="315857"/>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 name="Rectangle 102">
            <a:extLst>
              <a:ext uri="{FF2B5EF4-FFF2-40B4-BE49-F238E27FC236}">
                <a16:creationId xmlns:a16="http://schemas.microsoft.com/office/drawing/2014/main" id="{0B5FC410-BD17-5FE0-37E1-147C91FBCA3C}"/>
              </a:ext>
            </a:extLst>
          </p:cNvPr>
          <p:cNvSpPr/>
          <p:nvPr/>
        </p:nvSpPr>
        <p:spPr bwMode="auto">
          <a:xfrm rot="10800000">
            <a:off x="9430819" y="3945300"/>
            <a:ext cx="137213" cy="315857"/>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 name="Rectangle 103">
            <a:extLst>
              <a:ext uri="{FF2B5EF4-FFF2-40B4-BE49-F238E27FC236}">
                <a16:creationId xmlns:a16="http://schemas.microsoft.com/office/drawing/2014/main" id="{B91072D5-2789-94F8-C094-38D1CDC13B04}"/>
              </a:ext>
            </a:extLst>
          </p:cNvPr>
          <p:cNvSpPr/>
          <p:nvPr/>
        </p:nvSpPr>
        <p:spPr bwMode="auto">
          <a:xfrm rot="10800000">
            <a:off x="9570908" y="3945297"/>
            <a:ext cx="45719" cy="315857"/>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 name="Rectangle 104">
            <a:extLst>
              <a:ext uri="{FF2B5EF4-FFF2-40B4-BE49-F238E27FC236}">
                <a16:creationId xmlns:a16="http://schemas.microsoft.com/office/drawing/2014/main" id="{6CFB292A-39B7-0C66-0C86-6489B091F13C}"/>
              </a:ext>
            </a:extLst>
          </p:cNvPr>
          <p:cNvSpPr/>
          <p:nvPr/>
        </p:nvSpPr>
        <p:spPr bwMode="auto">
          <a:xfrm rot="10800000">
            <a:off x="9426523" y="4367119"/>
            <a:ext cx="45719" cy="315857"/>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 name="Rectangle 105">
            <a:extLst>
              <a:ext uri="{FF2B5EF4-FFF2-40B4-BE49-F238E27FC236}">
                <a16:creationId xmlns:a16="http://schemas.microsoft.com/office/drawing/2014/main" id="{6470CD4D-6A28-A1F9-6F0B-B22795420266}"/>
              </a:ext>
            </a:extLst>
          </p:cNvPr>
          <p:cNvSpPr/>
          <p:nvPr/>
        </p:nvSpPr>
        <p:spPr bwMode="auto">
          <a:xfrm rot="10800000">
            <a:off x="9461250" y="4367118"/>
            <a:ext cx="46582" cy="315857"/>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7" name="Rectangle 106">
            <a:extLst>
              <a:ext uri="{FF2B5EF4-FFF2-40B4-BE49-F238E27FC236}">
                <a16:creationId xmlns:a16="http://schemas.microsoft.com/office/drawing/2014/main" id="{32373690-8DB0-3B32-2E1A-CC32760C3A49}"/>
              </a:ext>
            </a:extLst>
          </p:cNvPr>
          <p:cNvSpPr/>
          <p:nvPr/>
        </p:nvSpPr>
        <p:spPr bwMode="auto">
          <a:xfrm rot="10800000">
            <a:off x="9532762" y="4368606"/>
            <a:ext cx="45719" cy="31585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8" name="Rectangle 107">
            <a:extLst>
              <a:ext uri="{FF2B5EF4-FFF2-40B4-BE49-F238E27FC236}">
                <a16:creationId xmlns:a16="http://schemas.microsoft.com/office/drawing/2014/main" id="{8BD46BD5-6BDA-0018-97CD-F0892731E84F}"/>
              </a:ext>
            </a:extLst>
          </p:cNvPr>
          <p:cNvSpPr/>
          <p:nvPr/>
        </p:nvSpPr>
        <p:spPr bwMode="auto">
          <a:xfrm rot="10800000">
            <a:off x="9489991" y="4367119"/>
            <a:ext cx="78041" cy="315857"/>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9" name="TextBox 108">
            <a:extLst>
              <a:ext uri="{FF2B5EF4-FFF2-40B4-BE49-F238E27FC236}">
                <a16:creationId xmlns:a16="http://schemas.microsoft.com/office/drawing/2014/main" id="{3F470822-5A8C-D7AC-222D-093A197F1138}"/>
              </a:ext>
            </a:extLst>
          </p:cNvPr>
          <p:cNvSpPr txBox="1"/>
          <p:nvPr/>
        </p:nvSpPr>
        <p:spPr bwMode="auto">
          <a:xfrm>
            <a:off x="7920368" y="2215116"/>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63.0</a:t>
            </a:r>
          </a:p>
        </p:txBody>
      </p:sp>
      <p:sp>
        <p:nvSpPr>
          <p:cNvPr id="110" name="TextBox 109">
            <a:extLst>
              <a:ext uri="{FF2B5EF4-FFF2-40B4-BE49-F238E27FC236}">
                <a16:creationId xmlns:a16="http://schemas.microsoft.com/office/drawing/2014/main" id="{7DA27727-1221-41BC-C672-B56D7E9A859D}"/>
              </a:ext>
            </a:extLst>
          </p:cNvPr>
          <p:cNvSpPr txBox="1"/>
          <p:nvPr/>
        </p:nvSpPr>
        <p:spPr bwMode="auto">
          <a:xfrm>
            <a:off x="8338039" y="2652220"/>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37.7</a:t>
            </a:r>
          </a:p>
        </p:txBody>
      </p:sp>
      <p:sp>
        <p:nvSpPr>
          <p:cNvPr id="111" name="TextBox 110">
            <a:extLst>
              <a:ext uri="{FF2B5EF4-FFF2-40B4-BE49-F238E27FC236}">
                <a16:creationId xmlns:a16="http://schemas.microsoft.com/office/drawing/2014/main" id="{8211AC91-5DD0-FFAE-796B-FD576C0A7251}"/>
              </a:ext>
            </a:extLst>
          </p:cNvPr>
          <p:cNvSpPr txBox="1"/>
          <p:nvPr/>
        </p:nvSpPr>
        <p:spPr bwMode="auto">
          <a:xfrm>
            <a:off x="8476093" y="3085384"/>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30.5</a:t>
            </a:r>
          </a:p>
        </p:txBody>
      </p:sp>
      <p:sp>
        <p:nvSpPr>
          <p:cNvPr id="112" name="TextBox 111">
            <a:extLst>
              <a:ext uri="{FF2B5EF4-FFF2-40B4-BE49-F238E27FC236}">
                <a16:creationId xmlns:a16="http://schemas.microsoft.com/office/drawing/2014/main" id="{1BB6BCDD-E8FB-61F0-7D57-7E4F329BEB53}"/>
              </a:ext>
            </a:extLst>
          </p:cNvPr>
          <p:cNvSpPr txBox="1"/>
          <p:nvPr/>
        </p:nvSpPr>
        <p:spPr bwMode="auto">
          <a:xfrm>
            <a:off x="8589509" y="3526633"/>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24.7</a:t>
            </a:r>
          </a:p>
        </p:txBody>
      </p:sp>
      <p:sp>
        <p:nvSpPr>
          <p:cNvPr id="113" name="TextBox 112">
            <a:extLst>
              <a:ext uri="{FF2B5EF4-FFF2-40B4-BE49-F238E27FC236}">
                <a16:creationId xmlns:a16="http://schemas.microsoft.com/office/drawing/2014/main" id="{FD54E83E-379D-F6B3-E38A-66E0E35A2EA8}"/>
              </a:ext>
            </a:extLst>
          </p:cNvPr>
          <p:cNvSpPr txBox="1"/>
          <p:nvPr/>
        </p:nvSpPr>
        <p:spPr bwMode="auto">
          <a:xfrm>
            <a:off x="8662713" y="3954784"/>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18.2</a:t>
            </a:r>
          </a:p>
        </p:txBody>
      </p:sp>
      <p:sp>
        <p:nvSpPr>
          <p:cNvPr id="114" name="TextBox 113">
            <a:extLst>
              <a:ext uri="{FF2B5EF4-FFF2-40B4-BE49-F238E27FC236}">
                <a16:creationId xmlns:a16="http://schemas.microsoft.com/office/drawing/2014/main" id="{C87E9170-E577-2D92-FA70-5009A8FA6D3C}"/>
              </a:ext>
            </a:extLst>
          </p:cNvPr>
          <p:cNvSpPr txBox="1"/>
          <p:nvPr/>
        </p:nvSpPr>
        <p:spPr bwMode="auto">
          <a:xfrm>
            <a:off x="8669017" y="4386159"/>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17.5</a:t>
            </a:r>
          </a:p>
        </p:txBody>
      </p:sp>
      <p:sp>
        <p:nvSpPr>
          <p:cNvPr id="115" name="TextBox 114">
            <a:extLst>
              <a:ext uri="{FF2B5EF4-FFF2-40B4-BE49-F238E27FC236}">
                <a16:creationId xmlns:a16="http://schemas.microsoft.com/office/drawing/2014/main" id="{3BD34576-3419-067F-E5EA-D21B811EC678}"/>
              </a:ext>
            </a:extLst>
          </p:cNvPr>
          <p:cNvSpPr txBox="1"/>
          <p:nvPr/>
        </p:nvSpPr>
        <p:spPr bwMode="auto">
          <a:xfrm>
            <a:off x="10413104" y="2209348"/>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62.3</a:t>
            </a:r>
          </a:p>
        </p:txBody>
      </p:sp>
      <p:sp>
        <p:nvSpPr>
          <p:cNvPr id="116" name="TextBox 115">
            <a:extLst>
              <a:ext uri="{FF2B5EF4-FFF2-40B4-BE49-F238E27FC236}">
                <a16:creationId xmlns:a16="http://schemas.microsoft.com/office/drawing/2014/main" id="{D9500B8B-4F9C-1E1E-C6C3-CDBB1283936E}"/>
              </a:ext>
            </a:extLst>
          </p:cNvPr>
          <p:cNvSpPr txBox="1"/>
          <p:nvPr/>
        </p:nvSpPr>
        <p:spPr bwMode="auto">
          <a:xfrm>
            <a:off x="9930861" y="2646452"/>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31.2</a:t>
            </a:r>
          </a:p>
        </p:txBody>
      </p:sp>
      <p:sp>
        <p:nvSpPr>
          <p:cNvPr id="117" name="TextBox 116">
            <a:extLst>
              <a:ext uri="{FF2B5EF4-FFF2-40B4-BE49-F238E27FC236}">
                <a16:creationId xmlns:a16="http://schemas.microsoft.com/office/drawing/2014/main" id="{3C2DB043-FFC3-2F86-6F55-A174DB8E3378}"/>
              </a:ext>
            </a:extLst>
          </p:cNvPr>
          <p:cNvSpPr txBox="1"/>
          <p:nvPr/>
        </p:nvSpPr>
        <p:spPr bwMode="auto">
          <a:xfrm>
            <a:off x="9603812" y="3079616"/>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13.0</a:t>
            </a:r>
          </a:p>
        </p:txBody>
      </p:sp>
      <p:sp>
        <p:nvSpPr>
          <p:cNvPr id="118" name="TextBox 117">
            <a:extLst>
              <a:ext uri="{FF2B5EF4-FFF2-40B4-BE49-F238E27FC236}">
                <a16:creationId xmlns:a16="http://schemas.microsoft.com/office/drawing/2014/main" id="{661BFF14-13C3-CAB7-CDB0-B482409E9B16}"/>
              </a:ext>
            </a:extLst>
          </p:cNvPr>
          <p:cNvSpPr txBox="1"/>
          <p:nvPr/>
        </p:nvSpPr>
        <p:spPr bwMode="auto">
          <a:xfrm>
            <a:off x="9562617" y="3520865"/>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9.1</a:t>
            </a:r>
          </a:p>
        </p:txBody>
      </p:sp>
      <p:sp>
        <p:nvSpPr>
          <p:cNvPr id="119" name="TextBox 118">
            <a:extLst>
              <a:ext uri="{FF2B5EF4-FFF2-40B4-BE49-F238E27FC236}">
                <a16:creationId xmlns:a16="http://schemas.microsoft.com/office/drawing/2014/main" id="{5850DF20-D494-E923-A64A-B10975F5CBAF}"/>
              </a:ext>
            </a:extLst>
          </p:cNvPr>
          <p:cNvSpPr txBox="1"/>
          <p:nvPr/>
        </p:nvSpPr>
        <p:spPr bwMode="auto">
          <a:xfrm>
            <a:off x="9602097" y="3949016"/>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11.0</a:t>
            </a:r>
          </a:p>
        </p:txBody>
      </p:sp>
      <p:sp>
        <p:nvSpPr>
          <p:cNvPr id="120" name="TextBox 119">
            <a:extLst>
              <a:ext uri="{FF2B5EF4-FFF2-40B4-BE49-F238E27FC236}">
                <a16:creationId xmlns:a16="http://schemas.microsoft.com/office/drawing/2014/main" id="{8B9A95E5-04E9-2BBE-EA42-C03C80CE4005}"/>
              </a:ext>
            </a:extLst>
          </p:cNvPr>
          <p:cNvSpPr txBox="1"/>
          <p:nvPr/>
        </p:nvSpPr>
        <p:spPr bwMode="auto">
          <a:xfrm>
            <a:off x="9554326" y="4380391"/>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8.4</a:t>
            </a:r>
          </a:p>
        </p:txBody>
      </p:sp>
      <p:cxnSp>
        <p:nvCxnSpPr>
          <p:cNvPr id="121" name="Straight Connector 120">
            <a:extLst>
              <a:ext uri="{FF2B5EF4-FFF2-40B4-BE49-F238E27FC236}">
                <a16:creationId xmlns:a16="http://schemas.microsoft.com/office/drawing/2014/main" id="{7474DABC-A001-35FC-0C48-A8ED6EF4D6DA}"/>
              </a:ext>
            </a:extLst>
          </p:cNvPr>
          <p:cNvCxnSpPr>
            <a:cxnSpLocks/>
          </p:cNvCxnSpPr>
          <p:nvPr/>
        </p:nvCxnSpPr>
        <p:spPr bwMode="auto">
          <a:xfrm flipV="1">
            <a:off x="7811502" y="4758610"/>
            <a:ext cx="3232896" cy="2823"/>
          </a:xfrm>
          <a:prstGeom prst="line">
            <a:avLst/>
          </a:prstGeom>
          <a:noFill/>
          <a:ln w="28575" cap="flat" cmpd="sng" algn="ctr">
            <a:solidFill>
              <a:schemeClr val="bg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22F2E5C2-A78C-0C95-87ED-535095564FFC}"/>
              </a:ext>
            </a:extLst>
          </p:cNvPr>
          <p:cNvCxnSpPr/>
          <p:nvPr/>
        </p:nvCxnSpPr>
        <p:spPr bwMode="auto">
          <a:xfrm>
            <a:off x="9425201" y="2117086"/>
            <a:ext cx="0" cy="2650837"/>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18052047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Glofitamab in R/R DLBCL: CRS and Other AEs of Interest</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01321" y="641065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Dickinson. ASCO 2022. Abstr 7500.</a:t>
            </a:r>
            <a:endParaRPr lang="en-US" altLang="en-US" sz="1200" b="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6B1E6281-3C03-B4D4-F4E2-E7DBEE3310D1}"/>
              </a:ext>
            </a:extLst>
          </p:cNvPr>
          <p:cNvGraphicFramePr>
            <a:graphicFrameLocks/>
          </p:cNvGraphicFramePr>
          <p:nvPr>
            <p:extLst>
              <p:ext uri="{D42A27DB-BD31-4B8C-83A1-F6EECF244321}">
                <p14:modId xmlns:p14="http://schemas.microsoft.com/office/powerpoint/2010/main" val="1493766084"/>
              </p:ext>
            </p:extLst>
          </p:nvPr>
        </p:nvGraphicFramePr>
        <p:xfrm>
          <a:off x="6105531" y="1600200"/>
          <a:ext cx="5376672" cy="4232845"/>
        </p:xfrm>
        <a:graphic>
          <a:graphicData uri="http://schemas.openxmlformats.org/drawingml/2006/table">
            <a:tbl>
              <a:tblPr/>
              <a:tblGrid>
                <a:gridCol w="3010294">
                  <a:extLst>
                    <a:ext uri="{9D8B030D-6E8A-4147-A177-3AD203B41FA5}">
                      <a16:colId xmlns:a16="http://schemas.microsoft.com/office/drawing/2014/main" val="20000"/>
                    </a:ext>
                  </a:extLst>
                </a:gridCol>
                <a:gridCol w="2366378">
                  <a:extLst>
                    <a:ext uri="{9D8B030D-6E8A-4147-A177-3AD203B41FA5}">
                      <a16:colId xmlns:a16="http://schemas.microsoft.com/office/drawing/2014/main" val="20001"/>
                    </a:ext>
                  </a:extLst>
                </a:gridCol>
              </a:tblGrid>
              <a:tr h="27969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Other AEs of Interest,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Glofitamab (N = 154)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48309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infection</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59 (38.3)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 (14.9)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48309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neutropenia</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58 (37.7)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41 (26.6)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48309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febrile neutropenia</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48309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tumor flare event</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 (11.0)</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4 (2.6)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83248735"/>
                  </a:ext>
                </a:extLst>
              </a:tr>
              <a:tr h="48309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neurologic AE</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59 (38.3)</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5 (3.2)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30356047"/>
                  </a:ext>
                </a:extLst>
              </a:tr>
              <a:tr h="48309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ICANS</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(7.8)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12695097"/>
                  </a:ext>
                </a:extLst>
              </a:tr>
              <a:tr h="4227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AE leading to d/c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767601193"/>
                  </a:ext>
                </a:extLst>
              </a:tr>
            </a:tbl>
          </a:graphicData>
        </a:graphic>
      </p:graphicFrame>
      <p:graphicFrame>
        <p:nvGraphicFramePr>
          <p:cNvPr id="7" name="Group 3">
            <a:extLst>
              <a:ext uri="{FF2B5EF4-FFF2-40B4-BE49-F238E27FC236}">
                <a16:creationId xmlns:a16="http://schemas.microsoft.com/office/drawing/2014/main" id="{F98C2C32-53D2-3ADF-8AB0-147AF65240D5}"/>
              </a:ext>
            </a:extLst>
          </p:cNvPr>
          <p:cNvGraphicFramePr>
            <a:graphicFrameLocks/>
          </p:cNvGraphicFramePr>
          <p:nvPr>
            <p:extLst>
              <p:ext uri="{D42A27DB-BD31-4B8C-83A1-F6EECF244321}">
                <p14:modId xmlns:p14="http://schemas.microsoft.com/office/powerpoint/2010/main" val="473737973"/>
              </p:ext>
            </p:extLst>
          </p:nvPr>
        </p:nvGraphicFramePr>
        <p:xfrm>
          <a:off x="728859" y="1596586"/>
          <a:ext cx="5089011" cy="3139520"/>
        </p:xfrm>
        <a:graphic>
          <a:graphicData uri="http://schemas.openxmlformats.org/drawingml/2006/table">
            <a:tbl>
              <a:tblPr/>
              <a:tblGrid>
                <a:gridCol w="3401072">
                  <a:extLst>
                    <a:ext uri="{9D8B030D-6E8A-4147-A177-3AD203B41FA5}">
                      <a16:colId xmlns:a16="http://schemas.microsoft.com/office/drawing/2014/main" val="20000"/>
                    </a:ext>
                  </a:extLst>
                </a:gridCol>
                <a:gridCol w="1687939">
                  <a:extLst>
                    <a:ext uri="{9D8B030D-6E8A-4147-A177-3AD203B41FA5}">
                      <a16:colId xmlns:a16="http://schemas.microsoft.com/office/drawing/2014/main" val="20001"/>
                    </a:ext>
                  </a:extLst>
                </a:gridCol>
              </a:tblGrid>
              <a:tr h="33749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CRS 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Glofitamab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7638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Any-grade CRS, n (%)</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1</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2</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3</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97 (63.0)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73 (47.4)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 (11.7)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9264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time to CRS onset from cycle 1 Day 8 dose, hr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13.6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(6.2-51.8)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689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Corticosteroids given, n/N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27/97 (27.8)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689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Tocilizumab given, n/N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31/97 (32.0)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83248735"/>
                  </a:ext>
                </a:extLst>
              </a:tr>
            </a:tbl>
          </a:graphicData>
        </a:graphic>
      </p:graphicFrame>
      <p:sp>
        <p:nvSpPr>
          <p:cNvPr id="2" name="TextBox 1">
            <a:extLst>
              <a:ext uri="{FF2B5EF4-FFF2-40B4-BE49-F238E27FC236}">
                <a16:creationId xmlns:a16="http://schemas.microsoft.com/office/drawing/2014/main" id="{C38B4312-C3F1-631C-16E0-35F8968759BF}"/>
              </a:ext>
            </a:extLst>
          </p:cNvPr>
          <p:cNvSpPr txBox="1"/>
          <p:nvPr/>
        </p:nvSpPr>
        <p:spPr bwMode="auto">
          <a:xfrm>
            <a:off x="618357" y="4850107"/>
            <a:ext cx="5376672"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sz="1600" b="0" dirty="0">
                <a:solidFill>
                  <a:schemeClr val="bg1"/>
                </a:solidFill>
                <a:latin typeface="Calibri" panose="020F0502020204030204" pitchFamily="34" charset="0"/>
              </a:rPr>
              <a:t>CRS was primarily low grade and occurred during cycle 1</a:t>
            </a:r>
          </a:p>
          <a:p>
            <a:pPr marL="285750" indent="-285750" algn="l">
              <a:lnSpc>
                <a:spcPct val="100000"/>
              </a:lnSpc>
              <a:spcBef>
                <a:spcPct val="50000"/>
              </a:spcBef>
              <a:spcAft>
                <a:spcPct val="0"/>
              </a:spcAft>
              <a:buClrTx/>
              <a:buFont typeface="Wingdings" panose="05000000000000000000" pitchFamily="2" charset="2"/>
              <a:buChar char="§"/>
            </a:pPr>
            <a:r>
              <a:rPr lang="en-US" sz="1600" dirty="0">
                <a:solidFill>
                  <a:schemeClr val="bg1"/>
                </a:solidFill>
                <a:latin typeface="Calibri" panose="020F0502020204030204" pitchFamily="34" charset="0"/>
              </a:rPr>
              <a:t>AEs leading to discontinuation include infections and infestations (n = 6), delirium (n = 2), neutropenia (n = 1), and hepatobiliary disorders, gastrointestinal hemorrhage, CRS, and recurrent melanoma (n = 1 each) </a:t>
            </a:r>
            <a:endParaRPr lang="en-US" sz="1600"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28981035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Glofitamab in R/R DLBCL: Investigator Conclusions</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400" dirty="0"/>
              <a:t>Glofitamab demonstrated a CR of 39.4% in patients with heavily pretreated, refractory DLBCL</a:t>
            </a:r>
          </a:p>
          <a:p>
            <a:r>
              <a:rPr lang="en-US" altLang="en-US" sz="2400" dirty="0"/>
              <a:t>CR was consistent with or without prior CAR T-cell therapy, but CR was higher in patients with relapsed disease vs those with refractory disease</a:t>
            </a:r>
          </a:p>
          <a:p>
            <a:r>
              <a:rPr lang="en-US" altLang="en-US" sz="2400" dirty="0"/>
              <a:t>CRs were attained early and were durable after fixed-duration therapy</a:t>
            </a:r>
          </a:p>
          <a:p>
            <a:r>
              <a:rPr lang="en-US" altLang="en-US" sz="2400" dirty="0"/>
              <a:t>Glofitamab was well tolerated</a:t>
            </a:r>
          </a:p>
          <a:p>
            <a:pPr lvl="1"/>
            <a:r>
              <a:rPr lang="en-US" altLang="en-US" sz="2200" dirty="0"/>
              <a:t>CRS was primarily low grade and occurred during cycle 1</a:t>
            </a:r>
          </a:p>
          <a:p>
            <a:r>
              <a:rPr lang="en-US" altLang="en-US" sz="2400" dirty="0"/>
              <a:t>Investigators concluded that glofitamab is the first T-cell</a:t>
            </a:r>
            <a:r>
              <a:rPr lang="en-US" altLang="en-US" sz="2400" dirty="0">
                <a:latin typeface="Arial" panose="020B0604020202020204" pitchFamily="34" charset="0"/>
                <a:cs typeface="Arial" panose="020B0604020202020204" pitchFamily="34" charset="0"/>
              </a:rPr>
              <a:t>–</a:t>
            </a:r>
            <a:r>
              <a:rPr lang="en-US" altLang="en-US" sz="2400" dirty="0"/>
              <a:t>engaging bispecific antibody to demonstrate clinically meaningful outcomes in a pivotal phase II </a:t>
            </a:r>
            <a:br>
              <a:rPr lang="en-US" altLang="en-US" sz="2400" dirty="0"/>
            </a:br>
            <a:r>
              <a:rPr lang="en-US" altLang="en-US" sz="2400" dirty="0"/>
              <a:t>trial in patients with R/R DLBCL </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40034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Dickinson. ASCO 2022. Abstr 7500.</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6776672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clinicaloptions.com/oncology</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ASCO 2022!</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a:xfrm>
            <a:off x="609759" y="1895478"/>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9" name="TextBox 8">
            <a:extLst>
              <a:ext uri="{FF2B5EF4-FFF2-40B4-BE49-F238E27FC236}">
                <a16:creationId xmlns:a16="http://schemas.microsoft.com/office/drawing/2014/main" id="{2B3D8715-3671-6231-4E95-763DF820789A}"/>
              </a:ext>
            </a:extLst>
          </p:cNvPr>
          <p:cNvSpPr txBox="1"/>
          <p:nvPr/>
        </p:nvSpPr>
        <p:spPr bwMode="auto">
          <a:xfrm>
            <a:off x="4361180" y="2898581"/>
            <a:ext cx="6121400"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Hematologic malignancies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Lung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Skin cancer</a:t>
            </a:r>
          </a:p>
        </p:txBody>
      </p:sp>
      <p:sp>
        <p:nvSpPr>
          <p:cNvPr id="7" name="TextBox 6">
            <a:extLst>
              <a:ext uri="{FF2B5EF4-FFF2-40B4-BE49-F238E27FC236}">
                <a16:creationId xmlns:a16="http://schemas.microsoft.com/office/drawing/2014/main" id="{2F7ECA82-B7A8-261A-145B-BB5D200DC085}"/>
              </a:ext>
            </a:extLst>
          </p:cNvPr>
          <p:cNvSpPr txBox="1"/>
          <p:nvPr/>
        </p:nvSpPr>
        <p:spPr bwMode="auto">
          <a:xfrm>
            <a:off x="612517" y="2901187"/>
            <a:ext cx="36513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Breast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Gastrointestinal cancers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Gynecologic cancers</a:t>
            </a:r>
          </a:p>
        </p:txBody>
      </p:sp>
    </p:spTree>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Document" ma:contentTypeID="0x0101007F33F70B1B36B0498CA5127D6542EA06" ma:contentTypeVersion="1" ma:contentTypeDescription="Create a new document." ma:contentTypeScope="" ma:versionID="a907f9d3e490cd86f57fd3d6ee90aa12">
  <xsd:schema xmlns:xsd="http://www.w3.org/2001/XMLSchema" xmlns:xs="http://www.w3.org/2001/XMLSchema" xmlns:p="http://schemas.microsoft.com/office/2006/metadata/properties" xmlns:ns2="d54cbe69-32bd-412a-b004-9152f949605e" xmlns:ns3="f647948e-a64f-4de9-ae6e-4136b35feb55" targetNamespace="http://schemas.microsoft.com/office/2006/metadata/properties" ma:root="true" ma:fieldsID="654f88c7fd74fcb2d8c2222c6d80e300" ns2:_="" ns3:_="">
    <xsd:import namespace="d54cbe69-32bd-412a-b004-9152f949605e"/>
    <xsd:import namespace="f647948e-a64f-4de9-ae6e-4136b35feb55"/>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f647948e-a64f-4de9-ae6e-4136b35feb55"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Document_x0020_Category xmlns="f647948e-a64f-4de9-ae6e-4136b35feb55">Conference Capsule Slides</Document_x0020_Category>
    <_dlc_DocId xmlns="d54cbe69-32bd-412a-b004-9152f949605e">56M7VY3CDVN5-1951941437-4</_dlc_DocId>
    <_dlc_DocIdUrl xmlns="d54cbe69-32bd-412a-b004-9152f949605e">
      <Url>https://intranet.clinicaloptions.com/mews/oncology/ONC_2022_ASCO_CF_(PRP5083)/LYMPH_7500_Dickinson/_layouts/15/DocIdRedir.aspx?ID=56M7VY3CDVN5-1951941437-4</Url>
      <Description>56M7VY3CDVN5-1951941437-4</Description>
    </_dlc_DocIdUrl>
  </documentManagement>
</p:properties>
</file>

<file path=customXml/itemProps1.xml><?xml version="1.0" encoding="utf-8"?>
<ds:datastoreItem xmlns:ds="http://schemas.openxmlformats.org/officeDocument/2006/customXml" ds:itemID="{86DF56D3-9A4B-4AC6-B008-C730F52EA107}">
  <ds:schemaRefs>
    <ds:schemaRef ds:uri="http://schemas.microsoft.com/sharepoint/v3/contenttype/forms"/>
  </ds:schemaRefs>
</ds:datastoreItem>
</file>

<file path=customXml/itemProps2.xml><?xml version="1.0" encoding="utf-8"?>
<ds:datastoreItem xmlns:ds="http://schemas.openxmlformats.org/officeDocument/2006/customXml" ds:itemID="{76D03F17-BE76-4169-A43E-4D6C9DA68C8B}">
  <ds:schemaRefs>
    <ds:schemaRef ds:uri="http://schemas.microsoft.com/sharepoint/events"/>
  </ds:schemaRefs>
</ds:datastoreItem>
</file>

<file path=customXml/itemProps3.xml><?xml version="1.0" encoding="utf-8"?>
<ds:datastoreItem xmlns:ds="http://schemas.openxmlformats.org/officeDocument/2006/customXml" ds:itemID="{2D89C87F-FA58-4AE3-9D46-9E963A2CA81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f647948e-a64f-4de9-ae6e-4136b35feb5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8E055211-4CA9-47B3-B564-7C352C91FC22}">
  <ds:schemaRefs>
    <ds:schemaRef ds:uri="f647948e-a64f-4de9-ae6e-4136b35feb55"/>
    <ds:schemaRef ds:uri="http://schemas.microsoft.com/office/2006/metadata/properties"/>
    <ds:schemaRef ds:uri="http://purl.org/dc/elements/1.1/"/>
    <ds:schemaRef ds:uri="http://schemas.microsoft.com/office/2006/documentManagement/types"/>
    <ds:schemaRef ds:uri="http://purl.org/dc/dcmitype/"/>
    <ds:schemaRef ds:uri="d54cbe69-32bd-412a-b004-9152f949605e"/>
    <ds:schemaRef ds:uri="http://www.w3.org/XML/1998/namespace"/>
    <ds:schemaRef ds:uri="http://schemas.microsoft.com/office/infopath/2007/PartnerControls"/>
    <ds:schemaRef ds:uri="http://schemas.openxmlformats.org/package/2006/metadata/core-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otalTime>365</TotalTime>
  <Words>2289</Words>
  <Application>Microsoft Office PowerPoint</Application>
  <PresentationFormat>Widescreen</PresentationFormat>
  <Paragraphs>376</Paragraphs>
  <Slides>12</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Segoe UI</vt:lpstr>
      <vt:lpstr>Times</vt:lpstr>
      <vt:lpstr>Wingdings</vt:lpstr>
      <vt:lpstr>2022_CCO_Template</vt:lpstr>
      <vt:lpstr>Pivotal Phase II Trial of Glofitamab in R/R DLBCL </vt:lpstr>
      <vt:lpstr>About These Slides</vt:lpstr>
      <vt:lpstr>Glofitamab in R/R DLBCL: Background</vt:lpstr>
      <vt:lpstr>Glofitamab in R/R DLBCL: Study Design</vt:lpstr>
      <vt:lpstr>Glofitamab in R/R DLBCL: Baseline Characteristics</vt:lpstr>
      <vt:lpstr>Glofitamab in R/R DLBCL: Response Rates</vt:lpstr>
      <vt:lpstr>Glofitamab in R/R DLBCL: Duration of Responses</vt:lpstr>
      <vt:lpstr>Glofitamab in R/R DLBCL: PFS, OS</vt:lpstr>
      <vt:lpstr>Glofitamab in R/R DLBCL: Safety Profile</vt:lpstr>
      <vt:lpstr>Glofitamab in R/R DLBCL: CRS and Other AEs of Interest</vt:lpstr>
      <vt:lpstr>Glofitamab in R/R DLBCL: Investigator Conclusions</vt:lpstr>
      <vt:lpstr>Go Online for More CCO  Coverage of ASCO 2022!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Pivotal Phase II Trial of Glofitamab in R/R DLBCL</dc:title>
  <dc:creator>Timothy Quill</dc:creator>
  <cp:lastModifiedBy>Natalia Kolenko</cp:lastModifiedBy>
  <cp:revision>13</cp:revision>
  <dcterms:created xsi:type="dcterms:W3CDTF">2022-06-02T23:20:10Z</dcterms:created>
  <dcterms:modified xsi:type="dcterms:W3CDTF">2022-06-09T16:29:23Z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0x0101007F33F70B1B36B0498CA5127D6542EA06</vt:lpwstr>
  </property>
  <property fmtid="{D5CDD505-2E9C-101B-9397-08002B2CF9AE}" pid="3" name="_dlc_DocIdItemGuid">
    <vt:lpwstr>7a7766a0-e754-40ac-a820-bb1a394c4f5f</vt:lpwstr>
  </property>
</Properties>
</file>