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slideLayouts/slideLayout21.xml" ContentType="application/vnd.openxmlformats-officedocument.presentationml.slideLayout+xml"/>
  <Override PartName="/ppt/theme/theme3.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4.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1" r:id="rId4"/>
    <p:sldMasterId id="2147483680" r:id="rId5"/>
    <p:sldMasterId id="2147483692" r:id="rId6"/>
    <p:sldMasterId id="2147483696" r:id="rId7"/>
    <p:sldMasterId id="2147483708" r:id="rId8"/>
  </p:sldMasterIdLst>
  <p:notesMasterIdLst>
    <p:notesMasterId r:id="rId20"/>
  </p:notesMasterIdLst>
  <p:sldIdLst>
    <p:sldId id="2147473700" r:id="rId9"/>
    <p:sldId id="308" r:id="rId10"/>
    <p:sldId id="267" r:id="rId11"/>
    <p:sldId id="2147473701" r:id="rId12"/>
    <p:sldId id="548" r:id="rId13"/>
    <p:sldId id="2147473667" r:id="rId14"/>
    <p:sldId id="2147473703" r:id="rId15"/>
    <p:sldId id="2147473704" r:id="rId16"/>
    <p:sldId id="2147473705" r:id="rId17"/>
    <p:sldId id="2147473668" r:id="rId18"/>
    <p:sldId id="2147473686"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oshua Schechtel" initials="JS" lastIdx="1" clrIdx="0">
    <p:extLst>
      <p:ext uri="{19B8F6BF-5375-455C-9EA6-DF929625EA0E}">
        <p15:presenceInfo xmlns:p15="http://schemas.microsoft.com/office/powerpoint/2012/main" userId="S::jschechtel@cealliance.com::986fa110-e883-41b3-9130-1631948f016a" providerId="AD"/>
      </p:ext>
    </p:extLst>
  </p:cmAuthor>
  <p:cmAuthor id="2" name="Allison Weckerle" initials="AW" lastIdx="14" clrIdx="1">
    <p:extLst>
      <p:ext uri="{19B8F6BF-5375-455C-9EA6-DF929625EA0E}">
        <p15:presenceInfo xmlns:p15="http://schemas.microsoft.com/office/powerpoint/2012/main" userId="Allison Weckerle" providerId="None"/>
      </p:ext>
    </p:extLst>
  </p:cmAuthor>
  <p:cmAuthor id="3" name="Jerfiz Constanzo" initials="JC" lastIdx="2" clrIdx="2">
    <p:extLst>
      <p:ext uri="{19B8F6BF-5375-455C-9EA6-DF929625EA0E}">
        <p15:presenceInfo xmlns:p15="http://schemas.microsoft.com/office/powerpoint/2012/main" userId="S::jconstanzo@clinicaloptions.com::7388c342-66f0-4154-bcdf-657d8197f1ae" providerId="AD"/>
      </p:ext>
    </p:extLst>
  </p:cmAuthor>
  <p:cmAuthor id="4" name="Ryan Topping" initials="RT" lastIdx="1" clrIdx="3">
    <p:extLst>
      <p:ext uri="{19B8F6BF-5375-455C-9EA6-DF929625EA0E}">
        <p15:presenceInfo xmlns:p15="http://schemas.microsoft.com/office/powerpoint/2012/main" userId="S::rtopping@clinicaloptions.com::94707e26-9fc4-45d8-b0ca-0ad126bd8df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010A990-61FB-4F57-B205-DF891418E8B0}" v="1" dt="2025-12-16T21:51:03.028"/>
    <p1510:client id="{8EB7F95F-33A6-4417-B45A-E79E65E00851}" v="76" dt="2025-12-16T21:28:05.445"/>
    <p1510:client id="{DFC33684-7051-4678-970C-38F2D102AA77}" v="5" dt="2025-12-16T18:47:46.418"/>
    <p1510:client id="{E5772729-D068-4294-B056-D341F9187423}" v="153" dt="2025-12-16T13:05:31.21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443" autoAdjust="0"/>
    <p:restoredTop sz="84428" autoAdjust="0"/>
  </p:normalViewPr>
  <p:slideViewPr>
    <p:cSldViewPr snapToGrid="0">
      <p:cViewPr varScale="1">
        <p:scale>
          <a:sx n="62" d="100"/>
          <a:sy n="62" d="100"/>
        </p:scale>
        <p:origin x="696" y="52"/>
      </p:cViewPr>
      <p:guideLst/>
    </p:cSldViewPr>
  </p:slideViewPr>
  <p:notesTextViewPr>
    <p:cViewPr>
      <p:scale>
        <a:sx n="1" d="1"/>
        <a:sy n="1" d="1"/>
      </p:scale>
      <p:origin x="0" y="0"/>
    </p:cViewPr>
  </p:notesTextViewPr>
  <p:sorterViewPr>
    <p:cViewPr>
      <p:scale>
        <a:sx n="100" d="100"/>
        <a:sy n="100" d="100"/>
      </p:scale>
      <p:origin x="0" y="-3244"/>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5.xml"/><Relationship Id="rId18" Type="http://schemas.openxmlformats.org/officeDocument/2006/relationships/slide" Target="slides/slide10.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commentAuthors" Target="commentAuthors.xml"/><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viewProps" Target="viewProps.xml"/><Relationship Id="rId10" Type="http://schemas.openxmlformats.org/officeDocument/2006/relationships/slide" Target="slides/slide2.xml"/><Relationship Id="rId19" Type="http://schemas.openxmlformats.org/officeDocument/2006/relationships/slide" Target="slides/slide11.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C04FEB-3F42-4A4A-A5AC-23FCC8786C58}" type="datetimeFigureOut">
              <a:rPr lang="en-US" smtClean="0"/>
              <a:t>12/16/2025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2201E45-F998-472B-9695-2F0E24B33AD6}" type="slidenum">
              <a:rPr lang="en-US" smtClean="0"/>
              <a:t>‹#›</a:t>
            </a:fld>
            <a:endParaRPr lang="en-US" dirty="0"/>
          </a:p>
        </p:txBody>
      </p:sp>
    </p:spTree>
    <p:extLst>
      <p:ext uri="{BB962C8B-B14F-4D97-AF65-F5344CB8AC3E}">
        <p14:creationId xmlns:p14="http://schemas.microsoft.com/office/powerpoint/2010/main" val="19846946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8944459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2</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txBody>
          <a:bodyPr/>
          <a:lstStyle/>
          <a:p>
            <a:endParaRPr lang="en-US" dirty="0"/>
          </a:p>
        </p:txBody>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latin typeface="Arial" panose="020B0604020202020204" pitchFamily="34" charset="0"/>
              </a:rPr>
              <a:t>Disclaimer: The materials published on the Decera Clinical Education website reflect the views of the authors of the Decera Clinical Education material, not those of Decera Clinical Education, the CME providers, or the companies providing educational grants. The materials may discuss uses and dosages for therapeutic products that have not been approved by the FDA. A qualified healthcare professional should be consulted before using any therapeutic product discussed. Readers should verify all information and data before treating patients or using any therapies described in these materials.</a:t>
            </a:r>
            <a:endParaRPr lang="en-US" altLang="en-US" dirty="0">
              <a:latin typeface="Arial" panose="020B0604020202020204" pitchFamily="34" charset="0"/>
            </a:endParaRPr>
          </a:p>
          <a:p>
            <a:endParaRPr lang="en-US" altLang="en-US" dirty="0">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58758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5"/>
          </p:nvPr>
        </p:nvSpPr>
        <p:spPr/>
        <p:txBody>
          <a:bodyPr/>
          <a:lstStyle/>
          <a:p>
            <a:fld id="{1C788DBE-8FB8-49F7-A478-A52A085B60B0}" type="slidenum">
              <a:rPr lang="en-US" smtClean="0"/>
              <a:t>4</a:t>
            </a:fld>
            <a:endParaRPr lang="en-US" dirty="0"/>
          </a:p>
        </p:txBody>
      </p:sp>
    </p:spTree>
    <p:extLst>
      <p:ext uri="{BB962C8B-B14F-4D97-AF65-F5344CB8AC3E}">
        <p14:creationId xmlns:p14="http://schemas.microsoft.com/office/powerpoint/2010/main" val="20208944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5"/>
          </p:nvPr>
        </p:nvSpPr>
        <p:spPr/>
        <p:txBody>
          <a:bodyPr/>
          <a:lstStyle/>
          <a:p>
            <a:fld id="{1C788DBE-8FB8-49F7-A478-A52A085B60B0}" type="slidenum">
              <a:rPr lang="en-US" smtClean="0"/>
              <a:t>5</a:t>
            </a:fld>
            <a:endParaRPr lang="en-US" dirty="0"/>
          </a:p>
        </p:txBody>
      </p:sp>
    </p:spTree>
    <p:extLst>
      <p:ext uri="{BB962C8B-B14F-4D97-AF65-F5344CB8AC3E}">
        <p14:creationId xmlns:p14="http://schemas.microsoft.com/office/powerpoint/2010/main" val="28512054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487A7D-9127-D138-7102-9A76DCE481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710580-F6EC-B14F-8CD4-C9B3D43542DC}"/>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DFDA6B3D-C14F-6912-07A3-189C85C0B6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E5F00BB-4E53-3318-D8DD-93A0DC3879A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1703510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1D9109-156C-BF95-3FD7-9F920C690D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4272A2C-2BA5-047E-BACA-5B9A33015237}"/>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BB77251D-B40D-80B8-3664-32BDF57C4D91}"/>
              </a:ext>
            </a:extLst>
          </p:cNvPr>
          <p:cNvSpPr>
            <a:spLocks noGrp="1"/>
          </p:cNvSpPr>
          <p:nvPr>
            <p:ph type="body" idx="1"/>
          </p:nvPr>
        </p:nvSpPr>
        <p:spPr/>
        <p:txBody>
          <a:bodyPr/>
          <a:lstStyle/>
          <a:p>
            <a:endParaRPr lang="en-US" dirty="0"/>
          </a:p>
          <a:p>
            <a:endParaRPr lang="en-US" dirty="0"/>
          </a:p>
        </p:txBody>
      </p:sp>
      <p:sp>
        <p:nvSpPr>
          <p:cNvPr id="4" name="Slide Number Placeholder 3">
            <a:extLst>
              <a:ext uri="{FF2B5EF4-FFF2-40B4-BE49-F238E27FC236}">
                <a16:creationId xmlns:a16="http://schemas.microsoft.com/office/drawing/2014/main" id="{BCEB69E5-C698-9F23-660F-70FB9ED1B02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0424794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102CEC-B375-B057-617D-935A5BB9124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172E3A-0430-7EFD-A6FC-307E1D7A4639}"/>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806DB0DF-F517-A606-760B-A73316D35FF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E53F5EA-0C1B-B0F5-413E-873EB217584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4361973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ECE436-E275-DCC8-9163-80E91216DF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DD30F6-6EE7-B297-42BC-483162E1B2F5}"/>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A6769627-56D5-CFBB-A8CE-0B5018D1C8A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CAA3339-4A35-85FF-786C-6219382993B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3545710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11</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txBody>
          <a:bodyPr/>
          <a:lstStyle/>
          <a:p>
            <a:endParaRPr lang="en-US" dirty="0"/>
          </a:p>
        </p:txBody>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5.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7.png"/><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7.png"/><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7.png"/><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7.png"/><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7.png"/><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3" name="Title Placeholder 1">
            <a:extLst>
              <a:ext uri="{FF2B5EF4-FFF2-40B4-BE49-F238E27FC236}">
                <a16:creationId xmlns:a16="http://schemas.microsoft.com/office/drawing/2014/main" id="{E4C37F3D-EF8C-356F-5277-AC399D9EDD7F}"/>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8" name="Content Placeholder 7">
            <a:extLst>
              <a:ext uri="{FF2B5EF4-FFF2-40B4-BE49-F238E27FC236}">
                <a16:creationId xmlns:a16="http://schemas.microsoft.com/office/drawing/2014/main" id="{D646AED9-4300-8C0A-0989-45F971CBFF83}"/>
              </a:ext>
            </a:extLst>
          </p:cNvPr>
          <p:cNvSpPr>
            <a:spLocks noGrp="1"/>
          </p:cNvSpPr>
          <p:nvPr>
            <p:ph sz="quarter" idx="13"/>
          </p:nvPr>
        </p:nvSpPr>
        <p:spPr>
          <a:xfrm>
            <a:off x="231775" y="1333500"/>
            <a:ext cx="10113963" cy="4762500"/>
          </a:xfrm>
          <a:prstGeom prst="rect">
            <a:avLst/>
          </a:prstGeom>
        </p:spPr>
        <p:txBody>
          <a:bodyPr lIns="0" tIns="0" rIns="0" b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0529177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5756"/>
            <a:ext cx="10215665"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dirty="0"/>
              <a:t>Polling Question</a:t>
            </a:r>
          </a:p>
        </p:txBody>
      </p:sp>
      <p:cxnSp>
        <p:nvCxnSpPr>
          <p:cNvPr id="4" name="Straight Connector 3">
            <a:extLst>
              <a:ext uri="{FF2B5EF4-FFF2-40B4-BE49-F238E27FC236}">
                <a16:creationId xmlns:a16="http://schemas.microsoft.com/office/drawing/2014/main" id="{D48F43F8-E471-42D6-1216-AC8517F252BC}"/>
              </a:ext>
              <a:ext uri="{C183D7F6-B498-43B3-948B-1728B52AA6E4}">
                <adec:decorative xmlns:adec="http://schemas.microsoft.com/office/drawing/2017/decorative" val="1"/>
              </a:ext>
            </a:extLst>
          </p:cNvPr>
          <p:cNvCxnSpPr>
            <a:cxnSpLocks/>
          </p:cNvCxnSpPr>
          <p:nvPr userDrawn="1"/>
        </p:nvCxnSpPr>
        <p:spPr>
          <a:xfrm>
            <a:off x="5260259" y="1651129"/>
            <a:ext cx="0" cy="30351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ext Placeholder 8">
            <a:extLst>
              <a:ext uri="{FF2B5EF4-FFF2-40B4-BE49-F238E27FC236}">
                <a16:creationId xmlns:a16="http://schemas.microsoft.com/office/drawing/2014/main" id="{E7A123A2-2DF6-F19E-CDAB-89428501B2D8}"/>
              </a:ext>
            </a:extLst>
          </p:cNvPr>
          <p:cNvSpPr>
            <a:spLocks noGrp="1"/>
          </p:cNvSpPr>
          <p:nvPr>
            <p:ph type="body" sz="quarter" idx="14"/>
          </p:nvPr>
        </p:nvSpPr>
        <p:spPr>
          <a:xfrm>
            <a:off x="212725" y="1651129"/>
            <a:ext cx="5048250" cy="4449634"/>
          </a:xfrm>
          <a:prstGeom prst="rect">
            <a:avLst/>
          </a:prstGeom>
        </p:spPr>
        <p:txBody>
          <a:bodyPr vert="horz" wrap="square" lIns="0" tIns="0" rIns="0" bIns="0" rtlCol="0" anchor="t" anchorCtr="0">
            <a:noAutofit/>
          </a:bodyPr>
          <a:lstStyle>
            <a:lvl1pPr>
              <a:defRPr lang="en-US" sz="2000" b="0" i="0" spc="100" baseline="0" smtClean="0">
                <a:solidFill>
                  <a:schemeClr val="tx1"/>
                </a:solidFill>
                <a:ea typeface="+mj-ea"/>
              </a:defRPr>
            </a:lvl1pPr>
            <a:lvl2pPr>
              <a:defRPr lang="en-US" sz="2000" smtClean="0">
                <a:solidFill>
                  <a:schemeClr val="tx1"/>
                </a:solidFill>
                <a:latin typeface="+mn-lt"/>
                <a:cs typeface="+mn-cs"/>
              </a:defRPr>
            </a:lvl2pPr>
            <a:lvl3pPr>
              <a:defRPr lang="en-US" sz="2000" smtClean="0">
                <a:solidFill>
                  <a:schemeClr val="tx1"/>
                </a:solidFill>
                <a:latin typeface="+mn-lt"/>
                <a:cs typeface="+mn-cs"/>
              </a:defRPr>
            </a:lvl3pPr>
            <a:lvl4pPr>
              <a:defRPr lang="en-US" sz="2000" smtClean="0">
                <a:solidFill>
                  <a:schemeClr val="tx1"/>
                </a:solidFill>
                <a:latin typeface="+mn-lt"/>
                <a:cs typeface="+mn-cs"/>
              </a:defRPr>
            </a:lvl4pPr>
            <a:lvl5pPr>
              <a:defRPr lang="en-US" sz="2000">
                <a:solidFill>
                  <a:schemeClr val="tx1"/>
                </a:solidFill>
                <a:latin typeface="+mn-lt"/>
                <a:cs typeface="+mn-cs"/>
              </a:defRPr>
            </a:lvl5pPr>
          </a:lstStyle>
          <a:p>
            <a:pPr lvl="0">
              <a:lnSpc>
                <a:spcPct val="110000"/>
              </a:lnSpc>
              <a:spcBef>
                <a:spcPts val="0"/>
              </a:spcBef>
            </a:pPr>
            <a:r>
              <a:rPr lang="en-US" dirty="0"/>
              <a:t>Click to edit Master text styles</a:t>
            </a:r>
          </a:p>
          <a:p>
            <a:pPr marL="457200" lvl="1"/>
            <a:r>
              <a:rPr lang="en-US" dirty="0"/>
              <a:t>Second level</a:t>
            </a:r>
          </a:p>
          <a:p>
            <a:pPr marL="914400" lvl="2"/>
            <a:r>
              <a:rPr lang="en-US" dirty="0"/>
              <a:t>Third level</a:t>
            </a:r>
          </a:p>
          <a:p>
            <a:pPr marL="1371600" lvl="3"/>
            <a:r>
              <a:rPr lang="en-US" dirty="0"/>
              <a:t>Fourth level</a:t>
            </a:r>
          </a:p>
          <a:p>
            <a:pPr marL="1828800" lvl="4"/>
            <a:r>
              <a:rPr lang="en-US" dirty="0"/>
              <a:t>Fifth level</a:t>
            </a:r>
          </a:p>
        </p:txBody>
      </p:sp>
      <p:sp>
        <p:nvSpPr>
          <p:cNvPr id="11" name="Text Placeholder 8">
            <a:extLst>
              <a:ext uri="{FF2B5EF4-FFF2-40B4-BE49-F238E27FC236}">
                <a16:creationId xmlns:a16="http://schemas.microsoft.com/office/drawing/2014/main" id="{D019ED9F-08C1-F8F6-2845-FFD4DF8E1B26}"/>
              </a:ext>
            </a:extLst>
          </p:cNvPr>
          <p:cNvSpPr>
            <a:spLocks noGrp="1"/>
          </p:cNvSpPr>
          <p:nvPr>
            <p:ph type="body" sz="quarter" idx="15"/>
          </p:nvPr>
        </p:nvSpPr>
        <p:spPr>
          <a:xfrm>
            <a:off x="5423215" y="1651129"/>
            <a:ext cx="5048250" cy="4449634"/>
          </a:xfrm>
          <a:prstGeom prst="rect">
            <a:avLst/>
          </a:prstGeom>
        </p:spPr>
        <p:txBody>
          <a:bodyPr vert="horz" wrap="square" lIns="0" tIns="0" rIns="0" bIns="0" rtlCol="0" anchor="t" anchorCtr="0">
            <a:noAutofit/>
          </a:bodyPr>
          <a:lstStyle>
            <a:lvl1pPr marL="342900" indent="-282575">
              <a:buFont typeface="+mj-lt"/>
              <a:buAutoNum type="alphaUcPeriod"/>
              <a:tabLst/>
              <a:defRPr lang="en-US" sz="2000" b="0" i="0" spc="100" baseline="0" smtClean="0">
                <a:solidFill>
                  <a:schemeClr val="tx1"/>
                </a:solidFill>
                <a:ea typeface="+mj-ea"/>
              </a:defRPr>
            </a:lvl1pPr>
            <a:lvl2pPr marL="114300" indent="0">
              <a:buFont typeface="+mj-lt"/>
              <a:buNone/>
              <a:defRPr lang="en-US" sz="1800" smtClean="0">
                <a:solidFill>
                  <a:schemeClr val="tx1"/>
                </a:solidFill>
                <a:latin typeface="+mn-lt"/>
                <a:cs typeface="+mn-cs"/>
              </a:defRPr>
            </a:lvl2pPr>
            <a:lvl3pPr marL="571500" indent="0">
              <a:buFont typeface="+mj-lt"/>
              <a:buNone/>
              <a:defRPr lang="en-US" smtClean="0">
                <a:solidFill>
                  <a:schemeClr val="tx1"/>
                </a:solidFill>
                <a:latin typeface="+mn-lt"/>
                <a:cs typeface="+mn-cs"/>
              </a:defRPr>
            </a:lvl3pPr>
            <a:lvl4pPr marL="1028700" indent="0">
              <a:buFont typeface="+mj-lt"/>
              <a:buNone/>
              <a:defRPr lang="en-US" sz="1800" smtClean="0">
                <a:solidFill>
                  <a:schemeClr val="tx1"/>
                </a:solidFill>
                <a:latin typeface="+mn-lt"/>
                <a:cs typeface="+mn-cs"/>
              </a:defRPr>
            </a:lvl4pPr>
            <a:lvl5pPr marL="1485900" indent="0">
              <a:buFont typeface="+mj-lt"/>
              <a:buNone/>
              <a:defRPr lang="en-US" sz="1800">
                <a:solidFill>
                  <a:schemeClr val="tx1"/>
                </a:solidFill>
                <a:latin typeface="+mn-lt"/>
                <a:cs typeface="+mn-cs"/>
              </a:defRPr>
            </a:lvl5pPr>
          </a:lstStyle>
          <a:p>
            <a:pPr lvl="0">
              <a:lnSpc>
                <a:spcPct val="110000"/>
              </a:lnSpc>
              <a:spcBef>
                <a:spcPts val="0"/>
              </a:spcBef>
            </a:pPr>
            <a:r>
              <a:rPr lang="en-US" dirty="0"/>
              <a:t>Click to edit Master text styles</a:t>
            </a:r>
          </a:p>
          <a:p>
            <a:pPr lvl="0">
              <a:lnSpc>
                <a:spcPct val="110000"/>
              </a:lnSpc>
              <a:spcBef>
                <a:spcPts val="0"/>
              </a:spcBef>
            </a:pPr>
            <a:r>
              <a:rPr lang="en-US" dirty="0"/>
              <a:t>Second level</a:t>
            </a:r>
          </a:p>
          <a:p>
            <a:pPr lvl="0">
              <a:lnSpc>
                <a:spcPct val="110000"/>
              </a:lnSpc>
              <a:spcBef>
                <a:spcPts val="0"/>
              </a:spcBef>
            </a:pPr>
            <a:r>
              <a:rPr lang="en-US" dirty="0"/>
              <a:t>Third level</a:t>
            </a:r>
          </a:p>
          <a:p>
            <a:pPr lvl="0">
              <a:lnSpc>
                <a:spcPct val="110000"/>
              </a:lnSpc>
              <a:spcBef>
                <a:spcPts val="0"/>
              </a:spcBef>
            </a:pPr>
            <a:r>
              <a:rPr lang="en-US" dirty="0"/>
              <a:t>Fourth level</a:t>
            </a:r>
          </a:p>
          <a:p>
            <a:pPr lvl="0">
              <a:lnSpc>
                <a:spcPct val="110000"/>
              </a:lnSpc>
              <a:spcBef>
                <a:spcPts val="0"/>
              </a:spcBef>
            </a:pPr>
            <a:r>
              <a:rPr lang="en-US" dirty="0"/>
              <a:t>Fifth level</a:t>
            </a:r>
          </a:p>
        </p:txBody>
      </p:sp>
    </p:spTree>
    <p:extLst>
      <p:ext uri="{BB962C8B-B14F-4D97-AF65-F5344CB8AC3E}">
        <p14:creationId xmlns:p14="http://schemas.microsoft.com/office/powerpoint/2010/main" val="2700764427"/>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13" name="Title Placeholder 1">
            <a:extLst>
              <a:ext uri="{FF2B5EF4-FFF2-40B4-BE49-F238E27FC236}">
                <a16:creationId xmlns:a16="http://schemas.microsoft.com/office/drawing/2014/main" id="{DBF90BB0-D47D-F9F0-02EE-80D089976938}"/>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15" name="Text Placeholder 9">
            <a:extLst>
              <a:ext uri="{FF2B5EF4-FFF2-40B4-BE49-F238E27FC236}">
                <a16:creationId xmlns:a16="http://schemas.microsoft.com/office/drawing/2014/main" id="{F2FFE235-A927-8A9C-3BAA-13F1B9FD865C}"/>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l">
              <a:defRPr lang="en-US" sz="1200" b="1" kern="1500" cap="all" spc="200" baseline="0" dirty="0">
                <a:solidFill>
                  <a:schemeClr val="bg2"/>
                </a:solidFill>
                <a:latin typeface="+mn-lt"/>
                <a:cs typeface="+mn-cs"/>
              </a:defRPr>
            </a:lvl1pPr>
          </a:lstStyle>
          <a:p>
            <a:pPr lvl="0" algn="ctr"/>
            <a:r>
              <a:rPr lang="en-US" dirty="0"/>
              <a:t>Polling Question</a:t>
            </a:r>
          </a:p>
        </p:txBody>
      </p:sp>
      <p:sp>
        <p:nvSpPr>
          <p:cNvPr id="18" name="Content Placeholder 16">
            <a:extLst>
              <a:ext uri="{FF2B5EF4-FFF2-40B4-BE49-F238E27FC236}">
                <a16:creationId xmlns:a16="http://schemas.microsoft.com/office/drawing/2014/main" id="{3DF21E92-7EDD-2CB6-EF01-692E19419888}"/>
              </a:ext>
            </a:extLst>
          </p:cNvPr>
          <p:cNvSpPr>
            <a:spLocks noGrp="1"/>
          </p:cNvSpPr>
          <p:nvPr>
            <p:ph sz="quarter" idx="14"/>
          </p:nvPr>
        </p:nvSpPr>
        <p:spPr>
          <a:xfrm>
            <a:off x="231775" y="1333500"/>
            <a:ext cx="10113963" cy="4762500"/>
          </a:xfrm>
          <a:prstGeom prst="rect">
            <a:avLst/>
          </a:prstGeom>
        </p:spPr>
        <p:txBody>
          <a:bodyPr lIns="0" tIns="0" rIns="0" b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145679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5756"/>
            <a:ext cx="10215665"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dirty="0"/>
              <a:t>Polling Question</a:t>
            </a:r>
          </a:p>
        </p:txBody>
      </p:sp>
      <p:sp>
        <p:nvSpPr>
          <p:cNvPr id="10" name="Text Placeholder 8">
            <a:extLst>
              <a:ext uri="{FF2B5EF4-FFF2-40B4-BE49-F238E27FC236}">
                <a16:creationId xmlns:a16="http://schemas.microsoft.com/office/drawing/2014/main" id="{E7A123A2-2DF6-F19E-CDAB-89428501B2D8}"/>
              </a:ext>
            </a:extLst>
          </p:cNvPr>
          <p:cNvSpPr>
            <a:spLocks noGrp="1"/>
          </p:cNvSpPr>
          <p:nvPr>
            <p:ph type="body" sz="quarter" idx="14"/>
          </p:nvPr>
        </p:nvSpPr>
        <p:spPr>
          <a:xfrm>
            <a:off x="212725" y="1651129"/>
            <a:ext cx="5048250" cy="4449634"/>
          </a:xfrm>
          <a:prstGeom prst="rect">
            <a:avLst/>
          </a:prstGeom>
        </p:spPr>
        <p:txBody>
          <a:bodyPr vert="horz" wrap="square" lIns="0" tIns="0" rIns="0" bIns="0" rtlCol="0" anchor="t" anchorCtr="0">
            <a:noAutofit/>
          </a:bodyPr>
          <a:lstStyle>
            <a:lvl1pPr>
              <a:defRPr lang="en-US" sz="1800" b="0" i="0" spc="100" baseline="0" smtClean="0">
                <a:solidFill>
                  <a:schemeClr val="tx1"/>
                </a:solidFill>
                <a:ea typeface="+mj-ea"/>
              </a:defRPr>
            </a:lvl1pPr>
            <a:lvl2pPr>
              <a:defRPr lang="en-US" sz="1800" smtClean="0">
                <a:solidFill>
                  <a:schemeClr val="tx1"/>
                </a:solidFill>
                <a:latin typeface="+mn-lt"/>
                <a:cs typeface="+mn-cs"/>
              </a:defRPr>
            </a:lvl2pPr>
            <a:lvl3pPr>
              <a:defRPr lang="en-US" smtClean="0">
                <a:solidFill>
                  <a:schemeClr val="tx1"/>
                </a:solidFill>
                <a:latin typeface="+mn-lt"/>
                <a:cs typeface="+mn-cs"/>
              </a:defRPr>
            </a:lvl3pPr>
            <a:lvl4pPr>
              <a:defRPr lang="en-US" sz="1800" smtClean="0">
                <a:solidFill>
                  <a:schemeClr val="tx1"/>
                </a:solidFill>
                <a:latin typeface="+mn-lt"/>
                <a:cs typeface="+mn-cs"/>
              </a:defRPr>
            </a:lvl4pPr>
            <a:lvl5pPr>
              <a:defRPr lang="en-US" sz="1800">
                <a:solidFill>
                  <a:schemeClr val="tx1"/>
                </a:solidFill>
                <a:latin typeface="+mn-lt"/>
                <a:cs typeface="+mn-cs"/>
              </a:defRPr>
            </a:lvl5pPr>
          </a:lstStyle>
          <a:p>
            <a:pPr lvl="0">
              <a:lnSpc>
                <a:spcPct val="110000"/>
              </a:lnSpc>
              <a:spcBef>
                <a:spcPts val="0"/>
              </a:spcBef>
            </a:pPr>
            <a:r>
              <a:rPr lang="en-US"/>
              <a:t>Click to edit Master text styles</a:t>
            </a:r>
          </a:p>
          <a:p>
            <a:pPr marL="457200" lvl="1"/>
            <a:r>
              <a:rPr lang="en-US"/>
              <a:t>Second level</a:t>
            </a:r>
          </a:p>
          <a:p>
            <a:pPr marL="914400" lvl="2"/>
            <a:r>
              <a:rPr lang="en-US"/>
              <a:t>Third level</a:t>
            </a:r>
          </a:p>
          <a:p>
            <a:pPr marL="1371600" lvl="3"/>
            <a:r>
              <a:rPr lang="en-US"/>
              <a:t>Fourth level</a:t>
            </a:r>
          </a:p>
          <a:p>
            <a:pPr marL="1828800" lvl="4"/>
            <a:r>
              <a:rPr lang="en-US"/>
              <a:t>Fifth level</a:t>
            </a:r>
          </a:p>
        </p:txBody>
      </p:sp>
    </p:spTree>
    <p:extLst>
      <p:ext uri="{BB962C8B-B14F-4D97-AF65-F5344CB8AC3E}">
        <p14:creationId xmlns:p14="http://schemas.microsoft.com/office/powerpoint/2010/main" val="3517008123"/>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204EA1A6-CA73-4166-FE93-EE8D615AC01D}"/>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3" name="Title 5">
            <a:extLst>
              <a:ext uri="{FF2B5EF4-FFF2-40B4-BE49-F238E27FC236}">
                <a16:creationId xmlns:a16="http://schemas.microsoft.com/office/drawing/2014/main" id="{2F0765B4-87A1-47FC-740A-0693987E3F4C}"/>
              </a:ext>
            </a:extLst>
          </p:cNvPr>
          <p:cNvSpPr>
            <a:spLocks noGrp="1"/>
          </p:cNvSpPr>
          <p:nvPr>
            <p:ph type="title"/>
          </p:nvPr>
        </p:nvSpPr>
        <p:spPr>
          <a:xfrm>
            <a:off x="231077" y="535756"/>
            <a:ext cx="10203103"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Tree>
    <p:extLst>
      <p:ext uri="{BB962C8B-B14F-4D97-AF65-F5344CB8AC3E}">
        <p14:creationId xmlns:p14="http://schemas.microsoft.com/office/powerpoint/2010/main" val="29111940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a:prstGeom prst="rect">
            <a:avLst/>
          </a:prstGeo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
        <p:nvSpPr>
          <p:cNvPr id="4" name="Slide Number Placeholder 3">
            <a:extLst>
              <a:ext uri="{FF2B5EF4-FFF2-40B4-BE49-F238E27FC236}">
                <a16:creationId xmlns:a16="http://schemas.microsoft.com/office/drawing/2014/main" id="{86BD4267-65D9-3F39-D27C-0AFD1B59CCC8}"/>
              </a:ext>
            </a:extLst>
          </p:cNvPr>
          <p:cNvSpPr>
            <a:spLocks noGrp="1"/>
          </p:cNvSpPr>
          <p:nvPr>
            <p:ph type="sldNum" sz="quarter" idx="16"/>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41403259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6" name="Slide Number Placeholder 5">
            <a:extLst>
              <a:ext uri="{FF2B5EF4-FFF2-40B4-BE49-F238E27FC236}">
                <a16:creationId xmlns:a16="http://schemas.microsoft.com/office/drawing/2014/main" id="{95A4CCDF-557C-37C3-FD6F-C677C0602B26}"/>
              </a:ext>
            </a:extLst>
          </p:cNvPr>
          <p:cNvSpPr>
            <a:spLocks noGrp="1"/>
          </p:cNvSpPr>
          <p:nvPr>
            <p:ph type="sldNum" sz="quarter" idx="18"/>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826312"/>
            <a:ext cx="2942886" cy="1511952"/>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i="0" dirty="0">
                <a:latin typeface="Newsreader ExtraBold" panose="02000000000000000000" pitchFamily="2" charset="77"/>
              </a:rPr>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35582396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793A403-D174-DFA1-5AF0-484E9E7A0CC9}"/>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24489701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5" name="Graphic 4">
            <a:extLst>
              <a:ext uri="{FF2B5EF4-FFF2-40B4-BE49-F238E27FC236}">
                <a16:creationId xmlns:a16="http://schemas.microsoft.com/office/drawing/2014/main" id="{9C98A392-406D-0276-A3BA-688A68C0FD6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332938"/>
            <a:ext cx="4377900" cy="519678"/>
          </a:xfrm>
          <a:prstGeom prst="rect">
            <a:avLst/>
          </a:prstGeom>
        </p:spPr>
      </p:pic>
    </p:spTree>
    <p:extLst>
      <p:ext uri="{BB962C8B-B14F-4D97-AF65-F5344CB8AC3E}">
        <p14:creationId xmlns:p14="http://schemas.microsoft.com/office/powerpoint/2010/main" val="1197695070"/>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942022"/>
          </a:xfrm>
        </p:spPr>
        <p:txBody>
          <a:bodyPr anchor="t" anchorCtr="0"/>
          <a:lstStyle>
            <a:lvl1pPr>
              <a:lnSpc>
                <a:spcPct val="90000"/>
              </a:lnSpc>
              <a:defRPr sz="6600">
                <a:solidFill>
                  <a:schemeClr val="tx2"/>
                </a:solidFill>
                <a:latin typeface="+mj-lt"/>
              </a:defRPr>
            </a:lvl1pPr>
          </a:lstStyle>
          <a:p>
            <a:r>
              <a:rPr lang="en-US" dirty="0"/>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1091988561"/>
      </p:ext>
    </p:extLst>
  </p:cSld>
  <p:clrMapOvr>
    <a:overrideClrMapping bg1="dk1" tx1="lt1" bg2="dk2" tx2="lt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1335023"/>
            <a:ext cx="11740260" cy="4754880"/>
          </a:xfrm>
          <a:prstGeom prst="rect">
            <a:avLst/>
          </a:prstGeom>
        </p:spPr>
        <p:txBody>
          <a:bodyPr vert="horz" lIns="0" tIns="0" rIns="0" bIns="0" rtlCol="0">
            <a:noAutofit/>
          </a:bodyPr>
          <a:lstStyle>
            <a:lvl1pPr>
              <a:spcBef>
                <a:spcPts val="1600"/>
              </a:spcBef>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26" name="Content Placeholder 25">
            <a:extLst>
              <a:ext uri="{FF2B5EF4-FFF2-40B4-BE49-F238E27FC236}">
                <a16:creationId xmlns:a16="http://schemas.microsoft.com/office/drawing/2014/main" id="{E1DEE5FC-E4CA-15E5-FA96-1D71E2D012FE}"/>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41997883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2" name="Content Placeholder 25">
            <a:extLst>
              <a:ext uri="{FF2B5EF4-FFF2-40B4-BE49-F238E27FC236}">
                <a16:creationId xmlns:a16="http://schemas.microsoft.com/office/drawing/2014/main" id="{E07D980C-6787-1DD3-F084-BA6E418A7531}"/>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35257915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5756"/>
            <a:ext cx="11740260" cy="492944"/>
          </a:xfrm>
        </p:spPr>
        <p:txBody>
          <a:bodyPr/>
          <a:lstStyle>
            <a:lvl1pPr>
              <a:tabLst>
                <a:tab pos="460375" algn="l"/>
              </a:tabLst>
              <a:defRPr b="1" i="0">
                <a:latin typeface="Newsreader ExtraBold" panose="02000000000000000000" pitchFamily="2" charset="77"/>
                <a:cs typeface="Poppins" pitchFamily="2" charset="77"/>
              </a:defRPr>
            </a:lvl1pPr>
          </a:lstStyle>
          <a:p>
            <a:r>
              <a:rPr lang="en-US" dirty="0"/>
              <a:t>Click to edit Master title style</a:t>
            </a:r>
          </a:p>
        </p:txBody>
      </p:sp>
      <p:sp>
        <p:nvSpPr>
          <p:cNvPr id="3" name="Content Placeholder 25">
            <a:extLst>
              <a:ext uri="{FF2B5EF4-FFF2-40B4-BE49-F238E27FC236}">
                <a16:creationId xmlns:a16="http://schemas.microsoft.com/office/drawing/2014/main" id="{67015BB9-B9B6-761A-C9A7-5089CFB6F49D}"/>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42248333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511274968"/>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79205856"/>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14251526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351263"/>
            <a:ext cx="2942886" cy="2462050"/>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199383972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4" name="Graphic 3">
            <a:extLst>
              <a:ext uri="{FF2B5EF4-FFF2-40B4-BE49-F238E27FC236}">
                <a16:creationId xmlns:a16="http://schemas.microsoft.com/office/drawing/2014/main" id="{2DCEC576-E80A-5B13-AD83-478816D7B59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415030"/>
            <a:ext cx="3686328" cy="437585"/>
          </a:xfrm>
          <a:prstGeom prst="rect">
            <a:avLst/>
          </a:prstGeom>
        </p:spPr>
      </p:pic>
    </p:spTree>
    <p:extLst>
      <p:ext uri="{BB962C8B-B14F-4D97-AF65-F5344CB8AC3E}">
        <p14:creationId xmlns:p14="http://schemas.microsoft.com/office/powerpoint/2010/main" val="8534753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395D446D-3E12-2BCC-29E6-B18E223A5413}"/>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lgn="r">
              <a:defRPr sz="800">
                <a:solidFill>
                  <a:schemeClr val="tx1"/>
                </a:solidFill>
              </a:defRPr>
            </a:lvl1p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269229985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33F44B30-1879-6F13-273E-22B934A627E6}"/>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F4A1C891-79C3-863E-FBA9-188D17ED03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2DB2AFA4-BBF7-61A0-D954-E2BAF8A2721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68797790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2417287"/>
            <a:ext cx="11740260" cy="1892826"/>
          </a:xfrm>
          <a:prstGeom prst="rect">
            <a:avLst/>
          </a:prstGeom>
        </p:spPr>
        <p:txBody>
          <a:bodyPr vert="horz" lIns="0" tIns="0" rIns="0" bIns="0" rtlCol="0">
            <a:spAutoFit/>
          </a:bodyPr>
          <a:lstStyle>
            <a:lvl1pPr algn="ctr">
              <a:spcBef>
                <a:spcPts val="1600"/>
              </a:spcBef>
              <a:defRPr/>
            </a:lvl1pPr>
            <a:lvl2pPr algn="ctr">
              <a:spcBef>
                <a:spcPts val="1600"/>
              </a:spcBef>
              <a:defRPr/>
            </a:lvl2pPr>
            <a:lvl3pPr algn="ctr">
              <a:spcBef>
                <a:spcPts val="1600"/>
              </a:spcBef>
              <a:defRPr/>
            </a:lvl3pPr>
            <a:lvl4pPr algn="ctr">
              <a:spcBef>
                <a:spcPts val="1600"/>
              </a:spcBef>
              <a:defRPr/>
            </a:lvl4pPr>
            <a:lvl5pPr>
              <a:spcBef>
                <a:spcPts val="1600"/>
              </a:spcBef>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a:xfrm>
            <a:off x="231078" y="1618020"/>
            <a:ext cx="11740260" cy="492944"/>
          </a:xfrm>
          <a:prstGeom prst="rect">
            <a:avLst/>
          </a:prstGeom>
        </p:spPr>
        <p:txBody>
          <a:bodyPr/>
          <a:lstStyle>
            <a:lvl1pPr algn="ctr">
              <a:defRPr b="1" i="0">
                <a:latin typeface="Poppins" pitchFamily="2" charset="77"/>
                <a:cs typeface="Poppins" pitchFamily="2" charset="77"/>
              </a:defRPr>
            </a:lvl1pPr>
          </a:lstStyle>
          <a:p>
            <a:r>
              <a:rPr lang="en-US" dirty="0"/>
              <a:t>Click to edit Master title style</a:t>
            </a:r>
          </a:p>
        </p:txBody>
      </p:sp>
      <p:sp>
        <p:nvSpPr>
          <p:cNvPr id="7" name="Text Placeholder 2">
            <a:extLst>
              <a:ext uri="{FF2B5EF4-FFF2-40B4-BE49-F238E27FC236}">
                <a16:creationId xmlns:a16="http://schemas.microsoft.com/office/drawing/2014/main" id="{4EA78ED8-6C0D-7A16-EEEC-DB254A7E8EBF}"/>
              </a:ext>
            </a:extLst>
          </p:cNvPr>
          <p:cNvSpPr>
            <a:spLocks noGrp="1"/>
          </p:cNvSpPr>
          <p:nvPr>
            <p:ph idx="13" hasCustomPrompt="1"/>
          </p:nvPr>
        </p:nvSpPr>
        <p:spPr>
          <a:xfrm>
            <a:off x="231078" y="4449885"/>
            <a:ext cx="11740260" cy="369332"/>
          </a:xfrm>
          <a:prstGeom prst="rect">
            <a:avLst/>
          </a:prstGeom>
        </p:spPr>
        <p:txBody>
          <a:bodyPr vert="horz" lIns="0" tIns="0" rIns="0" bIns="0" rtlCol="0">
            <a:spAutoFit/>
          </a:bodyPr>
          <a:lstStyle>
            <a:lvl1pPr algn="ctr">
              <a:spcBef>
                <a:spcPts val="1600"/>
              </a:spcBef>
              <a:defRPr b="1">
                <a:solidFill>
                  <a:schemeClr val="accent1"/>
                </a:solidFill>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dirty="0"/>
              <a:t>Edit Master text styles</a:t>
            </a:r>
          </a:p>
        </p:txBody>
      </p:sp>
      <p:pic>
        <p:nvPicPr>
          <p:cNvPr id="73" name="Graphic 72">
            <a:extLst>
              <a:ext uri="{FF2B5EF4-FFF2-40B4-BE49-F238E27FC236}">
                <a16:creationId xmlns:a16="http://schemas.microsoft.com/office/drawing/2014/main" id="{4ABB1C22-C5E5-2F63-2B58-1128883CF623}"/>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a:xfrm>
            <a:off x="3209899" y="481747"/>
            <a:ext cx="6575771" cy="783390"/>
          </a:xfrm>
          <a:prstGeom prst="rect">
            <a:avLst/>
          </a:prstGeom>
        </p:spPr>
      </p:pic>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dirty="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8406558" y="2722283"/>
              <a:ext cx="1511051" cy="6035264"/>
            </a:xfrm>
            <a:prstGeom prst="rect">
              <a:avLst/>
            </a:prstGeom>
          </p:spPr>
        </p:pic>
      </p:grpSp>
    </p:spTree>
    <p:extLst>
      <p:ext uri="{BB962C8B-B14F-4D97-AF65-F5344CB8AC3E}">
        <p14:creationId xmlns:p14="http://schemas.microsoft.com/office/powerpoint/2010/main" val="2483043919"/>
      </p:ext>
    </p:extLst>
  </p:cSld>
  <p:clrMapOvr>
    <a:masterClrMapping/>
  </p:clrMapOvr>
  <p:extLst>
    <p:ext uri="{DCECCB84-F9BA-43D5-87BE-67443E8EF086}">
      <p15:sldGuideLst xmlns:p15="http://schemas.microsoft.com/office/powerpoint/2012/main"/>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5" name="Graphic 4">
            <a:extLst>
              <a:ext uri="{FF2B5EF4-FFF2-40B4-BE49-F238E27FC236}">
                <a16:creationId xmlns:a16="http://schemas.microsoft.com/office/drawing/2014/main" id="{9C98A392-406D-0276-A3BA-688A68C0FD6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332938"/>
            <a:ext cx="4377900" cy="519678"/>
          </a:xfrm>
          <a:prstGeom prst="rect">
            <a:avLst/>
          </a:prstGeom>
        </p:spPr>
      </p:pic>
    </p:spTree>
    <p:extLst>
      <p:ext uri="{BB962C8B-B14F-4D97-AF65-F5344CB8AC3E}">
        <p14:creationId xmlns:p14="http://schemas.microsoft.com/office/powerpoint/2010/main" val="2767575974"/>
      </p:ext>
    </p:extLst>
  </p:cSld>
  <p:clrMapOvr>
    <a:overrideClrMapping bg1="dk1" tx1="lt1" bg2="dk2" tx2="lt2" accent1="accent1" accent2="accent2" accent3="accent3" accent4="accent4" accent5="accent5" accent6="accent6" hlink="hlink" folHlink="folHlink"/>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1_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11734800"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dirty="0"/>
              <a:t>Click to edit Master 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11734800"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pic>
        <p:nvPicPr>
          <p:cNvPr id="4" name="Graphic 3">
            <a:extLst>
              <a:ext uri="{FF2B5EF4-FFF2-40B4-BE49-F238E27FC236}">
                <a16:creationId xmlns:a16="http://schemas.microsoft.com/office/drawing/2014/main" id="{B74F1F25-37F2-BB3C-CAA3-8AF4C406FD1B}"/>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75548" y="246931"/>
            <a:ext cx="1817155" cy="691692"/>
          </a:xfrm>
          <a:prstGeom prst="rect">
            <a:avLst/>
          </a:prstGeom>
        </p:spPr>
      </p:pic>
      <p:sp>
        <p:nvSpPr>
          <p:cNvPr id="5" name="Subtitle 2">
            <a:extLst>
              <a:ext uri="{FF2B5EF4-FFF2-40B4-BE49-F238E27FC236}">
                <a16:creationId xmlns:a16="http://schemas.microsoft.com/office/drawing/2014/main" id="{10B3EBDD-4C86-E058-8496-417485C469C8}"/>
              </a:ext>
            </a:extLst>
          </p:cNvPr>
          <p:cNvSpPr>
            <a:spLocks noGrp="1"/>
          </p:cNvSpPr>
          <p:nvPr>
            <p:ph type="subTitle" idx="1"/>
          </p:nvPr>
        </p:nvSpPr>
        <p:spPr>
          <a:xfrm>
            <a:off x="228600" y="4104609"/>
            <a:ext cx="11734800"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8" name="Text Placeholder 9">
            <a:extLst>
              <a:ext uri="{FF2B5EF4-FFF2-40B4-BE49-F238E27FC236}">
                <a16:creationId xmlns:a16="http://schemas.microsoft.com/office/drawing/2014/main" id="{2B2522F5-A2F7-B08B-540C-7C9ABD269293}"/>
              </a:ext>
            </a:extLst>
          </p:cNvPr>
          <p:cNvSpPr>
            <a:spLocks noGrp="1"/>
          </p:cNvSpPr>
          <p:nvPr>
            <p:ph type="body" sz="quarter" idx="11"/>
          </p:nvPr>
        </p:nvSpPr>
        <p:spPr>
          <a:xfrm>
            <a:off x="228600" y="5449449"/>
            <a:ext cx="11734800" cy="423463"/>
          </a:xfrm>
          <a:prstGeom prst="rect">
            <a:avLst/>
          </a:prstGeom>
        </p:spPr>
        <p:txBody>
          <a:bodyPr anchor="b" anchorCtr="0">
            <a:noAutofit/>
          </a:bodyPr>
          <a:lstStyle>
            <a:lvl1pPr marL="0" indent="0">
              <a:spcBef>
                <a:spcPts val="300"/>
              </a:spcBef>
              <a:buNone/>
              <a:defRPr sz="1050">
                <a:solidFill>
                  <a:schemeClr val="bg2"/>
                </a:solidFill>
              </a:defRPr>
            </a:lvl1pPr>
            <a:lvl2pPr marL="457200" indent="0">
              <a:buNone/>
              <a:defRPr/>
            </a:lvl2pPr>
          </a:lstStyle>
          <a:p>
            <a:pPr lvl="0"/>
            <a:r>
              <a:rPr lang="en-US"/>
              <a:t>Click to edit Master text styles</a:t>
            </a:r>
          </a:p>
        </p:txBody>
      </p:sp>
    </p:spTree>
    <p:extLst>
      <p:ext uri="{BB962C8B-B14F-4D97-AF65-F5344CB8AC3E}">
        <p14:creationId xmlns:p14="http://schemas.microsoft.com/office/powerpoint/2010/main" val="494096530"/>
      </p:ext>
    </p:extLst>
  </p:cSld>
  <p:clrMapOvr>
    <a:overrideClrMapping bg1="dk1" tx1="lt1" bg2="dk2" tx2="lt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768672"/>
          </a:xfrm>
        </p:spPr>
        <p:txBody>
          <a:bodyPr anchor="t" anchorCtr="0"/>
          <a:lstStyle>
            <a:lvl1pPr>
              <a:lnSpc>
                <a:spcPct val="90000"/>
              </a:lnSpc>
              <a:defRPr sz="5400">
                <a:solidFill>
                  <a:schemeClr val="tx2"/>
                </a:solidFill>
                <a:latin typeface="Poppins" pitchFamily="2" charset="77"/>
                <a:cs typeface="Poppins" pitchFamily="2" charset="77"/>
              </a:defRPr>
            </a:lvl1pPr>
          </a:lstStyle>
          <a:p>
            <a:r>
              <a:rPr lang="en-US" dirty="0"/>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522291101"/>
      </p:ext>
    </p:extLst>
  </p:cSld>
  <p:clrMapOvr>
    <a:overrideClrMapping bg1="dk1" tx1="lt1" bg2="dk2" tx2="lt2" accent1="accent1" accent2="accent2" accent3="accent3" accent4="accent4" accent5="accent5" accent6="accent6" hlink="hlink" folHlink="folHlink"/>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4" name="Content Placeholder 3">
            <a:extLst>
              <a:ext uri="{FF2B5EF4-FFF2-40B4-BE49-F238E27FC236}">
                <a16:creationId xmlns:a16="http://schemas.microsoft.com/office/drawing/2014/main" id="{EC86E5CF-47A3-FCA8-5920-D57E5FF4A22D}"/>
              </a:ext>
            </a:extLst>
          </p:cNvPr>
          <p:cNvSpPr>
            <a:spLocks noGrp="1"/>
          </p:cNvSpPr>
          <p:nvPr>
            <p:ph sz="quarter" idx="13"/>
          </p:nvPr>
        </p:nvSpPr>
        <p:spPr>
          <a:xfrm>
            <a:off x="231775" y="1335024"/>
            <a:ext cx="11739563" cy="4762500"/>
          </a:xfrm>
          <a:prstGeom prst="rect">
            <a:avLst/>
          </a:prstGeom>
        </p:spPr>
        <p:txBody>
          <a:bodyPr lIns="0" tIns="0" r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4">
            <a:extLst>
              <a:ext uri="{FF2B5EF4-FFF2-40B4-BE49-F238E27FC236}">
                <a16:creationId xmlns:a16="http://schemas.microsoft.com/office/drawing/2014/main" id="{49E59E30-1339-BE40-0D3A-9B0227815226}"/>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158110525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024"/>
            <a:ext cx="5644122" cy="475488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vert="horz" lIns="0" tIns="0" rIns="0" bIns="0" rtlCol="0" anchor="ctr" anchorCtr="0">
            <a:spAutoFit/>
          </a:bodyPr>
          <a:lstStyle>
            <a:lvl1pPr>
              <a:defRPr lang="en-US" dirty="0"/>
            </a:lvl1pPr>
          </a:lstStyle>
          <a:p>
            <a:pPr lvl="0"/>
            <a:r>
              <a:rPr lang="en-US" dirty="0"/>
              <a:t>Click to edit Master title style</a:t>
            </a:r>
          </a:p>
        </p:txBody>
      </p:sp>
      <p:sp>
        <p:nvSpPr>
          <p:cNvPr id="2" name="Slide Number Placeholder 4">
            <a:extLst>
              <a:ext uri="{FF2B5EF4-FFF2-40B4-BE49-F238E27FC236}">
                <a16:creationId xmlns:a16="http://schemas.microsoft.com/office/drawing/2014/main" id="{D5A53C0B-32AC-2FD8-0F04-3C308AB8F4BF}"/>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192613074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5756"/>
            <a:ext cx="11740260" cy="492944"/>
          </a:xfrm>
        </p:spPr>
        <p:txBody>
          <a:bodyPr vert="horz" lIns="0" tIns="0" rIns="0" bIns="0" rtlCol="0" anchor="ctr" anchorCtr="0">
            <a:spAutoFit/>
          </a:bodyPr>
          <a:lstStyle>
            <a:lvl1pPr>
              <a:defRPr lang="en-US" dirty="0"/>
            </a:lvl1pPr>
          </a:lstStyle>
          <a:p>
            <a:pPr lvl="0"/>
            <a:r>
              <a:rPr lang="en-US" dirty="0"/>
              <a:t>Click to edit Master title style</a:t>
            </a:r>
          </a:p>
        </p:txBody>
      </p:sp>
      <p:sp>
        <p:nvSpPr>
          <p:cNvPr id="4" name="Slide Number Placeholder 4">
            <a:extLst>
              <a:ext uri="{FF2B5EF4-FFF2-40B4-BE49-F238E27FC236}">
                <a16:creationId xmlns:a16="http://schemas.microsoft.com/office/drawing/2014/main" id="{91710EFB-096E-D9FC-591D-DDC14B59E628}"/>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254529939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Slide Number Placeholder 4">
            <a:extLst>
              <a:ext uri="{FF2B5EF4-FFF2-40B4-BE49-F238E27FC236}">
                <a16:creationId xmlns:a16="http://schemas.microsoft.com/office/drawing/2014/main" id="{0C3B26A1-CE9E-1E46-9E8D-3221D6553078}"/>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133842613"/>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a:prstGeom prst="rect">
            <a:avLst/>
          </a:prstGeo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a:prstGeom prst="rect">
            <a:avLst/>
          </a:prstGeo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E7449C85-D2FE-977E-FF71-0A57259827D3}"/>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881709955"/>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
        <p:nvSpPr>
          <p:cNvPr id="2" name="Slide Number Placeholder 4">
            <a:extLst>
              <a:ext uri="{FF2B5EF4-FFF2-40B4-BE49-F238E27FC236}">
                <a16:creationId xmlns:a16="http://schemas.microsoft.com/office/drawing/2014/main" id="{5E9ACCAA-ABC5-E616-EC27-D1404E716373}"/>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46551774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051560"/>
            <a:ext cx="2942886" cy="1063713"/>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6" y="2275637"/>
            <a:ext cx="2103120" cy="1188720"/>
          </a:xfrm>
          <a:prstGeom prst="rect">
            <a:avLst/>
          </a:prstGeom>
        </p:spPr>
        <p:txBody>
          <a:bodyPr rIns="91440"/>
          <a:lstStyle>
            <a:lvl1pPr marL="0" indent="0">
              <a:lnSpc>
                <a:spcPct val="100000"/>
              </a:lnSpc>
              <a:buNone/>
              <a:defRPr sz="1200"/>
            </a:lvl1pPr>
            <a:lvl2pPr marL="0" indent="0">
              <a:lnSpc>
                <a:spcPct val="100000"/>
              </a:lnSpc>
              <a:buNone/>
              <a:defRPr lang="en-US" sz="1400" kern="1200" dirty="0" smtClean="0">
                <a:solidFill>
                  <a:schemeClr val="tx1"/>
                </a:solidFill>
                <a:latin typeface="+mn-lt"/>
                <a:ea typeface="+mn-ea"/>
                <a:cs typeface="+mn-cs"/>
              </a:defRPr>
            </a:lvl2pPr>
            <a:lvl3pPr>
              <a:lnSpc>
                <a:spcPct val="100000"/>
              </a:lnSpc>
              <a:defRPr lang="en-US" sz="14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2" name="Slide Number Placeholder 4">
            <a:extLst>
              <a:ext uri="{FF2B5EF4-FFF2-40B4-BE49-F238E27FC236}">
                <a16:creationId xmlns:a16="http://schemas.microsoft.com/office/drawing/2014/main" id="{913C7C59-54F1-2339-7D71-54FCF391944C}"/>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213119481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a:prstGeom prst="rect">
            <a:avLst/>
          </a:prstGeo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4" name="Graphic 3">
            <a:extLst>
              <a:ext uri="{FF2B5EF4-FFF2-40B4-BE49-F238E27FC236}">
                <a16:creationId xmlns:a16="http://schemas.microsoft.com/office/drawing/2014/main" id="{2DCEC576-E80A-5B13-AD83-478816D7B59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415030"/>
            <a:ext cx="3686328" cy="437585"/>
          </a:xfrm>
          <a:prstGeom prst="rect">
            <a:avLst/>
          </a:prstGeom>
        </p:spPr>
      </p:pic>
    </p:spTree>
    <p:extLst>
      <p:ext uri="{BB962C8B-B14F-4D97-AF65-F5344CB8AC3E}">
        <p14:creationId xmlns:p14="http://schemas.microsoft.com/office/powerpoint/2010/main" val="280719410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B4CF2D-D979-1437-A2EB-B60F4C4AD05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43030" y="5318282"/>
            <a:ext cx="2315472" cy="1234918"/>
          </a:xfrm>
          <a:prstGeom prst="rect">
            <a:avLst/>
          </a:prstGeom>
        </p:spPr>
      </p:pic>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519505686"/>
      </p:ext>
    </p:extLst>
  </p:cSld>
  <p:clrMapOvr>
    <a:masterClrMapping/>
  </p:clrMapOvr>
  <p:extLst>
    <p:ext uri="{DCECCB84-F9BA-43D5-87BE-67443E8EF086}">
      <p15:sldGuideLst xmlns:p15="http://schemas.microsoft.com/office/powerpoint/2012/main"/>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8299121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33F44B30-1879-6F13-273E-22B934A627E6}"/>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F4A1C891-79C3-863E-FBA9-188D17ED03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2DB2AFA4-BBF7-61A0-D954-E2BAF8A2721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25955461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178BF92-DC92-6DC3-6E2D-E56641796C9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40438573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2490479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93B8F865-6ADC-958B-BCBA-56A2A50D7AAE}"/>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05C4B9E-1FA3-952D-6393-30BFE5E1835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D3C7FEC-03C8-EE45-01CC-6BBE64B18F7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02309605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141645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E0C14CBC-B02C-E649-3090-78EEB821A66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81F49DEA-FA25-76E8-342E-9233B13A696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F518083-D1F3-A58F-0D1E-5E853D43C08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68948766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295793011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D1286C5E-09F9-468C-28E0-433C61B53C29}"/>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679467CA-89F4-C188-2170-B4B94D784D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F4549132-9E6B-C041-DA66-E2829720F89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02554951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10980406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2B0E3B1-4A7C-7261-1C0D-368224CC2F2D}"/>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9783100C-E066-F74E-F8B7-8AD4160FFE0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F5C49CD4-B8DF-4B97-E9D0-CA20225DE22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90245299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A44B9F7-3245-A62E-5232-18B419E939A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31864550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hyperlink" Target="http://www.clinicaloptions.com/" TargetMode="Externa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2.svg"/><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 Id="rId14" Type="http://schemas.openxmlformats.org/officeDocument/2006/relationships/image" Target="../media/image4.sv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13" Type="http://schemas.openxmlformats.org/officeDocument/2006/relationships/theme" Target="../theme/theme2.xml"/><Relationship Id="rId3" Type="http://schemas.openxmlformats.org/officeDocument/2006/relationships/slideLayout" Target="../slideLayouts/slideLayout11.xml"/><Relationship Id="rId7" Type="http://schemas.openxmlformats.org/officeDocument/2006/relationships/slideLayout" Target="../slideLayouts/slideLayout15.xml"/><Relationship Id="rId12" Type="http://schemas.openxmlformats.org/officeDocument/2006/relationships/slideLayout" Target="../slideLayouts/slideLayout20.xml"/><Relationship Id="rId2" Type="http://schemas.openxmlformats.org/officeDocument/2006/relationships/slideLayout" Target="../slideLayouts/slideLayout10.xml"/><Relationship Id="rId16" Type="http://schemas.openxmlformats.org/officeDocument/2006/relationships/hyperlink" Target="http://www.clinicaloptions.com/" TargetMode="External"/><Relationship Id="rId1" Type="http://schemas.openxmlformats.org/officeDocument/2006/relationships/slideLayout" Target="../slideLayouts/slideLayout9.xml"/><Relationship Id="rId6" Type="http://schemas.openxmlformats.org/officeDocument/2006/relationships/slideLayout" Target="../slideLayouts/slideLayout14.xml"/><Relationship Id="rId11" Type="http://schemas.openxmlformats.org/officeDocument/2006/relationships/slideLayout" Target="../slideLayouts/slideLayout19.xml"/><Relationship Id="rId5" Type="http://schemas.openxmlformats.org/officeDocument/2006/relationships/slideLayout" Target="../slideLayouts/slideLayout13.xml"/><Relationship Id="rId15" Type="http://schemas.openxmlformats.org/officeDocument/2006/relationships/image" Target="../media/image2.svg"/><Relationship Id="rId10" Type="http://schemas.openxmlformats.org/officeDocument/2006/relationships/slideLayout" Target="../slideLayouts/slideLayout18.xml"/><Relationship Id="rId4" Type="http://schemas.openxmlformats.org/officeDocument/2006/relationships/slideLayout" Target="../slideLayouts/slideLayout12.xml"/><Relationship Id="rId9" Type="http://schemas.openxmlformats.org/officeDocument/2006/relationships/slideLayout" Target="../slideLayouts/slideLayout17.xml"/><Relationship Id="rId14" Type="http://schemas.openxmlformats.org/officeDocument/2006/relationships/image" Target="../media/image1.png"/></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29.xml"/><Relationship Id="rId13" Type="http://schemas.openxmlformats.org/officeDocument/2006/relationships/image" Target="../media/image1.png"/><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theme" Target="../theme/theme4.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5" Type="http://schemas.openxmlformats.org/officeDocument/2006/relationships/hyperlink" Target="http://www.clinicaloptions.com/" TargetMode="External"/><Relationship Id="rId10" Type="http://schemas.openxmlformats.org/officeDocument/2006/relationships/slideLayout" Target="../slideLayouts/slideLayout31.xml"/><Relationship Id="rId4" Type="http://schemas.openxmlformats.org/officeDocument/2006/relationships/slideLayout" Target="../slideLayouts/slideLayout25.xml"/><Relationship Id="rId9" Type="http://schemas.openxmlformats.org/officeDocument/2006/relationships/slideLayout" Target="../slideLayouts/slideLayout30.xml"/><Relationship Id="rId14" Type="http://schemas.openxmlformats.org/officeDocument/2006/relationships/image" Target="../media/image2.sv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slideLayout" Target="../slideLayouts/slideLayout45.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slideLayout" Target="../slideLayouts/slideLayout44.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 Id="rId14" Type="http://schemas.openxmlformats.org/officeDocument/2006/relationships/theme" Target="../theme/theme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dirty="0"/>
              <a:t>Click to edit Master title style</a:t>
            </a:r>
          </a:p>
        </p:txBody>
      </p:sp>
      <p:pic>
        <p:nvPicPr>
          <p:cNvPr id="9" name="Graphic 8">
            <a:extLst>
              <a:ext uri="{FF2B5EF4-FFF2-40B4-BE49-F238E27FC236}">
                <a16:creationId xmlns:a16="http://schemas.microsoft.com/office/drawing/2014/main" id="{80541521-6462-B43A-50C4-78DC5E2BEBEF}"/>
              </a:ext>
              <a:ext uri="{C183D7F6-B498-43B3-948B-1728B52AA6E4}">
                <adec:decorative xmlns:adec="http://schemas.microsoft.com/office/drawing/2017/decorative" val="1"/>
              </a:ext>
            </a:extLst>
          </p:cNvPr>
          <p:cNvPicPr>
            <a:picLocks noChangeAspect="1"/>
          </p:cNvPicPr>
          <p:nvPr userDrawn="1"/>
        </p:nvPicPr>
        <p:blipFill>
          <a:blip r:embed="rId10">
            <a:extLst>
              <a:ext uri="{96DAC541-7B7A-43D3-8B79-37D633B846F1}">
                <asvg:svgBlip xmlns:asvg="http://schemas.microsoft.com/office/drawing/2016/SVG/main" r:embed="rId11"/>
              </a:ext>
            </a:extLst>
          </a:blip>
          <a:srcRect/>
          <a:stretch/>
        </p:blipFill>
        <p:spPr>
          <a:xfrm>
            <a:off x="220662" y="6322245"/>
            <a:ext cx="2739716" cy="326390"/>
          </a:xfrm>
          <a:prstGeom prst="rect">
            <a:avLst/>
          </a:prstGeom>
        </p:spPr>
      </p:pic>
      <p:sp>
        <p:nvSpPr>
          <p:cNvPr id="6" name="Slide Number Placeholder 5">
            <a:extLst>
              <a:ext uri="{FF2B5EF4-FFF2-40B4-BE49-F238E27FC236}">
                <a16:creationId xmlns:a16="http://schemas.microsoft.com/office/drawing/2014/main" id="{9567682C-D0AE-4CE6-AD06-802777B47EEF}"/>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lgn="r">
              <a:defRPr sz="800">
                <a:solidFill>
                  <a:schemeClr val="tx1"/>
                </a:solidFill>
              </a:defRPr>
            </a:lvl1pPr>
          </a:lstStyle>
          <a:p>
            <a:fld id="{99272199-A5BC-41D3-BB67-59B66A9BF6E2}" type="slidenum">
              <a:rPr lang="en-US" smtClean="0"/>
              <a:pPr/>
              <a:t>‹#›</a:t>
            </a:fld>
            <a:endParaRPr lang="en-US" dirty="0"/>
          </a:p>
        </p:txBody>
      </p:sp>
      <p:sp>
        <p:nvSpPr>
          <p:cNvPr id="4" name="Rectangle 3">
            <a:extLst>
              <a:ext uri="{FF2B5EF4-FFF2-40B4-BE49-F238E27FC236}">
                <a16:creationId xmlns:a16="http://schemas.microsoft.com/office/drawing/2014/main" id="{C7BA5435-2E17-DF21-2C23-C9D42910DC3D}"/>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a:t>
            </a:r>
            <a:r>
              <a:rPr lang="en-US" altLang="en-US" sz="800" kern="1200" dirty="0">
                <a:solidFill>
                  <a:schemeClr val="accent1"/>
                </a:solidFill>
                <a:latin typeface="+mn-lt"/>
                <a:ea typeface="+mn-ea"/>
                <a:cs typeface="+mn-cs"/>
                <a:hlinkClick r:id="rId12">
                  <a:extLst>
                    <a:ext uri="{A12FA001-AC4F-418D-AE19-62706E023703}">
                      <ahyp:hlinkClr xmlns:ahyp="http://schemas.microsoft.com/office/drawing/2018/hyperlinkcolor" val="tx"/>
                    </a:ext>
                  </a:extLst>
                </a:hlinkClick>
              </a:rPr>
              <a:t>.com</a:t>
            </a:r>
            <a:r>
              <a:rPr lang="en-US" altLang="en-US" sz="800" kern="1200" dirty="0">
                <a:solidFill>
                  <a:schemeClr val="accent1"/>
                </a:solidFill>
                <a:latin typeface="+mn-lt"/>
                <a:ea typeface="+mn-ea"/>
                <a:cs typeface="+mn-cs"/>
              </a:rPr>
              <a:t>/education</a:t>
            </a:r>
          </a:p>
        </p:txBody>
      </p:sp>
      <p:pic>
        <p:nvPicPr>
          <p:cNvPr id="47" name="Graphic 46">
            <a:extLst>
              <a:ext uri="{FF2B5EF4-FFF2-40B4-BE49-F238E27FC236}">
                <a16:creationId xmlns:a16="http://schemas.microsoft.com/office/drawing/2014/main" id="{62386F46-3639-D441-3299-3689D0B6889E}"/>
              </a:ext>
            </a:extLst>
          </p:cNvPr>
          <p:cNvPicPr>
            <a:picLocks noChangeAspect="1"/>
          </p:cNvPicPr>
          <p:nvPr userDrawn="1"/>
        </p:nvPicPr>
        <p:blipFill>
          <a:blip r:embed="rId13">
            <a:extLst>
              <a:ext uri="{96DAC541-7B7A-43D3-8B79-37D633B846F1}">
                <asvg:svgBlip xmlns:asvg="http://schemas.microsoft.com/office/drawing/2016/SVG/main" r:embed="rId14"/>
              </a:ext>
            </a:extLst>
          </a:blip>
          <a:stretch>
            <a:fillRect/>
          </a:stretch>
        </p:blipFill>
        <p:spPr>
          <a:xfrm>
            <a:off x="10449868" y="286980"/>
            <a:ext cx="1511051" cy="6035264"/>
          </a:xfrm>
          <a:prstGeom prst="rect">
            <a:avLst/>
          </a:prstGeom>
        </p:spPr>
      </p:pic>
    </p:spTree>
    <p:extLst>
      <p:ext uri="{BB962C8B-B14F-4D97-AF65-F5344CB8AC3E}">
        <p14:creationId xmlns:p14="http://schemas.microsoft.com/office/powerpoint/2010/main" val="3364460120"/>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Lst>
  <p:hf hdr="0" ftr="0" dt="0"/>
  <p:txStyles>
    <p:titleStyle>
      <a:lvl1pPr algn="l" defTabSz="914400" rtl="0" eaLnBrk="1" latinLnBrk="0" hangingPunct="1">
        <a:lnSpc>
          <a:spcPct val="110000"/>
        </a:lnSpc>
        <a:spcBef>
          <a:spcPts val="0"/>
        </a:spcBef>
        <a:buNone/>
        <a:defRPr lang="en-US" sz="3000" b="1" i="0" kern="1200" spc="100" baseline="0" dirty="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lang="en-US" sz="2000" kern="1200" dirty="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lang="en-US" sz="1800" kern="1200" dirty="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lang="en-US" sz="1600" kern="1200" dirty="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a:t>Click to edit Master title style</a:t>
            </a:r>
          </a:p>
        </p:txBody>
      </p:sp>
      <p:sp>
        <p:nvSpPr>
          <p:cNvPr id="3" name="Text Placeholder 2">
            <a:extLst>
              <a:ext uri="{FF2B5EF4-FFF2-40B4-BE49-F238E27FC236}">
                <a16:creationId xmlns:a16="http://schemas.microsoft.com/office/drawing/2014/main" id="{CE39653F-0E28-4EB7-8E50-6EFBEE53BA22}"/>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Slide Number Placeholder 4">
            <a:extLst>
              <a:ext uri="{FF2B5EF4-FFF2-40B4-BE49-F238E27FC236}">
                <a16:creationId xmlns:a16="http://schemas.microsoft.com/office/drawing/2014/main" id="{7440DC5B-8D2C-ECEF-79C0-8CBE7810B136}"/>
              </a:ext>
            </a:extLst>
          </p:cNvPr>
          <p:cNvSpPr txBox="1">
            <a:spLocks/>
          </p:cNvSpPr>
          <p:nvPr userDrawn="1"/>
        </p:nvSpPr>
        <p:spPr>
          <a:xfrm>
            <a:off x="11697018" y="6540913"/>
            <a:ext cx="274320" cy="107722"/>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pic>
        <p:nvPicPr>
          <p:cNvPr id="13" name="Graphic 12">
            <a:extLst>
              <a:ext uri="{FF2B5EF4-FFF2-40B4-BE49-F238E27FC236}">
                <a16:creationId xmlns:a16="http://schemas.microsoft.com/office/drawing/2014/main" id="{C5DB5460-5559-4A57-BD77-D6EEFE3E315B}"/>
              </a:ext>
              <a:ext uri="{C183D7F6-B498-43B3-948B-1728B52AA6E4}">
                <adec:decorative xmlns:adec="http://schemas.microsoft.com/office/drawing/2017/decorative" val="1"/>
              </a:ext>
            </a:extLst>
          </p:cNvPr>
          <p:cNvPicPr>
            <a:picLocks noChangeAspect="1"/>
          </p:cNvPicPr>
          <p:nvPr userDrawn="1"/>
        </p:nvPicPr>
        <p:blipFill>
          <a:blip r:embed="rId14">
            <a:extLst>
              <a:ext uri="{96DAC541-7B7A-43D3-8B79-37D633B846F1}">
                <asvg:svgBlip xmlns:asvg="http://schemas.microsoft.com/office/drawing/2016/SVG/main" r:embed="rId15"/>
              </a:ext>
            </a:extLst>
          </a:blip>
          <a:srcRect/>
          <a:stretch/>
        </p:blipFill>
        <p:spPr>
          <a:xfrm>
            <a:off x="220662" y="6322245"/>
            <a:ext cx="2739716" cy="326390"/>
          </a:xfrm>
          <a:prstGeom prst="rect">
            <a:avLst/>
          </a:prstGeom>
        </p:spPr>
      </p:pic>
      <p:sp>
        <p:nvSpPr>
          <p:cNvPr id="14" name="Rectangle 13">
            <a:extLst>
              <a:ext uri="{FF2B5EF4-FFF2-40B4-BE49-F238E27FC236}">
                <a16:creationId xmlns:a16="http://schemas.microsoft.com/office/drawing/2014/main" id="{EF3B21F5-CE9A-4313-86DE-2BBAE4F19C10}"/>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a:t>
            </a:r>
            <a:r>
              <a:rPr lang="en-US" altLang="en-US" sz="800" kern="1200" dirty="0">
                <a:solidFill>
                  <a:schemeClr val="accent1"/>
                </a:solidFill>
                <a:latin typeface="+mn-lt"/>
                <a:ea typeface="+mn-ea"/>
                <a:cs typeface="+mn-cs"/>
                <a:hlinkClick r:id="rId16">
                  <a:extLst>
                    <a:ext uri="{A12FA001-AC4F-418D-AE19-62706E023703}">
                      <ahyp:hlinkClr xmlns:ahyp="http://schemas.microsoft.com/office/drawing/2018/hyperlinkcolor" val="tx"/>
                    </a:ext>
                  </a:extLst>
                </a:hlinkClick>
              </a:rPr>
              <a:t>.com</a:t>
            </a:r>
            <a:r>
              <a:rPr lang="en-US" altLang="en-US" sz="800" kern="1200" dirty="0">
                <a:solidFill>
                  <a:schemeClr val="accent1"/>
                </a:solidFill>
                <a:latin typeface="+mn-lt"/>
                <a:ea typeface="+mn-ea"/>
                <a:cs typeface="+mn-cs"/>
              </a:rPr>
              <a:t>/education</a:t>
            </a:r>
          </a:p>
        </p:txBody>
      </p:sp>
    </p:spTree>
    <p:extLst>
      <p:ext uri="{BB962C8B-B14F-4D97-AF65-F5344CB8AC3E}">
        <p14:creationId xmlns:p14="http://schemas.microsoft.com/office/powerpoint/2010/main" val="2211661619"/>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722" r:id="rId12"/>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8573E48-E319-5DBD-DF24-E93E77EDE3B4}"/>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a:t>Click to edit Master title style</a:t>
            </a:r>
          </a:p>
        </p:txBody>
      </p:sp>
      <p:sp>
        <p:nvSpPr>
          <p:cNvPr id="5" name="Text Placeholder 2">
            <a:extLst>
              <a:ext uri="{FF2B5EF4-FFF2-40B4-BE49-F238E27FC236}">
                <a16:creationId xmlns:a16="http://schemas.microsoft.com/office/drawing/2014/main" id="{F3A78415-44C2-905E-B5C8-A73F353C9C65}"/>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216820542"/>
      </p:ext>
    </p:extLst>
  </p:cSld>
  <p:clrMap bg1="lt1" tx1="dk1" bg2="lt2" tx2="dk2" accent1="accent1" accent2="accent2" accent3="accent3" accent4="accent4" accent5="accent5" accent6="accent6" hlink="hlink" folHlink="folHlink"/>
  <p:sldLayoutIdLst>
    <p:sldLayoutId id="2147483693" r:id="rId1"/>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dirty="0"/>
              <a:t>Click to edit Master title style</a:t>
            </a:r>
          </a:p>
        </p:txBody>
      </p:sp>
      <p:sp>
        <p:nvSpPr>
          <p:cNvPr id="15" name="Slide Number Placeholder 4">
            <a:extLst>
              <a:ext uri="{FF2B5EF4-FFF2-40B4-BE49-F238E27FC236}">
                <a16:creationId xmlns:a16="http://schemas.microsoft.com/office/drawing/2014/main" id="{A085E223-2D42-126F-DA35-0C0FA051CD53}"/>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pic>
        <p:nvPicPr>
          <p:cNvPr id="16" name="Graphic 15">
            <a:extLst>
              <a:ext uri="{FF2B5EF4-FFF2-40B4-BE49-F238E27FC236}">
                <a16:creationId xmlns:a16="http://schemas.microsoft.com/office/drawing/2014/main" id="{6E230DDC-D713-7D06-BFA1-827E939A5616}"/>
              </a:ext>
              <a:ext uri="{C183D7F6-B498-43B3-948B-1728B52AA6E4}">
                <adec:decorative xmlns:adec="http://schemas.microsoft.com/office/drawing/2017/decorative" val="1"/>
              </a:ext>
            </a:extLst>
          </p:cNvPr>
          <p:cNvPicPr>
            <a:picLocks noChangeAspect="1"/>
          </p:cNvPicPr>
          <p:nvPr userDrawn="1"/>
        </p:nvPicPr>
        <p:blipFill>
          <a:blip r:embed="rId13">
            <a:extLst>
              <a:ext uri="{96DAC541-7B7A-43D3-8B79-37D633B846F1}">
                <asvg:svgBlip xmlns:asvg="http://schemas.microsoft.com/office/drawing/2016/SVG/main" r:embed="rId14"/>
              </a:ext>
            </a:extLst>
          </a:blip>
          <a:srcRect/>
          <a:stretch/>
        </p:blipFill>
        <p:spPr>
          <a:xfrm>
            <a:off x="220662" y="6322245"/>
            <a:ext cx="2739716" cy="326390"/>
          </a:xfrm>
          <a:prstGeom prst="rect">
            <a:avLst/>
          </a:prstGeom>
        </p:spPr>
      </p:pic>
      <p:sp>
        <p:nvSpPr>
          <p:cNvPr id="17" name="Rectangle 16">
            <a:extLst>
              <a:ext uri="{FF2B5EF4-FFF2-40B4-BE49-F238E27FC236}">
                <a16:creationId xmlns:a16="http://schemas.microsoft.com/office/drawing/2014/main" id="{1239EAC4-D901-D893-AAA9-153D33319E9D}"/>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a:t>
            </a:r>
            <a:r>
              <a:rPr lang="en-US" altLang="en-US" sz="800" kern="1200" dirty="0">
                <a:solidFill>
                  <a:schemeClr val="accent1"/>
                </a:solidFill>
                <a:latin typeface="+mn-lt"/>
                <a:ea typeface="+mn-ea"/>
                <a:cs typeface="+mn-cs"/>
                <a:hlinkClick r:id="rId15">
                  <a:extLst>
                    <a:ext uri="{A12FA001-AC4F-418D-AE19-62706E023703}">
                      <ahyp:hlinkClr xmlns:ahyp="http://schemas.microsoft.com/office/drawing/2018/hyperlinkcolor" val="tx"/>
                    </a:ext>
                  </a:extLst>
                </a:hlinkClick>
              </a:rPr>
              <a:t>.com</a:t>
            </a:r>
            <a:r>
              <a:rPr lang="en-US" altLang="en-US" sz="800" kern="1200" dirty="0">
                <a:solidFill>
                  <a:schemeClr val="accent1"/>
                </a:solidFill>
                <a:latin typeface="+mn-lt"/>
                <a:ea typeface="+mn-ea"/>
                <a:cs typeface="+mn-cs"/>
              </a:rPr>
              <a:t>/education</a:t>
            </a:r>
          </a:p>
        </p:txBody>
      </p:sp>
    </p:spTree>
    <p:extLst>
      <p:ext uri="{BB962C8B-B14F-4D97-AF65-F5344CB8AC3E}">
        <p14:creationId xmlns:p14="http://schemas.microsoft.com/office/powerpoint/2010/main" val="143344888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36">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22260240"/>
      </p:ext>
    </p:extLst>
  </p:cSld>
  <p:clrMap bg1="dk2" tx1="lt1" bg2="dk1"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 id="2147483721"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4">
          <p15:clr>
            <a:srgbClr val="F26B43"/>
          </p15:clr>
        </p15:guide>
        <p15:guide id="2" pos="456">
          <p15:clr>
            <a:srgbClr val="F26B43"/>
          </p15:clr>
        </p15:guide>
        <p15:guide id="3" orient="horz" pos="1010">
          <p15:clr>
            <a:srgbClr val="F26B43"/>
          </p15:clr>
        </p15:guide>
        <p15:guide id="4" orient="horz" pos="4138">
          <p15:clr>
            <a:srgbClr val="F26B43"/>
          </p15:clr>
        </p15:guide>
        <p15:guide id="5" orient="horz" pos="3888">
          <p15:clr>
            <a:srgbClr val="F26B43"/>
          </p15:clr>
        </p15:guide>
        <p15:guide id="6" orient="horz" pos="4032">
          <p15:clr>
            <a:srgbClr val="F26B43"/>
          </p15:clr>
        </p15:guide>
        <p15:guide id="7" pos="328">
          <p15:clr>
            <a:srgbClr val="F26B43"/>
          </p15:clr>
        </p15:guide>
        <p15:guide id="8" pos="7231">
          <p15:clr>
            <a:srgbClr val="F26B43"/>
          </p15:clr>
        </p15:guide>
        <p15:guide id="9" pos="7417">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0.xml"/><Relationship Id="rId1" Type="http://schemas.openxmlformats.org/officeDocument/2006/relationships/slideLayout" Target="../slideLayouts/slideLayout2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a:solidFill>
            <a:schemeClr val="accent2"/>
          </a:solidFill>
        </p:spPr>
        <p:txBody>
          <a:bodyPr>
            <a:normAutofit/>
          </a:bodyPr>
          <a:lstStyle/>
          <a:p>
            <a:r>
              <a:rPr lang="en-US" sz="4000" dirty="0"/>
              <a:t>ASCENT-04: Safety Analysis of Phase III Trial of Pembrolizumab With Sacituzumab Govitecan or Chemotherapy for Previously Untreated PD-L1+ Metastatic TNBC</a:t>
            </a:r>
          </a:p>
        </p:txBody>
      </p:sp>
      <p:sp>
        <p:nvSpPr>
          <p:cNvPr id="4" name="Subtitle 3">
            <a:extLst>
              <a:ext uri="{FF2B5EF4-FFF2-40B4-BE49-F238E27FC236}">
                <a16:creationId xmlns:a16="http://schemas.microsoft.com/office/drawing/2014/main" id="{B31D7F0E-BFC3-A21D-A837-D78943B2602C}"/>
              </a:ext>
            </a:extLst>
          </p:cNvPr>
          <p:cNvSpPr>
            <a:spLocks noGrp="1"/>
          </p:cNvSpPr>
          <p:nvPr>
            <p:ph type="subTitle" idx="1"/>
          </p:nvPr>
        </p:nvSpPr>
        <p:spPr/>
        <p:txBody>
          <a:bodyPr/>
          <a:lstStyle/>
          <a:p>
            <a:r>
              <a:rPr lang="en-US" dirty="0"/>
              <a:t>CCO Independent Conference Highlights* of the 2025 San Antonio Breast Cancer Symposium</a:t>
            </a:r>
          </a:p>
        </p:txBody>
      </p:sp>
      <p:sp>
        <p:nvSpPr>
          <p:cNvPr id="5" name="Text Placeholder 5">
            <a:extLst>
              <a:ext uri="{FF2B5EF4-FFF2-40B4-BE49-F238E27FC236}">
                <a16:creationId xmlns:a16="http://schemas.microsoft.com/office/drawing/2014/main" id="{D15358F4-D27B-BB61-DFA3-E33A2C00322D}"/>
              </a:ext>
            </a:extLst>
          </p:cNvPr>
          <p:cNvSpPr txBox="1">
            <a:spLocks/>
          </p:cNvSpPr>
          <p:nvPr/>
        </p:nvSpPr>
        <p:spPr>
          <a:xfrm>
            <a:off x="228600" y="6240837"/>
            <a:ext cx="10464993" cy="423463"/>
          </a:xfrm>
          <a:prstGeom prst="rect">
            <a:avLst/>
          </a:prstGeom>
        </p:spPr>
        <p:txBody>
          <a:bodyPr lIns="0" tIns="0" rIns="0" bIns="0" anchor="b" anchorCtr="0">
            <a:noAutofit/>
          </a:bodyPr>
          <a:lstStyle>
            <a:lvl1pPr marL="0" indent="0" algn="l" defTabSz="914400" rtl="0" eaLnBrk="1" latinLnBrk="0" hangingPunct="1">
              <a:lnSpc>
                <a:spcPct val="100000"/>
              </a:lnSpc>
              <a:spcBef>
                <a:spcPts val="300"/>
              </a:spcBef>
              <a:buFont typeface="Arial" panose="020B0604020202020204" pitchFamily="34" charset="0"/>
              <a:buNone/>
              <a:defRPr lang="en-US" sz="1200" kern="1200">
                <a:solidFill>
                  <a:schemeClr val="bg2"/>
                </a:solidFill>
                <a:latin typeface="Poppins" pitchFamily="2" charset="77"/>
                <a:ea typeface="+mn-ea"/>
                <a:cs typeface="Poppins" pitchFamily="2" charset="77"/>
              </a:defRPr>
            </a:lvl1pPr>
            <a:lvl2pPr marL="457200" indent="0" algn="l" defTabSz="914400" rtl="0" eaLnBrk="1" latinLnBrk="0" hangingPunct="1">
              <a:lnSpc>
                <a:spcPct val="110000"/>
              </a:lnSpc>
              <a:spcBef>
                <a:spcPts val="500"/>
              </a:spcBef>
              <a:buFont typeface="Poppins" panose="00000500000000000000" pitchFamily="2" charset="0"/>
              <a:buNone/>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300"/>
              </a:spcBef>
              <a:spcAft>
                <a:spcPts val="0"/>
              </a:spcAft>
              <a:buClrTx/>
              <a:buSzTx/>
              <a:buFont typeface="Arial" panose="020B0604020202020204" pitchFamily="34" charset="0"/>
              <a:buNone/>
              <a:tabLst/>
              <a:defRPr/>
            </a:pPr>
            <a:r>
              <a:rPr kumimoji="0" lang="en-US" altLang="en-US" sz="1200" b="0" i="0" u="none" strike="noStrike" kern="1200" cap="none" spc="0" normalizeH="0" baseline="0" noProof="0" dirty="0">
                <a:ln>
                  <a:noFill/>
                </a:ln>
                <a:solidFill>
                  <a:srgbClr val="E5DEC1"/>
                </a:solidFill>
                <a:effectLst/>
                <a:uLnTx/>
                <a:uFillTx/>
                <a:latin typeface="Poppins"/>
                <a:ea typeface="+mn-ea"/>
                <a:cs typeface="Poppins" pitchFamily="2" charset="77"/>
              </a:rPr>
              <a:t>Provided by Clinical Care Options, LLC.</a:t>
            </a:r>
            <a:br>
              <a:rPr kumimoji="0" lang="en-US" altLang="en-US" sz="1200" b="0" i="0" u="none" strike="noStrike" kern="1200" cap="none" spc="0" normalizeH="0" baseline="0" noProof="0" dirty="0">
                <a:ln>
                  <a:noFill/>
                </a:ln>
                <a:solidFill>
                  <a:srgbClr val="E5DEC1"/>
                </a:solidFill>
                <a:effectLst/>
                <a:uLnTx/>
                <a:uFillTx/>
                <a:latin typeface="Poppins"/>
                <a:ea typeface="+mn-ea"/>
                <a:cs typeface="Poppins" pitchFamily="2" charset="77"/>
              </a:rPr>
            </a:br>
            <a:r>
              <a:rPr kumimoji="0" lang="en-US" altLang="en-US" sz="1200" b="0" i="0" u="none" strike="noStrike" kern="1200" cap="none" spc="0" normalizeH="0" baseline="0" noProof="0" dirty="0">
                <a:ln>
                  <a:noFill/>
                </a:ln>
                <a:solidFill>
                  <a:srgbClr val="E5DEC1"/>
                </a:solidFill>
                <a:effectLst/>
                <a:uLnTx/>
                <a:uFillTx/>
                <a:latin typeface="Poppins"/>
                <a:ea typeface="+mn-ea"/>
                <a:cs typeface="Poppins" pitchFamily="2" charset="77"/>
              </a:rPr>
              <a:t>Supported by educational grants from AstraZeneca; Daiichi Sankyo, Inc; Genentech, a member of the Roche Group; Gilead Sciences, Inc.</a:t>
            </a:r>
            <a:r>
              <a:rPr lang="en-US" altLang="en-US" dirty="0">
                <a:solidFill>
                  <a:srgbClr val="E5DEC1"/>
                </a:solidFill>
                <a:latin typeface="Poppins"/>
              </a:rPr>
              <a:t>;</a:t>
            </a:r>
            <a:r>
              <a:rPr kumimoji="0" lang="en-US" altLang="en-US" sz="1200" b="0" i="0" u="none" strike="noStrike" kern="1200" cap="none" spc="0" normalizeH="0" baseline="0" noProof="0" dirty="0">
                <a:ln>
                  <a:noFill/>
                </a:ln>
                <a:solidFill>
                  <a:srgbClr val="E5DEC1"/>
                </a:solidFill>
                <a:effectLst/>
                <a:uLnTx/>
                <a:uFillTx/>
                <a:latin typeface="Poppins"/>
                <a:ea typeface="+mn-ea"/>
                <a:cs typeface="Poppins" pitchFamily="2" charset="77"/>
              </a:rPr>
              <a:t> Lilly; Novartis Pharmaceuticals Corporation; and Stemline Therapeutics, Inc.</a:t>
            </a:r>
          </a:p>
        </p:txBody>
      </p:sp>
      <p:sp>
        <p:nvSpPr>
          <p:cNvPr id="7" name="Subtitle 1">
            <a:extLst>
              <a:ext uri="{FF2B5EF4-FFF2-40B4-BE49-F238E27FC236}">
                <a16:creationId xmlns:a16="http://schemas.microsoft.com/office/drawing/2014/main" id="{690D54DB-E287-7B1D-81E1-0AC050815FF8}"/>
              </a:ext>
            </a:extLst>
          </p:cNvPr>
          <p:cNvSpPr txBox="1">
            <a:spLocks/>
          </p:cNvSpPr>
          <p:nvPr/>
        </p:nvSpPr>
        <p:spPr>
          <a:xfrm>
            <a:off x="155711" y="5417021"/>
            <a:ext cx="10260497" cy="599913"/>
          </a:xfrm>
          <a:prstGeom prst="rect">
            <a:avLst/>
          </a:prstGeom>
        </p:spPr>
        <p:txBody>
          <a:bodyPr>
            <a:noAutofit/>
          </a:bodyPr>
          <a:lstStyle>
            <a:lvl1pPr marL="0" indent="0" algn="l" defTabSz="914400" rtl="0" eaLnBrk="1" latinLnBrk="0" hangingPunct="1">
              <a:lnSpc>
                <a:spcPct val="100000"/>
              </a:lnSpc>
              <a:spcBef>
                <a:spcPts val="1000"/>
              </a:spcBef>
              <a:buFont typeface="Arial" panose="020B0604020202020204" pitchFamily="34" charset="0"/>
              <a:buNone/>
              <a:defRPr lang="en-US" sz="1500" kern="1200">
                <a:solidFill>
                  <a:schemeClr val="bg2"/>
                </a:solidFill>
                <a:latin typeface="Poppins" pitchFamily="2" charset="77"/>
                <a:ea typeface="+mn-ea"/>
                <a:cs typeface="Poppins" pitchFamily="2" charset="77"/>
              </a:defRPr>
            </a:lvl1pPr>
            <a:lvl2pPr marL="457200" indent="0" algn="ctr" defTabSz="914400" rtl="0" eaLnBrk="1" latinLnBrk="0" hangingPunct="1">
              <a:lnSpc>
                <a:spcPct val="110000"/>
              </a:lnSpc>
              <a:spcBef>
                <a:spcPts val="500"/>
              </a:spcBef>
              <a:buFont typeface="Poppins" panose="00000500000000000000" pitchFamily="2" charset="0"/>
              <a:buNone/>
              <a:defRPr sz="2000" kern="1200">
                <a:solidFill>
                  <a:schemeClr val="tx1"/>
                </a:solidFill>
                <a:latin typeface="Poppins" pitchFamily="2" charset="77"/>
                <a:ea typeface="+mn-ea"/>
                <a:cs typeface="Poppins" pitchFamily="2" charset="77"/>
              </a:defRPr>
            </a:lvl2pPr>
            <a:lvl3pPr marL="914400" indent="0" algn="ctr" defTabSz="914400" rtl="0" eaLnBrk="1" latinLnBrk="0" hangingPunct="1">
              <a:lnSpc>
                <a:spcPct val="110000"/>
              </a:lnSpc>
              <a:spcBef>
                <a:spcPts val="500"/>
              </a:spcBef>
              <a:buFont typeface="Poppins" panose="00000500000000000000" pitchFamily="2" charset="0"/>
              <a:buNone/>
              <a:defRPr sz="1800" kern="1200">
                <a:solidFill>
                  <a:schemeClr val="tx1"/>
                </a:solidFill>
                <a:latin typeface="Poppins" pitchFamily="2" charset="77"/>
                <a:ea typeface="+mn-ea"/>
                <a:cs typeface="Poppins" pitchFamily="2" charset="77"/>
              </a:defRPr>
            </a:lvl3pPr>
            <a:lvl4pPr marL="1371600" indent="0" algn="ctr" defTabSz="914400" rtl="0" eaLnBrk="1" latinLnBrk="0" hangingPunct="1">
              <a:lnSpc>
                <a:spcPct val="110000"/>
              </a:lnSpc>
              <a:spcBef>
                <a:spcPts val="500"/>
              </a:spcBef>
              <a:buFont typeface="Arial" panose="020B0604020202020204" pitchFamily="34" charset="0"/>
              <a:buNone/>
              <a:defRPr lang="en-US" sz="1600" kern="1200">
                <a:solidFill>
                  <a:schemeClr val="tx1"/>
                </a:solidFill>
                <a:latin typeface="Poppins" pitchFamily="2" charset="77"/>
                <a:ea typeface="+mn-ea"/>
                <a:cs typeface="Poppins" pitchFamily="2" charset="77"/>
              </a:defRPr>
            </a:lvl4pPr>
            <a:lvl5pPr marL="1828800" indent="0" algn="ctr" defTabSz="914400" rtl="0" eaLnBrk="1" latinLnBrk="0" hangingPunct="1">
              <a:lnSpc>
                <a:spcPct val="110000"/>
              </a:lnSpc>
              <a:spcBef>
                <a:spcPts val="500"/>
              </a:spcBef>
              <a:buFont typeface="Poppins" panose="00000500000000000000" pitchFamily="2" charset="0"/>
              <a:buNone/>
              <a:defRPr sz="1600" kern="1200">
                <a:solidFill>
                  <a:schemeClr val="tx1"/>
                </a:solidFill>
                <a:latin typeface="Poppins" pitchFamily="2" charset="77"/>
                <a:ea typeface="+mn-ea"/>
                <a:cs typeface="Poppins" pitchFamily="2" charset="77"/>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sz="1050" b="0" i="0" u="none" strike="noStrike" kern="1200" cap="none" spc="0" normalizeH="0" baseline="0" noProof="0" dirty="0">
                <a:ln>
                  <a:noFill/>
                </a:ln>
                <a:solidFill>
                  <a:srgbClr val="E5DEC1"/>
                </a:solidFill>
                <a:effectLst/>
                <a:uLnTx/>
                <a:uFillTx/>
                <a:latin typeface="Poppins" pitchFamily="2" charset="77"/>
                <a:ea typeface="+mn-ea"/>
                <a:cs typeface="Poppins" pitchFamily="2" charset="77"/>
              </a:rPr>
              <a:t>*Clinical Care Options, LLC dba Decera Clinical Education is an independent medical education company that provides state-of-the-art medical information to healthcare professionals through conference coverage and other educational programs.</a:t>
            </a:r>
          </a:p>
        </p:txBody>
      </p:sp>
    </p:spTree>
    <p:extLst>
      <p:ext uri="{BB962C8B-B14F-4D97-AF65-F5344CB8AC3E}">
        <p14:creationId xmlns:p14="http://schemas.microsoft.com/office/powerpoint/2010/main" val="41400822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7246098-E43E-6101-457F-0AFE62DDCCB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r>
              <a:rPr lang="en-US" altLang="en-US" dirty="0"/>
              <a:t>About These Slides</a:t>
            </a:r>
          </a:p>
        </p:txBody>
      </p:sp>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4294967295"/>
          </p:nvPr>
        </p:nvSpPr>
        <p:spPr>
          <a:xfrm>
            <a:off x="228600" y="1335088"/>
            <a:ext cx="10115420" cy="4754562"/>
          </a:xfrm>
          <a:prstGeom prst="rect">
            <a:avLst/>
          </a:prstGeom>
        </p:spPr>
        <p:txBody>
          <a:bodyPr lIns="0" tIns="0" rIns="0" bIns="0"/>
          <a:lstStyle/>
          <a:p>
            <a:pPr marL="12700">
              <a:spcBef>
                <a:spcPts val="1600"/>
              </a:spcBef>
              <a:buSzPts val="2400"/>
              <a:defRPr/>
            </a:pPr>
            <a:r>
              <a:rPr lang="en-US" altLang="en-US" sz="2200" dirty="0"/>
              <a:t>Please feel free to use and share some or all of these slides in your noncommercial presentations to colleagues or patients</a:t>
            </a:r>
          </a:p>
          <a:p>
            <a:pPr marL="12700">
              <a:spcBef>
                <a:spcPts val="1600"/>
              </a:spcBef>
              <a:buSzPts val="2400"/>
              <a:defRPr/>
            </a:pPr>
            <a:r>
              <a:rPr lang="en-US" altLang="en-US" sz="2200" dirty="0"/>
              <a:t>When using our slides, please retain the source attribution:</a:t>
            </a:r>
            <a:br>
              <a:rPr lang="en-US" altLang="en-US" sz="2200" dirty="0"/>
            </a:br>
            <a:br>
              <a:rPr lang="en-US" altLang="en-US" sz="2200" dirty="0"/>
            </a:br>
            <a:endParaRPr lang="en-US" altLang="en-US" sz="2200" dirty="0"/>
          </a:p>
          <a:p>
            <a:pPr eaLnBrk="1" hangingPunct="1">
              <a:spcBef>
                <a:spcPts val="1600"/>
              </a:spcBef>
              <a:defRPr/>
            </a:pPr>
            <a:endParaRPr lang="en-US" altLang="en-US" sz="2200" dirty="0"/>
          </a:p>
          <a:p>
            <a:pPr eaLnBrk="1" hangingPunct="1">
              <a:spcBef>
                <a:spcPts val="1600"/>
              </a:spcBef>
              <a:defRPr/>
            </a:pPr>
            <a:r>
              <a:rPr lang="en-GB" sz="2200" dirty="0"/>
              <a:t>These slides may not be published, posted online, or used in commercial presentations without permission. </a:t>
            </a:r>
            <a:r>
              <a:rPr lang="en-US" sz="2200" dirty="0"/>
              <a:t>Please contact </a:t>
            </a:r>
            <a:r>
              <a:rPr lang="en-US" sz="2200" dirty="0">
                <a:solidFill>
                  <a:schemeClr val="accent1"/>
                </a:solidFill>
                <a:hlinkClick r:id="rId3">
                  <a:extLst>
                    <a:ext uri="{A12FA001-AC4F-418D-AE19-62706E023703}">
                      <ahyp:hlinkClr xmlns:ahyp="http://schemas.microsoft.com/office/drawing/2018/hyperlinkcolor" val="tx"/>
                    </a:ext>
                  </a:extLst>
                </a:hlinkClick>
              </a:rPr>
              <a:t>permissions@deceraclinical.com</a:t>
            </a:r>
            <a:r>
              <a:rPr lang="en-US" sz="2200" dirty="0">
                <a:solidFill>
                  <a:schemeClr val="accent1"/>
                </a:solidFill>
              </a:rPr>
              <a:t> </a:t>
            </a:r>
            <a:r>
              <a:rPr lang="en-US" sz="2200" dirty="0"/>
              <a:t>for details</a:t>
            </a:r>
          </a:p>
        </p:txBody>
      </p:sp>
      <p:sp>
        <p:nvSpPr>
          <p:cNvPr id="4" name="TextBox 3">
            <a:extLst>
              <a:ext uri="{FF2B5EF4-FFF2-40B4-BE49-F238E27FC236}">
                <a16:creationId xmlns:a16="http://schemas.microsoft.com/office/drawing/2014/main" id="{2A8AC428-AE80-1AFA-908E-56DC140B43BD}"/>
              </a:ext>
            </a:extLst>
          </p:cNvPr>
          <p:cNvSpPr txBox="1"/>
          <p:nvPr/>
        </p:nvSpPr>
        <p:spPr>
          <a:xfrm>
            <a:off x="231078" y="2922012"/>
            <a:ext cx="8194464" cy="553998"/>
          </a:xfrm>
          <a:prstGeom prst="rect">
            <a:avLst/>
          </a:prstGeom>
          <a:noFill/>
        </p:spPr>
        <p:txBody>
          <a:bodyPr wrap="square" lIns="0" tIns="0" rIns="0" bIns="0">
            <a:spAutoFit/>
          </a:bodyPr>
          <a:lstStyle/>
          <a:p>
            <a:pPr marL="9525"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t>Slide credit: </a:t>
            </a:r>
            <a:r>
              <a:rPr kumimoji="0" lang="en-US" sz="1800" b="0" i="0" u="none" strike="noStrike" kern="1200" cap="none" spc="0" normalizeH="0" baseline="0" noProof="0" dirty="0">
                <a:ln>
                  <a:noFill/>
                </a:ln>
                <a:solidFill>
                  <a:srgbClr val="E04507"/>
                </a:solidFill>
                <a:effectLst/>
                <a:uLnTx/>
                <a:uFillTx/>
                <a:latin typeface="Poppins"/>
                <a:ea typeface="+mn-ea"/>
                <a:cs typeface="Calibri" panose="020F0502020204030204" pitchFamily="34" charset="0"/>
              </a:rPr>
              <a:t>deceraclinical.com/education </a:t>
            </a:r>
            <a:br>
              <a:rPr kumimoji="0" lang="en-US" sz="1800" b="0" i="0"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br>
            <a:r>
              <a:rPr kumimoji="0" lang="en-US" sz="1800" b="0" i="1"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t>formerly </a:t>
            </a:r>
            <a:r>
              <a:rPr kumimoji="0" lang="en-US" sz="1800" b="0" i="1" u="none" strike="noStrike" kern="1200" cap="none" spc="0" normalizeH="0" baseline="0" noProof="0" dirty="0">
                <a:ln>
                  <a:noFill/>
                </a:ln>
                <a:solidFill>
                  <a:srgbClr val="E04507"/>
                </a:solidFill>
                <a:effectLst/>
                <a:uLnTx/>
                <a:uFillTx/>
                <a:latin typeface="Poppins"/>
                <a:ea typeface="+mn-ea"/>
                <a:cs typeface="Calibri" panose="020F0502020204030204" pitchFamily="34" charset="0"/>
              </a:rPr>
              <a:t>clinicaloptions.com</a:t>
            </a:r>
          </a:p>
        </p:txBody>
      </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89F27C6-BC5B-D3CD-482A-1CCD1E298433}"/>
              </a:ext>
            </a:extLst>
          </p:cNvPr>
          <p:cNvSpPr>
            <a:spLocks noGrp="1"/>
          </p:cNvSpPr>
          <p:nvPr>
            <p:ph idx="1"/>
          </p:nvPr>
        </p:nvSpPr>
        <p:spPr/>
        <p:txBody>
          <a:bodyPr/>
          <a:lstStyle/>
          <a:p>
            <a:pPr marL="342900" indent="-342900">
              <a:buFont typeface="Arial" panose="020B0604020202020204" pitchFamily="34" charset="0"/>
              <a:buChar char="•"/>
            </a:pPr>
            <a:r>
              <a:rPr lang="en-US" altLang="en-US" sz="2000" dirty="0"/>
              <a:t>Sacituzumab govitecan, a TROP2-targeting antibody–drug conjugate, is approved in several countries for use in patients with metastatic TNBC who have received ≥2 systemic regimens, including ≥1 for metastatic disease</a:t>
            </a:r>
            <a:r>
              <a:rPr lang="en-US" sz="2000" baseline="30000" dirty="0"/>
              <a:t>1,2</a:t>
            </a:r>
          </a:p>
          <a:p>
            <a:pPr marL="342900" indent="-342900">
              <a:buFont typeface="Arial" panose="020B0604020202020204" pitchFamily="34" charset="0"/>
              <a:buChar char="•"/>
            </a:pPr>
            <a:r>
              <a:rPr lang="en-US" sz="2000" dirty="0"/>
              <a:t>The phase III ASCENT-04/KEYNOTE-D19 trial showed that </a:t>
            </a:r>
            <a:r>
              <a:rPr lang="en-US" altLang="en-US" sz="2000" dirty="0"/>
              <a:t>sacituzumab govitecan</a:t>
            </a:r>
            <a:r>
              <a:rPr lang="en-US" sz="2000" dirty="0"/>
              <a:t> + pembrolizumab yielded a statistically significant and clinically meaningful improvement in PFS vs chemotherapy + pembrolizumab in patients with previously untreated PD-L1</a:t>
            </a:r>
            <a:r>
              <a:rPr lang="en-US" altLang="en-US" sz="2000" dirty="0"/>
              <a:t>–</a:t>
            </a:r>
            <a:r>
              <a:rPr lang="en-US" sz="2000" dirty="0"/>
              <a:t>positive locally advanced unresectable or mTNBC (HR: 0.65; </a:t>
            </a:r>
            <a:r>
              <a:rPr lang="en-US" sz="2000" i="1" dirty="0"/>
              <a:t>P</a:t>
            </a:r>
            <a:r>
              <a:rPr lang="en-US" sz="2000" dirty="0"/>
              <a:t> = .0009)</a:t>
            </a:r>
            <a:r>
              <a:rPr lang="en-US" sz="2000" baseline="30000" dirty="0"/>
              <a:t>3</a:t>
            </a:r>
          </a:p>
          <a:p>
            <a:pPr marL="574675" lvl="1" indent="-342900">
              <a:buFont typeface="Poppins" panose="00000500000000000000" pitchFamily="2" charset="0"/>
              <a:buChar char="−"/>
            </a:pPr>
            <a:r>
              <a:rPr lang="en-US" altLang="en-US" sz="1800" dirty="0"/>
              <a:t>Treatment with sacituzumab govitecan </a:t>
            </a:r>
            <a:r>
              <a:rPr lang="en-US" sz="1800" dirty="0"/>
              <a:t>+ pembrolizumab was also associated with higher ORR rates and longer DoR</a:t>
            </a:r>
            <a:r>
              <a:rPr lang="en-US" sz="1800" baseline="30000" dirty="0"/>
              <a:t>3</a:t>
            </a:r>
          </a:p>
          <a:p>
            <a:pPr marL="342900" indent="-342900">
              <a:buFont typeface="Arial" panose="020B0604020202020204" pitchFamily="34" charset="0"/>
              <a:buChar char="•"/>
            </a:pPr>
            <a:r>
              <a:rPr lang="en-US" sz="2000" dirty="0"/>
              <a:t>Current analysis from ASCENT-04 </a:t>
            </a:r>
            <a:r>
              <a:rPr lang="en-US" altLang="en-US" sz="2000" dirty="0"/>
              <a:t>presents in-depth safety findings and exploratory analyses of exposure-adjusted incidence rates (EAIRs) for adverse events with sacituzumab govitecan + pembrolizumab compared with </a:t>
            </a:r>
            <a:r>
              <a:rPr lang="en-US" sz="2000" dirty="0"/>
              <a:t>chemotherapy + pembrolizumab</a:t>
            </a:r>
            <a:r>
              <a:rPr lang="en-US" sz="2000" baseline="30000" dirty="0"/>
              <a:t>4</a:t>
            </a:r>
            <a:r>
              <a:rPr lang="en-US" sz="2000" dirty="0"/>
              <a:t> </a:t>
            </a:r>
          </a:p>
        </p:txBody>
      </p:sp>
      <p:sp>
        <p:nvSpPr>
          <p:cNvPr id="10243" name="Rectangle 4">
            <a:extLst>
              <a:ext uri="{FF2B5EF4-FFF2-40B4-BE49-F238E27FC236}">
                <a16:creationId xmlns:a16="http://schemas.microsoft.com/office/drawing/2014/main" id="{F32B6906-F430-489F-9D0A-DF47C4CAA198}"/>
              </a:ext>
            </a:extLst>
          </p:cNvPr>
          <p:cNvSpPr>
            <a:spLocks noGrp="1" noChangeArrowheads="1"/>
          </p:cNvSpPr>
          <p:nvPr>
            <p:ph type="title"/>
          </p:nvPr>
        </p:nvSpPr>
        <p:spPr/>
        <p:txBody>
          <a:bodyPr/>
          <a:lstStyle/>
          <a:p>
            <a:r>
              <a:rPr lang="en-US" dirty="0"/>
              <a:t>ASCENT-04 Safety Analyses: Background</a:t>
            </a:r>
            <a:endParaRPr lang="en-US" altLang="en-US" dirty="0"/>
          </a:p>
        </p:txBody>
      </p:sp>
      <p:sp>
        <p:nvSpPr>
          <p:cNvPr id="5" name="Text Box 15">
            <a:extLst>
              <a:ext uri="{FF2B5EF4-FFF2-40B4-BE49-F238E27FC236}">
                <a16:creationId xmlns:a16="http://schemas.microsoft.com/office/drawing/2014/main" id="{64379E87-1377-854C-2BCB-222C9B5951CC}"/>
              </a:ext>
            </a:extLst>
          </p:cNvPr>
          <p:cNvSpPr txBox="1">
            <a:spLocks noGrp="1" noChangeArrowheads="1"/>
          </p:cNvSpPr>
          <p:nvPr>
            <p:ph sz="quarter" idx="10"/>
          </p:nvPr>
        </p:nvSpPr>
        <p:spPr bwMode="auto">
          <a:xfrm>
            <a:off x="3559175" y="6321623"/>
            <a:ext cx="6416098" cy="307777"/>
          </a:xfrm>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lvl="0">
              <a:spcBef>
                <a:spcPts val="0"/>
              </a:spcBef>
              <a:defRPr/>
            </a:pPr>
            <a:r>
              <a:rPr lang="en-US" altLang="en-US" b="0" spc="-10" dirty="0">
                <a:solidFill>
                  <a:srgbClr val="161616"/>
                </a:solidFill>
                <a:latin typeface="Poppins" pitchFamily="2" charset="77"/>
              </a:rPr>
              <a:t>1. Bardia. NEJM. 2021;384:1529. 2. Sacituzumab govitecan-hziy PI. 3. Tolaney. ASCO 2025. Abstr LBA109. </a:t>
            </a:r>
            <a:br>
              <a:rPr lang="en-US" altLang="en-US" b="0" spc="-10" dirty="0">
                <a:solidFill>
                  <a:srgbClr val="161616"/>
                </a:solidFill>
                <a:latin typeface="Poppins" pitchFamily="2" charset="77"/>
              </a:rPr>
            </a:br>
            <a:r>
              <a:rPr lang="en-US" altLang="en-US" b="0" spc="-10" dirty="0">
                <a:solidFill>
                  <a:srgbClr val="161616"/>
                </a:solidFill>
                <a:latin typeface="Poppins" pitchFamily="2" charset="77"/>
              </a:rPr>
              <a:t>4. Kalinsky. SABCS</a:t>
            </a:r>
            <a:r>
              <a:rPr kumimoji="0" lang="en-US" altLang="en-US" b="0" i="0" u="none" strike="noStrike" kern="1200" cap="none" spc="-10" normalizeH="0" baseline="0" noProof="0" dirty="0">
                <a:ln>
                  <a:noFill/>
                </a:ln>
                <a:solidFill>
                  <a:srgbClr val="161616"/>
                </a:solidFill>
                <a:effectLst/>
                <a:uLnTx/>
                <a:uFillTx/>
                <a:latin typeface="Poppins" pitchFamily="2" charset="77"/>
                <a:ea typeface="+mn-ea"/>
                <a:cs typeface="Poppins" pitchFamily="2" charset="77"/>
              </a:rPr>
              <a:t> 2025. Abstr</a:t>
            </a:r>
            <a:r>
              <a:rPr lang="en-US" altLang="en-US" b="0" spc="-10" dirty="0">
                <a:solidFill>
                  <a:srgbClr val="161616"/>
                </a:solidFill>
                <a:latin typeface="Poppins" pitchFamily="2" charset="77"/>
              </a:rPr>
              <a:t> PS5-02-28.</a:t>
            </a:r>
            <a:endParaRPr kumimoji="0" lang="en-US" altLang="en-US"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F65B5284-A016-40AE-8211-CECB2CF27933}"/>
              </a:ext>
            </a:extLst>
          </p:cNvPr>
          <p:cNvSpPr>
            <a:spLocks noGrp="1" noChangeArrowheads="1"/>
          </p:cNvSpPr>
          <p:nvPr>
            <p:ph type="title"/>
          </p:nvPr>
        </p:nvSpPr>
        <p:spPr/>
        <p:txBody>
          <a:bodyPr/>
          <a:lstStyle/>
          <a:p>
            <a:r>
              <a:rPr lang="en-US" sz="3000" dirty="0">
                <a:latin typeface="Newsreader ExtraBold"/>
              </a:rPr>
              <a:t>ASCENT-04</a:t>
            </a:r>
            <a:r>
              <a:rPr lang="en-US" dirty="0"/>
              <a:t> Safety Analyses: </a:t>
            </a:r>
            <a:r>
              <a:rPr lang="en-US" altLang="en-US" dirty="0"/>
              <a:t>Study Design</a:t>
            </a:r>
            <a:endParaRPr lang="en-US" altLang="en-US" sz="3000" dirty="0">
              <a:latin typeface="Newsreader ExtraBold"/>
            </a:endParaRPr>
          </a:p>
        </p:txBody>
      </p:sp>
      <p:sp>
        <p:nvSpPr>
          <p:cNvPr id="19460" name="Text Box 45">
            <a:extLst>
              <a:ext uri="{FF2B5EF4-FFF2-40B4-BE49-F238E27FC236}">
                <a16:creationId xmlns:a16="http://schemas.microsoft.com/office/drawing/2014/main" id="{73BB8788-EA93-4F80-B091-B8486BEE8697}"/>
              </a:ext>
            </a:extLst>
          </p:cNvPr>
          <p:cNvSpPr txBox="1">
            <a:spLocks noChangeArrowheads="1"/>
          </p:cNvSpPr>
          <p:nvPr/>
        </p:nvSpPr>
        <p:spPr bwMode="auto">
          <a:xfrm>
            <a:off x="384375" y="2763639"/>
            <a:ext cx="2893680"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40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Adults with previously untreated, locally advanced, unresectable or metastatic TNBC; PD-L1 positive (CPS ≥10 by 22C3 assay); ≥6 mo since curative treatment (prior anti–PD-1/PD-L1 therapy allowed)</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40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(N = </a:t>
            </a:r>
            <a:r>
              <a:rPr lang="en-GB" altLang="en-US" sz="1400" dirty="0">
                <a:solidFill>
                  <a:srgbClr val="000000"/>
                </a:solidFill>
                <a:latin typeface="Poppins" panose="00000500000000000000" pitchFamily="2" charset="0"/>
                <a:cs typeface="Poppins" panose="00000500000000000000" pitchFamily="2" charset="0"/>
              </a:rPr>
              <a:t>443</a:t>
            </a:r>
            <a:r>
              <a:rPr kumimoji="0" lang="en-GB" altLang="en-US" sz="140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a:t>
            </a:r>
            <a:endParaRPr kumimoji="0" lang="en-US" altLang="en-US" sz="140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endParaRPr>
          </a:p>
        </p:txBody>
      </p:sp>
      <p:sp>
        <p:nvSpPr>
          <p:cNvPr id="19462" name="Rectangle 47">
            <a:extLst>
              <a:ext uri="{FF2B5EF4-FFF2-40B4-BE49-F238E27FC236}">
                <a16:creationId xmlns:a16="http://schemas.microsoft.com/office/drawing/2014/main" id="{D399FC2C-9F96-49BC-868E-62B4C2F89A32}"/>
              </a:ext>
            </a:extLst>
          </p:cNvPr>
          <p:cNvSpPr>
            <a:spLocks noChangeArrowheads="1"/>
          </p:cNvSpPr>
          <p:nvPr/>
        </p:nvSpPr>
        <p:spPr bwMode="auto">
          <a:xfrm>
            <a:off x="9364065" y="2665350"/>
            <a:ext cx="2460513" cy="16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i="1"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Until BICR-verified disease progression or unacceptable toxicity</a:t>
            </a: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altLang="en-US" sz="1400" i="1"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i="1"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Crossover to 2L SG permitted upon progression</a:t>
            </a:r>
          </a:p>
        </p:txBody>
      </p:sp>
      <p:sp>
        <p:nvSpPr>
          <p:cNvPr id="19463" name="Rectangle 49">
            <a:extLst>
              <a:ext uri="{FF2B5EF4-FFF2-40B4-BE49-F238E27FC236}">
                <a16:creationId xmlns:a16="http://schemas.microsoft.com/office/drawing/2014/main" id="{C346F25D-ABA6-46CD-940B-7C5654E371C3}"/>
              </a:ext>
            </a:extLst>
          </p:cNvPr>
          <p:cNvSpPr>
            <a:spLocks noChangeArrowheads="1"/>
          </p:cNvSpPr>
          <p:nvPr/>
        </p:nvSpPr>
        <p:spPr bwMode="auto">
          <a:xfrm>
            <a:off x="3983798" y="2423451"/>
            <a:ext cx="4943632" cy="1005549"/>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Sacituzumab govitecan </a:t>
            </a:r>
            <a:r>
              <a:rPr kumimoji="0" lang="en-US" altLang="en-US" sz="160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10 mg/kg IV on D1, D8</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a:t>
            </a:r>
            <a:r>
              <a:rPr kumimoji="0" lang="en-US" altLang="en-US" sz="1600" b="1"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 Pembrolizumab </a:t>
            </a:r>
            <a:r>
              <a:rPr kumimoji="0" lang="en-US" altLang="en-US" sz="160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200 mg on D1</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21-day cycle</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(n = 221)</a:t>
            </a:r>
          </a:p>
        </p:txBody>
      </p:sp>
      <p:sp>
        <p:nvSpPr>
          <p:cNvPr id="19464" name="Rectangle 50">
            <a:extLst>
              <a:ext uri="{FF2B5EF4-FFF2-40B4-BE49-F238E27FC236}">
                <a16:creationId xmlns:a16="http://schemas.microsoft.com/office/drawing/2014/main" id="{FD3256D1-4424-49E5-A490-F3D2F2281980}"/>
              </a:ext>
            </a:extLst>
          </p:cNvPr>
          <p:cNvSpPr>
            <a:spLocks noChangeArrowheads="1"/>
          </p:cNvSpPr>
          <p:nvPr/>
        </p:nvSpPr>
        <p:spPr bwMode="auto">
          <a:xfrm>
            <a:off x="3971229" y="3490402"/>
            <a:ext cx="4943633" cy="929812"/>
          </a:xfrm>
          <a:prstGeom prst="rect">
            <a:avLst/>
          </a:prstGeom>
          <a:solidFill>
            <a:schemeClr val="bg1">
              <a:lumMod val="50000"/>
            </a:schemeClr>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Chemotherapy* </a:t>
            </a:r>
            <a:r>
              <a:rPr kumimoji="0" lang="en-US" altLang="en-US" sz="160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a:t>
            </a:r>
            <a:r>
              <a:rPr kumimoji="0" lang="en-US" altLang="en-US" sz="1600" b="1"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 Pembrolizumab</a:t>
            </a:r>
            <a:endParaRPr kumimoji="0" lang="en-US" altLang="en-US" sz="1600" i="0" u="none" strike="noStrike" kern="1200" cap="none" spc="0" normalizeH="0" baseline="30000" noProof="0" dirty="0">
              <a:ln>
                <a:noFill/>
              </a:ln>
              <a:solidFill>
                <a:schemeClr val="bg2"/>
              </a:solidFill>
              <a:effectLst/>
              <a:uLnTx/>
              <a:uFillTx/>
              <a:latin typeface="+mn-lt"/>
              <a:ea typeface="+mn-ea"/>
              <a:cs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600" dirty="0">
                <a:solidFill>
                  <a:schemeClr val="bg2"/>
                </a:solidFill>
                <a:latin typeface="+mn-lt"/>
                <a:cs typeface="Arial" panose="020B0604020202020204" pitchFamily="34" charset="0"/>
              </a:rPr>
              <a:t>(n = 222)</a:t>
            </a:r>
            <a:endParaRPr kumimoji="0" lang="en-US" altLang="en-US" sz="1600" b="0" i="0" u="none" strike="noStrike" kern="1200" cap="none" spc="0" normalizeH="0" baseline="0" noProof="0" dirty="0">
              <a:ln>
                <a:noFill/>
              </a:ln>
              <a:solidFill>
                <a:schemeClr val="bg2"/>
              </a:solidFill>
              <a:effectLst/>
              <a:uLnTx/>
              <a:uFillTx/>
              <a:latin typeface="+mn-lt"/>
              <a:ea typeface="+mn-ea"/>
              <a:cs typeface="Arial" panose="020B0604020202020204" pitchFamily="34" charset="0"/>
            </a:endParaRPr>
          </a:p>
        </p:txBody>
      </p:sp>
      <p:sp>
        <p:nvSpPr>
          <p:cNvPr id="19465" name="Line 51">
            <a:extLst>
              <a:ext uri="{FF2B5EF4-FFF2-40B4-BE49-F238E27FC236}">
                <a16:creationId xmlns:a16="http://schemas.microsoft.com/office/drawing/2014/main" id="{7461FA41-FD04-4621-9D2A-15010230E2A0}"/>
              </a:ext>
            </a:extLst>
          </p:cNvPr>
          <p:cNvSpPr>
            <a:spLocks noChangeShapeType="1"/>
          </p:cNvSpPr>
          <p:nvPr/>
        </p:nvSpPr>
        <p:spPr bwMode="auto">
          <a:xfrm rot="16200000">
            <a:off x="9823729" y="3452809"/>
            <a:ext cx="0" cy="27432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9467" name="Line 53">
            <a:extLst>
              <a:ext uri="{FF2B5EF4-FFF2-40B4-BE49-F238E27FC236}">
                <a16:creationId xmlns:a16="http://schemas.microsoft.com/office/drawing/2014/main" id="{19B47B8E-7D11-46DE-BD1E-B2309FDE5C23}"/>
              </a:ext>
            </a:extLst>
          </p:cNvPr>
          <p:cNvSpPr>
            <a:spLocks noChangeShapeType="1"/>
          </p:cNvSpPr>
          <p:nvPr/>
        </p:nvSpPr>
        <p:spPr bwMode="auto">
          <a:xfrm>
            <a:off x="3278055" y="3577436"/>
            <a:ext cx="622300" cy="350837"/>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9468" name="Line 54">
            <a:extLst>
              <a:ext uri="{FF2B5EF4-FFF2-40B4-BE49-F238E27FC236}">
                <a16:creationId xmlns:a16="http://schemas.microsoft.com/office/drawing/2014/main" id="{D1F2E6DC-39ED-43FE-A784-E6851ADCA3EA}"/>
              </a:ext>
            </a:extLst>
          </p:cNvPr>
          <p:cNvSpPr>
            <a:spLocks noChangeShapeType="1"/>
          </p:cNvSpPr>
          <p:nvPr/>
        </p:nvSpPr>
        <p:spPr bwMode="auto">
          <a:xfrm flipV="1">
            <a:off x="3278055" y="3092970"/>
            <a:ext cx="622300" cy="347662"/>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 name="Text Box 45">
            <a:extLst>
              <a:ext uri="{FF2B5EF4-FFF2-40B4-BE49-F238E27FC236}">
                <a16:creationId xmlns:a16="http://schemas.microsoft.com/office/drawing/2014/main" id="{AE926984-B41E-E630-A1D3-D18EF913C8A8}"/>
              </a:ext>
            </a:extLst>
          </p:cNvPr>
          <p:cNvSpPr txBox="1">
            <a:spLocks noChangeArrowheads="1"/>
          </p:cNvSpPr>
          <p:nvPr/>
        </p:nvSpPr>
        <p:spPr bwMode="auto">
          <a:xfrm>
            <a:off x="1966834" y="1613097"/>
            <a:ext cx="4194407"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100" b="0" i="1"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Stratified by curative treatment-free interval (de novo vs recurrence within 6-12 mo vs recurrence &gt;12 mo from tx completion); region (US/Canada/W Europe vs RoW); prior anti–PD-(L)1 (yes vs no) </a:t>
            </a:r>
          </a:p>
        </p:txBody>
      </p:sp>
      <p:cxnSp>
        <p:nvCxnSpPr>
          <p:cNvPr id="5" name="Straight Arrow Connector 4">
            <a:extLst>
              <a:ext uri="{FF2B5EF4-FFF2-40B4-BE49-F238E27FC236}">
                <a16:creationId xmlns:a16="http://schemas.microsoft.com/office/drawing/2014/main" id="{AD1FD343-D9F0-F7D5-CD20-6540E8D2C60F}"/>
              </a:ext>
            </a:extLst>
          </p:cNvPr>
          <p:cNvCxnSpPr>
            <a:cxnSpLocks/>
          </p:cNvCxnSpPr>
          <p:nvPr/>
        </p:nvCxnSpPr>
        <p:spPr bwMode="auto">
          <a:xfrm>
            <a:off x="3698450" y="2464057"/>
            <a:ext cx="0" cy="587535"/>
          </a:xfrm>
          <a:prstGeom prst="straightConnector1">
            <a:avLst/>
          </a:prstGeom>
          <a:noFill/>
          <a:ln w="28575" cap="flat" cmpd="sng" algn="ctr">
            <a:solidFill>
              <a:schemeClr val="tx1"/>
            </a:solidFill>
            <a:prstDash val="dash"/>
            <a:round/>
            <a:headEnd type="none" w="med" len="med"/>
            <a:tailEnd type="triangle"/>
          </a:ln>
          <a:effectLst/>
        </p:spPr>
      </p:cxnSp>
      <p:sp>
        <p:nvSpPr>
          <p:cNvPr id="6" name="TextBox 5">
            <a:extLst>
              <a:ext uri="{FF2B5EF4-FFF2-40B4-BE49-F238E27FC236}">
                <a16:creationId xmlns:a16="http://schemas.microsoft.com/office/drawing/2014/main" id="{4A71EABC-1394-9780-2583-D26222AEE410}"/>
              </a:ext>
            </a:extLst>
          </p:cNvPr>
          <p:cNvSpPr txBox="1"/>
          <p:nvPr/>
        </p:nvSpPr>
        <p:spPr bwMode="auto">
          <a:xfrm>
            <a:off x="3900355" y="4411363"/>
            <a:ext cx="50270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200" b="0" dirty="0">
                <a:latin typeface="Poppins" panose="00000500000000000000" pitchFamily="2" charset="0"/>
                <a:cs typeface="Poppins" panose="00000500000000000000" pitchFamily="2" charset="0"/>
              </a:rPr>
              <a:t>*Paclitaxel 90 mg/m</a:t>
            </a:r>
            <a:r>
              <a:rPr lang="en-US" sz="1200" b="0" baseline="30000" dirty="0">
                <a:latin typeface="Poppins" panose="00000500000000000000" pitchFamily="2" charset="0"/>
                <a:cs typeface="Poppins" panose="00000500000000000000" pitchFamily="2" charset="0"/>
              </a:rPr>
              <a:t>2</a:t>
            </a:r>
            <a:r>
              <a:rPr lang="en-US" sz="1200" b="0" dirty="0">
                <a:latin typeface="Poppins" panose="00000500000000000000" pitchFamily="2" charset="0"/>
                <a:cs typeface="Poppins" panose="00000500000000000000" pitchFamily="2" charset="0"/>
              </a:rPr>
              <a:t> or nab-paclitaxel 100 mg/m</a:t>
            </a:r>
            <a:r>
              <a:rPr lang="en-US" sz="1200" b="0" baseline="30000" dirty="0">
                <a:latin typeface="Poppins" panose="00000500000000000000" pitchFamily="2" charset="0"/>
                <a:cs typeface="Poppins" panose="00000500000000000000" pitchFamily="2" charset="0"/>
              </a:rPr>
              <a:t>2</a:t>
            </a:r>
            <a:r>
              <a:rPr lang="en-US" sz="1200" b="0" dirty="0">
                <a:latin typeface="Poppins" panose="00000500000000000000" pitchFamily="2" charset="0"/>
                <a:cs typeface="Poppins" panose="00000500000000000000" pitchFamily="2" charset="0"/>
              </a:rPr>
              <a:t> on D1, D8, D15 of 28-day cycle or gemcitabine 1000 mg/m</a:t>
            </a:r>
            <a:r>
              <a:rPr lang="en-US" sz="1200" b="0" baseline="30000" dirty="0">
                <a:latin typeface="Poppins" panose="00000500000000000000" pitchFamily="2" charset="0"/>
                <a:cs typeface="Poppins" panose="00000500000000000000" pitchFamily="2" charset="0"/>
              </a:rPr>
              <a:t>2</a:t>
            </a:r>
            <a:r>
              <a:rPr lang="en-US" sz="1200" b="0" dirty="0">
                <a:latin typeface="Poppins" panose="00000500000000000000" pitchFamily="2" charset="0"/>
                <a:cs typeface="Poppins" panose="00000500000000000000" pitchFamily="2" charset="0"/>
              </a:rPr>
              <a:t> + carboplatin AUC 2 on D1, D8 of 21-day cycle.</a:t>
            </a:r>
          </a:p>
        </p:txBody>
      </p:sp>
      <p:sp>
        <p:nvSpPr>
          <p:cNvPr id="14" name="Text Box 15">
            <a:extLst>
              <a:ext uri="{FF2B5EF4-FFF2-40B4-BE49-F238E27FC236}">
                <a16:creationId xmlns:a16="http://schemas.microsoft.com/office/drawing/2014/main" id="{7F4FBE50-2613-1C48-E103-4C03EBECA0E9}"/>
              </a:ext>
            </a:extLst>
          </p:cNvPr>
          <p:cNvSpPr txBox="1">
            <a:spLocks noGrp="1" noChangeArrowheads="1"/>
          </p:cNvSpPr>
          <p:nvPr>
            <p:ph sz="quarter" idx="10"/>
          </p:nvPr>
        </p:nvSpPr>
        <p:spPr bwMode="auto">
          <a:xfrm>
            <a:off x="3559175" y="6475512"/>
            <a:ext cx="5732463" cy="153888"/>
          </a:xfrm>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lvl="0">
              <a:spcBef>
                <a:spcPts val="0"/>
              </a:spcBef>
              <a:defRPr/>
            </a:pPr>
            <a:r>
              <a:rPr lang="en-US" altLang="en-US" b="0" spc="-10" dirty="0">
                <a:solidFill>
                  <a:srgbClr val="161616"/>
                </a:solidFill>
                <a:latin typeface="Poppins" pitchFamily="2" charset="77"/>
              </a:rPr>
              <a:t>Tolaney. ASCO 2025. Abstr LBA109. Kalinsky. SABCS 2025. Abstr PS5-02-28.</a:t>
            </a:r>
            <a:endParaRPr kumimoji="0" lang="en-US" altLang="en-US"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cxnSp>
        <p:nvCxnSpPr>
          <p:cNvPr id="18" name="Straight Arrow Connector 17">
            <a:extLst>
              <a:ext uri="{FF2B5EF4-FFF2-40B4-BE49-F238E27FC236}">
                <a16:creationId xmlns:a16="http://schemas.microsoft.com/office/drawing/2014/main" id="{D162DEDE-B13E-7F8E-D144-2F84292BE844}"/>
              </a:ext>
            </a:extLst>
          </p:cNvPr>
          <p:cNvCxnSpPr/>
          <p:nvPr/>
        </p:nvCxnSpPr>
        <p:spPr>
          <a:xfrm>
            <a:off x="8964824" y="3465569"/>
            <a:ext cx="631596" cy="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7" name="Content Placeholder 11">
            <a:extLst>
              <a:ext uri="{FF2B5EF4-FFF2-40B4-BE49-F238E27FC236}">
                <a16:creationId xmlns:a16="http://schemas.microsoft.com/office/drawing/2014/main" id="{229B470C-8FC7-2DEF-2836-297DA952245F}"/>
              </a:ext>
            </a:extLst>
          </p:cNvPr>
          <p:cNvSpPr>
            <a:spLocks noGrp="1"/>
          </p:cNvSpPr>
          <p:nvPr>
            <p:ph idx="1"/>
          </p:nvPr>
        </p:nvSpPr>
        <p:spPr>
          <a:xfrm>
            <a:off x="231078" y="1335023"/>
            <a:ext cx="11740260" cy="314858"/>
          </a:xfrm>
        </p:spPr>
        <p:txBody>
          <a:bodyPr/>
          <a:lstStyle/>
          <a:p>
            <a:pPr marL="342900" lvl="0" indent="-342900" fontAlgn="base">
              <a:lnSpc>
                <a:spcPct val="90000"/>
              </a:lnSpc>
              <a:spcBef>
                <a:spcPts val="1000"/>
              </a:spcBef>
              <a:spcAft>
                <a:spcPts val="700"/>
              </a:spcAft>
              <a:buClr>
                <a:srgbClr val="000000"/>
              </a:buClr>
              <a:buFont typeface="Arial" panose="020B0604020202020204" pitchFamily="34" charset="0"/>
              <a:buChar char="•"/>
              <a:defRPr/>
            </a:pPr>
            <a:r>
              <a:rPr lang="en-US" altLang="en-US" sz="1800" kern="0" dirty="0">
                <a:solidFill>
                  <a:srgbClr val="000000"/>
                </a:solidFill>
                <a:latin typeface="+mn-lt"/>
                <a:cs typeface="Poppins" panose="00000500000000000000" pitchFamily="2" charset="0"/>
              </a:rPr>
              <a:t>International, open-label, randomized phase III trial</a:t>
            </a:r>
            <a:endParaRPr lang="en-US" altLang="en-US" sz="2200" b="1" kern="0" dirty="0">
              <a:solidFill>
                <a:srgbClr val="000000"/>
              </a:solidFill>
              <a:latin typeface="+mn-lt"/>
            </a:endParaRPr>
          </a:p>
          <a:p>
            <a:endParaRPr lang="en-US" sz="2200" dirty="0">
              <a:latin typeface="+mn-lt"/>
            </a:endParaRPr>
          </a:p>
        </p:txBody>
      </p:sp>
      <p:sp>
        <p:nvSpPr>
          <p:cNvPr id="8" name="Content Placeholder 11">
            <a:extLst>
              <a:ext uri="{FF2B5EF4-FFF2-40B4-BE49-F238E27FC236}">
                <a16:creationId xmlns:a16="http://schemas.microsoft.com/office/drawing/2014/main" id="{DE2E5AF7-D2DA-24CF-077B-CBFEED67EB8F}"/>
              </a:ext>
            </a:extLst>
          </p:cNvPr>
          <p:cNvSpPr txBox="1">
            <a:spLocks/>
          </p:cNvSpPr>
          <p:nvPr/>
        </p:nvSpPr>
        <p:spPr>
          <a:xfrm>
            <a:off x="231078" y="5211581"/>
            <a:ext cx="11740260" cy="800605"/>
          </a:xfrm>
          <a:prstGeom prst="rect">
            <a:avLst/>
          </a:prstGeom>
        </p:spPr>
        <p:txBody>
          <a:bodyPr vert="horz" lIns="0" tIns="0" rIns="0" bIns="0" rtlCol="0">
            <a:noAutofit/>
          </a:bodyPr>
          <a:lstStyle>
            <a:lvl1pPr marL="0" indent="0" algn="l"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fontAlgn="base">
              <a:lnSpc>
                <a:spcPct val="90000"/>
              </a:lnSpc>
              <a:spcBef>
                <a:spcPts val="600"/>
              </a:spcBef>
              <a:buClr>
                <a:srgbClr val="000000"/>
              </a:buClr>
              <a:buFont typeface="Arial" panose="020B0604020202020204" pitchFamily="34" charset="0"/>
              <a:buChar char="•"/>
              <a:defRPr/>
            </a:pPr>
            <a:r>
              <a:rPr lang="en-US" altLang="en-US" sz="1800" b="1" kern="0" dirty="0">
                <a:solidFill>
                  <a:srgbClr val="000000"/>
                </a:solidFill>
                <a:latin typeface="+mn-lt"/>
                <a:cs typeface="Poppins" panose="00000500000000000000" pitchFamily="2" charset="0"/>
              </a:rPr>
              <a:t>Primary endpoint: </a:t>
            </a:r>
            <a:r>
              <a:rPr lang="en-US" altLang="en-US" sz="1800" kern="0" dirty="0">
                <a:solidFill>
                  <a:srgbClr val="000000"/>
                </a:solidFill>
                <a:latin typeface="+mn-lt"/>
                <a:cs typeface="Poppins" panose="00000500000000000000" pitchFamily="2" charset="0"/>
              </a:rPr>
              <a:t>PFS by BICR</a:t>
            </a:r>
          </a:p>
          <a:p>
            <a:pPr marL="342900" indent="-342900" fontAlgn="base">
              <a:lnSpc>
                <a:spcPct val="90000"/>
              </a:lnSpc>
              <a:spcBef>
                <a:spcPts val="600"/>
              </a:spcBef>
              <a:buClr>
                <a:srgbClr val="000000"/>
              </a:buClr>
              <a:buFont typeface="Arial" panose="020B0604020202020204" pitchFamily="34" charset="0"/>
              <a:buChar char="•"/>
              <a:defRPr/>
            </a:pPr>
            <a:r>
              <a:rPr lang="en-US" altLang="en-US" sz="1800" b="1" kern="0" dirty="0">
                <a:solidFill>
                  <a:srgbClr val="000000"/>
                </a:solidFill>
                <a:latin typeface="+mn-lt"/>
                <a:cs typeface="Poppins" panose="00000500000000000000" pitchFamily="2" charset="0"/>
              </a:rPr>
              <a:t>Key secondary endpoints: </a:t>
            </a:r>
            <a:r>
              <a:rPr lang="en-US" altLang="en-US" sz="1800" kern="0" dirty="0">
                <a:solidFill>
                  <a:srgbClr val="000000"/>
                </a:solidFill>
                <a:latin typeface="+mn-lt"/>
                <a:cs typeface="Poppins" panose="00000500000000000000" pitchFamily="2" charset="0"/>
              </a:rPr>
              <a:t>OS; ORR and DoR by BICR; safety; QoL</a:t>
            </a:r>
          </a:p>
          <a:p>
            <a:pPr marL="342900" indent="-342900" fontAlgn="base">
              <a:lnSpc>
                <a:spcPct val="90000"/>
              </a:lnSpc>
              <a:spcBef>
                <a:spcPts val="600"/>
              </a:spcBef>
              <a:buClr>
                <a:srgbClr val="000000"/>
              </a:buClr>
              <a:buFont typeface="Arial" panose="020B0604020202020204" pitchFamily="34" charset="0"/>
              <a:buChar char="•"/>
              <a:defRPr/>
            </a:pPr>
            <a:r>
              <a:rPr lang="en-US" altLang="en-US" sz="1800" b="1" kern="0" dirty="0">
                <a:solidFill>
                  <a:srgbClr val="000000"/>
                </a:solidFill>
                <a:latin typeface="+mn-lt"/>
                <a:cs typeface="Poppins" panose="00000500000000000000" pitchFamily="2" charset="0"/>
              </a:rPr>
              <a:t>Exploratory endpoints: </a:t>
            </a:r>
            <a:r>
              <a:rPr lang="en-US" altLang="en-US" sz="1800" kern="0" dirty="0">
                <a:solidFill>
                  <a:srgbClr val="000000"/>
                </a:solidFill>
                <a:latin typeface="+mn-lt"/>
                <a:cs typeface="Poppins" panose="00000500000000000000" pitchFamily="2" charset="0"/>
              </a:rPr>
              <a:t>exposure-adjusted incidence rates</a:t>
            </a:r>
          </a:p>
          <a:p>
            <a:endParaRPr lang="en-US" sz="2200" dirty="0">
              <a:latin typeface="+mn-lt"/>
            </a:endParaRPr>
          </a:p>
        </p:txBody>
      </p:sp>
    </p:spTree>
    <p:extLst>
      <p:ext uri="{BB962C8B-B14F-4D97-AF65-F5344CB8AC3E}">
        <p14:creationId xmlns:p14="http://schemas.microsoft.com/office/powerpoint/2010/main" val="6819682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latin typeface="Newsreader ExtraBold"/>
              </a:rPr>
              <a:t>ASCENT-04</a:t>
            </a:r>
            <a:r>
              <a:rPr lang="en-US" dirty="0"/>
              <a:t> Safety Analyses: Baseline Characteristics</a:t>
            </a:r>
            <a:endParaRPr lang="en-US" altLang="en-US" dirty="0"/>
          </a:p>
        </p:txBody>
      </p:sp>
      <p:graphicFrame>
        <p:nvGraphicFramePr>
          <p:cNvPr id="2" name="Group 3">
            <a:extLst>
              <a:ext uri="{FF2B5EF4-FFF2-40B4-BE49-F238E27FC236}">
                <a16:creationId xmlns:a16="http://schemas.microsoft.com/office/drawing/2014/main" id="{8D942D73-C55E-AA81-7E57-A826CBAF8130}"/>
              </a:ext>
            </a:extLst>
          </p:cNvPr>
          <p:cNvGraphicFramePr>
            <a:graphicFrameLocks/>
          </p:cNvGraphicFramePr>
          <p:nvPr>
            <p:extLst>
              <p:ext uri="{D42A27DB-BD31-4B8C-83A1-F6EECF244321}">
                <p14:modId xmlns:p14="http://schemas.microsoft.com/office/powerpoint/2010/main" val="606721121"/>
              </p:ext>
            </p:extLst>
          </p:nvPr>
        </p:nvGraphicFramePr>
        <p:xfrm>
          <a:off x="226872" y="1345381"/>
          <a:ext cx="5732463" cy="3962496"/>
        </p:xfrm>
        <a:graphic>
          <a:graphicData uri="http://schemas.openxmlformats.org/drawingml/2006/table">
            <a:tbl>
              <a:tblPr/>
              <a:tblGrid>
                <a:gridCol w="2754675">
                  <a:extLst>
                    <a:ext uri="{9D8B030D-6E8A-4147-A177-3AD203B41FA5}">
                      <a16:colId xmlns:a16="http://schemas.microsoft.com/office/drawing/2014/main" val="20000"/>
                    </a:ext>
                  </a:extLst>
                </a:gridCol>
                <a:gridCol w="1488894">
                  <a:extLst>
                    <a:ext uri="{9D8B030D-6E8A-4147-A177-3AD203B41FA5}">
                      <a16:colId xmlns:a16="http://schemas.microsoft.com/office/drawing/2014/main" val="20001"/>
                    </a:ext>
                  </a:extLst>
                </a:gridCol>
                <a:gridCol w="1488894">
                  <a:extLst>
                    <a:ext uri="{9D8B030D-6E8A-4147-A177-3AD203B41FA5}">
                      <a16:colId xmlns:a16="http://schemas.microsoft.com/office/drawing/2014/main" val="20002"/>
                    </a:ext>
                  </a:extLst>
                </a:gridCol>
              </a:tblGrid>
              <a:tr h="28291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bg1"/>
                          </a:solidFill>
                          <a:effectLst/>
                          <a:latin typeface="+mn-lt"/>
                        </a:rPr>
                        <a:t>Characteristic,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mn-lt"/>
                        </a:rPr>
                        <a:t>SG + Pembro</a:t>
                      </a:r>
                      <a:br>
                        <a:rPr kumimoji="0" lang="en-US" sz="1400" b="1" i="0" u="none" strike="noStrike" cap="none" normalizeH="0" baseline="0" dirty="0">
                          <a:ln>
                            <a:noFill/>
                          </a:ln>
                          <a:solidFill>
                            <a:schemeClr val="bg1"/>
                          </a:solidFill>
                          <a:effectLst/>
                          <a:latin typeface="+mn-lt"/>
                        </a:rPr>
                      </a:br>
                      <a:r>
                        <a:rPr kumimoji="0" lang="en-US" sz="1400" b="1" i="0" u="none" strike="noStrike" cap="none" normalizeH="0" baseline="0" dirty="0">
                          <a:ln>
                            <a:noFill/>
                          </a:ln>
                          <a:solidFill>
                            <a:schemeClr val="bg1"/>
                          </a:solidFill>
                          <a:effectLst/>
                          <a:latin typeface="+mn-lt"/>
                        </a:rPr>
                        <a:t>(n = 221)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mn-lt"/>
                        </a:rPr>
                        <a:t>CT + Pembro</a:t>
                      </a:r>
                      <a:br>
                        <a:rPr kumimoji="0" lang="en-US" sz="1400" b="1" i="0" u="none" strike="noStrike" cap="none" normalizeH="0" baseline="0" dirty="0">
                          <a:ln>
                            <a:noFill/>
                          </a:ln>
                          <a:solidFill>
                            <a:schemeClr val="bg1"/>
                          </a:solidFill>
                          <a:effectLst/>
                          <a:latin typeface="+mn-lt"/>
                        </a:rPr>
                      </a:br>
                      <a:r>
                        <a:rPr kumimoji="0" lang="en-US" sz="1400" b="1" i="0" u="none" strike="noStrike" cap="none" normalizeH="0" baseline="0" dirty="0">
                          <a:ln>
                            <a:noFill/>
                          </a:ln>
                          <a:solidFill>
                            <a:schemeClr val="bg1"/>
                          </a:solidFill>
                          <a:effectLst/>
                          <a:latin typeface="+mn-lt"/>
                        </a:rPr>
                        <a:t>(n = 222)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1"/>
                  </a:ext>
                </a:extLst>
              </a:tr>
              <a:tr h="28291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Median age, yr (range)</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bg2">
                              <a:lumMod val="10000"/>
                            </a:schemeClr>
                          </a:solidFill>
                          <a:effectLst/>
                          <a:latin typeface="+mn-lt"/>
                        </a:rPr>
                        <a:t>≥65 yr,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noProof="0" dirty="0">
                          <a:ln>
                            <a:noFill/>
                          </a:ln>
                          <a:solidFill>
                            <a:schemeClr val="bg2">
                              <a:lumMod val="10000"/>
                            </a:schemeClr>
                          </a:solidFill>
                          <a:effectLst/>
                          <a:latin typeface="+mn-lt"/>
                          <a:ea typeface="+mn-ea"/>
                          <a:cs typeface="+mn-cs"/>
                        </a:rPr>
                        <a:t>54 (23-88)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noProof="0" dirty="0">
                          <a:ln>
                            <a:noFill/>
                          </a:ln>
                          <a:solidFill>
                            <a:schemeClr val="bg2">
                              <a:lumMod val="10000"/>
                            </a:schemeClr>
                          </a:solidFill>
                          <a:effectLst/>
                          <a:latin typeface="+mn-lt"/>
                          <a:ea typeface="+mn-ea"/>
                          <a:cs typeface="+mn-cs"/>
                        </a:rPr>
                        <a:t>58 (26)</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kern="1200" cap="none" normalizeH="0" baseline="0" noProof="0" dirty="0">
                          <a:ln>
                            <a:noFill/>
                          </a:ln>
                          <a:solidFill>
                            <a:schemeClr val="bg2">
                              <a:lumMod val="10000"/>
                            </a:schemeClr>
                          </a:solidFill>
                          <a:effectLst/>
                          <a:latin typeface="+mn-lt"/>
                          <a:ea typeface="+mn-ea"/>
                          <a:cs typeface="+mn-cs"/>
                        </a:rPr>
                        <a:t>55 (27-82)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kern="1200" cap="none" normalizeH="0" baseline="0" noProof="0" dirty="0">
                          <a:ln>
                            <a:noFill/>
                          </a:ln>
                          <a:solidFill>
                            <a:schemeClr val="bg2">
                              <a:lumMod val="10000"/>
                            </a:schemeClr>
                          </a:solidFill>
                          <a:effectLst/>
                          <a:latin typeface="+mn-lt"/>
                          <a:ea typeface="+mn-ea"/>
                          <a:cs typeface="+mn-cs"/>
                        </a:rPr>
                        <a:t>57 (26)</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2"/>
                  </a:ext>
                </a:extLst>
              </a:tr>
              <a:tr h="19356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Female sex,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noProof="0" dirty="0">
                          <a:ln>
                            <a:noFill/>
                          </a:ln>
                          <a:solidFill>
                            <a:schemeClr val="bg2">
                              <a:lumMod val="10000"/>
                            </a:schemeClr>
                          </a:solidFill>
                          <a:effectLst/>
                          <a:latin typeface="+mn-lt"/>
                          <a:ea typeface="+mn-ea"/>
                          <a:cs typeface="+mn-cs"/>
                        </a:rPr>
                        <a:t>221 (100)</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noProof="0" dirty="0">
                          <a:ln>
                            <a:noFill/>
                          </a:ln>
                          <a:solidFill>
                            <a:schemeClr val="bg2">
                              <a:lumMod val="10000"/>
                            </a:schemeClr>
                          </a:solidFill>
                          <a:effectLst/>
                          <a:latin typeface="+mn-lt"/>
                          <a:ea typeface="+mn-ea"/>
                          <a:cs typeface="+mn-cs"/>
                        </a:rPr>
                        <a:t>222 (100)</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3"/>
                  </a:ext>
                </a:extLst>
              </a:tr>
              <a:tr h="64026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Race</a:t>
                      </a:r>
                      <a:r>
                        <a:rPr kumimoji="0" lang="en-US" sz="1400" b="0" i="0" u="none" strike="noStrike" kern="1200" cap="none" spc="0" normalizeH="0" baseline="0" noProof="0" dirty="0">
                          <a:ln>
                            <a:noFill/>
                          </a:ln>
                          <a:solidFill>
                            <a:srgbClr val="F9F3D9">
                              <a:lumMod val="10000"/>
                            </a:srgbClr>
                          </a:solidFill>
                          <a:effectLst/>
                          <a:uLnTx/>
                          <a:uFillTx/>
                          <a:latin typeface="+mn-lt"/>
                          <a:ea typeface="+mn-ea"/>
                          <a:cs typeface="+mn-cs"/>
                        </a:rPr>
                        <a:t>, n (%)</a:t>
                      </a:r>
                      <a:endParaRPr kumimoji="0" lang="en-US" sz="1400" b="0" i="0" u="none" strike="noStrike" cap="none" normalizeH="0" baseline="0" dirty="0">
                        <a:ln>
                          <a:noFill/>
                        </a:ln>
                        <a:solidFill>
                          <a:schemeClr val="bg2">
                            <a:lumMod val="10000"/>
                          </a:schemeClr>
                        </a:solidFill>
                        <a:effectLst/>
                        <a:latin typeface="+mn-lt"/>
                      </a:endParaRP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bg2">
                              <a:lumMod val="10000"/>
                            </a:schemeClr>
                          </a:solidFill>
                          <a:effectLst/>
                          <a:latin typeface="+mn-lt"/>
                        </a:rPr>
                        <a:t>White</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bg2">
                              <a:lumMod val="10000"/>
                            </a:schemeClr>
                          </a:solidFill>
                          <a:effectLst/>
                          <a:latin typeface="+mn-lt"/>
                        </a:rPr>
                        <a:t>Asian</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bg2">
                              <a:lumMod val="10000"/>
                            </a:schemeClr>
                          </a:solidFill>
                          <a:effectLst/>
                          <a:latin typeface="+mn-lt"/>
                        </a:rPr>
                        <a:t>Black</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bg2">
                              <a:lumMod val="10000"/>
                            </a:schemeClr>
                          </a:solidFill>
                          <a:effectLst/>
                          <a:latin typeface="+mn-lt"/>
                        </a:rPr>
                        <a:t>Other/not specified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kern="1200" cap="none" normalizeH="0" baseline="0" noProof="0" dirty="0">
                        <a:ln>
                          <a:noFill/>
                        </a:ln>
                        <a:solidFill>
                          <a:schemeClr val="bg2">
                            <a:lumMod val="10000"/>
                          </a:schemeClr>
                        </a:solidFill>
                        <a:effectLst/>
                        <a:latin typeface="+mn-lt"/>
                        <a:ea typeface="+mn-ea"/>
                        <a:cs typeface="+mn-cs"/>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noProof="0" dirty="0">
                          <a:ln>
                            <a:noFill/>
                          </a:ln>
                          <a:solidFill>
                            <a:schemeClr val="bg2">
                              <a:lumMod val="10000"/>
                            </a:schemeClr>
                          </a:solidFill>
                          <a:effectLst/>
                          <a:latin typeface="+mn-lt"/>
                          <a:ea typeface="+mn-ea"/>
                          <a:cs typeface="+mn-cs"/>
                        </a:rPr>
                        <a:t>139 (63)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noProof="0" dirty="0">
                          <a:ln>
                            <a:noFill/>
                          </a:ln>
                          <a:solidFill>
                            <a:schemeClr val="bg2">
                              <a:lumMod val="10000"/>
                            </a:schemeClr>
                          </a:solidFill>
                          <a:effectLst/>
                          <a:latin typeface="+mn-lt"/>
                          <a:ea typeface="+mn-ea"/>
                          <a:cs typeface="+mn-cs"/>
                        </a:rPr>
                        <a:t>43 (19)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noProof="0" dirty="0">
                          <a:ln>
                            <a:noFill/>
                          </a:ln>
                          <a:solidFill>
                            <a:schemeClr val="bg2">
                              <a:lumMod val="10000"/>
                            </a:schemeClr>
                          </a:solidFill>
                          <a:effectLst/>
                          <a:latin typeface="+mn-lt"/>
                          <a:ea typeface="+mn-ea"/>
                          <a:cs typeface="+mn-cs"/>
                        </a:rPr>
                        <a:t>13 (6)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noProof="0" dirty="0">
                          <a:ln>
                            <a:noFill/>
                          </a:ln>
                          <a:solidFill>
                            <a:schemeClr val="bg2">
                              <a:lumMod val="10000"/>
                            </a:schemeClr>
                          </a:solidFill>
                          <a:effectLst/>
                          <a:latin typeface="+mn-lt"/>
                          <a:ea typeface="+mn-ea"/>
                          <a:cs typeface="+mn-cs"/>
                        </a:rPr>
                        <a:t>26 (12)</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kern="1200" cap="none" normalizeH="0" baseline="0" noProof="0" dirty="0">
                        <a:ln>
                          <a:noFill/>
                        </a:ln>
                        <a:solidFill>
                          <a:schemeClr val="bg2">
                            <a:lumMod val="10000"/>
                          </a:schemeClr>
                        </a:solidFill>
                        <a:effectLst/>
                        <a:latin typeface="+mn-lt"/>
                        <a:ea typeface="+mn-ea"/>
                        <a:cs typeface="+mn-cs"/>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noProof="0" dirty="0">
                          <a:ln>
                            <a:noFill/>
                          </a:ln>
                          <a:solidFill>
                            <a:schemeClr val="bg2">
                              <a:lumMod val="10000"/>
                            </a:schemeClr>
                          </a:solidFill>
                          <a:effectLst/>
                          <a:latin typeface="+mn-lt"/>
                          <a:ea typeface="+mn-ea"/>
                          <a:cs typeface="+mn-cs"/>
                        </a:rPr>
                        <a:t>118 (53)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noProof="0" dirty="0">
                          <a:ln>
                            <a:noFill/>
                          </a:ln>
                          <a:solidFill>
                            <a:schemeClr val="bg2">
                              <a:lumMod val="10000"/>
                            </a:schemeClr>
                          </a:solidFill>
                          <a:effectLst/>
                          <a:latin typeface="+mn-lt"/>
                          <a:ea typeface="+mn-ea"/>
                          <a:cs typeface="+mn-cs"/>
                        </a:rPr>
                        <a:t>63 (28)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noProof="0" dirty="0">
                          <a:ln>
                            <a:noFill/>
                          </a:ln>
                          <a:solidFill>
                            <a:schemeClr val="bg2">
                              <a:lumMod val="10000"/>
                            </a:schemeClr>
                          </a:solidFill>
                          <a:effectLst/>
                          <a:latin typeface="+mn-lt"/>
                          <a:ea typeface="+mn-ea"/>
                          <a:cs typeface="+mn-cs"/>
                        </a:rPr>
                        <a:t>11 (5)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noProof="0" dirty="0">
                          <a:ln>
                            <a:noFill/>
                          </a:ln>
                          <a:solidFill>
                            <a:schemeClr val="bg2">
                              <a:lumMod val="10000"/>
                            </a:schemeClr>
                          </a:solidFill>
                          <a:effectLst/>
                          <a:latin typeface="+mn-lt"/>
                          <a:ea typeface="+mn-ea"/>
                          <a:cs typeface="+mn-cs"/>
                        </a:rPr>
                        <a:t>30 (14)</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4"/>
                  </a:ext>
                </a:extLst>
              </a:tr>
              <a:tr h="40203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Geographic region, n (%)</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bg2">
                              <a:lumMod val="10000"/>
                            </a:schemeClr>
                          </a:solidFill>
                          <a:effectLst/>
                          <a:latin typeface="+mn-lt"/>
                        </a:rPr>
                        <a:t>US/Canada/W Europe</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bg2">
                              <a:lumMod val="10000"/>
                            </a:schemeClr>
                          </a:solidFill>
                          <a:effectLst/>
                          <a:latin typeface="+mn-lt"/>
                        </a:rPr>
                        <a:t>RoW</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kern="1200" cap="none" normalizeH="0" baseline="0" noProof="0" dirty="0">
                        <a:ln>
                          <a:noFill/>
                        </a:ln>
                        <a:solidFill>
                          <a:schemeClr val="bg2">
                            <a:lumMod val="10000"/>
                          </a:schemeClr>
                        </a:solidFill>
                        <a:effectLst/>
                        <a:latin typeface="+mn-lt"/>
                        <a:ea typeface="+mn-ea"/>
                        <a:cs typeface="+mn-cs"/>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noProof="0" dirty="0">
                          <a:ln>
                            <a:noFill/>
                          </a:ln>
                          <a:solidFill>
                            <a:schemeClr val="bg2">
                              <a:lumMod val="10000"/>
                            </a:schemeClr>
                          </a:solidFill>
                          <a:effectLst/>
                          <a:latin typeface="+mn-lt"/>
                          <a:ea typeface="+mn-ea"/>
                          <a:cs typeface="+mn-cs"/>
                        </a:rPr>
                        <a:t>85 (38)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noProof="0" dirty="0">
                          <a:ln>
                            <a:noFill/>
                          </a:ln>
                          <a:solidFill>
                            <a:schemeClr val="bg2">
                              <a:lumMod val="10000"/>
                            </a:schemeClr>
                          </a:solidFill>
                          <a:effectLst/>
                          <a:latin typeface="+mn-lt"/>
                          <a:ea typeface="+mn-ea"/>
                          <a:cs typeface="+mn-cs"/>
                        </a:rPr>
                        <a:t>136 (62)</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kern="1200" cap="none" normalizeH="0" baseline="0" noProof="0" dirty="0">
                        <a:ln>
                          <a:noFill/>
                        </a:ln>
                        <a:solidFill>
                          <a:schemeClr val="bg2">
                            <a:lumMod val="10000"/>
                          </a:schemeClr>
                        </a:solidFill>
                        <a:effectLst/>
                        <a:latin typeface="+mn-lt"/>
                        <a:ea typeface="+mn-ea"/>
                        <a:cs typeface="+mn-cs"/>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noProof="0" dirty="0">
                          <a:ln>
                            <a:noFill/>
                          </a:ln>
                          <a:solidFill>
                            <a:schemeClr val="bg2">
                              <a:lumMod val="10000"/>
                            </a:schemeClr>
                          </a:solidFill>
                          <a:effectLst/>
                          <a:latin typeface="+mn-lt"/>
                          <a:ea typeface="+mn-ea"/>
                          <a:cs typeface="+mn-cs"/>
                        </a:rPr>
                        <a:t>85 (38)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noProof="0" dirty="0">
                          <a:ln>
                            <a:noFill/>
                          </a:ln>
                          <a:solidFill>
                            <a:schemeClr val="bg2">
                              <a:lumMod val="10000"/>
                            </a:schemeClr>
                          </a:solidFill>
                          <a:effectLst/>
                          <a:latin typeface="+mn-lt"/>
                          <a:ea typeface="+mn-ea"/>
                          <a:cs typeface="+mn-cs"/>
                        </a:rPr>
                        <a:t>137 (62)</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472712315"/>
                  </a:ext>
                </a:extLst>
              </a:tr>
              <a:tr h="40203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ECOG PS, n (%)</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bg2">
                              <a:lumMod val="10000"/>
                            </a:schemeClr>
                          </a:solidFill>
                          <a:effectLst/>
                          <a:latin typeface="+mn-lt"/>
                        </a:rPr>
                        <a:t>0</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bg2">
                              <a:lumMod val="10000"/>
                            </a:schemeClr>
                          </a:solidFill>
                          <a:effectLst/>
                          <a:latin typeface="+mn-lt"/>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mn-lt"/>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156 (71)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65 (29)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mn-lt"/>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154 (69)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67 (30)*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619909606"/>
                  </a:ext>
                </a:extLst>
              </a:tr>
            </a:tbl>
          </a:graphicData>
        </a:graphic>
      </p:graphicFrame>
      <p:graphicFrame>
        <p:nvGraphicFramePr>
          <p:cNvPr id="3" name="Group 3">
            <a:extLst>
              <a:ext uri="{FF2B5EF4-FFF2-40B4-BE49-F238E27FC236}">
                <a16:creationId xmlns:a16="http://schemas.microsoft.com/office/drawing/2014/main" id="{A6DB5A48-07B0-E251-34E3-3A0A17783CD5}"/>
              </a:ext>
            </a:extLst>
          </p:cNvPr>
          <p:cNvGraphicFramePr>
            <a:graphicFrameLocks/>
          </p:cNvGraphicFramePr>
          <p:nvPr>
            <p:extLst>
              <p:ext uri="{D42A27DB-BD31-4B8C-83A1-F6EECF244321}">
                <p14:modId xmlns:p14="http://schemas.microsoft.com/office/powerpoint/2010/main" val="2219897888"/>
              </p:ext>
            </p:extLst>
          </p:nvPr>
        </p:nvGraphicFramePr>
        <p:xfrm>
          <a:off x="6182140" y="1341917"/>
          <a:ext cx="5789199" cy="4084400"/>
        </p:xfrm>
        <a:graphic>
          <a:graphicData uri="http://schemas.openxmlformats.org/drawingml/2006/table">
            <a:tbl>
              <a:tblPr/>
              <a:tblGrid>
                <a:gridCol w="2920185">
                  <a:extLst>
                    <a:ext uri="{9D8B030D-6E8A-4147-A177-3AD203B41FA5}">
                      <a16:colId xmlns:a16="http://schemas.microsoft.com/office/drawing/2014/main" val="20000"/>
                    </a:ext>
                  </a:extLst>
                </a:gridCol>
                <a:gridCol w="1434507">
                  <a:extLst>
                    <a:ext uri="{9D8B030D-6E8A-4147-A177-3AD203B41FA5}">
                      <a16:colId xmlns:a16="http://schemas.microsoft.com/office/drawing/2014/main" val="20001"/>
                    </a:ext>
                  </a:extLst>
                </a:gridCol>
                <a:gridCol w="1434507">
                  <a:extLst>
                    <a:ext uri="{9D8B030D-6E8A-4147-A177-3AD203B41FA5}">
                      <a16:colId xmlns:a16="http://schemas.microsoft.com/office/drawing/2014/main" val="20002"/>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bg1"/>
                          </a:solidFill>
                          <a:effectLst/>
                          <a:latin typeface="+mn-lt"/>
                        </a:rPr>
                        <a:t>Characteristic,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mn-lt"/>
                        </a:rPr>
                        <a:t>SG + Pembro</a:t>
                      </a:r>
                      <a:br>
                        <a:rPr kumimoji="0" lang="en-US" sz="1400" b="1" i="0" u="none" strike="noStrike" cap="none" normalizeH="0" baseline="0" dirty="0">
                          <a:ln>
                            <a:noFill/>
                          </a:ln>
                          <a:solidFill>
                            <a:schemeClr val="bg1"/>
                          </a:solidFill>
                          <a:effectLst/>
                          <a:latin typeface="+mn-lt"/>
                        </a:rPr>
                      </a:br>
                      <a:r>
                        <a:rPr kumimoji="0" lang="en-US" sz="1400" b="1" i="0" u="none" strike="noStrike" cap="none" normalizeH="0" baseline="0" dirty="0">
                          <a:ln>
                            <a:noFill/>
                          </a:ln>
                          <a:solidFill>
                            <a:schemeClr val="bg1"/>
                          </a:solidFill>
                          <a:effectLst/>
                          <a:latin typeface="+mn-lt"/>
                        </a:rPr>
                        <a:t>(n = 221)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mn-lt"/>
                        </a:rPr>
                        <a:t>CT + Pembro</a:t>
                      </a:r>
                      <a:br>
                        <a:rPr kumimoji="0" lang="en-US" sz="1400" b="1" i="0" u="none" strike="noStrike" cap="none" normalizeH="0" baseline="0" dirty="0">
                          <a:ln>
                            <a:noFill/>
                          </a:ln>
                          <a:solidFill>
                            <a:schemeClr val="bg1"/>
                          </a:solidFill>
                          <a:effectLst/>
                          <a:latin typeface="+mn-lt"/>
                        </a:rPr>
                      </a:br>
                      <a:r>
                        <a:rPr kumimoji="0" lang="en-US" sz="1400" b="1" i="0" u="none" strike="noStrike" cap="none" normalizeH="0" baseline="0" dirty="0">
                          <a:ln>
                            <a:noFill/>
                          </a:ln>
                          <a:solidFill>
                            <a:schemeClr val="bg1"/>
                          </a:solidFill>
                          <a:effectLst/>
                          <a:latin typeface="+mn-lt"/>
                        </a:rPr>
                        <a:t>(n = 222)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13057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Curative tx-free interval</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bg2">
                              <a:lumMod val="10000"/>
                            </a:schemeClr>
                          </a:solidFill>
                          <a:effectLst/>
                          <a:latin typeface="+mn-lt"/>
                        </a:rPr>
                        <a:t>De novo</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bg2">
                              <a:lumMod val="10000"/>
                            </a:schemeClr>
                          </a:solidFill>
                          <a:effectLst/>
                          <a:latin typeface="+mn-lt"/>
                        </a:rPr>
                        <a:t>Recurrence 6-12 mo</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bg2">
                              <a:lumMod val="10000"/>
                            </a:schemeClr>
                          </a:solidFill>
                          <a:effectLst/>
                          <a:latin typeface="+mn-lt"/>
                        </a:rPr>
                        <a:t>Recurrence &gt;12 mo</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mn-lt"/>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75 (34)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40 (18)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106 (48)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mn-lt"/>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75 (34)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40 (18)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107 (48)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22010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Metastatic sites</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bg2">
                              <a:lumMod val="10000"/>
                            </a:schemeClr>
                          </a:solidFill>
                          <a:effectLst/>
                          <a:latin typeface="+mn-lt"/>
                        </a:rPr>
                        <a:t>Lymph node</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bg2">
                              <a:lumMod val="10000"/>
                            </a:schemeClr>
                          </a:solidFill>
                          <a:effectLst/>
                          <a:latin typeface="+mn-lt"/>
                        </a:rPr>
                        <a:t>Lung</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bg2">
                              <a:lumMod val="10000"/>
                            </a:schemeClr>
                          </a:solidFill>
                          <a:effectLst/>
                          <a:latin typeface="+mn-lt"/>
                        </a:rPr>
                        <a:t>Bone</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bg2">
                              <a:lumMod val="10000"/>
                            </a:schemeClr>
                          </a:solidFill>
                          <a:effectLst/>
                          <a:latin typeface="+mn-lt"/>
                        </a:rPr>
                        <a:t>Liver</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bg2">
                              <a:lumMod val="10000"/>
                            </a:schemeClr>
                          </a:solidFill>
                          <a:effectLst/>
                          <a:latin typeface="+mn-lt"/>
                        </a:rPr>
                        <a:t>Brain</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bg2">
                              <a:lumMod val="10000"/>
                            </a:schemeClr>
                          </a:solidFill>
                          <a:effectLst/>
                          <a:latin typeface="+mn-lt"/>
                        </a:rPr>
                        <a:t>Other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mn-lt"/>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159 (72)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111 (50)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61 (28)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55 (25)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8 (4)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81 (37)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mn-lt"/>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154 (69)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95 (43)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45 (20)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57 (26)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6 (3)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71 (32)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Prior anti–PD-1/PD-L1 therapy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9 (4)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11 (5)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4"/>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CT selected</a:t>
                      </a:r>
                      <a:r>
                        <a:rPr kumimoji="0" lang="en-US" sz="1400" b="0" i="0" u="none" strike="noStrike" cap="none" normalizeH="0" baseline="30000" dirty="0">
                          <a:ln>
                            <a:noFill/>
                          </a:ln>
                          <a:solidFill>
                            <a:schemeClr val="bg2">
                              <a:lumMod val="10000"/>
                            </a:schemeClr>
                          </a:solidFill>
                          <a:effectLst/>
                          <a:latin typeface="+mn-lt"/>
                        </a:rPr>
                        <a:t>†</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bg2">
                              <a:lumMod val="10000"/>
                            </a:schemeClr>
                          </a:solidFill>
                          <a:effectLst/>
                          <a:latin typeface="+mn-lt"/>
                        </a:rPr>
                        <a:t>Taxane</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bg2">
                              <a:lumMod val="10000"/>
                            </a:schemeClr>
                          </a:solidFill>
                          <a:effectLst/>
                          <a:latin typeface="+mn-lt"/>
                        </a:rPr>
                        <a:t>Gem/carbo</a:t>
                      </a:r>
                      <a:endParaRPr kumimoji="0" lang="en-US" sz="1400" b="0" i="0" u="none" strike="noStrike" cap="none" normalizeH="0" baseline="30000" dirty="0">
                        <a:ln>
                          <a:noFill/>
                        </a:ln>
                        <a:solidFill>
                          <a:schemeClr val="bg2">
                            <a:lumMod val="10000"/>
                          </a:schemeClr>
                        </a:solidFill>
                        <a:effectLst/>
                        <a:latin typeface="+mn-lt"/>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mn-lt"/>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116 (52)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105 (48)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mn-lt"/>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114 (51)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108 (49)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472712315"/>
                  </a:ext>
                </a:extLst>
              </a:tr>
            </a:tbl>
          </a:graphicData>
        </a:graphic>
      </p:graphicFrame>
      <p:sp>
        <p:nvSpPr>
          <p:cNvPr id="4" name="TextBox 3">
            <a:extLst>
              <a:ext uri="{FF2B5EF4-FFF2-40B4-BE49-F238E27FC236}">
                <a16:creationId xmlns:a16="http://schemas.microsoft.com/office/drawing/2014/main" id="{F3965F98-8A46-3BE9-830D-AF4AD906358E}"/>
              </a:ext>
            </a:extLst>
          </p:cNvPr>
          <p:cNvSpPr txBox="1"/>
          <p:nvPr/>
        </p:nvSpPr>
        <p:spPr bwMode="auto">
          <a:xfrm>
            <a:off x="315596" y="5304413"/>
            <a:ext cx="522754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t>*1 patient had ECOG PS ≥2. </a:t>
            </a:r>
            <a:r>
              <a:rPr kumimoji="0" lang="en-US" sz="1200" b="0" i="0" u="none" strike="noStrike" cap="none" normalizeH="0" baseline="30000" dirty="0">
                <a:ln>
                  <a:noFill/>
                </a:ln>
                <a:effectLst/>
              </a:rPr>
              <a:t>†</a:t>
            </a:r>
            <a:r>
              <a:rPr lang="en-US" sz="1200" b="0" dirty="0"/>
              <a:t>CT was selected prior to randomization</a:t>
            </a:r>
            <a:r>
              <a:rPr lang="en-US" sz="1200" dirty="0"/>
              <a:t>; </a:t>
            </a:r>
            <a:r>
              <a:rPr lang="en-US" sz="1200" b="0" dirty="0"/>
              <a:t>2 randomized patients did not receive tx. </a:t>
            </a:r>
          </a:p>
        </p:txBody>
      </p:sp>
      <p:sp>
        <p:nvSpPr>
          <p:cNvPr id="6" name="Text Box 15">
            <a:extLst>
              <a:ext uri="{FF2B5EF4-FFF2-40B4-BE49-F238E27FC236}">
                <a16:creationId xmlns:a16="http://schemas.microsoft.com/office/drawing/2014/main" id="{34BE50FF-FC68-DCF2-D6C0-37FDB85FAE50}"/>
              </a:ext>
            </a:extLst>
          </p:cNvPr>
          <p:cNvSpPr txBox="1">
            <a:spLocks noGrp="1" noChangeArrowheads="1"/>
          </p:cNvSpPr>
          <p:nvPr>
            <p:ph sz="quarter" idx="10"/>
          </p:nvPr>
        </p:nvSpPr>
        <p:spPr bwMode="auto">
          <a:xfrm>
            <a:off x="3559175" y="6475512"/>
            <a:ext cx="5732463" cy="153888"/>
          </a:xfrm>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lvl="0">
              <a:spcBef>
                <a:spcPts val="0"/>
              </a:spcBef>
              <a:defRPr/>
            </a:pPr>
            <a:r>
              <a:rPr lang="en-US" altLang="en-US" b="0" spc="-10" dirty="0">
                <a:solidFill>
                  <a:srgbClr val="161616"/>
                </a:solidFill>
                <a:latin typeface="Poppins" pitchFamily="2" charset="77"/>
              </a:rPr>
              <a:t>Tolaney. ASCO 2025. Abstr LBA109. </a:t>
            </a:r>
            <a:endParaRPr kumimoji="0" lang="en-US" altLang="en-US"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Tree>
    <p:extLst>
      <p:ext uri="{BB962C8B-B14F-4D97-AF65-F5344CB8AC3E}">
        <p14:creationId xmlns:p14="http://schemas.microsoft.com/office/powerpoint/2010/main" val="37172494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270367-7D99-4088-44AE-F05D6D913B13}"/>
            </a:ext>
          </a:extLst>
        </p:cNvPr>
        <p:cNvGrpSpPr/>
        <p:nvPr/>
      </p:nvGrpSpPr>
      <p:grpSpPr>
        <a:xfrm>
          <a:off x="0" y="0"/>
          <a:ext cx="0" cy="0"/>
          <a:chOff x="0" y="0"/>
          <a:chExt cx="0" cy="0"/>
        </a:xfrm>
      </p:grpSpPr>
      <p:sp>
        <p:nvSpPr>
          <p:cNvPr id="10243" name="Rectangle 4">
            <a:extLst>
              <a:ext uri="{FF2B5EF4-FFF2-40B4-BE49-F238E27FC236}">
                <a16:creationId xmlns:a16="http://schemas.microsoft.com/office/drawing/2014/main" id="{2E1F7175-2B53-7D39-97FB-ACFB1695EB3D}"/>
              </a:ext>
            </a:extLst>
          </p:cNvPr>
          <p:cNvSpPr>
            <a:spLocks noGrp="1" noChangeArrowheads="1"/>
          </p:cNvSpPr>
          <p:nvPr>
            <p:ph type="title"/>
          </p:nvPr>
        </p:nvSpPr>
        <p:spPr/>
        <p:txBody>
          <a:bodyPr/>
          <a:lstStyle/>
          <a:p>
            <a:r>
              <a:rPr lang="en-US" dirty="0">
                <a:latin typeface="Newsreader ExtraBold"/>
              </a:rPr>
              <a:t>ASCENT-04</a:t>
            </a:r>
            <a:r>
              <a:rPr lang="en-US" dirty="0"/>
              <a:t> Safety Analyses:</a:t>
            </a:r>
            <a:r>
              <a:rPr lang="en-US" altLang="en-US" dirty="0"/>
              <a:t> </a:t>
            </a:r>
            <a:r>
              <a:rPr lang="en-US" dirty="0"/>
              <a:t>Exposure-Adjusted Incidence Rates</a:t>
            </a:r>
            <a:endParaRPr lang="en-US" altLang="en-US" dirty="0"/>
          </a:p>
        </p:txBody>
      </p:sp>
      <p:sp>
        <p:nvSpPr>
          <p:cNvPr id="4" name="Text Box 15">
            <a:extLst>
              <a:ext uri="{FF2B5EF4-FFF2-40B4-BE49-F238E27FC236}">
                <a16:creationId xmlns:a16="http://schemas.microsoft.com/office/drawing/2014/main" id="{D57FFDBE-AAAA-67BE-C7A2-A4E1B523EA00}"/>
              </a:ext>
            </a:extLst>
          </p:cNvPr>
          <p:cNvSpPr txBox="1">
            <a:spLocks noChangeArrowheads="1"/>
          </p:cNvSpPr>
          <p:nvPr/>
        </p:nvSpPr>
        <p:spPr bwMode="auto">
          <a:xfrm>
            <a:off x="3559175" y="6475512"/>
            <a:ext cx="5732463" cy="153888"/>
          </a:xfrm>
          <a:prstGeom prst="rect">
            <a:avLst/>
          </a:prstGeom>
          <a:noFill/>
          <a:ln>
            <a:noFill/>
          </a:ln>
        </p:spPr>
        <p:txBody>
          <a:bodyPr vert="horz" wrap="square" lIns="0" tIns="0" rIns="0" bIns="0" rtlCol="0" anchor="b">
            <a:spAutoFit/>
          </a:bodyPr>
          <a:lstStyle>
            <a:lvl1pPr marL="0" indent="0" algn="l" defTabSz="914400" rtl="0" eaLnBrk="1" latinLnBrk="0" hangingPunct="1">
              <a:lnSpc>
                <a:spcPct val="100000"/>
              </a:lnSpc>
              <a:spcBef>
                <a:spcPts val="1000"/>
              </a:spcBef>
              <a:buFont typeface="Arial" panose="020B0604020202020204" pitchFamily="34" charset="0"/>
              <a:buNone/>
              <a:defRPr lang="en-US" sz="1000" b="1" kern="1200">
                <a:solidFill>
                  <a:schemeClr val="tx1"/>
                </a:solidFill>
                <a:latin typeface="Arial" charset="0"/>
                <a:ea typeface="+mn-ea"/>
                <a:cs typeface="Poppins" pitchFamily="2" charset="77"/>
              </a:defRPr>
            </a:lvl1pPr>
            <a:lvl2pPr marL="742950" indent="-28575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2pPr>
            <a:lvl3pPr marL="1143000" indent="-22860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3pPr>
            <a:lvl4pPr marL="1600200" indent="-228600" algn="l" defTabSz="914400" rtl="0" eaLnBrk="1" latinLnBrk="0" hangingPunct="1">
              <a:lnSpc>
                <a:spcPct val="110000"/>
              </a:lnSpc>
              <a:spcBef>
                <a:spcPts val="500"/>
              </a:spcBef>
              <a:buFont typeface="Arial" panose="020B0604020202020204" pitchFamily="34" charset="0"/>
              <a:buChar char="•"/>
              <a:defRPr lang="en-US" sz="1000" b="1" kern="1200">
                <a:solidFill>
                  <a:schemeClr val="tx1"/>
                </a:solidFill>
                <a:latin typeface="Arial" charset="0"/>
                <a:ea typeface="+mn-ea"/>
                <a:cs typeface="Poppins" pitchFamily="2" charset="77"/>
              </a:defRPr>
            </a:lvl4pPr>
            <a:lvl5pPr marL="2057400" indent="-22860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5pPr>
            <a:lvl6pPr marL="25146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6pPr>
            <a:lvl7pPr marL="29718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7pPr>
            <a:lvl8pPr marL="34290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8pPr>
            <a:lvl9pPr marL="38862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9pPr>
          </a:lstStyle>
          <a:p>
            <a:pPr>
              <a:spcBef>
                <a:spcPts val="0"/>
              </a:spcBef>
              <a:defRPr/>
            </a:pPr>
            <a:r>
              <a:rPr lang="en-US" altLang="en-US" b="0" spc="-10" dirty="0">
                <a:solidFill>
                  <a:srgbClr val="161616"/>
                </a:solidFill>
                <a:latin typeface="Poppins" pitchFamily="2" charset="77"/>
              </a:rPr>
              <a:t>Kalinsky. SABCS 2025. Abstr PS5-02-28.</a:t>
            </a:r>
            <a:endParaRPr lang="en-US" altLang="en-US" b="0" dirty="0">
              <a:solidFill>
                <a:srgbClr val="161616"/>
              </a:solidFill>
              <a:latin typeface="Poppins" pitchFamily="2" charset="77"/>
            </a:endParaRPr>
          </a:p>
        </p:txBody>
      </p:sp>
      <p:graphicFrame>
        <p:nvGraphicFramePr>
          <p:cNvPr id="7" name="Table 6">
            <a:extLst>
              <a:ext uri="{FF2B5EF4-FFF2-40B4-BE49-F238E27FC236}">
                <a16:creationId xmlns:a16="http://schemas.microsoft.com/office/drawing/2014/main" id="{4DBC2A5C-AAA2-2443-7F5C-E144FA5F2122}"/>
              </a:ext>
            </a:extLst>
          </p:cNvPr>
          <p:cNvGraphicFramePr>
            <a:graphicFrameLocks noGrp="1"/>
          </p:cNvGraphicFramePr>
          <p:nvPr>
            <p:extLst>
              <p:ext uri="{D42A27DB-BD31-4B8C-83A1-F6EECF244321}">
                <p14:modId xmlns:p14="http://schemas.microsoft.com/office/powerpoint/2010/main" val="3543324543"/>
              </p:ext>
            </p:extLst>
          </p:nvPr>
        </p:nvGraphicFramePr>
        <p:xfrm>
          <a:off x="241494" y="1246912"/>
          <a:ext cx="11729844" cy="4754880"/>
        </p:xfrm>
        <a:graphic>
          <a:graphicData uri="http://schemas.openxmlformats.org/drawingml/2006/table">
            <a:tbl>
              <a:tblPr firstRow="1" bandRow="1">
                <a:tableStyleId>{5C22544A-7EE6-4342-B048-85BDC9FD1C3A}</a:tableStyleId>
              </a:tblPr>
              <a:tblGrid>
                <a:gridCol w="2555750">
                  <a:extLst>
                    <a:ext uri="{9D8B030D-6E8A-4147-A177-3AD203B41FA5}">
                      <a16:colId xmlns:a16="http://schemas.microsoft.com/office/drawing/2014/main" val="2818525457"/>
                    </a:ext>
                  </a:extLst>
                </a:gridCol>
                <a:gridCol w="1494909">
                  <a:extLst>
                    <a:ext uri="{9D8B030D-6E8A-4147-A177-3AD203B41FA5}">
                      <a16:colId xmlns:a16="http://schemas.microsoft.com/office/drawing/2014/main" val="1542733349"/>
                    </a:ext>
                  </a:extLst>
                </a:gridCol>
                <a:gridCol w="1802084">
                  <a:extLst>
                    <a:ext uri="{9D8B030D-6E8A-4147-A177-3AD203B41FA5}">
                      <a16:colId xmlns:a16="http://schemas.microsoft.com/office/drawing/2014/main" val="252865261"/>
                    </a:ext>
                  </a:extLst>
                </a:gridCol>
                <a:gridCol w="1341323">
                  <a:extLst>
                    <a:ext uri="{9D8B030D-6E8A-4147-A177-3AD203B41FA5}">
                      <a16:colId xmlns:a16="http://schemas.microsoft.com/office/drawing/2014/main" val="3921423969"/>
                    </a:ext>
                  </a:extLst>
                </a:gridCol>
                <a:gridCol w="1853279">
                  <a:extLst>
                    <a:ext uri="{9D8B030D-6E8A-4147-A177-3AD203B41FA5}">
                      <a16:colId xmlns:a16="http://schemas.microsoft.com/office/drawing/2014/main" val="2299460549"/>
                    </a:ext>
                  </a:extLst>
                </a:gridCol>
                <a:gridCol w="2682499">
                  <a:extLst>
                    <a:ext uri="{9D8B030D-6E8A-4147-A177-3AD203B41FA5}">
                      <a16:colId xmlns:a16="http://schemas.microsoft.com/office/drawing/2014/main" val="310563985"/>
                    </a:ext>
                  </a:extLst>
                </a:gridCol>
              </a:tblGrid>
              <a:tr h="189336">
                <a:tc>
                  <a:txBody>
                    <a:bodyPr/>
                    <a:lstStyle/>
                    <a:p>
                      <a:endParaRPr lang="en-US" sz="12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gridSpan="2">
                  <a:txBody>
                    <a:bodyPr/>
                    <a:lstStyle/>
                    <a:p>
                      <a:pPr algn="ctr"/>
                      <a:r>
                        <a:rPr lang="en-US" sz="1200" dirty="0"/>
                        <a:t>SG + Pembro (n = 221)</a:t>
                      </a:r>
                    </a:p>
                  </a:txBody>
                  <a:tcPr>
                    <a:lnL w="12700" cmpd="sng">
                      <a:noFill/>
                    </a:lnL>
                    <a:lnR w="12700" cmpd="sng">
                      <a:noFill/>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US"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gridSpan="2">
                  <a:txBody>
                    <a:bodyPr/>
                    <a:lstStyle/>
                    <a:p>
                      <a:pPr algn="ctr"/>
                      <a:r>
                        <a:rPr lang="en-US" sz="1200" dirty="0"/>
                        <a:t>Chemo + Pembro (n = 220)</a:t>
                      </a:r>
                    </a:p>
                  </a:txBody>
                  <a:tcPr>
                    <a:lnL w="12700" cmpd="sng">
                      <a:noFill/>
                    </a:lnL>
                    <a:lnR w="12700" cmpd="sng">
                      <a:noFill/>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US"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endParaRPr lang="en-US" sz="12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extLst>
                  <a:ext uri="{0D108BD9-81ED-4DB2-BD59-A6C34878D82A}">
                    <a16:rowId xmlns:a16="http://schemas.microsoft.com/office/drawing/2014/main" val="3766058988"/>
                  </a:ext>
                </a:extLst>
              </a:tr>
              <a:tr h="189336">
                <a:tc>
                  <a:txBody>
                    <a:bodyPr/>
                    <a:lstStyle/>
                    <a:p>
                      <a:r>
                        <a:rPr lang="en-US" sz="1200" b="1" dirty="0">
                          <a:solidFill>
                            <a:schemeClr val="bg1"/>
                          </a:solidFill>
                        </a:rPr>
                        <a:t>TEAEs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1"/>
                    </a:solidFill>
                  </a:tcPr>
                </a:tc>
                <a:tc>
                  <a:txBody>
                    <a:bodyPr/>
                    <a:lstStyle/>
                    <a:p>
                      <a:pPr algn="ctr"/>
                      <a:r>
                        <a:rPr lang="en-US" sz="1200" b="1" dirty="0">
                          <a:solidFill>
                            <a:schemeClr val="bg1"/>
                          </a:solidFill>
                        </a:rPr>
                        <a:t>n (%)</a:t>
                      </a:r>
                    </a:p>
                  </a:txBody>
                  <a:tcPr anchor="ctr">
                    <a:lnL w="12700" cmpd="sng">
                      <a:noFill/>
                    </a:lnL>
                    <a:lnR w="12700" cmpd="sng">
                      <a:noFill/>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1"/>
                    </a:solidFill>
                  </a:tcPr>
                </a:tc>
                <a:tc>
                  <a:txBody>
                    <a:bodyPr/>
                    <a:lstStyle/>
                    <a:p>
                      <a:pPr algn="ctr"/>
                      <a:r>
                        <a:rPr lang="en-US" sz="1200" b="1" dirty="0">
                          <a:solidFill>
                            <a:schemeClr val="bg1"/>
                          </a:solidFill>
                        </a:rPr>
                        <a:t>EAIR (95% CI)</a:t>
                      </a:r>
                    </a:p>
                  </a:txBody>
                  <a:tcPr anchor="ctr">
                    <a:lnL w="12700" cmpd="sng">
                      <a:noFill/>
                    </a:lnL>
                    <a:lnR w="12700" cmpd="sng">
                      <a:noFill/>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1"/>
                    </a:solidFill>
                  </a:tcPr>
                </a:tc>
                <a:tc>
                  <a:txBody>
                    <a:bodyPr/>
                    <a:lstStyle/>
                    <a:p>
                      <a:pPr algn="ctr"/>
                      <a:r>
                        <a:rPr lang="en-US" sz="1200" b="1" dirty="0">
                          <a:solidFill>
                            <a:schemeClr val="bg1"/>
                          </a:solidFill>
                        </a:rPr>
                        <a:t>n (%)</a:t>
                      </a:r>
                    </a:p>
                  </a:txBody>
                  <a:tcPr anchor="ctr">
                    <a:lnL w="12700" cmpd="sng">
                      <a:noFill/>
                    </a:lnL>
                    <a:lnR w="12700" cmpd="sng">
                      <a:noFill/>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1"/>
                    </a:solidFill>
                  </a:tcPr>
                </a:tc>
                <a:tc>
                  <a:txBody>
                    <a:bodyPr/>
                    <a:lstStyle/>
                    <a:p>
                      <a:pPr algn="ctr"/>
                      <a:r>
                        <a:rPr lang="en-US" sz="1200" b="1" dirty="0">
                          <a:solidFill>
                            <a:schemeClr val="bg1"/>
                          </a:solidFill>
                        </a:rPr>
                        <a:t>EAIR (95% CI)</a:t>
                      </a:r>
                    </a:p>
                  </a:txBody>
                  <a:tcPr anchor="ctr">
                    <a:lnL w="12700" cmpd="sng">
                      <a:noFill/>
                    </a:lnL>
                    <a:lnR w="12700" cmpd="sng">
                      <a:noFill/>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1"/>
                    </a:solidFill>
                  </a:tcPr>
                </a:tc>
                <a:tc>
                  <a:txBody>
                    <a:bodyPr/>
                    <a:lstStyle/>
                    <a:p>
                      <a:pPr algn="ctr"/>
                      <a:r>
                        <a:rPr lang="en-US" sz="1200" b="1" dirty="0">
                          <a:solidFill>
                            <a:schemeClr val="bg1"/>
                          </a:solidFill>
                        </a:rPr>
                        <a:t>EAIR Difference (95% CI)</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341668217"/>
                  </a:ext>
                </a:extLst>
              </a:tr>
              <a:tr h="315560">
                <a:tc>
                  <a:txBody>
                    <a:bodyPr/>
                    <a:lstStyle/>
                    <a:p>
                      <a:r>
                        <a:rPr lang="en-US" sz="1200" dirty="0"/>
                        <a:t>Grade ≥3</a:t>
                      </a:r>
                    </a:p>
                    <a:p>
                      <a:pPr marL="285750" indent="-285750">
                        <a:buFont typeface="Arial" panose="020B0604020202020204" pitchFamily="34" charset="0"/>
                        <a:buChar char="•"/>
                      </a:pPr>
                      <a:r>
                        <a:rPr lang="en-US" sz="1200" dirty="0"/>
                        <a:t>Related to tx</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200" dirty="0"/>
                        <a:t>158 (71)</a:t>
                      </a:r>
                    </a:p>
                    <a:p>
                      <a:pPr algn="ctr"/>
                      <a:r>
                        <a:rPr lang="en-US" sz="1200" dirty="0"/>
                        <a:t>149 (67)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200" dirty="0"/>
                        <a:t>2.19 (1.86-2.56)</a:t>
                      </a:r>
                    </a:p>
                    <a:p>
                      <a:pPr algn="ctr"/>
                      <a:r>
                        <a:rPr lang="en-US" sz="1200" dirty="0"/>
                        <a:t>1.95 (1.65-2.29)</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200" dirty="0"/>
                        <a:t>154 (70)</a:t>
                      </a:r>
                    </a:p>
                    <a:p>
                      <a:pPr algn="ctr"/>
                      <a:r>
                        <a:rPr lang="en-US" sz="1200" dirty="0"/>
                        <a:t>141 (64)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200" dirty="0"/>
                        <a:t>2.13 (1.81-2.49)</a:t>
                      </a:r>
                    </a:p>
                    <a:p>
                      <a:pPr algn="ctr"/>
                      <a:r>
                        <a:rPr lang="en-US" sz="1200" dirty="0"/>
                        <a:t>1.76 (1.48-2.07)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200" dirty="0"/>
                        <a:t>0.06 (-0.43, 0.55)</a:t>
                      </a:r>
                    </a:p>
                    <a:p>
                      <a:pPr algn="ctr"/>
                      <a:r>
                        <a:rPr lang="en-US" sz="1200" dirty="0"/>
                        <a:t>0.20 (-0.24, 0.64)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015075455"/>
                  </a:ext>
                </a:extLst>
              </a:tr>
              <a:tr h="315560">
                <a:tc>
                  <a:txBody>
                    <a:bodyPr/>
                    <a:lstStyle/>
                    <a:p>
                      <a:r>
                        <a:rPr lang="en-US" sz="1200" dirty="0"/>
                        <a:t>Serious</a:t>
                      </a:r>
                    </a:p>
                    <a:p>
                      <a:pPr marL="285750" indent="-285750">
                        <a:buFont typeface="Arial" panose="020B0604020202020204" pitchFamily="34" charset="0"/>
                        <a:buChar char="•"/>
                      </a:pPr>
                      <a:r>
                        <a:rPr lang="en-US" sz="1200" dirty="0"/>
                        <a:t>Related to tx</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200" dirty="0"/>
                        <a:t>84 (38)</a:t>
                      </a:r>
                    </a:p>
                    <a:p>
                      <a:pPr algn="ctr"/>
                      <a:r>
                        <a:rPr lang="en-US" sz="1200" dirty="0"/>
                        <a:t>61 (28)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200" dirty="0"/>
                        <a:t>0.59 (0.47-0.73)</a:t>
                      </a:r>
                    </a:p>
                    <a:p>
                      <a:pPr algn="ctr"/>
                      <a:r>
                        <a:rPr lang="en-US" sz="1200" dirty="0"/>
                        <a:t>0.41 (0.31-0.52)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200" dirty="0"/>
                        <a:t>68 (31)</a:t>
                      </a:r>
                    </a:p>
                    <a:p>
                      <a:pPr algn="ctr"/>
                      <a:r>
                        <a:rPr lang="en-US" sz="1200" dirty="0"/>
                        <a:t>42 (19)</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200" dirty="0"/>
                        <a:t>0.52 (0.41-0.66)</a:t>
                      </a:r>
                    </a:p>
                    <a:p>
                      <a:pPr algn="ctr"/>
                      <a:r>
                        <a:rPr lang="en-US" sz="1200" dirty="0"/>
                        <a:t>0.29 (0.21-0.40)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200" dirty="0"/>
                        <a:t>0.06 (-0.12, 0.25)</a:t>
                      </a:r>
                    </a:p>
                    <a:p>
                      <a:pPr algn="ctr"/>
                      <a:r>
                        <a:rPr lang="en-US" sz="1200" dirty="0"/>
                        <a:t>0.11 (-0.03, 0.25)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697294648"/>
                  </a:ext>
                </a:extLst>
              </a:tr>
              <a:tr h="189336">
                <a:tc>
                  <a:txBody>
                    <a:bodyPr/>
                    <a:lstStyle/>
                    <a:p>
                      <a:r>
                        <a:rPr lang="en-US" sz="1200" dirty="0"/>
                        <a:t>Led to any dose interruption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200" dirty="0"/>
                        <a:t>171 (77)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200" dirty="0"/>
                        <a:t>2.75 (2.35-3.19)</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200" dirty="0"/>
                        <a:t>162 (74)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200" dirty="0"/>
                        <a:t>2.59 (2.21-3.02)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t>0.16 (-0.43, 0.75)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99441896"/>
                  </a:ext>
                </a:extLst>
              </a:tr>
              <a:tr h="189336">
                <a:tc>
                  <a:txBody>
                    <a:bodyPr/>
                    <a:lstStyle/>
                    <a:p>
                      <a:r>
                        <a:rPr lang="en-US" sz="1200" dirty="0"/>
                        <a:t>Led to any dose reduction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200" dirty="0"/>
                        <a:t>78 (35)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200" dirty="0"/>
                        <a:t>0.62 (0.49-0.78)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200" dirty="0"/>
                        <a:t>96 (44)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200" dirty="0"/>
                        <a:t>0.94 (0.76-1.14)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200" dirty="0"/>
                        <a:t>-0.31 (-0.56, -0.08)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913468461"/>
                  </a:ext>
                </a:extLst>
              </a:tr>
              <a:tr h="189336">
                <a:tc>
                  <a:txBody>
                    <a:bodyPr/>
                    <a:lstStyle/>
                    <a:p>
                      <a:r>
                        <a:rPr lang="en-US" sz="1200" dirty="0"/>
                        <a:t>Led to any treatment d/c</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200" dirty="0"/>
                        <a:t>26 (12)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200" dirty="0"/>
                        <a:t>0.15 (0.10-0.21)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200" dirty="0"/>
                        <a:t>68 (31)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200" dirty="0"/>
                        <a:t>0.53 (0.41-0.67)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200" dirty="0"/>
                        <a:t>-0.38 (-0.53, -0.25)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97468234"/>
                  </a:ext>
                </a:extLst>
              </a:tr>
              <a:tr h="189336">
                <a:tc>
                  <a:txBody>
                    <a:bodyPr/>
                    <a:lstStyle/>
                    <a:p>
                      <a:r>
                        <a:rPr lang="en-US" sz="1200" dirty="0"/>
                        <a:t>Neutropenia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200" dirty="0"/>
                        <a:t>143 (65)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200" dirty="0"/>
                        <a:t>2.13 (1.79-2.51)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200" dirty="0"/>
                        <a:t>132 (60)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200" dirty="0"/>
                        <a:t>1.77 (1.48-2.10)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200" dirty="0"/>
                        <a:t>0.36 (-0.11, 0.84)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6602264"/>
                  </a:ext>
                </a:extLst>
              </a:tr>
              <a:tr h="189336">
                <a:tc>
                  <a:txBody>
                    <a:bodyPr/>
                    <a:lstStyle/>
                    <a:p>
                      <a:r>
                        <a:rPr lang="en-US" sz="1200" dirty="0"/>
                        <a:t>Anemia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200" dirty="0"/>
                        <a:t>81 (37)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200" dirty="0"/>
                        <a:t>0.62 (0.49-0.77)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200" dirty="0"/>
                        <a:t>112 (51)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200" dirty="0"/>
                        <a:t>1.21 (0.99-1.45)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200" dirty="0"/>
                        <a:t>-0.59 (-0.86, -0.33)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22407849"/>
                  </a:ext>
                </a:extLst>
              </a:tr>
              <a:tr h="189336">
                <a:tc>
                  <a:txBody>
                    <a:bodyPr/>
                    <a:lstStyle/>
                    <a:p>
                      <a:r>
                        <a:rPr lang="en-US" sz="1200" dirty="0"/>
                        <a:t>Thrombocytopenia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200" dirty="0"/>
                        <a:t>10 (5)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200" dirty="0"/>
                        <a:t>0.06 (0.03-0.10)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200" dirty="0"/>
                        <a:t>63 (29)</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200" dirty="0"/>
                        <a:t>0.49 (0.38-0.63)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200" dirty="0"/>
                        <a:t>-0.44 (-0.58, -0.31)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758622617"/>
                  </a:ext>
                </a:extLst>
              </a:tr>
              <a:tr h="189336">
                <a:tc>
                  <a:txBody>
                    <a:bodyPr/>
                    <a:lstStyle/>
                    <a:p>
                      <a:r>
                        <a:rPr lang="en-US" sz="1200" dirty="0"/>
                        <a:t>Diarrhea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200" dirty="0"/>
                        <a:t>155 (70)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200" dirty="0"/>
                        <a:t>2.05 (1.74-2.40)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200" dirty="0"/>
                        <a:t>63 (29)</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200" dirty="0"/>
                        <a:t>0.53 (0.41-0.68)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200" dirty="0"/>
                        <a:t>1.52 (1.18, 1.89)</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25060009"/>
                  </a:ext>
                </a:extLst>
              </a:tr>
              <a:tr h="189336">
                <a:tc>
                  <a:txBody>
                    <a:bodyPr/>
                    <a:lstStyle/>
                    <a:p>
                      <a:r>
                        <a:rPr lang="en-US" sz="1200" dirty="0"/>
                        <a:t>Colitis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200" dirty="0"/>
                        <a:t>13 (6)</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200" dirty="0"/>
                        <a:t>0.07 (0.04-0.13)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200" dirty="0"/>
                        <a:t>3 (1)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200" dirty="0"/>
                        <a:t>0.02 (0.00-0.06)</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200" dirty="0"/>
                        <a:t>0.05 (0.00, 0.11)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920937393"/>
                  </a:ext>
                </a:extLst>
              </a:tr>
              <a:tr h="189336">
                <a:tc>
                  <a:txBody>
                    <a:bodyPr/>
                    <a:lstStyle/>
                    <a:p>
                      <a:r>
                        <a:rPr lang="en-US" sz="1200" dirty="0"/>
                        <a:t>Nausea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200" dirty="0"/>
                        <a:t>150 (68)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200" dirty="0"/>
                        <a:t>1.94 (1.64-2.28)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200" dirty="0"/>
                        <a:t>83 (38)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200" dirty="0"/>
                        <a:t>0.78 (0.62-0.97)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200" dirty="0"/>
                        <a:t>1.16 (0.81, 1.53)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93939243"/>
                  </a:ext>
                </a:extLst>
              </a:tr>
              <a:tr h="189336">
                <a:tc>
                  <a:txBody>
                    <a:bodyPr/>
                    <a:lstStyle/>
                    <a:p>
                      <a:r>
                        <a:rPr lang="en-US" sz="1200" dirty="0"/>
                        <a:t>Pneumonitis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200" dirty="0"/>
                        <a:t>6 (3)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200" dirty="0"/>
                        <a:t>0.03 (0.01-0.07)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200" dirty="0"/>
                        <a:t>17 (8)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200" dirty="0"/>
                        <a:t>0.11 (0.06-0.18)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200" dirty="0"/>
                        <a:t>-0.08 (-0.15, -0.02)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4214602162"/>
                  </a:ext>
                </a:extLst>
              </a:tr>
              <a:tr h="189336">
                <a:tc>
                  <a:txBody>
                    <a:bodyPr/>
                    <a:lstStyle/>
                    <a:p>
                      <a:r>
                        <a:rPr lang="en-US" sz="1200" dirty="0"/>
                        <a:t>Fatigue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200" dirty="0"/>
                        <a:t>129 (58)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200" dirty="0"/>
                        <a:t>1.51 (1.26-1.79)</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200" dirty="0"/>
                        <a:t>123 (56)</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200" dirty="0"/>
                        <a:t>1.55 (1.29-1.85)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200" dirty="0"/>
                        <a:t>-0.04 (-0.43, 0.35)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173103665"/>
                  </a:ext>
                </a:extLst>
              </a:tr>
              <a:tr h="189336">
                <a:tc>
                  <a:txBody>
                    <a:bodyPr/>
                    <a:lstStyle/>
                    <a:p>
                      <a:r>
                        <a:rPr lang="en-US" sz="1200" dirty="0"/>
                        <a:t>Peripheral neuropathy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200" dirty="0"/>
                        <a:t>15 (7)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200" dirty="0"/>
                        <a:t>0.09 (0.05-0.14)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200" dirty="0"/>
                        <a:t>46 (21)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200" dirty="0"/>
                        <a:t>0.35 (0.26-0.47)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200" dirty="0"/>
                        <a:t>-0.26 (-0.39, -0.15)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070156231"/>
                  </a:ext>
                </a:extLst>
              </a:tr>
            </a:tbl>
          </a:graphicData>
        </a:graphic>
      </p:graphicFrame>
      <p:sp>
        <p:nvSpPr>
          <p:cNvPr id="2" name="TextBox 1">
            <a:extLst>
              <a:ext uri="{FF2B5EF4-FFF2-40B4-BE49-F238E27FC236}">
                <a16:creationId xmlns:a16="http://schemas.microsoft.com/office/drawing/2014/main" id="{81589894-DD8C-B2B1-1223-86B5EE213D3A}"/>
              </a:ext>
            </a:extLst>
          </p:cNvPr>
          <p:cNvSpPr txBox="1"/>
          <p:nvPr/>
        </p:nvSpPr>
        <p:spPr>
          <a:xfrm>
            <a:off x="241494" y="6083605"/>
            <a:ext cx="11729843" cy="323433"/>
          </a:xfrm>
          <a:prstGeom prst="rect">
            <a:avLst/>
          </a:prstGeom>
        </p:spPr>
        <p:txBody>
          <a:bodyPr vert="horz" wrap="none" lIns="0" tIns="0" rIns="0" bIns="0" rtlCol="0">
            <a:noAutofit/>
          </a:bodyPr>
          <a:lstStyle/>
          <a:p>
            <a:pPr marL="285750" indent="-285750">
              <a:buFont typeface="Arial" panose="020B0604020202020204" pitchFamily="34" charset="0"/>
              <a:buChar char="•"/>
            </a:pPr>
            <a:r>
              <a:rPr lang="en-US" sz="1400" dirty="0"/>
              <a:t>Any-grade EAIR for SG + pembro was 69.09 (95% CI: 60.26,78.85); for chemo + pembro, it was 36.68 (95% CI: 31.98, 41.87)</a:t>
            </a:r>
          </a:p>
          <a:p>
            <a:pPr marL="171450" indent="-171450" algn="l">
              <a:buFont typeface="Arial" panose="020B0604020202020204" pitchFamily="34" charset="0"/>
              <a:buChar char="•"/>
            </a:pPr>
            <a:endParaRPr lang="en-US" sz="1050" dirty="0"/>
          </a:p>
        </p:txBody>
      </p:sp>
    </p:spTree>
    <p:extLst>
      <p:ext uri="{BB962C8B-B14F-4D97-AF65-F5344CB8AC3E}">
        <p14:creationId xmlns:p14="http://schemas.microsoft.com/office/powerpoint/2010/main" val="18184576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96400C-8B3B-BCD3-A8B5-BAD967E12B34}"/>
            </a:ext>
          </a:extLst>
        </p:cNvPr>
        <p:cNvGrpSpPr/>
        <p:nvPr/>
      </p:nvGrpSpPr>
      <p:grpSpPr>
        <a:xfrm>
          <a:off x="0" y="0"/>
          <a:ext cx="0" cy="0"/>
          <a:chOff x="0" y="0"/>
          <a:chExt cx="0" cy="0"/>
        </a:xfrm>
      </p:grpSpPr>
      <p:sp>
        <p:nvSpPr>
          <p:cNvPr id="10243" name="Rectangle 4">
            <a:extLst>
              <a:ext uri="{FF2B5EF4-FFF2-40B4-BE49-F238E27FC236}">
                <a16:creationId xmlns:a16="http://schemas.microsoft.com/office/drawing/2014/main" id="{74F2D093-5723-15D4-FEEE-B4161F4862B9}"/>
              </a:ext>
            </a:extLst>
          </p:cNvPr>
          <p:cNvSpPr>
            <a:spLocks noGrp="1" noChangeArrowheads="1"/>
          </p:cNvSpPr>
          <p:nvPr>
            <p:ph type="title"/>
          </p:nvPr>
        </p:nvSpPr>
        <p:spPr>
          <a:xfrm>
            <a:off x="231078" y="287093"/>
            <a:ext cx="11740260" cy="990271"/>
          </a:xfrm>
        </p:spPr>
        <p:txBody>
          <a:bodyPr/>
          <a:lstStyle/>
          <a:p>
            <a:r>
              <a:rPr lang="en-US" dirty="0">
                <a:latin typeface="Newsreader ExtraBold"/>
              </a:rPr>
              <a:t>ASCENT-04</a:t>
            </a:r>
            <a:r>
              <a:rPr lang="en-US" dirty="0"/>
              <a:t> Safety Analyses:</a:t>
            </a:r>
            <a:r>
              <a:rPr lang="en-US" altLang="en-US" dirty="0"/>
              <a:t> TEAEs of Special Interest With Pembrolizumab </a:t>
            </a:r>
          </a:p>
        </p:txBody>
      </p:sp>
      <p:sp>
        <p:nvSpPr>
          <p:cNvPr id="4" name="Text Box 15">
            <a:extLst>
              <a:ext uri="{FF2B5EF4-FFF2-40B4-BE49-F238E27FC236}">
                <a16:creationId xmlns:a16="http://schemas.microsoft.com/office/drawing/2014/main" id="{67A6980D-842E-8527-2B28-2413333F491F}"/>
              </a:ext>
            </a:extLst>
          </p:cNvPr>
          <p:cNvSpPr txBox="1">
            <a:spLocks noChangeArrowheads="1"/>
          </p:cNvSpPr>
          <p:nvPr/>
        </p:nvSpPr>
        <p:spPr bwMode="auto">
          <a:xfrm>
            <a:off x="3559175" y="6475512"/>
            <a:ext cx="5732463" cy="153888"/>
          </a:xfrm>
          <a:prstGeom prst="rect">
            <a:avLst/>
          </a:prstGeom>
          <a:noFill/>
          <a:ln>
            <a:noFill/>
          </a:ln>
        </p:spPr>
        <p:txBody>
          <a:bodyPr vert="horz" wrap="square" lIns="0" tIns="0" rIns="0" bIns="0" rtlCol="0" anchor="b">
            <a:spAutoFit/>
          </a:bodyPr>
          <a:lstStyle>
            <a:lvl1pPr marL="0" indent="0" algn="l" defTabSz="914400" rtl="0" eaLnBrk="1" latinLnBrk="0" hangingPunct="1">
              <a:lnSpc>
                <a:spcPct val="100000"/>
              </a:lnSpc>
              <a:spcBef>
                <a:spcPts val="1000"/>
              </a:spcBef>
              <a:buFont typeface="Arial" panose="020B0604020202020204" pitchFamily="34" charset="0"/>
              <a:buNone/>
              <a:defRPr lang="en-US" sz="1000" b="1" kern="1200">
                <a:solidFill>
                  <a:schemeClr val="tx1"/>
                </a:solidFill>
                <a:latin typeface="Arial" charset="0"/>
                <a:ea typeface="+mn-ea"/>
                <a:cs typeface="Poppins" pitchFamily="2" charset="77"/>
              </a:defRPr>
            </a:lvl1pPr>
            <a:lvl2pPr marL="742950" indent="-28575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2pPr>
            <a:lvl3pPr marL="1143000" indent="-22860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3pPr>
            <a:lvl4pPr marL="1600200" indent="-228600" algn="l" defTabSz="914400" rtl="0" eaLnBrk="1" latinLnBrk="0" hangingPunct="1">
              <a:lnSpc>
                <a:spcPct val="110000"/>
              </a:lnSpc>
              <a:spcBef>
                <a:spcPts val="500"/>
              </a:spcBef>
              <a:buFont typeface="Arial" panose="020B0604020202020204" pitchFamily="34" charset="0"/>
              <a:buChar char="•"/>
              <a:defRPr lang="en-US" sz="1000" b="1" kern="1200">
                <a:solidFill>
                  <a:schemeClr val="tx1"/>
                </a:solidFill>
                <a:latin typeface="Arial" charset="0"/>
                <a:ea typeface="+mn-ea"/>
                <a:cs typeface="Poppins" pitchFamily="2" charset="77"/>
              </a:defRPr>
            </a:lvl4pPr>
            <a:lvl5pPr marL="2057400" indent="-22860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5pPr>
            <a:lvl6pPr marL="25146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6pPr>
            <a:lvl7pPr marL="29718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7pPr>
            <a:lvl8pPr marL="34290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8pPr>
            <a:lvl9pPr marL="38862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9pPr>
          </a:lstStyle>
          <a:p>
            <a:pPr>
              <a:spcBef>
                <a:spcPts val="0"/>
              </a:spcBef>
              <a:defRPr/>
            </a:pPr>
            <a:r>
              <a:rPr lang="en-US" altLang="en-US" b="0" spc="-10" dirty="0">
                <a:solidFill>
                  <a:srgbClr val="161616"/>
                </a:solidFill>
                <a:latin typeface="Poppins" pitchFamily="2" charset="77"/>
              </a:rPr>
              <a:t>Kalinsky. SABCS 2025. Abstr PS5-02-28.</a:t>
            </a:r>
            <a:endParaRPr lang="en-US" altLang="en-US" b="0" dirty="0">
              <a:solidFill>
                <a:srgbClr val="161616"/>
              </a:solidFill>
              <a:latin typeface="Poppins" pitchFamily="2" charset="77"/>
            </a:endParaRPr>
          </a:p>
        </p:txBody>
      </p:sp>
      <p:graphicFrame>
        <p:nvGraphicFramePr>
          <p:cNvPr id="7" name="Table 6">
            <a:extLst>
              <a:ext uri="{FF2B5EF4-FFF2-40B4-BE49-F238E27FC236}">
                <a16:creationId xmlns:a16="http://schemas.microsoft.com/office/drawing/2014/main" id="{2CAD3A67-907B-A9ED-6526-FF80D5A8375D}"/>
              </a:ext>
            </a:extLst>
          </p:cNvPr>
          <p:cNvGraphicFramePr>
            <a:graphicFrameLocks noGrp="1"/>
          </p:cNvGraphicFramePr>
          <p:nvPr>
            <p:extLst>
              <p:ext uri="{D42A27DB-BD31-4B8C-83A1-F6EECF244321}">
                <p14:modId xmlns:p14="http://schemas.microsoft.com/office/powerpoint/2010/main" val="2497655444"/>
              </p:ext>
            </p:extLst>
          </p:nvPr>
        </p:nvGraphicFramePr>
        <p:xfrm>
          <a:off x="231078" y="1342153"/>
          <a:ext cx="11740260" cy="2346960"/>
        </p:xfrm>
        <a:graphic>
          <a:graphicData uri="http://schemas.openxmlformats.org/drawingml/2006/table">
            <a:tbl>
              <a:tblPr firstRow="1" bandRow="1">
                <a:tableStyleId>{5C22544A-7EE6-4342-B048-85BDC9FD1C3A}</a:tableStyleId>
              </a:tblPr>
              <a:tblGrid>
                <a:gridCol w="3256873">
                  <a:extLst>
                    <a:ext uri="{9D8B030D-6E8A-4147-A177-3AD203B41FA5}">
                      <a16:colId xmlns:a16="http://schemas.microsoft.com/office/drawing/2014/main" val="2818525457"/>
                    </a:ext>
                  </a:extLst>
                </a:gridCol>
                <a:gridCol w="1953587">
                  <a:extLst>
                    <a:ext uri="{9D8B030D-6E8A-4147-A177-3AD203B41FA5}">
                      <a16:colId xmlns:a16="http://schemas.microsoft.com/office/drawing/2014/main" val="1542733349"/>
                    </a:ext>
                  </a:extLst>
                </a:gridCol>
                <a:gridCol w="2355010">
                  <a:extLst>
                    <a:ext uri="{9D8B030D-6E8A-4147-A177-3AD203B41FA5}">
                      <a16:colId xmlns:a16="http://schemas.microsoft.com/office/drawing/2014/main" val="252865261"/>
                    </a:ext>
                  </a:extLst>
                </a:gridCol>
                <a:gridCol w="1752876">
                  <a:extLst>
                    <a:ext uri="{9D8B030D-6E8A-4147-A177-3AD203B41FA5}">
                      <a16:colId xmlns:a16="http://schemas.microsoft.com/office/drawing/2014/main" val="3921423969"/>
                    </a:ext>
                  </a:extLst>
                </a:gridCol>
                <a:gridCol w="2421914">
                  <a:extLst>
                    <a:ext uri="{9D8B030D-6E8A-4147-A177-3AD203B41FA5}">
                      <a16:colId xmlns:a16="http://schemas.microsoft.com/office/drawing/2014/main" val="2299460549"/>
                    </a:ext>
                  </a:extLst>
                </a:gridCol>
              </a:tblGrid>
              <a:tr h="178658">
                <a:tc rowSpan="2">
                  <a:txBody>
                    <a:bodyPr/>
                    <a:lstStyle/>
                    <a:p>
                      <a:r>
                        <a:rPr lang="en-US" sz="1400" b="1" dirty="0">
                          <a:solidFill>
                            <a:schemeClr val="bg1"/>
                          </a:solidFill>
                        </a:rPr>
                        <a:t>AEOSI Category, n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gridSpan="2">
                  <a:txBody>
                    <a:bodyPr/>
                    <a:lstStyle/>
                    <a:p>
                      <a:pPr algn="ctr"/>
                      <a:r>
                        <a:rPr lang="en-US" sz="1400" dirty="0"/>
                        <a:t>SG + Pembro</a:t>
                      </a:r>
                    </a:p>
                    <a:p>
                      <a:pPr algn="ctr"/>
                      <a:r>
                        <a:rPr lang="en-US" sz="1400" dirty="0"/>
                        <a:t>(n = 221)</a:t>
                      </a:r>
                    </a:p>
                  </a:txBody>
                  <a:tcPr>
                    <a:lnL w="12700" cmpd="sng">
                      <a:noFill/>
                    </a:lnL>
                    <a:lnR w="12700" cmpd="sng">
                      <a:noFill/>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US"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gridSpan="2">
                  <a:txBody>
                    <a:bodyPr/>
                    <a:lstStyle/>
                    <a:p>
                      <a:pPr algn="ctr"/>
                      <a:r>
                        <a:rPr lang="en-US" sz="1400" dirty="0"/>
                        <a:t>Chemo + Pembro</a:t>
                      </a:r>
                    </a:p>
                    <a:p>
                      <a:pPr algn="ctr"/>
                      <a:r>
                        <a:rPr lang="en-US" sz="1400" dirty="0"/>
                        <a:t>(n = 220)</a:t>
                      </a:r>
                    </a:p>
                  </a:txBody>
                  <a:tcPr>
                    <a:lnL w="12700" cmpd="sng">
                      <a:noFill/>
                    </a:lnL>
                    <a:lnR w="12700" cmpd="sng">
                      <a:noFill/>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US"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extLst>
                  <a:ext uri="{0D108BD9-81ED-4DB2-BD59-A6C34878D82A}">
                    <a16:rowId xmlns:a16="http://schemas.microsoft.com/office/drawing/2014/main" val="3766058988"/>
                  </a:ext>
                </a:extLst>
              </a:tr>
              <a:tr h="127863">
                <a:tc vMerge="1">
                  <a:txBody>
                    <a:bodyPr/>
                    <a:lstStyle/>
                    <a:p>
                      <a:endParaRPr lang="en-US" dirty="0"/>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1"/>
                    </a:solidFill>
                  </a:tcPr>
                </a:tc>
                <a:tc>
                  <a:txBody>
                    <a:bodyPr/>
                    <a:lstStyle/>
                    <a:p>
                      <a:pPr algn="ctr"/>
                      <a:r>
                        <a:rPr lang="en-US" sz="1400" b="1" dirty="0">
                          <a:solidFill>
                            <a:schemeClr val="bg1"/>
                          </a:solidFill>
                        </a:rPr>
                        <a:t>Any Grade</a:t>
                      </a:r>
                    </a:p>
                  </a:txBody>
                  <a:tcPr anchor="ctr">
                    <a:lnL w="12700" cmpd="sng">
                      <a:noFill/>
                    </a:lnL>
                    <a:lnR w="12700" cmpd="sng">
                      <a:noFill/>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1"/>
                    </a:solidFill>
                  </a:tcPr>
                </a:tc>
                <a:tc>
                  <a:txBody>
                    <a:bodyPr/>
                    <a:lstStyle/>
                    <a:p>
                      <a:pPr algn="ctr"/>
                      <a:r>
                        <a:rPr lang="en-US" sz="1400" b="1" dirty="0">
                          <a:solidFill>
                            <a:schemeClr val="bg1"/>
                          </a:solidFill>
                        </a:rPr>
                        <a:t>Grade ≥3</a:t>
                      </a:r>
                    </a:p>
                  </a:txBody>
                  <a:tcPr anchor="ctr">
                    <a:lnL w="12700" cmpd="sng">
                      <a:noFill/>
                    </a:lnL>
                    <a:lnR w="12700" cmpd="sng">
                      <a:noFill/>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1"/>
                    </a:solidFill>
                  </a:tcPr>
                </a:tc>
                <a:tc>
                  <a:txBody>
                    <a:bodyPr/>
                    <a:lstStyle/>
                    <a:p>
                      <a:pPr algn="ctr"/>
                      <a:r>
                        <a:rPr lang="en-US" sz="1400" b="1" dirty="0">
                          <a:solidFill>
                            <a:schemeClr val="bg1"/>
                          </a:solidFill>
                        </a:rPr>
                        <a:t>Any Grade</a:t>
                      </a:r>
                    </a:p>
                  </a:txBody>
                  <a:tcPr anchor="ctr">
                    <a:lnL w="12700" cmpd="sng">
                      <a:noFill/>
                    </a:lnL>
                    <a:lnR w="12700" cmpd="sng">
                      <a:noFill/>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1"/>
                    </a:solidFill>
                  </a:tcPr>
                </a:tc>
                <a:tc>
                  <a:txBody>
                    <a:bodyPr/>
                    <a:lstStyle/>
                    <a:p>
                      <a:pPr algn="ctr"/>
                      <a:r>
                        <a:rPr lang="en-US" sz="1400" b="1" dirty="0">
                          <a:solidFill>
                            <a:schemeClr val="bg1"/>
                          </a:solidFill>
                        </a:rPr>
                        <a:t>Grade ≥3</a:t>
                      </a:r>
                    </a:p>
                  </a:txBody>
                  <a:tcPr anchor="ctr">
                    <a:lnL w="12700" cmpd="sng">
                      <a:noFill/>
                    </a:lnL>
                    <a:lnR w="12700" cmpd="sng">
                      <a:noFill/>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341668217"/>
                  </a:ext>
                </a:extLst>
              </a:tr>
              <a:tr h="127863">
                <a:tc>
                  <a:txBody>
                    <a:bodyPr/>
                    <a:lstStyle/>
                    <a:p>
                      <a:r>
                        <a:rPr lang="en-US" sz="1400" dirty="0"/>
                        <a:t>Hypothyroidism</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a:t>16 (7)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a:t>1 (&lt;1)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a:t>35 (16)</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a:t>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015075455"/>
                  </a:ext>
                </a:extLst>
              </a:tr>
              <a:tr h="127863">
                <a:tc>
                  <a:txBody>
                    <a:bodyPr/>
                    <a:lstStyle/>
                    <a:p>
                      <a:r>
                        <a:rPr lang="en-US" sz="1400" dirty="0"/>
                        <a:t>Colitis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400" dirty="0"/>
                        <a:t>13 (6)</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400" dirty="0"/>
                        <a:t>4 (2)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400" dirty="0"/>
                        <a:t>3 (1)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400" dirty="0"/>
                        <a:t>1 (&lt;1)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697294648"/>
                  </a:ext>
                </a:extLst>
              </a:tr>
              <a:tr h="127863">
                <a:tc>
                  <a:txBody>
                    <a:bodyPr/>
                    <a:lstStyle/>
                    <a:p>
                      <a:r>
                        <a:rPr lang="en-US" sz="1400" dirty="0"/>
                        <a:t>Infusion reactions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a:t>11 (5)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a:t>3 (1)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a:t>19 (9)</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a:t>5 (2)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299441896"/>
                  </a:ext>
                </a:extLst>
              </a:tr>
              <a:tr h="127863">
                <a:tc>
                  <a:txBody>
                    <a:bodyPr/>
                    <a:lstStyle/>
                    <a:p>
                      <a:r>
                        <a:rPr lang="en-US" sz="1400" dirty="0"/>
                        <a:t>Hyperthyroidism</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400" dirty="0"/>
                        <a:t>8 (4)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400" dirty="0"/>
                        <a:t>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400" dirty="0"/>
                        <a:t>14 (6)</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400" dirty="0"/>
                        <a:t>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13468461"/>
                  </a:ext>
                </a:extLst>
              </a:tr>
              <a:tr h="0">
                <a:tc>
                  <a:txBody>
                    <a:bodyPr/>
                    <a:lstStyle/>
                    <a:p>
                      <a:r>
                        <a:rPr lang="en-US" sz="1400" dirty="0"/>
                        <a:t>Pneumonitis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a:t>6 (3)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a:t>4 (2)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a:t>17 (8)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400" dirty="0"/>
                        <a:t>3 (1)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997468234"/>
                  </a:ext>
                </a:extLst>
              </a:tr>
            </a:tbl>
          </a:graphicData>
        </a:graphic>
      </p:graphicFrame>
      <p:sp>
        <p:nvSpPr>
          <p:cNvPr id="2" name="TextBox 1">
            <a:extLst>
              <a:ext uri="{FF2B5EF4-FFF2-40B4-BE49-F238E27FC236}">
                <a16:creationId xmlns:a16="http://schemas.microsoft.com/office/drawing/2014/main" id="{3626CD26-3604-D030-7B2B-7EF7151A6E53}"/>
              </a:ext>
            </a:extLst>
          </p:cNvPr>
          <p:cNvSpPr txBox="1"/>
          <p:nvPr/>
        </p:nvSpPr>
        <p:spPr>
          <a:xfrm>
            <a:off x="490194" y="4939645"/>
            <a:ext cx="10774837" cy="1442301"/>
          </a:xfrm>
          <a:prstGeom prst="rect">
            <a:avLst/>
          </a:prstGeom>
        </p:spPr>
        <p:txBody>
          <a:bodyPr vert="horz" wrap="square" lIns="0" tIns="0" rIns="0" bIns="0" rtlCol="0">
            <a:noAutofit/>
          </a:bodyPr>
          <a:lstStyle/>
          <a:p>
            <a:pPr marL="171450" indent="-171450" algn="l">
              <a:buFont typeface="Arial" panose="020B0604020202020204" pitchFamily="34" charset="0"/>
              <a:buChar char="•"/>
            </a:pPr>
            <a:endParaRPr lang="en-US" sz="1200" dirty="0"/>
          </a:p>
        </p:txBody>
      </p:sp>
      <p:sp>
        <p:nvSpPr>
          <p:cNvPr id="3" name="TextBox 2">
            <a:extLst>
              <a:ext uri="{FF2B5EF4-FFF2-40B4-BE49-F238E27FC236}">
                <a16:creationId xmlns:a16="http://schemas.microsoft.com/office/drawing/2014/main" id="{3ABCF991-CEA8-F584-E842-B73344E6DAF7}"/>
              </a:ext>
            </a:extLst>
          </p:cNvPr>
          <p:cNvSpPr txBox="1"/>
          <p:nvPr/>
        </p:nvSpPr>
        <p:spPr>
          <a:xfrm>
            <a:off x="228600" y="3890660"/>
            <a:ext cx="11740260" cy="1442301"/>
          </a:xfrm>
          <a:prstGeom prst="rect">
            <a:avLst/>
          </a:prstGeom>
        </p:spPr>
        <p:txBody>
          <a:bodyPr vert="horz" wrap="square" lIns="0" tIns="0" rIns="0" bIns="0" rtlCol="0">
            <a:noAutofit/>
          </a:bodyPr>
          <a:lstStyle/>
          <a:p>
            <a:pPr marL="283464" indent="-283464" algn="l">
              <a:spcBef>
                <a:spcPts val="1000"/>
              </a:spcBef>
              <a:buFont typeface="Arial" panose="020B0604020202020204" pitchFamily="34" charset="0"/>
              <a:buChar char="•"/>
            </a:pPr>
            <a:r>
              <a:rPr lang="en-US" dirty="0"/>
              <a:t>Immune-mediated AEs reported in 30% of patients on the SG + pembro arm and 40% of patients on the chemo + pembro arm</a:t>
            </a:r>
          </a:p>
          <a:p>
            <a:pPr marL="283464" indent="-283464" algn="l">
              <a:spcBef>
                <a:spcPts val="1000"/>
              </a:spcBef>
              <a:buFont typeface="Arial" panose="020B0604020202020204" pitchFamily="34" charset="0"/>
              <a:buChar char="•"/>
            </a:pPr>
            <a:r>
              <a:rPr lang="en-US" dirty="0"/>
              <a:t>The most common TEAE of special interest in both groups was hypothyroidism</a:t>
            </a:r>
          </a:p>
          <a:p>
            <a:pPr marL="283464" indent="-283464" algn="l">
              <a:spcBef>
                <a:spcPts val="1000"/>
              </a:spcBef>
              <a:buFont typeface="Arial" panose="020B0604020202020204" pitchFamily="34" charset="0"/>
              <a:buChar char="•"/>
            </a:pPr>
            <a:r>
              <a:rPr lang="en-US" dirty="0"/>
              <a:t>Most cases of colitis (9/13) were nonsevere; 1 led to treatment discontinuation in SG + pembro arm; colitis was managed according to the PI for pembrolizumab</a:t>
            </a:r>
          </a:p>
        </p:txBody>
      </p:sp>
    </p:spTree>
    <p:extLst>
      <p:ext uri="{BB962C8B-B14F-4D97-AF65-F5344CB8AC3E}">
        <p14:creationId xmlns:p14="http://schemas.microsoft.com/office/powerpoint/2010/main" val="11366246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C782BD-030E-B714-5653-F15789051BE8}"/>
            </a:ext>
          </a:extLst>
        </p:cNvPr>
        <p:cNvGrpSpPr/>
        <p:nvPr/>
      </p:nvGrpSpPr>
      <p:grpSpPr>
        <a:xfrm>
          <a:off x="0" y="0"/>
          <a:ext cx="0" cy="0"/>
          <a:chOff x="0" y="0"/>
          <a:chExt cx="0" cy="0"/>
        </a:xfrm>
      </p:grpSpPr>
      <p:sp>
        <p:nvSpPr>
          <p:cNvPr id="10243" name="Rectangle 4">
            <a:extLst>
              <a:ext uri="{FF2B5EF4-FFF2-40B4-BE49-F238E27FC236}">
                <a16:creationId xmlns:a16="http://schemas.microsoft.com/office/drawing/2014/main" id="{4145EEE8-8A18-F423-4579-17F8FF85CC68}"/>
              </a:ext>
            </a:extLst>
          </p:cNvPr>
          <p:cNvSpPr>
            <a:spLocks noGrp="1" noChangeArrowheads="1"/>
          </p:cNvSpPr>
          <p:nvPr>
            <p:ph type="title"/>
          </p:nvPr>
        </p:nvSpPr>
        <p:spPr/>
        <p:txBody>
          <a:bodyPr/>
          <a:lstStyle/>
          <a:p>
            <a:r>
              <a:rPr lang="en-US" dirty="0">
                <a:latin typeface="Newsreader ExtraBold"/>
              </a:rPr>
              <a:t>ASCENT-04</a:t>
            </a:r>
            <a:r>
              <a:rPr lang="en-US" dirty="0"/>
              <a:t> Safety Analyses:</a:t>
            </a:r>
            <a:r>
              <a:rPr lang="en-US" altLang="en-US" dirty="0"/>
              <a:t> Neutropenia and Diarrhea</a:t>
            </a:r>
          </a:p>
        </p:txBody>
      </p:sp>
      <p:sp>
        <p:nvSpPr>
          <p:cNvPr id="4" name="Text Box 15">
            <a:extLst>
              <a:ext uri="{FF2B5EF4-FFF2-40B4-BE49-F238E27FC236}">
                <a16:creationId xmlns:a16="http://schemas.microsoft.com/office/drawing/2014/main" id="{06B9E902-9E39-FE2B-1C0F-B6C41DD7C039}"/>
              </a:ext>
            </a:extLst>
          </p:cNvPr>
          <p:cNvSpPr txBox="1">
            <a:spLocks noChangeArrowheads="1"/>
          </p:cNvSpPr>
          <p:nvPr/>
        </p:nvSpPr>
        <p:spPr bwMode="auto">
          <a:xfrm>
            <a:off x="3559175" y="6475512"/>
            <a:ext cx="5732463" cy="153888"/>
          </a:xfrm>
          <a:prstGeom prst="rect">
            <a:avLst/>
          </a:prstGeom>
          <a:noFill/>
          <a:ln>
            <a:noFill/>
          </a:ln>
        </p:spPr>
        <p:txBody>
          <a:bodyPr vert="horz" wrap="square" lIns="0" tIns="0" rIns="0" bIns="0" rtlCol="0" anchor="b">
            <a:spAutoFit/>
          </a:bodyPr>
          <a:lstStyle>
            <a:lvl1pPr marL="0" indent="0" algn="l" defTabSz="914400" rtl="0" eaLnBrk="1" latinLnBrk="0" hangingPunct="1">
              <a:lnSpc>
                <a:spcPct val="100000"/>
              </a:lnSpc>
              <a:spcBef>
                <a:spcPts val="1000"/>
              </a:spcBef>
              <a:buFont typeface="Arial" panose="020B0604020202020204" pitchFamily="34" charset="0"/>
              <a:buNone/>
              <a:defRPr lang="en-US" sz="1000" b="1" kern="1200">
                <a:solidFill>
                  <a:schemeClr val="tx1"/>
                </a:solidFill>
                <a:latin typeface="Arial" charset="0"/>
                <a:ea typeface="+mn-ea"/>
                <a:cs typeface="Poppins" pitchFamily="2" charset="77"/>
              </a:defRPr>
            </a:lvl1pPr>
            <a:lvl2pPr marL="742950" indent="-28575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2pPr>
            <a:lvl3pPr marL="1143000" indent="-22860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3pPr>
            <a:lvl4pPr marL="1600200" indent="-228600" algn="l" defTabSz="914400" rtl="0" eaLnBrk="1" latinLnBrk="0" hangingPunct="1">
              <a:lnSpc>
                <a:spcPct val="110000"/>
              </a:lnSpc>
              <a:spcBef>
                <a:spcPts val="500"/>
              </a:spcBef>
              <a:buFont typeface="Arial" panose="020B0604020202020204" pitchFamily="34" charset="0"/>
              <a:buChar char="•"/>
              <a:defRPr lang="en-US" sz="1000" b="1" kern="1200">
                <a:solidFill>
                  <a:schemeClr val="tx1"/>
                </a:solidFill>
                <a:latin typeface="Arial" charset="0"/>
                <a:ea typeface="+mn-ea"/>
                <a:cs typeface="Poppins" pitchFamily="2" charset="77"/>
              </a:defRPr>
            </a:lvl4pPr>
            <a:lvl5pPr marL="2057400" indent="-22860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5pPr>
            <a:lvl6pPr marL="25146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6pPr>
            <a:lvl7pPr marL="29718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7pPr>
            <a:lvl8pPr marL="34290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8pPr>
            <a:lvl9pPr marL="38862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9pPr>
          </a:lstStyle>
          <a:p>
            <a:pPr>
              <a:spcBef>
                <a:spcPts val="0"/>
              </a:spcBef>
              <a:defRPr/>
            </a:pPr>
            <a:r>
              <a:rPr lang="en-US" altLang="en-US" b="0" spc="-10" dirty="0">
                <a:solidFill>
                  <a:srgbClr val="161616"/>
                </a:solidFill>
                <a:latin typeface="Poppins" pitchFamily="2" charset="77"/>
              </a:rPr>
              <a:t>Kalinsky. SABCS 2025. Abstr PS5-02-28.</a:t>
            </a:r>
            <a:endParaRPr lang="en-US" altLang="en-US" b="0" dirty="0">
              <a:solidFill>
                <a:srgbClr val="161616"/>
              </a:solidFill>
              <a:latin typeface="Poppins" pitchFamily="2" charset="77"/>
            </a:endParaRPr>
          </a:p>
        </p:txBody>
      </p:sp>
      <p:graphicFrame>
        <p:nvGraphicFramePr>
          <p:cNvPr id="7" name="Table 6">
            <a:extLst>
              <a:ext uri="{FF2B5EF4-FFF2-40B4-BE49-F238E27FC236}">
                <a16:creationId xmlns:a16="http://schemas.microsoft.com/office/drawing/2014/main" id="{6AB733BE-6101-F2C1-B049-191EA7019F25}"/>
              </a:ext>
            </a:extLst>
          </p:cNvPr>
          <p:cNvGraphicFramePr>
            <a:graphicFrameLocks noGrp="1"/>
          </p:cNvGraphicFramePr>
          <p:nvPr>
            <p:extLst>
              <p:ext uri="{D42A27DB-BD31-4B8C-83A1-F6EECF244321}">
                <p14:modId xmlns:p14="http://schemas.microsoft.com/office/powerpoint/2010/main" val="3857494582"/>
              </p:ext>
            </p:extLst>
          </p:nvPr>
        </p:nvGraphicFramePr>
        <p:xfrm>
          <a:off x="231078" y="1331394"/>
          <a:ext cx="11729843" cy="2286000"/>
        </p:xfrm>
        <a:graphic>
          <a:graphicData uri="http://schemas.openxmlformats.org/drawingml/2006/table">
            <a:tbl>
              <a:tblPr firstRow="1" bandRow="1">
                <a:tableStyleId>{5C22544A-7EE6-4342-B048-85BDC9FD1C3A}</a:tableStyleId>
              </a:tblPr>
              <a:tblGrid>
                <a:gridCol w="2588050">
                  <a:extLst>
                    <a:ext uri="{9D8B030D-6E8A-4147-A177-3AD203B41FA5}">
                      <a16:colId xmlns:a16="http://schemas.microsoft.com/office/drawing/2014/main" val="2818525457"/>
                    </a:ext>
                  </a:extLst>
                </a:gridCol>
                <a:gridCol w="672265">
                  <a:extLst>
                    <a:ext uri="{9D8B030D-6E8A-4147-A177-3AD203B41FA5}">
                      <a16:colId xmlns:a16="http://schemas.microsoft.com/office/drawing/2014/main" val="1542733349"/>
                    </a:ext>
                  </a:extLst>
                </a:gridCol>
                <a:gridCol w="1478984">
                  <a:extLst>
                    <a:ext uri="{9D8B030D-6E8A-4147-A177-3AD203B41FA5}">
                      <a16:colId xmlns:a16="http://schemas.microsoft.com/office/drawing/2014/main" val="2392746258"/>
                    </a:ext>
                  </a:extLst>
                </a:gridCol>
                <a:gridCol w="766383">
                  <a:extLst>
                    <a:ext uri="{9D8B030D-6E8A-4147-A177-3AD203B41FA5}">
                      <a16:colId xmlns:a16="http://schemas.microsoft.com/office/drawing/2014/main" val="252865261"/>
                    </a:ext>
                  </a:extLst>
                </a:gridCol>
                <a:gridCol w="1492429">
                  <a:extLst>
                    <a:ext uri="{9D8B030D-6E8A-4147-A177-3AD203B41FA5}">
                      <a16:colId xmlns:a16="http://schemas.microsoft.com/office/drawing/2014/main" val="3492477208"/>
                    </a:ext>
                  </a:extLst>
                </a:gridCol>
                <a:gridCol w="672267">
                  <a:extLst>
                    <a:ext uri="{9D8B030D-6E8A-4147-A177-3AD203B41FA5}">
                      <a16:colId xmlns:a16="http://schemas.microsoft.com/office/drawing/2014/main" val="3921423969"/>
                    </a:ext>
                  </a:extLst>
                </a:gridCol>
                <a:gridCol w="1546210">
                  <a:extLst>
                    <a:ext uri="{9D8B030D-6E8A-4147-A177-3AD203B41FA5}">
                      <a16:colId xmlns:a16="http://schemas.microsoft.com/office/drawing/2014/main" val="2847087100"/>
                    </a:ext>
                  </a:extLst>
                </a:gridCol>
                <a:gridCol w="699156">
                  <a:extLst>
                    <a:ext uri="{9D8B030D-6E8A-4147-A177-3AD203B41FA5}">
                      <a16:colId xmlns:a16="http://schemas.microsoft.com/office/drawing/2014/main" val="2299460549"/>
                    </a:ext>
                  </a:extLst>
                </a:gridCol>
                <a:gridCol w="1814099">
                  <a:extLst>
                    <a:ext uri="{9D8B030D-6E8A-4147-A177-3AD203B41FA5}">
                      <a16:colId xmlns:a16="http://schemas.microsoft.com/office/drawing/2014/main" val="1878033665"/>
                    </a:ext>
                  </a:extLst>
                </a:gridCol>
              </a:tblGrid>
              <a:tr h="120375">
                <a:tc row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solidFill>
                            <a:schemeClr val="bg1"/>
                          </a:solidFill>
                        </a:rPr>
                        <a:t>Parameter</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gridSpan="4">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t>SG + Pembro (n = 221)</a:t>
                      </a:r>
                    </a:p>
                  </a:txBody>
                  <a:tcPr>
                    <a:lnL w="12700" cmpd="sng">
                      <a:noFill/>
                    </a:lnL>
                    <a:lnR w="12700" cmpd="sng">
                      <a:noFill/>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US"/>
                    </a:p>
                  </a:txBody>
                  <a:tcPr/>
                </a:tc>
                <a:tc hMerge="1">
                  <a:txBody>
                    <a:bodyPr/>
                    <a:lstStyle/>
                    <a:p>
                      <a:endParaRPr lang="en-US"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hMerge="1">
                  <a:txBody>
                    <a:bodyPr/>
                    <a:lstStyle/>
                    <a:p>
                      <a:endParaRPr lang="en-US"/>
                    </a:p>
                  </a:txBody>
                  <a:tcPr/>
                </a:tc>
                <a:tc gridSpan="4">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t>Chemo + Pembro (n = 220)</a:t>
                      </a:r>
                    </a:p>
                  </a:txBody>
                  <a:tcPr>
                    <a:lnL w="12700" cmpd="sng">
                      <a:noFill/>
                    </a:lnL>
                    <a:lnR w="12700" cmpd="sng">
                      <a:noFill/>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US"/>
                    </a:p>
                  </a:txBody>
                  <a:tcPr/>
                </a:tc>
                <a:tc hMerge="1">
                  <a:txBody>
                    <a:bodyPr/>
                    <a:lstStyle/>
                    <a:p>
                      <a:endParaRPr lang="en-US"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hMerge="1">
                  <a:txBody>
                    <a:bodyPr/>
                    <a:lstStyle/>
                    <a:p>
                      <a:endParaRPr lang="en-US"/>
                    </a:p>
                  </a:txBody>
                  <a:tcPr/>
                </a:tc>
                <a:extLst>
                  <a:ext uri="{0D108BD9-81ED-4DB2-BD59-A6C34878D82A}">
                    <a16:rowId xmlns:a16="http://schemas.microsoft.com/office/drawing/2014/main" val="3766058988"/>
                  </a:ext>
                </a:extLst>
              </a:tr>
              <a:tr h="120375">
                <a:tc vMerge="1">
                  <a:txBody>
                    <a:bodyPr/>
                    <a:lstStyle/>
                    <a:p>
                      <a:endParaRPr lang="en-US" dirty="0"/>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1"/>
                    </a:solidFill>
                  </a:tcPr>
                </a:tc>
                <a:tc gridSpan="2">
                  <a:txBody>
                    <a:bodyPr/>
                    <a:lstStyle/>
                    <a:p>
                      <a:pPr algn="ctr"/>
                      <a:r>
                        <a:rPr lang="en-US" sz="1200" b="1" dirty="0">
                          <a:solidFill>
                            <a:schemeClr val="bg1"/>
                          </a:solidFill>
                        </a:rPr>
                        <a:t>Any Grade</a:t>
                      </a:r>
                    </a:p>
                  </a:txBody>
                  <a:tcPr anchor="ctr">
                    <a:lnL w="12700" cmpd="sng">
                      <a:noFill/>
                    </a:lnL>
                    <a:lnR w="12700" cmpd="sng">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hMerge="1">
                  <a:txBody>
                    <a:bodyPr/>
                    <a:lstStyle/>
                    <a:p>
                      <a:endParaRPr lang="en-US"/>
                    </a:p>
                  </a:txBody>
                  <a:tcPr/>
                </a:tc>
                <a:tc gridSpan="2">
                  <a:txBody>
                    <a:bodyPr/>
                    <a:lstStyle/>
                    <a:p>
                      <a:pPr algn="ctr"/>
                      <a:r>
                        <a:rPr lang="en-US" sz="1200" b="1" dirty="0">
                          <a:solidFill>
                            <a:schemeClr val="bg1"/>
                          </a:solidFill>
                        </a:rPr>
                        <a:t>Grade ≥3</a:t>
                      </a:r>
                    </a:p>
                  </a:txBody>
                  <a:tcPr anchor="ctr">
                    <a:lnL w="12700" cmpd="sng">
                      <a:noFill/>
                    </a:lnL>
                    <a:lnR w="12700" cmpd="sng">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hMerge="1">
                  <a:txBody>
                    <a:bodyPr/>
                    <a:lstStyle/>
                    <a:p>
                      <a:endParaRPr lang="en-US"/>
                    </a:p>
                  </a:txBody>
                  <a:tcPr/>
                </a:tc>
                <a:tc gridSpan="2">
                  <a:txBody>
                    <a:bodyPr/>
                    <a:lstStyle/>
                    <a:p>
                      <a:pPr algn="ctr"/>
                      <a:r>
                        <a:rPr lang="en-US" sz="1200" b="1" dirty="0">
                          <a:solidFill>
                            <a:schemeClr val="bg1"/>
                          </a:solidFill>
                        </a:rPr>
                        <a:t>Any Grade</a:t>
                      </a:r>
                    </a:p>
                  </a:txBody>
                  <a:tcPr anchor="ctr">
                    <a:lnL w="12700" cmpd="sng">
                      <a:noFill/>
                    </a:lnL>
                    <a:lnR w="12700" cmpd="sng">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hMerge="1">
                  <a:txBody>
                    <a:bodyPr/>
                    <a:lstStyle/>
                    <a:p>
                      <a:endParaRPr lang="en-US"/>
                    </a:p>
                  </a:txBody>
                  <a:tcPr/>
                </a:tc>
                <a:tc gridSpan="2">
                  <a:txBody>
                    <a:bodyPr/>
                    <a:lstStyle/>
                    <a:p>
                      <a:pPr algn="ctr"/>
                      <a:r>
                        <a:rPr lang="en-US" sz="1200" b="1" dirty="0">
                          <a:solidFill>
                            <a:schemeClr val="bg1"/>
                          </a:solidFill>
                        </a:rPr>
                        <a:t>Grade ≥3</a:t>
                      </a:r>
                    </a:p>
                  </a:txBody>
                  <a:tcPr anchor="ctr">
                    <a:lnL w="12700" cmpd="sng">
                      <a:noFill/>
                    </a:lnL>
                    <a:lnR w="12700" cmpd="sng">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hMerge="1">
                  <a:txBody>
                    <a:bodyPr/>
                    <a:lstStyle/>
                    <a:p>
                      <a:endParaRPr lang="en-US"/>
                    </a:p>
                  </a:txBody>
                  <a:tcPr/>
                </a:tc>
                <a:extLst>
                  <a:ext uri="{0D108BD9-81ED-4DB2-BD59-A6C34878D82A}">
                    <a16:rowId xmlns:a16="http://schemas.microsoft.com/office/drawing/2014/main" val="341668217"/>
                  </a:ext>
                </a:extLst>
              </a:tr>
              <a:tr h="204637">
                <a:tc vMerge="1">
                  <a:txBody>
                    <a:bodyPr/>
                    <a:lstStyle/>
                    <a:p>
                      <a:endParaRPr lang="en-US" sz="1800" b="1" dirty="0">
                        <a:solidFill>
                          <a:schemeClr val="bg1"/>
                        </a:solidFill>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1"/>
                    </a:solidFill>
                  </a:tcPr>
                </a:tc>
                <a:tc>
                  <a:txBody>
                    <a:bodyPr/>
                    <a:lstStyle/>
                    <a:p>
                      <a:pPr algn="ctr"/>
                      <a:r>
                        <a:rPr lang="en-US" sz="1200" b="1" dirty="0">
                          <a:solidFill>
                            <a:schemeClr val="bg1"/>
                          </a:solidFill>
                        </a:rPr>
                        <a:t>n</a:t>
                      </a:r>
                    </a:p>
                  </a:txBody>
                  <a:tcPr anchor="ctr">
                    <a:lnL w="12700" cmpd="sng">
                      <a:noFill/>
                    </a:lnL>
                    <a:lnR w="12700" cmpd="sng">
                      <a:noFill/>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1"/>
                    </a:solidFill>
                  </a:tcPr>
                </a:tc>
                <a:tc>
                  <a:txBody>
                    <a:bodyPr/>
                    <a:lstStyle/>
                    <a:p>
                      <a:pPr algn="ctr"/>
                      <a:r>
                        <a:rPr lang="en-US" sz="1200" b="1" dirty="0">
                          <a:solidFill>
                            <a:schemeClr val="bg1"/>
                          </a:solidFill>
                        </a:rPr>
                        <a:t>Days</a:t>
                      </a:r>
                    </a:p>
                    <a:p>
                      <a:pPr algn="ctr"/>
                      <a:r>
                        <a:rPr lang="en-US" sz="1200" b="1" dirty="0">
                          <a:solidFill>
                            <a:schemeClr val="bg1"/>
                          </a:solidFill>
                        </a:rPr>
                        <a:t>(Range)</a:t>
                      </a:r>
                    </a:p>
                  </a:txBody>
                  <a:tcPr anchor="ctr">
                    <a:lnL w="12700" cmpd="sng">
                      <a:noFill/>
                    </a:lnL>
                    <a:lnR w="12700" cmpd="sng">
                      <a:noFill/>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1"/>
                    </a:solidFill>
                  </a:tcPr>
                </a:tc>
                <a:tc>
                  <a:txBody>
                    <a:bodyPr/>
                    <a:lstStyle/>
                    <a:p>
                      <a:pPr algn="ctr"/>
                      <a:r>
                        <a:rPr lang="en-US" sz="1200" b="1" dirty="0">
                          <a:solidFill>
                            <a:schemeClr val="bg1"/>
                          </a:solidFill>
                        </a:rPr>
                        <a:t>n</a:t>
                      </a:r>
                    </a:p>
                  </a:txBody>
                  <a:tcPr anchor="ctr">
                    <a:lnL w="12700" cmpd="sng">
                      <a:noFill/>
                    </a:lnL>
                    <a:lnR w="12700" cmpd="sng">
                      <a:noFill/>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1"/>
                    </a:solidFill>
                  </a:tcPr>
                </a:tc>
                <a:tc>
                  <a:txBody>
                    <a:bodyPr/>
                    <a:lstStyle/>
                    <a:p>
                      <a:pPr algn="ctr"/>
                      <a:r>
                        <a:rPr lang="en-US" sz="1200" b="1" dirty="0">
                          <a:solidFill>
                            <a:schemeClr val="bg1"/>
                          </a:solidFill>
                        </a:rPr>
                        <a:t>Days</a:t>
                      </a:r>
                    </a:p>
                    <a:p>
                      <a:pPr algn="ctr"/>
                      <a:r>
                        <a:rPr lang="en-US" sz="1200" b="1" dirty="0">
                          <a:solidFill>
                            <a:schemeClr val="bg1"/>
                          </a:solidFill>
                        </a:rPr>
                        <a:t>(Range)</a:t>
                      </a:r>
                    </a:p>
                  </a:txBody>
                  <a:tcPr anchor="ctr">
                    <a:lnL w="12700" cmpd="sng">
                      <a:noFill/>
                    </a:lnL>
                    <a:lnR w="12700" cmpd="sng">
                      <a:noFill/>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1"/>
                    </a:solidFill>
                  </a:tcPr>
                </a:tc>
                <a:tc>
                  <a:txBody>
                    <a:bodyPr/>
                    <a:lstStyle/>
                    <a:p>
                      <a:pPr algn="ctr"/>
                      <a:r>
                        <a:rPr lang="en-US" sz="1200" b="1" dirty="0">
                          <a:solidFill>
                            <a:schemeClr val="bg1"/>
                          </a:solidFill>
                        </a:rPr>
                        <a:t>n</a:t>
                      </a:r>
                    </a:p>
                  </a:txBody>
                  <a:tcPr anchor="ctr">
                    <a:lnL w="12700" cmpd="sng">
                      <a:noFill/>
                    </a:lnL>
                    <a:lnR w="12700" cmpd="sng">
                      <a:noFill/>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1"/>
                    </a:solidFill>
                  </a:tcPr>
                </a:tc>
                <a:tc>
                  <a:txBody>
                    <a:bodyPr/>
                    <a:lstStyle/>
                    <a:p>
                      <a:pPr algn="ctr"/>
                      <a:r>
                        <a:rPr lang="en-US" sz="1200" b="1" dirty="0">
                          <a:solidFill>
                            <a:schemeClr val="bg1"/>
                          </a:solidFill>
                        </a:rPr>
                        <a:t>Days</a:t>
                      </a:r>
                    </a:p>
                    <a:p>
                      <a:pPr algn="ctr"/>
                      <a:r>
                        <a:rPr lang="en-US" sz="1200" b="1" dirty="0">
                          <a:solidFill>
                            <a:schemeClr val="bg1"/>
                          </a:solidFill>
                        </a:rPr>
                        <a:t>(Range)</a:t>
                      </a:r>
                    </a:p>
                  </a:txBody>
                  <a:tcPr anchor="ctr">
                    <a:lnL w="12700" cmpd="sng">
                      <a:noFill/>
                    </a:lnL>
                    <a:lnR w="12700" cmpd="sng">
                      <a:noFill/>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1"/>
                    </a:solidFill>
                  </a:tcPr>
                </a:tc>
                <a:tc>
                  <a:txBody>
                    <a:bodyPr/>
                    <a:lstStyle/>
                    <a:p>
                      <a:pPr algn="ctr"/>
                      <a:r>
                        <a:rPr lang="en-US" sz="1200" b="1" dirty="0">
                          <a:solidFill>
                            <a:schemeClr val="bg1"/>
                          </a:solidFill>
                        </a:rPr>
                        <a:t>n</a:t>
                      </a:r>
                    </a:p>
                  </a:txBody>
                  <a:tcPr anchor="ctr">
                    <a:lnL w="12700" cmpd="sng">
                      <a:noFill/>
                    </a:lnL>
                    <a:lnR w="12700" cmpd="sng">
                      <a:noFill/>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1"/>
                    </a:solidFill>
                  </a:tcPr>
                </a:tc>
                <a:tc>
                  <a:txBody>
                    <a:bodyPr/>
                    <a:lstStyle/>
                    <a:p>
                      <a:pPr algn="ctr"/>
                      <a:r>
                        <a:rPr lang="en-US" sz="1200" b="1" dirty="0">
                          <a:solidFill>
                            <a:schemeClr val="bg1"/>
                          </a:solidFill>
                        </a:rPr>
                        <a:t>Days</a:t>
                      </a:r>
                    </a:p>
                    <a:p>
                      <a:pPr algn="ctr"/>
                      <a:r>
                        <a:rPr lang="en-US" sz="1200" b="1" dirty="0">
                          <a:solidFill>
                            <a:schemeClr val="bg1"/>
                          </a:solidFill>
                        </a:rPr>
                        <a:t>(Range)</a:t>
                      </a:r>
                    </a:p>
                  </a:txBody>
                  <a:tcPr anchor="ctr">
                    <a:lnL w="12700" cmpd="sng">
                      <a:noFill/>
                    </a:lnL>
                    <a:lnR w="12700" cmpd="sng">
                      <a:noFill/>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3282966851"/>
                  </a:ext>
                </a:extLst>
              </a:tr>
              <a:tr h="288900">
                <a:tc>
                  <a:txBody>
                    <a:bodyPr/>
                    <a:lstStyle/>
                    <a:p>
                      <a:r>
                        <a:rPr lang="en-US" sz="1200" dirty="0"/>
                        <a:t>Median time to onset</a:t>
                      </a:r>
                    </a:p>
                    <a:p>
                      <a:pPr marL="285750" indent="-285750">
                        <a:buFont typeface="Arial" panose="020B0604020202020204" pitchFamily="34" charset="0"/>
                        <a:buChar char="•"/>
                      </a:pPr>
                      <a:r>
                        <a:rPr lang="en-US" sz="1200" dirty="0"/>
                        <a:t>Neutropenia</a:t>
                      </a:r>
                    </a:p>
                    <a:p>
                      <a:pPr marL="285750" indent="-285750">
                        <a:buFont typeface="Arial" panose="020B0604020202020204" pitchFamily="34" charset="0"/>
                        <a:buChar char="•"/>
                      </a:pPr>
                      <a:r>
                        <a:rPr lang="en-US" sz="1200" dirty="0"/>
                        <a:t>Diarrhea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1200" dirty="0"/>
                    </a:p>
                    <a:p>
                      <a:pPr algn="ctr"/>
                      <a:r>
                        <a:rPr lang="en-US" sz="1200" dirty="0"/>
                        <a:t>143</a:t>
                      </a:r>
                    </a:p>
                    <a:p>
                      <a:pPr algn="ctr"/>
                      <a:r>
                        <a:rPr lang="en-US" sz="1200" dirty="0"/>
                        <a:t>155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1200" dirty="0"/>
                    </a:p>
                    <a:p>
                      <a:pPr algn="ctr"/>
                      <a:r>
                        <a:rPr lang="en-US" sz="1200" dirty="0"/>
                        <a:t>19 (6-624)</a:t>
                      </a:r>
                    </a:p>
                    <a:p>
                      <a:pPr algn="ctr"/>
                      <a:r>
                        <a:rPr lang="en-US" sz="1200" dirty="0"/>
                        <a:t>14 (1-462)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1200" dirty="0"/>
                    </a:p>
                    <a:p>
                      <a:pPr algn="ctr"/>
                      <a:r>
                        <a:rPr lang="en-US" sz="1200" dirty="0"/>
                        <a:t>104</a:t>
                      </a:r>
                    </a:p>
                    <a:p>
                      <a:pPr algn="ctr"/>
                      <a:r>
                        <a:rPr lang="en-US" sz="1200" dirty="0"/>
                        <a:t>22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1200" dirty="0"/>
                    </a:p>
                    <a:p>
                      <a:pPr algn="ctr"/>
                      <a:r>
                        <a:rPr lang="en-US" sz="1200" dirty="0"/>
                        <a:t>21 (7-624)</a:t>
                      </a:r>
                    </a:p>
                    <a:p>
                      <a:pPr algn="ctr"/>
                      <a:r>
                        <a:rPr lang="en-US" sz="1200" dirty="0"/>
                        <a:t>17 (1-715)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1200" dirty="0"/>
                    </a:p>
                    <a:p>
                      <a:pPr algn="ctr"/>
                      <a:r>
                        <a:rPr lang="en-US" sz="1200" dirty="0"/>
                        <a:t>132</a:t>
                      </a:r>
                    </a:p>
                    <a:p>
                      <a:pPr algn="ctr"/>
                      <a:r>
                        <a:rPr lang="en-US" sz="1200" dirty="0"/>
                        <a:t>63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1200" dirty="0"/>
                    </a:p>
                    <a:p>
                      <a:pPr algn="ctr"/>
                      <a:r>
                        <a:rPr lang="en-US" sz="1200" dirty="0"/>
                        <a:t>27 (7-366)</a:t>
                      </a:r>
                    </a:p>
                    <a:p>
                      <a:pPr algn="ctr"/>
                      <a:r>
                        <a:rPr lang="en-US" sz="1200" dirty="0"/>
                        <a:t>64 (1-496)</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1200" dirty="0"/>
                    </a:p>
                    <a:p>
                      <a:pPr algn="ctr"/>
                      <a:r>
                        <a:rPr lang="en-US" sz="1200" dirty="0"/>
                        <a:t>100</a:t>
                      </a:r>
                    </a:p>
                    <a:p>
                      <a:pPr algn="ctr"/>
                      <a:r>
                        <a:rPr lang="en-US" sz="1200" dirty="0"/>
                        <a:t>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1200" dirty="0"/>
                    </a:p>
                    <a:p>
                      <a:pPr algn="ctr"/>
                      <a:r>
                        <a:rPr lang="en-US" sz="1200" dirty="0"/>
                        <a:t>29 (7-378)</a:t>
                      </a:r>
                    </a:p>
                    <a:p>
                      <a:pPr algn="ctr"/>
                      <a:r>
                        <a:rPr lang="en-US" sz="1200" dirty="0"/>
                        <a:t>299 (202-513)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015075455"/>
                  </a:ext>
                </a:extLst>
              </a:tr>
              <a:tr h="288900">
                <a:tc>
                  <a:txBody>
                    <a:bodyPr/>
                    <a:lstStyle/>
                    <a:p>
                      <a:r>
                        <a:rPr lang="en-US" sz="1200" dirty="0"/>
                        <a:t>Median duration</a:t>
                      </a:r>
                    </a:p>
                    <a:p>
                      <a:pPr marL="285750" indent="-285750">
                        <a:buFont typeface="Arial" panose="020B0604020202020204" pitchFamily="34" charset="0"/>
                        <a:buChar char="•"/>
                      </a:pPr>
                      <a:r>
                        <a:rPr lang="en-US" sz="1200" dirty="0"/>
                        <a:t>Neutropenia</a:t>
                      </a:r>
                    </a:p>
                    <a:p>
                      <a:pPr marL="285750" indent="-285750">
                        <a:buFont typeface="Arial" panose="020B0604020202020204" pitchFamily="34" charset="0"/>
                        <a:buChar char="•"/>
                      </a:pPr>
                      <a:r>
                        <a:rPr lang="en-US" sz="1200" dirty="0"/>
                        <a:t>Diarrhea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endParaRPr lang="en-US" sz="1200" dirty="0"/>
                    </a:p>
                    <a:p>
                      <a:pPr algn="ctr"/>
                      <a:r>
                        <a:rPr lang="en-US" sz="1200" dirty="0"/>
                        <a:t>140</a:t>
                      </a:r>
                    </a:p>
                    <a:p>
                      <a:pPr algn="ctr"/>
                      <a:r>
                        <a:rPr lang="en-US" sz="1200" dirty="0"/>
                        <a:t>140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endParaRPr lang="en-US" sz="1200" dirty="0"/>
                    </a:p>
                    <a:p>
                      <a:pPr algn="ctr"/>
                      <a:r>
                        <a:rPr lang="en-US" sz="1200" dirty="0"/>
                        <a:t>9 (2-72)</a:t>
                      </a:r>
                    </a:p>
                    <a:p>
                      <a:pPr algn="ctr"/>
                      <a:r>
                        <a:rPr lang="en-US" sz="1200" dirty="0"/>
                        <a:t>7 (1-709)</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endParaRPr lang="en-US" sz="1200" dirty="0"/>
                    </a:p>
                    <a:p>
                      <a:pPr algn="ctr"/>
                      <a:r>
                        <a:rPr lang="en-US" sz="1200" dirty="0"/>
                        <a:t>102</a:t>
                      </a:r>
                    </a:p>
                    <a:p>
                      <a:pPr algn="ctr"/>
                      <a:r>
                        <a:rPr lang="en-US" sz="1200" dirty="0"/>
                        <a:t>22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endParaRPr lang="en-US" sz="1200" dirty="0"/>
                    </a:p>
                    <a:p>
                      <a:pPr algn="ctr"/>
                      <a:r>
                        <a:rPr lang="en-US" sz="1200" dirty="0"/>
                        <a:t>8 (1-22)</a:t>
                      </a:r>
                    </a:p>
                    <a:p>
                      <a:pPr algn="ctr"/>
                      <a:r>
                        <a:rPr lang="en-US" sz="1200" dirty="0"/>
                        <a:t>8 (1-98)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endParaRPr lang="en-US" sz="1200" dirty="0"/>
                    </a:p>
                    <a:p>
                      <a:pPr algn="ctr"/>
                      <a:r>
                        <a:rPr lang="en-US" sz="1200" dirty="0"/>
                        <a:t>131</a:t>
                      </a:r>
                    </a:p>
                    <a:p>
                      <a:pPr algn="ctr"/>
                      <a:r>
                        <a:rPr lang="en-US" sz="1200" dirty="0"/>
                        <a:t>57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endParaRPr lang="en-US" sz="1200" dirty="0"/>
                    </a:p>
                    <a:p>
                      <a:pPr algn="ctr"/>
                      <a:r>
                        <a:rPr lang="en-US" sz="1200" dirty="0"/>
                        <a:t>12 (2-61)</a:t>
                      </a:r>
                    </a:p>
                    <a:p>
                      <a:pPr algn="ctr"/>
                      <a:r>
                        <a:rPr lang="en-US" sz="1200" dirty="0"/>
                        <a:t>6 (1-117)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endParaRPr lang="en-US" sz="1200" dirty="0"/>
                    </a:p>
                    <a:p>
                      <a:pPr algn="ctr"/>
                      <a:r>
                        <a:rPr lang="en-US" sz="1200" dirty="0"/>
                        <a:t>100</a:t>
                      </a:r>
                    </a:p>
                    <a:p>
                      <a:pPr algn="ctr"/>
                      <a:r>
                        <a:rPr lang="en-US" sz="1200" dirty="0"/>
                        <a:t>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endParaRPr lang="en-US" sz="1200" dirty="0"/>
                    </a:p>
                    <a:p>
                      <a:pPr algn="ctr"/>
                      <a:r>
                        <a:rPr lang="en-US" sz="1200" dirty="0"/>
                        <a:t>8 (1-21)</a:t>
                      </a:r>
                    </a:p>
                    <a:p>
                      <a:pPr algn="ctr"/>
                      <a:r>
                        <a:rPr lang="en-US" sz="1200" dirty="0"/>
                        <a:t>4 (1-11)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697294648"/>
                  </a:ext>
                </a:extLst>
              </a:tr>
            </a:tbl>
          </a:graphicData>
        </a:graphic>
      </p:graphicFrame>
      <p:sp>
        <p:nvSpPr>
          <p:cNvPr id="2" name="TextBox 1">
            <a:extLst>
              <a:ext uri="{FF2B5EF4-FFF2-40B4-BE49-F238E27FC236}">
                <a16:creationId xmlns:a16="http://schemas.microsoft.com/office/drawing/2014/main" id="{8051423E-23E7-CB8E-306A-B750EE178C69}"/>
              </a:ext>
            </a:extLst>
          </p:cNvPr>
          <p:cNvSpPr txBox="1"/>
          <p:nvPr/>
        </p:nvSpPr>
        <p:spPr>
          <a:xfrm>
            <a:off x="490194" y="4939645"/>
            <a:ext cx="10774837" cy="1442301"/>
          </a:xfrm>
          <a:prstGeom prst="rect">
            <a:avLst/>
          </a:prstGeom>
        </p:spPr>
        <p:txBody>
          <a:bodyPr vert="horz" wrap="square" lIns="0" tIns="0" rIns="0" bIns="0" rtlCol="0">
            <a:noAutofit/>
          </a:bodyPr>
          <a:lstStyle/>
          <a:p>
            <a:pPr marL="171450" indent="-171450" algn="l">
              <a:buFont typeface="Arial" panose="020B0604020202020204" pitchFamily="34" charset="0"/>
              <a:buChar char="•"/>
            </a:pPr>
            <a:endParaRPr lang="en-US" sz="1200" dirty="0"/>
          </a:p>
        </p:txBody>
      </p:sp>
      <p:sp>
        <p:nvSpPr>
          <p:cNvPr id="3" name="TextBox 2">
            <a:extLst>
              <a:ext uri="{FF2B5EF4-FFF2-40B4-BE49-F238E27FC236}">
                <a16:creationId xmlns:a16="http://schemas.microsoft.com/office/drawing/2014/main" id="{E564C615-4334-E0B6-D29B-8F8B9E123BA4}"/>
              </a:ext>
            </a:extLst>
          </p:cNvPr>
          <p:cNvSpPr txBox="1"/>
          <p:nvPr/>
        </p:nvSpPr>
        <p:spPr>
          <a:xfrm>
            <a:off x="8112102" y="3712463"/>
            <a:ext cx="3848819" cy="1810514"/>
          </a:xfrm>
          <a:prstGeom prst="rect">
            <a:avLst/>
          </a:prstGeom>
        </p:spPr>
        <p:txBody>
          <a:bodyPr vert="horz" wrap="square" lIns="0" tIns="0" rIns="0" bIns="0" rtlCol="0">
            <a:noAutofit/>
          </a:bodyPr>
          <a:lstStyle/>
          <a:p>
            <a:pPr marL="283464" indent="-283464" algn="l">
              <a:spcBef>
                <a:spcPts val="1000"/>
              </a:spcBef>
              <a:buFont typeface="Arial" panose="020B0604020202020204" pitchFamily="34" charset="0"/>
              <a:buChar char="•"/>
            </a:pPr>
            <a:r>
              <a:rPr lang="en-US" sz="1600" dirty="0"/>
              <a:t>Incidences of neutropenia and diarrhea (any grade and grade ≥3) with SG + pembro were highest early in the treatment course </a:t>
            </a:r>
          </a:p>
        </p:txBody>
      </p:sp>
      <p:graphicFrame>
        <p:nvGraphicFramePr>
          <p:cNvPr id="5" name="Table 4">
            <a:extLst>
              <a:ext uri="{FF2B5EF4-FFF2-40B4-BE49-F238E27FC236}">
                <a16:creationId xmlns:a16="http://schemas.microsoft.com/office/drawing/2014/main" id="{1A1802E4-EFBC-A6F9-F4BD-8BC431E1E185}"/>
              </a:ext>
            </a:extLst>
          </p:cNvPr>
          <p:cNvGraphicFramePr>
            <a:graphicFrameLocks noGrp="1"/>
          </p:cNvGraphicFramePr>
          <p:nvPr>
            <p:extLst>
              <p:ext uri="{D42A27DB-BD31-4B8C-83A1-F6EECF244321}">
                <p14:modId xmlns:p14="http://schemas.microsoft.com/office/powerpoint/2010/main" val="83356643"/>
              </p:ext>
            </p:extLst>
          </p:nvPr>
        </p:nvGraphicFramePr>
        <p:xfrm>
          <a:off x="231078" y="3650615"/>
          <a:ext cx="7716420" cy="2468880"/>
        </p:xfrm>
        <a:graphic>
          <a:graphicData uri="http://schemas.openxmlformats.org/drawingml/2006/table">
            <a:tbl>
              <a:tblPr firstRow="1" bandRow="1">
                <a:tableStyleId>{5C22544A-7EE6-4342-B048-85BDC9FD1C3A}</a:tableStyleId>
              </a:tblPr>
              <a:tblGrid>
                <a:gridCol w="2628854">
                  <a:extLst>
                    <a:ext uri="{9D8B030D-6E8A-4147-A177-3AD203B41FA5}">
                      <a16:colId xmlns:a16="http://schemas.microsoft.com/office/drawing/2014/main" val="247452364"/>
                    </a:ext>
                  </a:extLst>
                </a:gridCol>
                <a:gridCol w="2383277">
                  <a:extLst>
                    <a:ext uri="{9D8B030D-6E8A-4147-A177-3AD203B41FA5}">
                      <a16:colId xmlns:a16="http://schemas.microsoft.com/office/drawing/2014/main" val="2707587975"/>
                    </a:ext>
                  </a:extLst>
                </a:gridCol>
                <a:gridCol w="2704289">
                  <a:extLst>
                    <a:ext uri="{9D8B030D-6E8A-4147-A177-3AD203B41FA5}">
                      <a16:colId xmlns:a16="http://schemas.microsoft.com/office/drawing/2014/main" val="2413286304"/>
                    </a:ext>
                  </a:extLst>
                </a:gridCol>
              </a:tblGrid>
              <a:tr h="169097">
                <a:tc>
                  <a:txBody>
                    <a:bodyPr/>
                    <a:lstStyle/>
                    <a:p>
                      <a:pPr marL="0" indent="0">
                        <a:buFont typeface="Arial" panose="020B0604020202020204" pitchFamily="34" charset="0"/>
                        <a:buNone/>
                      </a:pPr>
                      <a:r>
                        <a:rPr lang="en-US" sz="1200" b="1" dirty="0">
                          <a:solidFill>
                            <a:schemeClr val="bg1"/>
                          </a:solidFill>
                        </a:rPr>
                        <a:t>AE, %</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algn="ctr"/>
                      <a:r>
                        <a:rPr lang="en-US" sz="1200" b="1" dirty="0">
                          <a:solidFill>
                            <a:schemeClr val="bg1"/>
                          </a:solidFill>
                        </a:rPr>
                        <a:t>SG + Pembro (n = 221)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algn="ctr"/>
                      <a:r>
                        <a:rPr lang="en-US" sz="1200" dirty="0"/>
                        <a:t>Chemo + Pembro (n = 220)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extLst>
                  <a:ext uri="{0D108BD9-81ED-4DB2-BD59-A6C34878D82A}">
                    <a16:rowId xmlns:a16="http://schemas.microsoft.com/office/drawing/2014/main" val="2694870070"/>
                  </a:ext>
                </a:extLst>
              </a:tr>
              <a:tr h="958216">
                <a:tc>
                  <a:txBody>
                    <a:bodyPr/>
                    <a:lstStyle/>
                    <a:p>
                      <a:pPr marL="0" indent="0">
                        <a:buFont typeface="Arial" panose="020B0604020202020204" pitchFamily="34" charset="0"/>
                        <a:buNone/>
                      </a:pPr>
                      <a:r>
                        <a:rPr lang="en-US" sz="1200" b="0" dirty="0">
                          <a:solidFill>
                            <a:schemeClr val="tx1"/>
                          </a:solidFill>
                        </a:rPr>
                        <a:t>Diarrhea</a:t>
                      </a:r>
                    </a:p>
                    <a:p>
                      <a:pPr marL="285750" indent="-285750">
                        <a:buFont typeface="Arial" panose="020B0604020202020204" pitchFamily="34" charset="0"/>
                        <a:buChar char="•"/>
                      </a:pPr>
                      <a:r>
                        <a:rPr lang="en-US" sz="1200" b="0" dirty="0">
                          <a:solidFill>
                            <a:schemeClr val="tx1"/>
                          </a:solidFill>
                        </a:rPr>
                        <a:t>Grade 1</a:t>
                      </a:r>
                    </a:p>
                    <a:p>
                      <a:pPr marL="285750" indent="-285750">
                        <a:buFont typeface="Arial" panose="020B0604020202020204" pitchFamily="34" charset="0"/>
                        <a:buChar char="•"/>
                      </a:pPr>
                      <a:r>
                        <a:rPr lang="en-US" sz="1200" b="0" dirty="0">
                          <a:solidFill>
                            <a:schemeClr val="tx1"/>
                          </a:solidFill>
                        </a:rPr>
                        <a:t>Grade 2</a:t>
                      </a:r>
                    </a:p>
                    <a:p>
                      <a:pPr marL="285750" indent="-285750">
                        <a:buFont typeface="Arial" panose="020B0604020202020204" pitchFamily="34" charset="0"/>
                        <a:buChar char="•"/>
                      </a:pPr>
                      <a:r>
                        <a:rPr lang="en-US" sz="1200" b="0" dirty="0">
                          <a:solidFill>
                            <a:schemeClr val="tx1"/>
                          </a:solidFill>
                        </a:rPr>
                        <a:t>Led to dose reduction</a:t>
                      </a:r>
                    </a:p>
                    <a:p>
                      <a:pPr marL="285750" indent="-285750">
                        <a:buFont typeface="Arial" panose="020B0604020202020204" pitchFamily="34" charset="0"/>
                        <a:buChar char="•"/>
                      </a:pPr>
                      <a:r>
                        <a:rPr lang="en-US" sz="1200" b="0" dirty="0">
                          <a:solidFill>
                            <a:schemeClr val="tx1"/>
                          </a:solidFill>
                        </a:rPr>
                        <a:t>Led to treatment d/c </a:t>
                      </a:r>
                    </a:p>
                    <a:p>
                      <a:pPr marL="285750" indent="-285750">
                        <a:buFont typeface="Arial" panose="020B0604020202020204" pitchFamily="34" charset="0"/>
                        <a:buChar char="•"/>
                      </a:pPr>
                      <a:r>
                        <a:rPr lang="en-US" sz="1200" b="0" dirty="0">
                          <a:solidFill>
                            <a:schemeClr val="tx1"/>
                          </a:solidFill>
                        </a:rPr>
                        <a:t>Received antidiarrheal</a:t>
                      </a:r>
                    </a:p>
                    <a:p>
                      <a:pPr marL="402336" lvl="1" indent="-285750">
                        <a:buFont typeface="Poppins" panose="00000500000000000000" pitchFamily="2" charset="0"/>
                        <a:buChar char="−"/>
                      </a:pPr>
                      <a:r>
                        <a:rPr lang="en-US" sz="1200" b="0" dirty="0">
                          <a:solidFill>
                            <a:schemeClr val="tx1"/>
                          </a:solidFill>
                        </a:rPr>
                        <a:t>Loperamide</a:t>
                      </a:r>
                    </a:p>
                    <a:p>
                      <a:pPr marL="402336" lvl="1" indent="-285750">
                        <a:buFont typeface="Poppins" panose="00000500000000000000" pitchFamily="2" charset="0"/>
                        <a:buChar char="−"/>
                      </a:pPr>
                      <a:r>
                        <a:rPr lang="en-US" sz="1200" b="0" dirty="0">
                          <a:solidFill>
                            <a:schemeClr val="tx1"/>
                          </a:solidFill>
                        </a:rPr>
                        <a:t>Atropine</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1200" b="0" dirty="0">
                        <a:solidFill>
                          <a:schemeClr val="tx1"/>
                        </a:solidFill>
                      </a:endParaRPr>
                    </a:p>
                    <a:p>
                      <a:pPr algn="ctr"/>
                      <a:r>
                        <a:rPr lang="en-US" sz="1200" b="0" dirty="0">
                          <a:solidFill>
                            <a:schemeClr val="tx1"/>
                          </a:solidFill>
                        </a:rPr>
                        <a:t>37</a:t>
                      </a:r>
                    </a:p>
                    <a:p>
                      <a:pPr algn="ctr"/>
                      <a:r>
                        <a:rPr lang="en-US" sz="1200" b="0" dirty="0">
                          <a:solidFill>
                            <a:schemeClr val="tx1"/>
                          </a:solidFill>
                        </a:rPr>
                        <a:t>24</a:t>
                      </a:r>
                    </a:p>
                    <a:p>
                      <a:pPr algn="ctr"/>
                      <a:r>
                        <a:rPr lang="en-US" sz="1200" b="0" dirty="0">
                          <a:solidFill>
                            <a:schemeClr val="tx1"/>
                          </a:solidFill>
                        </a:rPr>
                        <a:t>5</a:t>
                      </a:r>
                    </a:p>
                    <a:p>
                      <a:pPr algn="ctr"/>
                      <a:r>
                        <a:rPr lang="en-US" sz="1200" b="0" dirty="0">
                          <a:solidFill>
                            <a:schemeClr val="tx1"/>
                          </a:solidFill>
                        </a:rPr>
                        <a:t>Not reported</a:t>
                      </a:r>
                    </a:p>
                    <a:p>
                      <a:pPr algn="ctr"/>
                      <a:endParaRPr lang="en-US" sz="1200" b="0" dirty="0">
                        <a:solidFill>
                          <a:schemeClr val="tx1"/>
                        </a:solidFill>
                      </a:endParaRPr>
                    </a:p>
                    <a:p>
                      <a:pPr algn="ctr"/>
                      <a:r>
                        <a:rPr lang="en-US" sz="1200" b="0" dirty="0">
                          <a:solidFill>
                            <a:schemeClr val="tx1"/>
                          </a:solidFill>
                        </a:rPr>
                        <a:t>90</a:t>
                      </a:r>
                    </a:p>
                    <a:p>
                      <a:pPr algn="ctr"/>
                      <a:r>
                        <a:rPr lang="en-US" sz="1200" b="0" dirty="0">
                          <a:solidFill>
                            <a:schemeClr val="tx1"/>
                          </a:solidFill>
                        </a:rPr>
                        <a:t>12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1200" b="0" dirty="0">
                        <a:solidFill>
                          <a:schemeClr val="tx1"/>
                        </a:solidFill>
                      </a:endParaRPr>
                    </a:p>
                    <a:p>
                      <a:pPr algn="ctr"/>
                      <a:r>
                        <a:rPr lang="en-US" sz="1200" b="0" dirty="0">
                          <a:solidFill>
                            <a:schemeClr val="tx1"/>
                          </a:solidFill>
                        </a:rPr>
                        <a:t>17</a:t>
                      </a:r>
                    </a:p>
                    <a:p>
                      <a:pPr algn="ctr"/>
                      <a:r>
                        <a:rPr lang="en-US" sz="1200" b="0" dirty="0">
                          <a:solidFill>
                            <a:schemeClr val="tx1"/>
                          </a:solidFill>
                        </a:rPr>
                        <a:t>10</a:t>
                      </a:r>
                    </a:p>
                    <a:p>
                      <a:pPr algn="ctr"/>
                      <a:r>
                        <a:rPr lang="en-US" sz="1200" b="0" dirty="0">
                          <a:solidFill>
                            <a:schemeClr val="tx1"/>
                          </a:solidFill>
                        </a:rPr>
                        <a:t>1</a:t>
                      </a:r>
                    </a:p>
                    <a:p>
                      <a:pPr algn="ctr"/>
                      <a:r>
                        <a:rPr lang="en-US" sz="1200" b="0" dirty="0">
                          <a:solidFill>
                            <a:schemeClr val="tx1"/>
                          </a:solidFill>
                        </a:rPr>
                        <a:t>&lt;1</a:t>
                      </a:r>
                    </a:p>
                    <a:p>
                      <a:pPr algn="ctr"/>
                      <a:endParaRPr lang="en-US" sz="1200" b="0" dirty="0">
                        <a:solidFill>
                          <a:schemeClr val="tx1"/>
                        </a:solidFill>
                      </a:endParaRPr>
                    </a:p>
                    <a:p>
                      <a:pPr algn="ctr"/>
                      <a:r>
                        <a:rPr lang="en-US" sz="1200" b="0" dirty="0">
                          <a:solidFill>
                            <a:schemeClr val="tx1"/>
                          </a:solidFill>
                        </a:rPr>
                        <a:t>77</a:t>
                      </a:r>
                    </a:p>
                    <a:p>
                      <a:pPr algn="ctr"/>
                      <a:r>
                        <a:rPr lang="en-US" sz="1200" b="0" dirty="0">
                          <a:solidFill>
                            <a:schemeClr val="tx1"/>
                          </a:solidFill>
                        </a:rPr>
                        <a:t>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0714443"/>
                  </a:ext>
                </a:extLst>
              </a:tr>
              <a:tr h="394559">
                <a:tc>
                  <a:txBody>
                    <a:bodyPr/>
                    <a:lstStyle/>
                    <a:p>
                      <a:pPr marL="0" indent="0">
                        <a:buFont typeface="Arial" panose="020B0604020202020204" pitchFamily="34" charset="0"/>
                        <a:buNone/>
                      </a:pPr>
                      <a:r>
                        <a:rPr lang="en-US" sz="1200" b="0" dirty="0">
                          <a:solidFill>
                            <a:schemeClr val="tx1"/>
                          </a:solidFill>
                        </a:rPr>
                        <a:t>Neutropenia</a:t>
                      </a:r>
                    </a:p>
                    <a:p>
                      <a:pPr marL="285750" indent="-285750">
                        <a:buFont typeface="Arial" panose="020B0604020202020204" pitchFamily="34" charset="0"/>
                        <a:buChar char="•"/>
                      </a:pPr>
                      <a:r>
                        <a:rPr lang="en-US" sz="1200" b="0" dirty="0">
                          <a:solidFill>
                            <a:schemeClr val="tx1"/>
                          </a:solidFill>
                        </a:rPr>
                        <a:t>Led to dose reduction</a:t>
                      </a:r>
                    </a:p>
                    <a:p>
                      <a:pPr marL="285750" indent="-285750">
                        <a:buFont typeface="Arial" panose="020B0604020202020204" pitchFamily="34" charset="0"/>
                        <a:buChar char="•"/>
                      </a:pPr>
                      <a:r>
                        <a:rPr lang="en-US" sz="1200" b="0" dirty="0">
                          <a:solidFill>
                            <a:schemeClr val="tx1"/>
                          </a:solidFill>
                        </a:rPr>
                        <a:t>Led to treatment d/c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endParaRPr lang="en-US" sz="1200" b="0" dirty="0">
                        <a:solidFill>
                          <a:schemeClr val="tx1"/>
                        </a:solidFill>
                      </a:endParaRPr>
                    </a:p>
                    <a:p>
                      <a:pPr algn="ctr"/>
                      <a:r>
                        <a:rPr lang="en-US" sz="1200" b="0" dirty="0">
                          <a:solidFill>
                            <a:schemeClr val="tx1"/>
                          </a:solidFill>
                        </a:rPr>
                        <a:t>19</a:t>
                      </a:r>
                    </a:p>
                    <a:p>
                      <a:pPr algn="ctr"/>
                      <a:r>
                        <a:rPr lang="en-US" sz="1200" b="0" dirty="0">
                          <a:solidFill>
                            <a:schemeClr val="tx1"/>
                          </a:solidFill>
                        </a:rPr>
                        <a:t>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endParaRPr lang="en-US" sz="1200" b="0" dirty="0">
                        <a:solidFill>
                          <a:schemeClr val="tx1"/>
                        </a:solidFill>
                      </a:endParaRPr>
                    </a:p>
                    <a:p>
                      <a:pPr algn="ctr"/>
                      <a:r>
                        <a:rPr lang="en-US" sz="1200" b="0" dirty="0">
                          <a:solidFill>
                            <a:schemeClr val="tx1"/>
                          </a:solidFill>
                        </a:rPr>
                        <a:t>18</a:t>
                      </a:r>
                    </a:p>
                    <a:p>
                      <a:pPr algn="ctr"/>
                      <a:r>
                        <a:rPr lang="en-US" sz="1200" b="0" dirty="0">
                          <a:solidFill>
                            <a:schemeClr val="tx1"/>
                          </a:solidFill>
                        </a:rPr>
                        <a:t>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914441675"/>
                  </a:ext>
                </a:extLst>
              </a:tr>
            </a:tbl>
          </a:graphicData>
        </a:graphic>
      </p:graphicFrame>
    </p:spTree>
    <p:extLst>
      <p:ext uri="{BB962C8B-B14F-4D97-AF65-F5344CB8AC3E}">
        <p14:creationId xmlns:p14="http://schemas.microsoft.com/office/powerpoint/2010/main" val="4047076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251ACF0-CFA8-2E8E-7E6D-39EF55EB360D}"/>
              </a:ext>
            </a:extLst>
          </p:cNvPr>
          <p:cNvSpPr>
            <a:spLocks noGrp="1"/>
          </p:cNvSpPr>
          <p:nvPr>
            <p:ph type="title"/>
          </p:nvPr>
        </p:nvSpPr>
        <p:spPr/>
        <p:txBody>
          <a:bodyPr/>
          <a:lstStyle/>
          <a:p>
            <a:r>
              <a:rPr lang="en-US" dirty="0">
                <a:latin typeface="Newsreader ExtraBold"/>
              </a:rPr>
              <a:t>ASCENT-04</a:t>
            </a:r>
            <a:r>
              <a:rPr lang="en-US" dirty="0"/>
              <a:t> Safety Analyses: </a:t>
            </a:r>
            <a:r>
              <a:rPr lang="en-US" altLang="en-US" dirty="0"/>
              <a:t>Management of Neutropenia</a:t>
            </a:r>
            <a:endParaRPr lang="en-US" dirty="0"/>
          </a:p>
        </p:txBody>
      </p:sp>
      <p:sp>
        <p:nvSpPr>
          <p:cNvPr id="5" name="Text Box 15">
            <a:extLst>
              <a:ext uri="{FF2B5EF4-FFF2-40B4-BE49-F238E27FC236}">
                <a16:creationId xmlns:a16="http://schemas.microsoft.com/office/drawing/2014/main" id="{E20BB50A-5B32-1197-1AE1-94DAFC213FBA}"/>
              </a:ext>
            </a:extLst>
          </p:cNvPr>
          <p:cNvSpPr txBox="1">
            <a:spLocks noChangeArrowheads="1"/>
          </p:cNvSpPr>
          <p:nvPr/>
        </p:nvSpPr>
        <p:spPr bwMode="auto">
          <a:xfrm>
            <a:off x="3559175" y="6475512"/>
            <a:ext cx="5732463" cy="153888"/>
          </a:xfrm>
          <a:prstGeom prst="rect">
            <a:avLst/>
          </a:prstGeom>
          <a:noFill/>
          <a:ln>
            <a:noFill/>
          </a:ln>
        </p:spPr>
        <p:txBody>
          <a:bodyPr vert="horz" wrap="square" lIns="0" tIns="0" rIns="0" bIns="0" rtlCol="0" anchor="b">
            <a:spAutoFit/>
          </a:bodyPr>
          <a:lstStyle>
            <a:lvl1pPr marL="0" indent="0" algn="l" defTabSz="914400" rtl="0" eaLnBrk="1" latinLnBrk="0" hangingPunct="1">
              <a:lnSpc>
                <a:spcPct val="100000"/>
              </a:lnSpc>
              <a:spcBef>
                <a:spcPts val="1000"/>
              </a:spcBef>
              <a:buFont typeface="Arial" panose="020B0604020202020204" pitchFamily="34" charset="0"/>
              <a:buNone/>
              <a:defRPr lang="en-US" sz="1000" b="1" kern="1200">
                <a:solidFill>
                  <a:schemeClr val="tx1"/>
                </a:solidFill>
                <a:latin typeface="Arial" charset="0"/>
                <a:ea typeface="+mn-ea"/>
                <a:cs typeface="Poppins" pitchFamily="2" charset="77"/>
              </a:defRPr>
            </a:lvl1pPr>
            <a:lvl2pPr marL="742950" indent="-28575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2pPr>
            <a:lvl3pPr marL="1143000" indent="-22860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3pPr>
            <a:lvl4pPr marL="1600200" indent="-228600" algn="l" defTabSz="914400" rtl="0" eaLnBrk="1" latinLnBrk="0" hangingPunct="1">
              <a:lnSpc>
                <a:spcPct val="110000"/>
              </a:lnSpc>
              <a:spcBef>
                <a:spcPts val="500"/>
              </a:spcBef>
              <a:buFont typeface="Arial" panose="020B0604020202020204" pitchFamily="34" charset="0"/>
              <a:buChar char="•"/>
              <a:defRPr lang="en-US" sz="1000" b="1" kern="1200">
                <a:solidFill>
                  <a:schemeClr val="tx1"/>
                </a:solidFill>
                <a:latin typeface="Arial" charset="0"/>
                <a:ea typeface="+mn-ea"/>
                <a:cs typeface="Poppins" pitchFamily="2" charset="77"/>
              </a:defRPr>
            </a:lvl4pPr>
            <a:lvl5pPr marL="2057400" indent="-22860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5pPr>
            <a:lvl6pPr marL="25146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6pPr>
            <a:lvl7pPr marL="29718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7pPr>
            <a:lvl8pPr marL="34290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8pPr>
            <a:lvl9pPr marL="38862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9pPr>
          </a:lstStyle>
          <a:p>
            <a:pPr>
              <a:spcBef>
                <a:spcPts val="0"/>
              </a:spcBef>
              <a:defRPr/>
            </a:pPr>
            <a:r>
              <a:rPr lang="en-US" altLang="en-US" b="0" spc="-10" dirty="0">
                <a:solidFill>
                  <a:srgbClr val="161616"/>
                </a:solidFill>
                <a:latin typeface="Poppins" pitchFamily="2" charset="77"/>
              </a:rPr>
              <a:t>Kalinsky. SABCS 2025. Abstr PS5-02-28.</a:t>
            </a:r>
            <a:endParaRPr lang="en-US" altLang="en-US" b="0" dirty="0">
              <a:solidFill>
                <a:srgbClr val="161616"/>
              </a:solidFill>
              <a:latin typeface="Poppins" pitchFamily="2" charset="77"/>
            </a:endParaRPr>
          </a:p>
        </p:txBody>
      </p:sp>
      <p:graphicFrame>
        <p:nvGraphicFramePr>
          <p:cNvPr id="6" name="Table 5">
            <a:extLst>
              <a:ext uri="{FF2B5EF4-FFF2-40B4-BE49-F238E27FC236}">
                <a16:creationId xmlns:a16="http://schemas.microsoft.com/office/drawing/2014/main" id="{15A486D4-0BFE-287A-6A11-69FE01E434F7}"/>
              </a:ext>
            </a:extLst>
          </p:cNvPr>
          <p:cNvGraphicFramePr>
            <a:graphicFrameLocks noGrp="1"/>
          </p:cNvGraphicFramePr>
          <p:nvPr>
            <p:extLst>
              <p:ext uri="{D42A27DB-BD31-4B8C-83A1-F6EECF244321}">
                <p14:modId xmlns:p14="http://schemas.microsoft.com/office/powerpoint/2010/main" val="2396080552"/>
              </p:ext>
            </p:extLst>
          </p:nvPr>
        </p:nvGraphicFramePr>
        <p:xfrm>
          <a:off x="231077" y="1346618"/>
          <a:ext cx="11740259" cy="2834640"/>
        </p:xfrm>
        <a:graphic>
          <a:graphicData uri="http://schemas.openxmlformats.org/drawingml/2006/table">
            <a:tbl>
              <a:tblPr firstRow="1" bandRow="1">
                <a:tableStyleId>{5C22544A-7EE6-4342-B048-85BDC9FD1C3A}</a:tableStyleId>
              </a:tblPr>
              <a:tblGrid>
                <a:gridCol w="4277989">
                  <a:extLst>
                    <a:ext uri="{9D8B030D-6E8A-4147-A177-3AD203B41FA5}">
                      <a16:colId xmlns:a16="http://schemas.microsoft.com/office/drawing/2014/main" val="2818525457"/>
                    </a:ext>
                  </a:extLst>
                </a:gridCol>
                <a:gridCol w="1756023">
                  <a:extLst>
                    <a:ext uri="{9D8B030D-6E8A-4147-A177-3AD203B41FA5}">
                      <a16:colId xmlns:a16="http://schemas.microsoft.com/office/drawing/2014/main" val="1542733349"/>
                    </a:ext>
                  </a:extLst>
                </a:gridCol>
                <a:gridCol w="1843825">
                  <a:extLst>
                    <a:ext uri="{9D8B030D-6E8A-4147-A177-3AD203B41FA5}">
                      <a16:colId xmlns:a16="http://schemas.microsoft.com/office/drawing/2014/main" val="252865261"/>
                    </a:ext>
                  </a:extLst>
                </a:gridCol>
                <a:gridCol w="1810900">
                  <a:extLst>
                    <a:ext uri="{9D8B030D-6E8A-4147-A177-3AD203B41FA5}">
                      <a16:colId xmlns:a16="http://schemas.microsoft.com/office/drawing/2014/main" val="3921423969"/>
                    </a:ext>
                  </a:extLst>
                </a:gridCol>
                <a:gridCol w="2051522">
                  <a:extLst>
                    <a:ext uri="{9D8B030D-6E8A-4147-A177-3AD203B41FA5}">
                      <a16:colId xmlns:a16="http://schemas.microsoft.com/office/drawing/2014/main" val="2299460549"/>
                    </a:ext>
                  </a:extLst>
                </a:gridCol>
              </a:tblGrid>
              <a:tr h="167429">
                <a:tc rowSpan="2">
                  <a:txBody>
                    <a:bodyPr/>
                    <a:lstStyle/>
                    <a:p>
                      <a:r>
                        <a:rPr lang="en-US" sz="1600" b="1" dirty="0">
                          <a:solidFill>
                            <a:schemeClr val="bg1"/>
                          </a:solidFill>
                        </a:rPr>
                        <a:t>Primary G-CSF Prophylaxis, n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t>SG + Pembro (n = 221)</a:t>
                      </a:r>
                    </a:p>
                  </a:txBody>
                  <a:tcPr anchor="ctr">
                    <a:lnL w="12700" cmpd="sng">
                      <a:noFill/>
                    </a:lnL>
                    <a:lnR w="12700" cmpd="sng">
                      <a:noFill/>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US"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t>Chemo + Pembro (n = 220)</a:t>
                      </a:r>
                    </a:p>
                  </a:txBody>
                  <a:tcPr anchor="ctr">
                    <a:lnL w="12700" cmpd="sng">
                      <a:noFill/>
                    </a:lnL>
                    <a:lnR w="12700" cmpd="sng">
                      <a:noFill/>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US"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extLst>
                  <a:ext uri="{0D108BD9-81ED-4DB2-BD59-A6C34878D82A}">
                    <a16:rowId xmlns:a16="http://schemas.microsoft.com/office/drawing/2014/main" val="3766058988"/>
                  </a:ext>
                </a:extLst>
              </a:tr>
              <a:tr h="289196">
                <a:tc vMerge="1">
                  <a:txBody>
                    <a:bodyPr/>
                    <a:lstStyle/>
                    <a:p>
                      <a:endParaRPr lang="en-US" dirty="0"/>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1"/>
                    </a:solidFill>
                  </a:tcPr>
                </a:tc>
                <a:tc>
                  <a:txBody>
                    <a:bodyPr/>
                    <a:lstStyle/>
                    <a:p>
                      <a:pPr algn="ctr"/>
                      <a:r>
                        <a:rPr lang="en-US" sz="1600" b="1" dirty="0">
                          <a:solidFill>
                            <a:schemeClr val="bg1"/>
                          </a:solidFill>
                        </a:rPr>
                        <a:t>Yes</a:t>
                      </a:r>
                    </a:p>
                    <a:p>
                      <a:pPr algn="ctr"/>
                      <a:r>
                        <a:rPr lang="en-US" sz="1600" b="1" dirty="0">
                          <a:solidFill>
                            <a:schemeClr val="bg1"/>
                          </a:solidFill>
                        </a:rPr>
                        <a:t>(n = 43)</a:t>
                      </a:r>
                    </a:p>
                  </a:txBody>
                  <a:tcPr anchor="ctr">
                    <a:lnL w="12700" cmpd="sng">
                      <a:noFill/>
                    </a:lnL>
                    <a:lnR w="12700" cmpd="sng">
                      <a:noFill/>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US" sz="1600" b="1" dirty="0">
                          <a:solidFill>
                            <a:schemeClr val="bg1"/>
                          </a:solidFill>
                        </a:rPr>
                        <a:t>No</a:t>
                      </a:r>
                    </a:p>
                    <a:p>
                      <a:pPr algn="ctr"/>
                      <a:r>
                        <a:rPr lang="en-US" sz="1600" b="1" dirty="0">
                          <a:solidFill>
                            <a:schemeClr val="bg1"/>
                          </a:solidFill>
                        </a:rPr>
                        <a:t>(n = 178)</a:t>
                      </a:r>
                    </a:p>
                  </a:txBody>
                  <a:tcPr anchor="ctr">
                    <a:lnL w="12700" cmpd="sng">
                      <a:noFill/>
                    </a:lnL>
                    <a:lnR w="12700" cmpd="sng">
                      <a:noFill/>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US" sz="1600" b="1" dirty="0">
                          <a:solidFill>
                            <a:schemeClr val="bg1"/>
                          </a:solidFill>
                        </a:rPr>
                        <a:t>Yes</a:t>
                      </a:r>
                    </a:p>
                    <a:p>
                      <a:pPr algn="ctr"/>
                      <a:r>
                        <a:rPr lang="en-US" sz="1600" b="1" dirty="0">
                          <a:solidFill>
                            <a:schemeClr val="bg1"/>
                          </a:solidFill>
                        </a:rPr>
                        <a:t>(n = 20)</a:t>
                      </a:r>
                    </a:p>
                  </a:txBody>
                  <a:tcPr anchor="ctr">
                    <a:lnL w="12700" cmpd="sng">
                      <a:noFill/>
                    </a:lnL>
                    <a:lnR w="12700" cmpd="sng">
                      <a:noFill/>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US" sz="1600" b="1" dirty="0">
                          <a:solidFill>
                            <a:schemeClr val="bg1"/>
                          </a:solidFill>
                        </a:rPr>
                        <a:t>No</a:t>
                      </a:r>
                    </a:p>
                    <a:p>
                      <a:pPr algn="ctr"/>
                      <a:r>
                        <a:rPr lang="en-US" sz="1600" b="1" dirty="0">
                          <a:solidFill>
                            <a:schemeClr val="bg1"/>
                          </a:solidFill>
                        </a:rPr>
                        <a:t>(n = 200)</a:t>
                      </a:r>
                    </a:p>
                  </a:txBody>
                  <a:tcPr anchor="ctr">
                    <a:lnL w="12700" cmpd="sng">
                      <a:noFill/>
                    </a:lnL>
                    <a:lnR w="12700" cmpd="sng">
                      <a:noFill/>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341668217"/>
                  </a:ext>
                </a:extLst>
              </a:tr>
              <a:tr h="167429">
                <a:tc>
                  <a:txBody>
                    <a:bodyPr/>
                    <a:lstStyle/>
                    <a:p>
                      <a:pPr marL="0" indent="0">
                        <a:buFont typeface="Arial" panose="020B0604020202020204" pitchFamily="34" charset="0"/>
                        <a:buNone/>
                      </a:pPr>
                      <a:r>
                        <a:rPr lang="en-US" sz="1600" dirty="0"/>
                        <a:t>Any grade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600" dirty="0"/>
                        <a:t>20 (47)</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r>
                        <a:rPr lang="en-US" sz="1600" dirty="0"/>
                        <a:t>123 (69)</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r>
                        <a:rPr lang="en-US" sz="1600" dirty="0"/>
                        <a:t>13 (65)</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r>
                        <a:rPr lang="en-US" sz="1600" dirty="0"/>
                        <a:t>119 (60)</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015075455"/>
                  </a:ext>
                </a:extLst>
              </a:tr>
              <a:tr h="167429">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600" dirty="0"/>
                        <a:t>Grade ≥3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t>15 (35)</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t>89 (50)</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t>10 (50)</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t>90 (45)</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374247685"/>
                  </a:ext>
                </a:extLst>
              </a:tr>
              <a:tr h="289196">
                <a:tc>
                  <a:txBody>
                    <a:bodyPr/>
                    <a:lstStyle/>
                    <a:p>
                      <a:r>
                        <a:rPr lang="en-US" sz="1600" b="1" dirty="0">
                          <a:solidFill>
                            <a:schemeClr val="bg1"/>
                          </a:solidFill>
                        </a:rPr>
                        <a:t>Secondary G-CSF Prophylaxis, n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1"/>
                    </a:solidFill>
                  </a:tcPr>
                </a:tc>
                <a:tc>
                  <a:txBody>
                    <a:bodyPr/>
                    <a:lstStyle/>
                    <a:p>
                      <a:pPr algn="ctr"/>
                      <a:r>
                        <a:rPr lang="en-US" sz="1600" b="1" dirty="0">
                          <a:solidFill>
                            <a:schemeClr val="bg1"/>
                          </a:solidFill>
                        </a:rPr>
                        <a:t>Yes</a:t>
                      </a:r>
                    </a:p>
                    <a:p>
                      <a:pPr algn="ctr"/>
                      <a:r>
                        <a:rPr lang="en-US" sz="1600" b="1" dirty="0">
                          <a:solidFill>
                            <a:schemeClr val="bg1"/>
                          </a:solidFill>
                        </a:rPr>
                        <a:t>(n = 75)</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1"/>
                    </a:solidFill>
                  </a:tcPr>
                </a:tc>
                <a:tc>
                  <a:txBody>
                    <a:bodyPr/>
                    <a:lstStyle/>
                    <a:p>
                      <a:pPr algn="ctr"/>
                      <a:r>
                        <a:rPr lang="en-US" sz="1600" b="1" dirty="0">
                          <a:solidFill>
                            <a:schemeClr val="bg1"/>
                          </a:solidFill>
                        </a:rPr>
                        <a:t>No</a:t>
                      </a:r>
                    </a:p>
                    <a:p>
                      <a:pPr algn="ctr"/>
                      <a:r>
                        <a:rPr lang="en-US" sz="1600" b="1" dirty="0">
                          <a:solidFill>
                            <a:schemeClr val="bg1"/>
                          </a:solidFill>
                        </a:rPr>
                        <a:t>(n = 47)</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1"/>
                    </a:solidFill>
                  </a:tcPr>
                </a:tc>
                <a:tc>
                  <a:txBody>
                    <a:bodyPr/>
                    <a:lstStyle/>
                    <a:p>
                      <a:pPr algn="ctr"/>
                      <a:r>
                        <a:rPr lang="en-US" sz="1600" b="1" dirty="0">
                          <a:solidFill>
                            <a:schemeClr val="bg1"/>
                          </a:solidFill>
                        </a:rPr>
                        <a:t>Yes</a:t>
                      </a:r>
                    </a:p>
                    <a:p>
                      <a:pPr algn="ctr"/>
                      <a:r>
                        <a:rPr lang="en-US" sz="1600" b="1" dirty="0">
                          <a:solidFill>
                            <a:schemeClr val="bg1"/>
                          </a:solidFill>
                        </a:rPr>
                        <a:t>(n = 37)</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1"/>
                    </a:solidFill>
                  </a:tcPr>
                </a:tc>
                <a:tc>
                  <a:txBody>
                    <a:bodyPr/>
                    <a:lstStyle/>
                    <a:p>
                      <a:pPr algn="ctr"/>
                      <a:r>
                        <a:rPr lang="en-US" sz="1600" b="1" dirty="0">
                          <a:solidFill>
                            <a:schemeClr val="bg1"/>
                          </a:solidFill>
                        </a:rPr>
                        <a:t>No</a:t>
                      </a:r>
                    </a:p>
                    <a:p>
                      <a:pPr algn="ctr"/>
                      <a:r>
                        <a:rPr lang="en-US" sz="1600" b="1" dirty="0">
                          <a:solidFill>
                            <a:schemeClr val="bg1"/>
                          </a:solidFill>
                        </a:rPr>
                        <a:t>(n = 81)</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697294648"/>
                  </a:ext>
                </a:extLst>
              </a:tr>
              <a:tr h="167429">
                <a:tc>
                  <a:txBody>
                    <a:bodyPr/>
                    <a:lstStyle/>
                    <a:p>
                      <a:pPr marL="0" indent="0">
                        <a:buFont typeface="Arial" panose="020B0604020202020204" pitchFamily="34" charset="0"/>
                        <a:buNone/>
                      </a:pPr>
                      <a:r>
                        <a:rPr lang="en-US" sz="1600" dirty="0"/>
                        <a:t>Any grade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600" dirty="0"/>
                        <a:t>55 (73)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600" dirty="0"/>
                        <a:t>30 (64)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600" dirty="0"/>
                        <a:t>20 (54)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600" dirty="0"/>
                        <a:t>49 (60)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62332445"/>
                  </a:ext>
                </a:extLst>
              </a:tr>
              <a:tr h="167429">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600" dirty="0"/>
                        <a:t>Grade ≥3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a:t>34 (45)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a:t>16 (34)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a:t>11 (30)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a:t>36 (44)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397279916"/>
                  </a:ext>
                </a:extLst>
              </a:tr>
            </a:tbl>
          </a:graphicData>
        </a:graphic>
      </p:graphicFrame>
      <p:sp>
        <p:nvSpPr>
          <p:cNvPr id="7" name="TextBox 6">
            <a:extLst>
              <a:ext uri="{FF2B5EF4-FFF2-40B4-BE49-F238E27FC236}">
                <a16:creationId xmlns:a16="http://schemas.microsoft.com/office/drawing/2014/main" id="{CE5757C9-6741-F3AD-EB64-5C2500B5FA24}"/>
              </a:ext>
            </a:extLst>
          </p:cNvPr>
          <p:cNvSpPr txBox="1"/>
          <p:nvPr/>
        </p:nvSpPr>
        <p:spPr>
          <a:xfrm>
            <a:off x="231077" y="4817094"/>
            <a:ext cx="11740261" cy="775124"/>
          </a:xfrm>
          <a:prstGeom prst="rect">
            <a:avLst/>
          </a:prstGeom>
        </p:spPr>
        <p:txBody>
          <a:bodyPr vert="horz" wrap="square" lIns="0" tIns="0" rIns="0" bIns="0" rtlCol="0">
            <a:noAutofit/>
          </a:bodyPr>
          <a:lstStyle/>
          <a:p>
            <a:pPr marL="283464" indent="-283464" algn="l">
              <a:spcBef>
                <a:spcPts val="1000"/>
              </a:spcBef>
              <a:buFont typeface="Arial" panose="020B0604020202020204" pitchFamily="34" charset="0"/>
              <a:buChar char="•"/>
            </a:pPr>
            <a:r>
              <a:rPr lang="en-US" sz="2000" dirty="0"/>
              <a:t>In patients treated with SG + pembro, use of primary G-CSF was associated with less frequent and severe neutropenia</a:t>
            </a:r>
          </a:p>
        </p:txBody>
      </p:sp>
      <p:sp>
        <p:nvSpPr>
          <p:cNvPr id="2" name="TextBox 1">
            <a:extLst>
              <a:ext uri="{FF2B5EF4-FFF2-40B4-BE49-F238E27FC236}">
                <a16:creationId xmlns:a16="http://schemas.microsoft.com/office/drawing/2014/main" id="{B614E8E5-C30E-AF20-C779-3A7B0817AE1B}"/>
              </a:ext>
            </a:extLst>
          </p:cNvPr>
          <p:cNvSpPr txBox="1"/>
          <p:nvPr/>
        </p:nvSpPr>
        <p:spPr>
          <a:xfrm>
            <a:off x="231077" y="4367199"/>
            <a:ext cx="8915400" cy="263954"/>
          </a:xfrm>
          <a:prstGeom prst="rect">
            <a:avLst/>
          </a:prstGeom>
        </p:spPr>
        <p:txBody>
          <a:bodyPr vert="horz" wrap="none" lIns="0" tIns="0" rIns="0" bIns="0" rtlCol="0">
            <a:noAutofit/>
          </a:bodyPr>
          <a:lstStyle/>
          <a:p>
            <a:pPr algn="l"/>
            <a:r>
              <a:rPr lang="en-US" sz="1200" dirty="0"/>
              <a:t>*Includes patients eligible for secondary G-CSF and excludes patients who received primary G-CSF prophylaxis.</a:t>
            </a:r>
          </a:p>
        </p:txBody>
      </p:sp>
    </p:spTree>
    <p:extLst>
      <p:ext uri="{BB962C8B-B14F-4D97-AF65-F5344CB8AC3E}">
        <p14:creationId xmlns:p14="http://schemas.microsoft.com/office/powerpoint/2010/main" val="22409229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D82D27-337F-DFA4-A984-C006787A9426}"/>
            </a:ext>
          </a:extLst>
        </p:cNvPr>
        <p:cNvGrpSpPr/>
        <p:nvPr/>
      </p:nvGrpSpPr>
      <p:grpSpPr>
        <a:xfrm>
          <a:off x="0" y="0"/>
          <a:ext cx="0" cy="0"/>
          <a:chOff x="0" y="0"/>
          <a:chExt cx="0" cy="0"/>
        </a:xfrm>
      </p:grpSpPr>
      <p:sp>
        <p:nvSpPr>
          <p:cNvPr id="10244" name="Content Placeholder 12">
            <a:extLst>
              <a:ext uri="{FF2B5EF4-FFF2-40B4-BE49-F238E27FC236}">
                <a16:creationId xmlns:a16="http://schemas.microsoft.com/office/drawing/2014/main" id="{DB475B4E-0A9A-B301-CDBD-15C0FF465F04}"/>
              </a:ext>
            </a:extLst>
          </p:cNvPr>
          <p:cNvSpPr>
            <a:spLocks noGrp="1"/>
          </p:cNvSpPr>
          <p:nvPr>
            <p:ph idx="1"/>
          </p:nvPr>
        </p:nvSpPr>
        <p:spPr/>
        <p:txBody>
          <a:bodyPr/>
          <a:lstStyle/>
          <a:p>
            <a:pPr marL="285750" indent="-285750">
              <a:buFont typeface="Arial" panose="020B0604020202020204" pitchFamily="34" charset="0"/>
              <a:buChar char="•"/>
            </a:pPr>
            <a:r>
              <a:rPr lang="en-US" altLang="en-US" sz="1800" dirty="0"/>
              <a:t>In the safety analyses from the phase III ASCENT-04 trial, first-line treatment with SG + pembrolizumab for PD-L1–positive mTNBC was associated with a consistent safety profile as observed in previously published breast cancer studies</a:t>
            </a:r>
          </a:p>
          <a:p>
            <a:pPr marL="285750" indent="-285750">
              <a:buFont typeface="Arial" panose="020B0604020202020204" pitchFamily="34" charset="0"/>
              <a:buChar char="•"/>
            </a:pPr>
            <a:r>
              <a:rPr lang="en-US" altLang="en-US" sz="1800" dirty="0"/>
              <a:t>After adjusting for SG treatment exposure (with SG + pembro vs chemo + pembro):</a:t>
            </a:r>
          </a:p>
          <a:p>
            <a:pPr marL="517525" lvl="1" indent="-285750">
              <a:spcBef>
                <a:spcPts val="600"/>
              </a:spcBef>
              <a:buFont typeface="Calibri" panose="020F0502020204030204" pitchFamily="34" charset="0"/>
              <a:buChar char="─"/>
            </a:pPr>
            <a:r>
              <a:rPr lang="en-US" altLang="en-US" sz="1600" dirty="0"/>
              <a:t>TEAEs leading to treatment discontinuation: 12% vs 31% </a:t>
            </a:r>
          </a:p>
          <a:p>
            <a:pPr marL="517525" lvl="1" indent="-285750">
              <a:spcBef>
                <a:spcPts val="600"/>
              </a:spcBef>
              <a:buFont typeface="Calibri" panose="020F0502020204030204" pitchFamily="34" charset="0"/>
              <a:buChar char="─"/>
            </a:pPr>
            <a:r>
              <a:rPr lang="en-US" altLang="en-US" sz="1600" dirty="0"/>
              <a:t>Rates of TEAEs leading to dose reduction: 35% vs 44% </a:t>
            </a:r>
          </a:p>
          <a:p>
            <a:pPr marL="517525" lvl="1" indent="-285750">
              <a:spcBef>
                <a:spcPts val="600"/>
              </a:spcBef>
              <a:buFont typeface="Calibri" panose="020F0502020204030204" pitchFamily="34" charset="0"/>
              <a:buChar char="─"/>
            </a:pPr>
            <a:r>
              <a:rPr lang="en-US" altLang="en-US" sz="1600" dirty="0"/>
              <a:t>Rates of diarrhea/colitis: 70% vs 29%/6% vs 1%</a:t>
            </a:r>
          </a:p>
          <a:p>
            <a:pPr marL="517525" lvl="1" indent="-285750">
              <a:spcBef>
                <a:spcPts val="600"/>
              </a:spcBef>
              <a:buFont typeface="Calibri" panose="020F0502020204030204" pitchFamily="34" charset="0"/>
              <a:buChar char="─"/>
            </a:pPr>
            <a:r>
              <a:rPr lang="en-US" altLang="en-US" sz="1600" dirty="0"/>
              <a:t>Rates of most immune-mediated AEs: 30% vs 40%</a:t>
            </a:r>
          </a:p>
          <a:p>
            <a:pPr marL="285750" indent="-285750">
              <a:buFont typeface="Arial" panose="020B0604020202020204" pitchFamily="34" charset="0"/>
              <a:buChar char="•"/>
            </a:pPr>
            <a:r>
              <a:rPr lang="en-US" altLang="en-US" sz="1800" dirty="0"/>
              <a:t>Time to onset of diarrhea was shorter among patients on the SG + pembro arm, but time to onset of neutropenia and duration of diarrhea/neutropenia were comparable between arms; both manageable with supportive care</a:t>
            </a:r>
          </a:p>
          <a:p>
            <a:pPr marL="285750" indent="-285750">
              <a:buFont typeface="Arial" panose="020B0604020202020204" pitchFamily="34" charset="0"/>
              <a:buChar char="•"/>
            </a:pPr>
            <a:r>
              <a:rPr lang="en-US" altLang="en-US" sz="1800" dirty="0"/>
              <a:t>Investigators concluded that these data support use of SG + pembro as an effective treatment option with manageable toxicity for patients with PD-L1–positive metastatic TNBC</a:t>
            </a:r>
          </a:p>
          <a:p>
            <a:pPr marL="517525" lvl="1" indent="-285750">
              <a:buFont typeface="Arial" panose="020B0604020202020204" pitchFamily="34" charset="0"/>
              <a:buChar char="•"/>
            </a:pPr>
            <a:endParaRPr lang="en-US" altLang="en-US" sz="1400" dirty="0"/>
          </a:p>
        </p:txBody>
      </p:sp>
      <p:sp>
        <p:nvSpPr>
          <p:cNvPr id="10243" name="Rectangle 4">
            <a:extLst>
              <a:ext uri="{FF2B5EF4-FFF2-40B4-BE49-F238E27FC236}">
                <a16:creationId xmlns:a16="http://schemas.microsoft.com/office/drawing/2014/main" id="{2026A439-8529-6B4C-B145-B93CE97EB569}"/>
              </a:ext>
            </a:extLst>
          </p:cNvPr>
          <p:cNvSpPr>
            <a:spLocks noGrp="1" noChangeArrowheads="1"/>
          </p:cNvSpPr>
          <p:nvPr>
            <p:ph type="title"/>
          </p:nvPr>
        </p:nvSpPr>
        <p:spPr>
          <a:xfrm>
            <a:off x="231078" y="534083"/>
            <a:ext cx="11740260" cy="496290"/>
          </a:xfrm>
        </p:spPr>
        <p:txBody>
          <a:bodyPr/>
          <a:lstStyle/>
          <a:p>
            <a:r>
              <a:rPr lang="en-US" dirty="0">
                <a:latin typeface="Newsreader ExtraBold"/>
              </a:rPr>
              <a:t>ASCENT-04</a:t>
            </a:r>
            <a:r>
              <a:rPr lang="en-US" dirty="0"/>
              <a:t> Safety Analyses:</a:t>
            </a:r>
            <a:r>
              <a:rPr lang="en-US" altLang="en-US" dirty="0"/>
              <a:t> </a:t>
            </a:r>
            <a:r>
              <a:rPr lang="en-US" dirty="0"/>
              <a:t>Investigators’ Conclusions</a:t>
            </a:r>
            <a:endParaRPr lang="en-US" altLang="en-US" dirty="0"/>
          </a:p>
        </p:txBody>
      </p:sp>
      <p:sp>
        <p:nvSpPr>
          <p:cNvPr id="4" name="Text Box 15">
            <a:extLst>
              <a:ext uri="{FF2B5EF4-FFF2-40B4-BE49-F238E27FC236}">
                <a16:creationId xmlns:a16="http://schemas.microsoft.com/office/drawing/2014/main" id="{B8FD5DA6-DF21-0E59-BD19-081994CB0052}"/>
              </a:ext>
            </a:extLst>
          </p:cNvPr>
          <p:cNvSpPr txBox="1">
            <a:spLocks noChangeArrowheads="1"/>
          </p:cNvSpPr>
          <p:nvPr/>
        </p:nvSpPr>
        <p:spPr bwMode="auto">
          <a:xfrm>
            <a:off x="3559175" y="6475512"/>
            <a:ext cx="5732463" cy="153888"/>
          </a:xfrm>
          <a:prstGeom prst="rect">
            <a:avLst/>
          </a:prstGeom>
          <a:noFill/>
          <a:ln>
            <a:noFill/>
          </a:ln>
        </p:spPr>
        <p:txBody>
          <a:bodyPr vert="horz" wrap="square" lIns="0" tIns="0" rIns="0" bIns="0" rtlCol="0" anchor="b">
            <a:spAutoFit/>
          </a:bodyPr>
          <a:lstStyle>
            <a:lvl1pPr marL="0" indent="0" algn="l" defTabSz="914400" rtl="0" eaLnBrk="1" latinLnBrk="0" hangingPunct="1">
              <a:lnSpc>
                <a:spcPct val="100000"/>
              </a:lnSpc>
              <a:spcBef>
                <a:spcPts val="1000"/>
              </a:spcBef>
              <a:buFont typeface="Arial" panose="020B0604020202020204" pitchFamily="34" charset="0"/>
              <a:buNone/>
              <a:defRPr lang="en-US" sz="1000" b="1" kern="1200">
                <a:solidFill>
                  <a:schemeClr val="tx1"/>
                </a:solidFill>
                <a:latin typeface="Arial" charset="0"/>
                <a:ea typeface="+mn-ea"/>
                <a:cs typeface="Poppins" pitchFamily="2" charset="77"/>
              </a:defRPr>
            </a:lvl1pPr>
            <a:lvl2pPr marL="742950" indent="-28575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2pPr>
            <a:lvl3pPr marL="1143000" indent="-22860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3pPr>
            <a:lvl4pPr marL="1600200" indent="-228600" algn="l" defTabSz="914400" rtl="0" eaLnBrk="1" latinLnBrk="0" hangingPunct="1">
              <a:lnSpc>
                <a:spcPct val="110000"/>
              </a:lnSpc>
              <a:spcBef>
                <a:spcPts val="500"/>
              </a:spcBef>
              <a:buFont typeface="Arial" panose="020B0604020202020204" pitchFamily="34" charset="0"/>
              <a:buChar char="•"/>
              <a:defRPr lang="en-US" sz="1000" b="1" kern="1200">
                <a:solidFill>
                  <a:schemeClr val="tx1"/>
                </a:solidFill>
                <a:latin typeface="Arial" charset="0"/>
                <a:ea typeface="+mn-ea"/>
                <a:cs typeface="Poppins" pitchFamily="2" charset="77"/>
              </a:defRPr>
            </a:lvl4pPr>
            <a:lvl5pPr marL="2057400" indent="-22860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5pPr>
            <a:lvl6pPr marL="25146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6pPr>
            <a:lvl7pPr marL="29718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7pPr>
            <a:lvl8pPr marL="34290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8pPr>
            <a:lvl9pPr marL="38862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9pPr>
          </a:lstStyle>
          <a:p>
            <a:pPr>
              <a:spcBef>
                <a:spcPts val="0"/>
              </a:spcBef>
              <a:defRPr/>
            </a:pPr>
            <a:r>
              <a:rPr lang="en-US" altLang="en-US" b="0" spc="-10" dirty="0">
                <a:solidFill>
                  <a:srgbClr val="161616"/>
                </a:solidFill>
                <a:latin typeface="Poppins" pitchFamily="2" charset="77"/>
              </a:rPr>
              <a:t>Kalinsky. SABCS 2025. Abstr PS5-02-28.</a:t>
            </a:r>
            <a:endParaRPr lang="en-US" altLang="en-US" b="0" dirty="0">
              <a:solidFill>
                <a:srgbClr val="161616"/>
              </a:solidFill>
              <a:latin typeface="Poppins" pitchFamily="2" charset="77"/>
            </a:endParaRPr>
          </a:p>
        </p:txBody>
      </p:sp>
    </p:spTree>
    <p:extLst>
      <p:ext uri="{BB962C8B-B14F-4D97-AF65-F5344CB8AC3E}">
        <p14:creationId xmlns:p14="http://schemas.microsoft.com/office/powerpoint/2010/main" val="27339787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Rectangle 2">
            <a:extLst>
              <a:ext uri="{FF2B5EF4-FFF2-40B4-BE49-F238E27FC236}">
                <a16:creationId xmlns:a16="http://schemas.microsoft.com/office/drawing/2014/main" id="{8082EA74-AD3C-40A0-A143-D2201E93795E}"/>
              </a:ext>
            </a:extLst>
          </p:cNvPr>
          <p:cNvSpPr>
            <a:spLocks noGrp="1" noChangeArrowheads="1"/>
          </p:cNvSpPr>
          <p:nvPr>
            <p:ph idx="1"/>
          </p:nvPr>
        </p:nvSpPr>
        <p:spPr>
          <a:xfrm>
            <a:off x="231078" y="2262386"/>
            <a:ext cx="11740260" cy="1036181"/>
          </a:xfrm>
        </p:spPr>
        <p:txBody>
          <a:bodyPr/>
          <a:lstStyle/>
          <a:p>
            <a:pPr algn="l"/>
            <a:r>
              <a:rPr lang="en-US" sz="1800" dirty="0"/>
              <a:t>Capsule Summaries of all the key data</a:t>
            </a:r>
          </a:p>
          <a:p>
            <a:pPr algn="l"/>
            <a:r>
              <a:rPr lang="en-US" sz="1800" dirty="0"/>
              <a:t>Additional CME/CE-certified analyses with expert faculty commentary on all the key studies in early and advanced stage breast cancers</a:t>
            </a: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a:xfrm>
            <a:off x="231078" y="1466155"/>
            <a:ext cx="11740260" cy="492944"/>
          </a:xfrm>
        </p:spPr>
        <p:txBody>
          <a:bodyPr/>
          <a:lstStyle/>
          <a:p>
            <a:r>
              <a:rPr lang="en-US" altLang="en-US" dirty="0"/>
              <a:t>Go Online for More Coverage of SABCS 2025!</a:t>
            </a:r>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idx="13"/>
          </p:nvPr>
        </p:nvSpPr>
        <p:spPr>
          <a:xfrm>
            <a:off x="231078" y="4592477"/>
            <a:ext cx="11740260" cy="369332"/>
          </a:xfrm>
        </p:spPr>
        <p:txBody>
          <a:bodyPr/>
          <a:lstStyle/>
          <a:p>
            <a:r>
              <a:rPr lang="en-US" dirty="0">
                <a:hlinkClick r:id="rId3"/>
              </a:rPr>
              <a:t>deceraclinical.com/education</a:t>
            </a:r>
            <a:endParaRPr lang="en-US" dirty="0"/>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161616"/>
              </a:solidFill>
              <a:effectLst/>
              <a:uLnTx/>
              <a:uFillTx/>
              <a:latin typeface="Times" panose="02020603050405020304" pitchFamily="18" charset="0"/>
              <a:ea typeface="+mn-ea"/>
              <a:cs typeface="+mn-cs"/>
            </a:endParaRPr>
          </a:p>
        </p:txBody>
      </p:sp>
    </p:spTree>
  </p:cSld>
  <p:clrMapOvr>
    <a:masterClrMapping/>
  </p:clrMapOvr>
</p:sld>
</file>

<file path=ppt/theme/theme1.xml><?xml version="1.0" encoding="utf-8"?>
<a:theme xmlns:a="http://schemas.openxmlformats.org/drawingml/2006/main" name="4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2.xml><?xml version="1.0" encoding="utf-8"?>
<a:theme xmlns:a="http://schemas.openxmlformats.org/drawingml/2006/main" name="3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3.xml><?xml version="1.0" encoding="utf-8"?>
<a:theme xmlns:a="http://schemas.openxmlformats.org/drawingml/2006/main" name="2_Office">
  <a:themeElements>
    <a:clrScheme name="Decera">
      <a:dk1>
        <a:srgbClr val="161616"/>
      </a:dk1>
      <a:lt1>
        <a:sysClr val="window" lastClr="FFFFFF"/>
      </a:lt1>
      <a:dk2>
        <a:srgbClr val="E5DEC1"/>
      </a:dk2>
      <a:lt2>
        <a:srgbClr val="F9F3D9"/>
      </a:lt2>
      <a:accent1>
        <a:srgbClr val="E04507"/>
      </a:accent1>
      <a:accent2>
        <a:srgbClr val="E3AF64"/>
      </a:accent2>
      <a:accent3>
        <a:srgbClr val="006466"/>
      </a:accent3>
      <a:accent4>
        <a:srgbClr val="D5B4FB"/>
      </a:accent4>
      <a:accent5>
        <a:srgbClr val="2201B2"/>
      </a:accent5>
      <a:accent6>
        <a:srgbClr val="161616"/>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4.xml><?xml version="1.0" encoding="utf-8"?>
<a:theme xmlns:a="http://schemas.openxmlformats.org/drawingml/2006/main" name="1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8B8B92"/>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5.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22fd6914-46d4-4c7e-bbad-46e82841b69d" xsi:nil="true"/>
    <lcf76f155ced4ddcb4097134ff3c332f xmlns="61c28a77-e754-4451-a7ca-87108c003a1f">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D2FC30CF42DED4FB6D1DC8BA31BFD6A" ma:contentTypeVersion="10" ma:contentTypeDescription="Create a new document." ma:contentTypeScope="" ma:versionID="d7bd7e244d04558088dfebb880958b01">
  <xsd:schema xmlns:xsd="http://www.w3.org/2001/XMLSchema" xmlns:xs="http://www.w3.org/2001/XMLSchema" xmlns:p="http://schemas.microsoft.com/office/2006/metadata/properties" xmlns:ns2="61c28a77-e754-4451-a7ca-87108c003a1f" xmlns:ns3="22fd6914-46d4-4c7e-bbad-46e82841b69d" targetNamespace="http://schemas.microsoft.com/office/2006/metadata/properties" ma:root="true" ma:fieldsID="c8e338c0fa9f9f37267e2b9df8e7baa5" ns2:_="" ns3:_="">
    <xsd:import namespace="61c28a77-e754-4451-a7ca-87108c003a1f"/>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1c28a77-e754-4451-a7ca-87108c003a1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496AA6A-C2B7-4AC2-8602-BA1F5B7A8729}">
  <ds:schemaRefs>
    <ds:schemaRef ds:uri="http://purl.org/dc/dcmitype/"/>
    <ds:schemaRef ds:uri="http://schemas.microsoft.com/office/2006/documentManagement/types"/>
    <ds:schemaRef ds:uri="61c28a77-e754-4451-a7ca-87108c003a1f"/>
    <ds:schemaRef ds:uri="http://purl.org/dc/elements/1.1/"/>
    <ds:schemaRef ds:uri="http://schemas.microsoft.com/office/2006/metadata/properties"/>
    <ds:schemaRef ds:uri="http://purl.org/dc/terms/"/>
    <ds:schemaRef ds:uri="22fd6914-46d4-4c7e-bbad-46e82841b69d"/>
    <ds:schemaRef ds:uri="http://www.w3.org/XML/1998/namespace"/>
    <ds:schemaRef ds:uri="http://schemas.microsoft.com/office/infopath/2007/PartnerControls"/>
    <ds:schemaRef ds:uri="http://schemas.openxmlformats.org/package/2006/metadata/core-properties"/>
  </ds:schemaRefs>
</ds:datastoreItem>
</file>

<file path=customXml/itemProps2.xml><?xml version="1.0" encoding="utf-8"?>
<ds:datastoreItem xmlns:ds="http://schemas.openxmlformats.org/officeDocument/2006/customXml" ds:itemID="{555F7C91-0D7F-4CD0-9206-F758D4C6659F}">
  <ds:schemaRefs>
    <ds:schemaRef ds:uri="http://schemas.microsoft.com/sharepoint/v3/contenttype/forms"/>
  </ds:schemaRefs>
</ds:datastoreItem>
</file>

<file path=customXml/itemProps3.xml><?xml version="1.0" encoding="utf-8"?>
<ds:datastoreItem xmlns:ds="http://schemas.openxmlformats.org/officeDocument/2006/customXml" ds:itemID="{12DBED67-A996-4D22-8E22-2F53094E8F6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1c28a77-e754-4451-a7ca-87108c003a1f"/>
    <ds:schemaRef ds:uri="22fd6914-46d4-4c7e-bbad-46e82841b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744</TotalTime>
  <Words>2402</Words>
  <Application>Microsoft Office PowerPoint</Application>
  <PresentationFormat>Widescreen</PresentationFormat>
  <Paragraphs>459</Paragraphs>
  <Slides>11</Slides>
  <Notes>10</Notes>
  <HiddenSlides>0</HiddenSlides>
  <MMClips>0</MMClips>
  <ScaleCrop>false</ScaleCrop>
  <HeadingPairs>
    <vt:vector size="6" baseType="variant">
      <vt:variant>
        <vt:lpstr>Fonts Used</vt:lpstr>
      </vt:variant>
      <vt:variant>
        <vt:i4>9</vt:i4>
      </vt:variant>
      <vt:variant>
        <vt:lpstr>Theme</vt:lpstr>
      </vt:variant>
      <vt:variant>
        <vt:i4>5</vt:i4>
      </vt:variant>
      <vt:variant>
        <vt:lpstr>Slide Titles</vt:lpstr>
      </vt:variant>
      <vt:variant>
        <vt:i4>11</vt:i4>
      </vt:variant>
    </vt:vector>
  </HeadingPairs>
  <TitlesOfParts>
    <vt:vector size="25" baseType="lpstr">
      <vt:lpstr>Aptos</vt:lpstr>
      <vt:lpstr>Arial</vt:lpstr>
      <vt:lpstr>Calibri</vt:lpstr>
      <vt:lpstr>Newsreader ExtraBold</vt:lpstr>
      <vt:lpstr>Newsreader SemiBold</vt:lpstr>
      <vt:lpstr>Poppins</vt:lpstr>
      <vt:lpstr>Poppins Light</vt:lpstr>
      <vt:lpstr>Times</vt:lpstr>
      <vt:lpstr>Wingdings</vt:lpstr>
      <vt:lpstr>4_Office</vt:lpstr>
      <vt:lpstr>3_Office</vt:lpstr>
      <vt:lpstr>2_Office</vt:lpstr>
      <vt:lpstr>1_Office</vt:lpstr>
      <vt:lpstr>2022_CCO_Template</vt:lpstr>
      <vt:lpstr>ASCENT-04: Safety Analysis of Phase III Trial of Pembrolizumab With Sacituzumab Govitecan or Chemotherapy for Previously Untreated PD-L1+ Metastatic TNBC</vt:lpstr>
      <vt:lpstr>About These Slides</vt:lpstr>
      <vt:lpstr>ASCENT-04 Safety Analyses: Background</vt:lpstr>
      <vt:lpstr>ASCENT-04 Safety Analyses: Study Design</vt:lpstr>
      <vt:lpstr>ASCENT-04 Safety Analyses: Baseline Characteristics</vt:lpstr>
      <vt:lpstr>ASCENT-04 Safety Analyses: Exposure-Adjusted Incidence Rates</vt:lpstr>
      <vt:lpstr>ASCENT-04 Safety Analyses: TEAEs of Special Interest With Pembrolizumab </vt:lpstr>
      <vt:lpstr>ASCENT-04 Safety Analyses: Neutropenia and Diarrhea</vt:lpstr>
      <vt:lpstr>ASCENT-04 Safety Analyses: Management of Neutropenia</vt:lpstr>
      <vt:lpstr>ASCENT-04 Safety Analyses: Investigators’ Conclusions</vt:lpstr>
      <vt:lpstr>Go Online for More Coverage of SABCS 2025!</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ASCENT-04: Safety Analysis of Phase III Trial of Pembrolizumab With Sacituzumab Govitecan or Chemotherapy for Previously Untreated PD-L1+ Metastatic TNBC</dc:title>
  <dc:creator>Timothy Quill</dc:creator>
  <cp:lastModifiedBy>Valerie Wenzel</cp:lastModifiedBy>
  <cp:revision>6</cp:revision>
  <dcterms:created xsi:type="dcterms:W3CDTF">2025-12-04T13:55:49Z</dcterms:created>
  <dcterms:modified xsi:type="dcterms:W3CDTF">2025-12-16T22:16:51Z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0x0101002D2FC30CF42DED4FB6D1DC8BA31BFD6A</vt:lpwstr>
  </property>
  <property fmtid="{D5CDD505-2E9C-101B-9397-08002B2CF9AE}" pid="3" name="MediaServiceImageTags">
    <vt:lpwstr/>
  </property>
</Properties>
</file>