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3" r:id="rId7"/>
    <p:sldMasterId id="2147484673" r:id="rId8"/>
    <p:sldMasterId id="2147484682" r:id="rId9"/>
    <p:sldMasterId id="2147484691" r:id="rId10"/>
  </p:sldMasterIdLst>
  <p:notesMasterIdLst>
    <p:notesMasterId r:id="rId22"/>
  </p:notesMasterIdLst>
  <p:handoutMasterIdLst>
    <p:handoutMasterId r:id="rId23"/>
  </p:handoutMasterIdLst>
  <p:sldIdLst>
    <p:sldId id="321" r:id="rId11"/>
    <p:sldId id="560" r:id="rId12"/>
    <p:sldId id="567" r:id="rId13"/>
    <p:sldId id="291" r:id="rId14"/>
    <p:sldId id="561" r:id="rId15"/>
    <p:sldId id="562" r:id="rId16"/>
    <p:sldId id="563" r:id="rId17"/>
    <p:sldId id="564" r:id="rId18"/>
    <p:sldId id="565" r:id="rId19"/>
    <p:sldId id="566" r:id="rId20"/>
    <p:sldId id="318" r:id="rId21"/>
  </p:sldIdLst>
  <p:sldSz cx="12192000" cy="6858000"/>
  <p:notesSz cx="7315200" cy="9601200"/>
  <p:custDataLst>
    <p:tags r:id="rId24"/>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16"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24"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5" clrIdx="3"/>
  <p:cmAuthor id="3" name="ralfieri" initials="ra" lastIdx="2" clrIdx="8"/>
  <p:cmAuthor id="4" name="Megan Capel" initials="MC" lastIdx="19"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30" clrIdx="1"/>
  <p:cmAuthor id="11" name="Kiran D. Mir-Hudgeons" initials="KDM" lastIdx="17"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5" clrIdx="12">
    <p:extLst>
      <p:ext uri="{19B8F6BF-5375-455C-9EA6-DF929625EA0E}">
        <p15:presenceInfo xmlns:p15="http://schemas.microsoft.com/office/powerpoint/2012/main" userId="S::lfowler@practicingclinicians.com::bdc4c4d6-9ded-467c-b80c-330a0ea8ffe4" providerId="AD"/>
      </p:ext>
    </p:extLst>
  </p:cmAuthor>
  <p:cmAuthor id="14" name="Mindy Tanzola" initials="MT" lastIdx="2" clrIdx="13">
    <p:extLst>
      <p:ext uri="{19B8F6BF-5375-455C-9EA6-DF929625EA0E}">
        <p15:presenceInfo xmlns:p15="http://schemas.microsoft.com/office/powerpoint/2012/main" userId="S::mindy@scienceink.com::e94da788-77e6-4b26-ae6d-484e8c0095ed" providerId="AD"/>
      </p:ext>
    </p:extLst>
  </p:cmAuthor>
  <p:cmAuthor id="15" name="Gordon Kelley" initials="GK" lastIdx="8" clrIdx="14">
    <p:extLst>
      <p:ext uri="{19B8F6BF-5375-455C-9EA6-DF929625EA0E}">
        <p15:presenceInfo xmlns:p15="http://schemas.microsoft.com/office/powerpoint/2012/main" userId="S::gkelley@clinicaloptions.com::7e3d11cf-7436-4611-80d7-51121a63678e" providerId="AD"/>
      </p:ext>
    </p:extLst>
  </p:cmAuthor>
  <p:cmAuthor id="16" name="CLINICALOPTIONS\tquill" initials="C" lastIdx="1" clrIdx="15">
    <p:extLst>
      <p:ext uri="{19B8F6BF-5375-455C-9EA6-DF929625EA0E}">
        <p15:presenceInfo xmlns:p15="http://schemas.microsoft.com/office/powerpoint/2012/main" userId="CLINICALOPTIONS\tquill" providerId="None"/>
      </p:ext>
    </p:extLst>
  </p:cmAuthor>
  <p:cmAuthor id="17" name="Christy Seals" initials="CS" lastIdx="3" clrIdx="16">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37" autoAdjust="0"/>
    <p:restoredTop sz="75476" autoAdjust="0"/>
  </p:normalViewPr>
  <p:slideViewPr>
    <p:cSldViewPr snapToGrid="0" showGuides="1">
      <p:cViewPr varScale="1">
        <p:scale>
          <a:sx n="50" d="100"/>
          <a:sy n="50" d="100"/>
        </p:scale>
        <p:origin x="1136" y="52"/>
      </p:cViewPr>
      <p:guideLst>
        <p:guide orient="horz" pos="4128"/>
        <p:guide orient="horz" pos="1008"/>
        <p:guide orient="horz" pos="4032"/>
        <p:guide orient="horz" pos="151"/>
        <p:guide orient="horz" pos="258"/>
        <p:guide orient="horz" pos="3912"/>
        <p:guide orient="horz"/>
        <p:guide pos="329"/>
        <p:guide pos="7416"/>
        <p:guide pos="3843"/>
        <p:guide pos="453"/>
        <p:guide pos="5112"/>
        <p:guide pos="722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2.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1.xml"/><Relationship Id="rId24" Type="http://schemas.openxmlformats.org/officeDocument/2006/relationships/tags" Target="tags/tag1.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handoutMaster" Target="handoutMasters/handoutMaster1.xml"/><Relationship Id="rId28" Type="http://schemas.openxmlformats.org/officeDocument/2006/relationships/theme" Target="theme/theme1.xml"/><Relationship Id="rId10" Type="http://schemas.openxmlformats.org/officeDocument/2006/relationships/slideMaster" Target="slideMasters/slideMaster5.xml"/><Relationship Id="rId19" Type="http://schemas.openxmlformats.org/officeDocument/2006/relationships/slide" Target="slides/slide9.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4.xml"/><Relationship Id="rId22" Type="http://schemas.openxmlformats.org/officeDocument/2006/relationships/notesMaster" Target="notesMasters/notesMaster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ELN, European LeukemiaNet.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2739051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CR, complete response; ELN, European LeukemiaNet; OS, overall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4264960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AML, acute myeloid leukemia; CBF-AML, core binding factor acute myeloid leukemia; CR, complete response; CRh, complete response with partial hematologic recovery; CRi, complete response with incomplete blood count recovery; CRp, complete response with incomplete platelet recovery; ECOG, Eastern Cooperative Oncology Group; EFS, event-free survival; ELN, European LeukemiaNet; HCT, hematopoietic cell transplantation; MLFS, morphologic leukemia-free state; MRD, measurable residual disease; OS, overall survival; PS, performance status; WBC, white blood cell.</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968704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WBC, white blood cell.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997951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CR, complete response; CRh, complete response with partial hematologic recovery; CRp, complete response with incomplete platelet recovery; MLFS, morphologic leukemia-free state.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839879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CR, complete response.</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417896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CR, complete response; MRD, measurable residual disease; OS, overall survival; PFS, progression-free survival. </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130131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AML, acute myeloid leukemia; RBC, red blood cell.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755815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CR, complete response; ELN, European LeukemiaNet; MRD, measurable residual disease; OS, overall survival; PFS, progression-free survival; RBC, red blood cell. </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6896374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20" name="Picture 12">
            <a:extLst>
              <a:ext uri="{FF2B5EF4-FFF2-40B4-BE49-F238E27FC236}">
                <a16:creationId xmlns:a16="http://schemas.microsoft.com/office/drawing/2014/main" id="{39FA180E-C2BE-46AF-AC4E-CD561BB6D6F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1575" y="3665838"/>
            <a:ext cx="60769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holding, woman, hand, table&#10;&#10;Description automatically generated">
            <a:extLst>
              <a:ext uri="{FF2B5EF4-FFF2-40B4-BE49-F238E27FC236}">
                <a16:creationId xmlns:a16="http://schemas.microsoft.com/office/drawing/2014/main" id="{4AF6D221-930B-4605-80B6-CE32FB225A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11575" y="3657600"/>
            <a:ext cx="6086475"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a:extLst>
              <a:ext uri="{FF2B5EF4-FFF2-40B4-BE49-F238E27FC236}">
                <a16:creationId xmlns:a16="http://schemas.microsoft.com/office/drawing/2014/main" id="{0674685D-7653-4B36-B1A2-183715BD998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bwMode="auto">
          <a:xfrm>
            <a:off x="9058987" y="328761"/>
            <a:ext cx="2662401" cy="945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114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7242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708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83739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9682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23763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1373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4">
            <a:extLst>
              <a:ext uri="{FF2B5EF4-FFF2-40B4-BE49-F238E27FC236}">
                <a16:creationId xmlns:a16="http://schemas.microsoft.com/office/drawing/2014/main" id="{53B952E1-F648-442B-B7FD-EE18F8DA468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48638" y="5994400"/>
            <a:ext cx="36861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72016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DE67-98D5-BF42-BA55-69641AC644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3E7353-4A01-614A-8E2C-97452C25F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ACA6CD-3A96-764B-8136-E9678CE640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0D8F689-F715-4645-8F44-E83CC9CA8334}"/>
              </a:ext>
            </a:extLst>
          </p:cNvPr>
          <p:cNvSpPr>
            <a:spLocks noGrp="1"/>
          </p:cNvSpPr>
          <p:nvPr>
            <p:ph type="dt" sz="half" idx="10"/>
          </p:nvPr>
        </p:nvSpPr>
        <p:spPr/>
        <p:txBody>
          <a:bodyPr/>
          <a:lstStyle/>
          <a:p>
            <a:fld id="{EDB14188-E20C-8349-BCA2-5AFDACDFA5A1}" type="datetimeFigureOut">
              <a:rPr lang="en-US" smtClean="0"/>
              <a:t>12/13/2021</a:t>
            </a:fld>
            <a:endParaRPr lang="en-US" dirty="0"/>
          </a:p>
        </p:txBody>
      </p:sp>
      <p:sp>
        <p:nvSpPr>
          <p:cNvPr id="6" name="Footer Placeholder 5">
            <a:extLst>
              <a:ext uri="{FF2B5EF4-FFF2-40B4-BE49-F238E27FC236}">
                <a16:creationId xmlns:a16="http://schemas.microsoft.com/office/drawing/2014/main" id="{6CA06E8A-4A7E-E948-9D19-29F1B96A549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7C8AAC-8D94-E043-8B17-4A0C5E0A61C3}"/>
              </a:ext>
            </a:extLst>
          </p:cNvPr>
          <p:cNvSpPr>
            <a:spLocks noGrp="1"/>
          </p:cNvSpPr>
          <p:nvPr>
            <p:ph type="sldNum" sz="quarter" idx="12"/>
          </p:nvPr>
        </p:nvSpPr>
        <p:spPr/>
        <p:txBody>
          <a:bodyPr/>
          <a:lstStyle/>
          <a:p>
            <a:fld id="{1EE26CAD-0878-A14B-BECD-4D45ECEF0934}" type="slidenum">
              <a:rPr lang="en-US" smtClean="0"/>
              <a:t>‹#›</a:t>
            </a:fld>
            <a:endParaRPr lang="en-US" dirty="0"/>
          </a:p>
        </p:txBody>
      </p:sp>
    </p:spTree>
    <p:extLst>
      <p:ext uri="{BB962C8B-B14F-4D97-AF65-F5344CB8AC3E}">
        <p14:creationId xmlns:p14="http://schemas.microsoft.com/office/powerpoint/2010/main" val="1711296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9624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061413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10182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0325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416107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557519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05900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97946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58762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54451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41665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207995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51561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8151465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1316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6434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41029116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771453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20143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2941441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259210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40977877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0684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7913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9"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47745"/>
      </p:ext>
    </p:extLst>
  </p:cSld>
  <p:clrMap bg1="dk2" tx1="lt1" bg2="dk1" tx2="lt2" accent1="accent1" accent2="accent2" accent3="accent3" accent4="accent4" accent5="accent5" accent6="accent6" hlink="hlink" folHlink="folHlink"/>
  <p:sldLayoutIdLst>
    <p:sldLayoutId id="2147484664" r:id="rId1"/>
    <p:sldLayoutId id="2147484665" r:id="rId2"/>
    <p:sldLayoutId id="2147484666" r:id="rId3"/>
    <p:sldLayoutId id="2147484667" r:id="rId4"/>
    <p:sldLayoutId id="2147484668" r:id="rId5"/>
    <p:sldLayoutId id="2147484669" r:id="rId6"/>
    <p:sldLayoutId id="2147484670" r:id="rId7"/>
    <p:sldLayoutId id="2147484671" r:id="rId8"/>
    <p:sldLayoutId id="2147484672" r:id="rId9"/>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48340122"/>
      </p:ext>
    </p:extLst>
  </p:cSld>
  <p:clrMap bg1="dk2" tx1="lt1" bg2="dk1" tx2="lt2" accent1="accent1" accent2="accent2" accent3="accent3" accent4="accent4" accent5="accent5" accent6="accent6" hlink="hlink" folHlink="folHlink"/>
  <p:sldLayoutIdLst>
    <p:sldLayoutId id="2147484674" r:id="rId1"/>
    <p:sldLayoutId id="2147484675" r:id="rId2"/>
    <p:sldLayoutId id="2147484676" r:id="rId3"/>
    <p:sldLayoutId id="2147484677" r:id="rId4"/>
    <p:sldLayoutId id="2147484678" r:id="rId5"/>
    <p:sldLayoutId id="2147484679" r:id="rId6"/>
    <p:sldLayoutId id="2147484680" r:id="rId7"/>
    <p:sldLayoutId id="2147484681"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369133449"/>
      </p:ext>
    </p:extLst>
  </p:cSld>
  <p:clrMap bg1="dk2" tx1="lt1" bg2="dk1" tx2="lt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3813937504"/>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hyperlink" Target="http://www.clinicaloptions.com/" TargetMode="Externa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9.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9.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9.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9.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9.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9.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9.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9.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Venetoclax/Decitabine for Young Adults </a:t>
            </a:r>
            <a:br>
              <a:rPr lang="en-US" altLang="en-US" sz="4000" dirty="0"/>
            </a:br>
            <a:r>
              <a:rPr lang="en-US" altLang="en-US" sz="4000" dirty="0"/>
              <a:t>With Newly Diagnosed ELN Adverse-Risk AML: Phase II Trial Interim Analysis</a:t>
            </a:r>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Venetoclax and Decitabine in AML: Background</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Content Placeholder 2">
            <a:extLst>
              <a:ext uri="{FF2B5EF4-FFF2-40B4-BE49-F238E27FC236}">
                <a16:creationId xmlns:a16="http://schemas.microsoft.com/office/drawing/2014/main" id="{AFCC66B2-39E2-4780-8EF0-C42DEA5C3F72}"/>
              </a:ext>
            </a:extLst>
          </p:cNvPr>
          <p:cNvSpPr txBox="1">
            <a:spLocks/>
          </p:cNvSpPr>
          <p:nvPr/>
        </p:nvSpPr>
        <p:spPr>
          <a:xfrm>
            <a:off x="604674" y="1489832"/>
            <a:ext cx="10877529"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kern="0" dirty="0"/>
              <a:t>Standard cytarabine and anthracycline intensive induction therapy for fit patients with AML has changed little in decades</a:t>
            </a:r>
          </a:p>
          <a:p>
            <a:r>
              <a:rPr lang="en-US" sz="2400" b="0" kern="0" dirty="0"/>
              <a:t>High-dose anthracycline associated with higher CR rate and improved OS in patients &lt;50 yr of age with low- or intermediate-risk cytogenetics</a:t>
            </a:r>
            <a:r>
              <a:rPr lang="en-US" sz="2400" b="0" kern="0" baseline="30000" dirty="0"/>
              <a:t>1</a:t>
            </a:r>
          </a:p>
          <a:p>
            <a:r>
              <a:rPr lang="en-US" sz="2400" b="0" kern="0" dirty="0"/>
              <a:t>Among fit patients, ELN adverse risk is associated with lower CR rate following intensive induction</a:t>
            </a:r>
            <a:r>
              <a:rPr lang="en-US" sz="2400" b="0" kern="0" baseline="30000" dirty="0"/>
              <a:t>2</a:t>
            </a:r>
          </a:p>
          <a:p>
            <a:r>
              <a:rPr lang="en-US" sz="2400" b="0" kern="0" dirty="0"/>
              <a:t>In the VIALE-A trial, venetoclax/azacitidine demonstrated a significant efficacy benefit vs azacitidine alone in previously untreated patients ineligible for intensive therapy</a:t>
            </a:r>
            <a:r>
              <a:rPr lang="en-US" sz="2400" b="0" kern="0" baseline="30000" dirty="0"/>
              <a:t>3</a:t>
            </a:r>
            <a:r>
              <a:rPr lang="en-US" sz="2400" b="0" kern="0" dirty="0"/>
              <a:t> </a:t>
            </a:r>
          </a:p>
          <a:p>
            <a:r>
              <a:rPr lang="en-US" sz="2400" b="0" kern="0" dirty="0"/>
              <a:t>Current study evaluated venetoclax/decitabine as induction therapy in young adults with newly diagnosed ELN adverse-risk AML</a:t>
            </a:r>
            <a:r>
              <a:rPr lang="en-US" sz="2400" b="0" kern="0" baseline="30000" dirty="0"/>
              <a:t>4</a:t>
            </a:r>
            <a:endParaRPr lang="en-US" sz="2400" b="0" kern="0" dirty="0"/>
          </a:p>
        </p:txBody>
      </p:sp>
      <p:sp>
        <p:nvSpPr>
          <p:cNvPr id="10" name="Text Box 15">
            <a:extLst>
              <a:ext uri="{FF2B5EF4-FFF2-40B4-BE49-F238E27FC236}">
                <a16:creationId xmlns:a16="http://schemas.microsoft.com/office/drawing/2014/main" id="{2B4E35E0-02D3-4D0A-A037-71CAA42905AD}"/>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Luskin. Blood. 2016;127:1551. 2. Herold. Leukemia. 2020;34:3161.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3. DiNardo. NEJM. 2020;383:617. 4. Chen. ASH 2021. Abstr 35.</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034227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Phase II Trial: Venetoclax/Decitabine Induction in </a:t>
            </a:r>
            <a:br>
              <a:rPr lang="en-US" dirty="0"/>
            </a:br>
            <a:r>
              <a:rPr lang="en-US" dirty="0"/>
              <a:t>Young Adults With Adverse-Risk AML</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0" name="Content Placeholder 2">
            <a:extLst>
              <a:ext uri="{FF2B5EF4-FFF2-40B4-BE49-F238E27FC236}">
                <a16:creationId xmlns:a16="http://schemas.microsoft.com/office/drawing/2014/main" id="{708CA717-AEF7-4CFF-BBAB-765482B629EF}"/>
              </a:ext>
            </a:extLst>
          </p:cNvPr>
          <p:cNvSpPr txBox="1">
            <a:spLocks/>
          </p:cNvSpPr>
          <p:nvPr/>
        </p:nvSpPr>
        <p:spPr>
          <a:xfrm>
            <a:off x="604675" y="1495117"/>
            <a:ext cx="8419999" cy="592280"/>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kern="0" dirty="0"/>
              <a:t>Prospective, multicenter, single-arm trial</a:t>
            </a:r>
          </a:p>
        </p:txBody>
      </p:sp>
      <p:sp>
        <p:nvSpPr>
          <p:cNvPr id="11" name="Text Box 15">
            <a:extLst>
              <a:ext uri="{FF2B5EF4-FFF2-40B4-BE49-F238E27FC236}">
                <a16:creationId xmlns:a16="http://schemas.microsoft.com/office/drawing/2014/main" id="{4E6EDBD1-B46A-49C5-8F14-C47CEB7A755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Chen. ASH 2021. Abstr 35.</a:t>
            </a:r>
            <a:endParaRPr lang="en-US" altLang="en-US" sz="1200" b="0" dirty="0">
              <a:solidFill>
                <a:schemeClr val="bg2"/>
              </a:solidFill>
              <a:latin typeface="Calibri" panose="020F0502020204030204" pitchFamily="34" charset="0"/>
            </a:endParaRPr>
          </a:p>
        </p:txBody>
      </p:sp>
      <p:sp>
        <p:nvSpPr>
          <p:cNvPr id="12" name="Text Box 45">
            <a:extLst>
              <a:ext uri="{FF2B5EF4-FFF2-40B4-BE49-F238E27FC236}">
                <a16:creationId xmlns:a16="http://schemas.microsoft.com/office/drawing/2014/main" id="{B4A6AC16-B91D-4395-BA8A-C9EA6ADB66E7}"/>
              </a:ext>
            </a:extLst>
          </p:cNvPr>
          <p:cNvSpPr txBox="1">
            <a:spLocks noChangeArrowheads="1"/>
          </p:cNvSpPr>
          <p:nvPr/>
        </p:nvSpPr>
        <p:spPr bwMode="auto">
          <a:xfrm>
            <a:off x="18629" y="2347414"/>
            <a:ext cx="256857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Patients with newly diagnosed adverse-risk AML aged 18-59 yr; ECOG PS 0-2 (excluding CBF-AML, biallelic mutated </a:t>
            </a:r>
            <a:r>
              <a:rPr lang="en-GB" altLang="en-US" sz="1800" b="0" i="1" dirty="0">
                <a:solidFill>
                  <a:schemeClr val="bg1"/>
                </a:solidFill>
                <a:latin typeface="Calibri" panose="020F0502020204030204" pitchFamily="34" charset="0"/>
              </a:rPr>
              <a:t>CEBPA</a:t>
            </a:r>
            <a:r>
              <a:rPr lang="en-GB" altLang="en-US" sz="1800" b="0" dirty="0">
                <a:solidFill>
                  <a:schemeClr val="bg1"/>
                </a:solidFill>
                <a:latin typeface="Calibri" panose="020F0502020204030204" pitchFamily="34" charset="0"/>
              </a:rPr>
              <a:t>, </a:t>
            </a:r>
            <a:r>
              <a:rPr lang="en-GB" altLang="en-US" sz="1800" b="0" i="1" dirty="0">
                <a:solidFill>
                  <a:schemeClr val="bg1"/>
                </a:solidFill>
                <a:latin typeface="Calibri" panose="020F0502020204030204" pitchFamily="34" charset="0"/>
              </a:rPr>
              <a:t>NPM1</a:t>
            </a:r>
            <a:r>
              <a:rPr lang="en-GB" altLang="en-US" sz="1800" b="0" dirty="0">
                <a:solidFill>
                  <a:schemeClr val="bg1"/>
                </a:solidFill>
                <a:latin typeface="Calibri" panose="020F0502020204030204" pitchFamily="34" charset="0"/>
              </a:rPr>
              <a:t>)</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27)</a:t>
            </a:r>
            <a:endParaRPr lang="en-US" altLang="en-US" sz="1800" b="0" dirty="0">
              <a:solidFill>
                <a:schemeClr val="bg1"/>
              </a:solidFill>
              <a:latin typeface="Calibri" panose="020F0502020204030204" pitchFamily="34" charset="0"/>
            </a:endParaRPr>
          </a:p>
        </p:txBody>
      </p:sp>
      <p:sp>
        <p:nvSpPr>
          <p:cNvPr id="13" name="Rectangle 49">
            <a:extLst>
              <a:ext uri="{FF2B5EF4-FFF2-40B4-BE49-F238E27FC236}">
                <a16:creationId xmlns:a16="http://schemas.microsoft.com/office/drawing/2014/main" id="{07E44AEC-13B7-4618-B572-D5B38FFF6347}"/>
              </a:ext>
            </a:extLst>
          </p:cNvPr>
          <p:cNvSpPr>
            <a:spLocks noChangeArrowheads="1"/>
          </p:cNvSpPr>
          <p:nvPr/>
        </p:nvSpPr>
        <p:spPr bwMode="auto">
          <a:xfrm>
            <a:off x="5182878" y="2155246"/>
            <a:ext cx="3618222" cy="112736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0" i="1" dirty="0">
                <a:solidFill>
                  <a:schemeClr val="tx1"/>
                </a:solidFill>
                <a:latin typeface="Calibri" panose="020F0502020204030204" pitchFamily="34" charset="0"/>
              </a:rPr>
              <a:t>Induction A*</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Decitabine</a:t>
            </a:r>
            <a:r>
              <a:rPr lang="en-US" altLang="en-US" sz="1800" b="0" dirty="0">
                <a:solidFill>
                  <a:schemeClr val="tx1"/>
                </a:solidFill>
                <a:latin typeface="Calibri" panose="020F0502020204030204" pitchFamily="34" charset="0"/>
              </a:rPr>
              <a:t> 20 mg/m</a:t>
            </a:r>
            <a:r>
              <a:rPr lang="en-US" altLang="en-US" sz="1800" b="0" baseline="30000" dirty="0">
                <a:solidFill>
                  <a:schemeClr val="tx1"/>
                </a:solidFill>
                <a:latin typeface="Calibri" panose="020F0502020204030204" pitchFamily="34" charset="0"/>
              </a:rPr>
              <a:t>2 </a:t>
            </a:r>
            <a:r>
              <a:rPr lang="en-US" altLang="en-US" sz="1800" b="0" dirty="0">
                <a:solidFill>
                  <a:schemeClr val="tx1"/>
                </a:solidFill>
                <a:latin typeface="Calibri" panose="020F0502020204030204" pitchFamily="34" charset="0"/>
              </a:rPr>
              <a:t>on D1-5,</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 </a:t>
            </a:r>
            <a:r>
              <a:rPr lang="en-US" altLang="en-US" sz="1800" dirty="0">
                <a:solidFill>
                  <a:schemeClr val="tx1"/>
                </a:solidFill>
                <a:latin typeface="Calibri" panose="020F0502020204030204" pitchFamily="34" charset="0"/>
              </a:rPr>
              <a:t>Venetoclax</a:t>
            </a:r>
            <a:r>
              <a:rPr lang="en-US" altLang="en-US" sz="1800" b="0" dirty="0">
                <a:solidFill>
                  <a:schemeClr val="tx1"/>
                </a:solidFill>
                <a:latin typeface="Calibri" panose="020F0502020204030204" pitchFamily="34" charset="0"/>
              </a:rPr>
              <a:t> escalated </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100 → 200 → 400 mg (28-day cycle)</a:t>
            </a:r>
          </a:p>
        </p:txBody>
      </p:sp>
      <p:sp>
        <p:nvSpPr>
          <p:cNvPr id="14" name="Text Box 45">
            <a:extLst>
              <a:ext uri="{FF2B5EF4-FFF2-40B4-BE49-F238E27FC236}">
                <a16:creationId xmlns:a16="http://schemas.microsoft.com/office/drawing/2014/main" id="{F33F2DCB-82D2-4E97-8958-2BB2A9131FBD}"/>
              </a:ext>
            </a:extLst>
          </p:cNvPr>
          <p:cNvSpPr txBox="1">
            <a:spLocks noChangeArrowheads="1"/>
          </p:cNvSpPr>
          <p:nvPr/>
        </p:nvSpPr>
        <p:spPr bwMode="auto">
          <a:xfrm>
            <a:off x="2842596" y="2082769"/>
            <a:ext cx="223180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1" fontAlgn="auto" hangingPunct="1">
              <a:lnSpc>
                <a:spcPct val="100000"/>
              </a:lnSpc>
              <a:spcBef>
                <a:spcPct val="35000"/>
              </a:spcBef>
              <a:spcAft>
                <a:spcPct val="25000"/>
              </a:spcAft>
              <a:buClr>
                <a:srgbClr val="015873"/>
              </a:buClr>
              <a:buNone/>
              <a:defRPr/>
            </a:pPr>
            <a:r>
              <a:rPr lang="en-US" sz="1800" b="0" i="1" dirty="0">
                <a:solidFill>
                  <a:srgbClr val="000000"/>
                </a:solidFill>
                <a:latin typeface="Calibri" panose="020F0502020204030204" pitchFamily="34" charset="0"/>
              </a:rPr>
              <a:t>TP53 </a:t>
            </a:r>
            <a:r>
              <a:rPr lang="en-US" sz="1800" b="0" dirty="0">
                <a:solidFill>
                  <a:srgbClr val="000000"/>
                </a:solidFill>
                <a:latin typeface="Calibri" panose="020F0502020204030204" pitchFamily="34" charset="0"/>
              </a:rPr>
              <a:t>mutation/deletion; </a:t>
            </a:r>
            <a:r>
              <a:rPr lang="en-US" sz="1800" b="0" i="1" dirty="0">
                <a:solidFill>
                  <a:srgbClr val="000000"/>
                </a:solidFill>
                <a:latin typeface="Calibri" panose="020F0502020204030204" pitchFamily="34" charset="0"/>
              </a:rPr>
              <a:t>ASXL1 </a:t>
            </a:r>
            <a:r>
              <a:rPr lang="en-US" sz="1800" b="0" dirty="0">
                <a:solidFill>
                  <a:srgbClr val="000000"/>
                </a:solidFill>
                <a:latin typeface="Calibri" panose="020F0502020204030204" pitchFamily="34" charset="0"/>
              </a:rPr>
              <a:t>mutation; </a:t>
            </a:r>
            <a:r>
              <a:rPr lang="en-US" sz="1800" b="0" i="1" dirty="0">
                <a:solidFill>
                  <a:srgbClr val="000000"/>
                </a:solidFill>
                <a:latin typeface="Calibri" panose="020F0502020204030204" pitchFamily="34" charset="0"/>
              </a:rPr>
              <a:t>RUNX1 </a:t>
            </a:r>
            <a:r>
              <a:rPr lang="en-US" sz="1800" b="0" dirty="0">
                <a:solidFill>
                  <a:srgbClr val="000000"/>
                </a:solidFill>
                <a:latin typeface="Calibri" panose="020F0502020204030204" pitchFamily="34" charset="0"/>
              </a:rPr>
              <a:t>mutation; adverse fusion gene</a:t>
            </a:r>
            <a:endParaRPr lang="en-US" sz="1800" b="0" i="1" dirty="0">
              <a:solidFill>
                <a:srgbClr val="000000"/>
              </a:solidFill>
              <a:latin typeface="Calibri" panose="020F0502020204030204" pitchFamily="34" charset="0"/>
            </a:endParaRPr>
          </a:p>
        </p:txBody>
      </p:sp>
      <p:sp>
        <p:nvSpPr>
          <p:cNvPr id="15" name="Text Box 45">
            <a:extLst>
              <a:ext uri="{FF2B5EF4-FFF2-40B4-BE49-F238E27FC236}">
                <a16:creationId xmlns:a16="http://schemas.microsoft.com/office/drawing/2014/main" id="{10D45671-AC93-4E47-805E-EBBB5512E2D9}"/>
              </a:ext>
            </a:extLst>
          </p:cNvPr>
          <p:cNvSpPr txBox="1">
            <a:spLocks noChangeArrowheads="1"/>
          </p:cNvSpPr>
          <p:nvPr/>
        </p:nvSpPr>
        <p:spPr bwMode="auto">
          <a:xfrm>
            <a:off x="3676194" y="4025037"/>
            <a:ext cx="11006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1" fontAlgn="auto" hangingPunct="1">
              <a:lnSpc>
                <a:spcPct val="100000"/>
              </a:lnSpc>
              <a:spcBef>
                <a:spcPct val="35000"/>
              </a:spcBef>
              <a:spcAft>
                <a:spcPct val="25000"/>
              </a:spcAft>
              <a:buClr>
                <a:srgbClr val="015873"/>
              </a:buClr>
              <a:buNone/>
              <a:defRPr/>
            </a:pPr>
            <a:r>
              <a:rPr lang="en-US" sz="1800" b="0" i="1" dirty="0">
                <a:solidFill>
                  <a:srgbClr val="000000"/>
                </a:solidFill>
                <a:latin typeface="Calibri" panose="020F0502020204030204" pitchFamily="34" charset="0"/>
              </a:rPr>
              <a:t>FLT3-ITD</a:t>
            </a:r>
          </a:p>
        </p:txBody>
      </p:sp>
      <p:sp>
        <p:nvSpPr>
          <p:cNvPr id="16" name="Rectangle 49">
            <a:extLst>
              <a:ext uri="{FF2B5EF4-FFF2-40B4-BE49-F238E27FC236}">
                <a16:creationId xmlns:a16="http://schemas.microsoft.com/office/drawing/2014/main" id="{F07FE5B8-3A32-4FDC-A807-2210814B629D}"/>
              </a:ext>
            </a:extLst>
          </p:cNvPr>
          <p:cNvSpPr>
            <a:spLocks noChangeArrowheads="1"/>
          </p:cNvSpPr>
          <p:nvPr/>
        </p:nvSpPr>
        <p:spPr bwMode="auto">
          <a:xfrm>
            <a:off x="5154835" y="3621403"/>
            <a:ext cx="3646266" cy="112736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0" i="1" dirty="0">
                <a:solidFill>
                  <a:schemeClr val="tx1"/>
                </a:solidFill>
                <a:latin typeface="Calibri" panose="020F0502020204030204" pitchFamily="34" charset="0"/>
              </a:rPr>
              <a:t>Induction B*</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Induction 1 ± </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Sorafenib</a:t>
            </a:r>
            <a:r>
              <a:rPr lang="en-US" altLang="en-US" sz="1800" b="0" dirty="0">
                <a:solidFill>
                  <a:schemeClr val="tx1"/>
                </a:solidFill>
                <a:latin typeface="Calibri" panose="020F0502020204030204" pitchFamily="34" charset="0"/>
              </a:rPr>
              <a:t> 400 mg PO BID</a:t>
            </a:r>
          </a:p>
        </p:txBody>
      </p:sp>
      <p:sp>
        <p:nvSpPr>
          <p:cNvPr id="17" name="Text Box 45">
            <a:extLst>
              <a:ext uri="{FF2B5EF4-FFF2-40B4-BE49-F238E27FC236}">
                <a16:creationId xmlns:a16="http://schemas.microsoft.com/office/drawing/2014/main" id="{254E4480-B3CE-402C-9EED-BE65C478BC99}"/>
              </a:ext>
            </a:extLst>
          </p:cNvPr>
          <p:cNvSpPr txBox="1">
            <a:spLocks noChangeArrowheads="1"/>
          </p:cNvSpPr>
          <p:nvPr/>
        </p:nvSpPr>
        <p:spPr bwMode="auto">
          <a:xfrm>
            <a:off x="5074405" y="4780990"/>
            <a:ext cx="4470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eaLnBrk="1" fontAlgn="auto" hangingPunct="1">
              <a:lnSpc>
                <a:spcPct val="100000"/>
              </a:lnSpc>
              <a:spcBef>
                <a:spcPct val="35000"/>
              </a:spcBef>
              <a:spcAft>
                <a:spcPct val="25000"/>
              </a:spcAft>
              <a:buClr>
                <a:srgbClr val="015873"/>
              </a:buClr>
              <a:buNone/>
              <a:defRPr/>
            </a:pPr>
            <a:r>
              <a:rPr lang="en-US" sz="1600" b="0" dirty="0">
                <a:solidFill>
                  <a:srgbClr val="000000"/>
                </a:solidFill>
                <a:latin typeface="Calibri" panose="020F0502020204030204" pitchFamily="34" charset="0"/>
              </a:rPr>
              <a:t>*WBC &lt;25 x 10</a:t>
            </a:r>
            <a:r>
              <a:rPr lang="en-US" sz="1600" b="0" baseline="30000" dirty="0">
                <a:solidFill>
                  <a:srgbClr val="000000"/>
                </a:solidFill>
                <a:latin typeface="Calibri" panose="020F0502020204030204" pitchFamily="34" charset="0"/>
              </a:rPr>
              <a:t>9</a:t>
            </a:r>
            <a:r>
              <a:rPr lang="en-US" sz="1600" b="0" dirty="0">
                <a:solidFill>
                  <a:srgbClr val="000000"/>
                </a:solidFill>
                <a:latin typeface="Calibri" panose="020F0502020204030204" pitchFamily="34" charset="0"/>
              </a:rPr>
              <a:t>/L before induction.</a:t>
            </a:r>
          </a:p>
        </p:txBody>
      </p:sp>
      <p:sp>
        <p:nvSpPr>
          <p:cNvPr id="18" name="Text Box 45">
            <a:extLst>
              <a:ext uri="{FF2B5EF4-FFF2-40B4-BE49-F238E27FC236}">
                <a16:creationId xmlns:a16="http://schemas.microsoft.com/office/drawing/2014/main" id="{1E38CF07-6839-4F0F-A115-E79E6DD92B41}"/>
              </a:ext>
            </a:extLst>
          </p:cNvPr>
          <p:cNvSpPr txBox="1">
            <a:spLocks noChangeArrowheads="1"/>
          </p:cNvSpPr>
          <p:nvPr/>
        </p:nvSpPr>
        <p:spPr bwMode="auto">
          <a:xfrm>
            <a:off x="610453" y="4998525"/>
            <a:ext cx="11429148" cy="1205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285750" indent="-285750">
              <a:lnSpc>
                <a:spcPct val="100000"/>
              </a:lnSpc>
              <a:spcBef>
                <a:spcPts val="400"/>
              </a:spcBef>
              <a:buClrTx/>
            </a:pPr>
            <a:r>
              <a:rPr lang="en-GB" altLang="en-US" sz="1800" dirty="0">
                <a:solidFill>
                  <a:schemeClr val="bg1"/>
                </a:solidFill>
                <a:latin typeface="Calibri" panose="020F0502020204030204" pitchFamily="34" charset="0"/>
              </a:rPr>
              <a:t>Primary endpoint: </a:t>
            </a:r>
            <a:r>
              <a:rPr lang="en-GB" altLang="en-US" sz="1800" b="0" dirty="0">
                <a:solidFill>
                  <a:schemeClr val="bg1"/>
                </a:solidFill>
                <a:latin typeface="Calibri" panose="020F0502020204030204" pitchFamily="34" charset="0"/>
              </a:rPr>
              <a:t>composite CR rate</a:t>
            </a:r>
          </a:p>
          <a:p>
            <a:pPr marL="285750" indent="-285750">
              <a:lnSpc>
                <a:spcPct val="100000"/>
              </a:lnSpc>
              <a:spcBef>
                <a:spcPts val="400"/>
              </a:spcBef>
              <a:buClrTx/>
            </a:pPr>
            <a:r>
              <a:rPr lang="en-GB" altLang="en-US" sz="1800" dirty="0">
                <a:solidFill>
                  <a:schemeClr val="bg1"/>
                </a:solidFill>
                <a:latin typeface="Calibri" panose="020F0502020204030204" pitchFamily="34" charset="0"/>
              </a:rPr>
              <a:t>Secondary endpoint: </a:t>
            </a:r>
            <a:r>
              <a:rPr lang="en-GB" altLang="en-US" sz="1800" b="0" dirty="0">
                <a:solidFill>
                  <a:schemeClr val="bg1"/>
                </a:solidFill>
                <a:latin typeface="Calibri" panose="020F0502020204030204" pitchFamily="34" charset="0"/>
              </a:rPr>
              <a:t>MRD response (&lt;10</a:t>
            </a:r>
            <a:r>
              <a:rPr lang="en-GB" altLang="en-US" sz="1800" b="0" baseline="30000" dirty="0">
                <a:solidFill>
                  <a:schemeClr val="bg1"/>
                </a:solidFill>
                <a:latin typeface="Calibri" panose="020F0502020204030204" pitchFamily="34" charset="0"/>
              </a:rPr>
              <a:t>-3</a:t>
            </a:r>
            <a:r>
              <a:rPr lang="en-GB" altLang="en-US" sz="1800" b="0" dirty="0">
                <a:solidFill>
                  <a:schemeClr val="bg1"/>
                </a:solidFill>
                <a:latin typeface="Calibri" panose="020F0502020204030204" pitchFamily="34" charset="0"/>
              </a:rPr>
              <a:t>), EFS, OS, AEs</a:t>
            </a:r>
          </a:p>
          <a:p>
            <a:pPr marL="285750" indent="-285750">
              <a:lnSpc>
                <a:spcPct val="100000"/>
              </a:lnSpc>
              <a:spcBef>
                <a:spcPts val="400"/>
              </a:spcBef>
              <a:buClrTx/>
            </a:pPr>
            <a:r>
              <a:rPr lang="en-GB" altLang="en-US" sz="1800" dirty="0">
                <a:solidFill>
                  <a:schemeClr val="bg1"/>
                </a:solidFill>
                <a:latin typeface="Calibri" panose="020F0502020204030204" pitchFamily="34" charset="0"/>
              </a:rPr>
              <a:t>Goal:</a:t>
            </a:r>
            <a:r>
              <a:rPr lang="en-GB" altLang="en-US" sz="1800" b="0" dirty="0">
                <a:solidFill>
                  <a:schemeClr val="bg1"/>
                </a:solidFill>
                <a:latin typeface="Calibri" panose="020F0502020204030204" pitchFamily="34" charset="0"/>
              </a:rPr>
              <a:t> superiority vs historical controls with adverse-risk AML who received cytarabine plus idarubicin (12 mg/m</a:t>
            </a:r>
            <a:r>
              <a:rPr lang="en-GB" altLang="en-US" sz="1800" b="0" baseline="30000" dirty="0">
                <a:solidFill>
                  <a:schemeClr val="bg1"/>
                </a:solidFill>
                <a:latin typeface="Calibri" panose="020F0502020204030204" pitchFamily="34" charset="0"/>
              </a:rPr>
              <a:t>2</a:t>
            </a:r>
            <a:r>
              <a:rPr lang="en-GB" altLang="en-US" sz="1800" b="0" dirty="0">
                <a:solidFill>
                  <a:schemeClr val="bg1"/>
                </a:solidFill>
                <a:latin typeface="Calibri" panose="020F0502020204030204" pitchFamily="34" charset="0"/>
              </a:rPr>
              <a:t>)</a:t>
            </a:r>
          </a:p>
        </p:txBody>
      </p:sp>
      <p:sp>
        <p:nvSpPr>
          <p:cNvPr id="19" name="Line 53">
            <a:extLst>
              <a:ext uri="{FF2B5EF4-FFF2-40B4-BE49-F238E27FC236}">
                <a16:creationId xmlns:a16="http://schemas.microsoft.com/office/drawing/2014/main" id="{B6491360-949F-455B-8276-DF1716AA5184}"/>
              </a:ext>
            </a:extLst>
          </p:cNvPr>
          <p:cNvSpPr>
            <a:spLocks noChangeShapeType="1"/>
          </p:cNvSpPr>
          <p:nvPr/>
        </p:nvSpPr>
        <p:spPr bwMode="auto">
          <a:xfrm>
            <a:off x="2475022" y="3476370"/>
            <a:ext cx="1328880" cy="74918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0" name="Line 54">
            <a:extLst>
              <a:ext uri="{FF2B5EF4-FFF2-40B4-BE49-F238E27FC236}">
                <a16:creationId xmlns:a16="http://schemas.microsoft.com/office/drawing/2014/main" id="{6C032559-8D01-47B1-B5A2-E1EFA23463CD}"/>
              </a:ext>
            </a:extLst>
          </p:cNvPr>
          <p:cNvSpPr>
            <a:spLocks noChangeShapeType="1"/>
          </p:cNvSpPr>
          <p:nvPr/>
        </p:nvSpPr>
        <p:spPr bwMode="auto">
          <a:xfrm flipV="1">
            <a:off x="2475022" y="2876294"/>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1" name="Line 52">
            <a:extLst>
              <a:ext uri="{FF2B5EF4-FFF2-40B4-BE49-F238E27FC236}">
                <a16:creationId xmlns:a16="http://schemas.microsoft.com/office/drawing/2014/main" id="{93ADA034-B0E8-4E4E-9FB4-DE5509F5A4F4}"/>
              </a:ext>
            </a:extLst>
          </p:cNvPr>
          <p:cNvSpPr>
            <a:spLocks noChangeShapeType="1"/>
          </p:cNvSpPr>
          <p:nvPr/>
        </p:nvSpPr>
        <p:spPr bwMode="auto">
          <a:xfrm>
            <a:off x="4806462" y="2829262"/>
            <a:ext cx="348373"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2" name="Line 52">
            <a:extLst>
              <a:ext uri="{FF2B5EF4-FFF2-40B4-BE49-F238E27FC236}">
                <a16:creationId xmlns:a16="http://schemas.microsoft.com/office/drawing/2014/main" id="{27FB85BC-7317-4F9C-B434-7205DAD815E6}"/>
              </a:ext>
            </a:extLst>
          </p:cNvPr>
          <p:cNvSpPr>
            <a:spLocks noChangeShapeType="1"/>
          </p:cNvSpPr>
          <p:nvPr/>
        </p:nvSpPr>
        <p:spPr bwMode="auto">
          <a:xfrm>
            <a:off x="4675410" y="4225559"/>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3" name="Line 52">
            <a:extLst>
              <a:ext uri="{FF2B5EF4-FFF2-40B4-BE49-F238E27FC236}">
                <a16:creationId xmlns:a16="http://schemas.microsoft.com/office/drawing/2014/main" id="{464F8266-B4E2-4C9A-8D75-C97DDF6BC61A}"/>
              </a:ext>
            </a:extLst>
          </p:cNvPr>
          <p:cNvSpPr>
            <a:spLocks noChangeShapeType="1"/>
          </p:cNvSpPr>
          <p:nvPr/>
        </p:nvSpPr>
        <p:spPr bwMode="auto">
          <a:xfrm>
            <a:off x="8321675" y="3476370"/>
            <a:ext cx="806694"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4" name="TextBox 23">
            <a:extLst>
              <a:ext uri="{FF2B5EF4-FFF2-40B4-BE49-F238E27FC236}">
                <a16:creationId xmlns:a16="http://schemas.microsoft.com/office/drawing/2014/main" id="{9D07B557-2FD0-4954-B0EF-84832932F87B}"/>
              </a:ext>
            </a:extLst>
          </p:cNvPr>
          <p:cNvSpPr txBox="1"/>
          <p:nvPr/>
        </p:nvSpPr>
        <p:spPr bwMode="auto">
          <a:xfrm>
            <a:off x="8866420" y="1935658"/>
            <a:ext cx="3391994" cy="3395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ts val="400"/>
              </a:spcBef>
            </a:pPr>
            <a:r>
              <a:rPr lang="en-US" b="0" dirty="0">
                <a:solidFill>
                  <a:schemeClr val="bg1"/>
                </a:solidFill>
                <a:latin typeface="Calibri" panose="020F0502020204030204" pitchFamily="34" charset="0"/>
              </a:rPr>
              <a:t>Bone marrow assessment on D28</a:t>
            </a:r>
          </a:p>
          <a:p>
            <a:pPr marL="285750" indent="-285750">
              <a:spcBef>
                <a:spcPts val="400"/>
              </a:spcBef>
              <a:buFont typeface="Wingdings" panose="05000000000000000000" pitchFamily="2" charset="2"/>
              <a:buChar char="§"/>
            </a:pPr>
            <a:r>
              <a:rPr lang="en-US" b="0" dirty="0">
                <a:solidFill>
                  <a:schemeClr val="bg1"/>
                </a:solidFill>
                <a:latin typeface="Calibri" panose="020F0502020204030204" pitchFamily="34" charset="0"/>
              </a:rPr>
              <a:t>CR/CRi/CRh/CRp/MLFS: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consolidation →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allogeneic HCT</a:t>
            </a:r>
          </a:p>
          <a:p>
            <a:pPr marL="285750" indent="-285750">
              <a:spcBef>
                <a:spcPts val="400"/>
              </a:spcBef>
              <a:buFont typeface="Wingdings" panose="05000000000000000000" pitchFamily="2" charset="2"/>
              <a:buChar char="§"/>
            </a:pPr>
            <a:r>
              <a:rPr lang="en-US" b="0" dirty="0">
                <a:solidFill>
                  <a:schemeClr val="bg1"/>
                </a:solidFill>
                <a:latin typeface="Calibri" panose="020F0502020204030204" pitchFamily="34" charset="0"/>
              </a:rPr>
              <a:t>No CR/CRi/CRh/CRp/MLFS:</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repeat 1 cycle of induction</a:t>
            </a:r>
          </a:p>
          <a:p>
            <a:pPr marL="742950" lvl="1" indent="-285750">
              <a:spcBef>
                <a:spcPts val="400"/>
              </a:spcBef>
              <a:buFont typeface="Wingdings" panose="05000000000000000000" pitchFamily="2" charset="2"/>
              <a:buChar char="§"/>
            </a:pPr>
            <a:r>
              <a:rPr lang="en-US" b="0" dirty="0">
                <a:solidFill>
                  <a:schemeClr val="bg1"/>
                </a:solidFill>
                <a:latin typeface="Calibri" panose="020F0502020204030204" pitchFamily="34" charset="0"/>
              </a:rPr>
              <a:t>If response, repeat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consolidation, then allogeneic HCT</a:t>
            </a:r>
          </a:p>
          <a:p>
            <a:pPr marL="742950" lvl="1" indent="-285750">
              <a:spcBef>
                <a:spcPts val="400"/>
              </a:spcBef>
              <a:buFont typeface="Wingdings" panose="05000000000000000000" pitchFamily="2" charset="2"/>
              <a:buChar char="§"/>
            </a:pPr>
            <a:r>
              <a:rPr lang="en-US" b="0" dirty="0">
                <a:solidFill>
                  <a:schemeClr val="bg1"/>
                </a:solidFill>
                <a:latin typeface="Calibri" panose="020F0502020204030204" pitchFamily="34" charset="0"/>
              </a:rPr>
              <a:t>No response: off study</a:t>
            </a:r>
          </a:p>
          <a:p>
            <a:pPr>
              <a:spcBef>
                <a:spcPts val="400"/>
              </a:spcBef>
            </a:pPr>
            <a:endParaRPr lang="en-US" b="0" dirty="0">
              <a:solidFill>
                <a:schemeClr val="bg1"/>
              </a:solidFill>
              <a:latin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Venetoclax/Decitabine in Young Adults </a:t>
            </a:r>
            <a:br>
              <a:rPr lang="en-US" dirty="0"/>
            </a:br>
            <a:r>
              <a:rPr lang="en-US" dirty="0"/>
              <a:t>With Adverse-Risk AML: Baseline Characteristics</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Text Box 15">
            <a:extLst>
              <a:ext uri="{FF2B5EF4-FFF2-40B4-BE49-F238E27FC236}">
                <a16:creationId xmlns:a16="http://schemas.microsoft.com/office/drawing/2014/main" id="{B6BB568D-6A34-4AAC-B433-1AF3612ECBB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Chen. ASH 2021. Abstr 35.</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7DFEFA30-93F8-4651-919C-D25278BE2A41}"/>
              </a:ext>
            </a:extLst>
          </p:cNvPr>
          <p:cNvGraphicFramePr>
            <a:graphicFrameLocks/>
          </p:cNvGraphicFramePr>
          <p:nvPr>
            <p:extLst>
              <p:ext uri="{D42A27DB-BD31-4B8C-83A1-F6EECF244321}">
                <p14:modId xmlns:p14="http://schemas.microsoft.com/office/powerpoint/2010/main" val="706147706"/>
              </p:ext>
            </p:extLst>
          </p:nvPr>
        </p:nvGraphicFramePr>
        <p:xfrm>
          <a:off x="1095164" y="1356296"/>
          <a:ext cx="9901633" cy="4876928"/>
        </p:xfrm>
        <a:graphic>
          <a:graphicData uri="http://schemas.openxmlformats.org/drawingml/2006/table">
            <a:tbl>
              <a:tblPr/>
              <a:tblGrid>
                <a:gridCol w="4529645">
                  <a:extLst>
                    <a:ext uri="{9D8B030D-6E8A-4147-A177-3AD203B41FA5}">
                      <a16:colId xmlns:a16="http://schemas.microsoft.com/office/drawing/2014/main" val="20000"/>
                    </a:ext>
                  </a:extLst>
                </a:gridCol>
                <a:gridCol w="2753065">
                  <a:extLst>
                    <a:ext uri="{9D8B030D-6E8A-4147-A177-3AD203B41FA5}">
                      <a16:colId xmlns:a16="http://schemas.microsoft.com/office/drawing/2014/main" val="20001"/>
                    </a:ext>
                  </a:extLst>
                </a:gridCol>
                <a:gridCol w="2618923">
                  <a:extLst>
                    <a:ext uri="{9D8B030D-6E8A-4147-A177-3AD203B41FA5}">
                      <a16:colId xmlns:a16="http://schemas.microsoft.com/office/drawing/2014/main" val="20002"/>
                    </a:ext>
                  </a:extLst>
                </a:gridCol>
              </a:tblGrid>
              <a:tr h="62297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Venetoclax/Decitabine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Historical Controls Cytarabine/Idarubicin*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538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538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(19-58)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(18-59)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538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platelet count, x 10</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9</a:t>
                      </a:r>
                      <a:r>
                        <a:rPr kumimoji="0" lang="en-US" sz="1600" b="0" i="0" u="none" strike="noStrike" cap="none" normalizeH="0" baseline="0" dirty="0">
                          <a:ln>
                            <a:noFill/>
                          </a:ln>
                          <a:solidFill>
                            <a:schemeClr val="bg2">
                              <a:lumMod val="10000"/>
                            </a:schemeClr>
                          </a:solidFill>
                          <a:effectLst/>
                          <a:latin typeface="Calibri" panose="020F0502020204030204" pitchFamily="34" charset="0"/>
                        </a:rPr>
                        <a:t>/L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 (6-180)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32.5 (4-506)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24519201"/>
                  </a:ext>
                </a:extLst>
              </a:tr>
              <a:tr h="2538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WBC count, x 10</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9</a:t>
                      </a:r>
                      <a:r>
                        <a:rPr kumimoji="0" lang="en-US" sz="1600" b="0" i="0" u="none" strike="noStrike" cap="none" normalizeH="0" baseline="0" dirty="0">
                          <a:ln>
                            <a:noFill/>
                          </a:ln>
                          <a:solidFill>
                            <a:schemeClr val="bg2">
                              <a:lumMod val="10000"/>
                            </a:schemeClr>
                          </a:solidFill>
                          <a:effectLst/>
                          <a:latin typeface="Calibri" panose="020F0502020204030204" pitchFamily="34" charset="0"/>
                        </a:rPr>
                        <a:t>/L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20.48 (1.14-193.39)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13.56 (0.77-282.8)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514176024"/>
                  </a:ext>
                </a:extLst>
              </a:tr>
              <a:tr h="99214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Mutations, n (%)</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FLT3-ITD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AR ≥0.5</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TP53</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RUNX1</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ASXL1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15740896"/>
                  </a:ext>
                </a:extLst>
              </a:tr>
              <a:tr h="2538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Complex karyotype,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2525396469"/>
                  </a:ext>
                </a:extLst>
              </a:tr>
              <a:tr h="8075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Bone marrow blast count, n (%)</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to &lt;50%</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 (72)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42530515"/>
                  </a:ext>
                </a:extLst>
              </a:tr>
            </a:tbl>
          </a:graphicData>
        </a:graphic>
      </p:graphicFrame>
      <p:sp>
        <p:nvSpPr>
          <p:cNvPr id="2" name="TextBox 1">
            <a:extLst>
              <a:ext uri="{FF2B5EF4-FFF2-40B4-BE49-F238E27FC236}">
                <a16:creationId xmlns:a16="http://schemas.microsoft.com/office/drawing/2014/main" id="{60F6E825-E8AB-4A65-BE36-61199C954746}"/>
              </a:ext>
            </a:extLst>
          </p:cNvPr>
          <p:cNvSpPr txBox="1"/>
          <p:nvPr/>
        </p:nvSpPr>
        <p:spPr bwMode="auto">
          <a:xfrm>
            <a:off x="1095164" y="6231948"/>
            <a:ext cx="72961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*Idarubicin at 12 mg/m</a:t>
            </a:r>
            <a:r>
              <a:rPr lang="en-US" sz="1200" b="0" baseline="30000" dirty="0">
                <a:solidFill>
                  <a:schemeClr val="bg1"/>
                </a:solidFill>
                <a:latin typeface="Calibri" panose="020F0502020204030204" pitchFamily="34" charset="0"/>
              </a:rPr>
              <a:t>2</a:t>
            </a:r>
            <a:r>
              <a:rPr lang="en-US" sz="1200" b="0" dirty="0">
                <a:solidFill>
                  <a:schemeClr val="bg1"/>
                </a:solidFill>
                <a:latin typeface="Calibri" panose="020F0502020204030204" pitchFamily="34" charset="0"/>
              </a:rPr>
              <a:t> dose. Patients from SZ3203 registry (n=42) plus 18 patients treated during same period. </a:t>
            </a:r>
          </a:p>
        </p:txBody>
      </p:sp>
    </p:spTree>
    <p:extLst>
      <p:ext uri="{BB962C8B-B14F-4D97-AF65-F5344CB8AC3E}">
        <p14:creationId xmlns:p14="http://schemas.microsoft.com/office/powerpoint/2010/main" val="2638792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Venetoclax/Decitabine in Young Adults </a:t>
            </a:r>
            <a:br>
              <a:rPr lang="en-US" dirty="0"/>
            </a:br>
            <a:r>
              <a:rPr lang="en-US" dirty="0"/>
              <a:t>With Adverse-Risk AML: Cycle 1 Responses</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Text Box 15">
            <a:extLst>
              <a:ext uri="{FF2B5EF4-FFF2-40B4-BE49-F238E27FC236}">
                <a16:creationId xmlns:a16="http://schemas.microsoft.com/office/drawing/2014/main" id="{B9B1EA34-CB7E-492C-B888-25DCA32F372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Chen. ASH 2021. Abstr 35.</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FF25E8D9-548B-418A-B4BA-1D6173FA5D20}"/>
              </a:ext>
            </a:extLst>
          </p:cNvPr>
          <p:cNvGraphicFramePr>
            <a:graphicFrameLocks/>
          </p:cNvGraphicFramePr>
          <p:nvPr>
            <p:extLst>
              <p:ext uri="{D42A27DB-BD31-4B8C-83A1-F6EECF244321}">
                <p14:modId xmlns:p14="http://schemas.microsoft.com/office/powerpoint/2010/main" val="3861869771"/>
              </p:ext>
            </p:extLst>
          </p:nvPr>
        </p:nvGraphicFramePr>
        <p:xfrm>
          <a:off x="719137" y="1604715"/>
          <a:ext cx="10748963" cy="3779648"/>
        </p:xfrm>
        <a:graphic>
          <a:graphicData uri="http://schemas.openxmlformats.org/drawingml/2006/table">
            <a:tbl>
              <a:tblPr/>
              <a:tblGrid>
                <a:gridCol w="2901935">
                  <a:extLst>
                    <a:ext uri="{9D8B030D-6E8A-4147-A177-3AD203B41FA5}">
                      <a16:colId xmlns:a16="http://schemas.microsoft.com/office/drawing/2014/main" val="20000"/>
                    </a:ext>
                  </a:extLst>
                </a:gridCol>
                <a:gridCol w="3529036">
                  <a:extLst>
                    <a:ext uri="{9D8B030D-6E8A-4147-A177-3AD203B41FA5}">
                      <a16:colId xmlns:a16="http://schemas.microsoft.com/office/drawing/2014/main" val="20001"/>
                    </a:ext>
                  </a:extLst>
                </a:gridCol>
                <a:gridCol w="2960219">
                  <a:extLst>
                    <a:ext uri="{9D8B030D-6E8A-4147-A177-3AD203B41FA5}">
                      <a16:colId xmlns:a16="http://schemas.microsoft.com/office/drawing/2014/main" val="20002"/>
                    </a:ext>
                  </a:extLst>
                </a:gridCol>
                <a:gridCol w="1357773">
                  <a:extLst>
                    <a:ext uri="{9D8B030D-6E8A-4147-A177-3AD203B41FA5}">
                      <a16:colId xmlns:a16="http://schemas.microsoft.com/office/drawing/2014/main" val="702540029"/>
                    </a:ext>
                  </a:extLst>
                </a:gridCol>
              </a:tblGrid>
              <a:tr h="20908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Response, n (%)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Venetoclax/Decitabine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Historical Controls Cytarabine/Idarubicin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1" u="none" strike="noStrike" cap="none" normalizeH="0" baseline="0" dirty="0">
                          <a:ln>
                            <a:noFill/>
                          </a:ln>
                          <a:solidFill>
                            <a:schemeClr val="tx1"/>
                          </a:solidFill>
                          <a:effectLst/>
                          <a:latin typeface="Calibri" panose="020F0502020204030204" pitchFamily="34" charset="0"/>
                        </a:rPr>
                        <a:t>P </a:t>
                      </a:r>
                      <a:r>
                        <a:rPr kumimoji="0" lang="en-US" sz="2000" b="1" i="0" u="none" strike="noStrike" cap="none" normalizeH="0" baseline="0" dirty="0">
                          <a:ln>
                            <a:noFill/>
                          </a:ln>
                          <a:solidFill>
                            <a:schemeClr val="tx1"/>
                          </a:solidFill>
                          <a:effectLst/>
                          <a:latin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090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Composite 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 (38.3)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45726">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45726">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CRh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24519201"/>
                  </a:ext>
                </a:extLst>
              </a:tr>
              <a:tr h="145726">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CRp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514176024"/>
                  </a:ext>
                </a:extLst>
              </a:tr>
              <a:tr h="145726">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MLFS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15740896"/>
                  </a:ext>
                </a:extLst>
              </a:tr>
              <a:tr h="14572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Partial remission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25396469"/>
                  </a:ext>
                </a:extLst>
              </a:tr>
              <a:tr h="1760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Induction failure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42530515"/>
                  </a:ext>
                </a:extLst>
              </a:tr>
            </a:tbl>
          </a:graphicData>
        </a:graphic>
      </p:graphicFrame>
    </p:spTree>
    <p:extLst>
      <p:ext uri="{BB962C8B-B14F-4D97-AF65-F5344CB8AC3E}">
        <p14:creationId xmlns:p14="http://schemas.microsoft.com/office/powerpoint/2010/main" val="2599350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Venetoclax/Decitabine in Young Adults With </a:t>
            </a:r>
            <a:br>
              <a:rPr lang="en-US" dirty="0"/>
            </a:br>
            <a:r>
              <a:rPr lang="en-US" dirty="0"/>
              <a:t>Adverse-Risk AML: Composite CR in Cycle 1 by Subgroup</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Text Box 15">
            <a:extLst>
              <a:ext uri="{FF2B5EF4-FFF2-40B4-BE49-F238E27FC236}">
                <a16:creationId xmlns:a16="http://schemas.microsoft.com/office/drawing/2014/main" id="{3D494B7F-D940-4905-892D-8238A3CE441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Chen. ASH 2021. Abstr 35.</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10" name="Group 3">
            <a:extLst>
              <a:ext uri="{FF2B5EF4-FFF2-40B4-BE49-F238E27FC236}">
                <a16:creationId xmlns:a16="http://schemas.microsoft.com/office/drawing/2014/main" id="{7A5FD270-37BE-4751-9B5C-65DCC596E774}"/>
              </a:ext>
            </a:extLst>
          </p:cNvPr>
          <p:cNvGraphicFramePr>
            <a:graphicFrameLocks/>
          </p:cNvGraphicFramePr>
          <p:nvPr>
            <p:extLst>
              <p:ext uri="{D42A27DB-BD31-4B8C-83A1-F6EECF244321}">
                <p14:modId xmlns:p14="http://schemas.microsoft.com/office/powerpoint/2010/main" val="4013359370"/>
              </p:ext>
            </p:extLst>
          </p:nvPr>
        </p:nvGraphicFramePr>
        <p:xfrm>
          <a:off x="719138" y="1600200"/>
          <a:ext cx="10748962" cy="3200528"/>
        </p:xfrm>
        <a:graphic>
          <a:graphicData uri="http://schemas.openxmlformats.org/drawingml/2006/table">
            <a:tbl>
              <a:tblPr/>
              <a:tblGrid>
                <a:gridCol w="3186211">
                  <a:extLst>
                    <a:ext uri="{9D8B030D-6E8A-4147-A177-3AD203B41FA5}">
                      <a16:colId xmlns:a16="http://schemas.microsoft.com/office/drawing/2014/main" val="20000"/>
                    </a:ext>
                  </a:extLst>
                </a:gridCol>
                <a:gridCol w="3874742">
                  <a:extLst>
                    <a:ext uri="{9D8B030D-6E8A-4147-A177-3AD203B41FA5}">
                      <a16:colId xmlns:a16="http://schemas.microsoft.com/office/drawing/2014/main" val="20001"/>
                    </a:ext>
                  </a:extLst>
                </a:gridCol>
                <a:gridCol w="3688009">
                  <a:extLst>
                    <a:ext uri="{9D8B030D-6E8A-4147-A177-3AD203B41FA5}">
                      <a16:colId xmlns:a16="http://schemas.microsoft.com/office/drawing/2014/main" val="20002"/>
                    </a:ext>
                  </a:extLst>
                </a:gridCol>
              </a:tblGrid>
              <a:tr h="4049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Response,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Venetoclax/Decitabine (N =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Historical Controls Cytarabine/Idarubicin (N =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61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Composite 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83472">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ASXL1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83472">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TP53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24519201"/>
                  </a:ext>
                </a:extLst>
              </a:tr>
              <a:tr h="283472">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RUNX1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514176024"/>
                  </a:ext>
                </a:extLst>
              </a:tr>
              <a:tr h="283472">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FLT3</a:t>
                      </a:r>
                      <a:r>
                        <a:rPr kumimoji="0" lang="en-US" sz="1800" b="0" i="0" u="none" strike="noStrike" cap="none" normalizeH="0" baseline="0" dirty="0">
                          <a:ln>
                            <a:noFill/>
                          </a:ln>
                          <a:solidFill>
                            <a:schemeClr val="bg2">
                              <a:lumMod val="10000"/>
                            </a:schemeClr>
                          </a:solidFill>
                          <a:effectLst/>
                          <a:latin typeface="Calibri" panose="020F0502020204030204" pitchFamily="34" charset="0"/>
                        </a:rPr>
                        <a:t>-ITD AR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15740896"/>
                  </a:ext>
                </a:extLst>
              </a:tr>
              <a:tr h="283472">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Complex karyotype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97030731"/>
                  </a:ext>
                </a:extLst>
              </a:tr>
              <a:tr h="283472">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11q23 rearrangement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25396469"/>
                  </a:ext>
                </a:extLst>
              </a:tr>
            </a:tbl>
          </a:graphicData>
        </a:graphic>
      </p:graphicFrame>
    </p:spTree>
    <p:extLst>
      <p:ext uri="{BB962C8B-B14F-4D97-AF65-F5344CB8AC3E}">
        <p14:creationId xmlns:p14="http://schemas.microsoft.com/office/powerpoint/2010/main" val="3300433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Venetoclax/Decitabine in Young Adults </a:t>
            </a:r>
            <a:br>
              <a:rPr lang="en-US" dirty="0"/>
            </a:br>
            <a:r>
              <a:rPr lang="en-US" dirty="0"/>
              <a:t>With Adverse-Risk AML: Other Outcomes</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Text Box 15">
            <a:extLst>
              <a:ext uri="{FF2B5EF4-FFF2-40B4-BE49-F238E27FC236}">
                <a16:creationId xmlns:a16="http://schemas.microsoft.com/office/drawing/2014/main" id="{A4BBF454-9256-4984-BA32-C9C812F1BB4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Chen. ASH 2021. Abstr 35.</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B03C5D39-D2F7-4456-BF7E-5C163DA0A48D}"/>
              </a:ext>
            </a:extLst>
          </p:cNvPr>
          <p:cNvGraphicFramePr>
            <a:graphicFrameLocks/>
          </p:cNvGraphicFramePr>
          <p:nvPr>
            <p:extLst>
              <p:ext uri="{D42A27DB-BD31-4B8C-83A1-F6EECF244321}">
                <p14:modId xmlns:p14="http://schemas.microsoft.com/office/powerpoint/2010/main" val="178112556"/>
              </p:ext>
            </p:extLst>
          </p:nvPr>
        </p:nvGraphicFramePr>
        <p:xfrm>
          <a:off x="719138" y="1611383"/>
          <a:ext cx="10748962" cy="1798368"/>
        </p:xfrm>
        <a:graphic>
          <a:graphicData uri="http://schemas.openxmlformats.org/drawingml/2006/table">
            <a:tbl>
              <a:tblPr/>
              <a:tblGrid>
                <a:gridCol w="3525541">
                  <a:extLst>
                    <a:ext uri="{9D8B030D-6E8A-4147-A177-3AD203B41FA5}">
                      <a16:colId xmlns:a16="http://schemas.microsoft.com/office/drawing/2014/main" val="20000"/>
                    </a:ext>
                  </a:extLst>
                </a:gridCol>
                <a:gridCol w="3103850">
                  <a:extLst>
                    <a:ext uri="{9D8B030D-6E8A-4147-A177-3AD203B41FA5}">
                      <a16:colId xmlns:a16="http://schemas.microsoft.com/office/drawing/2014/main" val="20001"/>
                    </a:ext>
                  </a:extLst>
                </a:gridCol>
                <a:gridCol w="2815952">
                  <a:extLst>
                    <a:ext uri="{9D8B030D-6E8A-4147-A177-3AD203B41FA5}">
                      <a16:colId xmlns:a16="http://schemas.microsoft.com/office/drawing/2014/main" val="20002"/>
                    </a:ext>
                  </a:extLst>
                </a:gridCol>
                <a:gridCol w="1303619">
                  <a:extLst>
                    <a:ext uri="{9D8B030D-6E8A-4147-A177-3AD203B41FA5}">
                      <a16:colId xmlns:a16="http://schemas.microsoft.com/office/drawing/2014/main" val="702540029"/>
                    </a:ext>
                  </a:extLst>
                </a:gridCol>
              </a:tblGrid>
              <a:tr h="20908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Response, %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Venetoclax/Decitabine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Historical Controls Cytarabine/Idarubicin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1" u="none" strike="noStrike" cap="none" normalizeH="0" baseline="0" dirty="0">
                          <a:ln>
                            <a:noFill/>
                          </a:ln>
                          <a:solidFill>
                            <a:schemeClr val="tx1"/>
                          </a:solidFill>
                          <a:effectLst/>
                          <a:latin typeface="Calibri" panose="020F0502020204030204" pitchFamily="34" charset="0"/>
                        </a:rPr>
                        <a:t>P </a:t>
                      </a:r>
                      <a:r>
                        <a:rPr kumimoji="0" lang="en-US" sz="2000" b="1" i="0" u="none" strike="noStrike" cap="none" normalizeH="0" baseline="0" dirty="0">
                          <a:ln>
                            <a:noFill/>
                          </a:ln>
                          <a:solidFill>
                            <a:schemeClr val="tx1"/>
                          </a:solidFill>
                          <a:effectLst/>
                          <a:latin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090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Composite CR at cycle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179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MRD negative CR at cycle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97030731"/>
                  </a:ext>
                </a:extLst>
              </a:tr>
            </a:tbl>
          </a:graphicData>
        </a:graphic>
      </p:graphicFrame>
      <p:sp>
        <p:nvSpPr>
          <p:cNvPr id="11" name="Content Placeholder 2">
            <a:extLst>
              <a:ext uri="{FF2B5EF4-FFF2-40B4-BE49-F238E27FC236}">
                <a16:creationId xmlns:a16="http://schemas.microsoft.com/office/drawing/2014/main" id="{AB5A0521-A0BC-49C1-BADD-3947D63C674A}"/>
              </a:ext>
            </a:extLst>
          </p:cNvPr>
          <p:cNvSpPr txBox="1">
            <a:spLocks/>
          </p:cNvSpPr>
          <p:nvPr/>
        </p:nvSpPr>
        <p:spPr>
          <a:xfrm>
            <a:off x="604675" y="3583940"/>
            <a:ext cx="10500987" cy="1798369"/>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b="0" kern="0" dirty="0"/>
              <a:t>After median follow-up of 4.3 mo, median PFS and median OS not reached with venetoclax/decitabine</a:t>
            </a:r>
          </a:p>
          <a:p>
            <a:r>
              <a:rPr lang="en-US" b="0" kern="0" dirty="0"/>
              <a:t>30-day and 60-day mortality: 0%</a:t>
            </a:r>
          </a:p>
        </p:txBody>
      </p:sp>
    </p:spTree>
    <p:extLst>
      <p:ext uri="{BB962C8B-B14F-4D97-AF65-F5344CB8AC3E}">
        <p14:creationId xmlns:p14="http://schemas.microsoft.com/office/powerpoint/2010/main" val="28353804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Venetoclax/Decitabine in Young Adults </a:t>
            </a:r>
            <a:br>
              <a:rPr lang="en-US" dirty="0"/>
            </a:br>
            <a:r>
              <a:rPr lang="en-US" dirty="0"/>
              <a:t>With Adverse-Risk AML: Safety</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Text Box 15">
            <a:extLst>
              <a:ext uri="{FF2B5EF4-FFF2-40B4-BE49-F238E27FC236}">
                <a16:creationId xmlns:a16="http://schemas.microsoft.com/office/drawing/2014/main" id="{FED49BD7-0540-47F8-81A7-D47E9F2C123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Chen. ASH 2021. Abstr 35.</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528350FC-2035-4A5F-88C3-6A9A4D1D5C42}"/>
              </a:ext>
            </a:extLst>
          </p:cNvPr>
          <p:cNvGraphicFramePr>
            <a:graphicFrameLocks/>
          </p:cNvGraphicFramePr>
          <p:nvPr>
            <p:extLst>
              <p:ext uri="{D42A27DB-BD31-4B8C-83A1-F6EECF244321}">
                <p14:modId xmlns:p14="http://schemas.microsoft.com/office/powerpoint/2010/main" val="3015238833"/>
              </p:ext>
            </p:extLst>
          </p:nvPr>
        </p:nvGraphicFramePr>
        <p:xfrm>
          <a:off x="719137" y="1609472"/>
          <a:ext cx="10748963" cy="4572128"/>
        </p:xfrm>
        <a:graphic>
          <a:graphicData uri="http://schemas.openxmlformats.org/drawingml/2006/table">
            <a:tbl>
              <a:tblPr/>
              <a:tblGrid>
                <a:gridCol w="4060813">
                  <a:extLst>
                    <a:ext uri="{9D8B030D-6E8A-4147-A177-3AD203B41FA5}">
                      <a16:colId xmlns:a16="http://schemas.microsoft.com/office/drawing/2014/main" val="20000"/>
                    </a:ext>
                  </a:extLst>
                </a:gridCol>
                <a:gridCol w="2818807">
                  <a:extLst>
                    <a:ext uri="{9D8B030D-6E8A-4147-A177-3AD203B41FA5}">
                      <a16:colId xmlns:a16="http://schemas.microsoft.com/office/drawing/2014/main" val="20001"/>
                    </a:ext>
                  </a:extLst>
                </a:gridCol>
                <a:gridCol w="2910313">
                  <a:extLst>
                    <a:ext uri="{9D8B030D-6E8A-4147-A177-3AD203B41FA5}">
                      <a16:colId xmlns:a16="http://schemas.microsoft.com/office/drawing/2014/main" val="20002"/>
                    </a:ext>
                  </a:extLst>
                </a:gridCol>
                <a:gridCol w="959030">
                  <a:extLst>
                    <a:ext uri="{9D8B030D-6E8A-4147-A177-3AD203B41FA5}">
                      <a16:colId xmlns:a16="http://schemas.microsoft.com/office/drawing/2014/main" val="702540029"/>
                    </a:ext>
                  </a:extLst>
                </a:gridCol>
              </a:tblGrid>
              <a:tr h="4187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Venetoclax/Decitabine (N =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Historical Controls Cytarabine/Idarubicin (N =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P </a:t>
                      </a:r>
                      <a:r>
                        <a:rPr kumimoji="0" lang="en-US" sz="1400" b="1" i="0" u="none" strike="noStrike" cap="none" normalizeH="0" baseline="0" dirty="0">
                          <a:ln>
                            <a:noFill/>
                          </a:ln>
                          <a:solidFill>
                            <a:schemeClr val="tx1"/>
                          </a:solidFill>
                          <a:effectLst/>
                          <a:latin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424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grade ≥4 AE,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42427">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42427">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24519201"/>
                  </a:ext>
                </a:extLst>
              </a:tr>
              <a:tr h="242427">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14176024"/>
                  </a:ext>
                </a:extLst>
              </a:tr>
              <a:tr h="5950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Mean duration of grade ≥4 AE, days (range)</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18.1 (2-35)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9.5 (0-37)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16.5 (0-32)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15.4 (6-38)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15740896"/>
                  </a:ext>
                </a:extLst>
              </a:tr>
              <a:tr h="5950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Mean number transfusions, units (range)</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Platelets</a:t>
                      </a:r>
                    </a:p>
                    <a:p>
                      <a:pPr marL="342900" marR="0" lvl="0" indent="-34290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RBCs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(0-12.5)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 (0-12.5)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 (0.5-17)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7.7 (0-17.5)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2742530515"/>
                  </a:ext>
                </a:extLst>
              </a:tr>
              <a:tr h="1123938">
                <a:tc>
                  <a:txBody>
                    <a:bodyPr/>
                    <a:lstStyle/>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Infection, %</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Febrile neutropenia</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Pneumonia</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Sepsis</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Intestinal infection</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Other infection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10730447"/>
                  </a:ext>
                </a:extLst>
              </a:tr>
            </a:tbl>
          </a:graphicData>
        </a:graphic>
      </p:graphicFrame>
      <p:sp>
        <p:nvSpPr>
          <p:cNvPr id="11" name="Rectangle 10">
            <a:extLst>
              <a:ext uri="{FF2B5EF4-FFF2-40B4-BE49-F238E27FC236}">
                <a16:creationId xmlns:a16="http://schemas.microsoft.com/office/drawing/2014/main" id="{FD17313B-8673-4A93-9448-C7522A3A8FEA}"/>
              </a:ext>
            </a:extLst>
          </p:cNvPr>
          <p:cNvSpPr/>
          <p:nvPr/>
        </p:nvSpPr>
        <p:spPr bwMode="auto">
          <a:xfrm>
            <a:off x="719136" y="5281820"/>
            <a:ext cx="8989639" cy="656493"/>
          </a:xfrm>
          <a:prstGeom prst="rect">
            <a:avLst/>
          </a:prstGeom>
          <a:noFill/>
          <a:ln w="28575">
            <a:solidFill>
              <a:schemeClr val="accent3"/>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Tree>
    <p:extLst>
      <p:ext uri="{BB962C8B-B14F-4D97-AF65-F5344CB8AC3E}">
        <p14:creationId xmlns:p14="http://schemas.microsoft.com/office/powerpoint/2010/main" val="1954636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Venetoclax/Decitabine in Young Adults </a:t>
            </a:r>
            <a:br>
              <a:rPr lang="en-US" dirty="0"/>
            </a:br>
            <a:r>
              <a:rPr lang="en-US" dirty="0"/>
              <a:t>With Adverse-Risk AML: Conclusions</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Content Placeholder 2">
            <a:extLst>
              <a:ext uri="{FF2B5EF4-FFF2-40B4-BE49-F238E27FC236}">
                <a16:creationId xmlns:a16="http://schemas.microsoft.com/office/drawing/2014/main" id="{D9D5CE5F-9FD0-4485-BEB6-2A0B46177C9E}"/>
              </a:ext>
            </a:extLst>
          </p:cNvPr>
          <p:cNvSpPr txBox="1">
            <a:spLocks/>
          </p:cNvSpPr>
          <p:nvPr/>
        </p:nvSpPr>
        <p:spPr>
          <a:xfrm>
            <a:off x="604675" y="1513047"/>
            <a:ext cx="11276738"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b="0" kern="0" dirty="0"/>
              <a:t>In young adult patients with ELN adverse-risk AML, venetoclax/decitabine associated with 76% composite CR rate vs 38% for historical controls</a:t>
            </a:r>
          </a:p>
          <a:p>
            <a:pPr lvl="1"/>
            <a:r>
              <a:rPr lang="en-US" b="0" kern="0" dirty="0"/>
              <a:t>MRD negativity rate after cycle 1: 64%</a:t>
            </a:r>
          </a:p>
          <a:p>
            <a:r>
              <a:rPr lang="en-US" b="0" kern="0" dirty="0"/>
              <a:t>Compared with historical controls, venetoclax/decitabine had:</a:t>
            </a:r>
          </a:p>
          <a:p>
            <a:pPr lvl="1"/>
            <a:r>
              <a:rPr lang="en-US" b="0" kern="0" dirty="0"/>
              <a:t>Lower rates of infections (48% vs 67%)</a:t>
            </a:r>
          </a:p>
          <a:p>
            <a:pPr lvl="1"/>
            <a:r>
              <a:rPr lang="en-US" b="0" kern="0" dirty="0"/>
              <a:t>Reduced RBC and platelet transfusions</a:t>
            </a:r>
          </a:p>
          <a:p>
            <a:r>
              <a:rPr lang="en-US" b="0" kern="0" dirty="0"/>
              <a:t>Median PFS and OS not reached for patients receiving venetoclax/decitabine </a:t>
            </a:r>
          </a:p>
          <a:p>
            <a:pPr lvl="1"/>
            <a:r>
              <a:rPr lang="en-US" b="0" kern="0" dirty="0"/>
              <a:t>30-day and 60-day mortality rate: 0%</a:t>
            </a:r>
          </a:p>
        </p:txBody>
      </p:sp>
      <p:sp>
        <p:nvSpPr>
          <p:cNvPr id="10" name="Text Box 15">
            <a:extLst>
              <a:ext uri="{FF2B5EF4-FFF2-40B4-BE49-F238E27FC236}">
                <a16:creationId xmlns:a16="http://schemas.microsoft.com/office/drawing/2014/main" id="{DA1DFAAE-FAAD-498C-AFA3-BAE6E98279B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Chen. ASH 2021. Abstr 35.</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640033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accent1"/>
          </a:solidFill>
          <a:miter lim="800000"/>
          <a:headEnd/>
          <a:tailEnd/>
        </a:ln>
        <a:extLst>
          <a:ext uri="{909E8E84-426E-40DD-AFC4-6F175D3DCCD1}">
            <a14:hiddenFill xmlns:a14="http://schemas.microsoft.com/office/drawing/2010/main">
              <a:noFill/>
            </a14:hiddenFill>
          </a:ext>
        </a:extLst>
      </a:spPr>
      <a:bodyPr rtlCol="0" anchor="ctr"/>
      <a:lstStyle>
        <a:defPPr algn="ctr">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3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5.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D24C30D4EC33849BAAD8B329AA8DB98" ma:contentTypeVersion="1" ma:contentTypeDescription="Create a new document." ma:contentTypeScope="" ma:versionID="7de431c7350c8c51390c26d04806d98f">
  <xsd:schema xmlns:xsd="http://www.w3.org/2001/XMLSchema" xmlns:xs="http://www.w3.org/2001/XMLSchema" xmlns:p="http://schemas.microsoft.com/office/2006/metadata/properties" xmlns:ns2="d54cbe69-32bd-412a-b004-9152f949605e" xmlns:ns3="b0945472-f2f4-48ca-870a-6f288b4a5486" targetNamespace="http://schemas.microsoft.com/office/2006/metadata/properties" ma:root="true" ma:fieldsID="238ebcf61c0aa402696a62a491e9c5cb" ns2:_="" ns3:_="">
    <xsd:import namespace="d54cbe69-32bd-412a-b004-9152f949605e"/>
    <xsd:import namespace="b0945472-f2f4-48ca-870a-6f288b4a5486"/>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b0945472-f2f4-48ca-870a-6f288b4a5486"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56M7VY3CDVN5-1016963609-2</_dlc_DocId>
    <_dlc_DocIdUrl xmlns="d54cbe69-32bd-412a-b004-9152f949605e">
      <Url>https://intranet.clinicaloptions.com/mews/oncology/ONC_2021_ASH_CF_(PRP4549)/LEUK_35_Chen/_layouts/15/DocIdRedir.aspx?ID=56M7VY3CDVN5-1016963609-2</Url>
      <Description>56M7VY3CDVN5-1016963609-2</Description>
    </_dlc_DocIdUrl>
    <Document_x0020_Category xmlns="b0945472-f2f4-48ca-870a-6f288b4a5486">Conference Capsule Slides</Document_x0020_Category>
  </documentManagement>
</p:properties>
</file>

<file path=customXml/itemProps1.xml><?xml version="1.0" encoding="utf-8"?>
<ds:datastoreItem xmlns:ds="http://schemas.openxmlformats.org/officeDocument/2006/customXml" ds:itemID="{ABEA23AC-B373-4DD1-8674-A050CBAEB2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b0945472-f2f4-48ca-870a-6f288b4a54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CB552622-AD77-4F98-B4C8-1F642D7FA076}">
  <ds:schemaRefs>
    <ds:schemaRef ds:uri="http://schemas.microsoft.com/sharepoint/events"/>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5BA55BC3-5A03-47C2-8EC3-D964C3B5E779}">
  <ds:schemaRefs>
    <ds:schemaRef ds:uri="http://schemas.microsoft.com/office/2006/metadata/properties"/>
    <ds:schemaRef ds:uri="d54cbe69-32bd-412a-b004-9152f949605e"/>
    <ds:schemaRef ds:uri="http://purl.org/dc/terms/"/>
    <ds:schemaRef ds:uri="http://schemas.openxmlformats.org/package/2006/metadata/core-properties"/>
    <ds:schemaRef ds:uri="http://schemas.microsoft.com/office/2006/documentManagement/types"/>
    <ds:schemaRef ds:uri="b0945472-f2f4-48ca-870a-6f288b4a5486"/>
    <ds:schemaRef ds:uri="http://purl.org/dc/elements/1.1/"/>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6383</TotalTime>
  <Words>1770</Words>
  <Application>Microsoft Office PowerPoint</Application>
  <PresentationFormat>Widescreen</PresentationFormat>
  <Paragraphs>279</Paragraphs>
  <Slides>11</Slides>
  <Notes>11</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11</vt:i4>
      </vt:variant>
    </vt:vector>
  </HeadingPairs>
  <TitlesOfParts>
    <vt:vector size="20" baseType="lpstr">
      <vt:lpstr>Arial</vt:lpstr>
      <vt:lpstr>Calibri</vt:lpstr>
      <vt:lpstr>Times</vt:lpstr>
      <vt:lpstr>Wingdings</vt:lpstr>
      <vt:lpstr>2017_HTAA_Diabetes</vt:lpstr>
      <vt:lpstr>1_2017_HTAA_Diabetes</vt:lpstr>
      <vt:lpstr>2_2017_HTAA_Diabetes</vt:lpstr>
      <vt:lpstr>3_2017_HTAA_Diabetes</vt:lpstr>
      <vt:lpstr>4_2017_HTAA_Diabetes</vt:lpstr>
      <vt:lpstr>Venetoclax/Decitabine for Young Adults  With Newly Diagnosed ELN Adverse-Risk AML: Phase II Trial Interim Analysis</vt:lpstr>
      <vt:lpstr>About These Slides</vt:lpstr>
      <vt:lpstr>Venetoclax and Decitabine in AML: Background</vt:lpstr>
      <vt:lpstr>Phase II Trial: Venetoclax/Decitabine Induction in  Young Adults With Adverse-Risk AML</vt:lpstr>
      <vt:lpstr>Venetoclax/Decitabine in Young Adults  With Adverse-Risk AML: Baseline Characteristics</vt:lpstr>
      <vt:lpstr>Venetoclax/Decitabine in Young Adults  With Adverse-Risk AML: Cycle 1 Responses</vt:lpstr>
      <vt:lpstr>Venetoclax/Decitabine in Young Adults With  Adverse-Risk AML: Composite CR in Cycle 1 by Subgroup</vt:lpstr>
      <vt:lpstr>Venetoclax/Decitabine in Young Adults  With Adverse-Risk AML: Other Outcomes</vt:lpstr>
      <vt:lpstr>Venetoclax/Decitabine in Young Adults  With Adverse-Risk AML: Safety</vt:lpstr>
      <vt:lpstr>Venetoclax/Decitabine in Young Adults  With Adverse-Risk AML: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Venetoclax/Decitabine for Young Adults With Newly Diagnosed ELN Adverse-Risk AML: Phase II Trial Interim Analysis</dc:title>
  <dc:creator>Preferred User</dc:creator>
  <cp:lastModifiedBy>Jessica Buckley</cp:lastModifiedBy>
  <cp:revision>579</cp:revision>
  <cp:lastPrinted>2016-09-26T20:21:49Z</cp:lastPrinted>
  <dcterms:created xsi:type="dcterms:W3CDTF">2005-05-27T15:08:01Z</dcterms:created>
  <dcterms:modified xsi:type="dcterms:W3CDTF">2021-12-13T20:38:59Z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7d530155-c64a-4c6b-a35a-92e5c08bc888</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0x0101003D24C30D4EC33849BAAD8B329AA8DB98</vt:lpwstr>
  </property>
</Properties>
</file>