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2"/>
  </p:notesMasterIdLst>
  <p:handoutMasterIdLst>
    <p:handoutMasterId r:id="rId23"/>
  </p:handoutMasterIdLst>
  <p:sldIdLst>
    <p:sldId id="321" r:id="rId8"/>
    <p:sldId id="308" r:id="rId9"/>
    <p:sldId id="544" r:id="rId10"/>
    <p:sldId id="545" r:id="rId11"/>
    <p:sldId id="552" r:id="rId12"/>
    <p:sldId id="555" r:id="rId13"/>
    <p:sldId id="554" r:id="rId14"/>
    <p:sldId id="556" r:id="rId15"/>
    <p:sldId id="557" r:id="rId16"/>
    <p:sldId id="560" r:id="rId17"/>
    <p:sldId id="561" r:id="rId18"/>
    <p:sldId id="562" r:id="rId19"/>
    <p:sldId id="549" r:id="rId20"/>
    <p:sldId id="553"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A3276F90-A649-1CB1-C48C-8DDA0FD9458D}" name="kbrandt@clinicaloptions.com" initials="k" userId="kbrandt@clinicaloptions.com" providerId="None"/>
  <p188:author id="{6EC778AA-CA2A-FB4E-5D97-6CAB015CFF06}" name="CLINICALOPTIONS\krosenthal" initials="C" userId="CLINICALOPTIONS\krosenthal" providerId="None"/>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0CE"/>
    <a:srgbClr val="BFD5DC"/>
    <a:srgbClr val="00823B"/>
    <a:srgbClr val="E1471D"/>
    <a:srgbClr val="015873"/>
    <a:srgbClr val="4DA1BB"/>
    <a:srgbClr val="000000"/>
    <a:srgbClr val="046376"/>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9563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CML-CP, chronic-phase chronic myeloid leukemia; DMR, deep molecular response; Ph+, Philadelphia chromosome positive;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9044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CML-CP, chronic-phase chronic myeloid leukemia; IS, international scale; MR</a:t>
            </a:r>
            <a:r>
              <a:rPr lang="en-US" i="1" baseline="30000" dirty="0"/>
              <a:t>4.5</a:t>
            </a:r>
            <a:r>
              <a:rPr lang="en-US" i="1" dirty="0"/>
              <a:t>, BCR::ABL</a:t>
            </a:r>
            <a:r>
              <a:rPr lang="en-US" i="1" baseline="30000" dirty="0"/>
              <a:t>IS</a:t>
            </a:r>
            <a:r>
              <a:rPr lang="en-US" i="1" dirty="0"/>
              <a:t> ≤0.0032%.</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607381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MMR, major molecular response; MR</a:t>
            </a:r>
            <a:r>
              <a:rPr lang="en-US" i="1" baseline="30000" dirty="0"/>
              <a:t>2</a:t>
            </a:r>
            <a:r>
              <a:rPr lang="en-US" i="1" dirty="0"/>
              <a:t>, molecular response (BCR::ABL</a:t>
            </a:r>
            <a:r>
              <a:rPr lang="en-US" i="1" baseline="30000" dirty="0"/>
              <a:t>IS</a:t>
            </a:r>
            <a:r>
              <a:rPr lang="en-US" i="1" dirty="0"/>
              <a:t> ≤1%).</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01312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a:t>
            </a:r>
            <a:r>
              <a:rPr lang="en-US" i="1" baseline="30000" dirty="0"/>
              <a:t>4.5</a:t>
            </a:r>
            <a:r>
              <a:rPr lang="en-US" i="1" dirty="0"/>
              <a:t>, BCR::ABL</a:t>
            </a:r>
            <a:r>
              <a:rPr lang="en-US" i="1" baseline="30000" dirty="0"/>
              <a:t>IS</a:t>
            </a:r>
            <a:r>
              <a:rPr lang="en-US" i="1" dirty="0"/>
              <a:t> ≤0.0032%.</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97998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a:t>
            </a:r>
            <a:r>
              <a:rPr lang="en-US" i="1" baseline="30000" dirty="0"/>
              <a:t>4.5</a:t>
            </a:r>
            <a:r>
              <a:rPr lang="en-US" i="1" dirty="0"/>
              <a:t>, BCR::ABL</a:t>
            </a:r>
            <a:r>
              <a:rPr lang="en-US" i="1" baseline="30000" dirty="0"/>
              <a:t>IS</a:t>
            </a:r>
            <a:r>
              <a:rPr lang="en-US" i="1" dirty="0"/>
              <a:t> ≤0.0032%.</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71626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KM, Kaplan-Meier; MR</a:t>
            </a:r>
            <a:r>
              <a:rPr lang="en-US" i="1" baseline="30000" dirty="0"/>
              <a:t>4.5</a:t>
            </a:r>
            <a:r>
              <a:rPr lang="en-US" i="1" dirty="0"/>
              <a:t>, BCR::ABL</a:t>
            </a:r>
            <a:r>
              <a:rPr lang="en-US" i="1" baseline="30000" dirty="0"/>
              <a:t>IS</a:t>
            </a:r>
            <a:r>
              <a:rPr lang="en-US" i="1" dirty="0"/>
              <a:t> ≤0.0032%.</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56285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DMR, deep molecular response.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739234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398732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347587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CNS, central nervous system; CPK, creatinine phosphokinase; 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40312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CML-CP, chronic-phase chronic myeloid leukemia; DMR, deep molecular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4224225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fontScale="90000"/>
          </a:bodyPr>
          <a:lstStyle/>
          <a:p>
            <a:r>
              <a:rPr lang="en-US" altLang="en-US" sz="4000" dirty="0"/>
              <a:t>ASC4MORE: Phase II Trial of Addition of Asciminib to Imatinib vs Continued Imatinib vs Switch to Nilotinib in Patients With Chronic-Phase CML Not Achieving Deep Molecular Responses With ≥1 Yr of Imatinib 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Background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309847"/>
            <a:ext cx="10877529" cy="4650686"/>
          </a:xfrm>
        </p:spPr>
        <p:txBody>
          <a:bodyPr/>
          <a:lstStyle/>
          <a:p>
            <a:r>
              <a:rPr lang="en-US" altLang="en-US" sz="2200" dirty="0"/>
              <a:t>Life expectancy for patients with CML-CP who receive TKIs is similar to general population, and improving treatment-related QoL and extending treatment-free interval are key</a:t>
            </a:r>
            <a:r>
              <a:rPr lang="en-US" altLang="en-US" sz="2200" baseline="30000" dirty="0"/>
              <a:t>1-3</a:t>
            </a:r>
            <a:endParaRPr lang="en-US" altLang="en-US" sz="2200" dirty="0"/>
          </a:p>
          <a:p>
            <a:r>
              <a:rPr lang="en-US" altLang="en-US" sz="2200" dirty="0"/>
              <a:t>30% to 60% of patients with CML-CP receiving first-line therapy with second-generation TKIs will not achieve DMR after 5 yr of treatment; even fewer patients will achieve with imatinib</a:t>
            </a:r>
            <a:r>
              <a:rPr lang="en-US" altLang="en-US" sz="2200" baseline="30000" dirty="0"/>
              <a:t>4-6</a:t>
            </a:r>
            <a:endParaRPr lang="en-US" altLang="en-US" sz="2200" dirty="0"/>
          </a:p>
          <a:p>
            <a:r>
              <a:rPr lang="en-US" altLang="en-US" sz="2200" dirty="0"/>
              <a:t>Asciminib: first </a:t>
            </a:r>
            <a:r>
              <a:rPr lang="en-US" altLang="en-US" sz="2200" i="1" dirty="0"/>
              <a:t>BCR::ABL1 </a:t>
            </a:r>
            <a:r>
              <a:rPr lang="en-US" altLang="en-US" sz="2200" dirty="0"/>
              <a:t>inhibitor to “specifically target the ABL myristoyl pocket” (STAMP)</a:t>
            </a:r>
            <a:r>
              <a:rPr lang="en-US" altLang="en-US" sz="2200" baseline="30000" dirty="0"/>
              <a:t>7</a:t>
            </a:r>
          </a:p>
          <a:p>
            <a:pPr lvl="1"/>
            <a:r>
              <a:rPr lang="en-US" altLang="en-US" sz="2000" dirty="0"/>
              <a:t>First approved in US for adults with Ph+ CML-CP previously treated with ≥2 TKIs and those with Ph+ CML-CP and </a:t>
            </a:r>
            <a:r>
              <a:rPr lang="en-US" altLang="en-US" sz="2000" i="1" dirty="0"/>
              <a:t>T315I</a:t>
            </a:r>
            <a:r>
              <a:rPr lang="en-US" altLang="en-US" sz="2000" dirty="0"/>
              <a:t> mutation; later approvals worldwide </a:t>
            </a:r>
          </a:p>
          <a:p>
            <a:r>
              <a:rPr lang="en-US" altLang="en-US" sz="2200" dirty="0"/>
              <a:t>Current phase II ASC4MORE study reported on efficacy and safety of addition of asciminib to imatinib, continued imatinib, or switch to nilotinib in patients with CML-CP not achieving DMR with ≥1 yr of imatinib therapy</a:t>
            </a:r>
            <a:r>
              <a:rPr lang="en-US" altLang="en-US" sz="2200" baseline="30000" dirty="0"/>
              <a:t>8</a:t>
            </a:r>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019583"/>
            <a:ext cx="8709215"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Sasaki. Lancet Haematol. 2015;2:e186. 2. Bower. JCO. 2016;34:285. 3. Abulafia. J Clin Med. 2020;9:3417.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Kantarjian. </a:t>
            </a:r>
            <a:r>
              <a:rPr lang="it-IT" altLang="en-US" sz="1200" b="0" spc="-10" dirty="0">
                <a:solidFill>
                  <a:schemeClr val="bg2"/>
                </a:solidFill>
                <a:latin typeface="Calibri" panose="020F0502020204030204" pitchFamily="34" charset="0"/>
              </a:rPr>
              <a:t>Leukemia. 2021;35:440</a:t>
            </a:r>
            <a:r>
              <a:rPr lang="en-US" altLang="en-US" sz="1200" b="0" spc="-10" dirty="0">
                <a:solidFill>
                  <a:schemeClr val="bg2"/>
                </a:solidFill>
                <a:latin typeface="Calibri" panose="020F0502020204030204" pitchFamily="34" charset="0"/>
              </a:rPr>
              <a:t>. 5. Cortes. </a:t>
            </a:r>
            <a:r>
              <a:rPr lang="it-IT" altLang="en-US" sz="1200" b="0" spc="-10" dirty="0">
                <a:solidFill>
                  <a:schemeClr val="bg2"/>
                </a:solidFill>
                <a:latin typeface="Calibri" panose="020F0502020204030204" pitchFamily="34" charset="0"/>
              </a:rPr>
              <a:t>JCO. 2016;34:2333. 6. Brümmendorf. </a:t>
            </a:r>
            <a:r>
              <a:rPr lang="fi-FI" altLang="en-US" sz="1200" b="0" spc="-10" dirty="0">
                <a:solidFill>
                  <a:schemeClr val="bg2"/>
                </a:solidFill>
                <a:latin typeface="Calibri" panose="020F0502020204030204" pitchFamily="34" charset="0"/>
              </a:rPr>
              <a:t>Leukemia. 2022;36:1825.</a:t>
            </a:r>
            <a:r>
              <a:rPr lang="en-US" altLang="en-US" sz="1200" b="0" spc="-10" dirty="0">
                <a:solidFill>
                  <a:schemeClr val="bg2"/>
                </a:solidFill>
                <a:latin typeface="Calibri" panose="020F0502020204030204" pitchFamily="34" charset="0"/>
              </a:rPr>
              <a:t> </a:t>
            </a:r>
          </a:p>
          <a:p>
            <a:pPr eaLnBrk="1" hangingPunct="1">
              <a:defRPr/>
            </a:pPr>
            <a:r>
              <a:rPr lang="en-US" altLang="en-US" sz="1200" b="0" spc="-10" dirty="0">
                <a:solidFill>
                  <a:schemeClr val="bg2"/>
                </a:solidFill>
                <a:latin typeface="Calibri" panose="020F0502020204030204" pitchFamily="34" charset="0"/>
              </a:rPr>
              <a:t>7. Réa. Blood. 2021;138:2031. 8. Cortes. ASH 2022. Abstr 80.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Study Design</a:t>
            </a:r>
            <a:endParaRPr lang="en-US" altLang="en-US" dirty="0"/>
          </a:p>
        </p:txBody>
      </p:sp>
      <p:sp>
        <p:nvSpPr>
          <p:cNvPr id="2" name="Text Box 15">
            <a:extLst>
              <a:ext uri="{FF2B5EF4-FFF2-40B4-BE49-F238E27FC236}">
                <a16:creationId xmlns:a16="http://schemas.microsoft.com/office/drawing/2014/main" id="{8AED1168-8E16-6852-8282-4F5A9C6E4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NCT03578367.</a:t>
            </a:r>
            <a:endParaRPr lang="en-US" altLang="en-US" sz="1200" b="0" dirty="0">
              <a:solidFill>
                <a:schemeClr val="bg2"/>
              </a:solidFill>
              <a:latin typeface="Calibri" panose="020F0502020204030204" pitchFamily="34" charset="0"/>
            </a:endParaRPr>
          </a:p>
        </p:txBody>
      </p:sp>
      <p:sp>
        <p:nvSpPr>
          <p:cNvPr id="3" name="Content Placeholder 3">
            <a:extLst>
              <a:ext uri="{FF2B5EF4-FFF2-40B4-BE49-F238E27FC236}">
                <a16:creationId xmlns:a16="http://schemas.microsoft.com/office/drawing/2014/main" id="{13BCBF5A-6093-4E00-D662-DE40BAF89FD2}"/>
              </a:ext>
            </a:extLst>
          </p:cNvPr>
          <p:cNvSpPr>
            <a:spLocks noGrp="1"/>
          </p:cNvSpPr>
          <p:nvPr>
            <p:ph idx="1"/>
          </p:nvPr>
        </p:nvSpPr>
        <p:spPr>
          <a:xfrm>
            <a:off x="604675" y="1513047"/>
            <a:ext cx="10877529" cy="853937"/>
          </a:xfrm>
        </p:spPr>
        <p:txBody>
          <a:bodyPr/>
          <a:lstStyle/>
          <a:p>
            <a:r>
              <a:rPr lang="en-US" sz="2400" dirty="0"/>
              <a:t>Open-label, randomized, multicenter phase II study</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b="1" dirty="0"/>
              <a:t>Primary endpoint:</a:t>
            </a:r>
            <a:r>
              <a:rPr lang="en-US" sz="2400" b="0" dirty="0"/>
              <a:t> Rate of MR</a:t>
            </a:r>
            <a:r>
              <a:rPr lang="en-US" sz="2400" b="0" baseline="30000" dirty="0"/>
              <a:t>4.5</a:t>
            </a:r>
            <a:r>
              <a:rPr lang="en-US" sz="2400" b="0" dirty="0"/>
              <a:t> at 48 wk</a:t>
            </a:r>
          </a:p>
        </p:txBody>
      </p:sp>
      <p:sp>
        <p:nvSpPr>
          <p:cNvPr id="6" name="Rectangle 49">
            <a:extLst>
              <a:ext uri="{FF2B5EF4-FFF2-40B4-BE49-F238E27FC236}">
                <a16:creationId xmlns:a16="http://schemas.microsoft.com/office/drawing/2014/main" id="{E716C61A-187D-AB05-F09D-984698D7599A}"/>
              </a:ext>
            </a:extLst>
          </p:cNvPr>
          <p:cNvSpPr>
            <a:spLocks noChangeArrowheads="1"/>
          </p:cNvSpPr>
          <p:nvPr/>
        </p:nvSpPr>
        <p:spPr bwMode="auto">
          <a:xfrm>
            <a:off x="4361101" y="2129457"/>
            <a:ext cx="4206240" cy="548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Asciminib </a:t>
            </a:r>
            <a:r>
              <a:rPr lang="en-US" altLang="en-US" sz="1800" b="0" dirty="0">
                <a:solidFill>
                  <a:prstClr val="white"/>
                </a:solidFill>
                <a:latin typeface="Calibri" panose="020F0502020204030204" pitchFamily="34" charset="0"/>
                <a:cs typeface="Calibri" panose="020F0502020204030204" pitchFamily="34" charset="0"/>
              </a:rPr>
              <a:t>40 mg QD + </a:t>
            </a:r>
            <a:r>
              <a:rPr lang="en-US" altLang="en-US" sz="1800" dirty="0">
                <a:solidFill>
                  <a:prstClr val="white"/>
                </a:solidFill>
                <a:latin typeface="Calibri" panose="020F0502020204030204" pitchFamily="34" charset="0"/>
                <a:cs typeface="Calibri" panose="020F0502020204030204" pitchFamily="34" charset="0"/>
              </a:rPr>
              <a:t>imatinib </a:t>
            </a:r>
            <a:r>
              <a:rPr lang="en-US" altLang="en-US" sz="1800" b="0" dirty="0">
                <a:solidFill>
                  <a:prstClr val="white"/>
                </a:solidFill>
                <a:latin typeface="Calibri" panose="020F0502020204030204" pitchFamily="34" charset="0"/>
                <a:cs typeface="Calibri" panose="020F0502020204030204" pitchFamily="34" charset="0"/>
              </a:rPr>
              <a:t>400 mg QD</a:t>
            </a:r>
            <a:endParaRPr lang="en-US" altLang="en-US" sz="1800" b="0" baseline="30000" dirty="0">
              <a:solidFill>
                <a:prstClr val="white"/>
              </a:solidFill>
              <a:latin typeface="Calibri" panose="020F0502020204030204" pitchFamily="34" charset="0"/>
              <a:cs typeface="Calibri" panose="020F0502020204030204" pitchFamily="34" charset="0"/>
            </a:endParaRP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21)</a:t>
            </a:r>
          </a:p>
        </p:txBody>
      </p:sp>
      <p:sp>
        <p:nvSpPr>
          <p:cNvPr id="12" name="TextBox 11">
            <a:extLst>
              <a:ext uri="{FF2B5EF4-FFF2-40B4-BE49-F238E27FC236}">
                <a16:creationId xmlns:a16="http://schemas.microsoft.com/office/drawing/2014/main" id="{40B79EEE-F5E1-96BB-E056-AC0F2E42E518}"/>
              </a:ext>
            </a:extLst>
          </p:cNvPr>
          <p:cNvSpPr txBox="1"/>
          <p:nvPr/>
        </p:nvSpPr>
        <p:spPr bwMode="auto">
          <a:xfrm>
            <a:off x="412751" y="5764686"/>
            <a:ext cx="1003794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400" b="0" dirty="0">
                <a:solidFill>
                  <a:srgbClr val="000000"/>
                </a:solidFill>
                <a:latin typeface="Calibri" panose="020F0502020204030204" pitchFamily="34" charset="0"/>
                <a:cs typeface="Calibri" panose="020F0502020204030204" pitchFamily="34" charset="0"/>
              </a:rPr>
              <a:t>*Crossover to asciminib 60 mg QD (+ imatinib 400 mg QD) add-on arm if patient has not achieved MR</a:t>
            </a:r>
            <a:r>
              <a:rPr lang="en-US" sz="1400" b="0" baseline="30000" dirty="0">
                <a:solidFill>
                  <a:srgbClr val="000000"/>
                </a:solidFill>
                <a:latin typeface="Calibri" panose="020F0502020204030204" pitchFamily="34" charset="0"/>
                <a:cs typeface="Calibri" panose="020F0502020204030204" pitchFamily="34" charset="0"/>
              </a:rPr>
              <a:t>4.5</a:t>
            </a:r>
            <a:r>
              <a:rPr lang="en-US" sz="1400" b="0" dirty="0">
                <a:solidFill>
                  <a:srgbClr val="000000"/>
                </a:solidFill>
                <a:latin typeface="Calibri" panose="020F0502020204030204" pitchFamily="34" charset="0"/>
                <a:cs typeface="Calibri" panose="020F0502020204030204" pitchFamily="34" charset="0"/>
              </a:rPr>
              <a:t> at Wk 48; </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these data will be analyzed separately. </a:t>
            </a:r>
            <a:r>
              <a:rPr lang="en-US" altLang="en-US" sz="1400" b="0" baseline="3000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cs typeface="Calibri" panose="020F0502020204030204" pitchFamily="34" charset="0"/>
              </a:rPr>
              <a:t>Added in protocol amendment in July 2022; now enrolling.</a:t>
            </a:r>
            <a:r>
              <a:rPr lang="en-US" altLang="en-US" sz="1400" dirty="0">
                <a:solidFill>
                  <a:schemeClr val="bg1"/>
                </a:solidFill>
                <a:latin typeface="Calibri" panose="020F0502020204030204" pitchFamily="34" charset="0"/>
                <a:cs typeface="Calibri" panose="020F0502020204030204" pitchFamily="34" charset="0"/>
              </a:rPr>
              <a:t> </a:t>
            </a:r>
            <a:r>
              <a:rPr lang="en-US" sz="1400" b="0" dirty="0">
                <a:solidFill>
                  <a:schemeClr val="bg1"/>
                </a:solidFill>
                <a:latin typeface="Calibri" panose="020F0502020204030204" pitchFamily="34" charset="0"/>
                <a:cs typeface="Calibri" panose="020F0502020204030204" pitchFamily="34" charset="0"/>
              </a:rPr>
              <a:t>Data cutoff: January 10, 2022.</a:t>
            </a:r>
            <a:endParaRPr lang="en-US" sz="1400" b="0" dirty="0">
              <a:solidFill>
                <a:srgbClr val="000000"/>
              </a:solidFill>
              <a:latin typeface="Calibri" panose="020F0502020204030204" pitchFamily="34" charset="0"/>
              <a:cs typeface="Calibri" panose="020F0502020204030204" pitchFamily="34" charset="0"/>
            </a:endParaRPr>
          </a:p>
        </p:txBody>
      </p:sp>
      <p:sp>
        <p:nvSpPr>
          <p:cNvPr id="13" name="Text Box 45">
            <a:extLst>
              <a:ext uri="{FF2B5EF4-FFF2-40B4-BE49-F238E27FC236}">
                <a16:creationId xmlns:a16="http://schemas.microsoft.com/office/drawing/2014/main" id="{D16F8650-271B-A5DA-95F9-521C0A6E767C}"/>
              </a:ext>
            </a:extLst>
          </p:cNvPr>
          <p:cNvSpPr txBox="1">
            <a:spLocks noChangeArrowheads="1"/>
          </p:cNvSpPr>
          <p:nvPr/>
        </p:nvSpPr>
        <p:spPr bwMode="auto">
          <a:xfrm>
            <a:off x="329251" y="2990086"/>
            <a:ext cx="3260952"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Adults with CML-CP; </a:t>
            </a: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≥1 yr of first-line imatinib; </a:t>
            </a:r>
            <a:r>
              <a:rPr lang="en-GB" altLang="en-US" sz="2000" b="0" i="1" dirty="0">
                <a:solidFill>
                  <a:schemeClr val="bg1"/>
                </a:solidFill>
                <a:latin typeface="Calibri" panose="020F0502020204030204" pitchFamily="34" charset="0"/>
                <a:cs typeface="Calibri" panose="020F0502020204030204" pitchFamily="34" charset="0"/>
              </a:rPr>
              <a:t>BCR::ABL1</a:t>
            </a:r>
            <a:r>
              <a:rPr lang="en-GB" altLang="en-US" sz="2000" b="0" i="1" baseline="30000" dirty="0">
                <a:solidFill>
                  <a:schemeClr val="bg1"/>
                </a:solidFill>
                <a:latin typeface="Calibri" panose="020F0502020204030204" pitchFamily="34" charset="0"/>
                <a:cs typeface="Calibri" panose="020F0502020204030204" pitchFamily="34" charset="0"/>
              </a:rPr>
              <a:t>IS</a:t>
            </a:r>
            <a:r>
              <a:rPr lang="en-GB" altLang="en-US" sz="2000" b="0" i="1" dirty="0">
                <a:solidFill>
                  <a:schemeClr val="bg1"/>
                </a:solidFill>
                <a:latin typeface="Calibri" panose="020F0502020204030204" pitchFamily="34" charset="0"/>
                <a:cs typeface="Calibri" panose="020F0502020204030204" pitchFamily="34" charset="0"/>
              </a:rPr>
              <a:t> </a:t>
            </a:r>
            <a:r>
              <a:rPr lang="en-GB" altLang="en-US" sz="2000" b="0" dirty="0">
                <a:solidFill>
                  <a:schemeClr val="bg1"/>
                </a:solidFill>
                <a:latin typeface="Calibri" panose="020F0502020204030204" pitchFamily="34" charset="0"/>
                <a:cs typeface="Calibri" panose="020F0502020204030204" pitchFamily="34" charset="0"/>
              </a:rPr>
              <a:t>&gt;0.01% to ≤1.0%</a:t>
            </a: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(N = 84)</a:t>
            </a:r>
            <a:endParaRPr lang="en-GB" altLang="en-US" sz="2000" b="0" dirty="0">
              <a:solidFill>
                <a:srgbClr val="000000"/>
              </a:solidFill>
              <a:latin typeface="Calibri" panose="020F0502020204030204" pitchFamily="34" charset="0"/>
              <a:cs typeface="Calibri" panose="020F0502020204030204" pitchFamily="34" charset="0"/>
            </a:endParaRPr>
          </a:p>
        </p:txBody>
      </p:sp>
      <p:sp>
        <p:nvSpPr>
          <p:cNvPr id="14" name="Rectangle 49">
            <a:extLst>
              <a:ext uri="{FF2B5EF4-FFF2-40B4-BE49-F238E27FC236}">
                <a16:creationId xmlns:a16="http://schemas.microsoft.com/office/drawing/2014/main" id="{F2BB7F72-0576-9956-D159-4FECD3792959}"/>
              </a:ext>
            </a:extLst>
          </p:cNvPr>
          <p:cNvSpPr>
            <a:spLocks noChangeArrowheads="1"/>
          </p:cNvSpPr>
          <p:nvPr/>
        </p:nvSpPr>
        <p:spPr bwMode="auto">
          <a:xfrm>
            <a:off x="4361101" y="2756048"/>
            <a:ext cx="4206240" cy="5486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Asciminib </a:t>
            </a:r>
            <a:r>
              <a:rPr lang="en-US" altLang="en-US" sz="1800" b="0" dirty="0">
                <a:solidFill>
                  <a:prstClr val="white"/>
                </a:solidFill>
                <a:latin typeface="Calibri" panose="020F0502020204030204" pitchFamily="34" charset="0"/>
                <a:cs typeface="Calibri" panose="020F0502020204030204" pitchFamily="34" charset="0"/>
              </a:rPr>
              <a:t>60 mg QD + </a:t>
            </a:r>
            <a:r>
              <a:rPr lang="en-US" altLang="en-US" sz="1800" dirty="0">
                <a:solidFill>
                  <a:prstClr val="white"/>
                </a:solidFill>
                <a:latin typeface="Calibri" panose="020F0502020204030204" pitchFamily="34" charset="0"/>
                <a:cs typeface="Calibri" panose="020F0502020204030204" pitchFamily="34" charset="0"/>
              </a:rPr>
              <a:t>imatinib </a:t>
            </a:r>
            <a:r>
              <a:rPr lang="en-US" altLang="en-US" sz="1800" b="0" dirty="0">
                <a:solidFill>
                  <a:prstClr val="white"/>
                </a:solidFill>
                <a:latin typeface="Calibri" panose="020F0502020204030204" pitchFamily="34" charset="0"/>
                <a:cs typeface="Calibri" panose="020F0502020204030204" pitchFamily="34" charset="0"/>
              </a:rPr>
              <a:t>400 mg QD</a:t>
            </a:r>
            <a:endParaRPr lang="en-US" altLang="en-US" sz="1800" b="0" baseline="30000" dirty="0">
              <a:solidFill>
                <a:prstClr val="white"/>
              </a:solidFill>
              <a:latin typeface="Calibri" panose="020F0502020204030204" pitchFamily="34" charset="0"/>
              <a:cs typeface="Calibri" panose="020F0502020204030204" pitchFamily="34" charset="0"/>
            </a:endParaRP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21)</a:t>
            </a:r>
          </a:p>
        </p:txBody>
      </p:sp>
      <p:sp>
        <p:nvSpPr>
          <p:cNvPr id="15" name="Rectangle 49">
            <a:extLst>
              <a:ext uri="{FF2B5EF4-FFF2-40B4-BE49-F238E27FC236}">
                <a16:creationId xmlns:a16="http://schemas.microsoft.com/office/drawing/2014/main" id="{E9A42F4C-2269-11FF-01A5-E599452C27BC}"/>
              </a:ext>
            </a:extLst>
          </p:cNvPr>
          <p:cNvSpPr>
            <a:spLocks noChangeArrowheads="1"/>
          </p:cNvSpPr>
          <p:nvPr/>
        </p:nvSpPr>
        <p:spPr bwMode="auto">
          <a:xfrm>
            <a:off x="4361100" y="3377485"/>
            <a:ext cx="4206240" cy="5486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Continue imatinib </a:t>
            </a:r>
            <a:r>
              <a:rPr lang="en-US" altLang="en-US" sz="1800" b="0" dirty="0">
                <a:solidFill>
                  <a:prstClr val="white"/>
                </a:solidFill>
                <a:latin typeface="Calibri" panose="020F0502020204030204" pitchFamily="34" charset="0"/>
                <a:cs typeface="Calibri" panose="020F0502020204030204" pitchFamily="34" charset="0"/>
              </a:rPr>
              <a:t>400 mg QD*</a:t>
            </a:r>
            <a:endParaRPr lang="en-US" altLang="en-US" sz="1800" b="0" baseline="30000" dirty="0">
              <a:solidFill>
                <a:prstClr val="white"/>
              </a:solidFill>
              <a:latin typeface="Calibri" panose="020F0502020204030204" pitchFamily="34" charset="0"/>
              <a:cs typeface="Calibri" panose="020F0502020204030204" pitchFamily="34" charset="0"/>
            </a:endParaRP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21)</a:t>
            </a:r>
          </a:p>
        </p:txBody>
      </p:sp>
      <p:sp>
        <p:nvSpPr>
          <p:cNvPr id="16" name="Rectangle 49">
            <a:extLst>
              <a:ext uri="{FF2B5EF4-FFF2-40B4-BE49-F238E27FC236}">
                <a16:creationId xmlns:a16="http://schemas.microsoft.com/office/drawing/2014/main" id="{C00B175F-9084-F3E2-4483-922089CE013C}"/>
              </a:ext>
            </a:extLst>
          </p:cNvPr>
          <p:cNvSpPr>
            <a:spLocks noChangeArrowheads="1"/>
          </p:cNvSpPr>
          <p:nvPr/>
        </p:nvSpPr>
        <p:spPr bwMode="auto">
          <a:xfrm>
            <a:off x="4361099" y="4009230"/>
            <a:ext cx="4206240" cy="54864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Switch to nilotinib </a:t>
            </a:r>
            <a:r>
              <a:rPr lang="en-US" altLang="en-US" sz="1800" b="0" dirty="0">
                <a:solidFill>
                  <a:prstClr val="white"/>
                </a:solidFill>
                <a:latin typeface="Calibri" panose="020F0502020204030204" pitchFamily="34" charset="0"/>
                <a:cs typeface="Calibri" panose="020F0502020204030204" pitchFamily="34" charset="0"/>
              </a:rPr>
              <a:t>300 mg BID</a:t>
            </a:r>
            <a:endParaRPr lang="en-US" altLang="en-US" sz="1800" b="0" baseline="30000" dirty="0">
              <a:solidFill>
                <a:prstClr val="white"/>
              </a:solidFill>
              <a:latin typeface="Calibri" panose="020F0502020204030204" pitchFamily="34" charset="0"/>
              <a:cs typeface="Calibri" panose="020F0502020204030204" pitchFamily="34" charset="0"/>
            </a:endParaRP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21)</a:t>
            </a:r>
          </a:p>
        </p:txBody>
      </p:sp>
      <p:sp>
        <p:nvSpPr>
          <p:cNvPr id="19" name="Line 33">
            <a:extLst>
              <a:ext uri="{FF2B5EF4-FFF2-40B4-BE49-F238E27FC236}">
                <a16:creationId xmlns:a16="http://schemas.microsoft.com/office/drawing/2014/main" id="{1D026434-6447-BBD2-29EA-BDEAB4569A71}"/>
              </a:ext>
            </a:extLst>
          </p:cNvPr>
          <p:cNvSpPr>
            <a:spLocks noChangeShapeType="1"/>
          </p:cNvSpPr>
          <p:nvPr/>
        </p:nvSpPr>
        <p:spPr bwMode="auto">
          <a:xfrm rot="5400000">
            <a:off x="8466476" y="2049734"/>
            <a:ext cx="148676"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9FEB6379-AA17-213D-EF92-B31FD8C6A32E}"/>
              </a:ext>
            </a:extLst>
          </p:cNvPr>
          <p:cNvSpPr txBox="1"/>
          <p:nvPr/>
        </p:nvSpPr>
        <p:spPr bwMode="auto">
          <a:xfrm>
            <a:off x="8216045" y="1642905"/>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48</a:t>
            </a:r>
          </a:p>
        </p:txBody>
      </p:sp>
      <p:sp>
        <p:nvSpPr>
          <p:cNvPr id="28" name="Rectangle 49">
            <a:extLst>
              <a:ext uri="{FF2B5EF4-FFF2-40B4-BE49-F238E27FC236}">
                <a16:creationId xmlns:a16="http://schemas.microsoft.com/office/drawing/2014/main" id="{4A9D30BA-725A-6C66-0868-A23111FD77B3}"/>
              </a:ext>
            </a:extLst>
          </p:cNvPr>
          <p:cNvSpPr>
            <a:spLocks noChangeArrowheads="1"/>
          </p:cNvSpPr>
          <p:nvPr/>
        </p:nvSpPr>
        <p:spPr bwMode="auto">
          <a:xfrm>
            <a:off x="4361099" y="4641616"/>
            <a:ext cx="4206240" cy="548640"/>
          </a:xfrm>
          <a:prstGeom prst="rect">
            <a:avLst/>
          </a:prstGeom>
          <a:solidFill>
            <a:schemeClr val="accent5"/>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schemeClr val="bg1"/>
                </a:solidFill>
                <a:latin typeface="Calibri" panose="020F0502020204030204" pitchFamily="34" charset="0"/>
                <a:cs typeface="Calibri" panose="020F0502020204030204" pitchFamily="34" charset="0"/>
              </a:rPr>
              <a:t>Asciminib </a:t>
            </a:r>
            <a:r>
              <a:rPr lang="en-US" altLang="en-US" sz="1800" b="0" dirty="0">
                <a:solidFill>
                  <a:schemeClr val="bg1"/>
                </a:solidFill>
                <a:latin typeface="Calibri" panose="020F0502020204030204" pitchFamily="34" charset="0"/>
                <a:cs typeface="Calibri" panose="020F0502020204030204" pitchFamily="34" charset="0"/>
              </a:rPr>
              <a:t>80 mg QD</a:t>
            </a:r>
            <a:r>
              <a:rPr lang="en-US" altLang="en-US" sz="1800" b="0" baseline="30000" dirty="0">
                <a:solidFill>
                  <a:schemeClr val="bg1"/>
                </a:solidFill>
                <a:latin typeface="Calibri" panose="020F0502020204030204" pitchFamily="34" charset="0"/>
                <a:cs typeface="Calibri" panose="020F0502020204030204" pitchFamily="34" charset="0"/>
              </a:rPr>
              <a:t>†</a:t>
            </a:r>
          </a:p>
          <a:p>
            <a:pPr lvl="0" algn="ctr" defTabSz="816353">
              <a:lnSpc>
                <a:spcPct val="100000"/>
              </a:lnSpc>
              <a:spcBef>
                <a:spcPts val="0"/>
              </a:spcBef>
              <a:spcAft>
                <a:spcPts val="0"/>
              </a:spcAft>
              <a:buNone/>
              <a:defRPr/>
            </a:pPr>
            <a:r>
              <a:rPr lang="en-US" altLang="en-US" sz="1800" b="0" dirty="0">
                <a:solidFill>
                  <a:schemeClr val="bg1"/>
                </a:solidFill>
                <a:latin typeface="Calibri" panose="020F0502020204030204" pitchFamily="34" charset="0"/>
                <a:cs typeface="Calibri" panose="020F0502020204030204" pitchFamily="34" charset="0"/>
              </a:rPr>
              <a:t>(n = 20)</a:t>
            </a:r>
          </a:p>
        </p:txBody>
      </p:sp>
      <p:cxnSp>
        <p:nvCxnSpPr>
          <p:cNvPr id="31" name="Straight Arrow Connector 30">
            <a:extLst>
              <a:ext uri="{FF2B5EF4-FFF2-40B4-BE49-F238E27FC236}">
                <a16:creationId xmlns:a16="http://schemas.microsoft.com/office/drawing/2014/main" id="{4FD7196A-B56F-B7EE-81C7-1599D0CEF7F3}"/>
              </a:ext>
            </a:extLst>
          </p:cNvPr>
          <p:cNvCxnSpPr>
            <a:stCxn id="13" idx="3"/>
            <a:endCxn id="15" idx="1"/>
          </p:cNvCxnSpPr>
          <p:nvPr/>
        </p:nvCxnSpPr>
        <p:spPr bwMode="auto">
          <a:xfrm flipV="1">
            <a:off x="3590203" y="3651805"/>
            <a:ext cx="770897" cy="1"/>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52119560-073C-F89A-A6A2-834037B10828}"/>
              </a:ext>
            </a:extLst>
          </p:cNvPr>
          <p:cNvCxnSpPr>
            <a:cxnSpLocks/>
            <a:endCxn id="14" idx="1"/>
          </p:cNvCxnSpPr>
          <p:nvPr/>
        </p:nvCxnSpPr>
        <p:spPr bwMode="auto">
          <a:xfrm flipV="1">
            <a:off x="3590201" y="3030368"/>
            <a:ext cx="770900" cy="411267"/>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F65B477A-2B58-1DD5-3460-05CAB3FC7437}"/>
              </a:ext>
            </a:extLst>
          </p:cNvPr>
          <p:cNvCxnSpPr>
            <a:cxnSpLocks/>
            <a:endCxn id="6" idx="1"/>
          </p:cNvCxnSpPr>
          <p:nvPr/>
        </p:nvCxnSpPr>
        <p:spPr bwMode="auto">
          <a:xfrm flipV="1">
            <a:off x="3590200" y="2403777"/>
            <a:ext cx="770901" cy="726892"/>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1BB8CF03-D1CF-BFD2-C9E0-BC10506F0A47}"/>
              </a:ext>
            </a:extLst>
          </p:cNvPr>
          <p:cNvCxnSpPr>
            <a:cxnSpLocks/>
          </p:cNvCxnSpPr>
          <p:nvPr/>
        </p:nvCxnSpPr>
        <p:spPr bwMode="auto">
          <a:xfrm>
            <a:off x="3593002" y="3924871"/>
            <a:ext cx="768096" cy="422848"/>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9F897B16-E839-7EE5-199E-BFFE9EDFD30A}"/>
              </a:ext>
            </a:extLst>
          </p:cNvPr>
          <p:cNvCxnSpPr>
            <a:cxnSpLocks/>
          </p:cNvCxnSpPr>
          <p:nvPr/>
        </p:nvCxnSpPr>
        <p:spPr bwMode="auto">
          <a:xfrm>
            <a:off x="3571336" y="4184966"/>
            <a:ext cx="768096" cy="731520"/>
          </a:xfrm>
          <a:prstGeom prst="straightConnector1">
            <a:avLst/>
          </a:prstGeom>
          <a:noFill/>
          <a:ln w="28575" cap="flat" cmpd="sng" algn="ctr">
            <a:solidFill>
              <a:schemeClr val="bg1"/>
            </a:solidFill>
            <a:prstDash val="sysDash"/>
            <a:round/>
            <a:headEnd type="none" w="med" len="med"/>
            <a:tailEnd type="triangle"/>
          </a:ln>
          <a:effectLst/>
        </p:spPr>
      </p:cxnSp>
      <p:sp>
        <p:nvSpPr>
          <p:cNvPr id="43" name="Line 33">
            <a:extLst>
              <a:ext uri="{FF2B5EF4-FFF2-40B4-BE49-F238E27FC236}">
                <a16:creationId xmlns:a16="http://schemas.microsoft.com/office/drawing/2014/main" id="{4BD54FC7-70C6-749E-0A60-F0F5C113D448}"/>
              </a:ext>
            </a:extLst>
          </p:cNvPr>
          <p:cNvSpPr>
            <a:spLocks noChangeShapeType="1"/>
          </p:cNvSpPr>
          <p:nvPr/>
        </p:nvSpPr>
        <p:spPr bwMode="auto">
          <a:xfrm rot="5400000">
            <a:off x="10504596" y="2049734"/>
            <a:ext cx="148676"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4D89E56C-D5F8-EBA9-2FEC-E138EB5A1E96}"/>
              </a:ext>
            </a:extLst>
          </p:cNvPr>
          <p:cNvSpPr txBox="1"/>
          <p:nvPr/>
        </p:nvSpPr>
        <p:spPr bwMode="auto">
          <a:xfrm>
            <a:off x="10254165" y="1642905"/>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96</a:t>
            </a:r>
          </a:p>
        </p:txBody>
      </p:sp>
      <p:sp>
        <p:nvSpPr>
          <p:cNvPr id="45" name="Arrow: Right 44">
            <a:extLst>
              <a:ext uri="{FF2B5EF4-FFF2-40B4-BE49-F238E27FC236}">
                <a16:creationId xmlns:a16="http://schemas.microsoft.com/office/drawing/2014/main" id="{7067F5FA-186D-379F-54A7-A20E19EFCA5B}"/>
              </a:ext>
            </a:extLst>
          </p:cNvPr>
          <p:cNvSpPr/>
          <p:nvPr/>
        </p:nvSpPr>
        <p:spPr bwMode="auto">
          <a:xfrm>
            <a:off x="8630727" y="2247996"/>
            <a:ext cx="1961002" cy="278781"/>
          </a:xfrm>
          <a:prstGeom prst="rightArrow">
            <a:avLst/>
          </a:prstGeom>
          <a:solidFill>
            <a:schemeClr val="tx2"/>
          </a:solidFill>
          <a:ln w="38100">
            <a:solidFill>
              <a:schemeClr val="accent1"/>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Arrow: Right 45">
            <a:extLst>
              <a:ext uri="{FF2B5EF4-FFF2-40B4-BE49-F238E27FC236}">
                <a16:creationId xmlns:a16="http://schemas.microsoft.com/office/drawing/2014/main" id="{5AA46FBE-F690-0333-6936-9F54287B2A98}"/>
              </a:ext>
            </a:extLst>
          </p:cNvPr>
          <p:cNvSpPr/>
          <p:nvPr/>
        </p:nvSpPr>
        <p:spPr bwMode="auto">
          <a:xfrm>
            <a:off x="8630727" y="2830798"/>
            <a:ext cx="1961002" cy="278781"/>
          </a:xfrm>
          <a:prstGeom prst="rightArrow">
            <a:avLst/>
          </a:prstGeom>
          <a:solidFill>
            <a:schemeClr val="tx2"/>
          </a:solidFill>
          <a:ln w="38100">
            <a:solidFill>
              <a:schemeClr val="accent3"/>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Arrow: Right 46">
            <a:extLst>
              <a:ext uri="{FF2B5EF4-FFF2-40B4-BE49-F238E27FC236}">
                <a16:creationId xmlns:a16="http://schemas.microsoft.com/office/drawing/2014/main" id="{5258BBDE-7AE3-431F-C9BD-1862EDE7EFB1}"/>
              </a:ext>
            </a:extLst>
          </p:cNvPr>
          <p:cNvSpPr/>
          <p:nvPr/>
        </p:nvSpPr>
        <p:spPr bwMode="auto">
          <a:xfrm>
            <a:off x="8630727" y="3610997"/>
            <a:ext cx="1961002" cy="278781"/>
          </a:xfrm>
          <a:prstGeom prst="rightArrow">
            <a:avLst/>
          </a:prstGeom>
          <a:solidFill>
            <a:schemeClr val="tx2"/>
          </a:solidFill>
          <a:ln w="38100">
            <a:solidFill>
              <a:schemeClr val="accent4"/>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Arrow: Right 47">
            <a:extLst>
              <a:ext uri="{FF2B5EF4-FFF2-40B4-BE49-F238E27FC236}">
                <a16:creationId xmlns:a16="http://schemas.microsoft.com/office/drawing/2014/main" id="{6F260C3A-EE49-654B-DB6B-C5B6BB0DCBE1}"/>
              </a:ext>
            </a:extLst>
          </p:cNvPr>
          <p:cNvSpPr/>
          <p:nvPr/>
        </p:nvSpPr>
        <p:spPr bwMode="auto">
          <a:xfrm>
            <a:off x="8630727" y="4150070"/>
            <a:ext cx="1961002" cy="278781"/>
          </a:xfrm>
          <a:prstGeom prst="rightArrow">
            <a:avLst/>
          </a:prstGeom>
          <a:solidFill>
            <a:schemeClr val="tx2"/>
          </a:solidFill>
          <a:ln w="38100">
            <a:solidFill>
              <a:schemeClr val="accent6"/>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Arrow: U-Turn 48">
            <a:extLst>
              <a:ext uri="{FF2B5EF4-FFF2-40B4-BE49-F238E27FC236}">
                <a16:creationId xmlns:a16="http://schemas.microsoft.com/office/drawing/2014/main" id="{4DC38AAF-571D-4433-E5FA-79B5A452D339}"/>
              </a:ext>
            </a:extLst>
          </p:cNvPr>
          <p:cNvSpPr/>
          <p:nvPr/>
        </p:nvSpPr>
        <p:spPr bwMode="auto">
          <a:xfrm rot="16200000" flipV="1">
            <a:off x="8667272" y="3064782"/>
            <a:ext cx="475547" cy="548640"/>
          </a:xfrm>
          <a:prstGeom prst="uturnArrow">
            <a:avLst>
              <a:gd name="adj1" fmla="val 25000"/>
              <a:gd name="adj2" fmla="val 25000"/>
              <a:gd name="adj3" fmla="val 25000"/>
              <a:gd name="adj4" fmla="val 10494"/>
              <a:gd name="adj5" fmla="val 100000"/>
            </a:avLst>
          </a:prstGeom>
          <a:solidFill>
            <a:schemeClr val="tx2"/>
          </a:solidFill>
          <a:ln w="28575">
            <a:solidFill>
              <a:schemeClr val="accent4"/>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Text Box 45">
            <a:extLst>
              <a:ext uri="{FF2B5EF4-FFF2-40B4-BE49-F238E27FC236}">
                <a16:creationId xmlns:a16="http://schemas.microsoft.com/office/drawing/2014/main" id="{60B9C358-D0E8-2B27-A837-9FC5814A236D}"/>
              </a:ext>
            </a:extLst>
          </p:cNvPr>
          <p:cNvSpPr txBox="1">
            <a:spLocks noChangeArrowheads="1"/>
          </p:cNvSpPr>
          <p:nvPr/>
        </p:nvSpPr>
        <p:spPr bwMode="auto">
          <a:xfrm>
            <a:off x="8216045" y="3153273"/>
            <a:ext cx="326095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Crossover*</a:t>
            </a:r>
            <a:endParaRPr lang="en-GB" altLang="en-US" sz="2000" b="0" dirty="0">
              <a:solidFill>
                <a:srgbClr val="000000"/>
              </a:solidFill>
              <a:latin typeface="Calibri" panose="020F0502020204030204" pitchFamily="34" charset="0"/>
              <a:cs typeface="Calibri" panose="020F0502020204030204" pitchFamily="34" charset="0"/>
            </a:endParaRPr>
          </a:p>
        </p:txBody>
      </p:sp>
      <p:sp>
        <p:nvSpPr>
          <p:cNvPr id="52" name="Text Box 45">
            <a:extLst>
              <a:ext uri="{FF2B5EF4-FFF2-40B4-BE49-F238E27FC236}">
                <a16:creationId xmlns:a16="http://schemas.microsoft.com/office/drawing/2014/main" id="{9BFA091A-DBEA-DF3A-DFD3-40BBB9D0756D}"/>
              </a:ext>
            </a:extLst>
          </p:cNvPr>
          <p:cNvSpPr txBox="1">
            <a:spLocks noChangeArrowheads="1"/>
          </p:cNvSpPr>
          <p:nvPr/>
        </p:nvSpPr>
        <p:spPr bwMode="auto">
          <a:xfrm>
            <a:off x="8633441" y="4641616"/>
            <a:ext cx="1961002" cy="548640"/>
          </a:xfrm>
          <a:prstGeom prst="rect">
            <a:avLst/>
          </a:prstGeom>
          <a:solidFill>
            <a:schemeClr val="tx1">
              <a:lumMod val="95000"/>
            </a:schemeClr>
          </a:solidFill>
          <a:ln>
            <a:solidFill>
              <a:schemeClr val="tx2">
                <a:lumMod val="75000"/>
              </a:schemeClr>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Roll over to </a:t>
            </a: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posttrial access </a:t>
            </a:r>
          </a:p>
        </p:txBody>
      </p:sp>
      <p:sp>
        <p:nvSpPr>
          <p:cNvPr id="4" name="Text Box 45">
            <a:extLst>
              <a:ext uri="{FF2B5EF4-FFF2-40B4-BE49-F238E27FC236}">
                <a16:creationId xmlns:a16="http://schemas.microsoft.com/office/drawing/2014/main" id="{C0D0A8BD-8D4E-C931-E78D-86149E0F6201}"/>
              </a:ext>
            </a:extLst>
          </p:cNvPr>
          <p:cNvSpPr txBox="1">
            <a:spLocks noChangeArrowheads="1"/>
          </p:cNvSpPr>
          <p:nvPr/>
        </p:nvSpPr>
        <p:spPr bwMode="auto">
          <a:xfrm>
            <a:off x="10728319" y="2212097"/>
            <a:ext cx="1193915" cy="2246769"/>
          </a:xfrm>
          <a:prstGeom prst="rect">
            <a:avLst/>
          </a:prstGeom>
          <a:solidFill>
            <a:schemeClr val="tx1">
              <a:lumMod val="95000"/>
            </a:schemeClr>
          </a:solidFill>
          <a:ln>
            <a:solidFill>
              <a:schemeClr val="tx2">
                <a:lumMod val="75000"/>
              </a:schemeClr>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Roll over to </a:t>
            </a: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posttrial access </a:t>
            </a: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cs typeface="Calibri" panose="020F0502020204030204" pitchFamily="34" charset="0"/>
              </a:rPr>
              <a:t>(end of part 1 analysis)</a:t>
            </a:r>
            <a:endParaRPr lang="en-GB" altLang="en-US" sz="2000" b="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Baseline Characteristics</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E0AF06A-4C72-805F-CA55-B54B87C592F0}"/>
              </a:ext>
            </a:extLst>
          </p:cNvPr>
          <p:cNvGraphicFramePr>
            <a:graphicFrameLocks/>
          </p:cNvGraphicFramePr>
          <p:nvPr>
            <p:extLst>
              <p:ext uri="{D42A27DB-BD31-4B8C-83A1-F6EECF244321}">
                <p14:modId xmlns:p14="http://schemas.microsoft.com/office/powerpoint/2010/main" val="2196221145"/>
              </p:ext>
            </p:extLst>
          </p:nvPr>
        </p:nvGraphicFramePr>
        <p:xfrm>
          <a:off x="768521" y="1465426"/>
          <a:ext cx="10807978" cy="3749120"/>
        </p:xfrm>
        <a:graphic>
          <a:graphicData uri="http://schemas.openxmlformats.org/drawingml/2006/table">
            <a:tbl>
              <a:tblPr/>
              <a:tblGrid>
                <a:gridCol w="3474720">
                  <a:extLst>
                    <a:ext uri="{9D8B030D-6E8A-4147-A177-3AD203B41FA5}">
                      <a16:colId xmlns:a16="http://schemas.microsoft.com/office/drawing/2014/main" val="20000"/>
                    </a:ext>
                  </a:extLst>
                </a:gridCol>
                <a:gridCol w="2065848">
                  <a:extLst>
                    <a:ext uri="{9D8B030D-6E8A-4147-A177-3AD203B41FA5}">
                      <a16:colId xmlns:a16="http://schemas.microsoft.com/office/drawing/2014/main" val="20001"/>
                    </a:ext>
                  </a:extLst>
                </a:gridCol>
                <a:gridCol w="2065848">
                  <a:extLst>
                    <a:ext uri="{9D8B030D-6E8A-4147-A177-3AD203B41FA5}">
                      <a16:colId xmlns:a16="http://schemas.microsoft.com/office/drawing/2014/main" val="3316427629"/>
                    </a:ext>
                  </a:extLst>
                </a:gridCol>
                <a:gridCol w="1540385">
                  <a:extLst>
                    <a:ext uri="{9D8B030D-6E8A-4147-A177-3AD203B41FA5}">
                      <a16:colId xmlns:a16="http://schemas.microsoft.com/office/drawing/2014/main" val="1000105694"/>
                    </a:ext>
                  </a:extLst>
                </a:gridCol>
                <a:gridCol w="1661177">
                  <a:extLst>
                    <a:ext uri="{9D8B030D-6E8A-4147-A177-3AD203B41FA5}">
                      <a16:colId xmlns:a16="http://schemas.microsoft.com/office/drawing/2014/main" val="301262636"/>
                    </a:ext>
                  </a:extLst>
                </a:gridCol>
              </a:tblGrid>
              <a:tr h="125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800" b="1" dirty="0">
                          <a:solidFill>
                            <a:prstClr val="white"/>
                          </a:solidFill>
                          <a:latin typeface="Calibri" panose="020F0502020204030204" pitchFamily="34" charset="0"/>
                          <a:cs typeface="Calibri" panose="020F0502020204030204" pitchFamily="34" charset="0"/>
                        </a:rPr>
                        <a:t>Asciminib 40 mg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800" b="1" dirty="0">
                          <a:solidFill>
                            <a:prstClr val="white"/>
                          </a:solidFill>
                          <a:latin typeface="Calibri" panose="020F0502020204030204" pitchFamily="34" charset="0"/>
                          <a:cs typeface="Calibri" panose="020F0502020204030204" pitchFamily="34" charset="0"/>
                        </a:rPr>
                        <a:t>Imatinib</a:t>
                      </a:r>
                      <a:br>
                        <a:rPr lang="en-US" altLang="en-US" sz="1800" b="1" dirty="0">
                          <a:solidFill>
                            <a:prstClr val="white"/>
                          </a:solidFill>
                          <a:latin typeface="Calibri" panose="020F0502020204030204" pitchFamily="34" charset="0"/>
                          <a:cs typeface="Calibri" panose="020F0502020204030204" pitchFamily="34" charset="0"/>
                        </a:rPr>
                      </a:br>
                      <a:r>
                        <a:rPr lang="en-US" altLang="en-US" sz="1800" b="1" dirty="0">
                          <a:solidFill>
                            <a:prstClr val="white"/>
                          </a:solidFill>
                          <a:latin typeface="Calibri" panose="020F0502020204030204" pitchFamily="34" charset="0"/>
                          <a:cs typeface="Calibri" panose="020F0502020204030204" pitchFamily="34" charset="0"/>
                        </a:rPr>
                        <a:t>(n = 21)</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Asciminib 60 mg + </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Imatinib </a:t>
                      </a:r>
                      <a:b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21)</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Imatinib </a:t>
                      </a:r>
                      <a:b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21)</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Nilotinib Switch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to &lt;65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to ≤85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(20-72)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(19-72)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(90.5)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(28-76)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(76.2)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(20-68)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(90.5)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rgbClr val="000000"/>
                          </a:solidFill>
                          <a:latin typeface="Calibri" panose="020F0502020204030204" pitchFamily="34" charset="0"/>
                          <a:cs typeface="Calibri" panose="020F0502020204030204" pitchFamily="34" charset="0"/>
                        </a:rPr>
                        <a:t>Female, 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rgbClr val="000000"/>
                          </a:solidFill>
                          <a:latin typeface="Calibri" panose="020F0502020204030204" pitchFamily="34" charset="0"/>
                          <a:cs typeface="Calibri" panose="020F0502020204030204" pitchFamily="34" charset="0"/>
                        </a:rPr>
                        <a:t>Median prior duration of imatinib,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(1.1-12.1)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(1.1-14.4)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(1.1-15.6)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(1.2-18.2)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i="1" dirty="0">
                          <a:solidFill>
                            <a:srgbClr val="000000"/>
                          </a:solidFill>
                          <a:latin typeface="Calibri" panose="020F0502020204030204" pitchFamily="34" charset="0"/>
                          <a:cs typeface="Calibri" panose="020F0502020204030204" pitchFamily="34" charset="0"/>
                        </a:rPr>
                        <a:t>BCR::ABL1 </a:t>
                      </a:r>
                      <a:r>
                        <a:rPr lang="en-US" sz="1800" b="0" dirty="0">
                          <a:solidFill>
                            <a:srgbClr val="000000"/>
                          </a:solidFill>
                          <a:latin typeface="Calibri" panose="020F0502020204030204" pitchFamily="34" charset="0"/>
                          <a:cs typeface="Calibri" panose="020F0502020204030204" pitchFamily="34" charset="0"/>
                        </a:rPr>
                        <a:t>levels at baseline, 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&gt;0.1% to ≤1% (MR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&gt;0.01% to ≤0.1% (MMR)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(61.9)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362767"/>
                  </a:ext>
                </a:extLst>
              </a:tr>
            </a:tbl>
          </a:graphicData>
        </a:graphic>
      </p:graphicFrame>
      <p:sp>
        <p:nvSpPr>
          <p:cNvPr id="2" name="Rectangle 1">
            <a:extLst>
              <a:ext uri="{FF2B5EF4-FFF2-40B4-BE49-F238E27FC236}">
                <a16:creationId xmlns:a16="http://schemas.microsoft.com/office/drawing/2014/main" id="{5965502C-51E6-77FE-4F5C-F7F7A61276B3}"/>
              </a:ext>
            </a:extLst>
          </p:cNvPr>
          <p:cNvSpPr/>
          <p:nvPr/>
        </p:nvSpPr>
        <p:spPr bwMode="auto">
          <a:xfrm>
            <a:off x="768521" y="4880472"/>
            <a:ext cx="10807978" cy="334074"/>
          </a:xfrm>
          <a:prstGeom prst="rect">
            <a:avLst/>
          </a:prstGeom>
          <a:noFill/>
          <a:ln w="381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20A219A7-5AF9-5130-1E4E-6965AF8D31F0}"/>
              </a:ext>
            </a:extLst>
          </p:cNvPr>
          <p:cNvSpPr/>
          <p:nvPr/>
        </p:nvSpPr>
        <p:spPr bwMode="auto">
          <a:xfrm>
            <a:off x="4268577" y="4339255"/>
            <a:ext cx="672662" cy="835283"/>
          </a:xfrm>
          <a:prstGeom prst="rect">
            <a:avLst/>
          </a:prstGeom>
          <a:solidFill>
            <a:schemeClr val="accent4"/>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9.5</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MR</a:t>
            </a:r>
            <a:r>
              <a:rPr lang="en-US" baseline="30000" dirty="0"/>
              <a:t>4.5</a:t>
            </a:r>
            <a:r>
              <a:rPr lang="en-US" dirty="0"/>
              <a:t> at Wk 24 and 48</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Reproduced with permission.</a:t>
            </a:r>
            <a:endParaRPr lang="en-US" altLang="en-US" sz="1200" b="0" dirty="0">
              <a:solidFill>
                <a:schemeClr val="bg2"/>
              </a:solidFill>
              <a:latin typeface="Calibri" panose="020F0502020204030204" pitchFamily="34" charset="0"/>
            </a:endParaRPr>
          </a:p>
        </p:txBody>
      </p:sp>
      <p:sp>
        <p:nvSpPr>
          <p:cNvPr id="2" name="Content Placeholder 3">
            <a:extLst>
              <a:ext uri="{FF2B5EF4-FFF2-40B4-BE49-F238E27FC236}">
                <a16:creationId xmlns:a16="http://schemas.microsoft.com/office/drawing/2014/main" id="{A3DA68BC-5E76-FA24-2D0C-76A736DF7F73}"/>
              </a:ext>
            </a:extLst>
          </p:cNvPr>
          <p:cNvSpPr txBox="1">
            <a:spLocks/>
          </p:cNvSpPr>
          <p:nvPr/>
        </p:nvSpPr>
        <p:spPr bwMode="auto">
          <a:xfrm>
            <a:off x="560704" y="5702710"/>
            <a:ext cx="11075696" cy="820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dirty="0"/>
              <a:t>When compared with continued imatinib or nilotinib switch, more patients able to achieve MR</a:t>
            </a:r>
            <a:r>
              <a:rPr lang="en-US" sz="1800" b="0" baseline="30000" dirty="0"/>
              <a:t>4.5</a:t>
            </a:r>
            <a:r>
              <a:rPr lang="en-US" sz="1800" b="0" dirty="0"/>
              <a:t> with </a:t>
            </a:r>
            <a:br>
              <a:rPr lang="en-US" sz="1800" b="0" dirty="0"/>
            </a:br>
            <a:r>
              <a:rPr lang="en-US" sz="1800" b="0" dirty="0"/>
              <a:t>addition of </a:t>
            </a:r>
            <a:r>
              <a:rPr lang="en-US" sz="1800" b="0" dirty="0" err="1"/>
              <a:t>asciminib</a:t>
            </a:r>
            <a:r>
              <a:rPr lang="en-US" sz="1800" b="0" dirty="0"/>
              <a:t> to imatinib </a:t>
            </a:r>
          </a:p>
        </p:txBody>
      </p:sp>
      <p:cxnSp>
        <p:nvCxnSpPr>
          <p:cNvPr id="6" name="Straight Connector 5">
            <a:extLst>
              <a:ext uri="{FF2B5EF4-FFF2-40B4-BE49-F238E27FC236}">
                <a16:creationId xmlns:a16="http://schemas.microsoft.com/office/drawing/2014/main" id="{BCE40FC3-4B77-EB0F-7571-76D99B9B6168}"/>
              </a:ext>
            </a:extLst>
          </p:cNvPr>
          <p:cNvCxnSpPr>
            <a:cxnSpLocks/>
          </p:cNvCxnSpPr>
          <p:nvPr/>
        </p:nvCxnSpPr>
        <p:spPr bwMode="auto">
          <a:xfrm>
            <a:off x="991327" y="2004624"/>
            <a:ext cx="0" cy="3171292"/>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A655E64-8369-3C27-6D0F-EAC8D33D7D8B}"/>
              </a:ext>
            </a:extLst>
          </p:cNvPr>
          <p:cNvCxnSpPr>
            <a:cxnSpLocks/>
          </p:cNvCxnSpPr>
          <p:nvPr/>
        </p:nvCxnSpPr>
        <p:spPr bwMode="auto">
          <a:xfrm>
            <a:off x="992129" y="5180273"/>
            <a:ext cx="4350092" cy="0"/>
          </a:xfrm>
          <a:prstGeom prst="line">
            <a:avLst/>
          </a:prstGeom>
          <a:noFill/>
          <a:ln w="28575" cap="flat" cmpd="sng" algn="ctr">
            <a:solidFill>
              <a:schemeClr val="bg1"/>
            </a:solidFill>
            <a:prstDash val="solid"/>
            <a:round/>
            <a:headEnd type="none" w="med" len="med"/>
            <a:tailEnd type="none" w="med" len="med"/>
          </a:ln>
          <a:effectLst/>
        </p:spPr>
      </p:cxnSp>
      <p:grpSp>
        <p:nvGrpSpPr>
          <p:cNvPr id="23" name="Group 22">
            <a:extLst>
              <a:ext uri="{FF2B5EF4-FFF2-40B4-BE49-F238E27FC236}">
                <a16:creationId xmlns:a16="http://schemas.microsoft.com/office/drawing/2014/main" id="{73C9BB69-B615-F501-DE97-FB7A8E9B1059}"/>
              </a:ext>
            </a:extLst>
          </p:cNvPr>
          <p:cNvGrpSpPr/>
          <p:nvPr/>
        </p:nvGrpSpPr>
        <p:grpSpPr>
          <a:xfrm>
            <a:off x="467590" y="1880127"/>
            <a:ext cx="523737" cy="246221"/>
            <a:chOff x="849474" y="1784877"/>
            <a:chExt cx="523737" cy="246221"/>
          </a:xfrm>
        </p:grpSpPr>
        <p:cxnSp>
          <p:nvCxnSpPr>
            <p:cNvPr id="7" name="Straight Connector 6">
              <a:extLst>
                <a:ext uri="{FF2B5EF4-FFF2-40B4-BE49-F238E27FC236}">
                  <a16:creationId xmlns:a16="http://schemas.microsoft.com/office/drawing/2014/main" id="{69C60A70-35FE-165D-DDB2-253FAF7155DC}"/>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9E0FCD2E-6370-B4A4-11A7-364C1CEE7D0D}"/>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grpSp>
      <p:grpSp>
        <p:nvGrpSpPr>
          <p:cNvPr id="27" name="Group 26">
            <a:extLst>
              <a:ext uri="{FF2B5EF4-FFF2-40B4-BE49-F238E27FC236}">
                <a16:creationId xmlns:a16="http://schemas.microsoft.com/office/drawing/2014/main" id="{DE650570-273E-CC44-DB91-0EDD6A350655}"/>
              </a:ext>
            </a:extLst>
          </p:cNvPr>
          <p:cNvGrpSpPr/>
          <p:nvPr/>
        </p:nvGrpSpPr>
        <p:grpSpPr>
          <a:xfrm>
            <a:off x="467590" y="5060475"/>
            <a:ext cx="523737" cy="246221"/>
            <a:chOff x="849474" y="4965225"/>
            <a:chExt cx="523737" cy="246221"/>
          </a:xfrm>
        </p:grpSpPr>
        <p:cxnSp>
          <p:nvCxnSpPr>
            <p:cNvPr id="9" name="Straight Connector 8">
              <a:extLst>
                <a:ext uri="{FF2B5EF4-FFF2-40B4-BE49-F238E27FC236}">
                  <a16:creationId xmlns:a16="http://schemas.microsoft.com/office/drawing/2014/main" id="{4BC8B465-8D26-7288-A9C4-495898B884F9}"/>
                </a:ext>
              </a:extLst>
            </p:cNvPr>
            <p:cNvCxnSpPr/>
            <p:nvPr/>
          </p:nvCxnSpPr>
          <p:spPr bwMode="auto">
            <a:xfrm>
              <a:off x="1281771" y="5085023"/>
              <a:ext cx="91440" cy="0"/>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62D80C90-ADDD-E8AD-039F-A7162B656877}"/>
                </a:ext>
              </a:extLst>
            </p:cNvPr>
            <p:cNvSpPr txBox="1"/>
            <p:nvPr/>
          </p:nvSpPr>
          <p:spPr bwMode="auto">
            <a:xfrm>
              <a:off x="849474" y="4965225"/>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18" name="TextBox 17">
            <a:extLst>
              <a:ext uri="{FF2B5EF4-FFF2-40B4-BE49-F238E27FC236}">
                <a16:creationId xmlns:a16="http://schemas.microsoft.com/office/drawing/2014/main" id="{6A1C1874-DDF3-C399-D8FF-B7D74ED6E1C6}"/>
              </a:ext>
            </a:extLst>
          </p:cNvPr>
          <p:cNvSpPr txBox="1"/>
          <p:nvPr/>
        </p:nvSpPr>
        <p:spPr bwMode="auto">
          <a:xfrm>
            <a:off x="1230009" y="531714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a:t>
            </a:r>
          </a:p>
        </p:txBody>
      </p:sp>
      <p:grpSp>
        <p:nvGrpSpPr>
          <p:cNvPr id="46" name="Group 45">
            <a:extLst>
              <a:ext uri="{FF2B5EF4-FFF2-40B4-BE49-F238E27FC236}">
                <a16:creationId xmlns:a16="http://schemas.microsoft.com/office/drawing/2014/main" id="{BD9C3C56-47E4-08E0-3071-7F68328F033E}"/>
              </a:ext>
            </a:extLst>
          </p:cNvPr>
          <p:cNvGrpSpPr/>
          <p:nvPr/>
        </p:nvGrpSpPr>
        <p:grpSpPr>
          <a:xfrm>
            <a:off x="2695145" y="5175916"/>
            <a:ext cx="386577" cy="387454"/>
            <a:chOff x="2634158" y="5080666"/>
            <a:chExt cx="386577" cy="387454"/>
          </a:xfrm>
        </p:grpSpPr>
        <p:cxnSp>
          <p:nvCxnSpPr>
            <p:cNvPr id="12" name="Straight Connector 11">
              <a:extLst>
                <a:ext uri="{FF2B5EF4-FFF2-40B4-BE49-F238E27FC236}">
                  <a16:creationId xmlns:a16="http://schemas.microsoft.com/office/drawing/2014/main" id="{CD2C1DE5-04B4-DD31-53BD-6AC23F65C729}"/>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61663FED-E824-68D9-8C10-853908252633}"/>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sp>
        <p:nvSpPr>
          <p:cNvPr id="22" name="Content Placeholder 2">
            <a:extLst>
              <a:ext uri="{FF2B5EF4-FFF2-40B4-BE49-F238E27FC236}">
                <a16:creationId xmlns:a16="http://schemas.microsoft.com/office/drawing/2014/main" id="{8BB06365-A4CE-E6CC-8EFF-917C08A86AB5}"/>
              </a:ext>
            </a:extLst>
          </p:cNvPr>
          <p:cNvSpPr txBox="1">
            <a:spLocks/>
          </p:cNvSpPr>
          <p:nvPr/>
        </p:nvSpPr>
        <p:spPr>
          <a:xfrm rot="16200000">
            <a:off x="-1245408" y="3088273"/>
            <a:ext cx="3179081" cy="329557"/>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Patients, %</a:t>
            </a:r>
          </a:p>
        </p:txBody>
      </p:sp>
      <p:grpSp>
        <p:nvGrpSpPr>
          <p:cNvPr id="24" name="Group 23">
            <a:extLst>
              <a:ext uri="{FF2B5EF4-FFF2-40B4-BE49-F238E27FC236}">
                <a16:creationId xmlns:a16="http://schemas.microsoft.com/office/drawing/2014/main" id="{F42B62E8-7186-E690-E8B8-6AFA10F50E94}"/>
              </a:ext>
            </a:extLst>
          </p:cNvPr>
          <p:cNvGrpSpPr/>
          <p:nvPr/>
        </p:nvGrpSpPr>
        <p:grpSpPr>
          <a:xfrm>
            <a:off x="467590" y="2788797"/>
            <a:ext cx="523737" cy="246221"/>
            <a:chOff x="849474" y="1784877"/>
            <a:chExt cx="523737" cy="246221"/>
          </a:xfrm>
        </p:grpSpPr>
        <p:cxnSp>
          <p:nvCxnSpPr>
            <p:cNvPr id="25" name="Straight Connector 24">
              <a:extLst>
                <a:ext uri="{FF2B5EF4-FFF2-40B4-BE49-F238E27FC236}">
                  <a16:creationId xmlns:a16="http://schemas.microsoft.com/office/drawing/2014/main" id="{59CAB11E-6DEF-0AA7-181C-B5BC8893EFF0}"/>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B102C289-26E8-E330-480F-F55BB298D558}"/>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grpSp>
      <p:grpSp>
        <p:nvGrpSpPr>
          <p:cNvPr id="28" name="Group 27">
            <a:extLst>
              <a:ext uri="{FF2B5EF4-FFF2-40B4-BE49-F238E27FC236}">
                <a16:creationId xmlns:a16="http://schemas.microsoft.com/office/drawing/2014/main" id="{8273D3F2-9F12-831C-666D-82A777403EAF}"/>
              </a:ext>
            </a:extLst>
          </p:cNvPr>
          <p:cNvGrpSpPr/>
          <p:nvPr/>
        </p:nvGrpSpPr>
        <p:grpSpPr>
          <a:xfrm>
            <a:off x="467590" y="2334462"/>
            <a:ext cx="523737" cy="246221"/>
            <a:chOff x="849474" y="1784877"/>
            <a:chExt cx="523737" cy="246221"/>
          </a:xfrm>
        </p:grpSpPr>
        <p:cxnSp>
          <p:nvCxnSpPr>
            <p:cNvPr id="29" name="Straight Connector 28">
              <a:extLst>
                <a:ext uri="{FF2B5EF4-FFF2-40B4-BE49-F238E27FC236}">
                  <a16:creationId xmlns:a16="http://schemas.microsoft.com/office/drawing/2014/main" id="{60BDA9FC-E069-1202-5872-2C32AEA4DB72}"/>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227C8A58-55A7-5F7A-7A2E-3968EE3A0223}"/>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grpSp>
      <p:grpSp>
        <p:nvGrpSpPr>
          <p:cNvPr id="34" name="Group 33">
            <a:extLst>
              <a:ext uri="{FF2B5EF4-FFF2-40B4-BE49-F238E27FC236}">
                <a16:creationId xmlns:a16="http://schemas.microsoft.com/office/drawing/2014/main" id="{F2BA901A-2CA9-0AC5-21F8-B78207A271C9}"/>
              </a:ext>
            </a:extLst>
          </p:cNvPr>
          <p:cNvGrpSpPr/>
          <p:nvPr/>
        </p:nvGrpSpPr>
        <p:grpSpPr>
          <a:xfrm>
            <a:off x="467590" y="3697467"/>
            <a:ext cx="523737" cy="246221"/>
            <a:chOff x="849474" y="1784877"/>
            <a:chExt cx="523737" cy="246221"/>
          </a:xfrm>
        </p:grpSpPr>
        <p:cxnSp>
          <p:nvCxnSpPr>
            <p:cNvPr id="35" name="Straight Connector 34">
              <a:extLst>
                <a:ext uri="{FF2B5EF4-FFF2-40B4-BE49-F238E27FC236}">
                  <a16:creationId xmlns:a16="http://schemas.microsoft.com/office/drawing/2014/main" id="{97F25C8E-AF11-3EF7-C3A1-1333F36F8495}"/>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18758428-9786-7796-3175-F7DDFCE6B243}"/>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grpSp>
      <p:grpSp>
        <p:nvGrpSpPr>
          <p:cNvPr id="37" name="Group 36">
            <a:extLst>
              <a:ext uri="{FF2B5EF4-FFF2-40B4-BE49-F238E27FC236}">
                <a16:creationId xmlns:a16="http://schemas.microsoft.com/office/drawing/2014/main" id="{68835E1E-352F-1EB7-5C90-88E1DC95283F}"/>
              </a:ext>
            </a:extLst>
          </p:cNvPr>
          <p:cNvGrpSpPr/>
          <p:nvPr/>
        </p:nvGrpSpPr>
        <p:grpSpPr>
          <a:xfrm>
            <a:off x="467590" y="3243132"/>
            <a:ext cx="523737" cy="246221"/>
            <a:chOff x="849474" y="1784877"/>
            <a:chExt cx="523737" cy="246221"/>
          </a:xfrm>
        </p:grpSpPr>
        <p:cxnSp>
          <p:nvCxnSpPr>
            <p:cNvPr id="38" name="Straight Connector 37">
              <a:extLst>
                <a:ext uri="{FF2B5EF4-FFF2-40B4-BE49-F238E27FC236}">
                  <a16:creationId xmlns:a16="http://schemas.microsoft.com/office/drawing/2014/main" id="{94B50B7F-D05C-4989-633B-073FE5234815}"/>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A731A8E1-FE69-68E3-9A8E-883942A84320}"/>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grpSp>
        <p:nvGrpSpPr>
          <p:cNvPr id="40" name="Group 39">
            <a:extLst>
              <a:ext uri="{FF2B5EF4-FFF2-40B4-BE49-F238E27FC236}">
                <a16:creationId xmlns:a16="http://schemas.microsoft.com/office/drawing/2014/main" id="{85720EBC-FE02-4C4C-DC14-AA7E1EF5D1B6}"/>
              </a:ext>
            </a:extLst>
          </p:cNvPr>
          <p:cNvGrpSpPr/>
          <p:nvPr/>
        </p:nvGrpSpPr>
        <p:grpSpPr>
          <a:xfrm>
            <a:off x="467590" y="4606137"/>
            <a:ext cx="523737" cy="246221"/>
            <a:chOff x="849474" y="1784877"/>
            <a:chExt cx="523737" cy="246221"/>
          </a:xfrm>
        </p:grpSpPr>
        <p:cxnSp>
          <p:nvCxnSpPr>
            <p:cNvPr id="41" name="Straight Connector 40">
              <a:extLst>
                <a:ext uri="{FF2B5EF4-FFF2-40B4-BE49-F238E27FC236}">
                  <a16:creationId xmlns:a16="http://schemas.microsoft.com/office/drawing/2014/main" id="{B8006DDE-8C7F-75F3-7A6F-6E06CB6BA27C}"/>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A9EC63BE-C8ED-D0CF-2613-388CADFF6E5B}"/>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grpSp>
      <p:grpSp>
        <p:nvGrpSpPr>
          <p:cNvPr id="43" name="Group 42">
            <a:extLst>
              <a:ext uri="{FF2B5EF4-FFF2-40B4-BE49-F238E27FC236}">
                <a16:creationId xmlns:a16="http://schemas.microsoft.com/office/drawing/2014/main" id="{3039BB08-32FD-74A3-C9F5-DAC60DBFEC59}"/>
              </a:ext>
            </a:extLst>
          </p:cNvPr>
          <p:cNvGrpSpPr/>
          <p:nvPr/>
        </p:nvGrpSpPr>
        <p:grpSpPr>
          <a:xfrm>
            <a:off x="467590" y="4151802"/>
            <a:ext cx="523737" cy="246221"/>
            <a:chOff x="849474" y="1784877"/>
            <a:chExt cx="523737" cy="246221"/>
          </a:xfrm>
        </p:grpSpPr>
        <p:cxnSp>
          <p:nvCxnSpPr>
            <p:cNvPr id="44" name="Straight Connector 43">
              <a:extLst>
                <a:ext uri="{FF2B5EF4-FFF2-40B4-BE49-F238E27FC236}">
                  <a16:creationId xmlns:a16="http://schemas.microsoft.com/office/drawing/2014/main" id="{59A4E592-A279-C394-C82E-9D4B9B7C38B0}"/>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B307027-6BFB-8FF5-7398-B6F28B23E07D}"/>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47" name="Group 46">
            <a:extLst>
              <a:ext uri="{FF2B5EF4-FFF2-40B4-BE49-F238E27FC236}">
                <a16:creationId xmlns:a16="http://schemas.microsoft.com/office/drawing/2014/main" id="{A0805E1C-7645-96DC-050C-3808A7BFDC3B}"/>
              </a:ext>
            </a:extLst>
          </p:cNvPr>
          <p:cNvGrpSpPr/>
          <p:nvPr/>
        </p:nvGrpSpPr>
        <p:grpSpPr>
          <a:xfrm>
            <a:off x="1820006" y="5175916"/>
            <a:ext cx="386577" cy="387454"/>
            <a:chOff x="2634158" y="5080666"/>
            <a:chExt cx="386577" cy="387454"/>
          </a:xfrm>
        </p:grpSpPr>
        <p:cxnSp>
          <p:nvCxnSpPr>
            <p:cNvPr id="48" name="Straight Connector 47">
              <a:extLst>
                <a:ext uri="{FF2B5EF4-FFF2-40B4-BE49-F238E27FC236}">
                  <a16:creationId xmlns:a16="http://schemas.microsoft.com/office/drawing/2014/main" id="{9BF34A90-C785-4E28-C50E-F889E9CDB383}"/>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E8317974-A2AA-400B-A141-97DBEC9280C5}"/>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grpSp>
        <p:nvGrpSpPr>
          <p:cNvPr id="50" name="Group 49">
            <a:extLst>
              <a:ext uri="{FF2B5EF4-FFF2-40B4-BE49-F238E27FC236}">
                <a16:creationId xmlns:a16="http://schemas.microsoft.com/office/drawing/2014/main" id="{876B7653-D895-C1E3-C02A-4ED94360F907}"/>
              </a:ext>
            </a:extLst>
          </p:cNvPr>
          <p:cNvGrpSpPr/>
          <p:nvPr/>
        </p:nvGrpSpPr>
        <p:grpSpPr>
          <a:xfrm>
            <a:off x="4416522" y="5175916"/>
            <a:ext cx="386577" cy="387454"/>
            <a:chOff x="2634158" y="5080666"/>
            <a:chExt cx="386577" cy="387454"/>
          </a:xfrm>
        </p:grpSpPr>
        <p:cxnSp>
          <p:nvCxnSpPr>
            <p:cNvPr id="51" name="Straight Connector 50">
              <a:extLst>
                <a:ext uri="{FF2B5EF4-FFF2-40B4-BE49-F238E27FC236}">
                  <a16:creationId xmlns:a16="http://schemas.microsoft.com/office/drawing/2014/main" id="{593368B0-B71A-D9F5-0DAB-11E1D374BCC3}"/>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971673AB-CD78-C753-6EEB-A1DF2671C720}"/>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grpSp>
        <p:nvGrpSpPr>
          <p:cNvPr id="53" name="Group 52">
            <a:extLst>
              <a:ext uri="{FF2B5EF4-FFF2-40B4-BE49-F238E27FC236}">
                <a16:creationId xmlns:a16="http://schemas.microsoft.com/office/drawing/2014/main" id="{F174F884-47DD-88DB-D2A0-DDAD0F2A3EA1}"/>
              </a:ext>
            </a:extLst>
          </p:cNvPr>
          <p:cNvGrpSpPr/>
          <p:nvPr/>
        </p:nvGrpSpPr>
        <p:grpSpPr>
          <a:xfrm>
            <a:off x="3518485" y="5175916"/>
            <a:ext cx="386577" cy="387454"/>
            <a:chOff x="2634158" y="5080666"/>
            <a:chExt cx="386577" cy="387454"/>
          </a:xfrm>
        </p:grpSpPr>
        <p:cxnSp>
          <p:nvCxnSpPr>
            <p:cNvPr id="54" name="Straight Connector 53">
              <a:extLst>
                <a:ext uri="{FF2B5EF4-FFF2-40B4-BE49-F238E27FC236}">
                  <a16:creationId xmlns:a16="http://schemas.microsoft.com/office/drawing/2014/main" id="{BE0D041D-8ED3-BE4F-1A5F-1B79F9CB5C65}"/>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0639015A-9491-E24B-D6B8-5124F88FB40F}"/>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sp>
        <p:nvSpPr>
          <p:cNvPr id="56" name="Rectangle 55">
            <a:extLst>
              <a:ext uri="{FF2B5EF4-FFF2-40B4-BE49-F238E27FC236}">
                <a16:creationId xmlns:a16="http://schemas.microsoft.com/office/drawing/2014/main" id="{442FA7E6-732F-E7AB-E574-8227D9FB854B}"/>
              </a:ext>
            </a:extLst>
          </p:cNvPr>
          <p:cNvSpPr/>
          <p:nvPr/>
        </p:nvSpPr>
        <p:spPr bwMode="auto">
          <a:xfrm>
            <a:off x="1709675" y="3887533"/>
            <a:ext cx="672662" cy="1288382"/>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14.3</a:t>
            </a:r>
          </a:p>
        </p:txBody>
      </p:sp>
      <p:sp>
        <p:nvSpPr>
          <p:cNvPr id="57" name="Rectangle 56">
            <a:extLst>
              <a:ext uri="{FF2B5EF4-FFF2-40B4-BE49-F238E27FC236}">
                <a16:creationId xmlns:a16="http://schemas.microsoft.com/office/drawing/2014/main" id="{8C6E7F83-1683-3BFC-C76F-64B5EE540EC9}"/>
              </a:ext>
            </a:extLst>
          </p:cNvPr>
          <p:cNvSpPr/>
          <p:nvPr/>
        </p:nvSpPr>
        <p:spPr bwMode="auto">
          <a:xfrm>
            <a:off x="2567368" y="3462397"/>
            <a:ext cx="672662" cy="1713518"/>
          </a:xfrm>
          <a:prstGeom prst="rect">
            <a:avLst/>
          </a:prstGeom>
          <a:solidFill>
            <a:schemeClr val="accent2"/>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19.0</a:t>
            </a:r>
          </a:p>
        </p:txBody>
      </p:sp>
      <p:sp>
        <p:nvSpPr>
          <p:cNvPr id="59" name="Rectangle 58">
            <a:extLst>
              <a:ext uri="{FF2B5EF4-FFF2-40B4-BE49-F238E27FC236}">
                <a16:creationId xmlns:a16="http://schemas.microsoft.com/office/drawing/2014/main" id="{E39F244A-F9BB-2F5E-A392-032AAA6A582E}"/>
              </a:ext>
            </a:extLst>
          </p:cNvPr>
          <p:cNvSpPr/>
          <p:nvPr/>
        </p:nvSpPr>
        <p:spPr bwMode="auto">
          <a:xfrm>
            <a:off x="3375442" y="4606137"/>
            <a:ext cx="672662" cy="569778"/>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0</a:t>
            </a:r>
          </a:p>
        </p:txBody>
      </p:sp>
      <p:cxnSp>
        <p:nvCxnSpPr>
          <p:cNvPr id="61" name="Straight Connector 60">
            <a:extLst>
              <a:ext uri="{FF2B5EF4-FFF2-40B4-BE49-F238E27FC236}">
                <a16:creationId xmlns:a16="http://schemas.microsoft.com/office/drawing/2014/main" id="{F2366072-D2DE-AB5B-F806-C395D68644C8}"/>
              </a:ext>
            </a:extLst>
          </p:cNvPr>
          <p:cNvCxnSpPr>
            <a:cxnSpLocks/>
          </p:cNvCxnSpPr>
          <p:nvPr/>
        </p:nvCxnSpPr>
        <p:spPr bwMode="auto">
          <a:xfrm>
            <a:off x="6353741" y="2004624"/>
            <a:ext cx="0" cy="3171292"/>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B5F0D00-BD38-E5CA-E1D9-48D8F7614EDD}"/>
              </a:ext>
            </a:extLst>
          </p:cNvPr>
          <p:cNvCxnSpPr>
            <a:cxnSpLocks/>
          </p:cNvCxnSpPr>
          <p:nvPr/>
        </p:nvCxnSpPr>
        <p:spPr bwMode="auto">
          <a:xfrm>
            <a:off x="6354543" y="5180273"/>
            <a:ext cx="4350092" cy="0"/>
          </a:xfrm>
          <a:prstGeom prst="line">
            <a:avLst/>
          </a:prstGeom>
          <a:noFill/>
          <a:ln w="28575" cap="flat" cmpd="sng" algn="ctr">
            <a:solidFill>
              <a:schemeClr val="bg1"/>
            </a:solidFill>
            <a:prstDash val="solid"/>
            <a:round/>
            <a:headEnd type="none" w="med" len="med"/>
            <a:tailEnd type="none" w="med" len="med"/>
          </a:ln>
          <a:effectLst/>
        </p:spPr>
      </p:cxnSp>
      <p:grpSp>
        <p:nvGrpSpPr>
          <p:cNvPr id="63" name="Group 62">
            <a:extLst>
              <a:ext uri="{FF2B5EF4-FFF2-40B4-BE49-F238E27FC236}">
                <a16:creationId xmlns:a16="http://schemas.microsoft.com/office/drawing/2014/main" id="{036898F6-1F54-B732-9518-4096761A7747}"/>
              </a:ext>
            </a:extLst>
          </p:cNvPr>
          <p:cNvGrpSpPr/>
          <p:nvPr/>
        </p:nvGrpSpPr>
        <p:grpSpPr>
          <a:xfrm>
            <a:off x="5830004" y="1880127"/>
            <a:ext cx="523737" cy="246221"/>
            <a:chOff x="849474" y="1784877"/>
            <a:chExt cx="523737" cy="246221"/>
          </a:xfrm>
        </p:grpSpPr>
        <p:cxnSp>
          <p:nvCxnSpPr>
            <p:cNvPr id="31744" name="Straight Connector 31743">
              <a:extLst>
                <a:ext uri="{FF2B5EF4-FFF2-40B4-BE49-F238E27FC236}">
                  <a16:creationId xmlns:a16="http://schemas.microsoft.com/office/drawing/2014/main" id="{C1D746E9-AC16-9F10-8E3B-72B5AD0D74E9}"/>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45" name="TextBox 31744">
              <a:extLst>
                <a:ext uri="{FF2B5EF4-FFF2-40B4-BE49-F238E27FC236}">
                  <a16:creationId xmlns:a16="http://schemas.microsoft.com/office/drawing/2014/main" id="{0116141C-7984-9DB9-E5E9-283887693656}"/>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grpSp>
      <p:grpSp>
        <p:nvGrpSpPr>
          <p:cNvPr id="31747" name="Group 31746">
            <a:extLst>
              <a:ext uri="{FF2B5EF4-FFF2-40B4-BE49-F238E27FC236}">
                <a16:creationId xmlns:a16="http://schemas.microsoft.com/office/drawing/2014/main" id="{37F9AA2E-925F-91BF-22C1-BDA58DA569ED}"/>
              </a:ext>
            </a:extLst>
          </p:cNvPr>
          <p:cNvGrpSpPr/>
          <p:nvPr/>
        </p:nvGrpSpPr>
        <p:grpSpPr>
          <a:xfrm>
            <a:off x="5830004" y="5060475"/>
            <a:ext cx="523737" cy="246221"/>
            <a:chOff x="849474" y="4965225"/>
            <a:chExt cx="523737" cy="246221"/>
          </a:xfrm>
        </p:grpSpPr>
        <p:cxnSp>
          <p:nvCxnSpPr>
            <p:cNvPr id="31748" name="Straight Connector 31747">
              <a:extLst>
                <a:ext uri="{FF2B5EF4-FFF2-40B4-BE49-F238E27FC236}">
                  <a16:creationId xmlns:a16="http://schemas.microsoft.com/office/drawing/2014/main" id="{85595BA4-5740-8E5D-48ED-D72F4E68B570}"/>
                </a:ext>
              </a:extLst>
            </p:cNvPr>
            <p:cNvCxnSpPr/>
            <p:nvPr/>
          </p:nvCxnSpPr>
          <p:spPr bwMode="auto">
            <a:xfrm>
              <a:off x="1281771" y="5085023"/>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49" name="TextBox 31748">
              <a:extLst>
                <a:ext uri="{FF2B5EF4-FFF2-40B4-BE49-F238E27FC236}">
                  <a16:creationId xmlns:a16="http://schemas.microsoft.com/office/drawing/2014/main" id="{482B7A30-D6B1-6456-4E41-BA5F1DFD94D0}"/>
                </a:ext>
              </a:extLst>
            </p:cNvPr>
            <p:cNvSpPr txBox="1"/>
            <p:nvPr/>
          </p:nvSpPr>
          <p:spPr bwMode="auto">
            <a:xfrm>
              <a:off x="849474" y="4965225"/>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31750" name="TextBox 31749">
            <a:extLst>
              <a:ext uri="{FF2B5EF4-FFF2-40B4-BE49-F238E27FC236}">
                <a16:creationId xmlns:a16="http://schemas.microsoft.com/office/drawing/2014/main" id="{06CBD753-1EC5-32C6-5D93-255F2A6762F8}"/>
              </a:ext>
            </a:extLst>
          </p:cNvPr>
          <p:cNvSpPr txBox="1"/>
          <p:nvPr/>
        </p:nvSpPr>
        <p:spPr bwMode="auto">
          <a:xfrm>
            <a:off x="6592423" y="531714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a:t>
            </a:r>
          </a:p>
        </p:txBody>
      </p:sp>
      <p:grpSp>
        <p:nvGrpSpPr>
          <p:cNvPr id="31751" name="Group 31750">
            <a:extLst>
              <a:ext uri="{FF2B5EF4-FFF2-40B4-BE49-F238E27FC236}">
                <a16:creationId xmlns:a16="http://schemas.microsoft.com/office/drawing/2014/main" id="{46236C07-4DB3-8103-769E-4D679D97A02E}"/>
              </a:ext>
            </a:extLst>
          </p:cNvPr>
          <p:cNvGrpSpPr/>
          <p:nvPr/>
        </p:nvGrpSpPr>
        <p:grpSpPr>
          <a:xfrm>
            <a:off x="8057559" y="5175916"/>
            <a:ext cx="386577" cy="387454"/>
            <a:chOff x="2634158" y="5080666"/>
            <a:chExt cx="386577" cy="387454"/>
          </a:xfrm>
        </p:grpSpPr>
        <p:cxnSp>
          <p:nvCxnSpPr>
            <p:cNvPr id="31752" name="Straight Connector 31751">
              <a:extLst>
                <a:ext uri="{FF2B5EF4-FFF2-40B4-BE49-F238E27FC236}">
                  <a16:creationId xmlns:a16="http://schemas.microsoft.com/office/drawing/2014/main" id="{7431998D-9E89-F8E8-549C-C1FF39E59952}"/>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53" name="TextBox 31752">
              <a:extLst>
                <a:ext uri="{FF2B5EF4-FFF2-40B4-BE49-F238E27FC236}">
                  <a16:creationId xmlns:a16="http://schemas.microsoft.com/office/drawing/2014/main" id="{0492FC05-856F-326D-1995-E34481E7CAC4}"/>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sp>
        <p:nvSpPr>
          <p:cNvPr id="31754" name="Content Placeholder 2">
            <a:extLst>
              <a:ext uri="{FF2B5EF4-FFF2-40B4-BE49-F238E27FC236}">
                <a16:creationId xmlns:a16="http://schemas.microsoft.com/office/drawing/2014/main" id="{E18126ED-112D-9507-2B8A-DBAA81C6F600}"/>
              </a:ext>
            </a:extLst>
          </p:cNvPr>
          <p:cNvSpPr txBox="1">
            <a:spLocks/>
          </p:cNvSpPr>
          <p:nvPr/>
        </p:nvSpPr>
        <p:spPr>
          <a:xfrm rot="16200000">
            <a:off x="4117006" y="3088273"/>
            <a:ext cx="3179081" cy="329557"/>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Patients, %</a:t>
            </a:r>
          </a:p>
        </p:txBody>
      </p:sp>
      <p:grpSp>
        <p:nvGrpSpPr>
          <p:cNvPr id="31755" name="Group 31754">
            <a:extLst>
              <a:ext uri="{FF2B5EF4-FFF2-40B4-BE49-F238E27FC236}">
                <a16:creationId xmlns:a16="http://schemas.microsoft.com/office/drawing/2014/main" id="{632CFCAF-6D87-79EB-BA73-08754C5D3611}"/>
              </a:ext>
            </a:extLst>
          </p:cNvPr>
          <p:cNvGrpSpPr/>
          <p:nvPr/>
        </p:nvGrpSpPr>
        <p:grpSpPr>
          <a:xfrm>
            <a:off x="5830004" y="2788797"/>
            <a:ext cx="523737" cy="246221"/>
            <a:chOff x="849474" y="1784877"/>
            <a:chExt cx="523737" cy="246221"/>
          </a:xfrm>
        </p:grpSpPr>
        <p:cxnSp>
          <p:nvCxnSpPr>
            <p:cNvPr id="31756" name="Straight Connector 31755">
              <a:extLst>
                <a:ext uri="{FF2B5EF4-FFF2-40B4-BE49-F238E27FC236}">
                  <a16:creationId xmlns:a16="http://schemas.microsoft.com/office/drawing/2014/main" id="{BEB0B1B5-3F17-DA71-02F9-621E402B3C68}"/>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57" name="TextBox 31756">
              <a:extLst>
                <a:ext uri="{FF2B5EF4-FFF2-40B4-BE49-F238E27FC236}">
                  <a16:creationId xmlns:a16="http://schemas.microsoft.com/office/drawing/2014/main" id="{1E6E8D9F-FC12-264E-E3E7-D11D50D312EC}"/>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grpSp>
      <p:grpSp>
        <p:nvGrpSpPr>
          <p:cNvPr id="31758" name="Group 31757">
            <a:extLst>
              <a:ext uri="{FF2B5EF4-FFF2-40B4-BE49-F238E27FC236}">
                <a16:creationId xmlns:a16="http://schemas.microsoft.com/office/drawing/2014/main" id="{F0A2C5F4-9599-9C4C-19E6-BF185B8EAF35}"/>
              </a:ext>
            </a:extLst>
          </p:cNvPr>
          <p:cNvGrpSpPr/>
          <p:nvPr/>
        </p:nvGrpSpPr>
        <p:grpSpPr>
          <a:xfrm>
            <a:off x="5830004" y="2334462"/>
            <a:ext cx="523737" cy="246221"/>
            <a:chOff x="849474" y="1784877"/>
            <a:chExt cx="523737" cy="246221"/>
          </a:xfrm>
        </p:grpSpPr>
        <p:cxnSp>
          <p:nvCxnSpPr>
            <p:cNvPr id="31759" name="Straight Connector 31758">
              <a:extLst>
                <a:ext uri="{FF2B5EF4-FFF2-40B4-BE49-F238E27FC236}">
                  <a16:creationId xmlns:a16="http://schemas.microsoft.com/office/drawing/2014/main" id="{79DC3B45-7B6A-5FC4-82D2-03092AFF86EA}"/>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60" name="TextBox 31759">
              <a:extLst>
                <a:ext uri="{FF2B5EF4-FFF2-40B4-BE49-F238E27FC236}">
                  <a16:creationId xmlns:a16="http://schemas.microsoft.com/office/drawing/2014/main" id="{5405AC79-4AFC-C601-DE8A-01E0DEE90FFD}"/>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grpSp>
      <p:grpSp>
        <p:nvGrpSpPr>
          <p:cNvPr id="31761" name="Group 31760">
            <a:extLst>
              <a:ext uri="{FF2B5EF4-FFF2-40B4-BE49-F238E27FC236}">
                <a16:creationId xmlns:a16="http://schemas.microsoft.com/office/drawing/2014/main" id="{9A1B97B2-6174-741C-1982-3F4030E8238A}"/>
              </a:ext>
            </a:extLst>
          </p:cNvPr>
          <p:cNvGrpSpPr/>
          <p:nvPr/>
        </p:nvGrpSpPr>
        <p:grpSpPr>
          <a:xfrm>
            <a:off x="5830004" y="3697467"/>
            <a:ext cx="523737" cy="246221"/>
            <a:chOff x="849474" y="1784877"/>
            <a:chExt cx="523737" cy="246221"/>
          </a:xfrm>
        </p:grpSpPr>
        <p:cxnSp>
          <p:nvCxnSpPr>
            <p:cNvPr id="31762" name="Straight Connector 31761">
              <a:extLst>
                <a:ext uri="{FF2B5EF4-FFF2-40B4-BE49-F238E27FC236}">
                  <a16:creationId xmlns:a16="http://schemas.microsoft.com/office/drawing/2014/main" id="{4176C4C5-E059-B4A1-055A-1BBC67E534FE}"/>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63" name="TextBox 31762">
              <a:extLst>
                <a:ext uri="{FF2B5EF4-FFF2-40B4-BE49-F238E27FC236}">
                  <a16:creationId xmlns:a16="http://schemas.microsoft.com/office/drawing/2014/main" id="{80881768-6628-4253-3BD9-F0FAF0153238}"/>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grpSp>
      <p:grpSp>
        <p:nvGrpSpPr>
          <p:cNvPr id="31764" name="Group 31763">
            <a:extLst>
              <a:ext uri="{FF2B5EF4-FFF2-40B4-BE49-F238E27FC236}">
                <a16:creationId xmlns:a16="http://schemas.microsoft.com/office/drawing/2014/main" id="{F7469CF4-0B91-38BD-DF34-295D0F297DCF}"/>
              </a:ext>
            </a:extLst>
          </p:cNvPr>
          <p:cNvGrpSpPr/>
          <p:nvPr/>
        </p:nvGrpSpPr>
        <p:grpSpPr>
          <a:xfrm>
            <a:off x="5830004" y="3243132"/>
            <a:ext cx="523737" cy="246221"/>
            <a:chOff x="849474" y="1784877"/>
            <a:chExt cx="523737" cy="246221"/>
          </a:xfrm>
        </p:grpSpPr>
        <p:cxnSp>
          <p:nvCxnSpPr>
            <p:cNvPr id="31765" name="Straight Connector 31764">
              <a:extLst>
                <a:ext uri="{FF2B5EF4-FFF2-40B4-BE49-F238E27FC236}">
                  <a16:creationId xmlns:a16="http://schemas.microsoft.com/office/drawing/2014/main" id="{0FC86DE5-24F4-0D8E-28C4-4FA606CC88F5}"/>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66" name="TextBox 31765">
              <a:extLst>
                <a:ext uri="{FF2B5EF4-FFF2-40B4-BE49-F238E27FC236}">
                  <a16:creationId xmlns:a16="http://schemas.microsoft.com/office/drawing/2014/main" id="{ABAF61F9-38D3-A904-3E2E-E481B1988813}"/>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grpSp>
        <p:nvGrpSpPr>
          <p:cNvPr id="31767" name="Group 31766">
            <a:extLst>
              <a:ext uri="{FF2B5EF4-FFF2-40B4-BE49-F238E27FC236}">
                <a16:creationId xmlns:a16="http://schemas.microsoft.com/office/drawing/2014/main" id="{C645A09B-ADF6-A5DD-145C-8B072AC163CD}"/>
              </a:ext>
            </a:extLst>
          </p:cNvPr>
          <p:cNvGrpSpPr/>
          <p:nvPr/>
        </p:nvGrpSpPr>
        <p:grpSpPr>
          <a:xfrm>
            <a:off x="5830004" y="4606137"/>
            <a:ext cx="523737" cy="246221"/>
            <a:chOff x="849474" y="1784877"/>
            <a:chExt cx="523737" cy="246221"/>
          </a:xfrm>
        </p:grpSpPr>
        <p:cxnSp>
          <p:nvCxnSpPr>
            <p:cNvPr id="31768" name="Straight Connector 31767">
              <a:extLst>
                <a:ext uri="{FF2B5EF4-FFF2-40B4-BE49-F238E27FC236}">
                  <a16:creationId xmlns:a16="http://schemas.microsoft.com/office/drawing/2014/main" id="{30E8EDB6-264E-27A1-CC62-9D1C77F0A089}"/>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69" name="TextBox 31768">
              <a:extLst>
                <a:ext uri="{FF2B5EF4-FFF2-40B4-BE49-F238E27FC236}">
                  <a16:creationId xmlns:a16="http://schemas.microsoft.com/office/drawing/2014/main" id="{0E289B58-F8AF-0F1B-E8CD-24DECC433630}"/>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grpSp>
      <p:grpSp>
        <p:nvGrpSpPr>
          <p:cNvPr id="31770" name="Group 31769">
            <a:extLst>
              <a:ext uri="{FF2B5EF4-FFF2-40B4-BE49-F238E27FC236}">
                <a16:creationId xmlns:a16="http://schemas.microsoft.com/office/drawing/2014/main" id="{2E052EF7-1DB6-5060-80B0-A3BC1FFF6B39}"/>
              </a:ext>
            </a:extLst>
          </p:cNvPr>
          <p:cNvGrpSpPr/>
          <p:nvPr/>
        </p:nvGrpSpPr>
        <p:grpSpPr>
          <a:xfrm>
            <a:off x="5830004" y="4151802"/>
            <a:ext cx="523737" cy="246221"/>
            <a:chOff x="849474" y="1784877"/>
            <a:chExt cx="523737" cy="246221"/>
          </a:xfrm>
        </p:grpSpPr>
        <p:cxnSp>
          <p:nvCxnSpPr>
            <p:cNvPr id="31771" name="Straight Connector 31770">
              <a:extLst>
                <a:ext uri="{FF2B5EF4-FFF2-40B4-BE49-F238E27FC236}">
                  <a16:creationId xmlns:a16="http://schemas.microsoft.com/office/drawing/2014/main" id="{128DA265-C3D6-AFB0-4867-72223F01E1BF}"/>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72" name="TextBox 31771">
              <a:extLst>
                <a:ext uri="{FF2B5EF4-FFF2-40B4-BE49-F238E27FC236}">
                  <a16:creationId xmlns:a16="http://schemas.microsoft.com/office/drawing/2014/main" id="{DFDBEA5B-A868-72B1-AE5D-D7A20EA62AC9}"/>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31773" name="Group 31772">
            <a:extLst>
              <a:ext uri="{FF2B5EF4-FFF2-40B4-BE49-F238E27FC236}">
                <a16:creationId xmlns:a16="http://schemas.microsoft.com/office/drawing/2014/main" id="{01C7E274-60EF-FCA3-BE11-6EB9964A0DA2}"/>
              </a:ext>
            </a:extLst>
          </p:cNvPr>
          <p:cNvGrpSpPr/>
          <p:nvPr/>
        </p:nvGrpSpPr>
        <p:grpSpPr>
          <a:xfrm>
            <a:off x="7182420" y="5175916"/>
            <a:ext cx="386577" cy="387454"/>
            <a:chOff x="2634158" y="5080666"/>
            <a:chExt cx="386577" cy="387454"/>
          </a:xfrm>
        </p:grpSpPr>
        <p:cxnSp>
          <p:nvCxnSpPr>
            <p:cNvPr id="31774" name="Straight Connector 31773">
              <a:extLst>
                <a:ext uri="{FF2B5EF4-FFF2-40B4-BE49-F238E27FC236}">
                  <a16:creationId xmlns:a16="http://schemas.microsoft.com/office/drawing/2014/main" id="{FAA9F1E5-0583-0001-B122-960A85BFBA51}"/>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75" name="TextBox 31774">
              <a:extLst>
                <a:ext uri="{FF2B5EF4-FFF2-40B4-BE49-F238E27FC236}">
                  <a16:creationId xmlns:a16="http://schemas.microsoft.com/office/drawing/2014/main" id="{2C64CB64-9714-5DF9-B9E6-E82F2C75ABE8}"/>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grpSp>
        <p:nvGrpSpPr>
          <p:cNvPr id="31776" name="Group 31775">
            <a:extLst>
              <a:ext uri="{FF2B5EF4-FFF2-40B4-BE49-F238E27FC236}">
                <a16:creationId xmlns:a16="http://schemas.microsoft.com/office/drawing/2014/main" id="{21E0C277-85BD-E7C0-60AB-284027711F75}"/>
              </a:ext>
            </a:extLst>
          </p:cNvPr>
          <p:cNvGrpSpPr/>
          <p:nvPr/>
        </p:nvGrpSpPr>
        <p:grpSpPr>
          <a:xfrm>
            <a:off x="9778936" y="5175916"/>
            <a:ext cx="386577" cy="387454"/>
            <a:chOff x="2634158" y="5080666"/>
            <a:chExt cx="386577" cy="387454"/>
          </a:xfrm>
        </p:grpSpPr>
        <p:cxnSp>
          <p:nvCxnSpPr>
            <p:cNvPr id="31777" name="Straight Connector 31776">
              <a:extLst>
                <a:ext uri="{FF2B5EF4-FFF2-40B4-BE49-F238E27FC236}">
                  <a16:creationId xmlns:a16="http://schemas.microsoft.com/office/drawing/2014/main" id="{762BFE70-3F44-46B1-CBBB-BC0B4FABB31F}"/>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78" name="TextBox 31777">
              <a:extLst>
                <a:ext uri="{FF2B5EF4-FFF2-40B4-BE49-F238E27FC236}">
                  <a16:creationId xmlns:a16="http://schemas.microsoft.com/office/drawing/2014/main" id="{553A63A4-8029-DD09-BB02-E03E17014E69}"/>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grpSp>
        <p:nvGrpSpPr>
          <p:cNvPr id="31779" name="Group 31778">
            <a:extLst>
              <a:ext uri="{FF2B5EF4-FFF2-40B4-BE49-F238E27FC236}">
                <a16:creationId xmlns:a16="http://schemas.microsoft.com/office/drawing/2014/main" id="{56037F28-AD73-506A-9FDE-668382F704BA}"/>
              </a:ext>
            </a:extLst>
          </p:cNvPr>
          <p:cNvGrpSpPr/>
          <p:nvPr/>
        </p:nvGrpSpPr>
        <p:grpSpPr>
          <a:xfrm>
            <a:off x="8880899" y="5175916"/>
            <a:ext cx="386577" cy="387454"/>
            <a:chOff x="2634158" y="5080666"/>
            <a:chExt cx="386577" cy="387454"/>
          </a:xfrm>
        </p:grpSpPr>
        <p:cxnSp>
          <p:nvCxnSpPr>
            <p:cNvPr id="31780" name="Straight Connector 31779">
              <a:extLst>
                <a:ext uri="{FF2B5EF4-FFF2-40B4-BE49-F238E27FC236}">
                  <a16:creationId xmlns:a16="http://schemas.microsoft.com/office/drawing/2014/main" id="{70C328C5-5949-BF2F-8FD4-AA15E7EBEF6D}"/>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81" name="TextBox 31780">
              <a:extLst>
                <a:ext uri="{FF2B5EF4-FFF2-40B4-BE49-F238E27FC236}">
                  <a16:creationId xmlns:a16="http://schemas.microsoft.com/office/drawing/2014/main" id="{FBE96459-DDB0-3C4F-0F69-0F64AD2ACAB9}"/>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sp>
        <p:nvSpPr>
          <p:cNvPr id="31782" name="Rectangle 31781">
            <a:extLst>
              <a:ext uri="{FF2B5EF4-FFF2-40B4-BE49-F238E27FC236}">
                <a16:creationId xmlns:a16="http://schemas.microsoft.com/office/drawing/2014/main" id="{A341287A-4C71-4F81-D56F-A31B8ABE123F}"/>
              </a:ext>
            </a:extLst>
          </p:cNvPr>
          <p:cNvSpPr/>
          <p:nvPr/>
        </p:nvSpPr>
        <p:spPr bwMode="auto">
          <a:xfrm>
            <a:off x="7072089" y="3462397"/>
            <a:ext cx="672662" cy="1713518"/>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19.0</a:t>
            </a:r>
          </a:p>
        </p:txBody>
      </p:sp>
      <p:sp>
        <p:nvSpPr>
          <p:cNvPr id="31783" name="Rectangle 31782">
            <a:extLst>
              <a:ext uri="{FF2B5EF4-FFF2-40B4-BE49-F238E27FC236}">
                <a16:creationId xmlns:a16="http://schemas.microsoft.com/office/drawing/2014/main" id="{323E8AD0-B939-C5F1-6C2B-7331FCD84FFE}"/>
              </a:ext>
            </a:extLst>
          </p:cNvPr>
          <p:cNvSpPr/>
          <p:nvPr/>
        </p:nvSpPr>
        <p:spPr bwMode="auto">
          <a:xfrm>
            <a:off x="7929782" y="2580683"/>
            <a:ext cx="672662" cy="2595232"/>
          </a:xfrm>
          <a:prstGeom prst="rect">
            <a:avLst/>
          </a:prstGeom>
          <a:solidFill>
            <a:schemeClr val="accent2"/>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dirty="0">
                <a:latin typeface="Calibri" panose="020F0502020204030204" pitchFamily="34" charset="0"/>
              </a:rPr>
              <a:t>28.6</a:t>
            </a:r>
            <a:endParaRPr lang="en-US" sz="1800" dirty="0">
              <a:solidFill>
                <a:schemeClr val="tx1"/>
              </a:solidFill>
              <a:latin typeface="Calibri" panose="020F0502020204030204" pitchFamily="34" charset="0"/>
            </a:endParaRPr>
          </a:p>
        </p:txBody>
      </p:sp>
      <p:sp>
        <p:nvSpPr>
          <p:cNvPr id="31784" name="Rectangle 31783">
            <a:extLst>
              <a:ext uri="{FF2B5EF4-FFF2-40B4-BE49-F238E27FC236}">
                <a16:creationId xmlns:a16="http://schemas.microsoft.com/office/drawing/2014/main" id="{6EABBDA2-0075-4718-A03E-67FF7C9E7CE8}"/>
              </a:ext>
            </a:extLst>
          </p:cNvPr>
          <p:cNvSpPr/>
          <p:nvPr/>
        </p:nvSpPr>
        <p:spPr bwMode="auto">
          <a:xfrm>
            <a:off x="9630991" y="4733957"/>
            <a:ext cx="672662" cy="441958"/>
          </a:xfrm>
          <a:prstGeom prst="rect">
            <a:avLst/>
          </a:prstGeom>
          <a:solidFill>
            <a:schemeClr val="accent4"/>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4.8</a:t>
            </a:r>
          </a:p>
        </p:txBody>
      </p:sp>
      <p:sp>
        <p:nvSpPr>
          <p:cNvPr id="31785" name="Rectangle 31784">
            <a:extLst>
              <a:ext uri="{FF2B5EF4-FFF2-40B4-BE49-F238E27FC236}">
                <a16:creationId xmlns:a16="http://schemas.microsoft.com/office/drawing/2014/main" id="{4107732D-3D3A-0753-92AA-30249FDACB1E}"/>
              </a:ext>
            </a:extLst>
          </p:cNvPr>
          <p:cNvSpPr/>
          <p:nvPr/>
        </p:nvSpPr>
        <p:spPr bwMode="auto">
          <a:xfrm>
            <a:off x="8737856" y="4606137"/>
            <a:ext cx="672662" cy="569778"/>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0</a:t>
            </a:r>
          </a:p>
        </p:txBody>
      </p:sp>
      <p:sp>
        <p:nvSpPr>
          <p:cNvPr id="31786" name="Content Placeholder 2">
            <a:extLst>
              <a:ext uri="{FF2B5EF4-FFF2-40B4-BE49-F238E27FC236}">
                <a16:creationId xmlns:a16="http://schemas.microsoft.com/office/drawing/2014/main" id="{608EA88D-4650-6BCB-1EA0-3FBC00BF9802}"/>
              </a:ext>
            </a:extLst>
          </p:cNvPr>
          <p:cNvSpPr txBox="1">
            <a:spLocks/>
          </p:cNvSpPr>
          <p:nvPr/>
        </p:nvSpPr>
        <p:spPr>
          <a:xfrm>
            <a:off x="1194590" y="1850963"/>
            <a:ext cx="4052178" cy="409726"/>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MR</a:t>
            </a:r>
            <a:r>
              <a:rPr lang="en-US" sz="1800" kern="0" baseline="30000" dirty="0"/>
              <a:t>4.5</a:t>
            </a:r>
            <a:r>
              <a:rPr lang="en-US" sz="1800" kern="0" dirty="0"/>
              <a:t> at Week 24:</a:t>
            </a:r>
            <a:br>
              <a:rPr lang="en-US" sz="1800" kern="0" dirty="0"/>
            </a:br>
            <a:r>
              <a:rPr lang="en-US" sz="1800" kern="0" dirty="0"/>
              <a:t>Interim Analysis</a:t>
            </a:r>
          </a:p>
        </p:txBody>
      </p:sp>
      <p:sp>
        <p:nvSpPr>
          <p:cNvPr id="31787" name="Content Placeholder 2">
            <a:extLst>
              <a:ext uri="{FF2B5EF4-FFF2-40B4-BE49-F238E27FC236}">
                <a16:creationId xmlns:a16="http://schemas.microsoft.com/office/drawing/2014/main" id="{923F9902-CA34-C2E2-CC55-B58D90A1AC12}"/>
              </a:ext>
            </a:extLst>
          </p:cNvPr>
          <p:cNvSpPr txBox="1">
            <a:spLocks/>
          </p:cNvSpPr>
          <p:nvPr/>
        </p:nvSpPr>
        <p:spPr>
          <a:xfrm>
            <a:off x="6328064" y="1850963"/>
            <a:ext cx="4052178" cy="409726"/>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MR</a:t>
            </a:r>
            <a:r>
              <a:rPr lang="en-US" sz="1800" kern="0" baseline="30000" dirty="0"/>
              <a:t>4.5</a:t>
            </a:r>
            <a:r>
              <a:rPr lang="en-US" sz="1800" kern="0" dirty="0"/>
              <a:t> at Week 48:</a:t>
            </a:r>
            <a:br>
              <a:rPr lang="en-US" sz="1800" kern="0" dirty="0"/>
            </a:br>
            <a:r>
              <a:rPr lang="en-US" sz="1800" kern="0" dirty="0"/>
              <a:t>Primary Endpoint</a:t>
            </a:r>
          </a:p>
        </p:txBody>
      </p:sp>
      <p:grpSp>
        <p:nvGrpSpPr>
          <p:cNvPr id="16" name="Group 15">
            <a:extLst>
              <a:ext uri="{FF2B5EF4-FFF2-40B4-BE49-F238E27FC236}">
                <a16:creationId xmlns:a16="http://schemas.microsoft.com/office/drawing/2014/main" id="{6B5629D4-8593-275C-702B-3305A2729CCF}"/>
              </a:ext>
            </a:extLst>
          </p:cNvPr>
          <p:cNvGrpSpPr/>
          <p:nvPr/>
        </p:nvGrpSpPr>
        <p:grpSpPr>
          <a:xfrm>
            <a:off x="8737856" y="827186"/>
            <a:ext cx="2793487" cy="954107"/>
            <a:chOff x="8737856" y="827186"/>
            <a:chExt cx="2793487" cy="954107"/>
          </a:xfrm>
        </p:grpSpPr>
        <p:sp>
          <p:nvSpPr>
            <p:cNvPr id="60" name="TextBox 59">
              <a:extLst>
                <a:ext uri="{FF2B5EF4-FFF2-40B4-BE49-F238E27FC236}">
                  <a16:creationId xmlns:a16="http://schemas.microsoft.com/office/drawing/2014/main" id="{7BACE056-2436-52EF-CD2D-6A5CE78032E6}"/>
                </a:ext>
              </a:extLst>
            </p:cNvPr>
            <p:cNvSpPr txBox="1"/>
            <p:nvPr/>
          </p:nvSpPr>
          <p:spPr bwMode="auto">
            <a:xfrm>
              <a:off x="8737856" y="827186"/>
              <a:ext cx="27934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14300">
                <a:buClr>
                  <a:schemeClr val="accent1"/>
                </a:buClr>
                <a:buSzPct val="150000"/>
              </a:pPr>
              <a:r>
                <a:rPr lang="en-US" sz="1400" b="0" dirty="0" err="1">
                  <a:solidFill>
                    <a:srgbClr val="000000"/>
                  </a:solidFill>
                  <a:effectLst/>
                  <a:latin typeface="Calibri" panose="020F0502020204030204" pitchFamily="34" charset="0"/>
                  <a:cs typeface="Calibri" panose="020F0502020204030204" pitchFamily="34" charset="0"/>
                </a:rPr>
                <a:t>Asciminib</a:t>
              </a:r>
              <a:r>
                <a:rPr lang="en-US" sz="1400" b="0" dirty="0">
                  <a:solidFill>
                    <a:srgbClr val="000000"/>
                  </a:solidFill>
                  <a:effectLst/>
                  <a:latin typeface="Calibri" panose="020F0502020204030204" pitchFamily="34" charset="0"/>
                  <a:cs typeface="Calibri" panose="020F0502020204030204" pitchFamily="34" charset="0"/>
                </a:rPr>
                <a:t> 40 mg + imatinib</a:t>
              </a:r>
              <a:endParaRPr lang="en-US" sz="1400" b="0" dirty="0">
                <a:solidFill>
                  <a:srgbClr val="000000"/>
                </a:solidFill>
                <a:latin typeface="Calibri" panose="020F0502020204030204" pitchFamily="34" charset="0"/>
                <a:cs typeface="Calibri" panose="020F0502020204030204" pitchFamily="34" charset="0"/>
              </a:endParaRPr>
            </a:p>
            <a:p>
              <a:pPr marL="114300">
                <a:buClr>
                  <a:schemeClr val="accent2"/>
                </a:buClr>
                <a:buSzPct val="150000"/>
              </a:pPr>
              <a:r>
                <a:rPr lang="en-US" sz="1400" b="0" dirty="0" err="1">
                  <a:solidFill>
                    <a:srgbClr val="000000"/>
                  </a:solidFill>
                  <a:effectLst/>
                  <a:latin typeface="Calibri" panose="020F0502020204030204" pitchFamily="34" charset="0"/>
                  <a:cs typeface="Calibri" panose="020F0502020204030204" pitchFamily="34" charset="0"/>
                </a:rPr>
                <a:t>Asciminib</a:t>
              </a:r>
              <a:r>
                <a:rPr lang="en-US" sz="1400" b="0" dirty="0">
                  <a:solidFill>
                    <a:srgbClr val="000000"/>
                  </a:solidFill>
                  <a:effectLst/>
                  <a:latin typeface="Calibri" panose="020F0502020204030204" pitchFamily="34" charset="0"/>
                  <a:cs typeface="Calibri" panose="020F0502020204030204" pitchFamily="34" charset="0"/>
                </a:rPr>
                <a:t> 60 mg + imatinib</a:t>
              </a:r>
            </a:p>
            <a:p>
              <a:pPr marL="114300">
                <a:buClr>
                  <a:schemeClr val="accent3"/>
                </a:buClr>
                <a:buSzPct val="150000"/>
              </a:pPr>
              <a:r>
                <a:rPr lang="en-US" sz="1400" b="0" dirty="0">
                  <a:solidFill>
                    <a:srgbClr val="000000"/>
                  </a:solidFill>
                  <a:effectLst/>
                  <a:latin typeface="Calibri" panose="020F0502020204030204" pitchFamily="34" charset="0"/>
                  <a:cs typeface="Calibri" panose="020F0502020204030204" pitchFamily="34" charset="0"/>
                </a:rPr>
                <a:t>Imatinib</a:t>
              </a:r>
            </a:p>
            <a:p>
              <a:pPr marL="114300">
                <a:buClr>
                  <a:schemeClr val="accent4"/>
                </a:buClr>
                <a:buSzPct val="150000"/>
              </a:pPr>
              <a:r>
                <a:rPr lang="en-US" sz="1400" b="0" dirty="0">
                  <a:solidFill>
                    <a:srgbClr val="000000"/>
                  </a:solidFill>
                  <a:effectLst/>
                  <a:latin typeface="Calibri" panose="020F0502020204030204" pitchFamily="34" charset="0"/>
                  <a:cs typeface="Calibri" panose="020F0502020204030204" pitchFamily="34" charset="0"/>
                </a:rPr>
                <a:t>Switch to nilotinib</a:t>
              </a:r>
            </a:p>
          </p:txBody>
        </p:sp>
        <p:sp>
          <p:nvSpPr>
            <p:cNvPr id="8" name="Rectangle 7">
              <a:extLst>
                <a:ext uri="{FF2B5EF4-FFF2-40B4-BE49-F238E27FC236}">
                  <a16:creationId xmlns:a16="http://schemas.microsoft.com/office/drawing/2014/main" id="{F521E2BF-8323-A063-D828-DE17685A76CE}"/>
                </a:ext>
              </a:extLst>
            </p:cNvPr>
            <p:cNvSpPr/>
            <p:nvPr/>
          </p:nvSpPr>
          <p:spPr bwMode="auto">
            <a:xfrm>
              <a:off x="8789459" y="943975"/>
              <a:ext cx="91440" cy="914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131E594F-3A34-A835-EE58-D3E13FFF646D}"/>
                </a:ext>
              </a:extLst>
            </p:cNvPr>
            <p:cNvSpPr/>
            <p:nvPr/>
          </p:nvSpPr>
          <p:spPr bwMode="auto">
            <a:xfrm>
              <a:off x="8789459" y="1153016"/>
              <a:ext cx="91440" cy="9144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250E4492-2B5B-FAC7-95B2-6CD942F303C2}"/>
                </a:ext>
              </a:extLst>
            </p:cNvPr>
            <p:cNvSpPr/>
            <p:nvPr/>
          </p:nvSpPr>
          <p:spPr bwMode="auto">
            <a:xfrm>
              <a:off x="8789459" y="1367906"/>
              <a:ext cx="91440" cy="9144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58B82323-D5BA-DC90-31CA-EF8159365656}"/>
                </a:ext>
              </a:extLst>
            </p:cNvPr>
            <p:cNvSpPr/>
            <p:nvPr/>
          </p:nvSpPr>
          <p:spPr bwMode="auto">
            <a:xfrm>
              <a:off x="8789459" y="1582714"/>
              <a:ext cx="91440" cy="9144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447970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Median Time to MR</a:t>
            </a:r>
            <a:r>
              <a:rPr lang="en-US" baseline="30000" dirty="0"/>
              <a:t>4.5</a:t>
            </a:r>
            <a:endParaRPr lang="en-US" altLang="en-US" baseline="30000"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Reproduced with permission.</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78B6E01B-67D8-877F-7DA9-2871F3A4F1CB}"/>
              </a:ext>
            </a:extLst>
          </p:cNvPr>
          <p:cNvSpPr txBox="1"/>
          <p:nvPr/>
        </p:nvSpPr>
        <p:spPr bwMode="auto">
          <a:xfrm>
            <a:off x="479627" y="5386387"/>
            <a:ext cx="108789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*Assessments performed at screening; Wk 4 and 8 (not required for imatinib and nilotinib arms); Wk 12, 24, 36, 48; and every 12 wk up to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96/48 wk after first dose of last randomized/enrolled patient. </a:t>
            </a:r>
          </a:p>
        </p:txBody>
      </p:sp>
      <p:cxnSp>
        <p:nvCxnSpPr>
          <p:cNvPr id="4" name="Straight Connector 3">
            <a:extLst>
              <a:ext uri="{FF2B5EF4-FFF2-40B4-BE49-F238E27FC236}">
                <a16:creationId xmlns:a16="http://schemas.microsoft.com/office/drawing/2014/main" id="{7858BE1A-3340-5615-EEAA-343204CFD5C3}"/>
              </a:ext>
            </a:extLst>
          </p:cNvPr>
          <p:cNvCxnSpPr>
            <a:cxnSpLocks/>
          </p:cNvCxnSpPr>
          <p:nvPr/>
        </p:nvCxnSpPr>
        <p:spPr bwMode="auto">
          <a:xfrm>
            <a:off x="1522572" y="4560404"/>
            <a:ext cx="7676607" cy="0"/>
          </a:xfrm>
          <a:prstGeom prst="line">
            <a:avLst/>
          </a:prstGeom>
          <a:noFill/>
          <a:ln w="28575" cap="flat" cmpd="sng" algn="ctr">
            <a:solidFill>
              <a:schemeClr val="bg1"/>
            </a:solidFill>
            <a:prstDash val="solid"/>
            <a:round/>
            <a:headEnd type="none" w="med" len="med"/>
            <a:tailEnd type="none" w="med" len="med"/>
          </a:ln>
          <a:effectLst/>
        </p:spPr>
      </p:cxnSp>
      <p:grpSp>
        <p:nvGrpSpPr>
          <p:cNvPr id="14" name="Group 13">
            <a:extLst>
              <a:ext uri="{FF2B5EF4-FFF2-40B4-BE49-F238E27FC236}">
                <a16:creationId xmlns:a16="http://schemas.microsoft.com/office/drawing/2014/main" id="{7B2E6281-679A-B5E6-C98E-146B4F614328}"/>
              </a:ext>
            </a:extLst>
          </p:cNvPr>
          <p:cNvGrpSpPr/>
          <p:nvPr/>
        </p:nvGrpSpPr>
        <p:grpSpPr>
          <a:xfrm>
            <a:off x="3524987" y="4556047"/>
            <a:ext cx="386577" cy="387454"/>
            <a:chOff x="2634158" y="5080666"/>
            <a:chExt cx="386577" cy="387454"/>
          </a:xfrm>
        </p:grpSpPr>
        <p:cxnSp>
          <p:nvCxnSpPr>
            <p:cNvPr id="15" name="Straight Connector 14">
              <a:extLst>
                <a:ext uri="{FF2B5EF4-FFF2-40B4-BE49-F238E27FC236}">
                  <a16:creationId xmlns:a16="http://schemas.microsoft.com/office/drawing/2014/main" id="{D0B12CD2-8102-2D2D-D1D0-4745C8FA9010}"/>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73DD103C-DD83-6CB7-782D-9A0919EF9246}"/>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17" name="Content Placeholder 2">
            <a:extLst>
              <a:ext uri="{FF2B5EF4-FFF2-40B4-BE49-F238E27FC236}">
                <a16:creationId xmlns:a16="http://schemas.microsoft.com/office/drawing/2014/main" id="{922F2670-D865-B8EC-160F-068011D4300C}"/>
              </a:ext>
            </a:extLst>
          </p:cNvPr>
          <p:cNvSpPr txBox="1">
            <a:spLocks/>
          </p:cNvSpPr>
          <p:nvPr/>
        </p:nvSpPr>
        <p:spPr>
          <a:xfrm rot="16200000">
            <a:off x="-714965" y="2870760"/>
            <a:ext cx="3179081" cy="329557"/>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Patients</a:t>
            </a:r>
          </a:p>
        </p:txBody>
      </p:sp>
      <p:grpSp>
        <p:nvGrpSpPr>
          <p:cNvPr id="36" name="Group 35">
            <a:extLst>
              <a:ext uri="{FF2B5EF4-FFF2-40B4-BE49-F238E27FC236}">
                <a16:creationId xmlns:a16="http://schemas.microsoft.com/office/drawing/2014/main" id="{77305258-5764-A25F-96CB-2CA9D33B0BE2}"/>
              </a:ext>
            </a:extLst>
          </p:cNvPr>
          <p:cNvGrpSpPr/>
          <p:nvPr/>
        </p:nvGrpSpPr>
        <p:grpSpPr>
          <a:xfrm>
            <a:off x="2429280" y="4556047"/>
            <a:ext cx="386577" cy="387454"/>
            <a:chOff x="2634158" y="5080666"/>
            <a:chExt cx="386577" cy="387454"/>
          </a:xfrm>
        </p:grpSpPr>
        <p:cxnSp>
          <p:nvCxnSpPr>
            <p:cNvPr id="37" name="Straight Connector 36">
              <a:extLst>
                <a:ext uri="{FF2B5EF4-FFF2-40B4-BE49-F238E27FC236}">
                  <a16:creationId xmlns:a16="http://schemas.microsoft.com/office/drawing/2014/main" id="{D0EEF7C3-E6B6-B183-6D75-D42C326503DF}"/>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FAE3A023-EC3B-DDD4-1F55-9296BFA591FC}"/>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39" name="Group 38">
            <a:extLst>
              <a:ext uri="{FF2B5EF4-FFF2-40B4-BE49-F238E27FC236}">
                <a16:creationId xmlns:a16="http://schemas.microsoft.com/office/drawing/2014/main" id="{C0D6B056-7275-40DD-554F-63297E9802D2}"/>
              </a:ext>
            </a:extLst>
          </p:cNvPr>
          <p:cNvGrpSpPr/>
          <p:nvPr/>
        </p:nvGrpSpPr>
        <p:grpSpPr>
          <a:xfrm>
            <a:off x="5716401" y="4556047"/>
            <a:ext cx="386577" cy="387454"/>
            <a:chOff x="2634158" y="5080666"/>
            <a:chExt cx="386577" cy="387454"/>
          </a:xfrm>
        </p:grpSpPr>
        <p:cxnSp>
          <p:nvCxnSpPr>
            <p:cNvPr id="40" name="Straight Connector 39">
              <a:extLst>
                <a:ext uri="{FF2B5EF4-FFF2-40B4-BE49-F238E27FC236}">
                  <a16:creationId xmlns:a16="http://schemas.microsoft.com/office/drawing/2014/main" id="{8CDE1D00-1194-3C2D-BD25-9CFFC9C01E7F}"/>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150E3157-D54A-477F-4502-44E1DD330946}"/>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grpSp>
        <p:nvGrpSpPr>
          <p:cNvPr id="42" name="Group 41">
            <a:extLst>
              <a:ext uri="{FF2B5EF4-FFF2-40B4-BE49-F238E27FC236}">
                <a16:creationId xmlns:a16="http://schemas.microsoft.com/office/drawing/2014/main" id="{D9642889-D84D-6072-F593-D7B2936FB758}"/>
              </a:ext>
            </a:extLst>
          </p:cNvPr>
          <p:cNvGrpSpPr/>
          <p:nvPr/>
        </p:nvGrpSpPr>
        <p:grpSpPr>
          <a:xfrm>
            <a:off x="4620694" y="4556047"/>
            <a:ext cx="386577" cy="387454"/>
            <a:chOff x="2634158" y="5080666"/>
            <a:chExt cx="386577" cy="387454"/>
          </a:xfrm>
        </p:grpSpPr>
        <p:cxnSp>
          <p:nvCxnSpPr>
            <p:cNvPr id="43" name="Straight Connector 42">
              <a:extLst>
                <a:ext uri="{FF2B5EF4-FFF2-40B4-BE49-F238E27FC236}">
                  <a16:creationId xmlns:a16="http://schemas.microsoft.com/office/drawing/2014/main" id="{235607FF-0004-0FC2-DC71-7C3036BC29C5}"/>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3795829C-DABA-1A33-A13C-F9E9FAEB70DF}"/>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grpSp>
      <p:grpSp>
        <p:nvGrpSpPr>
          <p:cNvPr id="5" name="Group 4">
            <a:extLst>
              <a:ext uri="{FF2B5EF4-FFF2-40B4-BE49-F238E27FC236}">
                <a16:creationId xmlns:a16="http://schemas.microsoft.com/office/drawing/2014/main" id="{752769D6-8E69-EB4B-7A7C-DE73594D2F6D}"/>
              </a:ext>
            </a:extLst>
          </p:cNvPr>
          <p:cNvGrpSpPr/>
          <p:nvPr/>
        </p:nvGrpSpPr>
        <p:grpSpPr>
          <a:xfrm>
            <a:off x="998033" y="1548475"/>
            <a:ext cx="523737" cy="246221"/>
            <a:chOff x="849474" y="1784877"/>
            <a:chExt cx="523737" cy="246221"/>
          </a:xfrm>
        </p:grpSpPr>
        <p:cxnSp>
          <p:nvCxnSpPr>
            <p:cNvPr id="6" name="Straight Connector 5">
              <a:extLst>
                <a:ext uri="{FF2B5EF4-FFF2-40B4-BE49-F238E27FC236}">
                  <a16:creationId xmlns:a16="http://schemas.microsoft.com/office/drawing/2014/main" id="{3AE4C4C7-86B1-CC43-941E-A3846ED764DF}"/>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46CB7538-9429-7B57-A647-F1A6E42D5562}"/>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n=5</a:t>
              </a:r>
            </a:p>
          </p:txBody>
        </p:sp>
      </p:grpSp>
      <p:sp>
        <p:nvSpPr>
          <p:cNvPr id="50" name="Rectangle 49">
            <a:extLst>
              <a:ext uri="{FF2B5EF4-FFF2-40B4-BE49-F238E27FC236}">
                <a16:creationId xmlns:a16="http://schemas.microsoft.com/office/drawing/2014/main" id="{AF429E56-368D-77E8-03E8-A61B5E01CE71}"/>
              </a:ext>
            </a:extLst>
          </p:cNvPr>
          <p:cNvSpPr/>
          <p:nvPr/>
        </p:nvSpPr>
        <p:spPr bwMode="auto">
          <a:xfrm>
            <a:off x="1520426" y="1385217"/>
            <a:ext cx="1322315" cy="572737"/>
          </a:xfrm>
          <a:prstGeom prst="rect">
            <a:avLst/>
          </a:prstGeom>
          <a:solidFill>
            <a:schemeClr val="accent1"/>
          </a:solidFill>
          <a:ln w="0">
            <a:noFill/>
            <a:miter lim="800000"/>
            <a:headEnd/>
            <a:tailEnd/>
          </a:ln>
        </p:spPr>
        <p:txBody>
          <a:bodyPr rtlCol="0" anchor="ctr"/>
          <a:lstStyle/>
          <a:p>
            <a:pPr algn="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12.1</a:t>
            </a:r>
          </a:p>
        </p:txBody>
      </p:sp>
      <p:grpSp>
        <p:nvGrpSpPr>
          <p:cNvPr id="31777" name="Group 31776">
            <a:extLst>
              <a:ext uri="{FF2B5EF4-FFF2-40B4-BE49-F238E27FC236}">
                <a16:creationId xmlns:a16="http://schemas.microsoft.com/office/drawing/2014/main" id="{25AA4601-7259-3E06-4E34-3D86F903A5B9}"/>
              </a:ext>
            </a:extLst>
          </p:cNvPr>
          <p:cNvGrpSpPr/>
          <p:nvPr/>
        </p:nvGrpSpPr>
        <p:grpSpPr>
          <a:xfrm>
            <a:off x="1333573" y="4556047"/>
            <a:ext cx="386577" cy="387454"/>
            <a:chOff x="2634158" y="5080666"/>
            <a:chExt cx="386577" cy="387454"/>
          </a:xfrm>
        </p:grpSpPr>
        <p:cxnSp>
          <p:nvCxnSpPr>
            <p:cNvPr id="31778" name="Straight Connector 31777">
              <a:extLst>
                <a:ext uri="{FF2B5EF4-FFF2-40B4-BE49-F238E27FC236}">
                  <a16:creationId xmlns:a16="http://schemas.microsoft.com/office/drawing/2014/main" id="{71CD7F01-7DAF-0F60-801C-5C516364A1BB}"/>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79" name="TextBox 31778">
              <a:extLst>
                <a:ext uri="{FF2B5EF4-FFF2-40B4-BE49-F238E27FC236}">
                  <a16:creationId xmlns:a16="http://schemas.microsoft.com/office/drawing/2014/main" id="{E4E9CF56-3320-8F10-9023-A376D4C2A34F}"/>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31781" name="Group 31780">
            <a:extLst>
              <a:ext uri="{FF2B5EF4-FFF2-40B4-BE49-F238E27FC236}">
                <a16:creationId xmlns:a16="http://schemas.microsoft.com/office/drawing/2014/main" id="{47A6BC81-EC8E-D2AD-E54F-5AC52E204C2E}"/>
              </a:ext>
            </a:extLst>
          </p:cNvPr>
          <p:cNvGrpSpPr/>
          <p:nvPr/>
        </p:nvGrpSpPr>
        <p:grpSpPr>
          <a:xfrm>
            <a:off x="6812108" y="4556047"/>
            <a:ext cx="386577" cy="387454"/>
            <a:chOff x="2634158" y="5080666"/>
            <a:chExt cx="386577" cy="387454"/>
          </a:xfrm>
        </p:grpSpPr>
        <p:cxnSp>
          <p:nvCxnSpPr>
            <p:cNvPr id="31782" name="Straight Connector 31781">
              <a:extLst>
                <a:ext uri="{FF2B5EF4-FFF2-40B4-BE49-F238E27FC236}">
                  <a16:creationId xmlns:a16="http://schemas.microsoft.com/office/drawing/2014/main" id="{2228A8B5-5050-8C32-02E5-A9C7E3415BEA}"/>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83" name="TextBox 31782">
              <a:extLst>
                <a:ext uri="{FF2B5EF4-FFF2-40B4-BE49-F238E27FC236}">
                  <a16:creationId xmlns:a16="http://schemas.microsoft.com/office/drawing/2014/main" id="{D4082C3C-51DC-06B7-624C-B4AA4DEF52C0}"/>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grpSp>
      <p:grpSp>
        <p:nvGrpSpPr>
          <p:cNvPr id="31784" name="Group 31783">
            <a:extLst>
              <a:ext uri="{FF2B5EF4-FFF2-40B4-BE49-F238E27FC236}">
                <a16:creationId xmlns:a16="http://schemas.microsoft.com/office/drawing/2014/main" id="{32520F53-1DAE-F01C-38F8-47D90506EB9D}"/>
              </a:ext>
            </a:extLst>
          </p:cNvPr>
          <p:cNvGrpSpPr/>
          <p:nvPr/>
        </p:nvGrpSpPr>
        <p:grpSpPr>
          <a:xfrm>
            <a:off x="9003520" y="4556047"/>
            <a:ext cx="386577" cy="387454"/>
            <a:chOff x="2634158" y="5080666"/>
            <a:chExt cx="386577" cy="387454"/>
          </a:xfrm>
        </p:grpSpPr>
        <p:cxnSp>
          <p:nvCxnSpPr>
            <p:cNvPr id="31785" name="Straight Connector 31784">
              <a:extLst>
                <a:ext uri="{FF2B5EF4-FFF2-40B4-BE49-F238E27FC236}">
                  <a16:creationId xmlns:a16="http://schemas.microsoft.com/office/drawing/2014/main" id="{72AFFDD2-9734-EA03-926B-2A8398AC1F9C}"/>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86" name="TextBox 31785">
              <a:extLst>
                <a:ext uri="{FF2B5EF4-FFF2-40B4-BE49-F238E27FC236}">
                  <a16:creationId xmlns:a16="http://schemas.microsoft.com/office/drawing/2014/main" id="{21BEFA1D-2557-86ED-7A09-B8041901D4F2}"/>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grpSp>
      <p:grpSp>
        <p:nvGrpSpPr>
          <p:cNvPr id="31787" name="Group 31786">
            <a:extLst>
              <a:ext uri="{FF2B5EF4-FFF2-40B4-BE49-F238E27FC236}">
                <a16:creationId xmlns:a16="http://schemas.microsoft.com/office/drawing/2014/main" id="{EF56E7ED-A022-65B7-DC49-4EA080777EB1}"/>
              </a:ext>
            </a:extLst>
          </p:cNvPr>
          <p:cNvGrpSpPr/>
          <p:nvPr/>
        </p:nvGrpSpPr>
        <p:grpSpPr>
          <a:xfrm>
            <a:off x="7907815" y="4556047"/>
            <a:ext cx="386577" cy="387454"/>
            <a:chOff x="2634158" y="5080666"/>
            <a:chExt cx="386577" cy="387454"/>
          </a:xfrm>
        </p:grpSpPr>
        <p:cxnSp>
          <p:nvCxnSpPr>
            <p:cNvPr id="31788" name="Straight Connector 31787">
              <a:extLst>
                <a:ext uri="{FF2B5EF4-FFF2-40B4-BE49-F238E27FC236}">
                  <a16:creationId xmlns:a16="http://schemas.microsoft.com/office/drawing/2014/main" id="{E4FB09C0-63C3-1468-43BA-3B0D42C0E417}"/>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89" name="TextBox 31788">
              <a:extLst>
                <a:ext uri="{FF2B5EF4-FFF2-40B4-BE49-F238E27FC236}">
                  <a16:creationId xmlns:a16="http://schemas.microsoft.com/office/drawing/2014/main" id="{1B6654BA-512D-04F3-F24E-EF97BB8735F5}"/>
                </a:ext>
              </a:extLst>
            </p:cNvPr>
            <p:cNvSpPr txBox="1"/>
            <p:nvPr/>
          </p:nvSpPr>
          <p:spPr bwMode="auto">
            <a:xfrm>
              <a:off x="2634158" y="522189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grpSp>
        <p:nvGrpSpPr>
          <p:cNvPr id="31792" name="Group 31791">
            <a:extLst>
              <a:ext uri="{FF2B5EF4-FFF2-40B4-BE49-F238E27FC236}">
                <a16:creationId xmlns:a16="http://schemas.microsoft.com/office/drawing/2014/main" id="{850439C9-22C9-C065-503C-7953FB354473}"/>
              </a:ext>
            </a:extLst>
          </p:cNvPr>
          <p:cNvGrpSpPr/>
          <p:nvPr/>
        </p:nvGrpSpPr>
        <p:grpSpPr>
          <a:xfrm>
            <a:off x="998033" y="2334409"/>
            <a:ext cx="523737" cy="246221"/>
            <a:chOff x="849474" y="1784877"/>
            <a:chExt cx="523737" cy="246221"/>
          </a:xfrm>
        </p:grpSpPr>
        <p:cxnSp>
          <p:nvCxnSpPr>
            <p:cNvPr id="31794" name="Straight Connector 31793">
              <a:extLst>
                <a:ext uri="{FF2B5EF4-FFF2-40B4-BE49-F238E27FC236}">
                  <a16:creationId xmlns:a16="http://schemas.microsoft.com/office/drawing/2014/main" id="{3E25AB11-5FDE-3392-C076-8E9BFFD79986}"/>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95" name="TextBox 31794">
              <a:extLst>
                <a:ext uri="{FF2B5EF4-FFF2-40B4-BE49-F238E27FC236}">
                  <a16:creationId xmlns:a16="http://schemas.microsoft.com/office/drawing/2014/main" id="{DFA03762-382D-0151-7083-EF2EB656718D}"/>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n=6</a:t>
              </a:r>
            </a:p>
          </p:txBody>
        </p:sp>
      </p:grpSp>
      <p:sp>
        <p:nvSpPr>
          <p:cNvPr id="31793" name="Rectangle 31792">
            <a:extLst>
              <a:ext uri="{FF2B5EF4-FFF2-40B4-BE49-F238E27FC236}">
                <a16:creationId xmlns:a16="http://schemas.microsoft.com/office/drawing/2014/main" id="{2E41B71C-6543-578C-3BCB-48AE3360151C}"/>
              </a:ext>
            </a:extLst>
          </p:cNvPr>
          <p:cNvSpPr/>
          <p:nvPr/>
        </p:nvSpPr>
        <p:spPr bwMode="auto">
          <a:xfrm>
            <a:off x="1521770" y="2171151"/>
            <a:ext cx="1366284" cy="572737"/>
          </a:xfrm>
          <a:prstGeom prst="rect">
            <a:avLst/>
          </a:prstGeom>
          <a:solidFill>
            <a:schemeClr val="accent2"/>
          </a:solidFill>
          <a:ln w="0">
            <a:noFill/>
            <a:miter lim="800000"/>
            <a:headEnd/>
            <a:tailEnd/>
          </a:ln>
        </p:spPr>
        <p:txBody>
          <a:bodyPr rtlCol="0" anchor="ctr"/>
          <a:lstStyle/>
          <a:p>
            <a:pPr algn="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12.4</a:t>
            </a:r>
          </a:p>
        </p:txBody>
      </p:sp>
      <p:grpSp>
        <p:nvGrpSpPr>
          <p:cNvPr id="31797" name="Group 31796">
            <a:extLst>
              <a:ext uri="{FF2B5EF4-FFF2-40B4-BE49-F238E27FC236}">
                <a16:creationId xmlns:a16="http://schemas.microsoft.com/office/drawing/2014/main" id="{31BBAF4E-8A4A-A39B-5DB9-B391AF61A408}"/>
              </a:ext>
            </a:extLst>
          </p:cNvPr>
          <p:cNvGrpSpPr/>
          <p:nvPr/>
        </p:nvGrpSpPr>
        <p:grpSpPr>
          <a:xfrm>
            <a:off x="998033" y="3120343"/>
            <a:ext cx="523737" cy="246221"/>
            <a:chOff x="849474" y="1784877"/>
            <a:chExt cx="523737" cy="246221"/>
          </a:xfrm>
        </p:grpSpPr>
        <p:cxnSp>
          <p:nvCxnSpPr>
            <p:cNvPr id="31799" name="Straight Connector 31798">
              <a:extLst>
                <a:ext uri="{FF2B5EF4-FFF2-40B4-BE49-F238E27FC236}">
                  <a16:creationId xmlns:a16="http://schemas.microsoft.com/office/drawing/2014/main" id="{E2D25F16-96D4-2819-FB97-F4F5876417C0}"/>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800" name="TextBox 31799">
              <a:extLst>
                <a:ext uri="{FF2B5EF4-FFF2-40B4-BE49-F238E27FC236}">
                  <a16:creationId xmlns:a16="http://schemas.microsoft.com/office/drawing/2014/main" id="{A636B94A-1198-6C30-1E60-6EE4CD190728}"/>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n=2</a:t>
              </a:r>
            </a:p>
          </p:txBody>
        </p:sp>
      </p:grpSp>
      <p:sp>
        <p:nvSpPr>
          <p:cNvPr id="31798" name="Rectangle 31797">
            <a:extLst>
              <a:ext uri="{FF2B5EF4-FFF2-40B4-BE49-F238E27FC236}">
                <a16:creationId xmlns:a16="http://schemas.microsoft.com/office/drawing/2014/main" id="{FB224A7C-C25F-13A9-3BF3-9B1A25CB04E3}"/>
              </a:ext>
            </a:extLst>
          </p:cNvPr>
          <p:cNvSpPr/>
          <p:nvPr/>
        </p:nvSpPr>
        <p:spPr bwMode="auto">
          <a:xfrm>
            <a:off x="1526862" y="2957085"/>
            <a:ext cx="7275754" cy="572737"/>
          </a:xfrm>
          <a:prstGeom prst="rect">
            <a:avLst/>
          </a:prstGeom>
          <a:solidFill>
            <a:schemeClr val="accent3"/>
          </a:solidFill>
          <a:ln w="0">
            <a:noFill/>
            <a:miter lim="800000"/>
            <a:headEnd/>
            <a:tailEnd/>
          </a:ln>
        </p:spPr>
        <p:txBody>
          <a:bodyPr rtlCol="0" anchor="ctr"/>
          <a:lstStyle/>
          <a:p>
            <a:pPr algn="r" eaLnBrk="1" hangingPunct="1">
              <a:spcBef>
                <a:spcPct val="35000"/>
              </a:spcBef>
              <a:spcAft>
                <a:spcPct val="25000"/>
              </a:spcAft>
              <a:buClr>
                <a:schemeClr val="folHlink"/>
              </a:buClr>
              <a:buNone/>
            </a:pPr>
            <a:r>
              <a:rPr lang="en-US" dirty="0">
                <a:latin typeface="Calibri" panose="020F0502020204030204" pitchFamily="34" charset="0"/>
              </a:rPr>
              <a:t>66</a:t>
            </a:r>
            <a:r>
              <a:rPr lang="en-US" sz="1800" dirty="0">
                <a:solidFill>
                  <a:schemeClr val="tx1"/>
                </a:solidFill>
                <a:latin typeface="Calibri" panose="020F0502020204030204" pitchFamily="34" charset="0"/>
              </a:rPr>
              <a:t>.4</a:t>
            </a:r>
          </a:p>
        </p:txBody>
      </p:sp>
      <p:grpSp>
        <p:nvGrpSpPr>
          <p:cNvPr id="31802" name="Group 31801">
            <a:extLst>
              <a:ext uri="{FF2B5EF4-FFF2-40B4-BE49-F238E27FC236}">
                <a16:creationId xmlns:a16="http://schemas.microsoft.com/office/drawing/2014/main" id="{AC3B61DC-07A4-6256-D2FB-1A9613A0EA3B}"/>
              </a:ext>
            </a:extLst>
          </p:cNvPr>
          <p:cNvGrpSpPr/>
          <p:nvPr/>
        </p:nvGrpSpPr>
        <p:grpSpPr>
          <a:xfrm>
            <a:off x="998033" y="3906277"/>
            <a:ext cx="523737" cy="246221"/>
            <a:chOff x="849474" y="1784877"/>
            <a:chExt cx="523737" cy="246221"/>
          </a:xfrm>
        </p:grpSpPr>
        <p:cxnSp>
          <p:nvCxnSpPr>
            <p:cNvPr id="31804" name="Straight Connector 31803">
              <a:extLst>
                <a:ext uri="{FF2B5EF4-FFF2-40B4-BE49-F238E27FC236}">
                  <a16:creationId xmlns:a16="http://schemas.microsoft.com/office/drawing/2014/main" id="{F113DF9F-DEE4-73EA-E99D-B9FB2A18B9FF}"/>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805" name="TextBox 31804">
              <a:extLst>
                <a:ext uri="{FF2B5EF4-FFF2-40B4-BE49-F238E27FC236}">
                  <a16:creationId xmlns:a16="http://schemas.microsoft.com/office/drawing/2014/main" id="{0B18D52A-01D8-AC8E-DE74-2DC7B2BC39D9}"/>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n=3</a:t>
              </a:r>
            </a:p>
          </p:txBody>
        </p:sp>
      </p:grpSp>
      <p:sp>
        <p:nvSpPr>
          <p:cNvPr id="31803" name="Rectangle 31802">
            <a:extLst>
              <a:ext uri="{FF2B5EF4-FFF2-40B4-BE49-F238E27FC236}">
                <a16:creationId xmlns:a16="http://schemas.microsoft.com/office/drawing/2014/main" id="{4B49F200-1148-91E8-27BA-1C355940561C}"/>
              </a:ext>
            </a:extLst>
          </p:cNvPr>
          <p:cNvSpPr/>
          <p:nvPr/>
        </p:nvSpPr>
        <p:spPr bwMode="auto">
          <a:xfrm>
            <a:off x="1521769" y="3743019"/>
            <a:ext cx="2715245" cy="572737"/>
          </a:xfrm>
          <a:prstGeom prst="rect">
            <a:avLst/>
          </a:prstGeom>
          <a:solidFill>
            <a:schemeClr val="accent4"/>
          </a:solidFill>
          <a:ln w="0">
            <a:noFill/>
            <a:miter lim="800000"/>
            <a:headEnd/>
            <a:tailEnd/>
          </a:ln>
        </p:spPr>
        <p:txBody>
          <a:bodyPr rtlCol="0" anchor="ctr"/>
          <a:lstStyle/>
          <a:p>
            <a:pPr algn="r" eaLnBrk="1" hangingPunct="1">
              <a:spcBef>
                <a:spcPct val="35000"/>
              </a:spcBef>
              <a:spcAft>
                <a:spcPct val="25000"/>
              </a:spcAft>
              <a:buClr>
                <a:schemeClr val="folHlink"/>
              </a:buClr>
              <a:buNone/>
            </a:pPr>
            <a:r>
              <a:rPr lang="en-US" dirty="0">
                <a:latin typeface="Calibri" panose="020F0502020204030204" pitchFamily="34" charset="0"/>
              </a:rPr>
              <a:t>24.6</a:t>
            </a:r>
            <a:endParaRPr lang="en-US" sz="1800" dirty="0">
              <a:solidFill>
                <a:schemeClr val="tx1"/>
              </a:solidFill>
              <a:latin typeface="Calibri" panose="020F0502020204030204" pitchFamily="34" charset="0"/>
            </a:endParaRPr>
          </a:p>
        </p:txBody>
      </p:sp>
      <p:sp>
        <p:nvSpPr>
          <p:cNvPr id="31806" name="TextBox 31805">
            <a:extLst>
              <a:ext uri="{FF2B5EF4-FFF2-40B4-BE49-F238E27FC236}">
                <a16:creationId xmlns:a16="http://schemas.microsoft.com/office/drawing/2014/main" id="{A08017B1-BC69-8FC7-51C6-6740FCA0683E}"/>
              </a:ext>
            </a:extLst>
          </p:cNvPr>
          <p:cNvSpPr txBox="1"/>
          <p:nvPr/>
        </p:nvSpPr>
        <p:spPr bwMode="auto">
          <a:xfrm>
            <a:off x="2888054" y="1384755"/>
            <a:ext cx="2055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(range, 8-96)</a:t>
            </a:r>
          </a:p>
        </p:txBody>
      </p:sp>
      <p:sp>
        <p:nvSpPr>
          <p:cNvPr id="31807" name="TextBox 31806">
            <a:extLst>
              <a:ext uri="{FF2B5EF4-FFF2-40B4-BE49-F238E27FC236}">
                <a16:creationId xmlns:a16="http://schemas.microsoft.com/office/drawing/2014/main" id="{A07E2213-8828-0754-C1A6-A04D0DA68812}"/>
              </a:ext>
            </a:extLst>
          </p:cNvPr>
          <p:cNvSpPr txBox="1"/>
          <p:nvPr/>
        </p:nvSpPr>
        <p:spPr bwMode="auto">
          <a:xfrm>
            <a:off x="2888054" y="2208620"/>
            <a:ext cx="2055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(range, 12-36)</a:t>
            </a:r>
          </a:p>
        </p:txBody>
      </p:sp>
      <p:sp>
        <p:nvSpPr>
          <p:cNvPr id="31808" name="TextBox 31807">
            <a:extLst>
              <a:ext uri="{FF2B5EF4-FFF2-40B4-BE49-F238E27FC236}">
                <a16:creationId xmlns:a16="http://schemas.microsoft.com/office/drawing/2014/main" id="{1057AB69-B3B5-0FEE-A339-A8E321E0DF96}"/>
              </a:ext>
            </a:extLst>
          </p:cNvPr>
          <p:cNvSpPr txBox="1"/>
          <p:nvPr/>
        </p:nvSpPr>
        <p:spPr bwMode="auto">
          <a:xfrm>
            <a:off x="8898889" y="3028890"/>
            <a:ext cx="2055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(range, 61-72)</a:t>
            </a:r>
          </a:p>
        </p:txBody>
      </p:sp>
      <p:sp>
        <p:nvSpPr>
          <p:cNvPr id="31809" name="TextBox 31808">
            <a:extLst>
              <a:ext uri="{FF2B5EF4-FFF2-40B4-BE49-F238E27FC236}">
                <a16:creationId xmlns:a16="http://schemas.microsoft.com/office/drawing/2014/main" id="{1404D87C-82BC-16E8-4042-DC014A89AAC0}"/>
              </a:ext>
            </a:extLst>
          </p:cNvPr>
          <p:cNvSpPr txBox="1"/>
          <p:nvPr/>
        </p:nvSpPr>
        <p:spPr bwMode="auto">
          <a:xfrm>
            <a:off x="4326889" y="3808820"/>
            <a:ext cx="2055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(range, 24-36)</a:t>
            </a:r>
          </a:p>
        </p:txBody>
      </p:sp>
      <p:cxnSp>
        <p:nvCxnSpPr>
          <p:cNvPr id="2" name="Straight Connector 1">
            <a:extLst>
              <a:ext uri="{FF2B5EF4-FFF2-40B4-BE49-F238E27FC236}">
                <a16:creationId xmlns:a16="http://schemas.microsoft.com/office/drawing/2014/main" id="{9B790527-F5B2-005E-3C44-6E0311808B6D}"/>
              </a:ext>
            </a:extLst>
          </p:cNvPr>
          <p:cNvCxnSpPr>
            <a:cxnSpLocks/>
          </p:cNvCxnSpPr>
          <p:nvPr/>
        </p:nvCxnSpPr>
        <p:spPr bwMode="auto">
          <a:xfrm>
            <a:off x="1521770" y="1384755"/>
            <a:ext cx="0" cy="3171292"/>
          </a:xfrm>
          <a:prstGeom prst="line">
            <a:avLst/>
          </a:prstGeom>
          <a:noFill/>
          <a:ln w="28575" cap="flat" cmpd="sng" algn="ctr">
            <a:solidFill>
              <a:schemeClr val="bg1"/>
            </a:solidFill>
            <a:prstDash val="solid"/>
            <a:round/>
            <a:headEnd type="none" w="med" len="med"/>
            <a:tailEnd type="none" w="med" len="med"/>
          </a:ln>
          <a:effectLst/>
        </p:spPr>
      </p:cxnSp>
      <p:sp>
        <p:nvSpPr>
          <p:cNvPr id="31811" name="Content Placeholder 2">
            <a:extLst>
              <a:ext uri="{FF2B5EF4-FFF2-40B4-BE49-F238E27FC236}">
                <a16:creationId xmlns:a16="http://schemas.microsoft.com/office/drawing/2014/main" id="{D2855B5E-7A59-EC29-EA55-9872DC2E641A}"/>
              </a:ext>
            </a:extLst>
          </p:cNvPr>
          <p:cNvSpPr txBox="1">
            <a:spLocks/>
          </p:cNvSpPr>
          <p:nvPr/>
        </p:nvSpPr>
        <p:spPr>
          <a:xfrm>
            <a:off x="1526861" y="4981113"/>
            <a:ext cx="7663512" cy="329556"/>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Time, weeks*</a:t>
            </a:r>
          </a:p>
        </p:txBody>
      </p:sp>
      <p:grpSp>
        <p:nvGrpSpPr>
          <p:cNvPr id="7" name="Group 6">
            <a:extLst>
              <a:ext uri="{FF2B5EF4-FFF2-40B4-BE49-F238E27FC236}">
                <a16:creationId xmlns:a16="http://schemas.microsoft.com/office/drawing/2014/main" id="{855B774E-94AB-C638-429A-330D40E67FA5}"/>
              </a:ext>
            </a:extLst>
          </p:cNvPr>
          <p:cNvGrpSpPr/>
          <p:nvPr/>
        </p:nvGrpSpPr>
        <p:grpSpPr>
          <a:xfrm>
            <a:off x="8726091" y="1424781"/>
            <a:ext cx="2793487" cy="954107"/>
            <a:chOff x="8737856" y="827186"/>
            <a:chExt cx="2793487" cy="954107"/>
          </a:xfrm>
        </p:grpSpPr>
        <p:sp>
          <p:nvSpPr>
            <p:cNvPr id="10" name="TextBox 9">
              <a:extLst>
                <a:ext uri="{FF2B5EF4-FFF2-40B4-BE49-F238E27FC236}">
                  <a16:creationId xmlns:a16="http://schemas.microsoft.com/office/drawing/2014/main" id="{D31F0057-075C-861F-19E8-027AC0150CFA}"/>
                </a:ext>
              </a:extLst>
            </p:cNvPr>
            <p:cNvSpPr txBox="1"/>
            <p:nvPr/>
          </p:nvSpPr>
          <p:spPr bwMode="auto">
            <a:xfrm>
              <a:off x="8737856" y="827186"/>
              <a:ext cx="27934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14300">
                <a:buClr>
                  <a:schemeClr val="accent1"/>
                </a:buClr>
                <a:buSzPct val="150000"/>
              </a:pPr>
              <a:r>
                <a:rPr lang="en-US" sz="1400" b="0" dirty="0" err="1">
                  <a:solidFill>
                    <a:srgbClr val="000000"/>
                  </a:solidFill>
                  <a:effectLst/>
                  <a:latin typeface="Calibri" panose="020F0502020204030204" pitchFamily="34" charset="0"/>
                  <a:cs typeface="Calibri" panose="020F0502020204030204" pitchFamily="34" charset="0"/>
                </a:rPr>
                <a:t>Asciminib</a:t>
              </a:r>
              <a:r>
                <a:rPr lang="en-US" sz="1400" b="0" dirty="0">
                  <a:solidFill>
                    <a:srgbClr val="000000"/>
                  </a:solidFill>
                  <a:effectLst/>
                  <a:latin typeface="Calibri" panose="020F0502020204030204" pitchFamily="34" charset="0"/>
                  <a:cs typeface="Calibri" panose="020F0502020204030204" pitchFamily="34" charset="0"/>
                </a:rPr>
                <a:t> 40 mg + imatinib</a:t>
              </a:r>
              <a:endParaRPr lang="en-US" sz="1400" b="0" dirty="0">
                <a:solidFill>
                  <a:srgbClr val="000000"/>
                </a:solidFill>
                <a:latin typeface="Calibri" panose="020F0502020204030204" pitchFamily="34" charset="0"/>
                <a:cs typeface="Calibri" panose="020F0502020204030204" pitchFamily="34" charset="0"/>
              </a:endParaRPr>
            </a:p>
            <a:p>
              <a:pPr marL="114300">
                <a:buClr>
                  <a:schemeClr val="accent2"/>
                </a:buClr>
                <a:buSzPct val="150000"/>
              </a:pPr>
              <a:r>
                <a:rPr lang="en-US" sz="1400" b="0" dirty="0" err="1">
                  <a:solidFill>
                    <a:srgbClr val="000000"/>
                  </a:solidFill>
                  <a:effectLst/>
                  <a:latin typeface="Calibri" panose="020F0502020204030204" pitchFamily="34" charset="0"/>
                  <a:cs typeface="Calibri" panose="020F0502020204030204" pitchFamily="34" charset="0"/>
                </a:rPr>
                <a:t>Asciminib</a:t>
              </a:r>
              <a:r>
                <a:rPr lang="en-US" sz="1400" b="0" dirty="0">
                  <a:solidFill>
                    <a:srgbClr val="000000"/>
                  </a:solidFill>
                  <a:effectLst/>
                  <a:latin typeface="Calibri" panose="020F0502020204030204" pitchFamily="34" charset="0"/>
                  <a:cs typeface="Calibri" panose="020F0502020204030204" pitchFamily="34" charset="0"/>
                </a:rPr>
                <a:t> 60 mg + imatinib</a:t>
              </a:r>
            </a:p>
            <a:p>
              <a:pPr marL="114300">
                <a:buClr>
                  <a:schemeClr val="accent3"/>
                </a:buClr>
                <a:buSzPct val="150000"/>
              </a:pPr>
              <a:r>
                <a:rPr lang="en-US" sz="1400" b="0" dirty="0">
                  <a:solidFill>
                    <a:srgbClr val="000000"/>
                  </a:solidFill>
                  <a:effectLst/>
                  <a:latin typeface="Calibri" panose="020F0502020204030204" pitchFamily="34" charset="0"/>
                  <a:cs typeface="Calibri" panose="020F0502020204030204" pitchFamily="34" charset="0"/>
                </a:rPr>
                <a:t>Imatinib</a:t>
              </a:r>
            </a:p>
            <a:p>
              <a:pPr marL="114300">
                <a:buClr>
                  <a:schemeClr val="accent4"/>
                </a:buClr>
                <a:buSzPct val="150000"/>
              </a:pPr>
              <a:r>
                <a:rPr lang="en-US" sz="1400" b="0" dirty="0">
                  <a:solidFill>
                    <a:srgbClr val="000000"/>
                  </a:solidFill>
                  <a:effectLst/>
                  <a:latin typeface="Calibri" panose="020F0502020204030204" pitchFamily="34" charset="0"/>
                  <a:cs typeface="Calibri" panose="020F0502020204030204" pitchFamily="34" charset="0"/>
                </a:rPr>
                <a:t>Switch to nilotinib</a:t>
              </a:r>
            </a:p>
          </p:txBody>
        </p:sp>
        <p:sp>
          <p:nvSpPr>
            <p:cNvPr id="11" name="Rectangle 10">
              <a:extLst>
                <a:ext uri="{FF2B5EF4-FFF2-40B4-BE49-F238E27FC236}">
                  <a16:creationId xmlns:a16="http://schemas.microsoft.com/office/drawing/2014/main" id="{EA245174-5423-30BD-9523-7DA4C327C601}"/>
                </a:ext>
              </a:extLst>
            </p:cNvPr>
            <p:cNvSpPr/>
            <p:nvPr/>
          </p:nvSpPr>
          <p:spPr bwMode="auto">
            <a:xfrm>
              <a:off x="8789459" y="943975"/>
              <a:ext cx="91440" cy="914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D562D01D-269B-85DA-82C3-2F00127A7D8D}"/>
                </a:ext>
              </a:extLst>
            </p:cNvPr>
            <p:cNvSpPr/>
            <p:nvPr/>
          </p:nvSpPr>
          <p:spPr bwMode="auto">
            <a:xfrm>
              <a:off x="8789459" y="1153016"/>
              <a:ext cx="91440" cy="9144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384986D3-2376-58CF-CBD0-97B671692AED}"/>
                </a:ext>
              </a:extLst>
            </p:cNvPr>
            <p:cNvSpPr/>
            <p:nvPr/>
          </p:nvSpPr>
          <p:spPr bwMode="auto">
            <a:xfrm>
              <a:off x="8789459" y="1367906"/>
              <a:ext cx="91440" cy="9144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A41AE298-23AE-4AA0-6FF3-BCDEBB4ECF93}"/>
                </a:ext>
              </a:extLst>
            </p:cNvPr>
            <p:cNvSpPr/>
            <p:nvPr/>
          </p:nvSpPr>
          <p:spPr bwMode="auto">
            <a:xfrm>
              <a:off x="8789459" y="1582714"/>
              <a:ext cx="91440" cy="9144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593587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Cumulative Rate and Maintenance of MR</a:t>
            </a:r>
            <a:r>
              <a:rPr lang="en-US" baseline="30000" dirty="0"/>
              <a:t>4.5</a:t>
            </a:r>
            <a:endParaRPr lang="en-US" altLang="en-US" baseline="30000" dirty="0"/>
          </a:p>
        </p:txBody>
      </p:sp>
      <p:sp>
        <p:nvSpPr>
          <p:cNvPr id="5" name="Content Placeholder 3">
            <a:extLst>
              <a:ext uri="{FF2B5EF4-FFF2-40B4-BE49-F238E27FC236}">
                <a16:creationId xmlns:a16="http://schemas.microsoft.com/office/drawing/2014/main" id="{123D8AEC-C371-F548-7D61-B715A0E5D265}"/>
              </a:ext>
            </a:extLst>
          </p:cNvPr>
          <p:cNvSpPr>
            <a:spLocks noGrp="1"/>
          </p:cNvSpPr>
          <p:nvPr>
            <p:ph idx="1"/>
          </p:nvPr>
        </p:nvSpPr>
        <p:spPr>
          <a:xfrm>
            <a:off x="8571803" y="1513047"/>
            <a:ext cx="3620198" cy="2571273"/>
          </a:xfrm>
        </p:spPr>
        <p:txBody>
          <a:bodyPr/>
          <a:lstStyle/>
          <a:p>
            <a:r>
              <a:rPr lang="en-US" sz="2400" dirty="0"/>
              <a:t>KM-estimated rate of maintaining MR</a:t>
            </a:r>
            <a:r>
              <a:rPr lang="en-US" sz="2400" baseline="30000" dirty="0"/>
              <a:t>4.5</a:t>
            </a:r>
            <a:r>
              <a:rPr lang="en-US" sz="2400" dirty="0"/>
              <a:t> for ≥48 wk: </a:t>
            </a:r>
          </a:p>
          <a:p>
            <a:pPr lvl="1"/>
            <a:r>
              <a:rPr lang="en-US" sz="2200" dirty="0"/>
              <a:t>60.0% with in 40-mg </a:t>
            </a:r>
            <a:r>
              <a:rPr lang="en-US" sz="2200" dirty="0" err="1"/>
              <a:t>asciminib</a:t>
            </a:r>
            <a:r>
              <a:rPr lang="en-US" sz="2200" dirty="0"/>
              <a:t> + imatinib</a:t>
            </a:r>
          </a:p>
          <a:p>
            <a:pPr lvl="1"/>
            <a:r>
              <a:rPr lang="en-US" sz="2200" dirty="0"/>
              <a:t>80.0% with 60-mg </a:t>
            </a:r>
            <a:r>
              <a:rPr lang="en-US" sz="2200" dirty="0" err="1"/>
              <a:t>asciminib</a:t>
            </a:r>
            <a:r>
              <a:rPr lang="en-US" sz="2200" dirty="0"/>
              <a:t> + imatinib</a:t>
            </a:r>
          </a:p>
          <a:p>
            <a:pPr lvl="1"/>
            <a:r>
              <a:rPr lang="en-US" sz="2200" dirty="0"/>
              <a:t>66.7% with nilotinib</a:t>
            </a:r>
          </a:p>
        </p:txBody>
      </p:sp>
      <p:sp>
        <p:nvSpPr>
          <p:cNvPr id="31772" name="TextBox 31771">
            <a:extLst>
              <a:ext uri="{FF2B5EF4-FFF2-40B4-BE49-F238E27FC236}">
                <a16:creationId xmlns:a16="http://schemas.microsoft.com/office/drawing/2014/main" id="{0F753F03-C0DC-3B3D-D930-06D77A7C813F}"/>
              </a:ext>
            </a:extLst>
          </p:cNvPr>
          <p:cNvSpPr txBox="1"/>
          <p:nvPr/>
        </p:nvSpPr>
        <p:spPr bwMode="auto">
          <a:xfrm>
            <a:off x="5919052" y="1477893"/>
            <a:ext cx="21546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40 mg + imatinib</a:t>
            </a:r>
            <a:br>
              <a:rPr lang="en-US" sz="1400" b="0" dirty="0">
                <a:solidFill>
                  <a:schemeClr val="bg1"/>
                </a:solidFill>
                <a:latin typeface="Calibri" panose="020F0502020204030204" pitchFamily="34" charset="0"/>
              </a:rPr>
            </a:b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60 mg + imatinib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Imatinib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Switch to nilotinib</a:t>
            </a:r>
          </a:p>
        </p:txBody>
      </p:sp>
      <p:cxnSp>
        <p:nvCxnSpPr>
          <p:cNvPr id="31774" name="Straight Connector 31773">
            <a:extLst>
              <a:ext uri="{FF2B5EF4-FFF2-40B4-BE49-F238E27FC236}">
                <a16:creationId xmlns:a16="http://schemas.microsoft.com/office/drawing/2014/main" id="{EFF673C3-F86C-5E8B-F796-54077E425A8F}"/>
              </a:ext>
            </a:extLst>
          </p:cNvPr>
          <p:cNvCxnSpPr/>
          <p:nvPr/>
        </p:nvCxnSpPr>
        <p:spPr bwMode="auto">
          <a:xfrm flipH="1">
            <a:off x="5628158" y="1652061"/>
            <a:ext cx="280262" cy="0"/>
          </a:xfrm>
          <a:prstGeom prst="line">
            <a:avLst/>
          </a:prstGeom>
          <a:noFill/>
          <a:ln w="28575" cap="flat" cmpd="sng" algn="ctr">
            <a:solidFill>
              <a:schemeClr val="accent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A7D26368-6842-20D9-7E19-2091B35B2D67}"/>
              </a:ext>
            </a:extLst>
          </p:cNvPr>
          <p:cNvCxnSpPr/>
          <p:nvPr/>
        </p:nvCxnSpPr>
        <p:spPr bwMode="auto">
          <a:xfrm flipH="1">
            <a:off x="5628158" y="1861350"/>
            <a:ext cx="280262" cy="0"/>
          </a:xfrm>
          <a:prstGeom prst="line">
            <a:avLst/>
          </a:prstGeom>
          <a:noFill/>
          <a:ln w="28575" cap="flat" cmpd="sng" algn="ctr">
            <a:solidFill>
              <a:schemeClr val="accent2"/>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E3045B5F-03F7-E846-54B3-C309682497A7}"/>
              </a:ext>
            </a:extLst>
          </p:cNvPr>
          <p:cNvCxnSpPr/>
          <p:nvPr/>
        </p:nvCxnSpPr>
        <p:spPr bwMode="auto">
          <a:xfrm flipH="1">
            <a:off x="5628158" y="2070599"/>
            <a:ext cx="280262" cy="0"/>
          </a:xfrm>
          <a:prstGeom prst="line">
            <a:avLst/>
          </a:prstGeom>
          <a:noFill/>
          <a:ln w="28575" cap="flat" cmpd="sng" algn="ctr">
            <a:solidFill>
              <a:schemeClr val="accent3"/>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0F72DB83-1112-D15F-B25A-74B2F0509825}"/>
              </a:ext>
            </a:extLst>
          </p:cNvPr>
          <p:cNvCxnSpPr/>
          <p:nvPr/>
        </p:nvCxnSpPr>
        <p:spPr bwMode="auto">
          <a:xfrm flipH="1">
            <a:off x="5629917" y="2282780"/>
            <a:ext cx="280262" cy="0"/>
          </a:xfrm>
          <a:prstGeom prst="line">
            <a:avLst/>
          </a:prstGeom>
          <a:noFill/>
          <a:ln w="28575" cap="flat" cmpd="sng" algn="ctr">
            <a:solidFill>
              <a:schemeClr val="accent4"/>
            </a:solidFill>
            <a:prstDash val="solid"/>
            <a:round/>
            <a:headEnd type="none" w="med" len="med"/>
            <a:tailEnd type="none" w="med" len="med"/>
          </a:ln>
          <a:effectLst/>
        </p:spPr>
      </p:cxn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268449" y="6388915"/>
            <a:ext cx="886817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Reproduced with permission.</a:t>
            </a:r>
            <a:endParaRPr lang="en-US" altLang="en-US" sz="1200" b="0" dirty="0">
              <a:solidFill>
                <a:schemeClr val="bg2"/>
              </a:solidFill>
              <a:latin typeface="Calibri" panose="020F0502020204030204" pitchFamily="34" charset="0"/>
            </a:endParaRPr>
          </a:p>
        </p:txBody>
      </p:sp>
      <p:cxnSp>
        <p:nvCxnSpPr>
          <p:cNvPr id="2" name="Straight Connector 1">
            <a:extLst>
              <a:ext uri="{FF2B5EF4-FFF2-40B4-BE49-F238E27FC236}">
                <a16:creationId xmlns:a16="http://schemas.microsoft.com/office/drawing/2014/main" id="{DBD8AE22-161B-2ED0-F449-5F8EC69E9B24}"/>
              </a:ext>
            </a:extLst>
          </p:cNvPr>
          <p:cNvCxnSpPr>
            <a:cxnSpLocks/>
          </p:cNvCxnSpPr>
          <p:nvPr/>
        </p:nvCxnSpPr>
        <p:spPr bwMode="auto">
          <a:xfrm>
            <a:off x="1637440" y="1503398"/>
            <a:ext cx="0" cy="2833616"/>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06CFC03D-FAFC-949D-5829-1888B0E6ECB0}"/>
              </a:ext>
            </a:extLst>
          </p:cNvPr>
          <p:cNvCxnSpPr>
            <a:cxnSpLocks/>
          </p:cNvCxnSpPr>
          <p:nvPr/>
        </p:nvCxnSpPr>
        <p:spPr bwMode="auto">
          <a:xfrm>
            <a:off x="1638787" y="4340907"/>
            <a:ext cx="7150332" cy="0"/>
          </a:xfrm>
          <a:prstGeom prst="line">
            <a:avLst/>
          </a:prstGeom>
          <a:noFill/>
          <a:ln w="28575" cap="flat" cmpd="sng" algn="ctr">
            <a:solidFill>
              <a:schemeClr val="bg1"/>
            </a:solidFill>
            <a:prstDash val="solid"/>
            <a:round/>
            <a:headEnd type="none" w="med" len="med"/>
            <a:tailEnd type="none" w="med" len="med"/>
          </a:ln>
          <a:effectLst/>
        </p:spPr>
      </p:cxnSp>
      <p:grpSp>
        <p:nvGrpSpPr>
          <p:cNvPr id="7" name="Group 6">
            <a:extLst>
              <a:ext uri="{FF2B5EF4-FFF2-40B4-BE49-F238E27FC236}">
                <a16:creationId xmlns:a16="http://schemas.microsoft.com/office/drawing/2014/main" id="{8BDCCE80-7708-7925-0865-DB43338B0D03}"/>
              </a:ext>
            </a:extLst>
          </p:cNvPr>
          <p:cNvGrpSpPr/>
          <p:nvPr/>
        </p:nvGrpSpPr>
        <p:grpSpPr>
          <a:xfrm>
            <a:off x="758254" y="1392157"/>
            <a:ext cx="879186" cy="246220"/>
            <a:chOff x="849474" y="1784877"/>
            <a:chExt cx="523737" cy="275562"/>
          </a:xfrm>
        </p:grpSpPr>
        <p:cxnSp>
          <p:nvCxnSpPr>
            <p:cNvPr id="8" name="Straight Connector 7">
              <a:extLst>
                <a:ext uri="{FF2B5EF4-FFF2-40B4-BE49-F238E27FC236}">
                  <a16:creationId xmlns:a16="http://schemas.microsoft.com/office/drawing/2014/main" id="{2E211EF5-0082-C0EB-19FA-0176511CE75B}"/>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4FCB39FF-1C95-6556-2741-701875F4EE5A}"/>
                </a:ext>
              </a:extLst>
            </p:cNvPr>
            <p:cNvSpPr txBox="1"/>
            <p:nvPr/>
          </p:nvSpPr>
          <p:spPr bwMode="auto">
            <a:xfrm>
              <a:off x="849474" y="1784877"/>
              <a:ext cx="386577" cy="27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grpSp>
        <p:nvGrpSpPr>
          <p:cNvPr id="10" name="Group 9">
            <a:extLst>
              <a:ext uri="{FF2B5EF4-FFF2-40B4-BE49-F238E27FC236}">
                <a16:creationId xmlns:a16="http://schemas.microsoft.com/office/drawing/2014/main" id="{DA4EE76C-75A1-DCC7-B1AA-192FED4EE62B}"/>
              </a:ext>
            </a:extLst>
          </p:cNvPr>
          <p:cNvGrpSpPr/>
          <p:nvPr/>
        </p:nvGrpSpPr>
        <p:grpSpPr>
          <a:xfrm>
            <a:off x="758254" y="4233865"/>
            <a:ext cx="879186" cy="220004"/>
            <a:chOff x="849474" y="4965225"/>
            <a:chExt cx="523737" cy="246221"/>
          </a:xfrm>
        </p:grpSpPr>
        <p:cxnSp>
          <p:nvCxnSpPr>
            <p:cNvPr id="11" name="Straight Connector 10">
              <a:extLst>
                <a:ext uri="{FF2B5EF4-FFF2-40B4-BE49-F238E27FC236}">
                  <a16:creationId xmlns:a16="http://schemas.microsoft.com/office/drawing/2014/main" id="{EE552C95-A033-837A-6961-C5155F1E2E3D}"/>
                </a:ext>
              </a:extLst>
            </p:cNvPr>
            <p:cNvCxnSpPr/>
            <p:nvPr/>
          </p:nvCxnSpPr>
          <p:spPr bwMode="auto">
            <a:xfrm>
              <a:off x="1281771" y="5085023"/>
              <a:ext cx="91440"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F7E31FAD-E8A2-B072-97FF-FA4A74F7E578}"/>
                </a:ext>
              </a:extLst>
            </p:cNvPr>
            <p:cNvSpPr txBox="1"/>
            <p:nvPr/>
          </p:nvSpPr>
          <p:spPr bwMode="auto">
            <a:xfrm>
              <a:off x="849474" y="4965225"/>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14" name="Group 13">
            <a:extLst>
              <a:ext uri="{FF2B5EF4-FFF2-40B4-BE49-F238E27FC236}">
                <a16:creationId xmlns:a16="http://schemas.microsoft.com/office/drawing/2014/main" id="{04A992FE-31A1-6C53-7E75-69F113A504FA}"/>
              </a:ext>
            </a:extLst>
          </p:cNvPr>
          <p:cNvGrpSpPr/>
          <p:nvPr/>
        </p:nvGrpSpPr>
        <p:grpSpPr>
          <a:xfrm>
            <a:off x="3616322" y="4337019"/>
            <a:ext cx="648939" cy="372417"/>
            <a:chOff x="2634158" y="5080666"/>
            <a:chExt cx="386577" cy="416797"/>
          </a:xfrm>
        </p:grpSpPr>
        <p:cxnSp>
          <p:nvCxnSpPr>
            <p:cNvPr id="15" name="Straight Connector 14">
              <a:extLst>
                <a:ext uri="{FF2B5EF4-FFF2-40B4-BE49-F238E27FC236}">
                  <a16:creationId xmlns:a16="http://schemas.microsoft.com/office/drawing/2014/main" id="{0F232CB1-9383-ACDC-D38E-40A0DC6E25C4}"/>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4ECA0FA8-20FA-1D49-3BB7-EEFE3F4C746E}"/>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grpSp>
      <p:sp>
        <p:nvSpPr>
          <p:cNvPr id="17" name="Content Placeholder 2">
            <a:extLst>
              <a:ext uri="{FF2B5EF4-FFF2-40B4-BE49-F238E27FC236}">
                <a16:creationId xmlns:a16="http://schemas.microsoft.com/office/drawing/2014/main" id="{D97D10EB-1384-DA65-B33A-1F1BB555E3DB}"/>
              </a:ext>
            </a:extLst>
          </p:cNvPr>
          <p:cNvSpPr txBox="1">
            <a:spLocks/>
          </p:cNvSpPr>
          <p:nvPr/>
        </p:nvSpPr>
        <p:spPr>
          <a:xfrm rot="16200000">
            <a:off x="-866155" y="2692186"/>
            <a:ext cx="3409725" cy="553221"/>
          </a:xfrm>
          <a:prstGeom prst="rect">
            <a:avLst/>
          </a:prstGeom>
          <a:noFill/>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Cumulative Incidence of MR</a:t>
            </a:r>
            <a:r>
              <a:rPr lang="en-US" sz="1800" kern="0" baseline="30000" dirty="0"/>
              <a:t>4.5</a:t>
            </a:r>
            <a:r>
              <a:rPr lang="en-US" sz="1800" kern="0" dirty="0"/>
              <a:t>, %</a:t>
            </a:r>
          </a:p>
        </p:txBody>
      </p:sp>
      <p:grpSp>
        <p:nvGrpSpPr>
          <p:cNvPr id="18" name="Group 17">
            <a:extLst>
              <a:ext uri="{FF2B5EF4-FFF2-40B4-BE49-F238E27FC236}">
                <a16:creationId xmlns:a16="http://schemas.microsoft.com/office/drawing/2014/main" id="{C1800337-37E4-81A5-46CE-755E30CF5997}"/>
              </a:ext>
            </a:extLst>
          </p:cNvPr>
          <p:cNvGrpSpPr/>
          <p:nvPr/>
        </p:nvGrpSpPr>
        <p:grpSpPr>
          <a:xfrm>
            <a:off x="758254" y="2824555"/>
            <a:ext cx="879186" cy="246220"/>
            <a:chOff x="849474" y="2479291"/>
            <a:chExt cx="523737" cy="275562"/>
          </a:xfrm>
        </p:grpSpPr>
        <p:cxnSp>
          <p:nvCxnSpPr>
            <p:cNvPr id="19" name="Straight Connector 18">
              <a:extLst>
                <a:ext uri="{FF2B5EF4-FFF2-40B4-BE49-F238E27FC236}">
                  <a16:creationId xmlns:a16="http://schemas.microsoft.com/office/drawing/2014/main" id="{CDE5120E-1A35-551C-6B6B-13D68222CC0D}"/>
                </a:ext>
              </a:extLst>
            </p:cNvPr>
            <p:cNvCxnSpPr/>
            <p:nvPr/>
          </p:nvCxnSpPr>
          <p:spPr bwMode="auto">
            <a:xfrm>
              <a:off x="1281771" y="2607110"/>
              <a:ext cx="91440"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89DC6223-D834-6254-93D3-610D2026E35E}"/>
                </a:ext>
              </a:extLst>
            </p:cNvPr>
            <p:cNvSpPr txBox="1"/>
            <p:nvPr/>
          </p:nvSpPr>
          <p:spPr bwMode="auto">
            <a:xfrm>
              <a:off x="849474" y="2479291"/>
              <a:ext cx="386577" cy="27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grpSp>
      <p:grpSp>
        <p:nvGrpSpPr>
          <p:cNvPr id="21" name="Group 20">
            <a:extLst>
              <a:ext uri="{FF2B5EF4-FFF2-40B4-BE49-F238E27FC236}">
                <a16:creationId xmlns:a16="http://schemas.microsoft.com/office/drawing/2014/main" id="{55AAADB5-E6A1-E1FA-659A-30C9BE5221DC}"/>
              </a:ext>
            </a:extLst>
          </p:cNvPr>
          <p:cNvGrpSpPr/>
          <p:nvPr/>
        </p:nvGrpSpPr>
        <p:grpSpPr>
          <a:xfrm>
            <a:off x="758254" y="1989974"/>
            <a:ext cx="879186" cy="246220"/>
            <a:chOff x="849474" y="1999595"/>
            <a:chExt cx="523737" cy="275562"/>
          </a:xfrm>
        </p:grpSpPr>
        <p:cxnSp>
          <p:nvCxnSpPr>
            <p:cNvPr id="22" name="Straight Connector 21">
              <a:extLst>
                <a:ext uri="{FF2B5EF4-FFF2-40B4-BE49-F238E27FC236}">
                  <a16:creationId xmlns:a16="http://schemas.microsoft.com/office/drawing/2014/main" id="{230F32B2-2873-93ED-EFCA-E858C52B29C0}"/>
                </a:ext>
              </a:extLst>
            </p:cNvPr>
            <p:cNvCxnSpPr/>
            <p:nvPr/>
          </p:nvCxnSpPr>
          <p:spPr bwMode="auto">
            <a:xfrm>
              <a:off x="1281771" y="2127415"/>
              <a:ext cx="91440"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7BBE74F3-A6E2-B893-1C84-B226A77BFFA9}"/>
                </a:ext>
              </a:extLst>
            </p:cNvPr>
            <p:cNvSpPr txBox="1"/>
            <p:nvPr/>
          </p:nvSpPr>
          <p:spPr bwMode="auto">
            <a:xfrm>
              <a:off x="849474" y="1999595"/>
              <a:ext cx="386577" cy="27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grpSp>
        <p:nvGrpSpPr>
          <p:cNvPr id="24" name="Group 23">
            <a:extLst>
              <a:ext uri="{FF2B5EF4-FFF2-40B4-BE49-F238E27FC236}">
                <a16:creationId xmlns:a16="http://schemas.microsoft.com/office/drawing/2014/main" id="{13B99F6A-13D8-C5D7-292D-7CD099642047}"/>
              </a:ext>
            </a:extLst>
          </p:cNvPr>
          <p:cNvGrpSpPr/>
          <p:nvPr/>
        </p:nvGrpSpPr>
        <p:grpSpPr>
          <a:xfrm>
            <a:off x="758254" y="3395626"/>
            <a:ext cx="879186" cy="246220"/>
            <a:chOff x="849474" y="2209749"/>
            <a:chExt cx="523737" cy="275562"/>
          </a:xfrm>
        </p:grpSpPr>
        <p:cxnSp>
          <p:nvCxnSpPr>
            <p:cNvPr id="25" name="Straight Connector 24">
              <a:extLst>
                <a:ext uri="{FF2B5EF4-FFF2-40B4-BE49-F238E27FC236}">
                  <a16:creationId xmlns:a16="http://schemas.microsoft.com/office/drawing/2014/main" id="{4C37C0A8-87D1-C07E-6236-61C63B9F0E3D}"/>
                </a:ext>
              </a:extLst>
            </p:cNvPr>
            <p:cNvCxnSpPr/>
            <p:nvPr/>
          </p:nvCxnSpPr>
          <p:spPr bwMode="auto">
            <a:xfrm>
              <a:off x="1281771" y="2337568"/>
              <a:ext cx="91440"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5F3B96FE-F7F2-BF7A-24FE-FB9BFCA62714}"/>
                </a:ext>
              </a:extLst>
            </p:cNvPr>
            <p:cNvSpPr txBox="1"/>
            <p:nvPr/>
          </p:nvSpPr>
          <p:spPr bwMode="auto">
            <a:xfrm>
              <a:off x="849474" y="2209749"/>
              <a:ext cx="386577" cy="27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grpSp>
      <p:grpSp>
        <p:nvGrpSpPr>
          <p:cNvPr id="27" name="Group 26">
            <a:extLst>
              <a:ext uri="{FF2B5EF4-FFF2-40B4-BE49-F238E27FC236}">
                <a16:creationId xmlns:a16="http://schemas.microsoft.com/office/drawing/2014/main" id="{86963715-B32F-5909-5187-4CA08762056D}"/>
              </a:ext>
            </a:extLst>
          </p:cNvPr>
          <p:cNvGrpSpPr/>
          <p:nvPr/>
        </p:nvGrpSpPr>
        <p:grpSpPr>
          <a:xfrm>
            <a:off x="758254" y="3108051"/>
            <a:ext cx="879186" cy="246220"/>
            <a:chOff x="849474" y="2342241"/>
            <a:chExt cx="523737" cy="275562"/>
          </a:xfrm>
        </p:grpSpPr>
        <p:cxnSp>
          <p:nvCxnSpPr>
            <p:cNvPr id="28" name="Straight Connector 27">
              <a:extLst>
                <a:ext uri="{FF2B5EF4-FFF2-40B4-BE49-F238E27FC236}">
                  <a16:creationId xmlns:a16="http://schemas.microsoft.com/office/drawing/2014/main" id="{7A58A612-AE4E-5A25-EFEC-3A0C22C64564}"/>
                </a:ext>
              </a:extLst>
            </p:cNvPr>
            <p:cNvCxnSpPr/>
            <p:nvPr/>
          </p:nvCxnSpPr>
          <p:spPr bwMode="auto">
            <a:xfrm>
              <a:off x="1281771" y="2470060"/>
              <a:ext cx="91440"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3B09E8EC-844A-2A7A-412C-86E4A67795C3}"/>
                </a:ext>
              </a:extLst>
            </p:cNvPr>
            <p:cNvSpPr txBox="1"/>
            <p:nvPr/>
          </p:nvSpPr>
          <p:spPr bwMode="auto">
            <a:xfrm>
              <a:off x="849474" y="2342241"/>
              <a:ext cx="386577" cy="27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grpSp>
        <p:nvGrpSpPr>
          <p:cNvPr id="30" name="Group 29">
            <a:extLst>
              <a:ext uri="{FF2B5EF4-FFF2-40B4-BE49-F238E27FC236}">
                <a16:creationId xmlns:a16="http://schemas.microsoft.com/office/drawing/2014/main" id="{A0DB8C23-F0D8-DDD0-6D88-7E37D96186B1}"/>
              </a:ext>
            </a:extLst>
          </p:cNvPr>
          <p:cNvGrpSpPr/>
          <p:nvPr/>
        </p:nvGrpSpPr>
        <p:grpSpPr>
          <a:xfrm>
            <a:off x="758254" y="3948802"/>
            <a:ext cx="879186" cy="246221"/>
            <a:chOff x="849474" y="1638686"/>
            <a:chExt cx="523737" cy="275562"/>
          </a:xfrm>
        </p:grpSpPr>
        <p:cxnSp>
          <p:nvCxnSpPr>
            <p:cNvPr id="31" name="Straight Connector 30">
              <a:extLst>
                <a:ext uri="{FF2B5EF4-FFF2-40B4-BE49-F238E27FC236}">
                  <a16:creationId xmlns:a16="http://schemas.microsoft.com/office/drawing/2014/main" id="{3AE163FD-AB79-4E63-732F-4F540AE056E1}"/>
                </a:ext>
              </a:extLst>
            </p:cNvPr>
            <p:cNvCxnSpPr/>
            <p:nvPr/>
          </p:nvCxnSpPr>
          <p:spPr bwMode="auto">
            <a:xfrm>
              <a:off x="1281771" y="176650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D27FB28F-01C7-5200-F87A-239190775373}"/>
                </a:ext>
              </a:extLst>
            </p:cNvPr>
            <p:cNvSpPr txBox="1"/>
            <p:nvPr/>
          </p:nvSpPr>
          <p:spPr bwMode="auto">
            <a:xfrm>
              <a:off x="849474" y="1638686"/>
              <a:ext cx="386577" cy="27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33" name="Group 32">
            <a:extLst>
              <a:ext uri="{FF2B5EF4-FFF2-40B4-BE49-F238E27FC236}">
                <a16:creationId xmlns:a16="http://schemas.microsoft.com/office/drawing/2014/main" id="{8563FFDA-B943-1241-4A15-AB1FDE0C1076}"/>
              </a:ext>
            </a:extLst>
          </p:cNvPr>
          <p:cNvGrpSpPr/>
          <p:nvPr/>
        </p:nvGrpSpPr>
        <p:grpSpPr>
          <a:xfrm>
            <a:off x="758254" y="3675667"/>
            <a:ext cx="879186" cy="246221"/>
            <a:chOff x="849474" y="1784877"/>
            <a:chExt cx="523737" cy="275562"/>
          </a:xfrm>
        </p:grpSpPr>
        <p:cxnSp>
          <p:nvCxnSpPr>
            <p:cNvPr id="34" name="Straight Connector 33">
              <a:extLst>
                <a:ext uri="{FF2B5EF4-FFF2-40B4-BE49-F238E27FC236}">
                  <a16:creationId xmlns:a16="http://schemas.microsoft.com/office/drawing/2014/main" id="{0DE90F6C-2995-F6E8-E4D2-760719D3FAA3}"/>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9C4021CB-B646-288F-A9AC-C63536C945CF}"/>
                </a:ext>
              </a:extLst>
            </p:cNvPr>
            <p:cNvSpPr txBox="1"/>
            <p:nvPr/>
          </p:nvSpPr>
          <p:spPr bwMode="auto">
            <a:xfrm>
              <a:off x="849474" y="1784877"/>
              <a:ext cx="386577" cy="27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cxnSp>
        <p:nvCxnSpPr>
          <p:cNvPr id="37" name="Straight Connector 36">
            <a:extLst>
              <a:ext uri="{FF2B5EF4-FFF2-40B4-BE49-F238E27FC236}">
                <a16:creationId xmlns:a16="http://schemas.microsoft.com/office/drawing/2014/main" id="{2E1F0D63-C8A1-D077-C052-A856B462C1DA}"/>
              </a:ext>
            </a:extLst>
          </p:cNvPr>
          <p:cNvCxnSpPr>
            <a:cxnSpLocks/>
          </p:cNvCxnSpPr>
          <p:nvPr/>
        </p:nvCxnSpPr>
        <p:spPr bwMode="auto">
          <a:xfrm rot="16200000">
            <a:off x="2312224" y="4377871"/>
            <a:ext cx="81704"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8CF4C042-BD6A-FEED-0194-3385FC41FD2C}"/>
              </a:ext>
            </a:extLst>
          </p:cNvPr>
          <p:cNvSpPr txBox="1"/>
          <p:nvPr/>
        </p:nvSpPr>
        <p:spPr bwMode="auto">
          <a:xfrm>
            <a:off x="2036094" y="4463215"/>
            <a:ext cx="6489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nvGrpSpPr>
          <p:cNvPr id="39" name="Group 38">
            <a:extLst>
              <a:ext uri="{FF2B5EF4-FFF2-40B4-BE49-F238E27FC236}">
                <a16:creationId xmlns:a16="http://schemas.microsoft.com/office/drawing/2014/main" id="{1533A421-3D67-618B-BA64-75E721E63EAD}"/>
              </a:ext>
            </a:extLst>
          </p:cNvPr>
          <p:cNvGrpSpPr/>
          <p:nvPr/>
        </p:nvGrpSpPr>
        <p:grpSpPr>
          <a:xfrm>
            <a:off x="6715630" y="4337019"/>
            <a:ext cx="648939" cy="372417"/>
            <a:chOff x="2634158" y="5080666"/>
            <a:chExt cx="386577" cy="416797"/>
          </a:xfrm>
        </p:grpSpPr>
        <p:cxnSp>
          <p:nvCxnSpPr>
            <p:cNvPr id="40" name="Straight Connector 39">
              <a:extLst>
                <a:ext uri="{FF2B5EF4-FFF2-40B4-BE49-F238E27FC236}">
                  <a16:creationId xmlns:a16="http://schemas.microsoft.com/office/drawing/2014/main" id="{0BC38683-7C6A-FB15-62D7-1A710210A186}"/>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233C4071-7BB9-E26C-DDE6-9A0E22A080F8}"/>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grpSp>
      <p:grpSp>
        <p:nvGrpSpPr>
          <p:cNvPr id="42" name="Group 41">
            <a:extLst>
              <a:ext uri="{FF2B5EF4-FFF2-40B4-BE49-F238E27FC236}">
                <a16:creationId xmlns:a16="http://schemas.microsoft.com/office/drawing/2014/main" id="{A8CE4F3F-8047-F82A-8F55-EBD72B743950}"/>
              </a:ext>
            </a:extLst>
          </p:cNvPr>
          <p:cNvGrpSpPr/>
          <p:nvPr/>
        </p:nvGrpSpPr>
        <p:grpSpPr>
          <a:xfrm>
            <a:off x="5153194" y="4337019"/>
            <a:ext cx="648939" cy="372417"/>
            <a:chOff x="2634158" y="5080666"/>
            <a:chExt cx="386577" cy="416797"/>
          </a:xfrm>
        </p:grpSpPr>
        <p:cxnSp>
          <p:nvCxnSpPr>
            <p:cNvPr id="43" name="Straight Connector 42">
              <a:extLst>
                <a:ext uri="{FF2B5EF4-FFF2-40B4-BE49-F238E27FC236}">
                  <a16:creationId xmlns:a16="http://schemas.microsoft.com/office/drawing/2014/main" id="{FE881A40-542B-40BD-7AA9-9B3C56216664}"/>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7567A6CA-1D07-91BD-C715-D18DD4B061C0}"/>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grpSp>
      <p:grpSp>
        <p:nvGrpSpPr>
          <p:cNvPr id="51" name="Group 50">
            <a:extLst>
              <a:ext uri="{FF2B5EF4-FFF2-40B4-BE49-F238E27FC236}">
                <a16:creationId xmlns:a16="http://schemas.microsoft.com/office/drawing/2014/main" id="{611D8E00-78E7-230A-C8D1-5B5772E4E336}"/>
              </a:ext>
            </a:extLst>
          </p:cNvPr>
          <p:cNvGrpSpPr/>
          <p:nvPr/>
        </p:nvGrpSpPr>
        <p:grpSpPr>
          <a:xfrm>
            <a:off x="1515488" y="4337019"/>
            <a:ext cx="648939" cy="372417"/>
            <a:chOff x="2634158" y="5080666"/>
            <a:chExt cx="386577" cy="416797"/>
          </a:xfrm>
        </p:grpSpPr>
        <p:cxnSp>
          <p:nvCxnSpPr>
            <p:cNvPr id="52" name="Straight Connector 51">
              <a:extLst>
                <a:ext uri="{FF2B5EF4-FFF2-40B4-BE49-F238E27FC236}">
                  <a16:creationId xmlns:a16="http://schemas.microsoft.com/office/drawing/2014/main" id="{8A33EBDE-7939-E1D1-4A59-7E9AB6F6FF6F}"/>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301B9DEE-02F1-0209-9EED-0A171D3F7BAB}"/>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31811" name="Group 31810">
            <a:extLst>
              <a:ext uri="{FF2B5EF4-FFF2-40B4-BE49-F238E27FC236}">
                <a16:creationId xmlns:a16="http://schemas.microsoft.com/office/drawing/2014/main" id="{FFCF9BEE-FC5A-9FC4-9824-82E3DCC3FC7E}"/>
              </a:ext>
            </a:extLst>
          </p:cNvPr>
          <p:cNvGrpSpPr/>
          <p:nvPr/>
        </p:nvGrpSpPr>
        <p:grpSpPr>
          <a:xfrm>
            <a:off x="1688646" y="4337019"/>
            <a:ext cx="648939" cy="372417"/>
            <a:chOff x="1522395" y="4337019"/>
            <a:chExt cx="648939" cy="372417"/>
          </a:xfrm>
        </p:grpSpPr>
        <p:cxnSp>
          <p:nvCxnSpPr>
            <p:cNvPr id="55" name="Straight Connector 54">
              <a:extLst>
                <a:ext uri="{FF2B5EF4-FFF2-40B4-BE49-F238E27FC236}">
                  <a16:creationId xmlns:a16="http://schemas.microsoft.com/office/drawing/2014/main" id="{5C6A536C-6E73-4013-DB01-F1802B1B6549}"/>
                </a:ext>
              </a:extLst>
            </p:cNvPr>
            <p:cNvCxnSpPr>
              <a:cxnSpLocks/>
            </p:cNvCxnSpPr>
            <p:nvPr/>
          </p:nvCxnSpPr>
          <p:spPr bwMode="auto">
            <a:xfrm rot="16200000">
              <a:off x="1802523" y="4377871"/>
              <a:ext cx="81704" cy="0"/>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A7A839FC-B309-717A-38B8-05CB24DF3243}"/>
                </a:ext>
              </a:extLst>
            </p:cNvPr>
            <p:cNvSpPr txBox="1"/>
            <p:nvPr/>
          </p:nvSpPr>
          <p:spPr bwMode="auto">
            <a:xfrm>
              <a:off x="1522395" y="4463215"/>
              <a:ext cx="6489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grpSp>
      <p:sp>
        <p:nvSpPr>
          <p:cNvPr id="59" name="TextBox 58">
            <a:extLst>
              <a:ext uri="{FF2B5EF4-FFF2-40B4-BE49-F238E27FC236}">
                <a16:creationId xmlns:a16="http://schemas.microsoft.com/office/drawing/2014/main" id="{E4443F16-C917-E89C-0C90-9403FF4DF0AD}"/>
              </a:ext>
            </a:extLst>
          </p:cNvPr>
          <p:cNvSpPr txBox="1"/>
          <p:nvPr/>
        </p:nvSpPr>
        <p:spPr bwMode="auto">
          <a:xfrm>
            <a:off x="1858836" y="4463215"/>
            <a:ext cx="6489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cxnSp>
        <p:nvCxnSpPr>
          <p:cNvPr id="58" name="Straight Connector 57">
            <a:extLst>
              <a:ext uri="{FF2B5EF4-FFF2-40B4-BE49-F238E27FC236}">
                <a16:creationId xmlns:a16="http://schemas.microsoft.com/office/drawing/2014/main" id="{BA208BCB-9477-85C0-297E-86EA4FB36934}"/>
              </a:ext>
            </a:extLst>
          </p:cNvPr>
          <p:cNvCxnSpPr>
            <a:cxnSpLocks/>
          </p:cNvCxnSpPr>
          <p:nvPr/>
        </p:nvCxnSpPr>
        <p:spPr bwMode="auto">
          <a:xfrm rot="16200000">
            <a:off x="2142697" y="4377871"/>
            <a:ext cx="81704" cy="0"/>
          </a:xfrm>
          <a:prstGeom prst="line">
            <a:avLst/>
          </a:prstGeom>
          <a:noFill/>
          <a:ln w="28575" cap="flat" cmpd="sng" algn="ctr">
            <a:solidFill>
              <a:schemeClr val="bg1"/>
            </a:solidFill>
            <a:prstDash val="solid"/>
            <a:round/>
            <a:headEnd type="none" w="med" len="med"/>
            <a:tailEnd type="none" w="med" len="med"/>
          </a:ln>
          <a:effectLst/>
        </p:spPr>
      </p:cxnSp>
      <p:grpSp>
        <p:nvGrpSpPr>
          <p:cNvPr id="60" name="Group 59">
            <a:extLst>
              <a:ext uri="{FF2B5EF4-FFF2-40B4-BE49-F238E27FC236}">
                <a16:creationId xmlns:a16="http://schemas.microsoft.com/office/drawing/2014/main" id="{3B28CA8E-70C1-2B53-646E-7D60BCAD88E0}"/>
              </a:ext>
            </a:extLst>
          </p:cNvPr>
          <p:cNvGrpSpPr/>
          <p:nvPr/>
        </p:nvGrpSpPr>
        <p:grpSpPr>
          <a:xfrm>
            <a:off x="2547532" y="4337019"/>
            <a:ext cx="648939" cy="372417"/>
            <a:chOff x="2634158" y="5080666"/>
            <a:chExt cx="386577" cy="416797"/>
          </a:xfrm>
        </p:grpSpPr>
        <p:cxnSp>
          <p:nvCxnSpPr>
            <p:cNvPr id="61" name="Straight Connector 60">
              <a:extLst>
                <a:ext uri="{FF2B5EF4-FFF2-40B4-BE49-F238E27FC236}">
                  <a16:creationId xmlns:a16="http://schemas.microsoft.com/office/drawing/2014/main" id="{ADF44BB6-DBDA-62EC-3556-8CB713B5F4C0}"/>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9308208B-ACB0-1E2E-43EF-8B8221DFBC63}"/>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grpSp>
      <p:grpSp>
        <p:nvGrpSpPr>
          <p:cNvPr id="63" name="Group 62">
            <a:extLst>
              <a:ext uri="{FF2B5EF4-FFF2-40B4-BE49-F238E27FC236}">
                <a16:creationId xmlns:a16="http://schemas.microsoft.com/office/drawing/2014/main" id="{1DB77C85-3538-96D1-1766-9E1F8AEFC81C}"/>
              </a:ext>
            </a:extLst>
          </p:cNvPr>
          <p:cNvGrpSpPr/>
          <p:nvPr/>
        </p:nvGrpSpPr>
        <p:grpSpPr>
          <a:xfrm>
            <a:off x="3063812" y="4337019"/>
            <a:ext cx="648939" cy="372417"/>
            <a:chOff x="2634158" y="5080666"/>
            <a:chExt cx="386577" cy="416797"/>
          </a:xfrm>
        </p:grpSpPr>
        <p:cxnSp>
          <p:nvCxnSpPr>
            <p:cNvPr id="31744" name="Straight Connector 31743">
              <a:extLst>
                <a:ext uri="{FF2B5EF4-FFF2-40B4-BE49-F238E27FC236}">
                  <a16:creationId xmlns:a16="http://schemas.microsoft.com/office/drawing/2014/main" id="{A888F33A-87D3-7BDA-A421-BE8431F37E78}"/>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45" name="TextBox 31744">
              <a:extLst>
                <a:ext uri="{FF2B5EF4-FFF2-40B4-BE49-F238E27FC236}">
                  <a16:creationId xmlns:a16="http://schemas.microsoft.com/office/drawing/2014/main" id="{57C4F128-B061-E8FF-D3EC-EE5DDEEC8A05}"/>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grpSp>
      <p:grpSp>
        <p:nvGrpSpPr>
          <p:cNvPr id="31747" name="Group 31746">
            <a:extLst>
              <a:ext uri="{FF2B5EF4-FFF2-40B4-BE49-F238E27FC236}">
                <a16:creationId xmlns:a16="http://schemas.microsoft.com/office/drawing/2014/main" id="{DA64BB2C-5F5D-D867-9A49-7357D2FC6C03}"/>
              </a:ext>
            </a:extLst>
          </p:cNvPr>
          <p:cNvGrpSpPr/>
          <p:nvPr/>
        </p:nvGrpSpPr>
        <p:grpSpPr>
          <a:xfrm>
            <a:off x="4110569" y="4337019"/>
            <a:ext cx="648939" cy="372417"/>
            <a:chOff x="2634158" y="5080666"/>
            <a:chExt cx="386577" cy="416797"/>
          </a:xfrm>
        </p:grpSpPr>
        <p:cxnSp>
          <p:nvCxnSpPr>
            <p:cNvPr id="31748" name="Straight Connector 31747">
              <a:extLst>
                <a:ext uri="{FF2B5EF4-FFF2-40B4-BE49-F238E27FC236}">
                  <a16:creationId xmlns:a16="http://schemas.microsoft.com/office/drawing/2014/main" id="{866ED869-AAEC-D62A-E1F3-B97A24F6465A}"/>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49" name="TextBox 31748">
              <a:extLst>
                <a:ext uri="{FF2B5EF4-FFF2-40B4-BE49-F238E27FC236}">
                  <a16:creationId xmlns:a16="http://schemas.microsoft.com/office/drawing/2014/main" id="{C992105C-9BF5-2015-D9E0-FB8A150D3D15}"/>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grpSp>
        <p:nvGrpSpPr>
          <p:cNvPr id="31750" name="Group 31749">
            <a:extLst>
              <a:ext uri="{FF2B5EF4-FFF2-40B4-BE49-F238E27FC236}">
                <a16:creationId xmlns:a16="http://schemas.microsoft.com/office/drawing/2014/main" id="{A5A9321A-D7E8-E581-8F47-8A8D648EAB63}"/>
              </a:ext>
            </a:extLst>
          </p:cNvPr>
          <p:cNvGrpSpPr/>
          <p:nvPr/>
        </p:nvGrpSpPr>
        <p:grpSpPr>
          <a:xfrm>
            <a:off x="4634506" y="4337019"/>
            <a:ext cx="648939" cy="372417"/>
            <a:chOff x="2634158" y="5080666"/>
            <a:chExt cx="386577" cy="416797"/>
          </a:xfrm>
        </p:grpSpPr>
        <p:cxnSp>
          <p:nvCxnSpPr>
            <p:cNvPr id="31751" name="Straight Connector 31750">
              <a:extLst>
                <a:ext uri="{FF2B5EF4-FFF2-40B4-BE49-F238E27FC236}">
                  <a16:creationId xmlns:a16="http://schemas.microsoft.com/office/drawing/2014/main" id="{0CDD5984-C3B3-5873-0241-99E668CB1306}"/>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52" name="TextBox 31751">
              <a:extLst>
                <a:ext uri="{FF2B5EF4-FFF2-40B4-BE49-F238E27FC236}">
                  <a16:creationId xmlns:a16="http://schemas.microsoft.com/office/drawing/2014/main" id="{7C40B431-F399-477E-FF16-B0E29E784812}"/>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grpSp>
      <p:grpSp>
        <p:nvGrpSpPr>
          <p:cNvPr id="31753" name="Group 31752">
            <a:extLst>
              <a:ext uri="{FF2B5EF4-FFF2-40B4-BE49-F238E27FC236}">
                <a16:creationId xmlns:a16="http://schemas.microsoft.com/office/drawing/2014/main" id="{45D57C6D-30AE-BC58-9B22-73F85ECB500E}"/>
              </a:ext>
            </a:extLst>
          </p:cNvPr>
          <p:cNvGrpSpPr/>
          <p:nvPr/>
        </p:nvGrpSpPr>
        <p:grpSpPr>
          <a:xfrm>
            <a:off x="5681425" y="4337019"/>
            <a:ext cx="648939" cy="372417"/>
            <a:chOff x="2634158" y="5080666"/>
            <a:chExt cx="386577" cy="416797"/>
          </a:xfrm>
        </p:grpSpPr>
        <p:cxnSp>
          <p:nvCxnSpPr>
            <p:cNvPr id="31754" name="Straight Connector 31753">
              <a:extLst>
                <a:ext uri="{FF2B5EF4-FFF2-40B4-BE49-F238E27FC236}">
                  <a16:creationId xmlns:a16="http://schemas.microsoft.com/office/drawing/2014/main" id="{603BB341-A9DE-5EB2-02FB-054A9C8A702B}"/>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55" name="TextBox 31754">
              <a:extLst>
                <a:ext uri="{FF2B5EF4-FFF2-40B4-BE49-F238E27FC236}">
                  <a16:creationId xmlns:a16="http://schemas.microsoft.com/office/drawing/2014/main" id="{43019B0A-AFBE-5637-DADD-6C7C7850EE81}"/>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grpSp>
      <p:grpSp>
        <p:nvGrpSpPr>
          <p:cNvPr id="31756" name="Group 31755">
            <a:extLst>
              <a:ext uri="{FF2B5EF4-FFF2-40B4-BE49-F238E27FC236}">
                <a16:creationId xmlns:a16="http://schemas.microsoft.com/office/drawing/2014/main" id="{3D60AED1-DFCC-D67F-BBE4-19E9A2A96633}"/>
              </a:ext>
            </a:extLst>
          </p:cNvPr>
          <p:cNvGrpSpPr/>
          <p:nvPr/>
        </p:nvGrpSpPr>
        <p:grpSpPr>
          <a:xfrm>
            <a:off x="6198279" y="4337019"/>
            <a:ext cx="648939" cy="372417"/>
            <a:chOff x="2634158" y="5080666"/>
            <a:chExt cx="386577" cy="416797"/>
          </a:xfrm>
        </p:grpSpPr>
        <p:cxnSp>
          <p:nvCxnSpPr>
            <p:cNvPr id="31757" name="Straight Connector 31756">
              <a:extLst>
                <a:ext uri="{FF2B5EF4-FFF2-40B4-BE49-F238E27FC236}">
                  <a16:creationId xmlns:a16="http://schemas.microsoft.com/office/drawing/2014/main" id="{28910742-4318-4955-C754-466F14AA7E0F}"/>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58" name="TextBox 31757">
              <a:extLst>
                <a:ext uri="{FF2B5EF4-FFF2-40B4-BE49-F238E27FC236}">
                  <a16:creationId xmlns:a16="http://schemas.microsoft.com/office/drawing/2014/main" id="{44C46A39-C399-DE5F-A698-10E16FA14F16}"/>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grpSp>
      <p:grpSp>
        <p:nvGrpSpPr>
          <p:cNvPr id="31759" name="Group 31758">
            <a:extLst>
              <a:ext uri="{FF2B5EF4-FFF2-40B4-BE49-F238E27FC236}">
                <a16:creationId xmlns:a16="http://schemas.microsoft.com/office/drawing/2014/main" id="{88A29113-22A7-F0B2-5581-4A1A1DB0F5EA}"/>
              </a:ext>
            </a:extLst>
          </p:cNvPr>
          <p:cNvGrpSpPr/>
          <p:nvPr/>
        </p:nvGrpSpPr>
        <p:grpSpPr>
          <a:xfrm>
            <a:off x="7239565" y="4337019"/>
            <a:ext cx="648939" cy="372417"/>
            <a:chOff x="2634158" y="5080666"/>
            <a:chExt cx="386577" cy="416797"/>
          </a:xfrm>
        </p:grpSpPr>
        <p:cxnSp>
          <p:nvCxnSpPr>
            <p:cNvPr id="31760" name="Straight Connector 31759">
              <a:extLst>
                <a:ext uri="{FF2B5EF4-FFF2-40B4-BE49-F238E27FC236}">
                  <a16:creationId xmlns:a16="http://schemas.microsoft.com/office/drawing/2014/main" id="{2780F457-00E6-10D0-6DB0-FAFF41AFABBB}"/>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61" name="TextBox 31760">
              <a:extLst>
                <a:ext uri="{FF2B5EF4-FFF2-40B4-BE49-F238E27FC236}">
                  <a16:creationId xmlns:a16="http://schemas.microsoft.com/office/drawing/2014/main" id="{33C8C17A-79AF-ADF5-6D22-D55C95F5C560}"/>
                </a:ext>
              </a:extLst>
            </p:cNvPr>
            <p:cNvSpPr txBox="1"/>
            <p:nvPr/>
          </p:nvSpPr>
          <p:spPr bwMode="auto">
            <a:xfrm>
              <a:off x="2634158" y="5221900"/>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132</a:t>
              </a:r>
            </a:p>
          </p:txBody>
        </p:sp>
      </p:grpSp>
      <p:grpSp>
        <p:nvGrpSpPr>
          <p:cNvPr id="31762" name="Group 31761">
            <a:extLst>
              <a:ext uri="{FF2B5EF4-FFF2-40B4-BE49-F238E27FC236}">
                <a16:creationId xmlns:a16="http://schemas.microsoft.com/office/drawing/2014/main" id="{4F168F75-7C26-D98B-02E5-F08AA379F9C0}"/>
              </a:ext>
            </a:extLst>
          </p:cNvPr>
          <p:cNvGrpSpPr/>
          <p:nvPr/>
        </p:nvGrpSpPr>
        <p:grpSpPr>
          <a:xfrm>
            <a:off x="7748743" y="4337020"/>
            <a:ext cx="648939" cy="372418"/>
            <a:chOff x="2634158" y="5080666"/>
            <a:chExt cx="386577" cy="416798"/>
          </a:xfrm>
        </p:grpSpPr>
        <p:cxnSp>
          <p:nvCxnSpPr>
            <p:cNvPr id="31763" name="Straight Connector 31762">
              <a:extLst>
                <a:ext uri="{FF2B5EF4-FFF2-40B4-BE49-F238E27FC236}">
                  <a16:creationId xmlns:a16="http://schemas.microsoft.com/office/drawing/2014/main" id="{A73D5A3D-3B54-E373-3F8A-C7884632896A}"/>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64" name="TextBox 31763">
              <a:extLst>
                <a:ext uri="{FF2B5EF4-FFF2-40B4-BE49-F238E27FC236}">
                  <a16:creationId xmlns:a16="http://schemas.microsoft.com/office/drawing/2014/main" id="{68068EF7-2104-D15C-E7EC-8BB47AFCBDED}"/>
                </a:ext>
              </a:extLst>
            </p:cNvPr>
            <p:cNvSpPr txBox="1"/>
            <p:nvPr/>
          </p:nvSpPr>
          <p:spPr bwMode="auto">
            <a:xfrm>
              <a:off x="2634158" y="5221901"/>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144</a:t>
              </a:r>
            </a:p>
          </p:txBody>
        </p:sp>
      </p:grpSp>
      <p:grpSp>
        <p:nvGrpSpPr>
          <p:cNvPr id="31765" name="Group 31764">
            <a:extLst>
              <a:ext uri="{FF2B5EF4-FFF2-40B4-BE49-F238E27FC236}">
                <a16:creationId xmlns:a16="http://schemas.microsoft.com/office/drawing/2014/main" id="{2CA676C6-3E60-4550-96D6-299273DC3781}"/>
              </a:ext>
            </a:extLst>
          </p:cNvPr>
          <p:cNvGrpSpPr/>
          <p:nvPr/>
        </p:nvGrpSpPr>
        <p:grpSpPr>
          <a:xfrm>
            <a:off x="8272210" y="4337020"/>
            <a:ext cx="648939" cy="372418"/>
            <a:chOff x="2634158" y="5080666"/>
            <a:chExt cx="386577" cy="416798"/>
          </a:xfrm>
        </p:grpSpPr>
        <p:cxnSp>
          <p:nvCxnSpPr>
            <p:cNvPr id="31766" name="Straight Connector 31765">
              <a:extLst>
                <a:ext uri="{FF2B5EF4-FFF2-40B4-BE49-F238E27FC236}">
                  <a16:creationId xmlns:a16="http://schemas.microsoft.com/office/drawing/2014/main" id="{DE75CB9C-A547-E679-A4D9-6189706D681C}"/>
                </a:ext>
              </a:extLst>
            </p:cNvPr>
            <p:cNvCxnSpPr>
              <a:cxnSpLocks/>
            </p:cNvCxnSpPr>
            <p:nvPr/>
          </p:nvCxnSpPr>
          <p:spPr bwMode="auto">
            <a:xfrm rot="16200000">
              <a:off x="2775291" y="512638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67" name="TextBox 31766">
              <a:extLst>
                <a:ext uri="{FF2B5EF4-FFF2-40B4-BE49-F238E27FC236}">
                  <a16:creationId xmlns:a16="http://schemas.microsoft.com/office/drawing/2014/main" id="{746B0D7F-90EE-499C-AB7A-DBA2F757E631}"/>
                </a:ext>
              </a:extLst>
            </p:cNvPr>
            <p:cNvSpPr txBox="1"/>
            <p:nvPr/>
          </p:nvSpPr>
          <p:spPr bwMode="auto">
            <a:xfrm>
              <a:off x="2634158" y="5221901"/>
              <a:ext cx="386577" cy="27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158</a:t>
              </a:r>
            </a:p>
          </p:txBody>
        </p:sp>
      </p:grpSp>
      <p:sp>
        <p:nvSpPr>
          <p:cNvPr id="13" name="Content Placeholder 2">
            <a:extLst>
              <a:ext uri="{FF2B5EF4-FFF2-40B4-BE49-F238E27FC236}">
                <a16:creationId xmlns:a16="http://schemas.microsoft.com/office/drawing/2014/main" id="{1C3C73FA-C882-128E-726E-5FAA8CF08893}"/>
              </a:ext>
            </a:extLst>
          </p:cNvPr>
          <p:cNvSpPr txBox="1">
            <a:spLocks/>
          </p:cNvSpPr>
          <p:nvPr/>
        </p:nvSpPr>
        <p:spPr>
          <a:xfrm>
            <a:off x="3026351" y="4683452"/>
            <a:ext cx="4318058" cy="489914"/>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Time Since Randomization, Weeks</a:t>
            </a:r>
          </a:p>
        </p:txBody>
      </p:sp>
      <p:cxnSp>
        <p:nvCxnSpPr>
          <p:cNvPr id="46" name="Straight Connector 45">
            <a:extLst>
              <a:ext uri="{FF2B5EF4-FFF2-40B4-BE49-F238E27FC236}">
                <a16:creationId xmlns:a16="http://schemas.microsoft.com/office/drawing/2014/main" id="{E75AC5C4-0A55-991D-4A45-96812D2CC061}"/>
              </a:ext>
            </a:extLst>
          </p:cNvPr>
          <p:cNvCxnSpPr/>
          <p:nvPr/>
        </p:nvCxnSpPr>
        <p:spPr bwMode="auto">
          <a:xfrm>
            <a:off x="1482534" y="2662994"/>
            <a:ext cx="153498"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6A79D157-7230-2C9F-2B77-3CCB7247AF58}"/>
              </a:ext>
            </a:extLst>
          </p:cNvPr>
          <p:cNvSpPr txBox="1"/>
          <p:nvPr/>
        </p:nvSpPr>
        <p:spPr bwMode="auto">
          <a:xfrm>
            <a:off x="756846" y="2548785"/>
            <a:ext cx="648938" cy="2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cxnSp>
        <p:nvCxnSpPr>
          <p:cNvPr id="48" name="Straight Connector 47">
            <a:extLst>
              <a:ext uri="{FF2B5EF4-FFF2-40B4-BE49-F238E27FC236}">
                <a16:creationId xmlns:a16="http://schemas.microsoft.com/office/drawing/2014/main" id="{70F5FDEF-CB14-E48F-9E83-73786F814CF0}"/>
              </a:ext>
            </a:extLst>
          </p:cNvPr>
          <p:cNvCxnSpPr/>
          <p:nvPr/>
        </p:nvCxnSpPr>
        <p:spPr bwMode="auto">
          <a:xfrm>
            <a:off x="1484563" y="2383816"/>
            <a:ext cx="153498"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CDFCAF3A-EBCB-3999-0EC0-FEB59482B73B}"/>
              </a:ext>
            </a:extLst>
          </p:cNvPr>
          <p:cNvSpPr txBox="1"/>
          <p:nvPr/>
        </p:nvSpPr>
        <p:spPr bwMode="auto">
          <a:xfrm>
            <a:off x="758875" y="2269607"/>
            <a:ext cx="648938" cy="2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cxnSp>
        <p:nvCxnSpPr>
          <p:cNvPr id="50" name="Straight Connector 49">
            <a:extLst>
              <a:ext uri="{FF2B5EF4-FFF2-40B4-BE49-F238E27FC236}">
                <a16:creationId xmlns:a16="http://schemas.microsoft.com/office/drawing/2014/main" id="{10BD7ECA-BCBE-196C-28CF-02688C547D86}"/>
              </a:ext>
            </a:extLst>
          </p:cNvPr>
          <p:cNvCxnSpPr/>
          <p:nvPr/>
        </p:nvCxnSpPr>
        <p:spPr bwMode="auto">
          <a:xfrm>
            <a:off x="1475274" y="1821981"/>
            <a:ext cx="153498" cy="0"/>
          </a:xfrm>
          <a:prstGeom prst="line">
            <a:avLst/>
          </a:prstGeom>
          <a:noFill/>
          <a:ln w="28575" cap="flat" cmpd="sng" algn="ctr">
            <a:solidFill>
              <a:schemeClr val="bg1"/>
            </a:solidFill>
            <a:prstDash val="solid"/>
            <a:round/>
            <a:headEnd type="none" w="med" len="med"/>
            <a:tailEnd type="none" w="med" len="med"/>
          </a:ln>
          <a:effectLst/>
        </p:spPr>
      </p:cxnSp>
      <p:sp>
        <p:nvSpPr>
          <p:cNvPr id="31768" name="TextBox 31767">
            <a:extLst>
              <a:ext uri="{FF2B5EF4-FFF2-40B4-BE49-F238E27FC236}">
                <a16:creationId xmlns:a16="http://schemas.microsoft.com/office/drawing/2014/main" id="{E6E9BAC1-D414-18CB-B513-7345BC0D75A9}"/>
              </a:ext>
            </a:extLst>
          </p:cNvPr>
          <p:cNvSpPr txBox="1"/>
          <p:nvPr/>
        </p:nvSpPr>
        <p:spPr bwMode="auto">
          <a:xfrm>
            <a:off x="749586" y="1707772"/>
            <a:ext cx="648938" cy="2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cxnSp>
        <p:nvCxnSpPr>
          <p:cNvPr id="31769" name="Straight Connector 31768">
            <a:extLst>
              <a:ext uri="{FF2B5EF4-FFF2-40B4-BE49-F238E27FC236}">
                <a16:creationId xmlns:a16="http://schemas.microsoft.com/office/drawing/2014/main" id="{A796C79A-A0DC-2C5F-E409-BD95F381A94E}"/>
              </a:ext>
            </a:extLst>
          </p:cNvPr>
          <p:cNvCxnSpPr>
            <a:cxnSpLocks/>
          </p:cNvCxnSpPr>
          <p:nvPr/>
        </p:nvCxnSpPr>
        <p:spPr bwMode="auto">
          <a:xfrm flipV="1">
            <a:off x="3929989" y="2722789"/>
            <a:ext cx="0" cy="1610212"/>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sp>
        <p:nvSpPr>
          <p:cNvPr id="31778" name="Freeform 31777">
            <a:extLst>
              <a:ext uri="{FF2B5EF4-FFF2-40B4-BE49-F238E27FC236}">
                <a16:creationId xmlns:a16="http://schemas.microsoft.com/office/drawing/2014/main" id="{58C963DE-8C5A-A93E-B406-F2F973B3F1D1}"/>
              </a:ext>
            </a:extLst>
          </p:cNvPr>
          <p:cNvSpPr/>
          <p:nvPr/>
        </p:nvSpPr>
        <p:spPr bwMode="auto">
          <a:xfrm>
            <a:off x="2355348" y="3552669"/>
            <a:ext cx="5207936" cy="779488"/>
          </a:xfrm>
          <a:custGeom>
            <a:avLst/>
            <a:gdLst>
              <a:gd name="connsiteX0" fmla="*/ 0 w 4611974"/>
              <a:gd name="connsiteY0" fmla="*/ 779488 h 779488"/>
              <a:gd name="connsiteX1" fmla="*/ 0 w 4611974"/>
              <a:gd name="connsiteY1" fmla="*/ 269823 h 779488"/>
              <a:gd name="connsiteX2" fmla="*/ 469692 w 4611974"/>
              <a:gd name="connsiteY2" fmla="*/ 269823 h 779488"/>
              <a:gd name="connsiteX3" fmla="*/ 469692 w 4611974"/>
              <a:gd name="connsiteY3" fmla="*/ 144905 h 779488"/>
              <a:gd name="connsiteX4" fmla="*/ 934387 w 4611974"/>
              <a:gd name="connsiteY4" fmla="*/ 144905 h 779488"/>
              <a:gd name="connsiteX5" fmla="*/ 934387 w 4611974"/>
              <a:gd name="connsiteY5" fmla="*/ 0 h 779488"/>
              <a:gd name="connsiteX6" fmla="*/ 4611974 w 4611974"/>
              <a:gd name="connsiteY6" fmla="*/ 0 h 77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974" h="779488">
                <a:moveTo>
                  <a:pt x="0" y="779488"/>
                </a:moveTo>
                <a:lnTo>
                  <a:pt x="0" y="269823"/>
                </a:lnTo>
                <a:lnTo>
                  <a:pt x="469692" y="269823"/>
                </a:lnTo>
                <a:lnTo>
                  <a:pt x="469692" y="144905"/>
                </a:lnTo>
                <a:lnTo>
                  <a:pt x="934387" y="144905"/>
                </a:lnTo>
                <a:lnTo>
                  <a:pt x="934387" y="0"/>
                </a:lnTo>
                <a:lnTo>
                  <a:pt x="4611974" y="0"/>
                </a:lnTo>
              </a:path>
            </a:pathLst>
          </a:custGeom>
          <a:noFill/>
          <a:ln w="19050">
            <a:solidFill>
              <a:schemeClr val="accent2"/>
            </a:solidFill>
            <a:miter lim="800000"/>
            <a:headEnd/>
            <a:tailEnd/>
          </a:ln>
        </p:spPr>
        <p:txBody>
          <a:bodyPr rtlCol="0" anchor="ctr"/>
          <a:lstStyle/>
          <a:p>
            <a:pPr algn="ctr"/>
            <a:endParaRPr lang="en-US"/>
          </a:p>
        </p:txBody>
      </p:sp>
      <p:sp>
        <p:nvSpPr>
          <p:cNvPr id="31780" name="TextBox 31779">
            <a:extLst>
              <a:ext uri="{FF2B5EF4-FFF2-40B4-BE49-F238E27FC236}">
                <a16:creationId xmlns:a16="http://schemas.microsoft.com/office/drawing/2014/main" id="{12D0FE6A-26CE-67C8-1B65-49CEDFC767DE}"/>
              </a:ext>
            </a:extLst>
          </p:cNvPr>
          <p:cNvSpPr txBox="1"/>
          <p:nvPr/>
        </p:nvSpPr>
        <p:spPr bwMode="auto">
          <a:xfrm>
            <a:off x="3848720" y="3297400"/>
            <a:ext cx="63831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2"/>
                </a:solidFill>
                <a:latin typeface="Calibri" panose="020F0502020204030204" pitchFamily="34" charset="0"/>
              </a:rPr>
              <a:t>28.6%</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19.0%</a:t>
            </a:r>
            <a:br>
              <a:rPr lang="en-US" sz="1400" dirty="0">
                <a:solidFill>
                  <a:schemeClr val="bg1"/>
                </a:solidFill>
                <a:latin typeface="Calibri" panose="020F0502020204030204" pitchFamily="34" charset="0"/>
              </a:rPr>
            </a:br>
            <a:r>
              <a:rPr lang="en-US" sz="1400" dirty="0">
                <a:solidFill>
                  <a:schemeClr val="accent4"/>
                </a:solidFill>
                <a:latin typeface="Calibri" panose="020F0502020204030204" pitchFamily="34" charset="0"/>
              </a:rPr>
              <a:t>14.3%</a:t>
            </a:r>
          </a:p>
          <a:p>
            <a:pPr algn="l">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0%</a:t>
            </a:r>
          </a:p>
        </p:txBody>
      </p:sp>
      <p:sp>
        <p:nvSpPr>
          <p:cNvPr id="31782" name="Freeform 31781">
            <a:extLst>
              <a:ext uri="{FF2B5EF4-FFF2-40B4-BE49-F238E27FC236}">
                <a16:creationId xmlns:a16="http://schemas.microsoft.com/office/drawing/2014/main" id="{809BF883-22D7-1A93-20BB-5756BD4C1773}"/>
              </a:ext>
            </a:extLst>
          </p:cNvPr>
          <p:cNvSpPr/>
          <p:nvPr/>
        </p:nvSpPr>
        <p:spPr bwMode="auto">
          <a:xfrm>
            <a:off x="2876271" y="3933825"/>
            <a:ext cx="530621" cy="400050"/>
          </a:xfrm>
          <a:custGeom>
            <a:avLst/>
            <a:gdLst>
              <a:gd name="connsiteX0" fmla="*/ 0 w 469900"/>
              <a:gd name="connsiteY0" fmla="*/ 400050 h 400050"/>
              <a:gd name="connsiteX1" fmla="*/ 0 w 469900"/>
              <a:gd name="connsiteY1" fmla="*/ 273050 h 400050"/>
              <a:gd name="connsiteX2" fmla="*/ 44450 w 469900"/>
              <a:gd name="connsiteY2" fmla="*/ 273050 h 400050"/>
              <a:gd name="connsiteX3" fmla="*/ 44450 w 469900"/>
              <a:gd name="connsiteY3" fmla="*/ 142875 h 400050"/>
              <a:gd name="connsiteX4" fmla="*/ 469900 w 469900"/>
              <a:gd name="connsiteY4" fmla="*/ 142875 h 400050"/>
              <a:gd name="connsiteX5" fmla="*/ 469900 w 469900"/>
              <a:gd name="connsiteY5" fmla="*/ 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00" h="400050">
                <a:moveTo>
                  <a:pt x="0" y="400050"/>
                </a:moveTo>
                <a:lnTo>
                  <a:pt x="0" y="273050"/>
                </a:lnTo>
                <a:lnTo>
                  <a:pt x="44450" y="273050"/>
                </a:lnTo>
                <a:lnTo>
                  <a:pt x="44450" y="142875"/>
                </a:lnTo>
                <a:lnTo>
                  <a:pt x="469900" y="142875"/>
                </a:lnTo>
                <a:lnTo>
                  <a:pt x="469900" y="0"/>
                </a:lnTo>
              </a:path>
            </a:pathLst>
          </a:custGeom>
          <a:noFill/>
          <a:ln w="19050">
            <a:solidFill>
              <a:schemeClr val="accent4"/>
            </a:solidFill>
            <a:miter lim="800000"/>
            <a:headEnd/>
            <a:tailEnd/>
          </a:ln>
        </p:spPr>
        <p:txBody>
          <a:bodyPr rtlCol="0" anchor="ctr"/>
          <a:lstStyle/>
          <a:p>
            <a:pPr algn="ctr"/>
            <a:endParaRPr lang="en-US"/>
          </a:p>
        </p:txBody>
      </p:sp>
      <p:cxnSp>
        <p:nvCxnSpPr>
          <p:cNvPr id="31784" name="Straight Connector 31783">
            <a:extLst>
              <a:ext uri="{FF2B5EF4-FFF2-40B4-BE49-F238E27FC236}">
                <a16:creationId xmlns:a16="http://schemas.microsoft.com/office/drawing/2014/main" id="{8BE978E2-C9B3-D680-4E07-12856D0B257E}"/>
              </a:ext>
            </a:extLst>
          </p:cNvPr>
          <p:cNvCxnSpPr>
            <a:cxnSpLocks/>
            <a:endCxn id="31782" idx="5"/>
          </p:cNvCxnSpPr>
          <p:nvPr/>
        </p:nvCxnSpPr>
        <p:spPr bwMode="auto">
          <a:xfrm flipH="1" flipV="1">
            <a:off x="3406891" y="3933825"/>
            <a:ext cx="4708901" cy="6652"/>
          </a:xfrm>
          <a:prstGeom prst="line">
            <a:avLst/>
          </a:prstGeom>
          <a:noFill/>
          <a:ln w="19050" cap="flat" cmpd="sng" algn="ctr">
            <a:solidFill>
              <a:schemeClr val="accent4"/>
            </a:solidFill>
            <a:prstDash val="solid"/>
            <a:round/>
            <a:headEnd type="none" w="med" len="med"/>
            <a:tailEnd type="none" w="med" len="med"/>
          </a:ln>
          <a:effectLst/>
        </p:spPr>
      </p:cxnSp>
      <p:sp>
        <p:nvSpPr>
          <p:cNvPr id="31786" name="Freeform 31785">
            <a:extLst>
              <a:ext uri="{FF2B5EF4-FFF2-40B4-BE49-F238E27FC236}">
                <a16:creationId xmlns:a16="http://schemas.microsoft.com/office/drawing/2014/main" id="{2D29AAC9-8A4C-B763-3D7C-8EBF454E0DBE}"/>
              </a:ext>
            </a:extLst>
          </p:cNvPr>
          <p:cNvSpPr/>
          <p:nvPr/>
        </p:nvSpPr>
        <p:spPr bwMode="auto">
          <a:xfrm>
            <a:off x="2167413" y="3940477"/>
            <a:ext cx="192005" cy="392524"/>
          </a:xfrm>
          <a:custGeom>
            <a:avLst/>
            <a:gdLst>
              <a:gd name="connsiteX0" fmla="*/ 0 w 469900"/>
              <a:gd name="connsiteY0" fmla="*/ 400050 h 400050"/>
              <a:gd name="connsiteX1" fmla="*/ 0 w 469900"/>
              <a:gd name="connsiteY1" fmla="*/ 273050 h 400050"/>
              <a:gd name="connsiteX2" fmla="*/ 44450 w 469900"/>
              <a:gd name="connsiteY2" fmla="*/ 273050 h 400050"/>
              <a:gd name="connsiteX3" fmla="*/ 44450 w 469900"/>
              <a:gd name="connsiteY3" fmla="*/ 142875 h 400050"/>
              <a:gd name="connsiteX4" fmla="*/ 469900 w 469900"/>
              <a:gd name="connsiteY4" fmla="*/ 142875 h 400050"/>
              <a:gd name="connsiteX5" fmla="*/ 469900 w 469900"/>
              <a:gd name="connsiteY5" fmla="*/ 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00" h="400050">
                <a:moveTo>
                  <a:pt x="0" y="400050"/>
                </a:moveTo>
                <a:lnTo>
                  <a:pt x="0" y="273050"/>
                </a:lnTo>
                <a:lnTo>
                  <a:pt x="44450" y="273050"/>
                </a:lnTo>
                <a:lnTo>
                  <a:pt x="44450" y="142875"/>
                </a:lnTo>
                <a:lnTo>
                  <a:pt x="469900" y="142875"/>
                </a:lnTo>
                <a:lnTo>
                  <a:pt x="469900" y="0"/>
                </a:lnTo>
              </a:path>
            </a:pathLst>
          </a:custGeom>
          <a:noFill/>
          <a:ln w="19050">
            <a:solidFill>
              <a:schemeClr val="accent1"/>
            </a:solidFill>
            <a:miter lim="800000"/>
            <a:headEnd/>
            <a:tailEnd/>
          </a:ln>
        </p:spPr>
        <p:txBody>
          <a:bodyPr rtlCol="0" anchor="ctr"/>
          <a:lstStyle/>
          <a:p>
            <a:pPr algn="ctr"/>
            <a:endParaRPr lang="en-US"/>
          </a:p>
        </p:txBody>
      </p:sp>
      <p:sp>
        <p:nvSpPr>
          <p:cNvPr id="31787" name="Freeform 31786">
            <a:extLst>
              <a:ext uri="{FF2B5EF4-FFF2-40B4-BE49-F238E27FC236}">
                <a16:creationId xmlns:a16="http://schemas.microsoft.com/office/drawing/2014/main" id="{A5397B38-F159-6DDB-81AA-E9C4824BA7E0}"/>
              </a:ext>
            </a:extLst>
          </p:cNvPr>
          <p:cNvSpPr/>
          <p:nvPr/>
        </p:nvSpPr>
        <p:spPr bwMode="auto">
          <a:xfrm>
            <a:off x="2354832" y="3657600"/>
            <a:ext cx="6258316" cy="289932"/>
          </a:xfrm>
          <a:custGeom>
            <a:avLst/>
            <a:gdLst>
              <a:gd name="connsiteX0" fmla="*/ 5542156 w 5542156"/>
              <a:gd name="connsiteY0" fmla="*/ 0 h 289932"/>
              <a:gd name="connsiteX1" fmla="*/ 3228278 w 5542156"/>
              <a:gd name="connsiteY1" fmla="*/ 0 h 289932"/>
              <a:gd name="connsiteX2" fmla="*/ 3228278 w 5542156"/>
              <a:gd name="connsiteY2" fmla="*/ 156117 h 289932"/>
              <a:gd name="connsiteX3" fmla="*/ 479503 w 5542156"/>
              <a:gd name="connsiteY3" fmla="*/ 156117 h 289932"/>
              <a:gd name="connsiteX4" fmla="*/ 479503 w 5542156"/>
              <a:gd name="connsiteY4" fmla="*/ 289932 h 289932"/>
              <a:gd name="connsiteX5" fmla="*/ 0 w 5542156"/>
              <a:gd name="connsiteY5" fmla="*/ 289932 h 2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42156" h="289932">
                <a:moveTo>
                  <a:pt x="5542156" y="0"/>
                </a:moveTo>
                <a:lnTo>
                  <a:pt x="3228278" y="0"/>
                </a:lnTo>
                <a:lnTo>
                  <a:pt x="3228278" y="156117"/>
                </a:lnTo>
                <a:lnTo>
                  <a:pt x="479503" y="156117"/>
                </a:lnTo>
                <a:lnTo>
                  <a:pt x="479503" y="289932"/>
                </a:lnTo>
                <a:lnTo>
                  <a:pt x="0" y="289932"/>
                </a:lnTo>
              </a:path>
            </a:pathLst>
          </a:custGeom>
          <a:noFill/>
          <a:ln w="19050">
            <a:solidFill>
              <a:schemeClr val="accent1"/>
            </a:solidFill>
            <a:miter lim="800000"/>
            <a:headEnd/>
            <a:tailEnd/>
          </a:ln>
        </p:spPr>
        <p:txBody>
          <a:bodyPr rtlCol="0" anchor="ctr"/>
          <a:lstStyle/>
          <a:p>
            <a:pPr algn="ctr"/>
            <a:endParaRPr lang="en-US"/>
          </a:p>
        </p:txBody>
      </p:sp>
      <p:sp>
        <p:nvSpPr>
          <p:cNvPr id="31833" name="TextBox 31832">
            <a:extLst>
              <a:ext uri="{FF2B5EF4-FFF2-40B4-BE49-F238E27FC236}">
                <a16:creationId xmlns:a16="http://schemas.microsoft.com/office/drawing/2014/main" id="{8F8792E1-3624-ACD3-D053-50CA78B2B1E0}"/>
              </a:ext>
            </a:extLst>
          </p:cNvPr>
          <p:cNvSpPr txBox="1"/>
          <p:nvPr/>
        </p:nvSpPr>
        <p:spPr bwMode="auto">
          <a:xfrm>
            <a:off x="215891" y="5153856"/>
            <a:ext cx="1625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dirty="0" err="1">
                <a:solidFill>
                  <a:schemeClr val="accent1"/>
                </a:solidFill>
                <a:latin typeface="Calibri" panose="020F0502020204030204" pitchFamily="34" charset="0"/>
              </a:rPr>
              <a:t>Asciminib</a:t>
            </a:r>
            <a:r>
              <a:rPr lang="en-US" sz="1000" dirty="0">
                <a:solidFill>
                  <a:schemeClr val="accent1"/>
                </a:solidFill>
                <a:latin typeface="Calibri" panose="020F0502020204030204" pitchFamily="34" charset="0"/>
              </a:rPr>
              <a:t> 40 mg + imatinib</a:t>
            </a:r>
            <a:br>
              <a:rPr lang="en-US" sz="1000" dirty="0">
                <a:solidFill>
                  <a:schemeClr val="accent1"/>
                </a:solidFill>
                <a:latin typeface="Calibri" panose="020F0502020204030204" pitchFamily="34" charset="0"/>
              </a:rPr>
            </a:br>
            <a:r>
              <a:rPr lang="en-US" sz="1000" dirty="0" err="1">
                <a:solidFill>
                  <a:schemeClr val="accent2"/>
                </a:solidFill>
                <a:latin typeface="Calibri" panose="020F0502020204030204" pitchFamily="34" charset="0"/>
              </a:rPr>
              <a:t>Asciminib</a:t>
            </a:r>
            <a:r>
              <a:rPr lang="en-US" sz="1000" dirty="0">
                <a:solidFill>
                  <a:schemeClr val="accent2"/>
                </a:solidFill>
                <a:latin typeface="Calibri" panose="020F0502020204030204" pitchFamily="34" charset="0"/>
              </a:rPr>
              <a:t> 60 mg + imatinib</a:t>
            </a:r>
            <a:br>
              <a:rPr lang="en-US" sz="1000" b="0" dirty="0">
                <a:solidFill>
                  <a:schemeClr val="bg1"/>
                </a:solidFill>
                <a:latin typeface="Calibri" panose="020F0502020204030204" pitchFamily="34" charset="0"/>
              </a:rPr>
            </a:br>
            <a:r>
              <a:rPr lang="en-US" sz="1000" dirty="0">
                <a:solidFill>
                  <a:schemeClr val="accent3"/>
                </a:solidFill>
                <a:latin typeface="Calibri" panose="020F0502020204030204" pitchFamily="34" charset="0"/>
              </a:rPr>
              <a:t>Imatinib</a:t>
            </a:r>
            <a:br>
              <a:rPr lang="en-US" sz="1000" b="0" dirty="0">
                <a:solidFill>
                  <a:schemeClr val="bg1"/>
                </a:solidFill>
                <a:latin typeface="Calibri" panose="020F0502020204030204" pitchFamily="34" charset="0"/>
              </a:rPr>
            </a:br>
            <a:r>
              <a:rPr lang="en-US" sz="1000" dirty="0">
                <a:solidFill>
                  <a:schemeClr val="accent4"/>
                </a:solidFill>
                <a:latin typeface="Calibri" panose="020F0502020204030204" pitchFamily="34" charset="0"/>
              </a:rPr>
              <a:t>Switch to nilotinib</a:t>
            </a:r>
          </a:p>
        </p:txBody>
      </p:sp>
      <p:sp>
        <p:nvSpPr>
          <p:cNvPr id="31834" name="TextBox 31833">
            <a:extLst>
              <a:ext uri="{FF2B5EF4-FFF2-40B4-BE49-F238E27FC236}">
                <a16:creationId xmlns:a16="http://schemas.microsoft.com/office/drawing/2014/main" id="{06F39459-EE22-0C75-18ED-5934CE8BBED5}"/>
              </a:ext>
            </a:extLst>
          </p:cNvPr>
          <p:cNvSpPr txBox="1"/>
          <p:nvPr/>
        </p:nvSpPr>
        <p:spPr bwMode="auto">
          <a:xfrm>
            <a:off x="167222" y="4993907"/>
            <a:ext cx="11079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dirty="0">
                <a:solidFill>
                  <a:schemeClr val="bg1"/>
                </a:solidFill>
                <a:latin typeface="Calibri" panose="020F0502020204030204" pitchFamily="34" charset="0"/>
              </a:rPr>
              <a:t>Patients at risk, n</a:t>
            </a:r>
          </a:p>
        </p:txBody>
      </p:sp>
      <p:sp>
        <p:nvSpPr>
          <p:cNvPr id="31835" name="TextBox 31834">
            <a:extLst>
              <a:ext uri="{FF2B5EF4-FFF2-40B4-BE49-F238E27FC236}">
                <a16:creationId xmlns:a16="http://schemas.microsoft.com/office/drawing/2014/main" id="{E270D84D-F8BF-81D7-24C1-BA58DE90DA35}"/>
              </a:ext>
            </a:extLst>
          </p:cNvPr>
          <p:cNvSpPr txBox="1"/>
          <p:nvPr/>
        </p:nvSpPr>
        <p:spPr bwMode="auto">
          <a:xfrm>
            <a:off x="1650675"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21</a:t>
            </a:r>
          </a:p>
        </p:txBody>
      </p:sp>
      <p:sp>
        <p:nvSpPr>
          <p:cNvPr id="31836" name="TextBox 31835">
            <a:extLst>
              <a:ext uri="{FF2B5EF4-FFF2-40B4-BE49-F238E27FC236}">
                <a16:creationId xmlns:a16="http://schemas.microsoft.com/office/drawing/2014/main" id="{93D114B4-2406-B0A7-D96B-7EBC3736B3A2}"/>
              </a:ext>
            </a:extLst>
          </p:cNvPr>
          <p:cNvSpPr txBox="1"/>
          <p:nvPr/>
        </p:nvSpPr>
        <p:spPr bwMode="auto">
          <a:xfrm>
            <a:off x="1807467"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18</a:t>
            </a:r>
          </a:p>
        </p:txBody>
      </p:sp>
      <p:sp>
        <p:nvSpPr>
          <p:cNvPr id="31837" name="TextBox 31836">
            <a:extLst>
              <a:ext uri="{FF2B5EF4-FFF2-40B4-BE49-F238E27FC236}">
                <a16:creationId xmlns:a16="http://schemas.microsoft.com/office/drawing/2014/main" id="{43E01E7A-0ED4-93B7-55DD-C3DB13A237AF}"/>
              </a:ext>
            </a:extLst>
          </p:cNvPr>
          <p:cNvSpPr txBox="1"/>
          <p:nvPr/>
        </p:nvSpPr>
        <p:spPr bwMode="auto">
          <a:xfrm>
            <a:off x="1985947"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18</a:t>
            </a:r>
          </a:p>
        </p:txBody>
      </p:sp>
      <p:sp>
        <p:nvSpPr>
          <p:cNvPr id="31838" name="TextBox 31837">
            <a:extLst>
              <a:ext uri="{FF2B5EF4-FFF2-40B4-BE49-F238E27FC236}">
                <a16:creationId xmlns:a16="http://schemas.microsoft.com/office/drawing/2014/main" id="{661FDCFB-DF4D-EB0C-E1A0-A5F608EDD714}"/>
              </a:ext>
            </a:extLst>
          </p:cNvPr>
          <p:cNvSpPr txBox="1"/>
          <p:nvPr/>
        </p:nvSpPr>
        <p:spPr bwMode="auto">
          <a:xfrm>
            <a:off x="2172389"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18</a:t>
            </a:r>
          </a:p>
        </p:txBody>
      </p:sp>
      <p:sp>
        <p:nvSpPr>
          <p:cNvPr id="31839" name="TextBox 31838">
            <a:extLst>
              <a:ext uri="{FF2B5EF4-FFF2-40B4-BE49-F238E27FC236}">
                <a16:creationId xmlns:a16="http://schemas.microsoft.com/office/drawing/2014/main" id="{9EB4FA2F-3387-0A44-60FB-BB280930BA17}"/>
              </a:ext>
            </a:extLst>
          </p:cNvPr>
          <p:cNvSpPr txBox="1"/>
          <p:nvPr/>
        </p:nvSpPr>
        <p:spPr bwMode="auto">
          <a:xfrm>
            <a:off x="2692690"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18</a:t>
            </a:r>
          </a:p>
        </p:txBody>
      </p:sp>
      <p:sp>
        <p:nvSpPr>
          <p:cNvPr id="31840" name="TextBox 31839">
            <a:extLst>
              <a:ext uri="{FF2B5EF4-FFF2-40B4-BE49-F238E27FC236}">
                <a16:creationId xmlns:a16="http://schemas.microsoft.com/office/drawing/2014/main" id="{0C985310-436C-3989-A97D-C1E6CB26EAF3}"/>
              </a:ext>
            </a:extLst>
          </p:cNvPr>
          <p:cNvSpPr txBox="1"/>
          <p:nvPr/>
        </p:nvSpPr>
        <p:spPr bwMode="auto">
          <a:xfrm>
            <a:off x="3209801"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16</a:t>
            </a:r>
          </a:p>
        </p:txBody>
      </p:sp>
      <p:sp>
        <p:nvSpPr>
          <p:cNvPr id="31841" name="TextBox 31840">
            <a:extLst>
              <a:ext uri="{FF2B5EF4-FFF2-40B4-BE49-F238E27FC236}">
                <a16:creationId xmlns:a16="http://schemas.microsoft.com/office/drawing/2014/main" id="{792D89E9-F11F-6B73-2B56-5AB8EE7F2C4E}"/>
              </a:ext>
            </a:extLst>
          </p:cNvPr>
          <p:cNvSpPr txBox="1"/>
          <p:nvPr/>
        </p:nvSpPr>
        <p:spPr bwMode="auto">
          <a:xfrm>
            <a:off x="3737614"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14</a:t>
            </a:r>
          </a:p>
        </p:txBody>
      </p:sp>
      <p:sp>
        <p:nvSpPr>
          <p:cNvPr id="31842" name="TextBox 31841">
            <a:extLst>
              <a:ext uri="{FF2B5EF4-FFF2-40B4-BE49-F238E27FC236}">
                <a16:creationId xmlns:a16="http://schemas.microsoft.com/office/drawing/2014/main" id="{E4F347D3-A2F9-56C3-D720-1EEDCD85EA7C}"/>
              </a:ext>
            </a:extLst>
          </p:cNvPr>
          <p:cNvSpPr txBox="1"/>
          <p:nvPr/>
        </p:nvSpPr>
        <p:spPr bwMode="auto">
          <a:xfrm>
            <a:off x="4255174"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13</a:t>
            </a:r>
          </a:p>
        </p:txBody>
      </p:sp>
      <p:sp>
        <p:nvSpPr>
          <p:cNvPr id="31843" name="TextBox 31842">
            <a:extLst>
              <a:ext uri="{FF2B5EF4-FFF2-40B4-BE49-F238E27FC236}">
                <a16:creationId xmlns:a16="http://schemas.microsoft.com/office/drawing/2014/main" id="{C790219B-31C8-92DE-1210-2CC54EA3DB16}"/>
              </a:ext>
            </a:extLst>
          </p:cNvPr>
          <p:cNvSpPr txBox="1"/>
          <p:nvPr/>
        </p:nvSpPr>
        <p:spPr bwMode="auto">
          <a:xfrm>
            <a:off x="4774792"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10</a:t>
            </a:r>
          </a:p>
        </p:txBody>
      </p:sp>
      <p:sp>
        <p:nvSpPr>
          <p:cNvPr id="31844" name="TextBox 31843">
            <a:extLst>
              <a:ext uri="{FF2B5EF4-FFF2-40B4-BE49-F238E27FC236}">
                <a16:creationId xmlns:a16="http://schemas.microsoft.com/office/drawing/2014/main" id="{58B341C9-C0BB-A743-F1B7-5E90D862E729}"/>
              </a:ext>
            </a:extLst>
          </p:cNvPr>
          <p:cNvSpPr txBox="1"/>
          <p:nvPr/>
        </p:nvSpPr>
        <p:spPr bwMode="auto">
          <a:xfrm>
            <a:off x="5288381" y="5153856"/>
            <a:ext cx="356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7</a:t>
            </a:r>
          </a:p>
        </p:txBody>
      </p:sp>
      <p:sp>
        <p:nvSpPr>
          <p:cNvPr id="31845" name="TextBox 31844">
            <a:extLst>
              <a:ext uri="{FF2B5EF4-FFF2-40B4-BE49-F238E27FC236}">
                <a16:creationId xmlns:a16="http://schemas.microsoft.com/office/drawing/2014/main" id="{99031677-80A7-001C-6008-0C35045D9DDD}"/>
              </a:ext>
            </a:extLst>
          </p:cNvPr>
          <p:cNvSpPr txBox="1"/>
          <p:nvPr/>
        </p:nvSpPr>
        <p:spPr bwMode="auto">
          <a:xfrm>
            <a:off x="5834957" y="5153856"/>
            <a:ext cx="2827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a:t>
            </a:r>
          </a:p>
        </p:txBody>
      </p:sp>
      <p:sp>
        <p:nvSpPr>
          <p:cNvPr id="31846" name="TextBox 31845">
            <a:extLst>
              <a:ext uri="{FF2B5EF4-FFF2-40B4-BE49-F238E27FC236}">
                <a16:creationId xmlns:a16="http://schemas.microsoft.com/office/drawing/2014/main" id="{02FC3CA1-2537-C73D-C588-AB50E6568131}"/>
              </a:ext>
            </a:extLst>
          </p:cNvPr>
          <p:cNvSpPr txBox="1"/>
          <p:nvPr/>
        </p:nvSpPr>
        <p:spPr bwMode="auto">
          <a:xfrm>
            <a:off x="6370574" y="5153856"/>
            <a:ext cx="2827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a:t>
            </a:r>
          </a:p>
        </p:txBody>
      </p:sp>
      <p:sp>
        <p:nvSpPr>
          <p:cNvPr id="31847" name="TextBox 31846">
            <a:extLst>
              <a:ext uri="{FF2B5EF4-FFF2-40B4-BE49-F238E27FC236}">
                <a16:creationId xmlns:a16="http://schemas.microsoft.com/office/drawing/2014/main" id="{F26FE779-F8C0-9671-660A-45757F74AE4A}"/>
              </a:ext>
            </a:extLst>
          </p:cNvPr>
          <p:cNvSpPr txBox="1"/>
          <p:nvPr/>
        </p:nvSpPr>
        <p:spPr bwMode="auto">
          <a:xfrm>
            <a:off x="6887924" y="5153856"/>
            <a:ext cx="2827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a:t>
            </a:r>
          </a:p>
        </p:txBody>
      </p:sp>
      <p:sp>
        <p:nvSpPr>
          <p:cNvPr id="31848" name="TextBox 31847">
            <a:extLst>
              <a:ext uri="{FF2B5EF4-FFF2-40B4-BE49-F238E27FC236}">
                <a16:creationId xmlns:a16="http://schemas.microsoft.com/office/drawing/2014/main" id="{0047CDAE-8CB5-C3DF-5085-17D84E1D20DC}"/>
              </a:ext>
            </a:extLst>
          </p:cNvPr>
          <p:cNvSpPr txBox="1"/>
          <p:nvPr/>
        </p:nvSpPr>
        <p:spPr bwMode="auto">
          <a:xfrm>
            <a:off x="7423540" y="5153856"/>
            <a:ext cx="2827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a:t>
            </a:r>
          </a:p>
        </p:txBody>
      </p:sp>
      <p:sp>
        <p:nvSpPr>
          <p:cNvPr id="31849" name="TextBox 31848">
            <a:extLst>
              <a:ext uri="{FF2B5EF4-FFF2-40B4-BE49-F238E27FC236}">
                <a16:creationId xmlns:a16="http://schemas.microsoft.com/office/drawing/2014/main" id="{110B9296-0913-70BC-00E5-D5B933B6C592}"/>
              </a:ext>
            </a:extLst>
          </p:cNvPr>
          <p:cNvSpPr txBox="1"/>
          <p:nvPr/>
        </p:nvSpPr>
        <p:spPr bwMode="auto">
          <a:xfrm>
            <a:off x="7921037" y="5153856"/>
            <a:ext cx="2827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a:t>
            </a:r>
          </a:p>
        </p:txBody>
      </p:sp>
      <p:sp>
        <p:nvSpPr>
          <p:cNvPr id="31850" name="TextBox 31849">
            <a:extLst>
              <a:ext uri="{FF2B5EF4-FFF2-40B4-BE49-F238E27FC236}">
                <a16:creationId xmlns:a16="http://schemas.microsoft.com/office/drawing/2014/main" id="{AD1B2BA4-D932-9341-6CC2-3723D1A649EA}"/>
              </a:ext>
            </a:extLst>
          </p:cNvPr>
          <p:cNvSpPr txBox="1"/>
          <p:nvPr/>
        </p:nvSpPr>
        <p:spPr bwMode="auto">
          <a:xfrm>
            <a:off x="8455307" y="5153856"/>
            <a:ext cx="2827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a:t>
            </a:r>
          </a:p>
        </p:txBody>
      </p:sp>
      <p:grpSp>
        <p:nvGrpSpPr>
          <p:cNvPr id="31817" name="Group 31816">
            <a:extLst>
              <a:ext uri="{FF2B5EF4-FFF2-40B4-BE49-F238E27FC236}">
                <a16:creationId xmlns:a16="http://schemas.microsoft.com/office/drawing/2014/main" id="{8620D062-1362-4E6B-18CA-CC5DCAED7759}"/>
              </a:ext>
            </a:extLst>
          </p:cNvPr>
          <p:cNvGrpSpPr/>
          <p:nvPr/>
        </p:nvGrpSpPr>
        <p:grpSpPr>
          <a:xfrm>
            <a:off x="1827274" y="4091335"/>
            <a:ext cx="4686523" cy="239843"/>
            <a:chOff x="1661023" y="4091335"/>
            <a:chExt cx="4686523" cy="239843"/>
          </a:xfrm>
        </p:grpSpPr>
        <p:sp>
          <p:nvSpPr>
            <p:cNvPr id="31779" name="Freeform 31778">
              <a:extLst>
                <a:ext uri="{FF2B5EF4-FFF2-40B4-BE49-F238E27FC236}">
                  <a16:creationId xmlns:a16="http://schemas.microsoft.com/office/drawing/2014/main" id="{7D698C54-7A75-8556-A177-239FEE0F50BD}"/>
                </a:ext>
              </a:extLst>
            </p:cNvPr>
            <p:cNvSpPr/>
            <p:nvPr/>
          </p:nvSpPr>
          <p:spPr bwMode="auto">
            <a:xfrm>
              <a:off x="4293712" y="4091335"/>
              <a:ext cx="2053834" cy="239843"/>
            </a:xfrm>
            <a:custGeom>
              <a:avLst/>
              <a:gdLst>
                <a:gd name="connsiteX0" fmla="*/ 0 w 1818807"/>
                <a:gd name="connsiteY0" fmla="*/ 239843 h 239843"/>
                <a:gd name="connsiteX1" fmla="*/ 0 w 1818807"/>
                <a:gd name="connsiteY1" fmla="*/ 114925 h 239843"/>
                <a:gd name="connsiteX2" fmla="*/ 449705 w 1818807"/>
                <a:gd name="connsiteY2" fmla="*/ 114925 h 239843"/>
                <a:gd name="connsiteX3" fmla="*/ 449705 w 1818807"/>
                <a:gd name="connsiteY3" fmla="*/ 0 h 239843"/>
                <a:gd name="connsiteX4" fmla="*/ 1818807 w 1818807"/>
                <a:gd name="connsiteY4" fmla="*/ 0 h 239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807" h="239843">
                  <a:moveTo>
                    <a:pt x="0" y="239843"/>
                  </a:moveTo>
                  <a:lnTo>
                    <a:pt x="0" y="114925"/>
                  </a:lnTo>
                  <a:lnTo>
                    <a:pt x="449705" y="114925"/>
                  </a:lnTo>
                  <a:lnTo>
                    <a:pt x="449705" y="0"/>
                  </a:lnTo>
                  <a:lnTo>
                    <a:pt x="1818807" y="0"/>
                  </a:lnTo>
                </a:path>
              </a:pathLst>
            </a:custGeom>
            <a:noFill/>
            <a:ln w="19050">
              <a:solidFill>
                <a:schemeClr val="accent3"/>
              </a:solidFill>
              <a:miter lim="800000"/>
              <a:headEnd/>
              <a:tailEnd/>
            </a:ln>
          </p:spPr>
          <p:txBody>
            <a:bodyPr rtlCol="0" anchor="ctr"/>
            <a:lstStyle/>
            <a:p>
              <a:pPr algn="ctr"/>
              <a:endParaRPr lang="en-US"/>
            </a:p>
          </p:txBody>
        </p:sp>
        <p:cxnSp>
          <p:nvCxnSpPr>
            <p:cNvPr id="31815" name="Straight Connector 31814">
              <a:extLst>
                <a:ext uri="{FF2B5EF4-FFF2-40B4-BE49-F238E27FC236}">
                  <a16:creationId xmlns:a16="http://schemas.microsoft.com/office/drawing/2014/main" id="{C24938CF-9252-26E8-F85E-A13875777415}"/>
                </a:ext>
              </a:extLst>
            </p:cNvPr>
            <p:cNvCxnSpPr>
              <a:cxnSpLocks/>
            </p:cNvCxnSpPr>
            <p:nvPr/>
          </p:nvCxnSpPr>
          <p:spPr bwMode="auto">
            <a:xfrm flipH="1">
              <a:off x="1661023" y="4326181"/>
              <a:ext cx="2624328" cy="0"/>
            </a:xfrm>
            <a:prstGeom prst="line">
              <a:avLst/>
            </a:prstGeom>
            <a:noFill/>
            <a:ln w="1270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224019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DMR at Wk 48</a:t>
            </a:r>
            <a:endParaRPr lang="en-US" altLang="en-US" baseline="30000" dirty="0"/>
          </a:p>
        </p:txBody>
      </p:sp>
      <p:sp>
        <p:nvSpPr>
          <p:cNvPr id="5" name="Content Placeholder 4">
            <a:extLst>
              <a:ext uri="{FF2B5EF4-FFF2-40B4-BE49-F238E27FC236}">
                <a16:creationId xmlns:a16="http://schemas.microsoft.com/office/drawing/2014/main" id="{4CA4D657-A3F0-9154-5433-C3A3F711DCE7}"/>
              </a:ext>
            </a:extLst>
          </p:cNvPr>
          <p:cNvSpPr>
            <a:spLocks noGrp="1"/>
          </p:cNvSpPr>
          <p:nvPr>
            <p:ph sz="half" idx="2"/>
          </p:nvPr>
        </p:nvSpPr>
        <p:spPr>
          <a:xfrm>
            <a:off x="6695090" y="1510730"/>
            <a:ext cx="4787114" cy="4679462"/>
          </a:xfrm>
        </p:spPr>
        <p:txBody>
          <a:bodyPr/>
          <a:lstStyle/>
          <a:p>
            <a:r>
              <a:rPr lang="en-US" sz="2400" dirty="0"/>
              <a:t>Compared to those in the nilotinib arm, more patients in the </a:t>
            </a:r>
            <a:r>
              <a:rPr lang="en-US" sz="2400" dirty="0" err="1"/>
              <a:t>asciminib</a:t>
            </a:r>
            <a:r>
              <a:rPr lang="en-US" sz="2400" dirty="0"/>
              <a:t> add-on arm achieved deeper responses quicker </a:t>
            </a:r>
          </a:p>
          <a:p>
            <a:r>
              <a:rPr lang="en-US" sz="2400" dirty="0"/>
              <a:t>At weeks 12, 24, and 36, rate of ≤MR</a:t>
            </a:r>
            <a:r>
              <a:rPr lang="en-US" sz="2400" baseline="30000" dirty="0"/>
              <a:t>4</a:t>
            </a:r>
            <a:r>
              <a:rPr lang="en-US" sz="2400" dirty="0"/>
              <a:t> higher with addition of </a:t>
            </a:r>
            <a:r>
              <a:rPr lang="en-US" sz="2400" dirty="0" err="1"/>
              <a:t>asciminib</a:t>
            </a:r>
            <a:r>
              <a:rPr lang="en-US" sz="2400" dirty="0"/>
              <a:t> to imatinib achieved deeper response vs nilotinib or continued imatinib</a:t>
            </a:r>
          </a:p>
          <a:p>
            <a:endParaRPr lang="en-US" sz="2400"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BC0E20D7-9F48-36EF-B7A6-6FFA07E0809F}"/>
              </a:ext>
            </a:extLst>
          </p:cNvPr>
          <p:cNvSpPr txBox="1"/>
          <p:nvPr/>
        </p:nvSpPr>
        <p:spPr bwMode="auto">
          <a:xfrm>
            <a:off x="4259379" y="1975263"/>
            <a:ext cx="21546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40 mg + imatinib</a:t>
            </a:r>
            <a:br>
              <a:rPr lang="en-US" sz="1400" b="0" dirty="0">
                <a:solidFill>
                  <a:schemeClr val="bg1"/>
                </a:solidFill>
                <a:latin typeface="Calibri" panose="020F0502020204030204" pitchFamily="34" charset="0"/>
              </a:rPr>
            </a:b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60 mg + imatinib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Imatinib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Switch to nilotinib</a:t>
            </a:r>
          </a:p>
        </p:txBody>
      </p:sp>
      <p:sp>
        <p:nvSpPr>
          <p:cNvPr id="12" name="Content Placeholder 2">
            <a:extLst>
              <a:ext uri="{FF2B5EF4-FFF2-40B4-BE49-F238E27FC236}">
                <a16:creationId xmlns:a16="http://schemas.microsoft.com/office/drawing/2014/main" id="{74DA6619-983F-F1C6-9B30-9C61B90025D5}"/>
              </a:ext>
            </a:extLst>
          </p:cNvPr>
          <p:cNvSpPr txBox="1">
            <a:spLocks/>
          </p:cNvSpPr>
          <p:nvPr/>
        </p:nvSpPr>
        <p:spPr>
          <a:xfrm>
            <a:off x="2382699" y="1826368"/>
            <a:ext cx="4272455" cy="329556"/>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tabLst>
                <a:tab pos="111125" algn="l"/>
              </a:tabLst>
            </a:pPr>
            <a:r>
              <a:rPr lang="en-US" sz="1400" i="1" kern="0" dirty="0"/>
              <a:t>BCR::ABL1</a:t>
            </a:r>
            <a:r>
              <a:rPr lang="en-US" sz="1400" i="1" kern="0" baseline="30000" dirty="0"/>
              <a:t>IS</a:t>
            </a:r>
            <a:r>
              <a:rPr lang="en-US" sz="1400" i="1" kern="0" dirty="0"/>
              <a:t> </a:t>
            </a:r>
            <a:r>
              <a:rPr lang="en-US" sz="1400" kern="0" dirty="0"/>
              <a:t>≤0.0032 </a:t>
            </a:r>
            <a:r>
              <a:rPr lang="en-US" sz="1400" i="1" kern="0" dirty="0"/>
              <a:t>BCR::ABL</a:t>
            </a:r>
            <a:r>
              <a:rPr lang="en-US" sz="1400" i="1" kern="0" baseline="30000" dirty="0"/>
              <a:t>1S</a:t>
            </a:r>
            <a:r>
              <a:rPr lang="en-US" sz="1400" kern="0" dirty="0"/>
              <a:t>&gt;0.0032% and ≤0.01 </a:t>
            </a:r>
          </a:p>
        </p:txBody>
      </p:sp>
      <p:sp>
        <p:nvSpPr>
          <p:cNvPr id="13" name="Content Placeholder 2">
            <a:extLst>
              <a:ext uri="{FF2B5EF4-FFF2-40B4-BE49-F238E27FC236}">
                <a16:creationId xmlns:a16="http://schemas.microsoft.com/office/drawing/2014/main" id="{9806C651-0EFC-3EA7-3495-940BA2B81BC5}"/>
              </a:ext>
            </a:extLst>
          </p:cNvPr>
          <p:cNvSpPr txBox="1">
            <a:spLocks/>
          </p:cNvSpPr>
          <p:nvPr/>
        </p:nvSpPr>
        <p:spPr>
          <a:xfrm rot="16200000">
            <a:off x="-820024" y="3571954"/>
            <a:ext cx="3442716" cy="329556"/>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Patients Achieving DMR, %</a:t>
            </a:r>
          </a:p>
        </p:txBody>
      </p:sp>
      <p:sp>
        <p:nvSpPr>
          <p:cNvPr id="15" name="Freeform 14">
            <a:extLst>
              <a:ext uri="{FF2B5EF4-FFF2-40B4-BE49-F238E27FC236}">
                <a16:creationId xmlns:a16="http://schemas.microsoft.com/office/drawing/2014/main" id="{1563FE01-F8E9-DD29-36CF-C1CB4F6A9775}"/>
              </a:ext>
            </a:extLst>
          </p:cNvPr>
          <p:cNvSpPr/>
          <p:nvPr/>
        </p:nvSpPr>
        <p:spPr bwMode="auto">
          <a:xfrm>
            <a:off x="1593669" y="1680754"/>
            <a:ext cx="4676502" cy="4014652"/>
          </a:xfrm>
          <a:custGeom>
            <a:avLst/>
            <a:gdLst>
              <a:gd name="connsiteX0" fmla="*/ 0 w 4676502"/>
              <a:gd name="connsiteY0" fmla="*/ 0 h 4014652"/>
              <a:gd name="connsiteX1" fmla="*/ 0 w 4676502"/>
              <a:gd name="connsiteY1" fmla="*/ 4014652 h 4014652"/>
              <a:gd name="connsiteX2" fmla="*/ 4676502 w 4676502"/>
              <a:gd name="connsiteY2" fmla="*/ 4014652 h 4014652"/>
            </a:gdLst>
            <a:ahLst/>
            <a:cxnLst>
              <a:cxn ang="0">
                <a:pos x="connsiteX0" y="connsiteY0"/>
              </a:cxn>
              <a:cxn ang="0">
                <a:pos x="connsiteX1" y="connsiteY1"/>
              </a:cxn>
              <a:cxn ang="0">
                <a:pos x="connsiteX2" y="connsiteY2"/>
              </a:cxn>
            </a:cxnLst>
            <a:rect l="l" t="t" r="r" b="b"/>
            <a:pathLst>
              <a:path w="4676502" h="4014652">
                <a:moveTo>
                  <a:pt x="0" y="0"/>
                </a:moveTo>
                <a:lnTo>
                  <a:pt x="0" y="4014652"/>
                </a:lnTo>
                <a:lnTo>
                  <a:pt x="4676502" y="4014652"/>
                </a:lnTo>
              </a:path>
            </a:pathLst>
          </a:custGeom>
          <a:noFill/>
          <a:ln w="28575">
            <a:solidFill>
              <a:schemeClr val="bg1"/>
            </a:solidFill>
            <a:miter lim="800000"/>
            <a:headEnd/>
            <a:tailEnd/>
          </a:ln>
        </p:spPr>
        <p:txBody>
          <a:bodyPr rtlCol="0" anchor="ctr"/>
          <a:lstStyle/>
          <a:p>
            <a:pPr algn="ctr"/>
            <a:endParaRPr lang="en-US"/>
          </a:p>
        </p:txBody>
      </p:sp>
      <p:grpSp>
        <p:nvGrpSpPr>
          <p:cNvPr id="16" name="Group 15">
            <a:extLst>
              <a:ext uri="{FF2B5EF4-FFF2-40B4-BE49-F238E27FC236}">
                <a16:creationId xmlns:a16="http://schemas.microsoft.com/office/drawing/2014/main" id="{B5644020-215A-5184-35C1-490A48311147}"/>
              </a:ext>
            </a:extLst>
          </p:cNvPr>
          <p:cNvGrpSpPr/>
          <p:nvPr/>
        </p:nvGrpSpPr>
        <p:grpSpPr>
          <a:xfrm>
            <a:off x="1069932" y="1566381"/>
            <a:ext cx="523737" cy="246221"/>
            <a:chOff x="849474" y="1784877"/>
            <a:chExt cx="523737" cy="246221"/>
          </a:xfrm>
        </p:grpSpPr>
        <p:cxnSp>
          <p:nvCxnSpPr>
            <p:cNvPr id="17" name="Straight Connector 16">
              <a:extLst>
                <a:ext uri="{FF2B5EF4-FFF2-40B4-BE49-F238E27FC236}">
                  <a16:creationId xmlns:a16="http://schemas.microsoft.com/office/drawing/2014/main" id="{D7C984C8-6C41-50DB-EE31-5220FAB61B9F}"/>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FBA02836-075E-8406-9DA6-CBAC61167592}"/>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grpSp>
      <p:grpSp>
        <p:nvGrpSpPr>
          <p:cNvPr id="20" name="Group 19">
            <a:extLst>
              <a:ext uri="{FF2B5EF4-FFF2-40B4-BE49-F238E27FC236}">
                <a16:creationId xmlns:a16="http://schemas.microsoft.com/office/drawing/2014/main" id="{97DEDAB5-C7DF-9F6C-B4DE-F3202235EF09}"/>
              </a:ext>
            </a:extLst>
          </p:cNvPr>
          <p:cNvGrpSpPr/>
          <p:nvPr/>
        </p:nvGrpSpPr>
        <p:grpSpPr>
          <a:xfrm>
            <a:off x="1069932" y="1974988"/>
            <a:ext cx="523737" cy="246221"/>
            <a:chOff x="849474" y="1784877"/>
            <a:chExt cx="523737" cy="246221"/>
          </a:xfrm>
        </p:grpSpPr>
        <p:cxnSp>
          <p:nvCxnSpPr>
            <p:cNvPr id="21" name="Straight Connector 20">
              <a:extLst>
                <a:ext uri="{FF2B5EF4-FFF2-40B4-BE49-F238E27FC236}">
                  <a16:creationId xmlns:a16="http://schemas.microsoft.com/office/drawing/2014/main" id="{C559F6DD-F644-56F4-9FCA-7A0D81A5EEF7}"/>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C99D9CDA-0469-50BD-9734-325BB3B4AC13}"/>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grpSp>
      <p:grpSp>
        <p:nvGrpSpPr>
          <p:cNvPr id="23" name="Group 22">
            <a:extLst>
              <a:ext uri="{FF2B5EF4-FFF2-40B4-BE49-F238E27FC236}">
                <a16:creationId xmlns:a16="http://schemas.microsoft.com/office/drawing/2014/main" id="{CE6699A5-E84B-C418-98E7-7CEB8D47262C}"/>
              </a:ext>
            </a:extLst>
          </p:cNvPr>
          <p:cNvGrpSpPr/>
          <p:nvPr/>
        </p:nvGrpSpPr>
        <p:grpSpPr>
          <a:xfrm>
            <a:off x="1069932" y="2352735"/>
            <a:ext cx="523737" cy="246221"/>
            <a:chOff x="849474" y="1784877"/>
            <a:chExt cx="523737" cy="246221"/>
          </a:xfrm>
        </p:grpSpPr>
        <p:cxnSp>
          <p:nvCxnSpPr>
            <p:cNvPr id="24" name="Straight Connector 23">
              <a:extLst>
                <a:ext uri="{FF2B5EF4-FFF2-40B4-BE49-F238E27FC236}">
                  <a16:creationId xmlns:a16="http://schemas.microsoft.com/office/drawing/2014/main" id="{AC9AB3DF-3B14-E8BD-0B35-EE5FBC39312E}"/>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D63CCE73-B9C8-523E-E4B8-2212DB6AF3F7}"/>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grpSp>
        <p:nvGrpSpPr>
          <p:cNvPr id="26" name="Group 25">
            <a:extLst>
              <a:ext uri="{FF2B5EF4-FFF2-40B4-BE49-F238E27FC236}">
                <a16:creationId xmlns:a16="http://schemas.microsoft.com/office/drawing/2014/main" id="{DCC9B905-E039-F294-CA39-866D53448123}"/>
              </a:ext>
            </a:extLst>
          </p:cNvPr>
          <p:cNvGrpSpPr/>
          <p:nvPr/>
        </p:nvGrpSpPr>
        <p:grpSpPr>
          <a:xfrm>
            <a:off x="1069932" y="2754609"/>
            <a:ext cx="523737" cy="246221"/>
            <a:chOff x="849474" y="1784877"/>
            <a:chExt cx="523737" cy="246221"/>
          </a:xfrm>
        </p:grpSpPr>
        <p:cxnSp>
          <p:nvCxnSpPr>
            <p:cNvPr id="27" name="Straight Connector 26">
              <a:extLst>
                <a:ext uri="{FF2B5EF4-FFF2-40B4-BE49-F238E27FC236}">
                  <a16:creationId xmlns:a16="http://schemas.microsoft.com/office/drawing/2014/main" id="{DA464684-72E0-689C-708C-D903B628E1F3}"/>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9CBE052-E32A-DFA7-50A0-ABCF731D018C}"/>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grpSp>
      <p:grpSp>
        <p:nvGrpSpPr>
          <p:cNvPr id="29" name="Group 28">
            <a:extLst>
              <a:ext uri="{FF2B5EF4-FFF2-40B4-BE49-F238E27FC236}">
                <a16:creationId xmlns:a16="http://schemas.microsoft.com/office/drawing/2014/main" id="{3201A6ED-DF00-133E-ADD0-F68B01CC50D2}"/>
              </a:ext>
            </a:extLst>
          </p:cNvPr>
          <p:cNvGrpSpPr/>
          <p:nvPr/>
        </p:nvGrpSpPr>
        <p:grpSpPr>
          <a:xfrm>
            <a:off x="1066112" y="3149779"/>
            <a:ext cx="523737" cy="246221"/>
            <a:chOff x="849474" y="1784877"/>
            <a:chExt cx="523737" cy="246221"/>
          </a:xfrm>
        </p:grpSpPr>
        <p:cxnSp>
          <p:nvCxnSpPr>
            <p:cNvPr id="30" name="Straight Connector 29">
              <a:extLst>
                <a:ext uri="{FF2B5EF4-FFF2-40B4-BE49-F238E27FC236}">
                  <a16:creationId xmlns:a16="http://schemas.microsoft.com/office/drawing/2014/main" id="{9DFC60B8-0896-E87D-1BB4-BBBBE913B0CD}"/>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18438405-2FAB-6E4A-3BD4-1BAB34A82F8A}"/>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grpSp>
      <p:grpSp>
        <p:nvGrpSpPr>
          <p:cNvPr id="32" name="Group 31">
            <a:extLst>
              <a:ext uri="{FF2B5EF4-FFF2-40B4-BE49-F238E27FC236}">
                <a16:creationId xmlns:a16="http://schemas.microsoft.com/office/drawing/2014/main" id="{BD1B3A4E-BC40-F940-C935-36606E4281EB}"/>
              </a:ext>
            </a:extLst>
          </p:cNvPr>
          <p:cNvGrpSpPr/>
          <p:nvPr/>
        </p:nvGrpSpPr>
        <p:grpSpPr>
          <a:xfrm>
            <a:off x="1066112" y="3556362"/>
            <a:ext cx="523737" cy="246221"/>
            <a:chOff x="849474" y="1784877"/>
            <a:chExt cx="523737" cy="246221"/>
          </a:xfrm>
        </p:grpSpPr>
        <p:cxnSp>
          <p:nvCxnSpPr>
            <p:cNvPr id="33" name="Straight Connector 32">
              <a:extLst>
                <a:ext uri="{FF2B5EF4-FFF2-40B4-BE49-F238E27FC236}">
                  <a16:creationId xmlns:a16="http://schemas.microsoft.com/office/drawing/2014/main" id="{52AAFA79-98E9-1C45-F0D6-341A90839DFA}"/>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0E6C0F8B-85D5-746B-91FF-4D456C5CC909}"/>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grpSp>
      <p:grpSp>
        <p:nvGrpSpPr>
          <p:cNvPr id="35" name="Group 34">
            <a:extLst>
              <a:ext uri="{FF2B5EF4-FFF2-40B4-BE49-F238E27FC236}">
                <a16:creationId xmlns:a16="http://schemas.microsoft.com/office/drawing/2014/main" id="{1578D59E-5C00-D118-E314-6123F6C426B8}"/>
              </a:ext>
            </a:extLst>
          </p:cNvPr>
          <p:cNvGrpSpPr/>
          <p:nvPr/>
        </p:nvGrpSpPr>
        <p:grpSpPr>
          <a:xfrm>
            <a:off x="1070004" y="3942990"/>
            <a:ext cx="523737" cy="246221"/>
            <a:chOff x="849474" y="1784877"/>
            <a:chExt cx="523737" cy="246221"/>
          </a:xfrm>
        </p:grpSpPr>
        <p:cxnSp>
          <p:nvCxnSpPr>
            <p:cNvPr id="36" name="Straight Connector 35">
              <a:extLst>
                <a:ext uri="{FF2B5EF4-FFF2-40B4-BE49-F238E27FC236}">
                  <a16:creationId xmlns:a16="http://schemas.microsoft.com/office/drawing/2014/main" id="{6A024587-54B1-756E-DC0F-6B5E74DE3186}"/>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B8AAE21C-1E50-397F-1F61-E7B3CCFC0476}"/>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grpSp>
        <p:nvGrpSpPr>
          <p:cNvPr id="38" name="Group 37">
            <a:extLst>
              <a:ext uri="{FF2B5EF4-FFF2-40B4-BE49-F238E27FC236}">
                <a16:creationId xmlns:a16="http://schemas.microsoft.com/office/drawing/2014/main" id="{132731A8-3048-19A8-1109-EB9316D55CD9}"/>
              </a:ext>
            </a:extLst>
          </p:cNvPr>
          <p:cNvGrpSpPr/>
          <p:nvPr/>
        </p:nvGrpSpPr>
        <p:grpSpPr>
          <a:xfrm>
            <a:off x="1066112" y="4356306"/>
            <a:ext cx="523737" cy="246221"/>
            <a:chOff x="849474" y="1784877"/>
            <a:chExt cx="523737" cy="246221"/>
          </a:xfrm>
        </p:grpSpPr>
        <p:cxnSp>
          <p:nvCxnSpPr>
            <p:cNvPr id="39" name="Straight Connector 38">
              <a:extLst>
                <a:ext uri="{FF2B5EF4-FFF2-40B4-BE49-F238E27FC236}">
                  <a16:creationId xmlns:a16="http://schemas.microsoft.com/office/drawing/2014/main" id="{483711BD-8E30-B593-582D-9A8FC40186C5}"/>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E6E98A30-6290-75C7-5C91-9E1737D7D95F}"/>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grpSp>
      <p:grpSp>
        <p:nvGrpSpPr>
          <p:cNvPr id="41" name="Group 40">
            <a:extLst>
              <a:ext uri="{FF2B5EF4-FFF2-40B4-BE49-F238E27FC236}">
                <a16:creationId xmlns:a16="http://schemas.microsoft.com/office/drawing/2014/main" id="{C1CA8915-14C1-4B24-1044-AFDC28B70C26}"/>
              </a:ext>
            </a:extLst>
          </p:cNvPr>
          <p:cNvGrpSpPr/>
          <p:nvPr/>
        </p:nvGrpSpPr>
        <p:grpSpPr>
          <a:xfrm>
            <a:off x="1059300" y="4764736"/>
            <a:ext cx="523737" cy="246221"/>
            <a:chOff x="849474" y="1784877"/>
            <a:chExt cx="523737" cy="246221"/>
          </a:xfrm>
        </p:grpSpPr>
        <p:cxnSp>
          <p:nvCxnSpPr>
            <p:cNvPr id="42" name="Straight Connector 41">
              <a:extLst>
                <a:ext uri="{FF2B5EF4-FFF2-40B4-BE49-F238E27FC236}">
                  <a16:creationId xmlns:a16="http://schemas.microsoft.com/office/drawing/2014/main" id="{61554484-62F3-2E25-C4ED-20C99E0376E3}"/>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63CCB7C7-2C6D-AFC9-33C8-17225360FE9B}"/>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44" name="Group 43">
            <a:extLst>
              <a:ext uri="{FF2B5EF4-FFF2-40B4-BE49-F238E27FC236}">
                <a16:creationId xmlns:a16="http://schemas.microsoft.com/office/drawing/2014/main" id="{F610BB89-AE36-5CA3-A308-8A4EB1EE5935}"/>
              </a:ext>
            </a:extLst>
          </p:cNvPr>
          <p:cNvGrpSpPr/>
          <p:nvPr/>
        </p:nvGrpSpPr>
        <p:grpSpPr>
          <a:xfrm>
            <a:off x="1063192" y="5151364"/>
            <a:ext cx="523737" cy="246221"/>
            <a:chOff x="849474" y="1784877"/>
            <a:chExt cx="523737" cy="246221"/>
          </a:xfrm>
        </p:grpSpPr>
        <p:cxnSp>
          <p:nvCxnSpPr>
            <p:cNvPr id="45" name="Straight Connector 44">
              <a:extLst>
                <a:ext uri="{FF2B5EF4-FFF2-40B4-BE49-F238E27FC236}">
                  <a16:creationId xmlns:a16="http://schemas.microsoft.com/office/drawing/2014/main" id="{544FDB64-8FBC-0703-9FF8-DD50F4382202}"/>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8491349E-9D76-78F7-1EBD-992A2CB2FAA4}"/>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grpSp>
      <p:grpSp>
        <p:nvGrpSpPr>
          <p:cNvPr id="47" name="Group 46">
            <a:extLst>
              <a:ext uri="{FF2B5EF4-FFF2-40B4-BE49-F238E27FC236}">
                <a16:creationId xmlns:a16="http://schemas.microsoft.com/office/drawing/2014/main" id="{2494F052-EDF3-B8D5-12B7-2FD25AFF21DD}"/>
              </a:ext>
            </a:extLst>
          </p:cNvPr>
          <p:cNvGrpSpPr/>
          <p:nvPr/>
        </p:nvGrpSpPr>
        <p:grpSpPr>
          <a:xfrm>
            <a:off x="1059300" y="5564680"/>
            <a:ext cx="523737" cy="246221"/>
            <a:chOff x="849474" y="1784877"/>
            <a:chExt cx="523737" cy="246221"/>
          </a:xfrm>
        </p:grpSpPr>
        <p:cxnSp>
          <p:nvCxnSpPr>
            <p:cNvPr id="48" name="Straight Connector 47">
              <a:extLst>
                <a:ext uri="{FF2B5EF4-FFF2-40B4-BE49-F238E27FC236}">
                  <a16:creationId xmlns:a16="http://schemas.microsoft.com/office/drawing/2014/main" id="{9499F418-5AA8-D61D-A5A8-5444512C930A}"/>
                </a:ext>
              </a:extLst>
            </p:cNvPr>
            <p:cNvCxnSpPr/>
            <p:nvPr/>
          </p:nvCxnSpPr>
          <p:spPr bwMode="auto">
            <a:xfrm>
              <a:off x="1281771" y="1917031"/>
              <a:ext cx="91440"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8D312070-68D1-389F-224E-3FE4E03F3F76}"/>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50" name="TextBox 49">
            <a:extLst>
              <a:ext uri="{FF2B5EF4-FFF2-40B4-BE49-F238E27FC236}">
                <a16:creationId xmlns:a16="http://schemas.microsoft.com/office/drawing/2014/main" id="{F671663B-68BD-23B2-46D2-8B7742F15BC8}"/>
              </a:ext>
            </a:extLst>
          </p:cNvPr>
          <p:cNvSpPr txBox="1"/>
          <p:nvPr/>
        </p:nvSpPr>
        <p:spPr bwMode="auto">
          <a:xfrm>
            <a:off x="1508841" y="574964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a:t>
            </a:r>
          </a:p>
        </p:txBody>
      </p:sp>
      <p:sp>
        <p:nvSpPr>
          <p:cNvPr id="51" name="TextBox 50">
            <a:extLst>
              <a:ext uri="{FF2B5EF4-FFF2-40B4-BE49-F238E27FC236}">
                <a16:creationId xmlns:a16="http://schemas.microsoft.com/office/drawing/2014/main" id="{EF84B243-9E1D-3DCF-D82E-07DB388DF29A}"/>
              </a:ext>
            </a:extLst>
          </p:cNvPr>
          <p:cNvSpPr txBox="1"/>
          <p:nvPr/>
        </p:nvSpPr>
        <p:spPr bwMode="auto">
          <a:xfrm>
            <a:off x="1895418" y="5759375"/>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2" name="TextBox 51">
            <a:extLst>
              <a:ext uri="{FF2B5EF4-FFF2-40B4-BE49-F238E27FC236}">
                <a16:creationId xmlns:a16="http://schemas.microsoft.com/office/drawing/2014/main" id="{8A6BC0C9-74FC-EFAB-712D-AEC56A1B4B9B}"/>
              </a:ext>
            </a:extLst>
          </p:cNvPr>
          <p:cNvSpPr txBox="1"/>
          <p:nvPr/>
        </p:nvSpPr>
        <p:spPr bwMode="auto">
          <a:xfrm>
            <a:off x="3057456" y="5764291"/>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3" name="TextBox 52">
            <a:extLst>
              <a:ext uri="{FF2B5EF4-FFF2-40B4-BE49-F238E27FC236}">
                <a16:creationId xmlns:a16="http://schemas.microsoft.com/office/drawing/2014/main" id="{DA1494B8-E6A5-5F5B-80D9-495401A283A8}"/>
              </a:ext>
            </a:extLst>
          </p:cNvPr>
          <p:cNvSpPr txBox="1"/>
          <p:nvPr/>
        </p:nvSpPr>
        <p:spPr bwMode="auto">
          <a:xfrm>
            <a:off x="4266750" y="5764291"/>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4" name="TextBox 53">
            <a:extLst>
              <a:ext uri="{FF2B5EF4-FFF2-40B4-BE49-F238E27FC236}">
                <a16:creationId xmlns:a16="http://schemas.microsoft.com/office/drawing/2014/main" id="{F13B64AF-A382-8A86-E9FD-7A38F184EFC2}"/>
              </a:ext>
            </a:extLst>
          </p:cNvPr>
          <p:cNvSpPr txBox="1"/>
          <p:nvPr/>
        </p:nvSpPr>
        <p:spPr bwMode="auto">
          <a:xfrm>
            <a:off x="5428788" y="5767676"/>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5" name="TextBox 54">
            <a:extLst>
              <a:ext uri="{FF2B5EF4-FFF2-40B4-BE49-F238E27FC236}">
                <a16:creationId xmlns:a16="http://schemas.microsoft.com/office/drawing/2014/main" id="{B5D389FA-FC4C-8B5A-011A-47E54B85B511}"/>
              </a:ext>
            </a:extLst>
          </p:cNvPr>
          <p:cNvSpPr txBox="1"/>
          <p:nvPr/>
        </p:nvSpPr>
        <p:spPr bwMode="auto">
          <a:xfrm>
            <a:off x="4339432" y="5295598"/>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38C25E8B-1427-89F9-1B10-C41C4083108A}"/>
              </a:ext>
            </a:extLst>
          </p:cNvPr>
          <p:cNvSpPr txBox="1"/>
          <p:nvPr/>
        </p:nvSpPr>
        <p:spPr bwMode="auto">
          <a:xfrm>
            <a:off x="5505906" y="354500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23.8</a:t>
            </a:r>
          </a:p>
        </p:txBody>
      </p:sp>
      <p:sp>
        <p:nvSpPr>
          <p:cNvPr id="57" name="TextBox 56">
            <a:extLst>
              <a:ext uri="{FF2B5EF4-FFF2-40B4-BE49-F238E27FC236}">
                <a16:creationId xmlns:a16="http://schemas.microsoft.com/office/drawing/2014/main" id="{71F9596B-B3E7-7676-1710-1AE63EE5C011}"/>
              </a:ext>
            </a:extLst>
          </p:cNvPr>
          <p:cNvSpPr txBox="1"/>
          <p:nvPr/>
        </p:nvSpPr>
        <p:spPr bwMode="auto">
          <a:xfrm>
            <a:off x="3167570" y="314977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28.6</a:t>
            </a:r>
          </a:p>
        </p:txBody>
      </p:sp>
      <p:sp>
        <p:nvSpPr>
          <p:cNvPr id="58" name="TextBox 57">
            <a:extLst>
              <a:ext uri="{FF2B5EF4-FFF2-40B4-BE49-F238E27FC236}">
                <a16:creationId xmlns:a16="http://schemas.microsoft.com/office/drawing/2014/main" id="{D61ED550-ED8F-9CAB-5FF2-49B8AB7B1BCA}"/>
              </a:ext>
            </a:extLst>
          </p:cNvPr>
          <p:cNvSpPr txBox="1"/>
          <p:nvPr/>
        </p:nvSpPr>
        <p:spPr bwMode="auto">
          <a:xfrm>
            <a:off x="1986370" y="1988824"/>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42.9</a:t>
            </a:r>
          </a:p>
        </p:txBody>
      </p:sp>
      <p:cxnSp>
        <p:nvCxnSpPr>
          <p:cNvPr id="59" name="Straight Connector 58">
            <a:extLst>
              <a:ext uri="{FF2B5EF4-FFF2-40B4-BE49-F238E27FC236}">
                <a16:creationId xmlns:a16="http://schemas.microsoft.com/office/drawing/2014/main" id="{5A36C024-2D2E-7040-8A75-25F7A6404C66}"/>
              </a:ext>
            </a:extLst>
          </p:cNvPr>
          <p:cNvCxnSpPr>
            <a:cxnSpLocks/>
          </p:cNvCxnSpPr>
          <p:nvPr/>
        </p:nvCxnSpPr>
        <p:spPr bwMode="auto">
          <a:xfrm rot="16200000">
            <a:off x="2121484" y="57411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E473B9C-848D-27EB-ED6F-FDDB70ED7A5F}"/>
              </a:ext>
            </a:extLst>
          </p:cNvPr>
          <p:cNvCxnSpPr>
            <a:cxnSpLocks/>
          </p:cNvCxnSpPr>
          <p:nvPr/>
        </p:nvCxnSpPr>
        <p:spPr bwMode="auto">
          <a:xfrm rot="16200000">
            <a:off x="3296625" y="57411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71B072C-E782-581E-DCC8-7076F480C166}"/>
              </a:ext>
            </a:extLst>
          </p:cNvPr>
          <p:cNvCxnSpPr>
            <a:cxnSpLocks/>
          </p:cNvCxnSpPr>
          <p:nvPr/>
        </p:nvCxnSpPr>
        <p:spPr bwMode="auto">
          <a:xfrm rot="16200000">
            <a:off x="4510769" y="57411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3581554-8979-4080-7B7D-F587E273D495}"/>
              </a:ext>
            </a:extLst>
          </p:cNvPr>
          <p:cNvCxnSpPr>
            <a:cxnSpLocks/>
          </p:cNvCxnSpPr>
          <p:nvPr/>
        </p:nvCxnSpPr>
        <p:spPr bwMode="auto">
          <a:xfrm rot="16200000">
            <a:off x="5651686" y="5732221"/>
            <a:ext cx="91440" cy="0"/>
          </a:xfrm>
          <a:prstGeom prst="line">
            <a:avLst/>
          </a:prstGeom>
          <a:noFill/>
          <a:ln w="28575" cap="flat" cmpd="sng" algn="ctr">
            <a:solidFill>
              <a:schemeClr val="bg1"/>
            </a:solidFill>
            <a:prstDash val="solid"/>
            <a:round/>
            <a:headEnd type="none" w="med" len="med"/>
            <a:tailEnd type="none" w="med" len="med"/>
          </a:ln>
          <a:effectLst/>
        </p:spPr>
      </p:cxnSp>
      <p:sp>
        <p:nvSpPr>
          <p:cNvPr id="63" name="Rectangle 62">
            <a:extLst>
              <a:ext uri="{FF2B5EF4-FFF2-40B4-BE49-F238E27FC236}">
                <a16:creationId xmlns:a16="http://schemas.microsoft.com/office/drawing/2014/main" id="{8C0F024F-B5EE-ED9F-193C-D41E36892D29}"/>
              </a:ext>
            </a:extLst>
          </p:cNvPr>
          <p:cNvSpPr/>
          <p:nvPr/>
        </p:nvSpPr>
        <p:spPr bwMode="auto">
          <a:xfrm>
            <a:off x="1773335" y="4169655"/>
            <a:ext cx="785872" cy="1525749"/>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19.0</a:t>
            </a:r>
          </a:p>
        </p:txBody>
      </p:sp>
      <p:sp>
        <p:nvSpPr>
          <p:cNvPr id="31744" name="Rectangle 31743">
            <a:extLst>
              <a:ext uri="{FF2B5EF4-FFF2-40B4-BE49-F238E27FC236}">
                <a16:creationId xmlns:a16="http://schemas.microsoft.com/office/drawing/2014/main" id="{9651DB77-869D-CAE5-05D8-943002EFF31A}"/>
              </a:ext>
            </a:extLst>
          </p:cNvPr>
          <p:cNvSpPr/>
          <p:nvPr/>
        </p:nvSpPr>
        <p:spPr bwMode="auto">
          <a:xfrm>
            <a:off x="1769053" y="2235046"/>
            <a:ext cx="785872" cy="1942668"/>
          </a:xfrm>
          <a:prstGeom prst="rect">
            <a:avLst/>
          </a:prstGeom>
          <a:solidFill>
            <a:srgbClr val="015873">
              <a:alpha val="25098"/>
            </a:srgbClr>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23.9</a:t>
            </a:r>
          </a:p>
        </p:txBody>
      </p:sp>
      <p:sp>
        <p:nvSpPr>
          <p:cNvPr id="31745" name="Rectangle 31744">
            <a:extLst>
              <a:ext uri="{FF2B5EF4-FFF2-40B4-BE49-F238E27FC236}">
                <a16:creationId xmlns:a16="http://schemas.microsoft.com/office/drawing/2014/main" id="{D5DBB5CE-ACDC-4026-DA5B-1D80B2E2D647}"/>
              </a:ext>
            </a:extLst>
          </p:cNvPr>
          <p:cNvSpPr/>
          <p:nvPr/>
        </p:nvSpPr>
        <p:spPr bwMode="auto">
          <a:xfrm>
            <a:off x="2949409" y="3396000"/>
            <a:ext cx="785872" cy="2290500"/>
          </a:xfrm>
          <a:prstGeom prst="rect">
            <a:avLst/>
          </a:prstGeom>
          <a:solidFill>
            <a:schemeClr val="accent2"/>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28.6</a:t>
            </a:r>
          </a:p>
        </p:txBody>
      </p:sp>
      <p:sp>
        <p:nvSpPr>
          <p:cNvPr id="31747" name="Rectangle 31746">
            <a:extLst>
              <a:ext uri="{FF2B5EF4-FFF2-40B4-BE49-F238E27FC236}">
                <a16:creationId xmlns:a16="http://schemas.microsoft.com/office/drawing/2014/main" id="{40C97883-9173-A04F-0CA9-0689D0E78819}"/>
              </a:ext>
            </a:extLst>
          </p:cNvPr>
          <p:cNvSpPr/>
          <p:nvPr/>
        </p:nvSpPr>
        <p:spPr bwMode="auto">
          <a:xfrm>
            <a:off x="5308133" y="5295598"/>
            <a:ext cx="785872" cy="387637"/>
          </a:xfrm>
          <a:prstGeom prst="rect">
            <a:avLst/>
          </a:prstGeom>
          <a:solidFill>
            <a:schemeClr val="accent4"/>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4.8</a:t>
            </a:r>
          </a:p>
        </p:txBody>
      </p:sp>
      <p:sp>
        <p:nvSpPr>
          <p:cNvPr id="31748" name="Rectangle 31747">
            <a:extLst>
              <a:ext uri="{FF2B5EF4-FFF2-40B4-BE49-F238E27FC236}">
                <a16:creationId xmlns:a16="http://schemas.microsoft.com/office/drawing/2014/main" id="{7961450A-DA4A-0670-1A4A-6390774A9CCD}"/>
              </a:ext>
            </a:extLst>
          </p:cNvPr>
          <p:cNvSpPr/>
          <p:nvPr/>
        </p:nvSpPr>
        <p:spPr bwMode="auto">
          <a:xfrm>
            <a:off x="5304470" y="3783725"/>
            <a:ext cx="785872" cy="1510101"/>
          </a:xfrm>
          <a:prstGeom prst="rect">
            <a:avLst/>
          </a:prstGeom>
          <a:solidFill>
            <a:srgbClr val="00823B">
              <a:alpha val="25098"/>
            </a:srgbClr>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19.0</a:t>
            </a:r>
          </a:p>
        </p:txBody>
      </p:sp>
      <p:sp>
        <p:nvSpPr>
          <p:cNvPr id="31749" name="Rectangle 31748">
            <a:extLst>
              <a:ext uri="{FF2B5EF4-FFF2-40B4-BE49-F238E27FC236}">
                <a16:creationId xmlns:a16="http://schemas.microsoft.com/office/drawing/2014/main" id="{B19620CA-3F2A-7E17-3246-D5CFA790E069}"/>
              </a:ext>
            </a:extLst>
          </p:cNvPr>
          <p:cNvSpPr/>
          <p:nvPr/>
        </p:nvSpPr>
        <p:spPr bwMode="auto">
          <a:xfrm>
            <a:off x="3939092" y="2084923"/>
            <a:ext cx="182880" cy="9904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0" name="Rectangle 31749">
            <a:extLst>
              <a:ext uri="{FF2B5EF4-FFF2-40B4-BE49-F238E27FC236}">
                <a16:creationId xmlns:a16="http://schemas.microsoft.com/office/drawing/2014/main" id="{646629ED-A7AC-3BDA-D4A7-8CC4BF924D05}"/>
              </a:ext>
            </a:extLst>
          </p:cNvPr>
          <p:cNvSpPr/>
          <p:nvPr/>
        </p:nvSpPr>
        <p:spPr bwMode="auto">
          <a:xfrm>
            <a:off x="3944601" y="2294309"/>
            <a:ext cx="182880" cy="99041"/>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Rectangle 31750">
            <a:extLst>
              <a:ext uri="{FF2B5EF4-FFF2-40B4-BE49-F238E27FC236}">
                <a16:creationId xmlns:a16="http://schemas.microsoft.com/office/drawing/2014/main" id="{9B15F747-9C22-C9C9-161B-6337ADA99DD4}"/>
              </a:ext>
            </a:extLst>
          </p:cNvPr>
          <p:cNvSpPr/>
          <p:nvPr/>
        </p:nvSpPr>
        <p:spPr bwMode="auto">
          <a:xfrm>
            <a:off x="3948649" y="2511002"/>
            <a:ext cx="182880" cy="990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2" name="Rectangle 31751">
            <a:extLst>
              <a:ext uri="{FF2B5EF4-FFF2-40B4-BE49-F238E27FC236}">
                <a16:creationId xmlns:a16="http://schemas.microsoft.com/office/drawing/2014/main" id="{3631C0DA-147B-BB1A-14E6-5DD86C4215DE}"/>
              </a:ext>
            </a:extLst>
          </p:cNvPr>
          <p:cNvSpPr/>
          <p:nvPr/>
        </p:nvSpPr>
        <p:spPr bwMode="auto">
          <a:xfrm>
            <a:off x="3948649" y="2731634"/>
            <a:ext cx="182880" cy="99041"/>
          </a:xfrm>
          <a:prstGeom prst="rect">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3" name="Rectangle 31752">
            <a:extLst>
              <a:ext uri="{FF2B5EF4-FFF2-40B4-BE49-F238E27FC236}">
                <a16:creationId xmlns:a16="http://schemas.microsoft.com/office/drawing/2014/main" id="{DB4435C1-D48E-8057-BA55-1CDB8540F96F}"/>
              </a:ext>
            </a:extLst>
          </p:cNvPr>
          <p:cNvSpPr/>
          <p:nvPr/>
        </p:nvSpPr>
        <p:spPr bwMode="auto">
          <a:xfrm>
            <a:off x="4121814" y="2084923"/>
            <a:ext cx="182880" cy="99041"/>
          </a:xfrm>
          <a:prstGeom prst="rect">
            <a:avLst/>
          </a:prstGeom>
          <a:solidFill>
            <a:schemeClr val="accent1">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4" name="Rectangle 31753">
            <a:extLst>
              <a:ext uri="{FF2B5EF4-FFF2-40B4-BE49-F238E27FC236}">
                <a16:creationId xmlns:a16="http://schemas.microsoft.com/office/drawing/2014/main" id="{1CEA511C-2C80-1DBF-BC69-EAC58A66FE88}"/>
              </a:ext>
            </a:extLst>
          </p:cNvPr>
          <p:cNvSpPr/>
          <p:nvPr/>
        </p:nvSpPr>
        <p:spPr bwMode="auto">
          <a:xfrm>
            <a:off x="4127323" y="2294309"/>
            <a:ext cx="182880" cy="99041"/>
          </a:xfrm>
          <a:prstGeom prst="rect">
            <a:avLst/>
          </a:prstGeom>
          <a:solidFill>
            <a:schemeClr val="accent2">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5" name="Rectangle 31754">
            <a:extLst>
              <a:ext uri="{FF2B5EF4-FFF2-40B4-BE49-F238E27FC236}">
                <a16:creationId xmlns:a16="http://schemas.microsoft.com/office/drawing/2014/main" id="{8C04E823-B415-1F13-0668-06B7128ACB7E}"/>
              </a:ext>
            </a:extLst>
          </p:cNvPr>
          <p:cNvSpPr/>
          <p:nvPr/>
        </p:nvSpPr>
        <p:spPr bwMode="auto">
          <a:xfrm>
            <a:off x="4131371" y="2511002"/>
            <a:ext cx="182880" cy="99041"/>
          </a:xfrm>
          <a:prstGeom prst="rect">
            <a:avLst/>
          </a:prstGeom>
          <a:solidFill>
            <a:schemeClr val="accent3">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6" name="Rectangle 31755">
            <a:extLst>
              <a:ext uri="{FF2B5EF4-FFF2-40B4-BE49-F238E27FC236}">
                <a16:creationId xmlns:a16="http://schemas.microsoft.com/office/drawing/2014/main" id="{AE665F15-3F14-A58A-388C-7087C7F1630A}"/>
              </a:ext>
            </a:extLst>
          </p:cNvPr>
          <p:cNvSpPr/>
          <p:nvPr/>
        </p:nvSpPr>
        <p:spPr bwMode="auto">
          <a:xfrm>
            <a:off x="4131371" y="2731634"/>
            <a:ext cx="182880" cy="99041"/>
          </a:xfrm>
          <a:prstGeom prst="rect">
            <a:avLst/>
          </a:prstGeom>
          <a:solidFill>
            <a:schemeClr val="accent4">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00431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Safety Overview</a:t>
            </a:r>
            <a:endParaRPr lang="en-US" altLang="en-US" baseline="30000"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Reproduced with permission.</a:t>
            </a:r>
            <a:endParaRPr lang="en-US" altLang="en-US" sz="1200" b="0" dirty="0">
              <a:solidFill>
                <a:schemeClr val="bg2"/>
              </a:solidFill>
              <a:latin typeface="Calibri" panose="020F0502020204030204" pitchFamily="34" charset="0"/>
            </a:endParaRPr>
          </a:p>
        </p:txBody>
      </p:sp>
      <p:sp>
        <p:nvSpPr>
          <p:cNvPr id="6" name="Content Placeholder 3">
            <a:extLst>
              <a:ext uri="{FF2B5EF4-FFF2-40B4-BE49-F238E27FC236}">
                <a16:creationId xmlns:a16="http://schemas.microsoft.com/office/drawing/2014/main" id="{AF17F1A3-0028-FBAA-ECDD-7972DC670A3A}"/>
              </a:ext>
            </a:extLst>
          </p:cNvPr>
          <p:cNvSpPr txBox="1">
            <a:spLocks/>
          </p:cNvSpPr>
          <p:nvPr/>
        </p:nvSpPr>
        <p:spPr bwMode="auto">
          <a:xfrm>
            <a:off x="274479" y="5497381"/>
            <a:ext cx="11075696" cy="9216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dirty="0"/>
              <a:t>With longer median durations of exposure with asciminib 40 mg + imatinib (104.7 wk; range: 27-160) and asciminib 60 mg + imatinib (94.0 wk; range: 1-148) vs continued imatinib (53.4 wk; range: 50-142) and switch to nilotinib (78.9 wk; range: 1-146), more patients on asciminib add-on arms remained on treatment at data cutoff</a:t>
            </a:r>
          </a:p>
        </p:txBody>
      </p:sp>
      <p:sp>
        <p:nvSpPr>
          <p:cNvPr id="9" name="TextBox 8">
            <a:extLst>
              <a:ext uri="{FF2B5EF4-FFF2-40B4-BE49-F238E27FC236}">
                <a16:creationId xmlns:a16="http://schemas.microsoft.com/office/drawing/2014/main" id="{A5CB3D7D-B9C5-3907-7136-0F48B3B133F7}"/>
              </a:ext>
            </a:extLst>
          </p:cNvPr>
          <p:cNvSpPr txBox="1"/>
          <p:nvPr/>
        </p:nvSpPr>
        <p:spPr bwMode="auto">
          <a:xfrm>
            <a:off x="591152" y="4877904"/>
            <a:ext cx="1014174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400" b="0" dirty="0">
                <a:solidFill>
                  <a:srgbClr val="000000"/>
                </a:solidFill>
                <a:latin typeface="Calibri" panose="020F0502020204030204" pitchFamily="34" charset="0"/>
                <a:cs typeface="Calibri" panose="020F0502020204030204" pitchFamily="34" charset="0"/>
              </a:rPr>
              <a:t>*AEs leading to dose adjustments or dose interruptions in ≥2 patients included neutropenia (n = 2) in asciminib 40-mg add-on arm and Gilbert syndrome (n = 2) and abdominal pain upper (n = 2) in nilotinib arm.</a:t>
            </a:r>
          </a:p>
        </p:txBody>
      </p:sp>
      <p:sp>
        <p:nvSpPr>
          <p:cNvPr id="2" name="TextBox 1">
            <a:extLst>
              <a:ext uri="{FF2B5EF4-FFF2-40B4-BE49-F238E27FC236}">
                <a16:creationId xmlns:a16="http://schemas.microsoft.com/office/drawing/2014/main" id="{7160DCC5-B887-ADE6-999A-51621C7900D3}"/>
              </a:ext>
            </a:extLst>
          </p:cNvPr>
          <p:cNvSpPr txBox="1"/>
          <p:nvPr/>
        </p:nvSpPr>
        <p:spPr bwMode="auto">
          <a:xfrm>
            <a:off x="8580772" y="1455018"/>
            <a:ext cx="275101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40 mg + imatinib (n = 21)</a:t>
            </a:r>
            <a:br>
              <a:rPr lang="en-US" sz="1400" b="0" dirty="0">
                <a:solidFill>
                  <a:schemeClr val="bg1"/>
                </a:solidFill>
                <a:latin typeface="Calibri" panose="020F0502020204030204" pitchFamily="34" charset="0"/>
              </a:rPr>
            </a:b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60 mg + imatinib (n = 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Imatinib (n = 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Switch to nilotinib (n = 21)</a:t>
            </a:r>
          </a:p>
        </p:txBody>
      </p:sp>
      <p:sp>
        <p:nvSpPr>
          <p:cNvPr id="5" name="Rectangle 4">
            <a:extLst>
              <a:ext uri="{FF2B5EF4-FFF2-40B4-BE49-F238E27FC236}">
                <a16:creationId xmlns:a16="http://schemas.microsoft.com/office/drawing/2014/main" id="{49E81880-F7CD-5C2C-9974-F8F0B44A0DC8}"/>
              </a:ext>
            </a:extLst>
          </p:cNvPr>
          <p:cNvSpPr/>
          <p:nvPr/>
        </p:nvSpPr>
        <p:spPr bwMode="auto">
          <a:xfrm>
            <a:off x="8286925" y="1563030"/>
            <a:ext cx="182880" cy="9904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E201CF0B-B660-0515-3B84-FA8B323E8C53}"/>
              </a:ext>
            </a:extLst>
          </p:cNvPr>
          <p:cNvSpPr/>
          <p:nvPr/>
        </p:nvSpPr>
        <p:spPr bwMode="auto">
          <a:xfrm>
            <a:off x="8286924" y="1772420"/>
            <a:ext cx="182880" cy="99041"/>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D6C113D1-C415-03A3-00CC-30CCE3D2EDD2}"/>
              </a:ext>
            </a:extLst>
          </p:cNvPr>
          <p:cNvSpPr/>
          <p:nvPr/>
        </p:nvSpPr>
        <p:spPr bwMode="auto">
          <a:xfrm>
            <a:off x="8286924" y="1996367"/>
            <a:ext cx="182880" cy="990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5E8DBCED-DC2E-6A2F-B0F6-ADE82F6733D6}"/>
              </a:ext>
            </a:extLst>
          </p:cNvPr>
          <p:cNvSpPr/>
          <p:nvPr/>
        </p:nvSpPr>
        <p:spPr bwMode="auto">
          <a:xfrm>
            <a:off x="8286924" y="2204683"/>
            <a:ext cx="182880" cy="99041"/>
          </a:xfrm>
          <a:prstGeom prst="rect">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053DD99F-EB45-66F6-9F46-0897842A7905}"/>
              </a:ext>
            </a:extLst>
          </p:cNvPr>
          <p:cNvSpPr/>
          <p:nvPr/>
        </p:nvSpPr>
        <p:spPr bwMode="auto">
          <a:xfrm>
            <a:off x="8471257" y="1563030"/>
            <a:ext cx="182880" cy="99041"/>
          </a:xfrm>
          <a:prstGeom prst="rect">
            <a:avLst/>
          </a:prstGeom>
          <a:solidFill>
            <a:schemeClr val="accent1">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DCEECFB1-7E3F-5841-D338-A8696B926EC8}"/>
              </a:ext>
            </a:extLst>
          </p:cNvPr>
          <p:cNvSpPr/>
          <p:nvPr/>
        </p:nvSpPr>
        <p:spPr bwMode="auto">
          <a:xfrm>
            <a:off x="8471257" y="1772420"/>
            <a:ext cx="182880" cy="99041"/>
          </a:xfrm>
          <a:prstGeom prst="rect">
            <a:avLst/>
          </a:prstGeom>
          <a:solidFill>
            <a:schemeClr val="accent2">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D8151F82-FB34-A04D-4203-949B448C6965}"/>
              </a:ext>
            </a:extLst>
          </p:cNvPr>
          <p:cNvSpPr/>
          <p:nvPr/>
        </p:nvSpPr>
        <p:spPr bwMode="auto">
          <a:xfrm>
            <a:off x="8471257" y="1996367"/>
            <a:ext cx="182880" cy="99041"/>
          </a:xfrm>
          <a:prstGeom prst="rect">
            <a:avLst/>
          </a:prstGeom>
          <a:solidFill>
            <a:schemeClr val="accent3">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BE21151A-BB42-A6C0-B1E6-F35A8230902E}"/>
              </a:ext>
            </a:extLst>
          </p:cNvPr>
          <p:cNvSpPr/>
          <p:nvPr/>
        </p:nvSpPr>
        <p:spPr bwMode="auto">
          <a:xfrm>
            <a:off x="8471257" y="2204683"/>
            <a:ext cx="182880" cy="99041"/>
          </a:xfrm>
          <a:prstGeom prst="rect">
            <a:avLst/>
          </a:prstGeom>
          <a:solidFill>
            <a:schemeClr val="accent4">
              <a:alpha val="25098"/>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7DC32479-691A-9036-38EA-4BE00CC845CE}"/>
              </a:ext>
            </a:extLst>
          </p:cNvPr>
          <p:cNvSpPr txBox="1"/>
          <p:nvPr/>
        </p:nvSpPr>
        <p:spPr bwMode="auto">
          <a:xfrm>
            <a:off x="7624061" y="1264717"/>
            <a:ext cx="1722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All grades  Grade ≥3 </a:t>
            </a:r>
          </a:p>
        </p:txBody>
      </p:sp>
      <p:grpSp>
        <p:nvGrpSpPr>
          <p:cNvPr id="17" name="Group 16">
            <a:extLst>
              <a:ext uri="{FF2B5EF4-FFF2-40B4-BE49-F238E27FC236}">
                <a16:creationId xmlns:a16="http://schemas.microsoft.com/office/drawing/2014/main" id="{E52EDD16-3431-1852-8F15-4DBE7988BCE6}"/>
              </a:ext>
            </a:extLst>
          </p:cNvPr>
          <p:cNvGrpSpPr/>
          <p:nvPr/>
        </p:nvGrpSpPr>
        <p:grpSpPr>
          <a:xfrm>
            <a:off x="651844" y="1630529"/>
            <a:ext cx="523737" cy="246221"/>
            <a:chOff x="849474" y="1784877"/>
            <a:chExt cx="523737" cy="246221"/>
          </a:xfrm>
        </p:grpSpPr>
        <p:cxnSp>
          <p:nvCxnSpPr>
            <p:cNvPr id="18" name="Straight Connector 17">
              <a:extLst>
                <a:ext uri="{FF2B5EF4-FFF2-40B4-BE49-F238E27FC236}">
                  <a16:creationId xmlns:a16="http://schemas.microsoft.com/office/drawing/2014/main" id="{00E59D05-ED83-20FB-B1D5-A5DED9448AF2}"/>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3E4D14EB-6F28-FFF1-8243-216981A6A457}"/>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grpSp>
        <p:nvGrpSpPr>
          <p:cNvPr id="20" name="Group 19">
            <a:extLst>
              <a:ext uri="{FF2B5EF4-FFF2-40B4-BE49-F238E27FC236}">
                <a16:creationId xmlns:a16="http://schemas.microsoft.com/office/drawing/2014/main" id="{AC7D6DE7-72F6-B375-0C8E-352226136670}"/>
              </a:ext>
            </a:extLst>
          </p:cNvPr>
          <p:cNvGrpSpPr/>
          <p:nvPr/>
        </p:nvGrpSpPr>
        <p:grpSpPr>
          <a:xfrm>
            <a:off x="651844" y="2141549"/>
            <a:ext cx="523737" cy="246221"/>
            <a:chOff x="849474" y="1784877"/>
            <a:chExt cx="523737" cy="246221"/>
          </a:xfrm>
        </p:grpSpPr>
        <p:cxnSp>
          <p:nvCxnSpPr>
            <p:cNvPr id="21" name="Straight Connector 20">
              <a:extLst>
                <a:ext uri="{FF2B5EF4-FFF2-40B4-BE49-F238E27FC236}">
                  <a16:creationId xmlns:a16="http://schemas.microsoft.com/office/drawing/2014/main" id="{6BAECD34-5C7A-681C-22AB-0FDA5DDDACEC}"/>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289DAA00-532B-AE6B-E832-8D5D014EDE2F}"/>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grpSp>
        <p:nvGrpSpPr>
          <p:cNvPr id="23" name="Group 22">
            <a:extLst>
              <a:ext uri="{FF2B5EF4-FFF2-40B4-BE49-F238E27FC236}">
                <a16:creationId xmlns:a16="http://schemas.microsoft.com/office/drawing/2014/main" id="{D1AFC5F6-0490-361C-390B-EF8FD338C46D}"/>
              </a:ext>
            </a:extLst>
          </p:cNvPr>
          <p:cNvGrpSpPr/>
          <p:nvPr/>
        </p:nvGrpSpPr>
        <p:grpSpPr>
          <a:xfrm>
            <a:off x="651844" y="2674166"/>
            <a:ext cx="523737" cy="246221"/>
            <a:chOff x="849474" y="1784877"/>
            <a:chExt cx="523737" cy="246221"/>
          </a:xfrm>
        </p:grpSpPr>
        <p:cxnSp>
          <p:nvCxnSpPr>
            <p:cNvPr id="24" name="Straight Connector 23">
              <a:extLst>
                <a:ext uri="{FF2B5EF4-FFF2-40B4-BE49-F238E27FC236}">
                  <a16:creationId xmlns:a16="http://schemas.microsoft.com/office/drawing/2014/main" id="{145BFB27-7601-CADA-E52A-2B7F81EAA7DC}"/>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479C45C0-9B3D-A8D9-72A7-6FE2E97DDABF}"/>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grpSp>
        <p:nvGrpSpPr>
          <p:cNvPr id="26" name="Group 25">
            <a:extLst>
              <a:ext uri="{FF2B5EF4-FFF2-40B4-BE49-F238E27FC236}">
                <a16:creationId xmlns:a16="http://schemas.microsoft.com/office/drawing/2014/main" id="{F1CAEEEF-C932-1F19-3119-FBC8CBE7F4A4}"/>
              </a:ext>
            </a:extLst>
          </p:cNvPr>
          <p:cNvGrpSpPr/>
          <p:nvPr/>
        </p:nvGrpSpPr>
        <p:grpSpPr>
          <a:xfrm>
            <a:off x="651844" y="3211492"/>
            <a:ext cx="523737" cy="246221"/>
            <a:chOff x="849474" y="1784877"/>
            <a:chExt cx="523737" cy="246221"/>
          </a:xfrm>
        </p:grpSpPr>
        <p:cxnSp>
          <p:nvCxnSpPr>
            <p:cNvPr id="27" name="Straight Connector 26">
              <a:extLst>
                <a:ext uri="{FF2B5EF4-FFF2-40B4-BE49-F238E27FC236}">
                  <a16:creationId xmlns:a16="http://schemas.microsoft.com/office/drawing/2014/main" id="{C7AEA273-C7D3-0430-F0F7-09FBBCCF8539}"/>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ACD56A02-1386-8F6E-5615-7927CD8954BF}"/>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grpSp>
        <p:nvGrpSpPr>
          <p:cNvPr id="29" name="Group 28">
            <a:extLst>
              <a:ext uri="{FF2B5EF4-FFF2-40B4-BE49-F238E27FC236}">
                <a16:creationId xmlns:a16="http://schemas.microsoft.com/office/drawing/2014/main" id="{FBD5C419-533E-5AC0-A145-6642AC556B27}"/>
              </a:ext>
            </a:extLst>
          </p:cNvPr>
          <p:cNvGrpSpPr/>
          <p:nvPr/>
        </p:nvGrpSpPr>
        <p:grpSpPr>
          <a:xfrm>
            <a:off x="651844" y="3741107"/>
            <a:ext cx="523737" cy="246221"/>
            <a:chOff x="849474" y="1784877"/>
            <a:chExt cx="523737" cy="246221"/>
          </a:xfrm>
        </p:grpSpPr>
        <p:cxnSp>
          <p:nvCxnSpPr>
            <p:cNvPr id="30" name="Straight Connector 29">
              <a:extLst>
                <a:ext uri="{FF2B5EF4-FFF2-40B4-BE49-F238E27FC236}">
                  <a16:creationId xmlns:a16="http://schemas.microsoft.com/office/drawing/2014/main" id="{2F1E63F4-5500-440C-949F-AB6DCD62A064}"/>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BD689E60-DE16-0E3C-667C-C2B5D717FDFF}"/>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grpSp>
        <p:nvGrpSpPr>
          <p:cNvPr id="32" name="Group 31">
            <a:extLst>
              <a:ext uri="{FF2B5EF4-FFF2-40B4-BE49-F238E27FC236}">
                <a16:creationId xmlns:a16="http://schemas.microsoft.com/office/drawing/2014/main" id="{C9183686-D74E-0778-390E-8F58BD1DFD9E}"/>
              </a:ext>
            </a:extLst>
          </p:cNvPr>
          <p:cNvGrpSpPr/>
          <p:nvPr/>
        </p:nvGrpSpPr>
        <p:grpSpPr>
          <a:xfrm>
            <a:off x="651844" y="4292363"/>
            <a:ext cx="523737" cy="246221"/>
            <a:chOff x="849474" y="1784877"/>
            <a:chExt cx="523737" cy="246221"/>
          </a:xfrm>
        </p:grpSpPr>
        <p:cxnSp>
          <p:nvCxnSpPr>
            <p:cNvPr id="33" name="Straight Connector 32">
              <a:extLst>
                <a:ext uri="{FF2B5EF4-FFF2-40B4-BE49-F238E27FC236}">
                  <a16:creationId xmlns:a16="http://schemas.microsoft.com/office/drawing/2014/main" id="{40E9B8AF-204B-157E-C3B5-407351215D1A}"/>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F05C237F-FC71-435B-65F8-5E8256243E09}"/>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35" name="TextBox 34">
            <a:extLst>
              <a:ext uri="{FF2B5EF4-FFF2-40B4-BE49-F238E27FC236}">
                <a16:creationId xmlns:a16="http://schemas.microsoft.com/office/drawing/2014/main" id="{8CBE34D9-064E-B194-5DB1-BD7E55282643}"/>
              </a:ext>
            </a:extLst>
          </p:cNvPr>
          <p:cNvSpPr txBox="1"/>
          <p:nvPr/>
        </p:nvSpPr>
        <p:spPr bwMode="auto">
          <a:xfrm rot="16200000">
            <a:off x="-76921" y="2844204"/>
            <a:ext cx="14648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36" name="TextBox 35">
            <a:extLst>
              <a:ext uri="{FF2B5EF4-FFF2-40B4-BE49-F238E27FC236}">
                <a16:creationId xmlns:a16="http://schemas.microsoft.com/office/drawing/2014/main" id="{D29785C4-C9A7-025E-C94F-5EBD91DE87A6}"/>
              </a:ext>
            </a:extLst>
          </p:cNvPr>
          <p:cNvSpPr txBox="1"/>
          <p:nvPr/>
        </p:nvSpPr>
        <p:spPr bwMode="auto">
          <a:xfrm>
            <a:off x="1451048" y="4415473"/>
            <a:ext cx="14648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AEs</a:t>
            </a:r>
          </a:p>
        </p:txBody>
      </p:sp>
      <p:sp>
        <p:nvSpPr>
          <p:cNvPr id="37" name="TextBox 36">
            <a:extLst>
              <a:ext uri="{FF2B5EF4-FFF2-40B4-BE49-F238E27FC236}">
                <a16:creationId xmlns:a16="http://schemas.microsoft.com/office/drawing/2014/main" id="{371EDB39-CD0D-93AB-B846-95959092D967}"/>
              </a:ext>
            </a:extLst>
          </p:cNvPr>
          <p:cNvSpPr txBox="1"/>
          <p:nvPr/>
        </p:nvSpPr>
        <p:spPr bwMode="auto">
          <a:xfrm>
            <a:off x="4197201" y="4414267"/>
            <a:ext cx="14648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Serious AEs</a:t>
            </a:r>
          </a:p>
        </p:txBody>
      </p:sp>
      <p:sp>
        <p:nvSpPr>
          <p:cNvPr id="39" name="TextBox 38">
            <a:extLst>
              <a:ext uri="{FF2B5EF4-FFF2-40B4-BE49-F238E27FC236}">
                <a16:creationId xmlns:a16="http://schemas.microsoft.com/office/drawing/2014/main" id="{E2B58ED3-C0E6-96C8-58C2-2819096DD6B5}"/>
              </a:ext>
            </a:extLst>
          </p:cNvPr>
          <p:cNvSpPr txBox="1"/>
          <p:nvPr/>
        </p:nvSpPr>
        <p:spPr bwMode="auto">
          <a:xfrm>
            <a:off x="6995435" y="4414267"/>
            <a:ext cx="14648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AEs leading to discontinuation</a:t>
            </a:r>
          </a:p>
        </p:txBody>
      </p:sp>
      <p:sp>
        <p:nvSpPr>
          <p:cNvPr id="40" name="Rectangle 39">
            <a:extLst>
              <a:ext uri="{FF2B5EF4-FFF2-40B4-BE49-F238E27FC236}">
                <a16:creationId xmlns:a16="http://schemas.microsoft.com/office/drawing/2014/main" id="{5A962B5A-7A43-28AF-C23A-2A84D340CD25}"/>
              </a:ext>
            </a:extLst>
          </p:cNvPr>
          <p:cNvSpPr/>
          <p:nvPr/>
        </p:nvSpPr>
        <p:spPr bwMode="auto">
          <a:xfrm>
            <a:off x="1223433" y="1876750"/>
            <a:ext cx="190500" cy="25375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139FB926-C131-FFAA-C65A-374BA6BA120A}"/>
              </a:ext>
            </a:extLst>
          </p:cNvPr>
          <p:cNvSpPr/>
          <p:nvPr/>
        </p:nvSpPr>
        <p:spPr bwMode="auto">
          <a:xfrm>
            <a:off x="3937381" y="4042166"/>
            <a:ext cx="190500" cy="380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B1D3E21-1293-3961-F797-8FC5F488851D}"/>
              </a:ext>
            </a:extLst>
          </p:cNvPr>
          <p:cNvSpPr/>
          <p:nvPr/>
        </p:nvSpPr>
        <p:spPr bwMode="auto">
          <a:xfrm>
            <a:off x="6632183" y="4309111"/>
            <a:ext cx="190500" cy="1136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94CDD1E1-1CA6-CAA9-AEFC-321C058ABD25}"/>
              </a:ext>
            </a:extLst>
          </p:cNvPr>
          <p:cNvSpPr/>
          <p:nvPr/>
        </p:nvSpPr>
        <p:spPr bwMode="auto">
          <a:xfrm>
            <a:off x="9338494" y="3661558"/>
            <a:ext cx="190500" cy="7527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783637DF-F649-1B09-3FB2-F9D76C02485C}"/>
              </a:ext>
            </a:extLst>
          </p:cNvPr>
          <p:cNvSpPr/>
          <p:nvPr/>
        </p:nvSpPr>
        <p:spPr bwMode="auto">
          <a:xfrm>
            <a:off x="9551088" y="3922921"/>
            <a:ext cx="190500" cy="491345"/>
          </a:xfrm>
          <a:prstGeom prst="rect">
            <a:avLst/>
          </a:prstGeom>
          <a:solidFill>
            <a:srgbClr val="BFD5D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46" name="Rectangle 45">
            <a:extLst>
              <a:ext uri="{FF2B5EF4-FFF2-40B4-BE49-F238E27FC236}">
                <a16:creationId xmlns:a16="http://schemas.microsoft.com/office/drawing/2014/main" id="{C3EAAB35-FAE6-8BBF-53A6-9F9D6E429E6B}"/>
              </a:ext>
            </a:extLst>
          </p:cNvPr>
          <p:cNvSpPr/>
          <p:nvPr/>
        </p:nvSpPr>
        <p:spPr bwMode="auto">
          <a:xfrm>
            <a:off x="6844777" y="4315944"/>
            <a:ext cx="190500" cy="106809"/>
          </a:xfrm>
          <a:prstGeom prst="rect">
            <a:avLst/>
          </a:prstGeom>
          <a:solidFill>
            <a:srgbClr val="BFD5D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47" name="Rectangle 46">
            <a:extLst>
              <a:ext uri="{FF2B5EF4-FFF2-40B4-BE49-F238E27FC236}">
                <a16:creationId xmlns:a16="http://schemas.microsoft.com/office/drawing/2014/main" id="{AE171AAC-F44A-6C15-D91C-DD0D7492788D}"/>
              </a:ext>
            </a:extLst>
          </p:cNvPr>
          <p:cNvSpPr/>
          <p:nvPr/>
        </p:nvSpPr>
        <p:spPr bwMode="auto">
          <a:xfrm>
            <a:off x="4147702" y="4167428"/>
            <a:ext cx="190500" cy="255325"/>
          </a:xfrm>
          <a:prstGeom prst="rect">
            <a:avLst/>
          </a:prstGeom>
          <a:solidFill>
            <a:srgbClr val="BFD5D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48" name="Rectangle 47">
            <a:extLst>
              <a:ext uri="{FF2B5EF4-FFF2-40B4-BE49-F238E27FC236}">
                <a16:creationId xmlns:a16="http://schemas.microsoft.com/office/drawing/2014/main" id="{09129F99-F6A9-CC86-52EB-DF4F280C5FC7}"/>
              </a:ext>
            </a:extLst>
          </p:cNvPr>
          <p:cNvSpPr/>
          <p:nvPr/>
        </p:nvSpPr>
        <p:spPr bwMode="auto">
          <a:xfrm>
            <a:off x="1432155" y="3536803"/>
            <a:ext cx="190500" cy="885950"/>
          </a:xfrm>
          <a:prstGeom prst="rect">
            <a:avLst/>
          </a:prstGeom>
          <a:solidFill>
            <a:srgbClr val="BFD5D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49" name="TextBox 48">
            <a:extLst>
              <a:ext uri="{FF2B5EF4-FFF2-40B4-BE49-F238E27FC236}">
                <a16:creationId xmlns:a16="http://schemas.microsoft.com/office/drawing/2014/main" id="{0E0035A4-AE77-FF28-E0CF-B5C247F110FC}"/>
              </a:ext>
            </a:extLst>
          </p:cNvPr>
          <p:cNvSpPr txBox="1"/>
          <p:nvPr/>
        </p:nvSpPr>
        <p:spPr bwMode="auto">
          <a:xfrm>
            <a:off x="1163314" y="1656100"/>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95.2</a:t>
            </a:r>
          </a:p>
        </p:txBody>
      </p:sp>
      <p:sp>
        <p:nvSpPr>
          <p:cNvPr id="50" name="TextBox 49">
            <a:extLst>
              <a:ext uri="{FF2B5EF4-FFF2-40B4-BE49-F238E27FC236}">
                <a16:creationId xmlns:a16="http://schemas.microsoft.com/office/drawing/2014/main" id="{6EEB5528-9A01-DF73-60FB-562A6C374B2F}"/>
              </a:ext>
            </a:extLst>
          </p:cNvPr>
          <p:cNvSpPr txBox="1"/>
          <p:nvPr/>
        </p:nvSpPr>
        <p:spPr bwMode="auto">
          <a:xfrm>
            <a:off x="1379272" y="3299066"/>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33.3</a:t>
            </a:r>
          </a:p>
        </p:txBody>
      </p:sp>
      <p:sp>
        <p:nvSpPr>
          <p:cNvPr id="51" name="TextBox 50">
            <a:extLst>
              <a:ext uri="{FF2B5EF4-FFF2-40B4-BE49-F238E27FC236}">
                <a16:creationId xmlns:a16="http://schemas.microsoft.com/office/drawing/2014/main" id="{4E29125B-A1FD-ABF4-7615-860080FD34D0}"/>
              </a:ext>
            </a:extLst>
          </p:cNvPr>
          <p:cNvSpPr txBox="1"/>
          <p:nvPr/>
        </p:nvSpPr>
        <p:spPr bwMode="auto">
          <a:xfrm>
            <a:off x="1921688" y="3304119"/>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33.3</a:t>
            </a:r>
          </a:p>
        </p:txBody>
      </p:sp>
      <p:sp>
        <p:nvSpPr>
          <p:cNvPr id="52" name="TextBox 51">
            <a:extLst>
              <a:ext uri="{FF2B5EF4-FFF2-40B4-BE49-F238E27FC236}">
                <a16:creationId xmlns:a16="http://schemas.microsoft.com/office/drawing/2014/main" id="{FEF79D7E-6F75-0FD3-3401-219FD707B168}"/>
              </a:ext>
            </a:extLst>
          </p:cNvPr>
          <p:cNvSpPr txBox="1"/>
          <p:nvPr/>
        </p:nvSpPr>
        <p:spPr bwMode="auto">
          <a:xfrm>
            <a:off x="1668696" y="1770264"/>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90.5</a:t>
            </a:r>
          </a:p>
        </p:txBody>
      </p:sp>
      <p:sp>
        <p:nvSpPr>
          <p:cNvPr id="53" name="TextBox 52">
            <a:extLst>
              <a:ext uri="{FF2B5EF4-FFF2-40B4-BE49-F238E27FC236}">
                <a16:creationId xmlns:a16="http://schemas.microsoft.com/office/drawing/2014/main" id="{9FC9BA07-27EB-8481-9BF3-0CAFEA213E06}"/>
              </a:ext>
            </a:extLst>
          </p:cNvPr>
          <p:cNvSpPr txBox="1"/>
          <p:nvPr/>
        </p:nvSpPr>
        <p:spPr bwMode="auto">
          <a:xfrm>
            <a:off x="2217311" y="2312959"/>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70.0</a:t>
            </a:r>
          </a:p>
        </p:txBody>
      </p:sp>
      <p:sp>
        <p:nvSpPr>
          <p:cNvPr id="54" name="TextBox 53">
            <a:extLst>
              <a:ext uri="{FF2B5EF4-FFF2-40B4-BE49-F238E27FC236}">
                <a16:creationId xmlns:a16="http://schemas.microsoft.com/office/drawing/2014/main" id="{1D98F8E9-1158-FC24-35BD-8EB207673077}"/>
              </a:ext>
            </a:extLst>
          </p:cNvPr>
          <p:cNvSpPr txBox="1"/>
          <p:nvPr/>
        </p:nvSpPr>
        <p:spPr bwMode="auto">
          <a:xfrm>
            <a:off x="2765705" y="1528405"/>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100.0</a:t>
            </a:r>
          </a:p>
        </p:txBody>
      </p:sp>
      <p:sp>
        <p:nvSpPr>
          <p:cNvPr id="55" name="TextBox 54">
            <a:extLst>
              <a:ext uri="{FF2B5EF4-FFF2-40B4-BE49-F238E27FC236}">
                <a16:creationId xmlns:a16="http://schemas.microsoft.com/office/drawing/2014/main" id="{F7DCCE90-9BA3-8F30-3617-EFF40EDFFA06}"/>
              </a:ext>
            </a:extLst>
          </p:cNvPr>
          <p:cNvSpPr txBox="1"/>
          <p:nvPr/>
        </p:nvSpPr>
        <p:spPr bwMode="auto">
          <a:xfrm>
            <a:off x="2435443" y="4042166"/>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56" name="TextBox 55">
            <a:extLst>
              <a:ext uri="{FF2B5EF4-FFF2-40B4-BE49-F238E27FC236}">
                <a16:creationId xmlns:a16="http://schemas.microsoft.com/office/drawing/2014/main" id="{6DD358B7-FF33-C58F-A6D9-C2560ADF2907}"/>
              </a:ext>
            </a:extLst>
          </p:cNvPr>
          <p:cNvSpPr txBox="1"/>
          <p:nvPr/>
        </p:nvSpPr>
        <p:spPr bwMode="auto">
          <a:xfrm>
            <a:off x="3037465" y="3064648"/>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42.9</a:t>
            </a:r>
          </a:p>
        </p:txBody>
      </p:sp>
      <p:sp>
        <p:nvSpPr>
          <p:cNvPr id="57" name="Rectangle 56">
            <a:extLst>
              <a:ext uri="{FF2B5EF4-FFF2-40B4-BE49-F238E27FC236}">
                <a16:creationId xmlns:a16="http://schemas.microsoft.com/office/drawing/2014/main" id="{D637D3C9-C4CF-4CB4-B395-A103377B8252}"/>
              </a:ext>
            </a:extLst>
          </p:cNvPr>
          <p:cNvSpPr/>
          <p:nvPr/>
        </p:nvSpPr>
        <p:spPr bwMode="auto">
          <a:xfrm>
            <a:off x="1773021" y="1997993"/>
            <a:ext cx="190500" cy="242882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85A9E901-8567-94E6-D421-BA9677F4B815}"/>
              </a:ext>
            </a:extLst>
          </p:cNvPr>
          <p:cNvSpPr/>
          <p:nvPr/>
        </p:nvSpPr>
        <p:spPr bwMode="auto">
          <a:xfrm>
            <a:off x="1981743" y="3536803"/>
            <a:ext cx="190500" cy="87867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59" name="Rectangle 58">
            <a:extLst>
              <a:ext uri="{FF2B5EF4-FFF2-40B4-BE49-F238E27FC236}">
                <a16:creationId xmlns:a16="http://schemas.microsoft.com/office/drawing/2014/main" id="{82E01E81-D997-E95B-8DB7-04DAA35D28CD}"/>
              </a:ext>
            </a:extLst>
          </p:cNvPr>
          <p:cNvSpPr/>
          <p:nvPr/>
        </p:nvSpPr>
        <p:spPr bwMode="auto">
          <a:xfrm>
            <a:off x="4475862" y="4042166"/>
            <a:ext cx="190500" cy="37210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9410C03E-AD48-6FCF-AD4D-4C75861E13D3}"/>
              </a:ext>
            </a:extLst>
          </p:cNvPr>
          <p:cNvSpPr/>
          <p:nvPr/>
        </p:nvSpPr>
        <p:spPr bwMode="auto">
          <a:xfrm>
            <a:off x="4684584" y="4172891"/>
            <a:ext cx="190500" cy="24986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61" name="Rectangle 60">
            <a:extLst>
              <a:ext uri="{FF2B5EF4-FFF2-40B4-BE49-F238E27FC236}">
                <a16:creationId xmlns:a16="http://schemas.microsoft.com/office/drawing/2014/main" id="{2952D2EF-E033-7B8C-F9D2-AAF202E9984F}"/>
              </a:ext>
            </a:extLst>
          </p:cNvPr>
          <p:cNvSpPr/>
          <p:nvPr/>
        </p:nvSpPr>
        <p:spPr bwMode="auto">
          <a:xfrm>
            <a:off x="7195035" y="4045433"/>
            <a:ext cx="190500" cy="38142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EDA6D3FC-99A0-E2E8-5EDE-02AF061B28E8}"/>
              </a:ext>
            </a:extLst>
          </p:cNvPr>
          <p:cNvSpPr/>
          <p:nvPr/>
        </p:nvSpPr>
        <p:spPr bwMode="auto">
          <a:xfrm>
            <a:off x="7403757" y="4045432"/>
            <a:ext cx="190500" cy="3899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63" name="Rectangle 62">
            <a:extLst>
              <a:ext uri="{FF2B5EF4-FFF2-40B4-BE49-F238E27FC236}">
                <a16:creationId xmlns:a16="http://schemas.microsoft.com/office/drawing/2014/main" id="{66FA819C-0939-DA8F-CCA0-E7BC671110DF}"/>
              </a:ext>
            </a:extLst>
          </p:cNvPr>
          <p:cNvSpPr/>
          <p:nvPr/>
        </p:nvSpPr>
        <p:spPr bwMode="auto">
          <a:xfrm>
            <a:off x="9891447" y="3536803"/>
            <a:ext cx="190500" cy="87538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4" name="Rectangle 31743">
            <a:extLst>
              <a:ext uri="{FF2B5EF4-FFF2-40B4-BE49-F238E27FC236}">
                <a16:creationId xmlns:a16="http://schemas.microsoft.com/office/drawing/2014/main" id="{757A29FF-7764-14CC-C04C-FF4284923CDD}"/>
              </a:ext>
            </a:extLst>
          </p:cNvPr>
          <p:cNvSpPr/>
          <p:nvPr/>
        </p:nvSpPr>
        <p:spPr bwMode="auto">
          <a:xfrm>
            <a:off x="10100169" y="3929841"/>
            <a:ext cx="190500" cy="5033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31745" name="TextBox 31744">
            <a:extLst>
              <a:ext uri="{FF2B5EF4-FFF2-40B4-BE49-F238E27FC236}">
                <a16:creationId xmlns:a16="http://schemas.microsoft.com/office/drawing/2014/main" id="{2A3FDEFF-367F-4569-E399-1D414B6B4D54}"/>
              </a:ext>
            </a:extLst>
          </p:cNvPr>
          <p:cNvSpPr txBox="1"/>
          <p:nvPr/>
        </p:nvSpPr>
        <p:spPr bwMode="auto">
          <a:xfrm>
            <a:off x="3847139" y="3807472"/>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14.3</a:t>
            </a:r>
          </a:p>
        </p:txBody>
      </p:sp>
      <p:sp>
        <p:nvSpPr>
          <p:cNvPr id="31747" name="TextBox 31746">
            <a:extLst>
              <a:ext uri="{FF2B5EF4-FFF2-40B4-BE49-F238E27FC236}">
                <a16:creationId xmlns:a16="http://schemas.microsoft.com/office/drawing/2014/main" id="{A5AC2DD5-9045-D65B-23F0-893F3EEADD8D}"/>
              </a:ext>
            </a:extLst>
          </p:cNvPr>
          <p:cNvSpPr txBox="1"/>
          <p:nvPr/>
        </p:nvSpPr>
        <p:spPr bwMode="auto">
          <a:xfrm>
            <a:off x="4066425" y="3930435"/>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9.5</a:t>
            </a:r>
          </a:p>
        </p:txBody>
      </p:sp>
      <p:sp>
        <p:nvSpPr>
          <p:cNvPr id="31748" name="TextBox 31747">
            <a:extLst>
              <a:ext uri="{FF2B5EF4-FFF2-40B4-BE49-F238E27FC236}">
                <a16:creationId xmlns:a16="http://schemas.microsoft.com/office/drawing/2014/main" id="{99B54B91-8930-F2CF-DEEB-8544B155334C}"/>
              </a:ext>
            </a:extLst>
          </p:cNvPr>
          <p:cNvSpPr txBox="1"/>
          <p:nvPr/>
        </p:nvSpPr>
        <p:spPr bwMode="auto">
          <a:xfrm>
            <a:off x="4393257" y="3807472"/>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14.3</a:t>
            </a:r>
          </a:p>
        </p:txBody>
      </p:sp>
      <p:sp>
        <p:nvSpPr>
          <p:cNvPr id="31749" name="TextBox 31748">
            <a:extLst>
              <a:ext uri="{FF2B5EF4-FFF2-40B4-BE49-F238E27FC236}">
                <a16:creationId xmlns:a16="http://schemas.microsoft.com/office/drawing/2014/main" id="{AC2973F3-761D-61A7-AEA9-9782452666AE}"/>
              </a:ext>
            </a:extLst>
          </p:cNvPr>
          <p:cNvSpPr txBox="1"/>
          <p:nvPr/>
        </p:nvSpPr>
        <p:spPr bwMode="auto">
          <a:xfrm>
            <a:off x="4602196" y="3935320"/>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9.5</a:t>
            </a:r>
          </a:p>
        </p:txBody>
      </p:sp>
      <p:sp>
        <p:nvSpPr>
          <p:cNvPr id="31750" name="TextBox 31749">
            <a:extLst>
              <a:ext uri="{FF2B5EF4-FFF2-40B4-BE49-F238E27FC236}">
                <a16:creationId xmlns:a16="http://schemas.microsoft.com/office/drawing/2014/main" id="{C6C96F2A-6BDA-1CC6-8955-879D4E4A981B}"/>
              </a:ext>
            </a:extLst>
          </p:cNvPr>
          <p:cNvSpPr txBox="1"/>
          <p:nvPr/>
        </p:nvSpPr>
        <p:spPr bwMode="auto">
          <a:xfrm>
            <a:off x="4919439" y="4172891"/>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1751" name="TextBox 31750">
            <a:extLst>
              <a:ext uri="{FF2B5EF4-FFF2-40B4-BE49-F238E27FC236}">
                <a16:creationId xmlns:a16="http://schemas.microsoft.com/office/drawing/2014/main" id="{F83AEFFE-6555-8B07-D4DD-A2EBE19F65D4}"/>
              </a:ext>
            </a:extLst>
          </p:cNvPr>
          <p:cNvSpPr txBox="1"/>
          <p:nvPr/>
        </p:nvSpPr>
        <p:spPr bwMode="auto">
          <a:xfrm>
            <a:off x="5139231" y="4172891"/>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1752" name="TextBox 31751">
            <a:extLst>
              <a:ext uri="{FF2B5EF4-FFF2-40B4-BE49-F238E27FC236}">
                <a16:creationId xmlns:a16="http://schemas.microsoft.com/office/drawing/2014/main" id="{9B07AFF8-E06B-0B08-78AF-31D1A861AE1E}"/>
              </a:ext>
            </a:extLst>
          </p:cNvPr>
          <p:cNvSpPr txBox="1"/>
          <p:nvPr/>
        </p:nvSpPr>
        <p:spPr bwMode="auto">
          <a:xfrm>
            <a:off x="5468735" y="3541671"/>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23.8</a:t>
            </a:r>
          </a:p>
        </p:txBody>
      </p:sp>
      <p:sp>
        <p:nvSpPr>
          <p:cNvPr id="31753" name="TextBox 31752">
            <a:extLst>
              <a:ext uri="{FF2B5EF4-FFF2-40B4-BE49-F238E27FC236}">
                <a16:creationId xmlns:a16="http://schemas.microsoft.com/office/drawing/2014/main" id="{5CC557C9-3258-2B15-761A-4285DCCCB2F5}"/>
              </a:ext>
            </a:extLst>
          </p:cNvPr>
          <p:cNvSpPr txBox="1"/>
          <p:nvPr/>
        </p:nvSpPr>
        <p:spPr bwMode="auto">
          <a:xfrm>
            <a:off x="5736953" y="3681926"/>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19.0</a:t>
            </a:r>
          </a:p>
        </p:txBody>
      </p:sp>
      <p:sp>
        <p:nvSpPr>
          <p:cNvPr id="31754" name="TextBox 31753">
            <a:extLst>
              <a:ext uri="{FF2B5EF4-FFF2-40B4-BE49-F238E27FC236}">
                <a16:creationId xmlns:a16="http://schemas.microsoft.com/office/drawing/2014/main" id="{B5A9E353-A79E-24C8-E98C-A6509CB6B3D9}"/>
              </a:ext>
            </a:extLst>
          </p:cNvPr>
          <p:cNvSpPr txBox="1"/>
          <p:nvPr/>
        </p:nvSpPr>
        <p:spPr bwMode="auto">
          <a:xfrm>
            <a:off x="6542922" y="4059682"/>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1755" name="TextBox 31754">
            <a:extLst>
              <a:ext uri="{FF2B5EF4-FFF2-40B4-BE49-F238E27FC236}">
                <a16:creationId xmlns:a16="http://schemas.microsoft.com/office/drawing/2014/main" id="{6E1B4BFA-1502-7115-6D4F-44D624A47E94}"/>
              </a:ext>
            </a:extLst>
          </p:cNvPr>
          <p:cNvSpPr txBox="1"/>
          <p:nvPr/>
        </p:nvSpPr>
        <p:spPr bwMode="auto">
          <a:xfrm>
            <a:off x="6766052" y="4054689"/>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1756" name="TextBox 31755">
            <a:extLst>
              <a:ext uri="{FF2B5EF4-FFF2-40B4-BE49-F238E27FC236}">
                <a16:creationId xmlns:a16="http://schemas.microsoft.com/office/drawing/2014/main" id="{46E1A955-F7F5-A676-CADA-440DE849A21A}"/>
              </a:ext>
            </a:extLst>
          </p:cNvPr>
          <p:cNvSpPr txBox="1"/>
          <p:nvPr/>
        </p:nvSpPr>
        <p:spPr bwMode="auto">
          <a:xfrm>
            <a:off x="7642154" y="4169100"/>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1757" name="TextBox 31756">
            <a:extLst>
              <a:ext uri="{FF2B5EF4-FFF2-40B4-BE49-F238E27FC236}">
                <a16:creationId xmlns:a16="http://schemas.microsoft.com/office/drawing/2014/main" id="{ADC9510A-7E64-749F-2E43-CDC6A18FF70B}"/>
              </a:ext>
            </a:extLst>
          </p:cNvPr>
          <p:cNvSpPr txBox="1"/>
          <p:nvPr/>
        </p:nvSpPr>
        <p:spPr bwMode="auto">
          <a:xfrm>
            <a:off x="7828340" y="4169100"/>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1758" name="TextBox 31757">
            <a:extLst>
              <a:ext uri="{FF2B5EF4-FFF2-40B4-BE49-F238E27FC236}">
                <a16:creationId xmlns:a16="http://schemas.microsoft.com/office/drawing/2014/main" id="{C10D0717-D9B5-0DC1-9022-7C9E0AD58C27}"/>
              </a:ext>
            </a:extLst>
          </p:cNvPr>
          <p:cNvSpPr txBox="1"/>
          <p:nvPr/>
        </p:nvSpPr>
        <p:spPr bwMode="auto">
          <a:xfrm>
            <a:off x="7080649" y="3800267"/>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14.3</a:t>
            </a:r>
          </a:p>
        </p:txBody>
      </p:sp>
      <p:sp>
        <p:nvSpPr>
          <p:cNvPr id="31759" name="TextBox 31758">
            <a:extLst>
              <a:ext uri="{FF2B5EF4-FFF2-40B4-BE49-F238E27FC236}">
                <a16:creationId xmlns:a16="http://schemas.microsoft.com/office/drawing/2014/main" id="{EE60F488-999D-8394-7DC3-4E63162F3599}"/>
              </a:ext>
            </a:extLst>
          </p:cNvPr>
          <p:cNvSpPr txBox="1"/>
          <p:nvPr/>
        </p:nvSpPr>
        <p:spPr bwMode="auto">
          <a:xfrm>
            <a:off x="7404637" y="3800267"/>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14.3</a:t>
            </a:r>
          </a:p>
        </p:txBody>
      </p:sp>
      <p:sp>
        <p:nvSpPr>
          <p:cNvPr id="31760" name="TextBox 31759">
            <a:extLst>
              <a:ext uri="{FF2B5EF4-FFF2-40B4-BE49-F238E27FC236}">
                <a16:creationId xmlns:a16="http://schemas.microsoft.com/office/drawing/2014/main" id="{FF0B7413-52C3-B35F-17A2-9755EE74EFE1}"/>
              </a:ext>
            </a:extLst>
          </p:cNvPr>
          <p:cNvSpPr txBox="1"/>
          <p:nvPr/>
        </p:nvSpPr>
        <p:spPr bwMode="auto">
          <a:xfrm>
            <a:off x="8160033" y="3552650"/>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23.8</a:t>
            </a:r>
          </a:p>
        </p:txBody>
      </p:sp>
      <p:sp>
        <p:nvSpPr>
          <p:cNvPr id="31761" name="TextBox 31760">
            <a:extLst>
              <a:ext uri="{FF2B5EF4-FFF2-40B4-BE49-F238E27FC236}">
                <a16:creationId xmlns:a16="http://schemas.microsoft.com/office/drawing/2014/main" id="{B30B880D-A231-6722-AE3C-69FA89D0F838}"/>
              </a:ext>
            </a:extLst>
          </p:cNvPr>
          <p:cNvSpPr txBox="1"/>
          <p:nvPr/>
        </p:nvSpPr>
        <p:spPr bwMode="auto">
          <a:xfrm>
            <a:off x="8435567" y="3682809"/>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19.0</a:t>
            </a:r>
          </a:p>
        </p:txBody>
      </p:sp>
      <p:sp>
        <p:nvSpPr>
          <p:cNvPr id="31762" name="TextBox 31761">
            <a:extLst>
              <a:ext uri="{FF2B5EF4-FFF2-40B4-BE49-F238E27FC236}">
                <a16:creationId xmlns:a16="http://schemas.microsoft.com/office/drawing/2014/main" id="{0727D5E6-9E3F-6FF3-4CC6-719AA5AD1F55}"/>
              </a:ext>
            </a:extLst>
          </p:cNvPr>
          <p:cNvSpPr txBox="1"/>
          <p:nvPr/>
        </p:nvSpPr>
        <p:spPr bwMode="auto">
          <a:xfrm>
            <a:off x="10138568" y="3690832"/>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19.0</a:t>
            </a:r>
          </a:p>
        </p:txBody>
      </p:sp>
      <p:sp>
        <p:nvSpPr>
          <p:cNvPr id="31763" name="TextBox 31762">
            <a:extLst>
              <a:ext uri="{FF2B5EF4-FFF2-40B4-BE49-F238E27FC236}">
                <a16:creationId xmlns:a16="http://schemas.microsoft.com/office/drawing/2014/main" id="{6E449DBE-4397-409F-E755-BE18A23704F0}"/>
              </a:ext>
            </a:extLst>
          </p:cNvPr>
          <p:cNvSpPr txBox="1"/>
          <p:nvPr/>
        </p:nvSpPr>
        <p:spPr bwMode="auto">
          <a:xfrm>
            <a:off x="9515102" y="3690832"/>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19.0</a:t>
            </a:r>
          </a:p>
        </p:txBody>
      </p:sp>
      <p:sp>
        <p:nvSpPr>
          <p:cNvPr id="31764" name="TextBox 31763">
            <a:extLst>
              <a:ext uri="{FF2B5EF4-FFF2-40B4-BE49-F238E27FC236}">
                <a16:creationId xmlns:a16="http://schemas.microsoft.com/office/drawing/2014/main" id="{0C4B3F96-F57A-F4E5-74C4-6D32167A401A}"/>
              </a:ext>
            </a:extLst>
          </p:cNvPr>
          <p:cNvSpPr txBox="1"/>
          <p:nvPr/>
        </p:nvSpPr>
        <p:spPr bwMode="auto">
          <a:xfrm>
            <a:off x="9247499" y="3429000"/>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28.6</a:t>
            </a:r>
          </a:p>
        </p:txBody>
      </p:sp>
      <p:sp>
        <p:nvSpPr>
          <p:cNvPr id="31765" name="TextBox 31764">
            <a:extLst>
              <a:ext uri="{FF2B5EF4-FFF2-40B4-BE49-F238E27FC236}">
                <a16:creationId xmlns:a16="http://schemas.microsoft.com/office/drawing/2014/main" id="{F5F21E9A-A89D-156E-2462-28D6B44B36BB}"/>
              </a:ext>
            </a:extLst>
          </p:cNvPr>
          <p:cNvSpPr txBox="1"/>
          <p:nvPr/>
        </p:nvSpPr>
        <p:spPr bwMode="auto">
          <a:xfrm>
            <a:off x="9809757" y="3287455"/>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33.3</a:t>
            </a:r>
          </a:p>
        </p:txBody>
      </p:sp>
      <p:sp>
        <p:nvSpPr>
          <p:cNvPr id="31766" name="TextBox 31765">
            <a:extLst>
              <a:ext uri="{FF2B5EF4-FFF2-40B4-BE49-F238E27FC236}">
                <a16:creationId xmlns:a16="http://schemas.microsoft.com/office/drawing/2014/main" id="{80B429DB-44A8-BDB4-488E-CF954A866AAA}"/>
              </a:ext>
            </a:extLst>
          </p:cNvPr>
          <p:cNvSpPr txBox="1"/>
          <p:nvPr/>
        </p:nvSpPr>
        <p:spPr bwMode="auto">
          <a:xfrm>
            <a:off x="10339318" y="4049264"/>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31767" name="TextBox 31766">
            <a:extLst>
              <a:ext uri="{FF2B5EF4-FFF2-40B4-BE49-F238E27FC236}">
                <a16:creationId xmlns:a16="http://schemas.microsoft.com/office/drawing/2014/main" id="{BA075F09-FA87-7F29-2896-624CB8D2BD88}"/>
              </a:ext>
            </a:extLst>
          </p:cNvPr>
          <p:cNvSpPr txBox="1"/>
          <p:nvPr/>
        </p:nvSpPr>
        <p:spPr bwMode="auto">
          <a:xfrm>
            <a:off x="10558090" y="4182643"/>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1768" name="TextBox 31767">
            <a:extLst>
              <a:ext uri="{FF2B5EF4-FFF2-40B4-BE49-F238E27FC236}">
                <a16:creationId xmlns:a16="http://schemas.microsoft.com/office/drawing/2014/main" id="{7986B999-3E6A-44B2-F781-293CFE6986BE}"/>
              </a:ext>
            </a:extLst>
          </p:cNvPr>
          <p:cNvSpPr txBox="1"/>
          <p:nvPr/>
        </p:nvSpPr>
        <p:spPr bwMode="auto">
          <a:xfrm>
            <a:off x="10832493" y="3538348"/>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23.8</a:t>
            </a:r>
          </a:p>
        </p:txBody>
      </p:sp>
      <p:sp>
        <p:nvSpPr>
          <p:cNvPr id="31769" name="TextBox 31768">
            <a:extLst>
              <a:ext uri="{FF2B5EF4-FFF2-40B4-BE49-F238E27FC236}">
                <a16:creationId xmlns:a16="http://schemas.microsoft.com/office/drawing/2014/main" id="{DDD7DE30-9F64-F913-7F74-F4CA69BEA37A}"/>
              </a:ext>
            </a:extLst>
          </p:cNvPr>
          <p:cNvSpPr txBox="1"/>
          <p:nvPr/>
        </p:nvSpPr>
        <p:spPr bwMode="auto">
          <a:xfrm>
            <a:off x="11150122" y="3538348"/>
            <a:ext cx="386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23.8</a:t>
            </a:r>
          </a:p>
        </p:txBody>
      </p:sp>
      <p:sp>
        <p:nvSpPr>
          <p:cNvPr id="31770" name="Rectangle 31769">
            <a:extLst>
              <a:ext uri="{FF2B5EF4-FFF2-40B4-BE49-F238E27FC236}">
                <a16:creationId xmlns:a16="http://schemas.microsoft.com/office/drawing/2014/main" id="{3F92F0F8-9AAC-4924-89FA-B00C5F24D14C}"/>
              </a:ext>
            </a:extLst>
          </p:cNvPr>
          <p:cNvSpPr/>
          <p:nvPr/>
        </p:nvSpPr>
        <p:spPr bwMode="auto">
          <a:xfrm>
            <a:off x="10436704" y="4287001"/>
            <a:ext cx="190500" cy="1266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2" name="Rectangle 31771">
            <a:extLst>
              <a:ext uri="{FF2B5EF4-FFF2-40B4-BE49-F238E27FC236}">
                <a16:creationId xmlns:a16="http://schemas.microsoft.com/office/drawing/2014/main" id="{7C2E59DA-39CD-F49D-2E65-631D80C3C5FF}"/>
              </a:ext>
            </a:extLst>
          </p:cNvPr>
          <p:cNvSpPr/>
          <p:nvPr/>
        </p:nvSpPr>
        <p:spPr bwMode="auto">
          <a:xfrm>
            <a:off x="5557167" y="3800266"/>
            <a:ext cx="190500" cy="62654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3" name="Rectangle 31772">
            <a:extLst>
              <a:ext uri="{FF2B5EF4-FFF2-40B4-BE49-F238E27FC236}">
                <a16:creationId xmlns:a16="http://schemas.microsoft.com/office/drawing/2014/main" id="{61204851-7C38-6ECB-F23E-D430FCE34F8A}"/>
              </a:ext>
            </a:extLst>
          </p:cNvPr>
          <p:cNvSpPr/>
          <p:nvPr/>
        </p:nvSpPr>
        <p:spPr bwMode="auto">
          <a:xfrm>
            <a:off x="5765889" y="3926202"/>
            <a:ext cx="190500" cy="500613"/>
          </a:xfrm>
          <a:prstGeom prst="rect">
            <a:avLst/>
          </a:prstGeom>
          <a:solidFill>
            <a:srgbClr val="BFE0CE"/>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31774" name="Rectangle 31773">
            <a:extLst>
              <a:ext uri="{FF2B5EF4-FFF2-40B4-BE49-F238E27FC236}">
                <a16:creationId xmlns:a16="http://schemas.microsoft.com/office/drawing/2014/main" id="{1BC95EB9-87EF-7315-0A4D-8CFDCF1A8834}"/>
              </a:ext>
            </a:extLst>
          </p:cNvPr>
          <p:cNvSpPr/>
          <p:nvPr/>
        </p:nvSpPr>
        <p:spPr bwMode="auto">
          <a:xfrm>
            <a:off x="8254072" y="3797816"/>
            <a:ext cx="190500" cy="62491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5" name="Rectangle 31774">
            <a:extLst>
              <a:ext uri="{FF2B5EF4-FFF2-40B4-BE49-F238E27FC236}">
                <a16:creationId xmlns:a16="http://schemas.microsoft.com/office/drawing/2014/main" id="{7F13B1AD-93F6-04F1-CA88-142A0D07AB2D}"/>
              </a:ext>
            </a:extLst>
          </p:cNvPr>
          <p:cNvSpPr/>
          <p:nvPr/>
        </p:nvSpPr>
        <p:spPr bwMode="auto">
          <a:xfrm>
            <a:off x="8462794" y="3926202"/>
            <a:ext cx="190500" cy="496525"/>
          </a:xfrm>
          <a:prstGeom prst="rect">
            <a:avLst/>
          </a:prstGeom>
          <a:solidFill>
            <a:srgbClr val="BFE0CE"/>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31776" name="Rectangle 31775">
            <a:extLst>
              <a:ext uri="{FF2B5EF4-FFF2-40B4-BE49-F238E27FC236}">
                <a16:creationId xmlns:a16="http://schemas.microsoft.com/office/drawing/2014/main" id="{5AC6D786-32F0-CEBC-9777-FDA5D3F0B18F}"/>
              </a:ext>
            </a:extLst>
          </p:cNvPr>
          <p:cNvSpPr/>
          <p:nvPr/>
        </p:nvSpPr>
        <p:spPr bwMode="auto">
          <a:xfrm>
            <a:off x="10963141" y="3807471"/>
            <a:ext cx="190500" cy="6127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7" name="Rectangle 31776">
            <a:extLst>
              <a:ext uri="{FF2B5EF4-FFF2-40B4-BE49-F238E27FC236}">
                <a16:creationId xmlns:a16="http://schemas.microsoft.com/office/drawing/2014/main" id="{700A1AE3-F6E1-D35B-6685-0347F60A88BE}"/>
              </a:ext>
            </a:extLst>
          </p:cNvPr>
          <p:cNvSpPr/>
          <p:nvPr/>
        </p:nvSpPr>
        <p:spPr bwMode="auto">
          <a:xfrm>
            <a:off x="11171863" y="3807471"/>
            <a:ext cx="190500" cy="612711"/>
          </a:xfrm>
          <a:prstGeom prst="rect">
            <a:avLst/>
          </a:prstGeom>
          <a:solidFill>
            <a:srgbClr val="BFE0CE"/>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cxnSp>
        <p:nvCxnSpPr>
          <p:cNvPr id="31778" name="Straight Connector 31777">
            <a:extLst>
              <a:ext uri="{FF2B5EF4-FFF2-40B4-BE49-F238E27FC236}">
                <a16:creationId xmlns:a16="http://schemas.microsoft.com/office/drawing/2014/main" id="{1D9B1008-59BD-3D78-C8A1-16287DC7B2F9}"/>
              </a:ext>
            </a:extLst>
          </p:cNvPr>
          <p:cNvCxnSpPr>
            <a:cxnSpLocks/>
          </p:cNvCxnSpPr>
          <p:nvPr/>
        </p:nvCxnSpPr>
        <p:spPr bwMode="auto">
          <a:xfrm flipV="1">
            <a:off x="3641878" y="1713071"/>
            <a:ext cx="0" cy="2947417"/>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cxnSp>
        <p:nvCxnSpPr>
          <p:cNvPr id="31780" name="Straight Connector 31779">
            <a:extLst>
              <a:ext uri="{FF2B5EF4-FFF2-40B4-BE49-F238E27FC236}">
                <a16:creationId xmlns:a16="http://schemas.microsoft.com/office/drawing/2014/main" id="{546FCEFE-D80F-DE85-6EB3-AAAF1ACBCE65}"/>
              </a:ext>
            </a:extLst>
          </p:cNvPr>
          <p:cNvCxnSpPr>
            <a:cxnSpLocks/>
          </p:cNvCxnSpPr>
          <p:nvPr/>
        </p:nvCxnSpPr>
        <p:spPr bwMode="auto">
          <a:xfrm flipV="1">
            <a:off x="6306204" y="2674166"/>
            <a:ext cx="0" cy="2015201"/>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cxnSp>
        <p:nvCxnSpPr>
          <p:cNvPr id="31782" name="Straight Connector 31781">
            <a:extLst>
              <a:ext uri="{FF2B5EF4-FFF2-40B4-BE49-F238E27FC236}">
                <a16:creationId xmlns:a16="http://schemas.microsoft.com/office/drawing/2014/main" id="{1E57AD3C-4F06-E513-50AF-A992794359A1}"/>
              </a:ext>
            </a:extLst>
          </p:cNvPr>
          <p:cNvCxnSpPr>
            <a:cxnSpLocks/>
          </p:cNvCxnSpPr>
          <p:nvPr/>
        </p:nvCxnSpPr>
        <p:spPr bwMode="auto">
          <a:xfrm flipV="1">
            <a:off x="9013049" y="2674166"/>
            <a:ext cx="0" cy="2000452"/>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sp>
        <p:nvSpPr>
          <p:cNvPr id="31785" name="TextBox 31784">
            <a:extLst>
              <a:ext uri="{FF2B5EF4-FFF2-40B4-BE49-F238E27FC236}">
                <a16:creationId xmlns:a16="http://schemas.microsoft.com/office/drawing/2014/main" id="{3FBB0470-D9C9-78A1-F7D4-DB78F36763C2}"/>
              </a:ext>
            </a:extLst>
          </p:cNvPr>
          <p:cNvSpPr txBox="1"/>
          <p:nvPr/>
        </p:nvSpPr>
        <p:spPr bwMode="auto">
          <a:xfrm>
            <a:off x="9157917" y="4425704"/>
            <a:ext cx="225977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AEs leading to dose adjustment/interruption*</a:t>
            </a:r>
          </a:p>
        </p:txBody>
      </p:sp>
      <p:sp>
        <p:nvSpPr>
          <p:cNvPr id="31786" name="Rectangle 31785">
            <a:extLst>
              <a:ext uri="{FF2B5EF4-FFF2-40B4-BE49-F238E27FC236}">
                <a16:creationId xmlns:a16="http://schemas.microsoft.com/office/drawing/2014/main" id="{73519DC6-C7C4-7588-A39D-DA674F30C1B0}"/>
              </a:ext>
            </a:extLst>
          </p:cNvPr>
          <p:cNvSpPr/>
          <p:nvPr/>
        </p:nvSpPr>
        <p:spPr bwMode="auto">
          <a:xfrm>
            <a:off x="2303911" y="2568725"/>
            <a:ext cx="190500" cy="18580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7" name="Rectangle 31786">
            <a:extLst>
              <a:ext uri="{FF2B5EF4-FFF2-40B4-BE49-F238E27FC236}">
                <a16:creationId xmlns:a16="http://schemas.microsoft.com/office/drawing/2014/main" id="{C442BE7B-6455-748D-D01A-3220E199FD04}"/>
              </a:ext>
            </a:extLst>
          </p:cNvPr>
          <p:cNvSpPr/>
          <p:nvPr/>
        </p:nvSpPr>
        <p:spPr bwMode="auto">
          <a:xfrm>
            <a:off x="2512633" y="4295279"/>
            <a:ext cx="190500" cy="118459"/>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31788" name="Rectangle 31787">
            <a:extLst>
              <a:ext uri="{FF2B5EF4-FFF2-40B4-BE49-F238E27FC236}">
                <a16:creationId xmlns:a16="http://schemas.microsoft.com/office/drawing/2014/main" id="{1C0BE21C-C0CE-AC85-3264-045BA4D41202}"/>
              </a:ext>
            </a:extLst>
          </p:cNvPr>
          <p:cNvSpPr/>
          <p:nvPr/>
        </p:nvSpPr>
        <p:spPr bwMode="auto">
          <a:xfrm>
            <a:off x="2845288" y="1758348"/>
            <a:ext cx="190500" cy="266437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CCA07117-6289-1A74-D794-C18BB3F3E627}"/>
              </a:ext>
            </a:extLst>
          </p:cNvPr>
          <p:cNvSpPr/>
          <p:nvPr/>
        </p:nvSpPr>
        <p:spPr bwMode="auto">
          <a:xfrm>
            <a:off x="3058775" y="3298957"/>
            <a:ext cx="190500" cy="1120862"/>
          </a:xfrm>
          <a:prstGeom prst="rect">
            <a:avLst/>
          </a:prstGeom>
          <a:solidFill>
            <a:srgbClr val="BFE0CE"/>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16" name="Freeform 15">
            <a:extLst>
              <a:ext uri="{FF2B5EF4-FFF2-40B4-BE49-F238E27FC236}">
                <a16:creationId xmlns:a16="http://schemas.microsoft.com/office/drawing/2014/main" id="{23CA7563-754A-280B-2F74-7796FF9D45D0}"/>
              </a:ext>
            </a:extLst>
          </p:cNvPr>
          <p:cNvSpPr/>
          <p:nvPr/>
        </p:nvSpPr>
        <p:spPr bwMode="auto">
          <a:xfrm>
            <a:off x="1175581" y="1736437"/>
            <a:ext cx="10306622" cy="2691826"/>
          </a:xfrm>
          <a:custGeom>
            <a:avLst/>
            <a:gdLst>
              <a:gd name="connsiteX0" fmla="*/ 0 w 4676502"/>
              <a:gd name="connsiteY0" fmla="*/ 0 h 4014652"/>
              <a:gd name="connsiteX1" fmla="*/ 0 w 4676502"/>
              <a:gd name="connsiteY1" fmla="*/ 4014652 h 4014652"/>
              <a:gd name="connsiteX2" fmla="*/ 4676502 w 4676502"/>
              <a:gd name="connsiteY2" fmla="*/ 4014652 h 4014652"/>
            </a:gdLst>
            <a:ahLst/>
            <a:cxnLst>
              <a:cxn ang="0">
                <a:pos x="connsiteX0" y="connsiteY0"/>
              </a:cxn>
              <a:cxn ang="0">
                <a:pos x="connsiteX1" y="connsiteY1"/>
              </a:cxn>
              <a:cxn ang="0">
                <a:pos x="connsiteX2" y="connsiteY2"/>
              </a:cxn>
            </a:cxnLst>
            <a:rect l="l" t="t" r="r" b="b"/>
            <a:pathLst>
              <a:path w="4676502" h="4014652">
                <a:moveTo>
                  <a:pt x="0" y="0"/>
                </a:moveTo>
                <a:lnTo>
                  <a:pt x="0" y="4014652"/>
                </a:lnTo>
                <a:lnTo>
                  <a:pt x="4676502" y="4014652"/>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897206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Adverse Events </a:t>
            </a:r>
            <a:br>
              <a:rPr lang="en-US" dirty="0"/>
            </a:br>
            <a:r>
              <a:rPr lang="en-US" dirty="0"/>
              <a:t>in ≥15% of Patients Across Arms </a:t>
            </a:r>
            <a:endParaRPr lang="en-US" altLang="en-US" baseline="30000"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Reproduced with permission.</a:t>
            </a:r>
            <a:endParaRPr lang="en-US" altLang="en-US" sz="1200" b="0" dirty="0">
              <a:solidFill>
                <a:schemeClr val="bg2"/>
              </a:solidFill>
              <a:latin typeface="Calibri" panose="020F0502020204030204" pitchFamily="34" charset="0"/>
            </a:endParaRPr>
          </a:p>
        </p:txBody>
      </p:sp>
      <p:sp>
        <p:nvSpPr>
          <p:cNvPr id="6" name="Content Placeholder 3">
            <a:extLst>
              <a:ext uri="{FF2B5EF4-FFF2-40B4-BE49-F238E27FC236}">
                <a16:creationId xmlns:a16="http://schemas.microsoft.com/office/drawing/2014/main" id="{AF17F1A3-0028-FBAA-ECDD-7972DC670A3A}"/>
              </a:ext>
            </a:extLst>
          </p:cNvPr>
          <p:cNvSpPr txBox="1">
            <a:spLocks/>
          </p:cNvSpPr>
          <p:nvPr/>
        </p:nvSpPr>
        <p:spPr bwMode="auto">
          <a:xfrm>
            <a:off x="609759" y="5266273"/>
            <a:ext cx="11075696" cy="1198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dirty="0"/>
              <a:t>AEs with addition of asciminib did not appear dose dependent</a:t>
            </a:r>
          </a:p>
          <a:p>
            <a:r>
              <a:rPr lang="en-US" sz="1800" b="0" dirty="0"/>
              <a:t>Safety findings with addition of </a:t>
            </a:r>
            <a:r>
              <a:rPr lang="en-US" sz="1800" b="0" dirty="0" err="1"/>
              <a:t>asciminib</a:t>
            </a:r>
            <a:r>
              <a:rPr lang="en-US" sz="1800" b="0" dirty="0"/>
              <a:t> to </a:t>
            </a:r>
            <a:r>
              <a:rPr lang="en-US" sz="1800" b="0" dirty="0" err="1"/>
              <a:t>imaitinib</a:t>
            </a:r>
            <a:r>
              <a:rPr lang="en-US" sz="1800" b="0" dirty="0"/>
              <a:t> consistent with those previously observed with </a:t>
            </a:r>
            <a:r>
              <a:rPr lang="en-US" sz="1800" b="0" dirty="0" err="1"/>
              <a:t>asciminib</a:t>
            </a:r>
            <a:r>
              <a:rPr lang="en-US" sz="1800" b="0" dirty="0"/>
              <a:t> monotherapy </a:t>
            </a:r>
          </a:p>
        </p:txBody>
      </p:sp>
      <p:sp>
        <p:nvSpPr>
          <p:cNvPr id="2" name="TextBox 1">
            <a:extLst>
              <a:ext uri="{FF2B5EF4-FFF2-40B4-BE49-F238E27FC236}">
                <a16:creationId xmlns:a16="http://schemas.microsoft.com/office/drawing/2014/main" id="{EB683E11-4A26-8205-EFCA-DE23B1D87DA6}"/>
              </a:ext>
            </a:extLst>
          </p:cNvPr>
          <p:cNvSpPr txBox="1"/>
          <p:nvPr/>
        </p:nvSpPr>
        <p:spPr bwMode="auto">
          <a:xfrm>
            <a:off x="9026452" y="1357988"/>
            <a:ext cx="27862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40 mg + imatinib (n = 21)</a:t>
            </a:r>
            <a:br>
              <a:rPr lang="en-US" sz="1400" b="0" dirty="0">
                <a:solidFill>
                  <a:schemeClr val="bg1"/>
                </a:solidFill>
                <a:latin typeface="Calibri" panose="020F0502020204030204" pitchFamily="34" charset="0"/>
              </a:rPr>
            </a:br>
            <a:r>
              <a:rPr lang="en-US" sz="1400" b="0" dirty="0" err="1">
                <a:solidFill>
                  <a:schemeClr val="bg1"/>
                </a:solidFill>
                <a:latin typeface="Calibri" panose="020F0502020204030204" pitchFamily="34" charset="0"/>
              </a:rPr>
              <a:t>Asciminib</a:t>
            </a:r>
            <a:r>
              <a:rPr lang="en-US" sz="1400" b="0" dirty="0">
                <a:solidFill>
                  <a:schemeClr val="bg1"/>
                </a:solidFill>
                <a:latin typeface="Calibri" panose="020F0502020204030204" pitchFamily="34" charset="0"/>
              </a:rPr>
              <a:t> 60 mg + imatinib (n = 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Imatinib (n = 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Switch to nilotinib (n = 21)</a:t>
            </a:r>
          </a:p>
        </p:txBody>
      </p:sp>
      <p:sp>
        <p:nvSpPr>
          <p:cNvPr id="4" name="Rectangle 3">
            <a:extLst>
              <a:ext uri="{FF2B5EF4-FFF2-40B4-BE49-F238E27FC236}">
                <a16:creationId xmlns:a16="http://schemas.microsoft.com/office/drawing/2014/main" id="{B0D31A49-4C83-2890-0D71-B0D6D24C3B99}"/>
              </a:ext>
            </a:extLst>
          </p:cNvPr>
          <p:cNvSpPr/>
          <p:nvPr/>
        </p:nvSpPr>
        <p:spPr bwMode="auto">
          <a:xfrm>
            <a:off x="8947294" y="1466203"/>
            <a:ext cx="99041" cy="9904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88CB64F1-6446-F925-2C05-966289D45F88}"/>
              </a:ext>
            </a:extLst>
          </p:cNvPr>
          <p:cNvSpPr/>
          <p:nvPr/>
        </p:nvSpPr>
        <p:spPr bwMode="auto">
          <a:xfrm>
            <a:off x="8952803" y="1679122"/>
            <a:ext cx="99041" cy="99041"/>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DE6578FD-88A1-B235-F8B8-CD9861079672}"/>
              </a:ext>
            </a:extLst>
          </p:cNvPr>
          <p:cNvSpPr/>
          <p:nvPr/>
        </p:nvSpPr>
        <p:spPr bwMode="auto">
          <a:xfrm>
            <a:off x="8956851" y="1891738"/>
            <a:ext cx="99041" cy="990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A94E89CC-8553-348A-FCC0-E285F1B8298E}"/>
              </a:ext>
            </a:extLst>
          </p:cNvPr>
          <p:cNvSpPr/>
          <p:nvPr/>
        </p:nvSpPr>
        <p:spPr bwMode="auto">
          <a:xfrm>
            <a:off x="8956851" y="2109990"/>
            <a:ext cx="99041" cy="99041"/>
          </a:xfrm>
          <a:prstGeom prst="rect">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50AFC18A-6F80-02E9-093B-4910515AD915}"/>
              </a:ext>
            </a:extLst>
          </p:cNvPr>
          <p:cNvSpPr txBox="1"/>
          <p:nvPr/>
        </p:nvSpPr>
        <p:spPr bwMode="auto">
          <a:xfrm rot="16200000">
            <a:off x="245253" y="3078493"/>
            <a:ext cx="14648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grpSp>
        <p:nvGrpSpPr>
          <p:cNvPr id="34" name="Group 33">
            <a:extLst>
              <a:ext uri="{FF2B5EF4-FFF2-40B4-BE49-F238E27FC236}">
                <a16:creationId xmlns:a16="http://schemas.microsoft.com/office/drawing/2014/main" id="{83CCE09D-8D87-143B-3731-A2CEC21EDF8A}"/>
              </a:ext>
            </a:extLst>
          </p:cNvPr>
          <p:cNvGrpSpPr/>
          <p:nvPr/>
        </p:nvGrpSpPr>
        <p:grpSpPr>
          <a:xfrm>
            <a:off x="991002" y="2300472"/>
            <a:ext cx="523737" cy="246221"/>
            <a:chOff x="849474" y="1784877"/>
            <a:chExt cx="523737" cy="246221"/>
          </a:xfrm>
        </p:grpSpPr>
        <p:cxnSp>
          <p:nvCxnSpPr>
            <p:cNvPr id="35" name="Straight Connector 34">
              <a:extLst>
                <a:ext uri="{FF2B5EF4-FFF2-40B4-BE49-F238E27FC236}">
                  <a16:creationId xmlns:a16="http://schemas.microsoft.com/office/drawing/2014/main" id="{69A80F74-E6DF-90C5-7930-3504AA586153}"/>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F5BA9208-3A87-6479-700F-63BC1381DC61}"/>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grpSp>
      <p:grpSp>
        <p:nvGrpSpPr>
          <p:cNvPr id="37" name="Group 36">
            <a:extLst>
              <a:ext uri="{FF2B5EF4-FFF2-40B4-BE49-F238E27FC236}">
                <a16:creationId xmlns:a16="http://schemas.microsoft.com/office/drawing/2014/main" id="{DE3CFFC9-8485-870E-4F4C-24BAA4525F43}"/>
              </a:ext>
            </a:extLst>
          </p:cNvPr>
          <p:cNvGrpSpPr/>
          <p:nvPr/>
        </p:nvGrpSpPr>
        <p:grpSpPr>
          <a:xfrm>
            <a:off x="991002" y="3004123"/>
            <a:ext cx="523737" cy="246221"/>
            <a:chOff x="849474" y="1784877"/>
            <a:chExt cx="523737" cy="246221"/>
          </a:xfrm>
        </p:grpSpPr>
        <p:cxnSp>
          <p:nvCxnSpPr>
            <p:cNvPr id="38" name="Straight Connector 37">
              <a:extLst>
                <a:ext uri="{FF2B5EF4-FFF2-40B4-BE49-F238E27FC236}">
                  <a16:creationId xmlns:a16="http://schemas.microsoft.com/office/drawing/2014/main" id="{8B6C499B-B9D2-B300-19DE-68B1165FEF0A}"/>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D5AB3B26-1AC2-4AE8-2DBF-745C162B188B}"/>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grpSp>
      <p:grpSp>
        <p:nvGrpSpPr>
          <p:cNvPr id="40" name="Group 39">
            <a:extLst>
              <a:ext uri="{FF2B5EF4-FFF2-40B4-BE49-F238E27FC236}">
                <a16:creationId xmlns:a16="http://schemas.microsoft.com/office/drawing/2014/main" id="{68A313CA-04AF-63C3-63C5-CD9C8D09C2D0}"/>
              </a:ext>
            </a:extLst>
          </p:cNvPr>
          <p:cNvGrpSpPr/>
          <p:nvPr/>
        </p:nvGrpSpPr>
        <p:grpSpPr>
          <a:xfrm>
            <a:off x="991002" y="3370992"/>
            <a:ext cx="523737" cy="246221"/>
            <a:chOff x="849474" y="1784877"/>
            <a:chExt cx="523737" cy="246221"/>
          </a:xfrm>
        </p:grpSpPr>
        <p:cxnSp>
          <p:nvCxnSpPr>
            <p:cNvPr id="41" name="Straight Connector 40">
              <a:extLst>
                <a:ext uri="{FF2B5EF4-FFF2-40B4-BE49-F238E27FC236}">
                  <a16:creationId xmlns:a16="http://schemas.microsoft.com/office/drawing/2014/main" id="{0E83BF30-B968-812C-2FB6-A37B62240CA6}"/>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94B4A64C-4855-06EC-424B-FE3460AE4A53}"/>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grpSp>
        <p:nvGrpSpPr>
          <p:cNvPr id="43" name="Group 42">
            <a:extLst>
              <a:ext uri="{FF2B5EF4-FFF2-40B4-BE49-F238E27FC236}">
                <a16:creationId xmlns:a16="http://schemas.microsoft.com/office/drawing/2014/main" id="{95D528E5-B80B-936D-4258-0EC5AF4FAEB3}"/>
              </a:ext>
            </a:extLst>
          </p:cNvPr>
          <p:cNvGrpSpPr/>
          <p:nvPr/>
        </p:nvGrpSpPr>
        <p:grpSpPr>
          <a:xfrm>
            <a:off x="991002" y="4080413"/>
            <a:ext cx="523737" cy="246221"/>
            <a:chOff x="849474" y="1784877"/>
            <a:chExt cx="523737" cy="246221"/>
          </a:xfrm>
        </p:grpSpPr>
        <p:cxnSp>
          <p:nvCxnSpPr>
            <p:cNvPr id="44" name="Straight Connector 43">
              <a:extLst>
                <a:ext uri="{FF2B5EF4-FFF2-40B4-BE49-F238E27FC236}">
                  <a16:creationId xmlns:a16="http://schemas.microsoft.com/office/drawing/2014/main" id="{68BDABF3-20C4-5ABE-D38A-363090F1F1C0}"/>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D64A78F5-33D3-23FA-4D7A-218C435126CD}"/>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46" name="Group 45">
            <a:extLst>
              <a:ext uri="{FF2B5EF4-FFF2-40B4-BE49-F238E27FC236}">
                <a16:creationId xmlns:a16="http://schemas.microsoft.com/office/drawing/2014/main" id="{2E948E72-B99E-F866-8120-FBF29DCBF6C5}"/>
              </a:ext>
            </a:extLst>
          </p:cNvPr>
          <p:cNvGrpSpPr/>
          <p:nvPr/>
        </p:nvGrpSpPr>
        <p:grpSpPr>
          <a:xfrm>
            <a:off x="991002" y="4445034"/>
            <a:ext cx="523737" cy="246221"/>
            <a:chOff x="849474" y="1784877"/>
            <a:chExt cx="523737" cy="246221"/>
          </a:xfrm>
        </p:grpSpPr>
        <p:cxnSp>
          <p:nvCxnSpPr>
            <p:cNvPr id="47" name="Straight Connector 46">
              <a:extLst>
                <a:ext uri="{FF2B5EF4-FFF2-40B4-BE49-F238E27FC236}">
                  <a16:creationId xmlns:a16="http://schemas.microsoft.com/office/drawing/2014/main" id="{1579D6FC-F98A-5C19-414C-9AB7E482568D}"/>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DE338853-A98A-C747-A365-9E2CA785A6A6}"/>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grpSp>
      <p:grpSp>
        <p:nvGrpSpPr>
          <p:cNvPr id="49" name="Group 48">
            <a:extLst>
              <a:ext uri="{FF2B5EF4-FFF2-40B4-BE49-F238E27FC236}">
                <a16:creationId xmlns:a16="http://schemas.microsoft.com/office/drawing/2014/main" id="{CDCAA4DD-7B03-EEC4-BFDF-26A42026389D}"/>
              </a:ext>
            </a:extLst>
          </p:cNvPr>
          <p:cNvGrpSpPr/>
          <p:nvPr/>
        </p:nvGrpSpPr>
        <p:grpSpPr>
          <a:xfrm>
            <a:off x="991002" y="4782475"/>
            <a:ext cx="523737" cy="246221"/>
            <a:chOff x="849474" y="1784877"/>
            <a:chExt cx="523737" cy="246221"/>
          </a:xfrm>
        </p:grpSpPr>
        <p:cxnSp>
          <p:nvCxnSpPr>
            <p:cNvPr id="50" name="Straight Connector 49">
              <a:extLst>
                <a:ext uri="{FF2B5EF4-FFF2-40B4-BE49-F238E27FC236}">
                  <a16:creationId xmlns:a16="http://schemas.microsoft.com/office/drawing/2014/main" id="{D032C98B-05B4-DEE2-4FD1-77554EF071DA}"/>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67C1CDE2-A3AE-E20B-2DEE-A4D5FB39FE89}"/>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52" name="Group 51">
            <a:extLst>
              <a:ext uri="{FF2B5EF4-FFF2-40B4-BE49-F238E27FC236}">
                <a16:creationId xmlns:a16="http://schemas.microsoft.com/office/drawing/2014/main" id="{60123E2F-32BD-EE63-1702-3D4437C302F9}"/>
              </a:ext>
            </a:extLst>
          </p:cNvPr>
          <p:cNvGrpSpPr/>
          <p:nvPr/>
        </p:nvGrpSpPr>
        <p:grpSpPr>
          <a:xfrm>
            <a:off x="991002" y="3724763"/>
            <a:ext cx="523737" cy="246221"/>
            <a:chOff x="849474" y="1784877"/>
            <a:chExt cx="523737" cy="246221"/>
          </a:xfrm>
        </p:grpSpPr>
        <p:cxnSp>
          <p:nvCxnSpPr>
            <p:cNvPr id="53" name="Straight Connector 52">
              <a:extLst>
                <a:ext uri="{FF2B5EF4-FFF2-40B4-BE49-F238E27FC236}">
                  <a16:creationId xmlns:a16="http://schemas.microsoft.com/office/drawing/2014/main" id="{191DB567-1EF5-76DE-939C-46402A4CDCC5}"/>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AFE61BC9-BD83-E145-C67C-4A9C42E26290}"/>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grpSp>
      <p:grpSp>
        <p:nvGrpSpPr>
          <p:cNvPr id="55" name="Group 54">
            <a:extLst>
              <a:ext uri="{FF2B5EF4-FFF2-40B4-BE49-F238E27FC236}">
                <a16:creationId xmlns:a16="http://schemas.microsoft.com/office/drawing/2014/main" id="{308870DF-7E42-AAEB-7B56-6AB8C3F744B2}"/>
              </a:ext>
            </a:extLst>
          </p:cNvPr>
          <p:cNvGrpSpPr/>
          <p:nvPr/>
        </p:nvGrpSpPr>
        <p:grpSpPr>
          <a:xfrm>
            <a:off x="991002" y="2659798"/>
            <a:ext cx="523737" cy="246221"/>
            <a:chOff x="849474" y="1784877"/>
            <a:chExt cx="523737" cy="246221"/>
          </a:xfrm>
        </p:grpSpPr>
        <p:cxnSp>
          <p:nvCxnSpPr>
            <p:cNvPr id="56" name="Straight Connector 55">
              <a:extLst>
                <a:ext uri="{FF2B5EF4-FFF2-40B4-BE49-F238E27FC236}">
                  <a16:creationId xmlns:a16="http://schemas.microsoft.com/office/drawing/2014/main" id="{2110875E-21EF-AF83-9378-A8473A3920D0}"/>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A0004921-22CA-9DBB-7A5C-AD335B153122}"/>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grpSp>
      <p:grpSp>
        <p:nvGrpSpPr>
          <p:cNvPr id="58" name="Group 57">
            <a:extLst>
              <a:ext uri="{FF2B5EF4-FFF2-40B4-BE49-F238E27FC236}">
                <a16:creationId xmlns:a16="http://schemas.microsoft.com/office/drawing/2014/main" id="{C771DAC8-E79A-8AA6-E939-5AFC814B6BF8}"/>
              </a:ext>
            </a:extLst>
          </p:cNvPr>
          <p:cNvGrpSpPr/>
          <p:nvPr/>
        </p:nvGrpSpPr>
        <p:grpSpPr>
          <a:xfrm>
            <a:off x="991002" y="1581547"/>
            <a:ext cx="523737" cy="246221"/>
            <a:chOff x="849474" y="1784877"/>
            <a:chExt cx="523737" cy="246221"/>
          </a:xfrm>
        </p:grpSpPr>
        <p:cxnSp>
          <p:nvCxnSpPr>
            <p:cNvPr id="59" name="Straight Connector 58">
              <a:extLst>
                <a:ext uri="{FF2B5EF4-FFF2-40B4-BE49-F238E27FC236}">
                  <a16:creationId xmlns:a16="http://schemas.microsoft.com/office/drawing/2014/main" id="{68F7E166-CF69-9787-739D-8B3EB33B1BA3}"/>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631D20C7-6114-9B83-D751-BE21AC025528}"/>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grpSp>
      <p:grpSp>
        <p:nvGrpSpPr>
          <p:cNvPr id="61" name="Group 60">
            <a:extLst>
              <a:ext uri="{FF2B5EF4-FFF2-40B4-BE49-F238E27FC236}">
                <a16:creationId xmlns:a16="http://schemas.microsoft.com/office/drawing/2014/main" id="{7FF4F3F0-5D10-3D4B-8F62-FD5F0BB003A5}"/>
              </a:ext>
            </a:extLst>
          </p:cNvPr>
          <p:cNvGrpSpPr/>
          <p:nvPr/>
        </p:nvGrpSpPr>
        <p:grpSpPr>
          <a:xfrm>
            <a:off x="991002" y="1940873"/>
            <a:ext cx="523737" cy="246221"/>
            <a:chOff x="849474" y="1784877"/>
            <a:chExt cx="523737" cy="246221"/>
          </a:xfrm>
        </p:grpSpPr>
        <p:cxnSp>
          <p:nvCxnSpPr>
            <p:cNvPr id="62" name="Straight Connector 61">
              <a:extLst>
                <a:ext uri="{FF2B5EF4-FFF2-40B4-BE49-F238E27FC236}">
                  <a16:creationId xmlns:a16="http://schemas.microsoft.com/office/drawing/2014/main" id="{2C48C213-CC87-595A-EB82-367D7EC56733}"/>
                </a:ext>
              </a:extLst>
            </p:cNvPr>
            <p:cNvCxnSpPr/>
            <p:nvPr/>
          </p:nvCxnSpPr>
          <p:spPr bwMode="auto">
            <a:xfrm>
              <a:off x="1281771" y="1912697"/>
              <a:ext cx="91440"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9DF3888C-20C2-844E-A871-86FE6D7BDC69}"/>
                </a:ext>
              </a:extLst>
            </p:cNvPr>
            <p:cNvSpPr txBox="1"/>
            <p:nvPr/>
          </p:nvSpPr>
          <p:spPr bwMode="auto">
            <a:xfrm>
              <a:off x="849474" y="178487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sp>
        <p:nvSpPr>
          <p:cNvPr id="31744" name="TextBox 31743">
            <a:extLst>
              <a:ext uri="{FF2B5EF4-FFF2-40B4-BE49-F238E27FC236}">
                <a16:creationId xmlns:a16="http://schemas.microsoft.com/office/drawing/2014/main" id="{A4C9A066-B9C2-1115-DFD6-DACF59CF14C2}"/>
              </a:ext>
            </a:extLst>
          </p:cNvPr>
          <p:cNvSpPr txBox="1"/>
          <p:nvPr/>
        </p:nvSpPr>
        <p:spPr bwMode="auto">
          <a:xfrm>
            <a:off x="1681008" y="5002409"/>
            <a:ext cx="76128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31745" name="TextBox 31744">
            <a:extLst>
              <a:ext uri="{FF2B5EF4-FFF2-40B4-BE49-F238E27FC236}">
                <a16:creationId xmlns:a16="http://schemas.microsoft.com/office/drawing/2014/main" id="{1AB91C8E-D7C2-69E8-C2A3-CA640E9F37A0}"/>
              </a:ext>
            </a:extLst>
          </p:cNvPr>
          <p:cNvSpPr txBox="1"/>
          <p:nvPr/>
        </p:nvSpPr>
        <p:spPr bwMode="auto">
          <a:xfrm>
            <a:off x="2742786" y="5002409"/>
            <a:ext cx="76128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31747" name="TextBox 31746">
            <a:extLst>
              <a:ext uri="{FF2B5EF4-FFF2-40B4-BE49-F238E27FC236}">
                <a16:creationId xmlns:a16="http://schemas.microsoft.com/office/drawing/2014/main" id="{E0626F76-CDDC-DA08-CBD0-D6EDC7328CFD}"/>
              </a:ext>
            </a:extLst>
          </p:cNvPr>
          <p:cNvSpPr txBox="1"/>
          <p:nvPr/>
        </p:nvSpPr>
        <p:spPr bwMode="auto">
          <a:xfrm>
            <a:off x="3799540" y="5002409"/>
            <a:ext cx="76128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Myalgia</a:t>
            </a:r>
          </a:p>
        </p:txBody>
      </p:sp>
      <p:sp>
        <p:nvSpPr>
          <p:cNvPr id="31748" name="TextBox 31747">
            <a:extLst>
              <a:ext uri="{FF2B5EF4-FFF2-40B4-BE49-F238E27FC236}">
                <a16:creationId xmlns:a16="http://schemas.microsoft.com/office/drawing/2014/main" id="{E36488DE-DD6F-32F7-DB64-7C6C24130D1C}"/>
              </a:ext>
            </a:extLst>
          </p:cNvPr>
          <p:cNvSpPr txBox="1"/>
          <p:nvPr/>
        </p:nvSpPr>
        <p:spPr bwMode="auto">
          <a:xfrm>
            <a:off x="4861318" y="5002409"/>
            <a:ext cx="76128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Pruritis</a:t>
            </a:r>
          </a:p>
        </p:txBody>
      </p:sp>
      <p:sp>
        <p:nvSpPr>
          <p:cNvPr id="31749" name="TextBox 31748">
            <a:extLst>
              <a:ext uri="{FF2B5EF4-FFF2-40B4-BE49-F238E27FC236}">
                <a16:creationId xmlns:a16="http://schemas.microsoft.com/office/drawing/2014/main" id="{9ABA880F-F933-84CE-7887-494A1504F8F2}"/>
              </a:ext>
            </a:extLst>
          </p:cNvPr>
          <p:cNvSpPr txBox="1"/>
          <p:nvPr/>
        </p:nvSpPr>
        <p:spPr bwMode="auto">
          <a:xfrm>
            <a:off x="5696603" y="5002409"/>
            <a:ext cx="119072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Lipase Increased</a:t>
            </a:r>
          </a:p>
        </p:txBody>
      </p:sp>
      <p:sp>
        <p:nvSpPr>
          <p:cNvPr id="31750" name="TextBox 31749">
            <a:extLst>
              <a:ext uri="{FF2B5EF4-FFF2-40B4-BE49-F238E27FC236}">
                <a16:creationId xmlns:a16="http://schemas.microsoft.com/office/drawing/2014/main" id="{CC4220D6-5206-D7B6-E699-75F771822584}"/>
              </a:ext>
            </a:extLst>
          </p:cNvPr>
          <p:cNvSpPr txBox="1"/>
          <p:nvPr/>
        </p:nvSpPr>
        <p:spPr bwMode="auto">
          <a:xfrm>
            <a:off x="6987462" y="5002409"/>
            <a:ext cx="76128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Rash</a:t>
            </a:r>
          </a:p>
        </p:txBody>
      </p:sp>
      <p:sp>
        <p:nvSpPr>
          <p:cNvPr id="31751" name="TextBox 31750">
            <a:extLst>
              <a:ext uri="{FF2B5EF4-FFF2-40B4-BE49-F238E27FC236}">
                <a16:creationId xmlns:a16="http://schemas.microsoft.com/office/drawing/2014/main" id="{13F33836-04D2-F9CA-C1B0-CD099C2258AC}"/>
              </a:ext>
            </a:extLst>
          </p:cNvPr>
          <p:cNvSpPr txBox="1"/>
          <p:nvPr/>
        </p:nvSpPr>
        <p:spPr bwMode="auto">
          <a:xfrm>
            <a:off x="7526572" y="5002409"/>
            <a:ext cx="1755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Hypophosphatemia</a:t>
            </a:r>
          </a:p>
        </p:txBody>
      </p:sp>
      <p:sp>
        <p:nvSpPr>
          <p:cNvPr id="31752" name="TextBox 31751">
            <a:extLst>
              <a:ext uri="{FF2B5EF4-FFF2-40B4-BE49-F238E27FC236}">
                <a16:creationId xmlns:a16="http://schemas.microsoft.com/office/drawing/2014/main" id="{754522CB-8551-1B38-8FB5-A8792D7B10AE}"/>
              </a:ext>
            </a:extLst>
          </p:cNvPr>
          <p:cNvSpPr txBox="1"/>
          <p:nvPr/>
        </p:nvSpPr>
        <p:spPr bwMode="auto">
          <a:xfrm>
            <a:off x="9034653" y="5002409"/>
            <a:ext cx="8706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ALT Increased</a:t>
            </a:r>
          </a:p>
        </p:txBody>
      </p:sp>
      <p:sp>
        <p:nvSpPr>
          <p:cNvPr id="31753" name="TextBox 31752">
            <a:extLst>
              <a:ext uri="{FF2B5EF4-FFF2-40B4-BE49-F238E27FC236}">
                <a16:creationId xmlns:a16="http://schemas.microsoft.com/office/drawing/2014/main" id="{DC8C0FFF-34DD-4D2B-BDF0-B7216ADBE088}"/>
              </a:ext>
            </a:extLst>
          </p:cNvPr>
          <p:cNvSpPr txBox="1"/>
          <p:nvPr/>
        </p:nvSpPr>
        <p:spPr bwMode="auto">
          <a:xfrm>
            <a:off x="9893224" y="5002409"/>
            <a:ext cx="125235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Hypertension</a:t>
            </a:r>
          </a:p>
        </p:txBody>
      </p:sp>
      <p:sp>
        <p:nvSpPr>
          <p:cNvPr id="31754" name="TextBox 31753">
            <a:extLst>
              <a:ext uri="{FF2B5EF4-FFF2-40B4-BE49-F238E27FC236}">
                <a16:creationId xmlns:a16="http://schemas.microsoft.com/office/drawing/2014/main" id="{D9C1722D-CD1A-A478-B15A-6ADEED8B88CD}"/>
              </a:ext>
            </a:extLst>
          </p:cNvPr>
          <p:cNvSpPr txBox="1"/>
          <p:nvPr/>
        </p:nvSpPr>
        <p:spPr bwMode="auto">
          <a:xfrm>
            <a:off x="1575999" y="2351442"/>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33.3</a:t>
            </a:r>
          </a:p>
        </p:txBody>
      </p:sp>
      <p:sp>
        <p:nvSpPr>
          <p:cNvPr id="31755" name="TextBox 31754">
            <a:extLst>
              <a:ext uri="{FF2B5EF4-FFF2-40B4-BE49-F238E27FC236}">
                <a16:creationId xmlns:a16="http://schemas.microsoft.com/office/drawing/2014/main" id="{0198807C-59EA-FD31-F838-79CCD545B861}"/>
              </a:ext>
            </a:extLst>
          </p:cNvPr>
          <p:cNvSpPr txBox="1"/>
          <p:nvPr/>
        </p:nvSpPr>
        <p:spPr bwMode="auto">
          <a:xfrm>
            <a:off x="1786908" y="3724763"/>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14.3</a:t>
            </a:r>
          </a:p>
        </p:txBody>
      </p:sp>
      <p:sp>
        <p:nvSpPr>
          <p:cNvPr id="31756" name="TextBox 31755">
            <a:extLst>
              <a:ext uri="{FF2B5EF4-FFF2-40B4-BE49-F238E27FC236}">
                <a16:creationId xmlns:a16="http://schemas.microsoft.com/office/drawing/2014/main" id="{284EB0CA-DD8A-A5D9-B58A-BEE1FE6F8DC2}"/>
              </a:ext>
            </a:extLst>
          </p:cNvPr>
          <p:cNvSpPr txBox="1"/>
          <p:nvPr/>
        </p:nvSpPr>
        <p:spPr bwMode="auto">
          <a:xfrm>
            <a:off x="1985831" y="4026426"/>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31757" name="TextBox 31756">
            <a:extLst>
              <a:ext uri="{FF2B5EF4-FFF2-40B4-BE49-F238E27FC236}">
                <a16:creationId xmlns:a16="http://schemas.microsoft.com/office/drawing/2014/main" id="{7A9F890C-B3DC-1419-3FDF-30BB5B1E792F}"/>
              </a:ext>
            </a:extLst>
          </p:cNvPr>
          <p:cNvSpPr txBox="1"/>
          <p:nvPr/>
        </p:nvSpPr>
        <p:spPr bwMode="auto">
          <a:xfrm>
            <a:off x="2204120" y="3724654"/>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14.3</a:t>
            </a:r>
          </a:p>
        </p:txBody>
      </p:sp>
      <p:sp>
        <p:nvSpPr>
          <p:cNvPr id="31758" name="TextBox 31757">
            <a:extLst>
              <a:ext uri="{FF2B5EF4-FFF2-40B4-BE49-F238E27FC236}">
                <a16:creationId xmlns:a16="http://schemas.microsoft.com/office/drawing/2014/main" id="{2F56634C-2F96-D81F-4355-D4CA7E041839}"/>
              </a:ext>
            </a:extLst>
          </p:cNvPr>
          <p:cNvSpPr txBox="1"/>
          <p:nvPr/>
        </p:nvSpPr>
        <p:spPr bwMode="auto">
          <a:xfrm>
            <a:off x="2639330" y="3032046"/>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23.8</a:t>
            </a:r>
          </a:p>
        </p:txBody>
      </p:sp>
      <p:sp>
        <p:nvSpPr>
          <p:cNvPr id="31759" name="TextBox 31758">
            <a:extLst>
              <a:ext uri="{FF2B5EF4-FFF2-40B4-BE49-F238E27FC236}">
                <a16:creationId xmlns:a16="http://schemas.microsoft.com/office/drawing/2014/main" id="{75913770-D4EF-00FA-42E8-3E272C676181}"/>
              </a:ext>
            </a:extLst>
          </p:cNvPr>
          <p:cNvSpPr txBox="1"/>
          <p:nvPr/>
        </p:nvSpPr>
        <p:spPr bwMode="auto">
          <a:xfrm>
            <a:off x="2835010" y="4066841"/>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a:t>
            </a:r>
          </a:p>
        </p:txBody>
      </p:sp>
      <p:sp>
        <p:nvSpPr>
          <p:cNvPr id="31760" name="TextBox 31759">
            <a:extLst>
              <a:ext uri="{FF2B5EF4-FFF2-40B4-BE49-F238E27FC236}">
                <a16:creationId xmlns:a16="http://schemas.microsoft.com/office/drawing/2014/main" id="{DE1528A1-A081-5F3B-EC69-72F5FCD8D6CB}"/>
              </a:ext>
            </a:extLst>
          </p:cNvPr>
          <p:cNvSpPr txBox="1"/>
          <p:nvPr/>
        </p:nvSpPr>
        <p:spPr bwMode="auto">
          <a:xfrm>
            <a:off x="3057955" y="3667595"/>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15.0</a:t>
            </a:r>
          </a:p>
        </p:txBody>
      </p:sp>
      <p:sp>
        <p:nvSpPr>
          <p:cNvPr id="31761" name="TextBox 31760">
            <a:extLst>
              <a:ext uri="{FF2B5EF4-FFF2-40B4-BE49-F238E27FC236}">
                <a16:creationId xmlns:a16="http://schemas.microsoft.com/office/drawing/2014/main" id="{B77B6A7B-13AE-9630-9B21-DDEB9AF8AF4B}"/>
              </a:ext>
            </a:extLst>
          </p:cNvPr>
          <p:cNvSpPr txBox="1"/>
          <p:nvPr/>
        </p:nvSpPr>
        <p:spPr bwMode="auto">
          <a:xfrm>
            <a:off x="3256049" y="4398819"/>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62" name="TextBox 31761">
            <a:extLst>
              <a:ext uri="{FF2B5EF4-FFF2-40B4-BE49-F238E27FC236}">
                <a16:creationId xmlns:a16="http://schemas.microsoft.com/office/drawing/2014/main" id="{E086791A-BD60-5AA1-33BF-60F635816D9C}"/>
              </a:ext>
            </a:extLst>
          </p:cNvPr>
          <p:cNvSpPr txBox="1"/>
          <p:nvPr/>
        </p:nvSpPr>
        <p:spPr bwMode="auto">
          <a:xfrm>
            <a:off x="3698082" y="3034946"/>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23.8</a:t>
            </a:r>
          </a:p>
        </p:txBody>
      </p:sp>
      <p:sp>
        <p:nvSpPr>
          <p:cNvPr id="31763" name="TextBox 31762">
            <a:extLst>
              <a:ext uri="{FF2B5EF4-FFF2-40B4-BE49-F238E27FC236}">
                <a16:creationId xmlns:a16="http://schemas.microsoft.com/office/drawing/2014/main" id="{44AD0BB5-9FE5-67B1-D9EC-917E40343F9D}"/>
              </a:ext>
            </a:extLst>
          </p:cNvPr>
          <p:cNvSpPr txBox="1"/>
          <p:nvPr/>
        </p:nvSpPr>
        <p:spPr bwMode="auto">
          <a:xfrm>
            <a:off x="3877523" y="4402984"/>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64" name="TextBox 31763">
            <a:extLst>
              <a:ext uri="{FF2B5EF4-FFF2-40B4-BE49-F238E27FC236}">
                <a16:creationId xmlns:a16="http://schemas.microsoft.com/office/drawing/2014/main" id="{B14FC9F5-76D4-8D9F-7EA9-5BA1BAAB6C96}"/>
              </a:ext>
            </a:extLst>
          </p:cNvPr>
          <p:cNvSpPr txBox="1"/>
          <p:nvPr/>
        </p:nvSpPr>
        <p:spPr bwMode="auto">
          <a:xfrm>
            <a:off x="4941905" y="4400225"/>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65" name="TextBox 31764">
            <a:extLst>
              <a:ext uri="{FF2B5EF4-FFF2-40B4-BE49-F238E27FC236}">
                <a16:creationId xmlns:a16="http://schemas.microsoft.com/office/drawing/2014/main" id="{6D6262A3-AE6D-043F-AC9C-8F5849DCC33E}"/>
              </a:ext>
            </a:extLst>
          </p:cNvPr>
          <p:cNvSpPr txBox="1"/>
          <p:nvPr/>
        </p:nvSpPr>
        <p:spPr bwMode="auto">
          <a:xfrm>
            <a:off x="4095610" y="4373809"/>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a:t>
            </a:r>
          </a:p>
        </p:txBody>
      </p:sp>
      <p:sp>
        <p:nvSpPr>
          <p:cNvPr id="31766" name="TextBox 31765">
            <a:extLst>
              <a:ext uri="{FF2B5EF4-FFF2-40B4-BE49-F238E27FC236}">
                <a16:creationId xmlns:a16="http://schemas.microsoft.com/office/drawing/2014/main" id="{2AC00105-8883-A631-C1A8-37F1C7FCCD70}"/>
              </a:ext>
            </a:extLst>
          </p:cNvPr>
          <p:cNvSpPr txBox="1"/>
          <p:nvPr/>
        </p:nvSpPr>
        <p:spPr bwMode="auto">
          <a:xfrm>
            <a:off x="4314600" y="4057530"/>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a:t>
            </a:r>
          </a:p>
        </p:txBody>
      </p:sp>
      <p:sp>
        <p:nvSpPr>
          <p:cNvPr id="31767" name="TextBox 31766">
            <a:extLst>
              <a:ext uri="{FF2B5EF4-FFF2-40B4-BE49-F238E27FC236}">
                <a16:creationId xmlns:a16="http://schemas.microsoft.com/office/drawing/2014/main" id="{CB3AFCA0-AFE0-019E-9EA1-11CAC4C688E5}"/>
              </a:ext>
            </a:extLst>
          </p:cNvPr>
          <p:cNvSpPr txBox="1"/>
          <p:nvPr/>
        </p:nvSpPr>
        <p:spPr bwMode="auto">
          <a:xfrm>
            <a:off x="5127909" y="4735391"/>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31768" name="TextBox 31767">
            <a:extLst>
              <a:ext uri="{FF2B5EF4-FFF2-40B4-BE49-F238E27FC236}">
                <a16:creationId xmlns:a16="http://schemas.microsoft.com/office/drawing/2014/main" id="{88EB13EC-136E-9292-12C9-85110CCF3FC2}"/>
              </a:ext>
            </a:extLst>
          </p:cNvPr>
          <p:cNvSpPr txBox="1"/>
          <p:nvPr/>
        </p:nvSpPr>
        <p:spPr bwMode="auto">
          <a:xfrm>
            <a:off x="4742586" y="3373253"/>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19.0</a:t>
            </a:r>
          </a:p>
        </p:txBody>
      </p:sp>
      <p:sp>
        <p:nvSpPr>
          <p:cNvPr id="31769" name="TextBox 31768">
            <a:extLst>
              <a:ext uri="{FF2B5EF4-FFF2-40B4-BE49-F238E27FC236}">
                <a16:creationId xmlns:a16="http://schemas.microsoft.com/office/drawing/2014/main" id="{D2C94C01-2FD8-A1CB-CDB0-FCBF7D0C2538}"/>
              </a:ext>
            </a:extLst>
          </p:cNvPr>
          <p:cNvSpPr txBox="1"/>
          <p:nvPr/>
        </p:nvSpPr>
        <p:spPr bwMode="auto">
          <a:xfrm>
            <a:off x="5327955" y="4066841"/>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a:t>
            </a:r>
          </a:p>
        </p:txBody>
      </p:sp>
      <p:sp>
        <p:nvSpPr>
          <p:cNvPr id="31770" name="TextBox 31769">
            <a:extLst>
              <a:ext uri="{FF2B5EF4-FFF2-40B4-BE49-F238E27FC236}">
                <a16:creationId xmlns:a16="http://schemas.microsoft.com/office/drawing/2014/main" id="{6B425BEE-9828-5C94-1309-2C6393BE61D4}"/>
              </a:ext>
            </a:extLst>
          </p:cNvPr>
          <p:cNvSpPr txBox="1"/>
          <p:nvPr/>
        </p:nvSpPr>
        <p:spPr bwMode="auto">
          <a:xfrm>
            <a:off x="5681281" y="3716427"/>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14.3</a:t>
            </a:r>
          </a:p>
        </p:txBody>
      </p:sp>
      <p:sp>
        <p:nvSpPr>
          <p:cNvPr id="31771" name="TextBox 31770">
            <a:extLst>
              <a:ext uri="{FF2B5EF4-FFF2-40B4-BE49-F238E27FC236}">
                <a16:creationId xmlns:a16="http://schemas.microsoft.com/office/drawing/2014/main" id="{34263204-952C-79F9-7651-D32FFE2EBEAF}"/>
              </a:ext>
            </a:extLst>
          </p:cNvPr>
          <p:cNvSpPr txBox="1"/>
          <p:nvPr/>
        </p:nvSpPr>
        <p:spPr bwMode="auto">
          <a:xfrm>
            <a:off x="5984240" y="3714587"/>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14.3</a:t>
            </a:r>
          </a:p>
        </p:txBody>
      </p:sp>
      <p:sp>
        <p:nvSpPr>
          <p:cNvPr id="31772" name="TextBox 31771">
            <a:extLst>
              <a:ext uri="{FF2B5EF4-FFF2-40B4-BE49-F238E27FC236}">
                <a16:creationId xmlns:a16="http://schemas.microsoft.com/office/drawing/2014/main" id="{185D87D3-E28D-5A04-3995-7AAFEC567252}"/>
              </a:ext>
            </a:extLst>
          </p:cNvPr>
          <p:cNvSpPr txBox="1"/>
          <p:nvPr/>
        </p:nvSpPr>
        <p:spPr bwMode="auto">
          <a:xfrm>
            <a:off x="6203400" y="3662359"/>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15.0</a:t>
            </a:r>
          </a:p>
        </p:txBody>
      </p:sp>
      <p:sp>
        <p:nvSpPr>
          <p:cNvPr id="31773" name="TextBox 31772">
            <a:extLst>
              <a:ext uri="{FF2B5EF4-FFF2-40B4-BE49-F238E27FC236}">
                <a16:creationId xmlns:a16="http://schemas.microsoft.com/office/drawing/2014/main" id="{F8E5F5A5-0E8F-4378-D3EB-DAA3A7C5BF15}"/>
              </a:ext>
            </a:extLst>
          </p:cNvPr>
          <p:cNvSpPr txBox="1"/>
          <p:nvPr/>
        </p:nvSpPr>
        <p:spPr bwMode="auto">
          <a:xfrm>
            <a:off x="6418373" y="4066841"/>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a:t>
            </a:r>
          </a:p>
        </p:txBody>
      </p:sp>
      <p:sp>
        <p:nvSpPr>
          <p:cNvPr id="31774" name="TextBox 31773">
            <a:extLst>
              <a:ext uri="{FF2B5EF4-FFF2-40B4-BE49-F238E27FC236}">
                <a16:creationId xmlns:a16="http://schemas.microsoft.com/office/drawing/2014/main" id="{6978D6EB-BC0E-CE0E-4B7E-A0DDDEE9FF6F}"/>
              </a:ext>
            </a:extLst>
          </p:cNvPr>
          <p:cNvSpPr txBox="1"/>
          <p:nvPr/>
        </p:nvSpPr>
        <p:spPr bwMode="auto">
          <a:xfrm>
            <a:off x="6851542" y="4062701"/>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a:t>
            </a:r>
          </a:p>
        </p:txBody>
      </p:sp>
      <p:sp>
        <p:nvSpPr>
          <p:cNvPr id="31775" name="TextBox 31774">
            <a:extLst>
              <a:ext uri="{FF2B5EF4-FFF2-40B4-BE49-F238E27FC236}">
                <a16:creationId xmlns:a16="http://schemas.microsoft.com/office/drawing/2014/main" id="{962F627E-1412-7441-49D2-9C09C2A03B51}"/>
              </a:ext>
            </a:extLst>
          </p:cNvPr>
          <p:cNvSpPr txBox="1"/>
          <p:nvPr/>
        </p:nvSpPr>
        <p:spPr bwMode="auto">
          <a:xfrm>
            <a:off x="7042384" y="4398819"/>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76" name="TextBox 31775">
            <a:extLst>
              <a:ext uri="{FF2B5EF4-FFF2-40B4-BE49-F238E27FC236}">
                <a16:creationId xmlns:a16="http://schemas.microsoft.com/office/drawing/2014/main" id="{BEDAD9C2-9903-F372-91B0-E98096B5A97D}"/>
              </a:ext>
            </a:extLst>
          </p:cNvPr>
          <p:cNvSpPr txBox="1"/>
          <p:nvPr/>
        </p:nvSpPr>
        <p:spPr bwMode="auto">
          <a:xfrm>
            <a:off x="7252138" y="4378452"/>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a:t>
            </a:r>
          </a:p>
        </p:txBody>
      </p:sp>
      <p:sp>
        <p:nvSpPr>
          <p:cNvPr id="31777" name="TextBox 31776">
            <a:extLst>
              <a:ext uri="{FF2B5EF4-FFF2-40B4-BE49-F238E27FC236}">
                <a16:creationId xmlns:a16="http://schemas.microsoft.com/office/drawing/2014/main" id="{F747ACAA-01DB-251D-F1D3-F271ECFDBEE5}"/>
              </a:ext>
            </a:extLst>
          </p:cNvPr>
          <p:cNvSpPr txBox="1"/>
          <p:nvPr/>
        </p:nvSpPr>
        <p:spPr bwMode="auto">
          <a:xfrm>
            <a:off x="7470281" y="2014333"/>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38.1</a:t>
            </a:r>
          </a:p>
        </p:txBody>
      </p:sp>
      <p:sp>
        <p:nvSpPr>
          <p:cNvPr id="31778" name="TextBox 31777">
            <a:extLst>
              <a:ext uri="{FF2B5EF4-FFF2-40B4-BE49-F238E27FC236}">
                <a16:creationId xmlns:a16="http://schemas.microsoft.com/office/drawing/2014/main" id="{712ED7C7-1C5B-CB94-7E72-2581CF49A178}"/>
              </a:ext>
            </a:extLst>
          </p:cNvPr>
          <p:cNvSpPr txBox="1"/>
          <p:nvPr/>
        </p:nvSpPr>
        <p:spPr bwMode="auto">
          <a:xfrm>
            <a:off x="7880554" y="4051384"/>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a:t>
            </a:r>
          </a:p>
        </p:txBody>
      </p:sp>
      <p:sp>
        <p:nvSpPr>
          <p:cNvPr id="31779" name="TextBox 31778">
            <a:extLst>
              <a:ext uri="{FF2B5EF4-FFF2-40B4-BE49-F238E27FC236}">
                <a16:creationId xmlns:a16="http://schemas.microsoft.com/office/drawing/2014/main" id="{14E7174B-010E-BCB0-1E1C-EFE29753D53D}"/>
              </a:ext>
            </a:extLst>
          </p:cNvPr>
          <p:cNvSpPr txBox="1"/>
          <p:nvPr/>
        </p:nvSpPr>
        <p:spPr bwMode="auto">
          <a:xfrm>
            <a:off x="8093856" y="4054345"/>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a:t>
            </a:r>
          </a:p>
        </p:txBody>
      </p:sp>
      <p:sp>
        <p:nvSpPr>
          <p:cNvPr id="31780" name="TextBox 31779">
            <a:extLst>
              <a:ext uri="{FF2B5EF4-FFF2-40B4-BE49-F238E27FC236}">
                <a16:creationId xmlns:a16="http://schemas.microsoft.com/office/drawing/2014/main" id="{EBFF95CA-95E6-D689-6E3E-BD16950BB0F9}"/>
              </a:ext>
            </a:extLst>
          </p:cNvPr>
          <p:cNvSpPr txBox="1"/>
          <p:nvPr/>
        </p:nvSpPr>
        <p:spPr bwMode="auto">
          <a:xfrm>
            <a:off x="8296249" y="3662359"/>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15.0</a:t>
            </a:r>
          </a:p>
        </p:txBody>
      </p:sp>
      <p:sp>
        <p:nvSpPr>
          <p:cNvPr id="31781" name="TextBox 31780">
            <a:extLst>
              <a:ext uri="{FF2B5EF4-FFF2-40B4-BE49-F238E27FC236}">
                <a16:creationId xmlns:a16="http://schemas.microsoft.com/office/drawing/2014/main" id="{808F04BD-AEAA-7B23-BA7F-694DD12E064B}"/>
              </a:ext>
            </a:extLst>
          </p:cNvPr>
          <p:cNvSpPr txBox="1"/>
          <p:nvPr/>
        </p:nvSpPr>
        <p:spPr bwMode="auto">
          <a:xfrm>
            <a:off x="8509060" y="4397790"/>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82" name="TextBox 31781">
            <a:extLst>
              <a:ext uri="{FF2B5EF4-FFF2-40B4-BE49-F238E27FC236}">
                <a16:creationId xmlns:a16="http://schemas.microsoft.com/office/drawing/2014/main" id="{74367458-41A8-68F5-2B0E-85649D70C7A8}"/>
              </a:ext>
            </a:extLst>
          </p:cNvPr>
          <p:cNvSpPr txBox="1"/>
          <p:nvPr/>
        </p:nvSpPr>
        <p:spPr bwMode="auto">
          <a:xfrm>
            <a:off x="8950932" y="4400225"/>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83" name="TextBox 31782">
            <a:extLst>
              <a:ext uri="{FF2B5EF4-FFF2-40B4-BE49-F238E27FC236}">
                <a16:creationId xmlns:a16="http://schemas.microsoft.com/office/drawing/2014/main" id="{E53B5920-7A83-5364-ED46-6A443F07F053}"/>
              </a:ext>
            </a:extLst>
          </p:cNvPr>
          <p:cNvSpPr txBox="1"/>
          <p:nvPr/>
        </p:nvSpPr>
        <p:spPr bwMode="auto">
          <a:xfrm>
            <a:off x="9167046" y="4400336"/>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84" name="TextBox 31783">
            <a:extLst>
              <a:ext uri="{FF2B5EF4-FFF2-40B4-BE49-F238E27FC236}">
                <a16:creationId xmlns:a16="http://schemas.microsoft.com/office/drawing/2014/main" id="{6A7C5E9E-7E8A-F592-5D3E-08B554F3AA58}"/>
              </a:ext>
            </a:extLst>
          </p:cNvPr>
          <p:cNvSpPr txBox="1"/>
          <p:nvPr/>
        </p:nvSpPr>
        <p:spPr bwMode="auto">
          <a:xfrm>
            <a:off x="10016865" y="4394920"/>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a:t>
            </a:r>
          </a:p>
        </p:txBody>
      </p:sp>
      <p:sp>
        <p:nvSpPr>
          <p:cNvPr id="31785" name="TextBox 31784">
            <a:extLst>
              <a:ext uri="{FF2B5EF4-FFF2-40B4-BE49-F238E27FC236}">
                <a16:creationId xmlns:a16="http://schemas.microsoft.com/office/drawing/2014/main" id="{5142EF74-539E-684C-B3ED-23157DE7D963}"/>
              </a:ext>
            </a:extLst>
          </p:cNvPr>
          <p:cNvSpPr txBox="1"/>
          <p:nvPr/>
        </p:nvSpPr>
        <p:spPr bwMode="auto">
          <a:xfrm>
            <a:off x="10408372" y="4382805"/>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a:t>
            </a:r>
          </a:p>
        </p:txBody>
      </p:sp>
      <p:sp>
        <p:nvSpPr>
          <p:cNvPr id="31786" name="TextBox 31785">
            <a:extLst>
              <a:ext uri="{FF2B5EF4-FFF2-40B4-BE49-F238E27FC236}">
                <a16:creationId xmlns:a16="http://schemas.microsoft.com/office/drawing/2014/main" id="{CC344099-EF68-26C6-6BA6-2007818C6C71}"/>
              </a:ext>
            </a:extLst>
          </p:cNvPr>
          <p:cNvSpPr txBox="1"/>
          <p:nvPr/>
        </p:nvSpPr>
        <p:spPr bwMode="auto">
          <a:xfrm>
            <a:off x="10207853" y="4748925"/>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31787" name="TextBox 31786">
            <a:extLst>
              <a:ext uri="{FF2B5EF4-FFF2-40B4-BE49-F238E27FC236}">
                <a16:creationId xmlns:a16="http://schemas.microsoft.com/office/drawing/2014/main" id="{0DD506C0-F76A-674E-6B35-7771A85BEB31}"/>
              </a:ext>
            </a:extLst>
          </p:cNvPr>
          <p:cNvSpPr txBox="1"/>
          <p:nvPr/>
        </p:nvSpPr>
        <p:spPr bwMode="auto">
          <a:xfrm>
            <a:off x="9351526" y="4748788"/>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31788" name="TextBox 31787">
            <a:extLst>
              <a:ext uri="{FF2B5EF4-FFF2-40B4-BE49-F238E27FC236}">
                <a16:creationId xmlns:a16="http://schemas.microsoft.com/office/drawing/2014/main" id="{B02D87CF-DA89-8249-260F-55E84C6D99BB}"/>
              </a:ext>
            </a:extLst>
          </p:cNvPr>
          <p:cNvSpPr txBox="1"/>
          <p:nvPr/>
        </p:nvSpPr>
        <p:spPr bwMode="auto">
          <a:xfrm>
            <a:off x="10605085" y="3373253"/>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19.0</a:t>
            </a:r>
          </a:p>
        </p:txBody>
      </p:sp>
      <p:sp>
        <p:nvSpPr>
          <p:cNvPr id="31789" name="TextBox 31788">
            <a:extLst>
              <a:ext uri="{FF2B5EF4-FFF2-40B4-BE49-F238E27FC236}">
                <a16:creationId xmlns:a16="http://schemas.microsoft.com/office/drawing/2014/main" id="{752A2E09-8A7B-B675-8F26-E62177DF9E6E}"/>
              </a:ext>
            </a:extLst>
          </p:cNvPr>
          <p:cNvSpPr txBox="1"/>
          <p:nvPr/>
        </p:nvSpPr>
        <p:spPr bwMode="auto">
          <a:xfrm>
            <a:off x="9542072" y="3034260"/>
            <a:ext cx="4010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23.8</a:t>
            </a:r>
          </a:p>
        </p:txBody>
      </p:sp>
      <p:sp>
        <p:nvSpPr>
          <p:cNvPr id="31790" name="Rectangle 31789">
            <a:extLst>
              <a:ext uri="{FF2B5EF4-FFF2-40B4-BE49-F238E27FC236}">
                <a16:creationId xmlns:a16="http://schemas.microsoft.com/office/drawing/2014/main" id="{0358DD80-1E8C-9115-0DC5-75C2EF394533}"/>
              </a:ext>
            </a:extLst>
          </p:cNvPr>
          <p:cNvSpPr/>
          <p:nvPr/>
        </p:nvSpPr>
        <p:spPr bwMode="auto">
          <a:xfrm>
            <a:off x="1673836" y="2546693"/>
            <a:ext cx="190500" cy="23559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1" name="Rectangle 31790">
            <a:extLst>
              <a:ext uri="{FF2B5EF4-FFF2-40B4-BE49-F238E27FC236}">
                <a16:creationId xmlns:a16="http://schemas.microsoft.com/office/drawing/2014/main" id="{988B0E6E-B431-8DB1-0496-6CECEE5CC638}"/>
              </a:ext>
            </a:extLst>
          </p:cNvPr>
          <p:cNvSpPr/>
          <p:nvPr/>
        </p:nvSpPr>
        <p:spPr bwMode="auto">
          <a:xfrm>
            <a:off x="2730142" y="3220348"/>
            <a:ext cx="190500" cy="16899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2" name="Rectangle 31791">
            <a:extLst>
              <a:ext uri="{FF2B5EF4-FFF2-40B4-BE49-F238E27FC236}">
                <a16:creationId xmlns:a16="http://schemas.microsoft.com/office/drawing/2014/main" id="{C60A78F5-BEEC-72EF-DD74-C8EBD9C0C06B}"/>
              </a:ext>
            </a:extLst>
          </p:cNvPr>
          <p:cNvSpPr/>
          <p:nvPr/>
        </p:nvSpPr>
        <p:spPr bwMode="auto">
          <a:xfrm>
            <a:off x="3777614" y="3224992"/>
            <a:ext cx="190500" cy="16853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3" name="Rectangle 31792">
            <a:extLst>
              <a:ext uri="{FF2B5EF4-FFF2-40B4-BE49-F238E27FC236}">
                <a16:creationId xmlns:a16="http://schemas.microsoft.com/office/drawing/2014/main" id="{DEC15F66-DB4C-570D-E9B8-435CEF67C245}"/>
              </a:ext>
            </a:extLst>
          </p:cNvPr>
          <p:cNvSpPr/>
          <p:nvPr/>
        </p:nvSpPr>
        <p:spPr bwMode="auto">
          <a:xfrm>
            <a:off x="4853103" y="3560332"/>
            <a:ext cx="190500" cy="13499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4" name="Rectangle 31793">
            <a:extLst>
              <a:ext uri="{FF2B5EF4-FFF2-40B4-BE49-F238E27FC236}">
                <a16:creationId xmlns:a16="http://schemas.microsoft.com/office/drawing/2014/main" id="{6369EA36-E38B-BCD5-898D-DFFEE1C80992}"/>
              </a:ext>
            </a:extLst>
          </p:cNvPr>
          <p:cNvSpPr/>
          <p:nvPr/>
        </p:nvSpPr>
        <p:spPr bwMode="auto">
          <a:xfrm>
            <a:off x="5884140" y="3908806"/>
            <a:ext cx="190500" cy="10091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5" name="Rectangle 31794">
            <a:extLst>
              <a:ext uri="{FF2B5EF4-FFF2-40B4-BE49-F238E27FC236}">
                <a16:creationId xmlns:a16="http://schemas.microsoft.com/office/drawing/2014/main" id="{FFF1C1A6-130D-9E58-6354-CE50AB7A84FC}"/>
              </a:ext>
            </a:extLst>
          </p:cNvPr>
          <p:cNvSpPr/>
          <p:nvPr/>
        </p:nvSpPr>
        <p:spPr bwMode="auto">
          <a:xfrm>
            <a:off x="6941661" y="4256720"/>
            <a:ext cx="190500" cy="6612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6" name="Rectangle 31795">
            <a:extLst>
              <a:ext uri="{FF2B5EF4-FFF2-40B4-BE49-F238E27FC236}">
                <a16:creationId xmlns:a16="http://schemas.microsoft.com/office/drawing/2014/main" id="{DB77445F-4B85-D064-2D44-4B8A2160FCF2}"/>
              </a:ext>
            </a:extLst>
          </p:cNvPr>
          <p:cNvSpPr/>
          <p:nvPr/>
        </p:nvSpPr>
        <p:spPr bwMode="auto">
          <a:xfrm>
            <a:off x="7985822" y="4249079"/>
            <a:ext cx="190500" cy="6612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7" name="Rectangle 31796">
            <a:extLst>
              <a:ext uri="{FF2B5EF4-FFF2-40B4-BE49-F238E27FC236}">
                <a16:creationId xmlns:a16="http://schemas.microsoft.com/office/drawing/2014/main" id="{C458B042-0FAA-4D48-59B9-53DF506138F3}"/>
              </a:ext>
            </a:extLst>
          </p:cNvPr>
          <p:cNvSpPr/>
          <p:nvPr/>
        </p:nvSpPr>
        <p:spPr bwMode="auto">
          <a:xfrm>
            <a:off x="9047204" y="4580576"/>
            <a:ext cx="190500" cy="3373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8" name="Rectangle 31797">
            <a:extLst>
              <a:ext uri="{FF2B5EF4-FFF2-40B4-BE49-F238E27FC236}">
                <a16:creationId xmlns:a16="http://schemas.microsoft.com/office/drawing/2014/main" id="{EFF77681-25BB-1F5F-8663-5FFE0A378072}"/>
              </a:ext>
            </a:extLst>
          </p:cNvPr>
          <p:cNvSpPr/>
          <p:nvPr/>
        </p:nvSpPr>
        <p:spPr bwMode="auto">
          <a:xfrm>
            <a:off x="10103798" y="4578792"/>
            <a:ext cx="190500" cy="3373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9" name="Rectangle 31798">
            <a:extLst>
              <a:ext uri="{FF2B5EF4-FFF2-40B4-BE49-F238E27FC236}">
                <a16:creationId xmlns:a16="http://schemas.microsoft.com/office/drawing/2014/main" id="{4E5B3219-E78D-BBD3-BF76-FCDF6F89B9DF}"/>
              </a:ext>
            </a:extLst>
          </p:cNvPr>
          <p:cNvSpPr/>
          <p:nvPr/>
        </p:nvSpPr>
        <p:spPr bwMode="auto">
          <a:xfrm>
            <a:off x="1880499" y="3902628"/>
            <a:ext cx="190500" cy="10153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0" name="Rectangle 31799">
            <a:extLst>
              <a:ext uri="{FF2B5EF4-FFF2-40B4-BE49-F238E27FC236}">
                <a16:creationId xmlns:a16="http://schemas.microsoft.com/office/drawing/2014/main" id="{D7ADCC94-9338-8783-8F26-92BA820B5EAE}"/>
              </a:ext>
            </a:extLst>
          </p:cNvPr>
          <p:cNvSpPr/>
          <p:nvPr/>
        </p:nvSpPr>
        <p:spPr bwMode="auto">
          <a:xfrm>
            <a:off x="2937830" y="4244402"/>
            <a:ext cx="190500" cy="68039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1" name="Rectangle 31800">
            <a:extLst>
              <a:ext uri="{FF2B5EF4-FFF2-40B4-BE49-F238E27FC236}">
                <a16:creationId xmlns:a16="http://schemas.microsoft.com/office/drawing/2014/main" id="{44FF9877-567F-5B28-552A-204ABF039E6C}"/>
              </a:ext>
            </a:extLst>
          </p:cNvPr>
          <p:cNvSpPr/>
          <p:nvPr/>
        </p:nvSpPr>
        <p:spPr bwMode="auto">
          <a:xfrm>
            <a:off x="3994297" y="4577739"/>
            <a:ext cx="190500" cy="3470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2" name="Rectangle 31801">
            <a:extLst>
              <a:ext uri="{FF2B5EF4-FFF2-40B4-BE49-F238E27FC236}">
                <a16:creationId xmlns:a16="http://schemas.microsoft.com/office/drawing/2014/main" id="{08F1C648-6306-7C73-D06B-7FA09356EAE2}"/>
              </a:ext>
            </a:extLst>
          </p:cNvPr>
          <p:cNvSpPr/>
          <p:nvPr/>
        </p:nvSpPr>
        <p:spPr bwMode="auto">
          <a:xfrm>
            <a:off x="5059840" y="4577739"/>
            <a:ext cx="190500" cy="3470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3" name="Rectangle 31802">
            <a:extLst>
              <a:ext uri="{FF2B5EF4-FFF2-40B4-BE49-F238E27FC236}">
                <a16:creationId xmlns:a16="http://schemas.microsoft.com/office/drawing/2014/main" id="{91825CA8-C9D8-E00D-63ED-520B2D6201CB}"/>
              </a:ext>
            </a:extLst>
          </p:cNvPr>
          <p:cNvSpPr/>
          <p:nvPr/>
        </p:nvSpPr>
        <p:spPr bwMode="auto">
          <a:xfrm>
            <a:off x="6092231" y="3912704"/>
            <a:ext cx="190500" cy="10052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4" name="Rectangle 31803">
            <a:extLst>
              <a:ext uri="{FF2B5EF4-FFF2-40B4-BE49-F238E27FC236}">
                <a16:creationId xmlns:a16="http://schemas.microsoft.com/office/drawing/2014/main" id="{77081CC0-D3C3-94D6-DE34-13F560916FB7}"/>
              </a:ext>
            </a:extLst>
          </p:cNvPr>
          <p:cNvSpPr/>
          <p:nvPr/>
        </p:nvSpPr>
        <p:spPr bwMode="auto">
          <a:xfrm>
            <a:off x="7148825" y="4568144"/>
            <a:ext cx="190500" cy="3470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5" name="Rectangle 31804">
            <a:extLst>
              <a:ext uri="{FF2B5EF4-FFF2-40B4-BE49-F238E27FC236}">
                <a16:creationId xmlns:a16="http://schemas.microsoft.com/office/drawing/2014/main" id="{68112A44-840A-C8F3-5B7F-E5CD1B4AB519}"/>
              </a:ext>
            </a:extLst>
          </p:cNvPr>
          <p:cNvSpPr/>
          <p:nvPr/>
        </p:nvSpPr>
        <p:spPr bwMode="auto">
          <a:xfrm>
            <a:off x="8196847" y="4249240"/>
            <a:ext cx="190500" cy="66596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6" name="Rectangle 31805">
            <a:extLst>
              <a:ext uri="{FF2B5EF4-FFF2-40B4-BE49-F238E27FC236}">
                <a16:creationId xmlns:a16="http://schemas.microsoft.com/office/drawing/2014/main" id="{21294EEB-8F16-6162-1E46-98F8BF85E000}"/>
              </a:ext>
            </a:extLst>
          </p:cNvPr>
          <p:cNvSpPr/>
          <p:nvPr/>
        </p:nvSpPr>
        <p:spPr bwMode="auto">
          <a:xfrm>
            <a:off x="9261727" y="4582668"/>
            <a:ext cx="190500" cy="3352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7" name="Rectangle 31806">
            <a:extLst>
              <a:ext uri="{FF2B5EF4-FFF2-40B4-BE49-F238E27FC236}">
                <a16:creationId xmlns:a16="http://schemas.microsoft.com/office/drawing/2014/main" id="{5013C06F-A6DE-D960-2542-A3B960B58118}"/>
              </a:ext>
            </a:extLst>
          </p:cNvPr>
          <p:cNvSpPr/>
          <p:nvPr/>
        </p:nvSpPr>
        <p:spPr bwMode="auto">
          <a:xfrm>
            <a:off x="2095812" y="4208588"/>
            <a:ext cx="190500" cy="7162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8" name="Rectangle 31807">
            <a:extLst>
              <a:ext uri="{FF2B5EF4-FFF2-40B4-BE49-F238E27FC236}">
                <a16:creationId xmlns:a16="http://schemas.microsoft.com/office/drawing/2014/main" id="{0459828E-DBDD-C646-69C0-5883E2357CEA}"/>
              </a:ext>
            </a:extLst>
          </p:cNvPr>
          <p:cNvSpPr/>
          <p:nvPr/>
        </p:nvSpPr>
        <p:spPr bwMode="auto">
          <a:xfrm>
            <a:off x="3153919" y="3853313"/>
            <a:ext cx="190500" cy="10569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9" name="Rectangle 31808">
            <a:extLst>
              <a:ext uri="{FF2B5EF4-FFF2-40B4-BE49-F238E27FC236}">
                <a16:creationId xmlns:a16="http://schemas.microsoft.com/office/drawing/2014/main" id="{54F08017-455F-77D4-27FB-22BD237ABB78}"/>
              </a:ext>
            </a:extLst>
          </p:cNvPr>
          <p:cNvSpPr/>
          <p:nvPr/>
        </p:nvSpPr>
        <p:spPr bwMode="auto">
          <a:xfrm>
            <a:off x="4200939" y="4564499"/>
            <a:ext cx="190500" cy="3602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0" name="Rectangle 31809">
            <a:extLst>
              <a:ext uri="{FF2B5EF4-FFF2-40B4-BE49-F238E27FC236}">
                <a16:creationId xmlns:a16="http://schemas.microsoft.com/office/drawing/2014/main" id="{8A88CDEC-E330-8DA9-711C-6C27BFF967B4}"/>
              </a:ext>
            </a:extLst>
          </p:cNvPr>
          <p:cNvSpPr/>
          <p:nvPr/>
        </p:nvSpPr>
        <p:spPr bwMode="auto">
          <a:xfrm>
            <a:off x="6300991" y="3852848"/>
            <a:ext cx="190500" cy="10650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1" name="Rectangle 31810">
            <a:extLst>
              <a:ext uri="{FF2B5EF4-FFF2-40B4-BE49-F238E27FC236}">
                <a16:creationId xmlns:a16="http://schemas.microsoft.com/office/drawing/2014/main" id="{AA0FA66F-1F33-26F5-B23A-C4114F0E5E61}"/>
              </a:ext>
            </a:extLst>
          </p:cNvPr>
          <p:cNvSpPr/>
          <p:nvPr/>
        </p:nvSpPr>
        <p:spPr bwMode="auto">
          <a:xfrm>
            <a:off x="7361015" y="4562567"/>
            <a:ext cx="190500" cy="3602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2" name="Rectangle 31811">
            <a:extLst>
              <a:ext uri="{FF2B5EF4-FFF2-40B4-BE49-F238E27FC236}">
                <a16:creationId xmlns:a16="http://schemas.microsoft.com/office/drawing/2014/main" id="{9040A92C-6DEC-5235-6FB9-052EB90E1BCB}"/>
              </a:ext>
            </a:extLst>
          </p:cNvPr>
          <p:cNvSpPr/>
          <p:nvPr/>
        </p:nvSpPr>
        <p:spPr bwMode="auto">
          <a:xfrm>
            <a:off x="8409662" y="3839033"/>
            <a:ext cx="190500" cy="10789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3" name="Rectangle 31812">
            <a:extLst>
              <a:ext uri="{FF2B5EF4-FFF2-40B4-BE49-F238E27FC236}">
                <a16:creationId xmlns:a16="http://schemas.microsoft.com/office/drawing/2014/main" id="{B6467468-C875-50F5-AD14-55DB0C1D1841}"/>
              </a:ext>
            </a:extLst>
          </p:cNvPr>
          <p:cNvSpPr/>
          <p:nvPr/>
        </p:nvSpPr>
        <p:spPr bwMode="auto">
          <a:xfrm>
            <a:off x="10516881" y="4563957"/>
            <a:ext cx="190500" cy="3608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4" name="Rectangle 31813">
            <a:extLst>
              <a:ext uri="{FF2B5EF4-FFF2-40B4-BE49-F238E27FC236}">
                <a16:creationId xmlns:a16="http://schemas.microsoft.com/office/drawing/2014/main" id="{728979D7-5A57-23B1-8077-0F73444DFB93}"/>
              </a:ext>
            </a:extLst>
          </p:cNvPr>
          <p:cNvSpPr/>
          <p:nvPr/>
        </p:nvSpPr>
        <p:spPr bwMode="auto">
          <a:xfrm>
            <a:off x="10724867" y="3573174"/>
            <a:ext cx="190500" cy="135162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5" name="Rectangle 31814">
            <a:extLst>
              <a:ext uri="{FF2B5EF4-FFF2-40B4-BE49-F238E27FC236}">
                <a16:creationId xmlns:a16="http://schemas.microsoft.com/office/drawing/2014/main" id="{E6F4D518-90C0-EF17-9F39-0D543C8C9976}"/>
              </a:ext>
            </a:extLst>
          </p:cNvPr>
          <p:cNvSpPr/>
          <p:nvPr/>
        </p:nvSpPr>
        <p:spPr bwMode="auto">
          <a:xfrm>
            <a:off x="9666524" y="3226817"/>
            <a:ext cx="190500" cy="169797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6" name="Rectangle 31815">
            <a:extLst>
              <a:ext uri="{FF2B5EF4-FFF2-40B4-BE49-F238E27FC236}">
                <a16:creationId xmlns:a16="http://schemas.microsoft.com/office/drawing/2014/main" id="{06CF14E0-E983-C163-99FD-EF1CDA17C57D}"/>
              </a:ext>
            </a:extLst>
          </p:cNvPr>
          <p:cNvSpPr/>
          <p:nvPr/>
        </p:nvSpPr>
        <p:spPr bwMode="auto">
          <a:xfrm>
            <a:off x="8614328" y="4587329"/>
            <a:ext cx="190500" cy="3306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7" name="Rectangle 31816">
            <a:extLst>
              <a:ext uri="{FF2B5EF4-FFF2-40B4-BE49-F238E27FC236}">
                <a16:creationId xmlns:a16="http://schemas.microsoft.com/office/drawing/2014/main" id="{E8BC9335-78EE-2DB2-2D0C-3FC6F4D78C93}"/>
              </a:ext>
            </a:extLst>
          </p:cNvPr>
          <p:cNvSpPr/>
          <p:nvPr/>
        </p:nvSpPr>
        <p:spPr bwMode="auto">
          <a:xfrm>
            <a:off x="7575549" y="2203821"/>
            <a:ext cx="190500" cy="272097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8" name="Rectangle 31817">
            <a:extLst>
              <a:ext uri="{FF2B5EF4-FFF2-40B4-BE49-F238E27FC236}">
                <a16:creationId xmlns:a16="http://schemas.microsoft.com/office/drawing/2014/main" id="{36D898B7-2A8F-48E6-F50F-22A9199C4330}"/>
              </a:ext>
            </a:extLst>
          </p:cNvPr>
          <p:cNvSpPr/>
          <p:nvPr/>
        </p:nvSpPr>
        <p:spPr bwMode="auto">
          <a:xfrm>
            <a:off x="6513181" y="4252888"/>
            <a:ext cx="190500" cy="6650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9" name="Rectangle 31818">
            <a:extLst>
              <a:ext uri="{FF2B5EF4-FFF2-40B4-BE49-F238E27FC236}">
                <a16:creationId xmlns:a16="http://schemas.microsoft.com/office/drawing/2014/main" id="{D39E28E0-190B-7FD8-73BA-22C56F49CA8A}"/>
              </a:ext>
            </a:extLst>
          </p:cNvPr>
          <p:cNvSpPr/>
          <p:nvPr/>
        </p:nvSpPr>
        <p:spPr bwMode="auto">
          <a:xfrm>
            <a:off x="5442858" y="4254435"/>
            <a:ext cx="190500" cy="6650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0" name="Rectangle 31819">
            <a:extLst>
              <a:ext uri="{FF2B5EF4-FFF2-40B4-BE49-F238E27FC236}">
                <a16:creationId xmlns:a16="http://schemas.microsoft.com/office/drawing/2014/main" id="{F30B4CF9-42DD-2DF0-56AD-E12ABC981DEA}"/>
              </a:ext>
            </a:extLst>
          </p:cNvPr>
          <p:cNvSpPr/>
          <p:nvPr/>
        </p:nvSpPr>
        <p:spPr bwMode="auto">
          <a:xfrm>
            <a:off x="4405057" y="4257097"/>
            <a:ext cx="190500" cy="6650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1" name="Rectangle 31820">
            <a:extLst>
              <a:ext uri="{FF2B5EF4-FFF2-40B4-BE49-F238E27FC236}">
                <a16:creationId xmlns:a16="http://schemas.microsoft.com/office/drawing/2014/main" id="{E5F41D2C-D4B7-BBA5-5CE2-0F3C66E873CB}"/>
              </a:ext>
            </a:extLst>
          </p:cNvPr>
          <p:cNvSpPr/>
          <p:nvPr/>
        </p:nvSpPr>
        <p:spPr bwMode="auto">
          <a:xfrm>
            <a:off x="3357596" y="4586597"/>
            <a:ext cx="190500" cy="32208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2" name="Rectangle 31821">
            <a:extLst>
              <a:ext uri="{FF2B5EF4-FFF2-40B4-BE49-F238E27FC236}">
                <a16:creationId xmlns:a16="http://schemas.microsoft.com/office/drawing/2014/main" id="{426ACD21-BD22-A84B-0008-EFC811291A1A}"/>
              </a:ext>
            </a:extLst>
          </p:cNvPr>
          <p:cNvSpPr/>
          <p:nvPr/>
        </p:nvSpPr>
        <p:spPr bwMode="auto">
          <a:xfrm>
            <a:off x="2309388" y="3905882"/>
            <a:ext cx="190500" cy="10189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Freeform 14">
            <a:extLst>
              <a:ext uri="{FF2B5EF4-FFF2-40B4-BE49-F238E27FC236}">
                <a16:creationId xmlns:a16="http://schemas.microsoft.com/office/drawing/2014/main" id="{47B65597-6B18-A387-99BF-DB8C4507B5DF}"/>
              </a:ext>
            </a:extLst>
          </p:cNvPr>
          <p:cNvSpPr/>
          <p:nvPr/>
        </p:nvSpPr>
        <p:spPr bwMode="auto">
          <a:xfrm>
            <a:off x="1514739" y="1658009"/>
            <a:ext cx="9686259" cy="3258087"/>
          </a:xfrm>
          <a:custGeom>
            <a:avLst/>
            <a:gdLst>
              <a:gd name="connsiteX0" fmla="*/ 0 w 4676502"/>
              <a:gd name="connsiteY0" fmla="*/ 0 h 4014652"/>
              <a:gd name="connsiteX1" fmla="*/ 0 w 4676502"/>
              <a:gd name="connsiteY1" fmla="*/ 4014652 h 4014652"/>
              <a:gd name="connsiteX2" fmla="*/ 4676502 w 4676502"/>
              <a:gd name="connsiteY2" fmla="*/ 4014652 h 4014652"/>
            </a:gdLst>
            <a:ahLst/>
            <a:cxnLst>
              <a:cxn ang="0">
                <a:pos x="connsiteX0" y="connsiteY0"/>
              </a:cxn>
              <a:cxn ang="0">
                <a:pos x="connsiteX1" y="connsiteY1"/>
              </a:cxn>
              <a:cxn ang="0">
                <a:pos x="connsiteX2" y="connsiteY2"/>
              </a:cxn>
            </a:cxnLst>
            <a:rect l="l" t="t" r="r" b="b"/>
            <a:pathLst>
              <a:path w="4676502" h="4014652">
                <a:moveTo>
                  <a:pt x="0" y="0"/>
                </a:moveTo>
                <a:lnTo>
                  <a:pt x="0" y="4014652"/>
                </a:lnTo>
                <a:lnTo>
                  <a:pt x="4676502" y="4014652"/>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094161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8"/>
            <a:ext cx="10872444" cy="594754"/>
          </a:xfrm>
        </p:spPr>
        <p:txBody>
          <a:bodyPr/>
          <a:lstStyle/>
          <a:p>
            <a:r>
              <a:rPr lang="en-US" dirty="0"/>
              <a:t>ASC4MORE: Adverse Events of Special Interest</a:t>
            </a:r>
            <a:endParaRPr lang="en-US" altLang="en-US" baseline="30000"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4498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Cortes. ASH 2022. Abstr 80. </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3ACEE662-44D0-D878-4890-143A6AE2F339}"/>
              </a:ext>
            </a:extLst>
          </p:cNvPr>
          <p:cNvGraphicFramePr>
            <a:graphicFrameLocks/>
          </p:cNvGraphicFramePr>
          <p:nvPr>
            <p:extLst>
              <p:ext uri="{D42A27DB-BD31-4B8C-83A1-F6EECF244321}">
                <p14:modId xmlns:p14="http://schemas.microsoft.com/office/powerpoint/2010/main" val="1530622862"/>
              </p:ext>
            </p:extLst>
          </p:nvPr>
        </p:nvGraphicFramePr>
        <p:xfrm>
          <a:off x="412751" y="932268"/>
          <a:ext cx="11448584" cy="4755104"/>
        </p:xfrm>
        <a:graphic>
          <a:graphicData uri="http://schemas.openxmlformats.org/drawingml/2006/table">
            <a:tbl>
              <a:tblPr/>
              <a:tblGrid>
                <a:gridCol w="1648700">
                  <a:extLst>
                    <a:ext uri="{9D8B030D-6E8A-4147-A177-3AD203B41FA5}">
                      <a16:colId xmlns:a16="http://schemas.microsoft.com/office/drawing/2014/main" val="20000"/>
                    </a:ext>
                  </a:extLst>
                </a:gridCol>
                <a:gridCol w="1076326">
                  <a:extLst>
                    <a:ext uri="{9D8B030D-6E8A-4147-A177-3AD203B41FA5}">
                      <a16:colId xmlns:a16="http://schemas.microsoft.com/office/drawing/2014/main" val="20001"/>
                    </a:ext>
                  </a:extLst>
                </a:gridCol>
                <a:gridCol w="1174153">
                  <a:extLst>
                    <a:ext uri="{9D8B030D-6E8A-4147-A177-3AD203B41FA5}">
                      <a16:colId xmlns:a16="http://schemas.microsoft.com/office/drawing/2014/main" val="2880919266"/>
                    </a:ext>
                  </a:extLst>
                </a:gridCol>
                <a:gridCol w="1230939">
                  <a:extLst>
                    <a:ext uri="{9D8B030D-6E8A-4147-A177-3AD203B41FA5}">
                      <a16:colId xmlns:a16="http://schemas.microsoft.com/office/drawing/2014/main" val="3316427629"/>
                    </a:ext>
                  </a:extLst>
                </a:gridCol>
                <a:gridCol w="147099">
                  <a:extLst>
                    <a:ext uri="{9D8B030D-6E8A-4147-A177-3AD203B41FA5}">
                      <a16:colId xmlns:a16="http://schemas.microsoft.com/office/drawing/2014/main" val="3053266142"/>
                    </a:ext>
                  </a:extLst>
                </a:gridCol>
                <a:gridCol w="1354440">
                  <a:extLst>
                    <a:ext uri="{9D8B030D-6E8A-4147-A177-3AD203B41FA5}">
                      <a16:colId xmlns:a16="http://schemas.microsoft.com/office/drawing/2014/main" val="3656683062"/>
                    </a:ext>
                  </a:extLst>
                </a:gridCol>
                <a:gridCol w="1408230">
                  <a:extLst>
                    <a:ext uri="{9D8B030D-6E8A-4147-A177-3AD203B41FA5}">
                      <a16:colId xmlns:a16="http://schemas.microsoft.com/office/drawing/2014/main" val="1000105694"/>
                    </a:ext>
                  </a:extLst>
                </a:gridCol>
                <a:gridCol w="937639">
                  <a:extLst>
                    <a:ext uri="{9D8B030D-6E8A-4147-A177-3AD203B41FA5}">
                      <a16:colId xmlns:a16="http://schemas.microsoft.com/office/drawing/2014/main" val="999301260"/>
                    </a:ext>
                  </a:extLst>
                </a:gridCol>
                <a:gridCol w="1228540">
                  <a:extLst>
                    <a:ext uri="{9D8B030D-6E8A-4147-A177-3AD203B41FA5}">
                      <a16:colId xmlns:a16="http://schemas.microsoft.com/office/drawing/2014/main" val="301262636"/>
                    </a:ext>
                  </a:extLst>
                </a:gridCol>
                <a:gridCol w="1242518">
                  <a:extLst>
                    <a:ext uri="{9D8B030D-6E8A-4147-A177-3AD203B41FA5}">
                      <a16:colId xmlns:a16="http://schemas.microsoft.com/office/drawing/2014/main" val="2338446295"/>
                    </a:ext>
                  </a:extLst>
                </a:gridCol>
              </a:tblGrid>
              <a:tr h="43715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200" b="1" dirty="0">
                          <a:solidFill>
                            <a:prstClr val="white"/>
                          </a:solidFill>
                          <a:latin typeface="Calibri" panose="020F0502020204030204" pitchFamily="34" charset="0"/>
                          <a:cs typeface="Calibri" panose="020F0502020204030204" pitchFamily="34" charset="0"/>
                        </a:rPr>
                        <a:t>Asciminib 40 mg + Imatinib</a:t>
                      </a:r>
                      <a:br>
                        <a:rPr lang="en-US" altLang="en-US" sz="1200" b="1" dirty="0">
                          <a:solidFill>
                            <a:prstClr val="white"/>
                          </a:solidFill>
                          <a:latin typeface="Calibri" panose="020F0502020204030204" pitchFamily="34" charset="0"/>
                          <a:cs typeface="Calibri" panose="020F0502020204030204" pitchFamily="34" charset="0"/>
                        </a:rPr>
                      </a:br>
                      <a:r>
                        <a:rPr lang="en-US" altLang="en-US" sz="1200" b="1" dirty="0">
                          <a:solidFill>
                            <a:prstClr val="white"/>
                          </a:solidFill>
                          <a:latin typeface="Calibri" panose="020F0502020204030204" pitchFamily="34" charset="0"/>
                          <a:cs typeface="Calibri" panose="020F0502020204030204" pitchFamily="34" charset="0"/>
                        </a:rPr>
                        <a:t>(n = 21)</a:t>
                      </a: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gridSpan="3">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Asciminib 60 mg + Imatinib </a:t>
                      </a:r>
                      <a:b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21)</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Imatinib </a:t>
                      </a:r>
                      <a:b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20)</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Nilotinib Switch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26230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200" b="1" i="0" u="none" strike="noStrike" cap="none" normalizeH="0" baseline="0" dirty="0">
                          <a:ln>
                            <a:noFill/>
                          </a:ln>
                          <a:solidFill>
                            <a:schemeClr val="tx1"/>
                          </a:solidFill>
                          <a:effectLst/>
                          <a:latin typeface="Calibri" panose="020F0502020204030204" pitchFamily="34" charset="0"/>
                        </a:rPr>
                        <a:t>Grade ≥3</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kumimoji="0" lang="en-US" sz="1200" b="1" i="0" u="none" strike="noStrike" cap="none" normalizeH="0" baseline="0" dirty="0">
                          <a:ln>
                            <a:noFill/>
                          </a:ln>
                          <a:solidFill>
                            <a:schemeClr val="tx1"/>
                          </a:solidFill>
                          <a:effectLst/>
                          <a:latin typeface="Calibri" panose="020F0502020204030204" pitchFamily="34" charset="0"/>
                        </a:rPr>
                        <a:t>Grade ≥3</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200" b="1" i="0" u="none" strike="noStrike" cap="none" normalizeH="0" baseline="0" dirty="0">
                          <a:ln>
                            <a:noFill/>
                          </a:ln>
                          <a:solidFill>
                            <a:schemeClr val="tx1"/>
                          </a:solidFill>
                          <a:effectLst/>
                          <a:latin typeface="Calibri" panose="020F0502020204030204" pitchFamily="34" charset="0"/>
                        </a:rPr>
                        <a:t>Grade ≥3</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200" b="1" i="0" u="none" strike="noStrike" cap="none" normalizeH="0" baseline="0" dirty="0">
                          <a:ln>
                            <a:noFill/>
                          </a:ln>
                          <a:solidFill>
                            <a:schemeClr val="tx1"/>
                          </a:solidFill>
                          <a:effectLst/>
                          <a:latin typeface="Calibri" panose="020F0502020204030204" pitchFamily="34" charset="0"/>
                        </a:rPr>
                        <a:t>Grade ≥3</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54300652"/>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Cardiac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71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Edema and fluid retention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 </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0" dirty="0">
                          <a:solidFill>
                            <a:srgbClr val="000000"/>
                          </a:solidFill>
                          <a:latin typeface="Calibri" panose="020F0502020204030204" pitchFamily="34" charset="0"/>
                          <a:cs typeface="Calibri" panose="020F0502020204030204" pitchFamily="34" charset="0"/>
                        </a:rPr>
                        <a:t>GI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lnT w="12700" cmpd="sng">
                      <a:noFill/>
                      <a:prstDash val="solid"/>
                    </a:lnT>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362767"/>
                  </a:ext>
                </a:extLst>
              </a:tr>
              <a:tr h="4371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Hepatoxicity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(lab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mn-lt"/>
                        </a:rPr>
                        <a:t>8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2963004"/>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Hypersensitivity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mn-lt"/>
                        </a:rPr>
                        <a:t>11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8682575"/>
                  </a:ext>
                </a:extLst>
              </a:tr>
              <a:tr h="4371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Ischemic heart conditions*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mn-lt"/>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70902981"/>
                  </a:ext>
                </a:extLst>
              </a:tr>
              <a:tr h="4371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Ischemic CNS conditions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mn-lt"/>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9888645"/>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Myelosuppression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mn-lt"/>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7987504"/>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Pancreatic toxicity</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mn-lt"/>
                        </a:rPr>
                        <a:t>4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3861542"/>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QTc prolongation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3739533"/>
                  </a:ext>
                </a:extLst>
              </a:tr>
              <a:tr h="262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Reproductive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2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mn-lt"/>
                        </a:rPr>
                        <a:t>3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2434477"/>
                  </a:ext>
                </a:extLst>
              </a:tr>
            </a:tbl>
          </a:graphicData>
        </a:graphic>
      </p:graphicFrame>
      <p:sp>
        <p:nvSpPr>
          <p:cNvPr id="4" name="TextBox 3">
            <a:extLst>
              <a:ext uri="{FF2B5EF4-FFF2-40B4-BE49-F238E27FC236}">
                <a16:creationId xmlns:a16="http://schemas.microsoft.com/office/drawing/2014/main" id="{8741B48E-3E34-BCB6-5A06-7F37CCAD895B}"/>
              </a:ext>
            </a:extLst>
          </p:cNvPr>
          <p:cNvSpPr txBox="1"/>
          <p:nvPr/>
        </p:nvSpPr>
        <p:spPr bwMode="auto">
          <a:xfrm>
            <a:off x="418801" y="5674570"/>
            <a:ext cx="1071570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200" b="0" dirty="0">
                <a:solidFill>
                  <a:srgbClr val="000000"/>
                </a:solidFill>
                <a:latin typeface="Calibri" panose="020F0502020204030204" pitchFamily="34" charset="0"/>
                <a:cs typeface="Calibri" panose="020F0502020204030204" pitchFamily="34" charset="0"/>
              </a:rPr>
              <a:t>*CPK increase (n = 1) in asciminib 40-mg add-on arm, blood CPK increase (n = 2) in asciminib 60-mg add-on arm, blood CPK increase (n = 2) in imatinib arm, </a:t>
            </a:r>
            <a:br>
              <a:rPr lang="en-US" sz="1200" b="0" dirty="0">
                <a:solidFill>
                  <a:srgbClr val="000000"/>
                </a:solidFill>
                <a:latin typeface="Calibri" panose="020F0502020204030204" pitchFamily="34" charset="0"/>
                <a:cs typeface="Calibri" panose="020F0502020204030204" pitchFamily="34" charset="0"/>
              </a:rPr>
            </a:br>
            <a:r>
              <a:rPr lang="en-US" sz="1200" b="0" dirty="0">
                <a:solidFill>
                  <a:srgbClr val="000000"/>
                </a:solidFill>
                <a:latin typeface="Calibri" panose="020F0502020204030204" pitchFamily="34" charset="0"/>
                <a:cs typeface="Calibri" panose="020F0502020204030204" pitchFamily="34" charset="0"/>
              </a:rPr>
              <a:t>and blood CPK increase (n = 1) in nilotinib arm.</a:t>
            </a:r>
          </a:p>
          <a:p>
            <a:pPr>
              <a:spcBef>
                <a:spcPts val="0"/>
              </a:spcBef>
              <a:defRPr/>
            </a:pPr>
            <a:r>
              <a:rPr lang="en-US" sz="1200" b="0" dirty="0">
                <a:solidFill>
                  <a:srgbClr val="000000"/>
                </a:solidFill>
                <a:latin typeface="Calibri" panose="020F0502020204030204" pitchFamily="34" charset="0"/>
                <a:cs typeface="Calibri" panose="020F0502020204030204" pitchFamily="34" charset="0"/>
              </a:rPr>
              <a:t>†Increased lipase, increased amylase, and pancreatitis in both asciminib 40-mg and 60-mg add-on arms; increased lipase and amylase in imatinib arm; </a:t>
            </a:r>
            <a:br>
              <a:rPr lang="en-US" sz="1200" b="0" dirty="0">
                <a:solidFill>
                  <a:srgbClr val="000000"/>
                </a:solidFill>
                <a:latin typeface="Calibri" panose="020F0502020204030204" pitchFamily="34" charset="0"/>
                <a:cs typeface="Calibri" panose="020F0502020204030204" pitchFamily="34" charset="0"/>
              </a:rPr>
            </a:br>
            <a:r>
              <a:rPr lang="en-US" sz="1200" b="0" dirty="0">
                <a:solidFill>
                  <a:srgbClr val="000000"/>
                </a:solidFill>
                <a:latin typeface="Calibri" panose="020F0502020204030204" pitchFamily="34" charset="0"/>
                <a:cs typeface="Calibri" panose="020F0502020204030204" pitchFamily="34" charset="0"/>
              </a:rPr>
              <a:t>and increased lipase, increased amylase, pancreatitis, and acute pancreatitis in nilotinib arm.</a:t>
            </a:r>
          </a:p>
        </p:txBody>
      </p:sp>
    </p:spTree>
    <p:extLst>
      <p:ext uri="{BB962C8B-B14F-4D97-AF65-F5344CB8AC3E}">
        <p14:creationId xmlns:p14="http://schemas.microsoft.com/office/powerpoint/2010/main" val="1926251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ASC4MORE: Investigators’ Conclusions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380967"/>
            <a:ext cx="11051171" cy="4650686"/>
          </a:xfrm>
        </p:spPr>
        <p:txBody>
          <a:bodyPr/>
          <a:lstStyle/>
          <a:p>
            <a:r>
              <a:rPr lang="en-US" altLang="en-US" sz="2000" dirty="0"/>
              <a:t>In ASC4MORE phase II trial, addition of asciminib to imatinib led to higher rate of DMR at 48 wk vs continued imatinib or switch to nilotinib in patients with CML-CP not achieving DMR with ≥1 yr of imatinib therapy</a:t>
            </a:r>
            <a:r>
              <a:rPr lang="en-US" altLang="en-US" sz="2000" baseline="30000" dirty="0"/>
              <a:t>1</a:t>
            </a:r>
          </a:p>
          <a:p>
            <a:pPr lvl="1"/>
            <a:r>
              <a:rPr lang="en-US" altLang="en-US" sz="1800" dirty="0"/>
              <a:t>Trial was not powered to identify best treatment option for achievement of DMR</a:t>
            </a:r>
          </a:p>
          <a:p>
            <a:r>
              <a:rPr lang="en-US" altLang="en-US" sz="2000" dirty="0"/>
              <a:t>Addition of asciminib to imatinib was well tolerated; not associated with new safety signals vs those previously reported with asciminib monotherapy</a:t>
            </a:r>
            <a:r>
              <a:rPr lang="en-US" altLang="en-US" sz="2000" baseline="30000" dirty="0"/>
              <a:t>1</a:t>
            </a:r>
            <a:endParaRPr lang="en-US" altLang="en-US" sz="2000" dirty="0"/>
          </a:p>
          <a:p>
            <a:pPr lvl="1"/>
            <a:r>
              <a:rPr lang="en-US" altLang="en-US" sz="1800" dirty="0"/>
              <a:t>Fewer serious AEs and discontinuations due to AEs with addition of asciminib vs switch to nilotinib</a:t>
            </a:r>
          </a:p>
          <a:p>
            <a:r>
              <a:rPr lang="en-US" altLang="en-US" sz="2000" dirty="0"/>
              <a:t>Investigators concluded that addition of asciminib to imatinib may be important early-line treatment to help patients not achieving DMR with ≥1 yr of imatinib achieve quick and deep responses without switching therapy</a:t>
            </a:r>
          </a:p>
          <a:p>
            <a:pPr lvl="1"/>
            <a:r>
              <a:rPr lang="en-US" altLang="en-US" sz="1800" dirty="0"/>
              <a:t>Asciminib monotherapy arm will determine if monotherapy is as effective as addition of </a:t>
            </a:r>
            <a:br>
              <a:rPr lang="en-US" altLang="en-US" sz="1800" dirty="0"/>
            </a:br>
            <a:r>
              <a:rPr lang="en-US" altLang="en-US" sz="1800" dirty="0"/>
              <a:t>asciminib to imatinib</a:t>
            </a:r>
          </a:p>
          <a:p>
            <a:pPr lvl="1"/>
            <a:r>
              <a:rPr lang="en-US" altLang="en-US" sz="1800" dirty="0"/>
              <a:t>2 additional first-line monotherapy studies ongoing: ASC4FIRST and ASC4START</a:t>
            </a:r>
            <a:r>
              <a:rPr lang="en-US" altLang="en-US" sz="1800" baseline="30000" dirty="0"/>
              <a:t>2,3</a:t>
            </a:r>
            <a:endParaRPr lang="en-US" altLang="en-US" sz="1800" dirty="0"/>
          </a:p>
        </p:txBody>
      </p:sp>
      <p:sp>
        <p:nvSpPr>
          <p:cNvPr id="2" name="Text Box 15">
            <a:extLst>
              <a:ext uri="{FF2B5EF4-FFF2-40B4-BE49-F238E27FC236}">
                <a16:creationId xmlns:a16="http://schemas.microsoft.com/office/drawing/2014/main" id="{C8A5F4C4-BBE6-B395-D152-240A6E70128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Cortes. ASH 2022. Abstr 80. 2. NCT04971226. 3. NCT05456191.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56M7VY3CDVN5-436022592-2</_dlc_DocId>
    <_dlc_DocIdUrl xmlns="d54cbe69-32bd-412a-b004-9152f949605e">
      <Url>https://intranet.clinicaloptions.com/mews/oncology/ONC_2022_ASH_CF_(5667)/LEUK_80_Cortes/_layouts/15/DocIdRedir.aspx?ID=56M7VY3CDVN5-436022592-2</Url>
      <Description>56M7VY3CDVN5-436022592-2</Description>
    </_dlc_DocIdUrl>
    <Document_x0020_Category xmlns="8a45f524-07ca-4f8f-8cbb-1697c36ac9cf">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9B21677F59E84785F861B6FE2A6E04" ma:contentTypeVersion="1" ma:contentTypeDescription="Create a new document." ma:contentTypeScope="" ma:versionID="a81cdc441cdd770131d228ffed6d185a">
  <xsd:schema xmlns:xsd="http://www.w3.org/2001/XMLSchema" xmlns:xs="http://www.w3.org/2001/XMLSchema" xmlns:p="http://schemas.microsoft.com/office/2006/metadata/properties" xmlns:ns2="d54cbe69-32bd-412a-b004-9152f949605e" xmlns:ns3="8a45f524-07ca-4f8f-8cbb-1697c36ac9cf" targetNamespace="http://schemas.microsoft.com/office/2006/metadata/properties" ma:root="true" ma:fieldsID="0b25a5ab291aa6f293c7d005b615ce26" ns2:_="" ns3:_="">
    <xsd:import namespace="d54cbe69-32bd-412a-b004-9152f949605e"/>
    <xsd:import namespace="8a45f524-07ca-4f8f-8cbb-1697c36ac9c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a45f524-07ca-4f8f-8cbb-1697c36ac9c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purl.org/dc/term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8a45f524-07ca-4f8f-8cbb-1697c36ac9cf"/>
    <ds:schemaRef ds:uri="d54cbe69-32bd-412a-b004-9152f949605e"/>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0244C359-9DE3-4C19-8BFA-6FC1FD6329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a45f524-07ca-4f8f-8cbb-1697c36ac9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981</TotalTime>
  <Words>2688</Words>
  <Application>Microsoft Office PowerPoint</Application>
  <PresentationFormat>Widescreen</PresentationFormat>
  <Paragraphs>589</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Times</vt:lpstr>
      <vt:lpstr>Wingdings</vt:lpstr>
      <vt:lpstr>2022_CCO_Template</vt:lpstr>
      <vt:lpstr>4_2017_HTAA_Diabetes</vt:lpstr>
      <vt:lpstr>ASC4MORE: Phase II Trial of Addition of Asciminib to Imatinib vs Continued Imatinib vs Switch to Nilotinib in Patients With Chronic-Phase CML Not Achieving Deep Molecular Responses With ≥1 Yr of Imatinib Therapy</vt:lpstr>
      <vt:lpstr>About These Slides</vt:lpstr>
      <vt:lpstr>ASC4MORE: Background </vt:lpstr>
      <vt:lpstr>ASC4MORE: Study Design</vt:lpstr>
      <vt:lpstr>ASC4MORE: Baseline Characteristics</vt:lpstr>
      <vt:lpstr>ASC4MORE: MR4.5 at Wk 24 and 48</vt:lpstr>
      <vt:lpstr>ASC4MORE: Median Time to MR4.5</vt:lpstr>
      <vt:lpstr>ASC4MORE: Cumulative Rate and Maintenance of MR4.5</vt:lpstr>
      <vt:lpstr>ASC4MORE: DMR at Wk 48</vt:lpstr>
      <vt:lpstr>ASC4MORE: Safety Overview</vt:lpstr>
      <vt:lpstr>ASC4MORE: Adverse Events  in ≥15% of Patients Across Arms </vt:lpstr>
      <vt:lpstr>ASC4MORE: Adverse Events of Special Interest</vt:lpstr>
      <vt:lpstr>ASC4MORE: Investigators’ Conclusions </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Natalia Kolenko</cp:lastModifiedBy>
  <cp:revision>34</cp:revision>
  <cp:lastPrinted>2022-12-13T16:46:48Z</cp:lastPrinted>
  <dcterms:created xsi:type="dcterms:W3CDTF">2005-05-27T15:08:01Z</dcterms:created>
  <dcterms:modified xsi:type="dcterms:W3CDTF">2022-12-13T23:33:14Z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de13b2ad-cbab-4c50-b988-8a6f874997cf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0x010100449B21677F59E84785F861B6FE2A6E04</vt:lpwstr>
  </property>
  <property fmtid="{D5CDD505-2E9C-101B-9397-08002B2CF9AE}" pid="9" name="MediaServiceImageTags">
    <vt:lpwstr/>
  </property>
</Properties>
</file>