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1" r:id="rId5"/>
    <p:sldMasterId id="2147483680" r:id="rId6"/>
    <p:sldMasterId id="2147483692" r:id="rId7"/>
  </p:sldMasterIdLst>
  <p:notesMasterIdLst>
    <p:notesMasterId r:id="rId22"/>
  </p:notesMasterIdLst>
  <p:sldIdLst>
    <p:sldId id="2147473663" r:id="rId8"/>
    <p:sldId id="308" r:id="rId9"/>
    <p:sldId id="267" r:id="rId10"/>
    <p:sldId id="262" r:id="rId11"/>
    <p:sldId id="2147473664" r:id="rId12"/>
    <p:sldId id="2147473705" r:id="rId13"/>
    <p:sldId id="2147473665" r:id="rId14"/>
    <p:sldId id="2147473700" r:id="rId15"/>
    <p:sldId id="2147473701" r:id="rId16"/>
    <p:sldId id="2147473702" r:id="rId17"/>
    <p:sldId id="2147473703" r:id="rId18"/>
    <p:sldId id="2147473704" r:id="rId19"/>
    <p:sldId id="2147473668" r:id="rId20"/>
    <p:sldId id="2147473699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2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462370C-062B-997E-0B23-2E8B5198E5BF}" name="Jerfiz Constanzo" initials="JC" userId="S::jconstanzo@clinicaloptions.com::7388c342-66f0-4154-bcdf-657d8197f1ae" providerId="AD"/>
  <p188:author id="{F3A9440F-B7C5-42F6-6D06-73163063AE8E}" name="Timothy Quill" initials="TQ" userId="S::tquill@clinicaloptions.com::b1dc6efb-2995-45e7-a306-57a2c67aa886" providerId="AD"/>
  <p188:author id="{DC567E29-7721-3977-C82C-5652AD968DD5}" name="Kendall Schick" initials="KS" userId="S::kschick@cealliance.com::e9c89993-794a-4b04-97ba-0001b7eeca96" providerId="AD"/>
  <p188:author id="{1931278B-F88C-B647-E238-E070D7BE622A}" name="Anna Poppa" initials="AP" userId="Anna Poppa" providerId="None"/>
  <p188:author id="{1BBA57A4-81E7-5F53-1B73-E6CFE465A0F2}" name="Melanie Couton" initials="MC" userId="ef8730672ba86646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44A0C5-B06A-4E9B-9ACF-04A55D43EBBC}" v="22" dt="2025-12-09T21:31:33.858"/>
    <p1510:client id="{CC27B633-BAAB-4117-A040-9BA2DC43BCA4}" v="20" dt="2025-12-09T22:08:10.1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83698" autoAdjust="0"/>
  </p:normalViewPr>
  <p:slideViewPr>
    <p:cSldViewPr snapToGrid="0">
      <p:cViewPr varScale="1">
        <p:scale>
          <a:sx n="62" d="100"/>
          <a:sy n="62" d="100"/>
        </p:scale>
        <p:origin x="752" y="40"/>
      </p:cViewPr>
      <p:guideLst>
        <p:guide orient="horz" pos="7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presProps" Target="presProps.xml"/><Relationship Id="rId28" Type="http://schemas.microsoft.com/office/2018/10/relationships/authors" Target="author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C04FEB-3F42-4A4A-A5AC-23FCC8786C58}" type="datetimeFigureOut">
              <a:rPr lang="en-US" smtClean="0"/>
              <a:t>12/10/2025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201E45-F998-472B-9695-2F0E24B33A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6946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44459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CE1430B1-CEB6-411F-8E94-BFC407C4EE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55C8260-42BC-4921-8D33-58809AC7BE3C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63A693D7-D1F8-4EC5-A8E3-A7825DFC08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ED738D61-216E-45D5-96FA-B18A5BC252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6313" y="4560888"/>
            <a:ext cx="5362575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altLang="en-US">
                <a:latin typeface="Arial" panose="020B0604020202020204" pitchFamily="34" charset="0"/>
              </a:rPr>
              <a:t>Disclaimer: The materials published on the </a:t>
            </a:r>
            <a:r>
              <a:rPr lang="en-GB" altLang="en-US" dirty="0">
                <a:latin typeface="Arial" panose="020B0604020202020204" pitchFamily="34" charset="0"/>
              </a:rPr>
              <a:t>Decera</a:t>
            </a:r>
            <a:r>
              <a:rPr lang="en-GB" altLang="en-US">
                <a:latin typeface="Arial" panose="020B0604020202020204" pitchFamily="34" charset="0"/>
              </a:rPr>
              <a:t> Clinical Education website reflect the views of the authors of the </a:t>
            </a:r>
            <a:r>
              <a:rPr lang="en-GB" altLang="en-US" dirty="0">
                <a:latin typeface="Arial" panose="020B0604020202020204" pitchFamily="34" charset="0"/>
              </a:rPr>
              <a:t>Decera</a:t>
            </a:r>
            <a:r>
              <a:rPr lang="en-GB" altLang="en-US">
                <a:latin typeface="Arial" panose="020B0604020202020204" pitchFamily="34" charset="0"/>
              </a:rPr>
              <a:t> Clinical Education material, not those of </a:t>
            </a:r>
            <a:r>
              <a:rPr lang="en-GB" altLang="en-US" dirty="0">
                <a:latin typeface="Arial" panose="020B0604020202020204" pitchFamily="34" charset="0"/>
              </a:rPr>
              <a:t>Decera</a:t>
            </a:r>
            <a:r>
              <a:rPr lang="en-GB" altLang="en-US">
                <a:latin typeface="Arial" panose="020B0604020202020204" pitchFamily="34" charset="0"/>
              </a:rPr>
              <a:t> Clinical Education, the CME providers, or the companies providing educational grants. The materials may discuss uses and dosages for therapeutic products that have not been approved by the FDA. A qualified healthcare professional should be consulted before using any therapeutic product discussed. Readers should verify all information and data before treating patients or using any therapies described in these materials.</a:t>
            </a:r>
            <a:endParaRPr lang="en-US" altLang="en-US">
              <a:latin typeface="Arial" panose="020B0604020202020204" pitchFamily="34" charset="0"/>
            </a:endParaRPr>
          </a:p>
          <a:p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1413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758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59165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3C5031-6E6E-ACF9-5B3C-7EEA2B75EF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4ECA94-29CA-3D8A-FD6F-9C73C84D38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6F7D61-FEF7-3EDE-FE73-7F0DF9E271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B8CFF1-F973-365D-D9A5-C0F5D04D60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82237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920DC6-0E72-0867-8DF5-F73BED35A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CE916A-60C4-4DB5-15AE-8D0A529B19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1E77365-624D-B56A-8817-8BEECE30B9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PCC, Pearson correlation coefficient.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988C9F-0B96-98C0-7A70-59AE7CE801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92332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D6F97C-7316-659B-0002-5866DB2E4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028EA2-5C94-4F32-BBA9-FFAF6B0641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E89279B-DBDC-BC00-8678-2B79140310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CCD8AE-5654-E9C5-22A6-4C9CCFF984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51934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83DCA4-659D-779B-0AC6-23170A3A7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FA3677-C207-239E-86A6-FA25846588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14840F-3955-D995-3AC1-E65501519B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AAF831-E696-EBBE-4E99-54A8B2D152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03015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909C74-A2DB-A391-59B1-995292DB63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7471CA-1D14-89E4-C0CB-2DFFCA7C56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CB60F5-D2EF-8FE7-91AA-6A9D9E2AB1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4D04E1-6314-6543-B6FB-07ABA23B1E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68214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AF4605-647C-2D22-5ACF-00845DC1AE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D669BE-DC4E-2D06-0E18-D2F1245198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0D2D1F-8B04-4657-75A6-0B6405A146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AC160F-C5DF-40E4-B771-67BFB4772D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85987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B646EA-EA08-F2A9-DA25-6493B8CC42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CA3FC1-92AD-BDBF-B44F-15AD15015C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D25FBC-DCC0-C37A-60A9-21D46E39AA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95A188-5E43-8A0A-573A-D61BC02EE8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68641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35E960-EB03-7534-E14F-4E42EE5662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E357B47-E7FD-92EE-AA65-E4241ADD4D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BB86FE-4F5B-FBF7-5820-92C678A765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6DDB3D-A009-16D2-5780-28DC0D303F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24889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ECE436-E275-DCC8-9163-80E91216D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DD30F6-6EE7-B297-42BC-483162E1B2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769627-56D5-CFBB-A8CE-0B5018D1C8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AA3339-4A35-85FF-786C-6219382993B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45710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F534A179-E39B-41F6-A134-70AD643745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293E11-97E1-4AFF-B992-260501D5E43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3671BDAA-FAED-47D2-81E5-5DBE3E10D8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  <p:txBody>
          <a:bodyPr/>
          <a:lstStyle/>
          <a:p>
            <a:endParaRPr lang="en-US"/>
          </a:p>
        </p:txBody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6D7C1693-38A2-462F-B2C4-8F8BC62505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5000" b="1" i="0">
                <a:solidFill>
                  <a:schemeClr val="bg2"/>
                </a:solidFill>
                <a:latin typeface="Newsreader SemiBold" panose="02000000000000000000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9C98A392-406D-0276-A3BA-688A68C0FD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156616" y="332938"/>
            <a:ext cx="4377900" cy="519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44465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768672"/>
          </a:xfrm>
        </p:spPr>
        <p:txBody>
          <a:bodyPr anchor="t" anchorCtr="0"/>
          <a:lstStyle>
            <a:lvl1pPr>
              <a:lnSpc>
                <a:spcPct val="90000"/>
              </a:lnSpc>
              <a:defRPr sz="5400">
                <a:solidFill>
                  <a:schemeClr val="tx2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658276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86E5CF-47A3-FCA8-5920-D57E5FF4A22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5024"/>
            <a:ext cx="11739563" cy="4762500"/>
          </a:xfrm>
          <a:prstGeom prst="rect">
            <a:avLst/>
          </a:prstGeom>
        </p:spPr>
        <p:txBody>
          <a:bodyPr lIns="0" tIns="0" r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49E59E30-1339-BE40-0D3A-9B0227815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612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4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ctr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D5A53C0B-32AC-2FD8-0F04-3C308AB8F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744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8CA50-AF68-493A-8F61-A331B95E8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5756"/>
            <a:ext cx="11740260" cy="492944"/>
          </a:xfrm>
        </p:spPr>
        <p:txBody>
          <a:bodyPr vert="horz" lIns="0" tIns="0" rIns="0" bIns="0" rtlCol="0" anchor="ctr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91710EFB-096E-D9FC-591D-DDC14B59E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718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0C3B26A1-CE9E-1E46-9E8D-3221D6553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4046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E7449C85-D2FE-977E-FF71-0A5725982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8534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5E9ACCAA-ABC5-E616-EC27-D1404E716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160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051560"/>
            <a:ext cx="2942886" cy="1063713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6" y="2275637"/>
            <a:ext cx="2103120" cy="1188720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913C7C59-54F1-2339-7D71-54FCF3919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980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2DCEC576-E80A-5B13-AD83-478816D7B5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156616" y="415030"/>
            <a:ext cx="3686328" cy="437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046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E4C37F3D-EF8C-356F-5277-AC399D9ED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646AED9-4300-8C0A-0989-45F971CBFF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529177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177ECF32-7305-38CA-38CF-166B8491D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5756"/>
            <a:ext cx="10215665" cy="492944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C6CAB18-E12B-7EAD-A0E3-9B3D5B567A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/>
              <a:t>Polling Question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48F43F8-E471-42D6-1216-AC8517F25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260259" y="1651129"/>
            <a:ext cx="0" cy="303517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E7A123A2-2DF6-F19E-CDAB-89428501B2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2725" y="1651129"/>
            <a:ext cx="5048250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2000" b="0" i="0" spc="100" baseline="0" smtClean="0">
                <a:solidFill>
                  <a:schemeClr val="tx1"/>
                </a:solidFill>
                <a:ea typeface="+mj-ea"/>
              </a:defRPr>
            </a:lvl1pPr>
            <a:lvl2pPr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>
              <a:defRPr lang="en-US" sz="20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Click to edit Master text styles</a:t>
            </a:r>
          </a:p>
          <a:p>
            <a:pPr marL="457200" lvl="1"/>
            <a:r>
              <a:rPr lang="en-US"/>
              <a:t>Second level</a:t>
            </a:r>
          </a:p>
          <a:p>
            <a:pPr marL="914400" lvl="2"/>
            <a:r>
              <a:rPr lang="en-US"/>
              <a:t>Third level</a:t>
            </a:r>
          </a:p>
          <a:p>
            <a:pPr marL="1371600" lvl="3"/>
            <a:r>
              <a:rPr lang="en-US"/>
              <a:t>Fourth level</a:t>
            </a:r>
          </a:p>
          <a:p>
            <a:pPr marL="1828800" lvl="4"/>
            <a:r>
              <a:rPr lang="en-US"/>
              <a:t>Fifth level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D019ED9F-08C1-F8F6-2845-FFD4DF8E1B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23215" y="1651129"/>
            <a:ext cx="5048250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342900" indent="-282575">
              <a:buFont typeface="+mj-lt"/>
              <a:buAutoNum type="alphaUcPeriod"/>
              <a:tabLst/>
              <a:defRPr lang="en-US" sz="2000" b="0" i="0" spc="100" baseline="0" smtClean="0">
                <a:solidFill>
                  <a:schemeClr val="tx1"/>
                </a:solidFill>
                <a:ea typeface="+mj-ea"/>
              </a:defRPr>
            </a:lvl1pPr>
            <a:lvl2pPr marL="114300" indent="0">
              <a:buFont typeface="+mj-lt"/>
              <a:buNone/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571500" indent="0">
              <a:buFont typeface="+mj-lt"/>
              <a:buNone/>
              <a:defRPr lang="en-US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1028700" indent="0">
              <a:buFont typeface="+mj-lt"/>
              <a:buNone/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1485900" indent="0">
              <a:buFont typeface="+mj-lt"/>
              <a:buNone/>
              <a:defRPr lang="en-US" sz="18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Click to edit Master text styles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Second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Third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Fourth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007644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6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DBF90BB0-D47D-F9F0-02EE-80D089976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F2FFE235-A927-8A9C-3BAA-13F1B9FD865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l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/>
              <a:t>Polling Question</a:t>
            </a:r>
          </a:p>
        </p:txBody>
      </p:sp>
      <p:sp>
        <p:nvSpPr>
          <p:cNvPr id="18" name="Content Placeholder 16">
            <a:extLst>
              <a:ext uri="{FF2B5EF4-FFF2-40B4-BE49-F238E27FC236}">
                <a16:creationId xmlns:a16="http://schemas.microsoft.com/office/drawing/2014/main" id="{3DF21E92-7EDD-2CB6-EF01-692E1941988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456793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177ECF32-7305-38CA-38CF-166B8491D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5756"/>
            <a:ext cx="10215665" cy="492944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C6CAB18-E12B-7EAD-A0E3-9B3D5B567A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/>
              <a:t>Polling Question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E7A123A2-2DF6-F19E-CDAB-89428501B2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2725" y="1651129"/>
            <a:ext cx="5048250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1800" b="0" i="0" spc="100" baseline="0" smtClean="0">
                <a:solidFill>
                  <a:schemeClr val="tx1"/>
                </a:solidFill>
                <a:ea typeface="+mj-ea"/>
              </a:defRPr>
            </a:lvl1pPr>
            <a:lvl2pPr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>
              <a:defRPr lang="en-US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>
              <a:defRPr lang="en-US" sz="18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Click to edit Master text styles</a:t>
            </a:r>
          </a:p>
          <a:p>
            <a:pPr marL="457200" lvl="1"/>
            <a:r>
              <a:rPr lang="en-US"/>
              <a:t>Second level</a:t>
            </a:r>
          </a:p>
          <a:p>
            <a:pPr marL="914400" lvl="2"/>
            <a:r>
              <a:rPr lang="en-US"/>
              <a:t>Third level</a:t>
            </a:r>
          </a:p>
          <a:p>
            <a:pPr marL="1371600" lvl="3"/>
            <a:r>
              <a:rPr lang="en-US"/>
              <a:t>Fourth level</a:t>
            </a:r>
          </a:p>
          <a:p>
            <a:pPr marL="1828800"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170081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6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4EA1A6-CA73-4166-FE93-EE8D615AC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itle 5">
            <a:extLst>
              <a:ext uri="{FF2B5EF4-FFF2-40B4-BE49-F238E27FC236}">
                <a16:creationId xmlns:a16="http://schemas.microsoft.com/office/drawing/2014/main" id="{2F0765B4-87A1-47FC-740A-0693987E3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5756"/>
            <a:ext cx="10203103" cy="492944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111940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  <a:prstGeom prst="rect">
            <a:avLst/>
          </a:prstGeo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BD4267-65D9-3F39-D27C-0AFD1B59CCC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3259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A4CCDF-557C-37C3-FD6F-C677C0602B26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826312"/>
            <a:ext cx="2942886" cy="1511952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i="0">
                <a:latin typeface="Newsreader ExtraBold" panose="02000000000000000000" pitchFamily="2" charset="77"/>
              </a:rPr>
              <a:t>Click to edit Master 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5582396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93A403-D174-DFA1-5AF0-484E9E7A0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9701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5000" b="1" i="0">
                <a:solidFill>
                  <a:schemeClr val="bg2"/>
                </a:solidFill>
                <a:latin typeface="Newsreader SemiBold" panose="02000000000000000000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9C98A392-406D-0276-A3BA-688A68C0FD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156616" y="332938"/>
            <a:ext cx="4377900" cy="519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6950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942022"/>
          </a:xfrm>
        </p:spPr>
        <p:txBody>
          <a:bodyPr anchor="t" anchorCtr="0"/>
          <a:lstStyle>
            <a:lvl1pPr>
              <a:lnSpc>
                <a:spcPct val="90000"/>
              </a:lnSpc>
              <a:defRPr sz="6600">
                <a:solidFill>
                  <a:schemeClr val="tx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919885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spcBef>
                <a:spcPts val="1600"/>
              </a:spcBef>
              <a:defRPr/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E1DEE5FC-E4CA-15E5-FA96-1D71E2D012F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559175" y="6302375"/>
            <a:ext cx="5732463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419978838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E07D980C-6787-1DD3-F084-BA6E418A753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559175" y="6302375"/>
            <a:ext cx="5732463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35257915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8CA50-AF68-493A-8F61-A331B95E8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5756"/>
            <a:ext cx="11740260" cy="492944"/>
          </a:xfrm>
        </p:spPr>
        <p:txBody>
          <a:bodyPr/>
          <a:lstStyle>
            <a:lvl1pPr>
              <a:tabLst>
                <a:tab pos="460375" algn="l"/>
              </a:tabLst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5">
            <a:extLst>
              <a:ext uri="{FF2B5EF4-FFF2-40B4-BE49-F238E27FC236}">
                <a16:creationId xmlns:a16="http://schemas.microsoft.com/office/drawing/2014/main" id="{67015BB9-B9B6-761A-C9A7-5089CFB6F49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559175" y="6302375"/>
            <a:ext cx="5732463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>
                <a:latin typeface="Poppins" pitchFamily="2" charset="77"/>
                <a:cs typeface="Poppins" pitchFamily="2" charset="77"/>
              </a:rPr>
            </a:br>
            <a:r>
              <a:rPr lang="en-US" altLang="en-US" sz="1000" b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42248333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112749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92058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42515267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351263"/>
            <a:ext cx="2942886" cy="2462050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9383972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4" name="Graphic 3">
            <a:extLst>
              <a:ext uri="{FF2B5EF4-FFF2-40B4-BE49-F238E27FC236}">
                <a16:creationId xmlns:a16="http://schemas.microsoft.com/office/drawing/2014/main" id="{2DCEC576-E80A-5B13-AD83-478816D7B59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156616" y="415030"/>
            <a:ext cx="3686328" cy="437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47531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395D446D-3E12-2BCC-29E6-B18E223A54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99272199-A5BC-41D3-BB67-59B66A9BF6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29985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2417287"/>
            <a:ext cx="11740260" cy="1892826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/>
            </a:lvl1pPr>
            <a:lvl2pPr algn="ctr">
              <a:spcBef>
                <a:spcPts val="1600"/>
              </a:spcBef>
              <a:defRPr/>
            </a:lvl2pPr>
            <a:lvl3pPr algn="ctr">
              <a:spcBef>
                <a:spcPts val="1600"/>
              </a:spcBef>
              <a:defRPr/>
            </a:lvl3pPr>
            <a:lvl4pPr algn="ctr"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18020"/>
            <a:ext cx="11740260" cy="492944"/>
          </a:xfrm>
          <a:prstGeom prst="rect">
            <a:avLst/>
          </a:prstGeom>
        </p:spPr>
        <p:txBody>
          <a:bodyPr/>
          <a:lstStyle>
            <a:lvl1pPr algn="ctr">
              <a:defRPr b="1" i="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EA78ED8-6C0D-7A16-EEEC-DB254A7E8EB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078" y="4449885"/>
            <a:ext cx="11740260" cy="369332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 b="1">
                <a:solidFill>
                  <a:schemeClr val="accent1"/>
                </a:solidFill>
              </a:defRPr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73" name="Graphic 72">
            <a:extLst>
              <a:ext uri="{FF2B5EF4-FFF2-40B4-BE49-F238E27FC236}">
                <a16:creationId xmlns:a16="http://schemas.microsoft.com/office/drawing/2014/main" id="{4ABB1C22-C5E5-2F63-2B58-1128883CF6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209899" y="481747"/>
            <a:ext cx="6575771" cy="783390"/>
          </a:xfrm>
          <a:prstGeom prst="rect">
            <a:avLst/>
          </a:prstGeom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750F49D3-3657-58D9-ADF2-17A2C567C252}"/>
              </a:ext>
            </a:extLst>
          </p:cNvPr>
          <p:cNvSpPr txBox="1"/>
          <p:nvPr userDrawn="1"/>
        </p:nvSpPr>
        <p:spPr>
          <a:xfrm>
            <a:off x="13068300" y="7391400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US" sz="1200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51E322B2-3267-F78F-C77F-4E580D2E6023}"/>
              </a:ext>
            </a:extLst>
          </p:cNvPr>
          <p:cNvGrpSpPr/>
          <p:nvPr userDrawn="1"/>
        </p:nvGrpSpPr>
        <p:grpSpPr>
          <a:xfrm>
            <a:off x="231079" y="5025408"/>
            <a:ext cx="11740260" cy="1470032"/>
            <a:chOff x="111863" y="4984389"/>
            <a:chExt cx="12067853" cy="1511051"/>
          </a:xfrm>
        </p:grpSpPr>
        <p:pic>
          <p:nvPicPr>
            <p:cNvPr id="113" name="Graphic 112">
              <a:extLst>
                <a:ext uri="{FF2B5EF4-FFF2-40B4-BE49-F238E27FC236}">
                  <a16:creationId xmlns:a16="http://schemas.microsoft.com/office/drawing/2014/main" id="{1DA657F8-783F-E219-CBDB-E3ACA575F60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6200000">
              <a:off x="2373969" y="2722283"/>
              <a:ext cx="1511051" cy="6035264"/>
            </a:xfrm>
            <a:prstGeom prst="rect">
              <a:avLst/>
            </a:prstGeom>
          </p:spPr>
        </p:pic>
        <p:pic>
          <p:nvPicPr>
            <p:cNvPr id="114" name="Graphic 113">
              <a:extLst>
                <a:ext uri="{FF2B5EF4-FFF2-40B4-BE49-F238E27FC236}">
                  <a16:creationId xmlns:a16="http://schemas.microsoft.com/office/drawing/2014/main" id="{07026B2B-2AC1-2278-201E-7648E33D0F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6200000">
              <a:off x="8406558" y="2722283"/>
              <a:ext cx="1511051" cy="60352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830439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://www.clinicaloptions.com/" TargetMode="Externa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5.png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hyperlink" Target="http://www.clinicaloptions.com/" TargetMode="Externa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image" Target="../media/image2.svg"/><Relationship Id="rId5" Type="http://schemas.openxmlformats.org/officeDocument/2006/relationships/slideLayout" Target="../slideLayouts/slideLayout1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4.xml"/><Relationship Id="rId9" Type="http://schemas.openxmlformats.org/officeDocument/2006/relationships/theme" Target="../theme/theme2.xml"/><Relationship Id="rId14" Type="http://schemas.openxmlformats.org/officeDocument/2006/relationships/image" Target="../media/image6.sv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hyperlink" Target="http://www.clinicaloptions.com/" TargetMode="Externa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image" Target="../media/image2.svg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5756"/>
            <a:ext cx="11740260" cy="492944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Slide Number Placeholder 4">
            <a:extLst>
              <a:ext uri="{FF2B5EF4-FFF2-40B4-BE49-F238E27FC236}">
                <a16:creationId xmlns:a16="http://schemas.microsoft.com/office/drawing/2014/main" id="{A085E223-2D42-126F-DA35-0C0FA051CD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6E230DDC-D713-7D06-BFA1-827E939A56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220662" y="6322245"/>
            <a:ext cx="2739716" cy="32639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239EAC4-D901-D893-AAA9-153D33319E9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87052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dirty="0"/>
              <a:t>Slide credit: 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.com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/education</a:t>
            </a:r>
          </a:p>
        </p:txBody>
      </p:sp>
    </p:spTree>
    <p:extLst>
      <p:ext uri="{BB962C8B-B14F-4D97-AF65-F5344CB8AC3E}">
        <p14:creationId xmlns:p14="http://schemas.microsoft.com/office/powerpoint/2010/main" val="1754318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sz="3000" b="1" i="0" kern="1200" spc="100" baseline="0">
          <a:solidFill>
            <a:schemeClr val="tx1"/>
          </a:solidFill>
          <a:latin typeface="Newsreader ExtraBold" panose="02000000000000000000" pitchFamily="2" charset="77"/>
          <a:ea typeface="+mj-ea"/>
          <a:cs typeface="Poppins" pitchFamily="2" charset="77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6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80541521-6462-B43A-50C4-78DC5E2BE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220662" y="6322245"/>
            <a:ext cx="2739716" cy="32639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67682C-D0AE-4CE6-AD06-802777B47E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BA5435-2E17-DF21-2C23-C9D42910DC3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87052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dirty="0"/>
              <a:t>Slide credit: 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.com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/education</a:t>
            </a:r>
          </a:p>
        </p:txBody>
      </p:sp>
      <p:pic>
        <p:nvPicPr>
          <p:cNvPr id="47" name="Graphic 46">
            <a:extLst>
              <a:ext uri="{FF2B5EF4-FFF2-40B4-BE49-F238E27FC236}">
                <a16:creationId xmlns:a16="http://schemas.microsoft.com/office/drawing/2014/main" id="{62386F46-3639-D441-3299-3689D0B6889E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449868" y="286980"/>
            <a:ext cx="1511051" cy="6035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460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lang="en-US" sz="3000" b="1" i="0" kern="1200" spc="100" baseline="0" dirty="0">
          <a:solidFill>
            <a:schemeClr val="tx1"/>
          </a:solidFill>
          <a:latin typeface="Newsreader ExtraBold" panose="02000000000000000000" pitchFamily="2" charset="77"/>
          <a:ea typeface="+mj-ea"/>
          <a:cs typeface="Poppins" pitchFamily="2" charset="77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lang="en-US" sz="20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lang="en-US" sz="18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5756"/>
            <a:ext cx="11740260" cy="492944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9653F-0E28-4EB7-8E50-6EFBEE53BA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7440DC5B-8D2C-ECEF-79C0-8CBE7810B136}"/>
              </a:ext>
            </a:extLst>
          </p:cNvPr>
          <p:cNvSpPr txBox="1">
            <a:spLocks/>
          </p:cNvSpPr>
          <p:nvPr userDrawn="1"/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C5DB5460-5559-4A57-BD77-D6EEFE3E3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220662" y="6322245"/>
            <a:ext cx="2739716" cy="3263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F3B21F5-CE9A-4313-86DE-2BBAE4F19C1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87052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dirty="0"/>
              <a:t>Slide credit: 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  <a:hlinkClick r:id="rId1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.com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/education</a:t>
            </a:r>
          </a:p>
        </p:txBody>
      </p:sp>
    </p:spTree>
    <p:extLst>
      <p:ext uri="{BB962C8B-B14F-4D97-AF65-F5344CB8AC3E}">
        <p14:creationId xmlns:p14="http://schemas.microsoft.com/office/powerpoint/2010/main" val="2211661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sz="3000" b="1" i="0" kern="1200" spc="100" baseline="0">
          <a:solidFill>
            <a:schemeClr val="tx1"/>
          </a:solidFill>
          <a:latin typeface="Newsreader ExtraBold" panose="02000000000000000000" pitchFamily="2" charset="77"/>
          <a:ea typeface="+mj-ea"/>
          <a:cs typeface="Poppins" pitchFamily="2" charset="77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6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68573E48-E319-5DBD-DF24-E93E77EDE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5756"/>
            <a:ext cx="11740260" cy="492944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F3A78415-44C2-905E-B5C8-A73F353C9C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16820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sz="3000" b="1" i="0" kern="1200" spc="100" baseline="0">
          <a:solidFill>
            <a:schemeClr val="tx1"/>
          </a:solidFill>
          <a:latin typeface="Newsreader ExtraBold" panose="02000000000000000000" pitchFamily="2" charset="77"/>
          <a:ea typeface="+mj-ea"/>
          <a:cs typeface="Poppins" pitchFamily="2" charset="77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6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permissions@clinicaloptions.co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linicaloptions.com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15">
            <a:extLst>
              <a:ext uri="{FF2B5EF4-FFF2-40B4-BE49-F238E27FC236}">
                <a16:creationId xmlns:a16="http://schemas.microsoft.com/office/drawing/2014/main" id="{4D67E167-2F37-481F-AB26-A6E236679EF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28600" y="1408551"/>
            <a:ext cx="10711149" cy="2387600"/>
          </a:xfrm>
          <a:solidFill>
            <a:schemeClr val="accent2"/>
          </a:solidFill>
        </p:spPr>
        <p:txBody>
          <a:bodyPr>
            <a:normAutofit/>
          </a:bodyPr>
          <a:lstStyle/>
          <a:p>
            <a:r>
              <a:rPr lang="en-US" altLang="en-US" sz="4000" dirty="0" err="1"/>
              <a:t>IMerge</a:t>
            </a:r>
            <a:r>
              <a:rPr lang="en-US" altLang="en-US" sz="4000" dirty="0"/>
              <a:t> Post Hoc Analysis: Treatment-Emergent Cytopenias and Response With </a:t>
            </a:r>
            <a:r>
              <a:rPr lang="en-US" altLang="en-US" sz="4000" dirty="0" err="1"/>
              <a:t>Imetelstat</a:t>
            </a:r>
            <a:r>
              <a:rPr lang="en-US" altLang="en-US" sz="4000" dirty="0"/>
              <a:t> in Patients With Lower-Risk MDS</a:t>
            </a:r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A0051D80-7AC1-54A7-03F6-44B6AB7558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9085" y="4104609"/>
            <a:ext cx="11241157" cy="599913"/>
          </a:xfrm>
        </p:spPr>
        <p:txBody>
          <a:bodyPr/>
          <a:lstStyle/>
          <a:p>
            <a:r>
              <a:rPr lang="en-US"/>
              <a:t>Bridging Discoveries to Practice: CCO’s Conference to Clinic Highlights* From the 2025 ASH Annual Meeting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AB7AD7B7-781A-DD86-7E3B-F0AF54E84000}"/>
              </a:ext>
            </a:extLst>
          </p:cNvPr>
          <p:cNvSpPr txBox="1">
            <a:spLocks/>
          </p:cNvSpPr>
          <p:nvPr/>
        </p:nvSpPr>
        <p:spPr>
          <a:xfrm>
            <a:off x="228600" y="6053328"/>
            <a:ext cx="8484704" cy="423463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lang="en-US" sz="1200" kern="1200">
                <a:solidFill>
                  <a:schemeClr val="bg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None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/>
                <a:ea typeface="+mn-ea"/>
                <a:cs typeface="Poppins" pitchFamily="2" charset="77"/>
              </a:rPr>
              <a:t>Provided by Clinical Care Options, LLC dba </a:t>
            </a: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/>
                <a:ea typeface="+mn-ea"/>
                <a:cs typeface="Poppins" pitchFamily="2" charset="77"/>
              </a:rPr>
              <a:t>Decera</a:t>
            </a: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/>
                <a:ea typeface="+mn-ea"/>
                <a:cs typeface="Poppins" pitchFamily="2" charset="77"/>
              </a:rPr>
              <a:t> Clinical Education in partnership with Smart Patients.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Supported by educational grants from AstraZeneca, </a:t>
            </a: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BeOne</a:t>
            </a: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/>
                <a:ea typeface="+mn-ea"/>
                <a:cs typeface="Poppins"/>
              </a:rPr>
              <a:t> Medicines, Genentech, Geron Corporation, Incyte, Johnson &amp; Johnson, Lilly, and Novartis Pharmaceuticals Corporation.</a:t>
            </a:r>
          </a:p>
        </p:txBody>
      </p:sp>
      <p:sp>
        <p:nvSpPr>
          <p:cNvPr id="3" name="Subtitle 1">
            <a:extLst>
              <a:ext uri="{FF2B5EF4-FFF2-40B4-BE49-F238E27FC236}">
                <a16:creationId xmlns:a16="http://schemas.microsoft.com/office/drawing/2014/main" id="{7B072C24-784A-C0D7-F60C-E3D36200CB2C}"/>
              </a:ext>
            </a:extLst>
          </p:cNvPr>
          <p:cNvSpPr txBox="1">
            <a:spLocks/>
          </p:cNvSpPr>
          <p:nvPr/>
        </p:nvSpPr>
        <p:spPr>
          <a:xfrm>
            <a:off x="155711" y="5229512"/>
            <a:ext cx="10260497" cy="5999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500" kern="1200">
                <a:solidFill>
                  <a:schemeClr val="bg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None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None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US"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None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*Clinical Care Options, LLC dba 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Decera</a:t>
            </a: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 Clinical Education is an independent medical education company that provides state-of-the-art medical information to healthcare professionals through conference coverage and other educational programs.</a:t>
            </a:r>
          </a:p>
        </p:txBody>
      </p:sp>
    </p:spTree>
    <p:extLst>
      <p:ext uri="{BB962C8B-B14F-4D97-AF65-F5344CB8AC3E}">
        <p14:creationId xmlns:p14="http://schemas.microsoft.com/office/powerpoint/2010/main" val="2634731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7246098-E43E-6101-457F-0AFE62DDCC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36866" name="Rectangle 2">
            <a:extLst>
              <a:ext uri="{FF2B5EF4-FFF2-40B4-BE49-F238E27FC236}">
                <a16:creationId xmlns:a16="http://schemas.microsoft.com/office/drawing/2014/main" id="{FE1ADE93-F242-493E-A0A5-BCE8366B98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About These Slides</a:t>
            </a:r>
          </a:p>
        </p:txBody>
      </p:sp>
      <p:sp>
        <p:nvSpPr>
          <p:cNvPr id="26627" name="Rectangle 4">
            <a:extLst>
              <a:ext uri="{FF2B5EF4-FFF2-40B4-BE49-F238E27FC236}">
                <a16:creationId xmlns:a16="http://schemas.microsoft.com/office/drawing/2014/main" id="{627830F4-E071-4AE8-8343-0B4C4AA4AAAE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228600" y="1335088"/>
            <a:ext cx="10115420" cy="4754562"/>
          </a:xfrm>
          <a:prstGeom prst="rect">
            <a:avLst/>
          </a:prstGeom>
        </p:spPr>
        <p:txBody>
          <a:bodyPr lIns="0" tIns="0" rIns="0" bIns="0"/>
          <a:lstStyle/>
          <a:p>
            <a:pPr marL="12700">
              <a:spcBef>
                <a:spcPts val="1600"/>
              </a:spcBef>
              <a:buSzPts val="2400"/>
              <a:defRPr/>
            </a:pPr>
            <a:r>
              <a:rPr lang="en-US" altLang="en-US" sz="2200"/>
              <a:t>Please feel free to use and share some or all of these slides in your noncommercial presentations to colleagues or patients</a:t>
            </a:r>
          </a:p>
          <a:p>
            <a:pPr marL="12700">
              <a:spcBef>
                <a:spcPts val="1600"/>
              </a:spcBef>
              <a:buSzPts val="2400"/>
              <a:defRPr/>
            </a:pPr>
            <a:r>
              <a:rPr lang="en-US" altLang="en-US" sz="2200"/>
              <a:t>When using our slides, please retain the source attribution:</a:t>
            </a:r>
            <a:br>
              <a:rPr lang="en-US" altLang="en-US" sz="2200"/>
            </a:br>
            <a:br>
              <a:rPr lang="en-US" altLang="en-US" sz="2200"/>
            </a:br>
            <a:endParaRPr lang="en-US" altLang="en-US" sz="2200"/>
          </a:p>
          <a:p>
            <a:pPr eaLnBrk="1" hangingPunct="1">
              <a:spcBef>
                <a:spcPts val="1600"/>
              </a:spcBef>
              <a:defRPr/>
            </a:pPr>
            <a:endParaRPr lang="en-US" altLang="en-US" sz="2200"/>
          </a:p>
          <a:p>
            <a:pPr eaLnBrk="1" hangingPunct="1">
              <a:spcBef>
                <a:spcPts val="1600"/>
              </a:spcBef>
              <a:defRPr/>
            </a:pPr>
            <a:r>
              <a:rPr lang="en-GB" sz="2200"/>
              <a:t>These slides may not be published, posted online, or used in commercial presentations without permission. </a:t>
            </a:r>
            <a:r>
              <a:rPr lang="en-US" sz="2200"/>
              <a:t>Please contact </a:t>
            </a:r>
            <a:r>
              <a:rPr lang="en-US" sz="220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permissions@deceraclinical.com</a:t>
            </a:r>
            <a:r>
              <a:rPr lang="en-US" sz="2200">
                <a:solidFill>
                  <a:schemeClr val="accent1"/>
                </a:solidFill>
              </a:rPr>
              <a:t> </a:t>
            </a:r>
            <a:r>
              <a:rPr lang="en-US" sz="2200"/>
              <a:t>for details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8AC428-AE80-1AFA-908E-56DC140B43BD}"/>
              </a:ext>
            </a:extLst>
          </p:cNvPr>
          <p:cNvSpPr txBox="1"/>
          <p:nvPr/>
        </p:nvSpPr>
        <p:spPr>
          <a:xfrm>
            <a:off x="231078" y="2922012"/>
            <a:ext cx="8194464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9525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Slide credit: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deceraclinical.com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/education </a:t>
            </a:r>
            <a:b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</a:br>
            <a:r>
              <a:rPr kumimoji="0" lang="en-US" sz="1800" b="0" i="1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formerly </a:t>
            </a: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Calibri" panose="020F0502020204030204" pitchFamily="34" charset="0"/>
              </a:rPr>
              <a:t>clinicaloptions.com</a:t>
            </a:r>
            <a:endParaRPr kumimoji="0" lang="en-US" sz="1800" b="0" i="1" u="none" strike="noStrike" kern="1200" cap="none" spc="0" normalizeH="0" baseline="0" noProof="0">
              <a:ln>
                <a:noFill/>
              </a:ln>
              <a:solidFill>
                <a:srgbClr val="E04507"/>
              </a:solidFill>
              <a:effectLst/>
              <a:uLnTx/>
              <a:uFillTx/>
              <a:latin typeface="Poppins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944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Content Placeholder 12">
            <a:extLst>
              <a:ext uri="{FF2B5EF4-FFF2-40B4-BE49-F238E27FC236}">
                <a16:creationId xmlns:a16="http://schemas.microsoft.com/office/drawing/2014/main" id="{8895AD81-D23D-4BD6-9CE3-C6ABB44855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</p:spPr>
        <p:txBody>
          <a:bodyPr>
            <a:noAutofit/>
          </a:bodyPr>
          <a:lstStyle/>
          <a:p>
            <a:pPr lvl="1"/>
            <a:r>
              <a:rPr lang="en-US" sz="1600" dirty="0" err="1"/>
              <a:t>Imetelstat</a:t>
            </a:r>
            <a:r>
              <a:rPr lang="en-US" sz="1600"/>
              <a:t>: first-in-class inhibitor of telomerase activity</a:t>
            </a:r>
            <a:r>
              <a:rPr lang="en-US" sz="1600" baseline="30000"/>
              <a:t>1,2</a:t>
            </a:r>
            <a:endParaRPr lang="en-US" sz="1600" baseline="30000" dirty="0"/>
          </a:p>
          <a:p>
            <a:pPr lvl="2"/>
            <a:r>
              <a:rPr lang="en-US" sz="1400" dirty="0" err="1"/>
              <a:t>Imetelstat</a:t>
            </a:r>
            <a:r>
              <a:rPr lang="en-US" sz="1400"/>
              <a:t> is indicated for the treatment of adult patients with lower risk MDS and </a:t>
            </a:r>
            <a:r>
              <a:rPr lang="en-US" sz="1400" dirty="0"/>
              <a:t>transfusion-dependent</a:t>
            </a:r>
            <a:r>
              <a:rPr lang="en-US" sz="1400"/>
              <a:t> (TD) anemia requiring ≥4 RBC units/Q8W and have not responded/lost response to or are ineligible for ESA therapy</a:t>
            </a:r>
            <a:endParaRPr lang="en-US" sz="1400" dirty="0"/>
          </a:p>
          <a:p>
            <a:pPr lvl="2"/>
            <a:r>
              <a:rPr lang="en-US" sz="1400"/>
              <a:t>Compared with placebo, a significantly larger proportion of patients receiving </a:t>
            </a:r>
            <a:r>
              <a:rPr lang="en-US" sz="1400" dirty="0" err="1"/>
              <a:t>imetelstat</a:t>
            </a:r>
            <a:r>
              <a:rPr lang="en-US" sz="1400"/>
              <a:t> achieved ≥8 </a:t>
            </a:r>
            <a:r>
              <a:rPr lang="en-US" sz="1400" dirty="0" err="1"/>
              <a:t>wk</a:t>
            </a:r>
            <a:r>
              <a:rPr lang="en-US" sz="1400"/>
              <a:t>, ≥24 </a:t>
            </a:r>
            <a:r>
              <a:rPr lang="en-US" sz="1400" dirty="0" err="1"/>
              <a:t>wk</a:t>
            </a:r>
            <a:r>
              <a:rPr lang="en-US" sz="1400"/>
              <a:t>, and ≥1 yr RBC-TI (phase III </a:t>
            </a:r>
            <a:r>
              <a:rPr lang="en-US" sz="1400" dirty="0" err="1"/>
              <a:t>IMerge</a:t>
            </a:r>
            <a:r>
              <a:rPr lang="en-US" sz="1400"/>
              <a:t> trial)</a:t>
            </a:r>
            <a:endParaRPr lang="en-US" sz="1400" dirty="0"/>
          </a:p>
          <a:p>
            <a:pPr lvl="2"/>
            <a:r>
              <a:rPr lang="en-US" sz="1400" dirty="0"/>
              <a:t>Cytopenias occurring within the first 3 cycles were the most frequent grade 3/4 treatment-emergent AEs: neutropenia (68%), thrombocytopenia (62%)</a:t>
            </a:r>
          </a:p>
          <a:p>
            <a:pPr lvl="3"/>
            <a:r>
              <a:rPr lang="en-US" sz="1200" dirty="0"/>
              <a:t>These were largely transient and were not associated with excess risk of related clinical toxicities vs placebo</a:t>
            </a:r>
          </a:p>
          <a:p>
            <a:pPr lvl="1"/>
            <a:r>
              <a:rPr lang="en-US" sz="1600"/>
              <a:t>Lenalidomide can reduce need for transfusion and reverse cytogenetic abnormalities in patients with lower-risk MDS with the del(5q)</a:t>
            </a:r>
            <a:r>
              <a:rPr lang="en-US" sz="1600" baseline="30000"/>
              <a:t>3,4</a:t>
            </a:r>
            <a:endParaRPr lang="en-US" sz="1600" baseline="30000" dirty="0"/>
          </a:p>
          <a:p>
            <a:pPr lvl="2"/>
            <a:r>
              <a:rPr lang="en-GB" sz="1400"/>
              <a:t>Early lenalidomide-induced cytopenias are predictive of a TI response</a:t>
            </a:r>
            <a:r>
              <a:rPr lang="en-GB" sz="1400" baseline="30000"/>
              <a:t>5</a:t>
            </a:r>
            <a:endParaRPr lang="en-US" sz="1400" baseline="30000" dirty="0"/>
          </a:p>
          <a:p>
            <a:pPr lvl="1"/>
            <a:r>
              <a:rPr lang="en-US" sz="1600" dirty="0"/>
              <a:t>Current analysis used pooled data from the </a:t>
            </a:r>
            <a:r>
              <a:rPr lang="en-US" sz="1600" dirty="0" err="1"/>
              <a:t>IMerge</a:t>
            </a:r>
            <a:r>
              <a:rPr lang="en-US" sz="1600" dirty="0"/>
              <a:t> study to determine if early (first 2 cycles) treatment-emergent cytopenias are associated with </a:t>
            </a:r>
            <a:r>
              <a:rPr lang="en-US" sz="1600" dirty="0" err="1"/>
              <a:t>imetelstat</a:t>
            </a:r>
            <a:r>
              <a:rPr lang="en-US" sz="1600" dirty="0"/>
              <a:t> clinical response in patients with lower-risk MDS</a:t>
            </a:r>
            <a:r>
              <a:rPr lang="en-US" sz="1600" baseline="30000" dirty="0"/>
              <a:t>6</a:t>
            </a:r>
          </a:p>
        </p:txBody>
      </p:sp>
      <p:sp>
        <p:nvSpPr>
          <p:cNvPr id="10243" name="Rectangle 4">
            <a:extLst>
              <a:ext uri="{FF2B5EF4-FFF2-40B4-BE49-F238E27FC236}">
                <a16:creationId xmlns:a16="http://schemas.microsoft.com/office/drawing/2014/main" id="{F32B6906-F430-489F-9D0A-DF47C4CAA1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5756"/>
            <a:ext cx="11740260" cy="492944"/>
          </a:xfrm>
        </p:spPr>
        <p:txBody>
          <a:bodyPr/>
          <a:lstStyle/>
          <a:p>
            <a:r>
              <a:rPr lang="en-US" dirty="0"/>
              <a:t>IMerge</a:t>
            </a:r>
            <a:r>
              <a:rPr lang="en-US"/>
              <a:t> </a:t>
            </a:r>
            <a:r>
              <a:rPr lang="en-US" dirty="0"/>
              <a:t>Post Hoc</a:t>
            </a:r>
            <a:r>
              <a:rPr lang="en-US"/>
              <a:t> Analysis: Background</a:t>
            </a:r>
            <a:endParaRPr lang="en-US" alt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C939C0A4-B768-E8B5-94E3-022E81843F4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altLang="en-US" dirty="0"/>
              <a:t>1.  </a:t>
            </a:r>
            <a:r>
              <a:rPr lang="en-US" altLang="en-US" dirty="0" err="1"/>
              <a:t>Platzbecker</a:t>
            </a:r>
            <a:r>
              <a:rPr lang="en-US" altLang="en-US" dirty="0"/>
              <a:t>. Lancet. 2024;403:249.  2. </a:t>
            </a:r>
            <a:r>
              <a:rPr lang="en-US" altLang="en-US" dirty="0" err="1"/>
              <a:t>Imetelstat</a:t>
            </a:r>
            <a:r>
              <a:rPr lang="en-US" altLang="en-US" dirty="0"/>
              <a:t> PI. 3. List. NEJM. 2006;355:1456. </a:t>
            </a:r>
            <a:br>
              <a:rPr lang="en-US" altLang="en-US" dirty="0"/>
            </a:br>
            <a:r>
              <a:rPr lang="en-US" altLang="en-US" dirty="0"/>
              <a:t>4. </a:t>
            </a:r>
            <a:r>
              <a:rPr lang="en-US" altLang="en-US" dirty="0" err="1"/>
              <a:t>Fenaux</a:t>
            </a:r>
            <a:r>
              <a:rPr lang="en-US" altLang="en-US" dirty="0"/>
              <a:t>. Blood. 2011;118:3765. 5. Sekeres. JCO. 2008;26:5943. 6. Zeidan. ASH 2025. </a:t>
            </a:r>
            <a:r>
              <a:rPr lang="en-US" altLang="en-US" dirty="0" err="1"/>
              <a:t>Abstr</a:t>
            </a:r>
            <a:r>
              <a:rPr lang="en-US" altLang="en-US" dirty="0"/>
              <a:t> 490.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618ADCD-C123-F161-D497-28BB36413E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</p:spPr>
        <p:txBody>
          <a:bodyPr/>
          <a:lstStyle/>
          <a:p>
            <a:r>
              <a:rPr lang="en-GB" sz="1800" dirty="0"/>
              <a:t>IMERGE recruited 226 adults with low-risk to intermediate-1–risk MDS per IPSS</a:t>
            </a:r>
          </a:p>
          <a:p>
            <a:pPr lvl="1"/>
            <a:r>
              <a:rPr lang="en-GB" sz="1600" dirty="0"/>
              <a:t>Study treatment: </a:t>
            </a:r>
            <a:r>
              <a:rPr lang="en-GB" sz="1600" dirty="0" err="1"/>
              <a:t>imetelstat</a:t>
            </a:r>
            <a:r>
              <a:rPr lang="en-GB" sz="1600" dirty="0"/>
              <a:t>: 7.1 mg/kg active dose IV Q4W (vs placebo in phase III component)</a:t>
            </a:r>
          </a:p>
          <a:p>
            <a:endParaRPr lang="en-GB" sz="1600" dirty="0"/>
          </a:p>
          <a:p>
            <a:endParaRPr lang="en-GB" sz="1600" dirty="0"/>
          </a:p>
          <a:p>
            <a:endParaRPr lang="en-GB" sz="1800" dirty="0"/>
          </a:p>
          <a:p>
            <a:br>
              <a:rPr lang="en-GB" sz="1800" dirty="0"/>
            </a:br>
            <a:br>
              <a:rPr lang="en-GB" sz="1800" dirty="0"/>
            </a:br>
            <a:br>
              <a:rPr lang="en-GB" sz="1800" dirty="0"/>
            </a:br>
            <a:br>
              <a:rPr lang="en-GB" sz="1800" dirty="0"/>
            </a:br>
            <a:br>
              <a:rPr lang="en-GB" sz="1800" dirty="0"/>
            </a:br>
            <a:r>
              <a:rPr lang="en-GB" sz="1800" b="1" dirty="0"/>
              <a:t>Post Hoc analysis objective: </a:t>
            </a:r>
            <a:r>
              <a:rPr lang="en-GB" sz="1800" dirty="0"/>
              <a:t>relationship between treatment-emergent cytopenias in cycles 1-2 and clinical response to </a:t>
            </a:r>
            <a:r>
              <a:rPr lang="en-GB" sz="1800" dirty="0" err="1"/>
              <a:t>imetelstat</a:t>
            </a:r>
            <a:endParaRPr lang="en-GB" sz="1800" dirty="0"/>
          </a:p>
          <a:p>
            <a:pPr lvl="1"/>
            <a:r>
              <a:rPr lang="en-GB" sz="1600" dirty="0"/>
              <a:t>Response markers include maximum Hb increase, Hb increase ≥1.5 g/dL for ≥8 </a:t>
            </a:r>
            <a:r>
              <a:rPr lang="en-GB" sz="1600" dirty="0" err="1"/>
              <a:t>wk</a:t>
            </a:r>
            <a:r>
              <a:rPr lang="en-GB" sz="1600" dirty="0"/>
              <a:t> TI, and RBC-TI</a:t>
            </a:r>
          </a:p>
          <a:p>
            <a:endParaRPr lang="en-GB" sz="1800" dirty="0"/>
          </a:p>
        </p:txBody>
      </p:sp>
      <p:sp>
        <p:nvSpPr>
          <p:cNvPr id="19458" name="Rectangle 2">
            <a:extLst>
              <a:ext uri="{FF2B5EF4-FFF2-40B4-BE49-F238E27FC236}">
                <a16:creationId xmlns:a16="http://schemas.microsoft.com/office/drawing/2014/main" id="{F65B5284-A016-40AE-8211-CECB2CF279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5756"/>
            <a:ext cx="11740260" cy="492944"/>
          </a:xfrm>
        </p:spPr>
        <p:txBody>
          <a:bodyPr/>
          <a:lstStyle/>
          <a:p>
            <a:r>
              <a:rPr lang="en-US" dirty="0"/>
              <a:t>IMerge</a:t>
            </a:r>
            <a:r>
              <a:rPr lang="en-US"/>
              <a:t> </a:t>
            </a:r>
            <a:r>
              <a:rPr lang="en-US" dirty="0"/>
              <a:t>Post Hoc</a:t>
            </a:r>
            <a:r>
              <a:rPr lang="en-US"/>
              <a:t> Analysis: </a:t>
            </a:r>
            <a:r>
              <a:rPr lang="en-US" altLang="en-US"/>
              <a:t>Study Design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436890C-B6B2-EF89-EED5-AF3321F3A04A}"/>
              </a:ext>
            </a:extLst>
          </p:cNvPr>
          <p:cNvSpPr txBox="1"/>
          <p:nvPr/>
        </p:nvSpPr>
        <p:spPr bwMode="auto">
          <a:xfrm>
            <a:off x="759671" y="2176017"/>
            <a:ext cx="3291840" cy="76944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ctr">
              <a:spcAft>
                <a:spcPct val="0"/>
              </a:spcAft>
            </a:pPr>
            <a:r>
              <a:rPr lang="en-US" sz="1600" b="1">
                <a:solidFill>
                  <a:srgbClr val="000000"/>
                </a:solidFill>
              </a:rPr>
              <a:t>Phase II </a:t>
            </a:r>
            <a:r>
              <a:rPr lang="en-US" sz="1600" b="1" dirty="0">
                <a:solidFill>
                  <a:srgbClr val="000000"/>
                </a:solidFill>
              </a:rPr>
              <a:t>IMerge</a:t>
            </a:r>
            <a:endParaRPr lang="en-US" sz="1600" b="1">
              <a:solidFill>
                <a:srgbClr val="000000"/>
              </a:solidFill>
            </a:endParaRPr>
          </a:p>
          <a:p>
            <a:pPr marL="228600" indent="-228600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Single arm</a:t>
            </a:r>
            <a:r>
              <a:rPr lang="en-US" sz="1400">
                <a:solidFill>
                  <a:srgbClr val="000000"/>
                </a:solidFill>
              </a:rPr>
              <a:t>, </a:t>
            </a:r>
            <a:r>
              <a:rPr lang="en-US" sz="1400" dirty="0">
                <a:solidFill>
                  <a:srgbClr val="000000"/>
                </a:solidFill>
              </a:rPr>
              <a:t>open label</a:t>
            </a:r>
          </a:p>
          <a:p>
            <a:pPr marL="228600" indent="-228600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400">
                <a:solidFill>
                  <a:srgbClr val="000000"/>
                </a:solidFill>
              </a:rPr>
              <a:t>n = 57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0A413B2-51D4-8914-C06B-7A990ABFE7B4}"/>
              </a:ext>
            </a:extLst>
          </p:cNvPr>
          <p:cNvSpPr txBox="1"/>
          <p:nvPr/>
        </p:nvSpPr>
        <p:spPr bwMode="auto">
          <a:xfrm>
            <a:off x="758712" y="2945459"/>
            <a:ext cx="3293758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spcAft>
                <a:spcPct val="0"/>
              </a:spcAft>
            </a:pPr>
            <a:r>
              <a:rPr lang="en-US" sz="1200" i="1">
                <a:solidFill>
                  <a:srgbClr val="000000"/>
                </a:solidFill>
              </a:rPr>
              <a:t>Additional inclusion criteria </a:t>
            </a:r>
            <a:br>
              <a:rPr lang="en-US" sz="1200" i="1">
                <a:solidFill>
                  <a:srgbClr val="000000"/>
                </a:solidFill>
              </a:rPr>
            </a:br>
            <a:r>
              <a:rPr lang="en-US" sz="1200" i="1">
                <a:solidFill>
                  <a:srgbClr val="000000"/>
                </a:solidFill>
              </a:rPr>
              <a:t>(all treated)</a:t>
            </a:r>
          </a:p>
          <a:p>
            <a:pPr marL="228600" indent="-228600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R/R to ESA or EPO &gt;500 mU/mL</a:t>
            </a:r>
          </a:p>
          <a:p>
            <a:pPr marL="228600" indent="-228600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RBC TD: ≥4 RBC U/8 wk throughout 16 wk in prestudy</a:t>
            </a:r>
          </a:p>
          <a:p>
            <a:pPr marL="228600" indent="-228600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del(5q) MDS and prior LEN or HMA treatment allowed</a:t>
            </a:r>
          </a:p>
          <a:p>
            <a:pPr marL="228600" indent="-228600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ECOG PS ≤2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2DD5ABA-07B6-F16E-CE0E-06EF65B4D5A2}"/>
              </a:ext>
            </a:extLst>
          </p:cNvPr>
          <p:cNvSpPr txBox="1"/>
          <p:nvPr/>
        </p:nvSpPr>
        <p:spPr bwMode="auto">
          <a:xfrm>
            <a:off x="4494532" y="2176017"/>
            <a:ext cx="3202936" cy="98488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ctr">
              <a:spcAft>
                <a:spcPct val="0"/>
              </a:spcAft>
            </a:pPr>
            <a:r>
              <a:rPr lang="en-US" sz="1600" b="1">
                <a:solidFill>
                  <a:srgbClr val="000000"/>
                </a:solidFill>
              </a:rPr>
              <a:t>Phase III </a:t>
            </a:r>
            <a:r>
              <a:rPr lang="en-US" sz="1600" b="1" dirty="0">
                <a:solidFill>
                  <a:srgbClr val="000000"/>
                </a:solidFill>
              </a:rPr>
              <a:t>IMerge</a:t>
            </a:r>
            <a:endParaRPr lang="en-US" sz="1600" b="1">
              <a:solidFill>
                <a:srgbClr val="000000"/>
              </a:solidFill>
            </a:endParaRPr>
          </a:p>
          <a:p>
            <a:pPr marL="228600" indent="-228600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Double blind</a:t>
            </a:r>
            <a:r>
              <a:rPr lang="en-US" sz="1400">
                <a:solidFill>
                  <a:srgbClr val="000000"/>
                </a:solidFill>
              </a:rPr>
              <a:t>, </a:t>
            </a:r>
            <a:r>
              <a:rPr lang="en-US" sz="1400" dirty="0">
                <a:solidFill>
                  <a:srgbClr val="000000"/>
                </a:solidFill>
              </a:rPr>
              <a:t>placebo controlled</a:t>
            </a:r>
            <a:r>
              <a:rPr lang="en-US" sz="1400">
                <a:solidFill>
                  <a:srgbClr val="000000"/>
                </a:solidFill>
              </a:rPr>
              <a:t>, randomized 2:1</a:t>
            </a:r>
            <a:endParaRPr lang="en-US" sz="1400" dirty="0">
              <a:solidFill>
                <a:srgbClr val="000000"/>
              </a:solidFill>
            </a:endParaRPr>
          </a:p>
          <a:p>
            <a:pPr marL="228600" indent="-228600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400">
                <a:solidFill>
                  <a:srgbClr val="000000"/>
                </a:solidFill>
              </a:rPr>
              <a:t>n = 118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C65AC2E-F444-77AA-88A1-D0DA6D132C5D}"/>
              </a:ext>
            </a:extLst>
          </p:cNvPr>
          <p:cNvSpPr txBox="1"/>
          <p:nvPr/>
        </p:nvSpPr>
        <p:spPr bwMode="auto">
          <a:xfrm>
            <a:off x="4494532" y="3162910"/>
            <a:ext cx="3202936" cy="1785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spcAft>
                <a:spcPct val="0"/>
              </a:spcAft>
            </a:pPr>
            <a:r>
              <a:rPr lang="en-US" sz="1200" i="1">
                <a:solidFill>
                  <a:srgbClr val="000000"/>
                </a:solidFill>
              </a:rPr>
              <a:t>Additional inclusion criteria (ITT)</a:t>
            </a:r>
          </a:p>
          <a:p>
            <a:pPr marL="228600" indent="-228600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R/R to or ineligible for ESA or EPO &gt;500 U/mL</a:t>
            </a:r>
          </a:p>
          <a:p>
            <a:pPr marL="228600" indent="-228600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RBC TD: ≥4 RBC U/8 wk throughout 16 wk in prestudy</a:t>
            </a:r>
          </a:p>
          <a:p>
            <a:pPr marL="228600" indent="-228600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00000"/>
                </a:solidFill>
              </a:rPr>
              <a:t>No</a:t>
            </a:r>
            <a:r>
              <a:rPr lang="en-US" sz="1400" dirty="0">
                <a:solidFill>
                  <a:srgbClr val="000000"/>
                </a:solidFill>
              </a:rPr>
              <a:t> del(5q) MDS or prior LEN or HMA treatment  </a:t>
            </a:r>
          </a:p>
          <a:p>
            <a:pPr marL="228600" indent="-228600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ECOG PS ≤2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61BAEBA-D49B-D796-BFCE-1907F844DC50}"/>
              </a:ext>
            </a:extLst>
          </p:cNvPr>
          <p:cNvSpPr txBox="1"/>
          <p:nvPr/>
        </p:nvSpPr>
        <p:spPr bwMode="auto">
          <a:xfrm>
            <a:off x="8270360" y="2176017"/>
            <a:ext cx="3179803" cy="144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rtlCol="0">
            <a:spAutoFit/>
          </a:bodyPr>
          <a:lstStyle/>
          <a:p>
            <a:pPr algn="ctr">
              <a:spcAft>
                <a:spcPct val="0"/>
              </a:spcAft>
            </a:pPr>
            <a:r>
              <a:rPr lang="en-US" sz="1600" b="1">
                <a:solidFill>
                  <a:srgbClr val="000000"/>
                </a:solidFill>
              </a:rPr>
              <a:t>Phase III </a:t>
            </a:r>
            <a:r>
              <a:rPr lang="en-US" sz="1600" b="1" dirty="0">
                <a:solidFill>
                  <a:srgbClr val="000000"/>
                </a:solidFill>
              </a:rPr>
              <a:t>IMerge</a:t>
            </a:r>
            <a:r>
              <a:rPr lang="en-US" sz="1600" b="1">
                <a:solidFill>
                  <a:srgbClr val="000000"/>
                </a:solidFill>
              </a:rPr>
              <a:t> </a:t>
            </a:r>
            <a:br>
              <a:rPr lang="en-US" sz="1600" b="1">
                <a:solidFill>
                  <a:srgbClr val="000000"/>
                </a:solidFill>
              </a:rPr>
            </a:br>
            <a:r>
              <a:rPr lang="en-US" sz="1600" b="1">
                <a:solidFill>
                  <a:srgbClr val="000000"/>
                </a:solidFill>
              </a:rPr>
              <a:t>QTc </a:t>
            </a:r>
            <a:r>
              <a:rPr lang="en-US" sz="1600" b="1" dirty="0">
                <a:solidFill>
                  <a:srgbClr val="000000"/>
                </a:solidFill>
              </a:rPr>
              <a:t>Substudy</a:t>
            </a:r>
            <a:endParaRPr lang="en-US" sz="1600" b="1">
              <a:solidFill>
                <a:srgbClr val="000000"/>
              </a:solidFill>
            </a:endParaRPr>
          </a:p>
          <a:p>
            <a:pPr marL="228600" indent="-228600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400">
                <a:solidFill>
                  <a:srgbClr val="000000"/>
                </a:solidFill>
              </a:rPr>
              <a:t>Crossover allowed after </a:t>
            </a:r>
            <a:br>
              <a:rPr lang="en-US" sz="1400">
                <a:solidFill>
                  <a:srgbClr val="000000"/>
                </a:solidFill>
              </a:rPr>
            </a:br>
            <a:r>
              <a:rPr lang="en-US" sz="1400">
                <a:solidFill>
                  <a:srgbClr val="000000"/>
                </a:solidFill>
              </a:rPr>
              <a:t>2 cycles of placebo per investigator’s discretion</a:t>
            </a:r>
            <a:endParaRPr lang="en-US" sz="1400" dirty="0">
              <a:solidFill>
                <a:srgbClr val="000000"/>
              </a:solidFill>
            </a:endParaRPr>
          </a:p>
          <a:p>
            <a:pPr marL="228600" indent="-228600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400">
                <a:solidFill>
                  <a:srgbClr val="000000"/>
                </a:solidFill>
              </a:rPr>
              <a:t>n = 35; n = 16 at crossover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04103DD-78A1-9A97-98F1-D81F5CAB53EE}"/>
              </a:ext>
            </a:extLst>
          </p:cNvPr>
          <p:cNvSpPr txBox="1"/>
          <p:nvPr/>
        </p:nvSpPr>
        <p:spPr bwMode="auto">
          <a:xfrm>
            <a:off x="8270360" y="3622567"/>
            <a:ext cx="3168299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algn="ctr">
              <a:spcAft>
                <a:spcPct val="0"/>
              </a:spcAft>
            </a:pPr>
            <a:r>
              <a:rPr lang="en-US" sz="1200" i="1">
                <a:solidFill>
                  <a:srgbClr val="000000"/>
                </a:solidFill>
              </a:rPr>
              <a:t>Additional inclusion criteria </a:t>
            </a:r>
            <a:br>
              <a:rPr lang="en-US" sz="1200" i="1">
                <a:solidFill>
                  <a:srgbClr val="000000"/>
                </a:solidFill>
              </a:rPr>
            </a:br>
            <a:r>
              <a:rPr lang="en-US" sz="1200" i="1">
                <a:solidFill>
                  <a:srgbClr val="000000"/>
                </a:solidFill>
              </a:rPr>
              <a:t>(same as phase III </a:t>
            </a:r>
            <a:r>
              <a:rPr lang="en-US" sz="1200" i="1" dirty="0">
                <a:solidFill>
                  <a:srgbClr val="000000"/>
                </a:solidFill>
              </a:rPr>
              <a:t>IMerge</a:t>
            </a:r>
            <a:r>
              <a:rPr lang="en-US" sz="1200" i="1">
                <a:solidFill>
                  <a:srgbClr val="000000"/>
                </a:solidFill>
              </a:rPr>
              <a:t>, plus):</a:t>
            </a:r>
          </a:p>
          <a:p>
            <a:pPr marL="228600" indent="-228600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Adults with del(5q) MDS</a:t>
            </a:r>
          </a:p>
          <a:p>
            <a:pPr marL="228600" indent="-228600"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Prior LEN and HMA treatment allowed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19AC194-C2AE-EA22-79EB-6283B36A2A5C}"/>
              </a:ext>
            </a:extLst>
          </p:cNvPr>
          <p:cNvGrpSpPr/>
          <p:nvPr/>
        </p:nvGrpSpPr>
        <p:grpSpPr>
          <a:xfrm>
            <a:off x="4235313" y="2192493"/>
            <a:ext cx="3754786" cy="2758448"/>
            <a:chOff x="4235313" y="2192493"/>
            <a:chExt cx="3754786" cy="2462213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7DBEB1A-1E40-22A0-93CF-E2DC55651AC9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4235313" y="2192493"/>
              <a:ext cx="0" cy="2462213"/>
            </a:xfrm>
            <a:prstGeom prst="line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F46F025C-4AB1-0E26-B8F0-9FB507A0D918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7990099" y="2192493"/>
              <a:ext cx="0" cy="2462213"/>
            </a:xfrm>
            <a:prstGeom prst="line">
              <a:avLst/>
            </a:prstGeom>
            <a:noFill/>
            <a:ln w="28575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50323CE1-231D-31D8-BDC8-3492523FBE7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altLang="en-US" dirty="0"/>
              <a:t>Zeidan. ASH 2025. </a:t>
            </a:r>
            <a:r>
              <a:rPr lang="en-US" altLang="en-US" dirty="0" err="1"/>
              <a:t>Abstr</a:t>
            </a:r>
            <a:r>
              <a:rPr lang="en-US" altLang="en-US" dirty="0"/>
              <a:t> 490. NCT02598661.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695CA5-4273-AF46-C994-5FAF3212CE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FBAFC6-3090-6746-50A9-DCC63F3467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775" y="5511115"/>
            <a:ext cx="11739563" cy="652676"/>
          </a:xfrm>
        </p:spPr>
        <p:txBody>
          <a:bodyPr/>
          <a:lstStyle/>
          <a:p>
            <a:pPr lvl="1"/>
            <a:r>
              <a:rPr lang="en-GB" dirty="0" err="1"/>
              <a:t>IMerge</a:t>
            </a:r>
            <a:r>
              <a:rPr lang="en-GB" dirty="0"/>
              <a:t> eligibility criteria included platelets ≥75 </a:t>
            </a:r>
            <a:r>
              <a:rPr lang="en-US" dirty="0"/>
              <a:t>x 10</a:t>
            </a:r>
            <a:r>
              <a:rPr lang="en-US" baseline="30000" dirty="0"/>
              <a:t>9</a:t>
            </a:r>
            <a:r>
              <a:rPr lang="en-US" dirty="0"/>
              <a:t>/L independent of platelet transfusion and absolute neutrophil count ≥1.5 x 109/L independent of growth factor support. </a:t>
            </a:r>
            <a:endParaRPr lang="en-GB" dirty="0"/>
          </a:p>
        </p:txBody>
      </p:sp>
      <p:sp>
        <p:nvSpPr>
          <p:cNvPr id="10243" name="Rectangle 4">
            <a:extLst>
              <a:ext uri="{FF2B5EF4-FFF2-40B4-BE49-F238E27FC236}">
                <a16:creationId xmlns:a16="http://schemas.microsoft.com/office/drawing/2014/main" id="{26819085-1B83-F4C3-2AC3-75546B71DF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5756"/>
            <a:ext cx="11740260" cy="492944"/>
          </a:xfrm>
        </p:spPr>
        <p:txBody>
          <a:bodyPr/>
          <a:lstStyle/>
          <a:p>
            <a:r>
              <a:rPr lang="en-US"/>
              <a:t>IMerge </a:t>
            </a:r>
            <a:r>
              <a:rPr lang="en-US" dirty="0"/>
              <a:t>Post Hoc</a:t>
            </a:r>
            <a:r>
              <a:rPr lang="en-US"/>
              <a:t> Analysis: </a:t>
            </a:r>
            <a:r>
              <a:rPr lang="en-US" altLang="en-US"/>
              <a:t>Baseline Characteristics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32A39084-218C-6104-9927-C9ABECD6F3F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559175" y="6302375"/>
            <a:ext cx="5732463" cy="327025"/>
          </a:xfrm>
        </p:spPr>
        <p:txBody>
          <a:bodyPr/>
          <a:lstStyle/>
          <a:p>
            <a:r>
              <a:rPr lang="en-US" altLang="en-US" dirty="0"/>
              <a:t>Zeidan. ASH 2025. </a:t>
            </a:r>
            <a:r>
              <a:rPr lang="en-US" altLang="en-US" dirty="0" err="1"/>
              <a:t>Abstr</a:t>
            </a:r>
            <a:r>
              <a:rPr lang="en-US" altLang="en-US" dirty="0"/>
              <a:t> 490.</a:t>
            </a:r>
          </a:p>
        </p:txBody>
      </p:sp>
      <p:graphicFrame>
        <p:nvGraphicFramePr>
          <p:cNvPr id="4" name="Group 3">
            <a:extLst>
              <a:ext uri="{FF2B5EF4-FFF2-40B4-BE49-F238E27FC236}">
                <a16:creationId xmlns:a16="http://schemas.microsoft.com/office/drawing/2014/main" id="{C2822DD9-A0DC-7915-D994-26DF6A02E60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20399919"/>
              </p:ext>
            </p:extLst>
          </p:nvPr>
        </p:nvGraphicFramePr>
        <p:xfrm>
          <a:off x="228600" y="1333500"/>
          <a:ext cx="5644122" cy="4053952"/>
        </p:xfrm>
        <a:graphic>
          <a:graphicData uri="http://schemas.openxmlformats.org/drawingml/2006/table">
            <a:tbl>
              <a:tblPr/>
              <a:tblGrid>
                <a:gridCol w="38536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04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49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Characteristic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Imetelstat</a:t>
                      </a:r>
                      <a:b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</a:b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(N = 226)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8897251"/>
                  </a:ext>
                </a:extLst>
              </a:tr>
              <a:tr h="1735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Median age, yr (range)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71 (43-87)</a:t>
                      </a:r>
                    </a:p>
                  </a:txBody>
                  <a:tcPr marL="121699" marR="121699" marT="45728" marB="45728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35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161616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9F3D9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Male, n (%)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144 (64)</a:t>
                      </a:r>
                    </a:p>
                  </a:txBody>
                  <a:tcPr marL="121699" marR="121699" marT="45728" marB="45728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8028733"/>
                  </a:ext>
                </a:extLst>
              </a:tr>
              <a:tr h="2949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161616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9F3D9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Median pretreatment Hb level, g/dL (range)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7.8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(5.1-10.1)</a:t>
                      </a:r>
                    </a:p>
                  </a:txBody>
                  <a:tcPr marL="121699" marR="121699" marT="45728" marB="45728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7474527"/>
                  </a:ext>
                </a:extLst>
              </a:tr>
              <a:tr h="4164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Median prior RBC transfusion burden, U/16 wk (range)</a:t>
                      </a:r>
                    </a:p>
                    <a:p>
                      <a:pPr marL="290513" marR="0" lvl="0" indent="-2270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&gt;6 units, n (%)</a:t>
                      </a:r>
                      <a:endParaRPr kumimoji="0" lang="en-US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Poppins" pitchFamily="2" charset="77"/>
                        <a:ea typeface="+mn-ea"/>
                        <a:cs typeface="Poppins" pitchFamily="2" charset="77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7 (4-33)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114 (50)</a:t>
                      </a:r>
                    </a:p>
                  </a:txBody>
                  <a:tcPr marL="121699" marR="121699" marT="45728" marB="45728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5818669"/>
                  </a:ext>
                </a:extLst>
              </a:tr>
              <a:tr h="53786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Median serum EPO level, mU/mL (range)</a:t>
                      </a:r>
                    </a:p>
                    <a:p>
                      <a:pPr marL="290513" marR="0" lvl="0" indent="-2270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≤500 mU/mL, n (%)</a:t>
                      </a:r>
                    </a:p>
                    <a:p>
                      <a:pPr marL="290513" marR="0" lvl="0" indent="-2270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&gt;500 mU/mL, n (%)</a:t>
                      </a:r>
                    </a:p>
                    <a:p>
                      <a:pPr marL="290513" marR="0" lvl="0" indent="-2270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Missing, n (%)</a:t>
                      </a:r>
                      <a:endParaRPr kumimoji="0" lang="en-US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Poppins" pitchFamily="2" charset="77"/>
                        <a:ea typeface="+mn-ea"/>
                        <a:cs typeface="Poppins" pitchFamily="2" charset="77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187 (6-5424)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155 (69)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64 (28)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7 (3)</a:t>
                      </a:r>
                    </a:p>
                  </a:txBody>
                  <a:tcPr marL="121699" marR="121699" marT="45728" marB="45728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581312"/>
                  </a:ext>
                </a:extLst>
              </a:tr>
              <a:tr h="4164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Median platelet level, x10</a:t>
                      </a:r>
                      <a:r>
                        <a:rPr kumimoji="0" lang="en-US" sz="1400" b="0" i="0" u="none" strike="noStrike" kern="1200" cap="none" normalizeH="0" baseline="3000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/L (range)</a:t>
                      </a:r>
                    </a:p>
                    <a:p>
                      <a:pPr marL="290513" marR="0" lvl="0" indent="-2270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≤150, n (%)</a:t>
                      </a:r>
                    </a:p>
                    <a:p>
                      <a:pPr marL="290513" marR="0" lvl="0" indent="-2270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&gt;150, n (%)</a:t>
                      </a:r>
                      <a:endParaRPr kumimoji="0" lang="en-US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Poppins" pitchFamily="2" charset="77"/>
                        <a:ea typeface="+mn-ea"/>
                        <a:cs typeface="Poppins" pitchFamily="2" charset="77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236 (41-807)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38 (17)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188 (83)</a:t>
                      </a:r>
                    </a:p>
                  </a:txBody>
                  <a:tcPr marL="121699" marR="121699" marT="45728" marB="45728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6315569"/>
                  </a:ext>
                </a:extLst>
              </a:tr>
            </a:tbl>
          </a:graphicData>
        </a:graphic>
      </p:graphicFrame>
      <p:graphicFrame>
        <p:nvGraphicFramePr>
          <p:cNvPr id="12" name="Group 3">
            <a:extLst>
              <a:ext uri="{FF2B5EF4-FFF2-40B4-BE49-F238E27FC236}">
                <a16:creationId xmlns:a16="http://schemas.microsoft.com/office/drawing/2014/main" id="{5D571B8D-178B-F746-BCDC-C5D29BB0C22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9454408"/>
              </p:ext>
            </p:extLst>
          </p:nvPr>
        </p:nvGraphicFramePr>
        <p:xfrm>
          <a:off x="6129508" y="1333500"/>
          <a:ext cx="5644122" cy="3657680"/>
        </p:xfrm>
        <a:graphic>
          <a:graphicData uri="http://schemas.openxmlformats.org/drawingml/2006/table">
            <a:tbl>
              <a:tblPr/>
              <a:tblGrid>
                <a:gridCol w="38536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904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744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Characteristic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Imetelstat</a:t>
                      </a:r>
                      <a:b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</a:b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(N = 226)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8897251"/>
                  </a:ext>
                </a:extLst>
              </a:tr>
              <a:tr h="5752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Median neutrophil level, x 10</a:t>
                      </a:r>
                      <a:r>
                        <a:rPr kumimoji="0" lang="en-US" sz="1400" b="0" i="0" u="none" strike="noStrike" kern="1200" cap="none" normalizeH="0" baseline="3000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/L (range)</a:t>
                      </a:r>
                    </a:p>
                    <a:p>
                      <a:pPr marL="290513" marR="0" lvl="0" indent="-2270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&lt;1.5, n (%)</a:t>
                      </a:r>
                    </a:p>
                    <a:p>
                      <a:pPr marL="290513" marR="0" lvl="0" indent="-2270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≥1.5, n (%)</a:t>
                      </a:r>
                      <a:endParaRPr kumimoji="0" lang="en-US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Poppins" pitchFamily="2" charset="77"/>
                        <a:ea typeface="+mn-ea"/>
                        <a:cs typeface="Poppins" pitchFamily="2" charset="77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2.6 (0.5-31.3)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17 (8)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209 (92)</a:t>
                      </a:r>
                    </a:p>
                  </a:txBody>
                  <a:tcPr marL="121699" marR="121699" marT="45728" marB="45728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1566248"/>
                  </a:ext>
                </a:extLst>
              </a:tr>
              <a:tr h="7429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WHO classification, n (%)</a:t>
                      </a:r>
                    </a:p>
                    <a:p>
                      <a:pPr marL="290513" marR="0" lvl="0" indent="-2270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RS+</a:t>
                      </a:r>
                    </a:p>
                    <a:p>
                      <a:pPr marL="290513" marR="0" lvl="0" indent="-2270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RS-</a:t>
                      </a:r>
                    </a:p>
                    <a:p>
                      <a:pPr marL="290513" marR="0" lvl="0" indent="-2270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Missing</a:t>
                      </a:r>
                      <a:endParaRPr kumimoji="0" lang="en-US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Poppins" pitchFamily="2" charset="77"/>
                        <a:ea typeface="+mn-ea"/>
                        <a:cs typeface="Poppins" pitchFamily="2" charset="77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147 (65)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78 (35)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 (&lt;1)</a:t>
                      </a:r>
                    </a:p>
                  </a:txBody>
                  <a:tcPr marL="121699" marR="121699" marT="45728" marB="45728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52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IPSS risk category, n (%)</a:t>
                      </a:r>
                    </a:p>
                    <a:p>
                      <a:pPr marL="290513" marR="0" lvl="0" indent="-2270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Low</a:t>
                      </a:r>
                    </a:p>
                    <a:p>
                      <a:pPr marL="290513" marR="0" lvl="0" indent="-2270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Intermediate-1</a:t>
                      </a:r>
                      <a:endParaRPr kumimoji="0" lang="en-US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Poppins" pitchFamily="2" charset="77"/>
                        <a:ea typeface="+mn-ea"/>
                        <a:cs typeface="Poppins" pitchFamily="2" charset="77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151 (67)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75 (33)</a:t>
                      </a:r>
                    </a:p>
                  </a:txBody>
                  <a:tcPr marL="121699" marR="121699" marT="45728" marB="45728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52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No. of cytopenias at pretreatment, n (%)</a:t>
                      </a:r>
                    </a:p>
                    <a:p>
                      <a:pPr marL="290513" marR="0" lvl="0" indent="-2270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0-1</a:t>
                      </a:r>
                    </a:p>
                    <a:p>
                      <a:pPr marL="290513" marR="0" lvl="0" indent="-2270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</a:pPr>
                      <a:r>
                        <a:rPr kumimoji="0" lang="en-US" sz="14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2-3</a:t>
                      </a:r>
                      <a:endParaRPr kumimoji="0" lang="en-US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Poppins" pitchFamily="2" charset="77"/>
                        <a:ea typeface="+mn-ea"/>
                        <a:cs typeface="Poppins" pitchFamily="2" charset="77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180 (80)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46 (20)</a:t>
                      </a:r>
                    </a:p>
                  </a:txBody>
                  <a:tcPr marL="121699" marR="121699" marT="45728" marB="45728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96521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9229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D48D36-DBF4-9777-4192-EF3DE2B78E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FDE6BA3-3309-B0A6-C21A-6037C820B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09131"/>
            <a:ext cx="11740260" cy="1927239"/>
          </a:xfrm>
        </p:spPr>
        <p:txBody>
          <a:bodyPr/>
          <a:lstStyle/>
          <a:p>
            <a:r>
              <a:rPr lang="en-US" dirty="0" err="1"/>
              <a:t>IMerge</a:t>
            </a:r>
            <a:r>
              <a:rPr lang="en-US" dirty="0"/>
              <a:t> Post Hoc Analysis: Maximum Reduction in Platelets and Neutrophils and Correlation With Maximum Change in Hb Levels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BDCD6F0-F389-5327-ABA4-092AB0E1698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altLang="en-US" dirty="0"/>
              <a:t>Zeidan. ASH 2025. </a:t>
            </a:r>
            <a:r>
              <a:rPr lang="en-US" altLang="en-US" dirty="0" err="1"/>
              <a:t>Abstr</a:t>
            </a:r>
            <a:r>
              <a:rPr lang="en-US" altLang="en-US" dirty="0"/>
              <a:t> 490. Reproduced with permission.</a:t>
            </a:r>
          </a:p>
        </p:txBody>
      </p:sp>
      <p:grpSp>
        <p:nvGrpSpPr>
          <p:cNvPr id="10701" name="Group 10700">
            <a:extLst>
              <a:ext uri="{FF2B5EF4-FFF2-40B4-BE49-F238E27FC236}">
                <a16:creationId xmlns:a16="http://schemas.microsoft.com/office/drawing/2014/main" id="{DFCD6A73-ADF3-BB50-4D95-A5F300E4E6C2}"/>
              </a:ext>
            </a:extLst>
          </p:cNvPr>
          <p:cNvGrpSpPr/>
          <p:nvPr/>
        </p:nvGrpSpPr>
        <p:grpSpPr>
          <a:xfrm>
            <a:off x="9059403" y="3288158"/>
            <a:ext cx="2526136" cy="637904"/>
            <a:chOff x="9455331" y="4136571"/>
            <a:chExt cx="1995215" cy="637904"/>
          </a:xfrm>
        </p:grpSpPr>
        <p:sp>
          <p:nvSpPr>
            <p:cNvPr id="10265" name="TextBox 10264">
              <a:extLst>
                <a:ext uri="{FF2B5EF4-FFF2-40B4-BE49-F238E27FC236}">
                  <a16:creationId xmlns:a16="http://schemas.microsoft.com/office/drawing/2014/main" id="{D763DC8B-170B-6B85-B4E0-47651EB11865}"/>
                </a:ext>
              </a:extLst>
            </p:cNvPr>
            <p:cNvSpPr txBox="1"/>
            <p:nvPr/>
          </p:nvSpPr>
          <p:spPr>
            <a:xfrm>
              <a:off x="9455331" y="4136571"/>
              <a:ext cx="1995215" cy="232955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l"/>
              <a:r>
                <a:rPr lang="en-US" sz="1400" dirty="0"/>
                <a:t>(N= 226; PCC =0.494, </a:t>
              </a:r>
              <a:r>
                <a:rPr lang="en-US" sz="1400" i="1" dirty="0"/>
                <a:t>P</a:t>
              </a:r>
              <a:r>
                <a:rPr lang="en-US" sz="1400" dirty="0"/>
                <a:t>&lt;.001)</a:t>
              </a:r>
            </a:p>
          </p:txBody>
        </p:sp>
        <p:sp>
          <p:nvSpPr>
            <p:cNvPr id="10266" name="TextBox 10265">
              <a:extLst>
                <a:ext uri="{FF2B5EF4-FFF2-40B4-BE49-F238E27FC236}">
                  <a16:creationId xmlns:a16="http://schemas.microsoft.com/office/drawing/2014/main" id="{89DC8EA9-28B1-3559-2DBB-725085471D0C}"/>
                </a:ext>
              </a:extLst>
            </p:cNvPr>
            <p:cNvSpPr txBox="1"/>
            <p:nvPr/>
          </p:nvSpPr>
          <p:spPr>
            <a:xfrm>
              <a:off x="9751422" y="4367349"/>
              <a:ext cx="1632115" cy="407126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l"/>
              <a:r>
                <a:rPr lang="en-US" sz="1400" dirty="0"/>
                <a:t>Fit</a:t>
              </a:r>
              <a:br>
                <a:rPr lang="en-US" sz="1400" dirty="0"/>
              </a:br>
              <a:r>
                <a:rPr lang="en-US" sz="1400" dirty="0"/>
                <a:t>95% Confidence limits</a:t>
              </a:r>
            </a:p>
          </p:txBody>
        </p:sp>
        <p:cxnSp>
          <p:nvCxnSpPr>
            <p:cNvPr id="10268" name="Straight Connector 10267">
              <a:extLst>
                <a:ext uri="{FF2B5EF4-FFF2-40B4-BE49-F238E27FC236}">
                  <a16:creationId xmlns:a16="http://schemas.microsoft.com/office/drawing/2014/main" id="{210C7DC4-9AD0-4D8C-57ED-9984803A5592}"/>
                </a:ext>
              </a:extLst>
            </p:cNvPr>
            <p:cNvCxnSpPr>
              <a:cxnSpLocks/>
            </p:cNvCxnSpPr>
            <p:nvPr/>
          </p:nvCxnSpPr>
          <p:spPr>
            <a:xfrm>
              <a:off x="9483634" y="4466757"/>
              <a:ext cx="215537" cy="0"/>
            </a:xfrm>
            <a:prstGeom prst="line">
              <a:avLst/>
            </a:prstGeom>
            <a:ln w="317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70" name="Rectangle 10269">
              <a:extLst>
                <a:ext uri="{FF2B5EF4-FFF2-40B4-BE49-F238E27FC236}">
                  <a16:creationId xmlns:a16="http://schemas.microsoft.com/office/drawing/2014/main" id="{CC44CD56-9B17-DDCD-052D-E446604CF164}"/>
                </a:ext>
              </a:extLst>
            </p:cNvPr>
            <p:cNvSpPr/>
            <p:nvPr/>
          </p:nvSpPr>
          <p:spPr>
            <a:xfrm>
              <a:off x="9535885" y="4616238"/>
              <a:ext cx="108333" cy="137160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</p:grpSp>
      <p:grpSp>
        <p:nvGrpSpPr>
          <p:cNvPr id="10703" name="Group 10702">
            <a:extLst>
              <a:ext uri="{FF2B5EF4-FFF2-40B4-BE49-F238E27FC236}">
                <a16:creationId xmlns:a16="http://schemas.microsoft.com/office/drawing/2014/main" id="{F44688B2-AD95-686D-E26C-858A4ACFAB21}"/>
              </a:ext>
            </a:extLst>
          </p:cNvPr>
          <p:cNvGrpSpPr/>
          <p:nvPr/>
        </p:nvGrpSpPr>
        <p:grpSpPr>
          <a:xfrm>
            <a:off x="5731769" y="1946365"/>
            <a:ext cx="4147522" cy="4197511"/>
            <a:chOff x="5731769" y="1946365"/>
            <a:chExt cx="4147522" cy="4197511"/>
          </a:xfrm>
        </p:grpSpPr>
        <p:grpSp>
          <p:nvGrpSpPr>
            <p:cNvPr id="10279" name="Group 10278">
              <a:extLst>
                <a:ext uri="{FF2B5EF4-FFF2-40B4-BE49-F238E27FC236}">
                  <a16:creationId xmlns:a16="http://schemas.microsoft.com/office/drawing/2014/main" id="{16E48C46-F39C-C842-B381-772CF41014FA}"/>
                </a:ext>
              </a:extLst>
            </p:cNvPr>
            <p:cNvGrpSpPr/>
            <p:nvPr/>
          </p:nvGrpSpPr>
          <p:grpSpPr>
            <a:xfrm>
              <a:off x="6718041" y="3998167"/>
              <a:ext cx="2066730" cy="1082351"/>
              <a:chOff x="6718041" y="3998167"/>
              <a:chExt cx="2066730" cy="1082351"/>
            </a:xfrm>
          </p:grpSpPr>
          <p:sp>
            <p:nvSpPr>
              <p:cNvPr id="10278" name="Freeform 10277">
                <a:extLst>
                  <a:ext uri="{FF2B5EF4-FFF2-40B4-BE49-F238E27FC236}">
                    <a16:creationId xmlns:a16="http://schemas.microsoft.com/office/drawing/2014/main" id="{0FF437EA-B04A-EF51-4CD3-76EB8D8DA5F9}"/>
                  </a:ext>
                </a:extLst>
              </p:cNvPr>
              <p:cNvSpPr/>
              <p:nvPr/>
            </p:nvSpPr>
            <p:spPr>
              <a:xfrm>
                <a:off x="6718041" y="3998167"/>
                <a:ext cx="2066730" cy="1082351"/>
              </a:xfrm>
              <a:custGeom>
                <a:avLst/>
                <a:gdLst>
                  <a:gd name="csX0" fmla="*/ 0 w 2066730"/>
                  <a:gd name="csY0" fmla="*/ 0 h 1082351"/>
                  <a:gd name="csX1" fmla="*/ 0 w 2066730"/>
                  <a:gd name="csY1" fmla="*/ 265923 h 1082351"/>
                  <a:gd name="csX2" fmla="*/ 349898 w 2066730"/>
                  <a:gd name="csY2" fmla="*/ 326572 h 1082351"/>
                  <a:gd name="csX3" fmla="*/ 587828 w 2066730"/>
                  <a:gd name="csY3" fmla="*/ 382555 h 1082351"/>
                  <a:gd name="csX4" fmla="*/ 993710 w 2066730"/>
                  <a:gd name="csY4" fmla="*/ 545841 h 1082351"/>
                  <a:gd name="csX5" fmla="*/ 1632857 w 2066730"/>
                  <a:gd name="csY5" fmla="*/ 877078 h 1082351"/>
                  <a:gd name="csX6" fmla="*/ 2066730 w 2066730"/>
                  <a:gd name="csY6" fmla="*/ 1082351 h 1082351"/>
                  <a:gd name="csX7" fmla="*/ 2066730 w 2066730"/>
                  <a:gd name="csY7" fmla="*/ 382555 h 1082351"/>
                  <a:gd name="csX8" fmla="*/ 1772816 w 2066730"/>
                  <a:gd name="csY8" fmla="*/ 359229 h 1082351"/>
                  <a:gd name="csX9" fmla="*/ 1212979 w 2066730"/>
                  <a:gd name="csY9" fmla="*/ 312576 h 1082351"/>
                  <a:gd name="csX10" fmla="*/ 877077 w 2066730"/>
                  <a:gd name="csY10" fmla="*/ 275253 h 1082351"/>
                  <a:gd name="csX11" fmla="*/ 541175 w 2066730"/>
                  <a:gd name="csY11" fmla="*/ 209939 h 1082351"/>
                  <a:gd name="csX12" fmla="*/ 219269 w 2066730"/>
                  <a:gd name="csY12" fmla="*/ 93306 h 1082351"/>
                  <a:gd name="csX13" fmla="*/ 0 w 2066730"/>
                  <a:gd name="csY13" fmla="*/ 0 h 108235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2066730" h="1082351">
                    <a:moveTo>
                      <a:pt x="0" y="0"/>
                    </a:moveTo>
                    <a:lnTo>
                      <a:pt x="0" y="265923"/>
                    </a:lnTo>
                    <a:lnTo>
                      <a:pt x="349898" y="326572"/>
                    </a:lnTo>
                    <a:lnTo>
                      <a:pt x="587828" y="382555"/>
                    </a:lnTo>
                    <a:lnTo>
                      <a:pt x="993710" y="545841"/>
                    </a:lnTo>
                    <a:lnTo>
                      <a:pt x="1632857" y="877078"/>
                    </a:lnTo>
                    <a:lnTo>
                      <a:pt x="2066730" y="1082351"/>
                    </a:lnTo>
                    <a:lnTo>
                      <a:pt x="2066730" y="382555"/>
                    </a:lnTo>
                    <a:lnTo>
                      <a:pt x="1772816" y="359229"/>
                    </a:lnTo>
                    <a:lnTo>
                      <a:pt x="1212979" y="312576"/>
                    </a:lnTo>
                    <a:lnTo>
                      <a:pt x="877077" y="275253"/>
                    </a:lnTo>
                    <a:lnTo>
                      <a:pt x="541175" y="209939"/>
                    </a:lnTo>
                    <a:lnTo>
                      <a:pt x="219269" y="9330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>
                  <a:lumMod val="20000"/>
                  <a:lumOff val="80000"/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76" name="Freeform 10275">
                <a:extLst>
                  <a:ext uri="{FF2B5EF4-FFF2-40B4-BE49-F238E27FC236}">
                    <a16:creationId xmlns:a16="http://schemas.microsoft.com/office/drawing/2014/main" id="{A3AE05D0-F59E-1667-53A3-A2566FA11131}"/>
                  </a:ext>
                </a:extLst>
              </p:cNvPr>
              <p:cNvSpPr/>
              <p:nvPr/>
            </p:nvSpPr>
            <p:spPr>
              <a:xfrm>
                <a:off x="6722706" y="4133461"/>
                <a:ext cx="2052735" cy="597159"/>
              </a:xfrm>
              <a:custGeom>
                <a:avLst/>
                <a:gdLst>
                  <a:gd name="csX0" fmla="*/ 0 w 2052735"/>
                  <a:gd name="csY0" fmla="*/ 0 h 597159"/>
                  <a:gd name="csX1" fmla="*/ 797767 w 2052735"/>
                  <a:gd name="csY1" fmla="*/ 233266 h 597159"/>
                  <a:gd name="csX2" fmla="*/ 1590870 w 2052735"/>
                  <a:gd name="csY2" fmla="*/ 457200 h 597159"/>
                  <a:gd name="csX3" fmla="*/ 2052735 w 2052735"/>
                  <a:gd name="csY3" fmla="*/ 597159 h 59715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</a:cxnLst>
                <a:rect l="l" t="t" r="r" b="b"/>
                <a:pathLst>
                  <a:path w="2052735" h="597159">
                    <a:moveTo>
                      <a:pt x="0" y="0"/>
                    </a:moveTo>
                    <a:lnTo>
                      <a:pt x="797767" y="233266"/>
                    </a:lnTo>
                    <a:lnTo>
                      <a:pt x="1590870" y="457200"/>
                    </a:lnTo>
                    <a:lnTo>
                      <a:pt x="2052735" y="597159"/>
                    </a:lnTo>
                  </a:path>
                </a:pathLst>
              </a:custGeom>
              <a:noFill/>
              <a:ln w="3175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D9FD4A3E-80E5-2C04-EC1C-505DF49D13AE}"/>
                </a:ext>
              </a:extLst>
            </p:cNvPr>
            <p:cNvGrpSpPr/>
            <p:nvPr/>
          </p:nvGrpSpPr>
          <p:grpSpPr>
            <a:xfrm>
              <a:off x="6553201" y="2044337"/>
              <a:ext cx="65314" cy="3494314"/>
              <a:chOff x="2416629" y="2044337"/>
              <a:chExt cx="65314" cy="3494314"/>
            </a:xfrm>
          </p:grpSpPr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id="{B9195B2F-3290-E3E2-0342-F79E69311D41}"/>
                  </a:ext>
                </a:extLst>
              </p:cNvPr>
              <p:cNvCxnSpPr/>
              <p:nvPr/>
            </p:nvCxnSpPr>
            <p:spPr>
              <a:xfrm>
                <a:off x="2481943" y="2044337"/>
                <a:ext cx="0" cy="349431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id="{F1B7AE90-178C-FDAA-8981-BF0E1CD85E5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16629" y="2050869"/>
                <a:ext cx="65314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id="{542C1383-93C4-6AA6-EB27-F8041FA6A1E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16629" y="3155044"/>
                <a:ext cx="65314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C7BBBB1C-9B70-03D3-F51C-10DDD036A81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16629" y="3703866"/>
                <a:ext cx="65314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40" name="Straight Connector 10239">
                <a:extLst>
                  <a:ext uri="{FF2B5EF4-FFF2-40B4-BE49-F238E27FC236}">
                    <a16:creationId xmlns:a16="http://schemas.microsoft.com/office/drawing/2014/main" id="{B8350EC9-D9C7-1096-489B-4D360B83251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16629" y="4252688"/>
                <a:ext cx="65314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41" name="Straight Connector 10240">
                <a:extLst>
                  <a:ext uri="{FF2B5EF4-FFF2-40B4-BE49-F238E27FC236}">
                    <a16:creationId xmlns:a16="http://schemas.microsoft.com/office/drawing/2014/main" id="{54D8A6FC-E54A-6D2D-15DD-1996955904E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16629" y="4801510"/>
                <a:ext cx="65314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42" name="Straight Connector 10241">
                <a:extLst>
                  <a:ext uri="{FF2B5EF4-FFF2-40B4-BE49-F238E27FC236}">
                    <a16:creationId xmlns:a16="http://schemas.microsoft.com/office/drawing/2014/main" id="{AE17A3B2-84A6-21A4-472F-02DCAAC7A3D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16629" y="5350331"/>
                <a:ext cx="65314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44" name="Straight Connector 10243">
                <a:extLst>
                  <a:ext uri="{FF2B5EF4-FFF2-40B4-BE49-F238E27FC236}">
                    <a16:creationId xmlns:a16="http://schemas.microsoft.com/office/drawing/2014/main" id="{A2EA72FF-CB2A-5F00-5FAF-B07A536A1EA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416629" y="2606222"/>
                <a:ext cx="65314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3AEAAD35-1161-DB43-F2B5-0FF5A2BF8B17}"/>
                </a:ext>
              </a:extLst>
            </p:cNvPr>
            <p:cNvCxnSpPr>
              <a:cxnSpLocks/>
            </p:cNvCxnSpPr>
            <p:nvPr/>
          </p:nvCxnSpPr>
          <p:spPr>
            <a:xfrm>
              <a:off x="6618515" y="5532120"/>
              <a:ext cx="205086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4370BB40-5F98-A37C-37BB-0343D9C9F624}"/>
                </a:ext>
              </a:extLst>
            </p:cNvPr>
            <p:cNvCxnSpPr>
              <a:cxnSpLocks/>
            </p:cNvCxnSpPr>
            <p:nvPr/>
          </p:nvCxnSpPr>
          <p:spPr>
            <a:xfrm>
              <a:off x="8662852" y="5532120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2227176D-A8D2-F3C9-5314-417C16ACFD16}"/>
                </a:ext>
              </a:extLst>
            </p:cNvPr>
            <p:cNvCxnSpPr>
              <a:cxnSpLocks/>
            </p:cNvCxnSpPr>
            <p:nvPr/>
          </p:nvCxnSpPr>
          <p:spPr>
            <a:xfrm>
              <a:off x="6712131" y="5532120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BEB9288D-0894-AB7B-CC16-325A810475BE}"/>
                </a:ext>
              </a:extLst>
            </p:cNvPr>
            <p:cNvCxnSpPr>
              <a:cxnSpLocks/>
            </p:cNvCxnSpPr>
            <p:nvPr/>
          </p:nvCxnSpPr>
          <p:spPr>
            <a:xfrm>
              <a:off x="6990805" y="5532120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E908FBF1-22C1-6462-CA14-3C3753521235}"/>
                </a:ext>
              </a:extLst>
            </p:cNvPr>
            <p:cNvCxnSpPr>
              <a:cxnSpLocks/>
            </p:cNvCxnSpPr>
            <p:nvPr/>
          </p:nvCxnSpPr>
          <p:spPr>
            <a:xfrm>
              <a:off x="7269479" y="5532120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34DE9209-6A02-A781-DDAE-24D87660160B}"/>
                </a:ext>
              </a:extLst>
            </p:cNvPr>
            <p:cNvCxnSpPr>
              <a:cxnSpLocks/>
            </p:cNvCxnSpPr>
            <p:nvPr/>
          </p:nvCxnSpPr>
          <p:spPr>
            <a:xfrm>
              <a:off x="7548153" y="5532120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06198EB9-3311-001E-3360-6EB4E266EBAB}"/>
                </a:ext>
              </a:extLst>
            </p:cNvPr>
            <p:cNvCxnSpPr>
              <a:cxnSpLocks/>
            </p:cNvCxnSpPr>
            <p:nvPr/>
          </p:nvCxnSpPr>
          <p:spPr>
            <a:xfrm>
              <a:off x="7826827" y="5532120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45" name="TextBox 10244">
              <a:extLst>
                <a:ext uri="{FF2B5EF4-FFF2-40B4-BE49-F238E27FC236}">
                  <a16:creationId xmlns:a16="http://schemas.microsoft.com/office/drawing/2014/main" id="{11DA1ABB-4AB2-CCB5-29AC-47EA5BB6D966}"/>
                </a:ext>
              </a:extLst>
            </p:cNvPr>
            <p:cNvSpPr txBox="1"/>
            <p:nvPr/>
          </p:nvSpPr>
          <p:spPr>
            <a:xfrm>
              <a:off x="7643949" y="1946365"/>
              <a:ext cx="2235342" cy="881676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algn="l"/>
              <a:r>
                <a:rPr lang="en-US" sz="1400" dirty="0" err="1"/>
                <a:t>Imetelstat</a:t>
              </a:r>
              <a:r>
                <a:rPr lang="en-US" sz="1400" dirty="0"/>
                <a:t> N = 208</a:t>
              </a:r>
              <a:br>
                <a:rPr lang="en-US" sz="1400" dirty="0"/>
              </a:br>
              <a:r>
                <a:rPr lang="en-US" sz="1400" b="1" i="1" dirty="0"/>
                <a:t>P</a:t>
              </a:r>
              <a:r>
                <a:rPr lang="en-US" sz="1400" b="1" dirty="0"/>
                <a:t> value: .012</a:t>
              </a:r>
              <a:br>
                <a:rPr lang="en-US" sz="1400" dirty="0"/>
              </a:br>
              <a:r>
                <a:rPr lang="en-US" sz="1400" dirty="0"/>
                <a:t>Pearson correlation</a:t>
              </a:r>
              <a:br>
                <a:rPr lang="en-US" sz="1400" dirty="0"/>
              </a:br>
              <a:r>
                <a:rPr lang="en-US" sz="1400" dirty="0"/>
                <a:t>coefficient: -0.173</a:t>
              </a:r>
            </a:p>
          </p:txBody>
        </p:sp>
        <p:sp>
          <p:nvSpPr>
            <p:cNvPr id="10246" name="TextBox 10245">
              <a:extLst>
                <a:ext uri="{FF2B5EF4-FFF2-40B4-BE49-F238E27FC236}">
                  <a16:creationId xmlns:a16="http://schemas.microsoft.com/office/drawing/2014/main" id="{22705262-46F5-3BAD-7577-A483A205A2DC}"/>
                </a:ext>
              </a:extLst>
            </p:cNvPr>
            <p:cNvSpPr txBox="1"/>
            <p:nvPr/>
          </p:nvSpPr>
          <p:spPr>
            <a:xfrm>
              <a:off x="6490063" y="5593080"/>
              <a:ext cx="428897" cy="200298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/>
                <a:t>-100</a:t>
              </a:r>
            </a:p>
          </p:txBody>
        </p:sp>
        <p:sp>
          <p:nvSpPr>
            <p:cNvPr id="10247" name="TextBox 10246">
              <a:extLst>
                <a:ext uri="{FF2B5EF4-FFF2-40B4-BE49-F238E27FC236}">
                  <a16:creationId xmlns:a16="http://schemas.microsoft.com/office/drawing/2014/main" id="{55B7D403-50BF-46A7-CB1B-F8069193FAD9}"/>
                </a:ext>
              </a:extLst>
            </p:cNvPr>
            <p:cNvSpPr txBox="1"/>
            <p:nvPr/>
          </p:nvSpPr>
          <p:spPr>
            <a:xfrm>
              <a:off x="6769670" y="5593080"/>
              <a:ext cx="428897" cy="200298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/>
                <a:t>-80</a:t>
              </a:r>
            </a:p>
          </p:txBody>
        </p:sp>
        <p:sp>
          <p:nvSpPr>
            <p:cNvPr id="10248" name="TextBox 10247">
              <a:extLst>
                <a:ext uri="{FF2B5EF4-FFF2-40B4-BE49-F238E27FC236}">
                  <a16:creationId xmlns:a16="http://schemas.microsoft.com/office/drawing/2014/main" id="{66D9C318-2A4C-7E97-DE07-4731A671DD63}"/>
                </a:ext>
              </a:extLst>
            </p:cNvPr>
            <p:cNvSpPr txBox="1"/>
            <p:nvPr/>
          </p:nvSpPr>
          <p:spPr>
            <a:xfrm>
              <a:off x="7049277" y="5593080"/>
              <a:ext cx="428897" cy="200298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/>
                <a:t>-60</a:t>
              </a:r>
            </a:p>
          </p:txBody>
        </p:sp>
        <p:sp>
          <p:nvSpPr>
            <p:cNvPr id="10249" name="TextBox 10248">
              <a:extLst>
                <a:ext uri="{FF2B5EF4-FFF2-40B4-BE49-F238E27FC236}">
                  <a16:creationId xmlns:a16="http://schemas.microsoft.com/office/drawing/2014/main" id="{51986BC0-D53E-A43E-14D5-DE71A1DA5002}"/>
                </a:ext>
              </a:extLst>
            </p:cNvPr>
            <p:cNvSpPr txBox="1"/>
            <p:nvPr/>
          </p:nvSpPr>
          <p:spPr>
            <a:xfrm>
              <a:off x="7328884" y="5593080"/>
              <a:ext cx="428897" cy="200298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/>
                <a:t>-40</a:t>
              </a:r>
            </a:p>
          </p:txBody>
        </p:sp>
        <p:sp>
          <p:nvSpPr>
            <p:cNvPr id="10250" name="TextBox 10249">
              <a:extLst>
                <a:ext uri="{FF2B5EF4-FFF2-40B4-BE49-F238E27FC236}">
                  <a16:creationId xmlns:a16="http://schemas.microsoft.com/office/drawing/2014/main" id="{CF27D15F-564C-00ED-E2E9-410A455C214A}"/>
                </a:ext>
              </a:extLst>
            </p:cNvPr>
            <p:cNvSpPr txBox="1"/>
            <p:nvPr/>
          </p:nvSpPr>
          <p:spPr>
            <a:xfrm>
              <a:off x="7608491" y="5593080"/>
              <a:ext cx="428897" cy="200298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/>
                <a:t>-20</a:t>
              </a:r>
            </a:p>
          </p:txBody>
        </p:sp>
        <p:sp>
          <p:nvSpPr>
            <p:cNvPr id="10251" name="TextBox 10250">
              <a:extLst>
                <a:ext uri="{FF2B5EF4-FFF2-40B4-BE49-F238E27FC236}">
                  <a16:creationId xmlns:a16="http://schemas.microsoft.com/office/drawing/2014/main" id="{D7013380-79D9-A2BB-5AA4-36D945213A77}"/>
                </a:ext>
              </a:extLst>
            </p:cNvPr>
            <p:cNvSpPr txBox="1"/>
            <p:nvPr/>
          </p:nvSpPr>
          <p:spPr>
            <a:xfrm>
              <a:off x="8447313" y="5593080"/>
              <a:ext cx="428897" cy="200298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/>
                <a:t>40</a:t>
              </a:r>
            </a:p>
          </p:txBody>
        </p:sp>
        <p:sp>
          <p:nvSpPr>
            <p:cNvPr id="10252" name="TextBox 10251">
              <a:extLst>
                <a:ext uri="{FF2B5EF4-FFF2-40B4-BE49-F238E27FC236}">
                  <a16:creationId xmlns:a16="http://schemas.microsoft.com/office/drawing/2014/main" id="{810DDAE6-7139-0DB6-7249-4614A3DB907C}"/>
                </a:ext>
              </a:extLst>
            </p:cNvPr>
            <p:cNvSpPr txBox="1"/>
            <p:nvPr/>
          </p:nvSpPr>
          <p:spPr>
            <a:xfrm>
              <a:off x="6187441" y="1963783"/>
              <a:ext cx="333536" cy="200298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r"/>
              <a:r>
                <a:rPr lang="en-US" sz="1600" dirty="0"/>
                <a:t>10</a:t>
              </a:r>
            </a:p>
          </p:txBody>
        </p:sp>
        <p:sp>
          <p:nvSpPr>
            <p:cNvPr id="10253" name="TextBox 10252">
              <a:extLst>
                <a:ext uri="{FF2B5EF4-FFF2-40B4-BE49-F238E27FC236}">
                  <a16:creationId xmlns:a16="http://schemas.microsoft.com/office/drawing/2014/main" id="{8C24E351-94B5-2EBC-0FA5-619409AEF56B}"/>
                </a:ext>
              </a:extLst>
            </p:cNvPr>
            <p:cNvSpPr txBox="1"/>
            <p:nvPr/>
          </p:nvSpPr>
          <p:spPr>
            <a:xfrm>
              <a:off x="6187441" y="2510246"/>
              <a:ext cx="333536" cy="200298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r"/>
              <a:r>
                <a:rPr lang="en-US" sz="1600" dirty="0"/>
                <a:t>8</a:t>
              </a:r>
            </a:p>
          </p:txBody>
        </p:sp>
        <p:sp>
          <p:nvSpPr>
            <p:cNvPr id="10254" name="TextBox 10253">
              <a:extLst>
                <a:ext uri="{FF2B5EF4-FFF2-40B4-BE49-F238E27FC236}">
                  <a16:creationId xmlns:a16="http://schemas.microsoft.com/office/drawing/2014/main" id="{A705C423-ADAD-BE1D-3DCC-7CD905942CE0}"/>
                </a:ext>
              </a:extLst>
            </p:cNvPr>
            <p:cNvSpPr txBox="1"/>
            <p:nvPr/>
          </p:nvSpPr>
          <p:spPr>
            <a:xfrm>
              <a:off x="6187441" y="3056709"/>
              <a:ext cx="333536" cy="200298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r"/>
              <a:r>
                <a:rPr lang="en-US" sz="1600" dirty="0"/>
                <a:t>6</a:t>
              </a:r>
            </a:p>
          </p:txBody>
        </p:sp>
        <p:sp>
          <p:nvSpPr>
            <p:cNvPr id="10255" name="TextBox 10254">
              <a:extLst>
                <a:ext uri="{FF2B5EF4-FFF2-40B4-BE49-F238E27FC236}">
                  <a16:creationId xmlns:a16="http://schemas.microsoft.com/office/drawing/2014/main" id="{D48C2EC2-CA19-3864-D36C-336088685D53}"/>
                </a:ext>
              </a:extLst>
            </p:cNvPr>
            <p:cNvSpPr txBox="1"/>
            <p:nvPr/>
          </p:nvSpPr>
          <p:spPr>
            <a:xfrm>
              <a:off x="6187441" y="3603172"/>
              <a:ext cx="333536" cy="200298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r"/>
              <a:r>
                <a:rPr lang="en-US" sz="1600" dirty="0"/>
                <a:t>4</a:t>
              </a:r>
            </a:p>
          </p:txBody>
        </p:sp>
        <p:sp>
          <p:nvSpPr>
            <p:cNvPr id="10256" name="TextBox 10255">
              <a:extLst>
                <a:ext uri="{FF2B5EF4-FFF2-40B4-BE49-F238E27FC236}">
                  <a16:creationId xmlns:a16="http://schemas.microsoft.com/office/drawing/2014/main" id="{0ECFFAF9-2771-3645-DF94-D3EEE3A854C8}"/>
                </a:ext>
              </a:extLst>
            </p:cNvPr>
            <p:cNvSpPr txBox="1"/>
            <p:nvPr/>
          </p:nvSpPr>
          <p:spPr>
            <a:xfrm>
              <a:off x="6187441" y="4149635"/>
              <a:ext cx="333536" cy="200298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r"/>
              <a:r>
                <a:rPr lang="en-US" sz="1600" dirty="0"/>
                <a:t>2</a:t>
              </a:r>
            </a:p>
          </p:txBody>
        </p:sp>
        <p:sp>
          <p:nvSpPr>
            <p:cNvPr id="10257" name="TextBox 10256">
              <a:extLst>
                <a:ext uri="{FF2B5EF4-FFF2-40B4-BE49-F238E27FC236}">
                  <a16:creationId xmlns:a16="http://schemas.microsoft.com/office/drawing/2014/main" id="{F3BBB476-00D2-3B02-428B-FA5C2ED8E84C}"/>
                </a:ext>
              </a:extLst>
            </p:cNvPr>
            <p:cNvSpPr txBox="1"/>
            <p:nvPr/>
          </p:nvSpPr>
          <p:spPr>
            <a:xfrm>
              <a:off x="6187441" y="4696098"/>
              <a:ext cx="333536" cy="200298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r"/>
              <a:r>
                <a:rPr lang="en-US" sz="1600" dirty="0"/>
                <a:t>0</a:t>
              </a:r>
            </a:p>
          </p:txBody>
        </p:sp>
        <p:sp>
          <p:nvSpPr>
            <p:cNvPr id="10258" name="TextBox 10257">
              <a:extLst>
                <a:ext uri="{FF2B5EF4-FFF2-40B4-BE49-F238E27FC236}">
                  <a16:creationId xmlns:a16="http://schemas.microsoft.com/office/drawing/2014/main" id="{8BCF76F5-2542-4C82-3CB1-FF8E29D43EF8}"/>
                </a:ext>
              </a:extLst>
            </p:cNvPr>
            <p:cNvSpPr txBox="1"/>
            <p:nvPr/>
          </p:nvSpPr>
          <p:spPr>
            <a:xfrm>
              <a:off x="6187441" y="5242560"/>
              <a:ext cx="333536" cy="200298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r"/>
              <a:r>
                <a:rPr lang="en-US" sz="1600" dirty="0"/>
                <a:t>-2</a:t>
              </a:r>
            </a:p>
          </p:txBody>
        </p:sp>
        <p:sp>
          <p:nvSpPr>
            <p:cNvPr id="10259" name="TextBox 10258">
              <a:extLst>
                <a:ext uri="{FF2B5EF4-FFF2-40B4-BE49-F238E27FC236}">
                  <a16:creationId xmlns:a16="http://schemas.microsoft.com/office/drawing/2014/main" id="{9D988436-5DC4-F197-1604-3205B842D6AA}"/>
                </a:ext>
              </a:extLst>
            </p:cNvPr>
            <p:cNvSpPr txBox="1"/>
            <p:nvPr/>
          </p:nvSpPr>
          <p:spPr>
            <a:xfrm rot="16200000">
              <a:off x="4303564" y="3485607"/>
              <a:ext cx="3317963" cy="461554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</a:pPr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oppins Medium" pitchFamily="2" charset="77"/>
                  <a:cs typeface="Poppins Medium" pitchFamily="2" charset="77"/>
                </a:rPr>
                <a:t>Maximum change in Hb </a:t>
              </a:r>
              <a:b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oppins Medium" pitchFamily="2" charset="77"/>
                  <a:cs typeface="Poppins Medium" pitchFamily="2" charset="77"/>
                </a:rPr>
              </a:br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oppins Medium" pitchFamily="2" charset="77"/>
                  <a:cs typeface="Poppins Medium" pitchFamily="2" charset="77"/>
                </a:rPr>
                <a:t>from pretreatment, g/dL</a:t>
              </a:r>
            </a:p>
          </p:txBody>
        </p:sp>
        <p:sp>
          <p:nvSpPr>
            <p:cNvPr id="10260" name="TextBox 10259">
              <a:extLst>
                <a:ext uri="{FF2B5EF4-FFF2-40B4-BE49-F238E27FC236}">
                  <a16:creationId xmlns:a16="http://schemas.microsoft.com/office/drawing/2014/main" id="{E5D85FCE-2960-896F-8C81-DEE98B3F9CFB}"/>
                </a:ext>
              </a:extLst>
            </p:cNvPr>
            <p:cNvSpPr txBox="1"/>
            <p:nvPr/>
          </p:nvSpPr>
          <p:spPr>
            <a:xfrm>
              <a:off x="5791203" y="5854318"/>
              <a:ext cx="3836122" cy="289558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</a:pPr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oppins Medium" pitchFamily="2" charset="77"/>
                  <a:cs typeface="Poppins Medium" pitchFamily="2" charset="77"/>
                </a:rPr>
                <a:t>Maximum reduction in neutrophils, %</a:t>
              </a:r>
            </a:p>
          </p:txBody>
        </p:sp>
        <p:cxnSp>
          <p:nvCxnSpPr>
            <p:cNvPr id="10261" name="Straight Connector 10260">
              <a:extLst>
                <a:ext uri="{FF2B5EF4-FFF2-40B4-BE49-F238E27FC236}">
                  <a16:creationId xmlns:a16="http://schemas.microsoft.com/office/drawing/2014/main" id="{B762E802-1374-DD40-92AB-463E4773B1FE}"/>
                </a:ext>
              </a:extLst>
            </p:cNvPr>
            <p:cNvCxnSpPr>
              <a:cxnSpLocks/>
            </p:cNvCxnSpPr>
            <p:nvPr/>
          </p:nvCxnSpPr>
          <p:spPr>
            <a:xfrm>
              <a:off x="8105501" y="5532120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62" name="TextBox 10261">
              <a:extLst>
                <a:ext uri="{FF2B5EF4-FFF2-40B4-BE49-F238E27FC236}">
                  <a16:creationId xmlns:a16="http://schemas.microsoft.com/office/drawing/2014/main" id="{E816B5BB-F7B0-40D4-B8BD-A773F70FA623}"/>
                </a:ext>
              </a:extLst>
            </p:cNvPr>
            <p:cNvSpPr txBox="1"/>
            <p:nvPr/>
          </p:nvSpPr>
          <p:spPr>
            <a:xfrm>
              <a:off x="7888098" y="5593080"/>
              <a:ext cx="428897" cy="200298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/>
                <a:t>0</a:t>
              </a:r>
            </a:p>
          </p:txBody>
        </p:sp>
        <p:cxnSp>
          <p:nvCxnSpPr>
            <p:cNvPr id="10263" name="Straight Connector 10262">
              <a:extLst>
                <a:ext uri="{FF2B5EF4-FFF2-40B4-BE49-F238E27FC236}">
                  <a16:creationId xmlns:a16="http://schemas.microsoft.com/office/drawing/2014/main" id="{8AC3C20E-1210-0F82-FCA1-6502FC30D0EF}"/>
                </a:ext>
              </a:extLst>
            </p:cNvPr>
            <p:cNvCxnSpPr>
              <a:cxnSpLocks/>
            </p:cNvCxnSpPr>
            <p:nvPr/>
          </p:nvCxnSpPr>
          <p:spPr>
            <a:xfrm>
              <a:off x="8384175" y="5532120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64" name="TextBox 10263">
              <a:extLst>
                <a:ext uri="{FF2B5EF4-FFF2-40B4-BE49-F238E27FC236}">
                  <a16:creationId xmlns:a16="http://schemas.microsoft.com/office/drawing/2014/main" id="{EAA15B91-6E16-6B29-5FD9-590E8EF61CE0}"/>
                </a:ext>
              </a:extLst>
            </p:cNvPr>
            <p:cNvSpPr txBox="1"/>
            <p:nvPr/>
          </p:nvSpPr>
          <p:spPr>
            <a:xfrm>
              <a:off x="8167705" y="5593080"/>
              <a:ext cx="428897" cy="200298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/>
                <a:t>20</a:t>
              </a:r>
            </a:p>
          </p:txBody>
        </p:sp>
        <p:grpSp>
          <p:nvGrpSpPr>
            <p:cNvPr id="10487" name="Group 10486">
              <a:extLst>
                <a:ext uri="{FF2B5EF4-FFF2-40B4-BE49-F238E27FC236}">
                  <a16:creationId xmlns:a16="http://schemas.microsoft.com/office/drawing/2014/main" id="{1623112D-464F-7E87-246C-8A06CE58E45D}"/>
                </a:ext>
              </a:extLst>
            </p:cNvPr>
            <p:cNvGrpSpPr/>
            <p:nvPr/>
          </p:nvGrpSpPr>
          <p:grpSpPr>
            <a:xfrm>
              <a:off x="6694261" y="2259693"/>
              <a:ext cx="1686832" cy="3185432"/>
              <a:chOff x="6694261" y="2259693"/>
              <a:chExt cx="1686832" cy="3185432"/>
            </a:xfrm>
          </p:grpSpPr>
          <p:sp>
            <p:nvSpPr>
              <p:cNvPr id="10280" name="Oval 10279">
                <a:extLst>
                  <a:ext uri="{FF2B5EF4-FFF2-40B4-BE49-F238E27FC236}">
                    <a16:creationId xmlns:a16="http://schemas.microsoft.com/office/drawing/2014/main" id="{F0790890-7910-5981-954F-EC205E3BC6DD}"/>
                  </a:ext>
                </a:extLst>
              </p:cNvPr>
              <p:cNvSpPr/>
              <p:nvPr/>
            </p:nvSpPr>
            <p:spPr>
              <a:xfrm>
                <a:off x="7027636" y="225969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81" name="Oval 10280">
                <a:extLst>
                  <a:ext uri="{FF2B5EF4-FFF2-40B4-BE49-F238E27FC236}">
                    <a16:creationId xmlns:a16="http://schemas.microsoft.com/office/drawing/2014/main" id="{268C1515-EE94-86B1-4955-356C8B19756C}"/>
                  </a:ext>
                </a:extLst>
              </p:cNvPr>
              <p:cNvSpPr/>
              <p:nvPr/>
            </p:nvSpPr>
            <p:spPr>
              <a:xfrm>
                <a:off x="6980011" y="265021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82" name="Oval 10281">
                <a:extLst>
                  <a:ext uri="{FF2B5EF4-FFF2-40B4-BE49-F238E27FC236}">
                    <a16:creationId xmlns:a16="http://schemas.microsoft.com/office/drawing/2014/main" id="{404DDF9A-7192-F4B3-B110-F059363572DD}"/>
                  </a:ext>
                </a:extLst>
              </p:cNvPr>
              <p:cNvSpPr/>
              <p:nvPr/>
            </p:nvSpPr>
            <p:spPr>
              <a:xfrm>
                <a:off x="6722836" y="285024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83" name="Oval 10282">
                <a:extLst>
                  <a:ext uri="{FF2B5EF4-FFF2-40B4-BE49-F238E27FC236}">
                    <a16:creationId xmlns:a16="http://schemas.microsoft.com/office/drawing/2014/main" id="{218F5526-77E1-7A3A-1414-B795D5A4F4EF}"/>
                  </a:ext>
                </a:extLst>
              </p:cNvPr>
              <p:cNvSpPr/>
              <p:nvPr/>
            </p:nvSpPr>
            <p:spPr>
              <a:xfrm>
                <a:off x="6887936" y="289469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84" name="Oval 10283">
                <a:extLst>
                  <a:ext uri="{FF2B5EF4-FFF2-40B4-BE49-F238E27FC236}">
                    <a16:creationId xmlns:a16="http://schemas.microsoft.com/office/drawing/2014/main" id="{DAF96BE0-C62C-EB05-F1DC-D0D5E619FA65}"/>
                  </a:ext>
                </a:extLst>
              </p:cNvPr>
              <p:cNvSpPr/>
              <p:nvPr/>
            </p:nvSpPr>
            <p:spPr>
              <a:xfrm>
                <a:off x="6906986" y="292961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85" name="Oval 10284">
                <a:extLst>
                  <a:ext uri="{FF2B5EF4-FFF2-40B4-BE49-F238E27FC236}">
                    <a16:creationId xmlns:a16="http://schemas.microsoft.com/office/drawing/2014/main" id="{76C3CB75-4A44-E2FB-D4C4-055CCAEA7CF0}"/>
                  </a:ext>
                </a:extLst>
              </p:cNvPr>
              <p:cNvSpPr/>
              <p:nvPr/>
            </p:nvSpPr>
            <p:spPr>
              <a:xfrm>
                <a:off x="6932386" y="290739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86" name="Oval 10285">
                <a:extLst>
                  <a:ext uri="{FF2B5EF4-FFF2-40B4-BE49-F238E27FC236}">
                    <a16:creationId xmlns:a16="http://schemas.microsoft.com/office/drawing/2014/main" id="{55E8CA55-0308-2872-DF9A-F51228119D81}"/>
                  </a:ext>
                </a:extLst>
              </p:cNvPr>
              <p:cNvSpPr/>
              <p:nvPr/>
            </p:nvSpPr>
            <p:spPr>
              <a:xfrm>
                <a:off x="6967311" y="289786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87" name="Oval 10286">
                <a:extLst>
                  <a:ext uri="{FF2B5EF4-FFF2-40B4-BE49-F238E27FC236}">
                    <a16:creationId xmlns:a16="http://schemas.microsoft.com/office/drawing/2014/main" id="{FF1082E3-6344-D48F-5CA9-C41DB0A92940}"/>
                  </a:ext>
                </a:extLst>
              </p:cNvPr>
              <p:cNvSpPr/>
              <p:nvPr/>
            </p:nvSpPr>
            <p:spPr>
              <a:xfrm>
                <a:off x="7014936" y="292961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88" name="Oval 10287">
                <a:extLst>
                  <a:ext uri="{FF2B5EF4-FFF2-40B4-BE49-F238E27FC236}">
                    <a16:creationId xmlns:a16="http://schemas.microsoft.com/office/drawing/2014/main" id="{95E9EFD9-545D-C485-41BF-EEBF5200E61D}"/>
                  </a:ext>
                </a:extLst>
              </p:cNvPr>
              <p:cNvSpPr/>
              <p:nvPr/>
            </p:nvSpPr>
            <p:spPr>
              <a:xfrm>
                <a:off x="7278461" y="314551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89" name="Oval 10288">
                <a:extLst>
                  <a:ext uri="{FF2B5EF4-FFF2-40B4-BE49-F238E27FC236}">
                    <a16:creationId xmlns:a16="http://schemas.microsoft.com/office/drawing/2014/main" id="{A50BFCFA-957F-EF5D-ABBE-406B8B717DA2}"/>
                  </a:ext>
                </a:extLst>
              </p:cNvPr>
              <p:cNvSpPr/>
              <p:nvPr/>
            </p:nvSpPr>
            <p:spPr>
              <a:xfrm>
                <a:off x="6738711" y="311694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90" name="Oval 10289">
                <a:extLst>
                  <a:ext uri="{FF2B5EF4-FFF2-40B4-BE49-F238E27FC236}">
                    <a16:creationId xmlns:a16="http://schemas.microsoft.com/office/drawing/2014/main" id="{A004690C-C687-8FC6-A92F-816D8D4EDD87}"/>
                  </a:ext>
                </a:extLst>
              </p:cNvPr>
              <p:cNvSpPr/>
              <p:nvPr/>
            </p:nvSpPr>
            <p:spPr>
              <a:xfrm>
                <a:off x="7414986" y="327569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91" name="Oval 10290">
                <a:extLst>
                  <a:ext uri="{FF2B5EF4-FFF2-40B4-BE49-F238E27FC236}">
                    <a16:creationId xmlns:a16="http://schemas.microsoft.com/office/drawing/2014/main" id="{4761174F-E95A-60A7-4939-AEB233FFB2AD}"/>
                  </a:ext>
                </a:extLst>
              </p:cNvPr>
              <p:cNvSpPr/>
              <p:nvPr/>
            </p:nvSpPr>
            <p:spPr>
              <a:xfrm>
                <a:off x="6992711" y="306614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92" name="Oval 10291">
                <a:extLst>
                  <a:ext uri="{FF2B5EF4-FFF2-40B4-BE49-F238E27FC236}">
                    <a16:creationId xmlns:a16="http://schemas.microsoft.com/office/drawing/2014/main" id="{EA218DE9-7370-DD10-6CA4-5D7276142E28}"/>
                  </a:ext>
                </a:extLst>
              </p:cNvPr>
              <p:cNvSpPr/>
              <p:nvPr/>
            </p:nvSpPr>
            <p:spPr>
              <a:xfrm>
                <a:off x="6951436" y="312964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93" name="Oval 10292">
                <a:extLst>
                  <a:ext uri="{FF2B5EF4-FFF2-40B4-BE49-F238E27FC236}">
                    <a16:creationId xmlns:a16="http://schemas.microsoft.com/office/drawing/2014/main" id="{0FA443BE-2352-A7D8-CD5C-6C47829AC0AE}"/>
                  </a:ext>
                </a:extLst>
              </p:cNvPr>
              <p:cNvSpPr/>
              <p:nvPr/>
            </p:nvSpPr>
            <p:spPr>
              <a:xfrm>
                <a:off x="6967311" y="317091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94" name="Oval 10293">
                <a:extLst>
                  <a:ext uri="{FF2B5EF4-FFF2-40B4-BE49-F238E27FC236}">
                    <a16:creationId xmlns:a16="http://schemas.microsoft.com/office/drawing/2014/main" id="{671655A2-7E06-FCFD-8AD3-5E92235EC054}"/>
                  </a:ext>
                </a:extLst>
              </p:cNvPr>
              <p:cNvSpPr/>
              <p:nvPr/>
            </p:nvSpPr>
            <p:spPr>
              <a:xfrm>
                <a:off x="6843486" y="318996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95" name="Oval 10294">
                <a:extLst>
                  <a:ext uri="{FF2B5EF4-FFF2-40B4-BE49-F238E27FC236}">
                    <a16:creationId xmlns:a16="http://schemas.microsoft.com/office/drawing/2014/main" id="{2D1B1C98-5761-B047-6055-CD571D652530}"/>
                  </a:ext>
                </a:extLst>
              </p:cNvPr>
              <p:cNvSpPr/>
              <p:nvPr/>
            </p:nvSpPr>
            <p:spPr>
              <a:xfrm>
                <a:off x="6789511" y="327569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96" name="Oval 10295">
                <a:extLst>
                  <a:ext uri="{FF2B5EF4-FFF2-40B4-BE49-F238E27FC236}">
                    <a16:creationId xmlns:a16="http://schemas.microsoft.com/office/drawing/2014/main" id="{EF12F799-6AC1-E33F-DA8A-D497AF9146E1}"/>
                  </a:ext>
                </a:extLst>
              </p:cNvPr>
              <p:cNvSpPr/>
              <p:nvPr/>
            </p:nvSpPr>
            <p:spPr>
              <a:xfrm>
                <a:off x="6745061" y="335189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97" name="Oval 10296">
                <a:extLst>
                  <a:ext uri="{FF2B5EF4-FFF2-40B4-BE49-F238E27FC236}">
                    <a16:creationId xmlns:a16="http://schemas.microsoft.com/office/drawing/2014/main" id="{66589C7E-239A-FEFA-BD90-0FAF3460C767}"/>
                  </a:ext>
                </a:extLst>
              </p:cNvPr>
              <p:cNvSpPr/>
              <p:nvPr/>
            </p:nvSpPr>
            <p:spPr>
              <a:xfrm>
                <a:off x="7068911" y="325346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98" name="Oval 10297">
                <a:extLst>
                  <a:ext uri="{FF2B5EF4-FFF2-40B4-BE49-F238E27FC236}">
                    <a16:creationId xmlns:a16="http://schemas.microsoft.com/office/drawing/2014/main" id="{001642CF-E1D6-B87D-841A-EEE677AEAE9F}"/>
                  </a:ext>
                </a:extLst>
              </p:cNvPr>
              <p:cNvSpPr/>
              <p:nvPr/>
            </p:nvSpPr>
            <p:spPr>
              <a:xfrm>
                <a:off x="7160986" y="324711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99" name="Oval 10298">
                <a:extLst>
                  <a:ext uri="{FF2B5EF4-FFF2-40B4-BE49-F238E27FC236}">
                    <a16:creationId xmlns:a16="http://schemas.microsoft.com/office/drawing/2014/main" id="{EE93CF9D-F63B-41DA-41E8-4EF2757B674C}"/>
                  </a:ext>
                </a:extLst>
              </p:cNvPr>
              <p:cNvSpPr/>
              <p:nvPr/>
            </p:nvSpPr>
            <p:spPr>
              <a:xfrm>
                <a:off x="7167336" y="328204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00" name="Oval 10299">
                <a:extLst>
                  <a:ext uri="{FF2B5EF4-FFF2-40B4-BE49-F238E27FC236}">
                    <a16:creationId xmlns:a16="http://schemas.microsoft.com/office/drawing/2014/main" id="{87B281E3-89CB-AF8E-9947-16A43274F4F3}"/>
                  </a:ext>
                </a:extLst>
              </p:cNvPr>
              <p:cNvSpPr/>
              <p:nvPr/>
            </p:nvSpPr>
            <p:spPr>
              <a:xfrm>
                <a:off x="7246711" y="334554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01" name="Oval 10300">
                <a:extLst>
                  <a:ext uri="{FF2B5EF4-FFF2-40B4-BE49-F238E27FC236}">
                    <a16:creationId xmlns:a16="http://schemas.microsoft.com/office/drawing/2014/main" id="{53C78659-789E-CBA2-A0F9-A5EB59429752}"/>
                  </a:ext>
                </a:extLst>
              </p:cNvPr>
              <p:cNvSpPr/>
              <p:nvPr/>
            </p:nvSpPr>
            <p:spPr>
              <a:xfrm>
                <a:off x="6878411" y="352651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02" name="Oval 10301">
                <a:extLst>
                  <a:ext uri="{FF2B5EF4-FFF2-40B4-BE49-F238E27FC236}">
                    <a16:creationId xmlns:a16="http://schemas.microsoft.com/office/drawing/2014/main" id="{C670BE8A-B775-4877-185F-447D4A0E69E5}"/>
                  </a:ext>
                </a:extLst>
              </p:cNvPr>
              <p:cNvSpPr/>
              <p:nvPr/>
            </p:nvSpPr>
            <p:spPr>
              <a:xfrm>
                <a:off x="7284811" y="332966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03" name="Oval 10302">
                <a:extLst>
                  <a:ext uri="{FF2B5EF4-FFF2-40B4-BE49-F238E27FC236}">
                    <a16:creationId xmlns:a16="http://schemas.microsoft.com/office/drawing/2014/main" id="{DDD775E5-B781-5BC5-878A-3B343DE67300}"/>
                  </a:ext>
                </a:extLst>
              </p:cNvPr>
              <p:cNvSpPr/>
              <p:nvPr/>
            </p:nvSpPr>
            <p:spPr>
              <a:xfrm>
                <a:off x="7437211" y="339316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04" name="Oval 10303">
                <a:extLst>
                  <a:ext uri="{FF2B5EF4-FFF2-40B4-BE49-F238E27FC236}">
                    <a16:creationId xmlns:a16="http://schemas.microsoft.com/office/drawing/2014/main" id="{B91E6B24-B36F-EF11-6AF4-E5584A00CF6B}"/>
                  </a:ext>
                </a:extLst>
              </p:cNvPr>
              <p:cNvSpPr/>
              <p:nvPr/>
            </p:nvSpPr>
            <p:spPr>
              <a:xfrm>
                <a:off x="6830786" y="349794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05" name="Oval 10304">
                <a:extLst>
                  <a:ext uri="{FF2B5EF4-FFF2-40B4-BE49-F238E27FC236}">
                    <a16:creationId xmlns:a16="http://schemas.microsoft.com/office/drawing/2014/main" id="{024C993A-B60A-8807-0940-AB98D6514B30}"/>
                  </a:ext>
                </a:extLst>
              </p:cNvPr>
              <p:cNvSpPr/>
              <p:nvPr/>
            </p:nvSpPr>
            <p:spPr>
              <a:xfrm>
                <a:off x="6840311" y="352969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06" name="Oval 10305">
                <a:extLst>
                  <a:ext uri="{FF2B5EF4-FFF2-40B4-BE49-F238E27FC236}">
                    <a16:creationId xmlns:a16="http://schemas.microsoft.com/office/drawing/2014/main" id="{1226EDC4-E08C-4FF9-7677-348FF1CCD3F7}"/>
                  </a:ext>
                </a:extLst>
              </p:cNvPr>
              <p:cNvSpPr/>
              <p:nvPr/>
            </p:nvSpPr>
            <p:spPr>
              <a:xfrm>
                <a:off x="7011761" y="351699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07" name="Oval 10306">
                <a:extLst>
                  <a:ext uri="{FF2B5EF4-FFF2-40B4-BE49-F238E27FC236}">
                    <a16:creationId xmlns:a16="http://schemas.microsoft.com/office/drawing/2014/main" id="{60F13FB0-C180-786B-B528-797CF0AC8C58}"/>
                  </a:ext>
                </a:extLst>
              </p:cNvPr>
              <p:cNvSpPr/>
              <p:nvPr/>
            </p:nvSpPr>
            <p:spPr>
              <a:xfrm>
                <a:off x="7272111" y="350746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08" name="Oval 10307">
                <a:extLst>
                  <a:ext uri="{FF2B5EF4-FFF2-40B4-BE49-F238E27FC236}">
                    <a16:creationId xmlns:a16="http://schemas.microsoft.com/office/drawing/2014/main" id="{38F02135-E05E-A623-AA95-A2D92ED91E0C}"/>
                  </a:ext>
                </a:extLst>
              </p:cNvPr>
              <p:cNvSpPr/>
              <p:nvPr/>
            </p:nvSpPr>
            <p:spPr>
              <a:xfrm>
                <a:off x="7729311" y="341221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09" name="Oval 10308">
                <a:extLst>
                  <a:ext uri="{FF2B5EF4-FFF2-40B4-BE49-F238E27FC236}">
                    <a16:creationId xmlns:a16="http://schemas.microsoft.com/office/drawing/2014/main" id="{26B67FD1-B74C-C4F3-D6D4-E2F74921B696}"/>
                  </a:ext>
                </a:extLst>
              </p:cNvPr>
              <p:cNvSpPr/>
              <p:nvPr/>
            </p:nvSpPr>
            <p:spPr>
              <a:xfrm>
                <a:off x="7773761" y="350111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10" name="Oval 10309">
                <a:extLst>
                  <a:ext uri="{FF2B5EF4-FFF2-40B4-BE49-F238E27FC236}">
                    <a16:creationId xmlns:a16="http://schemas.microsoft.com/office/drawing/2014/main" id="{01AA46EE-DF11-8AB6-85C7-AF7FCE664814}"/>
                  </a:ext>
                </a:extLst>
              </p:cNvPr>
              <p:cNvSpPr/>
              <p:nvPr/>
            </p:nvSpPr>
            <p:spPr>
              <a:xfrm>
                <a:off x="7748361" y="359319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11" name="Oval 10310">
                <a:extLst>
                  <a:ext uri="{FF2B5EF4-FFF2-40B4-BE49-F238E27FC236}">
                    <a16:creationId xmlns:a16="http://schemas.microsoft.com/office/drawing/2014/main" id="{40673E62-F5FA-FA55-7E11-2589E20ACA97}"/>
                  </a:ext>
                </a:extLst>
              </p:cNvPr>
              <p:cNvSpPr/>
              <p:nvPr/>
            </p:nvSpPr>
            <p:spPr>
              <a:xfrm>
                <a:off x="7481661" y="361541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12" name="Oval 10311">
                <a:extLst>
                  <a:ext uri="{FF2B5EF4-FFF2-40B4-BE49-F238E27FC236}">
                    <a16:creationId xmlns:a16="http://schemas.microsoft.com/office/drawing/2014/main" id="{936B180A-3BD5-53E2-4E71-EA8D3FD0E16A}"/>
                  </a:ext>
                </a:extLst>
              </p:cNvPr>
              <p:cNvSpPr/>
              <p:nvPr/>
            </p:nvSpPr>
            <p:spPr>
              <a:xfrm>
                <a:off x="7545161" y="359636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13" name="Oval 10312">
                <a:extLst>
                  <a:ext uri="{FF2B5EF4-FFF2-40B4-BE49-F238E27FC236}">
                    <a16:creationId xmlns:a16="http://schemas.microsoft.com/office/drawing/2014/main" id="{6B2C4995-7DED-A51C-46AE-DA1981D45812}"/>
                  </a:ext>
                </a:extLst>
              </p:cNvPr>
              <p:cNvSpPr/>
              <p:nvPr/>
            </p:nvSpPr>
            <p:spPr>
              <a:xfrm>
                <a:off x="7656286" y="364081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14" name="Oval 10313">
                <a:extLst>
                  <a:ext uri="{FF2B5EF4-FFF2-40B4-BE49-F238E27FC236}">
                    <a16:creationId xmlns:a16="http://schemas.microsoft.com/office/drawing/2014/main" id="{7066A710-F5A8-B65C-B5DA-7CCE242C36D3}"/>
                  </a:ext>
                </a:extLst>
              </p:cNvPr>
              <p:cNvSpPr/>
              <p:nvPr/>
            </p:nvSpPr>
            <p:spPr>
              <a:xfrm>
                <a:off x="7599136" y="363446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15" name="Oval 10314">
                <a:extLst>
                  <a:ext uri="{FF2B5EF4-FFF2-40B4-BE49-F238E27FC236}">
                    <a16:creationId xmlns:a16="http://schemas.microsoft.com/office/drawing/2014/main" id="{F5A02F3F-C075-45BB-14CD-51BDB0D2D706}"/>
                  </a:ext>
                </a:extLst>
              </p:cNvPr>
              <p:cNvSpPr/>
              <p:nvPr/>
            </p:nvSpPr>
            <p:spPr>
              <a:xfrm>
                <a:off x="7599136" y="364716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16" name="Oval 10315">
                <a:extLst>
                  <a:ext uri="{FF2B5EF4-FFF2-40B4-BE49-F238E27FC236}">
                    <a16:creationId xmlns:a16="http://schemas.microsoft.com/office/drawing/2014/main" id="{DFC8E459-B888-6B09-7ED8-630A744BD462}"/>
                  </a:ext>
                </a:extLst>
              </p:cNvPr>
              <p:cNvSpPr/>
              <p:nvPr/>
            </p:nvSpPr>
            <p:spPr>
              <a:xfrm>
                <a:off x="7541986" y="371384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17" name="Oval 10316">
                <a:extLst>
                  <a:ext uri="{FF2B5EF4-FFF2-40B4-BE49-F238E27FC236}">
                    <a16:creationId xmlns:a16="http://schemas.microsoft.com/office/drawing/2014/main" id="{050BFD63-686C-6024-08CA-49F4B132CE1D}"/>
                  </a:ext>
                </a:extLst>
              </p:cNvPr>
              <p:cNvSpPr/>
              <p:nvPr/>
            </p:nvSpPr>
            <p:spPr>
              <a:xfrm>
                <a:off x="7624536" y="381861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18" name="Oval 10317">
                <a:extLst>
                  <a:ext uri="{FF2B5EF4-FFF2-40B4-BE49-F238E27FC236}">
                    <a16:creationId xmlns:a16="http://schemas.microsoft.com/office/drawing/2014/main" id="{8D822F21-AB7C-DA66-31EB-E83D0E34DAE7}"/>
                  </a:ext>
                </a:extLst>
              </p:cNvPr>
              <p:cNvSpPr/>
              <p:nvPr/>
            </p:nvSpPr>
            <p:spPr>
              <a:xfrm>
                <a:off x="7472136" y="379004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19" name="Oval 10318">
                <a:extLst>
                  <a:ext uri="{FF2B5EF4-FFF2-40B4-BE49-F238E27FC236}">
                    <a16:creationId xmlns:a16="http://schemas.microsoft.com/office/drawing/2014/main" id="{225ECFAE-8A33-B3BA-AD28-C9E3A7773C15}"/>
                  </a:ext>
                </a:extLst>
              </p:cNvPr>
              <p:cNvSpPr/>
              <p:nvPr/>
            </p:nvSpPr>
            <p:spPr>
              <a:xfrm>
                <a:off x="7386411" y="390751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20" name="Oval 10319">
                <a:extLst>
                  <a:ext uri="{FF2B5EF4-FFF2-40B4-BE49-F238E27FC236}">
                    <a16:creationId xmlns:a16="http://schemas.microsoft.com/office/drawing/2014/main" id="{5F67FEBD-024A-5FFD-42BA-D052648F31C4}"/>
                  </a:ext>
                </a:extLst>
              </p:cNvPr>
              <p:cNvSpPr/>
              <p:nvPr/>
            </p:nvSpPr>
            <p:spPr>
              <a:xfrm>
                <a:off x="7532461" y="388529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21" name="Oval 10320">
                <a:extLst>
                  <a:ext uri="{FF2B5EF4-FFF2-40B4-BE49-F238E27FC236}">
                    <a16:creationId xmlns:a16="http://schemas.microsoft.com/office/drawing/2014/main" id="{73F55394-D879-B7DF-3CED-5F3F31EE5066}"/>
                  </a:ext>
                </a:extLst>
              </p:cNvPr>
              <p:cNvSpPr/>
              <p:nvPr/>
            </p:nvSpPr>
            <p:spPr>
              <a:xfrm>
                <a:off x="7640411" y="398054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22" name="Oval 10321">
                <a:extLst>
                  <a:ext uri="{FF2B5EF4-FFF2-40B4-BE49-F238E27FC236}">
                    <a16:creationId xmlns:a16="http://schemas.microsoft.com/office/drawing/2014/main" id="{7C58B0F0-DB99-D626-D73A-12C56A3DCD87}"/>
                  </a:ext>
                </a:extLst>
              </p:cNvPr>
              <p:cNvSpPr/>
              <p:nvPr/>
            </p:nvSpPr>
            <p:spPr>
              <a:xfrm>
                <a:off x="7275286" y="364399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23" name="Oval 10322">
                <a:extLst>
                  <a:ext uri="{FF2B5EF4-FFF2-40B4-BE49-F238E27FC236}">
                    <a16:creationId xmlns:a16="http://schemas.microsoft.com/office/drawing/2014/main" id="{E6790146-BCD6-BF22-8788-1DFA4E18320B}"/>
                  </a:ext>
                </a:extLst>
              </p:cNvPr>
              <p:cNvSpPr/>
              <p:nvPr/>
            </p:nvSpPr>
            <p:spPr>
              <a:xfrm>
                <a:off x="7303861" y="363764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24" name="Oval 10323">
                <a:extLst>
                  <a:ext uri="{FF2B5EF4-FFF2-40B4-BE49-F238E27FC236}">
                    <a16:creationId xmlns:a16="http://schemas.microsoft.com/office/drawing/2014/main" id="{E1828F7E-2F0C-E5CD-892B-28CB7E7DFC18}"/>
                  </a:ext>
                </a:extLst>
              </p:cNvPr>
              <p:cNvSpPr/>
              <p:nvPr/>
            </p:nvSpPr>
            <p:spPr>
              <a:xfrm>
                <a:off x="7351486" y="366939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25" name="Oval 10324">
                <a:extLst>
                  <a:ext uri="{FF2B5EF4-FFF2-40B4-BE49-F238E27FC236}">
                    <a16:creationId xmlns:a16="http://schemas.microsoft.com/office/drawing/2014/main" id="{251007C6-CCFC-F673-6CED-E1A64C9C388F}"/>
                  </a:ext>
                </a:extLst>
              </p:cNvPr>
              <p:cNvSpPr/>
              <p:nvPr/>
            </p:nvSpPr>
            <p:spPr>
              <a:xfrm>
                <a:off x="7322911" y="369479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26" name="Oval 10325">
                <a:extLst>
                  <a:ext uri="{FF2B5EF4-FFF2-40B4-BE49-F238E27FC236}">
                    <a16:creationId xmlns:a16="http://schemas.microsoft.com/office/drawing/2014/main" id="{1156F339-B2DA-2989-EBBE-4CFED3E152B9}"/>
                  </a:ext>
                </a:extLst>
              </p:cNvPr>
              <p:cNvSpPr/>
              <p:nvPr/>
            </p:nvSpPr>
            <p:spPr>
              <a:xfrm>
                <a:off x="7656286" y="397419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27" name="Oval 10326">
                <a:extLst>
                  <a:ext uri="{FF2B5EF4-FFF2-40B4-BE49-F238E27FC236}">
                    <a16:creationId xmlns:a16="http://schemas.microsoft.com/office/drawing/2014/main" id="{4B084899-F7D8-FE5D-1DB2-AF0760897A1E}"/>
                  </a:ext>
                </a:extLst>
              </p:cNvPr>
              <p:cNvSpPr/>
              <p:nvPr/>
            </p:nvSpPr>
            <p:spPr>
              <a:xfrm>
                <a:off x="7284811" y="374876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28" name="Oval 10327">
                <a:extLst>
                  <a:ext uri="{FF2B5EF4-FFF2-40B4-BE49-F238E27FC236}">
                    <a16:creationId xmlns:a16="http://schemas.microsoft.com/office/drawing/2014/main" id="{6683855D-9C88-A9E5-D89A-DDAA22705E57}"/>
                  </a:ext>
                </a:extLst>
              </p:cNvPr>
              <p:cNvSpPr/>
              <p:nvPr/>
            </p:nvSpPr>
            <p:spPr>
              <a:xfrm>
                <a:off x="7240361" y="378686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29" name="Oval 10328">
                <a:extLst>
                  <a:ext uri="{FF2B5EF4-FFF2-40B4-BE49-F238E27FC236}">
                    <a16:creationId xmlns:a16="http://schemas.microsoft.com/office/drawing/2014/main" id="{6F1DD4E8-4121-DE1C-E37E-7F17CFDDF376}"/>
                  </a:ext>
                </a:extLst>
              </p:cNvPr>
              <p:cNvSpPr/>
              <p:nvPr/>
            </p:nvSpPr>
            <p:spPr>
              <a:xfrm>
                <a:off x="7195911" y="370431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30" name="Oval 10329">
                <a:extLst>
                  <a:ext uri="{FF2B5EF4-FFF2-40B4-BE49-F238E27FC236}">
                    <a16:creationId xmlns:a16="http://schemas.microsoft.com/office/drawing/2014/main" id="{A9F672C3-CAE3-86B5-5B06-38FCCCE03BB7}"/>
                  </a:ext>
                </a:extLst>
              </p:cNvPr>
              <p:cNvSpPr/>
              <p:nvPr/>
            </p:nvSpPr>
            <p:spPr>
              <a:xfrm>
                <a:off x="7021286" y="366621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31" name="Oval 10330">
                <a:extLst>
                  <a:ext uri="{FF2B5EF4-FFF2-40B4-BE49-F238E27FC236}">
                    <a16:creationId xmlns:a16="http://schemas.microsoft.com/office/drawing/2014/main" id="{AA5AC95C-ED2A-695C-D6D4-8D726151C850}"/>
                  </a:ext>
                </a:extLst>
              </p:cNvPr>
              <p:cNvSpPr/>
              <p:nvPr/>
            </p:nvSpPr>
            <p:spPr>
              <a:xfrm>
                <a:off x="7103836" y="368526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32" name="Oval 10331">
                <a:extLst>
                  <a:ext uri="{FF2B5EF4-FFF2-40B4-BE49-F238E27FC236}">
                    <a16:creationId xmlns:a16="http://schemas.microsoft.com/office/drawing/2014/main" id="{57AAA2F2-DAD2-F7BB-8689-72F239876787}"/>
                  </a:ext>
                </a:extLst>
              </p:cNvPr>
              <p:cNvSpPr/>
              <p:nvPr/>
            </p:nvSpPr>
            <p:spPr>
              <a:xfrm>
                <a:off x="7065736" y="371701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33" name="Oval 10332">
                <a:extLst>
                  <a:ext uri="{FF2B5EF4-FFF2-40B4-BE49-F238E27FC236}">
                    <a16:creationId xmlns:a16="http://schemas.microsoft.com/office/drawing/2014/main" id="{5505BEEB-EF70-B475-1A0A-A302FBCFBA73}"/>
                  </a:ext>
                </a:extLst>
              </p:cNvPr>
              <p:cNvSpPr/>
              <p:nvPr/>
            </p:nvSpPr>
            <p:spPr>
              <a:xfrm>
                <a:off x="7408636" y="399006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34" name="Oval 10333">
                <a:extLst>
                  <a:ext uri="{FF2B5EF4-FFF2-40B4-BE49-F238E27FC236}">
                    <a16:creationId xmlns:a16="http://schemas.microsoft.com/office/drawing/2014/main" id="{9A19C17A-7685-5D13-985C-21925282ACAB}"/>
                  </a:ext>
                </a:extLst>
              </p:cNvPr>
              <p:cNvSpPr/>
              <p:nvPr/>
            </p:nvSpPr>
            <p:spPr>
              <a:xfrm>
                <a:off x="7053036" y="372336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35" name="Oval 10334">
                <a:extLst>
                  <a:ext uri="{FF2B5EF4-FFF2-40B4-BE49-F238E27FC236}">
                    <a16:creationId xmlns:a16="http://schemas.microsoft.com/office/drawing/2014/main" id="{991F5E76-E505-50DA-0F25-72CE0A1DCB7C}"/>
                  </a:ext>
                </a:extLst>
              </p:cNvPr>
              <p:cNvSpPr/>
              <p:nvPr/>
            </p:nvSpPr>
            <p:spPr>
              <a:xfrm>
                <a:off x="7586436" y="413294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36" name="Oval 10335">
                <a:extLst>
                  <a:ext uri="{FF2B5EF4-FFF2-40B4-BE49-F238E27FC236}">
                    <a16:creationId xmlns:a16="http://schemas.microsoft.com/office/drawing/2014/main" id="{13AF934D-FC0A-4E34-A269-B742E2EAFFD4}"/>
                  </a:ext>
                </a:extLst>
              </p:cNvPr>
              <p:cNvSpPr/>
              <p:nvPr/>
            </p:nvSpPr>
            <p:spPr>
              <a:xfrm>
                <a:off x="7608661" y="424724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37" name="Oval 10336">
                <a:extLst>
                  <a:ext uri="{FF2B5EF4-FFF2-40B4-BE49-F238E27FC236}">
                    <a16:creationId xmlns:a16="http://schemas.microsoft.com/office/drawing/2014/main" id="{A3DFDB80-B436-D647-860B-6EF2156AE139}"/>
                  </a:ext>
                </a:extLst>
              </p:cNvPr>
              <p:cNvSpPr/>
              <p:nvPr/>
            </p:nvSpPr>
            <p:spPr>
              <a:xfrm>
                <a:off x="7710261" y="425359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38" name="Oval 10337">
                <a:extLst>
                  <a:ext uri="{FF2B5EF4-FFF2-40B4-BE49-F238E27FC236}">
                    <a16:creationId xmlns:a16="http://schemas.microsoft.com/office/drawing/2014/main" id="{195F7BE5-417B-0440-0A4B-45A9F911EC7B}"/>
                  </a:ext>
                </a:extLst>
              </p:cNvPr>
              <p:cNvSpPr/>
              <p:nvPr/>
            </p:nvSpPr>
            <p:spPr>
              <a:xfrm>
                <a:off x="7824561" y="423136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39" name="Oval 10338">
                <a:extLst>
                  <a:ext uri="{FF2B5EF4-FFF2-40B4-BE49-F238E27FC236}">
                    <a16:creationId xmlns:a16="http://schemas.microsoft.com/office/drawing/2014/main" id="{6938A136-AF2C-3FDF-6DA4-535EE8FFA03A}"/>
                  </a:ext>
                </a:extLst>
              </p:cNvPr>
              <p:cNvSpPr/>
              <p:nvPr/>
            </p:nvSpPr>
            <p:spPr>
              <a:xfrm>
                <a:off x="7742011" y="434884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40" name="Oval 10339">
                <a:extLst>
                  <a:ext uri="{FF2B5EF4-FFF2-40B4-BE49-F238E27FC236}">
                    <a16:creationId xmlns:a16="http://schemas.microsoft.com/office/drawing/2014/main" id="{D46BCA26-CC74-66A6-119C-BF79AA3CA1DB}"/>
                  </a:ext>
                </a:extLst>
              </p:cNvPr>
              <p:cNvSpPr/>
              <p:nvPr/>
            </p:nvSpPr>
            <p:spPr>
              <a:xfrm>
                <a:off x="7983311" y="443774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41" name="Oval 10340">
                <a:extLst>
                  <a:ext uri="{FF2B5EF4-FFF2-40B4-BE49-F238E27FC236}">
                    <a16:creationId xmlns:a16="http://schemas.microsoft.com/office/drawing/2014/main" id="{DE9879A2-6A03-D522-D242-C9E857072979}"/>
                  </a:ext>
                </a:extLst>
              </p:cNvPr>
              <p:cNvSpPr/>
              <p:nvPr/>
            </p:nvSpPr>
            <p:spPr>
              <a:xfrm>
                <a:off x="7075261" y="384401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42" name="Oval 10341">
                <a:extLst>
                  <a:ext uri="{FF2B5EF4-FFF2-40B4-BE49-F238E27FC236}">
                    <a16:creationId xmlns:a16="http://schemas.microsoft.com/office/drawing/2014/main" id="{7F4ACD0E-9A61-9103-3DC2-B5E5202CAA21}"/>
                  </a:ext>
                </a:extLst>
              </p:cNvPr>
              <p:cNvSpPr/>
              <p:nvPr/>
            </p:nvSpPr>
            <p:spPr>
              <a:xfrm>
                <a:off x="7084786" y="390751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43" name="Oval 10342">
                <a:extLst>
                  <a:ext uri="{FF2B5EF4-FFF2-40B4-BE49-F238E27FC236}">
                    <a16:creationId xmlns:a16="http://schemas.microsoft.com/office/drawing/2014/main" id="{4EBC4AB1-C8A0-8E13-E6D0-21E6F87DA08A}"/>
                  </a:ext>
                </a:extLst>
              </p:cNvPr>
              <p:cNvSpPr/>
              <p:nvPr/>
            </p:nvSpPr>
            <p:spPr>
              <a:xfrm>
                <a:off x="7135586" y="400911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44" name="Oval 10343">
                <a:extLst>
                  <a:ext uri="{FF2B5EF4-FFF2-40B4-BE49-F238E27FC236}">
                    <a16:creationId xmlns:a16="http://schemas.microsoft.com/office/drawing/2014/main" id="{114F391C-1855-530B-0419-8734B44A3E6A}"/>
                  </a:ext>
                </a:extLst>
              </p:cNvPr>
              <p:cNvSpPr/>
              <p:nvPr/>
            </p:nvSpPr>
            <p:spPr>
              <a:xfrm>
                <a:off x="6773636" y="389481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45" name="Oval 10344">
                <a:extLst>
                  <a:ext uri="{FF2B5EF4-FFF2-40B4-BE49-F238E27FC236}">
                    <a16:creationId xmlns:a16="http://schemas.microsoft.com/office/drawing/2014/main" id="{BEA41557-CBE6-EE41-F3D8-8BBC7AFD4E27}"/>
                  </a:ext>
                </a:extLst>
              </p:cNvPr>
              <p:cNvSpPr/>
              <p:nvPr/>
            </p:nvSpPr>
            <p:spPr>
              <a:xfrm>
                <a:off x="6935561" y="384401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46" name="Oval 10345">
                <a:extLst>
                  <a:ext uri="{FF2B5EF4-FFF2-40B4-BE49-F238E27FC236}">
                    <a16:creationId xmlns:a16="http://schemas.microsoft.com/office/drawing/2014/main" id="{7FDB8993-5FA8-A203-A122-A02C24014F63}"/>
                  </a:ext>
                </a:extLst>
              </p:cNvPr>
              <p:cNvSpPr/>
              <p:nvPr/>
            </p:nvSpPr>
            <p:spPr>
              <a:xfrm>
                <a:off x="6910161" y="384719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47" name="Oval 10346">
                <a:extLst>
                  <a:ext uri="{FF2B5EF4-FFF2-40B4-BE49-F238E27FC236}">
                    <a16:creationId xmlns:a16="http://schemas.microsoft.com/office/drawing/2014/main" id="{F2F06B53-1974-3B23-38D9-82AD46659413}"/>
                  </a:ext>
                </a:extLst>
              </p:cNvPr>
              <p:cNvSpPr/>
              <p:nvPr/>
            </p:nvSpPr>
            <p:spPr>
              <a:xfrm>
                <a:off x="6906986" y="387259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48" name="Oval 10347">
                <a:extLst>
                  <a:ext uri="{FF2B5EF4-FFF2-40B4-BE49-F238E27FC236}">
                    <a16:creationId xmlns:a16="http://schemas.microsoft.com/office/drawing/2014/main" id="{2022726E-8A48-E28F-C1F0-CA305107A513}"/>
                  </a:ext>
                </a:extLst>
              </p:cNvPr>
              <p:cNvSpPr/>
              <p:nvPr/>
            </p:nvSpPr>
            <p:spPr>
              <a:xfrm>
                <a:off x="6999061" y="395196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49" name="Oval 10348">
                <a:extLst>
                  <a:ext uri="{FF2B5EF4-FFF2-40B4-BE49-F238E27FC236}">
                    <a16:creationId xmlns:a16="http://schemas.microsoft.com/office/drawing/2014/main" id="{2FEF6153-3D59-1E74-9B77-018EF01B4504}"/>
                  </a:ext>
                </a:extLst>
              </p:cNvPr>
              <p:cNvSpPr/>
              <p:nvPr/>
            </p:nvSpPr>
            <p:spPr>
              <a:xfrm>
                <a:off x="7018111" y="395196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50" name="Oval 10349">
                <a:extLst>
                  <a:ext uri="{FF2B5EF4-FFF2-40B4-BE49-F238E27FC236}">
                    <a16:creationId xmlns:a16="http://schemas.microsoft.com/office/drawing/2014/main" id="{11946297-7D15-46D0-373A-080D53E45EE4}"/>
                  </a:ext>
                </a:extLst>
              </p:cNvPr>
              <p:cNvSpPr/>
              <p:nvPr/>
            </p:nvSpPr>
            <p:spPr>
              <a:xfrm>
                <a:off x="6983186" y="398371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51" name="Oval 10350">
                <a:extLst>
                  <a:ext uri="{FF2B5EF4-FFF2-40B4-BE49-F238E27FC236}">
                    <a16:creationId xmlns:a16="http://schemas.microsoft.com/office/drawing/2014/main" id="{EDC76D01-F34B-1C1F-FA6F-BEC908BF8572}"/>
                  </a:ext>
                </a:extLst>
              </p:cNvPr>
              <p:cNvSpPr/>
              <p:nvPr/>
            </p:nvSpPr>
            <p:spPr>
              <a:xfrm>
                <a:off x="7246711" y="408214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52" name="Oval 10351">
                <a:extLst>
                  <a:ext uri="{FF2B5EF4-FFF2-40B4-BE49-F238E27FC236}">
                    <a16:creationId xmlns:a16="http://schemas.microsoft.com/office/drawing/2014/main" id="{CEF6A45F-96ED-7E86-39A6-F55F392A6914}"/>
                  </a:ext>
                </a:extLst>
              </p:cNvPr>
              <p:cNvSpPr/>
              <p:nvPr/>
            </p:nvSpPr>
            <p:spPr>
              <a:xfrm>
                <a:off x="7278461" y="414564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53" name="Oval 10352">
                <a:extLst>
                  <a:ext uri="{FF2B5EF4-FFF2-40B4-BE49-F238E27FC236}">
                    <a16:creationId xmlns:a16="http://schemas.microsoft.com/office/drawing/2014/main" id="{A2CF4FA9-05C3-CF61-5F0E-4687ABE9E203}"/>
                  </a:ext>
                </a:extLst>
              </p:cNvPr>
              <p:cNvSpPr/>
              <p:nvPr/>
            </p:nvSpPr>
            <p:spPr>
              <a:xfrm>
                <a:off x="7348311" y="414246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54" name="Oval 10353">
                <a:extLst>
                  <a:ext uri="{FF2B5EF4-FFF2-40B4-BE49-F238E27FC236}">
                    <a16:creationId xmlns:a16="http://schemas.microsoft.com/office/drawing/2014/main" id="{5E39C502-BA7E-FB5B-3D24-EB3FB7F96587}"/>
                  </a:ext>
                </a:extLst>
              </p:cNvPr>
              <p:cNvSpPr/>
              <p:nvPr/>
            </p:nvSpPr>
            <p:spPr>
              <a:xfrm>
                <a:off x="7383236" y="410119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55" name="Oval 10354">
                <a:extLst>
                  <a:ext uri="{FF2B5EF4-FFF2-40B4-BE49-F238E27FC236}">
                    <a16:creationId xmlns:a16="http://schemas.microsoft.com/office/drawing/2014/main" id="{515D3DC7-E9CC-8087-BE43-06CAE90402B5}"/>
                  </a:ext>
                </a:extLst>
              </p:cNvPr>
              <p:cNvSpPr/>
              <p:nvPr/>
            </p:nvSpPr>
            <p:spPr>
              <a:xfrm>
                <a:off x="7414986" y="411389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56" name="Oval 10355">
                <a:extLst>
                  <a:ext uri="{FF2B5EF4-FFF2-40B4-BE49-F238E27FC236}">
                    <a16:creationId xmlns:a16="http://schemas.microsoft.com/office/drawing/2014/main" id="{C1234D45-BE67-03F5-E1FC-037B4F156AB1}"/>
                  </a:ext>
                </a:extLst>
              </p:cNvPr>
              <p:cNvSpPr/>
              <p:nvPr/>
            </p:nvSpPr>
            <p:spPr>
              <a:xfrm>
                <a:off x="7405461" y="413929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57" name="Oval 10356">
                <a:extLst>
                  <a:ext uri="{FF2B5EF4-FFF2-40B4-BE49-F238E27FC236}">
                    <a16:creationId xmlns:a16="http://schemas.microsoft.com/office/drawing/2014/main" id="{1E22D67B-8353-0C12-D79A-214B453636A8}"/>
                  </a:ext>
                </a:extLst>
              </p:cNvPr>
              <p:cNvSpPr/>
              <p:nvPr/>
            </p:nvSpPr>
            <p:spPr>
              <a:xfrm>
                <a:off x="7310211" y="403134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58" name="Oval 10357">
                <a:extLst>
                  <a:ext uri="{FF2B5EF4-FFF2-40B4-BE49-F238E27FC236}">
                    <a16:creationId xmlns:a16="http://schemas.microsoft.com/office/drawing/2014/main" id="{DC691D53-861B-6462-B497-A027DCC384D4}"/>
                  </a:ext>
                </a:extLst>
              </p:cNvPr>
              <p:cNvSpPr/>
              <p:nvPr/>
            </p:nvSpPr>
            <p:spPr>
              <a:xfrm>
                <a:off x="7316561" y="404721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59" name="Oval 10358">
                <a:extLst>
                  <a:ext uri="{FF2B5EF4-FFF2-40B4-BE49-F238E27FC236}">
                    <a16:creationId xmlns:a16="http://schemas.microsoft.com/office/drawing/2014/main" id="{AC797A18-AA67-0E7F-3F78-201158122726}"/>
                  </a:ext>
                </a:extLst>
              </p:cNvPr>
              <p:cNvSpPr/>
              <p:nvPr/>
            </p:nvSpPr>
            <p:spPr>
              <a:xfrm>
                <a:off x="7462611" y="427581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60" name="Oval 10359">
                <a:extLst>
                  <a:ext uri="{FF2B5EF4-FFF2-40B4-BE49-F238E27FC236}">
                    <a16:creationId xmlns:a16="http://schemas.microsoft.com/office/drawing/2014/main" id="{428373AD-D28D-EF3A-9FD5-20DD9B35DC04}"/>
                  </a:ext>
                </a:extLst>
              </p:cNvPr>
              <p:cNvSpPr/>
              <p:nvPr/>
            </p:nvSpPr>
            <p:spPr>
              <a:xfrm>
                <a:off x="6783161" y="400276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61" name="Oval 10360">
                <a:extLst>
                  <a:ext uri="{FF2B5EF4-FFF2-40B4-BE49-F238E27FC236}">
                    <a16:creationId xmlns:a16="http://schemas.microsoft.com/office/drawing/2014/main" id="{6E0DABF2-6B8D-FD19-5627-324D02F06CD3}"/>
                  </a:ext>
                </a:extLst>
              </p:cNvPr>
              <p:cNvSpPr/>
              <p:nvPr/>
            </p:nvSpPr>
            <p:spPr>
              <a:xfrm>
                <a:off x="7430861" y="429169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62" name="Oval 10361">
                <a:extLst>
                  <a:ext uri="{FF2B5EF4-FFF2-40B4-BE49-F238E27FC236}">
                    <a16:creationId xmlns:a16="http://schemas.microsoft.com/office/drawing/2014/main" id="{E60275F3-797A-8E5E-0514-F144BD853820}"/>
                  </a:ext>
                </a:extLst>
              </p:cNvPr>
              <p:cNvSpPr/>
              <p:nvPr/>
            </p:nvSpPr>
            <p:spPr>
              <a:xfrm>
                <a:off x="7072086" y="407896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63" name="Oval 10362">
                <a:extLst>
                  <a:ext uri="{FF2B5EF4-FFF2-40B4-BE49-F238E27FC236}">
                    <a16:creationId xmlns:a16="http://schemas.microsoft.com/office/drawing/2014/main" id="{A02AD593-1350-5CE3-0C39-29DD3205C93D}"/>
                  </a:ext>
                </a:extLst>
              </p:cNvPr>
              <p:cNvSpPr/>
              <p:nvPr/>
            </p:nvSpPr>
            <p:spPr>
              <a:xfrm>
                <a:off x="7053036" y="414564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64" name="Oval 10363">
                <a:extLst>
                  <a:ext uri="{FF2B5EF4-FFF2-40B4-BE49-F238E27FC236}">
                    <a16:creationId xmlns:a16="http://schemas.microsoft.com/office/drawing/2014/main" id="{D8229A21-158B-42FA-E31C-0B3E0AA64A5F}"/>
                  </a:ext>
                </a:extLst>
              </p:cNvPr>
              <p:cNvSpPr/>
              <p:nvPr/>
            </p:nvSpPr>
            <p:spPr>
              <a:xfrm>
                <a:off x="7049861" y="417421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65" name="Oval 10364">
                <a:extLst>
                  <a:ext uri="{FF2B5EF4-FFF2-40B4-BE49-F238E27FC236}">
                    <a16:creationId xmlns:a16="http://schemas.microsoft.com/office/drawing/2014/main" id="{0FB1A527-01F7-4BC8-6A2E-852E0C04E745}"/>
                  </a:ext>
                </a:extLst>
              </p:cNvPr>
              <p:cNvSpPr/>
              <p:nvPr/>
            </p:nvSpPr>
            <p:spPr>
              <a:xfrm>
                <a:off x="7091136" y="420279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66" name="Oval 10365">
                <a:extLst>
                  <a:ext uri="{FF2B5EF4-FFF2-40B4-BE49-F238E27FC236}">
                    <a16:creationId xmlns:a16="http://schemas.microsoft.com/office/drawing/2014/main" id="{7B2CFB90-8AEF-0A93-3829-C761508A553E}"/>
                  </a:ext>
                </a:extLst>
              </p:cNvPr>
              <p:cNvSpPr/>
              <p:nvPr/>
            </p:nvSpPr>
            <p:spPr>
              <a:xfrm>
                <a:off x="7138761" y="422819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67" name="Oval 10366">
                <a:extLst>
                  <a:ext uri="{FF2B5EF4-FFF2-40B4-BE49-F238E27FC236}">
                    <a16:creationId xmlns:a16="http://schemas.microsoft.com/office/drawing/2014/main" id="{F144F11E-863D-F1C1-141F-4DC0EA3B960E}"/>
                  </a:ext>
                </a:extLst>
              </p:cNvPr>
              <p:cNvSpPr/>
              <p:nvPr/>
            </p:nvSpPr>
            <p:spPr>
              <a:xfrm>
                <a:off x="7284811" y="426311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68" name="Oval 10367">
                <a:extLst>
                  <a:ext uri="{FF2B5EF4-FFF2-40B4-BE49-F238E27FC236}">
                    <a16:creationId xmlns:a16="http://schemas.microsoft.com/office/drawing/2014/main" id="{7BA47068-17D4-7847-33EE-A8EA79AF6F0E}"/>
                  </a:ext>
                </a:extLst>
              </p:cNvPr>
              <p:cNvSpPr/>
              <p:nvPr/>
            </p:nvSpPr>
            <p:spPr>
              <a:xfrm>
                <a:off x="7351486" y="430121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69" name="Oval 10368">
                <a:extLst>
                  <a:ext uri="{FF2B5EF4-FFF2-40B4-BE49-F238E27FC236}">
                    <a16:creationId xmlns:a16="http://schemas.microsoft.com/office/drawing/2014/main" id="{9ED91630-5D7E-1B54-BD9F-1E86DE8ADE85}"/>
                  </a:ext>
                </a:extLst>
              </p:cNvPr>
              <p:cNvSpPr/>
              <p:nvPr/>
            </p:nvSpPr>
            <p:spPr>
              <a:xfrm>
                <a:off x="6697436" y="416151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70" name="Oval 10369">
                <a:extLst>
                  <a:ext uri="{FF2B5EF4-FFF2-40B4-BE49-F238E27FC236}">
                    <a16:creationId xmlns:a16="http://schemas.microsoft.com/office/drawing/2014/main" id="{4C3F2AC5-5D23-B257-539E-6079BA7FE331}"/>
                  </a:ext>
                </a:extLst>
              </p:cNvPr>
              <p:cNvSpPr/>
              <p:nvPr/>
            </p:nvSpPr>
            <p:spPr>
              <a:xfrm>
                <a:off x="6745061" y="410754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71" name="Oval 10370">
                <a:extLst>
                  <a:ext uri="{FF2B5EF4-FFF2-40B4-BE49-F238E27FC236}">
                    <a16:creationId xmlns:a16="http://schemas.microsoft.com/office/drawing/2014/main" id="{D9A1003A-E1E5-5051-A2C5-5243E3F4599C}"/>
                  </a:ext>
                </a:extLst>
              </p:cNvPr>
              <p:cNvSpPr/>
              <p:nvPr/>
            </p:nvSpPr>
            <p:spPr>
              <a:xfrm>
                <a:off x="6811736" y="406944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72" name="Oval 10371">
                <a:extLst>
                  <a:ext uri="{FF2B5EF4-FFF2-40B4-BE49-F238E27FC236}">
                    <a16:creationId xmlns:a16="http://schemas.microsoft.com/office/drawing/2014/main" id="{4B92B1D2-682D-C41A-E4F6-316012BB2F9F}"/>
                  </a:ext>
                </a:extLst>
              </p:cNvPr>
              <p:cNvSpPr/>
              <p:nvPr/>
            </p:nvSpPr>
            <p:spPr>
              <a:xfrm>
                <a:off x="6853011" y="406309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73" name="Oval 10372">
                <a:extLst>
                  <a:ext uri="{FF2B5EF4-FFF2-40B4-BE49-F238E27FC236}">
                    <a16:creationId xmlns:a16="http://schemas.microsoft.com/office/drawing/2014/main" id="{846BBCE6-C66A-0C8A-11A8-D833A72B7F6E}"/>
                  </a:ext>
                </a:extLst>
              </p:cNvPr>
              <p:cNvSpPr/>
              <p:nvPr/>
            </p:nvSpPr>
            <p:spPr>
              <a:xfrm>
                <a:off x="6878411" y="409484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74" name="Oval 10373">
                <a:extLst>
                  <a:ext uri="{FF2B5EF4-FFF2-40B4-BE49-F238E27FC236}">
                    <a16:creationId xmlns:a16="http://schemas.microsoft.com/office/drawing/2014/main" id="{5D82022A-6628-C449-C4E3-CC7CAC5B42B6}"/>
                  </a:ext>
                </a:extLst>
              </p:cNvPr>
              <p:cNvSpPr/>
              <p:nvPr/>
            </p:nvSpPr>
            <p:spPr>
              <a:xfrm>
                <a:off x="6830786" y="409484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75" name="Oval 10374">
                <a:extLst>
                  <a:ext uri="{FF2B5EF4-FFF2-40B4-BE49-F238E27FC236}">
                    <a16:creationId xmlns:a16="http://schemas.microsoft.com/office/drawing/2014/main" id="{5950DD8E-A346-EECB-7AC1-9961944F1053}"/>
                  </a:ext>
                </a:extLst>
              </p:cNvPr>
              <p:cNvSpPr/>
              <p:nvPr/>
            </p:nvSpPr>
            <p:spPr>
              <a:xfrm>
                <a:off x="6783161" y="420279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76" name="Oval 10375">
                <a:extLst>
                  <a:ext uri="{FF2B5EF4-FFF2-40B4-BE49-F238E27FC236}">
                    <a16:creationId xmlns:a16="http://schemas.microsoft.com/office/drawing/2014/main" id="{B36D697A-C572-F473-7DC0-CD596FD0942A}"/>
                  </a:ext>
                </a:extLst>
              </p:cNvPr>
              <p:cNvSpPr/>
              <p:nvPr/>
            </p:nvSpPr>
            <p:spPr>
              <a:xfrm>
                <a:off x="6986361" y="425994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77" name="Oval 10376">
                <a:extLst>
                  <a:ext uri="{FF2B5EF4-FFF2-40B4-BE49-F238E27FC236}">
                    <a16:creationId xmlns:a16="http://schemas.microsoft.com/office/drawing/2014/main" id="{A943B199-28BD-F914-3120-010078E3426D}"/>
                  </a:ext>
                </a:extLst>
              </p:cNvPr>
              <p:cNvSpPr/>
              <p:nvPr/>
            </p:nvSpPr>
            <p:spPr>
              <a:xfrm>
                <a:off x="7005411" y="433296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78" name="Oval 10377">
                <a:extLst>
                  <a:ext uri="{FF2B5EF4-FFF2-40B4-BE49-F238E27FC236}">
                    <a16:creationId xmlns:a16="http://schemas.microsoft.com/office/drawing/2014/main" id="{32387B8E-E1A2-B4A2-FF9F-FBAB8394255C}"/>
                  </a:ext>
                </a:extLst>
              </p:cNvPr>
              <p:cNvSpPr/>
              <p:nvPr/>
            </p:nvSpPr>
            <p:spPr>
              <a:xfrm>
                <a:off x="6767286" y="429169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79" name="Oval 10378">
                <a:extLst>
                  <a:ext uri="{FF2B5EF4-FFF2-40B4-BE49-F238E27FC236}">
                    <a16:creationId xmlns:a16="http://schemas.microsoft.com/office/drawing/2014/main" id="{14F17769-632B-17C6-41E9-B00EC4748E01}"/>
                  </a:ext>
                </a:extLst>
              </p:cNvPr>
              <p:cNvSpPr/>
              <p:nvPr/>
            </p:nvSpPr>
            <p:spPr>
              <a:xfrm>
                <a:off x="6694261" y="430121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80" name="Oval 10379">
                <a:extLst>
                  <a:ext uri="{FF2B5EF4-FFF2-40B4-BE49-F238E27FC236}">
                    <a16:creationId xmlns:a16="http://schemas.microsoft.com/office/drawing/2014/main" id="{E9D48FF0-AE41-36B7-4B6C-5CB9CC3E0C06}"/>
                  </a:ext>
                </a:extLst>
              </p:cNvPr>
              <p:cNvSpPr/>
              <p:nvPr/>
            </p:nvSpPr>
            <p:spPr>
              <a:xfrm>
                <a:off x="6722836" y="436471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81" name="Oval 10380">
                <a:extLst>
                  <a:ext uri="{FF2B5EF4-FFF2-40B4-BE49-F238E27FC236}">
                    <a16:creationId xmlns:a16="http://schemas.microsoft.com/office/drawing/2014/main" id="{CDF6793E-28BA-778A-7C4B-6B82215D4EFF}"/>
                  </a:ext>
                </a:extLst>
              </p:cNvPr>
              <p:cNvSpPr/>
              <p:nvPr/>
            </p:nvSpPr>
            <p:spPr>
              <a:xfrm>
                <a:off x="6713311" y="538389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82" name="Oval 10381">
                <a:extLst>
                  <a:ext uri="{FF2B5EF4-FFF2-40B4-BE49-F238E27FC236}">
                    <a16:creationId xmlns:a16="http://schemas.microsoft.com/office/drawing/2014/main" id="{D2C481CA-0C52-A464-802E-F0F0F2294B85}"/>
                  </a:ext>
                </a:extLst>
              </p:cNvPr>
              <p:cNvSpPr/>
              <p:nvPr/>
            </p:nvSpPr>
            <p:spPr>
              <a:xfrm>
                <a:off x="7672161" y="450759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83" name="Oval 10382">
                <a:extLst>
                  <a:ext uri="{FF2B5EF4-FFF2-40B4-BE49-F238E27FC236}">
                    <a16:creationId xmlns:a16="http://schemas.microsoft.com/office/drawing/2014/main" id="{D4DD94D7-E226-C2E5-D358-2AA906A14BE3}"/>
                  </a:ext>
                </a:extLst>
              </p:cNvPr>
              <p:cNvSpPr/>
              <p:nvPr/>
            </p:nvSpPr>
            <p:spPr>
              <a:xfrm>
                <a:off x="7856311" y="463459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84" name="Oval 10383">
                <a:extLst>
                  <a:ext uri="{FF2B5EF4-FFF2-40B4-BE49-F238E27FC236}">
                    <a16:creationId xmlns:a16="http://schemas.microsoft.com/office/drawing/2014/main" id="{62073BCC-0DBB-FDA3-1BF8-34B9ECFAB0BC}"/>
                  </a:ext>
                </a:extLst>
              </p:cNvPr>
              <p:cNvSpPr/>
              <p:nvPr/>
            </p:nvSpPr>
            <p:spPr>
              <a:xfrm>
                <a:off x="7510236" y="443456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85" name="Oval 10384">
                <a:extLst>
                  <a:ext uri="{FF2B5EF4-FFF2-40B4-BE49-F238E27FC236}">
                    <a16:creationId xmlns:a16="http://schemas.microsoft.com/office/drawing/2014/main" id="{0C5CB61E-1892-51F5-B678-401B34959581}"/>
                  </a:ext>
                </a:extLst>
              </p:cNvPr>
              <p:cNvSpPr/>
              <p:nvPr/>
            </p:nvSpPr>
            <p:spPr>
              <a:xfrm>
                <a:off x="8161111" y="479016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86" name="Oval 10385">
                <a:extLst>
                  <a:ext uri="{FF2B5EF4-FFF2-40B4-BE49-F238E27FC236}">
                    <a16:creationId xmlns:a16="http://schemas.microsoft.com/office/drawing/2014/main" id="{3AFB7955-B0B7-A7B4-257F-AD9FB94DD2DF}"/>
                  </a:ext>
                </a:extLst>
              </p:cNvPr>
              <p:cNvSpPr/>
              <p:nvPr/>
            </p:nvSpPr>
            <p:spPr>
              <a:xfrm>
                <a:off x="7272111" y="431391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87" name="Oval 10386">
                <a:extLst>
                  <a:ext uri="{FF2B5EF4-FFF2-40B4-BE49-F238E27FC236}">
                    <a16:creationId xmlns:a16="http://schemas.microsoft.com/office/drawing/2014/main" id="{F79D0878-276F-89AC-3828-75424687DFC6}"/>
                  </a:ext>
                </a:extLst>
              </p:cNvPr>
              <p:cNvSpPr/>
              <p:nvPr/>
            </p:nvSpPr>
            <p:spPr>
              <a:xfrm>
                <a:off x="7195911" y="429169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88" name="Oval 10387">
                <a:extLst>
                  <a:ext uri="{FF2B5EF4-FFF2-40B4-BE49-F238E27FC236}">
                    <a16:creationId xmlns:a16="http://schemas.microsoft.com/office/drawing/2014/main" id="{BC4C4876-AB95-788E-54E1-33A28CCB503F}"/>
                  </a:ext>
                </a:extLst>
              </p:cNvPr>
              <p:cNvSpPr/>
              <p:nvPr/>
            </p:nvSpPr>
            <p:spPr>
              <a:xfrm>
                <a:off x="7129236" y="430121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89" name="Oval 10388">
                <a:extLst>
                  <a:ext uri="{FF2B5EF4-FFF2-40B4-BE49-F238E27FC236}">
                    <a16:creationId xmlns:a16="http://schemas.microsoft.com/office/drawing/2014/main" id="{915189D7-4893-D2C9-B77C-FFCAABCC96EA}"/>
                  </a:ext>
                </a:extLst>
              </p:cNvPr>
              <p:cNvSpPr/>
              <p:nvPr/>
            </p:nvSpPr>
            <p:spPr>
              <a:xfrm>
                <a:off x="7154636" y="434566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90" name="Oval 10389">
                <a:extLst>
                  <a:ext uri="{FF2B5EF4-FFF2-40B4-BE49-F238E27FC236}">
                    <a16:creationId xmlns:a16="http://schemas.microsoft.com/office/drawing/2014/main" id="{63874D72-8E7A-CE2E-4CDD-CE5E29D93F48}"/>
                  </a:ext>
                </a:extLst>
              </p:cNvPr>
              <p:cNvSpPr/>
              <p:nvPr/>
            </p:nvSpPr>
            <p:spPr>
              <a:xfrm>
                <a:off x="7967436" y="485684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91" name="Oval 10390">
                <a:extLst>
                  <a:ext uri="{FF2B5EF4-FFF2-40B4-BE49-F238E27FC236}">
                    <a16:creationId xmlns:a16="http://schemas.microsoft.com/office/drawing/2014/main" id="{B6CD2BB9-2E04-FAB5-82DF-7EFAA19ED686}"/>
                  </a:ext>
                </a:extLst>
              </p:cNvPr>
              <p:cNvSpPr/>
              <p:nvPr/>
            </p:nvSpPr>
            <p:spPr>
              <a:xfrm>
                <a:off x="7392761" y="527276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92" name="Oval 10391">
                <a:extLst>
                  <a:ext uri="{FF2B5EF4-FFF2-40B4-BE49-F238E27FC236}">
                    <a16:creationId xmlns:a16="http://schemas.microsoft.com/office/drawing/2014/main" id="{3B6F446F-620E-040E-BC2D-AADF965938FB}"/>
                  </a:ext>
                </a:extLst>
              </p:cNvPr>
              <p:cNvSpPr/>
              <p:nvPr/>
            </p:nvSpPr>
            <p:spPr>
              <a:xfrm>
                <a:off x="8319861" y="532674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93" name="Oval 10392">
                <a:extLst>
                  <a:ext uri="{FF2B5EF4-FFF2-40B4-BE49-F238E27FC236}">
                    <a16:creationId xmlns:a16="http://schemas.microsoft.com/office/drawing/2014/main" id="{ADE97075-DB65-03F5-F991-DDE2616636AC}"/>
                  </a:ext>
                </a:extLst>
              </p:cNvPr>
              <p:cNvSpPr/>
              <p:nvPr/>
            </p:nvSpPr>
            <p:spPr>
              <a:xfrm>
                <a:off x="7729311" y="511401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395" name="Oval 10394">
                <a:extLst>
                  <a:ext uri="{FF2B5EF4-FFF2-40B4-BE49-F238E27FC236}">
                    <a16:creationId xmlns:a16="http://schemas.microsoft.com/office/drawing/2014/main" id="{8CD4ABB8-BF29-B91F-91C4-1101C9B60040}"/>
                  </a:ext>
                </a:extLst>
              </p:cNvPr>
              <p:cNvSpPr/>
              <p:nvPr/>
            </p:nvSpPr>
            <p:spPr>
              <a:xfrm>
                <a:off x="7875361" y="524101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396" name="Oval 10395">
                <a:extLst>
                  <a:ext uri="{FF2B5EF4-FFF2-40B4-BE49-F238E27FC236}">
                    <a16:creationId xmlns:a16="http://schemas.microsoft.com/office/drawing/2014/main" id="{E8C284C8-5E96-4CD4-AF00-2A3C676F0893}"/>
                  </a:ext>
                </a:extLst>
              </p:cNvPr>
              <p:cNvSpPr/>
              <p:nvPr/>
            </p:nvSpPr>
            <p:spPr>
              <a:xfrm>
                <a:off x="7011761" y="525689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397" name="Oval 10396">
                <a:extLst>
                  <a:ext uri="{FF2B5EF4-FFF2-40B4-BE49-F238E27FC236}">
                    <a16:creationId xmlns:a16="http://schemas.microsoft.com/office/drawing/2014/main" id="{14A233B2-ED1D-9278-888B-1865668B710F}"/>
                  </a:ext>
                </a:extLst>
              </p:cNvPr>
              <p:cNvSpPr/>
              <p:nvPr/>
            </p:nvSpPr>
            <p:spPr>
              <a:xfrm>
                <a:off x="7421336" y="510766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398" name="Oval 10397">
                <a:extLst>
                  <a:ext uri="{FF2B5EF4-FFF2-40B4-BE49-F238E27FC236}">
                    <a16:creationId xmlns:a16="http://schemas.microsoft.com/office/drawing/2014/main" id="{ED7F2F52-9C46-92A5-DDB0-3AFD9CC91AA3}"/>
                  </a:ext>
                </a:extLst>
              </p:cNvPr>
              <p:cNvSpPr/>
              <p:nvPr/>
            </p:nvSpPr>
            <p:spPr>
              <a:xfrm>
                <a:off x="6706961" y="466316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99" name="Oval 10398">
                <a:extLst>
                  <a:ext uri="{FF2B5EF4-FFF2-40B4-BE49-F238E27FC236}">
                    <a16:creationId xmlns:a16="http://schemas.microsoft.com/office/drawing/2014/main" id="{9866B8A0-AFDE-032E-B1C4-B0E08DB2BD0F}"/>
                  </a:ext>
                </a:extLst>
              </p:cNvPr>
              <p:cNvSpPr/>
              <p:nvPr/>
            </p:nvSpPr>
            <p:spPr>
              <a:xfrm>
                <a:off x="6954611" y="510449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00" name="Oval 10399">
                <a:extLst>
                  <a:ext uri="{FF2B5EF4-FFF2-40B4-BE49-F238E27FC236}">
                    <a16:creationId xmlns:a16="http://schemas.microsoft.com/office/drawing/2014/main" id="{A54289A2-6E8A-C487-937F-D05D5BC46DE0}"/>
                  </a:ext>
                </a:extLst>
              </p:cNvPr>
              <p:cNvSpPr/>
              <p:nvPr/>
            </p:nvSpPr>
            <p:spPr>
              <a:xfrm>
                <a:off x="6710136" y="484731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01" name="Oval 10400">
                <a:extLst>
                  <a:ext uri="{FF2B5EF4-FFF2-40B4-BE49-F238E27FC236}">
                    <a16:creationId xmlns:a16="http://schemas.microsoft.com/office/drawing/2014/main" id="{B80E1E57-21F6-8454-3CAE-EF43B066BE7B}"/>
                  </a:ext>
                </a:extLst>
              </p:cNvPr>
              <p:cNvSpPr/>
              <p:nvPr/>
            </p:nvSpPr>
            <p:spPr>
              <a:xfrm>
                <a:off x="7062561" y="513624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02" name="Oval 10401">
                <a:extLst>
                  <a:ext uri="{FF2B5EF4-FFF2-40B4-BE49-F238E27FC236}">
                    <a16:creationId xmlns:a16="http://schemas.microsoft.com/office/drawing/2014/main" id="{7E86A9F5-758F-1F81-9E13-E621D7677D4E}"/>
                  </a:ext>
                </a:extLst>
              </p:cNvPr>
              <p:cNvSpPr/>
              <p:nvPr/>
            </p:nvSpPr>
            <p:spPr>
              <a:xfrm>
                <a:off x="7253061" y="517751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03" name="Oval 10402">
                <a:extLst>
                  <a:ext uri="{FF2B5EF4-FFF2-40B4-BE49-F238E27FC236}">
                    <a16:creationId xmlns:a16="http://schemas.microsoft.com/office/drawing/2014/main" id="{AE78359A-844E-B8D3-39B9-AF51E780C19E}"/>
                  </a:ext>
                </a:extLst>
              </p:cNvPr>
              <p:cNvSpPr/>
              <p:nvPr/>
            </p:nvSpPr>
            <p:spPr>
              <a:xfrm>
                <a:off x="7230836" y="516481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04" name="Oval 10403">
                <a:extLst>
                  <a:ext uri="{FF2B5EF4-FFF2-40B4-BE49-F238E27FC236}">
                    <a16:creationId xmlns:a16="http://schemas.microsoft.com/office/drawing/2014/main" id="{C750F27C-327C-918E-EDE4-80A8BE6C2B9D}"/>
                  </a:ext>
                </a:extLst>
              </p:cNvPr>
              <p:cNvSpPr/>
              <p:nvPr/>
            </p:nvSpPr>
            <p:spPr>
              <a:xfrm>
                <a:off x="6741886" y="466316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05" name="Oval 10404">
                <a:extLst>
                  <a:ext uri="{FF2B5EF4-FFF2-40B4-BE49-F238E27FC236}">
                    <a16:creationId xmlns:a16="http://schemas.microsoft.com/office/drawing/2014/main" id="{D740EEE3-C8FA-8D67-5AE0-A94C82ABE4BE}"/>
                  </a:ext>
                </a:extLst>
              </p:cNvPr>
              <p:cNvSpPr/>
              <p:nvPr/>
            </p:nvSpPr>
            <p:spPr>
              <a:xfrm>
                <a:off x="6818086" y="459014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06" name="Oval 10405">
                <a:extLst>
                  <a:ext uri="{FF2B5EF4-FFF2-40B4-BE49-F238E27FC236}">
                    <a16:creationId xmlns:a16="http://schemas.microsoft.com/office/drawing/2014/main" id="{10A195F5-033C-E583-00CA-C9C0AE571BBA}"/>
                  </a:ext>
                </a:extLst>
              </p:cNvPr>
              <p:cNvSpPr/>
              <p:nvPr/>
            </p:nvSpPr>
            <p:spPr>
              <a:xfrm>
                <a:off x="6808561" y="445996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07" name="Oval 10406">
                <a:extLst>
                  <a:ext uri="{FF2B5EF4-FFF2-40B4-BE49-F238E27FC236}">
                    <a16:creationId xmlns:a16="http://schemas.microsoft.com/office/drawing/2014/main" id="{5B9ACB5C-8EDF-97DA-B861-8648080C3FFB}"/>
                  </a:ext>
                </a:extLst>
              </p:cNvPr>
              <p:cNvSpPr/>
              <p:nvPr/>
            </p:nvSpPr>
            <p:spPr>
              <a:xfrm>
                <a:off x="6849836" y="435519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08" name="Oval 10407">
                <a:extLst>
                  <a:ext uri="{FF2B5EF4-FFF2-40B4-BE49-F238E27FC236}">
                    <a16:creationId xmlns:a16="http://schemas.microsoft.com/office/drawing/2014/main" id="{20D95C53-E8CB-9890-4087-B043F38BAEC6}"/>
                  </a:ext>
                </a:extLst>
              </p:cNvPr>
              <p:cNvSpPr/>
              <p:nvPr/>
            </p:nvSpPr>
            <p:spPr>
              <a:xfrm>
                <a:off x="6881586" y="436471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09" name="Oval 10408">
                <a:extLst>
                  <a:ext uri="{FF2B5EF4-FFF2-40B4-BE49-F238E27FC236}">
                    <a16:creationId xmlns:a16="http://schemas.microsoft.com/office/drawing/2014/main" id="{AD409F51-62C8-5C66-0D22-A0C98C21AC5D}"/>
                  </a:ext>
                </a:extLst>
              </p:cNvPr>
              <p:cNvSpPr/>
              <p:nvPr/>
            </p:nvSpPr>
            <p:spPr>
              <a:xfrm>
                <a:off x="6935561" y="458379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10" name="Oval 10409">
                <a:extLst>
                  <a:ext uri="{FF2B5EF4-FFF2-40B4-BE49-F238E27FC236}">
                    <a16:creationId xmlns:a16="http://schemas.microsoft.com/office/drawing/2014/main" id="{7A2F6483-D3F3-2365-6FE0-F337B08451A7}"/>
                  </a:ext>
                </a:extLst>
              </p:cNvPr>
              <p:cNvSpPr/>
              <p:nvPr/>
            </p:nvSpPr>
            <p:spPr>
              <a:xfrm>
                <a:off x="6875236" y="466634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11" name="Oval 10410">
                <a:extLst>
                  <a:ext uri="{FF2B5EF4-FFF2-40B4-BE49-F238E27FC236}">
                    <a16:creationId xmlns:a16="http://schemas.microsoft.com/office/drawing/2014/main" id="{EA648352-2183-76B8-63F9-5DBB0358C39A}"/>
                  </a:ext>
                </a:extLst>
              </p:cNvPr>
              <p:cNvSpPr/>
              <p:nvPr/>
            </p:nvSpPr>
            <p:spPr>
              <a:xfrm>
                <a:off x="7468961" y="494574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12" name="Oval 10411">
                <a:extLst>
                  <a:ext uri="{FF2B5EF4-FFF2-40B4-BE49-F238E27FC236}">
                    <a16:creationId xmlns:a16="http://schemas.microsoft.com/office/drawing/2014/main" id="{69C202C4-41E1-8306-0B2F-A98C66DFED3D}"/>
                  </a:ext>
                </a:extLst>
              </p:cNvPr>
              <p:cNvSpPr/>
              <p:nvPr/>
            </p:nvSpPr>
            <p:spPr>
              <a:xfrm>
                <a:off x="6795861" y="476159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13" name="Oval 10412">
                <a:extLst>
                  <a:ext uri="{FF2B5EF4-FFF2-40B4-BE49-F238E27FC236}">
                    <a16:creationId xmlns:a16="http://schemas.microsoft.com/office/drawing/2014/main" id="{0C37FDA8-A4B1-7C05-B5CE-70F71916F535}"/>
                  </a:ext>
                </a:extLst>
              </p:cNvPr>
              <p:cNvSpPr/>
              <p:nvPr/>
            </p:nvSpPr>
            <p:spPr>
              <a:xfrm>
                <a:off x="6821261" y="484731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14" name="Oval 10413">
                <a:extLst>
                  <a:ext uri="{FF2B5EF4-FFF2-40B4-BE49-F238E27FC236}">
                    <a16:creationId xmlns:a16="http://schemas.microsoft.com/office/drawing/2014/main" id="{00737834-94D7-532C-9709-DD4A35B1E01A}"/>
                  </a:ext>
                </a:extLst>
              </p:cNvPr>
              <p:cNvSpPr/>
              <p:nvPr/>
            </p:nvSpPr>
            <p:spPr>
              <a:xfrm>
                <a:off x="6833961" y="494574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15" name="Oval 10414">
                <a:extLst>
                  <a:ext uri="{FF2B5EF4-FFF2-40B4-BE49-F238E27FC236}">
                    <a16:creationId xmlns:a16="http://schemas.microsoft.com/office/drawing/2014/main" id="{0DD70CBC-733E-6FED-A8BA-1CA8A6B74A90}"/>
                  </a:ext>
                </a:extLst>
              </p:cNvPr>
              <p:cNvSpPr/>
              <p:nvPr/>
            </p:nvSpPr>
            <p:spPr>
              <a:xfrm>
                <a:off x="6932386" y="472984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16" name="Oval 10415">
                <a:extLst>
                  <a:ext uri="{FF2B5EF4-FFF2-40B4-BE49-F238E27FC236}">
                    <a16:creationId xmlns:a16="http://schemas.microsoft.com/office/drawing/2014/main" id="{AAA7E7AA-5482-9810-78E8-A54FAEA1C792}"/>
                  </a:ext>
                </a:extLst>
              </p:cNvPr>
              <p:cNvSpPr/>
              <p:nvPr/>
            </p:nvSpPr>
            <p:spPr>
              <a:xfrm>
                <a:off x="6995886" y="449489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17" name="Oval 10416">
                <a:extLst>
                  <a:ext uri="{FF2B5EF4-FFF2-40B4-BE49-F238E27FC236}">
                    <a16:creationId xmlns:a16="http://schemas.microsoft.com/office/drawing/2014/main" id="{79911BFE-E06E-E489-5F52-3ECD40DF4273}"/>
                  </a:ext>
                </a:extLst>
              </p:cNvPr>
              <p:cNvSpPr/>
              <p:nvPr/>
            </p:nvSpPr>
            <p:spPr>
              <a:xfrm>
                <a:off x="7049861" y="453299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18" name="Oval 10417">
                <a:extLst>
                  <a:ext uri="{FF2B5EF4-FFF2-40B4-BE49-F238E27FC236}">
                    <a16:creationId xmlns:a16="http://schemas.microsoft.com/office/drawing/2014/main" id="{51540CDB-1D60-157B-71AD-3C1F995F133D}"/>
                  </a:ext>
                </a:extLst>
              </p:cNvPr>
              <p:cNvSpPr/>
              <p:nvPr/>
            </p:nvSpPr>
            <p:spPr>
              <a:xfrm>
                <a:off x="7110186" y="438694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19" name="Oval 10418">
                <a:extLst>
                  <a:ext uri="{FF2B5EF4-FFF2-40B4-BE49-F238E27FC236}">
                    <a16:creationId xmlns:a16="http://schemas.microsoft.com/office/drawing/2014/main" id="{0EB6D90F-36DC-04D6-B8A4-428B4D6608AD}"/>
                  </a:ext>
                </a:extLst>
              </p:cNvPr>
              <p:cNvSpPr/>
              <p:nvPr/>
            </p:nvSpPr>
            <p:spPr>
              <a:xfrm>
                <a:off x="7100661" y="441234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20" name="Oval 10419">
                <a:extLst>
                  <a:ext uri="{FF2B5EF4-FFF2-40B4-BE49-F238E27FC236}">
                    <a16:creationId xmlns:a16="http://schemas.microsoft.com/office/drawing/2014/main" id="{A59BD725-62DD-BCBA-4A22-EF8CF1896CCA}"/>
                  </a:ext>
                </a:extLst>
              </p:cNvPr>
              <p:cNvSpPr/>
              <p:nvPr/>
            </p:nvSpPr>
            <p:spPr>
              <a:xfrm>
                <a:off x="7414986" y="443456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21" name="Oval 10420">
                <a:extLst>
                  <a:ext uri="{FF2B5EF4-FFF2-40B4-BE49-F238E27FC236}">
                    <a16:creationId xmlns:a16="http://schemas.microsoft.com/office/drawing/2014/main" id="{9518FA85-C25B-F54C-D998-050E070DE389}"/>
                  </a:ext>
                </a:extLst>
              </p:cNvPr>
              <p:cNvSpPr/>
              <p:nvPr/>
            </p:nvSpPr>
            <p:spPr>
              <a:xfrm>
                <a:off x="7424511" y="451076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22" name="Oval 10421">
                <a:extLst>
                  <a:ext uri="{FF2B5EF4-FFF2-40B4-BE49-F238E27FC236}">
                    <a16:creationId xmlns:a16="http://schemas.microsoft.com/office/drawing/2014/main" id="{97717232-274F-35C2-B657-55C707A4E478}"/>
                  </a:ext>
                </a:extLst>
              </p:cNvPr>
              <p:cNvSpPr/>
              <p:nvPr/>
            </p:nvSpPr>
            <p:spPr>
              <a:xfrm>
                <a:off x="7395936" y="452346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23" name="Oval 10422">
                <a:extLst>
                  <a:ext uri="{FF2B5EF4-FFF2-40B4-BE49-F238E27FC236}">
                    <a16:creationId xmlns:a16="http://schemas.microsoft.com/office/drawing/2014/main" id="{80192A22-BF68-DC32-575E-DC7477D31F68}"/>
                  </a:ext>
                </a:extLst>
              </p:cNvPr>
              <p:cNvSpPr/>
              <p:nvPr/>
            </p:nvSpPr>
            <p:spPr>
              <a:xfrm>
                <a:off x="7275286" y="442504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24" name="Oval 10423">
                <a:extLst>
                  <a:ext uri="{FF2B5EF4-FFF2-40B4-BE49-F238E27FC236}">
                    <a16:creationId xmlns:a16="http://schemas.microsoft.com/office/drawing/2014/main" id="{996568D7-230B-E493-587E-999F855025AC}"/>
                  </a:ext>
                </a:extLst>
              </p:cNvPr>
              <p:cNvSpPr/>
              <p:nvPr/>
            </p:nvSpPr>
            <p:spPr>
              <a:xfrm>
                <a:off x="7230836" y="444726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25" name="Oval 10424">
                <a:extLst>
                  <a:ext uri="{FF2B5EF4-FFF2-40B4-BE49-F238E27FC236}">
                    <a16:creationId xmlns:a16="http://schemas.microsoft.com/office/drawing/2014/main" id="{379692A4-B8FE-F580-07B9-A2B64E70018C}"/>
                  </a:ext>
                </a:extLst>
              </p:cNvPr>
              <p:cNvSpPr/>
              <p:nvPr/>
            </p:nvSpPr>
            <p:spPr>
              <a:xfrm>
                <a:off x="7249886" y="441234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26" name="Oval 10425">
                <a:extLst>
                  <a:ext uri="{FF2B5EF4-FFF2-40B4-BE49-F238E27FC236}">
                    <a16:creationId xmlns:a16="http://schemas.microsoft.com/office/drawing/2014/main" id="{90EA8888-942E-EB3D-0B65-72FC5CCE84E9}"/>
                  </a:ext>
                </a:extLst>
              </p:cNvPr>
              <p:cNvSpPr/>
              <p:nvPr/>
            </p:nvSpPr>
            <p:spPr>
              <a:xfrm>
                <a:off x="7110186" y="447584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27" name="Oval 10426">
                <a:extLst>
                  <a:ext uri="{FF2B5EF4-FFF2-40B4-BE49-F238E27FC236}">
                    <a16:creationId xmlns:a16="http://schemas.microsoft.com/office/drawing/2014/main" id="{31C52C35-A04B-32B6-1879-F7A7EB000DDD}"/>
                  </a:ext>
                </a:extLst>
              </p:cNvPr>
              <p:cNvSpPr/>
              <p:nvPr/>
            </p:nvSpPr>
            <p:spPr>
              <a:xfrm>
                <a:off x="7116536" y="451711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28" name="Oval 10427">
                <a:extLst>
                  <a:ext uri="{FF2B5EF4-FFF2-40B4-BE49-F238E27FC236}">
                    <a16:creationId xmlns:a16="http://schemas.microsoft.com/office/drawing/2014/main" id="{3E0D61DF-CF04-090C-B352-161D53FE779B}"/>
                  </a:ext>
                </a:extLst>
              </p:cNvPr>
              <p:cNvSpPr/>
              <p:nvPr/>
            </p:nvSpPr>
            <p:spPr>
              <a:xfrm>
                <a:off x="7199086" y="452981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29" name="Oval 10428">
                <a:extLst>
                  <a:ext uri="{FF2B5EF4-FFF2-40B4-BE49-F238E27FC236}">
                    <a16:creationId xmlns:a16="http://schemas.microsoft.com/office/drawing/2014/main" id="{F5154FD9-48CC-2AD7-3BD3-8304D3E7DE32}"/>
                  </a:ext>
                </a:extLst>
              </p:cNvPr>
              <p:cNvSpPr/>
              <p:nvPr/>
            </p:nvSpPr>
            <p:spPr>
              <a:xfrm>
                <a:off x="7615011" y="460919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30" name="Oval 10429">
                <a:extLst>
                  <a:ext uri="{FF2B5EF4-FFF2-40B4-BE49-F238E27FC236}">
                    <a16:creationId xmlns:a16="http://schemas.microsoft.com/office/drawing/2014/main" id="{E2187BAC-5F9B-2E6C-CA41-1A276197E0FE}"/>
                  </a:ext>
                </a:extLst>
              </p:cNvPr>
              <p:cNvSpPr/>
              <p:nvPr/>
            </p:nvSpPr>
            <p:spPr>
              <a:xfrm>
                <a:off x="7268936" y="459966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31" name="Oval 10430">
                <a:extLst>
                  <a:ext uri="{FF2B5EF4-FFF2-40B4-BE49-F238E27FC236}">
                    <a16:creationId xmlns:a16="http://schemas.microsoft.com/office/drawing/2014/main" id="{FD6A09EC-B7FB-2D93-2534-E0F89AFEEC12}"/>
                  </a:ext>
                </a:extLst>
              </p:cNvPr>
              <p:cNvSpPr/>
              <p:nvPr/>
            </p:nvSpPr>
            <p:spPr>
              <a:xfrm>
                <a:off x="7329261" y="459014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32" name="Oval 10431">
                <a:extLst>
                  <a:ext uri="{FF2B5EF4-FFF2-40B4-BE49-F238E27FC236}">
                    <a16:creationId xmlns:a16="http://schemas.microsoft.com/office/drawing/2014/main" id="{F59537D0-2D67-DEC1-87CA-1B42A78FA43D}"/>
                  </a:ext>
                </a:extLst>
              </p:cNvPr>
              <p:cNvSpPr/>
              <p:nvPr/>
            </p:nvSpPr>
            <p:spPr>
              <a:xfrm>
                <a:off x="7186386" y="470126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33" name="Oval 10432">
                <a:extLst>
                  <a:ext uri="{FF2B5EF4-FFF2-40B4-BE49-F238E27FC236}">
                    <a16:creationId xmlns:a16="http://schemas.microsoft.com/office/drawing/2014/main" id="{FC5EEB72-B679-F4FC-EB1B-E6C191F60E8E}"/>
                  </a:ext>
                </a:extLst>
              </p:cNvPr>
              <p:cNvSpPr/>
              <p:nvPr/>
            </p:nvSpPr>
            <p:spPr>
              <a:xfrm>
                <a:off x="7319736" y="447584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34" name="Oval 10433">
                <a:extLst>
                  <a:ext uri="{FF2B5EF4-FFF2-40B4-BE49-F238E27FC236}">
                    <a16:creationId xmlns:a16="http://schemas.microsoft.com/office/drawing/2014/main" id="{84FE448E-C2F5-5EE1-3CB0-8C2DB8CC10D0}"/>
                  </a:ext>
                </a:extLst>
              </p:cNvPr>
              <p:cNvSpPr/>
              <p:nvPr/>
            </p:nvSpPr>
            <p:spPr>
              <a:xfrm>
                <a:off x="7303861" y="449171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35" name="Oval 10434">
                <a:extLst>
                  <a:ext uri="{FF2B5EF4-FFF2-40B4-BE49-F238E27FC236}">
                    <a16:creationId xmlns:a16="http://schemas.microsoft.com/office/drawing/2014/main" id="{24352731-A8D6-3B87-BD50-E8979B880D88}"/>
                  </a:ext>
                </a:extLst>
              </p:cNvPr>
              <p:cNvSpPr/>
              <p:nvPr/>
            </p:nvSpPr>
            <p:spPr>
              <a:xfrm>
                <a:off x="7557861" y="459649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36" name="Oval 10435">
                <a:extLst>
                  <a:ext uri="{FF2B5EF4-FFF2-40B4-BE49-F238E27FC236}">
                    <a16:creationId xmlns:a16="http://schemas.microsoft.com/office/drawing/2014/main" id="{FBF5CB19-186A-4A30-2B3C-EAFAF8E9E3C1}"/>
                  </a:ext>
                </a:extLst>
              </p:cNvPr>
              <p:cNvSpPr/>
              <p:nvPr/>
            </p:nvSpPr>
            <p:spPr>
              <a:xfrm>
                <a:off x="7341961" y="451076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37" name="Oval 10436">
                <a:extLst>
                  <a:ext uri="{FF2B5EF4-FFF2-40B4-BE49-F238E27FC236}">
                    <a16:creationId xmlns:a16="http://schemas.microsoft.com/office/drawing/2014/main" id="{98E93B05-1264-9EDC-986A-A031E893874F}"/>
                  </a:ext>
                </a:extLst>
              </p:cNvPr>
              <p:cNvSpPr/>
              <p:nvPr/>
            </p:nvSpPr>
            <p:spPr>
              <a:xfrm>
                <a:off x="7081611" y="459966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38" name="Oval 10437">
                <a:extLst>
                  <a:ext uri="{FF2B5EF4-FFF2-40B4-BE49-F238E27FC236}">
                    <a16:creationId xmlns:a16="http://schemas.microsoft.com/office/drawing/2014/main" id="{3A73AADC-E541-9437-588D-B5720F49EFAA}"/>
                  </a:ext>
                </a:extLst>
              </p:cNvPr>
              <p:cNvSpPr/>
              <p:nvPr/>
            </p:nvSpPr>
            <p:spPr>
              <a:xfrm>
                <a:off x="7656286" y="486001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39" name="Oval 10438">
                <a:extLst>
                  <a:ext uri="{FF2B5EF4-FFF2-40B4-BE49-F238E27FC236}">
                    <a16:creationId xmlns:a16="http://schemas.microsoft.com/office/drawing/2014/main" id="{D0F7DAB2-9244-F6E5-E377-CA95635C243F}"/>
                  </a:ext>
                </a:extLst>
              </p:cNvPr>
              <p:cNvSpPr/>
              <p:nvPr/>
            </p:nvSpPr>
            <p:spPr>
              <a:xfrm>
                <a:off x="7126061" y="459331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40" name="Oval 10439">
                <a:extLst>
                  <a:ext uri="{FF2B5EF4-FFF2-40B4-BE49-F238E27FC236}">
                    <a16:creationId xmlns:a16="http://schemas.microsoft.com/office/drawing/2014/main" id="{992DA34A-F1A2-DE71-D0F6-6F43DFDCDD14}"/>
                  </a:ext>
                </a:extLst>
              </p:cNvPr>
              <p:cNvSpPr/>
              <p:nvPr/>
            </p:nvSpPr>
            <p:spPr>
              <a:xfrm>
                <a:off x="7202261" y="465999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41" name="Oval 10440">
                <a:extLst>
                  <a:ext uri="{FF2B5EF4-FFF2-40B4-BE49-F238E27FC236}">
                    <a16:creationId xmlns:a16="http://schemas.microsoft.com/office/drawing/2014/main" id="{C0981F23-047E-819D-D7F7-A0F15FF3565A}"/>
                  </a:ext>
                </a:extLst>
              </p:cNvPr>
              <p:cNvSpPr/>
              <p:nvPr/>
            </p:nvSpPr>
            <p:spPr>
              <a:xfrm>
                <a:off x="7246711" y="472666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42" name="Oval 10441">
                <a:extLst>
                  <a:ext uri="{FF2B5EF4-FFF2-40B4-BE49-F238E27FC236}">
                    <a16:creationId xmlns:a16="http://schemas.microsoft.com/office/drawing/2014/main" id="{50699047-60E9-D37C-711F-9F3E61670A58}"/>
                  </a:ext>
                </a:extLst>
              </p:cNvPr>
              <p:cNvSpPr/>
              <p:nvPr/>
            </p:nvSpPr>
            <p:spPr>
              <a:xfrm>
                <a:off x="7507061" y="496479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43" name="Oval 10442">
                <a:extLst>
                  <a:ext uri="{FF2B5EF4-FFF2-40B4-BE49-F238E27FC236}">
                    <a16:creationId xmlns:a16="http://schemas.microsoft.com/office/drawing/2014/main" id="{829E7AF6-F6A7-4853-7C8C-00FD6B73297A}"/>
                  </a:ext>
                </a:extLst>
              </p:cNvPr>
              <p:cNvSpPr/>
              <p:nvPr/>
            </p:nvSpPr>
            <p:spPr>
              <a:xfrm>
                <a:off x="7659461" y="468856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44" name="Oval 10443">
                <a:extLst>
                  <a:ext uri="{FF2B5EF4-FFF2-40B4-BE49-F238E27FC236}">
                    <a16:creationId xmlns:a16="http://schemas.microsoft.com/office/drawing/2014/main" id="{A7823793-664B-D9A4-C1C0-895C5C77B1C8}"/>
                  </a:ext>
                </a:extLst>
              </p:cNvPr>
              <p:cNvSpPr/>
              <p:nvPr/>
            </p:nvSpPr>
            <p:spPr>
              <a:xfrm>
                <a:off x="7608661" y="465364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45" name="Oval 10444">
                <a:extLst>
                  <a:ext uri="{FF2B5EF4-FFF2-40B4-BE49-F238E27FC236}">
                    <a16:creationId xmlns:a16="http://schemas.microsoft.com/office/drawing/2014/main" id="{2925C6FA-8F9C-D750-502E-4B14E491DF96}"/>
                  </a:ext>
                </a:extLst>
              </p:cNvPr>
              <p:cNvSpPr/>
              <p:nvPr/>
            </p:nvSpPr>
            <p:spPr>
              <a:xfrm>
                <a:off x="7602311" y="477429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46" name="Oval 10445">
                <a:extLst>
                  <a:ext uri="{FF2B5EF4-FFF2-40B4-BE49-F238E27FC236}">
                    <a16:creationId xmlns:a16="http://schemas.microsoft.com/office/drawing/2014/main" id="{5B80D356-F34A-7AE3-7870-540946E8A3D3}"/>
                  </a:ext>
                </a:extLst>
              </p:cNvPr>
              <p:cNvSpPr/>
              <p:nvPr/>
            </p:nvSpPr>
            <p:spPr>
              <a:xfrm>
                <a:off x="7478486" y="462506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47" name="Oval 10446">
                <a:extLst>
                  <a:ext uri="{FF2B5EF4-FFF2-40B4-BE49-F238E27FC236}">
                    <a16:creationId xmlns:a16="http://schemas.microsoft.com/office/drawing/2014/main" id="{E314D4D6-0AF6-3BCA-C979-463544A8BC86}"/>
                  </a:ext>
                </a:extLst>
              </p:cNvPr>
              <p:cNvSpPr/>
              <p:nvPr/>
            </p:nvSpPr>
            <p:spPr>
              <a:xfrm>
                <a:off x="7503886" y="468539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48" name="Oval 10447">
                <a:extLst>
                  <a:ext uri="{FF2B5EF4-FFF2-40B4-BE49-F238E27FC236}">
                    <a16:creationId xmlns:a16="http://schemas.microsoft.com/office/drawing/2014/main" id="{8EB32B6E-897D-0619-821F-B1C23316CCCA}"/>
                  </a:ext>
                </a:extLst>
              </p:cNvPr>
              <p:cNvSpPr/>
              <p:nvPr/>
            </p:nvSpPr>
            <p:spPr>
              <a:xfrm>
                <a:off x="7456261" y="467904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49" name="Oval 10448">
                <a:extLst>
                  <a:ext uri="{FF2B5EF4-FFF2-40B4-BE49-F238E27FC236}">
                    <a16:creationId xmlns:a16="http://schemas.microsoft.com/office/drawing/2014/main" id="{FE49B113-F0F9-35A6-7509-0B3586104768}"/>
                  </a:ext>
                </a:extLst>
              </p:cNvPr>
              <p:cNvSpPr/>
              <p:nvPr/>
            </p:nvSpPr>
            <p:spPr>
              <a:xfrm>
                <a:off x="7481661" y="469174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50" name="Oval 10449">
                <a:extLst>
                  <a:ext uri="{FF2B5EF4-FFF2-40B4-BE49-F238E27FC236}">
                    <a16:creationId xmlns:a16="http://schemas.microsoft.com/office/drawing/2014/main" id="{9F27BA16-72D0-BD2A-58C8-C1315BA5D4F8}"/>
                  </a:ext>
                </a:extLst>
              </p:cNvPr>
              <p:cNvSpPr/>
              <p:nvPr/>
            </p:nvSpPr>
            <p:spPr>
              <a:xfrm>
                <a:off x="7541986" y="484096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51" name="Oval 10450">
                <a:extLst>
                  <a:ext uri="{FF2B5EF4-FFF2-40B4-BE49-F238E27FC236}">
                    <a16:creationId xmlns:a16="http://schemas.microsoft.com/office/drawing/2014/main" id="{D54AE6D6-0271-9212-8CFA-CEE810F6DB9E}"/>
                  </a:ext>
                </a:extLst>
              </p:cNvPr>
              <p:cNvSpPr/>
              <p:nvPr/>
            </p:nvSpPr>
            <p:spPr>
              <a:xfrm>
                <a:off x="7576911" y="488859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52" name="Oval 10451">
                <a:extLst>
                  <a:ext uri="{FF2B5EF4-FFF2-40B4-BE49-F238E27FC236}">
                    <a16:creationId xmlns:a16="http://schemas.microsoft.com/office/drawing/2014/main" id="{2D3F8BD8-64B2-75C2-D4DB-68B2A9076179}"/>
                  </a:ext>
                </a:extLst>
              </p:cNvPr>
              <p:cNvSpPr/>
              <p:nvPr/>
            </p:nvSpPr>
            <p:spPr>
              <a:xfrm>
                <a:off x="7538811" y="486954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53" name="Oval 10452">
                <a:extLst>
                  <a:ext uri="{FF2B5EF4-FFF2-40B4-BE49-F238E27FC236}">
                    <a16:creationId xmlns:a16="http://schemas.microsoft.com/office/drawing/2014/main" id="{2FE97A0C-65EF-079E-2E94-7703BFDADD1B}"/>
                  </a:ext>
                </a:extLst>
              </p:cNvPr>
              <p:cNvSpPr/>
              <p:nvPr/>
            </p:nvSpPr>
            <p:spPr>
              <a:xfrm>
                <a:off x="7383236" y="468221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54" name="Oval 10453">
                <a:extLst>
                  <a:ext uri="{FF2B5EF4-FFF2-40B4-BE49-F238E27FC236}">
                    <a16:creationId xmlns:a16="http://schemas.microsoft.com/office/drawing/2014/main" id="{834AE37C-6424-63EB-47AE-3EA772330310}"/>
                  </a:ext>
                </a:extLst>
              </p:cNvPr>
              <p:cNvSpPr/>
              <p:nvPr/>
            </p:nvSpPr>
            <p:spPr>
              <a:xfrm>
                <a:off x="7367361" y="472666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55" name="Oval 10454">
                <a:extLst>
                  <a:ext uri="{FF2B5EF4-FFF2-40B4-BE49-F238E27FC236}">
                    <a16:creationId xmlns:a16="http://schemas.microsoft.com/office/drawing/2014/main" id="{5758D122-6331-343C-24D2-BE5B2189E44F}"/>
                  </a:ext>
                </a:extLst>
              </p:cNvPr>
              <p:cNvSpPr/>
              <p:nvPr/>
            </p:nvSpPr>
            <p:spPr>
              <a:xfrm>
                <a:off x="7354661" y="475841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56" name="Oval 10455">
                <a:extLst>
                  <a:ext uri="{FF2B5EF4-FFF2-40B4-BE49-F238E27FC236}">
                    <a16:creationId xmlns:a16="http://schemas.microsoft.com/office/drawing/2014/main" id="{D3E3245F-BCD6-51BC-7F67-0863F610367C}"/>
                  </a:ext>
                </a:extLst>
              </p:cNvPr>
              <p:cNvSpPr/>
              <p:nvPr/>
            </p:nvSpPr>
            <p:spPr>
              <a:xfrm>
                <a:off x="7405461" y="478381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57" name="Oval 10456">
                <a:extLst>
                  <a:ext uri="{FF2B5EF4-FFF2-40B4-BE49-F238E27FC236}">
                    <a16:creationId xmlns:a16="http://schemas.microsoft.com/office/drawing/2014/main" id="{997D855A-8548-3378-C098-0BC7A678D869}"/>
                  </a:ext>
                </a:extLst>
              </p:cNvPr>
              <p:cNvSpPr/>
              <p:nvPr/>
            </p:nvSpPr>
            <p:spPr>
              <a:xfrm>
                <a:off x="7449911" y="483461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58" name="Oval 10457">
                <a:extLst>
                  <a:ext uri="{FF2B5EF4-FFF2-40B4-BE49-F238E27FC236}">
                    <a16:creationId xmlns:a16="http://schemas.microsoft.com/office/drawing/2014/main" id="{292AD178-670A-B945-4D10-05956BD94343}"/>
                  </a:ext>
                </a:extLst>
              </p:cNvPr>
              <p:cNvSpPr/>
              <p:nvPr/>
            </p:nvSpPr>
            <p:spPr>
              <a:xfrm>
                <a:off x="7456261" y="480286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59" name="Oval 10458">
                <a:extLst>
                  <a:ext uri="{FF2B5EF4-FFF2-40B4-BE49-F238E27FC236}">
                    <a16:creationId xmlns:a16="http://schemas.microsoft.com/office/drawing/2014/main" id="{A7CBCF78-0AC7-2DD9-0D76-B9FCCC131366}"/>
                  </a:ext>
                </a:extLst>
              </p:cNvPr>
              <p:cNvSpPr/>
              <p:nvPr/>
            </p:nvSpPr>
            <p:spPr>
              <a:xfrm>
                <a:off x="7411811" y="482509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60" name="Oval 10459">
                <a:extLst>
                  <a:ext uri="{FF2B5EF4-FFF2-40B4-BE49-F238E27FC236}">
                    <a16:creationId xmlns:a16="http://schemas.microsoft.com/office/drawing/2014/main" id="{901331B0-4E91-B1D8-434B-F6B101FA3791}"/>
                  </a:ext>
                </a:extLst>
              </p:cNvPr>
              <p:cNvSpPr/>
              <p:nvPr/>
            </p:nvSpPr>
            <p:spPr>
              <a:xfrm>
                <a:off x="7345136" y="483144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61" name="Oval 10460">
                <a:extLst>
                  <a:ext uri="{FF2B5EF4-FFF2-40B4-BE49-F238E27FC236}">
                    <a16:creationId xmlns:a16="http://schemas.microsoft.com/office/drawing/2014/main" id="{ACBF4AA5-D14A-5DD7-44D4-C477811B162A}"/>
                  </a:ext>
                </a:extLst>
              </p:cNvPr>
              <p:cNvSpPr/>
              <p:nvPr/>
            </p:nvSpPr>
            <p:spPr>
              <a:xfrm>
                <a:off x="7303861" y="485366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62" name="Oval 10461">
                <a:extLst>
                  <a:ext uri="{FF2B5EF4-FFF2-40B4-BE49-F238E27FC236}">
                    <a16:creationId xmlns:a16="http://schemas.microsoft.com/office/drawing/2014/main" id="{7E734666-7CF0-9195-A763-88CDECEE0A02}"/>
                  </a:ext>
                </a:extLst>
              </p:cNvPr>
              <p:cNvSpPr/>
              <p:nvPr/>
            </p:nvSpPr>
            <p:spPr>
              <a:xfrm>
                <a:off x="7275286" y="487589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63" name="Oval 10462">
                <a:extLst>
                  <a:ext uri="{FF2B5EF4-FFF2-40B4-BE49-F238E27FC236}">
                    <a16:creationId xmlns:a16="http://schemas.microsoft.com/office/drawing/2014/main" id="{C142AD57-3C41-3D2F-F3F8-BE56DE751AD2}"/>
                  </a:ext>
                </a:extLst>
              </p:cNvPr>
              <p:cNvSpPr/>
              <p:nvPr/>
            </p:nvSpPr>
            <p:spPr>
              <a:xfrm>
                <a:off x="7294336" y="495209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64" name="Oval 10463">
                <a:extLst>
                  <a:ext uri="{FF2B5EF4-FFF2-40B4-BE49-F238E27FC236}">
                    <a16:creationId xmlns:a16="http://schemas.microsoft.com/office/drawing/2014/main" id="{1D4C7E54-78D6-D631-CB2C-B599A4145CED}"/>
                  </a:ext>
                </a:extLst>
              </p:cNvPr>
              <p:cNvSpPr/>
              <p:nvPr/>
            </p:nvSpPr>
            <p:spPr>
              <a:xfrm>
                <a:off x="7284811" y="502829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65" name="Oval 10464">
                <a:extLst>
                  <a:ext uri="{FF2B5EF4-FFF2-40B4-BE49-F238E27FC236}">
                    <a16:creationId xmlns:a16="http://schemas.microsoft.com/office/drawing/2014/main" id="{0C87AAF0-7ED0-D72F-DE57-984D6F6FE594}"/>
                  </a:ext>
                </a:extLst>
              </p:cNvPr>
              <p:cNvSpPr/>
              <p:nvPr/>
            </p:nvSpPr>
            <p:spPr>
              <a:xfrm>
                <a:off x="7275286" y="509814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66" name="Oval 10465">
                <a:extLst>
                  <a:ext uri="{FF2B5EF4-FFF2-40B4-BE49-F238E27FC236}">
                    <a16:creationId xmlns:a16="http://schemas.microsoft.com/office/drawing/2014/main" id="{73CF7826-E6D2-88F3-9262-A83D6D5B927F}"/>
                  </a:ext>
                </a:extLst>
              </p:cNvPr>
              <p:cNvSpPr/>
              <p:nvPr/>
            </p:nvSpPr>
            <p:spPr>
              <a:xfrm>
                <a:off x="7192736" y="502194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67" name="Oval 10466">
                <a:extLst>
                  <a:ext uri="{FF2B5EF4-FFF2-40B4-BE49-F238E27FC236}">
                    <a16:creationId xmlns:a16="http://schemas.microsoft.com/office/drawing/2014/main" id="{042C2558-CCBF-1C6F-D274-1B098597BFAD}"/>
                  </a:ext>
                </a:extLst>
              </p:cNvPr>
              <p:cNvSpPr/>
              <p:nvPr/>
            </p:nvSpPr>
            <p:spPr>
              <a:xfrm>
                <a:off x="7148286" y="492034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68" name="Oval 10467">
                <a:extLst>
                  <a:ext uri="{FF2B5EF4-FFF2-40B4-BE49-F238E27FC236}">
                    <a16:creationId xmlns:a16="http://schemas.microsoft.com/office/drawing/2014/main" id="{A8E214B1-9F77-1220-023A-AAE12496D111}"/>
                  </a:ext>
                </a:extLst>
              </p:cNvPr>
              <p:cNvSpPr/>
              <p:nvPr/>
            </p:nvSpPr>
            <p:spPr>
              <a:xfrm>
                <a:off x="7138761" y="505051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69" name="Oval 10468">
                <a:extLst>
                  <a:ext uri="{FF2B5EF4-FFF2-40B4-BE49-F238E27FC236}">
                    <a16:creationId xmlns:a16="http://schemas.microsoft.com/office/drawing/2014/main" id="{C8CE9C1D-E527-123D-02C5-24FE5E85C9F5}"/>
                  </a:ext>
                </a:extLst>
              </p:cNvPr>
              <p:cNvSpPr/>
              <p:nvPr/>
            </p:nvSpPr>
            <p:spPr>
              <a:xfrm>
                <a:off x="7199086" y="507909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70" name="Oval 10469">
                <a:extLst>
                  <a:ext uri="{FF2B5EF4-FFF2-40B4-BE49-F238E27FC236}">
                    <a16:creationId xmlns:a16="http://schemas.microsoft.com/office/drawing/2014/main" id="{34AD0755-136F-F129-7758-C2BD92E82423}"/>
                  </a:ext>
                </a:extLst>
              </p:cNvPr>
              <p:cNvSpPr/>
              <p:nvPr/>
            </p:nvSpPr>
            <p:spPr>
              <a:xfrm>
                <a:off x="7005411" y="469491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71" name="Oval 10470">
                <a:extLst>
                  <a:ext uri="{FF2B5EF4-FFF2-40B4-BE49-F238E27FC236}">
                    <a16:creationId xmlns:a16="http://schemas.microsoft.com/office/drawing/2014/main" id="{E8836BF7-CFC0-CF2F-2955-6E47A16FBBBF}"/>
                  </a:ext>
                </a:extLst>
              </p:cNvPr>
              <p:cNvSpPr/>
              <p:nvPr/>
            </p:nvSpPr>
            <p:spPr>
              <a:xfrm>
                <a:off x="7110186" y="466316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72" name="Oval 10471">
                <a:extLst>
                  <a:ext uri="{FF2B5EF4-FFF2-40B4-BE49-F238E27FC236}">
                    <a16:creationId xmlns:a16="http://schemas.microsoft.com/office/drawing/2014/main" id="{ED9919CC-C997-325A-D1B1-279C3465456A}"/>
                  </a:ext>
                </a:extLst>
              </p:cNvPr>
              <p:cNvSpPr/>
              <p:nvPr/>
            </p:nvSpPr>
            <p:spPr>
              <a:xfrm>
                <a:off x="7119711" y="469491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73" name="Oval 10472">
                <a:extLst>
                  <a:ext uri="{FF2B5EF4-FFF2-40B4-BE49-F238E27FC236}">
                    <a16:creationId xmlns:a16="http://schemas.microsoft.com/office/drawing/2014/main" id="{A54A0FA6-8569-FA30-A7EE-4F713ACD7B52}"/>
                  </a:ext>
                </a:extLst>
              </p:cNvPr>
              <p:cNvSpPr/>
              <p:nvPr/>
            </p:nvSpPr>
            <p:spPr>
              <a:xfrm>
                <a:off x="7008586" y="475524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74" name="Oval 10473">
                <a:extLst>
                  <a:ext uri="{FF2B5EF4-FFF2-40B4-BE49-F238E27FC236}">
                    <a16:creationId xmlns:a16="http://schemas.microsoft.com/office/drawing/2014/main" id="{C064F8F6-923A-9214-89A9-19848DAC7687}"/>
                  </a:ext>
                </a:extLst>
              </p:cNvPr>
              <p:cNvSpPr/>
              <p:nvPr/>
            </p:nvSpPr>
            <p:spPr>
              <a:xfrm>
                <a:off x="7075261" y="480921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75" name="Oval 10474">
                <a:extLst>
                  <a:ext uri="{FF2B5EF4-FFF2-40B4-BE49-F238E27FC236}">
                    <a16:creationId xmlns:a16="http://schemas.microsoft.com/office/drawing/2014/main" id="{6A9314FC-6C00-839D-75AB-80AF7E185745}"/>
                  </a:ext>
                </a:extLst>
              </p:cNvPr>
              <p:cNvSpPr/>
              <p:nvPr/>
            </p:nvSpPr>
            <p:spPr>
              <a:xfrm>
                <a:off x="6906986" y="480286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76" name="Oval 10475">
                <a:extLst>
                  <a:ext uri="{FF2B5EF4-FFF2-40B4-BE49-F238E27FC236}">
                    <a16:creationId xmlns:a16="http://schemas.microsoft.com/office/drawing/2014/main" id="{5BFACF3B-22F8-1150-D51C-99948DFEBAFE}"/>
                  </a:ext>
                </a:extLst>
              </p:cNvPr>
              <p:cNvSpPr/>
              <p:nvPr/>
            </p:nvSpPr>
            <p:spPr>
              <a:xfrm>
                <a:off x="6891111" y="485684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77" name="Oval 10476">
                <a:extLst>
                  <a:ext uri="{FF2B5EF4-FFF2-40B4-BE49-F238E27FC236}">
                    <a16:creationId xmlns:a16="http://schemas.microsoft.com/office/drawing/2014/main" id="{92F9AEF6-D0CD-C813-50DA-40F6BB72B916}"/>
                  </a:ext>
                </a:extLst>
              </p:cNvPr>
              <p:cNvSpPr/>
              <p:nvPr/>
            </p:nvSpPr>
            <p:spPr>
              <a:xfrm>
                <a:off x="7049861" y="487271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78" name="Oval 10477">
                <a:extLst>
                  <a:ext uri="{FF2B5EF4-FFF2-40B4-BE49-F238E27FC236}">
                    <a16:creationId xmlns:a16="http://schemas.microsoft.com/office/drawing/2014/main" id="{168C1DB6-5C72-D516-338B-A9F255A29343}"/>
                  </a:ext>
                </a:extLst>
              </p:cNvPr>
              <p:cNvSpPr/>
              <p:nvPr/>
            </p:nvSpPr>
            <p:spPr>
              <a:xfrm>
                <a:off x="7043511" y="491716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79" name="Oval 10478">
                <a:extLst>
                  <a:ext uri="{FF2B5EF4-FFF2-40B4-BE49-F238E27FC236}">
                    <a16:creationId xmlns:a16="http://schemas.microsoft.com/office/drawing/2014/main" id="{C4E61A8E-EF78-276A-25FF-13C61C7A9A4B}"/>
                  </a:ext>
                </a:extLst>
              </p:cNvPr>
              <p:cNvSpPr/>
              <p:nvPr/>
            </p:nvSpPr>
            <p:spPr>
              <a:xfrm>
                <a:off x="7005411" y="491081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0" name="Oval 10479">
                <a:extLst>
                  <a:ext uri="{FF2B5EF4-FFF2-40B4-BE49-F238E27FC236}">
                    <a16:creationId xmlns:a16="http://schemas.microsoft.com/office/drawing/2014/main" id="{9E9F48EF-E15D-B2D3-A58B-F5C94E3C598C}"/>
                  </a:ext>
                </a:extLst>
              </p:cNvPr>
              <p:cNvSpPr/>
              <p:nvPr/>
            </p:nvSpPr>
            <p:spPr>
              <a:xfrm>
                <a:off x="6980011" y="477746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1" name="Oval 10480">
                <a:extLst>
                  <a:ext uri="{FF2B5EF4-FFF2-40B4-BE49-F238E27FC236}">
                    <a16:creationId xmlns:a16="http://schemas.microsoft.com/office/drawing/2014/main" id="{C1ECF650-808D-3B8D-8CF0-4C89B7CF3028}"/>
                  </a:ext>
                </a:extLst>
              </p:cNvPr>
              <p:cNvSpPr/>
              <p:nvPr/>
            </p:nvSpPr>
            <p:spPr>
              <a:xfrm>
                <a:off x="6986361" y="480921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2" name="Oval 10481">
                <a:extLst>
                  <a:ext uri="{FF2B5EF4-FFF2-40B4-BE49-F238E27FC236}">
                    <a16:creationId xmlns:a16="http://schemas.microsoft.com/office/drawing/2014/main" id="{F5C02077-8544-4429-64CF-CECCA44D6E70}"/>
                  </a:ext>
                </a:extLst>
              </p:cNvPr>
              <p:cNvSpPr/>
              <p:nvPr/>
            </p:nvSpPr>
            <p:spPr>
              <a:xfrm>
                <a:off x="6973661" y="487906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3" name="Oval 10482">
                <a:extLst>
                  <a:ext uri="{FF2B5EF4-FFF2-40B4-BE49-F238E27FC236}">
                    <a16:creationId xmlns:a16="http://schemas.microsoft.com/office/drawing/2014/main" id="{A362BE6A-7888-1985-1F3C-8EB662282186}"/>
                  </a:ext>
                </a:extLst>
              </p:cNvPr>
              <p:cNvSpPr/>
              <p:nvPr/>
            </p:nvSpPr>
            <p:spPr>
              <a:xfrm>
                <a:off x="6935561" y="493304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4" name="Oval 10483">
                <a:extLst>
                  <a:ext uri="{FF2B5EF4-FFF2-40B4-BE49-F238E27FC236}">
                    <a16:creationId xmlns:a16="http://schemas.microsoft.com/office/drawing/2014/main" id="{506E6B95-8BB2-893F-8AA6-2A52A5881BF9}"/>
                  </a:ext>
                </a:extLst>
              </p:cNvPr>
              <p:cNvSpPr/>
              <p:nvPr/>
            </p:nvSpPr>
            <p:spPr>
              <a:xfrm>
                <a:off x="6941911" y="497749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5" name="Oval 10484">
                <a:extLst>
                  <a:ext uri="{FF2B5EF4-FFF2-40B4-BE49-F238E27FC236}">
                    <a16:creationId xmlns:a16="http://schemas.microsoft.com/office/drawing/2014/main" id="{9F902F93-AF0A-5AF7-2B11-25605556DC7B}"/>
                  </a:ext>
                </a:extLst>
              </p:cNvPr>
              <p:cNvSpPr/>
              <p:nvPr/>
            </p:nvSpPr>
            <p:spPr>
              <a:xfrm>
                <a:off x="6941911" y="501559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10702" name="Group 10701">
            <a:extLst>
              <a:ext uri="{FF2B5EF4-FFF2-40B4-BE49-F238E27FC236}">
                <a16:creationId xmlns:a16="http://schemas.microsoft.com/office/drawing/2014/main" id="{76DB0944-158D-44D7-59EE-6F86D6BB3E04}"/>
              </a:ext>
            </a:extLst>
          </p:cNvPr>
          <p:cNvGrpSpPr/>
          <p:nvPr/>
        </p:nvGrpSpPr>
        <p:grpSpPr>
          <a:xfrm>
            <a:off x="1595197" y="1946365"/>
            <a:ext cx="4147522" cy="4197511"/>
            <a:chOff x="1595197" y="1946365"/>
            <a:chExt cx="4147522" cy="4197511"/>
          </a:xfrm>
        </p:grpSpPr>
        <p:grpSp>
          <p:nvGrpSpPr>
            <p:cNvPr id="10490" name="Group 10489">
              <a:extLst>
                <a:ext uri="{FF2B5EF4-FFF2-40B4-BE49-F238E27FC236}">
                  <a16:creationId xmlns:a16="http://schemas.microsoft.com/office/drawing/2014/main" id="{D97E064D-BF7B-681E-3FC1-57254941C2ED}"/>
                </a:ext>
              </a:extLst>
            </p:cNvPr>
            <p:cNvGrpSpPr/>
            <p:nvPr/>
          </p:nvGrpSpPr>
          <p:grpSpPr>
            <a:xfrm>
              <a:off x="2606314" y="3975176"/>
              <a:ext cx="1850702" cy="925351"/>
              <a:chOff x="2606314" y="3975176"/>
              <a:chExt cx="1850702" cy="925351"/>
            </a:xfrm>
          </p:grpSpPr>
          <p:sp>
            <p:nvSpPr>
              <p:cNvPr id="10489" name="Freeform 10488">
                <a:extLst>
                  <a:ext uri="{FF2B5EF4-FFF2-40B4-BE49-F238E27FC236}">
                    <a16:creationId xmlns:a16="http://schemas.microsoft.com/office/drawing/2014/main" id="{1B115F49-4CEE-1D9C-EBCC-35EC8C6397A3}"/>
                  </a:ext>
                </a:extLst>
              </p:cNvPr>
              <p:cNvSpPr/>
              <p:nvPr/>
            </p:nvSpPr>
            <p:spPr>
              <a:xfrm>
                <a:off x="2606314" y="3975176"/>
                <a:ext cx="1850702" cy="925351"/>
              </a:xfrm>
              <a:custGeom>
                <a:avLst/>
                <a:gdLst>
                  <a:gd name="csX0" fmla="*/ 0 w 1850702"/>
                  <a:gd name="csY0" fmla="*/ 0 h 925351"/>
                  <a:gd name="csX1" fmla="*/ 0 w 1850702"/>
                  <a:gd name="csY1" fmla="*/ 290199 h 925351"/>
                  <a:gd name="csX2" fmla="*/ 301149 w 1850702"/>
                  <a:gd name="csY2" fmla="*/ 334002 h 925351"/>
                  <a:gd name="csX3" fmla="*/ 492790 w 1850702"/>
                  <a:gd name="csY3" fmla="*/ 366855 h 925351"/>
                  <a:gd name="csX4" fmla="*/ 750136 w 1850702"/>
                  <a:gd name="csY4" fmla="*/ 432561 h 925351"/>
                  <a:gd name="csX5" fmla="*/ 1078663 w 1850702"/>
                  <a:gd name="csY5" fmla="*/ 558496 h 925351"/>
                  <a:gd name="csX6" fmla="*/ 1850702 w 1850702"/>
                  <a:gd name="csY6" fmla="*/ 925351 h 925351"/>
                  <a:gd name="csX7" fmla="*/ 1850702 w 1850702"/>
                  <a:gd name="csY7" fmla="*/ 383281 h 925351"/>
                  <a:gd name="csX8" fmla="*/ 1522175 w 1850702"/>
                  <a:gd name="csY8" fmla="*/ 361380 h 925351"/>
                  <a:gd name="csX9" fmla="*/ 1002007 w 1850702"/>
                  <a:gd name="csY9" fmla="*/ 295674 h 925351"/>
                  <a:gd name="csX10" fmla="*/ 799415 w 1850702"/>
                  <a:gd name="csY10" fmla="*/ 268297 h 925351"/>
                  <a:gd name="csX11" fmla="*/ 591348 w 1850702"/>
                  <a:gd name="csY11" fmla="*/ 224493 h 925351"/>
                  <a:gd name="csX12" fmla="*/ 339478 w 1850702"/>
                  <a:gd name="csY12" fmla="*/ 142362 h 925351"/>
                  <a:gd name="csX13" fmla="*/ 0 w 1850702"/>
                  <a:gd name="csY13" fmla="*/ 0 h 92535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</a:cxnLst>
                <a:rect l="l" t="t" r="r" b="b"/>
                <a:pathLst>
                  <a:path w="1850702" h="925351">
                    <a:moveTo>
                      <a:pt x="0" y="0"/>
                    </a:moveTo>
                    <a:lnTo>
                      <a:pt x="0" y="290199"/>
                    </a:lnTo>
                    <a:lnTo>
                      <a:pt x="301149" y="334002"/>
                    </a:lnTo>
                    <a:lnTo>
                      <a:pt x="492790" y="366855"/>
                    </a:lnTo>
                    <a:lnTo>
                      <a:pt x="750136" y="432561"/>
                    </a:lnTo>
                    <a:lnTo>
                      <a:pt x="1078663" y="558496"/>
                    </a:lnTo>
                    <a:lnTo>
                      <a:pt x="1850702" y="925351"/>
                    </a:lnTo>
                    <a:lnTo>
                      <a:pt x="1850702" y="383281"/>
                    </a:lnTo>
                    <a:lnTo>
                      <a:pt x="1522175" y="361380"/>
                    </a:lnTo>
                    <a:lnTo>
                      <a:pt x="1002007" y="295674"/>
                    </a:lnTo>
                    <a:lnTo>
                      <a:pt x="799415" y="268297"/>
                    </a:lnTo>
                    <a:lnTo>
                      <a:pt x="591348" y="224493"/>
                    </a:lnTo>
                    <a:lnTo>
                      <a:pt x="339478" y="14236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>
                  <a:lumMod val="20000"/>
                  <a:lumOff val="80000"/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88" name="Freeform 10487">
                <a:extLst>
                  <a:ext uri="{FF2B5EF4-FFF2-40B4-BE49-F238E27FC236}">
                    <a16:creationId xmlns:a16="http://schemas.microsoft.com/office/drawing/2014/main" id="{810D8CE1-1E19-E1C9-89EC-E03E50264095}"/>
                  </a:ext>
                </a:extLst>
              </p:cNvPr>
              <p:cNvSpPr/>
              <p:nvPr/>
            </p:nvSpPr>
            <p:spPr>
              <a:xfrm>
                <a:off x="2622740" y="4123013"/>
                <a:ext cx="1834276" cy="514692"/>
              </a:xfrm>
              <a:custGeom>
                <a:avLst/>
                <a:gdLst>
                  <a:gd name="csX0" fmla="*/ 0 w 1834276"/>
                  <a:gd name="csY0" fmla="*/ 0 h 514692"/>
                  <a:gd name="csX1" fmla="*/ 525643 w 1834276"/>
                  <a:gd name="csY1" fmla="*/ 147837 h 514692"/>
                  <a:gd name="csX2" fmla="*/ 1073188 w 1834276"/>
                  <a:gd name="csY2" fmla="*/ 295674 h 514692"/>
                  <a:gd name="csX3" fmla="*/ 1516700 w 1834276"/>
                  <a:gd name="csY3" fmla="*/ 421610 h 514692"/>
                  <a:gd name="csX4" fmla="*/ 1834276 w 1834276"/>
                  <a:gd name="csY4" fmla="*/ 514692 h 514692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</a:cxnLst>
                <a:rect l="l" t="t" r="r" b="b"/>
                <a:pathLst>
                  <a:path w="1834276" h="514692">
                    <a:moveTo>
                      <a:pt x="0" y="0"/>
                    </a:moveTo>
                    <a:lnTo>
                      <a:pt x="525643" y="147837"/>
                    </a:lnTo>
                    <a:lnTo>
                      <a:pt x="1073188" y="295674"/>
                    </a:lnTo>
                    <a:lnTo>
                      <a:pt x="1516700" y="421610"/>
                    </a:lnTo>
                    <a:lnTo>
                      <a:pt x="1834276" y="514692"/>
                    </a:lnTo>
                  </a:path>
                </a:pathLst>
              </a:custGeom>
              <a:noFill/>
              <a:ln w="3175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0C6BDB37-C45B-102C-6725-5797C47B9FC2}"/>
                </a:ext>
              </a:extLst>
            </p:cNvPr>
            <p:cNvGrpSpPr/>
            <p:nvPr/>
          </p:nvGrpSpPr>
          <p:grpSpPr>
            <a:xfrm>
              <a:off x="2416629" y="2044337"/>
              <a:ext cx="2116182" cy="3551791"/>
              <a:chOff x="2416629" y="2044337"/>
              <a:chExt cx="2116182" cy="3551791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D153B959-280D-051E-7BB4-586B4A82813E}"/>
                  </a:ext>
                </a:extLst>
              </p:cNvPr>
              <p:cNvGrpSpPr/>
              <p:nvPr/>
            </p:nvGrpSpPr>
            <p:grpSpPr>
              <a:xfrm>
                <a:off x="2416629" y="2044337"/>
                <a:ext cx="65314" cy="3494314"/>
                <a:chOff x="2416629" y="2044337"/>
                <a:chExt cx="65314" cy="3494314"/>
              </a:xfrm>
            </p:grpSpPr>
            <p:cxnSp>
              <p:nvCxnSpPr>
                <p:cNvPr id="13" name="Straight Connector 12">
                  <a:extLst>
                    <a:ext uri="{FF2B5EF4-FFF2-40B4-BE49-F238E27FC236}">
                      <a16:creationId xmlns:a16="http://schemas.microsoft.com/office/drawing/2014/main" id="{D7B03834-913D-4E98-DA99-2D5876004FAD}"/>
                    </a:ext>
                  </a:extLst>
                </p:cNvPr>
                <p:cNvCxnSpPr/>
                <p:nvPr/>
              </p:nvCxnSpPr>
              <p:spPr>
                <a:xfrm>
                  <a:off x="2481943" y="2044337"/>
                  <a:ext cx="0" cy="3494314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Straight Connector 16">
                  <a:extLst>
                    <a:ext uri="{FF2B5EF4-FFF2-40B4-BE49-F238E27FC236}">
                      <a16:creationId xmlns:a16="http://schemas.microsoft.com/office/drawing/2014/main" id="{30ADF31C-5ADC-18ED-3BEF-B424D34046A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416629" y="2050869"/>
                  <a:ext cx="65314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Connector 17">
                  <a:extLst>
                    <a:ext uri="{FF2B5EF4-FFF2-40B4-BE49-F238E27FC236}">
                      <a16:creationId xmlns:a16="http://schemas.microsoft.com/office/drawing/2014/main" id="{8A4AE1F7-99F0-A4B0-33C2-D44DD37C6AC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416629" y="3155044"/>
                  <a:ext cx="65314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8">
                  <a:extLst>
                    <a:ext uri="{FF2B5EF4-FFF2-40B4-BE49-F238E27FC236}">
                      <a16:creationId xmlns:a16="http://schemas.microsoft.com/office/drawing/2014/main" id="{1F9613C4-2BBF-CFB3-7A12-D373F71F8DC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416629" y="3703866"/>
                  <a:ext cx="65314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19">
                  <a:extLst>
                    <a:ext uri="{FF2B5EF4-FFF2-40B4-BE49-F238E27FC236}">
                      <a16:creationId xmlns:a16="http://schemas.microsoft.com/office/drawing/2014/main" id="{4DD5B675-1305-A92A-974E-696A03AD372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416629" y="4252688"/>
                  <a:ext cx="65314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Straight Connector 20">
                  <a:extLst>
                    <a:ext uri="{FF2B5EF4-FFF2-40B4-BE49-F238E27FC236}">
                      <a16:creationId xmlns:a16="http://schemas.microsoft.com/office/drawing/2014/main" id="{0C8977BB-3E48-D2DE-F643-E91D7C65FFB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416629" y="4801510"/>
                  <a:ext cx="65314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Straight Connector 21">
                  <a:extLst>
                    <a:ext uri="{FF2B5EF4-FFF2-40B4-BE49-F238E27FC236}">
                      <a16:creationId xmlns:a16="http://schemas.microsoft.com/office/drawing/2014/main" id="{256F655C-5A25-865B-9DAF-8A9DFBA8C10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416629" y="5350331"/>
                  <a:ext cx="65314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Connector 22">
                  <a:extLst>
                    <a:ext uri="{FF2B5EF4-FFF2-40B4-BE49-F238E27FC236}">
                      <a16:creationId xmlns:a16="http://schemas.microsoft.com/office/drawing/2014/main" id="{82E49014-326A-1BF7-49FA-9DF726DFCDD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416629" y="2606222"/>
                  <a:ext cx="65314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30BED870-5845-04BC-D3B5-FEB1B17527C2}"/>
                  </a:ext>
                </a:extLst>
              </p:cNvPr>
              <p:cNvGrpSpPr/>
              <p:nvPr/>
            </p:nvGrpSpPr>
            <p:grpSpPr>
              <a:xfrm>
                <a:off x="2481943" y="5532120"/>
                <a:ext cx="2050868" cy="64008"/>
                <a:chOff x="2481943" y="5532120"/>
                <a:chExt cx="2050868" cy="64008"/>
              </a:xfrm>
            </p:grpSpPr>
            <p:cxnSp>
              <p:nvCxnSpPr>
                <p:cNvPr id="15" name="Straight Connector 14">
                  <a:extLst>
                    <a:ext uri="{FF2B5EF4-FFF2-40B4-BE49-F238E27FC236}">
                      <a16:creationId xmlns:a16="http://schemas.microsoft.com/office/drawing/2014/main" id="{D5E0D282-9A81-3DBE-32B5-1AE760B3B2D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481943" y="5538651"/>
                  <a:ext cx="2050868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5">
                  <a:extLst>
                    <a:ext uri="{FF2B5EF4-FFF2-40B4-BE49-F238E27FC236}">
                      <a16:creationId xmlns:a16="http://schemas.microsoft.com/office/drawing/2014/main" id="{AE8BC8A8-1D16-A5E9-627E-C2DB8CB6F14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526280" y="5532120"/>
                  <a:ext cx="0" cy="6400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>
                  <a:extLst>
                    <a:ext uri="{FF2B5EF4-FFF2-40B4-BE49-F238E27FC236}">
                      <a16:creationId xmlns:a16="http://schemas.microsoft.com/office/drawing/2014/main" id="{4F594C65-430A-59C2-38EB-90EC32C92F1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575559" y="5532120"/>
                  <a:ext cx="0" cy="6400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7">
                  <a:extLst>
                    <a:ext uri="{FF2B5EF4-FFF2-40B4-BE49-F238E27FC236}">
                      <a16:creationId xmlns:a16="http://schemas.microsoft.com/office/drawing/2014/main" id="{299CA766-9AD9-46FC-1C97-4841220021F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965703" y="5532120"/>
                  <a:ext cx="0" cy="6400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8">
                  <a:extLst>
                    <a:ext uri="{FF2B5EF4-FFF2-40B4-BE49-F238E27FC236}">
                      <a16:creationId xmlns:a16="http://schemas.microsoft.com/office/drawing/2014/main" id="{6E5E2EC7-10A3-FD89-222C-323C32DD816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355847" y="5532120"/>
                  <a:ext cx="0" cy="6400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Connector 29">
                  <a:extLst>
                    <a:ext uri="{FF2B5EF4-FFF2-40B4-BE49-F238E27FC236}">
                      <a16:creationId xmlns:a16="http://schemas.microsoft.com/office/drawing/2014/main" id="{ED8074D9-8DE1-2D32-1F21-4C95B2519E8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745991" y="5532120"/>
                  <a:ext cx="0" cy="6400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Straight Connector 30">
                  <a:extLst>
                    <a:ext uri="{FF2B5EF4-FFF2-40B4-BE49-F238E27FC236}">
                      <a16:creationId xmlns:a16="http://schemas.microsoft.com/office/drawing/2014/main" id="{AFB3B8CD-56C5-3B62-F44F-AEA57F70443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136135" y="5532120"/>
                  <a:ext cx="0" cy="64008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E3438B32-1F22-7B13-48DD-218C622EAA21}"/>
                </a:ext>
              </a:extLst>
            </p:cNvPr>
            <p:cNvSpPr txBox="1"/>
            <p:nvPr/>
          </p:nvSpPr>
          <p:spPr>
            <a:xfrm>
              <a:off x="3507377" y="1946365"/>
              <a:ext cx="2235342" cy="881676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algn="l"/>
              <a:r>
                <a:rPr lang="en-US" sz="1400" dirty="0" err="1"/>
                <a:t>Imetelstat</a:t>
              </a:r>
              <a:r>
                <a:rPr lang="en-US" sz="1400" dirty="0"/>
                <a:t> N = 208</a:t>
              </a:r>
              <a:br>
                <a:rPr lang="en-US" sz="1400" dirty="0"/>
              </a:br>
              <a:r>
                <a:rPr lang="en-US" sz="1400" b="1" i="1" dirty="0"/>
                <a:t>P</a:t>
              </a:r>
              <a:r>
                <a:rPr lang="en-US" sz="1400" b="1" dirty="0"/>
                <a:t> value: .009</a:t>
              </a:r>
              <a:br>
                <a:rPr lang="en-US" sz="1400" dirty="0"/>
              </a:br>
              <a:r>
                <a:rPr lang="en-US" sz="1400" dirty="0"/>
                <a:t>Pearson correlation</a:t>
              </a:r>
              <a:br>
                <a:rPr lang="en-US" sz="1400" dirty="0"/>
              </a:br>
              <a:r>
                <a:rPr lang="en-US" sz="1400" dirty="0"/>
                <a:t>coefficient: -0.179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D7FAD63-F484-3CCE-C43A-DA8AB4FA2470}"/>
                </a:ext>
              </a:extLst>
            </p:cNvPr>
            <p:cNvSpPr txBox="1"/>
            <p:nvPr/>
          </p:nvSpPr>
          <p:spPr>
            <a:xfrm>
              <a:off x="2353491" y="5593080"/>
              <a:ext cx="428897" cy="200298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/>
                <a:t>-100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7E1CDB6-BF4E-5C42-ED35-20F992753DAC}"/>
                </a:ext>
              </a:extLst>
            </p:cNvPr>
            <p:cNvSpPr txBox="1"/>
            <p:nvPr/>
          </p:nvSpPr>
          <p:spPr>
            <a:xfrm>
              <a:off x="2744941" y="5593080"/>
              <a:ext cx="428897" cy="200298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/>
                <a:t>-80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27DE8F9-848D-79BE-2F0E-ED70A0DB7E94}"/>
                </a:ext>
              </a:extLst>
            </p:cNvPr>
            <p:cNvSpPr txBox="1"/>
            <p:nvPr/>
          </p:nvSpPr>
          <p:spPr>
            <a:xfrm>
              <a:off x="3136391" y="5593080"/>
              <a:ext cx="428897" cy="200298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/>
                <a:t>-60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AB8A52A-CDD2-5C00-1CFC-4FBE0CA8F2F9}"/>
                </a:ext>
              </a:extLst>
            </p:cNvPr>
            <p:cNvSpPr txBox="1"/>
            <p:nvPr/>
          </p:nvSpPr>
          <p:spPr>
            <a:xfrm>
              <a:off x="3527841" y="5593080"/>
              <a:ext cx="428897" cy="200298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/>
                <a:t>-40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E7B793C-1D26-0E88-B2F9-379A9D12C16C}"/>
                </a:ext>
              </a:extLst>
            </p:cNvPr>
            <p:cNvSpPr txBox="1"/>
            <p:nvPr/>
          </p:nvSpPr>
          <p:spPr>
            <a:xfrm>
              <a:off x="3919291" y="5593080"/>
              <a:ext cx="428897" cy="200298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/>
                <a:t>-20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8A46A8D-3A33-E8C7-D4B7-B1802D2D1367}"/>
                </a:ext>
              </a:extLst>
            </p:cNvPr>
            <p:cNvSpPr txBox="1"/>
            <p:nvPr/>
          </p:nvSpPr>
          <p:spPr>
            <a:xfrm>
              <a:off x="4310741" y="5593080"/>
              <a:ext cx="428897" cy="200298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/>
              <a:r>
                <a:rPr lang="en-US" sz="1200" dirty="0"/>
                <a:t>0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ECDBC9D-D8F1-66F5-BAE6-33DD0BF39968}"/>
                </a:ext>
              </a:extLst>
            </p:cNvPr>
            <p:cNvSpPr txBox="1"/>
            <p:nvPr/>
          </p:nvSpPr>
          <p:spPr>
            <a:xfrm>
              <a:off x="2050869" y="1963783"/>
              <a:ext cx="333536" cy="200298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r"/>
              <a:r>
                <a:rPr lang="en-US" sz="1600" dirty="0"/>
                <a:t>10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5C1DA5AD-3E2F-D7C5-767C-656E6A96EDE1}"/>
                </a:ext>
              </a:extLst>
            </p:cNvPr>
            <p:cNvSpPr txBox="1"/>
            <p:nvPr/>
          </p:nvSpPr>
          <p:spPr>
            <a:xfrm>
              <a:off x="2050869" y="2510246"/>
              <a:ext cx="333536" cy="200298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r"/>
              <a:r>
                <a:rPr lang="en-US" sz="1600" dirty="0"/>
                <a:t>8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9F3214F-492B-2CE9-7DCE-A54CD7F27889}"/>
                </a:ext>
              </a:extLst>
            </p:cNvPr>
            <p:cNvSpPr txBox="1"/>
            <p:nvPr/>
          </p:nvSpPr>
          <p:spPr>
            <a:xfrm>
              <a:off x="2050869" y="3056709"/>
              <a:ext cx="333536" cy="200298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r"/>
              <a:r>
                <a:rPr lang="en-US" sz="1600" dirty="0"/>
                <a:t>6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906273E-8D90-B76C-5593-9D18C94B8A38}"/>
                </a:ext>
              </a:extLst>
            </p:cNvPr>
            <p:cNvSpPr txBox="1"/>
            <p:nvPr/>
          </p:nvSpPr>
          <p:spPr>
            <a:xfrm>
              <a:off x="2050869" y="3603172"/>
              <a:ext cx="333536" cy="200298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r"/>
              <a:r>
                <a:rPr lang="en-US" sz="1600" dirty="0"/>
                <a:t>4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4BD15FD-59E0-C003-8810-B9AE351E3E14}"/>
                </a:ext>
              </a:extLst>
            </p:cNvPr>
            <p:cNvSpPr txBox="1"/>
            <p:nvPr/>
          </p:nvSpPr>
          <p:spPr>
            <a:xfrm>
              <a:off x="2050869" y="4149635"/>
              <a:ext cx="333536" cy="200298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r"/>
              <a:r>
                <a:rPr lang="en-US" sz="1600" dirty="0"/>
                <a:t>2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397FEE0-223B-4E8B-4816-456EDE959389}"/>
                </a:ext>
              </a:extLst>
            </p:cNvPr>
            <p:cNvSpPr txBox="1"/>
            <p:nvPr/>
          </p:nvSpPr>
          <p:spPr>
            <a:xfrm>
              <a:off x="2050869" y="4696098"/>
              <a:ext cx="333536" cy="200298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r"/>
              <a:r>
                <a:rPr lang="en-US" sz="1600" dirty="0"/>
                <a:t>0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41AC4FBB-B45C-0279-DBCE-BABBE8FD4D75}"/>
                </a:ext>
              </a:extLst>
            </p:cNvPr>
            <p:cNvSpPr txBox="1"/>
            <p:nvPr/>
          </p:nvSpPr>
          <p:spPr>
            <a:xfrm>
              <a:off x="2050869" y="5242560"/>
              <a:ext cx="333536" cy="200298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r"/>
              <a:r>
                <a:rPr lang="en-US" sz="1600" dirty="0"/>
                <a:t>-2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B46BFBF-BD8E-C140-B480-663F0A0D87CB}"/>
                </a:ext>
              </a:extLst>
            </p:cNvPr>
            <p:cNvSpPr txBox="1"/>
            <p:nvPr/>
          </p:nvSpPr>
          <p:spPr>
            <a:xfrm rot="16200000">
              <a:off x="166992" y="3485607"/>
              <a:ext cx="3317963" cy="461554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</a:pPr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oppins Medium" pitchFamily="2" charset="77"/>
                  <a:cs typeface="Poppins Medium" pitchFamily="2" charset="77"/>
                </a:rPr>
                <a:t>Maximum change in Hb from pretreatment, g/dL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4F30C3A9-7F1F-F195-C3D0-589F4AC3F82A}"/>
                </a:ext>
              </a:extLst>
            </p:cNvPr>
            <p:cNvSpPr txBox="1"/>
            <p:nvPr/>
          </p:nvSpPr>
          <p:spPr>
            <a:xfrm>
              <a:off x="1706883" y="5854318"/>
              <a:ext cx="3563980" cy="289558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</a:pPr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oppins Medium" pitchFamily="2" charset="77"/>
                  <a:cs typeface="Poppins Medium" pitchFamily="2" charset="77"/>
                </a:rPr>
                <a:t>Maximum reduction in platelets, %</a:t>
              </a:r>
            </a:p>
          </p:txBody>
        </p:sp>
        <p:grpSp>
          <p:nvGrpSpPr>
            <p:cNvPr id="10700" name="Group 10699">
              <a:extLst>
                <a:ext uri="{FF2B5EF4-FFF2-40B4-BE49-F238E27FC236}">
                  <a16:creationId xmlns:a16="http://schemas.microsoft.com/office/drawing/2014/main" id="{0ACD6133-0883-A1B4-11C7-0A76F239EF9E}"/>
                </a:ext>
              </a:extLst>
            </p:cNvPr>
            <p:cNvGrpSpPr/>
            <p:nvPr/>
          </p:nvGrpSpPr>
          <p:grpSpPr>
            <a:xfrm>
              <a:off x="2577484" y="2246328"/>
              <a:ext cx="1918607" cy="3191782"/>
              <a:chOff x="2577484" y="2246328"/>
              <a:chExt cx="1918607" cy="3191782"/>
            </a:xfrm>
          </p:grpSpPr>
          <p:sp>
            <p:nvSpPr>
              <p:cNvPr id="10486" name="Oval 10485">
                <a:extLst>
                  <a:ext uri="{FF2B5EF4-FFF2-40B4-BE49-F238E27FC236}">
                    <a16:creationId xmlns:a16="http://schemas.microsoft.com/office/drawing/2014/main" id="{2A239FC5-7814-4AE8-3D5C-0187E98E0C3F}"/>
                  </a:ext>
                </a:extLst>
              </p:cNvPr>
              <p:cNvSpPr/>
              <p:nvPr/>
            </p:nvSpPr>
            <p:spPr>
              <a:xfrm>
                <a:off x="2958484" y="224632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91" name="Oval 10490">
                <a:extLst>
                  <a:ext uri="{FF2B5EF4-FFF2-40B4-BE49-F238E27FC236}">
                    <a16:creationId xmlns:a16="http://schemas.microsoft.com/office/drawing/2014/main" id="{517B2845-1B12-8A59-6C19-64BD8EAE96FD}"/>
                  </a:ext>
                </a:extLst>
              </p:cNvPr>
              <p:cNvSpPr/>
              <p:nvPr/>
            </p:nvSpPr>
            <p:spPr>
              <a:xfrm>
                <a:off x="2758459" y="263050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92" name="Oval 10491">
                <a:extLst>
                  <a:ext uri="{FF2B5EF4-FFF2-40B4-BE49-F238E27FC236}">
                    <a16:creationId xmlns:a16="http://schemas.microsoft.com/office/drawing/2014/main" id="{6F3B8050-83F8-6A45-04C0-2C4C553C1028}"/>
                  </a:ext>
                </a:extLst>
              </p:cNvPr>
              <p:cNvSpPr/>
              <p:nvPr/>
            </p:nvSpPr>
            <p:spPr>
              <a:xfrm>
                <a:off x="2612409" y="289085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93" name="Oval 10492">
                <a:extLst>
                  <a:ext uri="{FF2B5EF4-FFF2-40B4-BE49-F238E27FC236}">
                    <a16:creationId xmlns:a16="http://schemas.microsoft.com/office/drawing/2014/main" id="{FF78BA20-F2C1-BD62-286A-D8C521F380B7}"/>
                  </a:ext>
                </a:extLst>
              </p:cNvPr>
              <p:cNvSpPr/>
              <p:nvPr/>
            </p:nvSpPr>
            <p:spPr>
              <a:xfrm>
                <a:off x="2828309" y="283370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94" name="Oval 10493">
                <a:extLst>
                  <a:ext uri="{FF2B5EF4-FFF2-40B4-BE49-F238E27FC236}">
                    <a16:creationId xmlns:a16="http://schemas.microsoft.com/office/drawing/2014/main" id="{75F3D54F-C850-0F3A-B958-C3DE5B2C4EB7}"/>
                  </a:ext>
                </a:extLst>
              </p:cNvPr>
              <p:cNvSpPr/>
              <p:nvPr/>
            </p:nvSpPr>
            <p:spPr>
              <a:xfrm>
                <a:off x="3241059" y="288767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95" name="Oval 10494">
                <a:extLst>
                  <a:ext uri="{FF2B5EF4-FFF2-40B4-BE49-F238E27FC236}">
                    <a16:creationId xmlns:a16="http://schemas.microsoft.com/office/drawing/2014/main" id="{CEFEE878-05FE-4F7E-D862-259783622C7D}"/>
                  </a:ext>
                </a:extLst>
              </p:cNvPr>
              <p:cNvSpPr/>
              <p:nvPr/>
            </p:nvSpPr>
            <p:spPr>
              <a:xfrm>
                <a:off x="3355359" y="287815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96" name="Oval 10495">
                <a:extLst>
                  <a:ext uri="{FF2B5EF4-FFF2-40B4-BE49-F238E27FC236}">
                    <a16:creationId xmlns:a16="http://schemas.microsoft.com/office/drawing/2014/main" id="{63D3C8ED-C17B-0E24-765A-8CAEC03EB9EE}"/>
                  </a:ext>
                </a:extLst>
              </p:cNvPr>
              <p:cNvSpPr/>
              <p:nvPr/>
            </p:nvSpPr>
            <p:spPr>
              <a:xfrm>
                <a:off x="2910859" y="288767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97" name="Oval 10496">
                <a:extLst>
                  <a:ext uri="{FF2B5EF4-FFF2-40B4-BE49-F238E27FC236}">
                    <a16:creationId xmlns:a16="http://schemas.microsoft.com/office/drawing/2014/main" id="{EDAC94A9-742D-0BA0-AE6A-3C78E0686957}"/>
                  </a:ext>
                </a:extLst>
              </p:cNvPr>
              <p:cNvSpPr/>
              <p:nvPr/>
            </p:nvSpPr>
            <p:spPr>
              <a:xfrm>
                <a:off x="2787034" y="291625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98" name="Oval 10497">
                <a:extLst>
                  <a:ext uri="{FF2B5EF4-FFF2-40B4-BE49-F238E27FC236}">
                    <a16:creationId xmlns:a16="http://schemas.microsoft.com/office/drawing/2014/main" id="{9E6A6435-9AFC-DD44-C99A-15CA64FA386D}"/>
                  </a:ext>
                </a:extLst>
              </p:cNvPr>
              <p:cNvSpPr/>
              <p:nvPr/>
            </p:nvSpPr>
            <p:spPr>
              <a:xfrm>
                <a:off x="2821959" y="290672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499" name="Oval 10498">
                <a:extLst>
                  <a:ext uri="{FF2B5EF4-FFF2-40B4-BE49-F238E27FC236}">
                    <a16:creationId xmlns:a16="http://schemas.microsoft.com/office/drawing/2014/main" id="{061E27A2-FA55-6792-5141-24399DFBF785}"/>
                  </a:ext>
                </a:extLst>
              </p:cNvPr>
              <p:cNvSpPr/>
              <p:nvPr/>
            </p:nvSpPr>
            <p:spPr>
              <a:xfrm>
                <a:off x="3402984" y="317660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00" name="Oval 10499">
                <a:extLst>
                  <a:ext uri="{FF2B5EF4-FFF2-40B4-BE49-F238E27FC236}">
                    <a16:creationId xmlns:a16="http://schemas.microsoft.com/office/drawing/2014/main" id="{C22982D8-82C2-A3B5-1E61-FBF8CF28E3E5}"/>
                  </a:ext>
                </a:extLst>
              </p:cNvPr>
              <p:cNvSpPr/>
              <p:nvPr/>
            </p:nvSpPr>
            <p:spPr>
              <a:xfrm>
                <a:off x="3453784" y="331630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01" name="Oval 10500">
                <a:extLst>
                  <a:ext uri="{FF2B5EF4-FFF2-40B4-BE49-F238E27FC236}">
                    <a16:creationId xmlns:a16="http://schemas.microsoft.com/office/drawing/2014/main" id="{6FA9D84A-8AC7-D1D7-58C0-65ECC80FEC48}"/>
                  </a:ext>
                </a:extLst>
              </p:cNvPr>
              <p:cNvSpPr/>
              <p:nvPr/>
            </p:nvSpPr>
            <p:spPr>
              <a:xfrm>
                <a:off x="3488709" y="339567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02" name="Oval 10501">
                <a:extLst>
                  <a:ext uri="{FF2B5EF4-FFF2-40B4-BE49-F238E27FC236}">
                    <a16:creationId xmlns:a16="http://schemas.microsoft.com/office/drawing/2014/main" id="{A682703E-BEA6-AB46-74A9-BA4441EFFB78}"/>
                  </a:ext>
                </a:extLst>
              </p:cNvPr>
              <p:cNvSpPr/>
              <p:nvPr/>
            </p:nvSpPr>
            <p:spPr>
              <a:xfrm>
                <a:off x="3593484" y="337980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03" name="Oval 10502">
                <a:extLst>
                  <a:ext uri="{FF2B5EF4-FFF2-40B4-BE49-F238E27FC236}">
                    <a16:creationId xmlns:a16="http://schemas.microsoft.com/office/drawing/2014/main" id="{C43FF836-9818-862E-A5B7-F3B24A263A53}"/>
                  </a:ext>
                </a:extLst>
              </p:cNvPr>
              <p:cNvSpPr/>
              <p:nvPr/>
            </p:nvSpPr>
            <p:spPr>
              <a:xfrm>
                <a:off x="3863359" y="358300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04" name="Oval 10503">
                <a:extLst>
                  <a:ext uri="{FF2B5EF4-FFF2-40B4-BE49-F238E27FC236}">
                    <a16:creationId xmlns:a16="http://schemas.microsoft.com/office/drawing/2014/main" id="{63EFFDE8-3AA5-59B8-BA1F-AD5FEBCFE12E}"/>
                  </a:ext>
                </a:extLst>
              </p:cNvPr>
              <p:cNvSpPr/>
              <p:nvPr/>
            </p:nvSpPr>
            <p:spPr>
              <a:xfrm>
                <a:off x="4015759" y="359570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05" name="Oval 10504">
                <a:extLst>
                  <a:ext uri="{FF2B5EF4-FFF2-40B4-BE49-F238E27FC236}">
                    <a16:creationId xmlns:a16="http://schemas.microsoft.com/office/drawing/2014/main" id="{0CF26E3D-B40C-DC34-CFD7-FB0FA49C2BD3}"/>
                  </a:ext>
                </a:extLst>
              </p:cNvPr>
              <p:cNvSpPr/>
              <p:nvPr/>
            </p:nvSpPr>
            <p:spPr>
              <a:xfrm>
                <a:off x="2621934" y="311945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06" name="Oval 10505">
                <a:extLst>
                  <a:ext uri="{FF2B5EF4-FFF2-40B4-BE49-F238E27FC236}">
                    <a16:creationId xmlns:a16="http://schemas.microsoft.com/office/drawing/2014/main" id="{F8793195-5F34-CB8D-3645-E94D74639BB0}"/>
                  </a:ext>
                </a:extLst>
              </p:cNvPr>
              <p:cNvSpPr/>
              <p:nvPr/>
            </p:nvSpPr>
            <p:spPr>
              <a:xfrm>
                <a:off x="2828309" y="306547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07" name="Oval 10506">
                <a:extLst>
                  <a:ext uri="{FF2B5EF4-FFF2-40B4-BE49-F238E27FC236}">
                    <a16:creationId xmlns:a16="http://schemas.microsoft.com/office/drawing/2014/main" id="{E8ABA9FC-C745-F453-8892-BC7E4EB8E464}"/>
                  </a:ext>
                </a:extLst>
              </p:cNvPr>
              <p:cNvSpPr/>
              <p:nvPr/>
            </p:nvSpPr>
            <p:spPr>
              <a:xfrm>
                <a:off x="2891809" y="313532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08" name="Oval 10507">
                <a:extLst>
                  <a:ext uri="{FF2B5EF4-FFF2-40B4-BE49-F238E27FC236}">
                    <a16:creationId xmlns:a16="http://schemas.microsoft.com/office/drawing/2014/main" id="{615B09FD-7278-EA4B-8ED0-25FD983CAD17}"/>
                  </a:ext>
                </a:extLst>
              </p:cNvPr>
              <p:cNvSpPr/>
              <p:nvPr/>
            </p:nvSpPr>
            <p:spPr>
              <a:xfrm>
                <a:off x="2987059" y="313215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09" name="Oval 10508">
                <a:extLst>
                  <a:ext uri="{FF2B5EF4-FFF2-40B4-BE49-F238E27FC236}">
                    <a16:creationId xmlns:a16="http://schemas.microsoft.com/office/drawing/2014/main" id="{C135B311-74C9-8C9C-EFC9-049A533F01E2}"/>
                  </a:ext>
                </a:extLst>
              </p:cNvPr>
              <p:cNvSpPr/>
              <p:nvPr/>
            </p:nvSpPr>
            <p:spPr>
              <a:xfrm>
                <a:off x="3101359" y="323375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10" name="Oval 10509">
                <a:extLst>
                  <a:ext uri="{FF2B5EF4-FFF2-40B4-BE49-F238E27FC236}">
                    <a16:creationId xmlns:a16="http://schemas.microsoft.com/office/drawing/2014/main" id="{97920C85-ED1B-A7D5-2A40-B62EA6D61822}"/>
                  </a:ext>
                </a:extLst>
              </p:cNvPr>
              <p:cNvSpPr/>
              <p:nvPr/>
            </p:nvSpPr>
            <p:spPr>
              <a:xfrm>
                <a:off x="3206134" y="326550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11" name="Oval 10510">
                <a:extLst>
                  <a:ext uri="{FF2B5EF4-FFF2-40B4-BE49-F238E27FC236}">
                    <a16:creationId xmlns:a16="http://schemas.microsoft.com/office/drawing/2014/main" id="{6C0CF428-13D9-766E-2437-6D273E41D899}"/>
                  </a:ext>
                </a:extLst>
              </p:cNvPr>
              <p:cNvSpPr/>
              <p:nvPr/>
            </p:nvSpPr>
            <p:spPr>
              <a:xfrm>
                <a:off x="3320434" y="334170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12" name="Oval 10511">
                <a:extLst>
                  <a:ext uri="{FF2B5EF4-FFF2-40B4-BE49-F238E27FC236}">
                    <a16:creationId xmlns:a16="http://schemas.microsoft.com/office/drawing/2014/main" id="{94A83DBA-B4A6-2E4D-1287-B0486CBFA31E}"/>
                  </a:ext>
                </a:extLst>
              </p:cNvPr>
              <p:cNvSpPr/>
              <p:nvPr/>
            </p:nvSpPr>
            <p:spPr>
              <a:xfrm>
                <a:off x="3177559" y="334170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13" name="Oval 10512">
                <a:extLst>
                  <a:ext uri="{FF2B5EF4-FFF2-40B4-BE49-F238E27FC236}">
                    <a16:creationId xmlns:a16="http://schemas.microsoft.com/office/drawing/2014/main" id="{8D320BF7-1379-465F-C92F-1F382C5594F8}"/>
                  </a:ext>
                </a:extLst>
              </p:cNvPr>
              <p:cNvSpPr/>
              <p:nvPr/>
            </p:nvSpPr>
            <p:spPr>
              <a:xfrm>
                <a:off x="3758584" y="380842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14" name="Oval 10513">
                <a:extLst>
                  <a:ext uri="{FF2B5EF4-FFF2-40B4-BE49-F238E27FC236}">
                    <a16:creationId xmlns:a16="http://schemas.microsoft.com/office/drawing/2014/main" id="{A3838B1C-0761-28B6-7B3A-B74F35777C9A}"/>
                  </a:ext>
                </a:extLst>
              </p:cNvPr>
              <p:cNvSpPr/>
              <p:nvPr/>
            </p:nvSpPr>
            <p:spPr>
              <a:xfrm>
                <a:off x="2701309" y="317660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15" name="Oval 10514">
                <a:extLst>
                  <a:ext uri="{FF2B5EF4-FFF2-40B4-BE49-F238E27FC236}">
                    <a16:creationId xmlns:a16="http://schemas.microsoft.com/office/drawing/2014/main" id="{9D9F3FBE-D28C-F9AB-C19D-FAAC27FD5645}"/>
                  </a:ext>
                </a:extLst>
              </p:cNvPr>
              <p:cNvSpPr/>
              <p:nvPr/>
            </p:nvSpPr>
            <p:spPr>
              <a:xfrm>
                <a:off x="2939434" y="325915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16" name="Oval 10515">
                <a:extLst>
                  <a:ext uri="{FF2B5EF4-FFF2-40B4-BE49-F238E27FC236}">
                    <a16:creationId xmlns:a16="http://schemas.microsoft.com/office/drawing/2014/main" id="{2A12C881-CCD1-B0D7-0F71-9B35F9140CA3}"/>
                  </a:ext>
                </a:extLst>
              </p:cNvPr>
              <p:cNvSpPr/>
              <p:nvPr/>
            </p:nvSpPr>
            <p:spPr>
              <a:xfrm>
                <a:off x="2806084" y="324327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17" name="Oval 10516">
                <a:extLst>
                  <a:ext uri="{FF2B5EF4-FFF2-40B4-BE49-F238E27FC236}">
                    <a16:creationId xmlns:a16="http://schemas.microsoft.com/office/drawing/2014/main" id="{92A1EB94-C7E2-5599-992B-D6EAED78AE26}"/>
                  </a:ext>
                </a:extLst>
              </p:cNvPr>
              <p:cNvSpPr/>
              <p:nvPr/>
            </p:nvSpPr>
            <p:spPr>
              <a:xfrm>
                <a:off x="2748934" y="326550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18" name="Oval 10517">
                <a:extLst>
                  <a:ext uri="{FF2B5EF4-FFF2-40B4-BE49-F238E27FC236}">
                    <a16:creationId xmlns:a16="http://schemas.microsoft.com/office/drawing/2014/main" id="{E9315DE6-AE18-818D-5FA5-ABB0756636ED}"/>
                  </a:ext>
                </a:extLst>
              </p:cNvPr>
              <p:cNvSpPr/>
              <p:nvPr/>
            </p:nvSpPr>
            <p:spPr>
              <a:xfrm>
                <a:off x="3129934" y="348775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19" name="Oval 10518">
                <a:extLst>
                  <a:ext uri="{FF2B5EF4-FFF2-40B4-BE49-F238E27FC236}">
                    <a16:creationId xmlns:a16="http://schemas.microsoft.com/office/drawing/2014/main" id="{7DC8071E-24FD-7454-777E-019F091D526E}"/>
                  </a:ext>
                </a:extLst>
              </p:cNvPr>
              <p:cNvSpPr/>
              <p:nvPr/>
            </p:nvSpPr>
            <p:spPr>
              <a:xfrm>
                <a:off x="3304559" y="349410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20" name="Oval 10519">
                <a:extLst>
                  <a:ext uri="{FF2B5EF4-FFF2-40B4-BE49-F238E27FC236}">
                    <a16:creationId xmlns:a16="http://schemas.microsoft.com/office/drawing/2014/main" id="{F204C0F1-81EB-46AC-FE34-D53B9B8FD3B0}"/>
                  </a:ext>
                </a:extLst>
              </p:cNvPr>
              <p:cNvSpPr/>
              <p:nvPr/>
            </p:nvSpPr>
            <p:spPr>
              <a:xfrm>
                <a:off x="3212484" y="351315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21" name="Oval 10520">
                <a:extLst>
                  <a:ext uri="{FF2B5EF4-FFF2-40B4-BE49-F238E27FC236}">
                    <a16:creationId xmlns:a16="http://schemas.microsoft.com/office/drawing/2014/main" id="{6D9A98E4-B941-79D4-90C4-2763B39FA7E3}"/>
                  </a:ext>
                </a:extLst>
              </p:cNvPr>
              <p:cNvSpPr/>
              <p:nvPr/>
            </p:nvSpPr>
            <p:spPr>
              <a:xfrm>
                <a:off x="4196734" y="412910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22" name="Oval 10521">
                <a:extLst>
                  <a:ext uri="{FF2B5EF4-FFF2-40B4-BE49-F238E27FC236}">
                    <a16:creationId xmlns:a16="http://schemas.microsoft.com/office/drawing/2014/main" id="{4F84C9AB-2C9B-1F53-9D7D-C46D301F0749}"/>
                  </a:ext>
                </a:extLst>
              </p:cNvPr>
              <p:cNvSpPr/>
              <p:nvPr/>
            </p:nvSpPr>
            <p:spPr>
              <a:xfrm>
                <a:off x="2599709" y="348140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23" name="Oval 10522">
                <a:extLst>
                  <a:ext uri="{FF2B5EF4-FFF2-40B4-BE49-F238E27FC236}">
                    <a16:creationId xmlns:a16="http://schemas.microsoft.com/office/drawing/2014/main" id="{8E70A3E4-840C-1558-8241-FCBC690D1D25}"/>
                  </a:ext>
                </a:extLst>
              </p:cNvPr>
              <p:cNvSpPr/>
              <p:nvPr/>
            </p:nvSpPr>
            <p:spPr>
              <a:xfrm>
                <a:off x="4434859" y="442437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24" name="Oval 10523">
                <a:extLst>
                  <a:ext uri="{FF2B5EF4-FFF2-40B4-BE49-F238E27FC236}">
                    <a16:creationId xmlns:a16="http://schemas.microsoft.com/office/drawing/2014/main" id="{0EC00CCC-02E6-1BD1-247E-2644E32808CF}"/>
                  </a:ext>
                </a:extLst>
              </p:cNvPr>
              <p:cNvSpPr/>
              <p:nvPr/>
            </p:nvSpPr>
            <p:spPr>
              <a:xfrm>
                <a:off x="2726709" y="351950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25" name="Oval 10524">
                <a:extLst>
                  <a:ext uri="{FF2B5EF4-FFF2-40B4-BE49-F238E27FC236}">
                    <a16:creationId xmlns:a16="http://schemas.microsoft.com/office/drawing/2014/main" id="{B1F4B4AC-B941-C33A-24DB-E6149C9001A8}"/>
                  </a:ext>
                </a:extLst>
              </p:cNvPr>
              <p:cNvSpPr/>
              <p:nvPr/>
            </p:nvSpPr>
            <p:spPr>
              <a:xfrm>
                <a:off x="2831484" y="351315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26" name="Oval 10525">
                <a:extLst>
                  <a:ext uri="{FF2B5EF4-FFF2-40B4-BE49-F238E27FC236}">
                    <a16:creationId xmlns:a16="http://schemas.microsoft.com/office/drawing/2014/main" id="{BEEAC569-A652-E6D0-DB2C-B408E6BC8BCF}"/>
                  </a:ext>
                </a:extLst>
              </p:cNvPr>
              <p:cNvSpPr/>
              <p:nvPr/>
            </p:nvSpPr>
            <p:spPr>
              <a:xfrm>
                <a:off x="3479184" y="362110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27" name="Oval 10526">
                <a:extLst>
                  <a:ext uri="{FF2B5EF4-FFF2-40B4-BE49-F238E27FC236}">
                    <a16:creationId xmlns:a16="http://schemas.microsoft.com/office/drawing/2014/main" id="{0638E4BD-C055-D64B-EEC2-699E515B4495}"/>
                  </a:ext>
                </a:extLst>
              </p:cNvPr>
              <p:cNvSpPr/>
              <p:nvPr/>
            </p:nvSpPr>
            <p:spPr>
              <a:xfrm>
                <a:off x="3075959" y="358617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28" name="Oval 10527">
                <a:extLst>
                  <a:ext uri="{FF2B5EF4-FFF2-40B4-BE49-F238E27FC236}">
                    <a16:creationId xmlns:a16="http://schemas.microsoft.com/office/drawing/2014/main" id="{145DC261-8CFD-646E-4748-5C3068A05294}"/>
                  </a:ext>
                </a:extLst>
              </p:cNvPr>
              <p:cNvSpPr/>
              <p:nvPr/>
            </p:nvSpPr>
            <p:spPr>
              <a:xfrm>
                <a:off x="3428384" y="383700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29" name="Oval 10528">
                <a:extLst>
                  <a:ext uri="{FF2B5EF4-FFF2-40B4-BE49-F238E27FC236}">
                    <a16:creationId xmlns:a16="http://schemas.microsoft.com/office/drawing/2014/main" id="{51D23639-6708-BB83-EBF1-6B7FDB434220}"/>
                  </a:ext>
                </a:extLst>
              </p:cNvPr>
              <p:cNvSpPr/>
              <p:nvPr/>
            </p:nvSpPr>
            <p:spPr>
              <a:xfrm>
                <a:off x="3298209" y="362745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30" name="Oval 10529">
                <a:extLst>
                  <a:ext uri="{FF2B5EF4-FFF2-40B4-BE49-F238E27FC236}">
                    <a16:creationId xmlns:a16="http://schemas.microsoft.com/office/drawing/2014/main" id="{0E88AC18-CA14-DF2B-AAFC-9FCFC8A00E5D}"/>
                  </a:ext>
                </a:extLst>
              </p:cNvPr>
              <p:cNvSpPr/>
              <p:nvPr/>
            </p:nvSpPr>
            <p:spPr>
              <a:xfrm>
                <a:off x="3085484" y="367190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31" name="Oval 10530">
                <a:extLst>
                  <a:ext uri="{FF2B5EF4-FFF2-40B4-BE49-F238E27FC236}">
                    <a16:creationId xmlns:a16="http://schemas.microsoft.com/office/drawing/2014/main" id="{2F2E77B0-15EA-B8FC-A2F8-71A5ADA168A5}"/>
                  </a:ext>
                </a:extLst>
              </p:cNvPr>
              <p:cNvSpPr/>
              <p:nvPr/>
            </p:nvSpPr>
            <p:spPr>
              <a:xfrm>
                <a:off x="3133109" y="365602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32" name="Oval 10531">
                <a:extLst>
                  <a:ext uri="{FF2B5EF4-FFF2-40B4-BE49-F238E27FC236}">
                    <a16:creationId xmlns:a16="http://schemas.microsoft.com/office/drawing/2014/main" id="{A1CD73A2-BACC-16E3-6CE8-4ADAB13D9CFC}"/>
                  </a:ext>
                </a:extLst>
              </p:cNvPr>
              <p:cNvSpPr/>
              <p:nvPr/>
            </p:nvSpPr>
            <p:spPr>
              <a:xfrm>
                <a:off x="3145809" y="368777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33" name="Oval 10532">
                <a:extLst>
                  <a:ext uri="{FF2B5EF4-FFF2-40B4-BE49-F238E27FC236}">
                    <a16:creationId xmlns:a16="http://schemas.microsoft.com/office/drawing/2014/main" id="{D2F71C79-0122-93BF-894E-60A75F12A89C}"/>
                  </a:ext>
                </a:extLst>
              </p:cNvPr>
              <p:cNvSpPr/>
              <p:nvPr/>
            </p:nvSpPr>
            <p:spPr>
              <a:xfrm>
                <a:off x="3183909" y="374492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34" name="Oval 10533">
                <a:extLst>
                  <a:ext uri="{FF2B5EF4-FFF2-40B4-BE49-F238E27FC236}">
                    <a16:creationId xmlns:a16="http://schemas.microsoft.com/office/drawing/2014/main" id="{74778ADD-A28D-2C34-3CCE-9C6BADEBD27B}"/>
                  </a:ext>
                </a:extLst>
              </p:cNvPr>
              <p:cNvSpPr/>
              <p:nvPr/>
            </p:nvSpPr>
            <p:spPr>
              <a:xfrm>
                <a:off x="3247409" y="368460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35" name="Oval 10534">
                <a:extLst>
                  <a:ext uri="{FF2B5EF4-FFF2-40B4-BE49-F238E27FC236}">
                    <a16:creationId xmlns:a16="http://schemas.microsoft.com/office/drawing/2014/main" id="{5B4618C8-27BB-ECF7-E6C8-2611D017A417}"/>
                  </a:ext>
                </a:extLst>
              </p:cNvPr>
              <p:cNvSpPr/>
              <p:nvPr/>
            </p:nvSpPr>
            <p:spPr>
              <a:xfrm>
                <a:off x="3231534" y="369730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36" name="Oval 10535">
                <a:extLst>
                  <a:ext uri="{FF2B5EF4-FFF2-40B4-BE49-F238E27FC236}">
                    <a16:creationId xmlns:a16="http://schemas.microsoft.com/office/drawing/2014/main" id="{EF16A3D7-E47B-04FE-7115-AF85E2631DCB}"/>
                  </a:ext>
                </a:extLst>
              </p:cNvPr>
              <p:cNvSpPr/>
              <p:nvPr/>
            </p:nvSpPr>
            <p:spPr>
              <a:xfrm>
                <a:off x="2685434" y="363380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37" name="Oval 10536">
                <a:extLst>
                  <a:ext uri="{FF2B5EF4-FFF2-40B4-BE49-F238E27FC236}">
                    <a16:creationId xmlns:a16="http://schemas.microsoft.com/office/drawing/2014/main" id="{78966962-1998-1A7E-698A-38CF2426997D}"/>
                  </a:ext>
                </a:extLst>
              </p:cNvPr>
              <p:cNvSpPr/>
              <p:nvPr/>
            </p:nvSpPr>
            <p:spPr>
              <a:xfrm>
                <a:off x="2942609" y="362745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38" name="Oval 10537">
                <a:extLst>
                  <a:ext uri="{FF2B5EF4-FFF2-40B4-BE49-F238E27FC236}">
                    <a16:creationId xmlns:a16="http://schemas.microsoft.com/office/drawing/2014/main" id="{9B821838-EDF2-B2D1-C97A-56227CA33572}"/>
                  </a:ext>
                </a:extLst>
              </p:cNvPr>
              <p:cNvSpPr/>
              <p:nvPr/>
            </p:nvSpPr>
            <p:spPr>
              <a:xfrm>
                <a:off x="2847359" y="362427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39" name="Oval 10538">
                <a:extLst>
                  <a:ext uri="{FF2B5EF4-FFF2-40B4-BE49-F238E27FC236}">
                    <a16:creationId xmlns:a16="http://schemas.microsoft.com/office/drawing/2014/main" id="{662B6C79-5F95-CAA0-DE09-EA42747F6BE8}"/>
                  </a:ext>
                </a:extLst>
              </p:cNvPr>
              <p:cNvSpPr/>
              <p:nvPr/>
            </p:nvSpPr>
            <p:spPr>
              <a:xfrm>
                <a:off x="2990234" y="378302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40" name="Oval 10539">
                <a:extLst>
                  <a:ext uri="{FF2B5EF4-FFF2-40B4-BE49-F238E27FC236}">
                    <a16:creationId xmlns:a16="http://schemas.microsoft.com/office/drawing/2014/main" id="{5597F91D-EA86-755A-ABF3-BDAB605E98F0}"/>
                  </a:ext>
                </a:extLst>
              </p:cNvPr>
              <p:cNvSpPr/>
              <p:nvPr/>
            </p:nvSpPr>
            <p:spPr>
              <a:xfrm>
                <a:off x="2920384" y="366872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41" name="Oval 10540">
                <a:extLst>
                  <a:ext uri="{FF2B5EF4-FFF2-40B4-BE49-F238E27FC236}">
                    <a16:creationId xmlns:a16="http://schemas.microsoft.com/office/drawing/2014/main" id="{FF22A4A7-B6F3-BF5A-FA4A-32E53D1A02D7}"/>
                  </a:ext>
                </a:extLst>
              </p:cNvPr>
              <p:cNvSpPr/>
              <p:nvPr/>
            </p:nvSpPr>
            <p:spPr>
              <a:xfrm>
                <a:off x="3625234" y="412275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42" name="Oval 10541">
                <a:extLst>
                  <a:ext uri="{FF2B5EF4-FFF2-40B4-BE49-F238E27FC236}">
                    <a16:creationId xmlns:a16="http://schemas.microsoft.com/office/drawing/2014/main" id="{59AA43F0-4CD8-2205-B6DE-113EDC681B3B}"/>
                  </a:ext>
                </a:extLst>
              </p:cNvPr>
              <p:cNvSpPr/>
              <p:nvPr/>
            </p:nvSpPr>
            <p:spPr>
              <a:xfrm>
                <a:off x="3650634" y="405607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43" name="Oval 10542">
                <a:extLst>
                  <a:ext uri="{FF2B5EF4-FFF2-40B4-BE49-F238E27FC236}">
                    <a16:creationId xmlns:a16="http://schemas.microsoft.com/office/drawing/2014/main" id="{2E8844F0-0C09-EA1E-5604-3EE47CB4DE54}"/>
                  </a:ext>
                </a:extLst>
              </p:cNvPr>
              <p:cNvSpPr/>
              <p:nvPr/>
            </p:nvSpPr>
            <p:spPr>
              <a:xfrm>
                <a:off x="3917334" y="421800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44" name="Oval 10543">
                <a:extLst>
                  <a:ext uri="{FF2B5EF4-FFF2-40B4-BE49-F238E27FC236}">
                    <a16:creationId xmlns:a16="http://schemas.microsoft.com/office/drawing/2014/main" id="{212835A9-ED59-991D-45C5-E24443F07F7B}"/>
                  </a:ext>
                </a:extLst>
              </p:cNvPr>
              <p:cNvSpPr/>
              <p:nvPr/>
            </p:nvSpPr>
            <p:spPr>
              <a:xfrm>
                <a:off x="3647459" y="401480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45" name="Oval 10544">
                <a:extLst>
                  <a:ext uri="{FF2B5EF4-FFF2-40B4-BE49-F238E27FC236}">
                    <a16:creationId xmlns:a16="http://schemas.microsoft.com/office/drawing/2014/main" id="{F1B07053-6C70-EB72-2B22-E8BD99AB92B6}"/>
                  </a:ext>
                </a:extLst>
              </p:cNvPr>
              <p:cNvSpPr/>
              <p:nvPr/>
            </p:nvSpPr>
            <p:spPr>
              <a:xfrm>
                <a:off x="2866409" y="370365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46" name="Oval 10545">
                <a:extLst>
                  <a:ext uri="{FF2B5EF4-FFF2-40B4-BE49-F238E27FC236}">
                    <a16:creationId xmlns:a16="http://schemas.microsoft.com/office/drawing/2014/main" id="{562AA333-05B1-6CB1-2B3F-731A7C37BC3F}"/>
                  </a:ext>
                </a:extLst>
              </p:cNvPr>
              <p:cNvSpPr/>
              <p:nvPr/>
            </p:nvSpPr>
            <p:spPr>
              <a:xfrm>
                <a:off x="2936259" y="378302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47" name="Oval 10546">
                <a:extLst>
                  <a:ext uri="{FF2B5EF4-FFF2-40B4-BE49-F238E27FC236}">
                    <a16:creationId xmlns:a16="http://schemas.microsoft.com/office/drawing/2014/main" id="{DDD7E4E5-5599-087E-FBB7-CC3B35181FCB}"/>
                  </a:ext>
                </a:extLst>
              </p:cNvPr>
              <p:cNvSpPr/>
              <p:nvPr/>
            </p:nvSpPr>
            <p:spPr>
              <a:xfrm>
                <a:off x="2907684" y="371317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48" name="Oval 10547">
                <a:extLst>
                  <a:ext uri="{FF2B5EF4-FFF2-40B4-BE49-F238E27FC236}">
                    <a16:creationId xmlns:a16="http://schemas.microsoft.com/office/drawing/2014/main" id="{FC7DB1EE-C195-FF3A-985D-12F369A69DBF}"/>
                  </a:ext>
                </a:extLst>
              </p:cNvPr>
              <p:cNvSpPr/>
              <p:nvPr/>
            </p:nvSpPr>
            <p:spPr>
              <a:xfrm>
                <a:off x="3171209" y="388780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49" name="Oval 10548">
                <a:extLst>
                  <a:ext uri="{FF2B5EF4-FFF2-40B4-BE49-F238E27FC236}">
                    <a16:creationId xmlns:a16="http://schemas.microsoft.com/office/drawing/2014/main" id="{37447281-28FA-7B71-9033-7A42E0A7A1CA}"/>
                  </a:ext>
                </a:extLst>
              </p:cNvPr>
              <p:cNvSpPr/>
              <p:nvPr/>
            </p:nvSpPr>
            <p:spPr>
              <a:xfrm>
                <a:off x="3164859" y="397352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50" name="Oval 10549">
                <a:extLst>
                  <a:ext uri="{FF2B5EF4-FFF2-40B4-BE49-F238E27FC236}">
                    <a16:creationId xmlns:a16="http://schemas.microsoft.com/office/drawing/2014/main" id="{0DA7E90B-82E9-C0DE-FFCB-116D4C6711C1}"/>
                  </a:ext>
                </a:extLst>
              </p:cNvPr>
              <p:cNvSpPr/>
              <p:nvPr/>
            </p:nvSpPr>
            <p:spPr>
              <a:xfrm>
                <a:off x="3025159" y="389732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51" name="Oval 10550">
                <a:extLst>
                  <a:ext uri="{FF2B5EF4-FFF2-40B4-BE49-F238E27FC236}">
                    <a16:creationId xmlns:a16="http://schemas.microsoft.com/office/drawing/2014/main" id="{2AF4A602-89F1-BCD7-1A75-007857FE965B}"/>
                  </a:ext>
                </a:extLst>
              </p:cNvPr>
              <p:cNvSpPr/>
              <p:nvPr/>
            </p:nvSpPr>
            <p:spPr>
              <a:xfrm>
                <a:off x="3060084" y="400210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52" name="Oval 10551">
                <a:extLst>
                  <a:ext uri="{FF2B5EF4-FFF2-40B4-BE49-F238E27FC236}">
                    <a16:creationId xmlns:a16="http://schemas.microsoft.com/office/drawing/2014/main" id="{A24EAF3F-9F78-0FD3-9A52-8B1FF235ABF2}"/>
                  </a:ext>
                </a:extLst>
              </p:cNvPr>
              <p:cNvSpPr/>
              <p:nvPr/>
            </p:nvSpPr>
            <p:spPr>
              <a:xfrm>
                <a:off x="3047384" y="406877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53" name="Oval 10552">
                <a:extLst>
                  <a:ext uri="{FF2B5EF4-FFF2-40B4-BE49-F238E27FC236}">
                    <a16:creationId xmlns:a16="http://schemas.microsoft.com/office/drawing/2014/main" id="{269EDF35-B22E-38E5-8CBD-C99C9FEB78CD}"/>
                  </a:ext>
                </a:extLst>
              </p:cNvPr>
              <p:cNvSpPr/>
              <p:nvPr/>
            </p:nvSpPr>
            <p:spPr>
              <a:xfrm>
                <a:off x="2593359" y="383700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54" name="Oval 10553">
                <a:extLst>
                  <a:ext uri="{FF2B5EF4-FFF2-40B4-BE49-F238E27FC236}">
                    <a16:creationId xmlns:a16="http://schemas.microsoft.com/office/drawing/2014/main" id="{E0A82F34-F66E-FF83-BED7-68CA95DFAF21}"/>
                  </a:ext>
                </a:extLst>
              </p:cNvPr>
              <p:cNvSpPr/>
              <p:nvPr/>
            </p:nvSpPr>
            <p:spPr>
              <a:xfrm>
                <a:off x="2688609" y="385287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55" name="Oval 10554">
                <a:extLst>
                  <a:ext uri="{FF2B5EF4-FFF2-40B4-BE49-F238E27FC236}">
                    <a16:creationId xmlns:a16="http://schemas.microsoft.com/office/drawing/2014/main" id="{23362DD0-B084-458A-97A3-EC72D546FDBD}"/>
                  </a:ext>
                </a:extLst>
              </p:cNvPr>
              <p:cNvSpPr/>
              <p:nvPr/>
            </p:nvSpPr>
            <p:spPr>
              <a:xfrm>
                <a:off x="2663209" y="388145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56" name="Oval 10555">
                <a:extLst>
                  <a:ext uri="{FF2B5EF4-FFF2-40B4-BE49-F238E27FC236}">
                    <a16:creationId xmlns:a16="http://schemas.microsoft.com/office/drawing/2014/main" id="{61935733-8830-E51D-1FD2-F769858FE094}"/>
                  </a:ext>
                </a:extLst>
              </p:cNvPr>
              <p:cNvSpPr/>
              <p:nvPr/>
            </p:nvSpPr>
            <p:spPr>
              <a:xfrm>
                <a:off x="2793384" y="387192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57" name="Oval 10556">
                <a:extLst>
                  <a:ext uri="{FF2B5EF4-FFF2-40B4-BE49-F238E27FC236}">
                    <a16:creationId xmlns:a16="http://schemas.microsoft.com/office/drawing/2014/main" id="{DDA2299F-F39A-76CB-35B5-B95B009FB78B}"/>
                  </a:ext>
                </a:extLst>
              </p:cNvPr>
              <p:cNvSpPr/>
              <p:nvPr/>
            </p:nvSpPr>
            <p:spPr>
              <a:xfrm>
                <a:off x="2869584" y="383700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58" name="Oval 10557">
                <a:extLst>
                  <a:ext uri="{FF2B5EF4-FFF2-40B4-BE49-F238E27FC236}">
                    <a16:creationId xmlns:a16="http://schemas.microsoft.com/office/drawing/2014/main" id="{F6C8C204-752D-5217-366D-97890B9929E6}"/>
                  </a:ext>
                </a:extLst>
              </p:cNvPr>
              <p:cNvSpPr/>
              <p:nvPr/>
            </p:nvSpPr>
            <p:spPr>
              <a:xfrm>
                <a:off x="2920384" y="399257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59" name="Oval 10558">
                <a:extLst>
                  <a:ext uri="{FF2B5EF4-FFF2-40B4-BE49-F238E27FC236}">
                    <a16:creationId xmlns:a16="http://schemas.microsoft.com/office/drawing/2014/main" id="{57991423-9CD2-32E5-5216-10292871CAC7}"/>
                  </a:ext>
                </a:extLst>
              </p:cNvPr>
              <p:cNvSpPr/>
              <p:nvPr/>
            </p:nvSpPr>
            <p:spPr>
              <a:xfrm>
                <a:off x="2812434" y="397352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60" name="Oval 10559">
                <a:extLst>
                  <a:ext uri="{FF2B5EF4-FFF2-40B4-BE49-F238E27FC236}">
                    <a16:creationId xmlns:a16="http://schemas.microsoft.com/office/drawing/2014/main" id="{8956096A-BF3A-5D6E-EA49-2E63C66D7114}"/>
                  </a:ext>
                </a:extLst>
              </p:cNvPr>
              <p:cNvSpPr/>
              <p:nvPr/>
            </p:nvSpPr>
            <p:spPr>
              <a:xfrm>
                <a:off x="2844184" y="395130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61" name="Oval 10560">
                <a:extLst>
                  <a:ext uri="{FF2B5EF4-FFF2-40B4-BE49-F238E27FC236}">
                    <a16:creationId xmlns:a16="http://schemas.microsoft.com/office/drawing/2014/main" id="{90AC575D-23D9-6FE7-DB80-50AC27B0090F}"/>
                  </a:ext>
                </a:extLst>
              </p:cNvPr>
              <p:cNvSpPr/>
              <p:nvPr/>
            </p:nvSpPr>
            <p:spPr>
              <a:xfrm>
                <a:off x="2875934" y="394812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62" name="Oval 10561">
                <a:extLst>
                  <a:ext uri="{FF2B5EF4-FFF2-40B4-BE49-F238E27FC236}">
                    <a16:creationId xmlns:a16="http://schemas.microsoft.com/office/drawing/2014/main" id="{410851F1-D414-6F95-50C1-CEE7BA346286}"/>
                  </a:ext>
                </a:extLst>
              </p:cNvPr>
              <p:cNvSpPr/>
              <p:nvPr/>
            </p:nvSpPr>
            <p:spPr>
              <a:xfrm>
                <a:off x="3133109" y="416720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63" name="Oval 10562">
                <a:extLst>
                  <a:ext uri="{FF2B5EF4-FFF2-40B4-BE49-F238E27FC236}">
                    <a16:creationId xmlns:a16="http://schemas.microsoft.com/office/drawing/2014/main" id="{4A61682C-82AB-FD23-7C84-084867451D2C}"/>
                  </a:ext>
                </a:extLst>
              </p:cNvPr>
              <p:cNvSpPr/>
              <p:nvPr/>
            </p:nvSpPr>
            <p:spPr>
              <a:xfrm>
                <a:off x="3202959" y="413227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64" name="Oval 10563">
                <a:extLst>
                  <a:ext uri="{FF2B5EF4-FFF2-40B4-BE49-F238E27FC236}">
                    <a16:creationId xmlns:a16="http://schemas.microsoft.com/office/drawing/2014/main" id="{69F6743D-86F4-1AC7-FFAC-C97DAF862A92}"/>
                  </a:ext>
                </a:extLst>
              </p:cNvPr>
              <p:cNvSpPr/>
              <p:nvPr/>
            </p:nvSpPr>
            <p:spPr>
              <a:xfrm>
                <a:off x="3279159" y="408782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65" name="Oval 10564">
                <a:extLst>
                  <a:ext uri="{FF2B5EF4-FFF2-40B4-BE49-F238E27FC236}">
                    <a16:creationId xmlns:a16="http://schemas.microsoft.com/office/drawing/2014/main" id="{59C0E058-2344-720A-BD15-3E7D2CA0EEA1}"/>
                  </a:ext>
                </a:extLst>
              </p:cNvPr>
              <p:cNvSpPr/>
              <p:nvPr/>
            </p:nvSpPr>
            <p:spPr>
              <a:xfrm>
                <a:off x="3333134" y="410687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66" name="Oval 10565">
                <a:extLst>
                  <a:ext uri="{FF2B5EF4-FFF2-40B4-BE49-F238E27FC236}">
                    <a16:creationId xmlns:a16="http://schemas.microsoft.com/office/drawing/2014/main" id="{2BB44C4B-0007-6BC5-C220-5D3CF5A1B73A}"/>
                  </a:ext>
                </a:extLst>
              </p:cNvPr>
              <p:cNvSpPr/>
              <p:nvPr/>
            </p:nvSpPr>
            <p:spPr>
              <a:xfrm>
                <a:off x="3345834" y="414180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67" name="Oval 10566">
                <a:extLst>
                  <a:ext uri="{FF2B5EF4-FFF2-40B4-BE49-F238E27FC236}">
                    <a16:creationId xmlns:a16="http://schemas.microsoft.com/office/drawing/2014/main" id="{607206C8-FDAF-8EB9-8006-0A8CE5D976EE}"/>
                  </a:ext>
                </a:extLst>
              </p:cNvPr>
              <p:cNvSpPr/>
              <p:nvPr/>
            </p:nvSpPr>
            <p:spPr>
              <a:xfrm>
                <a:off x="3517284" y="429102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68" name="Oval 10567">
                <a:extLst>
                  <a:ext uri="{FF2B5EF4-FFF2-40B4-BE49-F238E27FC236}">
                    <a16:creationId xmlns:a16="http://schemas.microsoft.com/office/drawing/2014/main" id="{EFC23759-0496-0A30-5FD7-9CD2F23B54F2}"/>
                  </a:ext>
                </a:extLst>
              </p:cNvPr>
              <p:cNvSpPr/>
              <p:nvPr/>
            </p:nvSpPr>
            <p:spPr>
              <a:xfrm>
                <a:off x="3418859" y="406560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69" name="Oval 10568">
                <a:extLst>
                  <a:ext uri="{FF2B5EF4-FFF2-40B4-BE49-F238E27FC236}">
                    <a16:creationId xmlns:a16="http://schemas.microsoft.com/office/drawing/2014/main" id="{359A0739-EB00-F2F5-7D5C-6F1E1694DEE7}"/>
                  </a:ext>
                </a:extLst>
              </p:cNvPr>
              <p:cNvSpPr/>
              <p:nvPr/>
            </p:nvSpPr>
            <p:spPr>
              <a:xfrm>
                <a:off x="3409334" y="408782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70" name="Oval 10569">
                <a:extLst>
                  <a:ext uri="{FF2B5EF4-FFF2-40B4-BE49-F238E27FC236}">
                    <a16:creationId xmlns:a16="http://schemas.microsoft.com/office/drawing/2014/main" id="{DA47102A-C1CA-BE7B-E075-780FA31A3A4F}"/>
                  </a:ext>
                </a:extLst>
              </p:cNvPr>
              <p:cNvSpPr/>
              <p:nvPr/>
            </p:nvSpPr>
            <p:spPr>
              <a:xfrm>
                <a:off x="3717309" y="424022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71" name="Oval 10570">
                <a:extLst>
                  <a:ext uri="{FF2B5EF4-FFF2-40B4-BE49-F238E27FC236}">
                    <a16:creationId xmlns:a16="http://schemas.microsoft.com/office/drawing/2014/main" id="{BD085D7E-49E3-CA64-9379-B06C4833C11B}"/>
                  </a:ext>
                </a:extLst>
              </p:cNvPr>
              <p:cNvSpPr/>
              <p:nvPr/>
            </p:nvSpPr>
            <p:spPr>
              <a:xfrm>
                <a:off x="3701434" y="427515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72" name="Oval 10571">
                <a:extLst>
                  <a:ext uri="{FF2B5EF4-FFF2-40B4-BE49-F238E27FC236}">
                    <a16:creationId xmlns:a16="http://schemas.microsoft.com/office/drawing/2014/main" id="{D4F3130F-FA40-7CDB-D568-256F84A8025D}"/>
                  </a:ext>
                </a:extLst>
              </p:cNvPr>
              <p:cNvSpPr/>
              <p:nvPr/>
            </p:nvSpPr>
            <p:spPr>
              <a:xfrm>
                <a:off x="3834784" y="429420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73" name="Oval 10572">
                <a:extLst>
                  <a:ext uri="{FF2B5EF4-FFF2-40B4-BE49-F238E27FC236}">
                    <a16:creationId xmlns:a16="http://schemas.microsoft.com/office/drawing/2014/main" id="{56161266-0CEE-4908-378B-542CFCE2C33E}"/>
                  </a:ext>
                </a:extLst>
              </p:cNvPr>
              <p:cNvSpPr/>
              <p:nvPr/>
            </p:nvSpPr>
            <p:spPr>
              <a:xfrm>
                <a:off x="3837959" y="433865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74" name="Oval 10573">
                <a:extLst>
                  <a:ext uri="{FF2B5EF4-FFF2-40B4-BE49-F238E27FC236}">
                    <a16:creationId xmlns:a16="http://schemas.microsoft.com/office/drawing/2014/main" id="{01277CC8-3EA9-C344-708B-4B4A0DB1E1C2}"/>
                  </a:ext>
                </a:extLst>
              </p:cNvPr>
              <p:cNvSpPr/>
              <p:nvPr/>
            </p:nvSpPr>
            <p:spPr>
              <a:xfrm>
                <a:off x="3961784" y="444025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75" name="Oval 10574">
                <a:extLst>
                  <a:ext uri="{FF2B5EF4-FFF2-40B4-BE49-F238E27FC236}">
                    <a16:creationId xmlns:a16="http://schemas.microsoft.com/office/drawing/2014/main" id="{9708202C-AC81-BBB0-6243-AFCF22973D30}"/>
                  </a:ext>
                </a:extLst>
              </p:cNvPr>
              <p:cNvSpPr/>
              <p:nvPr/>
            </p:nvSpPr>
            <p:spPr>
              <a:xfrm>
                <a:off x="4307859" y="464027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76" name="Oval 10575">
                <a:extLst>
                  <a:ext uri="{FF2B5EF4-FFF2-40B4-BE49-F238E27FC236}">
                    <a16:creationId xmlns:a16="http://schemas.microsoft.com/office/drawing/2014/main" id="{5C6CA498-063B-954A-8377-16E3352A3C67}"/>
                  </a:ext>
                </a:extLst>
              </p:cNvPr>
              <p:cNvSpPr/>
              <p:nvPr/>
            </p:nvSpPr>
            <p:spPr>
              <a:xfrm>
                <a:off x="4022109" y="449740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77" name="Oval 10576">
                <a:extLst>
                  <a:ext uri="{FF2B5EF4-FFF2-40B4-BE49-F238E27FC236}">
                    <a16:creationId xmlns:a16="http://schemas.microsoft.com/office/drawing/2014/main" id="{1DD7A0B6-8E85-18A7-0B32-50D01FBEF15D}"/>
                  </a:ext>
                </a:extLst>
              </p:cNvPr>
              <p:cNvSpPr/>
              <p:nvPr/>
            </p:nvSpPr>
            <p:spPr>
              <a:xfrm>
                <a:off x="4228484" y="485300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78" name="Oval 10577">
                <a:extLst>
                  <a:ext uri="{FF2B5EF4-FFF2-40B4-BE49-F238E27FC236}">
                    <a16:creationId xmlns:a16="http://schemas.microsoft.com/office/drawing/2014/main" id="{8A1701CA-97FF-CF1A-1161-2B5FE65AC7C8}"/>
                  </a:ext>
                </a:extLst>
              </p:cNvPr>
              <p:cNvSpPr/>
              <p:nvPr/>
            </p:nvSpPr>
            <p:spPr>
              <a:xfrm>
                <a:off x="4323734" y="493872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79" name="Oval 10578">
                <a:extLst>
                  <a:ext uri="{FF2B5EF4-FFF2-40B4-BE49-F238E27FC236}">
                    <a16:creationId xmlns:a16="http://schemas.microsoft.com/office/drawing/2014/main" id="{E4D82A7B-F272-1FFD-FF52-A48C6FF57197}"/>
                  </a:ext>
                </a:extLst>
              </p:cNvPr>
              <p:cNvSpPr/>
              <p:nvPr/>
            </p:nvSpPr>
            <p:spPr>
              <a:xfrm>
                <a:off x="3768109" y="532607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80" name="Oval 10579">
                <a:extLst>
                  <a:ext uri="{FF2B5EF4-FFF2-40B4-BE49-F238E27FC236}">
                    <a16:creationId xmlns:a16="http://schemas.microsoft.com/office/drawing/2014/main" id="{E4A5A4F8-B2BB-83EC-3E3D-8A9A7CF54267}"/>
                  </a:ext>
                </a:extLst>
              </p:cNvPr>
              <p:cNvSpPr/>
              <p:nvPr/>
            </p:nvSpPr>
            <p:spPr>
              <a:xfrm>
                <a:off x="2802909" y="537687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81" name="Oval 10580">
                <a:extLst>
                  <a:ext uri="{FF2B5EF4-FFF2-40B4-BE49-F238E27FC236}">
                    <a16:creationId xmlns:a16="http://schemas.microsoft.com/office/drawing/2014/main" id="{65B01EFF-FA91-8610-CA6B-1268359AFC18}"/>
                  </a:ext>
                </a:extLst>
              </p:cNvPr>
              <p:cNvSpPr/>
              <p:nvPr/>
            </p:nvSpPr>
            <p:spPr>
              <a:xfrm>
                <a:off x="2996584" y="525622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82" name="Oval 10581">
                <a:extLst>
                  <a:ext uri="{FF2B5EF4-FFF2-40B4-BE49-F238E27FC236}">
                    <a16:creationId xmlns:a16="http://schemas.microsoft.com/office/drawing/2014/main" id="{FC9CFAE0-95B8-08F5-771D-2B82C5094CC4}"/>
                  </a:ext>
                </a:extLst>
              </p:cNvPr>
              <p:cNvSpPr/>
              <p:nvPr/>
            </p:nvSpPr>
            <p:spPr>
              <a:xfrm>
                <a:off x="2647334" y="405925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83" name="Oval 10582">
                <a:extLst>
                  <a:ext uri="{FF2B5EF4-FFF2-40B4-BE49-F238E27FC236}">
                    <a16:creationId xmlns:a16="http://schemas.microsoft.com/office/drawing/2014/main" id="{59BB8DC9-2E41-FC27-C320-670BDF3F5583}"/>
                  </a:ext>
                </a:extLst>
              </p:cNvPr>
              <p:cNvSpPr/>
              <p:nvPr/>
            </p:nvSpPr>
            <p:spPr>
              <a:xfrm>
                <a:off x="2736234" y="403702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84" name="Oval 10583">
                <a:extLst>
                  <a:ext uri="{FF2B5EF4-FFF2-40B4-BE49-F238E27FC236}">
                    <a16:creationId xmlns:a16="http://schemas.microsoft.com/office/drawing/2014/main" id="{9F22BE94-84CF-86D1-16BF-C398315E533E}"/>
                  </a:ext>
                </a:extLst>
              </p:cNvPr>
              <p:cNvSpPr/>
              <p:nvPr/>
            </p:nvSpPr>
            <p:spPr>
              <a:xfrm>
                <a:off x="2726709" y="410052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85" name="Oval 10584">
                <a:extLst>
                  <a:ext uri="{FF2B5EF4-FFF2-40B4-BE49-F238E27FC236}">
                    <a16:creationId xmlns:a16="http://schemas.microsoft.com/office/drawing/2014/main" id="{F1BC73D7-01F5-F457-E5B0-24B10D224535}"/>
                  </a:ext>
                </a:extLst>
              </p:cNvPr>
              <p:cNvSpPr/>
              <p:nvPr/>
            </p:nvSpPr>
            <p:spPr>
              <a:xfrm>
                <a:off x="2799734" y="408147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86" name="Oval 10585">
                <a:extLst>
                  <a:ext uri="{FF2B5EF4-FFF2-40B4-BE49-F238E27FC236}">
                    <a16:creationId xmlns:a16="http://schemas.microsoft.com/office/drawing/2014/main" id="{C75D5F9A-C1CC-3CDD-6943-0B2CE82C958C}"/>
                  </a:ext>
                </a:extLst>
              </p:cNvPr>
              <p:cNvSpPr/>
              <p:nvPr/>
            </p:nvSpPr>
            <p:spPr>
              <a:xfrm>
                <a:off x="2860059" y="414180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87" name="Oval 10586">
                <a:extLst>
                  <a:ext uri="{FF2B5EF4-FFF2-40B4-BE49-F238E27FC236}">
                    <a16:creationId xmlns:a16="http://schemas.microsoft.com/office/drawing/2014/main" id="{B976F2F3-B2C4-629A-6E17-C94A1C3DF3F9}"/>
                  </a:ext>
                </a:extLst>
              </p:cNvPr>
              <p:cNvSpPr/>
              <p:nvPr/>
            </p:nvSpPr>
            <p:spPr>
              <a:xfrm>
                <a:off x="2974359" y="417037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88" name="Oval 10587">
                <a:extLst>
                  <a:ext uri="{FF2B5EF4-FFF2-40B4-BE49-F238E27FC236}">
                    <a16:creationId xmlns:a16="http://schemas.microsoft.com/office/drawing/2014/main" id="{8F8F8AA2-92B7-FF8F-067E-B0BF72A52BA3}"/>
                  </a:ext>
                </a:extLst>
              </p:cNvPr>
              <p:cNvSpPr/>
              <p:nvPr/>
            </p:nvSpPr>
            <p:spPr>
              <a:xfrm>
                <a:off x="3031509" y="428150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89" name="Oval 10588">
                <a:extLst>
                  <a:ext uri="{FF2B5EF4-FFF2-40B4-BE49-F238E27FC236}">
                    <a16:creationId xmlns:a16="http://schemas.microsoft.com/office/drawing/2014/main" id="{6D8D4EAC-743C-A9A6-FD09-12261D930E76}"/>
                  </a:ext>
                </a:extLst>
              </p:cNvPr>
              <p:cNvSpPr/>
              <p:nvPr/>
            </p:nvSpPr>
            <p:spPr>
              <a:xfrm>
                <a:off x="2923559" y="418625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90" name="Oval 10589">
                <a:extLst>
                  <a:ext uri="{FF2B5EF4-FFF2-40B4-BE49-F238E27FC236}">
                    <a16:creationId xmlns:a16="http://schemas.microsoft.com/office/drawing/2014/main" id="{A9B0D829-1225-2FDB-548E-888A00CD0FA0}"/>
                  </a:ext>
                </a:extLst>
              </p:cNvPr>
              <p:cNvSpPr/>
              <p:nvPr/>
            </p:nvSpPr>
            <p:spPr>
              <a:xfrm>
                <a:off x="2885459" y="421482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91" name="Oval 10590">
                <a:extLst>
                  <a:ext uri="{FF2B5EF4-FFF2-40B4-BE49-F238E27FC236}">
                    <a16:creationId xmlns:a16="http://schemas.microsoft.com/office/drawing/2014/main" id="{0A5E4F13-9D1F-081B-586D-0D63EE2B9C78}"/>
                  </a:ext>
                </a:extLst>
              </p:cNvPr>
              <p:cNvSpPr/>
              <p:nvPr/>
            </p:nvSpPr>
            <p:spPr>
              <a:xfrm>
                <a:off x="2901334" y="424340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92" name="Oval 10591">
                <a:extLst>
                  <a:ext uri="{FF2B5EF4-FFF2-40B4-BE49-F238E27FC236}">
                    <a16:creationId xmlns:a16="http://schemas.microsoft.com/office/drawing/2014/main" id="{6506B541-F334-C074-EF55-AB66FF7E85CA}"/>
                  </a:ext>
                </a:extLst>
              </p:cNvPr>
              <p:cNvSpPr/>
              <p:nvPr/>
            </p:nvSpPr>
            <p:spPr>
              <a:xfrm>
                <a:off x="3117234" y="426245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93" name="Oval 10592">
                <a:extLst>
                  <a:ext uri="{FF2B5EF4-FFF2-40B4-BE49-F238E27FC236}">
                    <a16:creationId xmlns:a16="http://schemas.microsoft.com/office/drawing/2014/main" id="{F1723A5D-AF70-BAE5-F913-2433D2AE7F6F}"/>
                  </a:ext>
                </a:extLst>
              </p:cNvPr>
              <p:cNvSpPr/>
              <p:nvPr/>
            </p:nvSpPr>
            <p:spPr>
              <a:xfrm>
                <a:off x="3320434" y="423705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94" name="Oval 10593">
                <a:extLst>
                  <a:ext uri="{FF2B5EF4-FFF2-40B4-BE49-F238E27FC236}">
                    <a16:creationId xmlns:a16="http://schemas.microsoft.com/office/drawing/2014/main" id="{F8643E53-9BC4-0F4E-25A7-5D978155B550}"/>
                  </a:ext>
                </a:extLst>
              </p:cNvPr>
              <p:cNvSpPr/>
              <p:nvPr/>
            </p:nvSpPr>
            <p:spPr>
              <a:xfrm>
                <a:off x="3253759" y="430372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95" name="Oval 10594">
                <a:extLst>
                  <a:ext uri="{FF2B5EF4-FFF2-40B4-BE49-F238E27FC236}">
                    <a16:creationId xmlns:a16="http://schemas.microsoft.com/office/drawing/2014/main" id="{6F23FE1A-1114-A215-BE93-84DD2ED4BCDE}"/>
                  </a:ext>
                </a:extLst>
              </p:cNvPr>
              <p:cNvSpPr/>
              <p:nvPr/>
            </p:nvSpPr>
            <p:spPr>
              <a:xfrm>
                <a:off x="3355359" y="433865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96" name="Oval 10595">
                <a:extLst>
                  <a:ext uri="{FF2B5EF4-FFF2-40B4-BE49-F238E27FC236}">
                    <a16:creationId xmlns:a16="http://schemas.microsoft.com/office/drawing/2014/main" id="{23D84525-2382-1F3E-4220-6FD286DE12F9}"/>
                  </a:ext>
                </a:extLst>
              </p:cNvPr>
              <p:cNvSpPr/>
              <p:nvPr/>
            </p:nvSpPr>
            <p:spPr>
              <a:xfrm>
                <a:off x="3320434" y="438310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97" name="Oval 10596">
                <a:extLst>
                  <a:ext uri="{FF2B5EF4-FFF2-40B4-BE49-F238E27FC236}">
                    <a16:creationId xmlns:a16="http://schemas.microsoft.com/office/drawing/2014/main" id="{8740B3A4-544E-C52B-A72A-5C5B1108E487}"/>
                  </a:ext>
                </a:extLst>
              </p:cNvPr>
              <p:cNvSpPr/>
              <p:nvPr/>
            </p:nvSpPr>
            <p:spPr>
              <a:xfrm>
                <a:off x="3339484" y="441167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98" name="Oval 10597">
                <a:extLst>
                  <a:ext uri="{FF2B5EF4-FFF2-40B4-BE49-F238E27FC236}">
                    <a16:creationId xmlns:a16="http://schemas.microsoft.com/office/drawing/2014/main" id="{64DBE74D-0574-77C1-177E-83826DBB0891}"/>
                  </a:ext>
                </a:extLst>
              </p:cNvPr>
              <p:cNvSpPr/>
              <p:nvPr/>
            </p:nvSpPr>
            <p:spPr>
              <a:xfrm>
                <a:off x="3377584" y="442755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99" name="Oval 10598">
                <a:extLst>
                  <a:ext uri="{FF2B5EF4-FFF2-40B4-BE49-F238E27FC236}">
                    <a16:creationId xmlns:a16="http://schemas.microsoft.com/office/drawing/2014/main" id="{97DDF80F-BCA6-52B8-3F53-42041A5CC110}"/>
                  </a:ext>
                </a:extLst>
              </p:cNvPr>
              <p:cNvSpPr/>
              <p:nvPr/>
            </p:nvSpPr>
            <p:spPr>
              <a:xfrm>
                <a:off x="3529984" y="451010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00" name="Oval 10599">
                <a:extLst>
                  <a:ext uri="{FF2B5EF4-FFF2-40B4-BE49-F238E27FC236}">
                    <a16:creationId xmlns:a16="http://schemas.microsoft.com/office/drawing/2014/main" id="{6DCD4680-6DC9-DA99-E366-9024611EE0BF}"/>
                  </a:ext>
                </a:extLst>
              </p:cNvPr>
              <p:cNvSpPr/>
              <p:nvPr/>
            </p:nvSpPr>
            <p:spPr>
              <a:xfrm>
                <a:off x="3691909" y="440532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01" name="Oval 10600">
                <a:extLst>
                  <a:ext uri="{FF2B5EF4-FFF2-40B4-BE49-F238E27FC236}">
                    <a16:creationId xmlns:a16="http://schemas.microsoft.com/office/drawing/2014/main" id="{ED5C624E-AAEA-1FE8-E193-E80860F3D939}"/>
                  </a:ext>
                </a:extLst>
              </p:cNvPr>
              <p:cNvSpPr/>
              <p:nvPr/>
            </p:nvSpPr>
            <p:spPr>
              <a:xfrm>
                <a:off x="3790334" y="442755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02" name="Oval 10601">
                <a:extLst>
                  <a:ext uri="{FF2B5EF4-FFF2-40B4-BE49-F238E27FC236}">
                    <a16:creationId xmlns:a16="http://schemas.microsoft.com/office/drawing/2014/main" id="{E7E3439B-FA18-6494-BDC4-6F3B498CA25B}"/>
                  </a:ext>
                </a:extLst>
              </p:cNvPr>
              <p:cNvSpPr/>
              <p:nvPr/>
            </p:nvSpPr>
            <p:spPr>
              <a:xfrm>
                <a:off x="3866534" y="451645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03" name="Oval 10602">
                <a:extLst>
                  <a:ext uri="{FF2B5EF4-FFF2-40B4-BE49-F238E27FC236}">
                    <a16:creationId xmlns:a16="http://schemas.microsoft.com/office/drawing/2014/main" id="{329DF46A-87F5-3E84-0535-0E47815C87EF}"/>
                  </a:ext>
                </a:extLst>
              </p:cNvPr>
              <p:cNvSpPr/>
              <p:nvPr/>
            </p:nvSpPr>
            <p:spPr>
              <a:xfrm>
                <a:off x="3682384" y="447200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04" name="Oval 10603">
                <a:extLst>
                  <a:ext uri="{FF2B5EF4-FFF2-40B4-BE49-F238E27FC236}">
                    <a16:creationId xmlns:a16="http://schemas.microsoft.com/office/drawing/2014/main" id="{001993C9-3D80-D529-23B8-0FDF2DAF966E}"/>
                  </a:ext>
                </a:extLst>
              </p:cNvPr>
              <p:cNvSpPr/>
              <p:nvPr/>
            </p:nvSpPr>
            <p:spPr>
              <a:xfrm>
                <a:off x="3783984" y="458630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05" name="Oval 10604">
                <a:extLst>
                  <a:ext uri="{FF2B5EF4-FFF2-40B4-BE49-F238E27FC236}">
                    <a16:creationId xmlns:a16="http://schemas.microsoft.com/office/drawing/2014/main" id="{3D0F4609-F533-2296-CA35-1D1CB5F3307E}"/>
                  </a:ext>
                </a:extLst>
              </p:cNvPr>
              <p:cNvSpPr/>
              <p:nvPr/>
            </p:nvSpPr>
            <p:spPr>
              <a:xfrm>
                <a:off x="3825259" y="468472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06" name="Oval 10605">
                <a:extLst>
                  <a:ext uri="{FF2B5EF4-FFF2-40B4-BE49-F238E27FC236}">
                    <a16:creationId xmlns:a16="http://schemas.microsoft.com/office/drawing/2014/main" id="{6BEE1BB9-E98E-FD50-8410-9C767E6DBD22}"/>
                  </a:ext>
                </a:extLst>
              </p:cNvPr>
              <p:cNvSpPr/>
              <p:nvPr/>
            </p:nvSpPr>
            <p:spPr>
              <a:xfrm>
                <a:off x="3968134" y="482442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07" name="Oval 10606">
                <a:extLst>
                  <a:ext uri="{FF2B5EF4-FFF2-40B4-BE49-F238E27FC236}">
                    <a16:creationId xmlns:a16="http://schemas.microsoft.com/office/drawing/2014/main" id="{C29AB066-F523-0A1B-3BF4-9279B59136BE}"/>
                  </a:ext>
                </a:extLst>
              </p:cNvPr>
              <p:cNvSpPr/>
              <p:nvPr/>
            </p:nvSpPr>
            <p:spPr>
              <a:xfrm>
                <a:off x="3990359" y="468790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08" name="Oval 10607">
                <a:extLst>
                  <a:ext uri="{FF2B5EF4-FFF2-40B4-BE49-F238E27FC236}">
                    <a16:creationId xmlns:a16="http://schemas.microsoft.com/office/drawing/2014/main" id="{A24E07F9-2BD3-DC0D-F7F3-087C4FED3FE7}"/>
                  </a:ext>
                </a:extLst>
              </p:cNvPr>
              <p:cNvSpPr/>
              <p:nvPr/>
            </p:nvSpPr>
            <p:spPr>
              <a:xfrm>
                <a:off x="4015759" y="466250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09" name="Oval 10608">
                <a:extLst>
                  <a:ext uri="{FF2B5EF4-FFF2-40B4-BE49-F238E27FC236}">
                    <a16:creationId xmlns:a16="http://schemas.microsoft.com/office/drawing/2014/main" id="{8E22636B-4120-0B41-FD4D-62C0174FD022}"/>
                  </a:ext>
                </a:extLst>
              </p:cNvPr>
              <p:cNvSpPr/>
              <p:nvPr/>
            </p:nvSpPr>
            <p:spPr>
              <a:xfrm>
                <a:off x="3891934" y="488157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10" name="Oval 10609">
                <a:extLst>
                  <a:ext uri="{FF2B5EF4-FFF2-40B4-BE49-F238E27FC236}">
                    <a16:creationId xmlns:a16="http://schemas.microsoft.com/office/drawing/2014/main" id="{E2C198CD-8CAE-39B3-9D3D-12018C5C5F7E}"/>
                  </a:ext>
                </a:extLst>
              </p:cNvPr>
              <p:cNvSpPr/>
              <p:nvPr/>
            </p:nvSpPr>
            <p:spPr>
              <a:xfrm>
                <a:off x="4320559" y="496730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11" name="Oval 10610">
                <a:extLst>
                  <a:ext uri="{FF2B5EF4-FFF2-40B4-BE49-F238E27FC236}">
                    <a16:creationId xmlns:a16="http://schemas.microsoft.com/office/drawing/2014/main" id="{EC603744-867B-3A87-3103-8F29EBA37858}"/>
                  </a:ext>
                </a:extLst>
              </p:cNvPr>
              <p:cNvSpPr/>
              <p:nvPr/>
            </p:nvSpPr>
            <p:spPr>
              <a:xfrm>
                <a:off x="3780809" y="482442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12" name="Oval 10611">
                <a:extLst>
                  <a:ext uri="{FF2B5EF4-FFF2-40B4-BE49-F238E27FC236}">
                    <a16:creationId xmlns:a16="http://schemas.microsoft.com/office/drawing/2014/main" id="{18B7D1E7-DAD5-C332-6C9D-620F77783CC6}"/>
                  </a:ext>
                </a:extLst>
              </p:cNvPr>
              <p:cNvSpPr/>
              <p:nvPr/>
            </p:nvSpPr>
            <p:spPr>
              <a:xfrm>
                <a:off x="3850659" y="484665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13" name="Oval 10612">
                <a:extLst>
                  <a:ext uri="{FF2B5EF4-FFF2-40B4-BE49-F238E27FC236}">
                    <a16:creationId xmlns:a16="http://schemas.microsoft.com/office/drawing/2014/main" id="{0C26F027-7BD9-D6D8-5C2D-D7C5F98BA01E}"/>
                  </a:ext>
                </a:extLst>
              </p:cNvPr>
              <p:cNvSpPr/>
              <p:nvPr/>
            </p:nvSpPr>
            <p:spPr>
              <a:xfrm>
                <a:off x="3507759" y="501492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14" name="Oval 10613">
                <a:extLst>
                  <a:ext uri="{FF2B5EF4-FFF2-40B4-BE49-F238E27FC236}">
                    <a16:creationId xmlns:a16="http://schemas.microsoft.com/office/drawing/2014/main" id="{DDE2A2CD-B1FA-F6F0-6D06-27562A13DA33}"/>
                  </a:ext>
                </a:extLst>
              </p:cNvPr>
              <p:cNvSpPr/>
              <p:nvPr/>
            </p:nvSpPr>
            <p:spPr>
              <a:xfrm>
                <a:off x="3450609" y="491967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15" name="Oval 10614">
                <a:extLst>
                  <a:ext uri="{FF2B5EF4-FFF2-40B4-BE49-F238E27FC236}">
                    <a16:creationId xmlns:a16="http://schemas.microsoft.com/office/drawing/2014/main" id="{CAB6104F-2A0A-F29D-F52D-83476299A4B9}"/>
                  </a:ext>
                </a:extLst>
              </p:cNvPr>
              <p:cNvSpPr/>
              <p:nvPr/>
            </p:nvSpPr>
            <p:spPr>
              <a:xfrm>
                <a:off x="3469659" y="502127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16" name="Oval 10615">
                <a:extLst>
                  <a:ext uri="{FF2B5EF4-FFF2-40B4-BE49-F238E27FC236}">
                    <a16:creationId xmlns:a16="http://schemas.microsoft.com/office/drawing/2014/main" id="{621B390E-AA85-BF9F-12BF-B62BBEA51CF6}"/>
                  </a:ext>
                </a:extLst>
              </p:cNvPr>
              <p:cNvSpPr/>
              <p:nvPr/>
            </p:nvSpPr>
            <p:spPr>
              <a:xfrm>
                <a:off x="3447434" y="508795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17" name="Oval 10616">
                <a:extLst>
                  <a:ext uri="{FF2B5EF4-FFF2-40B4-BE49-F238E27FC236}">
                    <a16:creationId xmlns:a16="http://schemas.microsoft.com/office/drawing/2014/main" id="{F430D2F2-737A-A4C1-1C0B-3B8BC3C7A0D5}"/>
                  </a:ext>
                </a:extLst>
              </p:cNvPr>
              <p:cNvSpPr/>
              <p:nvPr/>
            </p:nvSpPr>
            <p:spPr>
              <a:xfrm>
                <a:off x="3431559" y="524035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18" name="Oval 10617">
                <a:extLst>
                  <a:ext uri="{FF2B5EF4-FFF2-40B4-BE49-F238E27FC236}">
                    <a16:creationId xmlns:a16="http://schemas.microsoft.com/office/drawing/2014/main" id="{B0D0A615-9191-2345-DE53-E01D7ED8F517}"/>
                  </a:ext>
                </a:extLst>
              </p:cNvPr>
              <p:cNvSpPr/>
              <p:nvPr/>
            </p:nvSpPr>
            <p:spPr>
              <a:xfrm>
                <a:off x="3218834" y="526575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19" name="Oval 10618">
                <a:extLst>
                  <a:ext uri="{FF2B5EF4-FFF2-40B4-BE49-F238E27FC236}">
                    <a16:creationId xmlns:a16="http://schemas.microsoft.com/office/drawing/2014/main" id="{31CC3262-266B-A8D6-BF29-9331D7528579}"/>
                  </a:ext>
                </a:extLst>
              </p:cNvPr>
              <p:cNvSpPr/>
              <p:nvPr/>
            </p:nvSpPr>
            <p:spPr>
              <a:xfrm>
                <a:off x="3079134" y="513240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20" name="Oval 10619">
                <a:extLst>
                  <a:ext uri="{FF2B5EF4-FFF2-40B4-BE49-F238E27FC236}">
                    <a16:creationId xmlns:a16="http://schemas.microsoft.com/office/drawing/2014/main" id="{6A7C9242-B192-EB3D-1B77-88F177BC8CEF}"/>
                  </a:ext>
                </a:extLst>
              </p:cNvPr>
              <p:cNvSpPr/>
              <p:nvPr/>
            </p:nvSpPr>
            <p:spPr>
              <a:xfrm>
                <a:off x="3129934" y="515780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21" name="Oval 10620">
                <a:extLst>
                  <a:ext uri="{FF2B5EF4-FFF2-40B4-BE49-F238E27FC236}">
                    <a16:creationId xmlns:a16="http://schemas.microsoft.com/office/drawing/2014/main" id="{C464DBB7-9BEF-5D8F-3E9C-E3FFAD9B5523}"/>
                  </a:ext>
                </a:extLst>
              </p:cNvPr>
              <p:cNvSpPr/>
              <p:nvPr/>
            </p:nvSpPr>
            <p:spPr>
              <a:xfrm>
                <a:off x="3206134" y="517367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22" name="Oval 10621">
                <a:extLst>
                  <a:ext uri="{FF2B5EF4-FFF2-40B4-BE49-F238E27FC236}">
                    <a16:creationId xmlns:a16="http://schemas.microsoft.com/office/drawing/2014/main" id="{753EE9F7-83C3-595A-B66A-CE3DEDA1493E}"/>
                  </a:ext>
                </a:extLst>
              </p:cNvPr>
              <p:cNvSpPr/>
              <p:nvPr/>
            </p:nvSpPr>
            <p:spPr>
              <a:xfrm>
                <a:off x="3295034" y="501175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23" name="Oval 10622">
                <a:extLst>
                  <a:ext uri="{FF2B5EF4-FFF2-40B4-BE49-F238E27FC236}">
                    <a16:creationId xmlns:a16="http://schemas.microsoft.com/office/drawing/2014/main" id="{D32910C1-0C6C-AC59-197F-71BF1A903130}"/>
                  </a:ext>
                </a:extLst>
              </p:cNvPr>
              <p:cNvSpPr/>
              <p:nvPr/>
            </p:nvSpPr>
            <p:spPr>
              <a:xfrm>
                <a:off x="3168034" y="493872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24" name="Oval 10623">
                <a:extLst>
                  <a:ext uri="{FF2B5EF4-FFF2-40B4-BE49-F238E27FC236}">
                    <a16:creationId xmlns:a16="http://schemas.microsoft.com/office/drawing/2014/main" id="{4352A570-C21D-F0FF-3B01-7BBBC7059EC8}"/>
                  </a:ext>
                </a:extLst>
              </p:cNvPr>
              <p:cNvSpPr/>
              <p:nvPr/>
            </p:nvSpPr>
            <p:spPr>
              <a:xfrm>
                <a:off x="3358534" y="465297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25" name="Oval 10624">
                <a:extLst>
                  <a:ext uri="{FF2B5EF4-FFF2-40B4-BE49-F238E27FC236}">
                    <a16:creationId xmlns:a16="http://schemas.microsoft.com/office/drawing/2014/main" id="{E2DB0904-07FC-383E-88E5-EF6330ACB5D8}"/>
                  </a:ext>
                </a:extLst>
              </p:cNvPr>
              <p:cNvSpPr/>
              <p:nvPr/>
            </p:nvSpPr>
            <p:spPr>
              <a:xfrm>
                <a:off x="3183909" y="489745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26" name="Oval 10625">
                <a:extLst>
                  <a:ext uri="{FF2B5EF4-FFF2-40B4-BE49-F238E27FC236}">
                    <a16:creationId xmlns:a16="http://schemas.microsoft.com/office/drawing/2014/main" id="{E14F0A37-B872-5136-C385-9F04A6D23D5E}"/>
                  </a:ext>
                </a:extLst>
              </p:cNvPr>
              <p:cNvSpPr/>
              <p:nvPr/>
            </p:nvSpPr>
            <p:spPr>
              <a:xfrm>
                <a:off x="2577484" y="415450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27" name="Oval 10626">
                <a:extLst>
                  <a:ext uri="{FF2B5EF4-FFF2-40B4-BE49-F238E27FC236}">
                    <a16:creationId xmlns:a16="http://schemas.microsoft.com/office/drawing/2014/main" id="{BC7B606C-765B-2058-7C04-5555AAE240B5}"/>
                  </a:ext>
                </a:extLst>
              </p:cNvPr>
              <p:cNvSpPr/>
              <p:nvPr/>
            </p:nvSpPr>
            <p:spPr>
              <a:xfrm>
                <a:off x="2640984" y="419260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28" name="Oval 10627">
                <a:extLst>
                  <a:ext uri="{FF2B5EF4-FFF2-40B4-BE49-F238E27FC236}">
                    <a16:creationId xmlns:a16="http://schemas.microsoft.com/office/drawing/2014/main" id="{858421BC-ECF3-8E31-B71A-B2F68960DBB7}"/>
                  </a:ext>
                </a:extLst>
              </p:cNvPr>
              <p:cNvSpPr/>
              <p:nvPr/>
            </p:nvSpPr>
            <p:spPr>
              <a:xfrm>
                <a:off x="2675909" y="427197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29" name="Oval 10628">
                <a:extLst>
                  <a:ext uri="{FF2B5EF4-FFF2-40B4-BE49-F238E27FC236}">
                    <a16:creationId xmlns:a16="http://schemas.microsoft.com/office/drawing/2014/main" id="{0790039B-2F01-20D0-C370-424C2DC963A8}"/>
                  </a:ext>
                </a:extLst>
              </p:cNvPr>
              <p:cNvSpPr/>
              <p:nvPr/>
            </p:nvSpPr>
            <p:spPr>
              <a:xfrm>
                <a:off x="3218834" y="444660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30" name="Oval 10629">
                <a:extLst>
                  <a:ext uri="{FF2B5EF4-FFF2-40B4-BE49-F238E27FC236}">
                    <a16:creationId xmlns:a16="http://schemas.microsoft.com/office/drawing/2014/main" id="{645FEF72-F18C-31BE-91AC-E2234A2FA32F}"/>
                  </a:ext>
                </a:extLst>
              </p:cNvPr>
              <p:cNvSpPr/>
              <p:nvPr/>
            </p:nvSpPr>
            <p:spPr>
              <a:xfrm>
                <a:off x="3247409" y="447835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31" name="Oval 10630">
                <a:extLst>
                  <a:ext uri="{FF2B5EF4-FFF2-40B4-BE49-F238E27FC236}">
                    <a16:creationId xmlns:a16="http://schemas.microsoft.com/office/drawing/2014/main" id="{BF536B4A-B6A0-3B7A-1B4F-D8638AFEDEED}"/>
                  </a:ext>
                </a:extLst>
              </p:cNvPr>
              <p:cNvSpPr/>
              <p:nvPr/>
            </p:nvSpPr>
            <p:spPr>
              <a:xfrm>
                <a:off x="3390284" y="457995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32" name="Oval 10631">
                <a:extLst>
                  <a:ext uri="{FF2B5EF4-FFF2-40B4-BE49-F238E27FC236}">
                    <a16:creationId xmlns:a16="http://schemas.microsoft.com/office/drawing/2014/main" id="{F8C8EB34-7F38-DD2A-BCEF-07E530C02A9F}"/>
                  </a:ext>
                </a:extLst>
              </p:cNvPr>
              <p:cNvSpPr/>
              <p:nvPr/>
            </p:nvSpPr>
            <p:spPr>
              <a:xfrm>
                <a:off x="3456959" y="459900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33" name="Oval 10632">
                <a:extLst>
                  <a:ext uri="{FF2B5EF4-FFF2-40B4-BE49-F238E27FC236}">
                    <a16:creationId xmlns:a16="http://schemas.microsoft.com/office/drawing/2014/main" id="{BA73CA36-659E-FCCF-A9FF-BD7666A8C9AB}"/>
                  </a:ext>
                </a:extLst>
              </p:cNvPr>
              <p:cNvSpPr/>
              <p:nvPr/>
            </p:nvSpPr>
            <p:spPr>
              <a:xfrm>
                <a:off x="3542684" y="460852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34" name="Oval 10633">
                <a:extLst>
                  <a:ext uri="{FF2B5EF4-FFF2-40B4-BE49-F238E27FC236}">
                    <a16:creationId xmlns:a16="http://schemas.microsoft.com/office/drawing/2014/main" id="{AB434AF8-725A-DC7B-3884-7236FA82A4F4}"/>
                  </a:ext>
                </a:extLst>
              </p:cNvPr>
              <p:cNvSpPr/>
              <p:nvPr/>
            </p:nvSpPr>
            <p:spPr>
              <a:xfrm>
                <a:off x="3612534" y="459900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35" name="Oval 10634">
                <a:extLst>
                  <a:ext uri="{FF2B5EF4-FFF2-40B4-BE49-F238E27FC236}">
                    <a16:creationId xmlns:a16="http://schemas.microsoft.com/office/drawing/2014/main" id="{569BCBA4-AB80-43E8-6B7D-99420C87007F}"/>
                  </a:ext>
                </a:extLst>
              </p:cNvPr>
              <p:cNvSpPr/>
              <p:nvPr/>
            </p:nvSpPr>
            <p:spPr>
              <a:xfrm>
                <a:off x="3577609" y="467520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36" name="Oval 10635">
                <a:extLst>
                  <a:ext uri="{FF2B5EF4-FFF2-40B4-BE49-F238E27FC236}">
                    <a16:creationId xmlns:a16="http://schemas.microsoft.com/office/drawing/2014/main" id="{817589D1-7455-E868-7743-FCD238BF369B}"/>
                  </a:ext>
                </a:extLst>
              </p:cNvPr>
              <p:cNvSpPr/>
              <p:nvPr/>
            </p:nvSpPr>
            <p:spPr>
              <a:xfrm>
                <a:off x="3631584" y="471647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37" name="Oval 10636">
                <a:extLst>
                  <a:ext uri="{FF2B5EF4-FFF2-40B4-BE49-F238E27FC236}">
                    <a16:creationId xmlns:a16="http://schemas.microsoft.com/office/drawing/2014/main" id="{E6036F5E-41AF-4B43-9A3F-5AA11C1FAE9D}"/>
                  </a:ext>
                </a:extLst>
              </p:cNvPr>
              <p:cNvSpPr/>
              <p:nvPr/>
            </p:nvSpPr>
            <p:spPr>
              <a:xfrm>
                <a:off x="3577609" y="474822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38" name="Oval 10637">
                <a:extLst>
                  <a:ext uri="{FF2B5EF4-FFF2-40B4-BE49-F238E27FC236}">
                    <a16:creationId xmlns:a16="http://schemas.microsoft.com/office/drawing/2014/main" id="{5CFA50F2-D5F7-E6CE-D5AB-4E50A553CDF8}"/>
                  </a:ext>
                </a:extLst>
              </p:cNvPr>
              <p:cNvSpPr/>
              <p:nvPr/>
            </p:nvSpPr>
            <p:spPr>
              <a:xfrm>
                <a:off x="2834659" y="429737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39" name="Oval 10638">
                <a:extLst>
                  <a:ext uri="{FF2B5EF4-FFF2-40B4-BE49-F238E27FC236}">
                    <a16:creationId xmlns:a16="http://schemas.microsoft.com/office/drawing/2014/main" id="{BAE9C3C7-7DFB-AE45-9495-DD5DDF34ADFA}"/>
                  </a:ext>
                </a:extLst>
              </p:cNvPr>
              <p:cNvSpPr/>
              <p:nvPr/>
            </p:nvSpPr>
            <p:spPr>
              <a:xfrm>
                <a:off x="2790209" y="436405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40" name="Oval 10639">
                <a:extLst>
                  <a:ext uri="{FF2B5EF4-FFF2-40B4-BE49-F238E27FC236}">
                    <a16:creationId xmlns:a16="http://schemas.microsoft.com/office/drawing/2014/main" id="{B0F1E880-5433-5EEA-72FB-360EA36AEB7D}"/>
                  </a:ext>
                </a:extLst>
              </p:cNvPr>
              <p:cNvSpPr/>
              <p:nvPr/>
            </p:nvSpPr>
            <p:spPr>
              <a:xfrm>
                <a:off x="2815609" y="434500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41" name="Oval 10640">
                <a:extLst>
                  <a:ext uri="{FF2B5EF4-FFF2-40B4-BE49-F238E27FC236}">
                    <a16:creationId xmlns:a16="http://schemas.microsoft.com/office/drawing/2014/main" id="{B7CC7D00-025F-A7FB-59D3-CCC4B0A6363F}"/>
                  </a:ext>
                </a:extLst>
              </p:cNvPr>
              <p:cNvSpPr/>
              <p:nvPr/>
            </p:nvSpPr>
            <p:spPr>
              <a:xfrm>
                <a:off x="2691784" y="430372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42" name="Oval 10641">
                <a:extLst>
                  <a:ext uri="{FF2B5EF4-FFF2-40B4-BE49-F238E27FC236}">
                    <a16:creationId xmlns:a16="http://schemas.microsoft.com/office/drawing/2014/main" id="{529BC320-4A34-9CF0-F62F-89EA938136CC}"/>
                  </a:ext>
                </a:extLst>
              </p:cNvPr>
              <p:cNvSpPr/>
              <p:nvPr/>
            </p:nvSpPr>
            <p:spPr>
              <a:xfrm>
                <a:off x="2606059" y="432277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43" name="Oval 10642">
                <a:extLst>
                  <a:ext uri="{FF2B5EF4-FFF2-40B4-BE49-F238E27FC236}">
                    <a16:creationId xmlns:a16="http://schemas.microsoft.com/office/drawing/2014/main" id="{7C6F3262-4B0E-0924-D61D-16C1FD761977}"/>
                  </a:ext>
                </a:extLst>
              </p:cNvPr>
              <p:cNvSpPr/>
              <p:nvPr/>
            </p:nvSpPr>
            <p:spPr>
              <a:xfrm>
                <a:off x="2599709" y="436087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44" name="Oval 10643">
                <a:extLst>
                  <a:ext uri="{FF2B5EF4-FFF2-40B4-BE49-F238E27FC236}">
                    <a16:creationId xmlns:a16="http://schemas.microsoft.com/office/drawing/2014/main" id="{D605253D-ABA5-24BB-4936-8DEABD460392}"/>
                  </a:ext>
                </a:extLst>
              </p:cNvPr>
              <p:cNvSpPr/>
              <p:nvPr/>
            </p:nvSpPr>
            <p:spPr>
              <a:xfrm>
                <a:off x="3028334" y="439580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45" name="Oval 10644">
                <a:extLst>
                  <a:ext uri="{FF2B5EF4-FFF2-40B4-BE49-F238E27FC236}">
                    <a16:creationId xmlns:a16="http://schemas.microsoft.com/office/drawing/2014/main" id="{F767007A-AB36-FBB8-9374-9CD42C2473AD}"/>
                  </a:ext>
                </a:extLst>
              </p:cNvPr>
              <p:cNvSpPr/>
              <p:nvPr/>
            </p:nvSpPr>
            <p:spPr>
              <a:xfrm>
                <a:off x="3050559" y="448152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46" name="Oval 10645">
                <a:extLst>
                  <a:ext uri="{FF2B5EF4-FFF2-40B4-BE49-F238E27FC236}">
                    <a16:creationId xmlns:a16="http://schemas.microsoft.com/office/drawing/2014/main" id="{4A079246-4687-FD25-B0BD-A7D1524E6212}"/>
                  </a:ext>
                </a:extLst>
              </p:cNvPr>
              <p:cNvSpPr/>
              <p:nvPr/>
            </p:nvSpPr>
            <p:spPr>
              <a:xfrm>
                <a:off x="2996584" y="450375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47" name="Oval 10646">
                <a:extLst>
                  <a:ext uri="{FF2B5EF4-FFF2-40B4-BE49-F238E27FC236}">
                    <a16:creationId xmlns:a16="http://schemas.microsoft.com/office/drawing/2014/main" id="{EE759764-94CB-4A8D-2AFD-849D6701BA50}"/>
                  </a:ext>
                </a:extLst>
              </p:cNvPr>
              <p:cNvSpPr/>
              <p:nvPr/>
            </p:nvSpPr>
            <p:spPr>
              <a:xfrm>
                <a:off x="3196609" y="459265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48" name="Oval 10647">
                <a:extLst>
                  <a:ext uri="{FF2B5EF4-FFF2-40B4-BE49-F238E27FC236}">
                    <a16:creationId xmlns:a16="http://schemas.microsoft.com/office/drawing/2014/main" id="{09B77245-8D91-3D5D-EF15-03AA2EA55A80}"/>
                  </a:ext>
                </a:extLst>
              </p:cNvPr>
              <p:cNvSpPr/>
              <p:nvPr/>
            </p:nvSpPr>
            <p:spPr>
              <a:xfrm>
                <a:off x="3193434" y="469107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49" name="Oval 10648">
                <a:extLst>
                  <a:ext uri="{FF2B5EF4-FFF2-40B4-BE49-F238E27FC236}">
                    <a16:creationId xmlns:a16="http://schemas.microsoft.com/office/drawing/2014/main" id="{BFA61AEA-D7EB-16DF-A0C1-930EAB1899E9}"/>
                  </a:ext>
                </a:extLst>
              </p:cNvPr>
              <p:cNvSpPr/>
              <p:nvPr/>
            </p:nvSpPr>
            <p:spPr>
              <a:xfrm>
                <a:off x="3206134" y="479585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50" name="Oval 10649">
                <a:extLst>
                  <a:ext uri="{FF2B5EF4-FFF2-40B4-BE49-F238E27FC236}">
                    <a16:creationId xmlns:a16="http://schemas.microsoft.com/office/drawing/2014/main" id="{0A677521-6165-1FA1-4F0B-504196A0C20C}"/>
                  </a:ext>
                </a:extLst>
              </p:cNvPr>
              <p:cNvSpPr/>
              <p:nvPr/>
            </p:nvSpPr>
            <p:spPr>
              <a:xfrm>
                <a:off x="3253759" y="484665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51" name="Oval 10650">
                <a:extLst>
                  <a:ext uri="{FF2B5EF4-FFF2-40B4-BE49-F238E27FC236}">
                    <a16:creationId xmlns:a16="http://schemas.microsoft.com/office/drawing/2014/main" id="{947CEA41-E90F-8E95-4057-95D2077F90BB}"/>
                  </a:ext>
                </a:extLst>
              </p:cNvPr>
              <p:cNvSpPr/>
              <p:nvPr/>
            </p:nvSpPr>
            <p:spPr>
              <a:xfrm>
                <a:off x="3279159" y="465615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52" name="Oval 10651">
                <a:extLst>
                  <a:ext uri="{FF2B5EF4-FFF2-40B4-BE49-F238E27FC236}">
                    <a16:creationId xmlns:a16="http://schemas.microsoft.com/office/drawing/2014/main" id="{06FF015B-DB05-AACB-B350-BAD1510104EE}"/>
                  </a:ext>
                </a:extLst>
              </p:cNvPr>
              <p:cNvSpPr/>
              <p:nvPr/>
            </p:nvSpPr>
            <p:spPr>
              <a:xfrm>
                <a:off x="3320434" y="464980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53" name="Oval 10652">
                <a:extLst>
                  <a:ext uri="{FF2B5EF4-FFF2-40B4-BE49-F238E27FC236}">
                    <a16:creationId xmlns:a16="http://schemas.microsoft.com/office/drawing/2014/main" id="{CB56AA38-077A-33A8-2011-E976E3948A27}"/>
                  </a:ext>
                </a:extLst>
              </p:cNvPr>
              <p:cNvSpPr/>
              <p:nvPr/>
            </p:nvSpPr>
            <p:spPr>
              <a:xfrm>
                <a:off x="3387109" y="468155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54" name="Oval 10653">
                <a:extLst>
                  <a:ext uri="{FF2B5EF4-FFF2-40B4-BE49-F238E27FC236}">
                    <a16:creationId xmlns:a16="http://schemas.microsoft.com/office/drawing/2014/main" id="{B3FAA4A5-3820-8127-DDBC-7FC6365073AB}"/>
                  </a:ext>
                </a:extLst>
              </p:cNvPr>
              <p:cNvSpPr/>
              <p:nvPr/>
            </p:nvSpPr>
            <p:spPr>
              <a:xfrm>
                <a:off x="3387109" y="477045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55" name="Oval 10654">
                <a:extLst>
                  <a:ext uri="{FF2B5EF4-FFF2-40B4-BE49-F238E27FC236}">
                    <a16:creationId xmlns:a16="http://schemas.microsoft.com/office/drawing/2014/main" id="{70DD2864-A3A1-694B-621B-AE579980C576}"/>
                  </a:ext>
                </a:extLst>
              </p:cNvPr>
              <p:cNvSpPr/>
              <p:nvPr/>
            </p:nvSpPr>
            <p:spPr>
              <a:xfrm>
                <a:off x="3085484" y="457677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56" name="Oval 10655">
                <a:extLst>
                  <a:ext uri="{FF2B5EF4-FFF2-40B4-BE49-F238E27FC236}">
                    <a16:creationId xmlns:a16="http://schemas.microsoft.com/office/drawing/2014/main" id="{66CBB845-3FB8-9676-742B-A744F46F1B73}"/>
                  </a:ext>
                </a:extLst>
              </p:cNvPr>
              <p:cNvSpPr/>
              <p:nvPr/>
            </p:nvSpPr>
            <p:spPr>
              <a:xfrm>
                <a:off x="2917209" y="447200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57" name="Oval 10656">
                <a:extLst>
                  <a:ext uri="{FF2B5EF4-FFF2-40B4-BE49-F238E27FC236}">
                    <a16:creationId xmlns:a16="http://schemas.microsoft.com/office/drawing/2014/main" id="{B8A59363-179D-035A-2B87-E03C4B16BA96}"/>
                  </a:ext>
                </a:extLst>
              </p:cNvPr>
              <p:cNvSpPr/>
              <p:nvPr/>
            </p:nvSpPr>
            <p:spPr>
              <a:xfrm>
                <a:off x="3002934" y="461487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58" name="Oval 10657">
                <a:extLst>
                  <a:ext uri="{FF2B5EF4-FFF2-40B4-BE49-F238E27FC236}">
                    <a16:creationId xmlns:a16="http://schemas.microsoft.com/office/drawing/2014/main" id="{9B110C64-3C27-2340-88EE-E2CE295E9691}"/>
                  </a:ext>
                </a:extLst>
              </p:cNvPr>
              <p:cNvSpPr/>
              <p:nvPr/>
            </p:nvSpPr>
            <p:spPr>
              <a:xfrm>
                <a:off x="2980709" y="465297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59" name="Oval 10658">
                <a:extLst>
                  <a:ext uri="{FF2B5EF4-FFF2-40B4-BE49-F238E27FC236}">
                    <a16:creationId xmlns:a16="http://schemas.microsoft.com/office/drawing/2014/main" id="{3CC9EF8F-4F74-E0F8-5523-EFD7ABA8849C}"/>
                  </a:ext>
                </a:extLst>
              </p:cNvPr>
              <p:cNvSpPr/>
              <p:nvPr/>
            </p:nvSpPr>
            <p:spPr>
              <a:xfrm>
                <a:off x="2987059" y="466250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60" name="Oval 10659">
                <a:extLst>
                  <a:ext uri="{FF2B5EF4-FFF2-40B4-BE49-F238E27FC236}">
                    <a16:creationId xmlns:a16="http://schemas.microsoft.com/office/drawing/2014/main" id="{99400CB0-0090-C1B8-27D2-BED40D9BD8E8}"/>
                  </a:ext>
                </a:extLst>
              </p:cNvPr>
              <p:cNvSpPr/>
              <p:nvPr/>
            </p:nvSpPr>
            <p:spPr>
              <a:xfrm>
                <a:off x="3053734" y="467837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61" name="Oval 10660">
                <a:extLst>
                  <a:ext uri="{FF2B5EF4-FFF2-40B4-BE49-F238E27FC236}">
                    <a16:creationId xmlns:a16="http://schemas.microsoft.com/office/drawing/2014/main" id="{DCCAED2F-B0BE-7437-11AB-562D756B0CCC}"/>
                  </a:ext>
                </a:extLst>
              </p:cNvPr>
              <p:cNvSpPr/>
              <p:nvPr/>
            </p:nvSpPr>
            <p:spPr>
              <a:xfrm>
                <a:off x="3095009" y="469107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62" name="Oval 10661">
                <a:extLst>
                  <a:ext uri="{FF2B5EF4-FFF2-40B4-BE49-F238E27FC236}">
                    <a16:creationId xmlns:a16="http://schemas.microsoft.com/office/drawing/2014/main" id="{E8E02558-7D2C-A4D9-5ACE-DF7B944EAE1C}"/>
                  </a:ext>
                </a:extLst>
              </p:cNvPr>
              <p:cNvSpPr/>
              <p:nvPr/>
            </p:nvSpPr>
            <p:spPr>
              <a:xfrm>
                <a:off x="3117234" y="475457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63" name="Oval 10662">
                <a:extLst>
                  <a:ext uri="{FF2B5EF4-FFF2-40B4-BE49-F238E27FC236}">
                    <a16:creationId xmlns:a16="http://schemas.microsoft.com/office/drawing/2014/main" id="{E042C26B-8DD9-88E1-4E4A-52AB95577458}"/>
                  </a:ext>
                </a:extLst>
              </p:cNvPr>
              <p:cNvSpPr/>
              <p:nvPr/>
            </p:nvSpPr>
            <p:spPr>
              <a:xfrm>
                <a:off x="3082309" y="474822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64" name="Oval 10663">
                <a:extLst>
                  <a:ext uri="{FF2B5EF4-FFF2-40B4-BE49-F238E27FC236}">
                    <a16:creationId xmlns:a16="http://schemas.microsoft.com/office/drawing/2014/main" id="{F23E8A0C-9B20-74C5-7121-A465495C1994}"/>
                  </a:ext>
                </a:extLst>
              </p:cNvPr>
              <p:cNvSpPr/>
              <p:nvPr/>
            </p:nvSpPr>
            <p:spPr>
              <a:xfrm>
                <a:off x="2637809" y="468155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65" name="Oval 10664">
                <a:extLst>
                  <a:ext uri="{FF2B5EF4-FFF2-40B4-BE49-F238E27FC236}">
                    <a16:creationId xmlns:a16="http://schemas.microsoft.com/office/drawing/2014/main" id="{433EF645-2159-5368-CF2E-67AC0B69D5D4}"/>
                  </a:ext>
                </a:extLst>
              </p:cNvPr>
              <p:cNvSpPr/>
              <p:nvPr/>
            </p:nvSpPr>
            <p:spPr>
              <a:xfrm>
                <a:off x="2609234" y="477362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66" name="Oval 10665">
                <a:extLst>
                  <a:ext uri="{FF2B5EF4-FFF2-40B4-BE49-F238E27FC236}">
                    <a16:creationId xmlns:a16="http://schemas.microsoft.com/office/drawing/2014/main" id="{B638FF43-143A-5EC3-9D46-96B308B832B5}"/>
                  </a:ext>
                </a:extLst>
              </p:cNvPr>
              <p:cNvSpPr/>
              <p:nvPr/>
            </p:nvSpPr>
            <p:spPr>
              <a:xfrm>
                <a:off x="2720359" y="448787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67" name="Oval 10666">
                <a:extLst>
                  <a:ext uri="{FF2B5EF4-FFF2-40B4-BE49-F238E27FC236}">
                    <a16:creationId xmlns:a16="http://schemas.microsoft.com/office/drawing/2014/main" id="{EEFBFD85-5180-20DA-A802-6EBA1D7795C6}"/>
                  </a:ext>
                </a:extLst>
              </p:cNvPr>
              <p:cNvSpPr/>
              <p:nvPr/>
            </p:nvSpPr>
            <p:spPr>
              <a:xfrm>
                <a:off x="2745759" y="452280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68" name="Oval 10667">
                <a:extLst>
                  <a:ext uri="{FF2B5EF4-FFF2-40B4-BE49-F238E27FC236}">
                    <a16:creationId xmlns:a16="http://schemas.microsoft.com/office/drawing/2014/main" id="{AF3FE32A-C005-2470-3830-5E1AB1E592E0}"/>
                  </a:ext>
                </a:extLst>
              </p:cNvPr>
              <p:cNvSpPr/>
              <p:nvPr/>
            </p:nvSpPr>
            <p:spPr>
              <a:xfrm>
                <a:off x="2764809" y="457995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69" name="Oval 10668">
                <a:extLst>
                  <a:ext uri="{FF2B5EF4-FFF2-40B4-BE49-F238E27FC236}">
                    <a16:creationId xmlns:a16="http://schemas.microsoft.com/office/drawing/2014/main" id="{F0C5296D-F9A0-38CF-D021-582D26E1F8ED}"/>
                  </a:ext>
                </a:extLst>
              </p:cNvPr>
              <p:cNvSpPr/>
              <p:nvPr/>
            </p:nvSpPr>
            <p:spPr>
              <a:xfrm>
                <a:off x="2761634" y="465297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70" name="Oval 10669">
                <a:extLst>
                  <a:ext uri="{FF2B5EF4-FFF2-40B4-BE49-F238E27FC236}">
                    <a16:creationId xmlns:a16="http://schemas.microsoft.com/office/drawing/2014/main" id="{175B261F-F779-17EE-97F6-2BA8B79F0C69}"/>
                  </a:ext>
                </a:extLst>
              </p:cNvPr>
              <p:cNvSpPr/>
              <p:nvPr/>
            </p:nvSpPr>
            <p:spPr>
              <a:xfrm>
                <a:off x="2809259" y="450375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71" name="Oval 10670">
                <a:extLst>
                  <a:ext uri="{FF2B5EF4-FFF2-40B4-BE49-F238E27FC236}">
                    <a16:creationId xmlns:a16="http://schemas.microsoft.com/office/drawing/2014/main" id="{CF9DF65F-C0EA-7DF9-4247-42268C564F89}"/>
                  </a:ext>
                </a:extLst>
              </p:cNvPr>
              <p:cNvSpPr/>
              <p:nvPr/>
            </p:nvSpPr>
            <p:spPr>
              <a:xfrm>
                <a:off x="2863234" y="449740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72" name="Oval 10671">
                <a:extLst>
                  <a:ext uri="{FF2B5EF4-FFF2-40B4-BE49-F238E27FC236}">
                    <a16:creationId xmlns:a16="http://schemas.microsoft.com/office/drawing/2014/main" id="{8F42B85B-6644-591C-597F-07ECB193F3C5}"/>
                  </a:ext>
                </a:extLst>
              </p:cNvPr>
              <p:cNvSpPr/>
              <p:nvPr/>
            </p:nvSpPr>
            <p:spPr>
              <a:xfrm>
                <a:off x="2841009" y="452280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73" name="Oval 10672">
                <a:extLst>
                  <a:ext uri="{FF2B5EF4-FFF2-40B4-BE49-F238E27FC236}">
                    <a16:creationId xmlns:a16="http://schemas.microsoft.com/office/drawing/2014/main" id="{405C6847-9FC0-E060-F4D5-59FEEF659D3E}"/>
                  </a:ext>
                </a:extLst>
              </p:cNvPr>
              <p:cNvSpPr/>
              <p:nvPr/>
            </p:nvSpPr>
            <p:spPr>
              <a:xfrm>
                <a:off x="2879109" y="471330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74" name="Oval 10673">
                <a:extLst>
                  <a:ext uri="{FF2B5EF4-FFF2-40B4-BE49-F238E27FC236}">
                    <a16:creationId xmlns:a16="http://schemas.microsoft.com/office/drawing/2014/main" id="{3F8624AC-CFF7-73BC-0E72-739C0DAB9A98}"/>
                  </a:ext>
                </a:extLst>
              </p:cNvPr>
              <p:cNvSpPr/>
              <p:nvPr/>
            </p:nvSpPr>
            <p:spPr>
              <a:xfrm>
                <a:off x="2790209" y="483395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75" name="Oval 10674">
                <a:extLst>
                  <a:ext uri="{FF2B5EF4-FFF2-40B4-BE49-F238E27FC236}">
                    <a16:creationId xmlns:a16="http://schemas.microsoft.com/office/drawing/2014/main" id="{E3E602FE-94DB-5BBA-8DF1-37E58114FE59}"/>
                  </a:ext>
                </a:extLst>
              </p:cNvPr>
              <p:cNvSpPr/>
              <p:nvPr/>
            </p:nvSpPr>
            <p:spPr>
              <a:xfrm>
                <a:off x="2799734" y="504985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76" name="Oval 10675">
                <a:extLst>
                  <a:ext uri="{FF2B5EF4-FFF2-40B4-BE49-F238E27FC236}">
                    <a16:creationId xmlns:a16="http://schemas.microsoft.com/office/drawing/2014/main" id="{DCE811BE-6CCB-BC36-D3B0-8430BB6C058F}"/>
                  </a:ext>
                </a:extLst>
              </p:cNvPr>
              <p:cNvSpPr/>
              <p:nvPr/>
            </p:nvSpPr>
            <p:spPr>
              <a:xfrm>
                <a:off x="2904509" y="506255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77" name="Oval 10676">
                <a:extLst>
                  <a:ext uri="{FF2B5EF4-FFF2-40B4-BE49-F238E27FC236}">
                    <a16:creationId xmlns:a16="http://schemas.microsoft.com/office/drawing/2014/main" id="{45B0BED5-CC06-5F44-7276-CB72537AB3E7}"/>
                  </a:ext>
                </a:extLst>
              </p:cNvPr>
              <p:cNvSpPr/>
              <p:nvPr/>
            </p:nvSpPr>
            <p:spPr>
              <a:xfrm>
                <a:off x="2745759" y="510382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78" name="Oval 10677">
                <a:extLst>
                  <a:ext uri="{FF2B5EF4-FFF2-40B4-BE49-F238E27FC236}">
                    <a16:creationId xmlns:a16="http://schemas.microsoft.com/office/drawing/2014/main" id="{6CB3E472-DBFC-FEB7-A9E4-CE20DD2875D2}"/>
                  </a:ext>
                </a:extLst>
              </p:cNvPr>
              <p:cNvSpPr/>
              <p:nvPr/>
            </p:nvSpPr>
            <p:spPr>
              <a:xfrm>
                <a:off x="2821959" y="511017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79" name="Oval 10678">
                <a:extLst>
                  <a:ext uri="{FF2B5EF4-FFF2-40B4-BE49-F238E27FC236}">
                    <a16:creationId xmlns:a16="http://schemas.microsoft.com/office/drawing/2014/main" id="{FDA4A305-12EB-2A24-D354-4F5FFAAE6017}"/>
                  </a:ext>
                </a:extLst>
              </p:cNvPr>
              <p:cNvSpPr/>
              <p:nvPr/>
            </p:nvSpPr>
            <p:spPr>
              <a:xfrm>
                <a:off x="2872759" y="510382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80" name="Oval 10679">
                <a:extLst>
                  <a:ext uri="{FF2B5EF4-FFF2-40B4-BE49-F238E27FC236}">
                    <a16:creationId xmlns:a16="http://schemas.microsoft.com/office/drawing/2014/main" id="{ADB087A6-F344-668B-1481-9091AB2522F4}"/>
                  </a:ext>
                </a:extLst>
              </p:cNvPr>
              <p:cNvSpPr/>
              <p:nvPr/>
            </p:nvSpPr>
            <p:spPr>
              <a:xfrm>
                <a:off x="2828309" y="477362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81" name="Oval 10680">
                <a:extLst>
                  <a:ext uri="{FF2B5EF4-FFF2-40B4-BE49-F238E27FC236}">
                    <a16:creationId xmlns:a16="http://schemas.microsoft.com/office/drawing/2014/main" id="{3472D380-EB91-391B-4DF4-40F247E3B6A2}"/>
                  </a:ext>
                </a:extLst>
              </p:cNvPr>
              <p:cNvSpPr/>
              <p:nvPr/>
            </p:nvSpPr>
            <p:spPr>
              <a:xfrm>
                <a:off x="2793384" y="479902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82" name="Oval 10681">
                <a:extLst>
                  <a:ext uri="{FF2B5EF4-FFF2-40B4-BE49-F238E27FC236}">
                    <a16:creationId xmlns:a16="http://schemas.microsoft.com/office/drawing/2014/main" id="{9510BCD0-C43B-AA9D-FE60-D5E6E19A513B}"/>
                  </a:ext>
                </a:extLst>
              </p:cNvPr>
              <p:cNvSpPr/>
              <p:nvPr/>
            </p:nvSpPr>
            <p:spPr>
              <a:xfrm>
                <a:off x="2783859" y="486252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83" name="Oval 10682">
                <a:extLst>
                  <a:ext uri="{FF2B5EF4-FFF2-40B4-BE49-F238E27FC236}">
                    <a16:creationId xmlns:a16="http://schemas.microsoft.com/office/drawing/2014/main" id="{6B9A33E2-E5E3-05B2-9E0C-03B40AD1461B}"/>
                  </a:ext>
                </a:extLst>
              </p:cNvPr>
              <p:cNvSpPr/>
              <p:nvPr/>
            </p:nvSpPr>
            <p:spPr>
              <a:xfrm>
                <a:off x="2669559" y="484347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84" name="Oval 10683">
                <a:extLst>
                  <a:ext uri="{FF2B5EF4-FFF2-40B4-BE49-F238E27FC236}">
                    <a16:creationId xmlns:a16="http://schemas.microsoft.com/office/drawing/2014/main" id="{EB4A80A5-19F0-518C-45C9-3750238F0E1F}"/>
                  </a:ext>
                </a:extLst>
              </p:cNvPr>
              <p:cNvSpPr/>
              <p:nvPr/>
            </p:nvSpPr>
            <p:spPr>
              <a:xfrm>
                <a:off x="2720359" y="486887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85" name="Oval 10684">
                <a:extLst>
                  <a:ext uri="{FF2B5EF4-FFF2-40B4-BE49-F238E27FC236}">
                    <a16:creationId xmlns:a16="http://schemas.microsoft.com/office/drawing/2014/main" id="{5401E494-7C18-1E19-26CB-388DCB715E5F}"/>
                  </a:ext>
                </a:extLst>
              </p:cNvPr>
              <p:cNvSpPr/>
              <p:nvPr/>
            </p:nvSpPr>
            <p:spPr>
              <a:xfrm>
                <a:off x="2710834" y="483395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86" name="Oval 10685">
                <a:extLst>
                  <a:ext uri="{FF2B5EF4-FFF2-40B4-BE49-F238E27FC236}">
                    <a16:creationId xmlns:a16="http://schemas.microsoft.com/office/drawing/2014/main" id="{E54C8866-EECF-1EB5-4340-2BB3A909E94F}"/>
                  </a:ext>
                </a:extLst>
              </p:cNvPr>
              <p:cNvSpPr/>
              <p:nvPr/>
            </p:nvSpPr>
            <p:spPr>
              <a:xfrm>
                <a:off x="2748934" y="483395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87" name="Oval 10686">
                <a:extLst>
                  <a:ext uri="{FF2B5EF4-FFF2-40B4-BE49-F238E27FC236}">
                    <a16:creationId xmlns:a16="http://schemas.microsoft.com/office/drawing/2014/main" id="{6F41B8AC-DA12-9EDA-0A27-F2BE6BEB1FE4}"/>
                  </a:ext>
                </a:extLst>
              </p:cNvPr>
              <p:cNvSpPr/>
              <p:nvPr/>
            </p:nvSpPr>
            <p:spPr>
              <a:xfrm>
                <a:off x="2748934" y="487205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88" name="Oval 10687">
                <a:extLst>
                  <a:ext uri="{FF2B5EF4-FFF2-40B4-BE49-F238E27FC236}">
                    <a16:creationId xmlns:a16="http://schemas.microsoft.com/office/drawing/2014/main" id="{6180B3F4-1298-5A85-2DD0-3967BDE0EB13}"/>
                  </a:ext>
                </a:extLst>
              </p:cNvPr>
              <p:cNvSpPr/>
              <p:nvPr/>
            </p:nvSpPr>
            <p:spPr>
              <a:xfrm>
                <a:off x="2987059" y="492285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89" name="Oval 10688">
                <a:extLst>
                  <a:ext uri="{FF2B5EF4-FFF2-40B4-BE49-F238E27FC236}">
                    <a16:creationId xmlns:a16="http://schemas.microsoft.com/office/drawing/2014/main" id="{7EE55671-F132-191B-F4C4-B8D655813726}"/>
                  </a:ext>
                </a:extLst>
              </p:cNvPr>
              <p:cNvSpPr/>
              <p:nvPr/>
            </p:nvSpPr>
            <p:spPr>
              <a:xfrm>
                <a:off x="3009284" y="496412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90" name="Oval 10689">
                <a:extLst>
                  <a:ext uri="{FF2B5EF4-FFF2-40B4-BE49-F238E27FC236}">
                    <a16:creationId xmlns:a16="http://schemas.microsoft.com/office/drawing/2014/main" id="{EBE1E057-2514-73B2-FF8E-6E1E45E02E41}"/>
                  </a:ext>
                </a:extLst>
              </p:cNvPr>
              <p:cNvSpPr/>
              <p:nvPr/>
            </p:nvSpPr>
            <p:spPr>
              <a:xfrm>
                <a:off x="2977534" y="494825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91" name="Oval 10690">
                <a:extLst>
                  <a:ext uri="{FF2B5EF4-FFF2-40B4-BE49-F238E27FC236}">
                    <a16:creationId xmlns:a16="http://schemas.microsoft.com/office/drawing/2014/main" id="{1F504D69-15EE-E941-4A63-6D6E4C5D95E5}"/>
                  </a:ext>
                </a:extLst>
              </p:cNvPr>
              <p:cNvSpPr/>
              <p:nvPr/>
            </p:nvSpPr>
            <p:spPr>
              <a:xfrm>
                <a:off x="2907684" y="479902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92" name="Oval 10691">
                <a:extLst>
                  <a:ext uri="{FF2B5EF4-FFF2-40B4-BE49-F238E27FC236}">
                    <a16:creationId xmlns:a16="http://schemas.microsoft.com/office/drawing/2014/main" id="{FD1C7870-719E-9057-73C3-238A8B16C96D}"/>
                  </a:ext>
                </a:extLst>
              </p:cNvPr>
              <p:cNvSpPr/>
              <p:nvPr/>
            </p:nvSpPr>
            <p:spPr>
              <a:xfrm>
                <a:off x="2945784" y="477997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93" name="Oval 10692">
                <a:extLst>
                  <a:ext uri="{FF2B5EF4-FFF2-40B4-BE49-F238E27FC236}">
                    <a16:creationId xmlns:a16="http://schemas.microsoft.com/office/drawing/2014/main" id="{582FD216-341B-AFDA-26A3-E3B6C82BBDFF}"/>
                  </a:ext>
                </a:extLst>
              </p:cNvPr>
              <p:cNvSpPr/>
              <p:nvPr/>
            </p:nvSpPr>
            <p:spPr>
              <a:xfrm>
                <a:off x="2955309" y="483712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94" name="Oval 10693">
                <a:extLst>
                  <a:ext uri="{FF2B5EF4-FFF2-40B4-BE49-F238E27FC236}">
                    <a16:creationId xmlns:a16="http://schemas.microsoft.com/office/drawing/2014/main" id="{C4201F4D-ECFC-B274-2A8F-027C4C4CC56D}"/>
                  </a:ext>
                </a:extLst>
              </p:cNvPr>
              <p:cNvSpPr/>
              <p:nvPr/>
            </p:nvSpPr>
            <p:spPr>
              <a:xfrm>
                <a:off x="2958484" y="479902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95" name="Oval 10694">
                <a:extLst>
                  <a:ext uri="{FF2B5EF4-FFF2-40B4-BE49-F238E27FC236}">
                    <a16:creationId xmlns:a16="http://schemas.microsoft.com/office/drawing/2014/main" id="{72BA1487-6B97-378A-FAF6-7961B6115965}"/>
                  </a:ext>
                </a:extLst>
              </p:cNvPr>
              <p:cNvSpPr/>
              <p:nvPr/>
            </p:nvSpPr>
            <p:spPr>
              <a:xfrm>
                <a:off x="3012459" y="482760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97" name="Oval 10696">
                <a:extLst>
                  <a:ext uri="{FF2B5EF4-FFF2-40B4-BE49-F238E27FC236}">
                    <a16:creationId xmlns:a16="http://schemas.microsoft.com/office/drawing/2014/main" id="{0489C22C-BE44-2C72-6702-345675D9556E}"/>
                  </a:ext>
                </a:extLst>
              </p:cNvPr>
              <p:cNvSpPr/>
              <p:nvPr/>
            </p:nvSpPr>
            <p:spPr>
              <a:xfrm>
                <a:off x="3063259" y="486252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98" name="Oval 10697">
                <a:extLst>
                  <a:ext uri="{FF2B5EF4-FFF2-40B4-BE49-F238E27FC236}">
                    <a16:creationId xmlns:a16="http://schemas.microsoft.com/office/drawing/2014/main" id="{06864654-EEB1-E374-C898-817320C8CE79}"/>
                  </a:ext>
                </a:extLst>
              </p:cNvPr>
              <p:cNvSpPr/>
              <p:nvPr/>
            </p:nvSpPr>
            <p:spPr>
              <a:xfrm>
                <a:off x="3056909" y="491332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99" name="Oval 10698">
                <a:extLst>
                  <a:ext uri="{FF2B5EF4-FFF2-40B4-BE49-F238E27FC236}">
                    <a16:creationId xmlns:a16="http://schemas.microsoft.com/office/drawing/2014/main" id="{86A535E4-7E1F-7FE8-4F38-A27E48DDD1BA}"/>
                  </a:ext>
                </a:extLst>
              </p:cNvPr>
              <p:cNvSpPr/>
              <p:nvPr/>
            </p:nvSpPr>
            <p:spPr>
              <a:xfrm>
                <a:off x="3082309" y="491332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976261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BF0F54-4C1F-8977-66B4-F3CF55D12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Content Placeholder 12">
            <a:extLst>
              <a:ext uri="{FF2B5EF4-FFF2-40B4-BE49-F238E27FC236}">
                <a16:creationId xmlns:a16="http://schemas.microsoft.com/office/drawing/2014/main" id="{ACBC1158-2D7F-9840-F3B5-A8991CFFA0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775" y="5089890"/>
            <a:ext cx="11739563" cy="999760"/>
          </a:xfrm>
        </p:spPr>
        <p:txBody>
          <a:bodyPr/>
          <a:lstStyle/>
          <a:p>
            <a:pPr lvl="1"/>
            <a:r>
              <a:rPr lang="en-GB" dirty="0"/>
              <a:t>Mean maximum </a:t>
            </a:r>
            <a:r>
              <a:rPr lang="en-GB" dirty="0" err="1"/>
              <a:t>hemoglobin</a:t>
            </a:r>
            <a:r>
              <a:rPr lang="en-GB" dirty="0"/>
              <a:t> increase vs pretreatment was significantly higher in patients with treatment-emergent maximum platelet reduction ≥50%, maximum neutrophil reduction ≥75%, or either of these cytopenias</a:t>
            </a:r>
          </a:p>
        </p:txBody>
      </p:sp>
      <p:sp>
        <p:nvSpPr>
          <p:cNvPr id="10243" name="Rectangle 4">
            <a:extLst>
              <a:ext uri="{FF2B5EF4-FFF2-40B4-BE49-F238E27FC236}">
                <a16:creationId xmlns:a16="http://schemas.microsoft.com/office/drawing/2014/main" id="{498A3993-5211-E82E-E547-6762785197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5756"/>
            <a:ext cx="11740260" cy="492944"/>
          </a:xfrm>
        </p:spPr>
        <p:txBody>
          <a:bodyPr/>
          <a:lstStyle/>
          <a:p>
            <a:r>
              <a:rPr lang="en-US" dirty="0"/>
              <a:t>IMerge</a:t>
            </a:r>
            <a:r>
              <a:rPr lang="en-US"/>
              <a:t> </a:t>
            </a:r>
            <a:r>
              <a:rPr lang="en-US" dirty="0"/>
              <a:t>Post Hoc</a:t>
            </a:r>
            <a:r>
              <a:rPr lang="en-US"/>
              <a:t> Analysis: Associations Between Treatment-Emergent Cytopenias and </a:t>
            </a:r>
            <a:r>
              <a:rPr lang="en-GB"/>
              <a:t>Maximum </a:t>
            </a:r>
            <a:r>
              <a:rPr lang="en-GB" dirty="0"/>
              <a:t>Hemoglobin</a:t>
            </a:r>
            <a:r>
              <a:rPr lang="en-GB"/>
              <a:t> Increase</a:t>
            </a:r>
            <a:endParaRPr lang="en-US" alt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268C52-BAF9-E54A-A2EC-D05F42DD156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559175" y="6302375"/>
            <a:ext cx="5732463" cy="327025"/>
          </a:xfrm>
        </p:spPr>
        <p:txBody>
          <a:bodyPr/>
          <a:lstStyle/>
          <a:p>
            <a:r>
              <a:rPr lang="en-US" altLang="en-US" dirty="0"/>
              <a:t>Zeidan. ASH 2025. </a:t>
            </a:r>
            <a:r>
              <a:rPr lang="en-US" altLang="en-US" dirty="0" err="1"/>
              <a:t>Abstr</a:t>
            </a:r>
            <a:r>
              <a:rPr lang="en-US" altLang="en-US" dirty="0"/>
              <a:t> 490.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338B2A-2970-63C3-E12B-10F9366E7526}"/>
              </a:ext>
            </a:extLst>
          </p:cNvPr>
          <p:cNvSpPr txBox="1"/>
          <p:nvPr/>
        </p:nvSpPr>
        <p:spPr>
          <a:xfrm>
            <a:off x="231077" y="4735579"/>
            <a:ext cx="5935054" cy="21674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r>
              <a:rPr lang="en-GB" sz="1400" baseline="30000" dirty="0"/>
              <a:t>*</a:t>
            </a:r>
            <a:r>
              <a:rPr lang="en-GB" sz="1400" dirty="0"/>
              <a:t>Defined as cytopenias occurring during Cycles 1-2 of </a:t>
            </a:r>
            <a:r>
              <a:rPr lang="en-GB" sz="1400" dirty="0" err="1"/>
              <a:t>imetelstat</a:t>
            </a:r>
            <a:r>
              <a:rPr lang="en-GB" sz="1400" dirty="0"/>
              <a:t>.</a:t>
            </a:r>
          </a:p>
        </p:txBody>
      </p:sp>
      <p:graphicFrame>
        <p:nvGraphicFramePr>
          <p:cNvPr id="12" name="Group 3">
            <a:extLst>
              <a:ext uri="{FF2B5EF4-FFF2-40B4-BE49-F238E27FC236}">
                <a16:creationId xmlns:a16="http://schemas.microsoft.com/office/drawing/2014/main" id="{001815A7-3430-1246-C608-FADD474AC46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67792913"/>
              </p:ext>
            </p:extLst>
          </p:nvPr>
        </p:nvGraphicFramePr>
        <p:xfrm>
          <a:off x="241495" y="1333500"/>
          <a:ext cx="11729843" cy="3291904"/>
        </p:xfrm>
        <a:graphic>
          <a:graphicData uri="http://schemas.openxmlformats.org/drawingml/2006/table">
            <a:tbl>
              <a:tblPr/>
              <a:tblGrid>
                <a:gridCol w="53200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71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2588">
                  <a:extLst>
                    <a:ext uri="{9D8B030D-6E8A-4147-A177-3AD203B41FA5}">
                      <a16:colId xmlns:a16="http://schemas.microsoft.com/office/drawing/2014/main" val="1869814216"/>
                    </a:ext>
                  </a:extLst>
                </a:gridCol>
              </a:tblGrid>
              <a:tr h="18198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Patients With Treatment-Emergent Cytopenias*</a:t>
                      </a:r>
                    </a:p>
                  </a:txBody>
                  <a:tcPr marL="118872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Max Hb Increase From Pretreatment, g/dL</a:t>
                      </a:r>
                    </a:p>
                  </a:txBody>
                  <a:tcPr marL="118872" marR="121699" marT="45728" marB="45728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</a:t>
                      </a: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Value</a:t>
                      </a:r>
                    </a:p>
                  </a:txBody>
                  <a:tcPr marL="118872" marR="121699" marT="45728" marB="45728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8897251"/>
                  </a:ext>
                </a:extLst>
              </a:tr>
              <a:tr h="31500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Max. platelet reduction</a:t>
                      </a:r>
                    </a:p>
                    <a:p>
                      <a:pPr marL="290513" marR="0" lvl="0" indent="-2270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600" b="0" i="0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&lt;50% (n = 39)</a:t>
                      </a:r>
                    </a:p>
                    <a:p>
                      <a:pPr marL="290513" marR="0" lvl="0" indent="-2270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≥50% (n = 169)</a:t>
                      </a:r>
                      <a:endParaRPr kumimoji="0" lang="en-US" sz="1600" b="0" i="0" u="none" strike="noStrike" kern="1200" cap="none" normalizeH="0" baseline="0" noProof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Poppins" pitchFamily="2" charset="77"/>
                        <a:ea typeface="+mn-ea"/>
                        <a:cs typeface="Poppins" pitchFamily="2" charset="77"/>
                      </a:endParaRPr>
                    </a:p>
                  </a:txBody>
                  <a:tcPr marL="118872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1.17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2.07</a:t>
                      </a:r>
                    </a:p>
                  </a:txBody>
                  <a:tcPr marL="118872" marR="121699" marT="45728" marB="45728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.003</a:t>
                      </a:r>
                    </a:p>
                  </a:txBody>
                  <a:tcPr marL="118872" marR="121699" marT="45728" marB="45728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500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Max. neutrophil reduction</a:t>
                      </a:r>
                    </a:p>
                    <a:p>
                      <a:pPr marL="290513" marR="0" lvl="0" indent="-2270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600" b="0" i="0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&lt;75% (n = 138)</a:t>
                      </a:r>
                    </a:p>
                    <a:p>
                      <a:pPr marL="290513" marR="0" lvl="0" indent="-2270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≥75% (n = 70)</a:t>
                      </a:r>
                      <a:endParaRPr kumimoji="0" lang="en-US" sz="1600" b="0" i="0" u="none" strike="noStrike" kern="1200" cap="none" normalizeH="0" baseline="0" noProof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Poppins" pitchFamily="2" charset="77"/>
                        <a:ea typeface="+mn-ea"/>
                        <a:cs typeface="Poppins" pitchFamily="2" charset="77"/>
                      </a:endParaRPr>
                    </a:p>
                  </a:txBody>
                  <a:tcPr marL="118872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1.58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2.53</a:t>
                      </a:r>
                    </a:p>
                  </a:txBody>
                  <a:tcPr marL="118872" marR="121699" marT="45728" marB="45728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.011</a:t>
                      </a:r>
                    </a:p>
                  </a:txBody>
                  <a:tcPr marL="118872" marR="121699" marT="45728" marB="45728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8028733"/>
                  </a:ext>
                </a:extLst>
              </a:tr>
              <a:tr h="5016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Combined cytopenias</a:t>
                      </a:r>
                    </a:p>
                    <a:p>
                      <a:pPr marL="290513" marR="0" lvl="0" indent="-2270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600" b="0" i="0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Max. </a:t>
                      </a: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platelet reduction</a:t>
                      </a:r>
                      <a:r>
                        <a:rPr kumimoji="0" lang="en-US" sz="1600" b="0" i="0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 &lt;50% and max. neutrophil reduction &lt;75% (n = 38)</a:t>
                      </a:r>
                    </a:p>
                    <a:p>
                      <a:pPr marL="290513" marR="0" lvl="0" indent="-2270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600" b="0" i="0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Max. </a:t>
                      </a: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platelet reduction</a:t>
                      </a:r>
                      <a:r>
                        <a:rPr kumimoji="0" lang="en-US" sz="1600" b="0" i="0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 </a:t>
                      </a: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≥</a:t>
                      </a:r>
                      <a:r>
                        <a:rPr kumimoji="0" lang="en-US" sz="1600" b="0" i="0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50% or max. neutrophil reduction </a:t>
                      </a: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≥</a:t>
                      </a:r>
                      <a:r>
                        <a:rPr kumimoji="0" lang="en-US" sz="1600" b="0" i="0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75% (n = 170)</a:t>
                      </a:r>
                    </a:p>
                  </a:txBody>
                  <a:tcPr marL="118872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1.13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2.07</a:t>
                      </a:r>
                    </a:p>
                  </a:txBody>
                  <a:tcPr marL="118872" marR="121699" marT="45728" marB="45728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.002</a:t>
                      </a:r>
                    </a:p>
                  </a:txBody>
                  <a:tcPr marL="118872" marR="121699" marT="45728" marB="45728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74745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65647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D162F6-D84D-074A-5F0E-4E1B4D4F4E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Content Placeholder 12">
            <a:extLst>
              <a:ext uri="{FF2B5EF4-FFF2-40B4-BE49-F238E27FC236}">
                <a16:creationId xmlns:a16="http://schemas.microsoft.com/office/drawing/2014/main" id="{1B0B4293-B880-A185-3E60-FC180EE64B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5154528"/>
            <a:ext cx="11841542" cy="720289"/>
          </a:xfrm>
        </p:spPr>
        <p:txBody>
          <a:bodyPr/>
          <a:lstStyle/>
          <a:p>
            <a:pPr lvl="1"/>
            <a:r>
              <a:rPr lang="en-GB" dirty="0"/>
              <a:t>Rates of Hb increase ≥1.5 g/dL for ≥8 </a:t>
            </a:r>
            <a:r>
              <a:rPr lang="en-GB" dirty="0" err="1"/>
              <a:t>wk</a:t>
            </a:r>
            <a:r>
              <a:rPr lang="en-GB" dirty="0"/>
              <a:t> were significantly higher in patients with treatment-emergent maximum platelet reduction </a:t>
            </a:r>
            <a:r>
              <a:rPr lang="en-US" dirty="0"/>
              <a:t>≥50% or maximum neutrophil reduction ≥75%</a:t>
            </a:r>
            <a:endParaRPr lang="en-GB" dirty="0"/>
          </a:p>
        </p:txBody>
      </p:sp>
      <p:sp>
        <p:nvSpPr>
          <p:cNvPr id="10243" name="Rectangle 4">
            <a:extLst>
              <a:ext uri="{FF2B5EF4-FFF2-40B4-BE49-F238E27FC236}">
                <a16:creationId xmlns:a16="http://schemas.microsoft.com/office/drawing/2014/main" id="{C32D6478-2012-9CB2-4A88-5D63F9434B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5756"/>
            <a:ext cx="11740260" cy="492944"/>
          </a:xfrm>
        </p:spPr>
        <p:txBody>
          <a:bodyPr/>
          <a:lstStyle/>
          <a:p>
            <a:r>
              <a:rPr lang="en-US"/>
              <a:t>IMerge </a:t>
            </a:r>
            <a:r>
              <a:rPr lang="en-US" dirty="0"/>
              <a:t>Post Hoc </a:t>
            </a:r>
            <a:r>
              <a:rPr lang="en-US"/>
              <a:t>Analysis: Associations Between Treatment-Emergent Cytopenias and </a:t>
            </a:r>
            <a:r>
              <a:rPr lang="en-GB"/>
              <a:t>Hb Increase ≥1.5 g/dL for ≥8 </a:t>
            </a:r>
            <a:r>
              <a:rPr lang="en-GB" dirty="0"/>
              <a:t>Wk</a:t>
            </a:r>
            <a:endParaRPr lang="en-US" altLang="en-US"/>
          </a:p>
        </p:txBody>
      </p:sp>
      <p:graphicFrame>
        <p:nvGraphicFramePr>
          <p:cNvPr id="4" name="Group 3">
            <a:extLst>
              <a:ext uri="{FF2B5EF4-FFF2-40B4-BE49-F238E27FC236}">
                <a16:creationId xmlns:a16="http://schemas.microsoft.com/office/drawing/2014/main" id="{B55375BB-91F6-5212-9F38-C0EF1226FFD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55578941"/>
              </p:ext>
            </p:extLst>
          </p:nvPr>
        </p:nvGraphicFramePr>
        <p:xfrm>
          <a:off x="231078" y="1333500"/>
          <a:ext cx="11729843" cy="3291904"/>
        </p:xfrm>
        <a:graphic>
          <a:graphicData uri="http://schemas.openxmlformats.org/drawingml/2006/table">
            <a:tbl>
              <a:tblPr/>
              <a:tblGrid>
                <a:gridCol w="54403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869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2521">
                  <a:extLst>
                    <a:ext uri="{9D8B030D-6E8A-4147-A177-3AD203B41FA5}">
                      <a16:colId xmlns:a16="http://schemas.microsoft.com/office/drawing/2014/main" val="1869814216"/>
                    </a:ext>
                  </a:extLst>
                </a:gridCol>
              </a:tblGrid>
              <a:tr h="1172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Patients With Treatment-Emergent Cytopenias*</a:t>
                      </a:r>
                      <a:endParaRPr kumimoji="0" lang="en-GB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Hb Increase ≥1.5 mg/dL for ≥8 Wk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</a:t>
                      </a: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Value</a:t>
                      </a:r>
                    </a:p>
                  </a:txBody>
                  <a:tcPr marL="121699" marR="121699" marT="45728" marB="45728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8897251"/>
                  </a:ext>
                </a:extLst>
              </a:tr>
              <a:tr h="2876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Max. platelet reduction</a:t>
                      </a:r>
                    </a:p>
                    <a:p>
                      <a:pPr marL="290513" marR="0" lvl="0" indent="-2270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600" b="0" i="0" u="none" strike="noStrike" kern="1200" cap="none" normalizeH="0" baseline="0" noProof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&lt;50%</a:t>
                      </a:r>
                    </a:p>
                    <a:p>
                      <a:pPr marL="290513" marR="0" lvl="0" indent="-2270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≥50%</a:t>
                      </a:r>
                      <a:endParaRPr kumimoji="0" lang="en-US" sz="1600" b="0" i="0" u="none" strike="noStrike" kern="1200" cap="none" normalizeH="0" baseline="0" noProof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Poppins" pitchFamily="2" charset="77"/>
                        <a:ea typeface="+mn-ea"/>
                        <a:cs typeface="Poppins" pitchFamily="2" charset="77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11.9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34.2</a:t>
                      </a:r>
                    </a:p>
                  </a:txBody>
                  <a:tcPr marL="121699" marR="121699" marT="45728" marB="45728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.005</a:t>
                      </a:r>
                    </a:p>
                  </a:txBody>
                  <a:tcPr marL="121699" marR="121699" marT="45728" marB="45728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76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Max. neutrophil reduction</a:t>
                      </a:r>
                    </a:p>
                    <a:p>
                      <a:pPr marL="290513" marR="0" lvl="0" indent="-2270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600" b="0" i="0" u="none" strike="noStrike" kern="1200" cap="none" normalizeH="0" baseline="0" noProof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&lt;75%</a:t>
                      </a:r>
                    </a:p>
                    <a:p>
                      <a:pPr marL="290513" marR="0" lvl="0" indent="-2270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≥75%</a:t>
                      </a:r>
                      <a:endParaRPr kumimoji="0" lang="en-US" sz="1600" b="0" i="0" u="none" strike="noStrike" kern="1200" cap="none" normalizeH="0" baseline="0" noProof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Poppins" pitchFamily="2" charset="77"/>
                        <a:ea typeface="+mn-ea"/>
                        <a:cs typeface="Poppins" pitchFamily="2" charset="77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27.7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34.6</a:t>
                      </a:r>
                    </a:p>
                  </a:txBody>
                  <a:tcPr marL="121699" marR="121699" marT="45728" marB="45728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.290</a:t>
                      </a:r>
                    </a:p>
                  </a:txBody>
                  <a:tcPr marL="121699" marR="121699" marT="45728" marB="45728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8028733"/>
                  </a:ext>
                </a:extLst>
              </a:tr>
              <a:tr h="45816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Combined cytopenias</a:t>
                      </a:r>
                    </a:p>
                    <a:p>
                      <a:pPr marL="290513" marR="0" lvl="0" indent="-2270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600" b="0" i="0" u="none" strike="noStrike" kern="1200" cap="none" normalizeH="0" baseline="0" noProof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Max. </a:t>
                      </a:r>
                      <a:r>
                        <a:rPr kumimoji="0" lang="en-US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platelet reduction</a:t>
                      </a:r>
                      <a:r>
                        <a:rPr kumimoji="0" lang="en-US" sz="1600" b="0" i="0" u="none" strike="noStrike" kern="1200" cap="none" normalizeH="0" baseline="0" noProof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 &lt;50% and max. neutrophil reduction &lt;75%</a:t>
                      </a:r>
                    </a:p>
                    <a:p>
                      <a:pPr marL="290513" marR="0" lvl="0" indent="-2270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600" b="0" i="0" u="none" strike="noStrike" kern="1200" cap="none" normalizeH="0" baseline="0" noProof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Max. </a:t>
                      </a:r>
                      <a:r>
                        <a:rPr kumimoji="0" lang="en-US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platelet reduction</a:t>
                      </a:r>
                      <a:r>
                        <a:rPr kumimoji="0" lang="en-US" sz="1600" b="0" i="0" u="none" strike="noStrike" kern="1200" cap="none" normalizeH="0" baseline="0" noProof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 </a:t>
                      </a:r>
                      <a:r>
                        <a:rPr kumimoji="0" lang="en-US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≥</a:t>
                      </a:r>
                      <a:r>
                        <a:rPr kumimoji="0" lang="en-US" sz="1600" b="0" i="0" u="none" strike="noStrike" kern="1200" cap="none" normalizeH="0" baseline="0" noProof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50% or max. neutrophil reduction </a:t>
                      </a:r>
                      <a:r>
                        <a:rPr kumimoji="0" lang="en-US" sz="16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≥</a:t>
                      </a:r>
                      <a:r>
                        <a:rPr kumimoji="0" lang="en-US" sz="1600" b="0" i="0" u="none" strike="noStrike" kern="1200" cap="none" normalizeH="0" baseline="0" noProof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75%</a:t>
                      </a:r>
                      <a:endParaRPr kumimoji="0" lang="en-US" sz="1600" b="0" i="0" u="none" strike="noStrike" kern="1200" cap="none" normalizeH="0" baseline="0" noProof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Poppins" pitchFamily="2" charset="77"/>
                        <a:ea typeface="+mn-ea"/>
                        <a:cs typeface="Poppins" pitchFamily="2" charset="77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12.2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34.1</a:t>
                      </a:r>
                    </a:p>
                  </a:txBody>
                  <a:tcPr marL="121699" marR="121699" marT="45728" marB="45728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.005</a:t>
                      </a:r>
                    </a:p>
                  </a:txBody>
                  <a:tcPr marL="121699" marR="121699" marT="45728" marB="45728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7474527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A9EE86B7-8171-7258-75F0-2A0984C0A26E}"/>
              </a:ext>
            </a:extLst>
          </p:cNvPr>
          <p:cNvSpPr txBox="1"/>
          <p:nvPr/>
        </p:nvSpPr>
        <p:spPr>
          <a:xfrm>
            <a:off x="231077" y="4707334"/>
            <a:ext cx="6877294" cy="3053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r>
              <a:rPr lang="en-GB" sz="1200" baseline="30000"/>
              <a:t>*</a:t>
            </a:r>
            <a:r>
              <a:rPr lang="en-GB" sz="1200"/>
              <a:t>Defined as cytopenias occurring during Cycles 1-2 of </a:t>
            </a:r>
            <a:r>
              <a:rPr lang="en-GB" sz="1200" dirty="0"/>
              <a:t>imetelstat</a:t>
            </a:r>
            <a:r>
              <a:rPr lang="en-GB" sz="1200"/>
              <a:t>.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A585FBAF-C1A1-7B46-E64A-211345F9CA5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altLang="en-US" dirty="0"/>
              <a:t>Zeidan. ASH 2025. </a:t>
            </a:r>
            <a:r>
              <a:rPr lang="en-US" altLang="en-US" dirty="0" err="1"/>
              <a:t>Abstr</a:t>
            </a:r>
            <a:r>
              <a:rPr lang="en-US" altLang="en-US" dirty="0"/>
              <a:t> 490.</a:t>
            </a:r>
          </a:p>
        </p:txBody>
      </p:sp>
    </p:spTree>
    <p:extLst>
      <p:ext uri="{BB962C8B-B14F-4D97-AF65-F5344CB8AC3E}">
        <p14:creationId xmlns:p14="http://schemas.microsoft.com/office/powerpoint/2010/main" val="28966905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3D89D5-C0C7-B3DA-8AC9-B1CCDA615A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4">
            <a:extLst>
              <a:ext uri="{FF2B5EF4-FFF2-40B4-BE49-F238E27FC236}">
                <a16:creationId xmlns:a16="http://schemas.microsoft.com/office/drawing/2014/main" id="{63B3C1DC-8317-01C1-DB0A-44F9DFF5B1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280168"/>
            <a:ext cx="11740260" cy="1004121"/>
          </a:xfrm>
        </p:spPr>
        <p:txBody>
          <a:bodyPr/>
          <a:lstStyle/>
          <a:p>
            <a:r>
              <a:rPr lang="en-US"/>
              <a:t>IMerge </a:t>
            </a:r>
            <a:r>
              <a:rPr lang="en-US" dirty="0"/>
              <a:t>Post Hoc </a:t>
            </a:r>
            <a:r>
              <a:rPr lang="en-US"/>
              <a:t>Analysis: Predictors of </a:t>
            </a:r>
            <a:r>
              <a:rPr lang="en-GB"/>
              <a:t>Hb Increase ≥1.5 g/dL for ≥8 </a:t>
            </a:r>
            <a:r>
              <a:rPr lang="en-GB" dirty="0"/>
              <a:t>Wk</a:t>
            </a:r>
            <a:r>
              <a:rPr lang="en-GB"/>
              <a:t> and Maximum Hb Increase</a:t>
            </a:r>
            <a:endParaRPr lang="en-US" altLang="en-US"/>
          </a:p>
        </p:txBody>
      </p:sp>
      <p:graphicFrame>
        <p:nvGraphicFramePr>
          <p:cNvPr id="4" name="Group 3">
            <a:extLst>
              <a:ext uri="{FF2B5EF4-FFF2-40B4-BE49-F238E27FC236}">
                <a16:creationId xmlns:a16="http://schemas.microsoft.com/office/drawing/2014/main" id="{66B2DF64-98CB-0A46-DF12-94A3702EA42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3755212"/>
              </p:ext>
            </p:extLst>
          </p:nvPr>
        </p:nvGraphicFramePr>
        <p:xfrm>
          <a:off x="228600" y="1333501"/>
          <a:ext cx="5484020" cy="2895680"/>
        </p:xfrm>
        <a:graphic>
          <a:graphicData uri="http://schemas.openxmlformats.org/drawingml/2006/table">
            <a:tbl>
              <a:tblPr/>
              <a:tblGrid>
                <a:gridCol w="28544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557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3976">
                  <a:extLst>
                    <a:ext uri="{9D8B030D-6E8A-4147-A177-3AD203B41FA5}">
                      <a16:colId xmlns:a16="http://schemas.microsoft.com/office/drawing/2014/main" val="1869814216"/>
                    </a:ext>
                  </a:extLst>
                </a:gridCol>
              </a:tblGrid>
              <a:tr h="26178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Multivariate Analysis</a:t>
                      </a:r>
                      <a:endParaRPr kumimoji="0" lang="en-GB" sz="1600" b="1" i="0" u="none" strike="noStrike" cap="none" normalizeH="0" baseline="3000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118872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Hb Increase ≥1.5 mg/dL for ≥8 Wk (N = 226)</a:t>
                      </a:r>
                    </a:p>
                  </a:txBody>
                  <a:tcPr marL="118872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1905657"/>
                  </a:ext>
                </a:extLst>
              </a:tr>
              <a:tr h="151560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/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OR (95% CI)</a:t>
                      </a:r>
                    </a:p>
                  </a:txBody>
                  <a:tcPr marL="118872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</a:t>
                      </a: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Value</a:t>
                      </a:r>
                    </a:p>
                  </a:txBody>
                  <a:tcPr marL="118872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8897251"/>
                  </a:ext>
                </a:extLst>
              </a:tr>
              <a:tr h="2442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Selected variable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18872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18872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18872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2220">
                <a:tc>
                  <a:txBody>
                    <a:bodyPr/>
                    <a:lstStyle/>
                    <a:p>
                      <a:pPr marL="290513" marR="0" lvl="0" indent="-2270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600" b="0" i="0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Max. reduction in platelets </a:t>
                      </a: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≥50% in cycles 1-2 of </a:t>
                      </a:r>
                      <a:r>
                        <a:rPr kumimoji="0" lang="en-US" sz="16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imetelstat</a:t>
                      </a: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 (yes vs no)</a:t>
                      </a:r>
                      <a:endParaRPr kumimoji="0" lang="en-US" sz="1600" b="0" i="0" u="none" strike="noStrike" kern="1200" cap="none" normalizeH="0" baseline="0" noProof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Poppins" pitchFamily="2" charset="77"/>
                        <a:ea typeface="+mn-ea"/>
                        <a:cs typeface="Poppins" pitchFamily="2" charset="77"/>
                      </a:endParaRPr>
                    </a:p>
                  </a:txBody>
                  <a:tcPr marL="118872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4.16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(1.54-11.23)</a:t>
                      </a:r>
                    </a:p>
                  </a:txBody>
                  <a:tcPr marL="118872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.005</a:t>
                      </a:r>
                    </a:p>
                  </a:txBody>
                  <a:tcPr marL="118872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6224304"/>
                  </a:ext>
                </a:extLst>
              </a:tr>
              <a:tr h="261780">
                <a:tc>
                  <a:txBody>
                    <a:bodyPr/>
                    <a:lstStyle/>
                    <a:p>
                      <a:pPr marL="290513" marR="0" lvl="0" indent="-2270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600" b="0" i="0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Times from diagnosis (yr)</a:t>
                      </a:r>
                    </a:p>
                  </a:txBody>
                  <a:tcPr marL="118872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0.99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(0.98-1.00)</a:t>
                      </a:r>
                    </a:p>
                  </a:txBody>
                  <a:tcPr marL="118872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.018</a:t>
                      </a:r>
                    </a:p>
                  </a:txBody>
                  <a:tcPr marL="118872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3624383"/>
                  </a:ext>
                </a:extLst>
              </a:tr>
            </a:tbl>
          </a:graphicData>
        </a:graphic>
      </p:graphicFrame>
      <p:graphicFrame>
        <p:nvGraphicFramePr>
          <p:cNvPr id="9" name="Group 3">
            <a:extLst>
              <a:ext uri="{FF2B5EF4-FFF2-40B4-BE49-F238E27FC236}">
                <a16:creationId xmlns:a16="http://schemas.microsoft.com/office/drawing/2014/main" id="{3BEE82E5-FC2C-AE91-7768-052ECF4B386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9449177"/>
              </p:ext>
            </p:extLst>
          </p:nvPr>
        </p:nvGraphicFramePr>
        <p:xfrm>
          <a:off x="5864876" y="1333500"/>
          <a:ext cx="6106462" cy="3718656"/>
        </p:xfrm>
        <a:graphic>
          <a:graphicData uri="http://schemas.openxmlformats.org/drawingml/2006/table">
            <a:tbl>
              <a:tblPr/>
              <a:tblGrid>
                <a:gridCol w="29473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9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9986">
                  <a:extLst>
                    <a:ext uri="{9D8B030D-6E8A-4147-A177-3AD203B41FA5}">
                      <a16:colId xmlns:a16="http://schemas.microsoft.com/office/drawing/2014/main" val="1869814216"/>
                    </a:ext>
                  </a:extLst>
                </a:gridCol>
              </a:tblGrid>
              <a:tr h="181651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Multivariate Analysis</a:t>
                      </a:r>
                      <a:endParaRPr kumimoji="0" lang="en-GB" sz="1600" b="1" i="0" u="none" strike="noStrike" cap="none" normalizeH="0" baseline="3000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Maximum Hb Increase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(N = 226)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1905657"/>
                  </a:ext>
                </a:extLst>
              </a:tr>
              <a:tr h="181651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/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Coefficient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Estimate (95% CI)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</a:t>
                      </a: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Value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8897251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Selected variable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4616">
                <a:tc>
                  <a:txBody>
                    <a:bodyPr/>
                    <a:lstStyle/>
                    <a:p>
                      <a:pPr marL="290513" marR="0" lvl="0" indent="-2270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600" b="0" i="0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Max. reduction in neutrophils </a:t>
                      </a: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≥75% during cycles 1-2 of </a:t>
                      </a:r>
                      <a:r>
                        <a:rPr kumimoji="0" lang="en-US" sz="16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imetelstat</a:t>
                      </a:r>
                      <a:r>
                        <a:rPr kumimoji="0" lang="en-US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 (yes vs no)</a:t>
                      </a:r>
                    </a:p>
                  </a:txBody>
                  <a:tcPr marL="121699" marR="121699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0.943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(0.32 to 1.57)</a:t>
                      </a:r>
                    </a:p>
                  </a:txBody>
                  <a:tcPr marL="121699" marR="121699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.003</a:t>
                      </a:r>
                    </a:p>
                  </a:txBody>
                  <a:tcPr marL="121699" marR="121699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8907826"/>
                  </a:ext>
                </a:extLst>
              </a:tr>
              <a:tr h="181651">
                <a:tc>
                  <a:txBody>
                    <a:bodyPr/>
                    <a:lstStyle/>
                    <a:p>
                      <a:pPr marL="290513" marR="0" lvl="0" indent="-2270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600" b="0" i="0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Pretreatment Hb level, g/dL</a:t>
                      </a:r>
                    </a:p>
                  </a:txBody>
                  <a:tcPr marL="121699" marR="121699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-0.698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(-1.08 to -0.31)</a:t>
                      </a:r>
                    </a:p>
                  </a:txBody>
                  <a:tcPr marL="121699" marR="121699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&lt;.001</a:t>
                      </a:r>
                    </a:p>
                  </a:txBody>
                  <a:tcPr marL="121699" marR="121699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9708635"/>
                  </a:ext>
                </a:extLst>
              </a:tr>
              <a:tr h="181651">
                <a:tc>
                  <a:txBody>
                    <a:bodyPr/>
                    <a:lstStyle/>
                    <a:p>
                      <a:pPr marL="290513" marR="0" lvl="0" indent="-22701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600" b="0" i="0" u="none" strike="noStrike" kern="1200" cap="none" normalizeH="0" baseline="0" noProof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RBC transfusion burden, units</a:t>
                      </a:r>
                    </a:p>
                  </a:txBody>
                  <a:tcPr marL="121699" marR="121699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-0.150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(-0.25 to -0.05)</a:t>
                      </a:r>
                    </a:p>
                  </a:txBody>
                  <a:tcPr marL="121699" marR="121699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.003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0138241"/>
                  </a:ext>
                </a:extLst>
              </a:tr>
            </a:tbl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5F3F6-C13F-75C8-6367-01E89BBDDF9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altLang="en-US" spc="-10" dirty="0">
                <a:solidFill>
                  <a:srgbClr val="161616"/>
                </a:solidFill>
              </a:rPr>
              <a:t>Zeidan. ASH 2025. </a:t>
            </a:r>
            <a:r>
              <a:rPr lang="en-US" altLang="en-US" spc="-10" dirty="0" err="1">
                <a:solidFill>
                  <a:srgbClr val="161616"/>
                </a:solidFill>
              </a:rPr>
              <a:t>Abstr</a:t>
            </a:r>
            <a:r>
              <a:rPr lang="en-US" altLang="en-US" spc="-10" dirty="0">
                <a:solidFill>
                  <a:srgbClr val="161616"/>
                </a:solidFill>
              </a:rPr>
              <a:t> 490.</a:t>
            </a:r>
            <a:endParaRPr lang="en-US" altLang="en-US" dirty="0">
              <a:solidFill>
                <a:srgbClr val="16161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5919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27D31A-CF34-4180-20FF-58A15BD96A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Content Placeholder 12">
            <a:extLst>
              <a:ext uri="{FF2B5EF4-FFF2-40B4-BE49-F238E27FC236}">
                <a16:creationId xmlns:a16="http://schemas.microsoft.com/office/drawing/2014/main" id="{2BEB567C-B26F-26E4-831A-1A88211E3D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775" y="5090160"/>
            <a:ext cx="11739563" cy="999490"/>
          </a:xfrm>
        </p:spPr>
        <p:txBody>
          <a:bodyPr/>
          <a:lstStyle/>
          <a:p>
            <a:pPr lvl="1"/>
            <a:r>
              <a:rPr lang="en-GB" dirty="0"/>
              <a:t>Rate of ≥8-wk and ≥24-wk RBC-TI was significantly higher in patients with treatment-emergent maximum platelet reduction </a:t>
            </a:r>
            <a:r>
              <a:rPr lang="en-US" dirty="0"/>
              <a:t>≥50% or maximum neutrophil reduction ≥75%</a:t>
            </a:r>
            <a:endParaRPr lang="en-GB" dirty="0"/>
          </a:p>
        </p:txBody>
      </p:sp>
      <p:sp>
        <p:nvSpPr>
          <p:cNvPr id="10243" name="Rectangle 4">
            <a:extLst>
              <a:ext uri="{FF2B5EF4-FFF2-40B4-BE49-F238E27FC236}">
                <a16:creationId xmlns:a16="http://schemas.microsoft.com/office/drawing/2014/main" id="{0186A30A-F357-AF5B-75A1-C46C5E19AA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5756"/>
            <a:ext cx="11740260" cy="492944"/>
          </a:xfrm>
        </p:spPr>
        <p:txBody>
          <a:bodyPr/>
          <a:lstStyle/>
          <a:p>
            <a:r>
              <a:rPr lang="en-US" dirty="0" err="1"/>
              <a:t>IMerge</a:t>
            </a:r>
            <a:r>
              <a:rPr lang="en-US"/>
              <a:t> </a:t>
            </a:r>
            <a:r>
              <a:rPr lang="en-US" dirty="0"/>
              <a:t>Post Hoc</a:t>
            </a:r>
            <a:r>
              <a:rPr lang="en-US"/>
              <a:t> Analysis: Associations Between Treatment-Emergent Cytopenias and </a:t>
            </a:r>
            <a:r>
              <a:rPr lang="en-GB"/>
              <a:t>RBC-TI Rates</a:t>
            </a:r>
            <a:endParaRPr lang="en-US" altLang="en-US"/>
          </a:p>
        </p:txBody>
      </p:sp>
      <p:graphicFrame>
        <p:nvGraphicFramePr>
          <p:cNvPr id="4" name="Group 3">
            <a:extLst>
              <a:ext uri="{FF2B5EF4-FFF2-40B4-BE49-F238E27FC236}">
                <a16:creationId xmlns:a16="http://schemas.microsoft.com/office/drawing/2014/main" id="{45A44739-CBD6-9177-55BA-A720FBA729C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9374281"/>
              </p:ext>
            </p:extLst>
          </p:nvPr>
        </p:nvGraphicFramePr>
        <p:xfrm>
          <a:off x="231078" y="1333500"/>
          <a:ext cx="11729845" cy="3017568"/>
        </p:xfrm>
        <a:graphic>
          <a:graphicData uri="http://schemas.openxmlformats.org/drawingml/2006/table">
            <a:tbl>
              <a:tblPr/>
              <a:tblGrid>
                <a:gridCol w="45949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25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73200">
                  <a:extLst>
                    <a:ext uri="{9D8B030D-6E8A-4147-A177-3AD203B41FA5}">
                      <a16:colId xmlns:a16="http://schemas.microsoft.com/office/drawing/2014/main" val="1869814216"/>
                    </a:ext>
                  </a:extLst>
                </a:gridCol>
                <a:gridCol w="2307046">
                  <a:extLst>
                    <a:ext uri="{9D8B030D-6E8A-4147-A177-3AD203B41FA5}">
                      <a16:colId xmlns:a16="http://schemas.microsoft.com/office/drawing/2014/main" val="2215830955"/>
                    </a:ext>
                  </a:extLst>
                </a:gridCol>
                <a:gridCol w="1129637">
                  <a:extLst>
                    <a:ext uri="{9D8B030D-6E8A-4147-A177-3AD203B41FA5}">
                      <a16:colId xmlns:a16="http://schemas.microsoft.com/office/drawing/2014/main" val="3203475820"/>
                    </a:ext>
                  </a:extLst>
                </a:gridCol>
              </a:tblGrid>
              <a:tr h="42403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Patients With Treatment-Emergent Cytopenias*</a:t>
                      </a:r>
                      <a:endParaRPr kumimoji="0" lang="en-GB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Rate of ≥8-Wk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RBC-TI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Value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Rate of ≥24-Wk 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RBC-TI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Value</a:t>
                      </a:r>
                    </a:p>
                  </a:txBody>
                  <a:tcPr marL="121699" marR="121699" marT="45728" marB="45728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8897251"/>
                  </a:ext>
                </a:extLst>
              </a:tr>
              <a:tr h="60575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Max. platelet reduction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800" b="0" i="0" u="none" strike="noStrike" kern="1200" cap="none" normalizeH="0" baseline="0" noProof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&lt;50%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8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≥50%</a:t>
                      </a:r>
                      <a:endParaRPr kumimoji="0" lang="en-US" sz="1800" b="0" i="0" u="none" strike="noStrike" kern="1200" cap="none" normalizeH="0" baseline="0" noProof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Poppins" pitchFamily="2" charset="77"/>
                        <a:ea typeface="+mn-ea"/>
                        <a:cs typeface="Poppins" pitchFamily="2" charset="77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26.2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42.4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.056</a:t>
                      </a:r>
                    </a:p>
                  </a:txBody>
                  <a:tcPr marL="121699" marR="121699" marT="45728" marB="45728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7.1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32.6</a:t>
                      </a:r>
                    </a:p>
                  </a:txBody>
                  <a:tcPr marL="121699" marR="121699" marT="45728" marB="45728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&lt;.001</a:t>
                      </a:r>
                    </a:p>
                  </a:txBody>
                  <a:tcPr marL="121699" marR="121699" marT="45728" marB="45728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919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Combined cytopenias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800" b="0" i="0" u="none" strike="noStrike" kern="1200" cap="none" normalizeH="0" baseline="0" noProof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Max. </a:t>
                      </a:r>
                      <a:r>
                        <a:rPr kumimoji="0" lang="en-US" sz="18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platelet reduction</a:t>
                      </a:r>
                      <a:r>
                        <a:rPr kumimoji="0" lang="en-US" sz="1800" b="0" i="0" u="none" strike="noStrike" kern="1200" cap="none" normalizeH="0" baseline="0" noProof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 &lt;50% and max. neutrophil reduction &lt;75%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itchFamily="2" charset="2"/>
                        <a:buChar char="§"/>
                        <a:tabLst/>
                        <a:defRPr/>
                      </a:pPr>
                      <a:r>
                        <a:rPr kumimoji="0" lang="en-US" sz="1800" b="0" i="0" u="none" strike="noStrike" kern="1200" cap="none" normalizeH="0" baseline="0" noProof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Max. </a:t>
                      </a:r>
                      <a:r>
                        <a:rPr kumimoji="0" lang="en-US" sz="18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platelet reduction</a:t>
                      </a:r>
                      <a:r>
                        <a:rPr kumimoji="0" lang="en-US" sz="1800" b="0" i="0" u="none" strike="noStrike" kern="1200" cap="none" normalizeH="0" baseline="0" noProof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 </a:t>
                      </a:r>
                      <a:r>
                        <a:rPr kumimoji="0" lang="en-US" sz="18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≥</a:t>
                      </a:r>
                      <a:r>
                        <a:rPr kumimoji="0" lang="en-US" sz="1800" b="0" i="0" u="none" strike="noStrike" kern="1200" cap="none" normalizeH="0" baseline="0" noProof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50% or max. neutrophil reduction </a:t>
                      </a:r>
                      <a:r>
                        <a:rPr kumimoji="0" lang="en-US" sz="1800" b="0" i="0" u="none" strike="noStrike" kern="1200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≥</a:t>
                      </a:r>
                      <a:r>
                        <a:rPr kumimoji="0" lang="en-US" sz="1800" b="0" i="0" u="none" strike="noStrike" kern="1200" cap="none" normalizeH="0" baseline="0" noProof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75</a:t>
                      </a: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9F3D9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9F3D9">
                            <a:lumMod val="1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26.8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42.2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.079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7.3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32.4</a:t>
                      </a:r>
                    </a:p>
                  </a:txBody>
                  <a:tcPr marL="121699" marR="121699" marT="45728" marB="45728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&lt;.001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7474527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3D86C7F5-60A6-72CE-E495-C17EED70BA40}"/>
              </a:ext>
            </a:extLst>
          </p:cNvPr>
          <p:cNvSpPr txBox="1"/>
          <p:nvPr/>
        </p:nvSpPr>
        <p:spPr>
          <a:xfrm>
            <a:off x="231077" y="4480019"/>
            <a:ext cx="6877294" cy="3053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r>
              <a:rPr lang="en-GB" sz="1400" dirty="0"/>
              <a:t>*Defined as cytopenias occurring during cycles 1-2 of </a:t>
            </a:r>
            <a:r>
              <a:rPr lang="en-GB" sz="1400" dirty="0" err="1"/>
              <a:t>imetelstat</a:t>
            </a:r>
            <a:r>
              <a:rPr lang="en-GB" sz="1400" dirty="0"/>
              <a:t>.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FD5A548-E9D4-CD9A-C166-E3350EB7446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altLang="en-US" dirty="0"/>
              <a:t>Zeidan. ASH 2025. </a:t>
            </a:r>
            <a:r>
              <a:rPr lang="en-US" altLang="en-US" dirty="0" err="1"/>
              <a:t>Abstr</a:t>
            </a:r>
            <a:r>
              <a:rPr lang="en-US" altLang="en-US" dirty="0"/>
              <a:t> 490.</a:t>
            </a:r>
          </a:p>
        </p:txBody>
      </p:sp>
    </p:spTree>
    <p:extLst>
      <p:ext uri="{BB962C8B-B14F-4D97-AF65-F5344CB8AC3E}">
        <p14:creationId xmlns:p14="http://schemas.microsoft.com/office/powerpoint/2010/main" val="7385467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0CAE84-92B4-81B3-4933-4EC94934A6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4">
            <a:extLst>
              <a:ext uri="{FF2B5EF4-FFF2-40B4-BE49-F238E27FC236}">
                <a16:creationId xmlns:a16="http://schemas.microsoft.com/office/drawing/2014/main" id="{EC5F0DBE-CDFA-EB1B-57B9-AA820B64A1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17540"/>
            <a:ext cx="11740260" cy="529376"/>
          </a:xfrm>
        </p:spPr>
        <p:txBody>
          <a:bodyPr/>
          <a:lstStyle/>
          <a:p>
            <a:r>
              <a:rPr lang="en-US"/>
              <a:t>IMerge </a:t>
            </a:r>
            <a:r>
              <a:rPr lang="en-US" dirty="0"/>
              <a:t>Post Hoc</a:t>
            </a:r>
            <a:r>
              <a:rPr lang="en-US"/>
              <a:t> Analysis: Predictors of </a:t>
            </a:r>
            <a:r>
              <a:rPr lang="en-GB" sz="3200"/>
              <a:t>RBC-TI</a:t>
            </a:r>
            <a:endParaRPr lang="en-US" altLang="en-US"/>
          </a:p>
        </p:txBody>
      </p:sp>
      <p:graphicFrame>
        <p:nvGraphicFramePr>
          <p:cNvPr id="4" name="Group 3">
            <a:extLst>
              <a:ext uri="{FF2B5EF4-FFF2-40B4-BE49-F238E27FC236}">
                <a16:creationId xmlns:a16="http://schemas.microsoft.com/office/drawing/2014/main" id="{393AC33E-D28B-B43A-7B95-8CACD947019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1141460"/>
              </p:ext>
            </p:extLst>
          </p:nvPr>
        </p:nvGraphicFramePr>
        <p:xfrm>
          <a:off x="228600" y="1333501"/>
          <a:ext cx="11742739" cy="2926160"/>
        </p:xfrm>
        <a:graphic>
          <a:graphicData uri="http://schemas.openxmlformats.org/drawingml/2006/table">
            <a:tbl>
              <a:tblPr/>
              <a:tblGrid>
                <a:gridCol w="35647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4011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4695">
                  <a:extLst>
                    <a:ext uri="{9D8B030D-6E8A-4147-A177-3AD203B41FA5}">
                      <a16:colId xmlns:a16="http://schemas.microsoft.com/office/drawing/2014/main" val="1869814216"/>
                    </a:ext>
                  </a:extLst>
                </a:gridCol>
                <a:gridCol w="2327197">
                  <a:extLst>
                    <a:ext uri="{9D8B030D-6E8A-4147-A177-3AD203B41FA5}">
                      <a16:colId xmlns:a16="http://schemas.microsoft.com/office/drawing/2014/main" val="3773114132"/>
                    </a:ext>
                  </a:extLst>
                </a:gridCol>
                <a:gridCol w="1745946">
                  <a:extLst>
                    <a:ext uri="{9D8B030D-6E8A-4147-A177-3AD203B41FA5}">
                      <a16:colId xmlns:a16="http://schemas.microsoft.com/office/drawing/2014/main" val="427001669"/>
                    </a:ext>
                  </a:extLst>
                </a:gridCol>
              </a:tblGrid>
              <a:tr h="299481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GB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Multivariate Analysis</a:t>
                      </a:r>
                      <a:endParaRPr kumimoji="0" lang="en-GB" sz="1800" b="1" i="0" u="none" strike="noStrike" cap="none" normalizeH="0" baseline="300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≥8-Wk RBC-TI With Imetelstat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(n = 208)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≥24-Wk RBC-TI With Imetelstat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(n = 208)</a:t>
                      </a: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1905657"/>
                  </a:ext>
                </a:extLst>
              </a:tr>
              <a:tr h="17113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/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OR (95% CI)</a:t>
                      </a:r>
                    </a:p>
                  </a:txBody>
                  <a:tcPr marL="121699" marR="121699" marT="45728" marB="45728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Value</a:t>
                      </a:r>
                    </a:p>
                  </a:txBody>
                  <a:tcPr marL="121699" marR="121699" marT="45728" marB="45728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OR (95% CI)</a:t>
                      </a:r>
                    </a:p>
                  </a:txBody>
                  <a:tcPr marL="121699" marR="121699" marT="45728" marB="45728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800" b="1" i="1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</a:t>
                      </a: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Value</a:t>
                      </a:r>
                    </a:p>
                  </a:txBody>
                  <a:tcPr marL="121699" marR="121699" marT="45728" marB="45728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8897251"/>
                  </a:ext>
                </a:extLst>
              </a:tr>
              <a:tr h="42782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9F3D9">
                              <a:lumMod val="10000"/>
                            </a:srgb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Max. change in Hb from pretreatment, g/dL</a:t>
                      </a:r>
                      <a:endParaRPr kumimoji="0" lang="en-US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1.21 (1.14-1.27)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&lt;.001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3.87 (2.66-5.64)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&lt;.001</a:t>
                      </a:r>
                    </a:p>
                  </a:txBody>
                  <a:tcPr marL="121699" marR="121699" marT="45728" marB="45728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11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Pretreatment Hb level, g/dL</a:t>
                      </a: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1.15 (1.07-1.25)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&lt;.001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NA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NA</a:t>
                      </a:r>
                    </a:p>
                  </a:txBody>
                  <a:tcPr marL="121699" marR="121699" marT="45728" marB="45728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3623797"/>
                  </a:ext>
                </a:extLst>
              </a:tr>
              <a:tr h="2994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IPSS risk status: intermediate-1</a:t>
                      </a: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9F3D9">
                            <a:lumMod val="10000"/>
                          </a:srgbClr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21699" marR="121699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4.62 (1.64-13.05)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.004</a:t>
                      </a:r>
                    </a:p>
                  </a:txBody>
                  <a:tcPr marL="121699" marR="121699" marT="45728" marB="45728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NA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NA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699" marR="121699" marT="45728" marB="45728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7110300"/>
                  </a:ext>
                </a:extLst>
              </a:tr>
            </a:tbl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4FF0B9-47C8-E9E8-8DB6-A819CD8AB3E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altLang="en-US" spc="-10" dirty="0">
                <a:solidFill>
                  <a:srgbClr val="161616"/>
                </a:solidFill>
              </a:rPr>
              <a:t>Zeidan. ASH 2025. </a:t>
            </a:r>
            <a:r>
              <a:rPr lang="en-US" altLang="en-US" spc="-10" dirty="0" err="1">
                <a:solidFill>
                  <a:srgbClr val="161616"/>
                </a:solidFill>
              </a:rPr>
              <a:t>Abstr</a:t>
            </a:r>
            <a:r>
              <a:rPr lang="en-US" altLang="en-US" spc="-10" dirty="0">
                <a:solidFill>
                  <a:srgbClr val="161616"/>
                </a:solidFill>
              </a:rPr>
              <a:t> 490.</a:t>
            </a:r>
            <a:endParaRPr lang="en-US" altLang="en-US" dirty="0">
              <a:solidFill>
                <a:srgbClr val="16161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4805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FBCBAA-2F40-EA80-A003-50187DB6C5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4">
            <a:extLst>
              <a:ext uri="{FF2B5EF4-FFF2-40B4-BE49-F238E27FC236}">
                <a16:creationId xmlns:a16="http://schemas.microsoft.com/office/drawing/2014/main" id="{0CBCDAF4-8472-967B-0D7D-CF74DB9476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280168"/>
            <a:ext cx="11740260" cy="1004121"/>
          </a:xfrm>
        </p:spPr>
        <p:txBody>
          <a:bodyPr/>
          <a:lstStyle/>
          <a:p>
            <a:r>
              <a:rPr lang="en-US" dirty="0"/>
              <a:t>IMerge</a:t>
            </a:r>
            <a:r>
              <a:rPr lang="en-US"/>
              <a:t> </a:t>
            </a:r>
            <a:r>
              <a:rPr lang="en-US" dirty="0"/>
              <a:t>Post Hoc</a:t>
            </a:r>
            <a:r>
              <a:rPr lang="en-US"/>
              <a:t> Analysis: </a:t>
            </a:r>
            <a:r>
              <a:rPr lang="en-GB"/>
              <a:t>Correlation Between Treatment-Emergent Platelet Reduction and </a:t>
            </a:r>
            <a:r>
              <a:rPr lang="en-GB" i="1"/>
              <a:t>SF3B1</a:t>
            </a:r>
            <a:r>
              <a:rPr lang="en-GB"/>
              <a:t> VAF </a:t>
            </a:r>
            <a:endParaRPr lang="en-US" alt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8F9E764-D447-6202-94F8-628D163D120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altLang="en-US" spc="-10" dirty="0">
                <a:solidFill>
                  <a:srgbClr val="161616"/>
                </a:solidFill>
              </a:rPr>
              <a:t>Zeidan. ASH 2025. </a:t>
            </a:r>
            <a:r>
              <a:rPr lang="en-US" altLang="en-US" spc="-10" dirty="0" err="1">
                <a:solidFill>
                  <a:srgbClr val="161616"/>
                </a:solidFill>
              </a:rPr>
              <a:t>Abstr</a:t>
            </a:r>
            <a:r>
              <a:rPr lang="en-US" altLang="en-US" spc="-10" dirty="0">
                <a:solidFill>
                  <a:srgbClr val="161616"/>
                </a:solidFill>
              </a:rPr>
              <a:t> 490. Reproduced with permission.</a:t>
            </a:r>
            <a:endParaRPr lang="en-US" altLang="en-US" dirty="0">
              <a:solidFill>
                <a:srgbClr val="161616"/>
              </a:solidFill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0BA0F38-A073-9BE9-5E5D-20AC87402164}"/>
              </a:ext>
            </a:extLst>
          </p:cNvPr>
          <p:cNvGrpSpPr/>
          <p:nvPr/>
        </p:nvGrpSpPr>
        <p:grpSpPr>
          <a:xfrm>
            <a:off x="8860463" y="3160592"/>
            <a:ext cx="2717820" cy="423120"/>
            <a:chOff x="9483634" y="4367349"/>
            <a:chExt cx="2146612" cy="423120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8B52B8C5-BCEB-6692-35B4-0749A9661941}"/>
                </a:ext>
              </a:extLst>
            </p:cNvPr>
            <p:cNvSpPr txBox="1"/>
            <p:nvPr/>
          </p:nvSpPr>
          <p:spPr>
            <a:xfrm>
              <a:off x="9751422" y="4367349"/>
              <a:ext cx="1878824" cy="407126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l"/>
              <a:r>
                <a:rPr lang="en-US" sz="1600" dirty="0"/>
                <a:t>Fit</a:t>
              </a:r>
              <a:br>
                <a:rPr lang="en-US" sz="1600" dirty="0"/>
              </a:br>
              <a:r>
                <a:rPr lang="en-US" sz="1600" dirty="0"/>
                <a:t>95% Confidence limits</a:t>
              </a:r>
            </a:p>
          </p:txBody>
        </p: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75DEBCFB-8288-FE92-1396-F2298DE5486A}"/>
                </a:ext>
              </a:extLst>
            </p:cNvPr>
            <p:cNvCxnSpPr>
              <a:cxnSpLocks/>
            </p:cNvCxnSpPr>
            <p:nvPr/>
          </p:nvCxnSpPr>
          <p:spPr>
            <a:xfrm>
              <a:off x="9483634" y="4479114"/>
              <a:ext cx="215537" cy="0"/>
            </a:xfrm>
            <a:prstGeom prst="line">
              <a:avLst/>
            </a:prstGeom>
            <a:ln w="317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0348B7A4-0DD3-4FFC-761C-2A782BA20894}"/>
                </a:ext>
              </a:extLst>
            </p:cNvPr>
            <p:cNvSpPr/>
            <p:nvPr/>
          </p:nvSpPr>
          <p:spPr>
            <a:xfrm>
              <a:off x="9535885" y="4653309"/>
              <a:ext cx="108333" cy="137160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</p:grpSp>
      <p:grpSp>
        <p:nvGrpSpPr>
          <p:cNvPr id="10318" name="Group 10317">
            <a:extLst>
              <a:ext uri="{FF2B5EF4-FFF2-40B4-BE49-F238E27FC236}">
                <a16:creationId xmlns:a16="http://schemas.microsoft.com/office/drawing/2014/main" id="{172E8186-0BCE-A468-B245-11ACCF91EAD0}"/>
              </a:ext>
            </a:extLst>
          </p:cNvPr>
          <p:cNvGrpSpPr/>
          <p:nvPr/>
        </p:nvGrpSpPr>
        <p:grpSpPr>
          <a:xfrm>
            <a:off x="1842206" y="1349265"/>
            <a:ext cx="7139708" cy="4576756"/>
            <a:chOff x="1842206" y="1349265"/>
            <a:chExt cx="7139708" cy="4576756"/>
          </a:xfrm>
        </p:grpSpPr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6D83D0A1-5883-88C9-4E63-5B124FF3ADFE}"/>
                </a:ext>
              </a:extLst>
            </p:cNvPr>
            <p:cNvGrpSpPr/>
            <p:nvPr/>
          </p:nvGrpSpPr>
          <p:grpSpPr>
            <a:xfrm>
              <a:off x="3002631" y="3106994"/>
              <a:ext cx="5427406" cy="1415845"/>
              <a:chOff x="2384323" y="3106994"/>
              <a:chExt cx="5427406" cy="1415845"/>
            </a:xfrm>
          </p:grpSpPr>
          <p:sp>
            <p:nvSpPr>
              <p:cNvPr id="61" name="Freeform 60">
                <a:extLst>
                  <a:ext uri="{FF2B5EF4-FFF2-40B4-BE49-F238E27FC236}">
                    <a16:creationId xmlns:a16="http://schemas.microsoft.com/office/drawing/2014/main" id="{D6A92F98-CEA2-CEE7-AB89-DCCD19F32B88}"/>
                  </a:ext>
                </a:extLst>
              </p:cNvPr>
              <p:cNvSpPr/>
              <p:nvPr/>
            </p:nvSpPr>
            <p:spPr>
              <a:xfrm>
                <a:off x="2384323" y="3106994"/>
                <a:ext cx="5427406" cy="1415845"/>
              </a:xfrm>
              <a:custGeom>
                <a:avLst/>
                <a:gdLst>
                  <a:gd name="csX0" fmla="*/ 0 w 5427406"/>
                  <a:gd name="csY0" fmla="*/ 737419 h 1415845"/>
                  <a:gd name="csX1" fmla="*/ 0 w 5427406"/>
                  <a:gd name="csY1" fmla="*/ 1415845 h 1415845"/>
                  <a:gd name="csX2" fmla="*/ 275303 w 5427406"/>
                  <a:gd name="csY2" fmla="*/ 1351935 h 1415845"/>
                  <a:gd name="csX3" fmla="*/ 673509 w 5427406"/>
                  <a:gd name="csY3" fmla="*/ 1253612 h 1415845"/>
                  <a:gd name="csX4" fmla="*/ 1238864 w 5427406"/>
                  <a:gd name="csY4" fmla="*/ 1130709 h 1415845"/>
                  <a:gd name="csX5" fmla="*/ 1696064 w 5427406"/>
                  <a:gd name="csY5" fmla="*/ 1037303 h 1415845"/>
                  <a:gd name="csX6" fmla="*/ 2177845 w 5427406"/>
                  <a:gd name="csY6" fmla="*/ 943896 h 1415845"/>
                  <a:gd name="csX7" fmla="*/ 2753032 w 5427406"/>
                  <a:gd name="csY7" fmla="*/ 855406 h 1415845"/>
                  <a:gd name="csX8" fmla="*/ 3421625 w 5427406"/>
                  <a:gd name="csY8" fmla="*/ 776748 h 1415845"/>
                  <a:gd name="csX9" fmla="*/ 3854245 w 5427406"/>
                  <a:gd name="csY9" fmla="*/ 732503 h 1415845"/>
                  <a:gd name="csX10" fmla="*/ 4414683 w 5427406"/>
                  <a:gd name="csY10" fmla="*/ 693174 h 1415845"/>
                  <a:gd name="csX11" fmla="*/ 5427406 w 5427406"/>
                  <a:gd name="csY11" fmla="*/ 644012 h 1415845"/>
                  <a:gd name="csX12" fmla="*/ 5427406 w 5427406"/>
                  <a:gd name="csY12" fmla="*/ 0 h 1415845"/>
                  <a:gd name="csX13" fmla="*/ 5102942 w 5427406"/>
                  <a:gd name="csY13" fmla="*/ 63909 h 1415845"/>
                  <a:gd name="csX14" fmla="*/ 4655574 w 5427406"/>
                  <a:gd name="csY14" fmla="*/ 167148 h 1415845"/>
                  <a:gd name="csX15" fmla="*/ 4124632 w 5427406"/>
                  <a:gd name="csY15" fmla="*/ 285135 h 1415845"/>
                  <a:gd name="csX16" fmla="*/ 3598606 w 5427406"/>
                  <a:gd name="csY16" fmla="*/ 383458 h 1415845"/>
                  <a:gd name="csX17" fmla="*/ 3141406 w 5427406"/>
                  <a:gd name="csY17" fmla="*/ 467032 h 1415845"/>
                  <a:gd name="csX18" fmla="*/ 2792361 w 5427406"/>
                  <a:gd name="csY18" fmla="*/ 526025 h 1415845"/>
                  <a:gd name="csX19" fmla="*/ 2241754 w 5427406"/>
                  <a:gd name="csY19" fmla="*/ 594851 h 1415845"/>
                  <a:gd name="csX20" fmla="*/ 1582993 w 5427406"/>
                  <a:gd name="csY20" fmla="*/ 658761 h 1415845"/>
                  <a:gd name="csX21" fmla="*/ 948812 w 5427406"/>
                  <a:gd name="csY21" fmla="*/ 703006 h 1415845"/>
                  <a:gd name="csX22" fmla="*/ 0 w 5427406"/>
                  <a:gd name="csY22" fmla="*/ 737419 h 141584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</a:cxnLst>
                <a:rect l="l" t="t" r="r" b="b"/>
                <a:pathLst>
                  <a:path w="5427406" h="1415845">
                    <a:moveTo>
                      <a:pt x="0" y="737419"/>
                    </a:moveTo>
                    <a:lnTo>
                      <a:pt x="0" y="1415845"/>
                    </a:lnTo>
                    <a:lnTo>
                      <a:pt x="275303" y="1351935"/>
                    </a:lnTo>
                    <a:lnTo>
                      <a:pt x="673509" y="1253612"/>
                    </a:lnTo>
                    <a:lnTo>
                      <a:pt x="1238864" y="1130709"/>
                    </a:lnTo>
                    <a:lnTo>
                      <a:pt x="1696064" y="1037303"/>
                    </a:lnTo>
                    <a:lnTo>
                      <a:pt x="2177845" y="943896"/>
                    </a:lnTo>
                    <a:lnTo>
                      <a:pt x="2753032" y="855406"/>
                    </a:lnTo>
                    <a:lnTo>
                      <a:pt x="3421625" y="776748"/>
                    </a:lnTo>
                    <a:lnTo>
                      <a:pt x="3854245" y="732503"/>
                    </a:lnTo>
                    <a:lnTo>
                      <a:pt x="4414683" y="693174"/>
                    </a:lnTo>
                    <a:lnTo>
                      <a:pt x="5427406" y="644012"/>
                    </a:lnTo>
                    <a:lnTo>
                      <a:pt x="5427406" y="0"/>
                    </a:lnTo>
                    <a:lnTo>
                      <a:pt x="5102942" y="63909"/>
                    </a:lnTo>
                    <a:lnTo>
                      <a:pt x="4655574" y="167148"/>
                    </a:lnTo>
                    <a:lnTo>
                      <a:pt x="4124632" y="285135"/>
                    </a:lnTo>
                    <a:lnTo>
                      <a:pt x="3598606" y="383458"/>
                    </a:lnTo>
                    <a:lnTo>
                      <a:pt x="3141406" y="467032"/>
                    </a:lnTo>
                    <a:lnTo>
                      <a:pt x="2792361" y="526025"/>
                    </a:lnTo>
                    <a:lnTo>
                      <a:pt x="2241754" y="594851"/>
                    </a:lnTo>
                    <a:lnTo>
                      <a:pt x="1582993" y="658761"/>
                    </a:lnTo>
                    <a:lnTo>
                      <a:pt x="948812" y="703006"/>
                    </a:lnTo>
                    <a:lnTo>
                      <a:pt x="0" y="737419"/>
                    </a:lnTo>
                    <a:close/>
                  </a:path>
                </a:pathLst>
              </a:custGeom>
              <a:solidFill>
                <a:schemeClr val="accent3">
                  <a:lumMod val="20000"/>
                  <a:lumOff val="80000"/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Freeform 59">
                <a:extLst>
                  <a:ext uri="{FF2B5EF4-FFF2-40B4-BE49-F238E27FC236}">
                    <a16:creationId xmlns:a16="http://schemas.microsoft.com/office/drawing/2014/main" id="{0AC7D15A-F1DD-D60A-087E-FB1DE42E800C}"/>
                  </a:ext>
                </a:extLst>
              </p:cNvPr>
              <p:cNvSpPr/>
              <p:nvPr/>
            </p:nvSpPr>
            <p:spPr>
              <a:xfrm>
                <a:off x="2384323" y="3426542"/>
                <a:ext cx="5427406" cy="762000"/>
              </a:xfrm>
              <a:custGeom>
                <a:avLst/>
                <a:gdLst>
                  <a:gd name="csX0" fmla="*/ 0 w 5427406"/>
                  <a:gd name="csY0" fmla="*/ 762000 h 762000"/>
                  <a:gd name="csX1" fmla="*/ 570271 w 5427406"/>
                  <a:gd name="csY1" fmla="*/ 673510 h 762000"/>
                  <a:gd name="csX2" fmla="*/ 1351935 w 5427406"/>
                  <a:gd name="csY2" fmla="*/ 565355 h 762000"/>
                  <a:gd name="csX3" fmla="*/ 2241754 w 5427406"/>
                  <a:gd name="csY3" fmla="*/ 447368 h 762000"/>
                  <a:gd name="csX4" fmla="*/ 2925096 w 5427406"/>
                  <a:gd name="csY4" fmla="*/ 349045 h 762000"/>
                  <a:gd name="csX5" fmla="*/ 3401961 w 5427406"/>
                  <a:gd name="csY5" fmla="*/ 280219 h 762000"/>
                  <a:gd name="csX6" fmla="*/ 4144296 w 5427406"/>
                  <a:gd name="csY6" fmla="*/ 167148 h 762000"/>
                  <a:gd name="csX7" fmla="*/ 4803058 w 5427406"/>
                  <a:gd name="csY7" fmla="*/ 83574 h 762000"/>
                  <a:gd name="csX8" fmla="*/ 5427406 w 5427406"/>
                  <a:gd name="csY8" fmla="*/ 0 h 76200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</a:cxnLst>
                <a:rect l="l" t="t" r="r" b="b"/>
                <a:pathLst>
                  <a:path w="5427406" h="762000">
                    <a:moveTo>
                      <a:pt x="0" y="762000"/>
                    </a:moveTo>
                    <a:lnTo>
                      <a:pt x="570271" y="673510"/>
                    </a:lnTo>
                    <a:lnTo>
                      <a:pt x="1351935" y="565355"/>
                    </a:lnTo>
                    <a:lnTo>
                      <a:pt x="2241754" y="447368"/>
                    </a:lnTo>
                    <a:lnTo>
                      <a:pt x="2925096" y="349045"/>
                    </a:lnTo>
                    <a:lnTo>
                      <a:pt x="3401961" y="280219"/>
                    </a:lnTo>
                    <a:lnTo>
                      <a:pt x="4144296" y="167148"/>
                    </a:lnTo>
                    <a:lnTo>
                      <a:pt x="4803058" y="83574"/>
                    </a:lnTo>
                    <a:lnTo>
                      <a:pt x="5427406" y="0"/>
                    </a:lnTo>
                  </a:path>
                </a:pathLst>
              </a:custGeom>
              <a:noFill/>
              <a:ln w="3175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365E2A59-8123-8E04-23B3-A0BB18304AB7}"/>
                </a:ext>
              </a:extLst>
            </p:cNvPr>
            <p:cNvSpPr txBox="1"/>
            <p:nvPr/>
          </p:nvSpPr>
          <p:spPr>
            <a:xfrm>
              <a:off x="2809775" y="1568823"/>
              <a:ext cx="2158111" cy="91440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l"/>
              <a:r>
                <a:rPr lang="en-US" sz="1600" dirty="0"/>
                <a:t>Imetelstat N=78</a:t>
              </a:r>
            </a:p>
            <a:p>
              <a:pPr algn="l"/>
              <a:r>
                <a:rPr lang="en-US" sz="1600" i="1" dirty="0"/>
                <a:t>P</a:t>
              </a:r>
              <a:r>
                <a:rPr lang="en-US" sz="1600" dirty="0"/>
                <a:t> value =.011</a:t>
              </a:r>
            </a:p>
            <a:p>
              <a:pPr algn="l"/>
              <a:r>
                <a:rPr lang="en-US" sz="1600" dirty="0"/>
                <a:t>Pearson Correlation </a:t>
              </a:r>
              <a:br>
                <a:rPr lang="en-US" sz="1600" dirty="0"/>
              </a:br>
              <a:r>
                <a:rPr lang="en-US" sz="1600" dirty="0"/>
                <a:t>Coefficient = 0.288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5A27799C-2AE7-4E79-EB83-BAD8F092D1F7}"/>
                </a:ext>
              </a:extLst>
            </p:cNvPr>
            <p:cNvCxnSpPr>
              <a:cxnSpLocks/>
            </p:cNvCxnSpPr>
            <p:nvPr/>
          </p:nvCxnSpPr>
          <p:spPr>
            <a:xfrm>
              <a:off x="2689537" y="1611851"/>
              <a:ext cx="0" cy="363806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363834E9-20BC-7D22-B617-7902D784814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24223" y="1618383"/>
              <a:ext cx="65314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7955E95C-593E-588B-BE30-C1620594CB9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24223" y="2786522"/>
              <a:ext cx="65314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E78F3D3-C791-3078-6834-7C745C1D963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24223" y="3954661"/>
              <a:ext cx="65314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D5BAF139-AE1D-E0DA-2132-A01FE8A1411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24223" y="5122799"/>
              <a:ext cx="65314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A5046B60-B5F3-5D18-F73B-CB82D89120F1}"/>
                </a:ext>
              </a:extLst>
            </p:cNvPr>
            <p:cNvSpPr txBox="1"/>
            <p:nvPr/>
          </p:nvSpPr>
          <p:spPr>
            <a:xfrm>
              <a:off x="2681653" y="5349780"/>
              <a:ext cx="624676" cy="207565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sz="1600" dirty="0"/>
                <a:t>-100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FFD1D1BC-2F18-E783-4B15-44F9C6760EC5}"/>
                </a:ext>
              </a:extLst>
            </p:cNvPr>
            <p:cNvSpPr txBox="1"/>
            <p:nvPr/>
          </p:nvSpPr>
          <p:spPr>
            <a:xfrm>
              <a:off x="2202742" y="1531297"/>
              <a:ext cx="389257" cy="200298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r"/>
              <a:r>
                <a:rPr lang="en-US" sz="1600" dirty="0"/>
                <a:t>-25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73F53B1-A290-EE3C-C802-A0A7B261CB3D}"/>
                </a:ext>
              </a:extLst>
            </p:cNvPr>
            <p:cNvSpPr txBox="1"/>
            <p:nvPr/>
          </p:nvSpPr>
          <p:spPr>
            <a:xfrm>
              <a:off x="2179094" y="2681955"/>
              <a:ext cx="412905" cy="200298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r"/>
              <a:r>
                <a:rPr lang="en-US" sz="1600" dirty="0"/>
                <a:t>-50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CF1B3FB-CB92-DCCD-D271-FFA597E1E562}"/>
                </a:ext>
              </a:extLst>
            </p:cNvPr>
            <p:cNvSpPr txBox="1"/>
            <p:nvPr/>
          </p:nvSpPr>
          <p:spPr>
            <a:xfrm>
              <a:off x="2179094" y="3874804"/>
              <a:ext cx="412905" cy="200298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r"/>
              <a:r>
                <a:rPr lang="en-US" sz="1600" dirty="0"/>
                <a:t>-75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10F6C3A-7D28-6BE7-906C-619EFC30FA2B}"/>
                </a:ext>
              </a:extLst>
            </p:cNvPr>
            <p:cNvSpPr txBox="1"/>
            <p:nvPr/>
          </p:nvSpPr>
          <p:spPr>
            <a:xfrm>
              <a:off x="2139680" y="5030791"/>
              <a:ext cx="452319" cy="200298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r"/>
              <a:r>
                <a:rPr lang="en-US" sz="1600" dirty="0"/>
                <a:t>-100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1AB67EF-0DF6-CE7F-0DAA-CC74C164258B}"/>
                </a:ext>
              </a:extLst>
            </p:cNvPr>
            <p:cNvSpPr txBox="1"/>
            <p:nvPr/>
          </p:nvSpPr>
          <p:spPr>
            <a:xfrm rot="16200000">
              <a:off x="-65799" y="3257270"/>
              <a:ext cx="4074072" cy="258061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</a:pPr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oppins Medium" pitchFamily="2" charset="77"/>
                  <a:cs typeface="Poppins Medium" pitchFamily="2" charset="77"/>
                </a:rPr>
                <a:t>Maximum Platelet Reduction, %</a:t>
              </a:r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CE3F1A51-B992-BB7C-5FBC-C651970F0069}"/>
                </a:ext>
              </a:extLst>
            </p:cNvPr>
            <p:cNvGrpSpPr/>
            <p:nvPr/>
          </p:nvGrpSpPr>
          <p:grpSpPr>
            <a:xfrm>
              <a:off x="2689537" y="5241524"/>
              <a:ext cx="5969952" cy="64010"/>
              <a:chOff x="2071229" y="5241524"/>
              <a:chExt cx="5969952" cy="64010"/>
            </a:xfrm>
          </p:grpSpPr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E83D0F22-F6FF-F031-D2BD-B632BFCB11B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71229" y="5241524"/>
                <a:ext cx="5969185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>
                <a:extLst>
                  <a:ext uri="{FF2B5EF4-FFF2-40B4-BE49-F238E27FC236}">
                    <a16:creationId xmlns:a16="http://schemas.microsoft.com/office/drawing/2014/main" id="{E14ACF12-FC36-2547-0DCC-13BE02F9495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41181" y="5241526"/>
                <a:ext cx="0" cy="6400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8DF722D6-0AE9-2E19-49C7-7B66358CC42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77681" y="5241526"/>
                <a:ext cx="0" cy="6400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EA7F0039-E3D9-9A45-1FFD-10D63408A51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321598" y="5241526"/>
                <a:ext cx="0" cy="6400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2EF3A435-F1F2-96BD-6FC3-7FC59A5C206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65515" y="5241526"/>
                <a:ext cx="0" cy="6400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D1F572AC-00E2-D79B-CC0B-C390A7B6A22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209432" y="5241526"/>
                <a:ext cx="0" cy="6400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A389CA1B-0616-8900-35E5-1A591B47A92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53349" y="5241526"/>
                <a:ext cx="0" cy="6400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id="{490AC5A6-6627-B0FC-742B-DA2935DC444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097266" y="5241526"/>
                <a:ext cx="0" cy="6400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C95B668E-640B-163D-679A-260373AB7785}"/>
                </a:ext>
              </a:extLst>
            </p:cNvPr>
            <p:cNvSpPr txBox="1"/>
            <p:nvPr/>
          </p:nvSpPr>
          <p:spPr>
            <a:xfrm>
              <a:off x="2983135" y="5667960"/>
              <a:ext cx="5667703" cy="258061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algn="ctr">
                <a:lnSpc>
                  <a:spcPct val="90000"/>
                </a:lnSpc>
                <a:spcBef>
                  <a:spcPct val="35000"/>
                </a:spcBef>
                <a:spcAft>
                  <a:spcPct val="25000"/>
                </a:spcAft>
                <a:buClr>
                  <a:schemeClr val="folHlink"/>
                </a:buClr>
              </a:pPr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oppins Medium" pitchFamily="2" charset="77"/>
                  <a:cs typeface="Poppins Medium" pitchFamily="2" charset="77"/>
                </a:rPr>
                <a:t>Maximum </a:t>
              </a:r>
              <a:r>
                <a:rPr lang="en-US" i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oppins Medium" pitchFamily="2" charset="77"/>
                  <a:cs typeface="Poppins Medium" pitchFamily="2" charset="77"/>
                </a:rPr>
                <a:t>SF3B1</a:t>
              </a:r>
              <a:r>
                <a:rPr 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Poppins Medium" pitchFamily="2" charset="77"/>
                  <a:cs typeface="Poppins Medium" pitchFamily="2" charset="77"/>
                </a:rPr>
                <a:t> VAF Reduction, %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02EBF2D2-23AA-5A7B-DC19-CAF37C3CCB26}"/>
                </a:ext>
              </a:extLst>
            </p:cNvPr>
            <p:cNvSpPr txBox="1"/>
            <p:nvPr/>
          </p:nvSpPr>
          <p:spPr>
            <a:xfrm>
              <a:off x="3639409" y="5349780"/>
              <a:ext cx="624676" cy="207565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sz="1600" dirty="0"/>
                <a:t>-80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32E4A66B-DAA8-7109-2764-83F0F693FE87}"/>
                </a:ext>
              </a:extLst>
            </p:cNvPr>
            <p:cNvSpPr txBox="1"/>
            <p:nvPr/>
          </p:nvSpPr>
          <p:spPr>
            <a:xfrm>
              <a:off x="4573516" y="5349780"/>
              <a:ext cx="624676" cy="207565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sz="1600" dirty="0"/>
                <a:t>-60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A85BC8EE-4A18-FCF9-89C0-95EF944363B5}"/>
                </a:ext>
              </a:extLst>
            </p:cNvPr>
            <p:cNvSpPr txBox="1"/>
            <p:nvPr/>
          </p:nvSpPr>
          <p:spPr>
            <a:xfrm>
              <a:off x="5507623" y="5349780"/>
              <a:ext cx="624676" cy="207565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sz="1600" dirty="0"/>
                <a:t>-40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65D1CA82-1E12-07E9-24EB-3A16AB803F55}"/>
                </a:ext>
              </a:extLst>
            </p:cNvPr>
            <p:cNvSpPr txBox="1"/>
            <p:nvPr/>
          </p:nvSpPr>
          <p:spPr>
            <a:xfrm>
              <a:off x="6465379" y="5349780"/>
              <a:ext cx="624676" cy="207565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sz="1600" dirty="0"/>
                <a:t>-20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507274CB-0F89-257C-7315-B2124A7A4D42}"/>
                </a:ext>
              </a:extLst>
            </p:cNvPr>
            <p:cNvSpPr txBox="1"/>
            <p:nvPr/>
          </p:nvSpPr>
          <p:spPr>
            <a:xfrm>
              <a:off x="7415250" y="5349780"/>
              <a:ext cx="624676" cy="207565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sz="1600" dirty="0"/>
                <a:t>0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207ED25-8A92-E5B6-9F70-723C75C0C169}"/>
                </a:ext>
              </a:extLst>
            </p:cNvPr>
            <p:cNvSpPr txBox="1"/>
            <p:nvPr/>
          </p:nvSpPr>
          <p:spPr>
            <a:xfrm>
              <a:off x="8357238" y="5349780"/>
              <a:ext cx="624676" cy="207565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algn="ctr"/>
              <a:r>
                <a:rPr lang="en-US" sz="1600" dirty="0"/>
                <a:t>20</a:t>
              </a:r>
            </a:p>
          </p:txBody>
        </p:sp>
        <p:grpSp>
          <p:nvGrpSpPr>
            <p:cNvPr id="10316" name="Group 10315">
              <a:extLst>
                <a:ext uri="{FF2B5EF4-FFF2-40B4-BE49-F238E27FC236}">
                  <a16:creationId xmlns:a16="http://schemas.microsoft.com/office/drawing/2014/main" id="{84E6367C-6D44-06ED-9031-D0F9DE44D041}"/>
                </a:ext>
              </a:extLst>
            </p:cNvPr>
            <p:cNvGrpSpPr/>
            <p:nvPr/>
          </p:nvGrpSpPr>
          <p:grpSpPr>
            <a:xfrm>
              <a:off x="2967703" y="2005131"/>
              <a:ext cx="5488639" cy="2927335"/>
              <a:chOff x="2349395" y="2005131"/>
              <a:chExt cx="5488639" cy="2927335"/>
            </a:xfrm>
          </p:grpSpPr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6E29FC0D-EF5B-1163-2FD2-63779855D95B}"/>
                  </a:ext>
                </a:extLst>
              </p:cNvPr>
              <p:cNvSpPr/>
              <p:nvPr/>
            </p:nvSpPr>
            <p:spPr>
              <a:xfrm>
                <a:off x="2349396" y="2919531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67373CED-86DE-9EC0-4687-E00C3906F417}"/>
                  </a:ext>
                </a:extLst>
              </p:cNvPr>
              <p:cNvSpPr/>
              <p:nvPr/>
            </p:nvSpPr>
            <p:spPr>
              <a:xfrm>
                <a:off x="3180221" y="2845789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40" name="Oval 10239">
                <a:extLst>
                  <a:ext uri="{FF2B5EF4-FFF2-40B4-BE49-F238E27FC236}">
                    <a16:creationId xmlns:a16="http://schemas.microsoft.com/office/drawing/2014/main" id="{EB757BA6-3D51-C149-72C2-167FAB30E18A}"/>
                  </a:ext>
                </a:extLst>
              </p:cNvPr>
              <p:cNvSpPr/>
              <p:nvPr/>
            </p:nvSpPr>
            <p:spPr>
              <a:xfrm>
                <a:off x="2349396" y="343080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41" name="Oval 10240">
                <a:extLst>
                  <a:ext uri="{FF2B5EF4-FFF2-40B4-BE49-F238E27FC236}">
                    <a16:creationId xmlns:a16="http://schemas.microsoft.com/office/drawing/2014/main" id="{8ED10850-5FA6-BCCD-27C9-31ABDA2517B2}"/>
                  </a:ext>
                </a:extLst>
              </p:cNvPr>
              <p:cNvSpPr/>
              <p:nvPr/>
            </p:nvSpPr>
            <p:spPr>
              <a:xfrm>
                <a:off x="3804570" y="2708137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42" name="Oval 10241">
                <a:extLst>
                  <a:ext uri="{FF2B5EF4-FFF2-40B4-BE49-F238E27FC236}">
                    <a16:creationId xmlns:a16="http://schemas.microsoft.com/office/drawing/2014/main" id="{D57ABD3A-2073-BFE6-F42F-0CD088E84EA4}"/>
                  </a:ext>
                </a:extLst>
              </p:cNvPr>
              <p:cNvSpPr/>
              <p:nvPr/>
            </p:nvSpPr>
            <p:spPr>
              <a:xfrm>
                <a:off x="3057318" y="329807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44" name="Oval 10243">
                <a:extLst>
                  <a:ext uri="{FF2B5EF4-FFF2-40B4-BE49-F238E27FC236}">
                    <a16:creationId xmlns:a16="http://schemas.microsoft.com/office/drawing/2014/main" id="{FD10390B-B5A6-0F4C-783E-59DE8B985B2D}"/>
                  </a:ext>
                </a:extLst>
              </p:cNvPr>
              <p:cNvSpPr/>
              <p:nvPr/>
            </p:nvSpPr>
            <p:spPr>
              <a:xfrm>
                <a:off x="6056157" y="2010047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45" name="Oval 10244">
                <a:extLst>
                  <a:ext uri="{FF2B5EF4-FFF2-40B4-BE49-F238E27FC236}">
                    <a16:creationId xmlns:a16="http://schemas.microsoft.com/office/drawing/2014/main" id="{5E9B09DE-4835-02FF-0E69-2B5FF82684B0}"/>
                  </a:ext>
                </a:extLst>
              </p:cNvPr>
              <p:cNvSpPr/>
              <p:nvPr/>
            </p:nvSpPr>
            <p:spPr>
              <a:xfrm>
                <a:off x="7167202" y="2005131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46" name="Oval 10245">
                <a:extLst>
                  <a:ext uri="{FF2B5EF4-FFF2-40B4-BE49-F238E27FC236}">
                    <a16:creationId xmlns:a16="http://schemas.microsoft.com/office/drawing/2014/main" id="{4D720F80-6C13-6C71-FDD7-5294C580AA71}"/>
                  </a:ext>
                </a:extLst>
              </p:cNvPr>
              <p:cNvSpPr/>
              <p:nvPr/>
            </p:nvSpPr>
            <p:spPr>
              <a:xfrm>
                <a:off x="6690338" y="2305015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47" name="Oval 10246">
                <a:extLst>
                  <a:ext uri="{FF2B5EF4-FFF2-40B4-BE49-F238E27FC236}">
                    <a16:creationId xmlns:a16="http://schemas.microsoft.com/office/drawing/2014/main" id="{AF0F72C7-F68A-E875-CEBB-8A49BB074065}"/>
                  </a:ext>
                </a:extLst>
              </p:cNvPr>
              <p:cNvSpPr/>
              <p:nvPr/>
            </p:nvSpPr>
            <p:spPr>
              <a:xfrm>
                <a:off x="5628454" y="2349260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48" name="Oval 10247">
                <a:extLst>
                  <a:ext uri="{FF2B5EF4-FFF2-40B4-BE49-F238E27FC236}">
                    <a16:creationId xmlns:a16="http://schemas.microsoft.com/office/drawing/2014/main" id="{F533C993-28D3-4B7F-0546-7B8157082618}"/>
                  </a:ext>
                </a:extLst>
              </p:cNvPr>
              <p:cNvSpPr/>
              <p:nvPr/>
            </p:nvSpPr>
            <p:spPr>
              <a:xfrm>
                <a:off x="6301964" y="2334511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49" name="Oval 10248">
                <a:extLst>
                  <a:ext uri="{FF2B5EF4-FFF2-40B4-BE49-F238E27FC236}">
                    <a16:creationId xmlns:a16="http://schemas.microsoft.com/office/drawing/2014/main" id="{40F4DBF9-9516-2D96-E175-D856E266B37A}"/>
                  </a:ext>
                </a:extLst>
              </p:cNvPr>
              <p:cNvSpPr/>
              <p:nvPr/>
            </p:nvSpPr>
            <p:spPr>
              <a:xfrm>
                <a:off x="6395370" y="231976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50" name="Oval 10249">
                <a:extLst>
                  <a:ext uri="{FF2B5EF4-FFF2-40B4-BE49-F238E27FC236}">
                    <a16:creationId xmlns:a16="http://schemas.microsoft.com/office/drawing/2014/main" id="{B5001E0B-3F23-1515-72D1-85688D2ABACC}"/>
                  </a:ext>
                </a:extLst>
              </p:cNvPr>
              <p:cNvSpPr/>
              <p:nvPr/>
            </p:nvSpPr>
            <p:spPr>
              <a:xfrm>
                <a:off x="6380621" y="2467247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51" name="Oval 10250">
                <a:extLst>
                  <a:ext uri="{FF2B5EF4-FFF2-40B4-BE49-F238E27FC236}">
                    <a16:creationId xmlns:a16="http://schemas.microsoft.com/office/drawing/2014/main" id="{4769B260-AA55-63B6-2879-FAF84767801D}"/>
                  </a:ext>
                </a:extLst>
              </p:cNvPr>
              <p:cNvSpPr/>
              <p:nvPr/>
            </p:nvSpPr>
            <p:spPr>
              <a:xfrm>
                <a:off x="5933254" y="2619647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52" name="Oval 10251">
                <a:extLst>
                  <a:ext uri="{FF2B5EF4-FFF2-40B4-BE49-F238E27FC236}">
                    <a16:creationId xmlns:a16="http://schemas.microsoft.com/office/drawing/2014/main" id="{86B428EF-D77F-5CF0-1AA9-6B513A48ACB1}"/>
                  </a:ext>
                </a:extLst>
              </p:cNvPr>
              <p:cNvSpPr/>
              <p:nvPr/>
            </p:nvSpPr>
            <p:spPr>
              <a:xfrm>
                <a:off x="5205667" y="2752382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53" name="Oval 10252">
                <a:extLst>
                  <a:ext uri="{FF2B5EF4-FFF2-40B4-BE49-F238E27FC236}">
                    <a16:creationId xmlns:a16="http://schemas.microsoft.com/office/drawing/2014/main" id="{DC37BD3D-29D9-5BB6-4AC1-A5AFED35300D}"/>
                  </a:ext>
                </a:extLst>
              </p:cNvPr>
              <p:cNvSpPr/>
              <p:nvPr/>
            </p:nvSpPr>
            <p:spPr>
              <a:xfrm>
                <a:off x="5982415" y="2919531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54" name="Oval 10253">
                <a:extLst>
                  <a:ext uri="{FF2B5EF4-FFF2-40B4-BE49-F238E27FC236}">
                    <a16:creationId xmlns:a16="http://schemas.microsoft.com/office/drawing/2014/main" id="{F6358D47-042A-7B33-1F0A-B12FA0CFF771}"/>
                  </a:ext>
                </a:extLst>
              </p:cNvPr>
              <p:cNvSpPr/>
              <p:nvPr/>
            </p:nvSpPr>
            <p:spPr>
              <a:xfrm>
                <a:off x="5417060" y="299327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55" name="Oval 10254">
                <a:extLst>
                  <a:ext uri="{FF2B5EF4-FFF2-40B4-BE49-F238E27FC236}">
                    <a16:creationId xmlns:a16="http://schemas.microsoft.com/office/drawing/2014/main" id="{EB775C09-7F8D-231A-FDE3-EA0D3255D254}"/>
                  </a:ext>
                </a:extLst>
              </p:cNvPr>
              <p:cNvSpPr/>
              <p:nvPr/>
            </p:nvSpPr>
            <p:spPr>
              <a:xfrm>
                <a:off x="4920531" y="3229247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56" name="Oval 10255">
                <a:extLst>
                  <a:ext uri="{FF2B5EF4-FFF2-40B4-BE49-F238E27FC236}">
                    <a16:creationId xmlns:a16="http://schemas.microsoft.com/office/drawing/2014/main" id="{00B6525F-6F60-B935-A377-FB4EEC419EEA}"/>
                  </a:ext>
                </a:extLst>
              </p:cNvPr>
              <p:cNvSpPr/>
              <p:nvPr/>
            </p:nvSpPr>
            <p:spPr>
              <a:xfrm>
                <a:off x="4738634" y="334231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57" name="Oval 10256">
                <a:extLst>
                  <a:ext uri="{FF2B5EF4-FFF2-40B4-BE49-F238E27FC236}">
                    <a16:creationId xmlns:a16="http://schemas.microsoft.com/office/drawing/2014/main" id="{11C1284A-2B35-D51E-DA6F-056A78109A10}"/>
                  </a:ext>
                </a:extLst>
              </p:cNvPr>
              <p:cNvSpPr/>
              <p:nvPr/>
            </p:nvSpPr>
            <p:spPr>
              <a:xfrm>
                <a:off x="4571486" y="3450472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58" name="Oval 10257">
                <a:extLst>
                  <a:ext uri="{FF2B5EF4-FFF2-40B4-BE49-F238E27FC236}">
                    <a16:creationId xmlns:a16="http://schemas.microsoft.com/office/drawing/2014/main" id="{367023E9-3AE1-F43D-AAB2-3D9CD80E70F0}"/>
                  </a:ext>
                </a:extLst>
              </p:cNvPr>
              <p:cNvSpPr/>
              <p:nvPr/>
            </p:nvSpPr>
            <p:spPr>
              <a:xfrm>
                <a:off x="5023770" y="3519299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59" name="Oval 10258">
                <a:extLst>
                  <a:ext uri="{FF2B5EF4-FFF2-40B4-BE49-F238E27FC236}">
                    <a16:creationId xmlns:a16="http://schemas.microsoft.com/office/drawing/2014/main" id="{57B13FF8-DBB8-51F2-DC2D-ADB978D4D435}"/>
                  </a:ext>
                </a:extLst>
              </p:cNvPr>
              <p:cNvSpPr/>
              <p:nvPr/>
            </p:nvSpPr>
            <p:spPr>
              <a:xfrm>
                <a:off x="5775937" y="3165337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60" name="Oval 10259">
                <a:extLst>
                  <a:ext uri="{FF2B5EF4-FFF2-40B4-BE49-F238E27FC236}">
                    <a16:creationId xmlns:a16="http://schemas.microsoft.com/office/drawing/2014/main" id="{2D1CA8FD-9AB9-3844-5218-F31D68120A24}"/>
                  </a:ext>
                </a:extLst>
              </p:cNvPr>
              <p:cNvSpPr/>
              <p:nvPr/>
            </p:nvSpPr>
            <p:spPr>
              <a:xfrm>
                <a:off x="5982415" y="3175169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61" name="Oval 10260">
                <a:extLst>
                  <a:ext uri="{FF2B5EF4-FFF2-40B4-BE49-F238E27FC236}">
                    <a16:creationId xmlns:a16="http://schemas.microsoft.com/office/drawing/2014/main" id="{5055F432-D27B-DFBF-148D-BC57CDE05B9B}"/>
                  </a:ext>
                </a:extLst>
              </p:cNvPr>
              <p:cNvSpPr/>
              <p:nvPr/>
            </p:nvSpPr>
            <p:spPr>
              <a:xfrm>
                <a:off x="6542854" y="3067014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62" name="Oval 10261">
                <a:extLst>
                  <a:ext uri="{FF2B5EF4-FFF2-40B4-BE49-F238E27FC236}">
                    <a16:creationId xmlns:a16="http://schemas.microsoft.com/office/drawing/2014/main" id="{DD9C78D2-8923-AC6E-3B73-6F8872812E59}"/>
                  </a:ext>
                </a:extLst>
              </p:cNvPr>
              <p:cNvSpPr/>
              <p:nvPr/>
            </p:nvSpPr>
            <p:spPr>
              <a:xfrm>
                <a:off x="5884092" y="323416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63" name="Oval 10262">
                <a:extLst>
                  <a:ext uri="{FF2B5EF4-FFF2-40B4-BE49-F238E27FC236}">
                    <a16:creationId xmlns:a16="http://schemas.microsoft.com/office/drawing/2014/main" id="{6BA80CE0-5272-BB75-F73E-9F0A7CA3FCBC}"/>
                  </a:ext>
                </a:extLst>
              </p:cNvPr>
              <p:cNvSpPr/>
              <p:nvPr/>
            </p:nvSpPr>
            <p:spPr>
              <a:xfrm>
                <a:off x="5948002" y="3288240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64" name="Oval 10263">
                <a:extLst>
                  <a:ext uri="{FF2B5EF4-FFF2-40B4-BE49-F238E27FC236}">
                    <a16:creationId xmlns:a16="http://schemas.microsoft.com/office/drawing/2014/main" id="{355A8BE2-861E-AE3C-8487-82ECFF9496E4}"/>
                  </a:ext>
                </a:extLst>
              </p:cNvPr>
              <p:cNvSpPr/>
              <p:nvPr/>
            </p:nvSpPr>
            <p:spPr>
              <a:xfrm>
                <a:off x="6252802" y="3534047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65" name="Oval 10264">
                <a:extLst>
                  <a:ext uri="{FF2B5EF4-FFF2-40B4-BE49-F238E27FC236}">
                    <a16:creationId xmlns:a16="http://schemas.microsoft.com/office/drawing/2014/main" id="{E7019292-6575-7B97-61A6-682194A81EB2}"/>
                  </a:ext>
                </a:extLst>
              </p:cNvPr>
              <p:cNvSpPr/>
              <p:nvPr/>
            </p:nvSpPr>
            <p:spPr>
              <a:xfrm>
                <a:off x="7776802" y="3750356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66" name="Oval 10265">
                <a:extLst>
                  <a:ext uri="{FF2B5EF4-FFF2-40B4-BE49-F238E27FC236}">
                    <a16:creationId xmlns:a16="http://schemas.microsoft.com/office/drawing/2014/main" id="{327B214F-73B5-9A20-214E-2BD619DE30B3}"/>
                  </a:ext>
                </a:extLst>
              </p:cNvPr>
              <p:cNvSpPr/>
              <p:nvPr/>
            </p:nvSpPr>
            <p:spPr>
              <a:xfrm>
                <a:off x="6837822" y="3484886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67" name="Oval 10266">
                <a:extLst>
                  <a:ext uri="{FF2B5EF4-FFF2-40B4-BE49-F238E27FC236}">
                    <a16:creationId xmlns:a16="http://schemas.microsoft.com/office/drawing/2014/main" id="{028D1D11-FD20-C7DF-AD76-CC8A6AD17868}"/>
                  </a:ext>
                </a:extLst>
              </p:cNvPr>
              <p:cNvSpPr/>
              <p:nvPr/>
            </p:nvSpPr>
            <p:spPr>
              <a:xfrm>
                <a:off x="7103292" y="3411144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68" name="Oval 10267">
                <a:extLst>
                  <a:ext uri="{FF2B5EF4-FFF2-40B4-BE49-F238E27FC236}">
                    <a16:creationId xmlns:a16="http://schemas.microsoft.com/office/drawing/2014/main" id="{C7F751BD-531F-0BFA-FA0A-A4C51504ADC1}"/>
                  </a:ext>
                </a:extLst>
              </p:cNvPr>
              <p:cNvSpPr/>
              <p:nvPr/>
            </p:nvSpPr>
            <p:spPr>
              <a:xfrm>
                <a:off x="6768996" y="3711028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69" name="Oval 10268">
                <a:extLst>
                  <a:ext uri="{FF2B5EF4-FFF2-40B4-BE49-F238E27FC236}">
                    <a16:creationId xmlns:a16="http://schemas.microsoft.com/office/drawing/2014/main" id="{CB281979-8E72-B969-B7D0-69294D1F7325}"/>
                  </a:ext>
                </a:extLst>
              </p:cNvPr>
              <p:cNvSpPr/>
              <p:nvPr/>
            </p:nvSpPr>
            <p:spPr>
              <a:xfrm>
                <a:off x="7349099" y="3607789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70" name="Oval 10269">
                <a:extLst>
                  <a:ext uri="{FF2B5EF4-FFF2-40B4-BE49-F238E27FC236}">
                    <a16:creationId xmlns:a16="http://schemas.microsoft.com/office/drawing/2014/main" id="{B959DA65-C508-2043-EA49-1E134A805543}"/>
                  </a:ext>
                </a:extLst>
              </p:cNvPr>
              <p:cNvSpPr/>
              <p:nvPr/>
            </p:nvSpPr>
            <p:spPr>
              <a:xfrm>
                <a:off x="6262634" y="3686447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71" name="Oval 10270">
                <a:extLst>
                  <a:ext uri="{FF2B5EF4-FFF2-40B4-BE49-F238E27FC236}">
                    <a16:creationId xmlns:a16="http://schemas.microsoft.com/office/drawing/2014/main" id="{48929471-802B-6AEF-508C-906A96A9F4B4}"/>
                  </a:ext>
                </a:extLst>
              </p:cNvPr>
              <p:cNvSpPr/>
              <p:nvPr/>
            </p:nvSpPr>
            <p:spPr>
              <a:xfrm>
                <a:off x="5589125" y="3701195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72" name="Oval 10271">
                <a:extLst>
                  <a:ext uri="{FF2B5EF4-FFF2-40B4-BE49-F238E27FC236}">
                    <a16:creationId xmlns:a16="http://schemas.microsoft.com/office/drawing/2014/main" id="{5F7E1842-AFB4-DC9B-9E1A-5FCB8CD9618A}"/>
                  </a:ext>
                </a:extLst>
              </p:cNvPr>
              <p:cNvSpPr/>
              <p:nvPr/>
            </p:nvSpPr>
            <p:spPr>
              <a:xfrm>
                <a:off x="4782879" y="3730692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73" name="Oval 10272">
                <a:extLst>
                  <a:ext uri="{FF2B5EF4-FFF2-40B4-BE49-F238E27FC236}">
                    <a16:creationId xmlns:a16="http://schemas.microsoft.com/office/drawing/2014/main" id="{B6DFCBBA-10CD-E15E-B563-77517ECDFC6D}"/>
                  </a:ext>
                </a:extLst>
              </p:cNvPr>
              <p:cNvSpPr/>
              <p:nvPr/>
            </p:nvSpPr>
            <p:spPr>
              <a:xfrm>
                <a:off x="2349395" y="4099402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74" name="Oval 10273">
                <a:extLst>
                  <a:ext uri="{FF2B5EF4-FFF2-40B4-BE49-F238E27FC236}">
                    <a16:creationId xmlns:a16="http://schemas.microsoft.com/office/drawing/2014/main" id="{A8A67123-6B51-ACBE-C829-ED134F36F088}"/>
                  </a:ext>
                </a:extLst>
              </p:cNvPr>
              <p:cNvSpPr/>
              <p:nvPr/>
            </p:nvSpPr>
            <p:spPr>
              <a:xfrm>
                <a:off x="2349395" y="4261634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75" name="Oval 10274">
                <a:extLst>
                  <a:ext uri="{FF2B5EF4-FFF2-40B4-BE49-F238E27FC236}">
                    <a16:creationId xmlns:a16="http://schemas.microsoft.com/office/drawing/2014/main" id="{3C1D0226-EF62-AC37-7892-8CB3C2657C07}"/>
                  </a:ext>
                </a:extLst>
              </p:cNvPr>
              <p:cNvSpPr/>
              <p:nvPr/>
            </p:nvSpPr>
            <p:spPr>
              <a:xfrm>
                <a:off x="2349395" y="4507440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76" name="Oval 10275">
                <a:extLst>
                  <a:ext uri="{FF2B5EF4-FFF2-40B4-BE49-F238E27FC236}">
                    <a16:creationId xmlns:a16="http://schemas.microsoft.com/office/drawing/2014/main" id="{58E974E3-7CBA-F926-0064-EC63A6C3B91E}"/>
                  </a:ext>
                </a:extLst>
              </p:cNvPr>
              <p:cNvSpPr/>
              <p:nvPr/>
            </p:nvSpPr>
            <p:spPr>
              <a:xfrm>
                <a:off x="2349395" y="4414034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77" name="Oval 10276">
                <a:extLst>
                  <a:ext uri="{FF2B5EF4-FFF2-40B4-BE49-F238E27FC236}">
                    <a16:creationId xmlns:a16="http://schemas.microsoft.com/office/drawing/2014/main" id="{B71220D0-39A6-15DF-02A4-DB79C5699943}"/>
                  </a:ext>
                </a:extLst>
              </p:cNvPr>
              <p:cNvSpPr/>
              <p:nvPr/>
            </p:nvSpPr>
            <p:spPr>
              <a:xfrm>
                <a:off x="2914749" y="4143647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78" name="Oval 10277">
                <a:extLst>
                  <a:ext uri="{FF2B5EF4-FFF2-40B4-BE49-F238E27FC236}">
                    <a16:creationId xmlns:a16="http://schemas.microsoft.com/office/drawing/2014/main" id="{52D3D83E-D94D-9346-BCAD-C74F366926F6}"/>
                  </a:ext>
                </a:extLst>
              </p:cNvPr>
              <p:cNvSpPr/>
              <p:nvPr/>
            </p:nvSpPr>
            <p:spPr>
              <a:xfrm>
                <a:off x="2693524" y="4728666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79" name="Oval 10278">
                <a:extLst>
                  <a:ext uri="{FF2B5EF4-FFF2-40B4-BE49-F238E27FC236}">
                    <a16:creationId xmlns:a16="http://schemas.microsoft.com/office/drawing/2014/main" id="{A2AE5CE6-93C7-1474-C6C7-C2C0769113B8}"/>
                  </a:ext>
                </a:extLst>
              </p:cNvPr>
              <p:cNvSpPr/>
              <p:nvPr/>
            </p:nvSpPr>
            <p:spPr>
              <a:xfrm>
                <a:off x="2836092" y="482207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80" name="Oval 10279">
                <a:extLst>
                  <a:ext uri="{FF2B5EF4-FFF2-40B4-BE49-F238E27FC236}">
                    <a16:creationId xmlns:a16="http://schemas.microsoft.com/office/drawing/2014/main" id="{A7E25F70-BFB4-1530-A3EA-597601CED614}"/>
                  </a:ext>
                </a:extLst>
              </p:cNvPr>
              <p:cNvSpPr/>
              <p:nvPr/>
            </p:nvSpPr>
            <p:spPr>
              <a:xfrm>
                <a:off x="2983576" y="4335376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81" name="Oval 10280">
                <a:extLst>
                  <a:ext uri="{FF2B5EF4-FFF2-40B4-BE49-F238E27FC236}">
                    <a16:creationId xmlns:a16="http://schemas.microsoft.com/office/drawing/2014/main" id="{2DE7558D-1198-7C55-C323-024F069F6285}"/>
                  </a:ext>
                </a:extLst>
              </p:cNvPr>
              <p:cNvSpPr/>
              <p:nvPr/>
            </p:nvSpPr>
            <p:spPr>
              <a:xfrm>
                <a:off x="3160556" y="4448447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82" name="Oval 10281">
                <a:extLst>
                  <a:ext uri="{FF2B5EF4-FFF2-40B4-BE49-F238E27FC236}">
                    <a16:creationId xmlns:a16="http://schemas.microsoft.com/office/drawing/2014/main" id="{E011EAE4-266A-94DA-F360-AA54E4727179}"/>
                  </a:ext>
                </a:extLst>
              </p:cNvPr>
              <p:cNvSpPr/>
              <p:nvPr/>
            </p:nvSpPr>
            <p:spPr>
              <a:xfrm>
                <a:off x="3263795" y="4227221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83" name="Oval 10282">
                <a:extLst>
                  <a:ext uri="{FF2B5EF4-FFF2-40B4-BE49-F238E27FC236}">
                    <a16:creationId xmlns:a16="http://schemas.microsoft.com/office/drawing/2014/main" id="{91FEEF3F-DFFC-5D8B-32C4-73F83B4C2D7B}"/>
                  </a:ext>
                </a:extLst>
              </p:cNvPr>
              <p:cNvSpPr/>
              <p:nvPr/>
            </p:nvSpPr>
            <p:spPr>
              <a:xfrm>
                <a:off x="3396531" y="4241969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84" name="Oval 10283">
                <a:extLst>
                  <a:ext uri="{FF2B5EF4-FFF2-40B4-BE49-F238E27FC236}">
                    <a16:creationId xmlns:a16="http://schemas.microsoft.com/office/drawing/2014/main" id="{7B5FBE40-9F74-9355-DEF2-86E49F00E815}"/>
                  </a:ext>
                </a:extLst>
              </p:cNvPr>
              <p:cNvSpPr/>
              <p:nvPr/>
            </p:nvSpPr>
            <p:spPr>
              <a:xfrm>
                <a:off x="3258879" y="430096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85" name="Oval 10284">
                <a:extLst>
                  <a:ext uri="{FF2B5EF4-FFF2-40B4-BE49-F238E27FC236}">
                    <a16:creationId xmlns:a16="http://schemas.microsoft.com/office/drawing/2014/main" id="{E27A433B-D54C-BF0C-BE35-B37EC4252330}"/>
                  </a:ext>
                </a:extLst>
              </p:cNvPr>
              <p:cNvSpPr/>
              <p:nvPr/>
            </p:nvSpPr>
            <p:spPr>
              <a:xfrm>
                <a:off x="3327704" y="432554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86" name="Oval 10285">
                <a:extLst>
                  <a:ext uri="{FF2B5EF4-FFF2-40B4-BE49-F238E27FC236}">
                    <a16:creationId xmlns:a16="http://schemas.microsoft.com/office/drawing/2014/main" id="{E022F121-360D-D8AF-F0C0-00602D530C77}"/>
                  </a:ext>
                </a:extLst>
              </p:cNvPr>
              <p:cNvSpPr/>
              <p:nvPr/>
            </p:nvSpPr>
            <p:spPr>
              <a:xfrm>
                <a:off x="3544014" y="4610679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87" name="Oval 10286">
                <a:extLst>
                  <a:ext uri="{FF2B5EF4-FFF2-40B4-BE49-F238E27FC236}">
                    <a16:creationId xmlns:a16="http://schemas.microsoft.com/office/drawing/2014/main" id="{8AD61C3E-3865-5A03-7FC4-B1CA91802107}"/>
                  </a:ext>
                </a:extLst>
              </p:cNvPr>
              <p:cNvSpPr/>
              <p:nvPr/>
            </p:nvSpPr>
            <p:spPr>
              <a:xfrm>
                <a:off x="4895949" y="3858511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88" name="Oval 10287">
                <a:extLst>
                  <a:ext uri="{FF2B5EF4-FFF2-40B4-BE49-F238E27FC236}">
                    <a16:creationId xmlns:a16="http://schemas.microsoft.com/office/drawing/2014/main" id="{E92E5FF7-63EB-4889-C841-6414911CDF48}"/>
                  </a:ext>
                </a:extLst>
              </p:cNvPr>
              <p:cNvSpPr/>
              <p:nvPr/>
            </p:nvSpPr>
            <p:spPr>
              <a:xfrm>
                <a:off x="5269575" y="3765105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89" name="Oval 10288">
                <a:extLst>
                  <a:ext uri="{FF2B5EF4-FFF2-40B4-BE49-F238E27FC236}">
                    <a16:creationId xmlns:a16="http://schemas.microsoft.com/office/drawing/2014/main" id="{C3EB23DB-5B2F-20F8-740A-61083A04242D}"/>
                  </a:ext>
                </a:extLst>
              </p:cNvPr>
              <p:cNvSpPr/>
              <p:nvPr/>
            </p:nvSpPr>
            <p:spPr>
              <a:xfrm>
                <a:off x="4748466" y="3956834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90" name="Oval 10289">
                <a:extLst>
                  <a:ext uri="{FF2B5EF4-FFF2-40B4-BE49-F238E27FC236}">
                    <a16:creationId xmlns:a16="http://schemas.microsoft.com/office/drawing/2014/main" id="{70F11346-1284-A5D0-0B2E-6DB7522AE39A}"/>
                  </a:ext>
                </a:extLst>
              </p:cNvPr>
              <p:cNvSpPr/>
              <p:nvPr/>
            </p:nvSpPr>
            <p:spPr>
              <a:xfrm>
                <a:off x="5244995" y="3932253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91" name="Oval 10290">
                <a:extLst>
                  <a:ext uri="{FF2B5EF4-FFF2-40B4-BE49-F238E27FC236}">
                    <a16:creationId xmlns:a16="http://schemas.microsoft.com/office/drawing/2014/main" id="{A51BE38A-D59D-34CD-521B-6D471E4FCC98}"/>
                  </a:ext>
                </a:extLst>
              </p:cNvPr>
              <p:cNvSpPr/>
              <p:nvPr/>
            </p:nvSpPr>
            <p:spPr>
              <a:xfrm>
                <a:off x="5456389" y="3892924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92" name="Oval 10291">
                <a:extLst>
                  <a:ext uri="{FF2B5EF4-FFF2-40B4-BE49-F238E27FC236}">
                    <a16:creationId xmlns:a16="http://schemas.microsoft.com/office/drawing/2014/main" id="{DFA56115-08BE-33E5-0BA5-3E8F816CB1D2}"/>
                  </a:ext>
                </a:extLst>
              </p:cNvPr>
              <p:cNvSpPr/>
              <p:nvPr/>
            </p:nvSpPr>
            <p:spPr>
              <a:xfrm>
                <a:off x="6154479" y="3804434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93" name="Oval 10292">
                <a:extLst>
                  <a:ext uri="{FF2B5EF4-FFF2-40B4-BE49-F238E27FC236}">
                    <a16:creationId xmlns:a16="http://schemas.microsoft.com/office/drawing/2014/main" id="{861B0899-F50D-6B58-FAB8-A0BDC00C43AE}"/>
                  </a:ext>
                </a:extLst>
              </p:cNvPr>
              <p:cNvSpPr/>
              <p:nvPr/>
            </p:nvSpPr>
            <p:spPr>
              <a:xfrm>
                <a:off x="3976633" y="4581182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94" name="Oval 10293">
                <a:extLst>
                  <a:ext uri="{FF2B5EF4-FFF2-40B4-BE49-F238E27FC236}">
                    <a16:creationId xmlns:a16="http://schemas.microsoft.com/office/drawing/2014/main" id="{F8EF7179-7DE2-1648-BC7D-A98C56A72F4A}"/>
                  </a:ext>
                </a:extLst>
              </p:cNvPr>
              <p:cNvSpPr/>
              <p:nvPr/>
            </p:nvSpPr>
            <p:spPr>
              <a:xfrm>
                <a:off x="3819318" y="4645092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95" name="Oval 10294">
                <a:extLst>
                  <a:ext uri="{FF2B5EF4-FFF2-40B4-BE49-F238E27FC236}">
                    <a16:creationId xmlns:a16="http://schemas.microsoft.com/office/drawing/2014/main" id="{469337EE-FD3E-97AE-8A6E-28B29AA5269C}"/>
                  </a:ext>
                </a:extLst>
              </p:cNvPr>
              <p:cNvSpPr/>
              <p:nvPr/>
            </p:nvSpPr>
            <p:spPr>
              <a:xfrm>
                <a:off x="5294156" y="4772911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96" name="Oval 10295">
                <a:extLst>
                  <a:ext uri="{FF2B5EF4-FFF2-40B4-BE49-F238E27FC236}">
                    <a16:creationId xmlns:a16="http://schemas.microsoft.com/office/drawing/2014/main" id="{7D762090-4466-B5E2-D153-B630DECB847A}"/>
                  </a:ext>
                </a:extLst>
              </p:cNvPr>
              <p:cNvSpPr/>
              <p:nvPr/>
            </p:nvSpPr>
            <p:spPr>
              <a:xfrm>
                <a:off x="5938169" y="3897840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97" name="Oval 10296">
                <a:extLst>
                  <a:ext uri="{FF2B5EF4-FFF2-40B4-BE49-F238E27FC236}">
                    <a16:creationId xmlns:a16="http://schemas.microsoft.com/office/drawing/2014/main" id="{033E76E5-9EA1-E43E-C6FA-84E3AFB00492}"/>
                  </a:ext>
                </a:extLst>
              </p:cNvPr>
              <p:cNvSpPr/>
              <p:nvPr/>
            </p:nvSpPr>
            <p:spPr>
              <a:xfrm>
                <a:off x="5849679" y="3937169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98" name="Oval 10297">
                <a:extLst>
                  <a:ext uri="{FF2B5EF4-FFF2-40B4-BE49-F238E27FC236}">
                    <a16:creationId xmlns:a16="http://schemas.microsoft.com/office/drawing/2014/main" id="{06ACDF83-87F1-C2AD-568A-5E3ED35E0EC3}"/>
                  </a:ext>
                </a:extLst>
              </p:cNvPr>
              <p:cNvSpPr/>
              <p:nvPr/>
            </p:nvSpPr>
            <p:spPr>
              <a:xfrm>
                <a:off x="5515382" y="4025660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299" name="Oval 10298">
                <a:extLst>
                  <a:ext uri="{FF2B5EF4-FFF2-40B4-BE49-F238E27FC236}">
                    <a16:creationId xmlns:a16="http://schemas.microsoft.com/office/drawing/2014/main" id="{B994455A-1EC8-2757-821F-F15E3563458A}"/>
                  </a:ext>
                </a:extLst>
              </p:cNvPr>
              <p:cNvSpPr/>
              <p:nvPr/>
            </p:nvSpPr>
            <p:spPr>
              <a:xfrm>
                <a:off x="6149563" y="3922421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00" name="Oval 10299">
                <a:extLst>
                  <a:ext uri="{FF2B5EF4-FFF2-40B4-BE49-F238E27FC236}">
                    <a16:creationId xmlns:a16="http://schemas.microsoft.com/office/drawing/2014/main" id="{73F912C3-47AD-275B-EF60-D5454749544F}"/>
                  </a:ext>
                </a:extLst>
              </p:cNvPr>
              <p:cNvSpPr/>
              <p:nvPr/>
            </p:nvSpPr>
            <p:spPr>
              <a:xfrm>
                <a:off x="4202775" y="4414034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01" name="Oval 10300">
                <a:extLst>
                  <a:ext uri="{FF2B5EF4-FFF2-40B4-BE49-F238E27FC236}">
                    <a16:creationId xmlns:a16="http://schemas.microsoft.com/office/drawing/2014/main" id="{3EBB596A-4447-9843-2729-E548EED7EE45}"/>
                  </a:ext>
                </a:extLst>
              </p:cNvPr>
              <p:cNvSpPr/>
              <p:nvPr/>
            </p:nvSpPr>
            <p:spPr>
              <a:xfrm>
                <a:off x="4979523" y="4871234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02" name="Oval 10301">
                <a:extLst>
                  <a:ext uri="{FF2B5EF4-FFF2-40B4-BE49-F238E27FC236}">
                    <a16:creationId xmlns:a16="http://schemas.microsoft.com/office/drawing/2014/main" id="{E750D1DD-1F2D-40EF-E1E6-062181EB338F}"/>
                  </a:ext>
                </a:extLst>
              </p:cNvPr>
              <p:cNvSpPr/>
              <p:nvPr/>
            </p:nvSpPr>
            <p:spPr>
              <a:xfrm>
                <a:off x="4920530" y="4492692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03" name="Oval 10302">
                <a:extLst>
                  <a:ext uri="{FF2B5EF4-FFF2-40B4-BE49-F238E27FC236}">
                    <a16:creationId xmlns:a16="http://schemas.microsoft.com/office/drawing/2014/main" id="{46F43E8C-EE97-8435-DC3A-EA53DB2A4F9B}"/>
                  </a:ext>
                </a:extLst>
              </p:cNvPr>
              <p:cNvSpPr/>
              <p:nvPr/>
            </p:nvSpPr>
            <p:spPr>
              <a:xfrm>
                <a:off x="4950027" y="4502524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04" name="Oval 10303">
                <a:extLst>
                  <a:ext uri="{FF2B5EF4-FFF2-40B4-BE49-F238E27FC236}">
                    <a16:creationId xmlns:a16="http://schemas.microsoft.com/office/drawing/2014/main" id="{F6CE4DCA-FC5C-6622-8587-1D7685C5188C}"/>
                  </a:ext>
                </a:extLst>
              </p:cNvPr>
              <p:cNvSpPr/>
              <p:nvPr/>
            </p:nvSpPr>
            <p:spPr>
              <a:xfrm>
                <a:off x="5780853" y="4320627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05" name="Oval 10304">
                <a:extLst>
                  <a:ext uri="{FF2B5EF4-FFF2-40B4-BE49-F238E27FC236}">
                    <a16:creationId xmlns:a16="http://schemas.microsoft.com/office/drawing/2014/main" id="{2E899255-B36E-0DF5-0C7B-926DA1474C76}"/>
                  </a:ext>
                </a:extLst>
              </p:cNvPr>
              <p:cNvSpPr/>
              <p:nvPr/>
            </p:nvSpPr>
            <p:spPr>
              <a:xfrm>
                <a:off x="6188277" y="4077074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06" name="Oval 10305">
                <a:extLst>
                  <a:ext uri="{FF2B5EF4-FFF2-40B4-BE49-F238E27FC236}">
                    <a16:creationId xmlns:a16="http://schemas.microsoft.com/office/drawing/2014/main" id="{6634A709-96F8-F0CB-E01E-5C3FB829914A}"/>
                  </a:ext>
                </a:extLst>
              </p:cNvPr>
              <p:cNvSpPr/>
              <p:nvPr/>
            </p:nvSpPr>
            <p:spPr>
              <a:xfrm>
                <a:off x="6115252" y="4207249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07" name="Oval 10306">
                <a:extLst>
                  <a:ext uri="{FF2B5EF4-FFF2-40B4-BE49-F238E27FC236}">
                    <a16:creationId xmlns:a16="http://schemas.microsoft.com/office/drawing/2014/main" id="{D9C0A392-8FD6-716C-6C3A-422FEB4C5AC3}"/>
                  </a:ext>
                </a:extLst>
              </p:cNvPr>
              <p:cNvSpPr/>
              <p:nvPr/>
            </p:nvSpPr>
            <p:spPr>
              <a:xfrm>
                <a:off x="5972377" y="4229474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08" name="Oval 10307">
                <a:extLst>
                  <a:ext uri="{FF2B5EF4-FFF2-40B4-BE49-F238E27FC236}">
                    <a16:creationId xmlns:a16="http://schemas.microsoft.com/office/drawing/2014/main" id="{DF880A13-1913-D29E-3B1C-5B5F4E40BEA1}"/>
                  </a:ext>
                </a:extLst>
              </p:cNvPr>
              <p:cNvSpPr/>
              <p:nvPr/>
            </p:nvSpPr>
            <p:spPr>
              <a:xfrm>
                <a:off x="7223327" y="4385049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09" name="Oval 10308">
                <a:extLst>
                  <a:ext uri="{FF2B5EF4-FFF2-40B4-BE49-F238E27FC236}">
                    <a16:creationId xmlns:a16="http://schemas.microsoft.com/office/drawing/2014/main" id="{F248BDB6-D957-319E-903A-C7678D293377}"/>
                  </a:ext>
                </a:extLst>
              </p:cNvPr>
              <p:cNvSpPr/>
              <p:nvPr/>
            </p:nvSpPr>
            <p:spPr>
              <a:xfrm>
                <a:off x="7032827" y="4505699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10" name="Oval 10309">
                <a:extLst>
                  <a:ext uri="{FF2B5EF4-FFF2-40B4-BE49-F238E27FC236}">
                    <a16:creationId xmlns:a16="http://schemas.microsoft.com/office/drawing/2014/main" id="{422EDC4F-1621-BFC1-B8BE-11FF007ECF3C}"/>
                  </a:ext>
                </a:extLst>
              </p:cNvPr>
              <p:cNvSpPr/>
              <p:nvPr/>
            </p:nvSpPr>
            <p:spPr>
              <a:xfrm>
                <a:off x="7290002" y="4610474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11" name="Oval 10310">
                <a:extLst>
                  <a:ext uri="{FF2B5EF4-FFF2-40B4-BE49-F238E27FC236}">
                    <a16:creationId xmlns:a16="http://schemas.microsoft.com/office/drawing/2014/main" id="{40DC5B87-D3D7-4736-F210-D5DFE88B527B}"/>
                  </a:ext>
                </a:extLst>
              </p:cNvPr>
              <p:cNvSpPr/>
              <p:nvPr/>
            </p:nvSpPr>
            <p:spPr>
              <a:xfrm>
                <a:off x="6102552" y="4534274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12" name="Oval 10311">
                <a:extLst>
                  <a:ext uri="{FF2B5EF4-FFF2-40B4-BE49-F238E27FC236}">
                    <a16:creationId xmlns:a16="http://schemas.microsoft.com/office/drawing/2014/main" id="{67EC4BF3-10F4-A5A8-A2A9-4F6C1D64A5A4}"/>
                  </a:ext>
                </a:extLst>
              </p:cNvPr>
              <p:cNvSpPr/>
              <p:nvPr/>
            </p:nvSpPr>
            <p:spPr>
              <a:xfrm>
                <a:off x="6667702" y="4702549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13" name="Oval 10312">
                <a:extLst>
                  <a:ext uri="{FF2B5EF4-FFF2-40B4-BE49-F238E27FC236}">
                    <a16:creationId xmlns:a16="http://schemas.microsoft.com/office/drawing/2014/main" id="{168D63A4-3755-836A-096A-7920291ED76D}"/>
                  </a:ext>
                </a:extLst>
              </p:cNvPr>
              <p:cNvSpPr/>
              <p:nvPr/>
            </p:nvSpPr>
            <p:spPr>
              <a:xfrm>
                <a:off x="6420052" y="4340599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14" name="Oval 10313">
                <a:extLst>
                  <a:ext uri="{FF2B5EF4-FFF2-40B4-BE49-F238E27FC236}">
                    <a16:creationId xmlns:a16="http://schemas.microsoft.com/office/drawing/2014/main" id="{74CC9370-B9BE-7E06-BC3A-9E041E3F3238}"/>
                  </a:ext>
                </a:extLst>
              </p:cNvPr>
              <p:cNvSpPr/>
              <p:nvPr/>
            </p:nvSpPr>
            <p:spPr>
              <a:xfrm>
                <a:off x="6331152" y="4410449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315" name="Oval 10314">
                <a:extLst>
                  <a:ext uri="{FF2B5EF4-FFF2-40B4-BE49-F238E27FC236}">
                    <a16:creationId xmlns:a16="http://schemas.microsoft.com/office/drawing/2014/main" id="{A61A0D61-FBD6-7E76-2BBE-7DF231C8CE71}"/>
                  </a:ext>
                </a:extLst>
              </p:cNvPr>
              <p:cNvSpPr/>
              <p:nvPr/>
            </p:nvSpPr>
            <p:spPr>
              <a:xfrm>
                <a:off x="6543877" y="4458074"/>
                <a:ext cx="61232" cy="61232"/>
              </a:xfrm>
              <a:prstGeom prst="ellipse">
                <a:avLst/>
              </a:prstGeom>
              <a:noFill/>
              <a:ln w="158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517627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D82D27-337F-DFA4-A984-C006787A9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Content Placeholder 12">
            <a:extLst>
              <a:ext uri="{FF2B5EF4-FFF2-40B4-BE49-F238E27FC236}">
                <a16:creationId xmlns:a16="http://schemas.microsoft.com/office/drawing/2014/main" id="{DB475B4E-0A9A-B301-CDBD-15C0FF465F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</p:spPr>
        <p:txBody>
          <a:bodyPr/>
          <a:lstStyle/>
          <a:p>
            <a:pPr lvl="1"/>
            <a:r>
              <a:rPr lang="en-US" altLang="en-US" dirty="0"/>
              <a:t>In patients with lower-risk MDS receiving </a:t>
            </a:r>
            <a:r>
              <a:rPr lang="en-US" altLang="en-US" dirty="0" err="1"/>
              <a:t>imetelstat</a:t>
            </a:r>
            <a:r>
              <a:rPr lang="en-US" altLang="en-US" dirty="0"/>
              <a:t> in the </a:t>
            </a:r>
            <a:r>
              <a:rPr lang="en-US" altLang="en-US" dirty="0" err="1"/>
              <a:t>IMerge</a:t>
            </a:r>
            <a:r>
              <a:rPr lang="en-US" altLang="en-US" dirty="0"/>
              <a:t> study, maximum Hb increase was significantly correlated with platelet reduction ≥50%, neutrophil reduction ≥75%, or either of these during cycles 1-2 of </a:t>
            </a:r>
            <a:r>
              <a:rPr lang="en-US" altLang="en-US" dirty="0" err="1"/>
              <a:t>imetelstat</a:t>
            </a:r>
            <a:r>
              <a:rPr lang="en-US" altLang="en-US" dirty="0"/>
              <a:t> (univariate analysis)</a:t>
            </a:r>
          </a:p>
          <a:p>
            <a:pPr lvl="1"/>
            <a:r>
              <a:rPr lang="en-US" altLang="en-US" dirty="0"/>
              <a:t>Maximum Hb increase significantly correlated with neutrophil reduction ≥75%, whereas hemoglobin </a:t>
            </a:r>
            <a:r>
              <a:rPr lang="en-GB" dirty="0"/>
              <a:t>increase ≥1.5 g/dL for ≥8 wk was significantly associated with maximum</a:t>
            </a:r>
            <a:r>
              <a:rPr lang="en-US" altLang="en-US" dirty="0"/>
              <a:t> ≥50% platelet reduction (multivariate analysis)</a:t>
            </a:r>
          </a:p>
          <a:p>
            <a:pPr lvl="2"/>
            <a:r>
              <a:rPr lang="en-US" altLang="en-US"/>
              <a:t>Higher Hb increase was the primary driver of maintaining ≥</a:t>
            </a:r>
            <a:r>
              <a:rPr lang="en-US" altLang="en-US" dirty="0"/>
              <a:t>8-wk </a:t>
            </a:r>
            <a:r>
              <a:rPr lang="en-US" altLang="en-US"/>
              <a:t>or ≥</a:t>
            </a:r>
            <a:r>
              <a:rPr lang="en-US" altLang="en-US" dirty="0"/>
              <a:t>24-wk </a:t>
            </a:r>
            <a:r>
              <a:rPr lang="en-US" altLang="en-US"/>
              <a:t>RBC-TI</a:t>
            </a:r>
            <a:endParaRPr lang="en-US" altLang="en-US" dirty="0"/>
          </a:p>
          <a:p>
            <a:pPr lvl="1"/>
            <a:r>
              <a:rPr lang="en-GB" dirty="0"/>
              <a:t>Maximum percentage platelet reduction </a:t>
            </a:r>
            <a:r>
              <a:rPr lang="en-US" altLang="en-US" dirty="0"/>
              <a:t>during cycles 1-2 of imetelstat as significantly correlated with </a:t>
            </a:r>
            <a:r>
              <a:rPr lang="en-GB" dirty="0"/>
              <a:t>and SF3B1 VAF reduction</a:t>
            </a:r>
          </a:p>
          <a:p>
            <a:pPr lvl="1"/>
            <a:r>
              <a:rPr lang="en-GB" altLang="en-US" dirty="0"/>
              <a:t>These findings suggest that treatment-emergent cytopenias on </a:t>
            </a:r>
            <a:r>
              <a:rPr lang="en-GB" altLang="en-US" dirty="0" err="1"/>
              <a:t>imetelstat</a:t>
            </a:r>
            <a:r>
              <a:rPr lang="en-GB" altLang="en-US" dirty="0"/>
              <a:t> are significantly correlated with clinical benefit and warrant further investigation</a:t>
            </a:r>
            <a:endParaRPr lang="en-US" altLang="en-US" dirty="0"/>
          </a:p>
        </p:txBody>
      </p:sp>
      <p:sp>
        <p:nvSpPr>
          <p:cNvPr id="10243" name="Rectangle 4">
            <a:extLst>
              <a:ext uri="{FF2B5EF4-FFF2-40B4-BE49-F238E27FC236}">
                <a16:creationId xmlns:a16="http://schemas.microsoft.com/office/drawing/2014/main" id="{2026A439-8529-6B4C-B145-B93CE97EB5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5756"/>
            <a:ext cx="11740260" cy="492944"/>
          </a:xfrm>
        </p:spPr>
        <p:txBody>
          <a:bodyPr/>
          <a:lstStyle/>
          <a:p>
            <a:r>
              <a:rPr lang="en-US" dirty="0"/>
              <a:t>IMerge</a:t>
            </a:r>
            <a:r>
              <a:rPr lang="en-US"/>
              <a:t> </a:t>
            </a:r>
            <a:r>
              <a:rPr lang="en-US" dirty="0"/>
              <a:t>Post Hoc</a:t>
            </a:r>
            <a:r>
              <a:rPr lang="en-US"/>
              <a:t> Analysis: Investigator’s Conclusions</a:t>
            </a:r>
            <a:endParaRPr lang="en-US" alt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16CF43D-EC24-7F50-3055-4A60C552351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altLang="en-US" dirty="0"/>
              <a:t>Zeidan. ASH 2025. </a:t>
            </a:r>
            <a:r>
              <a:rPr lang="en-US" altLang="en-US" dirty="0" err="1"/>
              <a:t>Abstr</a:t>
            </a:r>
            <a:r>
              <a:rPr lang="en-US" altLang="en-US" dirty="0"/>
              <a:t> 490.</a:t>
            </a:r>
          </a:p>
        </p:txBody>
      </p:sp>
    </p:spTree>
    <p:extLst>
      <p:ext uri="{BB962C8B-B14F-4D97-AF65-F5344CB8AC3E}">
        <p14:creationId xmlns:p14="http://schemas.microsoft.com/office/powerpoint/2010/main" val="27339787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2">
            <a:extLst>
              <a:ext uri="{FF2B5EF4-FFF2-40B4-BE49-F238E27FC236}">
                <a16:creationId xmlns:a16="http://schemas.microsoft.com/office/drawing/2014/main" id="{8082EA74-AD3C-40A0-A143-D2201E93795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078" y="2285207"/>
            <a:ext cx="11740260" cy="1892826"/>
          </a:xfrm>
        </p:spPr>
        <p:txBody>
          <a:bodyPr/>
          <a:lstStyle/>
          <a:p>
            <a:pPr algn="l"/>
            <a:r>
              <a:rPr lang="en-US" sz="1800"/>
              <a:t>Capsule Summaries of all the key data</a:t>
            </a:r>
          </a:p>
          <a:p>
            <a:pPr algn="l"/>
            <a:r>
              <a:rPr lang="en-US" sz="1800"/>
              <a:t>Additional CME/CE-certified </a:t>
            </a:r>
            <a:r>
              <a:rPr lang="en-US" sz="1800" dirty="0"/>
              <a:t>slidesets</a:t>
            </a:r>
            <a:r>
              <a:rPr lang="en-US" sz="1800"/>
              <a:t> with expert faculty commentary on all the key studies in:</a:t>
            </a:r>
          </a:p>
        </p:txBody>
      </p:sp>
      <p:sp>
        <p:nvSpPr>
          <p:cNvPr id="62467" name="Rectangle 10">
            <a:extLst>
              <a:ext uri="{FF2B5EF4-FFF2-40B4-BE49-F238E27FC236}">
                <a16:creationId xmlns:a16="http://schemas.microsoft.com/office/drawing/2014/main" id="{285A5094-ED29-4796-B20E-3FBFE4F256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Go Online for More Coverage of ASH 2025!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DA93788-E77D-4CCE-84A4-6D74E9ED9D9E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>
                <a:hlinkClick r:id="rId3"/>
              </a:rPr>
              <a:t>deceraclinical.com/education</a:t>
            </a:r>
            <a:endParaRPr lang="en-US"/>
          </a:p>
        </p:txBody>
      </p:sp>
      <p:sp>
        <p:nvSpPr>
          <p:cNvPr id="62469" name="Rectangle 3">
            <a:extLst>
              <a:ext uri="{FF2B5EF4-FFF2-40B4-BE49-F238E27FC236}">
                <a16:creationId xmlns:a16="http://schemas.microsoft.com/office/drawing/2014/main" id="{F01699E0-D838-46BF-8D24-733C506774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1363" y="6346826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24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Times" panose="02020603050405020304" pitchFamily="18" charset="0"/>
              <a:ea typeface="+mn-ea"/>
              <a:cs typeface="+mn-cs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61E4FA1D-BB97-6CFF-0282-9E17F043BAB6}"/>
              </a:ext>
            </a:extLst>
          </p:cNvPr>
          <p:cNvSpPr txBox="1">
            <a:spLocks noChangeArrowheads="1"/>
          </p:cNvSpPr>
          <p:nvPr/>
        </p:nvSpPr>
        <p:spPr>
          <a:xfrm>
            <a:off x="231078" y="3167897"/>
            <a:ext cx="5334835" cy="1241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lang="en-US" sz="24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Arial" panose="020B0604020202020204" pitchFamily="34" charset="0"/>
              <a:buChar char="•"/>
              <a:defRPr lang="en-US"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US" sz="1800">
                <a:solidFill>
                  <a:srgbClr val="161616"/>
                </a:solidFill>
              </a:rPr>
              <a:t>Leukemias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>
                <a:solidFill>
                  <a:srgbClr val="161616"/>
                </a:solidFill>
              </a:rPr>
              <a:t>Lymphomas</a:t>
            </a: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MDS/MPN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5DE32AA-948B-24E0-7B24-D0D9F64AAFA1}"/>
              </a:ext>
            </a:extLst>
          </p:cNvPr>
          <p:cNvSpPr txBox="1">
            <a:spLocks noChangeArrowheads="1"/>
          </p:cNvSpPr>
          <p:nvPr/>
        </p:nvSpPr>
        <p:spPr>
          <a:xfrm>
            <a:off x="6559826" y="3167897"/>
            <a:ext cx="4724400" cy="75918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lang="en-US" sz="24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Arial" panose="020B0604020202020204" pitchFamily="34" charset="0"/>
              <a:buChar char="•"/>
              <a:defRPr lang="en-US"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lvl="0" indent="-285750" algn="l">
              <a:buFont typeface="Arial" panose="020B0604020202020204" pitchFamily="34" charset="0"/>
              <a:buChar char="•"/>
              <a:defRPr/>
            </a:pPr>
            <a:r>
              <a:rPr lang="en-US" sz="1800">
                <a:solidFill>
                  <a:srgbClr val="161616"/>
                </a:solidFill>
              </a:rPr>
              <a:t>Multiple myeloma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Nonmalignant blood diseases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8B8B92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2.xml><?xml version="1.0" encoding="utf-8"?>
<a:theme xmlns:a="http://schemas.openxmlformats.org/drawingml/2006/main" name="4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3.xml><?xml version="1.0" encoding="utf-8"?>
<a:theme xmlns:a="http://schemas.openxmlformats.org/drawingml/2006/main" name="3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4.xml><?xml version="1.0" encoding="utf-8"?>
<a:theme xmlns:a="http://schemas.openxmlformats.org/drawingml/2006/main" name="2_Office">
  <a:themeElements>
    <a:clrScheme name="Decera">
      <a:dk1>
        <a:srgbClr val="161616"/>
      </a:dk1>
      <a:lt1>
        <a:sysClr val="window" lastClr="FFFFFF"/>
      </a:lt1>
      <a:dk2>
        <a:srgbClr val="E5DEC1"/>
      </a:dk2>
      <a:lt2>
        <a:srgbClr val="F9F3D9"/>
      </a:lt2>
      <a:accent1>
        <a:srgbClr val="E04507"/>
      </a:accent1>
      <a:accent2>
        <a:srgbClr val="E3AF64"/>
      </a:accent2>
      <a:accent3>
        <a:srgbClr val="006466"/>
      </a:accent3>
      <a:accent4>
        <a:srgbClr val="D5B4FB"/>
      </a:accent4>
      <a:accent5>
        <a:srgbClr val="2201B2"/>
      </a:accent5>
      <a:accent6>
        <a:srgbClr val="161616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47fbc76-1bba-4b69-b54f-3a49590c7890">
      <Terms xmlns="http://schemas.microsoft.com/office/infopath/2007/PartnerControls"/>
    </lcf76f155ced4ddcb4097134ff3c332f>
    <TaxCatchAll xmlns="22fd6914-46d4-4c7e-bbad-46e82841b69d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6CB1DC591611645837747EA43C517FC" ma:contentTypeVersion="10" ma:contentTypeDescription="Create a new document." ma:contentTypeScope="" ma:versionID="7507e8cf02168e9b6635253efeec3370">
  <xsd:schema xmlns:xsd="http://www.w3.org/2001/XMLSchema" xmlns:xs="http://www.w3.org/2001/XMLSchema" xmlns:p="http://schemas.microsoft.com/office/2006/metadata/properties" xmlns:ns2="b47fbc76-1bba-4b69-b54f-3a49590c7890" xmlns:ns3="22fd6914-46d4-4c7e-bbad-46e82841b69d" targetNamespace="http://schemas.microsoft.com/office/2006/metadata/properties" ma:root="true" ma:fieldsID="7ec38d8cf68e3d4444195e760ec8dbc1" ns2:_="" ns3:_="">
    <xsd:import namespace="b47fbc76-1bba-4b69-b54f-3a49590c7890"/>
    <xsd:import namespace="22fd6914-46d4-4c7e-bbad-46e82841b6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7fbc76-1bba-4b69-b54f-3a49590c78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512e436-4693-4b20-ac9a-7455c07c86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fd6914-46d4-4c7e-bbad-46e82841b69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3cfae40-7b40-47d0-ab05-9712e3953ba2}" ma:internalName="TaxCatchAll" ma:showField="CatchAllData" ma:web="22fd6914-46d4-4c7e-bbad-46e82841b6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A4FCF9B-87CA-41F0-B2D6-A0039C87305D}">
  <ds:schemaRefs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www.w3.org/XML/1998/namespace"/>
    <ds:schemaRef ds:uri="22fd6914-46d4-4c7e-bbad-46e82841b69d"/>
    <ds:schemaRef ds:uri="b47fbc76-1bba-4b69-b54f-3a49590c7890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3EDE7EAA-48B3-419B-9A2B-66CFDA22FD2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36BE774-2E4F-40E5-8353-7294A98DE9D7}">
  <ds:schemaRefs>
    <ds:schemaRef ds:uri="22fd6914-46d4-4c7e-bbad-46e82841b69d"/>
    <ds:schemaRef ds:uri="b47fbc76-1bba-4b69-b54f-3a49590c789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2271</Words>
  <Application>Microsoft Office PowerPoint</Application>
  <PresentationFormat>Widescreen</PresentationFormat>
  <Paragraphs>370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14</vt:i4>
      </vt:variant>
    </vt:vector>
  </HeadingPairs>
  <TitlesOfParts>
    <vt:vector size="27" baseType="lpstr">
      <vt:lpstr>Aptos</vt:lpstr>
      <vt:lpstr>Arial</vt:lpstr>
      <vt:lpstr>Newsreader ExtraBold</vt:lpstr>
      <vt:lpstr>Newsreader SemiBold</vt:lpstr>
      <vt:lpstr>Poppins</vt:lpstr>
      <vt:lpstr>Poppins Light</vt:lpstr>
      <vt:lpstr>Poppins Medium</vt:lpstr>
      <vt:lpstr>Times</vt:lpstr>
      <vt:lpstr>Wingdings</vt:lpstr>
      <vt:lpstr>Office</vt:lpstr>
      <vt:lpstr>4_Office</vt:lpstr>
      <vt:lpstr>3_Office</vt:lpstr>
      <vt:lpstr>2_Office</vt:lpstr>
      <vt:lpstr>IMerge Post Hoc Analysis: Treatment-Emergent Cytopenias and Response With Imetelstat in Patients With Lower-Risk MDS</vt:lpstr>
      <vt:lpstr>About These Slides</vt:lpstr>
      <vt:lpstr>IMerge Post Hoc Analysis: Background</vt:lpstr>
      <vt:lpstr>IMerge Post Hoc Analysis: Study Design</vt:lpstr>
      <vt:lpstr>IMerge Post Hoc Analysis: Baseline Characteristics</vt:lpstr>
      <vt:lpstr>IMerge Post Hoc Analysis: Maximum Reduction in Platelets and Neutrophils and Correlation With Maximum Change in Hb Levels</vt:lpstr>
      <vt:lpstr>IMerge Post Hoc Analysis: Associations Between Treatment-Emergent Cytopenias and Maximum Hemoglobin Increase</vt:lpstr>
      <vt:lpstr>IMerge Post Hoc Analysis: Associations Between Treatment-Emergent Cytopenias and Hb Increase ≥1.5 g/dL for ≥8 Wk</vt:lpstr>
      <vt:lpstr>IMerge Post Hoc Analysis: Predictors of Hb Increase ≥1.5 g/dL for ≥8 Wk and Maximum Hb Increase</vt:lpstr>
      <vt:lpstr>IMerge Post Hoc Analysis: Associations Between Treatment-Emergent Cytopenias and RBC-TI Rates</vt:lpstr>
      <vt:lpstr>IMerge Post Hoc Analysis: Predictors of RBC-TI</vt:lpstr>
      <vt:lpstr>IMerge Post Hoc Analysis: Correlation Between Treatment-Emergent Platelet Reduction and SF3B1 VAF </vt:lpstr>
      <vt:lpstr>IMerge Post Hoc Analysis: Investigator’s Conclusions</vt:lpstr>
      <vt:lpstr>Go Online for More Coverage of ASH 2025!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IMerge Post Hoc Analysis: Treatment-Emergent Cytopenias and Response With Imetelstat in Patients With Lower-Risk MDS</dc:title>
  <dc:creator>Timothy Quill</dc:creator>
  <cp:lastModifiedBy>Valerie Wenzel</cp:lastModifiedBy>
  <cp:revision>2</cp:revision>
  <dcterms:created xsi:type="dcterms:W3CDTF">2025-12-04T13:55:49Z</dcterms:created>
  <dcterms:modified xsi:type="dcterms:W3CDTF">2025-12-10T17:15:31Z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0x01010036CB1DC591611645837747EA43C517FC</vt:lpwstr>
  </property>
  <property fmtid="{D5CDD505-2E9C-101B-9397-08002B2CF9AE}" pid="3" name="MediaServiceImageTags">
    <vt:lpwstr/>
  </property>
</Properties>
</file>