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49"/>
  </p:notesMasterIdLst>
  <p:handoutMasterIdLst>
    <p:handoutMasterId r:id="rId50"/>
  </p:handoutMasterIdLst>
  <p:sldIdLst>
    <p:sldId id="321" r:id="rId7"/>
    <p:sldId id="1993219080" r:id="rId8"/>
    <p:sldId id="4529" r:id="rId9"/>
    <p:sldId id="1993219081" r:id="rId10"/>
    <p:sldId id="1993219083" r:id="rId11"/>
    <p:sldId id="1993219028" r:id="rId12"/>
    <p:sldId id="1993219128" r:id="rId13"/>
    <p:sldId id="1993219129" r:id="rId14"/>
    <p:sldId id="1993219131" r:id="rId15"/>
    <p:sldId id="1993219130" r:id="rId16"/>
    <p:sldId id="1993219132" r:id="rId17"/>
    <p:sldId id="1993219133" r:id="rId18"/>
    <p:sldId id="1993219134" r:id="rId19"/>
    <p:sldId id="1993219150" r:id="rId20"/>
    <p:sldId id="1993219151" r:id="rId21"/>
    <p:sldId id="1993219152" r:id="rId22"/>
    <p:sldId id="1993219027" r:id="rId23"/>
    <p:sldId id="1993219135" r:id="rId24"/>
    <p:sldId id="1993219136" r:id="rId25"/>
    <p:sldId id="1993219137" r:id="rId26"/>
    <p:sldId id="1993219153" r:id="rId27"/>
    <p:sldId id="1993219154" r:id="rId28"/>
    <p:sldId id="1993219023" r:id="rId29"/>
    <p:sldId id="1993219024" r:id="rId30"/>
    <p:sldId id="1993219025" r:id="rId31"/>
    <p:sldId id="1993219026" r:id="rId32"/>
    <p:sldId id="1993219155" r:id="rId33"/>
    <p:sldId id="1993219156" r:id="rId34"/>
    <p:sldId id="1993219157" r:id="rId35"/>
    <p:sldId id="1993219158" r:id="rId36"/>
    <p:sldId id="1993219141" r:id="rId37"/>
    <p:sldId id="1993219160" r:id="rId38"/>
    <p:sldId id="1993219038" r:id="rId39"/>
    <p:sldId id="1993219139" r:id="rId40"/>
    <p:sldId id="1993219140" r:id="rId41"/>
    <p:sldId id="1993219143" r:id="rId42"/>
    <p:sldId id="1993219144" r:id="rId43"/>
    <p:sldId id="1993219145" r:id="rId44"/>
    <p:sldId id="1993219159" r:id="rId45"/>
    <p:sldId id="1993219146" r:id="rId46"/>
    <p:sldId id="1993219147" r:id="rId47"/>
    <p:sldId id="1993219082" r:id="rId48"/>
  </p:sldIdLst>
  <p:sldSz cx="12192000" cy="6858000"/>
  <p:notesSz cx="7315200" cy="9601200"/>
  <p:custDataLst>
    <p:tags r:id="rId5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894"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4"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2" clrIdx="11">
    <p:extLst>
      <p:ext uri="{19B8F6BF-5375-455C-9EA6-DF929625EA0E}">
        <p15:presenceInfo xmlns:p15="http://schemas.microsoft.com/office/powerpoint/2012/main" userId="S::skelley@clinicaloptions.com::16bcb5eb-2eda-4b05-8f8e-003f962fc12c" providerId="AD"/>
      </p:ext>
    </p:extLst>
  </p:cmAuthor>
  <p:cmAuthor id="13" name="Megan Murphy" initials="" lastIdx="20" clrIdx="12"/>
  <p:cmAuthor id="14" name="Jennifer Blanchette" initials="JB" lastIdx="53" clrIdx="13">
    <p:extLst>
      <p:ext uri="{19B8F6BF-5375-455C-9EA6-DF929625EA0E}">
        <p15:presenceInfo xmlns:p15="http://schemas.microsoft.com/office/powerpoint/2012/main" userId="S::jblanchette@clinicaloptions.com::ffc12744-7917-4d20-83be-446b79fdc927" providerId="AD"/>
      </p:ext>
    </p:extLst>
  </p:cmAuthor>
  <p:cmAuthor id="15" name="Sherer, Renslow [BSD] - MED" initials="SR[-M" lastIdx="3" clrIdx="14">
    <p:extLst>
      <p:ext uri="{19B8F6BF-5375-455C-9EA6-DF929625EA0E}">
        <p15:presenceInfo xmlns:p15="http://schemas.microsoft.com/office/powerpoint/2012/main" userId="S-1-5-21-2440348786-2961800785-2942754262-18502" providerId="AD"/>
      </p:ext>
    </p:extLst>
  </p:cmAuthor>
  <p:cmAuthor id="16" name="Ed King" initials="EK" lastIdx="22" clrIdx="15">
    <p:extLst>
      <p:ext uri="{19B8F6BF-5375-455C-9EA6-DF929625EA0E}">
        <p15:presenceInfo xmlns:p15="http://schemas.microsoft.com/office/powerpoint/2012/main" userId="Ed King" providerId="None"/>
      </p:ext>
    </p:extLst>
  </p:cmAuthor>
  <p:cmAuthor id="17" name="Tiffany Hensley-McBain" initials="TH" lastIdx="12" clrIdx="16">
    <p:extLst>
      <p:ext uri="{19B8F6BF-5375-455C-9EA6-DF929625EA0E}">
        <p15:presenceInfo xmlns:p15="http://schemas.microsoft.com/office/powerpoint/2012/main" userId="S::thensleymcbain@clinicaloptions.com::eae8476d-e5f7-42c4-99ac-1d0e8ed23634" providerId="AD"/>
      </p:ext>
    </p:extLst>
  </p:cmAuthor>
  <p:cmAuthor id="18" name="Jill Sakai" initials="JS" lastIdx="7" clrIdx="17">
    <p:extLst>
      <p:ext uri="{19B8F6BF-5375-455C-9EA6-DF929625EA0E}">
        <p15:presenceInfo xmlns:p15="http://schemas.microsoft.com/office/powerpoint/2012/main" userId="Jill Sakai" providerId="None"/>
      </p:ext>
    </p:extLst>
  </p:cmAuthor>
  <p:cmAuthor id="19" name="Brittany Salatino" initials="BS" lastIdx="5" clrIdx="18">
    <p:extLst>
      <p:ext uri="{19B8F6BF-5375-455C-9EA6-DF929625EA0E}">
        <p15:presenceInfo xmlns:p15="http://schemas.microsoft.com/office/powerpoint/2012/main" userId="S::bsalatino@clinicaloptions.com::acf53b8f-10a6-4003-b8f1-19b4ef5a869d" providerId="AD"/>
      </p:ext>
    </p:extLst>
  </p:cmAuthor>
  <p:cmAuthor id="20" name="aboecler@clinicaloptions.com" initials="a" lastIdx="2" clrIdx="19">
    <p:extLst>
      <p:ext uri="{19B8F6BF-5375-455C-9EA6-DF929625EA0E}">
        <p15:presenceInfo xmlns:p15="http://schemas.microsoft.com/office/powerpoint/2012/main" userId="aboecler@clinicaloptions.com" providerId="None"/>
      </p:ext>
    </p:extLst>
  </p:cmAuthor>
  <p:cmAuthor id="21" name="Jennifer Eimers" initials="JE" lastIdx="2" clrIdx="20">
    <p:extLst>
      <p:ext uri="{19B8F6BF-5375-455C-9EA6-DF929625EA0E}">
        <p15:presenceInfo xmlns:p15="http://schemas.microsoft.com/office/powerpoint/2012/main" userId="S::jeimers@clinicaloptions.com::e496f3f7-6a48-4339-9b0c-9f426a43f94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7A8F"/>
    <a:srgbClr val="4DA1BB"/>
    <a:srgbClr val="94C7D6"/>
    <a:srgbClr val="004482"/>
    <a:srgbClr val="455560"/>
    <a:srgbClr val="015873"/>
    <a:srgbClr val="78CAB5"/>
    <a:srgbClr val="FFFFFF"/>
    <a:srgbClr val="119484"/>
    <a:srgbClr val="0334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17" autoAdjust="0"/>
    <p:restoredTop sz="73929" autoAdjust="0"/>
  </p:normalViewPr>
  <p:slideViewPr>
    <p:cSldViewPr snapToGrid="0" showGuides="1">
      <p:cViewPr varScale="1">
        <p:scale>
          <a:sx n="56" d="100"/>
          <a:sy n="56" d="100"/>
        </p:scale>
        <p:origin x="1184" y="44"/>
      </p:cViewPr>
      <p:guideLst>
        <p:guide orient="horz" pos="4128"/>
        <p:guide orient="horz" pos="1008"/>
        <p:guide orient="horz" pos="4032"/>
        <p:guide orient="horz" pos="151"/>
        <p:guide orient="horz" pos="258"/>
        <p:guide orient="horz" pos="3894"/>
        <p:guide orient="horz"/>
        <p:guide pos="329"/>
        <p:guide pos="7407"/>
        <p:guide pos="3843"/>
        <p:guide pos="453"/>
        <p:guide pos="5112"/>
        <p:guide pos="7233"/>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handoutMaster" Target="handoutMasters/handoutMaster1.xml"/><Relationship Id="rId55"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tags" Target="tags/tag1.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978B31-E2A9-42F9-87A7-58A14B1A990D}" type="slidenum">
              <a:rPr lang="en-US" altLang="en-US" smtClean="0"/>
              <a:pPr>
                <a:spcBef>
                  <a:spcPct val="0"/>
                </a:spcBef>
              </a:pPr>
              <a:t>3</a:t>
            </a:fld>
            <a:endParaRPr lang="en-US" altLang="en-US" dirty="0"/>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38377398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3TC, lamivudine; BL, baseline; </a:t>
            </a:r>
            <a:r>
              <a:rPr lang="en-US" sz="1200" i="1" kern="1200" dirty="0">
                <a:solidFill>
                  <a:schemeClr val="tx1"/>
                </a:solidFill>
                <a:effectLst/>
                <a:latin typeface="Arial" charset="0"/>
                <a:ea typeface="+mn-ea"/>
                <a:cs typeface="+mn-cs"/>
              </a:rPr>
              <a:t>DTG, dolutegravir; FTC, emtricitabine; ITT-E, intention-to-treat, exposed; NI, noninferiority; TDF, tenofovir disoproxil fumarate.</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463274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3TC, lamivudine; COBI, cobicistat; CVW, confirmed virologic withdrawal; </a:t>
            </a:r>
            <a:r>
              <a:rPr lang="en-US" sz="1200" i="1" kern="1200" dirty="0">
                <a:solidFill>
                  <a:schemeClr val="tx1"/>
                </a:solidFill>
                <a:effectLst/>
                <a:latin typeface="Arial" charset="0"/>
                <a:ea typeface="+mn-ea"/>
                <a:cs typeface="+mn-cs"/>
              </a:rPr>
              <a:t>DTG, dolutegravir; FTC, emtricitabine; TDF, tenofovir disoproxil fumarate.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52943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3TC, lamivudine; AE, adverse event; </a:t>
            </a:r>
            <a:r>
              <a:rPr lang="en-US" sz="1200" i="1" kern="1200" dirty="0">
                <a:solidFill>
                  <a:schemeClr val="tx1"/>
                </a:solidFill>
                <a:effectLst/>
                <a:latin typeface="Arial" charset="0"/>
                <a:ea typeface="+mn-ea"/>
                <a:cs typeface="+mn-cs"/>
              </a:rPr>
              <a:t>DTG, dolutegravir; FTC, emtricitabine; TDF, tenofovir disoproxil fumarate.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1888703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3TC, lamivudine; BSA, body surface area; BL, baseline; CKD-EPI, Chronic Kidney Disease Epidemiology Collaboration; </a:t>
            </a:r>
            <a:r>
              <a:rPr lang="en-US" sz="1200" i="1" kern="1200" dirty="0">
                <a:solidFill>
                  <a:schemeClr val="tx1"/>
                </a:solidFill>
                <a:effectLst/>
                <a:latin typeface="Arial" charset="0"/>
                <a:ea typeface="+mn-ea"/>
                <a:cs typeface="+mn-cs"/>
              </a:rPr>
              <a:t>DTG, dolutegravir; FTC, emtricitabine; GFR, glomerular filtration rate; HDL-C, high density lipoprotein cholesterol; LDL-C, low density lipoprotein cholesterol; FTC, emtricitabine; TDF, tenofovir disoproxil fumarate.</a:t>
            </a:r>
            <a:endParaRPr lang="en-US" dirty="0"/>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588521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3TC, lamivudine; DTG, dolutegravir; ITT-E, intention-to-treat, exposed; TAF, tenofovir alafenamide.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11854988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3TC, lamivudine; AE, adverse event; CVW, confirmed virologic withdrawal; DTG, dolutegravir; ITT-E, intention-to-treat, exposed; NA, not applicable; TAF, tenofovir alafenamide.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12636626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3TC, lamivudine; AE, adverse event; BL, baseline; CKD-EPI, Chronic Kidney Disease Epidemiology Collaboration; DTG, dolutegravir; eGFR, estimated </a:t>
            </a:r>
            <a:r>
              <a:rPr lang="en-US" sz="1200" i="1" kern="1200" dirty="0">
                <a:solidFill>
                  <a:schemeClr val="tx1"/>
                </a:solidFill>
                <a:effectLst/>
                <a:latin typeface="Arial" charset="0"/>
                <a:ea typeface="+mn-ea"/>
                <a:cs typeface="+mn-cs"/>
              </a:rPr>
              <a:t>glomerular filtration rate; HDL-C, high density lipoprotein cholesterol; LDL-C, low density lipoprotein cholesterol; NS, not significant; </a:t>
            </a:r>
            <a:r>
              <a:rPr lang="en-US" i="1" dirty="0"/>
              <a:t>TAF, tenofovir alafenamide.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38018517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PWH, people with HIV.</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28207352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MSM, men who have sex with men; OR, odds ratio; PWH, people with HIV; U=U, undetectable = untransmittable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24451950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OR, odds ratio; PWH, people with HIV; U=U, undetectable = untransmittable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42117685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3TC, lamivudine; ABC, abacavir; </a:t>
            </a:r>
            <a:r>
              <a:rPr lang="en-US" sz="1200" i="1" kern="1200" dirty="0">
                <a:solidFill>
                  <a:schemeClr val="tx1"/>
                </a:solidFill>
                <a:effectLst/>
                <a:latin typeface="Arial" charset="0"/>
                <a:ea typeface="+mn-ea"/>
                <a:cs typeface="+mn-cs"/>
              </a:rPr>
              <a:t>CAB, cabotegravir; DTG, dolutegravir; </a:t>
            </a:r>
            <a:r>
              <a:rPr lang="en-US" i="1" dirty="0"/>
              <a:t>HBsAg, hepatitis B surface antigen; LA, long-acting; RAM, resistance associated mutation; </a:t>
            </a:r>
            <a:r>
              <a:rPr lang="en-US" sz="1200" i="1" kern="1200" dirty="0">
                <a:solidFill>
                  <a:schemeClr val="tx1"/>
                </a:solidFill>
                <a:effectLst/>
                <a:latin typeface="Arial" charset="0"/>
                <a:ea typeface="+mn-ea"/>
                <a:cs typeface="+mn-cs"/>
              </a:rPr>
              <a:t>RPV, rilpivirine.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solidFill>
                  <a:prstClr val="black"/>
                </a:solidFill>
              </a:rPr>
              <a:pPr>
                <a:defRPr/>
              </a:pPr>
              <a:t>18</a:t>
            </a:fld>
            <a:endParaRPr lang="en-US" altLang="en-US" dirty="0">
              <a:solidFill>
                <a:prstClr val="black"/>
              </a:solidFill>
            </a:endParaRPr>
          </a:p>
        </p:txBody>
      </p:sp>
    </p:spTree>
    <p:extLst>
      <p:ext uri="{BB962C8B-B14F-4D97-AF65-F5344CB8AC3E}">
        <p14:creationId xmlns:p14="http://schemas.microsoft.com/office/powerpoint/2010/main" val="37426313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i="1" dirty="0"/>
              <a:t>3TC, lamivudine; ABC, abacavir; AE, adverse event; DTG, dolutegravir.</a:t>
            </a:r>
          </a:p>
        </p:txBody>
      </p:sp>
      <p:sp>
        <p:nvSpPr>
          <p:cNvPr id="4" name="Slide Number Placeholder 3"/>
          <p:cNvSpPr>
            <a:spLocks noGrp="1"/>
          </p:cNvSpPr>
          <p:nvPr>
            <p:ph type="sldNum" sz="quarter" idx="10"/>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36111234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OLI, oral lead-in.</a:t>
            </a:r>
          </a:p>
        </p:txBody>
      </p:sp>
      <p:sp>
        <p:nvSpPr>
          <p:cNvPr id="4" name="Slide Number Placeholder 3"/>
          <p:cNvSpPr>
            <a:spLocks noGrp="1"/>
          </p:cNvSpPr>
          <p:nvPr>
            <p:ph type="sldNum" sz="quarter" idx="10"/>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36111234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CAB, </a:t>
            </a:r>
            <a:r>
              <a:rPr lang="en-US" sz="1200" i="1" kern="1200" dirty="0">
                <a:solidFill>
                  <a:schemeClr val="tx1"/>
                </a:solidFill>
                <a:effectLst/>
                <a:latin typeface="Arial" charset="0"/>
                <a:ea typeface="+mn-ea"/>
                <a:cs typeface="+mn-cs"/>
              </a:rPr>
              <a:t>cabotegravir; CVF, </a:t>
            </a:r>
            <a:r>
              <a:rPr lang="en-US" sz="1200" i="1" dirty="0"/>
              <a:t>confirmed virologic failure; </a:t>
            </a:r>
            <a:r>
              <a:rPr lang="en-US" sz="1200" i="1" kern="1200" dirty="0">
                <a:solidFill>
                  <a:schemeClr val="tx1"/>
                </a:solidFill>
                <a:effectLst/>
                <a:latin typeface="Arial" charset="0"/>
                <a:ea typeface="+mn-ea"/>
                <a:cs typeface="+mn-cs"/>
              </a:rPr>
              <a:t>RPV,</a:t>
            </a:r>
            <a:r>
              <a:rPr lang="en-US" i="1" dirty="0"/>
              <a:t> rilpivirine</a:t>
            </a:r>
            <a:r>
              <a:rPr lang="en-US" sz="1200" i="1" kern="1200" dirty="0">
                <a:solidFill>
                  <a:schemeClr val="tx1"/>
                </a:solidFill>
                <a:effectLst/>
                <a:latin typeface="Arial" charset="0"/>
                <a:ea typeface="+mn-ea"/>
                <a:cs typeface="+mn-cs"/>
              </a:rPr>
              <a: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dirty="0"/>
          </a:p>
        </p:txBody>
      </p:sp>
    </p:spTree>
    <p:extLst>
      <p:ext uri="{BB962C8B-B14F-4D97-AF65-F5344CB8AC3E}">
        <p14:creationId xmlns:p14="http://schemas.microsoft.com/office/powerpoint/2010/main" val="25119302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BMI, body mass index; CVF, confirmed virologic failure; NPV, negative predictive values; OR, odds ratio; PPV, positive predictive values; RAM, resistance associated mutation; RPV, rilpivirine.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dirty="0"/>
          </a:p>
        </p:txBody>
      </p:sp>
    </p:spTree>
    <p:extLst>
      <p:ext uri="{BB962C8B-B14F-4D97-AF65-F5344CB8AC3E}">
        <p14:creationId xmlns:p14="http://schemas.microsoft.com/office/powerpoint/2010/main" val="39404186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3TC, lamivudine; DOR, doravirine; HBV, hepatitis B virus; HCV, hepatitis C virus; ISL, islatravir; TDF, tenofovir disoproxil fumarate.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110784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3TC, lamivudine; DOR, doravirine; ISL, islatravir; TDF, tenofovir disoproxil fumarate.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dirty="0"/>
          </a:p>
        </p:txBody>
      </p:sp>
    </p:spTree>
    <p:extLst>
      <p:ext uri="{BB962C8B-B14F-4D97-AF65-F5344CB8AC3E}">
        <p14:creationId xmlns:p14="http://schemas.microsoft.com/office/powerpoint/2010/main" val="3658150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3TC, lamivudine;</a:t>
            </a:r>
            <a:r>
              <a:rPr lang="en-US" i="1" baseline="0" dirty="0"/>
              <a:t> </a:t>
            </a:r>
            <a:r>
              <a:rPr lang="en-US" i="1" dirty="0"/>
              <a:t>DOR, doravirine; ISL, islatravir;</a:t>
            </a:r>
            <a:r>
              <a:rPr lang="en-US" i="1" baseline="0" dirty="0"/>
              <a:t> </a:t>
            </a:r>
            <a:r>
              <a:rPr lang="en-US" i="1" dirty="0"/>
              <a:t>PDVF, protocol-defined virologic failure; TDF, tenofovir disoproxil fumarate.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25</a:t>
            </a:fld>
            <a:endParaRPr lang="en-US" altLang="en-US" dirty="0"/>
          </a:p>
        </p:txBody>
      </p:sp>
    </p:spTree>
    <p:extLst>
      <p:ext uri="{BB962C8B-B14F-4D97-AF65-F5344CB8AC3E}">
        <p14:creationId xmlns:p14="http://schemas.microsoft.com/office/powerpoint/2010/main" val="19457886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3TC, lamivudine; AE, adverse event; ALT, alanine aminotransferase; DOR, doravirine; Gr, grade; HCV, hepatitis C virus; ISL, islatravir; TDF, tenofovir disoproxil fumarate; ULN, upper limit of normal.</a:t>
            </a:r>
          </a:p>
        </p:txBody>
      </p:sp>
      <p:sp>
        <p:nvSpPr>
          <p:cNvPr id="4" name="Slide Number Placeholder 3"/>
          <p:cNvSpPr>
            <a:spLocks noGrp="1"/>
          </p:cNvSpPr>
          <p:nvPr>
            <p:ph type="sldNum" sz="quarter" idx="10"/>
          </p:nvPr>
        </p:nvSpPr>
        <p:spPr/>
        <p:txBody>
          <a:bodyPr/>
          <a:lstStyle/>
          <a:p>
            <a:pPr>
              <a:defRPr/>
            </a:pPr>
            <a:fld id="{2FB72F01-6714-4A31-8C22-8E0F1B091B56}" type="slidenum">
              <a:rPr lang="en-US" altLang="en-US" smtClean="0"/>
              <a:pPr>
                <a:defRPr/>
              </a:pPr>
              <a:t>26</a:t>
            </a:fld>
            <a:endParaRPr lang="en-US" altLang="en-US" dirty="0"/>
          </a:p>
        </p:txBody>
      </p:sp>
    </p:spTree>
    <p:extLst>
      <p:ext uri="{BB962C8B-B14F-4D97-AF65-F5344CB8AC3E}">
        <p14:creationId xmlns:p14="http://schemas.microsoft.com/office/powerpoint/2010/main" val="5210099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BL, baseline; HBV, hepatitis B virus; HCV, hepatitis C virus; PD, pharmacodynamic; PK, pharmacokinetic.</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dirty="0"/>
          </a:p>
        </p:txBody>
      </p:sp>
    </p:spTree>
    <p:extLst>
      <p:ext uri="{BB962C8B-B14F-4D97-AF65-F5344CB8AC3E}">
        <p14:creationId xmlns:p14="http://schemas.microsoft.com/office/powerpoint/2010/main" val="9116631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BL, baseline; SD, standard deviation.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28</a:t>
            </a:fld>
            <a:endParaRPr lang="en-US" altLang="en-US" dirty="0"/>
          </a:p>
        </p:txBody>
      </p:sp>
    </p:spTree>
    <p:extLst>
      <p:ext uri="{BB962C8B-B14F-4D97-AF65-F5344CB8AC3E}">
        <p14:creationId xmlns:p14="http://schemas.microsoft.com/office/powerpoint/2010/main" val="28909255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PK, pharmacokinetic.</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dirty="0"/>
          </a:p>
        </p:txBody>
      </p:sp>
    </p:spTree>
    <p:extLst>
      <p:ext uri="{BB962C8B-B14F-4D97-AF65-F5344CB8AC3E}">
        <p14:creationId xmlns:p14="http://schemas.microsoft.com/office/powerpoint/2010/main" val="32947827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BIC, bictegravir; FTC, emtricitabine; TAF, tenofovir alafenamide.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30</a:t>
            </a:fld>
            <a:endParaRPr lang="en-US" altLang="en-US" dirty="0"/>
          </a:p>
        </p:txBody>
      </p:sp>
    </p:spTree>
    <p:extLst>
      <p:ext uri="{BB962C8B-B14F-4D97-AF65-F5344CB8AC3E}">
        <p14:creationId xmlns:p14="http://schemas.microsoft.com/office/powerpoint/2010/main" val="41022522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 bictegravir; F, emtricitabine; LEN, lenacapavir; TAF, tenofovir alafenamide.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31</a:t>
            </a:fld>
            <a:endParaRPr lang="en-US" altLang="en-US" dirty="0"/>
          </a:p>
        </p:txBody>
      </p:sp>
    </p:spTree>
    <p:extLst>
      <p:ext uri="{BB962C8B-B14F-4D97-AF65-F5344CB8AC3E}">
        <p14:creationId xmlns:p14="http://schemas.microsoft.com/office/powerpoint/2010/main" val="21008458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 bictegravir; F, emtricitabine; IQ, inhibitory quotient; LEN, lenacapavir; PBO, placebo; SD, standard deviation; TAF, tenofovir alafenamide.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dirty="0"/>
          </a:p>
        </p:txBody>
      </p:sp>
    </p:spTree>
    <p:extLst>
      <p:ext uri="{BB962C8B-B14F-4D97-AF65-F5344CB8AC3E}">
        <p14:creationId xmlns:p14="http://schemas.microsoft.com/office/powerpoint/2010/main" val="27541335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DXA, </a:t>
            </a:r>
            <a:r>
              <a:rPr lang="en-US" b="0" i="1" dirty="0">
                <a:solidFill>
                  <a:srgbClr val="222222"/>
                </a:solidFill>
                <a:effectLst/>
                <a:latin typeface="Roboto"/>
              </a:rPr>
              <a:t>dual-energy x-ray absorptiometry; EAT, epicardial adipose tissue; </a:t>
            </a:r>
            <a:r>
              <a:rPr lang="en-US" i="1" dirty="0"/>
              <a:t>IQR, interquartile range; PWH, people with HIV; SAT, </a:t>
            </a:r>
            <a:r>
              <a:rPr lang="en-US" b="0" i="1" dirty="0">
                <a:solidFill>
                  <a:srgbClr val="4D5156"/>
                </a:solidFill>
                <a:effectLst/>
                <a:latin typeface="Roboto"/>
              </a:rPr>
              <a:t>subcutaneous adipose tissue; </a:t>
            </a:r>
            <a:r>
              <a:rPr lang="en-US" i="1" dirty="0"/>
              <a:t>SD, standard deviation; VAT, </a:t>
            </a:r>
            <a:r>
              <a:rPr lang="en-US" b="0" i="1" dirty="0">
                <a:solidFill>
                  <a:srgbClr val="4D5156"/>
                </a:solidFill>
                <a:effectLst/>
                <a:latin typeface="Roboto"/>
              </a:rPr>
              <a:t>visceral adipose tissue.</a:t>
            </a:r>
            <a:endParaRPr lang="en-US" i="1" dirty="0"/>
          </a:p>
        </p:txBody>
      </p:sp>
      <p:sp>
        <p:nvSpPr>
          <p:cNvPr id="4" name="Slide Number Placeholder 3"/>
          <p:cNvSpPr>
            <a:spLocks noGrp="1"/>
          </p:cNvSpPr>
          <p:nvPr>
            <p:ph type="sldNum" sz="quarter" idx="10"/>
          </p:nvPr>
        </p:nvSpPr>
        <p:spPr/>
        <p:txBody>
          <a:bodyPr/>
          <a:lstStyle/>
          <a:p>
            <a:pPr>
              <a:defRPr/>
            </a:pPr>
            <a:fld id="{2FB72F01-6714-4A31-8C22-8E0F1B091B56}" type="slidenum">
              <a:rPr lang="en-US" altLang="en-US" smtClean="0"/>
              <a:pPr>
                <a:defRPr/>
              </a:pPr>
              <a:t>34</a:t>
            </a:fld>
            <a:endParaRPr lang="en-US" altLang="en-US" dirty="0"/>
          </a:p>
        </p:txBody>
      </p:sp>
    </p:spTree>
    <p:extLst>
      <p:ext uri="{BB962C8B-B14F-4D97-AF65-F5344CB8AC3E}">
        <p14:creationId xmlns:p14="http://schemas.microsoft.com/office/powerpoint/2010/main" val="36111234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BMI, body mass index; EAT, </a:t>
            </a:r>
            <a:r>
              <a:rPr lang="en-GB" i="1" dirty="0"/>
              <a:t>epicardial adipose tissue area; HU, </a:t>
            </a:r>
            <a:r>
              <a:rPr lang="en-US" i="1" dirty="0"/>
              <a:t>Hounsfield Units; SAT, </a:t>
            </a:r>
            <a:r>
              <a:rPr lang="en-US" b="0" i="1" dirty="0">
                <a:solidFill>
                  <a:srgbClr val="4D5156"/>
                </a:solidFill>
                <a:effectLst/>
                <a:latin typeface="Roboto"/>
              </a:rPr>
              <a:t>subcutaneous adipose tissue; </a:t>
            </a:r>
            <a:r>
              <a:rPr lang="en-US" i="1" dirty="0"/>
              <a:t>SD, standard deviation; VAT, </a:t>
            </a:r>
            <a:r>
              <a:rPr lang="en-US" b="0" i="1" dirty="0">
                <a:solidFill>
                  <a:srgbClr val="4D5156"/>
                </a:solidFill>
                <a:effectLst/>
                <a:latin typeface="Roboto"/>
              </a:rPr>
              <a:t>visceral adipose tissue.</a:t>
            </a:r>
            <a:endParaRPr lang="en-US" i="1" dirty="0"/>
          </a:p>
        </p:txBody>
      </p:sp>
      <p:sp>
        <p:nvSpPr>
          <p:cNvPr id="4" name="Slide Number Placeholder 3"/>
          <p:cNvSpPr>
            <a:spLocks noGrp="1"/>
          </p:cNvSpPr>
          <p:nvPr>
            <p:ph type="sldNum" sz="quarter" idx="10"/>
          </p:nvPr>
        </p:nvSpPr>
        <p:spPr/>
        <p:txBody>
          <a:bodyPr/>
          <a:lstStyle/>
          <a:p>
            <a:pPr>
              <a:defRPr/>
            </a:pPr>
            <a:fld id="{2FB72F01-6714-4A31-8C22-8E0F1B091B56}" type="slidenum">
              <a:rPr lang="en-US" altLang="en-US" smtClean="0"/>
              <a:pPr>
                <a:defRPr/>
              </a:pPr>
              <a:t>35</a:t>
            </a:fld>
            <a:endParaRPr lang="en-US" altLang="en-US" dirty="0"/>
          </a:p>
        </p:txBody>
      </p:sp>
    </p:spTree>
    <p:extLst>
      <p:ext uri="{BB962C8B-B14F-4D97-AF65-F5344CB8AC3E}">
        <p14:creationId xmlns:p14="http://schemas.microsoft.com/office/powerpoint/2010/main" val="36111234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ASCVD, atherosclerotic cardiovascular disease; BMI, body mass index; CVD, cardiovascular disease; IQR, interquartile range; MACE, major adverse cardiovascular event; NAFLD, nonalcoholic fatty liver disease; PWH, people with HIV.</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36</a:t>
            </a:fld>
            <a:endParaRPr lang="en-US" altLang="en-US" dirty="0"/>
          </a:p>
        </p:txBody>
      </p:sp>
    </p:spTree>
    <p:extLst>
      <p:ext uri="{BB962C8B-B14F-4D97-AF65-F5344CB8AC3E}">
        <p14:creationId xmlns:p14="http://schemas.microsoft.com/office/powerpoint/2010/main" val="454129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ASCVD, atherosclerotic cardiovascular disease; CVD, cardiovascular disease; MACE, major adverse cardiovascular event; NAFLD, nonalcoholic fatty liver disease; PWH, people with HIV.</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37</a:t>
            </a:fld>
            <a:endParaRPr lang="en-US" altLang="en-US" dirty="0"/>
          </a:p>
        </p:txBody>
      </p:sp>
    </p:spTree>
    <p:extLst>
      <p:ext uri="{BB962C8B-B14F-4D97-AF65-F5344CB8AC3E}">
        <p14:creationId xmlns:p14="http://schemas.microsoft.com/office/powerpoint/2010/main" val="19443369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BMI, body mass index; PWH, people with HIV; PYFU, patient-years of follow-up.</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38</a:t>
            </a:fld>
            <a:endParaRPr lang="en-US" altLang="en-US" dirty="0"/>
          </a:p>
        </p:txBody>
      </p:sp>
    </p:spTree>
    <p:extLst>
      <p:ext uri="{BB962C8B-B14F-4D97-AF65-F5344CB8AC3E}">
        <p14:creationId xmlns:p14="http://schemas.microsoft.com/office/powerpoint/2010/main" val="32752163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IRR, incidence rate ratio; VL, viral load.</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39</a:t>
            </a:fld>
            <a:endParaRPr lang="en-US" altLang="en-US" dirty="0"/>
          </a:p>
        </p:txBody>
      </p:sp>
    </p:spTree>
    <p:extLst>
      <p:ext uri="{BB962C8B-B14F-4D97-AF65-F5344CB8AC3E}">
        <p14:creationId xmlns:p14="http://schemas.microsoft.com/office/powerpoint/2010/main" val="20690858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IQR, interquartile range.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40</a:t>
            </a:fld>
            <a:endParaRPr lang="en-US" altLang="en-US" dirty="0"/>
          </a:p>
        </p:txBody>
      </p:sp>
    </p:spTree>
    <p:extLst>
      <p:ext uri="{BB962C8B-B14F-4D97-AF65-F5344CB8AC3E}">
        <p14:creationId xmlns:p14="http://schemas.microsoft.com/office/powerpoint/2010/main" val="24807527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41</a:t>
            </a:fld>
            <a:endParaRPr lang="en-US" altLang="en-US" dirty="0"/>
          </a:p>
        </p:txBody>
      </p:sp>
    </p:spTree>
    <p:extLst>
      <p:ext uri="{BB962C8B-B14F-4D97-AF65-F5344CB8AC3E}">
        <p14:creationId xmlns:p14="http://schemas.microsoft.com/office/powerpoint/2010/main" val="41058801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100">
                <a:solidFill>
                  <a:schemeClr val="tx1"/>
                </a:solidFill>
                <a:latin typeface="Arial" panose="020B0604020202020204" pitchFamily="34" charset="0"/>
              </a:defRPr>
            </a:lvl1pPr>
            <a:lvl2pPr marL="709443" indent="-272863">
              <a:spcBef>
                <a:spcPct val="30000"/>
              </a:spcBef>
              <a:defRPr sz="1100">
                <a:solidFill>
                  <a:schemeClr val="tx1"/>
                </a:solidFill>
                <a:latin typeface="Arial" panose="020B0604020202020204" pitchFamily="34" charset="0"/>
              </a:defRPr>
            </a:lvl2pPr>
            <a:lvl3pPr marL="1091451" indent="-218290">
              <a:spcBef>
                <a:spcPct val="30000"/>
              </a:spcBef>
              <a:defRPr sz="1100">
                <a:solidFill>
                  <a:schemeClr val="tx1"/>
                </a:solidFill>
                <a:latin typeface="Arial" panose="020B0604020202020204" pitchFamily="34" charset="0"/>
              </a:defRPr>
            </a:lvl3pPr>
            <a:lvl4pPr marL="1528031" indent="-218290">
              <a:spcBef>
                <a:spcPct val="30000"/>
              </a:spcBef>
              <a:defRPr sz="1100">
                <a:solidFill>
                  <a:schemeClr val="tx1"/>
                </a:solidFill>
                <a:latin typeface="Arial" panose="020B0604020202020204" pitchFamily="34" charset="0"/>
              </a:defRPr>
            </a:lvl4pPr>
            <a:lvl5pPr marL="1964611" indent="-218290">
              <a:spcBef>
                <a:spcPct val="30000"/>
              </a:spcBef>
              <a:defRPr sz="1100">
                <a:solidFill>
                  <a:schemeClr val="tx1"/>
                </a:solidFill>
                <a:latin typeface="Arial" panose="020B0604020202020204" pitchFamily="34" charset="0"/>
              </a:defRPr>
            </a:lvl5pPr>
            <a:lvl6pPr marL="2401192" indent="-218290" eaLnBrk="0" fontAlgn="base" hangingPunct="0">
              <a:spcBef>
                <a:spcPct val="30000"/>
              </a:spcBef>
              <a:spcAft>
                <a:spcPct val="0"/>
              </a:spcAft>
              <a:defRPr sz="1100">
                <a:solidFill>
                  <a:schemeClr val="tx1"/>
                </a:solidFill>
                <a:latin typeface="Arial" panose="020B0604020202020204" pitchFamily="34" charset="0"/>
              </a:defRPr>
            </a:lvl6pPr>
            <a:lvl7pPr marL="2837772" indent="-218290" eaLnBrk="0" fontAlgn="base" hangingPunct="0">
              <a:spcBef>
                <a:spcPct val="30000"/>
              </a:spcBef>
              <a:spcAft>
                <a:spcPct val="0"/>
              </a:spcAft>
              <a:defRPr sz="1100">
                <a:solidFill>
                  <a:schemeClr val="tx1"/>
                </a:solidFill>
                <a:latin typeface="Arial" panose="020B0604020202020204" pitchFamily="34" charset="0"/>
              </a:defRPr>
            </a:lvl7pPr>
            <a:lvl8pPr marL="3274352" indent="-218290" eaLnBrk="0" fontAlgn="base" hangingPunct="0">
              <a:spcBef>
                <a:spcPct val="30000"/>
              </a:spcBef>
              <a:spcAft>
                <a:spcPct val="0"/>
              </a:spcAft>
              <a:defRPr sz="1100">
                <a:solidFill>
                  <a:schemeClr val="tx1"/>
                </a:solidFill>
                <a:latin typeface="Arial" panose="020B0604020202020204" pitchFamily="34" charset="0"/>
              </a:defRPr>
            </a:lvl8pPr>
            <a:lvl9pPr marL="3710932" indent="-218290" eaLnBrk="0" fontAlgn="base" hangingPunct="0">
              <a:spcBef>
                <a:spcPct val="30000"/>
              </a:spcBef>
              <a:spcAft>
                <a:spcPct val="0"/>
              </a:spcAft>
              <a:defRPr sz="11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1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altLang="en-US" sz="1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331788" y="698500"/>
            <a:ext cx="6197600" cy="34861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11841277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1" name="Picture 20">
            <a:extLst>
              <a:ext uri="{FF2B5EF4-FFF2-40B4-BE49-F238E27FC236}">
                <a16:creationId xmlns:a16="http://schemas.microsoft.com/office/drawing/2014/main" id="{BC37FFD4-1B69-49FD-AB11-399DEBA133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pic>
        <p:nvPicPr>
          <p:cNvPr id="22" name="Picture 3" descr="CCO_HIV_RGB.jpg">
            <a:extLst>
              <a:ext uri="{FF2B5EF4-FFF2-40B4-BE49-F238E27FC236}">
                <a16:creationId xmlns:a16="http://schemas.microsoft.com/office/drawing/2014/main" id="{43B64CC0-EEA1-49B6-8FEE-32711ACF5385}"/>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DD0001-9342-455E-88A6-08ABADA3E0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6" name="Straight Connector 5">
            <a:extLst>
              <a:ext uri="{FF2B5EF4-FFF2-40B4-BE49-F238E27FC236}">
                <a16:creationId xmlns:a16="http://schemas.microsoft.com/office/drawing/2014/main" id="{EC06745F-7DB6-4D4F-AFDB-384384B4DF79}"/>
              </a:ext>
            </a:extLst>
          </p:cNvPr>
          <p:cNvCxnSpPr/>
          <p:nvPr userDrawn="1"/>
        </p:nvCxnSpPr>
        <p:spPr>
          <a:xfrm>
            <a:off x="1" y="6589713"/>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B358DEB-BBFD-49BD-91E5-BCABE57F09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4" name="Picture 3" descr="CCO_HIV_RGB.jpg">
            <a:extLst>
              <a:ext uri="{FF2B5EF4-FFF2-40B4-BE49-F238E27FC236}">
                <a16:creationId xmlns:a16="http://schemas.microsoft.com/office/drawing/2014/main" id="{D119244E-D5F0-4D18-8BCF-9ED4E8191058}"/>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7" name="Straight Connector 6">
            <a:extLst>
              <a:ext uri="{FF2B5EF4-FFF2-40B4-BE49-F238E27FC236}">
                <a16:creationId xmlns:a16="http://schemas.microsoft.com/office/drawing/2014/main" id="{84A7AD84-F415-4694-A480-6DD523A1776B}"/>
              </a:ext>
            </a:extLst>
          </p:cNvPr>
          <p:cNvCxnSpPr/>
          <p:nvPr userDrawn="1"/>
        </p:nvCxnSpPr>
        <p:spPr>
          <a:xfrm>
            <a:off x="1" y="6745288"/>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www.clinicaloptions.com/hiv" TargetMode="External"/><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Key Slides: Insights for International Clinicians on New Data From HIV Glasgow 2020</a:t>
            </a:r>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23865" y="6228133"/>
            <a:ext cx="52978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This program is supported by educational grants from Gilead Sciences, Inc.; Janssen Therapeutics, Division of Janssen Products, LP; and ViiV Healthcare.</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704850" y="3156156"/>
            <a:ext cx="6216650" cy="880858"/>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Coverage*</a:t>
            </a:r>
            <a:br>
              <a:rPr lang="en-US" sz="2200" b="1" kern="0" dirty="0">
                <a:solidFill>
                  <a:schemeClr val="bg2"/>
                </a:solidFill>
                <a:latin typeface="Calibri" panose="020F0502020204030204" pitchFamily="34" charset="0"/>
                <a:ea typeface="+mj-ea"/>
                <a:cs typeface="+mj-cs"/>
              </a:rPr>
            </a:br>
            <a:r>
              <a:rPr lang="en-US" sz="1600" i="1" kern="0" dirty="0">
                <a:solidFill>
                  <a:schemeClr val="bg2"/>
                </a:solidFill>
                <a:latin typeface="Calibri" panose="020F0502020204030204" pitchFamily="34" charset="0"/>
                <a:ea typeface="+mj-ea"/>
                <a:cs typeface="+mj-cs"/>
              </a:rPr>
              <a:t>Clinical Impact of New Data From HIV Glasgow 2020</a:t>
            </a:r>
            <a:br>
              <a:rPr lang="en-US" sz="2200" b="1" kern="0" dirty="0">
                <a:solidFill>
                  <a:schemeClr val="bg2"/>
                </a:solidFill>
                <a:latin typeface="Calibri" panose="020F0502020204030204" pitchFamily="34" charset="0"/>
                <a:ea typeface="+mj-ea"/>
                <a:cs typeface="+mj-cs"/>
              </a:rPr>
            </a:br>
            <a:r>
              <a:rPr lang="en-US" sz="1600" i="1" kern="0" dirty="0">
                <a:solidFill>
                  <a:schemeClr val="bg2"/>
                </a:solidFill>
                <a:latin typeface="Calibri" panose="020F0502020204030204" pitchFamily="34" charset="0"/>
                <a:ea typeface="+mj-ea"/>
                <a:cs typeface="+mj-cs"/>
              </a:rPr>
              <a:t>October 5-8, 2020</a:t>
            </a:r>
            <a:endParaRPr lang="en-US" altLang="en-US" sz="1600" kern="0" dirty="0">
              <a:solidFill>
                <a:schemeClr val="bg2"/>
              </a:solidFill>
              <a:latin typeface="Calibri" panose="020F0502020204030204" pitchFamily="34" charset="0"/>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10" name="Group 1">
            <a:extLst>
              <a:ext uri="{FF2B5EF4-FFF2-40B4-BE49-F238E27FC236}">
                <a16:creationId xmlns:a16="http://schemas.microsoft.com/office/drawing/2014/main" id="{AC0774CB-2ABA-4E9D-AEA1-295242C8DA50}"/>
              </a:ext>
            </a:extLst>
          </p:cNvPr>
          <p:cNvGrpSpPr>
            <a:grpSpLocks/>
          </p:cNvGrpSpPr>
          <p:nvPr/>
        </p:nvGrpSpPr>
        <p:grpSpPr bwMode="auto">
          <a:xfrm>
            <a:off x="4081933" y="3367527"/>
            <a:ext cx="3479671" cy="612585"/>
            <a:chOff x="4081933" y="3300413"/>
            <a:chExt cx="3479671" cy="612591"/>
          </a:xfrm>
        </p:grpSpPr>
        <p:pic>
          <p:nvPicPr>
            <p:cNvPr id="11" name="Picture 10">
              <a:extLst>
                <a:ext uri="{FF2B5EF4-FFF2-40B4-BE49-F238E27FC236}">
                  <a16:creationId xmlns:a16="http://schemas.microsoft.com/office/drawing/2014/main" id="{E497BD0C-C72B-4AE4-BF30-A662094C8E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5740" y="3300413"/>
              <a:ext cx="774013" cy="252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7">
              <a:extLst>
                <a:ext uri="{FF2B5EF4-FFF2-40B4-BE49-F238E27FC236}">
                  <a16:creationId xmlns:a16="http://schemas.microsoft.com/office/drawing/2014/main" id="{1ED0821E-877C-4AC4-BDBB-B6AB0CDC8258}"/>
                </a:ext>
              </a:extLst>
            </p:cNvPr>
            <p:cNvSpPr>
              <a:spLocks noChangeArrowheads="1"/>
            </p:cNvSpPr>
            <p:nvPr/>
          </p:nvSpPr>
          <p:spPr bwMode="auto">
            <a:xfrm>
              <a:off x="4081933" y="3512890"/>
              <a:ext cx="3479671" cy="400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59758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sz="half" idx="1"/>
          </p:nvPr>
        </p:nvSpPr>
        <p:spPr/>
        <p:txBody>
          <a:bodyPr/>
          <a:lstStyle/>
          <a:p>
            <a:pPr marL="0" indent="0">
              <a:spcBef>
                <a:spcPts val="0"/>
              </a:spcBef>
              <a:spcAft>
                <a:spcPts val="0"/>
              </a:spcAft>
              <a:buNone/>
            </a:pPr>
            <a:r>
              <a:rPr lang="en-US" b="1" dirty="0">
                <a:solidFill>
                  <a:schemeClr val="accent3"/>
                </a:solidFill>
              </a:rPr>
              <a:t>Marina Klein, MD, MSc, FRCP(C)</a:t>
            </a:r>
            <a:endParaRPr lang="en-US" dirty="0"/>
          </a:p>
          <a:p>
            <a:pPr marL="0" indent="0">
              <a:spcBef>
                <a:spcPts val="0"/>
              </a:spcBef>
              <a:spcAft>
                <a:spcPts val="0"/>
              </a:spcAft>
              <a:buNone/>
            </a:pPr>
            <a:r>
              <a:rPr lang="en-US" altLang="en-US" sz="2600" i="1" dirty="0"/>
              <a:t>Professor of Medicine</a:t>
            </a:r>
          </a:p>
          <a:p>
            <a:pPr marL="0" indent="0">
              <a:spcBef>
                <a:spcPts val="0"/>
              </a:spcBef>
              <a:spcAft>
                <a:spcPts val="0"/>
              </a:spcAft>
              <a:buNone/>
            </a:pPr>
            <a:r>
              <a:rPr lang="en-US" altLang="en-US" sz="2600" dirty="0"/>
              <a:t>Division of Infectious Diseases and Chronic Viral Illness Service</a:t>
            </a:r>
          </a:p>
          <a:p>
            <a:pPr marL="0" indent="0">
              <a:spcBef>
                <a:spcPts val="0"/>
              </a:spcBef>
              <a:spcAft>
                <a:spcPts val="0"/>
              </a:spcAft>
              <a:buNone/>
            </a:pPr>
            <a:r>
              <a:rPr lang="en-US" altLang="en-US" sz="2600" dirty="0"/>
              <a:t>McGill University Health Centre</a:t>
            </a:r>
          </a:p>
          <a:p>
            <a:pPr marL="0" indent="0">
              <a:spcBef>
                <a:spcPts val="0"/>
              </a:spcBef>
              <a:spcAft>
                <a:spcPts val="0"/>
              </a:spcAft>
              <a:buNone/>
            </a:pPr>
            <a:r>
              <a:rPr lang="en-US" altLang="en-US" sz="2600" dirty="0"/>
              <a:t>Montreal, Quebec</a:t>
            </a:r>
          </a:p>
          <a:p>
            <a:pPr marL="0" indent="0">
              <a:spcBef>
                <a:spcPts val="0"/>
              </a:spcBef>
              <a:spcAft>
                <a:spcPts val="0"/>
              </a:spcAft>
              <a:buNone/>
            </a:pPr>
            <a:r>
              <a:rPr lang="en-US" altLang="en-US" sz="2600" dirty="0"/>
              <a:t>Canada</a:t>
            </a:r>
          </a:p>
          <a:p>
            <a:pPr marL="0" indent="0">
              <a:spcBef>
                <a:spcPts val="0"/>
              </a:spcBef>
              <a:spcAft>
                <a:spcPts val="0"/>
              </a:spcAft>
              <a:buNone/>
            </a:pPr>
            <a:endParaRPr lang="en-US" sz="2600" dirty="0"/>
          </a:p>
        </p:txBody>
      </p:sp>
      <p:sp>
        <p:nvSpPr>
          <p:cNvPr id="2" name="Content Placeholder 1">
            <a:extLst>
              <a:ext uri="{FF2B5EF4-FFF2-40B4-BE49-F238E27FC236}">
                <a16:creationId xmlns:a16="http://schemas.microsoft.com/office/drawing/2014/main" id="{818D4EDD-9827-4C86-A68C-20121E470C0A}"/>
              </a:ext>
            </a:extLst>
          </p:cNvPr>
          <p:cNvSpPr>
            <a:spLocks noGrp="1"/>
          </p:cNvSpPr>
          <p:nvPr>
            <p:ph sz="half" idx="2"/>
          </p:nvPr>
        </p:nvSpPr>
        <p:spPr/>
        <p:txBody>
          <a:bodyPr/>
          <a:lstStyle/>
          <a:p>
            <a:pPr marL="0" indent="0">
              <a:spcBef>
                <a:spcPts val="0"/>
              </a:spcBef>
              <a:spcAft>
                <a:spcPts val="0"/>
              </a:spcAft>
              <a:buNone/>
            </a:pPr>
            <a:r>
              <a:rPr lang="en-US" altLang="en-US" b="1" dirty="0">
                <a:solidFill>
                  <a:schemeClr val="accent3"/>
                </a:solidFill>
              </a:rPr>
              <a:t>Jean-Michel Molina, MD, PhD</a:t>
            </a:r>
            <a:br>
              <a:rPr lang="en-US" altLang="en-US" dirty="0"/>
            </a:br>
            <a:r>
              <a:rPr lang="en-US" sz="2600" i="1" dirty="0"/>
              <a:t>Head, </a:t>
            </a:r>
            <a:r>
              <a:rPr lang="en-US" sz="2600" dirty="0"/>
              <a:t>Department of Infectious Diseases</a:t>
            </a:r>
          </a:p>
          <a:p>
            <a:pPr marL="0" indent="0">
              <a:spcBef>
                <a:spcPts val="0"/>
              </a:spcBef>
              <a:spcAft>
                <a:spcPts val="0"/>
              </a:spcAft>
              <a:buNone/>
            </a:pPr>
            <a:r>
              <a:rPr lang="en-US" sz="2600" dirty="0"/>
              <a:t>Saint-Louis Hospital and Lariboisière Hospital</a:t>
            </a:r>
          </a:p>
          <a:p>
            <a:pPr marL="0" indent="0">
              <a:spcBef>
                <a:spcPts val="0"/>
              </a:spcBef>
              <a:spcAft>
                <a:spcPts val="0"/>
              </a:spcAft>
              <a:buNone/>
            </a:pPr>
            <a:r>
              <a:rPr lang="en-US" sz="2600" i="1" dirty="0"/>
              <a:t>Professor of Infectious Diseases</a:t>
            </a:r>
          </a:p>
          <a:p>
            <a:pPr marL="0" indent="0">
              <a:spcBef>
                <a:spcPts val="0"/>
              </a:spcBef>
              <a:spcAft>
                <a:spcPts val="0"/>
              </a:spcAft>
              <a:buNone/>
            </a:pPr>
            <a:r>
              <a:rPr lang="en-US" sz="2600" dirty="0"/>
              <a:t>University of Paris</a:t>
            </a:r>
          </a:p>
          <a:p>
            <a:pPr marL="0" indent="0">
              <a:spcBef>
                <a:spcPts val="0"/>
              </a:spcBef>
              <a:spcAft>
                <a:spcPts val="0"/>
              </a:spcAft>
              <a:buNone/>
            </a:pPr>
            <a:r>
              <a:rPr lang="en-US" sz="2600" dirty="0"/>
              <a:t>Paris, France</a:t>
            </a:r>
          </a:p>
          <a:p>
            <a:pPr marL="0" indent="0">
              <a:spcBef>
                <a:spcPts val="0"/>
              </a:spcBef>
              <a:spcAft>
                <a:spcPts val="0"/>
              </a:spcAft>
              <a:buNone/>
            </a:pPr>
            <a:endParaRPr lang="en-US" sz="2800" dirty="0"/>
          </a:p>
          <a:p>
            <a:endParaRPr lang="en-US" dirty="0"/>
          </a:p>
        </p:txBody>
      </p:sp>
    </p:spTree>
    <p:extLst>
      <p:ext uri="{BB962C8B-B14F-4D97-AF65-F5344CB8AC3E}">
        <p14:creationId xmlns:p14="http://schemas.microsoft.com/office/powerpoint/2010/main" val="4025773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FB0AF-01D5-4BBE-BA76-1D137E7AA498}"/>
              </a:ext>
            </a:extLst>
          </p:cNvPr>
          <p:cNvSpPr>
            <a:spLocks noGrp="1"/>
          </p:cNvSpPr>
          <p:nvPr>
            <p:ph type="title"/>
          </p:nvPr>
        </p:nvSpPr>
        <p:spPr/>
        <p:txBody>
          <a:bodyPr/>
          <a:lstStyle/>
          <a:p>
            <a:r>
              <a:rPr lang="en-US" altLang="en-US" dirty="0"/>
              <a:t>Faculty Disclosures</a:t>
            </a:r>
            <a:endParaRPr lang="en-US" dirty="0"/>
          </a:p>
        </p:txBody>
      </p:sp>
      <p:sp>
        <p:nvSpPr>
          <p:cNvPr id="3" name="Content Placeholder 2">
            <a:extLst>
              <a:ext uri="{FF2B5EF4-FFF2-40B4-BE49-F238E27FC236}">
                <a16:creationId xmlns:a16="http://schemas.microsoft.com/office/drawing/2014/main" id="{74DC962A-6A35-4105-A391-679C4CAED917}"/>
              </a:ext>
            </a:extLst>
          </p:cNvPr>
          <p:cNvSpPr>
            <a:spLocks noGrp="1"/>
          </p:cNvSpPr>
          <p:nvPr>
            <p:ph idx="1"/>
          </p:nvPr>
        </p:nvSpPr>
        <p:spPr/>
        <p:txBody>
          <a:bodyPr/>
          <a:lstStyle/>
          <a:p>
            <a:pPr marL="0" indent="0">
              <a:buNone/>
            </a:pPr>
            <a:r>
              <a:rPr lang="en-US" b="1" dirty="0">
                <a:solidFill>
                  <a:schemeClr val="accent3"/>
                </a:solidFill>
              </a:rPr>
              <a:t>Marina Klein, MD, MSc, FRCP(C), </a:t>
            </a:r>
            <a:r>
              <a:rPr lang="en-US" sz="2800" dirty="0"/>
              <a:t>has disclosed that she has received consulting fees from AbbVie, Gilead Sciences, Merck, and ViiV Healthcare.</a:t>
            </a:r>
            <a:endParaRPr lang="en-US" dirty="0"/>
          </a:p>
          <a:p>
            <a:pPr marL="0" indent="0">
              <a:buNone/>
            </a:pPr>
            <a:r>
              <a:rPr lang="en-US" altLang="en-US" b="1" dirty="0">
                <a:solidFill>
                  <a:schemeClr val="accent3"/>
                </a:solidFill>
              </a:rPr>
              <a:t>Jean-Michel Molina, MD, PhD, </a:t>
            </a:r>
            <a:r>
              <a:rPr lang="en-US" altLang="en-US" dirty="0"/>
              <a:t>has disclosed that he has received funds for research support from Gilead Sciences, and consulting fees from Aelix, Gilead Sciences, Merck, and ViiV Healthcare.</a:t>
            </a:r>
            <a:endParaRPr lang="en-US" dirty="0"/>
          </a:p>
        </p:txBody>
      </p:sp>
    </p:spTree>
    <p:extLst>
      <p:ext uri="{BB962C8B-B14F-4D97-AF65-F5344CB8AC3E}">
        <p14:creationId xmlns:p14="http://schemas.microsoft.com/office/powerpoint/2010/main" val="3717797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D5084-EC83-43A2-A2B0-E970B400ED7D}"/>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36C965EE-18BE-455A-907C-C856CB2A7D5C}"/>
              </a:ext>
            </a:extLst>
          </p:cNvPr>
          <p:cNvSpPr>
            <a:spLocks noGrp="1"/>
          </p:cNvSpPr>
          <p:nvPr>
            <p:ph idx="1"/>
          </p:nvPr>
        </p:nvSpPr>
        <p:spPr/>
        <p:txBody>
          <a:bodyPr/>
          <a:lstStyle/>
          <a:p>
            <a:r>
              <a:rPr lang="en-US" dirty="0"/>
              <a:t>Updates on Current ART Options</a:t>
            </a:r>
          </a:p>
          <a:p>
            <a:r>
              <a:rPr lang="en-US" dirty="0"/>
              <a:t>Investigational ART Strategies</a:t>
            </a:r>
          </a:p>
          <a:p>
            <a:r>
              <a:rPr lang="en-US" dirty="0"/>
              <a:t>Comorbidities</a:t>
            </a:r>
          </a:p>
          <a:p>
            <a:endParaRPr lang="en-US" dirty="0"/>
          </a:p>
        </p:txBody>
      </p:sp>
    </p:spTree>
    <p:extLst>
      <p:ext uri="{BB962C8B-B14F-4D97-AF65-F5344CB8AC3E}">
        <p14:creationId xmlns:p14="http://schemas.microsoft.com/office/powerpoint/2010/main" val="18418735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308CF-B7A5-4EAA-8E4E-AF9707C49683}"/>
              </a:ext>
            </a:extLst>
          </p:cNvPr>
          <p:cNvSpPr>
            <a:spLocks noGrp="1"/>
          </p:cNvSpPr>
          <p:nvPr>
            <p:ph type="title"/>
          </p:nvPr>
        </p:nvSpPr>
        <p:spPr/>
        <p:txBody>
          <a:bodyPr/>
          <a:lstStyle/>
          <a:p>
            <a:r>
              <a:rPr lang="en-US" dirty="0"/>
              <a:t>Updates on Current ART Options</a:t>
            </a:r>
          </a:p>
        </p:txBody>
      </p:sp>
    </p:spTree>
    <p:extLst>
      <p:ext uri="{BB962C8B-B14F-4D97-AF65-F5344CB8AC3E}">
        <p14:creationId xmlns:p14="http://schemas.microsoft.com/office/powerpoint/2010/main" val="2361662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E9985-E59C-4929-967C-1A1E0E5BF76D}"/>
              </a:ext>
            </a:extLst>
          </p:cNvPr>
          <p:cNvSpPr>
            <a:spLocks noGrp="1"/>
          </p:cNvSpPr>
          <p:nvPr>
            <p:ph type="title"/>
          </p:nvPr>
        </p:nvSpPr>
        <p:spPr/>
        <p:txBody>
          <a:bodyPr/>
          <a:lstStyle/>
          <a:p>
            <a:r>
              <a:rPr lang="en-US" dirty="0"/>
              <a:t>GEMINI-1 and -2: Viral Suppression Through Wk 144 With DTG + 3TC vs DTG + FTC/TDF as Initial ART</a:t>
            </a:r>
          </a:p>
        </p:txBody>
      </p:sp>
      <p:sp>
        <p:nvSpPr>
          <p:cNvPr id="3" name="Content Placeholder 2">
            <a:extLst>
              <a:ext uri="{FF2B5EF4-FFF2-40B4-BE49-F238E27FC236}">
                <a16:creationId xmlns:a16="http://schemas.microsoft.com/office/drawing/2014/main" id="{4FDDB96B-187B-4502-8E56-E79B4AD01E1E}"/>
              </a:ext>
            </a:extLst>
          </p:cNvPr>
          <p:cNvSpPr>
            <a:spLocks noGrp="1"/>
          </p:cNvSpPr>
          <p:nvPr>
            <p:ph idx="1"/>
          </p:nvPr>
        </p:nvSpPr>
        <p:spPr>
          <a:xfrm>
            <a:off x="604675" y="1513047"/>
            <a:ext cx="11010151" cy="1373014"/>
          </a:xfrm>
        </p:spPr>
        <p:txBody>
          <a:bodyPr/>
          <a:lstStyle/>
          <a:p>
            <a:pPr>
              <a:spcAft>
                <a:spcPts val="0"/>
              </a:spcAft>
            </a:pPr>
            <a:r>
              <a:rPr lang="en-US" sz="2200" dirty="0">
                <a:solidFill>
                  <a:srgbClr val="000000"/>
                </a:solidFill>
              </a:rPr>
              <a:t>Parallel, international, randomized, double-blind phase III noninferiority studies comparing initial ART with DTG + 3TC (n = 716) vs DTG + FTC/TDF (n = 717)</a:t>
            </a:r>
          </a:p>
          <a:p>
            <a:pPr lvl="1">
              <a:spcAft>
                <a:spcPts val="0"/>
              </a:spcAft>
            </a:pPr>
            <a:r>
              <a:rPr lang="en-US" sz="2000" dirty="0"/>
              <a:t>DTG + 3TC noninferior at Wk 48 primary analysis (</a:t>
            </a:r>
            <a:r>
              <a:rPr lang="en-US" sz="2000" dirty="0">
                <a:solidFill>
                  <a:srgbClr val="000000"/>
                </a:solidFill>
              </a:rPr>
              <a:t>HIV-1 RNA &lt; 50 copies/mL by ITT-E Snapshot)</a:t>
            </a:r>
            <a:r>
              <a:rPr lang="en-US" sz="2000" baseline="30000" dirty="0">
                <a:solidFill>
                  <a:srgbClr val="000000"/>
                </a:solidFill>
              </a:rPr>
              <a:t>[1]</a:t>
            </a:r>
            <a:r>
              <a:rPr lang="en-US" sz="2000" dirty="0">
                <a:solidFill>
                  <a:srgbClr val="000000"/>
                </a:solidFill>
              </a:rPr>
              <a:t> and at Wk 96</a:t>
            </a:r>
            <a:r>
              <a:rPr lang="en-US" sz="2000" baseline="30000" dirty="0">
                <a:solidFill>
                  <a:srgbClr val="000000"/>
                </a:solidFill>
              </a:rPr>
              <a:t>[2]</a:t>
            </a:r>
            <a:r>
              <a:rPr lang="en-US" sz="2000" dirty="0">
                <a:solidFill>
                  <a:srgbClr val="000000"/>
                </a:solidFill>
              </a:rPr>
              <a:t>; current analysis through Wk 144</a:t>
            </a:r>
            <a:r>
              <a:rPr lang="en-US" sz="2000" baseline="30000" dirty="0">
                <a:solidFill>
                  <a:srgbClr val="000000"/>
                </a:solidFill>
              </a:rPr>
              <a:t>[3]</a:t>
            </a:r>
            <a:endParaRPr lang="en-US" sz="2000" dirty="0"/>
          </a:p>
        </p:txBody>
      </p:sp>
      <p:sp>
        <p:nvSpPr>
          <p:cNvPr id="4" name="Text Box 15">
            <a:extLst>
              <a:ext uri="{FF2B5EF4-FFF2-40B4-BE49-F238E27FC236}">
                <a16:creationId xmlns:a16="http://schemas.microsoft.com/office/drawing/2014/main" id="{352FA189-2364-47FA-AD8B-C41F2C4A16E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fr-FR" altLang="en-US" sz="1200" b="0" spc="-10" dirty="0">
                <a:solidFill>
                  <a:schemeClr val="bg2"/>
                </a:solidFill>
                <a:latin typeface="Calibri" panose="020F0502020204030204" pitchFamily="34" charset="0"/>
                <a:cs typeface="+mn-cs"/>
              </a:rPr>
              <a:t>1. </a:t>
            </a:r>
            <a:r>
              <a:rPr lang="de" altLang="en-US" sz="1200" b="0" spc="-10" dirty="0">
                <a:solidFill>
                  <a:schemeClr val="bg2"/>
                </a:solidFill>
                <a:latin typeface="Calibri" panose="020F0502020204030204" pitchFamily="34" charset="0"/>
                <a:cs typeface="+mn-cs"/>
              </a:rPr>
              <a:t>Cahn. </a:t>
            </a:r>
            <a:r>
              <a:rPr lang="nl" altLang="en-US" sz="1200" b="0" spc="-10" dirty="0">
                <a:solidFill>
                  <a:schemeClr val="bg2"/>
                </a:solidFill>
                <a:latin typeface="Calibri" panose="020F0502020204030204" pitchFamily="34" charset="0"/>
                <a:cs typeface="+mn-cs"/>
              </a:rPr>
              <a:t>Lancet. 2019;393:143. 2. </a:t>
            </a:r>
            <a:r>
              <a:rPr lang="en-US" altLang="en-US" sz="1200" b="0" spc="-10" dirty="0">
                <a:solidFill>
                  <a:schemeClr val="bg2"/>
                </a:solidFill>
                <a:latin typeface="Calibri" panose="020F0502020204030204" pitchFamily="34" charset="0"/>
                <a:cs typeface="+mn-cs"/>
              </a:rPr>
              <a:t>Cahn. JAIDS.2020;83:310. </a:t>
            </a:r>
            <a:r>
              <a:rPr lang="fr-FR" altLang="en-US" sz="1200" b="0" spc="-10" dirty="0">
                <a:solidFill>
                  <a:schemeClr val="bg2"/>
                </a:solidFill>
                <a:latin typeface="Calibri" panose="020F0502020204030204" pitchFamily="34" charset="0"/>
                <a:cs typeface="+mn-cs"/>
              </a:rPr>
              <a:t>3. Cahn. HIV </a:t>
            </a:r>
            <a:r>
              <a:rPr lang="en-US" altLang="en-US" sz="1200" b="0" spc="-10" dirty="0">
                <a:solidFill>
                  <a:schemeClr val="bg2"/>
                </a:solidFill>
                <a:latin typeface="Calibri" panose="020F0502020204030204" pitchFamily="34" charset="0"/>
                <a:cs typeface="+mn-cs"/>
              </a:rPr>
              <a:t>Glasgow 2020. Abstr P018.</a:t>
            </a:r>
            <a:endParaRPr lang="en-US" altLang="en-US" sz="1200" b="0" dirty="0">
              <a:solidFill>
                <a:schemeClr val="bg2"/>
              </a:solidFill>
              <a:latin typeface="Calibri" panose="020F0502020204030204" pitchFamily="34" charset="0"/>
              <a:cs typeface="+mn-cs"/>
            </a:endParaRPr>
          </a:p>
        </p:txBody>
      </p:sp>
      <p:grpSp>
        <p:nvGrpSpPr>
          <p:cNvPr id="23" name="Group 7">
            <a:extLst>
              <a:ext uri="{FF2B5EF4-FFF2-40B4-BE49-F238E27FC236}">
                <a16:creationId xmlns:a16="http://schemas.microsoft.com/office/drawing/2014/main" id="{F53BC885-9E3A-4A30-BD33-755637756DD8}"/>
              </a:ext>
            </a:extLst>
          </p:cNvPr>
          <p:cNvGrpSpPr>
            <a:grpSpLocks/>
          </p:cNvGrpSpPr>
          <p:nvPr/>
        </p:nvGrpSpPr>
        <p:grpSpPr bwMode="auto">
          <a:xfrm>
            <a:off x="9389569" y="6216652"/>
            <a:ext cx="2488502" cy="447822"/>
            <a:chOff x="9527309" y="3551529"/>
            <a:chExt cx="2488502" cy="448324"/>
          </a:xfrm>
        </p:grpSpPr>
        <p:pic>
          <p:nvPicPr>
            <p:cNvPr id="24" name="Picture 9">
              <a:extLst>
                <a:ext uri="{FF2B5EF4-FFF2-40B4-BE49-F238E27FC236}">
                  <a16:creationId xmlns:a16="http://schemas.microsoft.com/office/drawing/2014/main" id="{241C4158-FFDA-4526-9EC8-A1333A4FD61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8" name="Rectangle 8">
              <a:extLst>
                <a:ext uri="{FF2B5EF4-FFF2-40B4-BE49-F238E27FC236}">
                  <a16:creationId xmlns:a16="http://schemas.microsoft.com/office/drawing/2014/main" id="{A88CDF59-5146-4924-B69E-F1D169A1404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44" name="Rectangle 43">
            <a:extLst>
              <a:ext uri="{FF2B5EF4-FFF2-40B4-BE49-F238E27FC236}">
                <a16:creationId xmlns:a16="http://schemas.microsoft.com/office/drawing/2014/main" id="{0EA31E2B-38B1-1A44-949A-037580E8E75A}"/>
              </a:ext>
            </a:extLst>
          </p:cNvPr>
          <p:cNvSpPr/>
          <p:nvPr/>
        </p:nvSpPr>
        <p:spPr>
          <a:xfrm>
            <a:off x="6088049" y="5887257"/>
            <a:ext cx="4797387" cy="461665"/>
          </a:xfrm>
          <a:prstGeom prst="rect">
            <a:avLst/>
          </a:prstGeom>
        </p:spPr>
        <p:txBody>
          <a:bodyPr wrap="square">
            <a:spAutoFit/>
          </a:bodyPr>
          <a:lstStyle/>
          <a:p>
            <a:pPr lvl="0">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*Adjusted for BL HIV-1 </a:t>
            </a:r>
            <a:r>
              <a:rPr lang="en-US" sz="1200" b="0" dirty="0">
                <a:solidFill>
                  <a:srgbClr val="000000"/>
                </a:solidFill>
                <a:latin typeface="Calibri" panose="020F0502020204030204" pitchFamily="34" charset="0"/>
                <a:cs typeface="Calibri" panose="020F0502020204030204" pitchFamily="34" charset="0"/>
              </a:rPr>
              <a:t>RNA (≤ 100,000 vs &gt; 100,000 copies/mL), BL CD4+ cell count (≤ 200 vs &gt; 200 cells/mm</a:t>
            </a:r>
            <a:r>
              <a:rPr lang="en-US" sz="1200" b="0" baseline="30000" dirty="0">
                <a:solidFill>
                  <a:srgbClr val="000000"/>
                </a:solidFill>
                <a:latin typeface="Calibri" panose="020F0502020204030204" pitchFamily="34" charset="0"/>
                <a:cs typeface="Calibri" panose="020F0502020204030204" pitchFamily="34" charset="0"/>
              </a:rPr>
              <a:t>3</a:t>
            </a:r>
            <a:r>
              <a:rPr lang="en-US" sz="1200" b="0" dirty="0">
                <a:solidFill>
                  <a:srgbClr val="000000"/>
                </a:solidFill>
                <a:latin typeface="Calibri" panose="020F0502020204030204" pitchFamily="34" charset="0"/>
                <a:cs typeface="Calibri" panose="020F0502020204030204" pitchFamily="34" charset="0"/>
              </a:rPr>
              <a:t>) and study (GEMINI-1 vs GEMINI-2)</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0" name="Rectangle 9">
            <a:extLst>
              <a:ext uri="{FF2B5EF4-FFF2-40B4-BE49-F238E27FC236}">
                <a16:creationId xmlns:a16="http://schemas.microsoft.com/office/drawing/2014/main" id="{AB37A6FE-403D-4E30-92F1-594F2FE1EB82}"/>
              </a:ext>
            </a:extLst>
          </p:cNvPr>
          <p:cNvSpPr/>
          <p:nvPr/>
        </p:nvSpPr>
        <p:spPr bwMode="auto">
          <a:xfrm>
            <a:off x="1955000" y="3848471"/>
            <a:ext cx="488887" cy="18288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Rectangle 10">
            <a:extLst>
              <a:ext uri="{FF2B5EF4-FFF2-40B4-BE49-F238E27FC236}">
                <a16:creationId xmlns:a16="http://schemas.microsoft.com/office/drawing/2014/main" id="{775DA2FA-6F01-4B00-9C7C-47EE75DE018B}"/>
              </a:ext>
            </a:extLst>
          </p:cNvPr>
          <p:cNvSpPr/>
          <p:nvPr/>
        </p:nvSpPr>
        <p:spPr bwMode="auto">
          <a:xfrm>
            <a:off x="2441578" y="3769071"/>
            <a:ext cx="488887" cy="190195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Rectangle 11">
            <a:extLst>
              <a:ext uri="{FF2B5EF4-FFF2-40B4-BE49-F238E27FC236}">
                <a16:creationId xmlns:a16="http://schemas.microsoft.com/office/drawing/2014/main" id="{C141A7E4-3238-4174-AC59-7FCE5B26AE16}"/>
              </a:ext>
            </a:extLst>
          </p:cNvPr>
          <p:cNvSpPr/>
          <p:nvPr/>
        </p:nvSpPr>
        <p:spPr bwMode="auto">
          <a:xfrm>
            <a:off x="3069539" y="3744989"/>
            <a:ext cx="488887" cy="191877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 name="Rectangle 12">
            <a:extLst>
              <a:ext uri="{FF2B5EF4-FFF2-40B4-BE49-F238E27FC236}">
                <a16:creationId xmlns:a16="http://schemas.microsoft.com/office/drawing/2014/main" id="{09CA1F5A-BA8F-49D6-B73E-A9F7819C9639}"/>
              </a:ext>
            </a:extLst>
          </p:cNvPr>
          <p:cNvSpPr/>
          <p:nvPr/>
        </p:nvSpPr>
        <p:spPr bwMode="auto">
          <a:xfrm>
            <a:off x="3556117" y="3744989"/>
            <a:ext cx="488887" cy="192024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Rectangle 13">
            <a:extLst>
              <a:ext uri="{FF2B5EF4-FFF2-40B4-BE49-F238E27FC236}">
                <a16:creationId xmlns:a16="http://schemas.microsoft.com/office/drawing/2014/main" id="{EC46D27E-13D6-48E0-A85B-BD1046E20691}"/>
              </a:ext>
            </a:extLst>
          </p:cNvPr>
          <p:cNvSpPr/>
          <p:nvPr/>
        </p:nvSpPr>
        <p:spPr bwMode="auto">
          <a:xfrm>
            <a:off x="4202440" y="3787936"/>
            <a:ext cx="488887" cy="188366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Rectangle 14">
            <a:extLst>
              <a:ext uri="{FF2B5EF4-FFF2-40B4-BE49-F238E27FC236}">
                <a16:creationId xmlns:a16="http://schemas.microsoft.com/office/drawing/2014/main" id="{8ABEF074-8D64-4366-8B1B-5F1B2898C5F1}"/>
              </a:ext>
            </a:extLst>
          </p:cNvPr>
          <p:cNvSpPr/>
          <p:nvPr/>
        </p:nvSpPr>
        <p:spPr bwMode="auto">
          <a:xfrm>
            <a:off x="4689018" y="3744989"/>
            <a:ext cx="488887" cy="192024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TextBox 15">
            <a:extLst>
              <a:ext uri="{FF2B5EF4-FFF2-40B4-BE49-F238E27FC236}">
                <a16:creationId xmlns:a16="http://schemas.microsoft.com/office/drawing/2014/main" id="{B8160D43-6CF2-4E2A-9F9B-E1971A9243DA}"/>
              </a:ext>
            </a:extLst>
          </p:cNvPr>
          <p:cNvSpPr txBox="1"/>
          <p:nvPr/>
        </p:nvSpPr>
        <p:spPr>
          <a:xfrm>
            <a:off x="4337150" y="5713943"/>
            <a:ext cx="717685" cy="276999"/>
          </a:xfrm>
          <a:prstGeom prst="rect">
            <a:avLst/>
          </a:prstGeom>
          <a:noFill/>
        </p:spPr>
        <p:txBody>
          <a:bodyPr wrap="squar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Pooled</a:t>
            </a:r>
          </a:p>
        </p:txBody>
      </p:sp>
      <p:cxnSp>
        <p:nvCxnSpPr>
          <p:cNvPr id="17" name="Straight Connector 16">
            <a:extLst>
              <a:ext uri="{FF2B5EF4-FFF2-40B4-BE49-F238E27FC236}">
                <a16:creationId xmlns:a16="http://schemas.microsoft.com/office/drawing/2014/main" id="{CF97F294-7042-4615-882C-02ADF2740690}"/>
              </a:ext>
            </a:extLst>
          </p:cNvPr>
          <p:cNvCxnSpPr>
            <a:cxnSpLocks/>
          </p:cNvCxnSpPr>
          <p:nvPr/>
        </p:nvCxnSpPr>
        <p:spPr>
          <a:xfrm>
            <a:off x="2083268" y="5948200"/>
            <a:ext cx="18212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CD56AFF1-142D-4344-99C0-2E7E775C66C7}"/>
              </a:ext>
            </a:extLst>
          </p:cNvPr>
          <p:cNvSpPr txBox="1"/>
          <p:nvPr/>
        </p:nvSpPr>
        <p:spPr>
          <a:xfrm>
            <a:off x="2020943" y="5224856"/>
            <a:ext cx="350894" cy="430887"/>
          </a:xfrm>
          <a:prstGeom prst="rect">
            <a:avLst/>
          </a:prstGeom>
          <a:noFill/>
        </p:spPr>
        <p:txBody>
          <a:bodyPr wrap="square" lIns="0" tIns="0" rIns="0" bIns="0" rtlCol="0" anchor="b">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281/</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1400" b="0" dirty="0">
                <a:solidFill>
                  <a:srgbClr val="FFFFFF"/>
                </a:solidFill>
                <a:latin typeface="Calibri" panose="020F0502020204030204" pitchFamily="34" charset="0"/>
                <a:cs typeface="Calibri" panose="020F0502020204030204" pitchFamily="34" charset="0"/>
              </a:rPr>
              <a:t>3</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56</a:t>
            </a:r>
          </a:p>
        </p:txBody>
      </p:sp>
      <p:sp>
        <p:nvSpPr>
          <p:cNvPr id="19" name="TextBox 18">
            <a:extLst>
              <a:ext uri="{FF2B5EF4-FFF2-40B4-BE49-F238E27FC236}">
                <a16:creationId xmlns:a16="http://schemas.microsoft.com/office/drawing/2014/main" id="{1CBEE456-6FCD-4EDC-8174-11A1341D945F}"/>
              </a:ext>
            </a:extLst>
          </p:cNvPr>
          <p:cNvSpPr txBox="1"/>
          <p:nvPr/>
        </p:nvSpPr>
        <p:spPr>
          <a:xfrm>
            <a:off x="2507561" y="5228528"/>
            <a:ext cx="365348" cy="430887"/>
          </a:xfrm>
          <a:prstGeom prst="rect">
            <a:avLst/>
          </a:prstGeom>
          <a:noFill/>
        </p:spPr>
        <p:txBody>
          <a:bodyPr wrap="square" lIns="0" tIns="0" rIns="0" bIns="0" rtlCol="0" anchor="b">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296/</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1400" b="0" dirty="0">
                <a:solidFill>
                  <a:srgbClr val="FFFFFF"/>
                </a:solidFill>
                <a:latin typeface="Calibri" panose="020F0502020204030204" pitchFamily="34" charset="0"/>
                <a:cs typeface="Calibri" panose="020F0502020204030204" pitchFamily="34" charset="0"/>
              </a:rPr>
              <a:t>358</a:t>
            </a: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 name="TextBox 19">
            <a:extLst>
              <a:ext uri="{FF2B5EF4-FFF2-40B4-BE49-F238E27FC236}">
                <a16:creationId xmlns:a16="http://schemas.microsoft.com/office/drawing/2014/main" id="{437D27D1-C952-459E-93EE-3B1961ADB6BC}"/>
              </a:ext>
            </a:extLst>
          </p:cNvPr>
          <p:cNvSpPr txBox="1"/>
          <p:nvPr/>
        </p:nvSpPr>
        <p:spPr>
          <a:xfrm>
            <a:off x="3107672" y="5228528"/>
            <a:ext cx="393615" cy="430887"/>
          </a:xfrm>
          <a:prstGeom prst="rect">
            <a:avLst/>
          </a:prstGeom>
          <a:noFill/>
        </p:spPr>
        <p:txBody>
          <a:bodyPr wrap="square" lIns="0" tIns="0" rIns="0" bIns="0" rtlCol="0" anchor="b">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303/</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1400" b="0" dirty="0">
                <a:solidFill>
                  <a:srgbClr val="FFFFFF"/>
                </a:solidFill>
                <a:latin typeface="Calibri" panose="020F0502020204030204" pitchFamily="34" charset="0"/>
                <a:cs typeface="Calibri" panose="020F0502020204030204" pitchFamily="34" charset="0"/>
              </a:rPr>
              <a:t>360</a:t>
            </a: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 name="TextBox 20">
            <a:extLst>
              <a:ext uri="{FF2B5EF4-FFF2-40B4-BE49-F238E27FC236}">
                <a16:creationId xmlns:a16="http://schemas.microsoft.com/office/drawing/2014/main" id="{9D9F2ED8-6E11-40C6-93D1-FA5EAA5B237F}"/>
              </a:ext>
            </a:extLst>
          </p:cNvPr>
          <p:cNvSpPr txBox="1"/>
          <p:nvPr/>
        </p:nvSpPr>
        <p:spPr>
          <a:xfrm>
            <a:off x="3569466" y="5228528"/>
            <a:ext cx="426595" cy="430887"/>
          </a:xfrm>
          <a:prstGeom prst="rect">
            <a:avLst/>
          </a:prstGeom>
          <a:noFill/>
        </p:spPr>
        <p:txBody>
          <a:bodyPr wrap="square" lIns="0" tIns="0" rIns="0" bIns="0" rtlCol="0" anchor="b">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303/</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1400" b="0" dirty="0">
                <a:solidFill>
                  <a:srgbClr val="FFFFFF"/>
                </a:solidFill>
                <a:latin typeface="Calibri" panose="020F0502020204030204" pitchFamily="34" charset="0"/>
                <a:cs typeface="Calibri" panose="020F0502020204030204" pitchFamily="34" charset="0"/>
              </a:rPr>
              <a:t>359</a:t>
            </a: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 name="TextBox 21">
            <a:extLst>
              <a:ext uri="{FF2B5EF4-FFF2-40B4-BE49-F238E27FC236}">
                <a16:creationId xmlns:a16="http://schemas.microsoft.com/office/drawing/2014/main" id="{1FF0AB91-5B57-47D9-9956-DB6FF0FA28DF}"/>
              </a:ext>
            </a:extLst>
          </p:cNvPr>
          <p:cNvSpPr txBox="1"/>
          <p:nvPr/>
        </p:nvSpPr>
        <p:spPr>
          <a:xfrm>
            <a:off x="4244812" y="5228528"/>
            <a:ext cx="435758" cy="430887"/>
          </a:xfrm>
          <a:prstGeom prst="rect">
            <a:avLst/>
          </a:prstGeom>
          <a:noFill/>
        </p:spPr>
        <p:txBody>
          <a:bodyPr wrap="square" lIns="0" tIns="0" rIns="0" bIns="0" rtlCol="0" anchor="b">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584/</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716</a:t>
            </a:r>
          </a:p>
        </p:txBody>
      </p:sp>
      <p:sp>
        <p:nvSpPr>
          <p:cNvPr id="25" name="TextBox 24">
            <a:extLst>
              <a:ext uri="{FF2B5EF4-FFF2-40B4-BE49-F238E27FC236}">
                <a16:creationId xmlns:a16="http://schemas.microsoft.com/office/drawing/2014/main" id="{20DE98B9-42F4-45C2-87E6-185D578439FA}"/>
              </a:ext>
            </a:extLst>
          </p:cNvPr>
          <p:cNvSpPr txBox="1"/>
          <p:nvPr/>
        </p:nvSpPr>
        <p:spPr>
          <a:xfrm>
            <a:off x="4738607" y="5228528"/>
            <a:ext cx="428736" cy="430887"/>
          </a:xfrm>
          <a:prstGeom prst="rect">
            <a:avLst/>
          </a:prstGeom>
          <a:noFill/>
        </p:spPr>
        <p:txBody>
          <a:bodyPr wrap="square" lIns="0" tIns="0" rIns="0" bIns="0" rtlCol="0" anchor="b">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599/</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717</a:t>
            </a:r>
          </a:p>
        </p:txBody>
      </p:sp>
      <p:sp>
        <p:nvSpPr>
          <p:cNvPr id="26" name="TextBox 11">
            <a:extLst>
              <a:ext uri="{FF2B5EF4-FFF2-40B4-BE49-F238E27FC236}">
                <a16:creationId xmlns:a16="http://schemas.microsoft.com/office/drawing/2014/main" id="{A0E68F39-1466-4D9C-9489-8B1E4339A27A}"/>
              </a:ext>
            </a:extLst>
          </p:cNvPr>
          <p:cNvSpPr txBox="1">
            <a:spLocks noChangeArrowheads="1"/>
          </p:cNvSpPr>
          <p:nvPr/>
        </p:nvSpPr>
        <p:spPr bwMode="auto">
          <a:xfrm>
            <a:off x="1235935" y="5282754"/>
            <a:ext cx="6527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n/N =</a:t>
            </a:r>
          </a:p>
        </p:txBody>
      </p:sp>
      <p:sp>
        <p:nvSpPr>
          <p:cNvPr id="28" name="TextBox 27">
            <a:extLst>
              <a:ext uri="{FF2B5EF4-FFF2-40B4-BE49-F238E27FC236}">
                <a16:creationId xmlns:a16="http://schemas.microsoft.com/office/drawing/2014/main" id="{A94B5623-409B-4643-B36E-61C99E351E89}"/>
              </a:ext>
            </a:extLst>
          </p:cNvPr>
          <p:cNvSpPr txBox="1"/>
          <p:nvPr/>
        </p:nvSpPr>
        <p:spPr bwMode="auto">
          <a:xfrm rot="16200000">
            <a:off x="-263618" y="4358272"/>
            <a:ext cx="2688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HIV-1 RNA &lt; 50 c/mL (%)</a:t>
            </a:r>
            <a:endParaRPr kumimoji="0" lang="en-GB"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9" name="Group 28">
            <a:extLst>
              <a:ext uri="{FF2B5EF4-FFF2-40B4-BE49-F238E27FC236}">
                <a16:creationId xmlns:a16="http://schemas.microsoft.com/office/drawing/2014/main" id="{544062DA-D01C-4B8B-900C-5512063D3478}"/>
              </a:ext>
            </a:extLst>
          </p:cNvPr>
          <p:cNvGrpSpPr/>
          <p:nvPr/>
        </p:nvGrpSpPr>
        <p:grpSpPr>
          <a:xfrm>
            <a:off x="1777856" y="3379687"/>
            <a:ext cx="90535" cy="2290527"/>
            <a:chOff x="190123" y="1828800"/>
            <a:chExt cx="117695" cy="762000"/>
          </a:xfrm>
        </p:grpSpPr>
        <p:cxnSp>
          <p:nvCxnSpPr>
            <p:cNvPr id="30" name="Straight Connector 29">
              <a:extLst>
                <a:ext uri="{FF2B5EF4-FFF2-40B4-BE49-F238E27FC236}">
                  <a16:creationId xmlns:a16="http://schemas.microsoft.com/office/drawing/2014/main" id="{888E3473-37B6-409E-90D7-9E61CF89158E}"/>
                </a:ext>
              </a:extLst>
            </p:cNvPr>
            <p:cNvCxnSpPr/>
            <p:nvPr/>
          </p:nvCxnSpPr>
          <p:spPr bwMode="auto">
            <a:xfrm>
              <a:off x="190123" y="1828800"/>
              <a:ext cx="117695"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DAE3167F-B0C5-47E7-8C0A-0B1FCA97C6C7}"/>
                </a:ext>
              </a:extLst>
            </p:cNvPr>
            <p:cNvCxnSpPr/>
            <p:nvPr/>
          </p:nvCxnSpPr>
          <p:spPr bwMode="auto">
            <a:xfrm>
              <a:off x="190123" y="1981200"/>
              <a:ext cx="117695"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FC60053B-AEE1-4541-84DD-0EDD2197C766}"/>
                </a:ext>
              </a:extLst>
            </p:cNvPr>
            <p:cNvCxnSpPr/>
            <p:nvPr/>
          </p:nvCxnSpPr>
          <p:spPr bwMode="auto">
            <a:xfrm>
              <a:off x="190123" y="2133600"/>
              <a:ext cx="117695"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4F991DAE-8D12-464E-B8FA-812855C936BB}"/>
                </a:ext>
              </a:extLst>
            </p:cNvPr>
            <p:cNvCxnSpPr/>
            <p:nvPr/>
          </p:nvCxnSpPr>
          <p:spPr bwMode="auto">
            <a:xfrm>
              <a:off x="190123" y="2286000"/>
              <a:ext cx="117695"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BB839C22-33DC-4455-B319-CF475E31A928}"/>
                </a:ext>
              </a:extLst>
            </p:cNvPr>
            <p:cNvCxnSpPr/>
            <p:nvPr/>
          </p:nvCxnSpPr>
          <p:spPr bwMode="auto">
            <a:xfrm>
              <a:off x="190123" y="2438400"/>
              <a:ext cx="117695"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78252ED0-EDDB-4A5E-B693-9A8C625D02A9}"/>
                </a:ext>
              </a:extLst>
            </p:cNvPr>
            <p:cNvCxnSpPr/>
            <p:nvPr/>
          </p:nvCxnSpPr>
          <p:spPr bwMode="auto">
            <a:xfrm>
              <a:off x="190123" y="2590800"/>
              <a:ext cx="117695" cy="0"/>
            </a:xfrm>
            <a:prstGeom prst="line">
              <a:avLst/>
            </a:prstGeom>
            <a:noFill/>
            <a:ln w="28575" cap="flat" cmpd="sng" algn="ctr">
              <a:solidFill>
                <a:schemeClr val="bg1"/>
              </a:solidFill>
              <a:prstDash val="solid"/>
              <a:round/>
              <a:headEnd type="none" w="med" len="med"/>
              <a:tailEnd type="none" w="med" len="med"/>
            </a:ln>
            <a:effectLst/>
          </p:spPr>
        </p:cxnSp>
      </p:grpSp>
      <p:cxnSp>
        <p:nvCxnSpPr>
          <p:cNvPr id="36" name="Straight Connector 35">
            <a:extLst>
              <a:ext uri="{FF2B5EF4-FFF2-40B4-BE49-F238E27FC236}">
                <a16:creationId xmlns:a16="http://schemas.microsoft.com/office/drawing/2014/main" id="{94C04001-7AC1-47FB-A11E-0C2D8DBD1DA9}"/>
              </a:ext>
            </a:extLst>
          </p:cNvPr>
          <p:cNvCxnSpPr/>
          <p:nvPr/>
        </p:nvCxnSpPr>
        <p:spPr bwMode="auto">
          <a:xfrm rot="5400000">
            <a:off x="5214691" y="5708812"/>
            <a:ext cx="75119"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85185F8E-1569-49CD-A461-97527358AF6E}"/>
              </a:ext>
            </a:extLst>
          </p:cNvPr>
          <p:cNvCxnSpPr/>
          <p:nvPr/>
        </p:nvCxnSpPr>
        <p:spPr bwMode="auto">
          <a:xfrm rot="5400000">
            <a:off x="4087743" y="5708812"/>
            <a:ext cx="75119"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4C8B8426-B6C4-4BF1-8364-407BB013F645}"/>
              </a:ext>
            </a:extLst>
          </p:cNvPr>
          <p:cNvCxnSpPr/>
          <p:nvPr/>
        </p:nvCxnSpPr>
        <p:spPr bwMode="auto">
          <a:xfrm rot="5400000">
            <a:off x="2960796" y="5708812"/>
            <a:ext cx="75119"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9844796C-0876-4507-9455-CC9CED5E1230}"/>
              </a:ext>
            </a:extLst>
          </p:cNvPr>
          <p:cNvCxnSpPr/>
          <p:nvPr/>
        </p:nvCxnSpPr>
        <p:spPr bwMode="auto">
          <a:xfrm rot="5400000">
            <a:off x="1833848" y="5708812"/>
            <a:ext cx="75119" cy="0"/>
          </a:xfrm>
          <a:prstGeom prst="line">
            <a:avLst/>
          </a:prstGeom>
          <a:noFill/>
          <a:ln w="28575" cap="flat" cmpd="sng" algn="ctr">
            <a:solidFill>
              <a:schemeClr val="bg1"/>
            </a:solidFill>
            <a:prstDash val="solid"/>
            <a:round/>
            <a:headEnd type="none" w="med" len="med"/>
            <a:tailEnd type="none" w="med" len="med"/>
          </a:ln>
          <a:effectLst/>
        </p:spPr>
      </p:cxnSp>
      <p:sp>
        <p:nvSpPr>
          <p:cNvPr id="41" name="TextBox 40">
            <a:extLst>
              <a:ext uri="{FF2B5EF4-FFF2-40B4-BE49-F238E27FC236}">
                <a16:creationId xmlns:a16="http://schemas.microsoft.com/office/drawing/2014/main" id="{6273CAD9-8610-49DF-869F-4492816A91D4}"/>
              </a:ext>
            </a:extLst>
          </p:cNvPr>
          <p:cNvSpPr txBox="1"/>
          <p:nvPr/>
        </p:nvSpPr>
        <p:spPr bwMode="auto">
          <a:xfrm>
            <a:off x="1287460" y="3198619"/>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2" name="TextBox 41">
            <a:extLst>
              <a:ext uri="{FF2B5EF4-FFF2-40B4-BE49-F238E27FC236}">
                <a16:creationId xmlns:a16="http://schemas.microsoft.com/office/drawing/2014/main" id="{FD7CBA02-18E6-46D2-82B5-8F0C9FC2AC39}"/>
              </a:ext>
            </a:extLst>
          </p:cNvPr>
          <p:cNvSpPr txBox="1"/>
          <p:nvPr/>
        </p:nvSpPr>
        <p:spPr bwMode="auto">
          <a:xfrm>
            <a:off x="1404480" y="36588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45" name="TextBox 44">
            <a:extLst>
              <a:ext uri="{FF2B5EF4-FFF2-40B4-BE49-F238E27FC236}">
                <a16:creationId xmlns:a16="http://schemas.microsoft.com/office/drawing/2014/main" id="{B5CAC69A-E65C-48CE-8994-A2BC6161D676}"/>
              </a:ext>
            </a:extLst>
          </p:cNvPr>
          <p:cNvSpPr txBox="1"/>
          <p:nvPr/>
        </p:nvSpPr>
        <p:spPr bwMode="auto">
          <a:xfrm>
            <a:off x="1404480" y="41024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46" name="TextBox 45">
            <a:extLst>
              <a:ext uri="{FF2B5EF4-FFF2-40B4-BE49-F238E27FC236}">
                <a16:creationId xmlns:a16="http://schemas.microsoft.com/office/drawing/2014/main" id="{AB51B4BD-21CD-48BB-ADC9-0ABCB5CE12AA}"/>
              </a:ext>
            </a:extLst>
          </p:cNvPr>
          <p:cNvSpPr txBox="1"/>
          <p:nvPr/>
        </p:nvSpPr>
        <p:spPr bwMode="auto">
          <a:xfrm>
            <a:off x="1404480" y="456267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47" name="TextBox 46">
            <a:extLst>
              <a:ext uri="{FF2B5EF4-FFF2-40B4-BE49-F238E27FC236}">
                <a16:creationId xmlns:a16="http://schemas.microsoft.com/office/drawing/2014/main" id="{756ABF0D-B10D-4355-B765-821704D7207C}"/>
              </a:ext>
            </a:extLst>
          </p:cNvPr>
          <p:cNvSpPr txBox="1"/>
          <p:nvPr/>
        </p:nvSpPr>
        <p:spPr bwMode="auto">
          <a:xfrm>
            <a:off x="1404480" y="501534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8" name="TextBox 47">
            <a:extLst>
              <a:ext uri="{FF2B5EF4-FFF2-40B4-BE49-F238E27FC236}">
                <a16:creationId xmlns:a16="http://schemas.microsoft.com/office/drawing/2014/main" id="{BEF87ED2-0FDB-40BD-84AD-590A758F30B6}"/>
              </a:ext>
            </a:extLst>
          </p:cNvPr>
          <p:cNvSpPr txBox="1"/>
          <p:nvPr/>
        </p:nvSpPr>
        <p:spPr bwMode="auto">
          <a:xfrm>
            <a:off x="1521499" y="548461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9" name="TextBox 48">
            <a:extLst>
              <a:ext uri="{FF2B5EF4-FFF2-40B4-BE49-F238E27FC236}">
                <a16:creationId xmlns:a16="http://schemas.microsoft.com/office/drawing/2014/main" id="{ADF30FB7-11E4-41B4-AF2F-9F0BE40E3B0D}"/>
              </a:ext>
            </a:extLst>
          </p:cNvPr>
          <p:cNvSpPr txBox="1"/>
          <p:nvPr/>
        </p:nvSpPr>
        <p:spPr bwMode="auto">
          <a:xfrm>
            <a:off x="1989619" y="346919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79</a:t>
            </a:r>
          </a:p>
        </p:txBody>
      </p:sp>
      <p:sp>
        <p:nvSpPr>
          <p:cNvPr id="50" name="TextBox 49">
            <a:extLst>
              <a:ext uri="{FF2B5EF4-FFF2-40B4-BE49-F238E27FC236}">
                <a16:creationId xmlns:a16="http://schemas.microsoft.com/office/drawing/2014/main" id="{F2104657-4B01-4EFB-BC45-A360E6A2F43B}"/>
              </a:ext>
            </a:extLst>
          </p:cNvPr>
          <p:cNvSpPr txBox="1"/>
          <p:nvPr/>
        </p:nvSpPr>
        <p:spPr bwMode="auto">
          <a:xfrm>
            <a:off x="2489156" y="339453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83</a:t>
            </a:r>
          </a:p>
        </p:txBody>
      </p:sp>
      <p:sp>
        <p:nvSpPr>
          <p:cNvPr id="51" name="TextBox 50">
            <a:extLst>
              <a:ext uri="{FF2B5EF4-FFF2-40B4-BE49-F238E27FC236}">
                <a16:creationId xmlns:a16="http://schemas.microsoft.com/office/drawing/2014/main" id="{8F299733-EAC1-4875-A7B4-3DBFB74DCE7A}"/>
              </a:ext>
            </a:extLst>
          </p:cNvPr>
          <p:cNvSpPr txBox="1"/>
          <p:nvPr/>
        </p:nvSpPr>
        <p:spPr bwMode="auto">
          <a:xfrm>
            <a:off x="3109962" y="337479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84</a:t>
            </a:r>
          </a:p>
        </p:txBody>
      </p:sp>
      <p:sp>
        <p:nvSpPr>
          <p:cNvPr id="52" name="TextBox 51">
            <a:extLst>
              <a:ext uri="{FF2B5EF4-FFF2-40B4-BE49-F238E27FC236}">
                <a16:creationId xmlns:a16="http://schemas.microsoft.com/office/drawing/2014/main" id="{278619C0-777E-4181-BFC1-180E8098D8B9}"/>
              </a:ext>
            </a:extLst>
          </p:cNvPr>
          <p:cNvSpPr txBox="1"/>
          <p:nvPr/>
        </p:nvSpPr>
        <p:spPr bwMode="auto">
          <a:xfrm>
            <a:off x="3609134" y="337479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84</a:t>
            </a:r>
          </a:p>
        </p:txBody>
      </p:sp>
      <p:sp>
        <p:nvSpPr>
          <p:cNvPr id="53" name="TextBox 52">
            <a:extLst>
              <a:ext uri="{FF2B5EF4-FFF2-40B4-BE49-F238E27FC236}">
                <a16:creationId xmlns:a16="http://schemas.microsoft.com/office/drawing/2014/main" id="{8C1B098B-34C2-4E16-B912-F0A0E3594522}"/>
              </a:ext>
            </a:extLst>
          </p:cNvPr>
          <p:cNvSpPr txBox="1"/>
          <p:nvPr/>
        </p:nvSpPr>
        <p:spPr bwMode="auto">
          <a:xfrm>
            <a:off x="4238077" y="341581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82</a:t>
            </a:r>
          </a:p>
        </p:txBody>
      </p:sp>
      <p:sp>
        <p:nvSpPr>
          <p:cNvPr id="54" name="TextBox 53">
            <a:extLst>
              <a:ext uri="{FF2B5EF4-FFF2-40B4-BE49-F238E27FC236}">
                <a16:creationId xmlns:a16="http://schemas.microsoft.com/office/drawing/2014/main" id="{B0A01E7C-1338-44CD-88BB-EDF7F4F8C638}"/>
              </a:ext>
            </a:extLst>
          </p:cNvPr>
          <p:cNvSpPr txBox="1"/>
          <p:nvPr/>
        </p:nvSpPr>
        <p:spPr bwMode="auto">
          <a:xfrm>
            <a:off x="4722757" y="337479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lang="en-US" dirty="0">
                <a:solidFill>
                  <a:srgbClr val="000000"/>
                </a:solidFill>
                <a:latin typeface="Calibri" panose="020F0502020204030204" pitchFamily="34" charset="0"/>
              </a:rPr>
              <a:t>84</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5" name="Freeform: Shape 54">
            <a:extLst>
              <a:ext uri="{FF2B5EF4-FFF2-40B4-BE49-F238E27FC236}">
                <a16:creationId xmlns:a16="http://schemas.microsoft.com/office/drawing/2014/main" id="{91321C69-6A2F-472C-9018-0270BF8566A8}"/>
              </a:ext>
            </a:extLst>
          </p:cNvPr>
          <p:cNvSpPr/>
          <p:nvPr/>
        </p:nvSpPr>
        <p:spPr bwMode="auto">
          <a:xfrm>
            <a:off x="1868391" y="3370635"/>
            <a:ext cx="3383280" cy="2299580"/>
          </a:xfrm>
          <a:custGeom>
            <a:avLst/>
            <a:gdLst>
              <a:gd name="connsiteX0" fmla="*/ 0 w 4526732"/>
              <a:gd name="connsiteY0" fmla="*/ 0 h 2299580"/>
              <a:gd name="connsiteX1" fmla="*/ 0 w 4526732"/>
              <a:gd name="connsiteY1" fmla="*/ 2299580 h 2299580"/>
              <a:gd name="connsiteX2" fmla="*/ 4526732 w 4526732"/>
              <a:gd name="connsiteY2" fmla="*/ 2299580 h 2299580"/>
            </a:gdLst>
            <a:ahLst/>
            <a:cxnLst>
              <a:cxn ang="0">
                <a:pos x="connsiteX0" y="connsiteY0"/>
              </a:cxn>
              <a:cxn ang="0">
                <a:pos x="connsiteX1" y="connsiteY1"/>
              </a:cxn>
              <a:cxn ang="0">
                <a:pos x="connsiteX2" y="connsiteY2"/>
              </a:cxn>
            </a:cxnLst>
            <a:rect l="l" t="t" r="r" b="b"/>
            <a:pathLst>
              <a:path w="4526732" h="2299580">
                <a:moveTo>
                  <a:pt x="0" y="0"/>
                </a:moveTo>
                <a:lnTo>
                  <a:pt x="0" y="2299580"/>
                </a:lnTo>
                <a:lnTo>
                  <a:pt x="4526732" y="229958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 name="TextBox 55">
            <a:extLst>
              <a:ext uri="{FF2B5EF4-FFF2-40B4-BE49-F238E27FC236}">
                <a16:creationId xmlns:a16="http://schemas.microsoft.com/office/drawing/2014/main" id="{991F819E-1886-4D65-BE4B-9B465FCAE3B7}"/>
              </a:ext>
            </a:extLst>
          </p:cNvPr>
          <p:cNvSpPr txBox="1"/>
          <p:nvPr/>
        </p:nvSpPr>
        <p:spPr>
          <a:xfrm>
            <a:off x="3099064" y="5713943"/>
            <a:ext cx="923330" cy="276999"/>
          </a:xfrm>
          <a:prstGeom prst="rect">
            <a:avLst/>
          </a:prstGeom>
          <a:noFill/>
        </p:spPr>
        <p:txBody>
          <a:bodyPr wrap="non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GEMINI-2</a:t>
            </a:r>
          </a:p>
        </p:txBody>
      </p:sp>
      <p:sp>
        <p:nvSpPr>
          <p:cNvPr id="57" name="TextBox 56">
            <a:extLst>
              <a:ext uri="{FF2B5EF4-FFF2-40B4-BE49-F238E27FC236}">
                <a16:creationId xmlns:a16="http://schemas.microsoft.com/office/drawing/2014/main" id="{60008535-1908-434B-8B36-981F9D7D74E2}"/>
              </a:ext>
            </a:extLst>
          </p:cNvPr>
          <p:cNvSpPr txBox="1"/>
          <p:nvPr/>
        </p:nvSpPr>
        <p:spPr>
          <a:xfrm>
            <a:off x="1972202" y="5713943"/>
            <a:ext cx="923330" cy="276999"/>
          </a:xfrm>
          <a:prstGeom prst="rect">
            <a:avLst/>
          </a:prstGeom>
          <a:noFill/>
        </p:spPr>
        <p:txBody>
          <a:bodyPr wrap="non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GEMINI-1</a:t>
            </a:r>
          </a:p>
        </p:txBody>
      </p:sp>
      <p:sp>
        <p:nvSpPr>
          <p:cNvPr id="5" name="TextBox 4">
            <a:extLst>
              <a:ext uri="{FF2B5EF4-FFF2-40B4-BE49-F238E27FC236}">
                <a16:creationId xmlns:a16="http://schemas.microsoft.com/office/drawing/2014/main" id="{BE041E45-82BA-47DC-AC50-EC44B7C1618D}"/>
              </a:ext>
            </a:extLst>
          </p:cNvPr>
          <p:cNvSpPr txBox="1"/>
          <p:nvPr/>
        </p:nvSpPr>
        <p:spPr bwMode="auto">
          <a:xfrm>
            <a:off x="2262612" y="3055555"/>
            <a:ext cx="1145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DTG + 3TC</a:t>
            </a:r>
          </a:p>
        </p:txBody>
      </p:sp>
      <p:sp>
        <p:nvSpPr>
          <p:cNvPr id="6" name="Rectangle 5">
            <a:extLst>
              <a:ext uri="{FF2B5EF4-FFF2-40B4-BE49-F238E27FC236}">
                <a16:creationId xmlns:a16="http://schemas.microsoft.com/office/drawing/2014/main" id="{E394E342-DFD2-4573-ADBE-C878BCAC3065}"/>
              </a:ext>
            </a:extLst>
          </p:cNvPr>
          <p:cNvSpPr/>
          <p:nvPr/>
        </p:nvSpPr>
        <p:spPr bwMode="auto">
          <a:xfrm>
            <a:off x="2093294" y="3152010"/>
            <a:ext cx="164592" cy="16459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C72776B7-811F-4BBF-8D3F-8072CE10D368}"/>
              </a:ext>
            </a:extLst>
          </p:cNvPr>
          <p:cNvSpPr txBox="1"/>
          <p:nvPr/>
        </p:nvSpPr>
        <p:spPr bwMode="auto">
          <a:xfrm>
            <a:off x="3676475" y="3055555"/>
            <a:ext cx="15845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DTG + FTC/TDF</a:t>
            </a:r>
          </a:p>
        </p:txBody>
      </p:sp>
      <p:sp>
        <p:nvSpPr>
          <p:cNvPr id="8" name="Rectangle 7">
            <a:extLst>
              <a:ext uri="{FF2B5EF4-FFF2-40B4-BE49-F238E27FC236}">
                <a16:creationId xmlns:a16="http://schemas.microsoft.com/office/drawing/2014/main" id="{8B45FBF1-ABD7-495D-ACAD-9C28FDCB0B40}"/>
              </a:ext>
            </a:extLst>
          </p:cNvPr>
          <p:cNvSpPr/>
          <p:nvPr/>
        </p:nvSpPr>
        <p:spPr bwMode="auto">
          <a:xfrm>
            <a:off x="3502990" y="3141243"/>
            <a:ext cx="164592" cy="164592"/>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3" name="Rectangle 62">
            <a:extLst>
              <a:ext uri="{FF2B5EF4-FFF2-40B4-BE49-F238E27FC236}">
                <a16:creationId xmlns:a16="http://schemas.microsoft.com/office/drawing/2014/main" id="{27B4DF61-6DC9-4979-A4BD-8E4F9526D084}"/>
              </a:ext>
            </a:extLst>
          </p:cNvPr>
          <p:cNvSpPr/>
          <p:nvPr/>
        </p:nvSpPr>
        <p:spPr bwMode="auto">
          <a:xfrm>
            <a:off x="8233582" y="3743557"/>
            <a:ext cx="89382" cy="8059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4" name="Straight Connector 63">
            <a:extLst>
              <a:ext uri="{FF2B5EF4-FFF2-40B4-BE49-F238E27FC236}">
                <a16:creationId xmlns:a16="http://schemas.microsoft.com/office/drawing/2014/main" id="{FE642FB8-9421-421C-92E2-0053C4ABBE44}"/>
              </a:ext>
            </a:extLst>
          </p:cNvPr>
          <p:cNvCxnSpPr>
            <a:cxnSpLocks/>
          </p:cNvCxnSpPr>
          <p:nvPr/>
        </p:nvCxnSpPr>
        <p:spPr bwMode="auto">
          <a:xfrm>
            <a:off x="7438711" y="3792043"/>
            <a:ext cx="1716131"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F010EF65-BCDC-4892-83E4-8CC313806236}"/>
              </a:ext>
            </a:extLst>
          </p:cNvPr>
          <p:cNvCxnSpPr>
            <a:cxnSpLocks/>
          </p:cNvCxnSpPr>
          <p:nvPr/>
        </p:nvCxnSpPr>
        <p:spPr bwMode="auto">
          <a:xfrm>
            <a:off x="7421848" y="3731593"/>
            <a:ext cx="0" cy="120899"/>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61E973B6-A5FD-429A-95EA-5DEB9FBEF4F6}"/>
              </a:ext>
            </a:extLst>
          </p:cNvPr>
          <p:cNvCxnSpPr>
            <a:cxnSpLocks/>
          </p:cNvCxnSpPr>
          <p:nvPr/>
        </p:nvCxnSpPr>
        <p:spPr bwMode="auto">
          <a:xfrm>
            <a:off x="9165056" y="3740077"/>
            <a:ext cx="0" cy="120899"/>
          </a:xfrm>
          <a:prstGeom prst="line">
            <a:avLst/>
          </a:prstGeom>
          <a:noFill/>
          <a:ln w="28575" cap="flat" cmpd="sng" algn="ctr">
            <a:solidFill>
              <a:schemeClr val="bg1"/>
            </a:solidFill>
            <a:prstDash val="solid"/>
            <a:round/>
            <a:headEnd type="none" w="med" len="med"/>
            <a:tailEnd type="none" w="med" len="med"/>
          </a:ln>
          <a:effectLst/>
        </p:spPr>
      </p:cxnSp>
      <p:sp>
        <p:nvSpPr>
          <p:cNvPr id="67" name="TextBox 66">
            <a:extLst>
              <a:ext uri="{FF2B5EF4-FFF2-40B4-BE49-F238E27FC236}">
                <a16:creationId xmlns:a16="http://schemas.microsoft.com/office/drawing/2014/main" id="{1F449084-004C-400F-85E6-C1264A69708F}"/>
              </a:ext>
            </a:extLst>
          </p:cNvPr>
          <p:cNvSpPr txBox="1"/>
          <p:nvPr/>
        </p:nvSpPr>
        <p:spPr bwMode="auto">
          <a:xfrm>
            <a:off x="7876055" y="3787529"/>
            <a:ext cx="715054" cy="325546"/>
          </a:xfrm>
          <a:prstGeom prst="rect">
            <a:avLst/>
          </a:prstGeom>
          <a:noFill/>
          <a:ln>
            <a:noFill/>
          </a:ln>
        </p:spPr>
        <p:txBody>
          <a:bodyPr wrap="squar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-3.6 </a:t>
            </a:r>
          </a:p>
        </p:txBody>
      </p:sp>
      <p:sp>
        <p:nvSpPr>
          <p:cNvPr id="68" name="TextBox 67">
            <a:extLst>
              <a:ext uri="{FF2B5EF4-FFF2-40B4-BE49-F238E27FC236}">
                <a16:creationId xmlns:a16="http://schemas.microsoft.com/office/drawing/2014/main" id="{AA405B7B-F737-49DD-91AF-E85CA52630A0}"/>
              </a:ext>
            </a:extLst>
          </p:cNvPr>
          <p:cNvSpPr txBox="1"/>
          <p:nvPr/>
        </p:nvSpPr>
        <p:spPr bwMode="auto">
          <a:xfrm>
            <a:off x="8833961" y="3787529"/>
            <a:ext cx="715054" cy="325546"/>
          </a:xfrm>
          <a:prstGeom prst="rect">
            <a:avLst/>
          </a:prstGeom>
          <a:noFill/>
          <a:ln>
            <a:noFill/>
          </a:ln>
        </p:spPr>
        <p:txBody>
          <a:bodyPr wrap="squar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2.1 </a:t>
            </a:r>
          </a:p>
        </p:txBody>
      </p:sp>
      <p:sp>
        <p:nvSpPr>
          <p:cNvPr id="69" name="TextBox 68">
            <a:extLst>
              <a:ext uri="{FF2B5EF4-FFF2-40B4-BE49-F238E27FC236}">
                <a16:creationId xmlns:a16="http://schemas.microsoft.com/office/drawing/2014/main" id="{89CB5D4E-BC02-427E-A7AA-93C53B71B5C0}"/>
              </a:ext>
            </a:extLst>
          </p:cNvPr>
          <p:cNvSpPr txBox="1"/>
          <p:nvPr/>
        </p:nvSpPr>
        <p:spPr bwMode="auto">
          <a:xfrm>
            <a:off x="7039574" y="3787529"/>
            <a:ext cx="715054" cy="325546"/>
          </a:xfrm>
          <a:prstGeom prst="rect">
            <a:avLst/>
          </a:prstGeom>
          <a:noFill/>
          <a:ln>
            <a:noFill/>
          </a:ln>
        </p:spPr>
        <p:txBody>
          <a:bodyPr wrap="squar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-9.4 </a:t>
            </a:r>
          </a:p>
        </p:txBody>
      </p:sp>
      <p:sp>
        <p:nvSpPr>
          <p:cNvPr id="70" name="TextBox 69">
            <a:extLst>
              <a:ext uri="{FF2B5EF4-FFF2-40B4-BE49-F238E27FC236}">
                <a16:creationId xmlns:a16="http://schemas.microsoft.com/office/drawing/2014/main" id="{C6B4DAAD-4C3F-4DC0-A221-0665E329AB6C}"/>
              </a:ext>
            </a:extLst>
          </p:cNvPr>
          <p:cNvSpPr txBox="1"/>
          <p:nvPr/>
        </p:nvSpPr>
        <p:spPr bwMode="auto">
          <a:xfrm>
            <a:off x="5931322" y="3637754"/>
            <a:ext cx="1315431" cy="369332"/>
          </a:xfrm>
          <a:prstGeom prst="rect">
            <a:avLst/>
          </a:prstGeom>
          <a:noFill/>
          <a:ln>
            <a:noFill/>
          </a:ln>
        </p:spPr>
        <p:txBody>
          <a:bodyPr wrap="square" rtlCol="0">
            <a:spAutoFit/>
          </a:bodyPr>
          <a:lstStyle/>
          <a:p>
            <a:pPr algn="ctr">
              <a:lnSpc>
                <a:spcPct val="100000"/>
              </a:lnSpc>
              <a:spcAft>
                <a:spcPct val="0"/>
              </a:spcAft>
              <a:buClrTx/>
              <a:buFontTx/>
              <a:buNone/>
            </a:pPr>
            <a:r>
              <a:rPr lang="en-US" dirty="0">
                <a:solidFill>
                  <a:schemeClr val="bg1"/>
                </a:solidFill>
                <a:latin typeface="Calibri" panose="020F0502020204030204" pitchFamily="34" charset="0"/>
              </a:rPr>
              <a:t>GEMINI-1</a:t>
            </a:r>
          </a:p>
        </p:txBody>
      </p:sp>
      <p:sp>
        <p:nvSpPr>
          <p:cNvPr id="71" name="TextBox 70">
            <a:extLst>
              <a:ext uri="{FF2B5EF4-FFF2-40B4-BE49-F238E27FC236}">
                <a16:creationId xmlns:a16="http://schemas.microsoft.com/office/drawing/2014/main" id="{B5D379A7-47F4-4E85-AB3D-885688FA583D}"/>
              </a:ext>
            </a:extLst>
          </p:cNvPr>
          <p:cNvSpPr txBox="1"/>
          <p:nvPr/>
        </p:nvSpPr>
        <p:spPr bwMode="auto">
          <a:xfrm>
            <a:off x="8383382" y="4254333"/>
            <a:ext cx="715054" cy="325546"/>
          </a:xfrm>
          <a:prstGeom prst="rect">
            <a:avLst/>
          </a:prstGeom>
          <a:noFill/>
          <a:ln>
            <a:noFill/>
          </a:ln>
        </p:spPr>
        <p:txBody>
          <a:bodyPr wrap="squar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0.0 </a:t>
            </a:r>
          </a:p>
        </p:txBody>
      </p:sp>
      <p:sp>
        <p:nvSpPr>
          <p:cNvPr id="72" name="TextBox 71">
            <a:extLst>
              <a:ext uri="{FF2B5EF4-FFF2-40B4-BE49-F238E27FC236}">
                <a16:creationId xmlns:a16="http://schemas.microsoft.com/office/drawing/2014/main" id="{64A96192-E662-4D6E-BDD9-0D703CE18065}"/>
              </a:ext>
            </a:extLst>
          </p:cNvPr>
          <p:cNvSpPr txBox="1"/>
          <p:nvPr/>
        </p:nvSpPr>
        <p:spPr bwMode="auto">
          <a:xfrm>
            <a:off x="9405306" y="4254333"/>
            <a:ext cx="715054" cy="325546"/>
          </a:xfrm>
          <a:prstGeom prst="rect">
            <a:avLst/>
          </a:prstGeom>
          <a:noFill/>
          <a:ln>
            <a:noFill/>
          </a:ln>
        </p:spPr>
        <p:txBody>
          <a:bodyPr wrap="squar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5.3 </a:t>
            </a:r>
          </a:p>
        </p:txBody>
      </p:sp>
      <p:sp>
        <p:nvSpPr>
          <p:cNvPr id="73" name="TextBox 72">
            <a:extLst>
              <a:ext uri="{FF2B5EF4-FFF2-40B4-BE49-F238E27FC236}">
                <a16:creationId xmlns:a16="http://schemas.microsoft.com/office/drawing/2014/main" id="{9B0991D1-8ABC-4A54-82E9-2B1C3E046636}"/>
              </a:ext>
            </a:extLst>
          </p:cNvPr>
          <p:cNvSpPr txBox="1"/>
          <p:nvPr/>
        </p:nvSpPr>
        <p:spPr bwMode="auto">
          <a:xfrm>
            <a:off x="7771689" y="4254333"/>
            <a:ext cx="715054" cy="369332"/>
          </a:xfrm>
          <a:prstGeom prst="rect">
            <a:avLst/>
          </a:prstGeom>
          <a:noFill/>
          <a:ln>
            <a:noFill/>
          </a:ln>
        </p:spPr>
        <p:txBody>
          <a:bodyPr wrap="squar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-5.3 </a:t>
            </a:r>
          </a:p>
        </p:txBody>
      </p:sp>
      <p:sp>
        <p:nvSpPr>
          <p:cNvPr id="74" name="TextBox 73">
            <a:extLst>
              <a:ext uri="{FF2B5EF4-FFF2-40B4-BE49-F238E27FC236}">
                <a16:creationId xmlns:a16="http://schemas.microsoft.com/office/drawing/2014/main" id="{06319CEC-0576-4C20-884B-BD104E36222A}"/>
              </a:ext>
            </a:extLst>
          </p:cNvPr>
          <p:cNvSpPr txBox="1"/>
          <p:nvPr/>
        </p:nvSpPr>
        <p:spPr bwMode="auto">
          <a:xfrm>
            <a:off x="5931322" y="4105151"/>
            <a:ext cx="1315431" cy="369332"/>
          </a:xfrm>
          <a:prstGeom prst="rect">
            <a:avLst/>
          </a:prstGeom>
          <a:noFill/>
          <a:ln>
            <a:noFill/>
          </a:ln>
        </p:spPr>
        <p:txBody>
          <a:bodyPr wrap="square" rtlCol="0">
            <a:spAutoFit/>
          </a:bodyPr>
          <a:lstStyle/>
          <a:p>
            <a:pPr algn="ctr">
              <a:lnSpc>
                <a:spcPct val="100000"/>
              </a:lnSpc>
              <a:spcAft>
                <a:spcPct val="0"/>
              </a:spcAft>
              <a:buClrTx/>
              <a:buFontTx/>
              <a:buNone/>
            </a:pPr>
            <a:r>
              <a:rPr lang="en-US" dirty="0">
                <a:solidFill>
                  <a:schemeClr val="bg1"/>
                </a:solidFill>
                <a:latin typeface="Calibri" panose="020F0502020204030204" pitchFamily="34" charset="0"/>
              </a:rPr>
              <a:t>GEMINI-2</a:t>
            </a:r>
          </a:p>
        </p:txBody>
      </p:sp>
      <p:sp>
        <p:nvSpPr>
          <p:cNvPr id="75" name="TextBox 74">
            <a:extLst>
              <a:ext uri="{FF2B5EF4-FFF2-40B4-BE49-F238E27FC236}">
                <a16:creationId xmlns:a16="http://schemas.microsoft.com/office/drawing/2014/main" id="{0834AC7C-689B-47AA-9191-E474A395DBB7}"/>
              </a:ext>
            </a:extLst>
          </p:cNvPr>
          <p:cNvSpPr txBox="1"/>
          <p:nvPr/>
        </p:nvSpPr>
        <p:spPr bwMode="auto">
          <a:xfrm>
            <a:off x="8245374" y="4760220"/>
            <a:ext cx="715054" cy="325546"/>
          </a:xfrm>
          <a:prstGeom prst="rect">
            <a:avLst/>
          </a:prstGeom>
          <a:noFill/>
          <a:ln>
            <a:noFill/>
          </a:ln>
        </p:spPr>
        <p:txBody>
          <a:bodyPr wrap="squar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-1.8 </a:t>
            </a:r>
          </a:p>
        </p:txBody>
      </p:sp>
      <p:sp>
        <p:nvSpPr>
          <p:cNvPr id="76" name="TextBox 75">
            <a:extLst>
              <a:ext uri="{FF2B5EF4-FFF2-40B4-BE49-F238E27FC236}">
                <a16:creationId xmlns:a16="http://schemas.microsoft.com/office/drawing/2014/main" id="{6CB36FED-762C-40DD-8F92-BB1C8DEE283A}"/>
              </a:ext>
            </a:extLst>
          </p:cNvPr>
          <p:cNvSpPr txBox="1"/>
          <p:nvPr/>
        </p:nvSpPr>
        <p:spPr bwMode="auto">
          <a:xfrm>
            <a:off x="8873982" y="4760220"/>
            <a:ext cx="715054" cy="325546"/>
          </a:xfrm>
          <a:prstGeom prst="rect">
            <a:avLst/>
          </a:prstGeom>
          <a:noFill/>
          <a:ln>
            <a:noFill/>
          </a:ln>
        </p:spPr>
        <p:txBody>
          <a:bodyPr wrap="squar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2.1 </a:t>
            </a:r>
          </a:p>
        </p:txBody>
      </p:sp>
      <p:sp>
        <p:nvSpPr>
          <p:cNvPr id="77" name="TextBox 76">
            <a:extLst>
              <a:ext uri="{FF2B5EF4-FFF2-40B4-BE49-F238E27FC236}">
                <a16:creationId xmlns:a16="http://schemas.microsoft.com/office/drawing/2014/main" id="{FF2C7829-C81F-4894-BFAB-E22E27FADD5D}"/>
              </a:ext>
            </a:extLst>
          </p:cNvPr>
          <p:cNvSpPr txBox="1"/>
          <p:nvPr/>
        </p:nvSpPr>
        <p:spPr bwMode="auto">
          <a:xfrm>
            <a:off x="7672338" y="4760220"/>
            <a:ext cx="715054" cy="325546"/>
          </a:xfrm>
          <a:prstGeom prst="rect">
            <a:avLst/>
          </a:prstGeom>
          <a:noFill/>
          <a:ln>
            <a:noFill/>
          </a:ln>
        </p:spPr>
        <p:txBody>
          <a:bodyPr wrap="squar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-5.8 </a:t>
            </a:r>
          </a:p>
        </p:txBody>
      </p:sp>
      <p:sp>
        <p:nvSpPr>
          <p:cNvPr id="78" name="TextBox 77">
            <a:extLst>
              <a:ext uri="{FF2B5EF4-FFF2-40B4-BE49-F238E27FC236}">
                <a16:creationId xmlns:a16="http://schemas.microsoft.com/office/drawing/2014/main" id="{E1216C3F-D07F-419F-91DC-92F463CC0640}"/>
              </a:ext>
            </a:extLst>
          </p:cNvPr>
          <p:cNvSpPr txBox="1"/>
          <p:nvPr/>
        </p:nvSpPr>
        <p:spPr bwMode="auto">
          <a:xfrm>
            <a:off x="5931322" y="4609665"/>
            <a:ext cx="1315431" cy="369332"/>
          </a:xfrm>
          <a:prstGeom prst="rect">
            <a:avLst/>
          </a:prstGeom>
          <a:noFill/>
          <a:ln>
            <a:noFill/>
          </a:ln>
        </p:spPr>
        <p:txBody>
          <a:bodyPr wrap="square" rtlCol="0">
            <a:spAutoFit/>
          </a:bodyPr>
          <a:lstStyle/>
          <a:p>
            <a:pPr algn="ctr">
              <a:lnSpc>
                <a:spcPct val="100000"/>
              </a:lnSpc>
              <a:spcAft>
                <a:spcPct val="0"/>
              </a:spcAft>
              <a:buClrTx/>
              <a:buFontTx/>
              <a:buNone/>
            </a:pPr>
            <a:r>
              <a:rPr lang="en-US" dirty="0">
                <a:solidFill>
                  <a:schemeClr val="bg1"/>
                </a:solidFill>
                <a:latin typeface="Calibri" panose="020F0502020204030204" pitchFamily="34" charset="0"/>
              </a:rPr>
              <a:t>Pooled*</a:t>
            </a:r>
          </a:p>
        </p:txBody>
      </p:sp>
      <p:sp>
        <p:nvSpPr>
          <p:cNvPr id="79" name="Rectangle 78">
            <a:extLst>
              <a:ext uri="{FF2B5EF4-FFF2-40B4-BE49-F238E27FC236}">
                <a16:creationId xmlns:a16="http://schemas.microsoft.com/office/drawing/2014/main" id="{8D7CEF54-B4E4-43A8-A374-167408826B33}"/>
              </a:ext>
            </a:extLst>
          </p:cNvPr>
          <p:cNvSpPr/>
          <p:nvPr/>
        </p:nvSpPr>
        <p:spPr bwMode="auto">
          <a:xfrm>
            <a:off x="8876930" y="4233862"/>
            <a:ext cx="89382" cy="8059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80" name="Straight Connector 79">
            <a:extLst>
              <a:ext uri="{FF2B5EF4-FFF2-40B4-BE49-F238E27FC236}">
                <a16:creationId xmlns:a16="http://schemas.microsoft.com/office/drawing/2014/main" id="{9152A447-140D-4355-B8A7-964BA06498B2}"/>
              </a:ext>
            </a:extLst>
          </p:cNvPr>
          <p:cNvCxnSpPr>
            <a:cxnSpLocks/>
          </p:cNvCxnSpPr>
          <p:nvPr/>
        </p:nvCxnSpPr>
        <p:spPr bwMode="auto">
          <a:xfrm>
            <a:off x="8147918" y="4275452"/>
            <a:ext cx="1608872"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981CA2A2-462A-46CB-A569-ECE55F5C7A54}"/>
              </a:ext>
            </a:extLst>
          </p:cNvPr>
          <p:cNvCxnSpPr>
            <a:cxnSpLocks/>
          </p:cNvCxnSpPr>
          <p:nvPr/>
        </p:nvCxnSpPr>
        <p:spPr bwMode="auto">
          <a:xfrm>
            <a:off x="8140464" y="4204930"/>
            <a:ext cx="0" cy="120899"/>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D98F7ADE-1224-4F03-95D9-13AA8964A3CC}"/>
              </a:ext>
            </a:extLst>
          </p:cNvPr>
          <p:cNvCxnSpPr>
            <a:cxnSpLocks/>
          </p:cNvCxnSpPr>
          <p:nvPr/>
        </p:nvCxnSpPr>
        <p:spPr bwMode="auto">
          <a:xfrm>
            <a:off x="9761362" y="4213414"/>
            <a:ext cx="0" cy="120899"/>
          </a:xfrm>
          <a:prstGeom prst="line">
            <a:avLst/>
          </a:prstGeom>
          <a:noFill/>
          <a:ln w="28575" cap="flat" cmpd="sng" algn="ctr">
            <a:solidFill>
              <a:schemeClr val="bg1"/>
            </a:solidFill>
            <a:prstDash val="solid"/>
            <a:round/>
            <a:headEnd type="none" w="med" len="med"/>
            <a:tailEnd type="none" w="med" len="med"/>
          </a:ln>
          <a:effectLst/>
        </p:spPr>
      </p:cxnSp>
      <p:sp>
        <p:nvSpPr>
          <p:cNvPr id="83" name="Rectangle 82">
            <a:extLst>
              <a:ext uri="{FF2B5EF4-FFF2-40B4-BE49-F238E27FC236}">
                <a16:creationId xmlns:a16="http://schemas.microsoft.com/office/drawing/2014/main" id="{593827A6-DA69-46A0-AD43-26858E387149}"/>
              </a:ext>
            </a:extLst>
          </p:cNvPr>
          <p:cNvSpPr/>
          <p:nvPr/>
        </p:nvSpPr>
        <p:spPr bwMode="auto">
          <a:xfrm>
            <a:off x="8560957" y="4710375"/>
            <a:ext cx="89382" cy="8059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84" name="Straight Connector 83">
            <a:extLst>
              <a:ext uri="{FF2B5EF4-FFF2-40B4-BE49-F238E27FC236}">
                <a16:creationId xmlns:a16="http://schemas.microsoft.com/office/drawing/2014/main" id="{3C9D007F-14B0-4784-A4D6-E8ADFE8C2991}"/>
              </a:ext>
            </a:extLst>
          </p:cNvPr>
          <p:cNvCxnSpPr>
            <a:cxnSpLocks/>
          </p:cNvCxnSpPr>
          <p:nvPr/>
        </p:nvCxnSpPr>
        <p:spPr bwMode="auto">
          <a:xfrm>
            <a:off x="8029525" y="4758860"/>
            <a:ext cx="1179840"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3760F94A-3068-49C9-855A-BEC1451E5B16}"/>
              </a:ext>
            </a:extLst>
          </p:cNvPr>
          <p:cNvCxnSpPr>
            <a:cxnSpLocks/>
          </p:cNvCxnSpPr>
          <p:nvPr/>
        </p:nvCxnSpPr>
        <p:spPr bwMode="auto">
          <a:xfrm>
            <a:off x="8022070" y="4698411"/>
            <a:ext cx="0" cy="120899"/>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6754ABB2-0B75-4E6B-B18A-96444E8CF614}"/>
              </a:ext>
            </a:extLst>
          </p:cNvPr>
          <p:cNvCxnSpPr>
            <a:cxnSpLocks/>
          </p:cNvCxnSpPr>
          <p:nvPr/>
        </p:nvCxnSpPr>
        <p:spPr bwMode="auto">
          <a:xfrm>
            <a:off x="9210170" y="4706895"/>
            <a:ext cx="0" cy="120899"/>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FE5E37C4-DEBA-42F3-BE29-ACC1F75136B5}"/>
              </a:ext>
            </a:extLst>
          </p:cNvPr>
          <p:cNvCxnSpPr>
            <a:cxnSpLocks/>
          </p:cNvCxnSpPr>
          <p:nvPr/>
        </p:nvCxnSpPr>
        <p:spPr bwMode="auto">
          <a:xfrm flipV="1">
            <a:off x="8911616" y="3341077"/>
            <a:ext cx="0" cy="1853788"/>
          </a:xfrm>
          <a:prstGeom prst="line">
            <a:avLst/>
          </a:prstGeom>
          <a:noFill/>
          <a:ln w="28575" cap="flat" cmpd="sng" algn="ctr">
            <a:solidFill>
              <a:schemeClr val="bg1"/>
            </a:solidFill>
            <a:prstDash val="solid"/>
            <a:round/>
            <a:headEnd type="none" w="med" len="med"/>
            <a:tailEnd type="none" w="med" len="med"/>
          </a:ln>
          <a:effectLst/>
        </p:spPr>
      </p:cxnSp>
      <p:sp>
        <p:nvSpPr>
          <p:cNvPr id="88" name="Arrow: Right 87">
            <a:extLst>
              <a:ext uri="{FF2B5EF4-FFF2-40B4-BE49-F238E27FC236}">
                <a16:creationId xmlns:a16="http://schemas.microsoft.com/office/drawing/2014/main" id="{5257C63F-C30D-484B-A3BE-608C09871453}"/>
              </a:ext>
            </a:extLst>
          </p:cNvPr>
          <p:cNvSpPr/>
          <p:nvPr/>
        </p:nvSpPr>
        <p:spPr bwMode="auto">
          <a:xfrm>
            <a:off x="8881812" y="2778310"/>
            <a:ext cx="2323927" cy="566544"/>
          </a:xfrm>
          <a:prstGeom prst="rightArrow">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dirty="0">
              <a:solidFill>
                <a:schemeClr val="tx1"/>
              </a:solidFill>
              <a:latin typeface="Calibri" panose="020F0502020204030204" pitchFamily="34" charset="0"/>
            </a:endParaRPr>
          </a:p>
        </p:txBody>
      </p:sp>
      <p:sp>
        <p:nvSpPr>
          <p:cNvPr id="89" name="Arrow: Right 88">
            <a:extLst>
              <a:ext uri="{FF2B5EF4-FFF2-40B4-BE49-F238E27FC236}">
                <a16:creationId xmlns:a16="http://schemas.microsoft.com/office/drawing/2014/main" id="{1299E79E-7783-4520-B8F0-D585484CA73E}"/>
              </a:ext>
            </a:extLst>
          </p:cNvPr>
          <p:cNvSpPr/>
          <p:nvPr/>
        </p:nvSpPr>
        <p:spPr bwMode="auto">
          <a:xfrm rot="10800000">
            <a:off x="6574684" y="2778308"/>
            <a:ext cx="2323927" cy="566544"/>
          </a:xfrm>
          <a:prstGeom prst="rightArrow">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TextBox 89">
            <a:extLst>
              <a:ext uri="{FF2B5EF4-FFF2-40B4-BE49-F238E27FC236}">
                <a16:creationId xmlns:a16="http://schemas.microsoft.com/office/drawing/2014/main" id="{0C9D558E-0D59-4528-8E0A-959E817C2610}"/>
              </a:ext>
            </a:extLst>
          </p:cNvPr>
          <p:cNvSpPr txBox="1"/>
          <p:nvPr/>
        </p:nvSpPr>
        <p:spPr bwMode="auto">
          <a:xfrm>
            <a:off x="6934887" y="5532058"/>
            <a:ext cx="3976250" cy="325546"/>
          </a:xfrm>
          <a:prstGeom prst="rect">
            <a:avLst/>
          </a:prstGeom>
          <a:noFill/>
          <a:ln>
            <a:noFill/>
          </a:ln>
        </p:spPr>
        <p:txBody>
          <a:bodyPr wrap="square" rtlCol="0">
            <a:spAutoFit/>
          </a:bodyPr>
          <a:lstStyle/>
          <a:p>
            <a:pPr algn="ctr">
              <a:lnSpc>
                <a:spcPct val="100000"/>
              </a:lnSpc>
              <a:spcAft>
                <a:spcPct val="0"/>
              </a:spcAft>
              <a:buClrTx/>
              <a:buFontTx/>
              <a:buNone/>
            </a:pPr>
            <a:r>
              <a:rPr lang="en-US" b="1" dirty="0">
                <a:solidFill>
                  <a:schemeClr val="bg1"/>
                </a:solidFill>
                <a:latin typeface="Calibri" panose="020F0502020204030204" pitchFamily="34" charset="0"/>
              </a:rPr>
              <a:t>Adjusted Treatment Difference (95% CI) </a:t>
            </a:r>
          </a:p>
        </p:txBody>
      </p:sp>
      <p:cxnSp>
        <p:nvCxnSpPr>
          <p:cNvPr id="91" name="Straight Connector 90">
            <a:extLst>
              <a:ext uri="{FF2B5EF4-FFF2-40B4-BE49-F238E27FC236}">
                <a16:creationId xmlns:a16="http://schemas.microsoft.com/office/drawing/2014/main" id="{32ADE0B6-0555-4894-972D-C7B7CD6365C3}"/>
              </a:ext>
            </a:extLst>
          </p:cNvPr>
          <p:cNvCxnSpPr>
            <a:cxnSpLocks/>
          </p:cNvCxnSpPr>
          <p:nvPr/>
        </p:nvCxnSpPr>
        <p:spPr bwMode="auto">
          <a:xfrm>
            <a:off x="7175890" y="5187832"/>
            <a:ext cx="3499382"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50626D0E-EFB9-422A-95EF-07874FD25783}"/>
              </a:ext>
            </a:extLst>
          </p:cNvPr>
          <p:cNvCxnSpPr>
            <a:cxnSpLocks/>
          </p:cNvCxnSpPr>
          <p:nvPr/>
        </p:nvCxnSpPr>
        <p:spPr bwMode="auto">
          <a:xfrm>
            <a:off x="7175890" y="5187832"/>
            <a:ext cx="0" cy="5642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0A3F7E46-B181-4F09-8B56-FFC6D4011679}"/>
              </a:ext>
            </a:extLst>
          </p:cNvPr>
          <p:cNvCxnSpPr>
            <a:cxnSpLocks/>
          </p:cNvCxnSpPr>
          <p:nvPr/>
        </p:nvCxnSpPr>
        <p:spPr bwMode="auto">
          <a:xfrm>
            <a:off x="8908718" y="5187832"/>
            <a:ext cx="0" cy="5642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2BE382B3-4910-4475-AA4D-281048898BD4}"/>
              </a:ext>
            </a:extLst>
          </p:cNvPr>
          <p:cNvCxnSpPr>
            <a:cxnSpLocks/>
          </p:cNvCxnSpPr>
          <p:nvPr/>
        </p:nvCxnSpPr>
        <p:spPr bwMode="auto">
          <a:xfrm>
            <a:off x="10675272" y="5187832"/>
            <a:ext cx="0" cy="56420"/>
          </a:xfrm>
          <a:prstGeom prst="line">
            <a:avLst/>
          </a:prstGeom>
          <a:noFill/>
          <a:ln w="28575" cap="flat" cmpd="sng" algn="ctr">
            <a:solidFill>
              <a:schemeClr val="bg1"/>
            </a:solidFill>
            <a:prstDash val="solid"/>
            <a:round/>
            <a:headEnd type="none" w="med" len="med"/>
            <a:tailEnd type="none" w="med" len="med"/>
          </a:ln>
          <a:effectLst/>
        </p:spPr>
      </p:cxnSp>
      <p:sp>
        <p:nvSpPr>
          <p:cNvPr id="95" name="TextBox 94">
            <a:extLst>
              <a:ext uri="{FF2B5EF4-FFF2-40B4-BE49-F238E27FC236}">
                <a16:creationId xmlns:a16="http://schemas.microsoft.com/office/drawing/2014/main" id="{E488E98B-AFA1-4E88-84B0-2C321D0B7FDD}"/>
              </a:ext>
            </a:extLst>
          </p:cNvPr>
          <p:cNvSpPr txBox="1"/>
          <p:nvPr/>
        </p:nvSpPr>
        <p:spPr bwMode="auto">
          <a:xfrm>
            <a:off x="6707798" y="2874505"/>
            <a:ext cx="2217256" cy="325546"/>
          </a:xfrm>
          <a:prstGeom prst="rect">
            <a:avLst/>
          </a:prstGeom>
          <a:noFill/>
          <a:ln>
            <a:noFill/>
          </a:ln>
        </p:spPr>
        <p:txBody>
          <a:bodyPr wrap="none" rtlCol="0">
            <a:spAutoFit/>
          </a:bodyPr>
          <a:lstStyle/>
          <a:p>
            <a:pPr algn="ctr">
              <a:lnSpc>
                <a:spcPct val="100000"/>
              </a:lnSpc>
              <a:spcAft>
                <a:spcPct val="0"/>
              </a:spcAft>
              <a:buClrTx/>
              <a:buFontTx/>
              <a:buNone/>
            </a:pPr>
            <a:r>
              <a:rPr lang="en-US" dirty="0">
                <a:latin typeface="Calibri" panose="020F0502020204030204" pitchFamily="34" charset="0"/>
              </a:rPr>
              <a:t>Favors DTG + FTC/TDF</a:t>
            </a:r>
          </a:p>
        </p:txBody>
      </p:sp>
      <p:sp>
        <p:nvSpPr>
          <p:cNvPr id="96" name="TextBox 95">
            <a:extLst>
              <a:ext uri="{FF2B5EF4-FFF2-40B4-BE49-F238E27FC236}">
                <a16:creationId xmlns:a16="http://schemas.microsoft.com/office/drawing/2014/main" id="{7B1CD229-8338-4D70-990C-A96A105FD15E}"/>
              </a:ext>
            </a:extLst>
          </p:cNvPr>
          <p:cNvSpPr txBox="1"/>
          <p:nvPr/>
        </p:nvSpPr>
        <p:spPr bwMode="auto">
          <a:xfrm>
            <a:off x="9018298" y="2874505"/>
            <a:ext cx="1836589" cy="325546"/>
          </a:xfrm>
          <a:prstGeom prst="rect">
            <a:avLst/>
          </a:prstGeom>
          <a:noFill/>
          <a:ln>
            <a:noFill/>
          </a:ln>
        </p:spPr>
        <p:txBody>
          <a:bodyPr wrap="square" rtlCol="0">
            <a:spAutoFit/>
          </a:bodyPr>
          <a:lstStyle/>
          <a:p>
            <a:pPr algn="ctr">
              <a:lnSpc>
                <a:spcPct val="100000"/>
              </a:lnSpc>
              <a:spcAft>
                <a:spcPct val="0"/>
              </a:spcAft>
              <a:buClrTx/>
              <a:buFontTx/>
              <a:buNone/>
            </a:pPr>
            <a:r>
              <a:rPr lang="en-US" dirty="0">
                <a:latin typeface="Calibri" panose="020F0502020204030204" pitchFamily="34" charset="0"/>
              </a:rPr>
              <a:t>Favors DTG + 3TC</a:t>
            </a:r>
          </a:p>
        </p:txBody>
      </p:sp>
      <p:sp>
        <p:nvSpPr>
          <p:cNvPr id="97" name="TextBox 96">
            <a:extLst>
              <a:ext uri="{FF2B5EF4-FFF2-40B4-BE49-F238E27FC236}">
                <a16:creationId xmlns:a16="http://schemas.microsoft.com/office/drawing/2014/main" id="{70DF91A7-5946-4AA9-B332-432A2D11E569}"/>
              </a:ext>
            </a:extLst>
          </p:cNvPr>
          <p:cNvSpPr txBox="1"/>
          <p:nvPr/>
        </p:nvSpPr>
        <p:spPr bwMode="auto">
          <a:xfrm>
            <a:off x="10465192" y="5206511"/>
            <a:ext cx="439509" cy="325546"/>
          </a:xfrm>
          <a:prstGeom prst="rect">
            <a:avLst/>
          </a:prstGeom>
          <a:noFill/>
          <a:ln>
            <a:noFill/>
          </a:ln>
        </p:spPr>
        <p:txBody>
          <a:bodyPr wrap="squar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10</a:t>
            </a:r>
          </a:p>
        </p:txBody>
      </p:sp>
      <p:sp>
        <p:nvSpPr>
          <p:cNvPr id="98" name="TextBox 97">
            <a:extLst>
              <a:ext uri="{FF2B5EF4-FFF2-40B4-BE49-F238E27FC236}">
                <a16:creationId xmlns:a16="http://schemas.microsoft.com/office/drawing/2014/main" id="{635A9418-CD88-417B-B6E7-4CBB7437C62C}"/>
              </a:ext>
            </a:extLst>
          </p:cNvPr>
          <p:cNvSpPr txBox="1"/>
          <p:nvPr/>
        </p:nvSpPr>
        <p:spPr bwMode="auto">
          <a:xfrm>
            <a:off x="6898929" y="5206511"/>
            <a:ext cx="523010" cy="369332"/>
          </a:xfrm>
          <a:prstGeom prst="rect">
            <a:avLst/>
          </a:prstGeom>
          <a:noFill/>
          <a:ln>
            <a:noFill/>
          </a:ln>
        </p:spPr>
        <p:txBody>
          <a:bodyPr wrap="squar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-10</a:t>
            </a:r>
          </a:p>
        </p:txBody>
      </p:sp>
      <p:sp>
        <p:nvSpPr>
          <p:cNvPr id="99" name="TextBox 98">
            <a:extLst>
              <a:ext uri="{FF2B5EF4-FFF2-40B4-BE49-F238E27FC236}">
                <a16:creationId xmlns:a16="http://schemas.microsoft.com/office/drawing/2014/main" id="{B909EB3A-7BBD-4045-8D99-C1AFB78DD64D}"/>
              </a:ext>
            </a:extLst>
          </p:cNvPr>
          <p:cNvSpPr txBox="1"/>
          <p:nvPr/>
        </p:nvSpPr>
        <p:spPr bwMode="auto">
          <a:xfrm>
            <a:off x="8736542" y="5206511"/>
            <a:ext cx="361895" cy="325546"/>
          </a:xfrm>
          <a:prstGeom prst="rect">
            <a:avLst/>
          </a:prstGeom>
          <a:noFill/>
          <a:ln>
            <a:noFill/>
          </a:ln>
        </p:spPr>
        <p:txBody>
          <a:bodyPr wrap="squar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0</a:t>
            </a:r>
          </a:p>
        </p:txBody>
      </p:sp>
      <p:sp>
        <p:nvSpPr>
          <p:cNvPr id="100" name="TextBox 99">
            <a:extLst>
              <a:ext uri="{FF2B5EF4-FFF2-40B4-BE49-F238E27FC236}">
                <a16:creationId xmlns:a16="http://schemas.microsoft.com/office/drawing/2014/main" id="{32767D76-8E1B-4286-9F96-E401E91FB493}"/>
              </a:ext>
            </a:extLst>
          </p:cNvPr>
          <p:cNvSpPr txBox="1"/>
          <p:nvPr/>
        </p:nvSpPr>
        <p:spPr bwMode="auto">
          <a:xfrm>
            <a:off x="9146239" y="5206511"/>
            <a:ext cx="264606" cy="325546"/>
          </a:xfrm>
          <a:prstGeom prst="rect">
            <a:avLst/>
          </a:prstGeom>
          <a:noFill/>
          <a:ln>
            <a:noFill/>
          </a:ln>
        </p:spPr>
        <p:txBody>
          <a:bodyPr wrap="squar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2</a:t>
            </a:r>
          </a:p>
        </p:txBody>
      </p:sp>
      <p:sp>
        <p:nvSpPr>
          <p:cNvPr id="101" name="TextBox 100">
            <a:extLst>
              <a:ext uri="{FF2B5EF4-FFF2-40B4-BE49-F238E27FC236}">
                <a16:creationId xmlns:a16="http://schemas.microsoft.com/office/drawing/2014/main" id="{0E7DB2F6-64C2-4344-B596-BDF8A0EEA519}"/>
              </a:ext>
            </a:extLst>
          </p:cNvPr>
          <p:cNvSpPr txBox="1"/>
          <p:nvPr/>
        </p:nvSpPr>
        <p:spPr bwMode="auto">
          <a:xfrm>
            <a:off x="9498579" y="5206511"/>
            <a:ext cx="302688" cy="325546"/>
          </a:xfrm>
          <a:prstGeom prst="rect">
            <a:avLst/>
          </a:prstGeom>
          <a:noFill/>
          <a:ln>
            <a:noFill/>
          </a:ln>
        </p:spPr>
        <p:txBody>
          <a:bodyPr wrap="squar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4</a:t>
            </a:r>
          </a:p>
        </p:txBody>
      </p:sp>
      <p:sp>
        <p:nvSpPr>
          <p:cNvPr id="102" name="TextBox 101">
            <a:extLst>
              <a:ext uri="{FF2B5EF4-FFF2-40B4-BE49-F238E27FC236}">
                <a16:creationId xmlns:a16="http://schemas.microsoft.com/office/drawing/2014/main" id="{5B72AF0A-E4E2-4688-9493-4C63AABE7E21}"/>
              </a:ext>
            </a:extLst>
          </p:cNvPr>
          <p:cNvSpPr txBox="1"/>
          <p:nvPr/>
        </p:nvSpPr>
        <p:spPr bwMode="auto">
          <a:xfrm>
            <a:off x="7297138" y="5206511"/>
            <a:ext cx="430016" cy="325546"/>
          </a:xfrm>
          <a:prstGeom prst="rect">
            <a:avLst/>
          </a:prstGeom>
          <a:noFill/>
          <a:ln>
            <a:noFill/>
          </a:ln>
        </p:spPr>
        <p:txBody>
          <a:bodyPr wrap="squar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-8</a:t>
            </a:r>
          </a:p>
        </p:txBody>
      </p:sp>
      <p:sp>
        <p:nvSpPr>
          <p:cNvPr id="103" name="TextBox 102">
            <a:extLst>
              <a:ext uri="{FF2B5EF4-FFF2-40B4-BE49-F238E27FC236}">
                <a16:creationId xmlns:a16="http://schemas.microsoft.com/office/drawing/2014/main" id="{CAF56309-8558-4BC5-AD0A-CDD2E22AB8CB}"/>
              </a:ext>
            </a:extLst>
          </p:cNvPr>
          <p:cNvSpPr txBox="1"/>
          <p:nvPr/>
        </p:nvSpPr>
        <p:spPr bwMode="auto">
          <a:xfrm>
            <a:off x="9866511" y="5206511"/>
            <a:ext cx="243725" cy="325546"/>
          </a:xfrm>
          <a:prstGeom prst="rect">
            <a:avLst/>
          </a:prstGeom>
          <a:noFill/>
          <a:ln>
            <a:noFill/>
          </a:ln>
        </p:spPr>
        <p:txBody>
          <a:bodyPr wrap="squar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6</a:t>
            </a:r>
          </a:p>
        </p:txBody>
      </p:sp>
      <p:sp>
        <p:nvSpPr>
          <p:cNvPr id="104" name="TextBox 103">
            <a:extLst>
              <a:ext uri="{FF2B5EF4-FFF2-40B4-BE49-F238E27FC236}">
                <a16:creationId xmlns:a16="http://schemas.microsoft.com/office/drawing/2014/main" id="{16B4C211-3485-49D1-BA8C-CB5CC743B6E3}"/>
              </a:ext>
            </a:extLst>
          </p:cNvPr>
          <p:cNvSpPr txBox="1"/>
          <p:nvPr/>
        </p:nvSpPr>
        <p:spPr bwMode="auto">
          <a:xfrm>
            <a:off x="10219300" y="5206511"/>
            <a:ext cx="246239" cy="325546"/>
          </a:xfrm>
          <a:prstGeom prst="rect">
            <a:avLst/>
          </a:prstGeom>
          <a:noFill/>
          <a:ln>
            <a:noFill/>
          </a:ln>
        </p:spPr>
        <p:txBody>
          <a:bodyPr wrap="squar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8</a:t>
            </a:r>
          </a:p>
        </p:txBody>
      </p:sp>
      <p:sp>
        <p:nvSpPr>
          <p:cNvPr id="105" name="TextBox 104">
            <a:extLst>
              <a:ext uri="{FF2B5EF4-FFF2-40B4-BE49-F238E27FC236}">
                <a16:creationId xmlns:a16="http://schemas.microsoft.com/office/drawing/2014/main" id="{61789AD0-BE20-46CA-8AB1-1FEFF7AD41A5}"/>
              </a:ext>
            </a:extLst>
          </p:cNvPr>
          <p:cNvSpPr txBox="1"/>
          <p:nvPr/>
        </p:nvSpPr>
        <p:spPr bwMode="auto">
          <a:xfrm>
            <a:off x="8040728" y="5206511"/>
            <a:ext cx="379288" cy="325546"/>
          </a:xfrm>
          <a:prstGeom prst="rect">
            <a:avLst/>
          </a:prstGeom>
          <a:noFill/>
          <a:ln>
            <a:noFill/>
          </a:ln>
        </p:spPr>
        <p:txBody>
          <a:bodyPr wrap="squar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-4</a:t>
            </a:r>
          </a:p>
        </p:txBody>
      </p:sp>
      <p:sp>
        <p:nvSpPr>
          <p:cNvPr id="106" name="TextBox 105">
            <a:extLst>
              <a:ext uri="{FF2B5EF4-FFF2-40B4-BE49-F238E27FC236}">
                <a16:creationId xmlns:a16="http://schemas.microsoft.com/office/drawing/2014/main" id="{BF2A0FC8-156E-43BF-B1F6-585FD71B18EE}"/>
              </a:ext>
            </a:extLst>
          </p:cNvPr>
          <p:cNvSpPr txBox="1"/>
          <p:nvPr/>
        </p:nvSpPr>
        <p:spPr bwMode="auto">
          <a:xfrm>
            <a:off x="8319306" y="5206511"/>
            <a:ext cx="448122" cy="369332"/>
          </a:xfrm>
          <a:prstGeom prst="rect">
            <a:avLst/>
          </a:prstGeom>
          <a:noFill/>
          <a:ln>
            <a:noFill/>
          </a:ln>
        </p:spPr>
        <p:txBody>
          <a:bodyPr wrap="squar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-2</a:t>
            </a:r>
          </a:p>
        </p:txBody>
      </p:sp>
      <p:sp>
        <p:nvSpPr>
          <p:cNvPr id="107" name="TextBox 106">
            <a:extLst>
              <a:ext uri="{FF2B5EF4-FFF2-40B4-BE49-F238E27FC236}">
                <a16:creationId xmlns:a16="http://schemas.microsoft.com/office/drawing/2014/main" id="{F279686C-5FEE-43F8-8772-1459A6FB69ED}"/>
              </a:ext>
            </a:extLst>
          </p:cNvPr>
          <p:cNvSpPr txBox="1"/>
          <p:nvPr/>
        </p:nvSpPr>
        <p:spPr bwMode="auto">
          <a:xfrm>
            <a:off x="7643397" y="5206511"/>
            <a:ext cx="430016" cy="325546"/>
          </a:xfrm>
          <a:prstGeom prst="rect">
            <a:avLst/>
          </a:prstGeom>
          <a:noFill/>
          <a:ln>
            <a:noFill/>
          </a:ln>
        </p:spPr>
        <p:txBody>
          <a:bodyPr wrap="squar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-6</a:t>
            </a:r>
          </a:p>
        </p:txBody>
      </p:sp>
      <p:cxnSp>
        <p:nvCxnSpPr>
          <p:cNvPr id="108" name="Straight Connector 107">
            <a:extLst>
              <a:ext uri="{FF2B5EF4-FFF2-40B4-BE49-F238E27FC236}">
                <a16:creationId xmlns:a16="http://schemas.microsoft.com/office/drawing/2014/main" id="{2C819CDB-D8F8-45D2-B188-FB2CBC79A111}"/>
              </a:ext>
            </a:extLst>
          </p:cNvPr>
          <p:cNvCxnSpPr>
            <a:cxnSpLocks/>
          </p:cNvCxnSpPr>
          <p:nvPr/>
        </p:nvCxnSpPr>
        <p:spPr bwMode="auto">
          <a:xfrm>
            <a:off x="7502998" y="5187832"/>
            <a:ext cx="0" cy="5642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1709F7B0-5504-48A0-9F93-37EC0BD661B7}"/>
              </a:ext>
            </a:extLst>
          </p:cNvPr>
          <p:cNvCxnSpPr>
            <a:cxnSpLocks/>
          </p:cNvCxnSpPr>
          <p:nvPr/>
        </p:nvCxnSpPr>
        <p:spPr bwMode="auto">
          <a:xfrm>
            <a:off x="7858956" y="5187832"/>
            <a:ext cx="0" cy="5642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7C0A15D0-BED8-46FD-BA32-1D804CCCFF05}"/>
              </a:ext>
            </a:extLst>
          </p:cNvPr>
          <p:cNvCxnSpPr>
            <a:cxnSpLocks/>
          </p:cNvCxnSpPr>
          <p:nvPr/>
        </p:nvCxnSpPr>
        <p:spPr bwMode="auto">
          <a:xfrm>
            <a:off x="8233733" y="5187832"/>
            <a:ext cx="0" cy="5642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DCD55854-0811-44FA-BAD9-A89A5A5D9612}"/>
              </a:ext>
            </a:extLst>
          </p:cNvPr>
          <p:cNvCxnSpPr>
            <a:cxnSpLocks/>
          </p:cNvCxnSpPr>
          <p:nvPr/>
        </p:nvCxnSpPr>
        <p:spPr bwMode="auto">
          <a:xfrm>
            <a:off x="8570877" y="5187832"/>
            <a:ext cx="0" cy="5642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3E13983A-6898-4086-8A5F-98CBDD63AB61}"/>
              </a:ext>
            </a:extLst>
          </p:cNvPr>
          <p:cNvCxnSpPr>
            <a:cxnSpLocks/>
          </p:cNvCxnSpPr>
          <p:nvPr/>
        </p:nvCxnSpPr>
        <p:spPr bwMode="auto">
          <a:xfrm>
            <a:off x="8908019" y="5187832"/>
            <a:ext cx="0" cy="5642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DF98EFF1-846D-4C85-B553-761921DB169B}"/>
              </a:ext>
            </a:extLst>
          </p:cNvPr>
          <p:cNvCxnSpPr>
            <a:cxnSpLocks/>
          </p:cNvCxnSpPr>
          <p:nvPr/>
        </p:nvCxnSpPr>
        <p:spPr bwMode="auto">
          <a:xfrm>
            <a:off x="9273385" y="5187832"/>
            <a:ext cx="0" cy="5642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892D3D82-1200-49A7-A3DC-99DB69ECDCC5}"/>
              </a:ext>
            </a:extLst>
          </p:cNvPr>
          <p:cNvCxnSpPr>
            <a:cxnSpLocks/>
          </p:cNvCxnSpPr>
          <p:nvPr/>
        </p:nvCxnSpPr>
        <p:spPr bwMode="auto">
          <a:xfrm>
            <a:off x="9638755" y="5187832"/>
            <a:ext cx="0" cy="5642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F29F4D9B-D5E8-4C4F-B468-C79FB59525E8}"/>
              </a:ext>
            </a:extLst>
          </p:cNvPr>
          <p:cNvCxnSpPr>
            <a:cxnSpLocks/>
          </p:cNvCxnSpPr>
          <p:nvPr/>
        </p:nvCxnSpPr>
        <p:spPr bwMode="auto">
          <a:xfrm>
            <a:off x="9985305" y="5187832"/>
            <a:ext cx="0" cy="5642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4CC90260-5106-4371-ACCC-4B87CE92D059}"/>
              </a:ext>
            </a:extLst>
          </p:cNvPr>
          <p:cNvCxnSpPr>
            <a:cxnSpLocks/>
          </p:cNvCxnSpPr>
          <p:nvPr/>
        </p:nvCxnSpPr>
        <p:spPr bwMode="auto">
          <a:xfrm>
            <a:off x="10341263" y="5187832"/>
            <a:ext cx="0" cy="5642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6533F15B-8C9E-4FDD-9819-42CFDB48FEED}"/>
              </a:ext>
            </a:extLst>
          </p:cNvPr>
          <p:cNvCxnSpPr/>
          <p:nvPr/>
        </p:nvCxnSpPr>
        <p:spPr bwMode="auto">
          <a:xfrm flipV="1">
            <a:off x="7175890" y="3637401"/>
            <a:ext cx="0" cy="1517815"/>
          </a:xfrm>
          <a:prstGeom prst="line">
            <a:avLst/>
          </a:prstGeom>
          <a:noFill/>
          <a:ln w="28575" cap="flat" cmpd="sng" algn="ctr">
            <a:solidFill>
              <a:schemeClr val="bg1"/>
            </a:solidFill>
            <a:prstDash val="dash"/>
            <a:round/>
            <a:headEnd type="none" w="med" len="med"/>
            <a:tailEnd type="none" w="med" len="med"/>
          </a:ln>
          <a:effectLst/>
        </p:spPr>
      </p:cxnSp>
      <p:sp>
        <p:nvSpPr>
          <p:cNvPr id="58" name="TextBox 57">
            <a:extLst>
              <a:ext uri="{FF2B5EF4-FFF2-40B4-BE49-F238E27FC236}">
                <a16:creationId xmlns:a16="http://schemas.microsoft.com/office/drawing/2014/main" id="{76DAF2F6-DA5A-4F9E-A40F-BC8748089C0D}"/>
              </a:ext>
            </a:extLst>
          </p:cNvPr>
          <p:cNvSpPr txBox="1"/>
          <p:nvPr/>
        </p:nvSpPr>
        <p:spPr bwMode="auto">
          <a:xfrm>
            <a:off x="6142054" y="3329754"/>
            <a:ext cx="2065254" cy="369332"/>
          </a:xfrm>
          <a:prstGeom prst="rect">
            <a:avLst/>
          </a:prstGeom>
          <a:noFill/>
          <a:ln>
            <a:noFill/>
          </a:ln>
        </p:spPr>
        <p:txBody>
          <a:bodyPr wrap="square" rtlCol="0">
            <a:spAutoFit/>
          </a:bodyPr>
          <a:lstStyle/>
          <a:p>
            <a:pPr algn="ctr">
              <a:lnSpc>
                <a:spcPct val="100000"/>
              </a:lnSpc>
              <a:spcAft>
                <a:spcPct val="0"/>
              </a:spcAft>
              <a:buClrTx/>
              <a:buFontTx/>
              <a:buNone/>
            </a:pPr>
            <a:r>
              <a:rPr lang="en-US" dirty="0">
                <a:solidFill>
                  <a:schemeClr val="accent1"/>
                </a:solidFill>
                <a:latin typeface="Calibri" panose="020F0502020204030204" pitchFamily="34" charset="0"/>
              </a:rPr>
              <a:t>NI Margin: -10%</a:t>
            </a:r>
          </a:p>
        </p:txBody>
      </p:sp>
    </p:spTree>
    <p:extLst>
      <p:ext uri="{BB962C8B-B14F-4D97-AF65-F5344CB8AC3E}">
        <p14:creationId xmlns:p14="http://schemas.microsoft.com/office/powerpoint/2010/main" val="22862885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GEMINI-1 and -2: Virologic Outcomes at Wk 144 by Snapshot Analysis</a:t>
            </a:r>
          </a:p>
        </p:txBody>
      </p:sp>
      <p:sp>
        <p:nvSpPr>
          <p:cNvPr id="14" name="Content Placeholder 2">
            <a:extLst>
              <a:ext uri="{FF2B5EF4-FFF2-40B4-BE49-F238E27FC236}">
                <a16:creationId xmlns:a16="http://schemas.microsoft.com/office/drawing/2014/main" id="{CE112392-A6BF-C646-89AB-7D757965127D}"/>
              </a:ext>
            </a:extLst>
          </p:cNvPr>
          <p:cNvSpPr>
            <a:spLocks noGrp="1"/>
          </p:cNvSpPr>
          <p:nvPr>
            <p:ph idx="1"/>
          </p:nvPr>
        </p:nvSpPr>
        <p:spPr>
          <a:xfrm>
            <a:off x="604675" y="4908022"/>
            <a:ext cx="10877529" cy="1236255"/>
          </a:xfrm>
        </p:spPr>
        <p:txBody>
          <a:bodyPr/>
          <a:lstStyle/>
          <a:p>
            <a:pPr>
              <a:spcAft>
                <a:spcPts val="0"/>
              </a:spcAft>
              <a:buClr>
                <a:srgbClr val="000000"/>
              </a:buClr>
            </a:pPr>
            <a:r>
              <a:rPr lang="en-US" sz="1800" dirty="0">
                <a:solidFill>
                  <a:srgbClr val="000000"/>
                </a:solidFill>
              </a:rPr>
              <a:t>Met CVW criteria: n = 12 (2%) with DTG + 3TC (1 since Wk 96), n = 9 (1%) with DTG + FTC/TDF (2 since Wk 96)</a:t>
            </a:r>
          </a:p>
          <a:p>
            <a:pPr lvl="1">
              <a:spcAft>
                <a:spcPts val="0"/>
              </a:spcAft>
              <a:buClr>
                <a:srgbClr val="000000"/>
              </a:buClr>
            </a:pPr>
            <a:r>
              <a:rPr lang="en-US" sz="1600" dirty="0">
                <a:solidFill>
                  <a:srgbClr val="000000"/>
                </a:solidFill>
              </a:rPr>
              <a:t>No participant with CVW had treatment-emergent INSTI or NRTI resistance mutations</a:t>
            </a:r>
          </a:p>
          <a:p>
            <a:pPr>
              <a:spcAft>
                <a:spcPts val="0"/>
              </a:spcAft>
              <a:buClr>
                <a:srgbClr val="000000"/>
              </a:buClr>
            </a:pPr>
            <a:r>
              <a:rPr lang="en-US" sz="1800" dirty="0">
                <a:solidFill>
                  <a:srgbClr val="000000"/>
                </a:solidFill>
              </a:rPr>
              <a:t>1 patient in DTG + 3TC arm without CVW reported nonadherence and developed M184V at Wk 132 (HIV-1 RNA 61,927 c/mL) and R263R/K at Wk 144 (HIV-1 RNA 135 c/mL), resulting in 1.8-fold change in DTG susceptibility; patient regained virologic suppression after switch to DTG QD + DRV/COBI after Wk 144</a:t>
            </a:r>
            <a:endParaRPr lang="en-US" sz="1800" baseline="30000" dirty="0">
              <a:solidFill>
                <a:srgbClr val="000000"/>
              </a:solidFill>
            </a:endParaRPr>
          </a:p>
        </p:txBody>
      </p:sp>
      <p:grpSp>
        <p:nvGrpSpPr>
          <p:cNvPr id="9" name="Group 7">
            <a:extLst>
              <a:ext uri="{FF2B5EF4-FFF2-40B4-BE49-F238E27FC236}">
                <a16:creationId xmlns:a16="http://schemas.microsoft.com/office/drawing/2014/main" id="{0568A94D-2804-4FB2-8FE4-ED7572EB056B}"/>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9548E967-5681-42CC-ADFF-744FAAD620A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FE30EC7F-4FC7-4752-9819-6D61595DA56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2" name="Text Box 15">
            <a:extLst>
              <a:ext uri="{FF2B5EF4-FFF2-40B4-BE49-F238E27FC236}">
                <a16:creationId xmlns:a16="http://schemas.microsoft.com/office/drawing/2014/main" id="{C993C436-32DA-154D-8450-045876DE327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fr-FR" altLang="en-US" sz="1200" b="0" spc="-10" dirty="0">
                <a:solidFill>
                  <a:schemeClr val="bg2"/>
                </a:solidFill>
                <a:latin typeface="Calibri" panose="020F0502020204030204" pitchFamily="34" charset="0"/>
                <a:cs typeface="+mn-cs"/>
              </a:rPr>
              <a:t>Cahn. HIV </a:t>
            </a:r>
            <a:r>
              <a:rPr lang="en-US" altLang="en-US" sz="1200" b="0" spc="-10" dirty="0">
                <a:solidFill>
                  <a:schemeClr val="bg2"/>
                </a:solidFill>
                <a:latin typeface="Calibri" panose="020F0502020204030204" pitchFamily="34" charset="0"/>
                <a:cs typeface="+mn-cs"/>
              </a:rPr>
              <a:t>Glasgow 2020. Abstr P018.</a:t>
            </a:r>
            <a:endParaRPr lang="en-US" altLang="en-US" sz="1200" b="0" dirty="0">
              <a:solidFill>
                <a:schemeClr val="bg2"/>
              </a:solidFill>
              <a:latin typeface="Calibri" panose="020F0502020204030204" pitchFamily="34" charset="0"/>
              <a:cs typeface="+mn-cs"/>
            </a:endParaRPr>
          </a:p>
        </p:txBody>
      </p:sp>
      <p:graphicFrame>
        <p:nvGraphicFramePr>
          <p:cNvPr id="4" name="Group 155">
            <a:extLst>
              <a:ext uri="{FF2B5EF4-FFF2-40B4-BE49-F238E27FC236}">
                <a16:creationId xmlns:a16="http://schemas.microsoft.com/office/drawing/2014/main" id="{8AA38D69-9335-49D4-8C22-CA2715274C68}"/>
              </a:ext>
            </a:extLst>
          </p:cNvPr>
          <p:cNvGraphicFramePr>
            <a:graphicFrameLocks/>
          </p:cNvGraphicFramePr>
          <p:nvPr/>
        </p:nvGraphicFramePr>
        <p:xfrm>
          <a:off x="731528" y="1610243"/>
          <a:ext cx="10763065" cy="3048432"/>
        </p:xfrm>
        <a:graphic>
          <a:graphicData uri="http://schemas.openxmlformats.org/drawingml/2006/table">
            <a:tbl>
              <a:tblPr/>
              <a:tblGrid>
                <a:gridCol w="5852693">
                  <a:extLst>
                    <a:ext uri="{9D8B030D-6E8A-4147-A177-3AD203B41FA5}">
                      <a16:colId xmlns:a16="http://schemas.microsoft.com/office/drawing/2014/main" val="20000"/>
                    </a:ext>
                  </a:extLst>
                </a:gridCol>
                <a:gridCol w="2305319">
                  <a:extLst>
                    <a:ext uri="{9D8B030D-6E8A-4147-A177-3AD203B41FA5}">
                      <a16:colId xmlns:a16="http://schemas.microsoft.com/office/drawing/2014/main" val="20002"/>
                    </a:ext>
                  </a:extLst>
                </a:gridCol>
                <a:gridCol w="2605053">
                  <a:extLst>
                    <a:ext uri="{9D8B030D-6E8A-4147-A177-3AD203B41FA5}">
                      <a16:colId xmlns:a16="http://schemas.microsoft.com/office/drawing/2014/main" val="2000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Snapshot Outcome, n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DTG + 3TC (n = 716)</a:t>
                      </a:r>
                      <a:endParaRPr lang="en-US" sz="1400" dirty="0"/>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DTG + FTC/TDF (n = 717)</a:t>
                      </a:r>
                      <a:endParaRPr lang="en-US" sz="1400" dirty="0"/>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1629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HIV-1 RNA &lt; 50 copies/mL</a:t>
                      </a:r>
                      <a:endPar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584 (82)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599 (84)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629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HIV-1 RNA ≥ 50 copies/mL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Data in window and HIV-1 RNA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50 copies/mL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Discontinued for lack of efficacy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Discontinued for other reason and HIV-1 RNA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50 copies/mL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chemeClr val="bg2">
                              <a:lumMod val="10000"/>
                            </a:schemeClr>
                          </a:solidFill>
                          <a:effectLst/>
                          <a:uLnTx/>
                          <a:uFillTx/>
                          <a:latin typeface="Calibri" panose="020F0502020204030204" pitchFamily="34" charset="0"/>
                          <a:ea typeface="+mn-ea"/>
                          <a:cs typeface="+mn-cs"/>
                        </a:rPr>
                        <a:t>Change in ART</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(&lt;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(&lt; 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(&lt;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(&lt;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(&lt; 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62961">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 virologic data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Discontinued study due to AE or death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Discontinued study for other reasons*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On study but missing data in window</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109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78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(&lt; 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97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(&lt; 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31680035"/>
                  </a:ext>
                </a:extLst>
              </a:tr>
            </a:tbl>
          </a:graphicData>
        </a:graphic>
      </p:graphicFrame>
      <p:sp>
        <p:nvSpPr>
          <p:cNvPr id="5" name="Rectangle 4">
            <a:extLst>
              <a:ext uri="{FF2B5EF4-FFF2-40B4-BE49-F238E27FC236}">
                <a16:creationId xmlns:a16="http://schemas.microsoft.com/office/drawing/2014/main" id="{9891DCC9-B286-4F95-B52C-30F43B07D44D}"/>
              </a:ext>
            </a:extLst>
          </p:cNvPr>
          <p:cNvSpPr/>
          <p:nvPr/>
        </p:nvSpPr>
        <p:spPr>
          <a:xfrm>
            <a:off x="638634" y="4609728"/>
            <a:ext cx="10877528" cy="307777"/>
          </a:xfrm>
          <a:prstGeom prst="rect">
            <a:avLst/>
          </a:prstGeom>
        </p:spPr>
        <p:txBody>
          <a:bodyPr wrap="square">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*Included protocol deviation, loss to follow-up, physician decision, withdrawal by patient, and lack of efficacy.</a:t>
            </a:r>
          </a:p>
        </p:txBody>
      </p:sp>
    </p:spTree>
    <p:extLst>
      <p:ext uri="{BB962C8B-B14F-4D97-AF65-F5344CB8AC3E}">
        <p14:creationId xmlns:p14="http://schemas.microsoft.com/office/powerpoint/2010/main" val="964853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GEMINI-1 and -2: Wk 144 Safety, Weight Gain, and Virologic Response </a:t>
            </a:r>
            <a:r>
              <a:rPr lang="en-US" altLang="en-US" dirty="0"/>
              <a:t>by Baseline Disease Parameters</a:t>
            </a:r>
            <a:endParaRPr lang="en-US" dirty="0"/>
          </a:p>
        </p:txBody>
      </p:sp>
      <p:sp>
        <p:nvSpPr>
          <p:cNvPr id="3" name="Content Placeholder 2">
            <a:extLst>
              <a:ext uri="{FF2B5EF4-FFF2-40B4-BE49-F238E27FC236}">
                <a16:creationId xmlns:a16="http://schemas.microsoft.com/office/drawing/2014/main" id="{A3802698-66B1-414B-AFEB-EFA40E523F93}"/>
              </a:ext>
            </a:extLst>
          </p:cNvPr>
          <p:cNvSpPr>
            <a:spLocks noGrp="1"/>
          </p:cNvSpPr>
          <p:nvPr>
            <p:ph idx="1"/>
          </p:nvPr>
        </p:nvSpPr>
        <p:spPr>
          <a:xfrm>
            <a:off x="604675" y="1513047"/>
            <a:ext cx="10877529" cy="1865693"/>
          </a:xfrm>
        </p:spPr>
        <p:txBody>
          <a:bodyPr/>
          <a:lstStyle/>
          <a:p>
            <a:r>
              <a:rPr lang="en-US" sz="2400" dirty="0"/>
              <a:t>Significantly lower risk of drug-related AEs with DTG + 3TC vs DTG + FTC/TDF</a:t>
            </a:r>
          </a:p>
          <a:p>
            <a:pPr lvl="1"/>
            <a:r>
              <a:rPr lang="en-US" sz="2200" dirty="0"/>
              <a:t>20% vs 27%; relative risk: 0.76 (95% CI: 0.63-0.92)</a:t>
            </a:r>
          </a:p>
          <a:p>
            <a:r>
              <a:rPr lang="en-US" sz="2400" dirty="0"/>
              <a:t>More mean weight gain with DTG + 3TC vs DTG + FTC/TDF from baseline to </a:t>
            </a:r>
            <a:br>
              <a:rPr lang="en-US" sz="2400" dirty="0"/>
            </a:br>
            <a:r>
              <a:rPr lang="en-US" sz="2400" dirty="0"/>
              <a:t>Wk 144: 3.7 kg vs 2.4 kg</a:t>
            </a:r>
          </a:p>
          <a:p>
            <a:endParaRPr lang="en-US" dirty="0"/>
          </a:p>
        </p:txBody>
      </p:sp>
      <p:grpSp>
        <p:nvGrpSpPr>
          <p:cNvPr id="9" name="Group 7">
            <a:extLst>
              <a:ext uri="{FF2B5EF4-FFF2-40B4-BE49-F238E27FC236}">
                <a16:creationId xmlns:a16="http://schemas.microsoft.com/office/drawing/2014/main" id="{0568A94D-2804-4FB2-8FE4-ED7572EB056B}"/>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9548E967-5681-42CC-ADFF-744FAAD620A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FE30EC7F-4FC7-4752-9819-6D61595DA56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2" name="Text Box 15">
            <a:extLst>
              <a:ext uri="{FF2B5EF4-FFF2-40B4-BE49-F238E27FC236}">
                <a16:creationId xmlns:a16="http://schemas.microsoft.com/office/drawing/2014/main" id="{C993C436-32DA-154D-8450-045876DE327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fr-FR" altLang="en-US" sz="1200" b="0" spc="-10" dirty="0">
                <a:solidFill>
                  <a:schemeClr val="bg2"/>
                </a:solidFill>
                <a:latin typeface="Calibri" panose="020F0502020204030204" pitchFamily="34" charset="0"/>
                <a:cs typeface="+mn-cs"/>
              </a:rPr>
              <a:t>Cahn. HIV </a:t>
            </a:r>
            <a:r>
              <a:rPr lang="en-US" altLang="en-US" sz="1200" b="0" spc="-10" dirty="0">
                <a:solidFill>
                  <a:schemeClr val="bg2"/>
                </a:solidFill>
                <a:latin typeface="Calibri" panose="020F0502020204030204" pitchFamily="34" charset="0"/>
                <a:cs typeface="+mn-cs"/>
              </a:rPr>
              <a:t>Glasgow 2020. Abstr P018.</a:t>
            </a:r>
            <a:endParaRPr lang="en-US" altLang="en-US" sz="1200" b="0" dirty="0">
              <a:solidFill>
                <a:schemeClr val="bg2"/>
              </a:solidFill>
              <a:latin typeface="Calibri" panose="020F0502020204030204" pitchFamily="34" charset="0"/>
              <a:cs typeface="+mn-cs"/>
            </a:endParaRPr>
          </a:p>
        </p:txBody>
      </p:sp>
      <p:graphicFrame>
        <p:nvGraphicFramePr>
          <p:cNvPr id="4" name="Group 155">
            <a:extLst>
              <a:ext uri="{FF2B5EF4-FFF2-40B4-BE49-F238E27FC236}">
                <a16:creationId xmlns:a16="http://schemas.microsoft.com/office/drawing/2014/main" id="{928685A7-E9FA-409B-B8C3-DE81B883BF52}"/>
              </a:ext>
            </a:extLst>
          </p:cNvPr>
          <p:cNvGraphicFramePr>
            <a:graphicFrameLocks/>
          </p:cNvGraphicFramePr>
          <p:nvPr>
            <p:extLst>
              <p:ext uri="{D42A27DB-BD31-4B8C-83A1-F6EECF244321}">
                <p14:modId xmlns:p14="http://schemas.microsoft.com/office/powerpoint/2010/main" val="1067702073"/>
              </p:ext>
            </p:extLst>
          </p:nvPr>
        </p:nvGraphicFramePr>
        <p:xfrm>
          <a:off x="719138" y="3545457"/>
          <a:ext cx="10763065" cy="2347716"/>
        </p:xfrm>
        <a:graphic>
          <a:graphicData uri="http://schemas.openxmlformats.org/drawingml/2006/table">
            <a:tbl>
              <a:tblPr/>
              <a:tblGrid>
                <a:gridCol w="5852693">
                  <a:extLst>
                    <a:ext uri="{9D8B030D-6E8A-4147-A177-3AD203B41FA5}">
                      <a16:colId xmlns:a16="http://schemas.microsoft.com/office/drawing/2014/main" val="20000"/>
                    </a:ext>
                  </a:extLst>
                </a:gridCol>
                <a:gridCol w="2305319">
                  <a:extLst>
                    <a:ext uri="{9D8B030D-6E8A-4147-A177-3AD203B41FA5}">
                      <a16:colId xmlns:a16="http://schemas.microsoft.com/office/drawing/2014/main" val="20002"/>
                    </a:ext>
                  </a:extLst>
                </a:gridCol>
                <a:gridCol w="2605053">
                  <a:extLst>
                    <a:ext uri="{9D8B030D-6E8A-4147-A177-3AD203B41FA5}">
                      <a16:colId xmlns:a16="http://schemas.microsoft.com/office/drawing/2014/main" val="20003"/>
                    </a:ext>
                  </a:extLst>
                </a:gridCol>
              </a:tblGrid>
              <a:tr h="1535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HIV-1 RNA &lt; 50 c/mL at Wk 144 by Subgroup, % (n/N)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DTG + 3TC</a:t>
                      </a:r>
                      <a:endParaRPr lang="en-US" sz="1400" dirty="0"/>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DTG + FTC/TDF</a:t>
                      </a:r>
                      <a:endParaRPr lang="en-US" sz="1400" dirty="0"/>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1535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Baseline HIV-1 RNA level, copies/mL</a:t>
                      </a:r>
                      <a:endPar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extLst>
                  <a:ext uri="{0D108BD9-81ED-4DB2-BD59-A6C34878D82A}">
                    <a16:rowId xmlns:a16="http://schemas.microsoft.com/office/drawing/2014/main" val="10001"/>
                  </a:ext>
                </a:extLst>
              </a:tr>
              <a:tr h="15352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100,000</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 (469/576)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 (471/564)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extLst>
                  <a:ext uri="{0D108BD9-81ED-4DB2-BD59-A6C34878D82A}">
                    <a16:rowId xmlns:a16="http://schemas.microsoft.com/office/drawing/2014/main" val="10002"/>
                  </a:ext>
                </a:extLst>
              </a:tr>
              <a:tr h="15352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&gt; 100,000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 (115/140)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 (128/153)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extLst>
                  <a:ext uri="{0D108BD9-81ED-4DB2-BD59-A6C34878D82A}">
                    <a16:rowId xmlns:a16="http://schemas.microsoft.com/office/drawing/2014/main" val="758827435"/>
                  </a:ext>
                </a:extLst>
              </a:tr>
              <a:tr h="153524">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Baseline CD4+ cell count, cells/mm</a:t>
                      </a:r>
                      <a:r>
                        <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rPr>
                        <a:t>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31680035"/>
                  </a:ext>
                </a:extLst>
              </a:tr>
              <a:tr h="15352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&gt; 200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83 (542/653)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 (557/662)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10447105"/>
                  </a:ext>
                </a:extLst>
              </a:tr>
              <a:tr h="15352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200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 (42/63)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 (42/55)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18293449"/>
                  </a:ext>
                </a:extLst>
              </a:tr>
            </a:tbl>
          </a:graphicData>
        </a:graphic>
      </p:graphicFrame>
    </p:spTree>
    <p:extLst>
      <p:ext uri="{BB962C8B-B14F-4D97-AF65-F5344CB8AC3E}">
        <p14:creationId xmlns:p14="http://schemas.microsoft.com/office/powerpoint/2010/main" val="7995669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EE12D-1EAF-DA48-9318-1DE8D52F455D}"/>
              </a:ext>
            </a:extLst>
          </p:cNvPr>
          <p:cNvSpPr>
            <a:spLocks noGrp="1"/>
          </p:cNvSpPr>
          <p:nvPr>
            <p:ph type="title"/>
          </p:nvPr>
        </p:nvSpPr>
        <p:spPr/>
        <p:txBody>
          <a:bodyPr/>
          <a:lstStyle/>
          <a:p>
            <a:r>
              <a:rPr lang="en-US" dirty="0"/>
              <a:t>GEMINI-1 and -2: Changes in Lipid, Renal, and </a:t>
            </a:r>
            <a:br>
              <a:rPr lang="en-US" dirty="0"/>
            </a:br>
            <a:r>
              <a:rPr lang="en-US" dirty="0"/>
              <a:t>Bone Parameters From Baseline to Wk 144</a:t>
            </a:r>
          </a:p>
        </p:txBody>
      </p:sp>
      <p:sp>
        <p:nvSpPr>
          <p:cNvPr id="8" name="Content Placeholder 7">
            <a:extLst>
              <a:ext uri="{FF2B5EF4-FFF2-40B4-BE49-F238E27FC236}">
                <a16:creationId xmlns:a16="http://schemas.microsoft.com/office/drawing/2014/main" id="{4CF896E4-275C-431A-8EFC-CB0403FC437B}"/>
              </a:ext>
            </a:extLst>
          </p:cNvPr>
          <p:cNvSpPr>
            <a:spLocks noGrp="1"/>
          </p:cNvSpPr>
          <p:nvPr>
            <p:ph sz="half" idx="2"/>
          </p:nvPr>
        </p:nvSpPr>
        <p:spPr>
          <a:xfrm>
            <a:off x="6252634" y="1510730"/>
            <a:ext cx="5229570" cy="3571710"/>
          </a:xfrm>
        </p:spPr>
        <p:txBody>
          <a:bodyPr/>
          <a:lstStyle/>
          <a:p>
            <a:pPr>
              <a:spcAft>
                <a:spcPts val="500"/>
              </a:spcAft>
            </a:pPr>
            <a:endParaRPr lang="en-US" dirty="0"/>
          </a:p>
          <a:p>
            <a:pPr>
              <a:spcAft>
                <a:spcPts val="500"/>
              </a:spcAft>
            </a:pPr>
            <a:endParaRPr lang="en-US" dirty="0"/>
          </a:p>
          <a:p>
            <a:pPr>
              <a:spcAft>
                <a:spcPts val="500"/>
              </a:spcAft>
            </a:pPr>
            <a:endParaRPr lang="en-US" dirty="0"/>
          </a:p>
          <a:p>
            <a:pPr>
              <a:spcAft>
                <a:spcPts val="500"/>
              </a:spcAft>
            </a:pPr>
            <a:endParaRPr lang="en-US" dirty="0"/>
          </a:p>
          <a:p>
            <a:pPr>
              <a:spcAft>
                <a:spcPts val="500"/>
              </a:spcAft>
            </a:pPr>
            <a:endParaRPr lang="en-US" dirty="0"/>
          </a:p>
          <a:p>
            <a:pPr>
              <a:spcAft>
                <a:spcPts val="500"/>
              </a:spcAft>
            </a:pPr>
            <a:endParaRPr lang="en-US" dirty="0"/>
          </a:p>
          <a:p>
            <a:pPr>
              <a:spcAft>
                <a:spcPts val="500"/>
              </a:spcAft>
            </a:pPr>
            <a:endParaRPr lang="en-US" sz="1800" dirty="0">
              <a:effectLst/>
              <a:latin typeface="Calibri" panose="020F0502020204030204" pitchFamily="34" charset="0"/>
              <a:ea typeface="Times New Roman" panose="02020603050405020304" pitchFamily="18" charset="0"/>
            </a:endParaRPr>
          </a:p>
          <a:p>
            <a:pPr>
              <a:spcAft>
                <a:spcPts val="500"/>
              </a:spcAft>
            </a:pPr>
            <a:r>
              <a:rPr lang="en-US" sz="1800" dirty="0">
                <a:ea typeface="Times New Roman" panose="02020603050405020304" pitchFamily="18" charset="0"/>
              </a:rPr>
              <a:t>Take-home message: c</a:t>
            </a:r>
            <a:r>
              <a:rPr lang="en-US" sz="1800" dirty="0">
                <a:effectLst/>
                <a:latin typeface="Calibri" panose="020F0502020204030204" pitchFamily="34" charset="0"/>
                <a:ea typeface="Times New Roman" panose="02020603050405020304" pitchFamily="18" charset="0"/>
              </a:rPr>
              <a:t>holesterol parameters better on TDF-containing regimen but renal and bone parameters worse</a:t>
            </a:r>
            <a:endParaRPr lang="en-US" sz="1800" dirty="0">
              <a:effectLst/>
              <a:latin typeface="Calibri" panose="020F0502020204030204" pitchFamily="34" charset="0"/>
              <a:ea typeface="Calibri" panose="020F0502020204030204" pitchFamily="34" charset="0"/>
            </a:endParaRPr>
          </a:p>
        </p:txBody>
      </p:sp>
      <p:grpSp>
        <p:nvGrpSpPr>
          <p:cNvPr id="5" name="Group 7">
            <a:extLst>
              <a:ext uri="{FF2B5EF4-FFF2-40B4-BE49-F238E27FC236}">
                <a16:creationId xmlns:a16="http://schemas.microsoft.com/office/drawing/2014/main" id="{B82110D8-60D8-9840-B334-363140EF9752}"/>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EAE46A6C-DEC1-6545-A32E-6B0E6B5BA0C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ACF3CF18-E76E-2D40-836F-F76C282E77EB}"/>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1" name="Group 3">
            <a:extLst>
              <a:ext uri="{FF2B5EF4-FFF2-40B4-BE49-F238E27FC236}">
                <a16:creationId xmlns:a16="http://schemas.microsoft.com/office/drawing/2014/main" id="{6D4F068A-EA18-410C-B4EB-88794666C54E}"/>
              </a:ext>
            </a:extLst>
          </p:cNvPr>
          <p:cNvGraphicFramePr>
            <a:graphicFrameLocks/>
          </p:cNvGraphicFramePr>
          <p:nvPr/>
        </p:nvGraphicFramePr>
        <p:xfrm>
          <a:off x="731520" y="1607672"/>
          <a:ext cx="5212080" cy="4328208"/>
        </p:xfrm>
        <a:graphic>
          <a:graphicData uri="http://schemas.openxmlformats.org/drawingml/2006/table">
            <a:tbl>
              <a:tblPr/>
              <a:tblGrid>
                <a:gridCol w="2377440">
                  <a:extLst>
                    <a:ext uri="{9D8B030D-6E8A-4147-A177-3AD203B41FA5}">
                      <a16:colId xmlns:a16="http://schemas.microsoft.com/office/drawing/2014/main" val="20000"/>
                    </a:ext>
                  </a:extLst>
                </a:gridCol>
                <a:gridCol w="1005840">
                  <a:extLst>
                    <a:ext uri="{9D8B030D-6E8A-4147-A177-3AD203B41FA5}">
                      <a16:colId xmlns:a16="http://schemas.microsoft.com/office/drawing/2014/main" val="20001"/>
                    </a:ext>
                  </a:extLst>
                </a:gridCol>
                <a:gridCol w="1005840">
                  <a:extLst>
                    <a:ext uri="{9D8B030D-6E8A-4147-A177-3AD203B41FA5}">
                      <a16:colId xmlns:a16="http://schemas.microsoft.com/office/drawing/2014/main" val="20002"/>
                    </a:ext>
                  </a:extLst>
                </a:gridCol>
                <a:gridCol w="822960">
                  <a:extLst>
                    <a:ext uri="{9D8B030D-6E8A-4147-A177-3AD203B41FA5}">
                      <a16:colId xmlns:a16="http://schemas.microsoft.com/office/drawing/2014/main" val="26713145"/>
                    </a:ext>
                  </a:extLst>
                </a:gridCol>
              </a:tblGrid>
              <a:tr h="2651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Parameter, Change From BL to Wk 144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DTG + 3TC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716)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DTG + FTC/TDF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717)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P </a:t>
                      </a:r>
                      <a:r>
                        <a:rPr kumimoji="0" lang="en-US" sz="1400" b="1" i="0" u="none" strike="noStrike" cap="none" normalizeH="0" baseline="0" dirty="0">
                          <a:ln>
                            <a:noFill/>
                          </a:ln>
                          <a:solidFill>
                            <a:schemeClr val="tx1"/>
                          </a:solidFill>
                          <a:effectLst/>
                          <a:latin typeface="Calibri" panose="020F0502020204030204" pitchFamily="34" charset="0"/>
                        </a:rPr>
                        <a:t>Value</a:t>
                      </a:r>
                      <a:endParaRPr kumimoji="0" lang="en-US" sz="14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1"/>
                  </a:ext>
                </a:extLst>
              </a:tr>
              <a:tr h="1193142">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Lipids, mmol/L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Total cholesterol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HDL-C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LDL-C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Triglycerides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Total cholesterol/HDL-C ratio</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0.180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0.158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-0.237</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-0.377</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 .001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 .001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 .001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.008</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36582772"/>
                  </a:ext>
                </a:extLst>
              </a:tr>
              <a:tr h="8219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Serum bone turnover biomarkers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Serum bone-specific alkaline phosphatase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Serum osteocalcin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Serum procollagen 1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N- terminal propeptide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Serum type 1 collagen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C-telopeptide</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0.06</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 .001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 .001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 .001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 .001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66924832"/>
                  </a:ext>
                </a:extLst>
              </a:tr>
            </a:tbl>
          </a:graphicData>
        </a:graphic>
      </p:graphicFrame>
      <p:sp>
        <p:nvSpPr>
          <p:cNvPr id="13" name="Text Box 15">
            <a:extLst>
              <a:ext uri="{FF2B5EF4-FFF2-40B4-BE49-F238E27FC236}">
                <a16:creationId xmlns:a16="http://schemas.microsoft.com/office/drawing/2014/main" id="{6ED54EAF-85B9-1A49-8911-09DAA527317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fr-FR" altLang="en-US" sz="1200" b="0" spc="-10" dirty="0">
                <a:solidFill>
                  <a:schemeClr val="bg2"/>
                </a:solidFill>
                <a:latin typeface="Calibri" panose="020F0502020204030204" pitchFamily="34" charset="0"/>
                <a:cs typeface="+mn-cs"/>
              </a:rPr>
              <a:t>Cahn. HIV </a:t>
            </a:r>
            <a:r>
              <a:rPr lang="en-US" altLang="en-US" sz="1200" b="0" spc="-10" dirty="0">
                <a:solidFill>
                  <a:schemeClr val="bg2"/>
                </a:solidFill>
                <a:latin typeface="Calibri" panose="020F0502020204030204" pitchFamily="34" charset="0"/>
                <a:cs typeface="+mn-cs"/>
              </a:rPr>
              <a:t>Glasgow 2020. Abstr P018.</a:t>
            </a:r>
            <a:endParaRPr lang="en-US" altLang="en-US" sz="1200" b="0" dirty="0">
              <a:solidFill>
                <a:schemeClr val="bg2"/>
              </a:solidFill>
              <a:latin typeface="Calibri" panose="020F0502020204030204" pitchFamily="34" charset="0"/>
              <a:cs typeface="+mn-cs"/>
            </a:endParaRPr>
          </a:p>
        </p:txBody>
      </p:sp>
      <p:graphicFrame>
        <p:nvGraphicFramePr>
          <p:cNvPr id="3" name="Group 3">
            <a:extLst>
              <a:ext uri="{FF2B5EF4-FFF2-40B4-BE49-F238E27FC236}">
                <a16:creationId xmlns:a16="http://schemas.microsoft.com/office/drawing/2014/main" id="{0167DE87-2FB1-4F20-A392-13AADDDB7E5E}"/>
              </a:ext>
            </a:extLst>
          </p:cNvPr>
          <p:cNvGraphicFramePr>
            <a:graphicFrameLocks/>
          </p:cNvGraphicFramePr>
          <p:nvPr/>
        </p:nvGraphicFramePr>
        <p:xfrm>
          <a:off x="6238489" y="1607672"/>
          <a:ext cx="5486400" cy="3474768"/>
        </p:xfrm>
        <a:graphic>
          <a:graphicData uri="http://schemas.openxmlformats.org/drawingml/2006/table">
            <a:tbl>
              <a:tblPr/>
              <a:tblGrid>
                <a:gridCol w="2651760">
                  <a:extLst>
                    <a:ext uri="{9D8B030D-6E8A-4147-A177-3AD203B41FA5}">
                      <a16:colId xmlns:a16="http://schemas.microsoft.com/office/drawing/2014/main" val="20000"/>
                    </a:ext>
                  </a:extLst>
                </a:gridCol>
                <a:gridCol w="1005840">
                  <a:extLst>
                    <a:ext uri="{9D8B030D-6E8A-4147-A177-3AD203B41FA5}">
                      <a16:colId xmlns:a16="http://schemas.microsoft.com/office/drawing/2014/main" val="20001"/>
                    </a:ext>
                  </a:extLst>
                </a:gridCol>
                <a:gridCol w="1005840">
                  <a:extLst>
                    <a:ext uri="{9D8B030D-6E8A-4147-A177-3AD203B41FA5}">
                      <a16:colId xmlns:a16="http://schemas.microsoft.com/office/drawing/2014/main" val="20002"/>
                    </a:ext>
                  </a:extLst>
                </a:gridCol>
                <a:gridCol w="822960">
                  <a:extLst>
                    <a:ext uri="{9D8B030D-6E8A-4147-A177-3AD203B41FA5}">
                      <a16:colId xmlns:a16="http://schemas.microsoft.com/office/drawing/2014/main" val="26713145"/>
                    </a:ext>
                  </a:extLst>
                </a:gridCol>
              </a:tblGrid>
              <a:tr h="2651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Parameter, Change From BL to Wk 144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DTG + 3TC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716)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DTG + FTC/TDF (n = 717)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P </a:t>
                      </a:r>
                      <a:r>
                        <a:rPr kumimoji="0" lang="en-US" sz="1400" b="1" i="0" u="none" strike="noStrike" cap="none" normalizeH="0" baseline="0" dirty="0">
                          <a:ln>
                            <a:noFill/>
                          </a:ln>
                          <a:solidFill>
                            <a:schemeClr val="tx1"/>
                          </a:solidFill>
                          <a:effectLst/>
                          <a:latin typeface="Calibri" panose="020F0502020204030204" pitchFamily="34" charset="0"/>
                        </a:rPr>
                        <a:t>Value</a:t>
                      </a:r>
                      <a:endParaRPr kumimoji="0" lang="en-US" sz="14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1"/>
                  </a:ext>
                </a:extLst>
              </a:tr>
              <a:tr h="821947">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Plasma/serum renal biomarkers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GFR from cystatin C CKD-EPI, mL/min/1.73 m</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2</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Creatinine, µmol/L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GFR from creatinine adjusted for BSA, mL/min/1.73 m</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2</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-15.8</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-18.7</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 .01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 .001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 .001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extLst>
                  <a:ext uri="{0D108BD9-81ED-4DB2-BD59-A6C34878D82A}">
                    <a16:rowId xmlns:a16="http://schemas.microsoft.com/office/drawing/2014/main" val="2766924832"/>
                  </a:ext>
                </a:extLst>
              </a:tr>
              <a:tr h="8219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Urine renal biomarkers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Protein/creatinine, g/mol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Retinol-binding protein/creatinine, µg/mmol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l-GR" sz="1400" b="0" i="0" u="none" strike="noStrike" cap="none" normalizeH="0" baseline="0" dirty="0">
                          <a:ln>
                            <a:noFill/>
                          </a:ln>
                          <a:solidFill>
                            <a:schemeClr val="bg2">
                              <a:lumMod val="10000"/>
                            </a:schemeClr>
                          </a:solidFill>
                          <a:effectLst/>
                          <a:latin typeface="Calibri" panose="020F0502020204030204" pitchFamily="34" charset="0"/>
                        </a:rPr>
                        <a:t>Β</a:t>
                      </a:r>
                      <a:r>
                        <a:rPr kumimoji="0" lang="en-US" sz="1400" b="0" i="0" u="none" strike="noStrike" cap="none" normalizeH="0" baseline="-25000" dirty="0">
                          <a:ln>
                            <a:noFill/>
                          </a:ln>
                          <a:solidFill>
                            <a:schemeClr val="bg2">
                              <a:lumMod val="10000"/>
                            </a:schemeClr>
                          </a:solidFill>
                          <a:effectLst/>
                          <a:latin typeface="Calibri" panose="020F0502020204030204" pitchFamily="34" charset="0"/>
                        </a:rPr>
                        <a:t>2</a:t>
                      </a:r>
                      <a:r>
                        <a:rPr kumimoji="0" lang="en-US" sz="1400" b="0" i="0" u="none" strike="noStrike" cap="none" normalizeH="0" baseline="0" dirty="0">
                          <a:ln>
                            <a:noFill/>
                          </a:ln>
                          <a:solidFill>
                            <a:schemeClr val="bg2">
                              <a:lumMod val="10000"/>
                            </a:schemeClr>
                          </a:solidFill>
                          <a:effectLst/>
                          <a:latin typeface="Calibri" panose="020F0502020204030204" pitchFamily="34" charset="0"/>
                        </a:rPr>
                        <a:t>-macroglobulin/creatinine, mg/mmol</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-18.7</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50.9</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 .001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 .001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 .001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1976636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TANGO: Viral Suppression Through Wk 96 With Switch to DTG/3TC in Virologically Suppressed Patients</a:t>
            </a:r>
          </a:p>
        </p:txBody>
      </p:sp>
      <p:grpSp>
        <p:nvGrpSpPr>
          <p:cNvPr id="8" name="Group 7">
            <a:extLst>
              <a:ext uri="{FF2B5EF4-FFF2-40B4-BE49-F238E27FC236}">
                <a16:creationId xmlns:a16="http://schemas.microsoft.com/office/drawing/2014/main" id="{8716CC3C-6851-9B4E-83D9-5F07C6C7586D}"/>
              </a:ext>
            </a:extLst>
          </p:cNvPr>
          <p:cNvGrpSpPr>
            <a:grpSpLocks/>
          </p:cNvGrpSpPr>
          <p:nvPr/>
        </p:nvGrpSpPr>
        <p:grpSpPr bwMode="auto">
          <a:xfrm>
            <a:off x="9389569" y="6216652"/>
            <a:ext cx="2488502" cy="447822"/>
            <a:chOff x="9527309" y="3551529"/>
            <a:chExt cx="2488502" cy="448324"/>
          </a:xfrm>
        </p:grpSpPr>
        <p:pic>
          <p:nvPicPr>
            <p:cNvPr id="9" name="Picture 9">
              <a:extLst>
                <a:ext uri="{FF2B5EF4-FFF2-40B4-BE49-F238E27FC236}">
                  <a16:creationId xmlns:a16="http://schemas.microsoft.com/office/drawing/2014/main" id="{FA0F60BB-C160-DB48-947E-DAF46A4EBF9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620FA4B3-6731-F44E-9268-92F6E1DDC52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3AAD6483-2118-2846-BEBB-03A8994E681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fr-FR" altLang="en-US" sz="1200" b="0" spc="-10" dirty="0">
                <a:solidFill>
                  <a:schemeClr val="bg2"/>
                </a:solidFill>
                <a:latin typeface="Calibri" panose="020F0502020204030204" pitchFamily="34" charset="0"/>
                <a:cs typeface="+mn-cs"/>
              </a:rPr>
              <a:t>Van Wyk. HIV </a:t>
            </a:r>
            <a:r>
              <a:rPr lang="en-US" altLang="en-US" sz="1200" b="0" spc="-10" dirty="0">
                <a:solidFill>
                  <a:schemeClr val="bg2"/>
                </a:solidFill>
                <a:latin typeface="Calibri" panose="020F0502020204030204" pitchFamily="34" charset="0"/>
                <a:cs typeface="+mn-cs"/>
              </a:rPr>
              <a:t>Glasgow 2020. Abstr O441.</a:t>
            </a:r>
            <a:endParaRPr lang="en-US" altLang="en-US" sz="1200" b="0" dirty="0">
              <a:solidFill>
                <a:schemeClr val="bg2"/>
              </a:solidFill>
              <a:latin typeface="Calibri" panose="020F0502020204030204" pitchFamily="34" charset="0"/>
              <a:cs typeface="+mn-cs"/>
            </a:endParaRPr>
          </a:p>
        </p:txBody>
      </p:sp>
      <p:sp>
        <p:nvSpPr>
          <p:cNvPr id="13" name="Down Arrow 10">
            <a:extLst>
              <a:ext uri="{FF2B5EF4-FFF2-40B4-BE49-F238E27FC236}">
                <a16:creationId xmlns:a16="http://schemas.microsoft.com/office/drawing/2014/main" id="{879A43A1-1DE3-1243-8E68-6D14D6177701}"/>
              </a:ext>
            </a:extLst>
          </p:cNvPr>
          <p:cNvSpPr/>
          <p:nvPr/>
        </p:nvSpPr>
        <p:spPr>
          <a:xfrm rot="16200000">
            <a:off x="8322067" y="1289003"/>
            <a:ext cx="529398" cy="1554480"/>
          </a:xfrm>
          <a:prstGeom prst="downArrow">
            <a:avLst/>
          </a:prstGeom>
          <a:solidFill>
            <a:schemeClr val="accent3"/>
          </a:solidFill>
          <a:ln w="25400" cap="flat" cmpd="sng" algn="ctr">
            <a:noFill/>
            <a:prstDash val="solid"/>
          </a:ln>
          <a:effectLst/>
        </p:spPr>
        <p:txBody>
          <a:bodyPr anchor="ctr"/>
          <a:lstStyle/>
          <a:p>
            <a:pPr algn="ctr">
              <a:defRPr/>
            </a:pPr>
            <a:endParaRPr lang="en-US" sz="1400" kern="0" dirty="0">
              <a:solidFill>
                <a:schemeClr val="bg1"/>
              </a:solidFill>
              <a:latin typeface="Calibri" panose="020F0502020204030204" pitchFamily="34" charset="0"/>
            </a:endParaRPr>
          </a:p>
        </p:txBody>
      </p:sp>
      <p:sp>
        <p:nvSpPr>
          <p:cNvPr id="14" name="TextBox 26">
            <a:extLst>
              <a:ext uri="{FF2B5EF4-FFF2-40B4-BE49-F238E27FC236}">
                <a16:creationId xmlns:a16="http://schemas.microsoft.com/office/drawing/2014/main" id="{7A475941-415B-F841-A065-D3EC5CDA366B}"/>
              </a:ext>
            </a:extLst>
          </p:cNvPr>
          <p:cNvSpPr txBox="1">
            <a:spLocks noChangeArrowheads="1"/>
          </p:cNvSpPr>
          <p:nvPr/>
        </p:nvSpPr>
        <p:spPr bwMode="auto">
          <a:xfrm>
            <a:off x="7746548" y="1910720"/>
            <a:ext cx="16089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buNone/>
              <a:defRPr/>
            </a:pPr>
            <a:r>
              <a:rPr lang="en-GB" altLang="en-US" sz="1400" b="1" kern="0" dirty="0"/>
              <a:t>TAF-based regimen</a:t>
            </a:r>
            <a:endParaRPr lang="en-US" altLang="en-US" sz="1400" b="1" kern="0" dirty="0"/>
          </a:p>
        </p:txBody>
      </p:sp>
      <p:sp>
        <p:nvSpPr>
          <p:cNvPr id="15" name="Down Arrow 11">
            <a:extLst>
              <a:ext uri="{FF2B5EF4-FFF2-40B4-BE49-F238E27FC236}">
                <a16:creationId xmlns:a16="http://schemas.microsoft.com/office/drawing/2014/main" id="{CAECEC51-2DF6-2343-A31E-7F422D165B65}"/>
              </a:ext>
            </a:extLst>
          </p:cNvPr>
          <p:cNvSpPr/>
          <p:nvPr/>
        </p:nvSpPr>
        <p:spPr>
          <a:xfrm rot="5400000">
            <a:off x="6771160" y="1289010"/>
            <a:ext cx="529400" cy="1554480"/>
          </a:xfrm>
          <a:prstGeom prst="downArrow">
            <a:avLst/>
          </a:prstGeom>
          <a:solidFill>
            <a:schemeClr val="accent1"/>
          </a:solidFill>
          <a:ln w="25400" cap="flat" cmpd="sng" algn="ctr">
            <a:noFill/>
            <a:prstDash val="solid"/>
          </a:ln>
          <a:effectLst/>
        </p:spPr>
        <p:txBody>
          <a:bodyPr anchor="ctr"/>
          <a:lstStyle/>
          <a:p>
            <a:pPr algn="ctr">
              <a:defRPr/>
            </a:pPr>
            <a:endParaRPr lang="en-US" sz="1400" kern="0" dirty="0">
              <a:solidFill>
                <a:schemeClr val="bg1"/>
              </a:solidFill>
              <a:latin typeface="Calibri" panose="020F0502020204030204" pitchFamily="34" charset="0"/>
            </a:endParaRPr>
          </a:p>
        </p:txBody>
      </p:sp>
      <p:sp>
        <p:nvSpPr>
          <p:cNvPr id="16" name="TextBox 24">
            <a:extLst>
              <a:ext uri="{FF2B5EF4-FFF2-40B4-BE49-F238E27FC236}">
                <a16:creationId xmlns:a16="http://schemas.microsoft.com/office/drawing/2014/main" id="{BFFBF844-8C6C-954B-BAC1-AB4C0294E9F3}"/>
              </a:ext>
            </a:extLst>
          </p:cNvPr>
          <p:cNvSpPr txBox="1">
            <a:spLocks noChangeArrowheads="1"/>
          </p:cNvSpPr>
          <p:nvPr/>
        </p:nvSpPr>
        <p:spPr bwMode="auto">
          <a:xfrm>
            <a:off x="6452877" y="1912873"/>
            <a:ext cx="1428955" cy="307777"/>
          </a:xfrm>
          <a:prstGeom prst="rect">
            <a:avLst/>
          </a:prstGeom>
          <a:noFill/>
          <a:ln>
            <a:noFill/>
          </a:ln>
          <a:effectLst>
            <a:glow rad="127000">
              <a:schemeClr val="bg1"/>
            </a:glow>
            <a:outerShdw blurRad="1193800" dist="50800" dir="5400000" algn="ctr" rotWithShape="0">
              <a:schemeClr val="bg1">
                <a:alpha val="0"/>
              </a:schemeClr>
            </a:outerShdw>
            <a:reflection stA="0" endPos="76000" dir="5400000" sy="-100000" algn="bl" rotWithShape="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spcAft>
                <a:spcPts val="0"/>
              </a:spcAft>
            </a:pPr>
            <a:r>
              <a:rPr lang="en-US" sz="1400" b="1" dirty="0"/>
              <a:t>DTG/3TC</a:t>
            </a:r>
          </a:p>
        </p:txBody>
      </p:sp>
      <p:sp>
        <p:nvSpPr>
          <p:cNvPr id="18" name="Content Placeholder 1">
            <a:extLst>
              <a:ext uri="{FF2B5EF4-FFF2-40B4-BE49-F238E27FC236}">
                <a16:creationId xmlns:a16="http://schemas.microsoft.com/office/drawing/2014/main" id="{7CD45278-0721-3445-B579-A383AC383D98}"/>
              </a:ext>
            </a:extLst>
          </p:cNvPr>
          <p:cNvSpPr txBox="1">
            <a:spLocks/>
          </p:cNvSpPr>
          <p:nvPr/>
        </p:nvSpPr>
        <p:spPr>
          <a:xfrm>
            <a:off x="6537059" y="3757973"/>
            <a:ext cx="2540163" cy="249139"/>
          </a:xfrm>
          <a:prstGeom prst="rect">
            <a:avLst/>
          </a:prstGeom>
        </p:spPr>
        <p:txBody>
          <a:bodyPr/>
          <a:lstStyle>
            <a:lvl1pPr marL="190500" indent="-190500" algn="l" rtl="0" eaLnBrk="0" fontAlgn="base" hangingPunct="0">
              <a:spcBef>
                <a:spcPct val="0"/>
              </a:spcBef>
              <a:spcAft>
                <a:spcPts val="500"/>
              </a:spcAft>
              <a:buClr>
                <a:srgbClr val="E31836"/>
              </a:buClr>
              <a:buSzPct val="115000"/>
              <a:buFont typeface="Arial" charset="0"/>
              <a:buChar char="•"/>
              <a:defRPr sz="2200">
                <a:solidFill>
                  <a:schemeClr val="tx1"/>
                </a:solidFill>
                <a:latin typeface="Arial" panose="020B0604020202020204" pitchFamily="34" charset="0"/>
                <a:ea typeface="+mn-ea"/>
                <a:cs typeface="Arial" panose="020B0604020202020204" pitchFamily="34" charset="0"/>
              </a:defRPr>
            </a:lvl1pPr>
            <a:lvl2pPr marL="473075" indent="-257175" algn="l" rtl="0" eaLnBrk="0" fontAlgn="base" hangingPunct="0">
              <a:spcBef>
                <a:spcPct val="0"/>
              </a:spcBef>
              <a:spcAft>
                <a:spcPts val="300"/>
              </a:spcAft>
              <a:buClr>
                <a:srgbClr val="E31836"/>
              </a:buClr>
              <a:buSzPct val="115000"/>
              <a:buFont typeface="Arial" charset="0"/>
              <a:buChar char="–"/>
              <a:defRPr sz="2000">
                <a:solidFill>
                  <a:schemeClr val="tx1"/>
                </a:solidFill>
                <a:latin typeface="Arial" panose="020B0604020202020204" pitchFamily="34" charset="0"/>
                <a:cs typeface="Arial" panose="020B0604020202020204" pitchFamily="34" charset="0"/>
              </a:defRPr>
            </a:lvl2pPr>
            <a:lvl3pPr marL="639763" indent="-158750" algn="l" rtl="0" eaLnBrk="0" fontAlgn="base" hangingPunct="0">
              <a:spcBef>
                <a:spcPct val="0"/>
              </a:spcBef>
              <a:spcAft>
                <a:spcPts val="300"/>
              </a:spcAft>
              <a:buClr>
                <a:srgbClr val="E31836"/>
              </a:buClr>
              <a:buSzPct val="115000"/>
              <a:buFont typeface="Arial" charset="0"/>
              <a:buChar char="•"/>
              <a:defRPr lang="en-US" dirty="0">
                <a:solidFill>
                  <a:schemeClr val="tx1"/>
                </a:solidFill>
                <a:latin typeface="Arial" panose="020B0604020202020204" pitchFamily="34" charset="0"/>
                <a:cs typeface="Arial" panose="020B0604020202020204" pitchFamily="34" charset="0"/>
              </a:defRPr>
            </a:lvl3pPr>
            <a:lvl4pPr marL="798513" indent="-142875" algn="l" rtl="0" eaLnBrk="0" fontAlgn="base" hangingPunct="0">
              <a:spcBef>
                <a:spcPct val="0"/>
              </a:spcBef>
              <a:spcAft>
                <a:spcPts val="300"/>
              </a:spcAft>
              <a:buClr>
                <a:srgbClr val="E31836"/>
              </a:buClr>
              <a:buSzPct val="115000"/>
              <a:buFont typeface="Arial" charset="0"/>
              <a:buChar char="-"/>
              <a:defRPr lang="en-US" sz="1600" dirty="0">
                <a:solidFill>
                  <a:schemeClr val="tx1"/>
                </a:solidFill>
                <a:latin typeface="Arial" panose="020B0604020202020204" pitchFamily="34" charset="0"/>
                <a:cs typeface="Arial" panose="020B0604020202020204" pitchFamily="34" charset="0"/>
              </a:defRPr>
            </a:lvl4pPr>
            <a:lvl5pPr marL="922338" indent="-114300" algn="l" defTabSz="923925" rtl="0" eaLnBrk="0" fontAlgn="base" hangingPunct="0">
              <a:spcBef>
                <a:spcPct val="0"/>
              </a:spcBef>
              <a:spcAft>
                <a:spcPts val="300"/>
              </a:spcAft>
              <a:buClr>
                <a:srgbClr val="E31836"/>
              </a:buClr>
              <a:buSzPct val="115000"/>
              <a:buFont typeface="Arial" charset="0"/>
              <a:buChar char="•"/>
              <a:defRPr lang="en-GB" sz="1400" dirty="0">
                <a:solidFill>
                  <a:schemeClr val="tx1"/>
                </a:solidFill>
                <a:latin typeface="Arial" panose="020B0604020202020204" pitchFamily="34" charset="0"/>
                <a:cs typeface="Arial" panose="020B0604020202020204" pitchFamily="34" charset="0"/>
              </a:defRPr>
            </a:lvl5pPr>
            <a:lvl6pPr marL="668338" indent="0" algn="l" rtl="0" eaLnBrk="1" fontAlgn="base" hangingPunct="1">
              <a:spcBef>
                <a:spcPct val="20000"/>
              </a:spcBef>
              <a:spcAft>
                <a:spcPct val="0"/>
              </a:spcAft>
              <a:buClr>
                <a:srgbClr val="B61229"/>
              </a:buClr>
              <a:buSzPct val="115000"/>
              <a:buFont typeface="Arial" charset="0"/>
              <a:buNone/>
              <a:defRPr sz="1000">
                <a:solidFill>
                  <a:schemeClr val="bg2"/>
                </a:solidFill>
                <a:latin typeface="+mn-lt"/>
                <a:cs typeface="+mn-cs"/>
              </a:defRPr>
            </a:lvl6pPr>
            <a:lvl7pPr marL="1447800" indent="-188913" algn="l" rtl="0" eaLnBrk="1" fontAlgn="base" hangingPunct="1">
              <a:spcBef>
                <a:spcPct val="20000"/>
              </a:spcBef>
              <a:spcAft>
                <a:spcPct val="0"/>
              </a:spcAft>
              <a:buClr>
                <a:srgbClr val="B61229"/>
              </a:buClr>
              <a:buSzPct val="115000"/>
              <a:buFont typeface="Arial" charset="0"/>
              <a:buChar char="•"/>
              <a:defRPr sz="1000">
                <a:solidFill>
                  <a:schemeClr val="bg2"/>
                </a:solidFill>
                <a:latin typeface="+mn-lt"/>
                <a:cs typeface="+mn-cs"/>
              </a:defRPr>
            </a:lvl7pPr>
            <a:lvl8pPr marL="1905000" indent="-188913" algn="l" rtl="0" eaLnBrk="1" fontAlgn="base" hangingPunct="1">
              <a:spcBef>
                <a:spcPct val="20000"/>
              </a:spcBef>
              <a:spcAft>
                <a:spcPct val="0"/>
              </a:spcAft>
              <a:buClr>
                <a:srgbClr val="B61229"/>
              </a:buClr>
              <a:buSzPct val="115000"/>
              <a:buFont typeface="Arial" charset="0"/>
              <a:buChar char="•"/>
              <a:defRPr sz="1000">
                <a:solidFill>
                  <a:schemeClr val="bg2"/>
                </a:solidFill>
                <a:latin typeface="+mn-lt"/>
                <a:cs typeface="+mn-cs"/>
              </a:defRPr>
            </a:lvl8pPr>
            <a:lvl9pPr marL="2362200" indent="-188913" algn="l" rtl="0" eaLnBrk="1" fontAlgn="base" hangingPunct="1">
              <a:spcBef>
                <a:spcPct val="20000"/>
              </a:spcBef>
              <a:spcAft>
                <a:spcPct val="0"/>
              </a:spcAft>
              <a:buClr>
                <a:srgbClr val="B61229"/>
              </a:buClr>
              <a:buSzPct val="115000"/>
              <a:buFont typeface="Arial" charset="0"/>
              <a:buChar char="•"/>
              <a:defRPr sz="1000">
                <a:solidFill>
                  <a:schemeClr val="bg2"/>
                </a:solidFill>
                <a:latin typeface="+mn-lt"/>
                <a:cs typeface="+mn-cs"/>
              </a:defRPr>
            </a:lvl9pPr>
          </a:lstStyle>
          <a:p>
            <a:pPr marL="0" indent="0" algn="ctr">
              <a:buClr>
                <a:srgbClr val="C00000"/>
              </a:buClr>
              <a:buNone/>
            </a:pPr>
            <a:r>
              <a:rPr lang="en-US" sz="1600" b="1" kern="0" dirty="0">
                <a:solidFill>
                  <a:schemeClr val="bg1"/>
                </a:solidFill>
                <a:latin typeface="Calibri" panose="020F0502020204030204" pitchFamily="34" charset="0"/>
              </a:rPr>
              <a:t>ITT-E Difference (%)</a:t>
            </a:r>
          </a:p>
        </p:txBody>
      </p:sp>
      <p:sp>
        <p:nvSpPr>
          <p:cNvPr id="19" name="TextBox 18">
            <a:extLst>
              <a:ext uri="{FF2B5EF4-FFF2-40B4-BE49-F238E27FC236}">
                <a16:creationId xmlns:a16="http://schemas.microsoft.com/office/drawing/2014/main" id="{85209D8D-60CC-4642-88EF-AC9847C64AB9}"/>
              </a:ext>
            </a:extLst>
          </p:cNvPr>
          <p:cNvSpPr txBox="1"/>
          <p:nvPr/>
        </p:nvSpPr>
        <p:spPr>
          <a:xfrm>
            <a:off x="7289024" y="2949271"/>
            <a:ext cx="383671" cy="215444"/>
          </a:xfrm>
          <a:prstGeom prst="rect">
            <a:avLst/>
          </a:prstGeom>
          <a:noFill/>
        </p:spPr>
        <p:txBody>
          <a:bodyPr wrap="square" lIns="0" tIns="0" rIns="0" bIns="0" rtlCol="0">
            <a:spAutoFit/>
          </a:bodyPr>
          <a:lstStyle/>
          <a:p>
            <a:pPr algn="ctr">
              <a:buNone/>
            </a:pPr>
            <a:r>
              <a:rPr lang="en-US" sz="1400" dirty="0">
                <a:solidFill>
                  <a:schemeClr val="bg1"/>
                </a:solidFill>
                <a:latin typeface="Calibri" panose="020F0502020204030204" pitchFamily="34" charset="0"/>
              </a:rPr>
              <a:t>-2.0</a:t>
            </a:r>
          </a:p>
        </p:txBody>
      </p:sp>
      <p:sp>
        <p:nvSpPr>
          <p:cNvPr id="20" name="TextBox 19">
            <a:extLst>
              <a:ext uri="{FF2B5EF4-FFF2-40B4-BE49-F238E27FC236}">
                <a16:creationId xmlns:a16="http://schemas.microsoft.com/office/drawing/2014/main" id="{7F6A3990-A108-9148-B99D-D875949FE4FC}"/>
              </a:ext>
            </a:extLst>
          </p:cNvPr>
          <p:cNvSpPr txBox="1"/>
          <p:nvPr/>
        </p:nvSpPr>
        <p:spPr>
          <a:xfrm>
            <a:off x="7778467" y="2949271"/>
            <a:ext cx="383671" cy="215444"/>
          </a:xfrm>
          <a:prstGeom prst="rect">
            <a:avLst/>
          </a:prstGeom>
          <a:noFill/>
        </p:spPr>
        <p:txBody>
          <a:bodyPr wrap="square" lIns="0" tIns="0" rIns="0" bIns="0" rtlCol="0">
            <a:spAutoFit/>
          </a:bodyPr>
          <a:lstStyle/>
          <a:p>
            <a:pPr algn="ctr">
              <a:buNone/>
            </a:pPr>
            <a:r>
              <a:rPr lang="en-US" sz="1400" dirty="0">
                <a:solidFill>
                  <a:schemeClr val="bg1"/>
                </a:solidFill>
                <a:latin typeface="Calibri" panose="020F0502020204030204" pitchFamily="34" charset="0"/>
              </a:rPr>
              <a:t>0.4</a:t>
            </a:r>
            <a:endParaRPr lang="en-US" sz="1050" dirty="0">
              <a:solidFill>
                <a:schemeClr val="bg1"/>
              </a:solidFill>
              <a:latin typeface="Calibri" panose="020F0502020204030204" pitchFamily="34" charset="0"/>
            </a:endParaRPr>
          </a:p>
        </p:txBody>
      </p:sp>
      <p:cxnSp>
        <p:nvCxnSpPr>
          <p:cNvPr id="23" name="Straight Connector 22">
            <a:extLst>
              <a:ext uri="{FF2B5EF4-FFF2-40B4-BE49-F238E27FC236}">
                <a16:creationId xmlns:a16="http://schemas.microsoft.com/office/drawing/2014/main" id="{937E4BE4-B5A8-1B45-9E4B-F09885ABCB8A}"/>
              </a:ext>
            </a:extLst>
          </p:cNvPr>
          <p:cNvCxnSpPr>
            <a:cxnSpLocks/>
          </p:cNvCxnSpPr>
          <p:nvPr/>
        </p:nvCxnSpPr>
        <p:spPr>
          <a:xfrm>
            <a:off x="8365474" y="2199979"/>
            <a:ext cx="0" cy="1334277"/>
          </a:xfrm>
          <a:prstGeom prst="line">
            <a:avLst/>
          </a:prstGeom>
          <a:noFill/>
          <a:ln w="19050" cap="flat" cmpd="sng" algn="ctr">
            <a:solidFill>
              <a:srgbClr val="002F5F"/>
            </a:solidFill>
            <a:prstDash val="sysDash"/>
          </a:ln>
          <a:effectLst/>
        </p:spPr>
      </p:cxnSp>
      <p:sp>
        <p:nvSpPr>
          <p:cNvPr id="32" name="Content Placeholder 1">
            <a:extLst>
              <a:ext uri="{FF2B5EF4-FFF2-40B4-BE49-F238E27FC236}">
                <a16:creationId xmlns:a16="http://schemas.microsoft.com/office/drawing/2014/main" id="{306BB421-0C14-5F45-8A9A-6ABD2470C7C4}"/>
              </a:ext>
            </a:extLst>
          </p:cNvPr>
          <p:cNvSpPr txBox="1">
            <a:spLocks/>
          </p:cNvSpPr>
          <p:nvPr/>
        </p:nvSpPr>
        <p:spPr>
          <a:xfrm>
            <a:off x="6514195" y="6028166"/>
            <a:ext cx="2540162" cy="221939"/>
          </a:xfrm>
          <a:prstGeom prst="rect">
            <a:avLst/>
          </a:prstGeom>
        </p:spPr>
        <p:txBody>
          <a:bodyPr/>
          <a:lstStyle>
            <a:lvl1pPr marL="190500" indent="-190500" algn="l" rtl="0" eaLnBrk="0" fontAlgn="base" hangingPunct="0">
              <a:spcBef>
                <a:spcPct val="0"/>
              </a:spcBef>
              <a:spcAft>
                <a:spcPts val="500"/>
              </a:spcAft>
              <a:buClr>
                <a:srgbClr val="E31836"/>
              </a:buClr>
              <a:buSzPct val="115000"/>
              <a:buFont typeface="Arial" charset="0"/>
              <a:buChar char="•"/>
              <a:defRPr sz="2200">
                <a:solidFill>
                  <a:schemeClr val="tx1"/>
                </a:solidFill>
                <a:latin typeface="Arial" panose="020B0604020202020204" pitchFamily="34" charset="0"/>
                <a:ea typeface="+mn-ea"/>
                <a:cs typeface="Arial" panose="020B0604020202020204" pitchFamily="34" charset="0"/>
              </a:defRPr>
            </a:lvl1pPr>
            <a:lvl2pPr marL="473075" indent="-257175" algn="l" rtl="0" eaLnBrk="0" fontAlgn="base" hangingPunct="0">
              <a:spcBef>
                <a:spcPct val="0"/>
              </a:spcBef>
              <a:spcAft>
                <a:spcPts val="300"/>
              </a:spcAft>
              <a:buClr>
                <a:srgbClr val="E31836"/>
              </a:buClr>
              <a:buSzPct val="115000"/>
              <a:buFont typeface="Arial" charset="0"/>
              <a:buChar char="–"/>
              <a:defRPr sz="2000">
                <a:solidFill>
                  <a:schemeClr val="tx1"/>
                </a:solidFill>
                <a:latin typeface="Arial" panose="020B0604020202020204" pitchFamily="34" charset="0"/>
                <a:cs typeface="Arial" panose="020B0604020202020204" pitchFamily="34" charset="0"/>
              </a:defRPr>
            </a:lvl2pPr>
            <a:lvl3pPr marL="639763" indent="-158750" algn="l" rtl="0" eaLnBrk="0" fontAlgn="base" hangingPunct="0">
              <a:spcBef>
                <a:spcPct val="0"/>
              </a:spcBef>
              <a:spcAft>
                <a:spcPts val="300"/>
              </a:spcAft>
              <a:buClr>
                <a:srgbClr val="E31836"/>
              </a:buClr>
              <a:buSzPct val="115000"/>
              <a:buFont typeface="Arial" charset="0"/>
              <a:buChar char="•"/>
              <a:defRPr lang="en-US" dirty="0">
                <a:solidFill>
                  <a:schemeClr val="tx1"/>
                </a:solidFill>
                <a:latin typeface="Arial" panose="020B0604020202020204" pitchFamily="34" charset="0"/>
                <a:cs typeface="Arial" panose="020B0604020202020204" pitchFamily="34" charset="0"/>
              </a:defRPr>
            </a:lvl3pPr>
            <a:lvl4pPr marL="798513" indent="-142875" algn="l" rtl="0" eaLnBrk="0" fontAlgn="base" hangingPunct="0">
              <a:spcBef>
                <a:spcPct val="0"/>
              </a:spcBef>
              <a:spcAft>
                <a:spcPts val="300"/>
              </a:spcAft>
              <a:buClr>
                <a:srgbClr val="E31836"/>
              </a:buClr>
              <a:buSzPct val="115000"/>
              <a:buFont typeface="Arial" charset="0"/>
              <a:buChar char="-"/>
              <a:defRPr lang="en-US" sz="1600" dirty="0">
                <a:solidFill>
                  <a:schemeClr val="tx1"/>
                </a:solidFill>
                <a:latin typeface="Arial" panose="020B0604020202020204" pitchFamily="34" charset="0"/>
                <a:cs typeface="Arial" panose="020B0604020202020204" pitchFamily="34" charset="0"/>
              </a:defRPr>
            </a:lvl4pPr>
            <a:lvl5pPr marL="922338" indent="-114300" algn="l" defTabSz="923925" rtl="0" eaLnBrk="0" fontAlgn="base" hangingPunct="0">
              <a:spcBef>
                <a:spcPct val="0"/>
              </a:spcBef>
              <a:spcAft>
                <a:spcPts val="300"/>
              </a:spcAft>
              <a:buClr>
                <a:srgbClr val="E31836"/>
              </a:buClr>
              <a:buSzPct val="115000"/>
              <a:buFont typeface="Arial" charset="0"/>
              <a:buChar char="•"/>
              <a:defRPr lang="en-GB" sz="1400" dirty="0">
                <a:solidFill>
                  <a:schemeClr val="tx1"/>
                </a:solidFill>
                <a:latin typeface="Arial" panose="020B0604020202020204" pitchFamily="34" charset="0"/>
                <a:cs typeface="Arial" panose="020B0604020202020204" pitchFamily="34" charset="0"/>
              </a:defRPr>
            </a:lvl5pPr>
            <a:lvl6pPr marL="668338" indent="0" algn="l" rtl="0" eaLnBrk="1" fontAlgn="base" hangingPunct="1">
              <a:spcBef>
                <a:spcPct val="20000"/>
              </a:spcBef>
              <a:spcAft>
                <a:spcPct val="0"/>
              </a:spcAft>
              <a:buClr>
                <a:srgbClr val="B61229"/>
              </a:buClr>
              <a:buSzPct val="115000"/>
              <a:buFont typeface="Arial" charset="0"/>
              <a:buNone/>
              <a:defRPr sz="1000">
                <a:solidFill>
                  <a:schemeClr val="bg2"/>
                </a:solidFill>
                <a:latin typeface="+mn-lt"/>
                <a:cs typeface="+mn-cs"/>
              </a:defRPr>
            </a:lvl6pPr>
            <a:lvl7pPr marL="1447800" indent="-188913" algn="l" rtl="0" eaLnBrk="1" fontAlgn="base" hangingPunct="1">
              <a:spcBef>
                <a:spcPct val="20000"/>
              </a:spcBef>
              <a:spcAft>
                <a:spcPct val="0"/>
              </a:spcAft>
              <a:buClr>
                <a:srgbClr val="B61229"/>
              </a:buClr>
              <a:buSzPct val="115000"/>
              <a:buFont typeface="Arial" charset="0"/>
              <a:buChar char="•"/>
              <a:defRPr sz="1000">
                <a:solidFill>
                  <a:schemeClr val="bg2"/>
                </a:solidFill>
                <a:latin typeface="+mn-lt"/>
                <a:cs typeface="+mn-cs"/>
              </a:defRPr>
            </a:lvl7pPr>
            <a:lvl8pPr marL="1905000" indent="-188913" algn="l" rtl="0" eaLnBrk="1" fontAlgn="base" hangingPunct="1">
              <a:spcBef>
                <a:spcPct val="20000"/>
              </a:spcBef>
              <a:spcAft>
                <a:spcPct val="0"/>
              </a:spcAft>
              <a:buClr>
                <a:srgbClr val="B61229"/>
              </a:buClr>
              <a:buSzPct val="115000"/>
              <a:buFont typeface="Arial" charset="0"/>
              <a:buChar char="•"/>
              <a:defRPr sz="1000">
                <a:solidFill>
                  <a:schemeClr val="bg2"/>
                </a:solidFill>
                <a:latin typeface="+mn-lt"/>
                <a:cs typeface="+mn-cs"/>
              </a:defRPr>
            </a:lvl8pPr>
            <a:lvl9pPr marL="2362200" indent="-188913" algn="l" rtl="0" eaLnBrk="1" fontAlgn="base" hangingPunct="1">
              <a:spcBef>
                <a:spcPct val="20000"/>
              </a:spcBef>
              <a:spcAft>
                <a:spcPct val="0"/>
              </a:spcAft>
              <a:buClr>
                <a:srgbClr val="B61229"/>
              </a:buClr>
              <a:buSzPct val="115000"/>
              <a:buFont typeface="Arial" charset="0"/>
              <a:buChar char="•"/>
              <a:defRPr sz="1000">
                <a:solidFill>
                  <a:schemeClr val="bg2"/>
                </a:solidFill>
                <a:latin typeface="+mn-lt"/>
                <a:cs typeface="+mn-cs"/>
              </a:defRPr>
            </a:lvl9pPr>
          </a:lstStyle>
          <a:p>
            <a:pPr marL="0" indent="0" algn="ctr">
              <a:buClr>
                <a:srgbClr val="C00000"/>
              </a:buClr>
              <a:buNone/>
            </a:pPr>
            <a:r>
              <a:rPr lang="en-US" sz="1600" b="1" kern="0" dirty="0">
                <a:solidFill>
                  <a:schemeClr val="bg1"/>
                </a:solidFill>
                <a:latin typeface="Calibri" panose="020F0502020204030204" pitchFamily="34" charset="0"/>
              </a:rPr>
              <a:t>ITT-E Difference (%)</a:t>
            </a:r>
          </a:p>
        </p:txBody>
      </p:sp>
      <p:sp>
        <p:nvSpPr>
          <p:cNvPr id="34" name="TextBox 33">
            <a:extLst>
              <a:ext uri="{FF2B5EF4-FFF2-40B4-BE49-F238E27FC236}">
                <a16:creationId xmlns:a16="http://schemas.microsoft.com/office/drawing/2014/main" id="{FE1BBFC0-7442-9441-BCCA-CBC3776DC11F}"/>
              </a:ext>
            </a:extLst>
          </p:cNvPr>
          <p:cNvSpPr txBox="1"/>
          <p:nvPr/>
        </p:nvSpPr>
        <p:spPr>
          <a:xfrm>
            <a:off x="7773353" y="5076639"/>
            <a:ext cx="383671" cy="215445"/>
          </a:xfrm>
          <a:prstGeom prst="rect">
            <a:avLst/>
          </a:prstGeom>
          <a:noFill/>
        </p:spPr>
        <p:txBody>
          <a:bodyPr wrap="square" lIns="0" tIns="0" rIns="0" bIns="0" rtlCol="0">
            <a:spAutoFit/>
          </a:bodyPr>
          <a:lstStyle/>
          <a:p>
            <a:pPr algn="ctr">
              <a:buNone/>
            </a:pPr>
            <a:r>
              <a:rPr lang="en-US" sz="1400" dirty="0">
                <a:solidFill>
                  <a:schemeClr val="bg1"/>
                </a:solidFill>
                <a:latin typeface="Calibri" panose="020F0502020204030204" pitchFamily="34" charset="0"/>
              </a:rPr>
              <a:t>1.4</a:t>
            </a:r>
          </a:p>
        </p:txBody>
      </p:sp>
      <p:sp>
        <p:nvSpPr>
          <p:cNvPr id="35" name="TextBox 34">
            <a:extLst>
              <a:ext uri="{FF2B5EF4-FFF2-40B4-BE49-F238E27FC236}">
                <a16:creationId xmlns:a16="http://schemas.microsoft.com/office/drawing/2014/main" id="{A366CE1D-93C4-5742-B7A2-A32A0DC2EB71}"/>
              </a:ext>
            </a:extLst>
          </p:cNvPr>
          <p:cNvSpPr txBox="1"/>
          <p:nvPr/>
        </p:nvSpPr>
        <p:spPr>
          <a:xfrm>
            <a:off x="9255289" y="5076639"/>
            <a:ext cx="383671" cy="215445"/>
          </a:xfrm>
          <a:prstGeom prst="rect">
            <a:avLst/>
          </a:prstGeom>
          <a:noFill/>
        </p:spPr>
        <p:txBody>
          <a:bodyPr wrap="square" lIns="0" tIns="0" rIns="0" bIns="0" rtlCol="0">
            <a:spAutoFit/>
          </a:bodyPr>
          <a:lstStyle/>
          <a:p>
            <a:pPr algn="ctr">
              <a:buNone/>
            </a:pPr>
            <a:r>
              <a:rPr lang="en-US" sz="1400" dirty="0">
                <a:solidFill>
                  <a:schemeClr val="bg1"/>
                </a:solidFill>
                <a:latin typeface="Calibri" panose="020F0502020204030204" pitchFamily="34" charset="0"/>
              </a:rPr>
              <a:t>12.3</a:t>
            </a:r>
          </a:p>
        </p:txBody>
      </p:sp>
      <p:sp>
        <p:nvSpPr>
          <p:cNvPr id="36" name="TextBox 35">
            <a:extLst>
              <a:ext uri="{FF2B5EF4-FFF2-40B4-BE49-F238E27FC236}">
                <a16:creationId xmlns:a16="http://schemas.microsoft.com/office/drawing/2014/main" id="{FCA54EB9-D632-2543-AB0E-C7D7E21EFD2A}"/>
              </a:ext>
            </a:extLst>
          </p:cNvPr>
          <p:cNvSpPr txBox="1"/>
          <p:nvPr/>
        </p:nvSpPr>
        <p:spPr>
          <a:xfrm>
            <a:off x="8550665" y="4733611"/>
            <a:ext cx="230832" cy="215444"/>
          </a:xfrm>
          <a:prstGeom prst="rect">
            <a:avLst/>
          </a:prstGeom>
          <a:noFill/>
        </p:spPr>
        <p:txBody>
          <a:bodyPr wrap="none" lIns="0" tIns="0" rIns="0" bIns="0" rtlCol="0">
            <a:spAutoFit/>
          </a:bodyPr>
          <a:lstStyle/>
          <a:p>
            <a:pPr>
              <a:buNone/>
            </a:pPr>
            <a:r>
              <a:rPr lang="en-GB" sz="1400" dirty="0">
                <a:solidFill>
                  <a:schemeClr val="bg1"/>
                </a:solidFill>
                <a:latin typeface="Calibri" panose="020F0502020204030204" pitchFamily="34" charset="0"/>
              </a:rPr>
              <a:t>6.8</a:t>
            </a:r>
            <a:endParaRPr lang="en-US" sz="1400" dirty="0">
              <a:solidFill>
                <a:schemeClr val="bg1"/>
              </a:solidFill>
              <a:latin typeface="Calibri" panose="020F0502020204030204" pitchFamily="34" charset="0"/>
            </a:endParaRPr>
          </a:p>
        </p:txBody>
      </p:sp>
      <p:cxnSp>
        <p:nvCxnSpPr>
          <p:cNvPr id="37" name="Straight Connector 36">
            <a:extLst>
              <a:ext uri="{FF2B5EF4-FFF2-40B4-BE49-F238E27FC236}">
                <a16:creationId xmlns:a16="http://schemas.microsoft.com/office/drawing/2014/main" id="{E5E0E92B-09A7-514F-A353-6C21460D1459}"/>
              </a:ext>
            </a:extLst>
          </p:cNvPr>
          <p:cNvCxnSpPr>
            <a:cxnSpLocks/>
          </p:cNvCxnSpPr>
          <p:nvPr/>
        </p:nvCxnSpPr>
        <p:spPr>
          <a:xfrm flipH="1">
            <a:off x="6398856" y="4315360"/>
            <a:ext cx="1069" cy="1462753"/>
          </a:xfrm>
          <a:prstGeom prst="line">
            <a:avLst/>
          </a:prstGeom>
          <a:noFill/>
          <a:ln w="19050" cap="flat" cmpd="sng" algn="ctr">
            <a:solidFill>
              <a:schemeClr val="tx1"/>
            </a:solidFill>
            <a:prstDash val="sysDash"/>
          </a:ln>
          <a:effectLst/>
        </p:spPr>
      </p:cxnSp>
      <p:sp>
        <p:nvSpPr>
          <p:cNvPr id="39" name="Down Arrow 10">
            <a:extLst>
              <a:ext uri="{FF2B5EF4-FFF2-40B4-BE49-F238E27FC236}">
                <a16:creationId xmlns:a16="http://schemas.microsoft.com/office/drawing/2014/main" id="{8BD7C864-7649-EA49-8991-0F54ACAA8384}"/>
              </a:ext>
            </a:extLst>
          </p:cNvPr>
          <p:cNvSpPr/>
          <p:nvPr/>
        </p:nvSpPr>
        <p:spPr>
          <a:xfrm rot="16200000">
            <a:off x="8289205" y="3541398"/>
            <a:ext cx="529398" cy="1554480"/>
          </a:xfrm>
          <a:prstGeom prst="downArrow">
            <a:avLst/>
          </a:prstGeom>
          <a:solidFill>
            <a:schemeClr val="accent1"/>
          </a:solidFill>
          <a:ln w="25400" cap="flat" cmpd="sng" algn="ctr">
            <a:noFill/>
            <a:prstDash val="solid"/>
          </a:ln>
          <a:effectLst/>
        </p:spPr>
        <p:txBody>
          <a:bodyPr anchor="ctr"/>
          <a:lstStyle/>
          <a:p>
            <a:pPr algn="ctr">
              <a:defRPr/>
            </a:pPr>
            <a:endParaRPr lang="en-US" sz="938" kern="0" dirty="0">
              <a:solidFill>
                <a:schemeClr val="bg1"/>
              </a:solidFill>
              <a:latin typeface="Calibri" panose="020F0502020204030204" pitchFamily="34" charset="0"/>
            </a:endParaRPr>
          </a:p>
        </p:txBody>
      </p:sp>
      <p:sp>
        <p:nvSpPr>
          <p:cNvPr id="40" name="Down Arrow 11">
            <a:extLst>
              <a:ext uri="{FF2B5EF4-FFF2-40B4-BE49-F238E27FC236}">
                <a16:creationId xmlns:a16="http://schemas.microsoft.com/office/drawing/2014/main" id="{8D5FABA9-8CF0-0246-87B0-C6D3E75B76B4}"/>
              </a:ext>
            </a:extLst>
          </p:cNvPr>
          <p:cNvSpPr/>
          <p:nvPr/>
        </p:nvSpPr>
        <p:spPr>
          <a:xfrm rot="5400000">
            <a:off x="6734724" y="3541405"/>
            <a:ext cx="529400" cy="1554480"/>
          </a:xfrm>
          <a:prstGeom prst="downArrow">
            <a:avLst/>
          </a:prstGeom>
          <a:solidFill>
            <a:schemeClr val="accent3"/>
          </a:solidFill>
          <a:ln w="25400" cap="flat" cmpd="sng" algn="ctr">
            <a:noFill/>
            <a:prstDash val="solid"/>
          </a:ln>
          <a:effectLst/>
        </p:spPr>
        <p:txBody>
          <a:bodyPr anchor="ctr"/>
          <a:lstStyle/>
          <a:p>
            <a:pPr algn="ctr">
              <a:defRPr/>
            </a:pPr>
            <a:endParaRPr lang="en-US" sz="938" kern="0" dirty="0">
              <a:solidFill>
                <a:schemeClr val="bg1"/>
              </a:solidFill>
              <a:latin typeface="Calibri" panose="020F0502020204030204" pitchFamily="34" charset="0"/>
            </a:endParaRPr>
          </a:p>
        </p:txBody>
      </p:sp>
      <p:sp>
        <p:nvSpPr>
          <p:cNvPr id="41" name="TextBox 24">
            <a:extLst>
              <a:ext uri="{FF2B5EF4-FFF2-40B4-BE49-F238E27FC236}">
                <a16:creationId xmlns:a16="http://schemas.microsoft.com/office/drawing/2014/main" id="{21F33BFA-8350-AA43-9033-7C9689B31D08}"/>
              </a:ext>
            </a:extLst>
          </p:cNvPr>
          <p:cNvSpPr txBox="1">
            <a:spLocks noChangeArrowheads="1"/>
          </p:cNvSpPr>
          <p:nvPr/>
        </p:nvSpPr>
        <p:spPr bwMode="auto">
          <a:xfrm>
            <a:off x="7661156" y="4157904"/>
            <a:ext cx="14289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spcAft>
                <a:spcPts val="0"/>
              </a:spcAft>
            </a:pPr>
            <a:r>
              <a:rPr lang="en-US" sz="1400" b="1" dirty="0"/>
              <a:t>DTG/3TC</a:t>
            </a:r>
          </a:p>
        </p:txBody>
      </p:sp>
      <p:sp>
        <p:nvSpPr>
          <p:cNvPr id="42" name="TextBox 26">
            <a:extLst>
              <a:ext uri="{FF2B5EF4-FFF2-40B4-BE49-F238E27FC236}">
                <a16:creationId xmlns:a16="http://schemas.microsoft.com/office/drawing/2014/main" id="{2D2373B4-E775-704F-A59B-5688A879C87C}"/>
              </a:ext>
            </a:extLst>
          </p:cNvPr>
          <p:cNvSpPr txBox="1">
            <a:spLocks noChangeArrowheads="1"/>
          </p:cNvSpPr>
          <p:nvPr/>
        </p:nvSpPr>
        <p:spPr bwMode="auto">
          <a:xfrm>
            <a:off x="6235432" y="4167582"/>
            <a:ext cx="16208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buNone/>
              <a:defRPr/>
            </a:pPr>
            <a:r>
              <a:rPr lang="en-GB" altLang="en-US" sz="1400" b="1" kern="0" dirty="0"/>
              <a:t>TAF-based regimen</a:t>
            </a:r>
            <a:endParaRPr lang="en-US" altLang="en-US" sz="1400" b="1" kern="0" dirty="0"/>
          </a:p>
        </p:txBody>
      </p:sp>
      <p:sp>
        <p:nvSpPr>
          <p:cNvPr id="45" name="Content Placeholder 1">
            <a:extLst>
              <a:ext uri="{FF2B5EF4-FFF2-40B4-BE49-F238E27FC236}">
                <a16:creationId xmlns:a16="http://schemas.microsoft.com/office/drawing/2014/main" id="{DC29B605-3ABC-6140-8F72-4121A914392D}"/>
              </a:ext>
            </a:extLst>
          </p:cNvPr>
          <p:cNvSpPr txBox="1">
            <a:spLocks/>
          </p:cNvSpPr>
          <p:nvPr/>
        </p:nvSpPr>
        <p:spPr>
          <a:xfrm>
            <a:off x="9695247" y="2238772"/>
            <a:ext cx="2232776" cy="1223663"/>
          </a:xfrm>
          <a:prstGeom prst="rect">
            <a:avLst/>
          </a:prstGeom>
          <a:ln w="28575">
            <a:noFill/>
          </a:ln>
        </p:spPr>
        <p:txBody>
          <a:bodyPr lIns="72000" rIns="72000" bIns="108000" anchor="ct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lvl="0" indent="0">
              <a:buClr>
                <a:srgbClr val="C00000"/>
              </a:buClr>
              <a:buNone/>
              <a:defRPr/>
            </a:pPr>
            <a:r>
              <a:rPr lang="en-US" sz="1600" b="1" kern="0" dirty="0">
                <a:solidFill>
                  <a:schemeClr val="bg1"/>
                </a:solidFill>
                <a:latin typeface="Calibri" panose="020F0502020204030204" pitchFamily="34" charset="0"/>
                <a:cs typeface="Calibri" panose="020F0502020204030204" pitchFamily="34" charset="0"/>
              </a:rPr>
              <a:t>Primary </a:t>
            </a:r>
            <a:r>
              <a:rPr lang="en-US" sz="1600" kern="0" dirty="0">
                <a:solidFill>
                  <a:schemeClr val="bg1"/>
                </a:solidFill>
                <a:latin typeface="Calibri" panose="020F0502020204030204" pitchFamily="34" charset="0"/>
                <a:cs typeface="Calibri" panose="020F0502020204030204" pitchFamily="34" charset="0"/>
              </a:rPr>
              <a:t>endpoint</a:t>
            </a:r>
            <a:br>
              <a:rPr lang="en-US" sz="1600" kern="0" dirty="0">
                <a:solidFill>
                  <a:schemeClr val="bg1"/>
                </a:solidFill>
                <a:latin typeface="Calibri" panose="020F0502020204030204" pitchFamily="34" charset="0"/>
                <a:cs typeface="Calibri" panose="020F0502020204030204" pitchFamily="34" charset="0"/>
              </a:rPr>
            </a:br>
            <a:r>
              <a:rPr lang="en-US" sz="1600" kern="0" dirty="0">
                <a:solidFill>
                  <a:schemeClr val="bg1"/>
                </a:solidFill>
                <a:latin typeface="Calibri" panose="020F0502020204030204" pitchFamily="34" charset="0"/>
                <a:cs typeface="Calibri" panose="020F0502020204030204" pitchFamily="34" charset="0"/>
              </a:rPr>
              <a:t>(HIV-1 RNA ≥ 50 c/mL)*:</a:t>
            </a:r>
            <a:br>
              <a:rPr lang="en-US" sz="1600" kern="0" dirty="0">
                <a:solidFill>
                  <a:schemeClr val="bg1"/>
                </a:solidFill>
                <a:latin typeface="Calibri" panose="020F0502020204030204" pitchFamily="34" charset="0"/>
                <a:cs typeface="Calibri" panose="020F0502020204030204" pitchFamily="34" charset="0"/>
              </a:rPr>
            </a:br>
            <a:r>
              <a:rPr lang="en-US" sz="1600" b="0" kern="0" dirty="0">
                <a:solidFill>
                  <a:schemeClr val="bg1"/>
                </a:solidFill>
                <a:latin typeface="Calibri" panose="020F0502020204030204" pitchFamily="34" charset="0"/>
                <a:cs typeface="Calibri" panose="020F0502020204030204" pitchFamily="34" charset="0"/>
              </a:rPr>
              <a:t>DTG/3TC noninferior to TAF-based regimen (4% noninferiority margin)</a:t>
            </a:r>
          </a:p>
        </p:txBody>
      </p:sp>
      <p:sp>
        <p:nvSpPr>
          <p:cNvPr id="48" name="Content Placeholder 1">
            <a:extLst>
              <a:ext uri="{FF2B5EF4-FFF2-40B4-BE49-F238E27FC236}">
                <a16:creationId xmlns:a16="http://schemas.microsoft.com/office/drawing/2014/main" id="{DF785FC1-E155-C341-9276-F656A3FC3FBF}"/>
              </a:ext>
            </a:extLst>
          </p:cNvPr>
          <p:cNvSpPr txBox="1">
            <a:spLocks/>
          </p:cNvSpPr>
          <p:nvPr/>
        </p:nvSpPr>
        <p:spPr>
          <a:xfrm>
            <a:off x="9695247" y="4369429"/>
            <a:ext cx="2360476" cy="1108890"/>
          </a:xfrm>
          <a:prstGeom prst="rect">
            <a:avLst/>
          </a:prstGeom>
          <a:ln>
            <a:noFill/>
          </a:ln>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lvl="0" indent="0">
              <a:buClr>
                <a:srgbClr val="C00000"/>
              </a:buClr>
              <a:buNone/>
              <a:defRPr/>
            </a:pPr>
            <a:r>
              <a:rPr kumimoji="0" lang="en-US" sz="16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Key secondary </a:t>
            </a:r>
            <a:r>
              <a:rPr lang="en-US" sz="1600" kern="0" dirty="0">
                <a:solidFill>
                  <a:schemeClr val="bg1"/>
                </a:solidFill>
                <a:latin typeface="Calibri" panose="020F0502020204030204" pitchFamily="34" charset="0"/>
                <a:cs typeface="Calibri" panose="020F0502020204030204" pitchFamily="34" charset="0"/>
              </a:rPr>
              <a:t>endpoint (HIV-1 RNA &lt; 50 c/mL): </a:t>
            </a:r>
            <a:br>
              <a:rPr lang="en-US" sz="1600" kern="0" dirty="0">
                <a:solidFill>
                  <a:schemeClr val="bg1"/>
                </a:solidFill>
                <a:latin typeface="Calibri" panose="020F0502020204030204" pitchFamily="34" charset="0"/>
                <a:cs typeface="Calibri" panose="020F0502020204030204" pitchFamily="34" charset="0"/>
              </a:rPr>
            </a:br>
            <a:r>
              <a:rPr kumimoji="0" lang="en-US" sz="16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DTG/3TC </a:t>
            </a:r>
            <a:r>
              <a:rPr lang="en-US" sz="1600" b="0" kern="0" dirty="0">
                <a:solidFill>
                  <a:schemeClr val="bg1"/>
                </a:solidFill>
                <a:latin typeface="Calibri" panose="020F0502020204030204" pitchFamily="34" charset="0"/>
                <a:cs typeface="Calibri" panose="020F0502020204030204" pitchFamily="34" charset="0"/>
              </a:rPr>
              <a:t>noninferior to </a:t>
            </a:r>
          </a:p>
          <a:p>
            <a:pPr marL="0" lvl="0" indent="0">
              <a:buClr>
                <a:srgbClr val="C00000"/>
              </a:buClr>
              <a:buNone/>
              <a:defRPr/>
            </a:pPr>
            <a:r>
              <a:rPr lang="en-US" sz="1600" b="0" kern="0" dirty="0">
                <a:solidFill>
                  <a:schemeClr val="bg1"/>
                </a:solidFill>
                <a:latin typeface="Calibri" panose="020F0502020204030204" pitchFamily="34" charset="0"/>
                <a:cs typeface="Calibri" panose="020F0502020204030204" pitchFamily="34" charset="0"/>
              </a:rPr>
              <a:t>TAF-based regimen (-8% noninferiority margin)</a:t>
            </a:r>
            <a:endParaRPr kumimoji="0" lang="en-US" sz="16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49" name="TextBox 48">
            <a:extLst>
              <a:ext uri="{FF2B5EF4-FFF2-40B4-BE49-F238E27FC236}">
                <a16:creationId xmlns:a16="http://schemas.microsoft.com/office/drawing/2014/main" id="{70CD9775-1594-407C-97E5-56E96AF4607F}"/>
              </a:ext>
            </a:extLst>
          </p:cNvPr>
          <p:cNvSpPr txBox="1"/>
          <p:nvPr/>
        </p:nvSpPr>
        <p:spPr bwMode="auto">
          <a:xfrm>
            <a:off x="4209842" y="2152089"/>
            <a:ext cx="177375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DTG/3TC</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(n = 369)</a:t>
            </a:r>
          </a:p>
          <a:p>
            <a:pPr>
              <a:spcBef>
                <a:spcPct val="50000"/>
              </a:spcBef>
            </a:pPr>
            <a:r>
              <a:rPr lang="en-US" sz="1600" b="0" dirty="0">
                <a:solidFill>
                  <a:schemeClr val="bg1"/>
                </a:solidFill>
                <a:latin typeface="Calibri" panose="020F0502020204030204" pitchFamily="34" charset="0"/>
                <a:cs typeface="Calibri" panose="020F0502020204030204" pitchFamily="34" charset="0"/>
              </a:rPr>
              <a:t>TAF-based regimen</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(n = 372)</a:t>
            </a:r>
          </a:p>
        </p:txBody>
      </p:sp>
      <p:sp>
        <p:nvSpPr>
          <p:cNvPr id="50" name="Rectangle 49">
            <a:extLst>
              <a:ext uri="{FF2B5EF4-FFF2-40B4-BE49-F238E27FC236}">
                <a16:creationId xmlns:a16="http://schemas.microsoft.com/office/drawing/2014/main" id="{CBEC8B74-F451-49E6-A657-3784DB5B77DE}"/>
              </a:ext>
            </a:extLst>
          </p:cNvPr>
          <p:cNvSpPr/>
          <p:nvPr/>
        </p:nvSpPr>
        <p:spPr bwMode="auto">
          <a:xfrm>
            <a:off x="4134912" y="2270377"/>
            <a:ext cx="104412" cy="1044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51" name="Rectangle 50">
            <a:extLst>
              <a:ext uri="{FF2B5EF4-FFF2-40B4-BE49-F238E27FC236}">
                <a16:creationId xmlns:a16="http://schemas.microsoft.com/office/drawing/2014/main" id="{D178ECC0-691D-4960-9E23-E48A90DE35F2}"/>
              </a:ext>
            </a:extLst>
          </p:cNvPr>
          <p:cNvSpPr/>
          <p:nvPr/>
        </p:nvSpPr>
        <p:spPr bwMode="auto">
          <a:xfrm>
            <a:off x="4130877" y="2876201"/>
            <a:ext cx="104412" cy="10441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52" name="Rectangle 51">
            <a:extLst>
              <a:ext uri="{FF2B5EF4-FFF2-40B4-BE49-F238E27FC236}">
                <a16:creationId xmlns:a16="http://schemas.microsoft.com/office/drawing/2014/main" id="{1DC34E26-6CB8-4F1E-AF8C-A926B13AAE0D}"/>
              </a:ext>
            </a:extLst>
          </p:cNvPr>
          <p:cNvSpPr/>
          <p:nvPr/>
        </p:nvSpPr>
        <p:spPr>
          <a:xfrm>
            <a:off x="6375390" y="1493674"/>
            <a:ext cx="4557845" cy="333195"/>
          </a:xfrm>
          <a:prstGeom prst="rect">
            <a:avLst/>
          </a:prstGeom>
          <a:noFill/>
          <a:ln w="25400" cap="flat" cmpd="sng" algn="ctr">
            <a:noFill/>
            <a:prstDash val="solid"/>
          </a:ln>
          <a:effectLst/>
        </p:spPr>
        <p:txBody>
          <a:bodyPr tIns="67500" bIns="67500" anchor="ctr"/>
          <a:lstStyle/>
          <a:p>
            <a:pPr marL="0" marR="0" lvl="1" indent="0" algn="ctr" defTabSz="914400" rtl="0" eaLnBrk="0" fontAlgn="base" latinLnBrk="0" hangingPunct="0">
              <a:lnSpc>
                <a:spcPct val="100000"/>
              </a:lnSpc>
              <a:spcBef>
                <a:spcPct val="0"/>
              </a:spcBef>
              <a:spcAft>
                <a:spcPct val="0"/>
              </a:spcAft>
              <a:buClrTx/>
              <a:buSzTx/>
              <a:buFontTx/>
              <a:buNone/>
              <a:tabLst/>
              <a:defRPr/>
            </a:pPr>
            <a:r>
              <a:rPr kumimoji="0" lang="en-GB" sz="16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Adjusted Wk 96 Treatment </a:t>
            </a:r>
            <a:r>
              <a:rPr lang="en-GB" sz="1600" b="1" kern="0" dirty="0">
                <a:solidFill>
                  <a:schemeClr val="bg1"/>
                </a:solidFill>
                <a:latin typeface="Calibri" panose="020F0502020204030204" pitchFamily="34" charset="0"/>
                <a:cs typeface="Calibri" panose="020F0502020204030204" pitchFamily="34" charset="0"/>
              </a:rPr>
              <a:t>D</a:t>
            </a:r>
            <a:r>
              <a:rPr kumimoji="0" lang="en-GB" sz="16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ifference (95% CI)</a:t>
            </a:r>
          </a:p>
        </p:txBody>
      </p:sp>
      <p:sp>
        <p:nvSpPr>
          <p:cNvPr id="53" name="Rectangle 52">
            <a:extLst>
              <a:ext uri="{FF2B5EF4-FFF2-40B4-BE49-F238E27FC236}">
                <a16:creationId xmlns:a16="http://schemas.microsoft.com/office/drawing/2014/main" id="{D0A47FE0-942F-499D-8743-908F6C5711A3}"/>
              </a:ext>
            </a:extLst>
          </p:cNvPr>
          <p:cNvSpPr/>
          <p:nvPr/>
        </p:nvSpPr>
        <p:spPr>
          <a:xfrm>
            <a:off x="1406280" y="1478373"/>
            <a:ext cx="4103566" cy="357526"/>
          </a:xfrm>
          <a:prstGeom prst="rect">
            <a:avLst/>
          </a:prstGeom>
          <a:noFill/>
          <a:ln w="25400" cap="flat" cmpd="sng" algn="ctr">
            <a:noFill/>
            <a:prstDash val="solid"/>
          </a:ln>
          <a:effectLst/>
        </p:spPr>
        <p:txBody>
          <a:bodyPr tIns="67500" bIns="67500" anchor="ctr"/>
          <a:lstStyle/>
          <a:p>
            <a:pPr marL="0" marR="0" lvl="1" indent="0" algn="ctr" defTabSz="914400" rtl="0" eaLnBrk="0" fontAlgn="base" latinLnBrk="0" hangingPunct="0">
              <a:lnSpc>
                <a:spcPct val="100000"/>
              </a:lnSpc>
              <a:spcBef>
                <a:spcPct val="0"/>
              </a:spcBef>
              <a:spcAft>
                <a:spcPct val="0"/>
              </a:spcAft>
              <a:buClrTx/>
              <a:buSzTx/>
              <a:buFontTx/>
              <a:buNone/>
              <a:tabLst/>
              <a:defRPr/>
            </a:pPr>
            <a:r>
              <a:rPr kumimoji="0" lang="en-GB" sz="16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Virologic Outcomes (Snapshot, ITT-E) </a:t>
            </a:r>
          </a:p>
        </p:txBody>
      </p:sp>
      <p:sp>
        <p:nvSpPr>
          <p:cNvPr id="70" name="TextBox 69">
            <a:extLst>
              <a:ext uri="{FF2B5EF4-FFF2-40B4-BE49-F238E27FC236}">
                <a16:creationId xmlns:a16="http://schemas.microsoft.com/office/drawing/2014/main" id="{1C2DF652-A397-46EF-976C-FD2849E511C2}"/>
              </a:ext>
            </a:extLst>
          </p:cNvPr>
          <p:cNvSpPr txBox="1"/>
          <p:nvPr/>
        </p:nvSpPr>
        <p:spPr bwMode="auto">
          <a:xfrm rot="16200000">
            <a:off x="-145975" y="3361994"/>
            <a:ext cx="16832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Participants (%)</a:t>
            </a:r>
          </a:p>
        </p:txBody>
      </p:sp>
      <p:sp>
        <p:nvSpPr>
          <p:cNvPr id="71" name="TextBox 70">
            <a:extLst>
              <a:ext uri="{FF2B5EF4-FFF2-40B4-BE49-F238E27FC236}">
                <a16:creationId xmlns:a16="http://schemas.microsoft.com/office/drawing/2014/main" id="{B547263F-1860-45B7-8C49-571011F31D3D}"/>
              </a:ext>
            </a:extLst>
          </p:cNvPr>
          <p:cNvSpPr txBox="1"/>
          <p:nvPr/>
        </p:nvSpPr>
        <p:spPr bwMode="auto">
          <a:xfrm>
            <a:off x="1348468" y="4981595"/>
            <a:ext cx="136551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HIV-1 RNA </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 50 c/mL (Primary Endpoint)</a:t>
            </a:r>
          </a:p>
        </p:txBody>
      </p:sp>
      <p:sp>
        <p:nvSpPr>
          <p:cNvPr id="72" name="TextBox 71">
            <a:extLst>
              <a:ext uri="{FF2B5EF4-FFF2-40B4-BE49-F238E27FC236}">
                <a16:creationId xmlns:a16="http://schemas.microsoft.com/office/drawing/2014/main" id="{E64E5084-C7CC-4E8E-8063-6BCD8CF8557E}"/>
              </a:ext>
            </a:extLst>
          </p:cNvPr>
          <p:cNvSpPr txBox="1"/>
          <p:nvPr/>
        </p:nvSpPr>
        <p:spPr bwMode="auto">
          <a:xfrm>
            <a:off x="2515912" y="4981595"/>
            <a:ext cx="174207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HIV-1 RNA </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&lt; 50 c/mL (Key Secondary Endpoint)</a:t>
            </a:r>
          </a:p>
        </p:txBody>
      </p:sp>
      <p:sp>
        <p:nvSpPr>
          <p:cNvPr id="73" name="TextBox 72">
            <a:extLst>
              <a:ext uri="{FF2B5EF4-FFF2-40B4-BE49-F238E27FC236}">
                <a16:creationId xmlns:a16="http://schemas.microsoft.com/office/drawing/2014/main" id="{5CA62E58-09FD-48A1-9731-744EB794E679}"/>
              </a:ext>
            </a:extLst>
          </p:cNvPr>
          <p:cNvSpPr txBox="1"/>
          <p:nvPr/>
        </p:nvSpPr>
        <p:spPr bwMode="auto">
          <a:xfrm>
            <a:off x="4044683" y="4981595"/>
            <a:ext cx="141890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No Virologic Data</a:t>
            </a:r>
          </a:p>
        </p:txBody>
      </p:sp>
      <p:grpSp>
        <p:nvGrpSpPr>
          <p:cNvPr id="83" name="Group 82">
            <a:extLst>
              <a:ext uri="{FF2B5EF4-FFF2-40B4-BE49-F238E27FC236}">
                <a16:creationId xmlns:a16="http://schemas.microsoft.com/office/drawing/2014/main" id="{B6C46259-4A86-4351-A4A0-218843354953}"/>
              </a:ext>
            </a:extLst>
          </p:cNvPr>
          <p:cNvGrpSpPr/>
          <p:nvPr/>
        </p:nvGrpSpPr>
        <p:grpSpPr>
          <a:xfrm rot="5400000">
            <a:off x="6805007" y="3117945"/>
            <a:ext cx="86650" cy="827786"/>
            <a:chOff x="1282435" y="3181869"/>
            <a:chExt cx="92275" cy="1992280"/>
          </a:xfrm>
        </p:grpSpPr>
        <p:cxnSp>
          <p:nvCxnSpPr>
            <p:cNvPr id="84" name="Straight Connector 83">
              <a:extLst>
                <a:ext uri="{FF2B5EF4-FFF2-40B4-BE49-F238E27FC236}">
                  <a16:creationId xmlns:a16="http://schemas.microsoft.com/office/drawing/2014/main" id="{1AC093ED-9656-42EB-B959-EC73B02D17A3}"/>
                </a:ext>
              </a:extLst>
            </p:cNvPr>
            <p:cNvCxnSpPr/>
            <p:nvPr/>
          </p:nvCxnSpPr>
          <p:spPr bwMode="auto">
            <a:xfrm>
              <a:off x="1282435" y="3181869"/>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0BEF9CB7-D1FC-4894-A31F-80BE16C55510}"/>
                </a:ext>
              </a:extLst>
            </p:cNvPr>
            <p:cNvCxnSpPr/>
            <p:nvPr/>
          </p:nvCxnSpPr>
          <p:spPr bwMode="auto">
            <a:xfrm>
              <a:off x="1282435" y="3845963"/>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2826F5FF-8DAA-40BF-B79A-C06B2048F8EE}"/>
                </a:ext>
              </a:extLst>
            </p:cNvPr>
            <p:cNvCxnSpPr/>
            <p:nvPr/>
          </p:nvCxnSpPr>
          <p:spPr bwMode="auto">
            <a:xfrm>
              <a:off x="1282435" y="4510057"/>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C67BFF50-EAA0-4F0B-8F60-E475D53C455D}"/>
                </a:ext>
              </a:extLst>
            </p:cNvPr>
            <p:cNvCxnSpPr/>
            <p:nvPr/>
          </p:nvCxnSpPr>
          <p:spPr bwMode="auto">
            <a:xfrm>
              <a:off x="1282435" y="5174149"/>
              <a:ext cx="92275" cy="0"/>
            </a:xfrm>
            <a:prstGeom prst="line">
              <a:avLst/>
            </a:prstGeom>
            <a:noFill/>
            <a:ln w="28575" cap="flat" cmpd="sng" algn="ctr">
              <a:solidFill>
                <a:schemeClr val="bg1"/>
              </a:solidFill>
              <a:prstDash val="solid"/>
              <a:round/>
              <a:headEnd type="none" w="med" len="med"/>
              <a:tailEnd type="none" w="med" len="med"/>
            </a:ln>
            <a:effectLst/>
          </p:spPr>
        </p:cxnSp>
      </p:grpSp>
      <p:cxnSp>
        <p:nvCxnSpPr>
          <p:cNvPr id="28" name="Straight Connector 27">
            <a:extLst>
              <a:ext uri="{FF2B5EF4-FFF2-40B4-BE49-F238E27FC236}">
                <a16:creationId xmlns:a16="http://schemas.microsoft.com/office/drawing/2014/main" id="{9B1AEC34-B1BE-435F-A5C1-8162B3875CE4}"/>
              </a:ext>
            </a:extLst>
          </p:cNvPr>
          <p:cNvCxnSpPr/>
          <p:nvPr/>
        </p:nvCxnSpPr>
        <p:spPr bwMode="auto">
          <a:xfrm>
            <a:off x="6426680" y="3493983"/>
            <a:ext cx="2768874" cy="0"/>
          </a:xfrm>
          <a:prstGeom prst="line">
            <a:avLst/>
          </a:prstGeom>
          <a:noFill/>
          <a:ln w="28575" cap="flat" cmpd="sng" algn="ctr">
            <a:solidFill>
              <a:schemeClr val="bg1"/>
            </a:solidFill>
            <a:prstDash val="solid"/>
            <a:round/>
            <a:headEnd type="none" w="med" len="med"/>
            <a:tailEnd type="none" w="med" len="med"/>
          </a:ln>
          <a:effectLst/>
        </p:spPr>
      </p:cxnSp>
      <p:grpSp>
        <p:nvGrpSpPr>
          <p:cNvPr id="88" name="Group 87">
            <a:extLst>
              <a:ext uri="{FF2B5EF4-FFF2-40B4-BE49-F238E27FC236}">
                <a16:creationId xmlns:a16="http://schemas.microsoft.com/office/drawing/2014/main" id="{CF094ADC-847F-48F3-988A-D7D526EFD168}"/>
              </a:ext>
            </a:extLst>
          </p:cNvPr>
          <p:cNvGrpSpPr/>
          <p:nvPr/>
        </p:nvGrpSpPr>
        <p:grpSpPr>
          <a:xfrm rot="5400000">
            <a:off x="7908722" y="3115169"/>
            <a:ext cx="86650" cy="827786"/>
            <a:chOff x="1282435" y="3181869"/>
            <a:chExt cx="92275" cy="1992280"/>
          </a:xfrm>
        </p:grpSpPr>
        <p:cxnSp>
          <p:nvCxnSpPr>
            <p:cNvPr id="89" name="Straight Connector 88">
              <a:extLst>
                <a:ext uri="{FF2B5EF4-FFF2-40B4-BE49-F238E27FC236}">
                  <a16:creationId xmlns:a16="http://schemas.microsoft.com/office/drawing/2014/main" id="{1ED7B523-A964-47C9-B135-BC57E8D6BD1D}"/>
                </a:ext>
              </a:extLst>
            </p:cNvPr>
            <p:cNvCxnSpPr/>
            <p:nvPr/>
          </p:nvCxnSpPr>
          <p:spPr bwMode="auto">
            <a:xfrm>
              <a:off x="1282435" y="3181869"/>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2B37CD75-A88C-4DAB-BC2F-D0ADB1592ACF}"/>
                </a:ext>
              </a:extLst>
            </p:cNvPr>
            <p:cNvCxnSpPr/>
            <p:nvPr/>
          </p:nvCxnSpPr>
          <p:spPr bwMode="auto">
            <a:xfrm>
              <a:off x="1282435" y="3845963"/>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9C600830-1365-445B-973C-CDF20575A35A}"/>
                </a:ext>
              </a:extLst>
            </p:cNvPr>
            <p:cNvCxnSpPr/>
            <p:nvPr/>
          </p:nvCxnSpPr>
          <p:spPr bwMode="auto">
            <a:xfrm>
              <a:off x="1282435" y="4510057"/>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715583B3-38F8-4950-B83F-CA3815A92270}"/>
                </a:ext>
              </a:extLst>
            </p:cNvPr>
            <p:cNvCxnSpPr/>
            <p:nvPr/>
          </p:nvCxnSpPr>
          <p:spPr bwMode="auto">
            <a:xfrm>
              <a:off x="1282435" y="5174149"/>
              <a:ext cx="92275"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 name="Group 92">
            <a:extLst>
              <a:ext uri="{FF2B5EF4-FFF2-40B4-BE49-F238E27FC236}">
                <a16:creationId xmlns:a16="http://schemas.microsoft.com/office/drawing/2014/main" id="{1B3783C8-99AC-49A0-B7D4-19DCFDF0096F}"/>
              </a:ext>
            </a:extLst>
          </p:cNvPr>
          <p:cNvGrpSpPr/>
          <p:nvPr/>
        </p:nvGrpSpPr>
        <p:grpSpPr>
          <a:xfrm rot="5400000">
            <a:off x="8873541" y="3256868"/>
            <a:ext cx="86650" cy="551857"/>
            <a:chOff x="1282435" y="3845963"/>
            <a:chExt cx="92275" cy="1328186"/>
          </a:xfrm>
        </p:grpSpPr>
        <p:cxnSp>
          <p:nvCxnSpPr>
            <p:cNvPr id="95" name="Straight Connector 94">
              <a:extLst>
                <a:ext uri="{FF2B5EF4-FFF2-40B4-BE49-F238E27FC236}">
                  <a16:creationId xmlns:a16="http://schemas.microsoft.com/office/drawing/2014/main" id="{6A71B8EE-9571-4B04-90C2-72C87E583C8D}"/>
                </a:ext>
              </a:extLst>
            </p:cNvPr>
            <p:cNvCxnSpPr/>
            <p:nvPr/>
          </p:nvCxnSpPr>
          <p:spPr bwMode="auto">
            <a:xfrm>
              <a:off x="1282435" y="3845963"/>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91E263A7-8109-4877-AD12-76BC5AA1B76D}"/>
                </a:ext>
              </a:extLst>
            </p:cNvPr>
            <p:cNvCxnSpPr/>
            <p:nvPr/>
          </p:nvCxnSpPr>
          <p:spPr bwMode="auto">
            <a:xfrm>
              <a:off x="1282435" y="4510057"/>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ED58440B-43D7-49A9-8078-540EAE442B0D}"/>
                </a:ext>
              </a:extLst>
            </p:cNvPr>
            <p:cNvCxnSpPr/>
            <p:nvPr/>
          </p:nvCxnSpPr>
          <p:spPr bwMode="auto">
            <a:xfrm>
              <a:off x="1282435" y="5174149"/>
              <a:ext cx="92275" cy="0"/>
            </a:xfrm>
            <a:prstGeom prst="line">
              <a:avLst/>
            </a:prstGeom>
            <a:noFill/>
            <a:ln w="28575" cap="flat" cmpd="sng" algn="ctr">
              <a:solidFill>
                <a:schemeClr val="bg1"/>
              </a:solidFill>
              <a:prstDash val="solid"/>
              <a:round/>
              <a:headEnd type="none" w="med" len="med"/>
              <a:tailEnd type="none" w="med" len="med"/>
            </a:ln>
            <a:effectLst/>
          </p:spPr>
        </p:cxnSp>
      </p:grpSp>
      <p:sp>
        <p:nvSpPr>
          <p:cNvPr id="98" name="TextBox 97">
            <a:extLst>
              <a:ext uri="{FF2B5EF4-FFF2-40B4-BE49-F238E27FC236}">
                <a16:creationId xmlns:a16="http://schemas.microsoft.com/office/drawing/2014/main" id="{A446B422-02D3-4078-8F3C-CB399E5A14A6}"/>
              </a:ext>
            </a:extLst>
          </p:cNvPr>
          <p:cNvSpPr txBox="1"/>
          <p:nvPr/>
        </p:nvSpPr>
        <p:spPr>
          <a:xfrm>
            <a:off x="6211139" y="3570284"/>
            <a:ext cx="383671"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-10</a:t>
            </a:r>
            <a:endParaRPr lang="en-US" sz="1100" b="0" dirty="0">
              <a:solidFill>
                <a:schemeClr val="bg1"/>
              </a:solidFill>
              <a:latin typeface="Calibri" panose="020F0502020204030204" pitchFamily="34" charset="0"/>
            </a:endParaRPr>
          </a:p>
        </p:txBody>
      </p:sp>
      <p:sp>
        <p:nvSpPr>
          <p:cNvPr id="99" name="TextBox 98">
            <a:extLst>
              <a:ext uri="{FF2B5EF4-FFF2-40B4-BE49-F238E27FC236}">
                <a16:creationId xmlns:a16="http://schemas.microsoft.com/office/drawing/2014/main" id="{E4C2600F-8D93-4757-AD88-1DD9C1797290}"/>
              </a:ext>
            </a:extLst>
          </p:cNvPr>
          <p:cNvSpPr txBox="1"/>
          <p:nvPr/>
        </p:nvSpPr>
        <p:spPr>
          <a:xfrm>
            <a:off x="6561917" y="3566070"/>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-8</a:t>
            </a:r>
            <a:endParaRPr lang="en-US" sz="1100" b="0" dirty="0">
              <a:solidFill>
                <a:schemeClr val="bg1"/>
              </a:solidFill>
              <a:latin typeface="Calibri" panose="020F0502020204030204" pitchFamily="34" charset="0"/>
            </a:endParaRPr>
          </a:p>
        </p:txBody>
      </p:sp>
      <p:sp>
        <p:nvSpPr>
          <p:cNvPr id="100" name="TextBox 99">
            <a:extLst>
              <a:ext uri="{FF2B5EF4-FFF2-40B4-BE49-F238E27FC236}">
                <a16:creationId xmlns:a16="http://schemas.microsoft.com/office/drawing/2014/main" id="{02EA0A5D-6522-4D7C-87D0-BDD189C593EF}"/>
              </a:ext>
            </a:extLst>
          </p:cNvPr>
          <p:cNvSpPr txBox="1"/>
          <p:nvPr/>
        </p:nvSpPr>
        <p:spPr>
          <a:xfrm>
            <a:off x="6832369" y="3564120"/>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-6</a:t>
            </a:r>
            <a:endParaRPr lang="en-US" sz="1100" b="0" dirty="0">
              <a:solidFill>
                <a:schemeClr val="bg1"/>
              </a:solidFill>
              <a:latin typeface="Calibri" panose="020F0502020204030204" pitchFamily="34" charset="0"/>
            </a:endParaRPr>
          </a:p>
        </p:txBody>
      </p:sp>
      <p:sp>
        <p:nvSpPr>
          <p:cNvPr id="101" name="TextBox 100">
            <a:extLst>
              <a:ext uri="{FF2B5EF4-FFF2-40B4-BE49-F238E27FC236}">
                <a16:creationId xmlns:a16="http://schemas.microsoft.com/office/drawing/2014/main" id="{884078E4-5294-4266-A4EF-99FCB4275DB2}"/>
              </a:ext>
            </a:extLst>
          </p:cNvPr>
          <p:cNvSpPr txBox="1"/>
          <p:nvPr/>
        </p:nvSpPr>
        <p:spPr>
          <a:xfrm>
            <a:off x="7109676" y="3564120"/>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-4</a:t>
            </a:r>
            <a:endParaRPr lang="en-US" sz="1100" b="0" dirty="0">
              <a:solidFill>
                <a:schemeClr val="bg1"/>
              </a:solidFill>
              <a:latin typeface="Calibri" panose="020F0502020204030204" pitchFamily="34" charset="0"/>
            </a:endParaRPr>
          </a:p>
        </p:txBody>
      </p:sp>
      <p:sp>
        <p:nvSpPr>
          <p:cNvPr id="102" name="TextBox 101">
            <a:extLst>
              <a:ext uri="{FF2B5EF4-FFF2-40B4-BE49-F238E27FC236}">
                <a16:creationId xmlns:a16="http://schemas.microsoft.com/office/drawing/2014/main" id="{0C2EA0B9-3EEE-47DB-B0D3-9502FF1EFEA3}"/>
              </a:ext>
            </a:extLst>
          </p:cNvPr>
          <p:cNvSpPr txBox="1"/>
          <p:nvPr/>
        </p:nvSpPr>
        <p:spPr>
          <a:xfrm>
            <a:off x="7392141" y="3563145"/>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-2</a:t>
            </a:r>
            <a:endParaRPr lang="en-US" sz="1100" b="0" dirty="0">
              <a:solidFill>
                <a:schemeClr val="bg1"/>
              </a:solidFill>
              <a:latin typeface="Calibri" panose="020F0502020204030204" pitchFamily="34" charset="0"/>
            </a:endParaRPr>
          </a:p>
        </p:txBody>
      </p:sp>
      <p:sp>
        <p:nvSpPr>
          <p:cNvPr id="103" name="TextBox 102">
            <a:extLst>
              <a:ext uri="{FF2B5EF4-FFF2-40B4-BE49-F238E27FC236}">
                <a16:creationId xmlns:a16="http://schemas.microsoft.com/office/drawing/2014/main" id="{43639730-7C7F-466D-A5E8-F47094D4AEB2}"/>
              </a:ext>
            </a:extLst>
          </p:cNvPr>
          <p:cNvSpPr txBox="1"/>
          <p:nvPr/>
        </p:nvSpPr>
        <p:spPr>
          <a:xfrm>
            <a:off x="7675177" y="3560989"/>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0</a:t>
            </a:r>
            <a:endParaRPr lang="en-US" sz="1100" b="0" dirty="0">
              <a:solidFill>
                <a:schemeClr val="bg1"/>
              </a:solidFill>
              <a:latin typeface="Calibri" panose="020F0502020204030204" pitchFamily="34" charset="0"/>
            </a:endParaRPr>
          </a:p>
        </p:txBody>
      </p:sp>
      <p:sp>
        <p:nvSpPr>
          <p:cNvPr id="104" name="TextBox 103">
            <a:extLst>
              <a:ext uri="{FF2B5EF4-FFF2-40B4-BE49-F238E27FC236}">
                <a16:creationId xmlns:a16="http://schemas.microsoft.com/office/drawing/2014/main" id="{BF0DD8B7-DDDE-4335-A0D4-83EB1B346D82}"/>
              </a:ext>
            </a:extLst>
          </p:cNvPr>
          <p:cNvSpPr txBox="1"/>
          <p:nvPr/>
        </p:nvSpPr>
        <p:spPr>
          <a:xfrm>
            <a:off x="7948543" y="3567567"/>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2</a:t>
            </a:r>
            <a:endParaRPr lang="en-US" sz="1100" b="0" dirty="0">
              <a:solidFill>
                <a:schemeClr val="bg1"/>
              </a:solidFill>
              <a:latin typeface="Calibri" panose="020F0502020204030204" pitchFamily="34" charset="0"/>
            </a:endParaRPr>
          </a:p>
        </p:txBody>
      </p:sp>
      <p:sp>
        <p:nvSpPr>
          <p:cNvPr id="105" name="TextBox 104">
            <a:extLst>
              <a:ext uri="{FF2B5EF4-FFF2-40B4-BE49-F238E27FC236}">
                <a16:creationId xmlns:a16="http://schemas.microsoft.com/office/drawing/2014/main" id="{15EEB1A4-29AE-42AE-9584-BDE4B8A7D30C}"/>
              </a:ext>
            </a:extLst>
          </p:cNvPr>
          <p:cNvSpPr txBox="1"/>
          <p:nvPr/>
        </p:nvSpPr>
        <p:spPr>
          <a:xfrm>
            <a:off x="8224025" y="3568471"/>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4</a:t>
            </a:r>
            <a:endParaRPr lang="en-US" sz="1100" b="0" dirty="0">
              <a:solidFill>
                <a:schemeClr val="bg1"/>
              </a:solidFill>
              <a:latin typeface="Calibri" panose="020F0502020204030204" pitchFamily="34" charset="0"/>
            </a:endParaRPr>
          </a:p>
        </p:txBody>
      </p:sp>
      <p:sp>
        <p:nvSpPr>
          <p:cNvPr id="106" name="TextBox 105">
            <a:extLst>
              <a:ext uri="{FF2B5EF4-FFF2-40B4-BE49-F238E27FC236}">
                <a16:creationId xmlns:a16="http://schemas.microsoft.com/office/drawing/2014/main" id="{9C9E9A19-A4E4-4546-BCF7-1704761DBFE7}"/>
              </a:ext>
            </a:extLst>
          </p:cNvPr>
          <p:cNvSpPr txBox="1"/>
          <p:nvPr/>
        </p:nvSpPr>
        <p:spPr>
          <a:xfrm>
            <a:off x="8496522" y="3566070"/>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6</a:t>
            </a:r>
            <a:endParaRPr lang="en-US" sz="1100" b="0" dirty="0">
              <a:solidFill>
                <a:schemeClr val="bg1"/>
              </a:solidFill>
              <a:latin typeface="Calibri" panose="020F0502020204030204" pitchFamily="34" charset="0"/>
            </a:endParaRPr>
          </a:p>
        </p:txBody>
      </p:sp>
      <p:sp>
        <p:nvSpPr>
          <p:cNvPr id="107" name="TextBox 106">
            <a:extLst>
              <a:ext uri="{FF2B5EF4-FFF2-40B4-BE49-F238E27FC236}">
                <a16:creationId xmlns:a16="http://schemas.microsoft.com/office/drawing/2014/main" id="{A17A5A8D-31DC-4BC3-98B0-069F756C5230}"/>
              </a:ext>
            </a:extLst>
          </p:cNvPr>
          <p:cNvSpPr txBox="1"/>
          <p:nvPr/>
        </p:nvSpPr>
        <p:spPr>
          <a:xfrm>
            <a:off x="8775436" y="3571479"/>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8</a:t>
            </a:r>
            <a:endParaRPr lang="en-US" sz="1100" b="0" dirty="0">
              <a:solidFill>
                <a:schemeClr val="bg1"/>
              </a:solidFill>
              <a:latin typeface="Calibri" panose="020F0502020204030204" pitchFamily="34" charset="0"/>
            </a:endParaRPr>
          </a:p>
        </p:txBody>
      </p:sp>
      <p:sp>
        <p:nvSpPr>
          <p:cNvPr id="108" name="TextBox 107">
            <a:extLst>
              <a:ext uri="{FF2B5EF4-FFF2-40B4-BE49-F238E27FC236}">
                <a16:creationId xmlns:a16="http://schemas.microsoft.com/office/drawing/2014/main" id="{0FBF04B7-E367-4D6B-9063-D7C1A51D6AD1}"/>
              </a:ext>
            </a:extLst>
          </p:cNvPr>
          <p:cNvSpPr txBox="1"/>
          <p:nvPr/>
        </p:nvSpPr>
        <p:spPr>
          <a:xfrm>
            <a:off x="9057469" y="3562170"/>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10</a:t>
            </a:r>
            <a:endParaRPr lang="en-US" sz="1100" b="0" dirty="0">
              <a:solidFill>
                <a:schemeClr val="bg1"/>
              </a:solidFill>
              <a:latin typeface="Calibri" panose="020F0502020204030204" pitchFamily="34" charset="0"/>
            </a:endParaRPr>
          </a:p>
        </p:txBody>
      </p:sp>
      <p:cxnSp>
        <p:nvCxnSpPr>
          <p:cNvPr id="115" name="Straight Connector 114">
            <a:extLst>
              <a:ext uri="{FF2B5EF4-FFF2-40B4-BE49-F238E27FC236}">
                <a16:creationId xmlns:a16="http://schemas.microsoft.com/office/drawing/2014/main" id="{FD3BE13B-2394-4C39-953E-72D3B05F221B}"/>
              </a:ext>
            </a:extLst>
          </p:cNvPr>
          <p:cNvCxnSpPr>
            <a:cxnSpLocks/>
          </p:cNvCxnSpPr>
          <p:nvPr/>
        </p:nvCxnSpPr>
        <p:spPr bwMode="auto">
          <a:xfrm flipV="1">
            <a:off x="7814082" y="2196216"/>
            <a:ext cx="0" cy="1289493"/>
          </a:xfrm>
          <a:prstGeom prst="line">
            <a:avLst/>
          </a:prstGeom>
          <a:noFill/>
          <a:ln w="28575" cap="flat" cmpd="sng" algn="ctr">
            <a:solidFill>
              <a:schemeClr val="bg1"/>
            </a:solidFill>
            <a:prstDash val="solid"/>
            <a:round/>
            <a:headEnd type="none" w="med" len="med"/>
            <a:tailEnd type="none" w="med" len="med"/>
          </a:ln>
          <a:effectLst/>
        </p:spPr>
      </p:cxnSp>
      <p:grpSp>
        <p:nvGrpSpPr>
          <p:cNvPr id="117" name="Group 116">
            <a:extLst>
              <a:ext uri="{FF2B5EF4-FFF2-40B4-BE49-F238E27FC236}">
                <a16:creationId xmlns:a16="http://schemas.microsoft.com/office/drawing/2014/main" id="{365651D4-A471-4DC5-9C8A-33B798DA16DD}"/>
              </a:ext>
            </a:extLst>
          </p:cNvPr>
          <p:cNvGrpSpPr/>
          <p:nvPr/>
        </p:nvGrpSpPr>
        <p:grpSpPr>
          <a:xfrm rot="5400000">
            <a:off x="6765322" y="5364330"/>
            <a:ext cx="86650" cy="827786"/>
            <a:chOff x="1282435" y="3181869"/>
            <a:chExt cx="92275" cy="1992280"/>
          </a:xfrm>
        </p:grpSpPr>
        <p:cxnSp>
          <p:nvCxnSpPr>
            <p:cNvPr id="118" name="Straight Connector 117">
              <a:extLst>
                <a:ext uri="{FF2B5EF4-FFF2-40B4-BE49-F238E27FC236}">
                  <a16:creationId xmlns:a16="http://schemas.microsoft.com/office/drawing/2014/main" id="{06123F88-1318-46F0-9043-C0DCDF7973F8}"/>
                </a:ext>
              </a:extLst>
            </p:cNvPr>
            <p:cNvCxnSpPr/>
            <p:nvPr/>
          </p:nvCxnSpPr>
          <p:spPr bwMode="auto">
            <a:xfrm>
              <a:off x="1282435" y="3181869"/>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479298C1-954E-4D42-987C-BE30166FD595}"/>
                </a:ext>
              </a:extLst>
            </p:cNvPr>
            <p:cNvCxnSpPr/>
            <p:nvPr/>
          </p:nvCxnSpPr>
          <p:spPr bwMode="auto">
            <a:xfrm>
              <a:off x="1282435" y="3845963"/>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44D8AA6F-3048-40A8-84F6-A3843E13C1BC}"/>
                </a:ext>
              </a:extLst>
            </p:cNvPr>
            <p:cNvCxnSpPr/>
            <p:nvPr/>
          </p:nvCxnSpPr>
          <p:spPr bwMode="auto">
            <a:xfrm>
              <a:off x="1282435" y="4510057"/>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4DBC4780-36C5-4F1C-95A8-0D904AA979EB}"/>
                </a:ext>
              </a:extLst>
            </p:cNvPr>
            <p:cNvCxnSpPr/>
            <p:nvPr/>
          </p:nvCxnSpPr>
          <p:spPr bwMode="auto">
            <a:xfrm>
              <a:off x="1282435" y="5174149"/>
              <a:ext cx="92275" cy="0"/>
            </a:xfrm>
            <a:prstGeom prst="line">
              <a:avLst/>
            </a:prstGeom>
            <a:noFill/>
            <a:ln w="28575" cap="flat" cmpd="sng" algn="ctr">
              <a:solidFill>
                <a:schemeClr val="bg1"/>
              </a:solidFill>
              <a:prstDash val="solid"/>
              <a:round/>
              <a:headEnd type="none" w="med" len="med"/>
              <a:tailEnd type="none" w="med" len="med"/>
            </a:ln>
            <a:effectLst/>
          </p:spPr>
        </p:cxnSp>
      </p:grpSp>
      <p:cxnSp>
        <p:nvCxnSpPr>
          <p:cNvPr id="122" name="Straight Connector 121">
            <a:extLst>
              <a:ext uri="{FF2B5EF4-FFF2-40B4-BE49-F238E27FC236}">
                <a16:creationId xmlns:a16="http://schemas.microsoft.com/office/drawing/2014/main" id="{10CB0C48-6DF7-4526-9DF5-47B484BB8E3D}"/>
              </a:ext>
            </a:extLst>
          </p:cNvPr>
          <p:cNvCxnSpPr/>
          <p:nvPr/>
        </p:nvCxnSpPr>
        <p:spPr bwMode="auto">
          <a:xfrm>
            <a:off x="6386995" y="5740368"/>
            <a:ext cx="3310128" cy="0"/>
          </a:xfrm>
          <a:prstGeom prst="line">
            <a:avLst/>
          </a:prstGeom>
          <a:noFill/>
          <a:ln w="28575" cap="flat" cmpd="sng" algn="ctr">
            <a:solidFill>
              <a:schemeClr val="bg1"/>
            </a:solidFill>
            <a:prstDash val="solid"/>
            <a:round/>
            <a:headEnd type="none" w="med" len="med"/>
            <a:tailEnd type="none" w="med" len="med"/>
          </a:ln>
          <a:effectLst/>
        </p:spPr>
      </p:cxnSp>
      <p:grpSp>
        <p:nvGrpSpPr>
          <p:cNvPr id="123" name="Group 122">
            <a:extLst>
              <a:ext uri="{FF2B5EF4-FFF2-40B4-BE49-F238E27FC236}">
                <a16:creationId xmlns:a16="http://schemas.microsoft.com/office/drawing/2014/main" id="{8153C4F3-A9B1-4819-A9FD-A41E1CBD0190}"/>
              </a:ext>
            </a:extLst>
          </p:cNvPr>
          <p:cNvGrpSpPr/>
          <p:nvPr/>
        </p:nvGrpSpPr>
        <p:grpSpPr>
          <a:xfrm rot="5400000">
            <a:off x="7869037" y="5361554"/>
            <a:ext cx="86650" cy="827786"/>
            <a:chOff x="1282435" y="3181869"/>
            <a:chExt cx="92275" cy="1992280"/>
          </a:xfrm>
        </p:grpSpPr>
        <p:cxnSp>
          <p:nvCxnSpPr>
            <p:cNvPr id="124" name="Straight Connector 123">
              <a:extLst>
                <a:ext uri="{FF2B5EF4-FFF2-40B4-BE49-F238E27FC236}">
                  <a16:creationId xmlns:a16="http://schemas.microsoft.com/office/drawing/2014/main" id="{50C96814-05EB-4482-AA19-EA758F93F243}"/>
                </a:ext>
              </a:extLst>
            </p:cNvPr>
            <p:cNvCxnSpPr/>
            <p:nvPr/>
          </p:nvCxnSpPr>
          <p:spPr bwMode="auto">
            <a:xfrm>
              <a:off x="1282435" y="3181869"/>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5AF2385E-D000-4B8E-A990-AF5A0D12CA41}"/>
                </a:ext>
              </a:extLst>
            </p:cNvPr>
            <p:cNvCxnSpPr/>
            <p:nvPr/>
          </p:nvCxnSpPr>
          <p:spPr bwMode="auto">
            <a:xfrm>
              <a:off x="1282435" y="3845963"/>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08369711-38ED-4DFB-A5AF-44E09F538B80}"/>
                </a:ext>
              </a:extLst>
            </p:cNvPr>
            <p:cNvCxnSpPr/>
            <p:nvPr/>
          </p:nvCxnSpPr>
          <p:spPr bwMode="auto">
            <a:xfrm>
              <a:off x="1282435" y="4510057"/>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53478A30-394D-476A-A469-EDA0B114A789}"/>
                </a:ext>
              </a:extLst>
            </p:cNvPr>
            <p:cNvCxnSpPr/>
            <p:nvPr/>
          </p:nvCxnSpPr>
          <p:spPr bwMode="auto">
            <a:xfrm>
              <a:off x="1282435" y="5174149"/>
              <a:ext cx="9227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8" name="Group 127">
            <a:extLst>
              <a:ext uri="{FF2B5EF4-FFF2-40B4-BE49-F238E27FC236}">
                <a16:creationId xmlns:a16="http://schemas.microsoft.com/office/drawing/2014/main" id="{EA365C80-63D4-4957-96A9-4BA5B7F6F1CB}"/>
              </a:ext>
            </a:extLst>
          </p:cNvPr>
          <p:cNvGrpSpPr/>
          <p:nvPr/>
        </p:nvGrpSpPr>
        <p:grpSpPr>
          <a:xfrm rot="5400000">
            <a:off x="8833856" y="5503253"/>
            <a:ext cx="86650" cy="551857"/>
            <a:chOff x="1282435" y="3845963"/>
            <a:chExt cx="92275" cy="1328186"/>
          </a:xfrm>
        </p:grpSpPr>
        <p:cxnSp>
          <p:nvCxnSpPr>
            <p:cNvPr id="129" name="Straight Connector 128">
              <a:extLst>
                <a:ext uri="{FF2B5EF4-FFF2-40B4-BE49-F238E27FC236}">
                  <a16:creationId xmlns:a16="http://schemas.microsoft.com/office/drawing/2014/main" id="{2676350C-1818-45A6-9C31-451879F13D3C}"/>
                </a:ext>
              </a:extLst>
            </p:cNvPr>
            <p:cNvCxnSpPr/>
            <p:nvPr/>
          </p:nvCxnSpPr>
          <p:spPr bwMode="auto">
            <a:xfrm>
              <a:off x="1282435" y="3845963"/>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9ED494D6-57A1-498D-9BE2-DA26C4D93D02}"/>
                </a:ext>
              </a:extLst>
            </p:cNvPr>
            <p:cNvCxnSpPr/>
            <p:nvPr/>
          </p:nvCxnSpPr>
          <p:spPr bwMode="auto">
            <a:xfrm>
              <a:off x="1282435" y="4510057"/>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DB077E93-F4DF-455A-A8E1-DAB1ECADAC7C}"/>
                </a:ext>
              </a:extLst>
            </p:cNvPr>
            <p:cNvCxnSpPr/>
            <p:nvPr/>
          </p:nvCxnSpPr>
          <p:spPr bwMode="auto">
            <a:xfrm>
              <a:off x="1282435" y="5174149"/>
              <a:ext cx="92275" cy="0"/>
            </a:xfrm>
            <a:prstGeom prst="line">
              <a:avLst/>
            </a:prstGeom>
            <a:noFill/>
            <a:ln w="28575" cap="flat" cmpd="sng" algn="ctr">
              <a:solidFill>
                <a:schemeClr val="bg1"/>
              </a:solidFill>
              <a:prstDash val="solid"/>
              <a:round/>
              <a:headEnd type="none" w="med" len="med"/>
              <a:tailEnd type="none" w="med" len="med"/>
            </a:ln>
            <a:effectLst/>
          </p:spPr>
        </p:cxnSp>
      </p:grpSp>
      <p:sp>
        <p:nvSpPr>
          <p:cNvPr id="132" name="TextBox 131">
            <a:extLst>
              <a:ext uri="{FF2B5EF4-FFF2-40B4-BE49-F238E27FC236}">
                <a16:creationId xmlns:a16="http://schemas.microsoft.com/office/drawing/2014/main" id="{CA1ADBAD-819D-4BD3-B146-794FCB862E07}"/>
              </a:ext>
            </a:extLst>
          </p:cNvPr>
          <p:cNvSpPr txBox="1"/>
          <p:nvPr/>
        </p:nvSpPr>
        <p:spPr>
          <a:xfrm>
            <a:off x="6171454" y="5798166"/>
            <a:ext cx="383671"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-10</a:t>
            </a:r>
            <a:endParaRPr lang="en-US" sz="1100" b="0" dirty="0">
              <a:solidFill>
                <a:schemeClr val="bg1"/>
              </a:solidFill>
              <a:latin typeface="Calibri" panose="020F0502020204030204" pitchFamily="34" charset="0"/>
            </a:endParaRPr>
          </a:p>
        </p:txBody>
      </p:sp>
      <p:sp>
        <p:nvSpPr>
          <p:cNvPr id="133" name="TextBox 132">
            <a:extLst>
              <a:ext uri="{FF2B5EF4-FFF2-40B4-BE49-F238E27FC236}">
                <a16:creationId xmlns:a16="http://schemas.microsoft.com/office/drawing/2014/main" id="{C5342D2F-EE76-454A-B380-A902A53E5BB3}"/>
              </a:ext>
            </a:extLst>
          </p:cNvPr>
          <p:cNvSpPr txBox="1"/>
          <p:nvPr/>
        </p:nvSpPr>
        <p:spPr>
          <a:xfrm>
            <a:off x="6522232" y="5798166"/>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-8</a:t>
            </a:r>
            <a:endParaRPr lang="en-US" sz="1100" b="0" dirty="0">
              <a:solidFill>
                <a:schemeClr val="bg1"/>
              </a:solidFill>
              <a:latin typeface="Calibri" panose="020F0502020204030204" pitchFamily="34" charset="0"/>
            </a:endParaRPr>
          </a:p>
        </p:txBody>
      </p:sp>
      <p:sp>
        <p:nvSpPr>
          <p:cNvPr id="134" name="TextBox 133">
            <a:extLst>
              <a:ext uri="{FF2B5EF4-FFF2-40B4-BE49-F238E27FC236}">
                <a16:creationId xmlns:a16="http://schemas.microsoft.com/office/drawing/2014/main" id="{6F14CB11-465D-4A95-87FE-0021E04DE668}"/>
              </a:ext>
            </a:extLst>
          </p:cNvPr>
          <p:cNvSpPr txBox="1"/>
          <p:nvPr/>
        </p:nvSpPr>
        <p:spPr>
          <a:xfrm>
            <a:off x="6792684" y="5798166"/>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-6</a:t>
            </a:r>
            <a:endParaRPr lang="en-US" sz="1100" b="0" dirty="0">
              <a:solidFill>
                <a:schemeClr val="bg1"/>
              </a:solidFill>
              <a:latin typeface="Calibri" panose="020F0502020204030204" pitchFamily="34" charset="0"/>
            </a:endParaRPr>
          </a:p>
        </p:txBody>
      </p:sp>
      <p:sp>
        <p:nvSpPr>
          <p:cNvPr id="135" name="TextBox 134">
            <a:extLst>
              <a:ext uri="{FF2B5EF4-FFF2-40B4-BE49-F238E27FC236}">
                <a16:creationId xmlns:a16="http://schemas.microsoft.com/office/drawing/2014/main" id="{5802DAF0-F508-4A2E-ADE3-AEFEAB31CE15}"/>
              </a:ext>
            </a:extLst>
          </p:cNvPr>
          <p:cNvSpPr txBox="1"/>
          <p:nvPr/>
        </p:nvSpPr>
        <p:spPr>
          <a:xfrm>
            <a:off x="7069991" y="5798166"/>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-4</a:t>
            </a:r>
            <a:endParaRPr lang="en-US" sz="1100" b="0" dirty="0">
              <a:solidFill>
                <a:schemeClr val="bg1"/>
              </a:solidFill>
              <a:latin typeface="Calibri" panose="020F0502020204030204" pitchFamily="34" charset="0"/>
            </a:endParaRPr>
          </a:p>
        </p:txBody>
      </p:sp>
      <p:sp>
        <p:nvSpPr>
          <p:cNvPr id="136" name="TextBox 135">
            <a:extLst>
              <a:ext uri="{FF2B5EF4-FFF2-40B4-BE49-F238E27FC236}">
                <a16:creationId xmlns:a16="http://schemas.microsoft.com/office/drawing/2014/main" id="{D77C3744-4AD5-47EA-85B2-30B1B26420E8}"/>
              </a:ext>
            </a:extLst>
          </p:cNvPr>
          <p:cNvSpPr txBox="1"/>
          <p:nvPr/>
        </p:nvSpPr>
        <p:spPr>
          <a:xfrm>
            <a:off x="7352456" y="5798166"/>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-2</a:t>
            </a:r>
            <a:endParaRPr lang="en-US" sz="1100" b="0" dirty="0">
              <a:solidFill>
                <a:schemeClr val="bg1"/>
              </a:solidFill>
              <a:latin typeface="Calibri" panose="020F0502020204030204" pitchFamily="34" charset="0"/>
            </a:endParaRPr>
          </a:p>
        </p:txBody>
      </p:sp>
      <p:sp>
        <p:nvSpPr>
          <p:cNvPr id="137" name="TextBox 136">
            <a:extLst>
              <a:ext uri="{FF2B5EF4-FFF2-40B4-BE49-F238E27FC236}">
                <a16:creationId xmlns:a16="http://schemas.microsoft.com/office/drawing/2014/main" id="{E9C40A62-D9BE-4E5D-984E-04450D701833}"/>
              </a:ext>
            </a:extLst>
          </p:cNvPr>
          <p:cNvSpPr txBox="1"/>
          <p:nvPr/>
        </p:nvSpPr>
        <p:spPr>
          <a:xfrm>
            <a:off x="7635492" y="5798166"/>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0</a:t>
            </a:r>
            <a:endParaRPr lang="en-US" sz="1100" b="0" dirty="0">
              <a:solidFill>
                <a:schemeClr val="bg1"/>
              </a:solidFill>
              <a:latin typeface="Calibri" panose="020F0502020204030204" pitchFamily="34" charset="0"/>
            </a:endParaRPr>
          </a:p>
        </p:txBody>
      </p:sp>
      <p:sp>
        <p:nvSpPr>
          <p:cNvPr id="138" name="TextBox 137">
            <a:extLst>
              <a:ext uri="{FF2B5EF4-FFF2-40B4-BE49-F238E27FC236}">
                <a16:creationId xmlns:a16="http://schemas.microsoft.com/office/drawing/2014/main" id="{652D80BD-9122-4DA9-B830-064F4A7ECA8E}"/>
              </a:ext>
            </a:extLst>
          </p:cNvPr>
          <p:cNvSpPr txBox="1"/>
          <p:nvPr/>
        </p:nvSpPr>
        <p:spPr>
          <a:xfrm>
            <a:off x="7908858" y="5798166"/>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2</a:t>
            </a:r>
            <a:endParaRPr lang="en-US" sz="1100" b="0" dirty="0">
              <a:solidFill>
                <a:schemeClr val="bg1"/>
              </a:solidFill>
              <a:latin typeface="Calibri" panose="020F0502020204030204" pitchFamily="34" charset="0"/>
            </a:endParaRPr>
          </a:p>
        </p:txBody>
      </p:sp>
      <p:sp>
        <p:nvSpPr>
          <p:cNvPr id="139" name="TextBox 138">
            <a:extLst>
              <a:ext uri="{FF2B5EF4-FFF2-40B4-BE49-F238E27FC236}">
                <a16:creationId xmlns:a16="http://schemas.microsoft.com/office/drawing/2014/main" id="{A970A85D-D5B8-460A-B180-9D04391DD68D}"/>
              </a:ext>
            </a:extLst>
          </p:cNvPr>
          <p:cNvSpPr txBox="1"/>
          <p:nvPr/>
        </p:nvSpPr>
        <p:spPr>
          <a:xfrm>
            <a:off x="8184340" y="5798166"/>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4</a:t>
            </a:r>
            <a:endParaRPr lang="en-US" sz="1100" b="0" dirty="0">
              <a:solidFill>
                <a:schemeClr val="bg1"/>
              </a:solidFill>
              <a:latin typeface="Calibri" panose="020F0502020204030204" pitchFamily="34" charset="0"/>
            </a:endParaRPr>
          </a:p>
        </p:txBody>
      </p:sp>
      <p:sp>
        <p:nvSpPr>
          <p:cNvPr id="140" name="TextBox 139">
            <a:extLst>
              <a:ext uri="{FF2B5EF4-FFF2-40B4-BE49-F238E27FC236}">
                <a16:creationId xmlns:a16="http://schemas.microsoft.com/office/drawing/2014/main" id="{43201CBB-D1C0-4C97-B754-8CEA06E2692A}"/>
              </a:ext>
            </a:extLst>
          </p:cNvPr>
          <p:cNvSpPr txBox="1"/>
          <p:nvPr/>
        </p:nvSpPr>
        <p:spPr>
          <a:xfrm>
            <a:off x="8456837" y="5798166"/>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6</a:t>
            </a:r>
            <a:endParaRPr lang="en-US" sz="1100" b="0" dirty="0">
              <a:solidFill>
                <a:schemeClr val="bg1"/>
              </a:solidFill>
              <a:latin typeface="Calibri" panose="020F0502020204030204" pitchFamily="34" charset="0"/>
            </a:endParaRPr>
          </a:p>
        </p:txBody>
      </p:sp>
      <p:sp>
        <p:nvSpPr>
          <p:cNvPr id="141" name="TextBox 140">
            <a:extLst>
              <a:ext uri="{FF2B5EF4-FFF2-40B4-BE49-F238E27FC236}">
                <a16:creationId xmlns:a16="http://schemas.microsoft.com/office/drawing/2014/main" id="{69D8FF05-A70E-4060-B1EB-AFD62D1B68C3}"/>
              </a:ext>
            </a:extLst>
          </p:cNvPr>
          <p:cNvSpPr txBox="1"/>
          <p:nvPr/>
        </p:nvSpPr>
        <p:spPr>
          <a:xfrm>
            <a:off x="8735751" y="5798166"/>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8</a:t>
            </a:r>
            <a:endParaRPr lang="en-US" sz="1100" b="0" dirty="0">
              <a:solidFill>
                <a:schemeClr val="bg1"/>
              </a:solidFill>
              <a:latin typeface="Calibri" panose="020F0502020204030204" pitchFamily="34" charset="0"/>
            </a:endParaRPr>
          </a:p>
        </p:txBody>
      </p:sp>
      <p:sp>
        <p:nvSpPr>
          <p:cNvPr id="142" name="TextBox 141">
            <a:extLst>
              <a:ext uri="{FF2B5EF4-FFF2-40B4-BE49-F238E27FC236}">
                <a16:creationId xmlns:a16="http://schemas.microsoft.com/office/drawing/2014/main" id="{7020FF05-0EDE-40B9-B664-9764A0E6542D}"/>
              </a:ext>
            </a:extLst>
          </p:cNvPr>
          <p:cNvSpPr txBox="1"/>
          <p:nvPr/>
        </p:nvSpPr>
        <p:spPr>
          <a:xfrm>
            <a:off x="9017784" y="5798166"/>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10</a:t>
            </a:r>
            <a:endParaRPr lang="en-US" sz="1100" b="0" dirty="0">
              <a:solidFill>
                <a:schemeClr val="bg1"/>
              </a:solidFill>
              <a:latin typeface="Calibri" panose="020F0502020204030204" pitchFamily="34" charset="0"/>
            </a:endParaRPr>
          </a:p>
        </p:txBody>
      </p:sp>
      <p:grpSp>
        <p:nvGrpSpPr>
          <p:cNvPr id="149" name="Group 148">
            <a:extLst>
              <a:ext uri="{FF2B5EF4-FFF2-40B4-BE49-F238E27FC236}">
                <a16:creationId xmlns:a16="http://schemas.microsoft.com/office/drawing/2014/main" id="{C7A9D399-9AA8-4752-8F54-B68CD3B67232}"/>
              </a:ext>
            </a:extLst>
          </p:cNvPr>
          <p:cNvGrpSpPr/>
          <p:nvPr/>
        </p:nvGrpSpPr>
        <p:grpSpPr>
          <a:xfrm>
            <a:off x="7968049" y="4990234"/>
            <a:ext cx="1499615" cy="76290"/>
            <a:chOff x="7997173" y="5028565"/>
            <a:chExt cx="716559" cy="75963"/>
          </a:xfrm>
        </p:grpSpPr>
        <p:cxnSp>
          <p:nvCxnSpPr>
            <p:cNvPr id="144" name="Straight Connector 143">
              <a:extLst>
                <a:ext uri="{FF2B5EF4-FFF2-40B4-BE49-F238E27FC236}">
                  <a16:creationId xmlns:a16="http://schemas.microsoft.com/office/drawing/2014/main" id="{20B398A6-3E0F-4BB0-AD31-E9E0F0F526B0}"/>
                </a:ext>
              </a:extLst>
            </p:cNvPr>
            <p:cNvCxnSpPr/>
            <p:nvPr/>
          </p:nvCxnSpPr>
          <p:spPr bwMode="auto">
            <a:xfrm>
              <a:off x="7997173" y="5066546"/>
              <a:ext cx="716559" cy="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BD1C6F6F-3FC9-4864-AF1F-C6BF9C658B05}"/>
                </a:ext>
              </a:extLst>
            </p:cNvPr>
            <p:cNvCxnSpPr/>
            <p:nvPr/>
          </p:nvCxnSpPr>
          <p:spPr bwMode="auto">
            <a:xfrm>
              <a:off x="8711997" y="5028565"/>
              <a:ext cx="0" cy="75963"/>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E6172226-5227-4716-A286-4DDEB7BE9FA6}"/>
                </a:ext>
              </a:extLst>
            </p:cNvPr>
            <p:cNvCxnSpPr/>
            <p:nvPr/>
          </p:nvCxnSpPr>
          <p:spPr bwMode="auto">
            <a:xfrm>
              <a:off x="7997173" y="5028565"/>
              <a:ext cx="0" cy="75963"/>
            </a:xfrm>
            <a:prstGeom prst="line">
              <a:avLst/>
            </a:prstGeom>
            <a:noFill/>
            <a:ln w="28575" cap="flat" cmpd="sng" algn="ctr">
              <a:solidFill>
                <a:schemeClr val="bg1"/>
              </a:solidFill>
              <a:prstDash val="solid"/>
              <a:round/>
              <a:headEnd type="none" w="med" len="med"/>
              <a:tailEnd type="none" w="med" len="med"/>
            </a:ln>
            <a:effectLst/>
          </p:spPr>
        </p:cxnSp>
      </p:grpSp>
      <p:sp>
        <p:nvSpPr>
          <p:cNvPr id="147" name="Rectangle 146">
            <a:extLst>
              <a:ext uri="{FF2B5EF4-FFF2-40B4-BE49-F238E27FC236}">
                <a16:creationId xmlns:a16="http://schemas.microsoft.com/office/drawing/2014/main" id="{1A048697-CF75-4E27-8566-650131CC76F7}"/>
              </a:ext>
            </a:extLst>
          </p:cNvPr>
          <p:cNvSpPr/>
          <p:nvPr/>
        </p:nvSpPr>
        <p:spPr bwMode="auto">
          <a:xfrm>
            <a:off x="8657117" y="4978653"/>
            <a:ext cx="99124" cy="99124"/>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48" name="Straight Connector 147">
            <a:extLst>
              <a:ext uri="{FF2B5EF4-FFF2-40B4-BE49-F238E27FC236}">
                <a16:creationId xmlns:a16="http://schemas.microsoft.com/office/drawing/2014/main" id="{CB34E6C8-7956-4059-B264-F2FB0BF6676E}"/>
              </a:ext>
            </a:extLst>
          </p:cNvPr>
          <p:cNvCxnSpPr>
            <a:cxnSpLocks/>
          </p:cNvCxnSpPr>
          <p:nvPr/>
        </p:nvCxnSpPr>
        <p:spPr bwMode="auto">
          <a:xfrm flipV="1">
            <a:off x="7774397" y="4446647"/>
            <a:ext cx="0" cy="1289493"/>
          </a:xfrm>
          <a:prstGeom prst="line">
            <a:avLst/>
          </a:prstGeom>
          <a:noFill/>
          <a:ln w="28575" cap="flat" cmpd="sng" algn="ctr">
            <a:solidFill>
              <a:schemeClr val="bg1"/>
            </a:solidFill>
            <a:prstDash val="solid"/>
            <a:round/>
            <a:headEnd type="none" w="med" len="med"/>
            <a:tailEnd type="none" w="med" len="med"/>
          </a:ln>
          <a:effectLst/>
        </p:spPr>
      </p:cxnSp>
      <p:grpSp>
        <p:nvGrpSpPr>
          <p:cNvPr id="38" name="Group 37">
            <a:extLst>
              <a:ext uri="{FF2B5EF4-FFF2-40B4-BE49-F238E27FC236}">
                <a16:creationId xmlns:a16="http://schemas.microsoft.com/office/drawing/2014/main" id="{CA6EEA0A-9494-4FF1-8228-115F1AD5F8DA}"/>
              </a:ext>
            </a:extLst>
          </p:cNvPr>
          <p:cNvGrpSpPr/>
          <p:nvPr/>
        </p:nvGrpSpPr>
        <p:grpSpPr>
          <a:xfrm>
            <a:off x="821935" y="1662795"/>
            <a:ext cx="4577381" cy="3474720"/>
            <a:chOff x="821935" y="1662795"/>
            <a:chExt cx="4577381" cy="3699204"/>
          </a:xfrm>
        </p:grpSpPr>
        <p:grpSp>
          <p:nvGrpSpPr>
            <p:cNvPr id="7" name="Group 6">
              <a:extLst>
                <a:ext uri="{FF2B5EF4-FFF2-40B4-BE49-F238E27FC236}">
                  <a16:creationId xmlns:a16="http://schemas.microsoft.com/office/drawing/2014/main" id="{C69BDA81-E835-4EB1-9DB7-5BF7498BDB9E}"/>
                </a:ext>
              </a:extLst>
            </p:cNvPr>
            <p:cNvGrpSpPr/>
            <p:nvPr/>
          </p:nvGrpSpPr>
          <p:grpSpPr>
            <a:xfrm>
              <a:off x="1294875" y="1853681"/>
              <a:ext cx="92275" cy="3320468"/>
              <a:chOff x="1282435" y="1853681"/>
              <a:chExt cx="92275" cy="3320468"/>
            </a:xfrm>
          </p:grpSpPr>
          <p:cxnSp>
            <p:nvCxnSpPr>
              <p:cNvPr id="6" name="Straight Connector 5">
                <a:extLst>
                  <a:ext uri="{FF2B5EF4-FFF2-40B4-BE49-F238E27FC236}">
                    <a16:creationId xmlns:a16="http://schemas.microsoft.com/office/drawing/2014/main" id="{FDA89E47-D10B-4813-ABD2-A6A36F804724}"/>
                  </a:ext>
                </a:extLst>
              </p:cNvPr>
              <p:cNvCxnSpPr/>
              <p:nvPr/>
            </p:nvCxnSpPr>
            <p:spPr bwMode="auto">
              <a:xfrm>
                <a:off x="1282435" y="1853681"/>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0AA6132C-C01F-4640-889B-3FB1889866E8}"/>
                  </a:ext>
                </a:extLst>
              </p:cNvPr>
              <p:cNvCxnSpPr/>
              <p:nvPr/>
            </p:nvCxnSpPr>
            <p:spPr bwMode="auto">
              <a:xfrm>
                <a:off x="1282435" y="2517775"/>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1E017372-1CBD-4040-A289-0E06EB9F48FE}"/>
                  </a:ext>
                </a:extLst>
              </p:cNvPr>
              <p:cNvCxnSpPr/>
              <p:nvPr/>
            </p:nvCxnSpPr>
            <p:spPr bwMode="auto">
              <a:xfrm>
                <a:off x="1282435" y="3181869"/>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95124CFD-142C-491F-9B24-0281FE3C868E}"/>
                  </a:ext>
                </a:extLst>
              </p:cNvPr>
              <p:cNvCxnSpPr/>
              <p:nvPr/>
            </p:nvCxnSpPr>
            <p:spPr bwMode="auto">
              <a:xfrm>
                <a:off x="1282435" y="3845963"/>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CF7B0970-4D48-45D9-9B11-6CF298A18442}"/>
                  </a:ext>
                </a:extLst>
              </p:cNvPr>
              <p:cNvCxnSpPr/>
              <p:nvPr/>
            </p:nvCxnSpPr>
            <p:spPr bwMode="auto">
              <a:xfrm>
                <a:off x="1282435" y="4510057"/>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BD9826BA-C041-486D-929D-AE6FC6A238E8}"/>
                  </a:ext>
                </a:extLst>
              </p:cNvPr>
              <p:cNvCxnSpPr/>
              <p:nvPr/>
            </p:nvCxnSpPr>
            <p:spPr bwMode="auto">
              <a:xfrm>
                <a:off x="1282435" y="5174149"/>
                <a:ext cx="92275" cy="0"/>
              </a:xfrm>
              <a:prstGeom prst="line">
                <a:avLst/>
              </a:prstGeom>
              <a:noFill/>
              <a:ln w="28575" cap="flat" cmpd="sng" algn="ctr">
                <a:solidFill>
                  <a:schemeClr val="bg1"/>
                </a:solidFill>
                <a:prstDash val="solid"/>
                <a:round/>
                <a:headEnd type="none" w="med" len="med"/>
                <a:tailEnd type="none" w="med" len="med"/>
              </a:ln>
              <a:effectLst/>
            </p:spPr>
          </p:cxnSp>
        </p:grpSp>
        <p:grpSp>
          <p:nvGrpSpPr>
            <p:cNvPr id="58" name="Group 57">
              <a:extLst>
                <a:ext uri="{FF2B5EF4-FFF2-40B4-BE49-F238E27FC236}">
                  <a16:creationId xmlns:a16="http://schemas.microsoft.com/office/drawing/2014/main" id="{EEE5D0FB-AFC5-4787-AEB1-33E58A0A3C5A}"/>
                </a:ext>
              </a:extLst>
            </p:cNvPr>
            <p:cNvGrpSpPr/>
            <p:nvPr/>
          </p:nvGrpSpPr>
          <p:grpSpPr>
            <a:xfrm rot="5400000">
              <a:off x="3344180" y="3205143"/>
              <a:ext cx="85666" cy="4024606"/>
              <a:chOff x="1282435" y="3181869"/>
              <a:chExt cx="92275" cy="1992280"/>
            </a:xfrm>
          </p:grpSpPr>
          <p:cxnSp>
            <p:nvCxnSpPr>
              <p:cNvPr id="61" name="Straight Connector 60">
                <a:extLst>
                  <a:ext uri="{FF2B5EF4-FFF2-40B4-BE49-F238E27FC236}">
                    <a16:creationId xmlns:a16="http://schemas.microsoft.com/office/drawing/2014/main" id="{60F98067-69A1-4876-8354-C34BEFB440EB}"/>
                  </a:ext>
                </a:extLst>
              </p:cNvPr>
              <p:cNvCxnSpPr/>
              <p:nvPr/>
            </p:nvCxnSpPr>
            <p:spPr bwMode="auto">
              <a:xfrm>
                <a:off x="1282435" y="3181869"/>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E26C49E0-CB6D-489D-B1DC-5D31848542A3}"/>
                  </a:ext>
                </a:extLst>
              </p:cNvPr>
              <p:cNvCxnSpPr/>
              <p:nvPr/>
            </p:nvCxnSpPr>
            <p:spPr bwMode="auto">
              <a:xfrm>
                <a:off x="1282435" y="3845963"/>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59EC113F-0150-47F0-A142-C1E429D07743}"/>
                  </a:ext>
                </a:extLst>
              </p:cNvPr>
              <p:cNvCxnSpPr/>
              <p:nvPr/>
            </p:nvCxnSpPr>
            <p:spPr bwMode="auto">
              <a:xfrm>
                <a:off x="1282435" y="4510057"/>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2779CBC1-A70B-4626-A12A-E5C445F055B2}"/>
                  </a:ext>
                </a:extLst>
              </p:cNvPr>
              <p:cNvCxnSpPr/>
              <p:nvPr/>
            </p:nvCxnSpPr>
            <p:spPr bwMode="auto">
              <a:xfrm>
                <a:off x="1282435" y="5174149"/>
                <a:ext cx="92275" cy="0"/>
              </a:xfrm>
              <a:prstGeom prst="line">
                <a:avLst/>
              </a:prstGeom>
              <a:noFill/>
              <a:ln w="28575" cap="flat" cmpd="sng" algn="ctr">
                <a:solidFill>
                  <a:schemeClr val="bg1"/>
                </a:solidFill>
                <a:prstDash val="solid"/>
                <a:round/>
                <a:headEnd type="none" w="med" len="med"/>
                <a:tailEnd type="none" w="med" len="med"/>
              </a:ln>
              <a:effectLst/>
            </p:spPr>
          </p:cxnSp>
        </p:grpSp>
        <p:sp>
          <p:nvSpPr>
            <p:cNvPr id="24" name="TextBox 23">
              <a:extLst>
                <a:ext uri="{FF2B5EF4-FFF2-40B4-BE49-F238E27FC236}">
                  <a16:creationId xmlns:a16="http://schemas.microsoft.com/office/drawing/2014/main" id="{50EA38DB-B9DF-4B6B-B1E3-A84592FBCFD2}"/>
                </a:ext>
              </a:extLst>
            </p:cNvPr>
            <p:cNvSpPr txBox="1"/>
            <p:nvPr/>
          </p:nvSpPr>
          <p:spPr bwMode="auto">
            <a:xfrm>
              <a:off x="821935" y="1662795"/>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65" name="TextBox 64">
              <a:extLst>
                <a:ext uri="{FF2B5EF4-FFF2-40B4-BE49-F238E27FC236}">
                  <a16:creationId xmlns:a16="http://schemas.microsoft.com/office/drawing/2014/main" id="{659FC8E6-96EE-40C5-B2BF-DC19AC7CE99C}"/>
                </a:ext>
              </a:extLst>
            </p:cNvPr>
            <p:cNvSpPr txBox="1"/>
            <p:nvPr/>
          </p:nvSpPr>
          <p:spPr bwMode="auto">
            <a:xfrm>
              <a:off x="927251" y="233094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66" name="TextBox 65">
              <a:extLst>
                <a:ext uri="{FF2B5EF4-FFF2-40B4-BE49-F238E27FC236}">
                  <a16:creationId xmlns:a16="http://schemas.microsoft.com/office/drawing/2014/main" id="{7B256D11-341C-4A80-A5A7-B808176F7AFD}"/>
                </a:ext>
              </a:extLst>
            </p:cNvPr>
            <p:cNvSpPr txBox="1"/>
            <p:nvPr/>
          </p:nvSpPr>
          <p:spPr bwMode="auto">
            <a:xfrm>
              <a:off x="938955" y="299908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67" name="TextBox 66">
              <a:extLst>
                <a:ext uri="{FF2B5EF4-FFF2-40B4-BE49-F238E27FC236}">
                  <a16:creationId xmlns:a16="http://schemas.microsoft.com/office/drawing/2014/main" id="{514B4FEA-0700-49A4-86A5-3C8DF0AE8A93}"/>
                </a:ext>
              </a:extLst>
            </p:cNvPr>
            <p:cNvSpPr txBox="1"/>
            <p:nvPr/>
          </p:nvSpPr>
          <p:spPr bwMode="auto">
            <a:xfrm>
              <a:off x="931395" y="366129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68" name="TextBox 67">
              <a:extLst>
                <a:ext uri="{FF2B5EF4-FFF2-40B4-BE49-F238E27FC236}">
                  <a16:creationId xmlns:a16="http://schemas.microsoft.com/office/drawing/2014/main" id="{C77F3F77-8626-4BBF-95E8-F281BCBB35B3}"/>
                </a:ext>
              </a:extLst>
            </p:cNvPr>
            <p:cNvSpPr txBox="1"/>
            <p:nvPr/>
          </p:nvSpPr>
          <p:spPr bwMode="auto">
            <a:xfrm>
              <a:off x="922308" y="432350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69" name="TextBox 68">
              <a:extLst>
                <a:ext uri="{FF2B5EF4-FFF2-40B4-BE49-F238E27FC236}">
                  <a16:creationId xmlns:a16="http://schemas.microsoft.com/office/drawing/2014/main" id="{0E68FDB4-0302-4077-B865-B9208C1DC04D}"/>
                </a:ext>
              </a:extLst>
            </p:cNvPr>
            <p:cNvSpPr txBox="1"/>
            <p:nvPr/>
          </p:nvSpPr>
          <p:spPr bwMode="auto">
            <a:xfrm>
              <a:off x="1050217" y="499266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5" name="Rectangle 24">
              <a:extLst>
                <a:ext uri="{FF2B5EF4-FFF2-40B4-BE49-F238E27FC236}">
                  <a16:creationId xmlns:a16="http://schemas.microsoft.com/office/drawing/2014/main" id="{4CDE74E1-C7DA-41FF-8277-C267941716BF}"/>
                </a:ext>
              </a:extLst>
            </p:cNvPr>
            <p:cNvSpPr/>
            <p:nvPr/>
          </p:nvSpPr>
          <p:spPr bwMode="auto">
            <a:xfrm>
              <a:off x="1573763" y="5144983"/>
              <a:ext cx="413506" cy="2743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D10A5322-7D31-46B4-95AE-4C2544BA0009}"/>
                </a:ext>
              </a:extLst>
            </p:cNvPr>
            <p:cNvSpPr/>
            <p:nvPr/>
          </p:nvSpPr>
          <p:spPr bwMode="auto">
            <a:xfrm>
              <a:off x="2104344" y="5145813"/>
              <a:ext cx="413506" cy="274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F52641F2-C409-42E6-8E7F-D3DA5E3DB072}"/>
                </a:ext>
              </a:extLst>
            </p:cNvPr>
            <p:cNvSpPr/>
            <p:nvPr/>
          </p:nvSpPr>
          <p:spPr bwMode="auto">
            <a:xfrm>
              <a:off x="2913995" y="2336731"/>
              <a:ext cx="413506" cy="283464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852A4834-328B-4913-BD61-58C62E23F5A1}"/>
                </a:ext>
              </a:extLst>
            </p:cNvPr>
            <p:cNvSpPr/>
            <p:nvPr/>
          </p:nvSpPr>
          <p:spPr bwMode="auto">
            <a:xfrm>
              <a:off x="3444576" y="2558878"/>
              <a:ext cx="413506" cy="260604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9BD3082E-908B-4E37-83D3-B4084CA2D528}"/>
                </a:ext>
              </a:extLst>
            </p:cNvPr>
            <p:cNvSpPr/>
            <p:nvPr/>
          </p:nvSpPr>
          <p:spPr bwMode="auto">
            <a:xfrm>
              <a:off x="4263616" y="4724470"/>
              <a:ext cx="413506" cy="4572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FCA42425-4D36-4516-95D2-556154177DF1}"/>
                </a:ext>
              </a:extLst>
            </p:cNvPr>
            <p:cNvSpPr/>
            <p:nvPr/>
          </p:nvSpPr>
          <p:spPr bwMode="auto">
            <a:xfrm>
              <a:off x="4794197" y="4524349"/>
              <a:ext cx="413506" cy="6400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TextBox 78">
              <a:extLst>
                <a:ext uri="{FF2B5EF4-FFF2-40B4-BE49-F238E27FC236}">
                  <a16:creationId xmlns:a16="http://schemas.microsoft.com/office/drawing/2014/main" id="{D8D8FF93-51AC-489D-8999-A8F421C4EE64}"/>
                </a:ext>
              </a:extLst>
            </p:cNvPr>
            <p:cNvSpPr txBox="1"/>
            <p:nvPr/>
          </p:nvSpPr>
          <p:spPr bwMode="auto">
            <a:xfrm>
              <a:off x="2163093" y="4797168"/>
              <a:ext cx="301686" cy="393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a:t>
              </a:r>
            </a:p>
          </p:txBody>
        </p:sp>
        <p:sp>
          <p:nvSpPr>
            <p:cNvPr id="80" name="TextBox 79">
              <a:extLst>
                <a:ext uri="{FF2B5EF4-FFF2-40B4-BE49-F238E27FC236}">
                  <a16:creationId xmlns:a16="http://schemas.microsoft.com/office/drawing/2014/main" id="{C2E49ED4-C999-42AC-A0D3-D0640C422D46}"/>
                </a:ext>
              </a:extLst>
            </p:cNvPr>
            <p:cNvSpPr txBox="1"/>
            <p:nvPr/>
          </p:nvSpPr>
          <p:spPr bwMode="auto">
            <a:xfrm>
              <a:off x="4787814" y="4151519"/>
              <a:ext cx="418704" cy="393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20</a:t>
              </a:r>
            </a:p>
          </p:txBody>
        </p:sp>
        <p:sp>
          <p:nvSpPr>
            <p:cNvPr id="81" name="TextBox 80">
              <a:extLst>
                <a:ext uri="{FF2B5EF4-FFF2-40B4-BE49-F238E27FC236}">
                  <a16:creationId xmlns:a16="http://schemas.microsoft.com/office/drawing/2014/main" id="{8AEBF6BE-22A3-47AC-9B51-50EC89AA6CA6}"/>
                </a:ext>
              </a:extLst>
            </p:cNvPr>
            <p:cNvSpPr txBox="1"/>
            <p:nvPr/>
          </p:nvSpPr>
          <p:spPr bwMode="auto">
            <a:xfrm>
              <a:off x="2904457" y="1975772"/>
              <a:ext cx="418704" cy="393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86</a:t>
              </a:r>
            </a:p>
          </p:txBody>
        </p:sp>
        <p:sp>
          <p:nvSpPr>
            <p:cNvPr id="82" name="TextBox 81">
              <a:extLst>
                <a:ext uri="{FF2B5EF4-FFF2-40B4-BE49-F238E27FC236}">
                  <a16:creationId xmlns:a16="http://schemas.microsoft.com/office/drawing/2014/main" id="{936F4EE1-F593-48EC-B52D-DFD86C98C9C5}"/>
                </a:ext>
              </a:extLst>
            </p:cNvPr>
            <p:cNvSpPr txBox="1"/>
            <p:nvPr/>
          </p:nvSpPr>
          <p:spPr bwMode="auto">
            <a:xfrm>
              <a:off x="3448564" y="2183259"/>
              <a:ext cx="418704" cy="393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79</a:t>
              </a:r>
            </a:p>
          </p:txBody>
        </p:sp>
        <p:sp>
          <p:nvSpPr>
            <p:cNvPr id="4" name="Freeform: Shape 3">
              <a:extLst>
                <a:ext uri="{FF2B5EF4-FFF2-40B4-BE49-F238E27FC236}">
                  <a16:creationId xmlns:a16="http://schemas.microsoft.com/office/drawing/2014/main" id="{E287945F-6BF8-4F0C-8BDF-89ACE61215DA}"/>
                </a:ext>
              </a:extLst>
            </p:cNvPr>
            <p:cNvSpPr/>
            <p:nvPr/>
          </p:nvSpPr>
          <p:spPr bwMode="auto">
            <a:xfrm>
              <a:off x="1374710" y="1847461"/>
              <a:ext cx="4024604" cy="3327919"/>
            </a:xfrm>
            <a:custGeom>
              <a:avLst/>
              <a:gdLst>
                <a:gd name="connsiteX0" fmla="*/ 0 w 4024604"/>
                <a:gd name="connsiteY0" fmla="*/ 0 h 3327919"/>
                <a:gd name="connsiteX1" fmla="*/ 0 w 4024604"/>
                <a:gd name="connsiteY1" fmla="*/ 3327919 h 3327919"/>
                <a:gd name="connsiteX2" fmla="*/ 4024604 w 4024604"/>
                <a:gd name="connsiteY2" fmla="*/ 3327919 h 3327919"/>
              </a:gdLst>
              <a:ahLst/>
              <a:cxnLst>
                <a:cxn ang="0">
                  <a:pos x="connsiteX0" y="connsiteY0"/>
                </a:cxn>
                <a:cxn ang="0">
                  <a:pos x="connsiteX1" y="connsiteY1"/>
                </a:cxn>
                <a:cxn ang="0">
                  <a:pos x="connsiteX2" y="connsiteY2"/>
                </a:cxn>
              </a:cxnLst>
              <a:rect l="l" t="t" r="r" b="b"/>
              <a:pathLst>
                <a:path w="4024604" h="3327919">
                  <a:moveTo>
                    <a:pt x="0" y="0"/>
                  </a:moveTo>
                  <a:lnTo>
                    <a:pt x="0" y="3327919"/>
                  </a:lnTo>
                  <a:lnTo>
                    <a:pt x="4024604" y="3327919"/>
                  </a:lnTo>
                </a:path>
              </a:pathLst>
            </a:custGeom>
            <a:noFill/>
            <a:ln w="28575">
              <a:solidFill>
                <a:schemeClr val="bg1"/>
              </a:solidFill>
              <a:miter lim="800000"/>
              <a:headEnd/>
              <a:tailEnd/>
            </a:ln>
          </p:spPr>
          <p:txBody>
            <a:bodyPr rtlCol="0" anchor="ctr"/>
            <a:lstStyle/>
            <a:p>
              <a:pPr algn="ctr"/>
              <a:endParaRPr lang="en-US" dirty="0"/>
            </a:p>
          </p:txBody>
        </p:sp>
        <p:sp>
          <p:nvSpPr>
            <p:cNvPr id="143" name="TextBox 142">
              <a:extLst>
                <a:ext uri="{FF2B5EF4-FFF2-40B4-BE49-F238E27FC236}">
                  <a16:creationId xmlns:a16="http://schemas.microsoft.com/office/drawing/2014/main" id="{F84C4AD2-3213-4660-90F7-401E1F8928E2}"/>
                </a:ext>
              </a:extLst>
            </p:cNvPr>
            <p:cNvSpPr txBox="1"/>
            <p:nvPr/>
          </p:nvSpPr>
          <p:spPr bwMode="auto">
            <a:xfrm>
              <a:off x="1550263" y="4788225"/>
              <a:ext cx="470000" cy="393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&lt; 1</a:t>
              </a:r>
            </a:p>
          </p:txBody>
        </p:sp>
        <p:sp>
          <p:nvSpPr>
            <p:cNvPr id="150" name="TextBox 149">
              <a:extLst>
                <a:ext uri="{FF2B5EF4-FFF2-40B4-BE49-F238E27FC236}">
                  <a16:creationId xmlns:a16="http://schemas.microsoft.com/office/drawing/2014/main" id="{3C653CCC-10D4-4C2C-A50F-C87FAB82BC32}"/>
                </a:ext>
              </a:extLst>
            </p:cNvPr>
            <p:cNvSpPr txBox="1"/>
            <p:nvPr/>
          </p:nvSpPr>
          <p:spPr bwMode="auto">
            <a:xfrm>
              <a:off x="4260462" y="4363730"/>
              <a:ext cx="418704" cy="393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14</a:t>
              </a:r>
            </a:p>
          </p:txBody>
        </p:sp>
      </p:grpSp>
      <p:cxnSp>
        <p:nvCxnSpPr>
          <p:cNvPr id="151" name="Straight Connector 150">
            <a:extLst>
              <a:ext uri="{FF2B5EF4-FFF2-40B4-BE49-F238E27FC236}">
                <a16:creationId xmlns:a16="http://schemas.microsoft.com/office/drawing/2014/main" id="{062B2652-8279-4E3E-B97A-F2BCA731F8A9}"/>
              </a:ext>
            </a:extLst>
          </p:cNvPr>
          <p:cNvCxnSpPr>
            <a:cxnSpLocks/>
          </p:cNvCxnSpPr>
          <p:nvPr/>
        </p:nvCxnSpPr>
        <p:spPr>
          <a:xfrm>
            <a:off x="6677237" y="4507778"/>
            <a:ext cx="0" cy="1334277"/>
          </a:xfrm>
          <a:prstGeom prst="line">
            <a:avLst/>
          </a:prstGeom>
          <a:noFill/>
          <a:ln w="19050" cap="flat" cmpd="sng" algn="ctr">
            <a:solidFill>
              <a:srgbClr val="002F5F"/>
            </a:solidFill>
            <a:prstDash val="sysDash"/>
          </a:ln>
          <a:effectLst/>
        </p:spPr>
      </p:cxnSp>
      <p:sp>
        <p:nvSpPr>
          <p:cNvPr id="21" name="TextBox 20">
            <a:extLst>
              <a:ext uri="{FF2B5EF4-FFF2-40B4-BE49-F238E27FC236}">
                <a16:creationId xmlns:a16="http://schemas.microsoft.com/office/drawing/2014/main" id="{B33C93CE-2457-9D47-9811-E2C0E89A1CA2}"/>
              </a:ext>
            </a:extLst>
          </p:cNvPr>
          <p:cNvSpPr txBox="1"/>
          <p:nvPr/>
        </p:nvSpPr>
        <p:spPr>
          <a:xfrm>
            <a:off x="7478612" y="2633428"/>
            <a:ext cx="285335" cy="215444"/>
          </a:xfrm>
          <a:prstGeom prst="rect">
            <a:avLst/>
          </a:prstGeom>
          <a:noFill/>
        </p:spPr>
        <p:txBody>
          <a:bodyPr wrap="none" lIns="0" tIns="0" rIns="0" bIns="0" rtlCol="0">
            <a:spAutoFit/>
          </a:bodyPr>
          <a:lstStyle/>
          <a:p>
            <a:pPr>
              <a:buNone/>
            </a:pPr>
            <a:r>
              <a:rPr lang="en-US" sz="1400" dirty="0">
                <a:solidFill>
                  <a:schemeClr val="bg1"/>
                </a:solidFill>
                <a:latin typeface="Calibri" panose="020F0502020204030204" pitchFamily="34" charset="0"/>
              </a:rPr>
              <a:t>-0.8</a:t>
            </a:r>
            <a:endParaRPr lang="en-US" sz="1050" dirty="0">
              <a:solidFill>
                <a:schemeClr val="bg1"/>
              </a:solidFill>
              <a:latin typeface="Calibri" panose="020F0502020204030204" pitchFamily="34" charset="0"/>
            </a:endParaRPr>
          </a:p>
        </p:txBody>
      </p:sp>
      <p:grpSp>
        <p:nvGrpSpPr>
          <p:cNvPr id="113" name="Group 112">
            <a:extLst>
              <a:ext uri="{FF2B5EF4-FFF2-40B4-BE49-F238E27FC236}">
                <a16:creationId xmlns:a16="http://schemas.microsoft.com/office/drawing/2014/main" id="{C1B498AC-FF27-44CA-A6F5-0154E2475B13}"/>
              </a:ext>
            </a:extLst>
          </p:cNvPr>
          <p:cNvGrpSpPr/>
          <p:nvPr/>
        </p:nvGrpSpPr>
        <p:grpSpPr>
          <a:xfrm>
            <a:off x="7541826" y="2858811"/>
            <a:ext cx="316296" cy="99124"/>
            <a:chOff x="8034924" y="2795683"/>
            <a:chExt cx="326906" cy="102449"/>
          </a:xfrm>
        </p:grpSpPr>
        <p:cxnSp>
          <p:nvCxnSpPr>
            <p:cNvPr id="44" name="Straight Connector 43">
              <a:extLst>
                <a:ext uri="{FF2B5EF4-FFF2-40B4-BE49-F238E27FC236}">
                  <a16:creationId xmlns:a16="http://schemas.microsoft.com/office/drawing/2014/main" id="{B4648DCB-1466-4355-B9F7-26DABE818EA1}"/>
                </a:ext>
              </a:extLst>
            </p:cNvPr>
            <p:cNvCxnSpPr/>
            <p:nvPr/>
          </p:nvCxnSpPr>
          <p:spPr bwMode="auto">
            <a:xfrm>
              <a:off x="8034924" y="2846907"/>
              <a:ext cx="321325"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AEA1C84F-BF85-4074-A4CB-624738A8747F}"/>
                </a:ext>
              </a:extLst>
            </p:cNvPr>
            <p:cNvCxnSpPr/>
            <p:nvPr/>
          </p:nvCxnSpPr>
          <p:spPr bwMode="auto">
            <a:xfrm>
              <a:off x="8361830" y="2807652"/>
              <a:ext cx="0" cy="78511"/>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C415582E-76CA-4F89-B8CD-B79124ACA686}"/>
                </a:ext>
              </a:extLst>
            </p:cNvPr>
            <p:cNvCxnSpPr/>
            <p:nvPr/>
          </p:nvCxnSpPr>
          <p:spPr bwMode="auto">
            <a:xfrm>
              <a:off x="8034924" y="2807652"/>
              <a:ext cx="0" cy="78511"/>
            </a:xfrm>
            <a:prstGeom prst="line">
              <a:avLst/>
            </a:prstGeom>
            <a:noFill/>
            <a:ln w="28575" cap="flat" cmpd="sng" algn="ctr">
              <a:solidFill>
                <a:schemeClr val="bg1"/>
              </a:solidFill>
              <a:prstDash val="solid"/>
              <a:round/>
              <a:headEnd type="none" w="med" len="med"/>
              <a:tailEnd type="none" w="med" len="med"/>
            </a:ln>
            <a:effectLst/>
          </p:spPr>
        </p:cxnSp>
        <p:sp>
          <p:nvSpPr>
            <p:cNvPr id="112" name="Rectangle 111">
              <a:extLst>
                <a:ext uri="{FF2B5EF4-FFF2-40B4-BE49-F238E27FC236}">
                  <a16:creationId xmlns:a16="http://schemas.microsoft.com/office/drawing/2014/main" id="{D8AF33E1-2D7D-4E3E-BE8D-238F33CACD20}"/>
                </a:ext>
              </a:extLst>
            </p:cNvPr>
            <p:cNvSpPr/>
            <p:nvPr/>
          </p:nvSpPr>
          <p:spPr bwMode="auto">
            <a:xfrm>
              <a:off x="8148051" y="2795683"/>
              <a:ext cx="102449" cy="10244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58" name="Group 157">
            <a:extLst>
              <a:ext uri="{FF2B5EF4-FFF2-40B4-BE49-F238E27FC236}">
                <a16:creationId xmlns:a16="http://schemas.microsoft.com/office/drawing/2014/main" id="{673E76C8-DDC1-4115-AADD-DA3770DF625C}"/>
              </a:ext>
            </a:extLst>
          </p:cNvPr>
          <p:cNvGrpSpPr/>
          <p:nvPr/>
        </p:nvGrpSpPr>
        <p:grpSpPr>
          <a:xfrm rot="5400000">
            <a:off x="9524466" y="5640506"/>
            <a:ext cx="86650" cy="275928"/>
            <a:chOff x="1282435" y="4510057"/>
            <a:chExt cx="92275" cy="664092"/>
          </a:xfrm>
        </p:grpSpPr>
        <p:cxnSp>
          <p:nvCxnSpPr>
            <p:cNvPr id="161" name="Straight Connector 160">
              <a:extLst>
                <a:ext uri="{FF2B5EF4-FFF2-40B4-BE49-F238E27FC236}">
                  <a16:creationId xmlns:a16="http://schemas.microsoft.com/office/drawing/2014/main" id="{A95FC3C5-4BE4-4ED5-94AB-FC743E1243F4}"/>
                </a:ext>
              </a:extLst>
            </p:cNvPr>
            <p:cNvCxnSpPr/>
            <p:nvPr/>
          </p:nvCxnSpPr>
          <p:spPr bwMode="auto">
            <a:xfrm>
              <a:off x="1282435" y="4510057"/>
              <a:ext cx="92275" cy="0"/>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FDD9461D-CEC9-4C3D-B927-BB6A2880F256}"/>
                </a:ext>
              </a:extLst>
            </p:cNvPr>
            <p:cNvCxnSpPr/>
            <p:nvPr/>
          </p:nvCxnSpPr>
          <p:spPr bwMode="auto">
            <a:xfrm>
              <a:off x="1282435" y="5174149"/>
              <a:ext cx="92275" cy="0"/>
            </a:xfrm>
            <a:prstGeom prst="line">
              <a:avLst/>
            </a:prstGeom>
            <a:noFill/>
            <a:ln w="28575" cap="flat" cmpd="sng" algn="ctr">
              <a:solidFill>
                <a:schemeClr val="bg1"/>
              </a:solidFill>
              <a:prstDash val="solid"/>
              <a:round/>
              <a:headEnd type="none" w="med" len="med"/>
              <a:tailEnd type="none" w="med" len="med"/>
            </a:ln>
            <a:effectLst/>
          </p:spPr>
        </p:cxnSp>
      </p:grpSp>
      <p:sp>
        <p:nvSpPr>
          <p:cNvPr id="29" name="TextBox 28">
            <a:extLst>
              <a:ext uri="{FF2B5EF4-FFF2-40B4-BE49-F238E27FC236}">
                <a16:creationId xmlns:a16="http://schemas.microsoft.com/office/drawing/2014/main" id="{E066E492-F104-496C-975C-849A009ED313}"/>
              </a:ext>
            </a:extLst>
          </p:cNvPr>
          <p:cNvSpPr txBox="1"/>
          <p:nvPr/>
        </p:nvSpPr>
        <p:spPr>
          <a:xfrm>
            <a:off x="9296085" y="5798166"/>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12</a:t>
            </a:r>
            <a:endParaRPr lang="en-US" sz="1100" b="0" dirty="0">
              <a:solidFill>
                <a:schemeClr val="bg1"/>
              </a:solidFill>
              <a:latin typeface="Calibri" panose="020F0502020204030204" pitchFamily="34" charset="0"/>
            </a:endParaRPr>
          </a:p>
        </p:txBody>
      </p:sp>
      <p:sp>
        <p:nvSpPr>
          <p:cNvPr id="30" name="TextBox 29">
            <a:extLst>
              <a:ext uri="{FF2B5EF4-FFF2-40B4-BE49-F238E27FC236}">
                <a16:creationId xmlns:a16="http://schemas.microsoft.com/office/drawing/2014/main" id="{6FC02DAE-E535-49C1-B60E-0B5E7C6E57C5}"/>
              </a:ext>
            </a:extLst>
          </p:cNvPr>
          <p:cNvSpPr txBox="1"/>
          <p:nvPr/>
        </p:nvSpPr>
        <p:spPr>
          <a:xfrm>
            <a:off x="9554792" y="5798166"/>
            <a:ext cx="285950" cy="246221"/>
          </a:xfrm>
          <a:prstGeom prst="rect">
            <a:avLst/>
          </a:prstGeom>
          <a:noFill/>
        </p:spPr>
        <p:txBody>
          <a:bodyPr wrap="square" lIns="0" tIns="0" rIns="0" bIns="0" rtlCol="0">
            <a:spAutoFit/>
          </a:bodyPr>
          <a:lstStyle/>
          <a:p>
            <a:pPr algn="ctr">
              <a:buNone/>
            </a:pPr>
            <a:r>
              <a:rPr lang="en-US" sz="1600" b="0" dirty="0">
                <a:solidFill>
                  <a:schemeClr val="bg1"/>
                </a:solidFill>
                <a:latin typeface="Calibri" panose="020F0502020204030204" pitchFamily="34" charset="0"/>
              </a:rPr>
              <a:t>14</a:t>
            </a:r>
            <a:endParaRPr lang="en-US" sz="1100" b="0" dirty="0">
              <a:solidFill>
                <a:schemeClr val="bg1"/>
              </a:solidFill>
              <a:latin typeface="Calibri" panose="020F0502020204030204" pitchFamily="34" charset="0"/>
            </a:endParaRPr>
          </a:p>
        </p:txBody>
      </p:sp>
      <p:sp>
        <p:nvSpPr>
          <p:cNvPr id="33" name="TextBox 6">
            <a:extLst>
              <a:ext uri="{FF2B5EF4-FFF2-40B4-BE49-F238E27FC236}">
                <a16:creationId xmlns:a16="http://schemas.microsoft.com/office/drawing/2014/main" id="{CC47A5BA-54E7-4DED-8D0B-9C6E790EBA03}"/>
              </a:ext>
            </a:extLst>
          </p:cNvPr>
          <p:cNvSpPr txBox="1">
            <a:spLocks noChangeArrowheads="1"/>
          </p:cNvSpPr>
          <p:nvPr/>
        </p:nvSpPr>
        <p:spPr bwMode="auto">
          <a:xfrm>
            <a:off x="576452" y="5965759"/>
            <a:ext cx="5543869"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n-US" altLang="en-US" sz="1400" b="0" dirty="0">
                <a:solidFill>
                  <a:schemeClr val="bg1"/>
                </a:solidFill>
                <a:latin typeface="Calibri" panose="020F0502020204030204" pitchFamily="34" charset="0"/>
              </a:rPr>
              <a:t>*In per-protocol analysis, DTG/3TC superior to continued TAF-based regimen (adjusted difference: -1.1%; 95% CI: -2.3% to 0%)</a:t>
            </a:r>
          </a:p>
        </p:txBody>
      </p:sp>
    </p:spTree>
    <p:extLst>
      <p:ext uri="{BB962C8B-B14F-4D97-AF65-F5344CB8AC3E}">
        <p14:creationId xmlns:p14="http://schemas.microsoft.com/office/powerpoint/2010/main" val="2791122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4F46F-86C3-40AA-84C3-ABE0E88E2B2D}"/>
              </a:ext>
            </a:extLst>
          </p:cNvPr>
          <p:cNvSpPr>
            <a:spLocks noGrp="1"/>
          </p:cNvSpPr>
          <p:nvPr>
            <p:ph type="title"/>
          </p:nvPr>
        </p:nvSpPr>
        <p:spPr/>
        <p:txBody>
          <a:bodyPr/>
          <a:lstStyle/>
          <a:p>
            <a:r>
              <a:rPr lang="en-US" dirty="0"/>
              <a:t>TANGO: Virologic Outcomes at Wk 96 in ITT-E and Evaluable Efficacy Populations</a:t>
            </a:r>
          </a:p>
        </p:txBody>
      </p:sp>
      <p:sp>
        <p:nvSpPr>
          <p:cNvPr id="3" name="Content Placeholder 2">
            <a:extLst>
              <a:ext uri="{FF2B5EF4-FFF2-40B4-BE49-F238E27FC236}">
                <a16:creationId xmlns:a16="http://schemas.microsoft.com/office/drawing/2014/main" id="{9141654F-A29E-4DAB-A11F-C4FE8EFA22BD}"/>
              </a:ext>
            </a:extLst>
          </p:cNvPr>
          <p:cNvSpPr>
            <a:spLocks noGrp="1"/>
          </p:cNvSpPr>
          <p:nvPr>
            <p:ph idx="1"/>
          </p:nvPr>
        </p:nvSpPr>
        <p:spPr>
          <a:xfrm>
            <a:off x="604675" y="1513047"/>
            <a:ext cx="10877529" cy="673260"/>
          </a:xfrm>
        </p:spPr>
        <p:txBody>
          <a:bodyPr/>
          <a:lstStyle/>
          <a:p>
            <a:pPr>
              <a:spcAft>
                <a:spcPts val="0"/>
              </a:spcAft>
            </a:pPr>
            <a:r>
              <a:rPr lang="en-US" sz="2200" dirty="0"/>
              <a:t>No cases of CVW in DTG/3TC arm, 3 with TAF-based regimen by Wk 96; no resistance detected among participants with CVW</a:t>
            </a:r>
          </a:p>
        </p:txBody>
      </p:sp>
      <p:graphicFrame>
        <p:nvGraphicFramePr>
          <p:cNvPr id="9" name="Group 155">
            <a:extLst>
              <a:ext uri="{FF2B5EF4-FFF2-40B4-BE49-F238E27FC236}">
                <a16:creationId xmlns:a16="http://schemas.microsoft.com/office/drawing/2014/main" id="{A414444F-14BD-43C8-812F-77CCCB28A9FD}"/>
              </a:ext>
            </a:extLst>
          </p:cNvPr>
          <p:cNvGraphicFramePr>
            <a:graphicFrameLocks/>
          </p:cNvGraphicFramePr>
          <p:nvPr>
            <p:extLst>
              <p:ext uri="{D42A27DB-BD31-4B8C-83A1-F6EECF244321}">
                <p14:modId xmlns:p14="http://schemas.microsoft.com/office/powerpoint/2010/main" val="2115705185"/>
              </p:ext>
            </p:extLst>
          </p:nvPr>
        </p:nvGraphicFramePr>
        <p:xfrm>
          <a:off x="719139" y="2172943"/>
          <a:ext cx="10763249" cy="3871500"/>
        </p:xfrm>
        <a:graphic>
          <a:graphicData uri="http://schemas.openxmlformats.org/drawingml/2006/table">
            <a:tbl>
              <a:tblPr/>
              <a:tblGrid>
                <a:gridCol w="4090789">
                  <a:extLst>
                    <a:ext uri="{9D8B030D-6E8A-4147-A177-3AD203B41FA5}">
                      <a16:colId xmlns:a16="http://schemas.microsoft.com/office/drawing/2014/main" val="20000"/>
                    </a:ext>
                  </a:extLst>
                </a:gridCol>
                <a:gridCol w="1442694">
                  <a:extLst>
                    <a:ext uri="{9D8B030D-6E8A-4147-A177-3AD203B41FA5}">
                      <a16:colId xmlns:a16="http://schemas.microsoft.com/office/drawing/2014/main" val="20002"/>
                    </a:ext>
                  </a:extLst>
                </a:gridCol>
                <a:gridCol w="1893536">
                  <a:extLst>
                    <a:ext uri="{9D8B030D-6E8A-4147-A177-3AD203B41FA5}">
                      <a16:colId xmlns:a16="http://schemas.microsoft.com/office/drawing/2014/main" val="20003"/>
                    </a:ext>
                  </a:extLst>
                </a:gridCol>
                <a:gridCol w="1442694">
                  <a:extLst>
                    <a:ext uri="{9D8B030D-6E8A-4147-A177-3AD203B41FA5}">
                      <a16:colId xmlns:a16="http://schemas.microsoft.com/office/drawing/2014/main" val="3962118703"/>
                    </a:ext>
                  </a:extLst>
                </a:gridCol>
                <a:gridCol w="1893536">
                  <a:extLst>
                    <a:ext uri="{9D8B030D-6E8A-4147-A177-3AD203B41FA5}">
                      <a16:colId xmlns:a16="http://schemas.microsoft.com/office/drawing/2014/main" val="673757577"/>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Snapshot Outcome, n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gridSpan="2">
                  <a:txBody>
                    <a:bodyPr/>
                    <a:lstStyle/>
                    <a:p>
                      <a:pPr algn="ctr"/>
                      <a:r>
                        <a:rPr lang="en-US" sz="1400" b="1" dirty="0">
                          <a:latin typeface="Calibri" panose="020F0502020204030204" pitchFamily="34" charset="0"/>
                          <a:cs typeface="Calibri" panose="020F0502020204030204" pitchFamily="34" charset="0"/>
                        </a:rPr>
                        <a:t>ITT-E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algn="ctr"/>
                      <a:endParaRPr lang="en-US" sz="1400" dirty="0"/>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algn="ctr"/>
                      <a:r>
                        <a:rPr lang="en-US" sz="1400" b="1" dirty="0">
                          <a:latin typeface="Calibri" panose="020F0502020204030204" pitchFamily="34" charset="0"/>
                          <a:cs typeface="Calibri" panose="020F0502020204030204" pitchFamily="34" charset="0"/>
                        </a:rPr>
                        <a:t>Efficacy Data Evaluable*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algn="ctr"/>
                      <a:endParaRPr lang="en-US" sz="1400" dirty="0"/>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116448013"/>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DTG/3TC </a:t>
                      </a:r>
                    </a:p>
                    <a:p>
                      <a:pPr algn="ct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369)</a:t>
                      </a:r>
                      <a:endParaRPr lang="en-US" sz="1400" dirty="0">
                        <a:latin typeface="Calibri" panose="020F0502020204030204" pitchFamily="34" charset="0"/>
                        <a:cs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TAF-Based Regimen </a:t>
                      </a:r>
                    </a:p>
                    <a:p>
                      <a:pPr algn="ct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372)</a:t>
                      </a:r>
                      <a:endParaRPr lang="en-US" sz="1400" dirty="0">
                        <a:latin typeface="Calibri" panose="020F0502020204030204" pitchFamily="34" charset="0"/>
                        <a:cs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DTG/3TC </a:t>
                      </a:r>
                    </a:p>
                    <a:p>
                      <a:pPr algn="ct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353)</a:t>
                      </a:r>
                      <a:endParaRPr lang="en-US" sz="1400" dirty="0">
                        <a:latin typeface="Calibri" panose="020F0502020204030204" pitchFamily="34" charset="0"/>
                        <a:cs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TAF-Based Regimen </a:t>
                      </a:r>
                    </a:p>
                    <a:p>
                      <a:pPr algn="ct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344)</a:t>
                      </a:r>
                      <a:endParaRPr lang="en-US" sz="1400" dirty="0">
                        <a:latin typeface="Calibri" panose="020F0502020204030204" pitchFamily="34" charset="0"/>
                        <a:cs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1629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HIV-1 RNA &lt; 50 copies/mL</a:t>
                      </a:r>
                      <a:endParaRPr kumimoji="0" lang="en-US" sz="14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317 (86)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294 (79)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317 (90)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294 (85)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629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HIV-1 RNA ≥ 50 copies/mL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Data in window and HIV-1 RNA </a:t>
                      </a: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50 copies/mL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Discontinued for lack of efficacy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Discontinued for other reason and HIV-1 RNA </a:t>
                      </a: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50 copies/mL</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 (&lt; 1)</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 (&lt;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 (&lt;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 (&lt; 1)</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 (&lt;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 (&lt;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62961">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No virologic data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Non–COVID-19 related</a:t>
                      </a:r>
                    </a:p>
                    <a:p>
                      <a:pPr marL="398463" marR="0" lvl="0" indent="-285750" algn="l" defTabSz="914400" rtl="0" eaLnBrk="1" fontAlgn="base" latinLnBrk="0" hangingPunct="1">
                        <a:lnSpc>
                          <a:spcPct val="100000"/>
                        </a:lnSpc>
                        <a:spcBef>
                          <a:spcPct val="0"/>
                        </a:spcBef>
                        <a:spcAft>
                          <a:spcPct val="0"/>
                        </a:spcAft>
                        <a:buClr>
                          <a:srgbClr val="000000"/>
                        </a:buClr>
                        <a:buSzTx/>
                        <a:buFont typeface="Courier New" panose="02070309020205020404" pitchFamily="49" charset="0"/>
                        <a:buChar char="o"/>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Discontinued study for AE or death</a:t>
                      </a:r>
                    </a:p>
                    <a:p>
                      <a:pPr marL="398463" marR="0" lvl="0" indent="-285750" algn="l" defTabSz="914400" rtl="0" eaLnBrk="1" fontAlgn="base" latinLnBrk="0" hangingPunct="1">
                        <a:lnSpc>
                          <a:spcPct val="100000"/>
                        </a:lnSpc>
                        <a:spcBef>
                          <a:spcPct val="0"/>
                        </a:spcBef>
                        <a:spcAft>
                          <a:spcPct val="0"/>
                        </a:spcAft>
                        <a:buClr>
                          <a:srgbClr val="000000"/>
                        </a:buClr>
                        <a:buSzTx/>
                        <a:buFont typeface="Courier New" panose="02070309020205020404" pitchFamily="49" charset="0"/>
                        <a:buChar char="o"/>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Discontinued study for other reasons</a:t>
                      </a:r>
                      <a:r>
                        <a:rPr lang="en-US" sz="1400" b="0" baseline="30000" dirty="0">
                          <a:solidFill>
                            <a:srgbClr val="000000"/>
                          </a:solidFill>
                          <a:latin typeface="Calibri" panose="020F0502020204030204" pitchFamily="34" charset="0"/>
                          <a:cs typeface="Calibri" panose="020F0502020204030204" pitchFamily="34" charset="0"/>
                        </a:rPr>
                        <a:t>†</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endParaRPr>
                    </a:p>
                    <a:p>
                      <a:pPr marL="398463" marR="0" lvl="0" indent="-285750" algn="l" defTabSz="914400" rtl="0" eaLnBrk="1" fontAlgn="base" latinLnBrk="0" hangingPunct="1">
                        <a:lnSpc>
                          <a:spcPct val="100000"/>
                        </a:lnSpc>
                        <a:spcBef>
                          <a:spcPct val="0"/>
                        </a:spcBef>
                        <a:spcAft>
                          <a:spcPct val="0"/>
                        </a:spcAft>
                        <a:buClr>
                          <a:srgbClr val="000000"/>
                        </a:buClr>
                        <a:buSzTx/>
                        <a:buFont typeface="Courier New" panose="02070309020205020404" pitchFamily="49" charset="0"/>
                        <a:buChar char="o"/>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On study but missing data in window</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COVID-19 related</a:t>
                      </a:r>
                    </a:p>
                    <a:p>
                      <a:pPr marL="398463" marR="0" lvl="0" indent="-285750" algn="l" defTabSz="914400" rtl="0" eaLnBrk="1" fontAlgn="base" latinLnBrk="0" hangingPunct="1">
                        <a:lnSpc>
                          <a:spcPct val="100000"/>
                        </a:lnSpc>
                        <a:spcBef>
                          <a:spcPct val="0"/>
                        </a:spcBef>
                        <a:spcAft>
                          <a:spcPct val="0"/>
                        </a:spcAft>
                        <a:buClr>
                          <a:srgbClr val="000000"/>
                        </a:buClr>
                        <a:buSzTx/>
                        <a:buFont typeface="Courier New" panose="02070309020205020404" pitchFamily="49" charset="0"/>
                        <a:buChar char="o"/>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On study but missing data in window</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51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35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17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18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16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16 (4)</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74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46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40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 (&lt;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28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28 (8)</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35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35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17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18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NA</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46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46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40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 (&lt;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NA</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31680035"/>
                  </a:ext>
                </a:extLst>
              </a:tr>
            </a:tbl>
          </a:graphicData>
        </a:graphic>
      </p:graphicFrame>
      <p:sp>
        <p:nvSpPr>
          <p:cNvPr id="11" name="Rectangle 10">
            <a:extLst>
              <a:ext uri="{FF2B5EF4-FFF2-40B4-BE49-F238E27FC236}">
                <a16:creationId xmlns:a16="http://schemas.microsoft.com/office/drawing/2014/main" id="{297A4AC7-240E-44DB-9D7B-E79B54904E9B}"/>
              </a:ext>
            </a:extLst>
          </p:cNvPr>
          <p:cNvSpPr/>
          <p:nvPr/>
        </p:nvSpPr>
        <p:spPr>
          <a:xfrm>
            <a:off x="604675" y="6017485"/>
            <a:ext cx="10300748" cy="461665"/>
          </a:xfrm>
          <a:prstGeom prst="rect">
            <a:avLst/>
          </a:prstGeom>
        </p:spPr>
        <p:txBody>
          <a:bodyPr wrap="square">
            <a:spAutoFit/>
          </a:bodyPr>
          <a:lstStyle/>
          <a:p>
            <a:pPr lvl="0">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*Excluded 16 patients in DTG/3TC arm and 28 patients in TAF-based regimen arm because of lack of Wk 96 HIV-1 RNA data as a result of COVID-19 pandemic. </a:t>
            </a:r>
            <a:r>
              <a:rPr lang="en-US" sz="1200" b="0" baseline="30000" dirty="0">
                <a:solidFill>
                  <a:srgbClr val="000000"/>
                </a:solidFill>
                <a:latin typeface="Calibri" panose="020F0502020204030204" pitchFamily="34" charset="0"/>
                <a:cs typeface="Calibri" panose="020F0502020204030204" pitchFamily="34" charset="0"/>
              </a:rPr>
              <a:t>†</a:t>
            </a:r>
            <a:r>
              <a:rPr lang="en-US" sz="1200" b="0" dirty="0">
                <a:solidFill>
                  <a:srgbClr val="000000"/>
                </a:solidFill>
                <a:latin typeface="Calibri" panose="020F0502020204030204" pitchFamily="34" charset="0"/>
                <a:cs typeface="Calibri" panose="020F0502020204030204" pitchFamily="34" charset="0"/>
              </a:rPr>
              <a:t>Protocol deviation, loss to follow-up, physician discretion, participant withdrawal, lack of efficacy (n = 1 in TAF-based regimen arm).</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13" name="Straight Connector 12">
            <a:extLst>
              <a:ext uri="{FF2B5EF4-FFF2-40B4-BE49-F238E27FC236}">
                <a16:creationId xmlns:a16="http://schemas.microsoft.com/office/drawing/2014/main" id="{D3945540-D0F5-48C8-AEC8-DA6364E78D4E}"/>
              </a:ext>
            </a:extLst>
          </p:cNvPr>
          <p:cNvCxnSpPr/>
          <p:nvPr/>
        </p:nvCxnSpPr>
        <p:spPr bwMode="auto">
          <a:xfrm>
            <a:off x="4871527" y="2463496"/>
            <a:ext cx="3200400" cy="0"/>
          </a:xfrm>
          <a:prstGeom prst="line">
            <a:avLst/>
          </a:prstGeom>
          <a:noFill/>
          <a:ln w="28575" cap="flat" cmpd="sng" algn="ctr">
            <a:solidFill>
              <a:schemeClr val="tx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508B16FE-5C9B-445F-888A-E57880BC1662}"/>
              </a:ext>
            </a:extLst>
          </p:cNvPr>
          <p:cNvCxnSpPr/>
          <p:nvPr/>
        </p:nvCxnSpPr>
        <p:spPr bwMode="auto">
          <a:xfrm>
            <a:off x="8227074" y="2463496"/>
            <a:ext cx="3200400" cy="0"/>
          </a:xfrm>
          <a:prstGeom prst="line">
            <a:avLst/>
          </a:prstGeom>
          <a:noFill/>
          <a:ln w="28575" cap="flat" cmpd="sng" algn="ctr">
            <a:solidFill>
              <a:schemeClr val="tx1"/>
            </a:solidFill>
            <a:prstDash val="solid"/>
            <a:round/>
            <a:headEnd type="none" w="med" len="med"/>
            <a:tailEnd type="none" w="med" len="med"/>
          </a:ln>
          <a:effectLst/>
        </p:spPr>
      </p:cxnSp>
      <p:grpSp>
        <p:nvGrpSpPr>
          <p:cNvPr id="15" name="Group 14">
            <a:extLst>
              <a:ext uri="{FF2B5EF4-FFF2-40B4-BE49-F238E27FC236}">
                <a16:creationId xmlns:a16="http://schemas.microsoft.com/office/drawing/2014/main" id="{2A523F57-377C-4779-A55E-321FD9A6FA7B}"/>
              </a:ext>
            </a:extLst>
          </p:cNvPr>
          <p:cNvGrpSpPr>
            <a:grpSpLocks/>
          </p:cNvGrpSpPr>
          <p:nvPr/>
        </p:nvGrpSpPr>
        <p:grpSpPr bwMode="auto">
          <a:xfrm>
            <a:off x="9389569" y="6216652"/>
            <a:ext cx="2488502" cy="447822"/>
            <a:chOff x="9527309" y="3551529"/>
            <a:chExt cx="2488502" cy="448324"/>
          </a:xfrm>
        </p:grpSpPr>
        <p:pic>
          <p:nvPicPr>
            <p:cNvPr id="16" name="Picture 9">
              <a:extLst>
                <a:ext uri="{FF2B5EF4-FFF2-40B4-BE49-F238E27FC236}">
                  <a16:creationId xmlns:a16="http://schemas.microsoft.com/office/drawing/2014/main" id="{9925E6BC-064A-476B-B26C-3E2C0A4CB3E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7" name="Rectangle 8">
              <a:extLst>
                <a:ext uri="{FF2B5EF4-FFF2-40B4-BE49-F238E27FC236}">
                  <a16:creationId xmlns:a16="http://schemas.microsoft.com/office/drawing/2014/main" id="{D0BF673F-EAC0-4B74-BC54-8770F0A2CDB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8" name="Text Box 15">
            <a:extLst>
              <a:ext uri="{FF2B5EF4-FFF2-40B4-BE49-F238E27FC236}">
                <a16:creationId xmlns:a16="http://schemas.microsoft.com/office/drawing/2014/main" id="{D3988BAC-BC78-4F2E-8C69-E435C9E953C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fr-FR" altLang="en-US" sz="1200" b="0" spc="-10" dirty="0">
                <a:solidFill>
                  <a:schemeClr val="bg2"/>
                </a:solidFill>
                <a:latin typeface="Calibri" panose="020F0502020204030204" pitchFamily="34" charset="0"/>
                <a:cs typeface="+mn-cs"/>
              </a:rPr>
              <a:t>Van Wyk. HIV </a:t>
            </a:r>
            <a:r>
              <a:rPr lang="en-US" altLang="en-US" sz="1200" b="0" spc="-10" dirty="0">
                <a:solidFill>
                  <a:schemeClr val="bg2"/>
                </a:solidFill>
                <a:latin typeface="Calibri" panose="020F0502020204030204" pitchFamily="34" charset="0"/>
                <a:cs typeface="+mn-cs"/>
              </a:rPr>
              <a:t>Glasgow 2020. Abstr O441.</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33179110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063CD-F023-4C8B-9AF2-3A37E523A308}"/>
              </a:ext>
            </a:extLst>
          </p:cNvPr>
          <p:cNvSpPr>
            <a:spLocks noGrp="1"/>
          </p:cNvSpPr>
          <p:nvPr>
            <p:ph type="title"/>
          </p:nvPr>
        </p:nvSpPr>
        <p:spPr/>
        <p:txBody>
          <a:bodyPr/>
          <a:lstStyle/>
          <a:p>
            <a:r>
              <a:rPr lang="en-US" dirty="0"/>
              <a:t>TANGO: AEs and Changes in Lipid and Renal Parameters From Baseline to Wk 96</a:t>
            </a:r>
          </a:p>
        </p:txBody>
      </p:sp>
      <p:sp>
        <p:nvSpPr>
          <p:cNvPr id="3" name="Content Placeholder 2">
            <a:extLst>
              <a:ext uri="{FF2B5EF4-FFF2-40B4-BE49-F238E27FC236}">
                <a16:creationId xmlns:a16="http://schemas.microsoft.com/office/drawing/2014/main" id="{B072D136-DDDB-41B0-A9C2-79CB94830BFA}"/>
              </a:ext>
            </a:extLst>
          </p:cNvPr>
          <p:cNvSpPr>
            <a:spLocks noGrp="1"/>
          </p:cNvSpPr>
          <p:nvPr>
            <p:ph sz="half" idx="1"/>
          </p:nvPr>
        </p:nvSpPr>
        <p:spPr/>
        <p:txBody>
          <a:bodyPr/>
          <a:lstStyle/>
          <a:p>
            <a:r>
              <a:rPr lang="en-US" sz="2400" dirty="0"/>
              <a:t>AEs with DTG/3TC vs TAF-based regimen</a:t>
            </a:r>
          </a:p>
          <a:p>
            <a:pPr lvl="1"/>
            <a:r>
              <a:rPr lang="en-US" sz="2200" dirty="0"/>
              <a:t>Drug-related grade 2-5 AEs: 6% vs 2%, respectively</a:t>
            </a:r>
          </a:p>
          <a:p>
            <a:pPr lvl="1"/>
            <a:r>
              <a:rPr lang="en-US" sz="2200" dirty="0"/>
              <a:t>Drug-related AEs resulting in study withdrawal: 4% vs &lt; 1%, respectively</a:t>
            </a:r>
          </a:p>
          <a:p>
            <a:pPr lvl="1"/>
            <a:r>
              <a:rPr lang="en-US" sz="2200" dirty="0"/>
              <a:t>Serious AEs: 11% vs 9%, respectively</a:t>
            </a:r>
          </a:p>
        </p:txBody>
      </p:sp>
      <p:graphicFrame>
        <p:nvGraphicFramePr>
          <p:cNvPr id="6" name="Group 3">
            <a:extLst>
              <a:ext uri="{FF2B5EF4-FFF2-40B4-BE49-F238E27FC236}">
                <a16:creationId xmlns:a16="http://schemas.microsoft.com/office/drawing/2014/main" id="{E7799FAD-6740-4D92-BE2A-EA55D313B8D0}"/>
              </a:ext>
            </a:extLst>
          </p:cNvPr>
          <p:cNvGraphicFramePr>
            <a:graphicFrameLocks/>
          </p:cNvGraphicFramePr>
          <p:nvPr>
            <p:extLst>
              <p:ext uri="{D42A27DB-BD31-4B8C-83A1-F6EECF244321}">
                <p14:modId xmlns:p14="http://schemas.microsoft.com/office/powerpoint/2010/main" val="1112318522"/>
              </p:ext>
            </p:extLst>
          </p:nvPr>
        </p:nvGraphicFramePr>
        <p:xfrm>
          <a:off x="6184652" y="1601260"/>
          <a:ext cx="5577840" cy="4221130"/>
        </p:xfrm>
        <a:graphic>
          <a:graphicData uri="http://schemas.openxmlformats.org/drawingml/2006/table">
            <a:tbl>
              <a:tblPr/>
              <a:tblGrid>
                <a:gridCol w="301752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731520">
                  <a:extLst>
                    <a:ext uri="{9D8B030D-6E8A-4147-A177-3AD203B41FA5}">
                      <a16:colId xmlns:a16="http://schemas.microsoft.com/office/drawing/2014/main" val="26713145"/>
                    </a:ext>
                  </a:extLst>
                </a:gridCol>
              </a:tblGrid>
              <a:tr h="2651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Parameter, Change From BL to Wk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DTG/3TC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TAF-Based Regimen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P </a:t>
                      </a:r>
                      <a:r>
                        <a:rPr kumimoji="0" lang="en-US" sz="1400" b="1" i="0" u="none" strike="noStrike" cap="none" normalizeH="0" baseline="0" dirty="0">
                          <a:ln>
                            <a:noFill/>
                          </a:ln>
                          <a:solidFill>
                            <a:schemeClr val="tx1"/>
                          </a:solidFill>
                          <a:effectLst/>
                          <a:latin typeface="Calibri" panose="020F0502020204030204" pitchFamily="34" charset="0"/>
                        </a:rPr>
                        <a:t>Value</a:t>
                      </a:r>
                      <a:endParaRPr kumimoji="0" lang="en-US" sz="14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1"/>
                  </a:ext>
                </a:extLst>
              </a:tr>
              <a:tr h="1193142">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Lipids, mmol/L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Total cholesterol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HDL-C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LDL-C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Triglycerides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Total cholesterol/HDL-C ratio</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238)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213)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 .001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 .05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 .05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 .001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NS</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36582772"/>
                  </a:ext>
                </a:extLst>
              </a:tr>
              <a:tr h="746362">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eGFR, CKD-EPI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From cystatin C, mL/min/1.73 m</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2</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From creatinine, mL/min/1.73 m</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2</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 .05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 .001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66539156"/>
                  </a:ext>
                </a:extLst>
              </a:tr>
              <a:tr h="11931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Urine renal biomarkers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Protein/creatinine, g/mol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Retinol-binding protein/creatinine, µg/mmol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l-GR" sz="1400" b="0" i="0" u="none" strike="noStrike" cap="none" normalizeH="0" baseline="0" dirty="0">
                          <a:ln>
                            <a:noFill/>
                          </a:ln>
                          <a:solidFill>
                            <a:schemeClr val="bg2">
                              <a:lumMod val="10000"/>
                            </a:schemeClr>
                          </a:solidFill>
                          <a:effectLst/>
                          <a:latin typeface="Calibri" panose="020F0502020204030204" pitchFamily="34" charset="0"/>
                        </a:rPr>
                        <a:t>β</a:t>
                      </a:r>
                      <a:r>
                        <a:rPr kumimoji="0" lang="en-US" sz="1400" b="0" i="0" u="none" strike="noStrike" cap="none" normalizeH="0" baseline="-25000" dirty="0">
                          <a:ln>
                            <a:noFill/>
                          </a:ln>
                          <a:solidFill>
                            <a:schemeClr val="bg2">
                              <a:lumMod val="10000"/>
                            </a:schemeClr>
                          </a:solidFill>
                          <a:effectLst/>
                          <a:latin typeface="Calibri" panose="020F0502020204030204" pitchFamily="34" charset="0"/>
                        </a:rPr>
                        <a:t>2</a:t>
                      </a:r>
                      <a:r>
                        <a:rPr kumimoji="0" lang="en-US" sz="1400" b="0" i="0" u="none" strike="noStrike" cap="none" normalizeH="0" baseline="0" dirty="0">
                          <a:ln>
                            <a:noFill/>
                          </a:ln>
                          <a:solidFill>
                            <a:schemeClr val="bg2">
                              <a:lumMod val="10000"/>
                            </a:schemeClr>
                          </a:solidFill>
                          <a:effectLst/>
                          <a:latin typeface="Calibri" panose="020F0502020204030204" pitchFamily="34" charset="0"/>
                        </a:rPr>
                        <a:t>-macroglobulin/creatinine, mg/mmol</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10.9</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 .05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NS</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38197248"/>
                  </a:ext>
                </a:extLst>
              </a:tr>
            </a:tbl>
          </a:graphicData>
        </a:graphic>
      </p:graphicFrame>
      <p:grpSp>
        <p:nvGrpSpPr>
          <p:cNvPr id="7" name="Group 6">
            <a:extLst>
              <a:ext uri="{FF2B5EF4-FFF2-40B4-BE49-F238E27FC236}">
                <a16:creationId xmlns:a16="http://schemas.microsoft.com/office/drawing/2014/main" id="{D23E07AF-B3B3-4C53-BED9-B9F3F949D687}"/>
              </a:ext>
            </a:extLst>
          </p:cNvPr>
          <p:cNvGrpSpPr>
            <a:grpSpLocks/>
          </p:cNvGrpSpPr>
          <p:nvPr/>
        </p:nvGrpSpPr>
        <p:grpSpPr bwMode="auto">
          <a:xfrm>
            <a:off x="9389569" y="6216652"/>
            <a:ext cx="2488502" cy="447822"/>
            <a:chOff x="9527309" y="3551529"/>
            <a:chExt cx="2488502" cy="448324"/>
          </a:xfrm>
        </p:grpSpPr>
        <p:pic>
          <p:nvPicPr>
            <p:cNvPr id="8" name="Picture 9">
              <a:extLst>
                <a:ext uri="{FF2B5EF4-FFF2-40B4-BE49-F238E27FC236}">
                  <a16:creationId xmlns:a16="http://schemas.microsoft.com/office/drawing/2014/main" id="{E8BCA193-2F25-4F19-8300-BE2AE74E562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D9FEF672-44AA-4637-8D11-2BF3A707BEF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Text Box 15">
            <a:extLst>
              <a:ext uri="{FF2B5EF4-FFF2-40B4-BE49-F238E27FC236}">
                <a16:creationId xmlns:a16="http://schemas.microsoft.com/office/drawing/2014/main" id="{3A4432E1-13BF-4028-908C-62DF8C7E2CC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fr-FR" altLang="en-US" sz="1200" b="0" spc="-10" dirty="0">
                <a:solidFill>
                  <a:schemeClr val="bg2"/>
                </a:solidFill>
                <a:latin typeface="Calibri" panose="020F0502020204030204" pitchFamily="34" charset="0"/>
                <a:cs typeface="+mn-cs"/>
              </a:rPr>
              <a:t>Van Wyk. HIV </a:t>
            </a:r>
            <a:r>
              <a:rPr lang="en-US" altLang="en-US" sz="1200" b="0" spc="-10" dirty="0">
                <a:solidFill>
                  <a:schemeClr val="bg2"/>
                </a:solidFill>
                <a:latin typeface="Calibri" panose="020F0502020204030204" pitchFamily="34" charset="0"/>
                <a:cs typeface="+mn-cs"/>
              </a:rPr>
              <a:t>Glasgow 2020. Abstr O441.</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15929339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Awareness, Perception of Accuracy of “Undetectable = Untransmittable” (U=U) Message in Italy</a:t>
            </a:r>
          </a:p>
        </p:txBody>
      </p:sp>
      <p:sp>
        <p:nvSpPr>
          <p:cNvPr id="3" name="Content Placeholder 2">
            <a:extLst>
              <a:ext uri="{FF2B5EF4-FFF2-40B4-BE49-F238E27FC236}">
                <a16:creationId xmlns:a16="http://schemas.microsoft.com/office/drawing/2014/main" id="{A3802698-66B1-414B-AFEB-EFA40E523F93}"/>
              </a:ext>
            </a:extLst>
          </p:cNvPr>
          <p:cNvSpPr>
            <a:spLocks noGrp="1"/>
          </p:cNvSpPr>
          <p:nvPr>
            <p:ph idx="1"/>
          </p:nvPr>
        </p:nvSpPr>
        <p:spPr>
          <a:xfrm>
            <a:off x="604676" y="1513046"/>
            <a:ext cx="11136710" cy="4703605"/>
          </a:xfrm>
        </p:spPr>
        <p:txBody>
          <a:bodyPr/>
          <a:lstStyle/>
          <a:p>
            <a:r>
              <a:rPr lang="en-US" dirty="0"/>
              <a:t>Prevention Access Campaign aims to spread U=U/#UequalsU message to increase HIV prevention awareness and reduce stigma</a:t>
            </a:r>
          </a:p>
          <a:p>
            <a:pPr lvl="1"/>
            <a:r>
              <a:rPr lang="en-US" dirty="0"/>
              <a:t>Previous studies suggest generally low awareness of message (&lt; 15%) with highest rates among PWH</a:t>
            </a:r>
          </a:p>
          <a:p>
            <a:r>
              <a:rPr lang="en-US" dirty="0"/>
              <a:t>Web survey distributed throughout Italy assessed awareness, perception of accuracy of U=U message among ICONA cohort centers, community testing/counselling centers, and Fast-Track City (per IAPAC, UNAIDS, </a:t>
            </a:r>
            <a:br>
              <a:rPr lang="en-US" dirty="0"/>
            </a:br>
            <a:r>
              <a:rPr lang="en-US" dirty="0"/>
              <a:t>UN-Habitat, and Paris Declaration) Websites</a:t>
            </a:r>
          </a:p>
          <a:p>
            <a:pPr lvl="1"/>
            <a:r>
              <a:rPr lang="en-US" dirty="0"/>
              <a:t>Distinct anonymous surveys given to infectious disease physicians, PWH, and individuals without HIV who report sexual risk behaviors</a:t>
            </a:r>
          </a:p>
        </p:txBody>
      </p:sp>
      <p:grpSp>
        <p:nvGrpSpPr>
          <p:cNvPr id="9" name="Group 7">
            <a:extLst>
              <a:ext uri="{FF2B5EF4-FFF2-40B4-BE49-F238E27FC236}">
                <a16:creationId xmlns:a16="http://schemas.microsoft.com/office/drawing/2014/main" id="{0568A94D-2804-4FB2-8FE4-ED7572EB056B}"/>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9548E967-5681-42CC-ADFF-744FAAD620A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FE30EC7F-4FC7-4752-9819-6D61595DA56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2" name="Text Box 15">
            <a:extLst>
              <a:ext uri="{FF2B5EF4-FFF2-40B4-BE49-F238E27FC236}">
                <a16:creationId xmlns:a16="http://schemas.microsoft.com/office/drawing/2014/main" id="{C993C436-32DA-154D-8450-045876DE327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fr-FR" altLang="en-US" sz="1200" b="0" spc="-10" dirty="0">
                <a:solidFill>
                  <a:schemeClr val="bg2"/>
                </a:solidFill>
                <a:latin typeface="Calibri" panose="020F0502020204030204" pitchFamily="34" charset="0"/>
              </a:rPr>
              <a:t>Cingolani. HIV </a:t>
            </a:r>
            <a:r>
              <a:rPr lang="en-US" altLang="en-US" sz="1200" b="0" spc="-10" dirty="0">
                <a:solidFill>
                  <a:schemeClr val="bg2"/>
                </a:solidFill>
                <a:latin typeface="Calibri" panose="020F0502020204030204" pitchFamily="34" charset="0"/>
              </a:rPr>
              <a:t>Glasgow 2020. Abstr P103</a:t>
            </a:r>
            <a:r>
              <a:rPr lang="en-US" altLang="en-US" sz="1200" b="0" spc="-10" dirty="0">
                <a:solidFill>
                  <a:schemeClr val="bg2"/>
                </a:solidFill>
                <a:latin typeface="Calibri" panose="020F0502020204030204" pitchFamily="34" charset="0"/>
                <a:cs typeface="+mn-cs"/>
              </a:rPr>
              <a:t>.</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42668706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Awareness of U=U Message in Italy</a:t>
            </a:r>
          </a:p>
        </p:txBody>
      </p:sp>
      <p:sp>
        <p:nvSpPr>
          <p:cNvPr id="3" name="Content Placeholder 2">
            <a:extLst>
              <a:ext uri="{FF2B5EF4-FFF2-40B4-BE49-F238E27FC236}">
                <a16:creationId xmlns:a16="http://schemas.microsoft.com/office/drawing/2014/main" id="{A3802698-66B1-414B-AFEB-EFA40E523F93}"/>
              </a:ext>
            </a:extLst>
          </p:cNvPr>
          <p:cNvSpPr>
            <a:spLocks noGrp="1"/>
          </p:cNvSpPr>
          <p:nvPr>
            <p:ph idx="1"/>
          </p:nvPr>
        </p:nvSpPr>
        <p:spPr>
          <a:xfrm>
            <a:off x="604676" y="4118515"/>
            <a:ext cx="5481331" cy="2027451"/>
          </a:xfrm>
        </p:spPr>
        <p:txBody>
          <a:bodyPr/>
          <a:lstStyle/>
          <a:p>
            <a:r>
              <a:rPr lang="en-US" sz="2400" dirty="0"/>
              <a:t>Physicians perceived that 11% of PWH have high perception of U=U</a:t>
            </a:r>
          </a:p>
          <a:p>
            <a:r>
              <a:rPr lang="en-US" sz="2400" dirty="0"/>
              <a:t>34% of PWH reported receiving definitive positive messages from physicians</a:t>
            </a:r>
          </a:p>
        </p:txBody>
      </p:sp>
      <p:grpSp>
        <p:nvGrpSpPr>
          <p:cNvPr id="9" name="Group 7">
            <a:extLst>
              <a:ext uri="{FF2B5EF4-FFF2-40B4-BE49-F238E27FC236}">
                <a16:creationId xmlns:a16="http://schemas.microsoft.com/office/drawing/2014/main" id="{0568A94D-2804-4FB2-8FE4-ED7572EB056B}"/>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9548E967-5681-42CC-ADFF-744FAAD620A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FE30EC7F-4FC7-4752-9819-6D61595DA56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2" name="Text Box 15">
            <a:extLst>
              <a:ext uri="{FF2B5EF4-FFF2-40B4-BE49-F238E27FC236}">
                <a16:creationId xmlns:a16="http://schemas.microsoft.com/office/drawing/2014/main" id="{C993C436-32DA-154D-8450-045876DE327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fr-FR" altLang="en-US" sz="1200" b="0" spc="-10" dirty="0">
                <a:solidFill>
                  <a:schemeClr val="bg2"/>
                </a:solidFill>
                <a:latin typeface="Calibri" panose="020F0502020204030204" pitchFamily="34" charset="0"/>
              </a:rPr>
              <a:t>Cingolani. HIV </a:t>
            </a:r>
            <a:r>
              <a:rPr lang="en-US" altLang="en-US" sz="1200" b="0" spc="-10" dirty="0">
                <a:solidFill>
                  <a:schemeClr val="bg2"/>
                </a:solidFill>
                <a:latin typeface="Calibri" panose="020F0502020204030204" pitchFamily="34" charset="0"/>
              </a:rPr>
              <a:t>Glasgow 2020. Abstr P103</a:t>
            </a:r>
            <a:r>
              <a:rPr lang="en-US" altLang="en-US" sz="1200" b="0" spc="-10" dirty="0">
                <a:solidFill>
                  <a:schemeClr val="bg2"/>
                </a:solidFill>
                <a:latin typeface="Calibri" panose="020F0502020204030204" pitchFamily="34" charset="0"/>
                <a:cs typeface="+mn-cs"/>
              </a:rPr>
              <a:t>.</a:t>
            </a:r>
            <a:endParaRPr lang="en-US" altLang="en-US" sz="1200" b="0" dirty="0">
              <a:solidFill>
                <a:schemeClr val="bg2"/>
              </a:solidFill>
              <a:latin typeface="Calibri" panose="020F0502020204030204" pitchFamily="34" charset="0"/>
              <a:cs typeface="+mn-cs"/>
            </a:endParaRPr>
          </a:p>
        </p:txBody>
      </p:sp>
      <p:graphicFrame>
        <p:nvGraphicFramePr>
          <p:cNvPr id="8" name="Group 155">
            <a:extLst>
              <a:ext uri="{FF2B5EF4-FFF2-40B4-BE49-F238E27FC236}">
                <a16:creationId xmlns:a16="http://schemas.microsoft.com/office/drawing/2014/main" id="{05616644-F36D-7A46-911A-39C2E586FDC6}"/>
              </a:ext>
            </a:extLst>
          </p:cNvPr>
          <p:cNvGraphicFramePr>
            <a:graphicFrameLocks/>
          </p:cNvGraphicFramePr>
          <p:nvPr>
            <p:extLst>
              <p:ext uri="{D42A27DB-BD31-4B8C-83A1-F6EECF244321}">
                <p14:modId xmlns:p14="http://schemas.microsoft.com/office/powerpoint/2010/main" val="190669149"/>
              </p:ext>
            </p:extLst>
          </p:nvPr>
        </p:nvGraphicFramePr>
        <p:xfrm>
          <a:off x="719138" y="2219788"/>
          <a:ext cx="5326843" cy="1493844"/>
        </p:xfrm>
        <a:graphic>
          <a:graphicData uri="http://schemas.openxmlformats.org/drawingml/2006/table">
            <a:tbl>
              <a:tblPr/>
              <a:tblGrid>
                <a:gridCol w="1830426">
                  <a:extLst>
                    <a:ext uri="{9D8B030D-6E8A-4147-A177-3AD203B41FA5}">
                      <a16:colId xmlns:a16="http://schemas.microsoft.com/office/drawing/2014/main" val="20000"/>
                    </a:ext>
                  </a:extLst>
                </a:gridCol>
                <a:gridCol w="1160513">
                  <a:extLst>
                    <a:ext uri="{9D8B030D-6E8A-4147-A177-3AD203B41FA5}">
                      <a16:colId xmlns:a16="http://schemas.microsoft.com/office/drawing/2014/main" val="20002"/>
                    </a:ext>
                  </a:extLst>
                </a:gridCol>
                <a:gridCol w="1115877">
                  <a:extLst>
                    <a:ext uri="{9D8B030D-6E8A-4147-A177-3AD203B41FA5}">
                      <a16:colId xmlns:a16="http://schemas.microsoft.com/office/drawing/2014/main" val="20003"/>
                    </a:ext>
                  </a:extLst>
                </a:gridCol>
                <a:gridCol w="1220027">
                  <a:extLst>
                    <a:ext uri="{9D8B030D-6E8A-4147-A177-3AD203B41FA5}">
                      <a16:colId xmlns:a16="http://schemas.microsoft.com/office/drawing/2014/main" val="2277496366"/>
                    </a:ext>
                  </a:extLst>
                </a:gridCol>
              </a:tblGrid>
              <a:tr h="1535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Responses,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PWH</a:t>
                      </a:r>
                    </a:p>
                    <a:p>
                      <a:pPr algn="ct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397)</a:t>
                      </a:r>
                      <a:endParaRPr lang="en-US" sz="1400" dirty="0"/>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PWSRB</a:t>
                      </a:r>
                    </a:p>
                    <a:p>
                      <a:pPr algn="ct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634)</a:t>
                      </a:r>
                      <a:endParaRPr lang="en-US" sz="1400" dirty="0"/>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600" b="1" dirty="0">
                          <a:latin typeface="Calibri" panose="020F0502020204030204" pitchFamily="34" charset="0"/>
                          <a:cs typeface="Calibri" panose="020F0502020204030204" pitchFamily="34" charset="0"/>
                        </a:rPr>
                        <a:t>Physicians</a:t>
                      </a:r>
                    </a:p>
                    <a:p>
                      <a:pPr algn="ctr"/>
                      <a:r>
                        <a:rPr lang="en-US" sz="1600" b="1" dirty="0">
                          <a:latin typeface="Calibri" panose="020F0502020204030204" pitchFamily="34" charset="0"/>
                          <a:cs typeface="Calibri" panose="020F0502020204030204" pitchFamily="34" charset="0"/>
                        </a:rPr>
                        <a:t>(n = 90)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0"/>
                  </a:ext>
                </a:extLst>
              </a:tr>
              <a:tr h="2688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Aware of message</a:t>
                      </a:r>
                      <a:endPar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53524">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Message accuracy reported “high”</a:t>
                      </a:r>
                      <a:endPar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31680035"/>
                  </a:ext>
                </a:extLst>
              </a:tr>
            </a:tbl>
          </a:graphicData>
        </a:graphic>
      </p:graphicFrame>
      <p:graphicFrame>
        <p:nvGraphicFramePr>
          <p:cNvPr id="13" name="Group 155">
            <a:extLst>
              <a:ext uri="{FF2B5EF4-FFF2-40B4-BE49-F238E27FC236}">
                <a16:creationId xmlns:a16="http://schemas.microsoft.com/office/drawing/2014/main" id="{4BAA30B2-F039-7C44-9688-82FF51058D94}"/>
              </a:ext>
            </a:extLst>
          </p:cNvPr>
          <p:cNvGraphicFramePr>
            <a:graphicFrameLocks/>
          </p:cNvGraphicFramePr>
          <p:nvPr>
            <p:extLst>
              <p:ext uri="{D42A27DB-BD31-4B8C-83A1-F6EECF244321}">
                <p14:modId xmlns:p14="http://schemas.microsoft.com/office/powerpoint/2010/main" val="3075327555"/>
              </p:ext>
            </p:extLst>
          </p:nvPr>
        </p:nvGraphicFramePr>
        <p:xfrm>
          <a:off x="6374517" y="2508823"/>
          <a:ext cx="5107871" cy="2164620"/>
        </p:xfrm>
        <a:graphic>
          <a:graphicData uri="http://schemas.openxmlformats.org/drawingml/2006/table">
            <a:tbl>
              <a:tblPr/>
              <a:tblGrid>
                <a:gridCol w="2925944">
                  <a:extLst>
                    <a:ext uri="{9D8B030D-6E8A-4147-A177-3AD203B41FA5}">
                      <a16:colId xmlns:a16="http://schemas.microsoft.com/office/drawing/2014/main" val="20000"/>
                    </a:ext>
                  </a:extLst>
                </a:gridCol>
                <a:gridCol w="2181927">
                  <a:extLst>
                    <a:ext uri="{9D8B030D-6E8A-4147-A177-3AD203B41FA5}">
                      <a16:colId xmlns:a16="http://schemas.microsoft.com/office/drawing/2014/main" val="20002"/>
                    </a:ext>
                  </a:extLst>
                </a:gridCol>
              </a:tblGrid>
              <a:tr h="1535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Factor Associated With U=U Awareness Among PWH</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Adjusted OR (95% CI)</a:t>
                      </a:r>
                      <a:endParaRPr lang="en-US" sz="1600" dirty="0"/>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0"/>
                  </a:ext>
                </a:extLst>
              </a:tr>
              <a:tr h="1535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University education vs lower education level</a:t>
                      </a:r>
                      <a:endPar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1.77 (1.03-3.04)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53524">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MSM/bisexual vs heterosexual</a:t>
                      </a:r>
                      <a:endPar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3.16 (1.03-3.04)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31680035"/>
                  </a:ext>
                </a:extLst>
              </a:tr>
              <a:tr h="153524">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On ART for 5-10 yrs vs &lt; 5 yrs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2.71 (1.32-5.55)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070098"/>
                  </a:ext>
                </a:extLst>
              </a:tr>
              <a:tr h="153524">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Age 40-50 yrs vs &lt; 40 yrs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0.47 (0.24-0.93)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84943451"/>
                  </a:ext>
                </a:extLst>
              </a:tr>
            </a:tbl>
          </a:graphicData>
        </a:graphic>
      </p:graphicFrame>
      <p:sp>
        <p:nvSpPr>
          <p:cNvPr id="14" name="Content Placeholder 2">
            <a:extLst>
              <a:ext uri="{FF2B5EF4-FFF2-40B4-BE49-F238E27FC236}">
                <a16:creationId xmlns:a16="http://schemas.microsoft.com/office/drawing/2014/main" id="{CCC245AD-3AB5-5541-8BB4-BE3D5456585C}"/>
              </a:ext>
            </a:extLst>
          </p:cNvPr>
          <p:cNvSpPr txBox="1">
            <a:spLocks/>
          </p:cNvSpPr>
          <p:nvPr/>
        </p:nvSpPr>
        <p:spPr bwMode="auto">
          <a:xfrm>
            <a:off x="719138" y="1624411"/>
            <a:ext cx="5481331" cy="595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1121 survey responses </a:t>
            </a:r>
          </a:p>
        </p:txBody>
      </p:sp>
      <p:sp>
        <p:nvSpPr>
          <p:cNvPr id="15" name="Content Placeholder 2">
            <a:extLst>
              <a:ext uri="{FF2B5EF4-FFF2-40B4-BE49-F238E27FC236}">
                <a16:creationId xmlns:a16="http://schemas.microsoft.com/office/drawing/2014/main" id="{4F3FF715-BAF0-F149-A7F6-DE676549D742}"/>
              </a:ext>
            </a:extLst>
          </p:cNvPr>
          <p:cNvSpPr txBox="1">
            <a:spLocks/>
          </p:cNvSpPr>
          <p:nvPr/>
        </p:nvSpPr>
        <p:spPr bwMode="auto">
          <a:xfrm>
            <a:off x="6260055" y="1624411"/>
            <a:ext cx="5481331" cy="772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Among PWH, several factors were associated with U=U awareness</a:t>
            </a:r>
          </a:p>
        </p:txBody>
      </p:sp>
    </p:spTree>
    <p:extLst>
      <p:ext uri="{BB962C8B-B14F-4D97-AF65-F5344CB8AC3E}">
        <p14:creationId xmlns:p14="http://schemas.microsoft.com/office/powerpoint/2010/main" val="9712668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Factors Associated With Perception of U=U Message as Highly Accurate in Different Populations</a:t>
            </a:r>
          </a:p>
        </p:txBody>
      </p:sp>
      <p:grpSp>
        <p:nvGrpSpPr>
          <p:cNvPr id="9" name="Group 7">
            <a:extLst>
              <a:ext uri="{FF2B5EF4-FFF2-40B4-BE49-F238E27FC236}">
                <a16:creationId xmlns:a16="http://schemas.microsoft.com/office/drawing/2014/main" id="{0568A94D-2804-4FB2-8FE4-ED7572EB056B}"/>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9548E967-5681-42CC-ADFF-744FAAD620A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FE30EC7F-4FC7-4752-9819-6D61595DA56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4" name="Group 155">
            <a:extLst>
              <a:ext uri="{FF2B5EF4-FFF2-40B4-BE49-F238E27FC236}">
                <a16:creationId xmlns:a16="http://schemas.microsoft.com/office/drawing/2014/main" id="{928685A7-E9FA-409B-B8C3-DE81B883BF52}"/>
              </a:ext>
            </a:extLst>
          </p:cNvPr>
          <p:cNvGraphicFramePr>
            <a:graphicFrameLocks/>
          </p:cNvGraphicFramePr>
          <p:nvPr>
            <p:extLst>
              <p:ext uri="{D42A27DB-BD31-4B8C-83A1-F6EECF244321}">
                <p14:modId xmlns:p14="http://schemas.microsoft.com/office/powerpoint/2010/main" val="3324014802"/>
              </p:ext>
            </p:extLst>
          </p:nvPr>
        </p:nvGraphicFramePr>
        <p:xfrm>
          <a:off x="719138" y="1508408"/>
          <a:ext cx="10763065" cy="4695432"/>
        </p:xfrm>
        <a:graphic>
          <a:graphicData uri="http://schemas.openxmlformats.org/drawingml/2006/table">
            <a:tbl>
              <a:tblPr/>
              <a:tblGrid>
                <a:gridCol w="7428029">
                  <a:extLst>
                    <a:ext uri="{9D8B030D-6E8A-4147-A177-3AD203B41FA5}">
                      <a16:colId xmlns:a16="http://schemas.microsoft.com/office/drawing/2014/main" val="20000"/>
                    </a:ext>
                  </a:extLst>
                </a:gridCol>
                <a:gridCol w="3335036">
                  <a:extLst>
                    <a:ext uri="{9D8B030D-6E8A-4147-A177-3AD203B41FA5}">
                      <a16:colId xmlns:a16="http://schemas.microsoft.com/office/drawing/2014/main" val="2603796129"/>
                    </a:ext>
                  </a:extLst>
                </a:gridCol>
              </a:tblGrid>
              <a:tr h="2092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Factor Associated With Perceiving U=U Accuracy as High in Multivariate Analyses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Adjusted OR (95% CI)</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0"/>
                  </a:ext>
                </a:extLst>
              </a:tr>
              <a:tr h="209204">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PWH (n = 397)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extLst>
                  <a:ext uri="{0D108BD9-81ED-4DB2-BD59-A6C34878D82A}">
                    <a16:rowId xmlns:a16="http://schemas.microsoft.com/office/drawing/2014/main" val="2072554382"/>
                  </a:ext>
                </a:extLst>
              </a:tr>
              <a:tr h="209204">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Secondary school/college vs university</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4288"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0.56 (0.36-0.89)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22305472"/>
                  </a:ext>
                </a:extLst>
              </a:tr>
              <a:tr h="209204">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Homosexual vs heterosexual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1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2.06 (1.06-3.97)</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54552913"/>
                  </a:ext>
                </a:extLst>
              </a:tr>
              <a:tr h="209204">
                <a:tc gridSpan="2">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PWSRB (n = 634)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lnL w="12700" cmpd="sng">
                      <a:noFill/>
                      <a:prstDash val="solid"/>
                    </a:lnL>
                    <a:lnT w="12700" cmpd="sng">
                      <a:noFill/>
                      <a:prstDash val="solid"/>
                    </a:lnT>
                  </a:tcPr>
                </a:tc>
                <a:extLst>
                  <a:ext uri="{0D108BD9-81ED-4DB2-BD59-A6C34878D82A}">
                    <a16:rowId xmlns:a16="http://schemas.microsoft.com/office/drawing/2014/main" val="1040454007"/>
                  </a:ext>
                </a:extLst>
              </a:tr>
              <a:tr h="209204">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Age 40-50 yrs vs &lt; 40 yrs</a:t>
                      </a:r>
                      <a:endPar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2700"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3.10 (1.89-5.06)</a:t>
                      </a:r>
                      <a:endPar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31680035"/>
                  </a:ext>
                </a:extLst>
              </a:tr>
              <a:tr h="209204">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Age &gt; 50 yrs vs &lt; 40 yrs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2700"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2.86 (1.47-5.56)</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10447105"/>
                  </a:ext>
                </a:extLst>
              </a:tr>
              <a:tr h="209204">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Secondary school/college vs university</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2700"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0.42 (0.27-0.63)</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57762524"/>
                  </a:ext>
                </a:extLst>
              </a:tr>
              <a:tr h="209204">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Last HIV test 6-12 mo vs &lt; 6 mos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2700"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0.48 (0.28-0.83)</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49507049"/>
                  </a:ext>
                </a:extLst>
              </a:tr>
              <a:tr h="209204">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Last HIV test &gt; 12 mos vs &lt; 6 mos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2700"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0.34 (0.20-0.57)</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41137085"/>
                  </a:ext>
                </a:extLst>
              </a:tr>
              <a:tr h="209204">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Never tested for HIV vs &lt; 6 mos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2700"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0.13 (0.06-0.28)</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31906136"/>
                  </a:ext>
                </a:extLst>
              </a:tr>
              <a:tr h="209204">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Stable partner with HIV vs no stable partner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2700"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2.70 (1.25-5.86)</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40474942"/>
                  </a:ext>
                </a:extLst>
              </a:tr>
              <a:tr h="209204">
                <a:tc gridSpan="2">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Physicians (n = 90)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hMerge="1">
                  <a:txBody>
                    <a:bodyPr/>
                    <a:lstStyle/>
                    <a:p>
                      <a:pPr marL="12700" marR="0" lvl="0" indent="0" algn="ctr" defTabSz="914400" rtl="0" eaLnBrk="1" fontAlgn="base" latinLnBrk="0" hangingPunct="1">
                        <a:lnSpc>
                          <a:spcPct val="100000"/>
                        </a:lnSpc>
                        <a:spcBef>
                          <a:spcPct val="0"/>
                        </a:spcBef>
                        <a:spcAft>
                          <a:spcPct val="0"/>
                        </a:spcAft>
                        <a:buClr>
                          <a:srgbClr val="000000"/>
                        </a:buClr>
                        <a:buSzTx/>
                        <a:buFontTx/>
                        <a:buNone/>
                        <a:tabLst/>
                        <a:defRPr/>
                      </a:pP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47262151"/>
                  </a:ext>
                </a:extLst>
              </a:tr>
              <a:tr h="2092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Management of PWH</a:t>
                      </a:r>
                      <a:endPar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4.91 (1.3-18.55)</a:t>
                      </a:r>
                      <a:endPar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89988640"/>
                  </a:ext>
                </a:extLst>
              </a:tr>
            </a:tbl>
          </a:graphicData>
        </a:graphic>
      </p:graphicFrame>
      <p:sp>
        <p:nvSpPr>
          <p:cNvPr id="13" name="Text Box 15">
            <a:extLst>
              <a:ext uri="{FF2B5EF4-FFF2-40B4-BE49-F238E27FC236}">
                <a16:creationId xmlns:a16="http://schemas.microsoft.com/office/drawing/2014/main" id="{57854C39-DD8F-CF48-B18F-8C8BE235A00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fr-FR" altLang="en-US" sz="1200" b="0" spc="-10" dirty="0">
                <a:solidFill>
                  <a:schemeClr val="bg2"/>
                </a:solidFill>
                <a:latin typeface="Calibri" panose="020F0502020204030204" pitchFamily="34" charset="0"/>
              </a:rPr>
              <a:t>Cingolani. HIV </a:t>
            </a:r>
            <a:r>
              <a:rPr lang="en-US" altLang="en-US" sz="1200" b="0" spc="-10" dirty="0">
                <a:solidFill>
                  <a:schemeClr val="bg2"/>
                </a:solidFill>
                <a:latin typeface="Calibri" panose="020F0502020204030204" pitchFamily="34" charset="0"/>
              </a:rPr>
              <a:t>Glasgow 2020. Abstr P103</a:t>
            </a:r>
            <a:r>
              <a:rPr lang="en-US" altLang="en-US" sz="1200" b="0" spc="-10" dirty="0">
                <a:solidFill>
                  <a:schemeClr val="bg2"/>
                </a:solidFill>
                <a:latin typeface="Calibri" panose="020F0502020204030204" pitchFamily="34" charset="0"/>
                <a:cs typeface="+mn-cs"/>
              </a:rPr>
              <a:t>.</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39228235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98FF1-59A2-4E64-9107-CC020967038B}"/>
              </a:ext>
            </a:extLst>
          </p:cNvPr>
          <p:cNvSpPr>
            <a:spLocks noGrp="1"/>
          </p:cNvSpPr>
          <p:nvPr>
            <p:ph type="title"/>
          </p:nvPr>
        </p:nvSpPr>
        <p:spPr/>
        <p:txBody>
          <a:bodyPr/>
          <a:lstStyle/>
          <a:p>
            <a:r>
              <a:rPr lang="en-US" dirty="0"/>
              <a:t>Investigational ART Strategies</a:t>
            </a:r>
          </a:p>
        </p:txBody>
      </p:sp>
    </p:spTree>
    <p:extLst>
      <p:ext uri="{BB962C8B-B14F-4D97-AF65-F5344CB8AC3E}">
        <p14:creationId xmlns:p14="http://schemas.microsoft.com/office/powerpoint/2010/main" val="37169500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73574-C772-8E49-956A-E87D365CF682}"/>
              </a:ext>
            </a:extLst>
          </p:cNvPr>
          <p:cNvSpPr>
            <a:spLocks noGrp="1"/>
          </p:cNvSpPr>
          <p:nvPr>
            <p:ph type="title"/>
          </p:nvPr>
        </p:nvSpPr>
        <p:spPr/>
        <p:txBody>
          <a:bodyPr/>
          <a:lstStyle/>
          <a:p>
            <a:r>
              <a:rPr lang="en-US" dirty="0"/>
              <a:t>FLAIR: Long-Acting CAB + RPV Q4W</a:t>
            </a:r>
            <a:br>
              <a:rPr lang="en-US" dirty="0"/>
            </a:br>
            <a:r>
              <a:rPr lang="en-US" dirty="0"/>
              <a:t>vs Daily Oral DTG/ABC/3TC in ART-Naive Adults</a:t>
            </a:r>
          </a:p>
        </p:txBody>
      </p:sp>
      <p:sp>
        <p:nvSpPr>
          <p:cNvPr id="3" name="Content Placeholder 2">
            <a:extLst>
              <a:ext uri="{FF2B5EF4-FFF2-40B4-BE49-F238E27FC236}">
                <a16:creationId xmlns:a16="http://schemas.microsoft.com/office/drawing/2014/main" id="{D7A4E14E-5FF4-7F43-9248-97DDC1B6C5C4}"/>
              </a:ext>
            </a:extLst>
          </p:cNvPr>
          <p:cNvSpPr>
            <a:spLocks noGrp="1"/>
          </p:cNvSpPr>
          <p:nvPr>
            <p:ph idx="1"/>
          </p:nvPr>
        </p:nvSpPr>
        <p:spPr>
          <a:xfrm>
            <a:off x="604675" y="1513047"/>
            <a:ext cx="10877529" cy="503737"/>
          </a:xfrm>
        </p:spPr>
        <p:txBody>
          <a:bodyPr/>
          <a:lstStyle/>
          <a:p>
            <a:r>
              <a:rPr lang="en-US" sz="2000" dirty="0"/>
              <a:t>Multicenter, randomized, open-label phase III noninferiority trial</a:t>
            </a:r>
          </a:p>
        </p:txBody>
      </p:sp>
      <p:grpSp>
        <p:nvGrpSpPr>
          <p:cNvPr id="5" name="Group 7">
            <a:extLst>
              <a:ext uri="{FF2B5EF4-FFF2-40B4-BE49-F238E27FC236}">
                <a16:creationId xmlns:a16="http://schemas.microsoft.com/office/drawing/2014/main" id="{73609B28-BEEA-2344-A846-A626FD375A1B}"/>
              </a:ext>
            </a:extLst>
          </p:cNvPr>
          <p:cNvGrpSpPr>
            <a:grpSpLocks/>
          </p:cNvGrpSpPr>
          <p:nvPr/>
        </p:nvGrpSpPr>
        <p:grpSpPr bwMode="auto">
          <a:xfrm>
            <a:off x="9389569" y="6216652"/>
            <a:ext cx="2488502" cy="447822"/>
            <a:chOff x="9527309" y="3551529"/>
            <a:chExt cx="2488502" cy="448324"/>
          </a:xfrm>
        </p:grpSpPr>
        <p:pic>
          <p:nvPicPr>
            <p:cNvPr id="6" name="Picture 5">
              <a:extLst>
                <a:ext uri="{FF2B5EF4-FFF2-40B4-BE49-F238E27FC236}">
                  <a16:creationId xmlns:a16="http://schemas.microsoft.com/office/drawing/2014/main" id="{626598A9-7DC5-5F4D-B0FC-BE132FBF0F0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F10C205B-52DF-454A-AAD4-F4DB56BE5A9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rgbClr val="455560"/>
                  </a:solidFill>
                  <a:latin typeface="Calibri" panose="020F0502020204030204" pitchFamily="34" charset="0"/>
                </a:rPr>
                <a:t>Slide credit: </a:t>
              </a:r>
              <a:r>
                <a:rPr lang="en-US" altLang="en-US" sz="1400" b="0" dirty="0">
                  <a:solidFill>
                    <a:srgbClr val="455560"/>
                  </a:solidFill>
                  <a:latin typeface="Calibri" panose="020F0502020204030204" pitchFamily="34" charset="0"/>
                  <a:hlinkClick r:id="rId4"/>
                </a:rPr>
                <a:t>clinicaloptions.com</a:t>
              </a:r>
              <a:endParaRPr lang="en-US" altLang="en-US" sz="1400" b="0" dirty="0">
                <a:solidFill>
                  <a:srgbClr val="455560"/>
                </a:solidFill>
                <a:latin typeface="Calibri" panose="020F0502020204030204" pitchFamily="34" charset="0"/>
              </a:endParaRPr>
            </a:p>
          </p:txBody>
        </p:sp>
      </p:grpSp>
      <p:sp>
        <p:nvSpPr>
          <p:cNvPr id="8" name="Rectangle 6">
            <a:extLst>
              <a:ext uri="{FF2B5EF4-FFF2-40B4-BE49-F238E27FC236}">
                <a16:creationId xmlns:a16="http://schemas.microsoft.com/office/drawing/2014/main" id="{756ABF34-D14D-BC4A-958E-135B3CC2C2A0}"/>
              </a:ext>
            </a:extLst>
          </p:cNvPr>
          <p:cNvSpPr>
            <a:spLocks noChangeArrowheads="1"/>
          </p:cNvSpPr>
          <p:nvPr/>
        </p:nvSpPr>
        <p:spPr bwMode="auto">
          <a:xfrm>
            <a:off x="6338375" y="2730324"/>
            <a:ext cx="5223246" cy="640080"/>
          </a:xfrm>
          <a:prstGeom prst="rect">
            <a:avLst/>
          </a:prstGeom>
          <a:solidFill>
            <a:schemeClr val="accent1"/>
          </a:solidFill>
          <a:ln w="9525">
            <a:noFill/>
            <a:miter lim="800000"/>
            <a:headEnd/>
            <a:tailEnd/>
          </a:ln>
        </p:spPr>
        <p:txBody>
          <a:bodyPr wrap="none" anchor="ctr"/>
          <a:lstStyle/>
          <a:p>
            <a:pPr algn="ctr">
              <a:defRPr/>
            </a:pPr>
            <a:r>
              <a:rPr lang="en-US" sz="1600" dirty="0">
                <a:solidFill>
                  <a:srgbClr val="FFFFFF"/>
                </a:solidFill>
                <a:latin typeface="Calibri" panose="020F0502020204030204" pitchFamily="34" charset="0"/>
                <a:cs typeface="Calibri" panose="020F0502020204030204" pitchFamily="34" charset="0"/>
              </a:rPr>
              <a:t>LA CAB + RPV IM Q4W</a:t>
            </a:r>
            <a:endParaRPr lang="en-US" sz="1600" baseline="30000" dirty="0">
              <a:solidFill>
                <a:srgbClr val="FFFFFF"/>
              </a:solidFill>
              <a:latin typeface="Calibri" panose="020F0502020204030204" pitchFamily="34" charset="0"/>
              <a:cs typeface="Calibri" panose="020F0502020204030204" pitchFamily="34" charset="0"/>
            </a:endParaRPr>
          </a:p>
          <a:p>
            <a:pPr algn="ctr" eaLnBrk="1" hangingPunct="1">
              <a:defRPr/>
            </a:pPr>
            <a:r>
              <a:rPr lang="en-US" sz="1600" b="0" dirty="0">
                <a:solidFill>
                  <a:srgbClr val="FFFFFF"/>
                </a:solidFill>
                <a:latin typeface="Calibri" panose="020F0502020204030204" pitchFamily="34" charset="0"/>
                <a:cs typeface="Calibri" panose="020F0502020204030204" pitchFamily="34" charset="0"/>
              </a:rPr>
              <a:t>(n = 278 in maintenance, 243 in extension)</a:t>
            </a:r>
          </a:p>
        </p:txBody>
      </p:sp>
      <p:sp>
        <p:nvSpPr>
          <p:cNvPr id="9" name="Rectangle 7">
            <a:extLst>
              <a:ext uri="{FF2B5EF4-FFF2-40B4-BE49-F238E27FC236}">
                <a16:creationId xmlns:a16="http://schemas.microsoft.com/office/drawing/2014/main" id="{A0E8F521-76FE-BD45-B359-5DC0246BCC4A}"/>
              </a:ext>
            </a:extLst>
          </p:cNvPr>
          <p:cNvSpPr>
            <a:spLocks noChangeArrowheads="1"/>
          </p:cNvSpPr>
          <p:nvPr/>
        </p:nvSpPr>
        <p:spPr bwMode="auto">
          <a:xfrm>
            <a:off x="4627773" y="3423750"/>
            <a:ext cx="2874506" cy="1329185"/>
          </a:xfrm>
          <a:prstGeom prst="rect">
            <a:avLst/>
          </a:prstGeom>
          <a:solidFill>
            <a:schemeClr val="accent3"/>
          </a:solidFill>
          <a:ln w="9525">
            <a:noFill/>
            <a:miter lim="800000"/>
            <a:headEnd/>
            <a:tailEnd/>
          </a:ln>
          <a:effec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eaLnBrk="1" hangingPunct="1">
              <a:defRPr/>
            </a:pPr>
            <a:r>
              <a:rPr lang="en-US" altLang="en-US" sz="1600" dirty="0">
                <a:solidFill>
                  <a:srgbClr val="FFFFFF"/>
                </a:solidFill>
                <a:latin typeface="Calibri" panose="020F0502020204030204" pitchFamily="34" charset="0"/>
                <a:cs typeface="Calibri" panose="020F0502020204030204" pitchFamily="34" charset="0"/>
              </a:rPr>
              <a:t>Continue</a:t>
            </a:r>
          </a:p>
          <a:p>
            <a:pPr algn="ctr" eaLnBrk="1" hangingPunct="1">
              <a:defRPr/>
            </a:pPr>
            <a:r>
              <a:rPr lang="en-US" altLang="en-US" sz="1600" dirty="0">
                <a:solidFill>
                  <a:srgbClr val="FFFFFF"/>
                </a:solidFill>
                <a:latin typeface="Calibri" panose="020F0502020204030204" pitchFamily="34" charset="0"/>
                <a:cs typeface="Calibri" panose="020F0502020204030204" pitchFamily="34" charset="0"/>
              </a:rPr>
              <a:t>DTG/ABC/3TC PO QD</a:t>
            </a:r>
            <a:r>
              <a:rPr lang="en-US" sz="1600" baseline="30000" dirty="0">
                <a:solidFill>
                  <a:srgbClr val="FFFFFF"/>
                </a:solidFill>
                <a:latin typeface="Calibri" panose="020F0502020204030204" pitchFamily="34" charset="0"/>
                <a:cs typeface="Calibri" panose="020F0502020204030204" pitchFamily="34" charset="0"/>
              </a:rPr>
              <a:t>‡</a:t>
            </a:r>
            <a:endParaRPr lang="en-US" sz="1600" b="0" dirty="0">
              <a:solidFill>
                <a:srgbClr val="FFFFFF"/>
              </a:solidFill>
              <a:latin typeface="Calibri" panose="020F0502020204030204" pitchFamily="34" charset="0"/>
              <a:cs typeface="Calibri" panose="020F0502020204030204" pitchFamily="34" charset="0"/>
            </a:endParaRPr>
          </a:p>
          <a:p>
            <a:pPr algn="ctr" eaLnBrk="1" hangingPunct="1">
              <a:defRPr/>
            </a:pPr>
            <a:r>
              <a:rPr lang="en-US" altLang="en-US" sz="1600" b="0" dirty="0">
                <a:solidFill>
                  <a:srgbClr val="FFFFFF"/>
                </a:solidFill>
                <a:latin typeface="Calibri" panose="020F0502020204030204" pitchFamily="34" charset="0"/>
                <a:cs typeface="Calibri" panose="020F0502020204030204" pitchFamily="34" charset="0"/>
              </a:rPr>
              <a:t>(n = 283)</a:t>
            </a:r>
          </a:p>
        </p:txBody>
      </p:sp>
      <p:sp>
        <p:nvSpPr>
          <p:cNvPr id="10" name="Line 53">
            <a:extLst>
              <a:ext uri="{FF2B5EF4-FFF2-40B4-BE49-F238E27FC236}">
                <a16:creationId xmlns:a16="http://schemas.microsoft.com/office/drawing/2014/main" id="{8F7B7991-8787-754E-A5C2-7E72BF39365D}"/>
              </a:ext>
            </a:extLst>
          </p:cNvPr>
          <p:cNvSpPr>
            <a:spLocks noChangeShapeType="1"/>
          </p:cNvSpPr>
          <p:nvPr/>
        </p:nvSpPr>
        <p:spPr bwMode="auto">
          <a:xfrm>
            <a:off x="4071717" y="3623003"/>
            <a:ext cx="466725" cy="350838"/>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rgbClr val="FFFFFF"/>
              </a:solidFill>
            </a:endParaRPr>
          </a:p>
        </p:txBody>
      </p:sp>
      <p:sp>
        <p:nvSpPr>
          <p:cNvPr id="11" name="Line 54">
            <a:extLst>
              <a:ext uri="{FF2B5EF4-FFF2-40B4-BE49-F238E27FC236}">
                <a16:creationId xmlns:a16="http://schemas.microsoft.com/office/drawing/2014/main" id="{12F1FC91-62B7-9F4B-B1B9-A9017B26978D}"/>
              </a:ext>
            </a:extLst>
          </p:cNvPr>
          <p:cNvSpPr>
            <a:spLocks noChangeShapeType="1"/>
          </p:cNvSpPr>
          <p:nvPr/>
        </p:nvSpPr>
        <p:spPr bwMode="auto">
          <a:xfrm flipV="1">
            <a:off x="4071717" y="3022929"/>
            <a:ext cx="466725" cy="347663"/>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rgbClr val="FFFFFF"/>
              </a:solidFill>
            </a:endParaRPr>
          </a:p>
        </p:txBody>
      </p:sp>
      <p:sp>
        <p:nvSpPr>
          <p:cNvPr id="12" name="Rectangle 11">
            <a:extLst>
              <a:ext uri="{FF2B5EF4-FFF2-40B4-BE49-F238E27FC236}">
                <a16:creationId xmlns:a16="http://schemas.microsoft.com/office/drawing/2014/main" id="{BE0E4F8D-170D-1343-9618-15DB811C7C8D}"/>
              </a:ext>
            </a:extLst>
          </p:cNvPr>
          <p:cNvSpPr/>
          <p:nvPr/>
        </p:nvSpPr>
        <p:spPr>
          <a:xfrm>
            <a:off x="604677" y="2761457"/>
            <a:ext cx="1636672" cy="1569660"/>
          </a:xfrm>
          <a:prstGeom prst="rect">
            <a:avLst/>
          </a:prstGeom>
        </p:spPr>
        <p:txBody>
          <a:bodyPr wrap="square">
            <a:spAutoFit/>
          </a:bodyPr>
          <a:lstStyle/>
          <a:p>
            <a:pPr algn="ctr" eaLnBrk="1" hangingPunct="1"/>
            <a:r>
              <a:rPr lang="en-US" altLang="en-US" sz="1600" b="0" dirty="0">
                <a:solidFill>
                  <a:srgbClr val="000000"/>
                </a:solidFill>
                <a:latin typeface="Calibri" panose="020F0502020204030204" pitchFamily="34" charset="0"/>
                <a:ea typeface="MS PGothic" panose="020B0600070205080204" pitchFamily="34" charset="-128"/>
                <a:cs typeface="Calibri" panose="020F0502020204030204" pitchFamily="34" charset="0"/>
              </a:rPr>
              <a:t>ART-naive adults with HIV-1 RNA </a:t>
            </a:r>
          </a:p>
          <a:p>
            <a:pPr algn="ctr" eaLnBrk="1" hangingPunct="1"/>
            <a:r>
              <a:rPr lang="en-GB" altLang="en-US" sz="1600" b="0" dirty="0">
                <a:solidFill>
                  <a:srgbClr val="000000"/>
                </a:solidFill>
                <a:latin typeface="Calibri" panose="020F0502020204030204" pitchFamily="34" charset="0"/>
                <a:ea typeface="MS PGothic" panose="020B0600070205080204" pitchFamily="34" charset="-128"/>
                <a:cs typeface="Calibri" panose="020F0502020204030204" pitchFamily="34" charset="0"/>
              </a:rPr>
              <a:t>≥ 1000 c/mL, HBsAg negative,</a:t>
            </a:r>
          </a:p>
          <a:p>
            <a:pPr algn="ctr" eaLnBrk="1" hangingPunct="1"/>
            <a:r>
              <a:rPr lang="en-GB" altLang="en-US" sz="1600" b="0" dirty="0">
                <a:solidFill>
                  <a:srgbClr val="000000"/>
                </a:solidFill>
                <a:latin typeface="Calibri" panose="020F0502020204030204" pitchFamily="34" charset="0"/>
                <a:ea typeface="MS PGothic" panose="020B0600070205080204" pitchFamily="34" charset="-128"/>
                <a:cs typeface="Calibri" panose="020F0502020204030204" pitchFamily="34" charset="0"/>
              </a:rPr>
              <a:t> no NNRTI RAMs*</a:t>
            </a:r>
            <a:endParaRPr lang="en-US" altLang="en-US" sz="1600" b="0" dirty="0">
              <a:solidFill>
                <a:srgbClr val="000000"/>
              </a:solidFill>
              <a:latin typeface="Calibri" panose="020F0502020204030204" pitchFamily="34" charset="0"/>
              <a:ea typeface="MS PGothic" panose="020B0600070205080204" pitchFamily="34" charset="-128"/>
              <a:cs typeface="Calibri" panose="020F0502020204030204" pitchFamily="34" charset="0"/>
            </a:endParaRPr>
          </a:p>
          <a:p>
            <a:pPr algn="ctr" eaLnBrk="1" hangingPunct="1"/>
            <a:r>
              <a:rPr lang="en-US" altLang="en-US" sz="1600" b="0" dirty="0">
                <a:solidFill>
                  <a:srgbClr val="000000"/>
                </a:solidFill>
                <a:latin typeface="Calibri" panose="020F0502020204030204" pitchFamily="34" charset="0"/>
                <a:ea typeface="MS PGothic" panose="020B0600070205080204" pitchFamily="34" charset="-128"/>
                <a:cs typeface="Calibri" panose="020F0502020204030204" pitchFamily="34" charset="0"/>
              </a:rPr>
              <a:t>(N = 629)</a:t>
            </a:r>
          </a:p>
        </p:txBody>
      </p:sp>
      <p:sp>
        <p:nvSpPr>
          <p:cNvPr id="13" name="TextBox 12">
            <a:extLst>
              <a:ext uri="{FF2B5EF4-FFF2-40B4-BE49-F238E27FC236}">
                <a16:creationId xmlns:a16="http://schemas.microsoft.com/office/drawing/2014/main" id="{08E899BA-7866-7445-9E4C-3307A300D60B}"/>
              </a:ext>
            </a:extLst>
          </p:cNvPr>
          <p:cNvSpPr txBox="1"/>
          <p:nvPr/>
        </p:nvSpPr>
        <p:spPr bwMode="auto">
          <a:xfrm>
            <a:off x="604675" y="4787241"/>
            <a:ext cx="10932226"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r>
              <a:rPr lang="en-US" sz="1400" b="0" dirty="0">
                <a:solidFill>
                  <a:srgbClr val="000000"/>
                </a:solidFill>
                <a:latin typeface="Calibri" panose="020F0502020204030204" pitchFamily="34" charset="0"/>
              </a:rPr>
              <a:t>*K103N permitted. </a:t>
            </a:r>
            <a:r>
              <a:rPr lang="en-US" sz="1400" b="0" baseline="30000" dirty="0">
                <a:solidFill>
                  <a:srgbClr val="000000"/>
                </a:solidFill>
                <a:latin typeface="Calibri" panose="020F0502020204030204" pitchFamily="34" charset="0"/>
              </a:rPr>
              <a:t>†</a:t>
            </a:r>
            <a:r>
              <a:rPr lang="en-US" sz="1400" b="0" dirty="0">
                <a:solidFill>
                  <a:srgbClr val="000000"/>
                </a:solidFill>
                <a:latin typeface="Calibri" panose="020F0502020204030204" pitchFamily="34" charset="0"/>
              </a:rPr>
              <a:t>Patients with HIV-1 RNA &lt; 50 c/mL from Wk 16 to Wk 20 continued to maintenance. </a:t>
            </a:r>
            <a:r>
              <a:rPr lang="en-US" sz="1400" b="0" baseline="30000" dirty="0">
                <a:solidFill>
                  <a:srgbClr val="000000"/>
                </a:solidFill>
                <a:latin typeface="Calibri" panose="020F0502020204030204" pitchFamily="34" charset="0"/>
              </a:rPr>
              <a:t>‡</a:t>
            </a:r>
            <a:r>
              <a:rPr lang="en-US" sz="1400" b="0" dirty="0">
                <a:solidFill>
                  <a:srgbClr val="000000"/>
                </a:solidFill>
                <a:latin typeface="Calibri" panose="020F0502020204030204" pitchFamily="34" charset="0"/>
              </a:rPr>
              <a:t>Alternative, non-ABC NRTIs permitted for intolerance or HLA-B*5701 positivity. </a:t>
            </a:r>
            <a:r>
              <a:rPr lang="pt-BR" sz="1400" dirty="0">
                <a:solidFill>
                  <a:schemeClr val="accent2"/>
                </a:solidFill>
                <a:latin typeface="Calibri" panose="020F0502020204030204" pitchFamily="34" charset="0"/>
              </a:rPr>
              <a:t>PO: CAB 30 mg + RPV 25 mg. </a:t>
            </a:r>
            <a:r>
              <a:rPr lang="en-US" sz="1400" dirty="0">
                <a:solidFill>
                  <a:schemeClr val="accent1"/>
                </a:solidFill>
                <a:latin typeface="Calibri" panose="020F0502020204030204" pitchFamily="34" charset="0"/>
              </a:rPr>
              <a:t>IM: loading dose of CAB 600 mg + RPV 900 mg, then </a:t>
            </a:r>
            <a:r>
              <a:rPr lang="pt-BR" sz="1400" dirty="0">
                <a:solidFill>
                  <a:schemeClr val="accent1"/>
                </a:solidFill>
                <a:latin typeface="Calibri" panose="020F0502020204030204" pitchFamily="34" charset="0"/>
              </a:rPr>
              <a:t>CAB 400 mg + RPV 600 mg.</a:t>
            </a:r>
          </a:p>
        </p:txBody>
      </p:sp>
      <p:sp>
        <p:nvSpPr>
          <p:cNvPr id="16" name="Rectangle 6">
            <a:extLst>
              <a:ext uri="{FF2B5EF4-FFF2-40B4-BE49-F238E27FC236}">
                <a16:creationId xmlns:a16="http://schemas.microsoft.com/office/drawing/2014/main" id="{AC50AA85-3E07-0946-9170-DCB52023DEB3}"/>
              </a:ext>
            </a:extLst>
          </p:cNvPr>
          <p:cNvSpPr>
            <a:spLocks noChangeArrowheads="1"/>
          </p:cNvSpPr>
          <p:nvPr/>
        </p:nvSpPr>
        <p:spPr bwMode="auto">
          <a:xfrm>
            <a:off x="4631884" y="2730324"/>
            <a:ext cx="1643891" cy="637985"/>
          </a:xfrm>
          <a:prstGeom prst="rect">
            <a:avLst/>
          </a:prstGeom>
          <a:solidFill>
            <a:schemeClr val="accent2"/>
          </a:solidFill>
          <a:ln w="9525">
            <a:noFill/>
            <a:miter lim="800000"/>
            <a:headEnd/>
            <a:tailEnd/>
          </a:ln>
        </p:spPr>
        <p:txBody>
          <a:bodyPr wrap="none" anchor="ctr"/>
          <a:lstStyle/>
          <a:p>
            <a:pPr algn="ctr">
              <a:defRPr/>
            </a:pPr>
            <a:r>
              <a:rPr lang="en-US" sz="1600" dirty="0">
                <a:solidFill>
                  <a:srgbClr val="FFFFFF"/>
                </a:solidFill>
                <a:latin typeface="Calibri" panose="020F0502020204030204" pitchFamily="34" charset="0"/>
                <a:cs typeface="Calibri" panose="020F0502020204030204" pitchFamily="34" charset="0"/>
              </a:rPr>
              <a:t>CAB + RPV PO QD</a:t>
            </a:r>
          </a:p>
          <a:p>
            <a:pPr algn="ctr">
              <a:defRPr/>
            </a:pPr>
            <a:r>
              <a:rPr lang="en-US" sz="1600" b="0" dirty="0">
                <a:solidFill>
                  <a:srgbClr val="FFFFFF"/>
                </a:solidFill>
                <a:latin typeface="Calibri" panose="020F0502020204030204" pitchFamily="34" charset="0"/>
                <a:cs typeface="Calibri" panose="020F0502020204030204" pitchFamily="34" charset="0"/>
              </a:rPr>
              <a:t>(n = 283)</a:t>
            </a:r>
          </a:p>
        </p:txBody>
      </p:sp>
      <p:sp>
        <p:nvSpPr>
          <p:cNvPr id="19" name="TextBox 18">
            <a:extLst>
              <a:ext uri="{FF2B5EF4-FFF2-40B4-BE49-F238E27FC236}">
                <a16:creationId xmlns:a16="http://schemas.microsoft.com/office/drawing/2014/main" id="{0F3DE86B-298A-A541-B214-40295CF1A85A}"/>
              </a:ext>
            </a:extLst>
          </p:cNvPr>
          <p:cNvSpPr txBox="1"/>
          <p:nvPr/>
        </p:nvSpPr>
        <p:spPr bwMode="auto">
          <a:xfrm>
            <a:off x="5593272" y="2221234"/>
            <a:ext cx="135087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i="1" dirty="0">
                <a:solidFill>
                  <a:srgbClr val="000000"/>
                </a:solidFill>
                <a:latin typeface="Calibri" panose="020F0502020204030204" pitchFamily="34" charset="0"/>
              </a:rPr>
              <a:t>Wk 4</a:t>
            </a:r>
            <a:endParaRPr lang="en-US" sz="1400" i="1" baseline="30000" dirty="0">
              <a:solidFill>
                <a:srgbClr val="000000"/>
              </a:solidFill>
              <a:latin typeface="Calibri" panose="020F0502020204030204" pitchFamily="34" charset="0"/>
            </a:endParaRPr>
          </a:p>
        </p:txBody>
      </p:sp>
      <p:sp>
        <p:nvSpPr>
          <p:cNvPr id="20" name="Line 54">
            <a:extLst>
              <a:ext uri="{FF2B5EF4-FFF2-40B4-BE49-F238E27FC236}">
                <a16:creationId xmlns:a16="http://schemas.microsoft.com/office/drawing/2014/main" id="{5D5A49B7-F6B4-7F46-921E-F080879D5CC0}"/>
              </a:ext>
            </a:extLst>
          </p:cNvPr>
          <p:cNvSpPr>
            <a:spLocks noChangeShapeType="1"/>
          </p:cNvSpPr>
          <p:nvPr/>
        </p:nvSpPr>
        <p:spPr bwMode="auto">
          <a:xfrm>
            <a:off x="6268708" y="2491405"/>
            <a:ext cx="0" cy="21600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rgbClr val="FFFFFF"/>
              </a:solidFill>
            </a:endParaRPr>
          </a:p>
        </p:txBody>
      </p:sp>
      <p:sp>
        <p:nvSpPr>
          <p:cNvPr id="21" name="Rectangle 7">
            <a:extLst>
              <a:ext uri="{FF2B5EF4-FFF2-40B4-BE49-F238E27FC236}">
                <a16:creationId xmlns:a16="http://schemas.microsoft.com/office/drawing/2014/main" id="{D8DE1592-1773-FA4C-8399-32E35B740D0C}"/>
              </a:ext>
            </a:extLst>
          </p:cNvPr>
          <p:cNvSpPr>
            <a:spLocks noChangeArrowheads="1"/>
          </p:cNvSpPr>
          <p:nvPr/>
        </p:nvSpPr>
        <p:spPr bwMode="auto">
          <a:xfrm>
            <a:off x="2563402" y="3101474"/>
            <a:ext cx="1413490" cy="640080"/>
          </a:xfrm>
          <a:prstGeom prst="rect">
            <a:avLst/>
          </a:prstGeom>
          <a:solidFill>
            <a:schemeClr val="accent3">
              <a:lumMod val="60000"/>
              <a:lumOff val="40000"/>
            </a:schemeClr>
          </a:solidFill>
          <a:ln w="9525">
            <a:noFill/>
            <a:miter lim="800000"/>
            <a:headEnd/>
            <a:tailEnd/>
          </a:ln>
          <a:effec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eaLnBrk="1" hangingPunct="1">
              <a:defRPr/>
            </a:pPr>
            <a:r>
              <a:rPr lang="en-US" altLang="en-US" sz="1600" dirty="0">
                <a:solidFill>
                  <a:srgbClr val="FFFFFF"/>
                </a:solidFill>
                <a:latin typeface="Calibri" panose="020F0502020204030204" pitchFamily="34" charset="0"/>
                <a:cs typeface="Calibri" panose="020F0502020204030204" pitchFamily="34" charset="0"/>
              </a:rPr>
              <a:t>DTG/ABC/3TC </a:t>
            </a:r>
          </a:p>
          <a:p>
            <a:pPr algn="ctr" eaLnBrk="1" hangingPunct="1">
              <a:defRPr/>
            </a:pPr>
            <a:r>
              <a:rPr lang="en-US" altLang="en-US" sz="1600" dirty="0">
                <a:solidFill>
                  <a:srgbClr val="FFFFFF"/>
                </a:solidFill>
                <a:latin typeface="Calibri" panose="020F0502020204030204" pitchFamily="34" charset="0"/>
                <a:cs typeface="Calibri" panose="020F0502020204030204" pitchFamily="34" charset="0"/>
              </a:rPr>
              <a:t>PO QD</a:t>
            </a:r>
            <a:r>
              <a:rPr lang="en-US" sz="1600" baseline="30000" dirty="0">
                <a:solidFill>
                  <a:srgbClr val="FFFFFF"/>
                </a:solidFill>
                <a:latin typeface="Calibri" panose="020F0502020204030204" pitchFamily="34" charset="0"/>
                <a:cs typeface="Calibri" panose="020F0502020204030204" pitchFamily="34" charset="0"/>
              </a:rPr>
              <a:t>‡</a:t>
            </a:r>
            <a:endParaRPr lang="en-US" sz="1600" b="0" baseline="30000" dirty="0">
              <a:solidFill>
                <a:srgbClr val="FFFFFF"/>
              </a:solidFill>
              <a:latin typeface="Calibri" panose="020F0502020204030204" pitchFamily="34" charset="0"/>
              <a:cs typeface="Calibri" panose="020F0502020204030204" pitchFamily="34" charset="0"/>
            </a:endParaRPr>
          </a:p>
        </p:txBody>
      </p:sp>
      <p:sp>
        <p:nvSpPr>
          <p:cNvPr id="23" name="Line 54">
            <a:extLst>
              <a:ext uri="{FF2B5EF4-FFF2-40B4-BE49-F238E27FC236}">
                <a16:creationId xmlns:a16="http://schemas.microsoft.com/office/drawing/2014/main" id="{31242F58-01DA-DB4D-9ED1-B055841D09B7}"/>
              </a:ext>
            </a:extLst>
          </p:cNvPr>
          <p:cNvSpPr>
            <a:spLocks noChangeShapeType="1"/>
          </p:cNvSpPr>
          <p:nvPr/>
        </p:nvSpPr>
        <p:spPr bwMode="auto">
          <a:xfrm>
            <a:off x="4644228" y="2491405"/>
            <a:ext cx="0" cy="21600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rgbClr val="FFFFFF"/>
              </a:solidFill>
            </a:endParaRPr>
          </a:p>
        </p:txBody>
      </p:sp>
      <p:cxnSp>
        <p:nvCxnSpPr>
          <p:cNvPr id="29" name="Straight Arrow Connector 2">
            <a:extLst>
              <a:ext uri="{FF2B5EF4-FFF2-40B4-BE49-F238E27FC236}">
                <a16:creationId xmlns:a16="http://schemas.microsoft.com/office/drawing/2014/main" id="{7D78CC2C-AFF6-40A3-8080-B809F608DB14}"/>
              </a:ext>
            </a:extLst>
          </p:cNvPr>
          <p:cNvCxnSpPr>
            <a:cxnSpLocks noChangeShapeType="1"/>
          </p:cNvCxnSpPr>
          <p:nvPr/>
        </p:nvCxnSpPr>
        <p:spPr bwMode="auto">
          <a:xfrm>
            <a:off x="2561487" y="2052945"/>
            <a:ext cx="1417320" cy="0"/>
          </a:xfrm>
          <a:prstGeom prst="straightConnector1">
            <a:avLst/>
          </a:prstGeom>
          <a:noFill/>
          <a:ln w="28575" algn="ctr">
            <a:solidFill>
              <a:schemeClr val="bg1"/>
            </a:solidFill>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30" name="Rectangle 17">
            <a:extLst>
              <a:ext uri="{FF2B5EF4-FFF2-40B4-BE49-F238E27FC236}">
                <a16:creationId xmlns:a16="http://schemas.microsoft.com/office/drawing/2014/main" id="{E5E4991E-3A82-453C-B59C-AC2AB0661A1E}"/>
              </a:ext>
            </a:extLst>
          </p:cNvPr>
          <p:cNvSpPr>
            <a:spLocks noChangeArrowheads="1"/>
          </p:cNvSpPr>
          <p:nvPr/>
        </p:nvSpPr>
        <p:spPr bwMode="auto">
          <a:xfrm>
            <a:off x="2793532" y="1899057"/>
            <a:ext cx="953230" cy="307777"/>
          </a:xfrm>
          <a:prstGeom prst="rect">
            <a:avLst/>
          </a:prstGeom>
          <a:solidFill>
            <a:schemeClr val="tx2">
              <a:lumMod val="75000"/>
            </a:schemeClr>
          </a:solidFill>
          <a:ln>
            <a:noFill/>
          </a:ln>
        </p:spPr>
        <p:txBody>
          <a:bodyPr wrap="square">
            <a:spAutoFit/>
          </a:bodyPr>
          <a:lstStyle>
            <a:lvl1pPr eaLnBrk="0" hangingPunct="0">
              <a:spcBef>
                <a:spcPct val="20000"/>
              </a:spcBef>
              <a:buChar char="•"/>
              <a:tabLst>
                <a:tab pos="228600" algn="l"/>
              </a:tabLst>
              <a:defRPr sz="3200">
                <a:solidFill>
                  <a:schemeClr val="tx1"/>
                </a:solidFill>
                <a:latin typeface="Arial" charset="0"/>
                <a:ea typeface="ＭＳ Ｐゴシック" pitchFamily="34" charset="-128"/>
              </a:defRPr>
            </a:lvl1pPr>
            <a:lvl2pPr marL="742950" indent="-285750" eaLnBrk="0" hangingPunct="0">
              <a:spcBef>
                <a:spcPct val="20000"/>
              </a:spcBef>
              <a:buChar char="–"/>
              <a:tabLst>
                <a:tab pos="228600" algn="l"/>
              </a:tabLst>
              <a:defRPr sz="2800">
                <a:solidFill>
                  <a:schemeClr val="tx1"/>
                </a:solidFill>
                <a:latin typeface="Arial" charset="0"/>
                <a:ea typeface="ＭＳ Ｐゴシック" pitchFamily="34" charset="-128"/>
              </a:defRPr>
            </a:lvl2pPr>
            <a:lvl3pPr marL="1143000" indent="-228600" eaLnBrk="0" hangingPunct="0">
              <a:spcBef>
                <a:spcPct val="20000"/>
              </a:spcBef>
              <a:buChar char="•"/>
              <a:tabLst>
                <a:tab pos="228600" algn="l"/>
              </a:tabLst>
              <a:defRPr sz="2400">
                <a:solidFill>
                  <a:schemeClr val="tx1"/>
                </a:solidFill>
                <a:latin typeface="Arial" charset="0"/>
                <a:ea typeface="ＭＳ Ｐゴシック" pitchFamily="34" charset="-128"/>
              </a:defRPr>
            </a:lvl3pPr>
            <a:lvl4pPr marL="1600200" indent="-228600" eaLnBrk="0" hangingPunct="0">
              <a:spcBef>
                <a:spcPct val="20000"/>
              </a:spcBef>
              <a:buChar char="–"/>
              <a:tabLst>
                <a:tab pos="228600" algn="l"/>
              </a:tabLst>
              <a:defRPr sz="2000">
                <a:solidFill>
                  <a:schemeClr val="tx1"/>
                </a:solidFill>
                <a:latin typeface="Arial" charset="0"/>
                <a:ea typeface="ＭＳ Ｐゴシック" pitchFamily="34" charset="-128"/>
              </a:defRPr>
            </a:lvl4pPr>
            <a:lvl5pPr marL="2057400" indent="-228600" eaLnBrk="0" hangingPunct="0">
              <a:spcBef>
                <a:spcPct val="20000"/>
              </a:spcBef>
              <a:buChar char="»"/>
              <a:tabLst>
                <a:tab pos="228600" algn="l"/>
              </a:tabLst>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9pPr>
          </a:lstStyle>
          <a:p>
            <a:pPr algn="ctr" eaLnBrk="1" hangingPunct="1">
              <a:spcBef>
                <a:spcPct val="0"/>
              </a:spcBef>
              <a:buClr>
                <a:srgbClr val="600030"/>
              </a:buClr>
              <a:buFont typeface="Wingdings" pitchFamily="2" charset="2"/>
              <a:buNone/>
              <a:defRPr/>
            </a:pPr>
            <a:r>
              <a:rPr lang="en-US" altLang="en-US" sz="1400" i="1" dirty="0">
                <a:solidFill>
                  <a:srgbClr val="FFFFFF"/>
                </a:solidFill>
                <a:latin typeface="Calibri" panose="020F0502020204030204" pitchFamily="34" charset="0"/>
                <a:cs typeface="Calibri" panose="020F0502020204030204" pitchFamily="34" charset="0"/>
              </a:rPr>
              <a:t>Induction</a:t>
            </a:r>
            <a:r>
              <a:rPr lang="en-US" altLang="en-US" sz="1400" i="1" baseline="30000" dirty="0">
                <a:solidFill>
                  <a:srgbClr val="FFFFFF"/>
                </a:solidFill>
                <a:latin typeface="Calibri" panose="020F0502020204030204" pitchFamily="34" charset="0"/>
                <a:cs typeface="Calibri" panose="020F0502020204030204" pitchFamily="34" charset="0"/>
              </a:rPr>
              <a:t>†</a:t>
            </a:r>
          </a:p>
        </p:txBody>
      </p:sp>
      <p:cxnSp>
        <p:nvCxnSpPr>
          <p:cNvPr id="31" name="Straight Arrow Connector 24">
            <a:extLst>
              <a:ext uri="{FF2B5EF4-FFF2-40B4-BE49-F238E27FC236}">
                <a16:creationId xmlns:a16="http://schemas.microsoft.com/office/drawing/2014/main" id="{161D87A6-9EA5-48A6-85A8-797C6E2410F7}"/>
              </a:ext>
            </a:extLst>
          </p:cNvPr>
          <p:cNvCxnSpPr>
            <a:cxnSpLocks noChangeShapeType="1"/>
          </p:cNvCxnSpPr>
          <p:nvPr/>
        </p:nvCxnSpPr>
        <p:spPr bwMode="auto">
          <a:xfrm>
            <a:off x="4627773" y="2052945"/>
            <a:ext cx="2880360" cy="0"/>
          </a:xfrm>
          <a:prstGeom prst="straightConnector1">
            <a:avLst/>
          </a:prstGeom>
          <a:noFill/>
          <a:ln w="28575" algn="ctr">
            <a:solidFill>
              <a:schemeClr val="bg1"/>
            </a:solidFill>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32" name="Rectangle 1">
            <a:extLst>
              <a:ext uri="{FF2B5EF4-FFF2-40B4-BE49-F238E27FC236}">
                <a16:creationId xmlns:a16="http://schemas.microsoft.com/office/drawing/2014/main" id="{7BEE5F2B-F77C-4E0D-9E9F-DA5E8984187F}"/>
              </a:ext>
            </a:extLst>
          </p:cNvPr>
          <p:cNvSpPr>
            <a:spLocks noChangeArrowheads="1"/>
          </p:cNvSpPr>
          <p:nvPr/>
        </p:nvSpPr>
        <p:spPr bwMode="auto">
          <a:xfrm>
            <a:off x="5242150" y="1899057"/>
            <a:ext cx="1651606" cy="307777"/>
          </a:xfrm>
          <a:prstGeom prst="rect">
            <a:avLst/>
          </a:prstGeom>
          <a:solidFill>
            <a:schemeClr val="tx2">
              <a:lumMod val="75000"/>
            </a:schemeClr>
          </a:solidFill>
          <a:ln>
            <a:noFill/>
          </a:ln>
        </p:spPr>
        <p:txBody>
          <a:bodyPr wrap="none">
            <a:spAutoFit/>
          </a:bodyPr>
          <a:lstStyle>
            <a:lvl1pPr eaLnBrk="0" hangingPunct="0">
              <a:spcBef>
                <a:spcPct val="20000"/>
              </a:spcBef>
              <a:buChar char="•"/>
              <a:tabLst>
                <a:tab pos="228600" algn="l"/>
              </a:tabLst>
              <a:defRPr sz="3200">
                <a:solidFill>
                  <a:schemeClr val="tx1"/>
                </a:solidFill>
                <a:latin typeface="Arial" charset="0"/>
                <a:ea typeface="ＭＳ Ｐゴシック" pitchFamily="34" charset="-128"/>
              </a:defRPr>
            </a:lvl1pPr>
            <a:lvl2pPr marL="742950" indent="-285750" eaLnBrk="0" hangingPunct="0">
              <a:spcBef>
                <a:spcPct val="20000"/>
              </a:spcBef>
              <a:buChar char="–"/>
              <a:tabLst>
                <a:tab pos="228600" algn="l"/>
              </a:tabLst>
              <a:defRPr sz="2800">
                <a:solidFill>
                  <a:schemeClr val="tx1"/>
                </a:solidFill>
                <a:latin typeface="Arial" charset="0"/>
                <a:ea typeface="ＭＳ Ｐゴシック" pitchFamily="34" charset="-128"/>
              </a:defRPr>
            </a:lvl2pPr>
            <a:lvl3pPr marL="1143000" indent="-228600" eaLnBrk="0" hangingPunct="0">
              <a:spcBef>
                <a:spcPct val="20000"/>
              </a:spcBef>
              <a:buChar char="•"/>
              <a:tabLst>
                <a:tab pos="228600" algn="l"/>
              </a:tabLst>
              <a:defRPr sz="2400">
                <a:solidFill>
                  <a:schemeClr val="tx1"/>
                </a:solidFill>
                <a:latin typeface="Arial" charset="0"/>
                <a:ea typeface="ＭＳ Ｐゴシック" pitchFamily="34" charset="-128"/>
              </a:defRPr>
            </a:lvl3pPr>
            <a:lvl4pPr marL="1600200" indent="-228600" eaLnBrk="0" hangingPunct="0">
              <a:spcBef>
                <a:spcPct val="20000"/>
              </a:spcBef>
              <a:buChar char="–"/>
              <a:tabLst>
                <a:tab pos="228600" algn="l"/>
              </a:tabLst>
              <a:defRPr sz="2000">
                <a:solidFill>
                  <a:schemeClr val="tx1"/>
                </a:solidFill>
                <a:latin typeface="Arial" charset="0"/>
                <a:ea typeface="ＭＳ Ｐゴシック" pitchFamily="34" charset="-128"/>
              </a:defRPr>
            </a:lvl4pPr>
            <a:lvl5pPr marL="2057400" indent="-228600" eaLnBrk="0" hangingPunct="0">
              <a:spcBef>
                <a:spcPct val="20000"/>
              </a:spcBef>
              <a:buChar char="»"/>
              <a:tabLst>
                <a:tab pos="228600" algn="l"/>
              </a:tabLst>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9pPr>
          </a:lstStyle>
          <a:p>
            <a:pPr algn="ctr" eaLnBrk="1" hangingPunct="1">
              <a:spcBef>
                <a:spcPct val="0"/>
              </a:spcBef>
              <a:buClr>
                <a:srgbClr val="600030"/>
              </a:buClr>
              <a:buFont typeface="Wingdings" pitchFamily="2" charset="2"/>
              <a:buNone/>
              <a:defRPr/>
            </a:pPr>
            <a:r>
              <a:rPr lang="en-US" altLang="en-US" sz="1400" i="1" dirty="0">
                <a:solidFill>
                  <a:srgbClr val="FFFFFF"/>
                </a:solidFill>
                <a:latin typeface="Calibri" panose="020F0502020204030204" pitchFamily="34" charset="0"/>
                <a:cs typeface="Calibri" panose="020F0502020204030204" pitchFamily="34" charset="0"/>
              </a:rPr>
              <a:t>Maintenance Phase</a:t>
            </a:r>
          </a:p>
        </p:txBody>
      </p:sp>
      <p:sp>
        <p:nvSpPr>
          <p:cNvPr id="33" name="TextBox 32">
            <a:extLst>
              <a:ext uri="{FF2B5EF4-FFF2-40B4-BE49-F238E27FC236}">
                <a16:creationId xmlns:a16="http://schemas.microsoft.com/office/drawing/2014/main" id="{E126E569-6B31-4C28-B972-D6B0D0F79DA8}"/>
              </a:ext>
            </a:extLst>
          </p:cNvPr>
          <p:cNvSpPr txBox="1"/>
          <p:nvPr/>
        </p:nvSpPr>
        <p:spPr bwMode="auto">
          <a:xfrm>
            <a:off x="6633146" y="2221234"/>
            <a:ext cx="173074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i="1" dirty="0">
                <a:solidFill>
                  <a:srgbClr val="000000"/>
                </a:solidFill>
                <a:latin typeface="Calibri" panose="020F0502020204030204" pitchFamily="34" charset="0"/>
              </a:rPr>
              <a:t>Wk 100</a:t>
            </a:r>
            <a:endParaRPr lang="en-US" sz="1400" i="1" baseline="30000" dirty="0">
              <a:solidFill>
                <a:srgbClr val="000000"/>
              </a:solidFill>
              <a:latin typeface="Calibri" panose="020F0502020204030204" pitchFamily="34" charset="0"/>
            </a:endParaRPr>
          </a:p>
        </p:txBody>
      </p:sp>
      <p:sp>
        <p:nvSpPr>
          <p:cNvPr id="34" name="Line 54">
            <a:extLst>
              <a:ext uri="{FF2B5EF4-FFF2-40B4-BE49-F238E27FC236}">
                <a16:creationId xmlns:a16="http://schemas.microsoft.com/office/drawing/2014/main" id="{05570161-6DEC-47C9-9085-38395985D6E7}"/>
              </a:ext>
            </a:extLst>
          </p:cNvPr>
          <p:cNvSpPr>
            <a:spLocks noChangeShapeType="1"/>
          </p:cNvSpPr>
          <p:nvPr/>
        </p:nvSpPr>
        <p:spPr bwMode="auto">
          <a:xfrm>
            <a:off x="7511928" y="2500697"/>
            <a:ext cx="0" cy="21600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rgbClr val="FFFFFF"/>
              </a:solidFill>
            </a:endParaRPr>
          </a:p>
        </p:txBody>
      </p:sp>
      <p:sp>
        <p:nvSpPr>
          <p:cNvPr id="37" name="Line 54">
            <a:extLst>
              <a:ext uri="{FF2B5EF4-FFF2-40B4-BE49-F238E27FC236}">
                <a16:creationId xmlns:a16="http://schemas.microsoft.com/office/drawing/2014/main" id="{9175EB69-6CEC-43F7-B0FE-432E5E8B85DF}"/>
              </a:ext>
            </a:extLst>
          </p:cNvPr>
          <p:cNvSpPr>
            <a:spLocks noChangeShapeType="1"/>
          </p:cNvSpPr>
          <p:nvPr/>
        </p:nvSpPr>
        <p:spPr bwMode="auto">
          <a:xfrm rot="16200000">
            <a:off x="2293127" y="3246730"/>
            <a:ext cx="0" cy="36576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rgbClr val="FFFFFF"/>
              </a:solidFill>
            </a:endParaRPr>
          </a:p>
        </p:txBody>
      </p:sp>
      <p:sp>
        <p:nvSpPr>
          <p:cNvPr id="38" name="Line 54">
            <a:extLst>
              <a:ext uri="{FF2B5EF4-FFF2-40B4-BE49-F238E27FC236}">
                <a16:creationId xmlns:a16="http://schemas.microsoft.com/office/drawing/2014/main" id="{974F38CA-A68C-4882-8F7B-1D8F148AE208}"/>
              </a:ext>
            </a:extLst>
          </p:cNvPr>
          <p:cNvSpPr>
            <a:spLocks noChangeShapeType="1"/>
          </p:cNvSpPr>
          <p:nvPr/>
        </p:nvSpPr>
        <p:spPr bwMode="auto">
          <a:xfrm>
            <a:off x="3988433" y="2844650"/>
            <a:ext cx="0" cy="21600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rgbClr val="FFFFFF"/>
              </a:solidFill>
            </a:endParaRPr>
          </a:p>
        </p:txBody>
      </p:sp>
      <p:sp>
        <p:nvSpPr>
          <p:cNvPr id="39" name="TextBox 38">
            <a:extLst>
              <a:ext uri="{FF2B5EF4-FFF2-40B4-BE49-F238E27FC236}">
                <a16:creationId xmlns:a16="http://schemas.microsoft.com/office/drawing/2014/main" id="{2836F7F7-7F06-4C72-9487-DB4258EE6235}"/>
              </a:ext>
            </a:extLst>
          </p:cNvPr>
          <p:cNvSpPr txBox="1"/>
          <p:nvPr/>
        </p:nvSpPr>
        <p:spPr bwMode="auto">
          <a:xfrm>
            <a:off x="3485634" y="2555881"/>
            <a:ext cx="101269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i="1" dirty="0">
                <a:solidFill>
                  <a:srgbClr val="000000"/>
                </a:solidFill>
                <a:latin typeface="Calibri" panose="020F0502020204030204" pitchFamily="34" charset="0"/>
              </a:rPr>
              <a:t>Wk 20 </a:t>
            </a:r>
          </a:p>
        </p:txBody>
      </p:sp>
      <p:sp>
        <p:nvSpPr>
          <p:cNvPr id="42" name="TextBox 41">
            <a:extLst>
              <a:ext uri="{FF2B5EF4-FFF2-40B4-BE49-F238E27FC236}">
                <a16:creationId xmlns:a16="http://schemas.microsoft.com/office/drawing/2014/main" id="{0F3DE86B-298A-A541-B214-40295CF1A85A}"/>
              </a:ext>
            </a:extLst>
          </p:cNvPr>
          <p:cNvSpPr txBox="1"/>
          <p:nvPr/>
        </p:nvSpPr>
        <p:spPr bwMode="auto">
          <a:xfrm>
            <a:off x="3974679" y="2221234"/>
            <a:ext cx="135087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i="1" dirty="0">
                <a:solidFill>
                  <a:srgbClr val="000000"/>
                </a:solidFill>
                <a:latin typeface="Calibri" panose="020F0502020204030204" pitchFamily="34" charset="0"/>
              </a:rPr>
              <a:t>Day 1</a:t>
            </a:r>
          </a:p>
        </p:txBody>
      </p:sp>
      <p:sp>
        <p:nvSpPr>
          <p:cNvPr id="35" name="TextBox 34">
            <a:extLst>
              <a:ext uri="{FF2B5EF4-FFF2-40B4-BE49-F238E27FC236}">
                <a16:creationId xmlns:a16="http://schemas.microsoft.com/office/drawing/2014/main" id="{E126E569-6B31-4C28-B972-D6B0D0F79DA8}"/>
              </a:ext>
            </a:extLst>
          </p:cNvPr>
          <p:cNvSpPr txBox="1"/>
          <p:nvPr/>
        </p:nvSpPr>
        <p:spPr bwMode="auto">
          <a:xfrm>
            <a:off x="11072580" y="2230526"/>
            <a:ext cx="91440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i="1" dirty="0">
                <a:solidFill>
                  <a:srgbClr val="000000"/>
                </a:solidFill>
                <a:latin typeface="Calibri" panose="020F0502020204030204" pitchFamily="34" charset="0"/>
              </a:rPr>
              <a:t>Wk 124</a:t>
            </a:r>
          </a:p>
        </p:txBody>
      </p:sp>
      <p:sp>
        <p:nvSpPr>
          <p:cNvPr id="43" name="Line 54">
            <a:extLst>
              <a:ext uri="{FF2B5EF4-FFF2-40B4-BE49-F238E27FC236}">
                <a16:creationId xmlns:a16="http://schemas.microsoft.com/office/drawing/2014/main" id="{05570161-6DEC-47C9-9085-38395985D6E7}"/>
              </a:ext>
            </a:extLst>
          </p:cNvPr>
          <p:cNvSpPr>
            <a:spLocks noChangeShapeType="1"/>
          </p:cNvSpPr>
          <p:nvPr/>
        </p:nvSpPr>
        <p:spPr bwMode="auto">
          <a:xfrm>
            <a:off x="11529780" y="2500697"/>
            <a:ext cx="0" cy="21600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rgbClr val="FFFFFF"/>
              </a:solidFill>
            </a:endParaRPr>
          </a:p>
        </p:txBody>
      </p:sp>
      <p:cxnSp>
        <p:nvCxnSpPr>
          <p:cNvPr id="44" name="Straight Arrow Connector 24">
            <a:extLst>
              <a:ext uri="{FF2B5EF4-FFF2-40B4-BE49-F238E27FC236}">
                <a16:creationId xmlns:a16="http://schemas.microsoft.com/office/drawing/2014/main" id="{161D87A6-9EA5-48A6-85A8-797C6E2410F7}"/>
              </a:ext>
            </a:extLst>
          </p:cNvPr>
          <p:cNvCxnSpPr>
            <a:cxnSpLocks noChangeShapeType="1"/>
          </p:cNvCxnSpPr>
          <p:nvPr/>
        </p:nvCxnSpPr>
        <p:spPr bwMode="auto">
          <a:xfrm>
            <a:off x="7562420" y="2052945"/>
            <a:ext cx="3995928" cy="0"/>
          </a:xfrm>
          <a:prstGeom prst="straightConnector1">
            <a:avLst/>
          </a:prstGeom>
          <a:noFill/>
          <a:ln w="28575" algn="ctr">
            <a:solidFill>
              <a:schemeClr val="bg1"/>
            </a:solidFill>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45" name="Rectangle 1">
            <a:extLst>
              <a:ext uri="{FF2B5EF4-FFF2-40B4-BE49-F238E27FC236}">
                <a16:creationId xmlns:a16="http://schemas.microsoft.com/office/drawing/2014/main" id="{7BEE5F2B-F77C-4E0D-9E9F-DA5E8984187F}"/>
              </a:ext>
            </a:extLst>
          </p:cNvPr>
          <p:cNvSpPr>
            <a:spLocks noChangeArrowheads="1"/>
          </p:cNvSpPr>
          <p:nvPr/>
        </p:nvSpPr>
        <p:spPr bwMode="auto">
          <a:xfrm>
            <a:off x="8848340" y="1899057"/>
            <a:ext cx="1432203" cy="307777"/>
          </a:xfrm>
          <a:prstGeom prst="rect">
            <a:avLst/>
          </a:prstGeom>
          <a:solidFill>
            <a:schemeClr val="tx2">
              <a:lumMod val="75000"/>
            </a:schemeClr>
          </a:solidFill>
          <a:ln>
            <a:noFill/>
          </a:ln>
        </p:spPr>
        <p:txBody>
          <a:bodyPr wrap="none">
            <a:spAutoFit/>
          </a:bodyPr>
          <a:lstStyle>
            <a:lvl1pPr eaLnBrk="0" hangingPunct="0">
              <a:spcBef>
                <a:spcPct val="20000"/>
              </a:spcBef>
              <a:buChar char="•"/>
              <a:tabLst>
                <a:tab pos="228600" algn="l"/>
              </a:tabLst>
              <a:defRPr sz="3200">
                <a:solidFill>
                  <a:schemeClr val="tx1"/>
                </a:solidFill>
                <a:latin typeface="Arial" charset="0"/>
                <a:ea typeface="ＭＳ Ｐゴシック" pitchFamily="34" charset="-128"/>
              </a:defRPr>
            </a:lvl1pPr>
            <a:lvl2pPr marL="742950" indent="-285750" eaLnBrk="0" hangingPunct="0">
              <a:spcBef>
                <a:spcPct val="20000"/>
              </a:spcBef>
              <a:buChar char="–"/>
              <a:tabLst>
                <a:tab pos="228600" algn="l"/>
              </a:tabLst>
              <a:defRPr sz="2800">
                <a:solidFill>
                  <a:schemeClr val="tx1"/>
                </a:solidFill>
                <a:latin typeface="Arial" charset="0"/>
                <a:ea typeface="ＭＳ Ｐゴシック" pitchFamily="34" charset="-128"/>
              </a:defRPr>
            </a:lvl2pPr>
            <a:lvl3pPr marL="1143000" indent="-228600" eaLnBrk="0" hangingPunct="0">
              <a:spcBef>
                <a:spcPct val="20000"/>
              </a:spcBef>
              <a:buChar char="•"/>
              <a:tabLst>
                <a:tab pos="228600" algn="l"/>
              </a:tabLst>
              <a:defRPr sz="2400">
                <a:solidFill>
                  <a:schemeClr val="tx1"/>
                </a:solidFill>
                <a:latin typeface="Arial" charset="0"/>
                <a:ea typeface="ＭＳ Ｐゴシック" pitchFamily="34" charset="-128"/>
              </a:defRPr>
            </a:lvl3pPr>
            <a:lvl4pPr marL="1600200" indent="-228600" eaLnBrk="0" hangingPunct="0">
              <a:spcBef>
                <a:spcPct val="20000"/>
              </a:spcBef>
              <a:buChar char="–"/>
              <a:tabLst>
                <a:tab pos="228600" algn="l"/>
              </a:tabLst>
              <a:defRPr sz="2000">
                <a:solidFill>
                  <a:schemeClr val="tx1"/>
                </a:solidFill>
                <a:latin typeface="Arial" charset="0"/>
                <a:ea typeface="ＭＳ Ｐゴシック" pitchFamily="34" charset="-128"/>
              </a:defRPr>
            </a:lvl4pPr>
            <a:lvl5pPr marL="2057400" indent="-228600" eaLnBrk="0" hangingPunct="0">
              <a:spcBef>
                <a:spcPct val="20000"/>
              </a:spcBef>
              <a:buChar char="»"/>
              <a:tabLst>
                <a:tab pos="228600" algn="l"/>
              </a:tabLst>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9pPr>
          </a:lstStyle>
          <a:p>
            <a:pPr algn="ctr" eaLnBrk="1" hangingPunct="1">
              <a:spcBef>
                <a:spcPct val="0"/>
              </a:spcBef>
              <a:buClr>
                <a:srgbClr val="600030"/>
              </a:buClr>
              <a:buFont typeface="Wingdings" pitchFamily="2" charset="2"/>
              <a:buNone/>
              <a:defRPr/>
            </a:pPr>
            <a:r>
              <a:rPr lang="en-US" altLang="en-US" sz="1400" i="1" dirty="0">
                <a:solidFill>
                  <a:srgbClr val="FFFFFF"/>
                </a:solidFill>
                <a:latin typeface="Calibri" panose="020F0502020204030204" pitchFamily="34" charset="0"/>
                <a:cs typeface="Calibri" panose="020F0502020204030204" pitchFamily="34" charset="0"/>
              </a:rPr>
              <a:t>Extension Phase</a:t>
            </a:r>
          </a:p>
        </p:txBody>
      </p:sp>
      <p:sp>
        <p:nvSpPr>
          <p:cNvPr id="46" name="Rectangle 6">
            <a:extLst>
              <a:ext uri="{FF2B5EF4-FFF2-40B4-BE49-F238E27FC236}">
                <a16:creationId xmlns:a16="http://schemas.microsoft.com/office/drawing/2014/main" id="{756ABF34-D14D-BC4A-958E-135B3CC2C2A0}"/>
              </a:ext>
            </a:extLst>
          </p:cNvPr>
          <p:cNvSpPr>
            <a:spLocks noChangeArrowheads="1"/>
          </p:cNvSpPr>
          <p:nvPr/>
        </p:nvSpPr>
        <p:spPr bwMode="auto">
          <a:xfrm>
            <a:off x="9250233" y="3423751"/>
            <a:ext cx="2304554" cy="640080"/>
          </a:xfrm>
          <a:prstGeom prst="rect">
            <a:avLst/>
          </a:prstGeom>
          <a:solidFill>
            <a:schemeClr val="accent1"/>
          </a:solidFill>
          <a:ln w="9525">
            <a:noFill/>
            <a:miter lim="800000"/>
            <a:headEnd/>
            <a:tailEnd/>
          </a:ln>
        </p:spPr>
        <p:txBody>
          <a:bodyPr wrap="none" anchor="ctr"/>
          <a:lstStyle/>
          <a:p>
            <a:pPr algn="ctr">
              <a:defRPr/>
            </a:pPr>
            <a:r>
              <a:rPr lang="en-US" sz="1600" dirty="0">
                <a:solidFill>
                  <a:srgbClr val="FFFFFF"/>
                </a:solidFill>
                <a:latin typeface="Calibri" panose="020F0502020204030204" pitchFamily="34" charset="0"/>
                <a:cs typeface="Calibri" panose="020F0502020204030204" pitchFamily="34" charset="0"/>
              </a:rPr>
              <a:t>LA CAB + RPV IM Q4W</a:t>
            </a:r>
          </a:p>
          <a:p>
            <a:pPr algn="ctr">
              <a:defRPr/>
            </a:pPr>
            <a:r>
              <a:rPr lang="en-US" sz="1600" b="0" dirty="0">
                <a:solidFill>
                  <a:srgbClr val="FFFFFF"/>
                </a:solidFill>
                <a:latin typeface="Calibri" panose="020F0502020204030204" pitchFamily="34" charset="0"/>
                <a:cs typeface="Calibri" panose="020F0502020204030204" pitchFamily="34" charset="0"/>
              </a:rPr>
              <a:t>(n = 119)</a:t>
            </a:r>
          </a:p>
        </p:txBody>
      </p:sp>
      <p:sp>
        <p:nvSpPr>
          <p:cNvPr id="47" name="Rectangle 6">
            <a:extLst>
              <a:ext uri="{FF2B5EF4-FFF2-40B4-BE49-F238E27FC236}">
                <a16:creationId xmlns:a16="http://schemas.microsoft.com/office/drawing/2014/main" id="{AC50AA85-3E07-0946-9170-DCB52023DEB3}"/>
              </a:ext>
            </a:extLst>
          </p:cNvPr>
          <p:cNvSpPr>
            <a:spLocks noChangeArrowheads="1"/>
          </p:cNvSpPr>
          <p:nvPr/>
        </p:nvSpPr>
        <p:spPr bwMode="auto">
          <a:xfrm>
            <a:off x="7562420" y="3423751"/>
            <a:ext cx="1639302" cy="640080"/>
          </a:xfrm>
          <a:prstGeom prst="rect">
            <a:avLst/>
          </a:prstGeom>
          <a:solidFill>
            <a:schemeClr val="accent2"/>
          </a:solidFill>
          <a:ln w="9525">
            <a:noFill/>
            <a:miter lim="800000"/>
            <a:headEnd/>
            <a:tailEnd/>
          </a:ln>
        </p:spPr>
        <p:txBody>
          <a:bodyPr wrap="none" anchor="ctr"/>
          <a:lstStyle/>
          <a:p>
            <a:pPr algn="ctr">
              <a:defRPr/>
            </a:pPr>
            <a:r>
              <a:rPr lang="en-US" sz="1600" dirty="0">
                <a:latin typeface="Calibri" panose="020F0502020204030204" pitchFamily="34" charset="0"/>
                <a:cs typeface="Calibri" panose="020F0502020204030204" pitchFamily="34" charset="0"/>
              </a:rPr>
              <a:t>CAB + RPV PO QD</a:t>
            </a:r>
          </a:p>
          <a:p>
            <a:pPr algn="ctr">
              <a:defRPr/>
            </a:pPr>
            <a:r>
              <a:rPr lang="en-US" sz="1600" b="0" dirty="0">
                <a:latin typeface="Calibri" panose="020F0502020204030204" pitchFamily="34" charset="0"/>
                <a:cs typeface="Calibri" panose="020F0502020204030204" pitchFamily="34" charset="0"/>
              </a:rPr>
              <a:t>(n = 121)</a:t>
            </a:r>
          </a:p>
        </p:txBody>
      </p:sp>
      <p:sp>
        <p:nvSpPr>
          <p:cNvPr id="48" name="Rectangle 6">
            <a:extLst>
              <a:ext uri="{FF2B5EF4-FFF2-40B4-BE49-F238E27FC236}">
                <a16:creationId xmlns:a16="http://schemas.microsoft.com/office/drawing/2014/main" id="{756ABF34-D14D-BC4A-958E-135B3CC2C2A0}"/>
              </a:ext>
            </a:extLst>
          </p:cNvPr>
          <p:cNvSpPr>
            <a:spLocks noChangeArrowheads="1"/>
          </p:cNvSpPr>
          <p:nvPr/>
        </p:nvSpPr>
        <p:spPr bwMode="auto">
          <a:xfrm>
            <a:off x="7566060" y="4117178"/>
            <a:ext cx="3988727" cy="640080"/>
          </a:xfrm>
          <a:prstGeom prst="rect">
            <a:avLst/>
          </a:prstGeom>
          <a:solidFill>
            <a:schemeClr val="accent1"/>
          </a:solidFill>
          <a:ln w="9525">
            <a:noFill/>
            <a:miter lim="800000"/>
            <a:headEnd/>
            <a:tailEnd/>
          </a:ln>
        </p:spPr>
        <p:txBody>
          <a:bodyPr wrap="none" anchor="ctr"/>
          <a:lstStyle/>
          <a:p>
            <a:pPr algn="ctr">
              <a:defRPr/>
            </a:pPr>
            <a:r>
              <a:rPr lang="en-US" sz="1600" dirty="0">
                <a:solidFill>
                  <a:srgbClr val="FFFFFF"/>
                </a:solidFill>
                <a:latin typeface="Calibri" panose="020F0502020204030204" pitchFamily="34" charset="0"/>
                <a:cs typeface="Calibri" panose="020F0502020204030204" pitchFamily="34" charset="0"/>
              </a:rPr>
              <a:t>LA CAB + RPV IM Q4W</a:t>
            </a:r>
          </a:p>
          <a:p>
            <a:pPr algn="ctr">
              <a:defRPr/>
            </a:pPr>
            <a:r>
              <a:rPr lang="en-US" sz="1600" b="0" dirty="0">
                <a:solidFill>
                  <a:srgbClr val="FFFFFF"/>
                </a:solidFill>
                <a:latin typeface="Calibri" panose="020F0502020204030204" pitchFamily="34" charset="0"/>
                <a:cs typeface="Calibri" panose="020F0502020204030204" pitchFamily="34" charset="0"/>
              </a:rPr>
              <a:t>(n = 111)</a:t>
            </a:r>
          </a:p>
        </p:txBody>
      </p:sp>
      <p:sp>
        <p:nvSpPr>
          <p:cNvPr id="50" name="TextBox 49">
            <a:extLst>
              <a:ext uri="{FF2B5EF4-FFF2-40B4-BE49-F238E27FC236}">
                <a16:creationId xmlns:a16="http://schemas.microsoft.com/office/drawing/2014/main" id="{0F3DE86B-298A-A541-B214-40295CF1A85A}"/>
              </a:ext>
            </a:extLst>
          </p:cNvPr>
          <p:cNvSpPr txBox="1"/>
          <p:nvPr/>
        </p:nvSpPr>
        <p:spPr bwMode="auto">
          <a:xfrm>
            <a:off x="8518106" y="2212637"/>
            <a:ext cx="135087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i="1" dirty="0">
                <a:solidFill>
                  <a:srgbClr val="000000"/>
                </a:solidFill>
                <a:latin typeface="Calibri" panose="020F0502020204030204" pitchFamily="34" charset="0"/>
              </a:rPr>
              <a:t>Wk 104</a:t>
            </a:r>
            <a:endParaRPr lang="en-US" sz="1400" i="1" baseline="30000" dirty="0">
              <a:solidFill>
                <a:srgbClr val="000000"/>
              </a:solidFill>
              <a:latin typeface="Calibri" panose="020F0502020204030204" pitchFamily="34" charset="0"/>
            </a:endParaRPr>
          </a:p>
        </p:txBody>
      </p:sp>
      <p:sp>
        <p:nvSpPr>
          <p:cNvPr id="51" name="Line 54">
            <a:extLst>
              <a:ext uri="{FF2B5EF4-FFF2-40B4-BE49-F238E27FC236}">
                <a16:creationId xmlns:a16="http://schemas.microsoft.com/office/drawing/2014/main" id="{5D5A49B7-F6B4-7F46-921E-F080879D5CC0}"/>
              </a:ext>
            </a:extLst>
          </p:cNvPr>
          <p:cNvSpPr>
            <a:spLocks noChangeShapeType="1"/>
          </p:cNvSpPr>
          <p:nvPr/>
        </p:nvSpPr>
        <p:spPr bwMode="auto">
          <a:xfrm>
            <a:off x="9193542" y="2482808"/>
            <a:ext cx="0" cy="21600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rgbClr val="FFFFFF"/>
              </a:solidFill>
            </a:endParaRPr>
          </a:p>
        </p:txBody>
      </p:sp>
      <p:sp>
        <p:nvSpPr>
          <p:cNvPr id="52" name="Content Placeholder 2">
            <a:extLst>
              <a:ext uri="{FF2B5EF4-FFF2-40B4-BE49-F238E27FC236}">
                <a16:creationId xmlns:a16="http://schemas.microsoft.com/office/drawing/2014/main" id="{D7A4E14E-5FF4-7F43-9248-97DDC1B6C5C4}"/>
              </a:ext>
            </a:extLst>
          </p:cNvPr>
          <p:cNvSpPr txBox="1">
            <a:spLocks/>
          </p:cNvSpPr>
          <p:nvPr/>
        </p:nvSpPr>
        <p:spPr bwMode="auto">
          <a:xfrm>
            <a:off x="604675" y="5312399"/>
            <a:ext cx="10877529" cy="12786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0"/>
              </a:spcBef>
              <a:spcAft>
                <a:spcPts val="0"/>
              </a:spcAft>
            </a:pPr>
            <a:r>
              <a:rPr lang="en-US" sz="2000" b="0" dirty="0"/>
              <a:t>At Wk 96, with consulting physician, </a:t>
            </a:r>
            <a:r>
              <a:rPr lang="en-US" sz="2000" dirty="0">
                <a:solidFill>
                  <a:schemeClr val="accent3"/>
                </a:solidFill>
              </a:rPr>
              <a:t>DTG/ABC/3TC </a:t>
            </a:r>
            <a:r>
              <a:rPr lang="en-US" sz="2000" b="0" dirty="0">
                <a:solidFill>
                  <a:srgbClr val="000000"/>
                </a:solidFill>
              </a:rPr>
              <a:t>recipients elected </a:t>
            </a:r>
            <a:r>
              <a:rPr lang="en-US" sz="2000" dirty="0">
                <a:solidFill>
                  <a:schemeClr val="accent2"/>
                </a:solidFill>
              </a:rPr>
              <a:t>oral lead-in </a:t>
            </a:r>
            <a:r>
              <a:rPr lang="en-US" sz="2000" b="0" dirty="0">
                <a:solidFill>
                  <a:srgbClr val="000000"/>
                </a:solidFill>
              </a:rPr>
              <a:t>or </a:t>
            </a:r>
            <a:r>
              <a:rPr lang="en-US" sz="2000" dirty="0">
                <a:solidFill>
                  <a:schemeClr val="accent1"/>
                </a:solidFill>
              </a:rPr>
              <a:t>direct-to-inject</a:t>
            </a:r>
            <a:r>
              <a:rPr lang="en-US" sz="2000" b="0" dirty="0">
                <a:solidFill>
                  <a:srgbClr val="000000"/>
                </a:solidFill>
              </a:rPr>
              <a:t> long-acting CAB + RPV strategy that began at Wk 100 </a:t>
            </a:r>
          </a:p>
          <a:p>
            <a:pPr lvl="1">
              <a:spcBef>
                <a:spcPts val="0"/>
              </a:spcBef>
              <a:spcAft>
                <a:spcPts val="0"/>
              </a:spcAft>
            </a:pPr>
            <a:r>
              <a:rPr lang="en-US" sz="1800" b="0" dirty="0">
                <a:solidFill>
                  <a:srgbClr val="000000"/>
                </a:solidFill>
              </a:rPr>
              <a:t>Thus, all patients in extension phase switched from DTG/ABC/3TC to injectable regimen, but some elected no oral CAB + RPV lead-in</a:t>
            </a:r>
          </a:p>
          <a:p>
            <a:pPr lvl="1"/>
            <a:endParaRPr lang="en-US" sz="2000" b="0" dirty="0">
              <a:solidFill>
                <a:srgbClr val="000000"/>
              </a:solidFill>
            </a:endParaRPr>
          </a:p>
        </p:txBody>
      </p:sp>
      <p:sp>
        <p:nvSpPr>
          <p:cNvPr id="53" name="Text Box 15">
            <a:extLst>
              <a:ext uri="{FF2B5EF4-FFF2-40B4-BE49-F238E27FC236}">
                <a16:creationId xmlns:a16="http://schemas.microsoft.com/office/drawing/2014/main" id="{8ED9FA43-CF3B-49B1-B7BF-9ECF6CEEC3BE}"/>
              </a:ext>
            </a:extLst>
          </p:cNvPr>
          <p:cNvSpPr txBox="1">
            <a:spLocks noChangeArrowheads="1"/>
          </p:cNvSpPr>
          <p:nvPr/>
        </p:nvSpPr>
        <p:spPr bwMode="auto">
          <a:xfrm>
            <a:off x="412750" y="6388915"/>
            <a:ext cx="879888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D’Amico. HIV Glasgow 2020. Abstr O414.</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30881078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39D7F-E25F-4D1C-954E-3A4DF74BEF70}"/>
              </a:ext>
            </a:extLst>
          </p:cNvPr>
          <p:cNvSpPr>
            <a:spLocks noGrp="1"/>
          </p:cNvSpPr>
          <p:nvPr>
            <p:ph type="title"/>
          </p:nvPr>
        </p:nvSpPr>
        <p:spPr/>
        <p:txBody>
          <a:bodyPr/>
          <a:lstStyle/>
          <a:p>
            <a:r>
              <a:rPr lang="en-US" dirty="0"/>
              <a:t>FLAIR: Virologic Outcomes at Wk 24 After Switch From DTG/ABC/3TC by FDA Snapshot</a:t>
            </a:r>
          </a:p>
        </p:txBody>
      </p:sp>
      <p:sp>
        <p:nvSpPr>
          <p:cNvPr id="4" name="Text Box 15">
            <a:extLst>
              <a:ext uri="{FF2B5EF4-FFF2-40B4-BE49-F238E27FC236}">
                <a16:creationId xmlns:a16="http://schemas.microsoft.com/office/drawing/2014/main" id="{8ED9FA43-CF3B-49B1-B7BF-9ECF6CEEC3BE}"/>
              </a:ext>
            </a:extLst>
          </p:cNvPr>
          <p:cNvSpPr txBox="1">
            <a:spLocks noChangeArrowheads="1"/>
          </p:cNvSpPr>
          <p:nvPr/>
        </p:nvSpPr>
        <p:spPr bwMode="auto">
          <a:xfrm>
            <a:off x="412750" y="6388915"/>
            <a:ext cx="879888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D’Amico. HIV Glasgow 2020. Abstr O414.</a:t>
            </a:r>
            <a:endParaRPr lang="en-US" altLang="en-US" sz="1200" b="0" dirty="0">
              <a:solidFill>
                <a:schemeClr val="bg2"/>
              </a:solidFill>
              <a:latin typeface="Calibri" panose="020F0502020204030204" pitchFamily="34" charset="0"/>
              <a:cs typeface="+mn-cs"/>
            </a:endParaRPr>
          </a:p>
        </p:txBody>
      </p:sp>
      <p:grpSp>
        <p:nvGrpSpPr>
          <p:cNvPr id="8" name="Group 7">
            <a:extLst>
              <a:ext uri="{FF2B5EF4-FFF2-40B4-BE49-F238E27FC236}">
                <a16:creationId xmlns:a16="http://schemas.microsoft.com/office/drawing/2014/main" id="{EE171BA0-9480-489B-AA52-880E7864CC10}"/>
              </a:ext>
            </a:extLst>
          </p:cNvPr>
          <p:cNvGrpSpPr>
            <a:grpSpLocks/>
          </p:cNvGrpSpPr>
          <p:nvPr/>
        </p:nvGrpSpPr>
        <p:grpSpPr bwMode="auto">
          <a:xfrm>
            <a:off x="9389569" y="6216652"/>
            <a:ext cx="2488502" cy="447822"/>
            <a:chOff x="9527309" y="3551529"/>
            <a:chExt cx="2488502" cy="448324"/>
          </a:xfrm>
        </p:grpSpPr>
        <p:pic>
          <p:nvPicPr>
            <p:cNvPr id="9" name="Picture 9">
              <a:extLst>
                <a:ext uri="{FF2B5EF4-FFF2-40B4-BE49-F238E27FC236}">
                  <a16:creationId xmlns:a16="http://schemas.microsoft.com/office/drawing/2014/main" id="{6522D698-5891-4DB5-88D2-BE42C566444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28FD40DD-9EBD-4D48-9BA1-4D5823F6C99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1" name="Group 3">
            <a:extLst>
              <a:ext uri="{FF2B5EF4-FFF2-40B4-BE49-F238E27FC236}">
                <a16:creationId xmlns:a16="http://schemas.microsoft.com/office/drawing/2014/main" id="{FC7B7467-1F25-4FE6-B342-7D8D2B7CD4F0}"/>
              </a:ext>
            </a:extLst>
          </p:cNvPr>
          <p:cNvGraphicFramePr>
            <a:graphicFrameLocks/>
          </p:cNvGraphicFramePr>
          <p:nvPr>
            <p:extLst>
              <p:ext uri="{D42A27DB-BD31-4B8C-83A1-F6EECF244321}">
                <p14:modId xmlns:p14="http://schemas.microsoft.com/office/powerpoint/2010/main" val="712014136"/>
              </p:ext>
            </p:extLst>
          </p:nvPr>
        </p:nvGraphicFramePr>
        <p:xfrm>
          <a:off x="727076" y="1604964"/>
          <a:ext cx="10755313" cy="3109024"/>
        </p:xfrm>
        <a:graphic>
          <a:graphicData uri="http://schemas.openxmlformats.org/drawingml/2006/table">
            <a:tbl>
              <a:tblPr/>
              <a:tblGrid>
                <a:gridCol w="4393953">
                  <a:extLst>
                    <a:ext uri="{9D8B030D-6E8A-4147-A177-3AD203B41FA5}">
                      <a16:colId xmlns:a16="http://schemas.microsoft.com/office/drawing/2014/main" val="20000"/>
                    </a:ext>
                  </a:extLst>
                </a:gridCol>
                <a:gridCol w="3180680">
                  <a:extLst>
                    <a:ext uri="{9D8B030D-6E8A-4147-A177-3AD203B41FA5}">
                      <a16:colId xmlns:a16="http://schemas.microsoft.com/office/drawing/2014/main" val="20001"/>
                    </a:ext>
                  </a:extLst>
                </a:gridCol>
                <a:gridCol w="3180680">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Direct-to-Inject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Oral Lead-in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HIV-1 RNA &lt; 50 copies/mL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110 (99.1)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113 (93.4)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HIV-1 RNA ≥ 50 copies/mL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Discontinued for lack of efficacy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Data in window not below threshold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(0.8)</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 virologic data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Discontinued due to 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Discontinued for other reason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(1.7)</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 (4.1)</a:t>
                      </a:r>
                      <a:r>
                        <a:rPr lang="en-US" sz="2000" b="0" baseline="30000" dirty="0">
                          <a:solidFill>
                            <a:schemeClr val="bg1"/>
                          </a:solidFill>
                          <a:latin typeface="Calibri" panose="020F0502020204030204" pitchFamily="34" charset="0"/>
                        </a:rPr>
                        <a:t>§</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3" name="TextBox 2"/>
          <p:cNvSpPr txBox="1"/>
          <p:nvPr/>
        </p:nvSpPr>
        <p:spPr bwMode="auto">
          <a:xfrm>
            <a:off x="735238" y="4729366"/>
            <a:ext cx="10727790" cy="13234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600" b="0" dirty="0">
                <a:solidFill>
                  <a:schemeClr val="bg1"/>
                </a:solidFill>
                <a:latin typeface="Calibri" panose="020F0502020204030204" pitchFamily="34" charset="0"/>
              </a:rPr>
              <a:t>*Met criteria for confirmed virologic failure at Wk 112. </a:t>
            </a:r>
            <a:br>
              <a:rPr lang="en-US" sz="1600" b="0" dirty="0">
                <a:solidFill>
                  <a:schemeClr val="bg1"/>
                </a:solidFill>
                <a:latin typeface="Calibri" panose="020F0502020204030204" pitchFamily="34" charset="0"/>
              </a:rPr>
            </a:br>
            <a:r>
              <a:rPr lang="en-US" sz="1600" b="0" baseline="30000" dirty="0">
                <a:solidFill>
                  <a:schemeClr val="bg1"/>
                </a:solidFill>
                <a:latin typeface="Calibri" panose="020F0502020204030204" pitchFamily="34" charset="0"/>
              </a:rPr>
              <a:t>†</a:t>
            </a:r>
            <a:r>
              <a:rPr lang="en-US" sz="1600" b="0" dirty="0">
                <a:solidFill>
                  <a:schemeClr val="bg1"/>
                </a:solidFill>
                <a:latin typeface="Calibri" panose="020F0502020204030204" pitchFamily="34" charset="0"/>
              </a:rPr>
              <a:t>HIV-1 RNA 57 copies/mL at Wk 124. </a:t>
            </a:r>
            <a:br>
              <a:rPr lang="en-US" sz="1600" b="0" dirty="0">
                <a:solidFill>
                  <a:schemeClr val="bg1"/>
                </a:solidFill>
                <a:latin typeface="Calibri" panose="020F0502020204030204" pitchFamily="34" charset="0"/>
              </a:rPr>
            </a:br>
            <a:r>
              <a:rPr lang="en-US" sz="1600" b="0" baseline="30000" dirty="0">
                <a:solidFill>
                  <a:schemeClr val="bg1"/>
                </a:solidFill>
                <a:latin typeface="Calibri" panose="020F0502020204030204" pitchFamily="34" charset="0"/>
              </a:rPr>
              <a:t>‡</a:t>
            </a:r>
            <a:r>
              <a:rPr lang="en-US" sz="1600" b="0" dirty="0">
                <a:solidFill>
                  <a:schemeClr val="bg1"/>
                </a:solidFill>
                <a:latin typeface="Calibri" panose="020F0502020204030204" pitchFamily="34" charset="0"/>
              </a:rPr>
              <a:t>Injection site pain and weight gain. </a:t>
            </a:r>
            <a:br>
              <a:rPr lang="en-US" sz="1600" b="0" dirty="0">
                <a:solidFill>
                  <a:schemeClr val="bg1"/>
                </a:solidFill>
                <a:latin typeface="Calibri" panose="020F0502020204030204" pitchFamily="34" charset="0"/>
              </a:rPr>
            </a:br>
            <a:r>
              <a:rPr lang="en-US" sz="1600" b="0" baseline="30000" dirty="0">
                <a:solidFill>
                  <a:schemeClr val="bg1"/>
                </a:solidFill>
                <a:latin typeface="Calibri" panose="020F0502020204030204" pitchFamily="34" charset="0"/>
              </a:rPr>
              <a:t>§</a:t>
            </a:r>
            <a:r>
              <a:rPr lang="en-US" sz="1600" b="0" dirty="0">
                <a:solidFill>
                  <a:schemeClr val="bg1"/>
                </a:solidFill>
                <a:latin typeface="Calibri" panose="020F0502020204030204" pitchFamily="34" charset="0"/>
              </a:rPr>
              <a:t>Burden of travel, prohibited medication use, participant relocation, burden of procedures/intolerability of injections, and pregnancy.</a:t>
            </a:r>
          </a:p>
        </p:txBody>
      </p:sp>
    </p:spTree>
    <p:extLst>
      <p:ext uri="{BB962C8B-B14F-4D97-AF65-F5344CB8AC3E}">
        <p14:creationId xmlns:p14="http://schemas.microsoft.com/office/powerpoint/2010/main" val="7799515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39D7F-E25F-4D1C-954E-3A4DF74BEF70}"/>
              </a:ext>
            </a:extLst>
          </p:cNvPr>
          <p:cNvSpPr>
            <a:spLocks noGrp="1"/>
          </p:cNvSpPr>
          <p:nvPr>
            <p:ph type="title"/>
          </p:nvPr>
        </p:nvSpPr>
        <p:spPr/>
        <p:txBody>
          <a:bodyPr/>
          <a:lstStyle/>
          <a:p>
            <a:r>
              <a:rPr lang="en-US" dirty="0"/>
              <a:t>FLAIR: Safety (Excluding Injection-Site Reactions)</a:t>
            </a:r>
          </a:p>
        </p:txBody>
      </p:sp>
      <p:sp>
        <p:nvSpPr>
          <p:cNvPr id="5" name="Content Placeholder 4"/>
          <p:cNvSpPr>
            <a:spLocks noGrp="1"/>
          </p:cNvSpPr>
          <p:nvPr>
            <p:ph idx="1"/>
          </p:nvPr>
        </p:nvSpPr>
        <p:spPr>
          <a:xfrm>
            <a:off x="604675" y="1513047"/>
            <a:ext cx="3778095" cy="4650686"/>
          </a:xfrm>
        </p:spPr>
        <p:txBody>
          <a:bodyPr/>
          <a:lstStyle/>
          <a:p>
            <a:r>
              <a:rPr lang="en-US" dirty="0"/>
              <a:t>No fatal AEs</a:t>
            </a:r>
          </a:p>
          <a:p>
            <a:r>
              <a:rPr lang="en-US" dirty="0"/>
              <a:t>No liver monitoring/ stopping events, confirmed hypersensitivity reactions, or other significant dermatologic manifestations </a:t>
            </a:r>
          </a:p>
          <a:p>
            <a:endParaRPr lang="en-US" dirty="0"/>
          </a:p>
        </p:txBody>
      </p:sp>
      <p:sp>
        <p:nvSpPr>
          <p:cNvPr id="4" name="Text Box 15">
            <a:extLst>
              <a:ext uri="{FF2B5EF4-FFF2-40B4-BE49-F238E27FC236}">
                <a16:creationId xmlns:a16="http://schemas.microsoft.com/office/drawing/2014/main" id="{8ED9FA43-CF3B-49B1-B7BF-9ECF6CEEC3BE}"/>
              </a:ext>
            </a:extLst>
          </p:cNvPr>
          <p:cNvSpPr txBox="1">
            <a:spLocks noChangeArrowheads="1"/>
          </p:cNvSpPr>
          <p:nvPr/>
        </p:nvSpPr>
        <p:spPr bwMode="auto">
          <a:xfrm>
            <a:off x="412750" y="6388915"/>
            <a:ext cx="879888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D’Amico. HIV Glasgow 2020. Abstr O414.</a:t>
            </a:r>
            <a:endParaRPr lang="en-US" altLang="en-US" sz="1200" b="0" dirty="0">
              <a:solidFill>
                <a:schemeClr val="bg2"/>
              </a:solidFill>
              <a:latin typeface="Calibri" panose="020F0502020204030204" pitchFamily="34" charset="0"/>
              <a:cs typeface="+mn-cs"/>
            </a:endParaRPr>
          </a:p>
        </p:txBody>
      </p:sp>
      <p:grpSp>
        <p:nvGrpSpPr>
          <p:cNvPr id="8" name="Group 7">
            <a:extLst>
              <a:ext uri="{FF2B5EF4-FFF2-40B4-BE49-F238E27FC236}">
                <a16:creationId xmlns:a16="http://schemas.microsoft.com/office/drawing/2014/main" id="{EE171BA0-9480-489B-AA52-880E7864CC10}"/>
              </a:ext>
            </a:extLst>
          </p:cNvPr>
          <p:cNvGrpSpPr>
            <a:grpSpLocks/>
          </p:cNvGrpSpPr>
          <p:nvPr/>
        </p:nvGrpSpPr>
        <p:grpSpPr bwMode="auto">
          <a:xfrm>
            <a:off x="9389569" y="6216652"/>
            <a:ext cx="2488502" cy="447822"/>
            <a:chOff x="9527309" y="3551529"/>
            <a:chExt cx="2488502" cy="448324"/>
          </a:xfrm>
        </p:grpSpPr>
        <p:pic>
          <p:nvPicPr>
            <p:cNvPr id="9" name="Picture 9">
              <a:extLst>
                <a:ext uri="{FF2B5EF4-FFF2-40B4-BE49-F238E27FC236}">
                  <a16:creationId xmlns:a16="http://schemas.microsoft.com/office/drawing/2014/main" id="{6522D698-5891-4DB5-88D2-BE42C566444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28FD40DD-9EBD-4D48-9BA1-4D5823F6C99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1" name="Group 3">
            <a:extLst>
              <a:ext uri="{FF2B5EF4-FFF2-40B4-BE49-F238E27FC236}">
                <a16:creationId xmlns:a16="http://schemas.microsoft.com/office/drawing/2014/main" id="{FC7B7467-1F25-4FE6-B342-7D8D2B7CD4F0}"/>
              </a:ext>
            </a:extLst>
          </p:cNvPr>
          <p:cNvGraphicFramePr>
            <a:graphicFrameLocks/>
          </p:cNvGraphicFramePr>
          <p:nvPr>
            <p:extLst>
              <p:ext uri="{D42A27DB-BD31-4B8C-83A1-F6EECF244321}">
                <p14:modId xmlns:p14="http://schemas.microsoft.com/office/powerpoint/2010/main" val="448917205"/>
              </p:ext>
            </p:extLst>
          </p:nvPr>
        </p:nvGraphicFramePr>
        <p:xfrm>
          <a:off x="4545420" y="1605513"/>
          <a:ext cx="6936784" cy="3932080"/>
        </p:xfrm>
        <a:graphic>
          <a:graphicData uri="http://schemas.openxmlformats.org/drawingml/2006/table">
            <a:tbl>
              <a:tblPr/>
              <a:tblGrid>
                <a:gridCol w="3368346">
                  <a:extLst>
                    <a:ext uri="{9D8B030D-6E8A-4147-A177-3AD203B41FA5}">
                      <a16:colId xmlns:a16="http://schemas.microsoft.com/office/drawing/2014/main" val="20000"/>
                    </a:ext>
                  </a:extLst>
                </a:gridCol>
                <a:gridCol w="1784219">
                  <a:extLst>
                    <a:ext uri="{9D8B030D-6E8A-4147-A177-3AD203B41FA5}">
                      <a16:colId xmlns:a16="http://schemas.microsoft.com/office/drawing/2014/main" val="20001"/>
                    </a:ext>
                  </a:extLst>
                </a:gridCol>
                <a:gridCol w="1784219">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Direct-to-Inject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Oral Lead-in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88 (79)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85 (70)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grade 3/4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Drug-related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Drug-related grade 3/4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(&lt;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AEs leading to withdrawal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(&lt;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(&lt; 1)</a:t>
                      </a:r>
                      <a:r>
                        <a:rPr lang="en-US" sz="1800" b="0" baseline="30000" dirty="0">
                          <a:solidFill>
                            <a:schemeClr val="bg1"/>
                          </a:solidFill>
                          <a:latin typeface="Calibri" panose="020F0502020204030204" pitchFamily="34" charset="0"/>
                        </a:rPr>
                        <a:t>†</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serious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Drug-related serious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(&lt;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3/4 chemistry toxicities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1/2 rash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(2)</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10"/>
                  </a:ext>
                </a:extLst>
              </a:tr>
            </a:tbl>
          </a:graphicData>
        </a:graphic>
      </p:graphicFrame>
      <p:sp>
        <p:nvSpPr>
          <p:cNvPr id="3" name="TextBox 2"/>
          <p:cNvSpPr txBox="1"/>
          <p:nvPr/>
        </p:nvSpPr>
        <p:spPr bwMode="auto">
          <a:xfrm>
            <a:off x="4560406" y="5560936"/>
            <a:ext cx="7086845" cy="7386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b="0" dirty="0">
                <a:solidFill>
                  <a:schemeClr val="bg1"/>
                </a:solidFill>
                <a:latin typeface="Calibri" panose="020F0502020204030204" pitchFamily="34" charset="0"/>
              </a:rPr>
              <a:t>*Hodgkin’s disease mixed cellularity (grade 4 drug-related serious AE, which led to withdrawal). </a:t>
            </a:r>
            <a:br>
              <a:rPr lang="en-US" sz="1400" b="0" dirty="0">
                <a:solidFill>
                  <a:schemeClr val="bg1"/>
                </a:solidFill>
                <a:latin typeface="Calibri" panose="020F0502020204030204" pitchFamily="34" charset="0"/>
              </a:rPr>
            </a:b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Discontinued for 8-kg weight gain. </a:t>
            </a:r>
            <a:br>
              <a:rPr lang="en-US" sz="1400" b="0" dirty="0">
                <a:solidFill>
                  <a:schemeClr val="bg1"/>
                </a:solidFill>
                <a:latin typeface="Calibri" panose="020F0502020204030204" pitchFamily="34" charset="0"/>
              </a:rPr>
            </a:br>
            <a:r>
              <a:rPr lang="en-US" sz="1400" b="0" baseline="30000" dirty="0">
                <a:solidFill>
                  <a:schemeClr val="bg2">
                    <a:lumMod val="10000"/>
                  </a:schemeClr>
                </a:solidFill>
                <a:latin typeface="Calibri" panose="020F0502020204030204" pitchFamily="34" charset="0"/>
              </a:rPr>
              <a:t>‡</a:t>
            </a:r>
            <a:r>
              <a:rPr lang="en-US" sz="1400" b="0" dirty="0">
                <a:solidFill>
                  <a:schemeClr val="bg1"/>
                </a:solidFill>
                <a:latin typeface="Calibri" panose="020F0502020204030204" pitchFamily="34" charset="0"/>
              </a:rPr>
              <a:t>Grade 1 pruritic rash during OLI period considered drug-related (n = 1).</a:t>
            </a:r>
          </a:p>
        </p:txBody>
      </p:sp>
    </p:spTree>
    <p:extLst>
      <p:ext uri="{BB962C8B-B14F-4D97-AF65-F5344CB8AC3E}">
        <p14:creationId xmlns:p14="http://schemas.microsoft.com/office/powerpoint/2010/main" val="9717133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Factors Influencing Virologic Outcomes With </a:t>
            </a:r>
            <a:br>
              <a:rPr lang="en-US" dirty="0"/>
            </a:br>
            <a:r>
              <a:rPr lang="en-US" dirty="0"/>
              <a:t>Long-Acting Injectable CAB + RPV</a:t>
            </a:r>
          </a:p>
        </p:txBody>
      </p:sp>
      <p:sp>
        <p:nvSpPr>
          <p:cNvPr id="3" name="Content Placeholder 2">
            <a:extLst>
              <a:ext uri="{FF2B5EF4-FFF2-40B4-BE49-F238E27FC236}">
                <a16:creationId xmlns:a16="http://schemas.microsoft.com/office/drawing/2014/main" id="{A3802698-66B1-414B-AFEB-EFA40E523F93}"/>
              </a:ext>
            </a:extLst>
          </p:cNvPr>
          <p:cNvSpPr>
            <a:spLocks noGrp="1"/>
          </p:cNvSpPr>
          <p:nvPr>
            <p:ph sz="half" idx="1"/>
          </p:nvPr>
        </p:nvSpPr>
        <p:spPr/>
        <p:txBody>
          <a:bodyPr/>
          <a:lstStyle/>
          <a:p>
            <a:r>
              <a:rPr lang="en-US" sz="2400" dirty="0"/>
              <a:t>Long-acting CAB + RPV by IM injection assessed in 3 phase III trials: ATLAS (dosed Q4W), FLAIR (dosed Q4W), and ATLAS-2M (dosed Q4W or Q8W)</a:t>
            </a:r>
          </a:p>
          <a:p>
            <a:pPr lvl="1"/>
            <a:r>
              <a:rPr lang="en-US" sz="2200" dirty="0"/>
              <a:t>Overall Wk 48 virologic suppression rate: 94% (1531/1636)</a:t>
            </a:r>
          </a:p>
          <a:p>
            <a:pPr lvl="1"/>
            <a:r>
              <a:rPr lang="en-US" sz="2200" dirty="0"/>
              <a:t>Combined rate of CVF: ~ 1% (17/1636)</a:t>
            </a:r>
          </a:p>
          <a:p>
            <a:r>
              <a:rPr lang="en-US" sz="2400" dirty="0"/>
              <a:t>Post hoc multivariable analysis pooled data from long-acting CAB + RPV arms of ATLAS, FLAIR, and ATLAS-2M to explore factors associated with CVF</a:t>
            </a:r>
          </a:p>
        </p:txBody>
      </p:sp>
      <p:sp>
        <p:nvSpPr>
          <p:cNvPr id="4" name="Content Placeholder 3">
            <a:extLst>
              <a:ext uri="{FF2B5EF4-FFF2-40B4-BE49-F238E27FC236}">
                <a16:creationId xmlns:a16="http://schemas.microsoft.com/office/drawing/2014/main" id="{B2630B71-9A29-454B-8293-D427985EE329}"/>
              </a:ext>
            </a:extLst>
          </p:cNvPr>
          <p:cNvSpPr>
            <a:spLocks noGrp="1"/>
          </p:cNvSpPr>
          <p:nvPr>
            <p:ph sz="half" idx="2"/>
          </p:nvPr>
        </p:nvSpPr>
        <p:spPr/>
        <p:txBody>
          <a:bodyPr/>
          <a:lstStyle/>
          <a:p>
            <a:r>
              <a:rPr lang="en-US" sz="2400" dirty="0"/>
              <a:t>L74I INSTI polymorphism highly correlated with subtype A6/A1</a:t>
            </a:r>
          </a:p>
          <a:p>
            <a:endParaRPr lang="en-US" dirty="0"/>
          </a:p>
        </p:txBody>
      </p:sp>
      <p:grpSp>
        <p:nvGrpSpPr>
          <p:cNvPr id="9" name="Group 7">
            <a:extLst>
              <a:ext uri="{FF2B5EF4-FFF2-40B4-BE49-F238E27FC236}">
                <a16:creationId xmlns:a16="http://schemas.microsoft.com/office/drawing/2014/main" id="{0568A94D-2804-4FB2-8FE4-ED7572EB056B}"/>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9548E967-5681-42CC-ADFF-744FAAD620A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FE30EC7F-4FC7-4752-9819-6D61595DA56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 Box 15">
            <a:extLst>
              <a:ext uri="{FF2B5EF4-FFF2-40B4-BE49-F238E27FC236}">
                <a16:creationId xmlns:a16="http://schemas.microsoft.com/office/drawing/2014/main" id="{C450AB57-3599-2249-8C13-EEF0D92B1D00}"/>
              </a:ext>
            </a:extLst>
          </p:cNvPr>
          <p:cNvSpPr txBox="1">
            <a:spLocks noChangeArrowheads="1"/>
          </p:cNvSpPr>
          <p:nvPr/>
        </p:nvSpPr>
        <p:spPr bwMode="auto">
          <a:xfrm>
            <a:off x="412750" y="6388915"/>
            <a:ext cx="879888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Margolis. HIV Glasgow 2020. Abstr O442.</a:t>
            </a:r>
            <a:endParaRPr lang="en-US" altLang="en-US" sz="1200" b="0" dirty="0">
              <a:solidFill>
                <a:schemeClr val="bg2"/>
              </a:solidFill>
              <a:latin typeface="Calibri" panose="020F0502020204030204" pitchFamily="34" charset="0"/>
              <a:cs typeface="+mn-cs"/>
            </a:endParaRPr>
          </a:p>
        </p:txBody>
      </p:sp>
      <p:graphicFrame>
        <p:nvGraphicFramePr>
          <p:cNvPr id="5" name="Group 155">
            <a:extLst>
              <a:ext uri="{FF2B5EF4-FFF2-40B4-BE49-F238E27FC236}">
                <a16:creationId xmlns:a16="http://schemas.microsoft.com/office/drawing/2014/main" id="{5A98E42D-56A1-4238-A76D-EF0465C7A495}"/>
              </a:ext>
            </a:extLst>
          </p:cNvPr>
          <p:cNvGraphicFramePr>
            <a:graphicFrameLocks/>
          </p:cNvGraphicFramePr>
          <p:nvPr/>
        </p:nvGraphicFramePr>
        <p:xfrm>
          <a:off x="6163546" y="2511874"/>
          <a:ext cx="5577840" cy="2835396"/>
        </p:xfrm>
        <a:graphic>
          <a:graphicData uri="http://schemas.openxmlformats.org/drawingml/2006/table">
            <a:tbl>
              <a:tblPr/>
              <a:tblGrid>
                <a:gridCol w="1188720">
                  <a:extLst>
                    <a:ext uri="{9D8B030D-6E8A-4147-A177-3AD203B41FA5}">
                      <a16:colId xmlns:a16="http://schemas.microsoft.com/office/drawing/2014/main" val="20000"/>
                    </a:ext>
                  </a:extLst>
                </a:gridCol>
                <a:gridCol w="1188720">
                  <a:extLst>
                    <a:ext uri="{9D8B030D-6E8A-4147-A177-3AD203B41FA5}">
                      <a16:colId xmlns:a16="http://schemas.microsoft.com/office/drawing/2014/main" val="20002"/>
                    </a:ext>
                  </a:extLst>
                </a:gridCol>
                <a:gridCol w="1005840">
                  <a:extLst>
                    <a:ext uri="{9D8B030D-6E8A-4147-A177-3AD203B41FA5}">
                      <a16:colId xmlns:a16="http://schemas.microsoft.com/office/drawing/2014/main" val="2460607303"/>
                    </a:ext>
                  </a:extLst>
                </a:gridCol>
                <a:gridCol w="1188720">
                  <a:extLst>
                    <a:ext uri="{9D8B030D-6E8A-4147-A177-3AD203B41FA5}">
                      <a16:colId xmlns:a16="http://schemas.microsoft.com/office/drawing/2014/main" val="20003"/>
                    </a:ext>
                  </a:extLst>
                </a:gridCol>
                <a:gridCol w="1005840">
                  <a:extLst>
                    <a:ext uri="{9D8B030D-6E8A-4147-A177-3AD203B41FA5}">
                      <a16:colId xmlns:a16="http://schemas.microsoft.com/office/drawing/2014/main" val="2068253260"/>
                    </a:ext>
                  </a:extLst>
                </a:gridCol>
              </a:tblGrid>
              <a:tr h="15352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CVF by HIV Subtype and L74I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gridSpan="2">
                  <a:txBody>
                    <a:bodyPr/>
                    <a:lstStyle/>
                    <a:p>
                      <a:pPr algn="ctr"/>
                      <a:r>
                        <a:rPr lang="en-US" sz="1600" b="1" dirty="0">
                          <a:latin typeface="Calibri" panose="020F0502020204030204" pitchFamily="34" charset="0"/>
                          <a:cs typeface="Calibri" panose="020F0502020204030204" pitchFamily="34" charset="0"/>
                        </a:rPr>
                        <a:t>With L74I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algn="ctr"/>
                      <a:endParaRPr lang="en-US" sz="1400" dirty="0"/>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gridSpan="2">
                  <a:txBody>
                    <a:bodyPr/>
                    <a:lstStyle/>
                    <a:p>
                      <a:pPr algn="ctr"/>
                      <a:r>
                        <a:rPr lang="en-US" sz="1600" b="1" dirty="0">
                          <a:latin typeface="Calibri" panose="020F0502020204030204" pitchFamily="34" charset="0"/>
                          <a:cs typeface="Calibri" panose="020F0502020204030204" pitchFamily="34" charset="0"/>
                        </a:rPr>
                        <a:t>Without L74I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algn="ctr"/>
                      <a:endParaRPr lang="en-US" sz="1400" dirty="0"/>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2830462472"/>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n/N (%)</a:t>
                      </a:r>
                      <a:endParaRPr lang="en-US" sz="1400" dirty="0"/>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a:r>
                        <a:rPr lang="en-US" sz="1600" b="1" dirty="0">
                          <a:latin typeface="Calibri" panose="020F0502020204030204" pitchFamily="34" charset="0"/>
                          <a:cs typeface="Calibri" panose="020F0502020204030204" pitchFamily="34" charset="0"/>
                        </a:rPr>
                        <a:t>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n/N (%)</a:t>
                      </a:r>
                      <a:endParaRPr lang="en-US" sz="1400" dirty="0"/>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latin typeface="Calibri" panose="020F0502020204030204" pitchFamily="34" charset="0"/>
                          <a:cs typeface="Calibri" panose="020F0502020204030204" pitchFamily="34" charset="0"/>
                        </a:rPr>
                        <a:t>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0"/>
                  </a:ext>
                </a:extLst>
              </a:tr>
              <a:tr h="153524">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A6/A1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7/106 (6.6)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2.7-13.1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0.0-23.2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53524">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 other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0.0-60.2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0.1-24.7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58827435"/>
                  </a:ext>
                </a:extLst>
              </a:tr>
              <a:tr h="153524">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a:t>
                      </a:r>
                      <a:endPar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(14.3)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0.4-57.9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0.0-5.1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31680035"/>
                  </a:ext>
                </a:extLst>
              </a:tr>
              <a:tr h="153524">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0.0-8.6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4/714 (0.6)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0.2-1.4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10447105"/>
                  </a:ext>
                </a:extLst>
              </a:tr>
              <a:tr h="153524">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Other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0.0-52.2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1/65 (1.5)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0.0-8.3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18293449"/>
                  </a:ext>
                </a:extLst>
              </a:tr>
              <a:tr h="1535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Total</a:t>
                      </a:r>
                      <a:endParaRPr kumimoji="0" lang="en-US" sz="1600" b="1"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8/163 (4.9)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2.1-9.4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5/876 (0.6)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0.2-1.3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4226064"/>
                  </a:ext>
                </a:extLst>
              </a:tr>
            </a:tbl>
          </a:graphicData>
        </a:graphic>
      </p:graphicFrame>
      <p:cxnSp>
        <p:nvCxnSpPr>
          <p:cNvPr id="7" name="Straight Connector 6">
            <a:extLst>
              <a:ext uri="{FF2B5EF4-FFF2-40B4-BE49-F238E27FC236}">
                <a16:creationId xmlns:a16="http://schemas.microsoft.com/office/drawing/2014/main" id="{C8010A3B-FC80-43D7-B3FD-3754BB0A6E59}"/>
              </a:ext>
            </a:extLst>
          </p:cNvPr>
          <p:cNvCxnSpPr/>
          <p:nvPr/>
        </p:nvCxnSpPr>
        <p:spPr bwMode="auto">
          <a:xfrm>
            <a:off x="7477759" y="2875280"/>
            <a:ext cx="1920240" cy="0"/>
          </a:xfrm>
          <a:prstGeom prst="line">
            <a:avLst/>
          </a:prstGeom>
          <a:noFill/>
          <a:ln w="28575" cap="flat" cmpd="sng" algn="ctr">
            <a:solidFill>
              <a:schemeClr val="tx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1F77101C-78FF-4BCC-8DC0-3E3368F8BBF7}"/>
              </a:ext>
            </a:extLst>
          </p:cNvPr>
          <p:cNvCxnSpPr/>
          <p:nvPr/>
        </p:nvCxnSpPr>
        <p:spPr bwMode="auto">
          <a:xfrm>
            <a:off x="9665668" y="2875280"/>
            <a:ext cx="1920240" cy="0"/>
          </a:xfrm>
          <a:prstGeom prst="line">
            <a:avLst/>
          </a:prstGeom>
          <a:noFill/>
          <a:ln w="2857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5485537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Combination of Baseline Factors Associated With Increased CVF Risk</a:t>
            </a:r>
          </a:p>
        </p:txBody>
      </p:sp>
      <p:sp>
        <p:nvSpPr>
          <p:cNvPr id="3" name="Content Placeholder 2">
            <a:extLst>
              <a:ext uri="{FF2B5EF4-FFF2-40B4-BE49-F238E27FC236}">
                <a16:creationId xmlns:a16="http://schemas.microsoft.com/office/drawing/2014/main" id="{A3802698-66B1-414B-AFEB-EFA40E523F93}"/>
              </a:ext>
            </a:extLst>
          </p:cNvPr>
          <p:cNvSpPr>
            <a:spLocks noGrp="1"/>
          </p:cNvSpPr>
          <p:nvPr>
            <p:ph idx="1"/>
          </p:nvPr>
        </p:nvSpPr>
        <p:spPr>
          <a:xfrm>
            <a:off x="604676" y="4739760"/>
            <a:ext cx="5375994" cy="1580576"/>
          </a:xfrm>
        </p:spPr>
        <p:txBody>
          <a:bodyPr/>
          <a:lstStyle/>
          <a:p>
            <a:r>
              <a:rPr lang="en-US" sz="2000" dirty="0"/>
              <a:t>Factors not significantly associated with CVF: Wk 8 CAB trough concentration, female at birth, Q8W regimen, L74I (non-M mixture) at baseline, NNRTI RAM(s) at baseline (excluding RPV RAMs) </a:t>
            </a:r>
          </a:p>
          <a:p>
            <a:endParaRPr lang="en-US" sz="2000" dirty="0"/>
          </a:p>
        </p:txBody>
      </p:sp>
      <p:grpSp>
        <p:nvGrpSpPr>
          <p:cNvPr id="9" name="Group 7">
            <a:extLst>
              <a:ext uri="{FF2B5EF4-FFF2-40B4-BE49-F238E27FC236}">
                <a16:creationId xmlns:a16="http://schemas.microsoft.com/office/drawing/2014/main" id="{0568A94D-2804-4FB2-8FE4-ED7572EB056B}"/>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9548E967-5681-42CC-ADFF-744FAAD620A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FE30EC7F-4FC7-4752-9819-6D61595DA56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4" name="Group 155">
            <a:extLst>
              <a:ext uri="{FF2B5EF4-FFF2-40B4-BE49-F238E27FC236}">
                <a16:creationId xmlns:a16="http://schemas.microsoft.com/office/drawing/2014/main" id="{928685A7-E9FA-409B-B8C3-DE81B883BF52}"/>
              </a:ext>
            </a:extLst>
          </p:cNvPr>
          <p:cNvGraphicFramePr>
            <a:graphicFrameLocks/>
          </p:cNvGraphicFramePr>
          <p:nvPr>
            <p:extLst>
              <p:ext uri="{D42A27DB-BD31-4B8C-83A1-F6EECF244321}">
                <p14:modId xmlns:p14="http://schemas.microsoft.com/office/powerpoint/2010/main" val="4284109241"/>
              </p:ext>
            </p:extLst>
          </p:nvPr>
        </p:nvGraphicFramePr>
        <p:xfrm>
          <a:off x="719137" y="1601722"/>
          <a:ext cx="5324959" cy="2743848"/>
        </p:xfrm>
        <a:graphic>
          <a:graphicData uri="http://schemas.openxmlformats.org/drawingml/2006/table">
            <a:tbl>
              <a:tblPr/>
              <a:tblGrid>
                <a:gridCol w="2445550">
                  <a:extLst>
                    <a:ext uri="{9D8B030D-6E8A-4147-A177-3AD203B41FA5}">
                      <a16:colId xmlns:a16="http://schemas.microsoft.com/office/drawing/2014/main" val="20000"/>
                    </a:ext>
                  </a:extLst>
                </a:gridCol>
                <a:gridCol w="1902094">
                  <a:extLst>
                    <a:ext uri="{9D8B030D-6E8A-4147-A177-3AD203B41FA5}">
                      <a16:colId xmlns:a16="http://schemas.microsoft.com/office/drawing/2014/main" val="20002"/>
                    </a:ext>
                  </a:extLst>
                </a:gridCol>
                <a:gridCol w="977315">
                  <a:extLst>
                    <a:ext uri="{9D8B030D-6E8A-4147-A177-3AD203B41FA5}">
                      <a16:colId xmlns:a16="http://schemas.microsoft.com/office/drawing/2014/main" val="1203386178"/>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Parameter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OR for CVF (95% CI)</a:t>
                      </a:r>
                      <a:endParaRPr lang="en-US" sz="1400" dirty="0"/>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a:r>
                        <a:rPr lang="en-US" sz="1600" b="1" i="1" dirty="0">
                          <a:latin typeface="Calibri" panose="020F0502020204030204" pitchFamily="34" charset="0"/>
                          <a:cs typeface="Calibri" panose="020F0502020204030204" pitchFamily="34" charset="0"/>
                        </a:rPr>
                        <a:t>P </a:t>
                      </a:r>
                      <a:r>
                        <a:rPr lang="en-US" sz="1600" b="1" i="0" dirty="0">
                          <a:latin typeface="Calibri" panose="020F0502020204030204" pitchFamily="34" charset="0"/>
                          <a:cs typeface="Calibri" panose="020F0502020204030204" pitchFamily="34" charset="0"/>
                        </a:rPr>
                        <a:t>Value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0"/>
                  </a:ext>
                </a:extLst>
              </a:tr>
              <a:tr h="1535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RPV RAM(s) at baseline</a:t>
                      </a:r>
                      <a:endPar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37.24 (8.44 to &gt; 99)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 .001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53524">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Log</a:t>
                      </a:r>
                      <a:r>
                        <a:rPr kumimoji="0" lang="en-US" sz="1600" b="0" i="0" u="none" strike="noStrike" cap="none" normalizeH="0" baseline="-25000" dirty="0">
                          <a:ln>
                            <a:noFill/>
                          </a:ln>
                          <a:solidFill>
                            <a:schemeClr val="bg2">
                              <a:lumMod val="10000"/>
                            </a:schemeClr>
                          </a:solidFill>
                          <a:effectLst/>
                          <a:latin typeface="Calibri" panose="020F0502020204030204" pitchFamily="34" charset="0"/>
                        </a:rPr>
                        <a:t>2</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of post hoc Wk 8 RPV trough concentration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4.17 (1.59-11.11)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53524">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Baseline HIV-1 subtype A6/A1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6.59 (1.82-25.26)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58827435"/>
                  </a:ext>
                </a:extLst>
              </a:tr>
              <a:tr h="153524">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BMI (kg/m</a:t>
                      </a:r>
                      <a:r>
                        <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rPr>
                        <a:t>2</a:t>
                      </a: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at baseline</a:t>
                      </a:r>
                      <a:endPar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1.13 (1.03-1.25)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31680035"/>
                  </a:ext>
                </a:extLst>
              </a:tr>
              <a:tr h="153524">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Prespecified INSTI mutation at baseline*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0.11 (0.01-0.83)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.029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10447105"/>
                  </a:ext>
                </a:extLst>
              </a:tr>
            </a:tbl>
          </a:graphicData>
        </a:graphic>
      </p:graphicFrame>
      <p:sp>
        <p:nvSpPr>
          <p:cNvPr id="13" name="Text Box 15">
            <a:extLst>
              <a:ext uri="{FF2B5EF4-FFF2-40B4-BE49-F238E27FC236}">
                <a16:creationId xmlns:a16="http://schemas.microsoft.com/office/drawing/2014/main" id="{E0BC2C1F-F00A-BF43-9B8D-5FF71A803360}"/>
              </a:ext>
            </a:extLst>
          </p:cNvPr>
          <p:cNvSpPr txBox="1">
            <a:spLocks noChangeArrowheads="1"/>
          </p:cNvSpPr>
          <p:nvPr/>
        </p:nvSpPr>
        <p:spPr bwMode="auto">
          <a:xfrm>
            <a:off x="412750" y="6388915"/>
            <a:ext cx="879888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Margolis. HIV Glasgow 2020. Abstr O442.</a:t>
            </a:r>
            <a:endParaRPr lang="en-US" altLang="en-US" sz="1200" b="0" dirty="0">
              <a:solidFill>
                <a:schemeClr val="bg2"/>
              </a:solidFill>
              <a:latin typeface="Calibri" panose="020F0502020204030204" pitchFamily="34" charset="0"/>
              <a:cs typeface="+mn-cs"/>
            </a:endParaRPr>
          </a:p>
        </p:txBody>
      </p:sp>
      <p:sp>
        <p:nvSpPr>
          <p:cNvPr id="16" name="TextBox 15">
            <a:extLst>
              <a:ext uri="{FF2B5EF4-FFF2-40B4-BE49-F238E27FC236}">
                <a16:creationId xmlns:a16="http://schemas.microsoft.com/office/drawing/2014/main" id="{E7764CFC-8FDD-C342-A70A-6E8A276A87AD}"/>
              </a:ext>
            </a:extLst>
          </p:cNvPr>
          <p:cNvSpPr txBox="1"/>
          <p:nvPr/>
        </p:nvSpPr>
        <p:spPr bwMode="auto">
          <a:xfrm>
            <a:off x="675796" y="4338759"/>
            <a:ext cx="52050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*Excluding L74I non-M mixture.</a:t>
            </a:r>
          </a:p>
        </p:txBody>
      </p:sp>
      <p:graphicFrame>
        <p:nvGraphicFramePr>
          <p:cNvPr id="17" name="Group 155">
            <a:extLst>
              <a:ext uri="{FF2B5EF4-FFF2-40B4-BE49-F238E27FC236}">
                <a16:creationId xmlns:a16="http://schemas.microsoft.com/office/drawing/2014/main" id="{58C92796-8F0A-1447-BF1B-592E051280D5}"/>
              </a:ext>
            </a:extLst>
          </p:cNvPr>
          <p:cNvGraphicFramePr>
            <a:graphicFrameLocks/>
          </p:cNvGraphicFramePr>
          <p:nvPr>
            <p:extLst>
              <p:ext uri="{D42A27DB-BD31-4B8C-83A1-F6EECF244321}">
                <p14:modId xmlns:p14="http://schemas.microsoft.com/office/powerpoint/2010/main" val="2969600107"/>
              </p:ext>
            </p:extLst>
          </p:nvPr>
        </p:nvGraphicFramePr>
        <p:xfrm>
          <a:off x="6479855" y="1600293"/>
          <a:ext cx="5278758" cy="2164620"/>
        </p:xfrm>
        <a:graphic>
          <a:graphicData uri="http://schemas.openxmlformats.org/drawingml/2006/table">
            <a:tbl>
              <a:tblPr/>
              <a:tblGrid>
                <a:gridCol w="2240779">
                  <a:extLst>
                    <a:ext uri="{9D8B030D-6E8A-4147-A177-3AD203B41FA5}">
                      <a16:colId xmlns:a16="http://schemas.microsoft.com/office/drawing/2014/main" val="20000"/>
                    </a:ext>
                  </a:extLst>
                </a:gridCol>
                <a:gridCol w="1450761">
                  <a:extLst>
                    <a:ext uri="{9D8B030D-6E8A-4147-A177-3AD203B41FA5}">
                      <a16:colId xmlns:a16="http://schemas.microsoft.com/office/drawing/2014/main" val="20002"/>
                    </a:ext>
                  </a:extLst>
                </a:gridCol>
                <a:gridCol w="1587218">
                  <a:extLst>
                    <a:ext uri="{9D8B030D-6E8A-4147-A177-3AD203B41FA5}">
                      <a16:colId xmlns:a16="http://schemas.microsoft.com/office/drawing/2014/main" val="1203386178"/>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Baseline Factors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CVF, %</a:t>
                      </a:r>
                      <a:endParaRPr lang="en-US" sz="1400" dirty="0"/>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a:r>
                        <a:rPr lang="en-US" sz="1600" b="1" i="0" dirty="0">
                          <a:latin typeface="Calibri" panose="020F0502020204030204" pitchFamily="34" charset="0"/>
                          <a:cs typeface="Calibri" panose="020F0502020204030204" pitchFamily="34" charset="0"/>
                        </a:rPr>
                        <a:t>HIV-1 RNA </a:t>
                      </a:r>
                      <a:br>
                        <a:rPr lang="en-US" sz="1600" b="1" i="0" dirty="0">
                          <a:latin typeface="Calibri" panose="020F0502020204030204" pitchFamily="34" charset="0"/>
                          <a:cs typeface="Calibri" panose="020F0502020204030204" pitchFamily="34" charset="0"/>
                        </a:rPr>
                      </a:br>
                      <a:r>
                        <a:rPr lang="en-US" sz="1600" b="1" i="0" dirty="0">
                          <a:latin typeface="Calibri" panose="020F0502020204030204" pitchFamily="34" charset="0"/>
                          <a:cs typeface="Calibri" panose="020F0502020204030204" pitchFamily="34" charset="0"/>
                        </a:rPr>
                        <a:t>&lt; 50 c/mL,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0"/>
                  </a:ext>
                </a:extLst>
              </a:tr>
              <a:tr h="1535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None</a:t>
                      </a:r>
                      <a:endPar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53524">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one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53524">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26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71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58827435"/>
                  </a:ext>
                </a:extLst>
              </a:tr>
              <a:tr h="153524">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Total</a:t>
                      </a:r>
                    </a:p>
                    <a:p>
                      <a:pPr marL="1270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(95% CI)</a:t>
                      </a:r>
                      <a:endPar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(0.67-2.13)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(92.74-95.65)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31680035"/>
                  </a:ext>
                </a:extLst>
              </a:tr>
            </a:tbl>
          </a:graphicData>
        </a:graphic>
      </p:graphicFrame>
      <p:graphicFrame>
        <p:nvGraphicFramePr>
          <p:cNvPr id="22" name="Group 155">
            <a:extLst>
              <a:ext uri="{FF2B5EF4-FFF2-40B4-BE49-F238E27FC236}">
                <a16:creationId xmlns:a16="http://schemas.microsoft.com/office/drawing/2014/main" id="{203E9EF0-0A04-9D4C-8D57-5A807FFAAE97}"/>
              </a:ext>
            </a:extLst>
          </p:cNvPr>
          <p:cNvGraphicFramePr>
            <a:graphicFrameLocks/>
          </p:cNvGraphicFramePr>
          <p:nvPr>
            <p:extLst>
              <p:ext uri="{D42A27DB-BD31-4B8C-83A1-F6EECF244321}">
                <p14:modId xmlns:p14="http://schemas.microsoft.com/office/powerpoint/2010/main" val="1074030113"/>
              </p:ext>
            </p:extLst>
          </p:nvPr>
        </p:nvGraphicFramePr>
        <p:xfrm>
          <a:off x="6479855" y="4560004"/>
          <a:ext cx="5278757" cy="1250004"/>
        </p:xfrm>
        <a:graphic>
          <a:graphicData uri="http://schemas.openxmlformats.org/drawingml/2006/table">
            <a:tbl>
              <a:tblPr/>
              <a:tblGrid>
                <a:gridCol w="1388516">
                  <a:extLst>
                    <a:ext uri="{9D8B030D-6E8A-4147-A177-3AD203B41FA5}">
                      <a16:colId xmlns:a16="http://schemas.microsoft.com/office/drawing/2014/main" val="20000"/>
                    </a:ext>
                  </a:extLst>
                </a:gridCol>
                <a:gridCol w="846825">
                  <a:extLst>
                    <a:ext uri="{9D8B030D-6E8A-4147-A177-3AD203B41FA5}">
                      <a16:colId xmlns:a16="http://schemas.microsoft.com/office/drawing/2014/main" val="2560492994"/>
                    </a:ext>
                  </a:extLst>
                </a:gridCol>
                <a:gridCol w="846824">
                  <a:extLst>
                    <a:ext uri="{9D8B030D-6E8A-4147-A177-3AD203B41FA5}">
                      <a16:colId xmlns:a16="http://schemas.microsoft.com/office/drawing/2014/main" val="20002"/>
                    </a:ext>
                  </a:extLst>
                </a:gridCol>
                <a:gridCol w="1157327">
                  <a:extLst>
                    <a:ext uri="{9D8B030D-6E8A-4147-A177-3AD203B41FA5}">
                      <a16:colId xmlns:a16="http://schemas.microsoft.com/office/drawing/2014/main" val="2196127546"/>
                    </a:ext>
                  </a:extLst>
                </a:gridCol>
                <a:gridCol w="1039265">
                  <a:extLst>
                    <a:ext uri="{9D8B030D-6E8A-4147-A177-3AD203B41FA5}">
                      <a16:colId xmlns:a16="http://schemas.microsoft.com/office/drawing/2014/main" val="1203386178"/>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Baseline Factors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a:r>
                        <a:rPr lang="en-US" sz="1600" b="1" dirty="0">
                          <a:latin typeface="Calibri" panose="020F0502020204030204" pitchFamily="34" charset="0"/>
                          <a:cs typeface="Calibri" panose="020F0502020204030204" pitchFamily="34" charset="0"/>
                        </a:rPr>
                        <a:t>PPV,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NPV, %</a:t>
                      </a:r>
                      <a:endParaRPr lang="en-US" sz="1400" dirty="0"/>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a:r>
                        <a:rPr lang="en-US" sz="1400" b="1" i="0" dirty="0">
                          <a:latin typeface="Calibri" panose="020F0502020204030204" pitchFamily="34" charset="0"/>
                          <a:cs typeface="Calibri" panose="020F0502020204030204" pitchFamily="34" charset="0"/>
                        </a:rPr>
                        <a:t>Sensitivity,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a:r>
                        <a:rPr lang="en-US" sz="1400" b="1" i="0" dirty="0">
                          <a:latin typeface="Calibri" panose="020F0502020204030204" pitchFamily="34" charset="0"/>
                          <a:cs typeface="Calibri" panose="020F0502020204030204" pitchFamily="34" charset="0"/>
                        </a:rPr>
                        <a:t>Specificity,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0"/>
                  </a:ext>
                </a:extLst>
              </a:tr>
              <a:tr h="153524">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99.6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97.5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53524">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one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23" name="Content Placeholder 2">
            <a:extLst>
              <a:ext uri="{FF2B5EF4-FFF2-40B4-BE49-F238E27FC236}">
                <a16:creationId xmlns:a16="http://schemas.microsoft.com/office/drawing/2014/main" id="{1D377337-F6B2-1846-9C86-A70FDAB31519}"/>
              </a:ext>
            </a:extLst>
          </p:cNvPr>
          <p:cNvSpPr txBox="1">
            <a:spLocks/>
          </p:cNvSpPr>
          <p:nvPr/>
        </p:nvSpPr>
        <p:spPr bwMode="auto">
          <a:xfrm>
            <a:off x="6365392" y="3918375"/>
            <a:ext cx="5375994" cy="571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Sensitivity, specificity optimal with ≥ 2 baseline factors</a:t>
            </a:r>
          </a:p>
          <a:p>
            <a:endParaRPr lang="en-US" sz="2000" b="0" kern="0" dirty="0"/>
          </a:p>
        </p:txBody>
      </p:sp>
    </p:spTree>
    <p:extLst>
      <p:ext uri="{BB962C8B-B14F-4D97-AF65-F5344CB8AC3E}">
        <p14:creationId xmlns:p14="http://schemas.microsoft.com/office/powerpoint/2010/main" val="22051686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EE12D-1EAF-DA48-9318-1DE8D52F455D}"/>
              </a:ext>
            </a:extLst>
          </p:cNvPr>
          <p:cNvSpPr>
            <a:spLocks noGrp="1"/>
          </p:cNvSpPr>
          <p:nvPr>
            <p:ph type="title"/>
          </p:nvPr>
        </p:nvSpPr>
        <p:spPr/>
        <p:txBody>
          <a:bodyPr/>
          <a:lstStyle/>
          <a:p>
            <a:r>
              <a:rPr lang="en-US" dirty="0"/>
              <a:t>P011: Islatravir + DOR vs DOR/3TC/TDF </a:t>
            </a:r>
            <a:br>
              <a:rPr lang="en-US" dirty="0"/>
            </a:br>
            <a:r>
              <a:rPr lang="en-US" dirty="0"/>
              <a:t>in Treatment-Naive Adults</a:t>
            </a:r>
          </a:p>
        </p:txBody>
      </p:sp>
      <p:sp>
        <p:nvSpPr>
          <p:cNvPr id="3" name="Content Placeholder 2">
            <a:extLst>
              <a:ext uri="{FF2B5EF4-FFF2-40B4-BE49-F238E27FC236}">
                <a16:creationId xmlns:a16="http://schemas.microsoft.com/office/drawing/2014/main" id="{1C23E9F6-8F26-CB40-98C9-AAC96F37CF5B}"/>
              </a:ext>
            </a:extLst>
          </p:cNvPr>
          <p:cNvSpPr>
            <a:spLocks noGrp="1"/>
          </p:cNvSpPr>
          <p:nvPr>
            <p:ph idx="1"/>
          </p:nvPr>
        </p:nvSpPr>
        <p:spPr>
          <a:xfrm>
            <a:off x="604675" y="1513047"/>
            <a:ext cx="10877529" cy="852328"/>
          </a:xfrm>
        </p:spPr>
        <p:txBody>
          <a:bodyPr/>
          <a:lstStyle/>
          <a:p>
            <a:pPr>
              <a:lnSpc>
                <a:spcPct val="70000"/>
              </a:lnSpc>
            </a:pPr>
            <a:r>
              <a:rPr lang="en-US" sz="2200" dirty="0"/>
              <a:t>International, randomized, double-blind phase IIb trial</a:t>
            </a:r>
          </a:p>
          <a:p>
            <a:pPr lvl="1">
              <a:lnSpc>
                <a:spcPct val="70000"/>
              </a:lnSpc>
            </a:pPr>
            <a:r>
              <a:rPr lang="en-US" sz="2000" b="1" dirty="0">
                <a:solidFill>
                  <a:srgbClr val="015873"/>
                </a:solidFill>
              </a:rPr>
              <a:t>Islatravir: </a:t>
            </a:r>
            <a:r>
              <a:rPr lang="en-GB" sz="2000" dirty="0"/>
              <a:t>investigational nucleoside reverse transcriptase translocation inhibitor (NRTTI)</a:t>
            </a:r>
            <a:endParaRPr lang="en-GB" sz="2200" dirty="0"/>
          </a:p>
          <a:p>
            <a:pPr lvl="0">
              <a:lnSpc>
                <a:spcPct val="70000"/>
              </a:lnSpc>
            </a:pPr>
            <a:endParaRPr lang="en-GB" sz="2200" dirty="0"/>
          </a:p>
        </p:txBody>
      </p:sp>
      <p:grpSp>
        <p:nvGrpSpPr>
          <p:cNvPr id="5" name="Group 7">
            <a:extLst>
              <a:ext uri="{FF2B5EF4-FFF2-40B4-BE49-F238E27FC236}">
                <a16:creationId xmlns:a16="http://schemas.microsoft.com/office/drawing/2014/main" id="{B82110D8-60D8-9840-B334-363140EF9752}"/>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EAE46A6C-DEC1-6545-A32E-6B0E6B5BA0C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ACF3CF18-E76E-2D40-836F-F76C282E77EB}"/>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42" name="Rectangle 41">
            <a:extLst>
              <a:ext uri="{FF2B5EF4-FFF2-40B4-BE49-F238E27FC236}">
                <a16:creationId xmlns:a16="http://schemas.microsoft.com/office/drawing/2014/main" id="{26205414-9A4E-204F-9F3B-C92014153D07}"/>
              </a:ext>
            </a:extLst>
          </p:cNvPr>
          <p:cNvSpPr/>
          <p:nvPr/>
        </p:nvSpPr>
        <p:spPr>
          <a:xfrm>
            <a:off x="604675" y="3482238"/>
            <a:ext cx="2752848" cy="2308324"/>
          </a:xfrm>
          <a:prstGeom prst="rect">
            <a:avLst/>
          </a:prstGeom>
        </p:spPr>
        <p:txBody>
          <a:bodyPr wrap="square">
            <a:spAutoFit/>
          </a:bodyPr>
          <a:lstStyle/>
          <a:p>
            <a:pPr lvl="0" algn="ctr" eaLnBrk="1" hangingPunct="1">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ART-naive patients ≥ 18 yrs of age with HIV-1 RNA </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 1000 copies/mL, CD4</a:t>
            </a:r>
            <a:r>
              <a:rPr lang="en-GB" altLang="en-US" b="0" dirty="0">
                <a:solidFill>
                  <a:srgbClr val="000000"/>
                </a:solidFill>
                <a:latin typeface="Calibri" panose="020F0502020204030204" pitchFamily="34" charset="0"/>
                <a:ea typeface="MS PGothic" panose="020B0600070205080204" pitchFamily="34" charset="-128"/>
                <a:cs typeface="Calibri" panose="020F0502020204030204" pitchFamily="34" charset="0"/>
              </a:rPr>
              <a:t>+ cell count ≥ 200 cells/mm</a:t>
            </a:r>
            <a:r>
              <a:rPr lang="en-GB" altLang="en-US" b="0" baseline="30000" dirty="0">
                <a:solidFill>
                  <a:srgbClr val="000000"/>
                </a:solidFill>
                <a:latin typeface="Calibri" panose="020F0502020204030204" pitchFamily="34" charset="0"/>
                <a:ea typeface="MS PGothic" panose="020B0600070205080204" pitchFamily="34" charset="-128"/>
                <a:cs typeface="Calibri" panose="020F0502020204030204" pitchFamily="34" charset="0"/>
              </a:rPr>
              <a:t>3</a:t>
            </a:r>
            <a:r>
              <a:rPr lang="en-GB" altLang="en-US" b="0" dirty="0">
                <a:solidFill>
                  <a:srgbClr val="000000"/>
                </a:solidFill>
                <a:latin typeface="Calibri" panose="020F0502020204030204" pitchFamily="34" charset="0"/>
                <a:ea typeface="MS PGothic" panose="020B0600070205080204" pitchFamily="34" charset="-128"/>
                <a:cs typeface="Calibri" panose="020F0502020204030204" pitchFamily="34" charset="0"/>
              </a:rPr>
              <a:t>, </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no ARV drug resistance,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no active HCV or HBV coinfection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N = 121)</a:t>
            </a:r>
          </a:p>
        </p:txBody>
      </p:sp>
      <p:sp>
        <p:nvSpPr>
          <p:cNvPr id="59" name="Rectangle 6">
            <a:extLst>
              <a:ext uri="{FF2B5EF4-FFF2-40B4-BE49-F238E27FC236}">
                <a16:creationId xmlns:a16="http://schemas.microsoft.com/office/drawing/2014/main" id="{CE57E784-77E7-B34B-820A-495F51083150}"/>
              </a:ext>
            </a:extLst>
          </p:cNvPr>
          <p:cNvSpPr>
            <a:spLocks noChangeArrowheads="1"/>
          </p:cNvSpPr>
          <p:nvPr/>
        </p:nvSpPr>
        <p:spPr bwMode="auto">
          <a:xfrm>
            <a:off x="4133975" y="3022799"/>
            <a:ext cx="3011172" cy="685800"/>
          </a:xfrm>
          <a:prstGeom prst="rect">
            <a:avLst/>
          </a:prstGeom>
          <a:solidFill>
            <a:schemeClr val="accent2">
              <a:lumMod val="60000"/>
              <a:lumOff val="40000"/>
            </a:schemeClr>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ISL 0.25 mg + DOR + 3TC QD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(n = </a:t>
            </a:r>
            <a:r>
              <a:rPr lang="en-US" b="0" dirty="0">
                <a:solidFill>
                  <a:schemeClr val="bg1"/>
                </a:solidFill>
                <a:latin typeface="Calibri" panose="020F0502020204030204" pitchFamily="34" charset="0"/>
                <a:cs typeface="Calibri" panose="020F0502020204030204" pitchFamily="34" charset="0"/>
              </a:rPr>
              <a:t>29</a:t>
            </a:r>
            <a:r>
              <a:rPr kumimoji="0" 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a:t>
            </a:r>
          </a:p>
        </p:txBody>
      </p:sp>
      <p:sp>
        <p:nvSpPr>
          <p:cNvPr id="60" name="Rectangle 7">
            <a:extLst>
              <a:ext uri="{FF2B5EF4-FFF2-40B4-BE49-F238E27FC236}">
                <a16:creationId xmlns:a16="http://schemas.microsoft.com/office/drawing/2014/main" id="{1E8E1379-6E2E-5940-AF18-0BE9E94FD1B7}"/>
              </a:ext>
            </a:extLst>
          </p:cNvPr>
          <p:cNvSpPr>
            <a:spLocks noChangeArrowheads="1"/>
          </p:cNvSpPr>
          <p:nvPr/>
        </p:nvSpPr>
        <p:spPr bwMode="auto">
          <a:xfrm>
            <a:off x="4133975" y="3760311"/>
            <a:ext cx="3017520" cy="685800"/>
          </a:xfrm>
          <a:prstGeom prst="rect">
            <a:avLst/>
          </a:prstGeom>
          <a:solidFill>
            <a:schemeClr val="accent2"/>
          </a:solidFill>
          <a:ln w="9525">
            <a:noFill/>
            <a:miter lim="800000"/>
            <a:headEnd/>
            <a:tailEnd/>
          </a:ln>
          <a:effec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lvl="0" algn="ctr">
              <a:defRPr/>
            </a:pPr>
            <a:r>
              <a:rPr lang="en-US" sz="1800" dirty="0">
                <a:solidFill>
                  <a:srgbClr val="FFFFFF"/>
                </a:solidFill>
                <a:latin typeface="Calibri" panose="020F0502020204030204" pitchFamily="34" charset="0"/>
                <a:cs typeface="Calibri" panose="020F0502020204030204" pitchFamily="34" charset="0"/>
              </a:rPr>
              <a:t>ISL 0.75 mg + DOR + 3TC QD</a:t>
            </a:r>
          </a:p>
          <a:p>
            <a:pPr lvl="0" algn="ctr" eaLnBrk="1" hangingPunct="1">
              <a:defRPr/>
            </a:pPr>
            <a:r>
              <a:rPr lang="en-US" sz="1800" b="0" dirty="0">
                <a:solidFill>
                  <a:srgbClr val="FFFFFF"/>
                </a:solidFill>
                <a:latin typeface="Calibri" panose="020F0502020204030204" pitchFamily="34" charset="0"/>
                <a:cs typeface="Calibri" panose="020F0502020204030204" pitchFamily="34" charset="0"/>
              </a:rPr>
              <a:t>(n = 30)</a:t>
            </a:r>
            <a:endParaRPr kumimoji="0" lang="en-US" sz="1800" b="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61" name="Line 53">
            <a:extLst>
              <a:ext uri="{FF2B5EF4-FFF2-40B4-BE49-F238E27FC236}">
                <a16:creationId xmlns:a16="http://schemas.microsoft.com/office/drawing/2014/main" id="{98E80467-E771-8448-99EF-D96C0DE7768F}"/>
              </a:ext>
            </a:extLst>
          </p:cNvPr>
          <p:cNvSpPr>
            <a:spLocks noChangeShapeType="1"/>
          </p:cNvSpPr>
          <p:nvPr/>
        </p:nvSpPr>
        <p:spPr bwMode="auto">
          <a:xfrm>
            <a:off x="3472125" y="5208730"/>
            <a:ext cx="466725" cy="350838"/>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2" name="Line 54">
            <a:extLst>
              <a:ext uri="{FF2B5EF4-FFF2-40B4-BE49-F238E27FC236}">
                <a16:creationId xmlns:a16="http://schemas.microsoft.com/office/drawing/2014/main" id="{E97A8890-8D4A-3640-9222-B932C82EB01E}"/>
              </a:ext>
            </a:extLst>
          </p:cNvPr>
          <p:cNvSpPr>
            <a:spLocks noChangeShapeType="1"/>
          </p:cNvSpPr>
          <p:nvPr/>
        </p:nvSpPr>
        <p:spPr bwMode="auto">
          <a:xfrm flipV="1">
            <a:off x="3472125" y="3429392"/>
            <a:ext cx="466725" cy="347663"/>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3" name="Rectangle 7">
            <a:extLst>
              <a:ext uri="{FF2B5EF4-FFF2-40B4-BE49-F238E27FC236}">
                <a16:creationId xmlns:a16="http://schemas.microsoft.com/office/drawing/2014/main" id="{91606ADF-8B39-F14F-A6C5-39E6045A5596}"/>
              </a:ext>
            </a:extLst>
          </p:cNvPr>
          <p:cNvSpPr>
            <a:spLocks noChangeArrowheads="1"/>
          </p:cNvSpPr>
          <p:nvPr/>
        </p:nvSpPr>
        <p:spPr bwMode="auto">
          <a:xfrm>
            <a:off x="4133975" y="4497823"/>
            <a:ext cx="3017520" cy="685800"/>
          </a:xfrm>
          <a:prstGeom prst="rect">
            <a:avLst/>
          </a:prstGeom>
          <a:solidFill>
            <a:schemeClr val="accent1"/>
          </a:solidFill>
          <a:ln w="9525">
            <a:noFill/>
            <a:miter lim="800000"/>
            <a:headEnd/>
            <a:tailEnd/>
          </a:ln>
          <a:effec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lvl="0" algn="ctr">
              <a:defRPr/>
            </a:pPr>
            <a:r>
              <a:rPr lang="en-US" sz="1800" dirty="0">
                <a:solidFill>
                  <a:srgbClr val="FFFFFF"/>
                </a:solidFill>
                <a:latin typeface="Calibri" panose="020F0502020204030204" pitchFamily="34" charset="0"/>
                <a:cs typeface="Calibri" panose="020F0502020204030204" pitchFamily="34" charset="0"/>
              </a:rPr>
              <a:t>ISL 2.25 mg + DOR + 3TC QD</a:t>
            </a:r>
          </a:p>
          <a:p>
            <a:pPr lvl="0" algn="ctr" eaLnBrk="1" hangingPunct="1">
              <a:defRPr/>
            </a:pPr>
            <a:r>
              <a:rPr lang="en-US" sz="1800" b="0" dirty="0">
                <a:solidFill>
                  <a:srgbClr val="FFFFFF"/>
                </a:solidFill>
                <a:latin typeface="Calibri" panose="020F0502020204030204" pitchFamily="34" charset="0"/>
                <a:cs typeface="Calibri" panose="020F0502020204030204" pitchFamily="34" charset="0"/>
              </a:rPr>
              <a:t>(n = 31)</a:t>
            </a:r>
          </a:p>
        </p:txBody>
      </p:sp>
      <p:sp>
        <p:nvSpPr>
          <p:cNvPr id="64" name="Line 54">
            <a:extLst>
              <a:ext uri="{FF2B5EF4-FFF2-40B4-BE49-F238E27FC236}">
                <a16:creationId xmlns:a16="http://schemas.microsoft.com/office/drawing/2014/main" id="{5B5D629D-2A7B-4643-8E9D-93D2F9D4D2DB}"/>
              </a:ext>
            </a:extLst>
          </p:cNvPr>
          <p:cNvSpPr>
            <a:spLocks noChangeShapeType="1"/>
          </p:cNvSpPr>
          <p:nvPr/>
        </p:nvSpPr>
        <p:spPr bwMode="auto">
          <a:xfrm flipV="1">
            <a:off x="3511696" y="4177462"/>
            <a:ext cx="492640" cy="119834"/>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0" name="TextBox 69">
            <a:extLst>
              <a:ext uri="{FF2B5EF4-FFF2-40B4-BE49-F238E27FC236}">
                <a16:creationId xmlns:a16="http://schemas.microsoft.com/office/drawing/2014/main" id="{EC9638FF-FC06-0748-9365-178D55E65BAB}"/>
              </a:ext>
            </a:extLst>
          </p:cNvPr>
          <p:cNvSpPr txBox="1"/>
          <p:nvPr/>
        </p:nvSpPr>
        <p:spPr bwMode="auto">
          <a:xfrm>
            <a:off x="6272334" y="2423962"/>
            <a:ext cx="170292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24*</a:t>
            </a:r>
          </a:p>
        </p:txBody>
      </p:sp>
      <p:sp>
        <p:nvSpPr>
          <p:cNvPr id="71" name="Line 54">
            <a:extLst>
              <a:ext uri="{FF2B5EF4-FFF2-40B4-BE49-F238E27FC236}">
                <a16:creationId xmlns:a16="http://schemas.microsoft.com/office/drawing/2014/main" id="{FA4972E5-80BC-0946-B118-B5C8E5EB3781}"/>
              </a:ext>
            </a:extLst>
          </p:cNvPr>
          <p:cNvSpPr>
            <a:spLocks noChangeShapeType="1"/>
          </p:cNvSpPr>
          <p:nvPr/>
        </p:nvSpPr>
        <p:spPr bwMode="auto">
          <a:xfrm>
            <a:off x="7140506" y="2753010"/>
            <a:ext cx="0" cy="21600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2" name="TextBox 71">
            <a:extLst>
              <a:ext uri="{FF2B5EF4-FFF2-40B4-BE49-F238E27FC236}">
                <a16:creationId xmlns:a16="http://schemas.microsoft.com/office/drawing/2014/main" id="{686ED6AC-2863-1D4D-B124-0D6B4123F2CA}"/>
              </a:ext>
            </a:extLst>
          </p:cNvPr>
          <p:cNvSpPr txBox="1"/>
          <p:nvPr/>
        </p:nvSpPr>
        <p:spPr bwMode="auto">
          <a:xfrm>
            <a:off x="9927973" y="2177740"/>
            <a:ext cx="1883028"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Current Analysis</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a:t>
            </a:r>
            <a:r>
              <a:rPr lang="en-US" sz="1600" i="1" dirty="0">
                <a:solidFill>
                  <a:srgbClr val="000000"/>
                </a:solidFill>
                <a:latin typeface="Calibri" panose="020F0502020204030204" pitchFamily="34" charset="0"/>
              </a:rPr>
              <a:t>96</a:t>
            </a:r>
            <a:endPar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3" name="Line 54">
            <a:extLst>
              <a:ext uri="{FF2B5EF4-FFF2-40B4-BE49-F238E27FC236}">
                <a16:creationId xmlns:a16="http://schemas.microsoft.com/office/drawing/2014/main" id="{9E388261-7B32-4C47-A17F-960FF1FB7182}"/>
              </a:ext>
            </a:extLst>
          </p:cNvPr>
          <p:cNvSpPr>
            <a:spLocks noChangeShapeType="1"/>
          </p:cNvSpPr>
          <p:nvPr/>
        </p:nvSpPr>
        <p:spPr bwMode="auto">
          <a:xfrm>
            <a:off x="10869487" y="2753010"/>
            <a:ext cx="0" cy="21600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 name="Text Box 15">
            <a:extLst>
              <a:ext uri="{FF2B5EF4-FFF2-40B4-BE49-F238E27FC236}">
                <a16:creationId xmlns:a16="http://schemas.microsoft.com/office/drawing/2014/main" id="{73EBAF29-B7B9-4E4E-A850-695602A2D29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Molina. HIV Glasgow 2020. Abstr O415. NCT03272347. </a:t>
            </a:r>
            <a:endParaRPr lang="en-US" altLang="en-US" sz="1200" b="0" dirty="0">
              <a:solidFill>
                <a:schemeClr val="bg2"/>
              </a:solidFill>
              <a:latin typeface="Calibri" panose="020F0502020204030204" pitchFamily="34" charset="0"/>
            </a:endParaRPr>
          </a:p>
        </p:txBody>
      </p:sp>
      <p:sp>
        <p:nvSpPr>
          <p:cNvPr id="24" name="Line 54">
            <a:extLst>
              <a:ext uri="{FF2B5EF4-FFF2-40B4-BE49-F238E27FC236}">
                <a16:creationId xmlns:a16="http://schemas.microsoft.com/office/drawing/2014/main" id="{A0D3A5DF-F0F4-42AC-B657-DA648EC60135}"/>
              </a:ext>
            </a:extLst>
          </p:cNvPr>
          <p:cNvSpPr>
            <a:spLocks noChangeShapeType="1"/>
          </p:cNvSpPr>
          <p:nvPr/>
        </p:nvSpPr>
        <p:spPr bwMode="auto">
          <a:xfrm>
            <a:off x="3592428" y="3124321"/>
            <a:ext cx="0" cy="350976"/>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 name="TextBox 26">
            <a:extLst>
              <a:ext uri="{FF2B5EF4-FFF2-40B4-BE49-F238E27FC236}">
                <a16:creationId xmlns:a16="http://schemas.microsoft.com/office/drawing/2014/main" id="{9DCFDEFA-7EDF-49E2-BDBE-3A0D9FBDCE07}"/>
              </a:ext>
            </a:extLst>
          </p:cNvPr>
          <p:cNvSpPr txBox="1"/>
          <p:nvPr/>
        </p:nvSpPr>
        <p:spPr>
          <a:xfrm>
            <a:off x="4133976" y="5945092"/>
            <a:ext cx="7315200" cy="338554"/>
          </a:xfrm>
          <a:prstGeom prst="rect">
            <a:avLst/>
          </a:prstGeom>
          <a:noFill/>
          <a:ln>
            <a:noFill/>
          </a:ln>
        </p:spPr>
        <p:txBody>
          <a:bodyPr wrap="square" rtlCol="0">
            <a:spAutoFit/>
          </a:bodyPr>
          <a:lstStyle/>
          <a:p>
            <a:pPr>
              <a:defRPr/>
            </a:pPr>
            <a:r>
              <a:rPr lang="en-US" sz="1600" b="0" dirty="0">
                <a:solidFill>
                  <a:schemeClr val="bg1"/>
                </a:solidFill>
                <a:latin typeface="Calibri" panose="020F0502020204030204" pitchFamily="34" charset="0"/>
                <a:cs typeface="Calibri" panose="020F0502020204030204" pitchFamily="34" charset="0"/>
              </a:rPr>
              <a:t>*ISL recipients discontinued 3TC after 24 wks if HIV-1 RNA &lt; 50 copies/mL.</a:t>
            </a:r>
            <a:endParaRPr lang="en-US" sz="1600" b="0" baseline="30000" dirty="0">
              <a:solidFill>
                <a:schemeClr val="bg1"/>
              </a:solidFill>
              <a:latin typeface="Calibri" panose="020F0502020204030204" pitchFamily="34" charset="0"/>
              <a:cs typeface="Calibri" panose="020F0502020204030204" pitchFamily="34" charset="0"/>
            </a:endParaRPr>
          </a:p>
        </p:txBody>
      </p:sp>
      <p:sp>
        <p:nvSpPr>
          <p:cNvPr id="28" name="Rectangle 7">
            <a:extLst>
              <a:ext uri="{FF2B5EF4-FFF2-40B4-BE49-F238E27FC236}">
                <a16:creationId xmlns:a16="http://schemas.microsoft.com/office/drawing/2014/main" id="{20165788-991E-9F46-9541-26BF94114528}"/>
              </a:ext>
            </a:extLst>
          </p:cNvPr>
          <p:cNvSpPr>
            <a:spLocks noChangeArrowheads="1"/>
          </p:cNvSpPr>
          <p:nvPr/>
        </p:nvSpPr>
        <p:spPr bwMode="auto">
          <a:xfrm>
            <a:off x="4133975" y="5235336"/>
            <a:ext cx="3017520" cy="685800"/>
          </a:xfrm>
          <a:prstGeom prst="rect">
            <a:avLst/>
          </a:prstGeom>
          <a:solidFill>
            <a:schemeClr val="accent3"/>
          </a:solidFill>
          <a:ln w="9525">
            <a:noFill/>
            <a:miter lim="800000"/>
            <a:headEnd/>
            <a:tailEnd/>
          </a:ln>
          <a:effec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DOR/3TC/TDF</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(n = 31)</a:t>
            </a:r>
          </a:p>
        </p:txBody>
      </p:sp>
      <p:sp>
        <p:nvSpPr>
          <p:cNvPr id="37" name="Line 54">
            <a:extLst>
              <a:ext uri="{FF2B5EF4-FFF2-40B4-BE49-F238E27FC236}">
                <a16:creationId xmlns:a16="http://schemas.microsoft.com/office/drawing/2014/main" id="{8781E81A-E8B5-134B-A24A-A9B96B3BF6C1}"/>
              </a:ext>
            </a:extLst>
          </p:cNvPr>
          <p:cNvSpPr>
            <a:spLocks noChangeShapeType="1"/>
          </p:cNvSpPr>
          <p:nvPr/>
        </p:nvSpPr>
        <p:spPr bwMode="auto">
          <a:xfrm>
            <a:off x="3504138" y="4697703"/>
            <a:ext cx="466725" cy="110619"/>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 name="Rectangle 6">
            <a:extLst>
              <a:ext uri="{FF2B5EF4-FFF2-40B4-BE49-F238E27FC236}">
                <a16:creationId xmlns:a16="http://schemas.microsoft.com/office/drawing/2014/main" id="{C3D1CC96-85B1-C042-82EA-A83710D5192A}"/>
              </a:ext>
            </a:extLst>
          </p:cNvPr>
          <p:cNvSpPr>
            <a:spLocks noChangeArrowheads="1"/>
          </p:cNvSpPr>
          <p:nvPr/>
        </p:nvSpPr>
        <p:spPr bwMode="auto">
          <a:xfrm>
            <a:off x="7215799" y="3022799"/>
            <a:ext cx="3657600" cy="685800"/>
          </a:xfrm>
          <a:prstGeom prst="rect">
            <a:avLst/>
          </a:prstGeom>
          <a:solidFill>
            <a:schemeClr val="accent2">
              <a:lumMod val="60000"/>
              <a:lumOff val="40000"/>
            </a:schemeClr>
          </a:solidFill>
          <a:ln w="9525">
            <a:noFill/>
            <a:miter lim="800000"/>
            <a:headEnd/>
            <a:tailEnd/>
          </a:ln>
        </p:spPr>
        <p:txBody>
          <a:bodyPr wrap="none" anchor="ctr"/>
          <a:lstStyle/>
          <a:p>
            <a:pPr lvl="0" algn="ctr">
              <a:defRPr/>
            </a:pPr>
            <a:r>
              <a:rPr kumimoji="0" lang="en-US"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ISL 0.25 mg </a:t>
            </a:r>
            <a:r>
              <a:rPr lang="en-US" dirty="0">
                <a:solidFill>
                  <a:schemeClr val="bg1"/>
                </a:solidFill>
                <a:latin typeface="Calibri" panose="020F0502020204030204" pitchFamily="34" charset="0"/>
                <a:cs typeface="Calibri" panose="020F0502020204030204" pitchFamily="34" charset="0"/>
              </a:rPr>
              <a:t>+ DOR QD</a:t>
            </a:r>
          </a:p>
        </p:txBody>
      </p:sp>
      <p:sp>
        <p:nvSpPr>
          <p:cNvPr id="44" name="Rectangle 7">
            <a:extLst>
              <a:ext uri="{FF2B5EF4-FFF2-40B4-BE49-F238E27FC236}">
                <a16:creationId xmlns:a16="http://schemas.microsoft.com/office/drawing/2014/main" id="{8FB303F4-F1AD-B54E-BF42-BBD71452D35C}"/>
              </a:ext>
            </a:extLst>
          </p:cNvPr>
          <p:cNvSpPr>
            <a:spLocks noChangeArrowheads="1"/>
          </p:cNvSpPr>
          <p:nvPr/>
        </p:nvSpPr>
        <p:spPr bwMode="auto">
          <a:xfrm>
            <a:off x="7215799" y="3760311"/>
            <a:ext cx="3657600" cy="685800"/>
          </a:xfrm>
          <a:prstGeom prst="rect">
            <a:avLst/>
          </a:prstGeom>
          <a:solidFill>
            <a:schemeClr val="accent2"/>
          </a:solidFill>
          <a:ln w="9525">
            <a:noFill/>
            <a:miter lim="800000"/>
            <a:headEnd/>
            <a:tailEnd/>
          </a:ln>
          <a:effec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lvl="0" algn="ctr">
              <a:defRPr/>
            </a:pPr>
            <a:r>
              <a:rPr lang="en-US" sz="1800" dirty="0">
                <a:solidFill>
                  <a:srgbClr val="FFFFFF"/>
                </a:solidFill>
                <a:latin typeface="Calibri" panose="020F0502020204030204" pitchFamily="34" charset="0"/>
                <a:cs typeface="Calibri" panose="020F0502020204030204" pitchFamily="34" charset="0"/>
              </a:rPr>
              <a:t>ISL 0.75 mg + DOR QD</a:t>
            </a:r>
          </a:p>
        </p:txBody>
      </p:sp>
      <p:sp>
        <p:nvSpPr>
          <p:cNvPr id="45" name="Rectangle 7">
            <a:extLst>
              <a:ext uri="{FF2B5EF4-FFF2-40B4-BE49-F238E27FC236}">
                <a16:creationId xmlns:a16="http://schemas.microsoft.com/office/drawing/2014/main" id="{25D40896-0D8B-5441-8F93-A4715920DCB0}"/>
              </a:ext>
            </a:extLst>
          </p:cNvPr>
          <p:cNvSpPr>
            <a:spLocks noChangeArrowheads="1"/>
          </p:cNvSpPr>
          <p:nvPr/>
        </p:nvSpPr>
        <p:spPr bwMode="auto">
          <a:xfrm>
            <a:off x="7215799" y="4497823"/>
            <a:ext cx="3657600" cy="685800"/>
          </a:xfrm>
          <a:prstGeom prst="rect">
            <a:avLst/>
          </a:prstGeom>
          <a:solidFill>
            <a:schemeClr val="accent1"/>
          </a:solidFill>
          <a:ln w="9525">
            <a:noFill/>
            <a:miter lim="800000"/>
            <a:headEnd/>
            <a:tailEnd/>
          </a:ln>
          <a:effec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lvl="0" algn="ctr">
              <a:defRPr/>
            </a:pPr>
            <a:r>
              <a:rPr lang="en-US" sz="1800" dirty="0">
                <a:solidFill>
                  <a:srgbClr val="FFFFFF"/>
                </a:solidFill>
                <a:latin typeface="Calibri" panose="020F0502020204030204" pitchFamily="34" charset="0"/>
                <a:cs typeface="Calibri" panose="020F0502020204030204" pitchFamily="34" charset="0"/>
              </a:rPr>
              <a:t>ISL 2.25 mg + DOR QD</a:t>
            </a:r>
          </a:p>
        </p:txBody>
      </p:sp>
      <p:sp>
        <p:nvSpPr>
          <p:cNvPr id="46" name="Rectangle 7">
            <a:extLst>
              <a:ext uri="{FF2B5EF4-FFF2-40B4-BE49-F238E27FC236}">
                <a16:creationId xmlns:a16="http://schemas.microsoft.com/office/drawing/2014/main" id="{33581910-FB26-9C4C-AE33-2F61644DEDAB}"/>
              </a:ext>
            </a:extLst>
          </p:cNvPr>
          <p:cNvSpPr>
            <a:spLocks noChangeArrowheads="1"/>
          </p:cNvSpPr>
          <p:nvPr/>
        </p:nvSpPr>
        <p:spPr bwMode="auto">
          <a:xfrm>
            <a:off x="7215799" y="5235336"/>
            <a:ext cx="3657600" cy="685800"/>
          </a:xfrm>
          <a:prstGeom prst="rect">
            <a:avLst/>
          </a:prstGeom>
          <a:solidFill>
            <a:schemeClr val="accent3"/>
          </a:solidFill>
          <a:ln w="9525">
            <a:noFill/>
            <a:miter lim="800000"/>
            <a:headEnd/>
            <a:tailEnd/>
          </a:ln>
          <a:effec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DOR/3TC/TDF</a:t>
            </a:r>
          </a:p>
        </p:txBody>
      </p:sp>
      <p:sp>
        <p:nvSpPr>
          <p:cNvPr id="4" name="TextBox 3">
            <a:extLst>
              <a:ext uri="{FF2B5EF4-FFF2-40B4-BE49-F238E27FC236}">
                <a16:creationId xmlns:a16="http://schemas.microsoft.com/office/drawing/2014/main" id="{B3747541-6985-5146-8B32-A26A587D447B}"/>
              </a:ext>
            </a:extLst>
          </p:cNvPr>
          <p:cNvSpPr txBox="1"/>
          <p:nvPr/>
        </p:nvSpPr>
        <p:spPr bwMode="auto">
          <a:xfrm>
            <a:off x="1735911" y="2444442"/>
            <a:ext cx="2320244"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600" b="0" i="1" dirty="0">
                <a:solidFill>
                  <a:schemeClr val="bg1"/>
                </a:solidFill>
                <a:latin typeface="Calibri" panose="020F0502020204030204" pitchFamily="34" charset="0"/>
              </a:rPr>
              <a:t>Stratified by HIV-1 RNA</a:t>
            </a:r>
          </a:p>
          <a:p>
            <a:pPr algn="r">
              <a:lnSpc>
                <a:spcPct val="100000"/>
              </a:lnSpc>
              <a:spcBef>
                <a:spcPts val="0"/>
              </a:spcBef>
              <a:spcAft>
                <a:spcPct val="0"/>
              </a:spcAft>
              <a:buClrTx/>
              <a:buFontTx/>
              <a:buNone/>
            </a:pPr>
            <a:r>
              <a:rPr lang="en-US" sz="1600" b="0" i="1" dirty="0">
                <a:solidFill>
                  <a:schemeClr val="bg1"/>
                </a:solidFill>
                <a:latin typeface="Calibri" panose="020F0502020204030204" pitchFamily="34" charset="0"/>
              </a:rPr>
              <a:t>≤ vs &gt; 100,000 c/mL</a:t>
            </a:r>
          </a:p>
        </p:txBody>
      </p:sp>
      <p:sp>
        <p:nvSpPr>
          <p:cNvPr id="11" name="Rectangle 10"/>
          <p:cNvSpPr/>
          <p:nvPr/>
        </p:nvSpPr>
        <p:spPr>
          <a:xfrm>
            <a:off x="4735063" y="2656959"/>
            <a:ext cx="1808996" cy="338554"/>
          </a:xfrm>
          <a:prstGeom prst="rect">
            <a:avLst/>
          </a:prstGeom>
        </p:spPr>
        <p:txBody>
          <a:bodyPr wrap="none">
            <a:spAutoFit/>
          </a:bodyPr>
          <a:lstStyle/>
          <a:p>
            <a:pPr lvl="0" algn="ctr">
              <a:defRPr/>
            </a:pPr>
            <a:r>
              <a:rPr lang="en-US" sz="1600" b="0" i="1" dirty="0">
                <a:solidFill>
                  <a:srgbClr val="000000"/>
                </a:solidFill>
                <a:latin typeface="Calibri" panose="020F0502020204030204" pitchFamily="34" charset="0"/>
                <a:cs typeface="Calibri" panose="020F0502020204030204" pitchFamily="34" charset="0"/>
              </a:rPr>
              <a:t>Placebo-Controlled</a:t>
            </a:r>
          </a:p>
        </p:txBody>
      </p:sp>
    </p:spTree>
    <p:extLst>
      <p:ext uri="{BB962C8B-B14F-4D97-AF65-F5344CB8AC3E}">
        <p14:creationId xmlns:p14="http://schemas.microsoft.com/office/powerpoint/2010/main" val="11487519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D7E47-B18A-4B1B-95DA-FFB366826B09}"/>
              </a:ext>
            </a:extLst>
          </p:cNvPr>
          <p:cNvSpPr>
            <a:spLocks noGrp="1"/>
          </p:cNvSpPr>
          <p:nvPr>
            <p:ph type="title"/>
          </p:nvPr>
        </p:nvSpPr>
        <p:spPr/>
        <p:txBody>
          <a:bodyPr/>
          <a:lstStyle/>
          <a:p>
            <a:r>
              <a:rPr lang="en-US" dirty="0"/>
              <a:t>P011: Virologic Outcomes at Wk 96 by FDA Snapshot</a:t>
            </a:r>
          </a:p>
        </p:txBody>
      </p:sp>
      <p:grpSp>
        <p:nvGrpSpPr>
          <p:cNvPr id="75" name="Group 7">
            <a:extLst>
              <a:ext uri="{FF2B5EF4-FFF2-40B4-BE49-F238E27FC236}">
                <a16:creationId xmlns:a16="http://schemas.microsoft.com/office/drawing/2014/main" id="{B82110D8-60D8-9840-B334-363140EF9752}"/>
              </a:ext>
            </a:extLst>
          </p:cNvPr>
          <p:cNvGrpSpPr>
            <a:grpSpLocks/>
          </p:cNvGrpSpPr>
          <p:nvPr/>
        </p:nvGrpSpPr>
        <p:grpSpPr bwMode="auto">
          <a:xfrm>
            <a:off x="9389569" y="6216652"/>
            <a:ext cx="2488502" cy="447822"/>
            <a:chOff x="9527309" y="3551529"/>
            <a:chExt cx="2488502" cy="448324"/>
          </a:xfrm>
        </p:grpSpPr>
        <p:pic>
          <p:nvPicPr>
            <p:cNvPr id="76" name="Picture 9">
              <a:extLst>
                <a:ext uri="{FF2B5EF4-FFF2-40B4-BE49-F238E27FC236}">
                  <a16:creationId xmlns:a16="http://schemas.microsoft.com/office/drawing/2014/main" id="{EAE46A6C-DEC1-6545-A32E-6B0E6B5BA0C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77" name="Rectangle 8">
              <a:extLst>
                <a:ext uri="{FF2B5EF4-FFF2-40B4-BE49-F238E27FC236}">
                  <a16:creationId xmlns:a16="http://schemas.microsoft.com/office/drawing/2014/main" id="{ACF3CF18-E76E-2D40-836F-F76C282E77EB}"/>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78" name="Text Box 15">
            <a:extLst>
              <a:ext uri="{FF2B5EF4-FFF2-40B4-BE49-F238E27FC236}">
                <a16:creationId xmlns:a16="http://schemas.microsoft.com/office/drawing/2014/main" id="{73EBAF29-B7B9-4E4E-A850-695602A2D29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Molina. HIV Glasgow 2020. Abstr O415. </a:t>
            </a:r>
            <a:endParaRPr lang="en-US" altLang="en-US" sz="1200" b="0" dirty="0">
              <a:solidFill>
                <a:schemeClr val="bg2"/>
              </a:solidFill>
              <a:latin typeface="Calibri" panose="020F0502020204030204" pitchFamily="34" charset="0"/>
            </a:endParaRPr>
          </a:p>
        </p:txBody>
      </p:sp>
      <p:sp>
        <p:nvSpPr>
          <p:cNvPr id="86" name="Rectangle 85">
            <a:extLst>
              <a:ext uri="{FF2B5EF4-FFF2-40B4-BE49-F238E27FC236}">
                <a16:creationId xmlns:a16="http://schemas.microsoft.com/office/drawing/2014/main" id="{8621EE00-8154-444E-AEF6-243123CFC3AA}"/>
              </a:ext>
            </a:extLst>
          </p:cNvPr>
          <p:cNvSpPr/>
          <p:nvPr/>
        </p:nvSpPr>
        <p:spPr>
          <a:xfrm>
            <a:off x="620064" y="5843613"/>
            <a:ext cx="10172441" cy="338554"/>
          </a:xfrm>
          <a:prstGeom prst="rect">
            <a:avLst/>
          </a:prstGeom>
        </p:spPr>
        <p:txBody>
          <a:bodyPr wrap="square">
            <a:spAutoFit/>
          </a:bodyPr>
          <a:lstStyle/>
          <a:p>
            <a:pPr fontAlgn="b"/>
            <a:r>
              <a:rPr lang="en-US" sz="1600" b="0" dirty="0">
                <a:solidFill>
                  <a:srgbClr val="000000"/>
                </a:solidFill>
                <a:latin typeface="Calibri" panose="020F0502020204030204" pitchFamily="34" charset="0"/>
                <a:cs typeface="Calibri" panose="020F0502020204030204" pitchFamily="34" charset="0"/>
              </a:rPr>
              <a:t>*Participants initially received ISL + DOR + 3TC and switched to ISL + DOR for the Wk 24-96 period of the study.</a:t>
            </a:r>
          </a:p>
        </p:txBody>
      </p:sp>
      <p:sp>
        <p:nvSpPr>
          <p:cNvPr id="91" name="Rectangle 90">
            <a:extLst>
              <a:ext uri="{FF2B5EF4-FFF2-40B4-BE49-F238E27FC236}">
                <a16:creationId xmlns:a16="http://schemas.microsoft.com/office/drawing/2014/main" id="{8621EE00-8154-444E-AEF6-243123CFC3AA}"/>
              </a:ext>
            </a:extLst>
          </p:cNvPr>
          <p:cNvSpPr/>
          <p:nvPr/>
        </p:nvSpPr>
        <p:spPr>
          <a:xfrm>
            <a:off x="1626871" y="5185275"/>
            <a:ext cx="2778125" cy="369332"/>
          </a:xfrm>
          <a:prstGeom prst="rect">
            <a:avLst/>
          </a:prstGeom>
        </p:spPr>
        <p:txBody>
          <a:bodyPr wrap="square">
            <a:spAutoFit/>
          </a:bodyPr>
          <a:lstStyle/>
          <a:p>
            <a:pPr algn="ctr" fontAlgn="b"/>
            <a:r>
              <a:rPr lang="en-US" dirty="0">
                <a:solidFill>
                  <a:srgbClr val="000000"/>
                </a:solidFill>
                <a:latin typeface="Calibri" panose="020F0502020204030204" pitchFamily="34" charset="0"/>
                <a:cs typeface="Calibri" panose="020F0502020204030204" pitchFamily="34" charset="0"/>
              </a:rPr>
              <a:t>HIV-1 RNA &lt; 50 copies/mL</a:t>
            </a:r>
          </a:p>
        </p:txBody>
      </p:sp>
      <p:sp>
        <p:nvSpPr>
          <p:cNvPr id="92" name="Rectangle 91">
            <a:extLst>
              <a:ext uri="{FF2B5EF4-FFF2-40B4-BE49-F238E27FC236}">
                <a16:creationId xmlns:a16="http://schemas.microsoft.com/office/drawing/2014/main" id="{8621EE00-8154-444E-AEF6-243123CFC3AA}"/>
              </a:ext>
            </a:extLst>
          </p:cNvPr>
          <p:cNvSpPr/>
          <p:nvPr/>
        </p:nvSpPr>
        <p:spPr>
          <a:xfrm>
            <a:off x="5105400" y="5185275"/>
            <a:ext cx="2778125" cy="369332"/>
          </a:xfrm>
          <a:prstGeom prst="rect">
            <a:avLst/>
          </a:prstGeom>
        </p:spPr>
        <p:txBody>
          <a:bodyPr wrap="square">
            <a:spAutoFit/>
          </a:bodyPr>
          <a:lstStyle/>
          <a:p>
            <a:pPr algn="ctr" fontAlgn="b"/>
            <a:r>
              <a:rPr lang="en-US" dirty="0">
                <a:solidFill>
                  <a:srgbClr val="000000"/>
                </a:solidFill>
                <a:latin typeface="Calibri" panose="020F0502020204030204" pitchFamily="34" charset="0"/>
                <a:cs typeface="Calibri" panose="020F0502020204030204" pitchFamily="34" charset="0"/>
              </a:rPr>
              <a:t>HIV-1 RNA ≥ 50 copies/mL</a:t>
            </a:r>
          </a:p>
        </p:txBody>
      </p:sp>
      <p:sp>
        <p:nvSpPr>
          <p:cNvPr id="93" name="Rectangle 92">
            <a:extLst>
              <a:ext uri="{FF2B5EF4-FFF2-40B4-BE49-F238E27FC236}">
                <a16:creationId xmlns:a16="http://schemas.microsoft.com/office/drawing/2014/main" id="{8621EE00-8154-444E-AEF6-243123CFC3AA}"/>
              </a:ext>
            </a:extLst>
          </p:cNvPr>
          <p:cNvSpPr/>
          <p:nvPr/>
        </p:nvSpPr>
        <p:spPr>
          <a:xfrm>
            <a:off x="8408805" y="5185275"/>
            <a:ext cx="2949575" cy="369332"/>
          </a:xfrm>
          <a:prstGeom prst="rect">
            <a:avLst/>
          </a:prstGeom>
        </p:spPr>
        <p:txBody>
          <a:bodyPr wrap="square">
            <a:spAutoFit/>
          </a:bodyPr>
          <a:lstStyle/>
          <a:p>
            <a:pPr algn="ctr" fontAlgn="b"/>
            <a:r>
              <a:rPr lang="en-US" dirty="0">
                <a:solidFill>
                  <a:srgbClr val="000000"/>
                </a:solidFill>
                <a:latin typeface="Calibri" panose="020F0502020204030204" pitchFamily="34" charset="0"/>
                <a:cs typeface="Calibri" panose="020F0502020204030204" pitchFamily="34" charset="0"/>
              </a:rPr>
              <a:t>No Virologic Data in Window</a:t>
            </a:r>
          </a:p>
        </p:txBody>
      </p:sp>
      <p:sp>
        <p:nvSpPr>
          <p:cNvPr id="94" name="Rectangle 93">
            <a:extLst>
              <a:ext uri="{FF2B5EF4-FFF2-40B4-BE49-F238E27FC236}">
                <a16:creationId xmlns:a16="http://schemas.microsoft.com/office/drawing/2014/main" id="{EE9A1C2D-353F-485A-A07F-583901238846}"/>
              </a:ext>
            </a:extLst>
          </p:cNvPr>
          <p:cNvSpPr/>
          <p:nvPr/>
        </p:nvSpPr>
        <p:spPr>
          <a:xfrm>
            <a:off x="7870877" y="1864889"/>
            <a:ext cx="146304" cy="146304"/>
          </a:xfrm>
          <a:prstGeom prst="rect">
            <a:avLst/>
          </a:prstGeom>
          <a:solidFill>
            <a:schemeClr val="accent2">
              <a:lumMod val="60000"/>
              <a:lumOff val="40000"/>
            </a:schemeClr>
          </a:solidFill>
          <a:ln w="6350" cap="flat" cmpd="sng" algn="ctr">
            <a:solidFill>
              <a:schemeClr val="bg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kern="600" spc="30" dirty="0">
              <a:latin typeface="Calibri" panose="020F0502020204030204" pitchFamily="34" charset="0"/>
              <a:cs typeface="Calibri" panose="020F0502020204030204" pitchFamily="34" charset="0"/>
            </a:endParaRPr>
          </a:p>
        </p:txBody>
      </p:sp>
      <p:sp>
        <p:nvSpPr>
          <p:cNvPr id="95" name="Rectangle 94">
            <a:extLst>
              <a:ext uri="{FF2B5EF4-FFF2-40B4-BE49-F238E27FC236}">
                <a16:creationId xmlns:a16="http://schemas.microsoft.com/office/drawing/2014/main" id="{1BEA5456-2150-4D9E-A6CF-A5FAD0812414}"/>
              </a:ext>
            </a:extLst>
          </p:cNvPr>
          <p:cNvSpPr/>
          <p:nvPr/>
        </p:nvSpPr>
        <p:spPr>
          <a:xfrm>
            <a:off x="7870877" y="2137205"/>
            <a:ext cx="146304" cy="146304"/>
          </a:xfrm>
          <a:prstGeom prst="rect">
            <a:avLst/>
          </a:prstGeom>
          <a:solidFill>
            <a:schemeClr val="accent2"/>
          </a:solidFill>
          <a:ln w="6350" cap="flat" cmpd="sng" algn="ctr">
            <a:solidFill>
              <a:schemeClr val="bg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kern="600" spc="30" dirty="0">
              <a:latin typeface="Calibri" panose="020F0502020204030204" pitchFamily="34" charset="0"/>
              <a:cs typeface="Calibri" panose="020F0502020204030204" pitchFamily="34" charset="0"/>
            </a:endParaRPr>
          </a:p>
        </p:txBody>
      </p:sp>
      <p:sp>
        <p:nvSpPr>
          <p:cNvPr id="96" name="Rectangle 95">
            <a:extLst>
              <a:ext uri="{FF2B5EF4-FFF2-40B4-BE49-F238E27FC236}">
                <a16:creationId xmlns:a16="http://schemas.microsoft.com/office/drawing/2014/main" id="{FB534964-8ED8-4FE1-9693-E70569DD6A8B}"/>
              </a:ext>
            </a:extLst>
          </p:cNvPr>
          <p:cNvSpPr/>
          <p:nvPr/>
        </p:nvSpPr>
        <p:spPr>
          <a:xfrm>
            <a:off x="7870877" y="2409521"/>
            <a:ext cx="146304" cy="146304"/>
          </a:xfrm>
          <a:prstGeom prst="rect">
            <a:avLst/>
          </a:prstGeom>
          <a:solidFill>
            <a:schemeClr val="accent1"/>
          </a:solidFill>
          <a:ln w="6350" cap="flat" cmpd="sng" algn="ctr">
            <a:solidFill>
              <a:schemeClr val="bg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kern="600" spc="30" dirty="0">
              <a:latin typeface="Calibri" panose="020F0502020204030204" pitchFamily="34" charset="0"/>
              <a:cs typeface="Calibri" panose="020F0502020204030204" pitchFamily="34" charset="0"/>
            </a:endParaRPr>
          </a:p>
        </p:txBody>
      </p:sp>
      <p:sp>
        <p:nvSpPr>
          <p:cNvPr id="97" name="Rectangle 96">
            <a:extLst>
              <a:ext uri="{FF2B5EF4-FFF2-40B4-BE49-F238E27FC236}">
                <a16:creationId xmlns:a16="http://schemas.microsoft.com/office/drawing/2014/main" id="{2206344C-28F8-4205-B81D-902DA3EE2FA9}"/>
              </a:ext>
            </a:extLst>
          </p:cNvPr>
          <p:cNvSpPr/>
          <p:nvPr/>
        </p:nvSpPr>
        <p:spPr>
          <a:xfrm>
            <a:off x="7870877" y="2681838"/>
            <a:ext cx="146304" cy="146304"/>
          </a:xfrm>
          <a:prstGeom prst="rect">
            <a:avLst/>
          </a:prstGeom>
          <a:solidFill>
            <a:schemeClr val="bg2"/>
          </a:solidFill>
          <a:ln w="6350" cap="flat" cmpd="sng" algn="ctr">
            <a:solidFill>
              <a:schemeClr val="bg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kern="600" spc="30" dirty="0">
              <a:latin typeface="Calibri" panose="020F0502020204030204" pitchFamily="34" charset="0"/>
              <a:cs typeface="Calibri" panose="020F0502020204030204" pitchFamily="34" charset="0"/>
            </a:endParaRPr>
          </a:p>
        </p:txBody>
      </p:sp>
      <p:sp>
        <p:nvSpPr>
          <p:cNvPr id="98" name="TextBox 97">
            <a:extLst>
              <a:ext uri="{FF2B5EF4-FFF2-40B4-BE49-F238E27FC236}">
                <a16:creationId xmlns:a16="http://schemas.microsoft.com/office/drawing/2014/main" id="{9E4A04B6-AC8C-46AA-917E-879E7F3B9E15}"/>
              </a:ext>
            </a:extLst>
          </p:cNvPr>
          <p:cNvSpPr txBox="1"/>
          <p:nvPr/>
        </p:nvSpPr>
        <p:spPr bwMode="auto">
          <a:xfrm>
            <a:off x="8014001" y="1749580"/>
            <a:ext cx="3089864" cy="14773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b="0" kern="600" spc="30" dirty="0">
                <a:solidFill>
                  <a:schemeClr val="bg1"/>
                </a:solidFill>
                <a:latin typeface="Calibri" panose="020F0502020204030204" pitchFamily="34" charset="0"/>
                <a:cs typeface="Calibri" panose="020F0502020204030204" pitchFamily="34" charset="0"/>
              </a:rPr>
              <a:t>ISL 0.25 mg + DOR* (n = 29)</a:t>
            </a:r>
            <a:br>
              <a:rPr lang="en-US" b="0" kern="600" spc="30" dirty="0">
                <a:solidFill>
                  <a:schemeClr val="bg1"/>
                </a:solidFill>
                <a:latin typeface="Calibri" panose="020F0502020204030204" pitchFamily="34" charset="0"/>
                <a:cs typeface="Calibri" panose="020F0502020204030204" pitchFamily="34" charset="0"/>
              </a:rPr>
            </a:br>
            <a:r>
              <a:rPr lang="en-US" b="0" kern="600" spc="30" dirty="0">
                <a:solidFill>
                  <a:schemeClr val="bg1"/>
                </a:solidFill>
                <a:latin typeface="Calibri" panose="020F0502020204030204" pitchFamily="34" charset="0"/>
                <a:cs typeface="Calibri" panose="020F0502020204030204" pitchFamily="34" charset="0"/>
              </a:rPr>
              <a:t>ISL 0.75 mg + DOR* (n = 30)</a:t>
            </a:r>
            <a:br>
              <a:rPr lang="en-US" b="0" kern="600" spc="30" dirty="0">
                <a:solidFill>
                  <a:schemeClr val="bg1"/>
                </a:solidFill>
                <a:latin typeface="Calibri" panose="020F0502020204030204" pitchFamily="34" charset="0"/>
                <a:cs typeface="Calibri" panose="020F0502020204030204" pitchFamily="34" charset="0"/>
              </a:rPr>
            </a:br>
            <a:r>
              <a:rPr lang="en-US" b="0" kern="600" spc="30" dirty="0">
                <a:solidFill>
                  <a:schemeClr val="bg1"/>
                </a:solidFill>
                <a:latin typeface="Calibri" panose="020F0502020204030204" pitchFamily="34" charset="0"/>
                <a:cs typeface="Calibri" panose="020F0502020204030204" pitchFamily="34" charset="0"/>
              </a:rPr>
              <a:t>ISL 2.25 mg + DOR* (n = 31)</a:t>
            </a:r>
            <a:br>
              <a:rPr lang="en-US" b="0" kern="600" spc="30" dirty="0">
                <a:solidFill>
                  <a:schemeClr val="bg1"/>
                </a:solidFill>
                <a:latin typeface="Calibri" panose="020F0502020204030204" pitchFamily="34" charset="0"/>
                <a:cs typeface="Calibri" panose="020F0502020204030204" pitchFamily="34" charset="0"/>
              </a:rPr>
            </a:br>
            <a:r>
              <a:rPr lang="en-US" b="0" kern="600" spc="30" dirty="0">
                <a:solidFill>
                  <a:schemeClr val="bg1"/>
                </a:solidFill>
                <a:latin typeface="Calibri" panose="020F0502020204030204" pitchFamily="34" charset="0"/>
                <a:cs typeface="Calibri" panose="020F0502020204030204" pitchFamily="34" charset="0"/>
              </a:rPr>
              <a:t>ISL + DOR combined* (n = 90)</a:t>
            </a:r>
            <a:br>
              <a:rPr lang="en-US" b="0" kern="600" spc="30" dirty="0">
                <a:solidFill>
                  <a:schemeClr val="bg1"/>
                </a:solidFill>
                <a:latin typeface="Calibri" panose="020F0502020204030204" pitchFamily="34" charset="0"/>
                <a:cs typeface="Calibri" panose="020F0502020204030204" pitchFamily="34" charset="0"/>
              </a:rPr>
            </a:br>
            <a:r>
              <a:rPr lang="en-US" b="0" kern="600" spc="30" dirty="0">
                <a:solidFill>
                  <a:schemeClr val="bg1"/>
                </a:solidFill>
                <a:latin typeface="Calibri" panose="020F0502020204030204" pitchFamily="34" charset="0"/>
                <a:cs typeface="Calibri" panose="020F0502020204030204" pitchFamily="34" charset="0"/>
              </a:rPr>
              <a:t>DOR/3TC/TDF (n = 31)</a:t>
            </a:r>
          </a:p>
        </p:txBody>
      </p:sp>
      <p:sp>
        <p:nvSpPr>
          <p:cNvPr id="99" name="Rectangle 98">
            <a:extLst>
              <a:ext uri="{FF2B5EF4-FFF2-40B4-BE49-F238E27FC236}">
                <a16:creationId xmlns:a16="http://schemas.microsoft.com/office/drawing/2014/main" id="{2206344C-28F8-4205-B81D-902DA3EE2FA9}"/>
              </a:ext>
            </a:extLst>
          </p:cNvPr>
          <p:cNvSpPr/>
          <p:nvPr/>
        </p:nvSpPr>
        <p:spPr>
          <a:xfrm>
            <a:off x="7870877" y="2956630"/>
            <a:ext cx="146304" cy="146304"/>
          </a:xfrm>
          <a:prstGeom prst="rect">
            <a:avLst/>
          </a:prstGeom>
          <a:solidFill>
            <a:schemeClr val="accent3"/>
          </a:solidFill>
          <a:ln w="6350" cap="flat" cmpd="sng" algn="ctr">
            <a:solidFill>
              <a:schemeClr val="bg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kern="600" spc="30" dirty="0">
              <a:latin typeface="Calibri" panose="020F0502020204030204" pitchFamily="34" charset="0"/>
              <a:cs typeface="Calibri" panose="020F0502020204030204" pitchFamily="34" charset="0"/>
            </a:endParaRPr>
          </a:p>
        </p:txBody>
      </p:sp>
      <p:sp>
        <p:nvSpPr>
          <p:cNvPr id="21" name="Rectangle 20">
            <a:extLst>
              <a:ext uri="{FF2B5EF4-FFF2-40B4-BE49-F238E27FC236}">
                <a16:creationId xmlns:a16="http://schemas.microsoft.com/office/drawing/2014/main" id="{EA163851-E9B2-4F62-B4DE-92BD31846EF6}"/>
              </a:ext>
            </a:extLst>
          </p:cNvPr>
          <p:cNvSpPr/>
          <p:nvPr/>
        </p:nvSpPr>
        <p:spPr bwMode="auto">
          <a:xfrm>
            <a:off x="8311402" y="4973667"/>
            <a:ext cx="640080" cy="201168"/>
          </a:xfrm>
          <a:prstGeom prst="rect">
            <a:avLst/>
          </a:prstGeom>
          <a:solidFill>
            <a:srgbClr val="94C7D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 name="Rectangle 21">
            <a:extLst>
              <a:ext uri="{FF2B5EF4-FFF2-40B4-BE49-F238E27FC236}">
                <a16:creationId xmlns:a16="http://schemas.microsoft.com/office/drawing/2014/main" id="{C987D395-83FA-4BB8-983C-52A7B0940AA1}"/>
              </a:ext>
            </a:extLst>
          </p:cNvPr>
          <p:cNvSpPr/>
          <p:nvPr/>
        </p:nvSpPr>
        <p:spPr bwMode="auto">
          <a:xfrm>
            <a:off x="8954063" y="5077669"/>
            <a:ext cx="640080" cy="91440"/>
          </a:xfrm>
          <a:prstGeom prst="rect">
            <a:avLst/>
          </a:prstGeom>
          <a:solidFill>
            <a:srgbClr val="4DA1B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 name="Rectangle 22">
            <a:extLst>
              <a:ext uri="{FF2B5EF4-FFF2-40B4-BE49-F238E27FC236}">
                <a16:creationId xmlns:a16="http://schemas.microsoft.com/office/drawing/2014/main" id="{59D7BAC2-B6B8-41B3-9BFB-847A056ECB15}"/>
              </a:ext>
            </a:extLst>
          </p:cNvPr>
          <p:cNvSpPr/>
          <p:nvPr/>
        </p:nvSpPr>
        <p:spPr bwMode="auto">
          <a:xfrm>
            <a:off x="9558933" y="4702141"/>
            <a:ext cx="640080" cy="475488"/>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 name="Rectangle 23">
            <a:extLst>
              <a:ext uri="{FF2B5EF4-FFF2-40B4-BE49-F238E27FC236}">
                <a16:creationId xmlns:a16="http://schemas.microsoft.com/office/drawing/2014/main" id="{F8332398-41EA-4275-923D-BFA6B6CBD700}"/>
              </a:ext>
            </a:extLst>
          </p:cNvPr>
          <p:cNvSpPr/>
          <p:nvPr/>
        </p:nvSpPr>
        <p:spPr bwMode="auto">
          <a:xfrm>
            <a:off x="10193195" y="4919284"/>
            <a:ext cx="640080" cy="256032"/>
          </a:xfrm>
          <a:prstGeom prst="rect">
            <a:avLst/>
          </a:prstGeom>
          <a:solidFill>
            <a:srgbClr val="45556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 name="Rectangle 24">
            <a:extLst>
              <a:ext uri="{FF2B5EF4-FFF2-40B4-BE49-F238E27FC236}">
                <a16:creationId xmlns:a16="http://schemas.microsoft.com/office/drawing/2014/main" id="{245CBA27-7730-4CBC-B326-EC017EF576DA}"/>
              </a:ext>
            </a:extLst>
          </p:cNvPr>
          <p:cNvSpPr/>
          <p:nvPr/>
        </p:nvSpPr>
        <p:spPr bwMode="auto">
          <a:xfrm>
            <a:off x="10838105" y="4826399"/>
            <a:ext cx="640080" cy="34747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 name="Rectangle 25">
            <a:extLst>
              <a:ext uri="{FF2B5EF4-FFF2-40B4-BE49-F238E27FC236}">
                <a16:creationId xmlns:a16="http://schemas.microsoft.com/office/drawing/2014/main" id="{F0354C15-D354-4B0D-8B68-B6072B75C2E6}"/>
              </a:ext>
            </a:extLst>
          </p:cNvPr>
          <p:cNvSpPr/>
          <p:nvPr/>
        </p:nvSpPr>
        <p:spPr bwMode="auto">
          <a:xfrm>
            <a:off x="4884127" y="4976833"/>
            <a:ext cx="640080" cy="182880"/>
          </a:xfrm>
          <a:prstGeom prst="rect">
            <a:avLst/>
          </a:prstGeom>
          <a:solidFill>
            <a:srgbClr val="94C7D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 name="Rectangle 26">
            <a:extLst>
              <a:ext uri="{FF2B5EF4-FFF2-40B4-BE49-F238E27FC236}">
                <a16:creationId xmlns:a16="http://schemas.microsoft.com/office/drawing/2014/main" id="{F21F1A89-B52D-4E6E-87A1-81E98BB148A8}"/>
              </a:ext>
            </a:extLst>
          </p:cNvPr>
          <p:cNvSpPr/>
          <p:nvPr/>
        </p:nvSpPr>
        <p:spPr bwMode="auto">
          <a:xfrm>
            <a:off x="5525801" y="4983292"/>
            <a:ext cx="640080" cy="182880"/>
          </a:xfrm>
          <a:prstGeom prst="rect">
            <a:avLst/>
          </a:prstGeom>
          <a:solidFill>
            <a:srgbClr val="4DA1B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 name="Rectangle 27">
            <a:extLst>
              <a:ext uri="{FF2B5EF4-FFF2-40B4-BE49-F238E27FC236}">
                <a16:creationId xmlns:a16="http://schemas.microsoft.com/office/drawing/2014/main" id="{C2BCF658-7084-4FE8-99E0-C44CE03163CC}"/>
              </a:ext>
            </a:extLst>
          </p:cNvPr>
          <p:cNvSpPr/>
          <p:nvPr/>
        </p:nvSpPr>
        <p:spPr bwMode="auto">
          <a:xfrm>
            <a:off x="6168887" y="4703308"/>
            <a:ext cx="640080" cy="475488"/>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 name="Rectangle 28">
            <a:extLst>
              <a:ext uri="{FF2B5EF4-FFF2-40B4-BE49-F238E27FC236}">
                <a16:creationId xmlns:a16="http://schemas.microsoft.com/office/drawing/2014/main" id="{122F7256-311B-41E2-A4CE-13DF8725E028}"/>
              </a:ext>
            </a:extLst>
          </p:cNvPr>
          <p:cNvSpPr/>
          <p:nvPr/>
        </p:nvSpPr>
        <p:spPr bwMode="auto">
          <a:xfrm>
            <a:off x="6802098" y="4881355"/>
            <a:ext cx="640080" cy="292608"/>
          </a:xfrm>
          <a:prstGeom prst="rect">
            <a:avLst/>
          </a:prstGeom>
          <a:solidFill>
            <a:srgbClr val="45556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Rectangle 29">
            <a:extLst>
              <a:ext uri="{FF2B5EF4-FFF2-40B4-BE49-F238E27FC236}">
                <a16:creationId xmlns:a16="http://schemas.microsoft.com/office/drawing/2014/main" id="{653F40D7-056B-4BEF-8AAA-CA6C5FDD5B3C}"/>
              </a:ext>
            </a:extLst>
          </p:cNvPr>
          <p:cNvSpPr/>
          <p:nvPr/>
        </p:nvSpPr>
        <p:spPr bwMode="auto">
          <a:xfrm>
            <a:off x="7442254" y="5000734"/>
            <a:ext cx="640080" cy="16459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Rectangle 30">
            <a:extLst>
              <a:ext uri="{FF2B5EF4-FFF2-40B4-BE49-F238E27FC236}">
                <a16:creationId xmlns:a16="http://schemas.microsoft.com/office/drawing/2014/main" id="{701D9B46-BAA9-4A41-9E44-949CD989BC3E}"/>
              </a:ext>
            </a:extLst>
          </p:cNvPr>
          <p:cNvSpPr/>
          <p:nvPr/>
        </p:nvSpPr>
        <p:spPr bwMode="auto">
          <a:xfrm>
            <a:off x="1404642" y="2617309"/>
            <a:ext cx="640080" cy="2560320"/>
          </a:xfrm>
          <a:prstGeom prst="rect">
            <a:avLst/>
          </a:prstGeom>
          <a:solidFill>
            <a:srgbClr val="94C7D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Rectangle 31">
            <a:extLst>
              <a:ext uri="{FF2B5EF4-FFF2-40B4-BE49-F238E27FC236}">
                <a16:creationId xmlns:a16="http://schemas.microsoft.com/office/drawing/2014/main" id="{2DE8BACA-02C4-4A6B-B8F4-E344BC6C49AA}"/>
              </a:ext>
            </a:extLst>
          </p:cNvPr>
          <p:cNvSpPr/>
          <p:nvPr/>
        </p:nvSpPr>
        <p:spPr bwMode="auto">
          <a:xfrm>
            <a:off x="2040850" y="2490477"/>
            <a:ext cx="640080" cy="2688336"/>
          </a:xfrm>
          <a:prstGeom prst="rect">
            <a:avLst/>
          </a:prstGeom>
          <a:solidFill>
            <a:srgbClr val="4DA1B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A1EF3F5A-8BBA-4DEA-A950-C12C324F2B40}"/>
              </a:ext>
            </a:extLst>
          </p:cNvPr>
          <p:cNvSpPr/>
          <p:nvPr/>
        </p:nvSpPr>
        <p:spPr bwMode="auto">
          <a:xfrm>
            <a:off x="2684396" y="3145782"/>
            <a:ext cx="640080" cy="2029968"/>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FE95CC8C-F470-4D21-9BE0-A97E35DB6756}"/>
              </a:ext>
            </a:extLst>
          </p:cNvPr>
          <p:cNvSpPr/>
          <p:nvPr/>
        </p:nvSpPr>
        <p:spPr bwMode="auto">
          <a:xfrm>
            <a:off x="3318419" y="2767159"/>
            <a:ext cx="640080" cy="2404872"/>
          </a:xfrm>
          <a:prstGeom prst="rect">
            <a:avLst/>
          </a:prstGeom>
          <a:solidFill>
            <a:srgbClr val="45556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Rectangle 34">
            <a:extLst>
              <a:ext uri="{FF2B5EF4-FFF2-40B4-BE49-F238E27FC236}">
                <a16:creationId xmlns:a16="http://schemas.microsoft.com/office/drawing/2014/main" id="{53337739-1726-4419-A0AE-B24CAAE75E36}"/>
              </a:ext>
            </a:extLst>
          </p:cNvPr>
          <p:cNvSpPr/>
          <p:nvPr/>
        </p:nvSpPr>
        <p:spPr bwMode="auto">
          <a:xfrm>
            <a:off x="3955685" y="2786993"/>
            <a:ext cx="640080" cy="239572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TextBox 35">
            <a:extLst>
              <a:ext uri="{FF2B5EF4-FFF2-40B4-BE49-F238E27FC236}">
                <a16:creationId xmlns:a16="http://schemas.microsoft.com/office/drawing/2014/main" id="{79334366-73A2-436E-AEAE-85084254D2F1}"/>
              </a:ext>
            </a:extLst>
          </p:cNvPr>
          <p:cNvSpPr txBox="1"/>
          <p:nvPr/>
        </p:nvSpPr>
        <p:spPr>
          <a:xfrm rot="16200000">
            <a:off x="-919938" y="3577905"/>
            <a:ext cx="3004465" cy="276999"/>
          </a:xfrm>
          <a:prstGeom prst="rect">
            <a:avLst/>
          </a:prstGeom>
          <a:noFill/>
        </p:spPr>
        <p:txBody>
          <a:bodyPr wrap="square" lIns="0" tIns="0" rIns="0" bIns="0" rtlCol="0" anchor="t" anchorCtr="0">
            <a:spAutoFit/>
          </a:bodyPr>
          <a:lstStyle/>
          <a:p>
            <a:pPr algn="ctr">
              <a:spcAft>
                <a:spcPts val="1200"/>
              </a:spcAft>
            </a:pPr>
            <a:r>
              <a:rPr lang="en-US" kern="600" spc="30" dirty="0">
                <a:solidFill>
                  <a:schemeClr val="bg1"/>
                </a:solidFill>
                <a:latin typeface="Calibri" panose="020F0502020204030204" pitchFamily="34" charset="0"/>
                <a:cs typeface="Calibri" panose="020F0502020204030204" pitchFamily="34" charset="0"/>
              </a:rPr>
              <a:t>Patients (%)</a:t>
            </a:r>
          </a:p>
        </p:txBody>
      </p:sp>
      <p:sp>
        <p:nvSpPr>
          <p:cNvPr id="37" name="Line 9">
            <a:extLst>
              <a:ext uri="{FF2B5EF4-FFF2-40B4-BE49-F238E27FC236}">
                <a16:creationId xmlns:a16="http://schemas.microsoft.com/office/drawing/2014/main" id="{9AED0CEC-BD0E-4552-A3ED-D31B4CFF0549}"/>
              </a:ext>
            </a:extLst>
          </p:cNvPr>
          <p:cNvSpPr>
            <a:spLocks noChangeShapeType="1"/>
          </p:cNvSpPr>
          <p:nvPr/>
        </p:nvSpPr>
        <p:spPr bwMode="auto">
          <a:xfrm flipV="1">
            <a:off x="1239482" y="2214173"/>
            <a:ext cx="0" cy="295720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cs typeface="Calibri" panose="020F0502020204030204" pitchFamily="34" charset="0"/>
            </a:endParaRPr>
          </a:p>
        </p:txBody>
      </p:sp>
      <p:sp>
        <p:nvSpPr>
          <p:cNvPr id="38" name="Line 10">
            <a:extLst>
              <a:ext uri="{FF2B5EF4-FFF2-40B4-BE49-F238E27FC236}">
                <a16:creationId xmlns:a16="http://schemas.microsoft.com/office/drawing/2014/main" id="{7C741DF2-5B9D-46BF-8F6D-952AAB6D355D}"/>
              </a:ext>
            </a:extLst>
          </p:cNvPr>
          <p:cNvSpPr>
            <a:spLocks noChangeShapeType="1"/>
          </p:cNvSpPr>
          <p:nvPr/>
        </p:nvSpPr>
        <p:spPr bwMode="auto">
          <a:xfrm>
            <a:off x="1177570" y="5171374"/>
            <a:ext cx="61912"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cs typeface="Calibri" panose="020F0502020204030204" pitchFamily="34" charset="0"/>
            </a:endParaRPr>
          </a:p>
        </p:txBody>
      </p:sp>
      <p:sp>
        <p:nvSpPr>
          <p:cNvPr id="39" name="Line 11">
            <a:extLst>
              <a:ext uri="{FF2B5EF4-FFF2-40B4-BE49-F238E27FC236}">
                <a16:creationId xmlns:a16="http://schemas.microsoft.com/office/drawing/2014/main" id="{281D7902-6FF6-4DEB-9B22-0FFFDD5247D7}"/>
              </a:ext>
            </a:extLst>
          </p:cNvPr>
          <p:cNvSpPr>
            <a:spLocks noChangeShapeType="1"/>
          </p:cNvSpPr>
          <p:nvPr/>
        </p:nvSpPr>
        <p:spPr bwMode="auto">
          <a:xfrm>
            <a:off x="1177570" y="4580432"/>
            <a:ext cx="61912"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cs typeface="Calibri" panose="020F0502020204030204" pitchFamily="34" charset="0"/>
            </a:endParaRPr>
          </a:p>
        </p:txBody>
      </p:sp>
      <p:sp>
        <p:nvSpPr>
          <p:cNvPr id="40" name="Line 12">
            <a:extLst>
              <a:ext uri="{FF2B5EF4-FFF2-40B4-BE49-F238E27FC236}">
                <a16:creationId xmlns:a16="http://schemas.microsoft.com/office/drawing/2014/main" id="{E10A91D2-1DF9-4E36-AF89-94BDADDE5631}"/>
              </a:ext>
            </a:extLst>
          </p:cNvPr>
          <p:cNvSpPr>
            <a:spLocks noChangeShapeType="1"/>
          </p:cNvSpPr>
          <p:nvPr/>
        </p:nvSpPr>
        <p:spPr bwMode="auto">
          <a:xfrm>
            <a:off x="1177570" y="3989491"/>
            <a:ext cx="61912"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cs typeface="Calibri" panose="020F0502020204030204" pitchFamily="34" charset="0"/>
            </a:endParaRPr>
          </a:p>
        </p:txBody>
      </p:sp>
      <p:sp>
        <p:nvSpPr>
          <p:cNvPr id="41" name="Line 13">
            <a:extLst>
              <a:ext uri="{FF2B5EF4-FFF2-40B4-BE49-F238E27FC236}">
                <a16:creationId xmlns:a16="http://schemas.microsoft.com/office/drawing/2014/main" id="{2624FB1F-4738-439F-82D4-83B736B902F4}"/>
              </a:ext>
            </a:extLst>
          </p:cNvPr>
          <p:cNvSpPr>
            <a:spLocks noChangeShapeType="1"/>
          </p:cNvSpPr>
          <p:nvPr/>
        </p:nvSpPr>
        <p:spPr bwMode="auto">
          <a:xfrm>
            <a:off x="1177570" y="3398549"/>
            <a:ext cx="61912"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cs typeface="Calibri" panose="020F0502020204030204" pitchFamily="34" charset="0"/>
            </a:endParaRPr>
          </a:p>
        </p:txBody>
      </p:sp>
      <p:sp>
        <p:nvSpPr>
          <p:cNvPr id="42" name="Line 14">
            <a:extLst>
              <a:ext uri="{FF2B5EF4-FFF2-40B4-BE49-F238E27FC236}">
                <a16:creationId xmlns:a16="http://schemas.microsoft.com/office/drawing/2014/main" id="{E94574C6-C61A-4131-B942-4E948F56049E}"/>
              </a:ext>
            </a:extLst>
          </p:cNvPr>
          <p:cNvSpPr>
            <a:spLocks noChangeShapeType="1"/>
          </p:cNvSpPr>
          <p:nvPr/>
        </p:nvSpPr>
        <p:spPr bwMode="auto">
          <a:xfrm>
            <a:off x="1177570" y="2805114"/>
            <a:ext cx="61912"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cs typeface="Calibri" panose="020F0502020204030204" pitchFamily="34" charset="0"/>
            </a:endParaRPr>
          </a:p>
        </p:txBody>
      </p:sp>
      <p:sp>
        <p:nvSpPr>
          <p:cNvPr id="43" name="Line 15">
            <a:extLst>
              <a:ext uri="{FF2B5EF4-FFF2-40B4-BE49-F238E27FC236}">
                <a16:creationId xmlns:a16="http://schemas.microsoft.com/office/drawing/2014/main" id="{7557DC8D-6703-4FBC-8CFB-BC8D82CE8247}"/>
              </a:ext>
            </a:extLst>
          </p:cNvPr>
          <p:cNvSpPr>
            <a:spLocks noChangeShapeType="1"/>
          </p:cNvSpPr>
          <p:nvPr/>
        </p:nvSpPr>
        <p:spPr bwMode="auto">
          <a:xfrm>
            <a:off x="1177570" y="2214173"/>
            <a:ext cx="61912"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cs typeface="Calibri" panose="020F0502020204030204" pitchFamily="34" charset="0"/>
            </a:endParaRPr>
          </a:p>
        </p:txBody>
      </p:sp>
      <p:sp>
        <p:nvSpPr>
          <p:cNvPr id="44" name="Rectangle 16">
            <a:extLst>
              <a:ext uri="{FF2B5EF4-FFF2-40B4-BE49-F238E27FC236}">
                <a16:creationId xmlns:a16="http://schemas.microsoft.com/office/drawing/2014/main" id="{A41A5B86-14A9-440B-9E00-7542B3C07BBA}"/>
              </a:ext>
            </a:extLst>
          </p:cNvPr>
          <p:cNvSpPr>
            <a:spLocks noChangeArrowheads="1"/>
          </p:cNvSpPr>
          <p:nvPr/>
        </p:nvSpPr>
        <p:spPr bwMode="auto">
          <a:xfrm>
            <a:off x="1521171" y="2331960"/>
            <a:ext cx="4119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86.2</a:t>
            </a:r>
            <a:endPar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45" name="Rectangle 17">
            <a:extLst>
              <a:ext uri="{FF2B5EF4-FFF2-40B4-BE49-F238E27FC236}">
                <a16:creationId xmlns:a16="http://schemas.microsoft.com/office/drawing/2014/main" id="{93E69DB4-FB78-4208-BFCC-3AD4CFDE780A}"/>
              </a:ext>
            </a:extLst>
          </p:cNvPr>
          <p:cNvSpPr>
            <a:spLocks noChangeArrowheads="1"/>
          </p:cNvSpPr>
          <p:nvPr/>
        </p:nvSpPr>
        <p:spPr bwMode="auto">
          <a:xfrm>
            <a:off x="5068729" y="4700346"/>
            <a:ext cx="294954" cy="284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6.9</a:t>
            </a:r>
            <a:endPar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46" name="Rectangle 18">
            <a:extLst>
              <a:ext uri="{FF2B5EF4-FFF2-40B4-BE49-F238E27FC236}">
                <a16:creationId xmlns:a16="http://schemas.microsoft.com/office/drawing/2014/main" id="{D2AE4037-9F2C-40E6-A0CF-DADE80F99280}"/>
              </a:ext>
            </a:extLst>
          </p:cNvPr>
          <p:cNvSpPr>
            <a:spLocks noChangeArrowheads="1"/>
          </p:cNvSpPr>
          <p:nvPr/>
        </p:nvSpPr>
        <p:spPr bwMode="auto">
          <a:xfrm>
            <a:off x="8484604" y="4695745"/>
            <a:ext cx="2949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6.9</a:t>
            </a:r>
            <a:endPar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47" name="Rectangle 19">
            <a:extLst>
              <a:ext uri="{FF2B5EF4-FFF2-40B4-BE49-F238E27FC236}">
                <a16:creationId xmlns:a16="http://schemas.microsoft.com/office/drawing/2014/main" id="{66D6B33C-1BC0-48DE-92BD-560761510B6F}"/>
              </a:ext>
            </a:extLst>
          </p:cNvPr>
          <p:cNvSpPr>
            <a:spLocks noChangeArrowheads="1"/>
          </p:cNvSpPr>
          <p:nvPr/>
        </p:nvSpPr>
        <p:spPr bwMode="auto">
          <a:xfrm>
            <a:off x="2194119" y="2223106"/>
            <a:ext cx="361501" cy="284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90</a:t>
            </a:r>
            <a:endPar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48" name="Rectangle 20">
            <a:extLst>
              <a:ext uri="{FF2B5EF4-FFF2-40B4-BE49-F238E27FC236}">
                <a16:creationId xmlns:a16="http://schemas.microsoft.com/office/drawing/2014/main" id="{2310C5ED-F8BB-45E1-95A4-00198FF62B9C}"/>
              </a:ext>
            </a:extLst>
          </p:cNvPr>
          <p:cNvSpPr>
            <a:spLocks noChangeArrowheads="1"/>
          </p:cNvSpPr>
          <p:nvPr/>
        </p:nvSpPr>
        <p:spPr bwMode="auto">
          <a:xfrm>
            <a:off x="5719027" y="4722558"/>
            <a:ext cx="294954" cy="284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6.7</a:t>
            </a:r>
            <a:endPar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49" name="Rectangle 21">
            <a:extLst>
              <a:ext uri="{FF2B5EF4-FFF2-40B4-BE49-F238E27FC236}">
                <a16:creationId xmlns:a16="http://schemas.microsoft.com/office/drawing/2014/main" id="{D6E036B9-1EED-4E4B-AC09-FF09EDC3C300}"/>
              </a:ext>
            </a:extLst>
          </p:cNvPr>
          <p:cNvSpPr>
            <a:spLocks noChangeArrowheads="1"/>
          </p:cNvSpPr>
          <p:nvPr/>
        </p:nvSpPr>
        <p:spPr bwMode="auto">
          <a:xfrm>
            <a:off x="9107955" y="4800226"/>
            <a:ext cx="294954" cy="284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3.3</a:t>
            </a:r>
            <a:endPar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50" name="Rectangle 22">
            <a:extLst>
              <a:ext uri="{FF2B5EF4-FFF2-40B4-BE49-F238E27FC236}">
                <a16:creationId xmlns:a16="http://schemas.microsoft.com/office/drawing/2014/main" id="{D3557D7F-CB25-4710-9880-CA3B8FA5ED24}"/>
              </a:ext>
            </a:extLst>
          </p:cNvPr>
          <p:cNvSpPr>
            <a:spLocks noChangeArrowheads="1"/>
          </p:cNvSpPr>
          <p:nvPr/>
        </p:nvSpPr>
        <p:spPr bwMode="auto">
          <a:xfrm>
            <a:off x="2795430" y="2877003"/>
            <a:ext cx="4119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67.7</a:t>
            </a:r>
            <a:endPar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51" name="Rectangle 23">
            <a:extLst>
              <a:ext uri="{FF2B5EF4-FFF2-40B4-BE49-F238E27FC236}">
                <a16:creationId xmlns:a16="http://schemas.microsoft.com/office/drawing/2014/main" id="{87F2F5B7-FF1C-416F-B530-96778947BA3E}"/>
              </a:ext>
            </a:extLst>
          </p:cNvPr>
          <p:cNvSpPr>
            <a:spLocks noChangeArrowheads="1"/>
          </p:cNvSpPr>
          <p:nvPr/>
        </p:nvSpPr>
        <p:spPr bwMode="auto">
          <a:xfrm>
            <a:off x="6282941" y="4419743"/>
            <a:ext cx="4119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16.1</a:t>
            </a:r>
            <a:endPar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52" name="Rectangle 24">
            <a:extLst>
              <a:ext uri="{FF2B5EF4-FFF2-40B4-BE49-F238E27FC236}">
                <a16:creationId xmlns:a16="http://schemas.microsoft.com/office/drawing/2014/main" id="{A9B2FEC1-A9C4-42E3-AE58-2063295CEAD8}"/>
              </a:ext>
            </a:extLst>
          </p:cNvPr>
          <p:cNvSpPr>
            <a:spLocks noChangeArrowheads="1"/>
          </p:cNvSpPr>
          <p:nvPr/>
        </p:nvSpPr>
        <p:spPr bwMode="auto">
          <a:xfrm>
            <a:off x="9668252" y="4428557"/>
            <a:ext cx="4119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16.1</a:t>
            </a:r>
            <a:endPar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53" name="Rectangle 25">
            <a:extLst>
              <a:ext uri="{FF2B5EF4-FFF2-40B4-BE49-F238E27FC236}">
                <a16:creationId xmlns:a16="http://schemas.microsoft.com/office/drawing/2014/main" id="{FAB74137-C677-48BA-96BF-ACE13CCC9BEA}"/>
              </a:ext>
            </a:extLst>
          </p:cNvPr>
          <p:cNvSpPr>
            <a:spLocks noChangeArrowheads="1"/>
          </p:cNvSpPr>
          <p:nvPr/>
        </p:nvSpPr>
        <p:spPr bwMode="auto">
          <a:xfrm>
            <a:off x="3430914" y="2492662"/>
            <a:ext cx="4119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81.1</a:t>
            </a:r>
            <a:endPar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54" name="Rectangle 26">
            <a:extLst>
              <a:ext uri="{FF2B5EF4-FFF2-40B4-BE49-F238E27FC236}">
                <a16:creationId xmlns:a16="http://schemas.microsoft.com/office/drawing/2014/main" id="{9164376B-EDA2-4FC1-BEE0-F8F6B699EC28}"/>
              </a:ext>
            </a:extLst>
          </p:cNvPr>
          <p:cNvSpPr>
            <a:spLocks noChangeArrowheads="1"/>
          </p:cNvSpPr>
          <p:nvPr/>
        </p:nvSpPr>
        <p:spPr bwMode="auto">
          <a:xfrm>
            <a:off x="6962407" y="4589475"/>
            <a:ext cx="3211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10</a:t>
            </a:r>
            <a:endPar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55" name="Rectangle 27">
            <a:extLst>
              <a:ext uri="{FF2B5EF4-FFF2-40B4-BE49-F238E27FC236}">
                <a16:creationId xmlns:a16="http://schemas.microsoft.com/office/drawing/2014/main" id="{74A33BD2-C4A0-4476-BFE7-1E115522B73A}"/>
              </a:ext>
            </a:extLst>
          </p:cNvPr>
          <p:cNvSpPr>
            <a:spLocks noChangeArrowheads="1"/>
          </p:cNvSpPr>
          <p:nvPr/>
        </p:nvSpPr>
        <p:spPr bwMode="auto">
          <a:xfrm>
            <a:off x="10376664" y="4633072"/>
            <a:ext cx="2949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8.9</a:t>
            </a:r>
            <a:endPar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56" name="Rectangle 28">
            <a:extLst>
              <a:ext uri="{FF2B5EF4-FFF2-40B4-BE49-F238E27FC236}">
                <a16:creationId xmlns:a16="http://schemas.microsoft.com/office/drawing/2014/main" id="{293A939F-9B9C-4769-AD82-D4218D8D2724}"/>
              </a:ext>
            </a:extLst>
          </p:cNvPr>
          <p:cNvSpPr>
            <a:spLocks noChangeArrowheads="1"/>
          </p:cNvSpPr>
          <p:nvPr/>
        </p:nvSpPr>
        <p:spPr bwMode="auto">
          <a:xfrm>
            <a:off x="999720" y="5023188"/>
            <a:ext cx="117020" cy="284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0</a:t>
            </a:r>
            <a:endPar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57" name="Rectangle 29">
            <a:extLst>
              <a:ext uri="{FF2B5EF4-FFF2-40B4-BE49-F238E27FC236}">
                <a16:creationId xmlns:a16="http://schemas.microsoft.com/office/drawing/2014/main" id="{6FD9962E-1434-4960-86A9-337F7AF74E58}"/>
              </a:ext>
            </a:extLst>
          </p:cNvPr>
          <p:cNvSpPr>
            <a:spLocks noChangeArrowheads="1"/>
          </p:cNvSpPr>
          <p:nvPr/>
        </p:nvSpPr>
        <p:spPr bwMode="auto">
          <a:xfrm>
            <a:off x="884289" y="4432200"/>
            <a:ext cx="234039" cy="284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20</a:t>
            </a:r>
            <a:endPar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58" name="Rectangle 30">
            <a:extLst>
              <a:ext uri="{FF2B5EF4-FFF2-40B4-BE49-F238E27FC236}">
                <a16:creationId xmlns:a16="http://schemas.microsoft.com/office/drawing/2014/main" id="{F44ACECB-2DEA-4F68-A408-018E81B1ADF7}"/>
              </a:ext>
            </a:extLst>
          </p:cNvPr>
          <p:cNvSpPr>
            <a:spLocks noChangeArrowheads="1"/>
          </p:cNvSpPr>
          <p:nvPr/>
        </p:nvSpPr>
        <p:spPr bwMode="auto">
          <a:xfrm>
            <a:off x="884289" y="3841214"/>
            <a:ext cx="234039" cy="284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40</a:t>
            </a:r>
            <a:endPar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59" name="Rectangle 31">
            <a:extLst>
              <a:ext uri="{FF2B5EF4-FFF2-40B4-BE49-F238E27FC236}">
                <a16:creationId xmlns:a16="http://schemas.microsoft.com/office/drawing/2014/main" id="{E501DA68-1D95-442B-9F03-A1DBB6B294F9}"/>
              </a:ext>
            </a:extLst>
          </p:cNvPr>
          <p:cNvSpPr>
            <a:spLocks noChangeArrowheads="1"/>
          </p:cNvSpPr>
          <p:nvPr/>
        </p:nvSpPr>
        <p:spPr bwMode="auto">
          <a:xfrm>
            <a:off x="884289" y="3250228"/>
            <a:ext cx="234039" cy="284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60</a:t>
            </a:r>
            <a:endPar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60" name="Rectangle 32">
            <a:extLst>
              <a:ext uri="{FF2B5EF4-FFF2-40B4-BE49-F238E27FC236}">
                <a16:creationId xmlns:a16="http://schemas.microsoft.com/office/drawing/2014/main" id="{D6EFB5ED-4EEE-4F7A-8C32-10B39075BC67}"/>
              </a:ext>
            </a:extLst>
          </p:cNvPr>
          <p:cNvSpPr>
            <a:spLocks noChangeArrowheads="1"/>
          </p:cNvSpPr>
          <p:nvPr/>
        </p:nvSpPr>
        <p:spPr bwMode="auto">
          <a:xfrm>
            <a:off x="884289" y="2659242"/>
            <a:ext cx="234039" cy="284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80</a:t>
            </a:r>
            <a:endPar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61" name="Rectangle 33">
            <a:extLst>
              <a:ext uri="{FF2B5EF4-FFF2-40B4-BE49-F238E27FC236}">
                <a16:creationId xmlns:a16="http://schemas.microsoft.com/office/drawing/2014/main" id="{BEF882AA-49BC-4DCB-B32C-FA7454B89C7A}"/>
              </a:ext>
            </a:extLst>
          </p:cNvPr>
          <p:cNvSpPr>
            <a:spLocks noChangeArrowheads="1"/>
          </p:cNvSpPr>
          <p:nvPr/>
        </p:nvSpPr>
        <p:spPr bwMode="auto">
          <a:xfrm>
            <a:off x="768857" y="2068256"/>
            <a:ext cx="351058" cy="284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100</a:t>
            </a:r>
            <a:endPar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cxnSp>
        <p:nvCxnSpPr>
          <p:cNvPr id="62" name="Straight Connector 61">
            <a:extLst>
              <a:ext uri="{FF2B5EF4-FFF2-40B4-BE49-F238E27FC236}">
                <a16:creationId xmlns:a16="http://schemas.microsoft.com/office/drawing/2014/main" id="{3D1537F1-5833-4D8D-AC9E-82F0B28CC68E}"/>
              </a:ext>
            </a:extLst>
          </p:cNvPr>
          <p:cNvCxnSpPr>
            <a:cxnSpLocks/>
          </p:cNvCxnSpPr>
          <p:nvPr/>
        </p:nvCxnSpPr>
        <p:spPr bwMode="auto">
          <a:xfrm>
            <a:off x="1239482" y="517137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D4DC18DB-F684-4D46-912B-80A1ADECEC59}"/>
              </a:ext>
            </a:extLst>
          </p:cNvPr>
          <p:cNvCxnSpPr>
            <a:cxnSpLocks/>
          </p:cNvCxnSpPr>
          <p:nvPr/>
        </p:nvCxnSpPr>
        <p:spPr bwMode="auto">
          <a:xfrm>
            <a:off x="4755611" y="517137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F27B545B-393E-4849-AF1C-8752B4CBEBE9}"/>
              </a:ext>
            </a:extLst>
          </p:cNvPr>
          <p:cNvCxnSpPr>
            <a:cxnSpLocks/>
          </p:cNvCxnSpPr>
          <p:nvPr/>
        </p:nvCxnSpPr>
        <p:spPr bwMode="auto">
          <a:xfrm>
            <a:off x="8221675" y="517137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751CF253-55FA-4BC8-B6A5-365D072FA938}"/>
              </a:ext>
            </a:extLst>
          </p:cNvPr>
          <p:cNvCxnSpPr>
            <a:cxnSpLocks/>
          </p:cNvCxnSpPr>
          <p:nvPr/>
        </p:nvCxnSpPr>
        <p:spPr bwMode="auto">
          <a:xfrm>
            <a:off x="11663474" y="517137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DDF62EC9-8FDC-47ED-B569-9368B737C569}"/>
              </a:ext>
            </a:extLst>
          </p:cNvPr>
          <p:cNvCxnSpPr>
            <a:cxnSpLocks/>
          </p:cNvCxnSpPr>
          <p:nvPr/>
        </p:nvCxnSpPr>
        <p:spPr bwMode="auto">
          <a:xfrm>
            <a:off x="1252218" y="5170457"/>
            <a:ext cx="10424160" cy="0"/>
          </a:xfrm>
          <a:prstGeom prst="line">
            <a:avLst/>
          </a:prstGeom>
          <a:noFill/>
          <a:ln w="28575" cap="flat" cmpd="sng" algn="ctr">
            <a:solidFill>
              <a:schemeClr val="bg1"/>
            </a:solidFill>
            <a:prstDash val="solid"/>
            <a:round/>
            <a:headEnd type="none" w="med" len="med"/>
            <a:tailEnd type="none" w="med" len="med"/>
          </a:ln>
          <a:effectLst/>
        </p:spPr>
      </p:cxnSp>
      <p:sp>
        <p:nvSpPr>
          <p:cNvPr id="67" name="Rectangle: Rounded Corners 3">
            <a:extLst>
              <a:ext uri="{FF2B5EF4-FFF2-40B4-BE49-F238E27FC236}">
                <a16:creationId xmlns:a16="http://schemas.microsoft.com/office/drawing/2014/main" id="{D0886561-A09F-4D84-A7BB-5E0E51404E64}"/>
              </a:ext>
            </a:extLst>
          </p:cNvPr>
          <p:cNvSpPr/>
          <p:nvPr/>
        </p:nvSpPr>
        <p:spPr>
          <a:xfrm>
            <a:off x="4816977" y="4314356"/>
            <a:ext cx="3337560" cy="1289558"/>
          </a:xfrm>
          <a:prstGeom prst="roundRect">
            <a:avLst/>
          </a:prstGeom>
          <a:noFill/>
          <a:ln w="28575" cap="flat" cmpd="sng" algn="ctr">
            <a:solidFill>
              <a:srgbClr val="FF0000"/>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kern="600" spc="30" dirty="0">
              <a:latin typeface="Calibri" panose="020F0502020204030204" pitchFamily="34" charset="0"/>
              <a:cs typeface="Calibri" panose="020F0502020204030204" pitchFamily="34" charset="0"/>
            </a:endParaRPr>
          </a:p>
        </p:txBody>
      </p:sp>
      <p:sp>
        <p:nvSpPr>
          <p:cNvPr id="68" name="Rectangle 25">
            <a:extLst>
              <a:ext uri="{FF2B5EF4-FFF2-40B4-BE49-F238E27FC236}">
                <a16:creationId xmlns:a16="http://schemas.microsoft.com/office/drawing/2014/main" id="{376ECD8D-30D8-449B-A9F5-420C0A3B7C17}"/>
              </a:ext>
            </a:extLst>
          </p:cNvPr>
          <p:cNvSpPr>
            <a:spLocks noChangeArrowheads="1"/>
          </p:cNvSpPr>
          <p:nvPr/>
        </p:nvSpPr>
        <p:spPr bwMode="auto">
          <a:xfrm>
            <a:off x="4078363" y="2516341"/>
            <a:ext cx="4119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80.6</a:t>
            </a:r>
            <a:endPar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69" name="Rectangle 26">
            <a:extLst>
              <a:ext uri="{FF2B5EF4-FFF2-40B4-BE49-F238E27FC236}">
                <a16:creationId xmlns:a16="http://schemas.microsoft.com/office/drawing/2014/main" id="{964EDE70-C33D-466F-ACE1-B60395055A68}"/>
              </a:ext>
            </a:extLst>
          </p:cNvPr>
          <p:cNvSpPr>
            <a:spLocks noChangeArrowheads="1"/>
          </p:cNvSpPr>
          <p:nvPr/>
        </p:nvSpPr>
        <p:spPr bwMode="auto">
          <a:xfrm>
            <a:off x="7628771" y="4726811"/>
            <a:ext cx="2949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6.5</a:t>
            </a:r>
            <a:endPar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70" name="Rectangle 27">
            <a:extLst>
              <a:ext uri="{FF2B5EF4-FFF2-40B4-BE49-F238E27FC236}">
                <a16:creationId xmlns:a16="http://schemas.microsoft.com/office/drawing/2014/main" id="{BAA79306-F119-453B-A3A8-27D4AE0F9931}"/>
              </a:ext>
            </a:extLst>
          </p:cNvPr>
          <p:cNvSpPr>
            <a:spLocks noChangeArrowheads="1"/>
          </p:cNvSpPr>
          <p:nvPr/>
        </p:nvSpPr>
        <p:spPr bwMode="auto">
          <a:xfrm>
            <a:off x="10944523" y="4547297"/>
            <a:ext cx="4119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12.9</a:t>
            </a:r>
            <a:endPar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797203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96F98-00CD-4043-8E73-EF59F021C76B}"/>
              </a:ext>
            </a:extLst>
          </p:cNvPr>
          <p:cNvSpPr>
            <a:spLocks noGrp="1"/>
          </p:cNvSpPr>
          <p:nvPr>
            <p:ph type="title"/>
          </p:nvPr>
        </p:nvSpPr>
        <p:spPr/>
        <p:txBody>
          <a:bodyPr/>
          <a:lstStyle/>
          <a:p>
            <a:r>
              <a:rPr lang="en-US" dirty="0"/>
              <a:t>P011: Protocol-Defined Virologic Failure Through Wk 96</a:t>
            </a:r>
          </a:p>
        </p:txBody>
      </p:sp>
      <p:sp>
        <p:nvSpPr>
          <p:cNvPr id="3" name="Content Placeholder 2">
            <a:extLst>
              <a:ext uri="{FF2B5EF4-FFF2-40B4-BE49-F238E27FC236}">
                <a16:creationId xmlns:a16="http://schemas.microsoft.com/office/drawing/2014/main" id="{29B70480-6127-438C-8FAE-987669B1D35F}"/>
              </a:ext>
            </a:extLst>
          </p:cNvPr>
          <p:cNvSpPr>
            <a:spLocks noGrp="1"/>
          </p:cNvSpPr>
          <p:nvPr>
            <p:ph idx="1"/>
          </p:nvPr>
        </p:nvSpPr>
        <p:spPr>
          <a:xfrm>
            <a:off x="604675" y="1513047"/>
            <a:ext cx="10877529" cy="2377901"/>
          </a:xfrm>
        </p:spPr>
        <p:txBody>
          <a:bodyPr/>
          <a:lstStyle/>
          <a:p>
            <a:pPr>
              <a:lnSpc>
                <a:spcPct val="80000"/>
              </a:lnSpc>
            </a:pPr>
            <a:r>
              <a:rPr lang="en-US" sz="2400" dirty="0"/>
              <a:t>Confirmatory HIV-1 RNA levels were &lt; 80 copies/mL in all patients with PDVF; no patient met criteria for resistance testing</a:t>
            </a:r>
          </a:p>
          <a:p>
            <a:pPr>
              <a:lnSpc>
                <a:spcPct val="80000"/>
              </a:lnSpc>
            </a:pPr>
            <a:r>
              <a:rPr lang="en-US" sz="2400" dirty="0"/>
              <a:t>Between Wk 48 and Wk 96, 1 additional patient discontinued as a rebounder with PDVF in the ISL 2.25 mg + DOR arm</a:t>
            </a:r>
          </a:p>
          <a:p>
            <a:pPr>
              <a:lnSpc>
                <a:spcPct val="80000"/>
              </a:lnSpc>
            </a:pPr>
            <a:r>
              <a:rPr lang="en-US" sz="2400" dirty="0"/>
              <a:t>Among 7 patients with PDVF, 5 had baseline HIV-1 RNA &gt; 100,000 copies/mL and </a:t>
            </a:r>
            <a:br>
              <a:rPr lang="en-US" sz="2400" dirty="0"/>
            </a:br>
            <a:r>
              <a:rPr lang="en-US" sz="2400" dirty="0"/>
              <a:t>5 had HIV-1 RNA &lt; 50 copies/mL preceding ART switch</a:t>
            </a:r>
          </a:p>
          <a:p>
            <a:pPr>
              <a:lnSpc>
                <a:spcPct val="80000"/>
              </a:lnSpc>
            </a:pPr>
            <a:endParaRPr lang="en-US" sz="2400" dirty="0"/>
          </a:p>
          <a:p>
            <a:pPr>
              <a:lnSpc>
                <a:spcPct val="80000"/>
              </a:lnSpc>
            </a:pPr>
            <a:endParaRPr lang="en-US" sz="2400" dirty="0"/>
          </a:p>
        </p:txBody>
      </p:sp>
      <p:sp>
        <p:nvSpPr>
          <p:cNvPr id="4" name="Text Box 15">
            <a:extLst>
              <a:ext uri="{FF2B5EF4-FFF2-40B4-BE49-F238E27FC236}">
                <a16:creationId xmlns:a16="http://schemas.microsoft.com/office/drawing/2014/main" id="{E2A07877-79BC-45DE-BDF9-33F6F55BB33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Molina. HIV Glasgow 2020. Abstr O415.</a:t>
            </a:r>
            <a:endParaRPr lang="en-US" altLang="en-US" sz="1200" b="0" dirty="0">
              <a:solidFill>
                <a:schemeClr val="bg2"/>
              </a:solidFill>
              <a:latin typeface="Calibri" panose="020F0502020204030204" pitchFamily="34" charset="0"/>
            </a:endParaRPr>
          </a:p>
        </p:txBody>
      </p:sp>
      <p:grpSp>
        <p:nvGrpSpPr>
          <p:cNvPr id="10" name="Group 7">
            <a:extLst>
              <a:ext uri="{FF2B5EF4-FFF2-40B4-BE49-F238E27FC236}">
                <a16:creationId xmlns:a16="http://schemas.microsoft.com/office/drawing/2014/main" id="{0361F2AF-3985-4BBA-B380-23AA8226D32C}"/>
              </a:ext>
            </a:extLst>
          </p:cNvPr>
          <p:cNvGrpSpPr>
            <a:grpSpLocks/>
          </p:cNvGrpSpPr>
          <p:nvPr/>
        </p:nvGrpSpPr>
        <p:grpSpPr bwMode="auto">
          <a:xfrm>
            <a:off x="9389569" y="6216652"/>
            <a:ext cx="2488502" cy="447822"/>
            <a:chOff x="9527309" y="3551529"/>
            <a:chExt cx="2488502" cy="448324"/>
          </a:xfrm>
        </p:grpSpPr>
        <p:pic>
          <p:nvPicPr>
            <p:cNvPr id="11" name="Picture 9">
              <a:extLst>
                <a:ext uri="{FF2B5EF4-FFF2-40B4-BE49-F238E27FC236}">
                  <a16:creationId xmlns:a16="http://schemas.microsoft.com/office/drawing/2014/main" id="{591DA047-6B39-4882-819A-6DED38728A9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9ED0FC98-78F5-42DD-B417-2B26D22FB4FB}"/>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9" name="Group 3">
            <a:extLst>
              <a:ext uri="{FF2B5EF4-FFF2-40B4-BE49-F238E27FC236}">
                <a16:creationId xmlns:a16="http://schemas.microsoft.com/office/drawing/2014/main" id="{5B24B622-306E-48FF-9189-37552F0DACE3}"/>
              </a:ext>
            </a:extLst>
          </p:cNvPr>
          <p:cNvGraphicFramePr>
            <a:graphicFrameLocks/>
          </p:cNvGraphicFramePr>
          <p:nvPr/>
        </p:nvGraphicFramePr>
        <p:xfrm>
          <a:off x="727077" y="3989206"/>
          <a:ext cx="10735136" cy="2011728"/>
        </p:xfrm>
        <a:graphic>
          <a:graphicData uri="http://schemas.openxmlformats.org/drawingml/2006/table">
            <a:tbl>
              <a:tblPr/>
              <a:tblGrid>
                <a:gridCol w="4154671">
                  <a:extLst>
                    <a:ext uri="{9D8B030D-6E8A-4147-A177-3AD203B41FA5}">
                      <a16:colId xmlns:a16="http://schemas.microsoft.com/office/drawing/2014/main" val="20000"/>
                    </a:ext>
                  </a:extLst>
                </a:gridCol>
                <a:gridCol w="1316093">
                  <a:extLst>
                    <a:ext uri="{9D8B030D-6E8A-4147-A177-3AD203B41FA5}">
                      <a16:colId xmlns:a16="http://schemas.microsoft.com/office/drawing/2014/main" val="20001"/>
                    </a:ext>
                  </a:extLst>
                </a:gridCol>
                <a:gridCol w="1316093">
                  <a:extLst>
                    <a:ext uri="{9D8B030D-6E8A-4147-A177-3AD203B41FA5}">
                      <a16:colId xmlns:a16="http://schemas.microsoft.com/office/drawing/2014/main" val="20002"/>
                    </a:ext>
                  </a:extLst>
                </a:gridCol>
                <a:gridCol w="1316093">
                  <a:extLst>
                    <a:ext uri="{9D8B030D-6E8A-4147-A177-3AD203B41FA5}">
                      <a16:colId xmlns:a16="http://schemas.microsoft.com/office/drawing/2014/main" val="20003"/>
                    </a:ext>
                  </a:extLst>
                </a:gridCol>
                <a:gridCol w="1316093">
                  <a:extLst>
                    <a:ext uri="{9D8B030D-6E8A-4147-A177-3AD203B41FA5}">
                      <a16:colId xmlns:a16="http://schemas.microsoft.com/office/drawing/2014/main" val="20004"/>
                    </a:ext>
                  </a:extLst>
                </a:gridCol>
                <a:gridCol w="1316093">
                  <a:extLst>
                    <a:ext uri="{9D8B030D-6E8A-4147-A177-3AD203B41FA5}">
                      <a16:colId xmlns:a16="http://schemas.microsoft.com/office/drawing/2014/main" val="715171306"/>
                    </a:ext>
                  </a:extLst>
                </a:gridCol>
              </a:tblGrid>
              <a:tr h="6360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PDVF at Wk 96,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lvl1pPr marL="0" algn="l" defTabSz="914400" rtl="0" eaLnBrk="1" latinLnBrk="0" hangingPunct="1">
                        <a:defRPr sz="1800" kern="1200">
                          <a:solidFill>
                            <a:schemeClr val="tx1"/>
                          </a:solidFill>
                          <a:latin typeface="Arial Narrow"/>
                        </a:defRPr>
                      </a:lvl1pPr>
                      <a:lvl2pPr marL="457200" algn="l" defTabSz="914400" rtl="0" eaLnBrk="1" latinLnBrk="0" hangingPunct="1">
                        <a:defRPr sz="1800" kern="1200">
                          <a:solidFill>
                            <a:schemeClr val="tx1"/>
                          </a:solidFill>
                          <a:latin typeface="Arial Narrow"/>
                        </a:defRPr>
                      </a:lvl2pPr>
                      <a:lvl3pPr marL="914400" algn="l" defTabSz="914400" rtl="0" eaLnBrk="1" latinLnBrk="0" hangingPunct="1">
                        <a:defRPr sz="1800" kern="1200">
                          <a:solidFill>
                            <a:schemeClr val="tx1"/>
                          </a:solidFill>
                          <a:latin typeface="Arial Narrow"/>
                        </a:defRPr>
                      </a:lvl3pPr>
                      <a:lvl4pPr marL="1371600" algn="l" defTabSz="914400" rtl="0" eaLnBrk="1" latinLnBrk="0" hangingPunct="1">
                        <a:defRPr sz="1800" kern="1200">
                          <a:solidFill>
                            <a:schemeClr val="tx1"/>
                          </a:solidFill>
                          <a:latin typeface="Arial Narrow"/>
                        </a:defRPr>
                      </a:lvl4pPr>
                      <a:lvl5pPr marL="1828800" algn="l" defTabSz="914400" rtl="0" eaLnBrk="1" latinLnBrk="0" hangingPunct="1">
                        <a:defRPr sz="1800" kern="1200">
                          <a:solidFill>
                            <a:schemeClr val="tx1"/>
                          </a:solidFill>
                          <a:latin typeface="Arial Narrow"/>
                        </a:defRPr>
                      </a:lvl5pPr>
                      <a:lvl6pPr marL="2286000" algn="l" defTabSz="914400" rtl="0" eaLnBrk="1" latinLnBrk="0" hangingPunct="1">
                        <a:defRPr sz="1800" kern="1200">
                          <a:solidFill>
                            <a:schemeClr val="tx1"/>
                          </a:solidFill>
                          <a:latin typeface="Arial Narrow"/>
                        </a:defRPr>
                      </a:lvl6pPr>
                      <a:lvl7pPr marL="2743200" algn="l" defTabSz="914400" rtl="0" eaLnBrk="1" latinLnBrk="0" hangingPunct="1">
                        <a:defRPr sz="1800" kern="1200">
                          <a:solidFill>
                            <a:schemeClr val="tx1"/>
                          </a:solidFill>
                          <a:latin typeface="Arial Narrow"/>
                        </a:defRPr>
                      </a:lvl7pPr>
                      <a:lvl8pPr marL="3200400" algn="l" defTabSz="914400" rtl="0" eaLnBrk="1" latinLnBrk="0" hangingPunct="1">
                        <a:defRPr sz="1800" kern="1200">
                          <a:solidFill>
                            <a:schemeClr val="tx1"/>
                          </a:solidFill>
                          <a:latin typeface="Arial Narrow"/>
                        </a:defRPr>
                      </a:lvl8pPr>
                      <a:lvl9pPr marL="3657600" algn="l" defTabSz="914400" rtl="0" eaLnBrk="1" latinLnBrk="0" hangingPunct="1">
                        <a:defRPr sz="1800" kern="1200">
                          <a:solidFill>
                            <a:schemeClr val="tx1"/>
                          </a:solidFill>
                          <a:latin typeface="Arial Narrow"/>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bg1"/>
                          </a:solidFill>
                          <a:effectLst/>
                          <a:latin typeface="Calibri" panose="020F0502020204030204" pitchFamily="34" charset="0"/>
                          <a:ea typeface="+mn-ea"/>
                          <a:cs typeface="+mn-cs"/>
                        </a:rPr>
                        <a:t>ISL 0.25 mg + DOR</a:t>
                      </a:r>
                      <a:br>
                        <a:rPr kumimoji="0" lang="en-US" sz="1800" b="1" i="0" u="none" strike="noStrike" kern="1200" cap="none" normalizeH="0" baseline="0" dirty="0">
                          <a:ln>
                            <a:noFill/>
                          </a:ln>
                          <a:solidFill>
                            <a:schemeClr val="bg1"/>
                          </a:solidFill>
                          <a:effectLst/>
                          <a:latin typeface="Calibri" panose="020F0502020204030204" pitchFamily="34" charset="0"/>
                          <a:ea typeface="+mn-ea"/>
                          <a:cs typeface="+mn-cs"/>
                        </a:rPr>
                      </a:br>
                      <a:r>
                        <a:rPr kumimoji="0" lang="en-US" sz="1800" b="1" i="0" u="none" strike="noStrike" kern="1200" cap="none" normalizeH="0" baseline="0" dirty="0">
                          <a:ln>
                            <a:noFill/>
                          </a:ln>
                          <a:solidFill>
                            <a:schemeClr val="bg1"/>
                          </a:solidFill>
                          <a:effectLst/>
                          <a:latin typeface="Calibri" panose="020F0502020204030204" pitchFamily="34" charset="0"/>
                          <a:ea typeface="+mn-ea"/>
                          <a:cs typeface="+mn-cs"/>
                        </a:rPr>
                        <a:t>(n = 29)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lvl1pPr marL="0" algn="l" defTabSz="914400" rtl="0" eaLnBrk="1" latinLnBrk="0" hangingPunct="1">
                        <a:defRPr sz="1800" kern="1200">
                          <a:solidFill>
                            <a:schemeClr val="tx1"/>
                          </a:solidFill>
                          <a:latin typeface="Arial Narrow"/>
                        </a:defRPr>
                      </a:lvl1pPr>
                      <a:lvl2pPr marL="457200" algn="l" defTabSz="914400" rtl="0" eaLnBrk="1" latinLnBrk="0" hangingPunct="1">
                        <a:defRPr sz="1800" kern="1200">
                          <a:solidFill>
                            <a:schemeClr val="tx1"/>
                          </a:solidFill>
                          <a:latin typeface="Arial Narrow"/>
                        </a:defRPr>
                      </a:lvl2pPr>
                      <a:lvl3pPr marL="914400" algn="l" defTabSz="914400" rtl="0" eaLnBrk="1" latinLnBrk="0" hangingPunct="1">
                        <a:defRPr sz="1800" kern="1200">
                          <a:solidFill>
                            <a:schemeClr val="tx1"/>
                          </a:solidFill>
                          <a:latin typeface="Arial Narrow"/>
                        </a:defRPr>
                      </a:lvl3pPr>
                      <a:lvl4pPr marL="1371600" algn="l" defTabSz="914400" rtl="0" eaLnBrk="1" latinLnBrk="0" hangingPunct="1">
                        <a:defRPr sz="1800" kern="1200">
                          <a:solidFill>
                            <a:schemeClr val="tx1"/>
                          </a:solidFill>
                          <a:latin typeface="Arial Narrow"/>
                        </a:defRPr>
                      </a:lvl4pPr>
                      <a:lvl5pPr marL="1828800" algn="l" defTabSz="914400" rtl="0" eaLnBrk="1" latinLnBrk="0" hangingPunct="1">
                        <a:defRPr sz="1800" kern="1200">
                          <a:solidFill>
                            <a:schemeClr val="tx1"/>
                          </a:solidFill>
                          <a:latin typeface="Arial Narrow"/>
                        </a:defRPr>
                      </a:lvl5pPr>
                      <a:lvl6pPr marL="2286000" algn="l" defTabSz="914400" rtl="0" eaLnBrk="1" latinLnBrk="0" hangingPunct="1">
                        <a:defRPr sz="1800" kern="1200">
                          <a:solidFill>
                            <a:schemeClr val="tx1"/>
                          </a:solidFill>
                          <a:latin typeface="Arial Narrow"/>
                        </a:defRPr>
                      </a:lvl6pPr>
                      <a:lvl7pPr marL="2743200" algn="l" defTabSz="914400" rtl="0" eaLnBrk="1" latinLnBrk="0" hangingPunct="1">
                        <a:defRPr sz="1800" kern="1200">
                          <a:solidFill>
                            <a:schemeClr val="tx1"/>
                          </a:solidFill>
                          <a:latin typeface="Arial Narrow"/>
                        </a:defRPr>
                      </a:lvl7pPr>
                      <a:lvl8pPr marL="3200400" algn="l" defTabSz="914400" rtl="0" eaLnBrk="1" latinLnBrk="0" hangingPunct="1">
                        <a:defRPr sz="1800" kern="1200">
                          <a:solidFill>
                            <a:schemeClr val="tx1"/>
                          </a:solidFill>
                          <a:latin typeface="Arial Narrow"/>
                        </a:defRPr>
                      </a:lvl8pPr>
                      <a:lvl9pPr marL="3657600" algn="l" defTabSz="914400" rtl="0" eaLnBrk="1" latinLnBrk="0" hangingPunct="1">
                        <a:defRPr sz="1800" kern="1200">
                          <a:solidFill>
                            <a:schemeClr val="tx1"/>
                          </a:solidFill>
                          <a:latin typeface="Arial Narrow"/>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ISL 0.75 mg + DOR</a:t>
                      </a:r>
                      <a:b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(n = 30)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lvl1pPr marL="0" algn="l" defTabSz="914400" rtl="0" eaLnBrk="1" latinLnBrk="0" hangingPunct="1">
                        <a:defRPr sz="1800" kern="1200">
                          <a:solidFill>
                            <a:schemeClr val="tx1"/>
                          </a:solidFill>
                          <a:latin typeface="Arial Narrow"/>
                        </a:defRPr>
                      </a:lvl1pPr>
                      <a:lvl2pPr marL="457200" algn="l" defTabSz="914400" rtl="0" eaLnBrk="1" latinLnBrk="0" hangingPunct="1">
                        <a:defRPr sz="1800" kern="1200">
                          <a:solidFill>
                            <a:schemeClr val="tx1"/>
                          </a:solidFill>
                          <a:latin typeface="Arial Narrow"/>
                        </a:defRPr>
                      </a:lvl2pPr>
                      <a:lvl3pPr marL="914400" algn="l" defTabSz="914400" rtl="0" eaLnBrk="1" latinLnBrk="0" hangingPunct="1">
                        <a:defRPr sz="1800" kern="1200">
                          <a:solidFill>
                            <a:schemeClr val="tx1"/>
                          </a:solidFill>
                          <a:latin typeface="Arial Narrow"/>
                        </a:defRPr>
                      </a:lvl3pPr>
                      <a:lvl4pPr marL="1371600" algn="l" defTabSz="914400" rtl="0" eaLnBrk="1" latinLnBrk="0" hangingPunct="1">
                        <a:defRPr sz="1800" kern="1200">
                          <a:solidFill>
                            <a:schemeClr val="tx1"/>
                          </a:solidFill>
                          <a:latin typeface="Arial Narrow"/>
                        </a:defRPr>
                      </a:lvl4pPr>
                      <a:lvl5pPr marL="1828800" algn="l" defTabSz="914400" rtl="0" eaLnBrk="1" latinLnBrk="0" hangingPunct="1">
                        <a:defRPr sz="1800" kern="1200">
                          <a:solidFill>
                            <a:schemeClr val="tx1"/>
                          </a:solidFill>
                          <a:latin typeface="Arial Narrow"/>
                        </a:defRPr>
                      </a:lvl5pPr>
                      <a:lvl6pPr marL="2286000" algn="l" defTabSz="914400" rtl="0" eaLnBrk="1" latinLnBrk="0" hangingPunct="1">
                        <a:defRPr sz="1800" kern="1200">
                          <a:solidFill>
                            <a:schemeClr val="tx1"/>
                          </a:solidFill>
                          <a:latin typeface="Arial Narrow"/>
                        </a:defRPr>
                      </a:lvl6pPr>
                      <a:lvl7pPr marL="2743200" algn="l" defTabSz="914400" rtl="0" eaLnBrk="1" latinLnBrk="0" hangingPunct="1">
                        <a:defRPr sz="1800" kern="1200">
                          <a:solidFill>
                            <a:schemeClr val="tx1"/>
                          </a:solidFill>
                          <a:latin typeface="Arial Narrow"/>
                        </a:defRPr>
                      </a:lvl7pPr>
                      <a:lvl8pPr marL="3200400" algn="l" defTabSz="914400" rtl="0" eaLnBrk="1" latinLnBrk="0" hangingPunct="1">
                        <a:defRPr sz="1800" kern="1200">
                          <a:solidFill>
                            <a:schemeClr val="tx1"/>
                          </a:solidFill>
                          <a:latin typeface="Arial Narrow"/>
                        </a:defRPr>
                      </a:lvl8pPr>
                      <a:lvl9pPr marL="3657600" algn="l" defTabSz="914400" rtl="0" eaLnBrk="1" latinLnBrk="0" hangingPunct="1">
                        <a:defRPr sz="1800" kern="1200">
                          <a:solidFill>
                            <a:schemeClr val="tx1"/>
                          </a:solidFill>
                          <a:latin typeface="Arial Narrow"/>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ISL 2.25 mg + DOR</a:t>
                      </a:r>
                      <a:b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(n = 31)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defRPr sz="1800" kern="1200">
                          <a:solidFill>
                            <a:schemeClr val="tx1"/>
                          </a:solidFill>
                          <a:latin typeface="Arial Narrow"/>
                        </a:defRPr>
                      </a:lvl1pPr>
                      <a:lvl2pPr marL="457200" algn="l" defTabSz="914400" rtl="0" eaLnBrk="1" latinLnBrk="0" hangingPunct="1">
                        <a:defRPr sz="1800" kern="1200">
                          <a:solidFill>
                            <a:schemeClr val="tx1"/>
                          </a:solidFill>
                          <a:latin typeface="Arial Narrow"/>
                        </a:defRPr>
                      </a:lvl2pPr>
                      <a:lvl3pPr marL="914400" algn="l" defTabSz="914400" rtl="0" eaLnBrk="1" latinLnBrk="0" hangingPunct="1">
                        <a:defRPr sz="1800" kern="1200">
                          <a:solidFill>
                            <a:schemeClr val="tx1"/>
                          </a:solidFill>
                          <a:latin typeface="Arial Narrow"/>
                        </a:defRPr>
                      </a:lvl3pPr>
                      <a:lvl4pPr marL="1371600" algn="l" defTabSz="914400" rtl="0" eaLnBrk="1" latinLnBrk="0" hangingPunct="1">
                        <a:defRPr sz="1800" kern="1200">
                          <a:solidFill>
                            <a:schemeClr val="tx1"/>
                          </a:solidFill>
                          <a:latin typeface="Arial Narrow"/>
                        </a:defRPr>
                      </a:lvl4pPr>
                      <a:lvl5pPr marL="1828800" algn="l" defTabSz="914400" rtl="0" eaLnBrk="1" latinLnBrk="0" hangingPunct="1">
                        <a:defRPr sz="1800" kern="1200">
                          <a:solidFill>
                            <a:schemeClr val="tx1"/>
                          </a:solidFill>
                          <a:latin typeface="Arial Narrow"/>
                        </a:defRPr>
                      </a:lvl5pPr>
                      <a:lvl6pPr marL="2286000" algn="l" defTabSz="914400" rtl="0" eaLnBrk="1" latinLnBrk="0" hangingPunct="1">
                        <a:defRPr sz="1800" kern="1200">
                          <a:solidFill>
                            <a:schemeClr val="tx1"/>
                          </a:solidFill>
                          <a:latin typeface="Arial Narrow"/>
                        </a:defRPr>
                      </a:lvl6pPr>
                      <a:lvl7pPr marL="2743200" algn="l" defTabSz="914400" rtl="0" eaLnBrk="1" latinLnBrk="0" hangingPunct="1">
                        <a:defRPr sz="1800" kern="1200">
                          <a:solidFill>
                            <a:schemeClr val="tx1"/>
                          </a:solidFill>
                          <a:latin typeface="Arial Narrow"/>
                        </a:defRPr>
                      </a:lvl7pPr>
                      <a:lvl8pPr marL="3200400" algn="l" defTabSz="914400" rtl="0" eaLnBrk="1" latinLnBrk="0" hangingPunct="1">
                        <a:defRPr sz="1800" kern="1200">
                          <a:solidFill>
                            <a:schemeClr val="tx1"/>
                          </a:solidFill>
                          <a:latin typeface="Arial Narrow"/>
                        </a:defRPr>
                      </a:lvl8pPr>
                      <a:lvl9pPr marL="3657600" algn="l" defTabSz="914400" rtl="0" eaLnBrk="1" latinLnBrk="0" hangingPunct="1">
                        <a:defRPr sz="1800" kern="1200">
                          <a:solidFill>
                            <a:schemeClr val="tx1"/>
                          </a:solidFill>
                          <a:latin typeface="Arial Narrow"/>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ISL + DOR Combined</a:t>
                      </a:r>
                      <a:b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(n = 90)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455560"/>
                    </a:solidFill>
                  </a:tcPr>
                </a:tc>
                <a:tc>
                  <a:txBody>
                    <a:bodyPr/>
                    <a:lstStyle>
                      <a:lvl1pPr marL="0" algn="l" defTabSz="914400" rtl="0" eaLnBrk="1" latinLnBrk="0" hangingPunct="1">
                        <a:defRPr sz="1800" kern="1200">
                          <a:solidFill>
                            <a:schemeClr val="tx1"/>
                          </a:solidFill>
                          <a:latin typeface="Arial Narrow"/>
                        </a:defRPr>
                      </a:lvl1pPr>
                      <a:lvl2pPr marL="457200" algn="l" defTabSz="914400" rtl="0" eaLnBrk="1" latinLnBrk="0" hangingPunct="1">
                        <a:defRPr sz="1800" kern="1200">
                          <a:solidFill>
                            <a:schemeClr val="tx1"/>
                          </a:solidFill>
                          <a:latin typeface="Arial Narrow"/>
                        </a:defRPr>
                      </a:lvl2pPr>
                      <a:lvl3pPr marL="914400" algn="l" defTabSz="914400" rtl="0" eaLnBrk="1" latinLnBrk="0" hangingPunct="1">
                        <a:defRPr sz="1800" kern="1200">
                          <a:solidFill>
                            <a:schemeClr val="tx1"/>
                          </a:solidFill>
                          <a:latin typeface="Arial Narrow"/>
                        </a:defRPr>
                      </a:lvl3pPr>
                      <a:lvl4pPr marL="1371600" algn="l" defTabSz="914400" rtl="0" eaLnBrk="1" latinLnBrk="0" hangingPunct="1">
                        <a:defRPr sz="1800" kern="1200">
                          <a:solidFill>
                            <a:schemeClr val="tx1"/>
                          </a:solidFill>
                          <a:latin typeface="Arial Narrow"/>
                        </a:defRPr>
                      </a:lvl4pPr>
                      <a:lvl5pPr marL="1828800" algn="l" defTabSz="914400" rtl="0" eaLnBrk="1" latinLnBrk="0" hangingPunct="1">
                        <a:defRPr sz="1800" kern="1200">
                          <a:solidFill>
                            <a:schemeClr val="tx1"/>
                          </a:solidFill>
                          <a:latin typeface="Arial Narrow"/>
                        </a:defRPr>
                      </a:lvl5pPr>
                      <a:lvl6pPr marL="2286000" algn="l" defTabSz="914400" rtl="0" eaLnBrk="1" latinLnBrk="0" hangingPunct="1">
                        <a:defRPr sz="1800" kern="1200">
                          <a:solidFill>
                            <a:schemeClr val="tx1"/>
                          </a:solidFill>
                          <a:latin typeface="Arial Narrow"/>
                        </a:defRPr>
                      </a:lvl6pPr>
                      <a:lvl7pPr marL="2743200" algn="l" defTabSz="914400" rtl="0" eaLnBrk="1" latinLnBrk="0" hangingPunct="1">
                        <a:defRPr sz="1800" kern="1200">
                          <a:solidFill>
                            <a:schemeClr val="tx1"/>
                          </a:solidFill>
                          <a:latin typeface="Arial Narrow"/>
                        </a:defRPr>
                      </a:lvl7pPr>
                      <a:lvl8pPr marL="3200400" algn="l" defTabSz="914400" rtl="0" eaLnBrk="1" latinLnBrk="0" hangingPunct="1">
                        <a:defRPr sz="1800" kern="1200">
                          <a:solidFill>
                            <a:schemeClr val="tx1"/>
                          </a:solidFill>
                          <a:latin typeface="Arial Narrow"/>
                        </a:defRPr>
                      </a:lvl8pPr>
                      <a:lvl9pPr marL="3657600" algn="l" defTabSz="914400" rtl="0" eaLnBrk="1" latinLnBrk="0" hangingPunct="1">
                        <a:defRPr sz="1800" kern="1200">
                          <a:solidFill>
                            <a:schemeClr val="tx1"/>
                          </a:solidFill>
                          <a:latin typeface="Arial Narrow"/>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 DOR/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3TC/TDF</a:t>
                      </a:r>
                      <a:b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(n = 31)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544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Nonresponse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544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Rebound with HIV-1 RNA &gt; 50 copies/mL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544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Rebound with HIV-1 RNA &gt; 200 copies/mL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0733860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39D7F-E25F-4D1C-954E-3A4DF74BEF70}"/>
              </a:ext>
            </a:extLst>
          </p:cNvPr>
          <p:cNvSpPr>
            <a:spLocks noGrp="1"/>
          </p:cNvSpPr>
          <p:nvPr>
            <p:ph type="title"/>
          </p:nvPr>
        </p:nvSpPr>
        <p:spPr/>
        <p:txBody>
          <a:bodyPr/>
          <a:lstStyle/>
          <a:p>
            <a:r>
              <a:rPr lang="en-US" dirty="0"/>
              <a:t>P011: Adverse Events Through Wk 96</a:t>
            </a:r>
          </a:p>
        </p:txBody>
      </p:sp>
      <p:grpSp>
        <p:nvGrpSpPr>
          <p:cNvPr id="8" name="Group 7">
            <a:extLst>
              <a:ext uri="{FF2B5EF4-FFF2-40B4-BE49-F238E27FC236}">
                <a16:creationId xmlns:a16="http://schemas.microsoft.com/office/drawing/2014/main" id="{EE171BA0-9480-489B-AA52-880E7864CC10}"/>
              </a:ext>
            </a:extLst>
          </p:cNvPr>
          <p:cNvGrpSpPr>
            <a:grpSpLocks/>
          </p:cNvGrpSpPr>
          <p:nvPr/>
        </p:nvGrpSpPr>
        <p:grpSpPr bwMode="auto">
          <a:xfrm>
            <a:off x="9389569" y="6216652"/>
            <a:ext cx="2488502" cy="447822"/>
            <a:chOff x="9527309" y="3551529"/>
            <a:chExt cx="2488502" cy="448324"/>
          </a:xfrm>
        </p:grpSpPr>
        <p:pic>
          <p:nvPicPr>
            <p:cNvPr id="9" name="Picture 9">
              <a:extLst>
                <a:ext uri="{FF2B5EF4-FFF2-40B4-BE49-F238E27FC236}">
                  <a16:creationId xmlns:a16="http://schemas.microsoft.com/office/drawing/2014/main" id="{6522D698-5891-4DB5-88D2-BE42C566444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28FD40DD-9EBD-4D48-9BA1-4D5823F6C99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71" name="Group 3">
            <a:extLst>
              <a:ext uri="{FF2B5EF4-FFF2-40B4-BE49-F238E27FC236}">
                <a16:creationId xmlns:a16="http://schemas.microsoft.com/office/drawing/2014/main" id="{04D7A12F-6FB0-4615-AFAD-46FE27F4FA94}"/>
              </a:ext>
            </a:extLst>
          </p:cNvPr>
          <p:cNvGraphicFramePr>
            <a:graphicFrameLocks/>
          </p:cNvGraphicFramePr>
          <p:nvPr>
            <p:extLst>
              <p:ext uri="{D42A27DB-BD31-4B8C-83A1-F6EECF244321}">
                <p14:modId xmlns:p14="http://schemas.microsoft.com/office/powerpoint/2010/main" val="1526929272"/>
              </p:ext>
            </p:extLst>
          </p:nvPr>
        </p:nvGraphicFramePr>
        <p:xfrm>
          <a:off x="732740" y="1599292"/>
          <a:ext cx="10749648" cy="4297792"/>
        </p:xfrm>
        <a:graphic>
          <a:graphicData uri="http://schemas.openxmlformats.org/drawingml/2006/table">
            <a:tbl>
              <a:tblPr/>
              <a:tblGrid>
                <a:gridCol w="4404203">
                  <a:extLst>
                    <a:ext uri="{9D8B030D-6E8A-4147-A177-3AD203B41FA5}">
                      <a16:colId xmlns:a16="http://schemas.microsoft.com/office/drawing/2014/main" val="20000"/>
                    </a:ext>
                  </a:extLst>
                </a:gridCol>
                <a:gridCol w="1269089">
                  <a:extLst>
                    <a:ext uri="{9D8B030D-6E8A-4147-A177-3AD203B41FA5}">
                      <a16:colId xmlns:a16="http://schemas.microsoft.com/office/drawing/2014/main" val="20001"/>
                    </a:ext>
                  </a:extLst>
                </a:gridCol>
                <a:gridCol w="1269089">
                  <a:extLst>
                    <a:ext uri="{9D8B030D-6E8A-4147-A177-3AD203B41FA5}">
                      <a16:colId xmlns:a16="http://schemas.microsoft.com/office/drawing/2014/main" val="20003"/>
                    </a:ext>
                  </a:extLst>
                </a:gridCol>
                <a:gridCol w="1269089">
                  <a:extLst>
                    <a:ext uri="{9D8B030D-6E8A-4147-A177-3AD203B41FA5}">
                      <a16:colId xmlns:a16="http://schemas.microsoft.com/office/drawing/2014/main" val="3557044341"/>
                    </a:ext>
                  </a:extLst>
                </a:gridCol>
                <a:gridCol w="1269089">
                  <a:extLst>
                    <a:ext uri="{9D8B030D-6E8A-4147-A177-3AD203B41FA5}">
                      <a16:colId xmlns:a16="http://schemas.microsoft.com/office/drawing/2014/main" val="1095481822"/>
                    </a:ext>
                  </a:extLst>
                </a:gridCol>
                <a:gridCol w="1269089">
                  <a:extLst>
                    <a:ext uri="{9D8B030D-6E8A-4147-A177-3AD203B41FA5}">
                      <a16:colId xmlns:a16="http://schemas.microsoft.com/office/drawing/2014/main" val="20002"/>
                    </a:ext>
                  </a:extLst>
                </a:gridCol>
              </a:tblGrid>
              <a:tr h="5355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Cumulative AEs Through Wk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bg1"/>
                          </a:solidFill>
                          <a:effectLst/>
                          <a:latin typeface="Calibri" panose="020F0502020204030204" pitchFamily="34" charset="0"/>
                        </a:rPr>
                        <a:t>ISL 0.25 mg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bg1"/>
                          </a:solidFill>
                          <a:effectLst/>
                          <a:latin typeface="Calibri" panose="020F0502020204030204" pitchFamily="34" charset="0"/>
                        </a:rPr>
                        <a:t>+ DOR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bg1"/>
                          </a:solidFill>
                          <a:effectLst/>
                          <a:latin typeface="Calibri" panose="020F0502020204030204" pitchFamily="34" charset="0"/>
                        </a:rPr>
                        <a:t>(n =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ISL 0.75 mg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 DOR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ISL 2.25 mg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 DOR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ISL + DOR Combined</a:t>
                      </a:r>
                      <a:b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DOR/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3TC/TDF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181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1 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(86.2)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(90.0)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(71.0)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74 (82.2)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(87.1)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81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Drug-related AE</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3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4 (12.9)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7 (7.8)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7 (22.6)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181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Serious AE</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1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3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5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5"/>
                  </a:ext>
                </a:extLst>
              </a:tr>
              <a:tr h="2181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Discontinued due to AE</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1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609118875"/>
                  </a:ext>
                </a:extLst>
              </a:tr>
              <a:tr h="2181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Discontinued due to drug-related AE</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23008784"/>
                  </a:ext>
                </a:extLst>
              </a:tr>
              <a:tr h="11701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Lab abnormality occurring in ≥ 2 patients, n/N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 3) Fasting triglycerides &gt; 500-1000 mg/dL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 3) ALT 5.0 to &lt; 10.0 x ULN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 3) Creatine kinase 10.0 to &lt; 20.0 x ULN*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 4) Creatine kinase ≥ 20.0 x ULN*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 3) Creatinine &gt; 1.8 to &lt; 3.5 x ULN or increase of 1.5 to &lt; 2.0 times baseline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2/29 (6.9)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4/29 (13.8)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1/29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3/29 (10.3)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1/30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2/30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1/30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1/29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2/31 (6.5)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3/31 (9.7)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3/88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3/90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4/90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6/90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4/90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1/31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1/31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1/31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2/31 (6.5)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6"/>
                  </a:ext>
                </a:extLst>
              </a:tr>
            </a:tbl>
          </a:graphicData>
        </a:graphic>
      </p:graphicFrame>
      <p:sp>
        <p:nvSpPr>
          <p:cNvPr id="11" name="Text Box 15">
            <a:extLst>
              <a:ext uri="{FF2B5EF4-FFF2-40B4-BE49-F238E27FC236}">
                <a16:creationId xmlns:a16="http://schemas.microsoft.com/office/drawing/2014/main" id="{F2CEC640-FC35-5345-906A-AE083CDEDF1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Molina. HIV Glasgow 2020. Abstr O415.</a:t>
            </a:r>
            <a:endParaRPr lang="en-US" altLang="en-US" sz="1200" b="0" dirty="0">
              <a:solidFill>
                <a:schemeClr val="bg2"/>
              </a:solidFill>
              <a:latin typeface="Calibri" panose="020F0502020204030204" pitchFamily="34" charset="0"/>
            </a:endParaRPr>
          </a:p>
        </p:txBody>
      </p:sp>
      <p:sp>
        <p:nvSpPr>
          <p:cNvPr id="5" name="TextBox 4"/>
          <p:cNvSpPr txBox="1"/>
          <p:nvPr/>
        </p:nvSpPr>
        <p:spPr bwMode="auto">
          <a:xfrm>
            <a:off x="725665" y="5902779"/>
            <a:ext cx="1066080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*All resolved during receipt of study drugs. Every creatine kinase abnormality confirmed as exercise-related except 1 due to new HCV diagnosis.</a:t>
            </a:r>
          </a:p>
        </p:txBody>
      </p:sp>
    </p:spTree>
    <p:extLst>
      <p:ext uri="{BB962C8B-B14F-4D97-AF65-F5344CB8AC3E}">
        <p14:creationId xmlns:p14="http://schemas.microsoft.com/office/powerpoint/2010/main" val="29771896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Single Oral Dose of Novel NNRTI MK-8507 in </a:t>
            </a:r>
            <a:br>
              <a:rPr lang="en-US" dirty="0"/>
            </a:br>
            <a:r>
              <a:rPr lang="en-US" dirty="0"/>
              <a:t>Treatment-Naive Patients With HIV </a:t>
            </a:r>
          </a:p>
        </p:txBody>
      </p:sp>
      <p:sp>
        <p:nvSpPr>
          <p:cNvPr id="3" name="Content Placeholder 2">
            <a:extLst>
              <a:ext uri="{FF2B5EF4-FFF2-40B4-BE49-F238E27FC236}">
                <a16:creationId xmlns:a16="http://schemas.microsoft.com/office/drawing/2014/main" id="{A3802698-66B1-414B-AFEB-EFA40E523F93}"/>
              </a:ext>
            </a:extLst>
          </p:cNvPr>
          <p:cNvSpPr>
            <a:spLocks noGrp="1"/>
          </p:cNvSpPr>
          <p:nvPr>
            <p:ph idx="1"/>
          </p:nvPr>
        </p:nvSpPr>
        <p:spPr>
          <a:xfrm>
            <a:off x="604676" y="1513046"/>
            <a:ext cx="11136710" cy="4703605"/>
          </a:xfrm>
        </p:spPr>
        <p:txBody>
          <a:bodyPr/>
          <a:lstStyle/>
          <a:p>
            <a:pPr>
              <a:spcAft>
                <a:spcPts val="600"/>
              </a:spcAft>
            </a:pPr>
            <a:r>
              <a:rPr lang="en-US" sz="2400" dirty="0"/>
              <a:t>MK-8507: novel NNRTI under evaluation for HIV-1 treatment</a:t>
            </a:r>
          </a:p>
          <a:p>
            <a:pPr>
              <a:spcAft>
                <a:spcPts val="600"/>
              </a:spcAft>
            </a:pPr>
            <a:endParaRPr lang="en-US" sz="2400" dirty="0"/>
          </a:p>
          <a:p>
            <a:pPr>
              <a:spcAft>
                <a:spcPts val="600"/>
              </a:spcAft>
            </a:pPr>
            <a:endParaRPr lang="en-US" sz="2400" dirty="0"/>
          </a:p>
          <a:p>
            <a:pPr>
              <a:spcAft>
                <a:spcPts val="600"/>
              </a:spcAft>
            </a:pPr>
            <a:endParaRPr lang="en-US" sz="2400" dirty="0"/>
          </a:p>
          <a:p>
            <a:pPr>
              <a:spcAft>
                <a:spcPts val="600"/>
              </a:spcAft>
            </a:pPr>
            <a:endParaRPr lang="en-US" sz="2400" dirty="0"/>
          </a:p>
          <a:p>
            <a:pPr>
              <a:spcAft>
                <a:spcPts val="600"/>
              </a:spcAft>
            </a:pPr>
            <a:endParaRPr lang="en-US" sz="2400" dirty="0"/>
          </a:p>
          <a:p>
            <a:pPr>
              <a:spcAft>
                <a:spcPts val="600"/>
              </a:spcAft>
            </a:pPr>
            <a:endParaRPr lang="en-US" sz="2400" dirty="0"/>
          </a:p>
          <a:p>
            <a:pPr>
              <a:spcAft>
                <a:spcPts val="600"/>
              </a:spcAft>
            </a:pPr>
            <a:endParaRPr lang="en-US" sz="2400" dirty="0"/>
          </a:p>
          <a:p>
            <a:pPr>
              <a:spcAft>
                <a:spcPts val="600"/>
              </a:spcAft>
            </a:pPr>
            <a:r>
              <a:rPr lang="en-US" sz="2400" dirty="0"/>
              <a:t>Target: ≥ 1 log</a:t>
            </a:r>
            <a:r>
              <a:rPr lang="en-US" sz="2400" baseline="-25000" dirty="0"/>
              <a:t>10</a:t>
            </a:r>
            <a:r>
              <a:rPr lang="en-US" sz="2400" dirty="0"/>
              <a:t> copies/mL HIV-1 RNA decrease from BL vs historical placebo data</a:t>
            </a:r>
          </a:p>
        </p:txBody>
      </p:sp>
      <p:grpSp>
        <p:nvGrpSpPr>
          <p:cNvPr id="9" name="Group 7">
            <a:extLst>
              <a:ext uri="{FF2B5EF4-FFF2-40B4-BE49-F238E27FC236}">
                <a16:creationId xmlns:a16="http://schemas.microsoft.com/office/drawing/2014/main" id="{0568A94D-2804-4FB2-8FE4-ED7572EB056B}"/>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9548E967-5681-42CC-ADFF-744FAAD620A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FE30EC7F-4FC7-4752-9819-6D61595DA56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2" name="Text Box 15">
            <a:extLst>
              <a:ext uri="{FF2B5EF4-FFF2-40B4-BE49-F238E27FC236}">
                <a16:creationId xmlns:a16="http://schemas.microsoft.com/office/drawing/2014/main" id="{AFC2125C-7CE5-A54E-8BE2-97259630069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Ankrom. HIV Glasgow 2020. Abstr O416.</a:t>
            </a:r>
            <a:endParaRPr lang="en-US" altLang="en-US" sz="1200" b="0" dirty="0">
              <a:solidFill>
                <a:schemeClr val="bg2"/>
              </a:solidFill>
              <a:latin typeface="Calibri" panose="020F0502020204030204" pitchFamily="34" charset="0"/>
            </a:endParaRPr>
          </a:p>
        </p:txBody>
      </p:sp>
      <p:sp>
        <p:nvSpPr>
          <p:cNvPr id="13" name="Rectangle 49">
            <a:extLst>
              <a:ext uri="{FF2B5EF4-FFF2-40B4-BE49-F238E27FC236}">
                <a16:creationId xmlns:a16="http://schemas.microsoft.com/office/drawing/2014/main" id="{E55B9EFC-3250-5E42-B137-A60F5C355260}"/>
              </a:ext>
            </a:extLst>
          </p:cNvPr>
          <p:cNvSpPr>
            <a:spLocks noChangeArrowheads="1"/>
          </p:cNvSpPr>
          <p:nvPr/>
        </p:nvSpPr>
        <p:spPr bwMode="auto">
          <a:xfrm>
            <a:off x="4284718" y="2327218"/>
            <a:ext cx="1679310" cy="73925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MK-8507</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600 mg</a:t>
            </a:r>
            <a:r>
              <a:rPr lang="en-US" altLang="en-US" sz="1600" b="0" dirty="0">
                <a:solidFill>
                  <a:schemeClr val="tx1"/>
                </a:solidFill>
                <a:latin typeface="Calibri" panose="020F0502020204030204" pitchFamily="34" charset="0"/>
              </a:rPr>
              <a:t> </a:t>
            </a:r>
            <a:r>
              <a:rPr lang="en-US" altLang="en-US" sz="1600" dirty="0">
                <a:solidFill>
                  <a:schemeClr val="tx1"/>
                </a:solidFill>
                <a:latin typeface="Calibri" panose="020F0502020204030204" pitchFamily="34" charset="0"/>
              </a:rPr>
              <a:t>(n = 6)</a:t>
            </a:r>
          </a:p>
        </p:txBody>
      </p:sp>
      <p:sp>
        <p:nvSpPr>
          <p:cNvPr id="14" name="Rectangle 49">
            <a:extLst>
              <a:ext uri="{FF2B5EF4-FFF2-40B4-BE49-F238E27FC236}">
                <a16:creationId xmlns:a16="http://schemas.microsoft.com/office/drawing/2014/main" id="{7F352AB1-55AC-1148-B1A0-6B44D29981B8}"/>
              </a:ext>
            </a:extLst>
          </p:cNvPr>
          <p:cNvSpPr>
            <a:spLocks noChangeArrowheads="1"/>
          </p:cNvSpPr>
          <p:nvPr/>
        </p:nvSpPr>
        <p:spPr bwMode="auto">
          <a:xfrm>
            <a:off x="7002177" y="2325752"/>
            <a:ext cx="1679310" cy="73925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MK-8507</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80 mg</a:t>
            </a:r>
            <a:r>
              <a:rPr lang="en-US" altLang="en-US" sz="1600" b="0" dirty="0">
                <a:solidFill>
                  <a:schemeClr val="tx1"/>
                </a:solidFill>
                <a:latin typeface="Calibri" panose="020F0502020204030204" pitchFamily="34" charset="0"/>
              </a:rPr>
              <a:t> </a:t>
            </a:r>
            <a:r>
              <a:rPr lang="en-US" altLang="en-US" sz="1600" dirty="0">
                <a:solidFill>
                  <a:schemeClr val="tx1"/>
                </a:solidFill>
                <a:latin typeface="Calibri" panose="020F0502020204030204" pitchFamily="34" charset="0"/>
              </a:rPr>
              <a:t>(n = 6)</a:t>
            </a:r>
          </a:p>
        </p:txBody>
      </p:sp>
      <p:sp>
        <p:nvSpPr>
          <p:cNvPr id="15" name="Rectangle 49">
            <a:extLst>
              <a:ext uri="{FF2B5EF4-FFF2-40B4-BE49-F238E27FC236}">
                <a16:creationId xmlns:a16="http://schemas.microsoft.com/office/drawing/2014/main" id="{EBA79598-FC9D-E54C-AFF9-76409AE24A28}"/>
              </a:ext>
            </a:extLst>
          </p:cNvPr>
          <p:cNvSpPr>
            <a:spLocks noChangeArrowheads="1"/>
          </p:cNvSpPr>
          <p:nvPr/>
        </p:nvSpPr>
        <p:spPr bwMode="auto">
          <a:xfrm>
            <a:off x="9672520" y="2325752"/>
            <a:ext cx="1679310" cy="73925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MK-8507</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40 mg</a:t>
            </a:r>
            <a:r>
              <a:rPr lang="en-US" altLang="en-US" sz="1600" b="0" dirty="0">
                <a:solidFill>
                  <a:schemeClr val="tx1"/>
                </a:solidFill>
                <a:latin typeface="Calibri" panose="020F0502020204030204" pitchFamily="34" charset="0"/>
              </a:rPr>
              <a:t> </a:t>
            </a:r>
            <a:r>
              <a:rPr lang="en-US" altLang="en-US" sz="1600" dirty="0">
                <a:solidFill>
                  <a:schemeClr val="tx1"/>
                </a:solidFill>
                <a:latin typeface="Calibri" panose="020F0502020204030204" pitchFamily="34" charset="0"/>
              </a:rPr>
              <a:t>(n = 6)</a:t>
            </a:r>
          </a:p>
        </p:txBody>
      </p:sp>
      <p:cxnSp>
        <p:nvCxnSpPr>
          <p:cNvPr id="17" name="Straight Arrow Connector 16">
            <a:extLst>
              <a:ext uri="{FF2B5EF4-FFF2-40B4-BE49-F238E27FC236}">
                <a16:creationId xmlns:a16="http://schemas.microsoft.com/office/drawing/2014/main" id="{2C550A55-6774-624B-B331-80506F9124D9}"/>
              </a:ext>
            </a:extLst>
          </p:cNvPr>
          <p:cNvCxnSpPr>
            <a:cxnSpLocks/>
          </p:cNvCxnSpPr>
          <p:nvPr/>
        </p:nvCxnSpPr>
        <p:spPr bwMode="auto">
          <a:xfrm>
            <a:off x="6074039" y="2686642"/>
            <a:ext cx="817290" cy="0"/>
          </a:xfrm>
          <a:prstGeom prst="straightConnector1">
            <a:avLst/>
          </a:prstGeom>
          <a:noFill/>
          <a:ln w="28575" cap="flat" cmpd="sng" algn="ctr">
            <a:solidFill>
              <a:schemeClr val="bg1"/>
            </a:solidFill>
            <a:prstDash val="solid"/>
            <a:round/>
            <a:headEnd type="none" w="med" len="med"/>
            <a:tailEnd type="triangle"/>
          </a:ln>
          <a:effectLst/>
        </p:spPr>
      </p:cxnSp>
      <p:sp>
        <p:nvSpPr>
          <p:cNvPr id="19" name="TextBox 18">
            <a:extLst>
              <a:ext uri="{FF2B5EF4-FFF2-40B4-BE49-F238E27FC236}">
                <a16:creationId xmlns:a16="http://schemas.microsoft.com/office/drawing/2014/main" id="{9DE7217C-A0A7-C34E-B5C2-D05757103C88}"/>
              </a:ext>
            </a:extLst>
          </p:cNvPr>
          <p:cNvSpPr txBox="1"/>
          <p:nvPr/>
        </p:nvSpPr>
        <p:spPr bwMode="auto">
          <a:xfrm>
            <a:off x="6159468" y="2372933"/>
            <a:ext cx="6591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PK, PD</a:t>
            </a:r>
          </a:p>
        </p:txBody>
      </p:sp>
      <p:sp>
        <p:nvSpPr>
          <p:cNvPr id="20" name="TextBox 19">
            <a:extLst>
              <a:ext uri="{FF2B5EF4-FFF2-40B4-BE49-F238E27FC236}">
                <a16:creationId xmlns:a16="http://schemas.microsoft.com/office/drawing/2014/main" id="{061FE466-AA6B-7043-A680-B83333AAE539}"/>
              </a:ext>
            </a:extLst>
          </p:cNvPr>
          <p:cNvSpPr txBox="1"/>
          <p:nvPr/>
        </p:nvSpPr>
        <p:spPr bwMode="auto">
          <a:xfrm>
            <a:off x="5961496" y="2705018"/>
            <a:ext cx="10550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Data review</a:t>
            </a:r>
          </a:p>
        </p:txBody>
      </p:sp>
      <p:cxnSp>
        <p:nvCxnSpPr>
          <p:cNvPr id="22" name="Straight Arrow Connector 21">
            <a:extLst>
              <a:ext uri="{FF2B5EF4-FFF2-40B4-BE49-F238E27FC236}">
                <a16:creationId xmlns:a16="http://schemas.microsoft.com/office/drawing/2014/main" id="{E15F2E64-09C2-464F-9145-F589A83C6BEA}"/>
              </a:ext>
            </a:extLst>
          </p:cNvPr>
          <p:cNvCxnSpPr>
            <a:cxnSpLocks/>
          </p:cNvCxnSpPr>
          <p:nvPr/>
        </p:nvCxnSpPr>
        <p:spPr bwMode="auto">
          <a:xfrm>
            <a:off x="8769801" y="2686642"/>
            <a:ext cx="817290" cy="0"/>
          </a:xfrm>
          <a:prstGeom prst="straightConnector1">
            <a:avLst/>
          </a:prstGeom>
          <a:noFill/>
          <a:ln w="28575" cap="flat" cmpd="sng" algn="ctr">
            <a:solidFill>
              <a:schemeClr val="bg1"/>
            </a:solidFill>
            <a:prstDash val="solid"/>
            <a:round/>
            <a:headEnd type="none" w="med" len="med"/>
            <a:tailEnd type="triangle"/>
          </a:ln>
          <a:effectLst/>
        </p:spPr>
      </p:cxnSp>
      <p:sp>
        <p:nvSpPr>
          <p:cNvPr id="23" name="TextBox 22">
            <a:extLst>
              <a:ext uri="{FF2B5EF4-FFF2-40B4-BE49-F238E27FC236}">
                <a16:creationId xmlns:a16="http://schemas.microsoft.com/office/drawing/2014/main" id="{ECBCE1ED-139F-1F40-869A-613965DF486E}"/>
              </a:ext>
            </a:extLst>
          </p:cNvPr>
          <p:cNvSpPr txBox="1"/>
          <p:nvPr/>
        </p:nvSpPr>
        <p:spPr bwMode="auto">
          <a:xfrm>
            <a:off x="8855230" y="2372933"/>
            <a:ext cx="6591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PK, PD</a:t>
            </a:r>
          </a:p>
        </p:txBody>
      </p:sp>
      <p:sp>
        <p:nvSpPr>
          <p:cNvPr id="24" name="TextBox 23">
            <a:extLst>
              <a:ext uri="{FF2B5EF4-FFF2-40B4-BE49-F238E27FC236}">
                <a16:creationId xmlns:a16="http://schemas.microsoft.com/office/drawing/2014/main" id="{C9661BC6-A222-444B-8A03-A2B8D176F364}"/>
              </a:ext>
            </a:extLst>
          </p:cNvPr>
          <p:cNvSpPr txBox="1"/>
          <p:nvPr/>
        </p:nvSpPr>
        <p:spPr bwMode="auto">
          <a:xfrm>
            <a:off x="8657258" y="2705018"/>
            <a:ext cx="10550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Data review</a:t>
            </a:r>
          </a:p>
        </p:txBody>
      </p:sp>
      <p:sp>
        <p:nvSpPr>
          <p:cNvPr id="25" name="TextBox 24">
            <a:extLst>
              <a:ext uri="{FF2B5EF4-FFF2-40B4-BE49-F238E27FC236}">
                <a16:creationId xmlns:a16="http://schemas.microsoft.com/office/drawing/2014/main" id="{B4E65087-3883-F342-AC9D-B0A9B75A61FD}"/>
              </a:ext>
            </a:extLst>
          </p:cNvPr>
          <p:cNvSpPr txBox="1"/>
          <p:nvPr/>
        </p:nvSpPr>
        <p:spPr bwMode="auto">
          <a:xfrm>
            <a:off x="9907264" y="1982890"/>
            <a:ext cx="12379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PANEL C</a:t>
            </a:r>
          </a:p>
        </p:txBody>
      </p:sp>
      <p:sp>
        <p:nvSpPr>
          <p:cNvPr id="26" name="TextBox 25">
            <a:extLst>
              <a:ext uri="{FF2B5EF4-FFF2-40B4-BE49-F238E27FC236}">
                <a16:creationId xmlns:a16="http://schemas.microsoft.com/office/drawing/2014/main" id="{4CCDE46D-BA8F-1846-8BD1-122F151BD28F}"/>
              </a:ext>
            </a:extLst>
          </p:cNvPr>
          <p:cNvSpPr txBox="1"/>
          <p:nvPr/>
        </p:nvSpPr>
        <p:spPr bwMode="auto">
          <a:xfrm>
            <a:off x="7222853" y="1989902"/>
            <a:ext cx="12379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PANEL B</a:t>
            </a:r>
          </a:p>
        </p:txBody>
      </p:sp>
      <p:sp>
        <p:nvSpPr>
          <p:cNvPr id="27" name="TextBox 26">
            <a:extLst>
              <a:ext uri="{FF2B5EF4-FFF2-40B4-BE49-F238E27FC236}">
                <a16:creationId xmlns:a16="http://schemas.microsoft.com/office/drawing/2014/main" id="{4CC87C62-AD71-3249-8B1D-FA5E85AD0A3D}"/>
              </a:ext>
            </a:extLst>
          </p:cNvPr>
          <p:cNvSpPr txBox="1"/>
          <p:nvPr/>
        </p:nvSpPr>
        <p:spPr bwMode="auto">
          <a:xfrm>
            <a:off x="4552510" y="1982890"/>
            <a:ext cx="12379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PANEL A</a:t>
            </a:r>
          </a:p>
        </p:txBody>
      </p:sp>
      <p:sp>
        <p:nvSpPr>
          <p:cNvPr id="28" name="TextBox 27">
            <a:extLst>
              <a:ext uri="{FF2B5EF4-FFF2-40B4-BE49-F238E27FC236}">
                <a16:creationId xmlns:a16="http://schemas.microsoft.com/office/drawing/2014/main" id="{53002312-9ACA-1C42-8CB8-AFC092A46E10}"/>
              </a:ext>
            </a:extLst>
          </p:cNvPr>
          <p:cNvSpPr txBox="1"/>
          <p:nvPr/>
        </p:nvSpPr>
        <p:spPr bwMode="auto">
          <a:xfrm>
            <a:off x="312889" y="2031108"/>
            <a:ext cx="352088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ARV-naive patients with HIV-1 RNA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 10,000 copies/mL, CD4+ cell count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&gt; 200 cells/mm</a:t>
            </a:r>
            <a:r>
              <a:rPr lang="en-US" sz="1600" b="0" baseline="30000" dirty="0">
                <a:solidFill>
                  <a:schemeClr val="bg1"/>
                </a:solidFill>
                <a:latin typeface="Calibri" panose="020F0502020204030204" pitchFamily="34" charset="0"/>
              </a:rPr>
              <a:t>3</a:t>
            </a:r>
            <a:r>
              <a:rPr lang="en-US" sz="1600" b="0" dirty="0">
                <a:solidFill>
                  <a:schemeClr val="bg1"/>
                </a:solidFill>
                <a:latin typeface="Calibri" panose="020F0502020204030204" pitchFamily="34" charset="0"/>
              </a:rPr>
              <a:t>, no NNRTI resistance, no active HCV/HBV infection</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(N = 18)</a:t>
            </a:r>
          </a:p>
        </p:txBody>
      </p:sp>
      <p:sp>
        <p:nvSpPr>
          <p:cNvPr id="33" name="TextBox 32">
            <a:extLst>
              <a:ext uri="{FF2B5EF4-FFF2-40B4-BE49-F238E27FC236}">
                <a16:creationId xmlns:a16="http://schemas.microsoft.com/office/drawing/2014/main" id="{F4549DFF-8078-2047-AFC7-1CB607F8916D}"/>
              </a:ext>
            </a:extLst>
          </p:cNvPr>
          <p:cNvSpPr txBox="1"/>
          <p:nvPr/>
        </p:nvSpPr>
        <p:spPr bwMode="auto">
          <a:xfrm>
            <a:off x="945702" y="5504049"/>
            <a:ext cx="78240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 = 3 in Panel A switched to SOC immediately after Day 14 analyses; n = 1 in Panel C declined SOC.</a:t>
            </a:r>
          </a:p>
        </p:txBody>
      </p:sp>
      <p:sp>
        <p:nvSpPr>
          <p:cNvPr id="38" name="Pentagon 37">
            <a:extLst>
              <a:ext uri="{FF2B5EF4-FFF2-40B4-BE49-F238E27FC236}">
                <a16:creationId xmlns:a16="http://schemas.microsoft.com/office/drawing/2014/main" id="{26338A4B-547D-DA4A-8CA4-E1D5392AA651}"/>
              </a:ext>
            </a:extLst>
          </p:cNvPr>
          <p:cNvSpPr/>
          <p:nvPr/>
        </p:nvSpPr>
        <p:spPr bwMode="auto">
          <a:xfrm>
            <a:off x="1921985" y="4525987"/>
            <a:ext cx="5760720" cy="292608"/>
          </a:xfrm>
          <a:prstGeom prst="homePlate">
            <a:avLst/>
          </a:prstGeom>
          <a:solidFill>
            <a:schemeClr val="accent2"/>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TextBox 38">
            <a:extLst>
              <a:ext uri="{FF2B5EF4-FFF2-40B4-BE49-F238E27FC236}">
                <a16:creationId xmlns:a16="http://schemas.microsoft.com/office/drawing/2014/main" id="{00CFB814-4358-DC4A-9C10-49FBB425333B}"/>
              </a:ext>
            </a:extLst>
          </p:cNvPr>
          <p:cNvSpPr txBox="1"/>
          <p:nvPr/>
        </p:nvSpPr>
        <p:spPr bwMode="auto">
          <a:xfrm>
            <a:off x="1927284" y="4494098"/>
            <a:ext cx="27150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Safety</a:t>
            </a:r>
          </a:p>
        </p:txBody>
      </p:sp>
      <p:sp>
        <p:nvSpPr>
          <p:cNvPr id="40" name="Pentagon 39">
            <a:extLst>
              <a:ext uri="{FF2B5EF4-FFF2-40B4-BE49-F238E27FC236}">
                <a16:creationId xmlns:a16="http://schemas.microsoft.com/office/drawing/2014/main" id="{0C1B5E1A-C826-A74E-8EE8-DF7BC88A647F}"/>
              </a:ext>
            </a:extLst>
          </p:cNvPr>
          <p:cNvSpPr/>
          <p:nvPr/>
        </p:nvSpPr>
        <p:spPr bwMode="auto">
          <a:xfrm>
            <a:off x="1921985" y="4144275"/>
            <a:ext cx="3840480" cy="292608"/>
          </a:xfrm>
          <a:prstGeom prst="homePlate">
            <a:avLst/>
          </a:prstGeom>
          <a:solidFill>
            <a:schemeClr val="accent2"/>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Pentagon 40">
            <a:extLst>
              <a:ext uri="{FF2B5EF4-FFF2-40B4-BE49-F238E27FC236}">
                <a16:creationId xmlns:a16="http://schemas.microsoft.com/office/drawing/2014/main" id="{700551C8-2036-C145-B944-86E5EBBCB421}"/>
              </a:ext>
            </a:extLst>
          </p:cNvPr>
          <p:cNvSpPr/>
          <p:nvPr/>
        </p:nvSpPr>
        <p:spPr bwMode="auto">
          <a:xfrm>
            <a:off x="1921985" y="3777446"/>
            <a:ext cx="1920240" cy="292608"/>
          </a:xfrm>
          <a:prstGeom prst="homePlate">
            <a:avLst/>
          </a:prstGeom>
          <a:solidFill>
            <a:schemeClr val="accent2"/>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TextBox 41">
            <a:extLst>
              <a:ext uri="{FF2B5EF4-FFF2-40B4-BE49-F238E27FC236}">
                <a16:creationId xmlns:a16="http://schemas.microsoft.com/office/drawing/2014/main" id="{D5BBD442-2303-FE4D-9874-6951F3536B1A}"/>
              </a:ext>
            </a:extLst>
          </p:cNvPr>
          <p:cNvSpPr txBox="1"/>
          <p:nvPr/>
        </p:nvSpPr>
        <p:spPr bwMode="auto">
          <a:xfrm>
            <a:off x="1921985" y="4117178"/>
            <a:ext cx="27150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latin typeface="Calibri" panose="020F0502020204030204" pitchFamily="34" charset="0"/>
              </a:rPr>
              <a:t>Pharmacokinetics</a:t>
            </a:r>
          </a:p>
        </p:txBody>
      </p:sp>
      <p:sp>
        <p:nvSpPr>
          <p:cNvPr id="43" name="TextBox 42">
            <a:extLst>
              <a:ext uri="{FF2B5EF4-FFF2-40B4-BE49-F238E27FC236}">
                <a16:creationId xmlns:a16="http://schemas.microsoft.com/office/drawing/2014/main" id="{6DD059D0-AF6E-C34B-87C4-0F9913477383}"/>
              </a:ext>
            </a:extLst>
          </p:cNvPr>
          <p:cNvSpPr txBox="1"/>
          <p:nvPr/>
        </p:nvSpPr>
        <p:spPr bwMode="auto">
          <a:xfrm>
            <a:off x="1913015" y="3747032"/>
            <a:ext cx="1920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RNA, viral resistance</a:t>
            </a:r>
          </a:p>
        </p:txBody>
      </p:sp>
      <p:sp>
        <p:nvSpPr>
          <p:cNvPr id="44" name="TextBox 43">
            <a:extLst>
              <a:ext uri="{FF2B5EF4-FFF2-40B4-BE49-F238E27FC236}">
                <a16:creationId xmlns:a16="http://schemas.microsoft.com/office/drawing/2014/main" id="{9F2E0518-3349-A549-80E9-EEFEA6498DB3}"/>
              </a:ext>
            </a:extLst>
          </p:cNvPr>
          <p:cNvSpPr txBox="1"/>
          <p:nvPr/>
        </p:nvSpPr>
        <p:spPr bwMode="auto">
          <a:xfrm>
            <a:off x="1129226" y="4976870"/>
            <a:ext cx="16059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MK-8507 dose</a:t>
            </a:r>
          </a:p>
        </p:txBody>
      </p:sp>
      <p:sp>
        <p:nvSpPr>
          <p:cNvPr id="45" name="TextBox 44">
            <a:extLst>
              <a:ext uri="{FF2B5EF4-FFF2-40B4-BE49-F238E27FC236}">
                <a16:creationId xmlns:a16="http://schemas.microsoft.com/office/drawing/2014/main" id="{A6476DA4-EB89-324A-A4C3-E4486FEA4243}"/>
              </a:ext>
            </a:extLst>
          </p:cNvPr>
          <p:cNvSpPr txBox="1"/>
          <p:nvPr/>
        </p:nvSpPr>
        <p:spPr bwMode="auto">
          <a:xfrm>
            <a:off x="3020590" y="4976870"/>
            <a:ext cx="16201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Day 7</a:t>
            </a:r>
          </a:p>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(switch to SOC)*</a:t>
            </a:r>
          </a:p>
        </p:txBody>
      </p:sp>
      <p:sp>
        <p:nvSpPr>
          <p:cNvPr id="47" name="TextBox 46">
            <a:extLst>
              <a:ext uri="{FF2B5EF4-FFF2-40B4-BE49-F238E27FC236}">
                <a16:creationId xmlns:a16="http://schemas.microsoft.com/office/drawing/2014/main" id="{4F908052-5E7B-9A42-AB2B-0CB6F4B4303B}"/>
              </a:ext>
            </a:extLst>
          </p:cNvPr>
          <p:cNvSpPr txBox="1"/>
          <p:nvPr/>
        </p:nvSpPr>
        <p:spPr bwMode="auto">
          <a:xfrm>
            <a:off x="5320085" y="4976870"/>
            <a:ext cx="8426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600" dirty="0">
                <a:solidFill>
                  <a:schemeClr val="bg1"/>
                </a:solidFill>
                <a:latin typeface="Calibri" panose="020F0502020204030204" pitchFamily="34" charset="0"/>
              </a:rPr>
              <a:t>Day 14</a:t>
            </a:r>
          </a:p>
        </p:txBody>
      </p:sp>
      <p:sp>
        <p:nvSpPr>
          <p:cNvPr id="48" name="TextBox 47">
            <a:extLst>
              <a:ext uri="{FF2B5EF4-FFF2-40B4-BE49-F238E27FC236}">
                <a16:creationId xmlns:a16="http://schemas.microsoft.com/office/drawing/2014/main" id="{468E58DA-8F28-854D-9617-52F3CBF50976}"/>
              </a:ext>
            </a:extLst>
          </p:cNvPr>
          <p:cNvSpPr txBox="1"/>
          <p:nvPr/>
        </p:nvSpPr>
        <p:spPr bwMode="auto">
          <a:xfrm>
            <a:off x="7261264" y="4976870"/>
            <a:ext cx="8426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600" dirty="0">
                <a:solidFill>
                  <a:schemeClr val="bg1"/>
                </a:solidFill>
                <a:latin typeface="Calibri" panose="020F0502020204030204" pitchFamily="34" charset="0"/>
              </a:rPr>
              <a:t>Day 21</a:t>
            </a:r>
          </a:p>
        </p:txBody>
      </p:sp>
      <p:cxnSp>
        <p:nvCxnSpPr>
          <p:cNvPr id="32" name="Straight Arrow Connector 31">
            <a:extLst>
              <a:ext uri="{FF2B5EF4-FFF2-40B4-BE49-F238E27FC236}">
                <a16:creationId xmlns:a16="http://schemas.microsoft.com/office/drawing/2014/main" id="{8770F9A3-7624-4180-9660-5135D83C0A92}"/>
              </a:ext>
            </a:extLst>
          </p:cNvPr>
          <p:cNvCxnSpPr>
            <a:cxnSpLocks/>
          </p:cNvCxnSpPr>
          <p:nvPr/>
        </p:nvCxnSpPr>
        <p:spPr bwMode="auto">
          <a:xfrm>
            <a:off x="3762068" y="2680710"/>
            <a:ext cx="457200" cy="0"/>
          </a:xfrm>
          <a:prstGeom prst="straightConnector1">
            <a:avLst/>
          </a:prstGeom>
          <a:noFill/>
          <a:ln w="28575" cap="flat" cmpd="sng" algn="ctr">
            <a:solidFill>
              <a:schemeClr val="bg1"/>
            </a:solidFill>
            <a:prstDash val="solid"/>
            <a:round/>
            <a:headEnd type="none" w="med" len="med"/>
            <a:tailEnd type="triangle"/>
          </a:ln>
          <a:effectLst/>
        </p:spPr>
      </p:cxnSp>
      <p:sp>
        <p:nvSpPr>
          <p:cNvPr id="4" name="TextBox 3">
            <a:extLst>
              <a:ext uri="{FF2B5EF4-FFF2-40B4-BE49-F238E27FC236}">
                <a16:creationId xmlns:a16="http://schemas.microsoft.com/office/drawing/2014/main" id="{2405832C-BE73-483E-AC87-96087E54CB54}"/>
              </a:ext>
            </a:extLst>
          </p:cNvPr>
          <p:cNvSpPr txBox="1"/>
          <p:nvPr/>
        </p:nvSpPr>
        <p:spPr bwMode="auto">
          <a:xfrm>
            <a:off x="702445" y="3394608"/>
            <a:ext cx="49228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Time Course of Analysis in Each Panel:</a:t>
            </a:r>
          </a:p>
        </p:txBody>
      </p:sp>
      <p:cxnSp>
        <p:nvCxnSpPr>
          <p:cNvPr id="35" name="Straight Arrow Connector 34">
            <a:extLst>
              <a:ext uri="{FF2B5EF4-FFF2-40B4-BE49-F238E27FC236}">
                <a16:creationId xmlns:a16="http://schemas.microsoft.com/office/drawing/2014/main" id="{03EC8DEE-BC55-4930-B148-1B75590D4E84}"/>
              </a:ext>
            </a:extLst>
          </p:cNvPr>
          <p:cNvCxnSpPr>
            <a:cxnSpLocks/>
          </p:cNvCxnSpPr>
          <p:nvPr/>
        </p:nvCxnSpPr>
        <p:spPr bwMode="auto">
          <a:xfrm flipV="1">
            <a:off x="1928778" y="4832652"/>
            <a:ext cx="0" cy="182880"/>
          </a:xfrm>
          <a:prstGeom prst="straightConnector1">
            <a:avLst/>
          </a:prstGeom>
          <a:noFill/>
          <a:ln w="28575" cap="flat" cmpd="sng" algn="ctr">
            <a:solidFill>
              <a:schemeClr val="bg1"/>
            </a:solidFill>
            <a:prstDash val="solid"/>
            <a:round/>
            <a:headEnd type="none" w="med" len="med"/>
            <a:tailEnd type="triangle"/>
          </a:ln>
          <a:effectLst/>
        </p:spPr>
      </p:cxnSp>
      <p:cxnSp>
        <p:nvCxnSpPr>
          <p:cNvPr id="37" name="Straight Arrow Connector 36">
            <a:extLst>
              <a:ext uri="{FF2B5EF4-FFF2-40B4-BE49-F238E27FC236}">
                <a16:creationId xmlns:a16="http://schemas.microsoft.com/office/drawing/2014/main" id="{3BC26DD0-0DA6-4DC0-83B0-FA95C7179850}"/>
              </a:ext>
            </a:extLst>
          </p:cNvPr>
          <p:cNvCxnSpPr>
            <a:cxnSpLocks/>
          </p:cNvCxnSpPr>
          <p:nvPr/>
        </p:nvCxnSpPr>
        <p:spPr bwMode="auto">
          <a:xfrm flipV="1">
            <a:off x="3828698" y="4832652"/>
            <a:ext cx="0" cy="182880"/>
          </a:xfrm>
          <a:prstGeom prst="straightConnector1">
            <a:avLst/>
          </a:prstGeom>
          <a:noFill/>
          <a:ln w="28575" cap="flat" cmpd="sng" algn="ctr">
            <a:solidFill>
              <a:schemeClr val="bg1"/>
            </a:solidFill>
            <a:prstDash val="solid"/>
            <a:round/>
            <a:headEnd type="none" w="med" len="med"/>
            <a:tailEnd type="triangle"/>
          </a:ln>
          <a:effectLst/>
        </p:spPr>
      </p:cxnSp>
      <p:cxnSp>
        <p:nvCxnSpPr>
          <p:cNvPr id="49" name="Straight Arrow Connector 48">
            <a:extLst>
              <a:ext uri="{FF2B5EF4-FFF2-40B4-BE49-F238E27FC236}">
                <a16:creationId xmlns:a16="http://schemas.microsoft.com/office/drawing/2014/main" id="{CDAE071D-242E-4152-BF16-8CBC145D64D7}"/>
              </a:ext>
            </a:extLst>
          </p:cNvPr>
          <p:cNvCxnSpPr>
            <a:cxnSpLocks/>
          </p:cNvCxnSpPr>
          <p:nvPr/>
        </p:nvCxnSpPr>
        <p:spPr bwMode="auto">
          <a:xfrm flipV="1">
            <a:off x="5738778" y="4832652"/>
            <a:ext cx="0" cy="182880"/>
          </a:xfrm>
          <a:prstGeom prst="straightConnector1">
            <a:avLst/>
          </a:prstGeom>
          <a:noFill/>
          <a:ln w="28575" cap="flat" cmpd="sng" algn="ctr">
            <a:solidFill>
              <a:schemeClr val="bg1"/>
            </a:solidFill>
            <a:prstDash val="solid"/>
            <a:round/>
            <a:headEnd type="none" w="med" len="med"/>
            <a:tailEnd type="triangle"/>
          </a:ln>
          <a:effectLst/>
        </p:spPr>
      </p:cxnSp>
      <p:cxnSp>
        <p:nvCxnSpPr>
          <p:cNvPr id="51" name="Straight Arrow Connector 50">
            <a:extLst>
              <a:ext uri="{FF2B5EF4-FFF2-40B4-BE49-F238E27FC236}">
                <a16:creationId xmlns:a16="http://schemas.microsoft.com/office/drawing/2014/main" id="{CD3E1FAB-A2CF-4EC9-B567-8954A1BF8383}"/>
              </a:ext>
            </a:extLst>
          </p:cNvPr>
          <p:cNvCxnSpPr>
            <a:cxnSpLocks/>
          </p:cNvCxnSpPr>
          <p:nvPr/>
        </p:nvCxnSpPr>
        <p:spPr bwMode="auto">
          <a:xfrm flipV="1">
            <a:off x="7682705" y="4832652"/>
            <a:ext cx="0" cy="18288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31369900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Single-Dose MK-8507: Antiviral Efficacy</a:t>
            </a:r>
          </a:p>
        </p:txBody>
      </p:sp>
      <p:sp>
        <p:nvSpPr>
          <p:cNvPr id="3" name="Content Placeholder 2">
            <a:extLst>
              <a:ext uri="{FF2B5EF4-FFF2-40B4-BE49-F238E27FC236}">
                <a16:creationId xmlns:a16="http://schemas.microsoft.com/office/drawing/2014/main" id="{A3802698-66B1-414B-AFEB-EFA40E523F93}"/>
              </a:ext>
            </a:extLst>
          </p:cNvPr>
          <p:cNvSpPr>
            <a:spLocks noGrp="1"/>
          </p:cNvSpPr>
          <p:nvPr>
            <p:ph idx="1"/>
          </p:nvPr>
        </p:nvSpPr>
        <p:spPr>
          <a:xfrm>
            <a:off x="604676" y="1513046"/>
            <a:ext cx="11136710" cy="4703605"/>
          </a:xfrm>
        </p:spPr>
        <p:txBody>
          <a:bodyPr/>
          <a:lstStyle/>
          <a:p>
            <a:r>
              <a:rPr lang="en-US" sz="2400" dirty="0"/>
              <a:t>All doses achieved target HIV-1 RNA reduction by Day 7</a:t>
            </a:r>
          </a:p>
        </p:txBody>
      </p:sp>
      <p:grpSp>
        <p:nvGrpSpPr>
          <p:cNvPr id="9" name="Group 7">
            <a:extLst>
              <a:ext uri="{FF2B5EF4-FFF2-40B4-BE49-F238E27FC236}">
                <a16:creationId xmlns:a16="http://schemas.microsoft.com/office/drawing/2014/main" id="{0568A94D-2804-4FB2-8FE4-ED7572EB056B}"/>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9548E967-5681-42CC-ADFF-744FAAD620A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FE30EC7F-4FC7-4752-9819-6D61595DA56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2" name="Text Box 15">
            <a:extLst>
              <a:ext uri="{FF2B5EF4-FFF2-40B4-BE49-F238E27FC236}">
                <a16:creationId xmlns:a16="http://schemas.microsoft.com/office/drawing/2014/main" id="{1A816BA6-C139-F745-9D97-14CD69DDED7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Ankrom. HIV Glasgow 2020. Abstr O416.</a:t>
            </a:r>
            <a:endParaRPr lang="en-US" altLang="en-US" sz="1200" b="0" dirty="0">
              <a:solidFill>
                <a:schemeClr val="bg2"/>
              </a:solidFill>
              <a:latin typeface="Calibri" panose="020F0502020204030204" pitchFamily="34" charset="0"/>
            </a:endParaRPr>
          </a:p>
        </p:txBody>
      </p:sp>
      <p:sp>
        <p:nvSpPr>
          <p:cNvPr id="13" name="TextBox 12">
            <a:extLst>
              <a:ext uri="{FF2B5EF4-FFF2-40B4-BE49-F238E27FC236}">
                <a16:creationId xmlns:a16="http://schemas.microsoft.com/office/drawing/2014/main" id="{4BF97853-473A-4B02-B9A6-13E3F6352F65}"/>
              </a:ext>
            </a:extLst>
          </p:cNvPr>
          <p:cNvSpPr txBox="1"/>
          <p:nvPr/>
        </p:nvSpPr>
        <p:spPr bwMode="auto">
          <a:xfrm>
            <a:off x="6621907" y="2195691"/>
            <a:ext cx="3539257"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i="0" u="none" strike="noStrike" cap="none" normalizeH="0" baseline="0" dirty="0">
                <a:ln>
                  <a:noFill/>
                </a:ln>
                <a:solidFill>
                  <a:schemeClr val="bg1"/>
                </a:solidFill>
                <a:effectLst/>
                <a:latin typeface="Calibri" panose="020F0502020204030204" pitchFamily="34" charset="0"/>
              </a:rPr>
              <a:t>HIV-1 RNA Change From BL at Day 7, log</a:t>
            </a:r>
            <a:r>
              <a:rPr kumimoji="0" lang="en-US" sz="1600" i="0" u="none" strike="noStrike" cap="none" normalizeH="0" baseline="-25000" dirty="0">
                <a:ln>
                  <a:noFill/>
                </a:ln>
                <a:solidFill>
                  <a:schemeClr val="bg1"/>
                </a:solidFill>
                <a:effectLst/>
                <a:latin typeface="Calibri" panose="020F0502020204030204" pitchFamily="34" charset="0"/>
              </a:rPr>
              <a:t>10</a:t>
            </a:r>
            <a:r>
              <a:rPr kumimoji="0" lang="en-US" sz="1600" i="0" u="none" strike="noStrike" cap="none" normalizeH="0" baseline="0" dirty="0">
                <a:ln>
                  <a:noFill/>
                </a:ln>
                <a:solidFill>
                  <a:schemeClr val="bg1"/>
                </a:solidFill>
                <a:effectLst/>
                <a:latin typeface="Calibri" panose="020F0502020204030204" pitchFamily="34" charset="0"/>
              </a:rPr>
              <a:t> c/mL (95% CI)</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600" b="0" dirty="0">
                <a:solidFill>
                  <a:schemeClr val="bg1"/>
                </a:solidFill>
                <a:latin typeface="Calibri" panose="020F0502020204030204" pitchFamily="34" charset="0"/>
              </a:rPr>
              <a:t>-1.53 (-1.84 to -1.23)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-1.50 (-1</a:t>
            </a:r>
            <a:r>
              <a:rPr lang="en-US" sz="1600" b="0" dirty="0">
                <a:solidFill>
                  <a:schemeClr val="bg1"/>
                </a:solidFill>
                <a:latin typeface="Calibri" panose="020F0502020204030204" pitchFamily="34" charset="0"/>
              </a:rPr>
              <a:t>.80 to -1.19)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-1.22 (-1</a:t>
            </a:r>
            <a:r>
              <a:rPr lang="en-US" sz="1600" b="0" dirty="0">
                <a:solidFill>
                  <a:schemeClr val="bg1"/>
                </a:solidFill>
                <a:latin typeface="Calibri" panose="020F0502020204030204" pitchFamily="34" charset="0"/>
              </a:rPr>
              <a:t>.52 to -0.91)</a:t>
            </a:r>
            <a:endParaRPr kumimoji="0" lang="en-US" sz="1600" b="0" i="0" u="none" strike="noStrike" cap="none" normalizeH="0" baseline="0" dirty="0">
              <a:ln>
                <a:noFill/>
              </a:ln>
              <a:solidFill>
                <a:schemeClr val="bg1"/>
              </a:solidFill>
              <a:effectLst/>
              <a:latin typeface="Calibri" panose="020F0502020204030204" pitchFamily="34" charset="0"/>
            </a:endParaRPr>
          </a:p>
        </p:txBody>
      </p:sp>
      <p:sp>
        <p:nvSpPr>
          <p:cNvPr id="8" name="Freeform: Shape 7">
            <a:extLst>
              <a:ext uri="{FF2B5EF4-FFF2-40B4-BE49-F238E27FC236}">
                <a16:creationId xmlns:a16="http://schemas.microsoft.com/office/drawing/2014/main" id="{7FE165FF-57F3-4E83-B32C-0562AE652450}"/>
              </a:ext>
            </a:extLst>
          </p:cNvPr>
          <p:cNvSpPr/>
          <p:nvPr/>
        </p:nvSpPr>
        <p:spPr bwMode="auto">
          <a:xfrm>
            <a:off x="2091193" y="2635857"/>
            <a:ext cx="4671391" cy="2941983"/>
          </a:xfrm>
          <a:custGeom>
            <a:avLst/>
            <a:gdLst>
              <a:gd name="connsiteX0" fmla="*/ 0 w 4671391"/>
              <a:gd name="connsiteY0" fmla="*/ 0 h 2941983"/>
              <a:gd name="connsiteX1" fmla="*/ 0 w 4671391"/>
              <a:gd name="connsiteY1" fmla="*/ 2941983 h 2941983"/>
              <a:gd name="connsiteX2" fmla="*/ 4671391 w 4671391"/>
              <a:gd name="connsiteY2" fmla="*/ 2941983 h 2941983"/>
            </a:gdLst>
            <a:ahLst/>
            <a:cxnLst>
              <a:cxn ang="0">
                <a:pos x="connsiteX0" y="connsiteY0"/>
              </a:cxn>
              <a:cxn ang="0">
                <a:pos x="connsiteX1" y="connsiteY1"/>
              </a:cxn>
              <a:cxn ang="0">
                <a:pos x="connsiteX2" y="connsiteY2"/>
              </a:cxn>
            </a:cxnLst>
            <a:rect l="l" t="t" r="r" b="b"/>
            <a:pathLst>
              <a:path w="4671391" h="2941983">
                <a:moveTo>
                  <a:pt x="0" y="0"/>
                </a:moveTo>
                <a:lnTo>
                  <a:pt x="0" y="2941983"/>
                </a:lnTo>
                <a:lnTo>
                  <a:pt x="4671391" y="2941983"/>
                </a:lnTo>
              </a:path>
            </a:pathLst>
          </a:custGeom>
          <a:noFill/>
          <a:ln w="28575">
            <a:solidFill>
              <a:schemeClr val="bg1"/>
            </a:solidFill>
            <a:miter lim="800000"/>
            <a:headEnd/>
            <a:tailEnd/>
          </a:ln>
        </p:spPr>
        <p:txBody>
          <a:bodyPr rtlCol="0" anchor="ctr"/>
          <a:lstStyle/>
          <a:p>
            <a:pPr algn="ctr"/>
            <a:endParaRPr lang="en-US" dirty="0"/>
          </a:p>
        </p:txBody>
      </p:sp>
      <p:cxnSp>
        <p:nvCxnSpPr>
          <p:cNvPr id="18" name="Straight Connector 17">
            <a:extLst>
              <a:ext uri="{FF2B5EF4-FFF2-40B4-BE49-F238E27FC236}">
                <a16:creationId xmlns:a16="http://schemas.microsoft.com/office/drawing/2014/main" id="{5FA67E3C-F5F9-4347-83AE-C5CE9F0C7834}"/>
              </a:ext>
            </a:extLst>
          </p:cNvPr>
          <p:cNvCxnSpPr/>
          <p:nvPr/>
        </p:nvCxnSpPr>
        <p:spPr bwMode="auto">
          <a:xfrm>
            <a:off x="2091193" y="4110825"/>
            <a:ext cx="4661701" cy="0"/>
          </a:xfrm>
          <a:prstGeom prst="line">
            <a:avLst/>
          </a:prstGeom>
          <a:noFill/>
          <a:ln w="28575" cap="flat" cmpd="sng" algn="ctr">
            <a:solidFill>
              <a:schemeClr val="bg1"/>
            </a:solidFill>
            <a:prstDash val="sysDash"/>
            <a:round/>
            <a:headEnd type="none" w="med" len="med"/>
            <a:tailEnd type="none" w="med" len="med"/>
          </a:ln>
          <a:effectLst/>
        </p:spPr>
      </p:cxnSp>
      <p:cxnSp>
        <p:nvCxnSpPr>
          <p:cNvPr id="20" name="Straight Connector 19">
            <a:extLst>
              <a:ext uri="{FF2B5EF4-FFF2-40B4-BE49-F238E27FC236}">
                <a16:creationId xmlns:a16="http://schemas.microsoft.com/office/drawing/2014/main" id="{B3B6102E-102F-4CA7-8BF5-2DC1967D1771}"/>
              </a:ext>
            </a:extLst>
          </p:cNvPr>
          <p:cNvCxnSpPr>
            <a:cxnSpLocks/>
          </p:cNvCxnSpPr>
          <p:nvPr/>
        </p:nvCxnSpPr>
        <p:spPr bwMode="auto">
          <a:xfrm flipH="1">
            <a:off x="1979875" y="3132814"/>
            <a:ext cx="11131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ACEFC32D-F691-4DCE-93A9-E23CC4299183}"/>
              </a:ext>
            </a:extLst>
          </p:cNvPr>
          <p:cNvCxnSpPr>
            <a:cxnSpLocks/>
          </p:cNvCxnSpPr>
          <p:nvPr/>
        </p:nvCxnSpPr>
        <p:spPr bwMode="auto">
          <a:xfrm flipH="1">
            <a:off x="1979875" y="2647785"/>
            <a:ext cx="11131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C4345AE0-8C75-4C70-900F-74B2FD175541}"/>
              </a:ext>
            </a:extLst>
          </p:cNvPr>
          <p:cNvCxnSpPr>
            <a:cxnSpLocks/>
          </p:cNvCxnSpPr>
          <p:nvPr/>
        </p:nvCxnSpPr>
        <p:spPr bwMode="auto">
          <a:xfrm flipH="1">
            <a:off x="1979875" y="4110824"/>
            <a:ext cx="11131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CCD0DC21-29C4-4C3E-8EEB-C014993AA7A2}"/>
              </a:ext>
            </a:extLst>
          </p:cNvPr>
          <p:cNvCxnSpPr>
            <a:cxnSpLocks/>
          </p:cNvCxnSpPr>
          <p:nvPr/>
        </p:nvCxnSpPr>
        <p:spPr bwMode="auto">
          <a:xfrm flipH="1">
            <a:off x="1979875" y="4599829"/>
            <a:ext cx="11131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0F1CAE4-7D9B-433D-9CC8-012C7A6315D9}"/>
              </a:ext>
            </a:extLst>
          </p:cNvPr>
          <p:cNvCxnSpPr>
            <a:cxnSpLocks/>
          </p:cNvCxnSpPr>
          <p:nvPr/>
        </p:nvCxnSpPr>
        <p:spPr bwMode="auto">
          <a:xfrm flipH="1">
            <a:off x="1979875" y="5088834"/>
            <a:ext cx="11131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CE0702DD-E7F2-4690-9EF0-8A69DF81B71C}"/>
              </a:ext>
            </a:extLst>
          </p:cNvPr>
          <p:cNvCxnSpPr>
            <a:cxnSpLocks/>
          </p:cNvCxnSpPr>
          <p:nvPr/>
        </p:nvCxnSpPr>
        <p:spPr bwMode="auto">
          <a:xfrm flipH="1">
            <a:off x="1979875" y="5577840"/>
            <a:ext cx="11131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4E1AFE8-098E-4972-A524-242ACA0979E3}"/>
              </a:ext>
            </a:extLst>
          </p:cNvPr>
          <p:cNvCxnSpPr>
            <a:cxnSpLocks/>
          </p:cNvCxnSpPr>
          <p:nvPr/>
        </p:nvCxnSpPr>
        <p:spPr bwMode="auto">
          <a:xfrm flipH="1">
            <a:off x="1979875" y="3621819"/>
            <a:ext cx="11131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E9D12624-7EE3-4CD4-9E33-13745D743D50}"/>
              </a:ext>
            </a:extLst>
          </p:cNvPr>
          <p:cNvCxnSpPr>
            <a:cxnSpLocks/>
          </p:cNvCxnSpPr>
          <p:nvPr/>
        </p:nvCxnSpPr>
        <p:spPr bwMode="auto">
          <a:xfrm rot="5400000" flipH="1">
            <a:off x="2035534" y="5628197"/>
            <a:ext cx="11131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61F8FE2A-4C9A-4166-8B4A-148F0F5F78E3}"/>
              </a:ext>
            </a:extLst>
          </p:cNvPr>
          <p:cNvCxnSpPr>
            <a:cxnSpLocks/>
          </p:cNvCxnSpPr>
          <p:nvPr/>
        </p:nvCxnSpPr>
        <p:spPr bwMode="auto">
          <a:xfrm rot="5400000" flipH="1">
            <a:off x="2144202" y="5628197"/>
            <a:ext cx="11131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530477AD-6593-44C4-9042-E4B0A138422E}"/>
              </a:ext>
            </a:extLst>
          </p:cNvPr>
          <p:cNvCxnSpPr>
            <a:cxnSpLocks/>
          </p:cNvCxnSpPr>
          <p:nvPr/>
        </p:nvCxnSpPr>
        <p:spPr bwMode="auto">
          <a:xfrm rot="5400000" flipH="1">
            <a:off x="2704769" y="5628197"/>
            <a:ext cx="11131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26060F05-30DC-4A11-B4C5-35DC34E768BF}"/>
              </a:ext>
            </a:extLst>
          </p:cNvPr>
          <p:cNvCxnSpPr>
            <a:cxnSpLocks/>
          </p:cNvCxnSpPr>
          <p:nvPr/>
        </p:nvCxnSpPr>
        <p:spPr bwMode="auto">
          <a:xfrm rot="5400000" flipH="1">
            <a:off x="4696571" y="5628197"/>
            <a:ext cx="11131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2727BF23-B0CD-4079-85A7-28A41D76BB9F}"/>
              </a:ext>
            </a:extLst>
          </p:cNvPr>
          <p:cNvCxnSpPr>
            <a:cxnSpLocks/>
          </p:cNvCxnSpPr>
          <p:nvPr/>
        </p:nvCxnSpPr>
        <p:spPr bwMode="auto">
          <a:xfrm rot="5400000" flipH="1">
            <a:off x="5372432" y="5628197"/>
            <a:ext cx="11131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58797D5-2BE2-4CB5-912C-A81C361F5A00}"/>
              </a:ext>
            </a:extLst>
          </p:cNvPr>
          <p:cNvCxnSpPr>
            <a:cxnSpLocks/>
          </p:cNvCxnSpPr>
          <p:nvPr/>
        </p:nvCxnSpPr>
        <p:spPr bwMode="auto">
          <a:xfrm rot="5400000" flipH="1">
            <a:off x="6032389" y="5628197"/>
            <a:ext cx="11131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3D191B0E-1A0A-4DA8-8DD1-9C7DDDFBDFC2}"/>
              </a:ext>
            </a:extLst>
          </p:cNvPr>
          <p:cNvCxnSpPr>
            <a:cxnSpLocks/>
          </p:cNvCxnSpPr>
          <p:nvPr/>
        </p:nvCxnSpPr>
        <p:spPr bwMode="auto">
          <a:xfrm rot="5400000" flipH="1">
            <a:off x="6692345" y="5628197"/>
            <a:ext cx="111318" cy="0"/>
          </a:xfrm>
          <a:prstGeom prst="line">
            <a:avLst/>
          </a:prstGeom>
          <a:noFill/>
          <a:ln w="28575" cap="flat" cmpd="sng" algn="ctr">
            <a:solidFill>
              <a:schemeClr val="bg1"/>
            </a:solidFill>
            <a:prstDash val="solid"/>
            <a:round/>
            <a:headEnd type="none" w="med" len="med"/>
            <a:tailEnd type="none" w="med" len="med"/>
          </a:ln>
          <a:effectLst/>
        </p:spPr>
      </p:cxnSp>
      <p:sp>
        <p:nvSpPr>
          <p:cNvPr id="35" name="Freeform: Shape 34">
            <a:extLst>
              <a:ext uri="{FF2B5EF4-FFF2-40B4-BE49-F238E27FC236}">
                <a16:creationId xmlns:a16="http://schemas.microsoft.com/office/drawing/2014/main" id="{DAEC6099-C64F-43CF-9889-C687FFD86F6B}"/>
              </a:ext>
            </a:extLst>
          </p:cNvPr>
          <p:cNvSpPr/>
          <p:nvPr/>
        </p:nvSpPr>
        <p:spPr bwMode="auto">
          <a:xfrm>
            <a:off x="2122998" y="3156668"/>
            <a:ext cx="4643562" cy="1439186"/>
          </a:xfrm>
          <a:custGeom>
            <a:avLst/>
            <a:gdLst>
              <a:gd name="connsiteX0" fmla="*/ 0 w 4643562"/>
              <a:gd name="connsiteY0" fmla="*/ 0 h 1439186"/>
              <a:gd name="connsiteX1" fmla="*/ 83489 w 4643562"/>
              <a:gd name="connsiteY1" fmla="*/ 83489 h 1439186"/>
              <a:gd name="connsiteX2" fmla="*/ 640080 w 4643562"/>
              <a:gd name="connsiteY2" fmla="*/ 250466 h 1439186"/>
              <a:gd name="connsiteX3" fmla="*/ 2631882 w 4643562"/>
              <a:gd name="connsiteY3" fmla="*/ 985962 h 1439186"/>
              <a:gd name="connsiteX4" fmla="*/ 3307743 w 4643562"/>
              <a:gd name="connsiteY4" fmla="*/ 1129085 h 1439186"/>
              <a:gd name="connsiteX5" fmla="*/ 3959750 w 4643562"/>
              <a:gd name="connsiteY5" fmla="*/ 1272209 h 1439186"/>
              <a:gd name="connsiteX6" fmla="*/ 4643562 w 4643562"/>
              <a:gd name="connsiteY6" fmla="*/ 1439186 h 1439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43562" h="1439186">
                <a:moveTo>
                  <a:pt x="0" y="0"/>
                </a:moveTo>
                <a:lnTo>
                  <a:pt x="83489" y="83489"/>
                </a:lnTo>
                <a:lnTo>
                  <a:pt x="640080" y="250466"/>
                </a:lnTo>
                <a:lnTo>
                  <a:pt x="2631882" y="985962"/>
                </a:lnTo>
                <a:lnTo>
                  <a:pt x="3307743" y="1129085"/>
                </a:lnTo>
                <a:lnTo>
                  <a:pt x="3959750" y="1272209"/>
                </a:lnTo>
                <a:lnTo>
                  <a:pt x="4643562" y="1439186"/>
                </a:lnTo>
              </a:path>
            </a:pathLst>
          </a:custGeom>
          <a:noFill/>
          <a:ln w="28575">
            <a:solidFill>
              <a:schemeClr val="accent3"/>
            </a:solidFill>
            <a:miter lim="800000"/>
            <a:headEnd/>
            <a:tailEnd/>
          </a:ln>
        </p:spPr>
        <p:txBody>
          <a:bodyPr rtlCol="0" anchor="ctr"/>
          <a:lstStyle/>
          <a:p>
            <a:pPr algn="ctr"/>
            <a:endParaRPr lang="en-US" dirty="0"/>
          </a:p>
        </p:txBody>
      </p:sp>
      <p:sp>
        <p:nvSpPr>
          <p:cNvPr id="36" name="Freeform: Shape 35">
            <a:extLst>
              <a:ext uri="{FF2B5EF4-FFF2-40B4-BE49-F238E27FC236}">
                <a16:creationId xmlns:a16="http://schemas.microsoft.com/office/drawing/2014/main" id="{05A51D89-AE45-4110-B7F4-A4949071E7DC}"/>
              </a:ext>
            </a:extLst>
          </p:cNvPr>
          <p:cNvSpPr/>
          <p:nvPr/>
        </p:nvSpPr>
        <p:spPr bwMode="auto">
          <a:xfrm>
            <a:off x="2122998" y="3152692"/>
            <a:ext cx="4639586" cy="1474967"/>
          </a:xfrm>
          <a:custGeom>
            <a:avLst/>
            <a:gdLst>
              <a:gd name="connsiteX0" fmla="*/ 0 w 4639586"/>
              <a:gd name="connsiteY0" fmla="*/ 0 h 1474967"/>
              <a:gd name="connsiteX1" fmla="*/ 87465 w 4639586"/>
              <a:gd name="connsiteY1" fmla="*/ 67586 h 1474967"/>
              <a:gd name="connsiteX2" fmla="*/ 632129 w 4639586"/>
              <a:gd name="connsiteY2" fmla="*/ 155051 h 1474967"/>
              <a:gd name="connsiteX3" fmla="*/ 2631882 w 4639586"/>
              <a:gd name="connsiteY3" fmla="*/ 1160891 h 1474967"/>
              <a:gd name="connsiteX4" fmla="*/ 3307743 w 4639586"/>
              <a:gd name="connsiteY4" fmla="*/ 1343771 h 1474967"/>
              <a:gd name="connsiteX5" fmla="*/ 3963725 w 4639586"/>
              <a:gd name="connsiteY5" fmla="*/ 1459065 h 1474967"/>
              <a:gd name="connsiteX6" fmla="*/ 4639586 w 4639586"/>
              <a:gd name="connsiteY6" fmla="*/ 1474967 h 1474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39586" h="1474967">
                <a:moveTo>
                  <a:pt x="0" y="0"/>
                </a:moveTo>
                <a:lnTo>
                  <a:pt x="87465" y="67586"/>
                </a:lnTo>
                <a:lnTo>
                  <a:pt x="632129" y="155051"/>
                </a:lnTo>
                <a:lnTo>
                  <a:pt x="2631882" y="1160891"/>
                </a:lnTo>
                <a:lnTo>
                  <a:pt x="3307743" y="1343771"/>
                </a:lnTo>
                <a:lnTo>
                  <a:pt x="3963725" y="1459065"/>
                </a:lnTo>
                <a:lnTo>
                  <a:pt x="4639586" y="1474967"/>
                </a:lnTo>
              </a:path>
            </a:pathLst>
          </a:custGeom>
          <a:noFill/>
          <a:ln w="28575">
            <a:solidFill>
              <a:schemeClr val="accent1"/>
            </a:solidFill>
            <a:miter lim="800000"/>
            <a:headEnd/>
            <a:tailEnd/>
          </a:ln>
        </p:spPr>
        <p:txBody>
          <a:bodyPr rtlCol="0" anchor="ctr"/>
          <a:lstStyle/>
          <a:p>
            <a:pPr algn="ctr"/>
            <a:endParaRPr lang="en-US" dirty="0"/>
          </a:p>
        </p:txBody>
      </p:sp>
      <p:sp>
        <p:nvSpPr>
          <p:cNvPr id="37" name="Freeform: Shape 36">
            <a:extLst>
              <a:ext uri="{FF2B5EF4-FFF2-40B4-BE49-F238E27FC236}">
                <a16:creationId xmlns:a16="http://schemas.microsoft.com/office/drawing/2014/main" id="{0F7A33DA-01DC-44F1-BD4A-E3B4CF4C85ED}"/>
              </a:ext>
            </a:extLst>
          </p:cNvPr>
          <p:cNvSpPr/>
          <p:nvPr/>
        </p:nvSpPr>
        <p:spPr bwMode="auto">
          <a:xfrm>
            <a:off x="2126974" y="3140765"/>
            <a:ext cx="4643562" cy="1184745"/>
          </a:xfrm>
          <a:custGeom>
            <a:avLst/>
            <a:gdLst>
              <a:gd name="connsiteX0" fmla="*/ 0 w 4643562"/>
              <a:gd name="connsiteY0" fmla="*/ 0 h 1184745"/>
              <a:gd name="connsiteX1" fmla="*/ 83489 w 4643562"/>
              <a:gd name="connsiteY1" fmla="*/ 23854 h 1184745"/>
              <a:gd name="connsiteX2" fmla="*/ 632129 w 4643562"/>
              <a:gd name="connsiteY2" fmla="*/ 190832 h 1184745"/>
              <a:gd name="connsiteX3" fmla="*/ 2627906 w 4643562"/>
              <a:gd name="connsiteY3" fmla="*/ 922352 h 1184745"/>
              <a:gd name="connsiteX4" fmla="*/ 3299791 w 4643562"/>
              <a:gd name="connsiteY4" fmla="*/ 930303 h 1184745"/>
              <a:gd name="connsiteX5" fmla="*/ 3959749 w 4643562"/>
              <a:gd name="connsiteY5" fmla="*/ 1057524 h 1184745"/>
              <a:gd name="connsiteX6" fmla="*/ 4643562 w 4643562"/>
              <a:gd name="connsiteY6" fmla="*/ 1184745 h 1184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43562" h="1184745">
                <a:moveTo>
                  <a:pt x="0" y="0"/>
                </a:moveTo>
                <a:lnTo>
                  <a:pt x="83489" y="23854"/>
                </a:lnTo>
                <a:lnTo>
                  <a:pt x="632129" y="190832"/>
                </a:lnTo>
                <a:lnTo>
                  <a:pt x="2627906" y="922352"/>
                </a:lnTo>
                <a:lnTo>
                  <a:pt x="3299791" y="930303"/>
                </a:lnTo>
                <a:lnTo>
                  <a:pt x="3959749" y="1057524"/>
                </a:lnTo>
                <a:lnTo>
                  <a:pt x="4643562" y="1184745"/>
                </a:lnTo>
              </a:path>
            </a:pathLst>
          </a:custGeom>
          <a:noFill/>
          <a:ln w="28575">
            <a:solidFill>
              <a:schemeClr val="accent4"/>
            </a:solidFill>
            <a:miter lim="800000"/>
            <a:headEnd/>
            <a:tailEnd/>
          </a:ln>
        </p:spPr>
        <p:txBody>
          <a:bodyPr rtlCol="0" anchor="ctr"/>
          <a:lstStyle/>
          <a:p>
            <a:pPr algn="ctr"/>
            <a:endParaRPr lang="en-US" dirty="0"/>
          </a:p>
        </p:txBody>
      </p:sp>
      <p:grpSp>
        <p:nvGrpSpPr>
          <p:cNvPr id="38" name="Group 37">
            <a:extLst>
              <a:ext uri="{FF2B5EF4-FFF2-40B4-BE49-F238E27FC236}">
                <a16:creationId xmlns:a16="http://schemas.microsoft.com/office/drawing/2014/main" id="{3420CB33-C4FC-449A-A47A-1E179168ED50}"/>
              </a:ext>
            </a:extLst>
          </p:cNvPr>
          <p:cNvGrpSpPr/>
          <p:nvPr/>
        </p:nvGrpSpPr>
        <p:grpSpPr>
          <a:xfrm>
            <a:off x="6727113" y="4210054"/>
            <a:ext cx="75415" cy="819311"/>
            <a:chOff x="3111607" y="5047837"/>
            <a:chExt cx="75415" cy="388333"/>
          </a:xfrm>
        </p:grpSpPr>
        <p:cxnSp>
          <p:nvCxnSpPr>
            <p:cNvPr id="39" name="Straight Connector 38">
              <a:extLst>
                <a:ext uri="{FF2B5EF4-FFF2-40B4-BE49-F238E27FC236}">
                  <a16:creationId xmlns:a16="http://schemas.microsoft.com/office/drawing/2014/main" id="{7101177B-FEE6-46E9-B785-17C8BC73A46B}"/>
                </a:ext>
              </a:extLst>
            </p:cNvPr>
            <p:cNvCxnSpPr>
              <a:cxnSpLocks/>
            </p:cNvCxnSpPr>
            <p:nvPr/>
          </p:nvCxnSpPr>
          <p:spPr bwMode="auto">
            <a:xfrm>
              <a:off x="3149314" y="5047837"/>
              <a:ext cx="0" cy="388333"/>
            </a:xfrm>
            <a:prstGeom prst="line">
              <a:avLst/>
            </a:prstGeom>
            <a:noFill/>
            <a:ln w="28575" cap="flat" cmpd="sng" algn="ctr">
              <a:solidFill>
                <a:schemeClr val="accent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155C18AC-0135-4574-97BB-52B5B88F59B4}"/>
                </a:ext>
              </a:extLst>
            </p:cNvPr>
            <p:cNvCxnSpPr>
              <a:cxnSpLocks/>
            </p:cNvCxnSpPr>
            <p:nvPr/>
          </p:nvCxnSpPr>
          <p:spPr bwMode="auto">
            <a:xfrm>
              <a:off x="3111607" y="5047837"/>
              <a:ext cx="75415" cy="0"/>
            </a:xfrm>
            <a:prstGeom prst="line">
              <a:avLst/>
            </a:prstGeom>
            <a:noFill/>
            <a:ln w="28575" cap="flat" cmpd="sng" algn="ctr">
              <a:solidFill>
                <a:schemeClr val="accent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1D1F769C-D109-43A7-B299-A25AA810EC58}"/>
                </a:ext>
              </a:extLst>
            </p:cNvPr>
            <p:cNvCxnSpPr>
              <a:cxnSpLocks/>
            </p:cNvCxnSpPr>
            <p:nvPr/>
          </p:nvCxnSpPr>
          <p:spPr bwMode="auto">
            <a:xfrm>
              <a:off x="3111607" y="5436170"/>
              <a:ext cx="7541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0363AD78-207D-4FA4-888C-7FAA15F8E38E}"/>
              </a:ext>
            </a:extLst>
          </p:cNvPr>
          <p:cNvGrpSpPr/>
          <p:nvPr/>
        </p:nvGrpSpPr>
        <p:grpSpPr>
          <a:xfrm>
            <a:off x="6045981" y="4266443"/>
            <a:ext cx="75415" cy="727139"/>
            <a:chOff x="3111607" y="5047837"/>
            <a:chExt cx="75415" cy="388333"/>
          </a:xfrm>
        </p:grpSpPr>
        <p:cxnSp>
          <p:nvCxnSpPr>
            <p:cNvPr id="51" name="Straight Connector 50">
              <a:extLst>
                <a:ext uri="{FF2B5EF4-FFF2-40B4-BE49-F238E27FC236}">
                  <a16:creationId xmlns:a16="http://schemas.microsoft.com/office/drawing/2014/main" id="{52328C4C-288C-4BE6-871B-3B33342E6EEA}"/>
                </a:ext>
              </a:extLst>
            </p:cNvPr>
            <p:cNvCxnSpPr>
              <a:cxnSpLocks/>
            </p:cNvCxnSpPr>
            <p:nvPr/>
          </p:nvCxnSpPr>
          <p:spPr bwMode="auto">
            <a:xfrm>
              <a:off x="3149314" y="5047837"/>
              <a:ext cx="0" cy="388333"/>
            </a:xfrm>
            <a:prstGeom prst="line">
              <a:avLst/>
            </a:prstGeom>
            <a:noFill/>
            <a:ln w="28575" cap="flat" cmpd="sng" algn="ctr">
              <a:solidFill>
                <a:schemeClr val="accent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9E1B47AF-4590-4537-AC58-11289C3A985D}"/>
                </a:ext>
              </a:extLst>
            </p:cNvPr>
            <p:cNvCxnSpPr>
              <a:cxnSpLocks/>
            </p:cNvCxnSpPr>
            <p:nvPr/>
          </p:nvCxnSpPr>
          <p:spPr bwMode="auto">
            <a:xfrm>
              <a:off x="3111607" y="5047837"/>
              <a:ext cx="75415" cy="0"/>
            </a:xfrm>
            <a:prstGeom prst="line">
              <a:avLst/>
            </a:prstGeom>
            <a:noFill/>
            <a:ln w="28575" cap="flat" cmpd="sng" algn="ctr">
              <a:solidFill>
                <a:schemeClr val="accent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F40D15C3-9D61-4625-8E0F-3098D72B6605}"/>
                </a:ext>
              </a:extLst>
            </p:cNvPr>
            <p:cNvCxnSpPr>
              <a:cxnSpLocks/>
            </p:cNvCxnSpPr>
            <p:nvPr/>
          </p:nvCxnSpPr>
          <p:spPr bwMode="auto">
            <a:xfrm>
              <a:off x="3111607" y="5436170"/>
              <a:ext cx="7541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2" name="Group 61">
            <a:extLst>
              <a:ext uri="{FF2B5EF4-FFF2-40B4-BE49-F238E27FC236}">
                <a16:creationId xmlns:a16="http://schemas.microsoft.com/office/drawing/2014/main" id="{3A426753-5659-4769-A35F-DDDF6F44C6FD}"/>
              </a:ext>
            </a:extLst>
          </p:cNvPr>
          <p:cNvGrpSpPr/>
          <p:nvPr/>
        </p:nvGrpSpPr>
        <p:grpSpPr>
          <a:xfrm>
            <a:off x="5390383" y="4358087"/>
            <a:ext cx="75415" cy="559593"/>
            <a:chOff x="3111607" y="5047837"/>
            <a:chExt cx="75415" cy="388333"/>
          </a:xfrm>
        </p:grpSpPr>
        <p:cxnSp>
          <p:nvCxnSpPr>
            <p:cNvPr id="63" name="Straight Connector 62">
              <a:extLst>
                <a:ext uri="{FF2B5EF4-FFF2-40B4-BE49-F238E27FC236}">
                  <a16:creationId xmlns:a16="http://schemas.microsoft.com/office/drawing/2014/main" id="{32CD8450-3104-4D36-9A19-012C6AC1427B}"/>
                </a:ext>
              </a:extLst>
            </p:cNvPr>
            <p:cNvCxnSpPr>
              <a:cxnSpLocks/>
            </p:cNvCxnSpPr>
            <p:nvPr/>
          </p:nvCxnSpPr>
          <p:spPr bwMode="auto">
            <a:xfrm>
              <a:off x="3149314" y="5047837"/>
              <a:ext cx="0" cy="388333"/>
            </a:xfrm>
            <a:prstGeom prst="line">
              <a:avLst/>
            </a:prstGeom>
            <a:noFill/>
            <a:ln w="28575" cap="flat" cmpd="sng" algn="ctr">
              <a:solidFill>
                <a:schemeClr val="accent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0A2DFC23-5C0A-4FF3-9C16-67CD964DA93F}"/>
                </a:ext>
              </a:extLst>
            </p:cNvPr>
            <p:cNvCxnSpPr>
              <a:cxnSpLocks/>
            </p:cNvCxnSpPr>
            <p:nvPr/>
          </p:nvCxnSpPr>
          <p:spPr bwMode="auto">
            <a:xfrm>
              <a:off x="3111607" y="5047837"/>
              <a:ext cx="75415" cy="0"/>
            </a:xfrm>
            <a:prstGeom prst="line">
              <a:avLst/>
            </a:prstGeom>
            <a:noFill/>
            <a:ln w="28575" cap="flat" cmpd="sng" algn="ctr">
              <a:solidFill>
                <a:schemeClr val="accent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D5FDBD8A-03E7-4D2F-9156-EFEE63883851}"/>
                </a:ext>
              </a:extLst>
            </p:cNvPr>
            <p:cNvCxnSpPr>
              <a:cxnSpLocks/>
            </p:cNvCxnSpPr>
            <p:nvPr/>
          </p:nvCxnSpPr>
          <p:spPr bwMode="auto">
            <a:xfrm>
              <a:off x="3111607" y="5436170"/>
              <a:ext cx="7541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4" name="Group 73">
            <a:extLst>
              <a:ext uri="{FF2B5EF4-FFF2-40B4-BE49-F238E27FC236}">
                <a16:creationId xmlns:a16="http://schemas.microsoft.com/office/drawing/2014/main" id="{DC5479D1-E2FD-4490-ABE0-1BA5B8596AA6}"/>
              </a:ext>
            </a:extLst>
          </p:cNvPr>
          <p:cNvGrpSpPr/>
          <p:nvPr/>
        </p:nvGrpSpPr>
        <p:grpSpPr>
          <a:xfrm>
            <a:off x="4721176" y="3882493"/>
            <a:ext cx="75415" cy="701853"/>
            <a:chOff x="3111607" y="5047837"/>
            <a:chExt cx="75415" cy="388333"/>
          </a:xfrm>
        </p:grpSpPr>
        <p:cxnSp>
          <p:nvCxnSpPr>
            <p:cNvPr id="75" name="Straight Connector 74">
              <a:extLst>
                <a:ext uri="{FF2B5EF4-FFF2-40B4-BE49-F238E27FC236}">
                  <a16:creationId xmlns:a16="http://schemas.microsoft.com/office/drawing/2014/main" id="{0AD1A6B3-E771-4EE6-B124-A9731C5D8BD6}"/>
                </a:ext>
              </a:extLst>
            </p:cNvPr>
            <p:cNvCxnSpPr>
              <a:cxnSpLocks/>
            </p:cNvCxnSpPr>
            <p:nvPr/>
          </p:nvCxnSpPr>
          <p:spPr bwMode="auto">
            <a:xfrm>
              <a:off x="3149314" y="5047837"/>
              <a:ext cx="0" cy="388333"/>
            </a:xfrm>
            <a:prstGeom prst="line">
              <a:avLst/>
            </a:prstGeom>
            <a:noFill/>
            <a:ln w="28575"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AD2010FE-AAB9-436F-BB8F-07DE229C7123}"/>
                </a:ext>
              </a:extLst>
            </p:cNvPr>
            <p:cNvCxnSpPr>
              <a:cxnSpLocks/>
            </p:cNvCxnSpPr>
            <p:nvPr/>
          </p:nvCxnSpPr>
          <p:spPr bwMode="auto">
            <a:xfrm>
              <a:off x="3111607" y="5047837"/>
              <a:ext cx="75415" cy="0"/>
            </a:xfrm>
            <a:prstGeom prst="line">
              <a:avLst/>
            </a:prstGeom>
            <a:noFill/>
            <a:ln w="28575"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2AA54E21-AE82-405A-BDF9-60021CDE13D5}"/>
                </a:ext>
              </a:extLst>
            </p:cNvPr>
            <p:cNvCxnSpPr>
              <a:cxnSpLocks/>
            </p:cNvCxnSpPr>
            <p:nvPr/>
          </p:nvCxnSpPr>
          <p:spPr bwMode="auto">
            <a:xfrm>
              <a:off x="3111607" y="5436170"/>
              <a:ext cx="7541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8" name="Group 77">
            <a:extLst>
              <a:ext uri="{FF2B5EF4-FFF2-40B4-BE49-F238E27FC236}">
                <a16:creationId xmlns:a16="http://schemas.microsoft.com/office/drawing/2014/main" id="{D7344138-3560-4A26-80F0-3AAAB65D03EA}"/>
              </a:ext>
            </a:extLst>
          </p:cNvPr>
          <p:cNvGrpSpPr/>
          <p:nvPr/>
        </p:nvGrpSpPr>
        <p:grpSpPr>
          <a:xfrm>
            <a:off x="4721176" y="3882492"/>
            <a:ext cx="75415" cy="529150"/>
            <a:chOff x="3111607" y="5047837"/>
            <a:chExt cx="75415" cy="388333"/>
          </a:xfrm>
        </p:grpSpPr>
        <p:cxnSp>
          <p:nvCxnSpPr>
            <p:cNvPr id="79" name="Straight Connector 78">
              <a:extLst>
                <a:ext uri="{FF2B5EF4-FFF2-40B4-BE49-F238E27FC236}">
                  <a16:creationId xmlns:a16="http://schemas.microsoft.com/office/drawing/2014/main" id="{ACCAB573-1077-4AF2-8758-6711632F87F0}"/>
                </a:ext>
              </a:extLst>
            </p:cNvPr>
            <p:cNvCxnSpPr>
              <a:cxnSpLocks/>
            </p:cNvCxnSpPr>
            <p:nvPr/>
          </p:nvCxnSpPr>
          <p:spPr bwMode="auto">
            <a:xfrm>
              <a:off x="3149314" y="5047837"/>
              <a:ext cx="0" cy="388333"/>
            </a:xfrm>
            <a:prstGeom prst="line">
              <a:avLst/>
            </a:prstGeom>
            <a:noFill/>
            <a:ln w="28575"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1DC51C2F-A3B9-47BF-88A6-75EF9843D4BD}"/>
                </a:ext>
              </a:extLst>
            </p:cNvPr>
            <p:cNvCxnSpPr>
              <a:cxnSpLocks/>
            </p:cNvCxnSpPr>
            <p:nvPr/>
          </p:nvCxnSpPr>
          <p:spPr bwMode="auto">
            <a:xfrm>
              <a:off x="3111607" y="5047837"/>
              <a:ext cx="75415" cy="0"/>
            </a:xfrm>
            <a:prstGeom prst="line">
              <a:avLst/>
            </a:prstGeom>
            <a:noFill/>
            <a:ln w="28575"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7BD11D69-1CC7-4408-9B95-82CC5B75C8C0}"/>
                </a:ext>
              </a:extLst>
            </p:cNvPr>
            <p:cNvCxnSpPr>
              <a:cxnSpLocks/>
            </p:cNvCxnSpPr>
            <p:nvPr/>
          </p:nvCxnSpPr>
          <p:spPr bwMode="auto">
            <a:xfrm>
              <a:off x="3111607" y="5436170"/>
              <a:ext cx="7541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86" name="Group 85">
            <a:extLst>
              <a:ext uri="{FF2B5EF4-FFF2-40B4-BE49-F238E27FC236}">
                <a16:creationId xmlns:a16="http://schemas.microsoft.com/office/drawing/2014/main" id="{0A023FB5-8B98-4228-AD5F-7A0AA14D91A2}"/>
              </a:ext>
            </a:extLst>
          </p:cNvPr>
          <p:cNvGrpSpPr/>
          <p:nvPr/>
        </p:nvGrpSpPr>
        <p:grpSpPr>
          <a:xfrm>
            <a:off x="2722720" y="3082610"/>
            <a:ext cx="75415" cy="429734"/>
            <a:chOff x="3111607" y="5047837"/>
            <a:chExt cx="75415" cy="388333"/>
          </a:xfrm>
        </p:grpSpPr>
        <p:cxnSp>
          <p:nvCxnSpPr>
            <p:cNvPr id="87" name="Straight Connector 86">
              <a:extLst>
                <a:ext uri="{FF2B5EF4-FFF2-40B4-BE49-F238E27FC236}">
                  <a16:creationId xmlns:a16="http://schemas.microsoft.com/office/drawing/2014/main" id="{9677CBC9-9608-4AC9-BC47-E6F34E036726}"/>
                </a:ext>
              </a:extLst>
            </p:cNvPr>
            <p:cNvCxnSpPr>
              <a:cxnSpLocks/>
            </p:cNvCxnSpPr>
            <p:nvPr/>
          </p:nvCxnSpPr>
          <p:spPr bwMode="auto">
            <a:xfrm>
              <a:off x="3149314" y="5047837"/>
              <a:ext cx="0" cy="388333"/>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86C7F140-B546-4D94-8BA2-9983E0A47121}"/>
                </a:ext>
              </a:extLst>
            </p:cNvPr>
            <p:cNvCxnSpPr>
              <a:cxnSpLocks/>
            </p:cNvCxnSpPr>
            <p:nvPr/>
          </p:nvCxnSpPr>
          <p:spPr bwMode="auto">
            <a:xfrm>
              <a:off x="3111607" y="5047837"/>
              <a:ext cx="75415" cy="0"/>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3E15BC67-9C0D-46BB-9987-D8C48AB1E384}"/>
                </a:ext>
              </a:extLst>
            </p:cNvPr>
            <p:cNvCxnSpPr>
              <a:cxnSpLocks/>
            </p:cNvCxnSpPr>
            <p:nvPr/>
          </p:nvCxnSpPr>
          <p:spPr bwMode="auto">
            <a:xfrm>
              <a:off x="3111607" y="5436170"/>
              <a:ext cx="7541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 name="Group 97">
            <a:extLst>
              <a:ext uri="{FF2B5EF4-FFF2-40B4-BE49-F238E27FC236}">
                <a16:creationId xmlns:a16="http://schemas.microsoft.com/office/drawing/2014/main" id="{0F663484-5148-44DE-B4D2-367A3CA65EA5}"/>
              </a:ext>
            </a:extLst>
          </p:cNvPr>
          <p:cNvGrpSpPr/>
          <p:nvPr/>
        </p:nvGrpSpPr>
        <p:grpSpPr>
          <a:xfrm>
            <a:off x="2162153" y="2980360"/>
            <a:ext cx="75415" cy="429734"/>
            <a:chOff x="3111607" y="5047837"/>
            <a:chExt cx="75415" cy="388333"/>
          </a:xfrm>
        </p:grpSpPr>
        <p:cxnSp>
          <p:nvCxnSpPr>
            <p:cNvPr id="99" name="Straight Connector 98">
              <a:extLst>
                <a:ext uri="{FF2B5EF4-FFF2-40B4-BE49-F238E27FC236}">
                  <a16:creationId xmlns:a16="http://schemas.microsoft.com/office/drawing/2014/main" id="{C638C989-53A2-4631-BBA5-06D6CC382E7B}"/>
                </a:ext>
              </a:extLst>
            </p:cNvPr>
            <p:cNvCxnSpPr>
              <a:cxnSpLocks/>
            </p:cNvCxnSpPr>
            <p:nvPr/>
          </p:nvCxnSpPr>
          <p:spPr bwMode="auto">
            <a:xfrm>
              <a:off x="3149314" y="5047837"/>
              <a:ext cx="0" cy="388333"/>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FB51EE45-782D-41D2-8CB1-99B573EFE1CB}"/>
                </a:ext>
              </a:extLst>
            </p:cNvPr>
            <p:cNvCxnSpPr>
              <a:cxnSpLocks/>
            </p:cNvCxnSpPr>
            <p:nvPr/>
          </p:nvCxnSpPr>
          <p:spPr bwMode="auto">
            <a:xfrm>
              <a:off x="3111607" y="5047837"/>
              <a:ext cx="75415" cy="0"/>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00CBA6FB-B226-46B8-BB09-D4231E4026C2}"/>
                </a:ext>
              </a:extLst>
            </p:cNvPr>
            <p:cNvCxnSpPr>
              <a:cxnSpLocks/>
            </p:cNvCxnSpPr>
            <p:nvPr/>
          </p:nvCxnSpPr>
          <p:spPr bwMode="auto">
            <a:xfrm>
              <a:off x="3111607" y="5436170"/>
              <a:ext cx="75415" cy="0"/>
            </a:xfrm>
            <a:prstGeom prst="line">
              <a:avLst/>
            </a:prstGeom>
            <a:noFill/>
            <a:ln w="28575" cap="flat" cmpd="sng" algn="ctr">
              <a:solidFill>
                <a:schemeClr val="accent1"/>
              </a:solidFill>
              <a:prstDash val="solid"/>
              <a:round/>
              <a:headEnd type="none" w="med" len="med"/>
              <a:tailEnd type="none" w="med" len="med"/>
            </a:ln>
            <a:effectLst/>
          </p:spPr>
        </p:cxnSp>
      </p:grpSp>
      <p:sp>
        <p:nvSpPr>
          <p:cNvPr id="110" name="Isosceles Triangle 109">
            <a:extLst>
              <a:ext uri="{FF2B5EF4-FFF2-40B4-BE49-F238E27FC236}">
                <a16:creationId xmlns:a16="http://schemas.microsoft.com/office/drawing/2014/main" id="{26F16928-43D1-46CD-8342-F9B6075CD641}"/>
              </a:ext>
            </a:extLst>
          </p:cNvPr>
          <p:cNvSpPr/>
          <p:nvPr/>
        </p:nvSpPr>
        <p:spPr bwMode="auto">
          <a:xfrm>
            <a:off x="2155108" y="3196207"/>
            <a:ext cx="82459" cy="71085"/>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02" name="Group 101">
            <a:extLst>
              <a:ext uri="{FF2B5EF4-FFF2-40B4-BE49-F238E27FC236}">
                <a16:creationId xmlns:a16="http://schemas.microsoft.com/office/drawing/2014/main" id="{1EEF5C54-11D8-4F5A-816C-7143B68C4233}"/>
              </a:ext>
            </a:extLst>
          </p:cNvPr>
          <p:cNvGrpSpPr/>
          <p:nvPr/>
        </p:nvGrpSpPr>
        <p:grpSpPr>
          <a:xfrm>
            <a:off x="2162152" y="3019066"/>
            <a:ext cx="75415" cy="432789"/>
            <a:chOff x="3111607" y="5047837"/>
            <a:chExt cx="75415" cy="388333"/>
          </a:xfrm>
        </p:grpSpPr>
        <p:cxnSp>
          <p:nvCxnSpPr>
            <p:cNvPr id="103" name="Straight Connector 102">
              <a:extLst>
                <a:ext uri="{FF2B5EF4-FFF2-40B4-BE49-F238E27FC236}">
                  <a16:creationId xmlns:a16="http://schemas.microsoft.com/office/drawing/2014/main" id="{3D94CDE8-9490-450D-B3D3-9FF23E3A4BE1}"/>
                </a:ext>
              </a:extLst>
            </p:cNvPr>
            <p:cNvCxnSpPr>
              <a:cxnSpLocks/>
            </p:cNvCxnSpPr>
            <p:nvPr/>
          </p:nvCxnSpPr>
          <p:spPr bwMode="auto">
            <a:xfrm>
              <a:off x="3149314" y="5047837"/>
              <a:ext cx="0" cy="388333"/>
            </a:xfrm>
            <a:prstGeom prst="line">
              <a:avLst/>
            </a:prstGeom>
            <a:noFill/>
            <a:ln w="28575" cap="flat" cmpd="sng" algn="ctr">
              <a:solidFill>
                <a:schemeClr val="accent3"/>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5595FA55-3029-4AC2-B9CD-603F01B7030F}"/>
                </a:ext>
              </a:extLst>
            </p:cNvPr>
            <p:cNvCxnSpPr>
              <a:cxnSpLocks/>
            </p:cNvCxnSpPr>
            <p:nvPr/>
          </p:nvCxnSpPr>
          <p:spPr bwMode="auto">
            <a:xfrm>
              <a:off x="3111607" y="5047837"/>
              <a:ext cx="75415" cy="0"/>
            </a:xfrm>
            <a:prstGeom prst="line">
              <a:avLst/>
            </a:prstGeom>
            <a:noFill/>
            <a:ln w="28575" cap="flat" cmpd="sng" algn="ctr">
              <a:solidFill>
                <a:schemeClr val="accent3"/>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EDA22F35-68C3-465B-8D43-70F4EA4A0875}"/>
                </a:ext>
              </a:extLst>
            </p:cNvPr>
            <p:cNvCxnSpPr>
              <a:cxnSpLocks/>
            </p:cNvCxnSpPr>
            <p:nvPr/>
          </p:nvCxnSpPr>
          <p:spPr bwMode="auto">
            <a:xfrm>
              <a:off x="3111607" y="5436170"/>
              <a:ext cx="75415" cy="0"/>
            </a:xfrm>
            <a:prstGeom prst="line">
              <a:avLst/>
            </a:prstGeom>
            <a:noFill/>
            <a:ln w="28575" cap="flat" cmpd="sng" algn="ctr">
              <a:solidFill>
                <a:schemeClr val="accent3"/>
              </a:solidFill>
              <a:prstDash val="solid"/>
              <a:round/>
              <a:headEnd type="none" w="med" len="med"/>
              <a:tailEnd type="none" w="med" len="med"/>
            </a:ln>
            <a:effectLst/>
          </p:spPr>
        </p:cxnSp>
      </p:grpSp>
      <p:sp>
        <p:nvSpPr>
          <p:cNvPr id="112" name="Isosceles Triangle 111">
            <a:extLst>
              <a:ext uri="{FF2B5EF4-FFF2-40B4-BE49-F238E27FC236}">
                <a16:creationId xmlns:a16="http://schemas.microsoft.com/office/drawing/2014/main" id="{42BCB69F-3A2C-484E-8572-D20EB29F8742}"/>
              </a:ext>
            </a:extLst>
          </p:cNvPr>
          <p:cNvSpPr/>
          <p:nvPr/>
        </p:nvSpPr>
        <p:spPr bwMode="auto">
          <a:xfrm>
            <a:off x="2162152" y="3167216"/>
            <a:ext cx="82459" cy="71085"/>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06" name="Group 105">
            <a:extLst>
              <a:ext uri="{FF2B5EF4-FFF2-40B4-BE49-F238E27FC236}">
                <a16:creationId xmlns:a16="http://schemas.microsoft.com/office/drawing/2014/main" id="{C40A439F-58DE-4BB2-B548-E2AC10CB119E}"/>
              </a:ext>
            </a:extLst>
          </p:cNvPr>
          <p:cNvGrpSpPr/>
          <p:nvPr/>
        </p:nvGrpSpPr>
        <p:grpSpPr>
          <a:xfrm>
            <a:off x="2162152" y="3081060"/>
            <a:ext cx="75415" cy="173413"/>
            <a:chOff x="3111607" y="5047837"/>
            <a:chExt cx="75415" cy="388333"/>
          </a:xfrm>
        </p:grpSpPr>
        <p:cxnSp>
          <p:nvCxnSpPr>
            <p:cNvPr id="107" name="Straight Connector 106">
              <a:extLst>
                <a:ext uri="{FF2B5EF4-FFF2-40B4-BE49-F238E27FC236}">
                  <a16:creationId xmlns:a16="http://schemas.microsoft.com/office/drawing/2014/main" id="{F1ED9774-1910-478D-9441-CE2F20A3F7A7}"/>
                </a:ext>
              </a:extLst>
            </p:cNvPr>
            <p:cNvCxnSpPr>
              <a:cxnSpLocks/>
            </p:cNvCxnSpPr>
            <p:nvPr/>
          </p:nvCxnSpPr>
          <p:spPr bwMode="auto">
            <a:xfrm>
              <a:off x="3149314" y="5047837"/>
              <a:ext cx="0" cy="388333"/>
            </a:xfrm>
            <a:prstGeom prst="line">
              <a:avLst/>
            </a:prstGeom>
            <a:noFill/>
            <a:ln w="28575" cap="flat" cmpd="sng" algn="ctr">
              <a:solidFill>
                <a:schemeClr val="accent4"/>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51C904CB-9C30-4A49-8FDD-7173726B69C4}"/>
                </a:ext>
              </a:extLst>
            </p:cNvPr>
            <p:cNvCxnSpPr>
              <a:cxnSpLocks/>
            </p:cNvCxnSpPr>
            <p:nvPr/>
          </p:nvCxnSpPr>
          <p:spPr bwMode="auto">
            <a:xfrm>
              <a:off x="3111607" y="5047837"/>
              <a:ext cx="75415" cy="0"/>
            </a:xfrm>
            <a:prstGeom prst="line">
              <a:avLst/>
            </a:prstGeom>
            <a:noFill/>
            <a:ln w="28575" cap="flat" cmpd="sng" algn="ctr">
              <a:solidFill>
                <a:schemeClr val="accent4"/>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14E3F83B-89F8-490A-8741-E131EC6C5DB5}"/>
                </a:ext>
              </a:extLst>
            </p:cNvPr>
            <p:cNvCxnSpPr>
              <a:cxnSpLocks/>
            </p:cNvCxnSpPr>
            <p:nvPr/>
          </p:nvCxnSpPr>
          <p:spPr bwMode="auto">
            <a:xfrm>
              <a:off x="3111607" y="5436170"/>
              <a:ext cx="75415" cy="0"/>
            </a:xfrm>
            <a:prstGeom prst="line">
              <a:avLst/>
            </a:prstGeom>
            <a:noFill/>
            <a:ln w="28575" cap="flat" cmpd="sng" algn="ctr">
              <a:solidFill>
                <a:schemeClr val="accent4"/>
              </a:solidFill>
              <a:prstDash val="solid"/>
              <a:round/>
              <a:headEnd type="none" w="med" len="med"/>
              <a:tailEnd type="none" w="med" len="med"/>
            </a:ln>
            <a:effectLst/>
          </p:spPr>
        </p:cxnSp>
      </p:grpSp>
      <p:sp>
        <p:nvSpPr>
          <p:cNvPr id="114" name="Isosceles Triangle 113">
            <a:extLst>
              <a:ext uri="{FF2B5EF4-FFF2-40B4-BE49-F238E27FC236}">
                <a16:creationId xmlns:a16="http://schemas.microsoft.com/office/drawing/2014/main" id="{D9635F76-1C0B-4C6A-BC90-C58478450C30}"/>
              </a:ext>
            </a:extLst>
          </p:cNvPr>
          <p:cNvSpPr/>
          <p:nvPr/>
        </p:nvSpPr>
        <p:spPr bwMode="auto">
          <a:xfrm>
            <a:off x="2158629" y="3121124"/>
            <a:ext cx="82459" cy="71085"/>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Isosceles Triangle 115">
            <a:extLst>
              <a:ext uri="{FF2B5EF4-FFF2-40B4-BE49-F238E27FC236}">
                <a16:creationId xmlns:a16="http://schemas.microsoft.com/office/drawing/2014/main" id="{54AAB697-F50C-4F2E-831F-F759D8940818}"/>
              </a:ext>
            </a:extLst>
          </p:cNvPr>
          <p:cNvSpPr/>
          <p:nvPr/>
        </p:nvSpPr>
        <p:spPr bwMode="auto">
          <a:xfrm>
            <a:off x="2716279" y="3260628"/>
            <a:ext cx="82459" cy="71085"/>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0" name="Group 89">
            <a:extLst>
              <a:ext uri="{FF2B5EF4-FFF2-40B4-BE49-F238E27FC236}">
                <a16:creationId xmlns:a16="http://schemas.microsoft.com/office/drawing/2014/main" id="{3853C14C-7FFF-44F3-AAFC-EC7C5D1EA80C}"/>
              </a:ext>
            </a:extLst>
          </p:cNvPr>
          <p:cNvGrpSpPr/>
          <p:nvPr/>
        </p:nvGrpSpPr>
        <p:grpSpPr>
          <a:xfrm>
            <a:off x="2722720" y="3178969"/>
            <a:ext cx="75415" cy="432789"/>
            <a:chOff x="3111607" y="5047837"/>
            <a:chExt cx="75415" cy="388333"/>
          </a:xfrm>
        </p:grpSpPr>
        <p:cxnSp>
          <p:nvCxnSpPr>
            <p:cNvPr id="91" name="Straight Connector 90">
              <a:extLst>
                <a:ext uri="{FF2B5EF4-FFF2-40B4-BE49-F238E27FC236}">
                  <a16:creationId xmlns:a16="http://schemas.microsoft.com/office/drawing/2014/main" id="{BC2EBB53-9428-477F-999A-BCE8E8ED5782}"/>
                </a:ext>
              </a:extLst>
            </p:cNvPr>
            <p:cNvCxnSpPr>
              <a:cxnSpLocks/>
            </p:cNvCxnSpPr>
            <p:nvPr/>
          </p:nvCxnSpPr>
          <p:spPr bwMode="auto">
            <a:xfrm>
              <a:off x="3149314" y="5047837"/>
              <a:ext cx="0" cy="388333"/>
            </a:xfrm>
            <a:prstGeom prst="line">
              <a:avLst/>
            </a:prstGeom>
            <a:noFill/>
            <a:ln w="28575" cap="flat" cmpd="sng" algn="ctr">
              <a:solidFill>
                <a:schemeClr val="accent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AAF3F8AF-8EB7-4401-B1AC-FCDCD76F0927}"/>
                </a:ext>
              </a:extLst>
            </p:cNvPr>
            <p:cNvCxnSpPr>
              <a:cxnSpLocks/>
            </p:cNvCxnSpPr>
            <p:nvPr/>
          </p:nvCxnSpPr>
          <p:spPr bwMode="auto">
            <a:xfrm>
              <a:off x="3111607" y="5047837"/>
              <a:ext cx="75415" cy="0"/>
            </a:xfrm>
            <a:prstGeom prst="line">
              <a:avLst/>
            </a:prstGeom>
            <a:noFill/>
            <a:ln w="28575" cap="flat" cmpd="sng" algn="ctr">
              <a:solidFill>
                <a:schemeClr val="accent3"/>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ECCE0DC7-68FE-4660-BBD5-4C425A7AA2B4}"/>
                </a:ext>
              </a:extLst>
            </p:cNvPr>
            <p:cNvCxnSpPr>
              <a:cxnSpLocks/>
            </p:cNvCxnSpPr>
            <p:nvPr/>
          </p:nvCxnSpPr>
          <p:spPr bwMode="auto">
            <a:xfrm>
              <a:off x="3111607" y="5436170"/>
              <a:ext cx="75415" cy="0"/>
            </a:xfrm>
            <a:prstGeom prst="line">
              <a:avLst/>
            </a:prstGeom>
            <a:noFill/>
            <a:ln w="28575" cap="flat" cmpd="sng" algn="ctr">
              <a:solidFill>
                <a:schemeClr val="accent3"/>
              </a:solidFill>
              <a:prstDash val="solid"/>
              <a:round/>
              <a:headEnd type="none" w="med" len="med"/>
              <a:tailEnd type="none" w="med" len="med"/>
            </a:ln>
            <a:effectLst/>
          </p:spPr>
        </p:cxnSp>
      </p:grpSp>
      <p:sp>
        <p:nvSpPr>
          <p:cNvPr id="118" name="Isosceles Triangle 117">
            <a:extLst>
              <a:ext uri="{FF2B5EF4-FFF2-40B4-BE49-F238E27FC236}">
                <a16:creationId xmlns:a16="http://schemas.microsoft.com/office/drawing/2014/main" id="{BD15ABC1-3187-42EB-A760-8D0DCF3971C6}"/>
              </a:ext>
            </a:extLst>
          </p:cNvPr>
          <p:cNvSpPr/>
          <p:nvPr/>
        </p:nvSpPr>
        <p:spPr bwMode="auto">
          <a:xfrm>
            <a:off x="2716279" y="3367969"/>
            <a:ext cx="82459" cy="71085"/>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4" name="Group 93">
            <a:extLst>
              <a:ext uri="{FF2B5EF4-FFF2-40B4-BE49-F238E27FC236}">
                <a16:creationId xmlns:a16="http://schemas.microsoft.com/office/drawing/2014/main" id="{E3759F25-C072-43B9-B00C-DE3DA99DBD2C}"/>
              </a:ext>
            </a:extLst>
          </p:cNvPr>
          <p:cNvGrpSpPr/>
          <p:nvPr/>
        </p:nvGrpSpPr>
        <p:grpSpPr>
          <a:xfrm>
            <a:off x="2722720" y="3210052"/>
            <a:ext cx="75415" cy="252586"/>
            <a:chOff x="3111607" y="5047837"/>
            <a:chExt cx="75415" cy="388333"/>
          </a:xfrm>
        </p:grpSpPr>
        <p:cxnSp>
          <p:nvCxnSpPr>
            <p:cNvPr id="95" name="Straight Connector 94">
              <a:extLst>
                <a:ext uri="{FF2B5EF4-FFF2-40B4-BE49-F238E27FC236}">
                  <a16:creationId xmlns:a16="http://schemas.microsoft.com/office/drawing/2014/main" id="{B8207CEA-ED09-4CF6-AB94-0CBD2BED638D}"/>
                </a:ext>
              </a:extLst>
            </p:cNvPr>
            <p:cNvCxnSpPr>
              <a:cxnSpLocks/>
            </p:cNvCxnSpPr>
            <p:nvPr/>
          </p:nvCxnSpPr>
          <p:spPr bwMode="auto">
            <a:xfrm>
              <a:off x="3149314" y="5047837"/>
              <a:ext cx="0" cy="388333"/>
            </a:xfrm>
            <a:prstGeom prst="line">
              <a:avLst/>
            </a:prstGeom>
            <a:noFill/>
            <a:ln w="28575" cap="flat" cmpd="sng" algn="ctr">
              <a:solidFill>
                <a:schemeClr val="accent4"/>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682EAC39-AB9D-49B6-A0CE-08DFDF353A71}"/>
                </a:ext>
              </a:extLst>
            </p:cNvPr>
            <p:cNvCxnSpPr>
              <a:cxnSpLocks/>
            </p:cNvCxnSpPr>
            <p:nvPr/>
          </p:nvCxnSpPr>
          <p:spPr bwMode="auto">
            <a:xfrm>
              <a:off x="3111607" y="5047837"/>
              <a:ext cx="75415" cy="0"/>
            </a:xfrm>
            <a:prstGeom prst="line">
              <a:avLst/>
            </a:prstGeom>
            <a:noFill/>
            <a:ln w="28575" cap="flat" cmpd="sng" algn="ctr">
              <a:solidFill>
                <a:schemeClr val="accent4"/>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DC5F94FB-EE73-4B43-BBC7-4FD4FF739F0D}"/>
                </a:ext>
              </a:extLst>
            </p:cNvPr>
            <p:cNvCxnSpPr>
              <a:cxnSpLocks/>
            </p:cNvCxnSpPr>
            <p:nvPr/>
          </p:nvCxnSpPr>
          <p:spPr bwMode="auto">
            <a:xfrm>
              <a:off x="3111607" y="5436170"/>
              <a:ext cx="75415" cy="0"/>
            </a:xfrm>
            <a:prstGeom prst="line">
              <a:avLst/>
            </a:prstGeom>
            <a:noFill/>
            <a:ln w="28575" cap="flat" cmpd="sng" algn="ctr">
              <a:solidFill>
                <a:schemeClr val="accent4"/>
              </a:solidFill>
              <a:prstDash val="solid"/>
              <a:round/>
              <a:headEnd type="none" w="med" len="med"/>
              <a:tailEnd type="none" w="med" len="med"/>
            </a:ln>
            <a:effectLst/>
          </p:spPr>
        </p:cxnSp>
      </p:grpSp>
      <p:sp>
        <p:nvSpPr>
          <p:cNvPr id="120" name="Isosceles Triangle 119">
            <a:extLst>
              <a:ext uri="{FF2B5EF4-FFF2-40B4-BE49-F238E27FC236}">
                <a16:creationId xmlns:a16="http://schemas.microsoft.com/office/drawing/2014/main" id="{74E74813-D664-48F6-8158-9FA6F934E4C4}"/>
              </a:ext>
            </a:extLst>
          </p:cNvPr>
          <p:cNvSpPr/>
          <p:nvPr/>
        </p:nvSpPr>
        <p:spPr bwMode="auto">
          <a:xfrm>
            <a:off x="2718660" y="3289582"/>
            <a:ext cx="82459" cy="71085"/>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Isosceles Triangle 121">
            <a:extLst>
              <a:ext uri="{FF2B5EF4-FFF2-40B4-BE49-F238E27FC236}">
                <a16:creationId xmlns:a16="http://schemas.microsoft.com/office/drawing/2014/main" id="{77379F96-9043-4DAF-A357-741FA21796CE}"/>
              </a:ext>
            </a:extLst>
          </p:cNvPr>
          <p:cNvSpPr/>
          <p:nvPr/>
        </p:nvSpPr>
        <p:spPr bwMode="auto">
          <a:xfrm>
            <a:off x="4715417" y="4270082"/>
            <a:ext cx="82459" cy="71085"/>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Isosceles Triangle 123">
            <a:extLst>
              <a:ext uri="{FF2B5EF4-FFF2-40B4-BE49-F238E27FC236}">
                <a16:creationId xmlns:a16="http://schemas.microsoft.com/office/drawing/2014/main" id="{44321FE8-00AE-42D4-8EA5-88BDF7C5C10D}"/>
              </a:ext>
            </a:extLst>
          </p:cNvPr>
          <p:cNvSpPr/>
          <p:nvPr/>
        </p:nvSpPr>
        <p:spPr bwMode="auto">
          <a:xfrm>
            <a:off x="4715163" y="4101428"/>
            <a:ext cx="82459" cy="71085"/>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82" name="Group 81">
            <a:extLst>
              <a:ext uri="{FF2B5EF4-FFF2-40B4-BE49-F238E27FC236}">
                <a16:creationId xmlns:a16="http://schemas.microsoft.com/office/drawing/2014/main" id="{40976E90-7249-42CE-B613-DD9763AA46C8}"/>
              </a:ext>
            </a:extLst>
          </p:cNvPr>
          <p:cNvGrpSpPr/>
          <p:nvPr/>
        </p:nvGrpSpPr>
        <p:grpSpPr>
          <a:xfrm>
            <a:off x="4718940" y="3675157"/>
            <a:ext cx="75415" cy="736484"/>
            <a:chOff x="3111607" y="5047837"/>
            <a:chExt cx="75415" cy="388333"/>
          </a:xfrm>
        </p:grpSpPr>
        <p:cxnSp>
          <p:nvCxnSpPr>
            <p:cNvPr id="83" name="Straight Connector 82">
              <a:extLst>
                <a:ext uri="{FF2B5EF4-FFF2-40B4-BE49-F238E27FC236}">
                  <a16:creationId xmlns:a16="http://schemas.microsoft.com/office/drawing/2014/main" id="{782A04C7-7973-42C8-8482-ADAF12E1098C}"/>
                </a:ext>
              </a:extLst>
            </p:cNvPr>
            <p:cNvCxnSpPr>
              <a:cxnSpLocks/>
            </p:cNvCxnSpPr>
            <p:nvPr/>
          </p:nvCxnSpPr>
          <p:spPr bwMode="auto">
            <a:xfrm>
              <a:off x="3149314" y="5047837"/>
              <a:ext cx="0" cy="388333"/>
            </a:xfrm>
            <a:prstGeom prst="line">
              <a:avLst/>
            </a:prstGeom>
            <a:noFill/>
            <a:ln w="28575" cap="flat" cmpd="sng" algn="ctr">
              <a:solidFill>
                <a:schemeClr val="accent4"/>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1305F2B0-FC56-4C17-AB42-6F5B6B17E712}"/>
                </a:ext>
              </a:extLst>
            </p:cNvPr>
            <p:cNvCxnSpPr>
              <a:cxnSpLocks/>
            </p:cNvCxnSpPr>
            <p:nvPr/>
          </p:nvCxnSpPr>
          <p:spPr bwMode="auto">
            <a:xfrm>
              <a:off x="3111607" y="5047837"/>
              <a:ext cx="75415" cy="0"/>
            </a:xfrm>
            <a:prstGeom prst="line">
              <a:avLst/>
            </a:prstGeom>
            <a:noFill/>
            <a:ln w="28575" cap="flat" cmpd="sng" algn="ctr">
              <a:solidFill>
                <a:schemeClr val="accent4"/>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F1CDF273-1723-41D6-90E4-6183CF0820FE}"/>
                </a:ext>
              </a:extLst>
            </p:cNvPr>
            <p:cNvCxnSpPr>
              <a:cxnSpLocks/>
            </p:cNvCxnSpPr>
            <p:nvPr/>
          </p:nvCxnSpPr>
          <p:spPr bwMode="auto">
            <a:xfrm>
              <a:off x="3111607" y="5436170"/>
              <a:ext cx="75415" cy="0"/>
            </a:xfrm>
            <a:prstGeom prst="line">
              <a:avLst/>
            </a:prstGeom>
            <a:noFill/>
            <a:ln w="28575" cap="flat" cmpd="sng" algn="ctr">
              <a:solidFill>
                <a:schemeClr val="accent4"/>
              </a:solidFill>
              <a:prstDash val="solid"/>
              <a:round/>
              <a:headEnd type="none" w="med" len="med"/>
              <a:tailEnd type="none" w="med" len="med"/>
            </a:ln>
            <a:effectLst/>
          </p:spPr>
        </p:cxnSp>
      </p:grpSp>
      <p:sp>
        <p:nvSpPr>
          <p:cNvPr id="126" name="Isosceles Triangle 125">
            <a:extLst>
              <a:ext uri="{FF2B5EF4-FFF2-40B4-BE49-F238E27FC236}">
                <a16:creationId xmlns:a16="http://schemas.microsoft.com/office/drawing/2014/main" id="{4541F777-1FD3-4517-B0F2-671B3DFE824F}"/>
              </a:ext>
            </a:extLst>
          </p:cNvPr>
          <p:cNvSpPr/>
          <p:nvPr/>
        </p:nvSpPr>
        <p:spPr bwMode="auto">
          <a:xfrm>
            <a:off x="4717544" y="4020336"/>
            <a:ext cx="82459" cy="71085"/>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Isosceles Triangle 127">
            <a:extLst>
              <a:ext uri="{FF2B5EF4-FFF2-40B4-BE49-F238E27FC236}">
                <a16:creationId xmlns:a16="http://schemas.microsoft.com/office/drawing/2014/main" id="{62C2D05B-6E16-49D5-9073-B003D6E4742E}"/>
              </a:ext>
            </a:extLst>
          </p:cNvPr>
          <p:cNvSpPr/>
          <p:nvPr/>
        </p:nvSpPr>
        <p:spPr bwMode="auto">
          <a:xfrm>
            <a:off x="5386859" y="4451164"/>
            <a:ext cx="82459" cy="71085"/>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66" name="Group 65">
            <a:extLst>
              <a:ext uri="{FF2B5EF4-FFF2-40B4-BE49-F238E27FC236}">
                <a16:creationId xmlns:a16="http://schemas.microsoft.com/office/drawing/2014/main" id="{FB33785E-ED4B-4721-8EB6-EAC7EEB77552}"/>
              </a:ext>
            </a:extLst>
          </p:cNvPr>
          <p:cNvGrpSpPr/>
          <p:nvPr/>
        </p:nvGrpSpPr>
        <p:grpSpPr>
          <a:xfrm>
            <a:off x="5390382" y="3882493"/>
            <a:ext cx="75415" cy="819225"/>
            <a:chOff x="3111607" y="5047837"/>
            <a:chExt cx="75415" cy="388333"/>
          </a:xfrm>
        </p:grpSpPr>
        <p:cxnSp>
          <p:nvCxnSpPr>
            <p:cNvPr id="67" name="Straight Connector 66">
              <a:extLst>
                <a:ext uri="{FF2B5EF4-FFF2-40B4-BE49-F238E27FC236}">
                  <a16:creationId xmlns:a16="http://schemas.microsoft.com/office/drawing/2014/main" id="{2B9B15FA-1EEC-4D64-B7F0-68D27123DFE7}"/>
                </a:ext>
              </a:extLst>
            </p:cNvPr>
            <p:cNvCxnSpPr>
              <a:cxnSpLocks/>
            </p:cNvCxnSpPr>
            <p:nvPr/>
          </p:nvCxnSpPr>
          <p:spPr bwMode="auto">
            <a:xfrm>
              <a:off x="3149314" y="5047837"/>
              <a:ext cx="0" cy="388333"/>
            </a:xfrm>
            <a:prstGeom prst="line">
              <a:avLst/>
            </a:prstGeom>
            <a:noFill/>
            <a:ln w="28575" cap="flat" cmpd="sng" algn="ctr">
              <a:solidFill>
                <a:schemeClr val="accent3"/>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7DC4FB25-2204-4D12-A554-2637E76C1194}"/>
                </a:ext>
              </a:extLst>
            </p:cNvPr>
            <p:cNvCxnSpPr>
              <a:cxnSpLocks/>
            </p:cNvCxnSpPr>
            <p:nvPr/>
          </p:nvCxnSpPr>
          <p:spPr bwMode="auto">
            <a:xfrm>
              <a:off x="3111607" y="5047837"/>
              <a:ext cx="75415" cy="0"/>
            </a:xfrm>
            <a:prstGeom prst="line">
              <a:avLst/>
            </a:prstGeom>
            <a:noFill/>
            <a:ln w="28575" cap="flat" cmpd="sng" algn="ctr">
              <a:solidFill>
                <a:schemeClr val="accent3"/>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D468141B-CBF5-4E83-855D-B760F502EBDF}"/>
                </a:ext>
              </a:extLst>
            </p:cNvPr>
            <p:cNvCxnSpPr>
              <a:cxnSpLocks/>
            </p:cNvCxnSpPr>
            <p:nvPr/>
          </p:nvCxnSpPr>
          <p:spPr bwMode="auto">
            <a:xfrm>
              <a:off x="3111607" y="5436170"/>
              <a:ext cx="75415" cy="0"/>
            </a:xfrm>
            <a:prstGeom prst="line">
              <a:avLst/>
            </a:prstGeom>
            <a:noFill/>
            <a:ln w="28575" cap="flat" cmpd="sng" algn="ctr">
              <a:solidFill>
                <a:schemeClr val="accent3"/>
              </a:solidFill>
              <a:prstDash val="solid"/>
              <a:round/>
              <a:headEnd type="none" w="med" len="med"/>
              <a:tailEnd type="none" w="med" len="med"/>
            </a:ln>
            <a:effectLst/>
          </p:spPr>
        </p:cxnSp>
      </p:grpSp>
      <p:sp>
        <p:nvSpPr>
          <p:cNvPr id="130" name="Isosceles Triangle 129">
            <a:extLst>
              <a:ext uri="{FF2B5EF4-FFF2-40B4-BE49-F238E27FC236}">
                <a16:creationId xmlns:a16="http://schemas.microsoft.com/office/drawing/2014/main" id="{CABC0EC5-A9B0-4C5B-B984-9854B4422353}"/>
              </a:ext>
            </a:extLst>
          </p:cNvPr>
          <p:cNvSpPr/>
          <p:nvPr/>
        </p:nvSpPr>
        <p:spPr bwMode="auto">
          <a:xfrm>
            <a:off x="5386443" y="4241763"/>
            <a:ext cx="82459" cy="71085"/>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70" name="Group 69">
            <a:extLst>
              <a:ext uri="{FF2B5EF4-FFF2-40B4-BE49-F238E27FC236}">
                <a16:creationId xmlns:a16="http://schemas.microsoft.com/office/drawing/2014/main" id="{F97E4FDF-277D-4ACC-9DB9-E791B99F0CFE}"/>
              </a:ext>
            </a:extLst>
          </p:cNvPr>
          <p:cNvGrpSpPr/>
          <p:nvPr/>
        </p:nvGrpSpPr>
        <p:grpSpPr>
          <a:xfrm>
            <a:off x="5390382" y="3783463"/>
            <a:ext cx="75415" cy="574621"/>
            <a:chOff x="3111607" y="5047837"/>
            <a:chExt cx="75415" cy="388333"/>
          </a:xfrm>
        </p:grpSpPr>
        <p:cxnSp>
          <p:nvCxnSpPr>
            <p:cNvPr id="71" name="Straight Connector 70">
              <a:extLst>
                <a:ext uri="{FF2B5EF4-FFF2-40B4-BE49-F238E27FC236}">
                  <a16:creationId xmlns:a16="http://schemas.microsoft.com/office/drawing/2014/main" id="{9A3FB428-8E37-4E20-8859-95B58226946D}"/>
                </a:ext>
              </a:extLst>
            </p:cNvPr>
            <p:cNvCxnSpPr>
              <a:cxnSpLocks/>
            </p:cNvCxnSpPr>
            <p:nvPr/>
          </p:nvCxnSpPr>
          <p:spPr bwMode="auto">
            <a:xfrm>
              <a:off x="3149314" y="5047837"/>
              <a:ext cx="0" cy="388333"/>
            </a:xfrm>
            <a:prstGeom prst="line">
              <a:avLst/>
            </a:prstGeom>
            <a:noFill/>
            <a:ln w="28575" cap="flat" cmpd="sng" algn="ctr">
              <a:solidFill>
                <a:schemeClr val="accent4"/>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4DB6D863-3D68-4B1C-9EDA-573C6AB69124}"/>
                </a:ext>
              </a:extLst>
            </p:cNvPr>
            <p:cNvCxnSpPr>
              <a:cxnSpLocks/>
            </p:cNvCxnSpPr>
            <p:nvPr/>
          </p:nvCxnSpPr>
          <p:spPr bwMode="auto">
            <a:xfrm>
              <a:off x="3111607" y="5047837"/>
              <a:ext cx="75415" cy="0"/>
            </a:xfrm>
            <a:prstGeom prst="line">
              <a:avLst/>
            </a:prstGeom>
            <a:noFill/>
            <a:ln w="28575" cap="flat" cmpd="sng" algn="ctr">
              <a:solidFill>
                <a:schemeClr val="accent4"/>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3B6041B7-6096-411E-B697-93B4B9BB0BA4}"/>
                </a:ext>
              </a:extLst>
            </p:cNvPr>
            <p:cNvCxnSpPr>
              <a:cxnSpLocks/>
            </p:cNvCxnSpPr>
            <p:nvPr/>
          </p:nvCxnSpPr>
          <p:spPr bwMode="auto">
            <a:xfrm>
              <a:off x="3111607" y="5436170"/>
              <a:ext cx="75415" cy="0"/>
            </a:xfrm>
            <a:prstGeom prst="line">
              <a:avLst/>
            </a:prstGeom>
            <a:noFill/>
            <a:ln w="28575" cap="flat" cmpd="sng" algn="ctr">
              <a:solidFill>
                <a:schemeClr val="accent4"/>
              </a:solidFill>
              <a:prstDash val="solid"/>
              <a:round/>
              <a:headEnd type="none" w="med" len="med"/>
              <a:tailEnd type="none" w="med" len="med"/>
            </a:ln>
            <a:effectLst/>
          </p:spPr>
        </p:cxnSp>
      </p:grpSp>
      <p:sp>
        <p:nvSpPr>
          <p:cNvPr id="132" name="Isosceles Triangle 131">
            <a:extLst>
              <a:ext uri="{FF2B5EF4-FFF2-40B4-BE49-F238E27FC236}">
                <a16:creationId xmlns:a16="http://schemas.microsoft.com/office/drawing/2014/main" id="{7E256094-379B-4E6F-BEDF-9069E0B5859E}"/>
              </a:ext>
            </a:extLst>
          </p:cNvPr>
          <p:cNvSpPr/>
          <p:nvPr/>
        </p:nvSpPr>
        <p:spPr bwMode="auto">
          <a:xfrm>
            <a:off x="5386443" y="4026553"/>
            <a:ext cx="82459" cy="71085"/>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Isosceles Triangle 133">
            <a:extLst>
              <a:ext uri="{FF2B5EF4-FFF2-40B4-BE49-F238E27FC236}">
                <a16:creationId xmlns:a16="http://schemas.microsoft.com/office/drawing/2014/main" id="{0AD42CA5-D505-412D-A6F6-A68DF79313B9}"/>
              </a:ext>
            </a:extLst>
          </p:cNvPr>
          <p:cNvSpPr/>
          <p:nvPr/>
        </p:nvSpPr>
        <p:spPr bwMode="auto">
          <a:xfrm>
            <a:off x="6038937" y="4568130"/>
            <a:ext cx="82459" cy="71085"/>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4" name="Group 53">
            <a:extLst>
              <a:ext uri="{FF2B5EF4-FFF2-40B4-BE49-F238E27FC236}">
                <a16:creationId xmlns:a16="http://schemas.microsoft.com/office/drawing/2014/main" id="{8BE36D51-3578-4607-BA43-0AE11E64112B}"/>
              </a:ext>
            </a:extLst>
          </p:cNvPr>
          <p:cNvGrpSpPr/>
          <p:nvPr/>
        </p:nvGrpSpPr>
        <p:grpSpPr>
          <a:xfrm>
            <a:off x="6045981" y="4069063"/>
            <a:ext cx="75415" cy="739964"/>
            <a:chOff x="3111607" y="5047837"/>
            <a:chExt cx="75415" cy="388333"/>
          </a:xfrm>
        </p:grpSpPr>
        <p:cxnSp>
          <p:nvCxnSpPr>
            <p:cNvPr id="55" name="Straight Connector 54">
              <a:extLst>
                <a:ext uri="{FF2B5EF4-FFF2-40B4-BE49-F238E27FC236}">
                  <a16:creationId xmlns:a16="http://schemas.microsoft.com/office/drawing/2014/main" id="{61E2C257-4797-4F70-B52E-899ECA88A82B}"/>
                </a:ext>
              </a:extLst>
            </p:cNvPr>
            <p:cNvCxnSpPr>
              <a:cxnSpLocks/>
            </p:cNvCxnSpPr>
            <p:nvPr/>
          </p:nvCxnSpPr>
          <p:spPr bwMode="auto">
            <a:xfrm>
              <a:off x="3149314" y="5047837"/>
              <a:ext cx="0" cy="388333"/>
            </a:xfrm>
            <a:prstGeom prst="line">
              <a:avLst/>
            </a:prstGeom>
            <a:noFill/>
            <a:ln w="28575" cap="flat" cmpd="sng" algn="ctr">
              <a:solidFill>
                <a:schemeClr val="accent3"/>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B8B4BBE8-EEEE-4C48-B3E1-8C75BE632BBE}"/>
                </a:ext>
              </a:extLst>
            </p:cNvPr>
            <p:cNvCxnSpPr>
              <a:cxnSpLocks/>
            </p:cNvCxnSpPr>
            <p:nvPr/>
          </p:nvCxnSpPr>
          <p:spPr bwMode="auto">
            <a:xfrm>
              <a:off x="3111607" y="5047837"/>
              <a:ext cx="75415" cy="0"/>
            </a:xfrm>
            <a:prstGeom prst="line">
              <a:avLst/>
            </a:prstGeom>
            <a:noFill/>
            <a:ln w="28575" cap="flat" cmpd="sng" algn="ctr">
              <a:solidFill>
                <a:schemeClr val="accent3"/>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76F188E2-E1A8-46DE-8754-733E167662FE}"/>
                </a:ext>
              </a:extLst>
            </p:cNvPr>
            <p:cNvCxnSpPr>
              <a:cxnSpLocks/>
            </p:cNvCxnSpPr>
            <p:nvPr/>
          </p:nvCxnSpPr>
          <p:spPr bwMode="auto">
            <a:xfrm>
              <a:off x="3111607" y="5436170"/>
              <a:ext cx="75415" cy="0"/>
            </a:xfrm>
            <a:prstGeom prst="line">
              <a:avLst/>
            </a:prstGeom>
            <a:noFill/>
            <a:ln w="28575" cap="flat" cmpd="sng" algn="ctr">
              <a:solidFill>
                <a:schemeClr val="accent3"/>
              </a:solidFill>
              <a:prstDash val="solid"/>
              <a:round/>
              <a:headEnd type="none" w="med" len="med"/>
              <a:tailEnd type="none" w="med" len="med"/>
            </a:ln>
            <a:effectLst/>
          </p:spPr>
        </p:cxnSp>
      </p:grpSp>
      <p:sp>
        <p:nvSpPr>
          <p:cNvPr id="136" name="Isosceles Triangle 135">
            <a:extLst>
              <a:ext uri="{FF2B5EF4-FFF2-40B4-BE49-F238E27FC236}">
                <a16:creationId xmlns:a16="http://schemas.microsoft.com/office/drawing/2014/main" id="{89C9B16F-C258-43B9-BB93-E798B18D22AF}"/>
              </a:ext>
            </a:extLst>
          </p:cNvPr>
          <p:cNvSpPr/>
          <p:nvPr/>
        </p:nvSpPr>
        <p:spPr bwMode="auto">
          <a:xfrm>
            <a:off x="6043568" y="4382606"/>
            <a:ext cx="82459" cy="71085"/>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8" name="Group 57">
            <a:extLst>
              <a:ext uri="{FF2B5EF4-FFF2-40B4-BE49-F238E27FC236}">
                <a16:creationId xmlns:a16="http://schemas.microsoft.com/office/drawing/2014/main" id="{F9E656A0-FF1E-43BA-A3D7-82F224F66F99}"/>
              </a:ext>
            </a:extLst>
          </p:cNvPr>
          <p:cNvGrpSpPr/>
          <p:nvPr/>
        </p:nvGrpSpPr>
        <p:grpSpPr>
          <a:xfrm>
            <a:off x="6045981" y="3896799"/>
            <a:ext cx="75415" cy="587484"/>
            <a:chOff x="3111607" y="5047837"/>
            <a:chExt cx="75415" cy="388333"/>
          </a:xfrm>
        </p:grpSpPr>
        <p:cxnSp>
          <p:nvCxnSpPr>
            <p:cNvPr id="59" name="Straight Connector 58">
              <a:extLst>
                <a:ext uri="{FF2B5EF4-FFF2-40B4-BE49-F238E27FC236}">
                  <a16:creationId xmlns:a16="http://schemas.microsoft.com/office/drawing/2014/main" id="{89BBD47C-A91D-401C-B369-7F57E66A09F7}"/>
                </a:ext>
              </a:extLst>
            </p:cNvPr>
            <p:cNvCxnSpPr>
              <a:cxnSpLocks/>
            </p:cNvCxnSpPr>
            <p:nvPr/>
          </p:nvCxnSpPr>
          <p:spPr bwMode="auto">
            <a:xfrm>
              <a:off x="3149314" y="5047837"/>
              <a:ext cx="0" cy="388333"/>
            </a:xfrm>
            <a:prstGeom prst="line">
              <a:avLst/>
            </a:prstGeom>
            <a:noFill/>
            <a:ln w="28575" cap="flat" cmpd="sng" algn="ctr">
              <a:solidFill>
                <a:schemeClr val="accent4"/>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5EFC4351-92CD-49C0-9EB5-FCD7FCEDBA0A}"/>
                </a:ext>
              </a:extLst>
            </p:cNvPr>
            <p:cNvCxnSpPr>
              <a:cxnSpLocks/>
            </p:cNvCxnSpPr>
            <p:nvPr/>
          </p:nvCxnSpPr>
          <p:spPr bwMode="auto">
            <a:xfrm>
              <a:off x="3111607" y="5047837"/>
              <a:ext cx="75415" cy="0"/>
            </a:xfrm>
            <a:prstGeom prst="line">
              <a:avLst/>
            </a:prstGeom>
            <a:noFill/>
            <a:ln w="28575" cap="flat" cmpd="sng" algn="ctr">
              <a:solidFill>
                <a:schemeClr val="accent4"/>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C9C01DA7-6AA4-4B95-B00D-7DC8B23249AA}"/>
                </a:ext>
              </a:extLst>
            </p:cNvPr>
            <p:cNvCxnSpPr>
              <a:cxnSpLocks/>
            </p:cNvCxnSpPr>
            <p:nvPr/>
          </p:nvCxnSpPr>
          <p:spPr bwMode="auto">
            <a:xfrm>
              <a:off x="3111607" y="5436170"/>
              <a:ext cx="75415" cy="0"/>
            </a:xfrm>
            <a:prstGeom prst="line">
              <a:avLst/>
            </a:prstGeom>
            <a:noFill/>
            <a:ln w="28575" cap="flat" cmpd="sng" algn="ctr">
              <a:solidFill>
                <a:schemeClr val="accent4"/>
              </a:solidFill>
              <a:prstDash val="solid"/>
              <a:round/>
              <a:headEnd type="none" w="med" len="med"/>
              <a:tailEnd type="none" w="med" len="med"/>
            </a:ln>
            <a:effectLst/>
          </p:spPr>
        </p:cxnSp>
      </p:grpSp>
      <p:sp>
        <p:nvSpPr>
          <p:cNvPr id="138" name="Isosceles Triangle 137">
            <a:extLst>
              <a:ext uri="{FF2B5EF4-FFF2-40B4-BE49-F238E27FC236}">
                <a16:creationId xmlns:a16="http://schemas.microsoft.com/office/drawing/2014/main" id="{07F04401-432E-4708-9F1B-ED2B9BD4B157}"/>
              </a:ext>
            </a:extLst>
          </p:cNvPr>
          <p:cNvSpPr/>
          <p:nvPr/>
        </p:nvSpPr>
        <p:spPr bwMode="auto">
          <a:xfrm>
            <a:off x="6041819" y="4151712"/>
            <a:ext cx="82459" cy="71085"/>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Isosceles Triangle 139">
            <a:extLst>
              <a:ext uri="{FF2B5EF4-FFF2-40B4-BE49-F238E27FC236}">
                <a16:creationId xmlns:a16="http://schemas.microsoft.com/office/drawing/2014/main" id="{E46282E6-5535-4494-8453-744DFA14CF1C}"/>
              </a:ext>
            </a:extLst>
          </p:cNvPr>
          <p:cNvSpPr/>
          <p:nvPr/>
        </p:nvSpPr>
        <p:spPr bwMode="auto">
          <a:xfrm>
            <a:off x="6724044" y="4577947"/>
            <a:ext cx="82459" cy="71085"/>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2" name="Group 41">
            <a:extLst>
              <a:ext uri="{FF2B5EF4-FFF2-40B4-BE49-F238E27FC236}">
                <a16:creationId xmlns:a16="http://schemas.microsoft.com/office/drawing/2014/main" id="{5A7759E0-4001-48FB-A1E7-0A9722844B10}"/>
              </a:ext>
            </a:extLst>
          </p:cNvPr>
          <p:cNvGrpSpPr/>
          <p:nvPr/>
        </p:nvGrpSpPr>
        <p:grpSpPr>
          <a:xfrm>
            <a:off x="6727257" y="4250430"/>
            <a:ext cx="75415" cy="739964"/>
            <a:chOff x="3111607" y="5047837"/>
            <a:chExt cx="75415" cy="388333"/>
          </a:xfrm>
        </p:grpSpPr>
        <p:cxnSp>
          <p:nvCxnSpPr>
            <p:cNvPr id="43" name="Straight Connector 42">
              <a:extLst>
                <a:ext uri="{FF2B5EF4-FFF2-40B4-BE49-F238E27FC236}">
                  <a16:creationId xmlns:a16="http://schemas.microsoft.com/office/drawing/2014/main" id="{EA9E3D22-F2AD-48F4-B55F-D763AF6BE07E}"/>
                </a:ext>
              </a:extLst>
            </p:cNvPr>
            <p:cNvCxnSpPr>
              <a:cxnSpLocks/>
            </p:cNvCxnSpPr>
            <p:nvPr/>
          </p:nvCxnSpPr>
          <p:spPr bwMode="auto">
            <a:xfrm>
              <a:off x="3149314" y="5047837"/>
              <a:ext cx="0" cy="388333"/>
            </a:xfrm>
            <a:prstGeom prst="line">
              <a:avLst/>
            </a:prstGeom>
            <a:noFill/>
            <a:ln w="28575" cap="flat" cmpd="sng" algn="ctr">
              <a:solidFill>
                <a:schemeClr val="accent3"/>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E7CBAFDD-6BBF-4029-BB6F-00EE4C5763E3}"/>
                </a:ext>
              </a:extLst>
            </p:cNvPr>
            <p:cNvCxnSpPr>
              <a:cxnSpLocks/>
            </p:cNvCxnSpPr>
            <p:nvPr/>
          </p:nvCxnSpPr>
          <p:spPr bwMode="auto">
            <a:xfrm>
              <a:off x="3111607" y="5047837"/>
              <a:ext cx="75415" cy="0"/>
            </a:xfrm>
            <a:prstGeom prst="line">
              <a:avLst/>
            </a:prstGeom>
            <a:noFill/>
            <a:ln w="28575" cap="flat" cmpd="sng" algn="ctr">
              <a:solidFill>
                <a:schemeClr val="accent3"/>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11815ADB-7D31-4973-9277-AD9EEE640060}"/>
                </a:ext>
              </a:extLst>
            </p:cNvPr>
            <p:cNvCxnSpPr>
              <a:cxnSpLocks/>
            </p:cNvCxnSpPr>
            <p:nvPr/>
          </p:nvCxnSpPr>
          <p:spPr bwMode="auto">
            <a:xfrm>
              <a:off x="3111607" y="5436170"/>
              <a:ext cx="75415" cy="0"/>
            </a:xfrm>
            <a:prstGeom prst="line">
              <a:avLst/>
            </a:prstGeom>
            <a:noFill/>
            <a:ln w="28575" cap="flat" cmpd="sng" algn="ctr">
              <a:solidFill>
                <a:schemeClr val="accent3"/>
              </a:solidFill>
              <a:prstDash val="solid"/>
              <a:round/>
              <a:headEnd type="none" w="med" len="med"/>
              <a:tailEnd type="none" w="med" len="med"/>
            </a:ln>
            <a:effectLst/>
          </p:spPr>
        </p:cxnSp>
      </p:grpSp>
      <p:sp>
        <p:nvSpPr>
          <p:cNvPr id="142" name="Isosceles Triangle 141">
            <a:extLst>
              <a:ext uri="{FF2B5EF4-FFF2-40B4-BE49-F238E27FC236}">
                <a16:creationId xmlns:a16="http://schemas.microsoft.com/office/drawing/2014/main" id="{D3DF79BD-F6C2-4758-911C-26F1608FBE73}"/>
              </a:ext>
            </a:extLst>
          </p:cNvPr>
          <p:cNvSpPr/>
          <p:nvPr/>
        </p:nvSpPr>
        <p:spPr bwMode="auto">
          <a:xfrm>
            <a:off x="6724044" y="4551765"/>
            <a:ext cx="82459" cy="71085"/>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6" name="Group 45">
            <a:extLst>
              <a:ext uri="{FF2B5EF4-FFF2-40B4-BE49-F238E27FC236}">
                <a16:creationId xmlns:a16="http://schemas.microsoft.com/office/drawing/2014/main" id="{53DE5E35-894E-47B4-ABAB-4D2DEF611D68}"/>
              </a:ext>
            </a:extLst>
          </p:cNvPr>
          <p:cNvGrpSpPr/>
          <p:nvPr/>
        </p:nvGrpSpPr>
        <p:grpSpPr>
          <a:xfrm>
            <a:off x="6727112" y="3955207"/>
            <a:ext cx="75415" cy="750635"/>
            <a:chOff x="3111607" y="5047837"/>
            <a:chExt cx="75415" cy="388333"/>
          </a:xfrm>
        </p:grpSpPr>
        <p:cxnSp>
          <p:nvCxnSpPr>
            <p:cNvPr id="47" name="Straight Connector 46">
              <a:extLst>
                <a:ext uri="{FF2B5EF4-FFF2-40B4-BE49-F238E27FC236}">
                  <a16:creationId xmlns:a16="http://schemas.microsoft.com/office/drawing/2014/main" id="{F57BBFF0-E70E-4926-910F-A1E83042030B}"/>
                </a:ext>
              </a:extLst>
            </p:cNvPr>
            <p:cNvCxnSpPr>
              <a:cxnSpLocks/>
            </p:cNvCxnSpPr>
            <p:nvPr/>
          </p:nvCxnSpPr>
          <p:spPr bwMode="auto">
            <a:xfrm>
              <a:off x="3149314" y="5047837"/>
              <a:ext cx="0" cy="388333"/>
            </a:xfrm>
            <a:prstGeom prst="line">
              <a:avLst/>
            </a:prstGeom>
            <a:noFill/>
            <a:ln w="28575" cap="flat" cmpd="sng" algn="ctr">
              <a:solidFill>
                <a:schemeClr val="accent4"/>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16C1CECF-E6BF-4582-AC95-5B8D181315A8}"/>
                </a:ext>
              </a:extLst>
            </p:cNvPr>
            <p:cNvCxnSpPr>
              <a:cxnSpLocks/>
            </p:cNvCxnSpPr>
            <p:nvPr/>
          </p:nvCxnSpPr>
          <p:spPr bwMode="auto">
            <a:xfrm>
              <a:off x="3111607" y="5047837"/>
              <a:ext cx="75415" cy="0"/>
            </a:xfrm>
            <a:prstGeom prst="line">
              <a:avLst/>
            </a:prstGeom>
            <a:noFill/>
            <a:ln w="28575" cap="flat" cmpd="sng" algn="ctr">
              <a:solidFill>
                <a:schemeClr val="accent4"/>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366ED5F3-B243-4167-87E8-5B0ACA7F982C}"/>
                </a:ext>
              </a:extLst>
            </p:cNvPr>
            <p:cNvCxnSpPr>
              <a:cxnSpLocks/>
            </p:cNvCxnSpPr>
            <p:nvPr/>
          </p:nvCxnSpPr>
          <p:spPr bwMode="auto">
            <a:xfrm>
              <a:off x="3111607" y="5436170"/>
              <a:ext cx="75415" cy="0"/>
            </a:xfrm>
            <a:prstGeom prst="line">
              <a:avLst/>
            </a:prstGeom>
            <a:noFill/>
            <a:ln w="28575" cap="flat" cmpd="sng" algn="ctr">
              <a:solidFill>
                <a:schemeClr val="accent4"/>
              </a:solidFill>
              <a:prstDash val="solid"/>
              <a:round/>
              <a:headEnd type="none" w="med" len="med"/>
              <a:tailEnd type="none" w="med" len="med"/>
            </a:ln>
            <a:effectLst/>
          </p:spPr>
        </p:cxnSp>
      </p:grpSp>
      <p:sp>
        <p:nvSpPr>
          <p:cNvPr id="144" name="Isosceles Triangle 143">
            <a:extLst>
              <a:ext uri="{FF2B5EF4-FFF2-40B4-BE49-F238E27FC236}">
                <a16:creationId xmlns:a16="http://schemas.microsoft.com/office/drawing/2014/main" id="{FEFACD36-33D7-48C6-9AC8-F3B7F5905A5D}"/>
              </a:ext>
            </a:extLst>
          </p:cNvPr>
          <p:cNvSpPr/>
          <p:nvPr/>
        </p:nvSpPr>
        <p:spPr bwMode="auto">
          <a:xfrm>
            <a:off x="6723736" y="4282432"/>
            <a:ext cx="82459" cy="71085"/>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TextBox 144">
            <a:extLst>
              <a:ext uri="{FF2B5EF4-FFF2-40B4-BE49-F238E27FC236}">
                <a16:creationId xmlns:a16="http://schemas.microsoft.com/office/drawing/2014/main" id="{808188CB-D9C9-4FA8-859E-763FFB8F1289}"/>
              </a:ext>
            </a:extLst>
          </p:cNvPr>
          <p:cNvSpPr txBox="1"/>
          <p:nvPr/>
        </p:nvSpPr>
        <p:spPr bwMode="auto">
          <a:xfrm>
            <a:off x="1214641" y="2460149"/>
            <a:ext cx="8191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0.5</a:t>
            </a:r>
          </a:p>
        </p:txBody>
      </p:sp>
      <p:sp>
        <p:nvSpPr>
          <p:cNvPr id="147" name="TextBox 146">
            <a:extLst>
              <a:ext uri="{FF2B5EF4-FFF2-40B4-BE49-F238E27FC236}">
                <a16:creationId xmlns:a16="http://schemas.microsoft.com/office/drawing/2014/main" id="{D748B6EE-C7C9-47E7-BBC8-BF94E0233749}"/>
              </a:ext>
            </a:extLst>
          </p:cNvPr>
          <p:cNvSpPr txBox="1"/>
          <p:nvPr/>
        </p:nvSpPr>
        <p:spPr bwMode="auto">
          <a:xfrm>
            <a:off x="1214641" y="2948103"/>
            <a:ext cx="8191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0.0</a:t>
            </a:r>
          </a:p>
        </p:txBody>
      </p:sp>
      <p:sp>
        <p:nvSpPr>
          <p:cNvPr id="149" name="TextBox 148">
            <a:extLst>
              <a:ext uri="{FF2B5EF4-FFF2-40B4-BE49-F238E27FC236}">
                <a16:creationId xmlns:a16="http://schemas.microsoft.com/office/drawing/2014/main" id="{CF87D190-DF75-4C3A-A4F5-C4E0E0254909}"/>
              </a:ext>
            </a:extLst>
          </p:cNvPr>
          <p:cNvSpPr txBox="1"/>
          <p:nvPr/>
        </p:nvSpPr>
        <p:spPr bwMode="auto">
          <a:xfrm>
            <a:off x="1214641" y="3436057"/>
            <a:ext cx="8191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-0.5</a:t>
            </a:r>
          </a:p>
        </p:txBody>
      </p:sp>
      <p:sp>
        <p:nvSpPr>
          <p:cNvPr id="151" name="TextBox 150">
            <a:extLst>
              <a:ext uri="{FF2B5EF4-FFF2-40B4-BE49-F238E27FC236}">
                <a16:creationId xmlns:a16="http://schemas.microsoft.com/office/drawing/2014/main" id="{E54BDE87-8C9E-49C8-8528-F46CD0C46F77}"/>
              </a:ext>
            </a:extLst>
          </p:cNvPr>
          <p:cNvSpPr txBox="1"/>
          <p:nvPr/>
        </p:nvSpPr>
        <p:spPr bwMode="auto">
          <a:xfrm>
            <a:off x="1214641" y="3924011"/>
            <a:ext cx="8191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53" name="TextBox 152">
            <a:extLst>
              <a:ext uri="{FF2B5EF4-FFF2-40B4-BE49-F238E27FC236}">
                <a16:creationId xmlns:a16="http://schemas.microsoft.com/office/drawing/2014/main" id="{0A18D52A-1B23-4ABD-B903-1D2A0562D224}"/>
              </a:ext>
            </a:extLst>
          </p:cNvPr>
          <p:cNvSpPr txBox="1"/>
          <p:nvPr/>
        </p:nvSpPr>
        <p:spPr bwMode="auto">
          <a:xfrm>
            <a:off x="1214641" y="4411965"/>
            <a:ext cx="8191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155" name="TextBox 154">
            <a:extLst>
              <a:ext uri="{FF2B5EF4-FFF2-40B4-BE49-F238E27FC236}">
                <a16:creationId xmlns:a16="http://schemas.microsoft.com/office/drawing/2014/main" id="{72380704-B306-448E-9ECB-93C4B345D56E}"/>
              </a:ext>
            </a:extLst>
          </p:cNvPr>
          <p:cNvSpPr txBox="1"/>
          <p:nvPr/>
        </p:nvSpPr>
        <p:spPr bwMode="auto">
          <a:xfrm>
            <a:off x="1214641" y="4899919"/>
            <a:ext cx="8191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57" name="TextBox 156">
            <a:extLst>
              <a:ext uri="{FF2B5EF4-FFF2-40B4-BE49-F238E27FC236}">
                <a16:creationId xmlns:a16="http://schemas.microsoft.com/office/drawing/2014/main" id="{8EB29AB6-C959-4D4B-9487-25010236866F}"/>
              </a:ext>
            </a:extLst>
          </p:cNvPr>
          <p:cNvSpPr txBox="1"/>
          <p:nvPr/>
        </p:nvSpPr>
        <p:spPr bwMode="auto">
          <a:xfrm>
            <a:off x="1214641" y="5387872"/>
            <a:ext cx="8191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161" name="TextBox 160">
            <a:extLst>
              <a:ext uri="{FF2B5EF4-FFF2-40B4-BE49-F238E27FC236}">
                <a16:creationId xmlns:a16="http://schemas.microsoft.com/office/drawing/2014/main" id="{722B7527-7B8E-41D8-8DCD-F8D80A6CB287}"/>
              </a:ext>
            </a:extLst>
          </p:cNvPr>
          <p:cNvSpPr txBox="1"/>
          <p:nvPr/>
        </p:nvSpPr>
        <p:spPr bwMode="auto">
          <a:xfrm>
            <a:off x="1902480" y="5618005"/>
            <a:ext cx="586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163" name="TextBox 162">
            <a:extLst>
              <a:ext uri="{FF2B5EF4-FFF2-40B4-BE49-F238E27FC236}">
                <a16:creationId xmlns:a16="http://schemas.microsoft.com/office/drawing/2014/main" id="{BE4DE8CD-31BD-45BE-BFB9-BD8402D94FDA}"/>
              </a:ext>
            </a:extLst>
          </p:cNvPr>
          <p:cNvSpPr txBox="1"/>
          <p:nvPr/>
        </p:nvSpPr>
        <p:spPr bwMode="auto">
          <a:xfrm>
            <a:off x="2464077" y="5618005"/>
            <a:ext cx="586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165" name="TextBox 164">
            <a:extLst>
              <a:ext uri="{FF2B5EF4-FFF2-40B4-BE49-F238E27FC236}">
                <a16:creationId xmlns:a16="http://schemas.microsoft.com/office/drawing/2014/main" id="{2845FEF0-BF6F-4427-9144-6598AE57F483}"/>
              </a:ext>
            </a:extLst>
          </p:cNvPr>
          <p:cNvSpPr txBox="1"/>
          <p:nvPr/>
        </p:nvSpPr>
        <p:spPr bwMode="auto">
          <a:xfrm>
            <a:off x="4458799" y="5618005"/>
            <a:ext cx="586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96</a:t>
            </a:r>
          </a:p>
        </p:txBody>
      </p:sp>
      <p:sp>
        <p:nvSpPr>
          <p:cNvPr id="167" name="TextBox 166">
            <a:extLst>
              <a:ext uri="{FF2B5EF4-FFF2-40B4-BE49-F238E27FC236}">
                <a16:creationId xmlns:a16="http://schemas.microsoft.com/office/drawing/2014/main" id="{2C18B379-298C-4BA3-9B31-0F5F09403C15}"/>
              </a:ext>
            </a:extLst>
          </p:cNvPr>
          <p:cNvSpPr txBox="1"/>
          <p:nvPr/>
        </p:nvSpPr>
        <p:spPr bwMode="auto">
          <a:xfrm>
            <a:off x="5134241" y="5618005"/>
            <a:ext cx="586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120</a:t>
            </a:r>
          </a:p>
        </p:txBody>
      </p:sp>
      <p:sp>
        <p:nvSpPr>
          <p:cNvPr id="169" name="TextBox 168">
            <a:extLst>
              <a:ext uri="{FF2B5EF4-FFF2-40B4-BE49-F238E27FC236}">
                <a16:creationId xmlns:a16="http://schemas.microsoft.com/office/drawing/2014/main" id="{C7ECC391-405E-40AA-B7F9-8405C38298DB}"/>
              </a:ext>
            </a:extLst>
          </p:cNvPr>
          <p:cNvSpPr txBox="1"/>
          <p:nvPr/>
        </p:nvSpPr>
        <p:spPr bwMode="auto">
          <a:xfrm>
            <a:off x="5786735" y="5618005"/>
            <a:ext cx="586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144</a:t>
            </a:r>
          </a:p>
        </p:txBody>
      </p:sp>
      <p:sp>
        <p:nvSpPr>
          <p:cNvPr id="171" name="TextBox 170">
            <a:extLst>
              <a:ext uri="{FF2B5EF4-FFF2-40B4-BE49-F238E27FC236}">
                <a16:creationId xmlns:a16="http://schemas.microsoft.com/office/drawing/2014/main" id="{DC308576-C917-4E0F-9547-B1585EFD8F93}"/>
              </a:ext>
            </a:extLst>
          </p:cNvPr>
          <p:cNvSpPr txBox="1"/>
          <p:nvPr/>
        </p:nvSpPr>
        <p:spPr bwMode="auto">
          <a:xfrm>
            <a:off x="6459463" y="5618005"/>
            <a:ext cx="586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168</a:t>
            </a:r>
          </a:p>
        </p:txBody>
      </p:sp>
      <p:sp>
        <p:nvSpPr>
          <p:cNvPr id="173" name="TextBox 172">
            <a:extLst>
              <a:ext uri="{FF2B5EF4-FFF2-40B4-BE49-F238E27FC236}">
                <a16:creationId xmlns:a16="http://schemas.microsoft.com/office/drawing/2014/main" id="{587D0116-3AB8-4932-A4C1-989135FFADA5}"/>
              </a:ext>
            </a:extLst>
          </p:cNvPr>
          <p:cNvSpPr txBox="1"/>
          <p:nvPr/>
        </p:nvSpPr>
        <p:spPr bwMode="auto">
          <a:xfrm>
            <a:off x="1884464" y="5933122"/>
            <a:ext cx="46568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Time (Hours)</a:t>
            </a:r>
          </a:p>
        </p:txBody>
      </p:sp>
      <p:sp>
        <p:nvSpPr>
          <p:cNvPr id="175" name="TextBox 174">
            <a:extLst>
              <a:ext uri="{FF2B5EF4-FFF2-40B4-BE49-F238E27FC236}">
                <a16:creationId xmlns:a16="http://schemas.microsoft.com/office/drawing/2014/main" id="{2780BA44-81BD-427B-9689-B56A787A8C6B}"/>
              </a:ext>
            </a:extLst>
          </p:cNvPr>
          <p:cNvSpPr txBox="1"/>
          <p:nvPr/>
        </p:nvSpPr>
        <p:spPr bwMode="auto">
          <a:xfrm rot="16200000">
            <a:off x="-1050509" y="3785511"/>
            <a:ext cx="46568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Mean </a:t>
            </a:r>
            <a:r>
              <a:rPr lang="el-GR" dirty="0">
                <a:solidFill>
                  <a:schemeClr val="bg1"/>
                </a:solidFill>
                <a:latin typeface="Calibri" panose="020F0502020204030204" pitchFamily="34" charset="0"/>
              </a:rPr>
              <a:t>Δ</a:t>
            </a:r>
            <a:r>
              <a:rPr lang="en-US" dirty="0">
                <a:solidFill>
                  <a:schemeClr val="bg1"/>
                </a:solidFill>
                <a:latin typeface="Calibri" panose="020F0502020204030204" pitchFamily="34" charset="0"/>
              </a:rPr>
              <a:t> in Plasma HIV-1 RNA From BL, log</a:t>
            </a:r>
            <a:r>
              <a:rPr lang="en-US" baseline="-25000" dirty="0">
                <a:solidFill>
                  <a:schemeClr val="bg1"/>
                </a:solidFill>
                <a:latin typeface="Calibri" panose="020F0502020204030204" pitchFamily="34" charset="0"/>
              </a:rPr>
              <a:t>10</a:t>
            </a:r>
            <a:r>
              <a:rPr lang="en-US" dirty="0">
                <a:solidFill>
                  <a:schemeClr val="bg1"/>
                </a:solidFill>
                <a:latin typeface="Calibri" panose="020F0502020204030204" pitchFamily="34" charset="0"/>
              </a:rPr>
              <a:t> copies/mL (± SD)</a:t>
            </a:r>
          </a:p>
        </p:txBody>
      </p:sp>
      <p:cxnSp>
        <p:nvCxnSpPr>
          <p:cNvPr id="179" name="Straight Connector 178">
            <a:extLst>
              <a:ext uri="{FF2B5EF4-FFF2-40B4-BE49-F238E27FC236}">
                <a16:creationId xmlns:a16="http://schemas.microsoft.com/office/drawing/2014/main" id="{D11DC83B-D14D-4002-AC10-60E863162204}"/>
              </a:ext>
            </a:extLst>
          </p:cNvPr>
          <p:cNvCxnSpPr>
            <a:cxnSpLocks/>
          </p:cNvCxnSpPr>
          <p:nvPr/>
        </p:nvCxnSpPr>
        <p:spPr bwMode="auto">
          <a:xfrm>
            <a:off x="3941895" y="3382752"/>
            <a:ext cx="592838" cy="0"/>
          </a:xfrm>
          <a:prstGeom prst="line">
            <a:avLst/>
          </a:prstGeom>
          <a:noFill/>
          <a:ln w="28575" cap="flat" cmpd="sng" algn="ctr">
            <a:solidFill>
              <a:schemeClr val="bg1"/>
            </a:solidFill>
            <a:prstDash val="sysDash"/>
            <a:round/>
            <a:headEnd type="none" w="med" len="med"/>
            <a:tailEnd type="none" w="med" len="med"/>
          </a:ln>
          <a:effectLst/>
        </p:spPr>
      </p:cxnSp>
      <p:grpSp>
        <p:nvGrpSpPr>
          <p:cNvPr id="186" name="Group 185">
            <a:extLst>
              <a:ext uri="{FF2B5EF4-FFF2-40B4-BE49-F238E27FC236}">
                <a16:creationId xmlns:a16="http://schemas.microsoft.com/office/drawing/2014/main" id="{C2E830E2-33A4-40A8-AEAD-C6566E57AFA0}"/>
              </a:ext>
            </a:extLst>
          </p:cNvPr>
          <p:cNvGrpSpPr/>
          <p:nvPr/>
        </p:nvGrpSpPr>
        <p:grpSpPr>
          <a:xfrm>
            <a:off x="3941895" y="3127443"/>
            <a:ext cx="592838" cy="71085"/>
            <a:chOff x="3941895" y="3089769"/>
            <a:chExt cx="592838" cy="71085"/>
          </a:xfrm>
        </p:grpSpPr>
        <p:cxnSp>
          <p:nvCxnSpPr>
            <p:cNvPr id="180" name="Straight Connector 179">
              <a:extLst>
                <a:ext uri="{FF2B5EF4-FFF2-40B4-BE49-F238E27FC236}">
                  <a16:creationId xmlns:a16="http://schemas.microsoft.com/office/drawing/2014/main" id="{F14BC7A3-BA96-4A6A-B2FF-8D25E278E8E7}"/>
                </a:ext>
              </a:extLst>
            </p:cNvPr>
            <p:cNvCxnSpPr>
              <a:cxnSpLocks/>
            </p:cNvCxnSpPr>
            <p:nvPr/>
          </p:nvCxnSpPr>
          <p:spPr bwMode="auto">
            <a:xfrm>
              <a:off x="3941895" y="3125311"/>
              <a:ext cx="592838" cy="0"/>
            </a:xfrm>
            <a:prstGeom prst="line">
              <a:avLst/>
            </a:prstGeom>
            <a:noFill/>
            <a:ln w="28575" cap="flat" cmpd="sng" algn="ctr">
              <a:solidFill>
                <a:schemeClr val="accent4"/>
              </a:solidFill>
              <a:prstDash val="solid"/>
              <a:round/>
              <a:headEnd type="none" w="med" len="med"/>
              <a:tailEnd type="none" w="med" len="med"/>
            </a:ln>
            <a:effectLst/>
          </p:spPr>
        </p:cxnSp>
        <p:sp>
          <p:nvSpPr>
            <p:cNvPr id="177" name="Isosceles Triangle 176">
              <a:extLst>
                <a:ext uri="{FF2B5EF4-FFF2-40B4-BE49-F238E27FC236}">
                  <a16:creationId xmlns:a16="http://schemas.microsoft.com/office/drawing/2014/main" id="{008F5900-F84A-43F9-9FDB-09951F932F37}"/>
                </a:ext>
              </a:extLst>
            </p:cNvPr>
            <p:cNvSpPr/>
            <p:nvPr/>
          </p:nvSpPr>
          <p:spPr bwMode="auto">
            <a:xfrm>
              <a:off x="4197085" y="3089769"/>
              <a:ext cx="82459" cy="71085"/>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87" name="Group 186">
            <a:extLst>
              <a:ext uri="{FF2B5EF4-FFF2-40B4-BE49-F238E27FC236}">
                <a16:creationId xmlns:a16="http://schemas.microsoft.com/office/drawing/2014/main" id="{7639A77F-F720-41A9-8768-42EB3C5904C9}"/>
              </a:ext>
            </a:extLst>
          </p:cNvPr>
          <p:cNvGrpSpPr/>
          <p:nvPr/>
        </p:nvGrpSpPr>
        <p:grpSpPr>
          <a:xfrm>
            <a:off x="3941895" y="2872135"/>
            <a:ext cx="592838" cy="71085"/>
            <a:chOff x="3941895" y="2831511"/>
            <a:chExt cx="592838" cy="71085"/>
          </a:xfrm>
        </p:grpSpPr>
        <p:cxnSp>
          <p:nvCxnSpPr>
            <p:cNvPr id="181" name="Straight Connector 180">
              <a:extLst>
                <a:ext uri="{FF2B5EF4-FFF2-40B4-BE49-F238E27FC236}">
                  <a16:creationId xmlns:a16="http://schemas.microsoft.com/office/drawing/2014/main" id="{24018E6A-6E25-40EB-85E9-1FADA6F3441D}"/>
                </a:ext>
              </a:extLst>
            </p:cNvPr>
            <p:cNvCxnSpPr>
              <a:cxnSpLocks/>
            </p:cNvCxnSpPr>
            <p:nvPr/>
          </p:nvCxnSpPr>
          <p:spPr bwMode="auto">
            <a:xfrm>
              <a:off x="3941895" y="2867053"/>
              <a:ext cx="592838" cy="0"/>
            </a:xfrm>
            <a:prstGeom prst="line">
              <a:avLst/>
            </a:prstGeom>
            <a:noFill/>
            <a:ln w="28575" cap="flat" cmpd="sng" algn="ctr">
              <a:solidFill>
                <a:schemeClr val="accent3"/>
              </a:solidFill>
              <a:prstDash val="solid"/>
              <a:round/>
              <a:headEnd type="none" w="med" len="med"/>
              <a:tailEnd type="none" w="med" len="med"/>
            </a:ln>
            <a:effectLst/>
          </p:spPr>
        </p:cxnSp>
        <p:sp>
          <p:nvSpPr>
            <p:cNvPr id="182" name="Isosceles Triangle 181">
              <a:extLst>
                <a:ext uri="{FF2B5EF4-FFF2-40B4-BE49-F238E27FC236}">
                  <a16:creationId xmlns:a16="http://schemas.microsoft.com/office/drawing/2014/main" id="{90B5EB46-2F98-4892-A0A6-676A92910E2A}"/>
                </a:ext>
              </a:extLst>
            </p:cNvPr>
            <p:cNvSpPr/>
            <p:nvPr/>
          </p:nvSpPr>
          <p:spPr bwMode="auto">
            <a:xfrm>
              <a:off x="4197085" y="2831511"/>
              <a:ext cx="82459" cy="71085"/>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88" name="Group 187">
            <a:extLst>
              <a:ext uri="{FF2B5EF4-FFF2-40B4-BE49-F238E27FC236}">
                <a16:creationId xmlns:a16="http://schemas.microsoft.com/office/drawing/2014/main" id="{382CFC8C-AD8D-4EB0-9535-5D2F5C83C285}"/>
              </a:ext>
            </a:extLst>
          </p:cNvPr>
          <p:cNvGrpSpPr/>
          <p:nvPr/>
        </p:nvGrpSpPr>
        <p:grpSpPr>
          <a:xfrm>
            <a:off x="3941895" y="2616827"/>
            <a:ext cx="592838" cy="71085"/>
            <a:chOff x="3941895" y="2616827"/>
            <a:chExt cx="592838" cy="71085"/>
          </a:xfrm>
        </p:grpSpPr>
        <p:cxnSp>
          <p:nvCxnSpPr>
            <p:cNvPr id="183" name="Straight Connector 182">
              <a:extLst>
                <a:ext uri="{FF2B5EF4-FFF2-40B4-BE49-F238E27FC236}">
                  <a16:creationId xmlns:a16="http://schemas.microsoft.com/office/drawing/2014/main" id="{CFFFE771-3B28-48A7-9DC9-188119A0B511}"/>
                </a:ext>
              </a:extLst>
            </p:cNvPr>
            <p:cNvCxnSpPr>
              <a:cxnSpLocks/>
            </p:cNvCxnSpPr>
            <p:nvPr/>
          </p:nvCxnSpPr>
          <p:spPr bwMode="auto">
            <a:xfrm>
              <a:off x="3941895" y="2652369"/>
              <a:ext cx="592838" cy="0"/>
            </a:xfrm>
            <a:prstGeom prst="line">
              <a:avLst/>
            </a:prstGeom>
            <a:noFill/>
            <a:ln w="28575" cap="flat" cmpd="sng" algn="ctr">
              <a:solidFill>
                <a:schemeClr val="accent1"/>
              </a:solidFill>
              <a:prstDash val="solid"/>
              <a:round/>
              <a:headEnd type="none" w="med" len="med"/>
              <a:tailEnd type="none" w="med" len="med"/>
            </a:ln>
            <a:effectLst/>
          </p:spPr>
        </p:cxnSp>
        <p:sp>
          <p:nvSpPr>
            <p:cNvPr id="184" name="Isosceles Triangle 183">
              <a:extLst>
                <a:ext uri="{FF2B5EF4-FFF2-40B4-BE49-F238E27FC236}">
                  <a16:creationId xmlns:a16="http://schemas.microsoft.com/office/drawing/2014/main" id="{9A87EF17-C427-4831-8167-C5C0370C69F8}"/>
                </a:ext>
              </a:extLst>
            </p:cNvPr>
            <p:cNvSpPr/>
            <p:nvPr/>
          </p:nvSpPr>
          <p:spPr bwMode="auto">
            <a:xfrm>
              <a:off x="4197085" y="2616827"/>
              <a:ext cx="82459" cy="71085"/>
            </a:xfrm>
            <a:prstGeom prst="triangl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85" name="TextBox 184">
            <a:extLst>
              <a:ext uri="{FF2B5EF4-FFF2-40B4-BE49-F238E27FC236}">
                <a16:creationId xmlns:a16="http://schemas.microsoft.com/office/drawing/2014/main" id="{3D06C563-18FB-443F-8F58-47BEEA18FEAE}"/>
              </a:ext>
            </a:extLst>
          </p:cNvPr>
          <p:cNvSpPr txBox="1"/>
          <p:nvPr/>
        </p:nvSpPr>
        <p:spPr bwMode="auto">
          <a:xfrm>
            <a:off x="4509563" y="2483716"/>
            <a:ext cx="281228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MK-8507 600 mg (n = 6)</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MK-8507 80 mg (n = 6)</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MK-8507 40 mg (n = 6)</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Target Reduction in HIV-1 RNA</a:t>
            </a:r>
          </a:p>
        </p:txBody>
      </p:sp>
    </p:spTree>
    <p:extLst>
      <p:ext uri="{BB962C8B-B14F-4D97-AF65-F5344CB8AC3E}">
        <p14:creationId xmlns:p14="http://schemas.microsoft.com/office/powerpoint/2010/main" val="8325705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Single-Dose MK-8507: Resistance, Pharmacokinetics, Safety</a:t>
            </a:r>
          </a:p>
        </p:txBody>
      </p:sp>
      <p:sp>
        <p:nvSpPr>
          <p:cNvPr id="3" name="Content Placeholder 2">
            <a:extLst>
              <a:ext uri="{FF2B5EF4-FFF2-40B4-BE49-F238E27FC236}">
                <a16:creationId xmlns:a16="http://schemas.microsoft.com/office/drawing/2014/main" id="{A3802698-66B1-414B-AFEB-EFA40E523F93}"/>
              </a:ext>
            </a:extLst>
          </p:cNvPr>
          <p:cNvSpPr>
            <a:spLocks noGrp="1"/>
          </p:cNvSpPr>
          <p:nvPr>
            <p:ph sz="half" idx="1"/>
          </p:nvPr>
        </p:nvSpPr>
        <p:spPr/>
        <p:txBody>
          <a:bodyPr/>
          <a:lstStyle/>
          <a:p>
            <a:r>
              <a:rPr lang="en-US" sz="2400" dirty="0"/>
              <a:t>Viral rebound: 0/14 patients initiating standard ART at Day 7, 1/4 patients initiating standard ART after Day 14</a:t>
            </a:r>
          </a:p>
          <a:p>
            <a:pPr lvl="1"/>
            <a:r>
              <a:rPr lang="en-US" sz="2200" dirty="0"/>
              <a:t>F227C detected 10 days post-dose in </a:t>
            </a:r>
            <a:br>
              <a:rPr lang="en-US" sz="2200" dirty="0"/>
            </a:br>
            <a:r>
              <a:rPr lang="en-US" sz="2200" dirty="0"/>
              <a:t>1 patient receiving 600-mg dose</a:t>
            </a:r>
          </a:p>
          <a:p>
            <a:r>
              <a:rPr lang="en-US" sz="2400" dirty="0"/>
              <a:t>Pharmacokinetic analysis supports once weekly dosing</a:t>
            </a:r>
          </a:p>
          <a:p>
            <a:pPr lvl="1"/>
            <a:r>
              <a:rPr lang="en-US" sz="2200" dirty="0"/>
              <a:t>MK-8507 doses &gt; 80 mg met selected PK target of C</a:t>
            </a:r>
            <a:r>
              <a:rPr lang="en-US" sz="2200" baseline="-25000" dirty="0"/>
              <a:t>168hr</a:t>
            </a:r>
            <a:r>
              <a:rPr lang="en-US" sz="2200" dirty="0"/>
              <a:t> ≥ 6 x IC</a:t>
            </a:r>
            <a:r>
              <a:rPr lang="en-US" sz="2200" baseline="-25000" dirty="0"/>
              <a:t>50</a:t>
            </a:r>
            <a:endParaRPr lang="en-US" sz="2200" dirty="0"/>
          </a:p>
          <a:p>
            <a:pPr lvl="1"/>
            <a:r>
              <a:rPr lang="en-US" sz="2200" dirty="0"/>
              <a:t>Mean apparent terminal half-life: </a:t>
            </a:r>
            <a:br>
              <a:rPr lang="en-US" sz="2200" dirty="0"/>
            </a:br>
            <a:r>
              <a:rPr lang="en-US" sz="2200" dirty="0"/>
              <a:t>~ 56-69 hrs</a:t>
            </a:r>
          </a:p>
          <a:p>
            <a:pPr lvl="1"/>
            <a:endParaRPr lang="en-US" sz="2200" dirty="0"/>
          </a:p>
        </p:txBody>
      </p:sp>
      <p:sp>
        <p:nvSpPr>
          <p:cNvPr id="4" name="Content Placeholder 3">
            <a:extLst>
              <a:ext uri="{FF2B5EF4-FFF2-40B4-BE49-F238E27FC236}">
                <a16:creationId xmlns:a16="http://schemas.microsoft.com/office/drawing/2014/main" id="{A2A6D96D-DA7F-42A1-9939-0D5CADB523D7}"/>
              </a:ext>
            </a:extLst>
          </p:cNvPr>
          <p:cNvSpPr>
            <a:spLocks noGrp="1"/>
          </p:cNvSpPr>
          <p:nvPr>
            <p:ph sz="half" idx="2"/>
          </p:nvPr>
        </p:nvSpPr>
        <p:spPr/>
        <p:txBody>
          <a:bodyPr/>
          <a:lstStyle/>
          <a:p>
            <a:r>
              <a:rPr lang="en-US" sz="2400" dirty="0"/>
              <a:t>All doses generally well tolerated</a:t>
            </a:r>
          </a:p>
          <a:p>
            <a:pPr lvl="1"/>
            <a:r>
              <a:rPr lang="en-US" sz="2200" dirty="0"/>
              <a:t>No clinically meaningful trends in vitals, electrocardiograms, or laboratory tests</a:t>
            </a:r>
          </a:p>
          <a:p>
            <a:r>
              <a:rPr lang="en-US" sz="2400" dirty="0"/>
              <a:t>Most common AEs: nasopharyngitis (n = 3), headache (n = 3)</a:t>
            </a:r>
          </a:p>
          <a:p>
            <a:pPr lvl="1"/>
            <a:r>
              <a:rPr lang="en-US" sz="2200" dirty="0"/>
              <a:t>Headache only AE considered related to study drug</a:t>
            </a:r>
          </a:p>
          <a:p>
            <a:pPr lvl="1"/>
            <a:r>
              <a:rPr lang="en-US" sz="2200" dirty="0"/>
              <a:t>1 serious AE: diffuse large B-cell lymphoma, not considered related to study drug</a:t>
            </a:r>
          </a:p>
          <a:p>
            <a:endParaRPr lang="en-US" dirty="0"/>
          </a:p>
        </p:txBody>
      </p:sp>
      <p:grpSp>
        <p:nvGrpSpPr>
          <p:cNvPr id="9" name="Group 7">
            <a:extLst>
              <a:ext uri="{FF2B5EF4-FFF2-40B4-BE49-F238E27FC236}">
                <a16:creationId xmlns:a16="http://schemas.microsoft.com/office/drawing/2014/main" id="{0568A94D-2804-4FB2-8FE4-ED7572EB056B}"/>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9548E967-5681-42CC-ADFF-744FAAD620A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FE30EC7F-4FC7-4752-9819-6D61595DA56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2" name="Text Box 15">
            <a:extLst>
              <a:ext uri="{FF2B5EF4-FFF2-40B4-BE49-F238E27FC236}">
                <a16:creationId xmlns:a16="http://schemas.microsoft.com/office/drawing/2014/main" id="{1A816BA6-C139-F745-9D97-14CD69DDED7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Ankrom. HIV Glasgow 2020. Abstr O416.</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6310416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Resistance Analysis of Lenacapavir Monotherapy</a:t>
            </a:r>
          </a:p>
        </p:txBody>
      </p:sp>
      <p:sp>
        <p:nvSpPr>
          <p:cNvPr id="3" name="Content Placeholder 2">
            <a:extLst>
              <a:ext uri="{FF2B5EF4-FFF2-40B4-BE49-F238E27FC236}">
                <a16:creationId xmlns:a16="http://schemas.microsoft.com/office/drawing/2014/main" id="{A3802698-66B1-414B-AFEB-EFA40E523F93}"/>
              </a:ext>
            </a:extLst>
          </p:cNvPr>
          <p:cNvSpPr>
            <a:spLocks noGrp="1"/>
          </p:cNvSpPr>
          <p:nvPr>
            <p:ph idx="1"/>
          </p:nvPr>
        </p:nvSpPr>
        <p:spPr>
          <a:xfrm>
            <a:off x="604676" y="1513046"/>
            <a:ext cx="11136710" cy="4703605"/>
          </a:xfrm>
        </p:spPr>
        <p:txBody>
          <a:bodyPr/>
          <a:lstStyle/>
          <a:p>
            <a:r>
              <a:rPr lang="en-US" sz="2200" dirty="0"/>
              <a:t>Lenacapavir: first-in-class HIV-1 capsid inhibitor; no cross-resistance with other drug classes</a:t>
            </a:r>
          </a:p>
          <a:p>
            <a:r>
              <a:rPr lang="en-US" sz="2200" dirty="0"/>
              <a:t>Double-blind, randomized, dose-ranging phase 1b study</a:t>
            </a:r>
          </a:p>
          <a:p>
            <a:endParaRPr lang="en-US" sz="2200" dirty="0"/>
          </a:p>
          <a:p>
            <a:endParaRPr lang="en-US" sz="2200" dirty="0"/>
          </a:p>
          <a:p>
            <a:endParaRPr lang="en-US" sz="2200" dirty="0"/>
          </a:p>
          <a:p>
            <a:endParaRPr lang="en-US" sz="2200" dirty="0"/>
          </a:p>
          <a:p>
            <a:pPr marL="0" indent="0">
              <a:buNone/>
            </a:pPr>
            <a:endParaRPr lang="en-US" sz="2200" dirty="0"/>
          </a:p>
          <a:p>
            <a:endParaRPr lang="en-US" sz="2200" dirty="0"/>
          </a:p>
          <a:p>
            <a:r>
              <a:rPr lang="en-US" sz="2200" dirty="0"/>
              <a:t>Primary endpoint: maximum reduction of HIV-1 RNA through Day 10; resistance analyses performed before and after monotherapy</a:t>
            </a:r>
          </a:p>
        </p:txBody>
      </p:sp>
      <p:grpSp>
        <p:nvGrpSpPr>
          <p:cNvPr id="9" name="Group 7">
            <a:extLst>
              <a:ext uri="{FF2B5EF4-FFF2-40B4-BE49-F238E27FC236}">
                <a16:creationId xmlns:a16="http://schemas.microsoft.com/office/drawing/2014/main" id="{0568A94D-2804-4FB2-8FE4-ED7572EB056B}"/>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9548E967-5681-42CC-ADFF-744FAAD620A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FE30EC7F-4FC7-4752-9819-6D61595DA56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3" name="Rectangle 49">
            <a:extLst>
              <a:ext uri="{FF2B5EF4-FFF2-40B4-BE49-F238E27FC236}">
                <a16:creationId xmlns:a16="http://schemas.microsoft.com/office/drawing/2014/main" id="{E55B9EFC-3250-5E42-B137-A60F5C355260}"/>
              </a:ext>
            </a:extLst>
          </p:cNvPr>
          <p:cNvSpPr>
            <a:spLocks noChangeArrowheads="1"/>
          </p:cNvSpPr>
          <p:nvPr/>
        </p:nvSpPr>
        <p:spPr bwMode="auto">
          <a:xfrm>
            <a:off x="4872951" y="2479234"/>
            <a:ext cx="2849821" cy="36576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Lenacapavir </a:t>
            </a:r>
            <a:r>
              <a:rPr lang="en-US" altLang="en-US" sz="1800" b="0" dirty="0">
                <a:solidFill>
                  <a:schemeClr val="tx1"/>
                </a:solidFill>
                <a:latin typeface="Calibri" panose="020F0502020204030204" pitchFamily="34" charset="0"/>
              </a:rPr>
              <a:t>20 mg (n = 6)</a:t>
            </a:r>
          </a:p>
        </p:txBody>
      </p:sp>
      <p:cxnSp>
        <p:nvCxnSpPr>
          <p:cNvPr id="17" name="Straight Arrow Connector 16">
            <a:extLst>
              <a:ext uri="{FF2B5EF4-FFF2-40B4-BE49-F238E27FC236}">
                <a16:creationId xmlns:a16="http://schemas.microsoft.com/office/drawing/2014/main" id="{2C550A55-6774-624B-B331-80506F9124D9}"/>
              </a:ext>
            </a:extLst>
          </p:cNvPr>
          <p:cNvCxnSpPr>
            <a:cxnSpLocks/>
          </p:cNvCxnSpPr>
          <p:nvPr/>
        </p:nvCxnSpPr>
        <p:spPr bwMode="auto">
          <a:xfrm>
            <a:off x="7857468" y="3672482"/>
            <a:ext cx="817290" cy="0"/>
          </a:xfrm>
          <a:prstGeom prst="straightConnector1">
            <a:avLst/>
          </a:prstGeom>
          <a:noFill/>
          <a:ln w="28575" cap="flat" cmpd="sng" algn="ctr">
            <a:solidFill>
              <a:schemeClr val="bg1"/>
            </a:solidFill>
            <a:prstDash val="solid"/>
            <a:round/>
            <a:headEnd type="none" w="med" len="med"/>
            <a:tailEnd type="triangle"/>
          </a:ln>
          <a:effectLst/>
        </p:spPr>
      </p:cxnSp>
      <p:cxnSp>
        <p:nvCxnSpPr>
          <p:cNvPr id="22" name="Straight Arrow Connector 21">
            <a:extLst>
              <a:ext uri="{FF2B5EF4-FFF2-40B4-BE49-F238E27FC236}">
                <a16:creationId xmlns:a16="http://schemas.microsoft.com/office/drawing/2014/main" id="{E15F2E64-09C2-464F-9145-F589A83C6BEA}"/>
              </a:ext>
            </a:extLst>
          </p:cNvPr>
          <p:cNvCxnSpPr>
            <a:cxnSpLocks/>
          </p:cNvCxnSpPr>
          <p:nvPr/>
        </p:nvCxnSpPr>
        <p:spPr bwMode="auto">
          <a:xfrm>
            <a:off x="4093683" y="3686456"/>
            <a:ext cx="594655" cy="0"/>
          </a:xfrm>
          <a:prstGeom prst="straightConnector1">
            <a:avLst/>
          </a:prstGeom>
          <a:noFill/>
          <a:ln w="28575" cap="flat" cmpd="sng" algn="ctr">
            <a:solidFill>
              <a:schemeClr val="bg1"/>
            </a:solidFill>
            <a:prstDash val="solid"/>
            <a:round/>
            <a:headEnd type="none" w="med" len="med"/>
            <a:tailEnd type="triangle"/>
          </a:ln>
          <a:effectLst/>
        </p:spPr>
      </p:cxnSp>
      <p:sp>
        <p:nvSpPr>
          <p:cNvPr id="28" name="TextBox 27">
            <a:extLst>
              <a:ext uri="{FF2B5EF4-FFF2-40B4-BE49-F238E27FC236}">
                <a16:creationId xmlns:a16="http://schemas.microsoft.com/office/drawing/2014/main" id="{53002312-9ACA-1C42-8CB8-AFC092A46E10}"/>
              </a:ext>
            </a:extLst>
          </p:cNvPr>
          <p:cNvSpPr txBox="1"/>
          <p:nvPr/>
        </p:nvSpPr>
        <p:spPr bwMode="auto">
          <a:xfrm>
            <a:off x="701128" y="3003970"/>
            <a:ext cx="348255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Patients with HIV-1 RNA 5000-500,000 copies/mL, CD4+ cell count &gt; 200 cells/mm</a:t>
            </a:r>
            <a:r>
              <a:rPr lang="en-US" b="0" baseline="30000" dirty="0">
                <a:solidFill>
                  <a:schemeClr val="bg1"/>
                </a:solidFill>
                <a:latin typeface="Calibri" panose="020F0502020204030204" pitchFamily="34" charset="0"/>
              </a:rPr>
              <a:t>3</a:t>
            </a:r>
            <a:r>
              <a:rPr lang="en-US" b="0" dirty="0">
                <a:solidFill>
                  <a:schemeClr val="bg1"/>
                </a:solidFill>
                <a:latin typeface="Calibri" panose="020F0502020204030204" pitchFamily="34" charset="0"/>
              </a:rPr>
              <a:t>, no prior capsid or integrase inhibitor use</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(N = 39*)</a:t>
            </a:r>
          </a:p>
        </p:txBody>
      </p:sp>
      <p:sp>
        <p:nvSpPr>
          <p:cNvPr id="33" name="TextBox 32">
            <a:extLst>
              <a:ext uri="{FF2B5EF4-FFF2-40B4-BE49-F238E27FC236}">
                <a16:creationId xmlns:a16="http://schemas.microsoft.com/office/drawing/2014/main" id="{F4549DFF-8078-2047-AFC7-1CB607F8916D}"/>
              </a:ext>
            </a:extLst>
          </p:cNvPr>
          <p:cNvSpPr txBox="1"/>
          <p:nvPr/>
        </p:nvSpPr>
        <p:spPr bwMode="auto">
          <a:xfrm>
            <a:off x="8674758" y="3210817"/>
            <a:ext cx="226414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i="1" dirty="0">
                <a:solidFill>
                  <a:schemeClr val="bg1"/>
                </a:solidFill>
                <a:latin typeface="Calibri" panose="020F0502020204030204" pitchFamily="34" charset="0"/>
              </a:rPr>
              <a:t>All participants receive BIC/FTC/TAF beginning Day 10</a:t>
            </a:r>
          </a:p>
        </p:txBody>
      </p:sp>
      <p:sp>
        <p:nvSpPr>
          <p:cNvPr id="44" name="TextBox 43">
            <a:extLst>
              <a:ext uri="{FF2B5EF4-FFF2-40B4-BE49-F238E27FC236}">
                <a16:creationId xmlns:a16="http://schemas.microsoft.com/office/drawing/2014/main" id="{9F2E0518-3349-A549-80E9-EEFEA6498DB3}"/>
              </a:ext>
            </a:extLst>
          </p:cNvPr>
          <p:cNvSpPr txBox="1"/>
          <p:nvPr/>
        </p:nvSpPr>
        <p:spPr bwMode="auto">
          <a:xfrm>
            <a:off x="4122430" y="4945079"/>
            <a:ext cx="15310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Single SC dose</a:t>
            </a:r>
          </a:p>
        </p:txBody>
      </p:sp>
      <p:sp>
        <p:nvSpPr>
          <p:cNvPr id="47" name="TextBox 46">
            <a:extLst>
              <a:ext uri="{FF2B5EF4-FFF2-40B4-BE49-F238E27FC236}">
                <a16:creationId xmlns:a16="http://schemas.microsoft.com/office/drawing/2014/main" id="{4F908052-5E7B-9A42-AB2B-0CB6F4B4303B}"/>
              </a:ext>
            </a:extLst>
          </p:cNvPr>
          <p:cNvSpPr txBox="1"/>
          <p:nvPr/>
        </p:nvSpPr>
        <p:spPr bwMode="auto">
          <a:xfrm>
            <a:off x="7298344" y="4945079"/>
            <a:ext cx="8426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Day 10</a:t>
            </a:r>
          </a:p>
        </p:txBody>
      </p:sp>
      <p:sp>
        <p:nvSpPr>
          <p:cNvPr id="32" name="Text Box 15">
            <a:extLst>
              <a:ext uri="{FF2B5EF4-FFF2-40B4-BE49-F238E27FC236}">
                <a16:creationId xmlns:a16="http://schemas.microsoft.com/office/drawing/2014/main" id="{854E3D55-E0B4-C24E-BB67-C230297A3CB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Margot. HIV Glasgow 2020. Abstr O324.</a:t>
            </a:r>
            <a:endParaRPr lang="en-US" altLang="en-US" sz="1200" b="0" dirty="0">
              <a:solidFill>
                <a:schemeClr val="bg2"/>
              </a:solidFill>
              <a:latin typeface="Calibri" panose="020F0502020204030204" pitchFamily="34" charset="0"/>
            </a:endParaRPr>
          </a:p>
        </p:txBody>
      </p:sp>
      <p:sp>
        <p:nvSpPr>
          <p:cNvPr id="46" name="Rectangle 49">
            <a:extLst>
              <a:ext uri="{FF2B5EF4-FFF2-40B4-BE49-F238E27FC236}">
                <a16:creationId xmlns:a16="http://schemas.microsoft.com/office/drawing/2014/main" id="{3425B900-AFF3-504B-897D-FCFBD1F796CB}"/>
              </a:ext>
            </a:extLst>
          </p:cNvPr>
          <p:cNvSpPr>
            <a:spLocks noChangeArrowheads="1"/>
          </p:cNvSpPr>
          <p:nvPr/>
        </p:nvSpPr>
        <p:spPr bwMode="auto">
          <a:xfrm>
            <a:off x="4872951" y="2875616"/>
            <a:ext cx="2849821" cy="365760"/>
          </a:xfrm>
          <a:prstGeom prst="rect">
            <a:avLst/>
          </a:prstGeom>
          <a:solidFill>
            <a:schemeClr val="accent2">
              <a:lumMod val="75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Lenacapavir </a:t>
            </a:r>
            <a:r>
              <a:rPr lang="en-US" altLang="en-US" sz="1800" b="0" dirty="0">
                <a:solidFill>
                  <a:schemeClr val="tx1"/>
                </a:solidFill>
                <a:latin typeface="Calibri" panose="020F0502020204030204" pitchFamily="34" charset="0"/>
              </a:rPr>
              <a:t>50 mg (n = 6)</a:t>
            </a:r>
          </a:p>
        </p:txBody>
      </p:sp>
      <p:sp>
        <p:nvSpPr>
          <p:cNvPr id="49" name="Rectangle 49">
            <a:extLst>
              <a:ext uri="{FF2B5EF4-FFF2-40B4-BE49-F238E27FC236}">
                <a16:creationId xmlns:a16="http://schemas.microsoft.com/office/drawing/2014/main" id="{83C6F786-70E1-6B46-8B31-73EFD871D107}"/>
              </a:ext>
            </a:extLst>
          </p:cNvPr>
          <p:cNvSpPr>
            <a:spLocks noChangeArrowheads="1"/>
          </p:cNvSpPr>
          <p:nvPr/>
        </p:nvSpPr>
        <p:spPr bwMode="auto">
          <a:xfrm>
            <a:off x="4872950" y="3271998"/>
            <a:ext cx="2849821" cy="365760"/>
          </a:xfrm>
          <a:prstGeom prst="rect">
            <a:avLst/>
          </a:prstGeom>
          <a:solidFill>
            <a:schemeClr val="accent2">
              <a:lumMod val="60000"/>
              <a:lumOff val="4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rPr>
              <a:t>Lenacapavir </a:t>
            </a:r>
            <a:r>
              <a:rPr lang="en-US" altLang="en-US" sz="1800" b="0" dirty="0">
                <a:solidFill>
                  <a:schemeClr val="bg1"/>
                </a:solidFill>
                <a:latin typeface="Calibri" panose="020F0502020204030204" pitchFamily="34" charset="0"/>
              </a:rPr>
              <a:t>150 mg (n = 6)</a:t>
            </a:r>
          </a:p>
        </p:txBody>
      </p:sp>
      <p:sp>
        <p:nvSpPr>
          <p:cNvPr id="50" name="Rectangle 49">
            <a:extLst>
              <a:ext uri="{FF2B5EF4-FFF2-40B4-BE49-F238E27FC236}">
                <a16:creationId xmlns:a16="http://schemas.microsoft.com/office/drawing/2014/main" id="{3FDDE41B-5D57-4B49-A781-2F02F612E3CF}"/>
              </a:ext>
            </a:extLst>
          </p:cNvPr>
          <p:cNvSpPr>
            <a:spLocks noChangeArrowheads="1"/>
          </p:cNvSpPr>
          <p:nvPr/>
        </p:nvSpPr>
        <p:spPr bwMode="auto">
          <a:xfrm>
            <a:off x="4881212" y="3668380"/>
            <a:ext cx="2849821" cy="365760"/>
          </a:xfrm>
          <a:prstGeom prst="rect">
            <a:avLst/>
          </a:prstGeom>
          <a:solidFill>
            <a:schemeClr val="accent2">
              <a:lumMod val="40000"/>
              <a:lumOff val="6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rPr>
              <a:t>Lenacapavir </a:t>
            </a:r>
            <a:r>
              <a:rPr lang="en-US" altLang="en-US" sz="1800" b="0" dirty="0">
                <a:solidFill>
                  <a:schemeClr val="bg1"/>
                </a:solidFill>
                <a:latin typeface="Calibri" panose="020F0502020204030204" pitchFamily="34" charset="0"/>
              </a:rPr>
              <a:t>450 mg (n = 6)</a:t>
            </a:r>
          </a:p>
        </p:txBody>
      </p:sp>
      <p:sp>
        <p:nvSpPr>
          <p:cNvPr id="51" name="Rectangle 49">
            <a:extLst>
              <a:ext uri="{FF2B5EF4-FFF2-40B4-BE49-F238E27FC236}">
                <a16:creationId xmlns:a16="http://schemas.microsoft.com/office/drawing/2014/main" id="{909F7854-AC12-F74D-8046-D6904977A1EF}"/>
              </a:ext>
            </a:extLst>
          </p:cNvPr>
          <p:cNvSpPr>
            <a:spLocks noChangeArrowheads="1"/>
          </p:cNvSpPr>
          <p:nvPr/>
        </p:nvSpPr>
        <p:spPr bwMode="auto">
          <a:xfrm>
            <a:off x="4869839" y="4064762"/>
            <a:ext cx="2849821" cy="365760"/>
          </a:xfrm>
          <a:prstGeom prst="rect">
            <a:avLst/>
          </a:prstGeom>
          <a:solidFill>
            <a:schemeClr val="accent2">
              <a:lumMod val="20000"/>
              <a:lumOff val="8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rPr>
              <a:t>Lenacapavir </a:t>
            </a:r>
            <a:r>
              <a:rPr lang="en-US" altLang="en-US" sz="1800" b="0" dirty="0">
                <a:solidFill>
                  <a:schemeClr val="bg1"/>
                </a:solidFill>
                <a:latin typeface="Calibri" panose="020F0502020204030204" pitchFamily="34" charset="0"/>
              </a:rPr>
              <a:t>750 mg (n = 5)</a:t>
            </a:r>
          </a:p>
        </p:txBody>
      </p:sp>
      <p:sp>
        <p:nvSpPr>
          <p:cNvPr id="52" name="Rectangle 49">
            <a:extLst>
              <a:ext uri="{FF2B5EF4-FFF2-40B4-BE49-F238E27FC236}">
                <a16:creationId xmlns:a16="http://schemas.microsoft.com/office/drawing/2014/main" id="{3704D6D4-15D6-764D-9040-EB8901A1C4BD}"/>
              </a:ext>
            </a:extLst>
          </p:cNvPr>
          <p:cNvSpPr>
            <a:spLocks noChangeArrowheads="1"/>
          </p:cNvSpPr>
          <p:nvPr/>
        </p:nvSpPr>
        <p:spPr bwMode="auto">
          <a:xfrm>
            <a:off x="4881607" y="4461146"/>
            <a:ext cx="2849821" cy="36576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Placebo </a:t>
            </a:r>
            <a:r>
              <a:rPr lang="en-US" altLang="en-US" sz="1800" b="0" dirty="0">
                <a:solidFill>
                  <a:schemeClr val="tx1"/>
                </a:solidFill>
                <a:latin typeface="Calibri" panose="020F0502020204030204" pitchFamily="34" charset="0"/>
              </a:rPr>
              <a:t>(n = 10)</a:t>
            </a:r>
          </a:p>
        </p:txBody>
      </p:sp>
      <p:sp>
        <p:nvSpPr>
          <p:cNvPr id="5" name="TextBox 4">
            <a:extLst>
              <a:ext uri="{FF2B5EF4-FFF2-40B4-BE49-F238E27FC236}">
                <a16:creationId xmlns:a16="http://schemas.microsoft.com/office/drawing/2014/main" id="{206F4C64-3E44-4EC4-809A-24EEBEE738C8}"/>
              </a:ext>
            </a:extLst>
          </p:cNvPr>
          <p:cNvSpPr txBox="1"/>
          <p:nvPr/>
        </p:nvSpPr>
        <p:spPr bwMode="auto">
          <a:xfrm>
            <a:off x="432658" y="5317641"/>
            <a:ext cx="10516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 patients in each dose cohort (7 in 750-mg cohort) randomized to active treatment (n = 6 or 5 for 750-mg cohort) or placebo (n = 2).</a:t>
            </a:r>
          </a:p>
        </p:txBody>
      </p:sp>
      <p:cxnSp>
        <p:nvCxnSpPr>
          <p:cNvPr id="25" name="Straight Arrow Connector 24">
            <a:extLst>
              <a:ext uri="{FF2B5EF4-FFF2-40B4-BE49-F238E27FC236}">
                <a16:creationId xmlns:a16="http://schemas.microsoft.com/office/drawing/2014/main" id="{2B15B0A9-79FC-4BC4-AAA7-D7D01EABEB35}"/>
              </a:ext>
            </a:extLst>
          </p:cNvPr>
          <p:cNvCxnSpPr>
            <a:cxnSpLocks/>
          </p:cNvCxnSpPr>
          <p:nvPr/>
        </p:nvCxnSpPr>
        <p:spPr bwMode="auto">
          <a:xfrm flipV="1">
            <a:off x="4875178" y="4822492"/>
            <a:ext cx="0" cy="182880"/>
          </a:xfrm>
          <a:prstGeom prst="straightConnector1">
            <a:avLst/>
          </a:prstGeom>
          <a:noFill/>
          <a:ln w="28575" cap="flat" cmpd="sng" algn="ctr">
            <a:solidFill>
              <a:schemeClr val="bg1"/>
            </a:solidFill>
            <a:prstDash val="solid"/>
            <a:round/>
            <a:headEnd type="none" w="med" len="med"/>
            <a:tailEnd type="triangle"/>
          </a:ln>
          <a:effectLst/>
        </p:spPr>
      </p:cxnSp>
      <p:cxnSp>
        <p:nvCxnSpPr>
          <p:cNvPr id="26" name="Straight Arrow Connector 25">
            <a:extLst>
              <a:ext uri="{FF2B5EF4-FFF2-40B4-BE49-F238E27FC236}">
                <a16:creationId xmlns:a16="http://schemas.microsoft.com/office/drawing/2014/main" id="{ABB536F8-B992-4325-9625-804BFF6CEC28}"/>
              </a:ext>
            </a:extLst>
          </p:cNvPr>
          <p:cNvCxnSpPr>
            <a:cxnSpLocks/>
          </p:cNvCxnSpPr>
          <p:nvPr/>
        </p:nvCxnSpPr>
        <p:spPr bwMode="auto">
          <a:xfrm flipV="1">
            <a:off x="7709818" y="4822492"/>
            <a:ext cx="0" cy="18288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17695446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Emergent Resistance After Single Lenacapavir Dose</a:t>
            </a:r>
          </a:p>
        </p:txBody>
      </p:sp>
      <p:sp>
        <p:nvSpPr>
          <p:cNvPr id="3" name="Content Placeholder 2">
            <a:extLst>
              <a:ext uri="{FF2B5EF4-FFF2-40B4-BE49-F238E27FC236}">
                <a16:creationId xmlns:a16="http://schemas.microsoft.com/office/drawing/2014/main" id="{A3802698-66B1-414B-AFEB-EFA40E523F93}"/>
              </a:ext>
            </a:extLst>
          </p:cNvPr>
          <p:cNvSpPr>
            <a:spLocks noGrp="1"/>
          </p:cNvSpPr>
          <p:nvPr>
            <p:ph idx="1"/>
          </p:nvPr>
        </p:nvSpPr>
        <p:spPr>
          <a:xfrm>
            <a:off x="604676" y="1513046"/>
            <a:ext cx="11136710" cy="4703605"/>
          </a:xfrm>
        </p:spPr>
        <p:txBody>
          <a:bodyPr/>
          <a:lstStyle/>
          <a:p>
            <a:r>
              <a:rPr lang="en-US" sz="2400" dirty="0"/>
              <a:t>No lenacapavir resistance mutations in pretreatment analysis</a:t>
            </a:r>
          </a:p>
          <a:p>
            <a:r>
              <a:rPr lang="en-US" sz="2400" dirty="0"/>
              <a:t>After single dose, capsid Q67H mutation emerged at Day 10 in 2 participants (Q67Q/H mixture in 20-mg cohort; Q67H in 50-mg cohort)</a:t>
            </a:r>
          </a:p>
        </p:txBody>
      </p:sp>
      <p:grpSp>
        <p:nvGrpSpPr>
          <p:cNvPr id="9" name="Group 7">
            <a:extLst>
              <a:ext uri="{FF2B5EF4-FFF2-40B4-BE49-F238E27FC236}">
                <a16:creationId xmlns:a16="http://schemas.microsoft.com/office/drawing/2014/main" id="{0568A94D-2804-4FB2-8FE4-ED7572EB056B}"/>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9548E967-5681-42CC-ADFF-744FAAD620A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FE30EC7F-4FC7-4752-9819-6D61595DA56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3" name="Text Box 15">
            <a:extLst>
              <a:ext uri="{FF2B5EF4-FFF2-40B4-BE49-F238E27FC236}">
                <a16:creationId xmlns:a16="http://schemas.microsoft.com/office/drawing/2014/main" id="{CBCED94E-A69D-3E49-B5A7-16827E88937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Margot. HIV Glasgow 2020. Abstr O324.</a:t>
            </a:r>
            <a:endParaRPr lang="en-US" altLang="en-US" sz="1200" b="0" dirty="0">
              <a:solidFill>
                <a:schemeClr val="bg2"/>
              </a:solidFill>
              <a:latin typeface="Calibri" panose="020F0502020204030204" pitchFamily="34" charset="0"/>
            </a:endParaRPr>
          </a:p>
        </p:txBody>
      </p:sp>
      <p:sp>
        <p:nvSpPr>
          <p:cNvPr id="19" name="TextBox 18">
            <a:extLst>
              <a:ext uri="{FF2B5EF4-FFF2-40B4-BE49-F238E27FC236}">
                <a16:creationId xmlns:a16="http://schemas.microsoft.com/office/drawing/2014/main" id="{B22EB8E3-6C04-7E49-B6B8-069E014388CB}"/>
              </a:ext>
            </a:extLst>
          </p:cNvPr>
          <p:cNvSpPr txBox="1"/>
          <p:nvPr/>
        </p:nvSpPr>
        <p:spPr bwMode="auto">
          <a:xfrm>
            <a:off x="1379094" y="2783553"/>
            <a:ext cx="33877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Participant 20-3</a:t>
            </a:r>
          </a:p>
        </p:txBody>
      </p:sp>
      <p:sp>
        <p:nvSpPr>
          <p:cNvPr id="20" name="TextBox 19">
            <a:extLst>
              <a:ext uri="{FF2B5EF4-FFF2-40B4-BE49-F238E27FC236}">
                <a16:creationId xmlns:a16="http://schemas.microsoft.com/office/drawing/2014/main" id="{D49F259C-576A-7B41-B4EF-51A117F0F791}"/>
              </a:ext>
            </a:extLst>
          </p:cNvPr>
          <p:cNvSpPr txBox="1"/>
          <p:nvPr/>
        </p:nvSpPr>
        <p:spPr bwMode="auto">
          <a:xfrm>
            <a:off x="7221449" y="2783553"/>
            <a:ext cx="33877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Participant 50-1</a:t>
            </a:r>
          </a:p>
        </p:txBody>
      </p:sp>
      <p:grpSp>
        <p:nvGrpSpPr>
          <p:cNvPr id="108" name="Group 107">
            <a:extLst>
              <a:ext uri="{FF2B5EF4-FFF2-40B4-BE49-F238E27FC236}">
                <a16:creationId xmlns:a16="http://schemas.microsoft.com/office/drawing/2014/main" id="{7C9B1987-981C-4223-B67E-F8A0D892680E}"/>
              </a:ext>
            </a:extLst>
          </p:cNvPr>
          <p:cNvGrpSpPr/>
          <p:nvPr/>
        </p:nvGrpSpPr>
        <p:grpSpPr>
          <a:xfrm>
            <a:off x="458501" y="3178823"/>
            <a:ext cx="4854815" cy="3256728"/>
            <a:chOff x="458501" y="3178823"/>
            <a:chExt cx="4854815" cy="3256728"/>
          </a:xfrm>
        </p:grpSpPr>
        <p:sp>
          <p:nvSpPr>
            <p:cNvPr id="6" name="Freeform: Shape 5">
              <a:extLst>
                <a:ext uri="{FF2B5EF4-FFF2-40B4-BE49-F238E27FC236}">
                  <a16:creationId xmlns:a16="http://schemas.microsoft.com/office/drawing/2014/main" id="{50103B76-FB3D-46CD-8102-482BBFFC4CA9}"/>
                </a:ext>
              </a:extLst>
            </p:cNvPr>
            <p:cNvSpPr/>
            <p:nvPr/>
          </p:nvSpPr>
          <p:spPr bwMode="auto">
            <a:xfrm>
              <a:off x="1588168" y="3481137"/>
              <a:ext cx="3633537" cy="2294021"/>
            </a:xfrm>
            <a:custGeom>
              <a:avLst/>
              <a:gdLst>
                <a:gd name="connsiteX0" fmla="*/ 0 w 3633537"/>
                <a:gd name="connsiteY0" fmla="*/ 0 h 2294021"/>
                <a:gd name="connsiteX1" fmla="*/ 0 w 3633537"/>
                <a:gd name="connsiteY1" fmla="*/ 2294021 h 2294021"/>
                <a:gd name="connsiteX2" fmla="*/ 3633537 w 3633537"/>
                <a:gd name="connsiteY2" fmla="*/ 2294021 h 2294021"/>
              </a:gdLst>
              <a:ahLst/>
              <a:cxnLst>
                <a:cxn ang="0">
                  <a:pos x="connsiteX0" y="connsiteY0"/>
                </a:cxn>
                <a:cxn ang="0">
                  <a:pos x="connsiteX1" y="connsiteY1"/>
                </a:cxn>
                <a:cxn ang="0">
                  <a:pos x="connsiteX2" y="connsiteY2"/>
                </a:cxn>
              </a:cxnLst>
              <a:rect l="l" t="t" r="r" b="b"/>
              <a:pathLst>
                <a:path w="3633537" h="2294021">
                  <a:moveTo>
                    <a:pt x="0" y="0"/>
                  </a:moveTo>
                  <a:lnTo>
                    <a:pt x="0" y="2294021"/>
                  </a:lnTo>
                  <a:lnTo>
                    <a:pt x="3633537" y="2294021"/>
                  </a:lnTo>
                </a:path>
              </a:pathLst>
            </a:custGeom>
            <a:noFill/>
            <a:ln w="28575">
              <a:solidFill>
                <a:schemeClr val="bg1"/>
              </a:solidFill>
              <a:miter lim="800000"/>
              <a:headEnd/>
              <a:tailEnd/>
            </a:ln>
          </p:spPr>
          <p:txBody>
            <a:bodyPr rtlCol="0" anchor="ctr"/>
            <a:lstStyle/>
            <a:p>
              <a:pPr algn="ctr"/>
              <a:endParaRPr lang="en-US" dirty="0"/>
            </a:p>
          </p:txBody>
        </p:sp>
        <p:cxnSp>
          <p:nvCxnSpPr>
            <p:cNvPr id="15" name="Straight Connector 14">
              <a:extLst>
                <a:ext uri="{FF2B5EF4-FFF2-40B4-BE49-F238E27FC236}">
                  <a16:creationId xmlns:a16="http://schemas.microsoft.com/office/drawing/2014/main" id="{C9A461D2-4F4C-4525-9F1A-8B79359D00DF}"/>
                </a:ext>
              </a:extLst>
            </p:cNvPr>
            <p:cNvCxnSpPr/>
            <p:nvPr/>
          </p:nvCxnSpPr>
          <p:spPr bwMode="auto">
            <a:xfrm>
              <a:off x="1588168" y="5401829"/>
              <a:ext cx="3633537" cy="0"/>
            </a:xfrm>
            <a:prstGeom prst="line">
              <a:avLst/>
            </a:prstGeom>
            <a:noFill/>
            <a:ln w="28575" cap="flat" cmpd="sng" algn="ctr">
              <a:solidFill>
                <a:schemeClr val="bg1"/>
              </a:solidFill>
              <a:prstDash val="sysDash"/>
              <a:round/>
              <a:headEnd type="none" w="med" len="med"/>
              <a:tailEnd type="none" w="med" len="med"/>
            </a:ln>
            <a:effectLst/>
          </p:spPr>
        </p:cxnSp>
        <p:sp>
          <p:nvSpPr>
            <p:cNvPr id="7" name="Freeform: Shape 6">
              <a:extLst>
                <a:ext uri="{FF2B5EF4-FFF2-40B4-BE49-F238E27FC236}">
                  <a16:creationId xmlns:a16="http://schemas.microsoft.com/office/drawing/2014/main" id="{376CB2A4-D11E-4B17-B68B-A6E5452A70AE}"/>
                </a:ext>
              </a:extLst>
            </p:cNvPr>
            <p:cNvSpPr/>
            <p:nvPr/>
          </p:nvSpPr>
          <p:spPr bwMode="auto">
            <a:xfrm>
              <a:off x="1592179" y="3505200"/>
              <a:ext cx="3517232" cy="2101516"/>
            </a:xfrm>
            <a:custGeom>
              <a:avLst/>
              <a:gdLst>
                <a:gd name="connsiteX0" fmla="*/ 0 w 3517232"/>
                <a:gd name="connsiteY0" fmla="*/ 0 h 2101516"/>
                <a:gd name="connsiteX1" fmla="*/ 112295 w 3517232"/>
                <a:gd name="connsiteY1" fmla="*/ 48126 h 2101516"/>
                <a:gd name="connsiteX2" fmla="*/ 236621 w 3517232"/>
                <a:gd name="connsiteY2" fmla="*/ 64168 h 2101516"/>
                <a:gd name="connsiteX3" fmla="*/ 340895 w 3517232"/>
                <a:gd name="connsiteY3" fmla="*/ 256674 h 2101516"/>
                <a:gd name="connsiteX4" fmla="*/ 465221 w 3517232"/>
                <a:gd name="connsiteY4" fmla="*/ 385011 h 2101516"/>
                <a:gd name="connsiteX5" fmla="*/ 830179 w 3517232"/>
                <a:gd name="connsiteY5" fmla="*/ 826168 h 2101516"/>
                <a:gd name="connsiteX6" fmla="*/ 958516 w 3517232"/>
                <a:gd name="connsiteY6" fmla="*/ 930442 h 2101516"/>
                <a:gd name="connsiteX7" fmla="*/ 1074821 w 3517232"/>
                <a:gd name="connsiteY7" fmla="*/ 998621 h 2101516"/>
                <a:gd name="connsiteX8" fmla="*/ 1207168 w 3517232"/>
                <a:gd name="connsiteY8" fmla="*/ 1030705 h 2101516"/>
                <a:gd name="connsiteX9" fmla="*/ 1704474 w 3517232"/>
                <a:gd name="connsiteY9" fmla="*/ 1471863 h 2101516"/>
                <a:gd name="connsiteX10" fmla="*/ 3517232 w 3517232"/>
                <a:gd name="connsiteY10" fmla="*/ 2101516 h 2101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17232" h="2101516">
                  <a:moveTo>
                    <a:pt x="0" y="0"/>
                  </a:moveTo>
                  <a:lnTo>
                    <a:pt x="112295" y="48126"/>
                  </a:lnTo>
                  <a:lnTo>
                    <a:pt x="236621" y="64168"/>
                  </a:lnTo>
                  <a:lnTo>
                    <a:pt x="340895" y="256674"/>
                  </a:lnTo>
                  <a:lnTo>
                    <a:pt x="465221" y="385011"/>
                  </a:lnTo>
                  <a:lnTo>
                    <a:pt x="830179" y="826168"/>
                  </a:lnTo>
                  <a:lnTo>
                    <a:pt x="958516" y="930442"/>
                  </a:lnTo>
                  <a:lnTo>
                    <a:pt x="1074821" y="998621"/>
                  </a:lnTo>
                  <a:lnTo>
                    <a:pt x="1207168" y="1030705"/>
                  </a:lnTo>
                  <a:lnTo>
                    <a:pt x="1704474" y="1471863"/>
                  </a:lnTo>
                  <a:lnTo>
                    <a:pt x="3517232" y="2101516"/>
                  </a:lnTo>
                </a:path>
              </a:pathLst>
            </a:custGeom>
            <a:noFill/>
            <a:ln w="28575">
              <a:solidFill>
                <a:schemeClr val="accent1"/>
              </a:solidFill>
              <a:miter lim="800000"/>
              <a:headEnd/>
              <a:tailEnd/>
            </a:ln>
          </p:spPr>
          <p:txBody>
            <a:bodyPr rtlCol="0" anchor="ctr"/>
            <a:lstStyle/>
            <a:p>
              <a:pPr algn="ctr"/>
              <a:endParaRPr lang="en-US" dirty="0"/>
            </a:p>
          </p:txBody>
        </p:sp>
        <p:sp>
          <p:nvSpPr>
            <p:cNvPr id="17" name="Oval 16">
              <a:extLst>
                <a:ext uri="{FF2B5EF4-FFF2-40B4-BE49-F238E27FC236}">
                  <a16:creationId xmlns:a16="http://schemas.microsoft.com/office/drawing/2014/main" id="{1D22D5B7-123A-4470-A0A4-5A1CD811BCC8}"/>
                </a:ext>
              </a:extLst>
            </p:cNvPr>
            <p:cNvSpPr/>
            <p:nvPr/>
          </p:nvSpPr>
          <p:spPr bwMode="auto">
            <a:xfrm>
              <a:off x="1660233" y="3505199"/>
              <a:ext cx="80336" cy="8033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 name="Oval 21">
              <a:extLst>
                <a:ext uri="{FF2B5EF4-FFF2-40B4-BE49-F238E27FC236}">
                  <a16:creationId xmlns:a16="http://schemas.microsoft.com/office/drawing/2014/main" id="{8AED17A6-B522-46B6-BC5B-186DB6699655}"/>
                </a:ext>
              </a:extLst>
            </p:cNvPr>
            <p:cNvSpPr/>
            <p:nvPr/>
          </p:nvSpPr>
          <p:spPr bwMode="auto">
            <a:xfrm>
              <a:off x="1784098" y="3537345"/>
              <a:ext cx="80336" cy="8033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 name="Oval 23">
              <a:extLst>
                <a:ext uri="{FF2B5EF4-FFF2-40B4-BE49-F238E27FC236}">
                  <a16:creationId xmlns:a16="http://schemas.microsoft.com/office/drawing/2014/main" id="{EF69C329-1EC2-4246-B2D1-F7F87515FAD9}"/>
                </a:ext>
              </a:extLst>
            </p:cNvPr>
            <p:cNvSpPr/>
            <p:nvPr/>
          </p:nvSpPr>
          <p:spPr bwMode="auto">
            <a:xfrm>
              <a:off x="1900070" y="3729790"/>
              <a:ext cx="80336" cy="8033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 name="Oval 25">
              <a:extLst>
                <a:ext uri="{FF2B5EF4-FFF2-40B4-BE49-F238E27FC236}">
                  <a16:creationId xmlns:a16="http://schemas.microsoft.com/office/drawing/2014/main" id="{CC899C35-0EAA-42E5-959C-95C144D69725}"/>
                </a:ext>
              </a:extLst>
            </p:cNvPr>
            <p:cNvSpPr/>
            <p:nvPr/>
          </p:nvSpPr>
          <p:spPr bwMode="auto">
            <a:xfrm>
              <a:off x="2025192" y="3852255"/>
              <a:ext cx="80336" cy="8033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 name="Oval 27">
              <a:extLst>
                <a:ext uri="{FF2B5EF4-FFF2-40B4-BE49-F238E27FC236}">
                  <a16:creationId xmlns:a16="http://schemas.microsoft.com/office/drawing/2014/main" id="{9C45013D-F35F-48B8-9978-0B5DB0B307F9}"/>
                </a:ext>
              </a:extLst>
            </p:cNvPr>
            <p:cNvSpPr/>
            <p:nvPr/>
          </p:nvSpPr>
          <p:spPr bwMode="auto">
            <a:xfrm>
              <a:off x="2386138" y="4293080"/>
              <a:ext cx="80336" cy="8033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Oval 29">
              <a:extLst>
                <a:ext uri="{FF2B5EF4-FFF2-40B4-BE49-F238E27FC236}">
                  <a16:creationId xmlns:a16="http://schemas.microsoft.com/office/drawing/2014/main" id="{A02D21B1-B844-4912-BA45-CAAC67F6AE6A}"/>
                </a:ext>
              </a:extLst>
            </p:cNvPr>
            <p:cNvSpPr/>
            <p:nvPr/>
          </p:nvSpPr>
          <p:spPr bwMode="auto">
            <a:xfrm>
              <a:off x="2510464" y="4392909"/>
              <a:ext cx="80336" cy="8033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Oval 31">
              <a:extLst>
                <a:ext uri="{FF2B5EF4-FFF2-40B4-BE49-F238E27FC236}">
                  <a16:creationId xmlns:a16="http://schemas.microsoft.com/office/drawing/2014/main" id="{8CF1F008-F8F6-4EBF-8AD2-1E8C83976647}"/>
                </a:ext>
              </a:extLst>
            </p:cNvPr>
            <p:cNvSpPr/>
            <p:nvPr/>
          </p:nvSpPr>
          <p:spPr bwMode="auto">
            <a:xfrm>
              <a:off x="2634329" y="4463426"/>
              <a:ext cx="80336" cy="8033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Oval 33">
              <a:extLst>
                <a:ext uri="{FF2B5EF4-FFF2-40B4-BE49-F238E27FC236}">
                  <a16:creationId xmlns:a16="http://schemas.microsoft.com/office/drawing/2014/main" id="{F4A367AE-171C-43C8-BED3-4FD15C60F062}"/>
                </a:ext>
              </a:extLst>
            </p:cNvPr>
            <p:cNvSpPr/>
            <p:nvPr/>
          </p:nvSpPr>
          <p:spPr bwMode="auto">
            <a:xfrm>
              <a:off x="2758194" y="4492213"/>
              <a:ext cx="80336" cy="8033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Oval 35">
              <a:extLst>
                <a:ext uri="{FF2B5EF4-FFF2-40B4-BE49-F238E27FC236}">
                  <a16:creationId xmlns:a16="http://schemas.microsoft.com/office/drawing/2014/main" id="{57F331DA-5AFF-412F-B4CE-5F4C05411C75}"/>
                </a:ext>
              </a:extLst>
            </p:cNvPr>
            <p:cNvSpPr/>
            <p:nvPr/>
          </p:nvSpPr>
          <p:spPr bwMode="auto">
            <a:xfrm>
              <a:off x="3232359" y="4929423"/>
              <a:ext cx="80336" cy="8033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Oval 37">
              <a:extLst>
                <a:ext uri="{FF2B5EF4-FFF2-40B4-BE49-F238E27FC236}">
                  <a16:creationId xmlns:a16="http://schemas.microsoft.com/office/drawing/2014/main" id="{01CBFD2F-AA0F-4079-9C2A-3B4F2BC8C818}"/>
                </a:ext>
              </a:extLst>
            </p:cNvPr>
            <p:cNvSpPr/>
            <p:nvPr/>
          </p:nvSpPr>
          <p:spPr bwMode="auto">
            <a:xfrm>
              <a:off x="5050088" y="5566549"/>
              <a:ext cx="80336" cy="8033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2" name="Straight Connector 41">
              <a:extLst>
                <a:ext uri="{FF2B5EF4-FFF2-40B4-BE49-F238E27FC236}">
                  <a16:creationId xmlns:a16="http://schemas.microsoft.com/office/drawing/2014/main" id="{74E77925-B6A0-4936-92BF-FDF361BD5A47}"/>
                </a:ext>
              </a:extLst>
            </p:cNvPr>
            <p:cNvCxnSpPr>
              <a:cxnSpLocks/>
            </p:cNvCxnSpPr>
            <p:nvPr/>
          </p:nvCxnSpPr>
          <p:spPr bwMode="auto">
            <a:xfrm>
              <a:off x="2798362" y="3372853"/>
              <a:ext cx="0" cy="1060224"/>
            </a:xfrm>
            <a:prstGeom prst="line">
              <a:avLst/>
            </a:prstGeom>
            <a:noFill/>
            <a:ln w="28575" cap="flat" cmpd="sng" algn="ctr">
              <a:solidFill>
                <a:schemeClr val="bg1"/>
              </a:solidFill>
              <a:prstDash val="solid"/>
              <a:miter lim="800000"/>
              <a:headEnd type="none" w="lg" len="med"/>
              <a:tailEnd type="arrow" w="lg" len="lg"/>
            </a:ln>
            <a:effectLst/>
          </p:spPr>
        </p:cxnSp>
        <p:cxnSp>
          <p:nvCxnSpPr>
            <p:cNvPr id="46" name="Straight Connector 45">
              <a:extLst>
                <a:ext uri="{FF2B5EF4-FFF2-40B4-BE49-F238E27FC236}">
                  <a16:creationId xmlns:a16="http://schemas.microsoft.com/office/drawing/2014/main" id="{53616839-1057-41BD-BA29-27A8A8AEA226}"/>
                </a:ext>
              </a:extLst>
            </p:cNvPr>
            <p:cNvCxnSpPr>
              <a:cxnSpLocks/>
            </p:cNvCxnSpPr>
            <p:nvPr/>
          </p:nvCxnSpPr>
          <p:spPr bwMode="auto">
            <a:xfrm flipV="1">
              <a:off x="2466474" y="4582368"/>
              <a:ext cx="303940" cy="313709"/>
            </a:xfrm>
            <a:prstGeom prst="line">
              <a:avLst/>
            </a:prstGeom>
            <a:noFill/>
            <a:ln w="28575" cap="flat" cmpd="sng" algn="ctr">
              <a:solidFill>
                <a:schemeClr val="accent3"/>
              </a:solidFill>
              <a:prstDash val="sysDash"/>
              <a:miter lim="800000"/>
              <a:headEnd type="none" w="lg" len="med"/>
              <a:tailEnd type="arrow" w="lg" len="lg"/>
            </a:ln>
            <a:effectLst/>
          </p:spPr>
        </p:cxnSp>
        <p:cxnSp>
          <p:nvCxnSpPr>
            <p:cNvPr id="49" name="Straight Connector 48">
              <a:extLst>
                <a:ext uri="{FF2B5EF4-FFF2-40B4-BE49-F238E27FC236}">
                  <a16:creationId xmlns:a16="http://schemas.microsoft.com/office/drawing/2014/main" id="{CD396942-FD22-41C4-9DF4-D768E985C700}"/>
                </a:ext>
              </a:extLst>
            </p:cNvPr>
            <p:cNvCxnSpPr>
              <a:cxnSpLocks/>
            </p:cNvCxnSpPr>
            <p:nvPr/>
          </p:nvCxnSpPr>
          <p:spPr bwMode="auto">
            <a:xfrm flipV="1">
              <a:off x="1700401" y="3652707"/>
              <a:ext cx="0" cy="450061"/>
            </a:xfrm>
            <a:prstGeom prst="line">
              <a:avLst/>
            </a:prstGeom>
            <a:noFill/>
            <a:ln w="28575" cap="flat" cmpd="sng" algn="ctr">
              <a:solidFill>
                <a:schemeClr val="accent3"/>
              </a:solidFill>
              <a:prstDash val="sysDash"/>
              <a:miter lim="800000"/>
              <a:headEnd type="none" w="lg" len="med"/>
              <a:tailEnd type="arrow" w="lg" len="lg"/>
            </a:ln>
            <a:effectLst/>
          </p:spPr>
        </p:cxnSp>
        <p:sp>
          <p:nvSpPr>
            <p:cNvPr id="52" name="Rectangle 51">
              <a:extLst>
                <a:ext uri="{FF2B5EF4-FFF2-40B4-BE49-F238E27FC236}">
                  <a16:creationId xmlns:a16="http://schemas.microsoft.com/office/drawing/2014/main" id="{E1AE3FD5-54A4-47CE-A9CA-F7F2A15BC3A8}"/>
                </a:ext>
              </a:extLst>
            </p:cNvPr>
            <p:cNvSpPr/>
            <p:nvPr/>
          </p:nvSpPr>
          <p:spPr bwMode="auto">
            <a:xfrm>
              <a:off x="1715926" y="3178823"/>
              <a:ext cx="3509203" cy="217213"/>
            </a:xfrm>
            <a:prstGeom prst="rect">
              <a:avLst/>
            </a:prstGeom>
            <a:solidFill>
              <a:schemeClr val="accent2"/>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Single Dose SC LEN – 20 mg</a:t>
              </a:r>
            </a:p>
          </p:txBody>
        </p:sp>
        <p:cxnSp>
          <p:nvCxnSpPr>
            <p:cNvPr id="44" name="Straight Connector 43">
              <a:extLst>
                <a:ext uri="{FF2B5EF4-FFF2-40B4-BE49-F238E27FC236}">
                  <a16:creationId xmlns:a16="http://schemas.microsoft.com/office/drawing/2014/main" id="{725EEED3-D86B-46D8-8734-5BEC31ADA224}"/>
                </a:ext>
              </a:extLst>
            </p:cNvPr>
            <p:cNvCxnSpPr>
              <a:cxnSpLocks/>
            </p:cNvCxnSpPr>
            <p:nvPr/>
          </p:nvCxnSpPr>
          <p:spPr bwMode="auto">
            <a:xfrm>
              <a:off x="1711448" y="3180080"/>
              <a:ext cx="0" cy="301057"/>
            </a:xfrm>
            <a:prstGeom prst="line">
              <a:avLst/>
            </a:prstGeom>
            <a:noFill/>
            <a:ln w="28575" cap="flat" cmpd="sng" algn="ctr">
              <a:solidFill>
                <a:schemeClr val="bg1"/>
              </a:solidFill>
              <a:prstDash val="solid"/>
              <a:miter lim="800000"/>
              <a:headEnd type="none" w="lg" len="med"/>
              <a:tailEnd type="arrow" w="lg" len="lg"/>
            </a:ln>
            <a:effectLst/>
          </p:spPr>
        </p:cxnSp>
        <p:sp>
          <p:nvSpPr>
            <p:cNvPr id="54" name="Rectangle 53">
              <a:extLst>
                <a:ext uri="{FF2B5EF4-FFF2-40B4-BE49-F238E27FC236}">
                  <a16:creationId xmlns:a16="http://schemas.microsoft.com/office/drawing/2014/main" id="{FCFDEA27-3D88-49A0-9CCD-1A29868BCEAD}"/>
                </a:ext>
              </a:extLst>
            </p:cNvPr>
            <p:cNvSpPr/>
            <p:nvPr/>
          </p:nvSpPr>
          <p:spPr bwMode="auto">
            <a:xfrm>
              <a:off x="2812833" y="3400468"/>
              <a:ext cx="2412296" cy="217213"/>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B/F/TAF QD</a:t>
              </a:r>
            </a:p>
          </p:txBody>
        </p:sp>
        <p:sp>
          <p:nvSpPr>
            <p:cNvPr id="55" name="Rectangle 54">
              <a:extLst>
                <a:ext uri="{FF2B5EF4-FFF2-40B4-BE49-F238E27FC236}">
                  <a16:creationId xmlns:a16="http://schemas.microsoft.com/office/drawing/2014/main" id="{3A60A4C6-3860-44E4-BAF4-23FAFAFB4537}"/>
                </a:ext>
              </a:extLst>
            </p:cNvPr>
            <p:cNvSpPr/>
            <p:nvPr/>
          </p:nvSpPr>
          <p:spPr bwMode="auto">
            <a:xfrm>
              <a:off x="1648792" y="4102768"/>
              <a:ext cx="376400" cy="290139"/>
            </a:xfrm>
            <a:prstGeom prst="rect">
              <a:avLst/>
            </a:prstGeom>
            <a:noFill/>
            <a:ln w="28575">
              <a:solidFill>
                <a:schemeClr val="accent3"/>
              </a:solidFill>
              <a:miter lim="800000"/>
              <a:headEnd/>
              <a:tailEnd/>
            </a:ln>
          </p:spPr>
          <p:txBody>
            <a:bodyPr rtlCol="0" anchor="ctr"/>
            <a:lstStyle/>
            <a:p>
              <a:pPr algn="ctr" eaLnBrk="1" hangingPunct="1">
                <a:spcBef>
                  <a:spcPct val="35000"/>
                </a:spcBef>
                <a:spcAft>
                  <a:spcPct val="25000"/>
                </a:spcAft>
                <a:buClr>
                  <a:schemeClr val="folHlink"/>
                </a:buClr>
                <a:buNone/>
              </a:pPr>
              <a:r>
                <a:rPr lang="en-US" sz="1100" b="0" dirty="0">
                  <a:solidFill>
                    <a:schemeClr val="bg1"/>
                  </a:solidFill>
                  <a:latin typeface="Calibri" panose="020F0502020204030204" pitchFamily="34" charset="0"/>
                </a:rPr>
                <a:t>WT</a:t>
              </a:r>
            </a:p>
          </p:txBody>
        </p:sp>
        <p:sp>
          <p:nvSpPr>
            <p:cNvPr id="57" name="Rectangle 56">
              <a:extLst>
                <a:ext uri="{FF2B5EF4-FFF2-40B4-BE49-F238E27FC236}">
                  <a16:creationId xmlns:a16="http://schemas.microsoft.com/office/drawing/2014/main" id="{886B0A04-EBB0-463F-A262-74A358142567}"/>
                </a:ext>
              </a:extLst>
            </p:cNvPr>
            <p:cNvSpPr/>
            <p:nvPr/>
          </p:nvSpPr>
          <p:spPr bwMode="auto">
            <a:xfrm>
              <a:off x="1795081" y="4845405"/>
              <a:ext cx="672226" cy="290139"/>
            </a:xfrm>
            <a:prstGeom prst="rect">
              <a:avLst/>
            </a:prstGeom>
            <a:noFill/>
            <a:ln w="28575">
              <a:solidFill>
                <a:schemeClr val="accent3"/>
              </a:solidFill>
              <a:miter lim="800000"/>
              <a:headEnd/>
              <a:tailEnd/>
            </a:ln>
          </p:spPr>
          <p:txBody>
            <a:bodyPr rtlCol="0" anchor="ctr"/>
            <a:lstStyle/>
            <a:p>
              <a:pPr algn="ctr" eaLnBrk="1" hangingPunct="1">
                <a:spcBef>
                  <a:spcPct val="35000"/>
                </a:spcBef>
                <a:spcAft>
                  <a:spcPct val="25000"/>
                </a:spcAft>
                <a:buClr>
                  <a:schemeClr val="folHlink"/>
                </a:buClr>
                <a:buNone/>
              </a:pPr>
              <a:r>
                <a:rPr lang="en-US" sz="1100" b="0" dirty="0">
                  <a:solidFill>
                    <a:schemeClr val="bg1"/>
                  </a:solidFill>
                  <a:latin typeface="Calibri" panose="020F0502020204030204" pitchFamily="34" charset="0"/>
                </a:rPr>
                <a:t>Q67Q/H</a:t>
              </a:r>
            </a:p>
          </p:txBody>
        </p:sp>
        <p:sp>
          <p:nvSpPr>
            <p:cNvPr id="59" name="TextBox 58">
              <a:extLst>
                <a:ext uri="{FF2B5EF4-FFF2-40B4-BE49-F238E27FC236}">
                  <a16:creationId xmlns:a16="http://schemas.microsoft.com/office/drawing/2014/main" id="{3966EC23-D681-466B-AFE5-19A1755E24F2}"/>
                </a:ext>
              </a:extLst>
            </p:cNvPr>
            <p:cNvSpPr txBox="1"/>
            <p:nvPr/>
          </p:nvSpPr>
          <p:spPr bwMode="auto">
            <a:xfrm>
              <a:off x="689294" y="3300658"/>
              <a:ext cx="887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100000</a:t>
              </a:r>
            </a:p>
          </p:txBody>
        </p:sp>
        <p:sp>
          <p:nvSpPr>
            <p:cNvPr id="61" name="TextBox 60">
              <a:extLst>
                <a:ext uri="{FF2B5EF4-FFF2-40B4-BE49-F238E27FC236}">
                  <a16:creationId xmlns:a16="http://schemas.microsoft.com/office/drawing/2014/main" id="{ECCCCFDE-169A-4F11-BBBF-8B11704B97AE}"/>
                </a:ext>
              </a:extLst>
            </p:cNvPr>
            <p:cNvSpPr txBox="1"/>
            <p:nvPr/>
          </p:nvSpPr>
          <p:spPr bwMode="auto">
            <a:xfrm>
              <a:off x="689294" y="3872159"/>
              <a:ext cx="887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10000</a:t>
              </a:r>
            </a:p>
          </p:txBody>
        </p:sp>
        <p:sp>
          <p:nvSpPr>
            <p:cNvPr id="63" name="TextBox 62">
              <a:extLst>
                <a:ext uri="{FF2B5EF4-FFF2-40B4-BE49-F238E27FC236}">
                  <a16:creationId xmlns:a16="http://schemas.microsoft.com/office/drawing/2014/main" id="{22CC5F71-F5B7-4879-B9C3-198B3550F618}"/>
                </a:ext>
              </a:extLst>
            </p:cNvPr>
            <p:cNvSpPr txBox="1"/>
            <p:nvPr/>
          </p:nvSpPr>
          <p:spPr bwMode="auto">
            <a:xfrm>
              <a:off x="689294" y="4443660"/>
              <a:ext cx="887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1000</a:t>
              </a:r>
            </a:p>
          </p:txBody>
        </p:sp>
        <p:sp>
          <p:nvSpPr>
            <p:cNvPr id="65" name="TextBox 64">
              <a:extLst>
                <a:ext uri="{FF2B5EF4-FFF2-40B4-BE49-F238E27FC236}">
                  <a16:creationId xmlns:a16="http://schemas.microsoft.com/office/drawing/2014/main" id="{E112AD8E-2620-4075-8D04-A30FBEFDF22B}"/>
                </a:ext>
              </a:extLst>
            </p:cNvPr>
            <p:cNvSpPr txBox="1"/>
            <p:nvPr/>
          </p:nvSpPr>
          <p:spPr bwMode="auto">
            <a:xfrm>
              <a:off x="689294" y="5015161"/>
              <a:ext cx="887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67" name="TextBox 66">
              <a:extLst>
                <a:ext uri="{FF2B5EF4-FFF2-40B4-BE49-F238E27FC236}">
                  <a16:creationId xmlns:a16="http://schemas.microsoft.com/office/drawing/2014/main" id="{6F121714-B28B-4A1C-83B4-74DB3DA6EE1E}"/>
                </a:ext>
              </a:extLst>
            </p:cNvPr>
            <p:cNvSpPr txBox="1"/>
            <p:nvPr/>
          </p:nvSpPr>
          <p:spPr bwMode="auto">
            <a:xfrm>
              <a:off x="689294" y="5586661"/>
              <a:ext cx="887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cxnSp>
          <p:nvCxnSpPr>
            <p:cNvPr id="69" name="Straight Connector 68">
              <a:extLst>
                <a:ext uri="{FF2B5EF4-FFF2-40B4-BE49-F238E27FC236}">
                  <a16:creationId xmlns:a16="http://schemas.microsoft.com/office/drawing/2014/main" id="{C53DA3B9-F35B-4F52-971F-4FA6DD641AC0}"/>
                </a:ext>
              </a:extLst>
            </p:cNvPr>
            <p:cNvCxnSpPr>
              <a:cxnSpLocks/>
            </p:cNvCxnSpPr>
            <p:nvPr/>
          </p:nvCxnSpPr>
          <p:spPr bwMode="auto">
            <a:xfrm>
              <a:off x="1512665" y="3497178"/>
              <a:ext cx="75503"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D475868B-50C2-46CE-B1B7-9C7D840337B8}"/>
                </a:ext>
              </a:extLst>
            </p:cNvPr>
            <p:cNvCxnSpPr>
              <a:cxnSpLocks/>
            </p:cNvCxnSpPr>
            <p:nvPr/>
          </p:nvCxnSpPr>
          <p:spPr bwMode="auto">
            <a:xfrm>
              <a:off x="1512665" y="4065715"/>
              <a:ext cx="75503"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843DFA8C-C3E3-4D59-A880-D87675AC1F0B}"/>
                </a:ext>
              </a:extLst>
            </p:cNvPr>
            <p:cNvCxnSpPr>
              <a:cxnSpLocks/>
            </p:cNvCxnSpPr>
            <p:nvPr/>
          </p:nvCxnSpPr>
          <p:spPr bwMode="auto">
            <a:xfrm>
              <a:off x="1512665" y="4634252"/>
              <a:ext cx="75503"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29D7361E-8544-4E90-8B2C-30D7919BC769}"/>
                </a:ext>
              </a:extLst>
            </p:cNvPr>
            <p:cNvCxnSpPr>
              <a:cxnSpLocks/>
            </p:cNvCxnSpPr>
            <p:nvPr/>
          </p:nvCxnSpPr>
          <p:spPr bwMode="auto">
            <a:xfrm>
              <a:off x="1512665" y="5202789"/>
              <a:ext cx="75503"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6E1C0FE5-D276-482B-807D-B17D170A28B1}"/>
                </a:ext>
              </a:extLst>
            </p:cNvPr>
            <p:cNvCxnSpPr>
              <a:cxnSpLocks/>
            </p:cNvCxnSpPr>
            <p:nvPr/>
          </p:nvCxnSpPr>
          <p:spPr bwMode="auto">
            <a:xfrm>
              <a:off x="1512665" y="5775338"/>
              <a:ext cx="75503"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2D74C1AA-6242-4E1F-8DF3-7D61A887B52D}"/>
                </a:ext>
              </a:extLst>
            </p:cNvPr>
            <p:cNvCxnSpPr>
              <a:cxnSpLocks/>
            </p:cNvCxnSpPr>
            <p:nvPr/>
          </p:nvCxnSpPr>
          <p:spPr bwMode="auto">
            <a:xfrm rot="5400000">
              <a:off x="1662649" y="5807303"/>
              <a:ext cx="75503"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030B2458-5F4F-4DC2-BA11-40D99A1E9331}"/>
                </a:ext>
              </a:extLst>
            </p:cNvPr>
            <p:cNvCxnSpPr>
              <a:cxnSpLocks/>
            </p:cNvCxnSpPr>
            <p:nvPr/>
          </p:nvCxnSpPr>
          <p:spPr bwMode="auto">
            <a:xfrm rot="5400000">
              <a:off x="1784302" y="5807303"/>
              <a:ext cx="75503"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7D5C4D3A-EAF6-441E-AEEB-E06A7B2BD43D}"/>
                </a:ext>
              </a:extLst>
            </p:cNvPr>
            <p:cNvCxnSpPr>
              <a:cxnSpLocks/>
            </p:cNvCxnSpPr>
            <p:nvPr/>
          </p:nvCxnSpPr>
          <p:spPr bwMode="auto">
            <a:xfrm rot="5400000">
              <a:off x="1905955" y="5807303"/>
              <a:ext cx="75503"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364B6D44-A72C-4E7C-9A0B-470088AA6DAE}"/>
                </a:ext>
              </a:extLst>
            </p:cNvPr>
            <p:cNvCxnSpPr>
              <a:cxnSpLocks/>
            </p:cNvCxnSpPr>
            <p:nvPr/>
          </p:nvCxnSpPr>
          <p:spPr bwMode="auto">
            <a:xfrm rot="5400000">
              <a:off x="2027608" y="5807303"/>
              <a:ext cx="75503"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E8AD60D2-EF64-4296-9CB2-42BD39543098}"/>
                </a:ext>
              </a:extLst>
            </p:cNvPr>
            <p:cNvCxnSpPr>
              <a:cxnSpLocks/>
            </p:cNvCxnSpPr>
            <p:nvPr/>
          </p:nvCxnSpPr>
          <p:spPr bwMode="auto">
            <a:xfrm rot="5400000">
              <a:off x="2395590" y="5807303"/>
              <a:ext cx="75503"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196B9D63-0B0D-451A-9A0E-103DA0E9329D}"/>
                </a:ext>
              </a:extLst>
            </p:cNvPr>
            <p:cNvCxnSpPr>
              <a:cxnSpLocks/>
            </p:cNvCxnSpPr>
            <p:nvPr/>
          </p:nvCxnSpPr>
          <p:spPr bwMode="auto">
            <a:xfrm rot="5400000">
              <a:off x="2517243" y="5807303"/>
              <a:ext cx="75503"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28C8D05F-0639-4419-BA0E-6678520EC190}"/>
                </a:ext>
              </a:extLst>
            </p:cNvPr>
            <p:cNvCxnSpPr>
              <a:cxnSpLocks/>
            </p:cNvCxnSpPr>
            <p:nvPr/>
          </p:nvCxnSpPr>
          <p:spPr bwMode="auto">
            <a:xfrm rot="5400000">
              <a:off x="2638896" y="5807303"/>
              <a:ext cx="75503"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6B834DB1-EA13-45F4-A8F6-553070001325}"/>
                </a:ext>
              </a:extLst>
            </p:cNvPr>
            <p:cNvCxnSpPr>
              <a:cxnSpLocks/>
            </p:cNvCxnSpPr>
            <p:nvPr/>
          </p:nvCxnSpPr>
          <p:spPr bwMode="auto">
            <a:xfrm rot="5400000">
              <a:off x="2760549" y="5807303"/>
              <a:ext cx="75503"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89EE63B1-C5BF-4ACE-9D1A-8FBFA902C696}"/>
                </a:ext>
              </a:extLst>
            </p:cNvPr>
            <p:cNvCxnSpPr>
              <a:cxnSpLocks/>
            </p:cNvCxnSpPr>
            <p:nvPr/>
          </p:nvCxnSpPr>
          <p:spPr bwMode="auto">
            <a:xfrm rot="5400000">
              <a:off x="3237739" y="5807303"/>
              <a:ext cx="75503"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39BA2045-6FAB-43EA-A76E-F15C34E1B1FB}"/>
                </a:ext>
              </a:extLst>
            </p:cNvPr>
            <p:cNvCxnSpPr>
              <a:cxnSpLocks/>
            </p:cNvCxnSpPr>
            <p:nvPr/>
          </p:nvCxnSpPr>
          <p:spPr bwMode="auto">
            <a:xfrm rot="5400000">
              <a:off x="5052505" y="5807303"/>
              <a:ext cx="75503" cy="0"/>
            </a:xfrm>
            <a:prstGeom prst="line">
              <a:avLst/>
            </a:prstGeom>
            <a:noFill/>
            <a:ln w="28575" cap="flat" cmpd="sng" algn="ctr">
              <a:solidFill>
                <a:schemeClr val="bg1"/>
              </a:solidFill>
              <a:prstDash val="solid"/>
              <a:round/>
              <a:headEnd type="none" w="med" len="med"/>
              <a:tailEnd type="none" w="med" len="med"/>
            </a:ln>
            <a:effectLst/>
          </p:spPr>
        </p:cxnSp>
        <p:sp>
          <p:nvSpPr>
            <p:cNvPr id="85" name="TextBox 84">
              <a:extLst>
                <a:ext uri="{FF2B5EF4-FFF2-40B4-BE49-F238E27FC236}">
                  <a16:creationId xmlns:a16="http://schemas.microsoft.com/office/drawing/2014/main" id="{8FEDF53D-D342-4236-9923-59134758BDB6}"/>
                </a:ext>
              </a:extLst>
            </p:cNvPr>
            <p:cNvSpPr txBox="1"/>
            <p:nvPr/>
          </p:nvSpPr>
          <p:spPr bwMode="auto">
            <a:xfrm>
              <a:off x="1479793" y="5789302"/>
              <a:ext cx="447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87" name="TextBox 86">
              <a:extLst>
                <a:ext uri="{FF2B5EF4-FFF2-40B4-BE49-F238E27FC236}">
                  <a16:creationId xmlns:a16="http://schemas.microsoft.com/office/drawing/2014/main" id="{0FCB882E-6366-4DB8-9FBE-AE2F3486198F}"/>
                </a:ext>
              </a:extLst>
            </p:cNvPr>
            <p:cNvSpPr txBox="1"/>
            <p:nvPr/>
          </p:nvSpPr>
          <p:spPr bwMode="auto">
            <a:xfrm>
              <a:off x="1604886" y="5789302"/>
              <a:ext cx="447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89" name="TextBox 88">
              <a:extLst>
                <a:ext uri="{FF2B5EF4-FFF2-40B4-BE49-F238E27FC236}">
                  <a16:creationId xmlns:a16="http://schemas.microsoft.com/office/drawing/2014/main" id="{3321C9CB-F616-4A22-A1D6-5245CB27D5D0}"/>
                </a:ext>
              </a:extLst>
            </p:cNvPr>
            <p:cNvSpPr txBox="1"/>
            <p:nvPr/>
          </p:nvSpPr>
          <p:spPr bwMode="auto">
            <a:xfrm>
              <a:off x="1724740" y="5789302"/>
              <a:ext cx="447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91" name="TextBox 90">
              <a:extLst>
                <a:ext uri="{FF2B5EF4-FFF2-40B4-BE49-F238E27FC236}">
                  <a16:creationId xmlns:a16="http://schemas.microsoft.com/office/drawing/2014/main" id="{0C0F2C01-AD10-4D5F-86DA-8A5672BF38AE}"/>
                </a:ext>
              </a:extLst>
            </p:cNvPr>
            <p:cNvSpPr txBox="1"/>
            <p:nvPr/>
          </p:nvSpPr>
          <p:spPr bwMode="auto">
            <a:xfrm>
              <a:off x="1844726" y="5789302"/>
              <a:ext cx="447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93" name="TextBox 92">
              <a:extLst>
                <a:ext uri="{FF2B5EF4-FFF2-40B4-BE49-F238E27FC236}">
                  <a16:creationId xmlns:a16="http://schemas.microsoft.com/office/drawing/2014/main" id="{4F77BC29-E7F4-4DE8-92AB-70720A79D030}"/>
                </a:ext>
              </a:extLst>
            </p:cNvPr>
            <p:cNvSpPr txBox="1"/>
            <p:nvPr/>
          </p:nvSpPr>
          <p:spPr bwMode="auto">
            <a:xfrm>
              <a:off x="2213307" y="5789488"/>
              <a:ext cx="447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a:t>
              </a:r>
            </a:p>
          </p:txBody>
        </p:sp>
        <p:sp>
          <p:nvSpPr>
            <p:cNvPr id="95" name="TextBox 94">
              <a:extLst>
                <a:ext uri="{FF2B5EF4-FFF2-40B4-BE49-F238E27FC236}">
                  <a16:creationId xmlns:a16="http://schemas.microsoft.com/office/drawing/2014/main" id="{F338ECB0-1106-4A1A-8D87-D59D3264B884}"/>
                </a:ext>
              </a:extLst>
            </p:cNvPr>
            <p:cNvSpPr txBox="1"/>
            <p:nvPr/>
          </p:nvSpPr>
          <p:spPr bwMode="auto">
            <a:xfrm>
              <a:off x="2338400" y="5789488"/>
              <a:ext cx="447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97" name="TextBox 96">
              <a:extLst>
                <a:ext uri="{FF2B5EF4-FFF2-40B4-BE49-F238E27FC236}">
                  <a16:creationId xmlns:a16="http://schemas.microsoft.com/office/drawing/2014/main" id="{56C7976B-6208-4022-882F-521CB26E0A8E}"/>
                </a:ext>
              </a:extLst>
            </p:cNvPr>
            <p:cNvSpPr txBox="1"/>
            <p:nvPr/>
          </p:nvSpPr>
          <p:spPr bwMode="auto">
            <a:xfrm>
              <a:off x="2458254" y="5789488"/>
              <a:ext cx="447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99" name="TextBox 98">
              <a:extLst>
                <a:ext uri="{FF2B5EF4-FFF2-40B4-BE49-F238E27FC236}">
                  <a16:creationId xmlns:a16="http://schemas.microsoft.com/office/drawing/2014/main" id="{E23F1F3F-1C67-4E45-A4E4-4996F69D2A93}"/>
                </a:ext>
              </a:extLst>
            </p:cNvPr>
            <p:cNvSpPr txBox="1"/>
            <p:nvPr/>
          </p:nvSpPr>
          <p:spPr bwMode="auto">
            <a:xfrm>
              <a:off x="2598295" y="5789488"/>
              <a:ext cx="447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01" name="TextBox 100">
              <a:extLst>
                <a:ext uri="{FF2B5EF4-FFF2-40B4-BE49-F238E27FC236}">
                  <a16:creationId xmlns:a16="http://schemas.microsoft.com/office/drawing/2014/main" id="{ACCFD190-5F07-4D2D-9949-29794F4A2A5B}"/>
                </a:ext>
              </a:extLst>
            </p:cNvPr>
            <p:cNvSpPr txBox="1"/>
            <p:nvPr/>
          </p:nvSpPr>
          <p:spPr bwMode="auto">
            <a:xfrm>
              <a:off x="3050173" y="5789302"/>
              <a:ext cx="447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p>
          </p:txBody>
        </p:sp>
        <p:sp>
          <p:nvSpPr>
            <p:cNvPr id="103" name="TextBox 102">
              <a:extLst>
                <a:ext uri="{FF2B5EF4-FFF2-40B4-BE49-F238E27FC236}">
                  <a16:creationId xmlns:a16="http://schemas.microsoft.com/office/drawing/2014/main" id="{BF609869-1702-4518-820D-6615AB8AED94}"/>
                </a:ext>
              </a:extLst>
            </p:cNvPr>
            <p:cNvSpPr txBox="1"/>
            <p:nvPr/>
          </p:nvSpPr>
          <p:spPr bwMode="auto">
            <a:xfrm>
              <a:off x="4865769" y="5790290"/>
              <a:ext cx="447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29</a:t>
              </a:r>
            </a:p>
          </p:txBody>
        </p:sp>
        <p:sp>
          <p:nvSpPr>
            <p:cNvPr id="105" name="TextBox 104">
              <a:extLst>
                <a:ext uri="{FF2B5EF4-FFF2-40B4-BE49-F238E27FC236}">
                  <a16:creationId xmlns:a16="http://schemas.microsoft.com/office/drawing/2014/main" id="{CD64FE7E-3A0D-47FE-B4E6-A3A4D0F96995}"/>
                </a:ext>
              </a:extLst>
            </p:cNvPr>
            <p:cNvSpPr txBox="1"/>
            <p:nvPr/>
          </p:nvSpPr>
          <p:spPr bwMode="auto">
            <a:xfrm>
              <a:off x="1577058" y="6066219"/>
              <a:ext cx="36446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Days</a:t>
              </a:r>
            </a:p>
          </p:txBody>
        </p:sp>
        <p:sp>
          <p:nvSpPr>
            <p:cNvPr id="107" name="TextBox 106">
              <a:extLst>
                <a:ext uri="{FF2B5EF4-FFF2-40B4-BE49-F238E27FC236}">
                  <a16:creationId xmlns:a16="http://schemas.microsoft.com/office/drawing/2014/main" id="{3EC3A609-122B-4E81-90D8-B050BFC9A1E1}"/>
                </a:ext>
              </a:extLst>
            </p:cNvPr>
            <p:cNvSpPr txBox="1"/>
            <p:nvPr/>
          </p:nvSpPr>
          <p:spPr bwMode="auto">
            <a:xfrm rot="16200000">
              <a:off x="-595137" y="4473863"/>
              <a:ext cx="24766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HIV-1 RNA (copies/mL)</a:t>
              </a:r>
            </a:p>
          </p:txBody>
        </p:sp>
      </p:grpSp>
      <p:grpSp>
        <p:nvGrpSpPr>
          <p:cNvPr id="109" name="Group 108">
            <a:extLst>
              <a:ext uri="{FF2B5EF4-FFF2-40B4-BE49-F238E27FC236}">
                <a16:creationId xmlns:a16="http://schemas.microsoft.com/office/drawing/2014/main" id="{4F792E79-9440-41AA-AD44-73C1C19860A0}"/>
              </a:ext>
            </a:extLst>
          </p:cNvPr>
          <p:cNvGrpSpPr/>
          <p:nvPr/>
        </p:nvGrpSpPr>
        <p:grpSpPr>
          <a:xfrm>
            <a:off x="6012904" y="3306463"/>
            <a:ext cx="4854815" cy="3134893"/>
            <a:chOff x="458501" y="3300658"/>
            <a:chExt cx="4854815" cy="3134893"/>
          </a:xfrm>
        </p:grpSpPr>
        <p:sp>
          <p:nvSpPr>
            <p:cNvPr id="110" name="Freeform: Shape 109">
              <a:extLst>
                <a:ext uri="{FF2B5EF4-FFF2-40B4-BE49-F238E27FC236}">
                  <a16:creationId xmlns:a16="http://schemas.microsoft.com/office/drawing/2014/main" id="{5DB04E4B-D245-4660-93DA-5B56F00EDEF7}"/>
                </a:ext>
              </a:extLst>
            </p:cNvPr>
            <p:cNvSpPr/>
            <p:nvPr/>
          </p:nvSpPr>
          <p:spPr bwMode="auto">
            <a:xfrm>
              <a:off x="1588168" y="3481137"/>
              <a:ext cx="3633537" cy="2294021"/>
            </a:xfrm>
            <a:custGeom>
              <a:avLst/>
              <a:gdLst>
                <a:gd name="connsiteX0" fmla="*/ 0 w 3633537"/>
                <a:gd name="connsiteY0" fmla="*/ 0 h 2294021"/>
                <a:gd name="connsiteX1" fmla="*/ 0 w 3633537"/>
                <a:gd name="connsiteY1" fmla="*/ 2294021 h 2294021"/>
                <a:gd name="connsiteX2" fmla="*/ 3633537 w 3633537"/>
                <a:gd name="connsiteY2" fmla="*/ 2294021 h 2294021"/>
              </a:gdLst>
              <a:ahLst/>
              <a:cxnLst>
                <a:cxn ang="0">
                  <a:pos x="connsiteX0" y="connsiteY0"/>
                </a:cxn>
                <a:cxn ang="0">
                  <a:pos x="connsiteX1" y="connsiteY1"/>
                </a:cxn>
                <a:cxn ang="0">
                  <a:pos x="connsiteX2" y="connsiteY2"/>
                </a:cxn>
              </a:cxnLst>
              <a:rect l="l" t="t" r="r" b="b"/>
              <a:pathLst>
                <a:path w="3633537" h="2294021">
                  <a:moveTo>
                    <a:pt x="0" y="0"/>
                  </a:moveTo>
                  <a:lnTo>
                    <a:pt x="0" y="2294021"/>
                  </a:lnTo>
                  <a:lnTo>
                    <a:pt x="3633537" y="2294021"/>
                  </a:lnTo>
                </a:path>
              </a:pathLst>
            </a:custGeom>
            <a:noFill/>
            <a:ln w="28575">
              <a:solidFill>
                <a:schemeClr val="bg1"/>
              </a:solidFill>
              <a:miter lim="800000"/>
              <a:headEnd/>
              <a:tailEnd/>
            </a:ln>
          </p:spPr>
          <p:txBody>
            <a:bodyPr rtlCol="0" anchor="ctr"/>
            <a:lstStyle/>
            <a:p>
              <a:pPr algn="ctr"/>
              <a:endParaRPr lang="en-US" dirty="0"/>
            </a:p>
          </p:txBody>
        </p:sp>
        <p:cxnSp>
          <p:nvCxnSpPr>
            <p:cNvPr id="111" name="Straight Connector 110">
              <a:extLst>
                <a:ext uri="{FF2B5EF4-FFF2-40B4-BE49-F238E27FC236}">
                  <a16:creationId xmlns:a16="http://schemas.microsoft.com/office/drawing/2014/main" id="{EA429BBF-341A-418B-9357-1655B26AFF8C}"/>
                </a:ext>
              </a:extLst>
            </p:cNvPr>
            <p:cNvCxnSpPr/>
            <p:nvPr/>
          </p:nvCxnSpPr>
          <p:spPr bwMode="auto">
            <a:xfrm>
              <a:off x="1588168" y="5391954"/>
              <a:ext cx="3633537" cy="0"/>
            </a:xfrm>
            <a:prstGeom prst="line">
              <a:avLst/>
            </a:prstGeom>
            <a:noFill/>
            <a:ln w="28575" cap="flat" cmpd="sng" algn="ctr">
              <a:solidFill>
                <a:schemeClr val="bg1"/>
              </a:solidFill>
              <a:prstDash val="sysDash"/>
              <a:round/>
              <a:headEnd type="none" w="med" len="med"/>
              <a:tailEnd type="none" w="med" len="med"/>
            </a:ln>
            <a:effectLst/>
          </p:spPr>
        </p:cxnSp>
        <p:cxnSp>
          <p:nvCxnSpPr>
            <p:cNvPr id="123" name="Straight Connector 122">
              <a:extLst>
                <a:ext uri="{FF2B5EF4-FFF2-40B4-BE49-F238E27FC236}">
                  <a16:creationId xmlns:a16="http://schemas.microsoft.com/office/drawing/2014/main" id="{B9A22E72-38A7-4A70-ADC5-96CED0659A0F}"/>
                </a:ext>
              </a:extLst>
            </p:cNvPr>
            <p:cNvCxnSpPr>
              <a:cxnSpLocks/>
            </p:cNvCxnSpPr>
            <p:nvPr/>
          </p:nvCxnSpPr>
          <p:spPr bwMode="auto">
            <a:xfrm>
              <a:off x="2803245" y="3557275"/>
              <a:ext cx="0" cy="1755979"/>
            </a:xfrm>
            <a:prstGeom prst="line">
              <a:avLst/>
            </a:prstGeom>
            <a:noFill/>
            <a:ln w="28575" cap="flat" cmpd="sng" algn="ctr">
              <a:solidFill>
                <a:schemeClr val="bg1"/>
              </a:solidFill>
              <a:prstDash val="solid"/>
              <a:miter lim="800000"/>
              <a:headEnd type="none" w="lg" len="med"/>
              <a:tailEnd type="arrow" w="lg" len="lg"/>
            </a:ln>
            <a:effectLst/>
          </p:spPr>
        </p:cxnSp>
        <p:cxnSp>
          <p:nvCxnSpPr>
            <p:cNvPr id="124" name="Straight Connector 123">
              <a:extLst>
                <a:ext uri="{FF2B5EF4-FFF2-40B4-BE49-F238E27FC236}">
                  <a16:creationId xmlns:a16="http://schemas.microsoft.com/office/drawing/2014/main" id="{06666D7F-C10F-49F2-91DF-034AA0761343}"/>
                </a:ext>
              </a:extLst>
            </p:cNvPr>
            <p:cNvCxnSpPr>
              <a:cxnSpLocks/>
            </p:cNvCxnSpPr>
            <p:nvPr/>
          </p:nvCxnSpPr>
          <p:spPr bwMode="auto">
            <a:xfrm flipV="1">
              <a:off x="2297400" y="5467166"/>
              <a:ext cx="458756" cy="133421"/>
            </a:xfrm>
            <a:prstGeom prst="line">
              <a:avLst/>
            </a:prstGeom>
            <a:noFill/>
            <a:ln w="28575" cap="flat" cmpd="sng" algn="ctr">
              <a:solidFill>
                <a:schemeClr val="accent3"/>
              </a:solidFill>
              <a:prstDash val="sysDash"/>
              <a:miter lim="800000"/>
              <a:headEnd type="none" w="lg" len="med"/>
              <a:tailEnd type="arrow" w="lg" len="lg"/>
            </a:ln>
            <a:effectLst/>
          </p:spPr>
        </p:cxnSp>
        <p:cxnSp>
          <p:nvCxnSpPr>
            <p:cNvPr id="125" name="Straight Connector 124">
              <a:extLst>
                <a:ext uri="{FF2B5EF4-FFF2-40B4-BE49-F238E27FC236}">
                  <a16:creationId xmlns:a16="http://schemas.microsoft.com/office/drawing/2014/main" id="{B105CA6C-4E54-4C9E-BB09-9F0F81068694}"/>
                </a:ext>
              </a:extLst>
            </p:cNvPr>
            <p:cNvCxnSpPr>
              <a:cxnSpLocks/>
            </p:cNvCxnSpPr>
            <p:nvPr/>
          </p:nvCxnSpPr>
          <p:spPr bwMode="auto">
            <a:xfrm flipV="1">
              <a:off x="1716793" y="4162071"/>
              <a:ext cx="0" cy="450061"/>
            </a:xfrm>
            <a:prstGeom prst="line">
              <a:avLst/>
            </a:prstGeom>
            <a:noFill/>
            <a:ln w="28575" cap="flat" cmpd="sng" algn="ctr">
              <a:solidFill>
                <a:schemeClr val="accent3"/>
              </a:solidFill>
              <a:prstDash val="sysDash"/>
              <a:miter lim="800000"/>
              <a:headEnd type="none" w="lg" len="med"/>
              <a:tailEnd type="arrow" w="lg" len="lg"/>
            </a:ln>
            <a:effectLst/>
          </p:spPr>
        </p:cxnSp>
        <p:sp>
          <p:nvSpPr>
            <p:cNvPr id="126" name="Rectangle 125">
              <a:extLst>
                <a:ext uri="{FF2B5EF4-FFF2-40B4-BE49-F238E27FC236}">
                  <a16:creationId xmlns:a16="http://schemas.microsoft.com/office/drawing/2014/main" id="{0779E5B4-8477-48F1-9650-544AADAA0F9B}"/>
                </a:ext>
              </a:extLst>
            </p:cNvPr>
            <p:cNvSpPr/>
            <p:nvPr/>
          </p:nvSpPr>
          <p:spPr bwMode="auto">
            <a:xfrm>
              <a:off x="1720809" y="3363245"/>
              <a:ext cx="3509203" cy="217213"/>
            </a:xfrm>
            <a:prstGeom prst="rect">
              <a:avLst/>
            </a:prstGeom>
            <a:solidFill>
              <a:schemeClr val="accent2"/>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Single Dose SC LEN – 50 mg</a:t>
              </a:r>
            </a:p>
          </p:txBody>
        </p:sp>
        <p:cxnSp>
          <p:nvCxnSpPr>
            <p:cNvPr id="127" name="Straight Connector 126">
              <a:extLst>
                <a:ext uri="{FF2B5EF4-FFF2-40B4-BE49-F238E27FC236}">
                  <a16:creationId xmlns:a16="http://schemas.microsoft.com/office/drawing/2014/main" id="{CD65D28E-156E-4E76-9B3E-E630CAA30724}"/>
                </a:ext>
              </a:extLst>
            </p:cNvPr>
            <p:cNvCxnSpPr>
              <a:cxnSpLocks/>
            </p:cNvCxnSpPr>
            <p:nvPr/>
          </p:nvCxnSpPr>
          <p:spPr bwMode="auto">
            <a:xfrm>
              <a:off x="1716331" y="3364502"/>
              <a:ext cx="0" cy="651858"/>
            </a:xfrm>
            <a:prstGeom prst="line">
              <a:avLst/>
            </a:prstGeom>
            <a:noFill/>
            <a:ln w="28575" cap="flat" cmpd="sng" algn="ctr">
              <a:solidFill>
                <a:schemeClr val="bg1"/>
              </a:solidFill>
              <a:prstDash val="solid"/>
              <a:miter lim="800000"/>
              <a:headEnd type="none" w="lg" len="med"/>
              <a:tailEnd type="arrow" w="lg" len="lg"/>
            </a:ln>
            <a:effectLst/>
          </p:spPr>
        </p:cxnSp>
        <p:sp>
          <p:nvSpPr>
            <p:cNvPr id="128" name="Rectangle 127">
              <a:extLst>
                <a:ext uri="{FF2B5EF4-FFF2-40B4-BE49-F238E27FC236}">
                  <a16:creationId xmlns:a16="http://schemas.microsoft.com/office/drawing/2014/main" id="{62F9D044-AE70-423E-8DA7-931A54E25345}"/>
                </a:ext>
              </a:extLst>
            </p:cNvPr>
            <p:cNvSpPr/>
            <p:nvPr/>
          </p:nvSpPr>
          <p:spPr bwMode="auto">
            <a:xfrm>
              <a:off x="2817716" y="3584890"/>
              <a:ext cx="2412296" cy="217213"/>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B/F/TAF QD</a:t>
              </a:r>
            </a:p>
          </p:txBody>
        </p:sp>
        <p:sp>
          <p:nvSpPr>
            <p:cNvPr id="129" name="Rectangle 128">
              <a:extLst>
                <a:ext uri="{FF2B5EF4-FFF2-40B4-BE49-F238E27FC236}">
                  <a16:creationId xmlns:a16="http://schemas.microsoft.com/office/drawing/2014/main" id="{916AD02D-260F-47BF-9086-5F1AE2E10F3B}"/>
                </a:ext>
              </a:extLst>
            </p:cNvPr>
            <p:cNvSpPr/>
            <p:nvPr/>
          </p:nvSpPr>
          <p:spPr bwMode="auto">
            <a:xfrm>
              <a:off x="1627922" y="4622342"/>
              <a:ext cx="379001" cy="290139"/>
            </a:xfrm>
            <a:prstGeom prst="rect">
              <a:avLst/>
            </a:prstGeom>
            <a:noFill/>
            <a:ln w="28575">
              <a:solidFill>
                <a:schemeClr val="accent3"/>
              </a:solidFill>
              <a:miter lim="800000"/>
              <a:headEnd/>
              <a:tailEnd/>
            </a:ln>
          </p:spPr>
          <p:txBody>
            <a:bodyPr rtlCol="0" anchor="ctr"/>
            <a:lstStyle/>
            <a:p>
              <a:pPr algn="ctr" eaLnBrk="1" hangingPunct="1">
                <a:spcBef>
                  <a:spcPct val="35000"/>
                </a:spcBef>
                <a:spcAft>
                  <a:spcPct val="25000"/>
                </a:spcAft>
                <a:buClr>
                  <a:schemeClr val="folHlink"/>
                </a:buClr>
                <a:buNone/>
              </a:pPr>
              <a:r>
                <a:rPr lang="en-US" sz="1100" b="0" dirty="0">
                  <a:solidFill>
                    <a:schemeClr val="bg1"/>
                  </a:solidFill>
                  <a:latin typeface="Calibri" panose="020F0502020204030204" pitchFamily="34" charset="0"/>
                </a:rPr>
                <a:t>WT</a:t>
              </a:r>
            </a:p>
          </p:txBody>
        </p:sp>
        <p:sp>
          <p:nvSpPr>
            <p:cNvPr id="130" name="Rectangle 129">
              <a:extLst>
                <a:ext uri="{FF2B5EF4-FFF2-40B4-BE49-F238E27FC236}">
                  <a16:creationId xmlns:a16="http://schemas.microsoft.com/office/drawing/2014/main" id="{E4A5810B-43E5-4280-AE89-74BC023B3E05}"/>
                </a:ext>
              </a:extLst>
            </p:cNvPr>
            <p:cNvSpPr/>
            <p:nvPr/>
          </p:nvSpPr>
          <p:spPr bwMode="auto">
            <a:xfrm>
              <a:off x="1761948" y="5453614"/>
              <a:ext cx="530320" cy="290139"/>
            </a:xfrm>
            <a:prstGeom prst="rect">
              <a:avLst/>
            </a:prstGeom>
            <a:noFill/>
            <a:ln w="28575">
              <a:solidFill>
                <a:schemeClr val="accent3"/>
              </a:solidFill>
              <a:miter lim="800000"/>
              <a:headEnd/>
              <a:tailEnd/>
            </a:ln>
          </p:spPr>
          <p:txBody>
            <a:bodyPr rtlCol="0" anchor="ctr"/>
            <a:lstStyle/>
            <a:p>
              <a:pPr algn="ctr" eaLnBrk="1" hangingPunct="1">
                <a:spcBef>
                  <a:spcPct val="35000"/>
                </a:spcBef>
                <a:spcAft>
                  <a:spcPct val="25000"/>
                </a:spcAft>
                <a:buClr>
                  <a:schemeClr val="folHlink"/>
                </a:buClr>
                <a:buNone/>
              </a:pPr>
              <a:r>
                <a:rPr lang="en-US" sz="1100" b="0" dirty="0">
                  <a:solidFill>
                    <a:schemeClr val="bg1"/>
                  </a:solidFill>
                  <a:latin typeface="Calibri" panose="020F0502020204030204" pitchFamily="34" charset="0"/>
                </a:rPr>
                <a:t>Q67H</a:t>
              </a:r>
            </a:p>
          </p:txBody>
        </p:sp>
        <p:sp>
          <p:nvSpPr>
            <p:cNvPr id="131" name="TextBox 130">
              <a:extLst>
                <a:ext uri="{FF2B5EF4-FFF2-40B4-BE49-F238E27FC236}">
                  <a16:creationId xmlns:a16="http://schemas.microsoft.com/office/drawing/2014/main" id="{E335D6FA-CED3-4B94-A6F4-B983D8D55540}"/>
                </a:ext>
              </a:extLst>
            </p:cNvPr>
            <p:cNvSpPr txBox="1"/>
            <p:nvPr/>
          </p:nvSpPr>
          <p:spPr bwMode="auto">
            <a:xfrm>
              <a:off x="689294" y="3300658"/>
              <a:ext cx="887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100000</a:t>
              </a:r>
            </a:p>
          </p:txBody>
        </p:sp>
        <p:sp>
          <p:nvSpPr>
            <p:cNvPr id="132" name="TextBox 131">
              <a:extLst>
                <a:ext uri="{FF2B5EF4-FFF2-40B4-BE49-F238E27FC236}">
                  <a16:creationId xmlns:a16="http://schemas.microsoft.com/office/drawing/2014/main" id="{0AC12A42-751D-4291-B0B1-45B11C00E288}"/>
                </a:ext>
              </a:extLst>
            </p:cNvPr>
            <p:cNvSpPr txBox="1"/>
            <p:nvPr/>
          </p:nvSpPr>
          <p:spPr bwMode="auto">
            <a:xfrm>
              <a:off x="689294" y="3872159"/>
              <a:ext cx="887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10000</a:t>
              </a:r>
            </a:p>
          </p:txBody>
        </p:sp>
        <p:sp>
          <p:nvSpPr>
            <p:cNvPr id="133" name="TextBox 132">
              <a:extLst>
                <a:ext uri="{FF2B5EF4-FFF2-40B4-BE49-F238E27FC236}">
                  <a16:creationId xmlns:a16="http://schemas.microsoft.com/office/drawing/2014/main" id="{DA26A1CB-B0CF-4033-9878-65F644AF91EB}"/>
                </a:ext>
              </a:extLst>
            </p:cNvPr>
            <p:cNvSpPr txBox="1"/>
            <p:nvPr/>
          </p:nvSpPr>
          <p:spPr bwMode="auto">
            <a:xfrm>
              <a:off x="689294" y="4443660"/>
              <a:ext cx="887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1000</a:t>
              </a:r>
            </a:p>
          </p:txBody>
        </p:sp>
        <p:sp>
          <p:nvSpPr>
            <p:cNvPr id="134" name="TextBox 133">
              <a:extLst>
                <a:ext uri="{FF2B5EF4-FFF2-40B4-BE49-F238E27FC236}">
                  <a16:creationId xmlns:a16="http://schemas.microsoft.com/office/drawing/2014/main" id="{D2E23222-D4E2-4BC5-A439-7187410B19A2}"/>
                </a:ext>
              </a:extLst>
            </p:cNvPr>
            <p:cNvSpPr txBox="1"/>
            <p:nvPr/>
          </p:nvSpPr>
          <p:spPr bwMode="auto">
            <a:xfrm>
              <a:off x="689294" y="5015161"/>
              <a:ext cx="887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35" name="TextBox 134">
              <a:extLst>
                <a:ext uri="{FF2B5EF4-FFF2-40B4-BE49-F238E27FC236}">
                  <a16:creationId xmlns:a16="http://schemas.microsoft.com/office/drawing/2014/main" id="{9292F7CC-5AB8-4BF9-8BCD-9F35CC141156}"/>
                </a:ext>
              </a:extLst>
            </p:cNvPr>
            <p:cNvSpPr txBox="1"/>
            <p:nvPr/>
          </p:nvSpPr>
          <p:spPr bwMode="auto">
            <a:xfrm>
              <a:off x="689294" y="5586661"/>
              <a:ext cx="887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cxnSp>
          <p:nvCxnSpPr>
            <p:cNvPr id="136" name="Straight Connector 135">
              <a:extLst>
                <a:ext uri="{FF2B5EF4-FFF2-40B4-BE49-F238E27FC236}">
                  <a16:creationId xmlns:a16="http://schemas.microsoft.com/office/drawing/2014/main" id="{409735BA-A680-4EC5-A817-A5EED4BEE232}"/>
                </a:ext>
              </a:extLst>
            </p:cNvPr>
            <p:cNvCxnSpPr>
              <a:cxnSpLocks/>
            </p:cNvCxnSpPr>
            <p:nvPr/>
          </p:nvCxnSpPr>
          <p:spPr bwMode="auto">
            <a:xfrm>
              <a:off x="1512665" y="3497178"/>
              <a:ext cx="75503"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3B2F7AF0-A0C0-42E4-AF6F-46DF1AE6B102}"/>
                </a:ext>
              </a:extLst>
            </p:cNvPr>
            <p:cNvCxnSpPr>
              <a:cxnSpLocks/>
            </p:cNvCxnSpPr>
            <p:nvPr/>
          </p:nvCxnSpPr>
          <p:spPr bwMode="auto">
            <a:xfrm>
              <a:off x="1512665" y="4065715"/>
              <a:ext cx="75503"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3A41B252-5C95-496B-8F22-CD5FA2CADDBB}"/>
                </a:ext>
              </a:extLst>
            </p:cNvPr>
            <p:cNvCxnSpPr>
              <a:cxnSpLocks/>
            </p:cNvCxnSpPr>
            <p:nvPr/>
          </p:nvCxnSpPr>
          <p:spPr bwMode="auto">
            <a:xfrm>
              <a:off x="1512665" y="4634252"/>
              <a:ext cx="75503"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E1A358D1-98CB-4ED5-B59A-A6579E804499}"/>
                </a:ext>
              </a:extLst>
            </p:cNvPr>
            <p:cNvCxnSpPr>
              <a:cxnSpLocks/>
            </p:cNvCxnSpPr>
            <p:nvPr/>
          </p:nvCxnSpPr>
          <p:spPr bwMode="auto">
            <a:xfrm>
              <a:off x="1512665" y="5202789"/>
              <a:ext cx="75503"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A754490E-5044-4EE2-ABCB-D1A99A011B5A}"/>
                </a:ext>
              </a:extLst>
            </p:cNvPr>
            <p:cNvCxnSpPr>
              <a:cxnSpLocks/>
            </p:cNvCxnSpPr>
            <p:nvPr/>
          </p:nvCxnSpPr>
          <p:spPr bwMode="auto">
            <a:xfrm>
              <a:off x="1512665" y="5775338"/>
              <a:ext cx="75503"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7E6DD5AA-5536-418D-A4D6-F2B0DF5B15F4}"/>
                </a:ext>
              </a:extLst>
            </p:cNvPr>
            <p:cNvCxnSpPr>
              <a:cxnSpLocks/>
            </p:cNvCxnSpPr>
            <p:nvPr/>
          </p:nvCxnSpPr>
          <p:spPr bwMode="auto">
            <a:xfrm rot="5400000">
              <a:off x="1662649" y="5807303"/>
              <a:ext cx="75503"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F9912FF7-CEFA-4DB8-8C45-4971C9008F98}"/>
                </a:ext>
              </a:extLst>
            </p:cNvPr>
            <p:cNvCxnSpPr>
              <a:cxnSpLocks/>
            </p:cNvCxnSpPr>
            <p:nvPr/>
          </p:nvCxnSpPr>
          <p:spPr bwMode="auto">
            <a:xfrm rot="5400000">
              <a:off x="1784302" y="5807303"/>
              <a:ext cx="75503" cy="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50D29441-9735-46B8-AFA9-BBA9F49C84BF}"/>
                </a:ext>
              </a:extLst>
            </p:cNvPr>
            <p:cNvCxnSpPr>
              <a:cxnSpLocks/>
            </p:cNvCxnSpPr>
            <p:nvPr/>
          </p:nvCxnSpPr>
          <p:spPr bwMode="auto">
            <a:xfrm rot="5400000">
              <a:off x="1905955" y="5807303"/>
              <a:ext cx="75503"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C01B86C4-09D3-4F5F-9227-F07658F7B4D8}"/>
                </a:ext>
              </a:extLst>
            </p:cNvPr>
            <p:cNvCxnSpPr>
              <a:cxnSpLocks/>
            </p:cNvCxnSpPr>
            <p:nvPr/>
          </p:nvCxnSpPr>
          <p:spPr bwMode="auto">
            <a:xfrm rot="5400000">
              <a:off x="2027608" y="5807303"/>
              <a:ext cx="75503" cy="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042EF0D7-AA0D-4FA4-8DA9-1A5A115A94B9}"/>
                </a:ext>
              </a:extLst>
            </p:cNvPr>
            <p:cNvCxnSpPr>
              <a:cxnSpLocks/>
            </p:cNvCxnSpPr>
            <p:nvPr/>
          </p:nvCxnSpPr>
          <p:spPr bwMode="auto">
            <a:xfrm rot="5400000">
              <a:off x="2395590" y="5807303"/>
              <a:ext cx="75503"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F24FC966-059F-45AC-8168-F9114A0D0594}"/>
                </a:ext>
              </a:extLst>
            </p:cNvPr>
            <p:cNvCxnSpPr>
              <a:cxnSpLocks/>
            </p:cNvCxnSpPr>
            <p:nvPr/>
          </p:nvCxnSpPr>
          <p:spPr bwMode="auto">
            <a:xfrm rot="5400000">
              <a:off x="2517243" y="5807303"/>
              <a:ext cx="75503" cy="0"/>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7BA3BFF7-7F6B-4654-81FC-DC62AF461DBE}"/>
                </a:ext>
              </a:extLst>
            </p:cNvPr>
            <p:cNvCxnSpPr>
              <a:cxnSpLocks/>
            </p:cNvCxnSpPr>
            <p:nvPr/>
          </p:nvCxnSpPr>
          <p:spPr bwMode="auto">
            <a:xfrm rot="5400000">
              <a:off x="2638896" y="5807303"/>
              <a:ext cx="75503" cy="0"/>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4287A417-483E-4E3C-A8F7-6860394760AC}"/>
                </a:ext>
              </a:extLst>
            </p:cNvPr>
            <p:cNvCxnSpPr>
              <a:cxnSpLocks/>
            </p:cNvCxnSpPr>
            <p:nvPr/>
          </p:nvCxnSpPr>
          <p:spPr bwMode="auto">
            <a:xfrm rot="5400000">
              <a:off x="2760549" y="5807303"/>
              <a:ext cx="75503" cy="0"/>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4B219578-FE7E-487C-9218-25FC5DFC5BAA}"/>
                </a:ext>
              </a:extLst>
            </p:cNvPr>
            <p:cNvCxnSpPr>
              <a:cxnSpLocks/>
            </p:cNvCxnSpPr>
            <p:nvPr/>
          </p:nvCxnSpPr>
          <p:spPr bwMode="auto">
            <a:xfrm rot="5400000">
              <a:off x="3237739" y="5807303"/>
              <a:ext cx="75503"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41B6174A-58B1-43A9-8934-6614BBF8FFE4}"/>
                </a:ext>
              </a:extLst>
            </p:cNvPr>
            <p:cNvCxnSpPr>
              <a:cxnSpLocks/>
            </p:cNvCxnSpPr>
            <p:nvPr/>
          </p:nvCxnSpPr>
          <p:spPr bwMode="auto">
            <a:xfrm rot="5400000">
              <a:off x="5052505" y="5807303"/>
              <a:ext cx="75503" cy="0"/>
            </a:xfrm>
            <a:prstGeom prst="line">
              <a:avLst/>
            </a:prstGeom>
            <a:noFill/>
            <a:ln w="28575" cap="flat" cmpd="sng" algn="ctr">
              <a:solidFill>
                <a:schemeClr val="bg1"/>
              </a:solidFill>
              <a:prstDash val="solid"/>
              <a:round/>
              <a:headEnd type="none" w="med" len="med"/>
              <a:tailEnd type="none" w="med" len="med"/>
            </a:ln>
            <a:effectLst/>
          </p:spPr>
        </p:cxnSp>
        <p:sp>
          <p:nvSpPr>
            <p:cNvPr id="151" name="TextBox 150">
              <a:extLst>
                <a:ext uri="{FF2B5EF4-FFF2-40B4-BE49-F238E27FC236}">
                  <a16:creationId xmlns:a16="http://schemas.microsoft.com/office/drawing/2014/main" id="{BA949155-864F-4FA7-A0F9-FFBE2596A1E6}"/>
                </a:ext>
              </a:extLst>
            </p:cNvPr>
            <p:cNvSpPr txBox="1"/>
            <p:nvPr/>
          </p:nvSpPr>
          <p:spPr bwMode="auto">
            <a:xfrm>
              <a:off x="1479793" y="5789302"/>
              <a:ext cx="447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152" name="TextBox 151">
              <a:extLst>
                <a:ext uri="{FF2B5EF4-FFF2-40B4-BE49-F238E27FC236}">
                  <a16:creationId xmlns:a16="http://schemas.microsoft.com/office/drawing/2014/main" id="{6FB2E84B-76FB-455D-8954-E88A3E7CDB1D}"/>
                </a:ext>
              </a:extLst>
            </p:cNvPr>
            <p:cNvSpPr txBox="1"/>
            <p:nvPr/>
          </p:nvSpPr>
          <p:spPr bwMode="auto">
            <a:xfrm>
              <a:off x="1604886" y="5789302"/>
              <a:ext cx="447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153" name="TextBox 152">
              <a:extLst>
                <a:ext uri="{FF2B5EF4-FFF2-40B4-BE49-F238E27FC236}">
                  <a16:creationId xmlns:a16="http://schemas.microsoft.com/office/drawing/2014/main" id="{FD4953A6-E38C-4A68-B3DE-76F547C9B453}"/>
                </a:ext>
              </a:extLst>
            </p:cNvPr>
            <p:cNvSpPr txBox="1"/>
            <p:nvPr/>
          </p:nvSpPr>
          <p:spPr bwMode="auto">
            <a:xfrm>
              <a:off x="1724740" y="5789302"/>
              <a:ext cx="447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154" name="TextBox 153">
              <a:extLst>
                <a:ext uri="{FF2B5EF4-FFF2-40B4-BE49-F238E27FC236}">
                  <a16:creationId xmlns:a16="http://schemas.microsoft.com/office/drawing/2014/main" id="{2CA60BFA-E268-4944-9617-7B6834A2ACD3}"/>
                </a:ext>
              </a:extLst>
            </p:cNvPr>
            <p:cNvSpPr txBox="1"/>
            <p:nvPr/>
          </p:nvSpPr>
          <p:spPr bwMode="auto">
            <a:xfrm>
              <a:off x="1844726" y="5789302"/>
              <a:ext cx="447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155" name="TextBox 154">
              <a:extLst>
                <a:ext uri="{FF2B5EF4-FFF2-40B4-BE49-F238E27FC236}">
                  <a16:creationId xmlns:a16="http://schemas.microsoft.com/office/drawing/2014/main" id="{9898074D-CB42-401E-8FA4-8FCCACB0B70F}"/>
                </a:ext>
              </a:extLst>
            </p:cNvPr>
            <p:cNvSpPr txBox="1"/>
            <p:nvPr/>
          </p:nvSpPr>
          <p:spPr bwMode="auto">
            <a:xfrm>
              <a:off x="2213307" y="5789488"/>
              <a:ext cx="447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a:t>
              </a:r>
            </a:p>
          </p:txBody>
        </p:sp>
        <p:sp>
          <p:nvSpPr>
            <p:cNvPr id="156" name="TextBox 155">
              <a:extLst>
                <a:ext uri="{FF2B5EF4-FFF2-40B4-BE49-F238E27FC236}">
                  <a16:creationId xmlns:a16="http://schemas.microsoft.com/office/drawing/2014/main" id="{07C7742B-BD6D-4184-AFED-67B2C45312F2}"/>
                </a:ext>
              </a:extLst>
            </p:cNvPr>
            <p:cNvSpPr txBox="1"/>
            <p:nvPr/>
          </p:nvSpPr>
          <p:spPr bwMode="auto">
            <a:xfrm>
              <a:off x="2338400" y="5789488"/>
              <a:ext cx="447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157" name="TextBox 156">
              <a:extLst>
                <a:ext uri="{FF2B5EF4-FFF2-40B4-BE49-F238E27FC236}">
                  <a16:creationId xmlns:a16="http://schemas.microsoft.com/office/drawing/2014/main" id="{D63E2B29-747B-4FAF-BAA1-CB697C0C8AE9}"/>
                </a:ext>
              </a:extLst>
            </p:cNvPr>
            <p:cNvSpPr txBox="1"/>
            <p:nvPr/>
          </p:nvSpPr>
          <p:spPr bwMode="auto">
            <a:xfrm>
              <a:off x="2458254" y="5789488"/>
              <a:ext cx="447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158" name="TextBox 157">
              <a:extLst>
                <a:ext uri="{FF2B5EF4-FFF2-40B4-BE49-F238E27FC236}">
                  <a16:creationId xmlns:a16="http://schemas.microsoft.com/office/drawing/2014/main" id="{375A9BC7-FC93-4E38-A90F-564D12206526}"/>
                </a:ext>
              </a:extLst>
            </p:cNvPr>
            <p:cNvSpPr txBox="1"/>
            <p:nvPr/>
          </p:nvSpPr>
          <p:spPr bwMode="auto">
            <a:xfrm>
              <a:off x="2598295" y="5789488"/>
              <a:ext cx="447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59" name="TextBox 158">
              <a:extLst>
                <a:ext uri="{FF2B5EF4-FFF2-40B4-BE49-F238E27FC236}">
                  <a16:creationId xmlns:a16="http://schemas.microsoft.com/office/drawing/2014/main" id="{6FF867A6-0047-47DC-AD99-E06B459A9829}"/>
                </a:ext>
              </a:extLst>
            </p:cNvPr>
            <p:cNvSpPr txBox="1"/>
            <p:nvPr/>
          </p:nvSpPr>
          <p:spPr bwMode="auto">
            <a:xfrm>
              <a:off x="3050173" y="5789302"/>
              <a:ext cx="447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p>
          </p:txBody>
        </p:sp>
        <p:sp>
          <p:nvSpPr>
            <p:cNvPr id="160" name="TextBox 159">
              <a:extLst>
                <a:ext uri="{FF2B5EF4-FFF2-40B4-BE49-F238E27FC236}">
                  <a16:creationId xmlns:a16="http://schemas.microsoft.com/office/drawing/2014/main" id="{41EAD773-53C1-4CDF-879E-2EB5987C6149}"/>
                </a:ext>
              </a:extLst>
            </p:cNvPr>
            <p:cNvSpPr txBox="1"/>
            <p:nvPr/>
          </p:nvSpPr>
          <p:spPr bwMode="auto">
            <a:xfrm>
              <a:off x="4865769" y="5790290"/>
              <a:ext cx="447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29</a:t>
              </a:r>
            </a:p>
          </p:txBody>
        </p:sp>
        <p:sp>
          <p:nvSpPr>
            <p:cNvPr id="161" name="TextBox 160">
              <a:extLst>
                <a:ext uri="{FF2B5EF4-FFF2-40B4-BE49-F238E27FC236}">
                  <a16:creationId xmlns:a16="http://schemas.microsoft.com/office/drawing/2014/main" id="{4D22141C-15E6-4209-97D4-44FE30AA2FB6}"/>
                </a:ext>
              </a:extLst>
            </p:cNvPr>
            <p:cNvSpPr txBox="1"/>
            <p:nvPr/>
          </p:nvSpPr>
          <p:spPr bwMode="auto">
            <a:xfrm>
              <a:off x="1577058" y="6066219"/>
              <a:ext cx="36446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Days</a:t>
              </a:r>
            </a:p>
          </p:txBody>
        </p:sp>
        <p:sp>
          <p:nvSpPr>
            <p:cNvPr id="162" name="TextBox 161">
              <a:extLst>
                <a:ext uri="{FF2B5EF4-FFF2-40B4-BE49-F238E27FC236}">
                  <a16:creationId xmlns:a16="http://schemas.microsoft.com/office/drawing/2014/main" id="{70F14119-80EB-43F9-B6C0-680E34A09430}"/>
                </a:ext>
              </a:extLst>
            </p:cNvPr>
            <p:cNvSpPr txBox="1"/>
            <p:nvPr/>
          </p:nvSpPr>
          <p:spPr bwMode="auto">
            <a:xfrm rot="16200000">
              <a:off x="-595137" y="4473863"/>
              <a:ext cx="24766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HIV-1 RNA (copies/mL)</a:t>
              </a:r>
            </a:p>
          </p:txBody>
        </p:sp>
        <p:sp>
          <p:nvSpPr>
            <p:cNvPr id="122" name="Oval 121">
              <a:extLst>
                <a:ext uri="{FF2B5EF4-FFF2-40B4-BE49-F238E27FC236}">
                  <a16:creationId xmlns:a16="http://schemas.microsoft.com/office/drawing/2014/main" id="{3374BA24-863D-455B-954E-A8D3F33C14F3}"/>
                </a:ext>
              </a:extLst>
            </p:cNvPr>
            <p:cNvSpPr/>
            <p:nvPr/>
          </p:nvSpPr>
          <p:spPr bwMode="auto">
            <a:xfrm>
              <a:off x="5050088" y="5596429"/>
              <a:ext cx="80336" cy="8033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66" name="Freeform: Shape 165">
            <a:extLst>
              <a:ext uri="{FF2B5EF4-FFF2-40B4-BE49-F238E27FC236}">
                <a16:creationId xmlns:a16="http://schemas.microsoft.com/office/drawing/2014/main" id="{CE49E40B-8C00-48E9-B11F-DD5E6C10691C}"/>
              </a:ext>
            </a:extLst>
          </p:cNvPr>
          <p:cNvSpPr/>
          <p:nvPr/>
        </p:nvSpPr>
        <p:spPr bwMode="auto">
          <a:xfrm>
            <a:off x="7154562" y="4065373"/>
            <a:ext cx="3501081" cy="1585784"/>
          </a:xfrm>
          <a:custGeom>
            <a:avLst/>
            <a:gdLst>
              <a:gd name="connsiteX0" fmla="*/ 0 w 3501081"/>
              <a:gd name="connsiteY0" fmla="*/ 0 h 1585784"/>
              <a:gd name="connsiteX1" fmla="*/ 115330 w 3501081"/>
              <a:gd name="connsiteY1" fmla="*/ 16476 h 1585784"/>
              <a:gd name="connsiteX2" fmla="*/ 243016 w 3501081"/>
              <a:gd name="connsiteY2" fmla="*/ 4119 h 1585784"/>
              <a:gd name="connsiteX3" fmla="*/ 350108 w 3501081"/>
              <a:gd name="connsiteY3" fmla="*/ 251254 h 1585784"/>
              <a:gd name="connsiteX4" fmla="*/ 486033 w 3501081"/>
              <a:gd name="connsiteY4" fmla="*/ 720811 h 1585784"/>
              <a:gd name="connsiteX5" fmla="*/ 848497 w 3501081"/>
              <a:gd name="connsiteY5" fmla="*/ 1342768 h 1585784"/>
              <a:gd name="connsiteX6" fmla="*/ 951470 w 3501081"/>
              <a:gd name="connsiteY6" fmla="*/ 1239795 h 1585784"/>
              <a:gd name="connsiteX7" fmla="*/ 1099752 w 3501081"/>
              <a:gd name="connsiteY7" fmla="*/ 1264508 h 1585784"/>
              <a:gd name="connsiteX8" fmla="*/ 1206843 w 3501081"/>
              <a:gd name="connsiteY8" fmla="*/ 1388076 h 1585784"/>
              <a:gd name="connsiteX9" fmla="*/ 1684638 w 3501081"/>
              <a:gd name="connsiteY9" fmla="*/ 1585784 h 1585784"/>
              <a:gd name="connsiteX10" fmla="*/ 3501081 w 3501081"/>
              <a:gd name="connsiteY10" fmla="*/ 1577546 h 158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01081" h="1585784">
                <a:moveTo>
                  <a:pt x="0" y="0"/>
                </a:moveTo>
                <a:lnTo>
                  <a:pt x="115330" y="16476"/>
                </a:lnTo>
                <a:lnTo>
                  <a:pt x="243016" y="4119"/>
                </a:lnTo>
                <a:lnTo>
                  <a:pt x="350108" y="251254"/>
                </a:lnTo>
                <a:lnTo>
                  <a:pt x="486033" y="720811"/>
                </a:lnTo>
                <a:lnTo>
                  <a:pt x="848497" y="1342768"/>
                </a:lnTo>
                <a:lnTo>
                  <a:pt x="951470" y="1239795"/>
                </a:lnTo>
                <a:lnTo>
                  <a:pt x="1099752" y="1264508"/>
                </a:lnTo>
                <a:lnTo>
                  <a:pt x="1206843" y="1388076"/>
                </a:lnTo>
                <a:lnTo>
                  <a:pt x="1684638" y="1585784"/>
                </a:lnTo>
                <a:lnTo>
                  <a:pt x="3501081" y="1577546"/>
                </a:lnTo>
              </a:path>
            </a:pathLst>
          </a:custGeom>
          <a:noFill/>
          <a:ln w="28575">
            <a:solidFill>
              <a:schemeClr val="accent1"/>
            </a:solidFill>
            <a:miter lim="800000"/>
            <a:headEnd/>
            <a:tailEnd/>
          </a:ln>
        </p:spPr>
        <p:txBody>
          <a:bodyPr rtlCol="0" anchor="ctr"/>
          <a:lstStyle/>
          <a:p>
            <a:pPr algn="ctr"/>
            <a:endParaRPr lang="en-US" dirty="0"/>
          </a:p>
        </p:txBody>
      </p:sp>
      <p:sp>
        <p:nvSpPr>
          <p:cNvPr id="168" name="Oval 167">
            <a:extLst>
              <a:ext uri="{FF2B5EF4-FFF2-40B4-BE49-F238E27FC236}">
                <a16:creationId xmlns:a16="http://schemas.microsoft.com/office/drawing/2014/main" id="{9BEF7410-8A97-4401-99EE-96EBD0E3BD75}"/>
              </a:ext>
            </a:extLst>
          </p:cNvPr>
          <p:cNvSpPr/>
          <p:nvPr/>
        </p:nvSpPr>
        <p:spPr bwMode="auto">
          <a:xfrm>
            <a:off x="8788181" y="5607042"/>
            <a:ext cx="80336" cy="8033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Oval 169">
            <a:extLst>
              <a:ext uri="{FF2B5EF4-FFF2-40B4-BE49-F238E27FC236}">
                <a16:creationId xmlns:a16="http://schemas.microsoft.com/office/drawing/2014/main" id="{07AA9F4F-9ADF-4DBB-B0A6-1E93E91DD401}"/>
              </a:ext>
            </a:extLst>
          </p:cNvPr>
          <p:cNvSpPr/>
          <p:nvPr/>
        </p:nvSpPr>
        <p:spPr bwMode="auto">
          <a:xfrm>
            <a:off x="8310559" y="5404816"/>
            <a:ext cx="80336" cy="8033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Oval 171">
            <a:extLst>
              <a:ext uri="{FF2B5EF4-FFF2-40B4-BE49-F238E27FC236}">
                <a16:creationId xmlns:a16="http://schemas.microsoft.com/office/drawing/2014/main" id="{6550B594-5837-4855-B812-91C2BC61763C}"/>
              </a:ext>
            </a:extLst>
          </p:cNvPr>
          <p:cNvSpPr/>
          <p:nvPr/>
        </p:nvSpPr>
        <p:spPr bwMode="auto">
          <a:xfrm>
            <a:off x="8185777" y="5290658"/>
            <a:ext cx="80336" cy="8033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Oval 173">
            <a:extLst>
              <a:ext uri="{FF2B5EF4-FFF2-40B4-BE49-F238E27FC236}">
                <a16:creationId xmlns:a16="http://schemas.microsoft.com/office/drawing/2014/main" id="{22865B0F-1EBB-4AFD-B06E-D5E40A5204DB}"/>
              </a:ext>
            </a:extLst>
          </p:cNvPr>
          <p:cNvSpPr/>
          <p:nvPr/>
        </p:nvSpPr>
        <p:spPr bwMode="auto">
          <a:xfrm>
            <a:off x="8067182" y="5264696"/>
            <a:ext cx="80336" cy="8033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Oval 175">
            <a:extLst>
              <a:ext uri="{FF2B5EF4-FFF2-40B4-BE49-F238E27FC236}">
                <a16:creationId xmlns:a16="http://schemas.microsoft.com/office/drawing/2014/main" id="{1B6DF9AC-9D4C-4E2C-9C55-9D5B6210A19C}"/>
              </a:ext>
            </a:extLst>
          </p:cNvPr>
          <p:cNvSpPr/>
          <p:nvPr/>
        </p:nvSpPr>
        <p:spPr bwMode="auto">
          <a:xfrm>
            <a:off x="7958111" y="5355030"/>
            <a:ext cx="80336" cy="8033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Oval 177">
            <a:extLst>
              <a:ext uri="{FF2B5EF4-FFF2-40B4-BE49-F238E27FC236}">
                <a16:creationId xmlns:a16="http://schemas.microsoft.com/office/drawing/2014/main" id="{1CED8204-1416-486F-B9F8-12FF3F2B93A9}"/>
              </a:ext>
            </a:extLst>
          </p:cNvPr>
          <p:cNvSpPr/>
          <p:nvPr/>
        </p:nvSpPr>
        <p:spPr bwMode="auto">
          <a:xfrm>
            <a:off x="7593208" y="4737637"/>
            <a:ext cx="80336" cy="8033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Oval 179">
            <a:extLst>
              <a:ext uri="{FF2B5EF4-FFF2-40B4-BE49-F238E27FC236}">
                <a16:creationId xmlns:a16="http://schemas.microsoft.com/office/drawing/2014/main" id="{84930EEC-92EA-4406-B065-D9F43724B080}"/>
              </a:ext>
            </a:extLst>
          </p:cNvPr>
          <p:cNvSpPr/>
          <p:nvPr/>
        </p:nvSpPr>
        <p:spPr bwMode="auto">
          <a:xfrm>
            <a:off x="7464672" y="4293080"/>
            <a:ext cx="80336" cy="8033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Oval 181">
            <a:extLst>
              <a:ext uri="{FF2B5EF4-FFF2-40B4-BE49-F238E27FC236}">
                <a16:creationId xmlns:a16="http://schemas.microsoft.com/office/drawing/2014/main" id="{0DB98F61-8AD8-47AF-8CB7-B38FDE2C6E06}"/>
              </a:ext>
            </a:extLst>
          </p:cNvPr>
          <p:cNvSpPr/>
          <p:nvPr/>
        </p:nvSpPr>
        <p:spPr bwMode="auto">
          <a:xfrm>
            <a:off x="7342894" y="4029152"/>
            <a:ext cx="80336" cy="8033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Oval 183">
            <a:extLst>
              <a:ext uri="{FF2B5EF4-FFF2-40B4-BE49-F238E27FC236}">
                <a16:creationId xmlns:a16="http://schemas.microsoft.com/office/drawing/2014/main" id="{1DEAE71A-5689-43FB-8ABD-F0CA99AE0CDE}"/>
              </a:ext>
            </a:extLst>
          </p:cNvPr>
          <p:cNvSpPr/>
          <p:nvPr/>
        </p:nvSpPr>
        <p:spPr bwMode="auto">
          <a:xfrm>
            <a:off x="7227390" y="4033340"/>
            <a:ext cx="80336" cy="8033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 name="TextBox 3">
            <a:extLst>
              <a:ext uri="{FF2B5EF4-FFF2-40B4-BE49-F238E27FC236}">
                <a16:creationId xmlns:a16="http://schemas.microsoft.com/office/drawing/2014/main" id="{7E3A36F1-A884-4FAE-B849-C8FA8A6C2972}"/>
              </a:ext>
            </a:extLst>
          </p:cNvPr>
          <p:cNvSpPr txBox="1"/>
          <p:nvPr/>
        </p:nvSpPr>
        <p:spPr bwMode="auto">
          <a:xfrm>
            <a:off x="9695536" y="5066034"/>
            <a:ext cx="11671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 c/mL</a:t>
            </a:r>
          </a:p>
        </p:txBody>
      </p:sp>
      <p:sp>
        <p:nvSpPr>
          <p:cNvPr id="5" name="TextBox 4">
            <a:extLst>
              <a:ext uri="{FF2B5EF4-FFF2-40B4-BE49-F238E27FC236}">
                <a16:creationId xmlns:a16="http://schemas.microsoft.com/office/drawing/2014/main" id="{D38632D6-E593-4A7E-945C-A307AB5097F6}"/>
              </a:ext>
            </a:extLst>
          </p:cNvPr>
          <p:cNvSpPr txBox="1"/>
          <p:nvPr/>
        </p:nvSpPr>
        <p:spPr bwMode="auto">
          <a:xfrm>
            <a:off x="4159619" y="5066034"/>
            <a:ext cx="11671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 c/mL</a:t>
            </a:r>
          </a:p>
        </p:txBody>
      </p:sp>
    </p:spTree>
    <p:extLst>
      <p:ext uri="{BB962C8B-B14F-4D97-AF65-F5344CB8AC3E}">
        <p14:creationId xmlns:p14="http://schemas.microsoft.com/office/powerpoint/2010/main" val="27068729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3" name="Group 232">
            <a:extLst>
              <a:ext uri="{FF2B5EF4-FFF2-40B4-BE49-F238E27FC236}">
                <a16:creationId xmlns:a16="http://schemas.microsoft.com/office/drawing/2014/main" id="{E695603F-B677-4994-8BD0-E07C0F0056CC}"/>
              </a:ext>
            </a:extLst>
          </p:cNvPr>
          <p:cNvGrpSpPr/>
          <p:nvPr/>
        </p:nvGrpSpPr>
        <p:grpSpPr>
          <a:xfrm>
            <a:off x="2407785" y="4056071"/>
            <a:ext cx="75415" cy="577974"/>
            <a:chOff x="3111607" y="5047837"/>
            <a:chExt cx="75415" cy="388333"/>
          </a:xfrm>
        </p:grpSpPr>
        <p:cxnSp>
          <p:nvCxnSpPr>
            <p:cNvPr id="234" name="Straight Connector 233">
              <a:extLst>
                <a:ext uri="{FF2B5EF4-FFF2-40B4-BE49-F238E27FC236}">
                  <a16:creationId xmlns:a16="http://schemas.microsoft.com/office/drawing/2014/main" id="{43422D59-2F12-415B-A0B4-22953BE37D7F}"/>
                </a:ext>
              </a:extLst>
            </p:cNvPr>
            <p:cNvCxnSpPr>
              <a:cxnSpLocks/>
            </p:cNvCxnSpPr>
            <p:nvPr/>
          </p:nvCxnSpPr>
          <p:spPr bwMode="auto">
            <a:xfrm>
              <a:off x="3149314" y="5047837"/>
              <a:ext cx="0" cy="388333"/>
            </a:xfrm>
            <a:prstGeom prst="line">
              <a:avLst/>
            </a:prstGeom>
            <a:noFill/>
            <a:ln w="28575" cap="flat" cmpd="sng" algn="ctr">
              <a:solidFill>
                <a:schemeClr val="accent6"/>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C1488F4F-EBD4-4E65-BA4B-4995EE7092BC}"/>
                </a:ext>
              </a:extLst>
            </p:cNvPr>
            <p:cNvCxnSpPr>
              <a:cxnSpLocks/>
            </p:cNvCxnSpPr>
            <p:nvPr/>
          </p:nvCxnSpPr>
          <p:spPr bwMode="auto">
            <a:xfrm>
              <a:off x="3111607" y="5047837"/>
              <a:ext cx="75415" cy="0"/>
            </a:xfrm>
            <a:prstGeom prst="line">
              <a:avLst/>
            </a:prstGeom>
            <a:noFill/>
            <a:ln w="28575" cap="flat" cmpd="sng" algn="ctr">
              <a:solidFill>
                <a:schemeClr val="accent6"/>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97CF7F3B-33A8-4F92-8239-8E1436F2A0B4}"/>
                </a:ext>
              </a:extLst>
            </p:cNvPr>
            <p:cNvCxnSpPr>
              <a:cxnSpLocks/>
            </p:cNvCxnSpPr>
            <p:nvPr/>
          </p:nvCxnSpPr>
          <p:spPr bwMode="auto">
            <a:xfrm>
              <a:off x="3111607" y="5436170"/>
              <a:ext cx="75415" cy="0"/>
            </a:xfrm>
            <a:prstGeom prst="line">
              <a:avLst/>
            </a:prstGeom>
            <a:noFill/>
            <a:ln w="28575" cap="flat" cmpd="sng" algn="ctr">
              <a:solidFill>
                <a:schemeClr val="accent6"/>
              </a:solidFill>
              <a:prstDash val="solid"/>
              <a:round/>
              <a:headEnd type="none" w="med" len="med"/>
              <a:tailEnd type="none" w="med" len="med"/>
            </a:ln>
            <a:effectLst/>
          </p:spPr>
        </p:cxnSp>
      </p:grpSp>
      <p:grpSp>
        <p:nvGrpSpPr>
          <p:cNvPr id="261" name="Group 260">
            <a:extLst>
              <a:ext uri="{FF2B5EF4-FFF2-40B4-BE49-F238E27FC236}">
                <a16:creationId xmlns:a16="http://schemas.microsoft.com/office/drawing/2014/main" id="{190D8F7D-2D06-47C4-ACF7-B9D7C929CDD2}"/>
              </a:ext>
            </a:extLst>
          </p:cNvPr>
          <p:cNvGrpSpPr/>
          <p:nvPr/>
        </p:nvGrpSpPr>
        <p:grpSpPr>
          <a:xfrm>
            <a:off x="3949895" y="4404127"/>
            <a:ext cx="75415" cy="359728"/>
            <a:chOff x="3111607" y="5047837"/>
            <a:chExt cx="75415" cy="388333"/>
          </a:xfrm>
        </p:grpSpPr>
        <p:cxnSp>
          <p:nvCxnSpPr>
            <p:cNvPr id="262" name="Straight Connector 261">
              <a:extLst>
                <a:ext uri="{FF2B5EF4-FFF2-40B4-BE49-F238E27FC236}">
                  <a16:creationId xmlns:a16="http://schemas.microsoft.com/office/drawing/2014/main" id="{EDFC4B30-B62A-4E4C-A7D8-A512B1B0BFC0}"/>
                </a:ext>
              </a:extLst>
            </p:cNvPr>
            <p:cNvCxnSpPr>
              <a:cxnSpLocks/>
            </p:cNvCxnSpPr>
            <p:nvPr/>
          </p:nvCxnSpPr>
          <p:spPr bwMode="auto">
            <a:xfrm>
              <a:off x="3149314" y="5047837"/>
              <a:ext cx="0" cy="388333"/>
            </a:xfrm>
            <a:prstGeom prst="line">
              <a:avLst/>
            </a:prstGeom>
            <a:noFill/>
            <a:ln w="28575"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E2CBBAC8-421D-4622-8DBC-D4FA533687BF}"/>
                </a:ext>
              </a:extLst>
            </p:cNvPr>
            <p:cNvCxnSpPr>
              <a:cxnSpLocks/>
            </p:cNvCxnSpPr>
            <p:nvPr/>
          </p:nvCxnSpPr>
          <p:spPr bwMode="auto">
            <a:xfrm>
              <a:off x="3111607" y="5047837"/>
              <a:ext cx="75415" cy="0"/>
            </a:xfrm>
            <a:prstGeom prst="line">
              <a:avLst/>
            </a:prstGeom>
            <a:noFill/>
            <a:ln w="28575"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267EB027-E204-4136-8F55-645467BBD5AE}"/>
                </a:ext>
              </a:extLst>
            </p:cNvPr>
            <p:cNvCxnSpPr>
              <a:cxnSpLocks/>
            </p:cNvCxnSpPr>
            <p:nvPr/>
          </p:nvCxnSpPr>
          <p:spPr bwMode="auto">
            <a:xfrm>
              <a:off x="3111607" y="5436170"/>
              <a:ext cx="7541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3" name="Group 192">
            <a:extLst>
              <a:ext uri="{FF2B5EF4-FFF2-40B4-BE49-F238E27FC236}">
                <a16:creationId xmlns:a16="http://schemas.microsoft.com/office/drawing/2014/main" id="{F3E2E1CA-BD7E-4201-BAC7-751732212E02}"/>
              </a:ext>
            </a:extLst>
          </p:cNvPr>
          <p:cNvGrpSpPr/>
          <p:nvPr/>
        </p:nvGrpSpPr>
        <p:grpSpPr>
          <a:xfrm>
            <a:off x="3950243" y="4660276"/>
            <a:ext cx="75415" cy="174001"/>
            <a:chOff x="3111607" y="5047837"/>
            <a:chExt cx="75415" cy="388333"/>
          </a:xfrm>
        </p:grpSpPr>
        <p:cxnSp>
          <p:nvCxnSpPr>
            <p:cNvPr id="194" name="Straight Connector 193">
              <a:extLst>
                <a:ext uri="{FF2B5EF4-FFF2-40B4-BE49-F238E27FC236}">
                  <a16:creationId xmlns:a16="http://schemas.microsoft.com/office/drawing/2014/main" id="{95165774-3FF8-4B13-A614-A88E5E88F0AB}"/>
                </a:ext>
              </a:extLst>
            </p:cNvPr>
            <p:cNvCxnSpPr>
              <a:cxnSpLocks/>
            </p:cNvCxnSpPr>
            <p:nvPr/>
          </p:nvCxnSpPr>
          <p:spPr bwMode="auto">
            <a:xfrm>
              <a:off x="3149314" y="5047837"/>
              <a:ext cx="0" cy="388333"/>
            </a:xfrm>
            <a:prstGeom prst="line">
              <a:avLst/>
            </a:prstGeom>
            <a:noFill/>
            <a:ln w="28575" cap="flat" cmpd="sng" algn="ctr">
              <a:solidFill>
                <a:schemeClr val="accent3"/>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EECCD65E-B971-4CF3-BC25-27EF4ABC389E}"/>
                </a:ext>
              </a:extLst>
            </p:cNvPr>
            <p:cNvCxnSpPr>
              <a:cxnSpLocks/>
            </p:cNvCxnSpPr>
            <p:nvPr/>
          </p:nvCxnSpPr>
          <p:spPr bwMode="auto">
            <a:xfrm>
              <a:off x="3111607" y="5047837"/>
              <a:ext cx="75415" cy="0"/>
            </a:xfrm>
            <a:prstGeom prst="line">
              <a:avLst/>
            </a:prstGeom>
            <a:noFill/>
            <a:ln w="28575" cap="flat" cmpd="sng" algn="ctr">
              <a:solidFill>
                <a:schemeClr val="accent3"/>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15D5FEC6-1D0D-4461-BD5D-609FF609CB92}"/>
                </a:ext>
              </a:extLst>
            </p:cNvPr>
            <p:cNvCxnSpPr>
              <a:cxnSpLocks/>
            </p:cNvCxnSpPr>
            <p:nvPr/>
          </p:nvCxnSpPr>
          <p:spPr bwMode="auto">
            <a:xfrm>
              <a:off x="3111607" y="5436170"/>
              <a:ext cx="75415" cy="0"/>
            </a:xfrm>
            <a:prstGeom prst="line">
              <a:avLst/>
            </a:prstGeom>
            <a:noFill/>
            <a:ln w="28575" cap="flat" cmpd="sng" algn="ctr">
              <a:solidFill>
                <a:schemeClr val="accent3"/>
              </a:solidFill>
              <a:prstDash val="solid"/>
              <a:round/>
              <a:headEnd type="none" w="med" len="med"/>
              <a:tailEnd type="none" w="med" len="med"/>
            </a:ln>
            <a:effectLst/>
          </p:spPr>
        </p:cxnSp>
      </p:grpSp>
      <p:sp>
        <p:nvSpPr>
          <p:cNvPr id="383" name="Rectangle 382">
            <a:extLst>
              <a:ext uri="{FF2B5EF4-FFF2-40B4-BE49-F238E27FC236}">
                <a16:creationId xmlns:a16="http://schemas.microsoft.com/office/drawing/2014/main" id="{5680A9B7-F1C7-4419-9F67-59782D6C31B4}"/>
              </a:ext>
            </a:extLst>
          </p:cNvPr>
          <p:cNvSpPr/>
          <p:nvPr/>
        </p:nvSpPr>
        <p:spPr bwMode="auto">
          <a:xfrm>
            <a:off x="8772525" y="3370729"/>
            <a:ext cx="1598914" cy="2328914"/>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 name="Content Placeholder 2">
            <a:extLst>
              <a:ext uri="{FF2B5EF4-FFF2-40B4-BE49-F238E27FC236}">
                <a16:creationId xmlns:a16="http://schemas.microsoft.com/office/drawing/2014/main" id="{A3802698-66B1-414B-AFEB-EFA40E523F93}"/>
              </a:ext>
            </a:extLst>
          </p:cNvPr>
          <p:cNvSpPr>
            <a:spLocks noGrp="1"/>
          </p:cNvSpPr>
          <p:nvPr>
            <p:ph idx="1"/>
          </p:nvPr>
        </p:nvSpPr>
        <p:spPr>
          <a:xfrm>
            <a:off x="604676" y="1513046"/>
            <a:ext cx="11136710" cy="4703605"/>
          </a:xfrm>
        </p:spPr>
        <p:txBody>
          <a:bodyPr/>
          <a:lstStyle/>
          <a:p>
            <a:r>
              <a:rPr lang="en-US" sz="2400" dirty="0"/>
              <a:t>Maximum HIV-1 RNA reduction seen between 50-mg, 150-mg doses; near maximal antiviral activity at mean concentrations ≥ 4.4 ng/mL (IQ &gt; 1.1)</a:t>
            </a:r>
          </a:p>
          <a:p>
            <a:pPr lvl="1"/>
            <a:r>
              <a:rPr lang="en-US" sz="2200" dirty="0"/>
              <a:t>6-mos phase II/III dosing: minimum concentration 24 ng/mL (IQ &gt; 6) for low probability of resistance emergence</a:t>
            </a:r>
          </a:p>
        </p:txBody>
      </p:sp>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a:xfrm>
            <a:off x="609759" y="238127"/>
            <a:ext cx="10872444" cy="1103313"/>
          </a:xfrm>
        </p:spPr>
        <p:txBody>
          <a:bodyPr/>
          <a:lstStyle/>
          <a:p>
            <a:r>
              <a:rPr lang="en-US" dirty="0"/>
              <a:t>Lenacapavir Antiviral Activity and Pharmacokinetics</a:t>
            </a:r>
          </a:p>
        </p:txBody>
      </p:sp>
      <p:grpSp>
        <p:nvGrpSpPr>
          <p:cNvPr id="9" name="Group 7">
            <a:extLst>
              <a:ext uri="{FF2B5EF4-FFF2-40B4-BE49-F238E27FC236}">
                <a16:creationId xmlns:a16="http://schemas.microsoft.com/office/drawing/2014/main" id="{0568A94D-2804-4FB2-8FE4-ED7572EB056B}"/>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9548E967-5681-42CC-ADFF-744FAAD620A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FE30EC7F-4FC7-4752-9819-6D61595DA56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3" name="Text Box 15">
            <a:extLst>
              <a:ext uri="{FF2B5EF4-FFF2-40B4-BE49-F238E27FC236}">
                <a16:creationId xmlns:a16="http://schemas.microsoft.com/office/drawing/2014/main" id="{CBCED94E-A69D-3E49-B5A7-16827E889379}"/>
              </a:ext>
            </a:extLst>
          </p:cNvPr>
          <p:cNvSpPr txBox="1">
            <a:spLocks noChangeArrowheads="1"/>
          </p:cNvSpPr>
          <p:nvPr/>
        </p:nvSpPr>
        <p:spPr bwMode="auto">
          <a:xfrm>
            <a:off x="425219" y="636397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Margot. HIV Glasgow 2020. Abstr O324.</a:t>
            </a:r>
            <a:endParaRPr lang="en-US" altLang="en-US" sz="1200" b="0" dirty="0">
              <a:solidFill>
                <a:schemeClr val="bg2"/>
              </a:solidFill>
              <a:latin typeface="Calibri" panose="020F0502020204030204" pitchFamily="34" charset="0"/>
            </a:endParaRPr>
          </a:p>
        </p:txBody>
      </p:sp>
      <p:sp>
        <p:nvSpPr>
          <p:cNvPr id="4" name="Freeform: Shape 3">
            <a:extLst>
              <a:ext uri="{FF2B5EF4-FFF2-40B4-BE49-F238E27FC236}">
                <a16:creationId xmlns:a16="http://schemas.microsoft.com/office/drawing/2014/main" id="{52872230-CC3B-4B20-BF95-E33E4D7FD103}"/>
              </a:ext>
            </a:extLst>
          </p:cNvPr>
          <p:cNvSpPr/>
          <p:nvPr/>
        </p:nvSpPr>
        <p:spPr bwMode="auto">
          <a:xfrm>
            <a:off x="1514573" y="3820998"/>
            <a:ext cx="2840611" cy="1948206"/>
          </a:xfrm>
          <a:custGeom>
            <a:avLst/>
            <a:gdLst>
              <a:gd name="connsiteX0" fmla="*/ 0 w 2840611"/>
              <a:gd name="connsiteY0" fmla="*/ 0 h 1948206"/>
              <a:gd name="connsiteX1" fmla="*/ 0 w 2840611"/>
              <a:gd name="connsiteY1" fmla="*/ 1948206 h 1948206"/>
              <a:gd name="connsiteX2" fmla="*/ 2840611 w 2840611"/>
              <a:gd name="connsiteY2" fmla="*/ 1948206 h 1948206"/>
            </a:gdLst>
            <a:ahLst/>
            <a:cxnLst>
              <a:cxn ang="0">
                <a:pos x="connsiteX0" y="connsiteY0"/>
              </a:cxn>
              <a:cxn ang="0">
                <a:pos x="connsiteX1" y="connsiteY1"/>
              </a:cxn>
              <a:cxn ang="0">
                <a:pos x="connsiteX2" y="connsiteY2"/>
              </a:cxn>
            </a:cxnLst>
            <a:rect l="l" t="t" r="r" b="b"/>
            <a:pathLst>
              <a:path w="2840611" h="1948206">
                <a:moveTo>
                  <a:pt x="0" y="0"/>
                </a:moveTo>
                <a:lnTo>
                  <a:pt x="0" y="1948206"/>
                </a:lnTo>
                <a:lnTo>
                  <a:pt x="2840611" y="1948206"/>
                </a:lnTo>
              </a:path>
            </a:pathLst>
          </a:custGeom>
          <a:noFill/>
          <a:ln w="28575">
            <a:solidFill>
              <a:schemeClr val="bg1"/>
            </a:solidFill>
            <a:miter lim="800000"/>
            <a:headEnd/>
            <a:tailEnd/>
          </a:ln>
        </p:spPr>
        <p:txBody>
          <a:bodyPr rtlCol="0" anchor="ctr"/>
          <a:lstStyle/>
          <a:p>
            <a:pPr algn="ctr"/>
            <a:endParaRPr lang="en-US" dirty="0"/>
          </a:p>
        </p:txBody>
      </p:sp>
      <p:cxnSp>
        <p:nvCxnSpPr>
          <p:cNvPr id="16" name="Straight Connector 15">
            <a:extLst>
              <a:ext uri="{FF2B5EF4-FFF2-40B4-BE49-F238E27FC236}">
                <a16:creationId xmlns:a16="http://schemas.microsoft.com/office/drawing/2014/main" id="{210A64EA-CA60-45D3-9ED0-62212C20FD98}"/>
              </a:ext>
            </a:extLst>
          </p:cNvPr>
          <p:cNvCxnSpPr>
            <a:cxnSpLocks/>
          </p:cNvCxnSpPr>
          <p:nvPr/>
        </p:nvCxnSpPr>
        <p:spPr bwMode="auto">
          <a:xfrm flipH="1">
            <a:off x="1445443" y="4187072"/>
            <a:ext cx="6913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D1CB7D3D-6D6C-4D56-AA60-ACA1E515989E}"/>
              </a:ext>
            </a:extLst>
          </p:cNvPr>
          <p:cNvCxnSpPr>
            <a:cxnSpLocks/>
          </p:cNvCxnSpPr>
          <p:nvPr/>
        </p:nvCxnSpPr>
        <p:spPr bwMode="auto">
          <a:xfrm flipH="1">
            <a:off x="1445443" y="3923121"/>
            <a:ext cx="6913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664E4383-0DA5-4087-9FF9-2A83F467FC04}"/>
              </a:ext>
            </a:extLst>
          </p:cNvPr>
          <p:cNvCxnSpPr>
            <a:cxnSpLocks/>
          </p:cNvCxnSpPr>
          <p:nvPr/>
        </p:nvCxnSpPr>
        <p:spPr bwMode="auto">
          <a:xfrm flipH="1">
            <a:off x="1445443" y="4451023"/>
            <a:ext cx="6913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25C0EE14-F5C6-448F-BBA8-E8478D6AA8BE}"/>
              </a:ext>
            </a:extLst>
          </p:cNvPr>
          <p:cNvCxnSpPr>
            <a:cxnSpLocks/>
          </p:cNvCxnSpPr>
          <p:nvPr/>
        </p:nvCxnSpPr>
        <p:spPr bwMode="auto">
          <a:xfrm flipH="1">
            <a:off x="1445443" y="4714974"/>
            <a:ext cx="6913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8AD7432-CC2D-4CC6-8CCD-FE55418A096D}"/>
              </a:ext>
            </a:extLst>
          </p:cNvPr>
          <p:cNvCxnSpPr>
            <a:cxnSpLocks/>
          </p:cNvCxnSpPr>
          <p:nvPr/>
        </p:nvCxnSpPr>
        <p:spPr bwMode="auto">
          <a:xfrm flipH="1">
            <a:off x="1445443" y="4978925"/>
            <a:ext cx="6913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94E6BD7F-ADA5-4B2B-ACD6-C65036B552A5}"/>
              </a:ext>
            </a:extLst>
          </p:cNvPr>
          <p:cNvCxnSpPr>
            <a:cxnSpLocks/>
          </p:cNvCxnSpPr>
          <p:nvPr/>
        </p:nvCxnSpPr>
        <p:spPr bwMode="auto">
          <a:xfrm flipH="1">
            <a:off x="1445443" y="5242876"/>
            <a:ext cx="6913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124E421D-501C-4AD6-A2A5-3D44B88559FF}"/>
              </a:ext>
            </a:extLst>
          </p:cNvPr>
          <p:cNvCxnSpPr>
            <a:cxnSpLocks/>
          </p:cNvCxnSpPr>
          <p:nvPr/>
        </p:nvCxnSpPr>
        <p:spPr bwMode="auto">
          <a:xfrm flipH="1">
            <a:off x="1445443" y="5506827"/>
            <a:ext cx="6913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76AE0D19-5274-4A87-B914-8EACBBCA9A78}"/>
              </a:ext>
            </a:extLst>
          </p:cNvPr>
          <p:cNvCxnSpPr>
            <a:cxnSpLocks/>
          </p:cNvCxnSpPr>
          <p:nvPr/>
        </p:nvCxnSpPr>
        <p:spPr bwMode="auto">
          <a:xfrm flipH="1">
            <a:off x="1445443" y="5770775"/>
            <a:ext cx="6913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7AD82CAC-0884-4DF2-8533-3AF2D5B97CA2}"/>
              </a:ext>
            </a:extLst>
          </p:cNvPr>
          <p:cNvCxnSpPr>
            <a:cxnSpLocks/>
          </p:cNvCxnSpPr>
          <p:nvPr/>
        </p:nvCxnSpPr>
        <p:spPr bwMode="auto">
          <a:xfrm rot="5400000" flipH="1">
            <a:off x="1480008" y="5803769"/>
            <a:ext cx="6913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E99B26C4-71DF-4884-AF84-84F34551DD68}"/>
              </a:ext>
            </a:extLst>
          </p:cNvPr>
          <p:cNvCxnSpPr>
            <a:cxnSpLocks/>
          </p:cNvCxnSpPr>
          <p:nvPr/>
        </p:nvCxnSpPr>
        <p:spPr bwMode="auto">
          <a:xfrm rot="5400000" flipH="1">
            <a:off x="1788474" y="5803769"/>
            <a:ext cx="6913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64053A90-FD0B-45BA-BD78-7CEF0401AAB4}"/>
              </a:ext>
            </a:extLst>
          </p:cNvPr>
          <p:cNvCxnSpPr>
            <a:cxnSpLocks/>
          </p:cNvCxnSpPr>
          <p:nvPr/>
        </p:nvCxnSpPr>
        <p:spPr bwMode="auto">
          <a:xfrm rot="5400000" flipH="1">
            <a:off x="2096940" y="5803769"/>
            <a:ext cx="6913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DDAE7C86-6717-4976-9861-3D2575AAB197}"/>
              </a:ext>
            </a:extLst>
          </p:cNvPr>
          <p:cNvCxnSpPr>
            <a:cxnSpLocks/>
          </p:cNvCxnSpPr>
          <p:nvPr/>
        </p:nvCxnSpPr>
        <p:spPr bwMode="auto">
          <a:xfrm rot="5400000" flipH="1">
            <a:off x="2405406" y="5803769"/>
            <a:ext cx="6913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4DCB8C7F-D064-4ADE-986D-191E7E0DCC39}"/>
              </a:ext>
            </a:extLst>
          </p:cNvPr>
          <p:cNvCxnSpPr>
            <a:cxnSpLocks/>
          </p:cNvCxnSpPr>
          <p:nvPr/>
        </p:nvCxnSpPr>
        <p:spPr bwMode="auto">
          <a:xfrm rot="5400000" flipH="1">
            <a:off x="2713872" y="5803769"/>
            <a:ext cx="6913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7DA8B916-89FA-4F12-A4C3-56B7A912944F}"/>
              </a:ext>
            </a:extLst>
          </p:cNvPr>
          <p:cNvCxnSpPr>
            <a:cxnSpLocks/>
          </p:cNvCxnSpPr>
          <p:nvPr/>
        </p:nvCxnSpPr>
        <p:spPr bwMode="auto">
          <a:xfrm rot="5400000" flipH="1">
            <a:off x="3022338" y="5803769"/>
            <a:ext cx="6913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824CF2BF-DEF5-4A64-8E9D-1D521B180BA0}"/>
              </a:ext>
            </a:extLst>
          </p:cNvPr>
          <p:cNvCxnSpPr>
            <a:cxnSpLocks/>
          </p:cNvCxnSpPr>
          <p:nvPr/>
        </p:nvCxnSpPr>
        <p:spPr bwMode="auto">
          <a:xfrm rot="5400000" flipH="1">
            <a:off x="3330804" y="5803769"/>
            <a:ext cx="69130"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7E206643-11C2-4A46-8C9C-932491810A85}"/>
              </a:ext>
            </a:extLst>
          </p:cNvPr>
          <p:cNvCxnSpPr>
            <a:cxnSpLocks/>
          </p:cNvCxnSpPr>
          <p:nvPr/>
        </p:nvCxnSpPr>
        <p:spPr bwMode="auto">
          <a:xfrm rot="5400000" flipH="1">
            <a:off x="3639270" y="5803769"/>
            <a:ext cx="6913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C2ADA1B-151A-4CFB-8474-69BECAAC28A2}"/>
              </a:ext>
            </a:extLst>
          </p:cNvPr>
          <p:cNvCxnSpPr>
            <a:cxnSpLocks/>
          </p:cNvCxnSpPr>
          <p:nvPr/>
        </p:nvCxnSpPr>
        <p:spPr bwMode="auto">
          <a:xfrm rot="5400000" flipH="1">
            <a:off x="3947736" y="5803769"/>
            <a:ext cx="69130"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9EFC519F-9B34-4A1D-BF8F-5403B0F48C2E}"/>
              </a:ext>
            </a:extLst>
          </p:cNvPr>
          <p:cNvCxnSpPr>
            <a:cxnSpLocks/>
          </p:cNvCxnSpPr>
          <p:nvPr/>
        </p:nvCxnSpPr>
        <p:spPr bwMode="auto">
          <a:xfrm rot="5400000" flipH="1">
            <a:off x="4256202" y="5803769"/>
            <a:ext cx="69130"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DB31C2E6-6C8D-4873-8AD1-837765C350D6}"/>
              </a:ext>
            </a:extLst>
          </p:cNvPr>
          <p:cNvCxnSpPr>
            <a:cxnSpLocks/>
          </p:cNvCxnSpPr>
          <p:nvPr/>
        </p:nvCxnSpPr>
        <p:spPr bwMode="auto">
          <a:xfrm>
            <a:off x="1560972" y="4739911"/>
            <a:ext cx="163228" cy="2909"/>
          </a:xfrm>
          <a:prstGeom prst="line">
            <a:avLst/>
          </a:prstGeom>
          <a:noFill/>
          <a:ln w="28575" cap="flat" cmpd="sng" algn="ctr">
            <a:solidFill>
              <a:schemeClr val="tx2"/>
            </a:solidFill>
            <a:prstDash val="solid"/>
            <a:round/>
            <a:headEnd type="none" w="med" len="med"/>
            <a:tailEnd type="none" w="med" len="med"/>
          </a:ln>
          <a:effectLst/>
        </p:spPr>
      </p:cxnSp>
      <p:sp>
        <p:nvSpPr>
          <p:cNvPr id="128" name="Oval 127">
            <a:extLst>
              <a:ext uri="{FF2B5EF4-FFF2-40B4-BE49-F238E27FC236}">
                <a16:creationId xmlns:a16="http://schemas.microsoft.com/office/drawing/2014/main" id="{C87BF9B4-15DD-4BAB-93AE-766A936CF6CB}"/>
              </a:ext>
            </a:extLst>
          </p:cNvPr>
          <p:cNvSpPr/>
          <p:nvPr/>
        </p:nvSpPr>
        <p:spPr bwMode="auto">
          <a:xfrm>
            <a:off x="1602524" y="4702758"/>
            <a:ext cx="80124" cy="80124"/>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32" name="Straight Connector 131">
            <a:extLst>
              <a:ext uri="{FF2B5EF4-FFF2-40B4-BE49-F238E27FC236}">
                <a16:creationId xmlns:a16="http://schemas.microsoft.com/office/drawing/2014/main" id="{2165ADFF-12AF-4113-A7D2-4E1536DD89B0}"/>
              </a:ext>
            </a:extLst>
          </p:cNvPr>
          <p:cNvCxnSpPr>
            <a:cxnSpLocks/>
          </p:cNvCxnSpPr>
          <p:nvPr/>
        </p:nvCxnSpPr>
        <p:spPr bwMode="auto">
          <a:xfrm>
            <a:off x="1560972" y="4923264"/>
            <a:ext cx="163228" cy="2909"/>
          </a:xfrm>
          <a:prstGeom prst="line">
            <a:avLst/>
          </a:prstGeom>
          <a:noFill/>
          <a:ln w="28575" cap="flat" cmpd="sng" algn="ctr">
            <a:solidFill>
              <a:schemeClr val="accent1"/>
            </a:solidFill>
            <a:prstDash val="solid"/>
            <a:round/>
            <a:headEnd type="none" w="med" len="med"/>
            <a:tailEnd type="none" w="med" len="med"/>
          </a:ln>
          <a:effectLst/>
        </p:spPr>
      </p:cxnSp>
      <p:sp>
        <p:nvSpPr>
          <p:cNvPr id="133" name="Oval 132">
            <a:extLst>
              <a:ext uri="{FF2B5EF4-FFF2-40B4-BE49-F238E27FC236}">
                <a16:creationId xmlns:a16="http://schemas.microsoft.com/office/drawing/2014/main" id="{37F55707-B4CF-4883-A4A1-6A0EADC7524F}"/>
              </a:ext>
            </a:extLst>
          </p:cNvPr>
          <p:cNvSpPr/>
          <p:nvPr/>
        </p:nvSpPr>
        <p:spPr bwMode="auto">
          <a:xfrm>
            <a:off x="1602524" y="4886111"/>
            <a:ext cx="80124" cy="8012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35" name="Straight Connector 134">
            <a:extLst>
              <a:ext uri="{FF2B5EF4-FFF2-40B4-BE49-F238E27FC236}">
                <a16:creationId xmlns:a16="http://schemas.microsoft.com/office/drawing/2014/main" id="{8E44ED54-142F-4160-9A67-1BE59A410DD9}"/>
              </a:ext>
            </a:extLst>
          </p:cNvPr>
          <p:cNvCxnSpPr>
            <a:cxnSpLocks/>
          </p:cNvCxnSpPr>
          <p:nvPr/>
        </p:nvCxnSpPr>
        <p:spPr bwMode="auto">
          <a:xfrm>
            <a:off x="1560972" y="5106617"/>
            <a:ext cx="163228" cy="2909"/>
          </a:xfrm>
          <a:prstGeom prst="line">
            <a:avLst/>
          </a:prstGeom>
          <a:noFill/>
          <a:ln w="28575" cap="flat" cmpd="sng" algn="ctr">
            <a:solidFill>
              <a:schemeClr val="accent3"/>
            </a:solidFill>
            <a:prstDash val="solid"/>
            <a:round/>
            <a:headEnd type="none" w="med" len="med"/>
            <a:tailEnd type="none" w="med" len="med"/>
          </a:ln>
          <a:effectLst/>
        </p:spPr>
      </p:cxnSp>
      <p:sp>
        <p:nvSpPr>
          <p:cNvPr id="136" name="Oval 135">
            <a:extLst>
              <a:ext uri="{FF2B5EF4-FFF2-40B4-BE49-F238E27FC236}">
                <a16:creationId xmlns:a16="http://schemas.microsoft.com/office/drawing/2014/main" id="{6956A671-48B6-4E77-946F-8A6BB42E5114}"/>
              </a:ext>
            </a:extLst>
          </p:cNvPr>
          <p:cNvSpPr/>
          <p:nvPr/>
        </p:nvSpPr>
        <p:spPr bwMode="auto">
          <a:xfrm>
            <a:off x="1602524" y="5069464"/>
            <a:ext cx="80124" cy="80124"/>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38" name="Straight Connector 137">
            <a:extLst>
              <a:ext uri="{FF2B5EF4-FFF2-40B4-BE49-F238E27FC236}">
                <a16:creationId xmlns:a16="http://schemas.microsoft.com/office/drawing/2014/main" id="{A19E3D01-8412-47DC-BD6F-3D738EDE266F}"/>
              </a:ext>
            </a:extLst>
          </p:cNvPr>
          <p:cNvCxnSpPr>
            <a:cxnSpLocks/>
          </p:cNvCxnSpPr>
          <p:nvPr/>
        </p:nvCxnSpPr>
        <p:spPr bwMode="auto">
          <a:xfrm>
            <a:off x="1560972" y="5289970"/>
            <a:ext cx="163228" cy="2909"/>
          </a:xfrm>
          <a:prstGeom prst="line">
            <a:avLst/>
          </a:prstGeom>
          <a:noFill/>
          <a:ln w="28575" cap="flat" cmpd="sng" algn="ctr">
            <a:solidFill>
              <a:schemeClr val="accent4"/>
            </a:solidFill>
            <a:prstDash val="solid"/>
            <a:round/>
            <a:headEnd type="none" w="med" len="med"/>
            <a:tailEnd type="none" w="med" len="med"/>
          </a:ln>
          <a:effectLst/>
        </p:spPr>
      </p:cxnSp>
      <p:sp>
        <p:nvSpPr>
          <p:cNvPr id="139" name="Oval 138">
            <a:extLst>
              <a:ext uri="{FF2B5EF4-FFF2-40B4-BE49-F238E27FC236}">
                <a16:creationId xmlns:a16="http://schemas.microsoft.com/office/drawing/2014/main" id="{E54CCDEE-D4F3-408E-B058-9D090A954808}"/>
              </a:ext>
            </a:extLst>
          </p:cNvPr>
          <p:cNvSpPr/>
          <p:nvPr/>
        </p:nvSpPr>
        <p:spPr bwMode="auto">
          <a:xfrm>
            <a:off x="1602524" y="5252817"/>
            <a:ext cx="80124" cy="80124"/>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41" name="Straight Connector 140">
            <a:extLst>
              <a:ext uri="{FF2B5EF4-FFF2-40B4-BE49-F238E27FC236}">
                <a16:creationId xmlns:a16="http://schemas.microsoft.com/office/drawing/2014/main" id="{07B17EC6-33A5-4338-9410-348A6A575473}"/>
              </a:ext>
            </a:extLst>
          </p:cNvPr>
          <p:cNvCxnSpPr>
            <a:cxnSpLocks/>
          </p:cNvCxnSpPr>
          <p:nvPr/>
        </p:nvCxnSpPr>
        <p:spPr bwMode="auto">
          <a:xfrm>
            <a:off x="1560972" y="5473323"/>
            <a:ext cx="163228" cy="2909"/>
          </a:xfrm>
          <a:prstGeom prst="line">
            <a:avLst/>
          </a:prstGeom>
          <a:solidFill>
            <a:schemeClr val="accent1">
              <a:lumMod val="75000"/>
            </a:schemeClr>
          </a:solidFill>
          <a:ln w="28575" cap="flat" cmpd="sng" algn="ctr">
            <a:solidFill>
              <a:schemeClr val="accent6"/>
            </a:solidFill>
            <a:prstDash val="solid"/>
            <a:round/>
            <a:headEnd type="none" w="med" len="med"/>
            <a:tailEnd type="none" w="med" len="med"/>
          </a:ln>
          <a:effectLst/>
        </p:spPr>
      </p:cxnSp>
      <p:sp>
        <p:nvSpPr>
          <p:cNvPr id="142" name="Oval 141">
            <a:extLst>
              <a:ext uri="{FF2B5EF4-FFF2-40B4-BE49-F238E27FC236}">
                <a16:creationId xmlns:a16="http://schemas.microsoft.com/office/drawing/2014/main" id="{65975EDD-E689-4F6B-AB96-6708E047A564}"/>
              </a:ext>
            </a:extLst>
          </p:cNvPr>
          <p:cNvSpPr/>
          <p:nvPr/>
        </p:nvSpPr>
        <p:spPr bwMode="auto">
          <a:xfrm>
            <a:off x="1602524" y="5436170"/>
            <a:ext cx="80124" cy="80124"/>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44" name="Straight Connector 143">
            <a:extLst>
              <a:ext uri="{FF2B5EF4-FFF2-40B4-BE49-F238E27FC236}">
                <a16:creationId xmlns:a16="http://schemas.microsoft.com/office/drawing/2014/main" id="{8BE71BBA-04A4-466A-A734-29F8889963F0}"/>
              </a:ext>
            </a:extLst>
          </p:cNvPr>
          <p:cNvCxnSpPr>
            <a:cxnSpLocks/>
          </p:cNvCxnSpPr>
          <p:nvPr/>
        </p:nvCxnSpPr>
        <p:spPr bwMode="auto">
          <a:xfrm>
            <a:off x="1560972" y="5656674"/>
            <a:ext cx="163228" cy="2909"/>
          </a:xfrm>
          <a:prstGeom prst="line">
            <a:avLst/>
          </a:prstGeom>
          <a:solidFill>
            <a:schemeClr val="accent1"/>
          </a:solidFill>
          <a:ln w="28575" cap="flat" cmpd="sng" algn="ctr">
            <a:solidFill>
              <a:schemeClr val="accent5"/>
            </a:solidFill>
            <a:prstDash val="solid"/>
            <a:round/>
            <a:headEnd type="none" w="med" len="med"/>
            <a:tailEnd type="none" w="med" len="med"/>
          </a:ln>
          <a:effectLst/>
        </p:spPr>
      </p:cxnSp>
      <p:sp>
        <p:nvSpPr>
          <p:cNvPr id="145" name="Oval 144">
            <a:extLst>
              <a:ext uri="{FF2B5EF4-FFF2-40B4-BE49-F238E27FC236}">
                <a16:creationId xmlns:a16="http://schemas.microsoft.com/office/drawing/2014/main" id="{3010ECAB-4E86-4C20-A265-1C4C36FA59C9}"/>
              </a:ext>
            </a:extLst>
          </p:cNvPr>
          <p:cNvSpPr/>
          <p:nvPr/>
        </p:nvSpPr>
        <p:spPr bwMode="auto">
          <a:xfrm>
            <a:off x="1602524" y="5619521"/>
            <a:ext cx="80124" cy="80124"/>
          </a:xfrm>
          <a:prstGeom prst="ellips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TextBox 145">
            <a:extLst>
              <a:ext uri="{FF2B5EF4-FFF2-40B4-BE49-F238E27FC236}">
                <a16:creationId xmlns:a16="http://schemas.microsoft.com/office/drawing/2014/main" id="{56CA64C0-B78B-45FE-89D3-F677E205557E}"/>
              </a:ext>
            </a:extLst>
          </p:cNvPr>
          <p:cNvSpPr txBox="1"/>
          <p:nvPr/>
        </p:nvSpPr>
        <p:spPr bwMode="auto">
          <a:xfrm>
            <a:off x="1667361" y="4601218"/>
            <a:ext cx="148114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PBO (n = 10)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LEN 20 mg (n = 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LEN 50 mg (n = 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LEN 150 mg (n = 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LEN 450 mg (n = 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LEN 750 mg (n = 5)</a:t>
            </a:r>
          </a:p>
        </p:txBody>
      </p:sp>
      <p:grpSp>
        <p:nvGrpSpPr>
          <p:cNvPr id="152" name="Group 151">
            <a:extLst>
              <a:ext uri="{FF2B5EF4-FFF2-40B4-BE49-F238E27FC236}">
                <a16:creationId xmlns:a16="http://schemas.microsoft.com/office/drawing/2014/main" id="{7BC9BBAF-33B0-4C98-A06D-120081542EFD}"/>
              </a:ext>
            </a:extLst>
          </p:cNvPr>
          <p:cNvGrpSpPr/>
          <p:nvPr/>
        </p:nvGrpSpPr>
        <p:grpSpPr>
          <a:xfrm>
            <a:off x="1792762" y="3879401"/>
            <a:ext cx="75415" cy="87699"/>
            <a:chOff x="3111607" y="5047837"/>
            <a:chExt cx="75415" cy="388333"/>
          </a:xfrm>
        </p:grpSpPr>
        <p:cxnSp>
          <p:nvCxnSpPr>
            <p:cNvPr id="148" name="Straight Connector 147">
              <a:extLst>
                <a:ext uri="{FF2B5EF4-FFF2-40B4-BE49-F238E27FC236}">
                  <a16:creationId xmlns:a16="http://schemas.microsoft.com/office/drawing/2014/main" id="{C0664B75-27F5-448B-B721-20BD9D517C2B}"/>
                </a:ext>
              </a:extLst>
            </p:cNvPr>
            <p:cNvCxnSpPr>
              <a:cxnSpLocks/>
            </p:cNvCxnSpPr>
            <p:nvPr/>
          </p:nvCxnSpPr>
          <p:spPr bwMode="auto">
            <a:xfrm>
              <a:off x="3149314" y="5047837"/>
              <a:ext cx="0" cy="388333"/>
            </a:xfrm>
            <a:prstGeom prst="line">
              <a:avLst/>
            </a:prstGeom>
            <a:noFill/>
            <a:ln w="28575" cap="flat" cmpd="sng" algn="ctr">
              <a:solidFill>
                <a:schemeClr val="accent6"/>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8462E7FC-84C0-46A2-BF60-602B5CED0DE9}"/>
                </a:ext>
              </a:extLst>
            </p:cNvPr>
            <p:cNvCxnSpPr>
              <a:cxnSpLocks/>
            </p:cNvCxnSpPr>
            <p:nvPr/>
          </p:nvCxnSpPr>
          <p:spPr bwMode="auto">
            <a:xfrm>
              <a:off x="3111607" y="5047837"/>
              <a:ext cx="75415" cy="0"/>
            </a:xfrm>
            <a:prstGeom prst="line">
              <a:avLst/>
            </a:prstGeom>
            <a:noFill/>
            <a:ln w="28575" cap="flat" cmpd="sng" algn="ctr">
              <a:solidFill>
                <a:schemeClr val="accent6"/>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47CD5AC0-8247-41B1-918A-3AF31E19A3D6}"/>
                </a:ext>
              </a:extLst>
            </p:cNvPr>
            <p:cNvCxnSpPr>
              <a:cxnSpLocks/>
            </p:cNvCxnSpPr>
            <p:nvPr/>
          </p:nvCxnSpPr>
          <p:spPr bwMode="auto">
            <a:xfrm>
              <a:off x="3111607" y="5436170"/>
              <a:ext cx="75415" cy="0"/>
            </a:xfrm>
            <a:prstGeom prst="line">
              <a:avLst/>
            </a:prstGeom>
            <a:noFill/>
            <a:ln w="28575" cap="flat" cmpd="sng" algn="ctr">
              <a:solidFill>
                <a:schemeClr val="accent6"/>
              </a:solidFill>
              <a:prstDash val="solid"/>
              <a:round/>
              <a:headEnd type="none" w="med" len="med"/>
              <a:tailEnd type="none" w="med" len="med"/>
            </a:ln>
            <a:effectLst/>
          </p:spPr>
        </p:cxnSp>
      </p:grpSp>
      <p:grpSp>
        <p:nvGrpSpPr>
          <p:cNvPr id="153" name="Group 152">
            <a:extLst>
              <a:ext uri="{FF2B5EF4-FFF2-40B4-BE49-F238E27FC236}">
                <a16:creationId xmlns:a16="http://schemas.microsoft.com/office/drawing/2014/main" id="{40F32F18-B722-476F-A7D5-0645A44DE78D}"/>
              </a:ext>
            </a:extLst>
          </p:cNvPr>
          <p:cNvGrpSpPr/>
          <p:nvPr/>
        </p:nvGrpSpPr>
        <p:grpSpPr>
          <a:xfrm>
            <a:off x="2413054" y="3865282"/>
            <a:ext cx="75415" cy="103746"/>
            <a:chOff x="3111607" y="5047837"/>
            <a:chExt cx="75415" cy="388333"/>
          </a:xfrm>
        </p:grpSpPr>
        <p:cxnSp>
          <p:nvCxnSpPr>
            <p:cNvPr id="154" name="Straight Connector 153">
              <a:extLst>
                <a:ext uri="{FF2B5EF4-FFF2-40B4-BE49-F238E27FC236}">
                  <a16:creationId xmlns:a16="http://schemas.microsoft.com/office/drawing/2014/main" id="{1C3A9F8A-9942-4633-B82C-AECFB70F7A7C}"/>
                </a:ext>
              </a:extLst>
            </p:cNvPr>
            <p:cNvCxnSpPr>
              <a:cxnSpLocks/>
            </p:cNvCxnSpPr>
            <p:nvPr/>
          </p:nvCxnSpPr>
          <p:spPr bwMode="auto">
            <a:xfrm>
              <a:off x="3149314" y="5047837"/>
              <a:ext cx="0" cy="388333"/>
            </a:xfrm>
            <a:prstGeom prst="line">
              <a:avLst/>
            </a:prstGeom>
            <a:noFill/>
            <a:ln w="28575" cap="flat" cmpd="sng" algn="ctr">
              <a:solidFill>
                <a:schemeClr val="tx2"/>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371BB629-ADA5-4464-8512-FF5E016E4B60}"/>
                </a:ext>
              </a:extLst>
            </p:cNvPr>
            <p:cNvCxnSpPr>
              <a:cxnSpLocks/>
            </p:cNvCxnSpPr>
            <p:nvPr/>
          </p:nvCxnSpPr>
          <p:spPr bwMode="auto">
            <a:xfrm>
              <a:off x="3111607" y="5047837"/>
              <a:ext cx="75415" cy="0"/>
            </a:xfrm>
            <a:prstGeom prst="line">
              <a:avLst/>
            </a:prstGeom>
            <a:noFill/>
            <a:ln w="28575" cap="flat" cmpd="sng" algn="ctr">
              <a:solidFill>
                <a:schemeClr val="tx2"/>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0823CF0C-5D6B-4E8E-AB29-6E14FBB8C6DC}"/>
                </a:ext>
              </a:extLst>
            </p:cNvPr>
            <p:cNvCxnSpPr>
              <a:cxnSpLocks/>
            </p:cNvCxnSpPr>
            <p:nvPr/>
          </p:nvCxnSpPr>
          <p:spPr bwMode="auto">
            <a:xfrm>
              <a:off x="3111607" y="5436170"/>
              <a:ext cx="75415" cy="0"/>
            </a:xfrm>
            <a:prstGeom prst="line">
              <a:avLst/>
            </a:prstGeom>
            <a:noFill/>
            <a:ln w="28575" cap="flat" cmpd="sng" algn="ctr">
              <a:solidFill>
                <a:schemeClr val="tx2"/>
              </a:solidFill>
              <a:prstDash val="solid"/>
              <a:round/>
              <a:headEnd type="none" w="med" len="med"/>
              <a:tailEnd type="none" w="med" len="med"/>
            </a:ln>
            <a:effectLst/>
          </p:spPr>
        </p:cxnSp>
      </p:grpSp>
      <p:grpSp>
        <p:nvGrpSpPr>
          <p:cNvPr id="157" name="Group 156">
            <a:extLst>
              <a:ext uri="{FF2B5EF4-FFF2-40B4-BE49-F238E27FC236}">
                <a16:creationId xmlns:a16="http://schemas.microsoft.com/office/drawing/2014/main" id="{7B98788E-61B5-46AC-B66E-29F4B7EF95A7}"/>
              </a:ext>
            </a:extLst>
          </p:cNvPr>
          <p:cNvGrpSpPr/>
          <p:nvPr/>
        </p:nvGrpSpPr>
        <p:grpSpPr>
          <a:xfrm>
            <a:off x="3336650" y="3939458"/>
            <a:ext cx="75415" cy="60030"/>
            <a:chOff x="3111607" y="5047837"/>
            <a:chExt cx="75415" cy="388333"/>
          </a:xfrm>
        </p:grpSpPr>
        <p:cxnSp>
          <p:nvCxnSpPr>
            <p:cNvPr id="158" name="Straight Connector 157">
              <a:extLst>
                <a:ext uri="{FF2B5EF4-FFF2-40B4-BE49-F238E27FC236}">
                  <a16:creationId xmlns:a16="http://schemas.microsoft.com/office/drawing/2014/main" id="{73674574-0D00-4922-AAD4-5723A25488FB}"/>
                </a:ext>
              </a:extLst>
            </p:cNvPr>
            <p:cNvCxnSpPr>
              <a:cxnSpLocks/>
            </p:cNvCxnSpPr>
            <p:nvPr/>
          </p:nvCxnSpPr>
          <p:spPr bwMode="auto">
            <a:xfrm>
              <a:off x="3149314" y="5047837"/>
              <a:ext cx="0" cy="388333"/>
            </a:xfrm>
            <a:prstGeom prst="line">
              <a:avLst/>
            </a:prstGeom>
            <a:noFill/>
            <a:ln w="28575" cap="flat" cmpd="sng" algn="ctr">
              <a:solidFill>
                <a:schemeClr val="tx2"/>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C27B8EB2-8111-4068-98CC-9B3EB10B0858}"/>
                </a:ext>
              </a:extLst>
            </p:cNvPr>
            <p:cNvCxnSpPr>
              <a:cxnSpLocks/>
            </p:cNvCxnSpPr>
            <p:nvPr/>
          </p:nvCxnSpPr>
          <p:spPr bwMode="auto">
            <a:xfrm>
              <a:off x="3111607" y="5047837"/>
              <a:ext cx="75415" cy="0"/>
            </a:xfrm>
            <a:prstGeom prst="line">
              <a:avLst/>
            </a:prstGeom>
            <a:noFill/>
            <a:ln w="28575" cap="flat" cmpd="sng" algn="ctr">
              <a:solidFill>
                <a:schemeClr val="tx2"/>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C0D11F28-E4CC-4B45-BF7B-76CF84DEFFFF}"/>
                </a:ext>
              </a:extLst>
            </p:cNvPr>
            <p:cNvCxnSpPr>
              <a:cxnSpLocks/>
            </p:cNvCxnSpPr>
            <p:nvPr/>
          </p:nvCxnSpPr>
          <p:spPr bwMode="auto">
            <a:xfrm>
              <a:off x="3111607" y="5436170"/>
              <a:ext cx="75415" cy="0"/>
            </a:xfrm>
            <a:prstGeom prst="line">
              <a:avLst/>
            </a:prstGeom>
            <a:noFill/>
            <a:ln w="28575" cap="flat" cmpd="sng" algn="ctr">
              <a:solidFill>
                <a:schemeClr val="tx2"/>
              </a:solidFill>
              <a:prstDash val="solid"/>
              <a:round/>
              <a:headEnd type="none" w="med" len="med"/>
              <a:tailEnd type="none" w="med" len="med"/>
            </a:ln>
            <a:effectLst/>
          </p:spPr>
        </p:cxnSp>
      </p:grpSp>
      <p:grpSp>
        <p:nvGrpSpPr>
          <p:cNvPr id="161" name="Group 160">
            <a:extLst>
              <a:ext uri="{FF2B5EF4-FFF2-40B4-BE49-F238E27FC236}">
                <a16:creationId xmlns:a16="http://schemas.microsoft.com/office/drawing/2014/main" id="{779E94EF-A3F2-4E6E-B94B-DBAE19E8EFBA}"/>
              </a:ext>
            </a:extLst>
          </p:cNvPr>
          <p:cNvGrpSpPr/>
          <p:nvPr/>
        </p:nvGrpSpPr>
        <p:grpSpPr>
          <a:xfrm>
            <a:off x="3650062" y="3935726"/>
            <a:ext cx="75415" cy="76981"/>
            <a:chOff x="3111607" y="5047837"/>
            <a:chExt cx="75415" cy="388333"/>
          </a:xfrm>
        </p:grpSpPr>
        <p:cxnSp>
          <p:nvCxnSpPr>
            <p:cNvPr id="162" name="Straight Connector 161">
              <a:extLst>
                <a:ext uri="{FF2B5EF4-FFF2-40B4-BE49-F238E27FC236}">
                  <a16:creationId xmlns:a16="http://schemas.microsoft.com/office/drawing/2014/main" id="{C2EDBD25-58BE-4FC4-85B4-E662CEC62C48}"/>
                </a:ext>
              </a:extLst>
            </p:cNvPr>
            <p:cNvCxnSpPr>
              <a:cxnSpLocks/>
            </p:cNvCxnSpPr>
            <p:nvPr/>
          </p:nvCxnSpPr>
          <p:spPr bwMode="auto">
            <a:xfrm>
              <a:off x="3149314" y="5047837"/>
              <a:ext cx="0" cy="388333"/>
            </a:xfrm>
            <a:prstGeom prst="line">
              <a:avLst/>
            </a:prstGeom>
            <a:noFill/>
            <a:ln w="28575" cap="flat" cmpd="sng" algn="ctr">
              <a:solidFill>
                <a:schemeClr val="tx2"/>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10F482AD-6353-4D21-9A6F-D7E81D586FE1}"/>
                </a:ext>
              </a:extLst>
            </p:cNvPr>
            <p:cNvCxnSpPr>
              <a:cxnSpLocks/>
            </p:cNvCxnSpPr>
            <p:nvPr/>
          </p:nvCxnSpPr>
          <p:spPr bwMode="auto">
            <a:xfrm>
              <a:off x="3111607" y="5047837"/>
              <a:ext cx="75415" cy="0"/>
            </a:xfrm>
            <a:prstGeom prst="line">
              <a:avLst/>
            </a:prstGeom>
            <a:noFill/>
            <a:ln w="28575" cap="flat" cmpd="sng" algn="ctr">
              <a:solidFill>
                <a:schemeClr val="tx2"/>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9CDEE520-6660-43E0-9445-D7BD3D013AAE}"/>
                </a:ext>
              </a:extLst>
            </p:cNvPr>
            <p:cNvCxnSpPr>
              <a:cxnSpLocks/>
            </p:cNvCxnSpPr>
            <p:nvPr/>
          </p:nvCxnSpPr>
          <p:spPr bwMode="auto">
            <a:xfrm>
              <a:off x="3111607" y="5436170"/>
              <a:ext cx="75415" cy="0"/>
            </a:xfrm>
            <a:prstGeom prst="line">
              <a:avLst/>
            </a:prstGeom>
            <a:noFill/>
            <a:ln w="28575" cap="flat" cmpd="sng" algn="ctr">
              <a:solidFill>
                <a:schemeClr val="tx2"/>
              </a:solidFill>
              <a:prstDash val="solid"/>
              <a:round/>
              <a:headEnd type="none" w="med" len="med"/>
              <a:tailEnd type="none" w="med" len="med"/>
            </a:ln>
            <a:effectLst/>
          </p:spPr>
        </p:cxnSp>
      </p:grpSp>
      <p:grpSp>
        <p:nvGrpSpPr>
          <p:cNvPr id="165" name="Group 164">
            <a:extLst>
              <a:ext uri="{FF2B5EF4-FFF2-40B4-BE49-F238E27FC236}">
                <a16:creationId xmlns:a16="http://schemas.microsoft.com/office/drawing/2014/main" id="{BADF9B9F-96A1-47A6-9C85-3BF5C9182552}"/>
              </a:ext>
            </a:extLst>
          </p:cNvPr>
          <p:cNvGrpSpPr/>
          <p:nvPr/>
        </p:nvGrpSpPr>
        <p:grpSpPr>
          <a:xfrm>
            <a:off x="3952387" y="3894249"/>
            <a:ext cx="75415" cy="76984"/>
            <a:chOff x="3111607" y="5047837"/>
            <a:chExt cx="75415" cy="388333"/>
          </a:xfrm>
        </p:grpSpPr>
        <p:cxnSp>
          <p:nvCxnSpPr>
            <p:cNvPr id="166" name="Straight Connector 165">
              <a:extLst>
                <a:ext uri="{FF2B5EF4-FFF2-40B4-BE49-F238E27FC236}">
                  <a16:creationId xmlns:a16="http://schemas.microsoft.com/office/drawing/2014/main" id="{07FB2982-B39B-4432-B713-3F6593F0F4F2}"/>
                </a:ext>
              </a:extLst>
            </p:cNvPr>
            <p:cNvCxnSpPr>
              <a:cxnSpLocks/>
            </p:cNvCxnSpPr>
            <p:nvPr/>
          </p:nvCxnSpPr>
          <p:spPr bwMode="auto">
            <a:xfrm>
              <a:off x="3149314" y="5047837"/>
              <a:ext cx="0" cy="388333"/>
            </a:xfrm>
            <a:prstGeom prst="line">
              <a:avLst/>
            </a:prstGeom>
            <a:noFill/>
            <a:ln w="28575" cap="flat" cmpd="sng" algn="ctr">
              <a:solidFill>
                <a:schemeClr val="tx2"/>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FB8BBB38-5EE0-4E30-A0D0-F3B6825FCC80}"/>
                </a:ext>
              </a:extLst>
            </p:cNvPr>
            <p:cNvCxnSpPr>
              <a:cxnSpLocks/>
            </p:cNvCxnSpPr>
            <p:nvPr/>
          </p:nvCxnSpPr>
          <p:spPr bwMode="auto">
            <a:xfrm>
              <a:off x="3111607" y="5047837"/>
              <a:ext cx="75415" cy="0"/>
            </a:xfrm>
            <a:prstGeom prst="line">
              <a:avLst/>
            </a:prstGeom>
            <a:noFill/>
            <a:ln w="28575" cap="flat" cmpd="sng" algn="ctr">
              <a:solidFill>
                <a:schemeClr val="tx2"/>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5B88550F-07BE-4D8C-937F-30C4A04F9CD6}"/>
                </a:ext>
              </a:extLst>
            </p:cNvPr>
            <p:cNvCxnSpPr>
              <a:cxnSpLocks/>
            </p:cNvCxnSpPr>
            <p:nvPr/>
          </p:nvCxnSpPr>
          <p:spPr bwMode="auto">
            <a:xfrm>
              <a:off x="3111607" y="5436170"/>
              <a:ext cx="75415" cy="0"/>
            </a:xfrm>
            <a:prstGeom prst="line">
              <a:avLst/>
            </a:prstGeom>
            <a:noFill/>
            <a:ln w="28575" cap="flat" cmpd="sng" algn="ctr">
              <a:solidFill>
                <a:schemeClr val="tx2"/>
              </a:solidFill>
              <a:prstDash val="solid"/>
              <a:round/>
              <a:headEnd type="none" w="med" len="med"/>
              <a:tailEnd type="none" w="med" len="med"/>
            </a:ln>
            <a:effectLst/>
          </p:spPr>
        </p:cxnSp>
      </p:grpSp>
      <p:grpSp>
        <p:nvGrpSpPr>
          <p:cNvPr id="169" name="Group 168">
            <a:extLst>
              <a:ext uri="{FF2B5EF4-FFF2-40B4-BE49-F238E27FC236}">
                <a16:creationId xmlns:a16="http://schemas.microsoft.com/office/drawing/2014/main" id="{68ACBE0A-190E-4CFB-9623-FFE7D5DD62F1}"/>
              </a:ext>
            </a:extLst>
          </p:cNvPr>
          <p:cNvGrpSpPr/>
          <p:nvPr/>
        </p:nvGrpSpPr>
        <p:grpSpPr>
          <a:xfrm>
            <a:off x="4265799" y="3883743"/>
            <a:ext cx="75415" cy="135295"/>
            <a:chOff x="3111607" y="5047837"/>
            <a:chExt cx="75415" cy="388333"/>
          </a:xfrm>
        </p:grpSpPr>
        <p:cxnSp>
          <p:nvCxnSpPr>
            <p:cNvPr id="170" name="Straight Connector 169">
              <a:extLst>
                <a:ext uri="{FF2B5EF4-FFF2-40B4-BE49-F238E27FC236}">
                  <a16:creationId xmlns:a16="http://schemas.microsoft.com/office/drawing/2014/main" id="{47A2C5AE-DA77-400A-A5F4-F9503264E8D5}"/>
                </a:ext>
              </a:extLst>
            </p:cNvPr>
            <p:cNvCxnSpPr>
              <a:cxnSpLocks/>
            </p:cNvCxnSpPr>
            <p:nvPr/>
          </p:nvCxnSpPr>
          <p:spPr bwMode="auto">
            <a:xfrm>
              <a:off x="3149314" y="5047837"/>
              <a:ext cx="0" cy="388333"/>
            </a:xfrm>
            <a:prstGeom prst="line">
              <a:avLst/>
            </a:prstGeom>
            <a:noFill/>
            <a:ln w="28575" cap="flat" cmpd="sng" algn="ctr">
              <a:solidFill>
                <a:schemeClr val="tx2"/>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39BA0880-FF88-4F22-96B2-E6BF88748444}"/>
                </a:ext>
              </a:extLst>
            </p:cNvPr>
            <p:cNvCxnSpPr>
              <a:cxnSpLocks/>
            </p:cNvCxnSpPr>
            <p:nvPr/>
          </p:nvCxnSpPr>
          <p:spPr bwMode="auto">
            <a:xfrm>
              <a:off x="3111607" y="5047837"/>
              <a:ext cx="75415" cy="0"/>
            </a:xfrm>
            <a:prstGeom prst="line">
              <a:avLst/>
            </a:prstGeom>
            <a:noFill/>
            <a:ln w="28575" cap="flat" cmpd="sng" algn="ctr">
              <a:solidFill>
                <a:schemeClr val="tx2"/>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E1483270-5B42-4809-954D-52972B3BE972}"/>
                </a:ext>
              </a:extLst>
            </p:cNvPr>
            <p:cNvCxnSpPr>
              <a:cxnSpLocks/>
            </p:cNvCxnSpPr>
            <p:nvPr/>
          </p:nvCxnSpPr>
          <p:spPr bwMode="auto">
            <a:xfrm>
              <a:off x="3111607" y="5436170"/>
              <a:ext cx="75415" cy="0"/>
            </a:xfrm>
            <a:prstGeom prst="line">
              <a:avLst/>
            </a:prstGeom>
            <a:noFill/>
            <a:ln w="28575" cap="flat" cmpd="sng" algn="ctr">
              <a:solidFill>
                <a:schemeClr val="tx2"/>
              </a:solidFill>
              <a:prstDash val="solid"/>
              <a:round/>
              <a:headEnd type="none" w="med" len="med"/>
              <a:tailEnd type="none" w="med" len="med"/>
            </a:ln>
            <a:effectLst/>
          </p:spPr>
        </p:cxnSp>
      </p:grpSp>
      <p:grpSp>
        <p:nvGrpSpPr>
          <p:cNvPr id="173" name="Group 172">
            <a:extLst>
              <a:ext uri="{FF2B5EF4-FFF2-40B4-BE49-F238E27FC236}">
                <a16:creationId xmlns:a16="http://schemas.microsoft.com/office/drawing/2014/main" id="{9F93B286-09D9-4300-8F24-C68FF5C7AD9E}"/>
              </a:ext>
            </a:extLst>
          </p:cNvPr>
          <p:cNvGrpSpPr/>
          <p:nvPr/>
        </p:nvGrpSpPr>
        <p:grpSpPr>
          <a:xfrm>
            <a:off x="1795264" y="3884333"/>
            <a:ext cx="75415" cy="103432"/>
            <a:chOff x="3111607" y="5047837"/>
            <a:chExt cx="75415" cy="388333"/>
          </a:xfrm>
        </p:grpSpPr>
        <p:cxnSp>
          <p:nvCxnSpPr>
            <p:cNvPr id="174" name="Straight Connector 173">
              <a:extLst>
                <a:ext uri="{FF2B5EF4-FFF2-40B4-BE49-F238E27FC236}">
                  <a16:creationId xmlns:a16="http://schemas.microsoft.com/office/drawing/2014/main" id="{2BD0E51C-6125-417A-802E-EA725E768EBA}"/>
                </a:ext>
              </a:extLst>
            </p:cNvPr>
            <p:cNvCxnSpPr>
              <a:cxnSpLocks/>
            </p:cNvCxnSpPr>
            <p:nvPr/>
          </p:nvCxnSpPr>
          <p:spPr bwMode="auto">
            <a:xfrm>
              <a:off x="3149314" y="5047837"/>
              <a:ext cx="0" cy="388333"/>
            </a:xfrm>
            <a:prstGeom prst="line">
              <a:avLst/>
            </a:prstGeom>
            <a:noFill/>
            <a:ln w="28575" cap="flat" cmpd="sng" algn="ctr">
              <a:solidFill>
                <a:schemeClr val="accent6"/>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D7E0AA1F-34B1-417A-AD3F-7AAC31DF8B24}"/>
                </a:ext>
              </a:extLst>
            </p:cNvPr>
            <p:cNvCxnSpPr>
              <a:cxnSpLocks/>
            </p:cNvCxnSpPr>
            <p:nvPr/>
          </p:nvCxnSpPr>
          <p:spPr bwMode="auto">
            <a:xfrm>
              <a:off x="3111607" y="5047837"/>
              <a:ext cx="75415" cy="0"/>
            </a:xfrm>
            <a:prstGeom prst="line">
              <a:avLst/>
            </a:prstGeom>
            <a:noFill/>
            <a:ln w="28575" cap="flat" cmpd="sng" algn="ctr">
              <a:solidFill>
                <a:schemeClr val="accent6"/>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95CA36C4-C4EA-4F4A-8222-00F0E957B4AF}"/>
                </a:ext>
              </a:extLst>
            </p:cNvPr>
            <p:cNvCxnSpPr>
              <a:cxnSpLocks/>
            </p:cNvCxnSpPr>
            <p:nvPr/>
          </p:nvCxnSpPr>
          <p:spPr bwMode="auto">
            <a:xfrm>
              <a:off x="3111607" y="5436170"/>
              <a:ext cx="75415" cy="0"/>
            </a:xfrm>
            <a:prstGeom prst="line">
              <a:avLst/>
            </a:prstGeom>
            <a:noFill/>
            <a:ln w="28575" cap="flat" cmpd="sng" algn="ctr">
              <a:solidFill>
                <a:schemeClr val="accent6"/>
              </a:solidFill>
              <a:prstDash val="solid"/>
              <a:round/>
              <a:headEnd type="none" w="med" len="med"/>
              <a:tailEnd type="none" w="med" len="med"/>
            </a:ln>
            <a:effectLst/>
          </p:spPr>
        </p:cxnSp>
      </p:grpSp>
      <p:grpSp>
        <p:nvGrpSpPr>
          <p:cNvPr id="177" name="Group 176">
            <a:extLst>
              <a:ext uri="{FF2B5EF4-FFF2-40B4-BE49-F238E27FC236}">
                <a16:creationId xmlns:a16="http://schemas.microsoft.com/office/drawing/2014/main" id="{C23C76A7-8124-47D4-94D1-D2A869D40919}"/>
              </a:ext>
            </a:extLst>
          </p:cNvPr>
          <p:cNvGrpSpPr/>
          <p:nvPr/>
        </p:nvGrpSpPr>
        <p:grpSpPr>
          <a:xfrm>
            <a:off x="2100664" y="4080004"/>
            <a:ext cx="75415" cy="103432"/>
            <a:chOff x="3111607" y="5047837"/>
            <a:chExt cx="75415" cy="388333"/>
          </a:xfrm>
        </p:grpSpPr>
        <p:cxnSp>
          <p:nvCxnSpPr>
            <p:cNvPr id="178" name="Straight Connector 177">
              <a:extLst>
                <a:ext uri="{FF2B5EF4-FFF2-40B4-BE49-F238E27FC236}">
                  <a16:creationId xmlns:a16="http://schemas.microsoft.com/office/drawing/2014/main" id="{180B13C9-2C14-4262-AFB8-25F13B39FE7C}"/>
                </a:ext>
              </a:extLst>
            </p:cNvPr>
            <p:cNvCxnSpPr>
              <a:cxnSpLocks/>
            </p:cNvCxnSpPr>
            <p:nvPr/>
          </p:nvCxnSpPr>
          <p:spPr bwMode="auto">
            <a:xfrm>
              <a:off x="3149314" y="5047837"/>
              <a:ext cx="0" cy="388333"/>
            </a:xfrm>
            <a:prstGeom prst="line">
              <a:avLst/>
            </a:prstGeom>
            <a:noFill/>
            <a:ln w="28575" cap="flat" cmpd="sng" algn="ctr">
              <a:solidFill>
                <a:schemeClr val="accent2">
                  <a:lumMod val="60000"/>
                  <a:lumOff val="40000"/>
                </a:schemeClr>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2353C379-BF17-4B56-886A-51E09895166C}"/>
                </a:ext>
              </a:extLst>
            </p:cNvPr>
            <p:cNvCxnSpPr>
              <a:cxnSpLocks/>
            </p:cNvCxnSpPr>
            <p:nvPr/>
          </p:nvCxnSpPr>
          <p:spPr bwMode="auto">
            <a:xfrm>
              <a:off x="3111607" y="5047837"/>
              <a:ext cx="75415" cy="0"/>
            </a:xfrm>
            <a:prstGeom prst="line">
              <a:avLst/>
            </a:prstGeom>
            <a:noFill/>
            <a:ln w="28575" cap="flat" cmpd="sng" algn="ctr">
              <a:solidFill>
                <a:schemeClr val="accent2">
                  <a:lumMod val="60000"/>
                  <a:lumOff val="40000"/>
                </a:schemeClr>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F5372632-9965-42D5-AD12-1FD219625C5A}"/>
                </a:ext>
              </a:extLst>
            </p:cNvPr>
            <p:cNvCxnSpPr>
              <a:cxnSpLocks/>
            </p:cNvCxnSpPr>
            <p:nvPr/>
          </p:nvCxnSpPr>
          <p:spPr bwMode="auto">
            <a:xfrm>
              <a:off x="3111607" y="5436170"/>
              <a:ext cx="75415" cy="0"/>
            </a:xfrm>
            <a:prstGeom prst="line">
              <a:avLst/>
            </a:prstGeom>
            <a:noFill/>
            <a:ln w="28575" cap="flat" cmpd="sng" algn="ctr">
              <a:solidFill>
                <a:schemeClr val="accent2">
                  <a:lumMod val="60000"/>
                  <a:lumOff val="40000"/>
                </a:schemeClr>
              </a:solidFill>
              <a:prstDash val="solid"/>
              <a:round/>
              <a:headEnd type="none" w="med" len="med"/>
              <a:tailEnd type="none" w="med" len="med"/>
            </a:ln>
            <a:effectLst/>
          </p:spPr>
        </p:cxnSp>
      </p:grpSp>
      <p:grpSp>
        <p:nvGrpSpPr>
          <p:cNvPr id="181" name="Group 180">
            <a:extLst>
              <a:ext uri="{FF2B5EF4-FFF2-40B4-BE49-F238E27FC236}">
                <a16:creationId xmlns:a16="http://schemas.microsoft.com/office/drawing/2014/main" id="{E48C2B5C-F8CE-4E20-B3C4-183DA0122659}"/>
              </a:ext>
            </a:extLst>
          </p:cNvPr>
          <p:cNvGrpSpPr/>
          <p:nvPr/>
        </p:nvGrpSpPr>
        <p:grpSpPr>
          <a:xfrm>
            <a:off x="2413054" y="4072773"/>
            <a:ext cx="75415" cy="377175"/>
            <a:chOff x="3111607" y="5047837"/>
            <a:chExt cx="75415" cy="388333"/>
          </a:xfrm>
        </p:grpSpPr>
        <p:cxnSp>
          <p:nvCxnSpPr>
            <p:cNvPr id="182" name="Straight Connector 181">
              <a:extLst>
                <a:ext uri="{FF2B5EF4-FFF2-40B4-BE49-F238E27FC236}">
                  <a16:creationId xmlns:a16="http://schemas.microsoft.com/office/drawing/2014/main" id="{7946F0A0-B6B5-4487-B121-3926066639DB}"/>
                </a:ext>
              </a:extLst>
            </p:cNvPr>
            <p:cNvCxnSpPr>
              <a:cxnSpLocks/>
            </p:cNvCxnSpPr>
            <p:nvPr/>
          </p:nvCxnSpPr>
          <p:spPr bwMode="auto">
            <a:xfrm>
              <a:off x="3149314" y="5047837"/>
              <a:ext cx="0" cy="388333"/>
            </a:xfrm>
            <a:prstGeom prst="line">
              <a:avLst/>
            </a:prstGeom>
            <a:noFill/>
            <a:ln w="28575" cap="flat" cmpd="sng" algn="ctr">
              <a:solidFill>
                <a:schemeClr val="accent3"/>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04F5E828-8B89-41C1-9F5C-F36A390E1068}"/>
                </a:ext>
              </a:extLst>
            </p:cNvPr>
            <p:cNvCxnSpPr>
              <a:cxnSpLocks/>
            </p:cNvCxnSpPr>
            <p:nvPr/>
          </p:nvCxnSpPr>
          <p:spPr bwMode="auto">
            <a:xfrm>
              <a:off x="3111607" y="5047837"/>
              <a:ext cx="75415" cy="0"/>
            </a:xfrm>
            <a:prstGeom prst="line">
              <a:avLst/>
            </a:prstGeom>
            <a:noFill/>
            <a:ln w="28575" cap="flat" cmpd="sng" algn="ctr">
              <a:solidFill>
                <a:schemeClr val="accent3"/>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BB06AF7F-C100-4DD0-BD55-9B1B727C3E33}"/>
                </a:ext>
              </a:extLst>
            </p:cNvPr>
            <p:cNvCxnSpPr>
              <a:cxnSpLocks/>
            </p:cNvCxnSpPr>
            <p:nvPr/>
          </p:nvCxnSpPr>
          <p:spPr bwMode="auto">
            <a:xfrm>
              <a:off x="3111607" y="5436170"/>
              <a:ext cx="7541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5" name="Group 184">
            <a:extLst>
              <a:ext uri="{FF2B5EF4-FFF2-40B4-BE49-F238E27FC236}">
                <a16:creationId xmlns:a16="http://schemas.microsoft.com/office/drawing/2014/main" id="{C9AAFE23-91AD-48ED-A882-52EA3CCD1C63}"/>
              </a:ext>
            </a:extLst>
          </p:cNvPr>
          <p:cNvGrpSpPr/>
          <p:nvPr/>
        </p:nvGrpSpPr>
        <p:grpSpPr>
          <a:xfrm>
            <a:off x="3338690" y="4616807"/>
            <a:ext cx="75415" cy="123556"/>
            <a:chOff x="3111607" y="5047837"/>
            <a:chExt cx="75415" cy="388333"/>
          </a:xfrm>
        </p:grpSpPr>
        <p:cxnSp>
          <p:nvCxnSpPr>
            <p:cNvPr id="186" name="Straight Connector 185">
              <a:extLst>
                <a:ext uri="{FF2B5EF4-FFF2-40B4-BE49-F238E27FC236}">
                  <a16:creationId xmlns:a16="http://schemas.microsoft.com/office/drawing/2014/main" id="{0AA542E8-DA7A-4058-AF5A-511078641D56}"/>
                </a:ext>
              </a:extLst>
            </p:cNvPr>
            <p:cNvCxnSpPr>
              <a:cxnSpLocks/>
            </p:cNvCxnSpPr>
            <p:nvPr/>
          </p:nvCxnSpPr>
          <p:spPr bwMode="auto">
            <a:xfrm>
              <a:off x="3149314" y="5047837"/>
              <a:ext cx="0" cy="388333"/>
            </a:xfrm>
            <a:prstGeom prst="line">
              <a:avLst/>
            </a:prstGeom>
            <a:noFill/>
            <a:ln w="28575" cap="flat" cmpd="sng" algn="ctr">
              <a:solidFill>
                <a:schemeClr val="accent3"/>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E6AAAF5E-DF36-4C17-ACF0-9C41CD5F901D}"/>
                </a:ext>
              </a:extLst>
            </p:cNvPr>
            <p:cNvCxnSpPr>
              <a:cxnSpLocks/>
            </p:cNvCxnSpPr>
            <p:nvPr/>
          </p:nvCxnSpPr>
          <p:spPr bwMode="auto">
            <a:xfrm>
              <a:off x="3111607" y="5047837"/>
              <a:ext cx="75415" cy="0"/>
            </a:xfrm>
            <a:prstGeom prst="line">
              <a:avLst/>
            </a:prstGeom>
            <a:noFill/>
            <a:ln w="28575" cap="flat" cmpd="sng" algn="ctr">
              <a:solidFill>
                <a:schemeClr val="accent3"/>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70A2C05A-2E3F-44BF-AE6D-BAB092BB39DA}"/>
                </a:ext>
              </a:extLst>
            </p:cNvPr>
            <p:cNvCxnSpPr>
              <a:cxnSpLocks/>
            </p:cNvCxnSpPr>
            <p:nvPr/>
          </p:nvCxnSpPr>
          <p:spPr bwMode="auto">
            <a:xfrm>
              <a:off x="3111607" y="5436170"/>
              <a:ext cx="7541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9" name="Group 188">
            <a:extLst>
              <a:ext uri="{FF2B5EF4-FFF2-40B4-BE49-F238E27FC236}">
                <a16:creationId xmlns:a16="http://schemas.microsoft.com/office/drawing/2014/main" id="{59F12F85-A583-456A-9EB4-D3A4C8B6D103}"/>
              </a:ext>
            </a:extLst>
          </p:cNvPr>
          <p:cNvGrpSpPr/>
          <p:nvPr/>
        </p:nvGrpSpPr>
        <p:grpSpPr>
          <a:xfrm>
            <a:off x="3645032" y="4621680"/>
            <a:ext cx="75415" cy="174267"/>
            <a:chOff x="3111607" y="5047837"/>
            <a:chExt cx="75415" cy="388333"/>
          </a:xfrm>
        </p:grpSpPr>
        <p:cxnSp>
          <p:nvCxnSpPr>
            <p:cNvPr id="190" name="Straight Connector 189">
              <a:extLst>
                <a:ext uri="{FF2B5EF4-FFF2-40B4-BE49-F238E27FC236}">
                  <a16:creationId xmlns:a16="http://schemas.microsoft.com/office/drawing/2014/main" id="{DDD3E0C6-E267-4A3F-AA0A-ADCB7B050C33}"/>
                </a:ext>
              </a:extLst>
            </p:cNvPr>
            <p:cNvCxnSpPr>
              <a:cxnSpLocks/>
            </p:cNvCxnSpPr>
            <p:nvPr/>
          </p:nvCxnSpPr>
          <p:spPr bwMode="auto">
            <a:xfrm>
              <a:off x="3149314" y="5047837"/>
              <a:ext cx="0" cy="388333"/>
            </a:xfrm>
            <a:prstGeom prst="line">
              <a:avLst/>
            </a:prstGeom>
            <a:noFill/>
            <a:ln w="28575" cap="flat" cmpd="sng" algn="ctr">
              <a:solidFill>
                <a:schemeClr val="accent3"/>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4D9E5757-BCEB-4B52-9678-DEA859F2E57D}"/>
                </a:ext>
              </a:extLst>
            </p:cNvPr>
            <p:cNvCxnSpPr>
              <a:cxnSpLocks/>
            </p:cNvCxnSpPr>
            <p:nvPr/>
          </p:nvCxnSpPr>
          <p:spPr bwMode="auto">
            <a:xfrm>
              <a:off x="3111607" y="5047837"/>
              <a:ext cx="75415" cy="0"/>
            </a:xfrm>
            <a:prstGeom prst="line">
              <a:avLst/>
            </a:prstGeom>
            <a:noFill/>
            <a:ln w="28575" cap="flat" cmpd="sng" algn="ctr">
              <a:solidFill>
                <a:schemeClr val="accent3"/>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55821E59-D0B2-4D2D-A9AA-378FD7D9C283}"/>
                </a:ext>
              </a:extLst>
            </p:cNvPr>
            <p:cNvCxnSpPr>
              <a:cxnSpLocks/>
            </p:cNvCxnSpPr>
            <p:nvPr/>
          </p:nvCxnSpPr>
          <p:spPr bwMode="auto">
            <a:xfrm>
              <a:off x="3111607" y="5436170"/>
              <a:ext cx="7541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7" name="Group 196">
            <a:extLst>
              <a:ext uri="{FF2B5EF4-FFF2-40B4-BE49-F238E27FC236}">
                <a16:creationId xmlns:a16="http://schemas.microsoft.com/office/drawing/2014/main" id="{1868EFF4-A9FA-4B01-839E-B08E60EB93A1}"/>
              </a:ext>
            </a:extLst>
          </p:cNvPr>
          <p:cNvGrpSpPr/>
          <p:nvPr/>
        </p:nvGrpSpPr>
        <p:grpSpPr>
          <a:xfrm>
            <a:off x="4265798" y="4728490"/>
            <a:ext cx="75415" cy="207700"/>
            <a:chOff x="3111607" y="5047837"/>
            <a:chExt cx="75415" cy="388333"/>
          </a:xfrm>
        </p:grpSpPr>
        <p:cxnSp>
          <p:nvCxnSpPr>
            <p:cNvPr id="198" name="Straight Connector 197">
              <a:extLst>
                <a:ext uri="{FF2B5EF4-FFF2-40B4-BE49-F238E27FC236}">
                  <a16:creationId xmlns:a16="http://schemas.microsoft.com/office/drawing/2014/main" id="{9411E826-8D71-4443-A83A-823D2B62EE91}"/>
                </a:ext>
              </a:extLst>
            </p:cNvPr>
            <p:cNvCxnSpPr>
              <a:cxnSpLocks/>
            </p:cNvCxnSpPr>
            <p:nvPr/>
          </p:nvCxnSpPr>
          <p:spPr bwMode="auto">
            <a:xfrm>
              <a:off x="3149314" y="5047837"/>
              <a:ext cx="0" cy="388333"/>
            </a:xfrm>
            <a:prstGeom prst="line">
              <a:avLst/>
            </a:prstGeom>
            <a:noFill/>
            <a:ln w="28575" cap="flat" cmpd="sng" algn="ctr">
              <a:solidFill>
                <a:schemeClr val="accent3"/>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EDA13A1B-695B-421A-85EA-FCDBD9366623}"/>
                </a:ext>
              </a:extLst>
            </p:cNvPr>
            <p:cNvCxnSpPr>
              <a:cxnSpLocks/>
            </p:cNvCxnSpPr>
            <p:nvPr/>
          </p:nvCxnSpPr>
          <p:spPr bwMode="auto">
            <a:xfrm>
              <a:off x="3111607" y="5047837"/>
              <a:ext cx="75415" cy="0"/>
            </a:xfrm>
            <a:prstGeom prst="line">
              <a:avLst/>
            </a:prstGeom>
            <a:noFill/>
            <a:ln w="28575" cap="flat" cmpd="sng" algn="ctr">
              <a:solidFill>
                <a:schemeClr val="accent3"/>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6C50864B-57A9-4643-9E20-207D6B88E450}"/>
                </a:ext>
              </a:extLst>
            </p:cNvPr>
            <p:cNvCxnSpPr>
              <a:cxnSpLocks/>
            </p:cNvCxnSpPr>
            <p:nvPr/>
          </p:nvCxnSpPr>
          <p:spPr bwMode="auto">
            <a:xfrm>
              <a:off x="3111607" y="5436170"/>
              <a:ext cx="7541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9" name="Group 208">
            <a:extLst>
              <a:ext uri="{FF2B5EF4-FFF2-40B4-BE49-F238E27FC236}">
                <a16:creationId xmlns:a16="http://schemas.microsoft.com/office/drawing/2014/main" id="{0A1E0034-3BD5-42B6-A2A6-3B044710517F}"/>
              </a:ext>
            </a:extLst>
          </p:cNvPr>
          <p:cNvGrpSpPr/>
          <p:nvPr/>
        </p:nvGrpSpPr>
        <p:grpSpPr>
          <a:xfrm>
            <a:off x="1792762" y="3883743"/>
            <a:ext cx="75415" cy="219177"/>
            <a:chOff x="3111607" y="5047837"/>
            <a:chExt cx="75415" cy="388333"/>
          </a:xfrm>
        </p:grpSpPr>
        <p:cxnSp>
          <p:nvCxnSpPr>
            <p:cNvPr id="210" name="Straight Connector 209">
              <a:extLst>
                <a:ext uri="{FF2B5EF4-FFF2-40B4-BE49-F238E27FC236}">
                  <a16:creationId xmlns:a16="http://schemas.microsoft.com/office/drawing/2014/main" id="{DD6CAB93-1474-43E7-95B2-B2336771F66C}"/>
                </a:ext>
              </a:extLst>
            </p:cNvPr>
            <p:cNvCxnSpPr>
              <a:cxnSpLocks/>
            </p:cNvCxnSpPr>
            <p:nvPr/>
          </p:nvCxnSpPr>
          <p:spPr bwMode="auto">
            <a:xfrm>
              <a:off x="3149314" y="5047837"/>
              <a:ext cx="0" cy="388333"/>
            </a:xfrm>
            <a:prstGeom prst="line">
              <a:avLst/>
            </a:prstGeom>
            <a:noFill/>
            <a:ln w="28575" cap="flat" cmpd="sng" algn="ctr">
              <a:solidFill>
                <a:schemeClr val="accent6"/>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02B2928D-DC62-401B-B6B3-6E0E174165DE}"/>
                </a:ext>
              </a:extLst>
            </p:cNvPr>
            <p:cNvCxnSpPr>
              <a:cxnSpLocks/>
            </p:cNvCxnSpPr>
            <p:nvPr/>
          </p:nvCxnSpPr>
          <p:spPr bwMode="auto">
            <a:xfrm>
              <a:off x="3111607" y="5047837"/>
              <a:ext cx="75415" cy="0"/>
            </a:xfrm>
            <a:prstGeom prst="line">
              <a:avLst/>
            </a:prstGeom>
            <a:noFill/>
            <a:ln w="28575" cap="flat" cmpd="sng" algn="ctr">
              <a:solidFill>
                <a:schemeClr val="accent6"/>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B7061546-3EF0-4F5E-B19C-525A7EA175A0}"/>
                </a:ext>
              </a:extLst>
            </p:cNvPr>
            <p:cNvCxnSpPr>
              <a:cxnSpLocks/>
            </p:cNvCxnSpPr>
            <p:nvPr/>
          </p:nvCxnSpPr>
          <p:spPr bwMode="auto">
            <a:xfrm>
              <a:off x="3111607" y="5436170"/>
              <a:ext cx="75415" cy="0"/>
            </a:xfrm>
            <a:prstGeom prst="line">
              <a:avLst/>
            </a:prstGeom>
            <a:noFill/>
            <a:ln w="28575" cap="flat" cmpd="sng" algn="ctr">
              <a:solidFill>
                <a:schemeClr val="accent6"/>
              </a:solidFill>
              <a:prstDash val="solid"/>
              <a:round/>
              <a:headEnd type="none" w="med" len="med"/>
              <a:tailEnd type="none" w="med" len="med"/>
            </a:ln>
            <a:effectLst/>
          </p:spPr>
        </p:cxnSp>
      </p:grpSp>
      <p:grpSp>
        <p:nvGrpSpPr>
          <p:cNvPr id="213" name="Group 212">
            <a:extLst>
              <a:ext uri="{FF2B5EF4-FFF2-40B4-BE49-F238E27FC236}">
                <a16:creationId xmlns:a16="http://schemas.microsoft.com/office/drawing/2014/main" id="{25DE5F41-B5E3-42A3-8EDF-1F863480D5FB}"/>
              </a:ext>
            </a:extLst>
          </p:cNvPr>
          <p:cNvGrpSpPr/>
          <p:nvPr/>
        </p:nvGrpSpPr>
        <p:grpSpPr>
          <a:xfrm>
            <a:off x="2101548" y="4131720"/>
            <a:ext cx="75415" cy="219177"/>
            <a:chOff x="3111607" y="5047837"/>
            <a:chExt cx="75415" cy="388333"/>
          </a:xfrm>
        </p:grpSpPr>
        <p:cxnSp>
          <p:nvCxnSpPr>
            <p:cNvPr id="214" name="Straight Connector 213">
              <a:extLst>
                <a:ext uri="{FF2B5EF4-FFF2-40B4-BE49-F238E27FC236}">
                  <a16:creationId xmlns:a16="http://schemas.microsoft.com/office/drawing/2014/main" id="{CF9EB204-98C0-484D-87DC-805E5C467AF9}"/>
                </a:ext>
              </a:extLst>
            </p:cNvPr>
            <p:cNvCxnSpPr>
              <a:cxnSpLocks/>
            </p:cNvCxnSpPr>
            <p:nvPr/>
          </p:nvCxnSpPr>
          <p:spPr bwMode="auto">
            <a:xfrm>
              <a:off x="3149314" y="5047837"/>
              <a:ext cx="0" cy="388333"/>
            </a:xfrm>
            <a:prstGeom prst="line">
              <a:avLst/>
            </a:prstGeom>
            <a:noFill/>
            <a:ln w="28575" cap="flat" cmpd="sng" algn="ctr">
              <a:solidFill>
                <a:schemeClr val="accent6"/>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69C4B565-D963-4DA2-BC00-CCD9A2AAA8D6}"/>
                </a:ext>
              </a:extLst>
            </p:cNvPr>
            <p:cNvCxnSpPr>
              <a:cxnSpLocks/>
            </p:cNvCxnSpPr>
            <p:nvPr/>
          </p:nvCxnSpPr>
          <p:spPr bwMode="auto">
            <a:xfrm>
              <a:off x="3111607" y="5047837"/>
              <a:ext cx="75415" cy="0"/>
            </a:xfrm>
            <a:prstGeom prst="line">
              <a:avLst/>
            </a:prstGeom>
            <a:noFill/>
            <a:ln w="28575" cap="flat" cmpd="sng" algn="ctr">
              <a:solidFill>
                <a:schemeClr val="accent6"/>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105905CE-C230-4EBC-B2A2-5499B37EB27B}"/>
                </a:ext>
              </a:extLst>
            </p:cNvPr>
            <p:cNvCxnSpPr>
              <a:cxnSpLocks/>
            </p:cNvCxnSpPr>
            <p:nvPr/>
          </p:nvCxnSpPr>
          <p:spPr bwMode="auto">
            <a:xfrm>
              <a:off x="3111607" y="5436170"/>
              <a:ext cx="75415" cy="0"/>
            </a:xfrm>
            <a:prstGeom prst="line">
              <a:avLst/>
            </a:prstGeom>
            <a:noFill/>
            <a:ln w="28575" cap="flat" cmpd="sng" algn="ctr">
              <a:solidFill>
                <a:schemeClr val="accent6"/>
              </a:solidFill>
              <a:prstDash val="solid"/>
              <a:round/>
              <a:headEnd type="none" w="med" len="med"/>
              <a:tailEnd type="none" w="med" len="med"/>
            </a:ln>
            <a:effectLst/>
          </p:spPr>
        </p:cxnSp>
      </p:grpSp>
      <p:grpSp>
        <p:nvGrpSpPr>
          <p:cNvPr id="217" name="Group 216">
            <a:extLst>
              <a:ext uri="{FF2B5EF4-FFF2-40B4-BE49-F238E27FC236}">
                <a16:creationId xmlns:a16="http://schemas.microsoft.com/office/drawing/2014/main" id="{B80D1751-7FF2-498D-8F4C-9567CC377085}"/>
              </a:ext>
            </a:extLst>
          </p:cNvPr>
          <p:cNvGrpSpPr/>
          <p:nvPr/>
        </p:nvGrpSpPr>
        <p:grpSpPr>
          <a:xfrm>
            <a:off x="2408498" y="4019038"/>
            <a:ext cx="75415" cy="256002"/>
            <a:chOff x="3111607" y="5047837"/>
            <a:chExt cx="75415" cy="388333"/>
          </a:xfrm>
        </p:grpSpPr>
        <p:cxnSp>
          <p:nvCxnSpPr>
            <p:cNvPr id="218" name="Straight Connector 217">
              <a:extLst>
                <a:ext uri="{FF2B5EF4-FFF2-40B4-BE49-F238E27FC236}">
                  <a16:creationId xmlns:a16="http://schemas.microsoft.com/office/drawing/2014/main" id="{19A5ADBF-EF2C-446D-A6B8-64F681243BE2}"/>
                </a:ext>
              </a:extLst>
            </p:cNvPr>
            <p:cNvCxnSpPr>
              <a:cxnSpLocks/>
            </p:cNvCxnSpPr>
            <p:nvPr/>
          </p:nvCxnSpPr>
          <p:spPr bwMode="auto">
            <a:xfrm>
              <a:off x="3149314" y="5047837"/>
              <a:ext cx="0" cy="388333"/>
            </a:xfrm>
            <a:prstGeom prst="line">
              <a:avLst/>
            </a:prstGeom>
            <a:noFill/>
            <a:ln w="28575"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6C9296A9-D866-468E-A73B-C03FE9CBF78A}"/>
                </a:ext>
              </a:extLst>
            </p:cNvPr>
            <p:cNvCxnSpPr>
              <a:cxnSpLocks/>
            </p:cNvCxnSpPr>
            <p:nvPr/>
          </p:nvCxnSpPr>
          <p:spPr bwMode="auto">
            <a:xfrm>
              <a:off x="3111607" y="5047837"/>
              <a:ext cx="75415" cy="0"/>
            </a:xfrm>
            <a:prstGeom prst="line">
              <a:avLst/>
            </a:prstGeom>
            <a:noFill/>
            <a:ln w="28575"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8752FD04-2BDB-4A4E-A118-938DE1956BE0}"/>
                </a:ext>
              </a:extLst>
            </p:cNvPr>
            <p:cNvCxnSpPr>
              <a:cxnSpLocks/>
            </p:cNvCxnSpPr>
            <p:nvPr/>
          </p:nvCxnSpPr>
          <p:spPr bwMode="auto">
            <a:xfrm>
              <a:off x="3111607" y="5436170"/>
              <a:ext cx="7541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1" name="Group 220">
            <a:extLst>
              <a:ext uri="{FF2B5EF4-FFF2-40B4-BE49-F238E27FC236}">
                <a16:creationId xmlns:a16="http://schemas.microsoft.com/office/drawing/2014/main" id="{7AF6A21B-913A-4B4C-94DF-4194C3D87BDB}"/>
              </a:ext>
            </a:extLst>
          </p:cNvPr>
          <p:cNvGrpSpPr/>
          <p:nvPr/>
        </p:nvGrpSpPr>
        <p:grpSpPr>
          <a:xfrm>
            <a:off x="2408498" y="4057635"/>
            <a:ext cx="75415" cy="551741"/>
            <a:chOff x="3111607" y="5047837"/>
            <a:chExt cx="75415" cy="388333"/>
          </a:xfrm>
        </p:grpSpPr>
        <p:cxnSp>
          <p:nvCxnSpPr>
            <p:cNvPr id="222" name="Straight Connector 221">
              <a:extLst>
                <a:ext uri="{FF2B5EF4-FFF2-40B4-BE49-F238E27FC236}">
                  <a16:creationId xmlns:a16="http://schemas.microsoft.com/office/drawing/2014/main" id="{B626A5F1-AD4E-4109-AE62-EA6E6BBEA980}"/>
                </a:ext>
              </a:extLst>
            </p:cNvPr>
            <p:cNvCxnSpPr>
              <a:cxnSpLocks/>
            </p:cNvCxnSpPr>
            <p:nvPr/>
          </p:nvCxnSpPr>
          <p:spPr bwMode="auto">
            <a:xfrm>
              <a:off x="3149314" y="5047837"/>
              <a:ext cx="0" cy="388333"/>
            </a:xfrm>
            <a:prstGeom prst="line">
              <a:avLst/>
            </a:prstGeom>
            <a:noFill/>
            <a:ln w="28575" cap="flat" cmpd="sng" algn="ctr">
              <a:solidFill>
                <a:schemeClr val="accent5"/>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C378BE46-2D52-4877-94A8-6C8D7E8EB324}"/>
                </a:ext>
              </a:extLst>
            </p:cNvPr>
            <p:cNvCxnSpPr>
              <a:cxnSpLocks/>
            </p:cNvCxnSpPr>
            <p:nvPr/>
          </p:nvCxnSpPr>
          <p:spPr bwMode="auto">
            <a:xfrm>
              <a:off x="3111607" y="5047837"/>
              <a:ext cx="75415" cy="0"/>
            </a:xfrm>
            <a:prstGeom prst="line">
              <a:avLst/>
            </a:prstGeom>
            <a:noFill/>
            <a:ln w="28575" cap="flat" cmpd="sng" algn="ctr">
              <a:solidFill>
                <a:schemeClr val="accent5"/>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A934372A-BC5C-4DF4-BC3E-2980C1A0BEA4}"/>
                </a:ext>
              </a:extLst>
            </p:cNvPr>
            <p:cNvCxnSpPr>
              <a:cxnSpLocks/>
            </p:cNvCxnSpPr>
            <p:nvPr/>
          </p:nvCxnSpPr>
          <p:spPr bwMode="auto">
            <a:xfrm>
              <a:off x="3111607" y="5436170"/>
              <a:ext cx="75415" cy="0"/>
            </a:xfrm>
            <a:prstGeom prst="line">
              <a:avLst/>
            </a:prstGeom>
            <a:noFill/>
            <a:ln w="28575" cap="flat" cmpd="sng" algn="ctr">
              <a:solidFill>
                <a:schemeClr val="accent5"/>
              </a:solidFill>
              <a:prstDash val="solid"/>
              <a:round/>
              <a:headEnd type="none" w="med" len="med"/>
              <a:tailEnd type="none" w="med" len="med"/>
            </a:ln>
            <a:effectLst/>
          </p:spPr>
        </p:cxnSp>
      </p:grpSp>
      <p:grpSp>
        <p:nvGrpSpPr>
          <p:cNvPr id="225" name="Group 224">
            <a:extLst>
              <a:ext uri="{FF2B5EF4-FFF2-40B4-BE49-F238E27FC236}">
                <a16:creationId xmlns:a16="http://schemas.microsoft.com/office/drawing/2014/main" id="{47649AF2-DF71-468F-8368-307DF1FD273D}"/>
              </a:ext>
            </a:extLst>
          </p:cNvPr>
          <p:cNvGrpSpPr/>
          <p:nvPr/>
        </p:nvGrpSpPr>
        <p:grpSpPr>
          <a:xfrm>
            <a:off x="1792319" y="3865282"/>
            <a:ext cx="75415" cy="274993"/>
            <a:chOff x="3111607" y="5047837"/>
            <a:chExt cx="75415" cy="388333"/>
          </a:xfrm>
        </p:grpSpPr>
        <p:cxnSp>
          <p:nvCxnSpPr>
            <p:cNvPr id="226" name="Straight Connector 225">
              <a:extLst>
                <a:ext uri="{FF2B5EF4-FFF2-40B4-BE49-F238E27FC236}">
                  <a16:creationId xmlns:a16="http://schemas.microsoft.com/office/drawing/2014/main" id="{77990A17-3956-4C6B-8634-0E4492E4FDCA}"/>
                </a:ext>
              </a:extLst>
            </p:cNvPr>
            <p:cNvCxnSpPr>
              <a:cxnSpLocks/>
            </p:cNvCxnSpPr>
            <p:nvPr/>
          </p:nvCxnSpPr>
          <p:spPr bwMode="auto">
            <a:xfrm>
              <a:off x="3149314" y="5047837"/>
              <a:ext cx="0" cy="388333"/>
            </a:xfrm>
            <a:prstGeom prst="line">
              <a:avLst/>
            </a:prstGeom>
            <a:noFill/>
            <a:ln w="28575" cap="flat" cmpd="sng" algn="ctr">
              <a:solidFill>
                <a:schemeClr val="accent5"/>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D3C21FAC-340C-407F-B50C-6C9E7AACE980}"/>
                </a:ext>
              </a:extLst>
            </p:cNvPr>
            <p:cNvCxnSpPr>
              <a:cxnSpLocks/>
            </p:cNvCxnSpPr>
            <p:nvPr/>
          </p:nvCxnSpPr>
          <p:spPr bwMode="auto">
            <a:xfrm>
              <a:off x="3111607" y="5047837"/>
              <a:ext cx="75415" cy="0"/>
            </a:xfrm>
            <a:prstGeom prst="line">
              <a:avLst/>
            </a:prstGeom>
            <a:noFill/>
            <a:ln w="28575" cap="flat" cmpd="sng" algn="ctr">
              <a:solidFill>
                <a:schemeClr val="accent5"/>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CBC7B1C6-D106-4135-9DCD-6B3AB4B0CB1B}"/>
                </a:ext>
              </a:extLst>
            </p:cNvPr>
            <p:cNvCxnSpPr>
              <a:cxnSpLocks/>
            </p:cNvCxnSpPr>
            <p:nvPr/>
          </p:nvCxnSpPr>
          <p:spPr bwMode="auto">
            <a:xfrm>
              <a:off x="3111607" y="5436170"/>
              <a:ext cx="75415" cy="0"/>
            </a:xfrm>
            <a:prstGeom prst="line">
              <a:avLst/>
            </a:prstGeom>
            <a:noFill/>
            <a:ln w="28575" cap="flat" cmpd="sng" algn="ctr">
              <a:solidFill>
                <a:schemeClr val="accent5"/>
              </a:solidFill>
              <a:prstDash val="solid"/>
              <a:round/>
              <a:headEnd type="none" w="med" len="med"/>
              <a:tailEnd type="none" w="med" len="med"/>
            </a:ln>
            <a:effectLst/>
          </p:spPr>
        </p:cxnSp>
      </p:grpSp>
      <p:grpSp>
        <p:nvGrpSpPr>
          <p:cNvPr id="229" name="Group 228">
            <a:extLst>
              <a:ext uri="{FF2B5EF4-FFF2-40B4-BE49-F238E27FC236}">
                <a16:creationId xmlns:a16="http://schemas.microsoft.com/office/drawing/2014/main" id="{2F890A4F-1CFE-468C-AF53-6D68FE7CE097}"/>
              </a:ext>
            </a:extLst>
          </p:cNvPr>
          <p:cNvGrpSpPr/>
          <p:nvPr/>
        </p:nvGrpSpPr>
        <p:grpSpPr>
          <a:xfrm>
            <a:off x="2101444" y="4131719"/>
            <a:ext cx="75415" cy="284999"/>
            <a:chOff x="3111607" y="5047837"/>
            <a:chExt cx="75415" cy="388333"/>
          </a:xfrm>
        </p:grpSpPr>
        <p:cxnSp>
          <p:nvCxnSpPr>
            <p:cNvPr id="230" name="Straight Connector 229">
              <a:extLst>
                <a:ext uri="{FF2B5EF4-FFF2-40B4-BE49-F238E27FC236}">
                  <a16:creationId xmlns:a16="http://schemas.microsoft.com/office/drawing/2014/main" id="{91114EB0-2DA1-4305-8BB1-AE3C0749EDCF}"/>
                </a:ext>
              </a:extLst>
            </p:cNvPr>
            <p:cNvCxnSpPr>
              <a:cxnSpLocks/>
            </p:cNvCxnSpPr>
            <p:nvPr/>
          </p:nvCxnSpPr>
          <p:spPr bwMode="auto">
            <a:xfrm>
              <a:off x="3149314" y="5047837"/>
              <a:ext cx="0" cy="388333"/>
            </a:xfrm>
            <a:prstGeom prst="line">
              <a:avLst/>
            </a:prstGeom>
            <a:noFill/>
            <a:ln w="28575" cap="flat" cmpd="sng" algn="ctr">
              <a:solidFill>
                <a:schemeClr val="accent5"/>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4BB44A69-457A-49CF-B26C-365A2EF80252}"/>
                </a:ext>
              </a:extLst>
            </p:cNvPr>
            <p:cNvCxnSpPr>
              <a:cxnSpLocks/>
            </p:cNvCxnSpPr>
            <p:nvPr/>
          </p:nvCxnSpPr>
          <p:spPr bwMode="auto">
            <a:xfrm>
              <a:off x="3111607" y="5047837"/>
              <a:ext cx="75415" cy="0"/>
            </a:xfrm>
            <a:prstGeom prst="line">
              <a:avLst/>
            </a:prstGeom>
            <a:noFill/>
            <a:ln w="28575" cap="flat" cmpd="sng" algn="ctr">
              <a:solidFill>
                <a:schemeClr val="accent5"/>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966D22DB-91B7-4C26-A56F-E9B776A046D1}"/>
                </a:ext>
              </a:extLst>
            </p:cNvPr>
            <p:cNvCxnSpPr>
              <a:cxnSpLocks/>
            </p:cNvCxnSpPr>
            <p:nvPr/>
          </p:nvCxnSpPr>
          <p:spPr bwMode="auto">
            <a:xfrm>
              <a:off x="3111607" y="5436170"/>
              <a:ext cx="75415" cy="0"/>
            </a:xfrm>
            <a:prstGeom prst="line">
              <a:avLst/>
            </a:prstGeom>
            <a:noFill/>
            <a:ln w="28575" cap="flat" cmpd="sng" algn="ctr">
              <a:solidFill>
                <a:schemeClr val="accent5"/>
              </a:solidFill>
              <a:prstDash val="solid"/>
              <a:round/>
              <a:headEnd type="none" w="med" len="med"/>
              <a:tailEnd type="none" w="med" len="med"/>
            </a:ln>
            <a:effectLst/>
          </p:spPr>
        </p:cxnSp>
      </p:grpSp>
      <p:grpSp>
        <p:nvGrpSpPr>
          <p:cNvPr id="241" name="Group 240">
            <a:extLst>
              <a:ext uri="{FF2B5EF4-FFF2-40B4-BE49-F238E27FC236}">
                <a16:creationId xmlns:a16="http://schemas.microsoft.com/office/drawing/2014/main" id="{659EF709-2586-41A2-9D29-96D739BE4EE2}"/>
              </a:ext>
            </a:extLst>
          </p:cNvPr>
          <p:cNvGrpSpPr/>
          <p:nvPr/>
        </p:nvGrpSpPr>
        <p:grpSpPr>
          <a:xfrm>
            <a:off x="3339270" y="4190442"/>
            <a:ext cx="75415" cy="375676"/>
            <a:chOff x="3111607" y="5047837"/>
            <a:chExt cx="75415" cy="388333"/>
          </a:xfrm>
        </p:grpSpPr>
        <p:cxnSp>
          <p:nvCxnSpPr>
            <p:cNvPr id="242" name="Straight Connector 241">
              <a:extLst>
                <a:ext uri="{FF2B5EF4-FFF2-40B4-BE49-F238E27FC236}">
                  <a16:creationId xmlns:a16="http://schemas.microsoft.com/office/drawing/2014/main" id="{37100178-011F-492C-9FA0-BC689374D178}"/>
                </a:ext>
              </a:extLst>
            </p:cNvPr>
            <p:cNvCxnSpPr>
              <a:cxnSpLocks/>
            </p:cNvCxnSpPr>
            <p:nvPr/>
          </p:nvCxnSpPr>
          <p:spPr bwMode="auto">
            <a:xfrm>
              <a:off x="3149314" y="5047837"/>
              <a:ext cx="0" cy="388333"/>
            </a:xfrm>
            <a:prstGeom prst="line">
              <a:avLst/>
            </a:prstGeom>
            <a:noFill/>
            <a:ln w="28575" cap="flat" cmpd="sng" algn="ctr">
              <a:solidFill>
                <a:srgbClr val="377A8F"/>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8A8BCEA6-0BB7-49E9-BFEB-53474EA52DA1}"/>
                </a:ext>
              </a:extLst>
            </p:cNvPr>
            <p:cNvCxnSpPr>
              <a:cxnSpLocks/>
            </p:cNvCxnSpPr>
            <p:nvPr/>
          </p:nvCxnSpPr>
          <p:spPr bwMode="auto">
            <a:xfrm>
              <a:off x="3111607" y="5047837"/>
              <a:ext cx="75415" cy="0"/>
            </a:xfrm>
            <a:prstGeom prst="line">
              <a:avLst/>
            </a:prstGeom>
            <a:noFill/>
            <a:ln w="28575" cap="flat" cmpd="sng" algn="ctr">
              <a:solidFill>
                <a:srgbClr val="377A8F"/>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9EBA5E1E-1B10-47D2-A6F4-4CAB2B35A53F}"/>
                </a:ext>
              </a:extLst>
            </p:cNvPr>
            <p:cNvCxnSpPr>
              <a:cxnSpLocks/>
            </p:cNvCxnSpPr>
            <p:nvPr/>
          </p:nvCxnSpPr>
          <p:spPr bwMode="auto">
            <a:xfrm>
              <a:off x="3111607" y="5436170"/>
              <a:ext cx="75415" cy="0"/>
            </a:xfrm>
            <a:prstGeom prst="line">
              <a:avLst/>
            </a:prstGeom>
            <a:noFill/>
            <a:ln w="28575" cap="flat" cmpd="sng" algn="ctr">
              <a:solidFill>
                <a:srgbClr val="377A8F"/>
              </a:solidFill>
              <a:prstDash val="solid"/>
              <a:round/>
              <a:headEnd type="none" w="med" len="med"/>
              <a:tailEnd type="none" w="med" len="med"/>
            </a:ln>
            <a:effectLst/>
          </p:spPr>
        </p:cxnSp>
      </p:grpSp>
      <p:grpSp>
        <p:nvGrpSpPr>
          <p:cNvPr id="237" name="Group 236">
            <a:extLst>
              <a:ext uri="{FF2B5EF4-FFF2-40B4-BE49-F238E27FC236}">
                <a16:creationId xmlns:a16="http://schemas.microsoft.com/office/drawing/2014/main" id="{97C79269-9D87-4666-9BC3-58890CBB5241}"/>
              </a:ext>
            </a:extLst>
          </p:cNvPr>
          <p:cNvGrpSpPr/>
          <p:nvPr/>
        </p:nvGrpSpPr>
        <p:grpSpPr>
          <a:xfrm>
            <a:off x="3339369" y="4197113"/>
            <a:ext cx="75415" cy="372571"/>
            <a:chOff x="3111607" y="5047837"/>
            <a:chExt cx="75415" cy="388333"/>
          </a:xfrm>
        </p:grpSpPr>
        <p:cxnSp>
          <p:nvCxnSpPr>
            <p:cNvPr id="238" name="Straight Connector 237">
              <a:extLst>
                <a:ext uri="{FF2B5EF4-FFF2-40B4-BE49-F238E27FC236}">
                  <a16:creationId xmlns:a16="http://schemas.microsoft.com/office/drawing/2014/main" id="{D53221CC-03F9-4EAC-8DC9-CF2999134B53}"/>
                </a:ext>
              </a:extLst>
            </p:cNvPr>
            <p:cNvCxnSpPr>
              <a:cxnSpLocks/>
            </p:cNvCxnSpPr>
            <p:nvPr/>
          </p:nvCxnSpPr>
          <p:spPr bwMode="auto">
            <a:xfrm>
              <a:off x="3149314" y="5047837"/>
              <a:ext cx="0" cy="388333"/>
            </a:xfrm>
            <a:prstGeom prst="line">
              <a:avLst/>
            </a:prstGeom>
            <a:noFill/>
            <a:ln w="28575"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08D64F36-A870-4A51-B7BD-4AF863CE43BB}"/>
                </a:ext>
              </a:extLst>
            </p:cNvPr>
            <p:cNvCxnSpPr>
              <a:cxnSpLocks/>
            </p:cNvCxnSpPr>
            <p:nvPr/>
          </p:nvCxnSpPr>
          <p:spPr bwMode="auto">
            <a:xfrm>
              <a:off x="3111607" y="5047837"/>
              <a:ext cx="75415" cy="0"/>
            </a:xfrm>
            <a:prstGeom prst="line">
              <a:avLst/>
            </a:prstGeom>
            <a:noFill/>
            <a:ln w="28575" cap="flat" cmpd="sng" algn="ctr">
              <a:solidFill>
                <a:schemeClr val="accent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4FB4B608-22CE-439C-9F8D-0E96029613BF}"/>
                </a:ext>
              </a:extLst>
            </p:cNvPr>
            <p:cNvCxnSpPr>
              <a:cxnSpLocks/>
            </p:cNvCxnSpPr>
            <p:nvPr/>
          </p:nvCxnSpPr>
          <p:spPr bwMode="auto">
            <a:xfrm>
              <a:off x="3111607" y="5436170"/>
              <a:ext cx="7541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5" name="Group 244">
            <a:extLst>
              <a:ext uri="{FF2B5EF4-FFF2-40B4-BE49-F238E27FC236}">
                <a16:creationId xmlns:a16="http://schemas.microsoft.com/office/drawing/2014/main" id="{C9637155-485A-4B46-822E-439174A95EC4}"/>
              </a:ext>
            </a:extLst>
          </p:cNvPr>
          <p:cNvGrpSpPr/>
          <p:nvPr/>
        </p:nvGrpSpPr>
        <p:grpSpPr>
          <a:xfrm>
            <a:off x="3646062" y="4352814"/>
            <a:ext cx="75415" cy="372567"/>
            <a:chOff x="3111607" y="5047837"/>
            <a:chExt cx="75415" cy="388333"/>
          </a:xfrm>
        </p:grpSpPr>
        <p:cxnSp>
          <p:nvCxnSpPr>
            <p:cNvPr id="246" name="Straight Connector 245">
              <a:extLst>
                <a:ext uri="{FF2B5EF4-FFF2-40B4-BE49-F238E27FC236}">
                  <a16:creationId xmlns:a16="http://schemas.microsoft.com/office/drawing/2014/main" id="{0E6CFB90-FCCC-49B3-B5A2-8846848C3C16}"/>
                </a:ext>
              </a:extLst>
            </p:cNvPr>
            <p:cNvCxnSpPr>
              <a:cxnSpLocks/>
            </p:cNvCxnSpPr>
            <p:nvPr/>
          </p:nvCxnSpPr>
          <p:spPr bwMode="auto">
            <a:xfrm>
              <a:off x="3149314" y="5047837"/>
              <a:ext cx="0" cy="388333"/>
            </a:xfrm>
            <a:prstGeom prst="line">
              <a:avLst/>
            </a:prstGeom>
            <a:noFill/>
            <a:ln w="28575" cap="flat" cmpd="sng" algn="ctr">
              <a:solidFill>
                <a:schemeClr val="accent4"/>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A67DAC5A-2246-4B51-8471-BA3138E7CD7C}"/>
                </a:ext>
              </a:extLst>
            </p:cNvPr>
            <p:cNvCxnSpPr>
              <a:cxnSpLocks/>
            </p:cNvCxnSpPr>
            <p:nvPr/>
          </p:nvCxnSpPr>
          <p:spPr bwMode="auto">
            <a:xfrm>
              <a:off x="3111607" y="5047837"/>
              <a:ext cx="75415" cy="0"/>
            </a:xfrm>
            <a:prstGeom prst="line">
              <a:avLst/>
            </a:prstGeom>
            <a:noFill/>
            <a:ln w="28575" cap="flat" cmpd="sng" algn="ctr">
              <a:solidFill>
                <a:schemeClr val="accent4"/>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5CBCDEA4-A160-425E-AC27-98CB84BC9884}"/>
                </a:ext>
              </a:extLst>
            </p:cNvPr>
            <p:cNvCxnSpPr>
              <a:cxnSpLocks/>
            </p:cNvCxnSpPr>
            <p:nvPr/>
          </p:nvCxnSpPr>
          <p:spPr bwMode="auto">
            <a:xfrm>
              <a:off x="3111607" y="5436170"/>
              <a:ext cx="75415"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49" name="Group 248">
            <a:extLst>
              <a:ext uri="{FF2B5EF4-FFF2-40B4-BE49-F238E27FC236}">
                <a16:creationId xmlns:a16="http://schemas.microsoft.com/office/drawing/2014/main" id="{E2C8B5C4-3281-4AAD-9F43-0E3C3B859B1D}"/>
              </a:ext>
            </a:extLst>
          </p:cNvPr>
          <p:cNvGrpSpPr/>
          <p:nvPr/>
        </p:nvGrpSpPr>
        <p:grpSpPr>
          <a:xfrm>
            <a:off x="3951373" y="4433462"/>
            <a:ext cx="75415" cy="407375"/>
            <a:chOff x="3111607" y="5047837"/>
            <a:chExt cx="75415" cy="388333"/>
          </a:xfrm>
        </p:grpSpPr>
        <p:cxnSp>
          <p:nvCxnSpPr>
            <p:cNvPr id="250" name="Straight Connector 249">
              <a:extLst>
                <a:ext uri="{FF2B5EF4-FFF2-40B4-BE49-F238E27FC236}">
                  <a16:creationId xmlns:a16="http://schemas.microsoft.com/office/drawing/2014/main" id="{A3080F68-8617-4C4A-BC04-6A907E25D284}"/>
                </a:ext>
              </a:extLst>
            </p:cNvPr>
            <p:cNvCxnSpPr>
              <a:cxnSpLocks/>
            </p:cNvCxnSpPr>
            <p:nvPr/>
          </p:nvCxnSpPr>
          <p:spPr bwMode="auto">
            <a:xfrm>
              <a:off x="3149314" y="5047837"/>
              <a:ext cx="0" cy="388333"/>
            </a:xfrm>
            <a:prstGeom prst="line">
              <a:avLst/>
            </a:prstGeom>
            <a:noFill/>
            <a:ln w="28575" cap="flat" cmpd="sng" algn="ctr">
              <a:solidFill>
                <a:schemeClr val="accent4"/>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1A2FA479-A3A6-4006-9D23-C09B511DD934}"/>
                </a:ext>
              </a:extLst>
            </p:cNvPr>
            <p:cNvCxnSpPr>
              <a:cxnSpLocks/>
            </p:cNvCxnSpPr>
            <p:nvPr/>
          </p:nvCxnSpPr>
          <p:spPr bwMode="auto">
            <a:xfrm>
              <a:off x="3111607" y="5047837"/>
              <a:ext cx="75415" cy="0"/>
            </a:xfrm>
            <a:prstGeom prst="line">
              <a:avLst/>
            </a:prstGeom>
            <a:noFill/>
            <a:ln w="28575" cap="flat" cmpd="sng" algn="ctr">
              <a:solidFill>
                <a:schemeClr val="accent4"/>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0C007727-9BB7-4C3E-B92F-BBD1B6E40197}"/>
                </a:ext>
              </a:extLst>
            </p:cNvPr>
            <p:cNvCxnSpPr>
              <a:cxnSpLocks/>
            </p:cNvCxnSpPr>
            <p:nvPr/>
          </p:nvCxnSpPr>
          <p:spPr bwMode="auto">
            <a:xfrm>
              <a:off x="3111607" y="5436170"/>
              <a:ext cx="75415"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53" name="Group 252">
            <a:extLst>
              <a:ext uri="{FF2B5EF4-FFF2-40B4-BE49-F238E27FC236}">
                <a16:creationId xmlns:a16="http://schemas.microsoft.com/office/drawing/2014/main" id="{04F4265D-EE85-4A20-945F-52BE229B1E47}"/>
              </a:ext>
            </a:extLst>
          </p:cNvPr>
          <p:cNvGrpSpPr/>
          <p:nvPr/>
        </p:nvGrpSpPr>
        <p:grpSpPr>
          <a:xfrm>
            <a:off x="4263781" y="4766997"/>
            <a:ext cx="75415" cy="196138"/>
            <a:chOff x="3111607" y="5047837"/>
            <a:chExt cx="75415" cy="388333"/>
          </a:xfrm>
        </p:grpSpPr>
        <p:cxnSp>
          <p:nvCxnSpPr>
            <p:cNvPr id="254" name="Straight Connector 253">
              <a:extLst>
                <a:ext uri="{FF2B5EF4-FFF2-40B4-BE49-F238E27FC236}">
                  <a16:creationId xmlns:a16="http://schemas.microsoft.com/office/drawing/2014/main" id="{01D99CD7-0EBA-46E5-8CD7-74101EA76D16}"/>
                </a:ext>
              </a:extLst>
            </p:cNvPr>
            <p:cNvCxnSpPr>
              <a:cxnSpLocks/>
            </p:cNvCxnSpPr>
            <p:nvPr/>
          </p:nvCxnSpPr>
          <p:spPr bwMode="auto">
            <a:xfrm>
              <a:off x="3149314" y="5047837"/>
              <a:ext cx="0" cy="388333"/>
            </a:xfrm>
            <a:prstGeom prst="line">
              <a:avLst/>
            </a:prstGeom>
            <a:noFill/>
            <a:ln w="28575" cap="flat" cmpd="sng" algn="ctr">
              <a:solidFill>
                <a:schemeClr val="accent4"/>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BE15238C-1698-4D67-AA2A-B9CF1FDE6E7B}"/>
                </a:ext>
              </a:extLst>
            </p:cNvPr>
            <p:cNvCxnSpPr>
              <a:cxnSpLocks/>
            </p:cNvCxnSpPr>
            <p:nvPr/>
          </p:nvCxnSpPr>
          <p:spPr bwMode="auto">
            <a:xfrm>
              <a:off x="3111607" y="5047837"/>
              <a:ext cx="75415" cy="0"/>
            </a:xfrm>
            <a:prstGeom prst="line">
              <a:avLst/>
            </a:prstGeom>
            <a:noFill/>
            <a:ln w="28575" cap="flat" cmpd="sng" algn="ctr">
              <a:solidFill>
                <a:schemeClr val="accent4"/>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F81BC882-874A-42F9-9C2D-DC471DCF63C5}"/>
                </a:ext>
              </a:extLst>
            </p:cNvPr>
            <p:cNvCxnSpPr>
              <a:cxnSpLocks/>
            </p:cNvCxnSpPr>
            <p:nvPr/>
          </p:nvCxnSpPr>
          <p:spPr bwMode="auto">
            <a:xfrm>
              <a:off x="3111607" y="5436170"/>
              <a:ext cx="75415"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57" name="Group 256">
            <a:extLst>
              <a:ext uri="{FF2B5EF4-FFF2-40B4-BE49-F238E27FC236}">
                <a16:creationId xmlns:a16="http://schemas.microsoft.com/office/drawing/2014/main" id="{AF6FC91C-F86F-46C5-ADCA-ACAE2DFF141F}"/>
              </a:ext>
            </a:extLst>
          </p:cNvPr>
          <p:cNvGrpSpPr/>
          <p:nvPr/>
        </p:nvGrpSpPr>
        <p:grpSpPr>
          <a:xfrm>
            <a:off x="3645333" y="4223570"/>
            <a:ext cx="75415" cy="372571"/>
            <a:chOff x="3111607" y="5047837"/>
            <a:chExt cx="75415" cy="388333"/>
          </a:xfrm>
        </p:grpSpPr>
        <p:cxnSp>
          <p:nvCxnSpPr>
            <p:cNvPr id="258" name="Straight Connector 257">
              <a:extLst>
                <a:ext uri="{FF2B5EF4-FFF2-40B4-BE49-F238E27FC236}">
                  <a16:creationId xmlns:a16="http://schemas.microsoft.com/office/drawing/2014/main" id="{446E4845-D23A-4FA9-A046-84D30FB7F0B4}"/>
                </a:ext>
              </a:extLst>
            </p:cNvPr>
            <p:cNvCxnSpPr>
              <a:cxnSpLocks/>
            </p:cNvCxnSpPr>
            <p:nvPr/>
          </p:nvCxnSpPr>
          <p:spPr bwMode="auto">
            <a:xfrm>
              <a:off x="3149314" y="5047837"/>
              <a:ext cx="0" cy="388333"/>
            </a:xfrm>
            <a:prstGeom prst="line">
              <a:avLst/>
            </a:prstGeom>
            <a:noFill/>
            <a:ln w="28575" cap="flat" cmpd="sng" algn="ctr">
              <a:solidFill>
                <a:schemeClr val="accent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84A44D7E-A5A7-4963-8BAD-C365414BCB23}"/>
                </a:ext>
              </a:extLst>
            </p:cNvPr>
            <p:cNvCxnSpPr>
              <a:cxnSpLocks/>
            </p:cNvCxnSpPr>
            <p:nvPr/>
          </p:nvCxnSpPr>
          <p:spPr bwMode="auto">
            <a:xfrm>
              <a:off x="3111607" y="5047837"/>
              <a:ext cx="75415" cy="0"/>
            </a:xfrm>
            <a:prstGeom prst="line">
              <a:avLst/>
            </a:prstGeom>
            <a:noFill/>
            <a:ln w="28575" cap="flat" cmpd="sng" algn="ctr">
              <a:solidFill>
                <a:schemeClr val="accent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329D4C8C-4045-4B8A-A8AC-01E7454BF386}"/>
                </a:ext>
              </a:extLst>
            </p:cNvPr>
            <p:cNvCxnSpPr>
              <a:cxnSpLocks/>
            </p:cNvCxnSpPr>
            <p:nvPr/>
          </p:nvCxnSpPr>
          <p:spPr bwMode="auto">
            <a:xfrm>
              <a:off x="3111607" y="5436170"/>
              <a:ext cx="7541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5" name="Group 264">
            <a:extLst>
              <a:ext uri="{FF2B5EF4-FFF2-40B4-BE49-F238E27FC236}">
                <a16:creationId xmlns:a16="http://schemas.microsoft.com/office/drawing/2014/main" id="{60C1A492-74DA-4FA3-91DB-A962E9BD2A22}"/>
              </a:ext>
            </a:extLst>
          </p:cNvPr>
          <p:cNvGrpSpPr/>
          <p:nvPr/>
        </p:nvGrpSpPr>
        <p:grpSpPr>
          <a:xfrm>
            <a:off x="4263781" y="4404743"/>
            <a:ext cx="75415" cy="373645"/>
            <a:chOff x="3111607" y="5047837"/>
            <a:chExt cx="75415" cy="388333"/>
          </a:xfrm>
        </p:grpSpPr>
        <p:cxnSp>
          <p:nvCxnSpPr>
            <p:cNvPr id="266" name="Straight Connector 265">
              <a:extLst>
                <a:ext uri="{FF2B5EF4-FFF2-40B4-BE49-F238E27FC236}">
                  <a16:creationId xmlns:a16="http://schemas.microsoft.com/office/drawing/2014/main" id="{B996C0C2-C5EF-4D66-A081-E35BDE0800FC}"/>
                </a:ext>
              </a:extLst>
            </p:cNvPr>
            <p:cNvCxnSpPr>
              <a:cxnSpLocks/>
            </p:cNvCxnSpPr>
            <p:nvPr/>
          </p:nvCxnSpPr>
          <p:spPr bwMode="auto">
            <a:xfrm>
              <a:off x="3149314" y="5047837"/>
              <a:ext cx="0" cy="388333"/>
            </a:xfrm>
            <a:prstGeom prst="line">
              <a:avLst/>
            </a:prstGeom>
            <a:noFill/>
            <a:ln w="28575" cap="flat" cmpd="sng" algn="ctr">
              <a:solidFill>
                <a:schemeClr val="accent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85DE8B10-7D4D-4D1D-807D-78E9E58B66C3}"/>
                </a:ext>
              </a:extLst>
            </p:cNvPr>
            <p:cNvCxnSpPr>
              <a:cxnSpLocks/>
            </p:cNvCxnSpPr>
            <p:nvPr/>
          </p:nvCxnSpPr>
          <p:spPr bwMode="auto">
            <a:xfrm>
              <a:off x="3111607" y="5047837"/>
              <a:ext cx="75415" cy="0"/>
            </a:xfrm>
            <a:prstGeom prst="line">
              <a:avLst/>
            </a:prstGeom>
            <a:noFill/>
            <a:ln w="28575"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DDBE47A8-CAF4-48FF-8DEE-B2D88A0BF339}"/>
                </a:ext>
              </a:extLst>
            </p:cNvPr>
            <p:cNvCxnSpPr>
              <a:cxnSpLocks/>
            </p:cNvCxnSpPr>
            <p:nvPr/>
          </p:nvCxnSpPr>
          <p:spPr bwMode="auto">
            <a:xfrm>
              <a:off x="3111607" y="5436170"/>
              <a:ext cx="7541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9" name="Group 268">
            <a:extLst>
              <a:ext uri="{FF2B5EF4-FFF2-40B4-BE49-F238E27FC236}">
                <a16:creationId xmlns:a16="http://schemas.microsoft.com/office/drawing/2014/main" id="{C701CB30-DF5C-418E-8DFD-9B95D4E774D9}"/>
              </a:ext>
            </a:extLst>
          </p:cNvPr>
          <p:cNvGrpSpPr/>
          <p:nvPr/>
        </p:nvGrpSpPr>
        <p:grpSpPr>
          <a:xfrm>
            <a:off x="3337178" y="4267578"/>
            <a:ext cx="75415" cy="784994"/>
            <a:chOff x="3111607" y="5047837"/>
            <a:chExt cx="75415" cy="388333"/>
          </a:xfrm>
        </p:grpSpPr>
        <p:cxnSp>
          <p:nvCxnSpPr>
            <p:cNvPr id="270" name="Straight Connector 269">
              <a:extLst>
                <a:ext uri="{FF2B5EF4-FFF2-40B4-BE49-F238E27FC236}">
                  <a16:creationId xmlns:a16="http://schemas.microsoft.com/office/drawing/2014/main" id="{C2CE515E-55F1-403A-B376-CDCECD86E500}"/>
                </a:ext>
              </a:extLst>
            </p:cNvPr>
            <p:cNvCxnSpPr>
              <a:cxnSpLocks/>
            </p:cNvCxnSpPr>
            <p:nvPr/>
          </p:nvCxnSpPr>
          <p:spPr bwMode="auto">
            <a:xfrm>
              <a:off x="3149314" y="5047837"/>
              <a:ext cx="0" cy="388333"/>
            </a:xfrm>
            <a:prstGeom prst="line">
              <a:avLst/>
            </a:prstGeom>
            <a:noFill/>
            <a:ln w="28575" cap="flat" cmpd="sng" algn="ctr">
              <a:solidFill>
                <a:schemeClr val="accent6"/>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02C7DE52-3A55-440C-9187-7D279974B32C}"/>
                </a:ext>
              </a:extLst>
            </p:cNvPr>
            <p:cNvCxnSpPr>
              <a:cxnSpLocks/>
            </p:cNvCxnSpPr>
            <p:nvPr/>
          </p:nvCxnSpPr>
          <p:spPr bwMode="auto">
            <a:xfrm>
              <a:off x="3111607" y="5047837"/>
              <a:ext cx="75415" cy="0"/>
            </a:xfrm>
            <a:prstGeom prst="line">
              <a:avLst/>
            </a:prstGeom>
            <a:noFill/>
            <a:ln w="28575" cap="flat" cmpd="sng" algn="ctr">
              <a:solidFill>
                <a:schemeClr val="accent6"/>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D909B1A9-7CFD-4C36-93F8-E603464ABC99}"/>
                </a:ext>
              </a:extLst>
            </p:cNvPr>
            <p:cNvCxnSpPr>
              <a:cxnSpLocks/>
            </p:cNvCxnSpPr>
            <p:nvPr/>
          </p:nvCxnSpPr>
          <p:spPr bwMode="auto">
            <a:xfrm>
              <a:off x="3111607" y="5436170"/>
              <a:ext cx="75415" cy="0"/>
            </a:xfrm>
            <a:prstGeom prst="line">
              <a:avLst/>
            </a:prstGeom>
            <a:noFill/>
            <a:ln w="28575" cap="flat" cmpd="sng" algn="ctr">
              <a:solidFill>
                <a:schemeClr val="accent6"/>
              </a:solidFill>
              <a:prstDash val="solid"/>
              <a:round/>
              <a:headEnd type="none" w="med" len="med"/>
              <a:tailEnd type="none" w="med" len="med"/>
            </a:ln>
            <a:effectLst/>
          </p:spPr>
        </p:cxnSp>
      </p:grpSp>
      <p:grpSp>
        <p:nvGrpSpPr>
          <p:cNvPr id="273" name="Group 272">
            <a:extLst>
              <a:ext uri="{FF2B5EF4-FFF2-40B4-BE49-F238E27FC236}">
                <a16:creationId xmlns:a16="http://schemas.microsoft.com/office/drawing/2014/main" id="{946B9387-AC5B-4974-B5E7-E13BF5947F17}"/>
              </a:ext>
            </a:extLst>
          </p:cNvPr>
          <p:cNvGrpSpPr/>
          <p:nvPr/>
        </p:nvGrpSpPr>
        <p:grpSpPr>
          <a:xfrm>
            <a:off x="3643900" y="4545707"/>
            <a:ext cx="75415" cy="592656"/>
            <a:chOff x="3111607" y="5047837"/>
            <a:chExt cx="75415" cy="388333"/>
          </a:xfrm>
        </p:grpSpPr>
        <p:cxnSp>
          <p:nvCxnSpPr>
            <p:cNvPr id="274" name="Straight Connector 273">
              <a:extLst>
                <a:ext uri="{FF2B5EF4-FFF2-40B4-BE49-F238E27FC236}">
                  <a16:creationId xmlns:a16="http://schemas.microsoft.com/office/drawing/2014/main" id="{0C03516B-2F46-4ED3-AC00-0C1FD0EE1F60}"/>
                </a:ext>
              </a:extLst>
            </p:cNvPr>
            <p:cNvCxnSpPr>
              <a:cxnSpLocks/>
            </p:cNvCxnSpPr>
            <p:nvPr/>
          </p:nvCxnSpPr>
          <p:spPr bwMode="auto">
            <a:xfrm>
              <a:off x="3149314" y="5047837"/>
              <a:ext cx="0" cy="388333"/>
            </a:xfrm>
            <a:prstGeom prst="line">
              <a:avLst/>
            </a:prstGeom>
            <a:noFill/>
            <a:ln w="28575" cap="flat" cmpd="sng" algn="ctr">
              <a:solidFill>
                <a:schemeClr val="accent6"/>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FF2CF0D1-31A3-47AB-9116-AC9654E35B45}"/>
                </a:ext>
              </a:extLst>
            </p:cNvPr>
            <p:cNvCxnSpPr>
              <a:cxnSpLocks/>
            </p:cNvCxnSpPr>
            <p:nvPr/>
          </p:nvCxnSpPr>
          <p:spPr bwMode="auto">
            <a:xfrm>
              <a:off x="3111607" y="5047837"/>
              <a:ext cx="75415" cy="0"/>
            </a:xfrm>
            <a:prstGeom prst="line">
              <a:avLst/>
            </a:prstGeom>
            <a:noFill/>
            <a:ln w="28575" cap="flat" cmpd="sng" algn="ctr">
              <a:solidFill>
                <a:schemeClr val="accent6"/>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2A3C0E0D-6AC2-407A-801C-0C37F2E50CDC}"/>
                </a:ext>
              </a:extLst>
            </p:cNvPr>
            <p:cNvCxnSpPr>
              <a:cxnSpLocks/>
            </p:cNvCxnSpPr>
            <p:nvPr/>
          </p:nvCxnSpPr>
          <p:spPr bwMode="auto">
            <a:xfrm>
              <a:off x="3111607" y="5436170"/>
              <a:ext cx="75415" cy="0"/>
            </a:xfrm>
            <a:prstGeom prst="line">
              <a:avLst/>
            </a:prstGeom>
            <a:noFill/>
            <a:ln w="28575" cap="flat" cmpd="sng" algn="ctr">
              <a:solidFill>
                <a:schemeClr val="accent6"/>
              </a:solidFill>
              <a:prstDash val="solid"/>
              <a:round/>
              <a:headEnd type="none" w="med" len="med"/>
              <a:tailEnd type="none" w="med" len="med"/>
            </a:ln>
            <a:effectLst/>
          </p:spPr>
        </p:cxnSp>
      </p:grpSp>
      <p:grpSp>
        <p:nvGrpSpPr>
          <p:cNvPr id="277" name="Group 276">
            <a:extLst>
              <a:ext uri="{FF2B5EF4-FFF2-40B4-BE49-F238E27FC236}">
                <a16:creationId xmlns:a16="http://schemas.microsoft.com/office/drawing/2014/main" id="{6375732F-FCFE-44BF-94A4-D71FE76460E1}"/>
              </a:ext>
            </a:extLst>
          </p:cNvPr>
          <p:cNvGrpSpPr/>
          <p:nvPr/>
        </p:nvGrpSpPr>
        <p:grpSpPr>
          <a:xfrm>
            <a:off x="3950542" y="4583120"/>
            <a:ext cx="75415" cy="600332"/>
            <a:chOff x="3111607" y="5047837"/>
            <a:chExt cx="75415" cy="388333"/>
          </a:xfrm>
        </p:grpSpPr>
        <p:cxnSp>
          <p:nvCxnSpPr>
            <p:cNvPr id="278" name="Straight Connector 277">
              <a:extLst>
                <a:ext uri="{FF2B5EF4-FFF2-40B4-BE49-F238E27FC236}">
                  <a16:creationId xmlns:a16="http://schemas.microsoft.com/office/drawing/2014/main" id="{00030472-8960-48EB-A70A-6D06722587C1}"/>
                </a:ext>
              </a:extLst>
            </p:cNvPr>
            <p:cNvCxnSpPr>
              <a:cxnSpLocks/>
            </p:cNvCxnSpPr>
            <p:nvPr/>
          </p:nvCxnSpPr>
          <p:spPr bwMode="auto">
            <a:xfrm>
              <a:off x="3149314" y="5047837"/>
              <a:ext cx="0" cy="388333"/>
            </a:xfrm>
            <a:prstGeom prst="line">
              <a:avLst/>
            </a:prstGeom>
            <a:noFill/>
            <a:ln w="28575" cap="flat" cmpd="sng" algn="ctr">
              <a:solidFill>
                <a:schemeClr val="accent6"/>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7528FE64-AB52-47E0-B104-D9AD46848C44}"/>
                </a:ext>
              </a:extLst>
            </p:cNvPr>
            <p:cNvCxnSpPr>
              <a:cxnSpLocks/>
            </p:cNvCxnSpPr>
            <p:nvPr/>
          </p:nvCxnSpPr>
          <p:spPr bwMode="auto">
            <a:xfrm>
              <a:off x="3111607" y="5047837"/>
              <a:ext cx="75415" cy="0"/>
            </a:xfrm>
            <a:prstGeom prst="line">
              <a:avLst/>
            </a:prstGeom>
            <a:noFill/>
            <a:ln w="28575" cap="flat" cmpd="sng" algn="ctr">
              <a:solidFill>
                <a:schemeClr val="accent6"/>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F48FC703-07A2-49E7-B38F-8656386AFFB1}"/>
                </a:ext>
              </a:extLst>
            </p:cNvPr>
            <p:cNvCxnSpPr>
              <a:cxnSpLocks/>
            </p:cNvCxnSpPr>
            <p:nvPr/>
          </p:nvCxnSpPr>
          <p:spPr bwMode="auto">
            <a:xfrm>
              <a:off x="3111607" y="5436170"/>
              <a:ext cx="75415" cy="0"/>
            </a:xfrm>
            <a:prstGeom prst="line">
              <a:avLst/>
            </a:prstGeom>
            <a:noFill/>
            <a:ln w="28575" cap="flat" cmpd="sng" algn="ctr">
              <a:solidFill>
                <a:schemeClr val="accent6"/>
              </a:solidFill>
              <a:prstDash val="solid"/>
              <a:round/>
              <a:headEnd type="none" w="med" len="med"/>
              <a:tailEnd type="none" w="med" len="med"/>
            </a:ln>
            <a:effectLst/>
          </p:spPr>
        </p:cxnSp>
      </p:grpSp>
      <p:grpSp>
        <p:nvGrpSpPr>
          <p:cNvPr id="281" name="Group 280">
            <a:extLst>
              <a:ext uri="{FF2B5EF4-FFF2-40B4-BE49-F238E27FC236}">
                <a16:creationId xmlns:a16="http://schemas.microsoft.com/office/drawing/2014/main" id="{88B77F12-7CD0-4B76-8520-465A5D1971A8}"/>
              </a:ext>
            </a:extLst>
          </p:cNvPr>
          <p:cNvGrpSpPr/>
          <p:nvPr/>
        </p:nvGrpSpPr>
        <p:grpSpPr>
          <a:xfrm>
            <a:off x="4261301" y="4667005"/>
            <a:ext cx="75415" cy="635758"/>
            <a:chOff x="3111607" y="5047837"/>
            <a:chExt cx="75415" cy="388337"/>
          </a:xfrm>
        </p:grpSpPr>
        <p:cxnSp>
          <p:nvCxnSpPr>
            <p:cNvPr id="282" name="Straight Connector 281">
              <a:extLst>
                <a:ext uri="{FF2B5EF4-FFF2-40B4-BE49-F238E27FC236}">
                  <a16:creationId xmlns:a16="http://schemas.microsoft.com/office/drawing/2014/main" id="{3B0AD88D-060B-4BE1-BF82-FFCE1F7701F9}"/>
                </a:ext>
              </a:extLst>
            </p:cNvPr>
            <p:cNvCxnSpPr>
              <a:cxnSpLocks/>
            </p:cNvCxnSpPr>
            <p:nvPr/>
          </p:nvCxnSpPr>
          <p:spPr bwMode="auto">
            <a:xfrm>
              <a:off x="3149314" y="5047841"/>
              <a:ext cx="0" cy="388333"/>
            </a:xfrm>
            <a:prstGeom prst="line">
              <a:avLst/>
            </a:prstGeom>
            <a:noFill/>
            <a:ln w="28575" cap="flat" cmpd="sng" algn="ctr">
              <a:solidFill>
                <a:schemeClr val="accent6"/>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5104CEBC-15B0-40B8-BDA3-0B32DBE5AAB6}"/>
                </a:ext>
              </a:extLst>
            </p:cNvPr>
            <p:cNvCxnSpPr>
              <a:cxnSpLocks/>
            </p:cNvCxnSpPr>
            <p:nvPr/>
          </p:nvCxnSpPr>
          <p:spPr bwMode="auto">
            <a:xfrm>
              <a:off x="3111607" y="5047837"/>
              <a:ext cx="75415" cy="0"/>
            </a:xfrm>
            <a:prstGeom prst="line">
              <a:avLst/>
            </a:prstGeom>
            <a:noFill/>
            <a:ln w="28575" cap="flat" cmpd="sng" algn="ctr">
              <a:solidFill>
                <a:schemeClr val="accent6"/>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F9AF1363-E897-4587-97A8-19C9020417E5}"/>
                </a:ext>
              </a:extLst>
            </p:cNvPr>
            <p:cNvCxnSpPr>
              <a:cxnSpLocks/>
            </p:cNvCxnSpPr>
            <p:nvPr/>
          </p:nvCxnSpPr>
          <p:spPr bwMode="auto">
            <a:xfrm>
              <a:off x="3111607" y="5436170"/>
              <a:ext cx="75415" cy="0"/>
            </a:xfrm>
            <a:prstGeom prst="line">
              <a:avLst/>
            </a:prstGeom>
            <a:noFill/>
            <a:ln w="28575" cap="flat" cmpd="sng" algn="ctr">
              <a:solidFill>
                <a:schemeClr val="accent6"/>
              </a:solidFill>
              <a:prstDash val="solid"/>
              <a:round/>
              <a:headEnd type="none" w="med" len="med"/>
              <a:tailEnd type="none" w="med" len="med"/>
            </a:ln>
            <a:effectLst/>
          </p:spPr>
        </p:cxnSp>
      </p:grpSp>
      <p:grpSp>
        <p:nvGrpSpPr>
          <p:cNvPr id="285" name="Group 284">
            <a:extLst>
              <a:ext uri="{FF2B5EF4-FFF2-40B4-BE49-F238E27FC236}">
                <a16:creationId xmlns:a16="http://schemas.microsoft.com/office/drawing/2014/main" id="{5EB65F5D-C47F-40C3-9465-8C1311A4B515}"/>
              </a:ext>
            </a:extLst>
          </p:cNvPr>
          <p:cNvGrpSpPr/>
          <p:nvPr/>
        </p:nvGrpSpPr>
        <p:grpSpPr>
          <a:xfrm>
            <a:off x="3335008" y="4265856"/>
            <a:ext cx="75415" cy="1159755"/>
            <a:chOff x="3111607" y="5047837"/>
            <a:chExt cx="75415" cy="388333"/>
          </a:xfrm>
        </p:grpSpPr>
        <p:cxnSp>
          <p:nvCxnSpPr>
            <p:cNvPr id="286" name="Straight Connector 285">
              <a:extLst>
                <a:ext uri="{FF2B5EF4-FFF2-40B4-BE49-F238E27FC236}">
                  <a16:creationId xmlns:a16="http://schemas.microsoft.com/office/drawing/2014/main" id="{DCAB2F61-1B58-44FF-8200-A19FD0B474B6}"/>
                </a:ext>
              </a:extLst>
            </p:cNvPr>
            <p:cNvCxnSpPr>
              <a:cxnSpLocks/>
            </p:cNvCxnSpPr>
            <p:nvPr/>
          </p:nvCxnSpPr>
          <p:spPr bwMode="auto">
            <a:xfrm>
              <a:off x="3149314" y="5047837"/>
              <a:ext cx="0" cy="388333"/>
            </a:xfrm>
            <a:prstGeom prst="line">
              <a:avLst/>
            </a:prstGeom>
            <a:noFill/>
            <a:ln w="28575" cap="flat" cmpd="sng" algn="ctr">
              <a:solidFill>
                <a:schemeClr val="accent5"/>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C6BA2A1B-06DF-4AA7-9CE8-F3918F7275B8}"/>
                </a:ext>
              </a:extLst>
            </p:cNvPr>
            <p:cNvCxnSpPr>
              <a:cxnSpLocks/>
            </p:cNvCxnSpPr>
            <p:nvPr/>
          </p:nvCxnSpPr>
          <p:spPr bwMode="auto">
            <a:xfrm>
              <a:off x="3111607" y="5047837"/>
              <a:ext cx="75415" cy="0"/>
            </a:xfrm>
            <a:prstGeom prst="line">
              <a:avLst/>
            </a:prstGeom>
            <a:noFill/>
            <a:ln w="28575" cap="flat" cmpd="sng" algn="ctr">
              <a:solidFill>
                <a:schemeClr val="accent5"/>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D01AEDC6-AFF0-449C-9DC9-DBC28271D60C}"/>
                </a:ext>
              </a:extLst>
            </p:cNvPr>
            <p:cNvCxnSpPr>
              <a:cxnSpLocks/>
            </p:cNvCxnSpPr>
            <p:nvPr/>
          </p:nvCxnSpPr>
          <p:spPr bwMode="auto">
            <a:xfrm>
              <a:off x="3111607" y="5436170"/>
              <a:ext cx="75415" cy="0"/>
            </a:xfrm>
            <a:prstGeom prst="line">
              <a:avLst/>
            </a:prstGeom>
            <a:noFill/>
            <a:ln w="28575" cap="flat" cmpd="sng" algn="ctr">
              <a:solidFill>
                <a:schemeClr val="accent5"/>
              </a:solidFill>
              <a:prstDash val="solid"/>
              <a:round/>
              <a:headEnd type="none" w="med" len="med"/>
              <a:tailEnd type="none" w="med" len="med"/>
            </a:ln>
            <a:effectLst/>
          </p:spPr>
        </p:cxnSp>
      </p:grpSp>
      <p:grpSp>
        <p:nvGrpSpPr>
          <p:cNvPr id="289" name="Group 288">
            <a:extLst>
              <a:ext uri="{FF2B5EF4-FFF2-40B4-BE49-F238E27FC236}">
                <a16:creationId xmlns:a16="http://schemas.microsoft.com/office/drawing/2014/main" id="{6D85AA91-928E-4006-B1C9-1C9F6086A32F}"/>
              </a:ext>
            </a:extLst>
          </p:cNvPr>
          <p:cNvGrpSpPr/>
          <p:nvPr/>
        </p:nvGrpSpPr>
        <p:grpSpPr>
          <a:xfrm>
            <a:off x="3643070" y="4546492"/>
            <a:ext cx="75415" cy="684579"/>
            <a:chOff x="3111607" y="5047837"/>
            <a:chExt cx="75415" cy="388333"/>
          </a:xfrm>
        </p:grpSpPr>
        <p:cxnSp>
          <p:nvCxnSpPr>
            <p:cNvPr id="290" name="Straight Connector 289">
              <a:extLst>
                <a:ext uri="{FF2B5EF4-FFF2-40B4-BE49-F238E27FC236}">
                  <a16:creationId xmlns:a16="http://schemas.microsoft.com/office/drawing/2014/main" id="{20EBE967-ADAD-4CB3-BDB2-4DD5A957275A}"/>
                </a:ext>
              </a:extLst>
            </p:cNvPr>
            <p:cNvCxnSpPr>
              <a:cxnSpLocks/>
            </p:cNvCxnSpPr>
            <p:nvPr/>
          </p:nvCxnSpPr>
          <p:spPr bwMode="auto">
            <a:xfrm>
              <a:off x="3149314" y="5047837"/>
              <a:ext cx="0" cy="388333"/>
            </a:xfrm>
            <a:prstGeom prst="line">
              <a:avLst/>
            </a:prstGeom>
            <a:noFill/>
            <a:ln w="28575" cap="flat" cmpd="sng" algn="ctr">
              <a:solidFill>
                <a:schemeClr val="accent5"/>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0C75EF8F-9D4D-4C24-AE85-1A893A0D3758}"/>
                </a:ext>
              </a:extLst>
            </p:cNvPr>
            <p:cNvCxnSpPr>
              <a:cxnSpLocks/>
            </p:cNvCxnSpPr>
            <p:nvPr/>
          </p:nvCxnSpPr>
          <p:spPr bwMode="auto">
            <a:xfrm>
              <a:off x="3111607" y="5047837"/>
              <a:ext cx="75415" cy="0"/>
            </a:xfrm>
            <a:prstGeom prst="line">
              <a:avLst/>
            </a:prstGeom>
            <a:noFill/>
            <a:ln w="28575" cap="flat" cmpd="sng" algn="ctr">
              <a:solidFill>
                <a:schemeClr val="accent5"/>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B90E89EF-6ABE-4F5C-B5D0-EE342C94F9C7}"/>
                </a:ext>
              </a:extLst>
            </p:cNvPr>
            <p:cNvCxnSpPr>
              <a:cxnSpLocks/>
            </p:cNvCxnSpPr>
            <p:nvPr/>
          </p:nvCxnSpPr>
          <p:spPr bwMode="auto">
            <a:xfrm>
              <a:off x="3111607" y="5436170"/>
              <a:ext cx="75415" cy="0"/>
            </a:xfrm>
            <a:prstGeom prst="line">
              <a:avLst/>
            </a:prstGeom>
            <a:noFill/>
            <a:ln w="28575" cap="flat" cmpd="sng" algn="ctr">
              <a:solidFill>
                <a:schemeClr val="accent5"/>
              </a:solidFill>
              <a:prstDash val="solid"/>
              <a:round/>
              <a:headEnd type="none" w="med" len="med"/>
              <a:tailEnd type="none" w="med" len="med"/>
            </a:ln>
            <a:effectLst/>
          </p:spPr>
        </p:cxnSp>
      </p:grpSp>
      <p:grpSp>
        <p:nvGrpSpPr>
          <p:cNvPr id="293" name="Group 292">
            <a:extLst>
              <a:ext uri="{FF2B5EF4-FFF2-40B4-BE49-F238E27FC236}">
                <a16:creationId xmlns:a16="http://schemas.microsoft.com/office/drawing/2014/main" id="{EBC6EDA3-FB60-43C6-9848-D170E3BD3771}"/>
              </a:ext>
            </a:extLst>
          </p:cNvPr>
          <p:cNvGrpSpPr/>
          <p:nvPr/>
        </p:nvGrpSpPr>
        <p:grpSpPr>
          <a:xfrm>
            <a:off x="3950727" y="4581554"/>
            <a:ext cx="75415" cy="853156"/>
            <a:chOff x="3111607" y="5047837"/>
            <a:chExt cx="75415" cy="388333"/>
          </a:xfrm>
        </p:grpSpPr>
        <p:cxnSp>
          <p:nvCxnSpPr>
            <p:cNvPr id="294" name="Straight Connector 293">
              <a:extLst>
                <a:ext uri="{FF2B5EF4-FFF2-40B4-BE49-F238E27FC236}">
                  <a16:creationId xmlns:a16="http://schemas.microsoft.com/office/drawing/2014/main" id="{C80AD367-3D81-48ED-8BD0-FD53924EEBDF}"/>
                </a:ext>
              </a:extLst>
            </p:cNvPr>
            <p:cNvCxnSpPr>
              <a:cxnSpLocks/>
            </p:cNvCxnSpPr>
            <p:nvPr/>
          </p:nvCxnSpPr>
          <p:spPr bwMode="auto">
            <a:xfrm>
              <a:off x="3149314" y="5047837"/>
              <a:ext cx="0" cy="388333"/>
            </a:xfrm>
            <a:prstGeom prst="line">
              <a:avLst/>
            </a:prstGeom>
            <a:noFill/>
            <a:ln w="28575" cap="flat" cmpd="sng" algn="ctr">
              <a:solidFill>
                <a:schemeClr val="accent5"/>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E68DDB15-369C-4DF1-A415-D6A3ED7CDE1A}"/>
                </a:ext>
              </a:extLst>
            </p:cNvPr>
            <p:cNvCxnSpPr>
              <a:cxnSpLocks/>
            </p:cNvCxnSpPr>
            <p:nvPr/>
          </p:nvCxnSpPr>
          <p:spPr bwMode="auto">
            <a:xfrm>
              <a:off x="3111607" y="5047837"/>
              <a:ext cx="75415" cy="0"/>
            </a:xfrm>
            <a:prstGeom prst="line">
              <a:avLst/>
            </a:prstGeom>
            <a:noFill/>
            <a:ln w="28575" cap="flat" cmpd="sng" algn="ctr">
              <a:solidFill>
                <a:schemeClr val="accent5"/>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8F4045FA-4F56-4022-AB50-7C2D2FD4197B}"/>
                </a:ext>
              </a:extLst>
            </p:cNvPr>
            <p:cNvCxnSpPr>
              <a:cxnSpLocks/>
            </p:cNvCxnSpPr>
            <p:nvPr/>
          </p:nvCxnSpPr>
          <p:spPr bwMode="auto">
            <a:xfrm>
              <a:off x="3111607" y="5436170"/>
              <a:ext cx="75415" cy="0"/>
            </a:xfrm>
            <a:prstGeom prst="line">
              <a:avLst/>
            </a:prstGeom>
            <a:noFill/>
            <a:ln w="28575" cap="flat" cmpd="sng" algn="ctr">
              <a:solidFill>
                <a:schemeClr val="accent5"/>
              </a:solidFill>
              <a:prstDash val="solid"/>
              <a:round/>
              <a:headEnd type="none" w="med" len="med"/>
              <a:tailEnd type="none" w="med" len="med"/>
            </a:ln>
            <a:effectLst/>
          </p:spPr>
        </p:cxnSp>
      </p:grpSp>
      <p:grpSp>
        <p:nvGrpSpPr>
          <p:cNvPr id="297" name="Group 296">
            <a:extLst>
              <a:ext uri="{FF2B5EF4-FFF2-40B4-BE49-F238E27FC236}">
                <a16:creationId xmlns:a16="http://schemas.microsoft.com/office/drawing/2014/main" id="{E4BFAC95-D370-4ACE-B2DE-3A79454FB306}"/>
              </a:ext>
            </a:extLst>
          </p:cNvPr>
          <p:cNvGrpSpPr/>
          <p:nvPr/>
        </p:nvGrpSpPr>
        <p:grpSpPr>
          <a:xfrm>
            <a:off x="4263583" y="4667663"/>
            <a:ext cx="75415" cy="853621"/>
            <a:chOff x="3111607" y="5047837"/>
            <a:chExt cx="75415" cy="388333"/>
          </a:xfrm>
        </p:grpSpPr>
        <p:cxnSp>
          <p:nvCxnSpPr>
            <p:cNvPr id="298" name="Straight Connector 297">
              <a:extLst>
                <a:ext uri="{FF2B5EF4-FFF2-40B4-BE49-F238E27FC236}">
                  <a16:creationId xmlns:a16="http://schemas.microsoft.com/office/drawing/2014/main" id="{3AAA29F3-3920-4ECD-85F1-25987528DEC5}"/>
                </a:ext>
              </a:extLst>
            </p:cNvPr>
            <p:cNvCxnSpPr>
              <a:cxnSpLocks/>
            </p:cNvCxnSpPr>
            <p:nvPr/>
          </p:nvCxnSpPr>
          <p:spPr bwMode="auto">
            <a:xfrm>
              <a:off x="3149314" y="5047837"/>
              <a:ext cx="0" cy="388333"/>
            </a:xfrm>
            <a:prstGeom prst="line">
              <a:avLst/>
            </a:prstGeom>
            <a:noFill/>
            <a:ln w="28575" cap="flat" cmpd="sng" algn="ctr">
              <a:solidFill>
                <a:schemeClr val="accent5"/>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4C62B9D0-B585-4CE1-BBF2-AEB72DD60D80}"/>
                </a:ext>
              </a:extLst>
            </p:cNvPr>
            <p:cNvCxnSpPr>
              <a:cxnSpLocks/>
            </p:cNvCxnSpPr>
            <p:nvPr/>
          </p:nvCxnSpPr>
          <p:spPr bwMode="auto">
            <a:xfrm>
              <a:off x="3111607" y="5047837"/>
              <a:ext cx="75415" cy="0"/>
            </a:xfrm>
            <a:prstGeom prst="line">
              <a:avLst/>
            </a:prstGeom>
            <a:noFill/>
            <a:ln w="28575" cap="flat" cmpd="sng" algn="ctr">
              <a:solidFill>
                <a:schemeClr val="accent5"/>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CD4B8801-7039-46D6-ADAA-B272B0DB11AD}"/>
                </a:ext>
              </a:extLst>
            </p:cNvPr>
            <p:cNvCxnSpPr>
              <a:cxnSpLocks/>
            </p:cNvCxnSpPr>
            <p:nvPr/>
          </p:nvCxnSpPr>
          <p:spPr bwMode="auto">
            <a:xfrm>
              <a:off x="3111607" y="5436170"/>
              <a:ext cx="75415" cy="0"/>
            </a:xfrm>
            <a:prstGeom prst="line">
              <a:avLst/>
            </a:prstGeom>
            <a:noFill/>
            <a:ln w="28575" cap="flat" cmpd="sng" algn="ctr">
              <a:solidFill>
                <a:schemeClr val="accent5"/>
              </a:solidFill>
              <a:prstDash val="solid"/>
              <a:round/>
              <a:headEnd type="none" w="med" len="med"/>
              <a:tailEnd type="none" w="med" len="med"/>
            </a:ln>
            <a:effectLst/>
          </p:spPr>
        </p:cxnSp>
      </p:grpSp>
      <p:grpSp>
        <p:nvGrpSpPr>
          <p:cNvPr id="208" name="Group 207">
            <a:extLst>
              <a:ext uri="{FF2B5EF4-FFF2-40B4-BE49-F238E27FC236}">
                <a16:creationId xmlns:a16="http://schemas.microsoft.com/office/drawing/2014/main" id="{35CD3886-57A4-4BC5-8A71-6A0CCB61536A}"/>
              </a:ext>
            </a:extLst>
          </p:cNvPr>
          <p:cNvGrpSpPr/>
          <p:nvPr/>
        </p:nvGrpSpPr>
        <p:grpSpPr>
          <a:xfrm>
            <a:off x="1495996" y="3870930"/>
            <a:ext cx="2900314" cy="1276042"/>
            <a:chOff x="1486292" y="3881371"/>
            <a:chExt cx="2900314" cy="1276042"/>
          </a:xfrm>
        </p:grpSpPr>
        <p:sp>
          <p:nvSpPr>
            <p:cNvPr id="38" name="Freeform: Shape 37">
              <a:extLst>
                <a:ext uri="{FF2B5EF4-FFF2-40B4-BE49-F238E27FC236}">
                  <a16:creationId xmlns:a16="http://schemas.microsoft.com/office/drawing/2014/main" id="{13ECF6E9-6C5E-4CC2-8FE6-0EC2B0AFFDCB}"/>
                </a:ext>
              </a:extLst>
            </p:cNvPr>
            <p:cNvSpPr/>
            <p:nvPr/>
          </p:nvSpPr>
          <p:spPr bwMode="auto">
            <a:xfrm>
              <a:off x="1517715" y="3927835"/>
              <a:ext cx="2771481" cy="672445"/>
            </a:xfrm>
            <a:custGeom>
              <a:avLst/>
              <a:gdLst>
                <a:gd name="connsiteX0" fmla="*/ 0 w 2771481"/>
                <a:gd name="connsiteY0" fmla="*/ 0 h 672445"/>
                <a:gd name="connsiteX1" fmla="*/ 301658 w 2771481"/>
                <a:gd name="connsiteY1" fmla="*/ 34565 h 672445"/>
                <a:gd name="connsiteX2" fmla="*/ 612743 w 2771481"/>
                <a:gd name="connsiteY2" fmla="*/ 119406 h 672445"/>
                <a:gd name="connsiteX3" fmla="*/ 923827 w 2771481"/>
                <a:gd name="connsiteY3" fmla="*/ 257666 h 672445"/>
                <a:gd name="connsiteX4" fmla="*/ 1850796 w 2771481"/>
                <a:gd name="connsiteY4" fmla="*/ 499621 h 672445"/>
                <a:gd name="connsiteX5" fmla="*/ 2152454 w 2771481"/>
                <a:gd name="connsiteY5" fmla="*/ 543612 h 672445"/>
                <a:gd name="connsiteX6" fmla="*/ 2463539 w 2771481"/>
                <a:gd name="connsiteY6" fmla="*/ 666161 h 672445"/>
                <a:gd name="connsiteX7" fmla="*/ 2771481 w 2771481"/>
                <a:gd name="connsiteY7" fmla="*/ 672445 h 672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71481" h="672445">
                  <a:moveTo>
                    <a:pt x="0" y="0"/>
                  </a:moveTo>
                  <a:lnTo>
                    <a:pt x="301658" y="34565"/>
                  </a:lnTo>
                  <a:lnTo>
                    <a:pt x="612743" y="119406"/>
                  </a:lnTo>
                  <a:lnTo>
                    <a:pt x="923827" y="257666"/>
                  </a:lnTo>
                  <a:lnTo>
                    <a:pt x="1850796" y="499621"/>
                  </a:lnTo>
                  <a:lnTo>
                    <a:pt x="2152454" y="543612"/>
                  </a:lnTo>
                  <a:lnTo>
                    <a:pt x="2463539" y="666161"/>
                  </a:lnTo>
                  <a:lnTo>
                    <a:pt x="2771481" y="672445"/>
                  </a:lnTo>
                </a:path>
              </a:pathLst>
            </a:custGeom>
            <a:noFill/>
            <a:ln w="28575">
              <a:solidFill>
                <a:schemeClr val="accent1"/>
              </a:solidFill>
              <a:miter lim="800000"/>
              <a:headEnd/>
              <a:tailEnd/>
            </a:ln>
          </p:spPr>
          <p:txBody>
            <a:bodyPr rtlCol="0" anchor="ctr"/>
            <a:lstStyle/>
            <a:p>
              <a:pPr algn="ctr"/>
              <a:endParaRPr lang="en-US" dirty="0"/>
            </a:p>
          </p:txBody>
        </p:sp>
        <p:grpSp>
          <p:nvGrpSpPr>
            <p:cNvPr id="207" name="Group 206">
              <a:extLst>
                <a:ext uri="{FF2B5EF4-FFF2-40B4-BE49-F238E27FC236}">
                  <a16:creationId xmlns:a16="http://schemas.microsoft.com/office/drawing/2014/main" id="{01B5E283-BF10-46B6-BB92-981D99AAA6D0}"/>
                </a:ext>
              </a:extLst>
            </p:cNvPr>
            <p:cNvGrpSpPr/>
            <p:nvPr/>
          </p:nvGrpSpPr>
          <p:grpSpPr>
            <a:xfrm>
              <a:off x="1486292" y="3881371"/>
              <a:ext cx="2900314" cy="1276042"/>
              <a:chOff x="1486292" y="3881371"/>
              <a:chExt cx="2900314" cy="1276042"/>
            </a:xfrm>
          </p:grpSpPr>
          <p:cxnSp>
            <p:nvCxnSpPr>
              <p:cNvPr id="6" name="Straight Connector 5">
                <a:extLst>
                  <a:ext uri="{FF2B5EF4-FFF2-40B4-BE49-F238E27FC236}">
                    <a16:creationId xmlns:a16="http://schemas.microsoft.com/office/drawing/2014/main" id="{F0233736-F59E-4CF3-9970-EF9B2D00DFA2}"/>
                  </a:ext>
                </a:extLst>
              </p:cNvPr>
              <p:cNvCxnSpPr/>
              <p:nvPr/>
            </p:nvCxnSpPr>
            <p:spPr bwMode="auto">
              <a:xfrm>
                <a:off x="1527142" y="3971827"/>
                <a:ext cx="2859464" cy="0"/>
              </a:xfrm>
              <a:prstGeom prst="line">
                <a:avLst/>
              </a:prstGeom>
              <a:noFill/>
              <a:ln w="28575" cap="flat" cmpd="sng" algn="ctr">
                <a:solidFill>
                  <a:schemeClr val="bg1"/>
                </a:solidFill>
                <a:prstDash val="sysDash"/>
                <a:round/>
                <a:headEnd type="none" w="med" len="med"/>
                <a:tailEnd type="none" w="med" len="med"/>
              </a:ln>
              <a:effectLst/>
            </p:spPr>
          </p:cxnSp>
          <p:sp>
            <p:nvSpPr>
              <p:cNvPr id="34" name="Freeform: Shape 33">
                <a:extLst>
                  <a:ext uri="{FF2B5EF4-FFF2-40B4-BE49-F238E27FC236}">
                    <a16:creationId xmlns:a16="http://schemas.microsoft.com/office/drawing/2014/main" id="{638E2048-38D1-49A2-9AB1-64A73D592328}"/>
                  </a:ext>
                </a:extLst>
              </p:cNvPr>
              <p:cNvSpPr/>
              <p:nvPr/>
            </p:nvSpPr>
            <p:spPr bwMode="auto">
              <a:xfrm>
                <a:off x="1520858" y="3930977"/>
                <a:ext cx="2774622" cy="43992"/>
              </a:xfrm>
              <a:custGeom>
                <a:avLst/>
                <a:gdLst>
                  <a:gd name="connsiteX0" fmla="*/ 0 w 2774622"/>
                  <a:gd name="connsiteY0" fmla="*/ 0 h 43992"/>
                  <a:gd name="connsiteX1" fmla="*/ 320511 w 2774622"/>
                  <a:gd name="connsiteY1" fmla="*/ 43992 h 43992"/>
                  <a:gd name="connsiteX2" fmla="*/ 612742 w 2774622"/>
                  <a:gd name="connsiteY2" fmla="*/ 9427 h 43992"/>
                  <a:gd name="connsiteX3" fmla="*/ 917542 w 2774622"/>
                  <a:gd name="connsiteY3" fmla="*/ 9427 h 43992"/>
                  <a:gd name="connsiteX4" fmla="*/ 1838227 w 2774622"/>
                  <a:gd name="connsiteY4" fmla="*/ 34565 h 43992"/>
                  <a:gd name="connsiteX5" fmla="*/ 2146169 w 2774622"/>
                  <a:gd name="connsiteY5" fmla="*/ 43992 h 43992"/>
                  <a:gd name="connsiteX6" fmla="*/ 2460396 w 2774622"/>
                  <a:gd name="connsiteY6" fmla="*/ 18854 h 43992"/>
                  <a:gd name="connsiteX7" fmla="*/ 2774622 w 2774622"/>
                  <a:gd name="connsiteY7" fmla="*/ 40850 h 43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74622" h="43992">
                    <a:moveTo>
                      <a:pt x="0" y="0"/>
                    </a:moveTo>
                    <a:lnTo>
                      <a:pt x="320511" y="43992"/>
                    </a:lnTo>
                    <a:lnTo>
                      <a:pt x="612742" y="9427"/>
                    </a:lnTo>
                    <a:lnTo>
                      <a:pt x="917542" y="9427"/>
                    </a:lnTo>
                    <a:lnTo>
                      <a:pt x="1838227" y="34565"/>
                    </a:lnTo>
                    <a:lnTo>
                      <a:pt x="2146169" y="43992"/>
                    </a:lnTo>
                    <a:lnTo>
                      <a:pt x="2460396" y="18854"/>
                    </a:lnTo>
                    <a:lnTo>
                      <a:pt x="2774622" y="40850"/>
                    </a:lnTo>
                  </a:path>
                </a:pathLst>
              </a:custGeom>
              <a:noFill/>
              <a:ln w="28575">
                <a:solidFill>
                  <a:schemeClr val="tx2"/>
                </a:solidFill>
                <a:miter lim="800000"/>
                <a:headEnd/>
                <a:tailEnd/>
              </a:ln>
            </p:spPr>
            <p:txBody>
              <a:bodyPr rtlCol="0" anchor="ctr"/>
              <a:lstStyle/>
              <a:p>
                <a:pPr algn="ctr"/>
                <a:endParaRPr lang="en-US" dirty="0"/>
              </a:p>
            </p:txBody>
          </p:sp>
          <p:sp>
            <p:nvSpPr>
              <p:cNvPr id="35" name="Freeform: Shape 34">
                <a:extLst>
                  <a:ext uri="{FF2B5EF4-FFF2-40B4-BE49-F238E27FC236}">
                    <a16:creationId xmlns:a16="http://schemas.microsoft.com/office/drawing/2014/main" id="{516337C9-08DE-49CE-8A80-C6E0A4C25AA3}"/>
                  </a:ext>
                </a:extLst>
              </p:cNvPr>
              <p:cNvSpPr/>
              <p:nvPr/>
            </p:nvSpPr>
            <p:spPr bwMode="auto">
              <a:xfrm>
                <a:off x="1530285" y="3937262"/>
                <a:ext cx="2758911" cy="936396"/>
              </a:xfrm>
              <a:custGeom>
                <a:avLst/>
                <a:gdLst>
                  <a:gd name="connsiteX0" fmla="*/ 0 w 2758911"/>
                  <a:gd name="connsiteY0" fmla="*/ 0 h 936396"/>
                  <a:gd name="connsiteX1" fmla="*/ 298515 w 2758911"/>
                  <a:gd name="connsiteY1" fmla="*/ 34565 h 936396"/>
                  <a:gd name="connsiteX2" fmla="*/ 612742 w 2758911"/>
                  <a:gd name="connsiteY2" fmla="*/ 226243 h 936396"/>
                  <a:gd name="connsiteX3" fmla="*/ 908115 w 2758911"/>
                  <a:gd name="connsiteY3" fmla="*/ 395926 h 936396"/>
                  <a:gd name="connsiteX4" fmla="*/ 1831942 w 2758911"/>
                  <a:gd name="connsiteY4" fmla="*/ 744717 h 936396"/>
                  <a:gd name="connsiteX5" fmla="*/ 2143026 w 2758911"/>
                  <a:gd name="connsiteY5" fmla="*/ 794994 h 936396"/>
                  <a:gd name="connsiteX6" fmla="*/ 2450969 w 2758911"/>
                  <a:gd name="connsiteY6" fmla="*/ 845270 h 936396"/>
                  <a:gd name="connsiteX7" fmla="*/ 2758911 w 2758911"/>
                  <a:gd name="connsiteY7" fmla="*/ 936396 h 936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8911" h="936396">
                    <a:moveTo>
                      <a:pt x="0" y="0"/>
                    </a:moveTo>
                    <a:lnTo>
                      <a:pt x="298515" y="34565"/>
                    </a:lnTo>
                    <a:lnTo>
                      <a:pt x="612742" y="226243"/>
                    </a:lnTo>
                    <a:lnTo>
                      <a:pt x="908115" y="395926"/>
                    </a:lnTo>
                    <a:lnTo>
                      <a:pt x="1831942" y="744717"/>
                    </a:lnTo>
                    <a:lnTo>
                      <a:pt x="2143026" y="794994"/>
                    </a:lnTo>
                    <a:lnTo>
                      <a:pt x="2450969" y="845270"/>
                    </a:lnTo>
                    <a:lnTo>
                      <a:pt x="2758911" y="936396"/>
                    </a:lnTo>
                  </a:path>
                </a:pathLst>
              </a:custGeom>
              <a:noFill/>
              <a:ln w="28575">
                <a:solidFill>
                  <a:schemeClr val="accent3"/>
                </a:solidFill>
                <a:miter lim="800000"/>
                <a:headEnd/>
                <a:tailEnd/>
              </a:ln>
            </p:spPr>
            <p:txBody>
              <a:bodyPr rtlCol="0" anchor="ctr"/>
              <a:lstStyle/>
              <a:p>
                <a:pPr algn="ctr"/>
                <a:endParaRPr lang="en-US" dirty="0"/>
              </a:p>
            </p:txBody>
          </p:sp>
          <p:sp>
            <p:nvSpPr>
              <p:cNvPr id="36" name="Freeform: Shape 35">
                <a:extLst>
                  <a:ext uri="{FF2B5EF4-FFF2-40B4-BE49-F238E27FC236}">
                    <a16:creationId xmlns:a16="http://schemas.microsoft.com/office/drawing/2014/main" id="{9A41380B-0E41-4CA6-AAEC-9C90A2FD1A83}"/>
                  </a:ext>
                </a:extLst>
              </p:cNvPr>
              <p:cNvSpPr/>
              <p:nvPr/>
            </p:nvSpPr>
            <p:spPr bwMode="auto">
              <a:xfrm>
                <a:off x="1514573" y="3934120"/>
                <a:ext cx="2774623" cy="914400"/>
              </a:xfrm>
              <a:custGeom>
                <a:avLst/>
                <a:gdLst>
                  <a:gd name="connsiteX0" fmla="*/ 0 w 2774623"/>
                  <a:gd name="connsiteY0" fmla="*/ 0 h 914400"/>
                  <a:gd name="connsiteX1" fmla="*/ 304800 w 2774623"/>
                  <a:gd name="connsiteY1" fmla="*/ 28280 h 914400"/>
                  <a:gd name="connsiteX2" fmla="*/ 615885 w 2774623"/>
                  <a:gd name="connsiteY2" fmla="*/ 147686 h 914400"/>
                  <a:gd name="connsiteX3" fmla="*/ 923827 w 2774623"/>
                  <a:gd name="connsiteY3" fmla="*/ 314226 h 914400"/>
                  <a:gd name="connsiteX4" fmla="*/ 1847654 w 2774623"/>
                  <a:gd name="connsiteY4" fmla="*/ 587604 h 914400"/>
                  <a:gd name="connsiteX5" fmla="*/ 2161881 w 2774623"/>
                  <a:gd name="connsiteY5" fmla="*/ 694441 h 914400"/>
                  <a:gd name="connsiteX6" fmla="*/ 2469823 w 2774623"/>
                  <a:gd name="connsiteY6" fmla="*/ 791851 h 914400"/>
                  <a:gd name="connsiteX7" fmla="*/ 2774623 w 2774623"/>
                  <a:gd name="connsiteY7" fmla="*/ 91440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74623" h="914400">
                    <a:moveTo>
                      <a:pt x="0" y="0"/>
                    </a:moveTo>
                    <a:lnTo>
                      <a:pt x="304800" y="28280"/>
                    </a:lnTo>
                    <a:lnTo>
                      <a:pt x="615885" y="147686"/>
                    </a:lnTo>
                    <a:lnTo>
                      <a:pt x="923827" y="314226"/>
                    </a:lnTo>
                    <a:lnTo>
                      <a:pt x="1847654" y="587604"/>
                    </a:lnTo>
                    <a:lnTo>
                      <a:pt x="2161881" y="694441"/>
                    </a:lnTo>
                    <a:lnTo>
                      <a:pt x="2469823" y="791851"/>
                    </a:lnTo>
                    <a:lnTo>
                      <a:pt x="2774623" y="914400"/>
                    </a:lnTo>
                  </a:path>
                </a:pathLst>
              </a:custGeom>
              <a:noFill/>
              <a:ln w="28575">
                <a:solidFill>
                  <a:schemeClr val="accent4"/>
                </a:solidFill>
                <a:miter lim="800000"/>
                <a:headEnd/>
                <a:tailEnd/>
              </a:ln>
            </p:spPr>
            <p:txBody>
              <a:bodyPr rtlCol="0" anchor="ctr"/>
              <a:lstStyle/>
              <a:p>
                <a:pPr algn="ctr"/>
                <a:endParaRPr lang="en-US" dirty="0"/>
              </a:p>
            </p:txBody>
          </p:sp>
          <p:sp>
            <p:nvSpPr>
              <p:cNvPr id="37" name="Freeform: Shape 36">
                <a:extLst>
                  <a:ext uri="{FF2B5EF4-FFF2-40B4-BE49-F238E27FC236}">
                    <a16:creationId xmlns:a16="http://schemas.microsoft.com/office/drawing/2014/main" id="{E62290CB-8347-4771-AD8B-BDE24E9B2C99}"/>
                  </a:ext>
                </a:extLst>
              </p:cNvPr>
              <p:cNvSpPr/>
              <p:nvPr/>
            </p:nvSpPr>
            <p:spPr bwMode="auto">
              <a:xfrm>
                <a:off x="1514573" y="3930977"/>
                <a:ext cx="2777765" cy="1109221"/>
              </a:xfrm>
              <a:custGeom>
                <a:avLst/>
                <a:gdLst>
                  <a:gd name="connsiteX0" fmla="*/ 0 w 2777765"/>
                  <a:gd name="connsiteY0" fmla="*/ 0 h 1109221"/>
                  <a:gd name="connsiteX1" fmla="*/ 304800 w 2777765"/>
                  <a:gd name="connsiteY1" fmla="*/ 87984 h 1109221"/>
                  <a:gd name="connsiteX2" fmla="*/ 631596 w 2777765"/>
                  <a:gd name="connsiteY2" fmla="*/ 298516 h 1109221"/>
                  <a:gd name="connsiteX3" fmla="*/ 933254 w 2777765"/>
                  <a:gd name="connsiteY3" fmla="*/ 505905 h 1109221"/>
                  <a:gd name="connsiteX4" fmla="*/ 1850796 w 2777765"/>
                  <a:gd name="connsiteY4" fmla="*/ 879835 h 1109221"/>
                  <a:gd name="connsiteX5" fmla="*/ 2161881 w 2777765"/>
                  <a:gd name="connsiteY5" fmla="*/ 967819 h 1109221"/>
                  <a:gd name="connsiteX6" fmla="*/ 2469823 w 2777765"/>
                  <a:gd name="connsiteY6" fmla="*/ 1021237 h 1109221"/>
                  <a:gd name="connsiteX7" fmla="*/ 2777765 w 2777765"/>
                  <a:gd name="connsiteY7" fmla="*/ 1109221 h 1109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77765" h="1109221">
                    <a:moveTo>
                      <a:pt x="0" y="0"/>
                    </a:moveTo>
                    <a:lnTo>
                      <a:pt x="304800" y="87984"/>
                    </a:lnTo>
                    <a:lnTo>
                      <a:pt x="631596" y="298516"/>
                    </a:lnTo>
                    <a:lnTo>
                      <a:pt x="933254" y="505905"/>
                    </a:lnTo>
                    <a:lnTo>
                      <a:pt x="1850796" y="879835"/>
                    </a:lnTo>
                    <a:lnTo>
                      <a:pt x="2161881" y="967819"/>
                    </a:lnTo>
                    <a:lnTo>
                      <a:pt x="2469823" y="1021237"/>
                    </a:lnTo>
                    <a:lnTo>
                      <a:pt x="2777765" y="1109221"/>
                    </a:lnTo>
                  </a:path>
                </a:pathLst>
              </a:custGeom>
              <a:noFill/>
              <a:ln w="28575">
                <a:solidFill>
                  <a:schemeClr val="accent6"/>
                </a:solidFill>
                <a:miter lim="800000"/>
                <a:headEnd/>
                <a:tailEnd/>
              </a:ln>
            </p:spPr>
            <p:txBody>
              <a:bodyPr rtlCol="0" anchor="ctr"/>
              <a:lstStyle/>
              <a:p>
                <a:pPr algn="ctr"/>
                <a:endParaRPr lang="en-US" dirty="0"/>
              </a:p>
            </p:txBody>
          </p:sp>
          <p:sp>
            <p:nvSpPr>
              <p:cNvPr id="39" name="Freeform: Shape 38">
                <a:extLst>
                  <a:ext uri="{FF2B5EF4-FFF2-40B4-BE49-F238E27FC236}">
                    <a16:creationId xmlns:a16="http://schemas.microsoft.com/office/drawing/2014/main" id="{815116DD-B7B3-45E0-A6B6-A62CCE373C6C}"/>
                  </a:ext>
                </a:extLst>
              </p:cNvPr>
              <p:cNvSpPr/>
              <p:nvPr/>
            </p:nvSpPr>
            <p:spPr bwMode="auto">
              <a:xfrm>
                <a:off x="1511431" y="3924693"/>
                <a:ext cx="2780907" cy="1197204"/>
              </a:xfrm>
              <a:custGeom>
                <a:avLst/>
                <a:gdLst>
                  <a:gd name="connsiteX0" fmla="*/ 0 w 2780907"/>
                  <a:gd name="connsiteY0" fmla="*/ 0 h 1197204"/>
                  <a:gd name="connsiteX1" fmla="*/ 307942 w 2780907"/>
                  <a:gd name="connsiteY1" fmla="*/ 103695 h 1197204"/>
                  <a:gd name="connsiteX2" fmla="*/ 615884 w 2780907"/>
                  <a:gd name="connsiteY2" fmla="*/ 304800 h 1197204"/>
                  <a:gd name="connsiteX3" fmla="*/ 930111 w 2780907"/>
                  <a:gd name="connsiteY3" fmla="*/ 436775 h 1197204"/>
                  <a:gd name="connsiteX4" fmla="*/ 1847654 w 2780907"/>
                  <a:gd name="connsiteY4" fmla="*/ 945822 h 1197204"/>
                  <a:gd name="connsiteX5" fmla="*/ 2168165 w 2780907"/>
                  <a:gd name="connsiteY5" fmla="*/ 989814 h 1197204"/>
                  <a:gd name="connsiteX6" fmla="*/ 2472965 w 2780907"/>
                  <a:gd name="connsiteY6" fmla="*/ 1093509 h 1197204"/>
                  <a:gd name="connsiteX7" fmla="*/ 2780907 w 2780907"/>
                  <a:gd name="connsiteY7" fmla="*/ 1197204 h 1197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0907" h="1197204">
                    <a:moveTo>
                      <a:pt x="0" y="0"/>
                    </a:moveTo>
                    <a:lnTo>
                      <a:pt x="307942" y="103695"/>
                    </a:lnTo>
                    <a:lnTo>
                      <a:pt x="615884" y="304800"/>
                    </a:lnTo>
                    <a:lnTo>
                      <a:pt x="930111" y="436775"/>
                    </a:lnTo>
                    <a:lnTo>
                      <a:pt x="1847654" y="945822"/>
                    </a:lnTo>
                    <a:lnTo>
                      <a:pt x="2168165" y="989814"/>
                    </a:lnTo>
                    <a:lnTo>
                      <a:pt x="2472965" y="1093509"/>
                    </a:lnTo>
                    <a:lnTo>
                      <a:pt x="2780907" y="1197204"/>
                    </a:lnTo>
                  </a:path>
                </a:pathLst>
              </a:custGeom>
              <a:noFill/>
              <a:ln w="28575">
                <a:solidFill>
                  <a:schemeClr val="accent5"/>
                </a:solidFill>
                <a:miter lim="800000"/>
                <a:headEnd/>
                <a:tailEnd/>
              </a:ln>
            </p:spPr>
            <p:txBody>
              <a:bodyPr rtlCol="0" anchor="ctr"/>
              <a:lstStyle/>
              <a:p>
                <a:pPr algn="ctr"/>
                <a:endParaRPr lang="en-US" dirty="0"/>
              </a:p>
            </p:txBody>
          </p:sp>
          <p:sp>
            <p:nvSpPr>
              <p:cNvPr id="40" name="Oval 39">
                <a:extLst>
                  <a:ext uri="{FF2B5EF4-FFF2-40B4-BE49-F238E27FC236}">
                    <a16:creationId xmlns:a16="http://schemas.microsoft.com/office/drawing/2014/main" id="{87A4C545-421A-4F9C-8C86-CAB3D2A23EAF}"/>
                  </a:ext>
                </a:extLst>
              </p:cNvPr>
              <p:cNvSpPr/>
              <p:nvPr/>
            </p:nvSpPr>
            <p:spPr bwMode="auto">
              <a:xfrm>
                <a:off x="1776250" y="3923122"/>
                <a:ext cx="80124" cy="80124"/>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Oval 41">
                <a:extLst>
                  <a:ext uri="{FF2B5EF4-FFF2-40B4-BE49-F238E27FC236}">
                    <a16:creationId xmlns:a16="http://schemas.microsoft.com/office/drawing/2014/main" id="{2D840F42-BCE6-44C2-A69C-F30068BACE62}"/>
                  </a:ext>
                </a:extLst>
              </p:cNvPr>
              <p:cNvSpPr/>
              <p:nvPr/>
            </p:nvSpPr>
            <p:spPr bwMode="auto">
              <a:xfrm>
                <a:off x="2091443" y="3912126"/>
                <a:ext cx="80124" cy="80124"/>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Oval 43">
                <a:extLst>
                  <a:ext uri="{FF2B5EF4-FFF2-40B4-BE49-F238E27FC236}">
                    <a16:creationId xmlns:a16="http://schemas.microsoft.com/office/drawing/2014/main" id="{5F314728-BAD9-4796-909F-ACE8EA3249C3}"/>
                  </a:ext>
                </a:extLst>
              </p:cNvPr>
              <p:cNvSpPr/>
              <p:nvPr/>
            </p:nvSpPr>
            <p:spPr bwMode="auto">
              <a:xfrm>
                <a:off x="2399909" y="3912126"/>
                <a:ext cx="80124" cy="80124"/>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Oval 45">
                <a:extLst>
                  <a:ext uri="{FF2B5EF4-FFF2-40B4-BE49-F238E27FC236}">
                    <a16:creationId xmlns:a16="http://schemas.microsoft.com/office/drawing/2014/main" id="{10477831-5828-41E0-9529-937032FB0591}"/>
                  </a:ext>
                </a:extLst>
              </p:cNvPr>
              <p:cNvSpPr/>
              <p:nvPr/>
            </p:nvSpPr>
            <p:spPr bwMode="auto">
              <a:xfrm>
                <a:off x="3325307" y="3930976"/>
                <a:ext cx="80124" cy="80124"/>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Oval 47">
                <a:extLst>
                  <a:ext uri="{FF2B5EF4-FFF2-40B4-BE49-F238E27FC236}">
                    <a16:creationId xmlns:a16="http://schemas.microsoft.com/office/drawing/2014/main" id="{73C914FE-0458-49A1-9091-39F937AB71B2}"/>
                  </a:ext>
                </a:extLst>
              </p:cNvPr>
              <p:cNvSpPr/>
              <p:nvPr/>
            </p:nvSpPr>
            <p:spPr bwMode="auto">
              <a:xfrm>
                <a:off x="3632247" y="3936478"/>
                <a:ext cx="80124" cy="80124"/>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Oval 49">
                <a:extLst>
                  <a:ext uri="{FF2B5EF4-FFF2-40B4-BE49-F238E27FC236}">
                    <a16:creationId xmlns:a16="http://schemas.microsoft.com/office/drawing/2014/main" id="{B3A247AC-3E40-4CC2-96BE-7AC6B8BE13E0}"/>
                  </a:ext>
                </a:extLst>
              </p:cNvPr>
              <p:cNvSpPr/>
              <p:nvPr/>
            </p:nvSpPr>
            <p:spPr bwMode="auto">
              <a:xfrm>
                <a:off x="3939187" y="3912128"/>
                <a:ext cx="80124" cy="80124"/>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Oval 51">
                <a:extLst>
                  <a:ext uri="{FF2B5EF4-FFF2-40B4-BE49-F238E27FC236}">
                    <a16:creationId xmlns:a16="http://schemas.microsoft.com/office/drawing/2014/main" id="{102C61BA-5F7E-4FAA-AA2F-FEB526DD70CC}"/>
                  </a:ext>
                </a:extLst>
              </p:cNvPr>
              <p:cNvSpPr/>
              <p:nvPr/>
            </p:nvSpPr>
            <p:spPr bwMode="auto">
              <a:xfrm>
                <a:off x="4250709" y="3936478"/>
                <a:ext cx="80124" cy="80124"/>
              </a:xfrm>
              <a:prstGeom prst="ellips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Oval 53">
                <a:extLst>
                  <a:ext uri="{FF2B5EF4-FFF2-40B4-BE49-F238E27FC236}">
                    <a16:creationId xmlns:a16="http://schemas.microsoft.com/office/drawing/2014/main" id="{B035937B-32D3-4417-8A30-3AAE5B8A98B9}"/>
                  </a:ext>
                </a:extLst>
              </p:cNvPr>
              <p:cNvSpPr/>
              <p:nvPr/>
            </p:nvSpPr>
            <p:spPr bwMode="auto">
              <a:xfrm>
                <a:off x="1776250" y="3923122"/>
                <a:ext cx="80124" cy="80124"/>
              </a:xfrm>
              <a:prstGeom prst="ellipse">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Oval 57">
                <a:extLst>
                  <a:ext uri="{FF2B5EF4-FFF2-40B4-BE49-F238E27FC236}">
                    <a16:creationId xmlns:a16="http://schemas.microsoft.com/office/drawing/2014/main" id="{9A94A120-CF5A-4740-B470-95271E7ACE9E}"/>
                  </a:ext>
                </a:extLst>
              </p:cNvPr>
              <p:cNvSpPr/>
              <p:nvPr/>
            </p:nvSpPr>
            <p:spPr bwMode="auto">
              <a:xfrm>
                <a:off x="2091443" y="4116377"/>
                <a:ext cx="80124" cy="80124"/>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Oval 59">
                <a:extLst>
                  <a:ext uri="{FF2B5EF4-FFF2-40B4-BE49-F238E27FC236}">
                    <a16:creationId xmlns:a16="http://schemas.microsoft.com/office/drawing/2014/main" id="{00E9007F-19E2-43D4-B281-7E26A63BEC8D}"/>
                  </a:ext>
                </a:extLst>
              </p:cNvPr>
              <p:cNvSpPr/>
              <p:nvPr/>
            </p:nvSpPr>
            <p:spPr bwMode="auto">
              <a:xfrm>
                <a:off x="2399909" y="4288412"/>
                <a:ext cx="80124" cy="80124"/>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Oval 61">
                <a:extLst>
                  <a:ext uri="{FF2B5EF4-FFF2-40B4-BE49-F238E27FC236}">
                    <a16:creationId xmlns:a16="http://schemas.microsoft.com/office/drawing/2014/main" id="{265E5153-5F34-42D2-9ED6-E8CA871E391B}"/>
                  </a:ext>
                </a:extLst>
              </p:cNvPr>
              <p:cNvSpPr/>
              <p:nvPr/>
            </p:nvSpPr>
            <p:spPr bwMode="auto">
              <a:xfrm>
                <a:off x="3325307" y="4646350"/>
                <a:ext cx="80124" cy="80124"/>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Oval 63">
                <a:extLst>
                  <a:ext uri="{FF2B5EF4-FFF2-40B4-BE49-F238E27FC236}">
                    <a16:creationId xmlns:a16="http://schemas.microsoft.com/office/drawing/2014/main" id="{44331A45-88FE-4FE6-A1FB-EFAEFC6E5502}"/>
                  </a:ext>
                </a:extLst>
              </p:cNvPr>
              <p:cNvSpPr/>
              <p:nvPr/>
            </p:nvSpPr>
            <p:spPr bwMode="auto">
              <a:xfrm>
                <a:off x="3632247" y="4692950"/>
                <a:ext cx="80124" cy="80124"/>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Oval 65">
                <a:extLst>
                  <a:ext uri="{FF2B5EF4-FFF2-40B4-BE49-F238E27FC236}">
                    <a16:creationId xmlns:a16="http://schemas.microsoft.com/office/drawing/2014/main" id="{00390A9E-9A2F-4CB3-B95B-A458B54FD56B}"/>
                  </a:ext>
                </a:extLst>
              </p:cNvPr>
              <p:cNvSpPr/>
              <p:nvPr/>
            </p:nvSpPr>
            <p:spPr bwMode="auto">
              <a:xfrm>
                <a:off x="3939187" y="4740903"/>
                <a:ext cx="80124" cy="80124"/>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Oval 67">
                <a:extLst>
                  <a:ext uri="{FF2B5EF4-FFF2-40B4-BE49-F238E27FC236}">
                    <a16:creationId xmlns:a16="http://schemas.microsoft.com/office/drawing/2014/main" id="{DD2B7C9F-5F5D-48E0-84F7-1631BAC5E0C9}"/>
                  </a:ext>
                </a:extLst>
              </p:cNvPr>
              <p:cNvSpPr/>
              <p:nvPr/>
            </p:nvSpPr>
            <p:spPr bwMode="auto">
              <a:xfrm>
                <a:off x="4246127" y="4828996"/>
                <a:ext cx="80124" cy="80124"/>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Oval 69">
                <a:extLst>
                  <a:ext uri="{FF2B5EF4-FFF2-40B4-BE49-F238E27FC236}">
                    <a16:creationId xmlns:a16="http://schemas.microsoft.com/office/drawing/2014/main" id="{6369EF23-8A76-4B07-995A-7A2A832B9BF6}"/>
                  </a:ext>
                </a:extLst>
              </p:cNvPr>
              <p:cNvSpPr/>
              <p:nvPr/>
            </p:nvSpPr>
            <p:spPr bwMode="auto">
              <a:xfrm>
                <a:off x="1776250" y="3923122"/>
                <a:ext cx="80124" cy="80124"/>
              </a:xfrm>
              <a:prstGeom prst="ellipse">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Oval 71">
                <a:extLst>
                  <a:ext uri="{FF2B5EF4-FFF2-40B4-BE49-F238E27FC236}">
                    <a16:creationId xmlns:a16="http://schemas.microsoft.com/office/drawing/2014/main" id="{6929FDF7-919D-4473-859E-8DBD38C91415}"/>
                  </a:ext>
                </a:extLst>
              </p:cNvPr>
              <p:cNvSpPr/>
              <p:nvPr/>
            </p:nvSpPr>
            <p:spPr bwMode="auto">
              <a:xfrm>
                <a:off x="2091443" y="4043941"/>
                <a:ext cx="80124" cy="80124"/>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Oval 73">
                <a:extLst>
                  <a:ext uri="{FF2B5EF4-FFF2-40B4-BE49-F238E27FC236}">
                    <a16:creationId xmlns:a16="http://schemas.microsoft.com/office/drawing/2014/main" id="{4BF3148D-2CF3-48A5-9590-0E7F4ABB0C46}"/>
                  </a:ext>
                </a:extLst>
              </p:cNvPr>
              <p:cNvSpPr/>
              <p:nvPr/>
            </p:nvSpPr>
            <p:spPr bwMode="auto">
              <a:xfrm>
                <a:off x="2399909" y="4206717"/>
                <a:ext cx="80124" cy="80124"/>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Oval 75">
                <a:extLst>
                  <a:ext uri="{FF2B5EF4-FFF2-40B4-BE49-F238E27FC236}">
                    <a16:creationId xmlns:a16="http://schemas.microsoft.com/office/drawing/2014/main" id="{FF6FEBF3-0683-45FC-BDB8-5C1682851625}"/>
                  </a:ext>
                </a:extLst>
              </p:cNvPr>
              <p:cNvSpPr/>
              <p:nvPr/>
            </p:nvSpPr>
            <p:spPr bwMode="auto">
              <a:xfrm>
                <a:off x="3325307" y="4480880"/>
                <a:ext cx="80124" cy="80124"/>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Oval 77">
                <a:extLst>
                  <a:ext uri="{FF2B5EF4-FFF2-40B4-BE49-F238E27FC236}">
                    <a16:creationId xmlns:a16="http://schemas.microsoft.com/office/drawing/2014/main" id="{A7E4D123-DCDE-4A2D-AB41-71625C981E84}"/>
                  </a:ext>
                </a:extLst>
              </p:cNvPr>
              <p:cNvSpPr/>
              <p:nvPr/>
            </p:nvSpPr>
            <p:spPr bwMode="auto">
              <a:xfrm>
                <a:off x="3632247" y="4581035"/>
                <a:ext cx="80124" cy="80124"/>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Oval 79">
                <a:extLst>
                  <a:ext uri="{FF2B5EF4-FFF2-40B4-BE49-F238E27FC236}">
                    <a16:creationId xmlns:a16="http://schemas.microsoft.com/office/drawing/2014/main" id="{8985E017-9383-4F47-92DB-80B9F737B7E2}"/>
                  </a:ext>
                </a:extLst>
              </p:cNvPr>
              <p:cNvSpPr/>
              <p:nvPr/>
            </p:nvSpPr>
            <p:spPr bwMode="auto">
              <a:xfrm>
                <a:off x="3939187" y="4685137"/>
                <a:ext cx="80124" cy="80124"/>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Oval 81">
                <a:extLst>
                  <a:ext uri="{FF2B5EF4-FFF2-40B4-BE49-F238E27FC236}">
                    <a16:creationId xmlns:a16="http://schemas.microsoft.com/office/drawing/2014/main" id="{70098BFD-91FD-482D-9639-022119FF3A91}"/>
                  </a:ext>
                </a:extLst>
              </p:cNvPr>
              <p:cNvSpPr/>
              <p:nvPr/>
            </p:nvSpPr>
            <p:spPr bwMode="auto">
              <a:xfrm>
                <a:off x="4246126" y="4805768"/>
                <a:ext cx="80124" cy="80124"/>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Oval 83">
                <a:extLst>
                  <a:ext uri="{FF2B5EF4-FFF2-40B4-BE49-F238E27FC236}">
                    <a16:creationId xmlns:a16="http://schemas.microsoft.com/office/drawing/2014/main" id="{54D79B36-9AEA-4638-AC34-3553C2DA06C8}"/>
                  </a:ext>
                </a:extLst>
              </p:cNvPr>
              <p:cNvSpPr/>
              <p:nvPr/>
            </p:nvSpPr>
            <p:spPr bwMode="auto">
              <a:xfrm>
                <a:off x="1775212" y="3978906"/>
                <a:ext cx="80124" cy="80124"/>
              </a:xfrm>
              <a:prstGeom prst="ellipse">
                <a:avLst/>
              </a:prstGeom>
              <a:solidFill>
                <a:schemeClr val="accent1">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Oval 85">
                <a:extLst>
                  <a:ext uri="{FF2B5EF4-FFF2-40B4-BE49-F238E27FC236}">
                    <a16:creationId xmlns:a16="http://schemas.microsoft.com/office/drawing/2014/main" id="{9858DD25-5D7C-4F32-AC11-C6ACCDA76F33}"/>
                  </a:ext>
                </a:extLst>
              </p:cNvPr>
              <p:cNvSpPr/>
              <p:nvPr/>
            </p:nvSpPr>
            <p:spPr bwMode="auto">
              <a:xfrm>
                <a:off x="2091442" y="4175097"/>
                <a:ext cx="80124" cy="80124"/>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Oval 87">
                <a:extLst>
                  <a:ext uri="{FF2B5EF4-FFF2-40B4-BE49-F238E27FC236}">
                    <a16:creationId xmlns:a16="http://schemas.microsoft.com/office/drawing/2014/main" id="{0E4F295E-79AD-46AC-BB5F-29F4D121173F}"/>
                  </a:ext>
                </a:extLst>
              </p:cNvPr>
              <p:cNvSpPr/>
              <p:nvPr/>
            </p:nvSpPr>
            <p:spPr bwMode="auto">
              <a:xfrm>
                <a:off x="2399909" y="4329260"/>
                <a:ext cx="80124" cy="80124"/>
              </a:xfrm>
              <a:prstGeom prst="ellips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Oval 89">
                <a:extLst>
                  <a:ext uri="{FF2B5EF4-FFF2-40B4-BE49-F238E27FC236}">
                    <a16:creationId xmlns:a16="http://schemas.microsoft.com/office/drawing/2014/main" id="{66AB72D6-7C89-471C-860F-BB342F3CE980}"/>
                  </a:ext>
                </a:extLst>
              </p:cNvPr>
              <p:cNvSpPr/>
              <p:nvPr/>
            </p:nvSpPr>
            <p:spPr bwMode="auto">
              <a:xfrm>
                <a:off x="3318093" y="4774525"/>
                <a:ext cx="80124" cy="80124"/>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Oval 91">
                <a:extLst>
                  <a:ext uri="{FF2B5EF4-FFF2-40B4-BE49-F238E27FC236}">
                    <a16:creationId xmlns:a16="http://schemas.microsoft.com/office/drawing/2014/main" id="{9573067A-F34E-4C47-BE74-92F77E6E0434}"/>
                  </a:ext>
                </a:extLst>
              </p:cNvPr>
              <p:cNvSpPr/>
              <p:nvPr/>
            </p:nvSpPr>
            <p:spPr bwMode="auto">
              <a:xfrm>
                <a:off x="3632247" y="4860648"/>
                <a:ext cx="80124" cy="80124"/>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Oval 93">
                <a:extLst>
                  <a:ext uri="{FF2B5EF4-FFF2-40B4-BE49-F238E27FC236}">
                    <a16:creationId xmlns:a16="http://schemas.microsoft.com/office/drawing/2014/main" id="{CDC47497-8074-4EA5-9136-052CD6CE635F}"/>
                  </a:ext>
                </a:extLst>
              </p:cNvPr>
              <p:cNvSpPr/>
              <p:nvPr/>
            </p:nvSpPr>
            <p:spPr bwMode="auto">
              <a:xfrm>
                <a:off x="3939186" y="4906832"/>
                <a:ext cx="80124" cy="80124"/>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F4A0DC28-D6D4-4569-A185-70D8F303AC50}"/>
                  </a:ext>
                </a:extLst>
              </p:cNvPr>
              <p:cNvSpPr/>
              <p:nvPr/>
            </p:nvSpPr>
            <p:spPr bwMode="auto">
              <a:xfrm>
                <a:off x="4254246" y="5007775"/>
                <a:ext cx="80124" cy="80124"/>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Oval 99">
                <a:extLst>
                  <a:ext uri="{FF2B5EF4-FFF2-40B4-BE49-F238E27FC236}">
                    <a16:creationId xmlns:a16="http://schemas.microsoft.com/office/drawing/2014/main" id="{8E6CCDCD-E05E-429D-84CE-CE00016CA3DD}"/>
                  </a:ext>
                </a:extLst>
              </p:cNvPr>
              <p:cNvSpPr/>
              <p:nvPr/>
            </p:nvSpPr>
            <p:spPr bwMode="auto">
              <a:xfrm>
                <a:off x="2086992" y="4188752"/>
                <a:ext cx="80124" cy="80124"/>
              </a:xfrm>
              <a:prstGeom prst="ellips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Oval 101">
                <a:extLst>
                  <a:ext uri="{FF2B5EF4-FFF2-40B4-BE49-F238E27FC236}">
                    <a16:creationId xmlns:a16="http://schemas.microsoft.com/office/drawing/2014/main" id="{B65F5876-37B5-4442-A0EB-27976821D56F}"/>
                  </a:ext>
                </a:extLst>
              </p:cNvPr>
              <p:cNvSpPr/>
              <p:nvPr/>
            </p:nvSpPr>
            <p:spPr bwMode="auto">
              <a:xfrm>
                <a:off x="2396767" y="4391942"/>
                <a:ext cx="80124" cy="80124"/>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Oval 103">
                <a:extLst>
                  <a:ext uri="{FF2B5EF4-FFF2-40B4-BE49-F238E27FC236}">
                    <a16:creationId xmlns:a16="http://schemas.microsoft.com/office/drawing/2014/main" id="{7D6EA7FF-FA98-48BC-B7D2-E0C448819C54}"/>
                  </a:ext>
                </a:extLst>
              </p:cNvPr>
              <p:cNvSpPr/>
              <p:nvPr/>
            </p:nvSpPr>
            <p:spPr bwMode="auto">
              <a:xfrm>
                <a:off x="3318093" y="4826708"/>
                <a:ext cx="80124" cy="80124"/>
              </a:xfrm>
              <a:prstGeom prst="ellips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Oval 105">
                <a:extLst>
                  <a:ext uri="{FF2B5EF4-FFF2-40B4-BE49-F238E27FC236}">
                    <a16:creationId xmlns:a16="http://schemas.microsoft.com/office/drawing/2014/main" id="{DA6A1AEC-80D6-473E-B228-3DB36B26F6C7}"/>
                  </a:ext>
                </a:extLst>
              </p:cNvPr>
              <p:cNvSpPr/>
              <p:nvPr/>
            </p:nvSpPr>
            <p:spPr bwMode="auto">
              <a:xfrm>
                <a:off x="3631316" y="4883085"/>
                <a:ext cx="80124" cy="80124"/>
              </a:xfrm>
              <a:prstGeom prst="ellips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Oval 107">
                <a:extLst>
                  <a:ext uri="{FF2B5EF4-FFF2-40B4-BE49-F238E27FC236}">
                    <a16:creationId xmlns:a16="http://schemas.microsoft.com/office/drawing/2014/main" id="{78DC7534-7F39-42EB-BA87-F69E80E539A2}"/>
                  </a:ext>
                </a:extLst>
              </p:cNvPr>
              <p:cNvSpPr/>
              <p:nvPr/>
            </p:nvSpPr>
            <p:spPr bwMode="auto">
              <a:xfrm>
                <a:off x="3939186" y="4972643"/>
                <a:ext cx="80124" cy="80124"/>
              </a:xfrm>
              <a:prstGeom prst="ellips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Oval 109">
                <a:extLst>
                  <a:ext uri="{FF2B5EF4-FFF2-40B4-BE49-F238E27FC236}">
                    <a16:creationId xmlns:a16="http://schemas.microsoft.com/office/drawing/2014/main" id="{FF4E2BAD-CE89-46DC-8127-903076605880}"/>
                  </a:ext>
                </a:extLst>
              </p:cNvPr>
              <p:cNvSpPr/>
              <p:nvPr/>
            </p:nvSpPr>
            <p:spPr bwMode="auto">
              <a:xfrm>
                <a:off x="4253847" y="5077289"/>
                <a:ext cx="80124" cy="80124"/>
              </a:xfrm>
              <a:prstGeom prst="ellips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Oval 111">
                <a:extLst>
                  <a:ext uri="{FF2B5EF4-FFF2-40B4-BE49-F238E27FC236}">
                    <a16:creationId xmlns:a16="http://schemas.microsoft.com/office/drawing/2014/main" id="{17E38E21-7C3D-46D6-94F7-3EDE22A6BE0A}"/>
                  </a:ext>
                </a:extLst>
              </p:cNvPr>
              <p:cNvSpPr/>
              <p:nvPr/>
            </p:nvSpPr>
            <p:spPr bwMode="auto">
              <a:xfrm>
                <a:off x="1778160" y="3924692"/>
                <a:ext cx="80124" cy="8012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Oval 113">
                <a:extLst>
                  <a:ext uri="{FF2B5EF4-FFF2-40B4-BE49-F238E27FC236}">
                    <a16:creationId xmlns:a16="http://schemas.microsoft.com/office/drawing/2014/main" id="{A574AA3F-4AD2-4744-B79A-7C37A87720C5}"/>
                  </a:ext>
                </a:extLst>
              </p:cNvPr>
              <p:cNvSpPr/>
              <p:nvPr/>
            </p:nvSpPr>
            <p:spPr bwMode="auto">
              <a:xfrm>
                <a:off x="2091442" y="3989364"/>
                <a:ext cx="80124" cy="8012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Oval 115">
                <a:extLst>
                  <a:ext uri="{FF2B5EF4-FFF2-40B4-BE49-F238E27FC236}">
                    <a16:creationId xmlns:a16="http://schemas.microsoft.com/office/drawing/2014/main" id="{69BEF9DA-A0D4-40E6-945C-475EC80465A4}"/>
                  </a:ext>
                </a:extLst>
              </p:cNvPr>
              <p:cNvSpPr/>
              <p:nvPr/>
            </p:nvSpPr>
            <p:spPr bwMode="auto">
              <a:xfrm>
                <a:off x="2400521" y="4141703"/>
                <a:ext cx="80124" cy="8012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Oval 117">
                <a:extLst>
                  <a:ext uri="{FF2B5EF4-FFF2-40B4-BE49-F238E27FC236}">
                    <a16:creationId xmlns:a16="http://schemas.microsoft.com/office/drawing/2014/main" id="{662ADFF3-F603-499C-A93B-6A6B52211054}"/>
                  </a:ext>
                </a:extLst>
              </p:cNvPr>
              <p:cNvSpPr/>
              <p:nvPr/>
            </p:nvSpPr>
            <p:spPr bwMode="auto">
              <a:xfrm>
                <a:off x="3325307" y="4388187"/>
                <a:ext cx="80124" cy="8012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Oval 119">
                <a:extLst>
                  <a:ext uri="{FF2B5EF4-FFF2-40B4-BE49-F238E27FC236}">
                    <a16:creationId xmlns:a16="http://schemas.microsoft.com/office/drawing/2014/main" id="{E5081DA2-B69B-4F85-8663-C9A4A84D0E87}"/>
                  </a:ext>
                </a:extLst>
              </p:cNvPr>
              <p:cNvSpPr/>
              <p:nvPr/>
            </p:nvSpPr>
            <p:spPr bwMode="auto">
              <a:xfrm>
                <a:off x="3631316" y="4435638"/>
                <a:ext cx="80124" cy="8012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Oval 121">
                <a:extLst>
                  <a:ext uri="{FF2B5EF4-FFF2-40B4-BE49-F238E27FC236}">
                    <a16:creationId xmlns:a16="http://schemas.microsoft.com/office/drawing/2014/main" id="{8C27B124-E151-49EE-9362-C96243775F31}"/>
                  </a:ext>
                </a:extLst>
              </p:cNvPr>
              <p:cNvSpPr/>
              <p:nvPr/>
            </p:nvSpPr>
            <p:spPr bwMode="auto">
              <a:xfrm>
                <a:off x="3939186" y="4558538"/>
                <a:ext cx="80124" cy="8012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Oval 123">
                <a:extLst>
                  <a:ext uri="{FF2B5EF4-FFF2-40B4-BE49-F238E27FC236}">
                    <a16:creationId xmlns:a16="http://schemas.microsoft.com/office/drawing/2014/main" id="{68518489-8A5E-426E-A370-E9D682CE82D3}"/>
                  </a:ext>
                </a:extLst>
              </p:cNvPr>
              <p:cNvSpPr/>
              <p:nvPr/>
            </p:nvSpPr>
            <p:spPr bwMode="auto">
              <a:xfrm>
                <a:off x="4253847" y="4560218"/>
                <a:ext cx="80124" cy="8012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Oval 97">
                <a:extLst>
                  <a:ext uri="{FF2B5EF4-FFF2-40B4-BE49-F238E27FC236}">
                    <a16:creationId xmlns:a16="http://schemas.microsoft.com/office/drawing/2014/main" id="{DD50251C-F1C2-4EFA-BB67-D719A1AE80C2}"/>
                  </a:ext>
                </a:extLst>
              </p:cNvPr>
              <p:cNvSpPr/>
              <p:nvPr/>
            </p:nvSpPr>
            <p:spPr bwMode="auto">
              <a:xfrm>
                <a:off x="1776245" y="3978905"/>
                <a:ext cx="80124" cy="80124"/>
              </a:xfrm>
              <a:prstGeom prst="ellips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Oval 205">
                <a:extLst>
                  <a:ext uri="{FF2B5EF4-FFF2-40B4-BE49-F238E27FC236}">
                    <a16:creationId xmlns:a16="http://schemas.microsoft.com/office/drawing/2014/main" id="{F5C662A8-B0CE-4B7B-9029-4336B1E58444}"/>
                  </a:ext>
                </a:extLst>
              </p:cNvPr>
              <p:cNvSpPr/>
              <p:nvPr/>
            </p:nvSpPr>
            <p:spPr bwMode="auto">
              <a:xfrm>
                <a:off x="1486292" y="3882773"/>
                <a:ext cx="80124" cy="80124"/>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Oval 203">
                <a:extLst>
                  <a:ext uri="{FF2B5EF4-FFF2-40B4-BE49-F238E27FC236}">
                    <a16:creationId xmlns:a16="http://schemas.microsoft.com/office/drawing/2014/main" id="{D47B0831-37C4-4CD0-9569-96DAC6D377EA}"/>
                  </a:ext>
                </a:extLst>
              </p:cNvPr>
              <p:cNvSpPr/>
              <p:nvPr/>
            </p:nvSpPr>
            <p:spPr bwMode="auto">
              <a:xfrm>
                <a:off x="1486293" y="3881371"/>
                <a:ext cx="80124" cy="80124"/>
              </a:xfrm>
              <a:prstGeom prst="ellips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301" name="Isosceles Triangle 300">
            <a:extLst>
              <a:ext uri="{FF2B5EF4-FFF2-40B4-BE49-F238E27FC236}">
                <a16:creationId xmlns:a16="http://schemas.microsoft.com/office/drawing/2014/main" id="{4589E99F-8C87-491B-8EC1-830B262C74D1}"/>
              </a:ext>
            </a:extLst>
          </p:cNvPr>
          <p:cNvSpPr/>
          <p:nvPr/>
        </p:nvSpPr>
        <p:spPr bwMode="auto">
          <a:xfrm rot="10800000">
            <a:off x="4255830" y="3715888"/>
            <a:ext cx="83163" cy="108803"/>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3" name="Isosceles Triangle 302">
            <a:extLst>
              <a:ext uri="{FF2B5EF4-FFF2-40B4-BE49-F238E27FC236}">
                <a16:creationId xmlns:a16="http://schemas.microsoft.com/office/drawing/2014/main" id="{F42C492F-24FF-4AEE-AC3D-1ED2007EB562}"/>
              </a:ext>
            </a:extLst>
          </p:cNvPr>
          <p:cNvSpPr/>
          <p:nvPr/>
        </p:nvSpPr>
        <p:spPr bwMode="auto">
          <a:xfrm rot="10800000">
            <a:off x="1477809" y="3676375"/>
            <a:ext cx="83163" cy="108803"/>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4" name="TextBox 303">
            <a:extLst>
              <a:ext uri="{FF2B5EF4-FFF2-40B4-BE49-F238E27FC236}">
                <a16:creationId xmlns:a16="http://schemas.microsoft.com/office/drawing/2014/main" id="{D299D78C-E73A-4BDF-97FD-88C5A22F5624}"/>
              </a:ext>
            </a:extLst>
          </p:cNvPr>
          <p:cNvSpPr txBox="1"/>
          <p:nvPr/>
        </p:nvSpPr>
        <p:spPr bwMode="auto">
          <a:xfrm>
            <a:off x="3947351" y="3300345"/>
            <a:ext cx="686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Start of B/F/TAF</a:t>
            </a:r>
          </a:p>
        </p:txBody>
      </p:sp>
      <p:sp>
        <p:nvSpPr>
          <p:cNvPr id="306" name="TextBox 305">
            <a:extLst>
              <a:ext uri="{FF2B5EF4-FFF2-40B4-BE49-F238E27FC236}">
                <a16:creationId xmlns:a16="http://schemas.microsoft.com/office/drawing/2014/main" id="{FE518E04-EE34-416B-9F4F-88CEE7E636E9}"/>
              </a:ext>
            </a:extLst>
          </p:cNvPr>
          <p:cNvSpPr txBox="1"/>
          <p:nvPr/>
        </p:nvSpPr>
        <p:spPr bwMode="auto">
          <a:xfrm>
            <a:off x="956311" y="3462743"/>
            <a:ext cx="13546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Single SC LEN dose</a:t>
            </a:r>
          </a:p>
        </p:txBody>
      </p:sp>
      <p:sp>
        <p:nvSpPr>
          <p:cNvPr id="308" name="TextBox 307">
            <a:extLst>
              <a:ext uri="{FF2B5EF4-FFF2-40B4-BE49-F238E27FC236}">
                <a16:creationId xmlns:a16="http://schemas.microsoft.com/office/drawing/2014/main" id="{3F398CA7-0B2F-45C2-A787-842E429B6383}"/>
              </a:ext>
            </a:extLst>
          </p:cNvPr>
          <p:cNvSpPr txBox="1"/>
          <p:nvPr/>
        </p:nvSpPr>
        <p:spPr bwMode="auto">
          <a:xfrm>
            <a:off x="4294649" y="4401726"/>
            <a:ext cx="14247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 log</a:t>
            </a:r>
            <a:r>
              <a:rPr lang="en-US" sz="1200" b="0" baseline="-25000" dirty="0">
                <a:solidFill>
                  <a:schemeClr val="bg1"/>
                </a:solidFill>
                <a:latin typeface="Calibri" panose="020F0502020204030204" pitchFamily="34" charset="0"/>
              </a:rPr>
              <a:t>10</a:t>
            </a:r>
            <a:r>
              <a:rPr lang="en-US" sz="1200" b="0" dirty="0">
                <a:solidFill>
                  <a:schemeClr val="bg1"/>
                </a:solidFill>
                <a:latin typeface="Calibri" panose="020F0502020204030204" pitchFamily="34" charset="0"/>
              </a:rPr>
              <a:t> copies/mL</a:t>
            </a:r>
          </a:p>
        </p:txBody>
      </p:sp>
      <p:sp>
        <p:nvSpPr>
          <p:cNvPr id="310" name="TextBox 309">
            <a:extLst>
              <a:ext uri="{FF2B5EF4-FFF2-40B4-BE49-F238E27FC236}">
                <a16:creationId xmlns:a16="http://schemas.microsoft.com/office/drawing/2014/main" id="{C3074511-2897-4901-8929-F980EC0FC8A4}"/>
              </a:ext>
            </a:extLst>
          </p:cNvPr>
          <p:cNvSpPr txBox="1"/>
          <p:nvPr/>
        </p:nvSpPr>
        <p:spPr bwMode="auto">
          <a:xfrm>
            <a:off x="4300915" y="4971151"/>
            <a:ext cx="14247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-2.3 log</a:t>
            </a:r>
            <a:r>
              <a:rPr lang="en-US" sz="1200" b="0" baseline="-25000" dirty="0">
                <a:solidFill>
                  <a:schemeClr val="bg1"/>
                </a:solidFill>
                <a:latin typeface="Calibri" panose="020F0502020204030204" pitchFamily="34" charset="0"/>
              </a:rPr>
              <a:t>10</a:t>
            </a:r>
            <a:r>
              <a:rPr lang="en-US" sz="1200" b="0" dirty="0">
                <a:solidFill>
                  <a:schemeClr val="bg1"/>
                </a:solidFill>
                <a:latin typeface="Calibri" panose="020F0502020204030204" pitchFamily="34" charset="0"/>
              </a:rPr>
              <a:t> copies/mL</a:t>
            </a:r>
          </a:p>
        </p:txBody>
      </p:sp>
      <p:sp>
        <p:nvSpPr>
          <p:cNvPr id="311" name="TextBox 310">
            <a:extLst>
              <a:ext uri="{FF2B5EF4-FFF2-40B4-BE49-F238E27FC236}">
                <a16:creationId xmlns:a16="http://schemas.microsoft.com/office/drawing/2014/main" id="{15043D84-B92C-4F88-A905-FD7D25CF8EE7}"/>
              </a:ext>
            </a:extLst>
          </p:cNvPr>
          <p:cNvSpPr txBox="1"/>
          <p:nvPr/>
        </p:nvSpPr>
        <p:spPr bwMode="auto">
          <a:xfrm>
            <a:off x="1069970" y="3739728"/>
            <a:ext cx="4320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15" name="TextBox 314">
            <a:extLst>
              <a:ext uri="{FF2B5EF4-FFF2-40B4-BE49-F238E27FC236}">
                <a16:creationId xmlns:a16="http://schemas.microsoft.com/office/drawing/2014/main" id="{281A2AB0-DA7D-4684-B0ED-4DA00B93A703}"/>
              </a:ext>
            </a:extLst>
          </p:cNvPr>
          <p:cNvSpPr txBox="1"/>
          <p:nvPr/>
        </p:nvSpPr>
        <p:spPr bwMode="auto">
          <a:xfrm>
            <a:off x="956312" y="4003476"/>
            <a:ext cx="5456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-0.5</a:t>
            </a:r>
          </a:p>
        </p:txBody>
      </p:sp>
      <p:sp>
        <p:nvSpPr>
          <p:cNvPr id="317" name="TextBox 316">
            <a:extLst>
              <a:ext uri="{FF2B5EF4-FFF2-40B4-BE49-F238E27FC236}">
                <a16:creationId xmlns:a16="http://schemas.microsoft.com/office/drawing/2014/main" id="{F530B896-ED87-4867-9431-39C470337D3D}"/>
              </a:ext>
            </a:extLst>
          </p:cNvPr>
          <p:cNvSpPr txBox="1"/>
          <p:nvPr/>
        </p:nvSpPr>
        <p:spPr bwMode="auto">
          <a:xfrm>
            <a:off x="874498" y="4267224"/>
            <a:ext cx="6274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19" name="TextBox 318">
            <a:extLst>
              <a:ext uri="{FF2B5EF4-FFF2-40B4-BE49-F238E27FC236}">
                <a16:creationId xmlns:a16="http://schemas.microsoft.com/office/drawing/2014/main" id="{8BBE496F-03FF-4BAA-822E-C23D8BF7E655}"/>
              </a:ext>
            </a:extLst>
          </p:cNvPr>
          <p:cNvSpPr txBox="1"/>
          <p:nvPr/>
        </p:nvSpPr>
        <p:spPr bwMode="auto">
          <a:xfrm>
            <a:off x="956312" y="4530972"/>
            <a:ext cx="5456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321" name="TextBox 320">
            <a:extLst>
              <a:ext uri="{FF2B5EF4-FFF2-40B4-BE49-F238E27FC236}">
                <a16:creationId xmlns:a16="http://schemas.microsoft.com/office/drawing/2014/main" id="{A6610D6A-663D-4F06-AA24-BE905062ADEB}"/>
              </a:ext>
            </a:extLst>
          </p:cNvPr>
          <p:cNvSpPr txBox="1"/>
          <p:nvPr/>
        </p:nvSpPr>
        <p:spPr bwMode="auto">
          <a:xfrm>
            <a:off x="827432" y="4794720"/>
            <a:ext cx="6745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23" name="TextBox 322">
            <a:extLst>
              <a:ext uri="{FF2B5EF4-FFF2-40B4-BE49-F238E27FC236}">
                <a16:creationId xmlns:a16="http://schemas.microsoft.com/office/drawing/2014/main" id="{FBC6A57D-5198-49F0-B2E0-4C4EE08D61FD}"/>
              </a:ext>
            </a:extLst>
          </p:cNvPr>
          <p:cNvSpPr txBox="1"/>
          <p:nvPr/>
        </p:nvSpPr>
        <p:spPr bwMode="auto">
          <a:xfrm>
            <a:off x="956312" y="5058468"/>
            <a:ext cx="5456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325" name="TextBox 324">
            <a:extLst>
              <a:ext uri="{FF2B5EF4-FFF2-40B4-BE49-F238E27FC236}">
                <a16:creationId xmlns:a16="http://schemas.microsoft.com/office/drawing/2014/main" id="{5D4A2079-7702-45D5-B17D-4C4F0897505F}"/>
              </a:ext>
            </a:extLst>
          </p:cNvPr>
          <p:cNvSpPr txBox="1"/>
          <p:nvPr/>
        </p:nvSpPr>
        <p:spPr bwMode="auto">
          <a:xfrm>
            <a:off x="791330" y="5322216"/>
            <a:ext cx="7106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327" name="TextBox 326">
            <a:extLst>
              <a:ext uri="{FF2B5EF4-FFF2-40B4-BE49-F238E27FC236}">
                <a16:creationId xmlns:a16="http://schemas.microsoft.com/office/drawing/2014/main" id="{0D7F5BDF-E180-40CE-BB00-C0DEB8468B88}"/>
              </a:ext>
            </a:extLst>
          </p:cNvPr>
          <p:cNvSpPr txBox="1"/>
          <p:nvPr/>
        </p:nvSpPr>
        <p:spPr bwMode="auto">
          <a:xfrm>
            <a:off x="956312" y="5585967"/>
            <a:ext cx="5456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-3.5</a:t>
            </a:r>
          </a:p>
        </p:txBody>
      </p:sp>
      <p:sp>
        <p:nvSpPr>
          <p:cNvPr id="329" name="TextBox 328">
            <a:extLst>
              <a:ext uri="{FF2B5EF4-FFF2-40B4-BE49-F238E27FC236}">
                <a16:creationId xmlns:a16="http://schemas.microsoft.com/office/drawing/2014/main" id="{62638FE9-A587-4DFA-A3DC-D2CDD30FBE03}"/>
              </a:ext>
            </a:extLst>
          </p:cNvPr>
          <p:cNvSpPr txBox="1"/>
          <p:nvPr/>
        </p:nvSpPr>
        <p:spPr bwMode="auto">
          <a:xfrm>
            <a:off x="1240291" y="5755226"/>
            <a:ext cx="5456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331" name="TextBox 330">
            <a:extLst>
              <a:ext uri="{FF2B5EF4-FFF2-40B4-BE49-F238E27FC236}">
                <a16:creationId xmlns:a16="http://schemas.microsoft.com/office/drawing/2014/main" id="{59994213-FD04-4EC4-88DA-BDB7E74F723C}"/>
              </a:ext>
            </a:extLst>
          </p:cNvPr>
          <p:cNvSpPr txBox="1"/>
          <p:nvPr/>
        </p:nvSpPr>
        <p:spPr bwMode="auto">
          <a:xfrm>
            <a:off x="1548646" y="5755226"/>
            <a:ext cx="5456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333" name="TextBox 332">
            <a:extLst>
              <a:ext uri="{FF2B5EF4-FFF2-40B4-BE49-F238E27FC236}">
                <a16:creationId xmlns:a16="http://schemas.microsoft.com/office/drawing/2014/main" id="{3097AF3E-7C4C-4099-8870-3F69A2970AC4}"/>
              </a:ext>
            </a:extLst>
          </p:cNvPr>
          <p:cNvSpPr txBox="1"/>
          <p:nvPr/>
        </p:nvSpPr>
        <p:spPr bwMode="auto">
          <a:xfrm>
            <a:off x="1857001" y="5755226"/>
            <a:ext cx="5456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335" name="TextBox 334">
            <a:extLst>
              <a:ext uri="{FF2B5EF4-FFF2-40B4-BE49-F238E27FC236}">
                <a16:creationId xmlns:a16="http://schemas.microsoft.com/office/drawing/2014/main" id="{C0413312-EC63-4D61-A49E-99AF9D3876B9}"/>
              </a:ext>
            </a:extLst>
          </p:cNvPr>
          <p:cNvSpPr txBox="1"/>
          <p:nvPr/>
        </p:nvSpPr>
        <p:spPr bwMode="auto">
          <a:xfrm>
            <a:off x="2165356" y="5755226"/>
            <a:ext cx="5456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337" name="TextBox 336">
            <a:extLst>
              <a:ext uri="{FF2B5EF4-FFF2-40B4-BE49-F238E27FC236}">
                <a16:creationId xmlns:a16="http://schemas.microsoft.com/office/drawing/2014/main" id="{1313FB22-9C92-4B69-8602-4F9FAA253E3E}"/>
              </a:ext>
            </a:extLst>
          </p:cNvPr>
          <p:cNvSpPr txBox="1"/>
          <p:nvPr/>
        </p:nvSpPr>
        <p:spPr bwMode="auto">
          <a:xfrm>
            <a:off x="2473711" y="5755226"/>
            <a:ext cx="5456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339" name="TextBox 338">
            <a:extLst>
              <a:ext uri="{FF2B5EF4-FFF2-40B4-BE49-F238E27FC236}">
                <a16:creationId xmlns:a16="http://schemas.microsoft.com/office/drawing/2014/main" id="{745DB973-27E7-4261-99F2-90941C965A5C}"/>
              </a:ext>
            </a:extLst>
          </p:cNvPr>
          <p:cNvSpPr txBox="1"/>
          <p:nvPr/>
        </p:nvSpPr>
        <p:spPr bwMode="auto">
          <a:xfrm>
            <a:off x="2782066" y="5755226"/>
            <a:ext cx="5456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341" name="TextBox 340">
            <a:extLst>
              <a:ext uri="{FF2B5EF4-FFF2-40B4-BE49-F238E27FC236}">
                <a16:creationId xmlns:a16="http://schemas.microsoft.com/office/drawing/2014/main" id="{8EEDAD78-E877-4995-8F3F-B896AA758E56}"/>
              </a:ext>
            </a:extLst>
          </p:cNvPr>
          <p:cNvSpPr txBox="1"/>
          <p:nvPr/>
        </p:nvSpPr>
        <p:spPr bwMode="auto">
          <a:xfrm>
            <a:off x="3090421" y="5755226"/>
            <a:ext cx="5456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a:t>
            </a:r>
          </a:p>
        </p:txBody>
      </p:sp>
      <p:sp>
        <p:nvSpPr>
          <p:cNvPr id="343" name="TextBox 342">
            <a:extLst>
              <a:ext uri="{FF2B5EF4-FFF2-40B4-BE49-F238E27FC236}">
                <a16:creationId xmlns:a16="http://schemas.microsoft.com/office/drawing/2014/main" id="{0C760164-E5CE-45D8-A0B8-B86C57521356}"/>
              </a:ext>
            </a:extLst>
          </p:cNvPr>
          <p:cNvSpPr txBox="1"/>
          <p:nvPr/>
        </p:nvSpPr>
        <p:spPr bwMode="auto">
          <a:xfrm>
            <a:off x="3398776" y="5755226"/>
            <a:ext cx="5456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345" name="TextBox 344">
            <a:extLst>
              <a:ext uri="{FF2B5EF4-FFF2-40B4-BE49-F238E27FC236}">
                <a16:creationId xmlns:a16="http://schemas.microsoft.com/office/drawing/2014/main" id="{D633D3A5-B82C-4B5A-826C-5FF10339EF4F}"/>
              </a:ext>
            </a:extLst>
          </p:cNvPr>
          <p:cNvSpPr txBox="1"/>
          <p:nvPr/>
        </p:nvSpPr>
        <p:spPr bwMode="auto">
          <a:xfrm>
            <a:off x="3707131" y="5755226"/>
            <a:ext cx="5456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347" name="TextBox 346">
            <a:extLst>
              <a:ext uri="{FF2B5EF4-FFF2-40B4-BE49-F238E27FC236}">
                <a16:creationId xmlns:a16="http://schemas.microsoft.com/office/drawing/2014/main" id="{D99F0E51-19F8-4C16-974A-2AF317BB0B4A}"/>
              </a:ext>
            </a:extLst>
          </p:cNvPr>
          <p:cNvSpPr txBox="1"/>
          <p:nvPr/>
        </p:nvSpPr>
        <p:spPr bwMode="auto">
          <a:xfrm>
            <a:off x="4015486" y="5755226"/>
            <a:ext cx="5456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49" name="TextBox 348">
            <a:extLst>
              <a:ext uri="{FF2B5EF4-FFF2-40B4-BE49-F238E27FC236}">
                <a16:creationId xmlns:a16="http://schemas.microsoft.com/office/drawing/2014/main" id="{0A1E9D8D-08AA-48D7-A1BD-524C6F64F6E6}"/>
              </a:ext>
            </a:extLst>
          </p:cNvPr>
          <p:cNvSpPr txBox="1"/>
          <p:nvPr/>
        </p:nvSpPr>
        <p:spPr bwMode="auto">
          <a:xfrm>
            <a:off x="1495995" y="5983562"/>
            <a:ext cx="2859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Day</a:t>
            </a:r>
          </a:p>
        </p:txBody>
      </p:sp>
      <p:sp>
        <p:nvSpPr>
          <p:cNvPr id="351" name="TextBox 350">
            <a:extLst>
              <a:ext uri="{FF2B5EF4-FFF2-40B4-BE49-F238E27FC236}">
                <a16:creationId xmlns:a16="http://schemas.microsoft.com/office/drawing/2014/main" id="{531CF269-6364-4BCC-9D2B-96633E6E7783}"/>
              </a:ext>
            </a:extLst>
          </p:cNvPr>
          <p:cNvSpPr txBox="1"/>
          <p:nvPr/>
        </p:nvSpPr>
        <p:spPr bwMode="auto">
          <a:xfrm rot="16200000">
            <a:off x="-696811" y="4335834"/>
            <a:ext cx="28591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Mean Change in HIV-1 RNA, log</a:t>
            </a:r>
            <a:r>
              <a:rPr lang="en-US" sz="1600" baseline="-25000" dirty="0">
                <a:solidFill>
                  <a:schemeClr val="bg1"/>
                </a:solidFill>
                <a:latin typeface="Calibri" panose="020F0502020204030204" pitchFamily="34" charset="0"/>
              </a:rPr>
              <a:t>10 </a:t>
            </a:r>
            <a:r>
              <a:rPr lang="en-US" sz="1600" dirty="0">
                <a:solidFill>
                  <a:schemeClr val="bg1"/>
                </a:solidFill>
                <a:latin typeface="Calibri" panose="020F0502020204030204" pitchFamily="34" charset="0"/>
              </a:rPr>
              <a:t>copies/mL (95% CI)</a:t>
            </a:r>
            <a:endParaRPr lang="en-US" sz="1600" baseline="-25000" dirty="0">
              <a:solidFill>
                <a:schemeClr val="bg1"/>
              </a:solidFill>
              <a:latin typeface="Calibri" panose="020F0502020204030204" pitchFamily="34" charset="0"/>
            </a:endParaRPr>
          </a:p>
        </p:txBody>
      </p:sp>
      <p:sp>
        <p:nvSpPr>
          <p:cNvPr id="353" name="TextBox 352">
            <a:extLst>
              <a:ext uri="{FF2B5EF4-FFF2-40B4-BE49-F238E27FC236}">
                <a16:creationId xmlns:a16="http://schemas.microsoft.com/office/drawing/2014/main" id="{8640A862-7664-4106-B9CD-0A4863AD111B}"/>
              </a:ext>
            </a:extLst>
          </p:cNvPr>
          <p:cNvSpPr txBox="1"/>
          <p:nvPr/>
        </p:nvSpPr>
        <p:spPr bwMode="auto">
          <a:xfrm>
            <a:off x="989446" y="2994916"/>
            <a:ext cx="44786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Subcutaneous LEN: Antiviral Activity</a:t>
            </a:r>
          </a:p>
        </p:txBody>
      </p:sp>
      <p:sp>
        <p:nvSpPr>
          <p:cNvPr id="354" name="Freeform: Shape 353">
            <a:extLst>
              <a:ext uri="{FF2B5EF4-FFF2-40B4-BE49-F238E27FC236}">
                <a16:creationId xmlns:a16="http://schemas.microsoft.com/office/drawing/2014/main" id="{665A1FC2-FE3F-4ACE-AA7C-8D0CD1B9D7B3}"/>
              </a:ext>
            </a:extLst>
          </p:cNvPr>
          <p:cNvSpPr/>
          <p:nvPr/>
        </p:nvSpPr>
        <p:spPr bwMode="auto">
          <a:xfrm>
            <a:off x="7542306" y="3370729"/>
            <a:ext cx="3281082" cy="2342777"/>
          </a:xfrm>
          <a:custGeom>
            <a:avLst/>
            <a:gdLst>
              <a:gd name="connsiteX0" fmla="*/ 0 w 3281082"/>
              <a:gd name="connsiteY0" fmla="*/ 0 h 2342777"/>
              <a:gd name="connsiteX1" fmla="*/ 0 w 3281082"/>
              <a:gd name="connsiteY1" fmla="*/ 2342777 h 2342777"/>
              <a:gd name="connsiteX2" fmla="*/ 3281082 w 3281082"/>
              <a:gd name="connsiteY2" fmla="*/ 2342777 h 2342777"/>
            </a:gdLst>
            <a:ahLst/>
            <a:cxnLst>
              <a:cxn ang="0">
                <a:pos x="connsiteX0" y="connsiteY0"/>
              </a:cxn>
              <a:cxn ang="0">
                <a:pos x="connsiteX1" y="connsiteY1"/>
              </a:cxn>
              <a:cxn ang="0">
                <a:pos x="connsiteX2" y="connsiteY2"/>
              </a:cxn>
            </a:cxnLst>
            <a:rect l="l" t="t" r="r" b="b"/>
            <a:pathLst>
              <a:path w="3281082" h="2342777">
                <a:moveTo>
                  <a:pt x="0" y="0"/>
                </a:moveTo>
                <a:lnTo>
                  <a:pt x="0" y="2342777"/>
                </a:lnTo>
                <a:lnTo>
                  <a:pt x="3281082" y="2342777"/>
                </a:lnTo>
              </a:path>
            </a:pathLst>
          </a:custGeom>
          <a:noFill/>
          <a:ln w="28575">
            <a:solidFill>
              <a:schemeClr val="bg1"/>
            </a:solidFill>
            <a:miter lim="800000"/>
            <a:headEnd/>
            <a:tailEnd/>
          </a:ln>
        </p:spPr>
        <p:txBody>
          <a:bodyPr rtlCol="0" anchor="ctr"/>
          <a:lstStyle/>
          <a:p>
            <a:pPr algn="ctr"/>
            <a:endParaRPr lang="en-US" dirty="0"/>
          </a:p>
        </p:txBody>
      </p:sp>
      <p:sp>
        <p:nvSpPr>
          <p:cNvPr id="356" name="Freeform: Shape 355">
            <a:extLst>
              <a:ext uri="{FF2B5EF4-FFF2-40B4-BE49-F238E27FC236}">
                <a16:creationId xmlns:a16="http://schemas.microsoft.com/office/drawing/2014/main" id="{669D8762-8F7D-4765-B394-C6057ED2A26A}"/>
              </a:ext>
            </a:extLst>
          </p:cNvPr>
          <p:cNvSpPr/>
          <p:nvPr/>
        </p:nvSpPr>
        <p:spPr bwMode="auto">
          <a:xfrm>
            <a:off x="7553325" y="4031456"/>
            <a:ext cx="3267075" cy="1668185"/>
          </a:xfrm>
          <a:custGeom>
            <a:avLst/>
            <a:gdLst>
              <a:gd name="connsiteX0" fmla="*/ 0 w 3267075"/>
              <a:gd name="connsiteY0" fmla="*/ 1662113 h 1662113"/>
              <a:gd name="connsiteX1" fmla="*/ 19050 w 3267075"/>
              <a:gd name="connsiteY1" fmla="*/ 1223963 h 1662113"/>
              <a:gd name="connsiteX2" fmla="*/ 47625 w 3267075"/>
              <a:gd name="connsiteY2" fmla="*/ 804863 h 1662113"/>
              <a:gd name="connsiteX3" fmla="*/ 135731 w 3267075"/>
              <a:gd name="connsiteY3" fmla="*/ 433388 h 1662113"/>
              <a:gd name="connsiteX4" fmla="*/ 292894 w 3267075"/>
              <a:gd name="connsiteY4" fmla="*/ 245269 h 1662113"/>
              <a:gd name="connsiteX5" fmla="*/ 521494 w 3267075"/>
              <a:gd name="connsiteY5" fmla="*/ 130969 h 1662113"/>
              <a:gd name="connsiteX6" fmla="*/ 983456 w 3267075"/>
              <a:gd name="connsiteY6" fmla="*/ 64294 h 1662113"/>
              <a:gd name="connsiteX7" fmla="*/ 1412081 w 3267075"/>
              <a:gd name="connsiteY7" fmla="*/ 40482 h 1662113"/>
              <a:gd name="connsiteX8" fmla="*/ 3267075 w 3267075"/>
              <a:gd name="connsiteY8" fmla="*/ 0 h 1662113"/>
              <a:gd name="connsiteX0" fmla="*/ 0 w 3267075"/>
              <a:gd name="connsiteY0" fmla="*/ 1662113 h 1662113"/>
              <a:gd name="connsiteX1" fmla="*/ 19050 w 3267075"/>
              <a:gd name="connsiteY1" fmla="*/ 1223963 h 1662113"/>
              <a:gd name="connsiteX2" fmla="*/ 47625 w 3267075"/>
              <a:gd name="connsiteY2" fmla="*/ 804863 h 1662113"/>
              <a:gd name="connsiteX3" fmla="*/ 135731 w 3267075"/>
              <a:gd name="connsiteY3" fmla="*/ 433388 h 1662113"/>
              <a:gd name="connsiteX4" fmla="*/ 288131 w 3267075"/>
              <a:gd name="connsiteY4" fmla="*/ 240507 h 1662113"/>
              <a:gd name="connsiteX5" fmla="*/ 521494 w 3267075"/>
              <a:gd name="connsiteY5" fmla="*/ 130969 h 1662113"/>
              <a:gd name="connsiteX6" fmla="*/ 983456 w 3267075"/>
              <a:gd name="connsiteY6" fmla="*/ 64294 h 1662113"/>
              <a:gd name="connsiteX7" fmla="*/ 1412081 w 3267075"/>
              <a:gd name="connsiteY7" fmla="*/ 40482 h 1662113"/>
              <a:gd name="connsiteX8" fmla="*/ 3267075 w 3267075"/>
              <a:gd name="connsiteY8" fmla="*/ 0 h 1662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7075" h="1662113">
                <a:moveTo>
                  <a:pt x="0" y="1662113"/>
                </a:moveTo>
                <a:cubicBezTo>
                  <a:pt x="5556" y="1514475"/>
                  <a:pt x="11113" y="1366838"/>
                  <a:pt x="19050" y="1223963"/>
                </a:cubicBezTo>
                <a:cubicBezTo>
                  <a:pt x="26987" y="1081088"/>
                  <a:pt x="28178" y="936625"/>
                  <a:pt x="47625" y="804863"/>
                </a:cubicBezTo>
                <a:cubicBezTo>
                  <a:pt x="67072" y="673101"/>
                  <a:pt x="95647" y="527447"/>
                  <a:pt x="135731" y="433388"/>
                </a:cubicBezTo>
                <a:cubicBezTo>
                  <a:pt x="175815" y="339329"/>
                  <a:pt x="223837" y="290910"/>
                  <a:pt x="288131" y="240507"/>
                </a:cubicBezTo>
                <a:cubicBezTo>
                  <a:pt x="352425" y="190104"/>
                  <a:pt x="405606" y="160338"/>
                  <a:pt x="521494" y="130969"/>
                </a:cubicBezTo>
                <a:cubicBezTo>
                  <a:pt x="637382" y="101600"/>
                  <a:pt x="835025" y="79375"/>
                  <a:pt x="983456" y="64294"/>
                </a:cubicBezTo>
                <a:cubicBezTo>
                  <a:pt x="1131887" y="49213"/>
                  <a:pt x="1412081" y="40482"/>
                  <a:pt x="1412081" y="40482"/>
                </a:cubicBezTo>
                <a:lnTo>
                  <a:pt x="3267075" y="0"/>
                </a:lnTo>
              </a:path>
            </a:pathLst>
          </a:custGeom>
          <a:noFill/>
          <a:ln w="28575">
            <a:solidFill>
              <a:schemeClr val="bg1"/>
            </a:solidFill>
            <a:miter lim="800000"/>
            <a:headEnd/>
            <a:tailEnd/>
          </a:ln>
        </p:spPr>
        <p:txBody>
          <a:bodyPr rtlCol="0" anchor="ctr"/>
          <a:lstStyle/>
          <a:p>
            <a:pPr algn="ctr"/>
            <a:endParaRPr lang="en-US" dirty="0"/>
          </a:p>
        </p:txBody>
      </p:sp>
      <p:grpSp>
        <p:nvGrpSpPr>
          <p:cNvPr id="357" name="Group 356">
            <a:extLst>
              <a:ext uri="{FF2B5EF4-FFF2-40B4-BE49-F238E27FC236}">
                <a16:creationId xmlns:a16="http://schemas.microsoft.com/office/drawing/2014/main" id="{4D513457-097C-4618-968A-FE7E25A27B04}"/>
              </a:ext>
            </a:extLst>
          </p:cNvPr>
          <p:cNvGrpSpPr/>
          <p:nvPr/>
        </p:nvGrpSpPr>
        <p:grpSpPr>
          <a:xfrm>
            <a:off x="7594464" y="4416718"/>
            <a:ext cx="75415" cy="502834"/>
            <a:chOff x="3111607" y="5047837"/>
            <a:chExt cx="75415" cy="388333"/>
          </a:xfrm>
        </p:grpSpPr>
        <p:cxnSp>
          <p:nvCxnSpPr>
            <p:cNvPr id="358" name="Straight Connector 357">
              <a:extLst>
                <a:ext uri="{FF2B5EF4-FFF2-40B4-BE49-F238E27FC236}">
                  <a16:creationId xmlns:a16="http://schemas.microsoft.com/office/drawing/2014/main" id="{E3AE3E6E-F024-4748-AEB7-7A25E06D0D8A}"/>
                </a:ext>
              </a:extLst>
            </p:cNvPr>
            <p:cNvCxnSpPr>
              <a:cxnSpLocks/>
            </p:cNvCxnSpPr>
            <p:nvPr/>
          </p:nvCxnSpPr>
          <p:spPr bwMode="auto">
            <a:xfrm>
              <a:off x="3149314" y="5047837"/>
              <a:ext cx="0" cy="388333"/>
            </a:xfrm>
            <a:prstGeom prst="line">
              <a:avLst/>
            </a:prstGeom>
            <a:noFill/>
            <a:ln w="28575" cap="flat" cmpd="sng" algn="ctr">
              <a:solidFill>
                <a:schemeClr val="accent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A681AF3A-744F-456D-BED0-FFEECE05A9A8}"/>
                </a:ext>
              </a:extLst>
            </p:cNvPr>
            <p:cNvCxnSpPr>
              <a:cxnSpLocks/>
            </p:cNvCxnSpPr>
            <p:nvPr/>
          </p:nvCxnSpPr>
          <p:spPr bwMode="auto">
            <a:xfrm>
              <a:off x="3111607" y="5047837"/>
              <a:ext cx="75415" cy="0"/>
            </a:xfrm>
            <a:prstGeom prst="line">
              <a:avLst/>
            </a:prstGeom>
            <a:noFill/>
            <a:ln w="28575" cap="flat" cmpd="sng" algn="ctr">
              <a:solidFill>
                <a:schemeClr val="accent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D43836AB-0AAB-40B6-9D18-81A22766EAE7}"/>
                </a:ext>
              </a:extLst>
            </p:cNvPr>
            <p:cNvCxnSpPr>
              <a:cxnSpLocks/>
            </p:cNvCxnSpPr>
            <p:nvPr/>
          </p:nvCxnSpPr>
          <p:spPr bwMode="auto">
            <a:xfrm>
              <a:off x="3111607" y="5436170"/>
              <a:ext cx="75415" cy="0"/>
            </a:xfrm>
            <a:prstGeom prst="line">
              <a:avLst/>
            </a:prstGeom>
            <a:noFill/>
            <a:ln w="28575" cap="flat" cmpd="sng" algn="ctr">
              <a:solidFill>
                <a:schemeClr val="accent1"/>
              </a:solidFill>
              <a:prstDash val="solid"/>
              <a:round/>
              <a:headEnd type="none" w="med" len="med"/>
              <a:tailEnd type="none" w="med" len="med"/>
            </a:ln>
            <a:effectLst/>
          </p:spPr>
        </p:cxnSp>
      </p:grpSp>
      <p:sp>
        <p:nvSpPr>
          <p:cNvPr id="362" name="Oval 361">
            <a:extLst>
              <a:ext uri="{FF2B5EF4-FFF2-40B4-BE49-F238E27FC236}">
                <a16:creationId xmlns:a16="http://schemas.microsoft.com/office/drawing/2014/main" id="{C96B3181-FFEB-4436-931E-1BFC1E9B9630}"/>
              </a:ext>
            </a:extLst>
          </p:cNvPr>
          <p:cNvSpPr/>
          <p:nvPr/>
        </p:nvSpPr>
        <p:spPr bwMode="auto">
          <a:xfrm>
            <a:off x="7592109" y="4628073"/>
            <a:ext cx="80124" cy="8012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63" name="Group 362">
            <a:extLst>
              <a:ext uri="{FF2B5EF4-FFF2-40B4-BE49-F238E27FC236}">
                <a16:creationId xmlns:a16="http://schemas.microsoft.com/office/drawing/2014/main" id="{DB6E81D7-F2F3-4BDB-AA43-BFCE4958B004}"/>
              </a:ext>
            </a:extLst>
          </p:cNvPr>
          <p:cNvGrpSpPr/>
          <p:nvPr/>
        </p:nvGrpSpPr>
        <p:grpSpPr>
          <a:xfrm>
            <a:off x="7721713" y="3951054"/>
            <a:ext cx="75415" cy="733825"/>
            <a:chOff x="3111607" y="5047837"/>
            <a:chExt cx="75415" cy="388333"/>
          </a:xfrm>
        </p:grpSpPr>
        <p:cxnSp>
          <p:nvCxnSpPr>
            <p:cNvPr id="364" name="Straight Connector 363">
              <a:extLst>
                <a:ext uri="{FF2B5EF4-FFF2-40B4-BE49-F238E27FC236}">
                  <a16:creationId xmlns:a16="http://schemas.microsoft.com/office/drawing/2014/main" id="{CA94E414-C19C-44BD-BDD7-C87C17E79156}"/>
                </a:ext>
              </a:extLst>
            </p:cNvPr>
            <p:cNvCxnSpPr>
              <a:cxnSpLocks/>
            </p:cNvCxnSpPr>
            <p:nvPr/>
          </p:nvCxnSpPr>
          <p:spPr bwMode="auto">
            <a:xfrm>
              <a:off x="3149314" y="5047837"/>
              <a:ext cx="0" cy="388333"/>
            </a:xfrm>
            <a:prstGeom prst="line">
              <a:avLst/>
            </a:prstGeom>
            <a:noFill/>
            <a:ln w="28575" cap="flat" cmpd="sng" algn="ctr">
              <a:solidFill>
                <a:schemeClr val="accent3"/>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84BB174C-1921-421F-90B3-32E645CBEAEB}"/>
                </a:ext>
              </a:extLst>
            </p:cNvPr>
            <p:cNvCxnSpPr>
              <a:cxnSpLocks/>
            </p:cNvCxnSpPr>
            <p:nvPr/>
          </p:nvCxnSpPr>
          <p:spPr bwMode="auto">
            <a:xfrm>
              <a:off x="3111607" y="5047837"/>
              <a:ext cx="75415" cy="0"/>
            </a:xfrm>
            <a:prstGeom prst="line">
              <a:avLst/>
            </a:prstGeom>
            <a:noFill/>
            <a:ln w="28575" cap="flat" cmpd="sng" algn="ctr">
              <a:solidFill>
                <a:schemeClr val="accent3"/>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E9696F5B-3570-4E3A-BB52-58FE7E91B3C2}"/>
                </a:ext>
              </a:extLst>
            </p:cNvPr>
            <p:cNvCxnSpPr>
              <a:cxnSpLocks/>
            </p:cNvCxnSpPr>
            <p:nvPr/>
          </p:nvCxnSpPr>
          <p:spPr bwMode="auto">
            <a:xfrm>
              <a:off x="3111607" y="5436170"/>
              <a:ext cx="75415" cy="0"/>
            </a:xfrm>
            <a:prstGeom prst="line">
              <a:avLst/>
            </a:prstGeom>
            <a:noFill/>
            <a:ln w="28575" cap="flat" cmpd="sng" algn="ctr">
              <a:solidFill>
                <a:schemeClr val="accent3"/>
              </a:solidFill>
              <a:prstDash val="solid"/>
              <a:round/>
              <a:headEnd type="none" w="med" len="med"/>
              <a:tailEnd type="none" w="med" len="med"/>
            </a:ln>
            <a:effectLst/>
          </p:spPr>
        </p:cxnSp>
      </p:grpSp>
      <p:sp>
        <p:nvSpPr>
          <p:cNvPr id="367" name="Oval 366">
            <a:extLst>
              <a:ext uri="{FF2B5EF4-FFF2-40B4-BE49-F238E27FC236}">
                <a16:creationId xmlns:a16="http://schemas.microsoft.com/office/drawing/2014/main" id="{34EBB6C9-B7A7-422F-8183-49A5AF6781E9}"/>
              </a:ext>
            </a:extLst>
          </p:cNvPr>
          <p:cNvSpPr/>
          <p:nvPr/>
        </p:nvSpPr>
        <p:spPr bwMode="auto">
          <a:xfrm>
            <a:off x="7719358" y="4277904"/>
            <a:ext cx="80124" cy="80124"/>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68" name="Group 367">
            <a:extLst>
              <a:ext uri="{FF2B5EF4-FFF2-40B4-BE49-F238E27FC236}">
                <a16:creationId xmlns:a16="http://schemas.microsoft.com/office/drawing/2014/main" id="{CF2263EA-A333-48E4-9E8F-69BD1F33EFE7}"/>
              </a:ext>
            </a:extLst>
          </p:cNvPr>
          <p:cNvGrpSpPr/>
          <p:nvPr/>
        </p:nvGrpSpPr>
        <p:grpSpPr>
          <a:xfrm>
            <a:off x="8123811" y="4186060"/>
            <a:ext cx="75415" cy="319261"/>
            <a:chOff x="3111607" y="5047837"/>
            <a:chExt cx="75415" cy="388333"/>
          </a:xfrm>
        </p:grpSpPr>
        <p:cxnSp>
          <p:nvCxnSpPr>
            <p:cNvPr id="369" name="Straight Connector 368">
              <a:extLst>
                <a:ext uri="{FF2B5EF4-FFF2-40B4-BE49-F238E27FC236}">
                  <a16:creationId xmlns:a16="http://schemas.microsoft.com/office/drawing/2014/main" id="{2B641BFD-DFDF-40D6-98DF-193B54E969EA}"/>
                </a:ext>
              </a:extLst>
            </p:cNvPr>
            <p:cNvCxnSpPr>
              <a:cxnSpLocks/>
            </p:cNvCxnSpPr>
            <p:nvPr/>
          </p:nvCxnSpPr>
          <p:spPr bwMode="auto">
            <a:xfrm>
              <a:off x="3149314" y="5047837"/>
              <a:ext cx="0" cy="388333"/>
            </a:xfrm>
            <a:prstGeom prst="line">
              <a:avLst/>
            </a:prstGeom>
            <a:noFill/>
            <a:ln w="28575" cap="flat" cmpd="sng" algn="ctr">
              <a:solidFill>
                <a:schemeClr val="accent4"/>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100435BE-2F32-46A6-B7D1-D772F2E47595}"/>
                </a:ext>
              </a:extLst>
            </p:cNvPr>
            <p:cNvCxnSpPr>
              <a:cxnSpLocks/>
            </p:cNvCxnSpPr>
            <p:nvPr/>
          </p:nvCxnSpPr>
          <p:spPr bwMode="auto">
            <a:xfrm>
              <a:off x="3111607" y="5047837"/>
              <a:ext cx="75415" cy="0"/>
            </a:xfrm>
            <a:prstGeom prst="line">
              <a:avLst/>
            </a:prstGeom>
            <a:noFill/>
            <a:ln w="28575" cap="flat" cmpd="sng" algn="ctr">
              <a:solidFill>
                <a:schemeClr val="accent4"/>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6A6D1E11-0659-41B2-BC2A-6072F3F6C76B}"/>
                </a:ext>
              </a:extLst>
            </p:cNvPr>
            <p:cNvCxnSpPr>
              <a:cxnSpLocks/>
            </p:cNvCxnSpPr>
            <p:nvPr/>
          </p:nvCxnSpPr>
          <p:spPr bwMode="auto">
            <a:xfrm>
              <a:off x="3111607" y="5436170"/>
              <a:ext cx="75415" cy="0"/>
            </a:xfrm>
            <a:prstGeom prst="line">
              <a:avLst/>
            </a:prstGeom>
            <a:noFill/>
            <a:ln w="28575" cap="flat" cmpd="sng" algn="ctr">
              <a:solidFill>
                <a:schemeClr val="accent4"/>
              </a:solidFill>
              <a:prstDash val="solid"/>
              <a:round/>
              <a:headEnd type="none" w="med" len="med"/>
              <a:tailEnd type="none" w="med" len="med"/>
            </a:ln>
            <a:effectLst/>
          </p:spPr>
        </p:cxnSp>
      </p:grpSp>
      <p:sp>
        <p:nvSpPr>
          <p:cNvPr id="372" name="Oval 371">
            <a:extLst>
              <a:ext uri="{FF2B5EF4-FFF2-40B4-BE49-F238E27FC236}">
                <a16:creationId xmlns:a16="http://schemas.microsoft.com/office/drawing/2014/main" id="{62A974B2-730E-4502-ABE5-AB9D187F8AE8}"/>
              </a:ext>
            </a:extLst>
          </p:cNvPr>
          <p:cNvSpPr/>
          <p:nvPr/>
        </p:nvSpPr>
        <p:spPr bwMode="auto">
          <a:xfrm>
            <a:off x="8121456" y="4305628"/>
            <a:ext cx="80124" cy="80124"/>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73" name="Group 372">
            <a:extLst>
              <a:ext uri="{FF2B5EF4-FFF2-40B4-BE49-F238E27FC236}">
                <a16:creationId xmlns:a16="http://schemas.microsoft.com/office/drawing/2014/main" id="{7F659646-E246-4C86-9EC4-62C2A2871937}"/>
              </a:ext>
            </a:extLst>
          </p:cNvPr>
          <p:cNvGrpSpPr/>
          <p:nvPr/>
        </p:nvGrpSpPr>
        <p:grpSpPr>
          <a:xfrm>
            <a:off x="9347629" y="3624203"/>
            <a:ext cx="75415" cy="733825"/>
            <a:chOff x="3111607" y="5047837"/>
            <a:chExt cx="75415" cy="388333"/>
          </a:xfrm>
        </p:grpSpPr>
        <p:cxnSp>
          <p:nvCxnSpPr>
            <p:cNvPr id="374" name="Straight Connector 373">
              <a:extLst>
                <a:ext uri="{FF2B5EF4-FFF2-40B4-BE49-F238E27FC236}">
                  <a16:creationId xmlns:a16="http://schemas.microsoft.com/office/drawing/2014/main" id="{02FEED6A-BA2D-4236-A6A9-FC7F7CA6A935}"/>
                </a:ext>
              </a:extLst>
            </p:cNvPr>
            <p:cNvCxnSpPr>
              <a:cxnSpLocks/>
            </p:cNvCxnSpPr>
            <p:nvPr/>
          </p:nvCxnSpPr>
          <p:spPr bwMode="auto">
            <a:xfrm>
              <a:off x="3149314" y="5047837"/>
              <a:ext cx="0" cy="388333"/>
            </a:xfrm>
            <a:prstGeom prst="line">
              <a:avLst/>
            </a:prstGeom>
            <a:noFill/>
            <a:ln w="28575" cap="flat" cmpd="sng" algn="ctr">
              <a:solidFill>
                <a:schemeClr val="accent6"/>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C2018571-5C40-4A64-BD14-C047607E0F1F}"/>
                </a:ext>
              </a:extLst>
            </p:cNvPr>
            <p:cNvCxnSpPr>
              <a:cxnSpLocks/>
            </p:cNvCxnSpPr>
            <p:nvPr/>
          </p:nvCxnSpPr>
          <p:spPr bwMode="auto">
            <a:xfrm>
              <a:off x="3111607" y="5047837"/>
              <a:ext cx="75415" cy="0"/>
            </a:xfrm>
            <a:prstGeom prst="line">
              <a:avLst/>
            </a:prstGeom>
            <a:noFill/>
            <a:ln w="28575" cap="flat" cmpd="sng" algn="ctr">
              <a:solidFill>
                <a:schemeClr val="accent6"/>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0853A89D-F2FB-4058-83EB-C1B03B3C6DC6}"/>
                </a:ext>
              </a:extLst>
            </p:cNvPr>
            <p:cNvCxnSpPr>
              <a:cxnSpLocks/>
            </p:cNvCxnSpPr>
            <p:nvPr/>
          </p:nvCxnSpPr>
          <p:spPr bwMode="auto">
            <a:xfrm>
              <a:off x="3111607" y="5436170"/>
              <a:ext cx="75415" cy="0"/>
            </a:xfrm>
            <a:prstGeom prst="line">
              <a:avLst/>
            </a:prstGeom>
            <a:noFill/>
            <a:ln w="28575" cap="flat" cmpd="sng" algn="ctr">
              <a:solidFill>
                <a:schemeClr val="accent6"/>
              </a:solidFill>
              <a:prstDash val="solid"/>
              <a:round/>
              <a:headEnd type="none" w="med" len="med"/>
              <a:tailEnd type="none" w="med" len="med"/>
            </a:ln>
            <a:effectLst/>
          </p:spPr>
        </p:cxnSp>
      </p:grpSp>
      <p:sp>
        <p:nvSpPr>
          <p:cNvPr id="377" name="Oval 376">
            <a:extLst>
              <a:ext uri="{FF2B5EF4-FFF2-40B4-BE49-F238E27FC236}">
                <a16:creationId xmlns:a16="http://schemas.microsoft.com/office/drawing/2014/main" id="{8E7EAA26-5A48-4590-AAD4-C75B28347267}"/>
              </a:ext>
            </a:extLst>
          </p:cNvPr>
          <p:cNvSpPr/>
          <p:nvPr/>
        </p:nvSpPr>
        <p:spPr bwMode="auto">
          <a:xfrm>
            <a:off x="9345274" y="3951053"/>
            <a:ext cx="80124" cy="80124"/>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78" name="Group 377">
            <a:extLst>
              <a:ext uri="{FF2B5EF4-FFF2-40B4-BE49-F238E27FC236}">
                <a16:creationId xmlns:a16="http://schemas.microsoft.com/office/drawing/2014/main" id="{D872BD84-08A7-496F-A899-F6349381AAB9}"/>
              </a:ext>
            </a:extLst>
          </p:cNvPr>
          <p:cNvGrpSpPr/>
          <p:nvPr/>
        </p:nvGrpSpPr>
        <p:grpSpPr>
          <a:xfrm>
            <a:off x="10579739" y="3429001"/>
            <a:ext cx="75415" cy="1028870"/>
            <a:chOff x="3111607" y="5047837"/>
            <a:chExt cx="75415" cy="388333"/>
          </a:xfrm>
        </p:grpSpPr>
        <p:cxnSp>
          <p:nvCxnSpPr>
            <p:cNvPr id="379" name="Straight Connector 378">
              <a:extLst>
                <a:ext uri="{FF2B5EF4-FFF2-40B4-BE49-F238E27FC236}">
                  <a16:creationId xmlns:a16="http://schemas.microsoft.com/office/drawing/2014/main" id="{CD2BBD72-294D-4E12-BC83-91E0BDED56E1}"/>
                </a:ext>
              </a:extLst>
            </p:cNvPr>
            <p:cNvCxnSpPr>
              <a:cxnSpLocks/>
            </p:cNvCxnSpPr>
            <p:nvPr/>
          </p:nvCxnSpPr>
          <p:spPr bwMode="auto">
            <a:xfrm>
              <a:off x="3149314" y="5047837"/>
              <a:ext cx="0" cy="388333"/>
            </a:xfrm>
            <a:prstGeom prst="line">
              <a:avLst/>
            </a:prstGeom>
            <a:noFill/>
            <a:ln w="28575" cap="flat" cmpd="sng" algn="ctr">
              <a:solidFill>
                <a:schemeClr val="accent5"/>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91F01B2C-1C98-48E8-B1CC-1F689DC3302B}"/>
                </a:ext>
              </a:extLst>
            </p:cNvPr>
            <p:cNvCxnSpPr>
              <a:cxnSpLocks/>
            </p:cNvCxnSpPr>
            <p:nvPr/>
          </p:nvCxnSpPr>
          <p:spPr bwMode="auto">
            <a:xfrm>
              <a:off x="3111607" y="5047837"/>
              <a:ext cx="75415" cy="0"/>
            </a:xfrm>
            <a:prstGeom prst="line">
              <a:avLst/>
            </a:prstGeom>
            <a:noFill/>
            <a:ln w="28575" cap="flat" cmpd="sng" algn="ctr">
              <a:solidFill>
                <a:schemeClr val="accent5"/>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B34C30D3-E59E-4DC5-B70A-D498ECA14529}"/>
                </a:ext>
              </a:extLst>
            </p:cNvPr>
            <p:cNvCxnSpPr>
              <a:cxnSpLocks/>
            </p:cNvCxnSpPr>
            <p:nvPr/>
          </p:nvCxnSpPr>
          <p:spPr bwMode="auto">
            <a:xfrm>
              <a:off x="3111607" y="5436170"/>
              <a:ext cx="75415" cy="0"/>
            </a:xfrm>
            <a:prstGeom prst="line">
              <a:avLst/>
            </a:prstGeom>
            <a:noFill/>
            <a:ln w="28575" cap="flat" cmpd="sng" algn="ctr">
              <a:solidFill>
                <a:schemeClr val="accent5"/>
              </a:solidFill>
              <a:prstDash val="solid"/>
              <a:round/>
              <a:headEnd type="none" w="med" len="med"/>
              <a:tailEnd type="none" w="med" len="med"/>
            </a:ln>
            <a:effectLst/>
          </p:spPr>
        </p:cxnSp>
      </p:grpSp>
      <p:sp>
        <p:nvSpPr>
          <p:cNvPr id="382" name="Oval 381">
            <a:extLst>
              <a:ext uri="{FF2B5EF4-FFF2-40B4-BE49-F238E27FC236}">
                <a16:creationId xmlns:a16="http://schemas.microsoft.com/office/drawing/2014/main" id="{45A87374-AEF2-4963-A534-619E9FE39724}"/>
              </a:ext>
            </a:extLst>
          </p:cNvPr>
          <p:cNvSpPr/>
          <p:nvPr/>
        </p:nvSpPr>
        <p:spPr bwMode="auto">
          <a:xfrm>
            <a:off x="10577384" y="3903374"/>
            <a:ext cx="80124" cy="80124"/>
          </a:xfrm>
          <a:prstGeom prst="ellips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4" name="TextBox 383">
            <a:extLst>
              <a:ext uri="{FF2B5EF4-FFF2-40B4-BE49-F238E27FC236}">
                <a16:creationId xmlns:a16="http://schemas.microsoft.com/office/drawing/2014/main" id="{A5FA3918-C40D-4698-9649-73F93EFDC2B7}"/>
              </a:ext>
            </a:extLst>
          </p:cNvPr>
          <p:cNvSpPr txBox="1"/>
          <p:nvPr/>
        </p:nvSpPr>
        <p:spPr bwMode="auto">
          <a:xfrm>
            <a:off x="8726888" y="4372808"/>
            <a:ext cx="16859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Predicted concentration range in phase II/III* </a:t>
            </a:r>
          </a:p>
        </p:txBody>
      </p:sp>
      <p:cxnSp>
        <p:nvCxnSpPr>
          <p:cNvPr id="386" name="Straight Arrow Connector 385">
            <a:extLst>
              <a:ext uri="{FF2B5EF4-FFF2-40B4-BE49-F238E27FC236}">
                <a16:creationId xmlns:a16="http://schemas.microsoft.com/office/drawing/2014/main" id="{3634EB62-5D16-4BE7-B2F4-A9ED2B55FB11}"/>
              </a:ext>
            </a:extLst>
          </p:cNvPr>
          <p:cNvCxnSpPr>
            <a:cxnSpLocks/>
          </p:cNvCxnSpPr>
          <p:nvPr/>
        </p:nvCxnSpPr>
        <p:spPr bwMode="auto">
          <a:xfrm flipH="1">
            <a:off x="8801057" y="4825447"/>
            <a:ext cx="288448" cy="0"/>
          </a:xfrm>
          <a:prstGeom prst="straightConnector1">
            <a:avLst/>
          </a:prstGeom>
          <a:noFill/>
          <a:ln w="28575" cap="flat" cmpd="sng" algn="ctr">
            <a:solidFill>
              <a:schemeClr val="bg1"/>
            </a:solidFill>
            <a:prstDash val="solid"/>
            <a:round/>
            <a:headEnd type="none" w="med" len="med"/>
            <a:tailEnd type="triangle"/>
          </a:ln>
          <a:effectLst/>
        </p:spPr>
      </p:cxnSp>
      <p:cxnSp>
        <p:nvCxnSpPr>
          <p:cNvPr id="389" name="Straight Arrow Connector 388">
            <a:extLst>
              <a:ext uri="{FF2B5EF4-FFF2-40B4-BE49-F238E27FC236}">
                <a16:creationId xmlns:a16="http://schemas.microsoft.com/office/drawing/2014/main" id="{E165E91C-6494-4C7E-9493-C35338C6A874}"/>
              </a:ext>
            </a:extLst>
          </p:cNvPr>
          <p:cNvCxnSpPr>
            <a:cxnSpLocks/>
          </p:cNvCxnSpPr>
          <p:nvPr/>
        </p:nvCxnSpPr>
        <p:spPr bwMode="auto">
          <a:xfrm>
            <a:off x="10044070" y="4825447"/>
            <a:ext cx="288448" cy="0"/>
          </a:xfrm>
          <a:prstGeom prst="straightConnector1">
            <a:avLst/>
          </a:prstGeom>
          <a:noFill/>
          <a:ln w="28575" cap="flat" cmpd="sng" algn="ctr">
            <a:solidFill>
              <a:schemeClr val="bg1"/>
            </a:solidFill>
            <a:prstDash val="solid"/>
            <a:round/>
            <a:headEnd type="none" w="med" len="med"/>
            <a:tailEnd type="triangle"/>
          </a:ln>
          <a:effectLst/>
        </p:spPr>
      </p:cxnSp>
      <p:sp>
        <p:nvSpPr>
          <p:cNvPr id="391" name="TextBox 390">
            <a:extLst>
              <a:ext uri="{FF2B5EF4-FFF2-40B4-BE49-F238E27FC236}">
                <a16:creationId xmlns:a16="http://schemas.microsoft.com/office/drawing/2014/main" id="{3DB4DB6B-110E-47F1-A226-24197754D03C}"/>
              </a:ext>
            </a:extLst>
          </p:cNvPr>
          <p:cNvSpPr txBox="1"/>
          <p:nvPr/>
        </p:nvSpPr>
        <p:spPr bwMode="auto">
          <a:xfrm>
            <a:off x="8604256" y="4774497"/>
            <a:ext cx="9258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a:t>
            </a:r>
            <a:r>
              <a:rPr lang="en-US" sz="1200" b="0" baseline="-25000" dirty="0">
                <a:solidFill>
                  <a:schemeClr val="bg1"/>
                </a:solidFill>
                <a:latin typeface="Calibri" panose="020F0502020204030204" pitchFamily="34" charset="0"/>
              </a:rPr>
              <a:t>max</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24 ng/mL</a:t>
            </a:r>
          </a:p>
        </p:txBody>
      </p:sp>
      <p:sp>
        <p:nvSpPr>
          <p:cNvPr id="393" name="TextBox 392">
            <a:extLst>
              <a:ext uri="{FF2B5EF4-FFF2-40B4-BE49-F238E27FC236}">
                <a16:creationId xmlns:a16="http://schemas.microsoft.com/office/drawing/2014/main" id="{D6D3B03E-1853-4333-BA3A-A7D11FB43878}"/>
              </a:ext>
            </a:extLst>
          </p:cNvPr>
          <p:cNvSpPr txBox="1"/>
          <p:nvPr/>
        </p:nvSpPr>
        <p:spPr bwMode="auto">
          <a:xfrm>
            <a:off x="9603305" y="4774497"/>
            <a:ext cx="9258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a:t>
            </a:r>
            <a:r>
              <a:rPr lang="en-US" sz="1200" b="0" baseline="-25000" dirty="0">
                <a:solidFill>
                  <a:schemeClr val="bg1"/>
                </a:solidFill>
                <a:latin typeface="Calibri" panose="020F0502020204030204" pitchFamily="34" charset="0"/>
              </a:rPr>
              <a:t>max</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67 ng/mL</a:t>
            </a:r>
          </a:p>
        </p:txBody>
      </p:sp>
      <p:cxnSp>
        <p:nvCxnSpPr>
          <p:cNvPr id="395" name="Straight Connector 394">
            <a:extLst>
              <a:ext uri="{FF2B5EF4-FFF2-40B4-BE49-F238E27FC236}">
                <a16:creationId xmlns:a16="http://schemas.microsoft.com/office/drawing/2014/main" id="{47317F33-52F5-40F3-835C-F12E8C711E0E}"/>
              </a:ext>
            </a:extLst>
          </p:cNvPr>
          <p:cNvCxnSpPr>
            <a:cxnSpLocks/>
          </p:cNvCxnSpPr>
          <p:nvPr/>
        </p:nvCxnSpPr>
        <p:spPr bwMode="auto">
          <a:xfrm flipH="1">
            <a:off x="7483604" y="3761192"/>
            <a:ext cx="72102" cy="0"/>
          </a:xfrm>
          <a:prstGeom prst="line">
            <a:avLst/>
          </a:prstGeom>
          <a:noFill/>
          <a:ln w="28575" cap="flat" cmpd="sng" algn="ctr">
            <a:solidFill>
              <a:schemeClr val="bg1"/>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4B2B3D78-A7EB-464F-99F0-CAEDC553C220}"/>
              </a:ext>
            </a:extLst>
          </p:cNvPr>
          <p:cNvCxnSpPr>
            <a:cxnSpLocks/>
          </p:cNvCxnSpPr>
          <p:nvPr/>
        </p:nvCxnSpPr>
        <p:spPr bwMode="auto">
          <a:xfrm flipH="1">
            <a:off x="7483604" y="3370729"/>
            <a:ext cx="72102" cy="0"/>
          </a:xfrm>
          <a:prstGeom prst="line">
            <a:avLst/>
          </a:prstGeom>
          <a:noFill/>
          <a:ln w="28575" cap="flat" cmpd="sng" algn="ctr">
            <a:solidFill>
              <a:schemeClr val="bg1"/>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C9C711BE-2CC7-4425-8337-F5A3CF51D68B}"/>
              </a:ext>
            </a:extLst>
          </p:cNvPr>
          <p:cNvCxnSpPr>
            <a:cxnSpLocks/>
          </p:cNvCxnSpPr>
          <p:nvPr/>
        </p:nvCxnSpPr>
        <p:spPr bwMode="auto">
          <a:xfrm flipH="1">
            <a:off x="7483604" y="4151655"/>
            <a:ext cx="72102" cy="0"/>
          </a:xfrm>
          <a:prstGeom prst="line">
            <a:avLst/>
          </a:prstGeom>
          <a:noFill/>
          <a:ln w="28575" cap="flat" cmpd="sng" algn="ctr">
            <a:solidFill>
              <a:schemeClr val="bg1"/>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60E39340-59C5-4690-A084-5025BE9A9F65}"/>
              </a:ext>
            </a:extLst>
          </p:cNvPr>
          <p:cNvCxnSpPr>
            <a:cxnSpLocks/>
          </p:cNvCxnSpPr>
          <p:nvPr/>
        </p:nvCxnSpPr>
        <p:spPr bwMode="auto">
          <a:xfrm flipH="1">
            <a:off x="7483604" y="4542118"/>
            <a:ext cx="72102" cy="0"/>
          </a:xfrm>
          <a:prstGeom prst="line">
            <a:avLst/>
          </a:prstGeom>
          <a:noFill/>
          <a:ln w="28575" cap="flat" cmpd="sng" algn="ctr">
            <a:solidFill>
              <a:schemeClr val="bg1"/>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1C1B619B-2419-452B-984B-386D0A2788D6}"/>
              </a:ext>
            </a:extLst>
          </p:cNvPr>
          <p:cNvCxnSpPr>
            <a:cxnSpLocks/>
          </p:cNvCxnSpPr>
          <p:nvPr/>
        </p:nvCxnSpPr>
        <p:spPr bwMode="auto">
          <a:xfrm flipH="1">
            <a:off x="7483604" y="4932581"/>
            <a:ext cx="72102" cy="0"/>
          </a:xfrm>
          <a:prstGeom prst="line">
            <a:avLst/>
          </a:prstGeom>
          <a:noFill/>
          <a:ln w="28575" cap="flat" cmpd="sng" algn="ctr">
            <a:solidFill>
              <a:schemeClr val="bg1"/>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3EF1E56C-06B6-41A9-8E56-2AB9CED71F06}"/>
              </a:ext>
            </a:extLst>
          </p:cNvPr>
          <p:cNvCxnSpPr>
            <a:cxnSpLocks/>
          </p:cNvCxnSpPr>
          <p:nvPr/>
        </p:nvCxnSpPr>
        <p:spPr bwMode="auto">
          <a:xfrm flipH="1">
            <a:off x="7483604" y="5323044"/>
            <a:ext cx="72102" cy="0"/>
          </a:xfrm>
          <a:prstGeom prst="line">
            <a:avLst/>
          </a:prstGeom>
          <a:noFill/>
          <a:ln w="28575" cap="flat" cmpd="sng" algn="ctr">
            <a:solidFill>
              <a:schemeClr val="bg1"/>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5461F385-DF44-4F3D-8F1D-98AA94B6009C}"/>
              </a:ext>
            </a:extLst>
          </p:cNvPr>
          <p:cNvCxnSpPr>
            <a:cxnSpLocks/>
          </p:cNvCxnSpPr>
          <p:nvPr/>
        </p:nvCxnSpPr>
        <p:spPr bwMode="auto">
          <a:xfrm flipH="1">
            <a:off x="7483604" y="5713506"/>
            <a:ext cx="72102" cy="0"/>
          </a:xfrm>
          <a:prstGeom prst="line">
            <a:avLst/>
          </a:prstGeom>
          <a:noFill/>
          <a:ln w="28575" cap="flat" cmpd="sng" algn="ctr">
            <a:solidFill>
              <a:schemeClr val="bg1"/>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E877DE85-08F2-47E1-BF65-C597F0C177A5}"/>
              </a:ext>
            </a:extLst>
          </p:cNvPr>
          <p:cNvCxnSpPr>
            <a:cxnSpLocks/>
          </p:cNvCxnSpPr>
          <p:nvPr/>
        </p:nvCxnSpPr>
        <p:spPr bwMode="auto">
          <a:xfrm rot="5400000" flipH="1">
            <a:off x="7509920" y="5744795"/>
            <a:ext cx="72102" cy="0"/>
          </a:xfrm>
          <a:prstGeom prst="line">
            <a:avLst/>
          </a:prstGeom>
          <a:noFill/>
          <a:ln w="28575" cap="flat" cmpd="sng" algn="ctr">
            <a:solidFill>
              <a:schemeClr val="bg1"/>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18A84965-0C28-41EC-97ED-BBE722B404FC}"/>
              </a:ext>
            </a:extLst>
          </p:cNvPr>
          <p:cNvCxnSpPr>
            <a:cxnSpLocks/>
          </p:cNvCxnSpPr>
          <p:nvPr/>
        </p:nvCxnSpPr>
        <p:spPr bwMode="auto">
          <a:xfrm rot="5400000" flipH="1">
            <a:off x="7596120" y="5744795"/>
            <a:ext cx="72102" cy="0"/>
          </a:xfrm>
          <a:prstGeom prst="line">
            <a:avLst/>
          </a:prstGeom>
          <a:noFill/>
          <a:ln w="28575" cap="flat" cmpd="sng" algn="ctr">
            <a:solidFill>
              <a:schemeClr val="bg1"/>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4A4715D1-AD0B-4181-A860-E0266492F54F}"/>
              </a:ext>
            </a:extLst>
          </p:cNvPr>
          <p:cNvCxnSpPr>
            <a:cxnSpLocks/>
          </p:cNvCxnSpPr>
          <p:nvPr/>
        </p:nvCxnSpPr>
        <p:spPr bwMode="auto">
          <a:xfrm rot="5400000" flipH="1">
            <a:off x="7723369" y="5744795"/>
            <a:ext cx="72102" cy="0"/>
          </a:xfrm>
          <a:prstGeom prst="line">
            <a:avLst/>
          </a:prstGeom>
          <a:noFill/>
          <a:ln w="28575" cap="flat" cmpd="sng" algn="ctr">
            <a:solidFill>
              <a:schemeClr val="bg1"/>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B49CB9E4-86F5-4890-A866-971A1DCC69C1}"/>
              </a:ext>
            </a:extLst>
          </p:cNvPr>
          <p:cNvCxnSpPr>
            <a:cxnSpLocks/>
          </p:cNvCxnSpPr>
          <p:nvPr/>
        </p:nvCxnSpPr>
        <p:spPr bwMode="auto">
          <a:xfrm rot="5400000" flipH="1">
            <a:off x="8125467" y="5744795"/>
            <a:ext cx="72102" cy="0"/>
          </a:xfrm>
          <a:prstGeom prst="line">
            <a:avLst/>
          </a:prstGeom>
          <a:noFill/>
          <a:ln w="28575" cap="flat" cmpd="sng" algn="ctr">
            <a:solidFill>
              <a:schemeClr val="bg1"/>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053689C6-A4A9-4D29-9756-257F5BED151C}"/>
              </a:ext>
            </a:extLst>
          </p:cNvPr>
          <p:cNvCxnSpPr>
            <a:cxnSpLocks/>
          </p:cNvCxnSpPr>
          <p:nvPr/>
        </p:nvCxnSpPr>
        <p:spPr bwMode="auto">
          <a:xfrm rot="5400000" flipH="1">
            <a:off x="9349285" y="5735692"/>
            <a:ext cx="72102" cy="0"/>
          </a:xfrm>
          <a:prstGeom prst="line">
            <a:avLst/>
          </a:prstGeom>
          <a:noFill/>
          <a:ln w="28575" cap="flat" cmpd="sng" algn="ctr">
            <a:solidFill>
              <a:schemeClr val="bg1"/>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6C6F7FF9-EEB5-409E-B0BB-E44648057669}"/>
              </a:ext>
            </a:extLst>
          </p:cNvPr>
          <p:cNvCxnSpPr>
            <a:cxnSpLocks/>
          </p:cNvCxnSpPr>
          <p:nvPr/>
        </p:nvCxnSpPr>
        <p:spPr bwMode="auto">
          <a:xfrm rot="5400000" flipH="1">
            <a:off x="10581395" y="5744795"/>
            <a:ext cx="72102" cy="0"/>
          </a:xfrm>
          <a:prstGeom prst="line">
            <a:avLst/>
          </a:prstGeom>
          <a:noFill/>
          <a:ln w="28575" cap="flat" cmpd="sng" algn="ctr">
            <a:solidFill>
              <a:schemeClr val="bg1"/>
            </a:solidFill>
            <a:prstDash val="solid"/>
            <a:round/>
            <a:headEnd type="none" w="med" len="med"/>
            <a:tailEnd type="none" w="med" len="med"/>
          </a:ln>
          <a:effectLst/>
        </p:spPr>
      </p:cxnSp>
      <p:sp>
        <p:nvSpPr>
          <p:cNvPr id="408" name="TextBox 407">
            <a:extLst>
              <a:ext uri="{FF2B5EF4-FFF2-40B4-BE49-F238E27FC236}">
                <a16:creationId xmlns:a16="http://schemas.microsoft.com/office/drawing/2014/main" id="{C4E51442-AA38-428F-BFC2-7E10D23F049D}"/>
              </a:ext>
            </a:extLst>
          </p:cNvPr>
          <p:cNvSpPr txBox="1"/>
          <p:nvPr/>
        </p:nvSpPr>
        <p:spPr bwMode="auto">
          <a:xfrm>
            <a:off x="7045105" y="5526341"/>
            <a:ext cx="4839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10" name="TextBox 409">
            <a:extLst>
              <a:ext uri="{FF2B5EF4-FFF2-40B4-BE49-F238E27FC236}">
                <a16:creationId xmlns:a16="http://schemas.microsoft.com/office/drawing/2014/main" id="{8DC3E212-6B98-49F5-A63A-4DEEF212915F}"/>
              </a:ext>
            </a:extLst>
          </p:cNvPr>
          <p:cNvSpPr txBox="1"/>
          <p:nvPr/>
        </p:nvSpPr>
        <p:spPr bwMode="auto">
          <a:xfrm>
            <a:off x="7042723" y="5135266"/>
            <a:ext cx="4839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0.5</a:t>
            </a:r>
          </a:p>
        </p:txBody>
      </p:sp>
      <p:sp>
        <p:nvSpPr>
          <p:cNvPr id="412" name="TextBox 411">
            <a:extLst>
              <a:ext uri="{FF2B5EF4-FFF2-40B4-BE49-F238E27FC236}">
                <a16:creationId xmlns:a16="http://schemas.microsoft.com/office/drawing/2014/main" id="{83421115-57DA-4223-A273-12FB8E2060C6}"/>
              </a:ext>
            </a:extLst>
          </p:cNvPr>
          <p:cNvSpPr txBox="1"/>
          <p:nvPr/>
        </p:nvSpPr>
        <p:spPr bwMode="auto">
          <a:xfrm>
            <a:off x="7042551" y="4745539"/>
            <a:ext cx="4839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414" name="TextBox 413">
            <a:extLst>
              <a:ext uri="{FF2B5EF4-FFF2-40B4-BE49-F238E27FC236}">
                <a16:creationId xmlns:a16="http://schemas.microsoft.com/office/drawing/2014/main" id="{5F26F417-1804-4174-AF73-2FE39F273AB1}"/>
              </a:ext>
            </a:extLst>
          </p:cNvPr>
          <p:cNvSpPr txBox="1"/>
          <p:nvPr/>
        </p:nvSpPr>
        <p:spPr bwMode="auto">
          <a:xfrm>
            <a:off x="7040169" y="4354464"/>
            <a:ext cx="4839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416" name="TextBox 415">
            <a:extLst>
              <a:ext uri="{FF2B5EF4-FFF2-40B4-BE49-F238E27FC236}">
                <a16:creationId xmlns:a16="http://schemas.microsoft.com/office/drawing/2014/main" id="{E7111C81-13ED-470E-8304-4DE51A55CC2B}"/>
              </a:ext>
            </a:extLst>
          </p:cNvPr>
          <p:cNvSpPr txBox="1"/>
          <p:nvPr/>
        </p:nvSpPr>
        <p:spPr bwMode="auto">
          <a:xfrm>
            <a:off x="7042551" y="3967726"/>
            <a:ext cx="4839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18" name="TextBox 417">
            <a:extLst>
              <a:ext uri="{FF2B5EF4-FFF2-40B4-BE49-F238E27FC236}">
                <a16:creationId xmlns:a16="http://schemas.microsoft.com/office/drawing/2014/main" id="{9A4FE468-5905-4F19-B107-31A2BE1F185E}"/>
              </a:ext>
            </a:extLst>
          </p:cNvPr>
          <p:cNvSpPr txBox="1"/>
          <p:nvPr/>
        </p:nvSpPr>
        <p:spPr bwMode="auto">
          <a:xfrm>
            <a:off x="7040169" y="3576651"/>
            <a:ext cx="4839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420" name="TextBox 419">
            <a:extLst>
              <a:ext uri="{FF2B5EF4-FFF2-40B4-BE49-F238E27FC236}">
                <a16:creationId xmlns:a16="http://schemas.microsoft.com/office/drawing/2014/main" id="{BF812059-579B-4857-9F02-A2A3C95C908C}"/>
              </a:ext>
            </a:extLst>
          </p:cNvPr>
          <p:cNvSpPr txBox="1"/>
          <p:nvPr/>
        </p:nvSpPr>
        <p:spPr bwMode="auto">
          <a:xfrm>
            <a:off x="7039997" y="3186924"/>
            <a:ext cx="4839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425" name="TextBox 424">
            <a:extLst>
              <a:ext uri="{FF2B5EF4-FFF2-40B4-BE49-F238E27FC236}">
                <a16:creationId xmlns:a16="http://schemas.microsoft.com/office/drawing/2014/main" id="{D631B857-1DA4-4C82-BF1E-9F27A1F9756F}"/>
              </a:ext>
            </a:extLst>
          </p:cNvPr>
          <p:cNvSpPr txBox="1"/>
          <p:nvPr/>
        </p:nvSpPr>
        <p:spPr bwMode="auto">
          <a:xfrm>
            <a:off x="7357579" y="5727371"/>
            <a:ext cx="4839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429" name="TextBox 428">
            <a:extLst>
              <a:ext uri="{FF2B5EF4-FFF2-40B4-BE49-F238E27FC236}">
                <a16:creationId xmlns:a16="http://schemas.microsoft.com/office/drawing/2014/main" id="{0456EB84-5C5A-4B74-8B04-87FDFDFED2A0}"/>
              </a:ext>
            </a:extLst>
          </p:cNvPr>
          <p:cNvSpPr txBox="1"/>
          <p:nvPr/>
        </p:nvSpPr>
        <p:spPr bwMode="auto">
          <a:xfrm>
            <a:off x="7533775" y="5727371"/>
            <a:ext cx="4839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p>
        </p:txBody>
      </p:sp>
      <p:sp>
        <p:nvSpPr>
          <p:cNvPr id="431" name="TextBox 430">
            <a:extLst>
              <a:ext uri="{FF2B5EF4-FFF2-40B4-BE49-F238E27FC236}">
                <a16:creationId xmlns:a16="http://schemas.microsoft.com/office/drawing/2014/main" id="{1762EF6E-84CB-4319-AF25-F8DF6FFDD742}"/>
              </a:ext>
            </a:extLst>
          </p:cNvPr>
          <p:cNvSpPr txBox="1"/>
          <p:nvPr/>
        </p:nvSpPr>
        <p:spPr bwMode="auto">
          <a:xfrm>
            <a:off x="7917859" y="5728567"/>
            <a:ext cx="4839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150</a:t>
            </a:r>
          </a:p>
        </p:txBody>
      </p:sp>
      <p:sp>
        <p:nvSpPr>
          <p:cNvPr id="433" name="TextBox 432">
            <a:extLst>
              <a:ext uri="{FF2B5EF4-FFF2-40B4-BE49-F238E27FC236}">
                <a16:creationId xmlns:a16="http://schemas.microsoft.com/office/drawing/2014/main" id="{D8586CDA-E154-47FC-8D29-8DC764901F31}"/>
              </a:ext>
            </a:extLst>
          </p:cNvPr>
          <p:cNvSpPr txBox="1"/>
          <p:nvPr/>
        </p:nvSpPr>
        <p:spPr bwMode="auto">
          <a:xfrm>
            <a:off x="9140543" y="5726307"/>
            <a:ext cx="4839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450</a:t>
            </a:r>
          </a:p>
        </p:txBody>
      </p:sp>
      <p:sp>
        <p:nvSpPr>
          <p:cNvPr id="435" name="TextBox 434">
            <a:extLst>
              <a:ext uri="{FF2B5EF4-FFF2-40B4-BE49-F238E27FC236}">
                <a16:creationId xmlns:a16="http://schemas.microsoft.com/office/drawing/2014/main" id="{B1AEA376-5138-4C0C-9E5B-1324EC383606}"/>
              </a:ext>
            </a:extLst>
          </p:cNvPr>
          <p:cNvSpPr txBox="1"/>
          <p:nvPr/>
        </p:nvSpPr>
        <p:spPr bwMode="auto">
          <a:xfrm>
            <a:off x="10379324" y="5726307"/>
            <a:ext cx="4839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750</a:t>
            </a:r>
          </a:p>
        </p:txBody>
      </p:sp>
      <p:sp>
        <p:nvSpPr>
          <p:cNvPr id="437" name="TextBox 436">
            <a:extLst>
              <a:ext uri="{FF2B5EF4-FFF2-40B4-BE49-F238E27FC236}">
                <a16:creationId xmlns:a16="http://schemas.microsoft.com/office/drawing/2014/main" id="{F497B87B-98A6-49A3-A335-2247DF92C262}"/>
              </a:ext>
            </a:extLst>
          </p:cNvPr>
          <p:cNvSpPr txBox="1"/>
          <p:nvPr/>
        </p:nvSpPr>
        <p:spPr bwMode="auto">
          <a:xfrm rot="16200000">
            <a:off x="5461064" y="4350024"/>
            <a:ext cx="272178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Mean Maximal Reduction in </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HIV-1 RNA, log</a:t>
            </a:r>
            <a:r>
              <a:rPr lang="en-US" sz="1600" baseline="-25000" dirty="0">
                <a:solidFill>
                  <a:schemeClr val="bg1"/>
                </a:solidFill>
                <a:latin typeface="Calibri" panose="020F0502020204030204" pitchFamily="34" charset="0"/>
              </a:rPr>
              <a:t>10</a:t>
            </a:r>
            <a:r>
              <a:rPr lang="en-US" sz="1600" dirty="0">
                <a:solidFill>
                  <a:schemeClr val="bg1"/>
                </a:solidFill>
                <a:latin typeface="Calibri" panose="020F0502020204030204" pitchFamily="34" charset="0"/>
              </a:rPr>
              <a:t> (SD)</a:t>
            </a:r>
          </a:p>
        </p:txBody>
      </p:sp>
      <p:sp>
        <p:nvSpPr>
          <p:cNvPr id="439" name="TextBox 438">
            <a:extLst>
              <a:ext uri="{FF2B5EF4-FFF2-40B4-BE49-F238E27FC236}">
                <a16:creationId xmlns:a16="http://schemas.microsoft.com/office/drawing/2014/main" id="{943D13B9-14DB-4063-9529-5AECE26E2C62}"/>
              </a:ext>
            </a:extLst>
          </p:cNvPr>
          <p:cNvSpPr txBox="1"/>
          <p:nvPr/>
        </p:nvSpPr>
        <p:spPr bwMode="auto">
          <a:xfrm>
            <a:off x="6198588" y="2994916"/>
            <a:ext cx="56090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Dose-Response Relationship LEN SC Dose vs Predicted IQ</a:t>
            </a:r>
          </a:p>
        </p:txBody>
      </p:sp>
      <p:sp>
        <p:nvSpPr>
          <p:cNvPr id="441" name="TextBox 440">
            <a:extLst>
              <a:ext uri="{FF2B5EF4-FFF2-40B4-BE49-F238E27FC236}">
                <a16:creationId xmlns:a16="http://schemas.microsoft.com/office/drawing/2014/main" id="{AA2C7176-D206-49F8-BB6E-23A073ECFC97}"/>
              </a:ext>
            </a:extLst>
          </p:cNvPr>
          <p:cNvSpPr txBox="1"/>
          <p:nvPr/>
        </p:nvSpPr>
        <p:spPr bwMode="auto">
          <a:xfrm>
            <a:off x="7325505" y="5930933"/>
            <a:ext cx="4839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0.7</a:t>
            </a:r>
          </a:p>
        </p:txBody>
      </p:sp>
      <p:sp>
        <p:nvSpPr>
          <p:cNvPr id="443" name="TextBox 442">
            <a:extLst>
              <a:ext uri="{FF2B5EF4-FFF2-40B4-BE49-F238E27FC236}">
                <a16:creationId xmlns:a16="http://schemas.microsoft.com/office/drawing/2014/main" id="{6748F619-ADFC-4D25-B81B-DA10197E1259}"/>
              </a:ext>
            </a:extLst>
          </p:cNvPr>
          <p:cNvSpPr txBox="1"/>
          <p:nvPr/>
        </p:nvSpPr>
        <p:spPr bwMode="auto">
          <a:xfrm>
            <a:off x="7540839" y="5930933"/>
            <a:ext cx="4839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a:t>
            </a:r>
          </a:p>
        </p:txBody>
      </p:sp>
      <p:sp>
        <p:nvSpPr>
          <p:cNvPr id="445" name="TextBox 444">
            <a:extLst>
              <a:ext uri="{FF2B5EF4-FFF2-40B4-BE49-F238E27FC236}">
                <a16:creationId xmlns:a16="http://schemas.microsoft.com/office/drawing/2014/main" id="{C1F40135-FC30-4E9E-A48E-E8038B34AD2C}"/>
              </a:ext>
            </a:extLst>
          </p:cNvPr>
          <p:cNvSpPr txBox="1"/>
          <p:nvPr/>
        </p:nvSpPr>
        <p:spPr bwMode="auto">
          <a:xfrm>
            <a:off x="7924923" y="5932129"/>
            <a:ext cx="4839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3.4</a:t>
            </a:r>
          </a:p>
        </p:txBody>
      </p:sp>
      <p:sp>
        <p:nvSpPr>
          <p:cNvPr id="447" name="TextBox 446">
            <a:extLst>
              <a:ext uri="{FF2B5EF4-FFF2-40B4-BE49-F238E27FC236}">
                <a16:creationId xmlns:a16="http://schemas.microsoft.com/office/drawing/2014/main" id="{E952192B-7F31-45E3-8779-11E9694D0B8F}"/>
              </a:ext>
            </a:extLst>
          </p:cNvPr>
          <p:cNvSpPr txBox="1"/>
          <p:nvPr/>
        </p:nvSpPr>
        <p:spPr bwMode="auto">
          <a:xfrm>
            <a:off x="9147607" y="5929869"/>
            <a:ext cx="4839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9.8</a:t>
            </a:r>
          </a:p>
        </p:txBody>
      </p:sp>
      <p:sp>
        <p:nvSpPr>
          <p:cNvPr id="449" name="TextBox 448">
            <a:extLst>
              <a:ext uri="{FF2B5EF4-FFF2-40B4-BE49-F238E27FC236}">
                <a16:creationId xmlns:a16="http://schemas.microsoft.com/office/drawing/2014/main" id="{D6D40AAE-BC63-4159-9541-62DE8AE11B36}"/>
              </a:ext>
            </a:extLst>
          </p:cNvPr>
          <p:cNvSpPr txBox="1"/>
          <p:nvPr/>
        </p:nvSpPr>
        <p:spPr bwMode="auto">
          <a:xfrm>
            <a:off x="10386388" y="5929869"/>
            <a:ext cx="4839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20.5</a:t>
            </a:r>
          </a:p>
        </p:txBody>
      </p:sp>
      <p:sp>
        <p:nvSpPr>
          <p:cNvPr id="451" name="TextBox 450">
            <a:extLst>
              <a:ext uri="{FF2B5EF4-FFF2-40B4-BE49-F238E27FC236}">
                <a16:creationId xmlns:a16="http://schemas.microsoft.com/office/drawing/2014/main" id="{FCEABD9C-1701-4B0E-B997-3EDD3A978A0B}"/>
              </a:ext>
            </a:extLst>
          </p:cNvPr>
          <p:cNvSpPr txBox="1"/>
          <p:nvPr/>
        </p:nvSpPr>
        <p:spPr bwMode="auto">
          <a:xfrm>
            <a:off x="5013678" y="5740450"/>
            <a:ext cx="255295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GS-6207 SC Dose (mg)</a:t>
            </a:r>
            <a:br>
              <a:rPr lang="en-US" sz="12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Concentration (ng/mL) on D10, mean</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IQ (relative to paEC</a:t>
            </a:r>
            <a:r>
              <a:rPr lang="en-US" sz="1200" b="0" baseline="-25000" dirty="0">
                <a:solidFill>
                  <a:schemeClr val="bg1"/>
                </a:solidFill>
                <a:latin typeface="Calibri" panose="020F0502020204030204" pitchFamily="34" charset="0"/>
              </a:rPr>
              <a:t>95</a:t>
            </a:r>
            <a:r>
              <a:rPr lang="en-US" sz="1200" b="0" dirty="0">
                <a:solidFill>
                  <a:schemeClr val="bg1"/>
                </a:solidFill>
                <a:latin typeface="Calibri" panose="020F0502020204030204" pitchFamily="34" charset="0"/>
              </a:rPr>
              <a:t>)</a:t>
            </a:r>
            <a:r>
              <a:rPr lang="en-US" sz="1200" b="0" baseline="30000" dirty="0">
                <a:solidFill>
                  <a:schemeClr val="bg1"/>
                </a:solidFill>
                <a:latin typeface="Calibri" panose="020F0502020204030204" pitchFamily="34" charset="0"/>
              </a:rPr>
              <a:t>†</a:t>
            </a:r>
            <a:endParaRPr lang="en-US" sz="1200" baseline="300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2256367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11746-9A89-4F35-AAA3-E4C84876B67D}"/>
              </a:ext>
            </a:extLst>
          </p:cNvPr>
          <p:cNvSpPr>
            <a:spLocks noGrp="1"/>
          </p:cNvSpPr>
          <p:nvPr>
            <p:ph type="title"/>
          </p:nvPr>
        </p:nvSpPr>
        <p:spPr/>
        <p:txBody>
          <a:bodyPr/>
          <a:lstStyle/>
          <a:p>
            <a:r>
              <a:rPr lang="en-US" dirty="0"/>
              <a:t>Comorbidities</a:t>
            </a:r>
          </a:p>
        </p:txBody>
      </p:sp>
    </p:spTree>
    <p:extLst>
      <p:ext uri="{BB962C8B-B14F-4D97-AF65-F5344CB8AC3E}">
        <p14:creationId xmlns:p14="http://schemas.microsoft.com/office/powerpoint/2010/main" val="7703302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39D7F-E25F-4D1C-954E-3A4DF74BEF70}"/>
              </a:ext>
            </a:extLst>
          </p:cNvPr>
          <p:cNvSpPr>
            <a:spLocks noGrp="1"/>
          </p:cNvSpPr>
          <p:nvPr>
            <p:ph type="title"/>
          </p:nvPr>
        </p:nvSpPr>
        <p:spPr/>
        <p:txBody>
          <a:bodyPr/>
          <a:lstStyle/>
          <a:p>
            <a:r>
              <a:rPr lang="en-US" dirty="0"/>
              <a:t>Fat Distribution and Density in PWH</a:t>
            </a:r>
          </a:p>
        </p:txBody>
      </p:sp>
      <p:sp>
        <p:nvSpPr>
          <p:cNvPr id="5" name="Content Placeholder 4"/>
          <p:cNvSpPr>
            <a:spLocks noGrp="1"/>
          </p:cNvSpPr>
          <p:nvPr>
            <p:ph idx="1"/>
          </p:nvPr>
        </p:nvSpPr>
        <p:spPr/>
        <p:txBody>
          <a:bodyPr/>
          <a:lstStyle/>
          <a:p>
            <a:pPr>
              <a:spcAft>
                <a:spcPts val="0"/>
              </a:spcAft>
            </a:pPr>
            <a:r>
              <a:rPr lang="en-US" sz="2600" dirty="0"/>
              <a:t>Observational cohort study comparing ART-experienced PWH who were </a:t>
            </a:r>
            <a:r>
              <a:rPr lang="en-US" sz="2600" b="1" dirty="0">
                <a:solidFill>
                  <a:schemeClr val="accent1"/>
                </a:solidFill>
              </a:rPr>
              <a:t>INSTI naive (n = 207) </a:t>
            </a:r>
            <a:r>
              <a:rPr lang="en-US" sz="2600" dirty="0"/>
              <a:t>or </a:t>
            </a:r>
            <a:r>
              <a:rPr lang="en-US" sz="2600" b="1" dirty="0">
                <a:solidFill>
                  <a:schemeClr val="accent3"/>
                </a:solidFill>
              </a:rPr>
              <a:t>switched to an INSTI (n = 211) </a:t>
            </a:r>
            <a:r>
              <a:rPr lang="en-US" sz="2600" dirty="0"/>
              <a:t>at Modena HIV Metabolic Clinic during 2007-2019</a:t>
            </a:r>
          </a:p>
          <a:p>
            <a:pPr lvl="1">
              <a:spcAft>
                <a:spcPts val="0"/>
              </a:spcAft>
            </a:pPr>
            <a:r>
              <a:rPr lang="en-US" sz="2400" dirty="0"/>
              <a:t>At baseline, median nadir CD4+ cell count, cells/mm</a:t>
            </a:r>
            <a:r>
              <a:rPr lang="en-US" sz="2400" baseline="30000" dirty="0"/>
              <a:t>3</a:t>
            </a:r>
            <a:r>
              <a:rPr lang="en-US" sz="2400" dirty="0">
                <a:sym typeface="Wingdings"/>
              </a:rPr>
              <a:t>:</a:t>
            </a:r>
            <a:r>
              <a:rPr lang="en-US" sz="2400" dirty="0">
                <a:solidFill>
                  <a:schemeClr val="accent1"/>
                </a:solidFill>
              </a:rPr>
              <a:t> </a:t>
            </a:r>
            <a:br>
              <a:rPr lang="en-US" sz="2400" dirty="0">
                <a:solidFill>
                  <a:schemeClr val="accent1"/>
                </a:solidFill>
              </a:rPr>
            </a:br>
            <a:r>
              <a:rPr lang="en-US" sz="2400" b="1" dirty="0">
                <a:solidFill>
                  <a:schemeClr val="accent1"/>
                </a:solidFill>
              </a:rPr>
              <a:t>210 (IQR: 105-300)</a:t>
            </a:r>
            <a:r>
              <a:rPr lang="en-US" sz="2400" dirty="0">
                <a:solidFill>
                  <a:schemeClr val="accent1"/>
                </a:solidFill>
              </a:rPr>
              <a:t> </a:t>
            </a:r>
            <a:r>
              <a:rPr lang="en-US" sz="2400" dirty="0"/>
              <a:t>vs </a:t>
            </a:r>
            <a:r>
              <a:rPr lang="en-US" sz="2400" b="1" dirty="0">
                <a:solidFill>
                  <a:schemeClr val="accent3"/>
                </a:solidFill>
              </a:rPr>
              <a:t>150 (IQR: 54-245.3)</a:t>
            </a:r>
            <a:r>
              <a:rPr lang="en-US" sz="2400" dirty="0"/>
              <a:t>, respectively; </a:t>
            </a:r>
            <a:r>
              <a:rPr lang="en-US" sz="2400" i="1" dirty="0"/>
              <a:t>P </a:t>
            </a:r>
            <a:r>
              <a:rPr lang="en-US" sz="2400" dirty="0"/>
              <a:t>&lt; .001</a:t>
            </a:r>
          </a:p>
          <a:p>
            <a:pPr>
              <a:spcAft>
                <a:spcPts val="0"/>
              </a:spcAft>
            </a:pPr>
            <a:r>
              <a:rPr lang="en-US" sz="2600" dirty="0"/>
              <a:t>Body composition measured at first visit (preswitch, if applicable) and last visit to determine if weight gain ≥ 5% had occurred</a:t>
            </a:r>
          </a:p>
          <a:p>
            <a:pPr>
              <a:spcAft>
                <a:spcPts val="0"/>
              </a:spcAft>
            </a:pPr>
            <a:r>
              <a:rPr lang="en-US" sz="2600" dirty="0"/>
              <a:t>Fat quantity assessed by DXA, CT; fat quality with CT querying VAT density, SAT density, EAT density, and psoas muscle density (P-d)</a:t>
            </a:r>
          </a:p>
          <a:p>
            <a:pPr lvl="1">
              <a:spcAft>
                <a:spcPts val="0"/>
              </a:spcAft>
            </a:pPr>
            <a:r>
              <a:rPr lang="en-US" sz="2400" dirty="0"/>
              <a:t>At baseline, fat quantity and quality were similar between groups</a:t>
            </a:r>
          </a:p>
          <a:p>
            <a:pPr>
              <a:spcAft>
                <a:spcPts val="0"/>
              </a:spcAft>
            </a:pPr>
            <a:r>
              <a:rPr lang="en-US" sz="2600" dirty="0"/>
              <a:t>Mean follow-up similar in </a:t>
            </a:r>
            <a:r>
              <a:rPr lang="en-US" sz="2600" b="1" dirty="0">
                <a:solidFill>
                  <a:schemeClr val="accent1"/>
                </a:solidFill>
              </a:rPr>
              <a:t>INSTI-naive </a:t>
            </a:r>
            <a:r>
              <a:rPr lang="en-US" sz="2600" dirty="0"/>
              <a:t>and </a:t>
            </a:r>
            <a:r>
              <a:rPr lang="en-US" sz="2600" b="1" dirty="0">
                <a:solidFill>
                  <a:schemeClr val="accent3"/>
                </a:solidFill>
              </a:rPr>
              <a:t>INSTI-switch</a:t>
            </a:r>
            <a:r>
              <a:rPr lang="en-US" sz="2600" dirty="0"/>
              <a:t> groups: </a:t>
            </a:r>
            <a:br>
              <a:rPr lang="en-US" sz="2600" dirty="0"/>
            </a:br>
            <a:r>
              <a:rPr lang="en-US" sz="2600" b="1" dirty="0">
                <a:solidFill>
                  <a:schemeClr val="accent1"/>
                </a:solidFill>
              </a:rPr>
              <a:t>4 yrs (SD: 1.1) </a:t>
            </a:r>
            <a:r>
              <a:rPr lang="en-US" sz="2600" dirty="0"/>
              <a:t>vs </a:t>
            </a:r>
            <a:r>
              <a:rPr lang="en-US" sz="2600" b="1" dirty="0">
                <a:solidFill>
                  <a:schemeClr val="accent3"/>
                </a:solidFill>
              </a:rPr>
              <a:t>4.5 yrs (SD: 2.5),</a:t>
            </a:r>
            <a:r>
              <a:rPr lang="en-US" sz="2600" dirty="0"/>
              <a:t> respectively (</a:t>
            </a:r>
            <a:r>
              <a:rPr lang="en-US" sz="2600" i="1" dirty="0"/>
              <a:t>P</a:t>
            </a:r>
            <a:r>
              <a:rPr lang="en-US" sz="2600" dirty="0"/>
              <a:t> = .35)</a:t>
            </a:r>
          </a:p>
        </p:txBody>
      </p:sp>
      <p:sp>
        <p:nvSpPr>
          <p:cNvPr id="4" name="Text Box 15">
            <a:extLst>
              <a:ext uri="{FF2B5EF4-FFF2-40B4-BE49-F238E27FC236}">
                <a16:creationId xmlns:a16="http://schemas.microsoft.com/office/drawing/2014/main" id="{8ED9FA43-CF3B-49B1-B7BF-9ECF6CEEC3B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Guaraldi. HIV Glasgow 2020. Abstr O111. </a:t>
            </a:r>
            <a:r>
              <a:rPr lang="en-US" altLang="en-US" sz="1200" b="0" spc="-10" dirty="0">
                <a:solidFill>
                  <a:schemeClr val="bg2"/>
                </a:solidFill>
                <a:latin typeface="Calibri" panose="020F0502020204030204" pitchFamily="34" charset="0"/>
                <a:cs typeface="+mn-cs"/>
              </a:rPr>
              <a:t> </a:t>
            </a:r>
            <a:endParaRPr lang="en-US" altLang="en-US" sz="1200" b="0" dirty="0">
              <a:solidFill>
                <a:schemeClr val="bg2"/>
              </a:solidFill>
              <a:latin typeface="Calibri" panose="020F0502020204030204" pitchFamily="34" charset="0"/>
              <a:cs typeface="+mn-cs"/>
            </a:endParaRPr>
          </a:p>
        </p:txBody>
      </p:sp>
      <p:grpSp>
        <p:nvGrpSpPr>
          <p:cNvPr id="8" name="Group 7">
            <a:extLst>
              <a:ext uri="{FF2B5EF4-FFF2-40B4-BE49-F238E27FC236}">
                <a16:creationId xmlns:a16="http://schemas.microsoft.com/office/drawing/2014/main" id="{EE171BA0-9480-489B-AA52-880E7864CC10}"/>
              </a:ext>
            </a:extLst>
          </p:cNvPr>
          <p:cNvGrpSpPr>
            <a:grpSpLocks/>
          </p:cNvGrpSpPr>
          <p:nvPr/>
        </p:nvGrpSpPr>
        <p:grpSpPr bwMode="auto">
          <a:xfrm>
            <a:off x="9389569" y="6216652"/>
            <a:ext cx="2488502" cy="447822"/>
            <a:chOff x="9527309" y="3551529"/>
            <a:chExt cx="2488502" cy="448324"/>
          </a:xfrm>
        </p:grpSpPr>
        <p:pic>
          <p:nvPicPr>
            <p:cNvPr id="9" name="Picture 9">
              <a:extLst>
                <a:ext uri="{FF2B5EF4-FFF2-40B4-BE49-F238E27FC236}">
                  <a16:creationId xmlns:a16="http://schemas.microsoft.com/office/drawing/2014/main" id="{6522D698-5891-4DB5-88D2-BE42C566444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28FD40DD-9EBD-4D48-9BA1-4D5823F6C99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350209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39D7F-E25F-4D1C-954E-3A4DF74BEF70}"/>
              </a:ext>
            </a:extLst>
          </p:cNvPr>
          <p:cNvSpPr>
            <a:spLocks noGrp="1"/>
          </p:cNvSpPr>
          <p:nvPr>
            <p:ph type="title"/>
          </p:nvPr>
        </p:nvSpPr>
        <p:spPr/>
        <p:txBody>
          <a:bodyPr/>
          <a:lstStyle/>
          <a:p>
            <a:r>
              <a:rPr lang="en-US" dirty="0"/>
              <a:t>Fat Quantity and Quality at Last Contact in Patients With Weight Gain</a:t>
            </a:r>
          </a:p>
        </p:txBody>
      </p:sp>
      <p:sp>
        <p:nvSpPr>
          <p:cNvPr id="4" name="Text Box 15">
            <a:extLst>
              <a:ext uri="{FF2B5EF4-FFF2-40B4-BE49-F238E27FC236}">
                <a16:creationId xmlns:a16="http://schemas.microsoft.com/office/drawing/2014/main" id="{8ED9FA43-CF3B-49B1-B7BF-9ECF6CEEC3B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Guaraldi. HIV Glasgow 2020. Abstr O111. </a:t>
            </a:r>
            <a:endParaRPr lang="en-US" altLang="en-US" sz="1200" b="0" dirty="0">
              <a:solidFill>
                <a:schemeClr val="bg2"/>
              </a:solidFill>
              <a:latin typeface="Calibri" panose="020F0502020204030204" pitchFamily="34" charset="0"/>
              <a:cs typeface="+mn-cs"/>
            </a:endParaRPr>
          </a:p>
        </p:txBody>
      </p:sp>
      <p:grpSp>
        <p:nvGrpSpPr>
          <p:cNvPr id="8" name="Group 7">
            <a:extLst>
              <a:ext uri="{FF2B5EF4-FFF2-40B4-BE49-F238E27FC236}">
                <a16:creationId xmlns:a16="http://schemas.microsoft.com/office/drawing/2014/main" id="{EE171BA0-9480-489B-AA52-880E7864CC10}"/>
              </a:ext>
            </a:extLst>
          </p:cNvPr>
          <p:cNvGrpSpPr>
            <a:grpSpLocks/>
          </p:cNvGrpSpPr>
          <p:nvPr/>
        </p:nvGrpSpPr>
        <p:grpSpPr bwMode="auto">
          <a:xfrm>
            <a:off x="9389569" y="6216652"/>
            <a:ext cx="2488502" cy="447822"/>
            <a:chOff x="9527309" y="3551529"/>
            <a:chExt cx="2488502" cy="448324"/>
          </a:xfrm>
        </p:grpSpPr>
        <p:pic>
          <p:nvPicPr>
            <p:cNvPr id="9" name="Picture 9">
              <a:extLst>
                <a:ext uri="{FF2B5EF4-FFF2-40B4-BE49-F238E27FC236}">
                  <a16:creationId xmlns:a16="http://schemas.microsoft.com/office/drawing/2014/main" id="{6522D698-5891-4DB5-88D2-BE42C5664448}"/>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28FD40DD-9EBD-4D48-9BA1-4D5823F6C99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34" name="Group 3">
            <a:extLst>
              <a:ext uri="{FF2B5EF4-FFF2-40B4-BE49-F238E27FC236}">
                <a16:creationId xmlns:a16="http://schemas.microsoft.com/office/drawing/2014/main" id="{FC7B7467-1F25-4FE6-B342-7D8D2B7CD4F0}"/>
              </a:ext>
            </a:extLst>
          </p:cNvPr>
          <p:cNvGraphicFramePr>
            <a:graphicFrameLocks/>
          </p:cNvGraphicFramePr>
          <p:nvPr/>
        </p:nvGraphicFramePr>
        <p:xfrm>
          <a:off x="522287" y="1598010"/>
          <a:ext cx="11236326" cy="3261504"/>
        </p:xfrm>
        <a:graphic>
          <a:graphicData uri="http://schemas.openxmlformats.org/drawingml/2006/table">
            <a:tbl>
              <a:tblPr/>
              <a:tblGrid>
                <a:gridCol w="3293233">
                  <a:extLst>
                    <a:ext uri="{9D8B030D-6E8A-4147-A177-3AD203B41FA5}">
                      <a16:colId xmlns:a16="http://schemas.microsoft.com/office/drawing/2014/main" val="20000"/>
                    </a:ext>
                  </a:extLst>
                </a:gridCol>
                <a:gridCol w="1476602">
                  <a:extLst>
                    <a:ext uri="{9D8B030D-6E8A-4147-A177-3AD203B41FA5}">
                      <a16:colId xmlns:a16="http://schemas.microsoft.com/office/drawing/2014/main" val="20004"/>
                    </a:ext>
                  </a:extLst>
                </a:gridCol>
                <a:gridCol w="1476602">
                  <a:extLst>
                    <a:ext uri="{9D8B030D-6E8A-4147-A177-3AD203B41FA5}">
                      <a16:colId xmlns:a16="http://schemas.microsoft.com/office/drawing/2014/main" val="20005"/>
                    </a:ext>
                  </a:extLst>
                </a:gridCol>
                <a:gridCol w="1018343">
                  <a:extLst>
                    <a:ext uri="{9D8B030D-6E8A-4147-A177-3AD203B41FA5}">
                      <a16:colId xmlns:a16="http://schemas.microsoft.com/office/drawing/2014/main" val="20006"/>
                    </a:ext>
                  </a:extLst>
                </a:gridCol>
                <a:gridCol w="1493000">
                  <a:extLst>
                    <a:ext uri="{9D8B030D-6E8A-4147-A177-3AD203B41FA5}">
                      <a16:colId xmlns:a16="http://schemas.microsoft.com/office/drawing/2014/main" val="20001"/>
                    </a:ext>
                  </a:extLst>
                </a:gridCol>
                <a:gridCol w="1493000">
                  <a:extLst>
                    <a:ext uri="{9D8B030D-6E8A-4147-A177-3AD203B41FA5}">
                      <a16:colId xmlns:a16="http://schemas.microsoft.com/office/drawing/2014/main" val="20002"/>
                    </a:ext>
                  </a:extLst>
                </a:gridCol>
                <a:gridCol w="985546">
                  <a:extLst>
                    <a:ext uri="{9D8B030D-6E8A-4147-A177-3AD203B41FA5}">
                      <a16:colId xmlns:a16="http://schemas.microsoft.com/office/drawing/2014/main" val="20003"/>
                    </a:ext>
                  </a:extLst>
                </a:gridCol>
              </a:tblGrid>
              <a:tr h="5770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INSTI Naive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INSTI Switch (n =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 </a:t>
                      </a:r>
                      <a:r>
                        <a:rPr kumimoji="0" lang="en-US" sz="1600" b="1" i="0" u="none" strike="noStrike" cap="none" normalizeH="0" baseline="0" dirty="0">
                          <a:ln>
                            <a:noFill/>
                          </a:ln>
                          <a:solidFill>
                            <a:schemeClr val="tx1"/>
                          </a:solidFill>
                          <a:effectLst/>
                          <a:latin typeface="Calibri" panose="020F0502020204030204" pitchFamily="34" charset="0"/>
                        </a:rPr>
                        <a:t>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INSTI Naive Δ</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INSTI Switch Δ</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 </a:t>
                      </a:r>
                      <a:r>
                        <a:rPr kumimoji="0" lang="en-US" sz="1600" b="1" i="0" u="none" strike="noStrike" cap="none" normalizeH="0" baseline="0" dirty="0">
                          <a:ln>
                            <a:noFill/>
                          </a:ln>
                          <a:solidFill>
                            <a:schemeClr val="tx1"/>
                          </a:solidFill>
                          <a:effectLst/>
                          <a:latin typeface="Calibri" panose="020F0502020204030204" pitchFamily="34" charset="0"/>
                        </a:rPr>
                        <a:t>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1"/>
                  </a:ext>
                </a:extLst>
              </a:tr>
              <a:tr h="3340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BMI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25.4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(0.32)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2.47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rgbClr val="FF0000"/>
                          </a:solidFill>
                          <a:effectLst/>
                          <a:latin typeface="Calibri" panose="020F0502020204030204" pitchFamily="34" charset="0"/>
                        </a:rPr>
                        <a:t>.006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340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Obesity,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340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total lean, kg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 (9.8)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47.2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 (0.7)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5"/>
                  </a:ext>
                </a:extLst>
              </a:tr>
              <a:tr h="3340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total fat, kg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20.1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19.5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 (0.9)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6"/>
                  </a:ext>
                </a:extLst>
              </a:tr>
              <a:tr h="3340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VAT, cm</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2</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165.7 (81.2)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166.1 (77.4)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 (15.8)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51.1 (14.4)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7"/>
                  </a:ext>
                </a:extLst>
              </a:tr>
              <a:tr h="3340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SAT, cm</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2</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194.9 (112.4)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205.8 (106.8)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45.5 (13.8)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61.3 (12.6)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rgbClr val="FF0000"/>
                          </a:solidFill>
                          <a:effectLst/>
                          <a:latin typeface="Calibri" panose="020F0502020204030204" pitchFamily="34" charset="0"/>
                        </a:rPr>
                        <a:t>.06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8"/>
                  </a:ext>
                </a:extLst>
              </a:tr>
              <a:tr h="3340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EAT, cm</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2</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133.6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132.5 (62.2)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9.8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12.7 (6.14)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9"/>
                  </a:ext>
                </a:extLst>
              </a:tr>
              <a:tr h="3340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liver to spleen ratio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-0.04 (0.06)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-0.15 (0.06)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10"/>
                  </a:ext>
                </a:extLst>
              </a:tr>
            </a:tbl>
          </a:graphicData>
        </a:graphic>
      </p:graphicFrame>
      <p:graphicFrame>
        <p:nvGraphicFramePr>
          <p:cNvPr id="11" name="Group 3">
            <a:extLst>
              <a:ext uri="{FF2B5EF4-FFF2-40B4-BE49-F238E27FC236}">
                <a16:creationId xmlns:a16="http://schemas.microsoft.com/office/drawing/2014/main" id="{FC7B7467-1F25-4FE6-B342-7D8D2B7CD4F0}"/>
              </a:ext>
            </a:extLst>
          </p:cNvPr>
          <p:cNvGraphicFramePr>
            <a:graphicFrameLocks/>
          </p:cNvGraphicFramePr>
          <p:nvPr/>
        </p:nvGraphicFramePr>
        <p:xfrm>
          <a:off x="522288" y="4847696"/>
          <a:ext cx="11236326" cy="1341184"/>
        </p:xfrm>
        <a:graphic>
          <a:graphicData uri="http://schemas.openxmlformats.org/drawingml/2006/table">
            <a:tbl>
              <a:tblPr/>
              <a:tblGrid>
                <a:gridCol w="3293233">
                  <a:extLst>
                    <a:ext uri="{9D8B030D-6E8A-4147-A177-3AD203B41FA5}">
                      <a16:colId xmlns:a16="http://schemas.microsoft.com/office/drawing/2014/main" val="20000"/>
                    </a:ext>
                  </a:extLst>
                </a:gridCol>
                <a:gridCol w="1476602">
                  <a:extLst>
                    <a:ext uri="{9D8B030D-6E8A-4147-A177-3AD203B41FA5}">
                      <a16:colId xmlns:a16="http://schemas.microsoft.com/office/drawing/2014/main" val="20004"/>
                    </a:ext>
                  </a:extLst>
                </a:gridCol>
                <a:gridCol w="1476602">
                  <a:extLst>
                    <a:ext uri="{9D8B030D-6E8A-4147-A177-3AD203B41FA5}">
                      <a16:colId xmlns:a16="http://schemas.microsoft.com/office/drawing/2014/main" val="20005"/>
                    </a:ext>
                  </a:extLst>
                </a:gridCol>
                <a:gridCol w="1018343">
                  <a:extLst>
                    <a:ext uri="{9D8B030D-6E8A-4147-A177-3AD203B41FA5}">
                      <a16:colId xmlns:a16="http://schemas.microsoft.com/office/drawing/2014/main" val="20006"/>
                    </a:ext>
                  </a:extLst>
                </a:gridCol>
                <a:gridCol w="1493000">
                  <a:extLst>
                    <a:ext uri="{9D8B030D-6E8A-4147-A177-3AD203B41FA5}">
                      <a16:colId xmlns:a16="http://schemas.microsoft.com/office/drawing/2014/main" val="20001"/>
                    </a:ext>
                  </a:extLst>
                </a:gridCol>
                <a:gridCol w="1493000">
                  <a:extLst>
                    <a:ext uri="{9D8B030D-6E8A-4147-A177-3AD203B41FA5}">
                      <a16:colId xmlns:a16="http://schemas.microsoft.com/office/drawing/2014/main" val="20002"/>
                    </a:ext>
                  </a:extLst>
                </a:gridCol>
                <a:gridCol w="985546">
                  <a:extLst>
                    <a:ext uri="{9D8B030D-6E8A-4147-A177-3AD203B41FA5}">
                      <a16:colId xmlns:a16="http://schemas.microsoft.com/office/drawing/2014/main" val="20003"/>
                    </a:ext>
                  </a:extLst>
                </a:gridCol>
              </a:tblGrid>
              <a:tr h="2824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VAT density, HU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-89.8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-94 (6.9)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rgbClr val="FF0000"/>
                          </a:solidFill>
                          <a:effectLst/>
                          <a:latin typeface="Calibri" panose="020F0502020204030204" pitchFamily="34" charset="0"/>
                        </a:rPr>
                        <a:t>&lt; .001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824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SAT density, HU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-100.4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-97.6 (27.8)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-4.15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824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EAT density, HU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-81.9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-81.9 (5.4)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5"/>
                  </a:ext>
                </a:extLst>
              </a:tr>
              <a:tr h="2824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psoas muscle density, HU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53.8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53.9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289436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Nonalcoholic Fatty Liver Disease and Cardiovascular Risk in PWH</a:t>
            </a:r>
          </a:p>
        </p:txBody>
      </p:sp>
      <p:sp>
        <p:nvSpPr>
          <p:cNvPr id="3" name="Content Placeholder 2">
            <a:extLst>
              <a:ext uri="{FF2B5EF4-FFF2-40B4-BE49-F238E27FC236}">
                <a16:creationId xmlns:a16="http://schemas.microsoft.com/office/drawing/2014/main" id="{A3802698-66B1-414B-AFEB-EFA40E523F93}"/>
              </a:ext>
            </a:extLst>
          </p:cNvPr>
          <p:cNvSpPr>
            <a:spLocks noGrp="1"/>
          </p:cNvSpPr>
          <p:nvPr>
            <p:ph idx="1"/>
          </p:nvPr>
        </p:nvSpPr>
        <p:spPr>
          <a:xfrm>
            <a:off x="604675" y="1513046"/>
            <a:ext cx="5664045" cy="4703605"/>
          </a:xfrm>
        </p:spPr>
        <p:txBody>
          <a:bodyPr/>
          <a:lstStyle/>
          <a:p>
            <a:r>
              <a:rPr lang="en-US" sz="2200" dirty="0"/>
              <a:t>Study compared NAFLD and significant fibrosis as predictive factors for CVD in PWH</a:t>
            </a:r>
          </a:p>
          <a:p>
            <a:r>
              <a:rPr lang="en-US" sz="2200" dirty="0"/>
              <a:t>ART-experienced PWH evaluated in Modena HIV Metabolic Clinic for NAFLD, CVD</a:t>
            </a:r>
          </a:p>
          <a:p>
            <a:pPr lvl="1"/>
            <a:r>
              <a:rPr lang="en-US" sz="2000" dirty="0"/>
              <a:t>Cardiovascular risk assessed by ASCVD risk score (low &lt; 7.5%, high ≥ 7.5%)</a:t>
            </a:r>
          </a:p>
          <a:p>
            <a:pPr lvl="1"/>
            <a:r>
              <a:rPr lang="en-US" sz="2000" dirty="0"/>
              <a:t>Subclinical CVD assessed by ultrasound carotid intima-media thickness, pulse wave velocity &gt; 10m/s, coronary calcium score </a:t>
            </a:r>
            <a:br>
              <a:rPr lang="en-US" sz="2000" dirty="0"/>
            </a:br>
            <a:r>
              <a:rPr lang="en-US" sz="2000" dirty="0"/>
              <a:t>&gt; 100 by CT</a:t>
            </a:r>
          </a:p>
          <a:p>
            <a:pPr lvl="1"/>
            <a:r>
              <a:rPr lang="en-US" sz="2000" dirty="0"/>
              <a:t>MACE: myocardial infarction, coronary artery disease, peripheral vascular disease, stroke, angina pectoris</a:t>
            </a:r>
          </a:p>
        </p:txBody>
      </p:sp>
      <p:grpSp>
        <p:nvGrpSpPr>
          <p:cNvPr id="9" name="Group 7">
            <a:extLst>
              <a:ext uri="{FF2B5EF4-FFF2-40B4-BE49-F238E27FC236}">
                <a16:creationId xmlns:a16="http://schemas.microsoft.com/office/drawing/2014/main" id="{0568A94D-2804-4FB2-8FE4-ED7572EB056B}"/>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9548E967-5681-42CC-ADFF-744FAAD620A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FE30EC7F-4FC7-4752-9819-6D61595DA56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 Box 15">
            <a:extLst>
              <a:ext uri="{FF2B5EF4-FFF2-40B4-BE49-F238E27FC236}">
                <a16:creationId xmlns:a16="http://schemas.microsoft.com/office/drawing/2014/main" id="{C10A0508-A6D9-544F-92BF-770712E1F8A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Milic. HIV Glasgow 2020. Abstr P074. </a:t>
            </a:r>
            <a:endParaRPr lang="en-US" altLang="en-US" sz="1200" b="0" dirty="0">
              <a:solidFill>
                <a:schemeClr val="bg2"/>
              </a:solidFill>
              <a:latin typeface="Calibri" panose="020F0502020204030204" pitchFamily="34" charset="0"/>
              <a:cs typeface="+mn-cs"/>
            </a:endParaRPr>
          </a:p>
        </p:txBody>
      </p:sp>
      <p:graphicFrame>
        <p:nvGraphicFramePr>
          <p:cNvPr id="17" name="Group 155">
            <a:extLst>
              <a:ext uri="{FF2B5EF4-FFF2-40B4-BE49-F238E27FC236}">
                <a16:creationId xmlns:a16="http://schemas.microsoft.com/office/drawing/2014/main" id="{EB925346-D935-3C4F-B895-708DB8747548}"/>
              </a:ext>
            </a:extLst>
          </p:cNvPr>
          <p:cNvGraphicFramePr>
            <a:graphicFrameLocks/>
          </p:cNvGraphicFramePr>
          <p:nvPr>
            <p:extLst>
              <p:ext uri="{D42A27DB-BD31-4B8C-83A1-F6EECF244321}">
                <p14:modId xmlns:p14="http://schemas.microsoft.com/office/powerpoint/2010/main" val="90383511"/>
              </p:ext>
            </p:extLst>
          </p:nvPr>
        </p:nvGraphicFramePr>
        <p:xfrm>
          <a:off x="6466432" y="1599533"/>
          <a:ext cx="5026969" cy="4268496"/>
        </p:xfrm>
        <a:graphic>
          <a:graphicData uri="http://schemas.openxmlformats.org/drawingml/2006/table">
            <a:tbl>
              <a:tblPr/>
              <a:tblGrid>
                <a:gridCol w="2923849">
                  <a:extLst>
                    <a:ext uri="{9D8B030D-6E8A-4147-A177-3AD203B41FA5}">
                      <a16:colId xmlns:a16="http://schemas.microsoft.com/office/drawing/2014/main" val="20000"/>
                    </a:ext>
                  </a:extLst>
                </a:gridCol>
                <a:gridCol w="2103120">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PWH</a:t>
                      </a:r>
                    </a:p>
                    <a:p>
                      <a:pPr algn="ct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616)</a:t>
                      </a:r>
                      <a:endParaRPr lang="en-US" sz="1400" dirty="0"/>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0"/>
                  </a:ext>
                </a:extLst>
              </a:tr>
              <a:tr h="1535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age, yrs</a:t>
                      </a:r>
                      <a:endPar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 (+7.8)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53524">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53524">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Mean BMI, kg/m</a:t>
                      </a:r>
                      <a:r>
                        <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rPr>
                        <a:t>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24.6 (+3.8)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58827435"/>
                  </a:ext>
                </a:extLst>
              </a:tr>
              <a:tr h="153524">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Median CD4+ count, </a:t>
                      </a:r>
                      <a:r>
                        <a:rPr kumimoji="0" lang="en-US" sz="1600" b="0" i="0" u="none" strike="noStrike" kern="1200" cap="none" spc="0" normalizeH="0" baseline="0" noProof="0" dirty="0">
                          <a:ln>
                            <a:noFill/>
                          </a:ln>
                          <a:solidFill>
                            <a:srgbClr val="455560">
                              <a:lumMod val="10000"/>
                            </a:srgbClr>
                          </a:solidFill>
                          <a:effectLst/>
                          <a:uLnTx/>
                          <a:uFillTx/>
                          <a:latin typeface="Symbol" pitchFamily="2" charset="2"/>
                          <a:ea typeface="+mn-ea"/>
                          <a:cs typeface="+mn-cs"/>
                        </a:rPr>
                        <a:t>m</a:t>
                      </a: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 (IQR)</a:t>
                      </a:r>
                      <a:endPar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708 (550-903)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31680035"/>
                  </a:ext>
                </a:extLst>
              </a:tr>
              <a:tr h="153524">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Undetectable HIV-1 RNA,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98.6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53652452"/>
                  </a:ext>
                </a:extLst>
              </a:tr>
              <a:tr h="153524">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Low ASCVD,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34652284"/>
                  </a:ext>
                </a:extLst>
              </a:tr>
              <a:tr h="153524">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High ASCVD,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41249586"/>
                  </a:ext>
                </a:extLst>
              </a:tr>
              <a:tr h="153524">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Subclinical CVD,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1168962"/>
                  </a:ext>
                </a:extLst>
              </a:tr>
              <a:tr h="153524">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MACE,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03501577"/>
                  </a:ext>
                </a:extLst>
              </a:tr>
              <a:tr h="153524">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NAFLD,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8830266"/>
                  </a:ext>
                </a:extLst>
              </a:tr>
              <a:tr h="153524">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NAFLD + significant fibrosis,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52627751"/>
                  </a:ext>
                </a:extLst>
              </a:tr>
            </a:tbl>
          </a:graphicData>
        </a:graphic>
      </p:graphicFrame>
    </p:spTree>
    <p:extLst>
      <p:ext uri="{BB962C8B-B14F-4D97-AF65-F5344CB8AC3E}">
        <p14:creationId xmlns:p14="http://schemas.microsoft.com/office/powerpoint/2010/main" val="11667384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NAFLD and Cardiovascular Risk in PWH</a:t>
            </a:r>
          </a:p>
        </p:txBody>
      </p:sp>
      <p:sp>
        <p:nvSpPr>
          <p:cNvPr id="3" name="Content Placeholder 2">
            <a:extLst>
              <a:ext uri="{FF2B5EF4-FFF2-40B4-BE49-F238E27FC236}">
                <a16:creationId xmlns:a16="http://schemas.microsoft.com/office/drawing/2014/main" id="{A3802698-66B1-414B-AFEB-EFA40E523F93}"/>
              </a:ext>
            </a:extLst>
          </p:cNvPr>
          <p:cNvSpPr>
            <a:spLocks noGrp="1"/>
          </p:cNvSpPr>
          <p:nvPr>
            <p:ph idx="1"/>
          </p:nvPr>
        </p:nvSpPr>
        <p:spPr>
          <a:xfrm>
            <a:off x="604675" y="1513047"/>
            <a:ext cx="5491325" cy="1072992"/>
          </a:xfrm>
        </p:spPr>
        <p:txBody>
          <a:bodyPr/>
          <a:lstStyle/>
          <a:p>
            <a:r>
              <a:rPr lang="en-US" sz="1800" dirty="0"/>
              <a:t>64.7% of PWH with CVD also have NAFLD with or without fibrosis</a:t>
            </a:r>
          </a:p>
        </p:txBody>
      </p:sp>
      <p:grpSp>
        <p:nvGrpSpPr>
          <p:cNvPr id="9" name="Group 7">
            <a:extLst>
              <a:ext uri="{FF2B5EF4-FFF2-40B4-BE49-F238E27FC236}">
                <a16:creationId xmlns:a16="http://schemas.microsoft.com/office/drawing/2014/main" id="{0568A94D-2804-4FB2-8FE4-ED7572EB056B}"/>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9548E967-5681-42CC-ADFF-744FAAD620A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FE30EC7F-4FC7-4752-9819-6D61595DA56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 Box 15">
            <a:extLst>
              <a:ext uri="{FF2B5EF4-FFF2-40B4-BE49-F238E27FC236}">
                <a16:creationId xmlns:a16="http://schemas.microsoft.com/office/drawing/2014/main" id="{C10A0508-A6D9-544F-92BF-770712E1F8A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Milic. HIV Glasgow 2020. Abstr P074. </a:t>
            </a:r>
            <a:endParaRPr lang="en-US" altLang="en-US" sz="1200" b="0" dirty="0">
              <a:solidFill>
                <a:schemeClr val="bg2"/>
              </a:solidFill>
              <a:latin typeface="Calibri" panose="020F0502020204030204" pitchFamily="34" charset="0"/>
              <a:cs typeface="+mn-cs"/>
            </a:endParaRPr>
          </a:p>
        </p:txBody>
      </p:sp>
      <p:sp>
        <p:nvSpPr>
          <p:cNvPr id="6" name="Rectangle 5">
            <a:extLst>
              <a:ext uri="{FF2B5EF4-FFF2-40B4-BE49-F238E27FC236}">
                <a16:creationId xmlns:a16="http://schemas.microsoft.com/office/drawing/2014/main" id="{383E8570-D586-6C45-BE54-88994395B7D8}"/>
              </a:ext>
            </a:extLst>
          </p:cNvPr>
          <p:cNvSpPr/>
          <p:nvPr/>
        </p:nvSpPr>
        <p:spPr bwMode="auto">
          <a:xfrm>
            <a:off x="911310" y="2360625"/>
            <a:ext cx="1085850" cy="257017"/>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Content Placeholder 2">
            <a:extLst>
              <a:ext uri="{FF2B5EF4-FFF2-40B4-BE49-F238E27FC236}">
                <a16:creationId xmlns:a16="http://schemas.microsoft.com/office/drawing/2014/main" id="{8A9AA74D-F98A-8F46-A33A-5FB4B816A418}"/>
              </a:ext>
            </a:extLst>
          </p:cNvPr>
          <p:cNvSpPr txBox="1">
            <a:spLocks/>
          </p:cNvSpPr>
          <p:nvPr/>
        </p:nvSpPr>
        <p:spPr bwMode="auto">
          <a:xfrm>
            <a:off x="5897364" y="1513047"/>
            <a:ext cx="5491325" cy="107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0" kern="0" dirty="0"/>
              <a:t>NAFLD and NAFLD with fibrosis predict subclinical and clinical CVD as well as ASCVD score</a:t>
            </a:r>
          </a:p>
        </p:txBody>
      </p:sp>
      <p:sp>
        <p:nvSpPr>
          <p:cNvPr id="4" name="TextBox 3">
            <a:extLst>
              <a:ext uri="{FF2B5EF4-FFF2-40B4-BE49-F238E27FC236}">
                <a16:creationId xmlns:a16="http://schemas.microsoft.com/office/drawing/2014/main" id="{4F07E62B-37CC-4A53-8B40-9E9A09B82A66}"/>
              </a:ext>
            </a:extLst>
          </p:cNvPr>
          <p:cNvSpPr txBox="1"/>
          <p:nvPr/>
        </p:nvSpPr>
        <p:spPr bwMode="auto">
          <a:xfrm>
            <a:off x="7120224" y="4186705"/>
            <a:ext cx="31979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Patients With NAFLD and Fibrosis</a:t>
            </a:r>
          </a:p>
        </p:txBody>
      </p:sp>
      <p:sp>
        <p:nvSpPr>
          <p:cNvPr id="7" name="TextBox 6">
            <a:extLst>
              <a:ext uri="{FF2B5EF4-FFF2-40B4-BE49-F238E27FC236}">
                <a16:creationId xmlns:a16="http://schemas.microsoft.com/office/drawing/2014/main" id="{CE4D8B24-2D0C-495A-B0FB-4FD21593C076}"/>
              </a:ext>
            </a:extLst>
          </p:cNvPr>
          <p:cNvSpPr txBox="1"/>
          <p:nvPr/>
        </p:nvSpPr>
        <p:spPr bwMode="auto">
          <a:xfrm>
            <a:off x="7558679" y="2175310"/>
            <a:ext cx="21399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Patients With NAFLD</a:t>
            </a:r>
          </a:p>
        </p:txBody>
      </p:sp>
      <p:cxnSp>
        <p:nvCxnSpPr>
          <p:cNvPr id="17" name="Straight Connector 16">
            <a:extLst>
              <a:ext uri="{FF2B5EF4-FFF2-40B4-BE49-F238E27FC236}">
                <a16:creationId xmlns:a16="http://schemas.microsoft.com/office/drawing/2014/main" id="{B955B509-C91C-44D0-91BA-831AE5E77F61}"/>
              </a:ext>
            </a:extLst>
          </p:cNvPr>
          <p:cNvCxnSpPr>
            <a:cxnSpLocks/>
          </p:cNvCxnSpPr>
          <p:nvPr/>
        </p:nvCxnSpPr>
        <p:spPr bwMode="auto">
          <a:xfrm>
            <a:off x="7410394" y="3652633"/>
            <a:ext cx="214031" cy="0"/>
          </a:xfrm>
          <a:prstGeom prst="line">
            <a:avLst/>
          </a:prstGeom>
          <a:noFill/>
          <a:ln w="28575" cap="flat" cmpd="sng" algn="ctr">
            <a:solidFill>
              <a:schemeClr val="accent2"/>
            </a:solidFill>
            <a:prstDash val="solid"/>
            <a:round/>
            <a:headEnd type="none" w="med" len="med"/>
            <a:tailEnd type="none" w="med" len="med"/>
          </a:ln>
          <a:effectLst/>
        </p:spPr>
      </p:cxnSp>
      <p:sp>
        <p:nvSpPr>
          <p:cNvPr id="19" name="TextBox 18">
            <a:extLst>
              <a:ext uri="{FF2B5EF4-FFF2-40B4-BE49-F238E27FC236}">
                <a16:creationId xmlns:a16="http://schemas.microsoft.com/office/drawing/2014/main" id="{F056941F-5248-4486-96A5-21DE98C95CC4}"/>
              </a:ext>
            </a:extLst>
          </p:cNvPr>
          <p:cNvSpPr txBox="1"/>
          <p:nvPr/>
        </p:nvSpPr>
        <p:spPr bwMode="auto">
          <a:xfrm>
            <a:off x="7596595" y="3488441"/>
            <a:ext cx="11792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Subclinical CVD</a:t>
            </a:r>
          </a:p>
        </p:txBody>
      </p:sp>
      <p:cxnSp>
        <p:nvCxnSpPr>
          <p:cNvPr id="20" name="Straight Connector 19">
            <a:extLst>
              <a:ext uri="{FF2B5EF4-FFF2-40B4-BE49-F238E27FC236}">
                <a16:creationId xmlns:a16="http://schemas.microsoft.com/office/drawing/2014/main" id="{A4514E1A-0D56-40F6-88AD-E81272D2A104}"/>
              </a:ext>
            </a:extLst>
          </p:cNvPr>
          <p:cNvCxnSpPr>
            <a:cxnSpLocks/>
          </p:cNvCxnSpPr>
          <p:nvPr/>
        </p:nvCxnSpPr>
        <p:spPr bwMode="auto">
          <a:xfrm>
            <a:off x="10666969" y="3676261"/>
            <a:ext cx="214031" cy="0"/>
          </a:xfrm>
          <a:prstGeom prst="line">
            <a:avLst/>
          </a:prstGeom>
          <a:noFill/>
          <a:ln w="28575" cap="flat" cmpd="sng" algn="ctr">
            <a:solidFill>
              <a:schemeClr val="accent2"/>
            </a:solidFill>
            <a:prstDash val="solid"/>
            <a:round/>
            <a:headEnd type="none" w="med" len="med"/>
            <a:tailEnd type="none" w="med" len="med"/>
          </a:ln>
          <a:effectLst/>
        </p:spPr>
      </p:cxnSp>
      <p:sp>
        <p:nvSpPr>
          <p:cNvPr id="21" name="TextBox 20">
            <a:extLst>
              <a:ext uri="{FF2B5EF4-FFF2-40B4-BE49-F238E27FC236}">
                <a16:creationId xmlns:a16="http://schemas.microsoft.com/office/drawing/2014/main" id="{E070C4C5-3AC3-49E4-AB1E-9A4A7AB8636A}"/>
              </a:ext>
            </a:extLst>
          </p:cNvPr>
          <p:cNvSpPr txBox="1"/>
          <p:nvPr/>
        </p:nvSpPr>
        <p:spPr bwMode="auto">
          <a:xfrm>
            <a:off x="10863046" y="3512069"/>
            <a:ext cx="6254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MACE</a:t>
            </a:r>
          </a:p>
        </p:txBody>
      </p:sp>
      <p:cxnSp>
        <p:nvCxnSpPr>
          <p:cNvPr id="22" name="Straight Connector 21">
            <a:extLst>
              <a:ext uri="{FF2B5EF4-FFF2-40B4-BE49-F238E27FC236}">
                <a16:creationId xmlns:a16="http://schemas.microsoft.com/office/drawing/2014/main" id="{C77E446C-53BA-4042-9EB6-D808258CC6BB}"/>
              </a:ext>
            </a:extLst>
          </p:cNvPr>
          <p:cNvCxnSpPr>
            <a:cxnSpLocks/>
          </p:cNvCxnSpPr>
          <p:nvPr/>
        </p:nvCxnSpPr>
        <p:spPr bwMode="auto">
          <a:xfrm>
            <a:off x="7410394" y="3847536"/>
            <a:ext cx="214031" cy="0"/>
          </a:xfrm>
          <a:prstGeom prst="line">
            <a:avLst/>
          </a:prstGeom>
          <a:noFill/>
          <a:ln w="28575" cap="flat" cmpd="sng" algn="ctr">
            <a:solidFill>
              <a:schemeClr val="accent1"/>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243AB597-6C35-417F-BF06-CDD6F13193CB}"/>
              </a:ext>
            </a:extLst>
          </p:cNvPr>
          <p:cNvSpPr txBox="1"/>
          <p:nvPr/>
        </p:nvSpPr>
        <p:spPr bwMode="auto">
          <a:xfrm>
            <a:off x="7596595" y="3683344"/>
            <a:ext cx="11792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ASCVD</a:t>
            </a:r>
          </a:p>
        </p:txBody>
      </p:sp>
      <p:cxnSp>
        <p:nvCxnSpPr>
          <p:cNvPr id="24" name="Straight Connector 23">
            <a:extLst>
              <a:ext uri="{FF2B5EF4-FFF2-40B4-BE49-F238E27FC236}">
                <a16:creationId xmlns:a16="http://schemas.microsoft.com/office/drawing/2014/main" id="{E9968A7C-56B2-4926-809D-98ECD88DF85F}"/>
              </a:ext>
            </a:extLst>
          </p:cNvPr>
          <p:cNvCxnSpPr>
            <a:cxnSpLocks/>
          </p:cNvCxnSpPr>
          <p:nvPr/>
        </p:nvCxnSpPr>
        <p:spPr bwMode="auto">
          <a:xfrm>
            <a:off x="10666969" y="3871059"/>
            <a:ext cx="214031" cy="0"/>
          </a:xfrm>
          <a:prstGeom prst="line">
            <a:avLst/>
          </a:prstGeom>
          <a:noFill/>
          <a:ln w="28575" cap="flat" cmpd="sng" algn="ctr">
            <a:solidFill>
              <a:schemeClr val="accent1"/>
            </a:solidFill>
            <a:prstDash val="solid"/>
            <a:round/>
            <a:headEnd type="none" w="med" len="med"/>
            <a:tailEnd type="none" w="med" len="med"/>
          </a:ln>
          <a:effectLst/>
        </p:spPr>
      </p:cxnSp>
      <p:sp>
        <p:nvSpPr>
          <p:cNvPr id="25" name="TextBox 24">
            <a:extLst>
              <a:ext uri="{FF2B5EF4-FFF2-40B4-BE49-F238E27FC236}">
                <a16:creationId xmlns:a16="http://schemas.microsoft.com/office/drawing/2014/main" id="{3F0DABA4-27E1-40A3-91C5-3DAE61F2225D}"/>
              </a:ext>
            </a:extLst>
          </p:cNvPr>
          <p:cNvSpPr txBox="1"/>
          <p:nvPr/>
        </p:nvSpPr>
        <p:spPr bwMode="auto">
          <a:xfrm>
            <a:off x="10863046" y="3706867"/>
            <a:ext cx="11792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ASCVD</a:t>
            </a:r>
          </a:p>
        </p:txBody>
      </p:sp>
      <p:cxnSp>
        <p:nvCxnSpPr>
          <p:cNvPr id="28" name="Straight Connector 27">
            <a:extLst>
              <a:ext uri="{FF2B5EF4-FFF2-40B4-BE49-F238E27FC236}">
                <a16:creationId xmlns:a16="http://schemas.microsoft.com/office/drawing/2014/main" id="{90E373E4-1A5B-40D4-89A0-B1221CD700A5}"/>
              </a:ext>
            </a:extLst>
          </p:cNvPr>
          <p:cNvCxnSpPr>
            <a:cxnSpLocks/>
          </p:cNvCxnSpPr>
          <p:nvPr/>
        </p:nvCxnSpPr>
        <p:spPr bwMode="auto">
          <a:xfrm>
            <a:off x="7451663" y="5632822"/>
            <a:ext cx="214031" cy="0"/>
          </a:xfrm>
          <a:prstGeom prst="line">
            <a:avLst/>
          </a:prstGeom>
          <a:noFill/>
          <a:ln w="28575" cap="flat" cmpd="sng" algn="ctr">
            <a:solidFill>
              <a:schemeClr val="accent2"/>
            </a:solidFill>
            <a:prstDash val="solid"/>
            <a:round/>
            <a:headEnd type="none" w="med" len="med"/>
            <a:tailEnd type="none" w="med" len="med"/>
          </a:ln>
          <a:effectLst/>
        </p:spPr>
      </p:cxnSp>
      <p:sp>
        <p:nvSpPr>
          <p:cNvPr id="29" name="TextBox 28">
            <a:extLst>
              <a:ext uri="{FF2B5EF4-FFF2-40B4-BE49-F238E27FC236}">
                <a16:creationId xmlns:a16="http://schemas.microsoft.com/office/drawing/2014/main" id="{44E3C470-9F90-4BCE-B01F-50FE2B75C095}"/>
              </a:ext>
            </a:extLst>
          </p:cNvPr>
          <p:cNvSpPr txBox="1"/>
          <p:nvPr/>
        </p:nvSpPr>
        <p:spPr bwMode="auto">
          <a:xfrm>
            <a:off x="7641847" y="5468630"/>
            <a:ext cx="11792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Subclinical CVD</a:t>
            </a:r>
          </a:p>
        </p:txBody>
      </p:sp>
      <p:cxnSp>
        <p:nvCxnSpPr>
          <p:cNvPr id="30" name="Straight Connector 29">
            <a:extLst>
              <a:ext uri="{FF2B5EF4-FFF2-40B4-BE49-F238E27FC236}">
                <a16:creationId xmlns:a16="http://schemas.microsoft.com/office/drawing/2014/main" id="{E9E5D1A9-0FFE-4F0A-B47B-712AA9C1F9F2}"/>
              </a:ext>
            </a:extLst>
          </p:cNvPr>
          <p:cNvCxnSpPr>
            <a:cxnSpLocks/>
          </p:cNvCxnSpPr>
          <p:nvPr/>
        </p:nvCxnSpPr>
        <p:spPr bwMode="auto">
          <a:xfrm>
            <a:off x="10800377" y="5578789"/>
            <a:ext cx="214031" cy="0"/>
          </a:xfrm>
          <a:prstGeom prst="line">
            <a:avLst/>
          </a:prstGeom>
          <a:noFill/>
          <a:ln w="28575" cap="flat" cmpd="sng" algn="ctr">
            <a:solidFill>
              <a:schemeClr val="accent2"/>
            </a:solidFill>
            <a:prstDash val="solid"/>
            <a:round/>
            <a:headEnd type="none" w="med" len="med"/>
            <a:tailEnd type="none" w="med" len="med"/>
          </a:ln>
          <a:effectLst/>
        </p:spPr>
      </p:cxnSp>
      <p:sp>
        <p:nvSpPr>
          <p:cNvPr id="31" name="TextBox 30">
            <a:extLst>
              <a:ext uri="{FF2B5EF4-FFF2-40B4-BE49-F238E27FC236}">
                <a16:creationId xmlns:a16="http://schemas.microsoft.com/office/drawing/2014/main" id="{E550FAE3-66F1-4051-A908-11D00550F610}"/>
              </a:ext>
            </a:extLst>
          </p:cNvPr>
          <p:cNvSpPr txBox="1"/>
          <p:nvPr/>
        </p:nvSpPr>
        <p:spPr bwMode="auto">
          <a:xfrm>
            <a:off x="10996454" y="5443169"/>
            <a:ext cx="6254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MACE</a:t>
            </a:r>
          </a:p>
        </p:txBody>
      </p:sp>
      <p:cxnSp>
        <p:nvCxnSpPr>
          <p:cNvPr id="32" name="Straight Connector 31">
            <a:extLst>
              <a:ext uri="{FF2B5EF4-FFF2-40B4-BE49-F238E27FC236}">
                <a16:creationId xmlns:a16="http://schemas.microsoft.com/office/drawing/2014/main" id="{A8F4C9AB-84F9-453E-B344-8F1B124F3809}"/>
              </a:ext>
            </a:extLst>
          </p:cNvPr>
          <p:cNvCxnSpPr>
            <a:cxnSpLocks/>
          </p:cNvCxnSpPr>
          <p:nvPr/>
        </p:nvCxnSpPr>
        <p:spPr bwMode="auto">
          <a:xfrm>
            <a:off x="7451663" y="5827725"/>
            <a:ext cx="214031" cy="0"/>
          </a:xfrm>
          <a:prstGeom prst="line">
            <a:avLst/>
          </a:prstGeom>
          <a:noFill/>
          <a:ln w="28575" cap="flat" cmpd="sng" algn="ctr">
            <a:solidFill>
              <a:schemeClr val="accent1"/>
            </a:solidFill>
            <a:prstDash val="solid"/>
            <a:round/>
            <a:headEnd type="none" w="med" len="med"/>
            <a:tailEnd type="none" w="med" len="med"/>
          </a:ln>
          <a:effectLst/>
        </p:spPr>
      </p:cxnSp>
      <p:sp>
        <p:nvSpPr>
          <p:cNvPr id="33" name="TextBox 32">
            <a:extLst>
              <a:ext uri="{FF2B5EF4-FFF2-40B4-BE49-F238E27FC236}">
                <a16:creationId xmlns:a16="http://schemas.microsoft.com/office/drawing/2014/main" id="{0E89D652-60BD-49A2-870D-9B29A326A75C}"/>
              </a:ext>
            </a:extLst>
          </p:cNvPr>
          <p:cNvSpPr txBox="1"/>
          <p:nvPr/>
        </p:nvSpPr>
        <p:spPr bwMode="auto">
          <a:xfrm>
            <a:off x="7641847" y="5663533"/>
            <a:ext cx="11792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ASCVD</a:t>
            </a:r>
          </a:p>
        </p:txBody>
      </p:sp>
      <p:cxnSp>
        <p:nvCxnSpPr>
          <p:cNvPr id="34" name="Straight Connector 33">
            <a:extLst>
              <a:ext uri="{FF2B5EF4-FFF2-40B4-BE49-F238E27FC236}">
                <a16:creationId xmlns:a16="http://schemas.microsoft.com/office/drawing/2014/main" id="{648850E9-AB68-4525-AD83-D65F57034185}"/>
              </a:ext>
            </a:extLst>
          </p:cNvPr>
          <p:cNvCxnSpPr>
            <a:cxnSpLocks/>
          </p:cNvCxnSpPr>
          <p:nvPr/>
        </p:nvCxnSpPr>
        <p:spPr bwMode="auto">
          <a:xfrm>
            <a:off x="10800377" y="5773587"/>
            <a:ext cx="214031" cy="0"/>
          </a:xfrm>
          <a:prstGeom prst="line">
            <a:avLst/>
          </a:prstGeom>
          <a:noFill/>
          <a:ln w="28575" cap="flat" cmpd="sng" algn="ctr">
            <a:solidFill>
              <a:schemeClr val="accent1"/>
            </a:solidFill>
            <a:prstDash val="solid"/>
            <a:round/>
            <a:headEnd type="none" w="med" len="med"/>
            <a:tailEnd type="none" w="med" len="med"/>
          </a:ln>
          <a:effectLst/>
        </p:spPr>
      </p:cxnSp>
      <p:sp>
        <p:nvSpPr>
          <p:cNvPr id="35" name="TextBox 34">
            <a:extLst>
              <a:ext uri="{FF2B5EF4-FFF2-40B4-BE49-F238E27FC236}">
                <a16:creationId xmlns:a16="http://schemas.microsoft.com/office/drawing/2014/main" id="{E9DBFE1F-8872-4295-BCC1-CDAFA60A5732}"/>
              </a:ext>
            </a:extLst>
          </p:cNvPr>
          <p:cNvSpPr txBox="1"/>
          <p:nvPr/>
        </p:nvSpPr>
        <p:spPr bwMode="auto">
          <a:xfrm>
            <a:off x="10996454" y="5637967"/>
            <a:ext cx="11792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ASCVD</a:t>
            </a:r>
          </a:p>
        </p:txBody>
      </p:sp>
      <p:sp>
        <p:nvSpPr>
          <p:cNvPr id="14" name="Freeform: Shape 13">
            <a:extLst>
              <a:ext uri="{FF2B5EF4-FFF2-40B4-BE49-F238E27FC236}">
                <a16:creationId xmlns:a16="http://schemas.microsoft.com/office/drawing/2014/main" id="{B45CA81D-73DA-407B-95AF-917DFD2CABBD}"/>
              </a:ext>
            </a:extLst>
          </p:cNvPr>
          <p:cNvSpPr/>
          <p:nvPr/>
        </p:nvSpPr>
        <p:spPr bwMode="auto">
          <a:xfrm>
            <a:off x="1048761" y="2642429"/>
            <a:ext cx="4217437" cy="2545391"/>
          </a:xfrm>
          <a:custGeom>
            <a:avLst/>
            <a:gdLst>
              <a:gd name="connsiteX0" fmla="*/ 0 w 4217437"/>
              <a:gd name="connsiteY0" fmla="*/ 0 h 2545391"/>
              <a:gd name="connsiteX1" fmla="*/ 0 w 4217437"/>
              <a:gd name="connsiteY1" fmla="*/ 2545391 h 2545391"/>
              <a:gd name="connsiteX2" fmla="*/ 4217437 w 4217437"/>
              <a:gd name="connsiteY2" fmla="*/ 2545391 h 2545391"/>
            </a:gdLst>
            <a:ahLst/>
            <a:cxnLst>
              <a:cxn ang="0">
                <a:pos x="connsiteX0" y="connsiteY0"/>
              </a:cxn>
              <a:cxn ang="0">
                <a:pos x="connsiteX1" y="connsiteY1"/>
              </a:cxn>
              <a:cxn ang="0">
                <a:pos x="connsiteX2" y="connsiteY2"/>
              </a:cxn>
            </a:cxnLst>
            <a:rect l="l" t="t" r="r" b="b"/>
            <a:pathLst>
              <a:path w="4217437" h="2545391">
                <a:moveTo>
                  <a:pt x="0" y="0"/>
                </a:moveTo>
                <a:lnTo>
                  <a:pt x="0" y="2545391"/>
                </a:lnTo>
                <a:lnTo>
                  <a:pt x="4217437" y="2545391"/>
                </a:lnTo>
              </a:path>
            </a:pathLst>
          </a:custGeom>
          <a:noFill/>
          <a:ln w="28575">
            <a:solidFill>
              <a:schemeClr val="bg1"/>
            </a:solidFill>
            <a:miter lim="800000"/>
            <a:headEnd/>
            <a:tailEnd/>
          </a:ln>
        </p:spPr>
        <p:txBody>
          <a:bodyPr rtlCol="0" anchor="ctr"/>
          <a:lstStyle/>
          <a:p>
            <a:pPr algn="ctr"/>
            <a:endParaRPr lang="en-US" dirty="0"/>
          </a:p>
        </p:txBody>
      </p:sp>
      <p:cxnSp>
        <p:nvCxnSpPr>
          <p:cNvPr id="18" name="Straight Connector 17">
            <a:extLst>
              <a:ext uri="{FF2B5EF4-FFF2-40B4-BE49-F238E27FC236}">
                <a16:creationId xmlns:a16="http://schemas.microsoft.com/office/drawing/2014/main" id="{539013AB-F89A-4A91-B2AC-B08DA9A26A75}"/>
              </a:ext>
            </a:extLst>
          </p:cNvPr>
          <p:cNvCxnSpPr>
            <a:cxnSpLocks/>
          </p:cNvCxnSpPr>
          <p:nvPr/>
        </p:nvCxnSpPr>
        <p:spPr bwMode="auto">
          <a:xfrm flipH="1">
            <a:off x="974116" y="3020276"/>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912DE618-1EE8-47A6-A9B7-99548D727239}"/>
              </a:ext>
            </a:extLst>
          </p:cNvPr>
          <p:cNvCxnSpPr>
            <a:cxnSpLocks/>
          </p:cNvCxnSpPr>
          <p:nvPr/>
        </p:nvCxnSpPr>
        <p:spPr bwMode="auto">
          <a:xfrm flipH="1">
            <a:off x="974116" y="2659019"/>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50568544-417D-4A00-95E2-E9A6610823E2}"/>
              </a:ext>
            </a:extLst>
          </p:cNvPr>
          <p:cNvCxnSpPr>
            <a:cxnSpLocks/>
          </p:cNvCxnSpPr>
          <p:nvPr/>
        </p:nvCxnSpPr>
        <p:spPr bwMode="auto">
          <a:xfrm flipH="1">
            <a:off x="974116" y="3381533"/>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A7073B05-CCB5-4F4B-AE72-BC0CAEF9B6A5}"/>
              </a:ext>
            </a:extLst>
          </p:cNvPr>
          <p:cNvCxnSpPr>
            <a:cxnSpLocks/>
          </p:cNvCxnSpPr>
          <p:nvPr/>
        </p:nvCxnSpPr>
        <p:spPr bwMode="auto">
          <a:xfrm flipH="1">
            <a:off x="974116" y="3742790"/>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E7D42673-AE23-4C16-B02F-7C29AC172A85}"/>
              </a:ext>
            </a:extLst>
          </p:cNvPr>
          <p:cNvCxnSpPr>
            <a:cxnSpLocks/>
          </p:cNvCxnSpPr>
          <p:nvPr/>
        </p:nvCxnSpPr>
        <p:spPr bwMode="auto">
          <a:xfrm flipH="1">
            <a:off x="974116" y="4104047"/>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20B69D17-E405-492F-94DE-9CD01B6657F8}"/>
              </a:ext>
            </a:extLst>
          </p:cNvPr>
          <p:cNvCxnSpPr>
            <a:cxnSpLocks/>
          </p:cNvCxnSpPr>
          <p:nvPr/>
        </p:nvCxnSpPr>
        <p:spPr bwMode="auto">
          <a:xfrm flipH="1">
            <a:off x="974116" y="4465304"/>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11EB647F-AFDF-47EC-AB3F-2CE7FE11FA7F}"/>
              </a:ext>
            </a:extLst>
          </p:cNvPr>
          <p:cNvCxnSpPr>
            <a:cxnSpLocks/>
          </p:cNvCxnSpPr>
          <p:nvPr/>
        </p:nvCxnSpPr>
        <p:spPr bwMode="auto">
          <a:xfrm flipH="1">
            <a:off x="974116" y="4826561"/>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30416BD1-E345-4412-9ED0-AB72A42778F6}"/>
              </a:ext>
            </a:extLst>
          </p:cNvPr>
          <p:cNvCxnSpPr>
            <a:cxnSpLocks/>
          </p:cNvCxnSpPr>
          <p:nvPr/>
        </p:nvCxnSpPr>
        <p:spPr bwMode="auto">
          <a:xfrm flipH="1">
            <a:off x="974116" y="5187820"/>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DD65241B-F885-4480-BB51-B94D84386288}"/>
              </a:ext>
            </a:extLst>
          </p:cNvPr>
          <p:cNvCxnSpPr>
            <a:cxnSpLocks/>
          </p:cNvCxnSpPr>
          <p:nvPr/>
        </p:nvCxnSpPr>
        <p:spPr bwMode="auto">
          <a:xfrm rot="5400000" flipH="1">
            <a:off x="1011438" y="5220789"/>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7BAEE0CD-117C-4307-9827-6ADA63D608F3}"/>
              </a:ext>
            </a:extLst>
          </p:cNvPr>
          <p:cNvCxnSpPr>
            <a:cxnSpLocks/>
          </p:cNvCxnSpPr>
          <p:nvPr/>
        </p:nvCxnSpPr>
        <p:spPr bwMode="auto">
          <a:xfrm rot="5400000" flipH="1">
            <a:off x="2060976" y="5220789"/>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A8EE081D-781A-42C9-9958-C95394B2D5C7}"/>
              </a:ext>
            </a:extLst>
          </p:cNvPr>
          <p:cNvCxnSpPr>
            <a:cxnSpLocks/>
          </p:cNvCxnSpPr>
          <p:nvPr/>
        </p:nvCxnSpPr>
        <p:spPr bwMode="auto">
          <a:xfrm rot="5400000" flipH="1">
            <a:off x="3110514" y="5220789"/>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292F2F11-9177-436E-91C7-994D22591E6C}"/>
              </a:ext>
            </a:extLst>
          </p:cNvPr>
          <p:cNvCxnSpPr>
            <a:cxnSpLocks/>
          </p:cNvCxnSpPr>
          <p:nvPr/>
        </p:nvCxnSpPr>
        <p:spPr bwMode="auto">
          <a:xfrm rot="5400000" flipH="1">
            <a:off x="4160052" y="5220789"/>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A881C46C-7D2C-4DE3-B8BE-049ECF7EAE63}"/>
              </a:ext>
            </a:extLst>
          </p:cNvPr>
          <p:cNvCxnSpPr>
            <a:cxnSpLocks/>
          </p:cNvCxnSpPr>
          <p:nvPr/>
        </p:nvCxnSpPr>
        <p:spPr bwMode="auto">
          <a:xfrm rot="5400000" flipH="1">
            <a:off x="5213323" y="5220789"/>
            <a:ext cx="74645" cy="0"/>
          </a:xfrm>
          <a:prstGeom prst="line">
            <a:avLst/>
          </a:prstGeom>
          <a:noFill/>
          <a:ln w="28575" cap="flat" cmpd="sng" algn="ctr">
            <a:solidFill>
              <a:schemeClr val="bg1"/>
            </a:solidFill>
            <a:prstDash val="solid"/>
            <a:round/>
            <a:headEnd type="none" w="med" len="med"/>
            <a:tailEnd type="none" w="med" len="med"/>
          </a:ln>
          <a:effectLst/>
        </p:spPr>
      </p:cxnSp>
      <p:sp>
        <p:nvSpPr>
          <p:cNvPr id="26" name="Rectangle 25">
            <a:extLst>
              <a:ext uri="{FF2B5EF4-FFF2-40B4-BE49-F238E27FC236}">
                <a16:creationId xmlns:a16="http://schemas.microsoft.com/office/drawing/2014/main" id="{FB4D0057-E175-4208-8E4F-4D6136F2ECEE}"/>
              </a:ext>
            </a:extLst>
          </p:cNvPr>
          <p:cNvSpPr/>
          <p:nvPr/>
        </p:nvSpPr>
        <p:spPr bwMode="auto">
          <a:xfrm>
            <a:off x="1392127" y="4050504"/>
            <a:ext cx="390276" cy="111803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65153870-E24C-4AE7-ACEB-38CF93452BE8}"/>
              </a:ext>
            </a:extLst>
          </p:cNvPr>
          <p:cNvSpPr/>
          <p:nvPr/>
        </p:nvSpPr>
        <p:spPr bwMode="auto">
          <a:xfrm>
            <a:off x="2433851" y="3553097"/>
            <a:ext cx="390276" cy="16154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1032B4AB-B140-4203-8750-AA7221189191}"/>
              </a:ext>
            </a:extLst>
          </p:cNvPr>
          <p:cNvSpPr/>
          <p:nvPr/>
        </p:nvSpPr>
        <p:spPr bwMode="auto">
          <a:xfrm>
            <a:off x="3475574" y="3428999"/>
            <a:ext cx="390276" cy="173953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B9D2BB54-E95A-40E1-93FC-B086091AE717}"/>
              </a:ext>
            </a:extLst>
          </p:cNvPr>
          <p:cNvSpPr/>
          <p:nvPr/>
        </p:nvSpPr>
        <p:spPr bwMode="auto">
          <a:xfrm>
            <a:off x="4517297" y="3333911"/>
            <a:ext cx="390276" cy="183462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D6669203-7334-42CB-A393-1A89852CD9BC}"/>
              </a:ext>
            </a:extLst>
          </p:cNvPr>
          <p:cNvSpPr/>
          <p:nvPr/>
        </p:nvSpPr>
        <p:spPr bwMode="auto">
          <a:xfrm>
            <a:off x="1392127" y="3847944"/>
            <a:ext cx="390276" cy="20192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ACDD69BF-70D1-42DD-81A7-0123B4968CA9}"/>
              </a:ext>
            </a:extLst>
          </p:cNvPr>
          <p:cNvSpPr/>
          <p:nvPr/>
        </p:nvSpPr>
        <p:spPr bwMode="auto">
          <a:xfrm>
            <a:off x="2433851" y="3185023"/>
            <a:ext cx="390276" cy="36450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1FF9A507-2912-4217-B9B9-8B65B08532D1}"/>
              </a:ext>
            </a:extLst>
          </p:cNvPr>
          <p:cNvSpPr/>
          <p:nvPr/>
        </p:nvSpPr>
        <p:spPr bwMode="auto">
          <a:xfrm>
            <a:off x="3475574" y="3014203"/>
            <a:ext cx="390276" cy="41479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C0DE2C94-7B99-4FDF-86F7-F908F0E26B31}"/>
              </a:ext>
            </a:extLst>
          </p:cNvPr>
          <p:cNvSpPr/>
          <p:nvPr/>
        </p:nvSpPr>
        <p:spPr bwMode="auto">
          <a:xfrm>
            <a:off x="4517297" y="2866371"/>
            <a:ext cx="390276" cy="46754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TextBox 61">
            <a:extLst>
              <a:ext uri="{FF2B5EF4-FFF2-40B4-BE49-F238E27FC236}">
                <a16:creationId xmlns:a16="http://schemas.microsoft.com/office/drawing/2014/main" id="{73465DD9-3C35-404B-8A79-8157C5BFA64A}"/>
              </a:ext>
            </a:extLst>
          </p:cNvPr>
          <p:cNvSpPr txBox="1"/>
          <p:nvPr/>
        </p:nvSpPr>
        <p:spPr bwMode="auto">
          <a:xfrm>
            <a:off x="464009" y="2489523"/>
            <a:ext cx="5673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70</a:t>
            </a:r>
          </a:p>
        </p:txBody>
      </p:sp>
      <p:sp>
        <p:nvSpPr>
          <p:cNvPr id="64" name="TextBox 63">
            <a:extLst>
              <a:ext uri="{FF2B5EF4-FFF2-40B4-BE49-F238E27FC236}">
                <a16:creationId xmlns:a16="http://schemas.microsoft.com/office/drawing/2014/main" id="{887D85E8-6D94-46DD-9F21-F6F3EC427C37}"/>
              </a:ext>
            </a:extLst>
          </p:cNvPr>
          <p:cNvSpPr txBox="1"/>
          <p:nvPr/>
        </p:nvSpPr>
        <p:spPr bwMode="auto">
          <a:xfrm>
            <a:off x="464009" y="2851779"/>
            <a:ext cx="5673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66" name="TextBox 65">
            <a:extLst>
              <a:ext uri="{FF2B5EF4-FFF2-40B4-BE49-F238E27FC236}">
                <a16:creationId xmlns:a16="http://schemas.microsoft.com/office/drawing/2014/main" id="{49252410-C842-4D00-AE23-D14E479F7D32}"/>
              </a:ext>
            </a:extLst>
          </p:cNvPr>
          <p:cNvSpPr txBox="1"/>
          <p:nvPr/>
        </p:nvSpPr>
        <p:spPr bwMode="auto">
          <a:xfrm>
            <a:off x="462265" y="3214917"/>
            <a:ext cx="5673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68" name="TextBox 67">
            <a:extLst>
              <a:ext uri="{FF2B5EF4-FFF2-40B4-BE49-F238E27FC236}">
                <a16:creationId xmlns:a16="http://schemas.microsoft.com/office/drawing/2014/main" id="{4F8F7EA1-59CC-4171-80C3-C1C465D36DE1}"/>
              </a:ext>
            </a:extLst>
          </p:cNvPr>
          <p:cNvSpPr txBox="1"/>
          <p:nvPr/>
        </p:nvSpPr>
        <p:spPr bwMode="auto">
          <a:xfrm>
            <a:off x="462265" y="3577173"/>
            <a:ext cx="5673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70" name="TextBox 69">
            <a:extLst>
              <a:ext uri="{FF2B5EF4-FFF2-40B4-BE49-F238E27FC236}">
                <a16:creationId xmlns:a16="http://schemas.microsoft.com/office/drawing/2014/main" id="{DDD0A3C7-76FD-4D7F-AF3E-CB1FA20406E3}"/>
              </a:ext>
            </a:extLst>
          </p:cNvPr>
          <p:cNvSpPr txBox="1"/>
          <p:nvPr/>
        </p:nvSpPr>
        <p:spPr bwMode="auto">
          <a:xfrm>
            <a:off x="467686" y="3937707"/>
            <a:ext cx="5673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72" name="TextBox 71">
            <a:extLst>
              <a:ext uri="{FF2B5EF4-FFF2-40B4-BE49-F238E27FC236}">
                <a16:creationId xmlns:a16="http://schemas.microsoft.com/office/drawing/2014/main" id="{DC0E3E5D-70E0-412F-8167-BDFD5E6C5B8D}"/>
              </a:ext>
            </a:extLst>
          </p:cNvPr>
          <p:cNvSpPr txBox="1"/>
          <p:nvPr/>
        </p:nvSpPr>
        <p:spPr bwMode="auto">
          <a:xfrm>
            <a:off x="467686" y="4299963"/>
            <a:ext cx="5673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74" name="TextBox 73">
            <a:extLst>
              <a:ext uri="{FF2B5EF4-FFF2-40B4-BE49-F238E27FC236}">
                <a16:creationId xmlns:a16="http://schemas.microsoft.com/office/drawing/2014/main" id="{9E611470-F106-4A9D-B352-3F664F273817}"/>
              </a:ext>
            </a:extLst>
          </p:cNvPr>
          <p:cNvSpPr txBox="1"/>
          <p:nvPr/>
        </p:nvSpPr>
        <p:spPr bwMode="auto">
          <a:xfrm>
            <a:off x="465942" y="4663101"/>
            <a:ext cx="5673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76" name="TextBox 75">
            <a:extLst>
              <a:ext uri="{FF2B5EF4-FFF2-40B4-BE49-F238E27FC236}">
                <a16:creationId xmlns:a16="http://schemas.microsoft.com/office/drawing/2014/main" id="{9E5E6FB4-886A-4D2D-94BC-3697CF29D4E3}"/>
              </a:ext>
            </a:extLst>
          </p:cNvPr>
          <p:cNvSpPr txBox="1"/>
          <p:nvPr/>
        </p:nvSpPr>
        <p:spPr bwMode="auto">
          <a:xfrm>
            <a:off x="465942" y="5025357"/>
            <a:ext cx="5673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78" name="TextBox 77">
            <a:extLst>
              <a:ext uri="{FF2B5EF4-FFF2-40B4-BE49-F238E27FC236}">
                <a16:creationId xmlns:a16="http://schemas.microsoft.com/office/drawing/2014/main" id="{6A6D62D3-AB5B-4DCA-9F1D-FE48D7198F8F}"/>
              </a:ext>
            </a:extLst>
          </p:cNvPr>
          <p:cNvSpPr txBox="1"/>
          <p:nvPr/>
        </p:nvSpPr>
        <p:spPr bwMode="auto">
          <a:xfrm>
            <a:off x="1067958" y="5171640"/>
            <a:ext cx="10072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Low Risk</a:t>
            </a:r>
          </a:p>
        </p:txBody>
      </p:sp>
      <p:sp>
        <p:nvSpPr>
          <p:cNvPr id="80" name="TextBox 79">
            <a:extLst>
              <a:ext uri="{FF2B5EF4-FFF2-40B4-BE49-F238E27FC236}">
                <a16:creationId xmlns:a16="http://schemas.microsoft.com/office/drawing/2014/main" id="{B0EC83FA-BC46-4C70-872A-3E147F6A8998}"/>
              </a:ext>
            </a:extLst>
          </p:cNvPr>
          <p:cNvSpPr txBox="1"/>
          <p:nvPr/>
        </p:nvSpPr>
        <p:spPr bwMode="auto">
          <a:xfrm>
            <a:off x="1992401" y="5175802"/>
            <a:ext cx="12456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ASCVD ≥ 7.5%</a:t>
            </a:r>
          </a:p>
        </p:txBody>
      </p:sp>
      <p:sp>
        <p:nvSpPr>
          <p:cNvPr id="82" name="TextBox 81">
            <a:extLst>
              <a:ext uri="{FF2B5EF4-FFF2-40B4-BE49-F238E27FC236}">
                <a16:creationId xmlns:a16="http://schemas.microsoft.com/office/drawing/2014/main" id="{04765259-A5C2-4B8A-8FD8-0D7769C25937}"/>
              </a:ext>
            </a:extLst>
          </p:cNvPr>
          <p:cNvSpPr txBox="1"/>
          <p:nvPr/>
        </p:nvSpPr>
        <p:spPr bwMode="auto">
          <a:xfrm>
            <a:off x="3010618" y="5174105"/>
            <a:ext cx="12605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Subclinical CVD</a:t>
            </a:r>
          </a:p>
        </p:txBody>
      </p:sp>
      <p:sp>
        <p:nvSpPr>
          <p:cNvPr id="84" name="TextBox 83">
            <a:extLst>
              <a:ext uri="{FF2B5EF4-FFF2-40B4-BE49-F238E27FC236}">
                <a16:creationId xmlns:a16="http://schemas.microsoft.com/office/drawing/2014/main" id="{9A85CF60-2621-492A-BEBD-246C6B590C84}"/>
              </a:ext>
            </a:extLst>
          </p:cNvPr>
          <p:cNvSpPr txBox="1"/>
          <p:nvPr/>
        </p:nvSpPr>
        <p:spPr bwMode="auto">
          <a:xfrm>
            <a:off x="4080899" y="5168538"/>
            <a:ext cx="13294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MACE</a:t>
            </a:r>
          </a:p>
        </p:txBody>
      </p:sp>
      <p:sp>
        <p:nvSpPr>
          <p:cNvPr id="86" name="TextBox 85">
            <a:extLst>
              <a:ext uri="{FF2B5EF4-FFF2-40B4-BE49-F238E27FC236}">
                <a16:creationId xmlns:a16="http://schemas.microsoft.com/office/drawing/2014/main" id="{32028D6D-C10C-4934-A3CC-CB8AF9CDB559}"/>
              </a:ext>
            </a:extLst>
          </p:cNvPr>
          <p:cNvSpPr txBox="1"/>
          <p:nvPr/>
        </p:nvSpPr>
        <p:spPr bwMode="auto">
          <a:xfrm>
            <a:off x="2600268" y="2347362"/>
            <a:ext cx="10072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i="1" dirty="0">
                <a:solidFill>
                  <a:schemeClr val="bg1"/>
                </a:solidFill>
                <a:latin typeface="Calibri" panose="020F0502020204030204" pitchFamily="34" charset="0"/>
              </a:rPr>
              <a:t>P</a:t>
            </a:r>
            <a:r>
              <a:rPr lang="en-US" sz="1400" dirty="0">
                <a:solidFill>
                  <a:schemeClr val="bg1"/>
                </a:solidFill>
                <a:latin typeface="Calibri" panose="020F0502020204030204" pitchFamily="34" charset="0"/>
              </a:rPr>
              <a:t> &lt; .001</a:t>
            </a:r>
          </a:p>
        </p:txBody>
      </p:sp>
      <p:sp>
        <p:nvSpPr>
          <p:cNvPr id="87" name="Rectangle 86">
            <a:extLst>
              <a:ext uri="{FF2B5EF4-FFF2-40B4-BE49-F238E27FC236}">
                <a16:creationId xmlns:a16="http://schemas.microsoft.com/office/drawing/2014/main" id="{02BD8958-64C3-4578-8281-DB939186E7AB}"/>
              </a:ext>
            </a:extLst>
          </p:cNvPr>
          <p:cNvSpPr/>
          <p:nvPr/>
        </p:nvSpPr>
        <p:spPr bwMode="auto">
          <a:xfrm>
            <a:off x="1013943" y="5858733"/>
            <a:ext cx="99814" cy="9981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E1DB48DE-EB95-4640-8668-A3AF9912D226}"/>
              </a:ext>
            </a:extLst>
          </p:cNvPr>
          <p:cNvSpPr/>
          <p:nvPr/>
        </p:nvSpPr>
        <p:spPr bwMode="auto">
          <a:xfrm>
            <a:off x="1013943" y="6074925"/>
            <a:ext cx="99814" cy="9981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TextBox 90">
            <a:extLst>
              <a:ext uri="{FF2B5EF4-FFF2-40B4-BE49-F238E27FC236}">
                <a16:creationId xmlns:a16="http://schemas.microsoft.com/office/drawing/2014/main" id="{04E654D0-4EE1-4ADB-B1A2-383497984046}"/>
              </a:ext>
            </a:extLst>
          </p:cNvPr>
          <p:cNvSpPr txBox="1"/>
          <p:nvPr/>
        </p:nvSpPr>
        <p:spPr bwMode="auto">
          <a:xfrm>
            <a:off x="1113756" y="5746453"/>
            <a:ext cx="24513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NAFLD</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NAFLD with significant fibrosis</a:t>
            </a:r>
          </a:p>
        </p:txBody>
      </p:sp>
      <p:sp>
        <p:nvSpPr>
          <p:cNvPr id="93" name="TextBox 92">
            <a:extLst>
              <a:ext uri="{FF2B5EF4-FFF2-40B4-BE49-F238E27FC236}">
                <a16:creationId xmlns:a16="http://schemas.microsoft.com/office/drawing/2014/main" id="{5885D69B-C218-4257-8216-AFCCAE3DB19F}"/>
              </a:ext>
            </a:extLst>
          </p:cNvPr>
          <p:cNvSpPr txBox="1"/>
          <p:nvPr/>
        </p:nvSpPr>
        <p:spPr bwMode="auto">
          <a:xfrm>
            <a:off x="1328954" y="4893372"/>
            <a:ext cx="525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31.7</a:t>
            </a:r>
          </a:p>
        </p:txBody>
      </p:sp>
      <p:sp>
        <p:nvSpPr>
          <p:cNvPr id="95" name="TextBox 94">
            <a:extLst>
              <a:ext uri="{FF2B5EF4-FFF2-40B4-BE49-F238E27FC236}">
                <a16:creationId xmlns:a16="http://schemas.microsoft.com/office/drawing/2014/main" id="{8F4DED3A-21C0-4092-AAD9-1818943F95BC}"/>
              </a:ext>
            </a:extLst>
          </p:cNvPr>
          <p:cNvSpPr txBox="1"/>
          <p:nvPr/>
        </p:nvSpPr>
        <p:spPr bwMode="auto">
          <a:xfrm>
            <a:off x="1328954" y="3790947"/>
            <a:ext cx="525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5.4</a:t>
            </a:r>
          </a:p>
        </p:txBody>
      </p:sp>
      <p:sp>
        <p:nvSpPr>
          <p:cNvPr id="97" name="TextBox 96">
            <a:extLst>
              <a:ext uri="{FF2B5EF4-FFF2-40B4-BE49-F238E27FC236}">
                <a16:creationId xmlns:a16="http://schemas.microsoft.com/office/drawing/2014/main" id="{BD5C8564-A379-4ECF-8186-63F275D958B0}"/>
              </a:ext>
            </a:extLst>
          </p:cNvPr>
          <p:cNvSpPr txBox="1"/>
          <p:nvPr/>
        </p:nvSpPr>
        <p:spPr bwMode="auto">
          <a:xfrm>
            <a:off x="2361169" y="3209106"/>
            <a:ext cx="525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10.3</a:t>
            </a:r>
          </a:p>
        </p:txBody>
      </p:sp>
      <p:sp>
        <p:nvSpPr>
          <p:cNvPr id="99" name="TextBox 98">
            <a:extLst>
              <a:ext uri="{FF2B5EF4-FFF2-40B4-BE49-F238E27FC236}">
                <a16:creationId xmlns:a16="http://schemas.microsoft.com/office/drawing/2014/main" id="{5DF100CA-24E7-44F0-A078-D03554062EB3}"/>
              </a:ext>
            </a:extLst>
          </p:cNvPr>
          <p:cNvSpPr txBox="1"/>
          <p:nvPr/>
        </p:nvSpPr>
        <p:spPr bwMode="auto">
          <a:xfrm>
            <a:off x="2360209" y="4893372"/>
            <a:ext cx="525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45.7</a:t>
            </a:r>
          </a:p>
        </p:txBody>
      </p:sp>
      <p:sp>
        <p:nvSpPr>
          <p:cNvPr id="101" name="TextBox 100">
            <a:extLst>
              <a:ext uri="{FF2B5EF4-FFF2-40B4-BE49-F238E27FC236}">
                <a16:creationId xmlns:a16="http://schemas.microsoft.com/office/drawing/2014/main" id="{891D21D6-7417-4749-9E83-F4D776B29C40}"/>
              </a:ext>
            </a:extLst>
          </p:cNvPr>
          <p:cNvSpPr txBox="1"/>
          <p:nvPr/>
        </p:nvSpPr>
        <p:spPr bwMode="auto">
          <a:xfrm>
            <a:off x="3413681" y="4893372"/>
            <a:ext cx="525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49</a:t>
            </a:r>
          </a:p>
        </p:txBody>
      </p:sp>
      <p:sp>
        <p:nvSpPr>
          <p:cNvPr id="103" name="TextBox 102">
            <a:extLst>
              <a:ext uri="{FF2B5EF4-FFF2-40B4-BE49-F238E27FC236}">
                <a16:creationId xmlns:a16="http://schemas.microsoft.com/office/drawing/2014/main" id="{FAFF1E67-D9B3-464F-9D07-253E57C0E0C5}"/>
              </a:ext>
            </a:extLst>
          </p:cNvPr>
          <p:cNvSpPr txBox="1"/>
          <p:nvPr/>
        </p:nvSpPr>
        <p:spPr bwMode="auto">
          <a:xfrm>
            <a:off x="4444936" y="4893372"/>
            <a:ext cx="525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51.5</a:t>
            </a:r>
          </a:p>
        </p:txBody>
      </p:sp>
      <p:sp>
        <p:nvSpPr>
          <p:cNvPr id="105" name="TextBox 104">
            <a:extLst>
              <a:ext uri="{FF2B5EF4-FFF2-40B4-BE49-F238E27FC236}">
                <a16:creationId xmlns:a16="http://schemas.microsoft.com/office/drawing/2014/main" id="{5B4FA00D-277E-40F9-96B1-F142A5DBDBD8}"/>
              </a:ext>
            </a:extLst>
          </p:cNvPr>
          <p:cNvSpPr txBox="1"/>
          <p:nvPr/>
        </p:nvSpPr>
        <p:spPr bwMode="auto">
          <a:xfrm>
            <a:off x="3401911" y="3055217"/>
            <a:ext cx="525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11.4</a:t>
            </a:r>
          </a:p>
        </p:txBody>
      </p:sp>
      <p:sp>
        <p:nvSpPr>
          <p:cNvPr id="107" name="TextBox 106">
            <a:extLst>
              <a:ext uri="{FF2B5EF4-FFF2-40B4-BE49-F238E27FC236}">
                <a16:creationId xmlns:a16="http://schemas.microsoft.com/office/drawing/2014/main" id="{78A737A4-C8A1-48A5-8C4D-80013923327E}"/>
              </a:ext>
            </a:extLst>
          </p:cNvPr>
          <p:cNvSpPr txBox="1"/>
          <p:nvPr/>
        </p:nvSpPr>
        <p:spPr bwMode="auto">
          <a:xfrm>
            <a:off x="4452517" y="2938537"/>
            <a:ext cx="525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13.2</a:t>
            </a:r>
          </a:p>
        </p:txBody>
      </p:sp>
      <p:sp>
        <p:nvSpPr>
          <p:cNvPr id="109" name="TextBox 108">
            <a:extLst>
              <a:ext uri="{FF2B5EF4-FFF2-40B4-BE49-F238E27FC236}">
                <a16:creationId xmlns:a16="http://schemas.microsoft.com/office/drawing/2014/main" id="{FD7F45E4-FAE6-4BDD-B7BF-A356E7A859AA}"/>
              </a:ext>
            </a:extLst>
          </p:cNvPr>
          <p:cNvSpPr txBox="1"/>
          <p:nvPr/>
        </p:nvSpPr>
        <p:spPr bwMode="auto">
          <a:xfrm rot="16200000">
            <a:off x="-683540" y="3743479"/>
            <a:ext cx="25460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Percentage</a:t>
            </a:r>
          </a:p>
        </p:txBody>
      </p:sp>
      <p:grpSp>
        <p:nvGrpSpPr>
          <p:cNvPr id="77" name="Group 76">
            <a:extLst>
              <a:ext uri="{FF2B5EF4-FFF2-40B4-BE49-F238E27FC236}">
                <a16:creationId xmlns:a16="http://schemas.microsoft.com/office/drawing/2014/main" id="{8C3D3B28-8714-448D-A0E2-CADD8B3A9885}"/>
              </a:ext>
            </a:extLst>
          </p:cNvPr>
          <p:cNvGrpSpPr/>
          <p:nvPr/>
        </p:nvGrpSpPr>
        <p:grpSpPr>
          <a:xfrm>
            <a:off x="6249815" y="2561151"/>
            <a:ext cx="2484920" cy="1508609"/>
            <a:chOff x="6225540" y="2576286"/>
            <a:chExt cx="2204908" cy="1325607"/>
          </a:xfrm>
        </p:grpSpPr>
        <p:sp>
          <p:nvSpPr>
            <p:cNvPr id="110" name="Freeform: Shape 109">
              <a:extLst>
                <a:ext uri="{FF2B5EF4-FFF2-40B4-BE49-F238E27FC236}">
                  <a16:creationId xmlns:a16="http://schemas.microsoft.com/office/drawing/2014/main" id="{E9997F5F-DC50-440B-B786-DDB1A66DF372}"/>
                </a:ext>
              </a:extLst>
            </p:cNvPr>
            <p:cNvSpPr/>
            <p:nvPr/>
          </p:nvSpPr>
          <p:spPr bwMode="auto">
            <a:xfrm>
              <a:off x="6277796" y="2576286"/>
              <a:ext cx="2152652" cy="1262288"/>
            </a:xfrm>
            <a:custGeom>
              <a:avLst/>
              <a:gdLst>
                <a:gd name="connsiteX0" fmla="*/ 0 w 2152650"/>
                <a:gd name="connsiteY0" fmla="*/ 0 h 1290637"/>
                <a:gd name="connsiteX1" fmla="*/ 0 w 2152650"/>
                <a:gd name="connsiteY1" fmla="*/ 1290637 h 1290637"/>
                <a:gd name="connsiteX2" fmla="*/ 2152650 w 2152650"/>
                <a:gd name="connsiteY2" fmla="*/ 1290637 h 1290637"/>
              </a:gdLst>
              <a:ahLst/>
              <a:cxnLst>
                <a:cxn ang="0">
                  <a:pos x="connsiteX0" y="connsiteY0"/>
                </a:cxn>
                <a:cxn ang="0">
                  <a:pos x="connsiteX1" y="connsiteY1"/>
                </a:cxn>
                <a:cxn ang="0">
                  <a:pos x="connsiteX2" y="connsiteY2"/>
                </a:cxn>
              </a:cxnLst>
              <a:rect l="l" t="t" r="r" b="b"/>
              <a:pathLst>
                <a:path w="2152650" h="1290637">
                  <a:moveTo>
                    <a:pt x="0" y="0"/>
                  </a:moveTo>
                  <a:lnTo>
                    <a:pt x="0" y="1290637"/>
                  </a:lnTo>
                  <a:lnTo>
                    <a:pt x="2152650" y="1290637"/>
                  </a:lnTo>
                </a:path>
              </a:pathLst>
            </a:custGeom>
            <a:noFill/>
            <a:ln w="28575">
              <a:solidFill>
                <a:schemeClr val="bg1"/>
              </a:solidFill>
              <a:miter lim="800000"/>
              <a:headEnd/>
              <a:tailEnd/>
            </a:ln>
          </p:spPr>
          <p:txBody>
            <a:bodyPr rtlCol="0" anchor="ctr"/>
            <a:lstStyle/>
            <a:p>
              <a:pPr algn="ctr"/>
              <a:endParaRPr lang="en-US" dirty="0"/>
            </a:p>
          </p:txBody>
        </p:sp>
        <p:cxnSp>
          <p:nvCxnSpPr>
            <p:cNvPr id="112" name="Straight Connector 111">
              <a:extLst>
                <a:ext uri="{FF2B5EF4-FFF2-40B4-BE49-F238E27FC236}">
                  <a16:creationId xmlns:a16="http://schemas.microsoft.com/office/drawing/2014/main" id="{662A38AE-326D-4816-A672-9D9F61083549}"/>
                </a:ext>
              </a:extLst>
            </p:cNvPr>
            <p:cNvCxnSpPr>
              <a:cxnSpLocks/>
            </p:cNvCxnSpPr>
            <p:nvPr/>
          </p:nvCxnSpPr>
          <p:spPr bwMode="auto">
            <a:xfrm flipH="1">
              <a:off x="6225540" y="2836546"/>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F83953E3-E374-452B-ACF3-C59FADF6760C}"/>
                </a:ext>
              </a:extLst>
            </p:cNvPr>
            <p:cNvCxnSpPr>
              <a:cxnSpLocks/>
            </p:cNvCxnSpPr>
            <p:nvPr/>
          </p:nvCxnSpPr>
          <p:spPr bwMode="auto">
            <a:xfrm flipH="1">
              <a:off x="6225540" y="2586039"/>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19998B28-7A7D-4468-9A5D-66C1AF98C210}"/>
                </a:ext>
              </a:extLst>
            </p:cNvPr>
            <p:cNvCxnSpPr>
              <a:cxnSpLocks/>
            </p:cNvCxnSpPr>
            <p:nvPr/>
          </p:nvCxnSpPr>
          <p:spPr bwMode="auto">
            <a:xfrm flipH="1">
              <a:off x="6225540" y="3087053"/>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D649CC8B-5969-454D-AE2B-42CA3E3BF597}"/>
                </a:ext>
              </a:extLst>
            </p:cNvPr>
            <p:cNvCxnSpPr>
              <a:cxnSpLocks/>
            </p:cNvCxnSpPr>
            <p:nvPr/>
          </p:nvCxnSpPr>
          <p:spPr bwMode="auto">
            <a:xfrm flipH="1">
              <a:off x="6225540" y="3337560"/>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9C6AD3A5-1FFA-4610-8F3B-5B6A08739F4C}"/>
                </a:ext>
              </a:extLst>
            </p:cNvPr>
            <p:cNvCxnSpPr>
              <a:cxnSpLocks/>
            </p:cNvCxnSpPr>
            <p:nvPr/>
          </p:nvCxnSpPr>
          <p:spPr bwMode="auto">
            <a:xfrm flipH="1">
              <a:off x="6225540" y="3588067"/>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A4C1769B-5FB1-46E0-863D-3C0F96243F13}"/>
                </a:ext>
              </a:extLst>
            </p:cNvPr>
            <p:cNvCxnSpPr>
              <a:cxnSpLocks/>
            </p:cNvCxnSpPr>
            <p:nvPr/>
          </p:nvCxnSpPr>
          <p:spPr bwMode="auto">
            <a:xfrm flipH="1">
              <a:off x="6225540" y="3838575"/>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72B5C828-44FB-4835-8DDC-04C13ADD819E}"/>
                </a:ext>
              </a:extLst>
            </p:cNvPr>
            <p:cNvCxnSpPr>
              <a:cxnSpLocks/>
            </p:cNvCxnSpPr>
            <p:nvPr/>
          </p:nvCxnSpPr>
          <p:spPr bwMode="auto">
            <a:xfrm rot="5400000" flipH="1">
              <a:off x="6332696" y="3870234"/>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90EE6B63-755E-4BC2-944D-CAC052D1FEF5}"/>
                </a:ext>
              </a:extLst>
            </p:cNvPr>
            <p:cNvCxnSpPr>
              <a:cxnSpLocks/>
            </p:cNvCxnSpPr>
            <p:nvPr/>
          </p:nvCxnSpPr>
          <p:spPr bwMode="auto">
            <a:xfrm rot="5400000" flipH="1">
              <a:off x="6743160" y="3870234"/>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A6B02C3B-5019-4C46-80C0-1C103FFA1A27}"/>
                </a:ext>
              </a:extLst>
            </p:cNvPr>
            <p:cNvCxnSpPr>
              <a:cxnSpLocks/>
            </p:cNvCxnSpPr>
            <p:nvPr/>
          </p:nvCxnSpPr>
          <p:spPr bwMode="auto">
            <a:xfrm rot="5400000" flipH="1">
              <a:off x="7153624" y="3870234"/>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B9B9E90A-C8BE-4697-B143-0F057B0A4E29}"/>
                </a:ext>
              </a:extLst>
            </p:cNvPr>
            <p:cNvCxnSpPr>
              <a:cxnSpLocks/>
            </p:cNvCxnSpPr>
            <p:nvPr/>
          </p:nvCxnSpPr>
          <p:spPr bwMode="auto">
            <a:xfrm rot="5400000" flipH="1">
              <a:off x="7564088" y="3870234"/>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A5D7A151-CB4C-441F-9421-7353B71E24E8}"/>
                </a:ext>
              </a:extLst>
            </p:cNvPr>
            <p:cNvCxnSpPr>
              <a:cxnSpLocks/>
            </p:cNvCxnSpPr>
            <p:nvPr/>
          </p:nvCxnSpPr>
          <p:spPr bwMode="auto">
            <a:xfrm rot="5400000" flipH="1">
              <a:off x="7974552" y="3870234"/>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A84581A1-24F9-4ECB-BC68-94100D5415AE}"/>
                </a:ext>
              </a:extLst>
            </p:cNvPr>
            <p:cNvCxnSpPr>
              <a:cxnSpLocks/>
            </p:cNvCxnSpPr>
            <p:nvPr/>
          </p:nvCxnSpPr>
          <p:spPr bwMode="auto">
            <a:xfrm rot="5400000" flipH="1">
              <a:off x="8385017" y="3870234"/>
              <a:ext cx="63318" cy="0"/>
            </a:xfrm>
            <a:prstGeom prst="line">
              <a:avLst/>
            </a:prstGeom>
            <a:noFill/>
            <a:ln w="28575" cap="flat" cmpd="sng" algn="ctr">
              <a:solidFill>
                <a:schemeClr val="bg1"/>
              </a:solidFill>
              <a:prstDash val="solid"/>
              <a:round/>
              <a:headEnd type="none" w="med" len="med"/>
              <a:tailEnd type="none" w="med" len="med"/>
            </a:ln>
            <a:effectLst/>
          </p:spPr>
        </p:cxnSp>
      </p:grpSp>
      <p:sp>
        <p:nvSpPr>
          <p:cNvPr id="79" name="Freeform: Shape 78">
            <a:extLst>
              <a:ext uri="{FF2B5EF4-FFF2-40B4-BE49-F238E27FC236}">
                <a16:creationId xmlns:a16="http://schemas.microsoft.com/office/drawing/2014/main" id="{04B58DBE-9D95-4CD8-9895-29A747AE6DFF}"/>
              </a:ext>
            </a:extLst>
          </p:cNvPr>
          <p:cNvSpPr/>
          <p:nvPr/>
        </p:nvSpPr>
        <p:spPr bwMode="auto">
          <a:xfrm>
            <a:off x="6396038" y="2595563"/>
            <a:ext cx="2312193" cy="1354931"/>
          </a:xfrm>
          <a:custGeom>
            <a:avLst/>
            <a:gdLst>
              <a:gd name="connsiteX0" fmla="*/ 0 w 2312193"/>
              <a:gd name="connsiteY0" fmla="*/ 1354931 h 1354931"/>
              <a:gd name="connsiteX1" fmla="*/ 0 w 2312193"/>
              <a:gd name="connsiteY1" fmla="*/ 1300162 h 1354931"/>
              <a:gd name="connsiteX2" fmla="*/ 26193 w 2312193"/>
              <a:gd name="connsiteY2" fmla="*/ 1300162 h 1354931"/>
              <a:gd name="connsiteX3" fmla="*/ 26193 w 2312193"/>
              <a:gd name="connsiteY3" fmla="*/ 1207293 h 1354931"/>
              <a:gd name="connsiteX4" fmla="*/ 26193 w 2312193"/>
              <a:gd name="connsiteY4" fmla="*/ 1207293 h 1354931"/>
              <a:gd name="connsiteX5" fmla="*/ 47625 w 2312193"/>
              <a:gd name="connsiteY5" fmla="*/ 1207293 h 1354931"/>
              <a:gd name="connsiteX6" fmla="*/ 47625 w 2312193"/>
              <a:gd name="connsiteY6" fmla="*/ 1152525 h 1354931"/>
              <a:gd name="connsiteX7" fmla="*/ 47625 w 2312193"/>
              <a:gd name="connsiteY7" fmla="*/ 1126331 h 1354931"/>
              <a:gd name="connsiteX8" fmla="*/ 69056 w 2312193"/>
              <a:gd name="connsiteY8" fmla="*/ 1126331 h 1354931"/>
              <a:gd name="connsiteX9" fmla="*/ 69056 w 2312193"/>
              <a:gd name="connsiteY9" fmla="*/ 1069181 h 1354931"/>
              <a:gd name="connsiteX10" fmla="*/ 88106 w 2312193"/>
              <a:gd name="connsiteY10" fmla="*/ 1069181 h 1354931"/>
              <a:gd name="connsiteX11" fmla="*/ 88106 w 2312193"/>
              <a:gd name="connsiteY11" fmla="*/ 1038225 h 1354931"/>
              <a:gd name="connsiteX12" fmla="*/ 109537 w 2312193"/>
              <a:gd name="connsiteY12" fmla="*/ 1038225 h 1354931"/>
              <a:gd name="connsiteX13" fmla="*/ 109537 w 2312193"/>
              <a:gd name="connsiteY13" fmla="*/ 1000125 h 1354931"/>
              <a:gd name="connsiteX14" fmla="*/ 135731 w 2312193"/>
              <a:gd name="connsiteY14" fmla="*/ 1000125 h 1354931"/>
              <a:gd name="connsiteX15" fmla="*/ 135731 w 2312193"/>
              <a:gd name="connsiteY15" fmla="*/ 952500 h 1354931"/>
              <a:gd name="connsiteX16" fmla="*/ 159543 w 2312193"/>
              <a:gd name="connsiteY16" fmla="*/ 952500 h 1354931"/>
              <a:gd name="connsiteX17" fmla="*/ 159543 w 2312193"/>
              <a:gd name="connsiteY17" fmla="*/ 904875 h 1354931"/>
              <a:gd name="connsiteX18" fmla="*/ 178593 w 2312193"/>
              <a:gd name="connsiteY18" fmla="*/ 885825 h 1354931"/>
              <a:gd name="connsiteX19" fmla="*/ 178593 w 2312193"/>
              <a:gd name="connsiteY19" fmla="*/ 859631 h 1354931"/>
              <a:gd name="connsiteX20" fmla="*/ 211931 w 2312193"/>
              <a:gd name="connsiteY20" fmla="*/ 859631 h 1354931"/>
              <a:gd name="connsiteX21" fmla="*/ 211931 w 2312193"/>
              <a:gd name="connsiteY21" fmla="*/ 826293 h 1354931"/>
              <a:gd name="connsiteX22" fmla="*/ 228600 w 2312193"/>
              <a:gd name="connsiteY22" fmla="*/ 826293 h 1354931"/>
              <a:gd name="connsiteX23" fmla="*/ 228600 w 2312193"/>
              <a:gd name="connsiteY23" fmla="*/ 800100 h 1354931"/>
              <a:gd name="connsiteX24" fmla="*/ 247650 w 2312193"/>
              <a:gd name="connsiteY24" fmla="*/ 800100 h 1354931"/>
              <a:gd name="connsiteX25" fmla="*/ 247650 w 2312193"/>
              <a:gd name="connsiteY25" fmla="*/ 781050 h 1354931"/>
              <a:gd name="connsiteX26" fmla="*/ 271462 w 2312193"/>
              <a:gd name="connsiteY26" fmla="*/ 781050 h 1354931"/>
              <a:gd name="connsiteX27" fmla="*/ 271462 w 2312193"/>
              <a:gd name="connsiteY27" fmla="*/ 757237 h 1354931"/>
              <a:gd name="connsiteX28" fmla="*/ 311943 w 2312193"/>
              <a:gd name="connsiteY28" fmla="*/ 757237 h 1354931"/>
              <a:gd name="connsiteX29" fmla="*/ 311943 w 2312193"/>
              <a:gd name="connsiteY29" fmla="*/ 740568 h 1354931"/>
              <a:gd name="connsiteX30" fmla="*/ 342900 w 2312193"/>
              <a:gd name="connsiteY30" fmla="*/ 740568 h 1354931"/>
              <a:gd name="connsiteX31" fmla="*/ 342900 w 2312193"/>
              <a:gd name="connsiteY31" fmla="*/ 711993 h 1354931"/>
              <a:gd name="connsiteX32" fmla="*/ 383381 w 2312193"/>
              <a:gd name="connsiteY32" fmla="*/ 711993 h 1354931"/>
              <a:gd name="connsiteX33" fmla="*/ 383381 w 2312193"/>
              <a:gd name="connsiteY33" fmla="*/ 690562 h 1354931"/>
              <a:gd name="connsiteX34" fmla="*/ 404812 w 2312193"/>
              <a:gd name="connsiteY34" fmla="*/ 690562 h 1354931"/>
              <a:gd name="connsiteX35" fmla="*/ 404812 w 2312193"/>
              <a:gd name="connsiteY35" fmla="*/ 657225 h 1354931"/>
              <a:gd name="connsiteX36" fmla="*/ 442912 w 2312193"/>
              <a:gd name="connsiteY36" fmla="*/ 657225 h 1354931"/>
              <a:gd name="connsiteX37" fmla="*/ 452437 w 2312193"/>
              <a:gd name="connsiteY37" fmla="*/ 647700 h 1354931"/>
              <a:gd name="connsiteX38" fmla="*/ 481012 w 2312193"/>
              <a:gd name="connsiteY38" fmla="*/ 647700 h 1354931"/>
              <a:gd name="connsiteX39" fmla="*/ 481012 w 2312193"/>
              <a:gd name="connsiteY39" fmla="*/ 616743 h 1354931"/>
              <a:gd name="connsiteX40" fmla="*/ 523875 w 2312193"/>
              <a:gd name="connsiteY40" fmla="*/ 616743 h 1354931"/>
              <a:gd name="connsiteX41" fmla="*/ 523875 w 2312193"/>
              <a:gd name="connsiteY41" fmla="*/ 607218 h 1354931"/>
              <a:gd name="connsiteX42" fmla="*/ 569118 w 2312193"/>
              <a:gd name="connsiteY42" fmla="*/ 607218 h 1354931"/>
              <a:gd name="connsiteX43" fmla="*/ 569118 w 2312193"/>
              <a:gd name="connsiteY43" fmla="*/ 600075 h 1354931"/>
              <a:gd name="connsiteX44" fmla="*/ 623887 w 2312193"/>
              <a:gd name="connsiteY44" fmla="*/ 600075 h 1354931"/>
              <a:gd name="connsiteX45" fmla="*/ 623887 w 2312193"/>
              <a:gd name="connsiteY45" fmla="*/ 590550 h 1354931"/>
              <a:gd name="connsiteX46" fmla="*/ 647700 w 2312193"/>
              <a:gd name="connsiteY46" fmla="*/ 590550 h 1354931"/>
              <a:gd name="connsiteX47" fmla="*/ 647700 w 2312193"/>
              <a:gd name="connsiteY47" fmla="*/ 571500 h 1354931"/>
              <a:gd name="connsiteX48" fmla="*/ 666750 w 2312193"/>
              <a:gd name="connsiteY48" fmla="*/ 571500 h 1354931"/>
              <a:gd name="connsiteX49" fmla="*/ 666750 w 2312193"/>
              <a:gd name="connsiteY49" fmla="*/ 559593 h 1354931"/>
              <a:gd name="connsiteX50" fmla="*/ 683418 w 2312193"/>
              <a:gd name="connsiteY50" fmla="*/ 559593 h 1354931"/>
              <a:gd name="connsiteX51" fmla="*/ 683418 w 2312193"/>
              <a:gd name="connsiteY51" fmla="*/ 538162 h 1354931"/>
              <a:gd name="connsiteX52" fmla="*/ 707231 w 2312193"/>
              <a:gd name="connsiteY52" fmla="*/ 538162 h 1354931"/>
              <a:gd name="connsiteX53" fmla="*/ 707231 w 2312193"/>
              <a:gd name="connsiteY53" fmla="*/ 511968 h 1354931"/>
              <a:gd name="connsiteX54" fmla="*/ 726281 w 2312193"/>
              <a:gd name="connsiteY54" fmla="*/ 511968 h 1354931"/>
              <a:gd name="connsiteX55" fmla="*/ 726281 w 2312193"/>
              <a:gd name="connsiteY55" fmla="*/ 485775 h 1354931"/>
              <a:gd name="connsiteX56" fmla="*/ 778668 w 2312193"/>
              <a:gd name="connsiteY56" fmla="*/ 485775 h 1354931"/>
              <a:gd name="connsiteX57" fmla="*/ 778668 w 2312193"/>
              <a:gd name="connsiteY57" fmla="*/ 466725 h 1354931"/>
              <a:gd name="connsiteX58" fmla="*/ 816768 w 2312193"/>
              <a:gd name="connsiteY58" fmla="*/ 466725 h 1354931"/>
              <a:gd name="connsiteX59" fmla="*/ 816768 w 2312193"/>
              <a:gd name="connsiteY59" fmla="*/ 457200 h 1354931"/>
              <a:gd name="connsiteX60" fmla="*/ 854868 w 2312193"/>
              <a:gd name="connsiteY60" fmla="*/ 457200 h 1354931"/>
              <a:gd name="connsiteX61" fmla="*/ 854868 w 2312193"/>
              <a:gd name="connsiteY61" fmla="*/ 440531 h 1354931"/>
              <a:gd name="connsiteX62" fmla="*/ 881062 w 2312193"/>
              <a:gd name="connsiteY62" fmla="*/ 440531 h 1354931"/>
              <a:gd name="connsiteX63" fmla="*/ 881062 w 2312193"/>
              <a:gd name="connsiteY63" fmla="*/ 440531 h 1354931"/>
              <a:gd name="connsiteX64" fmla="*/ 954881 w 2312193"/>
              <a:gd name="connsiteY64" fmla="*/ 440531 h 1354931"/>
              <a:gd name="connsiteX65" fmla="*/ 954881 w 2312193"/>
              <a:gd name="connsiteY65" fmla="*/ 440531 h 1354931"/>
              <a:gd name="connsiteX66" fmla="*/ 954881 w 2312193"/>
              <a:gd name="connsiteY66" fmla="*/ 419100 h 1354931"/>
              <a:gd name="connsiteX67" fmla="*/ 976312 w 2312193"/>
              <a:gd name="connsiteY67" fmla="*/ 419100 h 1354931"/>
              <a:gd name="connsiteX68" fmla="*/ 976312 w 2312193"/>
              <a:gd name="connsiteY68" fmla="*/ 419100 h 1354931"/>
              <a:gd name="connsiteX69" fmla="*/ 976312 w 2312193"/>
              <a:gd name="connsiteY69" fmla="*/ 397668 h 1354931"/>
              <a:gd name="connsiteX70" fmla="*/ 1064418 w 2312193"/>
              <a:gd name="connsiteY70" fmla="*/ 397668 h 1354931"/>
              <a:gd name="connsiteX71" fmla="*/ 1064418 w 2312193"/>
              <a:gd name="connsiteY71" fmla="*/ 378618 h 1354931"/>
              <a:gd name="connsiteX72" fmla="*/ 1102518 w 2312193"/>
              <a:gd name="connsiteY72" fmla="*/ 378618 h 1354931"/>
              <a:gd name="connsiteX73" fmla="*/ 1102518 w 2312193"/>
              <a:gd name="connsiteY73" fmla="*/ 378618 h 1354931"/>
              <a:gd name="connsiteX74" fmla="*/ 1102518 w 2312193"/>
              <a:gd name="connsiteY74" fmla="*/ 359568 h 1354931"/>
              <a:gd name="connsiteX75" fmla="*/ 1123950 w 2312193"/>
              <a:gd name="connsiteY75" fmla="*/ 359568 h 1354931"/>
              <a:gd name="connsiteX76" fmla="*/ 1123950 w 2312193"/>
              <a:gd name="connsiteY76" fmla="*/ 347662 h 1354931"/>
              <a:gd name="connsiteX77" fmla="*/ 1145381 w 2312193"/>
              <a:gd name="connsiteY77" fmla="*/ 347662 h 1354931"/>
              <a:gd name="connsiteX78" fmla="*/ 1140618 w 2312193"/>
              <a:gd name="connsiteY78" fmla="*/ 342899 h 1354931"/>
              <a:gd name="connsiteX79" fmla="*/ 1159668 w 2312193"/>
              <a:gd name="connsiteY79" fmla="*/ 342899 h 1354931"/>
              <a:gd name="connsiteX80" fmla="*/ 1159668 w 2312193"/>
              <a:gd name="connsiteY80" fmla="*/ 304800 h 1354931"/>
              <a:gd name="connsiteX81" fmla="*/ 1209675 w 2312193"/>
              <a:gd name="connsiteY81" fmla="*/ 304800 h 1354931"/>
              <a:gd name="connsiteX82" fmla="*/ 1209675 w 2312193"/>
              <a:gd name="connsiteY82" fmla="*/ 304800 h 1354931"/>
              <a:gd name="connsiteX83" fmla="*/ 1214437 w 2312193"/>
              <a:gd name="connsiteY83" fmla="*/ 304800 h 1354931"/>
              <a:gd name="connsiteX84" fmla="*/ 1214437 w 2312193"/>
              <a:gd name="connsiteY84" fmla="*/ 292893 h 1354931"/>
              <a:gd name="connsiteX85" fmla="*/ 1243012 w 2312193"/>
              <a:gd name="connsiteY85" fmla="*/ 292893 h 1354931"/>
              <a:gd name="connsiteX86" fmla="*/ 1243012 w 2312193"/>
              <a:gd name="connsiteY86" fmla="*/ 278606 h 1354931"/>
              <a:gd name="connsiteX87" fmla="*/ 1266825 w 2312193"/>
              <a:gd name="connsiteY87" fmla="*/ 278606 h 1354931"/>
              <a:gd name="connsiteX88" fmla="*/ 1278731 w 2312193"/>
              <a:gd name="connsiteY88" fmla="*/ 278606 h 1354931"/>
              <a:gd name="connsiteX89" fmla="*/ 1278731 w 2312193"/>
              <a:gd name="connsiteY89" fmla="*/ 257175 h 1354931"/>
              <a:gd name="connsiteX90" fmla="*/ 1278731 w 2312193"/>
              <a:gd name="connsiteY90" fmla="*/ 257175 h 1354931"/>
              <a:gd name="connsiteX91" fmla="*/ 1297781 w 2312193"/>
              <a:gd name="connsiteY91" fmla="*/ 257175 h 1354931"/>
              <a:gd name="connsiteX92" fmla="*/ 1297781 w 2312193"/>
              <a:gd name="connsiteY92" fmla="*/ 233362 h 1354931"/>
              <a:gd name="connsiteX93" fmla="*/ 1297781 w 2312193"/>
              <a:gd name="connsiteY93" fmla="*/ 233362 h 1354931"/>
              <a:gd name="connsiteX94" fmla="*/ 1316831 w 2312193"/>
              <a:gd name="connsiteY94" fmla="*/ 214312 h 1354931"/>
              <a:gd name="connsiteX95" fmla="*/ 1364456 w 2312193"/>
              <a:gd name="connsiteY95" fmla="*/ 214312 h 1354931"/>
              <a:gd name="connsiteX96" fmla="*/ 1364456 w 2312193"/>
              <a:gd name="connsiteY96" fmla="*/ 190500 h 1354931"/>
              <a:gd name="connsiteX97" fmla="*/ 1395412 w 2312193"/>
              <a:gd name="connsiteY97" fmla="*/ 190500 h 1354931"/>
              <a:gd name="connsiteX98" fmla="*/ 1395412 w 2312193"/>
              <a:gd name="connsiteY98" fmla="*/ 173831 h 1354931"/>
              <a:gd name="connsiteX99" fmla="*/ 1440656 w 2312193"/>
              <a:gd name="connsiteY99" fmla="*/ 173831 h 1354931"/>
              <a:gd name="connsiteX100" fmla="*/ 1440656 w 2312193"/>
              <a:gd name="connsiteY100" fmla="*/ 152400 h 1354931"/>
              <a:gd name="connsiteX101" fmla="*/ 1478756 w 2312193"/>
              <a:gd name="connsiteY101" fmla="*/ 152400 h 1354931"/>
              <a:gd name="connsiteX102" fmla="*/ 1478756 w 2312193"/>
              <a:gd name="connsiteY102" fmla="*/ 121443 h 1354931"/>
              <a:gd name="connsiteX103" fmla="*/ 1528762 w 2312193"/>
              <a:gd name="connsiteY103" fmla="*/ 121443 h 1354931"/>
              <a:gd name="connsiteX104" fmla="*/ 1528762 w 2312193"/>
              <a:gd name="connsiteY104" fmla="*/ 97631 h 1354931"/>
              <a:gd name="connsiteX105" fmla="*/ 1585912 w 2312193"/>
              <a:gd name="connsiteY105" fmla="*/ 97631 h 1354931"/>
              <a:gd name="connsiteX106" fmla="*/ 1593056 w 2312193"/>
              <a:gd name="connsiteY106" fmla="*/ 90487 h 1354931"/>
              <a:gd name="connsiteX107" fmla="*/ 1650206 w 2312193"/>
              <a:gd name="connsiteY107" fmla="*/ 90487 h 1354931"/>
              <a:gd name="connsiteX108" fmla="*/ 1650206 w 2312193"/>
              <a:gd name="connsiteY108" fmla="*/ 90487 h 1354931"/>
              <a:gd name="connsiteX109" fmla="*/ 1709737 w 2312193"/>
              <a:gd name="connsiteY109" fmla="*/ 90487 h 1354931"/>
              <a:gd name="connsiteX110" fmla="*/ 1709737 w 2312193"/>
              <a:gd name="connsiteY110" fmla="*/ 64293 h 1354931"/>
              <a:gd name="connsiteX111" fmla="*/ 1733550 w 2312193"/>
              <a:gd name="connsiteY111" fmla="*/ 64293 h 1354931"/>
              <a:gd name="connsiteX112" fmla="*/ 1733550 w 2312193"/>
              <a:gd name="connsiteY112" fmla="*/ 50006 h 1354931"/>
              <a:gd name="connsiteX113" fmla="*/ 1788318 w 2312193"/>
              <a:gd name="connsiteY113" fmla="*/ 50006 h 1354931"/>
              <a:gd name="connsiteX114" fmla="*/ 1788318 w 2312193"/>
              <a:gd name="connsiteY114" fmla="*/ 45243 h 1354931"/>
              <a:gd name="connsiteX115" fmla="*/ 1926431 w 2312193"/>
              <a:gd name="connsiteY115" fmla="*/ 45243 h 1354931"/>
              <a:gd name="connsiteX116" fmla="*/ 1926431 w 2312193"/>
              <a:gd name="connsiteY116" fmla="*/ 30956 h 1354931"/>
              <a:gd name="connsiteX117" fmla="*/ 1959768 w 2312193"/>
              <a:gd name="connsiteY117" fmla="*/ 30956 h 1354931"/>
              <a:gd name="connsiteX118" fmla="*/ 1959768 w 2312193"/>
              <a:gd name="connsiteY118" fmla="*/ 16668 h 1354931"/>
              <a:gd name="connsiteX119" fmla="*/ 2002631 w 2312193"/>
              <a:gd name="connsiteY119" fmla="*/ 16668 h 1354931"/>
              <a:gd name="connsiteX120" fmla="*/ 2002631 w 2312193"/>
              <a:gd name="connsiteY120" fmla="*/ 16668 h 1354931"/>
              <a:gd name="connsiteX121" fmla="*/ 2274093 w 2312193"/>
              <a:gd name="connsiteY121" fmla="*/ 16668 h 1354931"/>
              <a:gd name="connsiteX122" fmla="*/ 2274093 w 2312193"/>
              <a:gd name="connsiteY122" fmla="*/ 0 h 1354931"/>
              <a:gd name="connsiteX123" fmla="*/ 2312193 w 2312193"/>
              <a:gd name="connsiteY123" fmla="*/ 0 h 1354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2312193" h="1354931">
                <a:moveTo>
                  <a:pt x="0" y="1354931"/>
                </a:moveTo>
                <a:lnTo>
                  <a:pt x="0" y="1300162"/>
                </a:lnTo>
                <a:lnTo>
                  <a:pt x="26193" y="1300162"/>
                </a:lnTo>
                <a:lnTo>
                  <a:pt x="26193" y="1207293"/>
                </a:lnTo>
                <a:lnTo>
                  <a:pt x="26193" y="1207293"/>
                </a:lnTo>
                <a:lnTo>
                  <a:pt x="47625" y="1207293"/>
                </a:lnTo>
                <a:lnTo>
                  <a:pt x="47625" y="1152525"/>
                </a:lnTo>
                <a:lnTo>
                  <a:pt x="47625" y="1126331"/>
                </a:lnTo>
                <a:lnTo>
                  <a:pt x="69056" y="1126331"/>
                </a:lnTo>
                <a:lnTo>
                  <a:pt x="69056" y="1069181"/>
                </a:lnTo>
                <a:lnTo>
                  <a:pt x="88106" y="1069181"/>
                </a:lnTo>
                <a:lnTo>
                  <a:pt x="88106" y="1038225"/>
                </a:lnTo>
                <a:lnTo>
                  <a:pt x="109537" y="1038225"/>
                </a:lnTo>
                <a:lnTo>
                  <a:pt x="109537" y="1000125"/>
                </a:lnTo>
                <a:lnTo>
                  <a:pt x="135731" y="1000125"/>
                </a:lnTo>
                <a:lnTo>
                  <a:pt x="135731" y="952500"/>
                </a:lnTo>
                <a:lnTo>
                  <a:pt x="159543" y="952500"/>
                </a:lnTo>
                <a:lnTo>
                  <a:pt x="159543" y="904875"/>
                </a:lnTo>
                <a:lnTo>
                  <a:pt x="178593" y="885825"/>
                </a:lnTo>
                <a:lnTo>
                  <a:pt x="178593" y="859631"/>
                </a:lnTo>
                <a:lnTo>
                  <a:pt x="211931" y="859631"/>
                </a:lnTo>
                <a:lnTo>
                  <a:pt x="211931" y="826293"/>
                </a:lnTo>
                <a:lnTo>
                  <a:pt x="228600" y="826293"/>
                </a:lnTo>
                <a:lnTo>
                  <a:pt x="228600" y="800100"/>
                </a:lnTo>
                <a:lnTo>
                  <a:pt x="247650" y="800100"/>
                </a:lnTo>
                <a:lnTo>
                  <a:pt x="247650" y="781050"/>
                </a:lnTo>
                <a:lnTo>
                  <a:pt x="271462" y="781050"/>
                </a:lnTo>
                <a:lnTo>
                  <a:pt x="271462" y="757237"/>
                </a:lnTo>
                <a:lnTo>
                  <a:pt x="311943" y="757237"/>
                </a:lnTo>
                <a:lnTo>
                  <a:pt x="311943" y="740568"/>
                </a:lnTo>
                <a:lnTo>
                  <a:pt x="342900" y="740568"/>
                </a:lnTo>
                <a:lnTo>
                  <a:pt x="342900" y="711993"/>
                </a:lnTo>
                <a:lnTo>
                  <a:pt x="383381" y="711993"/>
                </a:lnTo>
                <a:lnTo>
                  <a:pt x="383381" y="690562"/>
                </a:lnTo>
                <a:lnTo>
                  <a:pt x="404812" y="690562"/>
                </a:lnTo>
                <a:lnTo>
                  <a:pt x="404812" y="657225"/>
                </a:lnTo>
                <a:lnTo>
                  <a:pt x="442912" y="657225"/>
                </a:lnTo>
                <a:lnTo>
                  <a:pt x="452437" y="647700"/>
                </a:lnTo>
                <a:lnTo>
                  <a:pt x="481012" y="647700"/>
                </a:lnTo>
                <a:lnTo>
                  <a:pt x="481012" y="616743"/>
                </a:lnTo>
                <a:lnTo>
                  <a:pt x="523875" y="616743"/>
                </a:lnTo>
                <a:lnTo>
                  <a:pt x="523875" y="607218"/>
                </a:lnTo>
                <a:lnTo>
                  <a:pt x="569118" y="607218"/>
                </a:lnTo>
                <a:lnTo>
                  <a:pt x="569118" y="600075"/>
                </a:lnTo>
                <a:lnTo>
                  <a:pt x="623887" y="600075"/>
                </a:lnTo>
                <a:lnTo>
                  <a:pt x="623887" y="590550"/>
                </a:lnTo>
                <a:lnTo>
                  <a:pt x="647700" y="590550"/>
                </a:lnTo>
                <a:lnTo>
                  <a:pt x="647700" y="571500"/>
                </a:lnTo>
                <a:lnTo>
                  <a:pt x="666750" y="571500"/>
                </a:lnTo>
                <a:lnTo>
                  <a:pt x="666750" y="559593"/>
                </a:lnTo>
                <a:lnTo>
                  <a:pt x="683418" y="559593"/>
                </a:lnTo>
                <a:lnTo>
                  <a:pt x="683418" y="538162"/>
                </a:lnTo>
                <a:lnTo>
                  <a:pt x="707231" y="538162"/>
                </a:lnTo>
                <a:lnTo>
                  <a:pt x="707231" y="511968"/>
                </a:lnTo>
                <a:lnTo>
                  <a:pt x="726281" y="511968"/>
                </a:lnTo>
                <a:lnTo>
                  <a:pt x="726281" y="485775"/>
                </a:lnTo>
                <a:lnTo>
                  <a:pt x="778668" y="485775"/>
                </a:lnTo>
                <a:lnTo>
                  <a:pt x="778668" y="466725"/>
                </a:lnTo>
                <a:lnTo>
                  <a:pt x="816768" y="466725"/>
                </a:lnTo>
                <a:lnTo>
                  <a:pt x="816768" y="457200"/>
                </a:lnTo>
                <a:lnTo>
                  <a:pt x="854868" y="457200"/>
                </a:lnTo>
                <a:lnTo>
                  <a:pt x="854868" y="440531"/>
                </a:lnTo>
                <a:lnTo>
                  <a:pt x="881062" y="440531"/>
                </a:lnTo>
                <a:lnTo>
                  <a:pt x="881062" y="440531"/>
                </a:lnTo>
                <a:lnTo>
                  <a:pt x="954881" y="440531"/>
                </a:lnTo>
                <a:lnTo>
                  <a:pt x="954881" y="440531"/>
                </a:lnTo>
                <a:lnTo>
                  <a:pt x="954881" y="419100"/>
                </a:lnTo>
                <a:lnTo>
                  <a:pt x="976312" y="419100"/>
                </a:lnTo>
                <a:lnTo>
                  <a:pt x="976312" y="419100"/>
                </a:lnTo>
                <a:lnTo>
                  <a:pt x="976312" y="397668"/>
                </a:lnTo>
                <a:lnTo>
                  <a:pt x="1064418" y="397668"/>
                </a:lnTo>
                <a:lnTo>
                  <a:pt x="1064418" y="378618"/>
                </a:lnTo>
                <a:lnTo>
                  <a:pt x="1102518" y="378618"/>
                </a:lnTo>
                <a:lnTo>
                  <a:pt x="1102518" y="378618"/>
                </a:lnTo>
                <a:lnTo>
                  <a:pt x="1102518" y="359568"/>
                </a:lnTo>
                <a:lnTo>
                  <a:pt x="1123950" y="359568"/>
                </a:lnTo>
                <a:lnTo>
                  <a:pt x="1123950" y="347662"/>
                </a:lnTo>
                <a:lnTo>
                  <a:pt x="1145381" y="347662"/>
                </a:lnTo>
                <a:lnTo>
                  <a:pt x="1140618" y="342899"/>
                </a:lnTo>
                <a:lnTo>
                  <a:pt x="1159668" y="342899"/>
                </a:lnTo>
                <a:lnTo>
                  <a:pt x="1159668" y="304800"/>
                </a:lnTo>
                <a:lnTo>
                  <a:pt x="1209675" y="304800"/>
                </a:lnTo>
                <a:lnTo>
                  <a:pt x="1209675" y="304800"/>
                </a:lnTo>
                <a:lnTo>
                  <a:pt x="1214437" y="304800"/>
                </a:lnTo>
                <a:lnTo>
                  <a:pt x="1214437" y="292893"/>
                </a:lnTo>
                <a:lnTo>
                  <a:pt x="1243012" y="292893"/>
                </a:lnTo>
                <a:lnTo>
                  <a:pt x="1243012" y="278606"/>
                </a:lnTo>
                <a:lnTo>
                  <a:pt x="1266825" y="278606"/>
                </a:lnTo>
                <a:lnTo>
                  <a:pt x="1278731" y="278606"/>
                </a:lnTo>
                <a:lnTo>
                  <a:pt x="1278731" y="257175"/>
                </a:lnTo>
                <a:lnTo>
                  <a:pt x="1278731" y="257175"/>
                </a:lnTo>
                <a:lnTo>
                  <a:pt x="1297781" y="257175"/>
                </a:lnTo>
                <a:lnTo>
                  <a:pt x="1297781" y="233362"/>
                </a:lnTo>
                <a:lnTo>
                  <a:pt x="1297781" y="233362"/>
                </a:lnTo>
                <a:lnTo>
                  <a:pt x="1316831" y="214312"/>
                </a:lnTo>
                <a:lnTo>
                  <a:pt x="1364456" y="214312"/>
                </a:lnTo>
                <a:lnTo>
                  <a:pt x="1364456" y="190500"/>
                </a:lnTo>
                <a:lnTo>
                  <a:pt x="1395412" y="190500"/>
                </a:lnTo>
                <a:lnTo>
                  <a:pt x="1395412" y="173831"/>
                </a:lnTo>
                <a:lnTo>
                  <a:pt x="1440656" y="173831"/>
                </a:lnTo>
                <a:lnTo>
                  <a:pt x="1440656" y="152400"/>
                </a:lnTo>
                <a:lnTo>
                  <a:pt x="1478756" y="152400"/>
                </a:lnTo>
                <a:lnTo>
                  <a:pt x="1478756" y="121443"/>
                </a:lnTo>
                <a:lnTo>
                  <a:pt x="1528762" y="121443"/>
                </a:lnTo>
                <a:lnTo>
                  <a:pt x="1528762" y="97631"/>
                </a:lnTo>
                <a:lnTo>
                  <a:pt x="1585912" y="97631"/>
                </a:lnTo>
                <a:lnTo>
                  <a:pt x="1593056" y="90487"/>
                </a:lnTo>
                <a:lnTo>
                  <a:pt x="1650206" y="90487"/>
                </a:lnTo>
                <a:lnTo>
                  <a:pt x="1650206" y="90487"/>
                </a:lnTo>
                <a:lnTo>
                  <a:pt x="1709737" y="90487"/>
                </a:lnTo>
                <a:lnTo>
                  <a:pt x="1709737" y="64293"/>
                </a:lnTo>
                <a:lnTo>
                  <a:pt x="1733550" y="64293"/>
                </a:lnTo>
                <a:lnTo>
                  <a:pt x="1733550" y="50006"/>
                </a:lnTo>
                <a:lnTo>
                  <a:pt x="1788318" y="50006"/>
                </a:lnTo>
                <a:lnTo>
                  <a:pt x="1788318" y="45243"/>
                </a:lnTo>
                <a:lnTo>
                  <a:pt x="1926431" y="45243"/>
                </a:lnTo>
                <a:lnTo>
                  <a:pt x="1926431" y="30956"/>
                </a:lnTo>
                <a:lnTo>
                  <a:pt x="1959768" y="30956"/>
                </a:lnTo>
                <a:lnTo>
                  <a:pt x="1959768" y="16668"/>
                </a:lnTo>
                <a:lnTo>
                  <a:pt x="2002631" y="16668"/>
                </a:lnTo>
                <a:lnTo>
                  <a:pt x="2002631" y="16668"/>
                </a:lnTo>
                <a:lnTo>
                  <a:pt x="2274093" y="16668"/>
                </a:lnTo>
                <a:lnTo>
                  <a:pt x="2274093" y="0"/>
                </a:lnTo>
                <a:lnTo>
                  <a:pt x="2312193" y="0"/>
                </a:lnTo>
              </a:path>
            </a:pathLst>
          </a:custGeom>
          <a:noFill/>
          <a:ln w="28575">
            <a:solidFill>
              <a:schemeClr val="accent2"/>
            </a:solidFill>
            <a:miter lim="800000"/>
            <a:headEnd/>
            <a:tailEnd/>
          </a:ln>
        </p:spPr>
        <p:txBody>
          <a:bodyPr rtlCol="0" anchor="ctr"/>
          <a:lstStyle/>
          <a:p>
            <a:pPr algn="ctr"/>
            <a:endParaRPr lang="en-US" dirty="0"/>
          </a:p>
        </p:txBody>
      </p:sp>
      <p:sp>
        <p:nvSpPr>
          <p:cNvPr id="81" name="Freeform: Shape 80">
            <a:extLst>
              <a:ext uri="{FF2B5EF4-FFF2-40B4-BE49-F238E27FC236}">
                <a16:creationId xmlns:a16="http://schemas.microsoft.com/office/drawing/2014/main" id="{B6864F44-19A4-45B9-A395-59B93CC7DFE0}"/>
              </a:ext>
            </a:extLst>
          </p:cNvPr>
          <p:cNvSpPr/>
          <p:nvPr/>
        </p:nvSpPr>
        <p:spPr bwMode="auto">
          <a:xfrm>
            <a:off x="6393656" y="2578894"/>
            <a:ext cx="2309813" cy="1371600"/>
          </a:xfrm>
          <a:custGeom>
            <a:avLst/>
            <a:gdLst>
              <a:gd name="connsiteX0" fmla="*/ 0 w 2309813"/>
              <a:gd name="connsiteY0" fmla="*/ 1371600 h 1371600"/>
              <a:gd name="connsiteX1" fmla="*/ 0 w 2309813"/>
              <a:gd name="connsiteY1" fmla="*/ 1321594 h 1371600"/>
              <a:gd name="connsiteX2" fmla="*/ 30957 w 2309813"/>
              <a:gd name="connsiteY2" fmla="*/ 1321594 h 1371600"/>
              <a:gd name="connsiteX3" fmla="*/ 30957 w 2309813"/>
              <a:gd name="connsiteY3" fmla="*/ 1223962 h 1371600"/>
              <a:gd name="connsiteX4" fmla="*/ 59532 w 2309813"/>
              <a:gd name="connsiteY4" fmla="*/ 1223962 h 1371600"/>
              <a:gd name="connsiteX5" fmla="*/ 59532 w 2309813"/>
              <a:gd name="connsiteY5" fmla="*/ 1152525 h 1371600"/>
              <a:gd name="connsiteX6" fmla="*/ 59532 w 2309813"/>
              <a:gd name="connsiteY6" fmla="*/ 1152525 h 1371600"/>
              <a:gd name="connsiteX7" fmla="*/ 59532 w 2309813"/>
              <a:gd name="connsiteY7" fmla="*/ 1147762 h 1371600"/>
              <a:gd name="connsiteX8" fmla="*/ 83344 w 2309813"/>
              <a:gd name="connsiteY8" fmla="*/ 1147762 h 1371600"/>
              <a:gd name="connsiteX9" fmla="*/ 83344 w 2309813"/>
              <a:gd name="connsiteY9" fmla="*/ 1109662 h 1371600"/>
              <a:gd name="connsiteX10" fmla="*/ 111919 w 2309813"/>
              <a:gd name="connsiteY10" fmla="*/ 1109662 h 1371600"/>
              <a:gd name="connsiteX11" fmla="*/ 111919 w 2309813"/>
              <a:gd name="connsiteY11" fmla="*/ 1092994 h 1371600"/>
              <a:gd name="connsiteX12" fmla="*/ 138113 w 2309813"/>
              <a:gd name="connsiteY12" fmla="*/ 1092994 h 1371600"/>
              <a:gd name="connsiteX13" fmla="*/ 138113 w 2309813"/>
              <a:gd name="connsiteY13" fmla="*/ 1035844 h 1371600"/>
              <a:gd name="connsiteX14" fmla="*/ 166688 w 2309813"/>
              <a:gd name="connsiteY14" fmla="*/ 1035844 h 1371600"/>
              <a:gd name="connsiteX15" fmla="*/ 166688 w 2309813"/>
              <a:gd name="connsiteY15" fmla="*/ 1000125 h 1371600"/>
              <a:gd name="connsiteX16" fmla="*/ 171450 w 2309813"/>
              <a:gd name="connsiteY16" fmla="*/ 1000125 h 1371600"/>
              <a:gd name="connsiteX17" fmla="*/ 171450 w 2309813"/>
              <a:gd name="connsiteY17" fmla="*/ 935831 h 1371600"/>
              <a:gd name="connsiteX18" fmla="*/ 192882 w 2309813"/>
              <a:gd name="connsiteY18" fmla="*/ 935831 h 1371600"/>
              <a:gd name="connsiteX19" fmla="*/ 192882 w 2309813"/>
              <a:gd name="connsiteY19" fmla="*/ 914400 h 1371600"/>
              <a:gd name="connsiteX20" fmla="*/ 235744 w 2309813"/>
              <a:gd name="connsiteY20" fmla="*/ 914400 h 1371600"/>
              <a:gd name="connsiteX21" fmla="*/ 235744 w 2309813"/>
              <a:gd name="connsiteY21" fmla="*/ 881062 h 1371600"/>
              <a:gd name="connsiteX22" fmla="*/ 259557 w 2309813"/>
              <a:gd name="connsiteY22" fmla="*/ 881062 h 1371600"/>
              <a:gd name="connsiteX23" fmla="*/ 259557 w 2309813"/>
              <a:gd name="connsiteY23" fmla="*/ 850106 h 1371600"/>
              <a:gd name="connsiteX24" fmla="*/ 288132 w 2309813"/>
              <a:gd name="connsiteY24" fmla="*/ 850106 h 1371600"/>
              <a:gd name="connsiteX25" fmla="*/ 288132 w 2309813"/>
              <a:gd name="connsiteY25" fmla="*/ 814387 h 1371600"/>
              <a:gd name="connsiteX26" fmla="*/ 300038 w 2309813"/>
              <a:gd name="connsiteY26" fmla="*/ 814387 h 1371600"/>
              <a:gd name="connsiteX27" fmla="*/ 300038 w 2309813"/>
              <a:gd name="connsiteY27" fmla="*/ 788194 h 1371600"/>
              <a:gd name="connsiteX28" fmla="*/ 314325 w 2309813"/>
              <a:gd name="connsiteY28" fmla="*/ 788194 h 1371600"/>
              <a:gd name="connsiteX29" fmla="*/ 314325 w 2309813"/>
              <a:gd name="connsiteY29" fmla="*/ 757237 h 1371600"/>
              <a:gd name="connsiteX30" fmla="*/ 342900 w 2309813"/>
              <a:gd name="connsiteY30" fmla="*/ 757237 h 1371600"/>
              <a:gd name="connsiteX31" fmla="*/ 342900 w 2309813"/>
              <a:gd name="connsiteY31" fmla="*/ 721519 h 1371600"/>
              <a:gd name="connsiteX32" fmla="*/ 359569 w 2309813"/>
              <a:gd name="connsiteY32" fmla="*/ 721519 h 1371600"/>
              <a:gd name="connsiteX33" fmla="*/ 359569 w 2309813"/>
              <a:gd name="connsiteY33" fmla="*/ 695325 h 1371600"/>
              <a:gd name="connsiteX34" fmla="*/ 383382 w 2309813"/>
              <a:gd name="connsiteY34" fmla="*/ 695325 h 1371600"/>
              <a:gd name="connsiteX35" fmla="*/ 383382 w 2309813"/>
              <a:gd name="connsiteY35" fmla="*/ 666750 h 1371600"/>
              <a:gd name="connsiteX36" fmla="*/ 404813 w 2309813"/>
              <a:gd name="connsiteY36" fmla="*/ 666750 h 1371600"/>
              <a:gd name="connsiteX37" fmla="*/ 404813 w 2309813"/>
              <a:gd name="connsiteY37" fmla="*/ 645319 h 1371600"/>
              <a:gd name="connsiteX38" fmla="*/ 435769 w 2309813"/>
              <a:gd name="connsiteY38" fmla="*/ 645319 h 1371600"/>
              <a:gd name="connsiteX39" fmla="*/ 435769 w 2309813"/>
              <a:gd name="connsiteY39" fmla="*/ 631031 h 1371600"/>
              <a:gd name="connsiteX40" fmla="*/ 466725 w 2309813"/>
              <a:gd name="connsiteY40" fmla="*/ 631031 h 1371600"/>
              <a:gd name="connsiteX41" fmla="*/ 466725 w 2309813"/>
              <a:gd name="connsiteY41" fmla="*/ 604837 h 1371600"/>
              <a:gd name="connsiteX42" fmla="*/ 497682 w 2309813"/>
              <a:gd name="connsiteY42" fmla="*/ 604837 h 1371600"/>
              <a:gd name="connsiteX43" fmla="*/ 497682 w 2309813"/>
              <a:gd name="connsiteY43" fmla="*/ 604837 h 1371600"/>
              <a:gd name="connsiteX44" fmla="*/ 519113 w 2309813"/>
              <a:gd name="connsiteY44" fmla="*/ 604837 h 1371600"/>
              <a:gd name="connsiteX45" fmla="*/ 519113 w 2309813"/>
              <a:gd name="connsiteY45" fmla="*/ 566737 h 1371600"/>
              <a:gd name="connsiteX46" fmla="*/ 538163 w 2309813"/>
              <a:gd name="connsiteY46" fmla="*/ 566737 h 1371600"/>
              <a:gd name="connsiteX47" fmla="*/ 538163 w 2309813"/>
              <a:gd name="connsiteY47" fmla="*/ 554831 h 1371600"/>
              <a:gd name="connsiteX48" fmla="*/ 569119 w 2309813"/>
              <a:gd name="connsiteY48" fmla="*/ 554831 h 1371600"/>
              <a:gd name="connsiteX49" fmla="*/ 569119 w 2309813"/>
              <a:gd name="connsiteY49" fmla="*/ 540544 h 1371600"/>
              <a:gd name="connsiteX50" fmla="*/ 626269 w 2309813"/>
              <a:gd name="connsiteY50" fmla="*/ 540544 h 1371600"/>
              <a:gd name="connsiteX51" fmla="*/ 626269 w 2309813"/>
              <a:gd name="connsiteY51" fmla="*/ 516731 h 1371600"/>
              <a:gd name="connsiteX52" fmla="*/ 654844 w 2309813"/>
              <a:gd name="connsiteY52" fmla="*/ 516731 h 1371600"/>
              <a:gd name="connsiteX53" fmla="*/ 654844 w 2309813"/>
              <a:gd name="connsiteY53" fmla="*/ 502444 h 1371600"/>
              <a:gd name="connsiteX54" fmla="*/ 683419 w 2309813"/>
              <a:gd name="connsiteY54" fmla="*/ 502444 h 1371600"/>
              <a:gd name="connsiteX55" fmla="*/ 683419 w 2309813"/>
              <a:gd name="connsiteY55" fmla="*/ 488156 h 1371600"/>
              <a:gd name="connsiteX56" fmla="*/ 716757 w 2309813"/>
              <a:gd name="connsiteY56" fmla="*/ 488156 h 1371600"/>
              <a:gd name="connsiteX57" fmla="*/ 716757 w 2309813"/>
              <a:gd name="connsiteY57" fmla="*/ 464344 h 1371600"/>
              <a:gd name="connsiteX58" fmla="*/ 742950 w 2309813"/>
              <a:gd name="connsiteY58" fmla="*/ 464344 h 1371600"/>
              <a:gd name="connsiteX59" fmla="*/ 742950 w 2309813"/>
              <a:gd name="connsiteY59" fmla="*/ 435769 h 1371600"/>
              <a:gd name="connsiteX60" fmla="*/ 771525 w 2309813"/>
              <a:gd name="connsiteY60" fmla="*/ 435769 h 1371600"/>
              <a:gd name="connsiteX61" fmla="*/ 771525 w 2309813"/>
              <a:gd name="connsiteY61" fmla="*/ 423862 h 1371600"/>
              <a:gd name="connsiteX62" fmla="*/ 876300 w 2309813"/>
              <a:gd name="connsiteY62" fmla="*/ 423862 h 1371600"/>
              <a:gd name="connsiteX63" fmla="*/ 876300 w 2309813"/>
              <a:gd name="connsiteY63" fmla="*/ 411956 h 1371600"/>
              <a:gd name="connsiteX64" fmla="*/ 935832 w 2309813"/>
              <a:gd name="connsiteY64" fmla="*/ 411956 h 1371600"/>
              <a:gd name="connsiteX65" fmla="*/ 935832 w 2309813"/>
              <a:gd name="connsiteY65" fmla="*/ 385762 h 1371600"/>
              <a:gd name="connsiteX66" fmla="*/ 983457 w 2309813"/>
              <a:gd name="connsiteY66" fmla="*/ 385762 h 1371600"/>
              <a:gd name="connsiteX67" fmla="*/ 983457 w 2309813"/>
              <a:gd name="connsiteY67" fmla="*/ 354806 h 1371600"/>
              <a:gd name="connsiteX68" fmla="*/ 1026319 w 2309813"/>
              <a:gd name="connsiteY68" fmla="*/ 354806 h 1371600"/>
              <a:gd name="connsiteX69" fmla="*/ 1026319 w 2309813"/>
              <a:gd name="connsiteY69" fmla="*/ 333375 h 1371600"/>
              <a:gd name="connsiteX70" fmla="*/ 1097757 w 2309813"/>
              <a:gd name="connsiteY70" fmla="*/ 333375 h 1371600"/>
              <a:gd name="connsiteX71" fmla="*/ 1097757 w 2309813"/>
              <a:gd name="connsiteY71" fmla="*/ 309562 h 1371600"/>
              <a:gd name="connsiteX72" fmla="*/ 1131094 w 2309813"/>
              <a:gd name="connsiteY72" fmla="*/ 309562 h 1371600"/>
              <a:gd name="connsiteX73" fmla="*/ 1131094 w 2309813"/>
              <a:gd name="connsiteY73" fmla="*/ 288131 h 1371600"/>
              <a:gd name="connsiteX74" fmla="*/ 1171575 w 2309813"/>
              <a:gd name="connsiteY74" fmla="*/ 288131 h 1371600"/>
              <a:gd name="connsiteX75" fmla="*/ 1171575 w 2309813"/>
              <a:gd name="connsiteY75" fmla="*/ 269081 h 1371600"/>
              <a:gd name="connsiteX76" fmla="*/ 1219200 w 2309813"/>
              <a:gd name="connsiteY76" fmla="*/ 269081 h 1371600"/>
              <a:gd name="connsiteX77" fmla="*/ 1219200 w 2309813"/>
              <a:gd name="connsiteY77" fmla="*/ 247650 h 1371600"/>
              <a:gd name="connsiteX78" fmla="*/ 1257300 w 2309813"/>
              <a:gd name="connsiteY78" fmla="*/ 247650 h 1371600"/>
              <a:gd name="connsiteX79" fmla="*/ 1257300 w 2309813"/>
              <a:gd name="connsiteY79" fmla="*/ 247650 h 1371600"/>
              <a:gd name="connsiteX80" fmla="*/ 1257300 w 2309813"/>
              <a:gd name="connsiteY80" fmla="*/ 254794 h 1371600"/>
              <a:gd name="connsiteX81" fmla="*/ 1257300 w 2309813"/>
              <a:gd name="connsiteY81" fmla="*/ 233362 h 1371600"/>
              <a:gd name="connsiteX82" fmla="*/ 1288257 w 2309813"/>
              <a:gd name="connsiteY82" fmla="*/ 233362 h 1371600"/>
              <a:gd name="connsiteX83" fmla="*/ 1288257 w 2309813"/>
              <a:gd name="connsiteY83" fmla="*/ 209550 h 1371600"/>
              <a:gd name="connsiteX84" fmla="*/ 1366838 w 2309813"/>
              <a:gd name="connsiteY84" fmla="*/ 209550 h 1371600"/>
              <a:gd name="connsiteX85" fmla="*/ 1362075 w 2309813"/>
              <a:gd name="connsiteY85" fmla="*/ 204787 h 1371600"/>
              <a:gd name="connsiteX86" fmla="*/ 1397794 w 2309813"/>
              <a:gd name="connsiteY86" fmla="*/ 204787 h 1371600"/>
              <a:gd name="connsiteX87" fmla="*/ 1397794 w 2309813"/>
              <a:gd name="connsiteY87" fmla="*/ 204787 h 1371600"/>
              <a:gd name="connsiteX88" fmla="*/ 1397794 w 2309813"/>
              <a:gd name="connsiteY88" fmla="*/ 180975 h 1371600"/>
              <a:gd name="connsiteX89" fmla="*/ 1445419 w 2309813"/>
              <a:gd name="connsiteY89" fmla="*/ 180975 h 1371600"/>
              <a:gd name="connsiteX90" fmla="*/ 1445419 w 2309813"/>
              <a:gd name="connsiteY90" fmla="*/ 164306 h 1371600"/>
              <a:gd name="connsiteX91" fmla="*/ 1478757 w 2309813"/>
              <a:gd name="connsiteY91" fmla="*/ 164306 h 1371600"/>
              <a:gd name="connsiteX92" fmla="*/ 1478757 w 2309813"/>
              <a:gd name="connsiteY92" fmla="*/ 133350 h 1371600"/>
              <a:gd name="connsiteX93" fmla="*/ 1531144 w 2309813"/>
              <a:gd name="connsiteY93" fmla="*/ 133350 h 1371600"/>
              <a:gd name="connsiteX94" fmla="*/ 1531144 w 2309813"/>
              <a:gd name="connsiteY94" fmla="*/ 107156 h 1371600"/>
              <a:gd name="connsiteX95" fmla="*/ 1595438 w 2309813"/>
              <a:gd name="connsiteY95" fmla="*/ 107156 h 1371600"/>
              <a:gd name="connsiteX96" fmla="*/ 1595438 w 2309813"/>
              <a:gd name="connsiteY96" fmla="*/ 100012 h 1371600"/>
              <a:gd name="connsiteX97" fmla="*/ 1716882 w 2309813"/>
              <a:gd name="connsiteY97" fmla="*/ 100012 h 1371600"/>
              <a:gd name="connsiteX98" fmla="*/ 1716882 w 2309813"/>
              <a:gd name="connsiteY98" fmla="*/ 78581 h 1371600"/>
              <a:gd name="connsiteX99" fmla="*/ 1738313 w 2309813"/>
              <a:gd name="connsiteY99" fmla="*/ 78581 h 1371600"/>
              <a:gd name="connsiteX100" fmla="*/ 1738313 w 2309813"/>
              <a:gd name="connsiteY100" fmla="*/ 54769 h 1371600"/>
              <a:gd name="connsiteX101" fmla="*/ 1928813 w 2309813"/>
              <a:gd name="connsiteY101" fmla="*/ 54769 h 1371600"/>
              <a:gd name="connsiteX102" fmla="*/ 1928813 w 2309813"/>
              <a:gd name="connsiteY102" fmla="*/ 38100 h 1371600"/>
              <a:gd name="connsiteX103" fmla="*/ 1969294 w 2309813"/>
              <a:gd name="connsiteY103" fmla="*/ 38100 h 1371600"/>
              <a:gd name="connsiteX104" fmla="*/ 1969294 w 2309813"/>
              <a:gd name="connsiteY104" fmla="*/ 38100 h 1371600"/>
              <a:gd name="connsiteX105" fmla="*/ 1969294 w 2309813"/>
              <a:gd name="connsiteY105" fmla="*/ 19050 h 1371600"/>
              <a:gd name="connsiteX106" fmla="*/ 2271713 w 2309813"/>
              <a:gd name="connsiteY106" fmla="*/ 19050 h 1371600"/>
              <a:gd name="connsiteX107" fmla="*/ 2271713 w 2309813"/>
              <a:gd name="connsiteY107" fmla="*/ 19050 h 1371600"/>
              <a:gd name="connsiteX108" fmla="*/ 2271713 w 2309813"/>
              <a:gd name="connsiteY108" fmla="*/ 0 h 1371600"/>
              <a:gd name="connsiteX109" fmla="*/ 2309813 w 2309813"/>
              <a:gd name="connsiteY109" fmla="*/ 0 h 1371600"/>
              <a:gd name="connsiteX0" fmla="*/ 0 w 2309813"/>
              <a:gd name="connsiteY0" fmla="*/ 1371600 h 1371600"/>
              <a:gd name="connsiteX1" fmla="*/ 0 w 2309813"/>
              <a:gd name="connsiteY1" fmla="*/ 1321594 h 1371600"/>
              <a:gd name="connsiteX2" fmla="*/ 30957 w 2309813"/>
              <a:gd name="connsiteY2" fmla="*/ 1321594 h 1371600"/>
              <a:gd name="connsiteX3" fmla="*/ 30957 w 2309813"/>
              <a:gd name="connsiteY3" fmla="*/ 1223962 h 1371600"/>
              <a:gd name="connsiteX4" fmla="*/ 59532 w 2309813"/>
              <a:gd name="connsiteY4" fmla="*/ 1223962 h 1371600"/>
              <a:gd name="connsiteX5" fmla="*/ 59532 w 2309813"/>
              <a:gd name="connsiteY5" fmla="*/ 1152525 h 1371600"/>
              <a:gd name="connsiteX6" fmla="*/ 59532 w 2309813"/>
              <a:gd name="connsiteY6" fmla="*/ 1152525 h 1371600"/>
              <a:gd name="connsiteX7" fmla="*/ 59532 w 2309813"/>
              <a:gd name="connsiteY7" fmla="*/ 1147762 h 1371600"/>
              <a:gd name="connsiteX8" fmla="*/ 83344 w 2309813"/>
              <a:gd name="connsiteY8" fmla="*/ 1147762 h 1371600"/>
              <a:gd name="connsiteX9" fmla="*/ 83344 w 2309813"/>
              <a:gd name="connsiteY9" fmla="*/ 1109662 h 1371600"/>
              <a:gd name="connsiteX10" fmla="*/ 111919 w 2309813"/>
              <a:gd name="connsiteY10" fmla="*/ 1109662 h 1371600"/>
              <a:gd name="connsiteX11" fmla="*/ 111919 w 2309813"/>
              <a:gd name="connsiteY11" fmla="*/ 1092994 h 1371600"/>
              <a:gd name="connsiteX12" fmla="*/ 138113 w 2309813"/>
              <a:gd name="connsiteY12" fmla="*/ 1092994 h 1371600"/>
              <a:gd name="connsiteX13" fmla="*/ 138113 w 2309813"/>
              <a:gd name="connsiteY13" fmla="*/ 1035844 h 1371600"/>
              <a:gd name="connsiteX14" fmla="*/ 166688 w 2309813"/>
              <a:gd name="connsiteY14" fmla="*/ 1035844 h 1371600"/>
              <a:gd name="connsiteX15" fmla="*/ 166688 w 2309813"/>
              <a:gd name="connsiteY15" fmla="*/ 1000125 h 1371600"/>
              <a:gd name="connsiteX16" fmla="*/ 171450 w 2309813"/>
              <a:gd name="connsiteY16" fmla="*/ 1000125 h 1371600"/>
              <a:gd name="connsiteX17" fmla="*/ 171450 w 2309813"/>
              <a:gd name="connsiteY17" fmla="*/ 935831 h 1371600"/>
              <a:gd name="connsiteX18" fmla="*/ 192882 w 2309813"/>
              <a:gd name="connsiteY18" fmla="*/ 935831 h 1371600"/>
              <a:gd name="connsiteX19" fmla="*/ 192882 w 2309813"/>
              <a:gd name="connsiteY19" fmla="*/ 914400 h 1371600"/>
              <a:gd name="connsiteX20" fmla="*/ 235744 w 2309813"/>
              <a:gd name="connsiteY20" fmla="*/ 914400 h 1371600"/>
              <a:gd name="connsiteX21" fmla="*/ 235744 w 2309813"/>
              <a:gd name="connsiteY21" fmla="*/ 881062 h 1371600"/>
              <a:gd name="connsiteX22" fmla="*/ 259557 w 2309813"/>
              <a:gd name="connsiteY22" fmla="*/ 881062 h 1371600"/>
              <a:gd name="connsiteX23" fmla="*/ 259557 w 2309813"/>
              <a:gd name="connsiteY23" fmla="*/ 850106 h 1371600"/>
              <a:gd name="connsiteX24" fmla="*/ 288132 w 2309813"/>
              <a:gd name="connsiteY24" fmla="*/ 850106 h 1371600"/>
              <a:gd name="connsiteX25" fmla="*/ 288132 w 2309813"/>
              <a:gd name="connsiteY25" fmla="*/ 814387 h 1371600"/>
              <a:gd name="connsiteX26" fmla="*/ 300038 w 2309813"/>
              <a:gd name="connsiteY26" fmla="*/ 814387 h 1371600"/>
              <a:gd name="connsiteX27" fmla="*/ 300038 w 2309813"/>
              <a:gd name="connsiteY27" fmla="*/ 788194 h 1371600"/>
              <a:gd name="connsiteX28" fmla="*/ 314325 w 2309813"/>
              <a:gd name="connsiteY28" fmla="*/ 788194 h 1371600"/>
              <a:gd name="connsiteX29" fmla="*/ 314325 w 2309813"/>
              <a:gd name="connsiteY29" fmla="*/ 757237 h 1371600"/>
              <a:gd name="connsiteX30" fmla="*/ 342900 w 2309813"/>
              <a:gd name="connsiteY30" fmla="*/ 757237 h 1371600"/>
              <a:gd name="connsiteX31" fmla="*/ 342900 w 2309813"/>
              <a:gd name="connsiteY31" fmla="*/ 721519 h 1371600"/>
              <a:gd name="connsiteX32" fmla="*/ 359569 w 2309813"/>
              <a:gd name="connsiteY32" fmla="*/ 721519 h 1371600"/>
              <a:gd name="connsiteX33" fmla="*/ 359569 w 2309813"/>
              <a:gd name="connsiteY33" fmla="*/ 695325 h 1371600"/>
              <a:gd name="connsiteX34" fmla="*/ 383382 w 2309813"/>
              <a:gd name="connsiteY34" fmla="*/ 695325 h 1371600"/>
              <a:gd name="connsiteX35" fmla="*/ 383382 w 2309813"/>
              <a:gd name="connsiteY35" fmla="*/ 666750 h 1371600"/>
              <a:gd name="connsiteX36" fmla="*/ 404813 w 2309813"/>
              <a:gd name="connsiteY36" fmla="*/ 666750 h 1371600"/>
              <a:gd name="connsiteX37" fmla="*/ 404813 w 2309813"/>
              <a:gd name="connsiteY37" fmla="*/ 645319 h 1371600"/>
              <a:gd name="connsiteX38" fmla="*/ 435769 w 2309813"/>
              <a:gd name="connsiteY38" fmla="*/ 645319 h 1371600"/>
              <a:gd name="connsiteX39" fmla="*/ 435769 w 2309813"/>
              <a:gd name="connsiteY39" fmla="*/ 631031 h 1371600"/>
              <a:gd name="connsiteX40" fmla="*/ 466725 w 2309813"/>
              <a:gd name="connsiteY40" fmla="*/ 631031 h 1371600"/>
              <a:gd name="connsiteX41" fmla="*/ 466725 w 2309813"/>
              <a:gd name="connsiteY41" fmla="*/ 604837 h 1371600"/>
              <a:gd name="connsiteX42" fmla="*/ 497682 w 2309813"/>
              <a:gd name="connsiteY42" fmla="*/ 604837 h 1371600"/>
              <a:gd name="connsiteX43" fmla="*/ 497682 w 2309813"/>
              <a:gd name="connsiteY43" fmla="*/ 604837 h 1371600"/>
              <a:gd name="connsiteX44" fmla="*/ 519113 w 2309813"/>
              <a:gd name="connsiteY44" fmla="*/ 604837 h 1371600"/>
              <a:gd name="connsiteX45" fmla="*/ 519113 w 2309813"/>
              <a:gd name="connsiteY45" fmla="*/ 566737 h 1371600"/>
              <a:gd name="connsiteX46" fmla="*/ 538163 w 2309813"/>
              <a:gd name="connsiteY46" fmla="*/ 566737 h 1371600"/>
              <a:gd name="connsiteX47" fmla="*/ 538163 w 2309813"/>
              <a:gd name="connsiteY47" fmla="*/ 554831 h 1371600"/>
              <a:gd name="connsiteX48" fmla="*/ 569119 w 2309813"/>
              <a:gd name="connsiteY48" fmla="*/ 554831 h 1371600"/>
              <a:gd name="connsiteX49" fmla="*/ 569119 w 2309813"/>
              <a:gd name="connsiteY49" fmla="*/ 540544 h 1371600"/>
              <a:gd name="connsiteX50" fmla="*/ 626269 w 2309813"/>
              <a:gd name="connsiteY50" fmla="*/ 540544 h 1371600"/>
              <a:gd name="connsiteX51" fmla="*/ 626269 w 2309813"/>
              <a:gd name="connsiteY51" fmla="*/ 516731 h 1371600"/>
              <a:gd name="connsiteX52" fmla="*/ 654844 w 2309813"/>
              <a:gd name="connsiteY52" fmla="*/ 516731 h 1371600"/>
              <a:gd name="connsiteX53" fmla="*/ 654844 w 2309813"/>
              <a:gd name="connsiteY53" fmla="*/ 502444 h 1371600"/>
              <a:gd name="connsiteX54" fmla="*/ 683419 w 2309813"/>
              <a:gd name="connsiteY54" fmla="*/ 502444 h 1371600"/>
              <a:gd name="connsiteX55" fmla="*/ 683419 w 2309813"/>
              <a:gd name="connsiteY55" fmla="*/ 488156 h 1371600"/>
              <a:gd name="connsiteX56" fmla="*/ 716757 w 2309813"/>
              <a:gd name="connsiteY56" fmla="*/ 488156 h 1371600"/>
              <a:gd name="connsiteX57" fmla="*/ 716757 w 2309813"/>
              <a:gd name="connsiteY57" fmla="*/ 464344 h 1371600"/>
              <a:gd name="connsiteX58" fmla="*/ 742950 w 2309813"/>
              <a:gd name="connsiteY58" fmla="*/ 464344 h 1371600"/>
              <a:gd name="connsiteX59" fmla="*/ 742950 w 2309813"/>
              <a:gd name="connsiteY59" fmla="*/ 435769 h 1371600"/>
              <a:gd name="connsiteX60" fmla="*/ 771525 w 2309813"/>
              <a:gd name="connsiteY60" fmla="*/ 435769 h 1371600"/>
              <a:gd name="connsiteX61" fmla="*/ 771525 w 2309813"/>
              <a:gd name="connsiteY61" fmla="*/ 423862 h 1371600"/>
              <a:gd name="connsiteX62" fmla="*/ 876300 w 2309813"/>
              <a:gd name="connsiteY62" fmla="*/ 423862 h 1371600"/>
              <a:gd name="connsiteX63" fmla="*/ 876300 w 2309813"/>
              <a:gd name="connsiteY63" fmla="*/ 411956 h 1371600"/>
              <a:gd name="connsiteX64" fmla="*/ 935832 w 2309813"/>
              <a:gd name="connsiteY64" fmla="*/ 411956 h 1371600"/>
              <a:gd name="connsiteX65" fmla="*/ 935832 w 2309813"/>
              <a:gd name="connsiteY65" fmla="*/ 385762 h 1371600"/>
              <a:gd name="connsiteX66" fmla="*/ 983457 w 2309813"/>
              <a:gd name="connsiteY66" fmla="*/ 385762 h 1371600"/>
              <a:gd name="connsiteX67" fmla="*/ 983457 w 2309813"/>
              <a:gd name="connsiteY67" fmla="*/ 354806 h 1371600"/>
              <a:gd name="connsiteX68" fmla="*/ 1026319 w 2309813"/>
              <a:gd name="connsiteY68" fmla="*/ 354806 h 1371600"/>
              <a:gd name="connsiteX69" fmla="*/ 1026319 w 2309813"/>
              <a:gd name="connsiteY69" fmla="*/ 333375 h 1371600"/>
              <a:gd name="connsiteX70" fmla="*/ 1097757 w 2309813"/>
              <a:gd name="connsiteY70" fmla="*/ 333375 h 1371600"/>
              <a:gd name="connsiteX71" fmla="*/ 1097757 w 2309813"/>
              <a:gd name="connsiteY71" fmla="*/ 309562 h 1371600"/>
              <a:gd name="connsiteX72" fmla="*/ 1131094 w 2309813"/>
              <a:gd name="connsiteY72" fmla="*/ 309562 h 1371600"/>
              <a:gd name="connsiteX73" fmla="*/ 1131094 w 2309813"/>
              <a:gd name="connsiteY73" fmla="*/ 288131 h 1371600"/>
              <a:gd name="connsiteX74" fmla="*/ 1171575 w 2309813"/>
              <a:gd name="connsiteY74" fmla="*/ 288131 h 1371600"/>
              <a:gd name="connsiteX75" fmla="*/ 1171575 w 2309813"/>
              <a:gd name="connsiteY75" fmla="*/ 269081 h 1371600"/>
              <a:gd name="connsiteX76" fmla="*/ 1219200 w 2309813"/>
              <a:gd name="connsiteY76" fmla="*/ 269081 h 1371600"/>
              <a:gd name="connsiteX77" fmla="*/ 1219200 w 2309813"/>
              <a:gd name="connsiteY77" fmla="*/ 247650 h 1371600"/>
              <a:gd name="connsiteX78" fmla="*/ 1257300 w 2309813"/>
              <a:gd name="connsiteY78" fmla="*/ 247650 h 1371600"/>
              <a:gd name="connsiteX79" fmla="*/ 1257300 w 2309813"/>
              <a:gd name="connsiteY79" fmla="*/ 247650 h 1371600"/>
              <a:gd name="connsiteX80" fmla="*/ 1257300 w 2309813"/>
              <a:gd name="connsiteY80" fmla="*/ 254794 h 1371600"/>
              <a:gd name="connsiteX81" fmla="*/ 1257300 w 2309813"/>
              <a:gd name="connsiteY81" fmla="*/ 233362 h 1371600"/>
              <a:gd name="connsiteX82" fmla="*/ 1288257 w 2309813"/>
              <a:gd name="connsiteY82" fmla="*/ 233362 h 1371600"/>
              <a:gd name="connsiteX83" fmla="*/ 1288257 w 2309813"/>
              <a:gd name="connsiteY83" fmla="*/ 209550 h 1371600"/>
              <a:gd name="connsiteX84" fmla="*/ 1366838 w 2309813"/>
              <a:gd name="connsiteY84" fmla="*/ 209550 h 1371600"/>
              <a:gd name="connsiteX85" fmla="*/ 1362075 w 2309813"/>
              <a:gd name="connsiteY85" fmla="*/ 204787 h 1371600"/>
              <a:gd name="connsiteX86" fmla="*/ 1397794 w 2309813"/>
              <a:gd name="connsiteY86" fmla="*/ 204787 h 1371600"/>
              <a:gd name="connsiteX87" fmla="*/ 1397794 w 2309813"/>
              <a:gd name="connsiteY87" fmla="*/ 204787 h 1371600"/>
              <a:gd name="connsiteX88" fmla="*/ 1397794 w 2309813"/>
              <a:gd name="connsiteY88" fmla="*/ 180975 h 1371600"/>
              <a:gd name="connsiteX89" fmla="*/ 1445419 w 2309813"/>
              <a:gd name="connsiteY89" fmla="*/ 180975 h 1371600"/>
              <a:gd name="connsiteX90" fmla="*/ 1445419 w 2309813"/>
              <a:gd name="connsiteY90" fmla="*/ 164306 h 1371600"/>
              <a:gd name="connsiteX91" fmla="*/ 1478757 w 2309813"/>
              <a:gd name="connsiteY91" fmla="*/ 164306 h 1371600"/>
              <a:gd name="connsiteX92" fmla="*/ 1478757 w 2309813"/>
              <a:gd name="connsiteY92" fmla="*/ 133350 h 1371600"/>
              <a:gd name="connsiteX93" fmla="*/ 1531144 w 2309813"/>
              <a:gd name="connsiteY93" fmla="*/ 133350 h 1371600"/>
              <a:gd name="connsiteX94" fmla="*/ 1531144 w 2309813"/>
              <a:gd name="connsiteY94" fmla="*/ 107156 h 1371600"/>
              <a:gd name="connsiteX95" fmla="*/ 1595438 w 2309813"/>
              <a:gd name="connsiteY95" fmla="*/ 107156 h 1371600"/>
              <a:gd name="connsiteX96" fmla="*/ 1595438 w 2309813"/>
              <a:gd name="connsiteY96" fmla="*/ 100012 h 1371600"/>
              <a:gd name="connsiteX97" fmla="*/ 1716882 w 2309813"/>
              <a:gd name="connsiteY97" fmla="*/ 100012 h 1371600"/>
              <a:gd name="connsiteX98" fmla="*/ 1716882 w 2309813"/>
              <a:gd name="connsiteY98" fmla="*/ 78581 h 1371600"/>
              <a:gd name="connsiteX99" fmla="*/ 1738313 w 2309813"/>
              <a:gd name="connsiteY99" fmla="*/ 78581 h 1371600"/>
              <a:gd name="connsiteX100" fmla="*/ 1738313 w 2309813"/>
              <a:gd name="connsiteY100" fmla="*/ 54769 h 1371600"/>
              <a:gd name="connsiteX101" fmla="*/ 1928813 w 2309813"/>
              <a:gd name="connsiteY101" fmla="*/ 54769 h 1371600"/>
              <a:gd name="connsiteX102" fmla="*/ 1928813 w 2309813"/>
              <a:gd name="connsiteY102" fmla="*/ 38100 h 1371600"/>
              <a:gd name="connsiteX103" fmla="*/ 1969294 w 2309813"/>
              <a:gd name="connsiteY103" fmla="*/ 38100 h 1371600"/>
              <a:gd name="connsiteX104" fmla="*/ 1969294 w 2309813"/>
              <a:gd name="connsiteY104" fmla="*/ 38100 h 1371600"/>
              <a:gd name="connsiteX105" fmla="*/ 1969294 w 2309813"/>
              <a:gd name="connsiteY105" fmla="*/ 19050 h 1371600"/>
              <a:gd name="connsiteX106" fmla="*/ 2271713 w 2309813"/>
              <a:gd name="connsiteY106" fmla="*/ 19050 h 1371600"/>
              <a:gd name="connsiteX107" fmla="*/ 2271713 w 2309813"/>
              <a:gd name="connsiteY107" fmla="*/ 19050 h 1371600"/>
              <a:gd name="connsiteX108" fmla="*/ 2271713 w 2309813"/>
              <a:gd name="connsiteY108" fmla="*/ 0 h 1371600"/>
              <a:gd name="connsiteX109" fmla="*/ 2309813 w 2309813"/>
              <a:gd name="connsiteY109" fmla="*/ 0 h 1371600"/>
              <a:gd name="connsiteX0" fmla="*/ 0 w 2309813"/>
              <a:gd name="connsiteY0" fmla="*/ 1371600 h 1371600"/>
              <a:gd name="connsiteX1" fmla="*/ 0 w 2309813"/>
              <a:gd name="connsiteY1" fmla="*/ 1321594 h 1371600"/>
              <a:gd name="connsiteX2" fmla="*/ 30957 w 2309813"/>
              <a:gd name="connsiteY2" fmla="*/ 1321594 h 1371600"/>
              <a:gd name="connsiteX3" fmla="*/ 30957 w 2309813"/>
              <a:gd name="connsiteY3" fmla="*/ 1223962 h 1371600"/>
              <a:gd name="connsiteX4" fmla="*/ 59532 w 2309813"/>
              <a:gd name="connsiteY4" fmla="*/ 1223962 h 1371600"/>
              <a:gd name="connsiteX5" fmla="*/ 59532 w 2309813"/>
              <a:gd name="connsiteY5" fmla="*/ 1152525 h 1371600"/>
              <a:gd name="connsiteX6" fmla="*/ 59532 w 2309813"/>
              <a:gd name="connsiteY6" fmla="*/ 1152525 h 1371600"/>
              <a:gd name="connsiteX7" fmla="*/ 59532 w 2309813"/>
              <a:gd name="connsiteY7" fmla="*/ 1147762 h 1371600"/>
              <a:gd name="connsiteX8" fmla="*/ 83344 w 2309813"/>
              <a:gd name="connsiteY8" fmla="*/ 1147762 h 1371600"/>
              <a:gd name="connsiteX9" fmla="*/ 83344 w 2309813"/>
              <a:gd name="connsiteY9" fmla="*/ 1109662 h 1371600"/>
              <a:gd name="connsiteX10" fmla="*/ 111919 w 2309813"/>
              <a:gd name="connsiteY10" fmla="*/ 1109662 h 1371600"/>
              <a:gd name="connsiteX11" fmla="*/ 111919 w 2309813"/>
              <a:gd name="connsiteY11" fmla="*/ 1092994 h 1371600"/>
              <a:gd name="connsiteX12" fmla="*/ 138113 w 2309813"/>
              <a:gd name="connsiteY12" fmla="*/ 1092994 h 1371600"/>
              <a:gd name="connsiteX13" fmla="*/ 138113 w 2309813"/>
              <a:gd name="connsiteY13" fmla="*/ 1035844 h 1371600"/>
              <a:gd name="connsiteX14" fmla="*/ 166688 w 2309813"/>
              <a:gd name="connsiteY14" fmla="*/ 1035844 h 1371600"/>
              <a:gd name="connsiteX15" fmla="*/ 166688 w 2309813"/>
              <a:gd name="connsiteY15" fmla="*/ 1000125 h 1371600"/>
              <a:gd name="connsiteX16" fmla="*/ 171450 w 2309813"/>
              <a:gd name="connsiteY16" fmla="*/ 1000125 h 1371600"/>
              <a:gd name="connsiteX17" fmla="*/ 171450 w 2309813"/>
              <a:gd name="connsiteY17" fmla="*/ 935831 h 1371600"/>
              <a:gd name="connsiteX18" fmla="*/ 192882 w 2309813"/>
              <a:gd name="connsiteY18" fmla="*/ 935831 h 1371600"/>
              <a:gd name="connsiteX19" fmla="*/ 192882 w 2309813"/>
              <a:gd name="connsiteY19" fmla="*/ 914400 h 1371600"/>
              <a:gd name="connsiteX20" fmla="*/ 235744 w 2309813"/>
              <a:gd name="connsiteY20" fmla="*/ 914400 h 1371600"/>
              <a:gd name="connsiteX21" fmla="*/ 235744 w 2309813"/>
              <a:gd name="connsiteY21" fmla="*/ 881062 h 1371600"/>
              <a:gd name="connsiteX22" fmla="*/ 259557 w 2309813"/>
              <a:gd name="connsiteY22" fmla="*/ 881062 h 1371600"/>
              <a:gd name="connsiteX23" fmla="*/ 259557 w 2309813"/>
              <a:gd name="connsiteY23" fmla="*/ 850106 h 1371600"/>
              <a:gd name="connsiteX24" fmla="*/ 288132 w 2309813"/>
              <a:gd name="connsiteY24" fmla="*/ 850106 h 1371600"/>
              <a:gd name="connsiteX25" fmla="*/ 288132 w 2309813"/>
              <a:gd name="connsiteY25" fmla="*/ 814387 h 1371600"/>
              <a:gd name="connsiteX26" fmla="*/ 300038 w 2309813"/>
              <a:gd name="connsiteY26" fmla="*/ 814387 h 1371600"/>
              <a:gd name="connsiteX27" fmla="*/ 300038 w 2309813"/>
              <a:gd name="connsiteY27" fmla="*/ 788194 h 1371600"/>
              <a:gd name="connsiteX28" fmla="*/ 314325 w 2309813"/>
              <a:gd name="connsiteY28" fmla="*/ 788194 h 1371600"/>
              <a:gd name="connsiteX29" fmla="*/ 314325 w 2309813"/>
              <a:gd name="connsiteY29" fmla="*/ 757237 h 1371600"/>
              <a:gd name="connsiteX30" fmla="*/ 342900 w 2309813"/>
              <a:gd name="connsiteY30" fmla="*/ 757237 h 1371600"/>
              <a:gd name="connsiteX31" fmla="*/ 342900 w 2309813"/>
              <a:gd name="connsiteY31" fmla="*/ 721519 h 1371600"/>
              <a:gd name="connsiteX32" fmla="*/ 359569 w 2309813"/>
              <a:gd name="connsiteY32" fmla="*/ 721519 h 1371600"/>
              <a:gd name="connsiteX33" fmla="*/ 359569 w 2309813"/>
              <a:gd name="connsiteY33" fmla="*/ 695325 h 1371600"/>
              <a:gd name="connsiteX34" fmla="*/ 383382 w 2309813"/>
              <a:gd name="connsiteY34" fmla="*/ 695325 h 1371600"/>
              <a:gd name="connsiteX35" fmla="*/ 383382 w 2309813"/>
              <a:gd name="connsiteY35" fmla="*/ 666750 h 1371600"/>
              <a:gd name="connsiteX36" fmla="*/ 404813 w 2309813"/>
              <a:gd name="connsiteY36" fmla="*/ 666750 h 1371600"/>
              <a:gd name="connsiteX37" fmla="*/ 404813 w 2309813"/>
              <a:gd name="connsiteY37" fmla="*/ 645319 h 1371600"/>
              <a:gd name="connsiteX38" fmla="*/ 435769 w 2309813"/>
              <a:gd name="connsiteY38" fmla="*/ 645319 h 1371600"/>
              <a:gd name="connsiteX39" fmla="*/ 435769 w 2309813"/>
              <a:gd name="connsiteY39" fmla="*/ 631031 h 1371600"/>
              <a:gd name="connsiteX40" fmla="*/ 466725 w 2309813"/>
              <a:gd name="connsiteY40" fmla="*/ 631031 h 1371600"/>
              <a:gd name="connsiteX41" fmla="*/ 466725 w 2309813"/>
              <a:gd name="connsiteY41" fmla="*/ 604837 h 1371600"/>
              <a:gd name="connsiteX42" fmla="*/ 497682 w 2309813"/>
              <a:gd name="connsiteY42" fmla="*/ 604837 h 1371600"/>
              <a:gd name="connsiteX43" fmla="*/ 497682 w 2309813"/>
              <a:gd name="connsiteY43" fmla="*/ 604837 h 1371600"/>
              <a:gd name="connsiteX44" fmla="*/ 519113 w 2309813"/>
              <a:gd name="connsiteY44" fmla="*/ 604837 h 1371600"/>
              <a:gd name="connsiteX45" fmla="*/ 519113 w 2309813"/>
              <a:gd name="connsiteY45" fmla="*/ 566737 h 1371600"/>
              <a:gd name="connsiteX46" fmla="*/ 538163 w 2309813"/>
              <a:gd name="connsiteY46" fmla="*/ 566737 h 1371600"/>
              <a:gd name="connsiteX47" fmla="*/ 538163 w 2309813"/>
              <a:gd name="connsiteY47" fmla="*/ 554831 h 1371600"/>
              <a:gd name="connsiteX48" fmla="*/ 569119 w 2309813"/>
              <a:gd name="connsiteY48" fmla="*/ 554831 h 1371600"/>
              <a:gd name="connsiteX49" fmla="*/ 569119 w 2309813"/>
              <a:gd name="connsiteY49" fmla="*/ 540544 h 1371600"/>
              <a:gd name="connsiteX50" fmla="*/ 626269 w 2309813"/>
              <a:gd name="connsiteY50" fmla="*/ 540544 h 1371600"/>
              <a:gd name="connsiteX51" fmla="*/ 626269 w 2309813"/>
              <a:gd name="connsiteY51" fmla="*/ 516731 h 1371600"/>
              <a:gd name="connsiteX52" fmla="*/ 654844 w 2309813"/>
              <a:gd name="connsiteY52" fmla="*/ 516731 h 1371600"/>
              <a:gd name="connsiteX53" fmla="*/ 654844 w 2309813"/>
              <a:gd name="connsiteY53" fmla="*/ 502444 h 1371600"/>
              <a:gd name="connsiteX54" fmla="*/ 683419 w 2309813"/>
              <a:gd name="connsiteY54" fmla="*/ 502444 h 1371600"/>
              <a:gd name="connsiteX55" fmla="*/ 683419 w 2309813"/>
              <a:gd name="connsiteY55" fmla="*/ 488156 h 1371600"/>
              <a:gd name="connsiteX56" fmla="*/ 716757 w 2309813"/>
              <a:gd name="connsiteY56" fmla="*/ 488156 h 1371600"/>
              <a:gd name="connsiteX57" fmla="*/ 716757 w 2309813"/>
              <a:gd name="connsiteY57" fmla="*/ 464344 h 1371600"/>
              <a:gd name="connsiteX58" fmla="*/ 742950 w 2309813"/>
              <a:gd name="connsiteY58" fmla="*/ 464344 h 1371600"/>
              <a:gd name="connsiteX59" fmla="*/ 742950 w 2309813"/>
              <a:gd name="connsiteY59" fmla="*/ 435769 h 1371600"/>
              <a:gd name="connsiteX60" fmla="*/ 771525 w 2309813"/>
              <a:gd name="connsiteY60" fmla="*/ 435769 h 1371600"/>
              <a:gd name="connsiteX61" fmla="*/ 771525 w 2309813"/>
              <a:gd name="connsiteY61" fmla="*/ 423862 h 1371600"/>
              <a:gd name="connsiteX62" fmla="*/ 876300 w 2309813"/>
              <a:gd name="connsiteY62" fmla="*/ 423862 h 1371600"/>
              <a:gd name="connsiteX63" fmla="*/ 876300 w 2309813"/>
              <a:gd name="connsiteY63" fmla="*/ 411956 h 1371600"/>
              <a:gd name="connsiteX64" fmla="*/ 935832 w 2309813"/>
              <a:gd name="connsiteY64" fmla="*/ 411956 h 1371600"/>
              <a:gd name="connsiteX65" fmla="*/ 935832 w 2309813"/>
              <a:gd name="connsiteY65" fmla="*/ 385762 h 1371600"/>
              <a:gd name="connsiteX66" fmla="*/ 983457 w 2309813"/>
              <a:gd name="connsiteY66" fmla="*/ 385762 h 1371600"/>
              <a:gd name="connsiteX67" fmla="*/ 983457 w 2309813"/>
              <a:gd name="connsiteY67" fmla="*/ 354806 h 1371600"/>
              <a:gd name="connsiteX68" fmla="*/ 1026319 w 2309813"/>
              <a:gd name="connsiteY68" fmla="*/ 354806 h 1371600"/>
              <a:gd name="connsiteX69" fmla="*/ 1026319 w 2309813"/>
              <a:gd name="connsiteY69" fmla="*/ 333375 h 1371600"/>
              <a:gd name="connsiteX70" fmla="*/ 1097757 w 2309813"/>
              <a:gd name="connsiteY70" fmla="*/ 333375 h 1371600"/>
              <a:gd name="connsiteX71" fmla="*/ 1097757 w 2309813"/>
              <a:gd name="connsiteY71" fmla="*/ 309562 h 1371600"/>
              <a:gd name="connsiteX72" fmla="*/ 1131094 w 2309813"/>
              <a:gd name="connsiteY72" fmla="*/ 309562 h 1371600"/>
              <a:gd name="connsiteX73" fmla="*/ 1131094 w 2309813"/>
              <a:gd name="connsiteY73" fmla="*/ 288131 h 1371600"/>
              <a:gd name="connsiteX74" fmla="*/ 1171575 w 2309813"/>
              <a:gd name="connsiteY74" fmla="*/ 288131 h 1371600"/>
              <a:gd name="connsiteX75" fmla="*/ 1171575 w 2309813"/>
              <a:gd name="connsiteY75" fmla="*/ 269081 h 1371600"/>
              <a:gd name="connsiteX76" fmla="*/ 1219200 w 2309813"/>
              <a:gd name="connsiteY76" fmla="*/ 269081 h 1371600"/>
              <a:gd name="connsiteX77" fmla="*/ 1219200 w 2309813"/>
              <a:gd name="connsiteY77" fmla="*/ 247650 h 1371600"/>
              <a:gd name="connsiteX78" fmla="*/ 1257300 w 2309813"/>
              <a:gd name="connsiteY78" fmla="*/ 247650 h 1371600"/>
              <a:gd name="connsiteX79" fmla="*/ 1257300 w 2309813"/>
              <a:gd name="connsiteY79" fmla="*/ 247650 h 1371600"/>
              <a:gd name="connsiteX80" fmla="*/ 1257300 w 2309813"/>
              <a:gd name="connsiteY80" fmla="*/ 233362 h 1371600"/>
              <a:gd name="connsiteX81" fmla="*/ 1288257 w 2309813"/>
              <a:gd name="connsiteY81" fmla="*/ 233362 h 1371600"/>
              <a:gd name="connsiteX82" fmla="*/ 1288257 w 2309813"/>
              <a:gd name="connsiteY82" fmla="*/ 209550 h 1371600"/>
              <a:gd name="connsiteX83" fmla="*/ 1366838 w 2309813"/>
              <a:gd name="connsiteY83" fmla="*/ 209550 h 1371600"/>
              <a:gd name="connsiteX84" fmla="*/ 1362075 w 2309813"/>
              <a:gd name="connsiteY84" fmla="*/ 204787 h 1371600"/>
              <a:gd name="connsiteX85" fmla="*/ 1397794 w 2309813"/>
              <a:gd name="connsiteY85" fmla="*/ 204787 h 1371600"/>
              <a:gd name="connsiteX86" fmla="*/ 1397794 w 2309813"/>
              <a:gd name="connsiteY86" fmla="*/ 204787 h 1371600"/>
              <a:gd name="connsiteX87" fmla="*/ 1397794 w 2309813"/>
              <a:gd name="connsiteY87" fmla="*/ 180975 h 1371600"/>
              <a:gd name="connsiteX88" fmla="*/ 1445419 w 2309813"/>
              <a:gd name="connsiteY88" fmla="*/ 180975 h 1371600"/>
              <a:gd name="connsiteX89" fmla="*/ 1445419 w 2309813"/>
              <a:gd name="connsiteY89" fmla="*/ 164306 h 1371600"/>
              <a:gd name="connsiteX90" fmla="*/ 1478757 w 2309813"/>
              <a:gd name="connsiteY90" fmla="*/ 164306 h 1371600"/>
              <a:gd name="connsiteX91" fmla="*/ 1478757 w 2309813"/>
              <a:gd name="connsiteY91" fmla="*/ 133350 h 1371600"/>
              <a:gd name="connsiteX92" fmla="*/ 1531144 w 2309813"/>
              <a:gd name="connsiteY92" fmla="*/ 133350 h 1371600"/>
              <a:gd name="connsiteX93" fmla="*/ 1531144 w 2309813"/>
              <a:gd name="connsiteY93" fmla="*/ 107156 h 1371600"/>
              <a:gd name="connsiteX94" fmla="*/ 1595438 w 2309813"/>
              <a:gd name="connsiteY94" fmla="*/ 107156 h 1371600"/>
              <a:gd name="connsiteX95" fmla="*/ 1595438 w 2309813"/>
              <a:gd name="connsiteY95" fmla="*/ 100012 h 1371600"/>
              <a:gd name="connsiteX96" fmla="*/ 1716882 w 2309813"/>
              <a:gd name="connsiteY96" fmla="*/ 100012 h 1371600"/>
              <a:gd name="connsiteX97" fmla="*/ 1716882 w 2309813"/>
              <a:gd name="connsiteY97" fmla="*/ 78581 h 1371600"/>
              <a:gd name="connsiteX98" fmla="*/ 1738313 w 2309813"/>
              <a:gd name="connsiteY98" fmla="*/ 78581 h 1371600"/>
              <a:gd name="connsiteX99" fmla="*/ 1738313 w 2309813"/>
              <a:gd name="connsiteY99" fmla="*/ 54769 h 1371600"/>
              <a:gd name="connsiteX100" fmla="*/ 1928813 w 2309813"/>
              <a:gd name="connsiteY100" fmla="*/ 54769 h 1371600"/>
              <a:gd name="connsiteX101" fmla="*/ 1928813 w 2309813"/>
              <a:gd name="connsiteY101" fmla="*/ 38100 h 1371600"/>
              <a:gd name="connsiteX102" fmla="*/ 1969294 w 2309813"/>
              <a:gd name="connsiteY102" fmla="*/ 38100 h 1371600"/>
              <a:gd name="connsiteX103" fmla="*/ 1969294 w 2309813"/>
              <a:gd name="connsiteY103" fmla="*/ 38100 h 1371600"/>
              <a:gd name="connsiteX104" fmla="*/ 1969294 w 2309813"/>
              <a:gd name="connsiteY104" fmla="*/ 19050 h 1371600"/>
              <a:gd name="connsiteX105" fmla="*/ 2271713 w 2309813"/>
              <a:gd name="connsiteY105" fmla="*/ 19050 h 1371600"/>
              <a:gd name="connsiteX106" fmla="*/ 2271713 w 2309813"/>
              <a:gd name="connsiteY106" fmla="*/ 19050 h 1371600"/>
              <a:gd name="connsiteX107" fmla="*/ 2271713 w 2309813"/>
              <a:gd name="connsiteY107" fmla="*/ 0 h 1371600"/>
              <a:gd name="connsiteX108" fmla="*/ 2309813 w 2309813"/>
              <a:gd name="connsiteY108"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2309813" h="1371600">
                <a:moveTo>
                  <a:pt x="0" y="1371600"/>
                </a:moveTo>
                <a:lnTo>
                  <a:pt x="0" y="1321594"/>
                </a:lnTo>
                <a:lnTo>
                  <a:pt x="30957" y="1321594"/>
                </a:lnTo>
                <a:lnTo>
                  <a:pt x="30957" y="1223962"/>
                </a:lnTo>
                <a:lnTo>
                  <a:pt x="59532" y="1223962"/>
                </a:lnTo>
                <a:lnTo>
                  <a:pt x="59532" y="1152525"/>
                </a:lnTo>
                <a:lnTo>
                  <a:pt x="59532" y="1152525"/>
                </a:lnTo>
                <a:lnTo>
                  <a:pt x="59532" y="1147762"/>
                </a:lnTo>
                <a:lnTo>
                  <a:pt x="83344" y="1147762"/>
                </a:lnTo>
                <a:lnTo>
                  <a:pt x="83344" y="1109662"/>
                </a:lnTo>
                <a:lnTo>
                  <a:pt x="111919" y="1109662"/>
                </a:lnTo>
                <a:lnTo>
                  <a:pt x="111919" y="1092994"/>
                </a:lnTo>
                <a:lnTo>
                  <a:pt x="138113" y="1092994"/>
                </a:lnTo>
                <a:lnTo>
                  <a:pt x="138113" y="1035844"/>
                </a:lnTo>
                <a:lnTo>
                  <a:pt x="166688" y="1035844"/>
                </a:lnTo>
                <a:lnTo>
                  <a:pt x="166688" y="1000125"/>
                </a:lnTo>
                <a:lnTo>
                  <a:pt x="171450" y="1000125"/>
                </a:lnTo>
                <a:lnTo>
                  <a:pt x="171450" y="935831"/>
                </a:lnTo>
                <a:lnTo>
                  <a:pt x="192882" y="935831"/>
                </a:lnTo>
                <a:lnTo>
                  <a:pt x="192882" y="914400"/>
                </a:lnTo>
                <a:lnTo>
                  <a:pt x="235744" y="914400"/>
                </a:lnTo>
                <a:lnTo>
                  <a:pt x="235744" y="881062"/>
                </a:lnTo>
                <a:lnTo>
                  <a:pt x="259557" y="881062"/>
                </a:lnTo>
                <a:lnTo>
                  <a:pt x="259557" y="850106"/>
                </a:lnTo>
                <a:lnTo>
                  <a:pt x="288132" y="850106"/>
                </a:lnTo>
                <a:lnTo>
                  <a:pt x="288132" y="814387"/>
                </a:lnTo>
                <a:lnTo>
                  <a:pt x="300038" y="814387"/>
                </a:lnTo>
                <a:lnTo>
                  <a:pt x="300038" y="788194"/>
                </a:lnTo>
                <a:lnTo>
                  <a:pt x="314325" y="788194"/>
                </a:lnTo>
                <a:lnTo>
                  <a:pt x="314325" y="757237"/>
                </a:lnTo>
                <a:lnTo>
                  <a:pt x="342900" y="757237"/>
                </a:lnTo>
                <a:lnTo>
                  <a:pt x="342900" y="721519"/>
                </a:lnTo>
                <a:lnTo>
                  <a:pt x="359569" y="721519"/>
                </a:lnTo>
                <a:lnTo>
                  <a:pt x="359569" y="695325"/>
                </a:lnTo>
                <a:lnTo>
                  <a:pt x="383382" y="695325"/>
                </a:lnTo>
                <a:lnTo>
                  <a:pt x="383382" y="666750"/>
                </a:lnTo>
                <a:lnTo>
                  <a:pt x="404813" y="666750"/>
                </a:lnTo>
                <a:lnTo>
                  <a:pt x="404813" y="645319"/>
                </a:lnTo>
                <a:lnTo>
                  <a:pt x="435769" y="645319"/>
                </a:lnTo>
                <a:lnTo>
                  <a:pt x="435769" y="631031"/>
                </a:lnTo>
                <a:lnTo>
                  <a:pt x="466725" y="631031"/>
                </a:lnTo>
                <a:lnTo>
                  <a:pt x="466725" y="604837"/>
                </a:lnTo>
                <a:lnTo>
                  <a:pt x="497682" y="604837"/>
                </a:lnTo>
                <a:lnTo>
                  <a:pt x="497682" y="604837"/>
                </a:lnTo>
                <a:lnTo>
                  <a:pt x="519113" y="604837"/>
                </a:lnTo>
                <a:lnTo>
                  <a:pt x="519113" y="566737"/>
                </a:lnTo>
                <a:lnTo>
                  <a:pt x="538163" y="566737"/>
                </a:lnTo>
                <a:lnTo>
                  <a:pt x="538163" y="554831"/>
                </a:lnTo>
                <a:lnTo>
                  <a:pt x="569119" y="554831"/>
                </a:lnTo>
                <a:lnTo>
                  <a:pt x="569119" y="540544"/>
                </a:lnTo>
                <a:lnTo>
                  <a:pt x="626269" y="540544"/>
                </a:lnTo>
                <a:lnTo>
                  <a:pt x="626269" y="516731"/>
                </a:lnTo>
                <a:lnTo>
                  <a:pt x="654844" y="516731"/>
                </a:lnTo>
                <a:lnTo>
                  <a:pt x="654844" y="502444"/>
                </a:lnTo>
                <a:lnTo>
                  <a:pt x="683419" y="502444"/>
                </a:lnTo>
                <a:lnTo>
                  <a:pt x="683419" y="488156"/>
                </a:lnTo>
                <a:lnTo>
                  <a:pt x="716757" y="488156"/>
                </a:lnTo>
                <a:lnTo>
                  <a:pt x="716757" y="464344"/>
                </a:lnTo>
                <a:lnTo>
                  <a:pt x="742950" y="464344"/>
                </a:lnTo>
                <a:lnTo>
                  <a:pt x="742950" y="435769"/>
                </a:lnTo>
                <a:lnTo>
                  <a:pt x="771525" y="435769"/>
                </a:lnTo>
                <a:lnTo>
                  <a:pt x="771525" y="423862"/>
                </a:lnTo>
                <a:lnTo>
                  <a:pt x="876300" y="423862"/>
                </a:lnTo>
                <a:lnTo>
                  <a:pt x="876300" y="411956"/>
                </a:lnTo>
                <a:lnTo>
                  <a:pt x="935832" y="411956"/>
                </a:lnTo>
                <a:lnTo>
                  <a:pt x="935832" y="385762"/>
                </a:lnTo>
                <a:lnTo>
                  <a:pt x="983457" y="385762"/>
                </a:lnTo>
                <a:lnTo>
                  <a:pt x="983457" y="354806"/>
                </a:lnTo>
                <a:lnTo>
                  <a:pt x="1026319" y="354806"/>
                </a:lnTo>
                <a:lnTo>
                  <a:pt x="1026319" y="333375"/>
                </a:lnTo>
                <a:lnTo>
                  <a:pt x="1097757" y="333375"/>
                </a:lnTo>
                <a:lnTo>
                  <a:pt x="1097757" y="309562"/>
                </a:lnTo>
                <a:lnTo>
                  <a:pt x="1131094" y="309562"/>
                </a:lnTo>
                <a:lnTo>
                  <a:pt x="1131094" y="288131"/>
                </a:lnTo>
                <a:lnTo>
                  <a:pt x="1171575" y="288131"/>
                </a:lnTo>
                <a:lnTo>
                  <a:pt x="1171575" y="269081"/>
                </a:lnTo>
                <a:lnTo>
                  <a:pt x="1219200" y="269081"/>
                </a:lnTo>
                <a:lnTo>
                  <a:pt x="1219200" y="247650"/>
                </a:lnTo>
                <a:lnTo>
                  <a:pt x="1257300" y="247650"/>
                </a:lnTo>
                <a:lnTo>
                  <a:pt x="1257300" y="247650"/>
                </a:lnTo>
                <a:lnTo>
                  <a:pt x="1257300" y="233362"/>
                </a:lnTo>
                <a:lnTo>
                  <a:pt x="1288257" y="233362"/>
                </a:lnTo>
                <a:lnTo>
                  <a:pt x="1288257" y="209550"/>
                </a:lnTo>
                <a:lnTo>
                  <a:pt x="1366838" y="209550"/>
                </a:lnTo>
                <a:lnTo>
                  <a:pt x="1362075" y="204787"/>
                </a:lnTo>
                <a:lnTo>
                  <a:pt x="1397794" y="204787"/>
                </a:lnTo>
                <a:lnTo>
                  <a:pt x="1397794" y="204787"/>
                </a:lnTo>
                <a:lnTo>
                  <a:pt x="1397794" y="180975"/>
                </a:lnTo>
                <a:lnTo>
                  <a:pt x="1445419" y="180975"/>
                </a:lnTo>
                <a:lnTo>
                  <a:pt x="1445419" y="164306"/>
                </a:lnTo>
                <a:lnTo>
                  <a:pt x="1478757" y="164306"/>
                </a:lnTo>
                <a:lnTo>
                  <a:pt x="1478757" y="133350"/>
                </a:lnTo>
                <a:lnTo>
                  <a:pt x="1531144" y="133350"/>
                </a:lnTo>
                <a:lnTo>
                  <a:pt x="1531144" y="107156"/>
                </a:lnTo>
                <a:lnTo>
                  <a:pt x="1595438" y="107156"/>
                </a:lnTo>
                <a:lnTo>
                  <a:pt x="1595438" y="100012"/>
                </a:lnTo>
                <a:lnTo>
                  <a:pt x="1716882" y="100012"/>
                </a:lnTo>
                <a:lnTo>
                  <a:pt x="1716882" y="78581"/>
                </a:lnTo>
                <a:lnTo>
                  <a:pt x="1738313" y="78581"/>
                </a:lnTo>
                <a:lnTo>
                  <a:pt x="1738313" y="54769"/>
                </a:lnTo>
                <a:lnTo>
                  <a:pt x="1928813" y="54769"/>
                </a:lnTo>
                <a:lnTo>
                  <a:pt x="1928813" y="38100"/>
                </a:lnTo>
                <a:lnTo>
                  <a:pt x="1969294" y="38100"/>
                </a:lnTo>
                <a:lnTo>
                  <a:pt x="1969294" y="38100"/>
                </a:lnTo>
                <a:lnTo>
                  <a:pt x="1969294" y="19050"/>
                </a:lnTo>
                <a:lnTo>
                  <a:pt x="2271713" y="19050"/>
                </a:lnTo>
                <a:lnTo>
                  <a:pt x="2271713" y="19050"/>
                </a:lnTo>
                <a:lnTo>
                  <a:pt x="2271713" y="0"/>
                </a:lnTo>
                <a:lnTo>
                  <a:pt x="2309813" y="0"/>
                </a:lnTo>
              </a:path>
            </a:pathLst>
          </a:custGeom>
          <a:noFill/>
          <a:ln w="28575">
            <a:solidFill>
              <a:schemeClr val="accent1"/>
            </a:solidFill>
            <a:miter lim="800000"/>
            <a:headEnd/>
            <a:tailEnd/>
          </a:ln>
        </p:spPr>
        <p:txBody>
          <a:bodyPr rtlCol="0" anchor="ctr"/>
          <a:lstStyle/>
          <a:p>
            <a:pPr algn="ctr"/>
            <a:endParaRPr lang="en-US" dirty="0"/>
          </a:p>
        </p:txBody>
      </p:sp>
      <p:grpSp>
        <p:nvGrpSpPr>
          <p:cNvPr id="111" name="Group 110">
            <a:extLst>
              <a:ext uri="{FF2B5EF4-FFF2-40B4-BE49-F238E27FC236}">
                <a16:creationId xmlns:a16="http://schemas.microsoft.com/office/drawing/2014/main" id="{EB7DCCBB-0433-4C4E-B55D-C54FA380B697}"/>
              </a:ext>
            </a:extLst>
          </p:cNvPr>
          <p:cNvGrpSpPr/>
          <p:nvPr/>
        </p:nvGrpSpPr>
        <p:grpSpPr>
          <a:xfrm>
            <a:off x="8917021" y="2569991"/>
            <a:ext cx="2484920" cy="1508609"/>
            <a:chOff x="6225540" y="2576286"/>
            <a:chExt cx="2204908" cy="1325607"/>
          </a:xfrm>
        </p:grpSpPr>
        <p:sp>
          <p:nvSpPr>
            <p:cNvPr id="124" name="Freeform: Shape 123">
              <a:extLst>
                <a:ext uri="{FF2B5EF4-FFF2-40B4-BE49-F238E27FC236}">
                  <a16:creationId xmlns:a16="http://schemas.microsoft.com/office/drawing/2014/main" id="{A0155253-91AA-46B3-AD25-8DB7A39BDE49}"/>
                </a:ext>
              </a:extLst>
            </p:cNvPr>
            <p:cNvSpPr/>
            <p:nvPr/>
          </p:nvSpPr>
          <p:spPr bwMode="auto">
            <a:xfrm>
              <a:off x="6277796" y="2576286"/>
              <a:ext cx="2152652" cy="1262288"/>
            </a:xfrm>
            <a:custGeom>
              <a:avLst/>
              <a:gdLst>
                <a:gd name="connsiteX0" fmla="*/ 0 w 2152650"/>
                <a:gd name="connsiteY0" fmla="*/ 0 h 1290637"/>
                <a:gd name="connsiteX1" fmla="*/ 0 w 2152650"/>
                <a:gd name="connsiteY1" fmla="*/ 1290637 h 1290637"/>
                <a:gd name="connsiteX2" fmla="*/ 2152650 w 2152650"/>
                <a:gd name="connsiteY2" fmla="*/ 1290637 h 1290637"/>
              </a:gdLst>
              <a:ahLst/>
              <a:cxnLst>
                <a:cxn ang="0">
                  <a:pos x="connsiteX0" y="connsiteY0"/>
                </a:cxn>
                <a:cxn ang="0">
                  <a:pos x="connsiteX1" y="connsiteY1"/>
                </a:cxn>
                <a:cxn ang="0">
                  <a:pos x="connsiteX2" y="connsiteY2"/>
                </a:cxn>
              </a:cxnLst>
              <a:rect l="l" t="t" r="r" b="b"/>
              <a:pathLst>
                <a:path w="2152650" h="1290637">
                  <a:moveTo>
                    <a:pt x="0" y="0"/>
                  </a:moveTo>
                  <a:lnTo>
                    <a:pt x="0" y="1290637"/>
                  </a:lnTo>
                  <a:lnTo>
                    <a:pt x="2152650" y="1290637"/>
                  </a:lnTo>
                </a:path>
              </a:pathLst>
            </a:custGeom>
            <a:noFill/>
            <a:ln w="28575">
              <a:solidFill>
                <a:schemeClr val="bg1"/>
              </a:solidFill>
              <a:miter lim="800000"/>
              <a:headEnd/>
              <a:tailEnd/>
            </a:ln>
          </p:spPr>
          <p:txBody>
            <a:bodyPr rtlCol="0" anchor="ctr"/>
            <a:lstStyle/>
            <a:p>
              <a:pPr algn="ctr"/>
              <a:endParaRPr lang="en-US" dirty="0"/>
            </a:p>
          </p:txBody>
        </p:sp>
        <p:cxnSp>
          <p:nvCxnSpPr>
            <p:cNvPr id="125" name="Straight Connector 124">
              <a:extLst>
                <a:ext uri="{FF2B5EF4-FFF2-40B4-BE49-F238E27FC236}">
                  <a16:creationId xmlns:a16="http://schemas.microsoft.com/office/drawing/2014/main" id="{57CF318B-31F1-4FAC-88B0-911F9A295A45}"/>
                </a:ext>
              </a:extLst>
            </p:cNvPr>
            <p:cNvCxnSpPr>
              <a:cxnSpLocks/>
            </p:cNvCxnSpPr>
            <p:nvPr/>
          </p:nvCxnSpPr>
          <p:spPr bwMode="auto">
            <a:xfrm flipH="1">
              <a:off x="6225540" y="2836546"/>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83B1D876-52F2-44A9-A4D1-55E7CB21A1A7}"/>
                </a:ext>
              </a:extLst>
            </p:cNvPr>
            <p:cNvCxnSpPr>
              <a:cxnSpLocks/>
            </p:cNvCxnSpPr>
            <p:nvPr/>
          </p:nvCxnSpPr>
          <p:spPr bwMode="auto">
            <a:xfrm flipH="1">
              <a:off x="6225540" y="2586039"/>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F632FF4C-55D3-4FFD-B7F3-AFD8FD7AC6A7}"/>
                </a:ext>
              </a:extLst>
            </p:cNvPr>
            <p:cNvCxnSpPr>
              <a:cxnSpLocks/>
            </p:cNvCxnSpPr>
            <p:nvPr/>
          </p:nvCxnSpPr>
          <p:spPr bwMode="auto">
            <a:xfrm flipH="1">
              <a:off x="6225540" y="3087053"/>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19CAC966-0FAF-4C4E-BF47-C53D1674E204}"/>
                </a:ext>
              </a:extLst>
            </p:cNvPr>
            <p:cNvCxnSpPr>
              <a:cxnSpLocks/>
            </p:cNvCxnSpPr>
            <p:nvPr/>
          </p:nvCxnSpPr>
          <p:spPr bwMode="auto">
            <a:xfrm flipH="1">
              <a:off x="6225540" y="3337560"/>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A0B2B779-42A7-40F2-9044-EBE290302E9C}"/>
                </a:ext>
              </a:extLst>
            </p:cNvPr>
            <p:cNvCxnSpPr>
              <a:cxnSpLocks/>
            </p:cNvCxnSpPr>
            <p:nvPr/>
          </p:nvCxnSpPr>
          <p:spPr bwMode="auto">
            <a:xfrm flipH="1">
              <a:off x="6225540" y="3588067"/>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678E461E-5613-4D15-A846-1F5CFD371980}"/>
                </a:ext>
              </a:extLst>
            </p:cNvPr>
            <p:cNvCxnSpPr>
              <a:cxnSpLocks/>
            </p:cNvCxnSpPr>
            <p:nvPr/>
          </p:nvCxnSpPr>
          <p:spPr bwMode="auto">
            <a:xfrm flipH="1">
              <a:off x="6225540" y="3838575"/>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C6338AE2-5517-464B-9923-94F19B98511A}"/>
                </a:ext>
              </a:extLst>
            </p:cNvPr>
            <p:cNvCxnSpPr>
              <a:cxnSpLocks/>
            </p:cNvCxnSpPr>
            <p:nvPr/>
          </p:nvCxnSpPr>
          <p:spPr bwMode="auto">
            <a:xfrm rot="5400000" flipH="1">
              <a:off x="6332696" y="3870234"/>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35002F75-A748-45F6-BAC0-EF23AB2FE665}"/>
                </a:ext>
              </a:extLst>
            </p:cNvPr>
            <p:cNvCxnSpPr>
              <a:cxnSpLocks/>
            </p:cNvCxnSpPr>
            <p:nvPr/>
          </p:nvCxnSpPr>
          <p:spPr bwMode="auto">
            <a:xfrm rot="5400000" flipH="1">
              <a:off x="6743160" y="3870234"/>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266006EA-AF49-4030-BB7B-403B639292BD}"/>
                </a:ext>
              </a:extLst>
            </p:cNvPr>
            <p:cNvCxnSpPr>
              <a:cxnSpLocks/>
            </p:cNvCxnSpPr>
            <p:nvPr/>
          </p:nvCxnSpPr>
          <p:spPr bwMode="auto">
            <a:xfrm rot="5400000" flipH="1">
              <a:off x="7153624" y="3870234"/>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AF07338F-4692-4195-B446-37A1C0BAFF56}"/>
                </a:ext>
              </a:extLst>
            </p:cNvPr>
            <p:cNvCxnSpPr>
              <a:cxnSpLocks/>
            </p:cNvCxnSpPr>
            <p:nvPr/>
          </p:nvCxnSpPr>
          <p:spPr bwMode="auto">
            <a:xfrm rot="5400000" flipH="1">
              <a:off x="7564088" y="3870234"/>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F98D4448-41CC-4144-9606-280CEBB8CBAF}"/>
                </a:ext>
              </a:extLst>
            </p:cNvPr>
            <p:cNvCxnSpPr>
              <a:cxnSpLocks/>
            </p:cNvCxnSpPr>
            <p:nvPr/>
          </p:nvCxnSpPr>
          <p:spPr bwMode="auto">
            <a:xfrm rot="5400000" flipH="1">
              <a:off x="7974552" y="3870234"/>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1337D77E-B603-44C9-BA3E-36A386C9098E}"/>
                </a:ext>
              </a:extLst>
            </p:cNvPr>
            <p:cNvCxnSpPr>
              <a:cxnSpLocks/>
            </p:cNvCxnSpPr>
            <p:nvPr/>
          </p:nvCxnSpPr>
          <p:spPr bwMode="auto">
            <a:xfrm rot="5400000" flipH="1">
              <a:off x="8385017" y="3870234"/>
              <a:ext cx="63318" cy="0"/>
            </a:xfrm>
            <a:prstGeom prst="line">
              <a:avLst/>
            </a:prstGeom>
            <a:noFill/>
            <a:ln w="28575" cap="flat" cmpd="sng" algn="ctr">
              <a:solidFill>
                <a:schemeClr val="bg1"/>
              </a:solidFill>
              <a:prstDash val="solid"/>
              <a:round/>
              <a:headEnd type="none" w="med" len="med"/>
              <a:tailEnd type="none" w="med" len="med"/>
            </a:ln>
            <a:effectLst/>
          </p:spPr>
        </p:cxnSp>
      </p:grpSp>
      <p:sp>
        <p:nvSpPr>
          <p:cNvPr id="83" name="Freeform: Shape 82">
            <a:extLst>
              <a:ext uri="{FF2B5EF4-FFF2-40B4-BE49-F238E27FC236}">
                <a16:creationId xmlns:a16="http://schemas.microsoft.com/office/drawing/2014/main" id="{480A2282-8AC6-4C07-A1CA-D70F5CAF6F5A}"/>
              </a:ext>
            </a:extLst>
          </p:cNvPr>
          <p:cNvSpPr/>
          <p:nvPr/>
        </p:nvSpPr>
        <p:spPr bwMode="auto">
          <a:xfrm>
            <a:off x="9067800" y="2595563"/>
            <a:ext cx="2321719" cy="1362075"/>
          </a:xfrm>
          <a:custGeom>
            <a:avLst/>
            <a:gdLst>
              <a:gd name="connsiteX0" fmla="*/ 0 w 2321719"/>
              <a:gd name="connsiteY0" fmla="*/ 1362075 h 1362075"/>
              <a:gd name="connsiteX1" fmla="*/ 0 w 2321719"/>
              <a:gd name="connsiteY1" fmla="*/ 1304925 h 1362075"/>
              <a:gd name="connsiteX2" fmla="*/ 0 w 2321719"/>
              <a:gd name="connsiteY2" fmla="*/ 1304925 h 1362075"/>
              <a:gd name="connsiteX3" fmla="*/ 21431 w 2321719"/>
              <a:gd name="connsiteY3" fmla="*/ 1304925 h 1362075"/>
              <a:gd name="connsiteX4" fmla="*/ 21431 w 2321719"/>
              <a:gd name="connsiteY4" fmla="*/ 1219200 h 1362075"/>
              <a:gd name="connsiteX5" fmla="*/ 42863 w 2321719"/>
              <a:gd name="connsiteY5" fmla="*/ 1219200 h 1362075"/>
              <a:gd name="connsiteX6" fmla="*/ 42863 w 2321719"/>
              <a:gd name="connsiteY6" fmla="*/ 1109662 h 1362075"/>
              <a:gd name="connsiteX7" fmla="*/ 169069 w 2321719"/>
              <a:gd name="connsiteY7" fmla="*/ 1109662 h 1362075"/>
              <a:gd name="connsiteX8" fmla="*/ 169069 w 2321719"/>
              <a:gd name="connsiteY8" fmla="*/ 1064418 h 1362075"/>
              <a:gd name="connsiteX9" fmla="*/ 192881 w 2321719"/>
              <a:gd name="connsiteY9" fmla="*/ 1064418 h 1362075"/>
              <a:gd name="connsiteX10" fmla="*/ 192881 w 2321719"/>
              <a:gd name="connsiteY10" fmla="*/ 1019175 h 1362075"/>
              <a:gd name="connsiteX11" fmla="*/ 204788 w 2321719"/>
              <a:gd name="connsiteY11" fmla="*/ 1019175 h 1362075"/>
              <a:gd name="connsiteX12" fmla="*/ 204788 w 2321719"/>
              <a:gd name="connsiteY12" fmla="*/ 973931 h 1362075"/>
              <a:gd name="connsiteX13" fmla="*/ 228600 w 2321719"/>
              <a:gd name="connsiteY13" fmla="*/ 973931 h 1362075"/>
              <a:gd name="connsiteX14" fmla="*/ 228600 w 2321719"/>
              <a:gd name="connsiteY14" fmla="*/ 935831 h 1362075"/>
              <a:gd name="connsiteX15" fmla="*/ 254794 w 2321719"/>
              <a:gd name="connsiteY15" fmla="*/ 935831 h 1362075"/>
              <a:gd name="connsiteX16" fmla="*/ 254794 w 2321719"/>
              <a:gd name="connsiteY16" fmla="*/ 919162 h 1362075"/>
              <a:gd name="connsiteX17" fmla="*/ 288131 w 2321719"/>
              <a:gd name="connsiteY17" fmla="*/ 919162 h 1362075"/>
              <a:gd name="connsiteX18" fmla="*/ 288131 w 2321719"/>
              <a:gd name="connsiteY18" fmla="*/ 864393 h 1362075"/>
              <a:gd name="connsiteX19" fmla="*/ 319088 w 2321719"/>
              <a:gd name="connsiteY19" fmla="*/ 864393 h 1362075"/>
              <a:gd name="connsiteX20" fmla="*/ 319088 w 2321719"/>
              <a:gd name="connsiteY20" fmla="*/ 835818 h 1362075"/>
              <a:gd name="connsiteX21" fmla="*/ 361950 w 2321719"/>
              <a:gd name="connsiteY21" fmla="*/ 835818 h 1362075"/>
              <a:gd name="connsiteX22" fmla="*/ 361950 w 2321719"/>
              <a:gd name="connsiteY22" fmla="*/ 773906 h 1362075"/>
              <a:gd name="connsiteX23" fmla="*/ 514350 w 2321719"/>
              <a:gd name="connsiteY23" fmla="*/ 773906 h 1362075"/>
              <a:gd name="connsiteX24" fmla="*/ 514350 w 2321719"/>
              <a:gd name="connsiteY24" fmla="*/ 721518 h 1362075"/>
              <a:gd name="connsiteX25" fmla="*/ 540544 w 2321719"/>
              <a:gd name="connsiteY25" fmla="*/ 721518 h 1362075"/>
              <a:gd name="connsiteX26" fmla="*/ 540544 w 2321719"/>
              <a:gd name="connsiteY26" fmla="*/ 692943 h 1362075"/>
              <a:gd name="connsiteX27" fmla="*/ 557213 w 2321719"/>
              <a:gd name="connsiteY27" fmla="*/ 692943 h 1362075"/>
              <a:gd name="connsiteX28" fmla="*/ 557213 w 2321719"/>
              <a:gd name="connsiteY28" fmla="*/ 676275 h 1362075"/>
              <a:gd name="connsiteX29" fmla="*/ 578644 w 2321719"/>
              <a:gd name="connsiteY29" fmla="*/ 676275 h 1362075"/>
              <a:gd name="connsiteX30" fmla="*/ 578644 w 2321719"/>
              <a:gd name="connsiteY30" fmla="*/ 676275 h 1362075"/>
              <a:gd name="connsiteX31" fmla="*/ 578644 w 2321719"/>
              <a:gd name="connsiteY31" fmla="*/ 652462 h 1362075"/>
              <a:gd name="connsiteX32" fmla="*/ 621506 w 2321719"/>
              <a:gd name="connsiteY32" fmla="*/ 652462 h 1362075"/>
              <a:gd name="connsiteX33" fmla="*/ 621506 w 2321719"/>
              <a:gd name="connsiteY33" fmla="*/ 571500 h 1362075"/>
              <a:gd name="connsiteX34" fmla="*/ 702469 w 2321719"/>
              <a:gd name="connsiteY34" fmla="*/ 571500 h 1362075"/>
              <a:gd name="connsiteX35" fmla="*/ 738188 w 2321719"/>
              <a:gd name="connsiteY35" fmla="*/ 571500 h 1362075"/>
              <a:gd name="connsiteX36" fmla="*/ 738188 w 2321719"/>
              <a:gd name="connsiteY36" fmla="*/ 483393 h 1362075"/>
              <a:gd name="connsiteX37" fmla="*/ 823913 w 2321719"/>
              <a:gd name="connsiteY37" fmla="*/ 483393 h 1362075"/>
              <a:gd name="connsiteX38" fmla="*/ 823913 w 2321719"/>
              <a:gd name="connsiteY38" fmla="*/ 461962 h 1362075"/>
              <a:gd name="connsiteX39" fmla="*/ 864394 w 2321719"/>
              <a:gd name="connsiteY39" fmla="*/ 461962 h 1362075"/>
              <a:gd name="connsiteX40" fmla="*/ 864394 w 2321719"/>
              <a:gd name="connsiteY40" fmla="*/ 431006 h 1362075"/>
              <a:gd name="connsiteX41" fmla="*/ 888206 w 2321719"/>
              <a:gd name="connsiteY41" fmla="*/ 431006 h 1362075"/>
              <a:gd name="connsiteX42" fmla="*/ 888206 w 2321719"/>
              <a:gd name="connsiteY42" fmla="*/ 411956 h 1362075"/>
              <a:gd name="connsiteX43" fmla="*/ 935831 w 2321719"/>
              <a:gd name="connsiteY43" fmla="*/ 411956 h 1362075"/>
              <a:gd name="connsiteX44" fmla="*/ 935831 w 2321719"/>
              <a:gd name="connsiteY44" fmla="*/ 381000 h 1362075"/>
              <a:gd name="connsiteX45" fmla="*/ 992981 w 2321719"/>
              <a:gd name="connsiteY45" fmla="*/ 381000 h 1362075"/>
              <a:gd name="connsiteX46" fmla="*/ 992981 w 2321719"/>
              <a:gd name="connsiteY46" fmla="*/ 357187 h 1362075"/>
              <a:gd name="connsiteX47" fmla="*/ 992981 w 2321719"/>
              <a:gd name="connsiteY47" fmla="*/ 357187 h 1362075"/>
              <a:gd name="connsiteX48" fmla="*/ 1009650 w 2321719"/>
              <a:gd name="connsiteY48" fmla="*/ 357187 h 1362075"/>
              <a:gd name="connsiteX49" fmla="*/ 1009650 w 2321719"/>
              <a:gd name="connsiteY49" fmla="*/ 330993 h 1362075"/>
              <a:gd name="connsiteX50" fmla="*/ 1023938 w 2321719"/>
              <a:gd name="connsiteY50" fmla="*/ 330993 h 1362075"/>
              <a:gd name="connsiteX51" fmla="*/ 1023938 w 2321719"/>
              <a:gd name="connsiteY51" fmla="*/ 276225 h 1362075"/>
              <a:gd name="connsiteX52" fmla="*/ 1062038 w 2321719"/>
              <a:gd name="connsiteY52" fmla="*/ 276225 h 1362075"/>
              <a:gd name="connsiteX53" fmla="*/ 1062038 w 2321719"/>
              <a:gd name="connsiteY53" fmla="*/ 247650 h 1362075"/>
              <a:gd name="connsiteX54" fmla="*/ 1095375 w 2321719"/>
              <a:gd name="connsiteY54" fmla="*/ 247650 h 1362075"/>
              <a:gd name="connsiteX55" fmla="*/ 1095375 w 2321719"/>
              <a:gd name="connsiteY55" fmla="*/ 228600 h 1362075"/>
              <a:gd name="connsiteX56" fmla="*/ 1178719 w 2321719"/>
              <a:gd name="connsiteY56" fmla="*/ 228600 h 1362075"/>
              <a:gd name="connsiteX57" fmla="*/ 1178719 w 2321719"/>
              <a:gd name="connsiteY57" fmla="*/ 195262 h 1362075"/>
              <a:gd name="connsiteX58" fmla="*/ 1266825 w 2321719"/>
              <a:gd name="connsiteY58" fmla="*/ 195262 h 1362075"/>
              <a:gd name="connsiteX59" fmla="*/ 1266825 w 2321719"/>
              <a:gd name="connsiteY59" fmla="*/ 171450 h 1362075"/>
              <a:gd name="connsiteX60" fmla="*/ 1312069 w 2321719"/>
              <a:gd name="connsiteY60" fmla="*/ 171450 h 1362075"/>
              <a:gd name="connsiteX61" fmla="*/ 1312069 w 2321719"/>
              <a:gd name="connsiteY61" fmla="*/ 133350 h 1362075"/>
              <a:gd name="connsiteX62" fmla="*/ 1754981 w 2321719"/>
              <a:gd name="connsiteY62" fmla="*/ 133350 h 1362075"/>
              <a:gd name="connsiteX63" fmla="*/ 1754981 w 2321719"/>
              <a:gd name="connsiteY63" fmla="*/ 92868 h 1362075"/>
              <a:gd name="connsiteX64" fmla="*/ 1783556 w 2321719"/>
              <a:gd name="connsiteY64" fmla="*/ 92868 h 1362075"/>
              <a:gd name="connsiteX65" fmla="*/ 1783556 w 2321719"/>
              <a:gd name="connsiteY65" fmla="*/ 92868 h 1362075"/>
              <a:gd name="connsiteX66" fmla="*/ 1783556 w 2321719"/>
              <a:gd name="connsiteY66" fmla="*/ 69056 h 1362075"/>
              <a:gd name="connsiteX67" fmla="*/ 1914525 w 2321719"/>
              <a:gd name="connsiteY67" fmla="*/ 69056 h 1362075"/>
              <a:gd name="connsiteX68" fmla="*/ 1914525 w 2321719"/>
              <a:gd name="connsiteY68" fmla="*/ 38100 h 1362075"/>
              <a:gd name="connsiteX69" fmla="*/ 2071688 w 2321719"/>
              <a:gd name="connsiteY69" fmla="*/ 38100 h 1362075"/>
              <a:gd name="connsiteX70" fmla="*/ 2071688 w 2321719"/>
              <a:gd name="connsiteY70" fmla="*/ 21431 h 1362075"/>
              <a:gd name="connsiteX71" fmla="*/ 2124075 w 2321719"/>
              <a:gd name="connsiteY71" fmla="*/ 21431 h 1362075"/>
              <a:gd name="connsiteX72" fmla="*/ 2147888 w 2321719"/>
              <a:gd name="connsiteY72" fmla="*/ 21431 h 1362075"/>
              <a:gd name="connsiteX73" fmla="*/ 2147888 w 2321719"/>
              <a:gd name="connsiteY73" fmla="*/ 0 h 1362075"/>
              <a:gd name="connsiteX74" fmla="*/ 2321719 w 2321719"/>
              <a:gd name="connsiteY74" fmla="*/ 0 h 136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2321719" h="1362075">
                <a:moveTo>
                  <a:pt x="0" y="1362075"/>
                </a:moveTo>
                <a:lnTo>
                  <a:pt x="0" y="1304925"/>
                </a:lnTo>
                <a:lnTo>
                  <a:pt x="0" y="1304925"/>
                </a:lnTo>
                <a:lnTo>
                  <a:pt x="21431" y="1304925"/>
                </a:lnTo>
                <a:lnTo>
                  <a:pt x="21431" y="1219200"/>
                </a:lnTo>
                <a:lnTo>
                  <a:pt x="42863" y="1219200"/>
                </a:lnTo>
                <a:lnTo>
                  <a:pt x="42863" y="1109662"/>
                </a:lnTo>
                <a:lnTo>
                  <a:pt x="169069" y="1109662"/>
                </a:lnTo>
                <a:lnTo>
                  <a:pt x="169069" y="1064418"/>
                </a:lnTo>
                <a:lnTo>
                  <a:pt x="192881" y="1064418"/>
                </a:lnTo>
                <a:lnTo>
                  <a:pt x="192881" y="1019175"/>
                </a:lnTo>
                <a:lnTo>
                  <a:pt x="204788" y="1019175"/>
                </a:lnTo>
                <a:lnTo>
                  <a:pt x="204788" y="973931"/>
                </a:lnTo>
                <a:lnTo>
                  <a:pt x="228600" y="973931"/>
                </a:lnTo>
                <a:lnTo>
                  <a:pt x="228600" y="935831"/>
                </a:lnTo>
                <a:lnTo>
                  <a:pt x="254794" y="935831"/>
                </a:lnTo>
                <a:lnTo>
                  <a:pt x="254794" y="919162"/>
                </a:lnTo>
                <a:lnTo>
                  <a:pt x="288131" y="919162"/>
                </a:lnTo>
                <a:lnTo>
                  <a:pt x="288131" y="864393"/>
                </a:lnTo>
                <a:lnTo>
                  <a:pt x="319088" y="864393"/>
                </a:lnTo>
                <a:lnTo>
                  <a:pt x="319088" y="835818"/>
                </a:lnTo>
                <a:lnTo>
                  <a:pt x="361950" y="835818"/>
                </a:lnTo>
                <a:lnTo>
                  <a:pt x="361950" y="773906"/>
                </a:lnTo>
                <a:lnTo>
                  <a:pt x="514350" y="773906"/>
                </a:lnTo>
                <a:lnTo>
                  <a:pt x="514350" y="721518"/>
                </a:lnTo>
                <a:lnTo>
                  <a:pt x="540544" y="721518"/>
                </a:lnTo>
                <a:lnTo>
                  <a:pt x="540544" y="692943"/>
                </a:lnTo>
                <a:lnTo>
                  <a:pt x="557213" y="692943"/>
                </a:lnTo>
                <a:lnTo>
                  <a:pt x="557213" y="676275"/>
                </a:lnTo>
                <a:lnTo>
                  <a:pt x="578644" y="676275"/>
                </a:lnTo>
                <a:lnTo>
                  <a:pt x="578644" y="676275"/>
                </a:lnTo>
                <a:lnTo>
                  <a:pt x="578644" y="652462"/>
                </a:lnTo>
                <a:lnTo>
                  <a:pt x="621506" y="652462"/>
                </a:lnTo>
                <a:lnTo>
                  <a:pt x="621506" y="571500"/>
                </a:lnTo>
                <a:lnTo>
                  <a:pt x="702469" y="571500"/>
                </a:lnTo>
                <a:lnTo>
                  <a:pt x="738188" y="571500"/>
                </a:lnTo>
                <a:lnTo>
                  <a:pt x="738188" y="483393"/>
                </a:lnTo>
                <a:lnTo>
                  <a:pt x="823913" y="483393"/>
                </a:lnTo>
                <a:lnTo>
                  <a:pt x="823913" y="461962"/>
                </a:lnTo>
                <a:lnTo>
                  <a:pt x="864394" y="461962"/>
                </a:lnTo>
                <a:lnTo>
                  <a:pt x="864394" y="431006"/>
                </a:lnTo>
                <a:lnTo>
                  <a:pt x="888206" y="431006"/>
                </a:lnTo>
                <a:lnTo>
                  <a:pt x="888206" y="411956"/>
                </a:lnTo>
                <a:lnTo>
                  <a:pt x="935831" y="411956"/>
                </a:lnTo>
                <a:lnTo>
                  <a:pt x="935831" y="381000"/>
                </a:lnTo>
                <a:lnTo>
                  <a:pt x="992981" y="381000"/>
                </a:lnTo>
                <a:lnTo>
                  <a:pt x="992981" y="357187"/>
                </a:lnTo>
                <a:lnTo>
                  <a:pt x="992981" y="357187"/>
                </a:lnTo>
                <a:lnTo>
                  <a:pt x="1009650" y="357187"/>
                </a:lnTo>
                <a:lnTo>
                  <a:pt x="1009650" y="330993"/>
                </a:lnTo>
                <a:lnTo>
                  <a:pt x="1023938" y="330993"/>
                </a:lnTo>
                <a:lnTo>
                  <a:pt x="1023938" y="276225"/>
                </a:lnTo>
                <a:lnTo>
                  <a:pt x="1062038" y="276225"/>
                </a:lnTo>
                <a:lnTo>
                  <a:pt x="1062038" y="247650"/>
                </a:lnTo>
                <a:lnTo>
                  <a:pt x="1095375" y="247650"/>
                </a:lnTo>
                <a:lnTo>
                  <a:pt x="1095375" y="228600"/>
                </a:lnTo>
                <a:lnTo>
                  <a:pt x="1178719" y="228600"/>
                </a:lnTo>
                <a:lnTo>
                  <a:pt x="1178719" y="195262"/>
                </a:lnTo>
                <a:lnTo>
                  <a:pt x="1266825" y="195262"/>
                </a:lnTo>
                <a:lnTo>
                  <a:pt x="1266825" y="171450"/>
                </a:lnTo>
                <a:lnTo>
                  <a:pt x="1312069" y="171450"/>
                </a:lnTo>
                <a:lnTo>
                  <a:pt x="1312069" y="133350"/>
                </a:lnTo>
                <a:lnTo>
                  <a:pt x="1754981" y="133350"/>
                </a:lnTo>
                <a:lnTo>
                  <a:pt x="1754981" y="92868"/>
                </a:lnTo>
                <a:lnTo>
                  <a:pt x="1783556" y="92868"/>
                </a:lnTo>
                <a:lnTo>
                  <a:pt x="1783556" y="92868"/>
                </a:lnTo>
                <a:lnTo>
                  <a:pt x="1783556" y="69056"/>
                </a:lnTo>
                <a:lnTo>
                  <a:pt x="1914525" y="69056"/>
                </a:lnTo>
                <a:lnTo>
                  <a:pt x="1914525" y="38100"/>
                </a:lnTo>
                <a:lnTo>
                  <a:pt x="2071688" y="38100"/>
                </a:lnTo>
                <a:lnTo>
                  <a:pt x="2071688" y="21431"/>
                </a:lnTo>
                <a:lnTo>
                  <a:pt x="2124075" y="21431"/>
                </a:lnTo>
                <a:lnTo>
                  <a:pt x="2147888" y="21431"/>
                </a:lnTo>
                <a:lnTo>
                  <a:pt x="2147888" y="0"/>
                </a:lnTo>
                <a:lnTo>
                  <a:pt x="2321719" y="0"/>
                </a:lnTo>
              </a:path>
            </a:pathLst>
          </a:custGeom>
          <a:noFill/>
          <a:ln w="28575">
            <a:solidFill>
              <a:schemeClr val="accent2"/>
            </a:solidFill>
            <a:miter lim="800000"/>
            <a:headEnd/>
            <a:tailEnd/>
          </a:ln>
        </p:spPr>
        <p:txBody>
          <a:bodyPr rtlCol="0" anchor="ctr"/>
          <a:lstStyle/>
          <a:p>
            <a:pPr algn="ctr"/>
            <a:endParaRPr lang="en-US" dirty="0"/>
          </a:p>
        </p:txBody>
      </p:sp>
      <p:sp>
        <p:nvSpPr>
          <p:cNvPr id="85" name="Freeform: Shape 84">
            <a:extLst>
              <a:ext uri="{FF2B5EF4-FFF2-40B4-BE49-F238E27FC236}">
                <a16:creationId xmlns:a16="http://schemas.microsoft.com/office/drawing/2014/main" id="{C86BBE37-E51F-4485-B6E6-9E6673E81633}"/>
              </a:ext>
            </a:extLst>
          </p:cNvPr>
          <p:cNvSpPr/>
          <p:nvPr/>
        </p:nvSpPr>
        <p:spPr bwMode="auto">
          <a:xfrm>
            <a:off x="9072563" y="2586038"/>
            <a:ext cx="2309812" cy="1364456"/>
          </a:xfrm>
          <a:custGeom>
            <a:avLst/>
            <a:gdLst>
              <a:gd name="connsiteX0" fmla="*/ 0 w 2309812"/>
              <a:gd name="connsiteY0" fmla="*/ 1364456 h 1364456"/>
              <a:gd name="connsiteX1" fmla="*/ 0 w 2309812"/>
              <a:gd name="connsiteY1" fmla="*/ 1307306 h 1364456"/>
              <a:gd name="connsiteX2" fmla="*/ 21431 w 2309812"/>
              <a:gd name="connsiteY2" fmla="*/ 1307306 h 1364456"/>
              <a:gd name="connsiteX3" fmla="*/ 21431 w 2309812"/>
              <a:gd name="connsiteY3" fmla="*/ 1226343 h 1364456"/>
              <a:gd name="connsiteX4" fmla="*/ 50006 w 2309812"/>
              <a:gd name="connsiteY4" fmla="*/ 1226343 h 1364456"/>
              <a:gd name="connsiteX5" fmla="*/ 50006 w 2309812"/>
              <a:gd name="connsiteY5" fmla="*/ 1109662 h 1364456"/>
              <a:gd name="connsiteX6" fmla="*/ 135731 w 2309812"/>
              <a:gd name="connsiteY6" fmla="*/ 1109662 h 1364456"/>
              <a:gd name="connsiteX7" fmla="*/ 135731 w 2309812"/>
              <a:gd name="connsiteY7" fmla="*/ 1052512 h 1364456"/>
              <a:gd name="connsiteX8" fmla="*/ 159543 w 2309812"/>
              <a:gd name="connsiteY8" fmla="*/ 1052512 h 1364456"/>
              <a:gd name="connsiteX9" fmla="*/ 159543 w 2309812"/>
              <a:gd name="connsiteY9" fmla="*/ 1014412 h 1364456"/>
              <a:gd name="connsiteX10" fmla="*/ 190500 w 2309812"/>
              <a:gd name="connsiteY10" fmla="*/ 1014412 h 1364456"/>
              <a:gd name="connsiteX11" fmla="*/ 190500 w 2309812"/>
              <a:gd name="connsiteY11" fmla="*/ 981075 h 1364456"/>
              <a:gd name="connsiteX12" fmla="*/ 233362 w 2309812"/>
              <a:gd name="connsiteY12" fmla="*/ 981075 h 1364456"/>
              <a:gd name="connsiteX13" fmla="*/ 233362 w 2309812"/>
              <a:gd name="connsiteY13" fmla="*/ 950118 h 1364456"/>
              <a:gd name="connsiteX14" fmla="*/ 257175 w 2309812"/>
              <a:gd name="connsiteY14" fmla="*/ 950118 h 1364456"/>
              <a:gd name="connsiteX15" fmla="*/ 257175 w 2309812"/>
              <a:gd name="connsiteY15" fmla="*/ 923925 h 1364456"/>
              <a:gd name="connsiteX16" fmla="*/ 280987 w 2309812"/>
              <a:gd name="connsiteY16" fmla="*/ 923925 h 1364456"/>
              <a:gd name="connsiteX17" fmla="*/ 280987 w 2309812"/>
              <a:gd name="connsiteY17" fmla="*/ 873918 h 1364456"/>
              <a:gd name="connsiteX18" fmla="*/ 302418 w 2309812"/>
              <a:gd name="connsiteY18" fmla="*/ 873918 h 1364456"/>
              <a:gd name="connsiteX19" fmla="*/ 302418 w 2309812"/>
              <a:gd name="connsiteY19" fmla="*/ 847725 h 1364456"/>
              <a:gd name="connsiteX20" fmla="*/ 347662 w 2309812"/>
              <a:gd name="connsiteY20" fmla="*/ 847725 h 1364456"/>
              <a:gd name="connsiteX21" fmla="*/ 347662 w 2309812"/>
              <a:gd name="connsiteY21" fmla="*/ 809625 h 1364456"/>
              <a:gd name="connsiteX22" fmla="*/ 402431 w 2309812"/>
              <a:gd name="connsiteY22" fmla="*/ 809625 h 1364456"/>
              <a:gd name="connsiteX23" fmla="*/ 402431 w 2309812"/>
              <a:gd name="connsiteY23" fmla="*/ 757237 h 1364456"/>
              <a:gd name="connsiteX24" fmla="*/ 450056 w 2309812"/>
              <a:gd name="connsiteY24" fmla="*/ 757237 h 1364456"/>
              <a:gd name="connsiteX25" fmla="*/ 450056 w 2309812"/>
              <a:gd name="connsiteY25" fmla="*/ 719137 h 1364456"/>
              <a:gd name="connsiteX26" fmla="*/ 495300 w 2309812"/>
              <a:gd name="connsiteY26" fmla="*/ 719137 h 1364456"/>
              <a:gd name="connsiteX27" fmla="*/ 495300 w 2309812"/>
              <a:gd name="connsiteY27" fmla="*/ 695325 h 1364456"/>
              <a:gd name="connsiteX28" fmla="*/ 521493 w 2309812"/>
              <a:gd name="connsiteY28" fmla="*/ 695325 h 1364456"/>
              <a:gd name="connsiteX29" fmla="*/ 521493 w 2309812"/>
              <a:gd name="connsiteY29" fmla="*/ 669131 h 1364456"/>
              <a:gd name="connsiteX30" fmla="*/ 545306 w 2309812"/>
              <a:gd name="connsiteY30" fmla="*/ 669131 h 1364456"/>
              <a:gd name="connsiteX31" fmla="*/ 545306 w 2309812"/>
              <a:gd name="connsiteY31" fmla="*/ 642937 h 1364456"/>
              <a:gd name="connsiteX32" fmla="*/ 571500 w 2309812"/>
              <a:gd name="connsiteY32" fmla="*/ 642937 h 1364456"/>
              <a:gd name="connsiteX33" fmla="*/ 571500 w 2309812"/>
              <a:gd name="connsiteY33" fmla="*/ 628650 h 1364456"/>
              <a:gd name="connsiteX34" fmla="*/ 621506 w 2309812"/>
              <a:gd name="connsiteY34" fmla="*/ 628650 h 1364456"/>
              <a:gd name="connsiteX35" fmla="*/ 621506 w 2309812"/>
              <a:gd name="connsiteY35" fmla="*/ 609600 h 1364456"/>
              <a:gd name="connsiteX36" fmla="*/ 645318 w 2309812"/>
              <a:gd name="connsiteY36" fmla="*/ 609600 h 1364456"/>
              <a:gd name="connsiteX37" fmla="*/ 645318 w 2309812"/>
              <a:gd name="connsiteY37" fmla="*/ 557212 h 1364456"/>
              <a:gd name="connsiteX38" fmla="*/ 719137 w 2309812"/>
              <a:gd name="connsiteY38" fmla="*/ 557212 h 1364456"/>
              <a:gd name="connsiteX39" fmla="*/ 719137 w 2309812"/>
              <a:gd name="connsiteY39" fmla="*/ 514350 h 1364456"/>
              <a:gd name="connsiteX40" fmla="*/ 788193 w 2309812"/>
              <a:gd name="connsiteY40" fmla="*/ 514350 h 1364456"/>
              <a:gd name="connsiteX41" fmla="*/ 788193 w 2309812"/>
              <a:gd name="connsiteY41" fmla="*/ 428625 h 1364456"/>
              <a:gd name="connsiteX42" fmla="*/ 845343 w 2309812"/>
              <a:gd name="connsiteY42" fmla="*/ 428625 h 1364456"/>
              <a:gd name="connsiteX43" fmla="*/ 845343 w 2309812"/>
              <a:gd name="connsiteY43" fmla="*/ 407193 h 1364456"/>
              <a:gd name="connsiteX44" fmla="*/ 883443 w 2309812"/>
              <a:gd name="connsiteY44" fmla="*/ 407193 h 1364456"/>
              <a:gd name="connsiteX45" fmla="*/ 883443 w 2309812"/>
              <a:gd name="connsiteY45" fmla="*/ 359568 h 1364456"/>
              <a:gd name="connsiteX46" fmla="*/ 954881 w 2309812"/>
              <a:gd name="connsiteY46" fmla="*/ 359568 h 1364456"/>
              <a:gd name="connsiteX47" fmla="*/ 954881 w 2309812"/>
              <a:gd name="connsiteY47" fmla="*/ 345281 h 1364456"/>
              <a:gd name="connsiteX48" fmla="*/ 1007268 w 2309812"/>
              <a:gd name="connsiteY48" fmla="*/ 345281 h 1364456"/>
              <a:gd name="connsiteX49" fmla="*/ 1007268 w 2309812"/>
              <a:gd name="connsiteY49" fmla="*/ 345281 h 1364456"/>
              <a:gd name="connsiteX50" fmla="*/ 1019175 w 2309812"/>
              <a:gd name="connsiteY50" fmla="*/ 333374 h 1364456"/>
              <a:gd name="connsiteX51" fmla="*/ 1019175 w 2309812"/>
              <a:gd name="connsiteY51" fmla="*/ 288131 h 1364456"/>
              <a:gd name="connsiteX52" fmla="*/ 1081087 w 2309812"/>
              <a:gd name="connsiteY52" fmla="*/ 288131 h 1364456"/>
              <a:gd name="connsiteX53" fmla="*/ 1081087 w 2309812"/>
              <a:gd name="connsiteY53" fmla="*/ 269081 h 1364456"/>
              <a:gd name="connsiteX54" fmla="*/ 1150143 w 2309812"/>
              <a:gd name="connsiteY54" fmla="*/ 269081 h 1364456"/>
              <a:gd name="connsiteX55" fmla="*/ 1150143 w 2309812"/>
              <a:gd name="connsiteY55" fmla="*/ 235743 h 1364456"/>
              <a:gd name="connsiteX56" fmla="*/ 1178718 w 2309812"/>
              <a:gd name="connsiteY56" fmla="*/ 235743 h 1364456"/>
              <a:gd name="connsiteX57" fmla="*/ 1178718 w 2309812"/>
              <a:gd name="connsiteY57" fmla="*/ 207168 h 1364456"/>
              <a:gd name="connsiteX58" fmla="*/ 1247775 w 2309812"/>
              <a:gd name="connsiteY58" fmla="*/ 207168 h 1364456"/>
              <a:gd name="connsiteX59" fmla="*/ 1247775 w 2309812"/>
              <a:gd name="connsiteY59" fmla="*/ 176212 h 1364456"/>
              <a:gd name="connsiteX60" fmla="*/ 1454943 w 2309812"/>
              <a:gd name="connsiteY60" fmla="*/ 176212 h 1364456"/>
              <a:gd name="connsiteX61" fmla="*/ 1454943 w 2309812"/>
              <a:gd name="connsiteY61" fmla="*/ 176212 h 1364456"/>
              <a:gd name="connsiteX62" fmla="*/ 1454943 w 2309812"/>
              <a:gd name="connsiteY62" fmla="*/ 159543 h 1364456"/>
              <a:gd name="connsiteX63" fmla="*/ 1716881 w 2309812"/>
              <a:gd name="connsiteY63" fmla="*/ 159543 h 1364456"/>
              <a:gd name="connsiteX64" fmla="*/ 1716881 w 2309812"/>
              <a:gd name="connsiteY64" fmla="*/ 133350 h 1364456"/>
              <a:gd name="connsiteX65" fmla="*/ 1774031 w 2309812"/>
              <a:gd name="connsiteY65" fmla="*/ 133350 h 1364456"/>
              <a:gd name="connsiteX66" fmla="*/ 1774031 w 2309812"/>
              <a:gd name="connsiteY66" fmla="*/ 133350 h 1364456"/>
              <a:gd name="connsiteX67" fmla="*/ 1774031 w 2309812"/>
              <a:gd name="connsiteY67" fmla="*/ 111918 h 1364456"/>
              <a:gd name="connsiteX68" fmla="*/ 1843087 w 2309812"/>
              <a:gd name="connsiteY68" fmla="*/ 111918 h 1364456"/>
              <a:gd name="connsiteX69" fmla="*/ 1843087 w 2309812"/>
              <a:gd name="connsiteY69" fmla="*/ 88106 h 1364456"/>
              <a:gd name="connsiteX70" fmla="*/ 1916906 w 2309812"/>
              <a:gd name="connsiteY70" fmla="*/ 88106 h 1364456"/>
              <a:gd name="connsiteX71" fmla="*/ 1916906 w 2309812"/>
              <a:gd name="connsiteY71" fmla="*/ 64293 h 1364456"/>
              <a:gd name="connsiteX72" fmla="*/ 1945481 w 2309812"/>
              <a:gd name="connsiteY72" fmla="*/ 64293 h 1364456"/>
              <a:gd name="connsiteX73" fmla="*/ 1945481 w 2309812"/>
              <a:gd name="connsiteY73" fmla="*/ 52387 h 1364456"/>
              <a:gd name="connsiteX74" fmla="*/ 2066925 w 2309812"/>
              <a:gd name="connsiteY74" fmla="*/ 52387 h 1364456"/>
              <a:gd name="connsiteX75" fmla="*/ 2066925 w 2309812"/>
              <a:gd name="connsiteY75" fmla="*/ 26193 h 1364456"/>
              <a:gd name="connsiteX76" fmla="*/ 2100262 w 2309812"/>
              <a:gd name="connsiteY76" fmla="*/ 26193 h 1364456"/>
              <a:gd name="connsiteX77" fmla="*/ 2100262 w 2309812"/>
              <a:gd name="connsiteY77" fmla="*/ 0 h 1364456"/>
              <a:gd name="connsiteX78" fmla="*/ 2309812 w 2309812"/>
              <a:gd name="connsiteY78" fmla="*/ 0 h 1364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2309812" h="1364456">
                <a:moveTo>
                  <a:pt x="0" y="1364456"/>
                </a:moveTo>
                <a:lnTo>
                  <a:pt x="0" y="1307306"/>
                </a:lnTo>
                <a:lnTo>
                  <a:pt x="21431" y="1307306"/>
                </a:lnTo>
                <a:lnTo>
                  <a:pt x="21431" y="1226343"/>
                </a:lnTo>
                <a:lnTo>
                  <a:pt x="50006" y="1226343"/>
                </a:lnTo>
                <a:lnTo>
                  <a:pt x="50006" y="1109662"/>
                </a:lnTo>
                <a:lnTo>
                  <a:pt x="135731" y="1109662"/>
                </a:lnTo>
                <a:lnTo>
                  <a:pt x="135731" y="1052512"/>
                </a:lnTo>
                <a:lnTo>
                  <a:pt x="159543" y="1052512"/>
                </a:lnTo>
                <a:lnTo>
                  <a:pt x="159543" y="1014412"/>
                </a:lnTo>
                <a:lnTo>
                  <a:pt x="190500" y="1014412"/>
                </a:lnTo>
                <a:lnTo>
                  <a:pt x="190500" y="981075"/>
                </a:lnTo>
                <a:lnTo>
                  <a:pt x="233362" y="981075"/>
                </a:lnTo>
                <a:lnTo>
                  <a:pt x="233362" y="950118"/>
                </a:lnTo>
                <a:lnTo>
                  <a:pt x="257175" y="950118"/>
                </a:lnTo>
                <a:lnTo>
                  <a:pt x="257175" y="923925"/>
                </a:lnTo>
                <a:lnTo>
                  <a:pt x="280987" y="923925"/>
                </a:lnTo>
                <a:lnTo>
                  <a:pt x="280987" y="873918"/>
                </a:lnTo>
                <a:lnTo>
                  <a:pt x="302418" y="873918"/>
                </a:lnTo>
                <a:lnTo>
                  <a:pt x="302418" y="847725"/>
                </a:lnTo>
                <a:lnTo>
                  <a:pt x="347662" y="847725"/>
                </a:lnTo>
                <a:lnTo>
                  <a:pt x="347662" y="809625"/>
                </a:lnTo>
                <a:lnTo>
                  <a:pt x="402431" y="809625"/>
                </a:lnTo>
                <a:lnTo>
                  <a:pt x="402431" y="757237"/>
                </a:lnTo>
                <a:lnTo>
                  <a:pt x="450056" y="757237"/>
                </a:lnTo>
                <a:lnTo>
                  <a:pt x="450056" y="719137"/>
                </a:lnTo>
                <a:lnTo>
                  <a:pt x="495300" y="719137"/>
                </a:lnTo>
                <a:lnTo>
                  <a:pt x="495300" y="695325"/>
                </a:lnTo>
                <a:lnTo>
                  <a:pt x="521493" y="695325"/>
                </a:lnTo>
                <a:lnTo>
                  <a:pt x="521493" y="669131"/>
                </a:lnTo>
                <a:lnTo>
                  <a:pt x="545306" y="669131"/>
                </a:lnTo>
                <a:lnTo>
                  <a:pt x="545306" y="642937"/>
                </a:lnTo>
                <a:lnTo>
                  <a:pt x="571500" y="642937"/>
                </a:lnTo>
                <a:lnTo>
                  <a:pt x="571500" y="628650"/>
                </a:lnTo>
                <a:lnTo>
                  <a:pt x="621506" y="628650"/>
                </a:lnTo>
                <a:lnTo>
                  <a:pt x="621506" y="609600"/>
                </a:lnTo>
                <a:lnTo>
                  <a:pt x="645318" y="609600"/>
                </a:lnTo>
                <a:lnTo>
                  <a:pt x="645318" y="557212"/>
                </a:lnTo>
                <a:lnTo>
                  <a:pt x="719137" y="557212"/>
                </a:lnTo>
                <a:lnTo>
                  <a:pt x="719137" y="514350"/>
                </a:lnTo>
                <a:lnTo>
                  <a:pt x="788193" y="514350"/>
                </a:lnTo>
                <a:lnTo>
                  <a:pt x="788193" y="428625"/>
                </a:lnTo>
                <a:lnTo>
                  <a:pt x="845343" y="428625"/>
                </a:lnTo>
                <a:lnTo>
                  <a:pt x="845343" y="407193"/>
                </a:lnTo>
                <a:lnTo>
                  <a:pt x="883443" y="407193"/>
                </a:lnTo>
                <a:lnTo>
                  <a:pt x="883443" y="359568"/>
                </a:lnTo>
                <a:lnTo>
                  <a:pt x="954881" y="359568"/>
                </a:lnTo>
                <a:lnTo>
                  <a:pt x="954881" y="345281"/>
                </a:lnTo>
                <a:lnTo>
                  <a:pt x="1007268" y="345281"/>
                </a:lnTo>
                <a:lnTo>
                  <a:pt x="1007268" y="345281"/>
                </a:lnTo>
                <a:lnTo>
                  <a:pt x="1019175" y="333374"/>
                </a:lnTo>
                <a:lnTo>
                  <a:pt x="1019175" y="288131"/>
                </a:lnTo>
                <a:lnTo>
                  <a:pt x="1081087" y="288131"/>
                </a:lnTo>
                <a:lnTo>
                  <a:pt x="1081087" y="269081"/>
                </a:lnTo>
                <a:lnTo>
                  <a:pt x="1150143" y="269081"/>
                </a:lnTo>
                <a:lnTo>
                  <a:pt x="1150143" y="235743"/>
                </a:lnTo>
                <a:lnTo>
                  <a:pt x="1178718" y="235743"/>
                </a:lnTo>
                <a:lnTo>
                  <a:pt x="1178718" y="207168"/>
                </a:lnTo>
                <a:lnTo>
                  <a:pt x="1247775" y="207168"/>
                </a:lnTo>
                <a:lnTo>
                  <a:pt x="1247775" y="176212"/>
                </a:lnTo>
                <a:lnTo>
                  <a:pt x="1454943" y="176212"/>
                </a:lnTo>
                <a:lnTo>
                  <a:pt x="1454943" y="176212"/>
                </a:lnTo>
                <a:lnTo>
                  <a:pt x="1454943" y="159543"/>
                </a:lnTo>
                <a:lnTo>
                  <a:pt x="1716881" y="159543"/>
                </a:lnTo>
                <a:lnTo>
                  <a:pt x="1716881" y="133350"/>
                </a:lnTo>
                <a:lnTo>
                  <a:pt x="1774031" y="133350"/>
                </a:lnTo>
                <a:lnTo>
                  <a:pt x="1774031" y="133350"/>
                </a:lnTo>
                <a:lnTo>
                  <a:pt x="1774031" y="111918"/>
                </a:lnTo>
                <a:lnTo>
                  <a:pt x="1843087" y="111918"/>
                </a:lnTo>
                <a:lnTo>
                  <a:pt x="1843087" y="88106"/>
                </a:lnTo>
                <a:lnTo>
                  <a:pt x="1916906" y="88106"/>
                </a:lnTo>
                <a:lnTo>
                  <a:pt x="1916906" y="64293"/>
                </a:lnTo>
                <a:lnTo>
                  <a:pt x="1945481" y="64293"/>
                </a:lnTo>
                <a:lnTo>
                  <a:pt x="1945481" y="52387"/>
                </a:lnTo>
                <a:lnTo>
                  <a:pt x="2066925" y="52387"/>
                </a:lnTo>
                <a:lnTo>
                  <a:pt x="2066925" y="26193"/>
                </a:lnTo>
                <a:lnTo>
                  <a:pt x="2100262" y="26193"/>
                </a:lnTo>
                <a:lnTo>
                  <a:pt x="2100262" y="0"/>
                </a:lnTo>
                <a:lnTo>
                  <a:pt x="2309812" y="0"/>
                </a:lnTo>
              </a:path>
            </a:pathLst>
          </a:custGeom>
          <a:noFill/>
          <a:ln w="28575">
            <a:solidFill>
              <a:schemeClr val="accent1"/>
            </a:solidFill>
            <a:miter lim="800000"/>
            <a:headEnd/>
            <a:tailEnd/>
          </a:ln>
        </p:spPr>
        <p:txBody>
          <a:bodyPr rtlCol="0" anchor="ctr"/>
          <a:lstStyle/>
          <a:p>
            <a:pPr algn="ctr"/>
            <a:endParaRPr lang="en-US" dirty="0"/>
          </a:p>
        </p:txBody>
      </p:sp>
      <p:grpSp>
        <p:nvGrpSpPr>
          <p:cNvPr id="137" name="Group 136">
            <a:extLst>
              <a:ext uri="{FF2B5EF4-FFF2-40B4-BE49-F238E27FC236}">
                <a16:creationId xmlns:a16="http://schemas.microsoft.com/office/drawing/2014/main" id="{DB48F1F2-B0E8-4C6A-9322-8219FAD9D60C}"/>
              </a:ext>
            </a:extLst>
          </p:cNvPr>
          <p:cNvGrpSpPr/>
          <p:nvPr/>
        </p:nvGrpSpPr>
        <p:grpSpPr>
          <a:xfrm>
            <a:off x="6046877" y="4569568"/>
            <a:ext cx="2484920" cy="1508609"/>
            <a:chOff x="6225540" y="2576286"/>
            <a:chExt cx="2204908" cy="1325607"/>
          </a:xfrm>
        </p:grpSpPr>
        <p:sp>
          <p:nvSpPr>
            <p:cNvPr id="138" name="Freeform: Shape 137">
              <a:extLst>
                <a:ext uri="{FF2B5EF4-FFF2-40B4-BE49-F238E27FC236}">
                  <a16:creationId xmlns:a16="http://schemas.microsoft.com/office/drawing/2014/main" id="{193BCFC6-8AF0-4414-9C54-CC7ADDDB994B}"/>
                </a:ext>
              </a:extLst>
            </p:cNvPr>
            <p:cNvSpPr/>
            <p:nvPr/>
          </p:nvSpPr>
          <p:spPr bwMode="auto">
            <a:xfrm>
              <a:off x="6277796" y="2576286"/>
              <a:ext cx="2152652" cy="1262288"/>
            </a:xfrm>
            <a:custGeom>
              <a:avLst/>
              <a:gdLst>
                <a:gd name="connsiteX0" fmla="*/ 0 w 2152650"/>
                <a:gd name="connsiteY0" fmla="*/ 0 h 1290637"/>
                <a:gd name="connsiteX1" fmla="*/ 0 w 2152650"/>
                <a:gd name="connsiteY1" fmla="*/ 1290637 h 1290637"/>
                <a:gd name="connsiteX2" fmla="*/ 2152650 w 2152650"/>
                <a:gd name="connsiteY2" fmla="*/ 1290637 h 1290637"/>
              </a:gdLst>
              <a:ahLst/>
              <a:cxnLst>
                <a:cxn ang="0">
                  <a:pos x="connsiteX0" y="connsiteY0"/>
                </a:cxn>
                <a:cxn ang="0">
                  <a:pos x="connsiteX1" y="connsiteY1"/>
                </a:cxn>
                <a:cxn ang="0">
                  <a:pos x="connsiteX2" y="connsiteY2"/>
                </a:cxn>
              </a:cxnLst>
              <a:rect l="l" t="t" r="r" b="b"/>
              <a:pathLst>
                <a:path w="2152650" h="1290637">
                  <a:moveTo>
                    <a:pt x="0" y="0"/>
                  </a:moveTo>
                  <a:lnTo>
                    <a:pt x="0" y="1290637"/>
                  </a:lnTo>
                  <a:lnTo>
                    <a:pt x="2152650" y="1290637"/>
                  </a:lnTo>
                </a:path>
              </a:pathLst>
            </a:custGeom>
            <a:noFill/>
            <a:ln w="28575">
              <a:solidFill>
                <a:schemeClr val="bg1"/>
              </a:solidFill>
              <a:miter lim="800000"/>
              <a:headEnd/>
              <a:tailEnd/>
            </a:ln>
          </p:spPr>
          <p:txBody>
            <a:bodyPr rtlCol="0" anchor="ctr"/>
            <a:lstStyle/>
            <a:p>
              <a:pPr algn="ctr"/>
              <a:endParaRPr lang="en-US" dirty="0"/>
            </a:p>
          </p:txBody>
        </p:sp>
        <p:cxnSp>
          <p:nvCxnSpPr>
            <p:cNvPr id="139" name="Straight Connector 138">
              <a:extLst>
                <a:ext uri="{FF2B5EF4-FFF2-40B4-BE49-F238E27FC236}">
                  <a16:creationId xmlns:a16="http://schemas.microsoft.com/office/drawing/2014/main" id="{B44A098A-3D6A-4D1E-8632-503556A7A206}"/>
                </a:ext>
              </a:extLst>
            </p:cNvPr>
            <p:cNvCxnSpPr>
              <a:cxnSpLocks/>
            </p:cNvCxnSpPr>
            <p:nvPr/>
          </p:nvCxnSpPr>
          <p:spPr bwMode="auto">
            <a:xfrm flipH="1">
              <a:off x="6225540" y="2836546"/>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9F95F752-EDEF-4520-9955-891EBDEFB834}"/>
                </a:ext>
              </a:extLst>
            </p:cNvPr>
            <p:cNvCxnSpPr>
              <a:cxnSpLocks/>
            </p:cNvCxnSpPr>
            <p:nvPr/>
          </p:nvCxnSpPr>
          <p:spPr bwMode="auto">
            <a:xfrm flipH="1">
              <a:off x="6225540" y="2586039"/>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2FB5D751-2820-4274-A88B-030C478160F7}"/>
                </a:ext>
              </a:extLst>
            </p:cNvPr>
            <p:cNvCxnSpPr>
              <a:cxnSpLocks/>
            </p:cNvCxnSpPr>
            <p:nvPr/>
          </p:nvCxnSpPr>
          <p:spPr bwMode="auto">
            <a:xfrm flipH="1">
              <a:off x="6225540" y="3087053"/>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64365204-0F90-45A3-9588-D5991BD77C54}"/>
                </a:ext>
              </a:extLst>
            </p:cNvPr>
            <p:cNvCxnSpPr>
              <a:cxnSpLocks/>
            </p:cNvCxnSpPr>
            <p:nvPr/>
          </p:nvCxnSpPr>
          <p:spPr bwMode="auto">
            <a:xfrm flipH="1">
              <a:off x="6225540" y="3337560"/>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6BAC6D68-1AEF-4442-9183-FD0B17BB7ECB}"/>
                </a:ext>
              </a:extLst>
            </p:cNvPr>
            <p:cNvCxnSpPr>
              <a:cxnSpLocks/>
            </p:cNvCxnSpPr>
            <p:nvPr/>
          </p:nvCxnSpPr>
          <p:spPr bwMode="auto">
            <a:xfrm flipH="1">
              <a:off x="6225540" y="3588067"/>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8045C27D-AD71-4DB6-A951-715A9389D5D9}"/>
                </a:ext>
              </a:extLst>
            </p:cNvPr>
            <p:cNvCxnSpPr>
              <a:cxnSpLocks/>
            </p:cNvCxnSpPr>
            <p:nvPr/>
          </p:nvCxnSpPr>
          <p:spPr bwMode="auto">
            <a:xfrm flipH="1">
              <a:off x="6225540" y="3838575"/>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B27EE937-1536-4558-B710-3B6C2497E3CF}"/>
                </a:ext>
              </a:extLst>
            </p:cNvPr>
            <p:cNvCxnSpPr>
              <a:cxnSpLocks/>
            </p:cNvCxnSpPr>
            <p:nvPr/>
          </p:nvCxnSpPr>
          <p:spPr bwMode="auto">
            <a:xfrm rot="5400000" flipH="1">
              <a:off x="6332696" y="3870234"/>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75AC02FE-7231-4F3B-8329-AB696FCB9B86}"/>
                </a:ext>
              </a:extLst>
            </p:cNvPr>
            <p:cNvCxnSpPr>
              <a:cxnSpLocks/>
            </p:cNvCxnSpPr>
            <p:nvPr/>
          </p:nvCxnSpPr>
          <p:spPr bwMode="auto">
            <a:xfrm rot="5400000" flipH="1">
              <a:off x="6743160" y="3870234"/>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9AEFE614-E198-4C10-8CE2-481ADE640846}"/>
                </a:ext>
              </a:extLst>
            </p:cNvPr>
            <p:cNvCxnSpPr>
              <a:cxnSpLocks/>
            </p:cNvCxnSpPr>
            <p:nvPr/>
          </p:nvCxnSpPr>
          <p:spPr bwMode="auto">
            <a:xfrm rot="5400000" flipH="1">
              <a:off x="7153624" y="3870234"/>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A1D0DCA5-C293-4CA2-BBF3-5058EED4297A}"/>
                </a:ext>
              </a:extLst>
            </p:cNvPr>
            <p:cNvCxnSpPr>
              <a:cxnSpLocks/>
            </p:cNvCxnSpPr>
            <p:nvPr/>
          </p:nvCxnSpPr>
          <p:spPr bwMode="auto">
            <a:xfrm rot="5400000" flipH="1">
              <a:off x="7564088" y="3870234"/>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B0D88CAD-5AED-49AA-A8FF-6CFE8C20FC8D}"/>
                </a:ext>
              </a:extLst>
            </p:cNvPr>
            <p:cNvCxnSpPr>
              <a:cxnSpLocks/>
            </p:cNvCxnSpPr>
            <p:nvPr/>
          </p:nvCxnSpPr>
          <p:spPr bwMode="auto">
            <a:xfrm rot="5400000" flipH="1">
              <a:off x="7974552" y="3870234"/>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A23EA8EA-7E20-4542-9A3A-272169E1C8DE}"/>
                </a:ext>
              </a:extLst>
            </p:cNvPr>
            <p:cNvCxnSpPr>
              <a:cxnSpLocks/>
            </p:cNvCxnSpPr>
            <p:nvPr/>
          </p:nvCxnSpPr>
          <p:spPr bwMode="auto">
            <a:xfrm rot="5400000" flipH="1">
              <a:off x="8385017" y="3870234"/>
              <a:ext cx="6331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1" name="Group 150">
            <a:extLst>
              <a:ext uri="{FF2B5EF4-FFF2-40B4-BE49-F238E27FC236}">
                <a16:creationId xmlns:a16="http://schemas.microsoft.com/office/drawing/2014/main" id="{D65F4A5B-216D-459E-8C50-E6ACD73BB6BB}"/>
              </a:ext>
            </a:extLst>
          </p:cNvPr>
          <p:cNvGrpSpPr/>
          <p:nvPr/>
        </p:nvGrpSpPr>
        <p:grpSpPr>
          <a:xfrm>
            <a:off x="9040714" y="4530660"/>
            <a:ext cx="2484920" cy="1508609"/>
            <a:chOff x="6225540" y="2576286"/>
            <a:chExt cx="2204908" cy="1325607"/>
          </a:xfrm>
        </p:grpSpPr>
        <p:sp>
          <p:nvSpPr>
            <p:cNvPr id="152" name="Freeform: Shape 151">
              <a:extLst>
                <a:ext uri="{FF2B5EF4-FFF2-40B4-BE49-F238E27FC236}">
                  <a16:creationId xmlns:a16="http://schemas.microsoft.com/office/drawing/2014/main" id="{35A39827-8C04-410F-92EE-299E810B8547}"/>
                </a:ext>
              </a:extLst>
            </p:cNvPr>
            <p:cNvSpPr/>
            <p:nvPr/>
          </p:nvSpPr>
          <p:spPr bwMode="auto">
            <a:xfrm>
              <a:off x="6277796" y="2576286"/>
              <a:ext cx="2152652" cy="1262288"/>
            </a:xfrm>
            <a:custGeom>
              <a:avLst/>
              <a:gdLst>
                <a:gd name="connsiteX0" fmla="*/ 0 w 2152650"/>
                <a:gd name="connsiteY0" fmla="*/ 0 h 1290637"/>
                <a:gd name="connsiteX1" fmla="*/ 0 w 2152650"/>
                <a:gd name="connsiteY1" fmla="*/ 1290637 h 1290637"/>
                <a:gd name="connsiteX2" fmla="*/ 2152650 w 2152650"/>
                <a:gd name="connsiteY2" fmla="*/ 1290637 h 1290637"/>
              </a:gdLst>
              <a:ahLst/>
              <a:cxnLst>
                <a:cxn ang="0">
                  <a:pos x="connsiteX0" y="connsiteY0"/>
                </a:cxn>
                <a:cxn ang="0">
                  <a:pos x="connsiteX1" y="connsiteY1"/>
                </a:cxn>
                <a:cxn ang="0">
                  <a:pos x="connsiteX2" y="connsiteY2"/>
                </a:cxn>
              </a:cxnLst>
              <a:rect l="l" t="t" r="r" b="b"/>
              <a:pathLst>
                <a:path w="2152650" h="1290637">
                  <a:moveTo>
                    <a:pt x="0" y="0"/>
                  </a:moveTo>
                  <a:lnTo>
                    <a:pt x="0" y="1290637"/>
                  </a:lnTo>
                  <a:lnTo>
                    <a:pt x="2152650" y="1290637"/>
                  </a:lnTo>
                </a:path>
              </a:pathLst>
            </a:custGeom>
            <a:noFill/>
            <a:ln w="28575">
              <a:solidFill>
                <a:schemeClr val="bg1"/>
              </a:solidFill>
              <a:miter lim="800000"/>
              <a:headEnd/>
              <a:tailEnd/>
            </a:ln>
          </p:spPr>
          <p:txBody>
            <a:bodyPr rtlCol="0" anchor="ctr"/>
            <a:lstStyle/>
            <a:p>
              <a:pPr algn="ctr"/>
              <a:endParaRPr lang="en-US" dirty="0"/>
            </a:p>
          </p:txBody>
        </p:sp>
        <p:cxnSp>
          <p:nvCxnSpPr>
            <p:cNvPr id="153" name="Straight Connector 152">
              <a:extLst>
                <a:ext uri="{FF2B5EF4-FFF2-40B4-BE49-F238E27FC236}">
                  <a16:creationId xmlns:a16="http://schemas.microsoft.com/office/drawing/2014/main" id="{CAB07E60-A1EA-4939-9C9F-C5EA27D9E84C}"/>
                </a:ext>
              </a:extLst>
            </p:cNvPr>
            <p:cNvCxnSpPr>
              <a:cxnSpLocks/>
            </p:cNvCxnSpPr>
            <p:nvPr/>
          </p:nvCxnSpPr>
          <p:spPr bwMode="auto">
            <a:xfrm flipH="1">
              <a:off x="6225540" y="2836546"/>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CA03B1D5-8AAB-4363-A305-1C38F9BF75D5}"/>
                </a:ext>
              </a:extLst>
            </p:cNvPr>
            <p:cNvCxnSpPr>
              <a:cxnSpLocks/>
            </p:cNvCxnSpPr>
            <p:nvPr/>
          </p:nvCxnSpPr>
          <p:spPr bwMode="auto">
            <a:xfrm flipH="1">
              <a:off x="6225540" y="2586039"/>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842A7A66-0425-4A12-BFF9-2CCE143D3B10}"/>
                </a:ext>
              </a:extLst>
            </p:cNvPr>
            <p:cNvCxnSpPr>
              <a:cxnSpLocks/>
            </p:cNvCxnSpPr>
            <p:nvPr/>
          </p:nvCxnSpPr>
          <p:spPr bwMode="auto">
            <a:xfrm flipH="1">
              <a:off x="6225540" y="3087053"/>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3D5E4DC2-4176-48B3-8766-AEF90942B09B}"/>
                </a:ext>
              </a:extLst>
            </p:cNvPr>
            <p:cNvCxnSpPr>
              <a:cxnSpLocks/>
            </p:cNvCxnSpPr>
            <p:nvPr/>
          </p:nvCxnSpPr>
          <p:spPr bwMode="auto">
            <a:xfrm flipH="1">
              <a:off x="6225540" y="3337560"/>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6947B4CE-E003-49AC-ACFC-510C702185BA}"/>
                </a:ext>
              </a:extLst>
            </p:cNvPr>
            <p:cNvCxnSpPr>
              <a:cxnSpLocks/>
            </p:cNvCxnSpPr>
            <p:nvPr/>
          </p:nvCxnSpPr>
          <p:spPr bwMode="auto">
            <a:xfrm flipH="1">
              <a:off x="6225540" y="3588067"/>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7F799173-DA7F-4605-A70D-742839ABE6AB}"/>
                </a:ext>
              </a:extLst>
            </p:cNvPr>
            <p:cNvCxnSpPr>
              <a:cxnSpLocks/>
            </p:cNvCxnSpPr>
            <p:nvPr/>
          </p:nvCxnSpPr>
          <p:spPr bwMode="auto">
            <a:xfrm flipH="1">
              <a:off x="6225540" y="3838575"/>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7FE415C2-933A-4619-A8B1-09FE31B9D72A}"/>
                </a:ext>
              </a:extLst>
            </p:cNvPr>
            <p:cNvCxnSpPr>
              <a:cxnSpLocks/>
            </p:cNvCxnSpPr>
            <p:nvPr/>
          </p:nvCxnSpPr>
          <p:spPr bwMode="auto">
            <a:xfrm rot="5400000" flipH="1">
              <a:off x="6332696" y="3870234"/>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8D904DEE-F13B-4105-BB6D-24ACD6F52084}"/>
                </a:ext>
              </a:extLst>
            </p:cNvPr>
            <p:cNvCxnSpPr>
              <a:cxnSpLocks/>
            </p:cNvCxnSpPr>
            <p:nvPr/>
          </p:nvCxnSpPr>
          <p:spPr bwMode="auto">
            <a:xfrm rot="5400000" flipH="1">
              <a:off x="6743160" y="3870234"/>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DCDED165-34EE-42EA-A2B4-8B28D6B8F6DB}"/>
                </a:ext>
              </a:extLst>
            </p:cNvPr>
            <p:cNvCxnSpPr>
              <a:cxnSpLocks/>
            </p:cNvCxnSpPr>
            <p:nvPr/>
          </p:nvCxnSpPr>
          <p:spPr bwMode="auto">
            <a:xfrm rot="5400000" flipH="1">
              <a:off x="7153624" y="3870234"/>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12AEE33B-12F9-4FDC-BCCC-2BBDA28049DF}"/>
                </a:ext>
              </a:extLst>
            </p:cNvPr>
            <p:cNvCxnSpPr>
              <a:cxnSpLocks/>
            </p:cNvCxnSpPr>
            <p:nvPr/>
          </p:nvCxnSpPr>
          <p:spPr bwMode="auto">
            <a:xfrm rot="5400000" flipH="1">
              <a:off x="7564088" y="3870234"/>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3B9E2AF9-1510-4B85-BA9D-E80DB75F2478}"/>
                </a:ext>
              </a:extLst>
            </p:cNvPr>
            <p:cNvCxnSpPr>
              <a:cxnSpLocks/>
            </p:cNvCxnSpPr>
            <p:nvPr/>
          </p:nvCxnSpPr>
          <p:spPr bwMode="auto">
            <a:xfrm rot="5400000" flipH="1">
              <a:off x="7974552" y="3870234"/>
              <a:ext cx="63318" cy="0"/>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C5528EA7-F7BF-45AB-9E52-A633222D5803}"/>
                </a:ext>
              </a:extLst>
            </p:cNvPr>
            <p:cNvCxnSpPr>
              <a:cxnSpLocks/>
            </p:cNvCxnSpPr>
            <p:nvPr/>
          </p:nvCxnSpPr>
          <p:spPr bwMode="auto">
            <a:xfrm rot="5400000" flipH="1">
              <a:off x="8385017" y="3870234"/>
              <a:ext cx="63318" cy="0"/>
            </a:xfrm>
            <a:prstGeom prst="line">
              <a:avLst/>
            </a:prstGeom>
            <a:noFill/>
            <a:ln w="28575" cap="flat" cmpd="sng" algn="ctr">
              <a:solidFill>
                <a:schemeClr val="bg1"/>
              </a:solidFill>
              <a:prstDash val="solid"/>
              <a:round/>
              <a:headEnd type="none" w="med" len="med"/>
              <a:tailEnd type="none" w="med" len="med"/>
            </a:ln>
            <a:effectLst/>
          </p:spPr>
        </p:cxnSp>
      </p:grpSp>
      <p:sp>
        <p:nvSpPr>
          <p:cNvPr id="90" name="Freeform: Shape 89">
            <a:extLst>
              <a:ext uri="{FF2B5EF4-FFF2-40B4-BE49-F238E27FC236}">
                <a16:creationId xmlns:a16="http://schemas.microsoft.com/office/drawing/2014/main" id="{2786C242-275F-4BA6-8EE2-4999ED2A9A3F}"/>
              </a:ext>
            </a:extLst>
          </p:cNvPr>
          <p:cNvSpPr/>
          <p:nvPr/>
        </p:nvSpPr>
        <p:spPr bwMode="auto">
          <a:xfrm>
            <a:off x="6299443" y="4558127"/>
            <a:ext cx="2224087" cy="1359693"/>
          </a:xfrm>
          <a:custGeom>
            <a:avLst/>
            <a:gdLst>
              <a:gd name="connsiteX0" fmla="*/ 0 w 2224087"/>
              <a:gd name="connsiteY0" fmla="*/ 1359693 h 1359693"/>
              <a:gd name="connsiteX1" fmla="*/ 0 w 2224087"/>
              <a:gd name="connsiteY1" fmla="*/ 1307306 h 1359693"/>
              <a:gd name="connsiteX2" fmla="*/ 21431 w 2224087"/>
              <a:gd name="connsiteY2" fmla="*/ 1307306 h 1359693"/>
              <a:gd name="connsiteX3" fmla="*/ 21431 w 2224087"/>
              <a:gd name="connsiteY3" fmla="*/ 1221581 h 1359693"/>
              <a:gd name="connsiteX4" fmla="*/ 35719 w 2224087"/>
              <a:gd name="connsiteY4" fmla="*/ 1221581 h 1359693"/>
              <a:gd name="connsiteX5" fmla="*/ 35719 w 2224087"/>
              <a:gd name="connsiteY5" fmla="*/ 1164431 h 1359693"/>
              <a:gd name="connsiteX6" fmla="*/ 57150 w 2224087"/>
              <a:gd name="connsiteY6" fmla="*/ 1164431 h 1359693"/>
              <a:gd name="connsiteX7" fmla="*/ 57150 w 2224087"/>
              <a:gd name="connsiteY7" fmla="*/ 1114425 h 1359693"/>
              <a:gd name="connsiteX8" fmla="*/ 76200 w 2224087"/>
              <a:gd name="connsiteY8" fmla="*/ 1114425 h 1359693"/>
              <a:gd name="connsiteX9" fmla="*/ 76200 w 2224087"/>
              <a:gd name="connsiteY9" fmla="*/ 1064418 h 1359693"/>
              <a:gd name="connsiteX10" fmla="*/ 83344 w 2224087"/>
              <a:gd name="connsiteY10" fmla="*/ 1064418 h 1359693"/>
              <a:gd name="connsiteX11" fmla="*/ 83344 w 2224087"/>
              <a:gd name="connsiteY11" fmla="*/ 1045368 h 1359693"/>
              <a:gd name="connsiteX12" fmla="*/ 111919 w 2224087"/>
              <a:gd name="connsiteY12" fmla="*/ 1045368 h 1359693"/>
              <a:gd name="connsiteX13" fmla="*/ 111919 w 2224087"/>
              <a:gd name="connsiteY13" fmla="*/ 1004887 h 1359693"/>
              <a:gd name="connsiteX14" fmla="*/ 121444 w 2224087"/>
              <a:gd name="connsiteY14" fmla="*/ 1004887 h 1359693"/>
              <a:gd name="connsiteX15" fmla="*/ 121444 w 2224087"/>
              <a:gd name="connsiteY15" fmla="*/ 983456 h 1359693"/>
              <a:gd name="connsiteX16" fmla="*/ 135731 w 2224087"/>
              <a:gd name="connsiteY16" fmla="*/ 983456 h 1359693"/>
              <a:gd name="connsiteX17" fmla="*/ 135731 w 2224087"/>
              <a:gd name="connsiteY17" fmla="*/ 950118 h 1359693"/>
              <a:gd name="connsiteX18" fmla="*/ 142874 w 2224087"/>
              <a:gd name="connsiteY18" fmla="*/ 942975 h 1359693"/>
              <a:gd name="connsiteX19" fmla="*/ 142874 w 2224087"/>
              <a:gd name="connsiteY19" fmla="*/ 914400 h 1359693"/>
              <a:gd name="connsiteX20" fmla="*/ 159544 w 2224087"/>
              <a:gd name="connsiteY20" fmla="*/ 914400 h 1359693"/>
              <a:gd name="connsiteX21" fmla="*/ 159544 w 2224087"/>
              <a:gd name="connsiteY21" fmla="*/ 895350 h 1359693"/>
              <a:gd name="connsiteX22" fmla="*/ 173831 w 2224087"/>
              <a:gd name="connsiteY22" fmla="*/ 895350 h 1359693"/>
              <a:gd name="connsiteX23" fmla="*/ 173831 w 2224087"/>
              <a:gd name="connsiteY23" fmla="*/ 871537 h 1359693"/>
              <a:gd name="connsiteX24" fmla="*/ 188119 w 2224087"/>
              <a:gd name="connsiteY24" fmla="*/ 871537 h 1359693"/>
              <a:gd name="connsiteX25" fmla="*/ 188119 w 2224087"/>
              <a:gd name="connsiteY25" fmla="*/ 840581 h 1359693"/>
              <a:gd name="connsiteX26" fmla="*/ 202406 w 2224087"/>
              <a:gd name="connsiteY26" fmla="*/ 840581 h 1359693"/>
              <a:gd name="connsiteX27" fmla="*/ 202406 w 2224087"/>
              <a:gd name="connsiteY27" fmla="*/ 804862 h 1359693"/>
              <a:gd name="connsiteX28" fmla="*/ 242887 w 2224087"/>
              <a:gd name="connsiteY28" fmla="*/ 804862 h 1359693"/>
              <a:gd name="connsiteX29" fmla="*/ 242887 w 2224087"/>
              <a:gd name="connsiteY29" fmla="*/ 788193 h 1359693"/>
              <a:gd name="connsiteX30" fmla="*/ 264319 w 2224087"/>
              <a:gd name="connsiteY30" fmla="*/ 788193 h 1359693"/>
              <a:gd name="connsiteX31" fmla="*/ 264319 w 2224087"/>
              <a:gd name="connsiteY31" fmla="*/ 773906 h 1359693"/>
              <a:gd name="connsiteX32" fmla="*/ 280987 w 2224087"/>
              <a:gd name="connsiteY32" fmla="*/ 773906 h 1359693"/>
              <a:gd name="connsiteX33" fmla="*/ 280987 w 2224087"/>
              <a:gd name="connsiteY33" fmla="*/ 757237 h 1359693"/>
              <a:gd name="connsiteX34" fmla="*/ 338137 w 2224087"/>
              <a:gd name="connsiteY34" fmla="*/ 757237 h 1359693"/>
              <a:gd name="connsiteX35" fmla="*/ 338137 w 2224087"/>
              <a:gd name="connsiteY35" fmla="*/ 721518 h 1359693"/>
              <a:gd name="connsiteX36" fmla="*/ 383381 w 2224087"/>
              <a:gd name="connsiteY36" fmla="*/ 721518 h 1359693"/>
              <a:gd name="connsiteX37" fmla="*/ 383381 w 2224087"/>
              <a:gd name="connsiteY37" fmla="*/ 690562 h 1359693"/>
              <a:gd name="connsiteX38" fmla="*/ 421481 w 2224087"/>
              <a:gd name="connsiteY38" fmla="*/ 690562 h 1359693"/>
              <a:gd name="connsiteX39" fmla="*/ 421481 w 2224087"/>
              <a:gd name="connsiteY39" fmla="*/ 664368 h 1359693"/>
              <a:gd name="connsiteX40" fmla="*/ 454819 w 2224087"/>
              <a:gd name="connsiteY40" fmla="*/ 664368 h 1359693"/>
              <a:gd name="connsiteX41" fmla="*/ 454819 w 2224087"/>
              <a:gd name="connsiteY41" fmla="*/ 645318 h 1359693"/>
              <a:gd name="connsiteX42" fmla="*/ 473869 w 2224087"/>
              <a:gd name="connsiteY42" fmla="*/ 645318 h 1359693"/>
              <a:gd name="connsiteX43" fmla="*/ 473869 w 2224087"/>
              <a:gd name="connsiteY43" fmla="*/ 635793 h 1359693"/>
              <a:gd name="connsiteX44" fmla="*/ 504825 w 2224087"/>
              <a:gd name="connsiteY44" fmla="*/ 635793 h 1359693"/>
              <a:gd name="connsiteX45" fmla="*/ 504825 w 2224087"/>
              <a:gd name="connsiteY45" fmla="*/ 623887 h 1359693"/>
              <a:gd name="connsiteX46" fmla="*/ 538162 w 2224087"/>
              <a:gd name="connsiteY46" fmla="*/ 623887 h 1359693"/>
              <a:gd name="connsiteX47" fmla="*/ 538162 w 2224087"/>
              <a:gd name="connsiteY47" fmla="*/ 609600 h 1359693"/>
              <a:gd name="connsiteX48" fmla="*/ 561975 w 2224087"/>
              <a:gd name="connsiteY48" fmla="*/ 609600 h 1359693"/>
              <a:gd name="connsiteX49" fmla="*/ 561975 w 2224087"/>
              <a:gd name="connsiteY49" fmla="*/ 595312 h 1359693"/>
              <a:gd name="connsiteX50" fmla="*/ 621506 w 2224087"/>
              <a:gd name="connsiteY50" fmla="*/ 595312 h 1359693"/>
              <a:gd name="connsiteX51" fmla="*/ 621506 w 2224087"/>
              <a:gd name="connsiteY51" fmla="*/ 578643 h 1359693"/>
              <a:gd name="connsiteX52" fmla="*/ 645319 w 2224087"/>
              <a:gd name="connsiteY52" fmla="*/ 578643 h 1359693"/>
              <a:gd name="connsiteX53" fmla="*/ 645319 w 2224087"/>
              <a:gd name="connsiteY53" fmla="*/ 557212 h 1359693"/>
              <a:gd name="connsiteX54" fmla="*/ 661987 w 2224087"/>
              <a:gd name="connsiteY54" fmla="*/ 557212 h 1359693"/>
              <a:gd name="connsiteX55" fmla="*/ 661987 w 2224087"/>
              <a:gd name="connsiteY55" fmla="*/ 533400 h 1359693"/>
              <a:gd name="connsiteX56" fmla="*/ 704850 w 2224087"/>
              <a:gd name="connsiteY56" fmla="*/ 533400 h 1359693"/>
              <a:gd name="connsiteX57" fmla="*/ 704850 w 2224087"/>
              <a:gd name="connsiteY57" fmla="*/ 509587 h 1359693"/>
              <a:gd name="connsiteX58" fmla="*/ 752475 w 2224087"/>
              <a:gd name="connsiteY58" fmla="*/ 509587 h 1359693"/>
              <a:gd name="connsiteX59" fmla="*/ 752475 w 2224087"/>
              <a:gd name="connsiteY59" fmla="*/ 495300 h 1359693"/>
              <a:gd name="connsiteX60" fmla="*/ 778669 w 2224087"/>
              <a:gd name="connsiteY60" fmla="*/ 495300 h 1359693"/>
              <a:gd name="connsiteX61" fmla="*/ 778669 w 2224087"/>
              <a:gd name="connsiteY61" fmla="*/ 495300 h 1359693"/>
              <a:gd name="connsiteX62" fmla="*/ 778669 w 2224087"/>
              <a:gd name="connsiteY62" fmla="*/ 478631 h 1359693"/>
              <a:gd name="connsiteX63" fmla="*/ 814387 w 2224087"/>
              <a:gd name="connsiteY63" fmla="*/ 478631 h 1359693"/>
              <a:gd name="connsiteX64" fmla="*/ 814387 w 2224087"/>
              <a:gd name="connsiteY64" fmla="*/ 461962 h 1359693"/>
              <a:gd name="connsiteX65" fmla="*/ 840581 w 2224087"/>
              <a:gd name="connsiteY65" fmla="*/ 461962 h 1359693"/>
              <a:gd name="connsiteX66" fmla="*/ 840581 w 2224087"/>
              <a:gd name="connsiteY66" fmla="*/ 445293 h 1359693"/>
              <a:gd name="connsiteX67" fmla="*/ 933450 w 2224087"/>
              <a:gd name="connsiteY67" fmla="*/ 445293 h 1359693"/>
              <a:gd name="connsiteX68" fmla="*/ 933450 w 2224087"/>
              <a:gd name="connsiteY68" fmla="*/ 421481 h 1359693"/>
              <a:gd name="connsiteX69" fmla="*/ 962025 w 2224087"/>
              <a:gd name="connsiteY69" fmla="*/ 421481 h 1359693"/>
              <a:gd name="connsiteX70" fmla="*/ 962025 w 2224087"/>
              <a:gd name="connsiteY70" fmla="*/ 407193 h 1359693"/>
              <a:gd name="connsiteX71" fmla="*/ 1031081 w 2224087"/>
              <a:gd name="connsiteY71" fmla="*/ 407193 h 1359693"/>
              <a:gd name="connsiteX72" fmla="*/ 1031081 w 2224087"/>
              <a:gd name="connsiteY72" fmla="*/ 383381 h 1359693"/>
              <a:gd name="connsiteX73" fmla="*/ 1059656 w 2224087"/>
              <a:gd name="connsiteY73" fmla="*/ 383381 h 1359693"/>
              <a:gd name="connsiteX74" fmla="*/ 1059656 w 2224087"/>
              <a:gd name="connsiteY74" fmla="*/ 366712 h 1359693"/>
              <a:gd name="connsiteX75" fmla="*/ 1081087 w 2224087"/>
              <a:gd name="connsiteY75" fmla="*/ 366712 h 1359693"/>
              <a:gd name="connsiteX76" fmla="*/ 1081087 w 2224087"/>
              <a:gd name="connsiteY76" fmla="*/ 347662 h 1359693"/>
              <a:gd name="connsiteX77" fmla="*/ 1114425 w 2224087"/>
              <a:gd name="connsiteY77" fmla="*/ 347662 h 1359693"/>
              <a:gd name="connsiteX78" fmla="*/ 1114425 w 2224087"/>
              <a:gd name="connsiteY78" fmla="*/ 323850 h 1359693"/>
              <a:gd name="connsiteX79" fmla="*/ 1176337 w 2224087"/>
              <a:gd name="connsiteY79" fmla="*/ 323850 h 1359693"/>
              <a:gd name="connsiteX80" fmla="*/ 1176337 w 2224087"/>
              <a:gd name="connsiteY80" fmla="*/ 311943 h 1359693"/>
              <a:gd name="connsiteX81" fmla="*/ 1197769 w 2224087"/>
              <a:gd name="connsiteY81" fmla="*/ 311943 h 1359693"/>
              <a:gd name="connsiteX82" fmla="*/ 1197769 w 2224087"/>
              <a:gd name="connsiteY82" fmla="*/ 297656 h 1359693"/>
              <a:gd name="connsiteX83" fmla="*/ 1228725 w 2224087"/>
              <a:gd name="connsiteY83" fmla="*/ 297656 h 1359693"/>
              <a:gd name="connsiteX84" fmla="*/ 1228725 w 2224087"/>
              <a:gd name="connsiteY84" fmla="*/ 297656 h 1359693"/>
              <a:gd name="connsiteX85" fmla="*/ 1228725 w 2224087"/>
              <a:gd name="connsiteY85" fmla="*/ 276225 h 1359693"/>
              <a:gd name="connsiteX86" fmla="*/ 1245394 w 2224087"/>
              <a:gd name="connsiteY86" fmla="*/ 276225 h 1359693"/>
              <a:gd name="connsiteX87" fmla="*/ 1245394 w 2224087"/>
              <a:gd name="connsiteY87" fmla="*/ 252412 h 1359693"/>
              <a:gd name="connsiteX88" fmla="*/ 1262062 w 2224087"/>
              <a:gd name="connsiteY88" fmla="*/ 252412 h 1359693"/>
              <a:gd name="connsiteX89" fmla="*/ 1262062 w 2224087"/>
              <a:gd name="connsiteY89" fmla="*/ 230981 h 1359693"/>
              <a:gd name="connsiteX90" fmla="*/ 1309687 w 2224087"/>
              <a:gd name="connsiteY90" fmla="*/ 230981 h 1359693"/>
              <a:gd name="connsiteX91" fmla="*/ 1309687 w 2224087"/>
              <a:gd name="connsiteY91" fmla="*/ 200025 h 1359693"/>
              <a:gd name="connsiteX92" fmla="*/ 1350169 w 2224087"/>
              <a:gd name="connsiteY92" fmla="*/ 200025 h 1359693"/>
              <a:gd name="connsiteX93" fmla="*/ 1350169 w 2224087"/>
              <a:gd name="connsiteY93" fmla="*/ 180975 h 1359693"/>
              <a:gd name="connsiteX94" fmla="*/ 1385887 w 2224087"/>
              <a:gd name="connsiteY94" fmla="*/ 180975 h 1359693"/>
              <a:gd name="connsiteX95" fmla="*/ 1385887 w 2224087"/>
              <a:gd name="connsiteY95" fmla="*/ 169068 h 1359693"/>
              <a:gd name="connsiteX96" fmla="*/ 1419225 w 2224087"/>
              <a:gd name="connsiteY96" fmla="*/ 169068 h 1359693"/>
              <a:gd name="connsiteX97" fmla="*/ 1419225 w 2224087"/>
              <a:gd name="connsiteY97" fmla="*/ 140493 h 1359693"/>
              <a:gd name="connsiteX98" fmla="*/ 1435894 w 2224087"/>
              <a:gd name="connsiteY98" fmla="*/ 140493 h 1359693"/>
              <a:gd name="connsiteX99" fmla="*/ 1435894 w 2224087"/>
              <a:gd name="connsiteY99" fmla="*/ 140493 h 1359693"/>
              <a:gd name="connsiteX100" fmla="*/ 1435894 w 2224087"/>
              <a:gd name="connsiteY100" fmla="*/ 119062 h 1359693"/>
              <a:gd name="connsiteX101" fmla="*/ 1471612 w 2224087"/>
              <a:gd name="connsiteY101" fmla="*/ 119062 h 1359693"/>
              <a:gd name="connsiteX102" fmla="*/ 1471612 w 2224087"/>
              <a:gd name="connsiteY102" fmla="*/ 100012 h 1359693"/>
              <a:gd name="connsiteX103" fmla="*/ 1535906 w 2224087"/>
              <a:gd name="connsiteY103" fmla="*/ 100012 h 1359693"/>
              <a:gd name="connsiteX104" fmla="*/ 1535906 w 2224087"/>
              <a:gd name="connsiteY104" fmla="*/ 90487 h 1359693"/>
              <a:gd name="connsiteX105" fmla="*/ 1645444 w 2224087"/>
              <a:gd name="connsiteY105" fmla="*/ 90487 h 1359693"/>
              <a:gd name="connsiteX106" fmla="*/ 1645444 w 2224087"/>
              <a:gd name="connsiteY106" fmla="*/ 73818 h 1359693"/>
              <a:gd name="connsiteX107" fmla="*/ 1671637 w 2224087"/>
              <a:gd name="connsiteY107" fmla="*/ 73818 h 1359693"/>
              <a:gd name="connsiteX108" fmla="*/ 1671637 w 2224087"/>
              <a:gd name="connsiteY108" fmla="*/ 73818 h 1359693"/>
              <a:gd name="connsiteX109" fmla="*/ 1733550 w 2224087"/>
              <a:gd name="connsiteY109" fmla="*/ 73818 h 1359693"/>
              <a:gd name="connsiteX110" fmla="*/ 1733550 w 2224087"/>
              <a:gd name="connsiteY110" fmla="*/ 50006 h 1359693"/>
              <a:gd name="connsiteX111" fmla="*/ 1859756 w 2224087"/>
              <a:gd name="connsiteY111" fmla="*/ 50006 h 1359693"/>
              <a:gd name="connsiteX112" fmla="*/ 1881187 w 2224087"/>
              <a:gd name="connsiteY112" fmla="*/ 50006 h 1359693"/>
              <a:gd name="connsiteX113" fmla="*/ 1881187 w 2224087"/>
              <a:gd name="connsiteY113" fmla="*/ 28575 h 1359693"/>
              <a:gd name="connsiteX114" fmla="*/ 1931194 w 2224087"/>
              <a:gd name="connsiteY114" fmla="*/ 28575 h 1359693"/>
              <a:gd name="connsiteX115" fmla="*/ 1931194 w 2224087"/>
              <a:gd name="connsiteY115" fmla="*/ 28575 h 1359693"/>
              <a:gd name="connsiteX116" fmla="*/ 1931194 w 2224087"/>
              <a:gd name="connsiteY116" fmla="*/ 9525 h 1359693"/>
              <a:gd name="connsiteX117" fmla="*/ 2185987 w 2224087"/>
              <a:gd name="connsiteY117" fmla="*/ 9525 h 1359693"/>
              <a:gd name="connsiteX118" fmla="*/ 2185987 w 2224087"/>
              <a:gd name="connsiteY118" fmla="*/ 0 h 1359693"/>
              <a:gd name="connsiteX119" fmla="*/ 2224087 w 2224087"/>
              <a:gd name="connsiteY119" fmla="*/ 0 h 1359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2224087" h="1359693">
                <a:moveTo>
                  <a:pt x="0" y="1359693"/>
                </a:moveTo>
                <a:lnTo>
                  <a:pt x="0" y="1307306"/>
                </a:lnTo>
                <a:lnTo>
                  <a:pt x="21431" y="1307306"/>
                </a:lnTo>
                <a:lnTo>
                  <a:pt x="21431" y="1221581"/>
                </a:lnTo>
                <a:lnTo>
                  <a:pt x="35719" y="1221581"/>
                </a:lnTo>
                <a:lnTo>
                  <a:pt x="35719" y="1164431"/>
                </a:lnTo>
                <a:lnTo>
                  <a:pt x="57150" y="1164431"/>
                </a:lnTo>
                <a:lnTo>
                  <a:pt x="57150" y="1114425"/>
                </a:lnTo>
                <a:lnTo>
                  <a:pt x="76200" y="1114425"/>
                </a:lnTo>
                <a:lnTo>
                  <a:pt x="76200" y="1064418"/>
                </a:lnTo>
                <a:lnTo>
                  <a:pt x="83344" y="1064418"/>
                </a:lnTo>
                <a:lnTo>
                  <a:pt x="83344" y="1045368"/>
                </a:lnTo>
                <a:lnTo>
                  <a:pt x="111919" y="1045368"/>
                </a:lnTo>
                <a:lnTo>
                  <a:pt x="111919" y="1004887"/>
                </a:lnTo>
                <a:lnTo>
                  <a:pt x="121444" y="1004887"/>
                </a:lnTo>
                <a:lnTo>
                  <a:pt x="121444" y="983456"/>
                </a:lnTo>
                <a:lnTo>
                  <a:pt x="135731" y="983456"/>
                </a:lnTo>
                <a:lnTo>
                  <a:pt x="135731" y="950118"/>
                </a:lnTo>
                <a:lnTo>
                  <a:pt x="142874" y="942975"/>
                </a:lnTo>
                <a:lnTo>
                  <a:pt x="142874" y="914400"/>
                </a:lnTo>
                <a:lnTo>
                  <a:pt x="159544" y="914400"/>
                </a:lnTo>
                <a:lnTo>
                  <a:pt x="159544" y="895350"/>
                </a:lnTo>
                <a:lnTo>
                  <a:pt x="173831" y="895350"/>
                </a:lnTo>
                <a:lnTo>
                  <a:pt x="173831" y="871537"/>
                </a:lnTo>
                <a:lnTo>
                  <a:pt x="188119" y="871537"/>
                </a:lnTo>
                <a:lnTo>
                  <a:pt x="188119" y="840581"/>
                </a:lnTo>
                <a:lnTo>
                  <a:pt x="202406" y="840581"/>
                </a:lnTo>
                <a:lnTo>
                  <a:pt x="202406" y="804862"/>
                </a:lnTo>
                <a:lnTo>
                  <a:pt x="242887" y="804862"/>
                </a:lnTo>
                <a:lnTo>
                  <a:pt x="242887" y="788193"/>
                </a:lnTo>
                <a:lnTo>
                  <a:pt x="264319" y="788193"/>
                </a:lnTo>
                <a:lnTo>
                  <a:pt x="264319" y="773906"/>
                </a:lnTo>
                <a:lnTo>
                  <a:pt x="280987" y="773906"/>
                </a:lnTo>
                <a:lnTo>
                  <a:pt x="280987" y="757237"/>
                </a:lnTo>
                <a:lnTo>
                  <a:pt x="338137" y="757237"/>
                </a:lnTo>
                <a:lnTo>
                  <a:pt x="338137" y="721518"/>
                </a:lnTo>
                <a:lnTo>
                  <a:pt x="383381" y="721518"/>
                </a:lnTo>
                <a:lnTo>
                  <a:pt x="383381" y="690562"/>
                </a:lnTo>
                <a:lnTo>
                  <a:pt x="421481" y="690562"/>
                </a:lnTo>
                <a:lnTo>
                  <a:pt x="421481" y="664368"/>
                </a:lnTo>
                <a:lnTo>
                  <a:pt x="454819" y="664368"/>
                </a:lnTo>
                <a:lnTo>
                  <a:pt x="454819" y="645318"/>
                </a:lnTo>
                <a:lnTo>
                  <a:pt x="473869" y="645318"/>
                </a:lnTo>
                <a:lnTo>
                  <a:pt x="473869" y="635793"/>
                </a:lnTo>
                <a:lnTo>
                  <a:pt x="504825" y="635793"/>
                </a:lnTo>
                <a:lnTo>
                  <a:pt x="504825" y="623887"/>
                </a:lnTo>
                <a:lnTo>
                  <a:pt x="538162" y="623887"/>
                </a:lnTo>
                <a:lnTo>
                  <a:pt x="538162" y="609600"/>
                </a:lnTo>
                <a:lnTo>
                  <a:pt x="561975" y="609600"/>
                </a:lnTo>
                <a:lnTo>
                  <a:pt x="561975" y="595312"/>
                </a:lnTo>
                <a:lnTo>
                  <a:pt x="621506" y="595312"/>
                </a:lnTo>
                <a:lnTo>
                  <a:pt x="621506" y="578643"/>
                </a:lnTo>
                <a:lnTo>
                  <a:pt x="645319" y="578643"/>
                </a:lnTo>
                <a:lnTo>
                  <a:pt x="645319" y="557212"/>
                </a:lnTo>
                <a:lnTo>
                  <a:pt x="661987" y="557212"/>
                </a:lnTo>
                <a:lnTo>
                  <a:pt x="661987" y="533400"/>
                </a:lnTo>
                <a:lnTo>
                  <a:pt x="704850" y="533400"/>
                </a:lnTo>
                <a:lnTo>
                  <a:pt x="704850" y="509587"/>
                </a:lnTo>
                <a:lnTo>
                  <a:pt x="752475" y="509587"/>
                </a:lnTo>
                <a:lnTo>
                  <a:pt x="752475" y="495300"/>
                </a:lnTo>
                <a:lnTo>
                  <a:pt x="778669" y="495300"/>
                </a:lnTo>
                <a:lnTo>
                  <a:pt x="778669" y="495300"/>
                </a:lnTo>
                <a:lnTo>
                  <a:pt x="778669" y="478631"/>
                </a:lnTo>
                <a:lnTo>
                  <a:pt x="814387" y="478631"/>
                </a:lnTo>
                <a:lnTo>
                  <a:pt x="814387" y="461962"/>
                </a:lnTo>
                <a:lnTo>
                  <a:pt x="840581" y="461962"/>
                </a:lnTo>
                <a:lnTo>
                  <a:pt x="840581" y="445293"/>
                </a:lnTo>
                <a:lnTo>
                  <a:pt x="933450" y="445293"/>
                </a:lnTo>
                <a:lnTo>
                  <a:pt x="933450" y="421481"/>
                </a:lnTo>
                <a:lnTo>
                  <a:pt x="962025" y="421481"/>
                </a:lnTo>
                <a:lnTo>
                  <a:pt x="962025" y="407193"/>
                </a:lnTo>
                <a:lnTo>
                  <a:pt x="1031081" y="407193"/>
                </a:lnTo>
                <a:lnTo>
                  <a:pt x="1031081" y="383381"/>
                </a:lnTo>
                <a:lnTo>
                  <a:pt x="1059656" y="383381"/>
                </a:lnTo>
                <a:lnTo>
                  <a:pt x="1059656" y="366712"/>
                </a:lnTo>
                <a:lnTo>
                  <a:pt x="1081087" y="366712"/>
                </a:lnTo>
                <a:lnTo>
                  <a:pt x="1081087" y="347662"/>
                </a:lnTo>
                <a:lnTo>
                  <a:pt x="1114425" y="347662"/>
                </a:lnTo>
                <a:lnTo>
                  <a:pt x="1114425" y="323850"/>
                </a:lnTo>
                <a:lnTo>
                  <a:pt x="1176337" y="323850"/>
                </a:lnTo>
                <a:lnTo>
                  <a:pt x="1176337" y="311943"/>
                </a:lnTo>
                <a:lnTo>
                  <a:pt x="1197769" y="311943"/>
                </a:lnTo>
                <a:lnTo>
                  <a:pt x="1197769" y="297656"/>
                </a:lnTo>
                <a:lnTo>
                  <a:pt x="1228725" y="297656"/>
                </a:lnTo>
                <a:lnTo>
                  <a:pt x="1228725" y="297656"/>
                </a:lnTo>
                <a:lnTo>
                  <a:pt x="1228725" y="276225"/>
                </a:lnTo>
                <a:lnTo>
                  <a:pt x="1245394" y="276225"/>
                </a:lnTo>
                <a:lnTo>
                  <a:pt x="1245394" y="252412"/>
                </a:lnTo>
                <a:lnTo>
                  <a:pt x="1262062" y="252412"/>
                </a:lnTo>
                <a:lnTo>
                  <a:pt x="1262062" y="230981"/>
                </a:lnTo>
                <a:lnTo>
                  <a:pt x="1309687" y="230981"/>
                </a:lnTo>
                <a:lnTo>
                  <a:pt x="1309687" y="200025"/>
                </a:lnTo>
                <a:lnTo>
                  <a:pt x="1350169" y="200025"/>
                </a:lnTo>
                <a:lnTo>
                  <a:pt x="1350169" y="180975"/>
                </a:lnTo>
                <a:lnTo>
                  <a:pt x="1385887" y="180975"/>
                </a:lnTo>
                <a:lnTo>
                  <a:pt x="1385887" y="169068"/>
                </a:lnTo>
                <a:lnTo>
                  <a:pt x="1419225" y="169068"/>
                </a:lnTo>
                <a:lnTo>
                  <a:pt x="1419225" y="140493"/>
                </a:lnTo>
                <a:lnTo>
                  <a:pt x="1435894" y="140493"/>
                </a:lnTo>
                <a:lnTo>
                  <a:pt x="1435894" y="140493"/>
                </a:lnTo>
                <a:lnTo>
                  <a:pt x="1435894" y="119062"/>
                </a:lnTo>
                <a:lnTo>
                  <a:pt x="1471612" y="119062"/>
                </a:lnTo>
                <a:lnTo>
                  <a:pt x="1471612" y="100012"/>
                </a:lnTo>
                <a:lnTo>
                  <a:pt x="1535906" y="100012"/>
                </a:lnTo>
                <a:lnTo>
                  <a:pt x="1535906" y="90487"/>
                </a:lnTo>
                <a:lnTo>
                  <a:pt x="1645444" y="90487"/>
                </a:lnTo>
                <a:lnTo>
                  <a:pt x="1645444" y="73818"/>
                </a:lnTo>
                <a:lnTo>
                  <a:pt x="1671637" y="73818"/>
                </a:lnTo>
                <a:lnTo>
                  <a:pt x="1671637" y="73818"/>
                </a:lnTo>
                <a:lnTo>
                  <a:pt x="1733550" y="73818"/>
                </a:lnTo>
                <a:lnTo>
                  <a:pt x="1733550" y="50006"/>
                </a:lnTo>
                <a:lnTo>
                  <a:pt x="1859756" y="50006"/>
                </a:lnTo>
                <a:lnTo>
                  <a:pt x="1881187" y="50006"/>
                </a:lnTo>
                <a:lnTo>
                  <a:pt x="1881187" y="28575"/>
                </a:lnTo>
                <a:lnTo>
                  <a:pt x="1931194" y="28575"/>
                </a:lnTo>
                <a:lnTo>
                  <a:pt x="1931194" y="28575"/>
                </a:lnTo>
                <a:lnTo>
                  <a:pt x="1931194" y="9525"/>
                </a:lnTo>
                <a:lnTo>
                  <a:pt x="2185987" y="9525"/>
                </a:lnTo>
                <a:lnTo>
                  <a:pt x="2185987" y="0"/>
                </a:lnTo>
                <a:lnTo>
                  <a:pt x="2224087" y="0"/>
                </a:lnTo>
              </a:path>
            </a:pathLst>
          </a:custGeom>
          <a:noFill/>
          <a:ln w="28575">
            <a:solidFill>
              <a:schemeClr val="accent2"/>
            </a:solidFill>
            <a:miter lim="800000"/>
            <a:headEnd/>
            <a:tailEnd/>
          </a:ln>
        </p:spPr>
        <p:txBody>
          <a:bodyPr rtlCol="0" anchor="ctr"/>
          <a:lstStyle/>
          <a:p>
            <a:pPr algn="ctr"/>
            <a:endParaRPr lang="en-US" dirty="0"/>
          </a:p>
        </p:txBody>
      </p:sp>
      <p:sp>
        <p:nvSpPr>
          <p:cNvPr id="92" name="Freeform: Shape 91">
            <a:extLst>
              <a:ext uri="{FF2B5EF4-FFF2-40B4-BE49-F238E27FC236}">
                <a16:creationId xmlns:a16="http://schemas.microsoft.com/office/drawing/2014/main" id="{D7B0B54F-1236-4FF6-AABC-B834228D5075}"/>
              </a:ext>
            </a:extLst>
          </p:cNvPr>
          <p:cNvSpPr/>
          <p:nvPr/>
        </p:nvSpPr>
        <p:spPr bwMode="auto">
          <a:xfrm>
            <a:off x="6299443" y="4548602"/>
            <a:ext cx="2219325" cy="1357312"/>
          </a:xfrm>
          <a:custGeom>
            <a:avLst/>
            <a:gdLst>
              <a:gd name="connsiteX0" fmla="*/ 0 w 2219325"/>
              <a:gd name="connsiteY0" fmla="*/ 1357312 h 1357312"/>
              <a:gd name="connsiteX1" fmla="*/ 0 w 2219325"/>
              <a:gd name="connsiteY1" fmla="*/ 1309687 h 1357312"/>
              <a:gd name="connsiteX2" fmla="*/ 26194 w 2219325"/>
              <a:gd name="connsiteY2" fmla="*/ 1309687 h 1357312"/>
              <a:gd name="connsiteX3" fmla="*/ 26194 w 2219325"/>
              <a:gd name="connsiteY3" fmla="*/ 1226343 h 1357312"/>
              <a:gd name="connsiteX4" fmla="*/ 42862 w 2219325"/>
              <a:gd name="connsiteY4" fmla="*/ 1226343 h 1357312"/>
              <a:gd name="connsiteX5" fmla="*/ 42862 w 2219325"/>
              <a:gd name="connsiteY5" fmla="*/ 1181100 h 1357312"/>
              <a:gd name="connsiteX6" fmla="*/ 69056 w 2219325"/>
              <a:gd name="connsiteY6" fmla="*/ 1181100 h 1357312"/>
              <a:gd name="connsiteX7" fmla="*/ 69056 w 2219325"/>
              <a:gd name="connsiteY7" fmla="*/ 1145381 h 1357312"/>
              <a:gd name="connsiteX8" fmla="*/ 88106 w 2219325"/>
              <a:gd name="connsiteY8" fmla="*/ 1145381 h 1357312"/>
              <a:gd name="connsiteX9" fmla="*/ 88106 w 2219325"/>
              <a:gd name="connsiteY9" fmla="*/ 1107281 h 1357312"/>
              <a:gd name="connsiteX10" fmla="*/ 119062 w 2219325"/>
              <a:gd name="connsiteY10" fmla="*/ 1107281 h 1357312"/>
              <a:gd name="connsiteX11" fmla="*/ 119062 w 2219325"/>
              <a:gd name="connsiteY11" fmla="*/ 1076325 h 1357312"/>
              <a:gd name="connsiteX12" fmla="*/ 138112 w 2219325"/>
              <a:gd name="connsiteY12" fmla="*/ 1076325 h 1357312"/>
              <a:gd name="connsiteX13" fmla="*/ 138112 w 2219325"/>
              <a:gd name="connsiteY13" fmla="*/ 1026318 h 1357312"/>
              <a:gd name="connsiteX14" fmla="*/ 152400 w 2219325"/>
              <a:gd name="connsiteY14" fmla="*/ 1026318 h 1357312"/>
              <a:gd name="connsiteX15" fmla="*/ 152400 w 2219325"/>
              <a:gd name="connsiteY15" fmla="*/ 1000125 h 1357312"/>
              <a:gd name="connsiteX16" fmla="*/ 152400 w 2219325"/>
              <a:gd name="connsiteY16" fmla="*/ 1000125 h 1357312"/>
              <a:gd name="connsiteX17" fmla="*/ 152400 w 2219325"/>
              <a:gd name="connsiteY17" fmla="*/ 969168 h 1357312"/>
              <a:gd name="connsiteX18" fmla="*/ 173831 w 2219325"/>
              <a:gd name="connsiteY18" fmla="*/ 969168 h 1357312"/>
              <a:gd name="connsiteX19" fmla="*/ 173831 w 2219325"/>
              <a:gd name="connsiteY19" fmla="*/ 931068 h 1357312"/>
              <a:gd name="connsiteX20" fmla="*/ 200025 w 2219325"/>
              <a:gd name="connsiteY20" fmla="*/ 931068 h 1357312"/>
              <a:gd name="connsiteX21" fmla="*/ 200025 w 2219325"/>
              <a:gd name="connsiteY21" fmla="*/ 912018 h 1357312"/>
              <a:gd name="connsiteX22" fmla="*/ 233362 w 2219325"/>
              <a:gd name="connsiteY22" fmla="*/ 912018 h 1357312"/>
              <a:gd name="connsiteX23" fmla="*/ 233362 w 2219325"/>
              <a:gd name="connsiteY23" fmla="*/ 881062 h 1357312"/>
              <a:gd name="connsiteX24" fmla="*/ 257175 w 2219325"/>
              <a:gd name="connsiteY24" fmla="*/ 881062 h 1357312"/>
              <a:gd name="connsiteX25" fmla="*/ 257175 w 2219325"/>
              <a:gd name="connsiteY25" fmla="*/ 845343 h 1357312"/>
              <a:gd name="connsiteX26" fmla="*/ 273844 w 2219325"/>
              <a:gd name="connsiteY26" fmla="*/ 845343 h 1357312"/>
              <a:gd name="connsiteX27" fmla="*/ 273844 w 2219325"/>
              <a:gd name="connsiteY27" fmla="*/ 819150 h 1357312"/>
              <a:gd name="connsiteX28" fmla="*/ 302419 w 2219325"/>
              <a:gd name="connsiteY28" fmla="*/ 819150 h 1357312"/>
              <a:gd name="connsiteX29" fmla="*/ 302419 w 2219325"/>
              <a:gd name="connsiteY29" fmla="*/ 752475 h 1357312"/>
              <a:gd name="connsiteX30" fmla="*/ 323850 w 2219325"/>
              <a:gd name="connsiteY30" fmla="*/ 752475 h 1357312"/>
              <a:gd name="connsiteX31" fmla="*/ 323850 w 2219325"/>
              <a:gd name="connsiteY31" fmla="*/ 726281 h 1357312"/>
              <a:gd name="connsiteX32" fmla="*/ 347662 w 2219325"/>
              <a:gd name="connsiteY32" fmla="*/ 726281 h 1357312"/>
              <a:gd name="connsiteX33" fmla="*/ 347662 w 2219325"/>
              <a:gd name="connsiteY33" fmla="*/ 688181 h 1357312"/>
              <a:gd name="connsiteX34" fmla="*/ 409575 w 2219325"/>
              <a:gd name="connsiteY34" fmla="*/ 688181 h 1357312"/>
              <a:gd name="connsiteX35" fmla="*/ 409575 w 2219325"/>
              <a:gd name="connsiteY35" fmla="*/ 661987 h 1357312"/>
              <a:gd name="connsiteX36" fmla="*/ 435769 w 2219325"/>
              <a:gd name="connsiteY36" fmla="*/ 661987 h 1357312"/>
              <a:gd name="connsiteX37" fmla="*/ 435769 w 2219325"/>
              <a:gd name="connsiteY37" fmla="*/ 628650 h 1357312"/>
              <a:gd name="connsiteX38" fmla="*/ 454819 w 2219325"/>
              <a:gd name="connsiteY38" fmla="*/ 628650 h 1357312"/>
              <a:gd name="connsiteX39" fmla="*/ 454819 w 2219325"/>
              <a:gd name="connsiteY39" fmla="*/ 607218 h 1357312"/>
              <a:gd name="connsiteX40" fmla="*/ 488156 w 2219325"/>
              <a:gd name="connsiteY40" fmla="*/ 607218 h 1357312"/>
              <a:gd name="connsiteX41" fmla="*/ 488156 w 2219325"/>
              <a:gd name="connsiteY41" fmla="*/ 583406 h 1357312"/>
              <a:gd name="connsiteX42" fmla="*/ 509587 w 2219325"/>
              <a:gd name="connsiteY42" fmla="*/ 583406 h 1357312"/>
              <a:gd name="connsiteX43" fmla="*/ 509587 w 2219325"/>
              <a:gd name="connsiteY43" fmla="*/ 564356 h 1357312"/>
              <a:gd name="connsiteX44" fmla="*/ 550069 w 2219325"/>
              <a:gd name="connsiteY44" fmla="*/ 564356 h 1357312"/>
              <a:gd name="connsiteX45" fmla="*/ 550069 w 2219325"/>
              <a:gd name="connsiteY45" fmla="*/ 552450 h 1357312"/>
              <a:gd name="connsiteX46" fmla="*/ 604837 w 2219325"/>
              <a:gd name="connsiteY46" fmla="*/ 552450 h 1357312"/>
              <a:gd name="connsiteX47" fmla="*/ 604837 w 2219325"/>
              <a:gd name="connsiteY47" fmla="*/ 523875 h 1357312"/>
              <a:gd name="connsiteX48" fmla="*/ 626269 w 2219325"/>
              <a:gd name="connsiteY48" fmla="*/ 523875 h 1357312"/>
              <a:gd name="connsiteX49" fmla="*/ 626269 w 2219325"/>
              <a:gd name="connsiteY49" fmla="*/ 509587 h 1357312"/>
              <a:gd name="connsiteX50" fmla="*/ 652462 w 2219325"/>
              <a:gd name="connsiteY50" fmla="*/ 509587 h 1357312"/>
              <a:gd name="connsiteX51" fmla="*/ 652462 w 2219325"/>
              <a:gd name="connsiteY51" fmla="*/ 492918 h 1357312"/>
              <a:gd name="connsiteX52" fmla="*/ 690562 w 2219325"/>
              <a:gd name="connsiteY52" fmla="*/ 492918 h 1357312"/>
              <a:gd name="connsiteX53" fmla="*/ 690562 w 2219325"/>
              <a:gd name="connsiteY53" fmla="*/ 464343 h 1357312"/>
              <a:gd name="connsiteX54" fmla="*/ 711994 w 2219325"/>
              <a:gd name="connsiteY54" fmla="*/ 464343 h 1357312"/>
              <a:gd name="connsiteX55" fmla="*/ 711994 w 2219325"/>
              <a:gd name="connsiteY55" fmla="*/ 435768 h 1357312"/>
              <a:gd name="connsiteX56" fmla="*/ 738187 w 2219325"/>
              <a:gd name="connsiteY56" fmla="*/ 435768 h 1357312"/>
              <a:gd name="connsiteX57" fmla="*/ 738187 w 2219325"/>
              <a:gd name="connsiteY57" fmla="*/ 421481 h 1357312"/>
              <a:gd name="connsiteX58" fmla="*/ 840581 w 2219325"/>
              <a:gd name="connsiteY58" fmla="*/ 421481 h 1357312"/>
              <a:gd name="connsiteX59" fmla="*/ 840581 w 2219325"/>
              <a:gd name="connsiteY59" fmla="*/ 409575 h 1357312"/>
              <a:gd name="connsiteX60" fmla="*/ 900112 w 2219325"/>
              <a:gd name="connsiteY60" fmla="*/ 409575 h 1357312"/>
              <a:gd name="connsiteX61" fmla="*/ 900112 w 2219325"/>
              <a:gd name="connsiteY61" fmla="*/ 392906 h 1357312"/>
              <a:gd name="connsiteX62" fmla="*/ 933450 w 2219325"/>
              <a:gd name="connsiteY62" fmla="*/ 392906 h 1357312"/>
              <a:gd name="connsiteX63" fmla="*/ 933450 w 2219325"/>
              <a:gd name="connsiteY63" fmla="*/ 369093 h 1357312"/>
              <a:gd name="connsiteX64" fmla="*/ 959644 w 2219325"/>
              <a:gd name="connsiteY64" fmla="*/ 369093 h 1357312"/>
              <a:gd name="connsiteX65" fmla="*/ 959644 w 2219325"/>
              <a:gd name="connsiteY65" fmla="*/ 354806 h 1357312"/>
              <a:gd name="connsiteX66" fmla="*/ 992981 w 2219325"/>
              <a:gd name="connsiteY66" fmla="*/ 354806 h 1357312"/>
              <a:gd name="connsiteX67" fmla="*/ 992981 w 2219325"/>
              <a:gd name="connsiteY67" fmla="*/ 333375 h 1357312"/>
              <a:gd name="connsiteX68" fmla="*/ 1040606 w 2219325"/>
              <a:gd name="connsiteY68" fmla="*/ 333375 h 1357312"/>
              <a:gd name="connsiteX69" fmla="*/ 1040606 w 2219325"/>
              <a:gd name="connsiteY69" fmla="*/ 314325 h 1357312"/>
              <a:gd name="connsiteX70" fmla="*/ 1090612 w 2219325"/>
              <a:gd name="connsiteY70" fmla="*/ 314325 h 1357312"/>
              <a:gd name="connsiteX71" fmla="*/ 1090612 w 2219325"/>
              <a:gd name="connsiteY71" fmla="*/ 295275 h 1357312"/>
              <a:gd name="connsiteX72" fmla="*/ 1126331 w 2219325"/>
              <a:gd name="connsiteY72" fmla="*/ 295275 h 1357312"/>
              <a:gd name="connsiteX73" fmla="*/ 1126331 w 2219325"/>
              <a:gd name="connsiteY73" fmla="*/ 276225 h 1357312"/>
              <a:gd name="connsiteX74" fmla="*/ 1173956 w 2219325"/>
              <a:gd name="connsiteY74" fmla="*/ 276225 h 1357312"/>
              <a:gd name="connsiteX75" fmla="*/ 1173956 w 2219325"/>
              <a:gd name="connsiteY75" fmla="*/ 259556 h 1357312"/>
              <a:gd name="connsiteX76" fmla="*/ 1207294 w 2219325"/>
              <a:gd name="connsiteY76" fmla="*/ 259556 h 1357312"/>
              <a:gd name="connsiteX77" fmla="*/ 1207294 w 2219325"/>
              <a:gd name="connsiteY77" fmla="*/ 245268 h 1357312"/>
              <a:gd name="connsiteX78" fmla="*/ 1233487 w 2219325"/>
              <a:gd name="connsiteY78" fmla="*/ 245268 h 1357312"/>
              <a:gd name="connsiteX79" fmla="*/ 1233487 w 2219325"/>
              <a:gd name="connsiteY79" fmla="*/ 221456 h 1357312"/>
              <a:gd name="connsiteX80" fmla="*/ 1233487 w 2219325"/>
              <a:gd name="connsiteY80" fmla="*/ 214312 h 1357312"/>
              <a:gd name="connsiteX81" fmla="*/ 1312069 w 2219325"/>
              <a:gd name="connsiteY81" fmla="*/ 214312 h 1357312"/>
              <a:gd name="connsiteX82" fmla="*/ 1347787 w 2219325"/>
              <a:gd name="connsiteY82" fmla="*/ 214312 h 1357312"/>
              <a:gd name="connsiteX83" fmla="*/ 1347787 w 2219325"/>
              <a:gd name="connsiteY83" fmla="*/ 188118 h 1357312"/>
              <a:gd name="connsiteX84" fmla="*/ 1385887 w 2219325"/>
              <a:gd name="connsiteY84" fmla="*/ 188118 h 1357312"/>
              <a:gd name="connsiteX85" fmla="*/ 1385887 w 2219325"/>
              <a:gd name="connsiteY85" fmla="*/ 178593 h 1357312"/>
              <a:gd name="connsiteX86" fmla="*/ 1414462 w 2219325"/>
              <a:gd name="connsiteY86" fmla="*/ 178593 h 1357312"/>
              <a:gd name="connsiteX87" fmla="*/ 1414462 w 2219325"/>
              <a:gd name="connsiteY87" fmla="*/ 145256 h 1357312"/>
              <a:gd name="connsiteX88" fmla="*/ 1443037 w 2219325"/>
              <a:gd name="connsiteY88" fmla="*/ 145256 h 1357312"/>
              <a:gd name="connsiteX89" fmla="*/ 1443037 w 2219325"/>
              <a:gd name="connsiteY89" fmla="*/ 128587 h 1357312"/>
              <a:gd name="connsiteX90" fmla="*/ 1471612 w 2219325"/>
              <a:gd name="connsiteY90" fmla="*/ 128587 h 1357312"/>
              <a:gd name="connsiteX91" fmla="*/ 1471612 w 2219325"/>
              <a:gd name="connsiteY91" fmla="*/ 107156 h 1357312"/>
              <a:gd name="connsiteX92" fmla="*/ 1566862 w 2219325"/>
              <a:gd name="connsiteY92" fmla="*/ 107156 h 1357312"/>
              <a:gd name="connsiteX93" fmla="*/ 1566862 w 2219325"/>
              <a:gd name="connsiteY93" fmla="*/ 95250 h 1357312"/>
              <a:gd name="connsiteX94" fmla="*/ 1650206 w 2219325"/>
              <a:gd name="connsiteY94" fmla="*/ 95250 h 1357312"/>
              <a:gd name="connsiteX95" fmla="*/ 1650206 w 2219325"/>
              <a:gd name="connsiteY95" fmla="*/ 83343 h 1357312"/>
              <a:gd name="connsiteX96" fmla="*/ 1731169 w 2219325"/>
              <a:gd name="connsiteY96" fmla="*/ 83343 h 1357312"/>
              <a:gd name="connsiteX97" fmla="*/ 1731169 w 2219325"/>
              <a:gd name="connsiteY97" fmla="*/ 61912 h 1357312"/>
              <a:gd name="connsiteX98" fmla="*/ 1871662 w 2219325"/>
              <a:gd name="connsiteY98" fmla="*/ 61912 h 1357312"/>
              <a:gd name="connsiteX99" fmla="*/ 1871662 w 2219325"/>
              <a:gd name="connsiteY99" fmla="*/ 33337 h 1357312"/>
              <a:gd name="connsiteX100" fmla="*/ 1931194 w 2219325"/>
              <a:gd name="connsiteY100" fmla="*/ 33337 h 1357312"/>
              <a:gd name="connsiteX101" fmla="*/ 1931194 w 2219325"/>
              <a:gd name="connsiteY101" fmla="*/ 14287 h 1357312"/>
              <a:gd name="connsiteX102" fmla="*/ 2183606 w 2219325"/>
              <a:gd name="connsiteY102" fmla="*/ 14287 h 1357312"/>
              <a:gd name="connsiteX103" fmla="*/ 2183606 w 2219325"/>
              <a:gd name="connsiteY103" fmla="*/ 0 h 1357312"/>
              <a:gd name="connsiteX104" fmla="*/ 2219325 w 2219325"/>
              <a:gd name="connsiteY104" fmla="*/ 0 h 135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2219325" h="1357312">
                <a:moveTo>
                  <a:pt x="0" y="1357312"/>
                </a:moveTo>
                <a:lnTo>
                  <a:pt x="0" y="1309687"/>
                </a:lnTo>
                <a:lnTo>
                  <a:pt x="26194" y="1309687"/>
                </a:lnTo>
                <a:lnTo>
                  <a:pt x="26194" y="1226343"/>
                </a:lnTo>
                <a:lnTo>
                  <a:pt x="42862" y="1226343"/>
                </a:lnTo>
                <a:lnTo>
                  <a:pt x="42862" y="1181100"/>
                </a:lnTo>
                <a:lnTo>
                  <a:pt x="69056" y="1181100"/>
                </a:lnTo>
                <a:lnTo>
                  <a:pt x="69056" y="1145381"/>
                </a:lnTo>
                <a:lnTo>
                  <a:pt x="88106" y="1145381"/>
                </a:lnTo>
                <a:lnTo>
                  <a:pt x="88106" y="1107281"/>
                </a:lnTo>
                <a:lnTo>
                  <a:pt x="119062" y="1107281"/>
                </a:lnTo>
                <a:lnTo>
                  <a:pt x="119062" y="1076325"/>
                </a:lnTo>
                <a:lnTo>
                  <a:pt x="138112" y="1076325"/>
                </a:lnTo>
                <a:lnTo>
                  <a:pt x="138112" y="1026318"/>
                </a:lnTo>
                <a:lnTo>
                  <a:pt x="152400" y="1026318"/>
                </a:lnTo>
                <a:lnTo>
                  <a:pt x="152400" y="1000125"/>
                </a:lnTo>
                <a:lnTo>
                  <a:pt x="152400" y="1000125"/>
                </a:lnTo>
                <a:lnTo>
                  <a:pt x="152400" y="969168"/>
                </a:lnTo>
                <a:lnTo>
                  <a:pt x="173831" y="969168"/>
                </a:lnTo>
                <a:lnTo>
                  <a:pt x="173831" y="931068"/>
                </a:lnTo>
                <a:lnTo>
                  <a:pt x="200025" y="931068"/>
                </a:lnTo>
                <a:lnTo>
                  <a:pt x="200025" y="912018"/>
                </a:lnTo>
                <a:lnTo>
                  <a:pt x="233362" y="912018"/>
                </a:lnTo>
                <a:lnTo>
                  <a:pt x="233362" y="881062"/>
                </a:lnTo>
                <a:lnTo>
                  <a:pt x="257175" y="881062"/>
                </a:lnTo>
                <a:lnTo>
                  <a:pt x="257175" y="845343"/>
                </a:lnTo>
                <a:lnTo>
                  <a:pt x="273844" y="845343"/>
                </a:lnTo>
                <a:lnTo>
                  <a:pt x="273844" y="819150"/>
                </a:lnTo>
                <a:lnTo>
                  <a:pt x="302419" y="819150"/>
                </a:lnTo>
                <a:lnTo>
                  <a:pt x="302419" y="752475"/>
                </a:lnTo>
                <a:lnTo>
                  <a:pt x="323850" y="752475"/>
                </a:lnTo>
                <a:lnTo>
                  <a:pt x="323850" y="726281"/>
                </a:lnTo>
                <a:lnTo>
                  <a:pt x="347662" y="726281"/>
                </a:lnTo>
                <a:lnTo>
                  <a:pt x="347662" y="688181"/>
                </a:lnTo>
                <a:lnTo>
                  <a:pt x="409575" y="688181"/>
                </a:lnTo>
                <a:lnTo>
                  <a:pt x="409575" y="661987"/>
                </a:lnTo>
                <a:lnTo>
                  <a:pt x="435769" y="661987"/>
                </a:lnTo>
                <a:lnTo>
                  <a:pt x="435769" y="628650"/>
                </a:lnTo>
                <a:lnTo>
                  <a:pt x="454819" y="628650"/>
                </a:lnTo>
                <a:lnTo>
                  <a:pt x="454819" y="607218"/>
                </a:lnTo>
                <a:lnTo>
                  <a:pt x="488156" y="607218"/>
                </a:lnTo>
                <a:lnTo>
                  <a:pt x="488156" y="583406"/>
                </a:lnTo>
                <a:lnTo>
                  <a:pt x="509587" y="583406"/>
                </a:lnTo>
                <a:lnTo>
                  <a:pt x="509587" y="564356"/>
                </a:lnTo>
                <a:lnTo>
                  <a:pt x="550069" y="564356"/>
                </a:lnTo>
                <a:lnTo>
                  <a:pt x="550069" y="552450"/>
                </a:lnTo>
                <a:lnTo>
                  <a:pt x="604837" y="552450"/>
                </a:lnTo>
                <a:lnTo>
                  <a:pt x="604837" y="523875"/>
                </a:lnTo>
                <a:lnTo>
                  <a:pt x="626269" y="523875"/>
                </a:lnTo>
                <a:lnTo>
                  <a:pt x="626269" y="509587"/>
                </a:lnTo>
                <a:lnTo>
                  <a:pt x="652462" y="509587"/>
                </a:lnTo>
                <a:lnTo>
                  <a:pt x="652462" y="492918"/>
                </a:lnTo>
                <a:lnTo>
                  <a:pt x="690562" y="492918"/>
                </a:lnTo>
                <a:lnTo>
                  <a:pt x="690562" y="464343"/>
                </a:lnTo>
                <a:lnTo>
                  <a:pt x="711994" y="464343"/>
                </a:lnTo>
                <a:lnTo>
                  <a:pt x="711994" y="435768"/>
                </a:lnTo>
                <a:lnTo>
                  <a:pt x="738187" y="435768"/>
                </a:lnTo>
                <a:lnTo>
                  <a:pt x="738187" y="421481"/>
                </a:lnTo>
                <a:lnTo>
                  <a:pt x="840581" y="421481"/>
                </a:lnTo>
                <a:lnTo>
                  <a:pt x="840581" y="409575"/>
                </a:lnTo>
                <a:lnTo>
                  <a:pt x="900112" y="409575"/>
                </a:lnTo>
                <a:lnTo>
                  <a:pt x="900112" y="392906"/>
                </a:lnTo>
                <a:lnTo>
                  <a:pt x="933450" y="392906"/>
                </a:lnTo>
                <a:lnTo>
                  <a:pt x="933450" y="369093"/>
                </a:lnTo>
                <a:lnTo>
                  <a:pt x="959644" y="369093"/>
                </a:lnTo>
                <a:lnTo>
                  <a:pt x="959644" y="354806"/>
                </a:lnTo>
                <a:lnTo>
                  <a:pt x="992981" y="354806"/>
                </a:lnTo>
                <a:lnTo>
                  <a:pt x="992981" y="333375"/>
                </a:lnTo>
                <a:lnTo>
                  <a:pt x="1040606" y="333375"/>
                </a:lnTo>
                <a:lnTo>
                  <a:pt x="1040606" y="314325"/>
                </a:lnTo>
                <a:lnTo>
                  <a:pt x="1090612" y="314325"/>
                </a:lnTo>
                <a:lnTo>
                  <a:pt x="1090612" y="295275"/>
                </a:lnTo>
                <a:lnTo>
                  <a:pt x="1126331" y="295275"/>
                </a:lnTo>
                <a:lnTo>
                  <a:pt x="1126331" y="276225"/>
                </a:lnTo>
                <a:lnTo>
                  <a:pt x="1173956" y="276225"/>
                </a:lnTo>
                <a:lnTo>
                  <a:pt x="1173956" y="259556"/>
                </a:lnTo>
                <a:lnTo>
                  <a:pt x="1207294" y="259556"/>
                </a:lnTo>
                <a:lnTo>
                  <a:pt x="1207294" y="245268"/>
                </a:lnTo>
                <a:lnTo>
                  <a:pt x="1233487" y="245268"/>
                </a:lnTo>
                <a:lnTo>
                  <a:pt x="1233487" y="221456"/>
                </a:lnTo>
                <a:lnTo>
                  <a:pt x="1233487" y="214312"/>
                </a:lnTo>
                <a:lnTo>
                  <a:pt x="1312069" y="214312"/>
                </a:lnTo>
                <a:lnTo>
                  <a:pt x="1347787" y="214312"/>
                </a:lnTo>
                <a:lnTo>
                  <a:pt x="1347787" y="188118"/>
                </a:lnTo>
                <a:lnTo>
                  <a:pt x="1385887" y="188118"/>
                </a:lnTo>
                <a:lnTo>
                  <a:pt x="1385887" y="178593"/>
                </a:lnTo>
                <a:lnTo>
                  <a:pt x="1414462" y="178593"/>
                </a:lnTo>
                <a:lnTo>
                  <a:pt x="1414462" y="145256"/>
                </a:lnTo>
                <a:lnTo>
                  <a:pt x="1443037" y="145256"/>
                </a:lnTo>
                <a:lnTo>
                  <a:pt x="1443037" y="128587"/>
                </a:lnTo>
                <a:lnTo>
                  <a:pt x="1471612" y="128587"/>
                </a:lnTo>
                <a:lnTo>
                  <a:pt x="1471612" y="107156"/>
                </a:lnTo>
                <a:lnTo>
                  <a:pt x="1566862" y="107156"/>
                </a:lnTo>
                <a:lnTo>
                  <a:pt x="1566862" y="95250"/>
                </a:lnTo>
                <a:lnTo>
                  <a:pt x="1650206" y="95250"/>
                </a:lnTo>
                <a:lnTo>
                  <a:pt x="1650206" y="83343"/>
                </a:lnTo>
                <a:lnTo>
                  <a:pt x="1731169" y="83343"/>
                </a:lnTo>
                <a:lnTo>
                  <a:pt x="1731169" y="61912"/>
                </a:lnTo>
                <a:lnTo>
                  <a:pt x="1871662" y="61912"/>
                </a:lnTo>
                <a:lnTo>
                  <a:pt x="1871662" y="33337"/>
                </a:lnTo>
                <a:lnTo>
                  <a:pt x="1931194" y="33337"/>
                </a:lnTo>
                <a:lnTo>
                  <a:pt x="1931194" y="14287"/>
                </a:lnTo>
                <a:lnTo>
                  <a:pt x="2183606" y="14287"/>
                </a:lnTo>
                <a:lnTo>
                  <a:pt x="2183606" y="0"/>
                </a:lnTo>
                <a:lnTo>
                  <a:pt x="2219325" y="0"/>
                </a:lnTo>
              </a:path>
            </a:pathLst>
          </a:custGeom>
          <a:noFill/>
          <a:ln w="28575">
            <a:solidFill>
              <a:schemeClr val="accent1"/>
            </a:solidFill>
            <a:miter lim="800000"/>
            <a:headEnd/>
            <a:tailEnd/>
          </a:ln>
        </p:spPr>
        <p:txBody>
          <a:bodyPr rtlCol="0" anchor="ctr"/>
          <a:lstStyle/>
          <a:p>
            <a:pPr algn="ctr"/>
            <a:endParaRPr lang="en-US" dirty="0"/>
          </a:p>
        </p:txBody>
      </p:sp>
      <p:sp>
        <p:nvSpPr>
          <p:cNvPr id="94" name="Freeform: Shape 93">
            <a:extLst>
              <a:ext uri="{FF2B5EF4-FFF2-40B4-BE49-F238E27FC236}">
                <a16:creationId xmlns:a16="http://schemas.microsoft.com/office/drawing/2014/main" id="{A7344545-F2C8-40D3-9034-389A062938DF}"/>
              </a:ext>
            </a:extLst>
          </p:cNvPr>
          <p:cNvSpPr/>
          <p:nvPr/>
        </p:nvSpPr>
        <p:spPr bwMode="auto">
          <a:xfrm>
            <a:off x="9205913" y="4533900"/>
            <a:ext cx="2266950" cy="1371600"/>
          </a:xfrm>
          <a:custGeom>
            <a:avLst/>
            <a:gdLst>
              <a:gd name="connsiteX0" fmla="*/ 0 w 2266950"/>
              <a:gd name="connsiteY0" fmla="*/ 1371600 h 1371600"/>
              <a:gd name="connsiteX1" fmla="*/ 0 w 2266950"/>
              <a:gd name="connsiteY1" fmla="*/ 1328738 h 1371600"/>
              <a:gd name="connsiteX2" fmla="*/ 21431 w 2266950"/>
              <a:gd name="connsiteY2" fmla="*/ 1328738 h 1371600"/>
              <a:gd name="connsiteX3" fmla="*/ 21431 w 2266950"/>
              <a:gd name="connsiteY3" fmla="*/ 1245394 h 1371600"/>
              <a:gd name="connsiteX4" fmla="*/ 50006 w 2266950"/>
              <a:gd name="connsiteY4" fmla="*/ 1245394 h 1371600"/>
              <a:gd name="connsiteX5" fmla="*/ 50006 w 2266950"/>
              <a:gd name="connsiteY5" fmla="*/ 1138238 h 1371600"/>
              <a:gd name="connsiteX6" fmla="*/ 169068 w 2266950"/>
              <a:gd name="connsiteY6" fmla="*/ 1138238 h 1371600"/>
              <a:gd name="connsiteX7" fmla="*/ 169068 w 2266950"/>
              <a:gd name="connsiteY7" fmla="*/ 1076325 h 1371600"/>
              <a:gd name="connsiteX8" fmla="*/ 188118 w 2266950"/>
              <a:gd name="connsiteY8" fmla="*/ 1076325 h 1371600"/>
              <a:gd name="connsiteX9" fmla="*/ 188118 w 2266950"/>
              <a:gd name="connsiteY9" fmla="*/ 1045369 h 1371600"/>
              <a:gd name="connsiteX10" fmla="*/ 202406 w 2266950"/>
              <a:gd name="connsiteY10" fmla="*/ 1045369 h 1371600"/>
              <a:gd name="connsiteX11" fmla="*/ 202406 w 2266950"/>
              <a:gd name="connsiteY11" fmla="*/ 1004888 h 1371600"/>
              <a:gd name="connsiteX12" fmla="*/ 221456 w 2266950"/>
              <a:gd name="connsiteY12" fmla="*/ 1004888 h 1371600"/>
              <a:gd name="connsiteX13" fmla="*/ 221456 w 2266950"/>
              <a:gd name="connsiteY13" fmla="*/ 954881 h 1371600"/>
              <a:gd name="connsiteX14" fmla="*/ 259556 w 2266950"/>
              <a:gd name="connsiteY14" fmla="*/ 954881 h 1371600"/>
              <a:gd name="connsiteX15" fmla="*/ 259556 w 2266950"/>
              <a:gd name="connsiteY15" fmla="*/ 931069 h 1371600"/>
              <a:gd name="connsiteX16" fmla="*/ 292893 w 2266950"/>
              <a:gd name="connsiteY16" fmla="*/ 931069 h 1371600"/>
              <a:gd name="connsiteX17" fmla="*/ 292893 w 2266950"/>
              <a:gd name="connsiteY17" fmla="*/ 897731 h 1371600"/>
              <a:gd name="connsiteX18" fmla="*/ 319087 w 2266950"/>
              <a:gd name="connsiteY18" fmla="*/ 897731 h 1371600"/>
              <a:gd name="connsiteX19" fmla="*/ 319087 w 2266950"/>
              <a:gd name="connsiteY19" fmla="*/ 854869 h 1371600"/>
              <a:gd name="connsiteX20" fmla="*/ 359568 w 2266950"/>
              <a:gd name="connsiteY20" fmla="*/ 854869 h 1371600"/>
              <a:gd name="connsiteX21" fmla="*/ 359568 w 2266950"/>
              <a:gd name="connsiteY21" fmla="*/ 835819 h 1371600"/>
              <a:gd name="connsiteX22" fmla="*/ 376237 w 2266950"/>
              <a:gd name="connsiteY22" fmla="*/ 835819 h 1371600"/>
              <a:gd name="connsiteX23" fmla="*/ 376237 w 2266950"/>
              <a:gd name="connsiteY23" fmla="*/ 795338 h 1371600"/>
              <a:gd name="connsiteX24" fmla="*/ 500062 w 2266950"/>
              <a:gd name="connsiteY24" fmla="*/ 795338 h 1371600"/>
              <a:gd name="connsiteX25" fmla="*/ 500062 w 2266950"/>
              <a:gd name="connsiteY25" fmla="*/ 752475 h 1371600"/>
              <a:gd name="connsiteX26" fmla="*/ 516731 w 2266950"/>
              <a:gd name="connsiteY26" fmla="*/ 752475 h 1371600"/>
              <a:gd name="connsiteX27" fmla="*/ 516731 w 2266950"/>
              <a:gd name="connsiteY27" fmla="*/ 728663 h 1371600"/>
              <a:gd name="connsiteX28" fmla="*/ 535781 w 2266950"/>
              <a:gd name="connsiteY28" fmla="*/ 728663 h 1371600"/>
              <a:gd name="connsiteX29" fmla="*/ 535781 w 2266950"/>
              <a:gd name="connsiteY29" fmla="*/ 709613 h 1371600"/>
              <a:gd name="connsiteX30" fmla="*/ 535781 w 2266950"/>
              <a:gd name="connsiteY30" fmla="*/ 709613 h 1371600"/>
              <a:gd name="connsiteX31" fmla="*/ 550068 w 2266950"/>
              <a:gd name="connsiteY31" fmla="*/ 695326 h 1371600"/>
              <a:gd name="connsiteX32" fmla="*/ 571500 w 2266950"/>
              <a:gd name="connsiteY32" fmla="*/ 695326 h 1371600"/>
              <a:gd name="connsiteX33" fmla="*/ 571500 w 2266950"/>
              <a:gd name="connsiteY33" fmla="*/ 666750 h 1371600"/>
              <a:gd name="connsiteX34" fmla="*/ 619125 w 2266950"/>
              <a:gd name="connsiteY34" fmla="*/ 666750 h 1371600"/>
              <a:gd name="connsiteX35" fmla="*/ 619125 w 2266950"/>
              <a:gd name="connsiteY35" fmla="*/ 583406 h 1371600"/>
              <a:gd name="connsiteX36" fmla="*/ 700087 w 2266950"/>
              <a:gd name="connsiteY36" fmla="*/ 583406 h 1371600"/>
              <a:gd name="connsiteX37" fmla="*/ 700087 w 2266950"/>
              <a:gd name="connsiteY37" fmla="*/ 514350 h 1371600"/>
              <a:gd name="connsiteX38" fmla="*/ 721518 w 2266950"/>
              <a:gd name="connsiteY38" fmla="*/ 514350 h 1371600"/>
              <a:gd name="connsiteX39" fmla="*/ 721518 w 2266950"/>
              <a:gd name="connsiteY39" fmla="*/ 500063 h 1371600"/>
              <a:gd name="connsiteX40" fmla="*/ 783431 w 2266950"/>
              <a:gd name="connsiteY40" fmla="*/ 500063 h 1371600"/>
              <a:gd name="connsiteX41" fmla="*/ 783431 w 2266950"/>
              <a:gd name="connsiteY41" fmla="*/ 483394 h 1371600"/>
              <a:gd name="connsiteX42" fmla="*/ 812006 w 2266950"/>
              <a:gd name="connsiteY42" fmla="*/ 483394 h 1371600"/>
              <a:gd name="connsiteX43" fmla="*/ 812006 w 2266950"/>
              <a:gd name="connsiteY43" fmla="*/ 469106 h 1371600"/>
              <a:gd name="connsiteX44" fmla="*/ 838200 w 2266950"/>
              <a:gd name="connsiteY44" fmla="*/ 469106 h 1371600"/>
              <a:gd name="connsiteX45" fmla="*/ 838200 w 2266950"/>
              <a:gd name="connsiteY45" fmla="*/ 469106 h 1371600"/>
              <a:gd name="connsiteX46" fmla="*/ 838200 w 2266950"/>
              <a:gd name="connsiteY46" fmla="*/ 447675 h 1371600"/>
              <a:gd name="connsiteX47" fmla="*/ 866775 w 2266950"/>
              <a:gd name="connsiteY47" fmla="*/ 447675 h 1371600"/>
              <a:gd name="connsiteX48" fmla="*/ 866775 w 2266950"/>
              <a:gd name="connsiteY48" fmla="*/ 423863 h 1371600"/>
              <a:gd name="connsiteX49" fmla="*/ 888206 w 2266950"/>
              <a:gd name="connsiteY49" fmla="*/ 423863 h 1371600"/>
              <a:gd name="connsiteX50" fmla="*/ 888206 w 2266950"/>
              <a:gd name="connsiteY50" fmla="*/ 404813 h 1371600"/>
              <a:gd name="connsiteX51" fmla="*/ 926306 w 2266950"/>
              <a:gd name="connsiteY51" fmla="*/ 404813 h 1371600"/>
              <a:gd name="connsiteX52" fmla="*/ 926306 w 2266950"/>
              <a:gd name="connsiteY52" fmla="*/ 381000 h 1371600"/>
              <a:gd name="connsiteX53" fmla="*/ 969168 w 2266950"/>
              <a:gd name="connsiteY53" fmla="*/ 381000 h 1371600"/>
              <a:gd name="connsiteX54" fmla="*/ 969168 w 2266950"/>
              <a:gd name="connsiteY54" fmla="*/ 366713 h 1371600"/>
              <a:gd name="connsiteX55" fmla="*/ 985837 w 2266950"/>
              <a:gd name="connsiteY55" fmla="*/ 366713 h 1371600"/>
              <a:gd name="connsiteX56" fmla="*/ 985837 w 2266950"/>
              <a:gd name="connsiteY56" fmla="*/ 323850 h 1371600"/>
              <a:gd name="connsiteX57" fmla="*/ 1002506 w 2266950"/>
              <a:gd name="connsiteY57" fmla="*/ 323850 h 1371600"/>
              <a:gd name="connsiteX58" fmla="*/ 1002506 w 2266950"/>
              <a:gd name="connsiteY58" fmla="*/ 288131 h 1371600"/>
              <a:gd name="connsiteX59" fmla="*/ 1031081 w 2266950"/>
              <a:gd name="connsiteY59" fmla="*/ 288131 h 1371600"/>
              <a:gd name="connsiteX60" fmla="*/ 1031081 w 2266950"/>
              <a:gd name="connsiteY60" fmla="*/ 261938 h 1371600"/>
              <a:gd name="connsiteX61" fmla="*/ 1066800 w 2266950"/>
              <a:gd name="connsiteY61" fmla="*/ 261938 h 1371600"/>
              <a:gd name="connsiteX62" fmla="*/ 1066800 w 2266950"/>
              <a:gd name="connsiteY62" fmla="*/ 240506 h 1371600"/>
              <a:gd name="connsiteX63" fmla="*/ 1152525 w 2266950"/>
              <a:gd name="connsiteY63" fmla="*/ 240506 h 1371600"/>
              <a:gd name="connsiteX64" fmla="*/ 1152525 w 2266950"/>
              <a:gd name="connsiteY64" fmla="*/ 200025 h 1371600"/>
              <a:gd name="connsiteX65" fmla="*/ 1238250 w 2266950"/>
              <a:gd name="connsiteY65" fmla="*/ 200025 h 1371600"/>
              <a:gd name="connsiteX66" fmla="*/ 1238250 w 2266950"/>
              <a:gd name="connsiteY66" fmla="*/ 176213 h 1371600"/>
              <a:gd name="connsiteX67" fmla="*/ 1285875 w 2266950"/>
              <a:gd name="connsiteY67" fmla="*/ 176213 h 1371600"/>
              <a:gd name="connsiteX68" fmla="*/ 1285875 w 2266950"/>
              <a:gd name="connsiteY68" fmla="*/ 142875 h 1371600"/>
              <a:gd name="connsiteX69" fmla="*/ 1709737 w 2266950"/>
              <a:gd name="connsiteY69" fmla="*/ 142875 h 1371600"/>
              <a:gd name="connsiteX70" fmla="*/ 1709737 w 2266950"/>
              <a:gd name="connsiteY70" fmla="*/ 111919 h 1371600"/>
              <a:gd name="connsiteX71" fmla="*/ 1745456 w 2266950"/>
              <a:gd name="connsiteY71" fmla="*/ 111919 h 1371600"/>
              <a:gd name="connsiteX72" fmla="*/ 1745456 w 2266950"/>
              <a:gd name="connsiteY72" fmla="*/ 76200 h 1371600"/>
              <a:gd name="connsiteX73" fmla="*/ 1871662 w 2266950"/>
              <a:gd name="connsiteY73" fmla="*/ 76200 h 1371600"/>
              <a:gd name="connsiteX74" fmla="*/ 1871662 w 2266950"/>
              <a:gd name="connsiteY74" fmla="*/ 47625 h 1371600"/>
              <a:gd name="connsiteX75" fmla="*/ 2074068 w 2266950"/>
              <a:gd name="connsiteY75" fmla="*/ 47625 h 1371600"/>
              <a:gd name="connsiteX76" fmla="*/ 2074068 w 2266950"/>
              <a:gd name="connsiteY76" fmla="*/ 26194 h 1371600"/>
              <a:gd name="connsiteX77" fmla="*/ 2097881 w 2266950"/>
              <a:gd name="connsiteY77" fmla="*/ 26194 h 1371600"/>
              <a:gd name="connsiteX78" fmla="*/ 2097881 w 2266950"/>
              <a:gd name="connsiteY78" fmla="*/ 0 h 1371600"/>
              <a:gd name="connsiteX79" fmla="*/ 2266950 w 2266950"/>
              <a:gd name="connsiteY79"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2266950" h="1371600">
                <a:moveTo>
                  <a:pt x="0" y="1371600"/>
                </a:moveTo>
                <a:lnTo>
                  <a:pt x="0" y="1328738"/>
                </a:lnTo>
                <a:lnTo>
                  <a:pt x="21431" y="1328738"/>
                </a:lnTo>
                <a:lnTo>
                  <a:pt x="21431" y="1245394"/>
                </a:lnTo>
                <a:lnTo>
                  <a:pt x="50006" y="1245394"/>
                </a:lnTo>
                <a:lnTo>
                  <a:pt x="50006" y="1138238"/>
                </a:lnTo>
                <a:lnTo>
                  <a:pt x="169068" y="1138238"/>
                </a:lnTo>
                <a:lnTo>
                  <a:pt x="169068" y="1076325"/>
                </a:lnTo>
                <a:lnTo>
                  <a:pt x="188118" y="1076325"/>
                </a:lnTo>
                <a:lnTo>
                  <a:pt x="188118" y="1045369"/>
                </a:lnTo>
                <a:lnTo>
                  <a:pt x="202406" y="1045369"/>
                </a:lnTo>
                <a:lnTo>
                  <a:pt x="202406" y="1004888"/>
                </a:lnTo>
                <a:lnTo>
                  <a:pt x="221456" y="1004888"/>
                </a:lnTo>
                <a:lnTo>
                  <a:pt x="221456" y="954881"/>
                </a:lnTo>
                <a:lnTo>
                  <a:pt x="259556" y="954881"/>
                </a:lnTo>
                <a:lnTo>
                  <a:pt x="259556" y="931069"/>
                </a:lnTo>
                <a:lnTo>
                  <a:pt x="292893" y="931069"/>
                </a:lnTo>
                <a:lnTo>
                  <a:pt x="292893" y="897731"/>
                </a:lnTo>
                <a:lnTo>
                  <a:pt x="319087" y="897731"/>
                </a:lnTo>
                <a:lnTo>
                  <a:pt x="319087" y="854869"/>
                </a:lnTo>
                <a:lnTo>
                  <a:pt x="359568" y="854869"/>
                </a:lnTo>
                <a:lnTo>
                  <a:pt x="359568" y="835819"/>
                </a:lnTo>
                <a:lnTo>
                  <a:pt x="376237" y="835819"/>
                </a:lnTo>
                <a:lnTo>
                  <a:pt x="376237" y="795338"/>
                </a:lnTo>
                <a:lnTo>
                  <a:pt x="500062" y="795338"/>
                </a:lnTo>
                <a:lnTo>
                  <a:pt x="500062" y="752475"/>
                </a:lnTo>
                <a:lnTo>
                  <a:pt x="516731" y="752475"/>
                </a:lnTo>
                <a:lnTo>
                  <a:pt x="516731" y="728663"/>
                </a:lnTo>
                <a:lnTo>
                  <a:pt x="535781" y="728663"/>
                </a:lnTo>
                <a:lnTo>
                  <a:pt x="535781" y="709613"/>
                </a:lnTo>
                <a:lnTo>
                  <a:pt x="535781" y="709613"/>
                </a:lnTo>
                <a:lnTo>
                  <a:pt x="550068" y="695326"/>
                </a:lnTo>
                <a:lnTo>
                  <a:pt x="571500" y="695326"/>
                </a:lnTo>
                <a:lnTo>
                  <a:pt x="571500" y="666750"/>
                </a:lnTo>
                <a:lnTo>
                  <a:pt x="619125" y="666750"/>
                </a:lnTo>
                <a:lnTo>
                  <a:pt x="619125" y="583406"/>
                </a:lnTo>
                <a:lnTo>
                  <a:pt x="700087" y="583406"/>
                </a:lnTo>
                <a:lnTo>
                  <a:pt x="700087" y="514350"/>
                </a:lnTo>
                <a:lnTo>
                  <a:pt x="721518" y="514350"/>
                </a:lnTo>
                <a:lnTo>
                  <a:pt x="721518" y="500063"/>
                </a:lnTo>
                <a:lnTo>
                  <a:pt x="783431" y="500063"/>
                </a:lnTo>
                <a:lnTo>
                  <a:pt x="783431" y="483394"/>
                </a:lnTo>
                <a:lnTo>
                  <a:pt x="812006" y="483394"/>
                </a:lnTo>
                <a:lnTo>
                  <a:pt x="812006" y="469106"/>
                </a:lnTo>
                <a:lnTo>
                  <a:pt x="838200" y="469106"/>
                </a:lnTo>
                <a:lnTo>
                  <a:pt x="838200" y="469106"/>
                </a:lnTo>
                <a:lnTo>
                  <a:pt x="838200" y="447675"/>
                </a:lnTo>
                <a:lnTo>
                  <a:pt x="866775" y="447675"/>
                </a:lnTo>
                <a:lnTo>
                  <a:pt x="866775" y="423863"/>
                </a:lnTo>
                <a:lnTo>
                  <a:pt x="888206" y="423863"/>
                </a:lnTo>
                <a:lnTo>
                  <a:pt x="888206" y="404813"/>
                </a:lnTo>
                <a:lnTo>
                  <a:pt x="926306" y="404813"/>
                </a:lnTo>
                <a:lnTo>
                  <a:pt x="926306" y="381000"/>
                </a:lnTo>
                <a:lnTo>
                  <a:pt x="969168" y="381000"/>
                </a:lnTo>
                <a:lnTo>
                  <a:pt x="969168" y="366713"/>
                </a:lnTo>
                <a:lnTo>
                  <a:pt x="985837" y="366713"/>
                </a:lnTo>
                <a:lnTo>
                  <a:pt x="985837" y="323850"/>
                </a:lnTo>
                <a:lnTo>
                  <a:pt x="1002506" y="323850"/>
                </a:lnTo>
                <a:lnTo>
                  <a:pt x="1002506" y="288131"/>
                </a:lnTo>
                <a:lnTo>
                  <a:pt x="1031081" y="288131"/>
                </a:lnTo>
                <a:lnTo>
                  <a:pt x="1031081" y="261938"/>
                </a:lnTo>
                <a:lnTo>
                  <a:pt x="1066800" y="261938"/>
                </a:lnTo>
                <a:lnTo>
                  <a:pt x="1066800" y="240506"/>
                </a:lnTo>
                <a:lnTo>
                  <a:pt x="1152525" y="240506"/>
                </a:lnTo>
                <a:lnTo>
                  <a:pt x="1152525" y="200025"/>
                </a:lnTo>
                <a:lnTo>
                  <a:pt x="1238250" y="200025"/>
                </a:lnTo>
                <a:lnTo>
                  <a:pt x="1238250" y="176213"/>
                </a:lnTo>
                <a:lnTo>
                  <a:pt x="1285875" y="176213"/>
                </a:lnTo>
                <a:lnTo>
                  <a:pt x="1285875" y="142875"/>
                </a:lnTo>
                <a:lnTo>
                  <a:pt x="1709737" y="142875"/>
                </a:lnTo>
                <a:lnTo>
                  <a:pt x="1709737" y="111919"/>
                </a:lnTo>
                <a:lnTo>
                  <a:pt x="1745456" y="111919"/>
                </a:lnTo>
                <a:lnTo>
                  <a:pt x="1745456" y="76200"/>
                </a:lnTo>
                <a:lnTo>
                  <a:pt x="1871662" y="76200"/>
                </a:lnTo>
                <a:lnTo>
                  <a:pt x="1871662" y="47625"/>
                </a:lnTo>
                <a:lnTo>
                  <a:pt x="2074068" y="47625"/>
                </a:lnTo>
                <a:lnTo>
                  <a:pt x="2074068" y="26194"/>
                </a:lnTo>
                <a:lnTo>
                  <a:pt x="2097881" y="26194"/>
                </a:lnTo>
                <a:lnTo>
                  <a:pt x="2097881" y="0"/>
                </a:lnTo>
                <a:lnTo>
                  <a:pt x="2266950" y="0"/>
                </a:lnTo>
              </a:path>
            </a:pathLst>
          </a:custGeom>
          <a:noFill/>
          <a:ln w="28575">
            <a:solidFill>
              <a:schemeClr val="accent2"/>
            </a:solidFill>
            <a:miter lim="800000"/>
            <a:headEnd/>
            <a:tailEnd/>
          </a:ln>
        </p:spPr>
        <p:txBody>
          <a:bodyPr rtlCol="0" anchor="ctr"/>
          <a:lstStyle/>
          <a:p>
            <a:pPr algn="ctr"/>
            <a:endParaRPr lang="en-US" dirty="0"/>
          </a:p>
        </p:txBody>
      </p:sp>
      <p:sp>
        <p:nvSpPr>
          <p:cNvPr id="96" name="Freeform: Shape 95">
            <a:extLst>
              <a:ext uri="{FF2B5EF4-FFF2-40B4-BE49-F238E27FC236}">
                <a16:creationId xmlns:a16="http://schemas.microsoft.com/office/drawing/2014/main" id="{A0081ABB-04A6-4414-A91F-2BED481FD26D}"/>
              </a:ext>
            </a:extLst>
          </p:cNvPr>
          <p:cNvSpPr/>
          <p:nvPr/>
        </p:nvSpPr>
        <p:spPr bwMode="auto">
          <a:xfrm>
            <a:off x="9203531" y="4533900"/>
            <a:ext cx="2264569" cy="1366838"/>
          </a:xfrm>
          <a:custGeom>
            <a:avLst/>
            <a:gdLst>
              <a:gd name="connsiteX0" fmla="*/ 0 w 2264569"/>
              <a:gd name="connsiteY0" fmla="*/ 1366838 h 1366838"/>
              <a:gd name="connsiteX1" fmla="*/ 0 w 2264569"/>
              <a:gd name="connsiteY1" fmla="*/ 1316831 h 1366838"/>
              <a:gd name="connsiteX2" fmla="*/ 23813 w 2264569"/>
              <a:gd name="connsiteY2" fmla="*/ 1316831 h 1366838"/>
              <a:gd name="connsiteX3" fmla="*/ 23813 w 2264569"/>
              <a:gd name="connsiteY3" fmla="*/ 1247775 h 1366838"/>
              <a:gd name="connsiteX4" fmla="*/ 54769 w 2264569"/>
              <a:gd name="connsiteY4" fmla="*/ 1247775 h 1366838"/>
              <a:gd name="connsiteX5" fmla="*/ 54769 w 2264569"/>
              <a:gd name="connsiteY5" fmla="*/ 1140619 h 1366838"/>
              <a:gd name="connsiteX6" fmla="*/ 133350 w 2264569"/>
              <a:gd name="connsiteY6" fmla="*/ 1140619 h 1366838"/>
              <a:gd name="connsiteX7" fmla="*/ 133350 w 2264569"/>
              <a:gd name="connsiteY7" fmla="*/ 1104900 h 1366838"/>
              <a:gd name="connsiteX8" fmla="*/ 154782 w 2264569"/>
              <a:gd name="connsiteY8" fmla="*/ 1104900 h 1366838"/>
              <a:gd name="connsiteX9" fmla="*/ 154782 w 2264569"/>
              <a:gd name="connsiteY9" fmla="*/ 1054894 h 1366838"/>
              <a:gd name="connsiteX10" fmla="*/ 154782 w 2264569"/>
              <a:gd name="connsiteY10" fmla="*/ 1054894 h 1366838"/>
              <a:gd name="connsiteX11" fmla="*/ 154782 w 2264569"/>
              <a:gd name="connsiteY11" fmla="*/ 1038225 h 1366838"/>
              <a:gd name="connsiteX12" fmla="*/ 169069 w 2264569"/>
              <a:gd name="connsiteY12" fmla="*/ 1038225 h 1366838"/>
              <a:gd name="connsiteX13" fmla="*/ 169069 w 2264569"/>
              <a:gd name="connsiteY13" fmla="*/ 1014413 h 1366838"/>
              <a:gd name="connsiteX14" fmla="*/ 202407 w 2264569"/>
              <a:gd name="connsiteY14" fmla="*/ 1014413 h 1366838"/>
              <a:gd name="connsiteX15" fmla="*/ 202407 w 2264569"/>
              <a:gd name="connsiteY15" fmla="*/ 992981 h 1366838"/>
              <a:gd name="connsiteX16" fmla="*/ 226219 w 2264569"/>
              <a:gd name="connsiteY16" fmla="*/ 992981 h 1366838"/>
              <a:gd name="connsiteX17" fmla="*/ 226219 w 2264569"/>
              <a:gd name="connsiteY17" fmla="*/ 971550 h 1366838"/>
              <a:gd name="connsiteX18" fmla="*/ 252413 w 2264569"/>
              <a:gd name="connsiteY18" fmla="*/ 971550 h 1366838"/>
              <a:gd name="connsiteX19" fmla="*/ 252413 w 2264569"/>
              <a:gd name="connsiteY19" fmla="*/ 935831 h 1366838"/>
              <a:gd name="connsiteX20" fmla="*/ 290513 w 2264569"/>
              <a:gd name="connsiteY20" fmla="*/ 935831 h 1366838"/>
              <a:gd name="connsiteX21" fmla="*/ 290513 w 2264569"/>
              <a:gd name="connsiteY21" fmla="*/ 890588 h 1366838"/>
              <a:gd name="connsiteX22" fmla="*/ 304800 w 2264569"/>
              <a:gd name="connsiteY22" fmla="*/ 890588 h 1366838"/>
              <a:gd name="connsiteX23" fmla="*/ 304800 w 2264569"/>
              <a:gd name="connsiteY23" fmla="*/ 859631 h 1366838"/>
              <a:gd name="connsiteX24" fmla="*/ 359569 w 2264569"/>
              <a:gd name="connsiteY24" fmla="*/ 859631 h 1366838"/>
              <a:gd name="connsiteX25" fmla="*/ 359569 w 2264569"/>
              <a:gd name="connsiteY25" fmla="*/ 835819 h 1366838"/>
              <a:gd name="connsiteX26" fmla="*/ 381000 w 2264569"/>
              <a:gd name="connsiteY26" fmla="*/ 835819 h 1366838"/>
              <a:gd name="connsiteX27" fmla="*/ 381000 w 2264569"/>
              <a:gd name="connsiteY27" fmla="*/ 804863 h 1366838"/>
              <a:gd name="connsiteX28" fmla="*/ 400050 w 2264569"/>
              <a:gd name="connsiteY28" fmla="*/ 804863 h 1366838"/>
              <a:gd name="connsiteX29" fmla="*/ 400050 w 2264569"/>
              <a:gd name="connsiteY29" fmla="*/ 745331 h 1366838"/>
              <a:gd name="connsiteX30" fmla="*/ 438150 w 2264569"/>
              <a:gd name="connsiteY30" fmla="*/ 745331 h 1366838"/>
              <a:gd name="connsiteX31" fmla="*/ 438150 w 2264569"/>
              <a:gd name="connsiteY31" fmla="*/ 719138 h 1366838"/>
              <a:gd name="connsiteX32" fmla="*/ 481013 w 2264569"/>
              <a:gd name="connsiteY32" fmla="*/ 719138 h 1366838"/>
              <a:gd name="connsiteX33" fmla="*/ 481013 w 2264569"/>
              <a:gd name="connsiteY33" fmla="*/ 700088 h 1366838"/>
              <a:gd name="connsiteX34" fmla="*/ 507207 w 2264569"/>
              <a:gd name="connsiteY34" fmla="*/ 700088 h 1366838"/>
              <a:gd name="connsiteX35" fmla="*/ 507207 w 2264569"/>
              <a:gd name="connsiteY35" fmla="*/ 681038 h 1366838"/>
              <a:gd name="connsiteX36" fmla="*/ 531019 w 2264569"/>
              <a:gd name="connsiteY36" fmla="*/ 681038 h 1366838"/>
              <a:gd name="connsiteX37" fmla="*/ 531019 w 2264569"/>
              <a:gd name="connsiteY37" fmla="*/ 654844 h 1366838"/>
              <a:gd name="connsiteX38" fmla="*/ 550069 w 2264569"/>
              <a:gd name="connsiteY38" fmla="*/ 654844 h 1366838"/>
              <a:gd name="connsiteX39" fmla="*/ 550069 w 2264569"/>
              <a:gd name="connsiteY39" fmla="*/ 623888 h 1366838"/>
              <a:gd name="connsiteX40" fmla="*/ 604838 w 2264569"/>
              <a:gd name="connsiteY40" fmla="*/ 623888 h 1366838"/>
              <a:gd name="connsiteX41" fmla="*/ 604838 w 2264569"/>
              <a:gd name="connsiteY41" fmla="*/ 597694 h 1366838"/>
              <a:gd name="connsiteX42" fmla="*/ 642938 w 2264569"/>
              <a:gd name="connsiteY42" fmla="*/ 597694 h 1366838"/>
              <a:gd name="connsiteX43" fmla="*/ 642938 w 2264569"/>
              <a:gd name="connsiteY43" fmla="*/ 564356 h 1366838"/>
              <a:gd name="connsiteX44" fmla="*/ 707232 w 2264569"/>
              <a:gd name="connsiteY44" fmla="*/ 564356 h 1366838"/>
              <a:gd name="connsiteX45" fmla="*/ 707232 w 2264569"/>
              <a:gd name="connsiteY45" fmla="*/ 514350 h 1366838"/>
              <a:gd name="connsiteX46" fmla="*/ 707232 w 2264569"/>
              <a:gd name="connsiteY46" fmla="*/ 514350 h 1366838"/>
              <a:gd name="connsiteX47" fmla="*/ 723900 w 2264569"/>
              <a:gd name="connsiteY47" fmla="*/ 497682 h 1366838"/>
              <a:gd name="connsiteX48" fmla="*/ 785813 w 2264569"/>
              <a:gd name="connsiteY48" fmla="*/ 497682 h 1366838"/>
              <a:gd name="connsiteX49" fmla="*/ 785813 w 2264569"/>
              <a:gd name="connsiteY49" fmla="*/ 431006 h 1366838"/>
              <a:gd name="connsiteX50" fmla="*/ 835819 w 2264569"/>
              <a:gd name="connsiteY50" fmla="*/ 431006 h 1366838"/>
              <a:gd name="connsiteX51" fmla="*/ 835819 w 2264569"/>
              <a:gd name="connsiteY51" fmla="*/ 402431 h 1366838"/>
              <a:gd name="connsiteX52" fmla="*/ 876300 w 2264569"/>
              <a:gd name="connsiteY52" fmla="*/ 402431 h 1366838"/>
              <a:gd name="connsiteX53" fmla="*/ 876300 w 2264569"/>
              <a:gd name="connsiteY53" fmla="*/ 352425 h 1366838"/>
              <a:gd name="connsiteX54" fmla="*/ 935832 w 2264569"/>
              <a:gd name="connsiteY54" fmla="*/ 352425 h 1366838"/>
              <a:gd name="connsiteX55" fmla="*/ 935832 w 2264569"/>
              <a:gd name="connsiteY55" fmla="*/ 330994 h 1366838"/>
              <a:gd name="connsiteX56" fmla="*/ 988219 w 2264569"/>
              <a:gd name="connsiteY56" fmla="*/ 330994 h 1366838"/>
              <a:gd name="connsiteX57" fmla="*/ 988219 w 2264569"/>
              <a:gd name="connsiteY57" fmla="*/ 316706 h 1366838"/>
              <a:gd name="connsiteX58" fmla="*/ 1007269 w 2264569"/>
              <a:gd name="connsiteY58" fmla="*/ 316706 h 1366838"/>
              <a:gd name="connsiteX59" fmla="*/ 1007269 w 2264569"/>
              <a:gd name="connsiteY59" fmla="*/ 288131 h 1366838"/>
              <a:gd name="connsiteX60" fmla="*/ 1064419 w 2264569"/>
              <a:gd name="connsiteY60" fmla="*/ 288131 h 1366838"/>
              <a:gd name="connsiteX61" fmla="*/ 1064419 w 2264569"/>
              <a:gd name="connsiteY61" fmla="*/ 266700 h 1366838"/>
              <a:gd name="connsiteX62" fmla="*/ 1131094 w 2264569"/>
              <a:gd name="connsiteY62" fmla="*/ 266700 h 1366838"/>
              <a:gd name="connsiteX63" fmla="*/ 1131094 w 2264569"/>
              <a:gd name="connsiteY63" fmla="*/ 238125 h 1366838"/>
              <a:gd name="connsiteX64" fmla="*/ 1157288 w 2264569"/>
              <a:gd name="connsiteY64" fmla="*/ 238125 h 1366838"/>
              <a:gd name="connsiteX65" fmla="*/ 1157288 w 2264569"/>
              <a:gd name="connsiteY65" fmla="*/ 188119 h 1366838"/>
              <a:gd name="connsiteX66" fmla="*/ 1219200 w 2264569"/>
              <a:gd name="connsiteY66" fmla="*/ 188119 h 1366838"/>
              <a:gd name="connsiteX67" fmla="*/ 1219200 w 2264569"/>
              <a:gd name="connsiteY67" fmla="*/ 173831 h 1366838"/>
              <a:gd name="connsiteX68" fmla="*/ 1433513 w 2264569"/>
              <a:gd name="connsiteY68" fmla="*/ 173831 h 1366838"/>
              <a:gd name="connsiteX69" fmla="*/ 1433513 w 2264569"/>
              <a:gd name="connsiteY69" fmla="*/ 157163 h 1366838"/>
              <a:gd name="connsiteX70" fmla="*/ 1695450 w 2264569"/>
              <a:gd name="connsiteY70" fmla="*/ 157163 h 1366838"/>
              <a:gd name="connsiteX71" fmla="*/ 1695450 w 2264569"/>
              <a:gd name="connsiteY71" fmla="*/ 133350 h 1366838"/>
              <a:gd name="connsiteX72" fmla="*/ 1735932 w 2264569"/>
              <a:gd name="connsiteY72" fmla="*/ 133350 h 1366838"/>
              <a:gd name="connsiteX73" fmla="*/ 1735932 w 2264569"/>
              <a:gd name="connsiteY73" fmla="*/ 109538 h 1366838"/>
              <a:gd name="connsiteX74" fmla="*/ 1804988 w 2264569"/>
              <a:gd name="connsiteY74" fmla="*/ 109538 h 1366838"/>
              <a:gd name="connsiteX75" fmla="*/ 1804988 w 2264569"/>
              <a:gd name="connsiteY75" fmla="*/ 80963 h 1366838"/>
              <a:gd name="connsiteX76" fmla="*/ 1885950 w 2264569"/>
              <a:gd name="connsiteY76" fmla="*/ 80963 h 1366838"/>
              <a:gd name="connsiteX77" fmla="*/ 1885950 w 2264569"/>
              <a:gd name="connsiteY77" fmla="*/ 69056 h 1366838"/>
              <a:gd name="connsiteX78" fmla="*/ 1909763 w 2264569"/>
              <a:gd name="connsiteY78" fmla="*/ 69056 h 1366838"/>
              <a:gd name="connsiteX79" fmla="*/ 1909763 w 2264569"/>
              <a:gd name="connsiteY79" fmla="*/ 45244 h 1366838"/>
              <a:gd name="connsiteX80" fmla="*/ 2019300 w 2264569"/>
              <a:gd name="connsiteY80" fmla="*/ 45244 h 1366838"/>
              <a:gd name="connsiteX81" fmla="*/ 2019300 w 2264569"/>
              <a:gd name="connsiteY81" fmla="*/ 23813 h 1366838"/>
              <a:gd name="connsiteX82" fmla="*/ 2047875 w 2264569"/>
              <a:gd name="connsiteY82" fmla="*/ 23813 h 1366838"/>
              <a:gd name="connsiteX83" fmla="*/ 2047875 w 2264569"/>
              <a:gd name="connsiteY83" fmla="*/ 0 h 1366838"/>
              <a:gd name="connsiteX84" fmla="*/ 2264569 w 2264569"/>
              <a:gd name="connsiteY84" fmla="*/ 0 h 1366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264569" h="1366838">
                <a:moveTo>
                  <a:pt x="0" y="1366838"/>
                </a:moveTo>
                <a:lnTo>
                  <a:pt x="0" y="1316831"/>
                </a:lnTo>
                <a:lnTo>
                  <a:pt x="23813" y="1316831"/>
                </a:lnTo>
                <a:lnTo>
                  <a:pt x="23813" y="1247775"/>
                </a:lnTo>
                <a:lnTo>
                  <a:pt x="54769" y="1247775"/>
                </a:lnTo>
                <a:lnTo>
                  <a:pt x="54769" y="1140619"/>
                </a:lnTo>
                <a:lnTo>
                  <a:pt x="133350" y="1140619"/>
                </a:lnTo>
                <a:lnTo>
                  <a:pt x="133350" y="1104900"/>
                </a:lnTo>
                <a:lnTo>
                  <a:pt x="154782" y="1104900"/>
                </a:lnTo>
                <a:lnTo>
                  <a:pt x="154782" y="1054894"/>
                </a:lnTo>
                <a:lnTo>
                  <a:pt x="154782" y="1054894"/>
                </a:lnTo>
                <a:lnTo>
                  <a:pt x="154782" y="1038225"/>
                </a:lnTo>
                <a:lnTo>
                  <a:pt x="169069" y="1038225"/>
                </a:lnTo>
                <a:lnTo>
                  <a:pt x="169069" y="1014413"/>
                </a:lnTo>
                <a:lnTo>
                  <a:pt x="202407" y="1014413"/>
                </a:lnTo>
                <a:lnTo>
                  <a:pt x="202407" y="992981"/>
                </a:lnTo>
                <a:lnTo>
                  <a:pt x="226219" y="992981"/>
                </a:lnTo>
                <a:lnTo>
                  <a:pt x="226219" y="971550"/>
                </a:lnTo>
                <a:lnTo>
                  <a:pt x="252413" y="971550"/>
                </a:lnTo>
                <a:lnTo>
                  <a:pt x="252413" y="935831"/>
                </a:lnTo>
                <a:lnTo>
                  <a:pt x="290513" y="935831"/>
                </a:lnTo>
                <a:lnTo>
                  <a:pt x="290513" y="890588"/>
                </a:lnTo>
                <a:lnTo>
                  <a:pt x="304800" y="890588"/>
                </a:lnTo>
                <a:lnTo>
                  <a:pt x="304800" y="859631"/>
                </a:lnTo>
                <a:lnTo>
                  <a:pt x="359569" y="859631"/>
                </a:lnTo>
                <a:lnTo>
                  <a:pt x="359569" y="835819"/>
                </a:lnTo>
                <a:lnTo>
                  <a:pt x="381000" y="835819"/>
                </a:lnTo>
                <a:lnTo>
                  <a:pt x="381000" y="804863"/>
                </a:lnTo>
                <a:lnTo>
                  <a:pt x="400050" y="804863"/>
                </a:lnTo>
                <a:lnTo>
                  <a:pt x="400050" y="745331"/>
                </a:lnTo>
                <a:lnTo>
                  <a:pt x="438150" y="745331"/>
                </a:lnTo>
                <a:lnTo>
                  <a:pt x="438150" y="719138"/>
                </a:lnTo>
                <a:lnTo>
                  <a:pt x="481013" y="719138"/>
                </a:lnTo>
                <a:lnTo>
                  <a:pt x="481013" y="700088"/>
                </a:lnTo>
                <a:lnTo>
                  <a:pt x="507207" y="700088"/>
                </a:lnTo>
                <a:lnTo>
                  <a:pt x="507207" y="681038"/>
                </a:lnTo>
                <a:lnTo>
                  <a:pt x="531019" y="681038"/>
                </a:lnTo>
                <a:lnTo>
                  <a:pt x="531019" y="654844"/>
                </a:lnTo>
                <a:lnTo>
                  <a:pt x="550069" y="654844"/>
                </a:lnTo>
                <a:lnTo>
                  <a:pt x="550069" y="623888"/>
                </a:lnTo>
                <a:lnTo>
                  <a:pt x="604838" y="623888"/>
                </a:lnTo>
                <a:lnTo>
                  <a:pt x="604838" y="597694"/>
                </a:lnTo>
                <a:lnTo>
                  <a:pt x="642938" y="597694"/>
                </a:lnTo>
                <a:lnTo>
                  <a:pt x="642938" y="564356"/>
                </a:lnTo>
                <a:lnTo>
                  <a:pt x="707232" y="564356"/>
                </a:lnTo>
                <a:lnTo>
                  <a:pt x="707232" y="514350"/>
                </a:lnTo>
                <a:lnTo>
                  <a:pt x="707232" y="514350"/>
                </a:lnTo>
                <a:lnTo>
                  <a:pt x="723900" y="497682"/>
                </a:lnTo>
                <a:lnTo>
                  <a:pt x="785813" y="497682"/>
                </a:lnTo>
                <a:lnTo>
                  <a:pt x="785813" y="431006"/>
                </a:lnTo>
                <a:lnTo>
                  <a:pt x="835819" y="431006"/>
                </a:lnTo>
                <a:lnTo>
                  <a:pt x="835819" y="402431"/>
                </a:lnTo>
                <a:lnTo>
                  <a:pt x="876300" y="402431"/>
                </a:lnTo>
                <a:lnTo>
                  <a:pt x="876300" y="352425"/>
                </a:lnTo>
                <a:lnTo>
                  <a:pt x="935832" y="352425"/>
                </a:lnTo>
                <a:lnTo>
                  <a:pt x="935832" y="330994"/>
                </a:lnTo>
                <a:lnTo>
                  <a:pt x="988219" y="330994"/>
                </a:lnTo>
                <a:lnTo>
                  <a:pt x="988219" y="316706"/>
                </a:lnTo>
                <a:lnTo>
                  <a:pt x="1007269" y="316706"/>
                </a:lnTo>
                <a:lnTo>
                  <a:pt x="1007269" y="288131"/>
                </a:lnTo>
                <a:lnTo>
                  <a:pt x="1064419" y="288131"/>
                </a:lnTo>
                <a:lnTo>
                  <a:pt x="1064419" y="266700"/>
                </a:lnTo>
                <a:lnTo>
                  <a:pt x="1131094" y="266700"/>
                </a:lnTo>
                <a:lnTo>
                  <a:pt x="1131094" y="238125"/>
                </a:lnTo>
                <a:lnTo>
                  <a:pt x="1157288" y="238125"/>
                </a:lnTo>
                <a:lnTo>
                  <a:pt x="1157288" y="188119"/>
                </a:lnTo>
                <a:lnTo>
                  <a:pt x="1219200" y="188119"/>
                </a:lnTo>
                <a:lnTo>
                  <a:pt x="1219200" y="173831"/>
                </a:lnTo>
                <a:lnTo>
                  <a:pt x="1433513" y="173831"/>
                </a:lnTo>
                <a:lnTo>
                  <a:pt x="1433513" y="157163"/>
                </a:lnTo>
                <a:lnTo>
                  <a:pt x="1695450" y="157163"/>
                </a:lnTo>
                <a:lnTo>
                  <a:pt x="1695450" y="133350"/>
                </a:lnTo>
                <a:lnTo>
                  <a:pt x="1735932" y="133350"/>
                </a:lnTo>
                <a:lnTo>
                  <a:pt x="1735932" y="109538"/>
                </a:lnTo>
                <a:lnTo>
                  <a:pt x="1804988" y="109538"/>
                </a:lnTo>
                <a:lnTo>
                  <a:pt x="1804988" y="80963"/>
                </a:lnTo>
                <a:lnTo>
                  <a:pt x="1885950" y="80963"/>
                </a:lnTo>
                <a:lnTo>
                  <a:pt x="1885950" y="69056"/>
                </a:lnTo>
                <a:lnTo>
                  <a:pt x="1909763" y="69056"/>
                </a:lnTo>
                <a:lnTo>
                  <a:pt x="1909763" y="45244"/>
                </a:lnTo>
                <a:lnTo>
                  <a:pt x="2019300" y="45244"/>
                </a:lnTo>
                <a:lnTo>
                  <a:pt x="2019300" y="23813"/>
                </a:lnTo>
                <a:lnTo>
                  <a:pt x="2047875" y="23813"/>
                </a:lnTo>
                <a:lnTo>
                  <a:pt x="2047875" y="0"/>
                </a:lnTo>
                <a:lnTo>
                  <a:pt x="2264569" y="0"/>
                </a:lnTo>
              </a:path>
            </a:pathLst>
          </a:custGeom>
          <a:noFill/>
          <a:ln w="28575">
            <a:solidFill>
              <a:schemeClr val="accent1"/>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25982097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RESPOND: Interaction Among Smoking, Viral Suppression, and Cancer Incidence in PWH</a:t>
            </a:r>
          </a:p>
        </p:txBody>
      </p:sp>
      <p:sp>
        <p:nvSpPr>
          <p:cNvPr id="3" name="Content Placeholder 2">
            <a:extLst>
              <a:ext uri="{FF2B5EF4-FFF2-40B4-BE49-F238E27FC236}">
                <a16:creationId xmlns:a16="http://schemas.microsoft.com/office/drawing/2014/main" id="{A3802698-66B1-414B-AFEB-EFA40E523F93}"/>
              </a:ext>
            </a:extLst>
          </p:cNvPr>
          <p:cNvSpPr>
            <a:spLocks noGrp="1"/>
          </p:cNvSpPr>
          <p:nvPr>
            <p:ph idx="1"/>
          </p:nvPr>
        </p:nvSpPr>
        <p:spPr>
          <a:xfrm>
            <a:off x="604675" y="1513047"/>
            <a:ext cx="11027743" cy="1483194"/>
          </a:xfrm>
        </p:spPr>
        <p:txBody>
          <a:bodyPr/>
          <a:lstStyle/>
          <a:p>
            <a:pPr>
              <a:spcAft>
                <a:spcPts val="0"/>
              </a:spcAft>
            </a:pPr>
            <a:r>
              <a:rPr lang="en-US" sz="2400" dirty="0"/>
              <a:t>Collaboration of 17 cohort studies including 29,432 PWH from Europe/Australia</a:t>
            </a:r>
          </a:p>
          <a:p>
            <a:pPr lvl="1">
              <a:spcAft>
                <a:spcPts val="0"/>
              </a:spcAft>
            </a:pPr>
            <a:r>
              <a:rPr lang="en-US" sz="2200" dirty="0"/>
              <a:t>Assessed impact of smoking on cancer incidence in individuals with different levels of viral suppression, immune dysfunction</a:t>
            </a:r>
          </a:p>
          <a:p>
            <a:pPr>
              <a:spcAft>
                <a:spcPts val="0"/>
              </a:spcAft>
            </a:pPr>
            <a:r>
              <a:rPr lang="en-US" sz="2400" b="0" kern="0" dirty="0"/>
              <a:t>513 cancer events in 507 individuals with 73,868 PYFU</a:t>
            </a:r>
          </a:p>
          <a:p>
            <a:pPr lvl="1">
              <a:spcAft>
                <a:spcPts val="0"/>
              </a:spcAft>
            </a:pPr>
            <a:r>
              <a:rPr lang="en-US" sz="2200" b="0" kern="0" dirty="0"/>
              <a:t>Incidence: 6.9/1000 PYFU (95% CI: 6.3-7.5)</a:t>
            </a:r>
          </a:p>
          <a:p>
            <a:pPr lvl="1">
              <a:spcAft>
                <a:spcPts val="0"/>
              </a:spcAft>
            </a:pPr>
            <a:endParaRPr lang="en-US" sz="2200" dirty="0"/>
          </a:p>
        </p:txBody>
      </p:sp>
      <p:grpSp>
        <p:nvGrpSpPr>
          <p:cNvPr id="9" name="Group 7">
            <a:extLst>
              <a:ext uri="{FF2B5EF4-FFF2-40B4-BE49-F238E27FC236}">
                <a16:creationId xmlns:a16="http://schemas.microsoft.com/office/drawing/2014/main" id="{0568A94D-2804-4FB2-8FE4-ED7572EB056B}"/>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9548E967-5681-42CC-ADFF-744FAAD620A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FE30EC7F-4FC7-4752-9819-6D61595DA56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3" name="Group 155">
            <a:extLst>
              <a:ext uri="{FF2B5EF4-FFF2-40B4-BE49-F238E27FC236}">
                <a16:creationId xmlns:a16="http://schemas.microsoft.com/office/drawing/2014/main" id="{514B31E1-8E88-2842-A142-EEB6DC256DEF}"/>
              </a:ext>
            </a:extLst>
          </p:cNvPr>
          <p:cNvGraphicFramePr>
            <a:graphicFrameLocks/>
          </p:cNvGraphicFramePr>
          <p:nvPr>
            <p:extLst>
              <p:ext uri="{D42A27DB-BD31-4B8C-83A1-F6EECF244321}">
                <p14:modId xmlns:p14="http://schemas.microsoft.com/office/powerpoint/2010/main" val="3622181765"/>
              </p:ext>
            </p:extLst>
          </p:nvPr>
        </p:nvGraphicFramePr>
        <p:xfrm>
          <a:off x="2231848" y="3655576"/>
          <a:ext cx="7157721" cy="2561076"/>
        </p:xfrm>
        <a:graphic>
          <a:graphicData uri="http://schemas.openxmlformats.org/drawingml/2006/table">
            <a:tbl>
              <a:tblPr/>
              <a:tblGrid>
                <a:gridCol w="4607485">
                  <a:extLst>
                    <a:ext uri="{9D8B030D-6E8A-4147-A177-3AD203B41FA5}">
                      <a16:colId xmlns:a16="http://schemas.microsoft.com/office/drawing/2014/main" val="20000"/>
                    </a:ext>
                  </a:extLst>
                </a:gridCol>
                <a:gridCol w="2550236">
                  <a:extLst>
                    <a:ext uri="{9D8B030D-6E8A-4147-A177-3AD203B41FA5}">
                      <a16:colId xmlns:a16="http://schemas.microsoft.com/office/drawing/2014/main" val="20002"/>
                    </a:ext>
                  </a:extLst>
                </a:gridCol>
              </a:tblGrid>
              <a:tr h="1266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Cancer Events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a:t>
                      </a:r>
                      <a:endParaRPr lang="en-US" sz="1800" dirty="0"/>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0"/>
                  </a:ext>
                </a:extLst>
              </a:tr>
              <a:tr h="2581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Any</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513 (100)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26654">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Non-AIDS–defining cancer</a:t>
                      </a:r>
                      <a:endParaRPr kumimoji="0" lang="en-US" sz="18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437 (85.2)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26654">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AIDS-defining cancer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73 (14.2)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58827435"/>
                  </a:ext>
                </a:extLst>
              </a:tr>
              <a:tr h="126654">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Smoking-related cancer</a:t>
                      </a:r>
                      <a:endParaRPr kumimoji="0" lang="en-US" sz="18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204 (39.8)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31680035"/>
                  </a:ext>
                </a:extLst>
              </a:tr>
              <a:tr h="126654">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Infection-related cancer</a:t>
                      </a:r>
                      <a:endParaRPr kumimoji="0" lang="en-US" sz="18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184 (35.9)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53652452"/>
                  </a:ext>
                </a:extLst>
              </a:tr>
              <a:tr h="126654">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BMI-related cancer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119 (23.2)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34652284"/>
                  </a:ext>
                </a:extLst>
              </a:tr>
            </a:tbl>
          </a:graphicData>
        </a:graphic>
      </p:graphicFrame>
      <p:sp>
        <p:nvSpPr>
          <p:cNvPr id="15" name="Text Box 15">
            <a:extLst>
              <a:ext uri="{FF2B5EF4-FFF2-40B4-BE49-F238E27FC236}">
                <a16:creationId xmlns:a16="http://schemas.microsoft.com/office/drawing/2014/main" id="{126BB9CB-3F29-D84B-9877-9FC2EE28F74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Mocroft. HIV Glasgow 2020. Abstr O124. </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29343363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RESPOND: Interaction Among Smoking, Viral Suppression, and Cancer Incidence</a:t>
            </a:r>
          </a:p>
        </p:txBody>
      </p:sp>
      <p:sp>
        <p:nvSpPr>
          <p:cNvPr id="3" name="Content Placeholder 2">
            <a:extLst>
              <a:ext uri="{FF2B5EF4-FFF2-40B4-BE49-F238E27FC236}">
                <a16:creationId xmlns:a16="http://schemas.microsoft.com/office/drawing/2014/main" id="{A3802698-66B1-414B-AFEB-EFA40E523F93}"/>
              </a:ext>
            </a:extLst>
          </p:cNvPr>
          <p:cNvSpPr>
            <a:spLocks noGrp="1"/>
          </p:cNvSpPr>
          <p:nvPr>
            <p:ph idx="1"/>
          </p:nvPr>
        </p:nvSpPr>
        <p:spPr>
          <a:xfrm>
            <a:off x="604675" y="1513047"/>
            <a:ext cx="4810273" cy="1405918"/>
          </a:xfrm>
        </p:spPr>
        <p:txBody>
          <a:bodyPr/>
          <a:lstStyle/>
          <a:p>
            <a:r>
              <a:rPr lang="en-US" sz="2000" dirty="0"/>
              <a:t>In multivariable analysis, association between viral load/CD4+ count and cancer incidence is unaffected by smoking status </a:t>
            </a:r>
          </a:p>
        </p:txBody>
      </p:sp>
      <p:grpSp>
        <p:nvGrpSpPr>
          <p:cNvPr id="9" name="Group 7">
            <a:extLst>
              <a:ext uri="{FF2B5EF4-FFF2-40B4-BE49-F238E27FC236}">
                <a16:creationId xmlns:a16="http://schemas.microsoft.com/office/drawing/2014/main" id="{0568A94D-2804-4FB2-8FE4-ED7572EB056B}"/>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9548E967-5681-42CC-ADFF-744FAAD620A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FE30EC7F-4FC7-4752-9819-6D61595DA56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5" name="Text Box 15">
            <a:extLst>
              <a:ext uri="{FF2B5EF4-FFF2-40B4-BE49-F238E27FC236}">
                <a16:creationId xmlns:a16="http://schemas.microsoft.com/office/drawing/2014/main" id="{126BB9CB-3F29-D84B-9877-9FC2EE28F74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Mocroft. HIV Glasgow 2020. Abstr O124. </a:t>
            </a:r>
            <a:endParaRPr lang="en-US" altLang="en-US" sz="1200" b="0" dirty="0">
              <a:solidFill>
                <a:schemeClr val="bg2"/>
              </a:solidFill>
              <a:latin typeface="Calibri" panose="020F0502020204030204" pitchFamily="34" charset="0"/>
              <a:cs typeface="+mn-cs"/>
            </a:endParaRPr>
          </a:p>
        </p:txBody>
      </p:sp>
      <p:graphicFrame>
        <p:nvGraphicFramePr>
          <p:cNvPr id="18" name="Group 155">
            <a:extLst>
              <a:ext uri="{FF2B5EF4-FFF2-40B4-BE49-F238E27FC236}">
                <a16:creationId xmlns:a16="http://schemas.microsoft.com/office/drawing/2014/main" id="{450D2650-1235-9240-8C99-506594E7ED49}"/>
              </a:ext>
            </a:extLst>
          </p:cNvPr>
          <p:cNvGraphicFramePr>
            <a:graphicFrameLocks/>
          </p:cNvGraphicFramePr>
          <p:nvPr>
            <p:extLst>
              <p:ext uri="{D42A27DB-BD31-4B8C-83A1-F6EECF244321}">
                <p14:modId xmlns:p14="http://schemas.microsoft.com/office/powerpoint/2010/main" val="745788209"/>
              </p:ext>
            </p:extLst>
          </p:nvPr>
        </p:nvGraphicFramePr>
        <p:xfrm>
          <a:off x="5451160" y="1570215"/>
          <a:ext cx="6314627" cy="4633824"/>
        </p:xfrm>
        <a:graphic>
          <a:graphicData uri="http://schemas.openxmlformats.org/drawingml/2006/table">
            <a:tbl>
              <a:tblPr/>
              <a:tblGrid>
                <a:gridCol w="2331834">
                  <a:extLst>
                    <a:ext uri="{9D8B030D-6E8A-4147-A177-3AD203B41FA5}">
                      <a16:colId xmlns:a16="http://schemas.microsoft.com/office/drawing/2014/main" val="20000"/>
                    </a:ext>
                  </a:extLst>
                </a:gridCol>
                <a:gridCol w="1090863">
                  <a:extLst>
                    <a:ext uri="{9D8B030D-6E8A-4147-A177-3AD203B41FA5}">
                      <a16:colId xmlns:a16="http://schemas.microsoft.com/office/drawing/2014/main" val="2346097171"/>
                    </a:ext>
                  </a:extLst>
                </a:gridCol>
                <a:gridCol w="1860884">
                  <a:extLst>
                    <a:ext uri="{9D8B030D-6E8A-4147-A177-3AD203B41FA5}">
                      <a16:colId xmlns:a16="http://schemas.microsoft.com/office/drawing/2014/main" val="1937952685"/>
                    </a:ext>
                  </a:extLst>
                </a:gridCol>
                <a:gridCol w="1031046">
                  <a:extLst>
                    <a:ext uri="{9D8B030D-6E8A-4147-A177-3AD203B41FA5}">
                      <a16:colId xmlns:a16="http://schemas.microsoft.com/office/drawing/2014/main" val="20002"/>
                    </a:ext>
                  </a:extLst>
                </a:gridCol>
              </a:tblGrid>
              <a:tr h="3001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Cancer/Factor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a:r>
                        <a:rPr lang="en-US" sz="1600" b="1" dirty="0">
                          <a:latin typeface="Calibri" panose="020F0502020204030204" pitchFamily="34" charset="0"/>
                          <a:cs typeface="Calibri" panose="020F0502020204030204" pitchFamily="34" charset="0"/>
                        </a:rPr>
                        <a:t>Status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a:r>
                        <a:rPr lang="en-US" sz="1600" b="1" i="0" dirty="0">
                          <a:latin typeface="Calibri" panose="020F0502020204030204" pitchFamily="34" charset="0"/>
                          <a:cs typeface="Calibri" panose="020F0502020204030204" pitchFamily="34" charset="0"/>
                        </a:rPr>
                        <a:t>IRR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a:r>
                        <a:rPr kumimoji="0" lang="en-US" sz="1600" b="1"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Value</a:t>
                      </a:r>
                      <a:endParaRPr lang="en-US" sz="1600" i="0" dirty="0"/>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0"/>
                  </a:ext>
                </a:extLst>
              </a:tr>
              <a:tr h="3001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All cancers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1"/>
                  </a:ext>
                </a:extLst>
              </a:tr>
              <a:tr h="736591">
                <a:tc>
                  <a:txBody>
                    <a:bodyPr/>
                    <a:lstStyle/>
                    <a:p>
                      <a:pPr marL="174625" marR="0" lvl="0" indent="-1587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CD4+ count/viral load</a:t>
                      </a:r>
                      <a:endPar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Good</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Intermed</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Poor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1.39 (1.14-1070)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5.36 (3.71-7.75)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 .0001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736591">
                <a:tc>
                  <a:txBody>
                    <a:bodyPr/>
                    <a:lstStyle/>
                    <a:p>
                      <a:pPr marL="174625" marR="0" lvl="0" indent="-1587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Smoking</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Never</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Current</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Previous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1.45 (1.17-1.79)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1.06 (0.82-1.37)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58827435"/>
                  </a:ext>
                </a:extLst>
              </a:tr>
              <a:tr h="300150">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Infection-related cancer</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471957877"/>
                  </a:ext>
                </a:extLst>
              </a:tr>
              <a:tr h="736591">
                <a:tc>
                  <a:txBody>
                    <a:bodyPr/>
                    <a:lstStyle/>
                    <a:p>
                      <a:pPr marL="174625" marR="0" lvl="0" indent="-1587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CD4/viral load</a:t>
                      </a:r>
                      <a:endPar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Good</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Intermed</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Poor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2.02 (1.44-2.83)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10.21 (6.06-17.20)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 .0002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 .0002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31680035"/>
                  </a:ext>
                </a:extLst>
              </a:tr>
              <a:tr h="300150">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Smoking-related cancer</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2559378852"/>
                  </a:ext>
                </a:extLst>
              </a:tr>
              <a:tr h="736591">
                <a:tc>
                  <a:txBody>
                    <a:bodyPr/>
                    <a:lstStyle/>
                    <a:p>
                      <a:pPr marL="174625" marR="0" lvl="0" indent="-1587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Smoking</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Never</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Current</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Previous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2.21 (1.53-3.20)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1.30 (0.84-2.01)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 .0002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53652452"/>
                  </a:ext>
                </a:extLst>
              </a:tr>
            </a:tbl>
          </a:graphicData>
        </a:graphic>
      </p:graphicFrame>
      <p:grpSp>
        <p:nvGrpSpPr>
          <p:cNvPr id="94" name="Group 93">
            <a:extLst>
              <a:ext uri="{FF2B5EF4-FFF2-40B4-BE49-F238E27FC236}">
                <a16:creationId xmlns:a16="http://schemas.microsoft.com/office/drawing/2014/main" id="{10C85488-07E4-4308-AC38-AB3AD63A020D}"/>
              </a:ext>
            </a:extLst>
          </p:cNvPr>
          <p:cNvGrpSpPr/>
          <p:nvPr/>
        </p:nvGrpSpPr>
        <p:grpSpPr>
          <a:xfrm>
            <a:off x="563605" y="3243058"/>
            <a:ext cx="4655076" cy="3233167"/>
            <a:chOff x="363580" y="3243058"/>
            <a:chExt cx="4655076" cy="3233167"/>
          </a:xfrm>
        </p:grpSpPr>
        <p:sp>
          <p:nvSpPr>
            <p:cNvPr id="4" name="Freeform: Shape 3">
              <a:extLst>
                <a:ext uri="{FF2B5EF4-FFF2-40B4-BE49-F238E27FC236}">
                  <a16:creationId xmlns:a16="http://schemas.microsoft.com/office/drawing/2014/main" id="{1634F6AD-97AA-471B-939D-8DC8D131CF49}"/>
                </a:ext>
              </a:extLst>
            </p:cNvPr>
            <p:cNvSpPr/>
            <p:nvPr/>
          </p:nvSpPr>
          <p:spPr bwMode="auto">
            <a:xfrm>
              <a:off x="1221376" y="3925389"/>
              <a:ext cx="3787289" cy="1916974"/>
            </a:xfrm>
            <a:custGeom>
              <a:avLst/>
              <a:gdLst>
                <a:gd name="connsiteX0" fmla="*/ 0 w 3729446"/>
                <a:gd name="connsiteY0" fmla="*/ 0 h 1916974"/>
                <a:gd name="connsiteX1" fmla="*/ 0 w 3729446"/>
                <a:gd name="connsiteY1" fmla="*/ 1916974 h 1916974"/>
                <a:gd name="connsiteX2" fmla="*/ 3729446 w 3729446"/>
                <a:gd name="connsiteY2" fmla="*/ 1916974 h 1916974"/>
              </a:gdLst>
              <a:ahLst/>
              <a:cxnLst>
                <a:cxn ang="0">
                  <a:pos x="connsiteX0" y="connsiteY0"/>
                </a:cxn>
                <a:cxn ang="0">
                  <a:pos x="connsiteX1" y="connsiteY1"/>
                </a:cxn>
                <a:cxn ang="0">
                  <a:pos x="connsiteX2" y="connsiteY2"/>
                </a:cxn>
              </a:cxnLst>
              <a:rect l="l" t="t" r="r" b="b"/>
              <a:pathLst>
                <a:path w="3729446" h="1916974">
                  <a:moveTo>
                    <a:pt x="0" y="0"/>
                  </a:moveTo>
                  <a:lnTo>
                    <a:pt x="0" y="1916974"/>
                  </a:lnTo>
                  <a:lnTo>
                    <a:pt x="3729446" y="1916974"/>
                  </a:lnTo>
                </a:path>
              </a:pathLst>
            </a:custGeom>
            <a:noFill/>
            <a:ln w="28575">
              <a:solidFill>
                <a:schemeClr val="bg1"/>
              </a:solidFill>
              <a:miter lim="800000"/>
              <a:headEnd/>
              <a:tailEnd/>
            </a:ln>
          </p:spPr>
          <p:txBody>
            <a:bodyPr rtlCol="0" anchor="ctr"/>
            <a:lstStyle/>
            <a:p>
              <a:pPr algn="ctr"/>
              <a:endParaRPr lang="en-US" dirty="0"/>
            </a:p>
          </p:txBody>
        </p:sp>
        <p:cxnSp>
          <p:nvCxnSpPr>
            <p:cNvPr id="13" name="Straight Connector 12">
              <a:extLst>
                <a:ext uri="{FF2B5EF4-FFF2-40B4-BE49-F238E27FC236}">
                  <a16:creationId xmlns:a16="http://schemas.microsoft.com/office/drawing/2014/main" id="{6BFCCB0B-26FF-4702-A9A4-0C9907D3AABC}"/>
                </a:ext>
              </a:extLst>
            </p:cNvPr>
            <p:cNvCxnSpPr>
              <a:cxnSpLocks/>
            </p:cNvCxnSpPr>
            <p:nvPr/>
          </p:nvCxnSpPr>
          <p:spPr bwMode="auto">
            <a:xfrm flipH="1">
              <a:off x="1156063" y="5207004"/>
              <a:ext cx="65314"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ADCA091B-B671-4514-99B7-949A8269132F}"/>
                </a:ext>
              </a:extLst>
            </p:cNvPr>
            <p:cNvCxnSpPr>
              <a:cxnSpLocks/>
            </p:cNvCxnSpPr>
            <p:nvPr/>
          </p:nvCxnSpPr>
          <p:spPr bwMode="auto">
            <a:xfrm flipH="1">
              <a:off x="1156063" y="5841277"/>
              <a:ext cx="65314"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06430B4-FCF5-43A3-A545-85983BA3107B}"/>
                </a:ext>
              </a:extLst>
            </p:cNvPr>
            <p:cNvCxnSpPr>
              <a:cxnSpLocks/>
            </p:cNvCxnSpPr>
            <p:nvPr/>
          </p:nvCxnSpPr>
          <p:spPr bwMode="auto">
            <a:xfrm flipH="1">
              <a:off x="1156063" y="4572730"/>
              <a:ext cx="65314"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344B9B6-DF1F-471F-A4A0-56D45106AE92}"/>
                </a:ext>
              </a:extLst>
            </p:cNvPr>
            <p:cNvCxnSpPr>
              <a:cxnSpLocks/>
            </p:cNvCxnSpPr>
            <p:nvPr/>
          </p:nvCxnSpPr>
          <p:spPr bwMode="auto">
            <a:xfrm flipH="1">
              <a:off x="1156063" y="3938456"/>
              <a:ext cx="65314" cy="0"/>
            </a:xfrm>
            <a:prstGeom prst="line">
              <a:avLst/>
            </a:prstGeom>
            <a:noFill/>
            <a:ln w="28575" cap="flat" cmpd="sng" algn="ctr">
              <a:solidFill>
                <a:schemeClr val="bg1"/>
              </a:solidFill>
              <a:prstDash val="solid"/>
              <a:round/>
              <a:headEnd type="none" w="med" len="med"/>
              <a:tailEnd type="none" w="med" len="med"/>
            </a:ln>
            <a:effectLst/>
          </p:spPr>
        </p:cxnSp>
        <p:sp>
          <p:nvSpPr>
            <p:cNvPr id="14" name="TextBox 13">
              <a:extLst>
                <a:ext uri="{FF2B5EF4-FFF2-40B4-BE49-F238E27FC236}">
                  <a16:creationId xmlns:a16="http://schemas.microsoft.com/office/drawing/2014/main" id="{3A660CAF-FAEC-4FDA-AD6B-5204CB4C7EB8}"/>
                </a:ext>
              </a:extLst>
            </p:cNvPr>
            <p:cNvSpPr txBox="1"/>
            <p:nvPr/>
          </p:nvSpPr>
          <p:spPr bwMode="auto">
            <a:xfrm>
              <a:off x="638367" y="3753790"/>
              <a:ext cx="5682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3" name="TextBox 22">
              <a:extLst>
                <a:ext uri="{FF2B5EF4-FFF2-40B4-BE49-F238E27FC236}">
                  <a16:creationId xmlns:a16="http://schemas.microsoft.com/office/drawing/2014/main" id="{02625916-AB22-4B20-B7AA-2DBA4A1A6FA1}"/>
                </a:ext>
              </a:extLst>
            </p:cNvPr>
            <p:cNvSpPr txBox="1"/>
            <p:nvPr/>
          </p:nvSpPr>
          <p:spPr bwMode="auto">
            <a:xfrm>
              <a:off x="639223" y="4388063"/>
              <a:ext cx="5682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25" name="TextBox 24">
              <a:extLst>
                <a:ext uri="{FF2B5EF4-FFF2-40B4-BE49-F238E27FC236}">
                  <a16:creationId xmlns:a16="http://schemas.microsoft.com/office/drawing/2014/main" id="{7F1E2E8B-58D1-4A4C-A63B-BBB2DA23B0DA}"/>
                </a:ext>
              </a:extLst>
            </p:cNvPr>
            <p:cNvSpPr txBox="1"/>
            <p:nvPr/>
          </p:nvSpPr>
          <p:spPr bwMode="auto">
            <a:xfrm>
              <a:off x="639220" y="5024060"/>
              <a:ext cx="5682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27" name="TextBox 26">
              <a:extLst>
                <a:ext uri="{FF2B5EF4-FFF2-40B4-BE49-F238E27FC236}">
                  <a16:creationId xmlns:a16="http://schemas.microsoft.com/office/drawing/2014/main" id="{36687F21-50F1-4B29-A8AD-9967CE3531F0}"/>
                </a:ext>
              </a:extLst>
            </p:cNvPr>
            <p:cNvSpPr txBox="1"/>
            <p:nvPr/>
          </p:nvSpPr>
          <p:spPr bwMode="auto">
            <a:xfrm>
              <a:off x="638367" y="5657730"/>
              <a:ext cx="5682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0.1</a:t>
              </a:r>
            </a:p>
          </p:txBody>
        </p:sp>
        <p:grpSp>
          <p:nvGrpSpPr>
            <p:cNvPr id="34" name="Group 33">
              <a:extLst>
                <a:ext uri="{FF2B5EF4-FFF2-40B4-BE49-F238E27FC236}">
                  <a16:creationId xmlns:a16="http://schemas.microsoft.com/office/drawing/2014/main" id="{E7E13721-B1AF-4EAA-96F8-B769D383CBD9}"/>
                </a:ext>
              </a:extLst>
            </p:cNvPr>
            <p:cNvGrpSpPr/>
            <p:nvPr/>
          </p:nvGrpSpPr>
          <p:grpSpPr>
            <a:xfrm>
              <a:off x="1689463" y="4999809"/>
              <a:ext cx="75111" cy="194161"/>
              <a:chOff x="1689463" y="4999809"/>
              <a:chExt cx="75111" cy="194161"/>
            </a:xfrm>
          </p:grpSpPr>
          <p:cxnSp>
            <p:nvCxnSpPr>
              <p:cNvPr id="29" name="Straight Connector 28">
                <a:extLst>
                  <a:ext uri="{FF2B5EF4-FFF2-40B4-BE49-F238E27FC236}">
                    <a16:creationId xmlns:a16="http://schemas.microsoft.com/office/drawing/2014/main" id="{07087775-852C-428B-A7EA-4B2441491A11}"/>
                  </a:ext>
                </a:extLst>
              </p:cNvPr>
              <p:cNvCxnSpPr>
                <a:cxnSpLocks/>
              </p:cNvCxnSpPr>
              <p:nvPr/>
            </p:nvCxnSpPr>
            <p:spPr bwMode="auto">
              <a:xfrm>
                <a:off x="1727018" y="4999809"/>
                <a:ext cx="0" cy="191983"/>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F045A85-E5D6-4717-9FE6-F094A6895A7D}"/>
                  </a:ext>
                </a:extLst>
              </p:cNvPr>
              <p:cNvCxnSpPr>
                <a:cxnSpLocks/>
              </p:cNvCxnSpPr>
              <p:nvPr/>
            </p:nvCxnSpPr>
            <p:spPr bwMode="auto">
              <a:xfrm>
                <a:off x="1689463" y="4999809"/>
                <a:ext cx="75111"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4F937901-874F-4A90-86C6-FE4C325FEC5F}"/>
                  </a:ext>
                </a:extLst>
              </p:cNvPr>
              <p:cNvCxnSpPr>
                <a:cxnSpLocks/>
              </p:cNvCxnSpPr>
              <p:nvPr/>
            </p:nvCxnSpPr>
            <p:spPr bwMode="auto">
              <a:xfrm>
                <a:off x="1689463" y="5193970"/>
                <a:ext cx="75111" cy="0"/>
              </a:xfrm>
              <a:prstGeom prst="line">
                <a:avLst/>
              </a:prstGeom>
              <a:noFill/>
              <a:ln w="28575" cap="flat" cmpd="sng" algn="ctr">
                <a:solidFill>
                  <a:schemeClr val="bg1"/>
                </a:solidFill>
                <a:prstDash val="solid"/>
                <a:round/>
                <a:headEnd type="none" w="med" len="med"/>
                <a:tailEnd type="none" w="med" len="med"/>
              </a:ln>
              <a:effectLst/>
            </p:spPr>
          </p:cxnSp>
        </p:grpSp>
        <p:grpSp>
          <p:nvGrpSpPr>
            <p:cNvPr id="35" name="Group 34">
              <a:extLst>
                <a:ext uri="{FF2B5EF4-FFF2-40B4-BE49-F238E27FC236}">
                  <a16:creationId xmlns:a16="http://schemas.microsoft.com/office/drawing/2014/main" id="{BF2FF161-A4FA-4681-A518-64D5BDDB05B3}"/>
                </a:ext>
              </a:extLst>
            </p:cNvPr>
            <p:cNvGrpSpPr/>
            <p:nvPr/>
          </p:nvGrpSpPr>
          <p:grpSpPr>
            <a:xfrm>
              <a:off x="2028009" y="4538667"/>
              <a:ext cx="75111" cy="332146"/>
              <a:chOff x="1689463" y="4999809"/>
              <a:chExt cx="75111" cy="194161"/>
            </a:xfrm>
          </p:grpSpPr>
          <p:cxnSp>
            <p:nvCxnSpPr>
              <p:cNvPr id="36" name="Straight Connector 35">
                <a:extLst>
                  <a:ext uri="{FF2B5EF4-FFF2-40B4-BE49-F238E27FC236}">
                    <a16:creationId xmlns:a16="http://schemas.microsoft.com/office/drawing/2014/main" id="{D11CBB40-982E-42B7-8F9F-A1E62933E1C4}"/>
                  </a:ext>
                </a:extLst>
              </p:cNvPr>
              <p:cNvCxnSpPr>
                <a:cxnSpLocks/>
              </p:cNvCxnSpPr>
              <p:nvPr/>
            </p:nvCxnSpPr>
            <p:spPr bwMode="auto">
              <a:xfrm>
                <a:off x="1727018" y="4999809"/>
                <a:ext cx="0" cy="191983"/>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50FD2505-E019-438C-A726-13F4124D03E0}"/>
                  </a:ext>
                </a:extLst>
              </p:cNvPr>
              <p:cNvCxnSpPr>
                <a:cxnSpLocks/>
              </p:cNvCxnSpPr>
              <p:nvPr/>
            </p:nvCxnSpPr>
            <p:spPr bwMode="auto">
              <a:xfrm>
                <a:off x="1689463" y="4999809"/>
                <a:ext cx="75111"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819E4654-BF00-4DD9-A3A6-BE2EE03DF160}"/>
                  </a:ext>
                </a:extLst>
              </p:cNvPr>
              <p:cNvCxnSpPr>
                <a:cxnSpLocks/>
              </p:cNvCxnSpPr>
              <p:nvPr/>
            </p:nvCxnSpPr>
            <p:spPr bwMode="auto">
              <a:xfrm>
                <a:off x="1689463" y="5193970"/>
                <a:ext cx="75111" cy="0"/>
              </a:xfrm>
              <a:prstGeom prst="line">
                <a:avLst/>
              </a:prstGeom>
              <a:noFill/>
              <a:ln w="28575" cap="flat" cmpd="sng" algn="ctr">
                <a:solidFill>
                  <a:schemeClr val="bg1"/>
                </a:solidFill>
                <a:prstDash val="solid"/>
                <a:round/>
                <a:headEnd type="none" w="med" len="med"/>
                <a:tailEnd type="none" w="med" len="med"/>
              </a:ln>
              <a:effectLst/>
            </p:spPr>
          </p:cxnSp>
        </p:grpSp>
        <p:grpSp>
          <p:nvGrpSpPr>
            <p:cNvPr id="39" name="Group 38">
              <a:extLst>
                <a:ext uri="{FF2B5EF4-FFF2-40B4-BE49-F238E27FC236}">
                  <a16:creationId xmlns:a16="http://schemas.microsoft.com/office/drawing/2014/main" id="{047BC844-C85D-40F1-98EA-5EC09B1CD43E}"/>
                </a:ext>
              </a:extLst>
            </p:cNvPr>
            <p:cNvGrpSpPr/>
            <p:nvPr/>
          </p:nvGrpSpPr>
          <p:grpSpPr>
            <a:xfrm>
              <a:off x="3040776" y="5024060"/>
              <a:ext cx="75111" cy="169910"/>
              <a:chOff x="1689463" y="4999809"/>
              <a:chExt cx="75111" cy="194161"/>
            </a:xfrm>
          </p:grpSpPr>
          <p:cxnSp>
            <p:nvCxnSpPr>
              <p:cNvPr id="40" name="Straight Connector 39">
                <a:extLst>
                  <a:ext uri="{FF2B5EF4-FFF2-40B4-BE49-F238E27FC236}">
                    <a16:creationId xmlns:a16="http://schemas.microsoft.com/office/drawing/2014/main" id="{F36D738B-F455-4866-A2E6-4116828BA04C}"/>
                  </a:ext>
                </a:extLst>
              </p:cNvPr>
              <p:cNvCxnSpPr>
                <a:cxnSpLocks/>
              </p:cNvCxnSpPr>
              <p:nvPr/>
            </p:nvCxnSpPr>
            <p:spPr bwMode="auto">
              <a:xfrm>
                <a:off x="1727018" y="4999809"/>
                <a:ext cx="0" cy="191983"/>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EAFA4202-B077-4EDF-A190-63D4AD7DE43B}"/>
                  </a:ext>
                </a:extLst>
              </p:cNvPr>
              <p:cNvCxnSpPr>
                <a:cxnSpLocks/>
              </p:cNvCxnSpPr>
              <p:nvPr/>
            </p:nvCxnSpPr>
            <p:spPr bwMode="auto">
              <a:xfrm>
                <a:off x="1689463" y="4999809"/>
                <a:ext cx="75111"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5516F600-EEBA-4107-A9FF-F23D0F964FF3}"/>
                  </a:ext>
                </a:extLst>
              </p:cNvPr>
              <p:cNvCxnSpPr>
                <a:cxnSpLocks/>
              </p:cNvCxnSpPr>
              <p:nvPr/>
            </p:nvCxnSpPr>
            <p:spPr bwMode="auto">
              <a:xfrm>
                <a:off x="1689463" y="5193970"/>
                <a:ext cx="75111" cy="0"/>
              </a:xfrm>
              <a:prstGeom prst="line">
                <a:avLst/>
              </a:prstGeom>
              <a:noFill/>
              <a:ln w="28575" cap="flat" cmpd="sng" algn="ctr">
                <a:solidFill>
                  <a:schemeClr val="bg1"/>
                </a:solidFill>
                <a:prstDash val="solid"/>
                <a:round/>
                <a:headEnd type="none" w="med" len="med"/>
                <a:tailEnd type="none" w="med" len="med"/>
              </a:ln>
              <a:effectLst/>
            </p:spPr>
          </p:cxnSp>
        </p:grpSp>
        <p:grpSp>
          <p:nvGrpSpPr>
            <p:cNvPr id="43" name="Group 42">
              <a:extLst>
                <a:ext uri="{FF2B5EF4-FFF2-40B4-BE49-F238E27FC236}">
                  <a16:creationId xmlns:a16="http://schemas.microsoft.com/office/drawing/2014/main" id="{C51E042E-79DA-49C4-ADD9-40944FDA2BCC}"/>
                </a:ext>
              </a:extLst>
            </p:cNvPr>
            <p:cNvGrpSpPr/>
            <p:nvPr/>
          </p:nvGrpSpPr>
          <p:grpSpPr>
            <a:xfrm>
              <a:off x="3376941" y="4591052"/>
              <a:ext cx="75111" cy="276036"/>
              <a:chOff x="1689463" y="4999809"/>
              <a:chExt cx="75111" cy="194161"/>
            </a:xfrm>
          </p:grpSpPr>
          <p:cxnSp>
            <p:nvCxnSpPr>
              <p:cNvPr id="44" name="Straight Connector 43">
                <a:extLst>
                  <a:ext uri="{FF2B5EF4-FFF2-40B4-BE49-F238E27FC236}">
                    <a16:creationId xmlns:a16="http://schemas.microsoft.com/office/drawing/2014/main" id="{B4E960CF-8F6D-480A-A0A0-98E12C8D200E}"/>
                  </a:ext>
                </a:extLst>
              </p:cNvPr>
              <p:cNvCxnSpPr>
                <a:cxnSpLocks/>
              </p:cNvCxnSpPr>
              <p:nvPr/>
            </p:nvCxnSpPr>
            <p:spPr bwMode="auto">
              <a:xfrm>
                <a:off x="1727018" y="4999809"/>
                <a:ext cx="0" cy="191983"/>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EEA9F095-8157-4A37-ABA9-AF64FD33245C}"/>
                  </a:ext>
                </a:extLst>
              </p:cNvPr>
              <p:cNvCxnSpPr>
                <a:cxnSpLocks/>
              </p:cNvCxnSpPr>
              <p:nvPr/>
            </p:nvCxnSpPr>
            <p:spPr bwMode="auto">
              <a:xfrm>
                <a:off x="1689463" y="4999809"/>
                <a:ext cx="75111"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47F0C38E-B966-43CD-BED5-5C144910357E}"/>
                  </a:ext>
                </a:extLst>
              </p:cNvPr>
              <p:cNvCxnSpPr>
                <a:cxnSpLocks/>
              </p:cNvCxnSpPr>
              <p:nvPr/>
            </p:nvCxnSpPr>
            <p:spPr bwMode="auto">
              <a:xfrm>
                <a:off x="1689463" y="5193970"/>
                <a:ext cx="75111" cy="0"/>
              </a:xfrm>
              <a:prstGeom prst="line">
                <a:avLst/>
              </a:prstGeom>
              <a:noFill/>
              <a:ln w="28575" cap="flat" cmpd="sng" algn="ctr">
                <a:solidFill>
                  <a:schemeClr val="bg1"/>
                </a:solidFill>
                <a:prstDash val="solid"/>
                <a:round/>
                <a:headEnd type="none" w="med" len="med"/>
                <a:tailEnd type="none" w="med" len="med"/>
              </a:ln>
              <a:effectLst/>
            </p:spPr>
          </p:cxnSp>
        </p:grpSp>
        <p:grpSp>
          <p:nvGrpSpPr>
            <p:cNvPr id="47" name="Group 46">
              <a:extLst>
                <a:ext uri="{FF2B5EF4-FFF2-40B4-BE49-F238E27FC236}">
                  <a16:creationId xmlns:a16="http://schemas.microsoft.com/office/drawing/2014/main" id="{1344D56C-DDE7-43DF-AB69-8CC629775AE2}"/>
                </a:ext>
              </a:extLst>
            </p:cNvPr>
            <p:cNvGrpSpPr/>
            <p:nvPr/>
          </p:nvGrpSpPr>
          <p:grpSpPr>
            <a:xfrm>
              <a:off x="4392680" y="4999810"/>
              <a:ext cx="75111" cy="241786"/>
              <a:chOff x="1689463" y="4999809"/>
              <a:chExt cx="75111" cy="194161"/>
            </a:xfrm>
          </p:grpSpPr>
          <p:cxnSp>
            <p:nvCxnSpPr>
              <p:cNvPr id="48" name="Straight Connector 47">
                <a:extLst>
                  <a:ext uri="{FF2B5EF4-FFF2-40B4-BE49-F238E27FC236}">
                    <a16:creationId xmlns:a16="http://schemas.microsoft.com/office/drawing/2014/main" id="{5D4EE97F-279B-480B-BE5D-1D264A3652E0}"/>
                  </a:ext>
                </a:extLst>
              </p:cNvPr>
              <p:cNvCxnSpPr>
                <a:cxnSpLocks/>
              </p:cNvCxnSpPr>
              <p:nvPr/>
            </p:nvCxnSpPr>
            <p:spPr bwMode="auto">
              <a:xfrm>
                <a:off x="1727018" y="4999809"/>
                <a:ext cx="0" cy="191983"/>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04A88C9D-653A-46BF-A937-7118ECF39914}"/>
                  </a:ext>
                </a:extLst>
              </p:cNvPr>
              <p:cNvCxnSpPr>
                <a:cxnSpLocks/>
              </p:cNvCxnSpPr>
              <p:nvPr/>
            </p:nvCxnSpPr>
            <p:spPr bwMode="auto">
              <a:xfrm>
                <a:off x="1689463" y="4999809"/>
                <a:ext cx="75111"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928618C3-0E72-40C6-B735-A782B12F22DC}"/>
                  </a:ext>
                </a:extLst>
              </p:cNvPr>
              <p:cNvCxnSpPr>
                <a:cxnSpLocks/>
              </p:cNvCxnSpPr>
              <p:nvPr/>
            </p:nvCxnSpPr>
            <p:spPr bwMode="auto">
              <a:xfrm>
                <a:off x="1689463" y="5193970"/>
                <a:ext cx="75111" cy="0"/>
              </a:xfrm>
              <a:prstGeom prst="line">
                <a:avLst/>
              </a:prstGeom>
              <a:noFill/>
              <a:ln w="28575" cap="flat" cmpd="sng" algn="ctr">
                <a:solidFill>
                  <a:schemeClr val="bg1"/>
                </a:solidFill>
                <a:prstDash val="solid"/>
                <a:round/>
                <a:headEnd type="none" w="med" len="med"/>
                <a:tailEnd type="none" w="med" len="med"/>
              </a:ln>
              <a:effectLst/>
            </p:spPr>
          </p:cxnSp>
        </p:grpSp>
        <p:grpSp>
          <p:nvGrpSpPr>
            <p:cNvPr id="51" name="Group 50">
              <a:extLst>
                <a:ext uri="{FF2B5EF4-FFF2-40B4-BE49-F238E27FC236}">
                  <a16:creationId xmlns:a16="http://schemas.microsoft.com/office/drawing/2014/main" id="{26EA036C-0BA1-412C-9376-DFDE2E3DD661}"/>
                </a:ext>
              </a:extLst>
            </p:cNvPr>
            <p:cNvGrpSpPr/>
            <p:nvPr/>
          </p:nvGrpSpPr>
          <p:grpSpPr>
            <a:xfrm>
              <a:off x="4728847" y="4472003"/>
              <a:ext cx="75111" cy="810816"/>
              <a:chOff x="1689463" y="4999809"/>
              <a:chExt cx="75111" cy="194161"/>
            </a:xfrm>
          </p:grpSpPr>
          <p:cxnSp>
            <p:nvCxnSpPr>
              <p:cNvPr id="52" name="Straight Connector 51">
                <a:extLst>
                  <a:ext uri="{FF2B5EF4-FFF2-40B4-BE49-F238E27FC236}">
                    <a16:creationId xmlns:a16="http://schemas.microsoft.com/office/drawing/2014/main" id="{7DBAE7AC-483E-481A-9062-F501350C8646}"/>
                  </a:ext>
                </a:extLst>
              </p:cNvPr>
              <p:cNvCxnSpPr>
                <a:cxnSpLocks/>
              </p:cNvCxnSpPr>
              <p:nvPr/>
            </p:nvCxnSpPr>
            <p:spPr bwMode="auto">
              <a:xfrm>
                <a:off x="1727018" y="4999809"/>
                <a:ext cx="0" cy="191983"/>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D2C498BA-F65C-4E29-9E54-7EAAF7F88E58}"/>
                  </a:ext>
                </a:extLst>
              </p:cNvPr>
              <p:cNvCxnSpPr>
                <a:cxnSpLocks/>
              </p:cNvCxnSpPr>
              <p:nvPr/>
            </p:nvCxnSpPr>
            <p:spPr bwMode="auto">
              <a:xfrm>
                <a:off x="1689463" y="4999809"/>
                <a:ext cx="75111"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21363FB4-94F6-4453-AF41-A0E6ECC2D336}"/>
                  </a:ext>
                </a:extLst>
              </p:cNvPr>
              <p:cNvCxnSpPr>
                <a:cxnSpLocks/>
              </p:cNvCxnSpPr>
              <p:nvPr/>
            </p:nvCxnSpPr>
            <p:spPr bwMode="auto">
              <a:xfrm>
                <a:off x="1689463" y="5193970"/>
                <a:ext cx="75111" cy="0"/>
              </a:xfrm>
              <a:prstGeom prst="line">
                <a:avLst/>
              </a:prstGeom>
              <a:noFill/>
              <a:ln w="28575" cap="flat" cmpd="sng" algn="ctr">
                <a:solidFill>
                  <a:schemeClr val="bg1"/>
                </a:solidFill>
                <a:prstDash val="solid"/>
                <a:round/>
                <a:headEnd type="none" w="med" len="med"/>
                <a:tailEnd type="none" w="med" len="med"/>
              </a:ln>
              <a:effectLst/>
            </p:spPr>
          </p:cxnSp>
        </p:grpSp>
        <p:sp>
          <p:nvSpPr>
            <p:cNvPr id="55" name="Rectangle 54">
              <a:extLst>
                <a:ext uri="{FF2B5EF4-FFF2-40B4-BE49-F238E27FC236}">
                  <a16:creationId xmlns:a16="http://schemas.microsoft.com/office/drawing/2014/main" id="{3B9BEDFB-DF99-4BA6-A019-49408D78087D}"/>
                </a:ext>
              </a:extLst>
            </p:cNvPr>
            <p:cNvSpPr/>
            <p:nvPr/>
          </p:nvSpPr>
          <p:spPr bwMode="auto">
            <a:xfrm>
              <a:off x="1357453" y="5172075"/>
              <a:ext cx="66798" cy="6679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B2AE80FB-0741-4C59-B87D-A889AE9B55E1}"/>
                </a:ext>
              </a:extLst>
            </p:cNvPr>
            <p:cNvSpPr/>
            <p:nvPr/>
          </p:nvSpPr>
          <p:spPr bwMode="auto">
            <a:xfrm>
              <a:off x="2700453" y="5166359"/>
              <a:ext cx="66798" cy="6679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5EB1DAF6-4851-49EF-9A27-969240ADBC74}"/>
                </a:ext>
              </a:extLst>
            </p:cNvPr>
            <p:cNvSpPr/>
            <p:nvPr/>
          </p:nvSpPr>
          <p:spPr bwMode="auto">
            <a:xfrm>
              <a:off x="4054753" y="5174798"/>
              <a:ext cx="66798" cy="6679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Oval 59">
              <a:extLst>
                <a:ext uri="{FF2B5EF4-FFF2-40B4-BE49-F238E27FC236}">
                  <a16:creationId xmlns:a16="http://schemas.microsoft.com/office/drawing/2014/main" id="{CF7A88A3-1BC2-440E-AC43-BB3B93FAD1E6}"/>
                </a:ext>
              </a:extLst>
            </p:cNvPr>
            <p:cNvSpPr/>
            <p:nvPr/>
          </p:nvSpPr>
          <p:spPr bwMode="auto">
            <a:xfrm>
              <a:off x="1685054" y="5056490"/>
              <a:ext cx="88103" cy="88103"/>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Oval 61">
              <a:extLst>
                <a:ext uri="{FF2B5EF4-FFF2-40B4-BE49-F238E27FC236}">
                  <a16:creationId xmlns:a16="http://schemas.microsoft.com/office/drawing/2014/main" id="{7513A1D8-9E22-46D7-BC4B-84B88472C242}"/>
                </a:ext>
              </a:extLst>
            </p:cNvPr>
            <p:cNvSpPr/>
            <p:nvPr/>
          </p:nvSpPr>
          <p:spPr bwMode="auto">
            <a:xfrm>
              <a:off x="3029516" y="5064433"/>
              <a:ext cx="88103" cy="88103"/>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Oval 63">
              <a:extLst>
                <a:ext uri="{FF2B5EF4-FFF2-40B4-BE49-F238E27FC236}">
                  <a16:creationId xmlns:a16="http://schemas.microsoft.com/office/drawing/2014/main" id="{CB34DA69-0398-497C-80FA-D8DBD00A602A}"/>
                </a:ext>
              </a:extLst>
            </p:cNvPr>
            <p:cNvSpPr/>
            <p:nvPr/>
          </p:nvSpPr>
          <p:spPr bwMode="auto">
            <a:xfrm>
              <a:off x="4380748" y="5075296"/>
              <a:ext cx="88103" cy="88103"/>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Multiplication Sign 64">
              <a:extLst>
                <a:ext uri="{FF2B5EF4-FFF2-40B4-BE49-F238E27FC236}">
                  <a16:creationId xmlns:a16="http://schemas.microsoft.com/office/drawing/2014/main" id="{B5112582-0869-49CE-95CA-BDABD8AACA8B}"/>
                </a:ext>
              </a:extLst>
            </p:cNvPr>
            <p:cNvSpPr/>
            <p:nvPr/>
          </p:nvSpPr>
          <p:spPr bwMode="auto">
            <a:xfrm>
              <a:off x="2002723" y="4641523"/>
              <a:ext cx="122709" cy="122709"/>
            </a:xfrm>
            <a:prstGeom prst="mathMultiply">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Multiplication Sign 66">
              <a:extLst>
                <a:ext uri="{FF2B5EF4-FFF2-40B4-BE49-F238E27FC236}">
                  <a16:creationId xmlns:a16="http://schemas.microsoft.com/office/drawing/2014/main" id="{B4F4614D-27FA-46BD-9DC4-0EA7482FB42E}"/>
                </a:ext>
              </a:extLst>
            </p:cNvPr>
            <p:cNvSpPr/>
            <p:nvPr/>
          </p:nvSpPr>
          <p:spPr bwMode="auto">
            <a:xfrm>
              <a:off x="3353141" y="4669800"/>
              <a:ext cx="122709" cy="122709"/>
            </a:xfrm>
            <a:prstGeom prst="mathMultiply">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Multiplication Sign 68">
              <a:extLst>
                <a:ext uri="{FF2B5EF4-FFF2-40B4-BE49-F238E27FC236}">
                  <a16:creationId xmlns:a16="http://schemas.microsoft.com/office/drawing/2014/main" id="{B8564133-D5AE-4C8B-9BAA-4B5B805654DE}"/>
                </a:ext>
              </a:extLst>
            </p:cNvPr>
            <p:cNvSpPr/>
            <p:nvPr/>
          </p:nvSpPr>
          <p:spPr bwMode="auto">
            <a:xfrm>
              <a:off x="4702073" y="4813395"/>
              <a:ext cx="122709" cy="122709"/>
            </a:xfrm>
            <a:prstGeom prst="mathMultiply">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0" name="Straight Connector 69">
              <a:extLst>
                <a:ext uri="{FF2B5EF4-FFF2-40B4-BE49-F238E27FC236}">
                  <a16:creationId xmlns:a16="http://schemas.microsoft.com/office/drawing/2014/main" id="{49D4E33E-3092-4D07-B30D-1DCDD0DF4D4B}"/>
                </a:ext>
              </a:extLst>
            </p:cNvPr>
            <p:cNvCxnSpPr>
              <a:cxnSpLocks/>
            </p:cNvCxnSpPr>
            <p:nvPr/>
          </p:nvCxnSpPr>
          <p:spPr bwMode="auto">
            <a:xfrm rot="5400000" flipH="1">
              <a:off x="1186327" y="5873934"/>
              <a:ext cx="65314"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FFD2519F-AAFB-4657-9361-8AF4988E04EA}"/>
                </a:ext>
              </a:extLst>
            </p:cNvPr>
            <p:cNvCxnSpPr>
              <a:cxnSpLocks/>
            </p:cNvCxnSpPr>
            <p:nvPr/>
          </p:nvCxnSpPr>
          <p:spPr bwMode="auto">
            <a:xfrm rot="5400000" flipH="1">
              <a:off x="2443334" y="5873934"/>
              <a:ext cx="65314"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37EE0D79-C646-439A-9B58-14824864675D}"/>
                </a:ext>
              </a:extLst>
            </p:cNvPr>
            <p:cNvCxnSpPr>
              <a:cxnSpLocks/>
            </p:cNvCxnSpPr>
            <p:nvPr/>
          </p:nvCxnSpPr>
          <p:spPr bwMode="auto">
            <a:xfrm rot="5400000" flipH="1">
              <a:off x="3700341" y="5873934"/>
              <a:ext cx="65314"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5894E11B-2352-46D4-A282-BE5EEC2DB615}"/>
                </a:ext>
              </a:extLst>
            </p:cNvPr>
            <p:cNvCxnSpPr>
              <a:cxnSpLocks/>
            </p:cNvCxnSpPr>
            <p:nvPr/>
          </p:nvCxnSpPr>
          <p:spPr bwMode="auto">
            <a:xfrm rot="5400000" flipH="1">
              <a:off x="4957348" y="5873934"/>
              <a:ext cx="65314" cy="0"/>
            </a:xfrm>
            <a:prstGeom prst="line">
              <a:avLst/>
            </a:prstGeom>
            <a:noFill/>
            <a:ln w="28575" cap="flat" cmpd="sng" algn="ctr">
              <a:solidFill>
                <a:schemeClr val="bg1"/>
              </a:solidFill>
              <a:prstDash val="solid"/>
              <a:round/>
              <a:headEnd type="none" w="med" len="med"/>
              <a:tailEnd type="none" w="med" len="med"/>
            </a:ln>
            <a:effectLst/>
          </p:spPr>
        </p:cxnSp>
        <p:sp>
          <p:nvSpPr>
            <p:cNvPr id="75" name="TextBox 74">
              <a:extLst>
                <a:ext uri="{FF2B5EF4-FFF2-40B4-BE49-F238E27FC236}">
                  <a16:creationId xmlns:a16="http://schemas.microsoft.com/office/drawing/2014/main" id="{D5BEF2A9-D20B-4538-A92F-453F5E2DA006}"/>
                </a:ext>
              </a:extLst>
            </p:cNvPr>
            <p:cNvSpPr txBox="1"/>
            <p:nvPr/>
          </p:nvSpPr>
          <p:spPr bwMode="auto">
            <a:xfrm>
              <a:off x="1231368" y="5826065"/>
              <a:ext cx="12259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Never Smokers</a:t>
              </a:r>
            </a:p>
          </p:txBody>
        </p:sp>
        <p:sp>
          <p:nvSpPr>
            <p:cNvPr id="77" name="TextBox 76">
              <a:extLst>
                <a:ext uri="{FF2B5EF4-FFF2-40B4-BE49-F238E27FC236}">
                  <a16:creationId xmlns:a16="http://schemas.microsoft.com/office/drawing/2014/main" id="{BBC5F383-7C75-4BDE-B0B6-B07F5DB187DA}"/>
                </a:ext>
              </a:extLst>
            </p:cNvPr>
            <p:cNvSpPr txBox="1"/>
            <p:nvPr/>
          </p:nvSpPr>
          <p:spPr bwMode="auto">
            <a:xfrm>
              <a:off x="2491475" y="5829894"/>
              <a:ext cx="12259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Current Smokers</a:t>
              </a:r>
            </a:p>
          </p:txBody>
        </p:sp>
        <p:sp>
          <p:nvSpPr>
            <p:cNvPr id="79" name="TextBox 78">
              <a:extLst>
                <a:ext uri="{FF2B5EF4-FFF2-40B4-BE49-F238E27FC236}">
                  <a16:creationId xmlns:a16="http://schemas.microsoft.com/office/drawing/2014/main" id="{641A9B3A-709E-4D0C-B5E6-9EB88D462B58}"/>
                </a:ext>
              </a:extLst>
            </p:cNvPr>
            <p:cNvSpPr txBox="1"/>
            <p:nvPr/>
          </p:nvSpPr>
          <p:spPr bwMode="auto">
            <a:xfrm>
              <a:off x="3745383" y="5825779"/>
              <a:ext cx="12259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Previous Smokers</a:t>
              </a:r>
            </a:p>
          </p:txBody>
        </p:sp>
        <p:sp>
          <p:nvSpPr>
            <p:cNvPr id="81" name="TextBox 80">
              <a:extLst>
                <a:ext uri="{FF2B5EF4-FFF2-40B4-BE49-F238E27FC236}">
                  <a16:creationId xmlns:a16="http://schemas.microsoft.com/office/drawing/2014/main" id="{67FDDBCE-8690-4DDC-B773-8963AF9BAA13}"/>
                </a:ext>
              </a:extLst>
            </p:cNvPr>
            <p:cNvSpPr txBox="1"/>
            <p:nvPr/>
          </p:nvSpPr>
          <p:spPr bwMode="auto">
            <a:xfrm rot="16200000">
              <a:off x="-1001796" y="4608434"/>
              <a:ext cx="3100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Adjusted IRR (95% CI)</a:t>
              </a:r>
            </a:p>
          </p:txBody>
        </p:sp>
        <p:sp>
          <p:nvSpPr>
            <p:cNvPr id="83" name="TextBox 82">
              <a:extLst>
                <a:ext uri="{FF2B5EF4-FFF2-40B4-BE49-F238E27FC236}">
                  <a16:creationId xmlns:a16="http://schemas.microsoft.com/office/drawing/2014/main" id="{E0D0F967-1380-4733-8816-A95FF6479936}"/>
                </a:ext>
              </a:extLst>
            </p:cNvPr>
            <p:cNvSpPr txBox="1"/>
            <p:nvPr/>
          </p:nvSpPr>
          <p:spPr bwMode="auto">
            <a:xfrm>
              <a:off x="1231368" y="3927074"/>
              <a:ext cx="37772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Interaction between current smoking status, CD4/VL; </a:t>
              </a:r>
              <a:r>
                <a:rPr lang="en-US" sz="1400" i="1" dirty="0">
                  <a:solidFill>
                    <a:schemeClr val="bg1"/>
                  </a:solidFill>
                  <a:latin typeface="Calibri" panose="020F0502020204030204" pitchFamily="34" charset="0"/>
                </a:rPr>
                <a:t>P</a:t>
              </a:r>
              <a:r>
                <a:rPr lang="en-US" sz="1400" dirty="0">
                  <a:solidFill>
                    <a:schemeClr val="bg1"/>
                  </a:solidFill>
                  <a:latin typeface="Calibri" panose="020F0502020204030204" pitchFamily="34" charset="0"/>
                </a:rPr>
                <a:t> = .19</a:t>
              </a:r>
            </a:p>
          </p:txBody>
        </p:sp>
        <p:sp>
          <p:nvSpPr>
            <p:cNvPr id="85" name="TextBox 84">
              <a:extLst>
                <a:ext uri="{FF2B5EF4-FFF2-40B4-BE49-F238E27FC236}">
                  <a16:creationId xmlns:a16="http://schemas.microsoft.com/office/drawing/2014/main" id="{34EFA576-E619-4E97-B66C-02C97EF07DB9}"/>
                </a:ext>
              </a:extLst>
            </p:cNvPr>
            <p:cNvSpPr txBox="1"/>
            <p:nvPr/>
          </p:nvSpPr>
          <p:spPr bwMode="auto">
            <a:xfrm>
              <a:off x="1241359" y="3646901"/>
              <a:ext cx="37772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All Cancers</a:t>
              </a:r>
            </a:p>
          </p:txBody>
        </p:sp>
      </p:grpSp>
      <p:grpSp>
        <p:nvGrpSpPr>
          <p:cNvPr id="95" name="Group 94">
            <a:extLst>
              <a:ext uri="{FF2B5EF4-FFF2-40B4-BE49-F238E27FC236}">
                <a16:creationId xmlns:a16="http://schemas.microsoft.com/office/drawing/2014/main" id="{F4B15580-842F-428C-AC21-479BDA410659}"/>
              </a:ext>
            </a:extLst>
          </p:cNvPr>
          <p:cNvGrpSpPr/>
          <p:nvPr/>
        </p:nvGrpSpPr>
        <p:grpSpPr>
          <a:xfrm>
            <a:off x="1851827" y="2757310"/>
            <a:ext cx="3050272" cy="954107"/>
            <a:chOff x="1596633" y="2766931"/>
            <a:chExt cx="3050272" cy="954107"/>
          </a:xfrm>
        </p:grpSpPr>
        <p:sp>
          <p:nvSpPr>
            <p:cNvPr id="87" name="TextBox 86">
              <a:extLst>
                <a:ext uri="{FF2B5EF4-FFF2-40B4-BE49-F238E27FC236}">
                  <a16:creationId xmlns:a16="http://schemas.microsoft.com/office/drawing/2014/main" id="{42A0F29C-6DBA-41DA-9C89-933D7B01A53A}"/>
                </a:ext>
              </a:extLst>
            </p:cNvPr>
            <p:cNvSpPr txBox="1"/>
            <p:nvPr/>
          </p:nvSpPr>
          <p:spPr bwMode="auto">
            <a:xfrm>
              <a:off x="1752405" y="2766931"/>
              <a:ext cx="28945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Good (CD4 ≥ 500/mm</a:t>
              </a:r>
              <a:r>
                <a:rPr lang="en-US" sz="1400" b="0" baseline="30000" dirty="0">
                  <a:solidFill>
                    <a:schemeClr val="bg1"/>
                  </a:solidFill>
                  <a:latin typeface="Calibri" panose="020F0502020204030204" pitchFamily="34" charset="0"/>
                </a:rPr>
                <a:t>3 </a:t>
              </a:r>
              <a:r>
                <a:rPr lang="en-US" sz="1400" b="0" dirty="0">
                  <a:solidFill>
                    <a:schemeClr val="bg1"/>
                  </a:solidFill>
                  <a:latin typeface="Calibri" panose="020F0502020204030204" pitchFamily="34" charset="0"/>
                </a:rPr>
                <a:t>and VL &lt; 200)</a:t>
              </a:r>
            </a:p>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Intermediate (all other CD4/VL)</a:t>
              </a:r>
            </a:p>
            <a:p>
              <a:pPr>
                <a:spcBef>
                  <a:spcPct val="50000"/>
                </a:spcBef>
              </a:pPr>
              <a:r>
                <a:rPr lang="en-US" sz="1400" b="0" dirty="0">
                  <a:solidFill>
                    <a:schemeClr val="bg1"/>
                  </a:solidFill>
                  <a:latin typeface="Calibri" panose="020F0502020204030204" pitchFamily="34" charset="0"/>
                </a:rPr>
                <a:t>Poor (CD4 ≤ 350/mm</a:t>
              </a:r>
              <a:r>
                <a:rPr lang="en-US" sz="1400" b="0" baseline="30000" dirty="0">
                  <a:solidFill>
                    <a:schemeClr val="bg1"/>
                  </a:solidFill>
                  <a:latin typeface="Calibri" panose="020F0502020204030204" pitchFamily="34" charset="0"/>
                </a:rPr>
                <a:t>3 </a:t>
              </a:r>
              <a:r>
                <a:rPr lang="en-US" sz="1400" b="0" dirty="0">
                  <a:solidFill>
                    <a:schemeClr val="bg1"/>
                  </a:solidFill>
                  <a:latin typeface="Calibri" panose="020F0502020204030204" pitchFamily="34" charset="0"/>
                </a:rPr>
                <a:t>and VL &gt; 200)</a:t>
              </a:r>
            </a:p>
          </p:txBody>
        </p:sp>
        <p:sp>
          <p:nvSpPr>
            <p:cNvPr id="89" name="Rectangle 88">
              <a:extLst>
                <a:ext uri="{FF2B5EF4-FFF2-40B4-BE49-F238E27FC236}">
                  <a16:creationId xmlns:a16="http://schemas.microsoft.com/office/drawing/2014/main" id="{8E38369D-C707-4D06-9159-583F425519CB}"/>
                </a:ext>
              </a:extLst>
            </p:cNvPr>
            <p:cNvSpPr/>
            <p:nvPr/>
          </p:nvSpPr>
          <p:spPr bwMode="auto">
            <a:xfrm>
              <a:off x="1623671" y="2867414"/>
              <a:ext cx="122766" cy="12276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Oval 90">
              <a:extLst>
                <a:ext uri="{FF2B5EF4-FFF2-40B4-BE49-F238E27FC236}">
                  <a16:creationId xmlns:a16="http://schemas.microsoft.com/office/drawing/2014/main" id="{EE20B1FF-9026-406B-AACB-343CA9100034}"/>
                </a:ext>
              </a:extLst>
            </p:cNvPr>
            <p:cNvSpPr/>
            <p:nvPr/>
          </p:nvSpPr>
          <p:spPr bwMode="auto">
            <a:xfrm>
              <a:off x="1623083" y="3172806"/>
              <a:ext cx="123943" cy="123943"/>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Multiplication Sign 92">
              <a:extLst>
                <a:ext uri="{FF2B5EF4-FFF2-40B4-BE49-F238E27FC236}">
                  <a16:creationId xmlns:a16="http://schemas.microsoft.com/office/drawing/2014/main" id="{7B2F145D-8410-4FEB-9E70-3339BB3092B8}"/>
                </a:ext>
              </a:extLst>
            </p:cNvPr>
            <p:cNvSpPr/>
            <p:nvPr/>
          </p:nvSpPr>
          <p:spPr bwMode="auto">
            <a:xfrm>
              <a:off x="1596633" y="3479375"/>
              <a:ext cx="176842" cy="176842"/>
            </a:xfrm>
            <a:prstGeom prst="mathMultiply">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6192222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E9985-E59C-4929-967C-1A1E0E5BF76D}"/>
              </a:ext>
            </a:extLst>
          </p:cNvPr>
          <p:cNvSpPr>
            <a:spLocks noGrp="1"/>
          </p:cNvSpPr>
          <p:nvPr>
            <p:ph type="title"/>
          </p:nvPr>
        </p:nvSpPr>
        <p:spPr/>
        <p:txBody>
          <a:bodyPr/>
          <a:lstStyle/>
          <a:p>
            <a:r>
              <a:rPr lang="en-US" dirty="0"/>
              <a:t>Assessment of Outcomes in Hospitalized Adults With COVID-19, With and Without HIV</a:t>
            </a:r>
          </a:p>
        </p:txBody>
      </p:sp>
      <p:sp>
        <p:nvSpPr>
          <p:cNvPr id="25" name="Content Placeholder 2">
            <a:extLst>
              <a:ext uri="{FF2B5EF4-FFF2-40B4-BE49-F238E27FC236}">
                <a16:creationId xmlns:a16="http://schemas.microsoft.com/office/drawing/2014/main" id="{B6C7940C-F953-CA48-9A55-CDFD8E7439C5}"/>
              </a:ext>
            </a:extLst>
          </p:cNvPr>
          <p:cNvSpPr>
            <a:spLocks noGrp="1"/>
          </p:cNvSpPr>
          <p:nvPr>
            <p:ph sz="half" idx="1"/>
          </p:nvPr>
        </p:nvSpPr>
        <p:spPr/>
        <p:txBody>
          <a:bodyPr/>
          <a:lstStyle/>
          <a:p>
            <a:pPr lvl="0">
              <a:buClr>
                <a:srgbClr val="000000"/>
              </a:buClr>
            </a:pPr>
            <a:r>
              <a:rPr lang="en-US" sz="2000" dirty="0">
                <a:solidFill>
                  <a:srgbClr val="000000"/>
                </a:solidFill>
              </a:rPr>
              <a:t>Prospective, observational study of adults with and without HIV hospitalized with COVID-19 at 207 centers in UK (N = 47,573)</a:t>
            </a:r>
          </a:p>
          <a:p>
            <a:pPr lvl="1">
              <a:buClr>
                <a:srgbClr val="000000"/>
              </a:buClr>
            </a:pPr>
            <a:r>
              <a:rPr lang="en-US" sz="1800" dirty="0">
                <a:solidFill>
                  <a:srgbClr val="000000"/>
                </a:solidFill>
              </a:rPr>
              <a:t>123 (0.26%) with confirmed HIV, of whom </a:t>
            </a:r>
            <a:br>
              <a:rPr lang="en-US" sz="1800" dirty="0">
                <a:solidFill>
                  <a:srgbClr val="000000"/>
                </a:solidFill>
              </a:rPr>
            </a:br>
            <a:r>
              <a:rPr lang="en-US" sz="1800" dirty="0">
                <a:solidFill>
                  <a:srgbClr val="000000"/>
                </a:solidFill>
              </a:rPr>
              <a:t>111 (90.2%) had recorded ART use</a:t>
            </a:r>
            <a:endParaRPr lang="en-US" sz="1800" baseline="30000" dirty="0">
              <a:solidFill>
                <a:srgbClr val="000000"/>
              </a:solidFill>
            </a:endParaRPr>
          </a:p>
          <a:p>
            <a:pPr lvl="0">
              <a:buClr>
                <a:srgbClr val="000000"/>
              </a:buClr>
            </a:pPr>
            <a:r>
              <a:rPr lang="en-US" sz="2000" dirty="0">
                <a:solidFill>
                  <a:srgbClr val="000000"/>
                </a:solidFill>
              </a:rPr>
              <a:t>Comorbidities significantly less frequent with vs without HIV: chronic cardiac disease, chronic pulmonary disease, dementia, malignancy, rheumatologic disease</a:t>
            </a:r>
          </a:p>
          <a:p>
            <a:pPr>
              <a:buClr>
                <a:srgbClr val="000000"/>
              </a:buClr>
            </a:pPr>
            <a:r>
              <a:rPr lang="en-US" sz="2000" dirty="0">
                <a:solidFill>
                  <a:srgbClr val="000000"/>
                </a:solidFill>
              </a:rPr>
              <a:t>Comorbidities similar with vs without HIV: asthma, chronic renal disease, diabetes, obesity, chronic neurological disorder, mild liver disease, chronic hematological disorder, malnutrition</a:t>
            </a:r>
          </a:p>
          <a:p>
            <a:pPr lvl="1">
              <a:buClr>
                <a:srgbClr val="000000"/>
              </a:buClr>
            </a:pPr>
            <a:endParaRPr lang="en-US" sz="2000" dirty="0">
              <a:solidFill>
                <a:srgbClr val="000000"/>
              </a:solidFill>
            </a:endParaRPr>
          </a:p>
        </p:txBody>
      </p:sp>
      <p:sp>
        <p:nvSpPr>
          <p:cNvPr id="4" name="Content Placeholder 3">
            <a:extLst>
              <a:ext uri="{FF2B5EF4-FFF2-40B4-BE49-F238E27FC236}">
                <a16:creationId xmlns:a16="http://schemas.microsoft.com/office/drawing/2014/main" id="{81B5E13E-35D2-47CD-BBD0-A9F2F87E1C6A}"/>
              </a:ext>
            </a:extLst>
          </p:cNvPr>
          <p:cNvSpPr>
            <a:spLocks noGrp="1"/>
          </p:cNvSpPr>
          <p:nvPr>
            <p:ph sz="half" idx="2"/>
          </p:nvPr>
        </p:nvSpPr>
        <p:spPr>
          <a:xfrm>
            <a:off x="6252634" y="1510730"/>
            <a:ext cx="5337546" cy="709951"/>
          </a:xfrm>
        </p:spPr>
        <p:txBody>
          <a:bodyPr/>
          <a:lstStyle/>
          <a:p>
            <a:r>
              <a:rPr lang="en-US" sz="2000" dirty="0">
                <a:solidFill>
                  <a:srgbClr val="000000"/>
                </a:solidFill>
              </a:rPr>
              <a:t>Moderate to severe liver disease significantly more frequent with vs without HIV</a:t>
            </a:r>
          </a:p>
          <a:p>
            <a:endParaRPr lang="en-US" sz="2000" dirty="0"/>
          </a:p>
        </p:txBody>
      </p:sp>
      <p:grpSp>
        <p:nvGrpSpPr>
          <p:cNvPr id="23" name="Group 7">
            <a:extLst>
              <a:ext uri="{FF2B5EF4-FFF2-40B4-BE49-F238E27FC236}">
                <a16:creationId xmlns:a16="http://schemas.microsoft.com/office/drawing/2014/main" id="{F53BC885-9E3A-4A30-BD33-755637756DD8}"/>
              </a:ext>
            </a:extLst>
          </p:cNvPr>
          <p:cNvGrpSpPr>
            <a:grpSpLocks/>
          </p:cNvGrpSpPr>
          <p:nvPr/>
        </p:nvGrpSpPr>
        <p:grpSpPr bwMode="auto">
          <a:xfrm>
            <a:off x="9389569" y="6216652"/>
            <a:ext cx="2488502" cy="447822"/>
            <a:chOff x="9527309" y="3551529"/>
            <a:chExt cx="2488502" cy="448324"/>
          </a:xfrm>
        </p:grpSpPr>
        <p:pic>
          <p:nvPicPr>
            <p:cNvPr id="24" name="Picture 9">
              <a:extLst>
                <a:ext uri="{FF2B5EF4-FFF2-40B4-BE49-F238E27FC236}">
                  <a16:creationId xmlns:a16="http://schemas.microsoft.com/office/drawing/2014/main" id="{241C4158-FFDA-4526-9EC8-A1333A4FD61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8" name="Rectangle 8">
              <a:extLst>
                <a:ext uri="{FF2B5EF4-FFF2-40B4-BE49-F238E27FC236}">
                  <a16:creationId xmlns:a16="http://schemas.microsoft.com/office/drawing/2014/main" id="{A88CDF59-5146-4924-B69E-F1D169A1404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42" name="Text Box 15">
            <a:extLst>
              <a:ext uri="{FF2B5EF4-FFF2-40B4-BE49-F238E27FC236}">
                <a16:creationId xmlns:a16="http://schemas.microsoft.com/office/drawing/2014/main" id="{EBAEABF9-2130-F545-BBE5-0DF6A45D04B9}"/>
              </a:ext>
            </a:extLst>
          </p:cNvPr>
          <p:cNvSpPr txBox="1">
            <a:spLocks noChangeArrowheads="1"/>
          </p:cNvSpPr>
          <p:nvPr/>
        </p:nvSpPr>
        <p:spPr bwMode="auto">
          <a:xfrm>
            <a:off x="412750" y="6388915"/>
            <a:ext cx="87185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fr-FR" altLang="en-US" sz="1200" b="0" spc="-10" dirty="0">
                <a:solidFill>
                  <a:schemeClr val="bg2"/>
                </a:solidFill>
                <a:latin typeface="Calibri" panose="020F0502020204030204" pitchFamily="34" charset="0"/>
                <a:cs typeface="+mn-cs"/>
              </a:rPr>
              <a:t>Geretti. HIV </a:t>
            </a:r>
            <a:r>
              <a:rPr lang="en-US" altLang="en-US" sz="1200" b="0" spc="-10" dirty="0">
                <a:solidFill>
                  <a:schemeClr val="bg2"/>
                </a:solidFill>
                <a:latin typeface="Calibri" panose="020F0502020204030204" pitchFamily="34" charset="0"/>
                <a:cs typeface="+mn-cs"/>
              </a:rPr>
              <a:t>Glasgow 2020. Abstr O422. </a:t>
            </a:r>
            <a:endParaRPr lang="en-US" altLang="en-US" sz="1200" b="0" dirty="0">
              <a:solidFill>
                <a:schemeClr val="bg2"/>
              </a:solidFill>
              <a:latin typeface="Calibri" panose="020F0502020204030204" pitchFamily="34" charset="0"/>
              <a:cs typeface="+mn-cs"/>
            </a:endParaRPr>
          </a:p>
        </p:txBody>
      </p:sp>
      <p:graphicFrame>
        <p:nvGraphicFramePr>
          <p:cNvPr id="3" name="Group 155">
            <a:extLst>
              <a:ext uri="{FF2B5EF4-FFF2-40B4-BE49-F238E27FC236}">
                <a16:creationId xmlns:a16="http://schemas.microsoft.com/office/drawing/2014/main" id="{4938AC3B-2C6C-4B0A-80EC-425D0F9D69F2}"/>
              </a:ext>
            </a:extLst>
          </p:cNvPr>
          <p:cNvGraphicFramePr>
            <a:graphicFrameLocks/>
          </p:cNvGraphicFramePr>
          <p:nvPr/>
        </p:nvGraphicFramePr>
        <p:xfrm>
          <a:off x="6250061" y="2269467"/>
          <a:ext cx="5491325" cy="3749688"/>
        </p:xfrm>
        <a:graphic>
          <a:graphicData uri="http://schemas.openxmlformats.org/drawingml/2006/table">
            <a:tbl>
              <a:tblPr/>
              <a:tblGrid>
                <a:gridCol w="2018991">
                  <a:extLst>
                    <a:ext uri="{9D8B030D-6E8A-4147-A177-3AD203B41FA5}">
                      <a16:colId xmlns:a16="http://schemas.microsoft.com/office/drawing/2014/main" val="20000"/>
                    </a:ext>
                  </a:extLst>
                </a:gridCol>
                <a:gridCol w="1257596">
                  <a:extLst>
                    <a:ext uri="{9D8B030D-6E8A-4147-A177-3AD203B41FA5}">
                      <a16:colId xmlns:a16="http://schemas.microsoft.com/office/drawing/2014/main" val="20002"/>
                    </a:ext>
                  </a:extLst>
                </a:gridCol>
                <a:gridCol w="1243175">
                  <a:extLst>
                    <a:ext uri="{9D8B030D-6E8A-4147-A177-3AD203B41FA5}">
                      <a16:colId xmlns:a16="http://schemas.microsoft.com/office/drawing/2014/main" val="20003"/>
                    </a:ext>
                  </a:extLst>
                </a:gridCol>
                <a:gridCol w="971563">
                  <a:extLst>
                    <a:ext uri="{9D8B030D-6E8A-4147-A177-3AD203B41FA5}">
                      <a16:colId xmlns:a16="http://schemas.microsoft.com/office/drawing/2014/main" val="3752818403"/>
                    </a:ext>
                  </a:extLst>
                </a:gridCol>
              </a:tblGrid>
              <a:tr h="1769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With HIV </a:t>
                      </a:r>
                    </a:p>
                    <a:p>
                      <a:pPr algn="ct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123)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Without HIV (n = 47,450)</a:t>
                      </a:r>
                      <a:endParaRPr lang="en-US" sz="1400" dirty="0"/>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400" b="1" i="1" dirty="0">
                          <a:latin typeface="Calibri" panose="020F0502020204030204" pitchFamily="34" charset="0"/>
                          <a:cs typeface="Calibri" panose="020F0502020204030204" pitchFamily="34" charset="0"/>
                        </a:rPr>
                        <a:t>P </a:t>
                      </a:r>
                      <a:r>
                        <a:rPr lang="en-US" sz="1400" b="1" i="0" dirty="0">
                          <a:latin typeface="Calibri" panose="020F0502020204030204" pitchFamily="34" charset="0"/>
                          <a:cs typeface="Calibri" panose="020F0502020204030204" pitchFamily="34" charset="0"/>
                        </a:rPr>
                        <a:t>Value</a:t>
                      </a:r>
                      <a:endParaRPr lang="en-US" sz="1400" b="1" i="1" dirty="0">
                        <a:latin typeface="Calibri" panose="020F0502020204030204" pitchFamily="34" charset="0"/>
                        <a:cs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0"/>
                  </a:ext>
                </a:extLst>
              </a:tr>
              <a:tr h="1769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chemeClr val="bg2">
                              <a:lumMod val="10000"/>
                            </a:schemeClr>
                          </a:solidFill>
                          <a:effectLst/>
                          <a:uLnTx/>
                          <a:uFillTx/>
                          <a:latin typeface="Calibri" panose="020F0502020204030204" pitchFamily="34" charset="0"/>
                          <a:ea typeface="+mn-ea"/>
                          <a:cs typeface="+mn-cs"/>
                        </a:rPr>
                        <a:t>Median age, years (IQR)</a:t>
                      </a:r>
                      <a:endParaRPr kumimoji="0" lang="en-US" sz="14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 (49-62)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 (60-84)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 .001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769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Female, n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(32.8)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20,293 (42.9)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6723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Race, n (%)</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(44.7)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 (42.1)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(12.3)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35,525 (84.2)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1475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2248 (5.3)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2942 (7.0)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 .001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31680035"/>
                  </a:ext>
                </a:extLst>
              </a:tr>
              <a:tr h="548539">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Smoking, n (%)</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Never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Former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Current</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(67.4)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(20.1)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(11.6)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17,388 (57.3)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10,637 (35.0)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2,339 (7.7)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.01</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7005204"/>
                  </a:ext>
                </a:extLst>
              </a:tr>
              <a:tr h="176990">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Median comorbidities, n (IQR)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 .001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99810710"/>
                  </a:ext>
                </a:extLst>
              </a:tr>
            </a:tbl>
          </a:graphicData>
        </a:graphic>
      </p:graphicFrame>
    </p:spTree>
    <p:extLst>
      <p:ext uri="{BB962C8B-B14F-4D97-AF65-F5344CB8AC3E}">
        <p14:creationId xmlns:p14="http://schemas.microsoft.com/office/powerpoint/2010/main" val="30458638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COVID-19 Outcomes in Hospitalized Adults With HIV</a:t>
            </a:r>
          </a:p>
        </p:txBody>
      </p:sp>
      <p:sp>
        <p:nvSpPr>
          <p:cNvPr id="12" name="Content Placeholder 2">
            <a:extLst>
              <a:ext uri="{FF2B5EF4-FFF2-40B4-BE49-F238E27FC236}">
                <a16:creationId xmlns:a16="http://schemas.microsoft.com/office/drawing/2014/main" id="{4DA17CEE-FA40-0C41-B299-ABE30394BB34}"/>
              </a:ext>
            </a:extLst>
          </p:cNvPr>
          <p:cNvSpPr>
            <a:spLocks noGrp="1"/>
          </p:cNvSpPr>
          <p:nvPr>
            <p:ph sz="half" idx="1"/>
          </p:nvPr>
        </p:nvSpPr>
        <p:spPr>
          <a:xfrm>
            <a:off x="601820" y="1510730"/>
            <a:ext cx="5309278" cy="1868010"/>
          </a:xfrm>
        </p:spPr>
        <p:txBody>
          <a:bodyPr/>
          <a:lstStyle/>
          <a:p>
            <a:pPr lvl="0">
              <a:spcAft>
                <a:spcPts val="0"/>
              </a:spcAft>
              <a:buClr>
                <a:srgbClr val="000000"/>
              </a:buClr>
            </a:pPr>
            <a:r>
              <a:rPr lang="en-US" sz="2000" dirty="0">
                <a:solidFill>
                  <a:srgbClr val="000000"/>
                </a:solidFill>
              </a:rPr>
              <a:t>Overall cumulative 28-day mortality similar </a:t>
            </a:r>
            <a:r>
              <a:rPr lang="en-US" sz="2000" b="1" dirty="0">
                <a:solidFill>
                  <a:schemeClr val="accent1"/>
                </a:solidFill>
              </a:rPr>
              <a:t>with</a:t>
            </a:r>
            <a:r>
              <a:rPr lang="en-US" sz="2000" dirty="0">
                <a:solidFill>
                  <a:srgbClr val="000000"/>
                </a:solidFill>
              </a:rPr>
              <a:t> vs </a:t>
            </a:r>
            <a:r>
              <a:rPr lang="en-US" sz="2000" b="1" dirty="0">
                <a:solidFill>
                  <a:schemeClr val="accent3"/>
                </a:solidFill>
              </a:rPr>
              <a:t>without</a:t>
            </a:r>
            <a:r>
              <a:rPr lang="en-US" sz="2000" dirty="0">
                <a:solidFill>
                  <a:srgbClr val="000000"/>
                </a:solidFill>
              </a:rPr>
              <a:t> HIV: 27.3% vs 32.1% (</a:t>
            </a:r>
            <a:r>
              <a:rPr lang="en-US" sz="2000" i="1" dirty="0">
                <a:solidFill>
                  <a:srgbClr val="000000"/>
                </a:solidFill>
              </a:rPr>
              <a:t>P </a:t>
            </a:r>
            <a:r>
              <a:rPr lang="en-US" sz="2000" dirty="0">
                <a:solidFill>
                  <a:srgbClr val="000000"/>
                </a:solidFill>
              </a:rPr>
              <a:t>= .22)</a:t>
            </a:r>
          </a:p>
          <a:p>
            <a:pPr lvl="0">
              <a:spcAft>
                <a:spcPts val="0"/>
              </a:spcAft>
              <a:buClr>
                <a:srgbClr val="000000"/>
              </a:buClr>
            </a:pPr>
            <a:r>
              <a:rPr lang="en-US" sz="2000" dirty="0">
                <a:solidFill>
                  <a:srgbClr val="000000"/>
                </a:solidFill>
              </a:rPr>
              <a:t>Among individuals younger than 60 yrs of age, 28-day mortality rate significantly higher </a:t>
            </a:r>
            <a:r>
              <a:rPr lang="en-US" sz="2000" b="1" dirty="0">
                <a:solidFill>
                  <a:schemeClr val="accent1"/>
                </a:solidFill>
              </a:rPr>
              <a:t>with </a:t>
            </a:r>
            <a:r>
              <a:rPr lang="en-US" sz="2000" dirty="0">
                <a:solidFill>
                  <a:srgbClr val="000000"/>
                </a:solidFill>
              </a:rPr>
              <a:t>vs </a:t>
            </a:r>
            <a:r>
              <a:rPr lang="en-US" sz="2000" b="1" dirty="0">
                <a:solidFill>
                  <a:schemeClr val="accent3"/>
                </a:solidFill>
              </a:rPr>
              <a:t>without</a:t>
            </a:r>
            <a:r>
              <a:rPr lang="en-US" sz="2000" dirty="0">
                <a:solidFill>
                  <a:srgbClr val="000000"/>
                </a:solidFill>
              </a:rPr>
              <a:t> HIV: 22.4% vs 9.6% (</a:t>
            </a:r>
            <a:r>
              <a:rPr lang="en-US" sz="2000" i="1" dirty="0">
                <a:solidFill>
                  <a:srgbClr val="000000"/>
                </a:solidFill>
              </a:rPr>
              <a:t>P </a:t>
            </a:r>
            <a:r>
              <a:rPr lang="en-US" sz="2000" dirty="0">
                <a:solidFill>
                  <a:srgbClr val="000000"/>
                </a:solidFill>
              </a:rPr>
              <a:t>&lt; .001)</a:t>
            </a:r>
          </a:p>
          <a:p>
            <a:pPr lvl="0">
              <a:spcAft>
                <a:spcPts val="0"/>
              </a:spcAft>
              <a:buClr>
                <a:srgbClr val="000000"/>
              </a:buClr>
            </a:pPr>
            <a:endParaRPr lang="en-US" sz="2000" dirty="0">
              <a:solidFill>
                <a:srgbClr val="000000"/>
              </a:solidFill>
            </a:endParaRPr>
          </a:p>
          <a:p>
            <a:pPr lvl="1">
              <a:spcAft>
                <a:spcPts val="0"/>
              </a:spcAft>
              <a:buClr>
                <a:srgbClr val="000000"/>
              </a:buClr>
            </a:pPr>
            <a:endParaRPr lang="en-US" sz="2000" dirty="0">
              <a:solidFill>
                <a:srgbClr val="000000"/>
              </a:solidFill>
            </a:endParaRPr>
          </a:p>
        </p:txBody>
      </p:sp>
      <p:sp>
        <p:nvSpPr>
          <p:cNvPr id="4" name="Content Placeholder 3">
            <a:extLst>
              <a:ext uri="{FF2B5EF4-FFF2-40B4-BE49-F238E27FC236}">
                <a16:creationId xmlns:a16="http://schemas.microsoft.com/office/drawing/2014/main" id="{6330F9D3-C163-4482-9532-D6CD3ED04573}"/>
              </a:ext>
            </a:extLst>
          </p:cNvPr>
          <p:cNvSpPr>
            <a:spLocks noGrp="1"/>
          </p:cNvSpPr>
          <p:nvPr>
            <p:ph sz="half" idx="2"/>
          </p:nvPr>
        </p:nvSpPr>
        <p:spPr>
          <a:xfrm>
            <a:off x="6252634" y="1510730"/>
            <a:ext cx="5229570" cy="1813506"/>
          </a:xfrm>
        </p:spPr>
        <p:txBody>
          <a:bodyPr/>
          <a:lstStyle/>
          <a:p>
            <a:pPr lvl="0">
              <a:spcAft>
                <a:spcPts val="0"/>
              </a:spcAft>
              <a:buClr>
                <a:srgbClr val="000000"/>
              </a:buClr>
            </a:pPr>
            <a:r>
              <a:rPr lang="en-US" sz="2000" dirty="0">
                <a:solidFill>
                  <a:srgbClr val="000000"/>
                </a:solidFill>
              </a:rPr>
              <a:t>Adjusted odds of admission to critical care similar </a:t>
            </a:r>
            <a:r>
              <a:rPr lang="en-US" sz="2000" b="1" dirty="0">
                <a:solidFill>
                  <a:schemeClr val="accent1"/>
                </a:solidFill>
              </a:rPr>
              <a:t>with</a:t>
            </a:r>
            <a:r>
              <a:rPr lang="en-US" sz="2000" dirty="0">
                <a:solidFill>
                  <a:srgbClr val="000000"/>
                </a:solidFill>
              </a:rPr>
              <a:t> vs </a:t>
            </a:r>
            <a:r>
              <a:rPr lang="en-US" sz="2000" b="1" dirty="0">
                <a:solidFill>
                  <a:schemeClr val="accent3"/>
                </a:solidFill>
              </a:rPr>
              <a:t>without</a:t>
            </a:r>
            <a:r>
              <a:rPr lang="en-US" sz="2000" dirty="0">
                <a:solidFill>
                  <a:srgbClr val="000000"/>
                </a:solidFill>
              </a:rPr>
              <a:t> HIV: 1.27 (95% CI: 0.85-1.91; </a:t>
            </a:r>
            <a:r>
              <a:rPr lang="en-US" sz="2000" i="1" dirty="0">
                <a:solidFill>
                  <a:srgbClr val="000000"/>
                </a:solidFill>
              </a:rPr>
              <a:t>P </a:t>
            </a:r>
            <a:r>
              <a:rPr lang="en-US" sz="2000" dirty="0">
                <a:solidFill>
                  <a:srgbClr val="000000"/>
                </a:solidFill>
              </a:rPr>
              <a:t>= .24)</a:t>
            </a:r>
          </a:p>
          <a:p>
            <a:pPr lvl="1">
              <a:spcAft>
                <a:spcPts val="0"/>
              </a:spcAft>
              <a:buClr>
                <a:srgbClr val="000000"/>
              </a:buClr>
            </a:pPr>
            <a:r>
              <a:rPr lang="en-US" sz="1800" dirty="0">
                <a:solidFill>
                  <a:srgbClr val="000000"/>
                </a:solidFill>
              </a:rPr>
              <a:t>Adjusted for sex, ethnicity, age, baseline date,</a:t>
            </a:r>
            <a:r>
              <a:rPr lang="en-US" sz="1800" b="0" dirty="0">
                <a:solidFill>
                  <a:srgbClr val="000000"/>
                </a:solidFill>
                <a:latin typeface="Calibri" panose="020F0502020204030204" pitchFamily="34" charset="0"/>
                <a:cs typeface="Calibri" panose="020F0502020204030204" pitchFamily="34" charset="0"/>
              </a:rPr>
              <a:t> indeterminate/probable hospital acquisition of COVID-19, and 10 comorbidities</a:t>
            </a:r>
            <a:endParaRPr lang="en-US" sz="1800" dirty="0">
              <a:solidFill>
                <a:srgbClr val="000000"/>
              </a:solidFill>
            </a:endParaRPr>
          </a:p>
          <a:p>
            <a:endParaRPr lang="en-US" dirty="0"/>
          </a:p>
        </p:txBody>
      </p:sp>
      <p:grpSp>
        <p:nvGrpSpPr>
          <p:cNvPr id="9" name="Group 7">
            <a:extLst>
              <a:ext uri="{FF2B5EF4-FFF2-40B4-BE49-F238E27FC236}">
                <a16:creationId xmlns:a16="http://schemas.microsoft.com/office/drawing/2014/main" id="{0568A94D-2804-4FB2-8FE4-ED7572EB056B}"/>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9548E967-5681-42CC-ADFF-744FAAD620A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FE30EC7F-4FC7-4752-9819-6D61595DA56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5" name="Text Box 15">
            <a:extLst>
              <a:ext uri="{FF2B5EF4-FFF2-40B4-BE49-F238E27FC236}">
                <a16:creationId xmlns:a16="http://schemas.microsoft.com/office/drawing/2014/main" id="{84D5957D-1A76-6546-BF8A-B6C32B4121F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fr-FR" altLang="en-US" sz="1200" b="0" spc="-10" dirty="0">
                <a:solidFill>
                  <a:schemeClr val="bg2"/>
                </a:solidFill>
                <a:latin typeface="Calibri" panose="020F0502020204030204" pitchFamily="34" charset="0"/>
                <a:cs typeface="+mn-cs"/>
              </a:rPr>
              <a:t>Geretti. HIV </a:t>
            </a:r>
            <a:r>
              <a:rPr lang="en-US" altLang="en-US" sz="1200" b="0" spc="-10" dirty="0">
                <a:solidFill>
                  <a:schemeClr val="bg2"/>
                </a:solidFill>
                <a:latin typeface="Calibri" panose="020F0502020204030204" pitchFamily="34" charset="0"/>
                <a:cs typeface="+mn-cs"/>
              </a:rPr>
              <a:t>Glasgow 2020. Abstr O422.</a:t>
            </a:r>
            <a:endParaRPr lang="en-US" altLang="en-US" sz="1200" b="0" dirty="0">
              <a:solidFill>
                <a:schemeClr val="bg2"/>
              </a:solidFill>
              <a:latin typeface="Calibri" panose="020F0502020204030204" pitchFamily="34" charset="0"/>
              <a:cs typeface="+mn-cs"/>
            </a:endParaRPr>
          </a:p>
        </p:txBody>
      </p:sp>
      <p:graphicFrame>
        <p:nvGraphicFramePr>
          <p:cNvPr id="3" name="Table 2">
            <a:extLst>
              <a:ext uri="{FF2B5EF4-FFF2-40B4-BE49-F238E27FC236}">
                <a16:creationId xmlns:a16="http://schemas.microsoft.com/office/drawing/2014/main" id="{0221B3A9-3056-4007-A794-9C2869A4D105}"/>
              </a:ext>
            </a:extLst>
          </p:cNvPr>
          <p:cNvGraphicFramePr>
            <a:graphicFrameLocks noGrp="1"/>
          </p:cNvGraphicFramePr>
          <p:nvPr/>
        </p:nvGraphicFramePr>
        <p:xfrm>
          <a:off x="719138" y="3429000"/>
          <a:ext cx="10763066" cy="2682888"/>
        </p:xfrm>
        <a:graphic>
          <a:graphicData uri="http://schemas.openxmlformats.org/drawingml/2006/table">
            <a:tbl>
              <a:tblPr/>
              <a:tblGrid>
                <a:gridCol w="6937430">
                  <a:extLst>
                    <a:ext uri="{9D8B030D-6E8A-4147-A177-3AD203B41FA5}">
                      <a16:colId xmlns:a16="http://schemas.microsoft.com/office/drawing/2014/main" val="1183351184"/>
                    </a:ext>
                  </a:extLst>
                </a:gridCol>
                <a:gridCol w="2472516">
                  <a:extLst>
                    <a:ext uri="{9D8B030D-6E8A-4147-A177-3AD203B41FA5}">
                      <a16:colId xmlns:a16="http://schemas.microsoft.com/office/drawing/2014/main" val="1473720692"/>
                    </a:ext>
                  </a:extLst>
                </a:gridCol>
                <a:gridCol w="1353120">
                  <a:extLst>
                    <a:ext uri="{9D8B030D-6E8A-4147-A177-3AD203B41FA5}">
                      <a16:colId xmlns:a16="http://schemas.microsoft.com/office/drawing/2014/main" val="2526686476"/>
                    </a:ext>
                  </a:extLst>
                </a:gridCol>
              </a:tblGrid>
              <a:tr h="1407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Cox Proportional Hazards Model for Association Between HIV and Day-28 Mortality</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HR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a:r>
                        <a:rPr lang="en-US" sz="1400" b="1" i="1" dirty="0">
                          <a:latin typeface="Calibri" panose="020F0502020204030204" pitchFamily="34" charset="0"/>
                          <a:cs typeface="Calibri" panose="020F0502020204030204" pitchFamily="34" charset="0"/>
                        </a:rPr>
                        <a:t>P </a:t>
                      </a:r>
                      <a:r>
                        <a:rPr lang="en-US" sz="1400" b="1" i="0" dirty="0">
                          <a:latin typeface="Calibri" panose="020F0502020204030204" pitchFamily="34" charset="0"/>
                          <a:cs typeface="Calibri" panose="020F0502020204030204" pitchFamily="34" charset="0"/>
                        </a:rPr>
                        <a:t>Value</a:t>
                      </a:r>
                      <a:endParaRPr lang="en-US" sz="1400" b="1" i="1" dirty="0">
                        <a:latin typeface="Calibri" panose="020F0502020204030204" pitchFamily="34" charset="0"/>
                        <a:cs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2548371124"/>
                  </a:ext>
                </a:extLst>
              </a:tr>
              <a:tr h="1407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Unadjusted</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0.80 (0.56-1.14)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20077841"/>
                  </a:ext>
                </a:extLst>
              </a:tr>
              <a:tr h="1407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Adjusted for age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1.52 (1.05-2.20)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81131849"/>
                  </a:ext>
                </a:extLst>
              </a:tr>
              <a:tr h="2391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Adjusted for sex, ethnicity, age, baseline date, indeterminate/probable hospital acquisition of COVID-19, and 10 comorbidities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1.54 (1.06-2.26)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89178722"/>
                  </a:ext>
                </a:extLst>
              </a:tr>
              <a:tr h="3376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Adjusted for sex, ethnicity, age, baseline date, indeterminate/probable hospital acquisition of COVID-19, 10 comorbidities, and hypoxia/receiving oxygen at presentation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1.68 (1.14-2.78)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30423792"/>
                  </a:ext>
                </a:extLst>
              </a:tr>
              <a:tr h="3376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dirty="0">
                          <a:solidFill>
                            <a:srgbClr val="000000"/>
                          </a:solidFill>
                          <a:latin typeface="Calibri" panose="020F0502020204030204" pitchFamily="34" charset="0"/>
                          <a:cs typeface="Calibri" panose="020F0502020204030204" pitchFamily="34" charset="0"/>
                        </a:rPr>
                        <a:t>Adjusted for sex, ethnicity, age, baseline date, indeterminate/probable hospital acquisition of COVID-19, 10 comorbidities, and hypoxia/receiving oxygen at presentation among individuals younger than 70 yrs of age</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l-PL" sz="1400" b="0" i="0" u="none" strike="noStrike" cap="none" normalizeH="0" baseline="0" dirty="0">
                          <a:ln>
                            <a:noFill/>
                          </a:ln>
                          <a:solidFill>
                            <a:schemeClr val="bg2">
                              <a:lumMod val="10000"/>
                            </a:schemeClr>
                          </a:solidFill>
                          <a:effectLst/>
                          <a:latin typeface="Calibri" panose="020F0502020204030204" pitchFamily="34" charset="0"/>
                        </a:rPr>
                        <a:t>1.92 (1.22</a:t>
                      </a: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r>
                        <a:rPr kumimoji="0" lang="pl-PL" sz="1400" b="0" i="0" u="none" strike="noStrike" cap="none" normalizeH="0" baseline="0" dirty="0">
                          <a:ln>
                            <a:noFill/>
                          </a:ln>
                          <a:solidFill>
                            <a:schemeClr val="bg2">
                              <a:lumMod val="10000"/>
                            </a:schemeClr>
                          </a:solidFill>
                          <a:effectLst/>
                          <a:latin typeface="Calibri" panose="020F0502020204030204" pitchFamily="34" charset="0"/>
                        </a:rPr>
                        <a:t>3.00</a:t>
                      </a: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43226820"/>
                  </a:ext>
                </a:extLst>
              </a:tr>
            </a:tbl>
          </a:graphicData>
        </a:graphic>
      </p:graphicFrame>
    </p:spTree>
    <p:extLst>
      <p:ext uri="{BB962C8B-B14F-4D97-AF65-F5344CB8AC3E}">
        <p14:creationId xmlns:p14="http://schemas.microsoft.com/office/powerpoint/2010/main" val="41865241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r>
              <a:rPr lang="en-US" sz="2400" b="1" u="sng" dirty="0">
                <a:solidFill>
                  <a:srgbClr val="E1471D"/>
                </a:solidFill>
                <a:hlinkClick r:id="rId3"/>
              </a:rPr>
              <a:t>hiv</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HIV Glasgow 2020 Virtual!</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7" name="Rectangle 2">
            <a:extLst>
              <a:ext uri="{FF2B5EF4-FFF2-40B4-BE49-F238E27FC236}">
                <a16:creationId xmlns:a16="http://schemas.microsoft.com/office/drawing/2014/main" id="{09F9C4FF-DA62-4EDB-8727-4968B3571EFE}"/>
              </a:ext>
            </a:extLst>
          </p:cNvPr>
          <p:cNvSpPr txBox="1">
            <a:spLocks noChangeArrowheads="1"/>
          </p:cNvSpPr>
          <p:nvPr/>
        </p:nvSpPr>
        <p:spPr bwMode="auto">
          <a:xfrm>
            <a:off x="720104" y="2016347"/>
            <a:ext cx="10872444" cy="2414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0" indent="0" algn="l" rtl="0" eaLnBrk="1" fontAlgn="base" hangingPunct="1">
              <a:lnSpc>
                <a:spcPct val="90000"/>
              </a:lnSpc>
              <a:spcBef>
                <a:spcPts val="1000"/>
              </a:spcBef>
              <a:spcAft>
                <a:spcPts val="700"/>
              </a:spcAft>
              <a:buClr>
                <a:schemeClr val="bg1"/>
              </a:buClr>
              <a:buFontTx/>
              <a:buNone/>
              <a:defRPr sz="2000" b="1">
                <a:solidFill>
                  <a:schemeClr val="bg2"/>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Tx/>
              <a:buNone/>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Tx/>
              <a:buNone/>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Tx/>
              <a:buNone/>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buClr>
                <a:schemeClr val="tx2">
                  <a:lumMod val="20000"/>
                  <a:lumOff val="80000"/>
                </a:schemeClr>
              </a:buClr>
              <a:defRPr/>
            </a:pPr>
            <a:r>
              <a:rPr lang="en-US" sz="2400" dirty="0">
                <a:solidFill>
                  <a:srgbClr val="E1471D"/>
                </a:solidFill>
              </a:rPr>
              <a:t>On-demand audio and ClinicalThought™ commentaries </a:t>
            </a:r>
            <a:r>
              <a:rPr lang="en-US" sz="2400" b="0" dirty="0"/>
              <a:t>providing expert perspective on the studies anticipated to affect clinical practice </a:t>
            </a:r>
          </a:p>
          <a:p>
            <a:pPr>
              <a:buClr>
                <a:schemeClr val="tx2">
                  <a:lumMod val="20000"/>
                  <a:lumOff val="80000"/>
                </a:schemeClr>
              </a:buClr>
              <a:defRPr/>
            </a:pPr>
            <a:r>
              <a:rPr lang="en-US" sz="2400" dirty="0">
                <a:solidFill>
                  <a:srgbClr val="E1471D"/>
                </a:solidFill>
              </a:rPr>
              <a:t>Text-based faculty analysis </a:t>
            </a:r>
            <a:r>
              <a:rPr lang="en-US" sz="2400" b="0" dirty="0"/>
              <a:t>tailored specifically for international clinicians</a:t>
            </a:r>
            <a:endParaRPr lang="en-US" sz="2400" b="0" dirty="0">
              <a:solidFill>
                <a:schemeClr val="tx1"/>
              </a:solidFill>
            </a:endParaRPr>
          </a:p>
          <a:p>
            <a:pPr>
              <a:buClr>
                <a:schemeClr val="tx2">
                  <a:lumMod val="20000"/>
                  <a:lumOff val="80000"/>
                </a:schemeClr>
              </a:buClr>
              <a:defRPr/>
            </a:pPr>
            <a:endParaRPr lang="en-US" sz="2400" b="0" dirty="0"/>
          </a:p>
          <a:p>
            <a:pPr>
              <a:buClr>
                <a:schemeClr val="tx2">
                  <a:lumMod val="20000"/>
                  <a:lumOff val="80000"/>
                </a:schemeClr>
              </a:buClr>
              <a:defRPr/>
            </a:pPr>
            <a:endParaRPr lang="en-US" sz="2400" b="0" dirty="0"/>
          </a:p>
        </p:txBody>
      </p:sp>
    </p:spTree>
    <p:extLst>
      <p:ext uri="{BB962C8B-B14F-4D97-AF65-F5344CB8AC3E}">
        <p14:creationId xmlns:p14="http://schemas.microsoft.com/office/powerpoint/2010/main" val="22927492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d359a8a5-731c-4a71-8636-5ac3511c1690">A4FR6MYESRRE-1351626738-2</_dlc_DocId>
    <_dlc_DocIdUrl xmlns="d359a8a5-731c-4a71-8636-5ac3511c1690">
      <Url>https://intranet.clinicaloptions.com/mews/hiv/HIV_2020_Glasgow_CF_(PRP3760)/Faculty_Analysis/_layouts/15/DocIdRedir.aspx?ID=A4FR6MYESRRE-1351626738-2</Url>
      <Description>A4FR6MYESRRE-1351626738-2</Description>
    </_dlc_DocIdUrl>
    <Document_x0020_Category xmlns="98a787a8-a3e2-4378-a766-f4b27f59b2cd">Slides - Online (non-CME)</Document_x0020_Category>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ct:contentTypeSchema xmlns:ct="http://schemas.microsoft.com/office/2006/metadata/contentType" xmlns:ma="http://schemas.microsoft.com/office/2006/metadata/properties/metaAttributes" ct:_="" ma:_="" ma:contentTypeName="Document" ma:contentTypeID="0x010100312DA7C5F1635242A1B8AE560EAF3AC2" ma:contentTypeVersion="1" ma:contentTypeDescription="Create a new document." ma:contentTypeScope="" ma:versionID="0b026028d75f72319e84273f9f03eaa2">
  <xsd:schema xmlns:xsd="http://www.w3.org/2001/XMLSchema" xmlns:xs="http://www.w3.org/2001/XMLSchema" xmlns:p="http://schemas.microsoft.com/office/2006/metadata/properties" xmlns:ns2="d359a8a5-731c-4a71-8636-5ac3511c1690" xmlns:ns3="98a787a8-a3e2-4378-a766-f4b27f59b2cd" targetNamespace="http://schemas.microsoft.com/office/2006/metadata/properties" ma:root="true" ma:fieldsID="c0cad43f7017e2c07171064309ee74a4" ns2:_="" ns3:_="">
    <xsd:import namespace="d359a8a5-731c-4a71-8636-5ac3511c1690"/>
    <xsd:import namespace="98a787a8-a3e2-4378-a766-f4b27f59b2cd"/>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59a8a5-731c-4a71-8636-5ac3511c1690"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8a787a8-a3e2-4378-a766-f4b27f59b2cd"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Expert Analysis"/>
          <xsd:enumeration value="Slides - Online (non-CME)"/>
          <xsd:enumeration value="Recording"/>
          <xsd:enumeration value="Outcomes - Questions"/>
          <xsd:enumeration value="Online Figures/Tables"/>
          <xsd:enumeration value="Headshot/Thumbnail"/>
          <xsd:enumeration value="Permiss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5BA55BC3-5A03-47C2-8EC3-D964C3B5E779}">
  <ds:schemaRefs>
    <ds:schemaRef ds:uri="http://purl.org/dc/elements/1.1/"/>
    <ds:schemaRef ds:uri="http://schemas.microsoft.com/office/2006/metadata/properties"/>
    <ds:schemaRef ds:uri="http://purl.org/dc/terms/"/>
    <ds:schemaRef ds:uri="98a787a8-a3e2-4378-a766-f4b27f59b2cd"/>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d359a8a5-731c-4a71-8636-5ac3511c1690"/>
    <ds:schemaRef ds:uri="http://www.w3.org/XML/1998/namespace"/>
  </ds:schemaRefs>
</ds:datastoreItem>
</file>

<file path=customXml/itemProps4.xml><?xml version="1.0" encoding="utf-8"?>
<ds:datastoreItem xmlns:ds="http://schemas.openxmlformats.org/officeDocument/2006/customXml" ds:itemID="{300DF19A-2DDC-4126-B775-DA9BBD8F3281}">
  <ds:schemaRefs>
    <ds:schemaRef ds:uri="http://schemas.microsoft.com/sharepoint/events"/>
  </ds:schemaRefs>
</ds:datastoreItem>
</file>

<file path=customXml/itemProps5.xml><?xml version="1.0" encoding="utf-8"?>
<ds:datastoreItem xmlns:ds="http://schemas.openxmlformats.org/officeDocument/2006/customXml" ds:itemID="{BC2B9A5C-ABDF-4EA1-9FE0-8ECEE396B07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59a8a5-731c-4a71-8636-5ac3511c1690"/>
    <ds:schemaRef ds:uri="98a787a8-a3e2-4378-a766-f4b27f59b2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7382</TotalTime>
  <Words>8542</Words>
  <Application>Microsoft Office PowerPoint</Application>
  <PresentationFormat>Widescreen</PresentationFormat>
  <Paragraphs>1558</Paragraphs>
  <Slides>42</Slides>
  <Notes>36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42</vt:i4>
      </vt:variant>
    </vt:vector>
  </HeadingPairs>
  <TitlesOfParts>
    <vt:vector size="50" baseType="lpstr">
      <vt:lpstr>Arial</vt:lpstr>
      <vt:lpstr>Calibri</vt:lpstr>
      <vt:lpstr>Courier New</vt:lpstr>
      <vt:lpstr>Roboto</vt:lpstr>
      <vt:lpstr>Symbol</vt:lpstr>
      <vt:lpstr>Times</vt:lpstr>
      <vt:lpstr>Wingdings</vt:lpstr>
      <vt:lpstr>2017_HTAA_Diabetes</vt:lpstr>
      <vt:lpstr>Key Slides: Insights for International Clinicians on New Data From HIV Glasgow 2020</vt:lpstr>
      <vt:lpstr>About These Slides</vt:lpstr>
      <vt:lpstr>Faculty</vt:lpstr>
      <vt:lpstr>Faculty Disclosures</vt:lpstr>
      <vt:lpstr>Outline</vt:lpstr>
      <vt:lpstr>Updates on Current ART Options</vt:lpstr>
      <vt:lpstr>GEMINI-1 and -2: Viral Suppression Through Wk 144 With DTG + 3TC vs DTG + FTC/TDF as Initial ART</vt:lpstr>
      <vt:lpstr>GEMINI-1 and -2: Virologic Outcomes at Wk 144 by Snapshot Analysis</vt:lpstr>
      <vt:lpstr>GEMINI-1 and -2: Wk 144 Safety, Weight Gain, and Virologic Response by Baseline Disease Parameters</vt:lpstr>
      <vt:lpstr>GEMINI-1 and -2: Changes in Lipid, Renal, and  Bone Parameters From Baseline to Wk 144</vt:lpstr>
      <vt:lpstr>TANGO: Viral Suppression Through Wk 96 With Switch to DTG/3TC in Virologically Suppressed Patients</vt:lpstr>
      <vt:lpstr>TANGO: Virologic Outcomes at Wk 96 in ITT-E and Evaluable Efficacy Populations</vt:lpstr>
      <vt:lpstr>TANGO: AEs and Changes in Lipid and Renal Parameters From Baseline to Wk 96</vt:lpstr>
      <vt:lpstr>Awareness, Perception of Accuracy of “Undetectable = Untransmittable” (U=U) Message in Italy</vt:lpstr>
      <vt:lpstr>Awareness of U=U Message in Italy</vt:lpstr>
      <vt:lpstr>Factors Associated With Perception of U=U Message as Highly Accurate in Different Populations</vt:lpstr>
      <vt:lpstr>Investigational ART Strategies</vt:lpstr>
      <vt:lpstr>FLAIR: Long-Acting CAB + RPV Q4W vs Daily Oral DTG/ABC/3TC in ART-Naive Adults</vt:lpstr>
      <vt:lpstr>FLAIR: Virologic Outcomes at Wk 24 After Switch From DTG/ABC/3TC by FDA Snapshot</vt:lpstr>
      <vt:lpstr>FLAIR: Safety (Excluding Injection-Site Reactions)</vt:lpstr>
      <vt:lpstr>Factors Influencing Virologic Outcomes With  Long-Acting Injectable CAB + RPV</vt:lpstr>
      <vt:lpstr>Combination of Baseline Factors Associated With Increased CVF Risk</vt:lpstr>
      <vt:lpstr>P011: Islatravir + DOR vs DOR/3TC/TDF  in Treatment-Naive Adults</vt:lpstr>
      <vt:lpstr>P011: Virologic Outcomes at Wk 96 by FDA Snapshot</vt:lpstr>
      <vt:lpstr>P011: Protocol-Defined Virologic Failure Through Wk 96</vt:lpstr>
      <vt:lpstr>P011: Adverse Events Through Wk 96</vt:lpstr>
      <vt:lpstr>Single Oral Dose of Novel NNRTI MK-8507 in  Treatment-Naive Patients With HIV </vt:lpstr>
      <vt:lpstr>Single-Dose MK-8507: Antiviral Efficacy</vt:lpstr>
      <vt:lpstr>Single-Dose MK-8507: Resistance, Pharmacokinetics, Safety</vt:lpstr>
      <vt:lpstr>Resistance Analysis of Lenacapavir Monotherapy</vt:lpstr>
      <vt:lpstr>Emergent Resistance After Single Lenacapavir Dose</vt:lpstr>
      <vt:lpstr>Lenacapavir Antiviral Activity and Pharmacokinetics</vt:lpstr>
      <vt:lpstr>Comorbidities</vt:lpstr>
      <vt:lpstr>Fat Distribution and Density in PWH</vt:lpstr>
      <vt:lpstr>Fat Quantity and Quality at Last Contact in Patients With Weight Gain</vt:lpstr>
      <vt:lpstr>Nonalcoholic Fatty Liver Disease and Cardiovascular Risk in PWH</vt:lpstr>
      <vt:lpstr>NAFLD and Cardiovascular Risk in PWH</vt:lpstr>
      <vt:lpstr>RESPOND: Interaction Among Smoking, Viral Suppression, and Cancer Incidence in PWH</vt:lpstr>
      <vt:lpstr>RESPOND: Interaction Among Smoking, Viral Suppression, and Cancer Incidence</vt:lpstr>
      <vt:lpstr>Assessment of Outcomes in Hospitalized Adults With COVID-19, With and Without HIV</vt:lpstr>
      <vt:lpstr>COVID-19 Outcomes in Hospitalized Adults With HIV</vt:lpstr>
      <vt:lpstr>Go Online for More CCO  Coverage of HIV Glasgow 2020 Virtual!</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 Slides: Insights for International Clinicians on New Data From HIV Glasgow 2020</dc:title>
  <dc:creator>Preferred User</dc:creator>
  <cp:lastModifiedBy>Jessica Buckley</cp:lastModifiedBy>
  <cp:revision>622</cp:revision>
  <cp:lastPrinted>2016-09-26T20:21:49Z</cp:lastPrinted>
  <dcterms:created xsi:type="dcterms:W3CDTF">2005-05-27T15:08:01Z</dcterms:created>
  <dcterms:modified xsi:type="dcterms:W3CDTF">2020-11-10T20:20:13Z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7534192b-3aa3-458b-a0b1-1b21632a220e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0x010100312DA7C5F1635242A1B8AE560EAF3AC2</vt:lpwstr>
  </property>
</Properties>
</file>