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71" r:id="rId8"/>
    <p:sldId id="559" r:id="rId9"/>
    <p:sldId id="561" r:id="rId10"/>
    <p:sldId id="562" r:id="rId11"/>
    <p:sldId id="566" r:id="rId12"/>
    <p:sldId id="564" r:id="rId13"/>
    <p:sldId id="570" r:id="rId14"/>
    <p:sldId id="567" r:id="rId15"/>
    <p:sldId id="572"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Capsule 604 Slides" id="{C1F06527-2501-4C50-B0CA-449F9B8E58DF}">
          <p14:sldIdLst>
            <p14:sldId id="321"/>
            <p14:sldId id="571"/>
            <p14:sldId id="559"/>
            <p14:sldId id="561"/>
            <p14:sldId id="562"/>
            <p14:sldId id="566"/>
            <p14:sldId id="564"/>
            <p14:sldId id="570"/>
            <p14:sldId id="567"/>
            <p14:sldId id="572"/>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Kim Nealy" initials="KN" lastIdx="19" clrIdx="15">
    <p:extLst>
      <p:ext uri="{19B8F6BF-5375-455C-9EA6-DF929625EA0E}">
        <p15:presenceInfo xmlns:p15="http://schemas.microsoft.com/office/powerpoint/2012/main" userId="S::knealy@clinicaloptions.com::3ad6f23f-5cca-413d-8b4a-3603710adf7e" providerId="AD"/>
      </p:ext>
    </p:extLst>
  </p:cmAuthor>
  <p:cmAuthor id="17" name="Vanessa Carter" initials="VC" lastIdx="11" clrIdx="16">
    <p:extLst>
      <p:ext uri="{19B8F6BF-5375-455C-9EA6-DF929625EA0E}">
        <p15:presenceInfo xmlns:p15="http://schemas.microsoft.com/office/powerpoint/2012/main" userId="S::vcarter@clinicaloptions.com::9ce73b1e-6b1e-4cab-b34f-91637f33dd50" providerId="AD"/>
      </p:ext>
    </p:extLst>
  </p:cmAuthor>
  <p:cmAuthor id="18" name="Ryan Topping" initials="RT" lastIdx="1" clrIdx="17">
    <p:extLst>
      <p:ext uri="{19B8F6BF-5375-455C-9EA6-DF929625EA0E}">
        <p15:presenceInfo xmlns:p15="http://schemas.microsoft.com/office/powerpoint/2012/main" userId="Ryan Topping"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Christy Seals" initials="CS" lastIdx="6"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07E6B-3A5E-40E7-87CD-D1456D60D006}" v="101" dt="2023-12-13T19:52:55.30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3" autoAdjust="0"/>
    <p:restoredTop sz="81893" autoAdjust="0"/>
  </p:normalViewPr>
  <p:slideViewPr>
    <p:cSldViewPr snapToGrid="0">
      <p:cViewPr varScale="1">
        <p:scale>
          <a:sx n="54" d="100"/>
          <a:sy n="54" d="100"/>
        </p:scale>
        <p:origin x="1132"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38512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CIT, chemoimmunotherapy; FL, follicular lymphoma.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504744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CRS, cytokine-release syndrome; ctDNA, circulating tumor DNA; DoR, duration of response; ECOG, Eastern Cooperative Oncology Group; FL, follicular lymphoma; G-CSF, granulocyte colony-stimulating factor; GELF, </a:t>
            </a:r>
            <a:r>
              <a:rPr lang="en-US" b="0" i="1" dirty="0">
                <a:solidFill>
                  <a:srgbClr val="111111"/>
                </a:solidFill>
                <a:effectLst/>
                <a:latin typeface="Roboto" panose="02000000000000000000" pitchFamily="2" charset="0"/>
              </a:rPr>
              <a:t>Groupe d’Étude des Lymphomes Folliculaires; </a:t>
            </a:r>
            <a:r>
              <a:rPr lang="en-US" b="0" i="1" noProof="0" dirty="0">
                <a:solidFill>
                  <a:srgbClr val="111111"/>
                </a:solidFill>
                <a:effectLst/>
                <a:latin typeface="Roboto" panose="02000000000000000000" pitchFamily="2" charset="0"/>
              </a:rPr>
              <a:t>HCP</a:t>
            </a:r>
            <a:r>
              <a:rPr lang="en-US" b="0" i="1" dirty="0">
                <a:solidFill>
                  <a:srgbClr val="111111"/>
                </a:solidFill>
                <a:effectLst/>
                <a:latin typeface="Roboto" panose="02000000000000000000" pitchFamily="2" charset="0"/>
              </a:rPr>
              <a:t>, healthcare professional; LYRIC, </a:t>
            </a:r>
            <a:r>
              <a:rPr lang="en-US" b="0" i="1" dirty="0">
                <a:solidFill>
                  <a:srgbClr val="1A1A1A"/>
                </a:solidFill>
                <a:effectLst/>
                <a:latin typeface="acumin-pro"/>
              </a:rPr>
              <a:t>Lymphoma Response to Immunomodulatory Therapy Criteria</a:t>
            </a:r>
            <a:r>
              <a:rPr lang="en-US" b="0" i="0" dirty="0">
                <a:solidFill>
                  <a:srgbClr val="1A1A1A"/>
                </a:solidFill>
                <a:effectLst/>
                <a:latin typeface="acumin-pro"/>
              </a:rPr>
              <a:t>;</a:t>
            </a:r>
            <a:r>
              <a:rPr lang="en-US" b="0" i="1" dirty="0">
                <a:solidFill>
                  <a:srgbClr val="111111"/>
                </a:solidFill>
                <a:effectLst/>
                <a:latin typeface="Roboto" panose="02000000000000000000" pitchFamily="2" charset="0"/>
              </a:rPr>
              <a:t> </a:t>
            </a:r>
            <a:r>
              <a:rPr lang="en-US" b="0" i="1" dirty="0"/>
              <a:t>ORR, overall response rate; OS, overall survival; PD, progressive disease; PFS, progression-free survival; PJP, Pneumocystis jirovecii pneumonia; PR, partial response; PS, performance status; TEAE, treatment-emergent adverse event; TTNT, time to next treatment; VZV, varicella zoster virus.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759185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ALC, absolute lymphocyte count; BL, baseline; DLBCL, diffuse large B-cell lymphoma; ECOG, </a:t>
            </a:r>
            <a:r>
              <a:rPr lang="en-US" b="0" i="1" dirty="0">
                <a:solidFill>
                  <a:srgbClr val="767676"/>
                </a:solidFill>
                <a:effectLst/>
                <a:latin typeface="Roboto" panose="02000000000000000000" pitchFamily="2" charset="0"/>
              </a:rPr>
              <a:t>Eastern Cooperative Oncology Group</a:t>
            </a:r>
            <a:r>
              <a:rPr lang="en-US" b="0" i="1" dirty="0">
                <a:solidFill>
                  <a:srgbClr val="71777D"/>
                </a:solidFill>
                <a:effectLst/>
                <a:latin typeface="Roboto" panose="02000000000000000000" pitchFamily="2" charset="0"/>
              </a:rPr>
              <a:t>;</a:t>
            </a:r>
            <a:r>
              <a:rPr lang="en-US" b="0" i="1" dirty="0"/>
              <a:t> FL, follicular lymphoma; FLIPI, Follicular Lymphoma International Prognostic Index; LDH, lactate dehydrogenase; PS, performance status; SUV, standardized uptake value.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44389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FL, follicular lymphoma; SUV, standardized uptake value.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31564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CRS, cytokine-release syndrome; FL, follicular lymphoma; ICANS, </a:t>
            </a:r>
            <a:r>
              <a:rPr lang="en-US" b="0" i="1" dirty="0">
                <a:solidFill>
                  <a:srgbClr val="767676"/>
                </a:solidFill>
                <a:effectLst/>
                <a:latin typeface="Roboto" panose="02000000000000000000" pitchFamily="2" charset="0"/>
              </a:rPr>
              <a:t>immune effector cell</a:t>
            </a:r>
            <a:r>
              <a:rPr lang="en-US" b="0" i="1" dirty="0">
                <a:solidFill>
                  <a:srgbClr val="767676"/>
                </a:solidFill>
                <a:effectLst/>
                <a:latin typeface="Calibri" panose="020F0502020204030204" pitchFamily="34" charset="0"/>
                <a:cs typeface="Calibri" panose="020F0502020204030204" pitchFamily="34" charset="0"/>
              </a:rPr>
              <a:t>–</a:t>
            </a:r>
            <a:r>
              <a:rPr lang="en-US" b="0" i="1" dirty="0">
                <a:solidFill>
                  <a:srgbClr val="767676"/>
                </a:solidFill>
                <a:effectLst/>
                <a:latin typeface="Roboto" panose="02000000000000000000" pitchFamily="2" charset="0"/>
              </a:rPr>
              <a:t>associated neurotoxicity syndrome, </a:t>
            </a:r>
            <a:r>
              <a:rPr lang="en-US" i="1" dirty="0"/>
              <a:t>LDH, lactate dehydrogenase; TEAE, treatment-emergent adverse event; TLS, tumor lysis syndrome;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527162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FL, follicular lymphoma; SAE, serious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4464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CRR, complete response; CRS, cytokine-release syndrome; FL, follicular lymphoma; ORR, overall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73470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Mosunetuzumab SC as First-line Therapy for Patients With High Tumor Burden Follicular Lymphoma: Results of a Phase II Study</a:t>
            </a:r>
          </a:p>
        </p:txBody>
      </p:sp>
      <p:sp>
        <p:nvSpPr>
          <p:cNvPr id="2" name="Text Box 21">
            <a:extLst>
              <a:ext uri="{FF2B5EF4-FFF2-40B4-BE49-F238E27FC236}">
                <a16:creationId xmlns:a16="http://schemas.microsoft.com/office/drawing/2014/main" id="{F6B14AFE-FAEC-19C0-98C5-15732AB35FB1}"/>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3" name="Rectangle 14">
            <a:extLst>
              <a:ext uri="{FF2B5EF4-FFF2-40B4-BE49-F238E27FC236}">
                <a16:creationId xmlns:a16="http://schemas.microsoft.com/office/drawing/2014/main" id="{4E3789E6-310E-6EC0-92DC-C66530E080E3}"/>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4" name="Text Box 10">
            <a:extLst>
              <a:ext uri="{FF2B5EF4-FFF2-40B4-BE49-F238E27FC236}">
                <a16:creationId xmlns:a16="http://schemas.microsoft.com/office/drawing/2014/main" id="{4429E41B-2580-6478-9B56-C9211DE39C19}"/>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5" name="Text Box 19">
            <a:extLst>
              <a:ext uri="{FF2B5EF4-FFF2-40B4-BE49-F238E27FC236}">
                <a16:creationId xmlns:a16="http://schemas.microsoft.com/office/drawing/2014/main" id="{455565DB-219B-37E3-9813-9C9E79F74130}"/>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CF487-7645-85AB-5E46-015B5B83E8B3}"/>
              </a:ext>
            </a:extLst>
          </p:cNvPr>
          <p:cNvSpPr>
            <a:spLocks noGrp="1"/>
          </p:cNvSpPr>
          <p:nvPr>
            <p:ph type="title"/>
          </p:nvPr>
        </p:nvSpPr>
        <p:spPr/>
        <p:txBody>
          <a:bodyPr/>
          <a:lstStyle/>
          <a:p>
            <a:r>
              <a:rPr lang="en-US" dirty="0"/>
              <a:t>First-line Mosunetuzumab for FL: Background</a:t>
            </a:r>
          </a:p>
        </p:txBody>
      </p:sp>
      <p:sp>
        <p:nvSpPr>
          <p:cNvPr id="3" name="Content Placeholder 2">
            <a:extLst>
              <a:ext uri="{FF2B5EF4-FFF2-40B4-BE49-F238E27FC236}">
                <a16:creationId xmlns:a16="http://schemas.microsoft.com/office/drawing/2014/main" id="{EE23CB17-B251-506A-270E-2AA31D32C485}"/>
              </a:ext>
            </a:extLst>
          </p:cNvPr>
          <p:cNvSpPr>
            <a:spLocks noGrp="1"/>
          </p:cNvSpPr>
          <p:nvPr>
            <p:ph idx="1"/>
          </p:nvPr>
        </p:nvSpPr>
        <p:spPr/>
        <p:txBody>
          <a:bodyPr/>
          <a:lstStyle/>
          <a:p>
            <a:r>
              <a:rPr lang="en-US" sz="2400" dirty="0"/>
              <a:t>Standard first-line therapy for high-burden FL: traditional chemotherapy + </a:t>
            </a:r>
            <a:br>
              <a:rPr lang="en-US" sz="2400" dirty="0"/>
            </a:br>
            <a:r>
              <a:rPr lang="en-US" sz="2400" dirty="0"/>
              <a:t>anti-CD20 antibodies</a:t>
            </a:r>
            <a:r>
              <a:rPr lang="en-US" sz="2400" baseline="30000" dirty="0"/>
              <a:t>1-6</a:t>
            </a:r>
            <a:r>
              <a:rPr lang="en-US" sz="2400" dirty="0"/>
              <a:t> </a:t>
            </a:r>
          </a:p>
          <a:p>
            <a:pPr lvl="1"/>
            <a:r>
              <a:rPr lang="en-US" sz="2200" dirty="0"/>
              <a:t>Limitations of CIT include potential for early progression and risk of severe complications (infection, secondary malignancy); treatment is rarely curative</a:t>
            </a:r>
            <a:r>
              <a:rPr lang="en-US" sz="2200" baseline="30000" dirty="0"/>
              <a:t>7-9</a:t>
            </a:r>
          </a:p>
          <a:p>
            <a:r>
              <a:rPr lang="en-US" sz="2400" dirty="0"/>
              <a:t>Dysfunctional T-cell infiltrate is defining pathologic feature of FL and may be associated with worse outcomes after first-line chemoimmunotherapy</a:t>
            </a:r>
            <a:r>
              <a:rPr lang="en-US" sz="2400" baseline="30000" dirty="0"/>
              <a:t>10-13</a:t>
            </a:r>
          </a:p>
          <a:p>
            <a:r>
              <a:rPr lang="en-US" sz="2400" dirty="0"/>
              <a:t>Mosunetuzumab: bispecific CD20-directed CD3 T-cell engager antibody that is FDA approved for treating relapsed/refractory FL after </a:t>
            </a:r>
            <a:r>
              <a:rPr lang="en-US" sz="2400" dirty="0">
                <a:cs typeface="Calibri" panose="020F0502020204030204" pitchFamily="34" charset="0"/>
              </a:rPr>
              <a:t>≥</a:t>
            </a:r>
            <a:r>
              <a:rPr lang="en-US" sz="2400" dirty="0"/>
              <a:t>2 lines of systemic therapy</a:t>
            </a:r>
            <a:r>
              <a:rPr lang="en-US" sz="2400" baseline="30000" dirty="0"/>
              <a:t>14</a:t>
            </a:r>
            <a:r>
              <a:rPr lang="en-US" sz="2400" dirty="0"/>
              <a:t> </a:t>
            </a:r>
          </a:p>
          <a:p>
            <a:r>
              <a:rPr lang="en-US" sz="2400" dirty="0"/>
              <a:t>Current study aims to evaluate mosunetuzumab SC as first-line therapy in patients with high-burden FL</a:t>
            </a:r>
            <a:r>
              <a:rPr lang="en-US" sz="2400" baseline="30000" dirty="0"/>
              <a:t>15</a:t>
            </a:r>
          </a:p>
        </p:txBody>
      </p:sp>
      <p:sp>
        <p:nvSpPr>
          <p:cNvPr id="5" name="Text Box 11">
            <a:extLst>
              <a:ext uri="{FF2B5EF4-FFF2-40B4-BE49-F238E27FC236}">
                <a16:creationId xmlns:a16="http://schemas.microsoft.com/office/drawing/2014/main" id="{80A2E341-0A3E-3B2C-6434-FEB22ED1273B}"/>
              </a:ext>
            </a:extLst>
          </p:cNvPr>
          <p:cNvSpPr txBox="1">
            <a:spLocks noChangeArrowheads="1"/>
          </p:cNvSpPr>
          <p:nvPr/>
        </p:nvSpPr>
        <p:spPr bwMode="auto">
          <a:xfrm>
            <a:off x="413512" y="5634690"/>
            <a:ext cx="83051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Czuzman. JCO. 2004;22:4711. 2. Hiddemann. Blood. 2005;106:3725. 3. Rummel. Lancet. 2013;381:1203.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Finn. JCO. 2019;37:984. 5. Marcus. NEJM. 2017;377:1331. 6. Morschhauser. NEJM. 2018;379:934.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Casulo. JCO. 2015;33:2516. 8. Casulo. Blood. 2022;139:1684. 9. Batlevi. Blood Cancer J. 2020;10:74.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10. Rawal. J Immunol. 2013;190:6681. 11. Amé-Thomas. Leukemia. 2012;26:1053. 12. Yang. Blood. 2006;107:3639.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13. Tobin. JCO. 2019;37:3300. 14. Mosunetuzumab PI. 15. Falchi. ASH 2023. Abstr 604.</a:t>
            </a:r>
          </a:p>
        </p:txBody>
      </p:sp>
    </p:spTree>
    <p:extLst>
      <p:ext uri="{BB962C8B-B14F-4D97-AF65-F5344CB8AC3E}">
        <p14:creationId xmlns:p14="http://schemas.microsoft.com/office/powerpoint/2010/main" val="3077311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F96ACE-C77B-4A3F-3754-C3DDA4F89ADF}"/>
              </a:ext>
            </a:extLst>
          </p:cNvPr>
          <p:cNvSpPr>
            <a:spLocks noGrp="1"/>
          </p:cNvSpPr>
          <p:nvPr>
            <p:ph idx="1"/>
          </p:nvPr>
        </p:nvSpPr>
        <p:spPr/>
        <p:txBody>
          <a:bodyPr/>
          <a:lstStyle/>
          <a:p>
            <a:r>
              <a:rPr lang="en-US" sz="2000" dirty="0"/>
              <a:t>Open-label, single-group phase II study </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First-line Mosunetuzumab for FL: Study Design </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227064" y="2270494"/>
            <a:ext cx="308020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a:t>
            </a:r>
            <a:r>
              <a:rPr lang="en-GB" altLang="en-US" sz="1800" b="0" dirty="0">
                <a:solidFill>
                  <a:schemeClr val="bg1"/>
                </a:solidFill>
                <a:latin typeface="Calibri" panose="020F0502020204030204" pitchFamily="34" charset="0"/>
                <a:cs typeface="Calibri" panose="020F0502020204030204" pitchFamily="34" charset="0"/>
              </a:rPr>
              <a:t>≥18 yr of age with previously untreated, CD20+, grade 1-3A, stage II-IV FL in need of therapy per GELF criteria; qualify for chemoimmunotherapy; </a:t>
            </a:r>
            <a:br>
              <a:rPr lang="en-GB" altLang="en-US" sz="1800" b="0" dirty="0">
                <a:solidFill>
                  <a:schemeClr val="bg1"/>
                </a:solidFill>
                <a:latin typeface="Calibri" panose="020F0502020204030204" pitchFamily="34" charset="0"/>
                <a:cs typeface="Calibri" panose="020F0502020204030204" pitchFamily="34" charset="0"/>
              </a:rPr>
            </a:br>
            <a:r>
              <a:rPr lang="en-GB" altLang="en-US" sz="1800" b="0" dirty="0">
                <a:solidFill>
                  <a:schemeClr val="bg1"/>
                </a:solidFill>
                <a:latin typeface="Calibri" panose="020F0502020204030204" pitchFamily="34" charset="0"/>
                <a:cs typeface="Calibri" panose="020F0502020204030204" pitchFamily="34" charset="0"/>
              </a:rPr>
              <a:t>PS 0-2</a:t>
            </a:r>
            <a:endParaRPr lang="en-US" altLang="en-US" sz="1800" b="0"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6378477" y="2051132"/>
            <a:ext cx="994092" cy="703263"/>
          </a:xfrm>
          <a:prstGeom prst="rect">
            <a:avLst/>
          </a:prstGeom>
          <a:noFill/>
          <a:ln w="9525">
            <a:noFill/>
            <a:miter lim="800000"/>
            <a:headEnd/>
            <a:tailEnd/>
          </a:ln>
        </p:spPr>
        <p:txBody>
          <a:bodyPr wrap="none" anchor="ctr" anchorCtr="1"/>
          <a:lstStyle/>
          <a:p>
            <a:pPr algn="ctr">
              <a:defRPr/>
            </a:pPr>
            <a:r>
              <a:rPr lang="en-US" dirty="0">
                <a:solidFill>
                  <a:schemeClr val="bg1"/>
                </a:solidFill>
                <a:latin typeface="Calibri" panose="020F0502020204030204" pitchFamily="34" charset="0"/>
                <a:cs typeface="Arial" charset="0"/>
              </a:rPr>
              <a:t>CR</a:t>
            </a:r>
            <a:endParaRPr lang="en-US" b="0" dirty="0">
              <a:solidFill>
                <a:schemeClr val="bg1"/>
              </a:solidFill>
              <a:latin typeface="Calibri" panose="020F0502020204030204" pitchFamily="34" charset="0"/>
              <a:cs typeface="Arial"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6378477" y="3660877"/>
            <a:ext cx="994092" cy="703263"/>
          </a:xfrm>
          <a:prstGeom prst="rect">
            <a:avLst/>
          </a:prstGeom>
          <a:noFill/>
          <a:ln w="9525">
            <a:noFill/>
            <a:miter lim="800000"/>
            <a:headEnd/>
            <a:tailEnd/>
          </a:ln>
        </p:spPr>
        <p:txBody>
          <a:bodyPr wrap="none" anchor="ctr" anchorCtr="1"/>
          <a:lstStyle/>
          <a:p>
            <a:pPr algn="ctr">
              <a:defRPr/>
            </a:pPr>
            <a:r>
              <a:rPr lang="en-US" dirty="0">
                <a:solidFill>
                  <a:schemeClr val="bg1"/>
                </a:solidFill>
                <a:latin typeface="Calibri" panose="020F0502020204030204" pitchFamily="34" charset="0"/>
                <a:cs typeface="Arial" charset="0"/>
              </a:rPr>
              <a:t>&lt; PR</a:t>
            </a:r>
            <a:endParaRPr lang="en-US" b="0" dirty="0">
              <a:solidFill>
                <a:schemeClr val="bg1"/>
              </a:solidFill>
              <a:latin typeface="Calibri" panose="020F0502020204030204" pitchFamily="34" charset="0"/>
              <a:cs typeface="+mn-cs"/>
            </a:endParaRP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5735092" y="3481017"/>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5717798" y="2407045"/>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6378477" y="2856005"/>
            <a:ext cx="994092" cy="703262"/>
          </a:xfrm>
          <a:prstGeom prst="rect">
            <a:avLst/>
          </a:prstGeom>
          <a:noFill/>
          <a:ln w="9525">
            <a:noFill/>
            <a:miter lim="800000"/>
            <a:headEnd/>
            <a:tailEnd/>
          </a:ln>
        </p:spPr>
        <p:txBody>
          <a:bodyPr wrap="none" anchor="ctr" anchorCtr="1"/>
          <a:lstStyle/>
          <a:p>
            <a:pPr algn="ctr">
              <a:defRPr/>
            </a:pPr>
            <a:r>
              <a:rPr lang="en-US" dirty="0">
                <a:solidFill>
                  <a:schemeClr val="bg1"/>
                </a:solidFill>
                <a:latin typeface="Calibri" panose="020F0502020204030204" pitchFamily="34" charset="0"/>
                <a:cs typeface="Arial" charset="0"/>
              </a:rPr>
              <a:t>PR</a:t>
            </a:r>
            <a:endParaRPr lang="en-US" b="0" dirty="0">
              <a:solidFill>
                <a:schemeClr val="bg1"/>
              </a:solidFill>
              <a:latin typeface="Calibri" panose="020F0502020204030204" pitchFamily="34" charset="0"/>
              <a:cs typeface="+mn-cs"/>
            </a:endParaRP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7709755" y="3003409"/>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7468455" y="240276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5716836" y="3181603"/>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Rectangle 24">
            <a:extLst>
              <a:ext uri="{FF2B5EF4-FFF2-40B4-BE49-F238E27FC236}">
                <a16:creationId xmlns:a16="http://schemas.microsoft.com/office/drawing/2014/main" id="{F8F37EDC-005D-9B00-DB43-C19FA564550A}"/>
              </a:ext>
            </a:extLst>
          </p:cNvPr>
          <p:cNvSpPr>
            <a:spLocks noChangeArrowheads="1"/>
          </p:cNvSpPr>
          <p:nvPr/>
        </p:nvSpPr>
        <p:spPr bwMode="auto">
          <a:xfrm>
            <a:off x="8029476" y="2051132"/>
            <a:ext cx="2819989" cy="703263"/>
          </a:xfrm>
          <a:prstGeom prst="rect">
            <a:avLst/>
          </a:prstGeom>
          <a:solidFill>
            <a:schemeClr val="accent4"/>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Observation</a:t>
            </a:r>
            <a:endParaRPr lang="en-US" b="0" dirty="0">
              <a:latin typeface="Calibri" panose="020F0502020204030204" pitchFamily="34" charset="0"/>
              <a:cs typeface="Arial" charset="0"/>
            </a:endParaRPr>
          </a:p>
        </p:txBody>
      </p:sp>
      <p:sp>
        <p:nvSpPr>
          <p:cNvPr id="10" name="Rectangle 25">
            <a:extLst>
              <a:ext uri="{FF2B5EF4-FFF2-40B4-BE49-F238E27FC236}">
                <a16:creationId xmlns:a16="http://schemas.microsoft.com/office/drawing/2014/main" id="{4D920547-A324-41AF-E620-52F71EFF09A4}"/>
              </a:ext>
            </a:extLst>
          </p:cNvPr>
          <p:cNvSpPr>
            <a:spLocks noChangeArrowheads="1"/>
          </p:cNvSpPr>
          <p:nvPr/>
        </p:nvSpPr>
        <p:spPr bwMode="auto">
          <a:xfrm>
            <a:off x="8029476" y="3660877"/>
            <a:ext cx="2819987" cy="703263"/>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Off study </a:t>
            </a:r>
            <a:endParaRPr lang="en-US" b="0" dirty="0">
              <a:latin typeface="Calibri" panose="020F0502020204030204" pitchFamily="34" charset="0"/>
              <a:cs typeface="+mn-cs"/>
            </a:endParaRPr>
          </a:p>
        </p:txBody>
      </p:sp>
      <p:sp>
        <p:nvSpPr>
          <p:cNvPr id="11" name="Rectangle 28">
            <a:extLst>
              <a:ext uri="{FF2B5EF4-FFF2-40B4-BE49-F238E27FC236}">
                <a16:creationId xmlns:a16="http://schemas.microsoft.com/office/drawing/2014/main" id="{AF538CC8-CAEA-8527-2EAC-5DF1B22C02AB}"/>
              </a:ext>
            </a:extLst>
          </p:cNvPr>
          <p:cNvSpPr>
            <a:spLocks noChangeArrowheads="1"/>
          </p:cNvSpPr>
          <p:nvPr/>
        </p:nvSpPr>
        <p:spPr bwMode="auto">
          <a:xfrm>
            <a:off x="8029477" y="2856005"/>
            <a:ext cx="2819988" cy="703262"/>
          </a:xfrm>
          <a:prstGeom prst="rect">
            <a:avLst/>
          </a:prstGeom>
          <a:solidFill>
            <a:schemeClr val="accent1"/>
          </a:solidFill>
          <a:ln w="9525">
            <a:solidFill>
              <a:schemeClr val="accent1"/>
            </a:solidFill>
            <a:miter lim="800000"/>
            <a:headEnd/>
            <a:tailEnd/>
          </a:ln>
        </p:spPr>
        <p:txBody>
          <a:bodyPr wrap="square" anchor="ctr" anchorCtr="1"/>
          <a:lstStyle/>
          <a:p>
            <a:pPr algn="ctr">
              <a:defRPr/>
            </a:pPr>
            <a:r>
              <a:rPr lang="en-US" dirty="0">
                <a:latin typeface="Calibri" panose="020F0502020204030204" pitchFamily="34" charset="0"/>
                <a:cs typeface="Arial" charset="0"/>
              </a:rPr>
              <a:t>Additional mosunetuzumab cycles 9-17</a:t>
            </a:r>
            <a:endParaRPr lang="en-US" b="0" dirty="0">
              <a:latin typeface="Calibri" panose="020F0502020204030204" pitchFamily="34" charset="0"/>
              <a:cs typeface="+mn-cs"/>
            </a:endParaRPr>
          </a:p>
        </p:txBody>
      </p:sp>
      <p:sp>
        <p:nvSpPr>
          <p:cNvPr id="12" name="TextBox 11">
            <a:extLst>
              <a:ext uri="{FF2B5EF4-FFF2-40B4-BE49-F238E27FC236}">
                <a16:creationId xmlns:a16="http://schemas.microsoft.com/office/drawing/2014/main" id="{C35D97AF-4D0F-49E7-BB23-AEEB00781EAC}"/>
              </a:ext>
            </a:extLst>
          </p:cNvPr>
          <p:cNvSpPr txBox="1"/>
          <p:nvPr/>
        </p:nvSpPr>
        <p:spPr bwMode="auto">
          <a:xfrm>
            <a:off x="2858575" y="1914556"/>
            <a:ext cx="544112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Response assessment</a:t>
            </a:r>
          </a:p>
        </p:txBody>
      </p:sp>
      <p:cxnSp>
        <p:nvCxnSpPr>
          <p:cNvPr id="13" name="Straight Arrow Connector 12">
            <a:extLst>
              <a:ext uri="{FF2B5EF4-FFF2-40B4-BE49-F238E27FC236}">
                <a16:creationId xmlns:a16="http://schemas.microsoft.com/office/drawing/2014/main" id="{9656102F-0E40-FA4A-9E74-16DF941CC3C6}"/>
              </a:ext>
            </a:extLst>
          </p:cNvPr>
          <p:cNvCxnSpPr>
            <a:cxnSpLocks/>
          </p:cNvCxnSpPr>
          <p:nvPr/>
        </p:nvCxnSpPr>
        <p:spPr bwMode="auto">
          <a:xfrm>
            <a:off x="5572858" y="2190737"/>
            <a:ext cx="0" cy="423969"/>
          </a:xfrm>
          <a:prstGeom prst="straightConnector1">
            <a:avLst/>
          </a:prstGeom>
          <a:noFill/>
          <a:ln w="28575" cap="flat" cmpd="sng" algn="ctr">
            <a:solidFill>
              <a:schemeClr val="bg1"/>
            </a:solidFill>
            <a:prstDash val="solid"/>
            <a:round/>
            <a:headEnd type="none" w="med" len="med"/>
            <a:tailEnd type="triangle"/>
          </a:ln>
          <a:effectLst/>
        </p:spPr>
      </p:cxnSp>
      <p:sp>
        <p:nvSpPr>
          <p:cNvPr id="14" name="Rectangle 24">
            <a:extLst>
              <a:ext uri="{FF2B5EF4-FFF2-40B4-BE49-F238E27FC236}">
                <a16:creationId xmlns:a16="http://schemas.microsoft.com/office/drawing/2014/main" id="{AD25E35E-E699-F478-50F5-7EDE4B7A93D8}"/>
              </a:ext>
            </a:extLst>
          </p:cNvPr>
          <p:cNvSpPr>
            <a:spLocks noChangeArrowheads="1"/>
          </p:cNvSpPr>
          <p:nvPr/>
        </p:nvSpPr>
        <p:spPr bwMode="auto">
          <a:xfrm>
            <a:off x="3514254" y="2635035"/>
            <a:ext cx="2049324" cy="987231"/>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Mosunetuzumab SC</a:t>
            </a:r>
          </a:p>
          <a:p>
            <a:pPr algn="ctr">
              <a:defRPr/>
            </a:pPr>
            <a:r>
              <a:rPr lang="en-US" b="0" dirty="0">
                <a:latin typeface="Calibri" panose="020F0502020204030204" pitchFamily="34" charset="0"/>
                <a:cs typeface="Arial" charset="0"/>
              </a:rPr>
              <a:t>8 x 21-day cycles*</a:t>
            </a:r>
          </a:p>
          <a:p>
            <a:pPr algn="ctr">
              <a:defRPr/>
            </a:pPr>
            <a:r>
              <a:rPr lang="en-US" b="0" dirty="0">
                <a:latin typeface="Calibri" panose="020F0502020204030204" pitchFamily="34" charset="0"/>
                <a:cs typeface="Arial" charset="0"/>
              </a:rPr>
              <a:t>(N = 54)</a:t>
            </a:r>
          </a:p>
        </p:txBody>
      </p:sp>
      <p:sp>
        <p:nvSpPr>
          <p:cNvPr id="6" name="Content Placeholder 2">
            <a:extLst>
              <a:ext uri="{FF2B5EF4-FFF2-40B4-BE49-F238E27FC236}">
                <a16:creationId xmlns:a16="http://schemas.microsoft.com/office/drawing/2014/main" id="{F8B0EAA8-412F-E7DE-EF11-411D94334912}"/>
              </a:ext>
            </a:extLst>
          </p:cNvPr>
          <p:cNvSpPr txBox="1">
            <a:spLocks/>
          </p:cNvSpPr>
          <p:nvPr/>
        </p:nvSpPr>
        <p:spPr bwMode="auto">
          <a:xfrm>
            <a:off x="2340461" y="4378434"/>
            <a:ext cx="8401998" cy="571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None/>
            </a:pPr>
            <a:r>
              <a:rPr lang="en-US" sz="1400" b="0" kern="0" dirty="0"/>
              <a:t>*Patients received 5 mg SC on Day 1 of cycle 1 and 45 mg SC for each subsequent cycle. Premedication and supportive care: dexamethasone, histamine-2 antagonist, acetaminophen during cycle 1 (and cycle 2 if history of CRS); hospitalization for prophylaxis not required; HCP-directed prophylaxis for VZV and PJP and G-CSF support.</a:t>
            </a:r>
          </a:p>
          <a:p>
            <a:pPr marL="0" indent="0">
              <a:spcBef>
                <a:spcPts val="0"/>
              </a:spcBef>
              <a:spcAft>
                <a:spcPts val="0"/>
              </a:spcAft>
              <a:buNone/>
            </a:pPr>
            <a:endParaRPr lang="en-US" sz="1400" b="0" kern="0" dirty="0"/>
          </a:p>
        </p:txBody>
      </p:sp>
      <p:sp>
        <p:nvSpPr>
          <p:cNvPr id="16" name="Line 30">
            <a:extLst>
              <a:ext uri="{FF2B5EF4-FFF2-40B4-BE49-F238E27FC236}">
                <a16:creationId xmlns:a16="http://schemas.microsoft.com/office/drawing/2014/main" id="{6A887617-314B-71B8-BA57-6C199B369C21}"/>
              </a:ext>
            </a:extLst>
          </p:cNvPr>
          <p:cNvSpPr>
            <a:spLocks noChangeShapeType="1"/>
          </p:cNvSpPr>
          <p:nvPr/>
        </p:nvSpPr>
        <p:spPr bwMode="auto">
          <a:xfrm rot="16200000">
            <a:off x="7698082" y="3816322"/>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Content Placeholder 3">
            <a:extLst>
              <a:ext uri="{FF2B5EF4-FFF2-40B4-BE49-F238E27FC236}">
                <a16:creationId xmlns:a16="http://schemas.microsoft.com/office/drawing/2014/main" id="{FAEABE90-54CC-1F56-FDFA-E287B3592FBA}"/>
              </a:ext>
            </a:extLst>
          </p:cNvPr>
          <p:cNvSpPr txBox="1">
            <a:spLocks/>
          </p:cNvSpPr>
          <p:nvPr/>
        </p:nvSpPr>
        <p:spPr bwMode="auto">
          <a:xfrm>
            <a:off x="604674" y="5047404"/>
            <a:ext cx="10877529" cy="1106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a:t>
            </a:r>
            <a:r>
              <a:rPr lang="en-US" sz="2000" b="0" kern="0" dirty="0"/>
              <a:t>: CR per Lugano + LYRIC</a:t>
            </a:r>
          </a:p>
          <a:p>
            <a:r>
              <a:rPr lang="en-US" sz="2000" kern="0" dirty="0"/>
              <a:t>Secondary endpoints</a:t>
            </a:r>
            <a:r>
              <a:rPr lang="en-US" sz="2000" b="0" kern="0" dirty="0"/>
              <a:t>: ORR, TEAEs, PFS, DoR, TTNT, OS</a:t>
            </a:r>
          </a:p>
          <a:p>
            <a:r>
              <a:rPr lang="en-US" sz="2000" kern="0" dirty="0"/>
              <a:t>Exploratory endpoints</a:t>
            </a:r>
            <a:r>
              <a:rPr lang="en-US" sz="2000" b="0" kern="0" dirty="0"/>
              <a:t>: PD, ctDNA monitoring </a:t>
            </a:r>
          </a:p>
        </p:txBody>
      </p:sp>
      <p:sp>
        <p:nvSpPr>
          <p:cNvPr id="19" name="Text Box 11">
            <a:extLst>
              <a:ext uri="{FF2B5EF4-FFF2-40B4-BE49-F238E27FC236}">
                <a16:creationId xmlns:a16="http://schemas.microsoft.com/office/drawing/2014/main" id="{2B75B4E3-F7EF-9A6A-F1B2-9344FDE70084}"/>
              </a:ext>
            </a:extLst>
          </p:cNvPr>
          <p:cNvSpPr txBox="1">
            <a:spLocks noChangeArrowheads="1"/>
          </p:cNvSpPr>
          <p:nvPr/>
        </p:nvSpPr>
        <p:spPr bwMode="auto">
          <a:xfrm>
            <a:off x="424457" y="6371732"/>
            <a:ext cx="8305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Falchi. ASH 2023. Abstr 604. NCT05389293. </a:t>
            </a:r>
          </a:p>
        </p:txBody>
      </p:sp>
    </p:spTree>
    <p:extLst>
      <p:ext uri="{BB962C8B-B14F-4D97-AF65-F5344CB8AC3E}">
        <p14:creationId xmlns:p14="http://schemas.microsoft.com/office/powerpoint/2010/main" val="75894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57419-EDBD-9457-ED56-AFBF27CEF063}"/>
              </a:ext>
            </a:extLst>
          </p:cNvPr>
          <p:cNvSpPr>
            <a:spLocks noGrp="1"/>
          </p:cNvSpPr>
          <p:nvPr>
            <p:ph type="title"/>
          </p:nvPr>
        </p:nvSpPr>
        <p:spPr>
          <a:xfrm>
            <a:off x="609759" y="192971"/>
            <a:ext cx="11083924" cy="1103313"/>
          </a:xfrm>
        </p:spPr>
        <p:txBody>
          <a:bodyPr/>
          <a:lstStyle/>
          <a:p>
            <a:r>
              <a:rPr lang="en-US" dirty="0"/>
              <a:t>First-line Mosunetuzumab for FL: </a:t>
            </a:r>
            <a:br>
              <a:rPr lang="en-US" dirty="0"/>
            </a:br>
            <a:r>
              <a:rPr lang="en-US" dirty="0"/>
              <a:t>Baseline Characteristics</a:t>
            </a:r>
          </a:p>
        </p:txBody>
      </p:sp>
      <p:graphicFrame>
        <p:nvGraphicFramePr>
          <p:cNvPr id="4" name="Group 3">
            <a:extLst>
              <a:ext uri="{FF2B5EF4-FFF2-40B4-BE49-F238E27FC236}">
                <a16:creationId xmlns:a16="http://schemas.microsoft.com/office/drawing/2014/main" id="{EA0549D2-69FD-55F4-1285-5A5BDFA9C941}"/>
              </a:ext>
            </a:extLst>
          </p:cNvPr>
          <p:cNvGraphicFramePr>
            <a:graphicFrameLocks/>
          </p:cNvGraphicFramePr>
          <p:nvPr>
            <p:extLst>
              <p:ext uri="{D42A27DB-BD31-4B8C-83A1-F6EECF244321}">
                <p14:modId xmlns:p14="http://schemas.microsoft.com/office/powerpoint/2010/main" val="2496641769"/>
              </p:ext>
            </p:extLst>
          </p:nvPr>
        </p:nvGraphicFramePr>
        <p:xfrm>
          <a:off x="723899" y="1307573"/>
          <a:ext cx="5254784" cy="4876928"/>
        </p:xfrm>
        <a:graphic>
          <a:graphicData uri="http://schemas.openxmlformats.org/drawingml/2006/table">
            <a:tbl>
              <a:tblPr/>
              <a:tblGrid>
                <a:gridCol w="2627392">
                  <a:extLst>
                    <a:ext uri="{9D8B030D-6E8A-4147-A177-3AD203B41FA5}">
                      <a16:colId xmlns:a16="http://schemas.microsoft.com/office/drawing/2014/main" val="20000"/>
                    </a:ext>
                  </a:extLst>
                </a:gridCol>
                <a:gridCol w="2627392">
                  <a:extLst>
                    <a:ext uri="{9D8B030D-6E8A-4147-A177-3AD203B41FA5}">
                      <a16:colId xmlns:a16="http://schemas.microsoft.com/office/drawing/2014/main" val="20001"/>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Mosunetuzumab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(79.6)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64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Non-Hispanic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(87.0)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94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(81.5)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326630"/>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 symptoms,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8205247"/>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ALC, median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(0.5-7.9*)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8288943"/>
                  </a:ext>
                </a:extLst>
              </a:tr>
            </a:tbl>
          </a:graphicData>
        </a:graphic>
      </p:graphicFrame>
      <p:graphicFrame>
        <p:nvGraphicFramePr>
          <p:cNvPr id="5" name="Group 3">
            <a:extLst>
              <a:ext uri="{FF2B5EF4-FFF2-40B4-BE49-F238E27FC236}">
                <a16:creationId xmlns:a16="http://schemas.microsoft.com/office/drawing/2014/main" id="{18A53630-53E1-C2BC-8E0D-2893DDE77846}"/>
              </a:ext>
            </a:extLst>
          </p:cNvPr>
          <p:cNvGraphicFramePr>
            <a:graphicFrameLocks/>
          </p:cNvGraphicFramePr>
          <p:nvPr>
            <p:extLst>
              <p:ext uri="{D42A27DB-BD31-4B8C-83A1-F6EECF244321}">
                <p14:modId xmlns:p14="http://schemas.microsoft.com/office/powerpoint/2010/main" val="3782060325"/>
              </p:ext>
            </p:extLst>
          </p:nvPr>
        </p:nvGraphicFramePr>
        <p:xfrm>
          <a:off x="6324759" y="1307573"/>
          <a:ext cx="5154454" cy="4541632"/>
        </p:xfrm>
        <a:graphic>
          <a:graphicData uri="http://schemas.openxmlformats.org/drawingml/2006/table">
            <a:tbl>
              <a:tblPr/>
              <a:tblGrid>
                <a:gridCol w="2577227">
                  <a:extLst>
                    <a:ext uri="{9D8B030D-6E8A-4147-A177-3AD203B41FA5}">
                      <a16:colId xmlns:a16="http://schemas.microsoft.com/office/drawing/2014/main" val="20000"/>
                    </a:ext>
                  </a:extLst>
                </a:gridCol>
                <a:gridCol w="2577227">
                  <a:extLst>
                    <a:ext uri="{9D8B030D-6E8A-4147-A177-3AD203B41FA5}">
                      <a16:colId xmlns:a16="http://schemas.microsoft.com/office/drawing/2014/main" val="20001"/>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Mosunetuzumab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LDH,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(75.9)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r h="564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(72.2)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94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FLIPI,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(55.6)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326630"/>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Mass &gt;7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8205247"/>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SUV</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max</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(3.7-41.1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2556564"/>
                  </a:ext>
                </a:extLst>
              </a:tr>
            </a:tbl>
          </a:graphicData>
        </a:graphic>
      </p:graphicFrame>
      <p:sp>
        <p:nvSpPr>
          <p:cNvPr id="6" name="Text Box 11">
            <a:extLst>
              <a:ext uri="{FF2B5EF4-FFF2-40B4-BE49-F238E27FC236}">
                <a16:creationId xmlns:a16="http://schemas.microsoft.com/office/drawing/2014/main" id="{57029C78-68F9-6662-B29B-C1A9DA6D982C}"/>
              </a:ext>
            </a:extLst>
          </p:cNvPr>
          <p:cNvSpPr txBox="1">
            <a:spLocks noChangeArrowheads="1"/>
          </p:cNvSpPr>
          <p:nvPr/>
        </p:nvSpPr>
        <p:spPr bwMode="auto">
          <a:xfrm>
            <a:off x="422116" y="6372790"/>
            <a:ext cx="8305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Falchi. ASH 2023. Abstr 604. </a:t>
            </a:r>
          </a:p>
        </p:txBody>
      </p:sp>
      <p:sp>
        <p:nvSpPr>
          <p:cNvPr id="7" name="Text Box 11">
            <a:extLst>
              <a:ext uri="{FF2B5EF4-FFF2-40B4-BE49-F238E27FC236}">
                <a16:creationId xmlns:a16="http://schemas.microsoft.com/office/drawing/2014/main" id="{2FE807C0-DA38-FAF3-58C0-7B49D38FEB0C}"/>
              </a:ext>
            </a:extLst>
          </p:cNvPr>
          <p:cNvSpPr txBox="1">
            <a:spLocks noChangeArrowheads="1"/>
          </p:cNvSpPr>
          <p:nvPr/>
        </p:nvSpPr>
        <p:spPr bwMode="auto">
          <a:xfrm>
            <a:off x="6324759" y="5849205"/>
            <a:ext cx="53689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*Clonal B-cells 1700/µL. </a:t>
            </a:r>
            <a:r>
              <a:rPr kumimoji="0" lang="en-US" sz="1400" b="0" i="0" u="none" strike="noStrike" cap="none" normalizeH="0" baseline="30000" dirty="0">
                <a:ln>
                  <a:noFill/>
                </a:ln>
                <a:solidFill>
                  <a:schemeClr val="bg1"/>
                </a:solidFill>
                <a:effectLst/>
                <a:latin typeface="Calibri" panose="020F0502020204030204" pitchFamily="34" charset="0"/>
              </a:rPr>
              <a:t>†</a:t>
            </a:r>
            <a:r>
              <a:rPr lang="en-US" altLang="en-US" sz="1400" b="0" dirty="0">
                <a:solidFill>
                  <a:schemeClr val="bg1"/>
                </a:solidFill>
                <a:latin typeface="Calibri" panose="020F0502020204030204" pitchFamily="34" charset="0"/>
              </a:rPr>
              <a:t>DLBCL diagnosed 6 wk after start of therapy on left axillary lymph node; BL SUV 41 not previously biopsied.</a:t>
            </a:r>
          </a:p>
        </p:txBody>
      </p:sp>
    </p:spTree>
    <p:extLst>
      <p:ext uri="{BB962C8B-B14F-4D97-AF65-F5344CB8AC3E}">
        <p14:creationId xmlns:p14="http://schemas.microsoft.com/office/powerpoint/2010/main" val="412381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2B0F3-34B8-4B1B-FC2A-EEED8D86646F}"/>
              </a:ext>
            </a:extLst>
          </p:cNvPr>
          <p:cNvSpPr>
            <a:spLocks noGrp="1"/>
          </p:cNvSpPr>
          <p:nvPr>
            <p:ph type="title"/>
          </p:nvPr>
        </p:nvSpPr>
        <p:spPr/>
        <p:txBody>
          <a:bodyPr/>
          <a:lstStyle/>
          <a:p>
            <a:r>
              <a:rPr lang="en-US" dirty="0"/>
              <a:t>First-line Mosunetuzumab for FL: Response Rates</a:t>
            </a:r>
          </a:p>
        </p:txBody>
      </p:sp>
      <p:graphicFrame>
        <p:nvGraphicFramePr>
          <p:cNvPr id="4" name="Group 3">
            <a:extLst>
              <a:ext uri="{FF2B5EF4-FFF2-40B4-BE49-F238E27FC236}">
                <a16:creationId xmlns:a16="http://schemas.microsoft.com/office/drawing/2014/main" id="{FC42B373-E519-4C5F-0957-68529BAFCDA6}"/>
              </a:ext>
            </a:extLst>
          </p:cNvPr>
          <p:cNvGraphicFramePr>
            <a:graphicFrameLocks/>
          </p:cNvGraphicFramePr>
          <p:nvPr>
            <p:extLst>
              <p:ext uri="{D42A27DB-BD31-4B8C-83A1-F6EECF244321}">
                <p14:modId xmlns:p14="http://schemas.microsoft.com/office/powerpoint/2010/main" val="214911854"/>
              </p:ext>
            </p:extLst>
          </p:nvPr>
        </p:nvGraphicFramePr>
        <p:xfrm>
          <a:off x="716439" y="1598124"/>
          <a:ext cx="4304164" cy="2499424"/>
        </p:xfrm>
        <a:graphic>
          <a:graphicData uri="http://schemas.openxmlformats.org/drawingml/2006/table">
            <a:tbl>
              <a:tblPr/>
              <a:tblGrid>
                <a:gridCol w="2616877">
                  <a:extLst>
                    <a:ext uri="{9D8B030D-6E8A-4147-A177-3AD203B41FA5}">
                      <a16:colId xmlns:a16="http://schemas.microsoft.com/office/drawing/2014/main" val="20000"/>
                    </a:ext>
                  </a:extLst>
                </a:gridCol>
                <a:gridCol w="1687287">
                  <a:extLst>
                    <a:ext uri="{9D8B030D-6E8A-4147-A177-3AD203B41FA5}">
                      <a16:colId xmlns:a16="http://schemas.microsoft.com/office/drawing/2014/main" val="20001"/>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Overall response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Complete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Partial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Stable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Progressive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bl>
          </a:graphicData>
        </a:graphic>
      </p:graphicFrame>
      <p:graphicFrame>
        <p:nvGraphicFramePr>
          <p:cNvPr id="3" name="Group 3">
            <a:extLst>
              <a:ext uri="{FF2B5EF4-FFF2-40B4-BE49-F238E27FC236}">
                <a16:creationId xmlns:a16="http://schemas.microsoft.com/office/drawing/2014/main" id="{713B5AA2-E241-B055-86B8-956A8BCBAFF4}"/>
              </a:ext>
            </a:extLst>
          </p:cNvPr>
          <p:cNvGraphicFramePr>
            <a:graphicFrameLocks/>
          </p:cNvGraphicFramePr>
          <p:nvPr>
            <p:extLst>
              <p:ext uri="{D42A27DB-BD31-4B8C-83A1-F6EECF244321}">
                <p14:modId xmlns:p14="http://schemas.microsoft.com/office/powerpoint/2010/main" val="3844824488"/>
              </p:ext>
            </p:extLst>
          </p:nvPr>
        </p:nvGraphicFramePr>
        <p:xfrm>
          <a:off x="5459584" y="1598124"/>
          <a:ext cx="6014998" cy="4114880"/>
        </p:xfrm>
        <a:graphic>
          <a:graphicData uri="http://schemas.openxmlformats.org/drawingml/2006/table">
            <a:tbl>
              <a:tblPr/>
              <a:tblGrid>
                <a:gridCol w="2627162">
                  <a:extLst>
                    <a:ext uri="{9D8B030D-6E8A-4147-A177-3AD203B41FA5}">
                      <a16:colId xmlns:a16="http://schemas.microsoft.com/office/drawing/2014/main" val="20000"/>
                    </a:ext>
                  </a:extLst>
                </a:gridCol>
                <a:gridCol w="1693918">
                  <a:extLst>
                    <a:ext uri="{9D8B030D-6E8A-4147-A177-3AD203B41FA5}">
                      <a16:colId xmlns:a16="http://schemas.microsoft.com/office/drawing/2014/main" val="20001"/>
                    </a:ext>
                  </a:extLst>
                </a:gridCol>
                <a:gridCol w="1693918">
                  <a:extLst>
                    <a:ext uri="{9D8B030D-6E8A-4147-A177-3AD203B41FA5}">
                      <a16:colId xmlns:a16="http://schemas.microsoft.com/office/drawing/2014/main" val="796012052"/>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Across </a:t>
                      </a:r>
                      <a:br>
                        <a:rPr kumimoji="0" lang="en-GB" sz="2000" b="1" i="0" u="none" strike="noStrike" cap="none" normalizeH="0" baseline="0" dirty="0">
                          <a:ln>
                            <a:noFill/>
                          </a:ln>
                          <a:solidFill>
                            <a:schemeClr val="tx1"/>
                          </a:solidFill>
                          <a:effectLst/>
                          <a:latin typeface="Calibri" panose="020F0502020204030204" pitchFamily="34" charset="0"/>
                        </a:rPr>
                      </a:br>
                      <a:r>
                        <a:rPr kumimoji="0" lang="en-GB" sz="2000" b="1" i="0" u="none" strike="noStrike" cap="none" normalizeH="0" baseline="0" dirty="0">
                          <a:ln>
                            <a:noFill/>
                          </a:ln>
                          <a:solidFill>
                            <a:schemeClr val="tx1"/>
                          </a:solidFill>
                          <a:effectLst/>
                          <a:latin typeface="Calibri" panose="020F0502020204030204" pitchFamily="34" charset="0"/>
                        </a:rPr>
                        <a:t>Risk Groups,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Complete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Partial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patients (N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(n =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Bulky disease (&gt;7 cm)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(n = 31)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 (n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22022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SUV</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max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&lt;13 (n = 33)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(n = 12)</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5125104"/>
                  </a:ext>
                </a:extLst>
              </a:tr>
            </a:tbl>
          </a:graphicData>
        </a:graphic>
      </p:graphicFrame>
      <p:sp>
        <p:nvSpPr>
          <p:cNvPr id="6" name="Content Placeholder 4">
            <a:extLst>
              <a:ext uri="{FF2B5EF4-FFF2-40B4-BE49-F238E27FC236}">
                <a16:creationId xmlns:a16="http://schemas.microsoft.com/office/drawing/2014/main" id="{0EB0BB04-B2AF-F379-935D-E2E50A94A2FF}"/>
              </a:ext>
            </a:extLst>
          </p:cNvPr>
          <p:cNvSpPr txBox="1">
            <a:spLocks/>
          </p:cNvSpPr>
          <p:nvPr/>
        </p:nvSpPr>
        <p:spPr>
          <a:xfrm>
            <a:off x="422116" y="5969688"/>
            <a:ext cx="5074349" cy="38568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400" b="0" kern="0" dirty="0"/>
              <a:t>Median follow-up: 5.8 mo.</a:t>
            </a:r>
          </a:p>
        </p:txBody>
      </p:sp>
      <p:sp>
        <p:nvSpPr>
          <p:cNvPr id="5" name="Text Box 11">
            <a:extLst>
              <a:ext uri="{FF2B5EF4-FFF2-40B4-BE49-F238E27FC236}">
                <a16:creationId xmlns:a16="http://schemas.microsoft.com/office/drawing/2014/main" id="{F3B6A4CF-F93A-D469-BECE-70AAF3B95C45}"/>
              </a:ext>
            </a:extLst>
          </p:cNvPr>
          <p:cNvSpPr txBox="1">
            <a:spLocks noChangeArrowheads="1"/>
          </p:cNvSpPr>
          <p:nvPr/>
        </p:nvSpPr>
        <p:spPr bwMode="auto">
          <a:xfrm>
            <a:off x="422116" y="6383653"/>
            <a:ext cx="8305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Falchi. ASH 2023. Abstr 604. </a:t>
            </a:r>
          </a:p>
        </p:txBody>
      </p:sp>
    </p:spTree>
    <p:extLst>
      <p:ext uri="{BB962C8B-B14F-4D97-AF65-F5344CB8AC3E}">
        <p14:creationId xmlns:p14="http://schemas.microsoft.com/office/powerpoint/2010/main" val="27879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57419-EDBD-9457-ED56-AFBF27CEF063}"/>
              </a:ext>
            </a:extLst>
          </p:cNvPr>
          <p:cNvSpPr>
            <a:spLocks noGrp="1"/>
          </p:cNvSpPr>
          <p:nvPr>
            <p:ph type="title"/>
          </p:nvPr>
        </p:nvSpPr>
        <p:spPr/>
        <p:txBody>
          <a:bodyPr/>
          <a:lstStyle/>
          <a:p>
            <a:r>
              <a:rPr lang="en-US" dirty="0"/>
              <a:t>First-line Mosunetuzumab for FL: </a:t>
            </a:r>
            <a:r>
              <a:rPr lang="en-US" altLang="en-US" dirty="0"/>
              <a:t>TEAEs</a:t>
            </a:r>
            <a:endParaRPr lang="en-US" dirty="0"/>
          </a:p>
        </p:txBody>
      </p:sp>
      <p:sp>
        <p:nvSpPr>
          <p:cNvPr id="8" name="Content Placeholder 7">
            <a:extLst>
              <a:ext uri="{FF2B5EF4-FFF2-40B4-BE49-F238E27FC236}">
                <a16:creationId xmlns:a16="http://schemas.microsoft.com/office/drawing/2014/main" id="{1522BB2F-D26D-C5FC-FCC0-525209E2DDD1}"/>
              </a:ext>
            </a:extLst>
          </p:cNvPr>
          <p:cNvSpPr>
            <a:spLocks noGrp="1"/>
          </p:cNvSpPr>
          <p:nvPr>
            <p:ph sz="half" idx="2"/>
          </p:nvPr>
        </p:nvSpPr>
        <p:spPr>
          <a:xfrm>
            <a:off x="7118630" y="1492335"/>
            <a:ext cx="4297059" cy="3117765"/>
          </a:xfrm>
        </p:spPr>
        <p:txBody>
          <a:bodyPr/>
          <a:lstStyle/>
          <a:p>
            <a:r>
              <a:rPr lang="en-US" sz="2400" dirty="0"/>
              <a:t>Median number of cycles: </a:t>
            </a:r>
            <a:br>
              <a:rPr lang="en-US" sz="2400" dirty="0"/>
            </a:br>
            <a:r>
              <a:rPr lang="en-US" sz="2400" dirty="0"/>
              <a:t>8 (1-17)</a:t>
            </a:r>
          </a:p>
          <a:p>
            <a:r>
              <a:rPr lang="en-US" sz="2400" dirty="0"/>
              <a:t>No ICANS-like toxicity, TLS</a:t>
            </a:r>
          </a:p>
          <a:p>
            <a:r>
              <a:rPr lang="en-US" sz="2400" dirty="0"/>
              <a:t>Grade 2 tumor flare reaction in 1 patient</a:t>
            </a:r>
          </a:p>
        </p:txBody>
      </p:sp>
      <p:graphicFrame>
        <p:nvGraphicFramePr>
          <p:cNvPr id="4" name="Group 3">
            <a:extLst>
              <a:ext uri="{FF2B5EF4-FFF2-40B4-BE49-F238E27FC236}">
                <a16:creationId xmlns:a16="http://schemas.microsoft.com/office/drawing/2014/main" id="{EA0549D2-69FD-55F4-1285-5A5BDFA9C941}"/>
              </a:ext>
            </a:extLst>
          </p:cNvPr>
          <p:cNvGraphicFramePr>
            <a:graphicFrameLocks/>
          </p:cNvGraphicFramePr>
          <p:nvPr>
            <p:extLst>
              <p:ext uri="{D42A27DB-BD31-4B8C-83A1-F6EECF244321}">
                <p14:modId xmlns:p14="http://schemas.microsoft.com/office/powerpoint/2010/main" val="3566397034"/>
              </p:ext>
            </p:extLst>
          </p:nvPr>
        </p:nvGraphicFramePr>
        <p:xfrm>
          <a:off x="510699" y="1309501"/>
          <a:ext cx="6462253" cy="5090416"/>
        </p:xfrm>
        <a:graphic>
          <a:graphicData uri="http://schemas.openxmlformats.org/drawingml/2006/table">
            <a:tbl>
              <a:tblPr/>
              <a:tblGrid>
                <a:gridCol w="2016709">
                  <a:extLst>
                    <a:ext uri="{9D8B030D-6E8A-4147-A177-3AD203B41FA5}">
                      <a16:colId xmlns:a16="http://schemas.microsoft.com/office/drawing/2014/main" val="20000"/>
                    </a:ext>
                  </a:extLst>
                </a:gridCol>
                <a:gridCol w="555693">
                  <a:extLst>
                    <a:ext uri="{9D8B030D-6E8A-4147-A177-3AD203B41FA5}">
                      <a16:colId xmlns:a16="http://schemas.microsoft.com/office/drawing/2014/main" val="2500497444"/>
                    </a:ext>
                  </a:extLst>
                </a:gridCol>
                <a:gridCol w="555693">
                  <a:extLst>
                    <a:ext uri="{9D8B030D-6E8A-4147-A177-3AD203B41FA5}">
                      <a16:colId xmlns:a16="http://schemas.microsoft.com/office/drawing/2014/main" val="20001"/>
                    </a:ext>
                  </a:extLst>
                </a:gridCol>
                <a:gridCol w="555693">
                  <a:extLst>
                    <a:ext uri="{9D8B030D-6E8A-4147-A177-3AD203B41FA5}">
                      <a16:colId xmlns:a16="http://schemas.microsoft.com/office/drawing/2014/main" val="3221680739"/>
                    </a:ext>
                  </a:extLst>
                </a:gridCol>
                <a:gridCol w="555693">
                  <a:extLst>
                    <a:ext uri="{9D8B030D-6E8A-4147-A177-3AD203B41FA5}">
                      <a16:colId xmlns:a16="http://schemas.microsoft.com/office/drawing/2014/main" val="3974280358"/>
                    </a:ext>
                  </a:extLst>
                </a:gridCol>
                <a:gridCol w="555693">
                  <a:extLst>
                    <a:ext uri="{9D8B030D-6E8A-4147-A177-3AD203B41FA5}">
                      <a16:colId xmlns:a16="http://schemas.microsoft.com/office/drawing/2014/main" val="4229138359"/>
                    </a:ext>
                  </a:extLst>
                </a:gridCol>
                <a:gridCol w="555693">
                  <a:extLst>
                    <a:ext uri="{9D8B030D-6E8A-4147-A177-3AD203B41FA5}">
                      <a16:colId xmlns:a16="http://schemas.microsoft.com/office/drawing/2014/main" val="1585612933"/>
                    </a:ext>
                  </a:extLst>
                </a:gridCol>
                <a:gridCol w="555693">
                  <a:extLst>
                    <a:ext uri="{9D8B030D-6E8A-4147-A177-3AD203B41FA5}">
                      <a16:colId xmlns:a16="http://schemas.microsoft.com/office/drawing/2014/main" val="747637676"/>
                    </a:ext>
                  </a:extLst>
                </a:gridCol>
                <a:gridCol w="555693">
                  <a:extLst>
                    <a:ext uri="{9D8B030D-6E8A-4147-A177-3AD203B41FA5}">
                      <a16:colId xmlns:a16="http://schemas.microsoft.com/office/drawing/2014/main" val="19047242"/>
                    </a:ext>
                  </a:extLst>
                </a:gridCol>
              </a:tblGrid>
              <a:tr h="23591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AEs by Grade</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TRAEs by Grade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02809092"/>
                  </a:ext>
                </a:extLst>
              </a:tr>
              <a:tr h="23591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Injection-site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326630"/>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Dry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8205247"/>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LDH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8288943"/>
                  </a:ext>
                </a:extLst>
              </a:tr>
              <a:tr h="4010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8104944"/>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646014"/>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16050388"/>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 decrease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8909082"/>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Syncope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048369"/>
                  </a:ext>
                </a:extLst>
              </a:tr>
              <a:tr h="2359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Ventricular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7223922"/>
                  </a:ext>
                </a:extLst>
              </a:tr>
              <a:tr h="2085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Ventricular tachycardia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240330"/>
                  </a:ext>
                </a:extLst>
              </a:tr>
            </a:tbl>
          </a:graphicData>
        </a:graphic>
      </p:graphicFrame>
      <p:sp>
        <p:nvSpPr>
          <p:cNvPr id="3" name="Text Box 11">
            <a:extLst>
              <a:ext uri="{FF2B5EF4-FFF2-40B4-BE49-F238E27FC236}">
                <a16:creationId xmlns:a16="http://schemas.microsoft.com/office/drawing/2014/main" id="{874A2AF9-F67A-54EB-09CE-8651758F31F4}"/>
              </a:ext>
            </a:extLst>
          </p:cNvPr>
          <p:cNvSpPr txBox="1">
            <a:spLocks noChangeArrowheads="1"/>
          </p:cNvSpPr>
          <p:nvPr/>
        </p:nvSpPr>
        <p:spPr bwMode="auto">
          <a:xfrm>
            <a:off x="414496" y="6383653"/>
            <a:ext cx="8305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Falchi. ASH 2023. Abstr 604. </a:t>
            </a:r>
          </a:p>
        </p:txBody>
      </p:sp>
      <p:sp>
        <p:nvSpPr>
          <p:cNvPr id="5" name="Text Box 11">
            <a:extLst>
              <a:ext uri="{FF2B5EF4-FFF2-40B4-BE49-F238E27FC236}">
                <a16:creationId xmlns:a16="http://schemas.microsoft.com/office/drawing/2014/main" id="{0F784AE0-41DD-4011-8410-4F106BB4735C}"/>
              </a:ext>
            </a:extLst>
          </p:cNvPr>
          <p:cNvSpPr txBox="1">
            <a:spLocks noChangeArrowheads="1"/>
          </p:cNvSpPr>
          <p:nvPr/>
        </p:nvSpPr>
        <p:spPr bwMode="auto">
          <a:xfrm>
            <a:off x="7185145" y="5459232"/>
            <a:ext cx="42970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*1 death from ventricular fibrillation 2 mo after mosunetuzumab dose in patient with long-standing COVID-19 and fever. </a:t>
            </a:r>
          </a:p>
        </p:txBody>
      </p:sp>
    </p:spTree>
    <p:extLst>
      <p:ext uri="{BB962C8B-B14F-4D97-AF65-F5344CB8AC3E}">
        <p14:creationId xmlns:p14="http://schemas.microsoft.com/office/powerpoint/2010/main" val="4083091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55CE-F6AD-54A9-9F0E-2564FCF93F32}"/>
              </a:ext>
            </a:extLst>
          </p:cNvPr>
          <p:cNvSpPr>
            <a:spLocks noGrp="1"/>
          </p:cNvSpPr>
          <p:nvPr>
            <p:ph type="title"/>
          </p:nvPr>
        </p:nvSpPr>
        <p:spPr/>
        <p:txBody>
          <a:bodyPr/>
          <a:lstStyle/>
          <a:p>
            <a:r>
              <a:rPr lang="en-US" dirty="0"/>
              <a:t>First-line Mosunetuzumab for FL: CRS</a:t>
            </a:r>
          </a:p>
        </p:txBody>
      </p:sp>
      <p:graphicFrame>
        <p:nvGraphicFramePr>
          <p:cNvPr id="8" name="Group 3">
            <a:extLst>
              <a:ext uri="{FF2B5EF4-FFF2-40B4-BE49-F238E27FC236}">
                <a16:creationId xmlns:a16="http://schemas.microsoft.com/office/drawing/2014/main" id="{1017B6EB-19EC-2514-7191-8B0D2F8CC497}"/>
              </a:ext>
            </a:extLst>
          </p:cNvPr>
          <p:cNvGraphicFramePr>
            <a:graphicFrameLocks/>
          </p:cNvGraphicFramePr>
          <p:nvPr>
            <p:extLst>
              <p:ext uri="{D42A27DB-BD31-4B8C-83A1-F6EECF244321}">
                <p14:modId xmlns:p14="http://schemas.microsoft.com/office/powerpoint/2010/main" val="642253364"/>
              </p:ext>
            </p:extLst>
          </p:nvPr>
        </p:nvGraphicFramePr>
        <p:xfrm>
          <a:off x="716439" y="1535308"/>
          <a:ext cx="6030693" cy="4816000"/>
        </p:xfrm>
        <a:graphic>
          <a:graphicData uri="http://schemas.openxmlformats.org/drawingml/2006/table">
            <a:tbl>
              <a:tblPr/>
              <a:tblGrid>
                <a:gridCol w="3509412">
                  <a:extLst>
                    <a:ext uri="{9D8B030D-6E8A-4147-A177-3AD203B41FA5}">
                      <a16:colId xmlns:a16="http://schemas.microsoft.com/office/drawing/2014/main" val="20000"/>
                    </a:ext>
                  </a:extLst>
                </a:gridCol>
                <a:gridCol w="2521281">
                  <a:extLst>
                    <a:ext uri="{9D8B030D-6E8A-4147-A177-3AD203B41FA5}">
                      <a16:colId xmlns:a16="http://schemas.microsoft.com/office/drawing/2014/main" val="20001"/>
                    </a:ext>
                  </a:extLst>
                </a:gridCol>
              </a:tblGrid>
              <a:tr h="2269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2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Incidence,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(57.4)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Unique episodes,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18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hr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Episode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Episode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Episode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 (2.5-90.9)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46.0 (18.9-311.6)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79.5 (76.3-82.7)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Resolved,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resolution,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22.0 (1.5-72.0)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326630"/>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Corticosteroid use,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8205247"/>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 use,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78288943"/>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CRS-related hospitalization,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8104944"/>
                  </a:ext>
                </a:extLst>
              </a:tr>
              <a:tr h="131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CRS-related SAE,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0646014"/>
                  </a:ext>
                </a:extLst>
              </a:tr>
            </a:tbl>
          </a:graphicData>
        </a:graphic>
      </p:graphicFrame>
      <p:graphicFrame>
        <p:nvGraphicFramePr>
          <p:cNvPr id="5" name="Group 3">
            <a:extLst>
              <a:ext uri="{FF2B5EF4-FFF2-40B4-BE49-F238E27FC236}">
                <a16:creationId xmlns:a16="http://schemas.microsoft.com/office/drawing/2014/main" id="{EE5E7A68-132E-E130-7FD4-193BBB75E31F}"/>
              </a:ext>
            </a:extLst>
          </p:cNvPr>
          <p:cNvGraphicFramePr>
            <a:graphicFrameLocks/>
          </p:cNvGraphicFramePr>
          <p:nvPr>
            <p:extLst>
              <p:ext uri="{D42A27DB-BD31-4B8C-83A1-F6EECF244321}">
                <p14:modId xmlns:p14="http://schemas.microsoft.com/office/powerpoint/2010/main" val="4165372870"/>
              </p:ext>
            </p:extLst>
          </p:nvPr>
        </p:nvGraphicFramePr>
        <p:xfrm>
          <a:off x="7178040" y="1534600"/>
          <a:ext cx="4304164" cy="1920320"/>
        </p:xfrm>
        <a:graphic>
          <a:graphicData uri="http://schemas.openxmlformats.org/drawingml/2006/table">
            <a:tbl>
              <a:tblPr/>
              <a:tblGrid>
                <a:gridCol w="2616877">
                  <a:extLst>
                    <a:ext uri="{9D8B030D-6E8A-4147-A177-3AD203B41FA5}">
                      <a16:colId xmlns:a16="http://schemas.microsoft.com/office/drawing/2014/main" val="20000"/>
                    </a:ext>
                  </a:extLst>
                </a:gridCol>
                <a:gridCol w="1687287">
                  <a:extLst>
                    <a:ext uri="{9D8B030D-6E8A-4147-A177-3AD203B41FA5}">
                      <a16:colId xmlns:a16="http://schemas.microsoft.com/office/drawing/2014/main" val="20001"/>
                    </a:ext>
                  </a:extLst>
                </a:gridCol>
              </a:tblGrid>
              <a:tr h="184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Timing of CRS 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C1D1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C1D8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C1D15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C2D1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60978069"/>
                  </a:ext>
                </a:extLst>
              </a:tr>
            </a:tbl>
          </a:graphicData>
        </a:graphic>
      </p:graphicFrame>
      <p:sp>
        <p:nvSpPr>
          <p:cNvPr id="4" name="Text Box 11">
            <a:extLst>
              <a:ext uri="{FF2B5EF4-FFF2-40B4-BE49-F238E27FC236}">
                <a16:creationId xmlns:a16="http://schemas.microsoft.com/office/drawing/2014/main" id="{F48E81A6-70AC-A337-E602-C562B3688416}"/>
              </a:ext>
            </a:extLst>
          </p:cNvPr>
          <p:cNvSpPr txBox="1">
            <a:spLocks noChangeArrowheads="1"/>
          </p:cNvSpPr>
          <p:nvPr/>
        </p:nvSpPr>
        <p:spPr bwMode="auto">
          <a:xfrm>
            <a:off x="422116" y="6386195"/>
            <a:ext cx="8305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Falchi. ASH 2023. Abstr 604. </a:t>
            </a:r>
          </a:p>
        </p:txBody>
      </p:sp>
    </p:spTree>
    <p:extLst>
      <p:ext uri="{BB962C8B-B14F-4D97-AF65-F5344CB8AC3E}">
        <p14:creationId xmlns:p14="http://schemas.microsoft.com/office/powerpoint/2010/main" val="3589226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43A95-7541-F6C4-4E2A-2FFBFD49E568}"/>
              </a:ext>
            </a:extLst>
          </p:cNvPr>
          <p:cNvSpPr>
            <a:spLocks noGrp="1"/>
          </p:cNvSpPr>
          <p:nvPr>
            <p:ph type="title"/>
          </p:nvPr>
        </p:nvSpPr>
        <p:spPr/>
        <p:txBody>
          <a:bodyPr/>
          <a:lstStyle/>
          <a:p>
            <a:r>
              <a:rPr lang="en-US" dirty="0"/>
              <a:t>First-line Mosunetuzumab for FL: </a:t>
            </a:r>
            <a:br>
              <a:rPr lang="en-US" dirty="0"/>
            </a:br>
            <a:r>
              <a:rPr lang="en-US" dirty="0"/>
              <a:t>Investigators’ Conclusions</a:t>
            </a:r>
          </a:p>
        </p:txBody>
      </p:sp>
      <p:sp>
        <p:nvSpPr>
          <p:cNvPr id="5" name="Content Placeholder 4">
            <a:extLst>
              <a:ext uri="{FF2B5EF4-FFF2-40B4-BE49-F238E27FC236}">
                <a16:creationId xmlns:a16="http://schemas.microsoft.com/office/drawing/2014/main" id="{A9C4E0C4-90C4-20E6-C78C-3D166515DA1A}"/>
              </a:ext>
            </a:extLst>
          </p:cNvPr>
          <p:cNvSpPr>
            <a:spLocks noGrp="1"/>
          </p:cNvSpPr>
          <p:nvPr>
            <p:ph idx="1"/>
          </p:nvPr>
        </p:nvSpPr>
        <p:spPr/>
        <p:txBody>
          <a:bodyPr/>
          <a:lstStyle/>
          <a:p>
            <a:r>
              <a:rPr lang="en-US" sz="2400" dirty="0"/>
              <a:t>In phase II study, mosunetuzumab SC demonstrated high efficacy in patients with previously untreated, high-burden FL </a:t>
            </a:r>
          </a:p>
          <a:p>
            <a:pPr lvl="1"/>
            <a:r>
              <a:rPr lang="en-US" sz="2200" dirty="0"/>
              <a:t>ORR: 96%; CR: 76%</a:t>
            </a:r>
          </a:p>
          <a:p>
            <a:r>
              <a:rPr lang="en-US" sz="2400" dirty="0"/>
              <a:t>No new safety signals were observed </a:t>
            </a:r>
          </a:p>
          <a:p>
            <a:pPr lvl="1"/>
            <a:r>
              <a:rPr lang="en-US" sz="2200" dirty="0"/>
              <a:t>CRS: mostly grade 1 and manageable</a:t>
            </a:r>
          </a:p>
          <a:p>
            <a:r>
              <a:rPr lang="en-US" sz="2400" dirty="0"/>
              <a:t>Longer follow-up needed to evaluate: </a:t>
            </a:r>
          </a:p>
          <a:p>
            <a:pPr lvl="1"/>
            <a:r>
              <a:rPr lang="en-US" sz="2200" dirty="0"/>
              <a:t>Durability of responses </a:t>
            </a:r>
          </a:p>
          <a:p>
            <a:pPr lvl="1"/>
            <a:r>
              <a:rPr lang="en-US" sz="2200" dirty="0"/>
              <a:t>Long-term safety profile </a:t>
            </a:r>
          </a:p>
          <a:p>
            <a:r>
              <a:rPr lang="en-US" sz="2400" dirty="0"/>
              <a:t>Further exploration of first-line mosunetuzumab for FL is warranted </a:t>
            </a:r>
          </a:p>
          <a:p>
            <a:pPr lvl="1"/>
            <a:endParaRPr lang="en-US" sz="2400" dirty="0"/>
          </a:p>
          <a:p>
            <a:pPr lvl="1"/>
            <a:endParaRPr lang="en-US" sz="2400" dirty="0"/>
          </a:p>
        </p:txBody>
      </p:sp>
      <p:sp>
        <p:nvSpPr>
          <p:cNvPr id="3" name="Text Box 11">
            <a:extLst>
              <a:ext uri="{FF2B5EF4-FFF2-40B4-BE49-F238E27FC236}">
                <a16:creationId xmlns:a16="http://schemas.microsoft.com/office/drawing/2014/main" id="{F3A4AE94-EC0F-1BAD-AB69-C9EFA10E4091}"/>
              </a:ext>
            </a:extLst>
          </p:cNvPr>
          <p:cNvSpPr txBox="1">
            <a:spLocks noChangeArrowheads="1"/>
          </p:cNvSpPr>
          <p:nvPr/>
        </p:nvSpPr>
        <p:spPr bwMode="auto">
          <a:xfrm>
            <a:off x="424335" y="6386195"/>
            <a:ext cx="8305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Falchi. ASH 2023. Abstr 604. </a:t>
            </a:r>
          </a:p>
        </p:txBody>
      </p:sp>
    </p:spTree>
    <p:extLst>
      <p:ext uri="{BB962C8B-B14F-4D97-AF65-F5344CB8AC3E}">
        <p14:creationId xmlns:p14="http://schemas.microsoft.com/office/powerpoint/2010/main" val="9599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56M7VY3CDVN5-1615923024-1</_dlc_DocId>
    <_dlc_DocIdUrl xmlns="d54cbe69-32bd-412a-b004-9152f949605e">
      <Url>https://intranet.clinicaloptions.com/mews/oncology/ONC_2023_ASH_CF_(PRP6554)/LYMPH_604_Falchi/_layouts/15/DocIdRedir.aspx?ID=56M7VY3CDVN5-1615923024-1</Url>
      <Description>56M7VY3CDVN5-1615923024-1</Description>
    </_dlc_DocIdUrl>
    <Document_x0020_Category xmlns="605c5b65-11ea-43c4-9414-6f9ab1df32cc">Conference Capsule Slides</Document_x0020_Category>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5968E354CBE7342940B340126323B6B" ma:contentTypeVersion="1" ma:contentTypeDescription="Create a new document." ma:contentTypeScope="" ma:versionID="c7c450270b216b79ea26ef25febf7de0">
  <xsd:schema xmlns:xsd="http://www.w3.org/2001/XMLSchema" xmlns:xs="http://www.w3.org/2001/XMLSchema" xmlns:p="http://schemas.microsoft.com/office/2006/metadata/properties" xmlns:ns2="d54cbe69-32bd-412a-b004-9152f949605e" xmlns:ns3="605c5b65-11ea-43c4-9414-6f9ab1df32cc" targetNamespace="http://schemas.microsoft.com/office/2006/metadata/properties" ma:root="true" ma:fieldsID="81ff57bf8ef6349914a4bc15273c99ec" ns2:_="" ns3:_="">
    <xsd:import namespace="d54cbe69-32bd-412a-b004-9152f949605e"/>
    <xsd:import namespace="605c5b65-11ea-43c4-9414-6f9ab1df32c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05c5b65-11ea-43c4-9414-6f9ab1df32c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schemas.openxmlformats.org/package/2006/metadata/core-properties"/>
    <ds:schemaRef ds:uri="605c5b65-11ea-43c4-9414-6f9ab1df32cc"/>
    <ds:schemaRef ds:uri="http://schemas.microsoft.com/office/2006/metadata/properties"/>
    <ds:schemaRef ds:uri="http://www.w3.org/XML/1998/namespace"/>
    <ds:schemaRef ds:uri="d54cbe69-32bd-412a-b004-9152f949605e"/>
    <ds:schemaRef ds:uri="http://schemas.microsoft.com/office/infopath/2007/PartnerControls"/>
    <ds:schemaRef ds:uri="http://purl.org/dc/dcmitype/"/>
    <ds:schemaRef ds:uri="http://purl.org/dc/te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9E415788-4181-4516-8215-C94C273249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05c5b65-11ea-43c4-9414-6f9ab1df32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C1F0F37-39A1-4AC4-A7EE-469F8309B607}">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1863</TotalTime>
  <Words>1804</Words>
  <Application>Microsoft Office PowerPoint</Application>
  <PresentationFormat>Widescreen</PresentationFormat>
  <Paragraphs>374</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acumin-pro</vt:lpstr>
      <vt:lpstr>Arial</vt:lpstr>
      <vt:lpstr>Calibri</vt:lpstr>
      <vt:lpstr>Roboto</vt:lpstr>
      <vt:lpstr>Times</vt:lpstr>
      <vt:lpstr>Wingdings</vt:lpstr>
      <vt:lpstr>2022_CCO_Template</vt:lpstr>
      <vt:lpstr>Mosunetuzumab SC as First-line Therapy for Patients With High Tumor Burden Follicular Lymphoma: Results of a Phase II Study</vt:lpstr>
      <vt:lpstr>About These Slides</vt:lpstr>
      <vt:lpstr>First-line Mosunetuzumab for FL: Background</vt:lpstr>
      <vt:lpstr>First-line Mosunetuzumab for FL: Study Design </vt:lpstr>
      <vt:lpstr>First-line Mosunetuzumab for FL:  Baseline Characteristics</vt:lpstr>
      <vt:lpstr>First-line Mosunetuzumab for FL: Response Rates</vt:lpstr>
      <vt:lpstr>First-line Mosunetuzumab for FL: TEAEs</vt:lpstr>
      <vt:lpstr>First-line Mosunetuzumab for FL: CRS</vt:lpstr>
      <vt:lpstr>First-line Mosunetuzumab for FL: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Mosunetuzumab SC as First-line Therapy for Patients With High Tumor Burden Follicular Lymphoma: Results of a Phase II Study</dc:title>
  <dc:creator>Preferred User</dc:creator>
  <cp:lastModifiedBy>jbuckley@clinicaloptions.com</cp:lastModifiedBy>
  <cp:revision>72</cp:revision>
  <cp:lastPrinted>2016-09-26T20:21:49Z</cp:lastPrinted>
  <dcterms:created xsi:type="dcterms:W3CDTF">2005-05-27T15:08:01Z</dcterms:created>
  <dcterms:modified xsi:type="dcterms:W3CDTF">2023-12-13T21:57:22Z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9a5743f3-c72a-48ed-b325-25a6997c78f8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0x010100E5968E354CBE7342940B340126323B6B</vt:lpwstr>
  </property>
  <property fmtid="{D5CDD505-2E9C-101B-9397-08002B2CF9AE}" pid="9" name="MediaServiceImageTags">
    <vt:lpwstr/>
  </property>
</Properties>
</file>