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321" r:id="rId5"/>
    <p:sldId id="308" r:id="rId6"/>
    <p:sldId id="294" r:id="rId7"/>
    <p:sldId id="2147471246" r:id="rId8"/>
    <p:sldId id="2147483622" r:id="rId9"/>
    <p:sldId id="2147483619" r:id="rId10"/>
    <p:sldId id="2147483626" r:id="rId11"/>
    <p:sldId id="2147483625" r:id="rId12"/>
    <p:sldId id="3463" r:id="rId13"/>
    <p:sldId id="2147483628" r:id="rId14"/>
    <p:sldId id="2147483624" r:id="rId15"/>
    <p:sldId id="2147483623"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berly Miller" initials="KM" lastIdx="16" clrIdx="0">
    <p:extLst>
      <p:ext uri="{19B8F6BF-5375-455C-9EA6-DF929625EA0E}">
        <p15:presenceInfo xmlns:p15="http://schemas.microsoft.com/office/powerpoint/2012/main" userId="S::kmiller@cealliance.com::c1d5177f-57c4-4375-b22a-665aabe1eb70" providerId="AD"/>
      </p:ext>
    </p:extLst>
  </p:cmAuthor>
  <p:cmAuthor id="2" name="Zachary Schwartz" initials="ZS" lastIdx="34" clrIdx="1">
    <p:extLst>
      <p:ext uri="{19B8F6BF-5375-455C-9EA6-DF929625EA0E}">
        <p15:presenceInfo xmlns:p15="http://schemas.microsoft.com/office/powerpoint/2012/main" userId="S::zschwartz@clinicaloptions.com::64648e91-b212-4092-bee8-eff2e880b6f9" providerId="AD"/>
      </p:ext>
    </p:extLst>
  </p:cmAuthor>
  <p:cmAuthor id="3" name="Hillary Tunggal" initials="HT" lastIdx="12" clrIdx="2">
    <p:extLst>
      <p:ext uri="{19B8F6BF-5375-455C-9EA6-DF929625EA0E}">
        <p15:presenceInfo xmlns:p15="http://schemas.microsoft.com/office/powerpoint/2012/main" userId="S::htunggal@cealliance.com::ad64bda3-5530-4833-84b4-5d3ed1bf5c1c" providerId="AD"/>
      </p:ext>
    </p:extLst>
  </p:cmAuthor>
  <p:cmAuthor id="4" name="Liz Donohue" initials="LD" lastIdx="1" clrIdx="3">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555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A1F566-BFD1-4BCC-B223-F7A4FB240B22}" v="26" dt="2025-05-01T20:24:12.614"/>
    <p1510:client id="{88B77D0A-01E6-4BCC-8E15-F26CB9E82228}" v="1" dt="2025-05-01T19:08:57.169"/>
    <p1510:client id="{8D244131-772C-4E3F-A2EF-5576DFAAB72D}" v="7" dt="2025-05-01T04:18:32.784"/>
    <p1510:client id="{9621698C-EA5B-45B7-9C6E-00693995DC8D}" v="5" dt="2025-05-01T21:03:22.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8" autoAdjust="0"/>
    <p:restoredTop sz="84838" autoAdjust="0"/>
  </p:normalViewPr>
  <p:slideViewPr>
    <p:cSldViewPr snapToGrid="0">
      <p:cViewPr varScale="1">
        <p:scale>
          <a:sx n="66" d="100"/>
          <a:sy n="66" d="100"/>
        </p:scale>
        <p:origin x="416" y="4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43" d="100"/>
          <a:sy n="43" d="100"/>
        </p:scale>
        <p:origin x="2804" y="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D6EA81-3173-49F6-A16C-3CDD07C29653}"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FB8E2923-1E1F-4B21-89D1-F4CF1BA9B9C0}">
      <dgm:prSet phldrT="[Text]" custT="1"/>
      <dgm:spPr/>
      <dgm:t>
        <a:bodyPr/>
        <a:lstStyle/>
        <a:p>
          <a:r>
            <a:rPr lang="en-US" sz="2000" b="1" dirty="0"/>
            <a:t>Patients’ fear of judgement</a:t>
          </a:r>
        </a:p>
      </dgm:t>
    </dgm:pt>
    <dgm:pt modelId="{FBE9CB3F-996C-43E9-83E6-45773559A72B}" type="parTrans" cxnId="{ECEEE44F-A3A7-4B87-8D88-D16661DD5868}">
      <dgm:prSet/>
      <dgm:spPr/>
      <dgm:t>
        <a:bodyPr/>
        <a:lstStyle/>
        <a:p>
          <a:endParaRPr lang="en-US" sz="2000"/>
        </a:p>
      </dgm:t>
    </dgm:pt>
    <dgm:pt modelId="{E44CCA64-8218-4EE1-AD95-3CAEB318F43A}" type="sibTrans" cxnId="{ECEEE44F-A3A7-4B87-8D88-D16661DD5868}">
      <dgm:prSet/>
      <dgm:spPr/>
      <dgm:t>
        <a:bodyPr/>
        <a:lstStyle/>
        <a:p>
          <a:endParaRPr lang="en-US" sz="2000"/>
        </a:p>
      </dgm:t>
    </dgm:pt>
    <dgm:pt modelId="{0133F13E-7473-43FE-B034-6E2DB9FDD159}">
      <dgm:prSet phldrT="[Text]" custT="1"/>
      <dgm:spPr/>
      <dgm:t>
        <a:bodyPr/>
        <a:lstStyle/>
        <a:p>
          <a:r>
            <a:rPr lang="en-US" sz="2000" b="1" dirty="0"/>
            <a:t>HCPs’ bias</a:t>
          </a:r>
        </a:p>
      </dgm:t>
    </dgm:pt>
    <dgm:pt modelId="{0BB03C33-0F62-4438-AAB6-BAAA37F41CD0}" type="parTrans" cxnId="{CFD3D103-D633-453C-99FE-7CC5CE98C293}">
      <dgm:prSet/>
      <dgm:spPr/>
      <dgm:t>
        <a:bodyPr/>
        <a:lstStyle/>
        <a:p>
          <a:endParaRPr lang="en-US" sz="2000"/>
        </a:p>
      </dgm:t>
    </dgm:pt>
    <dgm:pt modelId="{ADF41A33-0234-4432-8F63-EBAF0D86538D}" type="sibTrans" cxnId="{CFD3D103-D633-453C-99FE-7CC5CE98C293}">
      <dgm:prSet/>
      <dgm:spPr/>
      <dgm:t>
        <a:bodyPr/>
        <a:lstStyle/>
        <a:p>
          <a:endParaRPr lang="en-US" sz="2000"/>
        </a:p>
      </dgm:t>
    </dgm:pt>
    <dgm:pt modelId="{61555B82-25AB-4D07-A8BA-7EB51A775457}">
      <dgm:prSet custT="1"/>
      <dgm:spPr/>
      <dgm:t>
        <a:bodyPr/>
        <a:lstStyle/>
        <a:p>
          <a:pPr>
            <a:buFont typeface="Wingdings" pitchFamily="2" charset="2"/>
            <a:buChar char="§"/>
          </a:pPr>
          <a:r>
            <a:rPr lang="en-US" sz="2000" dirty="0">
              <a:solidFill>
                <a:schemeClr val="bg1"/>
              </a:solidFill>
            </a:rPr>
            <a:t>Stereotype of PrEP use as sexually irresponsible, promiscuous, or immoral can discourage PrEP uptake and persistence</a:t>
          </a:r>
        </a:p>
      </dgm:t>
    </dgm:pt>
    <dgm:pt modelId="{0D714A4F-D850-46DB-AC73-E26B0290C55A}" type="parTrans" cxnId="{7BC470EC-A765-499A-9873-8FBC48619F54}">
      <dgm:prSet/>
      <dgm:spPr/>
      <dgm:t>
        <a:bodyPr/>
        <a:lstStyle/>
        <a:p>
          <a:endParaRPr lang="en-US" sz="2000"/>
        </a:p>
      </dgm:t>
    </dgm:pt>
    <dgm:pt modelId="{70CE3A36-8E74-4FBD-9447-B0DEC5F8EF66}" type="sibTrans" cxnId="{7BC470EC-A765-499A-9873-8FBC48619F54}">
      <dgm:prSet/>
      <dgm:spPr/>
      <dgm:t>
        <a:bodyPr/>
        <a:lstStyle/>
        <a:p>
          <a:endParaRPr lang="en-US" sz="2000"/>
        </a:p>
      </dgm:t>
    </dgm:pt>
    <dgm:pt modelId="{FFDEF75C-87D0-4E21-B9B1-569FE408BF8D}">
      <dgm:prSet custT="1"/>
      <dgm:spPr/>
      <dgm:t>
        <a:bodyPr/>
        <a:lstStyle/>
        <a:p>
          <a:pPr marL="228600" lvl="1" indent="-228600" algn="l" defTabSz="889000">
            <a:lnSpc>
              <a:spcPct val="90000"/>
            </a:lnSpc>
            <a:spcBef>
              <a:spcPct val="0"/>
            </a:spcBef>
            <a:spcAft>
              <a:spcPct val="15000"/>
            </a:spcAft>
            <a:buFont typeface="Wingdings" pitchFamily="2" charset="2"/>
            <a:buChar char="§"/>
          </a:pPr>
          <a:r>
            <a:rPr lang="en-US" sz="2000" kern="1200" dirty="0">
              <a:solidFill>
                <a:srgbClr val="000000"/>
              </a:solidFill>
              <a:latin typeface="Calibri"/>
              <a:ea typeface="+mn-ea"/>
              <a:cs typeface="+mn-cs"/>
            </a:rPr>
            <a:t>Focusing on high-risk behaviors and populations can perpetuate stigma</a:t>
          </a:r>
        </a:p>
      </dgm:t>
    </dgm:pt>
    <dgm:pt modelId="{7FD0CF89-DCF4-41B5-AC65-3D65BB8D4D0C}" type="parTrans" cxnId="{9B064D40-5319-4E80-B079-2B417632CCEA}">
      <dgm:prSet/>
      <dgm:spPr/>
      <dgm:t>
        <a:bodyPr/>
        <a:lstStyle/>
        <a:p>
          <a:endParaRPr lang="en-US" sz="2000"/>
        </a:p>
      </dgm:t>
    </dgm:pt>
    <dgm:pt modelId="{56A48F8B-C9B9-4F73-95D9-A1E59F65D734}" type="sibTrans" cxnId="{9B064D40-5319-4E80-B079-2B417632CCEA}">
      <dgm:prSet/>
      <dgm:spPr/>
      <dgm:t>
        <a:bodyPr/>
        <a:lstStyle/>
        <a:p>
          <a:endParaRPr lang="en-US" sz="2000"/>
        </a:p>
      </dgm:t>
    </dgm:pt>
    <dgm:pt modelId="{B4437C8A-18D9-4A93-BA52-AD7D433F8EF3}">
      <dgm:prSet custT="1"/>
      <dgm:spPr/>
      <dgm:t>
        <a:bodyPr/>
        <a:lstStyle/>
        <a:p>
          <a:pPr marL="228600" lvl="1" indent="-228600" algn="l" defTabSz="889000">
            <a:lnSpc>
              <a:spcPct val="90000"/>
            </a:lnSpc>
            <a:spcBef>
              <a:spcPct val="0"/>
            </a:spcBef>
            <a:spcAft>
              <a:spcPct val="15000"/>
            </a:spcAft>
            <a:buFont typeface="Wingdings" pitchFamily="2" charset="2"/>
            <a:buChar char="§"/>
          </a:pPr>
          <a:r>
            <a:rPr lang="en-US" sz="2000" kern="1200" dirty="0">
              <a:solidFill>
                <a:srgbClr val="000000"/>
              </a:solidFill>
              <a:latin typeface="Calibri"/>
              <a:ea typeface="+mn-ea"/>
              <a:cs typeface="+mn-cs"/>
            </a:rPr>
            <a:t>Concerns about sexual risk compensation can make HCPs less willing to prescribe PrEP</a:t>
          </a:r>
        </a:p>
      </dgm:t>
    </dgm:pt>
    <dgm:pt modelId="{FC96CB91-828F-4F83-912A-432732E1DCCC}" type="parTrans" cxnId="{F784DCB4-E18B-4A1D-9D96-EB0E2BEB7E7B}">
      <dgm:prSet/>
      <dgm:spPr/>
      <dgm:t>
        <a:bodyPr/>
        <a:lstStyle/>
        <a:p>
          <a:endParaRPr lang="en-US" sz="2000"/>
        </a:p>
      </dgm:t>
    </dgm:pt>
    <dgm:pt modelId="{C0D93D8F-048B-4AF3-B688-29A53D253812}" type="sibTrans" cxnId="{F784DCB4-E18B-4A1D-9D96-EB0E2BEB7E7B}">
      <dgm:prSet/>
      <dgm:spPr/>
      <dgm:t>
        <a:bodyPr/>
        <a:lstStyle/>
        <a:p>
          <a:endParaRPr lang="en-US" sz="2000"/>
        </a:p>
      </dgm:t>
    </dgm:pt>
    <dgm:pt modelId="{9D97FACD-2813-45AB-9BEC-F4E777C2A923}">
      <dgm:prSet phldrT="[Text]" custT="1"/>
      <dgm:spPr/>
      <dgm:t>
        <a:bodyPr/>
        <a:lstStyle/>
        <a:p>
          <a:r>
            <a:rPr lang="en-US" sz="2000" b="1" dirty="0"/>
            <a:t>Risk-based implementation strategies</a:t>
          </a:r>
        </a:p>
      </dgm:t>
    </dgm:pt>
    <dgm:pt modelId="{F7B2C970-C6C4-4EEF-A5E3-C4FB75215CAD}" type="sibTrans" cxnId="{67EF33F3-0B7F-4C2C-B5E1-BE91A0DD5A21}">
      <dgm:prSet/>
      <dgm:spPr/>
      <dgm:t>
        <a:bodyPr/>
        <a:lstStyle/>
        <a:p>
          <a:endParaRPr lang="en-US" sz="2000"/>
        </a:p>
      </dgm:t>
    </dgm:pt>
    <dgm:pt modelId="{A935ACDB-57AE-42CE-9775-451D40A2E8E8}" type="parTrans" cxnId="{67EF33F3-0B7F-4C2C-B5E1-BE91A0DD5A21}">
      <dgm:prSet/>
      <dgm:spPr/>
      <dgm:t>
        <a:bodyPr/>
        <a:lstStyle/>
        <a:p>
          <a:endParaRPr lang="en-US" sz="2000"/>
        </a:p>
      </dgm:t>
    </dgm:pt>
    <dgm:pt modelId="{32D3D127-6C2E-4EEF-BB46-0985C6FCAD7C}" type="pres">
      <dgm:prSet presAssocID="{45D6EA81-3173-49F6-A16C-3CDD07C29653}" presName="linear" presStyleCnt="0">
        <dgm:presLayoutVars>
          <dgm:dir/>
          <dgm:animLvl val="lvl"/>
          <dgm:resizeHandles val="exact"/>
        </dgm:presLayoutVars>
      </dgm:prSet>
      <dgm:spPr/>
    </dgm:pt>
    <dgm:pt modelId="{A70E607A-70B1-49CB-9DB5-0850262A4AF8}" type="pres">
      <dgm:prSet presAssocID="{FB8E2923-1E1F-4B21-89D1-F4CF1BA9B9C0}" presName="parentLin" presStyleCnt="0"/>
      <dgm:spPr/>
    </dgm:pt>
    <dgm:pt modelId="{F510BF20-6FC9-4BF8-AD78-C7EC2D1D476C}" type="pres">
      <dgm:prSet presAssocID="{FB8E2923-1E1F-4B21-89D1-F4CF1BA9B9C0}" presName="parentLeftMargin" presStyleLbl="node1" presStyleIdx="0" presStyleCnt="3"/>
      <dgm:spPr/>
    </dgm:pt>
    <dgm:pt modelId="{28102A12-BF19-429A-B00F-E334EA3BF174}" type="pres">
      <dgm:prSet presAssocID="{FB8E2923-1E1F-4B21-89D1-F4CF1BA9B9C0}" presName="parentText" presStyleLbl="node1" presStyleIdx="0" presStyleCnt="3" custScaleX="126755">
        <dgm:presLayoutVars>
          <dgm:chMax val="0"/>
          <dgm:bulletEnabled val="1"/>
        </dgm:presLayoutVars>
      </dgm:prSet>
      <dgm:spPr/>
    </dgm:pt>
    <dgm:pt modelId="{024FB9C4-7916-4ADA-BE6F-5A4AFFD59341}" type="pres">
      <dgm:prSet presAssocID="{FB8E2923-1E1F-4B21-89D1-F4CF1BA9B9C0}" presName="negativeSpace" presStyleCnt="0"/>
      <dgm:spPr/>
    </dgm:pt>
    <dgm:pt modelId="{A47D9DE3-0471-4963-9E0F-0A0C480E8982}" type="pres">
      <dgm:prSet presAssocID="{FB8E2923-1E1F-4B21-89D1-F4CF1BA9B9C0}" presName="childText" presStyleLbl="conFgAcc1" presStyleIdx="0" presStyleCnt="3">
        <dgm:presLayoutVars>
          <dgm:bulletEnabled val="1"/>
        </dgm:presLayoutVars>
      </dgm:prSet>
      <dgm:spPr/>
    </dgm:pt>
    <dgm:pt modelId="{D0023AB8-A586-4C8F-96A8-DF79D9A3FDBE}" type="pres">
      <dgm:prSet presAssocID="{E44CCA64-8218-4EE1-AD95-3CAEB318F43A}" presName="spaceBetweenRectangles" presStyleCnt="0"/>
      <dgm:spPr/>
    </dgm:pt>
    <dgm:pt modelId="{D991DE6A-CBA7-4865-99A9-79DBEA1EB3ED}" type="pres">
      <dgm:prSet presAssocID="{9D97FACD-2813-45AB-9BEC-F4E777C2A923}" presName="parentLin" presStyleCnt="0"/>
      <dgm:spPr/>
    </dgm:pt>
    <dgm:pt modelId="{59B70E1F-26EA-4058-A079-D1DCB1C09687}" type="pres">
      <dgm:prSet presAssocID="{9D97FACD-2813-45AB-9BEC-F4E777C2A923}" presName="parentLeftMargin" presStyleLbl="node1" presStyleIdx="0" presStyleCnt="3"/>
      <dgm:spPr/>
    </dgm:pt>
    <dgm:pt modelId="{D33D8F5F-C82C-451C-BA12-175DAA8E3163}" type="pres">
      <dgm:prSet presAssocID="{9D97FACD-2813-45AB-9BEC-F4E777C2A923}" presName="parentText" presStyleLbl="node1" presStyleIdx="1" presStyleCnt="3" custScaleX="126755">
        <dgm:presLayoutVars>
          <dgm:chMax val="0"/>
          <dgm:bulletEnabled val="1"/>
        </dgm:presLayoutVars>
      </dgm:prSet>
      <dgm:spPr/>
    </dgm:pt>
    <dgm:pt modelId="{FB31A085-97C1-49E6-B5EA-5FEF1743D86B}" type="pres">
      <dgm:prSet presAssocID="{9D97FACD-2813-45AB-9BEC-F4E777C2A923}" presName="negativeSpace" presStyleCnt="0"/>
      <dgm:spPr/>
    </dgm:pt>
    <dgm:pt modelId="{1B1CE5C1-F098-4FA6-B0CA-829F33778BA3}" type="pres">
      <dgm:prSet presAssocID="{9D97FACD-2813-45AB-9BEC-F4E777C2A923}" presName="childText" presStyleLbl="conFgAcc1" presStyleIdx="1" presStyleCnt="3">
        <dgm:presLayoutVars>
          <dgm:bulletEnabled val="1"/>
        </dgm:presLayoutVars>
      </dgm:prSet>
      <dgm:spPr/>
    </dgm:pt>
    <dgm:pt modelId="{DA37B730-9407-4F5F-A2DD-7AC508EBAB46}" type="pres">
      <dgm:prSet presAssocID="{F7B2C970-C6C4-4EEF-A5E3-C4FB75215CAD}" presName="spaceBetweenRectangles" presStyleCnt="0"/>
      <dgm:spPr/>
    </dgm:pt>
    <dgm:pt modelId="{36BD2EBE-D358-4F80-9654-DDA08D0883DF}" type="pres">
      <dgm:prSet presAssocID="{0133F13E-7473-43FE-B034-6E2DB9FDD159}" presName="parentLin" presStyleCnt="0"/>
      <dgm:spPr/>
    </dgm:pt>
    <dgm:pt modelId="{2EDD8C62-5B2F-45F7-97D3-B118C12E5C3A}" type="pres">
      <dgm:prSet presAssocID="{0133F13E-7473-43FE-B034-6E2DB9FDD159}" presName="parentLeftMargin" presStyleLbl="node1" presStyleIdx="1" presStyleCnt="3"/>
      <dgm:spPr/>
    </dgm:pt>
    <dgm:pt modelId="{D75F8CD3-9BE6-46E1-927D-3BD41B00CDB7}" type="pres">
      <dgm:prSet presAssocID="{0133F13E-7473-43FE-B034-6E2DB9FDD159}" presName="parentText" presStyleLbl="node1" presStyleIdx="2" presStyleCnt="3" custScaleX="126755">
        <dgm:presLayoutVars>
          <dgm:chMax val="0"/>
          <dgm:bulletEnabled val="1"/>
        </dgm:presLayoutVars>
      </dgm:prSet>
      <dgm:spPr/>
    </dgm:pt>
    <dgm:pt modelId="{DE531B01-9CA8-4F72-9499-6473DF9D43CE}" type="pres">
      <dgm:prSet presAssocID="{0133F13E-7473-43FE-B034-6E2DB9FDD159}" presName="negativeSpace" presStyleCnt="0"/>
      <dgm:spPr/>
    </dgm:pt>
    <dgm:pt modelId="{ABE265C4-2C55-470A-A5EC-BC7E03731B2C}" type="pres">
      <dgm:prSet presAssocID="{0133F13E-7473-43FE-B034-6E2DB9FDD159}" presName="childText" presStyleLbl="conFgAcc1" presStyleIdx="2" presStyleCnt="3">
        <dgm:presLayoutVars>
          <dgm:bulletEnabled val="1"/>
        </dgm:presLayoutVars>
      </dgm:prSet>
      <dgm:spPr/>
    </dgm:pt>
  </dgm:ptLst>
  <dgm:cxnLst>
    <dgm:cxn modelId="{CFD3D103-D633-453C-99FE-7CC5CE98C293}" srcId="{45D6EA81-3173-49F6-A16C-3CDD07C29653}" destId="{0133F13E-7473-43FE-B034-6E2DB9FDD159}" srcOrd="2" destOrd="0" parTransId="{0BB03C33-0F62-4438-AAB6-BAAA37F41CD0}" sibTransId="{ADF41A33-0234-4432-8F63-EBAF0D86538D}"/>
    <dgm:cxn modelId="{1166800B-AB2F-4FAE-96FB-B1B5A79E260C}" type="presOf" srcId="{45D6EA81-3173-49F6-A16C-3CDD07C29653}" destId="{32D3D127-6C2E-4EEF-BB46-0985C6FCAD7C}" srcOrd="0" destOrd="0" presId="urn:microsoft.com/office/officeart/2005/8/layout/list1"/>
    <dgm:cxn modelId="{9B064D40-5319-4E80-B079-2B417632CCEA}" srcId="{9D97FACD-2813-45AB-9BEC-F4E777C2A923}" destId="{FFDEF75C-87D0-4E21-B9B1-569FE408BF8D}" srcOrd="0" destOrd="0" parTransId="{7FD0CF89-DCF4-41B5-AC65-3D65BB8D4D0C}" sibTransId="{56A48F8B-C9B9-4F73-95D9-A1E59F65D734}"/>
    <dgm:cxn modelId="{5AFC425C-7D22-49FB-92C1-F872635000DB}" type="presOf" srcId="{FFDEF75C-87D0-4E21-B9B1-569FE408BF8D}" destId="{1B1CE5C1-F098-4FA6-B0CA-829F33778BA3}" srcOrd="0" destOrd="0" presId="urn:microsoft.com/office/officeart/2005/8/layout/list1"/>
    <dgm:cxn modelId="{77B6665D-D805-4C91-A608-2B119CA62A4A}" type="presOf" srcId="{B4437C8A-18D9-4A93-BA52-AD7D433F8EF3}" destId="{ABE265C4-2C55-470A-A5EC-BC7E03731B2C}" srcOrd="0" destOrd="0" presId="urn:microsoft.com/office/officeart/2005/8/layout/list1"/>
    <dgm:cxn modelId="{9BC96A43-6ED9-4FA9-B65B-E036A4228957}" type="presOf" srcId="{9D97FACD-2813-45AB-9BEC-F4E777C2A923}" destId="{59B70E1F-26EA-4058-A079-D1DCB1C09687}" srcOrd="0" destOrd="0" presId="urn:microsoft.com/office/officeart/2005/8/layout/list1"/>
    <dgm:cxn modelId="{83E8DB66-1927-4F59-AE9A-4C37C69E5DE2}" type="presOf" srcId="{61555B82-25AB-4D07-A8BA-7EB51A775457}" destId="{A47D9DE3-0471-4963-9E0F-0A0C480E8982}" srcOrd="0" destOrd="0" presId="urn:microsoft.com/office/officeart/2005/8/layout/list1"/>
    <dgm:cxn modelId="{A5801C4F-00BB-42C8-A66F-F28816C46371}" type="presOf" srcId="{0133F13E-7473-43FE-B034-6E2DB9FDD159}" destId="{2EDD8C62-5B2F-45F7-97D3-B118C12E5C3A}" srcOrd="0" destOrd="0" presId="urn:microsoft.com/office/officeart/2005/8/layout/list1"/>
    <dgm:cxn modelId="{E3FD264F-4F4B-4902-AEB9-9824E2699242}" type="presOf" srcId="{0133F13E-7473-43FE-B034-6E2DB9FDD159}" destId="{D75F8CD3-9BE6-46E1-927D-3BD41B00CDB7}" srcOrd="1" destOrd="0" presId="urn:microsoft.com/office/officeart/2005/8/layout/list1"/>
    <dgm:cxn modelId="{ECEEE44F-A3A7-4B87-8D88-D16661DD5868}" srcId="{45D6EA81-3173-49F6-A16C-3CDD07C29653}" destId="{FB8E2923-1E1F-4B21-89D1-F4CF1BA9B9C0}" srcOrd="0" destOrd="0" parTransId="{FBE9CB3F-996C-43E9-83E6-45773559A72B}" sibTransId="{E44CCA64-8218-4EE1-AD95-3CAEB318F43A}"/>
    <dgm:cxn modelId="{EEE6BD54-49F1-43A9-B9DA-80EE2A907041}" type="presOf" srcId="{FB8E2923-1E1F-4B21-89D1-F4CF1BA9B9C0}" destId="{28102A12-BF19-429A-B00F-E334EA3BF174}" srcOrd="1" destOrd="0" presId="urn:microsoft.com/office/officeart/2005/8/layout/list1"/>
    <dgm:cxn modelId="{9C47A9AB-A5E2-4518-9238-001D1C237818}" type="presOf" srcId="{9D97FACD-2813-45AB-9BEC-F4E777C2A923}" destId="{D33D8F5F-C82C-451C-BA12-175DAA8E3163}" srcOrd="1" destOrd="0" presId="urn:microsoft.com/office/officeart/2005/8/layout/list1"/>
    <dgm:cxn modelId="{F784DCB4-E18B-4A1D-9D96-EB0E2BEB7E7B}" srcId="{0133F13E-7473-43FE-B034-6E2DB9FDD159}" destId="{B4437C8A-18D9-4A93-BA52-AD7D433F8EF3}" srcOrd="0" destOrd="0" parTransId="{FC96CB91-828F-4F83-912A-432732E1DCCC}" sibTransId="{C0D93D8F-048B-4AF3-B688-29A53D253812}"/>
    <dgm:cxn modelId="{54EA30B9-0468-4E91-89CC-D1FCB8C12B5D}" type="presOf" srcId="{FB8E2923-1E1F-4B21-89D1-F4CF1BA9B9C0}" destId="{F510BF20-6FC9-4BF8-AD78-C7EC2D1D476C}" srcOrd="0" destOrd="0" presId="urn:microsoft.com/office/officeart/2005/8/layout/list1"/>
    <dgm:cxn modelId="{7BC470EC-A765-499A-9873-8FBC48619F54}" srcId="{FB8E2923-1E1F-4B21-89D1-F4CF1BA9B9C0}" destId="{61555B82-25AB-4D07-A8BA-7EB51A775457}" srcOrd="0" destOrd="0" parTransId="{0D714A4F-D850-46DB-AC73-E26B0290C55A}" sibTransId="{70CE3A36-8E74-4FBD-9447-B0DEC5F8EF66}"/>
    <dgm:cxn modelId="{67EF33F3-0B7F-4C2C-B5E1-BE91A0DD5A21}" srcId="{45D6EA81-3173-49F6-A16C-3CDD07C29653}" destId="{9D97FACD-2813-45AB-9BEC-F4E777C2A923}" srcOrd="1" destOrd="0" parTransId="{A935ACDB-57AE-42CE-9775-451D40A2E8E8}" sibTransId="{F7B2C970-C6C4-4EEF-A5E3-C4FB75215CAD}"/>
    <dgm:cxn modelId="{28C0B1F2-2C96-47EA-B00F-A8527B9E6980}" type="presParOf" srcId="{32D3D127-6C2E-4EEF-BB46-0985C6FCAD7C}" destId="{A70E607A-70B1-49CB-9DB5-0850262A4AF8}" srcOrd="0" destOrd="0" presId="urn:microsoft.com/office/officeart/2005/8/layout/list1"/>
    <dgm:cxn modelId="{86D0DA3A-EF40-4296-AA65-857C025A07E2}" type="presParOf" srcId="{A70E607A-70B1-49CB-9DB5-0850262A4AF8}" destId="{F510BF20-6FC9-4BF8-AD78-C7EC2D1D476C}" srcOrd="0" destOrd="0" presId="urn:microsoft.com/office/officeart/2005/8/layout/list1"/>
    <dgm:cxn modelId="{3685A05F-2944-435D-854A-2B9F7B53B9A5}" type="presParOf" srcId="{A70E607A-70B1-49CB-9DB5-0850262A4AF8}" destId="{28102A12-BF19-429A-B00F-E334EA3BF174}" srcOrd="1" destOrd="0" presId="urn:microsoft.com/office/officeart/2005/8/layout/list1"/>
    <dgm:cxn modelId="{CB353336-FD0F-408F-BF5E-42B108BA124E}" type="presParOf" srcId="{32D3D127-6C2E-4EEF-BB46-0985C6FCAD7C}" destId="{024FB9C4-7916-4ADA-BE6F-5A4AFFD59341}" srcOrd="1" destOrd="0" presId="urn:microsoft.com/office/officeart/2005/8/layout/list1"/>
    <dgm:cxn modelId="{7DE8C5C0-FE4D-4245-8F12-E17014E3D3D9}" type="presParOf" srcId="{32D3D127-6C2E-4EEF-BB46-0985C6FCAD7C}" destId="{A47D9DE3-0471-4963-9E0F-0A0C480E8982}" srcOrd="2" destOrd="0" presId="urn:microsoft.com/office/officeart/2005/8/layout/list1"/>
    <dgm:cxn modelId="{5415D76D-85FF-472B-BCB2-8587D56A32C9}" type="presParOf" srcId="{32D3D127-6C2E-4EEF-BB46-0985C6FCAD7C}" destId="{D0023AB8-A586-4C8F-96A8-DF79D9A3FDBE}" srcOrd="3" destOrd="0" presId="urn:microsoft.com/office/officeart/2005/8/layout/list1"/>
    <dgm:cxn modelId="{B42D16A1-F75D-4D28-94C2-EBF62E310676}" type="presParOf" srcId="{32D3D127-6C2E-4EEF-BB46-0985C6FCAD7C}" destId="{D991DE6A-CBA7-4865-99A9-79DBEA1EB3ED}" srcOrd="4" destOrd="0" presId="urn:microsoft.com/office/officeart/2005/8/layout/list1"/>
    <dgm:cxn modelId="{E64252A1-C22C-49FF-82E7-A537F404E2AB}" type="presParOf" srcId="{D991DE6A-CBA7-4865-99A9-79DBEA1EB3ED}" destId="{59B70E1F-26EA-4058-A079-D1DCB1C09687}" srcOrd="0" destOrd="0" presId="urn:microsoft.com/office/officeart/2005/8/layout/list1"/>
    <dgm:cxn modelId="{5308907F-DBEF-4443-AA52-345CCCDB5391}" type="presParOf" srcId="{D991DE6A-CBA7-4865-99A9-79DBEA1EB3ED}" destId="{D33D8F5F-C82C-451C-BA12-175DAA8E3163}" srcOrd="1" destOrd="0" presId="urn:microsoft.com/office/officeart/2005/8/layout/list1"/>
    <dgm:cxn modelId="{6FEBE0DE-758D-4F18-9149-281ABD453ACF}" type="presParOf" srcId="{32D3D127-6C2E-4EEF-BB46-0985C6FCAD7C}" destId="{FB31A085-97C1-49E6-B5EA-5FEF1743D86B}" srcOrd="5" destOrd="0" presId="urn:microsoft.com/office/officeart/2005/8/layout/list1"/>
    <dgm:cxn modelId="{F6606B28-156F-4CE9-A7A1-7465E76563A0}" type="presParOf" srcId="{32D3D127-6C2E-4EEF-BB46-0985C6FCAD7C}" destId="{1B1CE5C1-F098-4FA6-B0CA-829F33778BA3}" srcOrd="6" destOrd="0" presId="urn:microsoft.com/office/officeart/2005/8/layout/list1"/>
    <dgm:cxn modelId="{D6138339-0F3F-47F8-AF0B-ED86AF497888}" type="presParOf" srcId="{32D3D127-6C2E-4EEF-BB46-0985C6FCAD7C}" destId="{DA37B730-9407-4F5F-A2DD-7AC508EBAB46}" srcOrd="7" destOrd="0" presId="urn:microsoft.com/office/officeart/2005/8/layout/list1"/>
    <dgm:cxn modelId="{22F538D6-DEFD-4FC5-9286-5CBBFE8AA141}" type="presParOf" srcId="{32D3D127-6C2E-4EEF-BB46-0985C6FCAD7C}" destId="{36BD2EBE-D358-4F80-9654-DDA08D0883DF}" srcOrd="8" destOrd="0" presId="urn:microsoft.com/office/officeart/2005/8/layout/list1"/>
    <dgm:cxn modelId="{4F6302F6-F9EE-417A-A4BF-3E3923744D2F}" type="presParOf" srcId="{36BD2EBE-D358-4F80-9654-DDA08D0883DF}" destId="{2EDD8C62-5B2F-45F7-97D3-B118C12E5C3A}" srcOrd="0" destOrd="0" presId="urn:microsoft.com/office/officeart/2005/8/layout/list1"/>
    <dgm:cxn modelId="{B8486804-40DE-4FF8-BD5D-EE07F0FF7E37}" type="presParOf" srcId="{36BD2EBE-D358-4F80-9654-DDA08D0883DF}" destId="{D75F8CD3-9BE6-46E1-927D-3BD41B00CDB7}" srcOrd="1" destOrd="0" presId="urn:microsoft.com/office/officeart/2005/8/layout/list1"/>
    <dgm:cxn modelId="{FD51AC05-8576-4DA8-B9D0-935CA061C7A0}" type="presParOf" srcId="{32D3D127-6C2E-4EEF-BB46-0985C6FCAD7C}" destId="{DE531B01-9CA8-4F72-9499-6473DF9D43CE}" srcOrd="9" destOrd="0" presId="urn:microsoft.com/office/officeart/2005/8/layout/list1"/>
    <dgm:cxn modelId="{6C8C3935-240C-47BE-AE44-595023036679}" type="presParOf" srcId="{32D3D127-6C2E-4EEF-BB46-0985C6FCAD7C}" destId="{ABE265C4-2C55-470A-A5EC-BC7E03731B2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D9DE3-0471-4963-9E0F-0A0C480E8982}">
      <dsp:nvSpPr>
        <dsp:cNvPr id="0" name=""/>
        <dsp:cNvSpPr/>
      </dsp:nvSpPr>
      <dsp:spPr>
        <a:xfrm>
          <a:off x="0" y="201424"/>
          <a:ext cx="5411986" cy="15120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20030" tIns="249936" rIns="420030" bIns="142240" numCol="1" spcCol="1270" anchor="t" anchorCtr="0">
          <a:noAutofit/>
        </a:bodyPr>
        <a:lstStyle/>
        <a:p>
          <a:pPr marL="228600" lvl="1" indent="-228600" algn="l" defTabSz="889000">
            <a:lnSpc>
              <a:spcPct val="90000"/>
            </a:lnSpc>
            <a:spcBef>
              <a:spcPct val="0"/>
            </a:spcBef>
            <a:spcAft>
              <a:spcPct val="15000"/>
            </a:spcAft>
            <a:buFont typeface="Wingdings" pitchFamily="2" charset="2"/>
            <a:buChar char="§"/>
          </a:pPr>
          <a:r>
            <a:rPr lang="en-US" sz="2000" kern="1200" dirty="0">
              <a:solidFill>
                <a:schemeClr val="bg1"/>
              </a:solidFill>
            </a:rPr>
            <a:t>Stereotype of PrEP use as sexually irresponsible, promiscuous, or immoral can discourage PrEP uptake and persistence</a:t>
          </a:r>
        </a:p>
      </dsp:txBody>
      <dsp:txXfrm>
        <a:off x="0" y="201424"/>
        <a:ext cx="5411986" cy="1512000"/>
      </dsp:txXfrm>
    </dsp:sp>
    <dsp:sp modelId="{28102A12-BF19-429A-B00F-E334EA3BF174}">
      <dsp:nvSpPr>
        <dsp:cNvPr id="0" name=""/>
        <dsp:cNvSpPr/>
      </dsp:nvSpPr>
      <dsp:spPr>
        <a:xfrm>
          <a:off x="270599" y="24304"/>
          <a:ext cx="4801973" cy="3542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3192" tIns="0" rIns="143192" bIns="0" numCol="1" spcCol="1270" anchor="ctr" anchorCtr="0">
          <a:noAutofit/>
        </a:bodyPr>
        <a:lstStyle/>
        <a:p>
          <a:pPr marL="0" lvl="0" indent="0" algn="l" defTabSz="889000">
            <a:lnSpc>
              <a:spcPct val="90000"/>
            </a:lnSpc>
            <a:spcBef>
              <a:spcPct val="0"/>
            </a:spcBef>
            <a:spcAft>
              <a:spcPct val="35000"/>
            </a:spcAft>
            <a:buNone/>
          </a:pPr>
          <a:r>
            <a:rPr lang="en-US" sz="2000" b="1" kern="1200" dirty="0"/>
            <a:t>Patients’ fear of judgement</a:t>
          </a:r>
        </a:p>
      </dsp:txBody>
      <dsp:txXfrm>
        <a:off x="287892" y="41597"/>
        <a:ext cx="4767387" cy="319654"/>
      </dsp:txXfrm>
    </dsp:sp>
    <dsp:sp modelId="{1B1CE5C1-F098-4FA6-B0CA-829F33778BA3}">
      <dsp:nvSpPr>
        <dsp:cNvPr id="0" name=""/>
        <dsp:cNvSpPr/>
      </dsp:nvSpPr>
      <dsp:spPr>
        <a:xfrm>
          <a:off x="0" y="1955345"/>
          <a:ext cx="5411986" cy="9639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20030" tIns="249936" rIns="420030" bIns="142240" numCol="1" spcCol="1270" anchor="t" anchorCtr="0">
          <a:noAutofit/>
        </a:bodyPr>
        <a:lstStyle/>
        <a:p>
          <a:pPr marL="228600" lvl="1" indent="-228600" algn="l" defTabSz="889000">
            <a:lnSpc>
              <a:spcPct val="90000"/>
            </a:lnSpc>
            <a:spcBef>
              <a:spcPct val="0"/>
            </a:spcBef>
            <a:spcAft>
              <a:spcPct val="15000"/>
            </a:spcAft>
            <a:buFont typeface="Wingdings" pitchFamily="2" charset="2"/>
            <a:buChar char="§"/>
          </a:pPr>
          <a:r>
            <a:rPr lang="en-US" sz="2000" kern="1200" dirty="0">
              <a:solidFill>
                <a:srgbClr val="000000"/>
              </a:solidFill>
              <a:latin typeface="Calibri"/>
              <a:ea typeface="+mn-ea"/>
              <a:cs typeface="+mn-cs"/>
            </a:rPr>
            <a:t>Focusing on high-risk behaviors and populations can perpetuate stigma</a:t>
          </a:r>
        </a:p>
      </dsp:txBody>
      <dsp:txXfrm>
        <a:off x="0" y="1955345"/>
        <a:ext cx="5411986" cy="963900"/>
      </dsp:txXfrm>
    </dsp:sp>
    <dsp:sp modelId="{D33D8F5F-C82C-451C-BA12-175DAA8E3163}">
      <dsp:nvSpPr>
        <dsp:cNvPr id="0" name=""/>
        <dsp:cNvSpPr/>
      </dsp:nvSpPr>
      <dsp:spPr>
        <a:xfrm>
          <a:off x="270599" y="1778225"/>
          <a:ext cx="4801973" cy="3542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3192" tIns="0" rIns="143192" bIns="0" numCol="1" spcCol="1270" anchor="ctr" anchorCtr="0">
          <a:noAutofit/>
        </a:bodyPr>
        <a:lstStyle/>
        <a:p>
          <a:pPr marL="0" lvl="0" indent="0" algn="l" defTabSz="889000">
            <a:lnSpc>
              <a:spcPct val="90000"/>
            </a:lnSpc>
            <a:spcBef>
              <a:spcPct val="0"/>
            </a:spcBef>
            <a:spcAft>
              <a:spcPct val="35000"/>
            </a:spcAft>
            <a:buNone/>
          </a:pPr>
          <a:r>
            <a:rPr lang="en-US" sz="2000" b="1" kern="1200" dirty="0"/>
            <a:t>Risk-based implementation strategies</a:t>
          </a:r>
        </a:p>
      </dsp:txBody>
      <dsp:txXfrm>
        <a:off x="287892" y="1795518"/>
        <a:ext cx="4767387" cy="319654"/>
      </dsp:txXfrm>
    </dsp:sp>
    <dsp:sp modelId="{ABE265C4-2C55-470A-A5EC-BC7E03731B2C}">
      <dsp:nvSpPr>
        <dsp:cNvPr id="0" name=""/>
        <dsp:cNvSpPr/>
      </dsp:nvSpPr>
      <dsp:spPr>
        <a:xfrm>
          <a:off x="0" y="3161164"/>
          <a:ext cx="5411986" cy="1247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20030" tIns="249936" rIns="420030" bIns="142240" numCol="1" spcCol="1270" anchor="t" anchorCtr="0">
          <a:noAutofit/>
        </a:bodyPr>
        <a:lstStyle/>
        <a:p>
          <a:pPr marL="228600" lvl="1" indent="-228600" algn="l" defTabSz="889000">
            <a:lnSpc>
              <a:spcPct val="90000"/>
            </a:lnSpc>
            <a:spcBef>
              <a:spcPct val="0"/>
            </a:spcBef>
            <a:spcAft>
              <a:spcPct val="15000"/>
            </a:spcAft>
            <a:buFont typeface="Wingdings" pitchFamily="2" charset="2"/>
            <a:buChar char="§"/>
          </a:pPr>
          <a:r>
            <a:rPr lang="en-US" sz="2000" kern="1200" dirty="0">
              <a:solidFill>
                <a:srgbClr val="000000"/>
              </a:solidFill>
              <a:latin typeface="Calibri"/>
              <a:ea typeface="+mn-ea"/>
              <a:cs typeface="+mn-cs"/>
            </a:rPr>
            <a:t>Concerns about sexual risk compensation can make HCPs less willing to prescribe PrEP</a:t>
          </a:r>
        </a:p>
      </dsp:txBody>
      <dsp:txXfrm>
        <a:off x="0" y="3161164"/>
        <a:ext cx="5411986" cy="1247400"/>
      </dsp:txXfrm>
    </dsp:sp>
    <dsp:sp modelId="{D75F8CD3-9BE6-46E1-927D-3BD41B00CDB7}">
      <dsp:nvSpPr>
        <dsp:cNvPr id="0" name=""/>
        <dsp:cNvSpPr/>
      </dsp:nvSpPr>
      <dsp:spPr>
        <a:xfrm>
          <a:off x="270599" y="2984045"/>
          <a:ext cx="4801973" cy="35424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3192" tIns="0" rIns="143192" bIns="0" numCol="1" spcCol="1270" anchor="ctr" anchorCtr="0">
          <a:noAutofit/>
        </a:bodyPr>
        <a:lstStyle/>
        <a:p>
          <a:pPr marL="0" lvl="0" indent="0" algn="l" defTabSz="889000">
            <a:lnSpc>
              <a:spcPct val="90000"/>
            </a:lnSpc>
            <a:spcBef>
              <a:spcPct val="0"/>
            </a:spcBef>
            <a:spcAft>
              <a:spcPct val="35000"/>
            </a:spcAft>
            <a:buNone/>
          </a:pPr>
          <a:r>
            <a:rPr lang="en-US" sz="2000" b="1" kern="1200" dirty="0"/>
            <a:t>HCPs’ bias</a:t>
          </a:r>
        </a:p>
      </dsp:txBody>
      <dsp:txXfrm>
        <a:off x="287892" y="3001338"/>
        <a:ext cx="4767387" cy="31965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C8CD2A-13FC-4384-B539-FFF38CFB9925}" type="datetimeFigureOut">
              <a:rPr lang="en-US" smtClean="0"/>
              <a:t>6/2/2025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07CD6F-13C1-4E32-811F-9643CA1E38A3}" type="slidenum">
              <a:rPr lang="en-US" smtClean="0"/>
              <a:t>‹#›</a:t>
            </a:fld>
            <a:endParaRPr lang="en-US" dirty="0"/>
          </a:p>
        </p:txBody>
      </p:sp>
    </p:spTree>
    <p:extLst>
      <p:ext uri="{BB962C8B-B14F-4D97-AF65-F5344CB8AC3E}">
        <p14:creationId xmlns:p14="http://schemas.microsoft.com/office/powerpoint/2010/main" val="93849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PrEP, pre-exposure prophylaxis.</a:t>
            </a:r>
          </a:p>
        </p:txBody>
      </p:sp>
      <p:sp>
        <p:nvSpPr>
          <p:cNvPr id="4" name="Slide Number Placeholder 3"/>
          <p:cNvSpPr>
            <a:spLocks noGrp="1"/>
          </p:cNvSpPr>
          <p:nvPr>
            <p:ph type="sldNum" sz="quarter" idx="5"/>
          </p:nvPr>
        </p:nvSpPr>
        <p:spPr/>
        <p:txBody>
          <a:bodyPr/>
          <a:lstStyle/>
          <a:p>
            <a:fld id="{FC07CD6F-13C1-4E32-811F-9643CA1E38A3}" type="slidenum">
              <a:rPr lang="en-US" smtClean="0"/>
              <a:t>4</a:t>
            </a:fld>
            <a:endParaRPr lang="en-US" dirty="0"/>
          </a:p>
        </p:txBody>
      </p:sp>
    </p:spTree>
    <p:extLst>
      <p:ext uri="{BB962C8B-B14F-4D97-AF65-F5344CB8AC3E}">
        <p14:creationId xmlns:p14="http://schemas.microsoft.com/office/powerpoint/2010/main" val="195159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PrEP, pre-exposure prophylaxis.</a:t>
            </a:r>
          </a:p>
        </p:txBody>
      </p:sp>
      <p:sp>
        <p:nvSpPr>
          <p:cNvPr id="4" name="Slide Number Placeholder 3"/>
          <p:cNvSpPr>
            <a:spLocks noGrp="1"/>
          </p:cNvSpPr>
          <p:nvPr>
            <p:ph type="sldNum" sz="quarter" idx="5"/>
          </p:nvPr>
        </p:nvSpPr>
        <p:spPr/>
        <p:txBody>
          <a:bodyPr/>
          <a:lstStyle/>
          <a:p>
            <a:fld id="{FC07CD6F-13C1-4E32-811F-9643CA1E38A3}" type="slidenum">
              <a:rPr lang="en-US" smtClean="0"/>
              <a:t>5</a:t>
            </a:fld>
            <a:endParaRPr lang="en-US" dirty="0"/>
          </a:p>
        </p:txBody>
      </p:sp>
    </p:spTree>
    <p:extLst>
      <p:ext uri="{BB962C8B-B14F-4D97-AF65-F5344CB8AC3E}">
        <p14:creationId xmlns:p14="http://schemas.microsoft.com/office/powerpoint/2010/main" val="1323372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PrEP, pre-exposure prophylaxis.</a:t>
            </a:r>
          </a:p>
        </p:txBody>
      </p:sp>
      <p:sp>
        <p:nvSpPr>
          <p:cNvPr id="4" name="Slide Number Placeholder 3"/>
          <p:cNvSpPr>
            <a:spLocks noGrp="1"/>
          </p:cNvSpPr>
          <p:nvPr>
            <p:ph type="sldNum" sz="quarter" idx="5"/>
          </p:nvPr>
        </p:nvSpPr>
        <p:spPr/>
        <p:txBody>
          <a:bodyPr/>
          <a:lstStyle/>
          <a:p>
            <a:fld id="{25EC198E-6F38-E04B-9EF7-4B238F51D99C}" type="slidenum">
              <a:rPr lang="en-US" smtClean="0"/>
              <a:t>6</a:t>
            </a:fld>
            <a:endParaRPr lang="en-US" dirty="0"/>
          </a:p>
        </p:txBody>
      </p:sp>
    </p:spTree>
    <p:extLst>
      <p:ext uri="{BB962C8B-B14F-4D97-AF65-F5344CB8AC3E}">
        <p14:creationId xmlns:p14="http://schemas.microsoft.com/office/powerpoint/2010/main" val="1545265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41D0E-08EC-51B8-16B3-E144B8100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76C26-7662-6E6D-4A01-259DCA465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31790-9CC1-B207-1A9C-5D9786471E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HCP, healthcare professional; PrEP, pre-exposure prophylaxis.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4B72050-31E5-E1A8-77AF-FF789797D4B5}"/>
              </a:ext>
            </a:extLst>
          </p:cNvPr>
          <p:cNvSpPr>
            <a:spLocks noGrp="1"/>
          </p:cNvSpPr>
          <p:nvPr>
            <p:ph type="sldNum" sz="quarter" idx="5"/>
          </p:nvPr>
        </p:nvSpPr>
        <p:spPr/>
        <p:txBody>
          <a:bodyPr/>
          <a:lstStyle/>
          <a:p>
            <a:fld id="{25EC198E-6F38-E04B-9EF7-4B238F51D99C}" type="slidenum">
              <a:rPr lang="en-US" smtClean="0"/>
              <a:t>7</a:t>
            </a:fld>
            <a:endParaRPr lang="en-US" dirty="0"/>
          </a:p>
        </p:txBody>
      </p:sp>
    </p:spTree>
    <p:extLst>
      <p:ext uri="{BB962C8B-B14F-4D97-AF65-F5344CB8AC3E}">
        <p14:creationId xmlns:p14="http://schemas.microsoft.com/office/powerpoint/2010/main" val="1488598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9942-6D50-C874-52FF-905297DD0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CF291-B7A1-DBBD-D85E-64A153D182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A9554-E027-8295-7694-311AB9BCD99E}"/>
              </a:ext>
            </a:extLst>
          </p:cNvPr>
          <p:cNvSpPr>
            <a:spLocks noGrp="1"/>
          </p:cNvSpPr>
          <p:nvPr>
            <p:ph type="body" idx="1"/>
          </p:nvPr>
        </p:nvSpPr>
        <p:spPr/>
        <p:txBody>
          <a:bodyPr/>
          <a:lstStyle/>
          <a:p>
            <a:r>
              <a:rPr lang="en-US" i="1" dirty="0">
                <a:sym typeface="Wingdings" panose="05000000000000000000" pitchFamily="2" charset="2"/>
              </a:rPr>
              <a:t>ART, antiretroviral therapy; PEP, postexposure prophylaxis; PrEP, pre-exposure prophylaxis.</a:t>
            </a:r>
          </a:p>
        </p:txBody>
      </p:sp>
      <p:sp>
        <p:nvSpPr>
          <p:cNvPr id="4" name="Slide Number Placeholder 3">
            <a:extLst>
              <a:ext uri="{FF2B5EF4-FFF2-40B4-BE49-F238E27FC236}">
                <a16:creationId xmlns:a16="http://schemas.microsoft.com/office/drawing/2014/main" id="{BE168D6A-536D-34C4-CCBB-892BFD9FED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EC198E-6F38-E04B-9EF7-4B238F51D9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4998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i="1" dirty="0">
                <a:effectLst/>
                <a:latin typeface="Arial" panose="020B0604020202020204" pitchFamily="34" charset="0"/>
              </a:rPr>
              <a:t>PrEP, pre-exposure prophylaxis; STI, sexually transmitted infection.</a:t>
            </a:r>
            <a:br>
              <a:rPr lang="en-MY" dirty="0">
                <a:effectLst/>
                <a:latin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49116FAB-BF68-7F47-82F7-31A595873913}" type="slidenum">
              <a:rPr lang="en-US" smtClean="0"/>
              <a:t>9</a:t>
            </a:fld>
            <a:endParaRPr lang="en-US" dirty="0"/>
          </a:p>
        </p:txBody>
      </p:sp>
    </p:spTree>
    <p:extLst>
      <p:ext uri="{BB962C8B-B14F-4D97-AF65-F5344CB8AC3E}">
        <p14:creationId xmlns:p14="http://schemas.microsoft.com/office/powerpoint/2010/main" val="1299173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2B749-1723-7C99-7A45-1D945576D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BFD4B-DBE1-2A96-3560-17112CF7A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C6F40-8F9E-979D-D003-A05CEF291DD0}"/>
              </a:ext>
            </a:extLst>
          </p:cNvPr>
          <p:cNvSpPr>
            <a:spLocks noGrp="1"/>
          </p:cNvSpPr>
          <p:nvPr>
            <p:ph type="body" idx="1"/>
          </p:nvPr>
        </p:nvSpPr>
        <p:spPr/>
        <p:txBody>
          <a:bodyPr/>
          <a:lstStyle/>
          <a:p>
            <a:r>
              <a:rPr lang="en-MY" i="1" dirty="0">
                <a:effectLst/>
                <a:latin typeface="Arial" panose="020B0604020202020204" pitchFamily="34" charset="0"/>
              </a:rPr>
              <a:t>HCP, healthcare professional; PrEP, pre-exposure prophylaxis; STI, sexually transmitted infection.</a:t>
            </a:r>
            <a:br>
              <a:rPr lang="en-MY" dirty="0">
                <a:effectLst/>
                <a:latin typeface="Arial" panose="020B0604020202020204" pitchFamily="34" charset="0"/>
              </a:rPr>
            </a:br>
            <a:endParaRPr lang="en-MY" dirty="0">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E65D7500-1BEA-43AB-1627-6EA444743550}"/>
              </a:ext>
            </a:extLst>
          </p:cNvPr>
          <p:cNvSpPr>
            <a:spLocks noGrp="1"/>
          </p:cNvSpPr>
          <p:nvPr>
            <p:ph type="sldNum" sz="quarter" idx="5"/>
          </p:nvPr>
        </p:nvSpPr>
        <p:spPr/>
        <p:txBody>
          <a:bodyPr/>
          <a:lstStyle/>
          <a:p>
            <a:fld id="{49116FAB-BF68-7F47-82F7-31A595873913}" type="slidenum">
              <a:rPr lang="en-US" smtClean="0"/>
              <a:t>10</a:t>
            </a:fld>
            <a:endParaRPr lang="en-US" dirty="0"/>
          </a:p>
        </p:txBody>
      </p:sp>
    </p:spTree>
    <p:extLst>
      <p:ext uri="{BB962C8B-B14F-4D97-AF65-F5344CB8AC3E}">
        <p14:creationId xmlns:p14="http://schemas.microsoft.com/office/powerpoint/2010/main" val="3812863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 PrEP, pre-exposure prophylaxis.</a:t>
            </a:r>
          </a:p>
        </p:txBody>
      </p:sp>
      <p:sp>
        <p:nvSpPr>
          <p:cNvPr id="4" name="Slide Number Placeholder 3"/>
          <p:cNvSpPr>
            <a:spLocks noGrp="1"/>
          </p:cNvSpPr>
          <p:nvPr>
            <p:ph type="sldNum" sz="quarter" idx="5"/>
          </p:nvPr>
        </p:nvSpPr>
        <p:spPr/>
        <p:txBody>
          <a:bodyPr/>
          <a:lstStyle/>
          <a:p>
            <a:fld id="{FC07CD6F-13C1-4E32-811F-9643CA1E38A3}" type="slidenum">
              <a:rPr lang="en-US" smtClean="0"/>
              <a:t>11</a:t>
            </a:fld>
            <a:endParaRPr lang="en-US" dirty="0"/>
          </a:p>
        </p:txBody>
      </p:sp>
    </p:spTree>
    <p:extLst>
      <p:ext uri="{BB962C8B-B14F-4D97-AF65-F5344CB8AC3E}">
        <p14:creationId xmlns:p14="http://schemas.microsoft.com/office/powerpoint/2010/main" val="3620819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PrEP, pre-exposure prophylaxis.</a:t>
            </a:r>
          </a:p>
          <a:p>
            <a:endParaRPr lang="en-US" dirty="0"/>
          </a:p>
        </p:txBody>
      </p:sp>
      <p:sp>
        <p:nvSpPr>
          <p:cNvPr id="4" name="Slide Number Placeholder 3"/>
          <p:cNvSpPr>
            <a:spLocks noGrp="1"/>
          </p:cNvSpPr>
          <p:nvPr>
            <p:ph type="sldNum" sz="quarter" idx="5"/>
          </p:nvPr>
        </p:nvSpPr>
        <p:spPr/>
        <p:txBody>
          <a:bodyPr/>
          <a:lstStyle/>
          <a:p>
            <a:fld id="{25EC198E-6F38-E04B-9EF7-4B238F51D99C}" type="slidenum">
              <a:rPr lang="en-US" smtClean="0"/>
              <a:t>12</a:t>
            </a:fld>
            <a:endParaRPr lang="en-US" dirty="0"/>
          </a:p>
        </p:txBody>
      </p:sp>
    </p:spTree>
    <p:extLst>
      <p:ext uri="{BB962C8B-B14F-4D97-AF65-F5344CB8AC3E}">
        <p14:creationId xmlns:p14="http://schemas.microsoft.com/office/powerpoint/2010/main" val="3020239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A blue sign with white text&#10;&#10;AI-generated content may be incorrect.">
            <a:extLst>
              <a:ext uri="{FF2B5EF4-FFF2-40B4-BE49-F238E27FC236}">
                <a16:creationId xmlns:a16="http://schemas.microsoft.com/office/drawing/2014/main" id="{DED6B7A1-55F1-505C-0B94-3A94B5A8BA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14361" y="218333"/>
            <a:ext cx="2159987" cy="654106"/>
          </a:xfrm>
          <a:prstGeom prst="rect">
            <a:avLst/>
          </a:prstGeom>
        </p:spPr>
      </p:pic>
      <p:pic>
        <p:nvPicPr>
          <p:cNvPr id="4" name="Picture 3" descr="A logo with a black background&#10;&#10;AI-generated content may be incorrect.">
            <a:extLst>
              <a:ext uri="{FF2B5EF4-FFF2-40B4-BE49-F238E27FC236}">
                <a16:creationId xmlns:a16="http://schemas.microsoft.com/office/drawing/2014/main" id="{8280F46A-0861-DFE3-3D2C-BACA6485AFE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12557" y="166553"/>
            <a:ext cx="1539039" cy="848456"/>
          </a:xfrm>
          <a:prstGeom prst="rect">
            <a:avLst/>
          </a:prstGeom>
        </p:spPr>
      </p:pic>
    </p:spTree>
    <p:extLst>
      <p:ext uri="{BB962C8B-B14F-4D97-AF65-F5344CB8AC3E}">
        <p14:creationId xmlns:p14="http://schemas.microsoft.com/office/powerpoint/2010/main" val="224585540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52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0664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3" name="Picture 2" descr="A blue sign with white text&#10;&#10;AI-generated content may be incorrect.">
            <a:extLst>
              <a:ext uri="{FF2B5EF4-FFF2-40B4-BE49-F238E27FC236}">
                <a16:creationId xmlns:a16="http://schemas.microsoft.com/office/drawing/2014/main" id="{D0E24C66-280B-DBD9-5D07-4BF296436D8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86637" y="5541095"/>
            <a:ext cx="2421686" cy="733356"/>
          </a:xfrm>
          <a:prstGeom prst="rect">
            <a:avLst/>
          </a:prstGeom>
        </p:spPr>
      </p:pic>
      <p:pic>
        <p:nvPicPr>
          <p:cNvPr id="6" name="Picture 5" descr="A logo with a black background&#10;&#10;AI-generated content may be incorrect.">
            <a:extLst>
              <a:ext uri="{FF2B5EF4-FFF2-40B4-BE49-F238E27FC236}">
                <a16:creationId xmlns:a16="http://schemas.microsoft.com/office/drawing/2014/main" id="{D8450E68-2022-2EE6-BCB5-6C28D36B5D6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48134" y="5335182"/>
            <a:ext cx="1725505" cy="951253"/>
          </a:xfrm>
          <a:prstGeom prst="rect">
            <a:avLst/>
          </a:prstGeom>
        </p:spPr>
      </p:pic>
    </p:spTree>
    <p:extLst>
      <p:ext uri="{BB962C8B-B14F-4D97-AF65-F5344CB8AC3E}">
        <p14:creationId xmlns:p14="http://schemas.microsoft.com/office/powerpoint/2010/main" val="2209216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44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2187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2626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86140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0455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3164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5862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73387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4" name="Picture 3" descr="A blue sign with white text&#10;&#10;AI-generated content may be incorrect.">
            <a:extLst>
              <a:ext uri="{FF2B5EF4-FFF2-40B4-BE49-F238E27FC236}">
                <a16:creationId xmlns:a16="http://schemas.microsoft.com/office/drawing/2014/main" id="{7BA01F20-C2F4-A9AF-833D-723D678341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986637" y="5541095"/>
            <a:ext cx="2421686" cy="733356"/>
          </a:xfrm>
          <a:prstGeom prst="rect">
            <a:avLst/>
          </a:prstGeom>
        </p:spPr>
      </p:pic>
      <p:pic>
        <p:nvPicPr>
          <p:cNvPr id="5" name="Picture 4" descr="A logo with a black background&#10;&#10;AI-generated content may be incorrect.">
            <a:extLst>
              <a:ext uri="{FF2B5EF4-FFF2-40B4-BE49-F238E27FC236}">
                <a16:creationId xmlns:a16="http://schemas.microsoft.com/office/drawing/2014/main" id="{DD7E66D4-0E03-07EB-0217-ED8EBF7201F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48134" y="5335182"/>
            <a:ext cx="1725505" cy="951253"/>
          </a:xfrm>
          <a:prstGeom prst="rect">
            <a:avLst/>
          </a:prstGeom>
        </p:spPr>
      </p:pic>
    </p:spTree>
    <p:extLst>
      <p:ext uri="{BB962C8B-B14F-4D97-AF65-F5344CB8AC3E}">
        <p14:creationId xmlns:p14="http://schemas.microsoft.com/office/powerpoint/2010/main" val="92130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49178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Combatting Stigma: PrEP in Asia</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043214"/>
            <a:ext cx="58761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 collaboration between Clinical Care Options, LLC and Albert Einstein College of Medicine, in partnership with Institute for HIV Research and Innovation (IHRI).</a:t>
            </a:r>
          </a:p>
        </p:txBody>
      </p:sp>
      <p:sp>
        <p:nvSpPr>
          <p:cNvPr id="2" name="Text Box 21">
            <a:extLst>
              <a:ext uri="{FF2B5EF4-FFF2-40B4-BE49-F238E27FC236}">
                <a16:creationId xmlns:a16="http://schemas.microsoft.com/office/drawing/2014/main" id="{3AE0B2AE-BA1A-0901-E6EC-B82DCC6859B8}"/>
              </a:ext>
            </a:extLst>
          </p:cNvPr>
          <p:cNvSpPr txBox="1">
            <a:spLocks noChangeArrowheads="1"/>
          </p:cNvSpPr>
          <p:nvPr/>
        </p:nvSpPr>
        <p:spPr bwMode="auto">
          <a:xfrm>
            <a:off x="435015" y="6368375"/>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and Disclosures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Iskandar Azwa, MD</a:t>
            </a:r>
            <a:br>
              <a:rPr lang="en-US" altLang="en-US" sz="2400" b="1" dirty="0">
                <a:solidFill>
                  <a:schemeClr val="accent3"/>
                </a:solidFill>
              </a:rPr>
            </a:br>
            <a:r>
              <a:rPr lang="en-US" altLang="en-US" sz="2400" dirty="0"/>
              <a:t>Associate Professor in Infectious Diseases</a:t>
            </a:r>
            <a:br>
              <a:rPr lang="en-US" altLang="en-US" sz="2400" dirty="0"/>
            </a:br>
            <a:r>
              <a:rPr lang="en-US" altLang="en-US" sz="2400" dirty="0"/>
              <a:t>Faculty of Medicine</a:t>
            </a:r>
            <a:br>
              <a:rPr lang="en-US" altLang="en-US" sz="2400" dirty="0"/>
            </a:br>
            <a:r>
              <a:rPr lang="en-US" altLang="en-US" sz="2400" dirty="0"/>
              <a:t>University Malaya</a:t>
            </a:r>
            <a:br>
              <a:rPr lang="en-US" altLang="en-US" sz="2400" dirty="0"/>
            </a:br>
            <a:r>
              <a:rPr lang="en-US" altLang="en-US" sz="2400" dirty="0"/>
              <a:t>Kuala Lumpur, Malaysia</a:t>
            </a:r>
          </a:p>
          <a:p>
            <a:pPr marL="0" indent="0">
              <a:buClr>
                <a:schemeClr val="accent6"/>
              </a:buClr>
              <a:buNone/>
              <a:defRPr/>
            </a:pPr>
            <a:r>
              <a:rPr lang="en-US" altLang="en-US" sz="2400" b="1" dirty="0">
                <a:solidFill>
                  <a:srgbClr val="E1471D"/>
                </a:solidFill>
              </a:rPr>
              <a:t>Iskandar Azwa, MD</a:t>
            </a:r>
            <a:r>
              <a:rPr lang="en-US" altLang="en-US" sz="2400" b="1" dirty="0">
                <a:solidFill>
                  <a:srgbClr val="E1471D"/>
                </a:solidFill>
                <a:latin typeface="Calibri"/>
                <a:cs typeface="Calibri"/>
              </a:rPr>
              <a:t>,</a:t>
            </a:r>
            <a:r>
              <a:rPr lang="en-US" sz="2400" b="1" dirty="0">
                <a:solidFill>
                  <a:srgbClr val="E1471D"/>
                </a:solidFill>
                <a:latin typeface="Calibri"/>
                <a:cs typeface="Calibri"/>
              </a:rPr>
              <a:t> </a:t>
            </a:r>
            <a:r>
              <a:rPr lang="en-US" sz="2400" dirty="0">
                <a:latin typeface="Calibri"/>
                <a:cs typeface="Calibri"/>
              </a:rPr>
              <a:t>has no relevant financial relationships to disclose.</a:t>
            </a:r>
            <a:endParaRPr lang="en-US" sz="2400" dirty="0"/>
          </a:p>
          <a:p>
            <a:pPr marL="0" indent="0">
              <a:buNone/>
            </a:pPr>
            <a:endParaRPr lang="en-US" altLang="en-US" sz="2400" dirty="0"/>
          </a:p>
          <a:p>
            <a:pPr marL="0" indent="0">
              <a:buNone/>
            </a:pP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F8F71-86A7-D8D1-E7F9-6CF2541180F3}"/>
              </a:ext>
            </a:extLst>
          </p:cNvPr>
          <p:cNvSpPr>
            <a:spLocks noGrp="1"/>
          </p:cNvSpPr>
          <p:nvPr>
            <p:ph type="title"/>
          </p:nvPr>
        </p:nvSpPr>
        <p:spPr/>
        <p:txBody>
          <a:bodyPr/>
          <a:lstStyle/>
          <a:p>
            <a:r>
              <a:rPr lang="en-US" dirty="0"/>
              <a:t>Learning Objectives </a:t>
            </a:r>
          </a:p>
        </p:txBody>
      </p:sp>
      <p:sp>
        <p:nvSpPr>
          <p:cNvPr id="3" name="Content Placeholder 2">
            <a:extLst>
              <a:ext uri="{FF2B5EF4-FFF2-40B4-BE49-F238E27FC236}">
                <a16:creationId xmlns:a16="http://schemas.microsoft.com/office/drawing/2014/main" id="{C1BC0EB0-FB7A-8CA4-0737-AEF1E4C9B2C9}"/>
              </a:ext>
            </a:extLst>
          </p:cNvPr>
          <p:cNvSpPr>
            <a:spLocks noGrp="1"/>
          </p:cNvSpPr>
          <p:nvPr>
            <p:ph idx="1"/>
          </p:nvPr>
        </p:nvSpPr>
        <p:spPr/>
        <p:txBody>
          <a:bodyPr/>
          <a:lstStyle/>
          <a:p>
            <a:r>
              <a:rPr lang="en-US" dirty="0">
                <a:effectLst/>
                <a:latin typeface="Calibri" panose="020F0502020204030204" pitchFamily="34" charset="0"/>
                <a:ea typeface="Calibri" panose="020F0502020204030204" pitchFamily="34" charset="0"/>
              </a:rPr>
              <a:t>Take steps to start providing PrEP for key populations who can benefit, as a crucial component of reducing barriers to PrEP uptake</a:t>
            </a:r>
          </a:p>
          <a:p>
            <a:r>
              <a:rPr lang="en-US" dirty="0">
                <a:effectLst/>
                <a:latin typeface="Calibri" panose="020F0502020204030204" pitchFamily="34" charset="0"/>
                <a:ea typeface="Calibri" panose="020F0502020204030204" pitchFamily="34" charset="0"/>
              </a:rPr>
              <a:t>Apply a solid understanding of PrEP regimens and essential aspects of PrEP delivery to proactively incorporate PrEP into services for key populations</a:t>
            </a:r>
            <a:endParaRPr lang="en-US" sz="4000" dirty="0"/>
          </a:p>
        </p:txBody>
      </p:sp>
    </p:spTree>
    <p:extLst>
      <p:ext uri="{BB962C8B-B14F-4D97-AF65-F5344CB8AC3E}">
        <p14:creationId xmlns:p14="http://schemas.microsoft.com/office/powerpoint/2010/main" val="157804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3F57-A9E0-B34A-8139-0B9E0229F23D}"/>
              </a:ext>
            </a:extLst>
          </p:cNvPr>
          <p:cNvSpPr>
            <a:spLocks noGrp="1"/>
          </p:cNvSpPr>
          <p:nvPr>
            <p:ph type="title"/>
          </p:nvPr>
        </p:nvSpPr>
        <p:spPr/>
        <p:txBody>
          <a:bodyPr>
            <a:normAutofit/>
          </a:bodyPr>
          <a:lstStyle/>
          <a:p>
            <a:r>
              <a:rPr lang="en-US" sz="4000" b="1" dirty="0">
                <a:solidFill>
                  <a:srgbClr val="455560"/>
                </a:solidFill>
              </a:rPr>
              <a:t>Case: Addressing PrEP Stigma</a:t>
            </a:r>
          </a:p>
        </p:txBody>
      </p:sp>
      <p:sp>
        <p:nvSpPr>
          <p:cNvPr id="3" name="Content Placeholder 2">
            <a:extLst>
              <a:ext uri="{FF2B5EF4-FFF2-40B4-BE49-F238E27FC236}">
                <a16:creationId xmlns:a16="http://schemas.microsoft.com/office/drawing/2014/main" id="{C2751C71-E813-4944-9F23-60FD9533E20F}"/>
              </a:ext>
            </a:extLst>
          </p:cNvPr>
          <p:cNvSpPr>
            <a:spLocks noGrp="1"/>
          </p:cNvSpPr>
          <p:nvPr>
            <p:ph idx="1"/>
          </p:nvPr>
        </p:nvSpPr>
        <p:spPr/>
        <p:txBody>
          <a:bodyPr>
            <a:normAutofit/>
          </a:bodyPr>
          <a:lstStyle/>
          <a:p>
            <a:r>
              <a:rPr lang="en-US" dirty="0"/>
              <a:t>Dr Wong, a primary care provider, is committed to offering and scaling up PrEP as a key HIV prevention option in his practice </a:t>
            </a:r>
          </a:p>
          <a:p>
            <a:r>
              <a:rPr lang="en-US" dirty="0"/>
              <a:t>However, he frequently encounters stigma-related challenges when discussing condom use alongside PrEP</a:t>
            </a:r>
          </a:p>
          <a:p>
            <a:pPr lvl="1"/>
            <a:r>
              <a:rPr lang="en-US" dirty="0"/>
              <a:t>Some patients are concerned that using PrEP without condoms will be perceived by HCPs as sexually irresponsible</a:t>
            </a:r>
          </a:p>
          <a:p>
            <a:pPr lvl="1"/>
            <a:r>
              <a:rPr lang="en-US" dirty="0"/>
              <a:t>Some colleagues hesitate to discuss condomless sex with PrEP users or insist that condoms and PrEP must be used together for HIV prevention when asked, reinforcing stigma around patient choices</a:t>
            </a:r>
          </a:p>
        </p:txBody>
      </p:sp>
    </p:spTree>
    <p:extLst>
      <p:ext uri="{BB962C8B-B14F-4D97-AF65-F5344CB8AC3E}">
        <p14:creationId xmlns:p14="http://schemas.microsoft.com/office/powerpoint/2010/main" val="351669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69B87265-E9AB-CB4A-81E4-B79B58FB4566}"/>
              </a:ext>
            </a:extLst>
          </p:cNvPr>
          <p:cNvSpPr>
            <a:spLocks noGrp="1"/>
          </p:cNvSpPr>
          <p:nvPr>
            <p:ph sz="half" idx="2"/>
          </p:nvPr>
        </p:nvSpPr>
        <p:spPr>
          <a:xfrm>
            <a:off x="6252634" y="2646471"/>
            <a:ext cx="5229570" cy="2394265"/>
          </a:xfrm>
          <a:solidFill>
            <a:schemeClr val="accent3">
              <a:lumMod val="20000"/>
              <a:lumOff val="80000"/>
            </a:schemeClr>
          </a:solidFill>
        </p:spPr>
        <p:txBody>
          <a:bodyPr anchor="ctr">
            <a:noAutofit/>
          </a:bodyPr>
          <a:lstStyle/>
          <a:p>
            <a:r>
              <a:rPr lang="en-US" sz="2200" b="1" dirty="0">
                <a:solidFill>
                  <a:schemeClr val="accent3"/>
                </a:solidFill>
              </a:rPr>
              <a:t>PrEP STIGMA</a:t>
            </a:r>
          </a:p>
          <a:p>
            <a:pPr lvl="1"/>
            <a:r>
              <a:rPr lang="en-US" sz="2200" dirty="0"/>
              <a:t>Linked to HIV and sexual stigma </a:t>
            </a:r>
          </a:p>
          <a:p>
            <a:pPr lvl="1"/>
            <a:r>
              <a:rPr lang="en-US" sz="2200" dirty="0"/>
              <a:t>People who utilize PrEP may be stereotyped as sexually irresponsible and promiscuous</a:t>
            </a:r>
          </a:p>
        </p:txBody>
      </p:sp>
      <p:sp>
        <p:nvSpPr>
          <p:cNvPr id="14" name="Title 13">
            <a:extLst>
              <a:ext uri="{FF2B5EF4-FFF2-40B4-BE49-F238E27FC236}">
                <a16:creationId xmlns:a16="http://schemas.microsoft.com/office/drawing/2014/main" id="{B21A2964-30EE-924B-9C41-638B40C3E041}"/>
              </a:ext>
            </a:extLst>
          </p:cNvPr>
          <p:cNvSpPr>
            <a:spLocks noGrp="1"/>
          </p:cNvSpPr>
          <p:nvPr>
            <p:ph type="title"/>
          </p:nvPr>
        </p:nvSpPr>
        <p:spPr/>
        <p:txBody>
          <a:bodyPr>
            <a:normAutofit/>
          </a:bodyPr>
          <a:lstStyle/>
          <a:p>
            <a:r>
              <a:rPr lang="en-US" sz="4000" b="1" dirty="0">
                <a:solidFill>
                  <a:srgbClr val="455560"/>
                </a:solidFill>
              </a:rPr>
              <a:t>Understanding Stigma</a:t>
            </a:r>
          </a:p>
        </p:txBody>
      </p:sp>
      <p:sp>
        <p:nvSpPr>
          <p:cNvPr id="10" name="Content Placeholder 9">
            <a:extLst>
              <a:ext uri="{FF2B5EF4-FFF2-40B4-BE49-F238E27FC236}">
                <a16:creationId xmlns:a16="http://schemas.microsoft.com/office/drawing/2014/main" id="{9E92DC9A-2B44-0841-B9B0-6DC2349F9257}"/>
              </a:ext>
            </a:extLst>
          </p:cNvPr>
          <p:cNvSpPr>
            <a:spLocks noGrp="1"/>
          </p:cNvSpPr>
          <p:nvPr>
            <p:ph sz="half" idx="1"/>
          </p:nvPr>
        </p:nvSpPr>
        <p:spPr/>
        <p:txBody>
          <a:bodyPr>
            <a:noAutofit/>
          </a:bodyPr>
          <a:lstStyle/>
          <a:p>
            <a:r>
              <a:rPr lang="en-US" sz="2200" b="1" dirty="0">
                <a:solidFill>
                  <a:schemeClr val="accent3"/>
                </a:solidFill>
              </a:rPr>
              <a:t>STIGMA</a:t>
            </a:r>
          </a:p>
          <a:p>
            <a:pPr lvl="1"/>
            <a:r>
              <a:rPr lang="en-US" sz="2200" dirty="0"/>
              <a:t>Personal characteristics or attributes that confer negative judgement or value and are considered socially “discrediting”  </a:t>
            </a:r>
          </a:p>
          <a:p>
            <a:r>
              <a:rPr lang="en-US" sz="2200" b="1" dirty="0">
                <a:solidFill>
                  <a:schemeClr val="accent3"/>
                </a:solidFill>
              </a:rPr>
              <a:t>SEXUAL STIGMA</a:t>
            </a:r>
          </a:p>
          <a:p>
            <a:pPr lvl="1"/>
            <a:r>
              <a:rPr lang="en-US" sz="2200" dirty="0"/>
              <a:t>Negative attitudes towards individuals based on their sexual behavior, orientation, or gender identity</a:t>
            </a:r>
          </a:p>
          <a:p>
            <a:r>
              <a:rPr lang="en-US" sz="2200" b="1" dirty="0">
                <a:solidFill>
                  <a:schemeClr val="accent3"/>
                </a:solidFill>
              </a:rPr>
              <a:t>INTERSECTIONAL STIGMA</a:t>
            </a:r>
          </a:p>
          <a:p>
            <a:pPr lvl="1"/>
            <a:r>
              <a:rPr lang="en-US" sz="2200" dirty="0">
                <a:latin typeface="+mj-lt"/>
              </a:rPr>
              <a:t>R</a:t>
            </a:r>
            <a:r>
              <a:rPr lang="en-US" sz="2200" dirty="0">
                <a:effectLst/>
                <a:latin typeface="+mj-lt"/>
              </a:rPr>
              <a:t>elated to clients’ social class, gender, sexual, and/or racial identities</a:t>
            </a:r>
            <a:endParaRPr lang="en-US" sz="2200" b="1" dirty="0">
              <a:solidFill>
                <a:srgbClr val="0070C0"/>
              </a:solidFill>
              <a:latin typeface="+mj-lt"/>
            </a:endParaRPr>
          </a:p>
          <a:p>
            <a:pPr lvl="1"/>
            <a:endParaRPr lang="en-US" sz="2200" b="1" dirty="0"/>
          </a:p>
        </p:txBody>
      </p:sp>
      <p:sp>
        <p:nvSpPr>
          <p:cNvPr id="2" name="Text Box 15">
            <a:extLst>
              <a:ext uri="{FF2B5EF4-FFF2-40B4-BE49-F238E27FC236}">
                <a16:creationId xmlns:a16="http://schemas.microsoft.com/office/drawing/2014/main" id="{6F00CFEB-1CE4-08AD-DC4E-6CF33FEAA8B7}"/>
              </a:ext>
            </a:extLst>
          </p:cNvPr>
          <p:cNvSpPr txBox="1">
            <a:spLocks noChangeArrowheads="1"/>
          </p:cNvSpPr>
          <p:nvPr/>
        </p:nvSpPr>
        <p:spPr bwMode="auto">
          <a:xfrm>
            <a:off x="413147" y="63635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Golub. Curr HIV/AIDS Rep. 2018;15:190. Calabrese. Curr HIV/AIDS Rep. 2020;17:579.</a:t>
            </a:r>
          </a:p>
        </p:txBody>
      </p:sp>
      <p:sp>
        <p:nvSpPr>
          <p:cNvPr id="3" name="Right Brace 2">
            <a:extLst>
              <a:ext uri="{FF2B5EF4-FFF2-40B4-BE49-F238E27FC236}">
                <a16:creationId xmlns:a16="http://schemas.microsoft.com/office/drawing/2014/main" id="{80BAFCB3-6002-9B9E-3BCB-8529A05A185C}"/>
              </a:ext>
            </a:extLst>
          </p:cNvPr>
          <p:cNvSpPr/>
          <p:nvPr/>
        </p:nvSpPr>
        <p:spPr bwMode="auto">
          <a:xfrm>
            <a:off x="5538952" y="1692166"/>
            <a:ext cx="713682" cy="4497302"/>
          </a:xfrm>
          <a:prstGeom prst="rightBrace">
            <a:avLst>
              <a:gd name="adj1" fmla="val 8333"/>
              <a:gd name="adj2" fmla="val 47897"/>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2248215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B4CF4-C78B-09E4-A552-ECAC1E9E4264}"/>
            </a:ext>
          </a:extLst>
        </p:cNvPr>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9215EE11-C942-4CEC-8489-B714C7225E94}"/>
              </a:ext>
            </a:extLst>
          </p:cNvPr>
          <p:cNvGraphicFramePr/>
          <p:nvPr>
            <p:extLst>
              <p:ext uri="{D42A27DB-BD31-4B8C-83A1-F6EECF244321}">
                <p14:modId xmlns:p14="http://schemas.microsoft.com/office/powerpoint/2010/main" val="675228308"/>
              </p:ext>
            </p:extLst>
          </p:nvPr>
        </p:nvGraphicFramePr>
        <p:xfrm>
          <a:off x="728253" y="1600200"/>
          <a:ext cx="5411986" cy="4432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204F52D0-8A7F-F7A5-C4B7-10D1CA43195D}"/>
              </a:ext>
            </a:extLst>
          </p:cNvPr>
          <p:cNvSpPr>
            <a:spLocks noGrp="1"/>
          </p:cNvSpPr>
          <p:nvPr>
            <p:ph type="title"/>
          </p:nvPr>
        </p:nvSpPr>
        <p:spPr>
          <a:xfrm>
            <a:off x="609759" y="238127"/>
            <a:ext cx="10872445" cy="1103313"/>
          </a:xfrm>
        </p:spPr>
        <p:txBody>
          <a:bodyPr>
            <a:normAutofit/>
          </a:bodyPr>
          <a:lstStyle/>
          <a:p>
            <a:r>
              <a:rPr lang="en-US" dirty="0"/>
              <a:t>Stigma as a Barrier to PrEP Uptake</a:t>
            </a:r>
          </a:p>
        </p:txBody>
      </p:sp>
      <p:sp>
        <p:nvSpPr>
          <p:cNvPr id="5" name="Content Placeholder 4">
            <a:extLst>
              <a:ext uri="{FF2B5EF4-FFF2-40B4-BE49-F238E27FC236}">
                <a16:creationId xmlns:a16="http://schemas.microsoft.com/office/drawing/2014/main" id="{02316E8F-FA35-0541-3150-E9282C794309}"/>
              </a:ext>
            </a:extLst>
          </p:cNvPr>
          <p:cNvSpPr>
            <a:spLocks noGrp="1"/>
          </p:cNvSpPr>
          <p:nvPr>
            <p:ph sz="half" idx="2"/>
          </p:nvPr>
        </p:nvSpPr>
        <p:spPr>
          <a:xfrm>
            <a:off x="6543675" y="2812454"/>
            <a:ext cx="5229225" cy="2008361"/>
          </a:xfrm>
          <a:solidFill>
            <a:schemeClr val="accent2">
              <a:lumMod val="20000"/>
              <a:lumOff val="80000"/>
            </a:schemeClr>
          </a:solidFill>
        </p:spPr>
        <p:txBody>
          <a:bodyPr/>
          <a:lstStyle/>
          <a:p>
            <a:r>
              <a:rPr lang="en-US" dirty="0"/>
              <a:t>Leads to misconceptions about who “deserves” PrEP</a:t>
            </a:r>
          </a:p>
          <a:p>
            <a:r>
              <a:rPr lang="en-US" dirty="0"/>
              <a:t>Undermines policy, funding, and infrastructure that support PrEP</a:t>
            </a:r>
          </a:p>
        </p:txBody>
      </p:sp>
      <p:sp>
        <p:nvSpPr>
          <p:cNvPr id="7" name="Right Brace 6">
            <a:extLst>
              <a:ext uri="{FF2B5EF4-FFF2-40B4-BE49-F238E27FC236}">
                <a16:creationId xmlns:a16="http://schemas.microsoft.com/office/drawing/2014/main" id="{8781859E-91EF-B04F-45BE-57C107493E60}"/>
              </a:ext>
            </a:extLst>
          </p:cNvPr>
          <p:cNvSpPr/>
          <p:nvPr/>
        </p:nvSpPr>
        <p:spPr bwMode="auto">
          <a:xfrm>
            <a:off x="6190903" y="1600200"/>
            <a:ext cx="293024" cy="4432870"/>
          </a:xfrm>
          <a:prstGeom prst="rightBrace">
            <a:avLst>
              <a:gd name="adj1" fmla="val 28191"/>
              <a:gd name="adj2" fmla="val 50000"/>
            </a:avLst>
          </a:prstGeom>
          <a:noFill/>
          <a:ln w="1905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9" name="Text Box 15">
            <a:extLst>
              <a:ext uri="{FF2B5EF4-FFF2-40B4-BE49-F238E27FC236}">
                <a16:creationId xmlns:a16="http://schemas.microsoft.com/office/drawing/2014/main" id="{7569995E-71D9-745F-06B8-2C43F15AE0D6}"/>
              </a:ext>
            </a:extLst>
          </p:cNvPr>
          <p:cNvSpPr txBox="1">
            <a:spLocks noChangeArrowheads="1"/>
          </p:cNvSpPr>
          <p:nvPr/>
        </p:nvSpPr>
        <p:spPr bwMode="auto">
          <a:xfrm>
            <a:off x="421460" y="635526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Calabrese. Curr HIV/AIDS Rep. 2020;17:579.</a:t>
            </a:r>
          </a:p>
        </p:txBody>
      </p:sp>
    </p:spTree>
    <p:extLst>
      <p:ext uri="{BB962C8B-B14F-4D97-AF65-F5344CB8AC3E}">
        <p14:creationId xmlns:p14="http://schemas.microsoft.com/office/powerpoint/2010/main" val="3492188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06FE9-4A48-F0D0-D350-707F8AD056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465FF-319E-BEFF-F7B9-16C1EE63920B}"/>
              </a:ext>
            </a:extLst>
          </p:cNvPr>
          <p:cNvSpPr>
            <a:spLocks noGrp="1"/>
          </p:cNvSpPr>
          <p:nvPr>
            <p:ph type="title"/>
          </p:nvPr>
        </p:nvSpPr>
        <p:spPr/>
        <p:txBody>
          <a:bodyPr/>
          <a:lstStyle/>
          <a:p>
            <a:r>
              <a:rPr lang="en-US" b="1" dirty="0">
                <a:solidFill>
                  <a:srgbClr val="455560"/>
                </a:solidFill>
              </a:rPr>
              <a:t>Utilizing an HIV Status–Neutral Approach Can </a:t>
            </a:r>
            <a:r>
              <a:rPr lang="en-US" dirty="0">
                <a:solidFill>
                  <a:srgbClr val="455560"/>
                </a:solidFill>
              </a:rPr>
              <a:t>S</a:t>
            </a:r>
            <a:r>
              <a:rPr lang="en-US" b="1" dirty="0">
                <a:solidFill>
                  <a:srgbClr val="455560"/>
                </a:solidFill>
              </a:rPr>
              <a:t>hift Paradigms of HIV Treatment and Prevention</a:t>
            </a:r>
          </a:p>
        </p:txBody>
      </p:sp>
      <p:pic>
        <p:nvPicPr>
          <p:cNvPr id="4" name="Content Placeholder 5">
            <a:extLst>
              <a:ext uri="{FF2B5EF4-FFF2-40B4-BE49-F238E27FC236}">
                <a16:creationId xmlns:a16="http://schemas.microsoft.com/office/drawing/2014/main" id="{7C1889DA-AA1B-E744-44A5-08C90E9AE71E}"/>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12324" y="2033073"/>
            <a:ext cx="6623908" cy="3283876"/>
          </a:xfrm>
          <a:prstGeom prst="rect">
            <a:avLst/>
          </a:prstGeom>
        </p:spPr>
      </p:pic>
      <p:pic>
        <p:nvPicPr>
          <p:cNvPr id="6" name="Graphic 5" descr="Arrow Straight">
            <a:extLst>
              <a:ext uri="{FF2B5EF4-FFF2-40B4-BE49-F238E27FC236}">
                <a16:creationId xmlns:a16="http://schemas.microsoft.com/office/drawing/2014/main" id="{11DF8BBC-575C-4E82-1917-9C989C512B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873435">
            <a:off x="6037345" y="1919859"/>
            <a:ext cx="489034" cy="644874"/>
          </a:xfrm>
          <a:prstGeom prst="rect">
            <a:avLst/>
          </a:prstGeom>
        </p:spPr>
      </p:pic>
      <p:pic>
        <p:nvPicPr>
          <p:cNvPr id="8" name="Graphic 7" descr="Arrow Straight">
            <a:extLst>
              <a:ext uri="{FF2B5EF4-FFF2-40B4-BE49-F238E27FC236}">
                <a16:creationId xmlns:a16="http://schemas.microsoft.com/office/drawing/2014/main" id="{2A6A0FE8-AE12-0380-ABEE-99CA5A4C17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56897" flipV="1">
            <a:off x="6016122" y="4692068"/>
            <a:ext cx="538118" cy="605393"/>
          </a:xfrm>
          <a:prstGeom prst="rect">
            <a:avLst/>
          </a:prstGeom>
        </p:spPr>
      </p:pic>
      <p:sp>
        <p:nvSpPr>
          <p:cNvPr id="10" name="TextBox 9">
            <a:extLst>
              <a:ext uri="{FF2B5EF4-FFF2-40B4-BE49-F238E27FC236}">
                <a16:creationId xmlns:a16="http://schemas.microsoft.com/office/drawing/2014/main" id="{142131B2-7F7A-8DA1-9EA0-406DB8FD7A03}"/>
              </a:ext>
            </a:extLst>
          </p:cNvPr>
          <p:cNvSpPr txBox="1"/>
          <p:nvPr/>
        </p:nvSpPr>
        <p:spPr>
          <a:xfrm>
            <a:off x="1825031" y="1697102"/>
            <a:ext cx="339849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Person-centered, not disease-first</a:t>
            </a: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TextBox 2">
            <a:extLst>
              <a:ext uri="{FF2B5EF4-FFF2-40B4-BE49-F238E27FC236}">
                <a16:creationId xmlns:a16="http://schemas.microsoft.com/office/drawing/2014/main" id="{8CE9AAD3-7986-968D-AABD-063C852871DA}"/>
              </a:ext>
            </a:extLst>
          </p:cNvPr>
          <p:cNvSpPr txBox="1"/>
          <p:nvPr/>
        </p:nvSpPr>
        <p:spPr bwMode="auto">
          <a:xfrm>
            <a:off x="7360532" y="1607560"/>
            <a:ext cx="4162096" cy="369332"/>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b="1" dirty="0">
                <a:latin typeface="Calibri" panose="020F0502020204030204" pitchFamily="34" charset="0"/>
              </a:rPr>
              <a:t>HIV Test</a:t>
            </a:r>
          </a:p>
        </p:txBody>
      </p:sp>
      <p:cxnSp>
        <p:nvCxnSpPr>
          <p:cNvPr id="12" name="Straight Arrow Connector 11">
            <a:extLst>
              <a:ext uri="{FF2B5EF4-FFF2-40B4-BE49-F238E27FC236}">
                <a16:creationId xmlns:a16="http://schemas.microsoft.com/office/drawing/2014/main" id="{4E667855-0083-28FB-9D27-859C54A2E20D}"/>
              </a:ext>
            </a:extLst>
          </p:cNvPr>
          <p:cNvCxnSpPr>
            <a:stCxn id="3" idx="2"/>
            <a:endCxn id="5" idx="0"/>
          </p:cNvCxnSpPr>
          <p:nvPr/>
        </p:nvCxnSpPr>
        <p:spPr bwMode="auto">
          <a:xfrm>
            <a:off x="9441580" y="1976892"/>
            <a:ext cx="0" cy="391656"/>
          </a:xfrm>
          <a:prstGeom prst="straightConnector1">
            <a:avLst/>
          </a:prstGeom>
          <a:noFill/>
          <a:ln w="76200" cap="flat" cmpd="sng" algn="ctr">
            <a:solidFill>
              <a:schemeClr val="accent3">
                <a:lumMod val="20000"/>
                <a:lumOff val="80000"/>
              </a:schemeClr>
            </a:solidFill>
            <a:prstDash val="solid"/>
            <a:round/>
            <a:headEnd type="none" w="med" len="med"/>
            <a:tailEnd type="triangle"/>
          </a:ln>
          <a:effectLst/>
        </p:spPr>
      </p:cxnSp>
      <p:sp>
        <p:nvSpPr>
          <p:cNvPr id="13" name="TextBox 12">
            <a:extLst>
              <a:ext uri="{FF2B5EF4-FFF2-40B4-BE49-F238E27FC236}">
                <a16:creationId xmlns:a16="http://schemas.microsoft.com/office/drawing/2014/main" id="{58676CAD-C5A4-78A9-934A-C7EA1184501C}"/>
              </a:ext>
            </a:extLst>
          </p:cNvPr>
          <p:cNvSpPr txBox="1"/>
          <p:nvPr/>
        </p:nvSpPr>
        <p:spPr bwMode="auto">
          <a:xfrm>
            <a:off x="7356347" y="3227351"/>
            <a:ext cx="1960528" cy="1200328"/>
          </a:xfrm>
          <a:prstGeom prst="rect">
            <a:avLst/>
          </a:prstGeom>
          <a:solidFill>
            <a:schemeClr val="accent3">
              <a:lumMod val="40000"/>
              <a:lumOff val="60000"/>
            </a:schemeClr>
          </a:solidFill>
          <a:ln>
            <a:noFill/>
          </a:ln>
        </p:spPr>
        <p:txBody>
          <a:bodyPr wrap="square" rtlCol="0">
            <a:no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Negative test: Immediately engage in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PrEP or PEP</a:t>
            </a:r>
          </a:p>
        </p:txBody>
      </p:sp>
      <p:sp>
        <p:nvSpPr>
          <p:cNvPr id="14" name="TextBox 13">
            <a:extLst>
              <a:ext uri="{FF2B5EF4-FFF2-40B4-BE49-F238E27FC236}">
                <a16:creationId xmlns:a16="http://schemas.microsoft.com/office/drawing/2014/main" id="{E07D85CB-C6EF-B87E-4505-A072497ED27D}"/>
              </a:ext>
            </a:extLst>
          </p:cNvPr>
          <p:cNvSpPr txBox="1"/>
          <p:nvPr/>
        </p:nvSpPr>
        <p:spPr bwMode="auto">
          <a:xfrm>
            <a:off x="9557915" y="3227350"/>
            <a:ext cx="1960528" cy="1200329"/>
          </a:xfrm>
          <a:prstGeom prst="rect">
            <a:avLst/>
          </a:prstGeom>
          <a:solidFill>
            <a:schemeClr val="accent3">
              <a:lumMod val="40000"/>
              <a:lumOff val="60000"/>
            </a:schemeClr>
          </a:solidFill>
          <a:ln>
            <a:noFill/>
          </a:ln>
        </p:spPr>
        <p:txBody>
          <a:bodyPr wrap="square" rtlCol="0">
            <a:spAutoFit/>
          </a:bodyPr>
          <a:lstStyle/>
          <a:p>
            <a:pPr algn="ctr">
              <a:spcBef>
                <a:spcPct val="50000"/>
              </a:spcBef>
              <a:spcAft>
                <a:spcPct val="0"/>
              </a:spcAft>
            </a:pPr>
            <a:r>
              <a:rPr lang="en-US" b="0" dirty="0">
                <a:solidFill>
                  <a:schemeClr val="bg1"/>
                </a:solidFill>
                <a:latin typeface="Calibri" panose="020F0502020204030204" pitchFamily="34" charset="0"/>
              </a:rPr>
              <a:t>Positive test: Immediately engage in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ART</a:t>
            </a:r>
          </a:p>
        </p:txBody>
      </p:sp>
      <p:sp>
        <p:nvSpPr>
          <p:cNvPr id="15" name="TextBox 14">
            <a:extLst>
              <a:ext uri="{FF2B5EF4-FFF2-40B4-BE49-F238E27FC236}">
                <a16:creationId xmlns:a16="http://schemas.microsoft.com/office/drawing/2014/main" id="{B5E79D0A-8BA3-51A8-CDEE-7F8E111B2518}"/>
              </a:ext>
            </a:extLst>
          </p:cNvPr>
          <p:cNvSpPr txBox="1"/>
          <p:nvPr/>
        </p:nvSpPr>
        <p:spPr bwMode="auto">
          <a:xfrm>
            <a:off x="7356347" y="4939734"/>
            <a:ext cx="4162096" cy="923330"/>
          </a:xfrm>
          <a:prstGeom prst="rect">
            <a:avLst/>
          </a:prstGeom>
          <a:solidFill>
            <a:schemeClr val="accent3">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Continuously engage in clinical care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with negligible risk of</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transmitting or acquiring HIV</a:t>
            </a:r>
          </a:p>
        </p:txBody>
      </p:sp>
      <p:cxnSp>
        <p:nvCxnSpPr>
          <p:cNvPr id="17" name="Straight Arrow Connector 16">
            <a:extLst>
              <a:ext uri="{FF2B5EF4-FFF2-40B4-BE49-F238E27FC236}">
                <a16:creationId xmlns:a16="http://schemas.microsoft.com/office/drawing/2014/main" id="{9F1696CC-5624-2EB8-DC78-987A319D0421}"/>
              </a:ext>
            </a:extLst>
          </p:cNvPr>
          <p:cNvCxnSpPr>
            <a:stCxn id="5" idx="2"/>
            <a:endCxn id="13" idx="0"/>
          </p:cNvCxnSpPr>
          <p:nvPr/>
        </p:nvCxnSpPr>
        <p:spPr bwMode="auto">
          <a:xfrm flipH="1">
            <a:off x="8336611" y="2737880"/>
            <a:ext cx="1104969" cy="489471"/>
          </a:xfrm>
          <a:prstGeom prst="straightConnector1">
            <a:avLst/>
          </a:prstGeom>
          <a:noFill/>
          <a:ln w="76200" cap="flat" cmpd="sng" algn="ctr">
            <a:solidFill>
              <a:schemeClr val="accent3">
                <a:lumMod val="20000"/>
                <a:lumOff val="80000"/>
              </a:schemeClr>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A60E8B1C-A8D2-0FA5-458A-F33BE229ADF2}"/>
              </a:ext>
            </a:extLst>
          </p:cNvPr>
          <p:cNvCxnSpPr>
            <a:stCxn id="5" idx="2"/>
            <a:endCxn id="14" idx="0"/>
          </p:cNvCxnSpPr>
          <p:nvPr/>
        </p:nvCxnSpPr>
        <p:spPr bwMode="auto">
          <a:xfrm>
            <a:off x="9441580" y="2737880"/>
            <a:ext cx="1096599" cy="489470"/>
          </a:xfrm>
          <a:prstGeom prst="straightConnector1">
            <a:avLst/>
          </a:prstGeom>
          <a:noFill/>
          <a:ln w="76200" cap="flat" cmpd="sng" algn="ctr">
            <a:solidFill>
              <a:schemeClr val="accent3">
                <a:lumMod val="20000"/>
                <a:lumOff val="80000"/>
              </a:schemeClr>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4E39DC27-C6DC-5B42-A761-63C87683250F}"/>
              </a:ext>
            </a:extLst>
          </p:cNvPr>
          <p:cNvCxnSpPr>
            <a:stCxn id="13" idx="2"/>
            <a:endCxn id="15" idx="0"/>
          </p:cNvCxnSpPr>
          <p:nvPr/>
        </p:nvCxnSpPr>
        <p:spPr bwMode="auto">
          <a:xfrm>
            <a:off x="8336611" y="4427679"/>
            <a:ext cx="1100784" cy="512055"/>
          </a:xfrm>
          <a:prstGeom prst="straightConnector1">
            <a:avLst/>
          </a:prstGeom>
          <a:noFill/>
          <a:ln w="76200" cap="flat" cmpd="sng" algn="ctr">
            <a:solidFill>
              <a:schemeClr val="accent3">
                <a:lumMod val="20000"/>
                <a:lumOff val="80000"/>
              </a:schemeClr>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5B3E43BF-6DDB-08CC-2D0D-A5B4258FFEF5}"/>
              </a:ext>
            </a:extLst>
          </p:cNvPr>
          <p:cNvCxnSpPr>
            <a:stCxn id="14" idx="2"/>
            <a:endCxn id="15" idx="0"/>
          </p:cNvCxnSpPr>
          <p:nvPr/>
        </p:nvCxnSpPr>
        <p:spPr bwMode="auto">
          <a:xfrm flipH="1">
            <a:off x="9437395" y="4427679"/>
            <a:ext cx="1100784" cy="512055"/>
          </a:xfrm>
          <a:prstGeom prst="straightConnector1">
            <a:avLst/>
          </a:prstGeom>
          <a:noFill/>
          <a:ln w="76200" cap="flat" cmpd="sng" algn="ctr">
            <a:solidFill>
              <a:schemeClr val="accent3">
                <a:lumMod val="20000"/>
                <a:lumOff val="80000"/>
              </a:schemeClr>
            </a:solidFill>
            <a:prstDash val="solid"/>
            <a:round/>
            <a:headEnd type="none" w="med" len="med"/>
            <a:tailEnd type="triangle"/>
          </a:ln>
          <a:effectLst/>
        </p:spPr>
      </p:cxnSp>
      <p:sp>
        <p:nvSpPr>
          <p:cNvPr id="16" name="Text Box 15">
            <a:extLst>
              <a:ext uri="{FF2B5EF4-FFF2-40B4-BE49-F238E27FC236}">
                <a16:creationId xmlns:a16="http://schemas.microsoft.com/office/drawing/2014/main" id="{8FA4E210-0052-222C-D234-D1A703DEB284}"/>
              </a:ext>
            </a:extLst>
          </p:cNvPr>
          <p:cNvSpPr txBox="1">
            <a:spLocks noChangeArrowheads="1"/>
          </p:cNvSpPr>
          <p:nvPr/>
        </p:nvSpPr>
        <p:spPr bwMode="auto">
          <a:xfrm>
            <a:off x="413147" y="617891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Phanuphak. Curr HIV/AIDS Rep. 2020;17:422.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Image reproduced with permission: http://creativecommons.org/licenses/by/4.0/.</a:t>
            </a:r>
          </a:p>
        </p:txBody>
      </p:sp>
      <p:sp>
        <p:nvSpPr>
          <p:cNvPr id="5" name="TextBox 4">
            <a:extLst>
              <a:ext uri="{FF2B5EF4-FFF2-40B4-BE49-F238E27FC236}">
                <a16:creationId xmlns:a16="http://schemas.microsoft.com/office/drawing/2014/main" id="{E0E89246-8EB2-622B-D19B-6E652B60A72C}"/>
              </a:ext>
            </a:extLst>
          </p:cNvPr>
          <p:cNvSpPr txBox="1"/>
          <p:nvPr/>
        </p:nvSpPr>
        <p:spPr bwMode="auto">
          <a:xfrm>
            <a:off x="7360532" y="2368548"/>
            <a:ext cx="4162096" cy="369332"/>
          </a:xfrm>
          <a:prstGeom prst="rect">
            <a:avLst/>
          </a:prstGeom>
          <a:solidFill>
            <a:schemeClr val="accent3">
              <a:lumMod val="40000"/>
              <a:lumOff val="60000"/>
            </a:schemeClr>
          </a:solidFill>
          <a:ln>
            <a:noFill/>
          </a:ln>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Active engagement regardless of status</a:t>
            </a:r>
          </a:p>
        </p:txBody>
      </p:sp>
    </p:spTree>
    <p:extLst>
      <p:ext uri="{BB962C8B-B14F-4D97-AF65-F5344CB8AC3E}">
        <p14:creationId xmlns:p14="http://schemas.microsoft.com/office/powerpoint/2010/main" val="2148159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FBD7-517B-7A41-AF27-BB13E55E0222}"/>
              </a:ext>
            </a:extLst>
          </p:cNvPr>
          <p:cNvSpPr>
            <a:spLocks noGrp="1"/>
          </p:cNvSpPr>
          <p:nvPr>
            <p:ph type="title"/>
          </p:nvPr>
        </p:nvSpPr>
        <p:spPr/>
        <p:txBody>
          <a:bodyPr>
            <a:normAutofit/>
          </a:bodyPr>
          <a:lstStyle/>
          <a:p>
            <a:r>
              <a:rPr lang="en-US" b="1" dirty="0">
                <a:solidFill>
                  <a:srgbClr val="455560"/>
                </a:solidFill>
              </a:rPr>
              <a:t>Strategies for Prescribers to Address PrEP </a:t>
            </a:r>
            <a:r>
              <a:rPr lang="en-US" dirty="0">
                <a:solidFill>
                  <a:srgbClr val="455560"/>
                </a:solidFill>
              </a:rPr>
              <a:t>S</a:t>
            </a:r>
            <a:r>
              <a:rPr lang="en-US" b="1" dirty="0">
                <a:solidFill>
                  <a:srgbClr val="455560"/>
                </a:solidFill>
              </a:rPr>
              <a:t>tigma</a:t>
            </a:r>
            <a:endParaRPr lang="en-US" sz="2800" b="1" i="1" dirty="0">
              <a:solidFill>
                <a:srgbClr val="455560"/>
              </a:solidFill>
            </a:endParaRPr>
          </a:p>
        </p:txBody>
      </p:sp>
      <p:sp>
        <p:nvSpPr>
          <p:cNvPr id="3" name="Content Placeholder 2">
            <a:extLst>
              <a:ext uri="{FF2B5EF4-FFF2-40B4-BE49-F238E27FC236}">
                <a16:creationId xmlns:a16="http://schemas.microsoft.com/office/drawing/2014/main" id="{1B77C821-1FB8-7740-B972-2FA09E27BA99}"/>
              </a:ext>
            </a:extLst>
          </p:cNvPr>
          <p:cNvSpPr>
            <a:spLocks noGrp="1"/>
          </p:cNvSpPr>
          <p:nvPr>
            <p:ph idx="1"/>
          </p:nvPr>
        </p:nvSpPr>
        <p:spPr>
          <a:xfrm>
            <a:off x="604676" y="1513047"/>
            <a:ext cx="10872444" cy="3742125"/>
          </a:xfrm>
        </p:spPr>
        <p:txBody>
          <a:bodyPr>
            <a:noAutofit/>
          </a:bodyPr>
          <a:lstStyle/>
          <a:p>
            <a:r>
              <a:rPr lang="en-US" sz="2200" dirty="0"/>
              <a:t>Encourage sexual history taking and open conversations on sexual health without shame</a:t>
            </a:r>
          </a:p>
          <a:p>
            <a:pPr lvl="1"/>
            <a:r>
              <a:rPr lang="en-US" sz="2000" b="1" dirty="0"/>
              <a:t>Normalize</a:t>
            </a:r>
            <a:r>
              <a:rPr lang="en-US" sz="2000" dirty="0"/>
              <a:t> PrEP discussion as a prevention option for </a:t>
            </a:r>
            <a:r>
              <a:rPr lang="en-US" sz="2000" b="1" dirty="0"/>
              <a:t>all</a:t>
            </a:r>
            <a:r>
              <a:rPr lang="en-US" sz="2000" dirty="0"/>
              <a:t> sexually active patients as part of routine care, </a:t>
            </a:r>
            <a:r>
              <a:rPr lang="en-US" sz="2000" b="1" dirty="0"/>
              <a:t>irrespective of perceived risk</a:t>
            </a:r>
          </a:p>
          <a:p>
            <a:pPr lvl="1"/>
            <a:r>
              <a:rPr lang="en-US" sz="2000" dirty="0"/>
              <a:t>Emphasize </a:t>
            </a:r>
            <a:r>
              <a:rPr lang="en-US" sz="2000" b="1" dirty="0"/>
              <a:t>sexual relationships, pleasure, and satisfaction </a:t>
            </a:r>
            <a:r>
              <a:rPr lang="en-US" sz="2000" dirty="0"/>
              <a:t>as an integral part of sexual health rather than absence/presence of STIs </a:t>
            </a:r>
          </a:p>
          <a:p>
            <a:r>
              <a:rPr lang="en-US" sz="2200" dirty="0"/>
              <a:t>Provide nonjudgmental, </a:t>
            </a:r>
            <a:r>
              <a:rPr lang="en-US" sz="2200" b="1" dirty="0"/>
              <a:t>culturally sensitive care</a:t>
            </a:r>
          </a:p>
          <a:p>
            <a:r>
              <a:rPr lang="en-US" sz="2200" dirty="0"/>
              <a:t>Use </a:t>
            </a:r>
            <a:r>
              <a:rPr lang="en-US" sz="2200" b="1" dirty="0"/>
              <a:t>inclusive language </a:t>
            </a:r>
            <a:r>
              <a:rPr lang="en-US" sz="2200" dirty="0"/>
              <a:t>and shared decision-making </a:t>
            </a:r>
          </a:p>
          <a:p>
            <a:r>
              <a:rPr lang="en-US" sz="2200" dirty="0"/>
              <a:t>Use positive “gain-framing” focusing on </a:t>
            </a:r>
            <a:r>
              <a:rPr lang="en-US" sz="2200" b="1" dirty="0"/>
              <a:t>empowerment</a:t>
            </a:r>
            <a:r>
              <a:rPr lang="en-US" sz="2200" dirty="0"/>
              <a:t> and health promotion in a </a:t>
            </a:r>
            <a:r>
              <a:rPr lang="en-US" sz="2200" b="1" dirty="0"/>
              <a:t>sex positive </a:t>
            </a:r>
            <a:r>
              <a:rPr lang="en-US" sz="2200" dirty="0"/>
              <a:t>way (increased intimacy, reduced HIV anxiety)</a:t>
            </a:r>
          </a:p>
        </p:txBody>
      </p:sp>
      <p:sp>
        <p:nvSpPr>
          <p:cNvPr id="4" name="Text Box 15">
            <a:extLst>
              <a:ext uri="{FF2B5EF4-FFF2-40B4-BE49-F238E27FC236}">
                <a16:creationId xmlns:a16="http://schemas.microsoft.com/office/drawing/2014/main" id="{B612DD49-E335-774F-78E5-28048E79E109}"/>
              </a:ext>
            </a:extLst>
          </p:cNvPr>
          <p:cNvSpPr txBox="1">
            <a:spLocks noChangeArrowheads="1"/>
          </p:cNvSpPr>
          <p:nvPr/>
        </p:nvSpPr>
        <p:spPr bwMode="auto">
          <a:xfrm>
            <a:off x="421460" y="617891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Golub. Curr HIV/AIDS Rep. 2018;15:190. Mitchell. Lancet Public Health. 2021;6:e608. Sewell. Curr HIV/AIDS Rep. 2021;18:48.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cdc.gov/hivnexus/hcp/sexual-history/.</a:t>
            </a:r>
          </a:p>
        </p:txBody>
      </p:sp>
      <p:sp>
        <p:nvSpPr>
          <p:cNvPr id="5" name="TextBox 4">
            <a:extLst>
              <a:ext uri="{FF2B5EF4-FFF2-40B4-BE49-F238E27FC236}">
                <a16:creationId xmlns:a16="http://schemas.microsoft.com/office/drawing/2014/main" id="{A58514F8-EE91-837E-1390-79B4DA218C3C}"/>
              </a:ext>
            </a:extLst>
          </p:cNvPr>
          <p:cNvSpPr txBox="1"/>
          <p:nvPr/>
        </p:nvSpPr>
        <p:spPr bwMode="auto">
          <a:xfrm>
            <a:off x="1397876" y="5332322"/>
            <a:ext cx="8628993" cy="769441"/>
          </a:xfrm>
          <a:prstGeom prst="rect">
            <a:avLst/>
          </a:prstGeom>
          <a:solidFill>
            <a:schemeClr val="accent3">
              <a:lumMod val="20000"/>
              <a:lumOff val="80000"/>
            </a:schemeClr>
          </a:solidFill>
          <a:ln>
            <a:noFill/>
          </a:ln>
        </p:spPr>
        <p:txBody>
          <a:bodyPr wrap="square" rtlCol="0">
            <a:spAutoFit/>
          </a:bodyPr>
          <a:lstStyle/>
          <a:p>
            <a:pPr algn="ctr">
              <a:spcBef>
                <a:spcPct val="50000"/>
              </a:spcBef>
              <a:spcAft>
                <a:spcPct val="0"/>
              </a:spcAft>
            </a:pPr>
            <a:r>
              <a:rPr lang="en-US" sz="2200" dirty="0">
                <a:solidFill>
                  <a:schemeClr val="bg1"/>
                </a:solidFill>
              </a:rPr>
              <a:t>Concerns around risk compensation and changes in sexual behavior</a:t>
            </a:r>
            <a:br>
              <a:rPr lang="en-US" sz="2200" dirty="0">
                <a:solidFill>
                  <a:schemeClr val="bg1"/>
                </a:solidFill>
              </a:rPr>
            </a:br>
            <a:r>
              <a:rPr lang="en-US" sz="2200" dirty="0">
                <a:solidFill>
                  <a:schemeClr val="bg1"/>
                </a:solidFill>
              </a:rPr>
              <a:t>do not medically justify withholding information or access to PrEP</a:t>
            </a:r>
            <a:endParaRPr lang="en-US" sz="2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324107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A0B52-42C3-A58A-9619-5D56B44F21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3BFAA5-1E84-0802-A8B2-C2ABDF16D7C5}"/>
              </a:ext>
            </a:extLst>
          </p:cNvPr>
          <p:cNvSpPr>
            <a:spLocks noGrp="1"/>
          </p:cNvSpPr>
          <p:nvPr>
            <p:ph type="title"/>
          </p:nvPr>
        </p:nvSpPr>
        <p:spPr/>
        <p:txBody>
          <a:bodyPr>
            <a:normAutofit/>
          </a:bodyPr>
          <a:lstStyle/>
          <a:p>
            <a:r>
              <a:rPr lang="en-US" b="1" dirty="0">
                <a:solidFill>
                  <a:srgbClr val="455560"/>
                </a:solidFill>
              </a:rPr>
              <a:t>Ensuring Stigma</a:t>
            </a:r>
            <a:r>
              <a:rPr lang="en-US" dirty="0">
                <a:solidFill>
                  <a:srgbClr val="455560"/>
                </a:solidFill>
              </a:rPr>
              <a:t>-F</a:t>
            </a:r>
            <a:r>
              <a:rPr lang="en-US" b="1" dirty="0">
                <a:solidFill>
                  <a:srgbClr val="455560"/>
                </a:solidFill>
              </a:rPr>
              <a:t>ree </a:t>
            </a:r>
            <a:r>
              <a:rPr lang="en-US" dirty="0">
                <a:solidFill>
                  <a:srgbClr val="455560"/>
                </a:solidFill>
              </a:rPr>
              <a:t>C</a:t>
            </a:r>
            <a:r>
              <a:rPr lang="en-US" b="1" dirty="0">
                <a:solidFill>
                  <a:srgbClr val="455560"/>
                </a:solidFill>
              </a:rPr>
              <a:t>ommunications Around PrEP</a:t>
            </a:r>
          </a:p>
        </p:txBody>
      </p:sp>
      <p:pic>
        <p:nvPicPr>
          <p:cNvPr id="8" name="Picture 7">
            <a:extLst>
              <a:ext uri="{FF2B5EF4-FFF2-40B4-BE49-F238E27FC236}">
                <a16:creationId xmlns:a16="http://schemas.microsoft.com/office/drawing/2014/main" id="{9C48EAF3-A14F-3BB2-137D-1A3F54572423}"/>
              </a:ext>
            </a:extLst>
          </p:cNvPr>
          <p:cNvPicPr>
            <a:picLocks noChangeAspect="1"/>
          </p:cNvPicPr>
          <p:nvPr/>
        </p:nvPicPr>
        <p:blipFill>
          <a:blip r:embed="rId3"/>
          <a:stretch>
            <a:fillRect/>
          </a:stretch>
        </p:blipFill>
        <p:spPr>
          <a:xfrm>
            <a:off x="9383602" y="1600200"/>
            <a:ext cx="2389298" cy="4204164"/>
          </a:xfrm>
          <a:prstGeom prst="rect">
            <a:avLst/>
          </a:prstGeom>
        </p:spPr>
      </p:pic>
      <p:sp>
        <p:nvSpPr>
          <p:cNvPr id="4" name="Content Placeholder 3">
            <a:extLst>
              <a:ext uri="{FF2B5EF4-FFF2-40B4-BE49-F238E27FC236}">
                <a16:creationId xmlns:a16="http://schemas.microsoft.com/office/drawing/2014/main" id="{06630DBA-54BC-2463-95CF-B27C11FC8127}"/>
              </a:ext>
            </a:extLst>
          </p:cNvPr>
          <p:cNvSpPr>
            <a:spLocks noGrp="1"/>
          </p:cNvSpPr>
          <p:nvPr>
            <p:ph idx="1"/>
          </p:nvPr>
        </p:nvSpPr>
        <p:spPr>
          <a:xfrm>
            <a:off x="604675" y="1513047"/>
            <a:ext cx="8680001" cy="4650686"/>
          </a:xfrm>
        </p:spPr>
        <p:txBody>
          <a:bodyPr/>
          <a:lstStyle/>
          <a:p>
            <a:r>
              <a:rPr lang="en-US" sz="2200" dirty="0"/>
              <a:t>Evolve your “safer sex” messaging to normalize condom-free sex</a:t>
            </a:r>
          </a:p>
          <a:p>
            <a:pPr lvl="1"/>
            <a:r>
              <a:rPr lang="en-US" sz="2000" dirty="0"/>
              <a:t>Condoms are an </a:t>
            </a:r>
            <a:r>
              <a:rPr lang="en-US" sz="2000" i="1" dirty="0"/>
              <a:t>option</a:t>
            </a:r>
            <a:r>
              <a:rPr lang="en-US" sz="2000" dirty="0"/>
              <a:t> for STI prevention but are not necessary to prevent sexual transmission of HIV when on PrEP </a:t>
            </a:r>
          </a:p>
          <a:p>
            <a:r>
              <a:rPr lang="en-US" sz="2200" dirty="0"/>
              <a:t>Create safe spaces in clinic</a:t>
            </a:r>
          </a:p>
          <a:p>
            <a:pPr lvl="1"/>
            <a:r>
              <a:rPr lang="en-US" sz="2000" dirty="0"/>
              <a:t>Promote representation and visibility of key populations in clinic</a:t>
            </a:r>
          </a:p>
          <a:p>
            <a:r>
              <a:rPr lang="en-US" sz="2200" dirty="0"/>
              <a:t>Provide HCP training and sensitization</a:t>
            </a:r>
          </a:p>
          <a:p>
            <a:pPr lvl="1"/>
            <a:r>
              <a:rPr lang="en-US" sz="2000" dirty="0"/>
              <a:t>Anti-stigma training to</a:t>
            </a:r>
            <a:r>
              <a:rPr lang="en-US" sz="2000" b="1" dirty="0"/>
              <a:t> reduce biases </a:t>
            </a:r>
            <a:r>
              <a:rPr lang="en-US" sz="2000" dirty="0"/>
              <a:t>and</a:t>
            </a:r>
            <a:r>
              <a:rPr lang="en-US" sz="2000" b="1" dirty="0"/>
              <a:t> improve cultural competence</a:t>
            </a:r>
          </a:p>
          <a:p>
            <a:r>
              <a:rPr lang="en-US" sz="2200" dirty="0"/>
              <a:t>Engage the community</a:t>
            </a:r>
          </a:p>
          <a:p>
            <a:pPr lvl="1"/>
            <a:r>
              <a:rPr lang="en-US" sz="2000" dirty="0"/>
              <a:t>Involve community leaders and  influencers to promote positive messaging</a:t>
            </a:r>
          </a:p>
        </p:txBody>
      </p:sp>
      <p:sp>
        <p:nvSpPr>
          <p:cNvPr id="5" name="Text Box 15">
            <a:extLst>
              <a:ext uri="{FF2B5EF4-FFF2-40B4-BE49-F238E27FC236}">
                <a16:creationId xmlns:a16="http://schemas.microsoft.com/office/drawing/2014/main" id="{19B687CD-AC79-E275-DF58-ECEA0C11446D}"/>
              </a:ext>
            </a:extLst>
          </p:cNvPr>
          <p:cNvSpPr txBox="1">
            <a:spLocks noChangeArrowheads="1"/>
          </p:cNvSpPr>
          <p:nvPr/>
        </p:nvSpPr>
        <p:spPr bwMode="auto">
          <a:xfrm>
            <a:off x="421460" y="617891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Golub. Curr HIV/AIDS Rep. 2018;15:190. Mitchell. Lancet Public Health. 2021;6:e608. Sewell. Curr HIV/AIDS Rep. 2021;18:48.</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cdc.gov/hiv/clinicians/transforming-health/health-care-providers/sexual-history.html.</a:t>
            </a:r>
          </a:p>
        </p:txBody>
      </p:sp>
    </p:spTree>
    <p:extLst>
      <p:ext uri="{BB962C8B-B14F-4D97-AF65-F5344CB8AC3E}">
        <p14:creationId xmlns:p14="http://schemas.microsoft.com/office/powerpoint/2010/main" val="100911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3781-27A9-5448-8A7A-73264B4EE746}"/>
              </a:ext>
            </a:extLst>
          </p:cNvPr>
          <p:cNvSpPr>
            <a:spLocks noGrp="1"/>
          </p:cNvSpPr>
          <p:nvPr>
            <p:ph type="title"/>
          </p:nvPr>
        </p:nvSpPr>
        <p:spPr/>
        <p:txBody>
          <a:bodyPr/>
          <a:lstStyle/>
          <a:p>
            <a:r>
              <a:rPr lang="en-US" b="1" dirty="0">
                <a:solidFill>
                  <a:srgbClr val="455560"/>
                </a:solidFill>
              </a:rPr>
              <a:t>Framing PrEP as a Positive </a:t>
            </a:r>
            <a:r>
              <a:rPr lang="en-US" dirty="0">
                <a:solidFill>
                  <a:srgbClr val="455560"/>
                </a:solidFill>
              </a:rPr>
              <a:t>H</a:t>
            </a:r>
            <a:r>
              <a:rPr lang="en-US" b="1" dirty="0">
                <a:solidFill>
                  <a:srgbClr val="455560"/>
                </a:solidFill>
              </a:rPr>
              <a:t>ealth </a:t>
            </a:r>
            <a:r>
              <a:rPr lang="en-US" dirty="0">
                <a:solidFill>
                  <a:srgbClr val="455560"/>
                </a:solidFill>
              </a:rPr>
              <a:t>C</a:t>
            </a:r>
            <a:r>
              <a:rPr lang="en-US" b="1" dirty="0">
                <a:solidFill>
                  <a:srgbClr val="455560"/>
                </a:solidFill>
              </a:rPr>
              <a:t>hoice</a:t>
            </a:r>
          </a:p>
        </p:txBody>
      </p:sp>
      <p:sp>
        <p:nvSpPr>
          <p:cNvPr id="3" name="Content Placeholder 2">
            <a:extLst>
              <a:ext uri="{FF2B5EF4-FFF2-40B4-BE49-F238E27FC236}">
                <a16:creationId xmlns:a16="http://schemas.microsoft.com/office/drawing/2014/main" id="{F990611E-F1DB-CD4E-95BD-B4557C9E5050}"/>
              </a:ext>
            </a:extLst>
          </p:cNvPr>
          <p:cNvSpPr>
            <a:spLocks noGrp="1"/>
          </p:cNvSpPr>
          <p:nvPr>
            <p:ph idx="1"/>
          </p:nvPr>
        </p:nvSpPr>
        <p:spPr>
          <a:xfrm>
            <a:off x="604675" y="1513047"/>
            <a:ext cx="11168225" cy="4650686"/>
          </a:xfrm>
        </p:spPr>
        <p:txBody>
          <a:bodyPr>
            <a:normAutofit/>
          </a:bodyPr>
          <a:lstStyle/>
          <a:p>
            <a:r>
              <a:rPr lang="en-US" dirty="0"/>
              <a:t>Emphasize that taking PrEP is about empowerment and self care, not risk</a:t>
            </a:r>
          </a:p>
          <a:p>
            <a:r>
              <a:rPr lang="en-US" dirty="0"/>
              <a:t>Acknowledge the stigma, but reinforce the benefits of PrEP</a:t>
            </a:r>
          </a:p>
          <a:p>
            <a:r>
              <a:rPr lang="en-US" dirty="0"/>
              <a:t>Present PrEP as a routine prevention option for all sexually active persons, similar to contraception and HPV vaccines</a:t>
            </a:r>
          </a:p>
          <a:p>
            <a:r>
              <a:rPr lang="en-US" dirty="0"/>
              <a:t>Share real-world data showing PrEP users do not necessarily increase their overall risk behaviors</a:t>
            </a:r>
          </a:p>
          <a:p>
            <a:pPr marL="0" indent="0">
              <a:buNone/>
            </a:pPr>
            <a:endParaRPr lang="en-US" b="1" dirty="0"/>
          </a:p>
          <a:p>
            <a:pPr marL="514350" indent="-514350">
              <a:buAutoNum type="alphaLcPeriod"/>
            </a:pPr>
            <a:endParaRPr lang="en-US" dirty="0"/>
          </a:p>
        </p:txBody>
      </p:sp>
      <p:sp>
        <p:nvSpPr>
          <p:cNvPr id="5" name="Text Box 15">
            <a:extLst>
              <a:ext uri="{FF2B5EF4-FFF2-40B4-BE49-F238E27FC236}">
                <a16:creationId xmlns:a16="http://schemas.microsoft.com/office/drawing/2014/main" id="{C899C87E-80BB-CA31-8522-A1F1090631D2}"/>
              </a:ext>
            </a:extLst>
          </p:cNvPr>
          <p:cNvSpPr txBox="1">
            <a:spLocks noChangeArrowheads="1"/>
          </p:cNvSpPr>
          <p:nvPr/>
        </p:nvSpPr>
        <p:spPr bwMode="auto">
          <a:xfrm>
            <a:off x="413146" y="6363580"/>
            <a:ext cx="817271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Willie. BMC Infect Dis. 2021;21:1102. Kerr. J Racial Ethn Health Disparities. 2021;8:901. who.int/tools/prep-implementation-tool</a:t>
            </a:r>
            <a:r>
              <a:rPr lang="en-US" sz="1200" b="0" spc="-10" dirty="0">
                <a:solidFill>
                  <a:srgbClr val="455560"/>
                </a:solidFill>
                <a:latin typeface="Calibri" panose="020F0502020204030204" pitchFamily="34" charset="0"/>
                <a:cs typeface="Arial" panose="020B0604020202020204" pitchFamily="34" charset="0"/>
              </a:rPr>
              <a:t>.</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3429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D969-CCDA-DD40-A842-10589B8E08A0}"/>
              </a:ext>
            </a:extLst>
          </p:cNvPr>
          <p:cNvSpPr>
            <a:spLocks noGrp="1"/>
          </p:cNvSpPr>
          <p:nvPr>
            <p:ph type="title"/>
          </p:nvPr>
        </p:nvSpPr>
        <p:spPr/>
        <p:txBody>
          <a:bodyPr>
            <a:normAutofit/>
          </a:bodyPr>
          <a:lstStyle/>
          <a:p>
            <a:r>
              <a:rPr lang="en-US" b="1" dirty="0">
                <a:solidFill>
                  <a:srgbClr val="455560"/>
                </a:solidFill>
              </a:rPr>
              <a:t>Normalizing </a:t>
            </a:r>
            <a:r>
              <a:rPr lang="en-US" dirty="0">
                <a:solidFill>
                  <a:srgbClr val="455560"/>
                </a:solidFill>
              </a:rPr>
              <a:t>C</a:t>
            </a:r>
            <a:r>
              <a:rPr lang="en-US" b="1" dirty="0">
                <a:solidFill>
                  <a:srgbClr val="455560"/>
                </a:solidFill>
              </a:rPr>
              <a:t>ondomless </a:t>
            </a:r>
            <a:r>
              <a:rPr lang="en-US" dirty="0">
                <a:solidFill>
                  <a:srgbClr val="455560"/>
                </a:solidFill>
              </a:rPr>
              <a:t>S</a:t>
            </a:r>
            <a:r>
              <a:rPr lang="en-US" b="1" dirty="0">
                <a:solidFill>
                  <a:srgbClr val="455560"/>
                </a:solidFill>
              </a:rPr>
              <a:t>ex in PrEP Discussions </a:t>
            </a:r>
          </a:p>
        </p:txBody>
      </p:sp>
      <p:sp>
        <p:nvSpPr>
          <p:cNvPr id="3" name="Content Placeholder 2">
            <a:extLst>
              <a:ext uri="{FF2B5EF4-FFF2-40B4-BE49-F238E27FC236}">
                <a16:creationId xmlns:a16="http://schemas.microsoft.com/office/drawing/2014/main" id="{DB1AFDD0-F825-C84B-AA2B-0C5FF0DDF6D0}"/>
              </a:ext>
            </a:extLst>
          </p:cNvPr>
          <p:cNvSpPr>
            <a:spLocks noGrp="1"/>
          </p:cNvSpPr>
          <p:nvPr>
            <p:ph idx="1"/>
          </p:nvPr>
        </p:nvSpPr>
        <p:spPr/>
        <p:txBody>
          <a:bodyPr>
            <a:normAutofit/>
          </a:bodyPr>
          <a:lstStyle/>
          <a:p>
            <a:r>
              <a:rPr lang="en-US" dirty="0"/>
              <a:t>Reframe the discussion to focus on patient autonomy and shared decision-making</a:t>
            </a:r>
          </a:p>
          <a:p>
            <a:r>
              <a:rPr lang="en-US" dirty="0"/>
              <a:t>Emphasize that PrEP is highly effective in preventing HIV, with or without condoms</a:t>
            </a:r>
          </a:p>
          <a:p>
            <a:r>
              <a:rPr lang="en-US" dirty="0"/>
              <a:t>Use neutral language that does not imply moral judgement around condom use</a:t>
            </a:r>
          </a:p>
          <a:p>
            <a:r>
              <a:rPr lang="en-US" dirty="0"/>
              <a:t>Acknowledge that many people use PrEP because they prefer not to use condoms to prevent HIV     </a:t>
            </a:r>
          </a:p>
        </p:txBody>
      </p:sp>
      <p:sp>
        <p:nvSpPr>
          <p:cNvPr id="4" name="Text Box 15">
            <a:extLst>
              <a:ext uri="{FF2B5EF4-FFF2-40B4-BE49-F238E27FC236}">
                <a16:creationId xmlns:a16="http://schemas.microsoft.com/office/drawing/2014/main" id="{E482CA3D-2628-F2D5-0FEA-7BFC331A5943}"/>
              </a:ext>
            </a:extLst>
          </p:cNvPr>
          <p:cNvSpPr txBox="1">
            <a:spLocks noChangeArrowheads="1"/>
          </p:cNvSpPr>
          <p:nvPr/>
        </p:nvSpPr>
        <p:spPr bwMode="auto">
          <a:xfrm>
            <a:off x="413147" y="63635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Golub. Curr HIV/AIDS Rep. 2018;15:190. Calabrese. Curr HIV/AIDS Rep. 2020;17:579. Haire. PLoS One. 2021;16:e0255731.</a:t>
            </a:r>
          </a:p>
        </p:txBody>
      </p:sp>
    </p:spTree>
    <p:extLst>
      <p:ext uri="{BB962C8B-B14F-4D97-AF65-F5344CB8AC3E}">
        <p14:creationId xmlns:p14="http://schemas.microsoft.com/office/powerpoint/2010/main" val="3881888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HIV!</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accent6"/>
              </a:buClr>
              <a:defRPr/>
            </a:pPr>
            <a:r>
              <a:rPr lang="en-US" sz="2200" dirty="0">
                <a:solidFill>
                  <a:srgbClr val="E1471D"/>
                </a:solidFill>
              </a:rPr>
              <a:t>Didactic modules </a:t>
            </a:r>
            <a:r>
              <a:rPr lang="en-US" sz="2200" b="0" dirty="0"/>
              <a:t>to review the latest data and recommendations for HIV care and prevention</a:t>
            </a:r>
            <a:endParaRPr lang="en-US" sz="2200" dirty="0">
              <a:solidFill>
                <a:srgbClr val="E1471D"/>
              </a:solidFill>
            </a:endParaRPr>
          </a:p>
          <a:p>
            <a:pPr eaLnBrk="1" hangingPunct="1">
              <a:buClr>
                <a:schemeClr val="accent6"/>
              </a:buClr>
              <a:defRPr/>
            </a:pPr>
            <a:r>
              <a:rPr lang="en-US" sz="2200" dirty="0">
                <a:solidFill>
                  <a:srgbClr val="E1471D"/>
                </a:solidFill>
              </a:rPr>
              <a:t>Downloadable slides </a:t>
            </a:r>
            <a:r>
              <a:rPr lang="en-US" sz="2200" b="0" dirty="0"/>
              <a:t>of key data to review and share</a:t>
            </a:r>
          </a:p>
          <a:p>
            <a:pPr>
              <a:buClr>
                <a:schemeClr val="accent6"/>
              </a:buClr>
              <a:defRPr/>
            </a:pPr>
            <a:r>
              <a:rPr lang="en-US" sz="2200" dirty="0">
                <a:solidFill>
                  <a:srgbClr val="E1471D"/>
                </a:solidFill>
              </a:rPr>
              <a:t>Downloadable resources </a:t>
            </a:r>
            <a:r>
              <a:rPr lang="en-US" sz="2200" b="0" dirty="0"/>
              <a:t>that you can use in your practice</a:t>
            </a:r>
          </a:p>
          <a:p>
            <a:pPr>
              <a:buClr>
                <a:schemeClr val="tx2">
                  <a:lumMod val="20000"/>
                  <a:lumOff val="80000"/>
                </a:schemeClr>
              </a:buClr>
              <a:defRPr/>
            </a:pPr>
            <a:r>
              <a:rPr lang="en-US" sz="2200" b="1" i="0" u="none" strike="noStrike" dirty="0">
                <a:solidFill>
                  <a:srgbClr val="E1471D"/>
                </a:solidFill>
                <a:effectLst/>
                <a:latin typeface="Calibri" panose="020F0502020204030204" pitchFamily="34" charset="0"/>
              </a:rPr>
              <a:t>ClinicalThought commentaries </a:t>
            </a:r>
            <a:r>
              <a:rPr lang="en-US" sz="2200" b="0" i="0" u="none" strike="noStrike" dirty="0">
                <a:solidFill>
                  <a:srgbClr val="455560"/>
                </a:solidFill>
                <a:effectLst/>
                <a:latin typeface="Calibri" panose="020F0502020204030204" pitchFamily="34" charset="0"/>
              </a:rPr>
              <a:t>featuring expert perspectives</a:t>
            </a:r>
            <a:endParaRPr lang="en-US" sz="2200" b="0" dirty="0"/>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c3d6e50-9a03-4bd6-a7e8-05dc49e1e9a4">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8025290C830E54DBF8200BDD2313790" ma:contentTypeVersion="12" ma:contentTypeDescription="Create a new document." ma:contentTypeScope="" ma:versionID="50d8f849aa0a1ad91c8fca85686e6e6b">
  <xsd:schema xmlns:xsd="http://www.w3.org/2001/XMLSchema" xmlns:xs="http://www.w3.org/2001/XMLSchema" xmlns:p="http://schemas.microsoft.com/office/2006/metadata/properties" xmlns:ns2="fc3d6e50-9a03-4bd6-a7e8-05dc49e1e9a4" xmlns:ns3="22fd6914-46d4-4c7e-bbad-46e82841b69d" targetNamespace="http://schemas.microsoft.com/office/2006/metadata/properties" ma:root="true" ma:fieldsID="0ff8998152ae11b733c445a666a2f8c1" ns2:_="" ns3:_="">
    <xsd:import namespace="fc3d6e50-9a03-4bd6-a7e8-05dc49e1e9a4"/>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d6e50-9a03-4bd6-a7e8-05dc49e1e9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740A9E-D863-4DC6-A913-F18D25C830F6}">
  <ds:schemaRefs>
    <ds:schemaRef ds:uri="http://purl.org/dc/terms/"/>
    <ds:schemaRef ds:uri="fc3d6e50-9a03-4bd6-a7e8-05dc49e1e9a4"/>
    <ds:schemaRef ds:uri="http://schemas.microsoft.com/office/2006/documentManagement/types"/>
    <ds:schemaRef ds:uri="http://schemas.openxmlformats.org/package/2006/metadata/core-properties"/>
    <ds:schemaRef ds:uri="http://www.w3.org/XML/1998/namespace"/>
    <ds:schemaRef ds:uri="http://purl.org/dc/dcmitype/"/>
    <ds:schemaRef ds:uri="22fd6914-46d4-4c7e-bbad-46e82841b69d"/>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7C0C24F0-636B-48D2-BB72-D4D384C16247}">
  <ds:schemaRefs>
    <ds:schemaRef ds:uri="http://schemas.microsoft.com/sharepoint/v3/contenttype/forms"/>
  </ds:schemaRefs>
</ds:datastoreItem>
</file>

<file path=customXml/itemProps3.xml><?xml version="1.0" encoding="utf-8"?>
<ds:datastoreItem xmlns:ds="http://schemas.openxmlformats.org/officeDocument/2006/customXml" ds:itemID="{D542D561-9682-4DE5-A812-DA5C5373EF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3d6e50-9a03-4bd6-a7e8-05dc49e1e9a4"/>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2026</TotalTime>
  <Words>1269</Words>
  <Application>Microsoft Office PowerPoint</Application>
  <PresentationFormat>Widescreen</PresentationFormat>
  <Paragraphs>111</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Arial</vt:lpstr>
      <vt:lpstr>Calibri</vt:lpstr>
      <vt:lpstr>Times</vt:lpstr>
      <vt:lpstr>Wingdings</vt:lpstr>
      <vt:lpstr>2022_CCO_Template</vt:lpstr>
      <vt:lpstr>Combatting Stigma: PrEP in Asia</vt:lpstr>
      <vt:lpstr>About These Slides</vt:lpstr>
      <vt:lpstr>Faculty and Disclosures </vt:lpstr>
      <vt:lpstr>Learning Objectives </vt:lpstr>
      <vt:lpstr>Case: Addressing PrEP Stigma</vt:lpstr>
      <vt:lpstr>Understanding Stigma</vt:lpstr>
      <vt:lpstr>Stigma as a Barrier to PrEP Uptake</vt:lpstr>
      <vt:lpstr>Utilizing an HIV Status–Neutral Approach Can Shift Paradigms of HIV Treatment and Prevention</vt:lpstr>
      <vt:lpstr>Strategies for Prescribers to Address PrEP Stigma</vt:lpstr>
      <vt:lpstr>Ensuring Stigma-Free Communications Around PrEP</vt:lpstr>
      <vt:lpstr>Framing PrEP as a Positive Health Choice</vt:lpstr>
      <vt:lpstr>Normalizing Condomless Sex in PrEP Discussions </vt:lpstr>
      <vt:lpstr>Go Online for More CCO  Coverage of HIV!</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Combatting Stigma: PrEP in Asia</dc:title>
  <dc:subject/>
  <dc:creator>Kimberly Miller</dc:creator>
  <cp:keywords/>
  <dc:description/>
  <cp:lastModifiedBy>Valerie Wenzel</cp:lastModifiedBy>
  <cp:revision>3</cp:revision>
  <dcterms:created xsi:type="dcterms:W3CDTF">2025-03-27T18:31:33Z</dcterms:created>
  <dcterms:modified xsi:type="dcterms:W3CDTF">2025-06-02T15:15:31Z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0x01010018025290C830E54DBF8200BDD2313790</vt:lpwstr>
  </property>
  <property fmtid="{D5CDD505-2E9C-101B-9397-08002B2CF9AE}" pid="3" name="MediaServiceImageTags">
    <vt:lpwstr/>
  </property>
</Properties>
</file>