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5"/>
  </p:sldMasterIdLst>
  <p:notesMasterIdLst>
    <p:notesMasterId r:id="rId24"/>
  </p:notesMasterIdLst>
  <p:sldIdLst>
    <p:sldId id="321" r:id="rId6"/>
    <p:sldId id="308" r:id="rId7"/>
    <p:sldId id="296" r:id="rId8"/>
    <p:sldId id="258" r:id="rId9"/>
    <p:sldId id="2147470267" r:id="rId10"/>
    <p:sldId id="2141412124" r:id="rId11"/>
    <p:sldId id="2147470262" r:id="rId12"/>
    <p:sldId id="2147470271" r:id="rId13"/>
    <p:sldId id="2147470264" r:id="rId14"/>
    <p:sldId id="2147470253" r:id="rId15"/>
    <p:sldId id="2147470260" r:id="rId16"/>
    <p:sldId id="2141412125" r:id="rId17"/>
    <p:sldId id="2147470270" r:id="rId18"/>
    <p:sldId id="2147470272" r:id="rId19"/>
    <p:sldId id="2147470255" r:id="rId20"/>
    <p:sldId id="2147470266" r:id="rId21"/>
    <p:sldId id="2147470256" r:id="rId22"/>
    <p:sldId id="31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47" userDrawn="1">
          <p15:clr>
            <a:srgbClr val="A4A3A4"/>
          </p15:clr>
        </p15:guide>
        <p15:guide id="2" orient="horz" pos="1008" userDrawn="1">
          <p15:clr>
            <a:srgbClr val="A4A3A4"/>
          </p15:clr>
        </p15:guide>
        <p15:guide id="3" pos="456" userDrawn="1">
          <p15:clr>
            <a:srgbClr val="A4A3A4"/>
          </p15:clr>
        </p15:guide>
        <p15:guide id="4" pos="3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 " initials="MAC" lastIdx="1" clrIdx="6"/>
  <p:cmAuthor id="1" name="mcartwright@clinicaloptions.com" initials="m" lastIdx="34" clrIdx="0">
    <p:extLst>
      <p:ext uri="{19B8F6BF-5375-455C-9EA6-DF929625EA0E}">
        <p15:presenceInfo xmlns:p15="http://schemas.microsoft.com/office/powerpoint/2012/main" userId="mcartwright@clinicaloptions.com" providerId="None"/>
      </p:ext>
    </p:extLst>
  </p:cmAuthor>
  <p:cmAuthor id="8" name="Taryn Gross" initials="TG" lastIdx="1" clrIdx="7"/>
  <p:cmAuthor id="2" name="Megan Capel" initials="MC" lastIdx="3" clrIdx="1"/>
  <p:cmAuthor id="9" name="Hillary Tunggal" initials="HT" lastIdx="20" clrIdx="8">
    <p:extLst>
      <p:ext uri="{19B8F6BF-5375-455C-9EA6-DF929625EA0E}">
        <p15:presenceInfo xmlns:p15="http://schemas.microsoft.com/office/powerpoint/2012/main" userId="S::htunggal@cealliance.com::ad64bda3-5530-4833-84b4-5d3ed1bf5c1c" providerId="AD"/>
      </p:ext>
    </p:extLst>
  </p:cmAuthor>
  <p:cmAuthor id="3" name="Jennifer Eimers" initials="JE" lastIdx="1" clrIdx="2">
    <p:extLst>
      <p:ext uri="{19B8F6BF-5375-455C-9EA6-DF929625EA0E}">
        <p15:presenceInfo xmlns:p15="http://schemas.microsoft.com/office/powerpoint/2012/main" userId="S::jeimers@clinicaloptions.com::e496f3f7-6a48-4339-9b0c-9f426a43f948" providerId="AD"/>
      </p:ext>
    </p:extLst>
  </p:cmAuthor>
  <p:cmAuthor id="10" name="aboecler@clinicaloptions.com" initials="a" lastIdx="3" clrIdx="9">
    <p:extLst>
      <p:ext uri="{19B8F6BF-5375-455C-9EA6-DF929625EA0E}">
        <p15:presenceInfo xmlns:p15="http://schemas.microsoft.com/office/powerpoint/2012/main" userId="aboecler@clinicaloptions.com" providerId="None"/>
      </p:ext>
    </p:extLst>
  </p:cmAuthor>
  <p:cmAuthor id="4" name="LT Fowler" initials="LF" lastIdx="1" clrIdx="3">
    <p:extLst>
      <p:ext uri="{19B8F6BF-5375-455C-9EA6-DF929625EA0E}">
        <p15:presenceInfo xmlns:p15="http://schemas.microsoft.com/office/powerpoint/2012/main" userId="S::lfowler@practicingclinicians.com::bdc4c4d6-9ded-467c-b80c-330a0ea8ffe4" providerId="AD"/>
      </p:ext>
    </p:extLst>
  </p:cmAuthor>
  <p:cmAuthor id="5" name="Hoskins, Ebony R" initials="EH" lastIdx="9" clrIdx="4">
    <p:extLst>
      <p:ext uri="{19B8F6BF-5375-455C-9EA6-DF929625EA0E}">
        <p15:presenceInfo xmlns:p15="http://schemas.microsoft.com/office/powerpoint/2012/main" userId="S::ebony.r.hoskins@medstar.net::92a3420a-e664-4f46-884e-581a2384ea7f" providerId="AD"/>
      </p:ext>
    </p:extLst>
  </p:cmAuthor>
  <p:cmAuthor id="6" name="Megan Cartwright" initials="MC" lastIdx="4" clrIdx="5">
    <p:extLst>
      <p:ext uri="{19B8F6BF-5375-455C-9EA6-DF929625EA0E}">
        <p15:presenceInfo xmlns:p15="http://schemas.microsoft.com/office/powerpoint/2012/main" userId="S::mcartwright@clinicaloptions.com::aaeaf566-570c-41b1-9c90-11c8d9ac162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58" autoAdjust="0"/>
    <p:restoredTop sz="93741" autoAdjust="0"/>
  </p:normalViewPr>
  <p:slideViewPr>
    <p:cSldViewPr snapToGrid="0">
      <p:cViewPr varScale="1">
        <p:scale>
          <a:sx n="115" d="100"/>
          <a:sy n="115" d="100"/>
        </p:scale>
        <p:origin x="728" y="200"/>
      </p:cViewPr>
      <p:guideLst>
        <p:guide orient="horz" pos="4147"/>
        <p:guide orient="horz" pos="1008"/>
        <p:guide pos="456"/>
        <p:guide pos="3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D295A6-6BDD-BD48-8185-1F8AA3B3D82D}" type="datetimeFigureOut">
              <a:rPr lang="en-US" smtClean="0"/>
              <a:t>8/23/23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11A7DD-CB43-2A4A-B4B4-23EBE2C5424A}" type="slidenum">
              <a:rPr lang="en-US" smtClean="0"/>
              <a:t>‹#›</a:t>
            </a:fld>
            <a:endParaRPr lang="en-US" dirty="0"/>
          </a:p>
        </p:txBody>
      </p:sp>
    </p:spTree>
    <p:extLst>
      <p:ext uri="{BB962C8B-B14F-4D97-AF65-F5344CB8AC3E}">
        <p14:creationId xmlns:p14="http://schemas.microsoft.com/office/powerpoint/2010/main" val="3812512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1A7DD-CB43-2A4A-B4B4-23EBE2C5424A}" type="slidenum">
              <a:rPr lang="en-US" smtClean="0"/>
              <a:t>1</a:t>
            </a:fld>
            <a:endParaRPr lang="en-US" dirty="0"/>
          </a:p>
        </p:txBody>
      </p:sp>
    </p:spTree>
    <p:extLst>
      <p:ext uri="{BB962C8B-B14F-4D97-AF65-F5344CB8AC3E}">
        <p14:creationId xmlns:p14="http://schemas.microsoft.com/office/powerpoint/2010/main" val="1114689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1A7DD-CB43-2A4A-B4B4-23EBE2C5424A}" type="slidenum">
              <a:rPr lang="en-US" smtClean="0"/>
              <a:t>4</a:t>
            </a:fld>
            <a:endParaRPr lang="en-US" dirty="0"/>
          </a:p>
        </p:txBody>
      </p:sp>
    </p:spTree>
    <p:extLst>
      <p:ext uri="{BB962C8B-B14F-4D97-AF65-F5344CB8AC3E}">
        <p14:creationId xmlns:p14="http://schemas.microsoft.com/office/powerpoint/2010/main" val="2737053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mismatch repair deficient.</a:t>
            </a:r>
          </a:p>
        </p:txBody>
      </p:sp>
      <p:sp>
        <p:nvSpPr>
          <p:cNvPr id="4" name="Slide Number Placeholder 3"/>
          <p:cNvSpPr>
            <a:spLocks noGrp="1"/>
          </p:cNvSpPr>
          <p:nvPr>
            <p:ph type="sldNum" sz="quarter" idx="5"/>
          </p:nvPr>
        </p:nvSpPr>
        <p:spPr/>
        <p:txBody>
          <a:bodyPr/>
          <a:lstStyle/>
          <a:p>
            <a:fld id="{6011A7DD-CB43-2A4A-B4B4-23EBE2C5424A}" type="slidenum">
              <a:rPr lang="en-US" smtClean="0"/>
              <a:t>5</a:t>
            </a:fld>
            <a:endParaRPr lang="en-US" dirty="0"/>
          </a:p>
        </p:txBody>
      </p:sp>
    </p:spTree>
    <p:extLst>
      <p:ext uri="{BB962C8B-B14F-4D97-AF65-F5344CB8AC3E}">
        <p14:creationId xmlns:p14="http://schemas.microsoft.com/office/powerpoint/2010/main" val="3201161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 endometrial cancer</a:t>
            </a:r>
          </a:p>
        </p:txBody>
      </p:sp>
      <p:sp>
        <p:nvSpPr>
          <p:cNvPr id="4" name="Slide Number Placeholder 3"/>
          <p:cNvSpPr>
            <a:spLocks noGrp="1"/>
          </p:cNvSpPr>
          <p:nvPr>
            <p:ph type="sldNum" sz="quarter" idx="5"/>
          </p:nvPr>
        </p:nvSpPr>
        <p:spPr/>
        <p:txBody>
          <a:bodyPr/>
          <a:lstStyle/>
          <a:p>
            <a:fld id="{6011A7DD-CB43-2A4A-B4B4-23EBE2C5424A}" type="slidenum">
              <a:rPr lang="en-US" smtClean="0"/>
              <a:t>6</a:t>
            </a:fld>
            <a:endParaRPr lang="en-US" dirty="0"/>
          </a:p>
        </p:txBody>
      </p:sp>
    </p:spTree>
    <p:extLst>
      <p:ext uri="{BB962C8B-B14F-4D97-AF65-F5344CB8AC3E}">
        <p14:creationId xmlns:p14="http://schemas.microsoft.com/office/powerpoint/2010/main" val="3668965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i="1" dirty="0"/>
              <a:t>AAPC, average annual percent change; AI/AN, American Indian/Alaska Native; API, Asian Pacific Islander; NS, not significant.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595405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1A7DD-CB43-2A4A-B4B4-23EBE2C5424A}" type="slidenum">
              <a:rPr lang="en-US" smtClean="0"/>
              <a:t>8</a:t>
            </a:fld>
            <a:endParaRPr lang="en-US" dirty="0"/>
          </a:p>
        </p:txBody>
      </p:sp>
    </p:spTree>
    <p:extLst>
      <p:ext uri="{BB962C8B-B14F-4D97-AF65-F5344CB8AC3E}">
        <p14:creationId xmlns:p14="http://schemas.microsoft.com/office/powerpoint/2010/main" val="2876365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 endometrial cancer;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551954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1A7DD-CB43-2A4A-B4B4-23EBE2C5424A}" type="slidenum">
              <a:rPr lang="en-US" smtClean="0"/>
              <a:t>10</a:t>
            </a:fld>
            <a:endParaRPr lang="en-US" dirty="0"/>
          </a:p>
        </p:txBody>
      </p:sp>
    </p:spTree>
    <p:extLst>
      <p:ext uri="{BB962C8B-B14F-4D97-AF65-F5344CB8AC3E}">
        <p14:creationId xmlns:p14="http://schemas.microsoft.com/office/powerpoint/2010/main" val="6538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aOR, adjusted odds ratio; EC, endometrial cancer; PMB, postmenopausal bleeding.</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4008167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 endometrial cancer; RR, relative risk.</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795096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1A7DD-CB43-2A4A-B4B4-23EBE2C5424A}" type="slidenum">
              <a:rPr lang="en-US" smtClean="0"/>
              <a:t>13</a:t>
            </a:fld>
            <a:endParaRPr lang="en-US" dirty="0"/>
          </a:p>
        </p:txBody>
      </p:sp>
    </p:spTree>
    <p:extLst>
      <p:ext uri="{BB962C8B-B14F-4D97-AF65-F5344CB8AC3E}">
        <p14:creationId xmlns:p14="http://schemas.microsoft.com/office/powerpoint/2010/main" val="325860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1A7DD-CB43-2A4A-B4B4-23EBE2C5424A}" type="slidenum">
              <a:rPr lang="en-US" smtClean="0"/>
              <a:t>14</a:t>
            </a:fld>
            <a:endParaRPr lang="en-US" dirty="0"/>
          </a:p>
        </p:txBody>
      </p:sp>
    </p:spTree>
    <p:extLst>
      <p:ext uri="{BB962C8B-B14F-4D97-AF65-F5344CB8AC3E}">
        <p14:creationId xmlns:p14="http://schemas.microsoft.com/office/powerpoint/2010/main" val="9901380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6011A7DD-CB43-2A4A-B4B4-23EBE2C5424A}" type="slidenum">
              <a:rPr lang="en-US" smtClean="0"/>
              <a:t>15</a:t>
            </a:fld>
            <a:endParaRPr lang="en-US" dirty="0"/>
          </a:p>
        </p:txBody>
      </p:sp>
    </p:spTree>
    <p:extLst>
      <p:ext uri="{BB962C8B-B14F-4D97-AF65-F5344CB8AC3E}">
        <p14:creationId xmlns:p14="http://schemas.microsoft.com/office/powerpoint/2010/main" val="2971536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 endometrial cancer.</a:t>
            </a:r>
          </a:p>
          <a:p>
            <a:endParaRPr lang="en-US" b="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469930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1A7DD-CB43-2A4A-B4B4-23EBE2C5424A}" type="slidenum">
              <a:rPr lang="en-US" smtClean="0"/>
              <a:t>17</a:t>
            </a:fld>
            <a:endParaRPr lang="en-US" dirty="0"/>
          </a:p>
        </p:txBody>
      </p:sp>
    </p:spTree>
    <p:extLst>
      <p:ext uri="{BB962C8B-B14F-4D97-AF65-F5344CB8AC3E}">
        <p14:creationId xmlns:p14="http://schemas.microsoft.com/office/powerpoint/2010/main" val="514579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18</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5897079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066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399435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6399791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97288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941711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01040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335458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181148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46781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0051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018390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4773482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4295397"/>
      </p:ext>
    </p:extLst>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clinicaloptions.com/EndometrialThinkTank"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eaLnBrk="1" hangingPunct="1">
              <a:spcBef>
                <a:spcPct val="0"/>
              </a:spcBef>
              <a:spcAft>
                <a:spcPct val="0"/>
              </a:spcAft>
            </a:pPr>
            <a:r>
              <a:rPr lang="en-US" altLang="en-US" dirty="0"/>
              <a:t>Ebony Hoskins, MD</a:t>
            </a:r>
          </a:p>
          <a:p>
            <a:pPr eaLnBrk="1" hangingPunct="1">
              <a:spcBef>
                <a:spcPct val="0"/>
              </a:spcBef>
              <a:spcAft>
                <a:spcPct val="0"/>
              </a:spcAft>
            </a:pPr>
            <a:r>
              <a:rPr lang="en-US" altLang="en-US" sz="1600" b="0" dirty="0"/>
              <a:t>Clinical Assistant Professor</a:t>
            </a:r>
          </a:p>
          <a:p>
            <a:pPr eaLnBrk="1" hangingPunct="1">
              <a:spcBef>
                <a:spcPct val="0"/>
              </a:spcBef>
              <a:spcAft>
                <a:spcPct val="0"/>
              </a:spcAft>
            </a:pPr>
            <a:r>
              <a:rPr lang="en-US" altLang="en-US" sz="1600" b="0" dirty="0"/>
              <a:t>Obstetrics and Gynecology/Gynecologic Oncology</a:t>
            </a:r>
          </a:p>
          <a:p>
            <a:pPr eaLnBrk="1" hangingPunct="1">
              <a:spcBef>
                <a:spcPct val="0"/>
              </a:spcBef>
              <a:spcAft>
                <a:spcPct val="0"/>
              </a:spcAft>
            </a:pPr>
            <a:r>
              <a:rPr lang="en-US" altLang="en-US" sz="1600" b="0" dirty="0"/>
              <a:t>Georgetown University Medical Center</a:t>
            </a:r>
            <a:br>
              <a:rPr lang="en-US" altLang="en-US" sz="1600" b="0" dirty="0"/>
            </a:br>
            <a:r>
              <a:rPr lang="en-US" altLang="en-US" sz="1600" b="0" dirty="0"/>
              <a:t>MedStar Washington Hospital Center</a:t>
            </a:r>
          </a:p>
          <a:p>
            <a:pPr eaLnBrk="1" hangingPunct="1">
              <a:spcBef>
                <a:spcPct val="0"/>
              </a:spcBef>
              <a:spcAft>
                <a:spcPct val="0"/>
              </a:spcAft>
            </a:pPr>
            <a:r>
              <a:rPr lang="en-US" altLang="en-US" sz="1600" b="0" dirty="0"/>
              <a:t>Washington, DC</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dirty="0"/>
              <a:t>Identifying </a:t>
            </a:r>
            <a:r>
              <a:rPr lang="en-US" altLang="en-US" sz="4000" dirty="0"/>
              <a:t>and Resolving Health Disparities in Endometrial Cancer Care for Black Women</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8648"/>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GSK.</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800" b="1" dirty="0">
                <a:solidFill>
                  <a:srgbClr val="E1471D"/>
                </a:solidFill>
                <a:latin typeface="Calibri"/>
                <a:cs typeface="Calibri"/>
              </a:rPr>
              <a:t>Ebony Hoskins, MD, </a:t>
            </a:r>
            <a:r>
              <a:rPr lang="en-US" sz="2800" dirty="0">
                <a:latin typeface="Calibri"/>
                <a:cs typeface="Calibri"/>
              </a:rPr>
              <a:t>has no relevant financial relationships to disclose.</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924E-3ED1-337E-C154-AE11C18E8C51}"/>
              </a:ext>
            </a:extLst>
          </p:cNvPr>
          <p:cNvSpPr>
            <a:spLocks noGrp="1"/>
          </p:cNvSpPr>
          <p:nvPr>
            <p:ph type="title"/>
          </p:nvPr>
        </p:nvSpPr>
        <p:spPr/>
        <p:txBody>
          <a:bodyPr/>
          <a:lstStyle/>
          <a:p>
            <a:r>
              <a:rPr lang="en-US" dirty="0"/>
              <a:t>Endometrial Cancer Overview</a:t>
            </a:r>
          </a:p>
        </p:txBody>
      </p:sp>
      <p:sp>
        <p:nvSpPr>
          <p:cNvPr id="3" name="Content Placeholder 2">
            <a:extLst>
              <a:ext uri="{FF2B5EF4-FFF2-40B4-BE49-F238E27FC236}">
                <a16:creationId xmlns:a16="http://schemas.microsoft.com/office/drawing/2014/main" id="{442417B7-C2C7-B2F4-CE8C-DFD898B12D1E}"/>
              </a:ext>
            </a:extLst>
          </p:cNvPr>
          <p:cNvSpPr>
            <a:spLocks noGrp="1"/>
          </p:cNvSpPr>
          <p:nvPr>
            <p:ph idx="1"/>
          </p:nvPr>
        </p:nvSpPr>
        <p:spPr/>
        <p:txBody>
          <a:bodyPr/>
          <a:lstStyle/>
          <a:p>
            <a:r>
              <a:rPr lang="en-US" sz="2200" dirty="0"/>
              <a:t>Endometrial cancer incidence is on the rise</a:t>
            </a:r>
            <a:r>
              <a:rPr lang="en-US" sz="2200" baseline="30000" dirty="0"/>
              <a:t>1</a:t>
            </a:r>
          </a:p>
          <a:p>
            <a:pPr lvl="1"/>
            <a:r>
              <a:rPr lang="en-US" sz="2000" dirty="0"/>
              <a:t>66,200 estimated new diagnoses of uterine cancer in 2023</a:t>
            </a:r>
          </a:p>
          <a:p>
            <a:pPr lvl="1"/>
            <a:r>
              <a:rPr lang="en-US" sz="2000" dirty="0"/>
              <a:t>13,030 anticipated deaths in 2023</a:t>
            </a:r>
          </a:p>
          <a:p>
            <a:r>
              <a:rPr lang="en-US" sz="2200" dirty="0"/>
              <a:t>Women diagnosed with low-grade endometrioid subtype confined to uterus typically have excellent prognosis</a:t>
            </a:r>
            <a:r>
              <a:rPr lang="en-US" sz="2200" baseline="30000" dirty="0"/>
              <a:t>2</a:t>
            </a:r>
            <a:endParaRPr lang="en-US" sz="2200" dirty="0"/>
          </a:p>
          <a:p>
            <a:r>
              <a:rPr lang="en-US" sz="2200" dirty="0"/>
              <a:t>Nonendometrioid endometrial cancers are more aggressive and less likely to be confined to endometrium at diagnosis</a:t>
            </a:r>
            <a:r>
              <a:rPr lang="en-US" sz="2200" baseline="30000" dirty="0"/>
              <a:t>2,3</a:t>
            </a:r>
          </a:p>
          <a:p>
            <a:r>
              <a:rPr lang="en-US" sz="2200" dirty="0"/>
              <a:t>Nonendometrioid endometrial cancer incidence is increasing among all women</a:t>
            </a:r>
            <a:r>
              <a:rPr lang="en-US" sz="2200" baseline="30000" dirty="0"/>
              <a:t>3</a:t>
            </a:r>
            <a:endParaRPr lang="en-US" sz="2200" dirty="0"/>
          </a:p>
          <a:p>
            <a:r>
              <a:rPr lang="en-US" sz="2200" dirty="0"/>
              <a:t>Hysterectomy-corrected endometrial cancer cases greater in Black vs White women</a:t>
            </a:r>
            <a:r>
              <a:rPr lang="en-US" sz="2200" baseline="30000" dirty="0"/>
              <a:t>3</a:t>
            </a:r>
            <a:endParaRPr lang="en-US" sz="2200" dirty="0"/>
          </a:p>
          <a:p>
            <a:r>
              <a:rPr lang="en-US" sz="2200" dirty="0"/>
              <a:t>Black women have lowest survival rate even when controlled for subtype and stage</a:t>
            </a:r>
            <a:r>
              <a:rPr lang="en-US" sz="2200" baseline="30000" dirty="0"/>
              <a:t>3</a:t>
            </a:r>
            <a:endParaRPr lang="en-US" sz="2200" dirty="0"/>
          </a:p>
        </p:txBody>
      </p:sp>
      <p:sp>
        <p:nvSpPr>
          <p:cNvPr id="7" name="Text Box 15">
            <a:extLst>
              <a:ext uri="{FF2B5EF4-FFF2-40B4-BE49-F238E27FC236}">
                <a16:creationId xmlns:a16="http://schemas.microsoft.com/office/drawing/2014/main" id="{82440D37-348A-0A36-64B0-B1CA0E805678}"/>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NCI SEER. Cancer stat facts: uterine cancer. 2. Mahdy. Endometrial cancer. StatPearls [Internet].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Updated September 26, 2022. 3. Clarke. JCO. 2019;37:1895.</a:t>
            </a:r>
          </a:p>
        </p:txBody>
      </p:sp>
    </p:spTree>
    <p:extLst>
      <p:ext uri="{BB962C8B-B14F-4D97-AF65-F5344CB8AC3E}">
        <p14:creationId xmlns:p14="http://schemas.microsoft.com/office/powerpoint/2010/main" val="198671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434F4-3351-E1F5-821F-949306CAD7C9}"/>
              </a:ext>
            </a:extLst>
          </p:cNvPr>
          <p:cNvSpPr>
            <a:spLocks noGrp="1"/>
          </p:cNvSpPr>
          <p:nvPr>
            <p:ph type="title"/>
          </p:nvPr>
        </p:nvSpPr>
        <p:spPr/>
        <p:txBody>
          <a:bodyPr/>
          <a:lstStyle/>
          <a:p>
            <a:r>
              <a:rPr lang="en-US" dirty="0"/>
              <a:t>Risk Factors for Endometrial Cancer</a:t>
            </a:r>
          </a:p>
        </p:txBody>
      </p:sp>
      <p:sp>
        <p:nvSpPr>
          <p:cNvPr id="3" name="Content Placeholder 2">
            <a:extLst>
              <a:ext uri="{FF2B5EF4-FFF2-40B4-BE49-F238E27FC236}">
                <a16:creationId xmlns:a16="http://schemas.microsoft.com/office/drawing/2014/main" id="{CAF0E80D-8478-490C-FC96-440D3DC432B4}"/>
              </a:ext>
            </a:extLst>
          </p:cNvPr>
          <p:cNvSpPr>
            <a:spLocks noGrp="1"/>
          </p:cNvSpPr>
          <p:nvPr>
            <p:ph idx="1"/>
          </p:nvPr>
        </p:nvSpPr>
        <p:spPr/>
        <p:txBody>
          <a:bodyPr/>
          <a:lstStyle/>
          <a:p>
            <a:r>
              <a:rPr lang="en-US" dirty="0"/>
              <a:t>Risk factors for developing endometrial cancer</a:t>
            </a:r>
          </a:p>
          <a:p>
            <a:pPr lvl="1"/>
            <a:r>
              <a:rPr lang="en-US" dirty="0"/>
              <a:t>70% due to excess body weight and insufficient physical activity</a:t>
            </a:r>
          </a:p>
          <a:p>
            <a:pPr lvl="1"/>
            <a:r>
              <a:rPr lang="en-US" dirty="0"/>
              <a:t>30% other factors</a:t>
            </a:r>
          </a:p>
          <a:p>
            <a:pPr lvl="2"/>
            <a:r>
              <a:rPr lang="en-US" dirty="0"/>
              <a:t>Lynch syndrome (3% of endometrial cancers; 9%-10% among dMMR cases)</a:t>
            </a:r>
          </a:p>
          <a:p>
            <a:pPr lvl="2"/>
            <a:r>
              <a:rPr lang="en-US" dirty="0"/>
              <a:t>Type 2 diabetes </a:t>
            </a:r>
          </a:p>
          <a:p>
            <a:pPr lvl="2"/>
            <a:r>
              <a:rPr lang="en-US" dirty="0"/>
              <a:t>Previous history of polycystic ovary syndrome</a:t>
            </a:r>
          </a:p>
          <a:p>
            <a:pPr lvl="2"/>
            <a:r>
              <a:rPr lang="en-US" dirty="0"/>
              <a:t>Use of postmenopausal estrogen alone</a:t>
            </a:r>
          </a:p>
          <a:p>
            <a:pPr lvl="2"/>
            <a:r>
              <a:rPr lang="en-US" dirty="0"/>
              <a:t>Late-onset menopause</a:t>
            </a:r>
          </a:p>
          <a:p>
            <a:pPr lvl="2"/>
            <a:r>
              <a:rPr lang="en-US" dirty="0"/>
              <a:t>Tamoxifen use for breast cancer</a:t>
            </a:r>
          </a:p>
        </p:txBody>
      </p:sp>
      <p:sp>
        <p:nvSpPr>
          <p:cNvPr id="6" name="Text Box 15">
            <a:extLst>
              <a:ext uri="{FF2B5EF4-FFF2-40B4-BE49-F238E27FC236}">
                <a16:creationId xmlns:a16="http://schemas.microsoft.com/office/drawing/2014/main" id="{07FBDF2C-7136-8BBC-61DC-F888AF51AE66}"/>
              </a:ext>
            </a:extLst>
          </p:cNvPr>
          <p:cNvSpPr txBox="1">
            <a:spLocks noChangeArrowheads="1"/>
          </p:cNvSpPr>
          <p:nvPr/>
        </p:nvSpPr>
        <p:spPr bwMode="auto">
          <a:xfrm>
            <a:off x="412750" y="6388915"/>
            <a:ext cx="862471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sz="1200" b="0" kern="1200" dirty="0">
                <a:solidFill>
                  <a:srgbClr val="455560"/>
                </a:solidFill>
                <a:latin typeface="Calibri" panose="020F0502020204030204" pitchFamily="34" charset="0"/>
                <a:cs typeface="Calibri" panose="020F0502020204030204" pitchFamily="34" charset="0"/>
              </a:rPr>
              <a:t>American Cancer Society. Cancer facts &amp; figures 2023. Post. J Natl Cancer Inst. 2021;113:1212. Ryan. Genet Med. 2019;21:2167.</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704401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F0E94-9EC6-FBBF-8BC8-9D766BCE1482}"/>
              </a:ext>
            </a:extLst>
          </p:cNvPr>
          <p:cNvSpPr>
            <a:spLocks noGrp="1"/>
          </p:cNvSpPr>
          <p:nvPr>
            <p:ph type="title"/>
          </p:nvPr>
        </p:nvSpPr>
        <p:spPr/>
        <p:txBody>
          <a:bodyPr/>
          <a:lstStyle/>
          <a:p>
            <a:r>
              <a:rPr lang="en-US" dirty="0"/>
              <a:t>Nonendometrioid Endometrial Cancer:</a:t>
            </a:r>
            <a:br>
              <a:rPr lang="en-US" dirty="0"/>
            </a:br>
            <a:r>
              <a:rPr lang="en-US" dirty="0"/>
              <a:t>High-Risk Histology</a:t>
            </a:r>
          </a:p>
        </p:txBody>
      </p:sp>
      <p:sp>
        <p:nvSpPr>
          <p:cNvPr id="4" name="Content Placeholder 4">
            <a:extLst>
              <a:ext uri="{FF2B5EF4-FFF2-40B4-BE49-F238E27FC236}">
                <a16:creationId xmlns:a16="http://schemas.microsoft.com/office/drawing/2014/main" id="{9308286D-0709-97D3-FFF1-AC9BAD82865A}"/>
              </a:ext>
            </a:extLst>
          </p:cNvPr>
          <p:cNvSpPr>
            <a:spLocks noGrp="1"/>
          </p:cNvSpPr>
          <p:nvPr>
            <p:ph idx="1"/>
          </p:nvPr>
        </p:nvSpPr>
        <p:spPr/>
        <p:txBody>
          <a:bodyPr/>
          <a:lstStyle/>
          <a:p>
            <a:r>
              <a:rPr lang="en-US" sz="2600" dirty="0"/>
              <a:t>3.12% increase annually in EC with high-risk histology from 2001-2017</a:t>
            </a:r>
            <a:r>
              <a:rPr lang="en-US" sz="2600" baseline="30000" dirty="0"/>
              <a:t>1</a:t>
            </a:r>
          </a:p>
          <a:p>
            <a:pPr lvl="1"/>
            <a:r>
              <a:rPr lang="en-US" sz="2400" dirty="0"/>
              <a:t>Serous histologic subtype increased by 4.88% annually over 17 yr </a:t>
            </a:r>
          </a:p>
          <a:p>
            <a:pPr lvl="1"/>
            <a:r>
              <a:rPr lang="en-US" sz="2400" dirty="0"/>
              <a:t>Obesity rate directly correlates with increase in high-risk histology</a:t>
            </a:r>
          </a:p>
          <a:p>
            <a:pPr lvl="1"/>
            <a:r>
              <a:rPr lang="en-US" sz="2400" dirty="0"/>
              <a:t>Obesity may promote high-risk histology via a nonhormonal pathway </a:t>
            </a:r>
            <a:br>
              <a:rPr lang="en-US" sz="2400" dirty="0"/>
            </a:br>
            <a:r>
              <a:rPr lang="en-US" sz="2400" dirty="0"/>
              <a:t>(ie, proinflammatory)</a:t>
            </a:r>
          </a:p>
          <a:p>
            <a:r>
              <a:rPr lang="en-US" sz="2600" dirty="0"/>
              <a:t>Aggressive EC histology is associated with genetic/molecular markers</a:t>
            </a:r>
            <a:r>
              <a:rPr lang="en-US" sz="2600" baseline="30000" dirty="0"/>
              <a:t>2</a:t>
            </a:r>
          </a:p>
          <a:p>
            <a:pPr lvl="1"/>
            <a:r>
              <a:rPr lang="en-US" sz="2400" dirty="0"/>
              <a:t>Inactivating mutations in </a:t>
            </a:r>
            <a:r>
              <a:rPr lang="en-US" sz="2400" i="1" dirty="0"/>
              <a:t>TP53 </a:t>
            </a:r>
            <a:r>
              <a:rPr lang="en-US" sz="2400" dirty="0"/>
              <a:t>associated with aggressive tumor behavior and worse prognosis</a:t>
            </a:r>
          </a:p>
          <a:p>
            <a:pPr lvl="1"/>
            <a:r>
              <a:rPr lang="en-US" sz="2400" dirty="0"/>
              <a:t>Higher prevalence of mutations in </a:t>
            </a:r>
            <a:r>
              <a:rPr lang="en-US" sz="2400" i="1" dirty="0"/>
              <a:t>PIK3CA</a:t>
            </a:r>
            <a:r>
              <a:rPr lang="en-US" sz="2400" dirty="0"/>
              <a:t>, </a:t>
            </a:r>
            <a:r>
              <a:rPr lang="en-US" sz="2400" i="1" dirty="0"/>
              <a:t>PPP2R1A</a:t>
            </a:r>
            <a:r>
              <a:rPr lang="en-US" sz="2400" dirty="0"/>
              <a:t>, </a:t>
            </a:r>
            <a:r>
              <a:rPr lang="en-US" sz="2400" i="1" dirty="0"/>
              <a:t>ERBB2</a:t>
            </a:r>
            <a:r>
              <a:rPr lang="en-US" sz="2400" dirty="0"/>
              <a:t>, and </a:t>
            </a:r>
            <a:r>
              <a:rPr lang="en-US" sz="2400" i="1" dirty="0"/>
              <a:t>FBXW7 </a:t>
            </a:r>
            <a:r>
              <a:rPr lang="en-US" sz="2400" dirty="0"/>
              <a:t>in serous tumors</a:t>
            </a:r>
            <a:endParaRPr lang="en-US" sz="2400" i="1" dirty="0"/>
          </a:p>
        </p:txBody>
      </p:sp>
      <p:sp>
        <p:nvSpPr>
          <p:cNvPr id="7" name="Text Box 15">
            <a:extLst>
              <a:ext uri="{FF2B5EF4-FFF2-40B4-BE49-F238E27FC236}">
                <a16:creationId xmlns:a16="http://schemas.microsoft.com/office/drawing/2014/main" id="{202A0B11-E0CD-662E-35E7-22F0C13C13C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Eakin. Am J Obstet Gynecol. 2022;227:538. 2. Eakin. Curr Opin Obstet Gynecol. 2023;35:15.</a:t>
            </a:r>
          </a:p>
        </p:txBody>
      </p:sp>
    </p:spTree>
    <p:extLst>
      <p:ext uri="{BB962C8B-B14F-4D97-AF65-F5344CB8AC3E}">
        <p14:creationId xmlns:p14="http://schemas.microsoft.com/office/powerpoint/2010/main" val="2328685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9F0406E-26C2-42F2-95B1-F2E2A68BB899}"/>
              </a:ext>
            </a:extLst>
          </p:cNvPr>
          <p:cNvGrpSpPr/>
          <p:nvPr/>
        </p:nvGrpSpPr>
        <p:grpSpPr>
          <a:xfrm>
            <a:off x="6512927" y="1979774"/>
            <a:ext cx="286915" cy="3315435"/>
            <a:chOff x="6400800" y="1647438"/>
            <a:chExt cx="313150" cy="3514653"/>
          </a:xfrm>
        </p:grpSpPr>
        <p:sp>
          <p:nvSpPr>
            <p:cNvPr id="6" name="TextBox 5">
              <a:extLst>
                <a:ext uri="{FF2B5EF4-FFF2-40B4-BE49-F238E27FC236}">
                  <a16:creationId xmlns:a16="http://schemas.microsoft.com/office/drawing/2014/main" id="{9862F1FA-D7E8-40C9-B327-AFBF45706C8C}"/>
                </a:ext>
              </a:extLst>
            </p:cNvPr>
            <p:cNvSpPr txBox="1"/>
            <p:nvPr/>
          </p:nvSpPr>
          <p:spPr>
            <a:xfrm>
              <a:off x="6400800" y="1647438"/>
              <a:ext cx="313150" cy="302706"/>
            </a:xfrm>
            <a:prstGeom prst="rect">
              <a:avLst/>
            </a:prstGeom>
            <a:noFill/>
          </p:spPr>
          <p:txBody>
            <a:bodyPr wrap="none" rtlCol="0">
              <a:spAutoFit/>
            </a:bodyPr>
            <a:lstStyle/>
            <a:p>
              <a:pPr algn="r"/>
              <a:r>
                <a:rPr lang="en-US" sz="1600" b="0" dirty="0">
                  <a:solidFill>
                    <a:schemeClr val="bg1"/>
                  </a:solidFill>
                  <a:latin typeface="Calibri" panose="020F0502020204030204" pitchFamily="34" charset="0"/>
                  <a:cs typeface="Calibri" panose="020F0502020204030204" pitchFamily="34" charset="0"/>
                </a:rPr>
                <a:t>10</a:t>
              </a:r>
            </a:p>
          </p:txBody>
        </p:sp>
        <p:sp>
          <p:nvSpPr>
            <p:cNvPr id="7" name="TextBox 6">
              <a:extLst>
                <a:ext uri="{FF2B5EF4-FFF2-40B4-BE49-F238E27FC236}">
                  <a16:creationId xmlns:a16="http://schemas.microsoft.com/office/drawing/2014/main" id="{DFDF5141-4119-488B-BDFD-01898610874E}"/>
                </a:ext>
              </a:extLst>
            </p:cNvPr>
            <p:cNvSpPr txBox="1"/>
            <p:nvPr/>
          </p:nvSpPr>
          <p:spPr>
            <a:xfrm>
              <a:off x="6468486" y="2286675"/>
              <a:ext cx="230138" cy="302706"/>
            </a:xfrm>
            <a:prstGeom prst="rect">
              <a:avLst/>
            </a:prstGeom>
            <a:noFill/>
          </p:spPr>
          <p:txBody>
            <a:bodyPr wrap="none" rtlCol="0">
              <a:spAutoFit/>
            </a:bodyPr>
            <a:lstStyle/>
            <a:p>
              <a:pPr algn="r"/>
              <a:r>
                <a:rPr lang="en-US" sz="1600" b="0" dirty="0">
                  <a:solidFill>
                    <a:schemeClr val="bg1"/>
                  </a:solidFill>
                  <a:latin typeface="Calibri" panose="020F0502020204030204" pitchFamily="34" charset="0"/>
                  <a:cs typeface="Calibri" panose="020F0502020204030204" pitchFamily="34" charset="0"/>
                </a:rPr>
                <a:t>8</a:t>
              </a:r>
            </a:p>
          </p:txBody>
        </p:sp>
        <p:sp>
          <p:nvSpPr>
            <p:cNvPr id="8" name="TextBox 7">
              <a:extLst>
                <a:ext uri="{FF2B5EF4-FFF2-40B4-BE49-F238E27FC236}">
                  <a16:creationId xmlns:a16="http://schemas.microsoft.com/office/drawing/2014/main" id="{79424225-AC52-4633-A5C5-5B0317A5803F}"/>
                </a:ext>
              </a:extLst>
            </p:cNvPr>
            <p:cNvSpPr txBox="1"/>
            <p:nvPr/>
          </p:nvSpPr>
          <p:spPr>
            <a:xfrm>
              <a:off x="6468486" y="2908637"/>
              <a:ext cx="230138" cy="302706"/>
            </a:xfrm>
            <a:prstGeom prst="rect">
              <a:avLst/>
            </a:prstGeom>
            <a:noFill/>
          </p:spPr>
          <p:txBody>
            <a:bodyPr wrap="none" rtlCol="0">
              <a:spAutoFit/>
            </a:bodyPr>
            <a:lstStyle/>
            <a:p>
              <a:pPr algn="r"/>
              <a:r>
                <a:rPr lang="en-US" sz="1600" b="0" dirty="0">
                  <a:solidFill>
                    <a:schemeClr val="bg1"/>
                  </a:solidFill>
                  <a:latin typeface="Calibri" panose="020F0502020204030204" pitchFamily="34" charset="0"/>
                  <a:cs typeface="Calibri" panose="020F0502020204030204" pitchFamily="34" charset="0"/>
                </a:rPr>
                <a:t>6</a:t>
              </a:r>
            </a:p>
          </p:txBody>
        </p:sp>
        <p:sp>
          <p:nvSpPr>
            <p:cNvPr id="9" name="TextBox 8">
              <a:extLst>
                <a:ext uri="{FF2B5EF4-FFF2-40B4-BE49-F238E27FC236}">
                  <a16:creationId xmlns:a16="http://schemas.microsoft.com/office/drawing/2014/main" id="{C361006D-79CF-4C47-81FA-3C1FFA1814A7}"/>
                </a:ext>
              </a:extLst>
            </p:cNvPr>
            <p:cNvSpPr txBox="1"/>
            <p:nvPr/>
          </p:nvSpPr>
          <p:spPr>
            <a:xfrm>
              <a:off x="6468486" y="3598458"/>
              <a:ext cx="230138" cy="302706"/>
            </a:xfrm>
            <a:prstGeom prst="rect">
              <a:avLst/>
            </a:prstGeom>
            <a:noFill/>
          </p:spPr>
          <p:txBody>
            <a:bodyPr wrap="none" rtlCol="0">
              <a:spAutoFit/>
            </a:bodyPr>
            <a:lstStyle/>
            <a:p>
              <a:pPr algn="r"/>
              <a:r>
                <a:rPr lang="en-US" sz="1600" b="0" dirty="0">
                  <a:solidFill>
                    <a:schemeClr val="bg1"/>
                  </a:solidFill>
                  <a:latin typeface="Calibri" panose="020F0502020204030204" pitchFamily="34" charset="0"/>
                  <a:cs typeface="Calibri" panose="020F0502020204030204" pitchFamily="34" charset="0"/>
                </a:rPr>
                <a:t>4</a:t>
              </a:r>
            </a:p>
          </p:txBody>
        </p:sp>
        <p:sp>
          <p:nvSpPr>
            <p:cNvPr id="10" name="TextBox 9">
              <a:extLst>
                <a:ext uri="{FF2B5EF4-FFF2-40B4-BE49-F238E27FC236}">
                  <a16:creationId xmlns:a16="http://schemas.microsoft.com/office/drawing/2014/main" id="{16BB3429-0A97-4511-8CE9-7EBEEC899443}"/>
                </a:ext>
              </a:extLst>
            </p:cNvPr>
            <p:cNvSpPr txBox="1"/>
            <p:nvPr/>
          </p:nvSpPr>
          <p:spPr>
            <a:xfrm>
              <a:off x="6468486" y="4238277"/>
              <a:ext cx="230138" cy="302706"/>
            </a:xfrm>
            <a:prstGeom prst="rect">
              <a:avLst/>
            </a:prstGeom>
            <a:noFill/>
          </p:spPr>
          <p:txBody>
            <a:bodyPr wrap="none" rtlCol="0">
              <a:spAutoFit/>
            </a:bodyPr>
            <a:lstStyle/>
            <a:p>
              <a:pPr algn="r"/>
              <a:r>
                <a:rPr lang="en-US" sz="1600" b="0" dirty="0">
                  <a:solidFill>
                    <a:schemeClr val="bg1"/>
                  </a:solidFill>
                  <a:latin typeface="Calibri" panose="020F0502020204030204" pitchFamily="34" charset="0"/>
                  <a:cs typeface="Calibri" panose="020F0502020204030204" pitchFamily="34" charset="0"/>
                </a:rPr>
                <a:t>2</a:t>
              </a:r>
            </a:p>
          </p:txBody>
        </p:sp>
        <p:sp>
          <p:nvSpPr>
            <p:cNvPr id="11" name="TextBox 10">
              <a:extLst>
                <a:ext uri="{FF2B5EF4-FFF2-40B4-BE49-F238E27FC236}">
                  <a16:creationId xmlns:a16="http://schemas.microsoft.com/office/drawing/2014/main" id="{945EF65B-2BCF-4A3D-A31B-BC4007524A98}"/>
                </a:ext>
              </a:extLst>
            </p:cNvPr>
            <p:cNvSpPr txBox="1"/>
            <p:nvPr/>
          </p:nvSpPr>
          <p:spPr>
            <a:xfrm>
              <a:off x="6468486" y="4859385"/>
              <a:ext cx="230138" cy="302706"/>
            </a:xfrm>
            <a:prstGeom prst="rect">
              <a:avLst/>
            </a:prstGeom>
            <a:noFill/>
          </p:spPr>
          <p:txBody>
            <a:bodyPr wrap="none" rtlCol="0">
              <a:spAutoFit/>
            </a:bodyPr>
            <a:lstStyle/>
            <a:p>
              <a:pPr algn="r"/>
              <a:r>
                <a:rPr lang="en-US" sz="1600" b="0" dirty="0">
                  <a:solidFill>
                    <a:schemeClr val="bg1"/>
                  </a:solidFill>
                  <a:latin typeface="Calibri" panose="020F0502020204030204" pitchFamily="34" charset="0"/>
                  <a:cs typeface="Calibri" panose="020F0502020204030204" pitchFamily="34" charset="0"/>
                </a:rPr>
                <a:t>0</a:t>
              </a:r>
            </a:p>
          </p:txBody>
        </p:sp>
      </p:grpSp>
      <p:sp>
        <p:nvSpPr>
          <p:cNvPr id="12" name="Title 1">
            <a:extLst>
              <a:ext uri="{FF2B5EF4-FFF2-40B4-BE49-F238E27FC236}">
                <a16:creationId xmlns:a16="http://schemas.microsoft.com/office/drawing/2014/main" id="{E3CD6B0F-D4C4-4353-B359-887A23221D05}"/>
              </a:ext>
            </a:extLst>
          </p:cNvPr>
          <p:cNvSpPr>
            <a:spLocks noGrp="1"/>
          </p:cNvSpPr>
          <p:nvPr>
            <p:ph type="title"/>
          </p:nvPr>
        </p:nvSpPr>
        <p:spPr/>
        <p:txBody>
          <a:bodyPr/>
          <a:lstStyle/>
          <a:p>
            <a:r>
              <a:rPr lang="en-US" dirty="0"/>
              <a:t>Increasing Incidence and Mortality of </a:t>
            </a:r>
            <a:br>
              <a:rPr lang="en-US" dirty="0"/>
            </a:br>
            <a:r>
              <a:rPr lang="en-US" dirty="0"/>
              <a:t>Endometrial Cancer in the United States</a:t>
            </a:r>
          </a:p>
        </p:txBody>
      </p:sp>
      <p:sp>
        <p:nvSpPr>
          <p:cNvPr id="16" name="TextBox 15">
            <a:extLst>
              <a:ext uri="{FF2B5EF4-FFF2-40B4-BE49-F238E27FC236}">
                <a16:creationId xmlns:a16="http://schemas.microsoft.com/office/drawing/2014/main" id="{8D397D17-8FAD-4E3C-8C3D-83A6DA322572}"/>
              </a:ext>
            </a:extLst>
          </p:cNvPr>
          <p:cNvSpPr txBox="1"/>
          <p:nvPr/>
        </p:nvSpPr>
        <p:spPr bwMode="auto">
          <a:xfrm>
            <a:off x="447773" y="6135279"/>
            <a:ext cx="5673628"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endParaRPr lang="en-US" sz="1200" dirty="0">
              <a:solidFill>
                <a:srgbClr val="455560"/>
              </a:solidFill>
              <a:latin typeface="Calibri" panose="020F0502020204030204" pitchFamily="34" charset="0"/>
              <a:cs typeface="Calibri" panose="020F0502020204030204" pitchFamily="34" charset="0"/>
            </a:endParaRPr>
          </a:p>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Henley. MMWR Morb Mortal Wkly Rep. 2018;67:1333. </a:t>
            </a:r>
          </a:p>
        </p:txBody>
      </p:sp>
      <p:sp>
        <p:nvSpPr>
          <p:cNvPr id="17" name="TextBox 16">
            <a:extLst>
              <a:ext uri="{FF2B5EF4-FFF2-40B4-BE49-F238E27FC236}">
                <a16:creationId xmlns:a16="http://schemas.microsoft.com/office/drawing/2014/main" id="{019A8C11-CA3F-4C63-B63F-9CC42F52630A}"/>
              </a:ext>
            </a:extLst>
          </p:cNvPr>
          <p:cNvSpPr txBox="1"/>
          <p:nvPr/>
        </p:nvSpPr>
        <p:spPr bwMode="auto">
          <a:xfrm>
            <a:off x="1075298" y="5638327"/>
            <a:ext cx="516159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Yr of Diagnosis</a:t>
            </a:r>
          </a:p>
        </p:txBody>
      </p:sp>
      <p:grpSp>
        <p:nvGrpSpPr>
          <p:cNvPr id="18" name="Group 17">
            <a:extLst>
              <a:ext uri="{FF2B5EF4-FFF2-40B4-BE49-F238E27FC236}">
                <a16:creationId xmlns:a16="http://schemas.microsoft.com/office/drawing/2014/main" id="{3A9BF3B6-BD27-4918-859E-7450F75470DF}"/>
              </a:ext>
            </a:extLst>
          </p:cNvPr>
          <p:cNvGrpSpPr/>
          <p:nvPr/>
        </p:nvGrpSpPr>
        <p:grpSpPr>
          <a:xfrm>
            <a:off x="1260730" y="5156518"/>
            <a:ext cx="4835086" cy="613876"/>
            <a:chOff x="5222008" y="5600660"/>
            <a:chExt cx="6395219" cy="703648"/>
          </a:xfrm>
        </p:grpSpPr>
        <p:sp>
          <p:nvSpPr>
            <p:cNvPr id="19" name="TextBox 18">
              <a:extLst>
                <a:ext uri="{FF2B5EF4-FFF2-40B4-BE49-F238E27FC236}">
                  <a16:creationId xmlns:a16="http://schemas.microsoft.com/office/drawing/2014/main" id="{D2550B9D-7663-4F2E-8658-D4581A2C1064}"/>
                </a:ext>
              </a:extLst>
            </p:cNvPr>
            <p:cNvSpPr txBox="1"/>
            <p:nvPr/>
          </p:nvSpPr>
          <p:spPr bwMode="auto">
            <a:xfrm rot="16200000">
              <a:off x="5024073"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1999</a:t>
              </a:r>
            </a:p>
          </p:txBody>
        </p:sp>
        <p:sp>
          <p:nvSpPr>
            <p:cNvPr id="20" name="TextBox 19">
              <a:extLst>
                <a:ext uri="{FF2B5EF4-FFF2-40B4-BE49-F238E27FC236}">
                  <a16:creationId xmlns:a16="http://schemas.microsoft.com/office/drawing/2014/main" id="{E8D40EB9-BD91-4EBA-9055-9A7D8843A671}"/>
                </a:ext>
              </a:extLst>
            </p:cNvPr>
            <p:cNvSpPr txBox="1"/>
            <p:nvPr/>
          </p:nvSpPr>
          <p:spPr bwMode="auto">
            <a:xfrm rot="16200000">
              <a:off x="5414262"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2000</a:t>
              </a:r>
            </a:p>
          </p:txBody>
        </p:sp>
        <p:sp>
          <p:nvSpPr>
            <p:cNvPr id="21" name="TextBox 20">
              <a:extLst>
                <a:ext uri="{FF2B5EF4-FFF2-40B4-BE49-F238E27FC236}">
                  <a16:creationId xmlns:a16="http://schemas.microsoft.com/office/drawing/2014/main" id="{18A6D61F-4905-434E-87CC-641CA88982B1}"/>
                </a:ext>
              </a:extLst>
            </p:cNvPr>
            <p:cNvSpPr txBox="1"/>
            <p:nvPr/>
          </p:nvSpPr>
          <p:spPr bwMode="auto">
            <a:xfrm rot="16200000">
              <a:off x="5791392"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2001</a:t>
              </a:r>
            </a:p>
          </p:txBody>
        </p:sp>
        <p:sp>
          <p:nvSpPr>
            <p:cNvPr id="22" name="TextBox 21">
              <a:extLst>
                <a:ext uri="{FF2B5EF4-FFF2-40B4-BE49-F238E27FC236}">
                  <a16:creationId xmlns:a16="http://schemas.microsoft.com/office/drawing/2014/main" id="{515DB28A-DA08-4627-B9DD-F72BBB4CFD52}"/>
                </a:ext>
              </a:extLst>
            </p:cNvPr>
            <p:cNvSpPr txBox="1"/>
            <p:nvPr/>
          </p:nvSpPr>
          <p:spPr bwMode="auto">
            <a:xfrm rot="16200000">
              <a:off x="6175337"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2002</a:t>
              </a:r>
            </a:p>
          </p:txBody>
        </p:sp>
        <p:sp>
          <p:nvSpPr>
            <p:cNvPr id="23" name="TextBox 22">
              <a:extLst>
                <a:ext uri="{FF2B5EF4-FFF2-40B4-BE49-F238E27FC236}">
                  <a16:creationId xmlns:a16="http://schemas.microsoft.com/office/drawing/2014/main" id="{252C575A-B16A-440C-9FF0-3C90C082C3A0}"/>
                </a:ext>
              </a:extLst>
            </p:cNvPr>
            <p:cNvSpPr txBox="1"/>
            <p:nvPr/>
          </p:nvSpPr>
          <p:spPr bwMode="auto">
            <a:xfrm rot="16200000">
              <a:off x="6552467"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2003</a:t>
              </a:r>
            </a:p>
          </p:txBody>
        </p:sp>
        <p:sp>
          <p:nvSpPr>
            <p:cNvPr id="24" name="TextBox 23">
              <a:extLst>
                <a:ext uri="{FF2B5EF4-FFF2-40B4-BE49-F238E27FC236}">
                  <a16:creationId xmlns:a16="http://schemas.microsoft.com/office/drawing/2014/main" id="{FA6562AA-214E-4DEC-81D3-EE6879699BAF}"/>
                </a:ext>
              </a:extLst>
            </p:cNvPr>
            <p:cNvSpPr txBox="1"/>
            <p:nvPr/>
          </p:nvSpPr>
          <p:spPr bwMode="auto">
            <a:xfrm rot="16200000">
              <a:off x="6936026"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2004</a:t>
              </a:r>
            </a:p>
          </p:txBody>
        </p:sp>
        <p:sp>
          <p:nvSpPr>
            <p:cNvPr id="25" name="TextBox 24">
              <a:extLst>
                <a:ext uri="{FF2B5EF4-FFF2-40B4-BE49-F238E27FC236}">
                  <a16:creationId xmlns:a16="http://schemas.microsoft.com/office/drawing/2014/main" id="{E6F557E1-5E91-4713-889E-E364C51FA663}"/>
                </a:ext>
              </a:extLst>
            </p:cNvPr>
            <p:cNvSpPr txBox="1"/>
            <p:nvPr/>
          </p:nvSpPr>
          <p:spPr bwMode="auto">
            <a:xfrm rot="16200000">
              <a:off x="7313156"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2005</a:t>
              </a:r>
            </a:p>
          </p:txBody>
        </p:sp>
        <p:sp>
          <p:nvSpPr>
            <p:cNvPr id="26" name="TextBox 25">
              <a:extLst>
                <a:ext uri="{FF2B5EF4-FFF2-40B4-BE49-F238E27FC236}">
                  <a16:creationId xmlns:a16="http://schemas.microsoft.com/office/drawing/2014/main" id="{BE060502-FC97-4667-9398-9ABD9AA92362}"/>
                </a:ext>
              </a:extLst>
            </p:cNvPr>
            <p:cNvSpPr txBox="1"/>
            <p:nvPr/>
          </p:nvSpPr>
          <p:spPr bwMode="auto">
            <a:xfrm rot="16200000">
              <a:off x="7690288"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2006</a:t>
              </a:r>
            </a:p>
          </p:txBody>
        </p:sp>
        <p:sp>
          <p:nvSpPr>
            <p:cNvPr id="27" name="TextBox 26">
              <a:extLst>
                <a:ext uri="{FF2B5EF4-FFF2-40B4-BE49-F238E27FC236}">
                  <a16:creationId xmlns:a16="http://schemas.microsoft.com/office/drawing/2014/main" id="{EF3CAC74-497F-4389-A816-3B4D68D4728A}"/>
                </a:ext>
              </a:extLst>
            </p:cNvPr>
            <p:cNvSpPr txBox="1"/>
            <p:nvPr/>
          </p:nvSpPr>
          <p:spPr bwMode="auto">
            <a:xfrm rot="16200000">
              <a:off x="8068541"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2007</a:t>
              </a:r>
            </a:p>
          </p:txBody>
        </p:sp>
        <p:sp>
          <p:nvSpPr>
            <p:cNvPr id="28" name="TextBox 27">
              <a:extLst>
                <a:ext uri="{FF2B5EF4-FFF2-40B4-BE49-F238E27FC236}">
                  <a16:creationId xmlns:a16="http://schemas.microsoft.com/office/drawing/2014/main" id="{AE053148-23E8-4E14-9702-8DD586DD0A74}"/>
                </a:ext>
              </a:extLst>
            </p:cNvPr>
            <p:cNvSpPr txBox="1"/>
            <p:nvPr/>
          </p:nvSpPr>
          <p:spPr bwMode="auto">
            <a:xfrm rot="16200000">
              <a:off x="8445672"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2008</a:t>
              </a:r>
            </a:p>
          </p:txBody>
        </p:sp>
        <p:sp>
          <p:nvSpPr>
            <p:cNvPr id="29" name="TextBox 28">
              <a:extLst>
                <a:ext uri="{FF2B5EF4-FFF2-40B4-BE49-F238E27FC236}">
                  <a16:creationId xmlns:a16="http://schemas.microsoft.com/office/drawing/2014/main" id="{A4F1B629-2541-4AE8-A633-7BACAD137497}"/>
                </a:ext>
              </a:extLst>
            </p:cNvPr>
            <p:cNvSpPr txBox="1"/>
            <p:nvPr/>
          </p:nvSpPr>
          <p:spPr bwMode="auto">
            <a:xfrm rot="16200000">
              <a:off x="8828224"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2009</a:t>
              </a:r>
            </a:p>
          </p:txBody>
        </p:sp>
        <p:sp>
          <p:nvSpPr>
            <p:cNvPr id="30" name="TextBox 29">
              <a:extLst>
                <a:ext uri="{FF2B5EF4-FFF2-40B4-BE49-F238E27FC236}">
                  <a16:creationId xmlns:a16="http://schemas.microsoft.com/office/drawing/2014/main" id="{D07F8E17-F5DD-4950-9E72-BC9BDE1F17F6}"/>
                </a:ext>
              </a:extLst>
            </p:cNvPr>
            <p:cNvSpPr txBox="1"/>
            <p:nvPr/>
          </p:nvSpPr>
          <p:spPr bwMode="auto">
            <a:xfrm rot="16200000">
              <a:off x="9225868"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2010</a:t>
              </a:r>
            </a:p>
          </p:txBody>
        </p:sp>
        <p:sp>
          <p:nvSpPr>
            <p:cNvPr id="31" name="TextBox 30">
              <a:extLst>
                <a:ext uri="{FF2B5EF4-FFF2-40B4-BE49-F238E27FC236}">
                  <a16:creationId xmlns:a16="http://schemas.microsoft.com/office/drawing/2014/main" id="{C8F22E1D-7047-482D-A45C-4F390E019569}"/>
                </a:ext>
              </a:extLst>
            </p:cNvPr>
            <p:cNvSpPr txBox="1"/>
            <p:nvPr/>
          </p:nvSpPr>
          <p:spPr bwMode="auto">
            <a:xfrm rot="16200000">
              <a:off x="9602999"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2011</a:t>
              </a:r>
            </a:p>
          </p:txBody>
        </p:sp>
        <p:sp>
          <p:nvSpPr>
            <p:cNvPr id="32" name="TextBox 31">
              <a:extLst>
                <a:ext uri="{FF2B5EF4-FFF2-40B4-BE49-F238E27FC236}">
                  <a16:creationId xmlns:a16="http://schemas.microsoft.com/office/drawing/2014/main" id="{B7F5BCFA-2B5A-432C-AA5F-0560B77875BA}"/>
                </a:ext>
              </a:extLst>
            </p:cNvPr>
            <p:cNvSpPr txBox="1"/>
            <p:nvPr/>
          </p:nvSpPr>
          <p:spPr bwMode="auto">
            <a:xfrm rot="16200000">
              <a:off x="9980130"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2012</a:t>
              </a:r>
            </a:p>
          </p:txBody>
        </p:sp>
        <p:sp>
          <p:nvSpPr>
            <p:cNvPr id="33" name="TextBox 32">
              <a:extLst>
                <a:ext uri="{FF2B5EF4-FFF2-40B4-BE49-F238E27FC236}">
                  <a16:creationId xmlns:a16="http://schemas.microsoft.com/office/drawing/2014/main" id="{C24044C1-B25D-4F6D-944E-C1AE2909DE67}"/>
                </a:ext>
              </a:extLst>
            </p:cNvPr>
            <p:cNvSpPr txBox="1"/>
            <p:nvPr/>
          </p:nvSpPr>
          <p:spPr bwMode="auto">
            <a:xfrm rot="16200000">
              <a:off x="10357261"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2013</a:t>
              </a:r>
            </a:p>
          </p:txBody>
        </p:sp>
        <p:sp>
          <p:nvSpPr>
            <p:cNvPr id="34" name="TextBox 33">
              <a:extLst>
                <a:ext uri="{FF2B5EF4-FFF2-40B4-BE49-F238E27FC236}">
                  <a16:creationId xmlns:a16="http://schemas.microsoft.com/office/drawing/2014/main" id="{6F07F314-5594-41CB-A4B5-6B968E035A3A}"/>
                </a:ext>
              </a:extLst>
            </p:cNvPr>
            <p:cNvSpPr txBox="1"/>
            <p:nvPr/>
          </p:nvSpPr>
          <p:spPr bwMode="auto">
            <a:xfrm rot="16200000">
              <a:off x="10734392"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2014</a:t>
              </a:r>
            </a:p>
          </p:txBody>
        </p:sp>
        <p:sp>
          <p:nvSpPr>
            <p:cNvPr id="35" name="TextBox 34">
              <a:extLst>
                <a:ext uri="{FF2B5EF4-FFF2-40B4-BE49-F238E27FC236}">
                  <a16:creationId xmlns:a16="http://schemas.microsoft.com/office/drawing/2014/main" id="{66185D6D-7CFB-4542-831B-799ABA5CDD2B}"/>
                </a:ext>
              </a:extLst>
            </p:cNvPr>
            <p:cNvSpPr txBox="1"/>
            <p:nvPr/>
          </p:nvSpPr>
          <p:spPr bwMode="auto">
            <a:xfrm rot="16200000">
              <a:off x="11111515" y="5798595"/>
              <a:ext cx="7036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2015</a:t>
              </a:r>
            </a:p>
          </p:txBody>
        </p:sp>
      </p:grpSp>
      <p:sp>
        <p:nvSpPr>
          <p:cNvPr id="36" name="TextBox 35">
            <a:extLst>
              <a:ext uri="{FF2B5EF4-FFF2-40B4-BE49-F238E27FC236}">
                <a16:creationId xmlns:a16="http://schemas.microsoft.com/office/drawing/2014/main" id="{C8772D54-A09C-4E06-8169-32CFDAB9DEA8}"/>
              </a:ext>
            </a:extLst>
          </p:cNvPr>
          <p:cNvSpPr txBox="1"/>
          <p:nvPr/>
        </p:nvSpPr>
        <p:spPr bwMode="auto">
          <a:xfrm>
            <a:off x="1333301" y="1612737"/>
            <a:ext cx="460251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Rate of Uterine Cancer Over Time by Race/Ethnicity</a:t>
            </a:r>
            <a:endParaRPr lang="en-US" b="1" baseline="30000" dirty="0">
              <a:solidFill>
                <a:schemeClr val="bg1"/>
              </a:solidFill>
              <a:latin typeface="Calibri" panose="020F0502020204030204" pitchFamily="34" charset="0"/>
            </a:endParaRPr>
          </a:p>
        </p:txBody>
      </p:sp>
      <p:cxnSp>
        <p:nvCxnSpPr>
          <p:cNvPr id="37" name="Straight Connector 36">
            <a:extLst>
              <a:ext uri="{FF2B5EF4-FFF2-40B4-BE49-F238E27FC236}">
                <a16:creationId xmlns:a16="http://schemas.microsoft.com/office/drawing/2014/main" id="{C3F70DD9-A304-45C2-B1C1-657BF3E12D39}"/>
              </a:ext>
            </a:extLst>
          </p:cNvPr>
          <p:cNvCxnSpPr>
            <a:cxnSpLocks/>
          </p:cNvCxnSpPr>
          <p:nvPr/>
        </p:nvCxnSpPr>
        <p:spPr bwMode="auto">
          <a:xfrm>
            <a:off x="1320830" y="5170324"/>
            <a:ext cx="461499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634499A-3183-4E5D-B720-95BFE207A844}"/>
              </a:ext>
            </a:extLst>
          </p:cNvPr>
          <p:cNvCxnSpPr>
            <a:cxnSpLocks/>
          </p:cNvCxnSpPr>
          <p:nvPr/>
        </p:nvCxnSpPr>
        <p:spPr bwMode="auto">
          <a:xfrm flipV="1">
            <a:off x="1328082" y="2120778"/>
            <a:ext cx="0" cy="3049546"/>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196FC99-A2C5-4575-9913-ED4F56CD279A}"/>
              </a:ext>
            </a:extLst>
          </p:cNvPr>
          <p:cNvCxnSpPr>
            <a:cxnSpLocks/>
          </p:cNvCxnSpPr>
          <p:nvPr/>
        </p:nvCxnSpPr>
        <p:spPr bwMode="auto">
          <a:xfrm flipH="1">
            <a:off x="1328082"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7B9E796-7F2D-47A6-9D2F-CC79653CAEF8}"/>
              </a:ext>
            </a:extLst>
          </p:cNvPr>
          <p:cNvCxnSpPr>
            <a:cxnSpLocks/>
          </p:cNvCxnSpPr>
          <p:nvPr/>
        </p:nvCxnSpPr>
        <p:spPr bwMode="auto">
          <a:xfrm flipH="1">
            <a:off x="1615159"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B4BFFD8-EB85-430E-91DC-D284761E6259}"/>
              </a:ext>
            </a:extLst>
          </p:cNvPr>
          <p:cNvCxnSpPr>
            <a:cxnSpLocks/>
          </p:cNvCxnSpPr>
          <p:nvPr/>
        </p:nvCxnSpPr>
        <p:spPr bwMode="auto">
          <a:xfrm flipH="1">
            <a:off x="1902237"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64E0259-2FFA-45AE-B635-18F9A958C6F1}"/>
              </a:ext>
            </a:extLst>
          </p:cNvPr>
          <p:cNvCxnSpPr>
            <a:cxnSpLocks/>
          </p:cNvCxnSpPr>
          <p:nvPr/>
        </p:nvCxnSpPr>
        <p:spPr bwMode="auto">
          <a:xfrm flipH="1">
            <a:off x="2189314"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2D6A689-E5B5-4571-A998-B28A23179D6E}"/>
              </a:ext>
            </a:extLst>
          </p:cNvPr>
          <p:cNvCxnSpPr>
            <a:cxnSpLocks/>
          </p:cNvCxnSpPr>
          <p:nvPr/>
        </p:nvCxnSpPr>
        <p:spPr bwMode="auto">
          <a:xfrm flipH="1">
            <a:off x="2476392"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CFD616F-3F1D-40A2-B26A-E80B25AC7BB4}"/>
              </a:ext>
            </a:extLst>
          </p:cNvPr>
          <p:cNvCxnSpPr>
            <a:cxnSpLocks/>
          </p:cNvCxnSpPr>
          <p:nvPr/>
        </p:nvCxnSpPr>
        <p:spPr bwMode="auto">
          <a:xfrm flipH="1">
            <a:off x="2763470"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D33198C-0A36-4C7C-9E0A-038C0FF81DE9}"/>
              </a:ext>
            </a:extLst>
          </p:cNvPr>
          <p:cNvCxnSpPr>
            <a:cxnSpLocks/>
          </p:cNvCxnSpPr>
          <p:nvPr/>
        </p:nvCxnSpPr>
        <p:spPr bwMode="auto">
          <a:xfrm flipH="1">
            <a:off x="3050547"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C2F0EE0-2B8D-4D6D-9114-73002D588263}"/>
              </a:ext>
            </a:extLst>
          </p:cNvPr>
          <p:cNvCxnSpPr>
            <a:cxnSpLocks/>
          </p:cNvCxnSpPr>
          <p:nvPr/>
        </p:nvCxnSpPr>
        <p:spPr bwMode="auto">
          <a:xfrm flipH="1">
            <a:off x="3337626"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701A988-9E00-49EE-81DA-07221782D135}"/>
              </a:ext>
            </a:extLst>
          </p:cNvPr>
          <p:cNvCxnSpPr>
            <a:cxnSpLocks/>
          </p:cNvCxnSpPr>
          <p:nvPr/>
        </p:nvCxnSpPr>
        <p:spPr bwMode="auto">
          <a:xfrm flipH="1">
            <a:off x="3624703"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44E80D6-DDEC-4F7A-8B45-33D65E03612E}"/>
              </a:ext>
            </a:extLst>
          </p:cNvPr>
          <p:cNvCxnSpPr>
            <a:cxnSpLocks/>
          </p:cNvCxnSpPr>
          <p:nvPr/>
        </p:nvCxnSpPr>
        <p:spPr bwMode="auto">
          <a:xfrm flipH="1">
            <a:off x="3911781"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2742B18-34C7-47DC-9C58-C67D7EC73D85}"/>
              </a:ext>
            </a:extLst>
          </p:cNvPr>
          <p:cNvCxnSpPr>
            <a:cxnSpLocks/>
          </p:cNvCxnSpPr>
          <p:nvPr/>
        </p:nvCxnSpPr>
        <p:spPr bwMode="auto">
          <a:xfrm flipH="1">
            <a:off x="4198859"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4DE20A6-BF6B-4719-B5F7-C4DFF379752F}"/>
              </a:ext>
            </a:extLst>
          </p:cNvPr>
          <p:cNvCxnSpPr>
            <a:cxnSpLocks/>
          </p:cNvCxnSpPr>
          <p:nvPr/>
        </p:nvCxnSpPr>
        <p:spPr bwMode="auto">
          <a:xfrm flipH="1">
            <a:off x="4485936"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DB2B416-3553-4ABA-B212-35D6B866F9ED}"/>
              </a:ext>
            </a:extLst>
          </p:cNvPr>
          <p:cNvCxnSpPr>
            <a:cxnSpLocks/>
          </p:cNvCxnSpPr>
          <p:nvPr/>
        </p:nvCxnSpPr>
        <p:spPr bwMode="auto">
          <a:xfrm flipH="1">
            <a:off x="4773014"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04CBE51-A525-4217-A1E8-A741DF246C41}"/>
              </a:ext>
            </a:extLst>
          </p:cNvPr>
          <p:cNvCxnSpPr>
            <a:cxnSpLocks/>
          </p:cNvCxnSpPr>
          <p:nvPr/>
        </p:nvCxnSpPr>
        <p:spPr bwMode="auto">
          <a:xfrm flipH="1">
            <a:off x="5060092"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F9C16B8A-EB15-4882-86A2-9A336C91DBCE}"/>
              </a:ext>
            </a:extLst>
          </p:cNvPr>
          <p:cNvCxnSpPr>
            <a:cxnSpLocks/>
          </p:cNvCxnSpPr>
          <p:nvPr/>
        </p:nvCxnSpPr>
        <p:spPr bwMode="auto">
          <a:xfrm flipH="1">
            <a:off x="5347170"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CF24995-639F-4788-B7AC-ED0F1D17D4F7}"/>
              </a:ext>
            </a:extLst>
          </p:cNvPr>
          <p:cNvCxnSpPr>
            <a:cxnSpLocks/>
          </p:cNvCxnSpPr>
          <p:nvPr/>
        </p:nvCxnSpPr>
        <p:spPr bwMode="auto">
          <a:xfrm flipH="1">
            <a:off x="5634247" y="5170324"/>
            <a:ext cx="0" cy="5214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E5FE40F-C3E6-46C7-A779-8BD216D536CC}"/>
              </a:ext>
            </a:extLst>
          </p:cNvPr>
          <p:cNvCxnSpPr>
            <a:cxnSpLocks/>
          </p:cNvCxnSpPr>
          <p:nvPr/>
        </p:nvCxnSpPr>
        <p:spPr bwMode="auto">
          <a:xfrm flipH="1">
            <a:off x="5921319" y="5170324"/>
            <a:ext cx="0" cy="52144"/>
          </a:xfrm>
          <a:prstGeom prst="line">
            <a:avLst/>
          </a:prstGeom>
          <a:noFill/>
          <a:ln w="28575" cap="flat" cmpd="sng" algn="ctr">
            <a:solidFill>
              <a:schemeClr val="bg1"/>
            </a:solidFill>
            <a:prstDash val="solid"/>
            <a:round/>
            <a:headEnd type="none" w="med" len="med"/>
            <a:tailEnd type="none" w="med" len="med"/>
          </a:ln>
          <a:effectLst/>
        </p:spPr>
      </p:cxnSp>
      <p:grpSp>
        <p:nvGrpSpPr>
          <p:cNvPr id="56" name="Group 55">
            <a:extLst>
              <a:ext uri="{FF2B5EF4-FFF2-40B4-BE49-F238E27FC236}">
                <a16:creationId xmlns:a16="http://schemas.microsoft.com/office/drawing/2014/main" id="{0DFF4488-7669-477A-9829-237211ECB948}"/>
              </a:ext>
            </a:extLst>
          </p:cNvPr>
          <p:cNvGrpSpPr/>
          <p:nvPr/>
        </p:nvGrpSpPr>
        <p:grpSpPr>
          <a:xfrm>
            <a:off x="855429" y="1970536"/>
            <a:ext cx="472906" cy="3309702"/>
            <a:chOff x="946786" y="1826158"/>
            <a:chExt cx="472906" cy="3309702"/>
          </a:xfrm>
        </p:grpSpPr>
        <p:sp>
          <p:nvSpPr>
            <p:cNvPr id="57" name="TextBox 56">
              <a:extLst>
                <a:ext uri="{FF2B5EF4-FFF2-40B4-BE49-F238E27FC236}">
                  <a16:creationId xmlns:a16="http://schemas.microsoft.com/office/drawing/2014/main" id="{C81BD58F-82EB-44F3-8F34-BA6723625CA4}"/>
                </a:ext>
              </a:extLst>
            </p:cNvPr>
            <p:cNvSpPr txBox="1"/>
            <p:nvPr/>
          </p:nvSpPr>
          <p:spPr bwMode="auto">
            <a:xfrm>
              <a:off x="977343" y="1826158"/>
              <a:ext cx="44234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88AB5C7C-696F-4331-857B-70198AE2905B}"/>
                </a:ext>
              </a:extLst>
            </p:cNvPr>
            <p:cNvSpPr txBox="1"/>
            <p:nvPr/>
          </p:nvSpPr>
          <p:spPr bwMode="auto">
            <a:xfrm>
              <a:off x="977343" y="2323487"/>
              <a:ext cx="44234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59" name="TextBox 58">
              <a:extLst>
                <a:ext uri="{FF2B5EF4-FFF2-40B4-BE49-F238E27FC236}">
                  <a16:creationId xmlns:a16="http://schemas.microsoft.com/office/drawing/2014/main" id="{01D629DF-A07F-45CE-9B9C-2602775CF986}"/>
                </a:ext>
              </a:extLst>
            </p:cNvPr>
            <p:cNvSpPr txBox="1"/>
            <p:nvPr/>
          </p:nvSpPr>
          <p:spPr bwMode="auto">
            <a:xfrm>
              <a:off x="987636" y="2833702"/>
              <a:ext cx="43205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60" name="TextBox 59">
              <a:extLst>
                <a:ext uri="{FF2B5EF4-FFF2-40B4-BE49-F238E27FC236}">
                  <a16:creationId xmlns:a16="http://schemas.microsoft.com/office/drawing/2014/main" id="{84E91B41-A4ED-4F19-9D7F-E6B622DE49CC}"/>
                </a:ext>
              </a:extLst>
            </p:cNvPr>
            <p:cNvSpPr txBox="1"/>
            <p:nvPr/>
          </p:nvSpPr>
          <p:spPr bwMode="auto">
            <a:xfrm>
              <a:off x="946786" y="3335423"/>
              <a:ext cx="47290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61" name="TextBox 60">
              <a:extLst>
                <a:ext uri="{FF2B5EF4-FFF2-40B4-BE49-F238E27FC236}">
                  <a16:creationId xmlns:a16="http://schemas.microsoft.com/office/drawing/2014/main" id="{34E68823-8C50-4AF6-B70E-827DE7B36C25}"/>
                </a:ext>
              </a:extLst>
            </p:cNvPr>
            <p:cNvSpPr txBox="1"/>
            <p:nvPr/>
          </p:nvSpPr>
          <p:spPr bwMode="auto">
            <a:xfrm>
              <a:off x="977343" y="3829723"/>
              <a:ext cx="44234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62" name="TextBox 61">
              <a:extLst>
                <a:ext uri="{FF2B5EF4-FFF2-40B4-BE49-F238E27FC236}">
                  <a16:creationId xmlns:a16="http://schemas.microsoft.com/office/drawing/2014/main" id="{02DA1C23-09AE-4CBE-BEB3-1FB91DE873C5}"/>
                </a:ext>
              </a:extLst>
            </p:cNvPr>
            <p:cNvSpPr txBox="1"/>
            <p:nvPr/>
          </p:nvSpPr>
          <p:spPr bwMode="auto">
            <a:xfrm>
              <a:off x="1079268" y="4341224"/>
              <a:ext cx="340424" cy="275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63" name="TextBox 62">
              <a:extLst>
                <a:ext uri="{FF2B5EF4-FFF2-40B4-BE49-F238E27FC236}">
                  <a16:creationId xmlns:a16="http://schemas.microsoft.com/office/drawing/2014/main" id="{9B3F6985-B1BD-47CA-9CB7-BE3058E40718}"/>
                </a:ext>
              </a:extLst>
            </p:cNvPr>
            <p:cNvSpPr txBox="1"/>
            <p:nvPr/>
          </p:nvSpPr>
          <p:spPr bwMode="auto">
            <a:xfrm>
              <a:off x="1079268" y="4860053"/>
              <a:ext cx="340424" cy="275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64" name="TextBox 63">
            <a:extLst>
              <a:ext uri="{FF2B5EF4-FFF2-40B4-BE49-F238E27FC236}">
                <a16:creationId xmlns:a16="http://schemas.microsoft.com/office/drawing/2014/main" id="{422A7A1B-EBB6-499B-9560-A7C0E987B9D4}"/>
              </a:ext>
            </a:extLst>
          </p:cNvPr>
          <p:cNvSpPr txBox="1"/>
          <p:nvPr/>
        </p:nvSpPr>
        <p:spPr bwMode="auto">
          <a:xfrm rot="16200000">
            <a:off x="-760019" y="3402063"/>
            <a:ext cx="3093928" cy="546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1" dirty="0">
                <a:solidFill>
                  <a:schemeClr val="bg1"/>
                </a:solidFill>
                <a:latin typeface="Calibri" panose="020F0502020204030204" pitchFamily="34" charset="0"/>
              </a:rPr>
              <a:t>Rate of Uterine Cancer </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(per 100,000 Women)</a:t>
            </a:r>
          </a:p>
        </p:txBody>
      </p:sp>
      <p:grpSp>
        <p:nvGrpSpPr>
          <p:cNvPr id="65" name="Group 64">
            <a:extLst>
              <a:ext uri="{FF2B5EF4-FFF2-40B4-BE49-F238E27FC236}">
                <a16:creationId xmlns:a16="http://schemas.microsoft.com/office/drawing/2014/main" id="{BCB9D605-D6D7-4333-8204-8319B7EAA8F9}"/>
              </a:ext>
            </a:extLst>
          </p:cNvPr>
          <p:cNvGrpSpPr/>
          <p:nvPr/>
        </p:nvGrpSpPr>
        <p:grpSpPr>
          <a:xfrm>
            <a:off x="1805631" y="4283717"/>
            <a:ext cx="4077422" cy="830997"/>
            <a:chOff x="6056601" y="4512386"/>
            <a:chExt cx="4336686" cy="1020049"/>
          </a:xfrm>
        </p:grpSpPr>
        <p:sp>
          <p:nvSpPr>
            <p:cNvPr id="66" name="TextBox 65">
              <a:extLst>
                <a:ext uri="{FF2B5EF4-FFF2-40B4-BE49-F238E27FC236}">
                  <a16:creationId xmlns:a16="http://schemas.microsoft.com/office/drawing/2014/main" id="{3896B3F1-7E29-4EDB-852A-FF7AC115F5CC}"/>
                </a:ext>
              </a:extLst>
            </p:cNvPr>
            <p:cNvSpPr txBox="1"/>
            <p:nvPr/>
          </p:nvSpPr>
          <p:spPr bwMode="auto">
            <a:xfrm>
              <a:off x="6056601" y="4512386"/>
              <a:ext cx="2036468" cy="1020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Black (AAPC = 2.4)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White (AAPC = 0.5)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AI/AN (AAPC = 2.7)</a:t>
              </a:r>
            </a:p>
          </p:txBody>
        </p:sp>
        <p:sp>
          <p:nvSpPr>
            <p:cNvPr id="67" name="TextBox 66">
              <a:extLst>
                <a:ext uri="{FF2B5EF4-FFF2-40B4-BE49-F238E27FC236}">
                  <a16:creationId xmlns:a16="http://schemas.microsoft.com/office/drawing/2014/main" id="{BF49A40C-2232-4E6A-B94C-0128E8E88FAA}"/>
                </a:ext>
              </a:extLst>
            </p:cNvPr>
            <p:cNvSpPr txBox="1"/>
            <p:nvPr/>
          </p:nvSpPr>
          <p:spPr bwMode="auto">
            <a:xfrm>
              <a:off x="8305742" y="4512386"/>
              <a:ext cx="2087545" cy="1020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Overall (AAPC = 0.7)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Hispanic (AAPC = 1.8)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API (AAPC = 2.0)</a:t>
              </a:r>
            </a:p>
          </p:txBody>
        </p:sp>
      </p:grpSp>
      <p:grpSp>
        <p:nvGrpSpPr>
          <p:cNvPr id="68" name="Group 67">
            <a:extLst>
              <a:ext uri="{FF2B5EF4-FFF2-40B4-BE49-F238E27FC236}">
                <a16:creationId xmlns:a16="http://schemas.microsoft.com/office/drawing/2014/main" id="{85A7174C-A3D4-41B5-A8DF-742800267BC7}"/>
              </a:ext>
            </a:extLst>
          </p:cNvPr>
          <p:cNvGrpSpPr/>
          <p:nvPr/>
        </p:nvGrpSpPr>
        <p:grpSpPr>
          <a:xfrm>
            <a:off x="1549912" y="4453649"/>
            <a:ext cx="249465" cy="465787"/>
            <a:chOff x="5720656" y="4720976"/>
            <a:chExt cx="327719" cy="571754"/>
          </a:xfrm>
        </p:grpSpPr>
        <p:cxnSp>
          <p:nvCxnSpPr>
            <p:cNvPr id="69" name="Straight Connector 68">
              <a:extLst>
                <a:ext uri="{FF2B5EF4-FFF2-40B4-BE49-F238E27FC236}">
                  <a16:creationId xmlns:a16="http://schemas.microsoft.com/office/drawing/2014/main" id="{4BED1B3B-BF35-4ACE-9FAE-B88862C6CFA1}"/>
                </a:ext>
              </a:extLst>
            </p:cNvPr>
            <p:cNvCxnSpPr>
              <a:cxnSpLocks/>
            </p:cNvCxnSpPr>
            <p:nvPr/>
          </p:nvCxnSpPr>
          <p:spPr bwMode="auto">
            <a:xfrm>
              <a:off x="5720656" y="4720976"/>
              <a:ext cx="327719" cy="0"/>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9C39DC0-BDA7-43CA-BAEB-3073B941079C}"/>
                </a:ext>
              </a:extLst>
            </p:cNvPr>
            <p:cNvCxnSpPr>
              <a:cxnSpLocks/>
            </p:cNvCxnSpPr>
            <p:nvPr/>
          </p:nvCxnSpPr>
          <p:spPr bwMode="auto">
            <a:xfrm>
              <a:off x="5720656" y="5025964"/>
              <a:ext cx="327719" cy="0"/>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F6C1052-EE1D-4C5D-9F96-318DEC65C824}"/>
                </a:ext>
              </a:extLst>
            </p:cNvPr>
            <p:cNvCxnSpPr>
              <a:cxnSpLocks/>
            </p:cNvCxnSpPr>
            <p:nvPr/>
          </p:nvCxnSpPr>
          <p:spPr bwMode="auto">
            <a:xfrm>
              <a:off x="5720656" y="5292730"/>
              <a:ext cx="327719"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7461947E-255B-418B-9978-4B0473BE92D3}"/>
              </a:ext>
            </a:extLst>
          </p:cNvPr>
          <p:cNvGrpSpPr/>
          <p:nvPr/>
        </p:nvGrpSpPr>
        <p:grpSpPr>
          <a:xfrm>
            <a:off x="3646229" y="4430454"/>
            <a:ext cx="249464" cy="489851"/>
            <a:chOff x="6321789" y="4692513"/>
            <a:chExt cx="327719" cy="601294"/>
          </a:xfrm>
        </p:grpSpPr>
        <p:cxnSp>
          <p:nvCxnSpPr>
            <p:cNvPr id="73" name="Straight Connector 72">
              <a:extLst>
                <a:ext uri="{FF2B5EF4-FFF2-40B4-BE49-F238E27FC236}">
                  <a16:creationId xmlns:a16="http://schemas.microsoft.com/office/drawing/2014/main" id="{6C741BE5-364A-4F25-8485-2A4820566763}"/>
                </a:ext>
              </a:extLst>
            </p:cNvPr>
            <p:cNvCxnSpPr>
              <a:cxnSpLocks/>
            </p:cNvCxnSpPr>
            <p:nvPr/>
          </p:nvCxnSpPr>
          <p:spPr bwMode="auto">
            <a:xfrm>
              <a:off x="6321789" y="4692513"/>
              <a:ext cx="327719" cy="0"/>
            </a:xfrm>
            <a:prstGeom prst="line">
              <a:avLst/>
            </a:prstGeom>
            <a:noFill/>
            <a:ln w="28575" cap="flat" cmpd="sng" algn="ctr">
              <a:solidFill>
                <a:schemeClr val="accent5"/>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C43D3AD-A138-4305-8EF9-9F7D6012409A}"/>
                </a:ext>
              </a:extLst>
            </p:cNvPr>
            <p:cNvCxnSpPr>
              <a:cxnSpLocks/>
            </p:cNvCxnSpPr>
            <p:nvPr/>
          </p:nvCxnSpPr>
          <p:spPr bwMode="auto">
            <a:xfrm>
              <a:off x="6321789" y="5025972"/>
              <a:ext cx="327718" cy="0"/>
            </a:xfrm>
            <a:prstGeom prst="line">
              <a:avLst/>
            </a:prstGeom>
            <a:noFill/>
            <a:ln w="28575" cap="flat" cmpd="sng" algn="ctr">
              <a:solidFill>
                <a:schemeClr val="accent6"/>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D5C1C10-35C7-4046-AB36-392721FD6768}"/>
                </a:ext>
              </a:extLst>
            </p:cNvPr>
            <p:cNvCxnSpPr>
              <a:cxnSpLocks/>
            </p:cNvCxnSpPr>
            <p:nvPr/>
          </p:nvCxnSpPr>
          <p:spPr bwMode="auto">
            <a:xfrm>
              <a:off x="6321789" y="5293807"/>
              <a:ext cx="327718"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sp>
        <p:nvSpPr>
          <p:cNvPr id="76" name="Freeform 82">
            <a:extLst>
              <a:ext uri="{FF2B5EF4-FFF2-40B4-BE49-F238E27FC236}">
                <a16:creationId xmlns:a16="http://schemas.microsoft.com/office/drawing/2014/main" id="{A141B936-85F0-4117-BBCB-FFA530CB2696}"/>
              </a:ext>
            </a:extLst>
          </p:cNvPr>
          <p:cNvSpPr/>
          <p:nvPr/>
        </p:nvSpPr>
        <p:spPr bwMode="auto">
          <a:xfrm>
            <a:off x="1332915" y="2428576"/>
            <a:ext cx="4593103" cy="878278"/>
          </a:xfrm>
          <a:custGeom>
            <a:avLst/>
            <a:gdLst>
              <a:gd name="connsiteX0" fmla="*/ 0 w 6033911"/>
              <a:gd name="connsiteY0" fmla="*/ 1078089 h 1078089"/>
              <a:gd name="connsiteX1" fmla="*/ 2043289 w 6033911"/>
              <a:gd name="connsiteY1" fmla="*/ 750711 h 1078089"/>
              <a:gd name="connsiteX2" fmla="*/ 2906889 w 6033911"/>
              <a:gd name="connsiteY2" fmla="*/ 609600 h 1078089"/>
              <a:gd name="connsiteX3" fmla="*/ 3307644 w 6033911"/>
              <a:gd name="connsiteY3" fmla="*/ 547511 h 1078089"/>
              <a:gd name="connsiteX4" fmla="*/ 4148667 w 6033911"/>
              <a:gd name="connsiteY4" fmla="*/ 395111 h 1078089"/>
              <a:gd name="connsiteX5" fmla="*/ 4837289 w 6033911"/>
              <a:gd name="connsiteY5" fmla="*/ 254000 h 1078089"/>
              <a:gd name="connsiteX6" fmla="*/ 5441244 w 6033911"/>
              <a:gd name="connsiteY6" fmla="*/ 129822 h 1078089"/>
              <a:gd name="connsiteX7" fmla="*/ 6033911 w 6033911"/>
              <a:gd name="connsiteY7" fmla="*/ 0 h 107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33911" h="1078089">
                <a:moveTo>
                  <a:pt x="0" y="1078089"/>
                </a:moveTo>
                <a:lnTo>
                  <a:pt x="2043289" y="750711"/>
                </a:lnTo>
                <a:lnTo>
                  <a:pt x="2906889" y="609600"/>
                </a:lnTo>
                <a:lnTo>
                  <a:pt x="3307644" y="547511"/>
                </a:lnTo>
                <a:lnTo>
                  <a:pt x="4148667" y="395111"/>
                </a:lnTo>
                <a:lnTo>
                  <a:pt x="4837289" y="254000"/>
                </a:lnTo>
                <a:lnTo>
                  <a:pt x="5441244" y="129822"/>
                </a:lnTo>
                <a:lnTo>
                  <a:pt x="6033911" y="0"/>
                </a:lnTo>
              </a:path>
            </a:pathLst>
          </a:custGeom>
          <a:noFill/>
          <a:ln w="28575">
            <a:solidFill>
              <a:schemeClr val="accent1"/>
            </a:solidFill>
            <a:miter lim="800000"/>
            <a:headEnd/>
            <a:tailEnd/>
          </a:ln>
        </p:spPr>
        <p:txBody>
          <a:bodyPr rtlCol="0" anchor="ctr"/>
          <a:lstStyle/>
          <a:p>
            <a:pPr algn="ctr"/>
            <a:endParaRPr lang="en-US" dirty="0"/>
          </a:p>
        </p:txBody>
      </p:sp>
      <p:sp>
        <p:nvSpPr>
          <p:cNvPr id="77" name="Freeform 83">
            <a:extLst>
              <a:ext uri="{FF2B5EF4-FFF2-40B4-BE49-F238E27FC236}">
                <a16:creationId xmlns:a16="http://schemas.microsoft.com/office/drawing/2014/main" id="{3DBE893A-DBBE-4AD4-955F-E02A0425A65A}"/>
              </a:ext>
            </a:extLst>
          </p:cNvPr>
          <p:cNvSpPr/>
          <p:nvPr/>
        </p:nvSpPr>
        <p:spPr bwMode="auto">
          <a:xfrm>
            <a:off x="1337211" y="2400987"/>
            <a:ext cx="4550137" cy="298891"/>
          </a:xfrm>
          <a:custGeom>
            <a:avLst/>
            <a:gdLst>
              <a:gd name="connsiteX0" fmla="*/ 0 w 5977467"/>
              <a:gd name="connsiteY0" fmla="*/ 265289 h 366889"/>
              <a:gd name="connsiteX1" fmla="*/ 874889 w 5977467"/>
              <a:gd name="connsiteY1" fmla="*/ 338667 h 366889"/>
              <a:gd name="connsiteX2" fmla="*/ 1224845 w 5977467"/>
              <a:gd name="connsiteY2" fmla="*/ 349956 h 366889"/>
              <a:gd name="connsiteX3" fmla="*/ 1507067 w 5977467"/>
              <a:gd name="connsiteY3" fmla="*/ 366889 h 366889"/>
              <a:gd name="connsiteX4" fmla="*/ 2472267 w 5977467"/>
              <a:gd name="connsiteY4" fmla="*/ 299156 h 366889"/>
              <a:gd name="connsiteX5" fmla="*/ 3104445 w 5977467"/>
              <a:gd name="connsiteY5" fmla="*/ 242711 h 366889"/>
              <a:gd name="connsiteX6" fmla="*/ 3646312 w 5977467"/>
              <a:gd name="connsiteY6" fmla="*/ 197556 h 366889"/>
              <a:gd name="connsiteX7" fmla="*/ 4227689 w 5977467"/>
              <a:gd name="connsiteY7" fmla="*/ 169334 h 366889"/>
              <a:gd name="connsiteX8" fmla="*/ 4746978 w 5977467"/>
              <a:gd name="connsiteY8" fmla="*/ 107245 h 366889"/>
              <a:gd name="connsiteX9" fmla="*/ 5424312 w 5977467"/>
              <a:gd name="connsiteY9" fmla="*/ 56445 h 366889"/>
              <a:gd name="connsiteX10" fmla="*/ 5977467 w 5977467"/>
              <a:gd name="connsiteY10" fmla="*/ 0 h 36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77467" h="366889">
                <a:moveTo>
                  <a:pt x="0" y="265289"/>
                </a:moveTo>
                <a:lnTo>
                  <a:pt x="874889" y="338667"/>
                </a:lnTo>
                <a:lnTo>
                  <a:pt x="1224845" y="349956"/>
                </a:lnTo>
                <a:lnTo>
                  <a:pt x="1507067" y="366889"/>
                </a:lnTo>
                <a:lnTo>
                  <a:pt x="2472267" y="299156"/>
                </a:lnTo>
                <a:lnTo>
                  <a:pt x="3104445" y="242711"/>
                </a:lnTo>
                <a:lnTo>
                  <a:pt x="3646312" y="197556"/>
                </a:lnTo>
                <a:lnTo>
                  <a:pt x="4227689" y="169334"/>
                </a:lnTo>
                <a:lnTo>
                  <a:pt x="4746978" y="107245"/>
                </a:lnTo>
                <a:lnTo>
                  <a:pt x="5424312" y="56445"/>
                </a:lnTo>
                <a:lnTo>
                  <a:pt x="5977467" y="0"/>
                </a:lnTo>
              </a:path>
            </a:pathLst>
          </a:custGeom>
          <a:noFill/>
          <a:ln w="28575">
            <a:solidFill>
              <a:schemeClr val="accent3"/>
            </a:solidFill>
            <a:miter lim="800000"/>
            <a:headEnd/>
            <a:tailEnd/>
          </a:ln>
        </p:spPr>
        <p:txBody>
          <a:bodyPr rtlCol="0" anchor="ctr"/>
          <a:lstStyle/>
          <a:p>
            <a:pPr algn="ctr"/>
            <a:endParaRPr lang="en-US" dirty="0"/>
          </a:p>
        </p:txBody>
      </p:sp>
      <p:sp>
        <p:nvSpPr>
          <p:cNvPr id="78" name="Freeform 84">
            <a:extLst>
              <a:ext uri="{FF2B5EF4-FFF2-40B4-BE49-F238E27FC236}">
                <a16:creationId xmlns:a16="http://schemas.microsoft.com/office/drawing/2014/main" id="{78ACE420-6ACF-4EC3-8F0B-72F729C32B17}"/>
              </a:ext>
            </a:extLst>
          </p:cNvPr>
          <p:cNvSpPr/>
          <p:nvPr/>
        </p:nvSpPr>
        <p:spPr bwMode="auto">
          <a:xfrm>
            <a:off x="1332915" y="2773451"/>
            <a:ext cx="4550137" cy="813903"/>
          </a:xfrm>
          <a:custGeom>
            <a:avLst/>
            <a:gdLst>
              <a:gd name="connsiteX0" fmla="*/ 0 w 5977467"/>
              <a:gd name="connsiteY0" fmla="*/ 999067 h 999067"/>
              <a:gd name="connsiteX1" fmla="*/ 1027289 w 5977467"/>
              <a:gd name="connsiteY1" fmla="*/ 857956 h 999067"/>
              <a:gd name="connsiteX2" fmla="*/ 1952978 w 5977467"/>
              <a:gd name="connsiteY2" fmla="*/ 722489 h 999067"/>
              <a:gd name="connsiteX3" fmla="*/ 2596444 w 5977467"/>
              <a:gd name="connsiteY3" fmla="*/ 609600 h 999067"/>
              <a:gd name="connsiteX4" fmla="*/ 3341511 w 5977467"/>
              <a:gd name="connsiteY4" fmla="*/ 474134 h 999067"/>
              <a:gd name="connsiteX5" fmla="*/ 3905956 w 5977467"/>
              <a:gd name="connsiteY5" fmla="*/ 389467 h 999067"/>
              <a:gd name="connsiteX6" fmla="*/ 4549422 w 5977467"/>
              <a:gd name="connsiteY6" fmla="*/ 270934 h 999067"/>
              <a:gd name="connsiteX7" fmla="*/ 5096933 w 5977467"/>
              <a:gd name="connsiteY7" fmla="*/ 163689 h 999067"/>
              <a:gd name="connsiteX8" fmla="*/ 5621867 w 5977467"/>
              <a:gd name="connsiteY8" fmla="*/ 67734 h 999067"/>
              <a:gd name="connsiteX9" fmla="*/ 5977467 w 5977467"/>
              <a:gd name="connsiteY9" fmla="*/ 0 h 999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77467" h="999067">
                <a:moveTo>
                  <a:pt x="0" y="999067"/>
                </a:moveTo>
                <a:lnTo>
                  <a:pt x="1027289" y="857956"/>
                </a:lnTo>
                <a:lnTo>
                  <a:pt x="1952978" y="722489"/>
                </a:lnTo>
                <a:lnTo>
                  <a:pt x="2596444" y="609600"/>
                </a:lnTo>
                <a:lnTo>
                  <a:pt x="3341511" y="474134"/>
                </a:lnTo>
                <a:lnTo>
                  <a:pt x="3905956" y="389467"/>
                </a:lnTo>
                <a:lnTo>
                  <a:pt x="4549422" y="270934"/>
                </a:lnTo>
                <a:lnTo>
                  <a:pt x="5096933" y="163689"/>
                </a:lnTo>
                <a:lnTo>
                  <a:pt x="5621867" y="67734"/>
                </a:lnTo>
                <a:lnTo>
                  <a:pt x="5977467" y="0"/>
                </a:lnTo>
              </a:path>
            </a:pathLst>
          </a:custGeom>
          <a:noFill/>
          <a:ln w="28575">
            <a:solidFill>
              <a:schemeClr val="accent4"/>
            </a:solidFill>
            <a:miter lim="800000"/>
            <a:headEnd/>
            <a:tailEnd/>
          </a:ln>
        </p:spPr>
        <p:txBody>
          <a:bodyPr rtlCol="0" anchor="ctr"/>
          <a:lstStyle/>
          <a:p>
            <a:pPr algn="ctr"/>
            <a:endParaRPr lang="en-US" dirty="0"/>
          </a:p>
        </p:txBody>
      </p:sp>
      <p:sp>
        <p:nvSpPr>
          <p:cNvPr id="79" name="Freeform 85">
            <a:extLst>
              <a:ext uri="{FF2B5EF4-FFF2-40B4-BE49-F238E27FC236}">
                <a16:creationId xmlns:a16="http://schemas.microsoft.com/office/drawing/2014/main" id="{6172BB5B-5606-48A1-9BDA-7A88757B80EE}"/>
              </a:ext>
            </a:extLst>
          </p:cNvPr>
          <p:cNvSpPr/>
          <p:nvPr/>
        </p:nvSpPr>
        <p:spPr bwMode="auto">
          <a:xfrm>
            <a:off x="1328618" y="2479158"/>
            <a:ext cx="4605993" cy="340276"/>
          </a:xfrm>
          <a:custGeom>
            <a:avLst/>
            <a:gdLst>
              <a:gd name="connsiteX0" fmla="*/ 0 w 6050844"/>
              <a:gd name="connsiteY0" fmla="*/ 333022 h 417689"/>
              <a:gd name="connsiteX1" fmla="*/ 677333 w 6050844"/>
              <a:gd name="connsiteY1" fmla="*/ 383822 h 417689"/>
              <a:gd name="connsiteX2" fmla="*/ 1382888 w 6050844"/>
              <a:gd name="connsiteY2" fmla="*/ 406400 h 417689"/>
              <a:gd name="connsiteX3" fmla="*/ 1529644 w 6050844"/>
              <a:gd name="connsiteY3" fmla="*/ 417689 h 417689"/>
              <a:gd name="connsiteX4" fmla="*/ 2274711 w 6050844"/>
              <a:gd name="connsiteY4" fmla="*/ 338667 h 417689"/>
              <a:gd name="connsiteX5" fmla="*/ 2720622 w 6050844"/>
              <a:gd name="connsiteY5" fmla="*/ 321733 h 417689"/>
              <a:gd name="connsiteX6" fmla="*/ 3149600 w 6050844"/>
              <a:gd name="connsiteY6" fmla="*/ 270933 h 417689"/>
              <a:gd name="connsiteX7" fmla="*/ 3488266 w 6050844"/>
              <a:gd name="connsiteY7" fmla="*/ 231422 h 417689"/>
              <a:gd name="connsiteX8" fmla="*/ 4109155 w 6050844"/>
              <a:gd name="connsiteY8" fmla="*/ 174978 h 417689"/>
              <a:gd name="connsiteX9" fmla="*/ 4453466 w 6050844"/>
              <a:gd name="connsiteY9" fmla="*/ 141111 h 417689"/>
              <a:gd name="connsiteX10" fmla="*/ 4905022 w 6050844"/>
              <a:gd name="connsiteY10" fmla="*/ 101600 h 417689"/>
              <a:gd name="connsiteX11" fmla="*/ 5565422 w 6050844"/>
              <a:gd name="connsiteY11" fmla="*/ 28222 h 417689"/>
              <a:gd name="connsiteX12" fmla="*/ 6050844 w 6050844"/>
              <a:gd name="connsiteY12" fmla="*/ 0 h 41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50844" h="417689">
                <a:moveTo>
                  <a:pt x="0" y="333022"/>
                </a:moveTo>
                <a:lnTo>
                  <a:pt x="677333" y="383822"/>
                </a:lnTo>
                <a:lnTo>
                  <a:pt x="1382888" y="406400"/>
                </a:lnTo>
                <a:lnTo>
                  <a:pt x="1529644" y="417689"/>
                </a:lnTo>
                <a:lnTo>
                  <a:pt x="2274711" y="338667"/>
                </a:lnTo>
                <a:lnTo>
                  <a:pt x="2720622" y="321733"/>
                </a:lnTo>
                <a:lnTo>
                  <a:pt x="3149600" y="270933"/>
                </a:lnTo>
                <a:lnTo>
                  <a:pt x="3488266" y="231422"/>
                </a:lnTo>
                <a:lnTo>
                  <a:pt x="4109155" y="174978"/>
                </a:lnTo>
                <a:lnTo>
                  <a:pt x="4453466" y="141111"/>
                </a:lnTo>
                <a:lnTo>
                  <a:pt x="4905022" y="101600"/>
                </a:lnTo>
                <a:lnTo>
                  <a:pt x="5565422" y="28222"/>
                </a:lnTo>
                <a:lnTo>
                  <a:pt x="6050844" y="0"/>
                </a:lnTo>
              </a:path>
            </a:pathLst>
          </a:custGeom>
          <a:noFill/>
          <a:ln w="28575">
            <a:solidFill>
              <a:schemeClr val="accent5"/>
            </a:solidFill>
            <a:miter lim="800000"/>
            <a:headEnd/>
            <a:tailEnd/>
          </a:ln>
        </p:spPr>
        <p:txBody>
          <a:bodyPr rtlCol="0" anchor="ctr"/>
          <a:lstStyle/>
          <a:p>
            <a:pPr algn="ctr"/>
            <a:endParaRPr lang="en-US" dirty="0"/>
          </a:p>
        </p:txBody>
      </p:sp>
      <p:sp>
        <p:nvSpPr>
          <p:cNvPr id="80" name="Freeform 86">
            <a:extLst>
              <a:ext uri="{FF2B5EF4-FFF2-40B4-BE49-F238E27FC236}">
                <a16:creationId xmlns:a16="http://schemas.microsoft.com/office/drawing/2014/main" id="{871DEBB5-210C-4097-AC9B-CA36A4066EAD}"/>
              </a:ext>
            </a:extLst>
          </p:cNvPr>
          <p:cNvSpPr/>
          <p:nvPr/>
        </p:nvSpPr>
        <p:spPr bwMode="auto">
          <a:xfrm>
            <a:off x="1332915" y="2828630"/>
            <a:ext cx="4597401" cy="565593"/>
          </a:xfrm>
          <a:custGeom>
            <a:avLst/>
            <a:gdLst>
              <a:gd name="connsiteX0" fmla="*/ 0 w 6039556"/>
              <a:gd name="connsiteY0" fmla="*/ 694266 h 694266"/>
              <a:gd name="connsiteX1" fmla="*/ 812800 w 6039556"/>
              <a:gd name="connsiteY1" fmla="*/ 609600 h 694266"/>
              <a:gd name="connsiteX2" fmla="*/ 1845733 w 6039556"/>
              <a:gd name="connsiteY2" fmla="*/ 519289 h 694266"/>
              <a:gd name="connsiteX3" fmla="*/ 2466622 w 6039556"/>
              <a:gd name="connsiteY3" fmla="*/ 423333 h 694266"/>
              <a:gd name="connsiteX4" fmla="*/ 3364089 w 6039556"/>
              <a:gd name="connsiteY4" fmla="*/ 327377 h 694266"/>
              <a:gd name="connsiteX5" fmla="*/ 4504267 w 6039556"/>
              <a:gd name="connsiteY5" fmla="*/ 191911 h 694266"/>
              <a:gd name="connsiteX6" fmla="*/ 5243689 w 6039556"/>
              <a:gd name="connsiteY6" fmla="*/ 112889 h 694266"/>
              <a:gd name="connsiteX7" fmla="*/ 6039556 w 6039556"/>
              <a:gd name="connsiteY7" fmla="*/ 0 h 694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39556" h="694266">
                <a:moveTo>
                  <a:pt x="0" y="694266"/>
                </a:moveTo>
                <a:lnTo>
                  <a:pt x="812800" y="609600"/>
                </a:lnTo>
                <a:lnTo>
                  <a:pt x="1845733" y="519289"/>
                </a:lnTo>
                <a:lnTo>
                  <a:pt x="2466622" y="423333"/>
                </a:lnTo>
                <a:lnTo>
                  <a:pt x="3364089" y="327377"/>
                </a:lnTo>
                <a:lnTo>
                  <a:pt x="4504267" y="191911"/>
                </a:lnTo>
                <a:lnTo>
                  <a:pt x="5243689" y="112889"/>
                </a:lnTo>
                <a:lnTo>
                  <a:pt x="6039556" y="0"/>
                </a:lnTo>
              </a:path>
            </a:pathLst>
          </a:custGeom>
          <a:noFill/>
          <a:ln w="28575">
            <a:solidFill>
              <a:schemeClr val="accent6"/>
            </a:solidFill>
            <a:miter lim="800000"/>
            <a:headEnd/>
            <a:tailEnd/>
          </a:ln>
        </p:spPr>
        <p:txBody>
          <a:bodyPr rtlCol="0" anchor="ctr"/>
          <a:lstStyle/>
          <a:p>
            <a:pPr algn="ctr"/>
            <a:endParaRPr lang="en-US" dirty="0"/>
          </a:p>
        </p:txBody>
      </p:sp>
      <p:sp>
        <p:nvSpPr>
          <p:cNvPr id="81" name="Freeform 87">
            <a:extLst>
              <a:ext uri="{FF2B5EF4-FFF2-40B4-BE49-F238E27FC236}">
                <a16:creationId xmlns:a16="http://schemas.microsoft.com/office/drawing/2014/main" id="{FE396098-46B3-45E3-A877-F02D43DC8C0B}"/>
              </a:ext>
            </a:extLst>
          </p:cNvPr>
          <p:cNvSpPr/>
          <p:nvPr/>
        </p:nvSpPr>
        <p:spPr bwMode="auto">
          <a:xfrm>
            <a:off x="1328618" y="3182701"/>
            <a:ext cx="4571619" cy="556397"/>
          </a:xfrm>
          <a:custGeom>
            <a:avLst/>
            <a:gdLst>
              <a:gd name="connsiteX0" fmla="*/ 0 w 6005688"/>
              <a:gd name="connsiteY0" fmla="*/ 682978 h 682978"/>
              <a:gd name="connsiteX1" fmla="*/ 841022 w 6005688"/>
              <a:gd name="connsiteY1" fmla="*/ 581378 h 682978"/>
              <a:gd name="connsiteX2" fmla="*/ 1631244 w 6005688"/>
              <a:gd name="connsiteY2" fmla="*/ 513644 h 682978"/>
              <a:gd name="connsiteX3" fmla="*/ 2714977 w 6005688"/>
              <a:gd name="connsiteY3" fmla="*/ 400755 h 682978"/>
              <a:gd name="connsiteX4" fmla="*/ 3550355 w 6005688"/>
              <a:gd name="connsiteY4" fmla="*/ 321733 h 682978"/>
              <a:gd name="connsiteX5" fmla="*/ 4509911 w 6005688"/>
              <a:gd name="connsiteY5" fmla="*/ 197555 h 682978"/>
              <a:gd name="connsiteX6" fmla="*/ 5232400 w 6005688"/>
              <a:gd name="connsiteY6" fmla="*/ 95955 h 682978"/>
              <a:gd name="connsiteX7" fmla="*/ 5734755 w 6005688"/>
              <a:gd name="connsiteY7" fmla="*/ 45155 h 682978"/>
              <a:gd name="connsiteX8" fmla="*/ 6005688 w 6005688"/>
              <a:gd name="connsiteY8" fmla="*/ 0 h 68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5688" h="682978">
                <a:moveTo>
                  <a:pt x="0" y="682978"/>
                </a:moveTo>
                <a:lnTo>
                  <a:pt x="841022" y="581378"/>
                </a:lnTo>
                <a:lnTo>
                  <a:pt x="1631244" y="513644"/>
                </a:lnTo>
                <a:lnTo>
                  <a:pt x="2714977" y="400755"/>
                </a:lnTo>
                <a:lnTo>
                  <a:pt x="3550355" y="321733"/>
                </a:lnTo>
                <a:lnTo>
                  <a:pt x="4509911" y="197555"/>
                </a:lnTo>
                <a:lnTo>
                  <a:pt x="5232400" y="95955"/>
                </a:lnTo>
                <a:lnTo>
                  <a:pt x="5734755" y="45155"/>
                </a:lnTo>
                <a:lnTo>
                  <a:pt x="6005688" y="0"/>
                </a:lnTo>
              </a:path>
            </a:pathLst>
          </a:custGeom>
          <a:noFill/>
          <a:ln w="28575">
            <a:solidFill>
              <a:schemeClr val="tx2">
                <a:lumMod val="50000"/>
              </a:schemeClr>
            </a:solidFill>
            <a:miter lim="800000"/>
            <a:headEnd/>
            <a:tailEnd/>
          </a:ln>
        </p:spPr>
        <p:txBody>
          <a:bodyPr rtlCol="0" anchor="ctr"/>
          <a:lstStyle/>
          <a:p>
            <a:pPr algn="ctr"/>
            <a:endParaRPr lang="en-US" dirty="0"/>
          </a:p>
        </p:txBody>
      </p:sp>
      <p:sp>
        <p:nvSpPr>
          <p:cNvPr id="82" name="TextBox 81">
            <a:extLst>
              <a:ext uri="{FF2B5EF4-FFF2-40B4-BE49-F238E27FC236}">
                <a16:creationId xmlns:a16="http://schemas.microsoft.com/office/drawing/2014/main" id="{B1C411D5-AB18-4D4A-8134-F43BBB872F7D}"/>
              </a:ext>
            </a:extLst>
          </p:cNvPr>
          <p:cNvSpPr txBox="1"/>
          <p:nvPr/>
        </p:nvSpPr>
        <p:spPr>
          <a:xfrm rot="16200000">
            <a:off x="4767602" y="3384237"/>
            <a:ext cx="3092977" cy="535531"/>
          </a:xfrm>
          <a:prstGeom prst="rect">
            <a:avLst/>
          </a:prstGeom>
          <a:noFill/>
        </p:spPr>
        <p:txBody>
          <a:bodyPr wrap="square" rtlCol="0">
            <a:spAutoFit/>
          </a:bodyPr>
          <a:lstStyle/>
          <a:p>
            <a:pPr algn="ctr">
              <a:lnSpc>
                <a:spcPct val="90000"/>
              </a:lnSpc>
            </a:pPr>
            <a:r>
              <a:rPr lang="en-US" sz="1600" b="1" dirty="0">
                <a:solidFill>
                  <a:schemeClr val="bg1"/>
                </a:solidFill>
                <a:latin typeface="Calibri" panose="020F0502020204030204" pitchFamily="34" charset="0"/>
                <a:cs typeface="Calibri" panose="020F0502020204030204" pitchFamily="34" charset="0"/>
              </a:rPr>
              <a:t>Rate of Uterine Cancer Deaths</a:t>
            </a:r>
          </a:p>
          <a:p>
            <a:pPr algn="ctr">
              <a:lnSpc>
                <a:spcPct val="90000"/>
              </a:lnSpc>
            </a:pPr>
            <a:r>
              <a:rPr lang="en-US" sz="1600" b="1" dirty="0">
                <a:solidFill>
                  <a:schemeClr val="bg1"/>
                </a:solidFill>
                <a:latin typeface="Calibri" panose="020F0502020204030204" pitchFamily="34" charset="0"/>
                <a:cs typeface="Calibri" panose="020F0502020204030204" pitchFamily="34" charset="0"/>
              </a:rPr>
              <a:t>(per 100,000 Women)</a:t>
            </a:r>
          </a:p>
        </p:txBody>
      </p:sp>
      <p:grpSp>
        <p:nvGrpSpPr>
          <p:cNvPr id="83" name="Group 82">
            <a:extLst>
              <a:ext uri="{FF2B5EF4-FFF2-40B4-BE49-F238E27FC236}">
                <a16:creationId xmlns:a16="http://schemas.microsoft.com/office/drawing/2014/main" id="{32A1B04B-5317-42BA-86BC-42E365E75D7E}"/>
              </a:ext>
            </a:extLst>
          </p:cNvPr>
          <p:cNvGrpSpPr/>
          <p:nvPr/>
        </p:nvGrpSpPr>
        <p:grpSpPr>
          <a:xfrm>
            <a:off x="7029054" y="2969233"/>
            <a:ext cx="3998282" cy="671162"/>
            <a:chOff x="7653895" y="1857942"/>
            <a:chExt cx="4363884" cy="711491"/>
          </a:xfrm>
        </p:grpSpPr>
        <p:sp>
          <p:nvSpPr>
            <p:cNvPr id="84" name="TextBox 83">
              <a:extLst>
                <a:ext uri="{FF2B5EF4-FFF2-40B4-BE49-F238E27FC236}">
                  <a16:creationId xmlns:a16="http://schemas.microsoft.com/office/drawing/2014/main" id="{E8897A3C-9238-4E21-8324-C987814D03E5}"/>
                </a:ext>
              </a:extLst>
            </p:cNvPr>
            <p:cNvSpPr txBox="1"/>
            <p:nvPr/>
          </p:nvSpPr>
          <p:spPr>
            <a:xfrm>
              <a:off x="7813196" y="1866006"/>
              <a:ext cx="1766974" cy="703427"/>
            </a:xfrm>
            <a:prstGeom prst="rect">
              <a:avLst/>
            </a:prstGeom>
            <a:noFill/>
          </p:spPr>
          <p:txBody>
            <a:bodyPr wrap="none" rtlCol="0">
              <a:spAutoFit/>
            </a:bodyPr>
            <a:lstStyle/>
            <a:p>
              <a:r>
                <a:rPr lang="en-US" sz="1600" b="0" dirty="0">
                  <a:solidFill>
                    <a:schemeClr val="bg1"/>
                  </a:solidFill>
                  <a:latin typeface="Calibri" panose="020F0502020204030204" pitchFamily="34" charset="0"/>
                  <a:cs typeface="Calibri" panose="020F0502020204030204" pitchFamily="34" charset="0"/>
                </a:rPr>
                <a:t>Black (AAPC = 1.5)</a:t>
              </a:r>
            </a:p>
            <a:p>
              <a:r>
                <a:rPr lang="en-US" sz="1600" b="0" dirty="0">
                  <a:solidFill>
                    <a:schemeClr val="bg1"/>
                  </a:solidFill>
                  <a:latin typeface="Calibri" panose="020F0502020204030204" pitchFamily="34" charset="0"/>
                  <a:cs typeface="Calibri" panose="020F0502020204030204" pitchFamily="34" charset="0"/>
                </a:rPr>
                <a:t>White (AAPC = 1.0)</a:t>
              </a:r>
            </a:p>
            <a:p>
              <a:r>
                <a:rPr lang="en-US" sz="1600" b="0" dirty="0">
                  <a:solidFill>
                    <a:schemeClr val="bg1"/>
                  </a:solidFill>
                  <a:latin typeface="Calibri" panose="020F0502020204030204" pitchFamily="34" charset="0"/>
                  <a:cs typeface="Calibri" panose="020F0502020204030204" pitchFamily="34" charset="0"/>
                </a:rPr>
                <a:t>AI/AN (AAPC = 1.4 [NS])</a:t>
              </a:r>
            </a:p>
          </p:txBody>
        </p:sp>
        <p:sp>
          <p:nvSpPr>
            <p:cNvPr id="85" name="TextBox 84">
              <a:extLst>
                <a:ext uri="{FF2B5EF4-FFF2-40B4-BE49-F238E27FC236}">
                  <a16:creationId xmlns:a16="http://schemas.microsoft.com/office/drawing/2014/main" id="{038F255B-EDB5-49F3-BA74-322185E117C0}"/>
                </a:ext>
              </a:extLst>
            </p:cNvPr>
            <p:cNvSpPr txBox="1"/>
            <p:nvPr/>
          </p:nvSpPr>
          <p:spPr>
            <a:xfrm>
              <a:off x="10419845" y="1857942"/>
              <a:ext cx="1597934" cy="703427"/>
            </a:xfrm>
            <a:prstGeom prst="rect">
              <a:avLst/>
            </a:prstGeom>
            <a:noFill/>
          </p:spPr>
          <p:txBody>
            <a:bodyPr wrap="none" rtlCol="0">
              <a:spAutoFit/>
            </a:bodyPr>
            <a:lstStyle/>
            <a:p>
              <a:r>
                <a:rPr lang="en-US" sz="1600" b="0" dirty="0">
                  <a:solidFill>
                    <a:schemeClr val="bg1"/>
                  </a:solidFill>
                  <a:latin typeface="Calibri" panose="020F0502020204030204" pitchFamily="34" charset="0"/>
                  <a:cs typeface="Calibri" panose="020F0502020204030204" pitchFamily="34" charset="0"/>
                </a:rPr>
                <a:t>Overall (AAPC = 1.1)</a:t>
              </a:r>
            </a:p>
            <a:p>
              <a:r>
                <a:rPr lang="en-US" sz="1600" b="0" dirty="0">
                  <a:solidFill>
                    <a:schemeClr val="bg1"/>
                  </a:solidFill>
                  <a:latin typeface="Calibri" panose="020F0502020204030204" pitchFamily="34" charset="0"/>
                  <a:cs typeface="Calibri" panose="020F0502020204030204" pitchFamily="34" charset="0"/>
                </a:rPr>
                <a:t>Hispanic (AAPC = 1.7)</a:t>
              </a:r>
            </a:p>
            <a:p>
              <a:r>
                <a:rPr lang="en-US" sz="1600" b="0" dirty="0">
                  <a:solidFill>
                    <a:schemeClr val="bg1"/>
                  </a:solidFill>
                  <a:latin typeface="Calibri" panose="020F0502020204030204" pitchFamily="34" charset="0"/>
                  <a:cs typeface="Calibri" panose="020F0502020204030204" pitchFamily="34" charset="0"/>
                </a:rPr>
                <a:t>API (AAPC = 2.5)</a:t>
              </a:r>
            </a:p>
          </p:txBody>
        </p:sp>
        <p:cxnSp>
          <p:nvCxnSpPr>
            <p:cNvPr id="86" name="Straight Connector 85">
              <a:extLst>
                <a:ext uri="{FF2B5EF4-FFF2-40B4-BE49-F238E27FC236}">
                  <a16:creationId xmlns:a16="http://schemas.microsoft.com/office/drawing/2014/main" id="{57913655-1370-48E1-8215-6BFE9E15096C}"/>
                </a:ext>
              </a:extLst>
            </p:cNvPr>
            <p:cNvCxnSpPr>
              <a:cxnSpLocks/>
            </p:cNvCxnSpPr>
            <p:nvPr/>
          </p:nvCxnSpPr>
          <p:spPr>
            <a:xfrm>
              <a:off x="7653895" y="2045180"/>
              <a:ext cx="208427" cy="0"/>
            </a:xfrm>
            <a:prstGeom prst="line">
              <a:avLst/>
            </a:prstGeom>
            <a:ln w="28575">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01EFC99-95EE-4F4E-89F6-FC2E6DD00DC0}"/>
                </a:ext>
              </a:extLst>
            </p:cNvPr>
            <p:cNvCxnSpPr>
              <a:cxnSpLocks/>
            </p:cNvCxnSpPr>
            <p:nvPr/>
          </p:nvCxnSpPr>
          <p:spPr>
            <a:xfrm>
              <a:off x="7653895" y="2301560"/>
              <a:ext cx="208427" cy="0"/>
            </a:xfrm>
            <a:prstGeom prst="line">
              <a:avLst/>
            </a:prstGeom>
            <a:ln w="2857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CDB1727B-82ED-4895-B967-174277042C14}"/>
                </a:ext>
              </a:extLst>
            </p:cNvPr>
            <p:cNvCxnSpPr>
              <a:cxnSpLocks/>
            </p:cNvCxnSpPr>
            <p:nvPr/>
          </p:nvCxnSpPr>
          <p:spPr>
            <a:xfrm>
              <a:off x="7653895" y="2548395"/>
              <a:ext cx="218869" cy="0"/>
            </a:xfrm>
            <a:prstGeom prst="line">
              <a:avLst/>
            </a:prstGeom>
            <a:ln w="28575">
              <a:solidFill>
                <a:schemeClr val="accent4"/>
              </a:solidFill>
              <a:prstDash val="soli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5F16087-B82D-49A4-824A-EB479BD7B8F6}"/>
                </a:ext>
              </a:extLst>
            </p:cNvPr>
            <p:cNvCxnSpPr>
              <a:cxnSpLocks/>
            </p:cNvCxnSpPr>
            <p:nvPr/>
          </p:nvCxnSpPr>
          <p:spPr>
            <a:xfrm>
              <a:off x="10182398" y="2066857"/>
              <a:ext cx="208427" cy="0"/>
            </a:xfrm>
            <a:prstGeom prst="line">
              <a:avLst/>
            </a:prstGeom>
            <a:ln w="28575">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3AFD8AD5-61AC-4B07-B2E6-34F44ABC8477}"/>
                </a:ext>
              </a:extLst>
            </p:cNvPr>
            <p:cNvCxnSpPr>
              <a:cxnSpLocks/>
            </p:cNvCxnSpPr>
            <p:nvPr/>
          </p:nvCxnSpPr>
          <p:spPr>
            <a:xfrm>
              <a:off x="10182398" y="2312353"/>
              <a:ext cx="217858" cy="1"/>
            </a:xfrm>
            <a:prstGeom prst="line">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709D225D-02E0-4F8F-9D96-20787130E948}"/>
                </a:ext>
              </a:extLst>
            </p:cNvPr>
            <p:cNvCxnSpPr>
              <a:cxnSpLocks/>
            </p:cNvCxnSpPr>
            <p:nvPr/>
          </p:nvCxnSpPr>
          <p:spPr>
            <a:xfrm>
              <a:off x="10182398" y="2544968"/>
              <a:ext cx="217858" cy="0"/>
            </a:xfrm>
            <a:prstGeom prst="line">
              <a:avLst/>
            </a:prstGeom>
            <a:ln w="28575">
              <a:solidFill>
                <a:schemeClr val="tx2">
                  <a:lumMod val="5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92" name="Group 91">
            <a:extLst>
              <a:ext uri="{FF2B5EF4-FFF2-40B4-BE49-F238E27FC236}">
                <a16:creationId xmlns:a16="http://schemas.microsoft.com/office/drawing/2014/main" id="{DCE43E37-81AB-41E7-AF59-62E72213C8EF}"/>
              </a:ext>
            </a:extLst>
          </p:cNvPr>
          <p:cNvGrpSpPr/>
          <p:nvPr/>
        </p:nvGrpSpPr>
        <p:grpSpPr>
          <a:xfrm>
            <a:off x="6644525" y="5188580"/>
            <a:ext cx="4910600" cy="523738"/>
            <a:chOff x="6569923" y="5047925"/>
            <a:chExt cx="5314886" cy="555209"/>
          </a:xfrm>
        </p:grpSpPr>
        <p:sp>
          <p:nvSpPr>
            <p:cNvPr id="93" name="TextBox 92">
              <a:extLst>
                <a:ext uri="{FF2B5EF4-FFF2-40B4-BE49-F238E27FC236}">
                  <a16:creationId xmlns:a16="http://schemas.microsoft.com/office/drawing/2014/main" id="{A068B255-5C3A-420D-BFA2-84EBBE25A3D0}"/>
                </a:ext>
              </a:extLst>
            </p:cNvPr>
            <p:cNvSpPr txBox="1"/>
            <p:nvPr/>
          </p:nvSpPr>
          <p:spPr>
            <a:xfrm rot="16200000">
              <a:off x="6448736"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1999</a:t>
              </a:r>
            </a:p>
          </p:txBody>
        </p:sp>
        <p:sp>
          <p:nvSpPr>
            <p:cNvPr id="94" name="TextBox 93">
              <a:extLst>
                <a:ext uri="{FF2B5EF4-FFF2-40B4-BE49-F238E27FC236}">
                  <a16:creationId xmlns:a16="http://schemas.microsoft.com/office/drawing/2014/main" id="{6CE8E5EF-35C2-45F8-847E-21282849F537}"/>
                </a:ext>
              </a:extLst>
            </p:cNvPr>
            <p:cNvSpPr txBox="1"/>
            <p:nvPr/>
          </p:nvSpPr>
          <p:spPr>
            <a:xfrm rot="16200000">
              <a:off x="7022589"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2001</a:t>
              </a:r>
            </a:p>
          </p:txBody>
        </p:sp>
        <p:sp>
          <p:nvSpPr>
            <p:cNvPr id="95" name="TextBox 94">
              <a:extLst>
                <a:ext uri="{FF2B5EF4-FFF2-40B4-BE49-F238E27FC236}">
                  <a16:creationId xmlns:a16="http://schemas.microsoft.com/office/drawing/2014/main" id="{C91DCA24-6147-4048-92A4-5961A1E6E258}"/>
                </a:ext>
              </a:extLst>
            </p:cNvPr>
            <p:cNvSpPr txBox="1"/>
            <p:nvPr/>
          </p:nvSpPr>
          <p:spPr>
            <a:xfrm rot="16200000">
              <a:off x="7631377"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2003</a:t>
              </a:r>
            </a:p>
          </p:txBody>
        </p:sp>
        <p:sp>
          <p:nvSpPr>
            <p:cNvPr id="96" name="TextBox 95">
              <a:extLst>
                <a:ext uri="{FF2B5EF4-FFF2-40B4-BE49-F238E27FC236}">
                  <a16:creationId xmlns:a16="http://schemas.microsoft.com/office/drawing/2014/main" id="{9AFD04BF-03F2-41B7-A482-8B9CF5A6A6DE}"/>
                </a:ext>
              </a:extLst>
            </p:cNvPr>
            <p:cNvSpPr txBox="1"/>
            <p:nvPr/>
          </p:nvSpPr>
          <p:spPr>
            <a:xfrm rot="16200000">
              <a:off x="8220492"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2005</a:t>
              </a:r>
            </a:p>
          </p:txBody>
        </p:sp>
        <p:sp>
          <p:nvSpPr>
            <p:cNvPr id="97" name="TextBox 96">
              <a:extLst>
                <a:ext uri="{FF2B5EF4-FFF2-40B4-BE49-F238E27FC236}">
                  <a16:creationId xmlns:a16="http://schemas.microsoft.com/office/drawing/2014/main" id="{E945CEDB-8568-448F-A1EF-CEE018B289B8}"/>
                </a:ext>
              </a:extLst>
            </p:cNvPr>
            <p:cNvSpPr txBox="1"/>
            <p:nvPr/>
          </p:nvSpPr>
          <p:spPr>
            <a:xfrm rot="16200000">
              <a:off x="8832881"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2007</a:t>
              </a:r>
            </a:p>
          </p:txBody>
        </p:sp>
        <p:sp>
          <p:nvSpPr>
            <p:cNvPr id="98" name="TextBox 97">
              <a:extLst>
                <a:ext uri="{FF2B5EF4-FFF2-40B4-BE49-F238E27FC236}">
                  <a16:creationId xmlns:a16="http://schemas.microsoft.com/office/drawing/2014/main" id="{AD81296C-8DD5-4E85-884D-B60B295F7A10}"/>
                </a:ext>
              </a:extLst>
            </p:cNvPr>
            <p:cNvSpPr txBox="1"/>
            <p:nvPr/>
          </p:nvSpPr>
          <p:spPr>
            <a:xfrm rot="16200000">
              <a:off x="9396851"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2009</a:t>
              </a:r>
            </a:p>
          </p:txBody>
        </p:sp>
        <p:sp>
          <p:nvSpPr>
            <p:cNvPr id="99" name="TextBox 98">
              <a:extLst>
                <a:ext uri="{FF2B5EF4-FFF2-40B4-BE49-F238E27FC236}">
                  <a16:creationId xmlns:a16="http://schemas.microsoft.com/office/drawing/2014/main" id="{5AD92EED-26AB-4328-9FE3-085AC862DAC3}"/>
                </a:ext>
              </a:extLst>
            </p:cNvPr>
            <p:cNvSpPr txBox="1"/>
            <p:nvPr/>
          </p:nvSpPr>
          <p:spPr>
            <a:xfrm rot="16200000">
              <a:off x="9974920"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2011</a:t>
              </a:r>
            </a:p>
          </p:txBody>
        </p:sp>
        <p:sp>
          <p:nvSpPr>
            <p:cNvPr id="100" name="TextBox 99">
              <a:extLst>
                <a:ext uri="{FF2B5EF4-FFF2-40B4-BE49-F238E27FC236}">
                  <a16:creationId xmlns:a16="http://schemas.microsoft.com/office/drawing/2014/main" id="{9BFE5B8B-82E3-45B7-87BD-523C409A8088}"/>
                </a:ext>
              </a:extLst>
            </p:cNvPr>
            <p:cNvSpPr txBox="1"/>
            <p:nvPr/>
          </p:nvSpPr>
          <p:spPr>
            <a:xfrm rot="16200000">
              <a:off x="10582898"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2013</a:t>
              </a:r>
            </a:p>
          </p:txBody>
        </p:sp>
        <p:sp>
          <p:nvSpPr>
            <p:cNvPr id="101" name="TextBox 100">
              <a:extLst>
                <a:ext uri="{FF2B5EF4-FFF2-40B4-BE49-F238E27FC236}">
                  <a16:creationId xmlns:a16="http://schemas.microsoft.com/office/drawing/2014/main" id="{08A0D480-8574-437F-829E-E2EFCCAC6AB0}"/>
                </a:ext>
              </a:extLst>
            </p:cNvPr>
            <p:cNvSpPr txBox="1"/>
            <p:nvPr/>
          </p:nvSpPr>
          <p:spPr>
            <a:xfrm rot="16200000">
              <a:off x="11158889"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2015</a:t>
              </a:r>
            </a:p>
          </p:txBody>
        </p:sp>
        <p:sp>
          <p:nvSpPr>
            <p:cNvPr id="102" name="TextBox 101">
              <a:extLst>
                <a:ext uri="{FF2B5EF4-FFF2-40B4-BE49-F238E27FC236}">
                  <a16:creationId xmlns:a16="http://schemas.microsoft.com/office/drawing/2014/main" id="{64CC457D-7B36-470F-B22C-3140F3F284D7}"/>
                </a:ext>
              </a:extLst>
            </p:cNvPr>
            <p:cNvSpPr txBox="1"/>
            <p:nvPr/>
          </p:nvSpPr>
          <p:spPr>
            <a:xfrm rot="16200000">
              <a:off x="6745466"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2000</a:t>
              </a:r>
            </a:p>
          </p:txBody>
        </p:sp>
        <p:sp>
          <p:nvSpPr>
            <p:cNvPr id="103" name="TextBox 102">
              <a:extLst>
                <a:ext uri="{FF2B5EF4-FFF2-40B4-BE49-F238E27FC236}">
                  <a16:creationId xmlns:a16="http://schemas.microsoft.com/office/drawing/2014/main" id="{671B8A2D-A9A1-462B-BD82-A1826393CC57}"/>
                </a:ext>
              </a:extLst>
            </p:cNvPr>
            <p:cNvSpPr txBox="1"/>
            <p:nvPr/>
          </p:nvSpPr>
          <p:spPr>
            <a:xfrm rot="16200000">
              <a:off x="7328603"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2002</a:t>
              </a:r>
            </a:p>
          </p:txBody>
        </p:sp>
        <p:sp>
          <p:nvSpPr>
            <p:cNvPr id="104" name="TextBox 103">
              <a:extLst>
                <a:ext uri="{FF2B5EF4-FFF2-40B4-BE49-F238E27FC236}">
                  <a16:creationId xmlns:a16="http://schemas.microsoft.com/office/drawing/2014/main" id="{EBB5F7AA-D256-44FD-A433-26C4FE3AC821}"/>
                </a:ext>
              </a:extLst>
            </p:cNvPr>
            <p:cNvSpPr txBox="1"/>
            <p:nvPr/>
          </p:nvSpPr>
          <p:spPr>
            <a:xfrm rot="16200000">
              <a:off x="7928673"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2004</a:t>
              </a:r>
            </a:p>
          </p:txBody>
        </p:sp>
        <p:sp>
          <p:nvSpPr>
            <p:cNvPr id="105" name="TextBox 104">
              <a:extLst>
                <a:ext uri="{FF2B5EF4-FFF2-40B4-BE49-F238E27FC236}">
                  <a16:creationId xmlns:a16="http://schemas.microsoft.com/office/drawing/2014/main" id="{7C662CD9-5DBA-4A97-8327-CE2C976928F5}"/>
                </a:ext>
              </a:extLst>
            </p:cNvPr>
            <p:cNvSpPr txBox="1"/>
            <p:nvPr/>
          </p:nvSpPr>
          <p:spPr>
            <a:xfrm rot="16200000">
              <a:off x="8512311"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2006</a:t>
              </a:r>
            </a:p>
          </p:txBody>
        </p:sp>
        <p:sp>
          <p:nvSpPr>
            <p:cNvPr id="106" name="TextBox 105">
              <a:extLst>
                <a:ext uri="{FF2B5EF4-FFF2-40B4-BE49-F238E27FC236}">
                  <a16:creationId xmlns:a16="http://schemas.microsoft.com/office/drawing/2014/main" id="{9AD26143-8A06-4B03-A7D5-2CB9071B6CE0}"/>
                </a:ext>
              </a:extLst>
            </p:cNvPr>
            <p:cNvSpPr txBox="1"/>
            <p:nvPr/>
          </p:nvSpPr>
          <p:spPr>
            <a:xfrm rot="16200000">
              <a:off x="9124699"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2008</a:t>
              </a:r>
            </a:p>
          </p:txBody>
        </p:sp>
        <p:sp>
          <p:nvSpPr>
            <p:cNvPr id="107" name="TextBox 106">
              <a:extLst>
                <a:ext uri="{FF2B5EF4-FFF2-40B4-BE49-F238E27FC236}">
                  <a16:creationId xmlns:a16="http://schemas.microsoft.com/office/drawing/2014/main" id="{05E141E8-AEA9-4088-9F82-963730CB9B72}"/>
                </a:ext>
              </a:extLst>
            </p:cNvPr>
            <p:cNvSpPr txBox="1"/>
            <p:nvPr/>
          </p:nvSpPr>
          <p:spPr>
            <a:xfrm rot="16200000">
              <a:off x="9688798"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2010</a:t>
              </a:r>
            </a:p>
          </p:txBody>
        </p:sp>
        <p:sp>
          <p:nvSpPr>
            <p:cNvPr id="108" name="TextBox 107">
              <a:extLst>
                <a:ext uri="{FF2B5EF4-FFF2-40B4-BE49-F238E27FC236}">
                  <a16:creationId xmlns:a16="http://schemas.microsoft.com/office/drawing/2014/main" id="{87BB6201-4A1F-4937-99BF-99A415185CBE}"/>
                </a:ext>
              </a:extLst>
            </p:cNvPr>
            <p:cNvSpPr txBox="1"/>
            <p:nvPr/>
          </p:nvSpPr>
          <p:spPr>
            <a:xfrm rot="16200000">
              <a:off x="10272638" y="5174170"/>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2012</a:t>
              </a:r>
            </a:p>
          </p:txBody>
        </p:sp>
        <p:sp>
          <p:nvSpPr>
            <p:cNvPr id="109" name="TextBox 108">
              <a:extLst>
                <a:ext uri="{FF2B5EF4-FFF2-40B4-BE49-F238E27FC236}">
                  <a16:creationId xmlns:a16="http://schemas.microsoft.com/office/drawing/2014/main" id="{9758A093-B50B-4713-8058-1D654B1A4976}"/>
                </a:ext>
              </a:extLst>
            </p:cNvPr>
            <p:cNvSpPr txBox="1"/>
            <p:nvPr/>
          </p:nvSpPr>
          <p:spPr>
            <a:xfrm rot="16200000">
              <a:off x="10891120"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2014</a:t>
              </a:r>
            </a:p>
          </p:txBody>
        </p:sp>
        <p:sp>
          <p:nvSpPr>
            <p:cNvPr id="110" name="TextBox 109">
              <a:extLst>
                <a:ext uri="{FF2B5EF4-FFF2-40B4-BE49-F238E27FC236}">
                  <a16:creationId xmlns:a16="http://schemas.microsoft.com/office/drawing/2014/main" id="{91276C8B-2C62-4614-A40B-47BE80138ED0}"/>
                </a:ext>
              </a:extLst>
            </p:cNvPr>
            <p:cNvSpPr txBox="1"/>
            <p:nvPr/>
          </p:nvSpPr>
          <p:spPr>
            <a:xfrm rot="16200000">
              <a:off x="11455845" y="5169112"/>
              <a:ext cx="550151" cy="307777"/>
            </a:xfrm>
            <a:prstGeom prst="rect">
              <a:avLst/>
            </a:prstGeom>
            <a:noFill/>
          </p:spPr>
          <p:txBody>
            <a:bodyPr wrap="none" rtlCol="0">
              <a:spAutoFit/>
            </a:bodyPr>
            <a:lstStyle/>
            <a:p>
              <a:r>
                <a:rPr lang="en-US" sz="1400" b="0" dirty="0">
                  <a:solidFill>
                    <a:schemeClr val="bg1"/>
                  </a:solidFill>
                  <a:latin typeface="Calibri" panose="020F0502020204030204" pitchFamily="34" charset="0"/>
                  <a:cs typeface="Calibri" panose="020F0502020204030204" pitchFamily="34" charset="0"/>
                </a:rPr>
                <a:t>2016</a:t>
              </a:r>
            </a:p>
          </p:txBody>
        </p:sp>
      </p:grpSp>
      <p:sp>
        <p:nvSpPr>
          <p:cNvPr id="111" name="TextBox 110">
            <a:extLst>
              <a:ext uri="{FF2B5EF4-FFF2-40B4-BE49-F238E27FC236}">
                <a16:creationId xmlns:a16="http://schemas.microsoft.com/office/drawing/2014/main" id="{DF89EEB1-A073-4A57-99CA-B481CA4D5B7D}"/>
              </a:ext>
            </a:extLst>
          </p:cNvPr>
          <p:cNvSpPr txBox="1"/>
          <p:nvPr/>
        </p:nvSpPr>
        <p:spPr>
          <a:xfrm>
            <a:off x="6787116" y="5641175"/>
            <a:ext cx="4615551" cy="338554"/>
          </a:xfrm>
          <a:prstGeom prst="rect">
            <a:avLst/>
          </a:prstGeom>
          <a:noFill/>
        </p:spPr>
        <p:txBody>
          <a:bodyPr wrap="square" rtlCol="0">
            <a:spAutoFit/>
          </a:bodyPr>
          <a:lstStyle/>
          <a:p>
            <a:pPr algn="ctr"/>
            <a:r>
              <a:rPr lang="en-US" sz="1600" b="1" dirty="0">
                <a:solidFill>
                  <a:schemeClr val="bg1"/>
                </a:solidFill>
                <a:latin typeface="Calibri" panose="020F0502020204030204" pitchFamily="34" charset="0"/>
                <a:cs typeface="Calibri" panose="020F0502020204030204" pitchFamily="34" charset="0"/>
              </a:rPr>
              <a:t>Yr of Deaths</a:t>
            </a:r>
          </a:p>
        </p:txBody>
      </p:sp>
      <p:sp>
        <p:nvSpPr>
          <p:cNvPr id="112" name="Freeform 44">
            <a:extLst>
              <a:ext uri="{FF2B5EF4-FFF2-40B4-BE49-F238E27FC236}">
                <a16:creationId xmlns:a16="http://schemas.microsoft.com/office/drawing/2014/main" id="{64F1EF8C-ADF0-45CF-9B31-6EC3446C782C}"/>
              </a:ext>
            </a:extLst>
          </p:cNvPr>
          <p:cNvSpPr/>
          <p:nvPr/>
        </p:nvSpPr>
        <p:spPr>
          <a:xfrm>
            <a:off x="6784404" y="2428113"/>
            <a:ext cx="4632169" cy="610957"/>
          </a:xfrm>
          <a:custGeom>
            <a:avLst/>
            <a:gdLst>
              <a:gd name="connsiteX0" fmla="*/ 0 w 6359549"/>
              <a:gd name="connsiteY0" fmla="*/ 673768 h 673768"/>
              <a:gd name="connsiteX1" fmla="*/ 2385690 w 6359549"/>
              <a:gd name="connsiteY1" fmla="*/ 591266 h 673768"/>
              <a:gd name="connsiteX2" fmla="*/ 3368842 w 6359549"/>
              <a:gd name="connsiteY2" fmla="*/ 543140 h 673768"/>
              <a:gd name="connsiteX3" fmla="*/ 4922635 w 6359549"/>
              <a:gd name="connsiteY3" fmla="*/ 268132 h 673768"/>
              <a:gd name="connsiteX4" fmla="*/ 6359549 w 6359549"/>
              <a:gd name="connsiteY4" fmla="*/ 0 h 673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9549" h="673768">
                <a:moveTo>
                  <a:pt x="0" y="673768"/>
                </a:moveTo>
                <a:lnTo>
                  <a:pt x="2385690" y="591266"/>
                </a:lnTo>
                <a:cubicBezTo>
                  <a:pt x="2947164" y="569495"/>
                  <a:pt x="2946018" y="596996"/>
                  <a:pt x="3368842" y="543140"/>
                </a:cubicBezTo>
                <a:cubicBezTo>
                  <a:pt x="3791666" y="489284"/>
                  <a:pt x="4922635" y="268132"/>
                  <a:pt x="4922635" y="268132"/>
                </a:cubicBezTo>
                <a:lnTo>
                  <a:pt x="6359549" y="0"/>
                </a:lnTo>
              </a:path>
            </a:pathLst>
          </a:custGeom>
          <a:noFill/>
          <a:ln w="2857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dirty="0">
              <a:solidFill>
                <a:schemeClr val="bg1"/>
              </a:solidFill>
              <a:latin typeface="Calibri" panose="020F0502020204030204" pitchFamily="34" charset="0"/>
              <a:cs typeface="Calibri" panose="020F0502020204030204" pitchFamily="34" charset="0"/>
            </a:endParaRPr>
          </a:p>
        </p:txBody>
      </p:sp>
      <p:sp>
        <p:nvSpPr>
          <p:cNvPr id="113" name="Freeform 56">
            <a:extLst>
              <a:ext uri="{FF2B5EF4-FFF2-40B4-BE49-F238E27FC236}">
                <a16:creationId xmlns:a16="http://schemas.microsoft.com/office/drawing/2014/main" id="{24F6DD31-D53A-40C8-99D6-6B53F1E1F6B5}"/>
              </a:ext>
            </a:extLst>
          </p:cNvPr>
          <p:cNvSpPr/>
          <p:nvPr/>
        </p:nvSpPr>
        <p:spPr>
          <a:xfrm>
            <a:off x="6779386" y="3687433"/>
            <a:ext cx="4627151" cy="249370"/>
          </a:xfrm>
          <a:custGeom>
            <a:avLst/>
            <a:gdLst>
              <a:gd name="connsiteX0" fmla="*/ 0 w 6338924"/>
              <a:gd name="connsiteY0" fmla="*/ 275007 h 275007"/>
              <a:gd name="connsiteX1" fmla="*/ 1285660 w 6338924"/>
              <a:gd name="connsiteY1" fmla="*/ 268132 h 275007"/>
              <a:gd name="connsiteX2" fmla="*/ 2028181 w 6338924"/>
              <a:gd name="connsiteY2" fmla="*/ 254382 h 275007"/>
              <a:gd name="connsiteX3" fmla="*/ 2750075 w 6338924"/>
              <a:gd name="connsiteY3" fmla="*/ 247506 h 275007"/>
              <a:gd name="connsiteX4" fmla="*/ 3753853 w 6338924"/>
              <a:gd name="connsiteY4" fmla="*/ 240631 h 275007"/>
              <a:gd name="connsiteX5" fmla="*/ 6338924 w 6338924"/>
              <a:gd name="connsiteY5" fmla="*/ 0 h 27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8924" h="275007">
                <a:moveTo>
                  <a:pt x="0" y="275007"/>
                </a:moveTo>
                <a:lnTo>
                  <a:pt x="1285660" y="268132"/>
                </a:lnTo>
                <a:lnTo>
                  <a:pt x="2028181" y="254382"/>
                </a:lnTo>
                <a:lnTo>
                  <a:pt x="2750075" y="247506"/>
                </a:lnTo>
                <a:cubicBezTo>
                  <a:pt x="3037687" y="245214"/>
                  <a:pt x="3155712" y="281882"/>
                  <a:pt x="3753853" y="240631"/>
                </a:cubicBezTo>
                <a:cubicBezTo>
                  <a:pt x="4351995" y="199380"/>
                  <a:pt x="5345459" y="99690"/>
                  <a:pt x="6338924" y="0"/>
                </a:cubicBezTo>
              </a:path>
            </a:pathLst>
          </a:custGeom>
          <a:noFill/>
          <a:ln w="28575">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dirty="0">
              <a:solidFill>
                <a:schemeClr val="bg1"/>
              </a:solidFill>
              <a:latin typeface="Calibri" panose="020F0502020204030204" pitchFamily="34" charset="0"/>
              <a:cs typeface="Calibri" panose="020F0502020204030204" pitchFamily="34" charset="0"/>
            </a:endParaRPr>
          </a:p>
        </p:txBody>
      </p:sp>
      <p:sp>
        <p:nvSpPr>
          <p:cNvPr id="114" name="Freeform 57">
            <a:extLst>
              <a:ext uri="{FF2B5EF4-FFF2-40B4-BE49-F238E27FC236}">
                <a16:creationId xmlns:a16="http://schemas.microsoft.com/office/drawing/2014/main" id="{3D365DEE-E2B3-472D-AF00-7C9131097056}"/>
              </a:ext>
            </a:extLst>
          </p:cNvPr>
          <p:cNvSpPr/>
          <p:nvPr/>
        </p:nvSpPr>
        <p:spPr>
          <a:xfrm>
            <a:off x="6779385" y="3805882"/>
            <a:ext cx="4607076" cy="205731"/>
          </a:xfrm>
          <a:custGeom>
            <a:avLst/>
            <a:gdLst>
              <a:gd name="connsiteX0" fmla="*/ 0 w 6318298"/>
              <a:gd name="connsiteY0" fmla="*/ 226881 h 226881"/>
              <a:gd name="connsiteX1" fmla="*/ 1533167 w 6318298"/>
              <a:gd name="connsiteY1" fmla="*/ 220006 h 226881"/>
              <a:gd name="connsiteX2" fmla="*/ 2090057 w 6318298"/>
              <a:gd name="connsiteY2" fmla="*/ 199381 h 226881"/>
              <a:gd name="connsiteX3" fmla="*/ 2763826 w 6318298"/>
              <a:gd name="connsiteY3" fmla="*/ 220006 h 226881"/>
              <a:gd name="connsiteX4" fmla="*/ 3911982 w 6318298"/>
              <a:gd name="connsiteY4" fmla="*/ 185630 h 226881"/>
              <a:gd name="connsiteX5" fmla="*/ 6318298 w 6318298"/>
              <a:gd name="connsiteY5" fmla="*/ 0 h 226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18298" h="226881">
                <a:moveTo>
                  <a:pt x="0" y="226881"/>
                </a:moveTo>
                <a:lnTo>
                  <a:pt x="1533167" y="220006"/>
                </a:lnTo>
                <a:cubicBezTo>
                  <a:pt x="1881510" y="215423"/>
                  <a:pt x="1884947" y="199381"/>
                  <a:pt x="2090057" y="199381"/>
                </a:cubicBezTo>
                <a:cubicBezTo>
                  <a:pt x="2295167" y="199381"/>
                  <a:pt x="2460172" y="222298"/>
                  <a:pt x="2763826" y="220006"/>
                </a:cubicBezTo>
                <a:cubicBezTo>
                  <a:pt x="3067480" y="217714"/>
                  <a:pt x="3319570" y="222298"/>
                  <a:pt x="3911982" y="185630"/>
                </a:cubicBezTo>
                <a:cubicBezTo>
                  <a:pt x="4504394" y="148962"/>
                  <a:pt x="5411346" y="74481"/>
                  <a:pt x="6318298" y="0"/>
                </a:cubicBezTo>
              </a:path>
            </a:pathLst>
          </a:custGeom>
          <a:noFill/>
          <a:ln w="28575">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dirty="0">
              <a:solidFill>
                <a:schemeClr val="bg1"/>
              </a:solidFill>
              <a:latin typeface="Calibri" panose="020F0502020204030204" pitchFamily="34" charset="0"/>
              <a:cs typeface="Calibri" panose="020F0502020204030204" pitchFamily="34" charset="0"/>
            </a:endParaRPr>
          </a:p>
        </p:txBody>
      </p:sp>
      <p:sp>
        <p:nvSpPr>
          <p:cNvPr id="115" name="Freeform 58">
            <a:extLst>
              <a:ext uri="{FF2B5EF4-FFF2-40B4-BE49-F238E27FC236}">
                <a16:creationId xmlns:a16="http://schemas.microsoft.com/office/drawing/2014/main" id="{8A4EDA99-2A5D-43C9-A928-67B59E2842AB}"/>
              </a:ext>
            </a:extLst>
          </p:cNvPr>
          <p:cNvSpPr/>
          <p:nvPr/>
        </p:nvSpPr>
        <p:spPr>
          <a:xfrm>
            <a:off x="6779386" y="3999145"/>
            <a:ext cx="4632169" cy="286776"/>
          </a:xfrm>
          <a:custGeom>
            <a:avLst/>
            <a:gdLst>
              <a:gd name="connsiteX0" fmla="*/ 0 w 6345799"/>
              <a:gd name="connsiteY0" fmla="*/ 316259 h 316259"/>
              <a:gd name="connsiteX1" fmla="*/ 749396 w 6345799"/>
              <a:gd name="connsiteY1" fmla="*/ 281883 h 316259"/>
              <a:gd name="connsiteX2" fmla="*/ 1876927 w 6345799"/>
              <a:gd name="connsiteY2" fmla="*/ 240632 h 316259"/>
              <a:gd name="connsiteX3" fmla="*/ 2970081 w 6345799"/>
              <a:gd name="connsiteY3" fmla="*/ 178755 h 316259"/>
              <a:gd name="connsiteX4" fmla="*/ 4076987 w 6345799"/>
              <a:gd name="connsiteY4" fmla="*/ 116878 h 316259"/>
              <a:gd name="connsiteX5" fmla="*/ 6345799 w 6345799"/>
              <a:gd name="connsiteY5" fmla="*/ 0 h 316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45799" h="316259">
                <a:moveTo>
                  <a:pt x="0" y="316259"/>
                </a:moveTo>
                <a:lnTo>
                  <a:pt x="749396" y="281883"/>
                </a:lnTo>
                <a:lnTo>
                  <a:pt x="1876927" y="240632"/>
                </a:lnTo>
                <a:cubicBezTo>
                  <a:pt x="2247041" y="223444"/>
                  <a:pt x="2970081" y="178755"/>
                  <a:pt x="2970081" y="178755"/>
                </a:cubicBezTo>
                <a:lnTo>
                  <a:pt x="4076987" y="116878"/>
                </a:lnTo>
                <a:lnTo>
                  <a:pt x="6345799" y="0"/>
                </a:lnTo>
              </a:path>
            </a:pathLst>
          </a:custGeom>
          <a:noFill/>
          <a:ln w="28575">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dirty="0">
              <a:solidFill>
                <a:schemeClr val="bg1"/>
              </a:solidFill>
              <a:latin typeface="Calibri" panose="020F0502020204030204" pitchFamily="34" charset="0"/>
              <a:cs typeface="Calibri" panose="020F0502020204030204" pitchFamily="34" charset="0"/>
            </a:endParaRPr>
          </a:p>
        </p:txBody>
      </p:sp>
      <p:sp>
        <p:nvSpPr>
          <p:cNvPr id="116" name="Freeform 60">
            <a:extLst>
              <a:ext uri="{FF2B5EF4-FFF2-40B4-BE49-F238E27FC236}">
                <a16:creationId xmlns:a16="http://schemas.microsoft.com/office/drawing/2014/main" id="{63012CB1-504F-4AD8-A974-74211DA7E907}"/>
              </a:ext>
            </a:extLst>
          </p:cNvPr>
          <p:cNvSpPr/>
          <p:nvPr/>
        </p:nvSpPr>
        <p:spPr>
          <a:xfrm>
            <a:off x="6784404" y="4142533"/>
            <a:ext cx="4607076" cy="230668"/>
          </a:xfrm>
          <a:custGeom>
            <a:avLst/>
            <a:gdLst>
              <a:gd name="connsiteX0" fmla="*/ 0 w 6325173"/>
              <a:gd name="connsiteY0" fmla="*/ 254382 h 254382"/>
              <a:gd name="connsiteX1" fmla="*/ 1938803 w 6325173"/>
              <a:gd name="connsiteY1" fmla="*/ 192506 h 254382"/>
              <a:gd name="connsiteX2" fmla="*/ 3774478 w 6325173"/>
              <a:gd name="connsiteY2" fmla="*/ 110003 h 254382"/>
              <a:gd name="connsiteX3" fmla="*/ 6325173 w 6325173"/>
              <a:gd name="connsiteY3" fmla="*/ 0 h 254382"/>
            </a:gdLst>
            <a:ahLst/>
            <a:cxnLst>
              <a:cxn ang="0">
                <a:pos x="connsiteX0" y="connsiteY0"/>
              </a:cxn>
              <a:cxn ang="0">
                <a:pos x="connsiteX1" y="connsiteY1"/>
              </a:cxn>
              <a:cxn ang="0">
                <a:pos x="connsiteX2" y="connsiteY2"/>
              </a:cxn>
              <a:cxn ang="0">
                <a:pos x="connsiteX3" y="connsiteY3"/>
              </a:cxn>
            </a:cxnLst>
            <a:rect l="l" t="t" r="r" b="b"/>
            <a:pathLst>
              <a:path w="6325173" h="254382">
                <a:moveTo>
                  <a:pt x="0" y="254382"/>
                </a:moveTo>
                <a:lnTo>
                  <a:pt x="1938803" y="192506"/>
                </a:lnTo>
                <a:lnTo>
                  <a:pt x="3774478" y="110003"/>
                </a:lnTo>
                <a:lnTo>
                  <a:pt x="6325173" y="0"/>
                </a:lnTo>
              </a:path>
            </a:pathLst>
          </a:custGeom>
          <a:noFill/>
          <a:ln w="28575">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dirty="0">
              <a:solidFill>
                <a:schemeClr val="bg1"/>
              </a:solidFill>
              <a:latin typeface="Calibri" panose="020F0502020204030204" pitchFamily="34" charset="0"/>
              <a:cs typeface="Calibri" panose="020F0502020204030204" pitchFamily="34" charset="0"/>
            </a:endParaRPr>
          </a:p>
        </p:txBody>
      </p:sp>
      <p:sp>
        <p:nvSpPr>
          <p:cNvPr id="117" name="Freeform 62">
            <a:extLst>
              <a:ext uri="{FF2B5EF4-FFF2-40B4-BE49-F238E27FC236}">
                <a16:creationId xmlns:a16="http://schemas.microsoft.com/office/drawing/2014/main" id="{B9855C64-6BE9-46C3-83A7-EEB59A2C484D}"/>
              </a:ext>
            </a:extLst>
          </p:cNvPr>
          <p:cNvSpPr/>
          <p:nvPr/>
        </p:nvSpPr>
        <p:spPr>
          <a:xfrm>
            <a:off x="6784404" y="4217345"/>
            <a:ext cx="4617114" cy="330416"/>
          </a:xfrm>
          <a:custGeom>
            <a:avLst/>
            <a:gdLst>
              <a:gd name="connsiteX0" fmla="*/ 0 w 6325173"/>
              <a:gd name="connsiteY0" fmla="*/ 364385 h 364385"/>
              <a:gd name="connsiteX1" fmla="*/ 3437594 w 6325173"/>
              <a:gd name="connsiteY1" fmla="*/ 185630 h 364385"/>
              <a:gd name="connsiteX2" fmla="*/ 6325173 w 6325173"/>
              <a:gd name="connsiteY2" fmla="*/ 0 h 364385"/>
            </a:gdLst>
            <a:ahLst/>
            <a:cxnLst>
              <a:cxn ang="0">
                <a:pos x="connsiteX0" y="connsiteY0"/>
              </a:cxn>
              <a:cxn ang="0">
                <a:pos x="connsiteX1" y="connsiteY1"/>
              </a:cxn>
              <a:cxn ang="0">
                <a:pos x="connsiteX2" y="connsiteY2"/>
              </a:cxn>
            </a:cxnLst>
            <a:rect l="l" t="t" r="r" b="b"/>
            <a:pathLst>
              <a:path w="6325173" h="364385">
                <a:moveTo>
                  <a:pt x="0" y="364385"/>
                </a:moveTo>
                <a:lnTo>
                  <a:pt x="3437594" y="185630"/>
                </a:lnTo>
                <a:lnTo>
                  <a:pt x="6325173" y="0"/>
                </a:lnTo>
              </a:path>
            </a:pathLst>
          </a:custGeom>
          <a:noFill/>
          <a:ln w="28575">
            <a:solidFill>
              <a:schemeClr val="tx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0" dirty="0">
              <a:solidFill>
                <a:schemeClr val="bg1"/>
              </a:solidFill>
              <a:latin typeface="Calibri" panose="020F0502020204030204" pitchFamily="34" charset="0"/>
              <a:cs typeface="Calibri" panose="020F0502020204030204" pitchFamily="34" charset="0"/>
            </a:endParaRPr>
          </a:p>
        </p:txBody>
      </p:sp>
      <p:cxnSp>
        <p:nvCxnSpPr>
          <p:cNvPr id="118" name="Straight Connector 117">
            <a:extLst>
              <a:ext uri="{FF2B5EF4-FFF2-40B4-BE49-F238E27FC236}">
                <a16:creationId xmlns:a16="http://schemas.microsoft.com/office/drawing/2014/main" id="{1CEB0FFD-B959-48D6-AD8F-54CDFA4C21F1}"/>
              </a:ext>
            </a:extLst>
          </p:cNvPr>
          <p:cNvCxnSpPr/>
          <p:nvPr/>
        </p:nvCxnSpPr>
        <p:spPr>
          <a:xfrm>
            <a:off x="11404603" y="5174850"/>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DE735282-FCDB-4AAD-9C97-C8CD796144F4}"/>
              </a:ext>
            </a:extLst>
          </p:cNvPr>
          <p:cNvCxnSpPr/>
          <p:nvPr/>
        </p:nvCxnSpPr>
        <p:spPr>
          <a:xfrm>
            <a:off x="11128806" y="5174850"/>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93E27005-82EC-4294-AE00-22A7D079CE01}"/>
              </a:ext>
            </a:extLst>
          </p:cNvPr>
          <p:cNvCxnSpPr/>
          <p:nvPr/>
        </p:nvCxnSpPr>
        <p:spPr>
          <a:xfrm>
            <a:off x="10869233" y="5172140"/>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BB331F95-28B4-4791-9684-FCE8ADFC61F7}"/>
              </a:ext>
            </a:extLst>
          </p:cNvPr>
          <p:cNvCxnSpPr/>
          <p:nvPr/>
        </p:nvCxnSpPr>
        <p:spPr>
          <a:xfrm>
            <a:off x="10586483" y="5172140"/>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09918562-A608-48D0-A8A7-E7D190BCB2D9}"/>
              </a:ext>
            </a:extLst>
          </p:cNvPr>
          <p:cNvCxnSpPr/>
          <p:nvPr/>
        </p:nvCxnSpPr>
        <p:spPr>
          <a:xfrm>
            <a:off x="10315827" y="5172140"/>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975D5233-6F53-4CC0-B77B-CB688FB4A472}"/>
              </a:ext>
            </a:extLst>
          </p:cNvPr>
          <p:cNvCxnSpPr/>
          <p:nvPr/>
        </p:nvCxnSpPr>
        <p:spPr>
          <a:xfrm>
            <a:off x="10033078" y="5172140"/>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6F96C7EA-4AE2-4048-B791-C6D21AA94CF1}"/>
              </a:ext>
            </a:extLst>
          </p:cNvPr>
          <p:cNvCxnSpPr/>
          <p:nvPr/>
        </p:nvCxnSpPr>
        <p:spPr>
          <a:xfrm>
            <a:off x="9773505" y="5169431"/>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DB185277-B939-4EB5-918A-663C8A444FD0}"/>
              </a:ext>
            </a:extLst>
          </p:cNvPr>
          <p:cNvCxnSpPr/>
          <p:nvPr/>
        </p:nvCxnSpPr>
        <p:spPr>
          <a:xfrm>
            <a:off x="9490755" y="5169431"/>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9528E2C9-AAD5-4B2B-B414-95659075F0A8}"/>
              </a:ext>
            </a:extLst>
          </p:cNvPr>
          <p:cNvCxnSpPr/>
          <p:nvPr/>
        </p:nvCxnSpPr>
        <p:spPr>
          <a:xfrm>
            <a:off x="9244582" y="5174850"/>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1F5CC249-D498-4F3C-84F0-B94A825E1ED0}"/>
              </a:ext>
            </a:extLst>
          </p:cNvPr>
          <p:cNvCxnSpPr/>
          <p:nvPr/>
        </p:nvCxnSpPr>
        <p:spPr>
          <a:xfrm>
            <a:off x="8961833" y="5174850"/>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DE371081-9405-4944-8451-8CE263351F9B}"/>
              </a:ext>
            </a:extLst>
          </p:cNvPr>
          <p:cNvCxnSpPr/>
          <p:nvPr/>
        </p:nvCxnSpPr>
        <p:spPr>
          <a:xfrm>
            <a:off x="8702260" y="5172140"/>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EBCC1FB0-A9D9-4429-99D2-44E449BA6D2C}"/>
              </a:ext>
            </a:extLst>
          </p:cNvPr>
          <p:cNvCxnSpPr/>
          <p:nvPr/>
        </p:nvCxnSpPr>
        <p:spPr>
          <a:xfrm>
            <a:off x="8419511" y="5172140"/>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CC21F619-3CFA-46F0-B61E-92616D5D3A7C}"/>
              </a:ext>
            </a:extLst>
          </p:cNvPr>
          <p:cNvCxnSpPr/>
          <p:nvPr/>
        </p:nvCxnSpPr>
        <p:spPr>
          <a:xfrm>
            <a:off x="8148854" y="5172140"/>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5E88E5DD-693A-44DA-9A22-E78B4EA74B50}"/>
              </a:ext>
            </a:extLst>
          </p:cNvPr>
          <p:cNvCxnSpPr/>
          <p:nvPr/>
        </p:nvCxnSpPr>
        <p:spPr>
          <a:xfrm>
            <a:off x="7866105" y="5172140"/>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1F724BC1-E46F-4D1B-A5FB-1259A0EBEBF0}"/>
              </a:ext>
            </a:extLst>
          </p:cNvPr>
          <p:cNvCxnSpPr/>
          <p:nvPr/>
        </p:nvCxnSpPr>
        <p:spPr>
          <a:xfrm>
            <a:off x="7606532" y="5169431"/>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13C71A48-2F4C-4DC3-93C6-EF21D9AC851D}"/>
              </a:ext>
            </a:extLst>
          </p:cNvPr>
          <p:cNvCxnSpPr/>
          <p:nvPr/>
        </p:nvCxnSpPr>
        <p:spPr>
          <a:xfrm>
            <a:off x="7323783" y="5169431"/>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377BF79D-8FD4-4590-AD80-45B2A3CDEA56}"/>
              </a:ext>
            </a:extLst>
          </p:cNvPr>
          <p:cNvCxnSpPr/>
          <p:nvPr/>
        </p:nvCxnSpPr>
        <p:spPr>
          <a:xfrm>
            <a:off x="7066527" y="5169431"/>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F9E32D8F-09C1-4710-9D7F-FB8E3C6043B6}"/>
              </a:ext>
            </a:extLst>
          </p:cNvPr>
          <p:cNvCxnSpPr/>
          <p:nvPr/>
        </p:nvCxnSpPr>
        <p:spPr>
          <a:xfrm>
            <a:off x="6783778" y="5169431"/>
            <a:ext cx="0" cy="539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7562DA65-F1C6-4393-B59F-2E0F0619533F}"/>
              </a:ext>
            </a:extLst>
          </p:cNvPr>
          <p:cNvCxnSpPr>
            <a:cxnSpLocks/>
          </p:cNvCxnSpPr>
          <p:nvPr/>
        </p:nvCxnSpPr>
        <p:spPr>
          <a:xfrm flipH="1">
            <a:off x="6733793" y="5169431"/>
            <a:ext cx="467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D36CFC5E-F7D9-4A7C-8EE4-6DC895B30A1A}"/>
              </a:ext>
            </a:extLst>
          </p:cNvPr>
          <p:cNvCxnSpPr>
            <a:cxnSpLocks/>
          </p:cNvCxnSpPr>
          <p:nvPr/>
        </p:nvCxnSpPr>
        <p:spPr bwMode="auto">
          <a:xfrm>
            <a:off x="6700070" y="5169255"/>
            <a:ext cx="4716503"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9D93ACE-4131-4902-9394-8C02C11DFDF4}"/>
              </a:ext>
            </a:extLst>
          </p:cNvPr>
          <p:cNvCxnSpPr>
            <a:cxnSpLocks/>
          </p:cNvCxnSpPr>
          <p:nvPr/>
        </p:nvCxnSpPr>
        <p:spPr bwMode="auto">
          <a:xfrm flipV="1">
            <a:off x="6782805" y="2135462"/>
            <a:ext cx="0" cy="3041131"/>
          </a:xfrm>
          <a:prstGeom prst="line">
            <a:avLst/>
          </a:prstGeom>
          <a:noFill/>
          <a:ln w="28575" cap="flat" cmpd="sng" algn="ctr">
            <a:solidFill>
              <a:schemeClr val="bg1"/>
            </a:solidFill>
            <a:prstDash val="solid"/>
            <a:round/>
            <a:headEnd type="none" w="med" len="med"/>
            <a:tailEnd type="none" w="med" len="med"/>
          </a:ln>
          <a:effectLst/>
        </p:spPr>
      </p:cxnSp>
      <p:sp>
        <p:nvSpPr>
          <p:cNvPr id="139" name="TextBox 138">
            <a:extLst>
              <a:ext uri="{FF2B5EF4-FFF2-40B4-BE49-F238E27FC236}">
                <a16:creationId xmlns:a16="http://schemas.microsoft.com/office/drawing/2014/main" id="{83E955E3-E4BA-4D17-B3BE-C531D3F2333B}"/>
              </a:ext>
            </a:extLst>
          </p:cNvPr>
          <p:cNvSpPr txBox="1"/>
          <p:nvPr/>
        </p:nvSpPr>
        <p:spPr bwMode="auto">
          <a:xfrm>
            <a:off x="6864793" y="1612737"/>
            <a:ext cx="492147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Uterine Cancer Deaths by Race/Ethnicity</a:t>
            </a:r>
            <a:endParaRPr lang="en-US" b="1" baseline="30000" dirty="0">
              <a:solidFill>
                <a:schemeClr val="bg1"/>
              </a:solidFill>
              <a:latin typeface="Calibri" panose="020F0502020204030204" pitchFamily="34" charset="0"/>
            </a:endParaRPr>
          </a:p>
        </p:txBody>
      </p:sp>
      <p:grpSp>
        <p:nvGrpSpPr>
          <p:cNvPr id="140" name="Group 139">
            <a:extLst>
              <a:ext uri="{FF2B5EF4-FFF2-40B4-BE49-F238E27FC236}">
                <a16:creationId xmlns:a16="http://schemas.microsoft.com/office/drawing/2014/main" id="{90C4FDBE-567C-481C-9082-0FB121D7183D}"/>
              </a:ext>
            </a:extLst>
          </p:cNvPr>
          <p:cNvGrpSpPr/>
          <p:nvPr/>
        </p:nvGrpSpPr>
        <p:grpSpPr>
          <a:xfrm>
            <a:off x="1258234" y="2128537"/>
            <a:ext cx="75068" cy="3041787"/>
            <a:chOff x="1380830" y="1984159"/>
            <a:chExt cx="48724" cy="3041787"/>
          </a:xfrm>
        </p:grpSpPr>
        <p:cxnSp>
          <p:nvCxnSpPr>
            <p:cNvPr id="141" name="Straight Connector 140">
              <a:extLst>
                <a:ext uri="{FF2B5EF4-FFF2-40B4-BE49-F238E27FC236}">
                  <a16:creationId xmlns:a16="http://schemas.microsoft.com/office/drawing/2014/main" id="{4E580292-2676-436B-B491-20D1B34353C0}"/>
                </a:ext>
              </a:extLst>
            </p:cNvPr>
            <p:cNvCxnSpPr>
              <a:cxnSpLocks/>
            </p:cNvCxnSpPr>
            <p:nvPr/>
          </p:nvCxnSpPr>
          <p:spPr bwMode="auto">
            <a:xfrm flipH="1">
              <a:off x="1380830" y="1984159"/>
              <a:ext cx="48724"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8CE44EB1-FE0F-41CE-ADFC-B46F3724F961}"/>
                </a:ext>
              </a:extLst>
            </p:cNvPr>
            <p:cNvCxnSpPr>
              <a:cxnSpLocks/>
            </p:cNvCxnSpPr>
            <p:nvPr/>
          </p:nvCxnSpPr>
          <p:spPr bwMode="auto">
            <a:xfrm flipH="1">
              <a:off x="1380830" y="2491124"/>
              <a:ext cx="48724"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594C547-8977-4D19-868D-7F1858B3409B}"/>
                </a:ext>
              </a:extLst>
            </p:cNvPr>
            <p:cNvCxnSpPr>
              <a:cxnSpLocks/>
            </p:cNvCxnSpPr>
            <p:nvPr/>
          </p:nvCxnSpPr>
          <p:spPr bwMode="auto">
            <a:xfrm flipH="1">
              <a:off x="1380830" y="2998089"/>
              <a:ext cx="48724"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479147EC-A911-4044-82F0-6CA95B208481}"/>
                </a:ext>
              </a:extLst>
            </p:cNvPr>
            <p:cNvCxnSpPr>
              <a:cxnSpLocks/>
            </p:cNvCxnSpPr>
            <p:nvPr/>
          </p:nvCxnSpPr>
          <p:spPr bwMode="auto">
            <a:xfrm flipH="1">
              <a:off x="1380830" y="3505053"/>
              <a:ext cx="48724"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9AE55DB-738D-4DCF-8BCC-0090BB5EFEB4}"/>
                </a:ext>
              </a:extLst>
            </p:cNvPr>
            <p:cNvCxnSpPr>
              <a:cxnSpLocks/>
            </p:cNvCxnSpPr>
            <p:nvPr/>
          </p:nvCxnSpPr>
          <p:spPr bwMode="auto">
            <a:xfrm flipH="1">
              <a:off x="1380830" y="4012018"/>
              <a:ext cx="48724"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01128260-EC9F-4AF3-87B5-40E2B06FCE14}"/>
                </a:ext>
              </a:extLst>
            </p:cNvPr>
            <p:cNvCxnSpPr>
              <a:cxnSpLocks/>
            </p:cNvCxnSpPr>
            <p:nvPr/>
          </p:nvCxnSpPr>
          <p:spPr bwMode="auto">
            <a:xfrm flipH="1">
              <a:off x="1380830" y="4518982"/>
              <a:ext cx="48724"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B1EF67E-87E1-41F7-A329-766A27C230E1}"/>
                </a:ext>
              </a:extLst>
            </p:cNvPr>
            <p:cNvCxnSpPr>
              <a:cxnSpLocks/>
            </p:cNvCxnSpPr>
            <p:nvPr/>
          </p:nvCxnSpPr>
          <p:spPr bwMode="auto">
            <a:xfrm flipH="1">
              <a:off x="1380830" y="5025946"/>
              <a:ext cx="4872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6856567A-44DF-4759-A767-D63079474683}"/>
              </a:ext>
            </a:extLst>
          </p:cNvPr>
          <p:cNvGrpSpPr/>
          <p:nvPr/>
        </p:nvGrpSpPr>
        <p:grpSpPr>
          <a:xfrm>
            <a:off x="6707529" y="2152227"/>
            <a:ext cx="72988" cy="2450504"/>
            <a:chOff x="6733793" y="2007849"/>
            <a:chExt cx="46724" cy="2450504"/>
          </a:xfrm>
        </p:grpSpPr>
        <p:cxnSp>
          <p:nvCxnSpPr>
            <p:cNvPr id="149" name="Straight Connector 148">
              <a:extLst>
                <a:ext uri="{FF2B5EF4-FFF2-40B4-BE49-F238E27FC236}">
                  <a16:creationId xmlns:a16="http://schemas.microsoft.com/office/drawing/2014/main" id="{4B817AC5-40D4-489A-9C68-7ACF260DF9BC}"/>
                </a:ext>
              </a:extLst>
            </p:cNvPr>
            <p:cNvCxnSpPr>
              <a:cxnSpLocks/>
            </p:cNvCxnSpPr>
            <p:nvPr/>
          </p:nvCxnSpPr>
          <p:spPr>
            <a:xfrm flipH="1">
              <a:off x="6733793" y="4458353"/>
              <a:ext cx="467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7CB750E3-E235-447E-8A88-4DFBB6BF6E77}"/>
                </a:ext>
              </a:extLst>
            </p:cNvPr>
            <p:cNvCxnSpPr>
              <a:cxnSpLocks/>
            </p:cNvCxnSpPr>
            <p:nvPr/>
          </p:nvCxnSpPr>
          <p:spPr>
            <a:xfrm flipH="1">
              <a:off x="6733793" y="3859410"/>
              <a:ext cx="467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2387CC4-6504-4E22-9BCC-C28EBE976FDE}"/>
                </a:ext>
              </a:extLst>
            </p:cNvPr>
            <p:cNvCxnSpPr>
              <a:cxnSpLocks/>
            </p:cNvCxnSpPr>
            <p:nvPr/>
          </p:nvCxnSpPr>
          <p:spPr>
            <a:xfrm flipH="1">
              <a:off x="6733793" y="3214263"/>
              <a:ext cx="467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A35F3B3D-32FD-4FD4-A274-00E335F5AC5A}"/>
                </a:ext>
              </a:extLst>
            </p:cNvPr>
            <p:cNvCxnSpPr>
              <a:cxnSpLocks/>
            </p:cNvCxnSpPr>
            <p:nvPr/>
          </p:nvCxnSpPr>
          <p:spPr>
            <a:xfrm flipH="1">
              <a:off x="6733793" y="2615320"/>
              <a:ext cx="467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B114FE69-5BCA-4FB5-8DF8-4111C7EDC7D3}"/>
                </a:ext>
              </a:extLst>
            </p:cNvPr>
            <p:cNvCxnSpPr>
              <a:cxnSpLocks/>
            </p:cNvCxnSpPr>
            <p:nvPr/>
          </p:nvCxnSpPr>
          <p:spPr>
            <a:xfrm flipH="1">
              <a:off x="6733793" y="2007849"/>
              <a:ext cx="4672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62748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8B851-FF93-CD2B-55D3-201F0A83CDE9}"/>
              </a:ext>
            </a:extLst>
          </p:cNvPr>
          <p:cNvSpPr>
            <a:spLocks noGrp="1"/>
          </p:cNvSpPr>
          <p:nvPr>
            <p:ph type="title"/>
          </p:nvPr>
        </p:nvSpPr>
        <p:spPr/>
        <p:txBody>
          <a:bodyPr/>
          <a:lstStyle/>
          <a:p>
            <a:r>
              <a:rPr lang="en-US" dirty="0"/>
              <a:t>Disproportionate Mortality Rate Ratio in </a:t>
            </a:r>
            <a:br>
              <a:rPr lang="en-US" dirty="0"/>
            </a:br>
            <a:r>
              <a:rPr lang="en-US" dirty="0"/>
              <a:t>Uterine Cancer Among Black Women </a:t>
            </a:r>
          </a:p>
        </p:txBody>
      </p:sp>
      <p:grpSp>
        <p:nvGrpSpPr>
          <p:cNvPr id="4" name="Group 3">
            <a:extLst>
              <a:ext uri="{FF2B5EF4-FFF2-40B4-BE49-F238E27FC236}">
                <a16:creationId xmlns:a16="http://schemas.microsoft.com/office/drawing/2014/main" id="{93311404-88BA-AB14-060E-CD88F398874E}"/>
              </a:ext>
            </a:extLst>
          </p:cNvPr>
          <p:cNvGrpSpPr/>
          <p:nvPr/>
        </p:nvGrpSpPr>
        <p:grpSpPr>
          <a:xfrm>
            <a:off x="1524745" y="1481808"/>
            <a:ext cx="10379497" cy="4796425"/>
            <a:chOff x="1327973" y="1481808"/>
            <a:chExt cx="10379497" cy="4796425"/>
          </a:xfrm>
        </p:grpSpPr>
        <p:cxnSp>
          <p:nvCxnSpPr>
            <p:cNvPr id="18" name="Straight Connector 17">
              <a:extLst>
                <a:ext uri="{FF2B5EF4-FFF2-40B4-BE49-F238E27FC236}">
                  <a16:creationId xmlns:a16="http://schemas.microsoft.com/office/drawing/2014/main" id="{FF2A39B4-7A9A-4716-3AD1-FD87B8EEC170}"/>
                </a:ext>
              </a:extLst>
            </p:cNvPr>
            <p:cNvCxnSpPr/>
            <p:nvPr/>
          </p:nvCxnSpPr>
          <p:spPr bwMode="auto">
            <a:xfrm>
              <a:off x="1991399" y="3487119"/>
              <a:ext cx="7017249" cy="0"/>
            </a:xfrm>
            <a:prstGeom prst="line">
              <a:avLst/>
            </a:prstGeom>
            <a:noFill/>
            <a:ln w="28575" cap="flat" cmpd="sng" algn="ctr">
              <a:solidFill>
                <a:schemeClr val="tx1">
                  <a:lumMod val="50000"/>
                </a:schemeClr>
              </a:solidFill>
              <a:prstDash val="sysDash"/>
              <a:round/>
              <a:headEnd type="none" w="med" len="med"/>
              <a:tailEnd type="none" w="med" len="med"/>
            </a:ln>
            <a:effectLst/>
          </p:spPr>
        </p:cxnSp>
        <p:sp>
          <p:nvSpPr>
            <p:cNvPr id="9" name="Text Box 30">
              <a:extLst>
                <a:ext uri="{FF2B5EF4-FFF2-40B4-BE49-F238E27FC236}">
                  <a16:creationId xmlns:a16="http://schemas.microsoft.com/office/drawing/2014/main" id="{9FFE2D04-FB3A-6275-B9C3-599571EC2DCE}"/>
                </a:ext>
              </a:extLst>
            </p:cNvPr>
            <p:cNvSpPr txBox="1">
              <a:spLocks noChangeArrowheads="1"/>
            </p:cNvSpPr>
            <p:nvPr/>
          </p:nvSpPr>
          <p:spPr bwMode="auto">
            <a:xfrm>
              <a:off x="9445854" y="4499692"/>
              <a:ext cx="2261616" cy="470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*All mortality rate ratios    </a:t>
              </a:r>
              <a:br>
                <a:rPr lang="en-US" altLang="en-US" sz="1200" b="0" dirty="0">
                  <a:solidFill>
                    <a:schemeClr val="bg1"/>
                  </a:solidFill>
                  <a:latin typeface="Calibri" panose="020F0502020204030204" pitchFamily="34" charset="0"/>
                </a:rPr>
              </a:br>
              <a:r>
                <a:rPr lang="en-US" altLang="en-US" sz="1200" b="0" dirty="0">
                  <a:solidFill>
                    <a:schemeClr val="bg1"/>
                  </a:solidFill>
                  <a:latin typeface="Calibri" panose="020F0502020204030204" pitchFamily="34" charset="0"/>
                </a:rPr>
                <a:t>  significantly different (</a:t>
              </a:r>
              <a:r>
                <a:rPr lang="en-US" altLang="en-US" sz="1200" b="0" i="1" dirty="0">
                  <a:solidFill>
                    <a:schemeClr val="bg1"/>
                  </a:solidFill>
                  <a:latin typeface="Calibri" panose="020F0502020204030204" pitchFamily="34" charset="0"/>
                </a:rPr>
                <a:t>P </a:t>
              </a:r>
              <a:r>
                <a:rPr lang="en-US" altLang="en-US" sz="1200" b="0" dirty="0">
                  <a:solidFill>
                    <a:schemeClr val="bg1"/>
                  </a:solidFill>
                  <a:latin typeface="Calibri" panose="020F0502020204030204" pitchFamily="34" charset="0"/>
                </a:rPr>
                <a:t>&lt;.001).</a:t>
              </a:r>
              <a:endParaRPr lang="en-US" altLang="en-US" sz="120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386CADBA-D585-E8D8-4C9B-AAE4D68E126B}"/>
                </a:ext>
              </a:extLst>
            </p:cNvPr>
            <p:cNvSpPr txBox="1"/>
            <p:nvPr/>
          </p:nvSpPr>
          <p:spPr bwMode="auto">
            <a:xfrm rot="16200000">
              <a:off x="132677" y="3183475"/>
              <a:ext cx="2759923"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Mortality Rate per 100,000</a:t>
              </a:r>
            </a:p>
          </p:txBody>
        </p:sp>
        <p:sp>
          <p:nvSpPr>
            <p:cNvPr id="11" name="TextBox 10">
              <a:extLst>
                <a:ext uri="{FF2B5EF4-FFF2-40B4-BE49-F238E27FC236}">
                  <a16:creationId xmlns:a16="http://schemas.microsoft.com/office/drawing/2014/main" id="{7DEEB3F7-4A09-67CB-FEFA-864BCB4BFF9C}"/>
                </a:ext>
              </a:extLst>
            </p:cNvPr>
            <p:cNvSpPr txBox="1"/>
            <p:nvPr/>
          </p:nvSpPr>
          <p:spPr bwMode="auto">
            <a:xfrm rot="5400000">
              <a:off x="8495914" y="3070462"/>
              <a:ext cx="2241639"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Mortality Rate Ratio*</a:t>
              </a:r>
            </a:p>
          </p:txBody>
        </p:sp>
        <p:grpSp>
          <p:nvGrpSpPr>
            <p:cNvPr id="16" name="Group 15">
              <a:extLst>
                <a:ext uri="{FF2B5EF4-FFF2-40B4-BE49-F238E27FC236}">
                  <a16:creationId xmlns:a16="http://schemas.microsoft.com/office/drawing/2014/main" id="{9E654FA3-1EC3-7919-46AC-17A13BA7F17D}"/>
                </a:ext>
              </a:extLst>
            </p:cNvPr>
            <p:cNvGrpSpPr/>
            <p:nvPr/>
          </p:nvGrpSpPr>
          <p:grpSpPr>
            <a:xfrm>
              <a:off x="1911224" y="1654140"/>
              <a:ext cx="91440" cy="3493213"/>
              <a:chOff x="2527445" y="1654140"/>
              <a:chExt cx="154112" cy="3493213"/>
            </a:xfrm>
          </p:grpSpPr>
          <p:cxnSp>
            <p:nvCxnSpPr>
              <p:cNvPr id="5" name="Straight Connector 4">
                <a:extLst>
                  <a:ext uri="{FF2B5EF4-FFF2-40B4-BE49-F238E27FC236}">
                    <a16:creationId xmlns:a16="http://schemas.microsoft.com/office/drawing/2014/main" id="{441E70EC-5594-3593-C03B-69316EEDB3EF}"/>
                  </a:ext>
                </a:extLst>
              </p:cNvPr>
              <p:cNvCxnSpPr>
                <a:cxnSpLocks/>
              </p:cNvCxnSpPr>
              <p:nvPr/>
            </p:nvCxnSpPr>
            <p:spPr bwMode="auto">
              <a:xfrm>
                <a:off x="2527445" y="1654140"/>
                <a:ext cx="154112"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0E52FE55-90E3-1B64-014E-E807F6749F62}"/>
                  </a:ext>
                </a:extLst>
              </p:cNvPr>
              <p:cNvCxnSpPr>
                <a:cxnSpLocks/>
              </p:cNvCxnSpPr>
              <p:nvPr/>
            </p:nvCxnSpPr>
            <p:spPr bwMode="auto">
              <a:xfrm>
                <a:off x="2527445" y="2352783"/>
                <a:ext cx="15411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B953BED2-6E8B-ECE4-B6AA-C841DCBE38EF}"/>
                  </a:ext>
                </a:extLst>
              </p:cNvPr>
              <p:cNvCxnSpPr>
                <a:cxnSpLocks/>
              </p:cNvCxnSpPr>
              <p:nvPr/>
            </p:nvCxnSpPr>
            <p:spPr bwMode="auto">
              <a:xfrm>
                <a:off x="2527445" y="3051426"/>
                <a:ext cx="154112"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89E2796-2015-170B-CBEA-87C7774B8198}"/>
                  </a:ext>
                </a:extLst>
              </p:cNvPr>
              <p:cNvCxnSpPr>
                <a:cxnSpLocks/>
              </p:cNvCxnSpPr>
              <p:nvPr/>
            </p:nvCxnSpPr>
            <p:spPr bwMode="auto">
              <a:xfrm>
                <a:off x="2527445" y="3750069"/>
                <a:ext cx="15411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8F89AB1-E6CA-137A-C3E8-DC62EB6FC29B}"/>
                  </a:ext>
                </a:extLst>
              </p:cNvPr>
              <p:cNvCxnSpPr>
                <a:cxnSpLocks/>
              </p:cNvCxnSpPr>
              <p:nvPr/>
            </p:nvCxnSpPr>
            <p:spPr bwMode="auto">
              <a:xfrm>
                <a:off x="2527445" y="4448712"/>
                <a:ext cx="15411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96C7C2D-D76A-7668-5CDE-8F2E692BACBE}"/>
                  </a:ext>
                </a:extLst>
              </p:cNvPr>
              <p:cNvCxnSpPr>
                <a:cxnSpLocks/>
              </p:cNvCxnSpPr>
              <p:nvPr/>
            </p:nvCxnSpPr>
            <p:spPr bwMode="auto">
              <a:xfrm>
                <a:off x="2527445" y="5147353"/>
                <a:ext cx="154112" cy="0"/>
              </a:xfrm>
              <a:prstGeom prst="line">
                <a:avLst/>
              </a:prstGeom>
              <a:noFill/>
              <a:ln w="28575" cap="flat" cmpd="sng" algn="ctr">
                <a:solidFill>
                  <a:schemeClr val="bg1"/>
                </a:solidFill>
                <a:prstDash val="solid"/>
                <a:round/>
                <a:headEnd type="none" w="med" len="med"/>
                <a:tailEnd type="none" w="med" len="med"/>
              </a:ln>
              <a:effectLst/>
            </p:spPr>
          </p:cxnSp>
        </p:grpSp>
        <p:cxnSp>
          <p:nvCxnSpPr>
            <p:cNvPr id="29" name="Straight Connector 28">
              <a:extLst>
                <a:ext uri="{FF2B5EF4-FFF2-40B4-BE49-F238E27FC236}">
                  <a16:creationId xmlns:a16="http://schemas.microsoft.com/office/drawing/2014/main" id="{EC0539D9-A924-8537-07DB-FF79CD08B78B}"/>
                </a:ext>
              </a:extLst>
            </p:cNvPr>
            <p:cNvCxnSpPr/>
            <p:nvPr/>
          </p:nvCxnSpPr>
          <p:spPr bwMode="auto">
            <a:xfrm>
              <a:off x="4337717" y="5114141"/>
              <a:ext cx="0" cy="109067"/>
            </a:xfrm>
            <a:prstGeom prst="line">
              <a:avLst/>
            </a:prstGeom>
            <a:noFill/>
            <a:ln w="28575" cap="flat" cmpd="sng" algn="ctr">
              <a:solidFill>
                <a:schemeClr val="bg1"/>
              </a:solidFill>
              <a:prstDash val="solid"/>
              <a:round/>
              <a:headEnd type="none" w="med" len="med"/>
              <a:tailEnd type="none" w="med" len="med"/>
            </a:ln>
            <a:effectLst/>
          </p:spPr>
        </p:cxnSp>
        <p:grpSp>
          <p:nvGrpSpPr>
            <p:cNvPr id="24" name="Group 23">
              <a:extLst>
                <a:ext uri="{FF2B5EF4-FFF2-40B4-BE49-F238E27FC236}">
                  <a16:creationId xmlns:a16="http://schemas.microsoft.com/office/drawing/2014/main" id="{9673A79F-11B2-FE46-F4D2-1456FFA164A6}"/>
                </a:ext>
              </a:extLst>
            </p:cNvPr>
            <p:cNvGrpSpPr/>
            <p:nvPr/>
          </p:nvGrpSpPr>
          <p:grpSpPr>
            <a:xfrm>
              <a:off x="4278281" y="2010725"/>
              <a:ext cx="118872" cy="201168"/>
              <a:chOff x="4819860" y="2169903"/>
              <a:chExt cx="118872" cy="182880"/>
            </a:xfrm>
          </p:grpSpPr>
          <p:grpSp>
            <p:nvGrpSpPr>
              <p:cNvPr id="23" name="Group 22">
                <a:extLst>
                  <a:ext uri="{FF2B5EF4-FFF2-40B4-BE49-F238E27FC236}">
                    <a16:creationId xmlns:a16="http://schemas.microsoft.com/office/drawing/2014/main" id="{478A7D7B-6FBF-A7DB-5553-3B9659023985}"/>
                  </a:ext>
                </a:extLst>
              </p:cNvPr>
              <p:cNvGrpSpPr/>
              <p:nvPr/>
            </p:nvGrpSpPr>
            <p:grpSpPr>
              <a:xfrm>
                <a:off x="4824432" y="2169903"/>
                <a:ext cx="109728" cy="182880"/>
                <a:chOff x="3385255" y="1988179"/>
                <a:chExt cx="141111" cy="276289"/>
              </a:xfrm>
            </p:grpSpPr>
            <p:cxnSp>
              <p:nvCxnSpPr>
                <p:cNvPr id="19" name="Straight Connector 18">
                  <a:extLst>
                    <a:ext uri="{FF2B5EF4-FFF2-40B4-BE49-F238E27FC236}">
                      <a16:creationId xmlns:a16="http://schemas.microsoft.com/office/drawing/2014/main" id="{3B30207A-5800-1C72-B5D2-F252E168CBD6}"/>
                    </a:ext>
                  </a:extLst>
                </p:cNvPr>
                <p:cNvCxnSpPr>
                  <a:cxnSpLocks/>
                </p:cNvCxnSpPr>
                <p:nvPr/>
              </p:nvCxnSpPr>
              <p:spPr bwMode="auto">
                <a:xfrm>
                  <a:off x="3385255" y="1988179"/>
                  <a:ext cx="141111" cy="0"/>
                </a:xfrm>
                <a:prstGeom prst="line">
                  <a:avLst/>
                </a:prstGeom>
                <a:noFill/>
                <a:ln w="19050"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84EC996-7C57-DCD3-C117-685B488AD1D0}"/>
                    </a:ext>
                  </a:extLst>
                </p:cNvPr>
                <p:cNvCxnSpPr>
                  <a:cxnSpLocks/>
                </p:cNvCxnSpPr>
                <p:nvPr/>
              </p:nvCxnSpPr>
              <p:spPr bwMode="auto">
                <a:xfrm>
                  <a:off x="3385255" y="2264468"/>
                  <a:ext cx="141111" cy="0"/>
                </a:xfrm>
                <a:prstGeom prst="line">
                  <a:avLst/>
                </a:prstGeom>
                <a:noFill/>
                <a:ln w="19050"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8C42D1D-4FBB-7389-482F-EBD3A21A041B}"/>
                    </a:ext>
                  </a:extLst>
                </p:cNvPr>
                <p:cNvCxnSpPr>
                  <a:cxnSpLocks/>
                </p:cNvCxnSpPr>
                <p:nvPr/>
              </p:nvCxnSpPr>
              <p:spPr bwMode="auto">
                <a:xfrm>
                  <a:off x="3455810" y="1988179"/>
                  <a:ext cx="0" cy="265001"/>
                </a:xfrm>
                <a:prstGeom prst="line">
                  <a:avLst/>
                </a:prstGeom>
                <a:noFill/>
                <a:ln w="19050" cap="flat" cmpd="sng" algn="ctr">
                  <a:solidFill>
                    <a:schemeClr val="bg1"/>
                  </a:solidFill>
                  <a:prstDash val="solid"/>
                  <a:round/>
                  <a:headEnd type="none" w="med" len="med"/>
                  <a:tailEnd type="none" w="med" len="med"/>
                </a:ln>
                <a:effectLst/>
              </p:spPr>
            </p:cxnSp>
          </p:grpSp>
          <p:sp>
            <p:nvSpPr>
              <p:cNvPr id="17" name="Rectangle 16">
                <a:extLst>
                  <a:ext uri="{FF2B5EF4-FFF2-40B4-BE49-F238E27FC236}">
                    <a16:creationId xmlns:a16="http://schemas.microsoft.com/office/drawing/2014/main" id="{70F3829E-AD58-08A2-693E-474DA2AC2798}"/>
                  </a:ext>
                </a:extLst>
              </p:cNvPr>
              <p:cNvSpPr/>
              <p:nvPr/>
            </p:nvSpPr>
            <p:spPr bwMode="auto">
              <a:xfrm>
                <a:off x="4819860" y="2223615"/>
                <a:ext cx="118872" cy="7481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5" name="Rectangle 24">
              <a:extLst>
                <a:ext uri="{FF2B5EF4-FFF2-40B4-BE49-F238E27FC236}">
                  <a16:creationId xmlns:a16="http://schemas.microsoft.com/office/drawing/2014/main" id="{06371AF6-E50C-CCCC-7BE3-21696668BC0D}"/>
                </a:ext>
              </a:extLst>
            </p:cNvPr>
            <p:cNvSpPr/>
            <p:nvPr/>
          </p:nvSpPr>
          <p:spPr bwMode="auto">
            <a:xfrm>
              <a:off x="4024451" y="2627010"/>
              <a:ext cx="626533" cy="252034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TextBox 26">
              <a:extLst>
                <a:ext uri="{FF2B5EF4-FFF2-40B4-BE49-F238E27FC236}">
                  <a16:creationId xmlns:a16="http://schemas.microsoft.com/office/drawing/2014/main" id="{6E5E62D1-2198-1A2F-3690-C2C55774AA47}"/>
                </a:ext>
              </a:extLst>
            </p:cNvPr>
            <p:cNvSpPr txBox="1"/>
            <p:nvPr/>
          </p:nvSpPr>
          <p:spPr bwMode="auto">
            <a:xfrm>
              <a:off x="4035391" y="5168675"/>
              <a:ext cx="6046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1990-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1994</a:t>
              </a:r>
            </a:p>
          </p:txBody>
        </p:sp>
        <p:cxnSp>
          <p:nvCxnSpPr>
            <p:cNvPr id="30" name="Straight Connector 29">
              <a:extLst>
                <a:ext uri="{FF2B5EF4-FFF2-40B4-BE49-F238E27FC236}">
                  <a16:creationId xmlns:a16="http://schemas.microsoft.com/office/drawing/2014/main" id="{430B3D3B-12E3-B595-4A89-50C7E9B24510}"/>
                </a:ext>
              </a:extLst>
            </p:cNvPr>
            <p:cNvCxnSpPr/>
            <p:nvPr/>
          </p:nvCxnSpPr>
          <p:spPr bwMode="auto">
            <a:xfrm>
              <a:off x="5141199" y="5114141"/>
              <a:ext cx="0" cy="109067"/>
            </a:xfrm>
            <a:prstGeom prst="line">
              <a:avLst/>
            </a:prstGeom>
            <a:noFill/>
            <a:ln w="28575" cap="flat" cmpd="sng" algn="ctr">
              <a:solidFill>
                <a:schemeClr val="bg1"/>
              </a:solidFill>
              <a:prstDash val="solid"/>
              <a:round/>
              <a:headEnd type="none" w="med" len="med"/>
              <a:tailEnd type="none" w="med" len="med"/>
            </a:ln>
            <a:effectLst/>
          </p:spPr>
        </p:cxnSp>
        <p:grpSp>
          <p:nvGrpSpPr>
            <p:cNvPr id="31" name="Group 30">
              <a:extLst>
                <a:ext uri="{FF2B5EF4-FFF2-40B4-BE49-F238E27FC236}">
                  <a16:creationId xmlns:a16="http://schemas.microsoft.com/office/drawing/2014/main" id="{8B80D5ED-BD1E-08C9-71BB-B9475F39568D}"/>
                </a:ext>
              </a:extLst>
            </p:cNvPr>
            <p:cNvGrpSpPr/>
            <p:nvPr/>
          </p:nvGrpSpPr>
          <p:grpSpPr>
            <a:xfrm>
              <a:off x="5081763" y="1797376"/>
              <a:ext cx="118872" cy="146304"/>
              <a:chOff x="4819860" y="2169903"/>
              <a:chExt cx="118872" cy="182880"/>
            </a:xfrm>
          </p:grpSpPr>
          <p:grpSp>
            <p:nvGrpSpPr>
              <p:cNvPr id="32" name="Group 31">
                <a:extLst>
                  <a:ext uri="{FF2B5EF4-FFF2-40B4-BE49-F238E27FC236}">
                    <a16:creationId xmlns:a16="http://schemas.microsoft.com/office/drawing/2014/main" id="{0CF04427-B51C-FB06-B8FC-3FC4886E8CA5}"/>
                  </a:ext>
                </a:extLst>
              </p:cNvPr>
              <p:cNvGrpSpPr/>
              <p:nvPr/>
            </p:nvGrpSpPr>
            <p:grpSpPr>
              <a:xfrm>
                <a:off x="4824432" y="2169903"/>
                <a:ext cx="109728" cy="182880"/>
                <a:chOff x="3385255" y="1988179"/>
                <a:chExt cx="141111" cy="276289"/>
              </a:xfrm>
            </p:grpSpPr>
            <p:cxnSp>
              <p:nvCxnSpPr>
                <p:cNvPr id="34" name="Straight Connector 33">
                  <a:extLst>
                    <a:ext uri="{FF2B5EF4-FFF2-40B4-BE49-F238E27FC236}">
                      <a16:creationId xmlns:a16="http://schemas.microsoft.com/office/drawing/2014/main" id="{7347CF4F-C8E9-026B-4FAF-0A63E586C022}"/>
                    </a:ext>
                  </a:extLst>
                </p:cNvPr>
                <p:cNvCxnSpPr>
                  <a:cxnSpLocks/>
                </p:cNvCxnSpPr>
                <p:nvPr/>
              </p:nvCxnSpPr>
              <p:spPr bwMode="auto">
                <a:xfrm>
                  <a:off x="3385255" y="1988179"/>
                  <a:ext cx="141111" cy="0"/>
                </a:xfrm>
                <a:prstGeom prst="line">
                  <a:avLst/>
                </a:prstGeom>
                <a:noFill/>
                <a:ln w="19050"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C91BC88-53DE-5652-B3AF-8558B764B2DD}"/>
                    </a:ext>
                  </a:extLst>
                </p:cNvPr>
                <p:cNvCxnSpPr>
                  <a:cxnSpLocks/>
                </p:cNvCxnSpPr>
                <p:nvPr/>
              </p:nvCxnSpPr>
              <p:spPr bwMode="auto">
                <a:xfrm>
                  <a:off x="3385255" y="2264468"/>
                  <a:ext cx="141111" cy="0"/>
                </a:xfrm>
                <a:prstGeom prst="line">
                  <a:avLst/>
                </a:prstGeom>
                <a:noFill/>
                <a:ln w="19050"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4AC178B-4061-47FD-506D-288734BAFFA0}"/>
                    </a:ext>
                  </a:extLst>
                </p:cNvPr>
                <p:cNvCxnSpPr>
                  <a:cxnSpLocks/>
                </p:cNvCxnSpPr>
                <p:nvPr/>
              </p:nvCxnSpPr>
              <p:spPr bwMode="auto">
                <a:xfrm>
                  <a:off x="3455810" y="1988179"/>
                  <a:ext cx="0" cy="265001"/>
                </a:xfrm>
                <a:prstGeom prst="line">
                  <a:avLst/>
                </a:prstGeom>
                <a:noFill/>
                <a:ln w="19050" cap="flat" cmpd="sng" algn="ctr">
                  <a:solidFill>
                    <a:schemeClr val="bg1"/>
                  </a:solidFill>
                  <a:prstDash val="solid"/>
                  <a:round/>
                  <a:headEnd type="none" w="med" len="med"/>
                  <a:tailEnd type="none" w="med" len="med"/>
                </a:ln>
                <a:effectLst/>
              </p:spPr>
            </p:cxnSp>
          </p:grpSp>
          <p:sp>
            <p:nvSpPr>
              <p:cNvPr id="33" name="Rectangle 32">
                <a:extLst>
                  <a:ext uri="{FF2B5EF4-FFF2-40B4-BE49-F238E27FC236}">
                    <a16:creationId xmlns:a16="http://schemas.microsoft.com/office/drawing/2014/main" id="{B2FE37A1-8DE9-20EC-E865-D73C7B68A14F}"/>
                  </a:ext>
                </a:extLst>
              </p:cNvPr>
              <p:cNvSpPr/>
              <p:nvPr/>
            </p:nvSpPr>
            <p:spPr bwMode="auto">
              <a:xfrm>
                <a:off x="4819860" y="2206297"/>
                <a:ext cx="118872" cy="102870"/>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7" name="Rectangle 36">
              <a:extLst>
                <a:ext uri="{FF2B5EF4-FFF2-40B4-BE49-F238E27FC236}">
                  <a16:creationId xmlns:a16="http://schemas.microsoft.com/office/drawing/2014/main" id="{26840D93-5695-F7D4-90F0-1023DAFA35BB}"/>
                </a:ext>
              </a:extLst>
            </p:cNvPr>
            <p:cNvSpPr/>
            <p:nvPr/>
          </p:nvSpPr>
          <p:spPr bwMode="auto">
            <a:xfrm>
              <a:off x="4827933" y="1986966"/>
              <a:ext cx="626533" cy="3160387"/>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TextBox 38">
              <a:extLst>
                <a:ext uri="{FF2B5EF4-FFF2-40B4-BE49-F238E27FC236}">
                  <a16:creationId xmlns:a16="http://schemas.microsoft.com/office/drawing/2014/main" id="{F06A5FF8-C465-29C3-6901-E90F55955707}"/>
                </a:ext>
              </a:extLst>
            </p:cNvPr>
            <p:cNvSpPr txBox="1"/>
            <p:nvPr/>
          </p:nvSpPr>
          <p:spPr bwMode="auto">
            <a:xfrm>
              <a:off x="4838873" y="5168675"/>
              <a:ext cx="6046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2019</a:t>
              </a:r>
            </a:p>
          </p:txBody>
        </p:sp>
        <p:cxnSp>
          <p:nvCxnSpPr>
            <p:cNvPr id="40" name="Straight Connector 39">
              <a:extLst>
                <a:ext uri="{FF2B5EF4-FFF2-40B4-BE49-F238E27FC236}">
                  <a16:creationId xmlns:a16="http://schemas.microsoft.com/office/drawing/2014/main" id="{9B58FDAD-D9A7-B0CC-4855-A375794A67A5}"/>
                </a:ext>
              </a:extLst>
            </p:cNvPr>
            <p:cNvCxnSpPr/>
            <p:nvPr/>
          </p:nvCxnSpPr>
          <p:spPr bwMode="auto">
            <a:xfrm>
              <a:off x="5944681" y="5114141"/>
              <a:ext cx="0" cy="109067"/>
            </a:xfrm>
            <a:prstGeom prst="line">
              <a:avLst/>
            </a:prstGeom>
            <a:noFill/>
            <a:ln w="28575" cap="flat" cmpd="sng" algn="ctr">
              <a:solidFill>
                <a:schemeClr val="bg1"/>
              </a:solidFill>
              <a:prstDash val="solid"/>
              <a:round/>
              <a:headEnd type="none" w="med" len="med"/>
              <a:tailEnd type="none" w="med" len="med"/>
            </a:ln>
            <a:effectLst/>
          </p:spPr>
        </p:cxnSp>
        <p:grpSp>
          <p:nvGrpSpPr>
            <p:cNvPr id="41" name="Group 40">
              <a:extLst>
                <a:ext uri="{FF2B5EF4-FFF2-40B4-BE49-F238E27FC236}">
                  <a16:creationId xmlns:a16="http://schemas.microsoft.com/office/drawing/2014/main" id="{6E038FA3-3656-81C1-D23B-651A18B113F6}"/>
                </a:ext>
              </a:extLst>
            </p:cNvPr>
            <p:cNvGrpSpPr/>
            <p:nvPr/>
          </p:nvGrpSpPr>
          <p:grpSpPr>
            <a:xfrm>
              <a:off x="5885245" y="4160628"/>
              <a:ext cx="118872" cy="219456"/>
              <a:chOff x="4819860" y="2169903"/>
              <a:chExt cx="118872" cy="182880"/>
            </a:xfrm>
          </p:grpSpPr>
          <p:grpSp>
            <p:nvGrpSpPr>
              <p:cNvPr id="42" name="Group 41">
                <a:extLst>
                  <a:ext uri="{FF2B5EF4-FFF2-40B4-BE49-F238E27FC236}">
                    <a16:creationId xmlns:a16="http://schemas.microsoft.com/office/drawing/2014/main" id="{679606CD-055E-1DAF-8D88-F1495DCB36AB}"/>
                  </a:ext>
                </a:extLst>
              </p:cNvPr>
              <p:cNvGrpSpPr/>
              <p:nvPr/>
            </p:nvGrpSpPr>
            <p:grpSpPr>
              <a:xfrm>
                <a:off x="4824432" y="2169903"/>
                <a:ext cx="109728" cy="182880"/>
                <a:chOff x="3385255" y="1988179"/>
                <a:chExt cx="141111" cy="276289"/>
              </a:xfrm>
            </p:grpSpPr>
            <p:cxnSp>
              <p:nvCxnSpPr>
                <p:cNvPr id="44" name="Straight Connector 43">
                  <a:extLst>
                    <a:ext uri="{FF2B5EF4-FFF2-40B4-BE49-F238E27FC236}">
                      <a16:creationId xmlns:a16="http://schemas.microsoft.com/office/drawing/2014/main" id="{0F03B819-4B16-2001-1526-8CDFB3794BFA}"/>
                    </a:ext>
                  </a:extLst>
                </p:cNvPr>
                <p:cNvCxnSpPr>
                  <a:cxnSpLocks/>
                </p:cNvCxnSpPr>
                <p:nvPr/>
              </p:nvCxnSpPr>
              <p:spPr bwMode="auto">
                <a:xfrm>
                  <a:off x="3385255" y="1988179"/>
                  <a:ext cx="141111" cy="0"/>
                </a:xfrm>
                <a:prstGeom prst="line">
                  <a:avLst/>
                </a:prstGeom>
                <a:noFill/>
                <a:ln w="19050"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415C888-4630-67C1-E9CD-C037150B64AF}"/>
                    </a:ext>
                  </a:extLst>
                </p:cNvPr>
                <p:cNvCxnSpPr>
                  <a:cxnSpLocks/>
                </p:cNvCxnSpPr>
                <p:nvPr/>
              </p:nvCxnSpPr>
              <p:spPr bwMode="auto">
                <a:xfrm>
                  <a:off x="3385255" y="2264468"/>
                  <a:ext cx="141111" cy="0"/>
                </a:xfrm>
                <a:prstGeom prst="line">
                  <a:avLst/>
                </a:prstGeom>
                <a:noFill/>
                <a:ln w="19050"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F3C7992-6969-20BB-9F60-0474F450E704}"/>
                    </a:ext>
                  </a:extLst>
                </p:cNvPr>
                <p:cNvCxnSpPr>
                  <a:cxnSpLocks/>
                </p:cNvCxnSpPr>
                <p:nvPr/>
              </p:nvCxnSpPr>
              <p:spPr bwMode="auto">
                <a:xfrm>
                  <a:off x="3455810" y="1988179"/>
                  <a:ext cx="0" cy="265001"/>
                </a:xfrm>
                <a:prstGeom prst="line">
                  <a:avLst/>
                </a:prstGeom>
                <a:noFill/>
                <a:ln w="19050" cap="flat" cmpd="sng" algn="ctr">
                  <a:solidFill>
                    <a:schemeClr val="bg1"/>
                  </a:solidFill>
                  <a:prstDash val="solid"/>
                  <a:round/>
                  <a:headEnd type="none" w="med" len="med"/>
                  <a:tailEnd type="none" w="med" len="med"/>
                </a:ln>
                <a:effectLst/>
              </p:spPr>
            </p:cxnSp>
          </p:grpSp>
          <p:sp>
            <p:nvSpPr>
              <p:cNvPr id="43" name="Rectangle 42">
                <a:extLst>
                  <a:ext uri="{FF2B5EF4-FFF2-40B4-BE49-F238E27FC236}">
                    <a16:creationId xmlns:a16="http://schemas.microsoft.com/office/drawing/2014/main" id="{A0C18262-665A-D4ED-82E1-3779445C4D08}"/>
                  </a:ext>
                </a:extLst>
              </p:cNvPr>
              <p:cNvSpPr/>
              <p:nvPr/>
            </p:nvSpPr>
            <p:spPr bwMode="auto">
              <a:xfrm>
                <a:off x="4819860" y="2230111"/>
                <a:ext cx="118872" cy="68580"/>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7" name="Rectangle 46">
              <a:extLst>
                <a:ext uri="{FF2B5EF4-FFF2-40B4-BE49-F238E27FC236}">
                  <a16:creationId xmlns:a16="http://schemas.microsoft.com/office/drawing/2014/main" id="{FE29AA65-8D3A-0A1E-2119-48279F0BDF4F}"/>
                </a:ext>
              </a:extLst>
            </p:cNvPr>
            <p:cNvSpPr/>
            <p:nvPr/>
          </p:nvSpPr>
          <p:spPr bwMode="auto">
            <a:xfrm>
              <a:off x="5631415" y="4425952"/>
              <a:ext cx="626533" cy="72140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TextBox 48">
              <a:extLst>
                <a:ext uri="{FF2B5EF4-FFF2-40B4-BE49-F238E27FC236}">
                  <a16:creationId xmlns:a16="http://schemas.microsoft.com/office/drawing/2014/main" id="{59D053D0-77B6-A75B-2EFA-A8FB86A16510}"/>
                </a:ext>
              </a:extLst>
            </p:cNvPr>
            <p:cNvSpPr txBox="1"/>
            <p:nvPr/>
          </p:nvSpPr>
          <p:spPr bwMode="auto">
            <a:xfrm>
              <a:off x="5642355" y="5168675"/>
              <a:ext cx="6046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1990-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1994</a:t>
              </a:r>
            </a:p>
          </p:txBody>
        </p:sp>
        <p:cxnSp>
          <p:nvCxnSpPr>
            <p:cNvPr id="54" name="Straight Connector 53">
              <a:extLst>
                <a:ext uri="{FF2B5EF4-FFF2-40B4-BE49-F238E27FC236}">
                  <a16:creationId xmlns:a16="http://schemas.microsoft.com/office/drawing/2014/main" id="{68D63BE9-3C9B-3D73-8949-5AB6841C65A0}"/>
                </a:ext>
              </a:extLst>
            </p:cNvPr>
            <p:cNvCxnSpPr/>
            <p:nvPr/>
          </p:nvCxnSpPr>
          <p:spPr bwMode="auto">
            <a:xfrm>
              <a:off x="2730753" y="5114141"/>
              <a:ext cx="0" cy="109067"/>
            </a:xfrm>
            <a:prstGeom prst="line">
              <a:avLst/>
            </a:prstGeom>
            <a:noFill/>
            <a:ln w="28575" cap="flat" cmpd="sng" algn="ctr">
              <a:solidFill>
                <a:schemeClr val="bg1"/>
              </a:solidFill>
              <a:prstDash val="solid"/>
              <a:round/>
              <a:headEnd type="none" w="med" len="med"/>
              <a:tailEnd type="none" w="med" len="med"/>
            </a:ln>
            <a:effectLst/>
          </p:spPr>
        </p:cxnSp>
        <p:sp>
          <p:nvSpPr>
            <p:cNvPr id="56" name="Rectangle 55">
              <a:extLst>
                <a:ext uri="{FF2B5EF4-FFF2-40B4-BE49-F238E27FC236}">
                  <a16:creationId xmlns:a16="http://schemas.microsoft.com/office/drawing/2014/main" id="{9148AC9B-0711-CDDA-1A62-0F318B761F3E}"/>
                </a:ext>
              </a:extLst>
            </p:cNvPr>
            <p:cNvSpPr/>
            <p:nvPr/>
          </p:nvSpPr>
          <p:spPr bwMode="auto">
            <a:xfrm>
              <a:off x="2417487" y="3770855"/>
              <a:ext cx="626533" cy="13764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TextBox 57">
              <a:extLst>
                <a:ext uri="{FF2B5EF4-FFF2-40B4-BE49-F238E27FC236}">
                  <a16:creationId xmlns:a16="http://schemas.microsoft.com/office/drawing/2014/main" id="{8F8A7F60-8F73-03D6-4AA4-0A5EF4C2BBED}"/>
                </a:ext>
              </a:extLst>
            </p:cNvPr>
            <p:cNvSpPr txBox="1"/>
            <p:nvPr/>
          </p:nvSpPr>
          <p:spPr bwMode="auto">
            <a:xfrm>
              <a:off x="2428427" y="5168675"/>
              <a:ext cx="6046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1990-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1994</a:t>
              </a:r>
            </a:p>
          </p:txBody>
        </p:sp>
        <p:cxnSp>
          <p:nvCxnSpPr>
            <p:cNvPr id="65" name="Straight Connector 64">
              <a:extLst>
                <a:ext uri="{FF2B5EF4-FFF2-40B4-BE49-F238E27FC236}">
                  <a16:creationId xmlns:a16="http://schemas.microsoft.com/office/drawing/2014/main" id="{A0167914-4114-5B5B-83F5-ACCC84D35C5E}"/>
                </a:ext>
              </a:extLst>
            </p:cNvPr>
            <p:cNvCxnSpPr/>
            <p:nvPr/>
          </p:nvCxnSpPr>
          <p:spPr bwMode="auto">
            <a:xfrm>
              <a:off x="3534235" y="5114141"/>
              <a:ext cx="0" cy="109067"/>
            </a:xfrm>
            <a:prstGeom prst="line">
              <a:avLst/>
            </a:prstGeom>
            <a:noFill/>
            <a:ln w="28575" cap="flat" cmpd="sng" algn="ctr">
              <a:solidFill>
                <a:schemeClr val="bg1"/>
              </a:solidFill>
              <a:prstDash val="solid"/>
              <a:round/>
              <a:headEnd type="none" w="med" len="med"/>
              <a:tailEnd type="none" w="med" len="med"/>
            </a:ln>
            <a:effectLst/>
          </p:spPr>
        </p:cxnSp>
        <p:sp>
          <p:nvSpPr>
            <p:cNvPr id="67" name="Rectangle 66">
              <a:extLst>
                <a:ext uri="{FF2B5EF4-FFF2-40B4-BE49-F238E27FC236}">
                  <a16:creationId xmlns:a16="http://schemas.microsoft.com/office/drawing/2014/main" id="{FB8BDED3-0044-5990-BA3E-FAB91AD9EE54}"/>
                </a:ext>
              </a:extLst>
            </p:cNvPr>
            <p:cNvSpPr/>
            <p:nvPr/>
          </p:nvSpPr>
          <p:spPr bwMode="auto">
            <a:xfrm>
              <a:off x="3220969" y="3551780"/>
              <a:ext cx="626533" cy="1595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TextBox 68">
              <a:extLst>
                <a:ext uri="{FF2B5EF4-FFF2-40B4-BE49-F238E27FC236}">
                  <a16:creationId xmlns:a16="http://schemas.microsoft.com/office/drawing/2014/main" id="{DBAB49CD-4269-C12C-7C50-CAF34FBA8573}"/>
                </a:ext>
              </a:extLst>
            </p:cNvPr>
            <p:cNvSpPr txBox="1"/>
            <p:nvPr/>
          </p:nvSpPr>
          <p:spPr bwMode="auto">
            <a:xfrm>
              <a:off x="3231909" y="5168675"/>
              <a:ext cx="6046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2019</a:t>
              </a:r>
            </a:p>
          </p:txBody>
        </p:sp>
        <p:cxnSp>
          <p:nvCxnSpPr>
            <p:cNvPr id="76" name="Straight Connector 75">
              <a:extLst>
                <a:ext uri="{FF2B5EF4-FFF2-40B4-BE49-F238E27FC236}">
                  <a16:creationId xmlns:a16="http://schemas.microsoft.com/office/drawing/2014/main" id="{92622179-E3E8-FEA0-2BD6-1D82972F82E6}"/>
                </a:ext>
              </a:extLst>
            </p:cNvPr>
            <p:cNvCxnSpPr/>
            <p:nvPr/>
          </p:nvCxnSpPr>
          <p:spPr bwMode="auto">
            <a:xfrm>
              <a:off x="8355126" y="5114141"/>
              <a:ext cx="0" cy="109067"/>
            </a:xfrm>
            <a:prstGeom prst="line">
              <a:avLst/>
            </a:prstGeom>
            <a:noFill/>
            <a:ln w="28575" cap="flat" cmpd="sng" algn="ctr">
              <a:solidFill>
                <a:schemeClr val="bg1"/>
              </a:solidFill>
              <a:prstDash val="solid"/>
              <a:round/>
              <a:headEnd type="none" w="med" len="med"/>
              <a:tailEnd type="none" w="med" len="med"/>
            </a:ln>
            <a:effectLst/>
          </p:spPr>
        </p:cxnSp>
        <p:sp>
          <p:nvSpPr>
            <p:cNvPr id="78" name="Rectangle 77">
              <a:extLst>
                <a:ext uri="{FF2B5EF4-FFF2-40B4-BE49-F238E27FC236}">
                  <a16:creationId xmlns:a16="http://schemas.microsoft.com/office/drawing/2014/main" id="{978AA3E3-A7E0-6758-8D81-EC43C97EEF29}"/>
                </a:ext>
              </a:extLst>
            </p:cNvPr>
            <p:cNvSpPr/>
            <p:nvPr/>
          </p:nvSpPr>
          <p:spPr bwMode="auto">
            <a:xfrm>
              <a:off x="8041860" y="3691480"/>
              <a:ext cx="626533" cy="1455873"/>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TextBox 79">
              <a:extLst>
                <a:ext uri="{FF2B5EF4-FFF2-40B4-BE49-F238E27FC236}">
                  <a16:creationId xmlns:a16="http://schemas.microsoft.com/office/drawing/2014/main" id="{0577373D-29F6-8F40-7A1A-9DB8CECBAE21}"/>
                </a:ext>
              </a:extLst>
            </p:cNvPr>
            <p:cNvSpPr txBox="1"/>
            <p:nvPr/>
          </p:nvSpPr>
          <p:spPr bwMode="auto">
            <a:xfrm>
              <a:off x="8052800" y="5168675"/>
              <a:ext cx="6046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2019</a:t>
              </a:r>
            </a:p>
          </p:txBody>
        </p:sp>
        <p:cxnSp>
          <p:nvCxnSpPr>
            <p:cNvPr id="87" name="Straight Connector 86">
              <a:extLst>
                <a:ext uri="{FF2B5EF4-FFF2-40B4-BE49-F238E27FC236}">
                  <a16:creationId xmlns:a16="http://schemas.microsoft.com/office/drawing/2014/main" id="{9A043F90-76F4-329C-E32A-0C6595FCFE61}"/>
                </a:ext>
              </a:extLst>
            </p:cNvPr>
            <p:cNvCxnSpPr/>
            <p:nvPr/>
          </p:nvCxnSpPr>
          <p:spPr bwMode="auto">
            <a:xfrm>
              <a:off x="6748163" y="5114141"/>
              <a:ext cx="0" cy="109067"/>
            </a:xfrm>
            <a:prstGeom prst="line">
              <a:avLst/>
            </a:prstGeom>
            <a:noFill/>
            <a:ln w="28575" cap="flat" cmpd="sng" algn="ctr">
              <a:solidFill>
                <a:schemeClr val="bg1"/>
              </a:solidFill>
              <a:prstDash val="solid"/>
              <a:round/>
              <a:headEnd type="none" w="med" len="med"/>
              <a:tailEnd type="none" w="med" len="med"/>
            </a:ln>
            <a:effectLst/>
          </p:spPr>
        </p:cxnSp>
        <p:sp>
          <p:nvSpPr>
            <p:cNvPr id="89" name="Rectangle 88">
              <a:extLst>
                <a:ext uri="{FF2B5EF4-FFF2-40B4-BE49-F238E27FC236}">
                  <a16:creationId xmlns:a16="http://schemas.microsoft.com/office/drawing/2014/main" id="{8D8CDD74-E4AC-389B-82D4-D974288FDF47}"/>
                </a:ext>
              </a:extLst>
            </p:cNvPr>
            <p:cNvSpPr/>
            <p:nvPr/>
          </p:nvSpPr>
          <p:spPr bwMode="auto">
            <a:xfrm>
              <a:off x="6434897" y="3969686"/>
              <a:ext cx="626533" cy="117766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TextBox 90">
              <a:extLst>
                <a:ext uri="{FF2B5EF4-FFF2-40B4-BE49-F238E27FC236}">
                  <a16:creationId xmlns:a16="http://schemas.microsoft.com/office/drawing/2014/main" id="{8983FA5C-B86E-537E-A2D5-0F95B23F27E5}"/>
                </a:ext>
              </a:extLst>
            </p:cNvPr>
            <p:cNvSpPr txBox="1"/>
            <p:nvPr/>
          </p:nvSpPr>
          <p:spPr bwMode="auto">
            <a:xfrm>
              <a:off x="6445837" y="5168675"/>
              <a:ext cx="6046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2019</a:t>
              </a:r>
            </a:p>
          </p:txBody>
        </p:sp>
        <p:cxnSp>
          <p:nvCxnSpPr>
            <p:cNvPr id="98" name="Straight Connector 97">
              <a:extLst>
                <a:ext uri="{FF2B5EF4-FFF2-40B4-BE49-F238E27FC236}">
                  <a16:creationId xmlns:a16="http://schemas.microsoft.com/office/drawing/2014/main" id="{59C9E9A8-0DC6-F1C0-A2BE-7B49699D7964}"/>
                </a:ext>
              </a:extLst>
            </p:cNvPr>
            <p:cNvCxnSpPr/>
            <p:nvPr/>
          </p:nvCxnSpPr>
          <p:spPr bwMode="auto">
            <a:xfrm>
              <a:off x="7551645" y="5114141"/>
              <a:ext cx="0" cy="109067"/>
            </a:xfrm>
            <a:prstGeom prst="line">
              <a:avLst/>
            </a:prstGeom>
            <a:noFill/>
            <a:ln w="28575" cap="flat" cmpd="sng" algn="ctr">
              <a:solidFill>
                <a:schemeClr val="bg1"/>
              </a:solidFill>
              <a:prstDash val="solid"/>
              <a:round/>
              <a:headEnd type="none" w="med" len="med"/>
              <a:tailEnd type="none" w="med" len="med"/>
            </a:ln>
            <a:effectLst/>
          </p:spPr>
        </p:cxnSp>
        <p:grpSp>
          <p:nvGrpSpPr>
            <p:cNvPr id="99" name="Group 98">
              <a:extLst>
                <a:ext uri="{FF2B5EF4-FFF2-40B4-BE49-F238E27FC236}">
                  <a16:creationId xmlns:a16="http://schemas.microsoft.com/office/drawing/2014/main" id="{4BE0A68D-519D-2DB9-E478-3C67FF5A58A2}"/>
                </a:ext>
              </a:extLst>
            </p:cNvPr>
            <p:cNvGrpSpPr/>
            <p:nvPr/>
          </p:nvGrpSpPr>
          <p:grpSpPr>
            <a:xfrm>
              <a:off x="7492209" y="3722478"/>
              <a:ext cx="118872" cy="182880"/>
              <a:chOff x="4819860" y="2169903"/>
              <a:chExt cx="118872" cy="182880"/>
            </a:xfrm>
          </p:grpSpPr>
          <p:grpSp>
            <p:nvGrpSpPr>
              <p:cNvPr id="103" name="Group 102">
                <a:extLst>
                  <a:ext uri="{FF2B5EF4-FFF2-40B4-BE49-F238E27FC236}">
                    <a16:creationId xmlns:a16="http://schemas.microsoft.com/office/drawing/2014/main" id="{D5B2B4BF-7E1A-9C10-2074-19FA6A9E9D53}"/>
                  </a:ext>
                </a:extLst>
              </p:cNvPr>
              <p:cNvGrpSpPr/>
              <p:nvPr/>
            </p:nvGrpSpPr>
            <p:grpSpPr>
              <a:xfrm>
                <a:off x="4824432" y="2169903"/>
                <a:ext cx="109728" cy="182880"/>
                <a:chOff x="3385255" y="1988179"/>
                <a:chExt cx="141111" cy="276289"/>
              </a:xfrm>
            </p:grpSpPr>
            <p:cxnSp>
              <p:nvCxnSpPr>
                <p:cNvPr id="105" name="Straight Connector 104">
                  <a:extLst>
                    <a:ext uri="{FF2B5EF4-FFF2-40B4-BE49-F238E27FC236}">
                      <a16:creationId xmlns:a16="http://schemas.microsoft.com/office/drawing/2014/main" id="{BFB24021-F614-D1ED-C5C4-7678A03B4812}"/>
                    </a:ext>
                  </a:extLst>
                </p:cNvPr>
                <p:cNvCxnSpPr>
                  <a:cxnSpLocks/>
                </p:cNvCxnSpPr>
                <p:nvPr/>
              </p:nvCxnSpPr>
              <p:spPr bwMode="auto">
                <a:xfrm>
                  <a:off x="3385255" y="1988179"/>
                  <a:ext cx="141111" cy="0"/>
                </a:xfrm>
                <a:prstGeom prst="line">
                  <a:avLst/>
                </a:prstGeom>
                <a:noFill/>
                <a:ln w="19050"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FA16509-C604-91B4-4E4F-704A2854BF18}"/>
                    </a:ext>
                  </a:extLst>
                </p:cNvPr>
                <p:cNvCxnSpPr>
                  <a:cxnSpLocks/>
                </p:cNvCxnSpPr>
                <p:nvPr/>
              </p:nvCxnSpPr>
              <p:spPr bwMode="auto">
                <a:xfrm>
                  <a:off x="3385255" y="2264468"/>
                  <a:ext cx="141111" cy="0"/>
                </a:xfrm>
                <a:prstGeom prst="line">
                  <a:avLst/>
                </a:prstGeom>
                <a:noFill/>
                <a:ln w="19050"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227B32F-1F8C-A563-26BC-2DD7C0269F52}"/>
                    </a:ext>
                  </a:extLst>
                </p:cNvPr>
                <p:cNvCxnSpPr>
                  <a:cxnSpLocks/>
                </p:cNvCxnSpPr>
                <p:nvPr/>
              </p:nvCxnSpPr>
              <p:spPr bwMode="auto">
                <a:xfrm>
                  <a:off x="3455810" y="1988179"/>
                  <a:ext cx="0" cy="265001"/>
                </a:xfrm>
                <a:prstGeom prst="line">
                  <a:avLst/>
                </a:prstGeom>
                <a:noFill/>
                <a:ln w="19050" cap="flat" cmpd="sng" algn="ctr">
                  <a:solidFill>
                    <a:schemeClr val="bg1"/>
                  </a:solidFill>
                  <a:prstDash val="solid"/>
                  <a:round/>
                  <a:headEnd type="none" w="med" len="med"/>
                  <a:tailEnd type="none" w="med" len="med"/>
                </a:ln>
                <a:effectLst/>
              </p:spPr>
            </p:cxnSp>
          </p:grpSp>
          <p:sp>
            <p:nvSpPr>
              <p:cNvPr id="104" name="Rectangle 103">
                <a:extLst>
                  <a:ext uri="{FF2B5EF4-FFF2-40B4-BE49-F238E27FC236}">
                    <a16:creationId xmlns:a16="http://schemas.microsoft.com/office/drawing/2014/main" id="{C5A09F77-841D-7274-A8DA-12426C6C1ED2}"/>
                  </a:ext>
                </a:extLst>
              </p:cNvPr>
              <p:cNvSpPr/>
              <p:nvPr/>
            </p:nvSpPr>
            <p:spPr bwMode="auto">
              <a:xfrm>
                <a:off x="4819860" y="2226482"/>
                <a:ext cx="118872" cy="787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0" name="Rectangle 99">
              <a:extLst>
                <a:ext uri="{FF2B5EF4-FFF2-40B4-BE49-F238E27FC236}">
                  <a16:creationId xmlns:a16="http://schemas.microsoft.com/office/drawing/2014/main" id="{D2092D04-7E65-0847-0AF0-736CA631EFD4}"/>
                </a:ext>
              </a:extLst>
            </p:cNvPr>
            <p:cNvSpPr/>
            <p:nvPr/>
          </p:nvSpPr>
          <p:spPr bwMode="auto">
            <a:xfrm>
              <a:off x="7238379" y="4040730"/>
              <a:ext cx="626533" cy="1106623"/>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TextBox 101">
              <a:extLst>
                <a:ext uri="{FF2B5EF4-FFF2-40B4-BE49-F238E27FC236}">
                  <a16:creationId xmlns:a16="http://schemas.microsoft.com/office/drawing/2014/main" id="{BFEF9B76-D2B8-9617-3DA9-1DC4440E7294}"/>
                </a:ext>
              </a:extLst>
            </p:cNvPr>
            <p:cNvSpPr txBox="1"/>
            <p:nvPr/>
          </p:nvSpPr>
          <p:spPr bwMode="auto">
            <a:xfrm>
              <a:off x="7249319" y="5168675"/>
              <a:ext cx="6046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1990-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1994</a:t>
              </a:r>
            </a:p>
          </p:txBody>
        </p:sp>
        <p:sp>
          <p:nvSpPr>
            <p:cNvPr id="26" name="TextBox 25">
              <a:extLst>
                <a:ext uri="{FF2B5EF4-FFF2-40B4-BE49-F238E27FC236}">
                  <a16:creationId xmlns:a16="http://schemas.microsoft.com/office/drawing/2014/main" id="{6E8A9036-8921-90F6-CD97-A4CC9865EFF2}"/>
                </a:ext>
              </a:extLst>
            </p:cNvPr>
            <p:cNvSpPr txBox="1"/>
            <p:nvPr/>
          </p:nvSpPr>
          <p:spPr bwMode="auto">
            <a:xfrm>
              <a:off x="4115541" y="2625005"/>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7.2</a:t>
              </a:r>
            </a:p>
          </p:txBody>
        </p:sp>
        <p:sp>
          <p:nvSpPr>
            <p:cNvPr id="38" name="TextBox 37">
              <a:extLst>
                <a:ext uri="{FF2B5EF4-FFF2-40B4-BE49-F238E27FC236}">
                  <a16:creationId xmlns:a16="http://schemas.microsoft.com/office/drawing/2014/main" id="{F758CE7C-56B7-743D-4EE7-F9B3E4493E33}"/>
                </a:ext>
              </a:extLst>
            </p:cNvPr>
            <p:cNvSpPr txBox="1"/>
            <p:nvPr/>
          </p:nvSpPr>
          <p:spPr bwMode="auto">
            <a:xfrm>
              <a:off x="4919023" y="200173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9.1</a:t>
              </a:r>
            </a:p>
          </p:txBody>
        </p:sp>
        <p:sp>
          <p:nvSpPr>
            <p:cNvPr id="48" name="TextBox 47">
              <a:extLst>
                <a:ext uri="{FF2B5EF4-FFF2-40B4-BE49-F238E27FC236}">
                  <a16:creationId xmlns:a16="http://schemas.microsoft.com/office/drawing/2014/main" id="{5D7878F3-71F3-0CCD-CC9A-EE018E91A057}"/>
                </a:ext>
              </a:extLst>
            </p:cNvPr>
            <p:cNvSpPr txBox="1"/>
            <p:nvPr/>
          </p:nvSpPr>
          <p:spPr bwMode="auto">
            <a:xfrm>
              <a:off x="5722505" y="4421730"/>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2.1</a:t>
              </a:r>
            </a:p>
          </p:txBody>
        </p:sp>
        <p:sp>
          <p:nvSpPr>
            <p:cNvPr id="57" name="TextBox 56">
              <a:extLst>
                <a:ext uri="{FF2B5EF4-FFF2-40B4-BE49-F238E27FC236}">
                  <a16:creationId xmlns:a16="http://schemas.microsoft.com/office/drawing/2014/main" id="{6E81BB02-65C0-434B-A2ED-881E101715B6}"/>
                </a:ext>
              </a:extLst>
            </p:cNvPr>
            <p:cNvSpPr txBox="1"/>
            <p:nvPr/>
          </p:nvSpPr>
          <p:spPr bwMode="auto">
            <a:xfrm>
              <a:off x="2508577" y="3770855"/>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4.0</a:t>
              </a:r>
            </a:p>
          </p:txBody>
        </p:sp>
        <p:sp>
          <p:nvSpPr>
            <p:cNvPr id="68" name="TextBox 67">
              <a:extLst>
                <a:ext uri="{FF2B5EF4-FFF2-40B4-BE49-F238E27FC236}">
                  <a16:creationId xmlns:a16="http://schemas.microsoft.com/office/drawing/2014/main" id="{C717FC60-00C3-E430-7C09-864657A26463}"/>
                </a:ext>
              </a:extLst>
            </p:cNvPr>
            <p:cNvSpPr txBox="1"/>
            <p:nvPr/>
          </p:nvSpPr>
          <p:spPr bwMode="auto">
            <a:xfrm>
              <a:off x="3312059" y="3551780"/>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4.6</a:t>
              </a:r>
            </a:p>
          </p:txBody>
        </p:sp>
        <p:sp>
          <p:nvSpPr>
            <p:cNvPr id="79" name="TextBox 78">
              <a:extLst>
                <a:ext uri="{FF2B5EF4-FFF2-40B4-BE49-F238E27FC236}">
                  <a16:creationId xmlns:a16="http://schemas.microsoft.com/office/drawing/2014/main" id="{5CF700D2-881E-1CCB-B52E-835C911B7912}"/>
                </a:ext>
              </a:extLst>
            </p:cNvPr>
            <p:cNvSpPr txBox="1"/>
            <p:nvPr/>
          </p:nvSpPr>
          <p:spPr bwMode="auto">
            <a:xfrm>
              <a:off x="8132950" y="369148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4.2</a:t>
              </a:r>
            </a:p>
          </p:txBody>
        </p:sp>
        <p:sp>
          <p:nvSpPr>
            <p:cNvPr id="90" name="TextBox 89">
              <a:extLst>
                <a:ext uri="{FF2B5EF4-FFF2-40B4-BE49-F238E27FC236}">
                  <a16:creationId xmlns:a16="http://schemas.microsoft.com/office/drawing/2014/main" id="{D9A5DEBE-6197-CE63-92F1-2257F1ADE0C3}"/>
                </a:ext>
              </a:extLst>
            </p:cNvPr>
            <p:cNvSpPr txBox="1"/>
            <p:nvPr/>
          </p:nvSpPr>
          <p:spPr bwMode="auto">
            <a:xfrm>
              <a:off x="6525987" y="3955005"/>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3.4</a:t>
              </a:r>
            </a:p>
          </p:txBody>
        </p:sp>
        <p:sp>
          <p:nvSpPr>
            <p:cNvPr id="101" name="TextBox 100">
              <a:extLst>
                <a:ext uri="{FF2B5EF4-FFF2-40B4-BE49-F238E27FC236}">
                  <a16:creationId xmlns:a16="http://schemas.microsoft.com/office/drawing/2014/main" id="{402EA38F-F58A-44FF-FD16-0BC9E7B7E47D}"/>
                </a:ext>
              </a:extLst>
            </p:cNvPr>
            <p:cNvSpPr txBox="1"/>
            <p:nvPr/>
          </p:nvSpPr>
          <p:spPr bwMode="auto">
            <a:xfrm>
              <a:off x="7329469" y="404073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latin typeface="Calibri" panose="020F0502020204030204" pitchFamily="34" charset="0"/>
                </a:rPr>
                <a:t>3.2</a:t>
              </a:r>
            </a:p>
          </p:txBody>
        </p:sp>
        <p:grpSp>
          <p:nvGrpSpPr>
            <p:cNvPr id="77" name="Group 76">
              <a:extLst>
                <a:ext uri="{FF2B5EF4-FFF2-40B4-BE49-F238E27FC236}">
                  <a16:creationId xmlns:a16="http://schemas.microsoft.com/office/drawing/2014/main" id="{C67F7A2F-B98B-5080-DD4D-8B83AFE55314}"/>
                </a:ext>
              </a:extLst>
            </p:cNvPr>
            <p:cNvGrpSpPr/>
            <p:nvPr/>
          </p:nvGrpSpPr>
          <p:grpSpPr>
            <a:xfrm>
              <a:off x="8295690" y="3582778"/>
              <a:ext cx="118872" cy="91440"/>
              <a:chOff x="4819860" y="2169903"/>
              <a:chExt cx="118872" cy="182880"/>
            </a:xfrm>
          </p:grpSpPr>
          <p:grpSp>
            <p:nvGrpSpPr>
              <p:cNvPr id="81" name="Group 80">
                <a:extLst>
                  <a:ext uri="{FF2B5EF4-FFF2-40B4-BE49-F238E27FC236}">
                    <a16:creationId xmlns:a16="http://schemas.microsoft.com/office/drawing/2014/main" id="{865ED401-C1CA-853F-9448-8B2FB1D8C5AE}"/>
                  </a:ext>
                </a:extLst>
              </p:cNvPr>
              <p:cNvGrpSpPr/>
              <p:nvPr/>
            </p:nvGrpSpPr>
            <p:grpSpPr>
              <a:xfrm>
                <a:off x="4824432" y="2169903"/>
                <a:ext cx="109728" cy="182880"/>
                <a:chOff x="3385255" y="1988179"/>
                <a:chExt cx="141111" cy="276289"/>
              </a:xfrm>
            </p:grpSpPr>
            <p:cxnSp>
              <p:nvCxnSpPr>
                <p:cNvPr id="83" name="Straight Connector 82">
                  <a:extLst>
                    <a:ext uri="{FF2B5EF4-FFF2-40B4-BE49-F238E27FC236}">
                      <a16:creationId xmlns:a16="http://schemas.microsoft.com/office/drawing/2014/main" id="{4111AF34-60CC-0DF7-26D1-6B050303E8B1}"/>
                    </a:ext>
                  </a:extLst>
                </p:cNvPr>
                <p:cNvCxnSpPr>
                  <a:cxnSpLocks/>
                </p:cNvCxnSpPr>
                <p:nvPr/>
              </p:nvCxnSpPr>
              <p:spPr bwMode="auto">
                <a:xfrm>
                  <a:off x="3385255" y="1988179"/>
                  <a:ext cx="141111" cy="0"/>
                </a:xfrm>
                <a:prstGeom prst="line">
                  <a:avLst/>
                </a:prstGeom>
                <a:noFill/>
                <a:ln w="19050"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E77E8A32-069D-364C-07DB-ECEDFC3A2708}"/>
                    </a:ext>
                  </a:extLst>
                </p:cNvPr>
                <p:cNvCxnSpPr>
                  <a:cxnSpLocks/>
                </p:cNvCxnSpPr>
                <p:nvPr/>
              </p:nvCxnSpPr>
              <p:spPr bwMode="auto">
                <a:xfrm>
                  <a:off x="3385255" y="2264468"/>
                  <a:ext cx="141111" cy="0"/>
                </a:xfrm>
                <a:prstGeom prst="line">
                  <a:avLst/>
                </a:prstGeom>
                <a:noFill/>
                <a:ln w="19050"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0E4153C-E9C4-167B-7269-801117D7C9CB}"/>
                    </a:ext>
                  </a:extLst>
                </p:cNvPr>
                <p:cNvCxnSpPr>
                  <a:cxnSpLocks/>
                </p:cNvCxnSpPr>
                <p:nvPr/>
              </p:nvCxnSpPr>
              <p:spPr bwMode="auto">
                <a:xfrm>
                  <a:off x="3455810" y="1988179"/>
                  <a:ext cx="0" cy="265001"/>
                </a:xfrm>
                <a:prstGeom prst="line">
                  <a:avLst/>
                </a:prstGeom>
                <a:noFill/>
                <a:ln w="19050" cap="flat" cmpd="sng" algn="ctr">
                  <a:solidFill>
                    <a:schemeClr val="bg1"/>
                  </a:solidFill>
                  <a:prstDash val="solid"/>
                  <a:round/>
                  <a:headEnd type="none" w="med" len="med"/>
                  <a:tailEnd type="none" w="med" len="med"/>
                </a:ln>
                <a:effectLst/>
              </p:spPr>
            </p:cxnSp>
          </p:grpSp>
          <p:sp>
            <p:nvSpPr>
              <p:cNvPr id="82" name="Rectangle 81">
                <a:extLst>
                  <a:ext uri="{FF2B5EF4-FFF2-40B4-BE49-F238E27FC236}">
                    <a16:creationId xmlns:a16="http://schemas.microsoft.com/office/drawing/2014/main" id="{CAEB6579-8655-17F3-79F3-4A43CB7E867C}"/>
                  </a:ext>
                </a:extLst>
              </p:cNvPr>
              <p:cNvSpPr/>
              <p:nvPr/>
            </p:nvSpPr>
            <p:spPr bwMode="auto">
              <a:xfrm>
                <a:off x="4819860" y="2184073"/>
                <a:ext cx="118872" cy="146304"/>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1" name="Group 110">
              <a:extLst>
                <a:ext uri="{FF2B5EF4-FFF2-40B4-BE49-F238E27FC236}">
                  <a16:creationId xmlns:a16="http://schemas.microsoft.com/office/drawing/2014/main" id="{3042A7A7-E0CF-C4EC-90BA-8C1AD5D797B1}"/>
                </a:ext>
              </a:extLst>
            </p:cNvPr>
            <p:cNvGrpSpPr/>
            <p:nvPr/>
          </p:nvGrpSpPr>
          <p:grpSpPr>
            <a:xfrm>
              <a:off x="2373985" y="5697333"/>
              <a:ext cx="6342145" cy="0"/>
              <a:chOff x="2930577" y="4722976"/>
              <a:chExt cx="6342145" cy="0"/>
            </a:xfrm>
          </p:grpSpPr>
          <p:cxnSp>
            <p:nvCxnSpPr>
              <p:cNvPr id="28" name="Straight Connector 27">
                <a:extLst>
                  <a:ext uri="{FF2B5EF4-FFF2-40B4-BE49-F238E27FC236}">
                    <a16:creationId xmlns:a16="http://schemas.microsoft.com/office/drawing/2014/main" id="{22F9F9A2-B51D-C2F3-3A78-D25C57C44F40}"/>
                  </a:ext>
                </a:extLst>
              </p:cNvPr>
              <p:cNvCxnSpPr>
                <a:cxnSpLocks/>
              </p:cNvCxnSpPr>
              <p:nvPr/>
            </p:nvCxnSpPr>
            <p:spPr bwMode="auto">
              <a:xfrm>
                <a:off x="2930577" y="4722976"/>
                <a:ext cx="1503497"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0396ABE-8D90-19E5-7AE8-BA661F34F949}"/>
                  </a:ext>
                </a:extLst>
              </p:cNvPr>
              <p:cNvCxnSpPr>
                <a:cxnSpLocks/>
              </p:cNvCxnSpPr>
              <p:nvPr/>
            </p:nvCxnSpPr>
            <p:spPr bwMode="auto">
              <a:xfrm>
                <a:off x="4543460" y="4722976"/>
                <a:ext cx="1503497"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9769FDD2-5DFB-466A-762E-EDB9B93E6D65}"/>
                  </a:ext>
                </a:extLst>
              </p:cNvPr>
              <p:cNvCxnSpPr>
                <a:cxnSpLocks/>
              </p:cNvCxnSpPr>
              <p:nvPr/>
            </p:nvCxnSpPr>
            <p:spPr bwMode="auto">
              <a:xfrm>
                <a:off x="6156343" y="4722976"/>
                <a:ext cx="1503497"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049F841-F498-6958-7F0F-156BCCD8A0B2}"/>
                  </a:ext>
                </a:extLst>
              </p:cNvPr>
              <p:cNvCxnSpPr>
                <a:cxnSpLocks/>
              </p:cNvCxnSpPr>
              <p:nvPr/>
            </p:nvCxnSpPr>
            <p:spPr bwMode="auto">
              <a:xfrm>
                <a:off x="7769225" y="4722976"/>
                <a:ext cx="1503497" cy="0"/>
              </a:xfrm>
              <a:prstGeom prst="line">
                <a:avLst/>
              </a:prstGeom>
              <a:noFill/>
              <a:ln w="28575" cap="flat" cmpd="sng" algn="ctr">
                <a:solidFill>
                  <a:schemeClr val="bg1"/>
                </a:solidFill>
                <a:prstDash val="solid"/>
                <a:round/>
                <a:headEnd type="none" w="med" len="med"/>
                <a:tailEnd type="none" w="med" len="med"/>
              </a:ln>
              <a:effectLst/>
            </p:spPr>
          </p:cxnSp>
        </p:grpSp>
        <p:sp>
          <p:nvSpPr>
            <p:cNvPr id="112" name="TextBox 111">
              <a:extLst>
                <a:ext uri="{FF2B5EF4-FFF2-40B4-BE49-F238E27FC236}">
                  <a16:creationId xmlns:a16="http://schemas.microsoft.com/office/drawing/2014/main" id="{D5624759-A730-2A9E-1DFF-CA0779F7AC4C}"/>
                </a:ext>
              </a:extLst>
            </p:cNvPr>
            <p:cNvSpPr txBox="1"/>
            <p:nvPr/>
          </p:nvSpPr>
          <p:spPr bwMode="auto">
            <a:xfrm>
              <a:off x="2767469" y="5693458"/>
              <a:ext cx="7015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White</a:t>
              </a:r>
            </a:p>
          </p:txBody>
        </p:sp>
        <p:sp>
          <p:nvSpPr>
            <p:cNvPr id="113" name="TextBox 112">
              <a:extLst>
                <a:ext uri="{FF2B5EF4-FFF2-40B4-BE49-F238E27FC236}">
                  <a16:creationId xmlns:a16="http://schemas.microsoft.com/office/drawing/2014/main" id="{2E4AC84C-3D7A-15D6-82C4-3D73959F9388}"/>
                </a:ext>
              </a:extLst>
            </p:cNvPr>
            <p:cNvSpPr txBox="1"/>
            <p:nvPr/>
          </p:nvSpPr>
          <p:spPr bwMode="auto">
            <a:xfrm>
              <a:off x="4421256" y="5693458"/>
              <a:ext cx="6351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Black</a:t>
              </a:r>
            </a:p>
          </p:txBody>
        </p:sp>
        <p:sp>
          <p:nvSpPr>
            <p:cNvPr id="114" name="TextBox 113">
              <a:extLst>
                <a:ext uri="{FF2B5EF4-FFF2-40B4-BE49-F238E27FC236}">
                  <a16:creationId xmlns:a16="http://schemas.microsoft.com/office/drawing/2014/main" id="{C76BE948-9BCE-FA52-244B-C7F826AA81C3}"/>
                </a:ext>
              </a:extLst>
            </p:cNvPr>
            <p:cNvSpPr txBox="1"/>
            <p:nvPr/>
          </p:nvSpPr>
          <p:spPr bwMode="auto">
            <a:xfrm>
              <a:off x="5684253" y="5693458"/>
              <a:ext cx="128509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Asian/Pacific</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Islander</a:t>
              </a:r>
            </a:p>
          </p:txBody>
        </p:sp>
        <p:sp>
          <p:nvSpPr>
            <p:cNvPr id="115" name="TextBox 114">
              <a:extLst>
                <a:ext uri="{FF2B5EF4-FFF2-40B4-BE49-F238E27FC236}">
                  <a16:creationId xmlns:a16="http://schemas.microsoft.com/office/drawing/2014/main" id="{A96943BA-3FBF-A941-8211-C4913A579D4A}"/>
                </a:ext>
              </a:extLst>
            </p:cNvPr>
            <p:cNvSpPr txBox="1"/>
            <p:nvPr/>
          </p:nvSpPr>
          <p:spPr bwMode="auto">
            <a:xfrm>
              <a:off x="7502660" y="5693458"/>
              <a:ext cx="9044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Hispanic</a:t>
              </a:r>
            </a:p>
          </p:txBody>
        </p:sp>
        <p:grpSp>
          <p:nvGrpSpPr>
            <p:cNvPr id="88" name="Group 87">
              <a:extLst>
                <a:ext uri="{FF2B5EF4-FFF2-40B4-BE49-F238E27FC236}">
                  <a16:creationId xmlns:a16="http://schemas.microsoft.com/office/drawing/2014/main" id="{60B0F175-3399-5C92-5A13-4CB0928FDD37}"/>
                </a:ext>
              </a:extLst>
            </p:cNvPr>
            <p:cNvGrpSpPr/>
            <p:nvPr/>
          </p:nvGrpSpPr>
          <p:grpSpPr>
            <a:xfrm>
              <a:off x="6698252" y="3859003"/>
              <a:ext cx="118872" cy="109728"/>
              <a:chOff x="4819860" y="2169903"/>
              <a:chExt cx="118872" cy="182880"/>
            </a:xfrm>
          </p:grpSpPr>
          <p:grpSp>
            <p:nvGrpSpPr>
              <p:cNvPr id="92" name="Group 91">
                <a:extLst>
                  <a:ext uri="{FF2B5EF4-FFF2-40B4-BE49-F238E27FC236}">
                    <a16:creationId xmlns:a16="http://schemas.microsoft.com/office/drawing/2014/main" id="{3080A27A-6599-0930-C10D-D0159CD971C1}"/>
                  </a:ext>
                </a:extLst>
              </p:cNvPr>
              <p:cNvGrpSpPr/>
              <p:nvPr/>
            </p:nvGrpSpPr>
            <p:grpSpPr>
              <a:xfrm>
                <a:off x="4824432" y="2169903"/>
                <a:ext cx="109728" cy="182880"/>
                <a:chOff x="3385255" y="1988179"/>
                <a:chExt cx="141111" cy="276289"/>
              </a:xfrm>
            </p:grpSpPr>
            <p:cxnSp>
              <p:nvCxnSpPr>
                <p:cNvPr id="94" name="Straight Connector 93">
                  <a:extLst>
                    <a:ext uri="{FF2B5EF4-FFF2-40B4-BE49-F238E27FC236}">
                      <a16:creationId xmlns:a16="http://schemas.microsoft.com/office/drawing/2014/main" id="{EB36E109-8980-B383-1576-EF20B8CFA2A7}"/>
                    </a:ext>
                  </a:extLst>
                </p:cNvPr>
                <p:cNvCxnSpPr>
                  <a:cxnSpLocks/>
                </p:cNvCxnSpPr>
                <p:nvPr/>
              </p:nvCxnSpPr>
              <p:spPr bwMode="auto">
                <a:xfrm>
                  <a:off x="3385255" y="1988179"/>
                  <a:ext cx="141111" cy="0"/>
                </a:xfrm>
                <a:prstGeom prst="line">
                  <a:avLst/>
                </a:prstGeom>
                <a:noFill/>
                <a:ln w="19050"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CBD308A-A497-2592-6BD9-F74FDFF889F0}"/>
                    </a:ext>
                  </a:extLst>
                </p:cNvPr>
                <p:cNvCxnSpPr>
                  <a:cxnSpLocks/>
                </p:cNvCxnSpPr>
                <p:nvPr/>
              </p:nvCxnSpPr>
              <p:spPr bwMode="auto">
                <a:xfrm>
                  <a:off x="3385255" y="2264468"/>
                  <a:ext cx="141111" cy="0"/>
                </a:xfrm>
                <a:prstGeom prst="line">
                  <a:avLst/>
                </a:prstGeom>
                <a:noFill/>
                <a:ln w="19050"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79812F6-675A-CBFA-BD13-1FE76D1005B7}"/>
                    </a:ext>
                  </a:extLst>
                </p:cNvPr>
                <p:cNvCxnSpPr>
                  <a:cxnSpLocks/>
                </p:cNvCxnSpPr>
                <p:nvPr/>
              </p:nvCxnSpPr>
              <p:spPr bwMode="auto">
                <a:xfrm>
                  <a:off x="3455810" y="1988179"/>
                  <a:ext cx="0" cy="265001"/>
                </a:xfrm>
                <a:prstGeom prst="line">
                  <a:avLst/>
                </a:prstGeom>
                <a:noFill/>
                <a:ln w="19050" cap="flat" cmpd="sng" algn="ctr">
                  <a:solidFill>
                    <a:schemeClr val="bg1"/>
                  </a:solidFill>
                  <a:prstDash val="solid"/>
                  <a:round/>
                  <a:headEnd type="none" w="med" len="med"/>
                  <a:tailEnd type="none" w="med" len="med"/>
                </a:ln>
                <a:effectLst/>
              </p:spPr>
            </p:cxnSp>
          </p:grpSp>
          <p:sp>
            <p:nvSpPr>
              <p:cNvPr id="93" name="Rectangle 92">
                <a:extLst>
                  <a:ext uri="{FF2B5EF4-FFF2-40B4-BE49-F238E27FC236}">
                    <a16:creationId xmlns:a16="http://schemas.microsoft.com/office/drawing/2014/main" id="{2A2A0EC1-F673-6FD8-7DF0-D6CA6AB61A25}"/>
                  </a:ext>
                </a:extLst>
              </p:cNvPr>
              <p:cNvSpPr/>
              <p:nvPr/>
            </p:nvSpPr>
            <p:spPr bwMode="auto">
              <a:xfrm>
                <a:off x="4819860" y="2192538"/>
                <a:ext cx="118872" cy="137160"/>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9" name="Group 128">
              <a:extLst>
                <a:ext uri="{FF2B5EF4-FFF2-40B4-BE49-F238E27FC236}">
                  <a16:creationId xmlns:a16="http://schemas.microsoft.com/office/drawing/2014/main" id="{2CCF9AD9-B63A-3A82-E8CE-998241FF0F08}"/>
                </a:ext>
              </a:extLst>
            </p:cNvPr>
            <p:cNvGrpSpPr/>
            <p:nvPr/>
          </p:nvGrpSpPr>
          <p:grpSpPr>
            <a:xfrm>
              <a:off x="1578370" y="1481808"/>
              <a:ext cx="393056" cy="3830176"/>
              <a:chOff x="2557435" y="1481808"/>
              <a:chExt cx="393056" cy="3830176"/>
            </a:xfrm>
          </p:grpSpPr>
          <p:sp>
            <p:nvSpPr>
              <p:cNvPr id="116" name="TextBox 115">
                <a:extLst>
                  <a:ext uri="{FF2B5EF4-FFF2-40B4-BE49-F238E27FC236}">
                    <a16:creationId xmlns:a16="http://schemas.microsoft.com/office/drawing/2014/main" id="{DB5996D7-7435-12C0-4F86-097A167EAE69}"/>
                  </a:ext>
                </a:extLst>
              </p:cNvPr>
              <p:cNvSpPr txBox="1"/>
              <p:nvPr/>
            </p:nvSpPr>
            <p:spPr bwMode="auto">
              <a:xfrm>
                <a:off x="2557435" y="148180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17" name="TextBox 116">
                <a:extLst>
                  <a:ext uri="{FF2B5EF4-FFF2-40B4-BE49-F238E27FC236}">
                    <a16:creationId xmlns:a16="http://schemas.microsoft.com/office/drawing/2014/main" id="{38645C89-5D33-0B28-C892-F9A8B1D3EEFB}"/>
                  </a:ext>
                </a:extLst>
              </p:cNvPr>
              <p:cNvSpPr txBox="1"/>
              <p:nvPr/>
            </p:nvSpPr>
            <p:spPr bwMode="auto">
              <a:xfrm>
                <a:off x="2661630" y="218013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118" name="TextBox 117">
                <a:extLst>
                  <a:ext uri="{FF2B5EF4-FFF2-40B4-BE49-F238E27FC236}">
                    <a16:creationId xmlns:a16="http://schemas.microsoft.com/office/drawing/2014/main" id="{E052C264-9D70-5932-A865-274E8B79DCFF}"/>
                  </a:ext>
                </a:extLst>
              </p:cNvPr>
              <p:cNvSpPr txBox="1"/>
              <p:nvPr/>
            </p:nvSpPr>
            <p:spPr bwMode="auto">
              <a:xfrm>
                <a:off x="2661630" y="287845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19" name="TextBox 118">
                <a:extLst>
                  <a:ext uri="{FF2B5EF4-FFF2-40B4-BE49-F238E27FC236}">
                    <a16:creationId xmlns:a16="http://schemas.microsoft.com/office/drawing/2014/main" id="{EE1EECA8-D664-5FFD-3F5C-D3D6C49F5B22}"/>
                  </a:ext>
                </a:extLst>
              </p:cNvPr>
              <p:cNvSpPr txBox="1"/>
              <p:nvPr/>
            </p:nvSpPr>
            <p:spPr bwMode="auto">
              <a:xfrm>
                <a:off x="2661630" y="357678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20" name="TextBox 119">
                <a:extLst>
                  <a:ext uri="{FF2B5EF4-FFF2-40B4-BE49-F238E27FC236}">
                    <a16:creationId xmlns:a16="http://schemas.microsoft.com/office/drawing/2014/main" id="{3CDF0AA9-78F7-73D8-0D57-925BC5D88D0B}"/>
                  </a:ext>
                </a:extLst>
              </p:cNvPr>
              <p:cNvSpPr txBox="1"/>
              <p:nvPr/>
            </p:nvSpPr>
            <p:spPr bwMode="auto">
              <a:xfrm>
                <a:off x="2661630" y="427510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121" name="TextBox 120">
                <a:extLst>
                  <a:ext uri="{FF2B5EF4-FFF2-40B4-BE49-F238E27FC236}">
                    <a16:creationId xmlns:a16="http://schemas.microsoft.com/office/drawing/2014/main" id="{5E8A10DA-8835-88E8-8167-6E7A89E5B120}"/>
                  </a:ext>
                </a:extLst>
              </p:cNvPr>
              <p:cNvSpPr txBox="1"/>
              <p:nvPr/>
            </p:nvSpPr>
            <p:spPr bwMode="auto">
              <a:xfrm>
                <a:off x="2661630" y="497343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143" name="Group 142">
              <a:extLst>
                <a:ext uri="{FF2B5EF4-FFF2-40B4-BE49-F238E27FC236}">
                  <a16:creationId xmlns:a16="http://schemas.microsoft.com/office/drawing/2014/main" id="{9462E684-B780-391A-0A49-62D802BF21D4}"/>
                </a:ext>
              </a:extLst>
            </p:cNvPr>
            <p:cNvGrpSpPr/>
            <p:nvPr/>
          </p:nvGrpSpPr>
          <p:grpSpPr>
            <a:xfrm>
              <a:off x="9032821" y="1488158"/>
              <a:ext cx="444353" cy="3823826"/>
              <a:chOff x="9134421" y="1488158"/>
              <a:chExt cx="444353" cy="3823826"/>
            </a:xfrm>
          </p:grpSpPr>
          <p:sp>
            <p:nvSpPr>
              <p:cNvPr id="122" name="TextBox 121">
                <a:extLst>
                  <a:ext uri="{FF2B5EF4-FFF2-40B4-BE49-F238E27FC236}">
                    <a16:creationId xmlns:a16="http://schemas.microsoft.com/office/drawing/2014/main" id="{13C0B098-CD6B-38F4-8F06-12AAABE6C76B}"/>
                  </a:ext>
                </a:extLst>
              </p:cNvPr>
              <p:cNvSpPr txBox="1"/>
              <p:nvPr/>
            </p:nvSpPr>
            <p:spPr bwMode="auto">
              <a:xfrm>
                <a:off x="9134421" y="1488158"/>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23" name="TextBox 122">
                <a:extLst>
                  <a:ext uri="{FF2B5EF4-FFF2-40B4-BE49-F238E27FC236}">
                    <a16:creationId xmlns:a16="http://schemas.microsoft.com/office/drawing/2014/main" id="{62B8EAA1-40C9-ED53-B41D-18D1D87DBD36}"/>
                  </a:ext>
                </a:extLst>
              </p:cNvPr>
              <p:cNvSpPr txBox="1"/>
              <p:nvPr/>
            </p:nvSpPr>
            <p:spPr bwMode="auto">
              <a:xfrm>
                <a:off x="9134421" y="1672535"/>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24" name="TextBox 123">
                <a:extLst>
                  <a:ext uri="{FF2B5EF4-FFF2-40B4-BE49-F238E27FC236}">
                    <a16:creationId xmlns:a16="http://schemas.microsoft.com/office/drawing/2014/main" id="{A01877BD-1B72-175B-B78F-B7A9C6A4BA9A}"/>
                  </a:ext>
                </a:extLst>
              </p:cNvPr>
              <p:cNvSpPr txBox="1"/>
              <p:nvPr/>
            </p:nvSpPr>
            <p:spPr bwMode="auto">
              <a:xfrm>
                <a:off x="9134421" y="248548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25" name="TextBox 124">
                <a:extLst>
                  <a:ext uri="{FF2B5EF4-FFF2-40B4-BE49-F238E27FC236}">
                    <a16:creationId xmlns:a16="http://schemas.microsoft.com/office/drawing/2014/main" id="{8AB4217E-C630-475A-C177-2FFCEFAB3609}"/>
                  </a:ext>
                </a:extLst>
              </p:cNvPr>
              <p:cNvSpPr txBox="1"/>
              <p:nvPr/>
            </p:nvSpPr>
            <p:spPr bwMode="auto">
              <a:xfrm>
                <a:off x="9134421" y="332551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26" name="TextBox 125">
                <a:extLst>
                  <a:ext uri="{FF2B5EF4-FFF2-40B4-BE49-F238E27FC236}">
                    <a16:creationId xmlns:a16="http://schemas.microsoft.com/office/drawing/2014/main" id="{FD74E6C4-0D56-3171-F342-DC9F955287E6}"/>
                  </a:ext>
                </a:extLst>
              </p:cNvPr>
              <p:cNvSpPr txBox="1"/>
              <p:nvPr/>
            </p:nvSpPr>
            <p:spPr bwMode="auto">
              <a:xfrm>
                <a:off x="9134421" y="414778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127" name="TextBox 126">
                <a:extLst>
                  <a:ext uri="{FF2B5EF4-FFF2-40B4-BE49-F238E27FC236}">
                    <a16:creationId xmlns:a16="http://schemas.microsoft.com/office/drawing/2014/main" id="{9029A204-FD07-1EC6-0479-F92F4C352B76}"/>
                  </a:ext>
                </a:extLst>
              </p:cNvPr>
              <p:cNvSpPr txBox="1"/>
              <p:nvPr/>
            </p:nvSpPr>
            <p:spPr bwMode="auto">
              <a:xfrm>
                <a:off x="9134421" y="497343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142" name="Group 141">
              <a:extLst>
                <a:ext uri="{FF2B5EF4-FFF2-40B4-BE49-F238E27FC236}">
                  <a16:creationId xmlns:a16="http://schemas.microsoft.com/office/drawing/2014/main" id="{4701B8A4-A2B4-B026-4ECF-B33DFB0FD926}"/>
                </a:ext>
              </a:extLst>
            </p:cNvPr>
            <p:cNvGrpSpPr/>
            <p:nvPr/>
          </p:nvGrpSpPr>
          <p:grpSpPr>
            <a:xfrm>
              <a:off x="8996102" y="1662659"/>
              <a:ext cx="91440" cy="3481639"/>
              <a:chOff x="9552694" y="1662659"/>
              <a:chExt cx="91440" cy="3481639"/>
            </a:xfrm>
          </p:grpSpPr>
          <p:cxnSp>
            <p:nvCxnSpPr>
              <p:cNvPr id="131" name="Straight Connector 130">
                <a:extLst>
                  <a:ext uri="{FF2B5EF4-FFF2-40B4-BE49-F238E27FC236}">
                    <a16:creationId xmlns:a16="http://schemas.microsoft.com/office/drawing/2014/main" id="{6DD94FE5-19F2-0CAF-06DE-041F16CEE083}"/>
                  </a:ext>
                </a:extLst>
              </p:cNvPr>
              <p:cNvCxnSpPr>
                <a:cxnSpLocks/>
              </p:cNvCxnSpPr>
              <p:nvPr/>
            </p:nvCxnSpPr>
            <p:spPr bwMode="auto">
              <a:xfrm>
                <a:off x="9552694" y="1662659"/>
                <a:ext cx="91440" cy="0"/>
              </a:xfrm>
              <a:prstGeom prst="line">
                <a:avLst/>
              </a:prstGeom>
              <a:noFill/>
              <a:ln w="28575" cap="flat" cmpd="sng" algn="ctr">
                <a:solidFill>
                  <a:schemeClr val="bg1"/>
                </a:solidFill>
                <a:prstDash val="solid"/>
                <a:round/>
                <a:headEnd type="none" w="med" len="med"/>
                <a:tailEnd type="none" w="med" len="med"/>
              </a:ln>
              <a:effectLst/>
            </p:spPr>
          </p:cxnSp>
          <p:grpSp>
            <p:nvGrpSpPr>
              <p:cNvPr id="140" name="Group 139">
                <a:extLst>
                  <a:ext uri="{FF2B5EF4-FFF2-40B4-BE49-F238E27FC236}">
                    <a16:creationId xmlns:a16="http://schemas.microsoft.com/office/drawing/2014/main" id="{B2DFF432-D34F-FAAA-0BD8-23B5E2FED286}"/>
                  </a:ext>
                </a:extLst>
              </p:cNvPr>
              <p:cNvGrpSpPr/>
              <p:nvPr/>
            </p:nvGrpSpPr>
            <p:grpSpPr>
              <a:xfrm>
                <a:off x="9552694" y="2245557"/>
                <a:ext cx="91440" cy="2898741"/>
                <a:chOff x="9552694" y="2245557"/>
                <a:chExt cx="91440" cy="2898741"/>
              </a:xfrm>
            </p:grpSpPr>
            <p:cxnSp>
              <p:nvCxnSpPr>
                <p:cNvPr id="132" name="Straight Connector 131">
                  <a:extLst>
                    <a:ext uri="{FF2B5EF4-FFF2-40B4-BE49-F238E27FC236}">
                      <a16:creationId xmlns:a16="http://schemas.microsoft.com/office/drawing/2014/main" id="{DB0BEE8C-975A-2159-C3DB-1E623FFAFF9F}"/>
                    </a:ext>
                  </a:extLst>
                </p:cNvPr>
                <p:cNvCxnSpPr>
                  <a:cxnSpLocks/>
                </p:cNvCxnSpPr>
                <p:nvPr/>
              </p:nvCxnSpPr>
              <p:spPr bwMode="auto">
                <a:xfrm>
                  <a:off x="9552694" y="224555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D8543F5A-9C8D-E1D3-5511-584BA445E1F0}"/>
                    </a:ext>
                  </a:extLst>
                </p:cNvPr>
                <p:cNvCxnSpPr>
                  <a:cxnSpLocks/>
                </p:cNvCxnSpPr>
                <p:nvPr/>
              </p:nvCxnSpPr>
              <p:spPr bwMode="auto">
                <a:xfrm>
                  <a:off x="9552694" y="390198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CF5F64A8-03D7-7CF9-E56A-790AB8B5CCFC}"/>
                    </a:ext>
                  </a:extLst>
                </p:cNvPr>
                <p:cNvCxnSpPr>
                  <a:cxnSpLocks/>
                </p:cNvCxnSpPr>
                <p:nvPr/>
              </p:nvCxnSpPr>
              <p:spPr bwMode="auto">
                <a:xfrm>
                  <a:off x="9552694" y="43160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1D07D54D-ED17-943C-E5FD-548A394D059E}"/>
                    </a:ext>
                  </a:extLst>
                </p:cNvPr>
                <p:cNvCxnSpPr>
                  <a:cxnSpLocks/>
                </p:cNvCxnSpPr>
                <p:nvPr/>
              </p:nvCxnSpPr>
              <p:spPr bwMode="auto">
                <a:xfrm>
                  <a:off x="9552694" y="473019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1F738ED0-0199-07F2-2E36-9DE2689E421B}"/>
                    </a:ext>
                  </a:extLst>
                </p:cNvPr>
                <p:cNvCxnSpPr>
                  <a:cxnSpLocks/>
                </p:cNvCxnSpPr>
                <p:nvPr/>
              </p:nvCxnSpPr>
              <p:spPr bwMode="auto">
                <a:xfrm>
                  <a:off x="9552694" y="514429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BBE35BE-0379-019D-D539-4F8DF691FBEB}"/>
                    </a:ext>
                  </a:extLst>
                </p:cNvPr>
                <p:cNvCxnSpPr>
                  <a:cxnSpLocks/>
                </p:cNvCxnSpPr>
                <p:nvPr/>
              </p:nvCxnSpPr>
              <p:spPr bwMode="auto">
                <a:xfrm>
                  <a:off x="9552694" y="265966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5BE84688-83AE-3D58-72B8-F24D3842F0BF}"/>
                    </a:ext>
                  </a:extLst>
                </p:cNvPr>
                <p:cNvCxnSpPr>
                  <a:cxnSpLocks/>
                </p:cNvCxnSpPr>
                <p:nvPr/>
              </p:nvCxnSpPr>
              <p:spPr bwMode="auto">
                <a:xfrm>
                  <a:off x="9552694" y="348787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7B5A3A8-B5AC-D61C-CBA5-6DC965764DAE}"/>
                    </a:ext>
                  </a:extLst>
                </p:cNvPr>
                <p:cNvCxnSpPr>
                  <a:cxnSpLocks/>
                </p:cNvCxnSpPr>
                <p:nvPr/>
              </p:nvCxnSpPr>
              <p:spPr bwMode="auto">
                <a:xfrm>
                  <a:off x="9552694" y="3073769"/>
                  <a:ext cx="91440" cy="0"/>
                </a:xfrm>
                <a:prstGeom prst="line">
                  <a:avLst/>
                </a:prstGeom>
                <a:noFill/>
                <a:ln w="28575" cap="flat" cmpd="sng" algn="ctr">
                  <a:solidFill>
                    <a:schemeClr val="bg1"/>
                  </a:solidFill>
                  <a:prstDash val="solid"/>
                  <a:round/>
                  <a:headEnd type="none" w="med" len="med"/>
                  <a:tailEnd type="none" w="med" len="med"/>
                </a:ln>
                <a:effectLst/>
              </p:spPr>
            </p:cxnSp>
          </p:grpSp>
          <p:cxnSp>
            <p:nvCxnSpPr>
              <p:cNvPr id="141" name="Straight Connector 140">
                <a:extLst>
                  <a:ext uri="{FF2B5EF4-FFF2-40B4-BE49-F238E27FC236}">
                    <a16:creationId xmlns:a16="http://schemas.microsoft.com/office/drawing/2014/main" id="{9AF0EFDC-FAFD-0D91-7F31-D987982882F0}"/>
                  </a:ext>
                </a:extLst>
              </p:cNvPr>
              <p:cNvCxnSpPr>
                <a:cxnSpLocks/>
              </p:cNvCxnSpPr>
              <p:nvPr/>
            </p:nvCxnSpPr>
            <p:spPr bwMode="auto">
              <a:xfrm>
                <a:off x="9552694" y="1838207"/>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3" name="Freeform 2">
              <a:extLst>
                <a:ext uri="{FF2B5EF4-FFF2-40B4-BE49-F238E27FC236}">
                  <a16:creationId xmlns:a16="http://schemas.microsoft.com/office/drawing/2014/main" id="{50EBCC07-5E7C-5E10-E382-1A910C33345D}"/>
                </a:ext>
              </a:extLst>
            </p:cNvPr>
            <p:cNvSpPr/>
            <p:nvPr/>
          </p:nvSpPr>
          <p:spPr bwMode="auto">
            <a:xfrm>
              <a:off x="1991399" y="1592494"/>
              <a:ext cx="7017249" cy="3554859"/>
            </a:xfrm>
            <a:custGeom>
              <a:avLst/>
              <a:gdLst>
                <a:gd name="connsiteX0" fmla="*/ 0 w 7017249"/>
                <a:gd name="connsiteY0" fmla="*/ 10275 h 3554859"/>
                <a:gd name="connsiteX1" fmla="*/ 0 w 7017249"/>
                <a:gd name="connsiteY1" fmla="*/ 3554859 h 3554859"/>
                <a:gd name="connsiteX2" fmla="*/ 7017249 w 7017249"/>
                <a:gd name="connsiteY2" fmla="*/ 3554859 h 3554859"/>
                <a:gd name="connsiteX3" fmla="*/ 7017249 w 7017249"/>
                <a:gd name="connsiteY3" fmla="*/ 0 h 3554859"/>
              </a:gdLst>
              <a:ahLst/>
              <a:cxnLst>
                <a:cxn ang="0">
                  <a:pos x="connsiteX0" y="connsiteY0"/>
                </a:cxn>
                <a:cxn ang="0">
                  <a:pos x="connsiteX1" y="connsiteY1"/>
                </a:cxn>
                <a:cxn ang="0">
                  <a:pos x="connsiteX2" y="connsiteY2"/>
                </a:cxn>
                <a:cxn ang="0">
                  <a:pos x="connsiteX3" y="connsiteY3"/>
                </a:cxn>
              </a:cxnLst>
              <a:rect l="l" t="t" r="r" b="b"/>
              <a:pathLst>
                <a:path w="7017249" h="3554859">
                  <a:moveTo>
                    <a:pt x="0" y="10275"/>
                  </a:moveTo>
                  <a:lnTo>
                    <a:pt x="0" y="3554859"/>
                  </a:lnTo>
                  <a:lnTo>
                    <a:pt x="7017249" y="3554859"/>
                  </a:lnTo>
                  <a:lnTo>
                    <a:pt x="7017249" y="0"/>
                  </a:lnTo>
                </a:path>
              </a:pathLst>
            </a:custGeom>
            <a:noFill/>
            <a:ln w="28575">
              <a:solidFill>
                <a:schemeClr val="bg1"/>
              </a:solidFill>
              <a:miter lim="800000"/>
              <a:headEnd/>
              <a:tailEnd/>
            </a:ln>
          </p:spPr>
          <p:txBody>
            <a:bodyPr rtlCol="0" anchor="ctr"/>
            <a:lstStyle/>
            <a:p>
              <a:pPr algn="ctr"/>
              <a:endParaRPr lang="en-US" dirty="0"/>
            </a:p>
          </p:txBody>
        </p:sp>
      </p:grpSp>
      <p:sp>
        <p:nvSpPr>
          <p:cNvPr id="21" name="Text Box 15">
            <a:extLst>
              <a:ext uri="{FF2B5EF4-FFF2-40B4-BE49-F238E27FC236}">
                <a16:creationId xmlns:a16="http://schemas.microsoft.com/office/drawing/2014/main" id="{F97638DB-F4F4-87BC-018C-7F4D65481D0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Giaquinto. Obstet Gynecol. 2022;139:440.</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964669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9685D-B5D3-4325-883B-1F861815DE0D}"/>
              </a:ext>
            </a:extLst>
          </p:cNvPr>
          <p:cNvSpPr>
            <a:spLocks noGrp="1"/>
          </p:cNvSpPr>
          <p:nvPr>
            <p:ph type="title"/>
          </p:nvPr>
        </p:nvSpPr>
        <p:spPr/>
        <p:txBody>
          <a:bodyPr/>
          <a:lstStyle/>
          <a:p>
            <a:r>
              <a:rPr lang="en-US" dirty="0"/>
              <a:t>Health Disparities in Endometrial Cancer</a:t>
            </a:r>
          </a:p>
        </p:txBody>
      </p:sp>
      <p:sp>
        <p:nvSpPr>
          <p:cNvPr id="3" name="Content Placeholder 2">
            <a:extLst>
              <a:ext uri="{FF2B5EF4-FFF2-40B4-BE49-F238E27FC236}">
                <a16:creationId xmlns:a16="http://schemas.microsoft.com/office/drawing/2014/main" id="{5E165BB7-6915-4315-8F69-2A44A9B4CCB2}"/>
              </a:ext>
            </a:extLst>
          </p:cNvPr>
          <p:cNvSpPr>
            <a:spLocks noGrp="1"/>
          </p:cNvSpPr>
          <p:nvPr>
            <p:ph idx="1"/>
          </p:nvPr>
        </p:nvSpPr>
        <p:spPr/>
        <p:txBody>
          <a:bodyPr/>
          <a:lstStyle/>
          <a:p>
            <a:r>
              <a:rPr lang="en-US" sz="2400" dirty="0"/>
              <a:t>Despite a 5-yr OS rate of &gt;85%, Black women continue to have poor outcomes</a:t>
            </a:r>
            <a:r>
              <a:rPr lang="en-US" sz="2400" baseline="30000" dirty="0"/>
              <a:t>1</a:t>
            </a:r>
          </a:p>
          <a:p>
            <a:r>
              <a:rPr lang="en-US" sz="2400" dirty="0"/>
              <a:t>Despite lower incidence for EC development, Black patients account for a higher proportion of deaths with a 5-yr OS 19% worse than White women</a:t>
            </a:r>
            <a:r>
              <a:rPr lang="en-US" sz="2400" baseline="30000" dirty="0"/>
              <a:t>2-4</a:t>
            </a:r>
          </a:p>
          <a:p>
            <a:r>
              <a:rPr lang="en-US" sz="2400" dirty="0"/>
              <a:t>Delay in diagnosis is a key contributor to disparity in gynecologic malignancies</a:t>
            </a:r>
            <a:r>
              <a:rPr lang="en-US" sz="2400" baseline="30000" dirty="0"/>
              <a:t>5</a:t>
            </a:r>
          </a:p>
          <a:p>
            <a:r>
              <a:rPr lang="en-US" sz="2400" dirty="0"/>
              <a:t>Black women more likely to present with advanced disease</a:t>
            </a:r>
            <a:r>
              <a:rPr lang="en-US" sz="2400" baseline="30000" dirty="0"/>
              <a:t>4,6,7</a:t>
            </a:r>
          </a:p>
          <a:p>
            <a:pPr lvl="1">
              <a:buFont typeface="System Font Regular"/>
              <a:buChar char="–"/>
            </a:pPr>
            <a:r>
              <a:rPr lang="en-US" sz="2200" dirty="0"/>
              <a:t>Identifying health disparities and promoting early diagnosis are key to improving outcomes for Black patients</a:t>
            </a:r>
          </a:p>
          <a:p>
            <a:pPr lvl="1">
              <a:buFont typeface="System Font Regular"/>
              <a:buChar char="–"/>
            </a:pPr>
            <a:r>
              <a:rPr lang="en-US" sz="2200" dirty="0"/>
              <a:t>Black women are more likely to receive less care due to lack of insurance or </a:t>
            </a:r>
            <a:br>
              <a:rPr lang="en-US" sz="2200" dirty="0"/>
            </a:br>
            <a:r>
              <a:rPr lang="en-US" sz="2200" dirty="0"/>
              <a:t>low-income status</a:t>
            </a:r>
          </a:p>
          <a:p>
            <a:endParaRPr lang="en-US" dirty="0"/>
          </a:p>
        </p:txBody>
      </p:sp>
      <p:sp>
        <p:nvSpPr>
          <p:cNvPr id="7" name="TextBox 6">
            <a:extLst>
              <a:ext uri="{FF2B5EF4-FFF2-40B4-BE49-F238E27FC236}">
                <a16:creationId xmlns:a16="http://schemas.microsoft.com/office/drawing/2014/main" id="{C662C3AE-D30B-4868-871D-B18AB034004A}"/>
              </a:ext>
            </a:extLst>
          </p:cNvPr>
          <p:cNvSpPr txBox="1"/>
          <p:nvPr/>
        </p:nvSpPr>
        <p:spPr bwMode="auto">
          <a:xfrm>
            <a:off x="439974" y="6012752"/>
            <a:ext cx="777847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1. Rauh-Hain. Obstet Gynecol. 2015;125:843. 2. Wright. Cancer. 2009;115:1276. 3. Long. Gynecol Oncol. 2013;130:652. </a:t>
            </a: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4. Mukerji. Gynecol Oncol. 2018;148:527. 5. Dolly. </a:t>
            </a:r>
            <a:r>
              <a:rPr lang="en-US" sz="1200" dirty="0">
                <a:solidFill>
                  <a:srgbClr val="455560"/>
                </a:solidFill>
                <a:latin typeface="Calibri" panose="020F0502020204030204" pitchFamily="34" charset="0"/>
                <a:cs typeface="Calibri" panose="020F0502020204030204" pitchFamily="34" charset="0"/>
              </a:rPr>
              <a:t>Front Oncol</a:t>
            </a:r>
            <a:r>
              <a:rPr lang="en-US" sz="1200" b="0" kern="1200" dirty="0">
                <a:solidFill>
                  <a:srgbClr val="455560"/>
                </a:solidFill>
                <a:latin typeface="Calibri" panose="020F0502020204030204" pitchFamily="34" charset="0"/>
                <a:cs typeface="Calibri" panose="020F0502020204030204" pitchFamily="34" charset="0"/>
              </a:rPr>
              <a:t>. 2016;6:31. 6. Bregar. Gynecol Oncol. 2017;145:114. </a:t>
            </a: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7. Sud. Gynecol Oncol. 2018;148:349</a:t>
            </a:r>
          </a:p>
        </p:txBody>
      </p:sp>
    </p:spTree>
    <p:extLst>
      <p:ext uri="{BB962C8B-B14F-4D97-AF65-F5344CB8AC3E}">
        <p14:creationId xmlns:p14="http://schemas.microsoft.com/office/powerpoint/2010/main" val="257988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7347-E35B-49BB-3CDF-F1DE1B9B0E5E}"/>
              </a:ext>
            </a:extLst>
          </p:cNvPr>
          <p:cNvSpPr>
            <a:spLocks noGrp="1"/>
          </p:cNvSpPr>
          <p:nvPr>
            <p:ph type="title"/>
          </p:nvPr>
        </p:nvSpPr>
        <p:spPr/>
        <p:txBody>
          <a:bodyPr/>
          <a:lstStyle/>
          <a:p>
            <a:r>
              <a:rPr lang="en-US" dirty="0"/>
              <a:t>Delay in Diagnosis and Treatment in Endometrial Cancer</a:t>
            </a:r>
          </a:p>
        </p:txBody>
      </p:sp>
      <p:sp>
        <p:nvSpPr>
          <p:cNvPr id="3" name="Content Placeholder 2">
            <a:extLst>
              <a:ext uri="{FF2B5EF4-FFF2-40B4-BE49-F238E27FC236}">
                <a16:creationId xmlns:a16="http://schemas.microsoft.com/office/drawing/2014/main" id="{B7277FC4-A618-7E47-31A0-B638D5AA9565}"/>
              </a:ext>
            </a:extLst>
          </p:cNvPr>
          <p:cNvSpPr>
            <a:spLocks noGrp="1"/>
          </p:cNvSpPr>
          <p:nvPr>
            <p:ph idx="1"/>
          </p:nvPr>
        </p:nvSpPr>
        <p:spPr/>
        <p:txBody>
          <a:bodyPr/>
          <a:lstStyle/>
          <a:p>
            <a:r>
              <a:rPr lang="en-US" dirty="0"/>
              <a:t>Qualitative study with semistructured interviews of 15 Black women with endometrial cancer</a:t>
            </a:r>
          </a:p>
          <a:p>
            <a:pPr lvl="1"/>
            <a:r>
              <a:rPr lang="en-US" dirty="0"/>
              <a:t>Participants had an unclear definition of normal/abnormal menopause</a:t>
            </a:r>
          </a:p>
          <a:p>
            <a:pPr lvl="1"/>
            <a:r>
              <a:rPr lang="en-US" dirty="0"/>
              <a:t>Misinterpretation of bleeding symptoms (comparing with previous menstrual bleeding or with family member bleeding)</a:t>
            </a:r>
          </a:p>
          <a:p>
            <a:pPr lvl="1"/>
            <a:r>
              <a:rPr lang="en-US" dirty="0"/>
              <a:t>Nondisclosure of bleeding symptoms to family or providers</a:t>
            </a:r>
          </a:p>
          <a:p>
            <a:pPr lvl="1"/>
            <a:r>
              <a:rPr lang="en-US" dirty="0"/>
              <a:t>Vague responses by healthcare professionals when symptoms disclosed</a:t>
            </a:r>
          </a:p>
          <a:p>
            <a:pPr lvl="1"/>
            <a:r>
              <a:rPr lang="en-US" dirty="0"/>
              <a:t>“Shock and awe” of diagnosis extending interval to treatment</a:t>
            </a:r>
          </a:p>
        </p:txBody>
      </p:sp>
      <p:sp>
        <p:nvSpPr>
          <p:cNvPr id="7" name="Text Box 15">
            <a:extLst>
              <a:ext uri="{FF2B5EF4-FFF2-40B4-BE49-F238E27FC236}">
                <a16:creationId xmlns:a16="http://schemas.microsoft.com/office/drawing/2014/main" id="{B9535926-4729-8F31-DB5D-39940A65BF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Doll. JAMA Netw Open. 2020;3:e204954.</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2527267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80919-744B-4CFA-98B4-E72E84CE5462}"/>
              </a:ext>
            </a:extLst>
          </p:cNvPr>
          <p:cNvSpPr>
            <a:spLocks noGrp="1"/>
          </p:cNvSpPr>
          <p:nvPr>
            <p:ph type="title"/>
          </p:nvPr>
        </p:nvSpPr>
        <p:spPr/>
        <p:txBody>
          <a:bodyPr/>
          <a:lstStyle/>
          <a:p>
            <a:r>
              <a:rPr lang="en-US" dirty="0"/>
              <a:t>Evaluation of Black Patients With </a:t>
            </a:r>
            <a:br>
              <a:rPr lang="en-US" dirty="0"/>
            </a:br>
            <a:r>
              <a:rPr lang="en-US" dirty="0"/>
              <a:t>Postmenopausal Bleeding</a:t>
            </a:r>
          </a:p>
        </p:txBody>
      </p:sp>
      <p:sp>
        <p:nvSpPr>
          <p:cNvPr id="3" name="Content Placeholder 2">
            <a:extLst>
              <a:ext uri="{FF2B5EF4-FFF2-40B4-BE49-F238E27FC236}">
                <a16:creationId xmlns:a16="http://schemas.microsoft.com/office/drawing/2014/main" id="{F23E17CD-ABC5-4C38-BB38-535F7D27D1BD}"/>
              </a:ext>
            </a:extLst>
          </p:cNvPr>
          <p:cNvSpPr>
            <a:spLocks noGrp="1"/>
          </p:cNvSpPr>
          <p:nvPr>
            <p:ph idx="1"/>
          </p:nvPr>
        </p:nvSpPr>
        <p:spPr/>
        <p:txBody>
          <a:bodyPr/>
          <a:lstStyle/>
          <a:p>
            <a:r>
              <a:rPr lang="en-US" sz="2000" dirty="0"/>
              <a:t>Successful screening for EC requires both patient report of symptoms and appropriate workup </a:t>
            </a:r>
          </a:p>
          <a:p>
            <a:r>
              <a:rPr lang="en-US" sz="2000" dirty="0"/>
              <a:t>Black patients are less likely to report PMB </a:t>
            </a:r>
            <a:r>
              <a:rPr lang="en-US" sz="2000" i="1" dirty="0"/>
              <a:t>and</a:t>
            </a:r>
            <a:r>
              <a:rPr lang="en-US" sz="2000" dirty="0"/>
              <a:t> receive guideline-concordant care</a:t>
            </a:r>
          </a:p>
          <a:p>
            <a:endParaRPr lang="en-US" sz="300" dirty="0"/>
          </a:p>
          <a:p>
            <a:endParaRPr lang="en-US" sz="1400" dirty="0"/>
          </a:p>
          <a:p>
            <a:endParaRPr lang="en-US" sz="2000" dirty="0"/>
          </a:p>
          <a:p>
            <a:endParaRPr lang="en-US" sz="2000" dirty="0"/>
          </a:p>
          <a:p>
            <a:endParaRPr lang="en-US" sz="2000" dirty="0"/>
          </a:p>
          <a:p>
            <a:endParaRPr lang="en-US" sz="2000" dirty="0"/>
          </a:p>
          <a:p>
            <a:pPr marL="0" indent="0">
              <a:buNone/>
            </a:pPr>
            <a:endParaRPr lang="en-US" sz="600" dirty="0"/>
          </a:p>
          <a:p>
            <a:r>
              <a:rPr lang="en-US" sz="2000" dirty="0"/>
              <a:t>Nonguideline-concordant pathways are associated with a higher rate of advanced-stage EC at diagnosis (aOR: 1.90-2.88)</a:t>
            </a:r>
          </a:p>
          <a:p>
            <a:endParaRPr lang="en-US" sz="2000" dirty="0"/>
          </a:p>
        </p:txBody>
      </p:sp>
      <p:sp>
        <p:nvSpPr>
          <p:cNvPr id="4" name="TextBox 3">
            <a:extLst>
              <a:ext uri="{FF2B5EF4-FFF2-40B4-BE49-F238E27FC236}">
                <a16:creationId xmlns:a16="http://schemas.microsoft.com/office/drawing/2014/main" id="{91B4C1FB-C967-4B9A-AA86-234ADEC230BE}"/>
              </a:ext>
            </a:extLst>
          </p:cNvPr>
          <p:cNvSpPr txBox="1"/>
          <p:nvPr/>
        </p:nvSpPr>
        <p:spPr bwMode="auto">
          <a:xfrm>
            <a:off x="409967" y="6377292"/>
            <a:ext cx="895836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Doll. Am J Obstet Gynecol. 2018;219:593.e1.</a:t>
            </a:r>
            <a:endParaRPr lang="en-US" sz="1200" b="0" kern="1200" dirty="0">
              <a:solidFill>
                <a:srgbClr val="455560"/>
              </a:solidFill>
              <a:latin typeface="Calibri" panose="020F0502020204030204" pitchFamily="34" charset="0"/>
              <a:cs typeface="Calibri" panose="020F0502020204030204" pitchFamily="34" charset="0"/>
            </a:endParaRPr>
          </a:p>
        </p:txBody>
      </p:sp>
      <p:graphicFrame>
        <p:nvGraphicFramePr>
          <p:cNvPr id="8" name="Content Placeholder 5">
            <a:extLst>
              <a:ext uri="{FF2B5EF4-FFF2-40B4-BE49-F238E27FC236}">
                <a16:creationId xmlns:a16="http://schemas.microsoft.com/office/drawing/2014/main" id="{007F6368-248E-2A4C-AC7E-9EFB4AB73792}"/>
              </a:ext>
            </a:extLst>
          </p:cNvPr>
          <p:cNvGraphicFramePr>
            <a:graphicFrameLocks/>
          </p:cNvGraphicFramePr>
          <p:nvPr>
            <p:extLst>
              <p:ext uri="{D42A27DB-BD31-4B8C-83A1-F6EECF244321}">
                <p14:modId xmlns:p14="http://schemas.microsoft.com/office/powerpoint/2010/main" val="3150203473"/>
              </p:ext>
            </p:extLst>
          </p:nvPr>
        </p:nvGraphicFramePr>
        <p:xfrm>
          <a:off x="719138" y="2481052"/>
          <a:ext cx="10763065" cy="2560360"/>
        </p:xfrm>
        <a:graphic>
          <a:graphicData uri="http://schemas.openxmlformats.org/drawingml/2006/table">
            <a:tbl>
              <a:tblPr firstRow="1" bandRow="1">
                <a:effectLst/>
                <a:tableStyleId>{5940675A-B579-460E-94D1-54222C63F5DA}</a:tableStyleId>
              </a:tblPr>
              <a:tblGrid>
                <a:gridCol w="6252047">
                  <a:extLst>
                    <a:ext uri="{9D8B030D-6E8A-4147-A177-3AD203B41FA5}">
                      <a16:colId xmlns:a16="http://schemas.microsoft.com/office/drawing/2014/main" val="20000"/>
                    </a:ext>
                  </a:extLst>
                </a:gridCol>
                <a:gridCol w="2255509">
                  <a:extLst>
                    <a:ext uri="{9D8B030D-6E8A-4147-A177-3AD203B41FA5}">
                      <a16:colId xmlns:a16="http://schemas.microsoft.com/office/drawing/2014/main" val="20001"/>
                    </a:ext>
                  </a:extLst>
                </a:gridCol>
                <a:gridCol w="2255509">
                  <a:extLst>
                    <a:ext uri="{9D8B030D-6E8A-4147-A177-3AD203B41FA5}">
                      <a16:colId xmlns:a16="http://schemas.microsoft.com/office/drawing/2014/main" val="2130287644"/>
                    </a:ext>
                  </a:extLst>
                </a:gridCol>
              </a:tblGrid>
              <a:tr h="0">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Frequency of Recognition and Evaluation of PMB by Race, </a:t>
                      </a:r>
                      <a:b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b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Prior to Diagnosis of EC, %</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White Patients</a:t>
                      </a:r>
                      <a:b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b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(N = 4354)</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Black Patients</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(N = 537)</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Guideline-concordant care</a:t>
                      </a:r>
                      <a:endParaRPr kumimoji="0" lang="en-US" altLang="en-US" sz="1600" b="0"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Report of PMB + ≥1 diagnostic procedure</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79</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b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b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70*</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Nonguideline-concordant care</a:t>
                      </a:r>
                      <a:endParaRPr kumimoji="0" lang="en-US" altLang="en-US" sz="1600" b="0"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4"/>
                  </a:ext>
                </a:extLst>
              </a:tr>
              <a:tr h="139456">
                <a:tc>
                  <a:txBody>
                    <a:bodyPr/>
                    <a:lstStyle/>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None</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Report of PMB only</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 diagnostic procedure only</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Alternative bleeding characterization</a:t>
                      </a:r>
                      <a:r>
                        <a:rPr kumimoji="0" lang="en-US" altLang="en-US" sz="1600" b="0"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rPr>
                        <a:t>†</a:t>
                      </a: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 ± ≥1 diagnostic procedure</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7.5</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3.1</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8.6</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10.4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3.7</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08332600"/>
                  </a:ext>
                </a:extLst>
              </a:tr>
            </a:tbl>
          </a:graphicData>
        </a:graphic>
      </p:graphicFrame>
      <p:sp>
        <p:nvSpPr>
          <p:cNvPr id="10" name="TextBox 9">
            <a:extLst>
              <a:ext uri="{FF2B5EF4-FFF2-40B4-BE49-F238E27FC236}">
                <a16:creationId xmlns:a16="http://schemas.microsoft.com/office/drawing/2014/main" id="{3815EA8A-9A8F-B043-B7DF-A8DBCF8D936A}"/>
              </a:ext>
            </a:extLst>
          </p:cNvPr>
          <p:cNvSpPr txBox="1"/>
          <p:nvPr/>
        </p:nvSpPr>
        <p:spPr bwMode="auto">
          <a:xfrm>
            <a:off x="705955" y="5062041"/>
            <a:ext cx="22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cs typeface="Calibri" panose="020F0502020204030204" pitchFamily="34" charset="0"/>
              </a:rPr>
              <a:t>P &lt;</a:t>
            </a:r>
            <a:r>
              <a:rPr lang="en-US" sz="1400" b="0" dirty="0">
                <a:solidFill>
                  <a:schemeClr val="bg1"/>
                </a:solidFill>
                <a:latin typeface="Calibri" panose="020F0502020204030204" pitchFamily="34" charset="0"/>
                <a:cs typeface="Calibri" panose="020F0502020204030204" pitchFamily="34" charset="0"/>
              </a:rPr>
              <a:t>.001. </a:t>
            </a:r>
            <a:r>
              <a:rPr lang="en-US" altLang="en-US" sz="1400" b="0" baseline="30000" dirty="0">
                <a:solidFill>
                  <a:schemeClr val="bg1"/>
                </a:solidFill>
                <a:latin typeface="Calibri" panose="020F0502020204030204" pitchFamily="34" charset="0"/>
                <a:ea typeface="ＭＳ Ｐゴシック" charset="-128"/>
                <a:cs typeface="Calibri" panose="020F0502020204030204" pitchFamily="34" charset="0"/>
              </a:rPr>
              <a:t>†</a:t>
            </a:r>
            <a:r>
              <a:rPr lang="en-US" altLang="en-US" sz="1400" b="0" dirty="0">
                <a:solidFill>
                  <a:schemeClr val="bg1"/>
                </a:solidFill>
                <a:latin typeface="Calibri" panose="020F0502020204030204" pitchFamily="34" charset="0"/>
                <a:ea typeface="ＭＳ Ｐゴシック" charset="-128"/>
                <a:cs typeface="Calibri" panose="020F0502020204030204" pitchFamily="34" charset="0"/>
              </a:rPr>
              <a:t>e</a:t>
            </a:r>
            <a:r>
              <a:rPr lang="en-US" sz="1400" b="0" dirty="0">
                <a:solidFill>
                  <a:schemeClr val="bg1"/>
                </a:solidFill>
                <a:latin typeface="Calibri" panose="020F0502020204030204" pitchFamily="34" charset="0"/>
                <a:cs typeface="Calibri" panose="020F0502020204030204" pitchFamily="34" charset="0"/>
              </a:rPr>
              <a:t>g, menorrhagia.</a:t>
            </a:r>
          </a:p>
        </p:txBody>
      </p:sp>
    </p:spTree>
    <p:extLst>
      <p:ext uri="{BB962C8B-B14F-4D97-AF65-F5344CB8AC3E}">
        <p14:creationId xmlns:p14="http://schemas.microsoft.com/office/powerpoint/2010/main" val="2758677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A9AC60-D449-4A72-99C3-ACF0C436ED1E}"/>
              </a:ext>
            </a:extLst>
          </p:cNvPr>
          <p:cNvSpPr>
            <a:spLocks noGrp="1"/>
          </p:cNvSpPr>
          <p:nvPr>
            <p:ph type="title"/>
          </p:nvPr>
        </p:nvSpPr>
        <p:spPr/>
        <p:txBody>
          <a:bodyPr/>
          <a:lstStyle/>
          <a:p>
            <a:r>
              <a:rPr lang="en-US" dirty="0"/>
              <a:t>Suboptimal Receipt of Guideline-Based Treatment in Black Patients Compared With White Patients</a:t>
            </a:r>
          </a:p>
        </p:txBody>
      </p:sp>
      <p:sp>
        <p:nvSpPr>
          <p:cNvPr id="2" name="Content Placeholder 1">
            <a:extLst>
              <a:ext uri="{FF2B5EF4-FFF2-40B4-BE49-F238E27FC236}">
                <a16:creationId xmlns:a16="http://schemas.microsoft.com/office/drawing/2014/main" id="{827D34BA-6C3F-E1E3-6E26-B697900D2B16}"/>
              </a:ext>
            </a:extLst>
          </p:cNvPr>
          <p:cNvSpPr>
            <a:spLocks noGrp="1"/>
          </p:cNvSpPr>
          <p:nvPr>
            <p:ph idx="4294967295"/>
          </p:nvPr>
        </p:nvSpPr>
        <p:spPr>
          <a:xfrm>
            <a:off x="613983" y="5434013"/>
            <a:ext cx="10877550" cy="730250"/>
          </a:xfrm>
        </p:spPr>
        <p:txBody>
          <a:bodyPr/>
          <a:lstStyle/>
          <a:p>
            <a:r>
              <a:rPr lang="en-US" sz="2200" dirty="0"/>
              <a:t>Analyses suggest optimal adherence to guideline-based care may improve outcomes for both Black and White patients but does not eliminate racial disparities in EC outcomes</a:t>
            </a:r>
          </a:p>
        </p:txBody>
      </p:sp>
      <p:graphicFrame>
        <p:nvGraphicFramePr>
          <p:cNvPr id="5" name="Content Placeholder 5">
            <a:extLst>
              <a:ext uri="{FF2B5EF4-FFF2-40B4-BE49-F238E27FC236}">
                <a16:creationId xmlns:a16="http://schemas.microsoft.com/office/drawing/2014/main" id="{3B25F4FD-6D48-564D-8D6A-631F8B1538D9}"/>
              </a:ext>
            </a:extLst>
          </p:cNvPr>
          <p:cNvGraphicFramePr>
            <a:graphicFrameLocks/>
          </p:cNvGraphicFramePr>
          <p:nvPr/>
        </p:nvGraphicFramePr>
        <p:xfrm>
          <a:off x="719137" y="1604156"/>
          <a:ext cx="10763252" cy="3688110"/>
        </p:xfrm>
        <a:graphic>
          <a:graphicData uri="http://schemas.openxmlformats.org/drawingml/2006/table">
            <a:tbl>
              <a:tblPr firstRow="1" bandRow="1">
                <a:effectLst/>
                <a:tableStyleId>{5940675A-B579-460E-94D1-54222C63F5DA}</a:tableStyleId>
              </a:tblPr>
              <a:tblGrid>
                <a:gridCol w="4458919">
                  <a:extLst>
                    <a:ext uri="{9D8B030D-6E8A-4147-A177-3AD203B41FA5}">
                      <a16:colId xmlns:a16="http://schemas.microsoft.com/office/drawing/2014/main" val="20000"/>
                    </a:ext>
                  </a:extLst>
                </a:gridCol>
                <a:gridCol w="1818168">
                  <a:extLst>
                    <a:ext uri="{9D8B030D-6E8A-4147-A177-3AD203B41FA5}">
                      <a16:colId xmlns:a16="http://schemas.microsoft.com/office/drawing/2014/main" val="20001"/>
                    </a:ext>
                  </a:extLst>
                </a:gridCol>
                <a:gridCol w="1818168">
                  <a:extLst>
                    <a:ext uri="{9D8B030D-6E8A-4147-A177-3AD203B41FA5}">
                      <a16:colId xmlns:a16="http://schemas.microsoft.com/office/drawing/2014/main" val="2130287644"/>
                    </a:ext>
                  </a:extLst>
                </a:gridCol>
                <a:gridCol w="2667997">
                  <a:extLst>
                    <a:ext uri="{9D8B030D-6E8A-4147-A177-3AD203B41FA5}">
                      <a16:colId xmlns:a16="http://schemas.microsoft.com/office/drawing/2014/main" val="3163761977"/>
                    </a:ext>
                  </a:extLst>
                </a:gridCol>
              </a:tblGrid>
              <a:tr h="175354">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Adherence to Quality Metrics, %</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White Women</a:t>
                      </a:r>
                      <a:b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b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(N = 275,173)</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Black Women</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(N = 35,035)</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Adjusted RR (95% CI)</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7535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Adherence to quality metrics</a:t>
                      </a:r>
                      <a:endParaRPr kumimoji="0" lang="en-US" altLang="en-US" sz="1600" b="1"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Time to surgery &lt;6 wk of diagnosis</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Minimally invasive surgery</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Pelvic lymphadenectomy</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Adjuvant radiotherapy</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Chemotherapy for stage III/IV disease</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Perfect adherence to all 5 metrics</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75.6</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72.9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74.2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52.3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73.2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50.0</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65.8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58.5</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71.3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48.1</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72.7</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38.3</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0.89 (0.87-0.90)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0.87 (0.84-0.90)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0.98 (0.96-0.99)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1.02 (0.98-1.06)</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0.97 (0.95-0.99)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0.84 (0.82-0.86)</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77522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Short- and long-term outcomes</a:t>
                      </a:r>
                      <a:endParaRPr kumimoji="0" lang="en-US" altLang="en-US" sz="1600" b="1" i="0" u="none" strike="noStrike" cap="none" normalizeH="0" baseline="3000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30-day readmission (after surgery stage I)</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30-day mortality (stage I-III)</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90-day mortality (stage I-III)</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5-yr mortality</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3.5</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16.2</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31.0</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1.24 (1.10-1.39)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1.56 (1.30-1.88)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1.29 (1.13-1.46)</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1.27 (1.23-1.31)</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6" name="TextBox 5">
            <a:extLst>
              <a:ext uri="{FF2B5EF4-FFF2-40B4-BE49-F238E27FC236}">
                <a16:creationId xmlns:a16="http://schemas.microsoft.com/office/drawing/2014/main" id="{6AA44228-1EA6-7541-8E21-792D78CFF881}"/>
              </a:ext>
            </a:extLst>
          </p:cNvPr>
          <p:cNvSpPr txBox="1"/>
          <p:nvPr/>
        </p:nvSpPr>
        <p:spPr bwMode="auto">
          <a:xfrm>
            <a:off x="430287" y="6375649"/>
            <a:ext cx="950509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Huang. Am J Obstet Gynecol. 2020;223:396.e1.</a:t>
            </a:r>
            <a:endParaRPr lang="en-US" sz="1200" b="0" kern="1200" dirty="0">
              <a:solidFill>
                <a:srgbClr val="4555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9850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18B0-54B5-9BD2-6761-CD45B8C39FEF}"/>
              </a:ext>
            </a:extLst>
          </p:cNvPr>
          <p:cNvSpPr>
            <a:spLocks noGrp="1"/>
          </p:cNvSpPr>
          <p:nvPr>
            <p:ph type="title"/>
          </p:nvPr>
        </p:nvSpPr>
        <p:spPr/>
        <p:txBody>
          <a:bodyPr/>
          <a:lstStyle/>
          <a:p>
            <a:r>
              <a:rPr lang="en-US" dirty="0"/>
              <a:t>Structural Racism/Bias Promote Disparity</a:t>
            </a:r>
          </a:p>
        </p:txBody>
      </p:sp>
      <p:sp>
        <p:nvSpPr>
          <p:cNvPr id="3" name="Content Placeholder 2">
            <a:extLst>
              <a:ext uri="{FF2B5EF4-FFF2-40B4-BE49-F238E27FC236}">
                <a16:creationId xmlns:a16="http://schemas.microsoft.com/office/drawing/2014/main" id="{0968D197-73AE-8E7F-E885-F87EE95B04EA}"/>
              </a:ext>
            </a:extLst>
          </p:cNvPr>
          <p:cNvSpPr>
            <a:spLocks noGrp="1"/>
          </p:cNvSpPr>
          <p:nvPr>
            <p:ph idx="1"/>
          </p:nvPr>
        </p:nvSpPr>
        <p:spPr>
          <a:xfrm>
            <a:off x="604676" y="1513047"/>
            <a:ext cx="10877528" cy="4650686"/>
          </a:xfrm>
        </p:spPr>
        <p:txBody>
          <a:bodyPr/>
          <a:lstStyle/>
          <a:p>
            <a:r>
              <a:rPr lang="en-US" sz="2400" dirty="0"/>
              <a:t>Qualitative study comprising 91 interviews across 5 US cancer centers about minority recruitment</a:t>
            </a:r>
            <a:r>
              <a:rPr lang="en-US" sz="2400" baseline="30000" dirty="0"/>
              <a:t>1</a:t>
            </a:r>
            <a:endParaRPr lang="en-US" sz="2400" dirty="0"/>
          </a:p>
          <a:p>
            <a:pPr lvl="1"/>
            <a:r>
              <a:rPr lang="en-US" sz="2200" dirty="0"/>
              <a:t>Interactions with minority patients were perceived to be challenging</a:t>
            </a:r>
          </a:p>
          <a:p>
            <a:pPr lvl="1"/>
            <a:r>
              <a:rPr lang="en-US" sz="2200" dirty="0"/>
              <a:t>Minority patients not perceived to be ideal research participants</a:t>
            </a:r>
          </a:p>
          <a:p>
            <a:pPr lvl="1"/>
            <a:r>
              <a:rPr lang="en-US" sz="2200" dirty="0"/>
              <a:t>Limited clinic time and negative perception of minorities led to withholding clinical trial opportunities</a:t>
            </a:r>
          </a:p>
          <a:p>
            <a:pPr lvl="1"/>
            <a:r>
              <a:rPr lang="en-US" sz="2200" dirty="0"/>
              <a:t>Race perceived as irrelevant in clinical trial recruitment</a:t>
            </a:r>
          </a:p>
          <a:p>
            <a:r>
              <a:rPr lang="en-US" sz="2400" dirty="0"/>
              <a:t>Oncologist implicit bias affects care received</a:t>
            </a:r>
            <a:r>
              <a:rPr lang="en-US" sz="2400" baseline="30000" dirty="0"/>
              <a:t>2</a:t>
            </a:r>
            <a:endParaRPr lang="en-US" sz="2400" dirty="0"/>
          </a:p>
          <a:p>
            <a:pPr lvl="1"/>
            <a:r>
              <a:rPr lang="en-US" sz="2200" dirty="0"/>
              <a:t>Non-Black oncologists with high implicit bias scores had short interaction time, less communication per Black patient</a:t>
            </a:r>
          </a:p>
          <a:p>
            <a:pPr lvl="1"/>
            <a:r>
              <a:rPr lang="en-US" sz="2200" dirty="0"/>
              <a:t>Less patient confidence in treatment recommendations</a:t>
            </a:r>
          </a:p>
        </p:txBody>
      </p:sp>
      <p:sp>
        <p:nvSpPr>
          <p:cNvPr id="7" name="Text Box 15">
            <a:extLst>
              <a:ext uri="{FF2B5EF4-FFF2-40B4-BE49-F238E27FC236}">
                <a16:creationId xmlns:a16="http://schemas.microsoft.com/office/drawing/2014/main" id="{D80884B1-C7BA-054B-9958-EE25BF898FE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Niranjan. Cancer. 2020;126:1958. 2. Penner. JCO. 2016;34:2874.</a:t>
            </a:r>
          </a:p>
        </p:txBody>
      </p:sp>
    </p:spTree>
    <p:extLst>
      <p:ext uri="{BB962C8B-B14F-4D97-AF65-F5344CB8AC3E}">
        <p14:creationId xmlns:p14="http://schemas.microsoft.com/office/powerpoint/2010/main" val="281089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42F95-B161-92AC-E634-7D1DFF8A2905}"/>
              </a:ext>
            </a:extLst>
          </p:cNvPr>
          <p:cNvSpPr>
            <a:spLocks noGrp="1"/>
          </p:cNvSpPr>
          <p:nvPr>
            <p:ph type="title"/>
          </p:nvPr>
        </p:nvSpPr>
        <p:spPr/>
        <p:txBody>
          <a:bodyPr/>
          <a:lstStyle/>
          <a:p>
            <a:r>
              <a:rPr lang="en-US" dirty="0"/>
              <a:t>Oncology Clinical Trial Enrollment Racial Composition</a:t>
            </a:r>
          </a:p>
        </p:txBody>
      </p:sp>
      <p:sp>
        <p:nvSpPr>
          <p:cNvPr id="3" name="Content Placeholder 2">
            <a:extLst>
              <a:ext uri="{FF2B5EF4-FFF2-40B4-BE49-F238E27FC236}">
                <a16:creationId xmlns:a16="http://schemas.microsoft.com/office/drawing/2014/main" id="{9C908B90-6FE2-BB63-A06F-65E4EB86C307}"/>
              </a:ext>
            </a:extLst>
          </p:cNvPr>
          <p:cNvSpPr>
            <a:spLocks noGrp="1"/>
          </p:cNvSpPr>
          <p:nvPr>
            <p:ph sz="half" idx="1"/>
          </p:nvPr>
        </p:nvSpPr>
        <p:spPr>
          <a:xfrm>
            <a:off x="497648" y="1510730"/>
            <a:ext cx="5484509" cy="4678738"/>
          </a:xfrm>
        </p:spPr>
        <p:txBody>
          <a:bodyPr/>
          <a:lstStyle/>
          <a:p>
            <a:pPr>
              <a:spcBef>
                <a:spcPts val="400"/>
              </a:spcBef>
            </a:pPr>
            <a:r>
              <a:rPr lang="en-US" sz="2000" dirty="0"/>
              <a:t>Racial/ethnic minority participation in </a:t>
            </a:r>
            <a:br>
              <a:rPr lang="en-US" sz="2000" dirty="0"/>
            </a:br>
            <a:r>
              <a:rPr lang="en-US" sz="2000" dirty="0"/>
              <a:t>clinical trials decreases disparity and </a:t>
            </a:r>
            <a:br>
              <a:rPr lang="en-US" sz="2000" dirty="0"/>
            </a:br>
            <a:r>
              <a:rPr lang="en-US" sz="2000" dirty="0"/>
              <a:t>can improve outcomes</a:t>
            </a:r>
          </a:p>
          <a:p>
            <a:pPr>
              <a:spcBef>
                <a:spcPts val="400"/>
              </a:spcBef>
            </a:pPr>
            <a:r>
              <a:rPr lang="en-US" sz="2000" dirty="0"/>
              <a:t>In 230 trials leading to FDA oncology </a:t>
            </a:r>
            <a:br>
              <a:rPr lang="en-US" sz="2000" dirty="0"/>
            </a:br>
            <a:r>
              <a:rPr lang="en-US" sz="2000" dirty="0"/>
              <a:t>approvals from 2008-2018, only </a:t>
            </a:r>
            <a:br>
              <a:rPr lang="en-US" sz="2000" dirty="0"/>
            </a:br>
            <a:r>
              <a:rPr lang="en-US" sz="2000" dirty="0"/>
              <a:t>63% reported at least 1 race</a:t>
            </a:r>
          </a:p>
          <a:p>
            <a:pPr lvl="1"/>
            <a:r>
              <a:rPr lang="en-US" sz="1800" dirty="0"/>
              <a:t>36.9% with no mention of race</a:t>
            </a:r>
          </a:p>
          <a:p>
            <a:pPr>
              <a:spcBef>
                <a:spcPts val="400"/>
              </a:spcBef>
            </a:pPr>
            <a:r>
              <a:rPr lang="en-US" sz="2000" dirty="0"/>
              <a:t>Black and Hispanic patients are underrepresented in landmark clinical trials</a:t>
            </a:r>
          </a:p>
          <a:p>
            <a:pPr lvl="1"/>
            <a:r>
              <a:rPr lang="en-US" sz="1800" dirty="0"/>
              <a:t>Only 3.1% were Black, 6.1% were Hispanic</a:t>
            </a:r>
          </a:p>
          <a:p>
            <a:pPr>
              <a:spcBef>
                <a:spcPts val="400"/>
              </a:spcBef>
            </a:pPr>
            <a:r>
              <a:rPr lang="en-US" sz="2000" dirty="0"/>
              <a:t>Improved participation in these populations </a:t>
            </a:r>
            <a:br>
              <a:rPr lang="en-US" sz="2000" dirty="0"/>
            </a:br>
            <a:r>
              <a:rPr lang="en-US" sz="2000" dirty="0"/>
              <a:t>will validate study outcomes in minority populations and reduce oncologic care disparity</a:t>
            </a:r>
          </a:p>
        </p:txBody>
      </p:sp>
      <p:sp>
        <p:nvSpPr>
          <p:cNvPr id="8" name="Text Box 15">
            <a:extLst>
              <a:ext uri="{FF2B5EF4-FFF2-40B4-BE49-F238E27FC236}">
                <a16:creationId xmlns:a16="http://schemas.microsoft.com/office/drawing/2014/main" id="{31F1C7B2-1B48-6563-B676-B1B91D28258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Loree. JAMA Oncol. 2019;5:e191870.</a:t>
            </a:r>
            <a:endParaRPr lang="en-US" altLang="en-US" sz="1200" b="0" dirty="0">
              <a:solidFill>
                <a:schemeClr val="bg2"/>
              </a:solidFill>
              <a:latin typeface="Calibri" panose="020F0502020204030204" pitchFamily="34" charset="0"/>
              <a:cs typeface="+mn-cs"/>
            </a:endParaRPr>
          </a:p>
        </p:txBody>
      </p:sp>
      <p:sp>
        <p:nvSpPr>
          <p:cNvPr id="28" name="TextBox 27">
            <a:extLst>
              <a:ext uri="{FF2B5EF4-FFF2-40B4-BE49-F238E27FC236}">
                <a16:creationId xmlns:a16="http://schemas.microsoft.com/office/drawing/2014/main" id="{7799FBF3-6BDC-6BB5-BD37-F916E27748F0}"/>
              </a:ext>
            </a:extLst>
          </p:cNvPr>
          <p:cNvSpPr txBox="1"/>
          <p:nvPr/>
        </p:nvSpPr>
        <p:spPr bwMode="auto">
          <a:xfrm>
            <a:off x="9108085" y="5778200"/>
            <a:ext cx="5902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Race</a:t>
            </a:r>
          </a:p>
        </p:txBody>
      </p:sp>
      <p:grpSp>
        <p:nvGrpSpPr>
          <p:cNvPr id="48" name="Group 47">
            <a:extLst>
              <a:ext uri="{FF2B5EF4-FFF2-40B4-BE49-F238E27FC236}">
                <a16:creationId xmlns:a16="http://schemas.microsoft.com/office/drawing/2014/main" id="{A49B4876-3638-98AB-56D0-EE57220C7B9F}"/>
              </a:ext>
            </a:extLst>
          </p:cNvPr>
          <p:cNvGrpSpPr/>
          <p:nvPr/>
        </p:nvGrpSpPr>
        <p:grpSpPr>
          <a:xfrm>
            <a:off x="5913260" y="1510730"/>
            <a:ext cx="5838587" cy="4314945"/>
            <a:chOff x="5982710" y="1510730"/>
            <a:chExt cx="5838587" cy="4314945"/>
          </a:xfrm>
        </p:grpSpPr>
        <p:sp>
          <p:nvSpPr>
            <p:cNvPr id="10" name="TextBox 9">
              <a:extLst>
                <a:ext uri="{FF2B5EF4-FFF2-40B4-BE49-F238E27FC236}">
                  <a16:creationId xmlns:a16="http://schemas.microsoft.com/office/drawing/2014/main" id="{AC4CA975-0BED-16F6-B6C5-A52C21AC8824}"/>
                </a:ext>
              </a:extLst>
            </p:cNvPr>
            <p:cNvSpPr txBox="1"/>
            <p:nvPr/>
          </p:nvSpPr>
          <p:spPr bwMode="auto">
            <a:xfrm>
              <a:off x="6759194" y="1510730"/>
              <a:ext cx="50148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Comparison of Incidence and Mortality of Patients With Cancer vs Enrollment in FDA Approval Trials (2008-2018)</a:t>
              </a:r>
            </a:p>
          </p:txBody>
        </p:sp>
        <p:sp>
          <p:nvSpPr>
            <p:cNvPr id="11" name="TextBox 10">
              <a:extLst>
                <a:ext uri="{FF2B5EF4-FFF2-40B4-BE49-F238E27FC236}">
                  <a16:creationId xmlns:a16="http://schemas.microsoft.com/office/drawing/2014/main" id="{E7CC9261-EBB9-7743-EA81-39DBAC41AF9D}"/>
                </a:ext>
              </a:extLst>
            </p:cNvPr>
            <p:cNvSpPr txBox="1"/>
            <p:nvPr/>
          </p:nvSpPr>
          <p:spPr bwMode="auto">
            <a:xfrm rot="16200000">
              <a:off x="4630999" y="3797730"/>
              <a:ext cx="3086262" cy="38283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a:t>
              </a:r>
            </a:p>
          </p:txBody>
        </p:sp>
        <p:grpSp>
          <p:nvGrpSpPr>
            <p:cNvPr id="4" name="Group 3">
              <a:extLst>
                <a:ext uri="{FF2B5EF4-FFF2-40B4-BE49-F238E27FC236}">
                  <a16:creationId xmlns:a16="http://schemas.microsoft.com/office/drawing/2014/main" id="{76D7D432-742E-BA22-69CA-12E627EB0223}"/>
                </a:ext>
              </a:extLst>
            </p:cNvPr>
            <p:cNvGrpSpPr/>
            <p:nvPr/>
          </p:nvGrpSpPr>
          <p:grpSpPr>
            <a:xfrm>
              <a:off x="6667754" y="2514766"/>
              <a:ext cx="91440" cy="3017520"/>
              <a:chOff x="2527445" y="1654140"/>
              <a:chExt cx="154112" cy="3493213"/>
            </a:xfrm>
          </p:grpSpPr>
          <p:cxnSp>
            <p:nvCxnSpPr>
              <p:cNvPr id="5" name="Straight Connector 4">
                <a:extLst>
                  <a:ext uri="{FF2B5EF4-FFF2-40B4-BE49-F238E27FC236}">
                    <a16:creationId xmlns:a16="http://schemas.microsoft.com/office/drawing/2014/main" id="{EF6E1B1A-FFDD-C4D7-65BC-24F2D133C239}"/>
                  </a:ext>
                </a:extLst>
              </p:cNvPr>
              <p:cNvCxnSpPr>
                <a:cxnSpLocks/>
              </p:cNvCxnSpPr>
              <p:nvPr/>
            </p:nvCxnSpPr>
            <p:spPr bwMode="auto">
              <a:xfrm>
                <a:off x="2527445" y="1654140"/>
                <a:ext cx="154112"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146C6ECF-6E44-E3F2-F136-934C30DA7497}"/>
                  </a:ext>
                </a:extLst>
              </p:cNvPr>
              <p:cNvCxnSpPr>
                <a:cxnSpLocks/>
              </p:cNvCxnSpPr>
              <p:nvPr/>
            </p:nvCxnSpPr>
            <p:spPr bwMode="auto">
              <a:xfrm>
                <a:off x="2527445" y="2352783"/>
                <a:ext cx="154112"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92252DC4-A036-286D-11CE-292367DE9009}"/>
                  </a:ext>
                </a:extLst>
              </p:cNvPr>
              <p:cNvCxnSpPr>
                <a:cxnSpLocks/>
              </p:cNvCxnSpPr>
              <p:nvPr/>
            </p:nvCxnSpPr>
            <p:spPr bwMode="auto">
              <a:xfrm>
                <a:off x="2527445" y="3051426"/>
                <a:ext cx="15411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48E59F67-E0A4-3648-69A8-D994E8C330FC}"/>
                  </a:ext>
                </a:extLst>
              </p:cNvPr>
              <p:cNvCxnSpPr>
                <a:cxnSpLocks/>
              </p:cNvCxnSpPr>
              <p:nvPr/>
            </p:nvCxnSpPr>
            <p:spPr bwMode="auto">
              <a:xfrm>
                <a:off x="2527445" y="3750069"/>
                <a:ext cx="154112"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246932D-2710-736F-47BA-EEDD2562DFAA}"/>
                  </a:ext>
                </a:extLst>
              </p:cNvPr>
              <p:cNvCxnSpPr>
                <a:cxnSpLocks/>
              </p:cNvCxnSpPr>
              <p:nvPr/>
            </p:nvCxnSpPr>
            <p:spPr bwMode="auto">
              <a:xfrm>
                <a:off x="2527445" y="4448712"/>
                <a:ext cx="15411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8E5E4D66-5E11-C3A7-3061-A5220E4E4E85}"/>
                  </a:ext>
                </a:extLst>
              </p:cNvPr>
              <p:cNvCxnSpPr>
                <a:cxnSpLocks/>
              </p:cNvCxnSpPr>
              <p:nvPr/>
            </p:nvCxnSpPr>
            <p:spPr bwMode="auto">
              <a:xfrm>
                <a:off x="2527445" y="5147353"/>
                <a:ext cx="154112" cy="0"/>
              </a:xfrm>
              <a:prstGeom prst="line">
                <a:avLst/>
              </a:prstGeom>
              <a:noFill/>
              <a:ln w="28575" cap="flat" cmpd="sng" algn="ctr">
                <a:solidFill>
                  <a:schemeClr val="bg1"/>
                </a:solidFill>
                <a:prstDash val="solid"/>
                <a:round/>
                <a:headEnd type="none" w="med" len="med"/>
                <a:tailEnd type="none" w="med" len="med"/>
              </a:ln>
              <a:effectLst/>
            </p:spPr>
          </p:cxnSp>
        </p:grpSp>
        <p:sp>
          <p:nvSpPr>
            <p:cNvPr id="15" name="TextBox 14">
              <a:extLst>
                <a:ext uri="{FF2B5EF4-FFF2-40B4-BE49-F238E27FC236}">
                  <a16:creationId xmlns:a16="http://schemas.microsoft.com/office/drawing/2014/main" id="{45745BBC-9B5B-04F2-74C9-A09C7AD77886}"/>
                </a:ext>
              </a:extLst>
            </p:cNvPr>
            <p:cNvSpPr txBox="1"/>
            <p:nvPr/>
          </p:nvSpPr>
          <p:spPr bwMode="auto">
            <a:xfrm>
              <a:off x="7173310" y="5517898"/>
              <a:ext cx="629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White</a:t>
              </a:r>
            </a:p>
          </p:txBody>
        </p:sp>
        <p:sp>
          <p:nvSpPr>
            <p:cNvPr id="16" name="TextBox 15">
              <a:extLst>
                <a:ext uri="{FF2B5EF4-FFF2-40B4-BE49-F238E27FC236}">
                  <a16:creationId xmlns:a16="http://schemas.microsoft.com/office/drawing/2014/main" id="{65E662B5-95B1-ECC0-BE5A-2FDDD0A857E2}"/>
                </a:ext>
              </a:extLst>
            </p:cNvPr>
            <p:cNvSpPr txBox="1"/>
            <p:nvPr/>
          </p:nvSpPr>
          <p:spPr bwMode="auto">
            <a:xfrm>
              <a:off x="9732623" y="5517898"/>
              <a:ext cx="567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Black</a:t>
              </a:r>
            </a:p>
          </p:txBody>
        </p:sp>
        <p:sp>
          <p:nvSpPr>
            <p:cNvPr id="17" name="TextBox 16">
              <a:extLst>
                <a:ext uri="{FF2B5EF4-FFF2-40B4-BE49-F238E27FC236}">
                  <a16:creationId xmlns:a16="http://schemas.microsoft.com/office/drawing/2014/main" id="{97E29998-BDAB-4088-A65B-5CCAF13AA372}"/>
                </a:ext>
              </a:extLst>
            </p:cNvPr>
            <p:cNvSpPr txBox="1"/>
            <p:nvPr/>
          </p:nvSpPr>
          <p:spPr bwMode="auto">
            <a:xfrm>
              <a:off x="8474018" y="5517898"/>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Asian</a:t>
              </a:r>
            </a:p>
          </p:txBody>
        </p:sp>
        <p:sp>
          <p:nvSpPr>
            <p:cNvPr id="18" name="TextBox 17">
              <a:extLst>
                <a:ext uri="{FF2B5EF4-FFF2-40B4-BE49-F238E27FC236}">
                  <a16:creationId xmlns:a16="http://schemas.microsoft.com/office/drawing/2014/main" id="{4FEE5B91-6AD3-BD55-4238-C212DBA989EC}"/>
                </a:ext>
              </a:extLst>
            </p:cNvPr>
            <p:cNvSpPr txBox="1"/>
            <p:nvPr/>
          </p:nvSpPr>
          <p:spPr bwMode="auto">
            <a:xfrm>
              <a:off x="10876755" y="5517898"/>
              <a:ext cx="801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Hispanic</a:t>
              </a:r>
            </a:p>
          </p:txBody>
        </p:sp>
        <p:grpSp>
          <p:nvGrpSpPr>
            <p:cNvPr id="19" name="Group 18">
              <a:extLst>
                <a:ext uri="{FF2B5EF4-FFF2-40B4-BE49-F238E27FC236}">
                  <a16:creationId xmlns:a16="http://schemas.microsoft.com/office/drawing/2014/main" id="{9AFDD9E4-6E01-1CEE-8406-F9CDEB259DBD}"/>
                </a:ext>
              </a:extLst>
            </p:cNvPr>
            <p:cNvGrpSpPr/>
            <p:nvPr/>
          </p:nvGrpSpPr>
          <p:grpSpPr>
            <a:xfrm>
              <a:off x="6235116" y="2345175"/>
              <a:ext cx="497252" cy="3319272"/>
              <a:chOff x="2453239" y="1481808"/>
              <a:chExt cx="497252" cy="3830176"/>
            </a:xfrm>
          </p:grpSpPr>
          <p:sp>
            <p:nvSpPr>
              <p:cNvPr id="20" name="TextBox 19">
                <a:extLst>
                  <a:ext uri="{FF2B5EF4-FFF2-40B4-BE49-F238E27FC236}">
                    <a16:creationId xmlns:a16="http://schemas.microsoft.com/office/drawing/2014/main" id="{3B3DE4B8-F794-B7C6-94F5-6C299D6C7E6B}"/>
                  </a:ext>
                </a:extLst>
              </p:cNvPr>
              <p:cNvSpPr txBox="1"/>
              <p:nvPr/>
            </p:nvSpPr>
            <p:spPr bwMode="auto">
              <a:xfrm>
                <a:off x="2453239" y="1481808"/>
                <a:ext cx="497252" cy="38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1" name="TextBox 20">
                <a:extLst>
                  <a:ext uri="{FF2B5EF4-FFF2-40B4-BE49-F238E27FC236}">
                    <a16:creationId xmlns:a16="http://schemas.microsoft.com/office/drawing/2014/main" id="{2A017D37-2680-F92C-9B73-D528E1143CC5}"/>
                  </a:ext>
                </a:extLst>
              </p:cNvPr>
              <p:cNvSpPr txBox="1"/>
              <p:nvPr/>
            </p:nvSpPr>
            <p:spPr bwMode="auto">
              <a:xfrm>
                <a:off x="2557435" y="2180132"/>
                <a:ext cx="393056" cy="38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2" name="TextBox 21">
                <a:extLst>
                  <a:ext uri="{FF2B5EF4-FFF2-40B4-BE49-F238E27FC236}">
                    <a16:creationId xmlns:a16="http://schemas.microsoft.com/office/drawing/2014/main" id="{13A63275-74EC-0AE6-13B7-62938E861439}"/>
                  </a:ext>
                </a:extLst>
              </p:cNvPr>
              <p:cNvSpPr txBox="1"/>
              <p:nvPr/>
            </p:nvSpPr>
            <p:spPr bwMode="auto">
              <a:xfrm>
                <a:off x="2557435" y="2878456"/>
                <a:ext cx="393056" cy="38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6BA8DFC7-B5DD-48E2-8C7C-D27C11009796}"/>
                  </a:ext>
                </a:extLst>
              </p:cNvPr>
              <p:cNvSpPr txBox="1"/>
              <p:nvPr/>
            </p:nvSpPr>
            <p:spPr bwMode="auto">
              <a:xfrm>
                <a:off x="2557435" y="3576780"/>
                <a:ext cx="393056" cy="38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4" name="TextBox 23">
                <a:extLst>
                  <a:ext uri="{FF2B5EF4-FFF2-40B4-BE49-F238E27FC236}">
                    <a16:creationId xmlns:a16="http://schemas.microsoft.com/office/drawing/2014/main" id="{F32994B9-BD90-1AB8-A35C-E57F9B25907E}"/>
                  </a:ext>
                </a:extLst>
              </p:cNvPr>
              <p:cNvSpPr txBox="1"/>
              <p:nvPr/>
            </p:nvSpPr>
            <p:spPr bwMode="auto">
              <a:xfrm>
                <a:off x="2557435" y="4275105"/>
                <a:ext cx="393056" cy="38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56E9E30D-8E9C-5D5A-46A0-650D0F7F990B}"/>
                  </a:ext>
                </a:extLst>
              </p:cNvPr>
              <p:cNvSpPr txBox="1"/>
              <p:nvPr/>
            </p:nvSpPr>
            <p:spPr bwMode="auto">
              <a:xfrm>
                <a:off x="2661630" y="497343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27" name="TextBox 26">
              <a:extLst>
                <a:ext uri="{FF2B5EF4-FFF2-40B4-BE49-F238E27FC236}">
                  <a16:creationId xmlns:a16="http://schemas.microsoft.com/office/drawing/2014/main" id="{DEE8D5E0-21F8-F2C4-083B-D074D68A5BD0}"/>
                </a:ext>
              </a:extLst>
            </p:cNvPr>
            <p:cNvSpPr txBox="1"/>
            <p:nvPr/>
          </p:nvSpPr>
          <p:spPr bwMode="auto">
            <a:xfrm>
              <a:off x="10568918" y="3722317"/>
              <a:ext cx="99123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Incidence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Mortality</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Enrollment</a:t>
              </a:r>
            </a:p>
          </p:txBody>
        </p:sp>
        <p:sp>
          <p:nvSpPr>
            <p:cNvPr id="29" name="Rectangle 28">
              <a:extLst>
                <a:ext uri="{FF2B5EF4-FFF2-40B4-BE49-F238E27FC236}">
                  <a16:creationId xmlns:a16="http://schemas.microsoft.com/office/drawing/2014/main" id="{4EDB7E76-A3BF-ABEC-DC82-670E576709FB}"/>
                </a:ext>
              </a:extLst>
            </p:cNvPr>
            <p:cNvSpPr/>
            <p:nvPr/>
          </p:nvSpPr>
          <p:spPr bwMode="auto">
            <a:xfrm>
              <a:off x="7007651" y="3179207"/>
              <a:ext cx="301493" cy="235499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2CCD1B1C-9D54-1B8D-7A32-A24762B84101}"/>
                </a:ext>
              </a:extLst>
            </p:cNvPr>
            <p:cNvSpPr/>
            <p:nvPr/>
          </p:nvSpPr>
          <p:spPr bwMode="auto">
            <a:xfrm>
              <a:off x="7358451" y="3243018"/>
              <a:ext cx="301493" cy="229118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40EAC587-12B0-C485-BAAD-A5ECFA4E6E38}"/>
                </a:ext>
              </a:extLst>
            </p:cNvPr>
            <p:cNvSpPr/>
            <p:nvPr/>
          </p:nvSpPr>
          <p:spPr bwMode="auto">
            <a:xfrm>
              <a:off x="7709250" y="3279828"/>
              <a:ext cx="301493" cy="225437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D55CD38E-9150-3955-583F-B9B356C796F2}"/>
                </a:ext>
              </a:extLst>
            </p:cNvPr>
            <p:cNvSpPr/>
            <p:nvPr/>
          </p:nvSpPr>
          <p:spPr bwMode="auto">
            <a:xfrm>
              <a:off x="10428717" y="3807975"/>
              <a:ext cx="146304" cy="1463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0B2F3FC3-926F-6E7D-A203-04BD6016803C}"/>
                </a:ext>
              </a:extLst>
            </p:cNvPr>
            <p:cNvSpPr/>
            <p:nvPr/>
          </p:nvSpPr>
          <p:spPr bwMode="auto">
            <a:xfrm>
              <a:off x="10428717" y="4019693"/>
              <a:ext cx="146304" cy="14630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84D0521E-2313-C03E-FE86-87A6AD99D13D}"/>
                </a:ext>
              </a:extLst>
            </p:cNvPr>
            <p:cNvSpPr/>
            <p:nvPr/>
          </p:nvSpPr>
          <p:spPr bwMode="auto">
            <a:xfrm>
              <a:off x="10428717" y="4231410"/>
              <a:ext cx="146304" cy="14630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31EC5AA0-36C8-3B90-89EA-65FCEAD057A8}"/>
                </a:ext>
              </a:extLst>
            </p:cNvPr>
            <p:cNvSpPr/>
            <p:nvPr/>
          </p:nvSpPr>
          <p:spPr bwMode="auto">
            <a:xfrm>
              <a:off x="8262068" y="5367121"/>
              <a:ext cx="301493" cy="1670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94FEF67D-AF14-51CA-3BD0-6F8A87496FCC}"/>
                </a:ext>
              </a:extLst>
            </p:cNvPr>
            <p:cNvSpPr/>
            <p:nvPr/>
          </p:nvSpPr>
          <p:spPr bwMode="auto">
            <a:xfrm>
              <a:off x="8612868" y="5410200"/>
              <a:ext cx="301493" cy="12399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141B8A96-1546-70C4-23CE-6DB3E82CDBD8}"/>
                </a:ext>
              </a:extLst>
            </p:cNvPr>
            <p:cNvSpPr/>
            <p:nvPr/>
          </p:nvSpPr>
          <p:spPr bwMode="auto">
            <a:xfrm>
              <a:off x="8963667" y="4975225"/>
              <a:ext cx="301493" cy="558973"/>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531D6C06-4962-71E0-18AD-A3F33DF65621}"/>
                </a:ext>
              </a:extLst>
            </p:cNvPr>
            <p:cNvSpPr/>
            <p:nvPr/>
          </p:nvSpPr>
          <p:spPr bwMode="auto">
            <a:xfrm>
              <a:off x="9516485" y="5089004"/>
              <a:ext cx="301493" cy="4388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2FB7BC78-5545-08CA-7F51-A4C12C2C47DF}"/>
                </a:ext>
              </a:extLst>
            </p:cNvPr>
            <p:cNvSpPr/>
            <p:nvPr/>
          </p:nvSpPr>
          <p:spPr bwMode="auto">
            <a:xfrm>
              <a:off x="9867285" y="5026025"/>
              <a:ext cx="301493" cy="50817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2C12B725-095E-CD90-B7B1-D8DA69FC4734}"/>
                </a:ext>
              </a:extLst>
            </p:cNvPr>
            <p:cNvSpPr/>
            <p:nvPr/>
          </p:nvSpPr>
          <p:spPr bwMode="auto">
            <a:xfrm>
              <a:off x="10218084" y="5435600"/>
              <a:ext cx="301493" cy="9859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4A7887B7-DB33-18A9-4D54-42F49A66DFA0}"/>
                </a:ext>
              </a:extLst>
            </p:cNvPr>
            <p:cNvSpPr/>
            <p:nvPr/>
          </p:nvSpPr>
          <p:spPr bwMode="auto">
            <a:xfrm>
              <a:off x="10770903" y="5108575"/>
              <a:ext cx="301493" cy="4160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49D0416A-E9B9-A459-6175-4232CC29F13D}"/>
                </a:ext>
              </a:extLst>
            </p:cNvPr>
            <p:cNvSpPr/>
            <p:nvPr/>
          </p:nvSpPr>
          <p:spPr bwMode="auto">
            <a:xfrm>
              <a:off x="11121703" y="5149850"/>
              <a:ext cx="301493" cy="38434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A54525F2-8EB2-49CC-217A-5F9DAD6DEFBE}"/>
                </a:ext>
              </a:extLst>
            </p:cNvPr>
            <p:cNvSpPr/>
            <p:nvPr/>
          </p:nvSpPr>
          <p:spPr bwMode="auto">
            <a:xfrm>
              <a:off x="11472502" y="5347270"/>
              <a:ext cx="301493" cy="18692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Freeform 25">
              <a:extLst>
                <a:ext uri="{FF2B5EF4-FFF2-40B4-BE49-F238E27FC236}">
                  <a16:creationId xmlns:a16="http://schemas.microsoft.com/office/drawing/2014/main" id="{2832BB2E-790D-327B-3009-581A2EFA2D41}"/>
                </a:ext>
              </a:extLst>
            </p:cNvPr>
            <p:cNvSpPr/>
            <p:nvPr/>
          </p:nvSpPr>
          <p:spPr bwMode="auto">
            <a:xfrm>
              <a:off x="6746789" y="2446020"/>
              <a:ext cx="5074508" cy="3089189"/>
            </a:xfrm>
            <a:custGeom>
              <a:avLst/>
              <a:gdLst>
                <a:gd name="connsiteX0" fmla="*/ 0 w 5074508"/>
                <a:gd name="connsiteY0" fmla="*/ 0 h 3089189"/>
                <a:gd name="connsiteX1" fmla="*/ 0 w 5074508"/>
                <a:gd name="connsiteY1" fmla="*/ 3089189 h 3089189"/>
                <a:gd name="connsiteX2" fmla="*/ 5074508 w 5074508"/>
                <a:gd name="connsiteY2" fmla="*/ 3089189 h 3089189"/>
              </a:gdLst>
              <a:ahLst/>
              <a:cxnLst>
                <a:cxn ang="0">
                  <a:pos x="connsiteX0" y="connsiteY0"/>
                </a:cxn>
                <a:cxn ang="0">
                  <a:pos x="connsiteX1" y="connsiteY1"/>
                </a:cxn>
                <a:cxn ang="0">
                  <a:pos x="connsiteX2" y="connsiteY2"/>
                </a:cxn>
              </a:cxnLst>
              <a:rect l="l" t="t" r="r" b="b"/>
              <a:pathLst>
                <a:path w="5074508" h="3089189">
                  <a:moveTo>
                    <a:pt x="0" y="0"/>
                  </a:moveTo>
                  <a:lnTo>
                    <a:pt x="0" y="3089189"/>
                  </a:lnTo>
                  <a:lnTo>
                    <a:pt x="5074508" y="3089189"/>
                  </a:lnTo>
                </a:path>
              </a:pathLst>
            </a:custGeom>
            <a:noFill/>
            <a:ln w="28575">
              <a:solidFill>
                <a:schemeClr val="bg1"/>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4118035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DE077C-3DBC-F324-270F-FF34B06764E0}"/>
              </a:ext>
            </a:extLst>
          </p:cNvPr>
          <p:cNvSpPr>
            <a:spLocks noGrp="1"/>
          </p:cNvSpPr>
          <p:nvPr>
            <p:ph type="title"/>
          </p:nvPr>
        </p:nvSpPr>
        <p:spPr/>
        <p:txBody>
          <a:bodyPr/>
          <a:lstStyle/>
          <a:p>
            <a:r>
              <a:rPr lang="en-US" dirty="0"/>
              <a:t>Improving Clinical Trial Engagement</a:t>
            </a:r>
          </a:p>
        </p:txBody>
      </p:sp>
      <p:sp>
        <p:nvSpPr>
          <p:cNvPr id="6" name="Content Placeholder 5">
            <a:extLst>
              <a:ext uri="{FF2B5EF4-FFF2-40B4-BE49-F238E27FC236}">
                <a16:creationId xmlns:a16="http://schemas.microsoft.com/office/drawing/2014/main" id="{D228F55E-3C59-E55D-10D9-398595EE1ECF}"/>
              </a:ext>
            </a:extLst>
          </p:cNvPr>
          <p:cNvSpPr>
            <a:spLocks noGrp="1"/>
          </p:cNvSpPr>
          <p:nvPr>
            <p:ph idx="1"/>
          </p:nvPr>
        </p:nvSpPr>
        <p:spPr/>
        <p:txBody>
          <a:bodyPr/>
          <a:lstStyle/>
          <a:p>
            <a:r>
              <a:rPr lang="en-US" dirty="0"/>
              <a:t>Historical vulnerability in women and Black patients </a:t>
            </a:r>
            <a:br>
              <a:rPr lang="en-US" dirty="0"/>
            </a:br>
            <a:r>
              <a:rPr lang="en-US" dirty="0"/>
              <a:t>(ie, Tuskegee experiment)</a:t>
            </a:r>
            <a:r>
              <a:rPr lang="en-US" baseline="30000" dirty="0"/>
              <a:t>1</a:t>
            </a:r>
            <a:endParaRPr lang="en-US" dirty="0"/>
          </a:p>
          <a:p>
            <a:pPr lvl="1"/>
            <a:r>
              <a:rPr lang="en-US" dirty="0"/>
              <a:t>Educate patients on improved, government-mandated patient transparency and safety of clinical trials</a:t>
            </a:r>
            <a:endParaRPr lang="en-US" baseline="30000" dirty="0"/>
          </a:p>
          <a:p>
            <a:r>
              <a:rPr lang="en-US" dirty="0"/>
              <a:t>Intentional engagement by cancer centers for minority recruitment</a:t>
            </a:r>
          </a:p>
          <a:p>
            <a:pPr lvl="1"/>
            <a:r>
              <a:rPr lang="en-US" dirty="0"/>
              <a:t>Navigation to help patients screen/enroll; community outreach to educate on clinical trial awareness and opportunities</a:t>
            </a:r>
            <a:r>
              <a:rPr lang="en-US" baseline="30000" dirty="0"/>
              <a:t>2</a:t>
            </a:r>
          </a:p>
          <a:p>
            <a:r>
              <a:rPr lang="en-US" dirty="0"/>
              <a:t>Transportation is a barrier to cancer care</a:t>
            </a:r>
            <a:r>
              <a:rPr lang="en-US" baseline="30000" dirty="0"/>
              <a:t>3</a:t>
            </a:r>
          </a:p>
          <a:p>
            <a:pPr lvl="1"/>
            <a:r>
              <a:rPr lang="en-US" dirty="0"/>
              <a:t>Accessibility of clinical trials in local community</a:t>
            </a:r>
          </a:p>
          <a:p>
            <a:endParaRPr lang="en-US" dirty="0"/>
          </a:p>
        </p:txBody>
      </p:sp>
      <p:sp>
        <p:nvSpPr>
          <p:cNvPr id="9" name="Text Box 15">
            <a:extLst>
              <a:ext uri="{FF2B5EF4-FFF2-40B4-BE49-F238E27FC236}">
                <a16:creationId xmlns:a16="http://schemas.microsoft.com/office/drawing/2014/main" id="{9B05FC7A-E17B-47B6-854C-C6FB975F457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Loree. JAMA Oncol. 2019;5:e191870. 2. Niranjan. JCO Oncol Pract. 2021;17:e666. 3. Guidry. Cancer Pract. 1997;5:361.</a:t>
            </a:r>
          </a:p>
        </p:txBody>
      </p:sp>
    </p:spTree>
    <p:extLst>
      <p:ext uri="{BB962C8B-B14F-4D97-AF65-F5344CB8AC3E}">
        <p14:creationId xmlns:p14="http://schemas.microsoft.com/office/powerpoint/2010/main" val="3057700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8B012D-99C9-414F-81CA-CF57B59A042E}"/>
              </a:ext>
            </a:extLst>
          </p:cNvPr>
          <p:cNvSpPr>
            <a:spLocks noGrp="1"/>
          </p:cNvSpPr>
          <p:nvPr>
            <p:ph type="title"/>
          </p:nvPr>
        </p:nvSpPr>
        <p:spPr/>
        <p:txBody>
          <a:bodyPr/>
          <a:lstStyle/>
          <a:p>
            <a:r>
              <a:rPr lang="en-US" sz="3600" dirty="0"/>
              <a:t>High-Volume Treatment Centers Are Associated With Better Outcomes for Black </a:t>
            </a:r>
            <a:r>
              <a:rPr lang="en-US" dirty="0"/>
              <a:t>Patients</a:t>
            </a:r>
            <a:r>
              <a:rPr lang="en-US" sz="3600" dirty="0"/>
              <a:t> With EC</a:t>
            </a:r>
            <a:endParaRPr lang="en-US" dirty="0">
              <a:highlight>
                <a:srgbClr val="FFFF00"/>
              </a:highlight>
            </a:endParaRPr>
          </a:p>
        </p:txBody>
      </p:sp>
      <p:sp>
        <p:nvSpPr>
          <p:cNvPr id="4" name="Content Placeholder 3">
            <a:extLst>
              <a:ext uri="{FF2B5EF4-FFF2-40B4-BE49-F238E27FC236}">
                <a16:creationId xmlns:a16="http://schemas.microsoft.com/office/drawing/2014/main" id="{49437B44-743C-4675-AE22-09BB8F5E9B28}"/>
              </a:ext>
            </a:extLst>
          </p:cNvPr>
          <p:cNvSpPr>
            <a:spLocks noGrp="1"/>
          </p:cNvSpPr>
          <p:nvPr>
            <p:ph idx="1"/>
          </p:nvPr>
        </p:nvSpPr>
        <p:spPr>
          <a:xfrm>
            <a:off x="604674" y="1513047"/>
            <a:ext cx="10877529" cy="4650686"/>
          </a:xfrm>
        </p:spPr>
        <p:txBody>
          <a:bodyPr/>
          <a:lstStyle/>
          <a:p>
            <a:r>
              <a:rPr lang="en-US" sz="2400" dirty="0"/>
              <a:t>Black patients are more likely to receive quality care at high-volume treatment centers, which have been associated with decreased racial disparity</a:t>
            </a:r>
            <a:r>
              <a:rPr lang="en-US" sz="2400" baseline="30000" dirty="0"/>
              <a:t>1,2</a:t>
            </a:r>
          </a:p>
          <a:p>
            <a:pPr lvl="1"/>
            <a:r>
              <a:rPr lang="en-US" sz="2200" dirty="0"/>
              <a:t>Fewer number of surgery complications and improved outcomes have been reported for Black patients receiving treatment at high-volume centers</a:t>
            </a:r>
          </a:p>
          <a:p>
            <a:endParaRPr lang="en-US" dirty="0"/>
          </a:p>
        </p:txBody>
      </p:sp>
      <p:sp>
        <p:nvSpPr>
          <p:cNvPr id="8" name="TextBox 7">
            <a:extLst>
              <a:ext uri="{FF2B5EF4-FFF2-40B4-BE49-F238E27FC236}">
                <a16:creationId xmlns:a16="http://schemas.microsoft.com/office/drawing/2014/main" id="{66B9A614-EC62-486F-B8CE-AA445C810E02}"/>
              </a:ext>
            </a:extLst>
          </p:cNvPr>
          <p:cNvSpPr txBox="1"/>
          <p:nvPr/>
        </p:nvSpPr>
        <p:spPr bwMode="auto">
          <a:xfrm>
            <a:off x="422372" y="6372636"/>
            <a:ext cx="567362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dirty="0">
                <a:solidFill>
                  <a:srgbClr val="455560"/>
                </a:solidFill>
                <a:latin typeface="Calibri" panose="020F0502020204030204" pitchFamily="34" charset="0"/>
                <a:cs typeface="Calibri" panose="020F0502020204030204" pitchFamily="34" charset="0"/>
              </a:rPr>
              <a:t>1. Buskwofie. Gynecol Oncol. 2018;149:329. 2. Wright. Obstet Gynecol. 2011;117:1051.</a:t>
            </a:r>
            <a:endParaRPr lang="en-US" sz="1200" b="0" kern="1200" dirty="0">
              <a:solidFill>
                <a:srgbClr val="455560"/>
              </a:solidFill>
              <a:latin typeface="Calibri" panose="020F0502020204030204" pitchFamily="34" charset="0"/>
              <a:cs typeface="Calibri" panose="020F0502020204030204" pitchFamily="34" charset="0"/>
            </a:endParaRPr>
          </a:p>
        </p:txBody>
      </p:sp>
      <p:graphicFrame>
        <p:nvGraphicFramePr>
          <p:cNvPr id="10" name="Content Placeholder 5">
            <a:extLst>
              <a:ext uri="{FF2B5EF4-FFF2-40B4-BE49-F238E27FC236}">
                <a16:creationId xmlns:a16="http://schemas.microsoft.com/office/drawing/2014/main" id="{885A15F0-F033-4453-BBB0-ED673593CDA2}"/>
              </a:ext>
            </a:extLst>
          </p:cNvPr>
          <p:cNvGraphicFramePr>
            <a:graphicFrameLocks/>
          </p:cNvGraphicFramePr>
          <p:nvPr>
            <p:extLst>
              <p:ext uri="{D42A27DB-BD31-4B8C-83A1-F6EECF244321}">
                <p14:modId xmlns:p14="http://schemas.microsoft.com/office/powerpoint/2010/main" val="1950535260"/>
              </p:ext>
            </p:extLst>
          </p:nvPr>
        </p:nvGraphicFramePr>
        <p:xfrm>
          <a:off x="719138" y="3201165"/>
          <a:ext cx="10763250" cy="2816041"/>
        </p:xfrm>
        <a:graphic>
          <a:graphicData uri="http://schemas.openxmlformats.org/drawingml/2006/table">
            <a:tbl>
              <a:tblPr firstRow="1" bandRow="1">
                <a:effectLst/>
              </a:tblPr>
              <a:tblGrid>
                <a:gridCol w="5304739">
                  <a:extLst>
                    <a:ext uri="{9D8B030D-6E8A-4147-A177-3AD203B41FA5}">
                      <a16:colId xmlns:a16="http://schemas.microsoft.com/office/drawing/2014/main" val="20000"/>
                    </a:ext>
                  </a:extLst>
                </a:gridCol>
                <a:gridCol w="2806141">
                  <a:extLst>
                    <a:ext uri="{9D8B030D-6E8A-4147-A177-3AD203B41FA5}">
                      <a16:colId xmlns:a16="http://schemas.microsoft.com/office/drawing/2014/main" val="20001"/>
                    </a:ext>
                  </a:extLst>
                </a:gridCol>
                <a:gridCol w="2652370">
                  <a:extLst>
                    <a:ext uri="{9D8B030D-6E8A-4147-A177-3AD203B41FA5}">
                      <a16:colId xmlns:a16="http://schemas.microsoft.com/office/drawing/2014/main" val="3903185980"/>
                    </a:ext>
                  </a:extLst>
                </a:gridCol>
              </a:tblGrid>
              <a:tr h="298719">
                <a:tc rowSpan="2">
                  <a:txBody>
                    <a:bodyPr/>
                    <a:lstStyle>
                      <a:lvl1pPr marL="0" algn="l" defTabSz="457200" rtl="0" eaLnBrk="0" latinLnBrk="0" hangingPunct="0">
                        <a:lnSpc>
                          <a:spcPct val="130000"/>
                        </a:lnSpc>
                        <a:spcAft>
                          <a:spcPct val="20000"/>
                        </a:spcAft>
                        <a:buClr>
                          <a:srgbClr val="FF0000"/>
                        </a:buClr>
                        <a:buSzPct val="110000"/>
                        <a:buFont typeface="Wingdings" charset="2"/>
                        <a:defRPr sz="2400" b="1" kern="1200">
                          <a:solidFill>
                            <a:schemeClr val="tx1"/>
                          </a:solidFill>
                          <a:latin typeface="Arial" charset="0"/>
                          <a:ea typeface="ＭＳ Ｐゴシック" charset="-128"/>
                        </a:defRPr>
                      </a:lvl1pPr>
                      <a:lvl2pPr marL="742950" indent="-285750" algn="l" defTabSz="457200" rtl="0" eaLnBrk="0" latinLnBrk="0" hangingPunct="0">
                        <a:lnSpc>
                          <a:spcPct val="130000"/>
                        </a:lnSpc>
                        <a:spcAft>
                          <a:spcPct val="20000"/>
                        </a:spcAft>
                        <a:buClr>
                          <a:srgbClr val="FF0000"/>
                        </a:buClr>
                        <a:buSzPct val="80000"/>
                        <a:defRPr sz="2400" b="1" kern="1200">
                          <a:solidFill>
                            <a:schemeClr val="tx1"/>
                          </a:solidFill>
                          <a:latin typeface="Arial" charset="0"/>
                          <a:ea typeface="ＭＳ Ｐゴシック" charset="-128"/>
                        </a:defRPr>
                      </a:lvl2pPr>
                      <a:lvl3pPr marL="1143000" indent="-228600" algn="l" defTabSz="457200" rtl="0" eaLnBrk="0" latinLnBrk="0" hangingPunct="0">
                        <a:lnSpc>
                          <a:spcPct val="130000"/>
                        </a:lnSpc>
                        <a:spcAft>
                          <a:spcPct val="20000"/>
                        </a:spcAft>
                        <a:buClr>
                          <a:srgbClr val="FF0000"/>
                        </a:buClr>
                        <a:buSzPct val="110000"/>
                        <a:defRPr sz="2400" b="1" kern="1200">
                          <a:solidFill>
                            <a:schemeClr val="tx1"/>
                          </a:solidFill>
                          <a:latin typeface="Arial" charset="0"/>
                          <a:ea typeface="ＭＳ Ｐゴシック" charset="-128"/>
                        </a:defRPr>
                      </a:lvl3pPr>
                      <a:lvl4pPr marL="1600200" indent="-228600" algn="l" defTabSz="457200" rtl="0" eaLnBrk="0" latinLnBrk="0" hangingPunct="0">
                        <a:lnSpc>
                          <a:spcPct val="130000"/>
                        </a:lnSpc>
                        <a:spcAft>
                          <a:spcPct val="20000"/>
                        </a:spcAft>
                        <a:buClr>
                          <a:srgbClr val="FF0000"/>
                        </a:buClr>
                        <a:buSzPct val="85000"/>
                        <a:defRPr sz="2400" b="1" kern="1200">
                          <a:solidFill>
                            <a:schemeClr val="tx1"/>
                          </a:solidFill>
                          <a:latin typeface="Arial" charset="0"/>
                          <a:ea typeface="ＭＳ Ｐゴシック" charset="-128"/>
                        </a:defRPr>
                      </a:lvl4pPr>
                      <a:lvl5pPr marL="2057400" indent="-228600" algn="l" defTabSz="457200" rtl="0" eaLnBrk="0" latinLnBrk="0" hangingPunct="0">
                        <a:lnSpc>
                          <a:spcPct val="130000"/>
                        </a:lnSpc>
                        <a:spcBef>
                          <a:spcPct val="20000"/>
                        </a:spcBef>
                        <a:defRPr sz="1800" kern="1200">
                          <a:solidFill>
                            <a:schemeClr val="tx1"/>
                          </a:solidFill>
                          <a:latin typeface="Times New Roman" charset="0"/>
                          <a:ea typeface="ＭＳ Ｐゴシック" charset="-128"/>
                        </a:defRPr>
                      </a:lvl5pPr>
                      <a:lvl6pPr marL="25146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6pPr>
                      <a:lvl7pPr marL="29718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7pPr>
                      <a:lvl8pPr marL="34290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8pPr>
                      <a:lvl9pPr marL="38862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Adjusted 2-Yr Survival Differential Between </a:t>
                      </a:r>
                      <a:br>
                        <a:rPr kumimoji="0" lang="en-US" altLang="en-US" sz="1800" b="1" i="0" u="none" strike="noStrike" kern="1200"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br>
                      <a:r>
                        <a:rPr kumimoji="0" lang="en-US" altLang="en-US" sz="1800" b="1" i="0" u="none" strike="noStrike" kern="1200"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Black and White Patients With EC, % (95% CI)</a:t>
                      </a:r>
                      <a:r>
                        <a:rPr kumimoji="0" lang="en-US" altLang="en-US" sz="1800" b="1" i="0" u="none" strike="noStrike" kern="1200" cap="none" normalizeH="0" baseline="30000" dirty="0">
                          <a:ln>
                            <a:noFill/>
                          </a:ln>
                          <a:solidFill>
                            <a:schemeClr val="tx1"/>
                          </a:solidFill>
                          <a:effectLst/>
                          <a:latin typeface="Calibri" panose="020F0502020204030204" pitchFamily="34" charset="0"/>
                          <a:ea typeface="ＭＳ Ｐゴシック" charset="-128"/>
                          <a:cs typeface="Calibri" panose="020F0502020204030204" pitchFamily="34" charset="0"/>
                        </a:rPr>
                        <a:t>1</a:t>
                      </a:r>
                      <a:endParaRPr kumimoji="0" lang="en-US" altLang="en-US" sz="1800" b="1" i="0" u="none" strike="noStrike" cap="none" normalizeH="0" baseline="30000" dirty="0">
                        <a:ln>
                          <a:noFill/>
                        </a:ln>
                        <a:solidFill>
                          <a:schemeClr val="tx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lvl1pPr marL="0" algn="l" defTabSz="457200" rtl="0" eaLnBrk="0" latinLnBrk="0" hangingPunct="0">
                        <a:lnSpc>
                          <a:spcPct val="130000"/>
                        </a:lnSpc>
                        <a:spcAft>
                          <a:spcPct val="20000"/>
                        </a:spcAft>
                        <a:buClr>
                          <a:srgbClr val="FF0000"/>
                        </a:buClr>
                        <a:buSzPct val="110000"/>
                        <a:buFont typeface="Wingdings" charset="2"/>
                        <a:defRPr sz="2400" b="1" kern="1200">
                          <a:solidFill>
                            <a:schemeClr val="tx1"/>
                          </a:solidFill>
                          <a:latin typeface="Arial" charset="0"/>
                          <a:ea typeface="ＭＳ Ｐゴシック" charset="-128"/>
                        </a:defRPr>
                      </a:lvl1pPr>
                      <a:lvl2pPr marL="742950" indent="-285750" algn="l" defTabSz="457200" rtl="0" eaLnBrk="0" latinLnBrk="0" hangingPunct="0">
                        <a:lnSpc>
                          <a:spcPct val="130000"/>
                        </a:lnSpc>
                        <a:spcAft>
                          <a:spcPct val="20000"/>
                        </a:spcAft>
                        <a:buClr>
                          <a:srgbClr val="FF0000"/>
                        </a:buClr>
                        <a:buSzPct val="80000"/>
                        <a:defRPr sz="2400" b="1" kern="1200">
                          <a:solidFill>
                            <a:schemeClr val="tx1"/>
                          </a:solidFill>
                          <a:latin typeface="Arial" charset="0"/>
                          <a:ea typeface="ＭＳ Ｐゴシック" charset="-128"/>
                        </a:defRPr>
                      </a:lvl2pPr>
                      <a:lvl3pPr marL="1143000" indent="-228600" algn="l" defTabSz="457200" rtl="0" eaLnBrk="0" latinLnBrk="0" hangingPunct="0">
                        <a:lnSpc>
                          <a:spcPct val="130000"/>
                        </a:lnSpc>
                        <a:spcAft>
                          <a:spcPct val="20000"/>
                        </a:spcAft>
                        <a:buClr>
                          <a:srgbClr val="FF0000"/>
                        </a:buClr>
                        <a:buSzPct val="110000"/>
                        <a:defRPr sz="2400" b="1" kern="1200">
                          <a:solidFill>
                            <a:schemeClr val="tx1"/>
                          </a:solidFill>
                          <a:latin typeface="Arial" charset="0"/>
                          <a:ea typeface="ＭＳ Ｐゴシック" charset="-128"/>
                        </a:defRPr>
                      </a:lvl3pPr>
                      <a:lvl4pPr marL="1600200" indent="-228600" algn="l" defTabSz="457200" rtl="0" eaLnBrk="0" latinLnBrk="0" hangingPunct="0">
                        <a:lnSpc>
                          <a:spcPct val="130000"/>
                        </a:lnSpc>
                        <a:spcAft>
                          <a:spcPct val="20000"/>
                        </a:spcAft>
                        <a:buClr>
                          <a:srgbClr val="FF0000"/>
                        </a:buClr>
                        <a:buSzPct val="85000"/>
                        <a:defRPr sz="2400" b="1" kern="1200">
                          <a:solidFill>
                            <a:schemeClr val="tx1"/>
                          </a:solidFill>
                          <a:latin typeface="Arial" charset="0"/>
                          <a:ea typeface="ＭＳ Ｐゴシック" charset="-128"/>
                        </a:defRPr>
                      </a:lvl4pPr>
                      <a:lvl5pPr marL="2057400" indent="-228600" algn="l" defTabSz="457200" rtl="0" eaLnBrk="0" latinLnBrk="0" hangingPunct="0">
                        <a:lnSpc>
                          <a:spcPct val="130000"/>
                        </a:lnSpc>
                        <a:spcBef>
                          <a:spcPct val="20000"/>
                        </a:spcBef>
                        <a:defRPr sz="1800" kern="1200">
                          <a:solidFill>
                            <a:schemeClr val="tx1"/>
                          </a:solidFill>
                          <a:latin typeface="Times New Roman" charset="0"/>
                          <a:ea typeface="ＭＳ Ｐゴシック" charset="-128"/>
                        </a:defRPr>
                      </a:lvl5pPr>
                      <a:lvl6pPr marL="25146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6pPr>
                      <a:lvl7pPr marL="29718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7pPr>
                      <a:lvl8pPr marL="34290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8pPr>
                      <a:lvl9pPr marL="38862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18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Treatment Provider</a:t>
                      </a:r>
                    </a:p>
                  </a:txBody>
                  <a:tcPr marL="125542" marR="125542" marT="45725" marB="45725"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438551">
                <a:tc vMerge="1">
                  <a:txBody>
                    <a:bodyPr/>
                    <a:lstStyle/>
                    <a:p>
                      <a:endParaRPr 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High-Volume Center</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Low-Volume Center</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36264226"/>
                  </a:ext>
                </a:extLst>
              </a:tr>
              <a:tr h="482541">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Early-stage type I tumors</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lang="en-US" sz="1800" kern="1200" dirty="0">
                          <a:solidFill>
                            <a:schemeClr val="bg1"/>
                          </a:solidFill>
                          <a:effectLst/>
                          <a:latin typeface="Calibri" panose="020F0502020204030204" pitchFamily="34" charset="0"/>
                          <a:ea typeface="+mn-ea"/>
                          <a:cs typeface="Calibri" panose="020F0502020204030204" pitchFamily="34" charset="0"/>
                        </a:rPr>
                        <a:t>-0.5</a:t>
                      </a:r>
                    </a:p>
                    <a:p>
                      <a:pPr marL="0" marR="0" lvl="0" indent="0" algn="ctr" defTabSz="457200" rtl="0" eaLnBrk="1" fontAlgn="base" latinLnBrk="0" hangingPunct="1">
                        <a:lnSpc>
                          <a:spcPct val="100000"/>
                        </a:lnSpc>
                        <a:spcBef>
                          <a:spcPct val="0"/>
                        </a:spcBef>
                        <a:spcAft>
                          <a:spcPct val="0"/>
                        </a:spcAft>
                        <a:buClrTx/>
                        <a:buSzTx/>
                        <a:buFontTx/>
                        <a:buNone/>
                        <a:tabLst/>
                      </a:pPr>
                      <a:r>
                        <a:rPr lang="en-US" sz="1800" kern="1200" dirty="0">
                          <a:solidFill>
                            <a:schemeClr val="bg1"/>
                          </a:solidFill>
                          <a:effectLst/>
                          <a:latin typeface="Calibri" panose="020F0502020204030204" pitchFamily="34" charset="0"/>
                          <a:ea typeface="+mn-ea"/>
                          <a:cs typeface="Calibri" panose="020F0502020204030204" pitchFamily="34" charset="0"/>
                        </a:rPr>
                        <a:t>(-0.9 to 0) </a:t>
                      </a:r>
                      <a:endParaRPr lang="en-US" altLang="en-US" sz="1800" kern="1200" dirty="0">
                        <a:solidFill>
                          <a:schemeClr val="bg1"/>
                        </a:solidFill>
                        <a:effectLst/>
                        <a:latin typeface="Calibri" panose="020F0502020204030204" pitchFamily="34" charset="0"/>
                        <a:ea typeface="+mn-ea"/>
                        <a:cs typeface="Calibri" panose="020F0502020204030204" pitchFamily="34" charset="0"/>
                      </a:endParaRP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lang="en-US" sz="1800" kern="1200" dirty="0">
                          <a:solidFill>
                            <a:schemeClr val="bg1"/>
                          </a:solidFill>
                          <a:effectLst/>
                          <a:latin typeface="Calibri" panose="020F0502020204030204" pitchFamily="34" charset="0"/>
                          <a:ea typeface="+mn-ea"/>
                          <a:cs typeface="Calibri" panose="020F0502020204030204" pitchFamily="34" charset="0"/>
                        </a:rPr>
                        <a:t>-1.4</a:t>
                      </a:r>
                    </a:p>
                    <a:p>
                      <a:pPr marL="0" marR="0" lvl="0" indent="0" algn="ctr" defTabSz="457200" rtl="0" eaLnBrk="1" fontAlgn="base" latinLnBrk="0" hangingPunct="1">
                        <a:lnSpc>
                          <a:spcPct val="100000"/>
                        </a:lnSpc>
                        <a:spcBef>
                          <a:spcPct val="0"/>
                        </a:spcBef>
                        <a:spcAft>
                          <a:spcPct val="0"/>
                        </a:spcAft>
                        <a:buClrTx/>
                        <a:buSzTx/>
                        <a:buFontTx/>
                        <a:buNone/>
                        <a:tabLst/>
                      </a:pPr>
                      <a:r>
                        <a:rPr lang="en-US" sz="1800" kern="1200" dirty="0">
                          <a:solidFill>
                            <a:schemeClr val="bg1"/>
                          </a:solidFill>
                          <a:effectLst/>
                          <a:latin typeface="Calibri" panose="020F0502020204030204" pitchFamily="34" charset="0"/>
                          <a:ea typeface="+mn-ea"/>
                          <a:cs typeface="Calibri" panose="020F0502020204030204" pitchFamily="34" charset="0"/>
                        </a:rPr>
                        <a:t>(-2.4 to -0.5) </a:t>
                      </a:r>
                      <a:endParaRPr lang="en-US" altLang="en-US" sz="1800" b="0" kern="1200" dirty="0">
                        <a:solidFill>
                          <a:schemeClr val="bg1"/>
                        </a:solidFill>
                        <a:effectLst/>
                        <a:latin typeface="Calibri" panose="020F0502020204030204" pitchFamily="34" charset="0"/>
                        <a:ea typeface="+mn-ea"/>
                        <a:cs typeface="Calibri" panose="020F0502020204030204" pitchFamily="34" charset="0"/>
                      </a:endParaRP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275741">
                <a:tc vMerge="1">
                  <a:txBody>
                    <a:bodyPr/>
                    <a:lstStyle/>
                    <a:p>
                      <a:endParaRPr lang="en-US"/>
                    </a:p>
                  </a:txBody>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1800" b="0" i="1" kern="1200" dirty="0">
                          <a:solidFill>
                            <a:schemeClr val="bg1"/>
                          </a:solidFill>
                          <a:effectLst/>
                          <a:latin typeface="Calibri" panose="020F0502020204030204" pitchFamily="34" charset="0"/>
                          <a:ea typeface="+mn-ea"/>
                          <a:cs typeface="Calibri" panose="020F0502020204030204" pitchFamily="34" charset="0"/>
                        </a:rPr>
                        <a:t>P </a:t>
                      </a:r>
                      <a:r>
                        <a:rPr lang="en-US" altLang="en-US" sz="1800" b="0" i="0" kern="1200" dirty="0">
                          <a:solidFill>
                            <a:schemeClr val="bg1"/>
                          </a:solidFill>
                          <a:effectLst/>
                          <a:latin typeface="Calibri" panose="020F0502020204030204" pitchFamily="34" charset="0"/>
                          <a:ea typeface="+mn-ea"/>
                          <a:cs typeface="Calibri" panose="020F0502020204030204" pitchFamily="34" charset="0"/>
                        </a:rPr>
                        <a:t>&lt;</a:t>
                      </a:r>
                      <a:r>
                        <a:rPr lang="en-US" sz="1800" i="0" kern="1200" dirty="0">
                          <a:solidFill>
                            <a:schemeClr val="bg1"/>
                          </a:solidFill>
                          <a:effectLst/>
                          <a:latin typeface="Calibri" panose="020F0502020204030204" pitchFamily="34" charset="0"/>
                          <a:ea typeface="+mn-ea"/>
                          <a:cs typeface="Calibri" panose="020F0502020204030204" pitchFamily="34" charset="0"/>
                        </a:rPr>
                        <a:t>.</a:t>
                      </a:r>
                      <a:r>
                        <a:rPr lang="en-US" sz="1800" kern="1200" dirty="0">
                          <a:solidFill>
                            <a:schemeClr val="bg1"/>
                          </a:solidFill>
                          <a:effectLst/>
                          <a:latin typeface="Calibri" panose="020F0502020204030204" pitchFamily="34" charset="0"/>
                          <a:ea typeface="+mn-ea"/>
                          <a:cs typeface="Calibri" panose="020F0502020204030204" pitchFamily="34" charset="0"/>
                        </a:rPr>
                        <a:t>0001</a:t>
                      </a:r>
                      <a:endParaRPr lang="en-US" altLang="en-US" sz="1800" b="0" i="1" kern="1200" dirty="0">
                        <a:solidFill>
                          <a:schemeClr val="bg1"/>
                        </a:solidFill>
                        <a:effectLst/>
                        <a:latin typeface="Calibri" panose="020F0502020204030204" pitchFamily="34" charset="0"/>
                        <a:ea typeface="+mn-ea"/>
                        <a:cs typeface="Calibri" panose="020F0502020204030204" pitchFamily="34" charset="0"/>
                      </a:endParaRP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lang="en-US" altLang="en-US" sz="2000" b="0" kern="1200" dirty="0">
                        <a:solidFill>
                          <a:schemeClr val="tx1"/>
                        </a:solidFill>
                        <a:effectLst/>
                        <a:latin typeface="+mn-lt"/>
                        <a:ea typeface="+mn-ea"/>
                        <a:cs typeface="+mn-cs"/>
                      </a:endParaRPr>
                    </a:p>
                  </a:txBody>
                  <a:tcPr marL="125542" marR="125542" marT="45725" marB="45725" horzOverflow="overflow">
                    <a:lnL w="9525" cap="flat" cmpd="sng" algn="ctr">
                      <a:solidFill>
                        <a:schemeClr val="accent4"/>
                      </a:solidFill>
                      <a:prstDash val="solid"/>
                      <a:round/>
                      <a:headEnd type="none" w="med" len="med"/>
                      <a:tailEnd type="none" w="med" len="med"/>
                    </a:lnL>
                    <a:lnR w="9525" cap="flat" cmpd="sng" algn="ctr">
                      <a:solidFill>
                        <a:schemeClr val="accent4"/>
                      </a:solidFill>
                      <a:prstDash val="solid"/>
                      <a:round/>
                      <a:headEnd type="none" w="med" len="med"/>
                      <a:tailEnd type="none" w="med" len="med"/>
                    </a:lnR>
                    <a:lnT w="9525" cap="flat" cmpd="sng" algn="ctr">
                      <a:solidFill>
                        <a:schemeClr val="accent4"/>
                      </a:solidFill>
                      <a:prstDash val="solid"/>
                      <a:round/>
                      <a:headEnd type="none" w="med" len="med"/>
                      <a:tailEnd type="none" w="med" len="med"/>
                    </a:lnT>
                    <a:lnB w="9525"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1328922925"/>
                  </a:ext>
                </a:extLst>
              </a:tr>
              <a:tr h="482541">
                <a:tc rowSpan="2">
                  <a:txBody>
                    <a:bodyPr/>
                    <a:lstStyle>
                      <a:lvl1pPr marL="0" algn="l" defTabSz="457200" rtl="0" eaLnBrk="0" latinLnBrk="0" hangingPunct="0">
                        <a:lnSpc>
                          <a:spcPct val="130000"/>
                        </a:lnSpc>
                        <a:spcAft>
                          <a:spcPct val="20000"/>
                        </a:spcAft>
                        <a:buClr>
                          <a:srgbClr val="FF0000"/>
                        </a:buClr>
                        <a:buSzPct val="110000"/>
                        <a:buFont typeface="Wingdings" charset="2"/>
                        <a:defRPr sz="2400" b="1" kern="1200">
                          <a:solidFill>
                            <a:schemeClr val="tx1"/>
                          </a:solidFill>
                          <a:latin typeface="Arial" charset="0"/>
                          <a:ea typeface="ＭＳ Ｐゴシック" charset="-128"/>
                        </a:defRPr>
                      </a:lvl1pPr>
                      <a:lvl2pPr marL="742950" indent="-285750" algn="l" defTabSz="457200" rtl="0" eaLnBrk="0" latinLnBrk="0" hangingPunct="0">
                        <a:lnSpc>
                          <a:spcPct val="130000"/>
                        </a:lnSpc>
                        <a:spcAft>
                          <a:spcPct val="20000"/>
                        </a:spcAft>
                        <a:buClr>
                          <a:srgbClr val="FF0000"/>
                        </a:buClr>
                        <a:buSzPct val="80000"/>
                        <a:defRPr sz="2400" b="1" kern="1200">
                          <a:solidFill>
                            <a:schemeClr val="tx1"/>
                          </a:solidFill>
                          <a:latin typeface="Arial" charset="0"/>
                          <a:ea typeface="ＭＳ Ｐゴシック" charset="-128"/>
                        </a:defRPr>
                      </a:lvl2pPr>
                      <a:lvl3pPr marL="1143000" indent="-228600" algn="l" defTabSz="457200" rtl="0" eaLnBrk="0" latinLnBrk="0" hangingPunct="0">
                        <a:lnSpc>
                          <a:spcPct val="130000"/>
                        </a:lnSpc>
                        <a:spcAft>
                          <a:spcPct val="20000"/>
                        </a:spcAft>
                        <a:buClr>
                          <a:srgbClr val="FF0000"/>
                        </a:buClr>
                        <a:buSzPct val="110000"/>
                        <a:defRPr sz="2400" b="1" kern="1200">
                          <a:solidFill>
                            <a:schemeClr val="tx1"/>
                          </a:solidFill>
                          <a:latin typeface="Arial" charset="0"/>
                          <a:ea typeface="ＭＳ Ｐゴシック" charset="-128"/>
                        </a:defRPr>
                      </a:lvl3pPr>
                      <a:lvl4pPr marL="1600200" indent="-228600" algn="l" defTabSz="457200" rtl="0" eaLnBrk="0" latinLnBrk="0" hangingPunct="0">
                        <a:lnSpc>
                          <a:spcPct val="130000"/>
                        </a:lnSpc>
                        <a:spcAft>
                          <a:spcPct val="20000"/>
                        </a:spcAft>
                        <a:buClr>
                          <a:srgbClr val="FF0000"/>
                        </a:buClr>
                        <a:buSzPct val="85000"/>
                        <a:defRPr sz="2400" b="1" kern="1200">
                          <a:solidFill>
                            <a:schemeClr val="tx1"/>
                          </a:solidFill>
                          <a:latin typeface="Arial" charset="0"/>
                          <a:ea typeface="ＭＳ Ｐゴシック" charset="-128"/>
                        </a:defRPr>
                      </a:lvl4pPr>
                      <a:lvl5pPr marL="2057400" indent="-228600" algn="l" defTabSz="457200" rtl="0" eaLnBrk="0" latinLnBrk="0" hangingPunct="0">
                        <a:lnSpc>
                          <a:spcPct val="130000"/>
                        </a:lnSpc>
                        <a:spcBef>
                          <a:spcPct val="20000"/>
                        </a:spcBef>
                        <a:defRPr sz="1800" kern="1200">
                          <a:solidFill>
                            <a:schemeClr val="tx1"/>
                          </a:solidFill>
                          <a:latin typeface="Times New Roman" charset="0"/>
                          <a:ea typeface="ＭＳ Ｐゴシック" charset="-128"/>
                        </a:defRPr>
                      </a:lvl5pPr>
                      <a:lvl6pPr marL="25146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6pPr>
                      <a:lvl7pPr marL="29718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7pPr>
                      <a:lvl8pPr marL="34290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8pPr>
                      <a:lvl9pPr marL="38862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kern="1200"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Advanced-stage type I tumors</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457200" rtl="0" eaLnBrk="0" latinLnBrk="0" hangingPunct="0">
                        <a:lnSpc>
                          <a:spcPct val="130000"/>
                        </a:lnSpc>
                        <a:spcAft>
                          <a:spcPct val="20000"/>
                        </a:spcAft>
                        <a:buClr>
                          <a:srgbClr val="FF0000"/>
                        </a:buClr>
                        <a:buSzPct val="110000"/>
                        <a:buFont typeface="Wingdings" charset="2"/>
                        <a:defRPr sz="2400" b="1" kern="1200">
                          <a:solidFill>
                            <a:schemeClr val="tx1"/>
                          </a:solidFill>
                          <a:latin typeface="Arial" charset="0"/>
                          <a:ea typeface="ＭＳ Ｐゴシック" charset="-128"/>
                        </a:defRPr>
                      </a:lvl1pPr>
                      <a:lvl2pPr marL="742950" indent="-285750" algn="l" defTabSz="457200" rtl="0" eaLnBrk="0" latinLnBrk="0" hangingPunct="0">
                        <a:lnSpc>
                          <a:spcPct val="130000"/>
                        </a:lnSpc>
                        <a:spcAft>
                          <a:spcPct val="20000"/>
                        </a:spcAft>
                        <a:buClr>
                          <a:srgbClr val="FF0000"/>
                        </a:buClr>
                        <a:buSzPct val="80000"/>
                        <a:defRPr sz="2400" b="1" kern="1200">
                          <a:solidFill>
                            <a:schemeClr val="tx1"/>
                          </a:solidFill>
                          <a:latin typeface="Arial" charset="0"/>
                          <a:ea typeface="ＭＳ Ｐゴシック" charset="-128"/>
                        </a:defRPr>
                      </a:lvl2pPr>
                      <a:lvl3pPr marL="1143000" indent="-228600" algn="l" defTabSz="457200" rtl="0" eaLnBrk="0" latinLnBrk="0" hangingPunct="0">
                        <a:lnSpc>
                          <a:spcPct val="130000"/>
                        </a:lnSpc>
                        <a:spcAft>
                          <a:spcPct val="20000"/>
                        </a:spcAft>
                        <a:buClr>
                          <a:srgbClr val="FF0000"/>
                        </a:buClr>
                        <a:buSzPct val="110000"/>
                        <a:defRPr sz="2400" b="1" kern="1200">
                          <a:solidFill>
                            <a:schemeClr val="tx1"/>
                          </a:solidFill>
                          <a:latin typeface="Arial" charset="0"/>
                          <a:ea typeface="ＭＳ Ｐゴシック" charset="-128"/>
                        </a:defRPr>
                      </a:lvl3pPr>
                      <a:lvl4pPr marL="1600200" indent="-228600" algn="l" defTabSz="457200" rtl="0" eaLnBrk="0" latinLnBrk="0" hangingPunct="0">
                        <a:lnSpc>
                          <a:spcPct val="130000"/>
                        </a:lnSpc>
                        <a:spcAft>
                          <a:spcPct val="20000"/>
                        </a:spcAft>
                        <a:buClr>
                          <a:srgbClr val="FF0000"/>
                        </a:buClr>
                        <a:buSzPct val="85000"/>
                        <a:defRPr sz="2400" b="1" kern="1200">
                          <a:solidFill>
                            <a:schemeClr val="tx1"/>
                          </a:solidFill>
                          <a:latin typeface="Arial" charset="0"/>
                          <a:ea typeface="ＭＳ Ｐゴシック" charset="-128"/>
                        </a:defRPr>
                      </a:lvl4pPr>
                      <a:lvl5pPr marL="2057400" indent="-228600" algn="l" defTabSz="457200" rtl="0" eaLnBrk="0" latinLnBrk="0" hangingPunct="0">
                        <a:lnSpc>
                          <a:spcPct val="130000"/>
                        </a:lnSpc>
                        <a:spcBef>
                          <a:spcPct val="20000"/>
                        </a:spcBef>
                        <a:defRPr sz="1800" kern="1200">
                          <a:solidFill>
                            <a:schemeClr val="tx1"/>
                          </a:solidFill>
                          <a:latin typeface="Times New Roman" charset="0"/>
                          <a:ea typeface="ＭＳ Ｐゴシック" charset="-128"/>
                        </a:defRPr>
                      </a:lvl5pPr>
                      <a:lvl6pPr marL="25146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6pPr>
                      <a:lvl7pPr marL="29718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7pPr>
                      <a:lvl8pPr marL="34290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8pPr>
                      <a:lvl9pPr marL="38862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1800" b="0" kern="1200" dirty="0">
                          <a:solidFill>
                            <a:schemeClr val="bg1"/>
                          </a:solidFill>
                          <a:effectLst/>
                          <a:latin typeface="Calibri" panose="020F0502020204030204" pitchFamily="34" charset="0"/>
                          <a:ea typeface="ＭＳ Ｐゴシック" charset="-128"/>
                          <a:cs typeface="Calibri" panose="020F0502020204030204" pitchFamily="34" charset="0"/>
                        </a:rPr>
                        <a:t>1.2</a:t>
                      </a:r>
                    </a:p>
                    <a:p>
                      <a:pPr marL="0" marR="0" lvl="0" indent="0" algn="ctr" defTabSz="457200" rtl="0" eaLnBrk="1" fontAlgn="base" latinLnBrk="0" hangingPunct="1">
                        <a:lnSpc>
                          <a:spcPct val="100000"/>
                        </a:lnSpc>
                        <a:spcBef>
                          <a:spcPct val="0"/>
                        </a:spcBef>
                        <a:spcAft>
                          <a:spcPct val="0"/>
                        </a:spcAft>
                        <a:buClrTx/>
                        <a:buSzTx/>
                        <a:buFontTx/>
                        <a:buNone/>
                        <a:tabLst/>
                        <a:defRPr/>
                      </a:pPr>
                      <a:r>
                        <a:rPr lang="en-US" sz="1800" b="0" kern="1200" dirty="0">
                          <a:solidFill>
                            <a:schemeClr val="bg1"/>
                          </a:solidFill>
                          <a:effectLst/>
                          <a:latin typeface="Calibri" panose="020F0502020204030204" pitchFamily="34" charset="0"/>
                          <a:ea typeface="ＭＳ Ｐゴシック" charset="-128"/>
                          <a:cs typeface="Calibri" panose="020F0502020204030204" pitchFamily="34" charset="0"/>
                        </a:rPr>
                        <a:t>(-2.9 to 5.3) </a:t>
                      </a:r>
                      <a:endParaRPr lang="en-US" altLang="en-US" sz="1800" b="0" kern="1200" dirty="0">
                        <a:solidFill>
                          <a:schemeClr val="bg1"/>
                        </a:solidFill>
                        <a:effectLst/>
                        <a:latin typeface="Calibri" panose="020F0502020204030204" pitchFamily="34" charset="0"/>
                        <a:ea typeface="+mn-ea"/>
                        <a:cs typeface="Calibri" panose="020F0502020204030204" pitchFamily="34" charset="0"/>
                      </a:endParaRP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457200" rtl="0" eaLnBrk="0" latinLnBrk="0" hangingPunct="0">
                        <a:lnSpc>
                          <a:spcPct val="130000"/>
                        </a:lnSpc>
                        <a:spcAft>
                          <a:spcPct val="20000"/>
                        </a:spcAft>
                        <a:buClr>
                          <a:srgbClr val="FF0000"/>
                        </a:buClr>
                        <a:buSzPct val="110000"/>
                        <a:buFont typeface="Wingdings" charset="2"/>
                        <a:defRPr sz="2400" b="1" kern="1200">
                          <a:solidFill>
                            <a:schemeClr val="tx1"/>
                          </a:solidFill>
                          <a:latin typeface="Arial" charset="0"/>
                          <a:ea typeface="ＭＳ Ｐゴシック" charset="-128"/>
                        </a:defRPr>
                      </a:lvl1pPr>
                      <a:lvl2pPr marL="742950" indent="-285750" algn="l" defTabSz="457200" rtl="0" eaLnBrk="0" latinLnBrk="0" hangingPunct="0">
                        <a:lnSpc>
                          <a:spcPct val="130000"/>
                        </a:lnSpc>
                        <a:spcAft>
                          <a:spcPct val="20000"/>
                        </a:spcAft>
                        <a:buClr>
                          <a:srgbClr val="FF0000"/>
                        </a:buClr>
                        <a:buSzPct val="80000"/>
                        <a:defRPr sz="2400" b="1" kern="1200">
                          <a:solidFill>
                            <a:schemeClr val="tx1"/>
                          </a:solidFill>
                          <a:latin typeface="Arial" charset="0"/>
                          <a:ea typeface="ＭＳ Ｐゴシック" charset="-128"/>
                        </a:defRPr>
                      </a:lvl2pPr>
                      <a:lvl3pPr marL="1143000" indent="-228600" algn="l" defTabSz="457200" rtl="0" eaLnBrk="0" latinLnBrk="0" hangingPunct="0">
                        <a:lnSpc>
                          <a:spcPct val="130000"/>
                        </a:lnSpc>
                        <a:spcAft>
                          <a:spcPct val="20000"/>
                        </a:spcAft>
                        <a:buClr>
                          <a:srgbClr val="FF0000"/>
                        </a:buClr>
                        <a:buSzPct val="110000"/>
                        <a:defRPr sz="2400" b="1" kern="1200">
                          <a:solidFill>
                            <a:schemeClr val="tx1"/>
                          </a:solidFill>
                          <a:latin typeface="Arial" charset="0"/>
                          <a:ea typeface="ＭＳ Ｐゴシック" charset="-128"/>
                        </a:defRPr>
                      </a:lvl3pPr>
                      <a:lvl4pPr marL="1600200" indent="-228600" algn="l" defTabSz="457200" rtl="0" eaLnBrk="0" latinLnBrk="0" hangingPunct="0">
                        <a:lnSpc>
                          <a:spcPct val="130000"/>
                        </a:lnSpc>
                        <a:spcAft>
                          <a:spcPct val="20000"/>
                        </a:spcAft>
                        <a:buClr>
                          <a:srgbClr val="FF0000"/>
                        </a:buClr>
                        <a:buSzPct val="85000"/>
                        <a:defRPr sz="2400" b="1" kern="1200">
                          <a:solidFill>
                            <a:schemeClr val="tx1"/>
                          </a:solidFill>
                          <a:latin typeface="Arial" charset="0"/>
                          <a:ea typeface="ＭＳ Ｐゴシック" charset="-128"/>
                        </a:defRPr>
                      </a:lvl4pPr>
                      <a:lvl5pPr marL="2057400" indent="-228600" algn="l" defTabSz="457200" rtl="0" eaLnBrk="0" latinLnBrk="0" hangingPunct="0">
                        <a:lnSpc>
                          <a:spcPct val="130000"/>
                        </a:lnSpc>
                        <a:spcBef>
                          <a:spcPct val="20000"/>
                        </a:spcBef>
                        <a:defRPr sz="1800" kern="1200">
                          <a:solidFill>
                            <a:schemeClr val="tx1"/>
                          </a:solidFill>
                          <a:latin typeface="Times New Roman" charset="0"/>
                          <a:ea typeface="ＭＳ Ｐゴシック" charset="-128"/>
                        </a:defRPr>
                      </a:lvl5pPr>
                      <a:lvl6pPr marL="25146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6pPr>
                      <a:lvl7pPr marL="29718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7pPr>
                      <a:lvl8pPr marL="34290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8pPr>
                      <a:lvl9pPr marL="3886200" indent="-228600" algn="l" defTabSz="457200" rtl="0" eaLnBrk="0" fontAlgn="base" latinLnBrk="0" hangingPunct="0">
                        <a:lnSpc>
                          <a:spcPct val="130000"/>
                        </a:lnSpc>
                        <a:spcBef>
                          <a:spcPct val="20000"/>
                        </a:spcBef>
                        <a:spcAft>
                          <a:spcPct val="0"/>
                        </a:spcAft>
                        <a:defRPr sz="1800" kern="1200">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1800" b="0" kern="1200" dirty="0">
                          <a:solidFill>
                            <a:schemeClr val="bg1"/>
                          </a:solidFill>
                          <a:effectLst/>
                          <a:latin typeface="Calibri" panose="020F0502020204030204" pitchFamily="34" charset="0"/>
                          <a:ea typeface="ＭＳ Ｐゴシック" charset="-128"/>
                          <a:cs typeface="Calibri" panose="020F0502020204030204" pitchFamily="34" charset="0"/>
                        </a:rPr>
                        <a:t>-12.4</a:t>
                      </a:r>
                    </a:p>
                    <a:p>
                      <a:pPr marL="0" marR="0" lvl="0" indent="0" algn="ctr" defTabSz="457200" rtl="0" eaLnBrk="1" fontAlgn="base" latinLnBrk="0" hangingPunct="1">
                        <a:lnSpc>
                          <a:spcPct val="100000"/>
                        </a:lnSpc>
                        <a:spcBef>
                          <a:spcPct val="0"/>
                        </a:spcBef>
                        <a:spcAft>
                          <a:spcPct val="0"/>
                        </a:spcAft>
                        <a:buClrTx/>
                        <a:buSzTx/>
                        <a:buFontTx/>
                        <a:buNone/>
                        <a:tabLst/>
                        <a:defRPr/>
                      </a:pPr>
                      <a:r>
                        <a:rPr lang="en-US" sz="1800" b="0" kern="1200" dirty="0">
                          <a:solidFill>
                            <a:schemeClr val="bg1"/>
                          </a:solidFill>
                          <a:effectLst/>
                          <a:latin typeface="Calibri" panose="020F0502020204030204" pitchFamily="34" charset="0"/>
                          <a:ea typeface="ＭＳ Ｐゴシック" charset="-128"/>
                          <a:cs typeface="Calibri" panose="020F0502020204030204" pitchFamily="34" charset="0"/>
                        </a:rPr>
                        <a:t>(-24.0 to -0.9)</a:t>
                      </a:r>
                      <a:endParaRPr lang="en-US" altLang="en-US" sz="1800" b="0" kern="1200" dirty="0">
                        <a:solidFill>
                          <a:schemeClr val="bg1"/>
                        </a:solidFill>
                        <a:effectLst/>
                        <a:latin typeface="Calibri" panose="020F0502020204030204" pitchFamily="34" charset="0"/>
                        <a:ea typeface="+mn-ea"/>
                        <a:cs typeface="Calibri" panose="020F0502020204030204" pitchFamily="34" charset="0"/>
                      </a:endParaRP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275741">
                <a:tc vMerge="1">
                  <a:txBody>
                    <a:bodyPr/>
                    <a:lstStyle/>
                    <a:p>
                      <a:endParaRPr lang="en-US"/>
                    </a:p>
                  </a:txBody>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1800" i="1" kern="1200" dirty="0">
                          <a:solidFill>
                            <a:schemeClr val="bg1"/>
                          </a:solidFill>
                          <a:effectLst/>
                          <a:latin typeface="Calibri" panose="020F0502020204030204" pitchFamily="34" charset="0"/>
                          <a:ea typeface="+mn-ea"/>
                          <a:cs typeface="Calibri" panose="020F0502020204030204" pitchFamily="34" charset="0"/>
                        </a:rPr>
                        <a:t>P </a:t>
                      </a:r>
                      <a:r>
                        <a:rPr lang="en-US" sz="1800" kern="1200" dirty="0">
                          <a:solidFill>
                            <a:schemeClr val="bg1"/>
                          </a:solidFill>
                          <a:effectLst/>
                          <a:latin typeface="Calibri" panose="020F0502020204030204" pitchFamily="34" charset="0"/>
                          <a:ea typeface="+mn-ea"/>
                          <a:cs typeface="Calibri" panose="020F0502020204030204" pitchFamily="34" charset="0"/>
                        </a:rPr>
                        <a:t>&lt;.0001</a:t>
                      </a:r>
                      <a:endParaRPr lang="en-US" altLang="en-US" sz="1800" b="0" kern="1200" dirty="0">
                        <a:solidFill>
                          <a:schemeClr val="bg1"/>
                        </a:solidFill>
                        <a:effectLst/>
                        <a:latin typeface="Calibri" panose="020F0502020204030204" pitchFamily="34" charset="0"/>
                        <a:ea typeface="+mn-ea"/>
                        <a:cs typeface="Calibri" panose="020F0502020204030204" pitchFamily="34" charset="0"/>
                      </a:endParaRP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lang="en-US" altLang="en-US" sz="2000" b="0" kern="1200" dirty="0">
                        <a:solidFill>
                          <a:schemeClr val="tx1"/>
                        </a:solidFill>
                        <a:effectLst/>
                        <a:latin typeface="+mn-lt"/>
                        <a:ea typeface="+mn-ea"/>
                        <a:cs typeface="+mn-cs"/>
                      </a:endParaRPr>
                    </a:p>
                  </a:txBody>
                  <a:tcPr marL="125542" marR="125542" marT="45725" marB="45725" horzOverflow="overflow">
                    <a:lnL w="9525" cap="flat" cmpd="sng" algn="ctr">
                      <a:solidFill>
                        <a:schemeClr val="accent4"/>
                      </a:solidFill>
                      <a:prstDash val="solid"/>
                      <a:round/>
                      <a:headEnd type="none" w="med" len="med"/>
                      <a:tailEnd type="none" w="med" len="med"/>
                    </a:lnL>
                    <a:lnR w="9525" cap="flat" cmpd="sng" algn="ctr">
                      <a:solidFill>
                        <a:schemeClr val="accent4"/>
                      </a:solidFill>
                      <a:prstDash val="solid"/>
                      <a:round/>
                      <a:headEnd type="none" w="med" len="med"/>
                      <a:tailEnd type="none" w="med" len="med"/>
                    </a:lnR>
                    <a:lnT w="9525" cap="flat" cmpd="sng" algn="ctr">
                      <a:solidFill>
                        <a:schemeClr val="accent4"/>
                      </a:solidFill>
                      <a:prstDash val="solid"/>
                      <a:round/>
                      <a:headEnd type="none" w="med" len="med"/>
                      <a:tailEnd type="none" w="med" len="med"/>
                    </a:lnT>
                    <a:lnB w="9525" cap="flat" cmpd="sng" algn="ctr">
                      <a:solidFill>
                        <a:schemeClr val="accent4"/>
                      </a:solidFill>
                      <a:prstDash val="solid"/>
                      <a:round/>
                      <a:headEnd type="none" w="med" len="med"/>
                      <a:tailEnd type="none" w="med" len="med"/>
                    </a:lnB>
                    <a:solidFill>
                      <a:schemeClr val="bg1"/>
                    </a:solidFill>
                  </a:tcPr>
                </a:tc>
                <a:extLst>
                  <a:ext uri="{0D108BD9-81ED-4DB2-BD59-A6C34878D82A}">
                    <a16:rowId xmlns:a16="http://schemas.microsoft.com/office/drawing/2014/main" val="3643448861"/>
                  </a:ext>
                </a:extLst>
              </a:tr>
            </a:tbl>
          </a:graphicData>
        </a:graphic>
      </p:graphicFrame>
    </p:spTree>
    <p:extLst>
      <p:ext uri="{BB962C8B-B14F-4D97-AF65-F5344CB8AC3E}">
        <p14:creationId xmlns:p14="http://schemas.microsoft.com/office/powerpoint/2010/main" val="4165129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E22C0-C1D9-C6CE-B07F-FB7E4B1DF1C1}"/>
              </a:ext>
            </a:extLst>
          </p:cNvPr>
          <p:cNvSpPr>
            <a:spLocks noGrp="1"/>
          </p:cNvSpPr>
          <p:nvPr>
            <p:ph type="title"/>
          </p:nvPr>
        </p:nvSpPr>
        <p:spPr/>
        <p:txBody>
          <a:bodyPr/>
          <a:lstStyle/>
          <a:p>
            <a:r>
              <a:rPr lang="en-US" dirty="0"/>
              <a:t>COVID-19 Highlighted Healthcare Disparities: </a:t>
            </a:r>
            <a:br>
              <a:rPr lang="en-US" dirty="0"/>
            </a:br>
            <a:r>
              <a:rPr lang="en-US" dirty="0"/>
              <a:t>Lessons Learned</a:t>
            </a:r>
          </a:p>
        </p:txBody>
      </p:sp>
      <p:sp>
        <p:nvSpPr>
          <p:cNvPr id="3" name="Content Placeholder 2">
            <a:extLst>
              <a:ext uri="{FF2B5EF4-FFF2-40B4-BE49-F238E27FC236}">
                <a16:creationId xmlns:a16="http://schemas.microsoft.com/office/drawing/2014/main" id="{AF9603D7-CF77-E819-ADD6-2942A79EE54A}"/>
              </a:ext>
            </a:extLst>
          </p:cNvPr>
          <p:cNvSpPr>
            <a:spLocks noGrp="1"/>
          </p:cNvSpPr>
          <p:nvPr>
            <p:ph idx="1"/>
          </p:nvPr>
        </p:nvSpPr>
        <p:spPr/>
        <p:txBody>
          <a:bodyPr/>
          <a:lstStyle/>
          <a:p>
            <a:r>
              <a:rPr lang="en-US" dirty="0"/>
              <a:t>COVID-19 disproportionately affected Black, Latino, indigenous people, immigrants, and low socioeconomic populations.</a:t>
            </a:r>
          </a:p>
          <a:p>
            <a:r>
              <a:rPr lang="en-US" dirty="0"/>
              <a:t>Lessons learned:</a:t>
            </a:r>
          </a:p>
          <a:p>
            <a:pPr lvl="1"/>
            <a:r>
              <a:rPr lang="en-US" dirty="0"/>
              <a:t>Improve access to healthcare (ie, insurance, health care centers, hospital access)</a:t>
            </a:r>
          </a:p>
          <a:p>
            <a:pPr lvl="1"/>
            <a:r>
              <a:rPr lang="en-US" dirty="0"/>
              <a:t>Address structural racism and impact on healthcare outcomes </a:t>
            </a:r>
            <a:br>
              <a:rPr lang="en-US" dirty="0"/>
            </a:br>
            <a:r>
              <a:rPr lang="en-US" dirty="0"/>
              <a:t>(ie, implicit bias training, diverse representative medical staff, hire immigrant trainees)</a:t>
            </a:r>
          </a:p>
          <a:p>
            <a:pPr lvl="1"/>
            <a:r>
              <a:rPr lang="en-US" dirty="0"/>
              <a:t>Improved communication in these populations (ie, messaging for those with low health literacy, nurse/peer navigators, translation of written documents into native language)</a:t>
            </a:r>
          </a:p>
        </p:txBody>
      </p:sp>
      <p:sp>
        <p:nvSpPr>
          <p:cNvPr id="9" name="Text Box 15">
            <a:extLst>
              <a:ext uri="{FF2B5EF4-FFF2-40B4-BE49-F238E27FC236}">
                <a16:creationId xmlns:a16="http://schemas.microsoft.com/office/drawing/2014/main" id="{F4D6FC28-D1D7-23BB-258E-567B811C9BF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Diaz. Clin Chest Med. 2023;44:425.</a:t>
            </a:r>
          </a:p>
        </p:txBody>
      </p:sp>
    </p:spTree>
    <p:extLst>
      <p:ext uri="{BB962C8B-B14F-4D97-AF65-F5344CB8AC3E}">
        <p14:creationId xmlns:p14="http://schemas.microsoft.com/office/powerpoint/2010/main" val="89477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r>
              <a:rPr lang="en-US" sz="2400" b="1" u="sng" dirty="0">
                <a:solidFill>
                  <a:srgbClr val="E1471D"/>
                </a:solidFill>
                <a:hlinkClick r:id="rId3"/>
              </a:rPr>
              <a:t>/EndometrialThinkTank</a:t>
            </a:r>
            <a:endParaRPr lang="en-US" sz="2400" b="1" dirty="0">
              <a:solidFill>
                <a:srgbClr val="00823B"/>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Endometrial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fontScale="92500" lnSpcReduction="10000"/>
          </a:bodyPr>
          <a:lstStyle/>
          <a:p>
            <a:pPr eaLnBrk="1" hangingPunct="1">
              <a:buClr>
                <a:schemeClr val="accent6"/>
              </a:buClr>
              <a:defRPr/>
            </a:pPr>
            <a:r>
              <a:rPr lang="en-US" sz="2200" dirty="0">
                <a:solidFill>
                  <a:srgbClr val="E1471D"/>
                </a:solidFill>
              </a:rPr>
              <a:t>CME/ABIM MOC-certified “micro” text modules </a:t>
            </a:r>
            <a:r>
              <a:rPr lang="en-US" sz="2200" b="0" dirty="0"/>
              <a:t>and </a:t>
            </a:r>
            <a:r>
              <a:rPr lang="en-US" sz="2200" dirty="0">
                <a:solidFill>
                  <a:srgbClr val="E1471D"/>
                </a:solidFill>
              </a:rPr>
              <a:t>downloadable slidesets </a:t>
            </a:r>
            <a:r>
              <a:rPr lang="en-US" sz="2200" b="0" dirty="0"/>
              <a:t>on key clinical considerations in advanced endometrial cancer, from molecular testing to irAE care</a:t>
            </a:r>
          </a:p>
          <a:p>
            <a:pPr>
              <a:buClr>
                <a:schemeClr val="accent6"/>
              </a:buClr>
              <a:defRPr/>
            </a:pPr>
            <a:r>
              <a:rPr lang="en-US" sz="2200" dirty="0">
                <a:solidFill>
                  <a:srgbClr val="E1471D"/>
                </a:solidFill>
              </a:rPr>
              <a:t>“Call to Action” ClinicalThought commentary </a:t>
            </a:r>
            <a:r>
              <a:rPr lang="en-US" sz="2200" b="0" dirty="0"/>
              <a:t>with expert perspectives and survey data on key gaps in endometrial cancer care </a:t>
            </a:r>
          </a:p>
          <a:p>
            <a:pPr>
              <a:buClr>
                <a:schemeClr val="accent6"/>
              </a:buClr>
              <a:defRPr/>
            </a:pPr>
            <a:r>
              <a:rPr lang="en-US" sz="2200" dirty="0">
                <a:solidFill>
                  <a:srgbClr val="E1471D"/>
                </a:solidFill>
              </a:rPr>
              <a:t>Podcast </a:t>
            </a:r>
            <a:r>
              <a:rPr lang="en-US" sz="2200" b="0" dirty="0"/>
              <a:t>featuring a patient advocate and clinician discussing how to work together for equitable care</a:t>
            </a:r>
          </a:p>
          <a:p>
            <a:pPr>
              <a:buClr>
                <a:schemeClr val="tx2">
                  <a:lumMod val="20000"/>
                  <a:lumOff val="80000"/>
                </a:schemeClr>
              </a:buClr>
              <a:defRPr/>
            </a:pPr>
            <a:r>
              <a:rPr lang="en-US" sz="2200" dirty="0">
                <a:solidFill>
                  <a:srgbClr val="E1471D"/>
                </a:solidFill>
              </a:rPr>
              <a:t>Updates to Interactive Decision Support Tool </a:t>
            </a:r>
            <a:r>
              <a:rPr lang="en-US" sz="2200" b="0" dirty="0"/>
              <a:t>providing expert recommendations tailored to specific scenarios for patients with advanced endometrial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E480DB5583040F4697AAA1FBCDF0C1F0" ma:contentTypeVersion="1" ma:contentTypeDescription="Create a new document." ma:contentTypeScope="" ma:versionID="45d120fb8cab75f06eabdcc9d0afec62">
  <xsd:schema xmlns:xsd="http://www.w3.org/2001/XMLSchema" xmlns:xs="http://www.w3.org/2001/XMLSchema" xmlns:p="http://schemas.microsoft.com/office/2006/metadata/properties" xmlns:ns2="d54cbe69-32bd-412a-b004-9152f949605e" xmlns:ns3="90586c3a-5076-4508-8780-d76549daae55" targetNamespace="http://schemas.microsoft.com/office/2006/metadata/properties" ma:root="true" ma:fieldsID="f5a55ad7851a2b5385f20b13f9e563d7" ns2:_="" ns3:_="">
    <xsd:import namespace="d54cbe69-32bd-412a-b004-9152f949605e"/>
    <xsd:import namespace="90586c3a-5076-4508-8780-d76549daae5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0586c3a-5076-4508-8780-d76549daae5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90586c3a-5076-4508-8780-d76549daae55">Slides - Online (non-CME)</Document_x0020_Category>
    <_dlc_DocId xmlns="d54cbe69-32bd-412a-b004-9152f949605e">56M7VY3CDVN5-462370281-2</_dlc_DocId>
    <_dlc_DocIdUrl xmlns="d54cbe69-32bd-412a-b004-9152f949605e">
      <Url>https://intranet.clinicaloptions.com/mews/oncology/ONC_2023_Endometrial_Think_Tank_TM_(PRP6391)/CME_ABIM_MOC_Micro_Text_Module_with_Slides__1/_layouts/15/DocIdRedir.aspx?ID=56M7VY3CDVN5-462370281-2</Url>
      <Description>56M7VY3CDVN5-462370281-2</Description>
    </_dlc_DocIdUrl>
  </documentManagement>
</p:properties>
</file>

<file path=customXml/itemProps1.xml><?xml version="1.0" encoding="utf-8"?>
<ds:datastoreItem xmlns:ds="http://schemas.openxmlformats.org/officeDocument/2006/customXml" ds:itemID="{ECE8C62C-B479-4A07-BF2F-F6BD4D1B4EF5}">
  <ds:schemaRefs>
    <ds:schemaRef ds:uri="http://schemas.microsoft.com/sharepoint/v3/contenttype/forms"/>
  </ds:schemaRefs>
</ds:datastoreItem>
</file>

<file path=customXml/itemProps2.xml><?xml version="1.0" encoding="utf-8"?>
<ds:datastoreItem xmlns:ds="http://schemas.openxmlformats.org/officeDocument/2006/customXml" ds:itemID="{C9E7B626-B723-4169-BD47-DB3F40FCE82B}">
  <ds:schemaRefs>
    <ds:schemaRef ds:uri="http://schemas.microsoft.com/sharepoint/events"/>
  </ds:schemaRefs>
</ds:datastoreItem>
</file>

<file path=customXml/itemProps3.xml><?xml version="1.0" encoding="utf-8"?>
<ds:datastoreItem xmlns:ds="http://schemas.openxmlformats.org/officeDocument/2006/customXml" ds:itemID="{F1011A2D-2779-4B87-9224-DF4CF56C02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0586c3a-5076-4508-8780-d76549daae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4BCD8F5-7DD1-49BB-9C05-E96160D635EC}">
  <ds:schemaRefs>
    <ds:schemaRef ds:uri="http://purl.org/dc/dcmitype/"/>
    <ds:schemaRef ds:uri="90586c3a-5076-4508-8780-d76549daae55"/>
    <ds:schemaRef ds:uri="http://purl.org/dc/terms/"/>
    <ds:schemaRef ds:uri="http://purl.org/dc/elements/1.1/"/>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54cbe69-32bd-412a-b004-9152f949605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17136</TotalTime>
  <Words>2240</Words>
  <Application>Microsoft Macintosh PowerPoint</Application>
  <PresentationFormat>Widescreen</PresentationFormat>
  <Paragraphs>356</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System Font Regular</vt:lpstr>
      <vt:lpstr>Times</vt:lpstr>
      <vt:lpstr>Wingdings</vt:lpstr>
      <vt:lpstr>2022_CCO_Template</vt:lpstr>
      <vt:lpstr>Identifying and Resolving Health Disparities in Endometrial Cancer Care for Black Women</vt:lpstr>
      <vt:lpstr>About These Slides</vt:lpstr>
      <vt:lpstr>Faculty Disclosures</vt:lpstr>
      <vt:lpstr>Endometrial Cancer Overview</vt:lpstr>
      <vt:lpstr>Risk Factors for Endometrial Cancer</vt:lpstr>
      <vt:lpstr>Nonendometrioid Endometrial Cancer: High-Risk Histology</vt:lpstr>
      <vt:lpstr>Increasing Incidence and Mortality of  Endometrial Cancer in the United States</vt:lpstr>
      <vt:lpstr>Disproportionate Mortality Rate Ratio in  Uterine Cancer Among Black Women </vt:lpstr>
      <vt:lpstr>Health Disparities in Endometrial Cancer</vt:lpstr>
      <vt:lpstr>Delay in Diagnosis and Treatment in Endometrial Cancer</vt:lpstr>
      <vt:lpstr>Evaluation of Black Patients With  Postmenopausal Bleeding</vt:lpstr>
      <vt:lpstr>Suboptimal Receipt of Guideline-Based Treatment in Black Patients Compared With White Patients</vt:lpstr>
      <vt:lpstr>Structural Racism/Bias Promote Disparity</vt:lpstr>
      <vt:lpstr>Oncology Clinical Trial Enrollment Racial Composition</vt:lpstr>
      <vt:lpstr>Improving Clinical Trial Engagement</vt:lpstr>
      <vt:lpstr>High-Volume Treatment Centers Are Associated With Better Outcomes for Black Patients With EC</vt:lpstr>
      <vt:lpstr>COVID-19 Highlighted Healthcare Disparities:  Lessons Learned</vt:lpstr>
      <vt:lpstr>Go Online for More CCO  Coverage of Endometrial Cancer!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Endometrial Cancer Micromodule</dc:title>
  <dc:creator>Hoskins, Ebony R</dc:creator>
  <cp:lastModifiedBy>Nicole Mitchell</cp:lastModifiedBy>
  <cp:revision>32</cp:revision>
  <dcterms:created xsi:type="dcterms:W3CDTF">2023-07-09T11:27:20Z</dcterms:created>
  <dcterms:modified xsi:type="dcterms:W3CDTF">2023-08-23T19:44:07Z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0x010100E480DB5583040F4697AAA1FBCDF0C1F0</vt:lpwstr>
  </property>
  <property fmtid="{D5CDD505-2E9C-101B-9397-08002B2CF9AE}" pid="3" name="_dlc_DocIdItemGuid">
    <vt:lpwstr>6199f844-01df-4ece-8721-e3c5af71852f</vt:lpwstr>
  </property>
</Properties>
</file>