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2"/>
  </p:notesMasterIdLst>
  <p:handoutMasterIdLst>
    <p:handoutMasterId r:id="rId43"/>
  </p:handoutMasterIdLst>
  <p:sldIdLst>
    <p:sldId id="321" r:id="rId6"/>
    <p:sldId id="2147473721" r:id="rId7"/>
    <p:sldId id="571" r:id="rId8"/>
    <p:sldId id="531" r:id="rId9"/>
    <p:sldId id="2147473722" r:id="rId10"/>
    <p:sldId id="536" r:id="rId11"/>
    <p:sldId id="537" r:id="rId12"/>
    <p:sldId id="2147473723" r:id="rId13"/>
    <p:sldId id="540" r:id="rId14"/>
    <p:sldId id="541" r:id="rId15"/>
    <p:sldId id="542" r:id="rId16"/>
    <p:sldId id="543" r:id="rId17"/>
    <p:sldId id="544" r:id="rId18"/>
    <p:sldId id="545" r:id="rId19"/>
    <p:sldId id="546" r:id="rId20"/>
    <p:sldId id="547" r:id="rId21"/>
    <p:sldId id="548" r:id="rId22"/>
    <p:sldId id="549" r:id="rId23"/>
    <p:sldId id="550" r:id="rId24"/>
    <p:sldId id="551" r:id="rId25"/>
    <p:sldId id="552" r:id="rId26"/>
    <p:sldId id="553" r:id="rId27"/>
    <p:sldId id="554" r:id="rId28"/>
    <p:sldId id="555" r:id="rId29"/>
    <p:sldId id="556" r:id="rId30"/>
    <p:sldId id="557" r:id="rId31"/>
    <p:sldId id="558" r:id="rId32"/>
    <p:sldId id="559" r:id="rId33"/>
    <p:sldId id="560" r:id="rId34"/>
    <p:sldId id="561" r:id="rId35"/>
    <p:sldId id="562" r:id="rId36"/>
    <p:sldId id="565" r:id="rId37"/>
    <p:sldId id="566" r:id="rId38"/>
    <p:sldId id="567" r:id="rId39"/>
    <p:sldId id="570" r:id="rId40"/>
    <p:sldId id="318" r:id="rId41"/>
  </p:sldIdLst>
  <p:sldSz cx="12192000" cy="6858000"/>
  <p:notesSz cx="7315200" cy="9601200"/>
  <p:custDataLst>
    <p:tags r:id="rId4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7"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9"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8"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1"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 clrIdx="18">
    <p:extLst>
      <p:ext uri="{19B8F6BF-5375-455C-9EA6-DF929625EA0E}">
        <p15:presenceInfo xmlns:p15="http://schemas.microsoft.com/office/powerpoint/2012/main" userId="S::zschwartz@clinicaloptions.com::64648e91-b212-4092-bee8-eff2e880b6f9" providerId="AD"/>
      </p:ext>
    </p:extLst>
  </p:cmAuthor>
  <p:cmAuthor id="20" name="Logan Van Ravenswaay" initials="LR" lastIdx="17" clrIdx="19">
    <p:extLst>
      <p:ext uri="{19B8F6BF-5375-455C-9EA6-DF929625EA0E}">
        <p15:presenceInfo xmlns:p15="http://schemas.microsoft.com/office/powerpoint/2012/main" userId="S::lravenswaay@cealliance.com::ff45f3ce-8ae0-4c98-9733-7ffda45a5278" providerId="AD"/>
      </p:ext>
    </p:extLst>
  </p:cmAuthor>
  <p:cmAuthor id="21" name="Maddelynne Parker" initials="MP" lastIdx="26" clrIdx="20">
    <p:extLst>
      <p:ext uri="{19B8F6BF-5375-455C-9EA6-DF929625EA0E}">
        <p15:presenceInfo xmlns:p15="http://schemas.microsoft.com/office/powerpoint/2012/main" userId="Maddelynne Parker" providerId="None"/>
      </p:ext>
    </p:extLst>
  </p:cmAuthor>
  <p:cmAuthor id="22" name="Robin Black" initials="RB" lastIdx="7" clrIdx="21">
    <p:extLst>
      <p:ext uri="{19B8F6BF-5375-455C-9EA6-DF929625EA0E}">
        <p15:presenceInfo xmlns:p15="http://schemas.microsoft.com/office/powerpoint/2012/main" userId="S::rblack@clinicaloptions.com::b7cebd55-1fa6-44ea-9605-a982874bd1bc" providerId="AD"/>
      </p:ext>
    </p:extLst>
  </p:cmAuthor>
  <p:cmAuthor id="23" name="Andrea Boecler" initials="AB" lastIdx="1" clrIdx="22">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AA4"/>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7F92F5-7A27-1258-3E4D-ECB4BDBE9491}" v="2" dt="2025-03-04T17:02:34.13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69" autoAdjust="0"/>
    <p:restoredTop sz="84761" autoAdjust="0"/>
  </p:normalViewPr>
  <p:slideViewPr>
    <p:cSldViewPr snapToGrid="0">
      <p:cViewPr varScale="1">
        <p:scale>
          <a:sx n="82" d="100"/>
          <a:sy n="82" d="100"/>
        </p:scale>
        <p:origin x="427" y="67"/>
      </p:cViewPr>
      <p:guideLst>
        <p:guide pos="312"/>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363197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4208016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EAACI, </a:t>
            </a:r>
            <a:r>
              <a:rPr lang="en-US" b="0" i="1">
                <a:solidFill>
                  <a:srgbClr val="000000"/>
                </a:solidFill>
                <a:effectLst/>
                <a:latin typeface="Open Sans" panose="020B0606030504020204" pitchFamily="34" charset="0"/>
              </a:rPr>
              <a:t>European Academy of Allergy and Clinical Immunology; </a:t>
            </a:r>
            <a:r>
              <a:rPr lang="en-US" i="1"/>
              <a:t>HAE, </a:t>
            </a:r>
            <a:r>
              <a:rPr lang="en-US" b="0" i="1">
                <a:solidFill>
                  <a:srgbClr val="333333"/>
                </a:solidFill>
                <a:effectLst/>
                <a:latin typeface="Georgia" panose="02040502050405020303" pitchFamily="18" charset="0"/>
              </a:rPr>
              <a:t>hereditary angioedema; US HAEA, US Hereditary Angioedema Association; WAO, </a:t>
            </a:r>
            <a:r>
              <a:rPr lang="en-US" b="0" i="1">
                <a:solidFill>
                  <a:srgbClr val="000000"/>
                </a:solidFill>
                <a:effectLst/>
                <a:latin typeface="Open Sans" panose="020B0606030504020204" pitchFamily="34" charset="0"/>
              </a:rPr>
              <a:t>World Allergy Organization</a:t>
            </a:r>
            <a:r>
              <a:rPr lang="en-US" b="0" i="0">
                <a:solidFill>
                  <a:srgbClr val="000000"/>
                </a:solidFill>
                <a:effectLst/>
                <a:latin typeface="Open Sans" panose="020B0606030504020204" pitchFamily="34" charset="0"/>
              </a:rPr>
              <a:t>.</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2287260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019803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3895902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3804498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26369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HAE, hereditary angioedema.</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247777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LTP, long-term prophylaxis; 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3444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ASO, antisense oligonucleotides; HAE, hereditary angioedema; </a:t>
            </a:r>
            <a:r>
              <a:rPr lang="en-US" i="1" dirty="0" err="1"/>
              <a:t>mAb</a:t>
            </a:r>
            <a:r>
              <a:rPr lang="en-US" i="1" dirty="0"/>
              <a:t>, monoclonal antibody; siRNA, small interfering RNA.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6785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EMA, European Medicines Agency; FDA, Food and Drug Administration; HAE, hereditary angioedema; ISR, injection-site reaction; LTP, long-term prophylaxis.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3931060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HAE, hereditary angioedema; </a:t>
            </a:r>
            <a:r>
              <a:rPr lang="en-US" i="1" dirty="0"/>
              <a:t>IRR, incident rate ratio; </a:t>
            </a:r>
            <a:r>
              <a:rPr lang="en-US" i="1" dirty="0" err="1"/>
              <a:t>mAb</a:t>
            </a:r>
            <a:r>
              <a:rPr lang="en-US" i="1" dirty="0"/>
              <a:t>,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3101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URTI, upper respiratory tract infection.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02639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SD, standard deviation;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278251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4656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TEAE, treatment-emergent adverse event; URTI, upper respiratory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a:p>
        </p:txBody>
      </p:sp>
    </p:spTree>
    <p:extLst>
      <p:ext uri="{BB962C8B-B14F-4D97-AF65-F5344CB8AC3E}">
        <p14:creationId xmlns:p14="http://schemas.microsoft.com/office/powerpoint/2010/main" val="380455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1314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LSM, least squared means; NS, not significant.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794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HAE, hereditary angioedema. </a:t>
            </a:r>
          </a:p>
        </p:txBody>
      </p:sp>
      <p:sp>
        <p:nvSpPr>
          <p:cNvPr id="4" name="Slide Number Placeholder 3"/>
          <p:cNvSpPr>
            <a:spLocks noGrp="1"/>
          </p:cNvSpPr>
          <p:nvPr>
            <p:ph type="sldNum" sz="quarter" idx="5"/>
          </p:nvPr>
        </p:nvSpPr>
        <p:spPr/>
        <p:txBody>
          <a:bodyPr/>
          <a:lstStyle/>
          <a:p>
            <a:fld id="{2B34F20F-3A9A-483C-B497-31651C7D443D}" type="slidenum">
              <a:rPr lang="en-US" smtClean="0"/>
              <a:t>23</a:t>
            </a:fld>
            <a:endParaRPr lang="en-US"/>
          </a:p>
        </p:txBody>
      </p:sp>
    </p:spTree>
    <p:extLst>
      <p:ext uri="{BB962C8B-B14F-4D97-AF65-F5344CB8AC3E}">
        <p14:creationId xmlns:p14="http://schemas.microsoft.com/office/powerpoint/2010/main" val="2854532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IQR, interquartile range; </a:t>
            </a:r>
            <a:r>
              <a:rPr lang="en-US" i="1" dirty="0" err="1"/>
              <a:t>mAb</a:t>
            </a:r>
            <a:r>
              <a:rPr lang="en-US" i="1" dirty="0"/>
              <a:t>,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06034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800" b="0" i="1" u="none" strike="noStrike" kern="1200" cap="none" spc="0" normalizeH="0" baseline="0" noProof="0" dirty="0">
                <a:ln>
                  <a:noFill/>
                </a:ln>
                <a:solidFill>
                  <a:srgbClr val="000000"/>
                </a:solidFill>
                <a:effectLst/>
                <a:uLnTx/>
                <a:uFillTx/>
                <a:latin typeface="Arial" charset="0"/>
                <a:ea typeface="+mn-ea"/>
                <a:cs typeface="+mn-cs"/>
              </a:rPr>
              <a:t>AE, adverse event; URTI, upper respiratory tract infection.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7919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LS, least squares.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7775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GGT, </a:t>
            </a:r>
            <a:r>
              <a:rPr lang="el-GR" i="1"/>
              <a:t>γ</a:t>
            </a:r>
            <a:r>
              <a:rPr lang="en-US" i="1"/>
              <a:t>-glutamyltransferase; TEAE, treatment-emergent adverse event.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0750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HAE, hereditary angioedema.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3963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CBCA0-AD37-FB07-77D9-EAC7A24BA5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D7ED5-4B82-7383-0E07-D668BAC74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CBE56-22A0-B78A-C0ED-A127528F1AC7}"/>
              </a:ext>
            </a:extLst>
          </p:cNvPr>
          <p:cNvSpPr>
            <a:spLocks noGrp="1"/>
          </p:cNvSpPr>
          <p:nvPr>
            <p:ph type="body" idx="1"/>
          </p:nvPr>
        </p:nvSpPr>
        <p:spPr/>
        <p:txBody>
          <a:bodyPr/>
          <a:lstStyle/>
          <a:p>
            <a:r>
              <a:rPr lang="en-US" i="1" dirty="0"/>
              <a:t>CRISPR, </a:t>
            </a:r>
            <a:r>
              <a:rPr lang="en-US" b="0" i="1" dirty="0">
                <a:solidFill>
                  <a:srgbClr val="4D4D4D"/>
                </a:solidFill>
                <a:effectLst/>
                <a:latin typeface="OTNEJMQuadraat"/>
              </a:rPr>
              <a:t>clustered regularly interspaced short palindromic repeats; </a:t>
            </a:r>
            <a:r>
              <a:rPr lang="en-US" i="1" dirty="0"/>
              <a:t>HAE, hereditary angioedema; PBO, placebo; URTI, upper respiratory tract infection.</a:t>
            </a:r>
          </a:p>
        </p:txBody>
      </p:sp>
      <p:sp>
        <p:nvSpPr>
          <p:cNvPr id="4" name="Slide Number Placeholder 3">
            <a:extLst>
              <a:ext uri="{FF2B5EF4-FFF2-40B4-BE49-F238E27FC236}">
                <a16:creationId xmlns:a16="http://schemas.microsoft.com/office/drawing/2014/main" id="{7777202B-5BAC-3CE3-B15C-5A698205E2CE}"/>
              </a:ext>
            </a:extLst>
          </p:cNvPr>
          <p:cNvSpPr>
            <a:spLocks noGrp="1"/>
          </p:cNvSpPr>
          <p:nvPr>
            <p:ph type="sldNum" sz="quarter" idx="5"/>
          </p:nvPr>
        </p:nvSpPr>
        <p:spPr/>
        <p:txBody>
          <a:bodyPr/>
          <a:lstStyle/>
          <a:p>
            <a:fld id="{2B34F20F-3A9A-483C-B497-31651C7D443D}" type="slidenum">
              <a:rPr lang="en-US" smtClean="0"/>
              <a:t>29</a:t>
            </a:fld>
            <a:endParaRPr lang="en-US"/>
          </a:p>
        </p:txBody>
      </p:sp>
    </p:spTree>
    <p:extLst>
      <p:ext uri="{BB962C8B-B14F-4D97-AF65-F5344CB8AC3E}">
        <p14:creationId xmlns:p14="http://schemas.microsoft.com/office/powerpoint/2010/main" val="355582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URTI, upper respiratory tract infection.</a:t>
            </a:r>
          </a:p>
        </p:txBody>
      </p:sp>
      <p:sp>
        <p:nvSpPr>
          <p:cNvPr id="4" name="Slide Number Placeholder 3"/>
          <p:cNvSpPr>
            <a:spLocks noGrp="1"/>
          </p:cNvSpPr>
          <p:nvPr>
            <p:ph type="sldNum" sz="quarter" idx="5"/>
          </p:nvPr>
        </p:nvSpPr>
        <p:spPr/>
        <p:txBody>
          <a:bodyPr/>
          <a:lstStyle/>
          <a:p>
            <a:fld id="{2B34F20F-3A9A-483C-B497-31651C7D443D}" type="slidenum">
              <a:rPr lang="en-US" smtClean="0"/>
              <a:t>30</a:t>
            </a:fld>
            <a:endParaRPr lang="en-US"/>
          </a:p>
        </p:txBody>
      </p:sp>
    </p:spTree>
    <p:extLst>
      <p:ext uri="{BB962C8B-B14F-4D97-AF65-F5344CB8AC3E}">
        <p14:creationId xmlns:p14="http://schemas.microsoft.com/office/powerpoint/2010/main" val="3014464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mAb</a:t>
            </a:r>
            <a:r>
              <a:rPr lang="en-US" i="1" dirty="0"/>
              <a:t>, monoclonal antibody.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3713694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40933515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SDM, shared decision-making.</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a:p>
        </p:txBody>
      </p:sp>
    </p:spTree>
    <p:extLst>
      <p:ext uri="{BB962C8B-B14F-4D97-AF65-F5344CB8AC3E}">
        <p14:creationId xmlns:p14="http://schemas.microsoft.com/office/powerpoint/2010/main" val="740152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a:p>
        </p:txBody>
      </p:sp>
    </p:spTree>
    <p:extLst>
      <p:ext uri="{BB962C8B-B14F-4D97-AF65-F5344CB8AC3E}">
        <p14:creationId xmlns:p14="http://schemas.microsoft.com/office/powerpoint/2010/main" val="768212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LTP, long-term prophylaxis; QoL, quality of life.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a:p>
        </p:txBody>
      </p:sp>
    </p:spTree>
    <p:extLst>
      <p:ext uri="{BB962C8B-B14F-4D97-AF65-F5344CB8AC3E}">
        <p14:creationId xmlns:p14="http://schemas.microsoft.com/office/powerpoint/2010/main" val="4503783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HAE, hereditary angioedema</a:t>
            </a:r>
            <a:r>
              <a:rPr lang="en-GB" altLang="en-US" dirty="0">
                <a:latin typeface="Arial" panose="020B0604020202020204" pitchFamily="34" charset="0"/>
              </a:rPr>
              <a:t>.</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E96D40-136B-0575-541B-E5A77304BAE7}"/>
              </a:ext>
            </a:extLst>
          </p:cNvPr>
          <p:cNvPicPr>
            <a:picLocks noChangeAspect="1"/>
          </p:cNvPicPr>
          <p:nvPr userDrawn="1"/>
        </p:nvPicPr>
        <p:blipFill>
          <a:blip r:embed="rId2"/>
          <a:srcRect t="22220" b="7570"/>
          <a:stretch/>
        </p:blipFill>
        <p:spPr>
          <a:xfrm>
            <a:off x="6114257" y="3657600"/>
            <a:ext cx="6077743"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erson standing on a beach&#10;&#10;AI-generated content may be incorrect.">
            <a:extLst>
              <a:ext uri="{FF2B5EF4-FFF2-40B4-BE49-F238E27FC236}">
                <a16:creationId xmlns:a16="http://schemas.microsoft.com/office/drawing/2014/main" id="{982162C1-3BF3-D89D-C7A7-8CF5BCBC6D50}"/>
              </a:ext>
            </a:extLst>
          </p:cNvPr>
          <p:cNvPicPr>
            <a:picLocks noChangeAspect="1"/>
          </p:cNvPicPr>
          <p:nvPr userDrawn="1"/>
        </p:nvPicPr>
        <p:blipFill>
          <a:blip r:embed="rId2">
            <a:extLst>
              <a:ext uri="{28A0092B-C50C-407E-A947-70E740481C1C}">
                <a14:useLocalDpi xmlns:a14="http://schemas.microsoft.com/office/drawing/2010/main" val="0"/>
              </a:ext>
            </a:extLst>
          </a:blip>
          <a:srcRect t="11719" b="18326"/>
          <a:stretch/>
        </p:blipFill>
        <p:spPr>
          <a:xfrm>
            <a:off x="6114257" y="3667127"/>
            <a:ext cx="6081714" cy="3190872"/>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68" r:id="rId1"/>
    <p:sldLayoutId id="2147484669" r:id="rId2"/>
    <p:sldLayoutId id="2147484655" r:id="rId3"/>
    <p:sldLayoutId id="2147484656" r:id="rId4"/>
    <p:sldLayoutId id="2147484663" r:id="rId5"/>
    <p:sldLayoutId id="2147484657" r:id="rId6"/>
    <p:sldLayoutId id="2147484658" r:id="rId7"/>
    <p:sldLayoutId id="2147484664" r:id="rId8"/>
    <p:sldLayoutId id="2147484659" r:id="rId9"/>
    <p:sldLayoutId id="2147484667" r:id="rId10"/>
    <p:sldLayoutId id="2147484660" r:id="rId11"/>
    <p:sldLayoutId id="2147484665" r:id="rId12"/>
    <p:sldLayoutId id="2147484661" r:id="rId13"/>
    <p:sldLayoutId id="2147484666" r:id="rId14"/>
    <p:sldLayoutId id="2147484662" r:id="rId15"/>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emf"/><Relationship Id="rId7"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13.svg"/><Relationship Id="rId11" Type="http://schemas.openxmlformats.org/officeDocument/2006/relationships/image" Target="../media/image18.emf"/><Relationship Id="rId5" Type="http://schemas.openxmlformats.org/officeDocument/2006/relationships/image" Target="../media/image12.png"/><Relationship Id="rId10" Type="http://schemas.openxmlformats.org/officeDocument/2006/relationships/image" Target="../media/image17.emf"/><Relationship Id="rId4" Type="http://schemas.openxmlformats.org/officeDocument/2006/relationships/image" Target="../media/image11.jpeg"/><Relationship Id="rId9" Type="http://schemas.openxmlformats.org/officeDocument/2006/relationships/image" Target="../media/image16.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5.png"/><Relationship Id="rId7" Type="http://schemas.openxmlformats.org/officeDocument/2006/relationships/image" Target="../media/image21.emf"/><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6.svg"/><Relationship Id="rId9" Type="http://schemas.openxmlformats.org/officeDocument/2006/relationships/image" Target="../media/image23.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clinicaloptions.com/program/allergy-and-immunology/preventing-the-unpredictable-with-hae-prophylaxis/35303" TargetMode="External"/><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Preventing the Unpredictable: Expert Guidance on the Evolving Management Landscape for HAE Prophylaxis</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2" name="Text Box 21">
            <a:extLst>
              <a:ext uri="{FF2B5EF4-FFF2-40B4-BE49-F238E27FC236}">
                <a16:creationId xmlns:a16="http://schemas.microsoft.com/office/drawing/2014/main" id="{A406C468-EA39-94EA-732E-288721C79312}"/>
              </a:ext>
            </a:extLst>
          </p:cNvPr>
          <p:cNvSpPr txBox="1">
            <a:spLocks noChangeArrowheads="1"/>
          </p:cNvSpPr>
          <p:nvPr/>
        </p:nvSpPr>
        <p:spPr bwMode="auto">
          <a:xfrm>
            <a:off x="407583" y="636422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Supported by an educational grant from Ionis Pharmaceuticals,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r>
              <a:rPr lang="en-US" altLang="en-US" dirty="0">
                <a:latin typeface="Calibri"/>
                <a:ea typeface="Calibri"/>
                <a:cs typeface="Calibri"/>
              </a:rPr>
              <a:t>Faculty and Disclosure</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pt-BR" altLang="en-US" b="1" dirty="0">
                <a:solidFill>
                  <a:srgbClr val="E1471D"/>
                </a:solidFill>
                <a:latin typeface="Calibri"/>
                <a:ea typeface="Calibri"/>
                <a:cs typeface="Calibri"/>
              </a:rPr>
              <a:t>Marc </a:t>
            </a:r>
            <a:r>
              <a:rPr lang="pt-BR" altLang="en-US" b="1" dirty="0" err="1">
                <a:solidFill>
                  <a:srgbClr val="E1471D"/>
                </a:solidFill>
                <a:latin typeface="Calibri"/>
                <a:ea typeface="Calibri"/>
                <a:cs typeface="Calibri"/>
              </a:rPr>
              <a:t>Riedl</a:t>
            </a:r>
            <a:r>
              <a:rPr lang="pt-BR" altLang="en-US" b="1" dirty="0">
                <a:solidFill>
                  <a:srgbClr val="E1471D"/>
                </a:solidFill>
                <a:latin typeface="Calibri"/>
                <a:ea typeface="Calibri"/>
                <a:cs typeface="Calibri"/>
              </a:rPr>
              <a:t>, MD, MS</a:t>
            </a:r>
            <a:br>
              <a:rPr lang="en-US" altLang="en-US" b="1" dirty="0"/>
            </a:br>
            <a:r>
              <a:rPr lang="en-US" altLang="en-US" sz="2400" dirty="0">
                <a:latin typeface="Calibri"/>
                <a:ea typeface="Calibri"/>
                <a:cs typeface="Calibri"/>
              </a:rPr>
              <a:t>Professor of Medicine</a:t>
            </a:r>
            <a:br>
              <a:rPr lang="en-US" altLang="en-US" sz="2400" dirty="0">
                <a:latin typeface="Calibri"/>
              </a:rPr>
            </a:br>
            <a:r>
              <a:rPr lang="en-US" altLang="en-US" sz="2400" dirty="0">
                <a:latin typeface="Calibri"/>
                <a:ea typeface="Calibri"/>
                <a:cs typeface="Calibri"/>
              </a:rPr>
              <a:t>HAE Community Endowed Chair</a:t>
            </a:r>
            <a:br>
              <a:rPr lang="en-US" altLang="en-US" sz="2400" dirty="0">
                <a:latin typeface="Calibri"/>
              </a:rPr>
            </a:br>
            <a:r>
              <a:rPr lang="en-US" altLang="en-US" sz="2400" dirty="0">
                <a:latin typeface="Calibri"/>
                <a:ea typeface="Calibri"/>
                <a:cs typeface="Calibri"/>
              </a:rPr>
              <a:t>Clinical Director, US HAEA Angioedema Center</a:t>
            </a:r>
            <a:br>
              <a:rPr lang="en-US" altLang="en-US" sz="2400" dirty="0">
                <a:latin typeface="Calibri"/>
              </a:rPr>
            </a:br>
            <a:r>
              <a:rPr lang="en-US" altLang="en-US" sz="2400" dirty="0">
                <a:latin typeface="Calibri"/>
                <a:ea typeface="Calibri"/>
                <a:cs typeface="Calibri"/>
              </a:rPr>
              <a:t>Clinical Service Chief, Division of Allergy &amp; Immunology</a:t>
            </a:r>
            <a:br>
              <a:rPr lang="en-US" altLang="en-US" sz="2400" dirty="0">
                <a:latin typeface="Calibri"/>
              </a:rPr>
            </a:br>
            <a:r>
              <a:rPr lang="en-US" altLang="en-US" sz="2400" dirty="0">
                <a:latin typeface="Calibri"/>
                <a:ea typeface="Calibri"/>
                <a:cs typeface="Calibri"/>
              </a:rPr>
              <a:t>University of California, San Diego</a:t>
            </a:r>
            <a:br>
              <a:rPr lang="en-US" altLang="en-US" sz="2400" dirty="0">
                <a:latin typeface="Calibri"/>
              </a:rPr>
            </a:br>
            <a:r>
              <a:rPr lang="en-US" altLang="en-US" sz="2400" dirty="0">
                <a:latin typeface="Calibri"/>
                <a:ea typeface="Calibri"/>
                <a:cs typeface="Calibri"/>
              </a:rPr>
              <a:t>La Jolla, California</a:t>
            </a:r>
          </a:p>
          <a:p>
            <a:pPr marL="0" indent="0">
              <a:spcBef>
                <a:spcPts val="0"/>
              </a:spcBef>
              <a:spcAft>
                <a:spcPts val="0"/>
              </a:spcAft>
              <a:buNone/>
            </a:pPr>
            <a:endParaRPr lang="en-US" altLang="en-US" sz="2400" dirty="0">
              <a:latin typeface="Calibri"/>
              <a:ea typeface="Calibri"/>
              <a:cs typeface="Calibri"/>
            </a:endParaRPr>
          </a:p>
          <a:p>
            <a:pPr marL="0">
              <a:buNone/>
            </a:pPr>
            <a:r>
              <a:rPr lang="pt-BR" sz="2400" b="1" dirty="0">
                <a:solidFill>
                  <a:srgbClr val="E1471D"/>
                </a:solidFill>
                <a:latin typeface="Calibri"/>
                <a:ea typeface="Calibri"/>
                <a:cs typeface="Calibri"/>
              </a:rPr>
              <a:t>Marc Riedl, MD, MS</a:t>
            </a:r>
            <a:r>
              <a:rPr lang="en-US" sz="2400" b="1" dirty="0">
                <a:solidFill>
                  <a:srgbClr val="E1471D"/>
                </a:solidFill>
                <a:latin typeface="Calibri"/>
                <a:ea typeface="Calibri"/>
                <a:cs typeface="Calibri"/>
              </a:rPr>
              <a:t>: </a:t>
            </a:r>
            <a:r>
              <a:rPr lang="en-US" sz="2400" i="1" dirty="0">
                <a:latin typeface="Calibri"/>
                <a:ea typeface="Calibri"/>
                <a:cs typeface="Calibri"/>
              </a:rPr>
              <a:t>researcher</a:t>
            </a:r>
            <a:r>
              <a:rPr lang="en-US" sz="2400" dirty="0">
                <a:latin typeface="Calibri"/>
                <a:ea typeface="Calibri"/>
                <a:cs typeface="Calibri"/>
              </a:rPr>
              <a:t>: Astria, Biocryst, </a:t>
            </a:r>
            <a:r>
              <a:rPr lang="en-US" sz="2400" dirty="0" err="1">
                <a:latin typeface="Calibri"/>
                <a:ea typeface="Calibri"/>
                <a:cs typeface="Calibri"/>
              </a:rPr>
              <a:t>Biomarin</a:t>
            </a:r>
            <a:r>
              <a:rPr lang="en-US" sz="2400" dirty="0">
                <a:latin typeface="Calibri"/>
                <a:ea typeface="Calibri"/>
                <a:cs typeface="Calibri"/>
              </a:rPr>
              <a:t>, CSL Behring, Ionis, Kalvista, </a:t>
            </a:r>
            <a:r>
              <a:rPr lang="en-US" sz="2400" dirty="0" err="1">
                <a:latin typeface="Calibri"/>
                <a:ea typeface="Calibri"/>
                <a:cs typeface="Calibri"/>
              </a:rPr>
              <a:t>Pharvaris</a:t>
            </a:r>
            <a:r>
              <a:rPr lang="en-US" sz="2400" dirty="0">
                <a:latin typeface="Calibri"/>
                <a:ea typeface="Calibri"/>
                <a:cs typeface="Calibri"/>
              </a:rPr>
              <a:t>, Takeda; </a:t>
            </a:r>
            <a:r>
              <a:rPr lang="en-US" sz="2400" i="1" dirty="0">
                <a:latin typeface="Calibri"/>
                <a:ea typeface="Calibri"/>
                <a:cs typeface="Calibri"/>
              </a:rPr>
              <a:t>consultant/advisor/speaker: </a:t>
            </a:r>
            <a:r>
              <a:rPr lang="en-US" sz="2400" dirty="0">
                <a:latin typeface="Calibri"/>
                <a:ea typeface="Calibri"/>
                <a:cs typeface="Calibri"/>
              </a:rPr>
              <a:t>Astria, Biocryst, </a:t>
            </a:r>
            <a:r>
              <a:rPr lang="en-US" sz="2400" dirty="0" err="1">
                <a:latin typeface="Calibri"/>
                <a:ea typeface="Calibri"/>
                <a:cs typeface="Calibri"/>
              </a:rPr>
              <a:t>Biomarin</a:t>
            </a:r>
            <a:r>
              <a:rPr lang="en-US" sz="2400" dirty="0">
                <a:latin typeface="Calibri"/>
                <a:ea typeface="Calibri"/>
                <a:cs typeface="Calibri"/>
              </a:rPr>
              <a:t>, </a:t>
            </a:r>
            <a:r>
              <a:rPr lang="en-US" sz="2400" dirty="0" err="1">
                <a:latin typeface="Calibri"/>
                <a:ea typeface="Calibri"/>
                <a:cs typeface="Calibri"/>
              </a:rPr>
              <a:t>Celldex</a:t>
            </a:r>
            <a:r>
              <a:rPr lang="en-US" sz="2400" dirty="0">
                <a:latin typeface="Calibri"/>
                <a:ea typeface="Calibri"/>
                <a:cs typeface="Calibri"/>
              </a:rPr>
              <a:t>, CSL Behring, Cycle Pharma, Grifols, Intellia, Ionis, Kalvista, Novartis, Pharming, </a:t>
            </a:r>
            <a:r>
              <a:rPr lang="en-US" sz="2400" dirty="0" err="1">
                <a:latin typeface="Calibri"/>
                <a:ea typeface="Calibri"/>
                <a:cs typeface="Calibri"/>
              </a:rPr>
              <a:t>Pharvaris</a:t>
            </a:r>
            <a:r>
              <a:rPr lang="en-US" sz="2400" dirty="0">
                <a:latin typeface="Calibri"/>
                <a:ea typeface="Calibri"/>
                <a:cs typeface="Calibri"/>
              </a:rPr>
              <a:t>, Sanofi/Regeneron, Takeda.</a:t>
            </a:r>
            <a:endParaRPr lang="pt-BR" sz="2400" dirty="0">
              <a:latin typeface="Calibri"/>
              <a:ea typeface="Calibri"/>
              <a:cs typeface="Calibri"/>
            </a:endParaRPr>
          </a:p>
          <a:p>
            <a:pPr marL="0" indent="0">
              <a:spcBef>
                <a:spcPts val="0"/>
              </a:spcBef>
              <a:spcAft>
                <a:spcPts val="0"/>
              </a:spcAft>
              <a:buNone/>
            </a:pPr>
            <a:endParaRPr lang="pt-BR" b="1" dirty="0">
              <a:solidFill>
                <a:srgbClr val="E1471D"/>
              </a:solidFill>
              <a:ea typeface="Calibri"/>
              <a:cs typeface="Calibri"/>
            </a:endParaRPr>
          </a:p>
        </p:txBody>
      </p:sp>
    </p:spTree>
    <p:extLst>
      <p:ext uri="{BB962C8B-B14F-4D97-AF65-F5344CB8AC3E}">
        <p14:creationId xmlns:p14="http://schemas.microsoft.com/office/powerpoint/2010/main" val="3540560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2E7B-6CC0-BA19-08C0-64F6D15811A3}"/>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2B23C336-0E5E-D3AC-B5D5-124E179A6F48}"/>
              </a:ext>
            </a:extLst>
          </p:cNvPr>
          <p:cNvSpPr>
            <a:spLocks noGrp="1"/>
          </p:cNvSpPr>
          <p:nvPr>
            <p:ph idx="1"/>
          </p:nvPr>
        </p:nvSpPr>
        <p:spPr/>
        <p:txBody>
          <a:bodyPr/>
          <a:lstStyle/>
          <a:p>
            <a:r>
              <a:rPr lang="en-US">
                <a:latin typeface="Calibri"/>
                <a:ea typeface="Calibri"/>
                <a:cs typeface="Calibri"/>
              </a:rPr>
              <a:t>Develop strategies for HAE diagnosis through recognition of clinical symptoms and differentiation from other disorders with similar presentation </a:t>
            </a:r>
            <a:endParaRPr lang="en-US"/>
          </a:p>
          <a:p>
            <a:r>
              <a:rPr lang="en-US">
                <a:latin typeface="Calibri"/>
                <a:ea typeface="Calibri"/>
                <a:cs typeface="Calibri"/>
              </a:rPr>
              <a:t>Appraise recent data on new and emerging agents for prophylactic treatment of HAE to ensure optimal patient care</a:t>
            </a:r>
            <a:endParaRPr lang="en-US"/>
          </a:p>
          <a:p>
            <a:r>
              <a:rPr lang="en-US">
                <a:latin typeface="Calibri"/>
                <a:ea typeface="Calibri"/>
                <a:cs typeface="Calibri"/>
              </a:rPr>
              <a:t>Incorporate strategies into practice to improve HAE transitions of care, taking into consideration the unmet needs of pediatric and adult populations and the importance of multidisciplinary management</a:t>
            </a:r>
            <a:endParaRPr lang="en-US"/>
          </a:p>
          <a:p>
            <a:endParaRPr lang="en-US">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6165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91CC-5A90-F7A0-990D-D1DB4926DCFE}"/>
              </a:ext>
            </a:extLst>
          </p:cNvPr>
          <p:cNvSpPr>
            <a:spLocks noGrp="1"/>
          </p:cNvSpPr>
          <p:nvPr>
            <p:ph type="title"/>
          </p:nvPr>
        </p:nvSpPr>
        <p:spPr/>
        <p:txBody>
          <a:bodyPr/>
          <a:lstStyle/>
          <a:p>
            <a:pPr algn="ctr"/>
            <a:r>
              <a:rPr lang="en-US" dirty="0">
                <a:latin typeface="Calibri"/>
                <a:ea typeface="Calibri"/>
                <a:cs typeface="Calibri"/>
              </a:rPr>
              <a:t>Hereditary Angioedema</a:t>
            </a:r>
            <a:endParaRPr lang="en-US" dirty="0"/>
          </a:p>
        </p:txBody>
      </p:sp>
    </p:spTree>
    <p:extLst>
      <p:ext uri="{BB962C8B-B14F-4D97-AF65-F5344CB8AC3E}">
        <p14:creationId xmlns:p14="http://schemas.microsoft.com/office/powerpoint/2010/main" val="648768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FFB86C-00D6-7C01-5E8B-3D8AB0484F54}"/>
              </a:ext>
            </a:extLst>
          </p:cNvPr>
          <p:cNvSpPr>
            <a:spLocks noGrp="1"/>
          </p:cNvSpPr>
          <p:nvPr>
            <p:ph type="title"/>
          </p:nvPr>
        </p:nvSpPr>
        <p:spPr/>
        <p:txBody>
          <a:bodyPr/>
          <a:lstStyle/>
          <a:p>
            <a:r>
              <a:rPr lang="en-US" sz="3600" b="1"/>
              <a:t>Clinical Features of Hereditary Angioedema</a:t>
            </a:r>
            <a:endParaRPr lang="en-US"/>
          </a:p>
        </p:txBody>
      </p:sp>
      <p:sp>
        <p:nvSpPr>
          <p:cNvPr id="6" name="Content Placeholder 5">
            <a:extLst>
              <a:ext uri="{FF2B5EF4-FFF2-40B4-BE49-F238E27FC236}">
                <a16:creationId xmlns:a16="http://schemas.microsoft.com/office/drawing/2014/main" id="{6E88ECF7-1D21-D660-88DB-CF0401C87B5E}"/>
              </a:ext>
            </a:extLst>
          </p:cNvPr>
          <p:cNvSpPr>
            <a:spLocks noGrp="1"/>
          </p:cNvSpPr>
          <p:nvPr>
            <p:ph sz="half" idx="1"/>
          </p:nvPr>
        </p:nvSpPr>
        <p:spPr/>
        <p:txBody>
          <a:bodyPr/>
          <a:lstStyle/>
          <a:p>
            <a:pPr>
              <a:spcAft>
                <a:spcPts val="300"/>
              </a:spcAft>
            </a:pPr>
            <a:r>
              <a:rPr lang="en-US" sz="2400" dirty="0">
                <a:latin typeface="Calibri"/>
                <a:ea typeface="Calibri"/>
                <a:cs typeface="Calibri"/>
              </a:rPr>
              <a:t>Angioedema </a:t>
            </a:r>
            <a:r>
              <a:rPr lang="en-US" sz="2400" i="1" dirty="0">
                <a:latin typeface="Calibri"/>
                <a:ea typeface="Calibri"/>
                <a:cs typeface="Calibri"/>
              </a:rPr>
              <a:t>without </a:t>
            </a:r>
            <a:r>
              <a:rPr lang="en-US" sz="2400" dirty="0">
                <a:latin typeface="Calibri"/>
                <a:ea typeface="Calibri"/>
                <a:cs typeface="Calibri"/>
              </a:rPr>
              <a:t>urticaria</a:t>
            </a:r>
          </a:p>
          <a:p>
            <a:pPr lvl="1">
              <a:spcAft>
                <a:spcPts val="300"/>
              </a:spcAft>
            </a:pPr>
            <a:r>
              <a:rPr lang="en-US" sz="2200" dirty="0">
                <a:latin typeface="Calibri"/>
                <a:ea typeface="Calibri"/>
                <a:cs typeface="Calibri"/>
              </a:rPr>
              <a:t>Estimated global prevalence of 1:50,000</a:t>
            </a:r>
            <a:endParaRPr lang="en-US" sz="2200" dirty="0">
              <a:ea typeface="Calibri"/>
              <a:cs typeface="Calibri"/>
            </a:endParaRPr>
          </a:p>
          <a:p>
            <a:pPr lvl="1">
              <a:spcAft>
                <a:spcPts val="300"/>
              </a:spcAft>
            </a:pPr>
            <a:r>
              <a:rPr lang="en-US" sz="2200" dirty="0">
                <a:latin typeface="Calibri"/>
                <a:ea typeface="Calibri"/>
                <a:cs typeface="Calibri"/>
              </a:rPr>
              <a:t>Affects: face, oropharynx, extremities, GI system, genitourinary tract</a:t>
            </a:r>
          </a:p>
          <a:p>
            <a:pPr>
              <a:spcAft>
                <a:spcPts val="300"/>
              </a:spcAft>
            </a:pPr>
            <a:r>
              <a:rPr lang="en-US" sz="2400" dirty="0">
                <a:latin typeface="Calibri"/>
                <a:ea typeface="Calibri"/>
                <a:cs typeface="Calibri"/>
              </a:rPr>
              <a:t>Frequently positive family history:  </a:t>
            </a:r>
          </a:p>
          <a:p>
            <a:pPr lvl="1">
              <a:spcAft>
                <a:spcPts val="300"/>
              </a:spcAft>
            </a:pPr>
            <a:r>
              <a:rPr lang="en-US" sz="2200" dirty="0">
                <a:latin typeface="Calibri"/>
                <a:ea typeface="Calibri"/>
                <a:cs typeface="Calibri"/>
              </a:rPr>
              <a:t>Autosomal dominant disorder</a:t>
            </a:r>
          </a:p>
          <a:p>
            <a:pPr lvl="1">
              <a:spcAft>
                <a:spcPts val="300"/>
              </a:spcAft>
            </a:pPr>
            <a:r>
              <a:rPr lang="en-US" sz="2200" dirty="0">
                <a:latin typeface="Calibri"/>
                <a:ea typeface="Calibri"/>
                <a:cs typeface="Calibri"/>
              </a:rPr>
              <a:t>Subtypes: </a:t>
            </a:r>
          </a:p>
          <a:p>
            <a:pPr lvl="2">
              <a:spcAft>
                <a:spcPts val="300"/>
              </a:spcAft>
            </a:pPr>
            <a:r>
              <a:rPr lang="en-US" sz="1800" dirty="0">
                <a:latin typeface="Calibri"/>
                <a:ea typeface="Calibri"/>
                <a:cs typeface="Calibri"/>
              </a:rPr>
              <a:t>HAE-1/2; C1-INH deficient or dysfunctional</a:t>
            </a:r>
          </a:p>
          <a:p>
            <a:pPr lvl="2">
              <a:spcAft>
                <a:spcPts val="300"/>
              </a:spcAft>
            </a:pPr>
            <a:r>
              <a:rPr lang="en-US" sz="1800" dirty="0">
                <a:latin typeface="Calibri"/>
                <a:ea typeface="Calibri"/>
                <a:cs typeface="Calibri"/>
              </a:rPr>
              <a:t>HAE-nC1-INH; normal C1-INH</a:t>
            </a:r>
          </a:p>
        </p:txBody>
      </p:sp>
      <p:sp>
        <p:nvSpPr>
          <p:cNvPr id="7" name="Content Placeholder 6">
            <a:extLst>
              <a:ext uri="{FF2B5EF4-FFF2-40B4-BE49-F238E27FC236}">
                <a16:creationId xmlns:a16="http://schemas.microsoft.com/office/drawing/2014/main" id="{7526C31D-25F9-102E-5F83-F1EC6413239F}"/>
              </a:ext>
            </a:extLst>
          </p:cNvPr>
          <p:cNvSpPr>
            <a:spLocks noGrp="1"/>
          </p:cNvSpPr>
          <p:nvPr>
            <p:ph sz="half" idx="2"/>
          </p:nvPr>
        </p:nvSpPr>
        <p:spPr>
          <a:xfrm>
            <a:off x="5753100" y="1510730"/>
            <a:ext cx="5729104" cy="4679462"/>
          </a:xfrm>
        </p:spPr>
        <p:txBody>
          <a:bodyPr/>
          <a:lstStyle/>
          <a:p>
            <a:pPr>
              <a:spcAft>
                <a:spcPts val="300"/>
              </a:spcAft>
            </a:pPr>
            <a:r>
              <a:rPr lang="en-US" sz="2400" dirty="0"/>
              <a:t>Attacks are:</a:t>
            </a:r>
          </a:p>
          <a:p>
            <a:pPr lvl="1">
              <a:spcAft>
                <a:spcPts val="300"/>
              </a:spcAft>
            </a:pPr>
            <a:r>
              <a:rPr lang="en-US" sz="2200" dirty="0"/>
              <a:t>Prolonged, with increasing intensity </a:t>
            </a:r>
            <a:br>
              <a:rPr lang="en-US" sz="2200" dirty="0"/>
            </a:br>
            <a:r>
              <a:rPr lang="en-US" sz="2200" dirty="0"/>
              <a:t>over 24 </a:t>
            </a:r>
            <a:r>
              <a:rPr lang="en-US" sz="2200" dirty="0" err="1"/>
              <a:t>hr</a:t>
            </a:r>
            <a:r>
              <a:rPr lang="en-US" sz="2200" dirty="0"/>
              <a:t>, resolve in 2-4 days</a:t>
            </a:r>
          </a:p>
          <a:p>
            <a:pPr lvl="1">
              <a:spcAft>
                <a:spcPts val="300"/>
              </a:spcAft>
            </a:pPr>
            <a:r>
              <a:rPr lang="en-US" sz="2200" dirty="0"/>
              <a:t>Unresponsive to therapy with antihistamines, corticosteroids, or epinephrine</a:t>
            </a:r>
          </a:p>
          <a:p>
            <a:pPr lvl="1">
              <a:spcAft>
                <a:spcPts val="300"/>
              </a:spcAft>
            </a:pPr>
            <a:r>
              <a:rPr lang="en-US" sz="2200" dirty="0"/>
              <a:t>Unpredictable, with varying frequency</a:t>
            </a:r>
          </a:p>
          <a:p>
            <a:pPr lvl="1">
              <a:spcAft>
                <a:spcPts val="300"/>
              </a:spcAft>
            </a:pPr>
            <a:r>
              <a:rPr lang="en-US" sz="2200" dirty="0"/>
              <a:t>Frequently worsened by estrogen-containing oral contraceptives and  hormone replacement therapy</a:t>
            </a:r>
          </a:p>
          <a:p>
            <a:pPr lvl="1">
              <a:spcAft>
                <a:spcPts val="300"/>
              </a:spcAft>
            </a:pPr>
            <a:r>
              <a:rPr lang="en-US" sz="2200" dirty="0"/>
              <a:t>Often precipitated by trauma or stress</a:t>
            </a:r>
          </a:p>
          <a:p>
            <a:pPr>
              <a:spcAft>
                <a:spcPts val="300"/>
              </a:spcAft>
            </a:pPr>
            <a:endParaRPr lang="en-US" dirty="0"/>
          </a:p>
        </p:txBody>
      </p:sp>
      <p:sp>
        <p:nvSpPr>
          <p:cNvPr id="8" name="Text Box 11">
            <a:extLst>
              <a:ext uri="{FF2B5EF4-FFF2-40B4-BE49-F238E27FC236}">
                <a16:creationId xmlns:a16="http://schemas.microsoft.com/office/drawing/2014/main" id="{C4CAE020-5E05-067A-634B-46B2C9D225B4}"/>
              </a:ext>
            </a:extLst>
          </p:cNvPr>
          <p:cNvSpPr txBox="1">
            <a:spLocks noChangeArrowheads="1"/>
          </p:cNvSpPr>
          <p:nvPr/>
        </p:nvSpPr>
        <p:spPr bwMode="auto">
          <a:xfrm>
            <a:off x="414339" y="63651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a:solidFill>
                  <a:srgbClr val="455560"/>
                </a:solidFill>
                <a:latin typeface="Calibri"/>
                <a:ea typeface="Calibri"/>
                <a:cs typeface="Arial"/>
              </a:rPr>
              <a:t>Guan. Orphanet J Rare Dis. 2024;19:256. Maurer</a:t>
            </a: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Allergy. 2022;77:1961. Grumach. Clin Transl Allergy. 2023;e12243. </a:t>
            </a:r>
          </a:p>
        </p:txBody>
      </p:sp>
    </p:spTree>
    <p:extLst>
      <p:ext uri="{BB962C8B-B14F-4D97-AF65-F5344CB8AC3E}">
        <p14:creationId xmlns:p14="http://schemas.microsoft.com/office/powerpoint/2010/main" val="947875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CBA8F-C9F0-C416-774A-0F4018135247}"/>
              </a:ext>
            </a:extLst>
          </p:cNvPr>
          <p:cNvSpPr>
            <a:spLocks noGrp="1"/>
          </p:cNvSpPr>
          <p:nvPr>
            <p:ph type="title"/>
          </p:nvPr>
        </p:nvSpPr>
        <p:spPr/>
        <p:txBody>
          <a:bodyPr/>
          <a:lstStyle/>
          <a:p>
            <a:r>
              <a:rPr lang="en-US">
                <a:latin typeface="Calibri"/>
                <a:ea typeface="Calibri"/>
                <a:cs typeface="Calibri"/>
              </a:rPr>
              <a:t>Diagnosing HAE</a:t>
            </a:r>
            <a:endParaRPr lang="en-US">
              <a:ea typeface="Calibri"/>
              <a:cs typeface="Calibri"/>
            </a:endParaRPr>
          </a:p>
        </p:txBody>
      </p:sp>
      <p:sp>
        <p:nvSpPr>
          <p:cNvPr id="6" name="Text Box 11">
            <a:extLst>
              <a:ext uri="{FF2B5EF4-FFF2-40B4-BE49-F238E27FC236}">
                <a16:creationId xmlns:a16="http://schemas.microsoft.com/office/drawing/2014/main" id="{E26D5AB5-13E9-729E-8A1E-F78E74BE9CF1}"/>
              </a:ext>
            </a:extLst>
          </p:cNvPr>
          <p:cNvSpPr txBox="1">
            <a:spLocks noChangeArrowheads="1"/>
          </p:cNvSpPr>
          <p:nvPr/>
        </p:nvSpPr>
        <p:spPr bwMode="auto">
          <a:xfrm>
            <a:off x="414339" y="6176022"/>
            <a:ext cx="83831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Busse. J Allergy Clin Immunol Pract. 2021;9:132.</a:t>
            </a:r>
            <a:r>
              <a:rPr lang="en-US" altLang="en-US" sz="1200" b="0">
                <a:solidFill>
                  <a:srgbClr val="455560"/>
                </a:solidFill>
                <a:latin typeface="Calibri"/>
                <a:ea typeface="Calibri"/>
                <a:cs typeface="Arial"/>
              </a:rPr>
              <a:t> </a:t>
            </a: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a:t>
            </a:r>
            <a:r>
              <a:rPr lang="en-US" sz="1200" b="0">
                <a:solidFill>
                  <a:srgbClr val="455560"/>
                </a:solidFill>
                <a:latin typeface="Calibri"/>
                <a:ea typeface="Calibri"/>
                <a:cs typeface="Calibri"/>
              </a:rPr>
              <a:t>Maurer. Allergy. 2022;77:1961. </a:t>
            </a:r>
            <a:br>
              <a:rPr lang="en-US" sz="1200" b="0">
                <a:solidFill>
                  <a:srgbClr val="455560"/>
                </a:solidFill>
                <a:latin typeface="Calibri"/>
                <a:ea typeface="Calibri"/>
                <a:cs typeface="Calibri"/>
              </a:rPr>
            </a:br>
            <a:r>
              <a:rPr lang="en-US" sz="1200" b="0">
                <a:solidFill>
                  <a:srgbClr val="455560"/>
                </a:solidFill>
                <a:latin typeface="Calibri"/>
                <a:ea typeface="Calibri"/>
                <a:cs typeface="Calibri"/>
              </a:rPr>
              <a:t>Staller. J Clin Gastroenterol. 2022;56:740. Bernstein. Am J Manag Care. 2018;24:S292.</a:t>
            </a:r>
          </a:p>
        </p:txBody>
      </p:sp>
      <p:sp>
        <p:nvSpPr>
          <p:cNvPr id="4" name="Content Placeholder 3">
            <a:extLst>
              <a:ext uri="{FF2B5EF4-FFF2-40B4-BE49-F238E27FC236}">
                <a16:creationId xmlns:a16="http://schemas.microsoft.com/office/drawing/2014/main" id="{3BE3FBD6-D705-696F-441F-FDA8703743A3}"/>
              </a:ext>
            </a:extLst>
          </p:cNvPr>
          <p:cNvSpPr>
            <a:spLocks noGrp="1"/>
          </p:cNvSpPr>
          <p:nvPr>
            <p:ph sz="half" idx="2"/>
          </p:nvPr>
        </p:nvSpPr>
        <p:spPr>
          <a:xfrm>
            <a:off x="8292229" y="1510730"/>
            <a:ext cx="3485431" cy="4679462"/>
          </a:xfrm>
        </p:spPr>
        <p:txBody>
          <a:bodyPr/>
          <a:lstStyle/>
          <a:p>
            <a:r>
              <a:rPr lang="en-US" sz="2200" b="0" kern="0">
                <a:latin typeface="Calibri"/>
                <a:ea typeface="Calibri"/>
                <a:cs typeface="Calibri"/>
              </a:rPr>
              <a:t>HAE should be suspected in patients with recurrent cutaneous HAE episodes</a:t>
            </a:r>
          </a:p>
          <a:p>
            <a:pPr lvl="1">
              <a:buFont typeface="Calibri" panose="020F0502020204030204" pitchFamily="34" charset="0"/>
              <a:buChar char="‒"/>
            </a:pPr>
            <a:r>
              <a:rPr lang="en-US" sz="2000" b="0" kern="0">
                <a:latin typeface="Calibri"/>
                <a:ea typeface="Calibri"/>
                <a:cs typeface="Calibri"/>
              </a:rPr>
              <a:t>Family screening and age of symptom onset is crucial</a:t>
            </a:r>
          </a:p>
          <a:p>
            <a:r>
              <a:rPr lang="en-US" sz="2200" b="0" kern="0">
                <a:latin typeface="Calibri"/>
                <a:ea typeface="Calibri"/>
                <a:cs typeface="Calibri"/>
              </a:rPr>
              <a:t>Common misdiagnoses:</a:t>
            </a:r>
            <a:endParaRPr lang="en-US" sz="2200" b="0" kern="0">
              <a:ea typeface="Calibri"/>
              <a:cs typeface="Calibri"/>
            </a:endParaRPr>
          </a:p>
          <a:p>
            <a:pPr lvl="1">
              <a:buFont typeface="Calibri" panose="020F0502020204030204" pitchFamily="34" charset="0"/>
              <a:buChar char="‒"/>
            </a:pPr>
            <a:r>
              <a:rPr lang="en-US" sz="2000" b="0" kern="0">
                <a:latin typeface="Calibri"/>
                <a:ea typeface="Calibri"/>
                <a:cs typeface="Calibri"/>
              </a:rPr>
              <a:t>Allergic angioedema, urticaria, appendicitis, other gastrointestinal disorders </a:t>
            </a:r>
            <a:endParaRPr lang="en-US" sz="2000" b="0" kern="0">
              <a:ea typeface="Calibri"/>
              <a:cs typeface="Calibri"/>
            </a:endParaRPr>
          </a:p>
          <a:p>
            <a:endParaRPr lang="en-US" sz="2200"/>
          </a:p>
        </p:txBody>
      </p:sp>
      <p:graphicFrame>
        <p:nvGraphicFramePr>
          <p:cNvPr id="7" name="Content Placeholder 4">
            <a:extLst>
              <a:ext uri="{FF2B5EF4-FFF2-40B4-BE49-F238E27FC236}">
                <a16:creationId xmlns:a16="http://schemas.microsoft.com/office/drawing/2014/main" id="{9FD69207-751A-F6D2-FE30-96436AEC2F8B}"/>
              </a:ext>
            </a:extLst>
          </p:cNvPr>
          <p:cNvGraphicFramePr>
            <a:graphicFrameLocks/>
          </p:cNvGraphicFramePr>
          <p:nvPr>
            <p:extLst>
              <p:ext uri="{D42A27DB-BD31-4B8C-83A1-F6EECF244321}">
                <p14:modId xmlns:p14="http://schemas.microsoft.com/office/powerpoint/2010/main" val="1817910135"/>
              </p:ext>
            </p:extLst>
          </p:nvPr>
        </p:nvGraphicFramePr>
        <p:xfrm>
          <a:off x="717550" y="1603835"/>
          <a:ext cx="7430569" cy="4206240"/>
        </p:xfrm>
        <a:graphic>
          <a:graphicData uri="http://schemas.openxmlformats.org/drawingml/2006/table">
            <a:tbl>
              <a:tblPr firstRow="1" bandRow="1">
                <a:tableStyleId>{EB344D84-9AFB-497E-A393-DC336BA19D2E}</a:tableStyleId>
              </a:tblPr>
              <a:tblGrid>
                <a:gridCol w="1401440">
                  <a:extLst>
                    <a:ext uri="{9D8B030D-6E8A-4147-A177-3AD203B41FA5}">
                      <a16:colId xmlns:a16="http://schemas.microsoft.com/office/drawing/2014/main" val="3381950353"/>
                    </a:ext>
                  </a:extLst>
                </a:gridCol>
                <a:gridCol w="2951824">
                  <a:extLst>
                    <a:ext uri="{9D8B030D-6E8A-4147-A177-3AD203B41FA5}">
                      <a16:colId xmlns:a16="http://schemas.microsoft.com/office/drawing/2014/main" val="2693720397"/>
                    </a:ext>
                  </a:extLst>
                </a:gridCol>
                <a:gridCol w="3077305">
                  <a:extLst>
                    <a:ext uri="{9D8B030D-6E8A-4147-A177-3AD203B41FA5}">
                      <a16:colId xmlns:a16="http://schemas.microsoft.com/office/drawing/2014/main" val="1056676129"/>
                    </a:ext>
                  </a:extLst>
                </a:gridCol>
              </a:tblGrid>
              <a:tr h="247631">
                <a:tc>
                  <a:txBody>
                    <a:bodyPr/>
                    <a:lstStyle/>
                    <a:p>
                      <a:endParaRPr lang="en-US" sz="1400"/>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r>
                        <a:rPr lang="en-US" sz="1400"/>
                        <a:t>US HAEA 2020 Guidelines</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r>
                        <a:rPr lang="en-US" sz="1400"/>
                        <a:t>WAO/EAACI 2021 Guidelines</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228714733"/>
                  </a:ext>
                </a:extLst>
              </a:tr>
              <a:tr h="520532">
                <a:tc>
                  <a:txBody>
                    <a:bodyPr/>
                    <a:lstStyle/>
                    <a:p>
                      <a:r>
                        <a:rPr lang="en-US" sz="1400">
                          <a:solidFill>
                            <a:schemeClr val="bg1"/>
                          </a:solidFill>
                        </a:rPr>
                        <a:t>Primary criteria</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a:solidFill>
                            <a:schemeClr val="bg1"/>
                          </a:solidFill>
                        </a:rPr>
                        <a:t>Recurrent cutaneous angioedema without urticaria</a:t>
                      </a:r>
                    </a:p>
                    <a:p>
                      <a:pPr marL="285750" lvl="0" indent="-285750">
                        <a:buFont typeface="Wingdings" panose="05000000000000000000" pitchFamily="2" charset="2"/>
                        <a:buChar char="§"/>
                      </a:pPr>
                      <a:r>
                        <a:rPr lang="en-US" sz="1400">
                          <a:solidFill>
                            <a:schemeClr val="bg1"/>
                          </a:solidFill>
                        </a:rPr>
                        <a:t>Abdominal symptoms</a:t>
                      </a:r>
                    </a:p>
                    <a:p>
                      <a:pPr marL="285750" lvl="0" indent="-285750">
                        <a:buFont typeface="Wingdings" panose="05000000000000000000" pitchFamily="2" charset="2"/>
                        <a:buChar char="§"/>
                      </a:pPr>
                      <a:r>
                        <a:rPr lang="en-US" sz="1400">
                          <a:solidFill>
                            <a:schemeClr val="bg1"/>
                          </a:solidFill>
                        </a:rPr>
                        <a:t>Oropharyngeal/laryngeal swelling</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a:solidFill>
                            <a:schemeClr val="bg1"/>
                          </a:solidFill>
                        </a:rPr>
                        <a:t>History of recurrent angioedema episodes</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08736702"/>
                  </a:ext>
                </a:extLst>
              </a:tr>
              <a:tr h="1005689">
                <a:tc>
                  <a:txBody>
                    <a:bodyPr/>
                    <a:lstStyle/>
                    <a:p>
                      <a:r>
                        <a:rPr lang="en-US" sz="1400">
                          <a:solidFill>
                            <a:schemeClr val="bg1"/>
                          </a:solidFill>
                        </a:rPr>
                        <a:t>Secondary criteria</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400">
                          <a:solidFill>
                            <a:schemeClr val="bg1"/>
                          </a:solidFill>
                        </a:rPr>
                        <a:t>Family history of HAE</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400">
                          <a:solidFill>
                            <a:schemeClr val="bg1"/>
                          </a:solidFill>
                        </a:rPr>
                        <a:t>Family history of HAE</a:t>
                      </a:r>
                    </a:p>
                    <a:p>
                      <a:pPr marL="285750" lvl="0" indent="-285750">
                        <a:buFont typeface="Wingdings" panose="05000000000000000000" pitchFamily="2" charset="2"/>
                        <a:buChar char="§"/>
                      </a:pPr>
                      <a:r>
                        <a:rPr lang="en-US" sz="1400">
                          <a:solidFill>
                            <a:schemeClr val="bg1"/>
                          </a:solidFill>
                        </a:rPr>
                        <a:t>Symptom onset in childhood/adolescence </a:t>
                      </a:r>
                    </a:p>
                    <a:p>
                      <a:pPr marL="285750" lvl="0" indent="-285750">
                        <a:buFont typeface="Wingdings" panose="05000000000000000000" pitchFamily="2" charset="2"/>
                        <a:buChar char="§"/>
                      </a:pPr>
                      <a:r>
                        <a:rPr lang="en-US" sz="1400">
                          <a:solidFill>
                            <a:schemeClr val="bg1"/>
                          </a:solidFill>
                        </a:rPr>
                        <a:t>Recurrent abdominal symptoms</a:t>
                      </a:r>
                    </a:p>
                    <a:p>
                      <a:pPr marL="285750" lvl="0" indent="-285750">
                        <a:buFont typeface="Wingdings" panose="05000000000000000000" pitchFamily="2" charset="2"/>
                        <a:buChar char="§"/>
                      </a:pPr>
                      <a:r>
                        <a:rPr lang="en-US" sz="1400">
                          <a:solidFill>
                            <a:schemeClr val="bg1"/>
                          </a:solidFill>
                        </a:rPr>
                        <a:t>Upper airway edema</a:t>
                      </a:r>
                    </a:p>
                    <a:p>
                      <a:pPr marL="285750" lvl="0" indent="-285750">
                        <a:buFont typeface="Wingdings" panose="05000000000000000000" pitchFamily="2" charset="2"/>
                        <a:buChar char="§"/>
                      </a:pPr>
                      <a:r>
                        <a:rPr lang="en-US" sz="1400">
                          <a:solidFill>
                            <a:schemeClr val="bg1"/>
                          </a:solidFill>
                        </a:rPr>
                        <a:t>Do not respond to antihistamines, glucocorticoids, epinephrine or omalizumab</a:t>
                      </a:r>
                    </a:p>
                    <a:p>
                      <a:pPr marL="285750" lvl="0" indent="-285750">
                        <a:buFont typeface="Wingdings" panose="05000000000000000000" pitchFamily="2" charset="2"/>
                        <a:buChar char="§"/>
                      </a:pPr>
                      <a:r>
                        <a:rPr lang="en-US" sz="1400">
                          <a:solidFill>
                            <a:schemeClr val="bg1"/>
                          </a:solidFill>
                        </a:rPr>
                        <a:t>Prodromal signs or symptoms</a:t>
                      </a:r>
                    </a:p>
                    <a:p>
                      <a:pPr marL="285750" lvl="0" indent="-285750">
                        <a:buFont typeface="Wingdings" panose="05000000000000000000" pitchFamily="2" charset="2"/>
                        <a:buChar char="§"/>
                      </a:pPr>
                      <a:r>
                        <a:rPr lang="en-US" sz="1400">
                          <a:solidFill>
                            <a:schemeClr val="bg1"/>
                          </a:solidFill>
                        </a:rPr>
                        <a:t>No urticaria</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9153426"/>
                  </a:ext>
                </a:extLst>
              </a:tr>
              <a:tr h="314252">
                <a:tc>
                  <a:txBody>
                    <a:bodyPr/>
                    <a:lstStyle/>
                    <a:p>
                      <a:r>
                        <a:rPr lang="en-US" sz="1400">
                          <a:solidFill>
                            <a:schemeClr val="bg1"/>
                          </a:solidFill>
                        </a:rPr>
                        <a:t>Recommended testing</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a:solidFill>
                            <a:schemeClr val="bg1"/>
                          </a:solidFill>
                        </a:rPr>
                        <a:t>Serum C4 level</a:t>
                      </a:r>
                    </a:p>
                    <a:p>
                      <a:pPr marL="285750" lvl="0" indent="-285750">
                        <a:buFont typeface="Wingdings" panose="05000000000000000000" pitchFamily="2" charset="2"/>
                        <a:buChar char="§"/>
                      </a:pPr>
                      <a:r>
                        <a:rPr lang="en-US" sz="1400">
                          <a:solidFill>
                            <a:schemeClr val="bg1"/>
                          </a:solidFill>
                        </a:rPr>
                        <a:t>C1-INH functional and antigenic level</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a:solidFill>
                            <a:schemeClr val="bg1"/>
                          </a:solidFill>
                        </a:rPr>
                        <a:t>Serum C4 level</a:t>
                      </a:r>
                    </a:p>
                    <a:p>
                      <a:pPr marL="285750" indent="-285750">
                        <a:buFont typeface="Wingdings" panose="05000000000000000000" pitchFamily="2" charset="2"/>
                        <a:buChar char="§"/>
                      </a:pPr>
                      <a:r>
                        <a:rPr lang="en-US" sz="1400">
                          <a:solidFill>
                            <a:schemeClr val="bg1"/>
                          </a:solidFill>
                        </a:rPr>
                        <a:t>C1-INH functional and antigenic level</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16437906"/>
                  </a:ext>
                </a:extLst>
              </a:tr>
            </a:tbl>
          </a:graphicData>
        </a:graphic>
      </p:graphicFrame>
    </p:spTree>
    <p:extLst>
      <p:ext uri="{BB962C8B-B14F-4D97-AF65-F5344CB8AC3E}">
        <p14:creationId xmlns:p14="http://schemas.microsoft.com/office/powerpoint/2010/main" val="499368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0F1D9-6121-A511-31C5-8B803408AFE1}"/>
              </a:ext>
            </a:extLst>
          </p:cNvPr>
          <p:cNvSpPr>
            <a:spLocks noGrp="1"/>
          </p:cNvSpPr>
          <p:nvPr>
            <p:ph type="title"/>
          </p:nvPr>
        </p:nvSpPr>
        <p:spPr/>
        <p:txBody>
          <a:bodyPr/>
          <a:lstStyle/>
          <a:p>
            <a:r>
              <a:rPr lang="en-US">
                <a:latin typeface="Calibri"/>
                <a:ea typeface="Calibri"/>
                <a:cs typeface="Calibri"/>
              </a:rPr>
              <a:t>Pharmacologic Management of HAE: Approved and Emerging Therapies</a:t>
            </a:r>
            <a:endParaRPr lang="en-US"/>
          </a:p>
        </p:txBody>
      </p:sp>
    </p:spTree>
    <p:extLst>
      <p:ext uri="{BB962C8B-B14F-4D97-AF65-F5344CB8AC3E}">
        <p14:creationId xmlns:p14="http://schemas.microsoft.com/office/powerpoint/2010/main" val="3345285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4883-8AA9-2DF6-A907-C6AE4E203DAD}"/>
              </a:ext>
            </a:extLst>
          </p:cNvPr>
          <p:cNvSpPr>
            <a:spLocks noGrp="1"/>
          </p:cNvSpPr>
          <p:nvPr>
            <p:ph type="title"/>
          </p:nvPr>
        </p:nvSpPr>
        <p:spPr/>
        <p:txBody>
          <a:bodyPr/>
          <a:lstStyle/>
          <a:p>
            <a:r>
              <a:rPr lang="en-US"/>
              <a:t>General Treatment Strategies for HAE-C1INH</a:t>
            </a:r>
          </a:p>
        </p:txBody>
      </p:sp>
      <p:sp>
        <p:nvSpPr>
          <p:cNvPr id="6" name="Text Box 11">
            <a:extLst>
              <a:ext uri="{FF2B5EF4-FFF2-40B4-BE49-F238E27FC236}">
                <a16:creationId xmlns:a16="http://schemas.microsoft.com/office/drawing/2014/main" id="{FCCD29D4-3933-F862-5180-F8922FEC7975}"/>
              </a:ext>
            </a:extLst>
          </p:cNvPr>
          <p:cNvSpPr txBox="1">
            <a:spLocks noChangeArrowheads="1"/>
          </p:cNvSpPr>
          <p:nvPr/>
        </p:nvSpPr>
        <p:spPr bwMode="auto">
          <a:xfrm>
            <a:off x="414339" y="6373214"/>
            <a:ext cx="83831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Maurer. Allergy. 2022;77:1961. Busse. J Allergy Clin Immunol Pract. 2021;9:132. Betschel. Allergy Asthma Clin Immunol. 2019;15:72. </a:t>
            </a:r>
          </a:p>
        </p:txBody>
      </p:sp>
      <p:pic>
        <p:nvPicPr>
          <p:cNvPr id="11" name="Graphic 10">
            <a:extLst>
              <a:ext uri="{FF2B5EF4-FFF2-40B4-BE49-F238E27FC236}">
                <a16:creationId xmlns:a16="http://schemas.microsoft.com/office/drawing/2014/main" id="{6F77460D-EE0E-9B40-E31A-19D6BE6A4D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2175" y="1598291"/>
            <a:ext cx="10407650" cy="3488928"/>
          </a:xfrm>
          <a:prstGeom prst="rect">
            <a:avLst/>
          </a:prstGeom>
        </p:spPr>
      </p:pic>
      <p:sp>
        <p:nvSpPr>
          <p:cNvPr id="12" name="TextBox 11">
            <a:extLst>
              <a:ext uri="{FF2B5EF4-FFF2-40B4-BE49-F238E27FC236}">
                <a16:creationId xmlns:a16="http://schemas.microsoft.com/office/drawing/2014/main" id="{04FBF2A6-8880-7B2F-25D4-740D9FA1A93C}"/>
              </a:ext>
            </a:extLst>
          </p:cNvPr>
          <p:cNvSpPr txBox="1"/>
          <p:nvPr/>
        </p:nvSpPr>
        <p:spPr bwMode="auto">
          <a:xfrm>
            <a:off x="1111069" y="2054552"/>
            <a:ext cx="2618509" cy="6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On-Demand</a:t>
            </a:r>
            <a:br>
              <a:rPr kumimoji="0" lang="en-US" sz="2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2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Therapy </a:t>
            </a:r>
          </a:p>
        </p:txBody>
      </p:sp>
      <p:sp>
        <p:nvSpPr>
          <p:cNvPr id="13" name="TextBox 12">
            <a:extLst>
              <a:ext uri="{FF2B5EF4-FFF2-40B4-BE49-F238E27FC236}">
                <a16:creationId xmlns:a16="http://schemas.microsoft.com/office/drawing/2014/main" id="{766BB70F-D587-56A8-0458-D65B92DAF8E4}"/>
              </a:ext>
            </a:extLst>
          </p:cNvPr>
          <p:cNvSpPr txBox="1"/>
          <p:nvPr/>
        </p:nvSpPr>
        <p:spPr bwMode="auto">
          <a:xfrm>
            <a:off x="1241425" y="2631322"/>
            <a:ext cx="236912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66688" marR="0" lvl="0" indent="-166688" algn="l" defTabSz="914400" rtl="0" eaLnBrk="0" fontAlgn="base" latinLnBrk="0" hangingPunct="0">
              <a:lnSpc>
                <a:spcPct val="100000"/>
              </a:lnSpc>
              <a:spcBef>
                <a:spcPct val="50000"/>
              </a:spcBef>
              <a:spcAft>
                <a:spcPct val="0"/>
              </a:spcAft>
              <a:buClr>
                <a:srgbClr val="4DA1BB"/>
              </a:buClr>
              <a:buSzTx/>
              <a:buFont typeface="Arial" panose="020B0604020202020204" pitchFamily="34" charset="0"/>
              <a:buChar char="•"/>
              <a:tabLst/>
              <a:defRPr/>
            </a:pPr>
            <a:r>
              <a:rPr lang="en-US" sz="1600" b="0">
                <a:solidFill>
                  <a:srgbClr val="000000"/>
                </a:solidFill>
                <a:latin typeface="Calibri"/>
              </a:rPr>
              <a:t>R</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apidly stop attacks at onset before morbidity/ mortality</a:t>
            </a:r>
          </a:p>
          <a:p>
            <a:pPr marL="166688" marR="0" lvl="0" indent="-166688" algn="l" defTabSz="914400" rtl="0" eaLnBrk="0" fontAlgn="base" latinLnBrk="0" hangingPunct="0">
              <a:lnSpc>
                <a:spcPct val="100000"/>
              </a:lnSpc>
              <a:spcBef>
                <a:spcPct val="50000"/>
              </a:spcBef>
              <a:spcAft>
                <a:spcPct val="0"/>
              </a:spcAft>
              <a:buClr>
                <a:srgbClr val="4DA1BB"/>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Required for </a:t>
            </a:r>
            <a:r>
              <a:rPr kumimoji="0" lang="en-US" sz="1600" b="0" i="1" u="none" strike="noStrike" kern="1200" cap="none" spc="0" normalizeH="0" baseline="0" noProof="0">
                <a:ln>
                  <a:noFill/>
                </a:ln>
                <a:solidFill>
                  <a:srgbClr val="000000"/>
                </a:solidFill>
                <a:effectLst/>
                <a:uLnTx/>
                <a:uFillTx/>
                <a:latin typeface="Calibri"/>
                <a:ea typeface="+mn-ea"/>
                <a:cs typeface="Arial" panose="020B0604020202020204" pitchFamily="34" charset="0"/>
              </a:rPr>
              <a:t>all</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patients to treat ≥2 attacks</a:t>
            </a:r>
          </a:p>
        </p:txBody>
      </p:sp>
      <p:sp>
        <p:nvSpPr>
          <p:cNvPr id="14" name="TextBox 13">
            <a:extLst>
              <a:ext uri="{FF2B5EF4-FFF2-40B4-BE49-F238E27FC236}">
                <a16:creationId xmlns:a16="http://schemas.microsoft.com/office/drawing/2014/main" id="{D2A1BDAE-47AB-12A9-EB94-E0DB474013BB}"/>
              </a:ext>
            </a:extLst>
          </p:cNvPr>
          <p:cNvSpPr txBox="1"/>
          <p:nvPr/>
        </p:nvSpPr>
        <p:spPr bwMode="auto">
          <a:xfrm>
            <a:off x="5056909" y="2059851"/>
            <a:ext cx="2078182" cy="6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Short-term Prophylaxis</a:t>
            </a:r>
          </a:p>
        </p:txBody>
      </p:sp>
      <p:sp>
        <p:nvSpPr>
          <p:cNvPr id="15" name="TextBox 14">
            <a:extLst>
              <a:ext uri="{FF2B5EF4-FFF2-40B4-BE49-F238E27FC236}">
                <a16:creationId xmlns:a16="http://schemas.microsoft.com/office/drawing/2014/main" id="{8DFFE303-A8D5-250B-FF3C-EF0AE9F7C75C}"/>
              </a:ext>
            </a:extLst>
          </p:cNvPr>
          <p:cNvSpPr txBox="1"/>
          <p:nvPr/>
        </p:nvSpPr>
        <p:spPr bwMode="auto">
          <a:xfrm>
            <a:off x="4763259" y="2631322"/>
            <a:ext cx="2618509"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66688" marR="0" lvl="0" indent="-166688" algn="l" defTabSz="914400" rtl="0" eaLnBrk="0" fontAlgn="base" latinLnBrk="0" hangingPunct="0">
              <a:lnSpc>
                <a:spcPct val="100000"/>
              </a:lnSpc>
              <a:spcBef>
                <a:spcPct val="50000"/>
              </a:spcBef>
              <a:spcAft>
                <a:spcPct val="0"/>
              </a:spcAft>
              <a:buClr>
                <a:srgbClr val="E1471D"/>
              </a:buClr>
              <a:buSzTx/>
              <a:buFont typeface="Arial" panose="020B0604020202020204" pitchFamily="34" charset="0"/>
              <a:buChar char="•"/>
              <a:tabLst/>
              <a:defRPr/>
            </a:pPr>
            <a:r>
              <a:rPr lang="en-US" sz="1600" b="0">
                <a:solidFill>
                  <a:srgbClr val="000000"/>
                </a:solidFill>
                <a:latin typeface="Calibri"/>
              </a:rPr>
              <a:t>P</a:t>
            </a: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revent attacks for those at increased risk with known triggers (eg, dental or medical procedure)</a:t>
            </a:r>
          </a:p>
          <a:p>
            <a:pPr marL="166688" marR="0" lvl="0" indent="-166688" algn="l" defTabSz="914400" rtl="0" eaLnBrk="0" fontAlgn="base" latinLnBrk="0" hangingPunct="0">
              <a:lnSpc>
                <a:spcPct val="100000"/>
              </a:lnSpc>
              <a:spcBef>
                <a:spcPct val="50000"/>
              </a:spcBef>
              <a:spcAft>
                <a:spcPct val="0"/>
              </a:spcAft>
              <a:buClr>
                <a:srgbClr val="E1471D"/>
              </a:buClr>
              <a:buSzTx/>
              <a:buFont typeface="Arial" panose="020B0604020202020204" pitchFamily="34" charset="0"/>
              <a:buChar char="•"/>
              <a:tabLst/>
              <a:defRPr/>
            </a:pPr>
            <a:r>
              <a:rPr lang="en-US" sz="1600" b="0">
                <a:solidFill>
                  <a:srgbClr val="000000"/>
                </a:solidFill>
                <a:latin typeface="Calibri"/>
              </a:rPr>
              <a:t>Also known as “situational prophylaxis”</a:t>
            </a:r>
            <a:endPar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 name="TextBox 15">
            <a:extLst>
              <a:ext uri="{FF2B5EF4-FFF2-40B4-BE49-F238E27FC236}">
                <a16:creationId xmlns:a16="http://schemas.microsoft.com/office/drawing/2014/main" id="{1545C074-0A45-4F5F-1F65-A576FA463555}"/>
              </a:ext>
            </a:extLst>
          </p:cNvPr>
          <p:cNvSpPr txBox="1"/>
          <p:nvPr/>
        </p:nvSpPr>
        <p:spPr bwMode="auto">
          <a:xfrm>
            <a:off x="8769927" y="2059851"/>
            <a:ext cx="2078182" cy="66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Long-term Prophylaxis</a:t>
            </a:r>
          </a:p>
        </p:txBody>
      </p:sp>
      <p:sp>
        <p:nvSpPr>
          <p:cNvPr id="17" name="TextBox 16">
            <a:extLst>
              <a:ext uri="{FF2B5EF4-FFF2-40B4-BE49-F238E27FC236}">
                <a16:creationId xmlns:a16="http://schemas.microsoft.com/office/drawing/2014/main" id="{FE6E35DD-6918-FFC8-FD83-AA3A5DC0DAE0}"/>
              </a:ext>
            </a:extLst>
          </p:cNvPr>
          <p:cNvSpPr txBox="1"/>
          <p:nvPr/>
        </p:nvSpPr>
        <p:spPr bwMode="auto">
          <a:xfrm>
            <a:off x="8534475" y="2631322"/>
            <a:ext cx="2618509" cy="1826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3038" marR="0" lvl="0" indent="-173038" algn="l" defTabSz="914400" rtl="0" eaLnBrk="0" fontAlgn="base" latinLnBrk="0" hangingPunct="0">
              <a:lnSpc>
                <a:spcPct val="100000"/>
              </a:lnSpc>
              <a:spcBef>
                <a:spcPts val="960"/>
              </a:spcBef>
              <a:spcAft>
                <a:spcPct val="0"/>
              </a:spcAft>
              <a:buClr>
                <a:srgbClr val="00823B"/>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Reduce disease burden (decrease attack frequency and severity)</a:t>
            </a:r>
          </a:p>
          <a:p>
            <a:pPr marL="173038" marR="0" lvl="0" indent="-173038" algn="l" defTabSz="914400" rtl="0" eaLnBrk="0" fontAlgn="base" latinLnBrk="0" hangingPunct="0">
              <a:lnSpc>
                <a:spcPct val="100000"/>
              </a:lnSpc>
              <a:spcBef>
                <a:spcPts val="960"/>
              </a:spcBef>
              <a:spcAft>
                <a:spcPct val="0"/>
              </a:spcAft>
              <a:buClr>
                <a:srgbClr val="00823B"/>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Initiation individualized </a:t>
            </a:r>
          </a:p>
          <a:p>
            <a:pPr marL="173038" marR="0" lvl="0" indent="-173038" algn="l" defTabSz="914400" rtl="0" eaLnBrk="0" fontAlgn="base" latinLnBrk="0" hangingPunct="0">
              <a:lnSpc>
                <a:spcPct val="100000"/>
              </a:lnSpc>
              <a:spcBef>
                <a:spcPts val="960"/>
              </a:spcBef>
              <a:spcAft>
                <a:spcPct val="0"/>
              </a:spcAft>
              <a:buClr>
                <a:srgbClr val="00823B"/>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Engage in shared decision-making</a:t>
            </a:r>
          </a:p>
        </p:txBody>
      </p:sp>
      <p:sp>
        <p:nvSpPr>
          <p:cNvPr id="3" name="TextBox 2">
            <a:extLst>
              <a:ext uri="{FF2B5EF4-FFF2-40B4-BE49-F238E27FC236}">
                <a16:creationId xmlns:a16="http://schemas.microsoft.com/office/drawing/2014/main" id="{441EEE64-F473-B024-50F7-CFAAB62F6F3E}"/>
              </a:ext>
            </a:extLst>
          </p:cNvPr>
          <p:cNvSpPr txBox="1">
            <a:spLocks noChangeArrowheads="1"/>
          </p:cNvSpPr>
          <p:nvPr/>
        </p:nvSpPr>
        <p:spPr bwMode="auto">
          <a:xfrm>
            <a:off x="717550" y="5486858"/>
            <a:ext cx="10788649" cy="461665"/>
          </a:xfrm>
          <a:prstGeom prst="rect">
            <a:avLst/>
          </a:prstGeom>
          <a:solidFill>
            <a:schemeClr val="accent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effectLst/>
                <a:uLnTx/>
                <a:uFillTx/>
                <a:latin typeface="+mn-lt"/>
                <a:ea typeface="ＭＳ Ｐゴシック" charset="-128"/>
                <a:cs typeface="Arial" panose="020B0604020202020204" pitchFamily="34" charset="0"/>
              </a:rPr>
              <a:t>Treatment must be individualized to provide optimal care and normalize QoL</a:t>
            </a:r>
          </a:p>
        </p:txBody>
      </p:sp>
    </p:spTree>
    <p:extLst>
      <p:ext uri="{BB962C8B-B14F-4D97-AF65-F5344CB8AC3E}">
        <p14:creationId xmlns:p14="http://schemas.microsoft.com/office/powerpoint/2010/main" val="4217118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FAF1D6-2BE0-EF91-F498-013422481FD7}"/>
              </a:ext>
            </a:extLst>
          </p:cNvPr>
          <p:cNvSpPr>
            <a:spLocks noGrp="1"/>
          </p:cNvSpPr>
          <p:nvPr>
            <p:ph type="title"/>
          </p:nvPr>
        </p:nvSpPr>
        <p:spPr/>
        <p:txBody>
          <a:bodyPr/>
          <a:lstStyle/>
          <a:p>
            <a:r>
              <a:rPr lang="en-US" sz="3600" b="1">
                <a:latin typeface="+mn-lt"/>
              </a:rPr>
              <a:t>Considerations for Therapy Initiation</a:t>
            </a:r>
            <a:endParaRPr lang="en-US"/>
          </a:p>
        </p:txBody>
      </p:sp>
      <p:sp>
        <p:nvSpPr>
          <p:cNvPr id="7" name="Text Box 11">
            <a:extLst>
              <a:ext uri="{FF2B5EF4-FFF2-40B4-BE49-F238E27FC236}">
                <a16:creationId xmlns:a16="http://schemas.microsoft.com/office/drawing/2014/main" id="{D1FC1E3F-21BB-C13C-C102-82CFFDEA08B1}"/>
              </a:ext>
            </a:extLst>
          </p:cNvPr>
          <p:cNvSpPr txBox="1">
            <a:spLocks noChangeArrowheads="1"/>
          </p:cNvSpPr>
          <p:nvPr/>
        </p:nvSpPr>
        <p:spPr bwMode="auto">
          <a:xfrm>
            <a:off x="414339" y="637321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Maurer. Allergy. 2022;77:1961. Busse. J Allergy Clin Immunol Pract. 2021;9:132. </a:t>
            </a:r>
          </a:p>
        </p:txBody>
      </p:sp>
      <p:grpSp>
        <p:nvGrpSpPr>
          <p:cNvPr id="59" name="Group 58">
            <a:extLst>
              <a:ext uri="{FF2B5EF4-FFF2-40B4-BE49-F238E27FC236}">
                <a16:creationId xmlns:a16="http://schemas.microsoft.com/office/drawing/2014/main" id="{19C3BB6B-A703-8155-227C-78D92D586C31}"/>
              </a:ext>
            </a:extLst>
          </p:cNvPr>
          <p:cNvGrpSpPr/>
          <p:nvPr/>
        </p:nvGrpSpPr>
        <p:grpSpPr>
          <a:xfrm>
            <a:off x="724613" y="1600200"/>
            <a:ext cx="2272436" cy="2275052"/>
            <a:chOff x="724613" y="1600200"/>
            <a:chExt cx="2272436" cy="2275052"/>
          </a:xfrm>
        </p:grpSpPr>
        <p:grpSp>
          <p:nvGrpSpPr>
            <p:cNvPr id="25" name="Graphic 2">
              <a:extLst>
                <a:ext uri="{FF2B5EF4-FFF2-40B4-BE49-F238E27FC236}">
                  <a16:creationId xmlns:a16="http://schemas.microsoft.com/office/drawing/2014/main" id="{89884C52-409E-E852-B2EE-70D663536536}"/>
                </a:ext>
              </a:extLst>
            </p:cNvPr>
            <p:cNvGrpSpPr/>
            <p:nvPr/>
          </p:nvGrpSpPr>
          <p:grpSpPr>
            <a:xfrm>
              <a:off x="724613" y="1600200"/>
              <a:ext cx="2272436" cy="2275052"/>
              <a:chOff x="1551709" y="1600200"/>
              <a:chExt cx="2272436" cy="2275052"/>
            </a:xfrm>
          </p:grpSpPr>
          <p:sp>
            <p:nvSpPr>
              <p:cNvPr id="26" name="Freeform: Shape 25">
                <a:extLst>
                  <a:ext uri="{FF2B5EF4-FFF2-40B4-BE49-F238E27FC236}">
                    <a16:creationId xmlns:a16="http://schemas.microsoft.com/office/drawing/2014/main" id="{7243D5CA-B163-DCAC-79D0-F4C8A62F0790}"/>
                  </a:ext>
                </a:extLst>
              </p:cNvPr>
              <p:cNvSpPr/>
              <p:nvPr/>
            </p:nvSpPr>
            <p:spPr>
              <a:xfrm>
                <a:off x="1551999" y="2747396"/>
                <a:ext cx="2272145" cy="1127856"/>
              </a:xfrm>
              <a:custGeom>
                <a:avLst/>
                <a:gdLst>
                  <a:gd name="connsiteX0" fmla="*/ 0 w 2272145"/>
                  <a:gd name="connsiteY0" fmla="*/ 0 h 1127856"/>
                  <a:gd name="connsiteX1" fmla="*/ 1137309 w 2272145"/>
                  <a:gd name="connsiteY1" fmla="*/ 1127856 h 1127856"/>
                  <a:gd name="connsiteX2" fmla="*/ 2272145 w 2272145"/>
                  <a:gd name="connsiteY2" fmla="*/ 63693 h 1127856"/>
                  <a:gd name="connsiteX3" fmla="*/ 2269819 w 2272145"/>
                  <a:gd name="connsiteY3" fmla="*/ 0 h 1127856"/>
                  <a:gd name="connsiteX4" fmla="*/ 0 w 2272145"/>
                  <a:gd name="connsiteY4" fmla="*/ 0 h 112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2145" h="1127856">
                    <a:moveTo>
                      <a:pt x="0" y="0"/>
                    </a:moveTo>
                    <a:cubicBezTo>
                      <a:pt x="5235" y="623695"/>
                      <a:pt x="512305" y="1127856"/>
                      <a:pt x="1137309" y="1127856"/>
                    </a:cubicBezTo>
                    <a:cubicBezTo>
                      <a:pt x="1740936" y="1127856"/>
                      <a:pt x="2234337" y="657722"/>
                      <a:pt x="2272145" y="63693"/>
                    </a:cubicBezTo>
                    <a:cubicBezTo>
                      <a:pt x="2270837" y="42607"/>
                      <a:pt x="2269964" y="21376"/>
                      <a:pt x="2269819" y="0"/>
                    </a:cubicBezTo>
                    <a:lnTo>
                      <a:pt x="0" y="0"/>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Shape 26">
                <a:extLst>
                  <a:ext uri="{FF2B5EF4-FFF2-40B4-BE49-F238E27FC236}">
                    <a16:creationId xmlns:a16="http://schemas.microsoft.com/office/drawing/2014/main" id="{1DAB41BF-6777-4CD3-8326-8F45FFEED300}"/>
                  </a:ext>
                </a:extLst>
              </p:cNvPr>
              <p:cNvSpPr/>
              <p:nvPr/>
            </p:nvSpPr>
            <p:spPr>
              <a:xfrm>
                <a:off x="1551709" y="1600200"/>
                <a:ext cx="2272436" cy="1147196"/>
              </a:xfrm>
              <a:custGeom>
                <a:avLst/>
                <a:gdLst>
                  <a:gd name="connsiteX0" fmla="*/ 2269819 w 2272436"/>
                  <a:gd name="connsiteY0" fmla="*/ 1137454 h 1147196"/>
                  <a:gd name="connsiteX1" fmla="*/ 2272436 w 2272436"/>
                  <a:gd name="connsiteY1" fmla="*/ 1064164 h 1147196"/>
                  <a:gd name="connsiteX2" fmla="*/ 1137454 w 2272436"/>
                  <a:gd name="connsiteY2" fmla="*/ 0 h 1147196"/>
                  <a:gd name="connsiteX3" fmla="*/ 0 w 2272436"/>
                  <a:gd name="connsiteY3" fmla="*/ 1137454 h 1147196"/>
                  <a:gd name="connsiteX4" fmla="*/ 291 w 2272436"/>
                  <a:gd name="connsiteY4" fmla="*/ 1147197 h 1147196"/>
                  <a:gd name="connsiteX5" fmla="*/ 2270110 w 2272436"/>
                  <a:gd name="connsiteY5" fmla="*/ 1147197 h 1147196"/>
                  <a:gd name="connsiteX6" fmla="*/ 2269819 w 2272436"/>
                  <a:gd name="connsiteY6" fmla="*/ 1137454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2436" h="1147196">
                    <a:moveTo>
                      <a:pt x="2269819" y="1137454"/>
                    </a:moveTo>
                    <a:cubicBezTo>
                      <a:pt x="2269819" y="1112733"/>
                      <a:pt x="2270837" y="1088303"/>
                      <a:pt x="2272436" y="1064164"/>
                    </a:cubicBezTo>
                    <a:cubicBezTo>
                      <a:pt x="2234628" y="470134"/>
                      <a:pt x="1741081" y="0"/>
                      <a:pt x="1137454" y="0"/>
                    </a:cubicBezTo>
                    <a:cubicBezTo>
                      <a:pt x="509251" y="0"/>
                      <a:pt x="0" y="509251"/>
                      <a:pt x="0" y="1137454"/>
                    </a:cubicBezTo>
                    <a:cubicBezTo>
                      <a:pt x="0" y="1140653"/>
                      <a:pt x="145" y="1143852"/>
                      <a:pt x="291" y="1147197"/>
                    </a:cubicBezTo>
                    <a:lnTo>
                      <a:pt x="2270110" y="1147197"/>
                    </a:lnTo>
                    <a:cubicBezTo>
                      <a:pt x="2269964" y="1143998"/>
                      <a:pt x="2269819" y="1140798"/>
                      <a:pt x="2269819" y="1137454"/>
                    </a:cubicBezTo>
                    <a:close/>
                  </a:path>
                </a:pathLst>
              </a:custGeom>
              <a:solidFill>
                <a:srgbClr val="015873"/>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 name="Freeform: Shape 28">
              <a:extLst>
                <a:ext uri="{FF2B5EF4-FFF2-40B4-BE49-F238E27FC236}">
                  <a16:creationId xmlns:a16="http://schemas.microsoft.com/office/drawing/2014/main" id="{854EF266-7303-2C23-992B-121D01387699}"/>
                </a:ext>
              </a:extLst>
            </p:cNvPr>
            <p:cNvSpPr/>
            <p:nvPr/>
          </p:nvSpPr>
          <p:spPr>
            <a:xfrm>
              <a:off x="980547" y="1872566"/>
              <a:ext cx="1750533" cy="1750532"/>
            </a:xfrm>
            <a:custGeom>
              <a:avLst/>
              <a:gdLst>
                <a:gd name="connsiteX0" fmla="*/ 1750533 w 1750533"/>
                <a:gd name="connsiteY0" fmla="*/ 875266 h 1750532"/>
                <a:gd name="connsiteX1" fmla="*/ 875267 w 1750533"/>
                <a:gd name="connsiteY1" fmla="*/ 1750533 h 1750532"/>
                <a:gd name="connsiteX2" fmla="*/ 0 w 1750533"/>
                <a:gd name="connsiteY2" fmla="*/ 875266 h 1750532"/>
                <a:gd name="connsiteX3" fmla="*/ 875267 w 1750533"/>
                <a:gd name="connsiteY3" fmla="*/ 0 h 1750532"/>
                <a:gd name="connsiteX4" fmla="*/ 1750533 w 1750533"/>
                <a:gd name="connsiteY4" fmla="*/ 875266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3" y="875266"/>
                  </a:moveTo>
                  <a:cubicBezTo>
                    <a:pt x="1750533" y="1358663"/>
                    <a:pt x="1358663" y="1750533"/>
                    <a:pt x="875267" y="1750533"/>
                  </a:cubicBezTo>
                  <a:cubicBezTo>
                    <a:pt x="391870" y="1750533"/>
                    <a:pt x="0" y="1358663"/>
                    <a:pt x="0" y="875266"/>
                  </a:cubicBezTo>
                  <a:cubicBezTo>
                    <a:pt x="0" y="391870"/>
                    <a:pt x="391870" y="0"/>
                    <a:pt x="875267" y="0"/>
                  </a:cubicBezTo>
                  <a:cubicBezTo>
                    <a:pt x="1358663" y="0"/>
                    <a:pt x="1750533" y="391870"/>
                    <a:pt x="1750533" y="875266"/>
                  </a:cubicBezTo>
                  <a:close/>
                </a:path>
              </a:pathLst>
            </a:custGeom>
            <a:gradFill>
              <a:gsLst>
                <a:gs pos="0">
                  <a:srgbClr val="FFFFFF"/>
                </a:gs>
                <a:gs pos="59010">
                  <a:srgbClr val="FCFCFC"/>
                </a:gs>
                <a:gs pos="94460">
                  <a:srgbClr val="F4F4F4"/>
                </a:gs>
                <a:gs pos="100000">
                  <a:srgbClr val="F2F2F2"/>
                </a:gs>
              </a:gsLst>
              <a:lin ang="2700010"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D088A2A-F4EC-5B45-CAB1-88FBCC2FA780}"/>
                </a:ext>
              </a:extLst>
            </p:cNvPr>
            <p:cNvSpPr txBox="1"/>
            <p:nvPr/>
          </p:nvSpPr>
          <p:spPr bwMode="auto">
            <a:xfrm>
              <a:off x="1121521" y="2516563"/>
              <a:ext cx="1468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HAE type</a:t>
              </a:r>
            </a:p>
          </p:txBody>
        </p:sp>
      </p:grpSp>
      <p:grpSp>
        <p:nvGrpSpPr>
          <p:cNvPr id="58" name="Group 57">
            <a:extLst>
              <a:ext uri="{FF2B5EF4-FFF2-40B4-BE49-F238E27FC236}">
                <a16:creationId xmlns:a16="http://schemas.microsoft.com/office/drawing/2014/main" id="{DD3A6ACA-5EE9-B5EC-047C-EB5C48F8B22D}"/>
              </a:ext>
            </a:extLst>
          </p:cNvPr>
          <p:cNvGrpSpPr/>
          <p:nvPr/>
        </p:nvGrpSpPr>
        <p:grpSpPr>
          <a:xfrm>
            <a:off x="3561788" y="1600200"/>
            <a:ext cx="2269673" cy="2275052"/>
            <a:chOff x="3359010" y="1600200"/>
            <a:chExt cx="2269673" cy="2275052"/>
          </a:xfrm>
        </p:grpSpPr>
        <p:grpSp>
          <p:nvGrpSpPr>
            <p:cNvPr id="22" name="Graphic 2">
              <a:extLst>
                <a:ext uri="{FF2B5EF4-FFF2-40B4-BE49-F238E27FC236}">
                  <a16:creationId xmlns:a16="http://schemas.microsoft.com/office/drawing/2014/main" id="{BDF59EC6-7EC6-7B66-B9F8-FF21FD1D7814}"/>
                </a:ext>
              </a:extLst>
            </p:cNvPr>
            <p:cNvGrpSpPr/>
            <p:nvPr/>
          </p:nvGrpSpPr>
          <p:grpSpPr>
            <a:xfrm>
              <a:off x="3359010" y="1600200"/>
              <a:ext cx="2269673" cy="2275052"/>
              <a:chOff x="3824145" y="1600200"/>
              <a:chExt cx="2269673" cy="2275052"/>
            </a:xfrm>
          </p:grpSpPr>
          <p:sp>
            <p:nvSpPr>
              <p:cNvPr id="23" name="Freeform: Shape 22">
                <a:extLst>
                  <a:ext uri="{FF2B5EF4-FFF2-40B4-BE49-F238E27FC236}">
                    <a16:creationId xmlns:a16="http://schemas.microsoft.com/office/drawing/2014/main" id="{3A1E2B8F-F0A4-116E-2132-55ED73406666}"/>
                  </a:ext>
                </a:extLst>
              </p:cNvPr>
              <p:cNvSpPr/>
              <p:nvPr/>
            </p:nvSpPr>
            <p:spPr>
              <a:xfrm>
                <a:off x="3824145" y="1600200"/>
                <a:ext cx="2269673" cy="1127856"/>
              </a:xfrm>
              <a:custGeom>
                <a:avLst/>
                <a:gdLst>
                  <a:gd name="connsiteX0" fmla="*/ 2327 w 2269673"/>
                  <a:gd name="connsiteY0" fmla="*/ 1127856 h 1127856"/>
                  <a:gd name="connsiteX1" fmla="*/ 0 w 2269673"/>
                  <a:gd name="connsiteY1" fmla="*/ 1064164 h 1127856"/>
                  <a:gd name="connsiteX2" fmla="*/ 1134837 w 2269673"/>
                  <a:gd name="connsiteY2" fmla="*/ 0 h 1127856"/>
                  <a:gd name="connsiteX3" fmla="*/ 2269673 w 2269673"/>
                  <a:gd name="connsiteY3" fmla="*/ 1064164 h 1127856"/>
                  <a:gd name="connsiteX4" fmla="*/ 2267347 w 2269673"/>
                  <a:gd name="connsiteY4" fmla="*/ 1127856 h 1127856"/>
                  <a:gd name="connsiteX5" fmla="*/ 2327 w 2269673"/>
                  <a:gd name="connsiteY5" fmla="*/ 1127856 h 1127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9673" h="1127856">
                    <a:moveTo>
                      <a:pt x="2327" y="1127856"/>
                    </a:moveTo>
                    <a:cubicBezTo>
                      <a:pt x="2181" y="1106480"/>
                      <a:pt x="1309" y="1085249"/>
                      <a:pt x="0" y="1064164"/>
                    </a:cubicBezTo>
                    <a:cubicBezTo>
                      <a:pt x="37808" y="470134"/>
                      <a:pt x="531355" y="0"/>
                      <a:pt x="1134837" y="0"/>
                    </a:cubicBezTo>
                    <a:cubicBezTo>
                      <a:pt x="1738464" y="0"/>
                      <a:pt x="2231865" y="470134"/>
                      <a:pt x="2269673" y="1064164"/>
                    </a:cubicBezTo>
                    <a:cubicBezTo>
                      <a:pt x="2268365" y="1085249"/>
                      <a:pt x="2267492" y="1106480"/>
                      <a:pt x="2267347" y="1127856"/>
                    </a:cubicBezTo>
                    <a:lnTo>
                      <a:pt x="2327" y="1127856"/>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105A7759-A388-DFFE-06B2-212BB85EB152}"/>
                  </a:ext>
                </a:extLst>
              </p:cNvPr>
              <p:cNvSpPr/>
              <p:nvPr/>
            </p:nvSpPr>
            <p:spPr>
              <a:xfrm>
                <a:off x="3824145" y="2728056"/>
                <a:ext cx="2269673" cy="1147196"/>
              </a:xfrm>
              <a:custGeom>
                <a:avLst/>
                <a:gdLst>
                  <a:gd name="connsiteX0" fmla="*/ 2327 w 2269673"/>
                  <a:gd name="connsiteY0" fmla="*/ 0 h 1147196"/>
                  <a:gd name="connsiteX1" fmla="*/ 2267347 w 2269673"/>
                  <a:gd name="connsiteY1" fmla="*/ 0 h 1147196"/>
                  <a:gd name="connsiteX2" fmla="*/ 2267056 w 2269673"/>
                  <a:gd name="connsiteY2" fmla="*/ 9743 h 1147196"/>
                  <a:gd name="connsiteX3" fmla="*/ 2269673 w 2269673"/>
                  <a:gd name="connsiteY3" fmla="*/ 83033 h 1147196"/>
                  <a:gd name="connsiteX4" fmla="*/ 1134837 w 2269673"/>
                  <a:gd name="connsiteY4" fmla="*/ 1147197 h 1147196"/>
                  <a:gd name="connsiteX5" fmla="*/ 0 w 2269673"/>
                  <a:gd name="connsiteY5" fmla="*/ 83033 h 1147196"/>
                  <a:gd name="connsiteX6" fmla="*/ 2617 w 2269673"/>
                  <a:gd name="connsiteY6" fmla="*/ 9743 h 1147196"/>
                  <a:gd name="connsiteX7" fmla="*/ 2327 w 2269673"/>
                  <a:gd name="connsiteY7" fmla="*/ 0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9673" h="1147196">
                    <a:moveTo>
                      <a:pt x="2327" y="0"/>
                    </a:moveTo>
                    <a:lnTo>
                      <a:pt x="2267347" y="0"/>
                    </a:lnTo>
                    <a:cubicBezTo>
                      <a:pt x="2267347" y="3199"/>
                      <a:pt x="2267056" y="6398"/>
                      <a:pt x="2267056" y="9743"/>
                    </a:cubicBezTo>
                    <a:cubicBezTo>
                      <a:pt x="2267056" y="34464"/>
                      <a:pt x="2268073" y="58894"/>
                      <a:pt x="2269673" y="83033"/>
                    </a:cubicBezTo>
                    <a:cubicBezTo>
                      <a:pt x="2231865" y="677063"/>
                      <a:pt x="1738318" y="1147197"/>
                      <a:pt x="1134837" y="1147197"/>
                    </a:cubicBezTo>
                    <a:cubicBezTo>
                      <a:pt x="531209" y="1147197"/>
                      <a:pt x="37808" y="677063"/>
                      <a:pt x="0" y="83033"/>
                    </a:cubicBezTo>
                    <a:cubicBezTo>
                      <a:pt x="1600" y="58749"/>
                      <a:pt x="2617" y="34318"/>
                      <a:pt x="2617" y="9743"/>
                    </a:cubicBezTo>
                    <a:cubicBezTo>
                      <a:pt x="2617" y="6398"/>
                      <a:pt x="2327" y="3199"/>
                      <a:pt x="2327" y="0"/>
                    </a:cubicBezTo>
                    <a:close/>
                  </a:path>
                </a:pathLst>
              </a:custGeom>
              <a:solidFill>
                <a:srgbClr val="4DA1BB"/>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1" name="Freeform: Shape 30">
              <a:extLst>
                <a:ext uri="{FF2B5EF4-FFF2-40B4-BE49-F238E27FC236}">
                  <a16:creationId xmlns:a16="http://schemas.microsoft.com/office/drawing/2014/main" id="{40AAC1C9-E05F-4EBF-E12A-534B7E5522C4}"/>
                </a:ext>
              </a:extLst>
            </p:cNvPr>
            <p:cNvSpPr/>
            <p:nvPr/>
          </p:nvSpPr>
          <p:spPr>
            <a:xfrm>
              <a:off x="3614653" y="1872566"/>
              <a:ext cx="1750533" cy="1750532"/>
            </a:xfrm>
            <a:custGeom>
              <a:avLst/>
              <a:gdLst>
                <a:gd name="connsiteX0" fmla="*/ 1750534 w 1750533"/>
                <a:gd name="connsiteY0" fmla="*/ 875266 h 1750532"/>
                <a:gd name="connsiteX1" fmla="*/ 875267 w 1750533"/>
                <a:gd name="connsiteY1" fmla="*/ 1750533 h 1750532"/>
                <a:gd name="connsiteX2" fmla="*/ 0 w 1750533"/>
                <a:gd name="connsiteY2" fmla="*/ 875266 h 1750532"/>
                <a:gd name="connsiteX3" fmla="*/ 875267 w 1750533"/>
                <a:gd name="connsiteY3" fmla="*/ 0 h 1750532"/>
                <a:gd name="connsiteX4" fmla="*/ 1750534 w 1750533"/>
                <a:gd name="connsiteY4" fmla="*/ 875266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4" y="875266"/>
                  </a:moveTo>
                  <a:cubicBezTo>
                    <a:pt x="1750534" y="1358663"/>
                    <a:pt x="1358664" y="1750533"/>
                    <a:pt x="875267" y="1750533"/>
                  </a:cubicBezTo>
                  <a:cubicBezTo>
                    <a:pt x="391870" y="1750533"/>
                    <a:pt x="0" y="1358663"/>
                    <a:pt x="0" y="875266"/>
                  </a:cubicBezTo>
                  <a:cubicBezTo>
                    <a:pt x="0" y="391870"/>
                    <a:pt x="391870" y="0"/>
                    <a:pt x="875267" y="0"/>
                  </a:cubicBezTo>
                  <a:cubicBezTo>
                    <a:pt x="1358663" y="0"/>
                    <a:pt x="1750534" y="391870"/>
                    <a:pt x="1750534" y="875266"/>
                  </a:cubicBezTo>
                  <a:close/>
                </a:path>
              </a:pathLst>
            </a:custGeom>
            <a:gradFill>
              <a:gsLst>
                <a:gs pos="0">
                  <a:srgbClr val="FFFFFF"/>
                </a:gs>
                <a:gs pos="59010">
                  <a:srgbClr val="FCFCFC"/>
                </a:gs>
                <a:gs pos="94460">
                  <a:srgbClr val="F4F4F4"/>
                </a:gs>
                <a:gs pos="100000">
                  <a:srgbClr val="F2F2F2"/>
                </a:gs>
              </a:gsLst>
              <a:lin ang="2700006"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0DEA648-93B9-96C0-A65A-358E960EE756}"/>
                </a:ext>
              </a:extLst>
            </p:cNvPr>
            <p:cNvSpPr txBox="1"/>
            <p:nvPr/>
          </p:nvSpPr>
          <p:spPr bwMode="auto">
            <a:xfrm>
              <a:off x="3750922" y="2221469"/>
              <a:ext cx="1468582" cy="105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5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Age at onset and diagnosis</a:t>
              </a:r>
            </a:p>
          </p:txBody>
        </p:sp>
      </p:grpSp>
      <p:grpSp>
        <p:nvGrpSpPr>
          <p:cNvPr id="57" name="Group 56">
            <a:extLst>
              <a:ext uri="{FF2B5EF4-FFF2-40B4-BE49-F238E27FC236}">
                <a16:creationId xmlns:a16="http://schemas.microsoft.com/office/drawing/2014/main" id="{EB9A2C67-9B5F-A7C2-9775-B37CD8BF1AE1}"/>
              </a:ext>
            </a:extLst>
          </p:cNvPr>
          <p:cNvGrpSpPr/>
          <p:nvPr/>
        </p:nvGrpSpPr>
        <p:grpSpPr>
          <a:xfrm>
            <a:off x="6396200" y="1600200"/>
            <a:ext cx="2269673" cy="2275052"/>
            <a:chOff x="6093963" y="1600200"/>
            <a:chExt cx="2269673" cy="2275052"/>
          </a:xfrm>
        </p:grpSpPr>
        <p:grpSp>
          <p:nvGrpSpPr>
            <p:cNvPr id="19" name="Graphic 2">
              <a:extLst>
                <a:ext uri="{FF2B5EF4-FFF2-40B4-BE49-F238E27FC236}">
                  <a16:creationId xmlns:a16="http://schemas.microsoft.com/office/drawing/2014/main" id="{6398BA7A-BDE3-B8EC-0D86-351CFF2F575B}"/>
                </a:ext>
              </a:extLst>
            </p:cNvPr>
            <p:cNvGrpSpPr/>
            <p:nvPr/>
          </p:nvGrpSpPr>
          <p:grpSpPr>
            <a:xfrm>
              <a:off x="6093963" y="1600200"/>
              <a:ext cx="2269673" cy="2275052"/>
              <a:chOff x="6093963" y="1600200"/>
              <a:chExt cx="2269673" cy="2275052"/>
            </a:xfrm>
          </p:grpSpPr>
          <p:sp>
            <p:nvSpPr>
              <p:cNvPr id="20" name="Freeform: Shape 19">
                <a:extLst>
                  <a:ext uri="{FF2B5EF4-FFF2-40B4-BE49-F238E27FC236}">
                    <a16:creationId xmlns:a16="http://schemas.microsoft.com/office/drawing/2014/main" id="{C2C32CD0-9739-565C-D6AB-4D8B229A51B7}"/>
                  </a:ext>
                </a:extLst>
              </p:cNvPr>
              <p:cNvSpPr/>
              <p:nvPr/>
            </p:nvSpPr>
            <p:spPr>
              <a:xfrm>
                <a:off x="6093963" y="2747396"/>
                <a:ext cx="2269673" cy="1127856"/>
              </a:xfrm>
              <a:custGeom>
                <a:avLst/>
                <a:gdLst>
                  <a:gd name="connsiteX0" fmla="*/ 2327 w 2269673"/>
                  <a:gd name="connsiteY0" fmla="*/ 0 h 1127856"/>
                  <a:gd name="connsiteX1" fmla="*/ 0 w 2269673"/>
                  <a:gd name="connsiteY1" fmla="*/ 63693 h 1127856"/>
                  <a:gd name="connsiteX2" fmla="*/ 1134837 w 2269673"/>
                  <a:gd name="connsiteY2" fmla="*/ 1127856 h 1127856"/>
                  <a:gd name="connsiteX3" fmla="*/ 2269674 w 2269673"/>
                  <a:gd name="connsiteY3" fmla="*/ 63693 h 1127856"/>
                  <a:gd name="connsiteX4" fmla="*/ 2267347 w 2269673"/>
                  <a:gd name="connsiteY4" fmla="*/ 0 h 1127856"/>
                  <a:gd name="connsiteX5" fmla="*/ 2327 w 2269673"/>
                  <a:gd name="connsiteY5" fmla="*/ 0 h 1127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9673" h="1127856">
                    <a:moveTo>
                      <a:pt x="2327" y="0"/>
                    </a:moveTo>
                    <a:cubicBezTo>
                      <a:pt x="2182" y="21376"/>
                      <a:pt x="1309" y="42607"/>
                      <a:pt x="0" y="63693"/>
                    </a:cubicBezTo>
                    <a:cubicBezTo>
                      <a:pt x="37809" y="657722"/>
                      <a:pt x="531355" y="1127856"/>
                      <a:pt x="1134837" y="1127856"/>
                    </a:cubicBezTo>
                    <a:cubicBezTo>
                      <a:pt x="1738319" y="1127856"/>
                      <a:pt x="2231865" y="657722"/>
                      <a:pt x="2269674" y="63693"/>
                    </a:cubicBezTo>
                    <a:cubicBezTo>
                      <a:pt x="2268365" y="42607"/>
                      <a:pt x="2267492" y="21376"/>
                      <a:pt x="2267347" y="0"/>
                    </a:cubicBezTo>
                    <a:lnTo>
                      <a:pt x="2327" y="0"/>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Shape 20">
                <a:extLst>
                  <a:ext uri="{FF2B5EF4-FFF2-40B4-BE49-F238E27FC236}">
                    <a16:creationId xmlns:a16="http://schemas.microsoft.com/office/drawing/2014/main" id="{E6BA9473-62D1-B0B1-69CA-458BAD6324C6}"/>
                  </a:ext>
                </a:extLst>
              </p:cNvPr>
              <p:cNvSpPr/>
              <p:nvPr/>
            </p:nvSpPr>
            <p:spPr>
              <a:xfrm>
                <a:off x="6093963" y="1600200"/>
                <a:ext cx="2269673" cy="1147196"/>
              </a:xfrm>
              <a:custGeom>
                <a:avLst/>
                <a:gdLst>
                  <a:gd name="connsiteX0" fmla="*/ 2327 w 2269673"/>
                  <a:gd name="connsiteY0" fmla="*/ 1147197 h 1147196"/>
                  <a:gd name="connsiteX1" fmla="*/ 2267347 w 2269673"/>
                  <a:gd name="connsiteY1" fmla="*/ 1147197 h 1147196"/>
                  <a:gd name="connsiteX2" fmla="*/ 2267056 w 2269673"/>
                  <a:gd name="connsiteY2" fmla="*/ 1137454 h 1147196"/>
                  <a:gd name="connsiteX3" fmla="*/ 2269674 w 2269673"/>
                  <a:gd name="connsiteY3" fmla="*/ 1064164 h 1147196"/>
                  <a:gd name="connsiteX4" fmla="*/ 1134837 w 2269673"/>
                  <a:gd name="connsiteY4" fmla="*/ 0 h 1147196"/>
                  <a:gd name="connsiteX5" fmla="*/ 0 w 2269673"/>
                  <a:gd name="connsiteY5" fmla="*/ 1064164 h 1147196"/>
                  <a:gd name="connsiteX6" fmla="*/ 2618 w 2269673"/>
                  <a:gd name="connsiteY6" fmla="*/ 1137454 h 1147196"/>
                  <a:gd name="connsiteX7" fmla="*/ 2327 w 2269673"/>
                  <a:gd name="connsiteY7" fmla="*/ 1147197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9673" h="1147196">
                    <a:moveTo>
                      <a:pt x="2327" y="1147197"/>
                    </a:moveTo>
                    <a:lnTo>
                      <a:pt x="2267347" y="1147197"/>
                    </a:lnTo>
                    <a:cubicBezTo>
                      <a:pt x="2267347" y="1143998"/>
                      <a:pt x="2267056" y="1140798"/>
                      <a:pt x="2267056" y="1137454"/>
                    </a:cubicBezTo>
                    <a:cubicBezTo>
                      <a:pt x="2267056" y="1112733"/>
                      <a:pt x="2268074" y="1088303"/>
                      <a:pt x="2269674" y="1064164"/>
                    </a:cubicBezTo>
                    <a:cubicBezTo>
                      <a:pt x="2231865" y="470134"/>
                      <a:pt x="1738464" y="0"/>
                      <a:pt x="1134837" y="0"/>
                    </a:cubicBezTo>
                    <a:cubicBezTo>
                      <a:pt x="531210" y="0"/>
                      <a:pt x="37809" y="470134"/>
                      <a:pt x="0" y="1064164"/>
                    </a:cubicBezTo>
                    <a:cubicBezTo>
                      <a:pt x="1600" y="1088448"/>
                      <a:pt x="2618" y="1112878"/>
                      <a:pt x="2618" y="1137454"/>
                    </a:cubicBezTo>
                    <a:cubicBezTo>
                      <a:pt x="2618" y="1140798"/>
                      <a:pt x="2327" y="1143998"/>
                      <a:pt x="2327" y="1147197"/>
                    </a:cubicBezTo>
                    <a:close/>
                  </a:path>
                </a:pathLst>
              </a:custGeom>
              <a:solidFill>
                <a:srgbClr val="E1471D"/>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3" name="Freeform: Shape 32">
              <a:extLst>
                <a:ext uri="{FF2B5EF4-FFF2-40B4-BE49-F238E27FC236}">
                  <a16:creationId xmlns:a16="http://schemas.microsoft.com/office/drawing/2014/main" id="{3D125FA0-5A27-B219-E8F8-0F1388D46121}"/>
                </a:ext>
              </a:extLst>
            </p:cNvPr>
            <p:cNvSpPr/>
            <p:nvPr/>
          </p:nvSpPr>
          <p:spPr>
            <a:xfrm>
              <a:off x="6351352" y="1872566"/>
              <a:ext cx="1750533" cy="1750532"/>
            </a:xfrm>
            <a:custGeom>
              <a:avLst/>
              <a:gdLst>
                <a:gd name="connsiteX0" fmla="*/ 1750534 w 1750533"/>
                <a:gd name="connsiteY0" fmla="*/ 875266 h 1750532"/>
                <a:gd name="connsiteX1" fmla="*/ 875267 w 1750533"/>
                <a:gd name="connsiteY1" fmla="*/ 1750533 h 1750532"/>
                <a:gd name="connsiteX2" fmla="*/ 0 w 1750533"/>
                <a:gd name="connsiteY2" fmla="*/ 875266 h 1750532"/>
                <a:gd name="connsiteX3" fmla="*/ 875267 w 1750533"/>
                <a:gd name="connsiteY3" fmla="*/ 0 h 1750532"/>
                <a:gd name="connsiteX4" fmla="*/ 1750534 w 1750533"/>
                <a:gd name="connsiteY4" fmla="*/ 875266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4" y="875266"/>
                  </a:moveTo>
                  <a:cubicBezTo>
                    <a:pt x="1750534" y="1358663"/>
                    <a:pt x="1358663" y="1750533"/>
                    <a:pt x="875267" y="1750533"/>
                  </a:cubicBezTo>
                  <a:cubicBezTo>
                    <a:pt x="391870" y="1750533"/>
                    <a:pt x="0" y="1358663"/>
                    <a:pt x="0" y="875266"/>
                  </a:cubicBezTo>
                  <a:cubicBezTo>
                    <a:pt x="0" y="391870"/>
                    <a:pt x="391870" y="0"/>
                    <a:pt x="875267" y="0"/>
                  </a:cubicBezTo>
                  <a:cubicBezTo>
                    <a:pt x="1358663" y="0"/>
                    <a:pt x="1750534" y="391870"/>
                    <a:pt x="1750534" y="875266"/>
                  </a:cubicBezTo>
                  <a:close/>
                </a:path>
              </a:pathLst>
            </a:custGeom>
            <a:gradFill>
              <a:gsLst>
                <a:gs pos="0">
                  <a:srgbClr val="FFFFFF"/>
                </a:gs>
                <a:gs pos="59010">
                  <a:srgbClr val="FCFCFC"/>
                </a:gs>
                <a:gs pos="94460">
                  <a:srgbClr val="F4F4F4"/>
                </a:gs>
                <a:gs pos="100000">
                  <a:srgbClr val="F2F2F2"/>
                </a:gs>
              </a:gsLst>
              <a:lin ang="2700006"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E72349E1-1FFD-F58B-2D90-AAD09C25E7E0}"/>
                </a:ext>
              </a:extLst>
            </p:cNvPr>
            <p:cNvSpPr txBox="1"/>
            <p:nvPr/>
          </p:nvSpPr>
          <p:spPr bwMode="auto">
            <a:xfrm>
              <a:off x="6421066" y="2406137"/>
              <a:ext cx="1727543" cy="73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5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Attack</a:t>
              </a:r>
              <a:endParaRPr lang="en-US" sz="2400">
                <a:solidFill>
                  <a:srgbClr val="000000"/>
                </a:solidFill>
                <a:latin typeface="Calibri"/>
              </a:endParaRPr>
            </a:p>
            <a:p>
              <a:pPr marL="0" marR="0" lvl="0" indent="0" algn="ctr" defTabSz="914400" rtl="0" eaLnBrk="0" fontAlgn="base" latinLnBrk="0" hangingPunct="0">
                <a:lnSpc>
                  <a:spcPts val="2500"/>
                </a:lnSpc>
                <a:spcBef>
                  <a:spcPct val="0"/>
                </a:spcBef>
                <a:spcAft>
                  <a:spcPct val="0"/>
                </a:spcAft>
                <a:buClrTx/>
                <a:buSzTx/>
                <a:buFontTx/>
                <a:buNone/>
                <a:tabLst/>
                <a:defRPr/>
              </a:pPr>
              <a:r>
                <a:rPr lang="en-US" sz="2400">
                  <a:solidFill>
                    <a:srgbClr val="000000"/>
                  </a:solidFill>
                  <a:latin typeface="Calibri"/>
                </a:rPr>
                <a:t>f</a:t>
              </a: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requency</a:t>
              </a:r>
            </a:p>
          </p:txBody>
        </p:sp>
      </p:grpSp>
      <p:grpSp>
        <p:nvGrpSpPr>
          <p:cNvPr id="56" name="Group 55">
            <a:extLst>
              <a:ext uri="{FF2B5EF4-FFF2-40B4-BE49-F238E27FC236}">
                <a16:creationId xmlns:a16="http://schemas.microsoft.com/office/drawing/2014/main" id="{A8CC9263-9AAC-187D-6AFA-7A32A8F8B9E9}"/>
              </a:ext>
            </a:extLst>
          </p:cNvPr>
          <p:cNvGrpSpPr/>
          <p:nvPr/>
        </p:nvGrpSpPr>
        <p:grpSpPr>
          <a:xfrm>
            <a:off x="9230613" y="1600200"/>
            <a:ext cx="2269673" cy="2275052"/>
            <a:chOff x="8363782" y="1600200"/>
            <a:chExt cx="2269673" cy="2275052"/>
          </a:xfrm>
        </p:grpSpPr>
        <p:grpSp>
          <p:nvGrpSpPr>
            <p:cNvPr id="16" name="Graphic 2">
              <a:extLst>
                <a:ext uri="{FF2B5EF4-FFF2-40B4-BE49-F238E27FC236}">
                  <a16:creationId xmlns:a16="http://schemas.microsoft.com/office/drawing/2014/main" id="{D14F04D4-687B-6568-5946-FF8DBB23CBDE}"/>
                </a:ext>
              </a:extLst>
            </p:cNvPr>
            <p:cNvGrpSpPr/>
            <p:nvPr/>
          </p:nvGrpSpPr>
          <p:grpSpPr>
            <a:xfrm>
              <a:off x="8363782" y="1600200"/>
              <a:ext cx="2269673" cy="2275052"/>
              <a:chOff x="8363782" y="1600200"/>
              <a:chExt cx="2269673" cy="2275052"/>
            </a:xfrm>
          </p:grpSpPr>
          <p:sp>
            <p:nvSpPr>
              <p:cNvPr id="17" name="Freeform: Shape 16">
                <a:extLst>
                  <a:ext uri="{FF2B5EF4-FFF2-40B4-BE49-F238E27FC236}">
                    <a16:creationId xmlns:a16="http://schemas.microsoft.com/office/drawing/2014/main" id="{010582C1-7507-7F55-D0A2-52089E7ACD82}"/>
                  </a:ext>
                </a:extLst>
              </p:cNvPr>
              <p:cNvSpPr/>
              <p:nvPr/>
            </p:nvSpPr>
            <p:spPr>
              <a:xfrm>
                <a:off x="8363782" y="1600200"/>
                <a:ext cx="2269673" cy="1127856"/>
              </a:xfrm>
              <a:custGeom>
                <a:avLst/>
                <a:gdLst>
                  <a:gd name="connsiteX0" fmla="*/ 2326 w 2269673"/>
                  <a:gd name="connsiteY0" fmla="*/ 1127856 h 1127856"/>
                  <a:gd name="connsiteX1" fmla="*/ 0 w 2269673"/>
                  <a:gd name="connsiteY1" fmla="*/ 1064164 h 1127856"/>
                  <a:gd name="connsiteX2" fmla="*/ 1134836 w 2269673"/>
                  <a:gd name="connsiteY2" fmla="*/ 0 h 1127856"/>
                  <a:gd name="connsiteX3" fmla="*/ 2269674 w 2269673"/>
                  <a:gd name="connsiteY3" fmla="*/ 1064164 h 1127856"/>
                  <a:gd name="connsiteX4" fmla="*/ 2267346 w 2269673"/>
                  <a:gd name="connsiteY4" fmla="*/ 1127856 h 1127856"/>
                  <a:gd name="connsiteX5" fmla="*/ 2326 w 2269673"/>
                  <a:gd name="connsiteY5" fmla="*/ 1127856 h 1127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9673" h="1127856">
                    <a:moveTo>
                      <a:pt x="2326" y="1127856"/>
                    </a:moveTo>
                    <a:cubicBezTo>
                      <a:pt x="2181" y="1106480"/>
                      <a:pt x="1309" y="1085249"/>
                      <a:pt x="0" y="1064164"/>
                    </a:cubicBezTo>
                    <a:cubicBezTo>
                      <a:pt x="37808" y="470134"/>
                      <a:pt x="531355" y="0"/>
                      <a:pt x="1134836" y="0"/>
                    </a:cubicBezTo>
                    <a:cubicBezTo>
                      <a:pt x="1738318" y="0"/>
                      <a:pt x="2231864" y="470134"/>
                      <a:pt x="2269674" y="1064164"/>
                    </a:cubicBezTo>
                    <a:cubicBezTo>
                      <a:pt x="2268364" y="1085249"/>
                      <a:pt x="2267492" y="1106480"/>
                      <a:pt x="2267346" y="1127856"/>
                    </a:cubicBezTo>
                    <a:lnTo>
                      <a:pt x="2326" y="1127856"/>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Shape 17">
                <a:extLst>
                  <a:ext uri="{FF2B5EF4-FFF2-40B4-BE49-F238E27FC236}">
                    <a16:creationId xmlns:a16="http://schemas.microsoft.com/office/drawing/2014/main" id="{9AFCC8FD-2516-1BD9-EFCA-7E5CBD745932}"/>
                  </a:ext>
                </a:extLst>
              </p:cNvPr>
              <p:cNvSpPr/>
              <p:nvPr/>
            </p:nvSpPr>
            <p:spPr>
              <a:xfrm>
                <a:off x="8363782" y="2728056"/>
                <a:ext cx="2269673" cy="1147196"/>
              </a:xfrm>
              <a:custGeom>
                <a:avLst/>
                <a:gdLst>
                  <a:gd name="connsiteX0" fmla="*/ 2326 w 2269673"/>
                  <a:gd name="connsiteY0" fmla="*/ 0 h 1147196"/>
                  <a:gd name="connsiteX1" fmla="*/ 2267346 w 2269673"/>
                  <a:gd name="connsiteY1" fmla="*/ 0 h 1147196"/>
                  <a:gd name="connsiteX2" fmla="*/ 2267055 w 2269673"/>
                  <a:gd name="connsiteY2" fmla="*/ 9743 h 1147196"/>
                  <a:gd name="connsiteX3" fmla="*/ 2269674 w 2269673"/>
                  <a:gd name="connsiteY3" fmla="*/ 83033 h 1147196"/>
                  <a:gd name="connsiteX4" fmla="*/ 1134836 w 2269673"/>
                  <a:gd name="connsiteY4" fmla="*/ 1147197 h 1147196"/>
                  <a:gd name="connsiteX5" fmla="*/ 0 w 2269673"/>
                  <a:gd name="connsiteY5" fmla="*/ 83033 h 1147196"/>
                  <a:gd name="connsiteX6" fmla="*/ 2617 w 2269673"/>
                  <a:gd name="connsiteY6" fmla="*/ 9743 h 1147196"/>
                  <a:gd name="connsiteX7" fmla="*/ 2326 w 2269673"/>
                  <a:gd name="connsiteY7" fmla="*/ 0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9673" h="1147196">
                    <a:moveTo>
                      <a:pt x="2326" y="0"/>
                    </a:moveTo>
                    <a:lnTo>
                      <a:pt x="2267346" y="0"/>
                    </a:lnTo>
                    <a:cubicBezTo>
                      <a:pt x="2267346" y="3199"/>
                      <a:pt x="2267055" y="6398"/>
                      <a:pt x="2267055" y="9743"/>
                    </a:cubicBezTo>
                    <a:cubicBezTo>
                      <a:pt x="2267055" y="34464"/>
                      <a:pt x="2268073" y="58894"/>
                      <a:pt x="2269674" y="83033"/>
                    </a:cubicBezTo>
                    <a:cubicBezTo>
                      <a:pt x="2231864" y="677063"/>
                      <a:pt x="1738318" y="1147197"/>
                      <a:pt x="1134836" y="1147197"/>
                    </a:cubicBezTo>
                    <a:cubicBezTo>
                      <a:pt x="531355" y="1147197"/>
                      <a:pt x="37808" y="677063"/>
                      <a:pt x="0" y="83033"/>
                    </a:cubicBezTo>
                    <a:cubicBezTo>
                      <a:pt x="1599" y="58749"/>
                      <a:pt x="2617" y="34318"/>
                      <a:pt x="2617" y="9743"/>
                    </a:cubicBezTo>
                    <a:cubicBezTo>
                      <a:pt x="2617" y="6398"/>
                      <a:pt x="2326" y="3199"/>
                      <a:pt x="2326" y="0"/>
                    </a:cubicBezTo>
                    <a:close/>
                  </a:path>
                </a:pathLst>
              </a:custGeom>
              <a:solidFill>
                <a:srgbClr val="00823B"/>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5" name="Freeform: Shape 34">
              <a:extLst>
                <a:ext uri="{FF2B5EF4-FFF2-40B4-BE49-F238E27FC236}">
                  <a16:creationId xmlns:a16="http://schemas.microsoft.com/office/drawing/2014/main" id="{D5182323-DF8C-BBEE-C5FD-3D63379C466F}"/>
                </a:ext>
              </a:extLst>
            </p:cNvPr>
            <p:cNvSpPr/>
            <p:nvPr/>
          </p:nvSpPr>
          <p:spPr>
            <a:xfrm>
              <a:off x="8614917" y="1872566"/>
              <a:ext cx="1750533" cy="1750532"/>
            </a:xfrm>
            <a:custGeom>
              <a:avLst/>
              <a:gdLst>
                <a:gd name="connsiteX0" fmla="*/ 1750533 w 1750533"/>
                <a:gd name="connsiteY0" fmla="*/ 875266 h 1750532"/>
                <a:gd name="connsiteX1" fmla="*/ 875266 w 1750533"/>
                <a:gd name="connsiteY1" fmla="*/ 1750533 h 1750532"/>
                <a:gd name="connsiteX2" fmla="*/ 0 w 1750533"/>
                <a:gd name="connsiteY2" fmla="*/ 875266 h 1750532"/>
                <a:gd name="connsiteX3" fmla="*/ 875266 w 1750533"/>
                <a:gd name="connsiteY3" fmla="*/ 0 h 1750532"/>
                <a:gd name="connsiteX4" fmla="*/ 1750533 w 1750533"/>
                <a:gd name="connsiteY4" fmla="*/ 875266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3" y="875266"/>
                  </a:moveTo>
                  <a:cubicBezTo>
                    <a:pt x="1750533" y="1358663"/>
                    <a:pt x="1358663" y="1750533"/>
                    <a:pt x="875266" y="1750533"/>
                  </a:cubicBezTo>
                  <a:cubicBezTo>
                    <a:pt x="391870" y="1750533"/>
                    <a:pt x="0" y="1358663"/>
                    <a:pt x="0" y="875266"/>
                  </a:cubicBezTo>
                  <a:cubicBezTo>
                    <a:pt x="0" y="391870"/>
                    <a:pt x="391870" y="0"/>
                    <a:pt x="875266" y="0"/>
                  </a:cubicBezTo>
                  <a:cubicBezTo>
                    <a:pt x="1358663" y="0"/>
                    <a:pt x="1750533" y="391870"/>
                    <a:pt x="1750533" y="875266"/>
                  </a:cubicBezTo>
                  <a:close/>
                </a:path>
              </a:pathLst>
            </a:custGeom>
            <a:gradFill>
              <a:gsLst>
                <a:gs pos="0">
                  <a:srgbClr val="FFFFFF"/>
                </a:gs>
                <a:gs pos="59010">
                  <a:srgbClr val="FCFCFC"/>
                </a:gs>
                <a:gs pos="94460">
                  <a:srgbClr val="F4F4F4"/>
                </a:gs>
                <a:gs pos="100000">
                  <a:srgbClr val="F2F2F2"/>
                </a:gs>
              </a:gsLst>
              <a:lin ang="2700006"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E2E977F-9C42-9628-AAB8-8593C103B332}"/>
                </a:ext>
              </a:extLst>
            </p:cNvPr>
            <p:cNvSpPr txBox="1"/>
            <p:nvPr/>
          </p:nvSpPr>
          <p:spPr bwMode="auto">
            <a:xfrm>
              <a:off x="8610084" y="2406137"/>
              <a:ext cx="1727543" cy="73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5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a:t>
              </a:r>
              <a:r>
                <a:rPr lang="en-US" sz="2400">
                  <a:solidFill>
                    <a:srgbClr val="000000"/>
                  </a:solidFill>
                  <a:latin typeface="Calibri"/>
                </a:rPr>
                <a:t>ttack location</a:t>
              </a:r>
              <a:endPar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grpSp>
      <p:grpSp>
        <p:nvGrpSpPr>
          <p:cNvPr id="60" name="Group 59">
            <a:extLst>
              <a:ext uri="{FF2B5EF4-FFF2-40B4-BE49-F238E27FC236}">
                <a16:creationId xmlns:a16="http://schemas.microsoft.com/office/drawing/2014/main" id="{D16E24CA-1E51-0A51-BE1A-B4AF73082A2C}"/>
              </a:ext>
            </a:extLst>
          </p:cNvPr>
          <p:cNvGrpSpPr/>
          <p:nvPr/>
        </p:nvGrpSpPr>
        <p:grpSpPr>
          <a:xfrm>
            <a:off x="724612" y="3988678"/>
            <a:ext cx="2272436" cy="2274907"/>
            <a:chOff x="1551709" y="3988678"/>
            <a:chExt cx="2272436" cy="2274907"/>
          </a:xfrm>
        </p:grpSpPr>
        <p:grpSp>
          <p:nvGrpSpPr>
            <p:cNvPr id="45" name="Graphic 2">
              <a:extLst>
                <a:ext uri="{FF2B5EF4-FFF2-40B4-BE49-F238E27FC236}">
                  <a16:creationId xmlns:a16="http://schemas.microsoft.com/office/drawing/2014/main" id="{BA5E0CB2-8246-5A4A-072C-67AC60C2443A}"/>
                </a:ext>
              </a:extLst>
            </p:cNvPr>
            <p:cNvGrpSpPr/>
            <p:nvPr/>
          </p:nvGrpSpPr>
          <p:grpSpPr>
            <a:xfrm>
              <a:off x="1551709" y="3988678"/>
              <a:ext cx="2272436" cy="2274907"/>
              <a:chOff x="1551709" y="3988678"/>
              <a:chExt cx="2272436" cy="2274907"/>
            </a:xfrm>
          </p:grpSpPr>
          <p:sp>
            <p:nvSpPr>
              <p:cNvPr id="46" name="Freeform: Shape 45">
                <a:extLst>
                  <a:ext uri="{FF2B5EF4-FFF2-40B4-BE49-F238E27FC236}">
                    <a16:creationId xmlns:a16="http://schemas.microsoft.com/office/drawing/2014/main" id="{6459F692-491A-0A16-3779-3B6A58760F6D}"/>
                  </a:ext>
                </a:extLst>
              </p:cNvPr>
              <p:cNvSpPr/>
              <p:nvPr/>
            </p:nvSpPr>
            <p:spPr>
              <a:xfrm>
                <a:off x="1551999" y="5135729"/>
                <a:ext cx="2272145" cy="1127856"/>
              </a:xfrm>
              <a:custGeom>
                <a:avLst/>
                <a:gdLst>
                  <a:gd name="connsiteX0" fmla="*/ 0 w 2272145"/>
                  <a:gd name="connsiteY0" fmla="*/ 0 h 1127856"/>
                  <a:gd name="connsiteX1" fmla="*/ 1137309 w 2272145"/>
                  <a:gd name="connsiteY1" fmla="*/ 1127856 h 1127856"/>
                  <a:gd name="connsiteX2" fmla="*/ 2272145 w 2272145"/>
                  <a:gd name="connsiteY2" fmla="*/ 63693 h 1127856"/>
                  <a:gd name="connsiteX3" fmla="*/ 2269819 w 2272145"/>
                  <a:gd name="connsiteY3" fmla="*/ 0 h 1127856"/>
                  <a:gd name="connsiteX4" fmla="*/ 0 w 2272145"/>
                  <a:gd name="connsiteY4" fmla="*/ 0 h 112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2145" h="1127856">
                    <a:moveTo>
                      <a:pt x="0" y="0"/>
                    </a:moveTo>
                    <a:cubicBezTo>
                      <a:pt x="5235" y="623694"/>
                      <a:pt x="512305" y="1127856"/>
                      <a:pt x="1137309" y="1127856"/>
                    </a:cubicBezTo>
                    <a:cubicBezTo>
                      <a:pt x="1740936" y="1127856"/>
                      <a:pt x="2234337" y="657722"/>
                      <a:pt x="2272145" y="63693"/>
                    </a:cubicBezTo>
                    <a:cubicBezTo>
                      <a:pt x="2270837" y="42607"/>
                      <a:pt x="2269964" y="21376"/>
                      <a:pt x="2269819" y="0"/>
                    </a:cubicBezTo>
                    <a:lnTo>
                      <a:pt x="0" y="0"/>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49CB2899-E09D-9AC7-71DE-D865D4DE421F}"/>
                  </a:ext>
                </a:extLst>
              </p:cNvPr>
              <p:cNvSpPr/>
              <p:nvPr/>
            </p:nvSpPr>
            <p:spPr>
              <a:xfrm>
                <a:off x="1551709" y="3988678"/>
                <a:ext cx="2272436" cy="1147196"/>
              </a:xfrm>
              <a:custGeom>
                <a:avLst/>
                <a:gdLst>
                  <a:gd name="connsiteX0" fmla="*/ 2269819 w 2272436"/>
                  <a:gd name="connsiteY0" fmla="*/ 1137454 h 1147196"/>
                  <a:gd name="connsiteX1" fmla="*/ 2272436 w 2272436"/>
                  <a:gd name="connsiteY1" fmla="*/ 1064163 h 1147196"/>
                  <a:gd name="connsiteX2" fmla="*/ 1137600 w 2272436"/>
                  <a:gd name="connsiteY2" fmla="*/ 0 h 1147196"/>
                  <a:gd name="connsiteX3" fmla="*/ 0 w 2272436"/>
                  <a:gd name="connsiteY3" fmla="*/ 1137454 h 1147196"/>
                  <a:gd name="connsiteX4" fmla="*/ 291 w 2272436"/>
                  <a:gd name="connsiteY4" fmla="*/ 1147197 h 1147196"/>
                  <a:gd name="connsiteX5" fmla="*/ 2270110 w 2272436"/>
                  <a:gd name="connsiteY5" fmla="*/ 1147197 h 1147196"/>
                  <a:gd name="connsiteX6" fmla="*/ 2269819 w 2272436"/>
                  <a:gd name="connsiteY6" fmla="*/ 1137454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2436" h="1147196">
                    <a:moveTo>
                      <a:pt x="2269819" y="1137454"/>
                    </a:moveTo>
                    <a:cubicBezTo>
                      <a:pt x="2269819" y="1112733"/>
                      <a:pt x="2270837" y="1088303"/>
                      <a:pt x="2272436" y="1064163"/>
                    </a:cubicBezTo>
                    <a:cubicBezTo>
                      <a:pt x="2234628" y="470134"/>
                      <a:pt x="1741081" y="0"/>
                      <a:pt x="1137600" y="0"/>
                    </a:cubicBezTo>
                    <a:cubicBezTo>
                      <a:pt x="509251" y="-145"/>
                      <a:pt x="0" y="509251"/>
                      <a:pt x="0" y="1137454"/>
                    </a:cubicBezTo>
                    <a:cubicBezTo>
                      <a:pt x="0" y="1140653"/>
                      <a:pt x="145" y="1143852"/>
                      <a:pt x="291" y="1147197"/>
                    </a:cubicBezTo>
                    <a:lnTo>
                      <a:pt x="2270110" y="1147197"/>
                    </a:lnTo>
                    <a:cubicBezTo>
                      <a:pt x="2269964" y="1143852"/>
                      <a:pt x="2269819" y="1140653"/>
                      <a:pt x="2269819" y="1137454"/>
                    </a:cubicBezTo>
                    <a:close/>
                  </a:path>
                </a:pathLst>
              </a:custGeom>
              <a:solidFill>
                <a:srgbClr val="00823B"/>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9" name="Freeform: Shape 48">
              <a:extLst>
                <a:ext uri="{FF2B5EF4-FFF2-40B4-BE49-F238E27FC236}">
                  <a16:creationId xmlns:a16="http://schemas.microsoft.com/office/drawing/2014/main" id="{E2E461C9-6B1C-647E-9570-3BC225E91ABD}"/>
                </a:ext>
              </a:extLst>
            </p:cNvPr>
            <p:cNvSpPr/>
            <p:nvPr/>
          </p:nvSpPr>
          <p:spPr>
            <a:xfrm>
              <a:off x="1807643" y="4260899"/>
              <a:ext cx="1750533" cy="1750532"/>
            </a:xfrm>
            <a:custGeom>
              <a:avLst/>
              <a:gdLst>
                <a:gd name="connsiteX0" fmla="*/ 1750533 w 1750533"/>
                <a:gd name="connsiteY0" fmla="*/ 875267 h 1750532"/>
                <a:gd name="connsiteX1" fmla="*/ 875267 w 1750533"/>
                <a:gd name="connsiteY1" fmla="*/ 1750533 h 1750532"/>
                <a:gd name="connsiteX2" fmla="*/ 0 w 1750533"/>
                <a:gd name="connsiteY2" fmla="*/ 875267 h 1750532"/>
                <a:gd name="connsiteX3" fmla="*/ 875267 w 1750533"/>
                <a:gd name="connsiteY3" fmla="*/ 0 h 1750532"/>
                <a:gd name="connsiteX4" fmla="*/ 1750533 w 1750533"/>
                <a:gd name="connsiteY4" fmla="*/ 875267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3" y="875267"/>
                  </a:moveTo>
                  <a:cubicBezTo>
                    <a:pt x="1750533" y="1358663"/>
                    <a:pt x="1358663" y="1750533"/>
                    <a:pt x="875267" y="1750533"/>
                  </a:cubicBezTo>
                  <a:cubicBezTo>
                    <a:pt x="391870" y="1750533"/>
                    <a:pt x="0" y="1358663"/>
                    <a:pt x="0" y="875267"/>
                  </a:cubicBezTo>
                  <a:cubicBezTo>
                    <a:pt x="0" y="391870"/>
                    <a:pt x="391870" y="0"/>
                    <a:pt x="875267" y="0"/>
                  </a:cubicBezTo>
                  <a:cubicBezTo>
                    <a:pt x="1358663" y="0"/>
                    <a:pt x="1750533" y="391870"/>
                    <a:pt x="1750533" y="875267"/>
                  </a:cubicBezTo>
                  <a:close/>
                </a:path>
              </a:pathLst>
            </a:custGeom>
            <a:gradFill>
              <a:gsLst>
                <a:gs pos="0">
                  <a:srgbClr val="FFFFFF"/>
                </a:gs>
                <a:gs pos="59010">
                  <a:srgbClr val="FCFCFC"/>
                </a:gs>
                <a:gs pos="94460">
                  <a:srgbClr val="F4F4F4"/>
                </a:gs>
                <a:gs pos="100000">
                  <a:srgbClr val="F2F2F2"/>
                </a:gs>
              </a:gsLst>
              <a:lin ang="2700004"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9F9BBC8-12B5-9F57-426B-DAF0B060CD8B}"/>
                </a:ext>
              </a:extLst>
            </p:cNvPr>
            <p:cNvSpPr txBox="1"/>
            <p:nvPr/>
          </p:nvSpPr>
          <p:spPr bwMode="auto">
            <a:xfrm>
              <a:off x="1953492" y="4829638"/>
              <a:ext cx="1468582" cy="73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5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Attack severity</a:t>
              </a:r>
            </a:p>
          </p:txBody>
        </p:sp>
      </p:grpSp>
      <p:grpSp>
        <p:nvGrpSpPr>
          <p:cNvPr id="61" name="Group 60">
            <a:extLst>
              <a:ext uri="{FF2B5EF4-FFF2-40B4-BE49-F238E27FC236}">
                <a16:creationId xmlns:a16="http://schemas.microsoft.com/office/drawing/2014/main" id="{EF201F42-AB20-ADB3-ACC7-7AADDE6E7E56}"/>
              </a:ext>
            </a:extLst>
          </p:cNvPr>
          <p:cNvGrpSpPr/>
          <p:nvPr/>
        </p:nvGrpSpPr>
        <p:grpSpPr>
          <a:xfrm>
            <a:off x="3550725" y="3988533"/>
            <a:ext cx="2269673" cy="2275052"/>
            <a:chOff x="3824145" y="3988533"/>
            <a:chExt cx="2269673" cy="2275052"/>
          </a:xfrm>
        </p:grpSpPr>
        <p:grpSp>
          <p:nvGrpSpPr>
            <p:cNvPr id="42" name="Graphic 2">
              <a:extLst>
                <a:ext uri="{FF2B5EF4-FFF2-40B4-BE49-F238E27FC236}">
                  <a16:creationId xmlns:a16="http://schemas.microsoft.com/office/drawing/2014/main" id="{5F418801-A75D-AF47-BE97-62642E1B19D6}"/>
                </a:ext>
              </a:extLst>
            </p:cNvPr>
            <p:cNvGrpSpPr/>
            <p:nvPr/>
          </p:nvGrpSpPr>
          <p:grpSpPr>
            <a:xfrm>
              <a:off x="3824145" y="3988533"/>
              <a:ext cx="2269673" cy="2275052"/>
              <a:chOff x="3824145" y="3988533"/>
              <a:chExt cx="2269673" cy="2275052"/>
            </a:xfrm>
          </p:grpSpPr>
          <p:sp>
            <p:nvSpPr>
              <p:cNvPr id="43" name="Freeform: Shape 42">
                <a:extLst>
                  <a:ext uri="{FF2B5EF4-FFF2-40B4-BE49-F238E27FC236}">
                    <a16:creationId xmlns:a16="http://schemas.microsoft.com/office/drawing/2014/main" id="{E910F8A7-966E-B4FA-0E14-6D9D350DB4FC}"/>
                  </a:ext>
                </a:extLst>
              </p:cNvPr>
              <p:cNvSpPr/>
              <p:nvPr/>
            </p:nvSpPr>
            <p:spPr>
              <a:xfrm>
                <a:off x="3824145" y="3988533"/>
                <a:ext cx="2269673" cy="1127856"/>
              </a:xfrm>
              <a:custGeom>
                <a:avLst/>
                <a:gdLst>
                  <a:gd name="connsiteX0" fmla="*/ 2327 w 2269673"/>
                  <a:gd name="connsiteY0" fmla="*/ 1127856 h 1127856"/>
                  <a:gd name="connsiteX1" fmla="*/ 0 w 2269673"/>
                  <a:gd name="connsiteY1" fmla="*/ 1064163 h 1127856"/>
                  <a:gd name="connsiteX2" fmla="*/ 1134837 w 2269673"/>
                  <a:gd name="connsiteY2" fmla="*/ 0 h 1127856"/>
                  <a:gd name="connsiteX3" fmla="*/ 2269673 w 2269673"/>
                  <a:gd name="connsiteY3" fmla="*/ 1064163 h 1127856"/>
                  <a:gd name="connsiteX4" fmla="*/ 2267347 w 2269673"/>
                  <a:gd name="connsiteY4" fmla="*/ 1127856 h 1127856"/>
                  <a:gd name="connsiteX5" fmla="*/ 2327 w 2269673"/>
                  <a:gd name="connsiteY5" fmla="*/ 1127856 h 1127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9673" h="1127856">
                    <a:moveTo>
                      <a:pt x="2327" y="1127856"/>
                    </a:moveTo>
                    <a:cubicBezTo>
                      <a:pt x="2181" y="1106480"/>
                      <a:pt x="1309" y="1085249"/>
                      <a:pt x="0" y="1064163"/>
                    </a:cubicBezTo>
                    <a:cubicBezTo>
                      <a:pt x="37808" y="470134"/>
                      <a:pt x="531355" y="0"/>
                      <a:pt x="1134837" y="0"/>
                    </a:cubicBezTo>
                    <a:cubicBezTo>
                      <a:pt x="1738464" y="0"/>
                      <a:pt x="2231865" y="470134"/>
                      <a:pt x="2269673" y="1064163"/>
                    </a:cubicBezTo>
                    <a:cubicBezTo>
                      <a:pt x="2268365" y="1085249"/>
                      <a:pt x="2267492" y="1106480"/>
                      <a:pt x="2267347" y="1127856"/>
                    </a:cubicBezTo>
                    <a:lnTo>
                      <a:pt x="2327" y="1127856"/>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Shape 43">
                <a:extLst>
                  <a:ext uri="{FF2B5EF4-FFF2-40B4-BE49-F238E27FC236}">
                    <a16:creationId xmlns:a16="http://schemas.microsoft.com/office/drawing/2014/main" id="{1E2D27E3-EB5C-5F02-CDC8-778B8757FE94}"/>
                  </a:ext>
                </a:extLst>
              </p:cNvPr>
              <p:cNvSpPr/>
              <p:nvPr/>
            </p:nvSpPr>
            <p:spPr>
              <a:xfrm>
                <a:off x="3824145" y="5116389"/>
                <a:ext cx="2269673" cy="1147196"/>
              </a:xfrm>
              <a:custGeom>
                <a:avLst/>
                <a:gdLst>
                  <a:gd name="connsiteX0" fmla="*/ 2327 w 2269673"/>
                  <a:gd name="connsiteY0" fmla="*/ 0 h 1147196"/>
                  <a:gd name="connsiteX1" fmla="*/ 2267347 w 2269673"/>
                  <a:gd name="connsiteY1" fmla="*/ 0 h 1147196"/>
                  <a:gd name="connsiteX2" fmla="*/ 2267056 w 2269673"/>
                  <a:gd name="connsiteY2" fmla="*/ 9743 h 1147196"/>
                  <a:gd name="connsiteX3" fmla="*/ 2269673 w 2269673"/>
                  <a:gd name="connsiteY3" fmla="*/ 83033 h 1147196"/>
                  <a:gd name="connsiteX4" fmla="*/ 1134837 w 2269673"/>
                  <a:gd name="connsiteY4" fmla="*/ 1147197 h 1147196"/>
                  <a:gd name="connsiteX5" fmla="*/ 0 w 2269673"/>
                  <a:gd name="connsiteY5" fmla="*/ 83033 h 1147196"/>
                  <a:gd name="connsiteX6" fmla="*/ 2617 w 2269673"/>
                  <a:gd name="connsiteY6" fmla="*/ 9743 h 1147196"/>
                  <a:gd name="connsiteX7" fmla="*/ 2327 w 2269673"/>
                  <a:gd name="connsiteY7" fmla="*/ 0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9673" h="1147196">
                    <a:moveTo>
                      <a:pt x="2327" y="0"/>
                    </a:moveTo>
                    <a:lnTo>
                      <a:pt x="2267347" y="0"/>
                    </a:lnTo>
                    <a:cubicBezTo>
                      <a:pt x="2267347" y="3199"/>
                      <a:pt x="2267056" y="6398"/>
                      <a:pt x="2267056" y="9743"/>
                    </a:cubicBezTo>
                    <a:cubicBezTo>
                      <a:pt x="2267056" y="34464"/>
                      <a:pt x="2268073" y="58894"/>
                      <a:pt x="2269673" y="83033"/>
                    </a:cubicBezTo>
                    <a:cubicBezTo>
                      <a:pt x="2231865" y="677063"/>
                      <a:pt x="1738318" y="1147197"/>
                      <a:pt x="1134837" y="1147197"/>
                    </a:cubicBezTo>
                    <a:cubicBezTo>
                      <a:pt x="531209" y="1147197"/>
                      <a:pt x="37808" y="677063"/>
                      <a:pt x="0" y="83033"/>
                    </a:cubicBezTo>
                    <a:cubicBezTo>
                      <a:pt x="1600" y="58748"/>
                      <a:pt x="2617" y="34318"/>
                      <a:pt x="2617" y="9743"/>
                    </a:cubicBezTo>
                    <a:cubicBezTo>
                      <a:pt x="2617" y="6398"/>
                      <a:pt x="2327" y="3199"/>
                      <a:pt x="2327" y="0"/>
                    </a:cubicBezTo>
                    <a:close/>
                  </a:path>
                </a:pathLst>
              </a:custGeom>
              <a:solidFill>
                <a:srgbClr val="E1471D"/>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1" name="Freeform: Shape 50">
              <a:extLst>
                <a:ext uri="{FF2B5EF4-FFF2-40B4-BE49-F238E27FC236}">
                  <a16:creationId xmlns:a16="http://schemas.microsoft.com/office/drawing/2014/main" id="{665AE241-04FB-2742-3610-5CF0FD64C41F}"/>
                </a:ext>
              </a:extLst>
            </p:cNvPr>
            <p:cNvSpPr/>
            <p:nvPr/>
          </p:nvSpPr>
          <p:spPr>
            <a:xfrm>
              <a:off x="4079788" y="4260899"/>
              <a:ext cx="1750533" cy="1750532"/>
            </a:xfrm>
            <a:custGeom>
              <a:avLst/>
              <a:gdLst>
                <a:gd name="connsiteX0" fmla="*/ 1750534 w 1750533"/>
                <a:gd name="connsiteY0" fmla="*/ 875267 h 1750532"/>
                <a:gd name="connsiteX1" fmla="*/ 875267 w 1750533"/>
                <a:gd name="connsiteY1" fmla="*/ 1750533 h 1750532"/>
                <a:gd name="connsiteX2" fmla="*/ 0 w 1750533"/>
                <a:gd name="connsiteY2" fmla="*/ 875267 h 1750532"/>
                <a:gd name="connsiteX3" fmla="*/ 875267 w 1750533"/>
                <a:gd name="connsiteY3" fmla="*/ 0 h 1750532"/>
                <a:gd name="connsiteX4" fmla="*/ 1750534 w 1750533"/>
                <a:gd name="connsiteY4" fmla="*/ 875267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4" y="875267"/>
                  </a:moveTo>
                  <a:cubicBezTo>
                    <a:pt x="1750534" y="1358663"/>
                    <a:pt x="1358664" y="1750533"/>
                    <a:pt x="875267" y="1750533"/>
                  </a:cubicBezTo>
                  <a:cubicBezTo>
                    <a:pt x="391870" y="1750533"/>
                    <a:pt x="0" y="1358663"/>
                    <a:pt x="0" y="875267"/>
                  </a:cubicBezTo>
                  <a:cubicBezTo>
                    <a:pt x="0" y="391870"/>
                    <a:pt x="391870" y="0"/>
                    <a:pt x="875267" y="0"/>
                  </a:cubicBezTo>
                  <a:cubicBezTo>
                    <a:pt x="1358663" y="0"/>
                    <a:pt x="1750534" y="391870"/>
                    <a:pt x="1750534" y="875267"/>
                  </a:cubicBezTo>
                  <a:close/>
                </a:path>
              </a:pathLst>
            </a:custGeom>
            <a:gradFill>
              <a:gsLst>
                <a:gs pos="0">
                  <a:srgbClr val="FFFFFF"/>
                </a:gs>
                <a:gs pos="59010">
                  <a:srgbClr val="FCFCFC"/>
                </a:gs>
                <a:gs pos="94460">
                  <a:srgbClr val="F4F4F4"/>
                </a:gs>
                <a:gs pos="100000">
                  <a:srgbClr val="F2F2F2"/>
                </a:gs>
              </a:gsLst>
              <a:lin ang="2700000"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0587BCF8-3A8B-D82B-1C5F-4D586424F60B}"/>
                </a:ext>
              </a:extLst>
            </p:cNvPr>
            <p:cNvSpPr txBox="1"/>
            <p:nvPr/>
          </p:nvSpPr>
          <p:spPr bwMode="auto">
            <a:xfrm>
              <a:off x="4220763" y="4994234"/>
              <a:ext cx="1468582" cy="414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5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QoL</a:t>
              </a:r>
            </a:p>
          </p:txBody>
        </p:sp>
      </p:grpSp>
      <p:grpSp>
        <p:nvGrpSpPr>
          <p:cNvPr id="62" name="Group 61">
            <a:extLst>
              <a:ext uri="{FF2B5EF4-FFF2-40B4-BE49-F238E27FC236}">
                <a16:creationId xmlns:a16="http://schemas.microsoft.com/office/drawing/2014/main" id="{77D9962C-002C-0538-2254-AA9E59EF1E4F}"/>
              </a:ext>
            </a:extLst>
          </p:cNvPr>
          <p:cNvGrpSpPr/>
          <p:nvPr/>
        </p:nvGrpSpPr>
        <p:grpSpPr>
          <a:xfrm>
            <a:off x="6374075" y="3988533"/>
            <a:ext cx="2269673" cy="2275052"/>
            <a:chOff x="6093963" y="3988533"/>
            <a:chExt cx="2269673" cy="2275052"/>
          </a:xfrm>
        </p:grpSpPr>
        <p:grpSp>
          <p:nvGrpSpPr>
            <p:cNvPr id="39" name="Graphic 2">
              <a:extLst>
                <a:ext uri="{FF2B5EF4-FFF2-40B4-BE49-F238E27FC236}">
                  <a16:creationId xmlns:a16="http://schemas.microsoft.com/office/drawing/2014/main" id="{47203D4A-7097-FEE9-FFFE-51C4D112D3AF}"/>
                </a:ext>
              </a:extLst>
            </p:cNvPr>
            <p:cNvGrpSpPr/>
            <p:nvPr/>
          </p:nvGrpSpPr>
          <p:grpSpPr>
            <a:xfrm>
              <a:off x="6093963" y="3988533"/>
              <a:ext cx="2269673" cy="2275052"/>
              <a:chOff x="6093963" y="3988533"/>
              <a:chExt cx="2269673" cy="2275052"/>
            </a:xfrm>
          </p:grpSpPr>
          <p:sp>
            <p:nvSpPr>
              <p:cNvPr id="40" name="Freeform: Shape 39">
                <a:extLst>
                  <a:ext uri="{FF2B5EF4-FFF2-40B4-BE49-F238E27FC236}">
                    <a16:creationId xmlns:a16="http://schemas.microsoft.com/office/drawing/2014/main" id="{11E17850-B363-422C-E502-64BFE26D8674}"/>
                  </a:ext>
                </a:extLst>
              </p:cNvPr>
              <p:cNvSpPr/>
              <p:nvPr/>
            </p:nvSpPr>
            <p:spPr>
              <a:xfrm>
                <a:off x="6093963" y="5135729"/>
                <a:ext cx="2269673" cy="1127856"/>
              </a:xfrm>
              <a:custGeom>
                <a:avLst/>
                <a:gdLst>
                  <a:gd name="connsiteX0" fmla="*/ 2327 w 2269673"/>
                  <a:gd name="connsiteY0" fmla="*/ 0 h 1127856"/>
                  <a:gd name="connsiteX1" fmla="*/ 0 w 2269673"/>
                  <a:gd name="connsiteY1" fmla="*/ 63693 h 1127856"/>
                  <a:gd name="connsiteX2" fmla="*/ 1134837 w 2269673"/>
                  <a:gd name="connsiteY2" fmla="*/ 1127856 h 1127856"/>
                  <a:gd name="connsiteX3" fmla="*/ 2269674 w 2269673"/>
                  <a:gd name="connsiteY3" fmla="*/ 63693 h 1127856"/>
                  <a:gd name="connsiteX4" fmla="*/ 2267347 w 2269673"/>
                  <a:gd name="connsiteY4" fmla="*/ 0 h 1127856"/>
                  <a:gd name="connsiteX5" fmla="*/ 2327 w 2269673"/>
                  <a:gd name="connsiteY5" fmla="*/ 0 h 1127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9673" h="1127856">
                    <a:moveTo>
                      <a:pt x="2327" y="0"/>
                    </a:moveTo>
                    <a:cubicBezTo>
                      <a:pt x="2182" y="21376"/>
                      <a:pt x="1309" y="42607"/>
                      <a:pt x="0" y="63693"/>
                    </a:cubicBezTo>
                    <a:cubicBezTo>
                      <a:pt x="37809" y="657722"/>
                      <a:pt x="531355" y="1127856"/>
                      <a:pt x="1134837" y="1127856"/>
                    </a:cubicBezTo>
                    <a:cubicBezTo>
                      <a:pt x="1738319" y="1127856"/>
                      <a:pt x="2231865" y="657722"/>
                      <a:pt x="2269674" y="63693"/>
                    </a:cubicBezTo>
                    <a:cubicBezTo>
                      <a:pt x="2268365" y="42607"/>
                      <a:pt x="2267492" y="21376"/>
                      <a:pt x="2267347" y="0"/>
                    </a:cubicBezTo>
                    <a:lnTo>
                      <a:pt x="2327" y="0"/>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Shape 40">
                <a:extLst>
                  <a:ext uri="{FF2B5EF4-FFF2-40B4-BE49-F238E27FC236}">
                    <a16:creationId xmlns:a16="http://schemas.microsoft.com/office/drawing/2014/main" id="{AACD2563-C70E-4C38-4745-6A327F21127C}"/>
                  </a:ext>
                </a:extLst>
              </p:cNvPr>
              <p:cNvSpPr/>
              <p:nvPr/>
            </p:nvSpPr>
            <p:spPr>
              <a:xfrm>
                <a:off x="6093963" y="3988533"/>
                <a:ext cx="2269673" cy="1147196"/>
              </a:xfrm>
              <a:custGeom>
                <a:avLst/>
                <a:gdLst>
                  <a:gd name="connsiteX0" fmla="*/ 2327 w 2269673"/>
                  <a:gd name="connsiteY0" fmla="*/ 1147197 h 1147196"/>
                  <a:gd name="connsiteX1" fmla="*/ 2267347 w 2269673"/>
                  <a:gd name="connsiteY1" fmla="*/ 1147197 h 1147196"/>
                  <a:gd name="connsiteX2" fmla="*/ 2267056 w 2269673"/>
                  <a:gd name="connsiteY2" fmla="*/ 1137454 h 1147196"/>
                  <a:gd name="connsiteX3" fmla="*/ 2269674 w 2269673"/>
                  <a:gd name="connsiteY3" fmla="*/ 1064163 h 1147196"/>
                  <a:gd name="connsiteX4" fmla="*/ 1134837 w 2269673"/>
                  <a:gd name="connsiteY4" fmla="*/ 0 h 1147196"/>
                  <a:gd name="connsiteX5" fmla="*/ 0 w 2269673"/>
                  <a:gd name="connsiteY5" fmla="*/ 1064163 h 1147196"/>
                  <a:gd name="connsiteX6" fmla="*/ 2618 w 2269673"/>
                  <a:gd name="connsiteY6" fmla="*/ 1137454 h 1147196"/>
                  <a:gd name="connsiteX7" fmla="*/ 2327 w 2269673"/>
                  <a:gd name="connsiteY7" fmla="*/ 1147197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9673" h="1147196">
                    <a:moveTo>
                      <a:pt x="2327" y="1147197"/>
                    </a:moveTo>
                    <a:lnTo>
                      <a:pt x="2267347" y="1147197"/>
                    </a:lnTo>
                    <a:cubicBezTo>
                      <a:pt x="2267347" y="1143998"/>
                      <a:pt x="2267056" y="1140798"/>
                      <a:pt x="2267056" y="1137454"/>
                    </a:cubicBezTo>
                    <a:cubicBezTo>
                      <a:pt x="2267056" y="1112733"/>
                      <a:pt x="2268074" y="1088303"/>
                      <a:pt x="2269674" y="1064163"/>
                    </a:cubicBezTo>
                    <a:cubicBezTo>
                      <a:pt x="2231865" y="470134"/>
                      <a:pt x="1738319" y="0"/>
                      <a:pt x="1134837" y="0"/>
                    </a:cubicBezTo>
                    <a:cubicBezTo>
                      <a:pt x="531355" y="0"/>
                      <a:pt x="37809" y="470134"/>
                      <a:pt x="0" y="1064163"/>
                    </a:cubicBezTo>
                    <a:cubicBezTo>
                      <a:pt x="1600" y="1088448"/>
                      <a:pt x="2618" y="1112878"/>
                      <a:pt x="2618" y="1137454"/>
                    </a:cubicBezTo>
                    <a:cubicBezTo>
                      <a:pt x="2618" y="1140798"/>
                      <a:pt x="2327" y="1143998"/>
                      <a:pt x="2327" y="1147197"/>
                    </a:cubicBezTo>
                    <a:close/>
                  </a:path>
                </a:pathLst>
              </a:custGeom>
              <a:solidFill>
                <a:srgbClr val="4DA1BB"/>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3" name="Freeform: Shape 52">
              <a:extLst>
                <a:ext uri="{FF2B5EF4-FFF2-40B4-BE49-F238E27FC236}">
                  <a16:creationId xmlns:a16="http://schemas.microsoft.com/office/drawing/2014/main" id="{594D74B7-9140-117A-11ED-38D765A59628}"/>
                </a:ext>
              </a:extLst>
            </p:cNvPr>
            <p:cNvSpPr/>
            <p:nvPr/>
          </p:nvSpPr>
          <p:spPr>
            <a:xfrm>
              <a:off x="6351352" y="4260899"/>
              <a:ext cx="1750533" cy="1750532"/>
            </a:xfrm>
            <a:custGeom>
              <a:avLst/>
              <a:gdLst>
                <a:gd name="connsiteX0" fmla="*/ 1750534 w 1750533"/>
                <a:gd name="connsiteY0" fmla="*/ 875267 h 1750532"/>
                <a:gd name="connsiteX1" fmla="*/ 875267 w 1750533"/>
                <a:gd name="connsiteY1" fmla="*/ 1750533 h 1750532"/>
                <a:gd name="connsiteX2" fmla="*/ 0 w 1750533"/>
                <a:gd name="connsiteY2" fmla="*/ 875267 h 1750532"/>
                <a:gd name="connsiteX3" fmla="*/ 875267 w 1750533"/>
                <a:gd name="connsiteY3" fmla="*/ 0 h 1750532"/>
                <a:gd name="connsiteX4" fmla="*/ 1750534 w 1750533"/>
                <a:gd name="connsiteY4" fmla="*/ 875267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4" y="875267"/>
                  </a:moveTo>
                  <a:cubicBezTo>
                    <a:pt x="1750534" y="1358663"/>
                    <a:pt x="1358663" y="1750533"/>
                    <a:pt x="875267" y="1750533"/>
                  </a:cubicBezTo>
                  <a:cubicBezTo>
                    <a:pt x="391870" y="1750533"/>
                    <a:pt x="0" y="1358663"/>
                    <a:pt x="0" y="875267"/>
                  </a:cubicBezTo>
                  <a:cubicBezTo>
                    <a:pt x="0" y="391870"/>
                    <a:pt x="391870" y="0"/>
                    <a:pt x="875267" y="0"/>
                  </a:cubicBezTo>
                  <a:cubicBezTo>
                    <a:pt x="1358663" y="0"/>
                    <a:pt x="1750534" y="391870"/>
                    <a:pt x="1750534" y="875267"/>
                  </a:cubicBezTo>
                  <a:close/>
                </a:path>
              </a:pathLst>
            </a:custGeom>
            <a:gradFill>
              <a:gsLst>
                <a:gs pos="0">
                  <a:srgbClr val="FFFFFF"/>
                </a:gs>
                <a:gs pos="59010">
                  <a:srgbClr val="FCFCFC"/>
                </a:gs>
                <a:gs pos="94460">
                  <a:srgbClr val="F4F4F4"/>
                </a:gs>
                <a:gs pos="100000">
                  <a:srgbClr val="F2F2F2"/>
                </a:gs>
              </a:gsLst>
              <a:lin ang="2700000"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D55947FF-F663-0E20-5011-9268E0471243}"/>
                </a:ext>
              </a:extLst>
            </p:cNvPr>
            <p:cNvSpPr txBox="1"/>
            <p:nvPr/>
          </p:nvSpPr>
          <p:spPr bwMode="auto">
            <a:xfrm>
              <a:off x="6408132" y="4829494"/>
              <a:ext cx="1636972" cy="73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5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Resource availability</a:t>
              </a:r>
            </a:p>
          </p:txBody>
        </p:sp>
      </p:grpSp>
      <p:grpSp>
        <p:nvGrpSpPr>
          <p:cNvPr id="63" name="Group 62">
            <a:extLst>
              <a:ext uri="{FF2B5EF4-FFF2-40B4-BE49-F238E27FC236}">
                <a16:creationId xmlns:a16="http://schemas.microsoft.com/office/drawing/2014/main" id="{A6BC804B-BE4F-7F8C-8773-11B9D10A130F}"/>
              </a:ext>
            </a:extLst>
          </p:cNvPr>
          <p:cNvGrpSpPr/>
          <p:nvPr/>
        </p:nvGrpSpPr>
        <p:grpSpPr>
          <a:xfrm>
            <a:off x="9197425" y="3988533"/>
            <a:ext cx="2269673" cy="2275052"/>
            <a:chOff x="8363782" y="3988533"/>
            <a:chExt cx="2269673" cy="2275052"/>
          </a:xfrm>
        </p:grpSpPr>
        <p:grpSp>
          <p:nvGrpSpPr>
            <p:cNvPr id="36" name="Graphic 2">
              <a:extLst>
                <a:ext uri="{FF2B5EF4-FFF2-40B4-BE49-F238E27FC236}">
                  <a16:creationId xmlns:a16="http://schemas.microsoft.com/office/drawing/2014/main" id="{D68857D5-A285-CC8F-DBDC-FDB321445C1F}"/>
                </a:ext>
              </a:extLst>
            </p:cNvPr>
            <p:cNvGrpSpPr/>
            <p:nvPr/>
          </p:nvGrpSpPr>
          <p:grpSpPr>
            <a:xfrm>
              <a:off x="8363782" y="3988533"/>
              <a:ext cx="2269673" cy="2275052"/>
              <a:chOff x="8363782" y="3988533"/>
              <a:chExt cx="2269673" cy="2275052"/>
            </a:xfrm>
          </p:grpSpPr>
          <p:sp>
            <p:nvSpPr>
              <p:cNvPr id="37" name="Freeform: Shape 36">
                <a:extLst>
                  <a:ext uri="{FF2B5EF4-FFF2-40B4-BE49-F238E27FC236}">
                    <a16:creationId xmlns:a16="http://schemas.microsoft.com/office/drawing/2014/main" id="{306E870E-6F98-57D9-F1BD-4EBEEEE4C80F}"/>
                  </a:ext>
                </a:extLst>
              </p:cNvPr>
              <p:cNvSpPr/>
              <p:nvPr/>
            </p:nvSpPr>
            <p:spPr>
              <a:xfrm>
                <a:off x="8363782" y="3988533"/>
                <a:ext cx="2269673" cy="1127856"/>
              </a:xfrm>
              <a:custGeom>
                <a:avLst/>
                <a:gdLst>
                  <a:gd name="connsiteX0" fmla="*/ 2326 w 2269673"/>
                  <a:gd name="connsiteY0" fmla="*/ 1127856 h 1127856"/>
                  <a:gd name="connsiteX1" fmla="*/ 0 w 2269673"/>
                  <a:gd name="connsiteY1" fmla="*/ 1064163 h 1127856"/>
                  <a:gd name="connsiteX2" fmla="*/ 1134836 w 2269673"/>
                  <a:gd name="connsiteY2" fmla="*/ 0 h 1127856"/>
                  <a:gd name="connsiteX3" fmla="*/ 2269674 w 2269673"/>
                  <a:gd name="connsiteY3" fmla="*/ 1064163 h 1127856"/>
                  <a:gd name="connsiteX4" fmla="*/ 2267346 w 2269673"/>
                  <a:gd name="connsiteY4" fmla="*/ 1127856 h 1127856"/>
                  <a:gd name="connsiteX5" fmla="*/ 2326 w 2269673"/>
                  <a:gd name="connsiteY5" fmla="*/ 1127856 h 1127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9673" h="1127856">
                    <a:moveTo>
                      <a:pt x="2326" y="1127856"/>
                    </a:moveTo>
                    <a:cubicBezTo>
                      <a:pt x="2181" y="1106480"/>
                      <a:pt x="1309" y="1085249"/>
                      <a:pt x="0" y="1064163"/>
                    </a:cubicBezTo>
                    <a:cubicBezTo>
                      <a:pt x="37808" y="470134"/>
                      <a:pt x="531355" y="0"/>
                      <a:pt x="1134836" y="0"/>
                    </a:cubicBezTo>
                    <a:cubicBezTo>
                      <a:pt x="1738318" y="0"/>
                      <a:pt x="2231864" y="470134"/>
                      <a:pt x="2269674" y="1064163"/>
                    </a:cubicBezTo>
                    <a:cubicBezTo>
                      <a:pt x="2268364" y="1085249"/>
                      <a:pt x="2267492" y="1106480"/>
                      <a:pt x="2267346" y="1127856"/>
                    </a:cubicBezTo>
                    <a:lnTo>
                      <a:pt x="2326" y="1127856"/>
                    </a:lnTo>
                    <a:close/>
                  </a:path>
                </a:pathLst>
              </a:custGeom>
              <a:solidFill>
                <a:srgbClr val="E6E6E6"/>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Shape 37">
                <a:extLst>
                  <a:ext uri="{FF2B5EF4-FFF2-40B4-BE49-F238E27FC236}">
                    <a16:creationId xmlns:a16="http://schemas.microsoft.com/office/drawing/2014/main" id="{DE24A994-3157-901A-EA82-82F1373F5AB6}"/>
                  </a:ext>
                </a:extLst>
              </p:cNvPr>
              <p:cNvSpPr/>
              <p:nvPr/>
            </p:nvSpPr>
            <p:spPr>
              <a:xfrm>
                <a:off x="8363782" y="5116389"/>
                <a:ext cx="2269673" cy="1147196"/>
              </a:xfrm>
              <a:custGeom>
                <a:avLst/>
                <a:gdLst>
                  <a:gd name="connsiteX0" fmla="*/ 2326 w 2269673"/>
                  <a:gd name="connsiteY0" fmla="*/ 0 h 1147196"/>
                  <a:gd name="connsiteX1" fmla="*/ 2267346 w 2269673"/>
                  <a:gd name="connsiteY1" fmla="*/ 0 h 1147196"/>
                  <a:gd name="connsiteX2" fmla="*/ 2267055 w 2269673"/>
                  <a:gd name="connsiteY2" fmla="*/ 9743 h 1147196"/>
                  <a:gd name="connsiteX3" fmla="*/ 2269674 w 2269673"/>
                  <a:gd name="connsiteY3" fmla="*/ 83033 h 1147196"/>
                  <a:gd name="connsiteX4" fmla="*/ 1134836 w 2269673"/>
                  <a:gd name="connsiteY4" fmla="*/ 1147197 h 1147196"/>
                  <a:gd name="connsiteX5" fmla="*/ 0 w 2269673"/>
                  <a:gd name="connsiteY5" fmla="*/ 83033 h 1147196"/>
                  <a:gd name="connsiteX6" fmla="*/ 2617 w 2269673"/>
                  <a:gd name="connsiteY6" fmla="*/ 9743 h 1147196"/>
                  <a:gd name="connsiteX7" fmla="*/ 2326 w 2269673"/>
                  <a:gd name="connsiteY7" fmla="*/ 0 h 11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9673" h="1147196">
                    <a:moveTo>
                      <a:pt x="2326" y="0"/>
                    </a:moveTo>
                    <a:lnTo>
                      <a:pt x="2267346" y="0"/>
                    </a:lnTo>
                    <a:cubicBezTo>
                      <a:pt x="2267346" y="3199"/>
                      <a:pt x="2267055" y="6398"/>
                      <a:pt x="2267055" y="9743"/>
                    </a:cubicBezTo>
                    <a:cubicBezTo>
                      <a:pt x="2267055" y="34464"/>
                      <a:pt x="2268073" y="58894"/>
                      <a:pt x="2269674" y="83033"/>
                    </a:cubicBezTo>
                    <a:cubicBezTo>
                      <a:pt x="2231864" y="677063"/>
                      <a:pt x="1738318" y="1147197"/>
                      <a:pt x="1134836" y="1147197"/>
                    </a:cubicBezTo>
                    <a:cubicBezTo>
                      <a:pt x="531355" y="1147197"/>
                      <a:pt x="37808" y="677063"/>
                      <a:pt x="0" y="83033"/>
                    </a:cubicBezTo>
                    <a:cubicBezTo>
                      <a:pt x="1599" y="58748"/>
                      <a:pt x="2617" y="34318"/>
                      <a:pt x="2617" y="9743"/>
                    </a:cubicBezTo>
                    <a:cubicBezTo>
                      <a:pt x="2617" y="6398"/>
                      <a:pt x="2326" y="3199"/>
                      <a:pt x="2326" y="0"/>
                    </a:cubicBezTo>
                    <a:close/>
                  </a:path>
                </a:pathLst>
              </a:custGeom>
              <a:solidFill>
                <a:srgbClr val="015873"/>
              </a:solidFill>
              <a:ln w="14539"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5" name="Freeform: Shape 54">
              <a:extLst>
                <a:ext uri="{FF2B5EF4-FFF2-40B4-BE49-F238E27FC236}">
                  <a16:creationId xmlns:a16="http://schemas.microsoft.com/office/drawing/2014/main" id="{D7EE2392-ED92-6D32-7FC7-23E924A3A8DF}"/>
                </a:ext>
              </a:extLst>
            </p:cNvPr>
            <p:cNvSpPr/>
            <p:nvPr/>
          </p:nvSpPr>
          <p:spPr>
            <a:xfrm>
              <a:off x="8614917" y="4260899"/>
              <a:ext cx="1750533" cy="1750532"/>
            </a:xfrm>
            <a:custGeom>
              <a:avLst/>
              <a:gdLst>
                <a:gd name="connsiteX0" fmla="*/ 1750533 w 1750533"/>
                <a:gd name="connsiteY0" fmla="*/ 875267 h 1750532"/>
                <a:gd name="connsiteX1" fmla="*/ 875266 w 1750533"/>
                <a:gd name="connsiteY1" fmla="*/ 1750533 h 1750532"/>
                <a:gd name="connsiteX2" fmla="*/ 0 w 1750533"/>
                <a:gd name="connsiteY2" fmla="*/ 875267 h 1750532"/>
                <a:gd name="connsiteX3" fmla="*/ 875266 w 1750533"/>
                <a:gd name="connsiteY3" fmla="*/ 0 h 1750532"/>
                <a:gd name="connsiteX4" fmla="*/ 1750533 w 1750533"/>
                <a:gd name="connsiteY4" fmla="*/ 875267 h 175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33" h="1750532">
                  <a:moveTo>
                    <a:pt x="1750533" y="875267"/>
                  </a:moveTo>
                  <a:cubicBezTo>
                    <a:pt x="1750533" y="1358663"/>
                    <a:pt x="1358663" y="1750533"/>
                    <a:pt x="875266" y="1750533"/>
                  </a:cubicBezTo>
                  <a:cubicBezTo>
                    <a:pt x="391870" y="1750533"/>
                    <a:pt x="0" y="1358663"/>
                    <a:pt x="0" y="875267"/>
                  </a:cubicBezTo>
                  <a:cubicBezTo>
                    <a:pt x="0" y="391870"/>
                    <a:pt x="391870" y="0"/>
                    <a:pt x="875266" y="0"/>
                  </a:cubicBezTo>
                  <a:cubicBezTo>
                    <a:pt x="1358663" y="0"/>
                    <a:pt x="1750533" y="391870"/>
                    <a:pt x="1750533" y="875267"/>
                  </a:cubicBezTo>
                  <a:close/>
                </a:path>
              </a:pathLst>
            </a:custGeom>
            <a:gradFill>
              <a:gsLst>
                <a:gs pos="0">
                  <a:srgbClr val="FFFFFF"/>
                </a:gs>
                <a:gs pos="59010">
                  <a:srgbClr val="FCFCFC"/>
                </a:gs>
                <a:gs pos="94460">
                  <a:srgbClr val="F4F4F4"/>
                </a:gs>
                <a:gs pos="100000">
                  <a:srgbClr val="F2F2F2"/>
                </a:gs>
              </a:gsLst>
              <a:lin ang="2700000" scaled="1"/>
            </a:gradFill>
            <a:ln w="14539" cap="flat">
              <a:solidFill>
                <a:schemeClr val="tx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B9219082-1D1E-0A2B-589B-A8A7DFF1ABBF}"/>
                </a:ext>
              </a:extLst>
            </p:cNvPr>
            <p:cNvSpPr txBox="1"/>
            <p:nvPr/>
          </p:nvSpPr>
          <p:spPr bwMode="auto">
            <a:xfrm>
              <a:off x="8737944" y="4781765"/>
              <a:ext cx="1599683" cy="73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5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Patient preference</a:t>
              </a:r>
            </a:p>
          </p:txBody>
        </p:sp>
      </p:grpSp>
    </p:spTree>
    <p:extLst>
      <p:ext uri="{BB962C8B-B14F-4D97-AF65-F5344CB8AC3E}">
        <p14:creationId xmlns:p14="http://schemas.microsoft.com/office/powerpoint/2010/main" val="630017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AE720181-1372-2EFE-4038-71CDC50CC6B4}"/>
              </a:ext>
            </a:extLst>
          </p:cNvPr>
          <p:cNvSpPr/>
          <p:nvPr/>
        </p:nvSpPr>
        <p:spPr bwMode="auto">
          <a:xfrm>
            <a:off x="625403" y="1600200"/>
            <a:ext cx="1715221" cy="1715221"/>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7C9B5B0D-2A07-C5D1-29D0-61283B19F114}"/>
              </a:ext>
            </a:extLst>
          </p:cNvPr>
          <p:cNvSpPr>
            <a:spLocks noGrp="1"/>
          </p:cNvSpPr>
          <p:nvPr>
            <p:ph type="title"/>
          </p:nvPr>
        </p:nvSpPr>
        <p:spPr/>
        <p:txBody>
          <a:bodyPr/>
          <a:lstStyle/>
          <a:p>
            <a:r>
              <a:rPr lang="en-US"/>
              <a:t>On-Demand Therapy and Short-term Prophylaxis</a:t>
            </a:r>
          </a:p>
        </p:txBody>
      </p:sp>
      <p:sp>
        <p:nvSpPr>
          <p:cNvPr id="4" name="Text Box 11">
            <a:extLst>
              <a:ext uri="{FF2B5EF4-FFF2-40B4-BE49-F238E27FC236}">
                <a16:creationId xmlns:a16="http://schemas.microsoft.com/office/drawing/2014/main" id="{F334DA1E-54BD-2077-ED9F-04A22ADA3BD9}"/>
              </a:ext>
            </a:extLst>
          </p:cNvPr>
          <p:cNvSpPr txBox="1">
            <a:spLocks noChangeArrowheads="1"/>
          </p:cNvSpPr>
          <p:nvPr/>
        </p:nvSpPr>
        <p:spPr bwMode="auto">
          <a:xfrm>
            <a:off x="414339" y="637321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Maurer. Allergy. 2022;77:1961. Busse. J Allergy Clin Immunol Pract. 2021;9:132. </a:t>
            </a:r>
          </a:p>
        </p:txBody>
      </p:sp>
      <p:sp>
        <p:nvSpPr>
          <p:cNvPr id="6" name="Rectangle: Rounded Corners 5">
            <a:extLst>
              <a:ext uri="{FF2B5EF4-FFF2-40B4-BE49-F238E27FC236}">
                <a16:creationId xmlns:a16="http://schemas.microsoft.com/office/drawing/2014/main" id="{21CE83AA-046C-9179-C8F3-DAB2AE17D540}"/>
              </a:ext>
            </a:extLst>
          </p:cNvPr>
          <p:cNvSpPr/>
          <p:nvPr/>
        </p:nvSpPr>
        <p:spPr bwMode="auto">
          <a:xfrm>
            <a:off x="1995055" y="1846839"/>
            <a:ext cx="3713018" cy="4111834"/>
          </a:xfrm>
          <a:prstGeom prst="roundRect">
            <a:avLst>
              <a:gd name="adj" fmla="val 8085"/>
            </a:avLst>
          </a:prstGeom>
          <a:solidFill>
            <a:schemeClr val="tx1">
              <a:lumMod val="95000"/>
            </a:schemeClr>
          </a:solidFill>
          <a:ln w="28575">
            <a:solidFill>
              <a:schemeClr val="accent1"/>
            </a:solidFill>
            <a:miter lim="800000"/>
            <a:headEnd/>
            <a:tailEnd/>
          </a:ln>
        </p:spPr>
        <p:txBody>
          <a:bodyPr lIns="182880" rtlCol="0" anchor="t"/>
          <a:lstStyle/>
          <a:p>
            <a:pPr marL="342900" marR="0" lvl="0" indent="-342900" algn="l" defTabSz="914400" rtl="0" eaLnBrk="0" fontAlgn="base" latinLnBrk="0" hangingPunct="0">
              <a:lnSpc>
                <a:spcPts val="2000"/>
              </a:lnSpc>
              <a:spcBef>
                <a:spcPts val="600"/>
              </a:spcBef>
              <a:spcAft>
                <a:spcPts val="600"/>
              </a:spcAft>
              <a:buClr>
                <a:srgbClr val="015873"/>
              </a:buClr>
              <a:buSzTx/>
              <a:buFont typeface="Wingdings" panose="05000000000000000000" pitchFamily="2" charset="2"/>
              <a:buChar char="§"/>
              <a:tabLst/>
              <a:defRPr/>
            </a:pPr>
            <a:r>
              <a:rPr kumimoji="0" lang="en-US" sz="2000" i="0" u="none" strike="noStrike" kern="1200" cap="none" spc="0" normalizeH="0" baseline="0" noProof="0">
                <a:ln>
                  <a:noFill/>
                </a:ln>
                <a:solidFill>
                  <a:srgbClr val="000000"/>
                </a:solidFill>
                <a:effectLst/>
                <a:uLnTx/>
                <a:uFillTx/>
                <a:latin typeface="Calibri"/>
                <a:ea typeface="+mn-ea"/>
                <a:cs typeface="Arial" panose="020B0604020202020204" pitchFamily="34" charset="0"/>
              </a:rPr>
              <a:t>First line</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icatibant, ecallantide, and IV CI-INH</a:t>
            </a:r>
          </a:p>
          <a:p>
            <a:pPr marL="342900" marR="0" lvl="0" indent="-342900" algn="l" defTabSz="914400" rtl="0" eaLnBrk="0" fontAlgn="base" latinLnBrk="0" hangingPunct="0">
              <a:lnSpc>
                <a:spcPts val="2000"/>
              </a:lnSpc>
              <a:spcBef>
                <a:spcPts val="600"/>
              </a:spcBef>
              <a:spcAft>
                <a:spcPts val="600"/>
              </a:spcAft>
              <a:buClr>
                <a:srgbClr val="015873"/>
              </a:buClr>
              <a:buSzTx/>
              <a:buFont typeface="Wingdings" panose="05000000000000000000" pitchFamily="2" charset="2"/>
              <a:buChar char="§"/>
              <a:tabLst/>
              <a:defRPr/>
            </a:pPr>
            <a:r>
              <a:rPr kumimoji="0" lang="en-US" sz="2000" i="0" u="none" strike="noStrike" kern="1200" cap="none" spc="0" normalizeH="0" baseline="0" noProof="0">
                <a:ln>
                  <a:noFill/>
                </a:ln>
                <a:solidFill>
                  <a:srgbClr val="000000"/>
                </a:solidFill>
                <a:effectLst/>
                <a:uLnTx/>
                <a:uFillTx/>
                <a:latin typeface="Calibri"/>
                <a:ea typeface="+mn-ea"/>
                <a:cs typeface="Arial" panose="020B0604020202020204" pitchFamily="34" charset="0"/>
              </a:rPr>
              <a:t>Second line</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solvent detergent-treated plasma</a:t>
            </a:r>
          </a:p>
          <a:p>
            <a:pPr marL="342900" marR="0" lvl="0" indent="-342900" algn="l" defTabSz="914400" rtl="0" eaLnBrk="0" fontAlgn="base" latinLnBrk="0" hangingPunct="0">
              <a:lnSpc>
                <a:spcPts val="2000"/>
              </a:lnSpc>
              <a:spcBef>
                <a:spcPts val="600"/>
              </a:spcBef>
              <a:spcAft>
                <a:spcPts val="600"/>
              </a:spcAft>
              <a:buClr>
                <a:srgbClr val="015873"/>
              </a:buClr>
              <a:buSzTx/>
              <a:buFont typeface="Wingdings" panose="05000000000000000000" pitchFamily="2" charset="2"/>
              <a:buChar char="§"/>
              <a:tabLst/>
              <a:defRPr/>
            </a:pPr>
            <a:r>
              <a:rPr kumimoji="0" lang="en-US" sz="2000" i="0" u="none" strike="noStrike" kern="1200" cap="none" spc="0" normalizeH="0" baseline="0" noProof="0">
                <a:ln>
                  <a:noFill/>
                </a:ln>
                <a:solidFill>
                  <a:srgbClr val="000000"/>
                </a:solidFill>
                <a:effectLst/>
                <a:uLnTx/>
                <a:uFillTx/>
                <a:latin typeface="Calibri"/>
                <a:ea typeface="+mn-ea"/>
                <a:cs typeface="Arial" panose="020B0604020202020204" pitchFamily="34" charset="0"/>
              </a:rPr>
              <a:t>Third line</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fresh frozen plasma if safe supply is available</a:t>
            </a:r>
          </a:p>
          <a:p>
            <a:pPr marL="342900" indent="-342900">
              <a:lnSpc>
                <a:spcPts val="2000"/>
              </a:lnSpc>
              <a:spcBef>
                <a:spcPts val="600"/>
              </a:spcBef>
              <a:spcAft>
                <a:spcPts val="600"/>
              </a:spcAft>
              <a:buClr>
                <a:srgbClr val="015873"/>
              </a:buClr>
              <a:buFont typeface="Wingdings" panose="05000000000000000000" pitchFamily="2" charset="2"/>
              <a:buChar char="§"/>
              <a:defRPr/>
            </a:pPr>
            <a:r>
              <a:rPr lang="en-US" sz="2000">
                <a:solidFill>
                  <a:srgbClr val="000000"/>
                </a:solidFill>
                <a:latin typeface="Calibri"/>
              </a:rPr>
              <a:t>Dosing</a:t>
            </a:r>
            <a:r>
              <a:rPr lang="en-US" sz="2000" b="0">
                <a:solidFill>
                  <a:srgbClr val="000000"/>
                </a:solidFill>
                <a:latin typeface="Calibri"/>
              </a:rPr>
              <a:t>: Patients should be prescribed treatment for </a:t>
            </a:r>
            <a:r>
              <a:rPr lang="en-US" sz="2000" b="0" i="1">
                <a:solidFill>
                  <a:srgbClr val="000000"/>
                </a:solidFill>
                <a:latin typeface="Calibri"/>
              </a:rPr>
              <a:t>at least </a:t>
            </a:r>
            <a:r>
              <a:rPr lang="en-US" sz="2000" b="0">
                <a:solidFill>
                  <a:srgbClr val="000000"/>
                </a:solidFill>
                <a:latin typeface="Calibri"/>
              </a:rPr>
              <a:t>2 attacks at a time</a:t>
            </a:r>
            <a:endPar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 name="Oval 2">
            <a:extLst>
              <a:ext uri="{FF2B5EF4-FFF2-40B4-BE49-F238E27FC236}">
                <a16:creationId xmlns:a16="http://schemas.microsoft.com/office/drawing/2014/main" id="{FBF19141-76D5-EB24-7895-66F978B0EF50}"/>
              </a:ext>
            </a:extLst>
          </p:cNvPr>
          <p:cNvSpPr/>
          <p:nvPr/>
        </p:nvSpPr>
        <p:spPr bwMode="auto">
          <a:xfrm>
            <a:off x="736600" y="1716087"/>
            <a:ext cx="1503218" cy="150321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BAE2D4BC-0085-2E9C-DE4C-8B9E5ED37518}"/>
              </a:ext>
            </a:extLst>
          </p:cNvPr>
          <p:cNvSpPr txBox="1"/>
          <p:nvPr/>
        </p:nvSpPr>
        <p:spPr bwMode="auto">
          <a:xfrm>
            <a:off x="581096" y="2115955"/>
            <a:ext cx="17595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On-Demand </a:t>
            </a:r>
            <a:b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b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Therapy</a:t>
            </a:r>
          </a:p>
        </p:txBody>
      </p:sp>
      <p:sp>
        <p:nvSpPr>
          <p:cNvPr id="9" name="Oval 8">
            <a:extLst>
              <a:ext uri="{FF2B5EF4-FFF2-40B4-BE49-F238E27FC236}">
                <a16:creationId xmlns:a16="http://schemas.microsoft.com/office/drawing/2014/main" id="{3D12C567-57BA-2B88-7FCB-41CF5BE8A96E}"/>
              </a:ext>
            </a:extLst>
          </p:cNvPr>
          <p:cNvSpPr/>
          <p:nvPr/>
        </p:nvSpPr>
        <p:spPr bwMode="auto">
          <a:xfrm>
            <a:off x="6181076" y="1600200"/>
            <a:ext cx="1715221" cy="1715221"/>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7048E97A-1F31-ABA5-FD08-F5DDDAB2EF17}"/>
              </a:ext>
            </a:extLst>
          </p:cNvPr>
          <p:cNvSpPr/>
          <p:nvPr/>
        </p:nvSpPr>
        <p:spPr bwMode="auto">
          <a:xfrm>
            <a:off x="7550728" y="1846839"/>
            <a:ext cx="3713018" cy="4111834"/>
          </a:xfrm>
          <a:prstGeom prst="roundRect">
            <a:avLst>
              <a:gd name="adj" fmla="val 8085"/>
            </a:avLst>
          </a:prstGeom>
          <a:solidFill>
            <a:schemeClr val="tx1">
              <a:lumMod val="95000"/>
            </a:schemeClr>
          </a:solidFill>
          <a:ln w="28575">
            <a:solidFill>
              <a:schemeClr val="accent3"/>
            </a:solidFill>
            <a:miter lim="800000"/>
            <a:headEnd/>
            <a:tailEnd/>
          </a:ln>
        </p:spPr>
        <p:txBody>
          <a:bodyPr lIns="182880" rtlCol="0" anchor="t"/>
          <a:lstStyle/>
          <a:p>
            <a:pPr marL="342900" marR="0" lvl="0" indent="-342900" algn="l" defTabSz="914400" rtl="0" eaLnBrk="0" fontAlgn="base" latinLnBrk="0" hangingPunct="0">
              <a:lnSpc>
                <a:spcPts val="2000"/>
              </a:lnSpc>
              <a:spcBef>
                <a:spcPts val="600"/>
              </a:spcBef>
              <a:spcAft>
                <a:spcPts val="600"/>
              </a:spcAft>
              <a:buClr>
                <a:srgbClr val="E1471D"/>
              </a:buClr>
              <a:buSzTx/>
              <a:buFont typeface="Wingdings" panose="05000000000000000000" pitchFamily="2" charset="2"/>
              <a:buChar char="§"/>
              <a:tabLst/>
              <a:defRPr/>
            </a:pPr>
            <a:r>
              <a:rPr kumimoji="0" lang="en-US" sz="2000" i="0" u="none" strike="noStrike" kern="1200" cap="none" spc="0" normalizeH="0" baseline="0" noProof="0">
                <a:ln>
                  <a:noFill/>
                </a:ln>
                <a:solidFill>
                  <a:srgbClr val="000000"/>
                </a:solidFill>
                <a:effectLst/>
                <a:uLnTx/>
                <a:uFillTx/>
                <a:latin typeface="Calibri"/>
                <a:ea typeface="+mn-ea"/>
                <a:cs typeface="Arial" panose="020B0604020202020204" pitchFamily="34" charset="0"/>
              </a:rPr>
              <a:t>Goal</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minimize consequences of HAE attack</a:t>
            </a:r>
          </a:p>
          <a:p>
            <a:pPr marL="342900" marR="0" lvl="0" indent="-342900" algn="l" defTabSz="914400" rtl="0" eaLnBrk="0" fontAlgn="base" latinLnBrk="0" hangingPunct="0">
              <a:lnSpc>
                <a:spcPts val="2000"/>
              </a:lnSpc>
              <a:spcBef>
                <a:spcPts val="600"/>
              </a:spcBef>
              <a:spcAft>
                <a:spcPts val="600"/>
              </a:spcAft>
              <a:buClr>
                <a:srgbClr val="E1471D"/>
              </a:buClr>
              <a:buSzTx/>
              <a:buFont typeface="Wingdings" panose="05000000000000000000" pitchFamily="2" charset="2"/>
              <a:buChar char="§"/>
              <a:tabLst/>
              <a:defRPr/>
            </a:pPr>
            <a:r>
              <a:rPr kumimoji="0" lang="en-US" sz="2000" i="0" u="none" strike="noStrike" kern="1200" cap="none" spc="0" normalizeH="0" baseline="0" noProof="0">
                <a:ln>
                  <a:noFill/>
                </a:ln>
                <a:solidFill>
                  <a:srgbClr val="000000"/>
                </a:solidFill>
                <a:effectLst/>
                <a:uLnTx/>
                <a:uFillTx/>
                <a:latin typeface="Calibri"/>
                <a:ea typeface="+mn-ea"/>
                <a:cs typeface="Arial" panose="020B0604020202020204" pitchFamily="34" charset="0"/>
              </a:rPr>
              <a:t>Given ahead of suspected triggers</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medical, surgical, and dental procedures </a:t>
            </a:r>
            <a:r>
              <a:rPr kumimoji="0" lang="en-US" sz="2000" b="0" i="1" u="none" strike="noStrike" kern="1200" cap="none" spc="0" normalizeH="0" baseline="0" noProof="0">
                <a:ln>
                  <a:noFill/>
                </a:ln>
                <a:solidFill>
                  <a:srgbClr val="000000"/>
                </a:solidFill>
                <a:effectLst/>
                <a:uLnTx/>
                <a:uFillTx/>
                <a:latin typeface="Calibri"/>
                <a:ea typeface="+mn-ea"/>
                <a:cs typeface="Arial" panose="020B0604020202020204" pitchFamily="34" charset="0"/>
              </a:rPr>
              <a:t>or</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other attack-inducing events</a:t>
            </a:r>
          </a:p>
          <a:p>
            <a:pPr marL="342900" marR="0" lvl="0" indent="-342900" algn="l" defTabSz="914400" rtl="0" eaLnBrk="0" fontAlgn="base" latinLnBrk="0" hangingPunct="0">
              <a:lnSpc>
                <a:spcPts val="2000"/>
              </a:lnSpc>
              <a:spcBef>
                <a:spcPts val="600"/>
              </a:spcBef>
              <a:spcAft>
                <a:spcPts val="600"/>
              </a:spcAft>
              <a:buClr>
                <a:srgbClr val="E1471D"/>
              </a:buClr>
              <a:buSzTx/>
              <a:buFont typeface="Wingdings" panose="05000000000000000000" pitchFamily="2" charset="2"/>
              <a:buChar char="§"/>
              <a:tabLst/>
              <a:defRPr/>
            </a:pPr>
            <a:r>
              <a:rPr kumimoji="0" lang="en-US" sz="2000" i="0" u="none" strike="noStrike" kern="1200" cap="none" spc="0" normalizeH="0" baseline="0" noProof="0">
                <a:ln>
                  <a:noFill/>
                </a:ln>
                <a:solidFill>
                  <a:srgbClr val="000000"/>
                </a:solidFill>
                <a:effectLst/>
                <a:uLnTx/>
                <a:uFillTx/>
                <a:latin typeface="Calibri"/>
                <a:ea typeface="+mn-ea"/>
                <a:cs typeface="Arial" panose="020B0604020202020204" pitchFamily="34" charset="0"/>
              </a:rPr>
              <a:t>First line</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IV plasma-derived C1-INH</a:t>
            </a:r>
          </a:p>
          <a:p>
            <a:pPr marL="342900" marR="0" lvl="0" indent="-342900" algn="l" defTabSz="914400" rtl="0" eaLnBrk="0" fontAlgn="base" latinLnBrk="0" hangingPunct="0">
              <a:lnSpc>
                <a:spcPts val="2000"/>
              </a:lnSpc>
              <a:spcBef>
                <a:spcPts val="600"/>
              </a:spcBef>
              <a:spcAft>
                <a:spcPts val="600"/>
              </a:spcAft>
              <a:buClr>
                <a:srgbClr val="E1471D"/>
              </a:buClr>
              <a:buSzTx/>
              <a:buFont typeface="Wingdings" panose="05000000000000000000" pitchFamily="2" charset="2"/>
              <a:buChar char="§"/>
              <a:tabLst/>
              <a:defRPr/>
            </a:pPr>
            <a:r>
              <a:rPr kumimoji="0" lang="en-US" sz="2000" i="0" u="none" strike="noStrike" kern="1200" cap="none" spc="0" normalizeH="0" baseline="0" noProof="0">
                <a:ln>
                  <a:noFill/>
                </a:ln>
                <a:solidFill>
                  <a:srgbClr val="000000"/>
                </a:solidFill>
                <a:effectLst/>
                <a:uLnTx/>
                <a:uFillTx/>
                <a:latin typeface="Calibri"/>
                <a:ea typeface="+mn-ea"/>
                <a:cs typeface="Arial" panose="020B0604020202020204" pitchFamily="34" charset="0"/>
              </a:rPr>
              <a:t>Second line</a:t>
            </a: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recombinant human C1-INH, fresh frozen plasma, attenuated androgens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 name="Oval 10">
            <a:extLst>
              <a:ext uri="{FF2B5EF4-FFF2-40B4-BE49-F238E27FC236}">
                <a16:creationId xmlns:a16="http://schemas.microsoft.com/office/drawing/2014/main" id="{1C1ED6A7-0258-1FEF-323D-F95221C1E0A1}"/>
              </a:ext>
            </a:extLst>
          </p:cNvPr>
          <p:cNvSpPr/>
          <p:nvPr/>
        </p:nvSpPr>
        <p:spPr bwMode="auto">
          <a:xfrm>
            <a:off x="6292273" y="1716087"/>
            <a:ext cx="1503218" cy="1503218"/>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8C35D91-2079-04D7-2FB0-4A0F9B5DA638}"/>
              </a:ext>
            </a:extLst>
          </p:cNvPr>
          <p:cNvSpPr txBox="1"/>
          <p:nvPr/>
        </p:nvSpPr>
        <p:spPr bwMode="auto">
          <a:xfrm>
            <a:off x="6136769" y="2115955"/>
            <a:ext cx="1759528" cy="65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Short-term Prophylaxis</a:t>
            </a:r>
          </a:p>
        </p:txBody>
      </p:sp>
    </p:spTree>
    <p:extLst>
      <p:ext uri="{BB962C8B-B14F-4D97-AF65-F5344CB8AC3E}">
        <p14:creationId xmlns:p14="http://schemas.microsoft.com/office/powerpoint/2010/main" val="463956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F31675-C667-87D4-6EC7-6B9095DE30D0}"/>
              </a:ext>
            </a:extLst>
          </p:cNvPr>
          <p:cNvSpPr>
            <a:spLocks noGrp="1"/>
          </p:cNvSpPr>
          <p:nvPr>
            <p:ph type="title"/>
          </p:nvPr>
        </p:nvSpPr>
        <p:spPr/>
        <p:txBody>
          <a:bodyPr/>
          <a:lstStyle/>
          <a:p>
            <a:r>
              <a:rPr lang="en-US"/>
              <a:t>Long-term Prophylaxis of HAE:</a:t>
            </a:r>
            <a:br>
              <a:rPr lang="en-US"/>
            </a:br>
            <a:r>
              <a:rPr lang="en-US"/>
              <a:t>New and Emerging Therapies</a:t>
            </a:r>
          </a:p>
        </p:txBody>
      </p:sp>
    </p:spTree>
    <p:extLst>
      <p:ext uri="{BB962C8B-B14F-4D97-AF65-F5344CB8AC3E}">
        <p14:creationId xmlns:p14="http://schemas.microsoft.com/office/powerpoint/2010/main" val="3836824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Top Corners Rounded 25">
            <a:extLst>
              <a:ext uri="{FF2B5EF4-FFF2-40B4-BE49-F238E27FC236}">
                <a16:creationId xmlns:a16="http://schemas.microsoft.com/office/drawing/2014/main" id="{017A3F9E-88B2-89D6-B4A4-5CC53501D6DB}"/>
              </a:ext>
            </a:extLst>
          </p:cNvPr>
          <p:cNvSpPr/>
          <p:nvPr/>
        </p:nvSpPr>
        <p:spPr bwMode="auto">
          <a:xfrm flipV="1">
            <a:off x="6742761" y="2346832"/>
            <a:ext cx="4173333" cy="2557024"/>
          </a:xfrm>
          <a:prstGeom prst="round2SameRect">
            <a:avLst>
              <a:gd name="adj1" fmla="val 12181"/>
              <a:gd name="adj2" fmla="val 0"/>
            </a:avLst>
          </a:prstGeom>
          <a:solidFill>
            <a:schemeClr val="tx1">
              <a:lumMod val="95000"/>
            </a:schemeClr>
          </a:solidFill>
          <a:ln w="1905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Top Corners Rounded 23">
            <a:extLst>
              <a:ext uri="{FF2B5EF4-FFF2-40B4-BE49-F238E27FC236}">
                <a16:creationId xmlns:a16="http://schemas.microsoft.com/office/drawing/2014/main" id="{D8D436B3-290C-66D8-A641-174922945600}"/>
              </a:ext>
            </a:extLst>
          </p:cNvPr>
          <p:cNvSpPr/>
          <p:nvPr/>
        </p:nvSpPr>
        <p:spPr bwMode="auto">
          <a:xfrm rot="5400000">
            <a:off x="8352131" y="-7428"/>
            <a:ext cx="931659" cy="4224618"/>
          </a:xfrm>
          <a:prstGeom prst="round2Same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60C6603D-8072-E894-64A3-8BB4A6622BD1}"/>
              </a:ext>
            </a:extLst>
          </p:cNvPr>
          <p:cNvSpPr txBox="1"/>
          <p:nvPr/>
        </p:nvSpPr>
        <p:spPr bwMode="auto">
          <a:xfrm>
            <a:off x="6998076" y="1632176"/>
            <a:ext cx="40401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Current LTP options have demonstrated efficacy in reducing HAE attacks, improving QoL and work productivity</a:t>
            </a:r>
          </a:p>
        </p:txBody>
      </p:sp>
      <p:sp>
        <p:nvSpPr>
          <p:cNvPr id="23" name="Rectangle: Top Corners Rounded 22">
            <a:extLst>
              <a:ext uri="{FF2B5EF4-FFF2-40B4-BE49-F238E27FC236}">
                <a16:creationId xmlns:a16="http://schemas.microsoft.com/office/drawing/2014/main" id="{82D8FF26-F209-001C-B5A6-4653BA773B11}"/>
              </a:ext>
            </a:extLst>
          </p:cNvPr>
          <p:cNvSpPr/>
          <p:nvPr/>
        </p:nvSpPr>
        <p:spPr bwMode="auto">
          <a:xfrm flipV="1">
            <a:off x="1458776" y="2254691"/>
            <a:ext cx="3646983" cy="2557024"/>
          </a:xfrm>
          <a:prstGeom prst="round2SameRect">
            <a:avLst>
              <a:gd name="adj1" fmla="val 12181"/>
              <a:gd name="adj2" fmla="val 0"/>
            </a:avLst>
          </a:prstGeom>
          <a:solidFill>
            <a:schemeClr val="tx1">
              <a:lumMod val="95000"/>
            </a:schemeClr>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Top Corners Rounded 20">
            <a:extLst>
              <a:ext uri="{FF2B5EF4-FFF2-40B4-BE49-F238E27FC236}">
                <a16:creationId xmlns:a16="http://schemas.microsoft.com/office/drawing/2014/main" id="{857488A0-C582-4D6B-D14C-343D9490B38E}"/>
              </a:ext>
            </a:extLst>
          </p:cNvPr>
          <p:cNvSpPr/>
          <p:nvPr/>
        </p:nvSpPr>
        <p:spPr bwMode="auto">
          <a:xfrm rot="5400000">
            <a:off x="2792689" y="238964"/>
            <a:ext cx="932688" cy="3712502"/>
          </a:xfrm>
          <a:prstGeom prst="round2Same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C230EBA6-6977-A06E-E803-0383FF3A9734}"/>
              </a:ext>
            </a:extLst>
          </p:cNvPr>
          <p:cNvSpPr>
            <a:spLocks noGrp="1"/>
          </p:cNvSpPr>
          <p:nvPr>
            <p:ph type="title"/>
          </p:nvPr>
        </p:nvSpPr>
        <p:spPr/>
        <p:txBody>
          <a:bodyPr/>
          <a:lstStyle/>
          <a:p>
            <a:r>
              <a:rPr lang="en-US"/>
              <a:t>The Road to Long-term Prophylaxis</a:t>
            </a:r>
          </a:p>
        </p:txBody>
      </p:sp>
      <p:sp>
        <p:nvSpPr>
          <p:cNvPr id="4" name="Text Box 11">
            <a:extLst>
              <a:ext uri="{FF2B5EF4-FFF2-40B4-BE49-F238E27FC236}">
                <a16:creationId xmlns:a16="http://schemas.microsoft.com/office/drawing/2014/main" id="{90E0B8AD-5C14-B87F-582B-6F17B7C6AAC7}"/>
              </a:ext>
            </a:extLst>
          </p:cNvPr>
          <p:cNvSpPr txBox="1">
            <a:spLocks noChangeArrowheads="1"/>
          </p:cNvSpPr>
          <p:nvPr/>
        </p:nvSpPr>
        <p:spPr bwMode="auto">
          <a:xfrm>
            <a:off x="402044" y="5996312"/>
            <a:ext cx="77851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Covella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Future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Pharmacol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2024;4:41. Maurer. Allergy. 2022;77:1961. Busse. J Allergy Clin Immunol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Pract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2021;9:132. Wong. J Allergy Clin Immunol Glob. 2023;2:100166.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Lumry</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Ann Allergy Asthma Immunol. 2023;131:101.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Radojicic</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 Allergy Clin Immunol. 2021;147:AB21. </a:t>
            </a:r>
          </a:p>
        </p:txBody>
      </p:sp>
      <p:sp>
        <p:nvSpPr>
          <p:cNvPr id="6" name="Rectangle 5">
            <a:extLst>
              <a:ext uri="{FF2B5EF4-FFF2-40B4-BE49-F238E27FC236}">
                <a16:creationId xmlns:a16="http://schemas.microsoft.com/office/drawing/2014/main" id="{2A710643-7868-22CF-2EC7-456C36864194}"/>
              </a:ext>
            </a:extLst>
          </p:cNvPr>
          <p:cNvSpPr/>
          <p:nvPr/>
        </p:nvSpPr>
        <p:spPr bwMode="auto">
          <a:xfrm>
            <a:off x="1444600" y="2602807"/>
            <a:ext cx="3670683" cy="3213894"/>
          </a:xfrm>
          <a:prstGeom prst="rect">
            <a:avLst/>
          </a:prstGeom>
          <a:noFill/>
          <a:ln w="28575">
            <a:noFill/>
            <a:miter lim="800000"/>
            <a:headEnd/>
            <a:tailEnd/>
          </a:ln>
        </p:spPr>
        <p:txBody>
          <a:bodyPr lIns="182880" rtlCol="0" anchor="t"/>
          <a:lstStyle/>
          <a:p>
            <a:pPr marL="285750" marR="0" lvl="1" indent="-285750" algn="l" defTabSz="914400" rtl="0" eaLnBrk="0" fontAlgn="base" latinLnBrk="0" hangingPunct="0">
              <a:lnSpc>
                <a:spcPct val="100000"/>
              </a:lnSpc>
              <a:spcBef>
                <a:spcPts val="600"/>
              </a:spcBef>
              <a:spcAft>
                <a:spcPct val="0"/>
              </a:spcAft>
              <a:buClr>
                <a:srgbClr val="015873"/>
              </a:buClr>
              <a:buSzTx/>
              <a:buFont typeface="Wingdings" panose="05000000000000000000" pitchFamily="2" charset="2"/>
              <a:buChar char="§"/>
              <a:tabLst/>
              <a:defRPr/>
            </a:pPr>
            <a:r>
              <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rPr>
              <a:t>GOAL: disease control and normalization of QoL</a:t>
            </a:r>
          </a:p>
          <a:p>
            <a:pPr marL="285750" marR="0" lvl="1" indent="-285750" algn="l" defTabSz="914400" rtl="0" eaLnBrk="0" fontAlgn="base" latinLnBrk="0" hangingPunct="0">
              <a:lnSpc>
                <a:spcPct val="100000"/>
              </a:lnSpc>
              <a:spcBef>
                <a:spcPts val="600"/>
              </a:spcBef>
              <a:spcAft>
                <a:spcPct val="0"/>
              </a:spcAft>
              <a:buClr>
                <a:srgbClr val="015873"/>
              </a:buClr>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Consider in patients with more frequent or severe attacks</a:t>
            </a:r>
          </a:p>
          <a:p>
            <a:pPr marL="285750" marR="0" lvl="1" indent="-285750" algn="l" defTabSz="914400" rtl="0" eaLnBrk="0" fontAlgn="base" latinLnBrk="0" hangingPunct="0">
              <a:lnSpc>
                <a:spcPct val="100000"/>
              </a:lnSpc>
              <a:spcBef>
                <a:spcPts val="600"/>
              </a:spcBef>
              <a:spcAft>
                <a:spcPct val="0"/>
              </a:spcAft>
              <a:buClr>
                <a:srgbClr val="015873"/>
              </a:buClr>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Should be tailored to patient preference and goals</a:t>
            </a:r>
          </a:p>
        </p:txBody>
      </p:sp>
      <p:grpSp>
        <p:nvGrpSpPr>
          <p:cNvPr id="9" name="Group 8">
            <a:extLst>
              <a:ext uri="{FF2B5EF4-FFF2-40B4-BE49-F238E27FC236}">
                <a16:creationId xmlns:a16="http://schemas.microsoft.com/office/drawing/2014/main" id="{5B7673A3-5D53-4672-947D-A793A3A8588A}"/>
              </a:ext>
            </a:extLst>
          </p:cNvPr>
          <p:cNvGrpSpPr/>
          <p:nvPr/>
        </p:nvGrpSpPr>
        <p:grpSpPr>
          <a:xfrm>
            <a:off x="717550" y="1595880"/>
            <a:ext cx="1030287" cy="1030287"/>
            <a:chOff x="625403" y="1512888"/>
            <a:chExt cx="1715221" cy="1715221"/>
          </a:xfrm>
        </p:grpSpPr>
        <p:sp>
          <p:nvSpPr>
            <p:cNvPr id="5" name="Oval 4">
              <a:extLst>
                <a:ext uri="{FF2B5EF4-FFF2-40B4-BE49-F238E27FC236}">
                  <a16:creationId xmlns:a16="http://schemas.microsoft.com/office/drawing/2014/main" id="{4EC560FB-6181-6326-1918-95F2BDD0815D}"/>
                </a:ext>
              </a:extLst>
            </p:cNvPr>
            <p:cNvSpPr/>
            <p:nvPr/>
          </p:nvSpPr>
          <p:spPr bwMode="auto">
            <a:xfrm>
              <a:off x="625403" y="1512888"/>
              <a:ext cx="1715221" cy="1715221"/>
            </a:xfrm>
            <a:prstGeom prst="ellipse">
              <a:avLst/>
            </a:prstGeom>
            <a:solidFill>
              <a:schemeClr val="tx1"/>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B21D2A06-761A-4DA1-5AD5-7A0CBDDAC727}"/>
                </a:ext>
              </a:extLst>
            </p:cNvPr>
            <p:cNvSpPr/>
            <p:nvPr/>
          </p:nvSpPr>
          <p:spPr bwMode="auto">
            <a:xfrm>
              <a:off x="725489" y="1617664"/>
              <a:ext cx="1503219" cy="15032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15" name="Graphic 14">
            <a:extLst>
              <a:ext uri="{FF2B5EF4-FFF2-40B4-BE49-F238E27FC236}">
                <a16:creationId xmlns:a16="http://schemas.microsoft.com/office/drawing/2014/main" id="{5A4FEF3F-CAA7-CC80-2062-50FF50B7C3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6704" y="1796483"/>
            <a:ext cx="624092" cy="692720"/>
          </a:xfrm>
          <a:prstGeom prst="rect">
            <a:avLst/>
          </a:prstGeom>
        </p:spPr>
      </p:pic>
      <p:sp>
        <p:nvSpPr>
          <p:cNvPr id="16" name="Rectangle 15">
            <a:extLst>
              <a:ext uri="{FF2B5EF4-FFF2-40B4-BE49-F238E27FC236}">
                <a16:creationId xmlns:a16="http://schemas.microsoft.com/office/drawing/2014/main" id="{8947DEE7-C9E1-4CA2-F508-80EEF1D14587}"/>
              </a:ext>
            </a:extLst>
          </p:cNvPr>
          <p:cNvSpPr/>
          <p:nvPr/>
        </p:nvSpPr>
        <p:spPr bwMode="auto">
          <a:xfrm>
            <a:off x="6648555" y="2635319"/>
            <a:ext cx="4173333" cy="2268537"/>
          </a:xfrm>
          <a:prstGeom prst="rect">
            <a:avLst/>
          </a:prstGeom>
          <a:noFill/>
          <a:ln w="28575">
            <a:noFill/>
            <a:miter lim="800000"/>
            <a:headEnd/>
            <a:tailEnd/>
          </a:ln>
        </p:spPr>
        <p:txBody>
          <a:bodyPr lIns="182880" rtlCol="0" anchor="t"/>
          <a:lstStyle/>
          <a:p>
            <a:pPr marL="514350" marR="0" lvl="1" indent="-285750" algn="l" defTabSz="914400" rtl="0" eaLnBrk="0" fontAlgn="base" latinLnBrk="0" hangingPunct="0">
              <a:lnSpc>
                <a:spcPct val="100000"/>
              </a:lnSpc>
              <a:spcBef>
                <a:spcPts val="600"/>
              </a:spcBef>
              <a:spcAft>
                <a:spcPct val="0"/>
              </a:spcAft>
              <a:buClr>
                <a:srgbClr val="4DA1BB"/>
              </a:buClr>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Despite these benefits, gaps remain in meeting the goals</a:t>
            </a:r>
          </a:p>
          <a:p>
            <a:pPr marL="514350" marR="0" lvl="1" indent="-285750" algn="l" defTabSz="914400" rtl="0" eaLnBrk="0" fontAlgn="base" latinLnBrk="0" hangingPunct="0">
              <a:lnSpc>
                <a:spcPct val="100000"/>
              </a:lnSpc>
              <a:spcBef>
                <a:spcPts val="600"/>
              </a:spcBef>
              <a:spcAft>
                <a:spcPct val="0"/>
              </a:spcAft>
              <a:buClr>
                <a:srgbClr val="4DA1BB"/>
              </a:buClr>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~5</a:t>
            </a:r>
            <a:r>
              <a:rPr lang="en-US" b="0">
                <a:solidFill>
                  <a:srgbClr val="000000"/>
                </a:solidFill>
                <a:latin typeface="Calibri"/>
              </a:rPr>
              <a:t>2</a:t>
            </a: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of patients on LTP reported therapy as burdensome in a 2021 perspective study</a:t>
            </a:r>
          </a:p>
        </p:txBody>
      </p:sp>
      <p:grpSp>
        <p:nvGrpSpPr>
          <p:cNvPr id="17" name="Group 16">
            <a:extLst>
              <a:ext uri="{FF2B5EF4-FFF2-40B4-BE49-F238E27FC236}">
                <a16:creationId xmlns:a16="http://schemas.microsoft.com/office/drawing/2014/main" id="{3CC88761-3C32-8F0F-C201-206FD8B90266}"/>
              </a:ext>
            </a:extLst>
          </p:cNvPr>
          <p:cNvGrpSpPr/>
          <p:nvPr/>
        </p:nvGrpSpPr>
        <p:grpSpPr>
          <a:xfrm>
            <a:off x="5967789" y="1605032"/>
            <a:ext cx="1030287" cy="1030287"/>
            <a:chOff x="625403" y="1512888"/>
            <a:chExt cx="1715221" cy="1715221"/>
          </a:xfrm>
        </p:grpSpPr>
        <p:sp>
          <p:nvSpPr>
            <p:cNvPr id="18" name="Oval 17">
              <a:extLst>
                <a:ext uri="{FF2B5EF4-FFF2-40B4-BE49-F238E27FC236}">
                  <a16:creationId xmlns:a16="http://schemas.microsoft.com/office/drawing/2014/main" id="{CE920C81-ACEB-4C93-1EE8-A749D8C12B80}"/>
                </a:ext>
              </a:extLst>
            </p:cNvPr>
            <p:cNvSpPr/>
            <p:nvPr/>
          </p:nvSpPr>
          <p:spPr bwMode="auto">
            <a:xfrm>
              <a:off x="625403" y="1512888"/>
              <a:ext cx="1715221" cy="1715221"/>
            </a:xfrm>
            <a:prstGeom prst="ellipse">
              <a:avLst/>
            </a:prstGeom>
            <a:solidFill>
              <a:schemeClr val="tx1"/>
            </a:solid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9758E612-EDB5-F00C-250E-571DCEAB37CF}"/>
                </a:ext>
              </a:extLst>
            </p:cNvPr>
            <p:cNvSpPr/>
            <p:nvPr/>
          </p:nvSpPr>
          <p:spPr bwMode="auto">
            <a:xfrm>
              <a:off x="725489" y="1617664"/>
              <a:ext cx="1503219" cy="1503219"/>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2" name="TextBox 21">
            <a:extLst>
              <a:ext uri="{FF2B5EF4-FFF2-40B4-BE49-F238E27FC236}">
                <a16:creationId xmlns:a16="http://schemas.microsoft.com/office/drawing/2014/main" id="{64D44463-8CC8-8C26-ED11-CBB5AB5C0C2B}"/>
              </a:ext>
            </a:extLst>
          </p:cNvPr>
          <p:cNvSpPr txBox="1"/>
          <p:nvPr/>
        </p:nvSpPr>
        <p:spPr bwMode="auto">
          <a:xfrm>
            <a:off x="1748761" y="1647486"/>
            <a:ext cx="3300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Recommended as the best strategy to meet treatment goals</a:t>
            </a:r>
          </a:p>
        </p:txBody>
      </p:sp>
      <p:pic>
        <p:nvPicPr>
          <p:cNvPr id="28" name="Graphic 27">
            <a:extLst>
              <a:ext uri="{FF2B5EF4-FFF2-40B4-BE49-F238E27FC236}">
                <a16:creationId xmlns:a16="http://schemas.microsoft.com/office/drawing/2014/main" id="{5FE9B607-3BAA-DCEC-A03A-B79A9E9A7E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47963" y="1846410"/>
            <a:ext cx="694177" cy="607934"/>
          </a:xfrm>
          <a:prstGeom prst="rect">
            <a:avLst/>
          </a:prstGeom>
        </p:spPr>
      </p:pic>
    </p:spTree>
    <p:extLst>
      <p:ext uri="{BB962C8B-B14F-4D97-AF65-F5344CB8AC3E}">
        <p14:creationId xmlns:p14="http://schemas.microsoft.com/office/powerpoint/2010/main" val="1460904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4B86-9457-BDF2-69F3-677F029967DD}"/>
              </a:ext>
            </a:extLst>
          </p:cNvPr>
          <p:cNvSpPr>
            <a:spLocks noGrp="1"/>
          </p:cNvSpPr>
          <p:nvPr>
            <p:ph type="title"/>
          </p:nvPr>
        </p:nvSpPr>
        <p:spPr/>
        <p:txBody>
          <a:bodyPr/>
          <a:lstStyle/>
          <a:p>
            <a:r>
              <a:rPr lang="en-US"/>
              <a:t>HAE Therapeutic Targets for Long-term Prophylaxis</a:t>
            </a:r>
          </a:p>
        </p:txBody>
      </p:sp>
      <p:sp>
        <p:nvSpPr>
          <p:cNvPr id="6" name="Text Box 11">
            <a:extLst>
              <a:ext uri="{FF2B5EF4-FFF2-40B4-BE49-F238E27FC236}">
                <a16:creationId xmlns:a16="http://schemas.microsoft.com/office/drawing/2014/main" id="{76DA17DE-3AF8-1DBB-DB15-F62739ADB287}"/>
              </a:ext>
            </a:extLst>
          </p:cNvPr>
          <p:cNvSpPr txBox="1">
            <a:spLocks noChangeArrowheads="1"/>
          </p:cNvSpPr>
          <p:nvPr/>
        </p:nvSpPr>
        <p:spPr bwMode="auto">
          <a:xfrm>
            <a:off x="414339" y="63651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Covella. Future Pharmacol. 2024;4:41.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3"/>
              </a:rPr>
              <a:t>CC BY 4.0 DEED</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Changes made.</a:t>
            </a:r>
          </a:p>
        </p:txBody>
      </p:sp>
      <p:grpSp>
        <p:nvGrpSpPr>
          <p:cNvPr id="32" name="Group 31">
            <a:extLst>
              <a:ext uri="{FF2B5EF4-FFF2-40B4-BE49-F238E27FC236}">
                <a16:creationId xmlns:a16="http://schemas.microsoft.com/office/drawing/2014/main" id="{517CDF58-B2A6-4914-9AE0-5DD97858DC95}"/>
              </a:ext>
            </a:extLst>
          </p:cNvPr>
          <p:cNvGrpSpPr/>
          <p:nvPr/>
        </p:nvGrpSpPr>
        <p:grpSpPr>
          <a:xfrm>
            <a:off x="5599109" y="1942278"/>
            <a:ext cx="243349" cy="365543"/>
            <a:chOff x="1932038" y="3301090"/>
            <a:chExt cx="243349" cy="365543"/>
          </a:xfrm>
        </p:grpSpPr>
        <p:cxnSp>
          <p:nvCxnSpPr>
            <p:cNvPr id="33" name="Straight Connector 32">
              <a:extLst>
                <a:ext uri="{FF2B5EF4-FFF2-40B4-BE49-F238E27FC236}">
                  <a16:creationId xmlns:a16="http://schemas.microsoft.com/office/drawing/2014/main" id="{6360628F-F28E-C043-7170-1B4B24F1065F}"/>
                </a:ext>
              </a:extLst>
            </p:cNvPr>
            <p:cNvCxnSpPr>
              <a:cxnSpLocks/>
            </p:cNvCxnSpPr>
            <p:nvPr/>
          </p:nvCxnSpPr>
          <p:spPr bwMode="auto">
            <a:xfrm>
              <a:off x="2050026" y="3301090"/>
              <a:ext cx="0" cy="36554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141BFA6-6DEE-A16F-9FD9-B037624A062E}"/>
                </a:ext>
              </a:extLst>
            </p:cNvPr>
            <p:cNvCxnSpPr/>
            <p:nvPr/>
          </p:nvCxnSpPr>
          <p:spPr bwMode="auto">
            <a:xfrm>
              <a:off x="1932038" y="3657600"/>
              <a:ext cx="2433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F1B0CDFD-0EDD-0738-A5C4-80E22B910E7D}"/>
              </a:ext>
            </a:extLst>
          </p:cNvPr>
          <p:cNvGrpSpPr/>
          <p:nvPr/>
        </p:nvGrpSpPr>
        <p:grpSpPr>
          <a:xfrm>
            <a:off x="1697393" y="3301090"/>
            <a:ext cx="243349" cy="356510"/>
            <a:chOff x="1932038" y="3301090"/>
            <a:chExt cx="243349" cy="356510"/>
          </a:xfrm>
        </p:grpSpPr>
        <p:cxnSp>
          <p:nvCxnSpPr>
            <p:cNvPr id="28" name="Straight Connector 27">
              <a:extLst>
                <a:ext uri="{FF2B5EF4-FFF2-40B4-BE49-F238E27FC236}">
                  <a16:creationId xmlns:a16="http://schemas.microsoft.com/office/drawing/2014/main" id="{33C8FE54-C24C-0889-1D83-62BD19F5ACB2}"/>
                </a:ext>
              </a:extLst>
            </p:cNvPr>
            <p:cNvCxnSpPr/>
            <p:nvPr/>
          </p:nvCxnSpPr>
          <p:spPr bwMode="auto">
            <a:xfrm>
              <a:off x="2050026" y="3301090"/>
              <a:ext cx="0" cy="34265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8EBF164-4B43-A04D-A08C-94793DEC627C}"/>
                </a:ext>
              </a:extLst>
            </p:cNvPr>
            <p:cNvCxnSpPr/>
            <p:nvPr/>
          </p:nvCxnSpPr>
          <p:spPr bwMode="auto">
            <a:xfrm>
              <a:off x="1932038" y="3657600"/>
              <a:ext cx="243349" cy="0"/>
            </a:xfrm>
            <a:prstGeom prst="line">
              <a:avLst/>
            </a:prstGeom>
            <a:noFill/>
            <a:ln w="28575" cap="flat" cmpd="sng" algn="ctr">
              <a:solidFill>
                <a:schemeClr val="bg1"/>
              </a:solidFill>
              <a:prstDash val="solid"/>
              <a:round/>
              <a:headEnd type="none" w="med" len="med"/>
              <a:tailEnd type="none" w="med" len="med"/>
            </a:ln>
            <a:effectLst/>
          </p:spPr>
        </p:cxnSp>
      </p:grpSp>
      <p:sp>
        <p:nvSpPr>
          <p:cNvPr id="4" name="Oval 3">
            <a:extLst>
              <a:ext uri="{FF2B5EF4-FFF2-40B4-BE49-F238E27FC236}">
                <a16:creationId xmlns:a16="http://schemas.microsoft.com/office/drawing/2014/main" id="{E5220A22-A891-FCB3-3AB6-96D0066B7FFE}"/>
              </a:ext>
            </a:extLst>
          </p:cNvPr>
          <p:cNvSpPr/>
          <p:nvPr/>
        </p:nvSpPr>
        <p:spPr bwMode="auto">
          <a:xfrm>
            <a:off x="9266483" y="1795626"/>
            <a:ext cx="200089" cy="16257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8AD9ED53-1EEB-BCA7-CE03-62CFC84D4A29}"/>
              </a:ext>
            </a:extLst>
          </p:cNvPr>
          <p:cNvSpPr/>
          <p:nvPr/>
        </p:nvSpPr>
        <p:spPr bwMode="auto">
          <a:xfrm>
            <a:off x="9266483" y="2057361"/>
            <a:ext cx="200089" cy="162573"/>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04394FD4-0B6B-B071-9815-CB6E73FA9F98}"/>
              </a:ext>
            </a:extLst>
          </p:cNvPr>
          <p:cNvSpPr/>
          <p:nvPr/>
        </p:nvSpPr>
        <p:spPr bwMode="auto">
          <a:xfrm>
            <a:off x="9266483" y="2319096"/>
            <a:ext cx="200089" cy="162573"/>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Oval 8">
            <a:extLst>
              <a:ext uri="{FF2B5EF4-FFF2-40B4-BE49-F238E27FC236}">
                <a16:creationId xmlns:a16="http://schemas.microsoft.com/office/drawing/2014/main" id="{6092490A-C9AF-AA63-6ED5-D8CAC49B620D}"/>
              </a:ext>
            </a:extLst>
          </p:cNvPr>
          <p:cNvSpPr/>
          <p:nvPr/>
        </p:nvSpPr>
        <p:spPr bwMode="auto">
          <a:xfrm>
            <a:off x="9266483" y="2580831"/>
            <a:ext cx="200089" cy="162573"/>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CE85EF80-4E9F-194B-CFC9-E9E4003A4A45}"/>
              </a:ext>
            </a:extLst>
          </p:cNvPr>
          <p:cNvSpPr/>
          <p:nvPr/>
        </p:nvSpPr>
        <p:spPr bwMode="auto">
          <a:xfrm>
            <a:off x="7293834" y="2166881"/>
            <a:ext cx="1375873" cy="623539"/>
          </a:xfrm>
          <a:prstGeom prst="round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OTL 105</a:t>
            </a:r>
          </a:p>
        </p:txBody>
      </p:sp>
      <p:sp>
        <p:nvSpPr>
          <p:cNvPr id="11" name="Rectangle: Rounded Corners 10">
            <a:extLst>
              <a:ext uri="{FF2B5EF4-FFF2-40B4-BE49-F238E27FC236}">
                <a16:creationId xmlns:a16="http://schemas.microsoft.com/office/drawing/2014/main" id="{2F105015-42E1-76CA-EC1A-DAC59824C449}"/>
              </a:ext>
            </a:extLst>
          </p:cNvPr>
          <p:cNvSpPr/>
          <p:nvPr/>
        </p:nvSpPr>
        <p:spPr bwMode="auto">
          <a:xfrm>
            <a:off x="945158" y="2863147"/>
            <a:ext cx="1734314" cy="538083"/>
          </a:xfrm>
          <a:prstGeom prst="round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NTLA-2002</a:t>
            </a:r>
          </a:p>
        </p:txBody>
      </p:sp>
      <p:grpSp>
        <p:nvGrpSpPr>
          <p:cNvPr id="35" name="Group 34">
            <a:extLst>
              <a:ext uri="{FF2B5EF4-FFF2-40B4-BE49-F238E27FC236}">
                <a16:creationId xmlns:a16="http://schemas.microsoft.com/office/drawing/2014/main" id="{93C358F3-3855-488D-D1BC-C4B1F2644135}"/>
              </a:ext>
            </a:extLst>
          </p:cNvPr>
          <p:cNvGrpSpPr/>
          <p:nvPr/>
        </p:nvGrpSpPr>
        <p:grpSpPr>
          <a:xfrm>
            <a:off x="6175895" y="1941638"/>
            <a:ext cx="243349" cy="365543"/>
            <a:chOff x="1932038" y="3301090"/>
            <a:chExt cx="243349" cy="365543"/>
          </a:xfrm>
        </p:grpSpPr>
        <p:cxnSp>
          <p:nvCxnSpPr>
            <p:cNvPr id="36" name="Straight Connector 35">
              <a:extLst>
                <a:ext uri="{FF2B5EF4-FFF2-40B4-BE49-F238E27FC236}">
                  <a16:creationId xmlns:a16="http://schemas.microsoft.com/office/drawing/2014/main" id="{2A80E2AD-8FE8-493D-4BCE-9FFF11F435F7}"/>
                </a:ext>
              </a:extLst>
            </p:cNvPr>
            <p:cNvCxnSpPr>
              <a:cxnSpLocks/>
            </p:cNvCxnSpPr>
            <p:nvPr/>
          </p:nvCxnSpPr>
          <p:spPr bwMode="auto">
            <a:xfrm>
              <a:off x="2050026" y="3301090"/>
              <a:ext cx="0" cy="36554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FDC97D0-0B2F-3CDD-1135-B6CECCF78387}"/>
                </a:ext>
              </a:extLst>
            </p:cNvPr>
            <p:cNvCxnSpPr/>
            <p:nvPr/>
          </p:nvCxnSpPr>
          <p:spPr bwMode="auto">
            <a:xfrm>
              <a:off x="1932038" y="3657600"/>
              <a:ext cx="2433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D32B334F-1308-FD10-90C2-293B07A68E33}"/>
              </a:ext>
            </a:extLst>
          </p:cNvPr>
          <p:cNvGrpSpPr/>
          <p:nvPr/>
        </p:nvGrpSpPr>
        <p:grpSpPr>
          <a:xfrm rot="5400000">
            <a:off x="8319038" y="2951900"/>
            <a:ext cx="283840" cy="1908061"/>
            <a:chOff x="1932038" y="3301090"/>
            <a:chExt cx="243349" cy="358130"/>
          </a:xfrm>
        </p:grpSpPr>
        <p:cxnSp>
          <p:nvCxnSpPr>
            <p:cNvPr id="49" name="Straight Connector 48">
              <a:extLst>
                <a:ext uri="{FF2B5EF4-FFF2-40B4-BE49-F238E27FC236}">
                  <a16:creationId xmlns:a16="http://schemas.microsoft.com/office/drawing/2014/main" id="{7E3A5C75-02B1-8888-A120-77A28E4BAE8C}"/>
                </a:ext>
              </a:extLst>
            </p:cNvPr>
            <p:cNvCxnSpPr>
              <a:cxnSpLocks/>
            </p:cNvCxnSpPr>
            <p:nvPr/>
          </p:nvCxnSpPr>
          <p:spPr bwMode="auto">
            <a:xfrm rot="16200000" flipH="1">
              <a:off x="1870962" y="3480155"/>
              <a:ext cx="35813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DA69E79-CF0F-AAF6-3BA6-76B147EE3F59}"/>
                </a:ext>
              </a:extLst>
            </p:cNvPr>
            <p:cNvCxnSpPr/>
            <p:nvPr/>
          </p:nvCxnSpPr>
          <p:spPr bwMode="auto">
            <a:xfrm>
              <a:off x="1932038" y="3657600"/>
              <a:ext cx="243349" cy="0"/>
            </a:xfrm>
            <a:prstGeom prst="line">
              <a:avLst/>
            </a:prstGeom>
            <a:noFill/>
            <a:ln w="28575" cap="flat" cmpd="sng" algn="ctr">
              <a:solidFill>
                <a:schemeClr val="bg1"/>
              </a:solidFill>
              <a:prstDash val="solid"/>
              <a:round/>
              <a:headEnd type="none" w="med" len="med"/>
              <a:tailEnd type="none" w="med" len="med"/>
            </a:ln>
            <a:effectLst/>
          </p:spPr>
        </p:cxnSp>
      </p:grpSp>
      <p:sp>
        <p:nvSpPr>
          <p:cNvPr id="14" name="Rectangle: Rounded Corners 13">
            <a:extLst>
              <a:ext uri="{FF2B5EF4-FFF2-40B4-BE49-F238E27FC236}">
                <a16:creationId xmlns:a16="http://schemas.microsoft.com/office/drawing/2014/main" id="{7FE06E8A-D35D-B7EA-C3AC-CF03CF8313C7}"/>
              </a:ext>
            </a:extLst>
          </p:cNvPr>
          <p:cNvSpPr/>
          <p:nvPr/>
        </p:nvSpPr>
        <p:spPr bwMode="auto">
          <a:xfrm>
            <a:off x="6094301" y="1446856"/>
            <a:ext cx="1630456" cy="542747"/>
          </a:xfrm>
          <a:prstGeom prst="round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KVD998086</a:t>
            </a:r>
          </a:p>
        </p:txBody>
      </p:sp>
      <p:grpSp>
        <p:nvGrpSpPr>
          <p:cNvPr id="51" name="Group 50">
            <a:extLst>
              <a:ext uri="{FF2B5EF4-FFF2-40B4-BE49-F238E27FC236}">
                <a16:creationId xmlns:a16="http://schemas.microsoft.com/office/drawing/2014/main" id="{30003290-D549-AB13-6088-62FCD75AC56A}"/>
              </a:ext>
            </a:extLst>
          </p:cNvPr>
          <p:cNvGrpSpPr/>
          <p:nvPr/>
        </p:nvGrpSpPr>
        <p:grpSpPr>
          <a:xfrm rot="5400000">
            <a:off x="8195864" y="5113610"/>
            <a:ext cx="243349" cy="883802"/>
            <a:chOff x="1932038" y="3301090"/>
            <a:chExt cx="243349" cy="358130"/>
          </a:xfrm>
        </p:grpSpPr>
        <p:cxnSp>
          <p:nvCxnSpPr>
            <p:cNvPr id="52" name="Straight Connector 51">
              <a:extLst>
                <a:ext uri="{FF2B5EF4-FFF2-40B4-BE49-F238E27FC236}">
                  <a16:creationId xmlns:a16="http://schemas.microsoft.com/office/drawing/2014/main" id="{9F736668-F24E-5E9A-C93E-550E1DE58739}"/>
                </a:ext>
              </a:extLst>
            </p:cNvPr>
            <p:cNvCxnSpPr>
              <a:cxnSpLocks/>
            </p:cNvCxnSpPr>
            <p:nvPr/>
          </p:nvCxnSpPr>
          <p:spPr bwMode="auto">
            <a:xfrm rot="16200000" flipH="1">
              <a:off x="1870962" y="3480155"/>
              <a:ext cx="35813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F0614A6-C348-B78D-4CFF-9F27F9EFA651}"/>
                </a:ext>
              </a:extLst>
            </p:cNvPr>
            <p:cNvCxnSpPr/>
            <p:nvPr/>
          </p:nvCxnSpPr>
          <p:spPr bwMode="auto">
            <a:xfrm>
              <a:off x="1932038" y="3657600"/>
              <a:ext cx="2433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F703C701-2701-5D7D-E35E-5F9B6B1FE51A}"/>
              </a:ext>
            </a:extLst>
          </p:cNvPr>
          <p:cNvGrpSpPr/>
          <p:nvPr/>
        </p:nvGrpSpPr>
        <p:grpSpPr>
          <a:xfrm>
            <a:off x="3886199" y="3301090"/>
            <a:ext cx="243349" cy="356510"/>
            <a:chOff x="1932038" y="3301090"/>
            <a:chExt cx="243349" cy="356510"/>
          </a:xfrm>
        </p:grpSpPr>
        <p:cxnSp>
          <p:nvCxnSpPr>
            <p:cNvPr id="42" name="Straight Connector 41">
              <a:extLst>
                <a:ext uri="{FF2B5EF4-FFF2-40B4-BE49-F238E27FC236}">
                  <a16:creationId xmlns:a16="http://schemas.microsoft.com/office/drawing/2014/main" id="{0E51E4A8-F06A-FA1E-F39F-D8E8D6C9884F}"/>
                </a:ext>
              </a:extLst>
            </p:cNvPr>
            <p:cNvCxnSpPr/>
            <p:nvPr/>
          </p:nvCxnSpPr>
          <p:spPr bwMode="auto">
            <a:xfrm>
              <a:off x="2050026" y="3301090"/>
              <a:ext cx="0" cy="3426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9A9946C-32C7-79AF-5D60-68A51CED6DC2}"/>
                </a:ext>
              </a:extLst>
            </p:cNvPr>
            <p:cNvCxnSpPr/>
            <p:nvPr/>
          </p:nvCxnSpPr>
          <p:spPr bwMode="auto">
            <a:xfrm>
              <a:off x="1932038" y="3657600"/>
              <a:ext cx="243349" cy="0"/>
            </a:xfrm>
            <a:prstGeom prst="line">
              <a:avLst/>
            </a:prstGeom>
            <a:noFill/>
            <a:ln w="28575" cap="flat" cmpd="sng" algn="ctr">
              <a:solidFill>
                <a:schemeClr val="bg1"/>
              </a:solidFill>
              <a:prstDash val="solid"/>
              <a:round/>
              <a:headEnd type="none" w="med" len="med"/>
              <a:tailEnd type="none" w="med" len="med"/>
            </a:ln>
            <a:effectLst/>
          </p:spPr>
        </p:cxnSp>
      </p:grpSp>
      <p:sp>
        <p:nvSpPr>
          <p:cNvPr id="17" name="Rectangle: Rounded Corners 16">
            <a:extLst>
              <a:ext uri="{FF2B5EF4-FFF2-40B4-BE49-F238E27FC236}">
                <a16:creationId xmlns:a16="http://schemas.microsoft.com/office/drawing/2014/main" id="{6747CBEB-D5FB-8595-E640-E31A493F9FF7}"/>
              </a:ext>
            </a:extLst>
          </p:cNvPr>
          <p:cNvSpPr/>
          <p:nvPr/>
        </p:nvSpPr>
        <p:spPr bwMode="auto">
          <a:xfrm>
            <a:off x="8533919" y="5258761"/>
            <a:ext cx="1791182" cy="594728"/>
          </a:xfrm>
          <a:prstGeom prst="round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Deucrictibant</a:t>
            </a:r>
          </a:p>
        </p:txBody>
      </p:sp>
      <p:sp>
        <p:nvSpPr>
          <p:cNvPr id="18" name="Rectangle: Rounded Corners 17">
            <a:extLst>
              <a:ext uri="{FF2B5EF4-FFF2-40B4-BE49-F238E27FC236}">
                <a16:creationId xmlns:a16="http://schemas.microsoft.com/office/drawing/2014/main" id="{30CCDE9A-C41D-3FC7-CC9C-3C55F6A5CC1C}"/>
              </a:ext>
            </a:extLst>
          </p:cNvPr>
          <p:cNvSpPr/>
          <p:nvPr/>
        </p:nvSpPr>
        <p:spPr bwMode="auto">
          <a:xfrm>
            <a:off x="3065201" y="2848747"/>
            <a:ext cx="1801336" cy="573690"/>
          </a:xfrm>
          <a:prstGeom prst="round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Donidalorsen ADX-324</a:t>
            </a:r>
          </a:p>
        </p:txBody>
      </p:sp>
      <p:sp>
        <p:nvSpPr>
          <p:cNvPr id="20" name="Rectangle 19">
            <a:extLst>
              <a:ext uri="{FF2B5EF4-FFF2-40B4-BE49-F238E27FC236}">
                <a16:creationId xmlns:a16="http://schemas.microsoft.com/office/drawing/2014/main" id="{DAB4F364-CCBE-9FBE-38C9-CCE95286370E}"/>
              </a:ext>
            </a:extLst>
          </p:cNvPr>
          <p:cNvSpPr/>
          <p:nvPr/>
        </p:nvSpPr>
        <p:spPr bwMode="auto">
          <a:xfrm>
            <a:off x="2407065" y="2368004"/>
            <a:ext cx="1258771" cy="293044"/>
          </a:xfrm>
          <a:prstGeom prst="rect">
            <a:avLst/>
          </a:prstGeom>
          <a:no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FXII</a:t>
            </a:r>
          </a:p>
        </p:txBody>
      </p:sp>
      <p:sp>
        <p:nvSpPr>
          <p:cNvPr id="21" name="Rectangle 20">
            <a:extLst>
              <a:ext uri="{FF2B5EF4-FFF2-40B4-BE49-F238E27FC236}">
                <a16:creationId xmlns:a16="http://schemas.microsoft.com/office/drawing/2014/main" id="{C9389D5F-E016-1561-64E7-7CEC04319B13}"/>
              </a:ext>
            </a:extLst>
          </p:cNvPr>
          <p:cNvSpPr/>
          <p:nvPr/>
        </p:nvSpPr>
        <p:spPr bwMode="auto">
          <a:xfrm>
            <a:off x="5208647" y="2368004"/>
            <a:ext cx="1258771" cy="293044"/>
          </a:xfrm>
          <a:prstGeom prst="rect">
            <a:avLst/>
          </a:prstGeom>
          <a:no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FXIIa</a:t>
            </a:r>
          </a:p>
        </p:txBody>
      </p:sp>
      <p:sp>
        <p:nvSpPr>
          <p:cNvPr id="22" name="Rectangle 21">
            <a:extLst>
              <a:ext uri="{FF2B5EF4-FFF2-40B4-BE49-F238E27FC236}">
                <a16:creationId xmlns:a16="http://schemas.microsoft.com/office/drawing/2014/main" id="{B9E86353-ED98-19E0-771E-0E695AB518B9}"/>
              </a:ext>
            </a:extLst>
          </p:cNvPr>
          <p:cNvSpPr/>
          <p:nvPr/>
        </p:nvSpPr>
        <p:spPr bwMode="auto">
          <a:xfrm>
            <a:off x="957207" y="3717068"/>
            <a:ext cx="1481467" cy="293044"/>
          </a:xfrm>
          <a:prstGeom prst="rect">
            <a:avLst/>
          </a:prstGeom>
          <a:no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KLKB1</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4D3EFC03-1F8E-241A-F2D8-603FD56EC1A8}"/>
              </a:ext>
            </a:extLst>
          </p:cNvPr>
          <p:cNvSpPr/>
          <p:nvPr/>
        </p:nvSpPr>
        <p:spPr bwMode="auto">
          <a:xfrm>
            <a:off x="3362650" y="3717068"/>
            <a:ext cx="1342887" cy="293044"/>
          </a:xfrm>
          <a:prstGeom prst="rect">
            <a:avLst/>
          </a:prstGeom>
          <a:no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Prekallikrein</a:t>
            </a:r>
          </a:p>
        </p:txBody>
      </p:sp>
      <p:sp>
        <p:nvSpPr>
          <p:cNvPr id="24" name="Rectangle 23">
            <a:extLst>
              <a:ext uri="{FF2B5EF4-FFF2-40B4-BE49-F238E27FC236}">
                <a16:creationId xmlns:a16="http://schemas.microsoft.com/office/drawing/2014/main" id="{63D194BF-3378-B327-45CE-BBE9F5DAB6AB}"/>
              </a:ext>
            </a:extLst>
          </p:cNvPr>
          <p:cNvSpPr/>
          <p:nvPr/>
        </p:nvSpPr>
        <p:spPr bwMode="auto">
          <a:xfrm>
            <a:off x="4279591" y="4977819"/>
            <a:ext cx="1342887" cy="561885"/>
          </a:xfrm>
          <a:prstGeom prst="rect">
            <a:avLst/>
          </a:prstGeom>
          <a:no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 MW kininogen</a:t>
            </a:r>
          </a:p>
        </p:txBody>
      </p:sp>
      <p:sp>
        <p:nvSpPr>
          <p:cNvPr id="25" name="Rectangle 24">
            <a:extLst>
              <a:ext uri="{FF2B5EF4-FFF2-40B4-BE49-F238E27FC236}">
                <a16:creationId xmlns:a16="http://schemas.microsoft.com/office/drawing/2014/main" id="{B99C297B-7053-E79F-6397-96396AB000E2}"/>
              </a:ext>
            </a:extLst>
          </p:cNvPr>
          <p:cNvSpPr/>
          <p:nvPr/>
        </p:nvSpPr>
        <p:spPr bwMode="auto">
          <a:xfrm>
            <a:off x="7204107" y="5081504"/>
            <a:ext cx="1220757" cy="293044"/>
          </a:xfrm>
          <a:prstGeom prst="rect">
            <a:avLst/>
          </a:prstGeom>
          <a:no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Bradykinin</a:t>
            </a:r>
          </a:p>
        </p:txBody>
      </p:sp>
      <p:sp>
        <p:nvSpPr>
          <p:cNvPr id="26" name="Rectangle 25">
            <a:extLst>
              <a:ext uri="{FF2B5EF4-FFF2-40B4-BE49-F238E27FC236}">
                <a16:creationId xmlns:a16="http://schemas.microsoft.com/office/drawing/2014/main" id="{D8571C8F-6B17-2E93-1DF2-75BA8354C761}"/>
              </a:ext>
            </a:extLst>
          </p:cNvPr>
          <p:cNvSpPr/>
          <p:nvPr/>
        </p:nvSpPr>
        <p:spPr bwMode="auto">
          <a:xfrm>
            <a:off x="6230708" y="3717068"/>
            <a:ext cx="1220757" cy="293044"/>
          </a:xfrm>
          <a:prstGeom prst="rect">
            <a:avLst/>
          </a:prstGeom>
          <a:no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Kallikrein</a:t>
            </a:r>
          </a:p>
        </p:txBody>
      </p:sp>
      <p:grpSp>
        <p:nvGrpSpPr>
          <p:cNvPr id="44" name="Group 43">
            <a:extLst>
              <a:ext uri="{FF2B5EF4-FFF2-40B4-BE49-F238E27FC236}">
                <a16:creationId xmlns:a16="http://schemas.microsoft.com/office/drawing/2014/main" id="{9A4304B3-54E6-42EB-CE76-9A2CFE459441}"/>
              </a:ext>
            </a:extLst>
          </p:cNvPr>
          <p:cNvGrpSpPr/>
          <p:nvPr/>
        </p:nvGrpSpPr>
        <p:grpSpPr>
          <a:xfrm rot="5400000">
            <a:off x="6356937" y="2539514"/>
            <a:ext cx="243349" cy="1630456"/>
            <a:chOff x="1932038" y="3301090"/>
            <a:chExt cx="243349" cy="358130"/>
          </a:xfrm>
        </p:grpSpPr>
        <p:cxnSp>
          <p:nvCxnSpPr>
            <p:cNvPr id="45" name="Straight Connector 44">
              <a:extLst>
                <a:ext uri="{FF2B5EF4-FFF2-40B4-BE49-F238E27FC236}">
                  <a16:creationId xmlns:a16="http://schemas.microsoft.com/office/drawing/2014/main" id="{85454DBD-5143-F6BB-E983-4F5FFD2F50AF}"/>
                </a:ext>
              </a:extLst>
            </p:cNvPr>
            <p:cNvCxnSpPr>
              <a:cxnSpLocks/>
            </p:cNvCxnSpPr>
            <p:nvPr/>
          </p:nvCxnSpPr>
          <p:spPr bwMode="auto">
            <a:xfrm rot="16200000" flipH="1">
              <a:off x="1870962" y="3480155"/>
              <a:ext cx="35813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66729BC-0638-A541-F2A3-ED305A71B922}"/>
                </a:ext>
              </a:extLst>
            </p:cNvPr>
            <p:cNvCxnSpPr/>
            <p:nvPr/>
          </p:nvCxnSpPr>
          <p:spPr bwMode="auto">
            <a:xfrm>
              <a:off x="1932038" y="3657600"/>
              <a:ext cx="2433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55" name="Straight Arrow Connector 54">
            <a:extLst>
              <a:ext uri="{FF2B5EF4-FFF2-40B4-BE49-F238E27FC236}">
                <a16:creationId xmlns:a16="http://schemas.microsoft.com/office/drawing/2014/main" id="{914D1082-1C96-4827-6236-65DBC0165441}"/>
              </a:ext>
            </a:extLst>
          </p:cNvPr>
          <p:cNvCxnSpPr>
            <a:cxnSpLocks/>
          </p:cNvCxnSpPr>
          <p:nvPr/>
        </p:nvCxnSpPr>
        <p:spPr bwMode="auto">
          <a:xfrm>
            <a:off x="3665836" y="2528729"/>
            <a:ext cx="1510848" cy="0"/>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0574BF0F-A4C6-9FD0-DFCA-3F46351CE489}"/>
              </a:ext>
            </a:extLst>
          </p:cNvPr>
          <p:cNvCxnSpPr>
            <a:cxnSpLocks/>
          </p:cNvCxnSpPr>
          <p:nvPr/>
        </p:nvCxnSpPr>
        <p:spPr bwMode="auto">
          <a:xfrm>
            <a:off x="2438674" y="3882000"/>
            <a:ext cx="916584" cy="0"/>
          </a:xfrm>
          <a:prstGeom prst="straightConnector1">
            <a:avLst/>
          </a:prstGeom>
          <a:noFill/>
          <a:ln w="28575" cap="flat" cmpd="sng" algn="ctr">
            <a:solidFill>
              <a:schemeClr val="bg1"/>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BAB52A26-37E7-FD5D-48E9-620DC914E9D2}"/>
              </a:ext>
            </a:extLst>
          </p:cNvPr>
          <p:cNvCxnSpPr>
            <a:cxnSpLocks/>
          </p:cNvCxnSpPr>
          <p:nvPr/>
        </p:nvCxnSpPr>
        <p:spPr bwMode="auto">
          <a:xfrm>
            <a:off x="4702552" y="3882000"/>
            <a:ext cx="1499145" cy="0"/>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8CA8D233-D8F1-43BA-20A8-5DAB8C1497DE}"/>
              </a:ext>
            </a:extLst>
          </p:cNvPr>
          <p:cNvCxnSpPr>
            <a:cxnSpLocks/>
          </p:cNvCxnSpPr>
          <p:nvPr/>
        </p:nvCxnSpPr>
        <p:spPr bwMode="auto">
          <a:xfrm>
            <a:off x="5622478" y="5258761"/>
            <a:ext cx="1582109" cy="0"/>
          </a:xfrm>
          <a:prstGeom prst="straightConnector1">
            <a:avLst/>
          </a:prstGeom>
          <a:noFill/>
          <a:ln w="28575" cap="flat" cmpd="sng" algn="ctr">
            <a:solidFill>
              <a:schemeClr val="bg1"/>
            </a:solidFill>
            <a:prstDash val="solid"/>
            <a:round/>
            <a:headEnd type="none" w="med" len="med"/>
            <a:tailEnd type="triangle"/>
          </a:ln>
          <a:effectLst/>
        </p:spPr>
      </p:cxnSp>
      <p:cxnSp>
        <p:nvCxnSpPr>
          <p:cNvPr id="65" name="Straight Arrow Connector 64">
            <a:extLst>
              <a:ext uri="{FF2B5EF4-FFF2-40B4-BE49-F238E27FC236}">
                <a16:creationId xmlns:a16="http://schemas.microsoft.com/office/drawing/2014/main" id="{4C55C611-FA10-52C7-1B28-A23FBBED1CCB}"/>
              </a:ext>
            </a:extLst>
          </p:cNvPr>
          <p:cNvCxnSpPr>
            <a:cxnSpLocks/>
          </p:cNvCxnSpPr>
          <p:nvPr/>
        </p:nvCxnSpPr>
        <p:spPr bwMode="auto">
          <a:xfrm>
            <a:off x="5629852" y="2665777"/>
            <a:ext cx="0" cy="1183552"/>
          </a:xfrm>
          <a:prstGeom prst="straightConnector1">
            <a:avLst/>
          </a:prstGeom>
          <a:noFill/>
          <a:ln w="28575" cap="flat" cmpd="sng" algn="ctr">
            <a:solidFill>
              <a:schemeClr val="bg1"/>
            </a:solidFill>
            <a:prstDash val="solid"/>
            <a:round/>
            <a:headEnd type="none" w="med" len="med"/>
            <a:tailEnd type="triangle"/>
          </a:ln>
          <a:effectLst/>
        </p:spPr>
      </p:cxnSp>
      <p:cxnSp>
        <p:nvCxnSpPr>
          <p:cNvPr id="67" name="Straight Arrow Connector 66">
            <a:extLst>
              <a:ext uri="{FF2B5EF4-FFF2-40B4-BE49-F238E27FC236}">
                <a16:creationId xmlns:a16="http://schemas.microsoft.com/office/drawing/2014/main" id="{38E31E90-32F3-9841-9081-97D8CF0F9C6B}"/>
              </a:ext>
            </a:extLst>
          </p:cNvPr>
          <p:cNvCxnSpPr>
            <a:cxnSpLocks/>
          </p:cNvCxnSpPr>
          <p:nvPr/>
        </p:nvCxnSpPr>
        <p:spPr bwMode="auto">
          <a:xfrm>
            <a:off x="6669061" y="4014735"/>
            <a:ext cx="0" cy="1220527"/>
          </a:xfrm>
          <a:prstGeom prst="straightConnector1">
            <a:avLst/>
          </a:prstGeom>
          <a:noFill/>
          <a:ln w="28575" cap="flat" cmpd="sng" algn="ctr">
            <a:solidFill>
              <a:schemeClr val="bg1"/>
            </a:solidFill>
            <a:prstDash val="solid"/>
            <a:round/>
            <a:headEnd type="none" w="med" len="med"/>
            <a:tailEnd type="triangle"/>
          </a:ln>
          <a:effectLst/>
        </p:spPr>
      </p:cxnSp>
      <p:cxnSp>
        <p:nvCxnSpPr>
          <p:cNvPr id="69" name="Straight Arrow Connector 68">
            <a:extLst>
              <a:ext uri="{FF2B5EF4-FFF2-40B4-BE49-F238E27FC236}">
                <a16:creationId xmlns:a16="http://schemas.microsoft.com/office/drawing/2014/main" id="{22995AA8-518A-062C-C027-886E4D228C3E}"/>
              </a:ext>
            </a:extLst>
          </p:cNvPr>
          <p:cNvCxnSpPr>
            <a:cxnSpLocks/>
          </p:cNvCxnSpPr>
          <p:nvPr/>
        </p:nvCxnSpPr>
        <p:spPr bwMode="auto">
          <a:xfrm>
            <a:off x="7809901" y="5374548"/>
            <a:ext cx="0" cy="456733"/>
          </a:xfrm>
          <a:prstGeom prst="straightConnector1">
            <a:avLst/>
          </a:prstGeom>
          <a:noFill/>
          <a:ln w="28575" cap="flat" cmpd="sng" algn="ctr">
            <a:solidFill>
              <a:schemeClr val="bg1"/>
            </a:solidFill>
            <a:prstDash val="solid"/>
            <a:round/>
            <a:headEnd type="none" w="med" len="med"/>
            <a:tailEnd type="triangle"/>
          </a:ln>
          <a:effectLst/>
        </p:spPr>
      </p:cxnSp>
      <p:grpSp>
        <p:nvGrpSpPr>
          <p:cNvPr id="74" name="Group 73">
            <a:extLst>
              <a:ext uri="{FF2B5EF4-FFF2-40B4-BE49-F238E27FC236}">
                <a16:creationId xmlns:a16="http://schemas.microsoft.com/office/drawing/2014/main" id="{0A98270D-7B32-0661-EE43-32CF0DAD902F}"/>
              </a:ext>
            </a:extLst>
          </p:cNvPr>
          <p:cNvGrpSpPr/>
          <p:nvPr/>
        </p:nvGrpSpPr>
        <p:grpSpPr>
          <a:xfrm>
            <a:off x="5669824" y="4074356"/>
            <a:ext cx="875818" cy="390520"/>
            <a:chOff x="5669824" y="4080402"/>
            <a:chExt cx="875818" cy="390520"/>
          </a:xfrm>
        </p:grpSpPr>
        <p:sp>
          <p:nvSpPr>
            <p:cNvPr id="71" name="Freeform: Shape 70">
              <a:extLst>
                <a:ext uri="{FF2B5EF4-FFF2-40B4-BE49-F238E27FC236}">
                  <a16:creationId xmlns:a16="http://schemas.microsoft.com/office/drawing/2014/main" id="{A68A6CF5-226B-D94B-5148-6AE394001714}"/>
                </a:ext>
              </a:extLst>
            </p:cNvPr>
            <p:cNvSpPr/>
            <p:nvPr/>
          </p:nvSpPr>
          <p:spPr bwMode="auto">
            <a:xfrm>
              <a:off x="5669824" y="4080402"/>
              <a:ext cx="769565" cy="390520"/>
            </a:xfrm>
            <a:custGeom>
              <a:avLst/>
              <a:gdLst>
                <a:gd name="connsiteX0" fmla="*/ 0 w 759542"/>
                <a:gd name="connsiteY0" fmla="*/ 235974 h 235974"/>
                <a:gd name="connsiteX1" fmla="*/ 420329 w 759542"/>
                <a:gd name="connsiteY1" fmla="*/ 169606 h 235974"/>
                <a:gd name="connsiteX2" fmla="*/ 759542 w 759542"/>
                <a:gd name="connsiteY2" fmla="*/ 0 h 235974"/>
                <a:gd name="connsiteX0" fmla="*/ 0 w 753239"/>
                <a:gd name="connsiteY0" fmla="*/ 390520 h 390520"/>
                <a:gd name="connsiteX1" fmla="*/ 414026 w 753239"/>
                <a:gd name="connsiteY1" fmla="*/ 169606 h 390520"/>
                <a:gd name="connsiteX2" fmla="*/ 753239 w 753239"/>
                <a:gd name="connsiteY2" fmla="*/ 0 h 390520"/>
                <a:gd name="connsiteX0" fmla="*/ 0 w 753239"/>
                <a:gd name="connsiteY0" fmla="*/ 390520 h 390520"/>
                <a:gd name="connsiteX1" fmla="*/ 483358 w 753239"/>
                <a:gd name="connsiteY1" fmla="*/ 291955 h 390520"/>
                <a:gd name="connsiteX2" fmla="*/ 753239 w 753239"/>
                <a:gd name="connsiteY2" fmla="*/ 0 h 390520"/>
                <a:gd name="connsiteX0" fmla="*/ 0 w 753239"/>
                <a:gd name="connsiteY0" fmla="*/ 390520 h 390520"/>
                <a:gd name="connsiteX1" fmla="*/ 483358 w 753239"/>
                <a:gd name="connsiteY1" fmla="*/ 291955 h 390520"/>
                <a:gd name="connsiteX2" fmla="*/ 753239 w 753239"/>
                <a:gd name="connsiteY2" fmla="*/ 0 h 390520"/>
                <a:gd name="connsiteX0" fmla="*/ 0 w 753239"/>
                <a:gd name="connsiteY0" fmla="*/ 390520 h 390520"/>
                <a:gd name="connsiteX1" fmla="*/ 483358 w 753239"/>
                <a:gd name="connsiteY1" fmla="*/ 291955 h 390520"/>
                <a:gd name="connsiteX2" fmla="*/ 753239 w 753239"/>
                <a:gd name="connsiteY2" fmla="*/ 0 h 390520"/>
              </a:gdLst>
              <a:ahLst/>
              <a:cxnLst>
                <a:cxn ang="0">
                  <a:pos x="connsiteX0" y="connsiteY0"/>
                </a:cxn>
                <a:cxn ang="0">
                  <a:pos x="connsiteX1" y="connsiteY1"/>
                </a:cxn>
                <a:cxn ang="0">
                  <a:pos x="connsiteX2" y="connsiteY2"/>
                </a:cxn>
              </a:cxnLst>
              <a:rect l="l" t="t" r="r" b="b"/>
              <a:pathLst>
                <a:path w="753239" h="390520">
                  <a:moveTo>
                    <a:pt x="0" y="390520"/>
                  </a:moveTo>
                  <a:cubicBezTo>
                    <a:pt x="146869" y="377000"/>
                    <a:pt x="358083" y="335291"/>
                    <a:pt x="483358" y="291955"/>
                  </a:cubicBezTo>
                  <a:cubicBezTo>
                    <a:pt x="578434" y="259066"/>
                    <a:pt x="722561" y="142412"/>
                    <a:pt x="753239"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3" name="Straight Connector 72">
              <a:extLst>
                <a:ext uri="{FF2B5EF4-FFF2-40B4-BE49-F238E27FC236}">
                  <a16:creationId xmlns:a16="http://schemas.microsoft.com/office/drawing/2014/main" id="{5177B6DC-8C1A-A1CC-4648-CE6837F312EC}"/>
                </a:ext>
              </a:extLst>
            </p:cNvPr>
            <p:cNvCxnSpPr/>
            <p:nvPr/>
          </p:nvCxnSpPr>
          <p:spPr bwMode="auto">
            <a:xfrm>
              <a:off x="6292847" y="4080402"/>
              <a:ext cx="25279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7A426A27-BA4F-8EB2-A001-A1AE3425958E}"/>
              </a:ext>
            </a:extLst>
          </p:cNvPr>
          <p:cNvGrpSpPr/>
          <p:nvPr/>
        </p:nvGrpSpPr>
        <p:grpSpPr>
          <a:xfrm>
            <a:off x="6740803" y="3497902"/>
            <a:ext cx="1354712" cy="1063408"/>
            <a:chOff x="6740803" y="3497902"/>
            <a:chExt cx="1354712" cy="1063408"/>
          </a:xfrm>
        </p:grpSpPr>
        <p:sp>
          <p:nvSpPr>
            <p:cNvPr id="75" name="Freeform: Shape 74">
              <a:extLst>
                <a:ext uri="{FF2B5EF4-FFF2-40B4-BE49-F238E27FC236}">
                  <a16:creationId xmlns:a16="http://schemas.microsoft.com/office/drawing/2014/main" id="{50CB3DEA-FB5A-B19D-1846-A7ED40A9CC4F}"/>
                </a:ext>
              </a:extLst>
            </p:cNvPr>
            <p:cNvSpPr/>
            <p:nvPr/>
          </p:nvSpPr>
          <p:spPr bwMode="auto">
            <a:xfrm>
              <a:off x="6745954" y="3497902"/>
              <a:ext cx="1349561" cy="935006"/>
            </a:xfrm>
            <a:custGeom>
              <a:avLst/>
              <a:gdLst>
                <a:gd name="connsiteX0" fmla="*/ 1336827 w 1348097"/>
                <a:gd name="connsiteY0" fmla="*/ 0 h 935006"/>
                <a:gd name="connsiteX1" fmla="*/ 1326524 w 1348097"/>
                <a:gd name="connsiteY1" fmla="*/ 510003 h 935006"/>
                <a:gd name="connsiteX2" fmla="*/ 1141068 w 1348097"/>
                <a:gd name="connsiteY2" fmla="*/ 777884 h 935006"/>
                <a:gd name="connsiteX3" fmla="*/ 517731 w 1348097"/>
                <a:gd name="connsiteY3" fmla="*/ 883491 h 935006"/>
                <a:gd name="connsiteX4" fmla="*/ 100455 w 1348097"/>
                <a:gd name="connsiteY4" fmla="*/ 911824 h 935006"/>
                <a:gd name="connsiteX5" fmla="*/ 0 w 1348097"/>
                <a:gd name="connsiteY5" fmla="*/ 935006 h 935006"/>
                <a:gd name="connsiteX0" fmla="*/ 1336827 w 1350950"/>
                <a:gd name="connsiteY0" fmla="*/ 0 h 935006"/>
                <a:gd name="connsiteX1" fmla="*/ 1326524 w 1350950"/>
                <a:gd name="connsiteY1" fmla="*/ 510003 h 935006"/>
                <a:gd name="connsiteX2" fmla="*/ 1097280 w 1350950"/>
                <a:gd name="connsiteY2" fmla="*/ 793339 h 935006"/>
                <a:gd name="connsiteX3" fmla="*/ 517731 w 1350950"/>
                <a:gd name="connsiteY3" fmla="*/ 883491 h 935006"/>
                <a:gd name="connsiteX4" fmla="*/ 100455 w 1350950"/>
                <a:gd name="connsiteY4" fmla="*/ 911824 h 935006"/>
                <a:gd name="connsiteX5" fmla="*/ 0 w 1350950"/>
                <a:gd name="connsiteY5"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17731 w 1349561"/>
                <a:gd name="connsiteY3" fmla="*/ 883491 h 935006"/>
                <a:gd name="connsiteX4" fmla="*/ 100455 w 1349561"/>
                <a:gd name="connsiteY4" fmla="*/ 911824 h 935006"/>
                <a:gd name="connsiteX5" fmla="*/ 0 w 1349561"/>
                <a:gd name="connsiteY5"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17731 w 1349561"/>
                <a:gd name="connsiteY3" fmla="*/ 883491 h 935006"/>
                <a:gd name="connsiteX4" fmla="*/ 123637 w 1349561"/>
                <a:gd name="connsiteY4" fmla="*/ 898945 h 935006"/>
                <a:gd name="connsiteX5" fmla="*/ 0 w 1349561"/>
                <a:gd name="connsiteY5"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38337 w 1349561"/>
                <a:gd name="connsiteY3" fmla="*/ 888643 h 935006"/>
                <a:gd name="connsiteX4" fmla="*/ 123637 w 1349561"/>
                <a:gd name="connsiteY4" fmla="*/ 898945 h 935006"/>
                <a:gd name="connsiteX5" fmla="*/ 0 w 1349561"/>
                <a:gd name="connsiteY5"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38337 w 1349561"/>
                <a:gd name="connsiteY3" fmla="*/ 888643 h 935006"/>
                <a:gd name="connsiteX4" fmla="*/ 175153 w 1349561"/>
                <a:gd name="connsiteY4" fmla="*/ 896370 h 935006"/>
                <a:gd name="connsiteX5" fmla="*/ 0 w 1349561"/>
                <a:gd name="connsiteY5"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38337 w 1349561"/>
                <a:gd name="connsiteY3" fmla="*/ 888643 h 935006"/>
                <a:gd name="connsiteX4" fmla="*/ 0 w 1349561"/>
                <a:gd name="connsiteY4"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38337 w 1349561"/>
                <a:gd name="connsiteY3" fmla="*/ 888643 h 935006"/>
                <a:gd name="connsiteX4" fmla="*/ 0 w 1349561"/>
                <a:gd name="connsiteY4"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38337 w 1349561"/>
                <a:gd name="connsiteY3" fmla="*/ 888643 h 935006"/>
                <a:gd name="connsiteX4" fmla="*/ 0 w 1349561"/>
                <a:gd name="connsiteY4" fmla="*/ 935006 h 935006"/>
                <a:gd name="connsiteX0" fmla="*/ 1336827 w 1349561"/>
                <a:gd name="connsiteY0" fmla="*/ 0 h 935006"/>
                <a:gd name="connsiteX1" fmla="*/ 1323948 w 1349561"/>
                <a:gd name="connsiteY1" fmla="*/ 528034 h 935006"/>
                <a:gd name="connsiteX2" fmla="*/ 1097280 w 1349561"/>
                <a:gd name="connsiteY2" fmla="*/ 793339 h 935006"/>
                <a:gd name="connsiteX3" fmla="*/ 538337 w 1349561"/>
                <a:gd name="connsiteY3" fmla="*/ 888643 h 935006"/>
                <a:gd name="connsiteX4" fmla="*/ 0 w 1349561"/>
                <a:gd name="connsiteY4" fmla="*/ 935006 h 935006"/>
                <a:gd name="connsiteX0" fmla="*/ 1336827 w 1349561"/>
                <a:gd name="connsiteY0" fmla="*/ 0 h 935006"/>
                <a:gd name="connsiteX1" fmla="*/ 1323948 w 1349561"/>
                <a:gd name="connsiteY1" fmla="*/ 510004 h 935006"/>
                <a:gd name="connsiteX2" fmla="*/ 1097280 w 1349561"/>
                <a:gd name="connsiteY2" fmla="*/ 793339 h 935006"/>
                <a:gd name="connsiteX3" fmla="*/ 538337 w 1349561"/>
                <a:gd name="connsiteY3" fmla="*/ 888643 h 935006"/>
                <a:gd name="connsiteX4" fmla="*/ 0 w 1349561"/>
                <a:gd name="connsiteY4" fmla="*/ 935006 h 935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9561" h="935006">
                  <a:moveTo>
                    <a:pt x="1336827" y="0"/>
                  </a:moveTo>
                  <a:cubicBezTo>
                    <a:pt x="1347989" y="190178"/>
                    <a:pt x="1363872" y="377781"/>
                    <a:pt x="1323948" y="510004"/>
                  </a:cubicBezTo>
                  <a:cubicBezTo>
                    <a:pt x="1284024" y="642227"/>
                    <a:pt x="1228215" y="730232"/>
                    <a:pt x="1097280" y="793339"/>
                  </a:cubicBezTo>
                  <a:cubicBezTo>
                    <a:pt x="966345" y="856446"/>
                    <a:pt x="749550" y="875335"/>
                    <a:pt x="538337" y="888643"/>
                  </a:cubicBezTo>
                  <a:cubicBezTo>
                    <a:pt x="327124" y="901951"/>
                    <a:pt x="148215" y="897013"/>
                    <a:pt x="0" y="935006"/>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2724338D-5EBE-9605-5DC0-1D742110024F}"/>
                </a:ext>
              </a:extLst>
            </p:cNvPr>
            <p:cNvCxnSpPr/>
            <p:nvPr/>
          </p:nvCxnSpPr>
          <p:spPr bwMode="auto">
            <a:xfrm>
              <a:off x="6740803" y="4303732"/>
              <a:ext cx="0" cy="257578"/>
            </a:xfrm>
            <a:prstGeom prst="line">
              <a:avLst/>
            </a:prstGeom>
            <a:noFill/>
            <a:ln w="28575" cap="flat" cmpd="sng" algn="ctr">
              <a:solidFill>
                <a:schemeClr val="bg1"/>
              </a:solidFill>
              <a:prstDash val="solid"/>
              <a:round/>
              <a:headEnd type="none" w="med" len="med"/>
              <a:tailEnd type="none" w="med" len="med"/>
            </a:ln>
            <a:effectLst/>
          </p:spPr>
        </p:cxnSp>
      </p:grpSp>
      <p:sp>
        <p:nvSpPr>
          <p:cNvPr id="79" name="Partial Circle 78">
            <a:extLst>
              <a:ext uri="{FF2B5EF4-FFF2-40B4-BE49-F238E27FC236}">
                <a16:creationId xmlns:a16="http://schemas.microsoft.com/office/drawing/2014/main" id="{A29DAFD3-BBC8-FDA5-EF8E-66BD91FDDC99}"/>
              </a:ext>
            </a:extLst>
          </p:cNvPr>
          <p:cNvSpPr/>
          <p:nvPr/>
        </p:nvSpPr>
        <p:spPr bwMode="auto">
          <a:xfrm>
            <a:off x="7186788" y="5655490"/>
            <a:ext cx="1130751" cy="793342"/>
          </a:xfrm>
          <a:prstGeom prst="pie">
            <a:avLst>
              <a:gd name="adj1" fmla="val 19433257"/>
              <a:gd name="adj2" fmla="val 14821556"/>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TextBox 79">
            <a:extLst>
              <a:ext uri="{FF2B5EF4-FFF2-40B4-BE49-F238E27FC236}">
                <a16:creationId xmlns:a16="http://schemas.microsoft.com/office/drawing/2014/main" id="{A5FB79C2-33F2-0D20-E74E-A071B3B4FC18}"/>
              </a:ext>
            </a:extLst>
          </p:cNvPr>
          <p:cNvSpPr txBox="1"/>
          <p:nvPr/>
        </p:nvSpPr>
        <p:spPr bwMode="auto">
          <a:xfrm>
            <a:off x="7186788" y="5967316"/>
            <a:ext cx="1189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B2 receptor</a:t>
            </a:r>
          </a:p>
        </p:txBody>
      </p:sp>
      <p:sp>
        <p:nvSpPr>
          <p:cNvPr id="81" name="TextBox 80">
            <a:extLst>
              <a:ext uri="{FF2B5EF4-FFF2-40B4-BE49-F238E27FC236}">
                <a16:creationId xmlns:a16="http://schemas.microsoft.com/office/drawing/2014/main" id="{5963B6B8-1A40-0664-65E7-8C32C164F3D0}"/>
              </a:ext>
            </a:extLst>
          </p:cNvPr>
          <p:cNvSpPr txBox="1"/>
          <p:nvPr/>
        </p:nvSpPr>
        <p:spPr bwMode="auto">
          <a:xfrm>
            <a:off x="9476278" y="1671801"/>
            <a:ext cx="23762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ASO, siRNA</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Oral small molecule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Gene therapy</a:t>
            </a:r>
          </a:p>
        </p:txBody>
      </p:sp>
      <p:sp>
        <p:nvSpPr>
          <p:cNvPr id="19" name="Rectangle 18">
            <a:extLst>
              <a:ext uri="{FF2B5EF4-FFF2-40B4-BE49-F238E27FC236}">
                <a16:creationId xmlns:a16="http://schemas.microsoft.com/office/drawing/2014/main" id="{05F6D3FA-5DF8-B1A0-E9CA-1AED8E0F7A0C}"/>
              </a:ext>
            </a:extLst>
          </p:cNvPr>
          <p:cNvSpPr/>
          <p:nvPr/>
        </p:nvSpPr>
        <p:spPr bwMode="auto">
          <a:xfrm>
            <a:off x="7293836" y="3144164"/>
            <a:ext cx="1375873" cy="359420"/>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C1-INH</a:t>
            </a:r>
          </a:p>
        </p:txBody>
      </p:sp>
      <p:sp>
        <p:nvSpPr>
          <p:cNvPr id="13" name="Rectangle: Rounded Corners 12">
            <a:extLst>
              <a:ext uri="{FF2B5EF4-FFF2-40B4-BE49-F238E27FC236}">
                <a16:creationId xmlns:a16="http://schemas.microsoft.com/office/drawing/2014/main" id="{FBCB6581-DA33-7281-289E-1687EFA381AA}"/>
              </a:ext>
            </a:extLst>
          </p:cNvPr>
          <p:cNvSpPr/>
          <p:nvPr/>
        </p:nvSpPr>
        <p:spPr bwMode="auto">
          <a:xfrm>
            <a:off x="4034094" y="4206759"/>
            <a:ext cx="1631767" cy="535208"/>
          </a:xfrm>
          <a:prstGeom prst="roundRect">
            <a:avLst/>
          </a:prstGeom>
          <a:solidFill>
            <a:schemeClr val="accent1"/>
          </a:solidFill>
          <a:ln w="0">
            <a:solidFill>
              <a:schemeClr val="bg1"/>
            </a:solidFill>
            <a:miter lim="800000"/>
            <a:headEnd/>
            <a:tailEnd/>
          </a:ln>
        </p:spPr>
        <p:txBody>
          <a:bodyPr lIns="91440" tIns="45720" rIns="91440" bIns="4572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lang="en-US">
                <a:solidFill>
                  <a:srgbClr val="FFFFFF"/>
                </a:solidFill>
                <a:latin typeface="Calibri"/>
                <a:ea typeface="Calibri"/>
                <a:cs typeface="Arial"/>
              </a:rPr>
              <a:t>Navenibart</a:t>
            </a:r>
            <a:endParaRPr lang="en-US" sz="1800" b="0" i="0" u="none" strike="noStrike" kern="1200" cap="none" spc="0" normalizeH="0" baseline="0" noProof="0">
              <a:ln>
                <a:noFill/>
              </a:ln>
              <a:solidFill>
                <a:srgbClr val="FFFFFF"/>
              </a:solidFill>
              <a:effectLst/>
              <a:uLnTx/>
              <a:uFillTx/>
              <a:latin typeface="Calibri" panose="020F0502020204030204" pitchFamily="34" charset="0"/>
              <a:ea typeface="Calibri"/>
              <a:cs typeface="Arial" panose="020B0604020202020204" pitchFamily="34" charset="0"/>
            </a:endParaRPr>
          </a:p>
        </p:txBody>
      </p:sp>
      <p:sp>
        <p:nvSpPr>
          <p:cNvPr id="12" name="Rectangle: Rounded Corners 11">
            <a:extLst>
              <a:ext uri="{FF2B5EF4-FFF2-40B4-BE49-F238E27FC236}">
                <a16:creationId xmlns:a16="http://schemas.microsoft.com/office/drawing/2014/main" id="{31248BA2-C704-79EF-CC37-46F48E6D2D21}"/>
              </a:ext>
            </a:extLst>
          </p:cNvPr>
          <p:cNvSpPr/>
          <p:nvPr/>
        </p:nvSpPr>
        <p:spPr bwMode="auto">
          <a:xfrm>
            <a:off x="4214746" y="1452752"/>
            <a:ext cx="1683372" cy="542747"/>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Garadacimab</a:t>
            </a:r>
          </a:p>
        </p:txBody>
      </p:sp>
      <p:sp>
        <p:nvSpPr>
          <p:cNvPr id="3" name="Rectangle: Rounded Corners 2">
            <a:extLst>
              <a:ext uri="{FF2B5EF4-FFF2-40B4-BE49-F238E27FC236}">
                <a16:creationId xmlns:a16="http://schemas.microsoft.com/office/drawing/2014/main" id="{ED63291B-14E7-11C8-88E5-9281CEAFC268}"/>
              </a:ext>
            </a:extLst>
          </p:cNvPr>
          <p:cNvSpPr/>
          <p:nvPr/>
        </p:nvSpPr>
        <p:spPr bwMode="auto">
          <a:xfrm>
            <a:off x="8821031" y="3545909"/>
            <a:ext cx="1859746" cy="683349"/>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Lanadelumab</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Berotralstat</a:t>
            </a:r>
          </a:p>
        </p:txBody>
      </p:sp>
      <p:cxnSp>
        <p:nvCxnSpPr>
          <p:cNvPr id="16" name="Straight Arrow Connector 15">
            <a:extLst>
              <a:ext uri="{FF2B5EF4-FFF2-40B4-BE49-F238E27FC236}">
                <a16:creationId xmlns:a16="http://schemas.microsoft.com/office/drawing/2014/main" id="{5F1165AB-BFEE-0493-DFC5-BDC9C99DD97A}"/>
              </a:ext>
            </a:extLst>
          </p:cNvPr>
          <p:cNvCxnSpPr>
            <a:cxnSpLocks/>
            <a:stCxn id="10" idx="2"/>
            <a:endCxn id="19" idx="0"/>
          </p:cNvCxnSpPr>
          <p:nvPr/>
        </p:nvCxnSpPr>
        <p:spPr bwMode="auto">
          <a:xfrm>
            <a:off x="7981771" y="2790420"/>
            <a:ext cx="2" cy="353744"/>
          </a:xfrm>
          <a:prstGeom prst="straightConnector1">
            <a:avLst/>
          </a:prstGeom>
          <a:noFill/>
          <a:ln w="28575" cap="flat" cmpd="sng" algn="ctr">
            <a:solidFill>
              <a:schemeClr val="bg1"/>
            </a:solidFill>
            <a:prstDash val="solid"/>
            <a:round/>
            <a:headEnd type="none" w="med" len="med"/>
            <a:tailEnd type="triangle"/>
          </a:ln>
          <a:effectLst/>
        </p:spPr>
      </p:cxnSp>
      <p:sp>
        <p:nvSpPr>
          <p:cNvPr id="5" name="Rectangle: Rounded Corners 4">
            <a:extLst>
              <a:ext uri="{FF2B5EF4-FFF2-40B4-BE49-F238E27FC236}">
                <a16:creationId xmlns:a16="http://schemas.microsoft.com/office/drawing/2014/main" id="{9430CEB5-F90E-2BE4-1C60-9CF8992F44BA}"/>
              </a:ext>
            </a:extLst>
          </p:cNvPr>
          <p:cNvSpPr/>
          <p:nvPr/>
        </p:nvSpPr>
        <p:spPr bwMode="auto">
          <a:xfrm>
            <a:off x="8829625" y="3141452"/>
            <a:ext cx="1859746" cy="353744"/>
          </a:xfrm>
          <a:prstGeom prst="roundRect">
            <a:avLst/>
          </a:prstGeom>
          <a:solidFill>
            <a:schemeClr val="accent3">
              <a:lumMod val="40000"/>
              <a:lumOff val="6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IV and SC C1-INH</a:t>
            </a:r>
          </a:p>
        </p:txBody>
      </p:sp>
      <p:cxnSp>
        <p:nvCxnSpPr>
          <p:cNvPr id="38" name="Straight Arrow Connector 37">
            <a:extLst>
              <a:ext uri="{FF2B5EF4-FFF2-40B4-BE49-F238E27FC236}">
                <a16:creationId xmlns:a16="http://schemas.microsoft.com/office/drawing/2014/main" id="{07C7C0A6-B505-C4BE-AE60-CBCDBA4786B6}"/>
              </a:ext>
            </a:extLst>
          </p:cNvPr>
          <p:cNvCxnSpPr>
            <a:stCxn id="5" idx="1"/>
            <a:endCxn id="19" idx="3"/>
          </p:cNvCxnSpPr>
          <p:nvPr/>
        </p:nvCxnSpPr>
        <p:spPr bwMode="auto">
          <a:xfrm flipH="1">
            <a:off x="8669709" y="3318324"/>
            <a:ext cx="159916" cy="555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780007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07134-ED0D-2F0E-A179-9ECCF9C6293B}"/>
              </a:ext>
            </a:extLst>
          </p:cNvPr>
          <p:cNvSpPr>
            <a:spLocks noGrp="1"/>
          </p:cNvSpPr>
          <p:nvPr>
            <p:ph type="title"/>
          </p:nvPr>
        </p:nvSpPr>
        <p:spPr/>
        <p:txBody>
          <a:bodyPr/>
          <a:lstStyle/>
          <a:p>
            <a:r>
              <a:rPr lang="en-US"/>
              <a:t>C1-Esterase Inhibitors for LTP of HAE Attacks</a:t>
            </a:r>
          </a:p>
        </p:txBody>
      </p:sp>
      <p:sp>
        <p:nvSpPr>
          <p:cNvPr id="6" name="Text Box 11">
            <a:extLst>
              <a:ext uri="{FF2B5EF4-FFF2-40B4-BE49-F238E27FC236}">
                <a16:creationId xmlns:a16="http://schemas.microsoft.com/office/drawing/2014/main" id="{3B54F264-C1BB-4E23-C802-5C9D81708371}"/>
              </a:ext>
            </a:extLst>
          </p:cNvPr>
          <p:cNvSpPr txBox="1">
            <a:spLocks noChangeArrowheads="1"/>
          </p:cNvSpPr>
          <p:nvPr/>
        </p:nvSpPr>
        <p:spPr bwMode="auto">
          <a:xfrm>
            <a:off x="414339" y="6170252"/>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Cinryze PI. Cinryze EU PI.  Haegarda PI. Berinert 2000/3000 EU PI.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Bernstein. Allergy Asthma Clin Immunol. 2019;15:13. Drugs Context. 2019;8:2019-11-2. </a:t>
            </a:r>
          </a:p>
        </p:txBody>
      </p:sp>
      <p:graphicFrame>
        <p:nvGraphicFramePr>
          <p:cNvPr id="7" name="Group 3">
            <a:extLst>
              <a:ext uri="{FF2B5EF4-FFF2-40B4-BE49-F238E27FC236}">
                <a16:creationId xmlns:a16="http://schemas.microsoft.com/office/drawing/2014/main" id="{45006BA8-48AC-38F7-183A-5CC2E4755B7B}"/>
              </a:ext>
            </a:extLst>
          </p:cNvPr>
          <p:cNvGraphicFramePr>
            <a:graphicFrameLocks/>
          </p:cNvGraphicFramePr>
          <p:nvPr>
            <p:extLst>
              <p:ext uri="{D42A27DB-BD31-4B8C-83A1-F6EECF244321}">
                <p14:modId xmlns:p14="http://schemas.microsoft.com/office/powerpoint/2010/main" val="363900344"/>
              </p:ext>
            </p:extLst>
          </p:nvPr>
        </p:nvGraphicFramePr>
        <p:xfrm>
          <a:off x="717550" y="3545821"/>
          <a:ext cx="10814672" cy="2468928"/>
        </p:xfrm>
        <a:graphic>
          <a:graphicData uri="http://schemas.openxmlformats.org/drawingml/2006/table">
            <a:tbl>
              <a:tblPr/>
              <a:tblGrid>
                <a:gridCol w="3952752">
                  <a:extLst>
                    <a:ext uri="{9D8B030D-6E8A-4147-A177-3AD203B41FA5}">
                      <a16:colId xmlns:a16="http://schemas.microsoft.com/office/drawing/2014/main" val="20000"/>
                    </a:ext>
                  </a:extLst>
                </a:gridCol>
                <a:gridCol w="2217645">
                  <a:extLst>
                    <a:ext uri="{9D8B030D-6E8A-4147-A177-3AD203B41FA5}">
                      <a16:colId xmlns:a16="http://schemas.microsoft.com/office/drawing/2014/main" val="1066890829"/>
                    </a:ext>
                  </a:extLst>
                </a:gridCol>
                <a:gridCol w="2139603">
                  <a:extLst>
                    <a:ext uri="{9D8B030D-6E8A-4147-A177-3AD203B41FA5}">
                      <a16:colId xmlns:a16="http://schemas.microsoft.com/office/drawing/2014/main" val="541612803"/>
                    </a:ext>
                  </a:extLst>
                </a:gridCol>
                <a:gridCol w="1641635">
                  <a:extLst>
                    <a:ext uri="{9D8B030D-6E8A-4147-A177-3AD203B41FA5}">
                      <a16:colId xmlns:a16="http://schemas.microsoft.com/office/drawing/2014/main" val="3645961553"/>
                    </a:ext>
                  </a:extLst>
                </a:gridCol>
                <a:gridCol w="863037">
                  <a:extLst>
                    <a:ext uri="{9D8B030D-6E8A-4147-A177-3AD203B41FA5}">
                      <a16:colId xmlns:a16="http://schemas.microsoft.com/office/drawing/2014/main" val="4182106867"/>
                    </a:ext>
                  </a:extLst>
                </a:gridCol>
              </a:tblGrid>
              <a:tr h="735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HAE Efficacy Endpoint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CHANGE Study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C1-INH (IV)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COMPACT Study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C1-INH (SC)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Adjusted Difference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a:ln>
                            <a:noFill/>
                          </a:ln>
                          <a:solidFill>
                            <a:schemeClr val="tx1"/>
                          </a:solidFill>
                          <a:effectLst/>
                          <a:latin typeface="Calibri" panose="020F0502020204030204" pitchFamily="34" charset="0"/>
                        </a:rPr>
                        <a:t>P</a:t>
                      </a:r>
                      <a:r>
                        <a:rPr kumimoji="0" lang="en-US" sz="1600" b="1" i="0" u="none" strike="noStrike" cap="none" normalizeH="0" baseline="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2094832252"/>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No. attacks reduced per mo vs placebo</a:t>
                      </a:r>
                      <a:endParaRPr kumimoji="0" lang="en-US" sz="16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Least-squares mean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Adjusted 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algn="ctr"/>
                      <a:r>
                        <a:rPr kumimoji="0" lang="en-US" sz="1600" b="0" i="0" u="none" strike="noStrike" cap="none" normalizeH="0" baseline="0">
                          <a:ln>
                            <a:noFill/>
                          </a:ln>
                          <a:solidFill>
                            <a:schemeClr val="bg2">
                              <a:lumMod val="10000"/>
                            </a:schemeClr>
                          </a:solidFill>
                          <a:effectLst/>
                          <a:latin typeface="Calibri" panose="020F0502020204030204" pitchFamily="34" charset="0"/>
                        </a:rPr>
                        <a:t>2.3 (1.4 to 3.3)</a:t>
                      </a:r>
                    </a:p>
                    <a:p>
                      <a:pPr algn="ctr"/>
                      <a:r>
                        <a:rPr kumimoji="0" lang="en-US" sz="1600" b="0" i="0" u="none" strike="noStrike" cap="none" normalizeH="0" baseline="0">
                          <a:ln>
                            <a:noFill/>
                          </a:ln>
                          <a:solidFill>
                            <a:schemeClr val="bg2">
                              <a:lumMod val="10000"/>
                            </a:schemeClr>
                          </a:solidFill>
                          <a:effectLst/>
                          <a:latin typeface="Calibri" panose="020F0502020204030204" pitchFamily="34" charset="0"/>
                        </a:rPr>
                        <a:t>2.2 (1.9 to 3.6)</a:t>
                      </a:r>
                      <a:endParaRPr lang="en-US" sz="14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 (2.9 to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 (2.3 to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1.3 (0.1 to 2.4)</a:t>
                      </a: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1.2 (-0.9 to 3.3)</a:t>
                      </a:r>
                      <a:endParaRPr lang="en-US" sz="14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.034</a:t>
                      </a: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.251</a:t>
                      </a:r>
                      <a:endParaRPr lang="en-US" sz="14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Percentage reduced attack rate vs placebo</a:t>
                      </a:r>
                      <a:endParaRPr kumimoji="0" lang="en-US" sz="16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Least-squares mean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Adjusted 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algn="ctr"/>
                      <a:r>
                        <a:rPr kumimoji="0" lang="en-US" sz="1600" b="0" i="0" u="none" strike="noStrike" cap="none" normalizeH="0" baseline="0">
                          <a:ln>
                            <a:noFill/>
                          </a:ln>
                          <a:solidFill>
                            <a:schemeClr val="bg2">
                              <a:lumMod val="10000"/>
                            </a:schemeClr>
                          </a:solidFill>
                          <a:effectLst/>
                          <a:latin typeface="Calibri" panose="020F0502020204030204" pitchFamily="34" charset="0"/>
                        </a:rPr>
                        <a:t>50.8 (30.4 to 71.3)</a:t>
                      </a:r>
                    </a:p>
                    <a:p>
                      <a:pPr algn="ctr"/>
                      <a:r>
                        <a:rPr kumimoji="0" lang="en-US" sz="1600" b="0" i="0" u="none" strike="noStrike" cap="none" normalizeH="0" baseline="0">
                          <a:ln>
                            <a:noFill/>
                          </a:ln>
                          <a:solidFill>
                            <a:schemeClr val="bg2">
                              <a:lumMod val="10000"/>
                            </a:schemeClr>
                          </a:solidFill>
                          <a:effectLst/>
                          <a:latin typeface="Calibri" panose="020F0502020204030204" pitchFamily="34" charset="0"/>
                        </a:rPr>
                        <a:t>53.1 (30.7 to 88.3)</a:t>
                      </a:r>
                      <a:endParaRPr lang="en-US" sz="14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84.0 (75.6 to 92.4)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95.1 (86.4 to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32.8 (14.4 to 51.2)</a:t>
                      </a: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42.7 (11.6 to 73.7)</a:t>
                      </a:r>
                      <a:endParaRPr lang="en-US" sz="14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&lt;.001</a:t>
                      </a:r>
                    </a:p>
                    <a:p>
                      <a:pPr algn="ctr"/>
                      <a:r>
                        <a:rPr kumimoji="0" lang="en-US" sz="1400" b="0" i="0" u="none" strike="noStrike" cap="none" normalizeH="0" baseline="0">
                          <a:ln>
                            <a:noFill/>
                          </a:ln>
                          <a:solidFill>
                            <a:schemeClr val="bg2">
                              <a:lumMod val="10000"/>
                            </a:schemeClr>
                          </a:solidFill>
                          <a:effectLst/>
                          <a:latin typeface="Calibri" panose="020F0502020204030204" pitchFamily="34" charset="0"/>
                        </a:rPr>
                        <a:t>.008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838448"/>
                  </a:ext>
                </a:extLst>
              </a:tr>
            </a:tbl>
          </a:graphicData>
        </a:graphic>
      </p:graphicFrame>
      <p:sp>
        <p:nvSpPr>
          <p:cNvPr id="8" name="Oval 7">
            <a:extLst>
              <a:ext uri="{FF2B5EF4-FFF2-40B4-BE49-F238E27FC236}">
                <a16:creationId xmlns:a16="http://schemas.microsoft.com/office/drawing/2014/main" id="{864C08F4-FC38-F3A6-9016-F14593D8A15F}"/>
              </a:ext>
            </a:extLst>
          </p:cNvPr>
          <p:cNvSpPr/>
          <p:nvPr/>
        </p:nvSpPr>
        <p:spPr bwMode="auto">
          <a:xfrm>
            <a:off x="604672" y="1339643"/>
            <a:ext cx="1715221" cy="1715221"/>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A959461C-1391-4A43-B4CD-81F2A007F85C}"/>
              </a:ext>
            </a:extLst>
          </p:cNvPr>
          <p:cNvSpPr/>
          <p:nvPr/>
        </p:nvSpPr>
        <p:spPr bwMode="auto">
          <a:xfrm>
            <a:off x="2067033" y="1563447"/>
            <a:ext cx="3943892" cy="1740153"/>
          </a:xfrm>
          <a:prstGeom prst="roundRect">
            <a:avLst>
              <a:gd name="adj" fmla="val 8085"/>
            </a:avLst>
          </a:prstGeom>
          <a:solidFill>
            <a:schemeClr val="tx1">
              <a:lumMod val="95000"/>
            </a:schemeClr>
          </a:solidFill>
          <a:ln w="28575">
            <a:solidFill>
              <a:schemeClr val="accent1"/>
            </a:solidFill>
            <a:miter lim="800000"/>
            <a:headEnd/>
            <a:tailEnd/>
          </a:ln>
        </p:spPr>
        <p:txBody>
          <a:bodyPr lIns="182880" rtlCol="0" anchor="t"/>
          <a:lstStyle/>
          <a:p>
            <a:pPr marL="290513" marR="0" lvl="0" indent="-290513" algn="l" defTabSz="914400" rtl="0" eaLnBrk="0" fontAlgn="base" latinLnBrk="0" hangingPunct="0">
              <a:lnSpc>
                <a:spcPts val="2000"/>
              </a:lnSpc>
              <a:spcBef>
                <a:spcPts val="300"/>
              </a:spcBef>
              <a:spcAft>
                <a:spcPct val="0"/>
              </a:spcAft>
              <a:buClr>
                <a:srgbClr val="015873"/>
              </a:buClr>
              <a:buSzTx/>
              <a:buFont typeface="Wingdings" panose="05000000000000000000" pitchFamily="2" charset="2"/>
              <a:buChar char="§"/>
              <a:tabLst/>
              <a:defRPr/>
            </a:pPr>
            <a:r>
              <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Approval: </a:t>
            </a: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2008 (FDA), 2011 (EMA)</a:t>
            </a:r>
          </a:p>
          <a:p>
            <a:pPr marL="290513" marR="0" lvl="0" indent="-290513" algn="l" defTabSz="914400" rtl="0" eaLnBrk="0" fontAlgn="base" latinLnBrk="0" hangingPunct="0">
              <a:lnSpc>
                <a:spcPts val="2000"/>
              </a:lnSpc>
              <a:spcBef>
                <a:spcPts val="300"/>
              </a:spcBef>
              <a:spcAft>
                <a:spcPct val="0"/>
              </a:spcAft>
              <a:buClr>
                <a:srgbClr val="015873"/>
              </a:buClr>
              <a:buSzTx/>
              <a:buFont typeface="Wingdings" panose="05000000000000000000" pitchFamily="2" charset="2"/>
              <a:buChar char="§"/>
              <a:tabLst/>
              <a:defRPr/>
            </a:pPr>
            <a:r>
              <a:rPr lang="en-US">
                <a:solidFill>
                  <a:srgbClr val="000000"/>
                </a:solidFill>
                <a:latin typeface="Calibri"/>
              </a:rPr>
              <a:t>Administration: </a:t>
            </a:r>
            <a:r>
              <a:rPr lang="en-US" b="0">
                <a:solidFill>
                  <a:srgbClr val="000000"/>
                </a:solidFill>
                <a:latin typeface="Calibri"/>
              </a:rPr>
              <a:t>IV</a:t>
            </a:r>
          </a:p>
          <a:p>
            <a:pPr marL="290513" marR="0" lvl="0" indent="-290513" algn="l" defTabSz="914400" rtl="0" eaLnBrk="0" fontAlgn="base" latinLnBrk="0" hangingPunct="0">
              <a:lnSpc>
                <a:spcPts val="2000"/>
              </a:lnSpc>
              <a:spcBef>
                <a:spcPts val="300"/>
              </a:spcBef>
              <a:spcAft>
                <a:spcPct val="0"/>
              </a:spcAft>
              <a:buClr>
                <a:srgbClr val="015873"/>
              </a:buClr>
              <a:buSzTx/>
              <a:buFont typeface="Wingdings" panose="05000000000000000000" pitchFamily="2" charset="2"/>
              <a:buChar char="§"/>
              <a:tabLst/>
              <a:defRPr/>
            </a:pPr>
            <a:r>
              <a:rPr lang="en-US">
                <a:solidFill>
                  <a:srgbClr val="000000"/>
                </a:solidFill>
                <a:latin typeface="Calibri"/>
              </a:rPr>
              <a:t>Dosing: </a:t>
            </a:r>
            <a:r>
              <a:rPr lang="en-US" b="0">
                <a:solidFill>
                  <a:srgbClr val="000000"/>
                </a:solidFill>
                <a:latin typeface="Calibri"/>
              </a:rPr>
              <a:t>1000 IU (aged ≥12 yr) or 500 IU (aged 6-11 yr) Q3D-Q4D </a:t>
            </a:r>
            <a:r>
              <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rPr>
              <a:t>AEs:</a:t>
            </a: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headache, nausea, rash, vomiting, fever</a:t>
            </a:r>
            <a:endPar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R="0" lvl="0" algn="l" defTabSz="914400" rtl="0" eaLnBrk="0" fontAlgn="base" latinLnBrk="0" hangingPunct="0">
              <a:lnSpc>
                <a:spcPts val="2000"/>
              </a:lnSpc>
              <a:spcBef>
                <a:spcPts val="300"/>
              </a:spcBef>
              <a:spcAft>
                <a:spcPct val="0"/>
              </a:spcAft>
              <a:buClr>
                <a:srgbClr val="015873"/>
              </a:buClr>
              <a:buSzTx/>
              <a:tabLst/>
              <a:defRPr/>
            </a:pPr>
            <a:endPar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 name="Oval 9">
            <a:extLst>
              <a:ext uri="{FF2B5EF4-FFF2-40B4-BE49-F238E27FC236}">
                <a16:creationId xmlns:a16="http://schemas.microsoft.com/office/drawing/2014/main" id="{03F37F3F-6470-49CB-E4A5-5B9F286E7331}"/>
              </a:ext>
            </a:extLst>
          </p:cNvPr>
          <p:cNvSpPr/>
          <p:nvPr/>
        </p:nvSpPr>
        <p:spPr bwMode="auto">
          <a:xfrm>
            <a:off x="715869" y="1455530"/>
            <a:ext cx="1503218" cy="150321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98125DC2-B2BE-4751-AD48-4DFB48FC0B39}"/>
              </a:ext>
            </a:extLst>
          </p:cNvPr>
          <p:cNvSpPr txBox="1"/>
          <p:nvPr/>
        </p:nvSpPr>
        <p:spPr bwMode="auto">
          <a:xfrm>
            <a:off x="604672" y="1970388"/>
            <a:ext cx="1759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2000">
                <a:solidFill>
                  <a:srgbClr val="FFFFFF"/>
                </a:solidFill>
                <a:latin typeface="Calibri"/>
              </a:rPr>
              <a:t>CINRYZE®</a:t>
            </a:r>
            <a:endParaRPr kumimoji="0" lang="en-US" sz="2000" b="1" i="0" u="none" strike="noStrike" kern="1200" cap="none" spc="0" normalizeH="0" baseline="0" noProof="0">
              <a:ln>
                <a:noFill/>
              </a:ln>
              <a:solidFill>
                <a:srgbClr val="FFFFFF"/>
              </a:solidFill>
              <a:effectLst/>
              <a:uLnTx/>
              <a:uFillTx/>
              <a:latin typeface="Calibri"/>
            </a:endParaRPr>
          </a:p>
        </p:txBody>
      </p:sp>
      <p:sp>
        <p:nvSpPr>
          <p:cNvPr id="12" name="Oval 11">
            <a:extLst>
              <a:ext uri="{FF2B5EF4-FFF2-40B4-BE49-F238E27FC236}">
                <a16:creationId xmlns:a16="http://schemas.microsoft.com/office/drawing/2014/main" id="{7A80D9FC-E76A-D4DB-747D-B7F0D1645E0D}"/>
              </a:ext>
            </a:extLst>
          </p:cNvPr>
          <p:cNvSpPr/>
          <p:nvPr/>
        </p:nvSpPr>
        <p:spPr bwMode="auto">
          <a:xfrm>
            <a:off x="6201625" y="1342129"/>
            <a:ext cx="1715221" cy="1715221"/>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E20ACB11-4AC1-ADEC-E94E-0549CFCE26DD}"/>
              </a:ext>
            </a:extLst>
          </p:cNvPr>
          <p:cNvSpPr/>
          <p:nvPr/>
        </p:nvSpPr>
        <p:spPr bwMode="auto">
          <a:xfrm>
            <a:off x="7627304" y="1563447"/>
            <a:ext cx="3713018" cy="1740154"/>
          </a:xfrm>
          <a:prstGeom prst="roundRect">
            <a:avLst>
              <a:gd name="adj" fmla="val 8085"/>
            </a:avLst>
          </a:prstGeom>
          <a:solidFill>
            <a:schemeClr val="tx1">
              <a:lumMod val="95000"/>
            </a:schemeClr>
          </a:solidFill>
          <a:ln w="28575">
            <a:solidFill>
              <a:schemeClr val="accent3"/>
            </a:solidFill>
            <a:miter lim="800000"/>
            <a:headEnd/>
            <a:tailEnd/>
          </a:ln>
        </p:spPr>
        <p:txBody>
          <a:bodyPr lIns="182880" rtlCol="0" anchor="t"/>
          <a:lstStyle/>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Approval: </a:t>
            </a: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2017 (FDA and EMA)</a:t>
            </a:r>
          </a:p>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lang="en-US">
                <a:solidFill>
                  <a:srgbClr val="000000"/>
                </a:solidFill>
                <a:latin typeface="Calibri"/>
              </a:rPr>
              <a:t>Administration: </a:t>
            </a:r>
            <a:r>
              <a:rPr lang="en-US" b="0">
                <a:solidFill>
                  <a:srgbClr val="000000"/>
                </a:solidFill>
                <a:latin typeface="Calibri"/>
              </a:rPr>
              <a:t>SC</a:t>
            </a:r>
          </a:p>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lang="en-US">
                <a:solidFill>
                  <a:srgbClr val="000000"/>
                </a:solidFill>
                <a:latin typeface="Calibri"/>
              </a:rPr>
              <a:t>Dosing: </a:t>
            </a:r>
            <a:r>
              <a:rPr lang="en-US" b="0">
                <a:solidFill>
                  <a:srgbClr val="000000"/>
                </a:solidFill>
                <a:latin typeface="Calibri"/>
              </a:rPr>
              <a:t>60 IU/kg Q2W, 2000/3000 IU Q2W</a:t>
            </a:r>
          </a:p>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rPr>
              <a:t>AEs:</a:t>
            </a: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ISR, hypersensitivity, nasopharyngitis, dizziness </a:t>
            </a:r>
            <a:endPar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 name="Oval 13">
            <a:extLst>
              <a:ext uri="{FF2B5EF4-FFF2-40B4-BE49-F238E27FC236}">
                <a16:creationId xmlns:a16="http://schemas.microsoft.com/office/drawing/2014/main" id="{0205C224-57BB-70DE-4E35-0A883E8757F5}"/>
              </a:ext>
            </a:extLst>
          </p:cNvPr>
          <p:cNvSpPr/>
          <p:nvPr/>
        </p:nvSpPr>
        <p:spPr bwMode="auto">
          <a:xfrm>
            <a:off x="6312822" y="1458016"/>
            <a:ext cx="1503218" cy="1503218"/>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C1D6EA9F-77BA-5D44-B59F-0E39D1F7F616}"/>
              </a:ext>
            </a:extLst>
          </p:cNvPr>
          <p:cNvSpPr txBox="1"/>
          <p:nvPr/>
        </p:nvSpPr>
        <p:spPr bwMode="auto">
          <a:xfrm>
            <a:off x="6179471" y="1770382"/>
            <a:ext cx="1759528" cy="9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HAEGARDA®</a:t>
            </a:r>
          </a:p>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BERINERT® 2000/3000</a:t>
            </a:r>
          </a:p>
        </p:txBody>
      </p:sp>
      <p:sp>
        <p:nvSpPr>
          <p:cNvPr id="3" name="Rectangle 2">
            <a:extLst>
              <a:ext uri="{FF2B5EF4-FFF2-40B4-BE49-F238E27FC236}">
                <a16:creationId xmlns:a16="http://schemas.microsoft.com/office/drawing/2014/main" id="{7B47C342-4E96-5635-39CC-58393F5355D3}"/>
              </a:ext>
            </a:extLst>
          </p:cNvPr>
          <p:cNvSpPr/>
          <p:nvPr/>
        </p:nvSpPr>
        <p:spPr bwMode="auto">
          <a:xfrm>
            <a:off x="709880" y="5172016"/>
            <a:ext cx="10814673" cy="555684"/>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910794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a:t>Lanadelumab: Plasma Kallikrein Inhibitor and mAb</a:t>
            </a:r>
          </a:p>
        </p:txBody>
      </p:sp>
      <p:sp>
        <p:nvSpPr>
          <p:cNvPr id="4" name="Content Placeholder 3">
            <a:extLst>
              <a:ext uri="{FF2B5EF4-FFF2-40B4-BE49-F238E27FC236}">
                <a16:creationId xmlns:a16="http://schemas.microsoft.com/office/drawing/2014/main" id="{B4C1DE72-0FCA-05B8-F6E5-BA3E83564E04}"/>
              </a:ext>
            </a:extLst>
          </p:cNvPr>
          <p:cNvSpPr>
            <a:spLocks noGrp="1"/>
          </p:cNvSpPr>
          <p:nvPr>
            <p:ph idx="1"/>
          </p:nvPr>
        </p:nvSpPr>
        <p:spPr>
          <a:xfrm>
            <a:off x="5789128" y="1568498"/>
            <a:ext cx="5983772" cy="1690354"/>
          </a:xfrm>
        </p:spPr>
        <p:txBody>
          <a:bodyPr/>
          <a:lstStyle/>
          <a:p>
            <a:r>
              <a:rPr lang="en-US" sz="2200"/>
              <a:t>HELP: phase III RCT</a:t>
            </a:r>
          </a:p>
          <a:p>
            <a:r>
              <a:rPr lang="en-US" sz="2200"/>
              <a:t>Patients aged ≥12 yr treated for 26 wk</a:t>
            </a:r>
          </a:p>
          <a:p>
            <a:r>
              <a:rPr lang="en-US" sz="2200"/>
              <a:t>Treatment arms: lanadelumab 150 mg Q4W, 300 mg Q4W, 300 mg Q2W, or placebo  </a:t>
            </a:r>
          </a:p>
          <a:p>
            <a:pPr marL="0" indent="0">
              <a:buNone/>
            </a:pPr>
            <a:endParaRPr lang="en-US" sz="2200"/>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180526"/>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a:t>
            </a:r>
            <a:r>
              <a:rPr kumimoji="0" lang="en-US" altLang="en-US" sz="1200" b="0" i="1"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P </a:t>
            </a:r>
            <a:r>
              <a:rPr kumimoji="0" lang="en-US" altLang="en-US" sz="1200" b="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&lt;.001 for all.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Banerji. JAMA. 2018;320:2108. Landelumab-flyo PI. </a:t>
            </a:r>
          </a:p>
        </p:txBody>
      </p:sp>
      <p:graphicFrame>
        <p:nvGraphicFramePr>
          <p:cNvPr id="6" name="Group 3">
            <a:extLst>
              <a:ext uri="{FF2B5EF4-FFF2-40B4-BE49-F238E27FC236}">
                <a16:creationId xmlns:a16="http://schemas.microsoft.com/office/drawing/2014/main" id="{7C50A857-7E7A-2549-E558-ADC5183E04AF}"/>
              </a:ext>
            </a:extLst>
          </p:cNvPr>
          <p:cNvGraphicFramePr>
            <a:graphicFrameLocks/>
          </p:cNvGraphicFramePr>
          <p:nvPr>
            <p:extLst>
              <p:ext uri="{D42A27DB-BD31-4B8C-83A1-F6EECF244321}">
                <p14:modId xmlns:p14="http://schemas.microsoft.com/office/powerpoint/2010/main" val="4026188539"/>
              </p:ext>
            </p:extLst>
          </p:nvPr>
        </p:nvGraphicFramePr>
        <p:xfrm>
          <a:off x="520775" y="3399214"/>
          <a:ext cx="11252125" cy="2773744"/>
        </p:xfrm>
        <a:graphic>
          <a:graphicData uri="http://schemas.openxmlformats.org/drawingml/2006/table">
            <a:tbl>
              <a:tblPr/>
              <a:tblGrid>
                <a:gridCol w="2493961">
                  <a:extLst>
                    <a:ext uri="{9D8B030D-6E8A-4147-A177-3AD203B41FA5}">
                      <a16:colId xmlns:a16="http://schemas.microsoft.com/office/drawing/2014/main" val="20000"/>
                    </a:ext>
                  </a:extLst>
                </a:gridCol>
                <a:gridCol w="2308035">
                  <a:extLst>
                    <a:ext uri="{9D8B030D-6E8A-4147-A177-3AD203B41FA5}">
                      <a16:colId xmlns:a16="http://schemas.microsoft.com/office/drawing/2014/main" val="541612803"/>
                    </a:ext>
                  </a:extLst>
                </a:gridCol>
                <a:gridCol w="2261936">
                  <a:extLst>
                    <a:ext uri="{9D8B030D-6E8A-4147-A177-3AD203B41FA5}">
                      <a16:colId xmlns:a16="http://schemas.microsoft.com/office/drawing/2014/main" val="1086067133"/>
                    </a:ext>
                  </a:extLst>
                </a:gridCol>
                <a:gridCol w="2213811">
                  <a:extLst>
                    <a:ext uri="{9D8B030D-6E8A-4147-A177-3AD203B41FA5}">
                      <a16:colId xmlns:a16="http://schemas.microsoft.com/office/drawing/2014/main" val="2352676520"/>
                    </a:ext>
                  </a:extLst>
                </a:gridCol>
                <a:gridCol w="1974382">
                  <a:extLst>
                    <a:ext uri="{9D8B030D-6E8A-4147-A177-3AD203B41FA5}">
                      <a16:colId xmlns:a16="http://schemas.microsoft.com/office/drawing/2014/main" val="2648858286"/>
                    </a:ext>
                  </a:extLst>
                </a:gridCol>
              </a:tblGrid>
              <a:tr h="27236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Lanadelumab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3962251338"/>
                  </a:ext>
                </a:extLst>
              </a:tr>
              <a:tr h="27236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Mean Monthly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HAE Attack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150 mg Q4W (n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300 mg Q4W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300 mg Q2W (n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Calibri" panose="020F0502020204030204" pitchFamily="34" charset="0"/>
                        </a:rPr>
                        <a:t>(n=40)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4418463"/>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Attacks/mo</a:t>
                      </a:r>
                      <a:endParaRPr kumimoji="0" lang="en-US" sz="18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Mean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0.48 (0.31 to 0.73)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-1.49 (-1.90 to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0.53 (0.36 to 0.77)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-1.44 (-1.84 to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0.26 (0.14 to 0.46)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-1.71 (-2.09 to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1.97 (1.64 to 2.36)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Attacks requiring acute treatment/mo</a:t>
                      </a:r>
                      <a:endParaRPr kumimoji="0" lang="en-US" sz="18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Mean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Difference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0.31 (0.18 to 0.53)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-1.32 (-1.69 to -0.95)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0.42 (0.28 to 0.65)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-1.21 (-1.58 to -0.85)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0.21 (0.11 to 0.40)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-1.43 (-1.78 to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1.64 (1.34 to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838448"/>
                  </a:ext>
                </a:extLst>
              </a:tr>
            </a:tbl>
          </a:graphicData>
        </a:graphic>
      </p:graphicFrame>
      <p:sp>
        <p:nvSpPr>
          <p:cNvPr id="2" name="Oval 1">
            <a:extLst>
              <a:ext uri="{FF2B5EF4-FFF2-40B4-BE49-F238E27FC236}">
                <a16:creationId xmlns:a16="http://schemas.microsoft.com/office/drawing/2014/main" id="{673FAFC3-6072-AE1A-C280-79B9468273AC}"/>
              </a:ext>
            </a:extLst>
          </p:cNvPr>
          <p:cNvSpPr/>
          <p:nvPr/>
        </p:nvSpPr>
        <p:spPr bwMode="auto">
          <a:xfrm>
            <a:off x="414339" y="1515850"/>
            <a:ext cx="1715221" cy="1715221"/>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480F1918-A8EE-4D6B-2BFD-4AE40C46C147}"/>
              </a:ext>
            </a:extLst>
          </p:cNvPr>
          <p:cNvSpPr/>
          <p:nvPr/>
        </p:nvSpPr>
        <p:spPr bwMode="auto">
          <a:xfrm>
            <a:off x="1860566" y="1762489"/>
            <a:ext cx="3677013" cy="1544073"/>
          </a:xfrm>
          <a:prstGeom prst="roundRect">
            <a:avLst>
              <a:gd name="adj" fmla="val 8085"/>
            </a:avLst>
          </a:prstGeom>
          <a:solidFill>
            <a:schemeClr val="tx1">
              <a:lumMod val="95000"/>
            </a:schemeClr>
          </a:solidFill>
          <a:ln w="28575">
            <a:solidFill>
              <a:schemeClr val="accent3"/>
            </a:solidFill>
            <a:miter lim="800000"/>
            <a:headEnd/>
            <a:tailEnd/>
          </a:ln>
        </p:spPr>
        <p:txBody>
          <a:bodyPr lIns="182880" rtlCol="0" anchor="t"/>
          <a:lstStyle/>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kumimoji="0" lang="en-US"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Approval: </a:t>
            </a:r>
            <a:r>
              <a:rPr kumimoji="0" lang="en-US"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2018</a:t>
            </a:r>
          </a:p>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lang="en-US">
                <a:solidFill>
                  <a:srgbClr val="000000"/>
                </a:solidFill>
                <a:latin typeface="Calibri"/>
              </a:rPr>
              <a:t>Administration: </a:t>
            </a:r>
            <a:r>
              <a:rPr lang="en-US" b="0">
                <a:solidFill>
                  <a:srgbClr val="000000"/>
                </a:solidFill>
                <a:latin typeface="Calibri"/>
              </a:rPr>
              <a:t>SC</a:t>
            </a:r>
          </a:p>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lang="en-US">
                <a:solidFill>
                  <a:srgbClr val="000000"/>
                </a:solidFill>
                <a:latin typeface="Calibri"/>
              </a:rPr>
              <a:t>Indication: </a:t>
            </a:r>
            <a:r>
              <a:rPr lang="en-US" b="0">
                <a:solidFill>
                  <a:srgbClr val="000000"/>
                </a:solidFill>
                <a:latin typeface="Calibri"/>
              </a:rPr>
              <a:t>Patients aged </a:t>
            </a:r>
            <a:r>
              <a:rPr lang="en-US" b="0">
                <a:solidFill>
                  <a:srgbClr val="000000"/>
                </a:solidFill>
                <a:latin typeface="Calibri"/>
                <a:cs typeface="Calibri" panose="020F0502020204030204" pitchFamily="34" charset="0"/>
              </a:rPr>
              <a:t>≥2 yr with HAE</a:t>
            </a:r>
            <a:endParaRPr lang="en-US">
              <a:solidFill>
                <a:srgbClr val="000000"/>
              </a:solidFill>
              <a:latin typeface="Calibri"/>
            </a:endParaRPr>
          </a:p>
          <a:p>
            <a:pPr marL="290513" marR="0" lvl="0" indent="-290513" algn="l" defTabSz="914400" rtl="0" eaLnBrk="0" fontAlgn="base" latinLnBrk="0" hangingPunct="0">
              <a:lnSpc>
                <a:spcPts val="2000"/>
              </a:lnSpc>
              <a:spcBef>
                <a:spcPts val="300"/>
              </a:spcBef>
              <a:spcAft>
                <a:spcPct val="0"/>
              </a:spcAft>
              <a:buClr>
                <a:srgbClr val="E1471D"/>
              </a:buClr>
              <a:buSzTx/>
              <a:buFont typeface="Wingdings" panose="05000000000000000000" pitchFamily="2" charset="2"/>
              <a:buChar char="§"/>
              <a:tabLst/>
              <a:defRPr/>
            </a:pPr>
            <a:r>
              <a:rPr lang="en-US">
                <a:solidFill>
                  <a:srgbClr val="000000"/>
                </a:solidFill>
                <a:latin typeface="Calibri"/>
              </a:rPr>
              <a:t>Dosing: </a:t>
            </a:r>
            <a:r>
              <a:rPr lang="en-US" b="0">
                <a:solidFill>
                  <a:srgbClr val="000000"/>
                </a:solidFill>
                <a:latin typeface="Calibri"/>
              </a:rPr>
              <a:t>150-300 mg Q2W/Q4W</a:t>
            </a:r>
            <a:endParaRPr lang="en-US">
              <a:solidFill>
                <a:srgbClr val="000000"/>
              </a:solidFill>
              <a:latin typeface="Calibri"/>
            </a:endParaRPr>
          </a:p>
        </p:txBody>
      </p:sp>
      <p:sp>
        <p:nvSpPr>
          <p:cNvPr id="8" name="Oval 7">
            <a:extLst>
              <a:ext uri="{FF2B5EF4-FFF2-40B4-BE49-F238E27FC236}">
                <a16:creationId xmlns:a16="http://schemas.microsoft.com/office/drawing/2014/main" id="{F08820C7-DE96-618D-915E-D0FEAF0F5A73}"/>
              </a:ext>
            </a:extLst>
          </p:cNvPr>
          <p:cNvSpPr/>
          <p:nvPr/>
        </p:nvSpPr>
        <p:spPr bwMode="auto">
          <a:xfrm>
            <a:off x="525536" y="1631737"/>
            <a:ext cx="1503218" cy="1503218"/>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FDC53CAA-F932-942D-78EB-62C1BD8B0AC4}"/>
              </a:ext>
            </a:extLst>
          </p:cNvPr>
          <p:cNvSpPr txBox="1"/>
          <p:nvPr/>
        </p:nvSpPr>
        <p:spPr bwMode="auto">
          <a:xfrm>
            <a:off x="414339" y="2196115"/>
            <a:ext cx="1759528" cy="37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Lanadelumab</a:t>
            </a:r>
          </a:p>
        </p:txBody>
      </p:sp>
      <p:sp>
        <p:nvSpPr>
          <p:cNvPr id="14" name="Rectangle 13">
            <a:extLst>
              <a:ext uri="{FF2B5EF4-FFF2-40B4-BE49-F238E27FC236}">
                <a16:creationId xmlns:a16="http://schemas.microsoft.com/office/drawing/2014/main" id="{7558EE29-41A7-A212-391B-861D215371CE}"/>
              </a:ext>
            </a:extLst>
          </p:cNvPr>
          <p:cNvSpPr/>
          <p:nvPr/>
        </p:nvSpPr>
        <p:spPr bwMode="auto">
          <a:xfrm>
            <a:off x="520775" y="4408466"/>
            <a:ext cx="11252125" cy="594934"/>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2821221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a:t>Lanadelumab: Safety Outcomes From HELP</a:t>
            </a:r>
          </a:p>
        </p:txBody>
      </p:sp>
      <p:sp>
        <p:nvSpPr>
          <p:cNvPr id="4" name="Content Placeholder 3">
            <a:extLst>
              <a:ext uri="{FF2B5EF4-FFF2-40B4-BE49-F238E27FC236}">
                <a16:creationId xmlns:a16="http://schemas.microsoft.com/office/drawing/2014/main" id="{B4C1DE72-0FCA-05B8-F6E5-BA3E83564E04}"/>
              </a:ext>
            </a:extLst>
          </p:cNvPr>
          <p:cNvSpPr>
            <a:spLocks noGrp="1"/>
          </p:cNvSpPr>
          <p:nvPr>
            <p:ph idx="1"/>
          </p:nvPr>
        </p:nvSpPr>
        <p:spPr/>
        <p:txBody>
          <a:bodyPr/>
          <a:lstStyle/>
          <a:p>
            <a:r>
              <a:rPr lang="en-US" sz="2200"/>
              <a:t>Most treatment-related AEs were mild to moderate in severity (98.5%); no serious AEs were considered treatment related </a:t>
            </a:r>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7321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Banerji. JAMA. 2018;320:2108.</a:t>
            </a:r>
          </a:p>
        </p:txBody>
      </p:sp>
      <p:graphicFrame>
        <p:nvGraphicFramePr>
          <p:cNvPr id="6" name="Group 3">
            <a:extLst>
              <a:ext uri="{FF2B5EF4-FFF2-40B4-BE49-F238E27FC236}">
                <a16:creationId xmlns:a16="http://schemas.microsoft.com/office/drawing/2014/main" id="{7C50A857-7E7A-2549-E558-ADC5183E04AF}"/>
              </a:ext>
            </a:extLst>
          </p:cNvPr>
          <p:cNvGraphicFramePr>
            <a:graphicFrameLocks/>
          </p:cNvGraphicFramePr>
          <p:nvPr>
            <p:extLst>
              <p:ext uri="{D42A27DB-BD31-4B8C-83A1-F6EECF244321}">
                <p14:modId xmlns:p14="http://schemas.microsoft.com/office/powerpoint/2010/main" val="1109553716"/>
              </p:ext>
            </p:extLst>
          </p:nvPr>
        </p:nvGraphicFramePr>
        <p:xfrm>
          <a:off x="1591994" y="2272031"/>
          <a:ext cx="8902889" cy="4114848"/>
        </p:xfrm>
        <a:graphic>
          <a:graphicData uri="http://schemas.openxmlformats.org/drawingml/2006/table">
            <a:tbl>
              <a:tblPr/>
              <a:tblGrid>
                <a:gridCol w="4529325">
                  <a:extLst>
                    <a:ext uri="{9D8B030D-6E8A-4147-A177-3AD203B41FA5}">
                      <a16:colId xmlns:a16="http://schemas.microsoft.com/office/drawing/2014/main" val="20000"/>
                    </a:ext>
                  </a:extLst>
                </a:gridCol>
                <a:gridCol w="2186782">
                  <a:extLst>
                    <a:ext uri="{9D8B030D-6E8A-4147-A177-3AD203B41FA5}">
                      <a16:colId xmlns:a16="http://schemas.microsoft.com/office/drawing/2014/main" val="541612803"/>
                    </a:ext>
                  </a:extLst>
                </a:gridCol>
                <a:gridCol w="2186782">
                  <a:extLst>
                    <a:ext uri="{9D8B030D-6E8A-4147-A177-3AD203B41FA5}">
                      <a16:colId xmlns:a16="http://schemas.microsoft.com/office/drawing/2014/main" val="1086067133"/>
                    </a:ext>
                  </a:extLst>
                </a:gridCol>
              </a:tblGrid>
              <a:tr h="2680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mn-lt"/>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Calibri" panose="020F0502020204030204" pitchFamily="34" charset="0"/>
                        </a:rPr>
                        <a:t>Lanadelumab</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mn-lt"/>
                        </a:rPr>
                        <a:t>(N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4418463"/>
                  </a:ext>
                </a:extLst>
              </a:tr>
              <a:tr h="8424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a:ln>
                            <a:noFill/>
                          </a:ln>
                          <a:solidFill>
                            <a:srgbClr val="455560">
                              <a:lumMod val="10000"/>
                            </a:srgbClr>
                          </a:solidFill>
                          <a:effectLst/>
                          <a:uLnTx/>
                          <a:uFillTx/>
                          <a:latin typeface="+mn-lt"/>
                          <a:ea typeface="+mn-ea"/>
                          <a:cs typeface="+mn-cs"/>
                        </a:rPr>
                        <a:t>Any AE</a:t>
                      </a:r>
                      <a:endParaRPr kumimoji="0" lang="en-US" sz="18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Injection site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Viral URTI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Injection site erythema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Bruising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76 (90.5)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36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20 (23.8)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17 (20.2)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8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6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5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31 (75.6)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12 (29.3)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11 (26.8)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8 (19.5)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6838448"/>
                  </a:ext>
                </a:extLst>
              </a:tr>
              <a:tr h="6126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Any treatment-related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Injection site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Erythema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Bruising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50 (59.5)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35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8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5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6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14 (34.1)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11 (26.8)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7153218"/>
                  </a:ext>
                </a:extLst>
              </a:tr>
            </a:tbl>
          </a:graphicData>
        </a:graphic>
      </p:graphicFrame>
    </p:spTree>
    <p:extLst>
      <p:ext uri="{BB962C8B-B14F-4D97-AF65-F5344CB8AC3E}">
        <p14:creationId xmlns:p14="http://schemas.microsoft.com/office/powerpoint/2010/main" val="2588037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10BFE-E5A0-1D98-F86F-E54362B2AAC0}"/>
              </a:ext>
            </a:extLst>
          </p:cNvPr>
          <p:cNvSpPr>
            <a:spLocks noGrp="1"/>
          </p:cNvSpPr>
          <p:nvPr>
            <p:ph type="title"/>
          </p:nvPr>
        </p:nvSpPr>
        <p:spPr>
          <a:xfrm>
            <a:off x="609758" y="238127"/>
            <a:ext cx="11163141" cy="1103313"/>
          </a:xfrm>
        </p:spPr>
        <p:txBody>
          <a:bodyPr/>
          <a:lstStyle/>
          <a:p>
            <a:r>
              <a:rPr lang="en-US"/>
              <a:t>Lanadelumab Efficacy in Pediatric Patients: SPRING Study</a:t>
            </a:r>
          </a:p>
        </p:txBody>
      </p:sp>
      <p:graphicFrame>
        <p:nvGraphicFramePr>
          <p:cNvPr id="4" name="Group 3">
            <a:extLst>
              <a:ext uri="{FF2B5EF4-FFF2-40B4-BE49-F238E27FC236}">
                <a16:creationId xmlns:a16="http://schemas.microsoft.com/office/drawing/2014/main" id="{C16525B6-FF24-EFF7-93A2-F520DEA97F5A}"/>
              </a:ext>
            </a:extLst>
          </p:cNvPr>
          <p:cNvGraphicFramePr>
            <a:graphicFrameLocks/>
          </p:cNvGraphicFramePr>
          <p:nvPr>
            <p:extLst>
              <p:ext uri="{D42A27DB-BD31-4B8C-83A1-F6EECF244321}">
                <p14:modId xmlns:p14="http://schemas.microsoft.com/office/powerpoint/2010/main" val="1410553575"/>
              </p:ext>
            </p:extLst>
          </p:nvPr>
        </p:nvGraphicFramePr>
        <p:xfrm>
          <a:off x="710852" y="3274401"/>
          <a:ext cx="10820400" cy="2895680"/>
        </p:xfrm>
        <a:graphic>
          <a:graphicData uri="http://schemas.openxmlformats.org/drawingml/2006/table">
            <a:tbl>
              <a:tblPr/>
              <a:tblGrid>
                <a:gridCol w="4419345">
                  <a:extLst>
                    <a:ext uri="{9D8B030D-6E8A-4147-A177-3AD203B41FA5}">
                      <a16:colId xmlns:a16="http://schemas.microsoft.com/office/drawing/2014/main" val="20000"/>
                    </a:ext>
                  </a:extLst>
                </a:gridCol>
                <a:gridCol w="2133685">
                  <a:extLst>
                    <a:ext uri="{9D8B030D-6E8A-4147-A177-3AD203B41FA5}">
                      <a16:colId xmlns:a16="http://schemas.microsoft.com/office/drawing/2014/main" val="541612803"/>
                    </a:ext>
                  </a:extLst>
                </a:gridCol>
                <a:gridCol w="2133685">
                  <a:extLst>
                    <a:ext uri="{9D8B030D-6E8A-4147-A177-3AD203B41FA5}">
                      <a16:colId xmlns:a16="http://schemas.microsoft.com/office/drawing/2014/main" val="1086067133"/>
                    </a:ext>
                  </a:extLst>
                </a:gridCol>
                <a:gridCol w="2133685">
                  <a:extLst>
                    <a:ext uri="{9D8B030D-6E8A-4147-A177-3AD203B41FA5}">
                      <a16:colId xmlns:a16="http://schemas.microsoft.com/office/drawing/2014/main" val="3657882384"/>
                    </a:ext>
                  </a:extLst>
                </a:gridCol>
              </a:tblGrid>
              <a:tr h="33427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mn-lt"/>
                        </a:rPr>
                        <a:t>Attack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Lanadelumab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86908159"/>
                  </a:ext>
                </a:extLst>
              </a:tr>
              <a:tr h="33427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mn-lt"/>
                        </a:rPr>
                        <a:t>Attack Outcome</a:t>
                      </a:r>
                      <a:r>
                        <a:rPr kumimoji="0" lang="en-US" sz="1600" b="1" i="0" u="none" strike="noStrike" cap="none" normalizeH="0" baseline="0">
                          <a:ln>
                            <a:noFill/>
                          </a:ln>
                          <a:solidFill>
                            <a:schemeClr val="tx1"/>
                          </a:solidFill>
                          <a:effectLst/>
                          <a:latin typeface="+mn-lt"/>
                        </a:rPr>
                        <a:t>, mean (SD)</a:t>
                      </a:r>
                      <a:endParaRPr kumimoji="0" lang="en-GB" sz="1600" b="1"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150 mg Q4W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150 mg Q2W (n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Total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4418463"/>
                  </a:ext>
                </a:extLst>
              </a:tr>
              <a:tr h="1063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Attacks/mo</a:t>
                      </a:r>
                      <a:endParaRPr kumimoji="0" lang="en-US" sz="16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Baseline, mean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Treatment, mean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Reduction from baseline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1.45 (0.79)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0.07 (0.22)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98.0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1.91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0.08 (0.16)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94.4 (15.5)</a:t>
                      </a:r>
                      <a:endParaRPr kumimoji="0" lang="en-US" sz="1600" b="0" i="0" u="none" strike="noStrike" cap="none" normalizeH="0" baseline="3000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1.84 (1.53)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0.08 (0.17)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94.8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7153218"/>
                  </a:ext>
                </a:extLst>
              </a:tr>
              <a:tr h="33427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mn-cs"/>
                        </a:rPr>
                        <a:t>Percentage of attack-free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99.7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99.5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99.5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5363580"/>
                  </a:ext>
                </a:extLst>
              </a:tr>
              <a:tr h="820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mn-lt"/>
                          <a:ea typeface="+mn-ea"/>
                          <a:cs typeface="+mn-cs"/>
                        </a:rPr>
                        <a:t>Acute treatment necessary, attacks/mo</a:t>
                      </a:r>
                      <a:endParaRPr kumimoji="0" lang="en-US" sz="16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mn-lt"/>
                        </a:rPr>
                        <a:t>Baseline, mean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bg2">
                              <a:lumMod val="10000"/>
                            </a:schemeClr>
                          </a:solidFill>
                          <a:effectLst/>
                          <a:latin typeface="+mn-lt"/>
                        </a:rPr>
                        <a:t>Percentage reduction after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0.73 (0.95)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96.8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1.52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94.0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1.30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93.4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12000117"/>
                  </a:ext>
                </a:extLst>
              </a:tr>
            </a:tbl>
          </a:graphicData>
        </a:graphic>
      </p:graphicFrame>
      <p:sp>
        <p:nvSpPr>
          <p:cNvPr id="6" name="Text Box 11">
            <a:extLst>
              <a:ext uri="{FF2B5EF4-FFF2-40B4-BE49-F238E27FC236}">
                <a16:creationId xmlns:a16="http://schemas.microsoft.com/office/drawing/2014/main" id="{6915D246-5316-C83C-B2AE-E022EBA00BC7}"/>
              </a:ext>
            </a:extLst>
          </p:cNvPr>
          <p:cNvSpPr txBox="1">
            <a:spLocks noChangeArrowheads="1"/>
          </p:cNvSpPr>
          <p:nvPr/>
        </p:nvSpPr>
        <p:spPr bwMode="auto">
          <a:xfrm>
            <a:off x="414339" y="637321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NCT04070326. Maurer. J Allergy Clin Immunol Pract. 2024;12:201. </a:t>
            </a:r>
          </a:p>
        </p:txBody>
      </p:sp>
      <p:sp>
        <p:nvSpPr>
          <p:cNvPr id="3" name="Content Placeholder 3">
            <a:extLst>
              <a:ext uri="{FF2B5EF4-FFF2-40B4-BE49-F238E27FC236}">
                <a16:creationId xmlns:a16="http://schemas.microsoft.com/office/drawing/2014/main" id="{8CD44966-D1F6-B386-E5DC-FFE87C1954B8}"/>
              </a:ext>
            </a:extLst>
          </p:cNvPr>
          <p:cNvSpPr>
            <a:spLocks noGrp="1"/>
          </p:cNvSpPr>
          <p:nvPr>
            <p:ph idx="1"/>
          </p:nvPr>
        </p:nvSpPr>
        <p:spPr>
          <a:xfrm>
            <a:off x="604675" y="1513046"/>
            <a:ext cx="10877529" cy="1589749"/>
          </a:xfrm>
        </p:spPr>
        <p:txBody>
          <a:bodyPr/>
          <a:lstStyle/>
          <a:p>
            <a:r>
              <a:rPr lang="en-US" sz="2200"/>
              <a:t>Multicenter, open-label phase III trial </a:t>
            </a:r>
          </a:p>
          <a:p>
            <a:r>
              <a:rPr lang="en-US" sz="2200"/>
              <a:t>Patients aged 2-11 yr with HAE-1/2 received treatment Q4W or Q2W for 52 wk</a:t>
            </a:r>
          </a:p>
          <a:p>
            <a:r>
              <a:rPr lang="en-US" sz="2200"/>
              <a:t>Most common TEAE was injection site pain (28.6%), no serious TEAEs or discontinuations due to TEAEs</a:t>
            </a:r>
          </a:p>
        </p:txBody>
      </p:sp>
      <p:sp>
        <p:nvSpPr>
          <p:cNvPr id="5" name="Rectangle 4">
            <a:extLst>
              <a:ext uri="{FF2B5EF4-FFF2-40B4-BE49-F238E27FC236}">
                <a16:creationId xmlns:a16="http://schemas.microsoft.com/office/drawing/2014/main" id="{18B8E0A3-55F7-5F88-F8D1-3666781C2610}"/>
              </a:ext>
            </a:extLst>
          </p:cNvPr>
          <p:cNvSpPr/>
          <p:nvPr/>
        </p:nvSpPr>
        <p:spPr bwMode="auto">
          <a:xfrm>
            <a:off x="742602" y="4722241"/>
            <a:ext cx="10788650" cy="276999"/>
          </a:xfrm>
          <a:prstGeom prst="rect">
            <a:avLst/>
          </a:prstGeom>
          <a:noFill/>
          <a:ln w="28575">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2046721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Rounded Corners 64">
            <a:extLst>
              <a:ext uri="{FF2B5EF4-FFF2-40B4-BE49-F238E27FC236}">
                <a16:creationId xmlns:a16="http://schemas.microsoft.com/office/drawing/2014/main" id="{F3735406-D991-018C-7211-3E9EC2BD2AB9}"/>
              </a:ext>
            </a:extLst>
          </p:cNvPr>
          <p:cNvSpPr/>
          <p:nvPr/>
        </p:nvSpPr>
        <p:spPr bwMode="auto">
          <a:xfrm>
            <a:off x="1805354" y="1721876"/>
            <a:ext cx="4022094" cy="1128359"/>
          </a:xfrm>
          <a:prstGeom prst="roundRect">
            <a:avLst>
              <a:gd name="adj" fmla="val 8085"/>
            </a:avLst>
          </a:prstGeom>
          <a:solidFill>
            <a:schemeClr val="tx1">
              <a:lumMod val="95000"/>
            </a:schemeClr>
          </a:solidFill>
          <a:ln w="28575">
            <a:solidFill>
              <a:schemeClr val="accent3"/>
            </a:solidFill>
            <a:miter lim="800000"/>
            <a:headEnd/>
            <a:tailEnd/>
          </a:ln>
        </p:spPr>
        <p:txBody>
          <a:bodyPr lIns="182880" rtlCol="0" anchor="t"/>
          <a:lstStyle/>
          <a:p>
            <a:pPr marL="914400" marR="0" lvl="0" indent="-285750"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Approval: </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2020</a:t>
            </a:r>
          </a:p>
          <a:p>
            <a:pPr marL="914400" marR="0" lvl="0" indent="-285750"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Administration: </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oral</a:t>
            </a:r>
          </a:p>
          <a:p>
            <a:pPr marL="914400" marR="0" lvl="0" indent="-285750"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Approved ages: </a:t>
            </a: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≥12 yr</a:t>
            </a:r>
            <a:endPar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914400" marR="0" lvl="0" indent="-285750"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Dosing frequency: </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daily</a:t>
            </a:r>
            <a:endPar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 name="Title 1">
            <a:extLst>
              <a:ext uri="{FF2B5EF4-FFF2-40B4-BE49-F238E27FC236}">
                <a16:creationId xmlns:a16="http://schemas.microsoft.com/office/drawing/2014/main" id="{D6C1C2F3-90F1-2CDB-50FC-EF867AD8E8A2}"/>
              </a:ext>
            </a:extLst>
          </p:cNvPr>
          <p:cNvSpPr>
            <a:spLocks noGrp="1"/>
          </p:cNvSpPr>
          <p:nvPr>
            <p:ph type="title"/>
          </p:nvPr>
        </p:nvSpPr>
        <p:spPr/>
        <p:txBody>
          <a:bodyPr/>
          <a:lstStyle/>
          <a:p>
            <a:r>
              <a:rPr lang="en-US"/>
              <a:t>Berotralstat: Plasma Kallikrein Inhibitor </a:t>
            </a:r>
          </a:p>
        </p:txBody>
      </p:sp>
      <p:sp>
        <p:nvSpPr>
          <p:cNvPr id="6" name="Text Box 11">
            <a:extLst>
              <a:ext uri="{FF2B5EF4-FFF2-40B4-BE49-F238E27FC236}">
                <a16:creationId xmlns:a16="http://schemas.microsoft.com/office/drawing/2014/main" id="{36B656F1-3EAD-FC18-A09C-D40368A8CB9C}"/>
              </a:ext>
            </a:extLst>
          </p:cNvPr>
          <p:cNvSpPr txBox="1">
            <a:spLocks noChangeArrowheads="1"/>
          </p:cNvSpPr>
          <p:nvPr/>
        </p:nvSpPr>
        <p:spPr bwMode="auto">
          <a:xfrm>
            <a:off x="414339" y="636297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Zuraw. J Allergy Clin Immunol. 2021;148:164. Bertralstat PI. </a:t>
            </a:r>
          </a:p>
        </p:txBody>
      </p:sp>
      <p:sp>
        <p:nvSpPr>
          <p:cNvPr id="3" name="Content Placeholder 3">
            <a:extLst>
              <a:ext uri="{FF2B5EF4-FFF2-40B4-BE49-F238E27FC236}">
                <a16:creationId xmlns:a16="http://schemas.microsoft.com/office/drawing/2014/main" id="{5A8A2AC7-8E6A-F4EB-C524-E56800621D76}"/>
              </a:ext>
            </a:extLst>
          </p:cNvPr>
          <p:cNvSpPr>
            <a:spLocks noGrp="1"/>
          </p:cNvSpPr>
          <p:nvPr>
            <p:ph idx="1"/>
          </p:nvPr>
        </p:nvSpPr>
        <p:spPr>
          <a:xfrm>
            <a:off x="6515479" y="1597324"/>
            <a:ext cx="4946590" cy="1569525"/>
          </a:xfrm>
        </p:spPr>
        <p:txBody>
          <a:bodyPr/>
          <a:lstStyle/>
          <a:p>
            <a:r>
              <a:rPr lang="en-US" sz="2000"/>
              <a:t>APeX-2: phase III trial </a:t>
            </a:r>
          </a:p>
          <a:p>
            <a:r>
              <a:rPr lang="en-US" sz="2000"/>
              <a:t>Patients aged ≥12 yr treated for 24 wk</a:t>
            </a:r>
          </a:p>
          <a:p>
            <a:r>
              <a:rPr lang="en-US" sz="2000"/>
              <a:t>Treatment arms: berotralstat 110 mg/day, berotralstat 150 mg/day, and placebo</a:t>
            </a:r>
          </a:p>
        </p:txBody>
      </p:sp>
      <p:sp>
        <p:nvSpPr>
          <p:cNvPr id="20" name="Rectangle: Top Corners Rounded 19">
            <a:extLst>
              <a:ext uri="{FF2B5EF4-FFF2-40B4-BE49-F238E27FC236}">
                <a16:creationId xmlns:a16="http://schemas.microsoft.com/office/drawing/2014/main" id="{C260D17C-985F-E7CC-1391-DA631EC50C78}"/>
              </a:ext>
            </a:extLst>
          </p:cNvPr>
          <p:cNvSpPr/>
          <p:nvPr/>
        </p:nvSpPr>
        <p:spPr bwMode="auto">
          <a:xfrm rot="16200000">
            <a:off x="935440" y="1412481"/>
            <a:ext cx="1336131" cy="1747148"/>
          </a:xfrm>
          <a:prstGeom prst="round2SameRect">
            <a:avLst/>
          </a:prstGeom>
          <a:solidFill>
            <a:schemeClr val="tx1"/>
          </a:solid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Top Corners Rounded 20">
            <a:extLst>
              <a:ext uri="{FF2B5EF4-FFF2-40B4-BE49-F238E27FC236}">
                <a16:creationId xmlns:a16="http://schemas.microsoft.com/office/drawing/2014/main" id="{448197BF-B076-47A2-45ED-CFBD561E76DC}"/>
              </a:ext>
            </a:extLst>
          </p:cNvPr>
          <p:cNvSpPr/>
          <p:nvPr/>
        </p:nvSpPr>
        <p:spPr bwMode="auto">
          <a:xfrm rot="16200000">
            <a:off x="1094243" y="1472162"/>
            <a:ext cx="1137884" cy="1627786"/>
          </a:xfrm>
          <a:prstGeom prst="round2Same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TextBox 67">
            <a:extLst>
              <a:ext uri="{FF2B5EF4-FFF2-40B4-BE49-F238E27FC236}">
                <a16:creationId xmlns:a16="http://schemas.microsoft.com/office/drawing/2014/main" id="{A8EC88AD-A28F-DD9A-5AEE-161F8F65C4BE}"/>
              </a:ext>
            </a:extLst>
          </p:cNvPr>
          <p:cNvSpPr txBox="1"/>
          <p:nvPr/>
        </p:nvSpPr>
        <p:spPr bwMode="auto">
          <a:xfrm>
            <a:off x="717550" y="2098825"/>
            <a:ext cx="1759528" cy="37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Berotralstat</a:t>
            </a:r>
          </a:p>
        </p:txBody>
      </p:sp>
      <p:sp>
        <p:nvSpPr>
          <p:cNvPr id="4" name="Rectangle 3">
            <a:extLst>
              <a:ext uri="{FF2B5EF4-FFF2-40B4-BE49-F238E27FC236}">
                <a16:creationId xmlns:a16="http://schemas.microsoft.com/office/drawing/2014/main" id="{6C3FF77C-E95D-E73B-2133-941C143BF43A}"/>
              </a:ext>
            </a:extLst>
          </p:cNvPr>
          <p:cNvSpPr/>
          <p:nvPr/>
        </p:nvSpPr>
        <p:spPr bwMode="auto">
          <a:xfrm>
            <a:off x="4419469" y="5056737"/>
            <a:ext cx="622330" cy="65447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9448063-A489-FCBF-E522-D3229DF1D0CB}"/>
              </a:ext>
            </a:extLst>
          </p:cNvPr>
          <p:cNvSpPr txBox="1"/>
          <p:nvPr/>
        </p:nvSpPr>
        <p:spPr bwMode="auto">
          <a:xfrm>
            <a:off x="1805354" y="3664297"/>
            <a:ext cx="3615843"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HAE Attack Rate</a:t>
            </a:r>
          </a:p>
        </p:txBody>
      </p:sp>
      <p:sp>
        <p:nvSpPr>
          <p:cNvPr id="7" name="TextBox 6">
            <a:extLst>
              <a:ext uri="{FF2B5EF4-FFF2-40B4-BE49-F238E27FC236}">
                <a16:creationId xmlns:a16="http://schemas.microsoft.com/office/drawing/2014/main" id="{F6A35760-5204-5BF8-BF3F-E222197E10B1}"/>
              </a:ext>
            </a:extLst>
          </p:cNvPr>
          <p:cNvSpPr txBox="1"/>
          <p:nvPr/>
        </p:nvSpPr>
        <p:spPr bwMode="auto">
          <a:xfrm rot="16200000">
            <a:off x="1230967" y="4768982"/>
            <a:ext cx="1826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rPr>
              <a:t>Mean </a:t>
            </a:r>
            <a:r>
              <a:rPr lang="en-US" sz="1400">
                <a:solidFill>
                  <a:srgbClr val="000000"/>
                </a:solidFill>
                <a:latin typeface="Calibri" panose="020F0502020204030204" pitchFamily="34" charset="0"/>
              </a:rPr>
              <a:t>no. attacks/mo</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8" name="TextBox 7">
            <a:extLst>
              <a:ext uri="{FF2B5EF4-FFF2-40B4-BE49-F238E27FC236}">
                <a16:creationId xmlns:a16="http://schemas.microsoft.com/office/drawing/2014/main" id="{D36948BD-8E8E-7AF9-120A-362F20BB689E}"/>
              </a:ext>
            </a:extLst>
          </p:cNvPr>
          <p:cNvSpPr txBox="1"/>
          <p:nvPr/>
        </p:nvSpPr>
        <p:spPr bwMode="auto">
          <a:xfrm>
            <a:off x="2459391" y="5777863"/>
            <a:ext cx="86890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PBO</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40) </a:t>
            </a:r>
          </a:p>
        </p:txBody>
      </p:sp>
      <p:sp>
        <p:nvSpPr>
          <p:cNvPr id="9" name="Rectangle 8">
            <a:extLst>
              <a:ext uri="{FF2B5EF4-FFF2-40B4-BE49-F238E27FC236}">
                <a16:creationId xmlns:a16="http://schemas.microsoft.com/office/drawing/2014/main" id="{FCDD2FEE-F3F1-EB10-FEFE-63C56B371863}"/>
              </a:ext>
            </a:extLst>
          </p:cNvPr>
          <p:cNvSpPr/>
          <p:nvPr/>
        </p:nvSpPr>
        <p:spPr bwMode="auto">
          <a:xfrm>
            <a:off x="2578277" y="4255716"/>
            <a:ext cx="631135" cy="14564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A1033CBD-2CFA-DECF-93B9-DAE1BCCA460C}"/>
              </a:ext>
            </a:extLst>
          </p:cNvPr>
          <p:cNvSpPr/>
          <p:nvPr/>
        </p:nvSpPr>
        <p:spPr bwMode="auto">
          <a:xfrm>
            <a:off x="3491377" y="4790271"/>
            <a:ext cx="624088" cy="929921"/>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73EF6A2C-AE1C-7ADC-E28E-604C403215EB}"/>
              </a:ext>
            </a:extLst>
          </p:cNvPr>
          <p:cNvSpPr txBox="1"/>
          <p:nvPr/>
        </p:nvSpPr>
        <p:spPr bwMode="auto">
          <a:xfrm>
            <a:off x="2561196" y="4562081"/>
            <a:ext cx="665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0">
                <a:solidFill>
                  <a:srgbClr val="FFFFFF"/>
                </a:solidFill>
                <a:latin typeface="Calibri" panose="020F0502020204030204" pitchFamily="34" charset="0"/>
              </a:rPr>
              <a:t>2.35</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12" name="Freeform: Shape 11">
            <a:extLst>
              <a:ext uri="{FF2B5EF4-FFF2-40B4-BE49-F238E27FC236}">
                <a16:creationId xmlns:a16="http://schemas.microsoft.com/office/drawing/2014/main" id="{70ED0B9A-089F-BDCD-2F1B-B0D0A0F2531F}"/>
              </a:ext>
            </a:extLst>
          </p:cNvPr>
          <p:cNvSpPr/>
          <p:nvPr/>
        </p:nvSpPr>
        <p:spPr bwMode="auto">
          <a:xfrm>
            <a:off x="2396674" y="4034029"/>
            <a:ext cx="2824402" cy="1688368"/>
          </a:xfrm>
          <a:custGeom>
            <a:avLst/>
            <a:gdLst>
              <a:gd name="connsiteX0" fmla="*/ 0 w 819694"/>
              <a:gd name="connsiteY0" fmla="*/ 0 h 1002574"/>
              <a:gd name="connsiteX1" fmla="*/ 0 w 819694"/>
              <a:gd name="connsiteY1" fmla="*/ 1002574 h 1002574"/>
              <a:gd name="connsiteX2" fmla="*/ 819694 w 819694"/>
              <a:gd name="connsiteY2" fmla="*/ 1002574 h 1002574"/>
            </a:gdLst>
            <a:ahLst/>
            <a:cxnLst>
              <a:cxn ang="0">
                <a:pos x="connsiteX0" y="connsiteY0"/>
              </a:cxn>
              <a:cxn ang="0">
                <a:pos x="connsiteX1" y="connsiteY1"/>
              </a:cxn>
              <a:cxn ang="0">
                <a:pos x="connsiteX2" y="connsiteY2"/>
              </a:cxn>
            </a:cxnLst>
            <a:rect l="l" t="t" r="r" b="b"/>
            <a:pathLst>
              <a:path w="819694" h="1002574">
                <a:moveTo>
                  <a:pt x="0" y="0"/>
                </a:moveTo>
                <a:lnTo>
                  <a:pt x="0" y="1002574"/>
                </a:lnTo>
                <a:lnTo>
                  <a:pt x="819694" y="100257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 name="Group 18">
            <a:extLst>
              <a:ext uri="{FF2B5EF4-FFF2-40B4-BE49-F238E27FC236}">
                <a16:creationId xmlns:a16="http://schemas.microsoft.com/office/drawing/2014/main" id="{74BE27F0-BF39-977B-74C9-754AF1BA8848}"/>
              </a:ext>
            </a:extLst>
          </p:cNvPr>
          <p:cNvGrpSpPr/>
          <p:nvPr/>
        </p:nvGrpSpPr>
        <p:grpSpPr>
          <a:xfrm>
            <a:off x="1750142" y="4141263"/>
            <a:ext cx="307777" cy="1498976"/>
            <a:chOff x="8443882" y="2413978"/>
            <a:chExt cx="307777" cy="1126732"/>
          </a:xfrm>
        </p:grpSpPr>
        <p:cxnSp>
          <p:nvCxnSpPr>
            <p:cNvPr id="22" name="Straight Arrow Connector 21">
              <a:extLst>
                <a:ext uri="{FF2B5EF4-FFF2-40B4-BE49-F238E27FC236}">
                  <a16:creationId xmlns:a16="http://schemas.microsoft.com/office/drawing/2014/main" id="{C880F171-0AA2-1848-EF91-518328B80D36}"/>
                </a:ext>
              </a:extLst>
            </p:cNvPr>
            <p:cNvCxnSpPr>
              <a:cxnSpLocks/>
            </p:cNvCxnSpPr>
            <p:nvPr/>
          </p:nvCxnSpPr>
          <p:spPr bwMode="auto">
            <a:xfrm>
              <a:off x="8600493" y="2426426"/>
              <a:ext cx="0" cy="1114284"/>
            </a:xfrm>
            <a:prstGeom prst="straightConnector1">
              <a:avLst/>
            </a:prstGeom>
            <a:noFill/>
            <a:ln w="28575" cap="flat" cmpd="sng" algn="ctr">
              <a:solidFill>
                <a:schemeClr val="bg1"/>
              </a:solidFill>
              <a:prstDash val="solid"/>
              <a:round/>
              <a:headEnd type="none" w="med" len="med"/>
              <a:tailEnd type="triangle"/>
            </a:ln>
            <a:effectLst/>
          </p:spPr>
        </p:cxnSp>
        <p:grpSp>
          <p:nvGrpSpPr>
            <p:cNvPr id="23" name="Group 22">
              <a:extLst>
                <a:ext uri="{FF2B5EF4-FFF2-40B4-BE49-F238E27FC236}">
                  <a16:creationId xmlns:a16="http://schemas.microsoft.com/office/drawing/2014/main" id="{1DAD57A5-B63B-CE3B-EE3A-063051765D6C}"/>
                </a:ext>
              </a:extLst>
            </p:cNvPr>
            <p:cNvGrpSpPr/>
            <p:nvPr/>
          </p:nvGrpSpPr>
          <p:grpSpPr>
            <a:xfrm>
              <a:off x="8443882" y="2413978"/>
              <a:ext cx="307777" cy="1074108"/>
              <a:chOff x="8443882" y="2413978"/>
              <a:chExt cx="307777" cy="1074108"/>
            </a:xfrm>
          </p:grpSpPr>
          <p:sp>
            <p:nvSpPr>
              <p:cNvPr id="24" name="Rectangle 23">
                <a:extLst>
                  <a:ext uri="{FF2B5EF4-FFF2-40B4-BE49-F238E27FC236}">
                    <a16:creationId xmlns:a16="http://schemas.microsoft.com/office/drawing/2014/main" id="{48136108-1826-C0DA-C2AE-BC0211A6F97E}"/>
                  </a:ext>
                </a:extLst>
              </p:cNvPr>
              <p:cNvSpPr/>
              <p:nvPr/>
            </p:nvSpPr>
            <p:spPr bwMode="auto">
              <a:xfrm>
                <a:off x="8512663" y="2511335"/>
                <a:ext cx="203528" cy="868680"/>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BF7A831F-F02F-74B4-2150-6FD370BDC09F}"/>
                  </a:ext>
                </a:extLst>
              </p:cNvPr>
              <p:cNvSpPr txBox="1"/>
              <p:nvPr/>
            </p:nvSpPr>
            <p:spPr bwMode="auto">
              <a:xfrm rot="16200000">
                <a:off x="8060717" y="2797143"/>
                <a:ext cx="10741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Improvement</a:t>
                </a:r>
              </a:p>
            </p:txBody>
          </p:sp>
        </p:grpSp>
      </p:grpSp>
      <p:sp>
        <p:nvSpPr>
          <p:cNvPr id="26" name="TextBox 25">
            <a:extLst>
              <a:ext uri="{FF2B5EF4-FFF2-40B4-BE49-F238E27FC236}">
                <a16:creationId xmlns:a16="http://schemas.microsoft.com/office/drawing/2014/main" id="{3945E04E-E379-E0B6-E76F-FA83935B7119}"/>
              </a:ext>
            </a:extLst>
          </p:cNvPr>
          <p:cNvSpPr txBox="1"/>
          <p:nvPr/>
        </p:nvSpPr>
        <p:spPr bwMode="auto">
          <a:xfrm>
            <a:off x="3430458" y="4532010"/>
            <a:ext cx="8741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.024</a:t>
            </a: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27" name="TextBox 26">
            <a:extLst>
              <a:ext uri="{FF2B5EF4-FFF2-40B4-BE49-F238E27FC236}">
                <a16:creationId xmlns:a16="http://schemas.microsoft.com/office/drawing/2014/main" id="{0C500F33-4318-9B5D-F229-2EA626590D0F}"/>
              </a:ext>
            </a:extLst>
          </p:cNvPr>
          <p:cNvSpPr txBox="1"/>
          <p:nvPr/>
        </p:nvSpPr>
        <p:spPr bwMode="auto">
          <a:xfrm>
            <a:off x="3271744" y="5777863"/>
            <a:ext cx="1063354"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BER </a:t>
            </a:r>
            <a:r>
              <a:rPr lang="en-US" sz="1400">
                <a:solidFill>
                  <a:srgbClr val="000000"/>
                </a:solidFill>
                <a:latin typeface="Calibri" panose="020F0502020204030204" pitchFamily="34" charset="0"/>
              </a:rPr>
              <a:t>110 mg</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(n = 41) </a:t>
            </a:r>
          </a:p>
        </p:txBody>
      </p:sp>
      <p:sp>
        <p:nvSpPr>
          <p:cNvPr id="28" name="TextBox 27">
            <a:extLst>
              <a:ext uri="{FF2B5EF4-FFF2-40B4-BE49-F238E27FC236}">
                <a16:creationId xmlns:a16="http://schemas.microsoft.com/office/drawing/2014/main" id="{51612F10-2F2A-8AEE-C737-269AAA6EC478}"/>
              </a:ext>
            </a:extLst>
          </p:cNvPr>
          <p:cNvSpPr txBox="1"/>
          <p:nvPr/>
        </p:nvSpPr>
        <p:spPr bwMode="auto">
          <a:xfrm>
            <a:off x="4054881" y="5777863"/>
            <a:ext cx="135150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BER </a:t>
            </a:r>
            <a:r>
              <a:rPr lang="en-US" sz="1400">
                <a:solidFill>
                  <a:srgbClr val="000000"/>
                </a:solidFill>
                <a:latin typeface="Calibri" panose="020F0502020204030204" pitchFamily="34" charset="0"/>
              </a:rPr>
              <a:t>150 mg</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(n = 40)  </a:t>
            </a:r>
          </a:p>
        </p:txBody>
      </p:sp>
      <p:sp>
        <p:nvSpPr>
          <p:cNvPr id="29" name="TextBox 28">
            <a:extLst>
              <a:ext uri="{FF2B5EF4-FFF2-40B4-BE49-F238E27FC236}">
                <a16:creationId xmlns:a16="http://schemas.microsoft.com/office/drawing/2014/main" id="{508C4B47-96B1-E885-643F-8F0B8C296288}"/>
              </a:ext>
            </a:extLst>
          </p:cNvPr>
          <p:cNvSpPr txBox="1"/>
          <p:nvPr/>
        </p:nvSpPr>
        <p:spPr bwMode="auto">
          <a:xfrm>
            <a:off x="3470773" y="5031956"/>
            <a:ext cx="665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0">
                <a:solidFill>
                  <a:srgbClr val="FFFFFF"/>
                </a:solidFill>
                <a:latin typeface="Calibri" panose="020F0502020204030204" pitchFamily="34" charset="0"/>
              </a:rPr>
              <a:t>1.65</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30" name="TextBox 29">
            <a:extLst>
              <a:ext uri="{FF2B5EF4-FFF2-40B4-BE49-F238E27FC236}">
                <a16:creationId xmlns:a16="http://schemas.microsoft.com/office/drawing/2014/main" id="{48BD1274-3335-D530-C144-D9EDADA7C54C}"/>
              </a:ext>
            </a:extLst>
          </p:cNvPr>
          <p:cNvSpPr txBox="1"/>
          <p:nvPr/>
        </p:nvSpPr>
        <p:spPr bwMode="auto">
          <a:xfrm>
            <a:off x="4397986" y="5221153"/>
            <a:ext cx="665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0">
                <a:solidFill>
                  <a:srgbClr val="FFFFFF"/>
                </a:solidFill>
                <a:latin typeface="Calibri" panose="020F0502020204030204" pitchFamily="34" charset="0"/>
              </a:rPr>
              <a:t>1.31</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31" name="TextBox 30">
            <a:extLst>
              <a:ext uri="{FF2B5EF4-FFF2-40B4-BE49-F238E27FC236}">
                <a16:creationId xmlns:a16="http://schemas.microsoft.com/office/drawing/2014/main" id="{2C326546-5FDF-17F5-BF92-7FF7595AC207}"/>
              </a:ext>
            </a:extLst>
          </p:cNvPr>
          <p:cNvSpPr txBox="1"/>
          <p:nvPr/>
        </p:nvSpPr>
        <p:spPr bwMode="auto">
          <a:xfrm>
            <a:off x="4357672" y="4809542"/>
            <a:ext cx="7459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i="1" dirty="0">
                <a:solidFill>
                  <a:schemeClr val="bg1"/>
                </a:solidFill>
                <a:latin typeface="Calibri" panose="020F0502020204030204" pitchFamily="34" charset="0"/>
              </a:rPr>
              <a:t>P &lt;</a:t>
            </a:r>
            <a:r>
              <a:rPr lang="en-US" sz="1400" b="0" dirty="0">
                <a:solidFill>
                  <a:schemeClr val="bg1"/>
                </a:solidFill>
                <a:latin typeface="Calibri" panose="020F0502020204030204" pitchFamily="34" charset="0"/>
              </a:rPr>
              <a:t>.001</a:t>
            </a: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32" name="Rectangle 31">
            <a:extLst>
              <a:ext uri="{FF2B5EF4-FFF2-40B4-BE49-F238E27FC236}">
                <a16:creationId xmlns:a16="http://schemas.microsoft.com/office/drawing/2014/main" id="{E1DE4513-55BE-D66E-F532-855E38AD2134}"/>
              </a:ext>
            </a:extLst>
          </p:cNvPr>
          <p:cNvSpPr/>
          <p:nvPr/>
        </p:nvSpPr>
        <p:spPr bwMode="auto">
          <a:xfrm>
            <a:off x="9298329" y="5072032"/>
            <a:ext cx="622330" cy="64005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A07F8FAC-DBCC-6E07-2750-0EAEB1D68A2E}"/>
              </a:ext>
            </a:extLst>
          </p:cNvPr>
          <p:cNvSpPr txBox="1"/>
          <p:nvPr/>
        </p:nvSpPr>
        <p:spPr bwMode="auto">
          <a:xfrm>
            <a:off x="6785613" y="3442697"/>
            <a:ext cx="3615843"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rPr>
              <a:t>HAE Attacks Requiring </a:t>
            </a:r>
          </a:p>
          <a:p>
            <a:pPr marL="0" marR="0" lvl="0" indent="0" algn="ctr" defTabSz="914400" rtl="0" eaLnBrk="0" fontAlgn="base" latinLnBrk="0" hangingPunct="0">
              <a:lnSpc>
                <a:spcPct val="80000"/>
              </a:lnSpc>
              <a:spcBef>
                <a:spcPts val="0"/>
              </a:spcBef>
              <a:spcAft>
                <a:spcPct val="0"/>
              </a:spcAft>
              <a:buClrTx/>
              <a:buSzTx/>
              <a:buFontTx/>
              <a:buNone/>
              <a:tabLst/>
              <a:defRPr/>
            </a:pPr>
            <a:r>
              <a:rPr lang="en-US">
                <a:solidFill>
                  <a:srgbClr val="000000"/>
                </a:solidFill>
                <a:latin typeface="Calibri" panose="020F0502020204030204" pitchFamily="34" charset="0"/>
              </a:rPr>
              <a:t>Acute Treatment</a:t>
            </a:r>
            <a:endParaRPr kumimoji="0" lang="en-US"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36" name="Rectangle 35">
            <a:extLst>
              <a:ext uri="{FF2B5EF4-FFF2-40B4-BE49-F238E27FC236}">
                <a16:creationId xmlns:a16="http://schemas.microsoft.com/office/drawing/2014/main" id="{5AB0D10B-B627-D208-061A-75857652BFFA}"/>
              </a:ext>
            </a:extLst>
          </p:cNvPr>
          <p:cNvSpPr/>
          <p:nvPr/>
        </p:nvSpPr>
        <p:spPr bwMode="auto">
          <a:xfrm>
            <a:off x="7457137" y="4447397"/>
            <a:ext cx="631135" cy="12656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AEBB53E3-E637-9F56-AFCB-74919D47F82B}"/>
              </a:ext>
            </a:extLst>
          </p:cNvPr>
          <p:cNvSpPr/>
          <p:nvPr/>
        </p:nvSpPr>
        <p:spPr bwMode="auto">
          <a:xfrm>
            <a:off x="8370237" y="4879995"/>
            <a:ext cx="624088" cy="841078"/>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TextBox 37">
            <a:extLst>
              <a:ext uri="{FF2B5EF4-FFF2-40B4-BE49-F238E27FC236}">
                <a16:creationId xmlns:a16="http://schemas.microsoft.com/office/drawing/2014/main" id="{F8A56F13-3D1D-AB98-6C32-464A30BC8160}"/>
              </a:ext>
            </a:extLst>
          </p:cNvPr>
          <p:cNvSpPr txBox="1"/>
          <p:nvPr/>
        </p:nvSpPr>
        <p:spPr bwMode="auto">
          <a:xfrm>
            <a:off x="7440056" y="4562962"/>
            <a:ext cx="665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0">
                <a:solidFill>
                  <a:srgbClr val="FFFFFF"/>
                </a:solidFill>
                <a:latin typeface="Calibri" panose="020F0502020204030204" pitchFamily="34" charset="0"/>
              </a:rPr>
              <a:t>2.05</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45" name="TextBox 44">
            <a:extLst>
              <a:ext uri="{FF2B5EF4-FFF2-40B4-BE49-F238E27FC236}">
                <a16:creationId xmlns:a16="http://schemas.microsoft.com/office/drawing/2014/main" id="{966F635D-0B69-B6D4-DB14-C4697CFA5E87}"/>
              </a:ext>
            </a:extLst>
          </p:cNvPr>
          <p:cNvSpPr txBox="1"/>
          <p:nvPr/>
        </p:nvSpPr>
        <p:spPr bwMode="auto">
          <a:xfrm>
            <a:off x="8306667" y="4629141"/>
            <a:ext cx="8627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.015</a:t>
            </a: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48" name="TextBox 47">
            <a:extLst>
              <a:ext uri="{FF2B5EF4-FFF2-40B4-BE49-F238E27FC236}">
                <a16:creationId xmlns:a16="http://schemas.microsoft.com/office/drawing/2014/main" id="{695825A6-F079-C71A-70C7-F39C2BFF1E14}"/>
              </a:ext>
            </a:extLst>
          </p:cNvPr>
          <p:cNvSpPr txBox="1"/>
          <p:nvPr/>
        </p:nvSpPr>
        <p:spPr bwMode="auto">
          <a:xfrm>
            <a:off x="8349633" y="5032837"/>
            <a:ext cx="665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0">
                <a:solidFill>
                  <a:srgbClr val="FFFFFF"/>
                </a:solidFill>
                <a:latin typeface="Calibri" panose="020F0502020204030204" pitchFamily="34" charset="0"/>
              </a:rPr>
              <a:t>1.29</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49" name="TextBox 48">
            <a:extLst>
              <a:ext uri="{FF2B5EF4-FFF2-40B4-BE49-F238E27FC236}">
                <a16:creationId xmlns:a16="http://schemas.microsoft.com/office/drawing/2014/main" id="{CEBBE9EF-D501-DAE1-F46E-FC957EABDE03}"/>
              </a:ext>
            </a:extLst>
          </p:cNvPr>
          <p:cNvSpPr txBox="1"/>
          <p:nvPr/>
        </p:nvSpPr>
        <p:spPr bwMode="auto">
          <a:xfrm>
            <a:off x="9276846" y="5210374"/>
            <a:ext cx="665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0">
                <a:solidFill>
                  <a:srgbClr val="FFFFFF"/>
                </a:solidFill>
                <a:latin typeface="Calibri" panose="020F0502020204030204" pitchFamily="34" charset="0"/>
              </a:rPr>
              <a:t>1.04</a:t>
            </a:r>
            <a:endParaRPr kumimoji="0" lang="en-US" sz="14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50" name="TextBox 49">
            <a:extLst>
              <a:ext uri="{FF2B5EF4-FFF2-40B4-BE49-F238E27FC236}">
                <a16:creationId xmlns:a16="http://schemas.microsoft.com/office/drawing/2014/main" id="{A9709D85-A29E-E221-8D7E-C946E378D71D}"/>
              </a:ext>
            </a:extLst>
          </p:cNvPr>
          <p:cNvSpPr txBox="1"/>
          <p:nvPr/>
        </p:nvSpPr>
        <p:spPr bwMode="auto">
          <a:xfrm>
            <a:off x="9233880" y="4810423"/>
            <a:ext cx="7512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i="1" dirty="0">
                <a:solidFill>
                  <a:schemeClr val="bg1"/>
                </a:solidFill>
                <a:latin typeface="Calibri" panose="020F0502020204030204" pitchFamily="34" charset="0"/>
              </a:rPr>
              <a:t>P &lt;</a:t>
            </a:r>
            <a:r>
              <a:rPr lang="en-US" sz="1400" b="0" dirty="0">
                <a:solidFill>
                  <a:schemeClr val="bg1"/>
                </a:solidFill>
                <a:latin typeface="Calibri" panose="020F0502020204030204" pitchFamily="34" charset="0"/>
              </a:rPr>
              <a:t>.001</a:t>
            </a: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grpSp>
        <p:nvGrpSpPr>
          <p:cNvPr id="18" name="Group 17">
            <a:extLst>
              <a:ext uri="{FF2B5EF4-FFF2-40B4-BE49-F238E27FC236}">
                <a16:creationId xmlns:a16="http://schemas.microsoft.com/office/drawing/2014/main" id="{C8ED1980-174B-7021-4B63-76854179CA9C}"/>
              </a:ext>
            </a:extLst>
          </p:cNvPr>
          <p:cNvGrpSpPr/>
          <p:nvPr/>
        </p:nvGrpSpPr>
        <p:grpSpPr>
          <a:xfrm>
            <a:off x="2396673" y="5703587"/>
            <a:ext cx="2824403" cy="92281"/>
            <a:chOff x="2396673" y="5450333"/>
            <a:chExt cx="2824403" cy="609340"/>
          </a:xfrm>
        </p:grpSpPr>
        <p:cxnSp>
          <p:nvCxnSpPr>
            <p:cNvPr id="14" name="Straight Connector 13">
              <a:extLst>
                <a:ext uri="{FF2B5EF4-FFF2-40B4-BE49-F238E27FC236}">
                  <a16:creationId xmlns:a16="http://schemas.microsoft.com/office/drawing/2014/main" id="{EC424A1C-39AD-B47A-4B58-531F699B2A69}"/>
                </a:ext>
              </a:extLst>
            </p:cNvPr>
            <p:cNvCxnSpPr>
              <a:cxnSpLocks/>
            </p:cNvCxnSpPr>
            <p:nvPr/>
          </p:nvCxnSpPr>
          <p:spPr bwMode="auto">
            <a:xfrm>
              <a:off x="2396673" y="5450333"/>
              <a:ext cx="0" cy="60934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F1A80BB-7250-840A-0963-EE728F82A289}"/>
                </a:ext>
              </a:extLst>
            </p:cNvPr>
            <p:cNvCxnSpPr>
              <a:cxnSpLocks/>
            </p:cNvCxnSpPr>
            <p:nvPr/>
          </p:nvCxnSpPr>
          <p:spPr bwMode="auto">
            <a:xfrm>
              <a:off x="3347530" y="5450333"/>
              <a:ext cx="0" cy="60934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45558D4-A5CB-2619-F3D9-A318D525F258}"/>
                </a:ext>
              </a:extLst>
            </p:cNvPr>
            <p:cNvCxnSpPr>
              <a:cxnSpLocks/>
            </p:cNvCxnSpPr>
            <p:nvPr/>
          </p:nvCxnSpPr>
          <p:spPr bwMode="auto">
            <a:xfrm>
              <a:off x="4269550" y="5450333"/>
              <a:ext cx="0" cy="60934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E368894-BF79-9A96-EE83-9647DEDEE267}"/>
                </a:ext>
              </a:extLst>
            </p:cNvPr>
            <p:cNvCxnSpPr>
              <a:cxnSpLocks/>
            </p:cNvCxnSpPr>
            <p:nvPr/>
          </p:nvCxnSpPr>
          <p:spPr bwMode="auto">
            <a:xfrm>
              <a:off x="5221076" y="5450333"/>
              <a:ext cx="0" cy="609340"/>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1CF92BB6-BF4C-CC8D-D34D-8FDD9474433D}"/>
              </a:ext>
            </a:extLst>
          </p:cNvPr>
          <p:cNvSpPr txBox="1"/>
          <p:nvPr/>
        </p:nvSpPr>
        <p:spPr bwMode="auto">
          <a:xfrm rot="16200000">
            <a:off x="6109827" y="4768982"/>
            <a:ext cx="1826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rPr>
              <a:t>Mean </a:t>
            </a:r>
            <a:r>
              <a:rPr lang="en-US" sz="1400">
                <a:solidFill>
                  <a:srgbClr val="000000"/>
                </a:solidFill>
                <a:latin typeface="Calibri" panose="020F0502020204030204" pitchFamily="34" charset="0"/>
              </a:rPr>
              <a:t>no. attacks/mo</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52" name="TextBox 51">
            <a:extLst>
              <a:ext uri="{FF2B5EF4-FFF2-40B4-BE49-F238E27FC236}">
                <a16:creationId xmlns:a16="http://schemas.microsoft.com/office/drawing/2014/main" id="{ED089B2A-94FD-4A5F-002A-0F10744A5A7B}"/>
              </a:ext>
            </a:extLst>
          </p:cNvPr>
          <p:cNvSpPr txBox="1"/>
          <p:nvPr/>
        </p:nvSpPr>
        <p:spPr bwMode="auto">
          <a:xfrm>
            <a:off x="7338251" y="5777863"/>
            <a:ext cx="86890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PBO</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40) </a:t>
            </a:r>
          </a:p>
        </p:txBody>
      </p:sp>
      <p:sp>
        <p:nvSpPr>
          <p:cNvPr id="53" name="Freeform: Shape 52">
            <a:extLst>
              <a:ext uri="{FF2B5EF4-FFF2-40B4-BE49-F238E27FC236}">
                <a16:creationId xmlns:a16="http://schemas.microsoft.com/office/drawing/2014/main" id="{93137695-2860-60A6-7F4C-EC2DA04A8C65}"/>
              </a:ext>
            </a:extLst>
          </p:cNvPr>
          <p:cNvSpPr/>
          <p:nvPr/>
        </p:nvSpPr>
        <p:spPr bwMode="auto">
          <a:xfrm>
            <a:off x="7275534" y="4034029"/>
            <a:ext cx="2824402" cy="1688368"/>
          </a:xfrm>
          <a:custGeom>
            <a:avLst/>
            <a:gdLst>
              <a:gd name="connsiteX0" fmla="*/ 0 w 819694"/>
              <a:gd name="connsiteY0" fmla="*/ 0 h 1002574"/>
              <a:gd name="connsiteX1" fmla="*/ 0 w 819694"/>
              <a:gd name="connsiteY1" fmla="*/ 1002574 h 1002574"/>
              <a:gd name="connsiteX2" fmla="*/ 819694 w 819694"/>
              <a:gd name="connsiteY2" fmla="*/ 1002574 h 1002574"/>
            </a:gdLst>
            <a:ahLst/>
            <a:cxnLst>
              <a:cxn ang="0">
                <a:pos x="connsiteX0" y="connsiteY0"/>
              </a:cxn>
              <a:cxn ang="0">
                <a:pos x="connsiteX1" y="connsiteY1"/>
              </a:cxn>
              <a:cxn ang="0">
                <a:pos x="connsiteX2" y="connsiteY2"/>
              </a:cxn>
            </a:cxnLst>
            <a:rect l="l" t="t" r="r" b="b"/>
            <a:pathLst>
              <a:path w="819694" h="1002574">
                <a:moveTo>
                  <a:pt x="0" y="0"/>
                </a:moveTo>
                <a:lnTo>
                  <a:pt x="0" y="1002574"/>
                </a:lnTo>
                <a:lnTo>
                  <a:pt x="819694" y="100257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4" name="Group 53">
            <a:extLst>
              <a:ext uri="{FF2B5EF4-FFF2-40B4-BE49-F238E27FC236}">
                <a16:creationId xmlns:a16="http://schemas.microsoft.com/office/drawing/2014/main" id="{A63F3C85-2336-5AD2-9486-D292EEA185F8}"/>
              </a:ext>
            </a:extLst>
          </p:cNvPr>
          <p:cNvGrpSpPr/>
          <p:nvPr/>
        </p:nvGrpSpPr>
        <p:grpSpPr>
          <a:xfrm>
            <a:off x="6629002" y="4141263"/>
            <a:ext cx="307777" cy="1498976"/>
            <a:chOff x="8443882" y="2413978"/>
            <a:chExt cx="307777" cy="1126732"/>
          </a:xfrm>
        </p:grpSpPr>
        <p:cxnSp>
          <p:nvCxnSpPr>
            <p:cNvPr id="55" name="Straight Arrow Connector 54">
              <a:extLst>
                <a:ext uri="{FF2B5EF4-FFF2-40B4-BE49-F238E27FC236}">
                  <a16:creationId xmlns:a16="http://schemas.microsoft.com/office/drawing/2014/main" id="{4C4EB25D-CB9B-F308-EFE2-D97528FBF7F8}"/>
                </a:ext>
              </a:extLst>
            </p:cNvPr>
            <p:cNvCxnSpPr>
              <a:cxnSpLocks/>
            </p:cNvCxnSpPr>
            <p:nvPr/>
          </p:nvCxnSpPr>
          <p:spPr bwMode="auto">
            <a:xfrm>
              <a:off x="8600493" y="2426426"/>
              <a:ext cx="0" cy="1114284"/>
            </a:xfrm>
            <a:prstGeom prst="straightConnector1">
              <a:avLst/>
            </a:prstGeom>
            <a:noFill/>
            <a:ln w="28575" cap="flat" cmpd="sng" algn="ctr">
              <a:solidFill>
                <a:schemeClr val="bg1"/>
              </a:solidFill>
              <a:prstDash val="solid"/>
              <a:round/>
              <a:headEnd type="none" w="med" len="med"/>
              <a:tailEnd type="triangle"/>
            </a:ln>
            <a:effectLst/>
          </p:spPr>
        </p:cxnSp>
        <p:grpSp>
          <p:nvGrpSpPr>
            <p:cNvPr id="56" name="Group 55">
              <a:extLst>
                <a:ext uri="{FF2B5EF4-FFF2-40B4-BE49-F238E27FC236}">
                  <a16:creationId xmlns:a16="http://schemas.microsoft.com/office/drawing/2014/main" id="{CAFCC99A-AD33-7A4C-014A-4D5EA7B5AC9B}"/>
                </a:ext>
              </a:extLst>
            </p:cNvPr>
            <p:cNvGrpSpPr/>
            <p:nvPr/>
          </p:nvGrpSpPr>
          <p:grpSpPr>
            <a:xfrm>
              <a:off x="8443882" y="2413978"/>
              <a:ext cx="307777" cy="1074108"/>
              <a:chOff x="8443882" y="2413978"/>
              <a:chExt cx="307777" cy="1074108"/>
            </a:xfrm>
          </p:grpSpPr>
          <p:sp>
            <p:nvSpPr>
              <p:cNvPr id="57" name="Rectangle 56">
                <a:extLst>
                  <a:ext uri="{FF2B5EF4-FFF2-40B4-BE49-F238E27FC236}">
                    <a16:creationId xmlns:a16="http://schemas.microsoft.com/office/drawing/2014/main" id="{E53675B0-BF3F-4E5B-9EB7-59F642DD5211}"/>
                  </a:ext>
                </a:extLst>
              </p:cNvPr>
              <p:cNvSpPr/>
              <p:nvPr/>
            </p:nvSpPr>
            <p:spPr bwMode="auto">
              <a:xfrm>
                <a:off x="8512663" y="2511335"/>
                <a:ext cx="203528" cy="868680"/>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20836E37-6118-42E7-8C61-439B612C93E7}"/>
                  </a:ext>
                </a:extLst>
              </p:cNvPr>
              <p:cNvSpPr txBox="1"/>
              <p:nvPr/>
            </p:nvSpPr>
            <p:spPr bwMode="auto">
              <a:xfrm rot="16200000">
                <a:off x="8060717" y="2797143"/>
                <a:ext cx="10741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Improvement</a:t>
                </a:r>
              </a:p>
            </p:txBody>
          </p:sp>
        </p:grpSp>
      </p:grpSp>
      <p:sp>
        <p:nvSpPr>
          <p:cNvPr id="59" name="TextBox 58">
            <a:extLst>
              <a:ext uri="{FF2B5EF4-FFF2-40B4-BE49-F238E27FC236}">
                <a16:creationId xmlns:a16="http://schemas.microsoft.com/office/drawing/2014/main" id="{8725C2FB-51D0-F8BF-55FA-24292082167F}"/>
              </a:ext>
            </a:extLst>
          </p:cNvPr>
          <p:cNvSpPr txBox="1"/>
          <p:nvPr/>
        </p:nvSpPr>
        <p:spPr bwMode="auto">
          <a:xfrm>
            <a:off x="8150604" y="5777863"/>
            <a:ext cx="1063354"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BER </a:t>
            </a:r>
            <a:r>
              <a:rPr lang="en-US" sz="1400">
                <a:solidFill>
                  <a:srgbClr val="000000"/>
                </a:solidFill>
                <a:latin typeface="Calibri" panose="020F0502020204030204" pitchFamily="34" charset="0"/>
              </a:rPr>
              <a:t>110 mg</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(n = 41) </a:t>
            </a:r>
          </a:p>
        </p:txBody>
      </p:sp>
      <p:sp>
        <p:nvSpPr>
          <p:cNvPr id="60" name="TextBox 59">
            <a:extLst>
              <a:ext uri="{FF2B5EF4-FFF2-40B4-BE49-F238E27FC236}">
                <a16:creationId xmlns:a16="http://schemas.microsoft.com/office/drawing/2014/main" id="{7E671360-B730-F7B1-4E73-5613498E1DFD}"/>
              </a:ext>
            </a:extLst>
          </p:cNvPr>
          <p:cNvSpPr txBox="1"/>
          <p:nvPr/>
        </p:nvSpPr>
        <p:spPr bwMode="auto">
          <a:xfrm>
            <a:off x="8933741" y="5777863"/>
            <a:ext cx="135150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BER </a:t>
            </a:r>
            <a:r>
              <a:rPr lang="en-US" sz="1400">
                <a:solidFill>
                  <a:srgbClr val="000000"/>
                </a:solidFill>
                <a:latin typeface="Calibri" panose="020F0502020204030204" pitchFamily="34" charset="0"/>
              </a:rPr>
              <a:t>150 mg</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rPr>
              <a:t>(n = 40)  </a:t>
            </a:r>
          </a:p>
        </p:txBody>
      </p:sp>
      <p:grpSp>
        <p:nvGrpSpPr>
          <p:cNvPr id="61" name="Group 60">
            <a:extLst>
              <a:ext uri="{FF2B5EF4-FFF2-40B4-BE49-F238E27FC236}">
                <a16:creationId xmlns:a16="http://schemas.microsoft.com/office/drawing/2014/main" id="{0363F19C-610F-11E8-AA92-A3E565CF77BB}"/>
              </a:ext>
            </a:extLst>
          </p:cNvPr>
          <p:cNvGrpSpPr/>
          <p:nvPr/>
        </p:nvGrpSpPr>
        <p:grpSpPr>
          <a:xfrm>
            <a:off x="7275533" y="5703587"/>
            <a:ext cx="2824403" cy="92281"/>
            <a:chOff x="2396673" y="5450333"/>
            <a:chExt cx="2824403" cy="609340"/>
          </a:xfrm>
        </p:grpSpPr>
        <p:cxnSp>
          <p:nvCxnSpPr>
            <p:cNvPr id="62" name="Straight Connector 61">
              <a:extLst>
                <a:ext uri="{FF2B5EF4-FFF2-40B4-BE49-F238E27FC236}">
                  <a16:creationId xmlns:a16="http://schemas.microsoft.com/office/drawing/2014/main" id="{19ECDBF1-7D79-BDCB-121F-70645844FA3A}"/>
                </a:ext>
              </a:extLst>
            </p:cNvPr>
            <p:cNvCxnSpPr>
              <a:cxnSpLocks/>
            </p:cNvCxnSpPr>
            <p:nvPr/>
          </p:nvCxnSpPr>
          <p:spPr bwMode="auto">
            <a:xfrm>
              <a:off x="2396673" y="5450333"/>
              <a:ext cx="0" cy="60934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5BCD2C9-1F0F-D773-2F59-27143C54BB3A}"/>
                </a:ext>
              </a:extLst>
            </p:cNvPr>
            <p:cNvCxnSpPr>
              <a:cxnSpLocks/>
            </p:cNvCxnSpPr>
            <p:nvPr/>
          </p:nvCxnSpPr>
          <p:spPr bwMode="auto">
            <a:xfrm>
              <a:off x="3347530" y="5450333"/>
              <a:ext cx="0" cy="60934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22C1B3B-C110-C8A2-F174-029BBC2B9D88}"/>
                </a:ext>
              </a:extLst>
            </p:cNvPr>
            <p:cNvCxnSpPr>
              <a:cxnSpLocks/>
            </p:cNvCxnSpPr>
            <p:nvPr/>
          </p:nvCxnSpPr>
          <p:spPr bwMode="auto">
            <a:xfrm>
              <a:off x="4269550" y="5450333"/>
              <a:ext cx="0" cy="60934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F3AF2D5-AE2C-DE38-AEB2-40A86BEE2BE1}"/>
                </a:ext>
              </a:extLst>
            </p:cNvPr>
            <p:cNvCxnSpPr>
              <a:cxnSpLocks/>
            </p:cNvCxnSpPr>
            <p:nvPr/>
          </p:nvCxnSpPr>
          <p:spPr bwMode="auto">
            <a:xfrm>
              <a:off x="5221076" y="5450333"/>
              <a:ext cx="0" cy="60934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116957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1C2F3-90F1-2CDB-50FC-EF867AD8E8A2}"/>
              </a:ext>
            </a:extLst>
          </p:cNvPr>
          <p:cNvSpPr>
            <a:spLocks noGrp="1"/>
          </p:cNvSpPr>
          <p:nvPr>
            <p:ph type="title"/>
          </p:nvPr>
        </p:nvSpPr>
        <p:spPr/>
        <p:txBody>
          <a:bodyPr/>
          <a:lstStyle/>
          <a:p>
            <a:r>
              <a:rPr lang="en-US"/>
              <a:t>Berotralstat Safety: APeX-2 Study</a:t>
            </a:r>
          </a:p>
        </p:txBody>
      </p:sp>
      <p:sp>
        <p:nvSpPr>
          <p:cNvPr id="8" name="Content Placeholder 3">
            <a:extLst>
              <a:ext uri="{FF2B5EF4-FFF2-40B4-BE49-F238E27FC236}">
                <a16:creationId xmlns:a16="http://schemas.microsoft.com/office/drawing/2014/main" id="{1DB5C237-DF30-7D66-8590-64B892D842D2}"/>
              </a:ext>
            </a:extLst>
          </p:cNvPr>
          <p:cNvSpPr>
            <a:spLocks noGrp="1"/>
          </p:cNvSpPr>
          <p:nvPr>
            <p:ph idx="1"/>
          </p:nvPr>
        </p:nvSpPr>
        <p:spPr>
          <a:xfrm>
            <a:off x="604675" y="1513047"/>
            <a:ext cx="10877529" cy="664233"/>
          </a:xfrm>
        </p:spPr>
        <p:txBody>
          <a:bodyPr/>
          <a:lstStyle/>
          <a:p>
            <a:pPr>
              <a:spcBef>
                <a:spcPts val="600"/>
              </a:spcBef>
              <a:spcAft>
                <a:spcPts val="600"/>
              </a:spcAft>
            </a:pPr>
            <a:r>
              <a:rPr lang="en-US" sz="2000"/>
              <a:t>Most TEAEs were mild or moderate; 3 patients had serious TEAEs in the 110 mg arm </a:t>
            </a:r>
          </a:p>
          <a:p>
            <a:pPr>
              <a:spcBef>
                <a:spcPts val="600"/>
              </a:spcBef>
              <a:spcAft>
                <a:spcPts val="600"/>
              </a:spcAft>
            </a:pPr>
            <a:r>
              <a:rPr lang="en-US" sz="2000"/>
              <a:t>5 patients discontinued berotralstat due to TEAEs</a:t>
            </a:r>
          </a:p>
        </p:txBody>
      </p:sp>
      <p:sp>
        <p:nvSpPr>
          <p:cNvPr id="10" name="Text Box 11">
            <a:extLst>
              <a:ext uri="{FF2B5EF4-FFF2-40B4-BE49-F238E27FC236}">
                <a16:creationId xmlns:a16="http://schemas.microsoft.com/office/drawing/2014/main" id="{4826D939-11DF-9B4A-827A-EB74EF555480}"/>
              </a:ext>
            </a:extLst>
          </p:cNvPr>
          <p:cNvSpPr txBox="1">
            <a:spLocks noChangeArrowheads="1"/>
          </p:cNvSpPr>
          <p:nvPr/>
        </p:nvSpPr>
        <p:spPr bwMode="auto">
          <a:xfrm>
            <a:off x="395289" y="637144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Zuraw. J Allergy Clin Immunol. 2021;148:164. </a:t>
            </a:r>
          </a:p>
        </p:txBody>
      </p:sp>
      <p:graphicFrame>
        <p:nvGraphicFramePr>
          <p:cNvPr id="6" name="Group 3">
            <a:extLst>
              <a:ext uri="{FF2B5EF4-FFF2-40B4-BE49-F238E27FC236}">
                <a16:creationId xmlns:a16="http://schemas.microsoft.com/office/drawing/2014/main" id="{01875032-2999-5314-7948-430E1430E946}"/>
              </a:ext>
            </a:extLst>
          </p:cNvPr>
          <p:cNvGraphicFramePr>
            <a:graphicFrameLocks/>
          </p:cNvGraphicFramePr>
          <p:nvPr>
            <p:extLst>
              <p:ext uri="{D42A27DB-BD31-4B8C-83A1-F6EECF244321}">
                <p14:modId xmlns:p14="http://schemas.microsoft.com/office/powerpoint/2010/main" val="651386985"/>
              </p:ext>
            </p:extLst>
          </p:nvPr>
        </p:nvGraphicFramePr>
        <p:xfrm>
          <a:off x="1326200" y="2344991"/>
          <a:ext cx="9539600" cy="3962496"/>
        </p:xfrm>
        <a:graphic>
          <a:graphicData uri="http://schemas.openxmlformats.org/drawingml/2006/table">
            <a:tbl>
              <a:tblPr/>
              <a:tblGrid>
                <a:gridCol w="3740885">
                  <a:extLst>
                    <a:ext uri="{9D8B030D-6E8A-4147-A177-3AD203B41FA5}">
                      <a16:colId xmlns:a16="http://schemas.microsoft.com/office/drawing/2014/main" val="20000"/>
                    </a:ext>
                  </a:extLst>
                </a:gridCol>
                <a:gridCol w="1932905">
                  <a:extLst>
                    <a:ext uri="{9D8B030D-6E8A-4147-A177-3AD203B41FA5}">
                      <a16:colId xmlns:a16="http://schemas.microsoft.com/office/drawing/2014/main" val="541612803"/>
                    </a:ext>
                  </a:extLst>
                </a:gridCol>
                <a:gridCol w="1932905">
                  <a:extLst>
                    <a:ext uri="{9D8B030D-6E8A-4147-A177-3AD203B41FA5}">
                      <a16:colId xmlns:a16="http://schemas.microsoft.com/office/drawing/2014/main" val="1086067133"/>
                    </a:ext>
                  </a:extLst>
                </a:gridCol>
                <a:gridCol w="1932905">
                  <a:extLst>
                    <a:ext uri="{9D8B030D-6E8A-4147-A177-3AD203B41FA5}">
                      <a16:colId xmlns:a16="http://schemas.microsoft.com/office/drawing/2014/main" val="3657882384"/>
                    </a:ext>
                  </a:extLst>
                </a:gridCol>
              </a:tblGrid>
              <a:tr h="12994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Berotralstat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39583128"/>
                  </a:ext>
                </a:extLst>
              </a:tr>
              <a:tr h="20573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110 mg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150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(n=38)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4418463"/>
                  </a:ext>
                </a:extLst>
              </a:tr>
              <a:tr h="119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Any TEAE</a:t>
                      </a:r>
                      <a:endParaRPr kumimoji="0" lang="en-US" sz="16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34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838448"/>
                  </a:ext>
                </a:extLst>
              </a:tr>
              <a:tr h="119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Any serious TEAE</a:t>
                      </a:r>
                      <a:endParaRPr kumimoji="0" lang="en-US" sz="16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5363580"/>
                  </a:ext>
                </a:extLst>
              </a:tr>
              <a:tr h="119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Any drug-related serious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3269508"/>
                  </a:ext>
                </a:extLst>
              </a:tr>
              <a:tr h="7254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Most frequent TEAE (</a:t>
                      </a: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≥10% in any arm)</a:t>
                      </a:r>
                      <a:endParaRPr kumimoji="0" lang="en-US" sz="1600" b="0" i="0" u="none" strike="noStrike" cap="none" normalizeH="0" baseline="0">
                        <a:ln>
                          <a:noFill/>
                        </a:ln>
                        <a:solidFill>
                          <a:schemeClr val="bg2">
                            <a:lumMod val="10000"/>
                          </a:schemeClr>
                        </a:solidFill>
                        <a:effectLst/>
                        <a:latin typeface="+mn-lt"/>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URTI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Nausea</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Abdominal pain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Vomiting</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Diarrhea</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Headache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8765303"/>
                  </a:ext>
                </a:extLst>
              </a:tr>
            </a:tbl>
          </a:graphicData>
        </a:graphic>
      </p:graphicFrame>
    </p:spTree>
    <p:extLst>
      <p:ext uri="{BB962C8B-B14F-4D97-AF65-F5344CB8AC3E}">
        <p14:creationId xmlns:p14="http://schemas.microsoft.com/office/powerpoint/2010/main" val="4190355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2" name="Picture 811">
            <a:extLst>
              <a:ext uri="{FF2B5EF4-FFF2-40B4-BE49-F238E27FC236}">
                <a16:creationId xmlns:a16="http://schemas.microsoft.com/office/drawing/2014/main" id="{4E14C647-3330-CFFD-F5B9-8BC1083C44D0}"/>
              </a:ext>
            </a:extLst>
          </p:cNvPr>
          <p:cNvPicPr>
            <a:picLocks noChangeAspect="1"/>
          </p:cNvPicPr>
          <p:nvPr/>
        </p:nvPicPr>
        <p:blipFill>
          <a:blip r:embed="rId3">
            <a:alphaModFix amt="50000"/>
          </a:blip>
          <a:stretch>
            <a:fillRect/>
          </a:stretch>
        </p:blipFill>
        <p:spPr>
          <a:xfrm rot="10800000">
            <a:off x="5417362" y="3364133"/>
            <a:ext cx="3919251" cy="3040517"/>
          </a:xfrm>
          <a:prstGeom prst="rect">
            <a:avLst/>
          </a:prstGeom>
        </p:spPr>
      </p:pic>
      <p:pic>
        <p:nvPicPr>
          <p:cNvPr id="811" name="Picture 810">
            <a:extLst>
              <a:ext uri="{FF2B5EF4-FFF2-40B4-BE49-F238E27FC236}">
                <a16:creationId xmlns:a16="http://schemas.microsoft.com/office/drawing/2014/main" id="{CD9B13C6-23E2-2074-6173-235304B5663E}"/>
              </a:ext>
            </a:extLst>
          </p:cNvPr>
          <p:cNvPicPr>
            <a:picLocks noChangeAspect="1"/>
          </p:cNvPicPr>
          <p:nvPr/>
        </p:nvPicPr>
        <p:blipFill>
          <a:blip r:embed="rId3">
            <a:alphaModFix amt="50000"/>
          </a:blip>
          <a:stretch>
            <a:fillRect/>
          </a:stretch>
        </p:blipFill>
        <p:spPr>
          <a:xfrm>
            <a:off x="2594383" y="2170946"/>
            <a:ext cx="3886200" cy="3009900"/>
          </a:xfrm>
          <a:prstGeom prst="rect">
            <a:avLst/>
          </a:prstGeom>
        </p:spPr>
      </p:pic>
      <p:sp>
        <p:nvSpPr>
          <p:cNvPr id="759" name="Oval 758">
            <a:extLst>
              <a:ext uri="{FF2B5EF4-FFF2-40B4-BE49-F238E27FC236}">
                <a16:creationId xmlns:a16="http://schemas.microsoft.com/office/drawing/2014/main" id="{CE7C8927-9792-72E8-D47C-FFFDF1B5EAEF}"/>
              </a:ext>
            </a:extLst>
          </p:cNvPr>
          <p:cNvSpPr/>
          <p:nvPr/>
        </p:nvSpPr>
        <p:spPr bwMode="auto">
          <a:xfrm>
            <a:off x="6780069" y="4651549"/>
            <a:ext cx="1466613" cy="1139222"/>
          </a:xfrm>
          <a:prstGeom prst="ellipse">
            <a:avLst/>
          </a:prstGeom>
          <a:solidFill>
            <a:srgbClr val="4DA1BB">
              <a:alpha val="10000"/>
            </a:srgbClr>
          </a:solidFill>
          <a:ln w="381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755" name="Picture 754">
            <a:extLst>
              <a:ext uri="{FF2B5EF4-FFF2-40B4-BE49-F238E27FC236}">
                <a16:creationId xmlns:a16="http://schemas.microsoft.com/office/drawing/2014/main" id="{01A09FBA-CCA3-9F0C-0A35-A7189DDF7A22}"/>
              </a:ext>
            </a:extLst>
          </p:cNvPr>
          <p:cNvPicPr>
            <a:picLocks noChangeAspect="1"/>
          </p:cNvPicPr>
          <p:nvPr/>
        </p:nvPicPr>
        <p:blipFill>
          <a:blip r:embed="rId4"/>
          <a:stretch>
            <a:fillRect/>
          </a:stretch>
        </p:blipFill>
        <p:spPr>
          <a:xfrm>
            <a:off x="7409927" y="5792164"/>
            <a:ext cx="555086" cy="498445"/>
          </a:xfrm>
          <a:prstGeom prst="rect">
            <a:avLst/>
          </a:prstGeom>
        </p:spPr>
      </p:pic>
      <p:sp>
        <p:nvSpPr>
          <p:cNvPr id="756" name="TextBox 755">
            <a:extLst>
              <a:ext uri="{FF2B5EF4-FFF2-40B4-BE49-F238E27FC236}">
                <a16:creationId xmlns:a16="http://schemas.microsoft.com/office/drawing/2014/main" id="{8D22C592-58CA-9573-D235-112352BCE17D}"/>
              </a:ext>
            </a:extLst>
          </p:cNvPr>
          <p:cNvSpPr txBox="1"/>
          <p:nvPr/>
        </p:nvSpPr>
        <p:spPr bwMode="auto">
          <a:xfrm>
            <a:off x="7356303" y="5762036"/>
            <a:ext cx="622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RISC</a:t>
            </a:r>
          </a:p>
        </p:txBody>
      </p:sp>
      <p:pic>
        <p:nvPicPr>
          <p:cNvPr id="753" name="Picture 752">
            <a:extLst>
              <a:ext uri="{FF2B5EF4-FFF2-40B4-BE49-F238E27FC236}">
                <a16:creationId xmlns:a16="http://schemas.microsoft.com/office/drawing/2014/main" id="{485F68A7-8906-BB24-75B7-27CCB23F25EF}"/>
              </a:ext>
            </a:extLst>
          </p:cNvPr>
          <p:cNvPicPr>
            <a:picLocks noChangeAspect="1"/>
          </p:cNvPicPr>
          <p:nvPr/>
        </p:nvPicPr>
        <p:blipFill>
          <a:blip r:embed="rId4"/>
          <a:stretch>
            <a:fillRect/>
          </a:stretch>
        </p:blipFill>
        <p:spPr>
          <a:xfrm>
            <a:off x="6507845" y="5753712"/>
            <a:ext cx="555086" cy="498445"/>
          </a:xfrm>
          <a:prstGeom prst="rect">
            <a:avLst/>
          </a:prstGeom>
        </p:spPr>
      </p:pic>
      <p:sp>
        <p:nvSpPr>
          <p:cNvPr id="754" name="TextBox 753">
            <a:extLst>
              <a:ext uri="{FF2B5EF4-FFF2-40B4-BE49-F238E27FC236}">
                <a16:creationId xmlns:a16="http://schemas.microsoft.com/office/drawing/2014/main" id="{9B5E04D1-ACB9-4533-DDAC-2169FB9C8A49}"/>
              </a:ext>
            </a:extLst>
          </p:cNvPr>
          <p:cNvSpPr txBox="1"/>
          <p:nvPr/>
        </p:nvSpPr>
        <p:spPr bwMode="auto">
          <a:xfrm>
            <a:off x="6476538" y="5793606"/>
            <a:ext cx="622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RISC</a:t>
            </a:r>
          </a:p>
        </p:txBody>
      </p:sp>
      <p:pic>
        <p:nvPicPr>
          <p:cNvPr id="751" name="Picture 750">
            <a:extLst>
              <a:ext uri="{FF2B5EF4-FFF2-40B4-BE49-F238E27FC236}">
                <a16:creationId xmlns:a16="http://schemas.microsoft.com/office/drawing/2014/main" id="{45860B3E-B7A3-289A-9976-4382A3F653D8}"/>
              </a:ext>
            </a:extLst>
          </p:cNvPr>
          <p:cNvPicPr>
            <a:picLocks noChangeAspect="1"/>
          </p:cNvPicPr>
          <p:nvPr/>
        </p:nvPicPr>
        <p:blipFill>
          <a:blip r:embed="rId4"/>
          <a:stretch>
            <a:fillRect/>
          </a:stretch>
        </p:blipFill>
        <p:spPr>
          <a:xfrm>
            <a:off x="5947326" y="5276535"/>
            <a:ext cx="555086" cy="498445"/>
          </a:xfrm>
          <a:prstGeom prst="rect">
            <a:avLst/>
          </a:prstGeom>
        </p:spPr>
      </p:pic>
      <p:sp>
        <p:nvSpPr>
          <p:cNvPr id="752" name="TextBox 751">
            <a:extLst>
              <a:ext uri="{FF2B5EF4-FFF2-40B4-BE49-F238E27FC236}">
                <a16:creationId xmlns:a16="http://schemas.microsoft.com/office/drawing/2014/main" id="{68EF893D-A4A7-2AB1-E5CA-8DCFDAC4597D}"/>
              </a:ext>
            </a:extLst>
          </p:cNvPr>
          <p:cNvSpPr txBox="1"/>
          <p:nvPr/>
        </p:nvSpPr>
        <p:spPr bwMode="auto">
          <a:xfrm>
            <a:off x="5913941" y="5288664"/>
            <a:ext cx="622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RISC</a:t>
            </a:r>
          </a:p>
        </p:txBody>
      </p:sp>
      <p:pic>
        <p:nvPicPr>
          <p:cNvPr id="749" name="Picture 748">
            <a:extLst>
              <a:ext uri="{FF2B5EF4-FFF2-40B4-BE49-F238E27FC236}">
                <a16:creationId xmlns:a16="http://schemas.microsoft.com/office/drawing/2014/main" id="{4643F76F-5005-E049-557E-09021B8FFC6D}"/>
              </a:ext>
            </a:extLst>
          </p:cNvPr>
          <p:cNvPicPr>
            <a:picLocks noChangeAspect="1"/>
          </p:cNvPicPr>
          <p:nvPr/>
        </p:nvPicPr>
        <p:blipFill>
          <a:blip r:embed="rId4"/>
          <a:stretch>
            <a:fillRect/>
          </a:stretch>
        </p:blipFill>
        <p:spPr>
          <a:xfrm>
            <a:off x="5835755" y="4544834"/>
            <a:ext cx="555086" cy="498445"/>
          </a:xfrm>
          <a:prstGeom prst="rect">
            <a:avLst/>
          </a:prstGeom>
        </p:spPr>
      </p:pic>
      <p:sp>
        <p:nvSpPr>
          <p:cNvPr id="750" name="TextBox 749">
            <a:extLst>
              <a:ext uri="{FF2B5EF4-FFF2-40B4-BE49-F238E27FC236}">
                <a16:creationId xmlns:a16="http://schemas.microsoft.com/office/drawing/2014/main" id="{9C9D60E1-F87A-1102-8E8E-E1C901344393}"/>
              </a:ext>
            </a:extLst>
          </p:cNvPr>
          <p:cNvSpPr txBox="1"/>
          <p:nvPr/>
        </p:nvSpPr>
        <p:spPr bwMode="auto">
          <a:xfrm>
            <a:off x="5781432" y="4553735"/>
            <a:ext cx="622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RISC</a:t>
            </a:r>
          </a:p>
        </p:txBody>
      </p:sp>
      <p:sp>
        <p:nvSpPr>
          <p:cNvPr id="203" name="Oval 202">
            <a:extLst>
              <a:ext uri="{FF2B5EF4-FFF2-40B4-BE49-F238E27FC236}">
                <a16:creationId xmlns:a16="http://schemas.microsoft.com/office/drawing/2014/main" id="{DD103F27-F7FE-A6B8-6972-9C68D93B3914}"/>
              </a:ext>
            </a:extLst>
          </p:cNvPr>
          <p:cNvSpPr/>
          <p:nvPr/>
        </p:nvSpPr>
        <p:spPr bwMode="auto">
          <a:xfrm>
            <a:off x="4001489" y="2514702"/>
            <a:ext cx="535400" cy="535400"/>
          </a:xfrm>
          <a:prstGeom prst="ellipse">
            <a:avLst/>
          </a:prstGeom>
          <a:solidFill>
            <a:schemeClr val="tx1"/>
          </a:solidFill>
          <a:ln w="381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Oval 205">
            <a:extLst>
              <a:ext uri="{FF2B5EF4-FFF2-40B4-BE49-F238E27FC236}">
                <a16:creationId xmlns:a16="http://schemas.microsoft.com/office/drawing/2014/main" id="{B6F3FFAB-07B2-24F4-B9C4-83AA037CDA1B}"/>
              </a:ext>
            </a:extLst>
          </p:cNvPr>
          <p:cNvSpPr/>
          <p:nvPr/>
        </p:nvSpPr>
        <p:spPr bwMode="auto">
          <a:xfrm>
            <a:off x="3396978" y="3337965"/>
            <a:ext cx="535400" cy="535400"/>
          </a:xfrm>
          <a:prstGeom prst="ellipse">
            <a:avLst/>
          </a:prstGeom>
          <a:solidFill>
            <a:schemeClr val="tx1"/>
          </a:solidFill>
          <a:ln w="381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1" name="Oval 390">
            <a:extLst>
              <a:ext uri="{FF2B5EF4-FFF2-40B4-BE49-F238E27FC236}">
                <a16:creationId xmlns:a16="http://schemas.microsoft.com/office/drawing/2014/main" id="{F8735022-14BF-38B0-3149-96D2956AB5BB}"/>
              </a:ext>
            </a:extLst>
          </p:cNvPr>
          <p:cNvSpPr/>
          <p:nvPr/>
        </p:nvSpPr>
        <p:spPr bwMode="auto">
          <a:xfrm>
            <a:off x="8268580" y="5486142"/>
            <a:ext cx="528456" cy="528456"/>
          </a:xfrm>
          <a:prstGeom prst="ellipse">
            <a:avLst/>
          </a:prstGeom>
          <a:solidFill>
            <a:schemeClr val="tx1"/>
          </a:solidFill>
          <a:ln w="381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8" name="Oval 367">
            <a:extLst>
              <a:ext uri="{FF2B5EF4-FFF2-40B4-BE49-F238E27FC236}">
                <a16:creationId xmlns:a16="http://schemas.microsoft.com/office/drawing/2014/main" id="{E2A919E1-3A4D-B0A2-5D67-1015150F3E93}"/>
              </a:ext>
            </a:extLst>
          </p:cNvPr>
          <p:cNvSpPr/>
          <p:nvPr/>
        </p:nvSpPr>
        <p:spPr bwMode="auto">
          <a:xfrm>
            <a:off x="7097894" y="3720552"/>
            <a:ext cx="528456" cy="528456"/>
          </a:xfrm>
          <a:prstGeom prst="ellipse">
            <a:avLst/>
          </a:prstGeom>
          <a:solidFill>
            <a:schemeClr val="tx1"/>
          </a:solidFill>
          <a:ln w="381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85A04B67-400F-AEB4-18F4-734461162663}"/>
              </a:ext>
            </a:extLst>
          </p:cNvPr>
          <p:cNvSpPr/>
          <p:nvPr/>
        </p:nvSpPr>
        <p:spPr bwMode="auto">
          <a:xfrm>
            <a:off x="4207917" y="3032126"/>
            <a:ext cx="1342963" cy="1198078"/>
          </a:xfrm>
          <a:prstGeom prst="ellipse">
            <a:avLst/>
          </a:prstGeom>
          <a:solidFill>
            <a:srgbClr val="4DA1BB">
              <a:alpha val="10000"/>
            </a:srgbClr>
          </a:solidFill>
          <a:ln w="381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 Box 11">
            <a:extLst>
              <a:ext uri="{FF2B5EF4-FFF2-40B4-BE49-F238E27FC236}">
                <a16:creationId xmlns:a16="http://schemas.microsoft.com/office/drawing/2014/main" id="{AC6924E5-B88A-3E85-1BE7-17425E5BB43E}"/>
              </a:ext>
            </a:extLst>
          </p:cNvPr>
          <p:cNvSpPr txBox="1">
            <a:spLocks noChangeArrowheads="1"/>
          </p:cNvSpPr>
          <p:nvPr/>
        </p:nvSpPr>
        <p:spPr bwMode="auto">
          <a:xfrm>
            <a:off x="414339" y="636464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Adapted from: Smith. Ann Allergy Asthma Immunol. 2024;S1081-1206(24)00275-8. </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pic>
        <p:nvPicPr>
          <p:cNvPr id="2" name="Graphic 1">
            <a:extLst>
              <a:ext uri="{FF2B5EF4-FFF2-40B4-BE49-F238E27FC236}">
                <a16:creationId xmlns:a16="http://schemas.microsoft.com/office/drawing/2014/main" id="{B47A323A-C06E-2FDF-37BF-20E9DC6425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5357" y="1370072"/>
            <a:ext cx="2237158" cy="1463717"/>
          </a:xfrm>
          <a:prstGeom prst="rect">
            <a:avLst/>
          </a:prstGeom>
        </p:spPr>
      </p:pic>
      <p:cxnSp>
        <p:nvCxnSpPr>
          <p:cNvPr id="8" name="Straight Connector 7">
            <a:extLst>
              <a:ext uri="{FF2B5EF4-FFF2-40B4-BE49-F238E27FC236}">
                <a16:creationId xmlns:a16="http://schemas.microsoft.com/office/drawing/2014/main" id="{9ADC3ECE-DCD2-A1DD-6E26-7628F1D9C10D}"/>
              </a:ext>
            </a:extLst>
          </p:cNvPr>
          <p:cNvCxnSpPr>
            <a:cxnSpLocks/>
          </p:cNvCxnSpPr>
          <p:nvPr/>
        </p:nvCxnSpPr>
        <p:spPr bwMode="auto">
          <a:xfrm>
            <a:off x="2070902" y="2435225"/>
            <a:ext cx="455303" cy="1209675"/>
          </a:xfrm>
          <a:prstGeom prst="line">
            <a:avLst/>
          </a:prstGeom>
          <a:noFill/>
          <a:ln w="28575" cap="flat" cmpd="sng" algn="ctr">
            <a:solidFill>
              <a:schemeClr val="tx2"/>
            </a:solidFill>
            <a:prstDash val="sysDash"/>
            <a:round/>
            <a:headEnd type="none" w="med" len="med"/>
            <a:tailEnd type="none" w="med" len="med"/>
          </a:ln>
          <a:effectLst/>
        </p:spPr>
      </p:cxnSp>
      <p:cxnSp>
        <p:nvCxnSpPr>
          <p:cNvPr id="9" name="Straight Connector 8">
            <a:extLst>
              <a:ext uri="{FF2B5EF4-FFF2-40B4-BE49-F238E27FC236}">
                <a16:creationId xmlns:a16="http://schemas.microsoft.com/office/drawing/2014/main" id="{7319066E-1B8E-647D-FFF1-24F8A16DD017}"/>
              </a:ext>
            </a:extLst>
          </p:cNvPr>
          <p:cNvCxnSpPr>
            <a:cxnSpLocks/>
          </p:cNvCxnSpPr>
          <p:nvPr/>
        </p:nvCxnSpPr>
        <p:spPr bwMode="auto">
          <a:xfrm>
            <a:off x="2634155" y="2070647"/>
            <a:ext cx="819150" cy="180428"/>
          </a:xfrm>
          <a:prstGeom prst="line">
            <a:avLst/>
          </a:prstGeom>
          <a:noFill/>
          <a:ln w="28575" cap="flat" cmpd="sng" algn="ctr">
            <a:solidFill>
              <a:schemeClr val="tx2"/>
            </a:solidFill>
            <a:prstDash val="sysDash"/>
            <a:round/>
            <a:headEnd type="none" w="med" len="med"/>
            <a:tailEnd type="none" w="med" len="med"/>
          </a:ln>
          <a:effectLst/>
        </p:spPr>
      </p:cxnSp>
      <p:sp>
        <p:nvSpPr>
          <p:cNvPr id="3" name="Title 2">
            <a:extLst>
              <a:ext uri="{FF2B5EF4-FFF2-40B4-BE49-F238E27FC236}">
                <a16:creationId xmlns:a16="http://schemas.microsoft.com/office/drawing/2014/main" id="{C5377D19-2FB9-A068-4B5F-ADA6AAA16D76}"/>
              </a:ext>
            </a:extLst>
          </p:cNvPr>
          <p:cNvSpPr>
            <a:spLocks noGrp="1"/>
          </p:cNvSpPr>
          <p:nvPr>
            <p:ph type="title"/>
          </p:nvPr>
        </p:nvSpPr>
        <p:spPr/>
        <p:txBody>
          <a:bodyPr/>
          <a:lstStyle/>
          <a:p>
            <a:r>
              <a:rPr lang="en-US" sz="3600"/>
              <a:t>Antisense (RNA-Based) Therapy for HAE</a:t>
            </a:r>
            <a:endParaRPr lang="en-US"/>
          </a:p>
        </p:txBody>
      </p:sp>
      <p:sp>
        <p:nvSpPr>
          <p:cNvPr id="34" name="TextBox 33">
            <a:extLst>
              <a:ext uri="{FF2B5EF4-FFF2-40B4-BE49-F238E27FC236}">
                <a16:creationId xmlns:a16="http://schemas.microsoft.com/office/drawing/2014/main" id="{9C25C99B-96A8-5BD5-810A-A60E7BD13375}"/>
              </a:ext>
            </a:extLst>
          </p:cNvPr>
          <p:cNvSpPr txBox="1"/>
          <p:nvPr/>
        </p:nvSpPr>
        <p:spPr bwMode="auto">
          <a:xfrm>
            <a:off x="4484581" y="2413070"/>
            <a:ext cx="1403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HEPATOCYTE</a:t>
            </a:r>
          </a:p>
        </p:txBody>
      </p:sp>
      <p:sp>
        <p:nvSpPr>
          <p:cNvPr id="35" name="TextBox 34">
            <a:extLst>
              <a:ext uri="{FF2B5EF4-FFF2-40B4-BE49-F238E27FC236}">
                <a16:creationId xmlns:a16="http://schemas.microsoft.com/office/drawing/2014/main" id="{710A981D-0522-FC82-229F-AEAF718186FE}"/>
              </a:ext>
            </a:extLst>
          </p:cNvPr>
          <p:cNvSpPr txBox="1"/>
          <p:nvPr/>
        </p:nvSpPr>
        <p:spPr bwMode="auto">
          <a:xfrm>
            <a:off x="4116906" y="1403568"/>
            <a:ext cx="13433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PKK antisense</a:t>
            </a:r>
          </a:p>
        </p:txBody>
      </p:sp>
      <p:sp>
        <p:nvSpPr>
          <p:cNvPr id="36" name="TextBox 35">
            <a:extLst>
              <a:ext uri="{FF2B5EF4-FFF2-40B4-BE49-F238E27FC236}">
                <a16:creationId xmlns:a16="http://schemas.microsoft.com/office/drawing/2014/main" id="{8373BD42-7C01-993C-D2DE-159CF92E47CE}"/>
              </a:ext>
            </a:extLst>
          </p:cNvPr>
          <p:cNvSpPr txBox="1"/>
          <p:nvPr/>
        </p:nvSpPr>
        <p:spPr bwMode="auto">
          <a:xfrm>
            <a:off x="4116784" y="1626602"/>
            <a:ext cx="686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Linker</a:t>
            </a:r>
          </a:p>
        </p:txBody>
      </p:sp>
      <p:sp>
        <p:nvSpPr>
          <p:cNvPr id="37" name="TextBox 36">
            <a:extLst>
              <a:ext uri="{FF2B5EF4-FFF2-40B4-BE49-F238E27FC236}">
                <a16:creationId xmlns:a16="http://schemas.microsoft.com/office/drawing/2014/main" id="{F24CC99E-5A2C-C739-0937-2F9D2B639494}"/>
              </a:ext>
            </a:extLst>
          </p:cNvPr>
          <p:cNvSpPr txBox="1"/>
          <p:nvPr/>
        </p:nvSpPr>
        <p:spPr bwMode="auto">
          <a:xfrm>
            <a:off x="4116784" y="1795879"/>
            <a:ext cx="797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GalNAc</a:t>
            </a:r>
          </a:p>
        </p:txBody>
      </p:sp>
      <p:sp>
        <p:nvSpPr>
          <p:cNvPr id="38" name="TextBox 37">
            <a:extLst>
              <a:ext uri="{FF2B5EF4-FFF2-40B4-BE49-F238E27FC236}">
                <a16:creationId xmlns:a16="http://schemas.microsoft.com/office/drawing/2014/main" id="{B02228E4-8E01-594F-F7E1-B27B1FD2773A}"/>
              </a:ext>
            </a:extLst>
          </p:cNvPr>
          <p:cNvSpPr txBox="1"/>
          <p:nvPr/>
        </p:nvSpPr>
        <p:spPr bwMode="auto">
          <a:xfrm>
            <a:off x="5887722" y="1457325"/>
            <a:ext cx="6751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siRNA</a:t>
            </a:r>
          </a:p>
        </p:txBody>
      </p:sp>
      <p:sp>
        <p:nvSpPr>
          <p:cNvPr id="39" name="TextBox 38">
            <a:extLst>
              <a:ext uri="{FF2B5EF4-FFF2-40B4-BE49-F238E27FC236}">
                <a16:creationId xmlns:a16="http://schemas.microsoft.com/office/drawing/2014/main" id="{E2E5071E-800B-F0F9-D073-227E6FCD30E2}"/>
              </a:ext>
            </a:extLst>
          </p:cNvPr>
          <p:cNvSpPr txBox="1"/>
          <p:nvPr/>
        </p:nvSpPr>
        <p:spPr bwMode="auto">
          <a:xfrm>
            <a:off x="4673158" y="2650027"/>
            <a:ext cx="1058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Cytoplasm</a:t>
            </a:r>
          </a:p>
        </p:txBody>
      </p:sp>
      <p:sp>
        <p:nvSpPr>
          <p:cNvPr id="40" name="TextBox 39">
            <a:extLst>
              <a:ext uri="{FF2B5EF4-FFF2-40B4-BE49-F238E27FC236}">
                <a16:creationId xmlns:a16="http://schemas.microsoft.com/office/drawing/2014/main" id="{FC5ED8C0-D548-DFA1-4228-A025C2702358}"/>
              </a:ext>
            </a:extLst>
          </p:cNvPr>
          <p:cNvSpPr txBox="1"/>
          <p:nvPr/>
        </p:nvSpPr>
        <p:spPr bwMode="auto">
          <a:xfrm>
            <a:off x="3023137" y="2747674"/>
            <a:ext cx="9167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ASGPR</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recycling</a:t>
            </a:r>
          </a:p>
        </p:txBody>
      </p:sp>
      <p:sp>
        <p:nvSpPr>
          <p:cNvPr id="41" name="TextBox 40">
            <a:extLst>
              <a:ext uri="{FF2B5EF4-FFF2-40B4-BE49-F238E27FC236}">
                <a16:creationId xmlns:a16="http://schemas.microsoft.com/office/drawing/2014/main" id="{7862CFC9-8891-D6BE-D0A8-7B834587B52D}"/>
              </a:ext>
            </a:extLst>
          </p:cNvPr>
          <p:cNvSpPr txBox="1"/>
          <p:nvPr/>
        </p:nvSpPr>
        <p:spPr bwMode="auto">
          <a:xfrm>
            <a:off x="2352621" y="3363919"/>
            <a:ext cx="10647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Endosome</a:t>
            </a:r>
          </a:p>
        </p:txBody>
      </p:sp>
      <p:sp>
        <p:nvSpPr>
          <p:cNvPr id="42" name="TextBox 41">
            <a:extLst>
              <a:ext uri="{FF2B5EF4-FFF2-40B4-BE49-F238E27FC236}">
                <a16:creationId xmlns:a16="http://schemas.microsoft.com/office/drawing/2014/main" id="{36C8710C-6A65-7B2C-7FAC-CF3A96323268}"/>
              </a:ext>
            </a:extLst>
          </p:cNvPr>
          <p:cNvSpPr txBox="1"/>
          <p:nvPr/>
        </p:nvSpPr>
        <p:spPr bwMode="auto">
          <a:xfrm>
            <a:off x="1939826" y="3968639"/>
            <a:ext cx="1172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Endocytosis</a:t>
            </a:r>
          </a:p>
        </p:txBody>
      </p:sp>
      <p:sp>
        <p:nvSpPr>
          <p:cNvPr id="43" name="TextBox 42">
            <a:extLst>
              <a:ext uri="{FF2B5EF4-FFF2-40B4-BE49-F238E27FC236}">
                <a16:creationId xmlns:a16="http://schemas.microsoft.com/office/drawing/2014/main" id="{EA5F87C0-32BF-CBA5-B95E-C333E3B5EB53}"/>
              </a:ext>
            </a:extLst>
          </p:cNvPr>
          <p:cNvSpPr txBox="1"/>
          <p:nvPr/>
        </p:nvSpPr>
        <p:spPr bwMode="auto">
          <a:xfrm>
            <a:off x="2857245" y="4845990"/>
            <a:ext cx="745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ASGPR</a:t>
            </a:r>
          </a:p>
        </p:txBody>
      </p:sp>
      <p:sp>
        <p:nvSpPr>
          <p:cNvPr id="44" name="TextBox 43">
            <a:extLst>
              <a:ext uri="{FF2B5EF4-FFF2-40B4-BE49-F238E27FC236}">
                <a16:creationId xmlns:a16="http://schemas.microsoft.com/office/drawing/2014/main" id="{3B61B7CA-A17C-D0D4-34B7-EBD5A9A33A03}"/>
              </a:ext>
            </a:extLst>
          </p:cNvPr>
          <p:cNvSpPr txBox="1"/>
          <p:nvPr/>
        </p:nvSpPr>
        <p:spPr bwMode="auto">
          <a:xfrm>
            <a:off x="3940648" y="4759168"/>
            <a:ext cx="463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PKK</a:t>
            </a:r>
          </a:p>
        </p:txBody>
      </p:sp>
      <p:sp>
        <p:nvSpPr>
          <p:cNvPr id="45" name="TextBox 44">
            <a:extLst>
              <a:ext uri="{FF2B5EF4-FFF2-40B4-BE49-F238E27FC236}">
                <a16:creationId xmlns:a16="http://schemas.microsoft.com/office/drawing/2014/main" id="{F9C3D222-7842-B35A-A95A-9C91821BD74A}"/>
              </a:ext>
            </a:extLst>
          </p:cNvPr>
          <p:cNvSpPr txBox="1"/>
          <p:nvPr/>
        </p:nvSpPr>
        <p:spPr bwMode="auto">
          <a:xfrm>
            <a:off x="4419232" y="4381800"/>
            <a:ext cx="8668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PKK mRNA</a:t>
            </a:r>
          </a:p>
        </p:txBody>
      </p:sp>
      <p:sp>
        <p:nvSpPr>
          <p:cNvPr id="46" name="TextBox 45">
            <a:extLst>
              <a:ext uri="{FF2B5EF4-FFF2-40B4-BE49-F238E27FC236}">
                <a16:creationId xmlns:a16="http://schemas.microsoft.com/office/drawing/2014/main" id="{A99E93A7-E534-EED4-04E2-CC75D65C54BC}"/>
              </a:ext>
            </a:extLst>
          </p:cNvPr>
          <p:cNvSpPr txBox="1"/>
          <p:nvPr/>
        </p:nvSpPr>
        <p:spPr bwMode="auto">
          <a:xfrm>
            <a:off x="5041854" y="4048738"/>
            <a:ext cx="8108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PKK protein levels</a:t>
            </a:r>
          </a:p>
        </p:txBody>
      </p:sp>
      <p:sp>
        <p:nvSpPr>
          <p:cNvPr id="47" name="TextBox 46">
            <a:extLst>
              <a:ext uri="{FF2B5EF4-FFF2-40B4-BE49-F238E27FC236}">
                <a16:creationId xmlns:a16="http://schemas.microsoft.com/office/drawing/2014/main" id="{2F09A7A5-61AF-3EE7-B932-6406BFA3953A}"/>
              </a:ext>
            </a:extLst>
          </p:cNvPr>
          <p:cNvSpPr txBox="1"/>
          <p:nvPr/>
        </p:nvSpPr>
        <p:spPr bwMode="auto">
          <a:xfrm rot="18975663">
            <a:off x="3505948" y="4312866"/>
            <a:ext cx="9108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682E74"/>
                </a:solidFill>
                <a:effectLst/>
                <a:uLnTx/>
                <a:uFillTx/>
                <a:latin typeface="Calibri" panose="020F0502020204030204" pitchFamily="34" charset="0"/>
                <a:ea typeface="+mn-ea"/>
                <a:cs typeface="Arial" panose="020B0604020202020204" pitchFamily="34" charset="0"/>
              </a:rPr>
              <a:t>Ribosome</a:t>
            </a:r>
          </a:p>
        </p:txBody>
      </p:sp>
      <p:sp>
        <p:nvSpPr>
          <p:cNvPr id="48" name="TextBox 47">
            <a:extLst>
              <a:ext uri="{FF2B5EF4-FFF2-40B4-BE49-F238E27FC236}">
                <a16:creationId xmlns:a16="http://schemas.microsoft.com/office/drawing/2014/main" id="{55524DC8-962F-730F-1923-8BB85622924F}"/>
              </a:ext>
            </a:extLst>
          </p:cNvPr>
          <p:cNvSpPr txBox="1"/>
          <p:nvPr/>
        </p:nvSpPr>
        <p:spPr bwMode="auto">
          <a:xfrm>
            <a:off x="4205157" y="3283534"/>
            <a:ext cx="80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RNaseH1</a:t>
            </a:r>
          </a:p>
        </p:txBody>
      </p:sp>
      <p:sp>
        <p:nvSpPr>
          <p:cNvPr id="49" name="TextBox 48">
            <a:extLst>
              <a:ext uri="{FF2B5EF4-FFF2-40B4-BE49-F238E27FC236}">
                <a16:creationId xmlns:a16="http://schemas.microsoft.com/office/drawing/2014/main" id="{6249F459-3860-520A-1CEE-F8C7A5765ECB}"/>
              </a:ext>
            </a:extLst>
          </p:cNvPr>
          <p:cNvSpPr txBox="1"/>
          <p:nvPr/>
        </p:nvSpPr>
        <p:spPr bwMode="auto">
          <a:xfrm>
            <a:off x="4860658" y="3283393"/>
            <a:ext cx="8963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PKK mRNA</a:t>
            </a:r>
          </a:p>
        </p:txBody>
      </p:sp>
      <p:sp>
        <p:nvSpPr>
          <p:cNvPr id="50" name="TextBox 49">
            <a:extLst>
              <a:ext uri="{FF2B5EF4-FFF2-40B4-BE49-F238E27FC236}">
                <a16:creationId xmlns:a16="http://schemas.microsoft.com/office/drawing/2014/main" id="{9CF2C317-DFEF-B9CF-5B63-FCD7C75E049F}"/>
              </a:ext>
            </a:extLst>
          </p:cNvPr>
          <p:cNvSpPr txBox="1"/>
          <p:nvPr/>
        </p:nvSpPr>
        <p:spPr bwMode="auto">
          <a:xfrm>
            <a:off x="4915282" y="3634287"/>
            <a:ext cx="148116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PKK mRNA degradation</a:t>
            </a:r>
          </a:p>
        </p:txBody>
      </p:sp>
      <p:sp>
        <p:nvSpPr>
          <p:cNvPr id="51" name="TextBox 50">
            <a:extLst>
              <a:ext uri="{FF2B5EF4-FFF2-40B4-BE49-F238E27FC236}">
                <a16:creationId xmlns:a16="http://schemas.microsoft.com/office/drawing/2014/main" id="{CBBFF831-02EF-BEAE-37F1-44658CCDE81F}"/>
              </a:ext>
            </a:extLst>
          </p:cNvPr>
          <p:cNvSpPr txBox="1"/>
          <p:nvPr/>
        </p:nvSpPr>
        <p:spPr bwMode="auto">
          <a:xfrm>
            <a:off x="3505339" y="3707818"/>
            <a:ext cx="1424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PKK mRNA-antisense duplex</a:t>
            </a:r>
          </a:p>
        </p:txBody>
      </p:sp>
      <p:grpSp>
        <p:nvGrpSpPr>
          <p:cNvPr id="69" name="Group 68">
            <a:extLst>
              <a:ext uri="{FF2B5EF4-FFF2-40B4-BE49-F238E27FC236}">
                <a16:creationId xmlns:a16="http://schemas.microsoft.com/office/drawing/2014/main" id="{1C77FE73-70CE-F21E-AC34-E4F67D90BFC2}"/>
              </a:ext>
            </a:extLst>
          </p:cNvPr>
          <p:cNvGrpSpPr/>
          <p:nvPr/>
        </p:nvGrpSpPr>
        <p:grpSpPr>
          <a:xfrm>
            <a:off x="3833902" y="1533528"/>
            <a:ext cx="273427" cy="55048"/>
            <a:chOff x="3815973" y="1286392"/>
            <a:chExt cx="273427" cy="55048"/>
          </a:xfrm>
        </p:grpSpPr>
        <p:cxnSp>
          <p:nvCxnSpPr>
            <p:cNvPr id="59" name="Straight Connector 58">
              <a:extLst>
                <a:ext uri="{FF2B5EF4-FFF2-40B4-BE49-F238E27FC236}">
                  <a16:creationId xmlns:a16="http://schemas.microsoft.com/office/drawing/2014/main" id="{152CD809-133D-CABF-2882-156F71200739}"/>
                </a:ext>
              </a:extLst>
            </p:cNvPr>
            <p:cNvCxnSpPr>
              <a:cxnSpLocks/>
            </p:cNvCxnSpPr>
            <p:nvPr/>
          </p:nvCxnSpPr>
          <p:spPr bwMode="auto">
            <a:xfrm>
              <a:off x="3815973" y="1341440"/>
              <a:ext cx="273427" cy="0"/>
            </a:xfrm>
            <a:prstGeom prst="line">
              <a:avLst/>
            </a:prstGeom>
            <a:noFill/>
            <a:ln w="28575" cap="flat" cmpd="sng" algn="ctr">
              <a:solidFill>
                <a:schemeClr val="accent6"/>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45FEFE5-52FB-CDDB-D388-7F3F7C311818}"/>
                </a:ext>
              </a:extLst>
            </p:cNvPr>
            <p:cNvCxnSpPr>
              <a:cxnSpLocks/>
            </p:cNvCxnSpPr>
            <p:nvPr/>
          </p:nvCxnSpPr>
          <p:spPr bwMode="auto">
            <a:xfrm>
              <a:off x="383278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4A171E2-4473-9845-3871-5CF68C132294}"/>
                </a:ext>
              </a:extLst>
            </p:cNvPr>
            <p:cNvCxnSpPr>
              <a:cxnSpLocks/>
            </p:cNvCxnSpPr>
            <p:nvPr/>
          </p:nvCxnSpPr>
          <p:spPr bwMode="auto">
            <a:xfrm>
              <a:off x="3872133"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6AD820B-14E8-D0E5-2421-94423A996F5E}"/>
                </a:ext>
              </a:extLst>
            </p:cNvPr>
            <p:cNvCxnSpPr>
              <a:cxnSpLocks/>
            </p:cNvCxnSpPr>
            <p:nvPr/>
          </p:nvCxnSpPr>
          <p:spPr bwMode="auto">
            <a:xfrm>
              <a:off x="3911477"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5855F84-B9E3-6085-C296-0E7C64A0657B}"/>
                </a:ext>
              </a:extLst>
            </p:cNvPr>
            <p:cNvCxnSpPr>
              <a:cxnSpLocks/>
            </p:cNvCxnSpPr>
            <p:nvPr/>
          </p:nvCxnSpPr>
          <p:spPr bwMode="auto">
            <a:xfrm>
              <a:off x="3950821"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B26498A-B328-4883-4564-79E15C0BFC0A}"/>
                </a:ext>
              </a:extLst>
            </p:cNvPr>
            <p:cNvCxnSpPr>
              <a:cxnSpLocks/>
            </p:cNvCxnSpPr>
            <p:nvPr/>
          </p:nvCxnSpPr>
          <p:spPr bwMode="auto">
            <a:xfrm>
              <a:off x="3990165"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6FF33E9-4F36-B565-F928-2C64DEC51822}"/>
                </a:ext>
              </a:extLst>
            </p:cNvPr>
            <p:cNvCxnSpPr>
              <a:cxnSpLocks/>
            </p:cNvCxnSpPr>
            <p:nvPr/>
          </p:nvCxnSpPr>
          <p:spPr bwMode="auto">
            <a:xfrm>
              <a:off x="402950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57B9C73-6224-01EE-ADE9-36777EBB371A}"/>
                </a:ext>
              </a:extLst>
            </p:cNvPr>
            <p:cNvCxnSpPr>
              <a:cxnSpLocks/>
            </p:cNvCxnSpPr>
            <p:nvPr/>
          </p:nvCxnSpPr>
          <p:spPr bwMode="auto">
            <a:xfrm>
              <a:off x="4068852" y="1286392"/>
              <a:ext cx="0" cy="46597"/>
            </a:xfrm>
            <a:prstGeom prst="line">
              <a:avLst/>
            </a:prstGeom>
            <a:noFill/>
            <a:ln w="12700" cap="flat" cmpd="sng" algn="ctr">
              <a:solidFill>
                <a:schemeClr val="accent6"/>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1415FCF6-9764-2762-A849-75920517B0B1}"/>
              </a:ext>
            </a:extLst>
          </p:cNvPr>
          <p:cNvGrpSpPr/>
          <p:nvPr/>
        </p:nvGrpSpPr>
        <p:grpSpPr>
          <a:xfrm rot="10800000">
            <a:off x="4698015" y="3221268"/>
            <a:ext cx="273427" cy="46597"/>
            <a:chOff x="3815973" y="1286392"/>
            <a:chExt cx="273427" cy="46597"/>
          </a:xfrm>
        </p:grpSpPr>
        <p:cxnSp>
          <p:nvCxnSpPr>
            <p:cNvPr id="71" name="Straight Connector 70">
              <a:extLst>
                <a:ext uri="{FF2B5EF4-FFF2-40B4-BE49-F238E27FC236}">
                  <a16:creationId xmlns:a16="http://schemas.microsoft.com/office/drawing/2014/main" id="{48888239-E5AC-EA29-3430-90C79212AC11}"/>
                </a:ext>
              </a:extLst>
            </p:cNvPr>
            <p:cNvCxnSpPr>
              <a:cxnSpLocks/>
            </p:cNvCxnSpPr>
            <p:nvPr/>
          </p:nvCxnSpPr>
          <p:spPr bwMode="auto">
            <a:xfrm>
              <a:off x="3815973" y="1328740"/>
              <a:ext cx="273427" cy="0"/>
            </a:xfrm>
            <a:prstGeom prst="line">
              <a:avLst/>
            </a:prstGeom>
            <a:noFill/>
            <a:ln w="12700" cap="flat" cmpd="sng" algn="ctr">
              <a:solidFill>
                <a:schemeClr val="accent6"/>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596600A-1630-A41C-8B17-DCEDA95B0559}"/>
                </a:ext>
              </a:extLst>
            </p:cNvPr>
            <p:cNvCxnSpPr>
              <a:cxnSpLocks/>
            </p:cNvCxnSpPr>
            <p:nvPr/>
          </p:nvCxnSpPr>
          <p:spPr bwMode="auto">
            <a:xfrm>
              <a:off x="383278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8358518-A05B-0CB1-6D37-211CFE5E2630}"/>
                </a:ext>
              </a:extLst>
            </p:cNvPr>
            <p:cNvCxnSpPr>
              <a:cxnSpLocks/>
            </p:cNvCxnSpPr>
            <p:nvPr/>
          </p:nvCxnSpPr>
          <p:spPr bwMode="auto">
            <a:xfrm>
              <a:off x="3872133"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062A6901-6E63-9232-55EE-8ADD886BB6AD}"/>
                </a:ext>
              </a:extLst>
            </p:cNvPr>
            <p:cNvCxnSpPr>
              <a:cxnSpLocks/>
            </p:cNvCxnSpPr>
            <p:nvPr/>
          </p:nvCxnSpPr>
          <p:spPr bwMode="auto">
            <a:xfrm>
              <a:off x="3911477"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FCDB058-E4D0-1486-AE2E-EEC0DD93711D}"/>
                </a:ext>
              </a:extLst>
            </p:cNvPr>
            <p:cNvCxnSpPr>
              <a:cxnSpLocks/>
            </p:cNvCxnSpPr>
            <p:nvPr/>
          </p:nvCxnSpPr>
          <p:spPr bwMode="auto">
            <a:xfrm>
              <a:off x="3950821"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9298F34-3AC0-9531-C745-96DC7B5803E4}"/>
                </a:ext>
              </a:extLst>
            </p:cNvPr>
            <p:cNvCxnSpPr>
              <a:cxnSpLocks/>
            </p:cNvCxnSpPr>
            <p:nvPr/>
          </p:nvCxnSpPr>
          <p:spPr bwMode="auto">
            <a:xfrm>
              <a:off x="3990165"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49B7E27-3D9A-315E-68BF-1E74FF4CA98F}"/>
                </a:ext>
              </a:extLst>
            </p:cNvPr>
            <p:cNvCxnSpPr>
              <a:cxnSpLocks/>
            </p:cNvCxnSpPr>
            <p:nvPr/>
          </p:nvCxnSpPr>
          <p:spPr bwMode="auto">
            <a:xfrm>
              <a:off x="402950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0C3A88A-9B7D-0007-FF8E-C926F4737B1C}"/>
                </a:ext>
              </a:extLst>
            </p:cNvPr>
            <p:cNvCxnSpPr>
              <a:cxnSpLocks/>
            </p:cNvCxnSpPr>
            <p:nvPr/>
          </p:nvCxnSpPr>
          <p:spPr bwMode="auto">
            <a:xfrm>
              <a:off x="4068852" y="1286392"/>
              <a:ext cx="0" cy="46597"/>
            </a:xfrm>
            <a:prstGeom prst="line">
              <a:avLst/>
            </a:prstGeom>
            <a:noFill/>
            <a:ln w="12700" cap="flat" cmpd="sng" algn="ctr">
              <a:solidFill>
                <a:schemeClr val="accent6"/>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E1F6262D-ECCF-1036-8FB6-D225AFFE964B}"/>
              </a:ext>
            </a:extLst>
          </p:cNvPr>
          <p:cNvGrpSpPr/>
          <p:nvPr/>
        </p:nvGrpSpPr>
        <p:grpSpPr>
          <a:xfrm rot="21025702" flipH="1">
            <a:off x="4976239" y="3830167"/>
            <a:ext cx="141005" cy="28388"/>
            <a:chOff x="3815973" y="1286392"/>
            <a:chExt cx="273427" cy="55048"/>
          </a:xfrm>
        </p:grpSpPr>
        <p:cxnSp>
          <p:nvCxnSpPr>
            <p:cNvPr id="80" name="Straight Connector 79">
              <a:extLst>
                <a:ext uri="{FF2B5EF4-FFF2-40B4-BE49-F238E27FC236}">
                  <a16:creationId xmlns:a16="http://schemas.microsoft.com/office/drawing/2014/main" id="{25D43FDD-1931-5134-4C4A-0A7CDB416AF6}"/>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1BF48E9-BDA8-8FCC-79EE-A0080036050C}"/>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292C82A-F4AA-71F1-07CB-171EE27F6EEA}"/>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29B6885-DC89-F811-8222-DF6E80465DD7}"/>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101169D-3A68-4827-5786-E30F0A0BAE71}"/>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8C67B7F-7AF3-88A1-93A4-89CB884FEC94}"/>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1C5115E-C43C-069E-A8F9-C02A5C0ABDE9}"/>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FA09903-FEC1-F8F3-D070-A79978C8EB6F}"/>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F98C9AC9-CFE6-59A5-ED5F-954266C36129}"/>
              </a:ext>
            </a:extLst>
          </p:cNvPr>
          <p:cNvGrpSpPr/>
          <p:nvPr/>
        </p:nvGrpSpPr>
        <p:grpSpPr>
          <a:xfrm rot="1154302" flipH="1">
            <a:off x="5130561" y="3976495"/>
            <a:ext cx="141005" cy="28388"/>
            <a:chOff x="3815973" y="1286392"/>
            <a:chExt cx="273427" cy="55048"/>
          </a:xfrm>
        </p:grpSpPr>
        <p:cxnSp>
          <p:nvCxnSpPr>
            <p:cNvPr id="89" name="Straight Connector 88">
              <a:extLst>
                <a:ext uri="{FF2B5EF4-FFF2-40B4-BE49-F238E27FC236}">
                  <a16:creationId xmlns:a16="http://schemas.microsoft.com/office/drawing/2014/main" id="{29CEF3D4-CA66-F88F-1B1A-48ECD9B6AE42}"/>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0985802-1201-E34D-D3E3-8FE35F0A7BFB}"/>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365E78F-D10D-D13C-FEC1-306559BDDA75}"/>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3C45344-AEA9-7B23-AD4A-EC46AEDA6236}"/>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253C1A2-20CB-E412-72B5-D221CBF2D750}"/>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F54B1A4-977A-08D8-FBFD-4B7D37585BC8}"/>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0040C4C-1F2E-8A68-3823-6ADF0D5DB791}"/>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AC3DE92-D0EA-D393-562D-6FD0ADEE2233}"/>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52F2D9E8-66DF-A872-4998-F066E0BC2087}"/>
              </a:ext>
            </a:extLst>
          </p:cNvPr>
          <p:cNvGrpSpPr/>
          <p:nvPr/>
        </p:nvGrpSpPr>
        <p:grpSpPr>
          <a:xfrm rot="12016953" flipH="1">
            <a:off x="5232225" y="3835548"/>
            <a:ext cx="141005" cy="28388"/>
            <a:chOff x="3815973" y="1286392"/>
            <a:chExt cx="273427" cy="55048"/>
          </a:xfrm>
        </p:grpSpPr>
        <p:cxnSp>
          <p:nvCxnSpPr>
            <p:cNvPr id="98" name="Straight Connector 97">
              <a:extLst>
                <a:ext uri="{FF2B5EF4-FFF2-40B4-BE49-F238E27FC236}">
                  <a16:creationId xmlns:a16="http://schemas.microsoft.com/office/drawing/2014/main" id="{E71741D2-7D03-5D23-D9A7-B7EDD10ED37B}"/>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77D3D93-96BA-297C-AD5C-60D3FBF432DA}"/>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6B2F7BF-57CE-8F5A-8159-AA726A1002E4}"/>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21D919D-89E5-05BB-49BD-1B574EA0E197}"/>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273C86E-C966-3B45-A071-805855868DBB}"/>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A143639-1DBB-2D1E-1E14-27C83C8F4CE0}"/>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E3D79F0-128A-7D20-A521-9193EE61F1C2}"/>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E63A169-EE0A-906A-0A00-49CE5FF0BA17}"/>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160290A4-4A36-07B9-1245-0A94FC91198E}"/>
              </a:ext>
            </a:extLst>
          </p:cNvPr>
          <p:cNvGrpSpPr/>
          <p:nvPr/>
        </p:nvGrpSpPr>
        <p:grpSpPr>
          <a:xfrm rot="10800000">
            <a:off x="4253887" y="3693508"/>
            <a:ext cx="273427" cy="31227"/>
            <a:chOff x="3815973" y="1286392"/>
            <a:chExt cx="273427" cy="51873"/>
          </a:xfrm>
        </p:grpSpPr>
        <p:cxnSp>
          <p:nvCxnSpPr>
            <p:cNvPr id="107" name="Straight Connector 106">
              <a:extLst>
                <a:ext uri="{FF2B5EF4-FFF2-40B4-BE49-F238E27FC236}">
                  <a16:creationId xmlns:a16="http://schemas.microsoft.com/office/drawing/2014/main" id="{7A1133E8-C103-3D02-9344-C91A8879C003}"/>
                </a:ext>
              </a:extLst>
            </p:cNvPr>
            <p:cNvCxnSpPr>
              <a:cxnSpLocks/>
            </p:cNvCxnSpPr>
            <p:nvPr/>
          </p:nvCxnSpPr>
          <p:spPr bwMode="auto">
            <a:xfrm>
              <a:off x="3815973" y="1338265"/>
              <a:ext cx="273427" cy="0"/>
            </a:xfrm>
            <a:prstGeom prst="line">
              <a:avLst/>
            </a:prstGeom>
            <a:noFill/>
            <a:ln w="12700" cap="flat" cmpd="sng" algn="ctr">
              <a:solidFill>
                <a:schemeClr val="accent6"/>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3704CB1-021B-635A-A112-4E39B57D15A9}"/>
                </a:ext>
              </a:extLst>
            </p:cNvPr>
            <p:cNvCxnSpPr>
              <a:cxnSpLocks/>
            </p:cNvCxnSpPr>
            <p:nvPr/>
          </p:nvCxnSpPr>
          <p:spPr bwMode="auto">
            <a:xfrm>
              <a:off x="383278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75CD166-8C03-DBB5-0991-AAFDA2157BBE}"/>
                </a:ext>
              </a:extLst>
            </p:cNvPr>
            <p:cNvCxnSpPr>
              <a:cxnSpLocks/>
            </p:cNvCxnSpPr>
            <p:nvPr/>
          </p:nvCxnSpPr>
          <p:spPr bwMode="auto">
            <a:xfrm>
              <a:off x="3872133"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78EA6DB-94E9-8A3E-44EA-FBCC1520444C}"/>
                </a:ext>
              </a:extLst>
            </p:cNvPr>
            <p:cNvCxnSpPr>
              <a:cxnSpLocks/>
            </p:cNvCxnSpPr>
            <p:nvPr/>
          </p:nvCxnSpPr>
          <p:spPr bwMode="auto">
            <a:xfrm>
              <a:off x="3911477"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4C7DCBC-8440-4BB1-35D1-B1722650273C}"/>
                </a:ext>
              </a:extLst>
            </p:cNvPr>
            <p:cNvCxnSpPr>
              <a:cxnSpLocks/>
            </p:cNvCxnSpPr>
            <p:nvPr/>
          </p:nvCxnSpPr>
          <p:spPr bwMode="auto">
            <a:xfrm>
              <a:off x="3950821"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F0037AD-1780-7583-64BD-D3FAD4C5CFF0}"/>
                </a:ext>
              </a:extLst>
            </p:cNvPr>
            <p:cNvCxnSpPr>
              <a:cxnSpLocks/>
            </p:cNvCxnSpPr>
            <p:nvPr/>
          </p:nvCxnSpPr>
          <p:spPr bwMode="auto">
            <a:xfrm>
              <a:off x="3990165"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B5E1A5E-2D4B-8E67-6E73-A16F484CC1B6}"/>
                </a:ext>
              </a:extLst>
            </p:cNvPr>
            <p:cNvCxnSpPr>
              <a:cxnSpLocks/>
            </p:cNvCxnSpPr>
            <p:nvPr/>
          </p:nvCxnSpPr>
          <p:spPr bwMode="auto">
            <a:xfrm>
              <a:off x="402950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106093C-E778-F094-63C8-669C21B760CB}"/>
                </a:ext>
              </a:extLst>
            </p:cNvPr>
            <p:cNvCxnSpPr>
              <a:cxnSpLocks/>
            </p:cNvCxnSpPr>
            <p:nvPr/>
          </p:nvCxnSpPr>
          <p:spPr bwMode="auto">
            <a:xfrm>
              <a:off x="4068852" y="1286392"/>
              <a:ext cx="0" cy="46597"/>
            </a:xfrm>
            <a:prstGeom prst="line">
              <a:avLst/>
            </a:prstGeom>
            <a:noFill/>
            <a:ln w="12700" cap="flat" cmpd="sng" algn="ctr">
              <a:solidFill>
                <a:schemeClr val="accent6"/>
              </a:solidFill>
              <a:prstDash val="solid"/>
              <a:round/>
              <a:headEnd type="none" w="med" len="med"/>
              <a:tailEnd type="none" w="med" len="med"/>
            </a:ln>
            <a:effectLst/>
          </p:spPr>
        </p:cxnSp>
      </p:grpSp>
      <p:sp>
        <p:nvSpPr>
          <p:cNvPr id="115" name="Pie 114">
            <a:extLst>
              <a:ext uri="{FF2B5EF4-FFF2-40B4-BE49-F238E27FC236}">
                <a16:creationId xmlns:a16="http://schemas.microsoft.com/office/drawing/2014/main" id="{A4C9D1AA-CDB8-404F-FA23-32DF7B1C1C99}"/>
              </a:ext>
            </a:extLst>
          </p:cNvPr>
          <p:cNvSpPr/>
          <p:nvPr/>
        </p:nvSpPr>
        <p:spPr bwMode="auto">
          <a:xfrm rot="1787119">
            <a:off x="4357494" y="3491974"/>
            <a:ext cx="178122" cy="178122"/>
          </a:xfrm>
          <a:prstGeom prst="pie">
            <a:avLst>
              <a:gd name="adj1" fmla="val 0"/>
              <a:gd name="adj2" fmla="val 18139321"/>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quot;No&quot; Symbol 115">
            <a:extLst>
              <a:ext uri="{FF2B5EF4-FFF2-40B4-BE49-F238E27FC236}">
                <a16:creationId xmlns:a16="http://schemas.microsoft.com/office/drawing/2014/main" id="{76D1E4EA-FEC1-6F15-458F-42A0AE131FBB}"/>
              </a:ext>
            </a:extLst>
          </p:cNvPr>
          <p:cNvSpPr/>
          <p:nvPr/>
        </p:nvSpPr>
        <p:spPr bwMode="auto">
          <a:xfrm>
            <a:off x="4775319" y="4182250"/>
            <a:ext cx="201238" cy="201238"/>
          </a:xfrm>
          <a:prstGeom prst="noSmoking">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6" name="Group 135">
            <a:extLst>
              <a:ext uri="{FF2B5EF4-FFF2-40B4-BE49-F238E27FC236}">
                <a16:creationId xmlns:a16="http://schemas.microsoft.com/office/drawing/2014/main" id="{579528E5-0C89-0AC6-3E06-4D32F858F8A4}"/>
              </a:ext>
            </a:extLst>
          </p:cNvPr>
          <p:cNvGrpSpPr/>
          <p:nvPr/>
        </p:nvGrpSpPr>
        <p:grpSpPr>
          <a:xfrm>
            <a:off x="4253888" y="3727280"/>
            <a:ext cx="444100" cy="28388"/>
            <a:chOff x="6000035" y="3398893"/>
            <a:chExt cx="511664" cy="55048"/>
          </a:xfrm>
        </p:grpSpPr>
        <p:grpSp>
          <p:nvGrpSpPr>
            <p:cNvPr id="137" name="Group 136">
              <a:extLst>
                <a:ext uri="{FF2B5EF4-FFF2-40B4-BE49-F238E27FC236}">
                  <a16:creationId xmlns:a16="http://schemas.microsoft.com/office/drawing/2014/main" id="{C895F3E2-6163-B29B-8E31-043305476C51}"/>
                </a:ext>
              </a:extLst>
            </p:cNvPr>
            <p:cNvGrpSpPr/>
            <p:nvPr/>
          </p:nvGrpSpPr>
          <p:grpSpPr>
            <a:xfrm>
              <a:off x="6000035" y="3398893"/>
              <a:ext cx="273427" cy="55048"/>
              <a:chOff x="3815973" y="1286392"/>
              <a:chExt cx="273427" cy="55048"/>
            </a:xfrm>
          </p:grpSpPr>
          <p:cxnSp>
            <p:nvCxnSpPr>
              <p:cNvPr id="147" name="Straight Connector 146">
                <a:extLst>
                  <a:ext uri="{FF2B5EF4-FFF2-40B4-BE49-F238E27FC236}">
                    <a16:creationId xmlns:a16="http://schemas.microsoft.com/office/drawing/2014/main" id="{4E04073F-2F7A-FCF8-AF0C-DDBB76179625}"/>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4FB5784-6BB8-B43D-0A63-854B7E4D9974}"/>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CA0A42A-82C8-241C-F589-F7E878F42A32}"/>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28986D8-0C65-3FD3-19F0-EAC013829E95}"/>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05D762C-F595-4F0E-BD13-6B574729D183}"/>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8E9A137-0864-DB91-769E-5C614A1CCD22}"/>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D746271-967B-12D9-9DA4-E966C13C2983}"/>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34230AE-D9B6-CD1C-2CF0-FF7A8EC16134}"/>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D58F6D31-D919-73C6-753F-CB738C7D4DD1}"/>
                </a:ext>
              </a:extLst>
            </p:cNvPr>
            <p:cNvGrpSpPr/>
            <p:nvPr/>
          </p:nvGrpSpPr>
          <p:grpSpPr>
            <a:xfrm>
              <a:off x="6238272" y="3398893"/>
              <a:ext cx="273427" cy="55048"/>
              <a:chOff x="3815973" y="1286392"/>
              <a:chExt cx="273427" cy="55048"/>
            </a:xfrm>
          </p:grpSpPr>
          <p:cxnSp>
            <p:nvCxnSpPr>
              <p:cNvPr id="139" name="Straight Connector 138">
                <a:extLst>
                  <a:ext uri="{FF2B5EF4-FFF2-40B4-BE49-F238E27FC236}">
                    <a16:creationId xmlns:a16="http://schemas.microsoft.com/office/drawing/2014/main" id="{AFFE4BBE-0F86-7F80-B72B-B6F25BD972C5}"/>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9A075B99-95F9-BB3E-BEBE-E73AC1943DC5}"/>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217DCB3-83EC-872F-8137-08CDC869068C}"/>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9D7762E-54F2-F000-C7B0-17EC8868F6D6}"/>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E133FD5-7185-F0DF-4185-3A92F82E3904}"/>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6F47FC8-6037-0F9C-1A91-BC7BEED1EEC0}"/>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0FAFEC7-9A4D-3679-D246-C7000A8A7824}"/>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EB3DBE7-1382-655A-69EA-8E6AA7D63F6E}"/>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55" name="Group 154">
            <a:extLst>
              <a:ext uri="{FF2B5EF4-FFF2-40B4-BE49-F238E27FC236}">
                <a16:creationId xmlns:a16="http://schemas.microsoft.com/office/drawing/2014/main" id="{CA3649FE-F2D6-257C-8C39-188EF0C8FF67}"/>
              </a:ext>
            </a:extLst>
          </p:cNvPr>
          <p:cNvGrpSpPr/>
          <p:nvPr/>
        </p:nvGrpSpPr>
        <p:grpSpPr>
          <a:xfrm>
            <a:off x="4948830" y="3314248"/>
            <a:ext cx="444100" cy="28388"/>
            <a:chOff x="6000035" y="3398893"/>
            <a:chExt cx="511664" cy="55048"/>
          </a:xfrm>
        </p:grpSpPr>
        <p:grpSp>
          <p:nvGrpSpPr>
            <p:cNvPr id="156" name="Group 155">
              <a:extLst>
                <a:ext uri="{FF2B5EF4-FFF2-40B4-BE49-F238E27FC236}">
                  <a16:creationId xmlns:a16="http://schemas.microsoft.com/office/drawing/2014/main" id="{D0415DA3-CAE9-1EEC-A691-F9B48EB4E7F4}"/>
                </a:ext>
              </a:extLst>
            </p:cNvPr>
            <p:cNvGrpSpPr/>
            <p:nvPr/>
          </p:nvGrpSpPr>
          <p:grpSpPr>
            <a:xfrm>
              <a:off x="6000035" y="3398893"/>
              <a:ext cx="273427" cy="55048"/>
              <a:chOff x="3815973" y="1286392"/>
              <a:chExt cx="273427" cy="55048"/>
            </a:xfrm>
          </p:grpSpPr>
          <p:cxnSp>
            <p:nvCxnSpPr>
              <p:cNvPr id="166" name="Straight Connector 165">
                <a:extLst>
                  <a:ext uri="{FF2B5EF4-FFF2-40B4-BE49-F238E27FC236}">
                    <a16:creationId xmlns:a16="http://schemas.microsoft.com/office/drawing/2014/main" id="{6D8EF46B-EB2A-921D-11AE-18A1744C458E}"/>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AE012B8-7EA2-718D-F4B9-67B55F2E384A}"/>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8151E47-2969-6B7F-3713-1107E3EB76B2}"/>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E1AF34D0-27A8-9016-EAA4-B13182808E70}"/>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3B93D6E-002D-F69A-9933-0014A3A6233C}"/>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EC80359-53A1-EFB2-829F-9FFF29AD7A16}"/>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63679DF-3BFE-A65B-09D6-23B01F378692}"/>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39F0ECE-34C7-DB45-77AC-802A9E8F52C3}"/>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D3A018F3-0CF8-09B5-1F3A-F143ED502A38}"/>
                </a:ext>
              </a:extLst>
            </p:cNvPr>
            <p:cNvGrpSpPr/>
            <p:nvPr/>
          </p:nvGrpSpPr>
          <p:grpSpPr>
            <a:xfrm>
              <a:off x="6238272" y="3398893"/>
              <a:ext cx="273427" cy="55048"/>
              <a:chOff x="3815973" y="1286392"/>
              <a:chExt cx="273427" cy="55048"/>
            </a:xfrm>
          </p:grpSpPr>
          <p:cxnSp>
            <p:nvCxnSpPr>
              <p:cNvPr id="158" name="Straight Connector 157">
                <a:extLst>
                  <a:ext uri="{FF2B5EF4-FFF2-40B4-BE49-F238E27FC236}">
                    <a16:creationId xmlns:a16="http://schemas.microsoft.com/office/drawing/2014/main" id="{03086FF0-5A86-2F95-78E2-E9ECD89BB210}"/>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E97F1F5-5DA6-BF48-E421-52D09B5003EB}"/>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9EE7E2F-18F6-A7EF-1172-812BF102BA88}"/>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C057757-52F0-ACFF-7A8A-DAD0EA0A5A7A}"/>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61C1649-9A63-9CE4-BC37-5D34BD29822B}"/>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3B9EC02-2D88-DF35-D248-CB75B4551947}"/>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F6C5801D-8797-4BCB-6ED9-52B9546FFC3D}"/>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92A6CC7-A138-0EAA-ED10-8198408C4926}"/>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74" name="Group 173">
            <a:extLst>
              <a:ext uri="{FF2B5EF4-FFF2-40B4-BE49-F238E27FC236}">
                <a16:creationId xmlns:a16="http://schemas.microsoft.com/office/drawing/2014/main" id="{5C12010B-9C41-F630-FC15-5C1DBA39B61D}"/>
              </a:ext>
            </a:extLst>
          </p:cNvPr>
          <p:cNvGrpSpPr/>
          <p:nvPr/>
        </p:nvGrpSpPr>
        <p:grpSpPr>
          <a:xfrm rot="14400000" flipH="1">
            <a:off x="5034142" y="3919176"/>
            <a:ext cx="54364" cy="29459"/>
            <a:chOff x="3815973" y="1284317"/>
            <a:chExt cx="273427" cy="57123"/>
          </a:xfrm>
        </p:grpSpPr>
        <p:cxnSp>
          <p:nvCxnSpPr>
            <p:cNvPr id="175" name="Straight Connector 174">
              <a:extLst>
                <a:ext uri="{FF2B5EF4-FFF2-40B4-BE49-F238E27FC236}">
                  <a16:creationId xmlns:a16="http://schemas.microsoft.com/office/drawing/2014/main" id="{4F6DBEF0-C5E9-85B4-5A80-2DA59A4543D6}"/>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1C7F574-7774-D005-A2A1-3DDA10B27A7E}"/>
                </a:ext>
              </a:extLst>
            </p:cNvPr>
            <p:cNvCxnSpPr>
              <a:cxnSpLocks/>
            </p:cNvCxnSpPr>
            <p:nvPr/>
          </p:nvCxnSpPr>
          <p:spPr bwMode="auto">
            <a:xfrm>
              <a:off x="4016693" y="1285383"/>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8F9D8CAE-A773-D12A-3EB1-AE68E8AC4891}"/>
                </a:ext>
              </a:extLst>
            </p:cNvPr>
            <p:cNvCxnSpPr>
              <a:cxnSpLocks/>
            </p:cNvCxnSpPr>
            <p:nvPr/>
          </p:nvCxnSpPr>
          <p:spPr bwMode="auto">
            <a:xfrm>
              <a:off x="3895415" y="1284317"/>
              <a:ext cx="0" cy="46596"/>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A121148-E47C-CB0A-E5BC-A6DED4F86BF9}"/>
              </a:ext>
            </a:extLst>
          </p:cNvPr>
          <p:cNvGrpSpPr/>
          <p:nvPr/>
        </p:nvGrpSpPr>
        <p:grpSpPr>
          <a:xfrm rot="10800000" flipH="1">
            <a:off x="5392930" y="3822544"/>
            <a:ext cx="54364" cy="29459"/>
            <a:chOff x="3815973" y="1284317"/>
            <a:chExt cx="273427" cy="57123"/>
          </a:xfrm>
        </p:grpSpPr>
        <p:cxnSp>
          <p:nvCxnSpPr>
            <p:cNvPr id="184" name="Straight Connector 183">
              <a:extLst>
                <a:ext uri="{FF2B5EF4-FFF2-40B4-BE49-F238E27FC236}">
                  <a16:creationId xmlns:a16="http://schemas.microsoft.com/office/drawing/2014/main" id="{B9A4D407-BC12-167E-BD14-368C6E1D5062}"/>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F7FC12B-1C79-6B14-AF36-FC92A5488C78}"/>
                </a:ext>
              </a:extLst>
            </p:cNvPr>
            <p:cNvCxnSpPr>
              <a:cxnSpLocks/>
            </p:cNvCxnSpPr>
            <p:nvPr/>
          </p:nvCxnSpPr>
          <p:spPr bwMode="auto">
            <a:xfrm>
              <a:off x="4016693" y="1285383"/>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37CE287-88C0-2CF6-EBDB-84596D7315D4}"/>
                </a:ext>
              </a:extLst>
            </p:cNvPr>
            <p:cNvCxnSpPr>
              <a:cxnSpLocks/>
            </p:cNvCxnSpPr>
            <p:nvPr/>
          </p:nvCxnSpPr>
          <p:spPr bwMode="auto">
            <a:xfrm>
              <a:off x="3895415" y="1284317"/>
              <a:ext cx="0" cy="46596"/>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C6C70C11-8991-59B7-B5B5-068719514F44}"/>
              </a:ext>
            </a:extLst>
          </p:cNvPr>
          <p:cNvGrpSpPr/>
          <p:nvPr/>
        </p:nvGrpSpPr>
        <p:grpSpPr>
          <a:xfrm rot="18436904" flipH="1">
            <a:off x="5170710" y="3874962"/>
            <a:ext cx="54364" cy="29459"/>
            <a:chOff x="3815973" y="1284317"/>
            <a:chExt cx="273427" cy="57123"/>
          </a:xfrm>
        </p:grpSpPr>
        <p:cxnSp>
          <p:nvCxnSpPr>
            <p:cNvPr id="188" name="Straight Connector 187">
              <a:extLst>
                <a:ext uri="{FF2B5EF4-FFF2-40B4-BE49-F238E27FC236}">
                  <a16:creationId xmlns:a16="http://schemas.microsoft.com/office/drawing/2014/main" id="{B6BAF7DF-3C26-F72B-87D2-7DB154B2B935}"/>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614B1AA5-FC02-3A93-3E54-052CFF595433}"/>
                </a:ext>
              </a:extLst>
            </p:cNvPr>
            <p:cNvCxnSpPr>
              <a:cxnSpLocks/>
            </p:cNvCxnSpPr>
            <p:nvPr/>
          </p:nvCxnSpPr>
          <p:spPr bwMode="auto">
            <a:xfrm>
              <a:off x="4016693" y="1285383"/>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1452122-B079-8661-827C-0467F94D7E2B}"/>
                </a:ext>
              </a:extLst>
            </p:cNvPr>
            <p:cNvCxnSpPr>
              <a:cxnSpLocks/>
            </p:cNvCxnSpPr>
            <p:nvPr/>
          </p:nvCxnSpPr>
          <p:spPr bwMode="auto">
            <a:xfrm>
              <a:off x="3895415" y="1284317"/>
              <a:ext cx="0" cy="46596"/>
            </a:xfrm>
            <a:prstGeom prst="line">
              <a:avLst/>
            </a:prstGeom>
            <a:noFill/>
            <a:ln w="12700" cap="flat" cmpd="sng" algn="ctr">
              <a:solidFill>
                <a:schemeClr val="accent1"/>
              </a:solidFill>
              <a:prstDash val="solid"/>
              <a:round/>
              <a:headEnd type="none" w="med" len="med"/>
              <a:tailEnd type="none" w="med" len="med"/>
            </a:ln>
            <a:effectLst/>
          </p:spPr>
        </p:cxnSp>
      </p:grpSp>
      <p:sp>
        <p:nvSpPr>
          <p:cNvPr id="191" name="Down Arrow 190">
            <a:extLst>
              <a:ext uri="{FF2B5EF4-FFF2-40B4-BE49-F238E27FC236}">
                <a16:creationId xmlns:a16="http://schemas.microsoft.com/office/drawing/2014/main" id="{89E50361-D7B1-747E-93D5-631D8A7FC84E}"/>
              </a:ext>
            </a:extLst>
          </p:cNvPr>
          <p:cNvSpPr/>
          <p:nvPr/>
        </p:nvSpPr>
        <p:spPr bwMode="auto">
          <a:xfrm>
            <a:off x="5196629" y="4153824"/>
            <a:ext cx="85889" cy="126519"/>
          </a:xfrm>
          <a:prstGeom prst="downArrow">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93" name="Straight Arrow Connector 192">
            <a:extLst>
              <a:ext uri="{FF2B5EF4-FFF2-40B4-BE49-F238E27FC236}">
                <a16:creationId xmlns:a16="http://schemas.microsoft.com/office/drawing/2014/main" id="{6C6CCE12-366F-A182-5279-9C4D0A894BC3}"/>
              </a:ext>
            </a:extLst>
          </p:cNvPr>
          <p:cNvCxnSpPr>
            <a:cxnSpLocks/>
          </p:cNvCxnSpPr>
          <p:nvPr/>
        </p:nvCxnSpPr>
        <p:spPr bwMode="auto">
          <a:xfrm flipV="1">
            <a:off x="3831138" y="3058162"/>
            <a:ext cx="198425" cy="250384"/>
          </a:xfrm>
          <a:prstGeom prst="straightConnector1">
            <a:avLst/>
          </a:prstGeom>
          <a:noFill/>
          <a:ln w="28575" cap="flat" cmpd="sng" algn="ctr">
            <a:solidFill>
              <a:schemeClr val="bg1"/>
            </a:solidFill>
            <a:prstDash val="solid"/>
            <a:round/>
            <a:headEnd type="none" w="med" len="med"/>
            <a:tailEnd type="triangle"/>
          </a:ln>
          <a:effectLst/>
        </p:spPr>
      </p:cxnSp>
      <p:cxnSp>
        <p:nvCxnSpPr>
          <p:cNvPr id="194" name="Straight Arrow Connector 193">
            <a:extLst>
              <a:ext uri="{FF2B5EF4-FFF2-40B4-BE49-F238E27FC236}">
                <a16:creationId xmlns:a16="http://schemas.microsoft.com/office/drawing/2014/main" id="{B780CC4C-7D15-52F4-FB04-A3BF0F2B335A}"/>
              </a:ext>
            </a:extLst>
          </p:cNvPr>
          <p:cNvCxnSpPr>
            <a:cxnSpLocks/>
          </p:cNvCxnSpPr>
          <p:nvPr/>
        </p:nvCxnSpPr>
        <p:spPr bwMode="auto">
          <a:xfrm flipV="1">
            <a:off x="3381520" y="3853900"/>
            <a:ext cx="111567" cy="160985"/>
          </a:xfrm>
          <a:prstGeom prst="straightConnector1">
            <a:avLst/>
          </a:prstGeom>
          <a:noFill/>
          <a:ln w="28575" cap="flat" cmpd="sng" algn="ctr">
            <a:solidFill>
              <a:schemeClr val="bg1"/>
            </a:solidFill>
            <a:prstDash val="solid"/>
            <a:round/>
            <a:headEnd type="none" w="med" len="med"/>
            <a:tailEnd type="triangle"/>
          </a:ln>
          <a:effectLst/>
        </p:spPr>
      </p:cxnSp>
      <p:cxnSp>
        <p:nvCxnSpPr>
          <p:cNvPr id="196" name="Straight Arrow Connector 195">
            <a:extLst>
              <a:ext uri="{FF2B5EF4-FFF2-40B4-BE49-F238E27FC236}">
                <a16:creationId xmlns:a16="http://schemas.microsoft.com/office/drawing/2014/main" id="{BCC6794B-CACA-CFB6-5EBF-E5D9E7DC2F41}"/>
              </a:ext>
            </a:extLst>
          </p:cNvPr>
          <p:cNvCxnSpPr>
            <a:cxnSpLocks/>
          </p:cNvCxnSpPr>
          <p:nvPr/>
        </p:nvCxnSpPr>
        <p:spPr bwMode="auto">
          <a:xfrm>
            <a:off x="2833598" y="4262742"/>
            <a:ext cx="312855" cy="0"/>
          </a:xfrm>
          <a:prstGeom prst="straightConnector1">
            <a:avLst/>
          </a:prstGeom>
          <a:noFill/>
          <a:ln w="28575" cap="flat" cmpd="sng" algn="ctr">
            <a:solidFill>
              <a:schemeClr val="bg1"/>
            </a:solidFill>
            <a:prstDash val="solid"/>
            <a:round/>
            <a:headEnd type="none" w="med" len="med"/>
            <a:tailEnd type="triangle"/>
          </a:ln>
          <a:effectLst/>
        </p:spPr>
      </p:cxnSp>
      <p:grpSp>
        <p:nvGrpSpPr>
          <p:cNvPr id="207" name="Group 206">
            <a:extLst>
              <a:ext uri="{FF2B5EF4-FFF2-40B4-BE49-F238E27FC236}">
                <a16:creationId xmlns:a16="http://schemas.microsoft.com/office/drawing/2014/main" id="{F1A94F16-0020-72EB-92BC-8A15F752BDEC}"/>
              </a:ext>
            </a:extLst>
          </p:cNvPr>
          <p:cNvGrpSpPr/>
          <p:nvPr/>
        </p:nvGrpSpPr>
        <p:grpSpPr>
          <a:xfrm>
            <a:off x="4616167" y="4102102"/>
            <a:ext cx="444100" cy="28388"/>
            <a:chOff x="6000035" y="3398893"/>
            <a:chExt cx="511664" cy="55048"/>
          </a:xfrm>
        </p:grpSpPr>
        <p:grpSp>
          <p:nvGrpSpPr>
            <p:cNvPr id="208" name="Group 207">
              <a:extLst>
                <a:ext uri="{FF2B5EF4-FFF2-40B4-BE49-F238E27FC236}">
                  <a16:creationId xmlns:a16="http://schemas.microsoft.com/office/drawing/2014/main" id="{6FD81811-131D-D45E-D2BE-5BCEEE1E4ACC}"/>
                </a:ext>
              </a:extLst>
            </p:cNvPr>
            <p:cNvGrpSpPr/>
            <p:nvPr/>
          </p:nvGrpSpPr>
          <p:grpSpPr>
            <a:xfrm>
              <a:off x="6000035" y="3398893"/>
              <a:ext cx="273427" cy="55048"/>
              <a:chOff x="3815973" y="1286392"/>
              <a:chExt cx="273427" cy="55048"/>
            </a:xfrm>
          </p:grpSpPr>
          <p:cxnSp>
            <p:nvCxnSpPr>
              <p:cNvPr id="218" name="Straight Connector 217">
                <a:extLst>
                  <a:ext uri="{FF2B5EF4-FFF2-40B4-BE49-F238E27FC236}">
                    <a16:creationId xmlns:a16="http://schemas.microsoft.com/office/drawing/2014/main" id="{51A6CAF4-E3CE-3A43-A033-0FFE0CE7919C}"/>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AFE0100-F06E-9D69-2F3D-8A6B769BBED0}"/>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DEE793F-3188-FFA7-3555-6E1FA57E5AD5}"/>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263162DA-FF89-65E0-C222-DC749DD6DF00}"/>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733ED2F7-6154-6CD8-F4A0-CA33D80D2B01}"/>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D4C6074-81F9-3E54-AE75-31EA20507050}"/>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4CBDC7A-A27F-49FC-9356-81B4D3BBE75F}"/>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2E609B8-9C8C-F447-3BCF-A873E2B7057E}"/>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2CE827F0-C58F-276A-9E39-A03D515674C9}"/>
                </a:ext>
              </a:extLst>
            </p:cNvPr>
            <p:cNvGrpSpPr/>
            <p:nvPr/>
          </p:nvGrpSpPr>
          <p:grpSpPr>
            <a:xfrm>
              <a:off x="6238272" y="3398893"/>
              <a:ext cx="273427" cy="55048"/>
              <a:chOff x="3815973" y="1286392"/>
              <a:chExt cx="273427" cy="55048"/>
            </a:xfrm>
          </p:grpSpPr>
          <p:cxnSp>
            <p:nvCxnSpPr>
              <p:cNvPr id="210" name="Straight Connector 209">
                <a:extLst>
                  <a:ext uri="{FF2B5EF4-FFF2-40B4-BE49-F238E27FC236}">
                    <a16:creationId xmlns:a16="http://schemas.microsoft.com/office/drawing/2014/main" id="{8AD4B1E5-4F9E-12C0-3130-9EB401B3D3F2}"/>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3794601-6334-8A8F-656E-A4FA7461A773}"/>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1B01BA8-D8A0-1B60-25F3-3EFBA6A43640}"/>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86A0401-1B9A-03FD-1DC7-E590A18CAA42}"/>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9F5029E1-AFD2-9856-CFE8-E5908D6382DB}"/>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5B04434-34F2-BF48-844D-8A830C182D94}"/>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32C242C3-DB6D-43AD-9F91-2FA1A63D661F}"/>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0BEB2F7-0F2C-9853-A76E-081DD034D6B8}"/>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cxnSp>
        <p:nvCxnSpPr>
          <p:cNvPr id="228" name="Straight Arrow Connector 227">
            <a:extLst>
              <a:ext uri="{FF2B5EF4-FFF2-40B4-BE49-F238E27FC236}">
                <a16:creationId xmlns:a16="http://schemas.microsoft.com/office/drawing/2014/main" id="{420708EF-FC3D-AED1-AC7F-021C115866A7}"/>
              </a:ext>
            </a:extLst>
          </p:cNvPr>
          <p:cNvCxnSpPr>
            <a:cxnSpLocks/>
            <a:endCxn id="50" idx="1"/>
          </p:cNvCxnSpPr>
          <p:nvPr/>
        </p:nvCxnSpPr>
        <p:spPr bwMode="auto">
          <a:xfrm>
            <a:off x="4718563" y="3726620"/>
            <a:ext cx="196719" cy="0"/>
          </a:xfrm>
          <a:prstGeom prst="straightConnector1">
            <a:avLst/>
          </a:prstGeom>
          <a:noFill/>
          <a:ln w="28575" cap="flat" cmpd="sng" algn="ctr">
            <a:solidFill>
              <a:schemeClr val="bg1"/>
            </a:solidFill>
            <a:prstDash val="solid"/>
            <a:round/>
            <a:headEnd type="none" w="med" len="med"/>
            <a:tailEnd type="triangle"/>
          </a:ln>
          <a:effectLst/>
        </p:spPr>
      </p:cxnSp>
      <p:sp>
        <p:nvSpPr>
          <p:cNvPr id="230" name="Freeform 229">
            <a:extLst>
              <a:ext uri="{FF2B5EF4-FFF2-40B4-BE49-F238E27FC236}">
                <a16:creationId xmlns:a16="http://schemas.microsoft.com/office/drawing/2014/main" id="{06F88D96-8118-4858-0D7A-E791C5ECF841}"/>
              </a:ext>
            </a:extLst>
          </p:cNvPr>
          <p:cNvSpPr/>
          <p:nvPr/>
        </p:nvSpPr>
        <p:spPr bwMode="auto">
          <a:xfrm>
            <a:off x="3902076" y="3149218"/>
            <a:ext cx="763160" cy="312250"/>
          </a:xfrm>
          <a:custGeom>
            <a:avLst/>
            <a:gdLst>
              <a:gd name="connsiteX0" fmla="*/ 0 w 733425"/>
              <a:gd name="connsiteY0" fmla="*/ 316058 h 316058"/>
              <a:gd name="connsiteX1" fmla="*/ 231775 w 733425"/>
              <a:gd name="connsiteY1" fmla="*/ 106508 h 316058"/>
              <a:gd name="connsiteX2" fmla="*/ 447675 w 733425"/>
              <a:gd name="connsiteY2" fmla="*/ 8083 h 316058"/>
              <a:gd name="connsiteX3" fmla="*/ 638175 w 733425"/>
              <a:gd name="connsiteY3" fmla="*/ 14433 h 316058"/>
              <a:gd name="connsiteX4" fmla="*/ 733425 w 733425"/>
              <a:gd name="connsiteY4" fmla="*/ 84283 h 316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316058">
                <a:moveTo>
                  <a:pt x="0" y="316058"/>
                </a:moveTo>
                <a:cubicBezTo>
                  <a:pt x="78581" y="236947"/>
                  <a:pt x="157162" y="157837"/>
                  <a:pt x="231775" y="106508"/>
                </a:cubicBezTo>
                <a:cubicBezTo>
                  <a:pt x="306388" y="55179"/>
                  <a:pt x="379942" y="23429"/>
                  <a:pt x="447675" y="8083"/>
                </a:cubicBezTo>
                <a:cubicBezTo>
                  <a:pt x="515408" y="-7263"/>
                  <a:pt x="590550" y="1733"/>
                  <a:pt x="638175" y="14433"/>
                </a:cubicBezTo>
                <a:cubicBezTo>
                  <a:pt x="685800" y="27133"/>
                  <a:pt x="709612" y="55708"/>
                  <a:pt x="733425" y="84283"/>
                </a:cubicBezTo>
              </a:path>
            </a:pathLst>
          </a:custGeom>
          <a:noFill/>
          <a:ln w="28575">
            <a:solidFill>
              <a:schemeClr val="bg1"/>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31" name="Straight Arrow Connector 230">
            <a:extLst>
              <a:ext uri="{FF2B5EF4-FFF2-40B4-BE49-F238E27FC236}">
                <a16:creationId xmlns:a16="http://schemas.microsoft.com/office/drawing/2014/main" id="{15DC83AA-10AD-6615-FF50-4DBD448FB774}"/>
              </a:ext>
            </a:extLst>
          </p:cNvPr>
          <p:cNvCxnSpPr>
            <a:cxnSpLocks/>
          </p:cNvCxnSpPr>
          <p:nvPr/>
        </p:nvCxnSpPr>
        <p:spPr bwMode="auto">
          <a:xfrm flipH="1">
            <a:off x="4647125" y="4236343"/>
            <a:ext cx="95777" cy="143784"/>
          </a:xfrm>
          <a:prstGeom prst="straightConnector1">
            <a:avLst/>
          </a:prstGeom>
          <a:noFill/>
          <a:ln w="28575" cap="flat" cmpd="sng" algn="ctr">
            <a:solidFill>
              <a:schemeClr val="bg1"/>
            </a:solidFill>
            <a:prstDash val="solid"/>
            <a:round/>
            <a:headEnd type="none" w="med" len="med"/>
            <a:tailEnd type="triangle"/>
          </a:ln>
          <a:effectLst/>
        </p:spPr>
      </p:cxnSp>
      <p:cxnSp>
        <p:nvCxnSpPr>
          <p:cNvPr id="234" name="Straight Arrow Connector 233">
            <a:extLst>
              <a:ext uri="{FF2B5EF4-FFF2-40B4-BE49-F238E27FC236}">
                <a16:creationId xmlns:a16="http://schemas.microsoft.com/office/drawing/2014/main" id="{3430007F-C408-9942-CA7F-11273316F669}"/>
              </a:ext>
            </a:extLst>
          </p:cNvPr>
          <p:cNvCxnSpPr>
            <a:cxnSpLocks/>
          </p:cNvCxnSpPr>
          <p:nvPr/>
        </p:nvCxnSpPr>
        <p:spPr bwMode="auto">
          <a:xfrm flipH="1">
            <a:off x="4456839" y="4455398"/>
            <a:ext cx="143642" cy="269229"/>
          </a:xfrm>
          <a:prstGeom prst="straightConnector1">
            <a:avLst/>
          </a:prstGeom>
          <a:noFill/>
          <a:ln w="28575" cap="flat" cmpd="sng" algn="ctr">
            <a:solidFill>
              <a:schemeClr val="bg1"/>
            </a:solidFill>
            <a:prstDash val="solid"/>
            <a:round/>
            <a:headEnd type="none" w="med" len="med"/>
            <a:tailEnd type="triangle"/>
          </a:ln>
          <a:effectLst/>
        </p:spPr>
      </p:cxnSp>
      <p:grpSp>
        <p:nvGrpSpPr>
          <p:cNvPr id="281" name="Group 280">
            <a:extLst>
              <a:ext uri="{FF2B5EF4-FFF2-40B4-BE49-F238E27FC236}">
                <a16:creationId xmlns:a16="http://schemas.microsoft.com/office/drawing/2014/main" id="{09F505EA-973B-779E-453B-0DEB1F07DDCC}"/>
              </a:ext>
            </a:extLst>
          </p:cNvPr>
          <p:cNvGrpSpPr/>
          <p:nvPr/>
        </p:nvGrpSpPr>
        <p:grpSpPr>
          <a:xfrm>
            <a:off x="3538676" y="3702588"/>
            <a:ext cx="273427" cy="31227"/>
            <a:chOff x="3815973" y="1286392"/>
            <a:chExt cx="273427" cy="51873"/>
          </a:xfrm>
        </p:grpSpPr>
        <p:cxnSp>
          <p:nvCxnSpPr>
            <p:cNvPr id="282" name="Straight Connector 281">
              <a:extLst>
                <a:ext uri="{FF2B5EF4-FFF2-40B4-BE49-F238E27FC236}">
                  <a16:creationId xmlns:a16="http://schemas.microsoft.com/office/drawing/2014/main" id="{D76C80AD-3574-0C7C-41DA-FB1ED2176E13}"/>
                </a:ext>
              </a:extLst>
            </p:cNvPr>
            <p:cNvCxnSpPr>
              <a:cxnSpLocks/>
            </p:cNvCxnSpPr>
            <p:nvPr/>
          </p:nvCxnSpPr>
          <p:spPr bwMode="auto">
            <a:xfrm>
              <a:off x="3815973" y="1338265"/>
              <a:ext cx="273427" cy="0"/>
            </a:xfrm>
            <a:prstGeom prst="line">
              <a:avLst/>
            </a:prstGeom>
            <a:noFill/>
            <a:ln w="12700" cap="flat" cmpd="sng" algn="ctr">
              <a:solidFill>
                <a:schemeClr val="accent6"/>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89F07EF-D42B-91B3-7F89-E465C6E351BD}"/>
                </a:ext>
              </a:extLst>
            </p:cNvPr>
            <p:cNvCxnSpPr>
              <a:cxnSpLocks/>
            </p:cNvCxnSpPr>
            <p:nvPr/>
          </p:nvCxnSpPr>
          <p:spPr bwMode="auto">
            <a:xfrm>
              <a:off x="383278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1A40962-6981-B76D-5DAD-A40709BB52EC}"/>
                </a:ext>
              </a:extLst>
            </p:cNvPr>
            <p:cNvCxnSpPr>
              <a:cxnSpLocks/>
            </p:cNvCxnSpPr>
            <p:nvPr/>
          </p:nvCxnSpPr>
          <p:spPr bwMode="auto">
            <a:xfrm>
              <a:off x="3872133"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F624204-405F-2F52-3730-3C1E95EBA59E}"/>
                </a:ext>
              </a:extLst>
            </p:cNvPr>
            <p:cNvCxnSpPr>
              <a:cxnSpLocks/>
            </p:cNvCxnSpPr>
            <p:nvPr/>
          </p:nvCxnSpPr>
          <p:spPr bwMode="auto">
            <a:xfrm>
              <a:off x="3911477"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6B7CED20-C05A-F9D0-867D-BA02E2F30F61}"/>
                </a:ext>
              </a:extLst>
            </p:cNvPr>
            <p:cNvCxnSpPr>
              <a:cxnSpLocks/>
            </p:cNvCxnSpPr>
            <p:nvPr/>
          </p:nvCxnSpPr>
          <p:spPr bwMode="auto">
            <a:xfrm>
              <a:off x="3950821"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8B37FCE6-A9EE-0BFB-5900-9F9E4CC6C80E}"/>
                </a:ext>
              </a:extLst>
            </p:cNvPr>
            <p:cNvCxnSpPr>
              <a:cxnSpLocks/>
            </p:cNvCxnSpPr>
            <p:nvPr/>
          </p:nvCxnSpPr>
          <p:spPr bwMode="auto">
            <a:xfrm>
              <a:off x="3990165"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435C68BA-52BC-7DCE-04C5-02985A5CB29A}"/>
                </a:ext>
              </a:extLst>
            </p:cNvPr>
            <p:cNvCxnSpPr>
              <a:cxnSpLocks/>
            </p:cNvCxnSpPr>
            <p:nvPr/>
          </p:nvCxnSpPr>
          <p:spPr bwMode="auto">
            <a:xfrm>
              <a:off x="402950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31D75B3B-D9A1-94FA-5D5E-418C3B52855E}"/>
                </a:ext>
              </a:extLst>
            </p:cNvPr>
            <p:cNvCxnSpPr>
              <a:cxnSpLocks/>
            </p:cNvCxnSpPr>
            <p:nvPr/>
          </p:nvCxnSpPr>
          <p:spPr bwMode="auto">
            <a:xfrm>
              <a:off x="4068852" y="1286392"/>
              <a:ext cx="0" cy="46597"/>
            </a:xfrm>
            <a:prstGeom prst="line">
              <a:avLst/>
            </a:prstGeom>
            <a:noFill/>
            <a:ln w="12700" cap="flat" cmpd="sng" algn="ctr">
              <a:solidFill>
                <a:schemeClr val="accent6"/>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8ADBF8DF-40D0-78E8-7C0B-7E5BB5F3C03E}"/>
              </a:ext>
            </a:extLst>
          </p:cNvPr>
          <p:cNvGrpSpPr/>
          <p:nvPr/>
        </p:nvGrpSpPr>
        <p:grpSpPr>
          <a:xfrm rot="1762588">
            <a:off x="3242519" y="4228611"/>
            <a:ext cx="273427" cy="31227"/>
            <a:chOff x="3815973" y="1286392"/>
            <a:chExt cx="273427" cy="51873"/>
          </a:xfrm>
        </p:grpSpPr>
        <p:cxnSp>
          <p:nvCxnSpPr>
            <p:cNvPr id="291" name="Straight Connector 290">
              <a:extLst>
                <a:ext uri="{FF2B5EF4-FFF2-40B4-BE49-F238E27FC236}">
                  <a16:creationId xmlns:a16="http://schemas.microsoft.com/office/drawing/2014/main" id="{0EEA0AC4-8C89-97F6-2411-F330DFAF2437}"/>
                </a:ext>
              </a:extLst>
            </p:cNvPr>
            <p:cNvCxnSpPr>
              <a:cxnSpLocks/>
            </p:cNvCxnSpPr>
            <p:nvPr/>
          </p:nvCxnSpPr>
          <p:spPr bwMode="auto">
            <a:xfrm>
              <a:off x="3815973" y="1338265"/>
              <a:ext cx="273427" cy="0"/>
            </a:xfrm>
            <a:prstGeom prst="line">
              <a:avLst/>
            </a:prstGeom>
            <a:noFill/>
            <a:ln w="12700" cap="flat" cmpd="sng" algn="ctr">
              <a:solidFill>
                <a:schemeClr val="accent6"/>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1603062-1994-C0B8-D37A-2E2D73DAED55}"/>
                </a:ext>
              </a:extLst>
            </p:cNvPr>
            <p:cNvCxnSpPr>
              <a:cxnSpLocks/>
            </p:cNvCxnSpPr>
            <p:nvPr/>
          </p:nvCxnSpPr>
          <p:spPr bwMode="auto">
            <a:xfrm>
              <a:off x="383278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9BEE0C9-BD71-782C-FFB8-9C4DD62F05FE}"/>
                </a:ext>
              </a:extLst>
            </p:cNvPr>
            <p:cNvCxnSpPr>
              <a:cxnSpLocks/>
            </p:cNvCxnSpPr>
            <p:nvPr/>
          </p:nvCxnSpPr>
          <p:spPr bwMode="auto">
            <a:xfrm>
              <a:off x="3872133"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EC098C03-B590-EB60-1327-F95C784C6372}"/>
                </a:ext>
              </a:extLst>
            </p:cNvPr>
            <p:cNvCxnSpPr>
              <a:cxnSpLocks/>
            </p:cNvCxnSpPr>
            <p:nvPr/>
          </p:nvCxnSpPr>
          <p:spPr bwMode="auto">
            <a:xfrm>
              <a:off x="3911477"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1A2BC93-77FC-1C67-C97E-6C24ED42CF4B}"/>
                </a:ext>
              </a:extLst>
            </p:cNvPr>
            <p:cNvCxnSpPr>
              <a:cxnSpLocks/>
            </p:cNvCxnSpPr>
            <p:nvPr/>
          </p:nvCxnSpPr>
          <p:spPr bwMode="auto">
            <a:xfrm>
              <a:off x="3950821"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129379C-8048-C8D7-4911-CE7027C028E2}"/>
                </a:ext>
              </a:extLst>
            </p:cNvPr>
            <p:cNvCxnSpPr>
              <a:cxnSpLocks/>
            </p:cNvCxnSpPr>
            <p:nvPr/>
          </p:nvCxnSpPr>
          <p:spPr bwMode="auto">
            <a:xfrm>
              <a:off x="3990165"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E965AB41-804A-C358-04DB-F87A75D8D810}"/>
                </a:ext>
              </a:extLst>
            </p:cNvPr>
            <p:cNvCxnSpPr>
              <a:cxnSpLocks/>
            </p:cNvCxnSpPr>
            <p:nvPr/>
          </p:nvCxnSpPr>
          <p:spPr bwMode="auto">
            <a:xfrm>
              <a:off x="402950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F8A5EDA-AA7D-F472-B05E-11337F4F82FC}"/>
                </a:ext>
              </a:extLst>
            </p:cNvPr>
            <p:cNvCxnSpPr>
              <a:cxnSpLocks/>
            </p:cNvCxnSpPr>
            <p:nvPr/>
          </p:nvCxnSpPr>
          <p:spPr bwMode="auto">
            <a:xfrm>
              <a:off x="4068852" y="1286392"/>
              <a:ext cx="0" cy="46597"/>
            </a:xfrm>
            <a:prstGeom prst="line">
              <a:avLst/>
            </a:prstGeom>
            <a:noFill/>
            <a:ln w="12700" cap="flat" cmpd="sng" algn="ctr">
              <a:solidFill>
                <a:schemeClr val="accent6"/>
              </a:solidFill>
              <a:prstDash val="solid"/>
              <a:round/>
              <a:headEnd type="none" w="med" len="med"/>
              <a:tailEnd type="none" w="med" len="med"/>
            </a:ln>
            <a:effectLst/>
          </p:spPr>
        </p:cxnSp>
      </p:grpSp>
      <p:cxnSp>
        <p:nvCxnSpPr>
          <p:cNvPr id="319" name="Straight Arrow Connector 318">
            <a:extLst>
              <a:ext uri="{FF2B5EF4-FFF2-40B4-BE49-F238E27FC236}">
                <a16:creationId xmlns:a16="http://schemas.microsoft.com/office/drawing/2014/main" id="{1BAE694C-4A48-306C-EEF7-50E01C3F4658}"/>
              </a:ext>
            </a:extLst>
          </p:cNvPr>
          <p:cNvCxnSpPr>
            <a:cxnSpLocks/>
          </p:cNvCxnSpPr>
          <p:nvPr/>
        </p:nvCxnSpPr>
        <p:spPr bwMode="auto">
          <a:xfrm flipH="1">
            <a:off x="3902076" y="1802229"/>
            <a:ext cx="283591" cy="0"/>
          </a:xfrm>
          <a:prstGeom prst="straightConnector1">
            <a:avLst/>
          </a:prstGeom>
          <a:noFill/>
          <a:ln w="12700" cap="flat" cmpd="sng" algn="ctr">
            <a:solidFill>
              <a:schemeClr val="tx1">
                <a:lumMod val="50000"/>
              </a:schemeClr>
            </a:solidFill>
            <a:prstDash val="solid"/>
            <a:round/>
            <a:headEnd type="none" w="med" len="med"/>
            <a:tailEnd type="triangle"/>
          </a:ln>
          <a:effectLst/>
        </p:spPr>
      </p:cxnSp>
      <p:cxnSp>
        <p:nvCxnSpPr>
          <p:cNvPr id="322" name="Straight Arrow Connector 321">
            <a:extLst>
              <a:ext uri="{FF2B5EF4-FFF2-40B4-BE49-F238E27FC236}">
                <a16:creationId xmlns:a16="http://schemas.microsoft.com/office/drawing/2014/main" id="{96A9F4D3-0926-B3C1-B092-03104C72A5B5}"/>
              </a:ext>
            </a:extLst>
          </p:cNvPr>
          <p:cNvCxnSpPr>
            <a:cxnSpLocks/>
          </p:cNvCxnSpPr>
          <p:nvPr/>
        </p:nvCxnSpPr>
        <p:spPr bwMode="auto">
          <a:xfrm flipH="1">
            <a:off x="4001489" y="1965156"/>
            <a:ext cx="184178" cy="0"/>
          </a:xfrm>
          <a:prstGeom prst="straightConnector1">
            <a:avLst/>
          </a:prstGeom>
          <a:noFill/>
          <a:ln w="12700" cap="flat" cmpd="sng" algn="ctr">
            <a:solidFill>
              <a:schemeClr val="tx1">
                <a:lumMod val="50000"/>
              </a:schemeClr>
            </a:solidFill>
            <a:prstDash val="solid"/>
            <a:round/>
            <a:headEnd type="none" w="med" len="med"/>
            <a:tailEnd type="triangle"/>
          </a:ln>
          <a:effectLst/>
        </p:spPr>
      </p:cxnSp>
      <p:pic>
        <p:nvPicPr>
          <p:cNvPr id="324" name="Picture 323">
            <a:extLst>
              <a:ext uri="{FF2B5EF4-FFF2-40B4-BE49-F238E27FC236}">
                <a16:creationId xmlns:a16="http://schemas.microsoft.com/office/drawing/2014/main" id="{F12E9402-1074-F06A-0BC5-C3EBB46D481E}"/>
              </a:ext>
            </a:extLst>
          </p:cNvPr>
          <p:cNvPicPr>
            <a:picLocks noChangeAspect="1"/>
          </p:cNvPicPr>
          <p:nvPr/>
        </p:nvPicPr>
        <p:blipFill>
          <a:blip r:embed="rId7"/>
          <a:stretch>
            <a:fillRect/>
          </a:stretch>
        </p:blipFill>
        <p:spPr>
          <a:xfrm>
            <a:off x="5617151" y="1584353"/>
            <a:ext cx="317500" cy="63500"/>
          </a:xfrm>
          <a:prstGeom prst="rect">
            <a:avLst/>
          </a:prstGeom>
        </p:spPr>
      </p:pic>
      <p:pic>
        <p:nvPicPr>
          <p:cNvPr id="325" name="Picture 324">
            <a:extLst>
              <a:ext uri="{FF2B5EF4-FFF2-40B4-BE49-F238E27FC236}">
                <a16:creationId xmlns:a16="http://schemas.microsoft.com/office/drawing/2014/main" id="{78420A95-F316-A064-6A94-90722FD42604}"/>
              </a:ext>
            </a:extLst>
          </p:cNvPr>
          <p:cNvPicPr>
            <a:picLocks noChangeAspect="1"/>
          </p:cNvPicPr>
          <p:nvPr/>
        </p:nvPicPr>
        <p:blipFill>
          <a:blip r:embed="rId7"/>
          <a:stretch>
            <a:fillRect/>
          </a:stretch>
        </p:blipFill>
        <p:spPr>
          <a:xfrm rot="1616495">
            <a:off x="6752376" y="4359041"/>
            <a:ext cx="317500" cy="63500"/>
          </a:xfrm>
          <a:prstGeom prst="rect">
            <a:avLst/>
          </a:prstGeom>
        </p:spPr>
      </p:pic>
      <p:pic>
        <p:nvPicPr>
          <p:cNvPr id="326" name="Picture 325">
            <a:extLst>
              <a:ext uri="{FF2B5EF4-FFF2-40B4-BE49-F238E27FC236}">
                <a16:creationId xmlns:a16="http://schemas.microsoft.com/office/drawing/2014/main" id="{7497D2FF-87BC-0926-060A-55E8AFC9E987}"/>
              </a:ext>
            </a:extLst>
          </p:cNvPr>
          <p:cNvPicPr>
            <a:picLocks noChangeAspect="1"/>
          </p:cNvPicPr>
          <p:nvPr/>
        </p:nvPicPr>
        <p:blipFill>
          <a:blip r:embed="rId7"/>
          <a:stretch>
            <a:fillRect/>
          </a:stretch>
        </p:blipFill>
        <p:spPr>
          <a:xfrm>
            <a:off x="7252256" y="4069092"/>
            <a:ext cx="285194" cy="57039"/>
          </a:xfrm>
          <a:prstGeom prst="rect">
            <a:avLst/>
          </a:prstGeom>
        </p:spPr>
      </p:pic>
      <p:pic>
        <p:nvPicPr>
          <p:cNvPr id="327" name="Picture 326">
            <a:extLst>
              <a:ext uri="{FF2B5EF4-FFF2-40B4-BE49-F238E27FC236}">
                <a16:creationId xmlns:a16="http://schemas.microsoft.com/office/drawing/2014/main" id="{5BB1BD0B-A8E7-FFA1-15B5-516D7266031B}"/>
              </a:ext>
            </a:extLst>
          </p:cNvPr>
          <p:cNvPicPr>
            <a:picLocks noChangeAspect="1"/>
          </p:cNvPicPr>
          <p:nvPr/>
        </p:nvPicPr>
        <p:blipFill>
          <a:blip r:embed="rId7"/>
          <a:stretch>
            <a:fillRect/>
          </a:stretch>
        </p:blipFill>
        <p:spPr>
          <a:xfrm>
            <a:off x="5947351" y="4923489"/>
            <a:ext cx="317500" cy="63500"/>
          </a:xfrm>
          <a:prstGeom prst="rect">
            <a:avLst/>
          </a:prstGeom>
        </p:spPr>
      </p:pic>
      <p:pic>
        <p:nvPicPr>
          <p:cNvPr id="328" name="Picture 327">
            <a:extLst>
              <a:ext uri="{FF2B5EF4-FFF2-40B4-BE49-F238E27FC236}">
                <a16:creationId xmlns:a16="http://schemas.microsoft.com/office/drawing/2014/main" id="{6F8915CA-240F-9713-3F0C-DC53B4D66938}"/>
              </a:ext>
            </a:extLst>
          </p:cNvPr>
          <p:cNvPicPr>
            <a:picLocks noChangeAspect="1"/>
          </p:cNvPicPr>
          <p:nvPr/>
        </p:nvPicPr>
        <p:blipFill>
          <a:blip r:embed="rId7"/>
          <a:stretch>
            <a:fillRect/>
          </a:stretch>
        </p:blipFill>
        <p:spPr>
          <a:xfrm rot="18939868">
            <a:off x="9026277" y="2718818"/>
            <a:ext cx="492210" cy="98442"/>
          </a:xfrm>
          <a:prstGeom prst="rect">
            <a:avLst/>
          </a:prstGeom>
        </p:spPr>
      </p:pic>
      <p:grpSp>
        <p:nvGrpSpPr>
          <p:cNvPr id="329" name="Group 328">
            <a:extLst>
              <a:ext uri="{FF2B5EF4-FFF2-40B4-BE49-F238E27FC236}">
                <a16:creationId xmlns:a16="http://schemas.microsoft.com/office/drawing/2014/main" id="{D7B243C1-05AF-F622-C6A6-59D746314622}"/>
              </a:ext>
            </a:extLst>
          </p:cNvPr>
          <p:cNvGrpSpPr/>
          <p:nvPr/>
        </p:nvGrpSpPr>
        <p:grpSpPr>
          <a:xfrm rot="1963910">
            <a:off x="8783435" y="2919575"/>
            <a:ext cx="306745" cy="476989"/>
            <a:chOff x="3745236" y="1642333"/>
            <a:chExt cx="238361" cy="370652"/>
          </a:xfrm>
        </p:grpSpPr>
        <p:cxnSp>
          <p:nvCxnSpPr>
            <p:cNvPr id="330" name="Straight Connector 329">
              <a:extLst>
                <a:ext uri="{FF2B5EF4-FFF2-40B4-BE49-F238E27FC236}">
                  <a16:creationId xmlns:a16="http://schemas.microsoft.com/office/drawing/2014/main" id="{CA1717C0-539F-E2B0-C299-6E500B9F3CD9}"/>
                </a:ext>
              </a:extLst>
            </p:cNvPr>
            <p:cNvCxnSpPr>
              <a:cxnSpLocks/>
            </p:cNvCxnSpPr>
            <p:nvPr/>
          </p:nvCxnSpPr>
          <p:spPr bwMode="auto">
            <a:xfrm>
              <a:off x="3856159" y="1642333"/>
              <a:ext cx="0" cy="153546"/>
            </a:xfrm>
            <a:prstGeom prst="line">
              <a:avLst/>
            </a:prstGeom>
            <a:noFill/>
            <a:ln w="12700" cap="flat" cmpd="sng" algn="ctr">
              <a:solidFill>
                <a:schemeClr val="bg1"/>
              </a:solidFill>
              <a:prstDash val="solid"/>
              <a:round/>
              <a:headEnd type="oval" w="sm" len="sm"/>
              <a:tailEnd type="none" w="med" len="med"/>
            </a:ln>
            <a:effectLst/>
          </p:spPr>
        </p:cxnSp>
        <p:cxnSp>
          <p:nvCxnSpPr>
            <p:cNvPr id="331" name="Straight Connector 330">
              <a:extLst>
                <a:ext uri="{FF2B5EF4-FFF2-40B4-BE49-F238E27FC236}">
                  <a16:creationId xmlns:a16="http://schemas.microsoft.com/office/drawing/2014/main" id="{402A25FA-EBEE-496C-ABE6-FF52917FF4AA}"/>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09CF65C-9617-B72D-A3B2-5C248271F3FB}"/>
                </a:ext>
              </a:extLst>
            </p:cNvPr>
            <p:cNvCxnSpPr>
              <a:cxnSpLocks/>
            </p:cNvCxnSpPr>
            <p:nvPr/>
          </p:nvCxnSpPr>
          <p:spPr bwMode="auto">
            <a:xfrm>
              <a:off x="3867428" y="1829717"/>
              <a:ext cx="86003" cy="135439"/>
            </a:xfrm>
            <a:prstGeom prst="line">
              <a:avLst/>
            </a:prstGeom>
            <a:noFill/>
            <a:ln w="12700"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86E458CB-AFFF-8E07-C993-CC9559A6D0DE}"/>
                </a:ext>
              </a:extLst>
            </p:cNvPr>
            <p:cNvCxnSpPr>
              <a:cxnSpLocks/>
            </p:cNvCxnSpPr>
            <p:nvPr/>
          </p:nvCxnSpPr>
          <p:spPr bwMode="auto">
            <a:xfrm flipH="1">
              <a:off x="3785285" y="1831736"/>
              <a:ext cx="65433" cy="94471"/>
            </a:xfrm>
            <a:prstGeom prst="line">
              <a:avLst/>
            </a:prstGeom>
            <a:noFill/>
            <a:ln w="12700" cap="flat" cmpd="sng" algn="ctr">
              <a:solidFill>
                <a:schemeClr val="bg1"/>
              </a:solidFill>
              <a:prstDash val="solid"/>
              <a:round/>
              <a:headEnd type="none" w="med" len="med"/>
              <a:tailEnd type="none" w="med" len="med"/>
            </a:ln>
            <a:effectLst/>
          </p:spPr>
        </p:cxnSp>
        <p:sp>
          <p:nvSpPr>
            <p:cNvPr id="334" name="Rounded Rectangle 333">
              <a:extLst>
                <a:ext uri="{FF2B5EF4-FFF2-40B4-BE49-F238E27FC236}">
                  <a16:creationId xmlns:a16="http://schemas.microsoft.com/office/drawing/2014/main" id="{AB2CA9D7-2451-737D-BD48-AEB856B90909}"/>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5" name="Oval 334">
              <a:extLst>
                <a:ext uri="{FF2B5EF4-FFF2-40B4-BE49-F238E27FC236}">
                  <a16:creationId xmlns:a16="http://schemas.microsoft.com/office/drawing/2014/main" id="{C2F16939-0C05-7323-E6EC-FFB81BC462B8}"/>
                </a:ext>
              </a:extLst>
            </p:cNvPr>
            <p:cNvSpPr/>
            <p:nvPr/>
          </p:nvSpPr>
          <p:spPr bwMode="auto">
            <a:xfrm>
              <a:off x="3745236" y="1917614"/>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6" name="Oval 335">
              <a:extLst>
                <a:ext uri="{FF2B5EF4-FFF2-40B4-BE49-F238E27FC236}">
                  <a16:creationId xmlns:a16="http://schemas.microsoft.com/office/drawing/2014/main" id="{1E52B6EC-F6CD-A5C8-2B5B-2F78BDE15386}"/>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7" name="Oval 336">
              <a:extLst>
                <a:ext uri="{FF2B5EF4-FFF2-40B4-BE49-F238E27FC236}">
                  <a16:creationId xmlns:a16="http://schemas.microsoft.com/office/drawing/2014/main" id="{E2947FA6-C488-EB22-F040-97EADCF7B8B1}"/>
                </a:ext>
              </a:extLst>
            </p:cNvPr>
            <p:cNvSpPr/>
            <p:nvPr/>
          </p:nvSpPr>
          <p:spPr bwMode="auto">
            <a:xfrm>
              <a:off x="3935972" y="1942665"/>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38" name="Group 337">
            <a:extLst>
              <a:ext uri="{FF2B5EF4-FFF2-40B4-BE49-F238E27FC236}">
                <a16:creationId xmlns:a16="http://schemas.microsoft.com/office/drawing/2014/main" id="{09C2153B-5F0B-556D-56A4-EF0BA330EC5E}"/>
              </a:ext>
            </a:extLst>
          </p:cNvPr>
          <p:cNvGrpSpPr/>
          <p:nvPr/>
        </p:nvGrpSpPr>
        <p:grpSpPr>
          <a:xfrm rot="14301476">
            <a:off x="6077840" y="2572008"/>
            <a:ext cx="238361" cy="370652"/>
            <a:chOff x="3745236" y="1642333"/>
            <a:chExt cx="238361" cy="370652"/>
          </a:xfrm>
        </p:grpSpPr>
        <p:cxnSp>
          <p:nvCxnSpPr>
            <p:cNvPr id="339" name="Straight Connector 338">
              <a:extLst>
                <a:ext uri="{FF2B5EF4-FFF2-40B4-BE49-F238E27FC236}">
                  <a16:creationId xmlns:a16="http://schemas.microsoft.com/office/drawing/2014/main" id="{6A176620-0AA7-CB58-AB5D-1CD19DDF6864}"/>
                </a:ext>
              </a:extLst>
            </p:cNvPr>
            <p:cNvCxnSpPr>
              <a:cxnSpLocks/>
            </p:cNvCxnSpPr>
            <p:nvPr/>
          </p:nvCxnSpPr>
          <p:spPr bwMode="auto">
            <a:xfrm>
              <a:off x="3856159" y="1642333"/>
              <a:ext cx="0" cy="153546"/>
            </a:xfrm>
            <a:prstGeom prst="line">
              <a:avLst/>
            </a:prstGeom>
            <a:noFill/>
            <a:ln w="12700" cap="flat" cmpd="sng" algn="ctr">
              <a:solidFill>
                <a:schemeClr val="accent2"/>
              </a:solidFill>
              <a:prstDash val="solid"/>
              <a:round/>
              <a:headEnd type="oval" w="sm" len="sm"/>
              <a:tailEnd type="none" w="med" len="med"/>
            </a:ln>
            <a:effectLst/>
          </p:spPr>
        </p:cxnSp>
        <p:cxnSp>
          <p:nvCxnSpPr>
            <p:cNvPr id="340" name="Straight Connector 339">
              <a:extLst>
                <a:ext uri="{FF2B5EF4-FFF2-40B4-BE49-F238E27FC236}">
                  <a16:creationId xmlns:a16="http://schemas.microsoft.com/office/drawing/2014/main" id="{2DBF23C0-1FCA-1718-43B4-F41A9915EE73}"/>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765684D-B1AC-4B3D-0397-E2EBBA660467}"/>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0FCCD20C-7F00-37F1-F8C3-823CEC809D77}"/>
                </a:ext>
              </a:extLst>
            </p:cNvPr>
            <p:cNvCxnSpPr>
              <a:cxnSpLocks/>
            </p:cNvCxnSpPr>
            <p:nvPr/>
          </p:nvCxnSpPr>
          <p:spPr bwMode="auto">
            <a:xfrm flipH="1">
              <a:off x="3785285" y="1831736"/>
              <a:ext cx="65433" cy="94471"/>
            </a:xfrm>
            <a:prstGeom prst="line">
              <a:avLst/>
            </a:prstGeom>
            <a:noFill/>
            <a:ln w="12700" cap="flat" cmpd="sng" algn="ctr">
              <a:solidFill>
                <a:schemeClr val="accent3"/>
              </a:solidFill>
              <a:prstDash val="solid"/>
              <a:round/>
              <a:headEnd type="none" w="med" len="med"/>
              <a:tailEnd type="none" w="med" len="med"/>
            </a:ln>
            <a:effectLst/>
          </p:spPr>
        </p:cxnSp>
        <p:sp>
          <p:nvSpPr>
            <p:cNvPr id="343" name="Rounded Rectangle 342">
              <a:extLst>
                <a:ext uri="{FF2B5EF4-FFF2-40B4-BE49-F238E27FC236}">
                  <a16:creationId xmlns:a16="http://schemas.microsoft.com/office/drawing/2014/main" id="{809E3563-29AA-6525-44E4-E02832A56C97}"/>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Oval 343">
              <a:extLst>
                <a:ext uri="{FF2B5EF4-FFF2-40B4-BE49-F238E27FC236}">
                  <a16:creationId xmlns:a16="http://schemas.microsoft.com/office/drawing/2014/main" id="{6FA6727C-72C1-8876-4D7B-182D1F25AC23}"/>
                </a:ext>
              </a:extLst>
            </p:cNvPr>
            <p:cNvSpPr/>
            <p:nvPr/>
          </p:nvSpPr>
          <p:spPr bwMode="auto">
            <a:xfrm>
              <a:off x="3745236" y="1917614"/>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Oval 344">
              <a:extLst>
                <a:ext uri="{FF2B5EF4-FFF2-40B4-BE49-F238E27FC236}">
                  <a16:creationId xmlns:a16="http://schemas.microsoft.com/office/drawing/2014/main" id="{EB8F1039-3B19-EF4D-6DF9-9875900CC531}"/>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6" name="Oval 345">
              <a:extLst>
                <a:ext uri="{FF2B5EF4-FFF2-40B4-BE49-F238E27FC236}">
                  <a16:creationId xmlns:a16="http://schemas.microsoft.com/office/drawing/2014/main" id="{414E7452-BA4E-133F-5247-EC0CDDDB27C7}"/>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47" name="Group 346">
            <a:extLst>
              <a:ext uri="{FF2B5EF4-FFF2-40B4-BE49-F238E27FC236}">
                <a16:creationId xmlns:a16="http://schemas.microsoft.com/office/drawing/2014/main" id="{A14EC5F4-AECB-FB84-85D6-584A9B637D72}"/>
              </a:ext>
            </a:extLst>
          </p:cNvPr>
          <p:cNvGrpSpPr/>
          <p:nvPr/>
        </p:nvGrpSpPr>
        <p:grpSpPr>
          <a:xfrm rot="14567089">
            <a:off x="7140849" y="3859145"/>
            <a:ext cx="154204" cy="266493"/>
            <a:chOff x="3723166" y="1562914"/>
            <a:chExt cx="260431" cy="450071"/>
          </a:xfrm>
        </p:grpSpPr>
        <p:cxnSp>
          <p:nvCxnSpPr>
            <p:cNvPr id="348" name="Straight Connector 347">
              <a:extLst>
                <a:ext uri="{FF2B5EF4-FFF2-40B4-BE49-F238E27FC236}">
                  <a16:creationId xmlns:a16="http://schemas.microsoft.com/office/drawing/2014/main" id="{F5F589C0-EB6B-911D-7715-BD9ECE2414B7}"/>
                </a:ext>
              </a:extLst>
            </p:cNvPr>
            <p:cNvCxnSpPr>
              <a:cxnSpLocks/>
            </p:cNvCxnSpPr>
            <p:nvPr/>
          </p:nvCxnSpPr>
          <p:spPr bwMode="auto">
            <a:xfrm rot="7032911" flipV="1">
              <a:off x="3758790" y="1636318"/>
              <a:ext cx="227164" cy="80355"/>
            </a:xfrm>
            <a:prstGeom prst="line">
              <a:avLst/>
            </a:prstGeom>
            <a:noFill/>
            <a:ln w="12700" cap="flat" cmpd="sng" algn="ctr">
              <a:solidFill>
                <a:schemeClr val="accent2"/>
              </a:solidFill>
              <a:prstDash val="solid"/>
              <a:round/>
              <a:headEnd type="oval" w="sm" len="sm"/>
              <a:tailEnd type="none" w="med" len="med"/>
            </a:ln>
            <a:effectLst/>
          </p:spPr>
        </p:cxnSp>
        <p:cxnSp>
          <p:nvCxnSpPr>
            <p:cNvPr id="349" name="Straight Connector 348">
              <a:extLst>
                <a:ext uri="{FF2B5EF4-FFF2-40B4-BE49-F238E27FC236}">
                  <a16:creationId xmlns:a16="http://schemas.microsoft.com/office/drawing/2014/main" id="{2BFDDD33-43B4-5392-1462-5949A70F4489}"/>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8D27BD38-E165-9AA1-264E-5F585099FE8D}"/>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AC1185F-C805-21EC-5BC1-A078577D9321}"/>
                </a:ext>
              </a:extLst>
            </p:cNvPr>
            <p:cNvCxnSpPr>
              <a:cxnSpLocks/>
              <a:endCxn id="353"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352" name="Rounded Rectangle 351">
              <a:extLst>
                <a:ext uri="{FF2B5EF4-FFF2-40B4-BE49-F238E27FC236}">
                  <a16:creationId xmlns:a16="http://schemas.microsoft.com/office/drawing/2014/main" id="{6081E3B1-FFD8-F2A3-C51B-9847891FF7E6}"/>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3" name="Oval 352">
              <a:extLst>
                <a:ext uri="{FF2B5EF4-FFF2-40B4-BE49-F238E27FC236}">
                  <a16:creationId xmlns:a16="http://schemas.microsoft.com/office/drawing/2014/main" id="{E6B9FAFA-8EE5-D250-573F-25BD3382AB31}"/>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Oval 353">
              <a:extLst>
                <a:ext uri="{FF2B5EF4-FFF2-40B4-BE49-F238E27FC236}">
                  <a16:creationId xmlns:a16="http://schemas.microsoft.com/office/drawing/2014/main" id="{0AA7B5E7-0C96-C0C1-662B-D84BE4C3F48A}"/>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Oval 354">
              <a:extLst>
                <a:ext uri="{FF2B5EF4-FFF2-40B4-BE49-F238E27FC236}">
                  <a16:creationId xmlns:a16="http://schemas.microsoft.com/office/drawing/2014/main" id="{79538EEE-FC9F-4A6C-4D23-EF3CB2D69D8C}"/>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58" name="Group 357">
            <a:extLst>
              <a:ext uri="{FF2B5EF4-FFF2-40B4-BE49-F238E27FC236}">
                <a16:creationId xmlns:a16="http://schemas.microsoft.com/office/drawing/2014/main" id="{3C4B98D5-A769-2C23-FB4E-DCDA1A98FA01}"/>
              </a:ext>
            </a:extLst>
          </p:cNvPr>
          <p:cNvGrpSpPr/>
          <p:nvPr/>
        </p:nvGrpSpPr>
        <p:grpSpPr>
          <a:xfrm rot="3443267">
            <a:off x="7362854" y="3728431"/>
            <a:ext cx="163631" cy="271041"/>
            <a:chOff x="3715370" y="1572403"/>
            <a:chExt cx="273664" cy="453308"/>
          </a:xfrm>
        </p:grpSpPr>
        <p:cxnSp>
          <p:nvCxnSpPr>
            <p:cNvPr id="359" name="Straight Connector 358">
              <a:extLst>
                <a:ext uri="{FF2B5EF4-FFF2-40B4-BE49-F238E27FC236}">
                  <a16:creationId xmlns:a16="http://schemas.microsoft.com/office/drawing/2014/main" id="{BE4E1E33-F864-26EE-5F8F-EF84FFF2056D}"/>
                </a:ext>
              </a:extLst>
            </p:cNvPr>
            <p:cNvCxnSpPr>
              <a:cxnSpLocks/>
            </p:cNvCxnSpPr>
            <p:nvPr/>
          </p:nvCxnSpPr>
          <p:spPr bwMode="auto">
            <a:xfrm rot="18156733" flipH="1">
              <a:off x="3762922" y="1625537"/>
              <a:ext cx="211746" cy="105477"/>
            </a:xfrm>
            <a:prstGeom prst="line">
              <a:avLst/>
            </a:prstGeom>
            <a:noFill/>
            <a:ln w="12700" cap="flat" cmpd="sng" algn="ctr">
              <a:solidFill>
                <a:schemeClr val="bg1"/>
              </a:solidFill>
              <a:prstDash val="solid"/>
              <a:round/>
              <a:headEnd type="oval" w="sm" len="sm"/>
              <a:tailEnd type="none" w="med" len="med"/>
            </a:ln>
            <a:effectLst/>
          </p:spPr>
        </p:cxnSp>
        <p:cxnSp>
          <p:nvCxnSpPr>
            <p:cNvPr id="360" name="Straight Connector 359">
              <a:extLst>
                <a:ext uri="{FF2B5EF4-FFF2-40B4-BE49-F238E27FC236}">
                  <a16:creationId xmlns:a16="http://schemas.microsoft.com/office/drawing/2014/main" id="{29147E7A-58F5-598B-9FB3-41FEF981ACAC}"/>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C04183D3-FAFB-1660-A816-6804C28DD1E3}"/>
                </a:ext>
              </a:extLst>
            </p:cNvPr>
            <p:cNvCxnSpPr>
              <a:cxnSpLocks/>
              <a:endCxn id="366" idx="0"/>
            </p:cNvCxnSpPr>
            <p:nvPr/>
          </p:nvCxnSpPr>
          <p:spPr bwMode="auto">
            <a:xfrm rot="18156733" flipH="1">
              <a:off x="3873124" y="1826601"/>
              <a:ext cx="77220" cy="154601"/>
            </a:xfrm>
            <a:prstGeom prst="line">
              <a:avLst/>
            </a:prstGeom>
            <a:noFill/>
            <a:ln w="12700"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8BEF0E77-ACFF-8C7D-F65A-7E70434EC4F1}"/>
                </a:ext>
              </a:extLst>
            </p:cNvPr>
            <p:cNvCxnSpPr>
              <a:cxnSpLocks/>
              <a:endCxn id="364" idx="0"/>
            </p:cNvCxnSpPr>
            <p:nvPr/>
          </p:nvCxnSpPr>
          <p:spPr bwMode="auto">
            <a:xfrm rot="18156733" flipH="1" flipV="1">
              <a:off x="3704913" y="1894345"/>
              <a:ext cx="180073" cy="17198"/>
            </a:xfrm>
            <a:prstGeom prst="line">
              <a:avLst/>
            </a:prstGeom>
            <a:noFill/>
            <a:ln w="12700" cap="flat" cmpd="sng" algn="ctr">
              <a:solidFill>
                <a:schemeClr val="bg1"/>
              </a:solidFill>
              <a:prstDash val="solid"/>
              <a:round/>
              <a:headEnd type="none" w="med" len="med"/>
              <a:tailEnd type="none" w="med" len="med"/>
            </a:ln>
            <a:effectLst/>
          </p:spPr>
        </p:cxnSp>
        <p:sp>
          <p:nvSpPr>
            <p:cNvPr id="363" name="Rounded Rectangle 362">
              <a:extLst>
                <a:ext uri="{FF2B5EF4-FFF2-40B4-BE49-F238E27FC236}">
                  <a16:creationId xmlns:a16="http://schemas.microsoft.com/office/drawing/2014/main" id="{36ABFB05-37AD-91FC-BB97-B7F64CB223C7}"/>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4" name="Oval 363">
              <a:extLst>
                <a:ext uri="{FF2B5EF4-FFF2-40B4-BE49-F238E27FC236}">
                  <a16:creationId xmlns:a16="http://schemas.microsoft.com/office/drawing/2014/main" id="{4705D20C-3495-6315-5771-A518C95F5F2F}"/>
                </a:ext>
              </a:extLst>
            </p:cNvPr>
            <p:cNvSpPr/>
            <p:nvPr/>
          </p:nvSpPr>
          <p:spPr bwMode="auto">
            <a:xfrm>
              <a:off x="3715370" y="1974151"/>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5" name="Oval 364">
              <a:extLst>
                <a:ext uri="{FF2B5EF4-FFF2-40B4-BE49-F238E27FC236}">
                  <a16:creationId xmlns:a16="http://schemas.microsoft.com/office/drawing/2014/main" id="{CE307B1D-917C-D199-F7C9-B71B2E82942A}"/>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Oval 365">
              <a:extLst>
                <a:ext uri="{FF2B5EF4-FFF2-40B4-BE49-F238E27FC236}">
                  <a16:creationId xmlns:a16="http://schemas.microsoft.com/office/drawing/2014/main" id="{698FF561-254E-5131-BA51-ADB3C635839A}"/>
                </a:ext>
              </a:extLst>
            </p:cNvPr>
            <p:cNvSpPr/>
            <p:nvPr/>
          </p:nvSpPr>
          <p:spPr bwMode="auto">
            <a:xfrm>
              <a:off x="3932226" y="1978086"/>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71" name="Group 370">
            <a:extLst>
              <a:ext uri="{FF2B5EF4-FFF2-40B4-BE49-F238E27FC236}">
                <a16:creationId xmlns:a16="http://schemas.microsoft.com/office/drawing/2014/main" id="{74F86D2E-C566-5703-E056-CBABFB1B5DC7}"/>
              </a:ext>
            </a:extLst>
          </p:cNvPr>
          <p:cNvGrpSpPr/>
          <p:nvPr/>
        </p:nvGrpSpPr>
        <p:grpSpPr>
          <a:xfrm rot="13952370">
            <a:off x="9107127" y="4604427"/>
            <a:ext cx="194826" cy="267235"/>
            <a:chOff x="3723166" y="1655764"/>
            <a:chExt cx="260431" cy="357221"/>
          </a:xfrm>
        </p:grpSpPr>
        <p:cxnSp>
          <p:nvCxnSpPr>
            <p:cNvPr id="372" name="Straight Connector 371">
              <a:extLst>
                <a:ext uri="{FF2B5EF4-FFF2-40B4-BE49-F238E27FC236}">
                  <a16:creationId xmlns:a16="http://schemas.microsoft.com/office/drawing/2014/main" id="{D41AAF78-4A3F-D170-A3AF-05C39BBF32B3}"/>
                </a:ext>
              </a:extLst>
            </p:cNvPr>
            <p:cNvCxnSpPr>
              <a:cxnSpLocks/>
            </p:cNvCxnSpPr>
            <p:nvPr/>
          </p:nvCxnSpPr>
          <p:spPr bwMode="auto">
            <a:xfrm rot="7647630" flipV="1">
              <a:off x="3803429" y="1689048"/>
              <a:ext cx="133521" cy="66953"/>
            </a:xfrm>
            <a:prstGeom prst="line">
              <a:avLst/>
            </a:prstGeom>
            <a:noFill/>
            <a:ln w="12700" cap="flat" cmpd="sng" algn="ctr">
              <a:solidFill>
                <a:schemeClr val="accent2"/>
              </a:solidFill>
              <a:prstDash val="solid"/>
              <a:round/>
              <a:headEnd type="oval" w="sm" len="sm"/>
              <a:tailEnd type="none" w="med" len="med"/>
            </a:ln>
            <a:effectLst/>
          </p:spPr>
        </p:cxnSp>
        <p:cxnSp>
          <p:nvCxnSpPr>
            <p:cNvPr id="373" name="Straight Connector 372">
              <a:extLst>
                <a:ext uri="{FF2B5EF4-FFF2-40B4-BE49-F238E27FC236}">
                  <a16:creationId xmlns:a16="http://schemas.microsoft.com/office/drawing/2014/main" id="{7AF63ED8-59D7-262D-50D8-A749306D10A7}"/>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BF67A5B9-8D06-EB13-19ED-97C84AB3BB7B}"/>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873BD1EB-FFC4-43E1-10A8-4AFB9A9F54C7}"/>
                </a:ext>
              </a:extLst>
            </p:cNvPr>
            <p:cNvCxnSpPr>
              <a:cxnSpLocks/>
              <a:endCxn id="377"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376" name="Rounded Rectangle 375">
              <a:extLst>
                <a:ext uri="{FF2B5EF4-FFF2-40B4-BE49-F238E27FC236}">
                  <a16:creationId xmlns:a16="http://schemas.microsoft.com/office/drawing/2014/main" id="{8C0074B8-1C4E-A581-5666-6759076E39A7}"/>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7" name="Oval 376">
              <a:extLst>
                <a:ext uri="{FF2B5EF4-FFF2-40B4-BE49-F238E27FC236}">
                  <a16:creationId xmlns:a16="http://schemas.microsoft.com/office/drawing/2014/main" id="{7A650854-1431-E5BF-6283-45627CB731AB}"/>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8" name="Oval 377">
              <a:extLst>
                <a:ext uri="{FF2B5EF4-FFF2-40B4-BE49-F238E27FC236}">
                  <a16:creationId xmlns:a16="http://schemas.microsoft.com/office/drawing/2014/main" id="{B35E3D86-07E3-B584-E37D-2BC4333BEFAC}"/>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9" name="Oval 378">
              <a:extLst>
                <a:ext uri="{FF2B5EF4-FFF2-40B4-BE49-F238E27FC236}">
                  <a16:creationId xmlns:a16="http://schemas.microsoft.com/office/drawing/2014/main" id="{29521AA7-8A37-BC87-2AC5-7D20627BAC4A}"/>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81" name="Group 380">
            <a:extLst>
              <a:ext uri="{FF2B5EF4-FFF2-40B4-BE49-F238E27FC236}">
                <a16:creationId xmlns:a16="http://schemas.microsoft.com/office/drawing/2014/main" id="{12A0638F-5AE1-AE46-169A-9B6F1B74809A}"/>
              </a:ext>
            </a:extLst>
          </p:cNvPr>
          <p:cNvGrpSpPr/>
          <p:nvPr/>
        </p:nvGrpSpPr>
        <p:grpSpPr>
          <a:xfrm rot="9900000">
            <a:off x="8500604" y="5706018"/>
            <a:ext cx="207661" cy="270897"/>
            <a:chOff x="3723166" y="1673250"/>
            <a:chExt cx="260431" cy="339735"/>
          </a:xfrm>
        </p:grpSpPr>
        <p:cxnSp>
          <p:nvCxnSpPr>
            <p:cNvPr id="382" name="Straight Connector 381">
              <a:extLst>
                <a:ext uri="{FF2B5EF4-FFF2-40B4-BE49-F238E27FC236}">
                  <a16:creationId xmlns:a16="http://schemas.microsoft.com/office/drawing/2014/main" id="{7C70722D-8DA1-CBAE-E878-AF2F00F2BE0C}"/>
                </a:ext>
              </a:extLst>
            </p:cNvPr>
            <p:cNvCxnSpPr>
              <a:cxnSpLocks/>
            </p:cNvCxnSpPr>
            <p:nvPr/>
          </p:nvCxnSpPr>
          <p:spPr bwMode="auto">
            <a:xfrm rot="11700000" flipV="1">
              <a:off x="3872299" y="1673250"/>
              <a:ext cx="0" cy="124754"/>
            </a:xfrm>
            <a:prstGeom prst="line">
              <a:avLst/>
            </a:prstGeom>
            <a:noFill/>
            <a:ln w="12700" cap="flat" cmpd="sng" algn="ctr">
              <a:solidFill>
                <a:schemeClr val="accent2"/>
              </a:solidFill>
              <a:prstDash val="solid"/>
              <a:round/>
              <a:headEnd type="oval" w="sm" len="sm"/>
              <a:tailEnd type="none" w="med" len="med"/>
            </a:ln>
            <a:effectLst/>
          </p:spPr>
        </p:cxnSp>
        <p:cxnSp>
          <p:nvCxnSpPr>
            <p:cNvPr id="383" name="Straight Connector 382">
              <a:extLst>
                <a:ext uri="{FF2B5EF4-FFF2-40B4-BE49-F238E27FC236}">
                  <a16:creationId xmlns:a16="http://schemas.microsoft.com/office/drawing/2014/main" id="{75539D7A-0CD7-A5C4-0AB6-DF02B90E711D}"/>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9DBC9788-ED11-2ACC-7C78-D0CE435FA84C}"/>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686B4DA0-63CD-77FE-0E74-714F7A81E9A1}"/>
                </a:ext>
              </a:extLst>
            </p:cNvPr>
            <p:cNvCxnSpPr>
              <a:cxnSpLocks/>
              <a:endCxn id="387"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386" name="Rounded Rectangle 385">
              <a:extLst>
                <a:ext uri="{FF2B5EF4-FFF2-40B4-BE49-F238E27FC236}">
                  <a16:creationId xmlns:a16="http://schemas.microsoft.com/office/drawing/2014/main" id="{BA25215F-0ADF-69CB-6106-02D8E8B66160}"/>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7" name="Oval 386">
              <a:extLst>
                <a:ext uri="{FF2B5EF4-FFF2-40B4-BE49-F238E27FC236}">
                  <a16:creationId xmlns:a16="http://schemas.microsoft.com/office/drawing/2014/main" id="{75949DFA-3AD1-7F9D-20FF-EE4F049CC542}"/>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8" name="Oval 387">
              <a:extLst>
                <a:ext uri="{FF2B5EF4-FFF2-40B4-BE49-F238E27FC236}">
                  <a16:creationId xmlns:a16="http://schemas.microsoft.com/office/drawing/2014/main" id="{C143169D-D885-BE39-4088-AB33A3A0528C}"/>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9" name="Oval 388">
              <a:extLst>
                <a:ext uri="{FF2B5EF4-FFF2-40B4-BE49-F238E27FC236}">
                  <a16:creationId xmlns:a16="http://schemas.microsoft.com/office/drawing/2014/main" id="{545E2270-7F56-00A6-DDEF-C26F27A542A2}"/>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92" name="Group 391">
            <a:extLst>
              <a:ext uri="{FF2B5EF4-FFF2-40B4-BE49-F238E27FC236}">
                <a16:creationId xmlns:a16="http://schemas.microsoft.com/office/drawing/2014/main" id="{01B7F56C-9ECB-C8E8-B19A-F079F8B89F44}"/>
              </a:ext>
            </a:extLst>
          </p:cNvPr>
          <p:cNvGrpSpPr/>
          <p:nvPr/>
        </p:nvGrpSpPr>
        <p:grpSpPr>
          <a:xfrm rot="20587457" flipH="1">
            <a:off x="6475917" y="5064070"/>
            <a:ext cx="264482" cy="37785"/>
            <a:chOff x="3815973" y="1286392"/>
            <a:chExt cx="273427" cy="55048"/>
          </a:xfrm>
        </p:grpSpPr>
        <p:cxnSp>
          <p:nvCxnSpPr>
            <p:cNvPr id="393" name="Straight Connector 392">
              <a:extLst>
                <a:ext uri="{FF2B5EF4-FFF2-40B4-BE49-F238E27FC236}">
                  <a16:creationId xmlns:a16="http://schemas.microsoft.com/office/drawing/2014/main" id="{BF896378-3E5B-DA92-A260-20F693D3E9B6}"/>
                </a:ext>
              </a:extLst>
            </p:cNvPr>
            <p:cNvCxnSpPr>
              <a:cxnSpLocks/>
            </p:cNvCxnSpPr>
            <p:nvPr/>
          </p:nvCxnSpPr>
          <p:spPr bwMode="auto">
            <a:xfrm>
              <a:off x="3815973" y="1341440"/>
              <a:ext cx="273427" cy="0"/>
            </a:xfrm>
            <a:prstGeom prst="line">
              <a:avLst/>
            </a:prstGeom>
            <a:noFill/>
            <a:ln w="12700" cap="flat" cmpd="sng" algn="ctr">
              <a:solidFill>
                <a:schemeClr val="accent4"/>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881923B5-AAF0-4477-9870-9ECAA3BDD3D6}"/>
                </a:ext>
              </a:extLst>
            </p:cNvPr>
            <p:cNvCxnSpPr>
              <a:cxnSpLocks/>
            </p:cNvCxnSpPr>
            <p:nvPr/>
          </p:nvCxnSpPr>
          <p:spPr bwMode="auto">
            <a:xfrm>
              <a:off x="3832789"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3732D74-375C-0140-4C63-6067BF78D9C6}"/>
                </a:ext>
              </a:extLst>
            </p:cNvPr>
            <p:cNvCxnSpPr>
              <a:cxnSpLocks/>
            </p:cNvCxnSpPr>
            <p:nvPr/>
          </p:nvCxnSpPr>
          <p:spPr bwMode="auto">
            <a:xfrm>
              <a:off x="3872133"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FBA84FFD-F939-2B74-0245-5BEF69BF0381}"/>
                </a:ext>
              </a:extLst>
            </p:cNvPr>
            <p:cNvCxnSpPr>
              <a:cxnSpLocks/>
            </p:cNvCxnSpPr>
            <p:nvPr/>
          </p:nvCxnSpPr>
          <p:spPr bwMode="auto">
            <a:xfrm>
              <a:off x="3911477"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0F00B641-61E4-0525-E2D0-25C0DF84C66E}"/>
                </a:ext>
              </a:extLst>
            </p:cNvPr>
            <p:cNvCxnSpPr>
              <a:cxnSpLocks/>
            </p:cNvCxnSpPr>
            <p:nvPr/>
          </p:nvCxnSpPr>
          <p:spPr bwMode="auto">
            <a:xfrm>
              <a:off x="3950821"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30BA04FF-616D-9A1B-6373-AC2488E1D7B6}"/>
                </a:ext>
              </a:extLst>
            </p:cNvPr>
            <p:cNvCxnSpPr>
              <a:cxnSpLocks/>
            </p:cNvCxnSpPr>
            <p:nvPr/>
          </p:nvCxnSpPr>
          <p:spPr bwMode="auto">
            <a:xfrm>
              <a:off x="3990165"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C737A70-56E3-7A24-30FC-D04673F5EC5A}"/>
                </a:ext>
              </a:extLst>
            </p:cNvPr>
            <p:cNvCxnSpPr>
              <a:cxnSpLocks/>
            </p:cNvCxnSpPr>
            <p:nvPr/>
          </p:nvCxnSpPr>
          <p:spPr bwMode="auto">
            <a:xfrm>
              <a:off x="4029509"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604D363-3CE6-24B5-AE6B-A0A1B39B2092}"/>
                </a:ext>
              </a:extLst>
            </p:cNvPr>
            <p:cNvCxnSpPr>
              <a:cxnSpLocks/>
            </p:cNvCxnSpPr>
            <p:nvPr/>
          </p:nvCxnSpPr>
          <p:spPr bwMode="auto">
            <a:xfrm>
              <a:off x="4068852" y="1286392"/>
              <a:ext cx="0" cy="46597"/>
            </a:xfrm>
            <a:prstGeom prst="line">
              <a:avLst/>
            </a:prstGeom>
            <a:noFill/>
            <a:ln w="12700" cap="flat" cmpd="sng" algn="ctr">
              <a:solidFill>
                <a:schemeClr val="accent4"/>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5A101981-915D-4078-1C75-709A7C53569A}"/>
              </a:ext>
            </a:extLst>
          </p:cNvPr>
          <p:cNvGrpSpPr/>
          <p:nvPr/>
        </p:nvGrpSpPr>
        <p:grpSpPr>
          <a:xfrm flipH="1">
            <a:off x="6090550" y="5643752"/>
            <a:ext cx="264482" cy="37785"/>
            <a:chOff x="3815973" y="1286392"/>
            <a:chExt cx="273427" cy="55048"/>
          </a:xfrm>
        </p:grpSpPr>
        <p:cxnSp>
          <p:nvCxnSpPr>
            <p:cNvPr id="402" name="Straight Connector 401">
              <a:extLst>
                <a:ext uri="{FF2B5EF4-FFF2-40B4-BE49-F238E27FC236}">
                  <a16:creationId xmlns:a16="http://schemas.microsoft.com/office/drawing/2014/main" id="{715E19EE-616B-2D29-7A28-69FA60AA209E}"/>
                </a:ext>
              </a:extLst>
            </p:cNvPr>
            <p:cNvCxnSpPr>
              <a:cxnSpLocks/>
            </p:cNvCxnSpPr>
            <p:nvPr/>
          </p:nvCxnSpPr>
          <p:spPr bwMode="auto">
            <a:xfrm>
              <a:off x="3815973" y="1341440"/>
              <a:ext cx="273427" cy="0"/>
            </a:xfrm>
            <a:prstGeom prst="line">
              <a:avLst/>
            </a:prstGeom>
            <a:noFill/>
            <a:ln w="12700" cap="flat" cmpd="sng" algn="ctr">
              <a:solidFill>
                <a:schemeClr val="accent4"/>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ABFBD433-50B9-8338-CEEC-813E659CD42B}"/>
                </a:ext>
              </a:extLst>
            </p:cNvPr>
            <p:cNvCxnSpPr>
              <a:cxnSpLocks/>
            </p:cNvCxnSpPr>
            <p:nvPr/>
          </p:nvCxnSpPr>
          <p:spPr bwMode="auto">
            <a:xfrm>
              <a:off x="3832789"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4FE1995F-4C59-A4CE-5E3D-884759016FD9}"/>
                </a:ext>
              </a:extLst>
            </p:cNvPr>
            <p:cNvCxnSpPr>
              <a:cxnSpLocks/>
            </p:cNvCxnSpPr>
            <p:nvPr/>
          </p:nvCxnSpPr>
          <p:spPr bwMode="auto">
            <a:xfrm>
              <a:off x="3872133"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39819E5F-BFE3-9C77-4B8C-C6048C4CEC46}"/>
                </a:ext>
              </a:extLst>
            </p:cNvPr>
            <p:cNvCxnSpPr>
              <a:cxnSpLocks/>
            </p:cNvCxnSpPr>
            <p:nvPr/>
          </p:nvCxnSpPr>
          <p:spPr bwMode="auto">
            <a:xfrm>
              <a:off x="3911477"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0524C40B-3DBC-2627-FAA8-8D3FD2123710}"/>
                </a:ext>
              </a:extLst>
            </p:cNvPr>
            <p:cNvCxnSpPr>
              <a:cxnSpLocks/>
            </p:cNvCxnSpPr>
            <p:nvPr/>
          </p:nvCxnSpPr>
          <p:spPr bwMode="auto">
            <a:xfrm>
              <a:off x="3950821"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D76183D5-D409-DF47-1DF2-D492E892F289}"/>
                </a:ext>
              </a:extLst>
            </p:cNvPr>
            <p:cNvCxnSpPr>
              <a:cxnSpLocks/>
            </p:cNvCxnSpPr>
            <p:nvPr/>
          </p:nvCxnSpPr>
          <p:spPr bwMode="auto">
            <a:xfrm>
              <a:off x="3990165"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D8AAB431-6B41-8CDD-4A9A-F786BE01A436}"/>
                </a:ext>
              </a:extLst>
            </p:cNvPr>
            <p:cNvCxnSpPr>
              <a:cxnSpLocks/>
            </p:cNvCxnSpPr>
            <p:nvPr/>
          </p:nvCxnSpPr>
          <p:spPr bwMode="auto">
            <a:xfrm>
              <a:off x="4029509" y="1286392"/>
              <a:ext cx="0" cy="46597"/>
            </a:xfrm>
            <a:prstGeom prst="line">
              <a:avLst/>
            </a:prstGeom>
            <a:noFill/>
            <a:ln w="12700" cap="flat" cmpd="sng" algn="ctr">
              <a:solidFill>
                <a:schemeClr val="accent4"/>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72D82574-A4CF-08BF-5C17-691D362D14DE}"/>
                </a:ext>
              </a:extLst>
            </p:cNvPr>
            <p:cNvCxnSpPr>
              <a:cxnSpLocks/>
            </p:cNvCxnSpPr>
            <p:nvPr/>
          </p:nvCxnSpPr>
          <p:spPr bwMode="auto">
            <a:xfrm>
              <a:off x="4068852" y="1286392"/>
              <a:ext cx="0" cy="46597"/>
            </a:xfrm>
            <a:prstGeom prst="line">
              <a:avLst/>
            </a:prstGeom>
            <a:noFill/>
            <a:ln w="12700" cap="flat" cmpd="sng" algn="ctr">
              <a:solidFill>
                <a:schemeClr val="accent4"/>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10713D48-E733-023A-4E94-CB4A87081890}"/>
              </a:ext>
            </a:extLst>
          </p:cNvPr>
          <p:cNvGrpSpPr/>
          <p:nvPr/>
        </p:nvGrpSpPr>
        <p:grpSpPr>
          <a:xfrm rot="2170140">
            <a:off x="5585264" y="5793609"/>
            <a:ext cx="207661" cy="270883"/>
            <a:chOff x="3723166" y="1673268"/>
            <a:chExt cx="260431" cy="339717"/>
          </a:xfrm>
        </p:grpSpPr>
        <p:cxnSp>
          <p:nvCxnSpPr>
            <p:cNvPr id="411" name="Straight Connector 410">
              <a:extLst>
                <a:ext uri="{FF2B5EF4-FFF2-40B4-BE49-F238E27FC236}">
                  <a16:creationId xmlns:a16="http://schemas.microsoft.com/office/drawing/2014/main" id="{7EE5629F-5C2B-A2F8-0176-7E4C04B4ED80}"/>
                </a:ext>
              </a:extLst>
            </p:cNvPr>
            <p:cNvCxnSpPr>
              <a:cxnSpLocks/>
            </p:cNvCxnSpPr>
            <p:nvPr/>
          </p:nvCxnSpPr>
          <p:spPr bwMode="auto">
            <a:xfrm rot="19429860" flipH="1">
              <a:off x="3816115" y="1673268"/>
              <a:ext cx="77932" cy="110236"/>
            </a:xfrm>
            <a:prstGeom prst="line">
              <a:avLst/>
            </a:prstGeom>
            <a:noFill/>
            <a:ln w="12700" cap="flat" cmpd="sng" algn="ctr">
              <a:solidFill>
                <a:schemeClr val="accent2"/>
              </a:solidFill>
              <a:prstDash val="solid"/>
              <a:round/>
              <a:headEnd type="oval" w="sm" len="sm"/>
              <a:tailEnd type="none" w="med" len="med"/>
            </a:ln>
            <a:effectLst/>
          </p:spPr>
        </p:cxnSp>
        <p:cxnSp>
          <p:nvCxnSpPr>
            <p:cNvPr id="412" name="Straight Connector 411">
              <a:extLst>
                <a:ext uri="{FF2B5EF4-FFF2-40B4-BE49-F238E27FC236}">
                  <a16:creationId xmlns:a16="http://schemas.microsoft.com/office/drawing/2014/main" id="{E37F39DB-FF26-6742-DF34-8E5E3E0ED0BA}"/>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B6357D45-7331-4A75-3DBF-A878830AE5E4}"/>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6BE86048-F6C9-EC42-9C68-80D6F75047F1}"/>
                </a:ext>
              </a:extLst>
            </p:cNvPr>
            <p:cNvCxnSpPr>
              <a:cxnSpLocks/>
              <a:endCxn id="416"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415" name="Rounded Rectangle 414">
              <a:extLst>
                <a:ext uri="{FF2B5EF4-FFF2-40B4-BE49-F238E27FC236}">
                  <a16:creationId xmlns:a16="http://schemas.microsoft.com/office/drawing/2014/main" id="{18623806-B6FE-7646-8D7B-F426D964F303}"/>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6" name="Oval 415">
              <a:extLst>
                <a:ext uri="{FF2B5EF4-FFF2-40B4-BE49-F238E27FC236}">
                  <a16:creationId xmlns:a16="http://schemas.microsoft.com/office/drawing/2014/main" id="{B503DFEF-AE3C-861D-22F1-5568DD5C68B1}"/>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7" name="Oval 416">
              <a:extLst>
                <a:ext uri="{FF2B5EF4-FFF2-40B4-BE49-F238E27FC236}">
                  <a16:creationId xmlns:a16="http://schemas.microsoft.com/office/drawing/2014/main" id="{7ABD4A7B-5242-6BDE-71F1-800AD995144C}"/>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8" name="Oval 417">
              <a:extLst>
                <a:ext uri="{FF2B5EF4-FFF2-40B4-BE49-F238E27FC236}">
                  <a16:creationId xmlns:a16="http://schemas.microsoft.com/office/drawing/2014/main" id="{15AD16DF-D0DE-6B67-5CC5-5328044E0DEE}"/>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20" name="&quot;No&quot; Symbol 419">
            <a:extLst>
              <a:ext uri="{FF2B5EF4-FFF2-40B4-BE49-F238E27FC236}">
                <a16:creationId xmlns:a16="http://schemas.microsoft.com/office/drawing/2014/main" id="{382C9E6E-2A09-A535-6F75-484C7B67D5F6}"/>
              </a:ext>
            </a:extLst>
          </p:cNvPr>
          <p:cNvSpPr/>
          <p:nvPr/>
        </p:nvSpPr>
        <p:spPr bwMode="auto">
          <a:xfrm>
            <a:off x="7901748" y="5004970"/>
            <a:ext cx="201238" cy="201238"/>
          </a:xfrm>
          <a:prstGeom prst="noSmoking">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39" name="Group 438">
            <a:extLst>
              <a:ext uri="{FF2B5EF4-FFF2-40B4-BE49-F238E27FC236}">
                <a16:creationId xmlns:a16="http://schemas.microsoft.com/office/drawing/2014/main" id="{A59B0E91-ABED-527F-4140-8A9594892982}"/>
              </a:ext>
            </a:extLst>
          </p:cNvPr>
          <p:cNvGrpSpPr/>
          <p:nvPr/>
        </p:nvGrpSpPr>
        <p:grpSpPr>
          <a:xfrm rot="10800000">
            <a:off x="3515315" y="4072058"/>
            <a:ext cx="374216" cy="254206"/>
            <a:chOff x="3901772" y="4242086"/>
            <a:chExt cx="374216" cy="254206"/>
          </a:xfrm>
        </p:grpSpPr>
        <p:grpSp>
          <p:nvGrpSpPr>
            <p:cNvPr id="421" name="Group 420">
              <a:extLst>
                <a:ext uri="{FF2B5EF4-FFF2-40B4-BE49-F238E27FC236}">
                  <a16:creationId xmlns:a16="http://schemas.microsoft.com/office/drawing/2014/main" id="{D2F89032-1CAE-0608-FF98-0FDAE3FE0301}"/>
                </a:ext>
              </a:extLst>
            </p:cNvPr>
            <p:cNvGrpSpPr/>
            <p:nvPr/>
          </p:nvGrpSpPr>
          <p:grpSpPr>
            <a:xfrm rot="14567089">
              <a:off x="3933554" y="4310306"/>
              <a:ext cx="154204" cy="217767"/>
              <a:chOff x="3723166" y="1645206"/>
              <a:chExt cx="260431" cy="367779"/>
            </a:xfrm>
          </p:grpSpPr>
          <p:cxnSp>
            <p:nvCxnSpPr>
              <p:cNvPr id="422" name="Straight Connector 421">
                <a:extLst>
                  <a:ext uri="{FF2B5EF4-FFF2-40B4-BE49-F238E27FC236}">
                    <a16:creationId xmlns:a16="http://schemas.microsoft.com/office/drawing/2014/main" id="{9C3285A7-6924-09C1-5C5B-B100E0F83758}"/>
                  </a:ext>
                </a:extLst>
              </p:cNvPr>
              <p:cNvCxnSpPr>
                <a:cxnSpLocks/>
              </p:cNvCxnSpPr>
              <p:nvPr/>
            </p:nvCxnSpPr>
            <p:spPr bwMode="auto">
              <a:xfrm rot="17832911" flipH="1">
                <a:off x="3786933" y="1682436"/>
                <a:ext cx="142925" cy="68465"/>
              </a:xfrm>
              <a:prstGeom prst="line">
                <a:avLst/>
              </a:prstGeom>
              <a:noFill/>
              <a:ln w="12700" cap="flat" cmpd="sng" algn="ctr">
                <a:solidFill>
                  <a:schemeClr val="accent2"/>
                </a:solidFill>
                <a:prstDash val="solid"/>
                <a:round/>
                <a:headEnd type="oval" w="sm" len="sm"/>
                <a:tailEnd type="none" w="med" len="med"/>
              </a:ln>
              <a:effectLst/>
            </p:spPr>
          </p:cxnSp>
          <p:cxnSp>
            <p:nvCxnSpPr>
              <p:cNvPr id="423" name="Straight Connector 422">
                <a:extLst>
                  <a:ext uri="{FF2B5EF4-FFF2-40B4-BE49-F238E27FC236}">
                    <a16:creationId xmlns:a16="http://schemas.microsoft.com/office/drawing/2014/main" id="{2CD453F0-CA72-F20D-9E4C-4BD6B803D7D3}"/>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A2B80390-C867-E807-2563-5ACD46B832C3}"/>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F2EFFE02-5E70-5A70-0F97-B0AF606F5217}"/>
                  </a:ext>
                </a:extLst>
              </p:cNvPr>
              <p:cNvCxnSpPr>
                <a:cxnSpLocks/>
                <a:endCxn id="427"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426" name="Rounded Rectangle 425">
                <a:extLst>
                  <a:ext uri="{FF2B5EF4-FFF2-40B4-BE49-F238E27FC236}">
                    <a16:creationId xmlns:a16="http://schemas.microsoft.com/office/drawing/2014/main" id="{E52CBB8E-E285-D8F7-771A-87A270AB4DFB}"/>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7" name="Oval 426">
                <a:extLst>
                  <a:ext uri="{FF2B5EF4-FFF2-40B4-BE49-F238E27FC236}">
                    <a16:creationId xmlns:a16="http://schemas.microsoft.com/office/drawing/2014/main" id="{DE256EB5-AC02-2D9A-550F-B4C6B398C2E4}"/>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8" name="Oval 427">
                <a:extLst>
                  <a:ext uri="{FF2B5EF4-FFF2-40B4-BE49-F238E27FC236}">
                    <a16:creationId xmlns:a16="http://schemas.microsoft.com/office/drawing/2014/main" id="{F7F36755-FC68-5B5F-8A7C-E22F5DD01D4F}"/>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9" name="Oval 428">
                <a:extLst>
                  <a:ext uri="{FF2B5EF4-FFF2-40B4-BE49-F238E27FC236}">
                    <a16:creationId xmlns:a16="http://schemas.microsoft.com/office/drawing/2014/main" id="{DF2956C6-0CFD-1865-762B-BD16ABD0D36D}"/>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30" name="Group 429">
              <a:extLst>
                <a:ext uri="{FF2B5EF4-FFF2-40B4-BE49-F238E27FC236}">
                  <a16:creationId xmlns:a16="http://schemas.microsoft.com/office/drawing/2014/main" id="{6311C5AF-2333-FF36-2F4B-B08AC814F37D}"/>
                </a:ext>
              </a:extLst>
            </p:cNvPr>
            <p:cNvGrpSpPr/>
            <p:nvPr/>
          </p:nvGrpSpPr>
          <p:grpSpPr>
            <a:xfrm rot="3443267">
              <a:off x="4099492" y="4229221"/>
              <a:ext cx="163631" cy="189361"/>
              <a:chOff x="3715370" y="1709010"/>
              <a:chExt cx="273664" cy="316701"/>
            </a:xfrm>
          </p:grpSpPr>
          <p:cxnSp>
            <p:nvCxnSpPr>
              <p:cNvPr id="431" name="Straight Connector 430">
                <a:extLst>
                  <a:ext uri="{FF2B5EF4-FFF2-40B4-BE49-F238E27FC236}">
                    <a16:creationId xmlns:a16="http://schemas.microsoft.com/office/drawing/2014/main" id="{5908AD0D-AE03-BAA1-15DA-1DBCECBA6158}"/>
                  </a:ext>
                </a:extLst>
              </p:cNvPr>
              <p:cNvCxnSpPr>
                <a:cxnSpLocks/>
              </p:cNvCxnSpPr>
              <p:nvPr/>
            </p:nvCxnSpPr>
            <p:spPr bwMode="auto">
              <a:xfrm rot="7356733" flipV="1">
                <a:off x="3824138" y="1737377"/>
                <a:ext cx="85801" cy="29067"/>
              </a:xfrm>
              <a:prstGeom prst="line">
                <a:avLst/>
              </a:prstGeom>
              <a:noFill/>
              <a:ln w="12700" cap="flat" cmpd="sng" algn="ctr">
                <a:solidFill>
                  <a:schemeClr val="bg1"/>
                </a:solidFill>
                <a:prstDash val="solid"/>
                <a:round/>
                <a:headEnd type="oval" w="sm" len="sm"/>
                <a:tailEnd type="none" w="med" len="med"/>
              </a:ln>
              <a:effectLst/>
            </p:spPr>
          </p:cxnSp>
          <p:cxnSp>
            <p:nvCxnSpPr>
              <p:cNvPr id="432" name="Straight Connector 431">
                <a:extLst>
                  <a:ext uri="{FF2B5EF4-FFF2-40B4-BE49-F238E27FC236}">
                    <a16:creationId xmlns:a16="http://schemas.microsoft.com/office/drawing/2014/main" id="{A8CAED93-6B59-6DAC-7E63-27F9C30E4A8D}"/>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5EEEDD22-ED84-4461-5D4F-D6460623B8B6}"/>
                  </a:ext>
                </a:extLst>
              </p:cNvPr>
              <p:cNvCxnSpPr>
                <a:cxnSpLocks/>
                <a:endCxn id="438" idx="0"/>
              </p:cNvCxnSpPr>
              <p:nvPr/>
            </p:nvCxnSpPr>
            <p:spPr bwMode="auto">
              <a:xfrm rot="18156733" flipH="1">
                <a:off x="3873124" y="1826601"/>
                <a:ext cx="77220" cy="154601"/>
              </a:xfrm>
              <a:prstGeom prst="line">
                <a:avLst/>
              </a:prstGeom>
              <a:noFill/>
              <a:ln w="12700"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4AD8671A-8635-83C5-1934-8143E8291015}"/>
                  </a:ext>
                </a:extLst>
              </p:cNvPr>
              <p:cNvCxnSpPr>
                <a:cxnSpLocks/>
                <a:endCxn id="436" idx="0"/>
              </p:cNvCxnSpPr>
              <p:nvPr/>
            </p:nvCxnSpPr>
            <p:spPr bwMode="auto">
              <a:xfrm rot="18156733" flipH="1" flipV="1">
                <a:off x="3704913" y="1894345"/>
                <a:ext cx="180073" cy="17198"/>
              </a:xfrm>
              <a:prstGeom prst="line">
                <a:avLst/>
              </a:prstGeom>
              <a:noFill/>
              <a:ln w="12700" cap="flat" cmpd="sng" algn="ctr">
                <a:solidFill>
                  <a:schemeClr val="bg1"/>
                </a:solidFill>
                <a:prstDash val="solid"/>
                <a:round/>
                <a:headEnd type="none" w="med" len="med"/>
                <a:tailEnd type="none" w="med" len="med"/>
              </a:ln>
              <a:effectLst/>
            </p:spPr>
          </p:cxnSp>
          <p:sp>
            <p:nvSpPr>
              <p:cNvPr id="435" name="Rounded Rectangle 434">
                <a:extLst>
                  <a:ext uri="{FF2B5EF4-FFF2-40B4-BE49-F238E27FC236}">
                    <a16:creationId xmlns:a16="http://schemas.microsoft.com/office/drawing/2014/main" id="{D6AC56CC-CA12-1D19-F2AE-BEF6D7298055}"/>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6" name="Oval 435">
                <a:extLst>
                  <a:ext uri="{FF2B5EF4-FFF2-40B4-BE49-F238E27FC236}">
                    <a16:creationId xmlns:a16="http://schemas.microsoft.com/office/drawing/2014/main" id="{5856FC83-0648-F6F4-3F2A-D2C7DB4601AC}"/>
                  </a:ext>
                </a:extLst>
              </p:cNvPr>
              <p:cNvSpPr/>
              <p:nvPr/>
            </p:nvSpPr>
            <p:spPr bwMode="auto">
              <a:xfrm>
                <a:off x="3715370" y="1974151"/>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7" name="Oval 436">
                <a:extLst>
                  <a:ext uri="{FF2B5EF4-FFF2-40B4-BE49-F238E27FC236}">
                    <a16:creationId xmlns:a16="http://schemas.microsoft.com/office/drawing/2014/main" id="{1217F07E-D333-67A3-F5A0-708CD3EA20C0}"/>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8" name="Oval 437">
                <a:extLst>
                  <a:ext uri="{FF2B5EF4-FFF2-40B4-BE49-F238E27FC236}">
                    <a16:creationId xmlns:a16="http://schemas.microsoft.com/office/drawing/2014/main" id="{40382B79-498B-9F5A-D977-2BDF6B2E34B4}"/>
                  </a:ext>
                </a:extLst>
              </p:cNvPr>
              <p:cNvSpPr/>
              <p:nvPr/>
            </p:nvSpPr>
            <p:spPr bwMode="auto">
              <a:xfrm>
                <a:off x="3932226" y="1978086"/>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460" name="Group 459">
            <a:extLst>
              <a:ext uri="{FF2B5EF4-FFF2-40B4-BE49-F238E27FC236}">
                <a16:creationId xmlns:a16="http://schemas.microsoft.com/office/drawing/2014/main" id="{AACDC25C-587E-4121-1F67-19E4D58B3AF7}"/>
              </a:ext>
            </a:extLst>
          </p:cNvPr>
          <p:cNvGrpSpPr/>
          <p:nvPr/>
        </p:nvGrpSpPr>
        <p:grpSpPr>
          <a:xfrm rot="11035742">
            <a:off x="3418027" y="3406552"/>
            <a:ext cx="444946" cy="272875"/>
            <a:chOff x="3861703" y="4233116"/>
            <a:chExt cx="444946" cy="272875"/>
          </a:xfrm>
        </p:grpSpPr>
        <p:grpSp>
          <p:nvGrpSpPr>
            <p:cNvPr id="461" name="Group 460">
              <a:extLst>
                <a:ext uri="{FF2B5EF4-FFF2-40B4-BE49-F238E27FC236}">
                  <a16:creationId xmlns:a16="http://schemas.microsoft.com/office/drawing/2014/main" id="{73BE0F6F-0025-DD04-5026-AF90B43AD6AD}"/>
                </a:ext>
              </a:extLst>
            </p:cNvPr>
            <p:cNvGrpSpPr/>
            <p:nvPr/>
          </p:nvGrpSpPr>
          <p:grpSpPr>
            <a:xfrm rot="14567089">
              <a:off x="3914692" y="4298798"/>
              <a:ext cx="154204" cy="260182"/>
              <a:chOff x="3723166" y="1573572"/>
              <a:chExt cx="260431" cy="439413"/>
            </a:xfrm>
          </p:grpSpPr>
          <p:cxnSp>
            <p:nvCxnSpPr>
              <p:cNvPr id="471" name="Straight Connector 470">
                <a:extLst>
                  <a:ext uri="{FF2B5EF4-FFF2-40B4-BE49-F238E27FC236}">
                    <a16:creationId xmlns:a16="http://schemas.microsoft.com/office/drawing/2014/main" id="{910F028B-D04D-8962-E5D6-3BE1503529B3}"/>
                  </a:ext>
                </a:extLst>
              </p:cNvPr>
              <p:cNvCxnSpPr>
                <a:cxnSpLocks/>
              </p:cNvCxnSpPr>
              <p:nvPr/>
            </p:nvCxnSpPr>
            <p:spPr bwMode="auto">
              <a:xfrm rot="17832911" flipH="1">
                <a:off x="3751831" y="1624911"/>
                <a:ext cx="209477" cy="106799"/>
              </a:xfrm>
              <a:prstGeom prst="line">
                <a:avLst/>
              </a:prstGeom>
              <a:noFill/>
              <a:ln w="12700" cap="flat" cmpd="sng" algn="ctr">
                <a:solidFill>
                  <a:schemeClr val="accent2"/>
                </a:solidFill>
                <a:prstDash val="solid"/>
                <a:round/>
                <a:headEnd type="oval" w="sm" len="sm"/>
                <a:tailEnd type="none" w="med" len="med"/>
              </a:ln>
              <a:effectLst/>
            </p:spPr>
          </p:cxnSp>
          <p:cxnSp>
            <p:nvCxnSpPr>
              <p:cNvPr id="472" name="Straight Connector 471">
                <a:extLst>
                  <a:ext uri="{FF2B5EF4-FFF2-40B4-BE49-F238E27FC236}">
                    <a16:creationId xmlns:a16="http://schemas.microsoft.com/office/drawing/2014/main" id="{5D0A94E3-79B6-117A-B6CA-3C342EE13C9A}"/>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3E6AB92E-EC0F-83B9-74C3-1CE737C197D2}"/>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629A8C72-EF31-39EB-FEED-8132AD7092C3}"/>
                  </a:ext>
                </a:extLst>
              </p:cNvPr>
              <p:cNvCxnSpPr>
                <a:cxnSpLocks/>
                <a:endCxn id="476"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475" name="Rounded Rectangle 474">
                <a:extLst>
                  <a:ext uri="{FF2B5EF4-FFF2-40B4-BE49-F238E27FC236}">
                    <a16:creationId xmlns:a16="http://schemas.microsoft.com/office/drawing/2014/main" id="{7F39D989-3118-9F25-2163-F4D733E1711E}"/>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6" name="Oval 475">
                <a:extLst>
                  <a:ext uri="{FF2B5EF4-FFF2-40B4-BE49-F238E27FC236}">
                    <a16:creationId xmlns:a16="http://schemas.microsoft.com/office/drawing/2014/main" id="{C4B948EA-1903-1256-810A-876FB1B60EC9}"/>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7" name="Oval 476">
                <a:extLst>
                  <a:ext uri="{FF2B5EF4-FFF2-40B4-BE49-F238E27FC236}">
                    <a16:creationId xmlns:a16="http://schemas.microsoft.com/office/drawing/2014/main" id="{84A6EF43-FF33-ED60-4414-901E66B2373B}"/>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8" name="Oval 477">
                <a:extLst>
                  <a:ext uri="{FF2B5EF4-FFF2-40B4-BE49-F238E27FC236}">
                    <a16:creationId xmlns:a16="http://schemas.microsoft.com/office/drawing/2014/main" id="{DC917FB9-D89E-B385-4B49-FA21499C037A}"/>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62" name="Group 461">
              <a:extLst>
                <a:ext uri="{FF2B5EF4-FFF2-40B4-BE49-F238E27FC236}">
                  <a16:creationId xmlns:a16="http://schemas.microsoft.com/office/drawing/2014/main" id="{14A2385C-83D3-73E5-C67E-F77AAF31B16E}"/>
                </a:ext>
              </a:extLst>
            </p:cNvPr>
            <p:cNvGrpSpPr/>
            <p:nvPr/>
          </p:nvGrpSpPr>
          <p:grpSpPr>
            <a:xfrm rot="3443267">
              <a:off x="4113511" y="4203609"/>
              <a:ext cx="163631" cy="222645"/>
              <a:chOff x="3715370" y="1653343"/>
              <a:chExt cx="273664" cy="372368"/>
            </a:xfrm>
          </p:grpSpPr>
          <p:cxnSp>
            <p:nvCxnSpPr>
              <p:cNvPr id="463" name="Straight Connector 462">
                <a:extLst>
                  <a:ext uri="{FF2B5EF4-FFF2-40B4-BE49-F238E27FC236}">
                    <a16:creationId xmlns:a16="http://schemas.microsoft.com/office/drawing/2014/main" id="{CBC26604-7C85-1546-21EE-752F14E6DCE8}"/>
                  </a:ext>
                </a:extLst>
              </p:cNvPr>
              <p:cNvCxnSpPr>
                <a:cxnSpLocks/>
              </p:cNvCxnSpPr>
              <p:nvPr/>
            </p:nvCxnSpPr>
            <p:spPr bwMode="auto">
              <a:xfrm rot="7356733" flipV="1">
                <a:off x="3793248" y="1680941"/>
                <a:ext cx="132206" cy="77009"/>
              </a:xfrm>
              <a:prstGeom prst="line">
                <a:avLst/>
              </a:prstGeom>
              <a:noFill/>
              <a:ln w="12700" cap="flat" cmpd="sng" algn="ctr">
                <a:solidFill>
                  <a:schemeClr val="bg1"/>
                </a:solidFill>
                <a:prstDash val="solid"/>
                <a:round/>
                <a:headEnd type="oval" w="sm" len="sm"/>
                <a:tailEnd type="none" w="med" len="med"/>
              </a:ln>
              <a:effectLst/>
            </p:spPr>
          </p:cxnSp>
          <p:cxnSp>
            <p:nvCxnSpPr>
              <p:cNvPr id="464" name="Straight Connector 463">
                <a:extLst>
                  <a:ext uri="{FF2B5EF4-FFF2-40B4-BE49-F238E27FC236}">
                    <a16:creationId xmlns:a16="http://schemas.microsoft.com/office/drawing/2014/main" id="{640660BC-3253-D0BC-9A4F-27050AB8461C}"/>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FBFB8633-44EF-E8D5-D68B-B7B4848B8CA4}"/>
                  </a:ext>
                </a:extLst>
              </p:cNvPr>
              <p:cNvCxnSpPr>
                <a:cxnSpLocks/>
                <a:endCxn id="470" idx="0"/>
              </p:cNvCxnSpPr>
              <p:nvPr/>
            </p:nvCxnSpPr>
            <p:spPr bwMode="auto">
              <a:xfrm rot="18156733" flipH="1">
                <a:off x="3873124" y="1826601"/>
                <a:ext cx="77220" cy="154601"/>
              </a:xfrm>
              <a:prstGeom prst="line">
                <a:avLst/>
              </a:prstGeom>
              <a:noFill/>
              <a:ln w="12700"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15B9521F-60EB-AE5C-9F74-79FC1B62C24D}"/>
                  </a:ext>
                </a:extLst>
              </p:cNvPr>
              <p:cNvCxnSpPr>
                <a:cxnSpLocks/>
                <a:endCxn id="468" idx="0"/>
              </p:cNvCxnSpPr>
              <p:nvPr/>
            </p:nvCxnSpPr>
            <p:spPr bwMode="auto">
              <a:xfrm rot="18156733" flipH="1" flipV="1">
                <a:off x="3704913" y="1894345"/>
                <a:ext cx="180073" cy="17198"/>
              </a:xfrm>
              <a:prstGeom prst="line">
                <a:avLst/>
              </a:prstGeom>
              <a:noFill/>
              <a:ln w="12700" cap="flat" cmpd="sng" algn="ctr">
                <a:solidFill>
                  <a:schemeClr val="bg1"/>
                </a:solidFill>
                <a:prstDash val="solid"/>
                <a:round/>
                <a:headEnd type="none" w="med" len="med"/>
                <a:tailEnd type="none" w="med" len="med"/>
              </a:ln>
              <a:effectLst/>
            </p:spPr>
          </p:cxnSp>
          <p:sp>
            <p:nvSpPr>
              <p:cNvPr id="467" name="Rounded Rectangle 466">
                <a:extLst>
                  <a:ext uri="{FF2B5EF4-FFF2-40B4-BE49-F238E27FC236}">
                    <a16:creationId xmlns:a16="http://schemas.microsoft.com/office/drawing/2014/main" id="{18575353-90B2-0B04-C0BD-0B00809C75B8}"/>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8" name="Oval 467">
                <a:extLst>
                  <a:ext uri="{FF2B5EF4-FFF2-40B4-BE49-F238E27FC236}">
                    <a16:creationId xmlns:a16="http://schemas.microsoft.com/office/drawing/2014/main" id="{BD88E3BE-5737-B027-F544-CDD1AFB1CE6B}"/>
                  </a:ext>
                </a:extLst>
              </p:cNvPr>
              <p:cNvSpPr/>
              <p:nvPr/>
            </p:nvSpPr>
            <p:spPr bwMode="auto">
              <a:xfrm>
                <a:off x="3715370" y="1974151"/>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9" name="Oval 468">
                <a:extLst>
                  <a:ext uri="{FF2B5EF4-FFF2-40B4-BE49-F238E27FC236}">
                    <a16:creationId xmlns:a16="http://schemas.microsoft.com/office/drawing/2014/main" id="{9EAE67E6-3344-F011-B717-A2E9F12696C5}"/>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0" name="Oval 469">
                <a:extLst>
                  <a:ext uri="{FF2B5EF4-FFF2-40B4-BE49-F238E27FC236}">
                    <a16:creationId xmlns:a16="http://schemas.microsoft.com/office/drawing/2014/main" id="{B84158EF-6645-D77F-210A-F9B3E89C7912}"/>
                  </a:ext>
                </a:extLst>
              </p:cNvPr>
              <p:cNvSpPr/>
              <p:nvPr/>
            </p:nvSpPr>
            <p:spPr bwMode="auto">
              <a:xfrm>
                <a:off x="3932226" y="1978086"/>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481" name="Group 480">
            <a:extLst>
              <a:ext uri="{FF2B5EF4-FFF2-40B4-BE49-F238E27FC236}">
                <a16:creationId xmlns:a16="http://schemas.microsoft.com/office/drawing/2014/main" id="{D1A1EFF0-81D4-AC84-C965-B6F46ED085B7}"/>
              </a:ext>
            </a:extLst>
          </p:cNvPr>
          <p:cNvGrpSpPr/>
          <p:nvPr/>
        </p:nvGrpSpPr>
        <p:grpSpPr>
          <a:xfrm rot="13079168">
            <a:off x="4157766" y="2679238"/>
            <a:ext cx="238361" cy="370652"/>
            <a:chOff x="3745236" y="1642333"/>
            <a:chExt cx="238361" cy="370652"/>
          </a:xfrm>
        </p:grpSpPr>
        <p:cxnSp>
          <p:nvCxnSpPr>
            <p:cNvPr id="482" name="Straight Connector 481">
              <a:extLst>
                <a:ext uri="{FF2B5EF4-FFF2-40B4-BE49-F238E27FC236}">
                  <a16:creationId xmlns:a16="http://schemas.microsoft.com/office/drawing/2014/main" id="{2815D7B3-04F6-5E37-4A13-C9C8642CC908}"/>
                </a:ext>
              </a:extLst>
            </p:cNvPr>
            <p:cNvCxnSpPr>
              <a:cxnSpLocks/>
            </p:cNvCxnSpPr>
            <p:nvPr/>
          </p:nvCxnSpPr>
          <p:spPr bwMode="auto">
            <a:xfrm>
              <a:off x="3856159" y="1642333"/>
              <a:ext cx="0" cy="153546"/>
            </a:xfrm>
            <a:prstGeom prst="line">
              <a:avLst/>
            </a:prstGeom>
            <a:noFill/>
            <a:ln w="12700" cap="flat" cmpd="sng" algn="ctr">
              <a:solidFill>
                <a:schemeClr val="accent2"/>
              </a:solidFill>
              <a:prstDash val="solid"/>
              <a:round/>
              <a:headEnd type="oval" w="sm" len="sm"/>
              <a:tailEnd type="none" w="med" len="med"/>
            </a:ln>
            <a:effectLst/>
          </p:spPr>
        </p:cxnSp>
        <p:cxnSp>
          <p:nvCxnSpPr>
            <p:cNvPr id="483" name="Straight Connector 482">
              <a:extLst>
                <a:ext uri="{FF2B5EF4-FFF2-40B4-BE49-F238E27FC236}">
                  <a16:creationId xmlns:a16="http://schemas.microsoft.com/office/drawing/2014/main" id="{4DB2E88E-22AB-AB70-5E18-AEB29DAE6144}"/>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AD3538DE-2C1C-9C66-3243-69B50CF036C1}"/>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3C61FDCB-BABD-DB1C-F6C7-43773F7AA588}"/>
                </a:ext>
              </a:extLst>
            </p:cNvPr>
            <p:cNvCxnSpPr>
              <a:cxnSpLocks/>
            </p:cNvCxnSpPr>
            <p:nvPr/>
          </p:nvCxnSpPr>
          <p:spPr bwMode="auto">
            <a:xfrm flipH="1">
              <a:off x="3785285" y="1831736"/>
              <a:ext cx="65433" cy="94471"/>
            </a:xfrm>
            <a:prstGeom prst="line">
              <a:avLst/>
            </a:prstGeom>
            <a:noFill/>
            <a:ln w="12700" cap="flat" cmpd="sng" algn="ctr">
              <a:solidFill>
                <a:schemeClr val="accent3"/>
              </a:solidFill>
              <a:prstDash val="solid"/>
              <a:round/>
              <a:headEnd type="none" w="med" len="med"/>
              <a:tailEnd type="none" w="med" len="med"/>
            </a:ln>
            <a:effectLst/>
          </p:spPr>
        </p:cxnSp>
        <p:sp>
          <p:nvSpPr>
            <p:cNvPr id="486" name="Rounded Rectangle 485">
              <a:extLst>
                <a:ext uri="{FF2B5EF4-FFF2-40B4-BE49-F238E27FC236}">
                  <a16:creationId xmlns:a16="http://schemas.microsoft.com/office/drawing/2014/main" id="{CE90B565-5E91-F27E-6E62-B106040453A6}"/>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7" name="Oval 486">
              <a:extLst>
                <a:ext uri="{FF2B5EF4-FFF2-40B4-BE49-F238E27FC236}">
                  <a16:creationId xmlns:a16="http://schemas.microsoft.com/office/drawing/2014/main" id="{39A29157-8327-96E6-BD8B-C842E546C748}"/>
                </a:ext>
              </a:extLst>
            </p:cNvPr>
            <p:cNvSpPr/>
            <p:nvPr/>
          </p:nvSpPr>
          <p:spPr bwMode="auto">
            <a:xfrm>
              <a:off x="3745236" y="1917614"/>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8" name="Oval 487">
              <a:extLst>
                <a:ext uri="{FF2B5EF4-FFF2-40B4-BE49-F238E27FC236}">
                  <a16:creationId xmlns:a16="http://schemas.microsoft.com/office/drawing/2014/main" id="{D4DAAA4F-EECE-5ADE-AE4B-D84723890784}"/>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9" name="Oval 488">
              <a:extLst>
                <a:ext uri="{FF2B5EF4-FFF2-40B4-BE49-F238E27FC236}">
                  <a16:creationId xmlns:a16="http://schemas.microsoft.com/office/drawing/2014/main" id="{E7774702-A3EC-8E29-B196-24155CB8545D}"/>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9" name="Group 508">
            <a:extLst>
              <a:ext uri="{FF2B5EF4-FFF2-40B4-BE49-F238E27FC236}">
                <a16:creationId xmlns:a16="http://schemas.microsoft.com/office/drawing/2014/main" id="{015E73FE-A791-7191-E2FF-E6C29DB66F55}"/>
              </a:ext>
            </a:extLst>
          </p:cNvPr>
          <p:cNvGrpSpPr/>
          <p:nvPr/>
        </p:nvGrpSpPr>
        <p:grpSpPr>
          <a:xfrm rot="3758789">
            <a:off x="3162690" y="4588955"/>
            <a:ext cx="218729" cy="268264"/>
            <a:chOff x="3723166" y="1693576"/>
            <a:chExt cx="260431" cy="319409"/>
          </a:xfrm>
        </p:grpSpPr>
        <p:cxnSp>
          <p:nvCxnSpPr>
            <p:cNvPr id="510" name="Straight Connector 509">
              <a:extLst>
                <a:ext uri="{FF2B5EF4-FFF2-40B4-BE49-F238E27FC236}">
                  <a16:creationId xmlns:a16="http://schemas.microsoft.com/office/drawing/2014/main" id="{6D4F0210-465E-145F-8732-2126E47CCDFD}"/>
                </a:ext>
              </a:extLst>
            </p:cNvPr>
            <p:cNvCxnSpPr>
              <a:cxnSpLocks/>
            </p:cNvCxnSpPr>
            <p:nvPr/>
          </p:nvCxnSpPr>
          <p:spPr bwMode="auto">
            <a:xfrm rot="17841211" flipH="1">
              <a:off x="3813338" y="1725518"/>
              <a:ext cx="99655" cy="35771"/>
            </a:xfrm>
            <a:prstGeom prst="line">
              <a:avLst/>
            </a:prstGeom>
            <a:noFill/>
            <a:ln w="12700" cap="flat" cmpd="sng" algn="ctr">
              <a:solidFill>
                <a:schemeClr val="accent2"/>
              </a:solidFill>
              <a:prstDash val="solid"/>
              <a:round/>
              <a:headEnd type="oval" w="sm" len="sm"/>
              <a:tailEnd type="none" w="med" len="med"/>
            </a:ln>
            <a:effectLst/>
          </p:spPr>
        </p:cxnSp>
        <p:cxnSp>
          <p:nvCxnSpPr>
            <p:cNvPr id="511" name="Straight Connector 510">
              <a:extLst>
                <a:ext uri="{FF2B5EF4-FFF2-40B4-BE49-F238E27FC236}">
                  <a16:creationId xmlns:a16="http://schemas.microsoft.com/office/drawing/2014/main" id="{6EA8F449-7FCA-E828-CB7F-52FA88684613}"/>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4607ECAC-35F6-5720-A527-E2F1994E05D8}"/>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AF0FF1BF-A00E-B491-634B-984CE977527D}"/>
                </a:ext>
              </a:extLst>
            </p:cNvPr>
            <p:cNvCxnSpPr>
              <a:cxnSpLocks/>
              <a:endCxn id="515"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514" name="Rounded Rectangle 513">
              <a:extLst>
                <a:ext uri="{FF2B5EF4-FFF2-40B4-BE49-F238E27FC236}">
                  <a16:creationId xmlns:a16="http://schemas.microsoft.com/office/drawing/2014/main" id="{01D535A1-AF63-1964-CD08-428AE99E5DE4}"/>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5" name="Oval 514">
              <a:extLst>
                <a:ext uri="{FF2B5EF4-FFF2-40B4-BE49-F238E27FC236}">
                  <a16:creationId xmlns:a16="http://schemas.microsoft.com/office/drawing/2014/main" id="{0F3E9EE5-0FCD-67F5-C66C-5359186A7BBC}"/>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6" name="Oval 515">
              <a:extLst>
                <a:ext uri="{FF2B5EF4-FFF2-40B4-BE49-F238E27FC236}">
                  <a16:creationId xmlns:a16="http://schemas.microsoft.com/office/drawing/2014/main" id="{E96B7990-9128-9FFD-1F7A-E6A4A44DB491}"/>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7" name="Oval 516">
              <a:extLst>
                <a:ext uri="{FF2B5EF4-FFF2-40B4-BE49-F238E27FC236}">
                  <a16:creationId xmlns:a16="http://schemas.microsoft.com/office/drawing/2014/main" id="{074BE214-AE5E-FA78-140A-9B35CF23D1D6}"/>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18" name="Group 517">
            <a:extLst>
              <a:ext uri="{FF2B5EF4-FFF2-40B4-BE49-F238E27FC236}">
                <a16:creationId xmlns:a16="http://schemas.microsoft.com/office/drawing/2014/main" id="{F750F2E8-4EB5-9439-CE5D-0C3898BC896D}"/>
              </a:ext>
            </a:extLst>
          </p:cNvPr>
          <p:cNvGrpSpPr/>
          <p:nvPr/>
        </p:nvGrpSpPr>
        <p:grpSpPr>
          <a:xfrm rot="14946272">
            <a:off x="2797995" y="4713862"/>
            <a:ext cx="232101" cy="298113"/>
            <a:chOff x="3715370" y="1674210"/>
            <a:chExt cx="273664" cy="351501"/>
          </a:xfrm>
        </p:grpSpPr>
        <p:cxnSp>
          <p:nvCxnSpPr>
            <p:cNvPr id="519" name="Straight Connector 518">
              <a:extLst>
                <a:ext uri="{FF2B5EF4-FFF2-40B4-BE49-F238E27FC236}">
                  <a16:creationId xmlns:a16="http://schemas.microsoft.com/office/drawing/2014/main" id="{79A13263-7EB4-46CD-CEEC-8A09DC308264}"/>
                </a:ext>
              </a:extLst>
            </p:cNvPr>
            <p:cNvCxnSpPr>
              <a:cxnSpLocks/>
            </p:cNvCxnSpPr>
            <p:nvPr/>
          </p:nvCxnSpPr>
          <p:spPr bwMode="auto">
            <a:xfrm rot="6653728" flipV="1">
              <a:off x="3800520" y="1715078"/>
              <a:ext cx="118944" cy="37208"/>
            </a:xfrm>
            <a:prstGeom prst="line">
              <a:avLst/>
            </a:prstGeom>
            <a:noFill/>
            <a:ln w="12700" cap="flat" cmpd="sng" algn="ctr">
              <a:solidFill>
                <a:schemeClr val="bg1"/>
              </a:solidFill>
              <a:prstDash val="solid"/>
              <a:round/>
              <a:headEnd type="oval" w="sm" len="sm"/>
              <a:tailEnd type="none" w="med" len="med"/>
            </a:ln>
            <a:effectLst/>
          </p:spPr>
        </p:cxnSp>
        <p:cxnSp>
          <p:nvCxnSpPr>
            <p:cNvPr id="520" name="Straight Connector 519">
              <a:extLst>
                <a:ext uri="{FF2B5EF4-FFF2-40B4-BE49-F238E27FC236}">
                  <a16:creationId xmlns:a16="http://schemas.microsoft.com/office/drawing/2014/main" id="{5A273249-C61C-4242-11E0-1CE00F482142}"/>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11B40A5D-D093-B66A-F55E-7A8146B007F8}"/>
                </a:ext>
              </a:extLst>
            </p:cNvPr>
            <p:cNvCxnSpPr>
              <a:cxnSpLocks/>
              <a:endCxn id="526" idx="0"/>
            </p:cNvCxnSpPr>
            <p:nvPr/>
          </p:nvCxnSpPr>
          <p:spPr bwMode="auto">
            <a:xfrm rot="18156733" flipH="1">
              <a:off x="3873124" y="1826601"/>
              <a:ext cx="77220" cy="154601"/>
            </a:xfrm>
            <a:prstGeom prst="line">
              <a:avLst/>
            </a:prstGeom>
            <a:noFill/>
            <a:ln w="12700" cap="flat" cmpd="sng" algn="ctr">
              <a:solidFill>
                <a:schemeClr val="bg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3C6594F3-B5F1-6AEC-9DA9-8475E2B8D762}"/>
                </a:ext>
              </a:extLst>
            </p:cNvPr>
            <p:cNvCxnSpPr>
              <a:cxnSpLocks/>
              <a:endCxn id="524" idx="0"/>
            </p:cNvCxnSpPr>
            <p:nvPr/>
          </p:nvCxnSpPr>
          <p:spPr bwMode="auto">
            <a:xfrm rot="18156733" flipH="1" flipV="1">
              <a:off x="3704913" y="1894345"/>
              <a:ext cx="180073" cy="17198"/>
            </a:xfrm>
            <a:prstGeom prst="line">
              <a:avLst/>
            </a:prstGeom>
            <a:noFill/>
            <a:ln w="12700" cap="flat" cmpd="sng" algn="ctr">
              <a:solidFill>
                <a:schemeClr val="bg1"/>
              </a:solidFill>
              <a:prstDash val="solid"/>
              <a:round/>
              <a:headEnd type="none" w="med" len="med"/>
              <a:tailEnd type="none" w="med" len="med"/>
            </a:ln>
            <a:effectLst/>
          </p:spPr>
        </p:cxnSp>
        <p:sp>
          <p:nvSpPr>
            <p:cNvPr id="523" name="Rounded Rectangle 522">
              <a:extLst>
                <a:ext uri="{FF2B5EF4-FFF2-40B4-BE49-F238E27FC236}">
                  <a16:creationId xmlns:a16="http://schemas.microsoft.com/office/drawing/2014/main" id="{5E614C4B-DCD4-2A32-FB59-761EE5A9DB97}"/>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4" name="Oval 523">
              <a:extLst>
                <a:ext uri="{FF2B5EF4-FFF2-40B4-BE49-F238E27FC236}">
                  <a16:creationId xmlns:a16="http://schemas.microsoft.com/office/drawing/2014/main" id="{D26E6DF3-526B-8AFC-4A7A-DA5B97553B39}"/>
                </a:ext>
              </a:extLst>
            </p:cNvPr>
            <p:cNvSpPr/>
            <p:nvPr/>
          </p:nvSpPr>
          <p:spPr bwMode="auto">
            <a:xfrm>
              <a:off x="3715370" y="1974151"/>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5" name="Oval 524">
              <a:extLst>
                <a:ext uri="{FF2B5EF4-FFF2-40B4-BE49-F238E27FC236}">
                  <a16:creationId xmlns:a16="http://schemas.microsoft.com/office/drawing/2014/main" id="{59A7C0C8-77A0-AB41-9BAC-7C3F261C000C}"/>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6" name="Oval 525">
              <a:extLst>
                <a:ext uri="{FF2B5EF4-FFF2-40B4-BE49-F238E27FC236}">
                  <a16:creationId xmlns:a16="http://schemas.microsoft.com/office/drawing/2014/main" id="{28554AB8-0A00-5927-B502-60DAB00D6190}"/>
                </a:ext>
              </a:extLst>
            </p:cNvPr>
            <p:cNvSpPr/>
            <p:nvPr/>
          </p:nvSpPr>
          <p:spPr bwMode="auto">
            <a:xfrm>
              <a:off x="3932226" y="1978086"/>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29" name="Group 528">
            <a:extLst>
              <a:ext uri="{FF2B5EF4-FFF2-40B4-BE49-F238E27FC236}">
                <a16:creationId xmlns:a16="http://schemas.microsoft.com/office/drawing/2014/main" id="{9DED6961-526D-FF98-4107-A437ED2993CD}"/>
              </a:ext>
            </a:extLst>
          </p:cNvPr>
          <p:cNvGrpSpPr/>
          <p:nvPr/>
        </p:nvGrpSpPr>
        <p:grpSpPr>
          <a:xfrm>
            <a:off x="2454824" y="4882575"/>
            <a:ext cx="273427" cy="31227"/>
            <a:chOff x="3815973" y="1286392"/>
            <a:chExt cx="273427" cy="51873"/>
          </a:xfrm>
        </p:grpSpPr>
        <p:cxnSp>
          <p:nvCxnSpPr>
            <p:cNvPr id="530" name="Straight Connector 529">
              <a:extLst>
                <a:ext uri="{FF2B5EF4-FFF2-40B4-BE49-F238E27FC236}">
                  <a16:creationId xmlns:a16="http://schemas.microsoft.com/office/drawing/2014/main" id="{CB55D16F-E318-91AD-8922-51979625F169}"/>
                </a:ext>
              </a:extLst>
            </p:cNvPr>
            <p:cNvCxnSpPr>
              <a:cxnSpLocks/>
            </p:cNvCxnSpPr>
            <p:nvPr/>
          </p:nvCxnSpPr>
          <p:spPr bwMode="auto">
            <a:xfrm>
              <a:off x="3815973" y="1338265"/>
              <a:ext cx="273427" cy="0"/>
            </a:xfrm>
            <a:prstGeom prst="line">
              <a:avLst/>
            </a:prstGeom>
            <a:noFill/>
            <a:ln w="12700" cap="flat" cmpd="sng" algn="ctr">
              <a:solidFill>
                <a:schemeClr val="accent6"/>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56A4DDF0-4E15-BB42-2C15-A0633CDB4B4D}"/>
                </a:ext>
              </a:extLst>
            </p:cNvPr>
            <p:cNvCxnSpPr>
              <a:cxnSpLocks/>
            </p:cNvCxnSpPr>
            <p:nvPr/>
          </p:nvCxnSpPr>
          <p:spPr bwMode="auto">
            <a:xfrm>
              <a:off x="383278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9A5F14B6-2939-D61B-2E0C-8E463B14ED7E}"/>
                </a:ext>
              </a:extLst>
            </p:cNvPr>
            <p:cNvCxnSpPr>
              <a:cxnSpLocks/>
            </p:cNvCxnSpPr>
            <p:nvPr/>
          </p:nvCxnSpPr>
          <p:spPr bwMode="auto">
            <a:xfrm>
              <a:off x="3872133"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3923EF44-B690-058F-1235-9953E946FD8A}"/>
                </a:ext>
              </a:extLst>
            </p:cNvPr>
            <p:cNvCxnSpPr>
              <a:cxnSpLocks/>
            </p:cNvCxnSpPr>
            <p:nvPr/>
          </p:nvCxnSpPr>
          <p:spPr bwMode="auto">
            <a:xfrm>
              <a:off x="3911477"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9B65D36D-FE75-9353-9B77-C3DB9D007B58}"/>
                </a:ext>
              </a:extLst>
            </p:cNvPr>
            <p:cNvCxnSpPr>
              <a:cxnSpLocks/>
            </p:cNvCxnSpPr>
            <p:nvPr/>
          </p:nvCxnSpPr>
          <p:spPr bwMode="auto">
            <a:xfrm>
              <a:off x="3950821"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6BEA0CE6-18E9-644A-6A3E-BF5D2AE878A1}"/>
                </a:ext>
              </a:extLst>
            </p:cNvPr>
            <p:cNvCxnSpPr>
              <a:cxnSpLocks/>
            </p:cNvCxnSpPr>
            <p:nvPr/>
          </p:nvCxnSpPr>
          <p:spPr bwMode="auto">
            <a:xfrm>
              <a:off x="3990165"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B6DB2AA0-512D-7597-239F-062610DEFC59}"/>
                </a:ext>
              </a:extLst>
            </p:cNvPr>
            <p:cNvCxnSpPr>
              <a:cxnSpLocks/>
            </p:cNvCxnSpPr>
            <p:nvPr/>
          </p:nvCxnSpPr>
          <p:spPr bwMode="auto">
            <a:xfrm>
              <a:off x="402950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4DFE0A5A-3D8B-86AF-D50A-6FBAFA30A7E6}"/>
                </a:ext>
              </a:extLst>
            </p:cNvPr>
            <p:cNvCxnSpPr>
              <a:cxnSpLocks/>
            </p:cNvCxnSpPr>
            <p:nvPr/>
          </p:nvCxnSpPr>
          <p:spPr bwMode="auto">
            <a:xfrm>
              <a:off x="4068852" y="1286392"/>
              <a:ext cx="0" cy="46597"/>
            </a:xfrm>
            <a:prstGeom prst="line">
              <a:avLst/>
            </a:prstGeom>
            <a:noFill/>
            <a:ln w="12700" cap="flat" cmpd="sng" algn="ctr">
              <a:solidFill>
                <a:schemeClr val="accent6"/>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CD680429-D1AA-5B65-235B-CA50DD2BBAAF}"/>
              </a:ext>
            </a:extLst>
          </p:cNvPr>
          <p:cNvGrpSpPr/>
          <p:nvPr/>
        </p:nvGrpSpPr>
        <p:grpSpPr>
          <a:xfrm>
            <a:off x="7115589" y="5554845"/>
            <a:ext cx="444100" cy="28388"/>
            <a:chOff x="6000035" y="3398893"/>
            <a:chExt cx="511664" cy="55048"/>
          </a:xfrm>
        </p:grpSpPr>
        <p:grpSp>
          <p:nvGrpSpPr>
            <p:cNvPr id="540" name="Group 539">
              <a:extLst>
                <a:ext uri="{FF2B5EF4-FFF2-40B4-BE49-F238E27FC236}">
                  <a16:creationId xmlns:a16="http://schemas.microsoft.com/office/drawing/2014/main" id="{7B8E8A59-B98B-F22A-F3EB-8FAE22525415}"/>
                </a:ext>
              </a:extLst>
            </p:cNvPr>
            <p:cNvGrpSpPr/>
            <p:nvPr/>
          </p:nvGrpSpPr>
          <p:grpSpPr>
            <a:xfrm>
              <a:off x="6000035" y="3398893"/>
              <a:ext cx="273427" cy="55048"/>
              <a:chOff x="3815973" y="1286392"/>
              <a:chExt cx="273427" cy="55048"/>
            </a:xfrm>
          </p:grpSpPr>
          <p:cxnSp>
            <p:nvCxnSpPr>
              <p:cNvPr id="550" name="Straight Connector 549">
                <a:extLst>
                  <a:ext uri="{FF2B5EF4-FFF2-40B4-BE49-F238E27FC236}">
                    <a16:creationId xmlns:a16="http://schemas.microsoft.com/office/drawing/2014/main" id="{633826E1-D54D-EA6C-F3AF-DB4BB44145F1}"/>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76A9C232-8EDD-CF00-195B-DA053B4D736C}"/>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17B88F29-143D-6253-0DC3-321C418370E8}"/>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4375AF30-C665-E6BC-FBA6-966395248E8B}"/>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936BC727-453B-BDC2-EC9B-DB73BD9ECE13}"/>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1A70EE32-0539-4826-F6D8-C58EAEF48ECA}"/>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12EFEB57-CC11-B498-EA55-5B86E32FCB3D}"/>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5FFC6F3D-6615-2401-CCC1-2CA918204E1E}"/>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541" name="Group 540">
              <a:extLst>
                <a:ext uri="{FF2B5EF4-FFF2-40B4-BE49-F238E27FC236}">
                  <a16:creationId xmlns:a16="http://schemas.microsoft.com/office/drawing/2014/main" id="{383F8C44-94FB-D4A9-2F54-62E9F65934AB}"/>
                </a:ext>
              </a:extLst>
            </p:cNvPr>
            <p:cNvGrpSpPr/>
            <p:nvPr/>
          </p:nvGrpSpPr>
          <p:grpSpPr>
            <a:xfrm>
              <a:off x="6238272" y="3398893"/>
              <a:ext cx="273427" cy="55048"/>
              <a:chOff x="3815973" y="1286392"/>
              <a:chExt cx="273427" cy="55048"/>
            </a:xfrm>
          </p:grpSpPr>
          <p:cxnSp>
            <p:nvCxnSpPr>
              <p:cNvPr id="542" name="Straight Connector 541">
                <a:extLst>
                  <a:ext uri="{FF2B5EF4-FFF2-40B4-BE49-F238E27FC236}">
                    <a16:creationId xmlns:a16="http://schemas.microsoft.com/office/drawing/2014/main" id="{08B58E55-55CB-1EFE-8120-0E9D7EC095C4}"/>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85AD06B0-0187-C4B1-74DF-8A5839C64AF2}"/>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C19098D8-659E-794F-1CC1-FB42B96CBAE9}"/>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D100F56B-5196-3E96-248D-74B3FAD23F6E}"/>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4879327D-22C2-58CC-8B40-6FA4CF3EA102}"/>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BC3451C7-921D-D8A2-0407-D458F0432E15}"/>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C0EC3676-3D1B-8D76-A319-3F59C5E32480}"/>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7C98B1E3-CB45-CD8A-659F-02B421E0A1B7}"/>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558" name="Group 557">
            <a:extLst>
              <a:ext uri="{FF2B5EF4-FFF2-40B4-BE49-F238E27FC236}">
                <a16:creationId xmlns:a16="http://schemas.microsoft.com/office/drawing/2014/main" id="{0AB47649-83AE-4320-7EE2-C63146F301FD}"/>
              </a:ext>
            </a:extLst>
          </p:cNvPr>
          <p:cNvGrpSpPr/>
          <p:nvPr/>
        </p:nvGrpSpPr>
        <p:grpSpPr>
          <a:xfrm>
            <a:off x="7078878" y="5176320"/>
            <a:ext cx="444100" cy="28388"/>
            <a:chOff x="6000035" y="3398893"/>
            <a:chExt cx="511664" cy="55048"/>
          </a:xfrm>
        </p:grpSpPr>
        <p:grpSp>
          <p:nvGrpSpPr>
            <p:cNvPr id="559" name="Group 558">
              <a:extLst>
                <a:ext uri="{FF2B5EF4-FFF2-40B4-BE49-F238E27FC236}">
                  <a16:creationId xmlns:a16="http://schemas.microsoft.com/office/drawing/2014/main" id="{AF2CF1CB-381E-DC3F-2430-B97F6C860037}"/>
                </a:ext>
              </a:extLst>
            </p:cNvPr>
            <p:cNvGrpSpPr/>
            <p:nvPr/>
          </p:nvGrpSpPr>
          <p:grpSpPr>
            <a:xfrm>
              <a:off x="6000035" y="3398893"/>
              <a:ext cx="273427" cy="55048"/>
              <a:chOff x="3815973" y="1286392"/>
              <a:chExt cx="273427" cy="55048"/>
            </a:xfrm>
          </p:grpSpPr>
          <p:cxnSp>
            <p:nvCxnSpPr>
              <p:cNvPr id="569" name="Straight Connector 568">
                <a:extLst>
                  <a:ext uri="{FF2B5EF4-FFF2-40B4-BE49-F238E27FC236}">
                    <a16:creationId xmlns:a16="http://schemas.microsoft.com/office/drawing/2014/main" id="{2B86EC01-F437-F6A4-FB72-1F09CFAEB17D}"/>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B9EAC7B2-897D-463B-5475-E77196B9D6F6}"/>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193D9444-4472-BD22-B7FD-09DE36018E1C}"/>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23F8A0FD-7B9E-D08F-E8F2-2AEFC28BDF01}"/>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58B9D5A6-8DD3-9727-52DF-5946F9413253}"/>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490E5A55-33E8-81AD-763D-5A52B768BAAF}"/>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9F3637CF-B51A-DFF1-0446-80A0B80E175B}"/>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6EE33BB0-14D4-C25A-02F9-EBECC4784ED0}"/>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B1E3186E-8DF8-8807-F1F0-1DB3E93651EB}"/>
                </a:ext>
              </a:extLst>
            </p:cNvPr>
            <p:cNvGrpSpPr/>
            <p:nvPr/>
          </p:nvGrpSpPr>
          <p:grpSpPr>
            <a:xfrm>
              <a:off x="6238272" y="3398893"/>
              <a:ext cx="273427" cy="55048"/>
              <a:chOff x="3815973" y="1286392"/>
              <a:chExt cx="273427" cy="55048"/>
            </a:xfrm>
          </p:grpSpPr>
          <p:cxnSp>
            <p:nvCxnSpPr>
              <p:cNvPr id="561" name="Straight Connector 560">
                <a:extLst>
                  <a:ext uri="{FF2B5EF4-FFF2-40B4-BE49-F238E27FC236}">
                    <a16:creationId xmlns:a16="http://schemas.microsoft.com/office/drawing/2014/main" id="{F96620CA-190F-507D-7BD6-001ED63864CE}"/>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5556485D-1B12-A610-46BC-BED93CBD8C51}"/>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70E5A247-9730-5453-F1D0-73B3EC3C2BBB}"/>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18D7E10F-37F6-5B86-06B7-3D32B9D01DCA}"/>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189EABC9-1C76-D8BD-4D46-89A548CD6534}"/>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70FA8D15-27F6-AD19-DD8D-EC302C9C2978}"/>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7C9E0B1B-F27B-08BC-B204-6283568F08A9}"/>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995BCDCD-FCCF-9CFA-1037-C047CD1E6D48}"/>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sp>
        <p:nvSpPr>
          <p:cNvPr id="577" name="TextBox 576">
            <a:extLst>
              <a:ext uri="{FF2B5EF4-FFF2-40B4-BE49-F238E27FC236}">
                <a16:creationId xmlns:a16="http://schemas.microsoft.com/office/drawing/2014/main" id="{E1B3D4B6-E30E-1D3F-3D29-C5F74C7C7E25}"/>
              </a:ext>
            </a:extLst>
          </p:cNvPr>
          <p:cNvSpPr txBox="1"/>
          <p:nvPr/>
        </p:nvSpPr>
        <p:spPr bwMode="auto">
          <a:xfrm>
            <a:off x="6968984" y="4960399"/>
            <a:ext cx="8963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PKK mRNA</a:t>
            </a:r>
          </a:p>
        </p:txBody>
      </p:sp>
      <p:sp>
        <p:nvSpPr>
          <p:cNvPr id="578" name="TextBox 577">
            <a:extLst>
              <a:ext uri="{FF2B5EF4-FFF2-40B4-BE49-F238E27FC236}">
                <a16:creationId xmlns:a16="http://schemas.microsoft.com/office/drawing/2014/main" id="{B149DB09-DBAD-5DFE-DFDC-E373379ED20D}"/>
              </a:ext>
            </a:extLst>
          </p:cNvPr>
          <p:cNvSpPr txBox="1"/>
          <p:nvPr/>
        </p:nvSpPr>
        <p:spPr bwMode="auto">
          <a:xfrm>
            <a:off x="8810158" y="4997607"/>
            <a:ext cx="463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PKK</a:t>
            </a:r>
          </a:p>
        </p:txBody>
      </p:sp>
      <p:grpSp>
        <p:nvGrpSpPr>
          <p:cNvPr id="675" name="Group 674">
            <a:extLst>
              <a:ext uri="{FF2B5EF4-FFF2-40B4-BE49-F238E27FC236}">
                <a16:creationId xmlns:a16="http://schemas.microsoft.com/office/drawing/2014/main" id="{76596B29-C629-625F-4909-3AEDCEBF4A6B}"/>
              </a:ext>
            </a:extLst>
          </p:cNvPr>
          <p:cNvGrpSpPr/>
          <p:nvPr/>
        </p:nvGrpSpPr>
        <p:grpSpPr>
          <a:xfrm rot="21092235">
            <a:off x="8034209" y="4184022"/>
            <a:ext cx="495486" cy="287358"/>
            <a:chOff x="8107767" y="4425229"/>
            <a:chExt cx="495486" cy="287358"/>
          </a:xfrm>
        </p:grpSpPr>
        <p:grpSp>
          <p:nvGrpSpPr>
            <p:cNvPr id="657" name="Group 656">
              <a:extLst>
                <a:ext uri="{FF2B5EF4-FFF2-40B4-BE49-F238E27FC236}">
                  <a16:creationId xmlns:a16="http://schemas.microsoft.com/office/drawing/2014/main" id="{B2E9CEFD-FC62-8755-F98D-75A11D0BFB4F}"/>
                </a:ext>
              </a:extLst>
            </p:cNvPr>
            <p:cNvGrpSpPr/>
            <p:nvPr/>
          </p:nvGrpSpPr>
          <p:grpSpPr>
            <a:xfrm rot="14567089">
              <a:off x="8163912" y="4502238"/>
              <a:ext cx="154204" cy="266493"/>
              <a:chOff x="3723166" y="1562914"/>
              <a:chExt cx="260431" cy="450071"/>
            </a:xfrm>
          </p:grpSpPr>
          <p:cxnSp>
            <p:nvCxnSpPr>
              <p:cNvPr id="658" name="Straight Connector 657">
                <a:extLst>
                  <a:ext uri="{FF2B5EF4-FFF2-40B4-BE49-F238E27FC236}">
                    <a16:creationId xmlns:a16="http://schemas.microsoft.com/office/drawing/2014/main" id="{AAE5D1E5-74B6-5FA6-AEAC-3C57D24A53F9}"/>
                  </a:ext>
                </a:extLst>
              </p:cNvPr>
              <p:cNvCxnSpPr>
                <a:cxnSpLocks/>
              </p:cNvCxnSpPr>
              <p:nvPr/>
            </p:nvCxnSpPr>
            <p:spPr bwMode="auto">
              <a:xfrm rot="7032911" flipV="1">
                <a:off x="3758790" y="1636318"/>
                <a:ext cx="227164" cy="80355"/>
              </a:xfrm>
              <a:prstGeom prst="line">
                <a:avLst/>
              </a:prstGeom>
              <a:noFill/>
              <a:ln w="12700" cap="flat" cmpd="sng" algn="ctr">
                <a:solidFill>
                  <a:schemeClr val="accent2"/>
                </a:solidFill>
                <a:prstDash val="solid"/>
                <a:round/>
                <a:headEnd type="oval" w="sm" len="sm"/>
                <a:tailEnd type="none" w="med" len="med"/>
              </a:ln>
              <a:effectLst/>
            </p:spPr>
          </p:cxnSp>
          <p:cxnSp>
            <p:nvCxnSpPr>
              <p:cNvPr id="659" name="Straight Connector 658">
                <a:extLst>
                  <a:ext uri="{FF2B5EF4-FFF2-40B4-BE49-F238E27FC236}">
                    <a16:creationId xmlns:a16="http://schemas.microsoft.com/office/drawing/2014/main" id="{48B15C48-DA91-85E3-DEA6-92601EBD17FA}"/>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9C973F6D-E6EA-5F70-6343-6ECAA811681B}"/>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7D954758-B2BA-2FB6-0D98-142ECA743AF6}"/>
                  </a:ext>
                </a:extLst>
              </p:cNvPr>
              <p:cNvCxnSpPr>
                <a:cxnSpLocks/>
                <a:endCxn id="663"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662" name="Rounded Rectangle 661">
                <a:extLst>
                  <a:ext uri="{FF2B5EF4-FFF2-40B4-BE49-F238E27FC236}">
                    <a16:creationId xmlns:a16="http://schemas.microsoft.com/office/drawing/2014/main" id="{53BC45BF-76D0-829C-166A-64FE840C64A3}"/>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3" name="Oval 662">
                <a:extLst>
                  <a:ext uri="{FF2B5EF4-FFF2-40B4-BE49-F238E27FC236}">
                    <a16:creationId xmlns:a16="http://schemas.microsoft.com/office/drawing/2014/main" id="{31FC7D21-6DB5-0C55-EC11-D257E21E50AE}"/>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4" name="Oval 663">
                <a:extLst>
                  <a:ext uri="{FF2B5EF4-FFF2-40B4-BE49-F238E27FC236}">
                    <a16:creationId xmlns:a16="http://schemas.microsoft.com/office/drawing/2014/main" id="{87063F1D-306A-0DA7-188F-0D85DEEEBF09}"/>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5" name="Oval 664">
                <a:extLst>
                  <a:ext uri="{FF2B5EF4-FFF2-40B4-BE49-F238E27FC236}">
                    <a16:creationId xmlns:a16="http://schemas.microsoft.com/office/drawing/2014/main" id="{076C1E8A-BEBE-5D58-4A76-C3A07AEE925F}"/>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66" name="Group 665">
              <a:extLst>
                <a:ext uri="{FF2B5EF4-FFF2-40B4-BE49-F238E27FC236}">
                  <a16:creationId xmlns:a16="http://schemas.microsoft.com/office/drawing/2014/main" id="{5CC851D9-7022-0E63-D792-24D0B423E5D8}"/>
                </a:ext>
              </a:extLst>
            </p:cNvPr>
            <p:cNvGrpSpPr/>
            <p:nvPr/>
          </p:nvGrpSpPr>
          <p:grpSpPr>
            <a:xfrm rot="3443267">
              <a:off x="8385917" y="4371524"/>
              <a:ext cx="163631" cy="271041"/>
              <a:chOff x="3715370" y="1572403"/>
              <a:chExt cx="273664" cy="453308"/>
            </a:xfrm>
          </p:grpSpPr>
          <p:cxnSp>
            <p:nvCxnSpPr>
              <p:cNvPr id="667" name="Straight Connector 666">
                <a:extLst>
                  <a:ext uri="{FF2B5EF4-FFF2-40B4-BE49-F238E27FC236}">
                    <a16:creationId xmlns:a16="http://schemas.microsoft.com/office/drawing/2014/main" id="{DCA721ED-53E3-B990-DA3C-A6C6EB72C4ED}"/>
                  </a:ext>
                </a:extLst>
              </p:cNvPr>
              <p:cNvCxnSpPr>
                <a:cxnSpLocks/>
              </p:cNvCxnSpPr>
              <p:nvPr/>
            </p:nvCxnSpPr>
            <p:spPr bwMode="auto">
              <a:xfrm rot="18156733" flipH="1">
                <a:off x="3762922" y="1625537"/>
                <a:ext cx="211746" cy="105477"/>
              </a:xfrm>
              <a:prstGeom prst="line">
                <a:avLst/>
              </a:prstGeom>
              <a:noFill/>
              <a:ln w="12700" cap="flat" cmpd="sng" algn="ctr">
                <a:solidFill>
                  <a:schemeClr val="bg1"/>
                </a:solidFill>
                <a:prstDash val="solid"/>
                <a:round/>
                <a:headEnd type="oval" w="sm" len="sm"/>
                <a:tailEnd type="none" w="med" len="med"/>
              </a:ln>
              <a:effectLst/>
            </p:spPr>
          </p:cxnSp>
          <p:cxnSp>
            <p:nvCxnSpPr>
              <p:cNvPr id="668" name="Straight Connector 667">
                <a:extLst>
                  <a:ext uri="{FF2B5EF4-FFF2-40B4-BE49-F238E27FC236}">
                    <a16:creationId xmlns:a16="http://schemas.microsoft.com/office/drawing/2014/main" id="{5B787FD6-DF37-7CEC-AE74-4482BB5D3255}"/>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ACE5286D-C2A6-6C2C-8522-D6DEBB984C21}"/>
                  </a:ext>
                </a:extLst>
              </p:cNvPr>
              <p:cNvCxnSpPr>
                <a:cxnSpLocks/>
                <a:endCxn id="674" idx="0"/>
              </p:cNvCxnSpPr>
              <p:nvPr/>
            </p:nvCxnSpPr>
            <p:spPr bwMode="auto">
              <a:xfrm rot="18156733" flipH="1">
                <a:off x="3873124" y="1826601"/>
                <a:ext cx="77220" cy="154601"/>
              </a:xfrm>
              <a:prstGeom prst="line">
                <a:avLst/>
              </a:prstGeom>
              <a:noFill/>
              <a:ln w="12700"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DBEC05FF-D8F2-9E2F-BEE3-2D9B1F5BAB38}"/>
                  </a:ext>
                </a:extLst>
              </p:cNvPr>
              <p:cNvCxnSpPr>
                <a:cxnSpLocks/>
                <a:endCxn id="672" idx="0"/>
              </p:cNvCxnSpPr>
              <p:nvPr/>
            </p:nvCxnSpPr>
            <p:spPr bwMode="auto">
              <a:xfrm rot="18156733" flipH="1" flipV="1">
                <a:off x="3704913" y="1894345"/>
                <a:ext cx="180073" cy="17198"/>
              </a:xfrm>
              <a:prstGeom prst="line">
                <a:avLst/>
              </a:prstGeom>
              <a:noFill/>
              <a:ln w="12700" cap="flat" cmpd="sng" algn="ctr">
                <a:solidFill>
                  <a:schemeClr val="bg1"/>
                </a:solidFill>
                <a:prstDash val="solid"/>
                <a:round/>
                <a:headEnd type="none" w="med" len="med"/>
                <a:tailEnd type="none" w="med" len="med"/>
              </a:ln>
              <a:effectLst/>
            </p:spPr>
          </p:cxnSp>
          <p:sp>
            <p:nvSpPr>
              <p:cNvPr id="671" name="Rounded Rectangle 670">
                <a:extLst>
                  <a:ext uri="{FF2B5EF4-FFF2-40B4-BE49-F238E27FC236}">
                    <a16:creationId xmlns:a16="http://schemas.microsoft.com/office/drawing/2014/main" id="{4EFECB41-A839-9650-877B-9AB3EE745D51}"/>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2" name="Oval 671">
                <a:extLst>
                  <a:ext uri="{FF2B5EF4-FFF2-40B4-BE49-F238E27FC236}">
                    <a16:creationId xmlns:a16="http://schemas.microsoft.com/office/drawing/2014/main" id="{A2E341DD-F55B-7D4A-2728-C2F0AE25DC53}"/>
                  </a:ext>
                </a:extLst>
              </p:cNvPr>
              <p:cNvSpPr/>
              <p:nvPr/>
            </p:nvSpPr>
            <p:spPr bwMode="auto">
              <a:xfrm>
                <a:off x="3715370" y="1974151"/>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3" name="Oval 672">
                <a:extLst>
                  <a:ext uri="{FF2B5EF4-FFF2-40B4-BE49-F238E27FC236}">
                    <a16:creationId xmlns:a16="http://schemas.microsoft.com/office/drawing/2014/main" id="{7CD28801-05C8-6185-95C0-251710F4097E}"/>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4" name="Oval 673">
                <a:extLst>
                  <a:ext uri="{FF2B5EF4-FFF2-40B4-BE49-F238E27FC236}">
                    <a16:creationId xmlns:a16="http://schemas.microsoft.com/office/drawing/2014/main" id="{71E4C565-D8C3-BC8D-25AA-8FDA3BA4F0EC}"/>
                  </a:ext>
                </a:extLst>
              </p:cNvPr>
              <p:cNvSpPr/>
              <p:nvPr/>
            </p:nvSpPr>
            <p:spPr bwMode="auto">
              <a:xfrm>
                <a:off x="3932226" y="1978086"/>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pic>
        <p:nvPicPr>
          <p:cNvPr id="676" name="Picture 675">
            <a:extLst>
              <a:ext uri="{FF2B5EF4-FFF2-40B4-BE49-F238E27FC236}">
                <a16:creationId xmlns:a16="http://schemas.microsoft.com/office/drawing/2014/main" id="{ECA8E6C0-7026-F098-1FC3-9E6E87D5B13F}"/>
              </a:ext>
            </a:extLst>
          </p:cNvPr>
          <p:cNvPicPr>
            <a:picLocks noChangeAspect="1"/>
          </p:cNvPicPr>
          <p:nvPr/>
        </p:nvPicPr>
        <p:blipFill>
          <a:blip r:embed="rId7"/>
          <a:stretch>
            <a:fillRect/>
          </a:stretch>
        </p:blipFill>
        <p:spPr>
          <a:xfrm rot="20912789">
            <a:off x="8469713" y="4281240"/>
            <a:ext cx="492210" cy="98442"/>
          </a:xfrm>
          <a:prstGeom prst="rect">
            <a:avLst/>
          </a:prstGeom>
        </p:spPr>
      </p:pic>
      <p:grpSp>
        <p:nvGrpSpPr>
          <p:cNvPr id="677" name="Group 676">
            <a:extLst>
              <a:ext uri="{FF2B5EF4-FFF2-40B4-BE49-F238E27FC236}">
                <a16:creationId xmlns:a16="http://schemas.microsoft.com/office/drawing/2014/main" id="{1866139F-A923-D8D7-92CC-249BD2B1DB14}"/>
              </a:ext>
            </a:extLst>
          </p:cNvPr>
          <p:cNvGrpSpPr/>
          <p:nvPr/>
        </p:nvGrpSpPr>
        <p:grpSpPr>
          <a:xfrm rot="10800000">
            <a:off x="6653793" y="6143871"/>
            <a:ext cx="273427" cy="31227"/>
            <a:chOff x="3815973" y="1286392"/>
            <a:chExt cx="273427" cy="51873"/>
          </a:xfrm>
        </p:grpSpPr>
        <p:cxnSp>
          <p:nvCxnSpPr>
            <p:cNvPr id="678" name="Straight Connector 677">
              <a:extLst>
                <a:ext uri="{FF2B5EF4-FFF2-40B4-BE49-F238E27FC236}">
                  <a16:creationId xmlns:a16="http://schemas.microsoft.com/office/drawing/2014/main" id="{FF1A6CE7-F4BF-EF83-ECBD-1B017AE948EC}"/>
                </a:ext>
              </a:extLst>
            </p:cNvPr>
            <p:cNvCxnSpPr>
              <a:cxnSpLocks/>
            </p:cNvCxnSpPr>
            <p:nvPr/>
          </p:nvCxnSpPr>
          <p:spPr bwMode="auto">
            <a:xfrm>
              <a:off x="3815973" y="1338265"/>
              <a:ext cx="273427" cy="0"/>
            </a:xfrm>
            <a:prstGeom prst="line">
              <a:avLst/>
            </a:prstGeom>
            <a:noFill/>
            <a:ln w="12700" cap="flat" cmpd="sng" algn="ctr">
              <a:solidFill>
                <a:schemeClr val="accent6"/>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8FFD39D3-FAC7-3CD8-8FCE-BA4855E2A6A4}"/>
                </a:ext>
              </a:extLst>
            </p:cNvPr>
            <p:cNvCxnSpPr>
              <a:cxnSpLocks/>
            </p:cNvCxnSpPr>
            <p:nvPr/>
          </p:nvCxnSpPr>
          <p:spPr bwMode="auto">
            <a:xfrm>
              <a:off x="383278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7EBE61C5-409F-40EF-6CFB-6657EA5ACAA0}"/>
                </a:ext>
              </a:extLst>
            </p:cNvPr>
            <p:cNvCxnSpPr>
              <a:cxnSpLocks/>
            </p:cNvCxnSpPr>
            <p:nvPr/>
          </p:nvCxnSpPr>
          <p:spPr bwMode="auto">
            <a:xfrm>
              <a:off x="3872133"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AAA86E14-F4C2-6D4C-6CE2-9CE24F5A425C}"/>
                </a:ext>
              </a:extLst>
            </p:cNvPr>
            <p:cNvCxnSpPr>
              <a:cxnSpLocks/>
            </p:cNvCxnSpPr>
            <p:nvPr/>
          </p:nvCxnSpPr>
          <p:spPr bwMode="auto">
            <a:xfrm>
              <a:off x="3911477"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1BD5648C-236A-A40F-4D4D-5CD1AA0B94CF}"/>
                </a:ext>
              </a:extLst>
            </p:cNvPr>
            <p:cNvCxnSpPr>
              <a:cxnSpLocks/>
            </p:cNvCxnSpPr>
            <p:nvPr/>
          </p:nvCxnSpPr>
          <p:spPr bwMode="auto">
            <a:xfrm>
              <a:off x="3950821"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FBAE5DFD-06FB-4432-04E1-50EC1736FAB3}"/>
                </a:ext>
              </a:extLst>
            </p:cNvPr>
            <p:cNvCxnSpPr>
              <a:cxnSpLocks/>
            </p:cNvCxnSpPr>
            <p:nvPr/>
          </p:nvCxnSpPr>
          <p:spPr bwMode="auto">
            <a:xfrm>
              <a:off x="3990165"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F348D9B0-DBB7-C76C-D0B4-6A9C9917A904}"/>
                </a:ext>
              </a:extLst>
            </p:cNvPr>
            <p:cNvCxnSpPr>
              <a:cxnSpLocks/>
            </p:cNvCxnSpPr>
            <p:nvPr/>
          </p:nvCxnSpPr>
          <p:spPr bwMode="auto">
            <a:xfrm>
              <a:off x="4029509" y="1286392"/>
              <a:ext cx="0" cy="46597"/>
            </a:xfrm>
            <a:prstGeom prst="line">
              <a:avLst/>
            </a:prstGeom>
            <a:noFill/>
            <a:ln w="12700" cap="flat" cmpd="sng" algn="ctr">
              <a:solidFill>
                <a:schemeClr val="accent6"/>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AE86FD72-87FF-E6DF-EB87-D682D11A2B38}"/>
                </a:ext>
              </a:extLst>
            </p:cNvPr>
            <p:cNvCxnSpPr>
              <a:cxnSpLocks/>
            </p:cNvCxnSpPr>
            <p:nvPr/>
          </p:nvCxnSpPr>
          <p:spPr bwMode="auto">
            <a:xfrm>
              <a:off x="4068852" y="1286392"/>
              <a:ext cx="0" cy="46597"/>
            </a:xfrm>
            <a:prstGeom prst="line">
              <a:avLst/>
            </a:prstGeom>
            <a:noFill/>
            <a:ln w="12700" cap="flat" cmpd="sng" algn="ctr">
              <a:solidFill>
                <a:schemeClr val="accent6"/>
              </a:solidFill>
              <a:prstDash val="solid"/>
              <a:round/>
              <a:headEnd type="none" w="med" len="med"/>
              <a:tailEnd type="none" w="med" len="med"/>
            </a:ln>
            <a:effectLst/>
          </p:spPr>
        </p:cxnSp>
      </p:grpSp>
      <p:grpSp>
        <p:nvGrpSpPr>
          <p:cNvPr id="686" name="Group 685">
            <a:extLst>
              <a:ext uri="{FF2B5EF4-FFF2-40B4-BE49-F238E27FC236}">
                <a16:creationId xmlns:a16="http://schemas.microsoft.com/office/drawing/2014/main" id="{7631AAC7-3D86-682B-8F56-0A80641B75D1}"/>
              </a:ext>
            </a:extLst>
          </p:cNvPr>
          <p:cNvGrpSpPr/>
          <p:nvPr/>
        </p:nvGrpSpPr>
        <p:grpSpPr>
          <a:xfrm>
            <a:off x="6572625" y="6158377"/>
            <a:ext cx="444100" cy="28388"/>
            <a:chOff x="6000035" y="3398893"/>
            <a:chExt cx="511664" cy="55048"/>
          </a:xfrm>
        </p:grpSpPr>
        <p:grpSp>
          <p:nvGrpSpPr>
            <p:cNvPr id="687" name="Group 686">
              <a:extLst>
                <a:ext uri="{FF2B5EF4-FFF2-40B4-BE49-F238E27FC236}">
                  <a16:creationId xmlns:a16="http://schemas.microsoft.com/office/drawing/2014/main" id="{9250E299-FA47-B602-C137-0EDF4A040884}"/>
                </a:ext>
              </a:extLst>
            </p:cNvPr>
            <p:cNvGrpSpPr/>
            <p:nvPr/>
          </p:nvGrpSpPr>
          <p:grpSpPr>
            <a:xfrm>
              <a:off x="6000035" y="3398893"/>
              <a:ext cx="273427" cy="55048"/>
              <a:chOff x="3815973" y="1286392"/>
              <a:chExt cx="273427" cy="55048"/>
            </a:xfrm>
          </p:grpSpPr>
          <p:cxnSp>
            <p:nvCxnSpPr>
              <p:cNvPr id="697" name="Straight Connector 696">
                <a:extLst>
                  <a:ext uri="{FF2B5EF4-FFF2-40B4-BE49-F238E27FC236}">
                    <a16:creationId xmlns:a16="http://schemas.microsoft.com/office/drawing/2014/main" id="{2C250C5B-DADF-200E-4897-2776EA4B7484}"/>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031F788B-14A2-47A0-F45C-E521055B40D8}"/>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52F06EB3-A3AD-539B-DA96-88C36F15F070}"/>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6533A6B3-A63C-9D92-54A5-E2F2FC9EDD05}"/>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66375DCA-D3E6-C85E-CDAF-82A0E60337F1}"/>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2916BCCC-4A7F-A646-EF42-F963A58D3AD0}"/>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0CDBEDD5-D08B-388A-D12E-58287C26F17F}"/>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08097AB9-648F-8B79-175E-1B9465E2C7E2}"/>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688" name="Group 687">
              <a:extLst>
                <a:ext uri="{FF2B5EF4-FFF2-40B4-BE49-F238E27FC236}">
                  <a16:creationId xmlns:a16="http://schemas.microsoft.com/office/drawing/2014/main" id="{404FE919-D952-DFF1-72CF-243216A54DA1}"/>
                </a:ext>
              </a:extLst>
            </p:cNvPr>
            <p:cNvGrpSpPr/>
            <p:nvPr/>
          </p:nvGrpSpPr>
          <p:grpSpPr>
            <a:xfrm>
              <a:off x="6238272" y="3398893"/>
              <a:ext cx="273427" cy="55048"/>
              <a:chOff x="3815973" y="1286392"/>
              <a:chExt cx="273427" cy="55048"/>
            </a:xfrm>
          </p:grpSpPr>
          <p:cxnSp>
            <p:nvCxnSpPr>
              <p:cNvPr id="689" name="Straight Connector 688">
                <a:extLst>
                  <a:ext uri="{FF2B5EF4-FFF2-40B4-BE49-F238E27FC236}">
                    <a16:creationId xmlns:a16="http://schemas.microsoft.com/office/drawing/2014/main" id="{FC8F418D-426E-7F51-3E06-3271C99D7EAC}"/>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9D3C1781-E22D-2A4D-2AAC-F0FA792CC405}"/>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055F11DC-E37E-C68E-3424-55C0C075F98B}"/>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D3D799EB-C9FA-EEAC-C1CF-131AEAEFF718}"/>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123CA93D-CFDF-38F3-CCEC-540C6D31812A}"/>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69CCE493-2852-720D-29EF-4A12A3F77F6C}"/>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259E8F7A-07CE-744E-5D68-AA9FF04AE737}"/>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DFE3C1F5-CE9B-7348-3AF9-3FCCA8B1A78B}"/>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sp>
        <p:nvSpPr>
          <p:cNvPr id="705" name="TextBox 704">
            <a:extLst>
              <a:ext uri="{FF2B5EF4-FFF2-40B4-BE49-F238E27FC236}">
                <a16:creationId xmlns:a16="http://schemas.microsoft.com/office/drawing/2014/main" id="{207339AB-944E-C676-A0F7-AF31E0537ABA}"/>
              </a:ext>
            </a:extLst>
          </p:cNvPr>
          <p:cNvSpPr txBox="1"/>
          <p:nvPr/>
        </p:nvSpPr>
        <p:spPr bwMode="auto">
          <a:xfrm>
            <a:off x="7080988" y="5181565"/>
            <a:ext cx="8483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Nucleus</a:t>
            </a:r>
          </a:p>
        </p:txBody>
      </p:sp>
      <p:sp>
        <p:nvSpPr>
          <p:cNvPr id="707" name="TextBox 706">
            <a:extLst>
              <a:ext uri="{FF2B5EF4-FFF2-40B4-BE49-F238E27FC236}">
                <a16:creationId xmlns:a16="http://schemas.microsoft.com/office/drawing/2014/main" id="{9B4A6062-1FDB-8C0D-6E1C-7C9C72E56DC2}"/>
              </a:ext>
            </a:extLst>
          </p:cNvPr>
          <p:cNvSpPr txBox="1"/>
          <p:nvPr/>
        </p:nvSpPr>
        <p:spPr bwMode="auto">
          <a:xfrm>
            <a:off x="8222330" y="4806998"/>
            <a:ext cx="1374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PKK protein levels</a:t>
            </a:r>
          </a:p>
        </p:txBody>
      </p:sp>
      <p:sp>
        <p:nvSpPr>
          <p:cNvPr id="708" name="TextBox 707">
            <a:extLst>
              <a:ext uri="{FF2B5EF4-FFF2-40B4-BE49-F238E27FC236}">
                <a16:creationId xmlns:a16="http://schemas.microsoft.com/office/drawing/2014/main" id="{CBD367FA-E6E8-81FC-E1F7-8595E9D881DD}"/>
              </a:ext>
            </a:extLst>
          </p:cNvPr>
          <p:cNvSpPr txBox="1"/>
          <p:nvPr/>
        </p:nvSpPr>
        <p:spPr bwMode="auto">
          <a:xfrm>
            <a:off x="8407713" y="5259863"/>
            <a:ext cx="1140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PKK mRNA</a:t>
            </a:r>
          </a:p>
        </p:txBody>
      </p:sp>
      <p:grpSp>
        <p:nvGrpSpPr>
          <p:cNvPr id="709" name="Group 708">
            <a:extLst>
              <a:ext uri="{FF2B5EF4-FFF2-40B4-BE49-F238E27FC236}">
                <a16:creationId xmlns:a16="http://schemas.microsoft.com/office/drawing/2014/main" id="{CD6AF4F1-28AD-20AC-79B8-B90F5965F166}"/>
              </a:ext>
            </a:extLst>
          </p:cNvPr>
          <p:cNvGrpSpPr/>
          <p:nvPr/>
        </p:nvGrpSpPr>
        <p:grpSpPr>
          <a:xfrm>
            <a:off x="7458172" y="6143812"/>
            <a:ext cx="444100" cy="28388"/>
            <a:chOff x="6000035" y="3398893"/>
            <a:chExt cx="511664" cy="55048"/>
          </a:xfrm>
        </p:grpSpPr>
        <p:grpSp>
          <p:nvGrpSpPr>
            <p:cNvPr id="710" name="Group 709">
              <a:extLst>
                <a:ext uri="{FF2B5EF4-FFF2-40B4-BE49-F238E27FC236}">
                  <a16:creationId xmlns:a16="http://schemas.microsoft.com/office/drawing/2014/main" id="{A1FFD2D2-E358-F1EE-DEC7-60EB5BBFAF2B}"/>
                </a:ext>
              </a:extLst>
            </p:cNvPr>
            <p:cNvGrpSpPr/>
            <p:nvPr/>
          </p:nvGrpSpPr>
          <p:grpSpPr>
            <a:xfrm>
              <a:off x="6000035" y="3398893"/>
              <a:ext cx="273427" cy="55048"/>
              <a:chOff x="3815973" y="1286392"/>
              <a:chExt cx="273427" cy="55048"/>
            </a:xfrm>
          </p:grpSpPr>
          <p:cxnSp>
            <p:nvCxnSpPr>
              <p:cNvPr id="720" name="Straight Connector 719">
                <a:extLst>
                  <a:ext uri="{FF2B5EF4-FFF2-40B4-BE49-F238E27FC236}">
                    <a16:creationId xmlns:a16="http://schemas.microsoft.com/office/drawing/2014/main" id="{4482BF5D-7DF0-B5DC-F2F7-28980AF4ACA9}"/>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8608473C-8B97-4BD8-8E69-58538B0072B3}"/>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8A4549FB-6B5F-8045-5699-FE4297269EE8}"/>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BB7DE9D5-BE34-08D7-5AF6-EFFF32750386}"/>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F0A424F1-5B63-A0BB-F434-3908FD184751}"/>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9DA8CAFF-3762-0764-57EF-C1AB958316C3}"/>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189FE8F5-BE2A-4E11-792E-F60EDD2236F1}"/>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472BFAE-C6CA-9990-50A3-280E4BB2E53D}"/>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711" name="Group 710">
              <a:extLst>
                <a:ext uri="{FF2B5EF4-FFF2-40B4-BE49-F238E27FC236}">
                  <a16:creationId xmlns:a16="http://schemas.microsoft.com/office/drawing/2014/main" id="{8EBF5446-73C0-8023-6D8C-CC6AE3283413}"/>
                </a:ext>
              </a:extLst>
            </p:cNvPr>
            <p:cNvGrpSpPr/>
            <p:nvPr/>
          </p:nvGrpSpPr>
          <p:grpSpPr>
            <a:xfrm>
              <a:off x="6238272" y="3398893"/>
              <a:ext cx="273427" cy="55048"/>
              <a:chOff x="3815973" y="1286392"/>
              <a:chExt cx="273427" cy="55048"/>
            </a:xfrm>
          </p:grpSpPr>
          <p:cxnSp>
            <p:nvCxnSpPr>
              <p:cNvPr id="712" name="Straight Connector 711">
                <a:extLst>
                  <a:ext uri="{FF2B5EF4-FFF2-40B4-BE49-F238E27FC236}">
                    <a16:creationId xmlns:a16="http://schemas.microsoft.com/office/drawing/2014/main" id="{A97668E5-B614-B58D-2CF8-9CE2D923C188}"/>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C397ED80-7EB2-9B08-CFB4-BDAE6F4FEF01}"/>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72A9A349-352C-1789-11E5-C35C349D6985}"/>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1889B60F-347A-0279-673F-B95D8050326D}"/>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09BBE4FD-3C97-1562-4B07-42B09744E931}"/>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EC2257D6-E6E6-A7A2-CFB1-EF5CFA89EDBB}"/>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BEBC6242-0554-5789-F11B-9EEA2FE8FB39}"/>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DD607D95-FD81-9CD2-9BC6-B78A89843B81}"/>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pic>
        <p:nvPicPr>
          <p:cNvPr id="729" name="Graphic 728" descr="Scissors with solid fill">
            <a:extLst>
              <a:ext uri="{FF2B5EF4-FFF2-40B4-BE49-F238E27FC236}">
                <a16:creationId xmlns:a16="http://schemas.microsoft.com/office/drawing/2014/main" id="{86727972-4394-0189-BB09-5EDE48B8A6C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9603720">
            <a:off x="7580119" y="6172445"/>
            <a:ext cx="226769" cy="226769"/>
          </a:xfrm>
          <a:prstGeom prst="rect">
            <a:avLst/>
          </a:prstGeom>
        </p:spPr>
      </p:pic>
      <p:grpSp>
        <p:nvGrpSpPr>
          <p:cNvPr id="730" name="Group 729">
            <a:extLst>
              <a:ext uri="{FF2B5EF4-FFF2-40B4-BE49-F238E27FC236}">
                <a16:creationId xmlns:a16="http://schemas.microsoft.com/office/drawing/2014/main" id="{7D7699AC-55A9-21D0-C532-BBEDE1FFFA17}"/>
              </a:ext>
            </a:extLst>
          </p:cNvPr>
          <p:cNvGrpSpPr/>
          <p:nvPr/>
        </p:nvGrpSpPr>
        <p:grpSpPr>
          <a:xfrm rot="10800000" flipH="1">
            <a:off x="7619135" y="6116888"/>
            <a:ext cx="141005" cy="28388"/>
            <a:chOff x="3815973" y="1286392"/>
            <a:chExt cx="273427" cy="55048"/>
          </a:xfrm>
        </p:grpSpPr>
        <p:cxnSp>
          <p:nvCxnSpPr>
            <p:cNvPr id="731" name="Straight Connector 730">
              <a:extLst>
                <a:ext uri="{FF2B5EF4-FFF2-40B4-BE49-F238E27FC236}">
                  <a16:creationId xmlns:a16="http://schemas.microsoft.com/office/drawing/2014/main" id="{FC0FB789-914A-C528-93F4-A3397BC6CFFB}"/>
                </a:ext>
              </a:extLst>
            </p:cNvPr>
            <p:cNvCxnSpPr>
              <a:cxnSpLocks/>
            </p:cNvCxnSpPr>
            <p:nvPr/>
          </p:nvCxnSpPr>
          <p:spPr bwMode="auto">
            <a:xfrm>
              <a:off x="3815973" y="1341440"/>
              <a:ext cx="273427" cy="0"/>
            </a:xfrm>
            <a:prstGeom prst="line">
              <a:avLst/>
            </a:prstGeom>
            <a:noFill/>
            <a:ln w="12700" cap="flat" cmpd="sng" algn="ctr">
              <a:solidFill>
                <a:schemeClr val="bg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042293E3-43B7-0351-9AA8-2B0DD44A518F}"/>
                </a:ext>
              </a:extLst>
            </p:cNvPr>
            <p:cNvCxnSpPr>
              <a:cxnSpLocks/>
            </p:cNvCxnSpPr>
            <p:nvPr/>
          </p:nvCxnSpPr>
          <p:spPr bwMode="auto">
            <a:xfrm>
              <a:off x="3832789" y="1286392"/>
              <a:ext cx="0" cy="46597"/>
            </a:xfrm>
            <a:prstGeom prst="line">
              <a:avLst/>
            </a:prstGeom>
            <a:noFill/>
            <a:ln w="12700" cap="flat" cmpd="sng" algn="ctr">
              <a:solidFill>
                <a:schemeClr val="bg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9B24DC79-DA0C-38EF-AD59-00020B4D6459}"/>
                </a:ext>
              </a:extLst>
            </p:cNvPr>
            <p:cNvCxnSpPr>
              <a:cxnSpLocks/>
            </p:cNvCxnSpPr>
            <p:nvPr/>
          </p:nvCxnSpPr>
          <p:spPr bwMode="auto">
            <a:xfrm>
              <a:off x="3872133" y="1286392"/>
              <a:ext cx="0" cy="46597"/>
            </a:xfrm>
            <a:prstGeom prst="line">
              <a:avLst/>
            </a:prstGeom>
            <a:noFill/>
            <a:ln w="12700" cap="flat" cmpd="sng" algn="ctr">
              <a:solidFill>
                <a:schemeClr val="bg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DD623279-6984-CD18-76A6-E7211C9B2D28}"/>
                </a:ext>
              </a:extLst>
            </p:cNvPr>
            <p:cNvCxnSpPr>
              <a:cxnSpLocks/>
            </p:cNvCxnSpPr>
            <p:nvPr/>
          </p:nvCxnSpPr>
          <p:spPr bwMode="auto">
            <a:xfrm>
              <a:off x="3911477" y="1286392"/>
              <a:ext cx="0" cy="46597"/>
            </a:xfrm>
            <a:prstGeom prst="line">
              <a:avLst/>
            </a:prstGeom>
            <a:noFill/>
            <a:ln w="12700" cap="flat" cmpd="sng" algn="ctr">
              <a:solidFill>
                <a:schemeClr val="bg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506ABE6C-EB19-D11C-6E8D-B43FE9E8E18E}"/>
                </a:ext>
              </a:extLst>
            </p:cNvPr>
            <p:cNvCxnSpPr>
              <a:cxnSpLocks/>
            </p:cNvCxnSpPr>
            <p:nvPr/>
          </p:nvCxnSpPr>
          <p:spPr bwMode="auto">
            <a:xfrm>
              <a:off x="3950821" y="1286392"/>
              <a:ext cx="0" cy="46597"/>
            </a:xfrm>
            <a:prstGeom prst="line">
              <a:avLst/>
            </a:prstGeom>
            <a:noFill/>
            <a:ln w="12700" cap="flat" cmpd="sng" algn="ctr">
              <a:solidFill>
                <a:schemeClr val="bg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55D4D2FB-6CEA-7157-A6C2-6E7DC0064849}"/>
                </a:ext>
              </a:extLst>
            </p:cNvPr>
            <p:cNvCxnSpPr>
              <a:cxnSpLocks/>
            </p:cNvCxnSpPr>
            <p:nvPr/>
          </p:nvCxnSpPr>
          <p:spPr bwMode="auto">
            <a:xfrm>
              <a:off x="3990165" y="1286392"/>
              <a:ext cx="0" cy="46597"/>
            </a:xfrm>
            <a:prstGeom prst="line">
              <a:avLst/>
            </a:prstGeom>
            <a:noFill/>
            <a:ln w="12700" cap="flat" cmpd="sng" algn="ctr">
              <a:solidFill>
                <a:schemeClr val="bg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58CC3D7D-0DCF-B6A6-F4E3-E4C7538AB313}"/>
                </a:ext>
              </a:extLst>
            </p:cNvPr>
            <p:cNvCxnSpPr>
              <a:cxnSpLocks/>
            </p:cNvCxnSpPr>
            <p:nvPr/>
          </p:nvCxnSpPr>
          <p:spPr bwMode="auto">
            <a:xfrm>
              <a:off x="4029509" y="1286392"/>
              <a:ext cx="0" cy="46597"/>
            </a:xfrm>
            <a:prstGeom prst="line">
              <a:avLst/>
            </a:prstGeom>
            <a:noFill/>
            <a:ln w="12700" cap="flat" cmpd="sng" algn="ctr">
              <a:solidFill>
                <a:schemeClr val="bg1"/>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E0E28882-4524-18E5-BB6E-54529DCB112A}"/>
                </a:ext>
              </a:extLst>
            </p:cNvPr>
            <p:cNvCxnSpPr>
              <a:cxnSpLocks/>
            </p:cNvCxnSpPr>
            <p:nvPr/>
          </p:nvCxnSpPr>
          <p:spPr bwMode="auto">
            <a:xfrm>
              <a:off x="4068852" y="1286392"/>
              <a:ext cx="0" cy="46597"/>
            </a:xfrm>
            <a:prstGeom prst="line">
              <a:avLst/>
            </a:prstGeom>
            <a:noFill/>
            <a:ln w="12700" cap="flat" cmpd="sng" algn="ctr">
              <a:solidFill>
                <a:schemeClr val="bg1"/>
              </a:solidFill>
              <a:prstDash val="solid"/>
              <a:round/>
              <a:headEnd type="none" w="med" len="med"/>
              <a:tailEnd type="none" w="med" len="med"/>
            </a:ln>
            <a:effectLst/>
          </p:spPr>
        </p:cxnSp>
      </p:grpSp>
      <p:sp>
        <p:nvSpPr>
          <p:cNvPr id="739" name="TextBox 738">
            <a:extLst>
              <a:ext uri="{FF2B5EF4-FFF2-40B4-BE49-F238E27FC236}">
                <a16:creationId xmlns:a16="http://schemas.microsoft.com/office/drawing/2014/main" id="{6206C417-BC3E-2DA2-7E95-B7DF532198DB}"/>
              </a:ext>
            </a:extLst>
          </p:cNvPr>
          <p:cNvSpPr txBox="1"/>
          <p:nvPr/>
        </p:nvSpPr>
        <p:spPr bwMode="auto">
          <a:xfrm>
            <a:off x="5789315" y="4716713"/>
            <a:ext cx="62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siRNA</a:t>
            </a:r>
          </a:p>
        </p:txBody>
      </p:sp>
      <p:sp>
        <p:nvSpPr>
          <p:cNvPr id="740" name="TextBox 739">
            <a:extLst>
              <a:ext uri="{FF2B5EF4-FFF2-40B4-BE49-F238E27FC236}">
                <a16:creationId xmlns:a16="http://schemas.microsoft.com/office/drawing/2014/main" id="{EF06183B-5821-CE66-3B97-4E64E0BE9685}"/>
              </a:ext>
            </a:extLst>
          </p:cNvPr>
          <p:cNvSpPr txBox="1"/>
          <p:nvPr/>
        </p:nvSpPr>
        <p:spPr bwMode="auto">
          <a:xfrm>
            <a:off x="5917105" y="5430849"/>
            <a:ext cx="62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siRNA</a:t>
            </a:r>
          </a:p>
        </p:txBody>
      </p:sp>
      <p:sp>
        <p:nvSpPr>
          <p:cNvPr id="741" name="TextBox 740">
            <a:extLst>
              <a:ext uri="{FF2B5EF4-FFF2-40B4-BE49-F238E27FC236}">
                <a16:creationId xmlns:a16="http://schemas.microsoft.com/office/drawing/2014/main" id="{4375416C-C06A-4E08-0104-E6CD6F9F93EE}"/>
              </a:ext>
            </a:extLst>
          </p:cNvPr>
          <p:cNvSpPr txBox="1"/>
          <p:nvPr/>
        </p:nvSpPr>
        <p:spPr bwMode="auto">
          <a:xfrm>
            <a:off x="6459572" y="5928140"/>
            <a:ext cx="62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siRNA</a:t>
            </a:r>
          </a:p>
        </p:txBody>
      </p:sp>
      <p:sp>
        <p:nvSpPr>
          <p:cNvPr id="742" name="TextBox 741">
            <a:extLst>
              <a:ext uri="{FF2B5EF4-FFF2-40B4-BE49-F238E27FC236}">
                <a16:creationId xmlns:a16="http://schemas.microsoft.com/office/drawing/2014/main" id="{FA928251-51FD-DF2D-9FC6-679C728B189A}"/>
              </a:ext>
            </a:extLst>
          </p:cNvPr>
          <p:cNvSpPr txBox="1"/>
          <p:nvPr/>
        </p:nvSpPr>
        <p:spPr bwMode="auto">
          <a:xfrm>
            <a:off x="7375241" y="5899975"/>
            <a:ext cx="62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siRNA</a:t>
            </a:r>
          </a:p>
        </p:txBody>
      </p:sp>
      <p:pic>
        <p:nvPicPr>
          <p:cNvPr id="745" name="Picture 744">
            <a:extLst>
              <a:ext uri="{FF2B5EF4-FFF2-40B4-BE49-F238E27FC236}">
                <a16:creationId xmlns:a16="http://schemas.microsoft.com/office/drawing/2014/main" id="{C093DA10-144D-117D-BBAF-6BD1E2E9BC62}"/>
              </a:ext>
            </a:extLst>
          </p:cNvPr>
          <p:cNvPicPr>
            <a:picLocks noChangeAspect="1"/>
          </p:cNvPicPr>
          <p:nvPr/>
        </p:nvPicPr>
        <p:blipFill>
          <a:blip r:embed="rId10"/>
          <a:stretch>
            <a:fillRect/>
          </a:stretch>
        </p:blipFill>
        <p:spPr>
          <a:xfrm rot="11700000">
            <a:off x="4341509" y="4707377"/>
            <a:ext cx="165100" cy="241300"/>
          </a:xfrm>
          <a:prstGeom prst="rect">
            <a:avLst/>
          </a:prstGeom>
        </p:spPr>
      </p:pic>
      <p:pic>
        <p:nvPicPr>
          <p:cNvPr id="746" name="Picture 745">
            <a:extLst>
              <a:ext uri="{FF2B5EF4-FFF2-40B4-BE49-F238E27FC236}">
                <a16:creationId xmlns:a16="http://schemas.microsoft.com/office/drawing/2014/main" id="{27B8279A-1309-9306-C884-E3B7A745A631}"/>
              </a:ext>
            </a:extLst>
          </p:cNvPr>
          <p:cNvPicPr>
            <a:picLocks noChangeAspect="1"/>
          </p:cNvPicPr>
          <p:nvPr/>
        </p:nvPicPr>
        <p:blipFill>
          <a:blip r:embed="rId10"/>
          <a:stretch>
            <a:fillRect/>
          </a:stretch>
        </p:blipFill>
        <p:spPr>
          <a:xfrm rot="11700000">
            <a:off x="8718265" y="5032249"/>
            <a:ext cx="165100" cy="241300"/>
          </a:xfrm>
          <a:prstGeom prst="rect">
            <a:avLst/>
          </a:prstGeom>
        </p:spPr>
      </p:pic>
      <p:pic>
        <p:nvPicPr>
          <p:cNvPr id="747" name="Picture 746">
            <a:extLst>
              <a:ext uri="{FF2B5EF4-FFF2-40B4-BE49-F238E27FC236}">
                <a16:creationId xmlns:a16="http://schemas.microsoft.com/office/drawing/2014/main" id="{87BF7C16-99FD-D8AB-D554-98208731583D}"/>
              </a:ext>
            </a:extLst>
          </p:cNvPr>
          <p:cNvPicPr>
            <a:picLocks noChangeAspect="1"/>
          </p:cNvPicPr>
          <p:nvPr/>
        </p:nvPicPr>
        <p:blipFill>
          <a:blip r:embed="rId4"/>
          <a:stretch>
            <a:fillRect/>
          </a:stretch>
        </p:blipFill>
        <p:spPr>
          <a:xfrm>
            <a:off x="6257862" y="3835378"/>
            <a:ext cx="555086" cy="498445"/>
          </a:xfrm>
          <a:prstGeom prst="rect">
            <a:avLst/>
          </a:prstGeom>
        </p:spPr>
      </p:pic>
      <p:sp>
        <p:nvSpPr>
          <p:cNvPr id="748" name="TextBox 747">
            <a:extLst>
              <a:ext uri="{FF2B5EF4-FFF2-40B4-BE49-F238E27FC236}">
                <a16:creationId xmlns:a16="http://schemas.microsoft.com/office/drawing/2014/main" id="{A1B321E0-77B0-E82C-3AA0-9D044CDED433}"/>
              </a:ext>
            </a:extLst>
          </p:cNvPr>
          <p:cNvSpPr txBox="1"/>
          <p:nvPr/>
        </p:nvSpPr>
        <p:spPr bwMode="auto">
          <a:xfrm>
            <a:off x="6227296" y="3952556"/>
            <a:ext cx="622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RISC</a:t>
            </a:r>
          </a:p>
        </p:txBody>
      </p:sp>
      <p:pic>
        <p:nvPicPr>
          <p:cNvPr id="757" name="Picture 756">
            <a:extLst>
              <a:ext uri="{FF2B5EF4-FFF2-40B4-BE49-F238E27FC236}">
                <a16:creationId xmlns:a16="http://schemas.microsoft.com/office/drawing/2014/main" id="{66BE8235-DA49-4402-E080-A63010BB32FF}"/>
              </a:ext>
            </a:extLst>
          </p:cNvPr>
          <p:cNvPicPr>
            <a:picLocks noChangeAspect="1"/>
          </p:cNvPicPr>
          <p:nvPr/>
        </p:nvPicPr>
        <p:blipFill>
          <a:blip r:embed="rId11"/>
          <a:stretch>
            <a:fillRect/>
          </a:stretch>
        </p:blipFill>
        <p:spPr>
          <a:xfrm>
            <a:off x="8309853" y="5248714"/>
            <a:ext cx="215900" cy="203200"/>
          </a:xfrm>
          <a:prstGeom prst="rect">
            <a:avLst/>
          </a:prstGeom>
        </p:spPr>
      </p:pic>
      <p:grpSp>
        <p:nvGrpSpPr>
          <p:cNvPr id="617" name="Group 616">
            <a:extLst>
              <a:ext uri="{FF2B5EF4-FFF2-40B4-BE49-F238E27FC236}">
                <a16:creationId xmlns:a16="http://schemas.microsoft.com/office/drawing/2014/main" id="{18011399-258A-9750-7597-28FEE37A553C}"/>
              </a:ext>
            </a:extLst>
          </p:cNvPr>
          <p:cNvGrpSpPr/>
          <p:nvPr/>
        </p:nvGrpSpPr>
        <p:grpSpPr>
          <a:xfrm>
            <a:off x="8248223" y="5280255"/>
            <a:ext cx="624411" cy="110555"/>
            <a:chOff x="4137025" y="4368276"/>
            <a:chExt cx="771525" cy="115682"/>
          </a:xfrm>
        </p:grpSpPr>
        <p:sp>
          <p:nvSpPr>
            <p:cNvPr id="618" name="Freeform 617">
              <a:extLst>
                <a:ext uri="{FF2B5EF4-FFF2-40B4-BE49-F238E27FC236}">
                  <a16:creationId xmlns:a16="http://schemas.microsoft.com/office/drawing/2014/main" id="{F54B621E-68F5-22B7-BC46-48A42858BDE5}"/>
                </a:ext>
              </a:extLst>
            </p:cNvPr>
            <p:cNvSpPr/>
            <p:nvPr/>
          </p:nvSpPr>
          <p:spPr bwMode="auto">
            <a:xfrm>
              <a:off x="4137025" y="4391147"/>
              <a:ext cx="771525" cy="88060"/>
            </a:xfrm>
            <a:custGeom>
              <a:avLst/>
              <a:gdLst>
                <a:gd name="connsiteX0" fmla="*/ 0 w 771525"/>
                <a:gd name="connsiteY0" fmla="*/ 47732 h 88060"/>
                <a:gd name="connsiteX1" fmla="*/ 127000 w 771525"/>
                <a:gd name="connsiteY1" fmla="*/ 82657 h 88060"/>
                <a:gd name="connsiteX2" fmla="*/ 295275 w 771525"/>
                <a:gd name="connsiteY2" fmla="*/ 82657 h 88060"/>
                <a:gd name="connsiteX3" fmla="*/ 450850 w 771525"/>
                <a:gd name="connsiteY3" fmla="*/ 31857 h 88060"/>
                <a:gd name="connsiteX4" fmla="*/ 568325 w 771525"/>
                <a:gd name="connsiteY4" fmla="*/ 107 h 88060"/>
                <a:gd name="connsiteX5" fmla="*/ 711200 w 771525"/>
                <a:gd name="connsiteY5" fmla="*/ 22332 h 88060"/>
                <a:gd name="connsiteX6" fmla="*/ 771525 w 771525"/>
                <a:gd name="connsiteY6" fmla="*/ 44557 h 8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525" h="88060">
                  <a:moveTo>
                    <a:pt x="0" y="47732"/>
                  </a:moveTo>
                  <a:cubicBezTo>
                    <a:pt x="38894" y="62284"/>
                    <a:pt x="77788" y="76836"/>
                    <a:pt x="127000" y="82657"/>
                  </a:cubicBezTo>
                  <a:cubicBezTo>
                    <a:pt x="176212" y="88478"/>
                    <a:pt x="241300" y="91124"/>
                    <a:pt x="295275" y="82657"/>
                  </a:cubicBezTo>
                  <a:cubicBezTo>
                    <a:pt x="349250" y="74190"/>
                    <a:pt x="405342" y="45615"/>
                    <a:pt x="450850" y="31857"/>
                  </a:cubicBezTo>
                  <a:cubicBezTo>
                    <a:pt x="496358" y="18099"/>
                    <a:pt x="524933" y="1694"/>
                    <a:pt x="568325" y="107"/>
                  </a:cubicBezTo>
                  <a:cubicBezTo>
                    <a:pt x="611717" y="-1481"/>
                    <a:pt x="677333" y="14924"/>
                    <a:pt x="711200" y="22332"/>
                  </a:cubicBezTo>
                  <a:cubicBezTo>
                    <a:pt x="745067" y="29740"/>
                    <a:pt x="758296" y="37148"/>
                    <a:pt x="771525" y="44557"/>
                  </a:cubicBezTo>
                </a:path>
              </a:pathLst>
            </a:custGeom>
            <a:noFill/>
            <a:ln w="127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19" name="Group 618">
              <a:extLst>
                <a:ext uri="{FF2B5EF4-FFF2-40B4-BE49-F238E27FC236}">
                  <a16:creationId xmlns:a16="http://schemas.microsoft.com/office/drawing/2014/main" id="{D0271349-E94C-CDFE-15DA-2FD784C230EB}"/>
                </a:ext>
              </a:extLst>
            </p:cNvPr>
            <p:cNvGrpSpPr/>
            <p:nvPr/>
          </p:nvGrpSpPr>
          <p:grpSpPr>
            <a:xfrm>
              <a:off x="4145132" y="4368276"/>
              <a:ext cx="756719" cy="115682"/>
              <a:chOff x="4145132" y="4368276"/>
              <a:chExt cx="756719" cy="115682"/>
            </a:xfrm>
          </p:grpSpPr>
          <p:cxnSp>
            <p:nvCxnSpPr>
              <p:cNvPr id="620" name="Straight Connector 619">
                <a:extLst>
                  <a:ext uri="{FF2B5EF4-FFF2-40B4-BE49-F238E27FC236}">
                    <a16:creationId xmlns:a16="http://schemas.microsoft.com/office/drawing/2014/main" id="{46EC0677-71FB-F96B-A281-15A115D2F818}"/>
                  </a:ext>
                </a:extLst>
              </p:cNvPr>
              <p:cNvCxnSpPr>
                <a:cxnSpLocks/>
              </p:cNvCxnSpPr>
              <p:nvPr/>
            </p:nvCxnSpPr>
            <p:spPr bwMode="auto">
              <a:xfrm>
                <a:off x="4145132" y="44218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808D7B02-55C3-F540-416A-38ED06EC9BF6}"/>
                  </a:ext>
                </a:extLst>
              </p:cNvPr>
              <p:cNvCxnSpPr>
                <a:cxnSpLocks/>
              </p:cNvCxnSpPr>
              <p:nvPr/>
            </p:nvCxnSpPr>
            <p:spPr bwMode="auto">
              <a:xfrm>
                <a:off x="4166753" y="442817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A9A3BA7B-BEF8-1CEA-65FF-11D890571FAE}"/>
                  </a:ext>
                </a:extLst>
              </p:cNvPr>
              <p:cNvCxnSpPr>
                <a:cxnSpLocks/>
              </p:cNvCxnSpPr>
              <p:nvPr/>
            </p:nvCxnSpPr>
            <p:spPr bwMode="auto">
              <a:xfrm>
                <a:off x="4188374" y="44345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65F50619-A09D-01CB-4F9C-A4701C8B9175}"/>
                  </a:ext>
                </a:extLst>
              </p:cNvPr>
              <p:cNvCxnSpPr>
                <a:cxnSpLocks/>
              </p:cNvCxnSpPr>
              <p:nvPr/>
            </p:nvCxnSpPr>
            <p:spPr bwMode="auto">
              <a:xfrm>
                <a:off x="4209995" y="44440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7C0139B2-1EE9-768D-3B63-7B97BEE46529}"/>
                  </a:ext>
                </a:extLst>
              </p:cNvPr>
              <p:cNvCxnSpPr>
                <a:cxnSpLocks/>
              </p:cNvCxnSpPr>
              <p:nvPr/>
            </p:nvCxnSpPr>
            <p:spPr bwMode="auto">
              <a:xfrm>
                <a:off x="4318100" y="44599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044FF798-6E13-5EAD-6568-41C29CA2D997}"/>
                  </a:ext>
                </a:extLst>
              </p:cNvPr>
              <p:cNvCxnSpPr>
                <a:cxnSpLocks/>
              </p:cNvCxnSpPr>
              <p:nvPr/>
            </p:nvCxnSpPr>
            <p:spPr bwMode="auto">
              <a:xfrm>
                <a:off x="4296479" y="44567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4B3A28C7-B996-1EE7-8802-2143A426FC4B}"/>
                  </a:ext>
                </a:extLst>
              </p:cNvPr>
              <p:cNvCxnSpPr>
                <a:cxnSpLocks/>
              </p:cNvCxnSpPr>
              <p:nvPr/>
            </p:nvCxnSpPr>
            <p:spPr bwMode="auto">
              <a:xfrm>
                <a:off x="4274858" y="44567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ABC979CA-272E-E0BF-BD55-0B11C44453A6}"/>
                  </a:ext>
                </a:extLst>
              </p:cNvPr>
              <p:cNvCxnSpPr>
                <a:cxnSpLocks/>
              </p:cNvCxnSpPr>
              <p:nvPr/>
            </p:nvCxnSpPr>
            <p:spPr bwMode="auto">
              <a:xfrm>
                <a:off x="4253237" y="445357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35210A71-A7E3-4455-BD5D-5F91A7B37EC1}"/>
                  </a:ext>
                </a:extLst>
              </p:cNvPr>
              <p:cNvCxnSpPr>
                <a:cxnSpLocks/>
              </p:cNvCxnSpPr>
              <p:nvPr/>
            </p:nvCxnSpPr>
            <p:spPr bwMode="auto">
              <a:xfrm>
                <a:off x="4231616" y="44504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51DEEEE9-5FCF-1598-61B9-54C2F597E0F6}"/>
                  </a:ext>
                </a:extLst>
              </p:cNvPr>
              <p:cNvCxnSpPr>
                <a:cxnSpLocks/>
              </p:cNvCxnSpPr>
              <p:nvPr/>
            </p:nvCxnSpPr>
            <p:spPr bwMode="auto">
              <a:xfrm>
                <a:off x="4339721" y="44599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F8E02E81-9829-3080-3E7B-8BCD0D3C4F58}"/>
                  </a:ext>
                </a:extLst>
              </p:cNvPr>
              <p:cNvCxnSpPr>
                <a:cxnSpLocks/>
              </p:cNvCxnSpPr>
              <p:nvPr/>
            </p:nvCxnSpPr>
            <p:spPr bwMode="auto">
              <a:xfrm>
                <a:off x="4361342" y="44599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66ED1E3D-DF57-7BCB-D40F-3BF03D7BC22E}"/>
                  </a:ext>
                </a:extLst>
              </p:cNvPr>
              <p:cNvCxnSpPr>
                <a:cxnSpLocks/>
              </p:cNvCxnSpPr>
              <p:nvPr/>
            </p:nvCxnSpPr>
            <p:spPr bwMode="auto">
              <a:xfrm>
                <a:off x="4404584" y="44504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9EA5B572-2310-D168-CB03-02728F51C207}"/>
                  </a:ext>
                </a:extLst>
              </p:cNvPr>
              <p:cNvCxnSpPr>
                <a:cxnSpLocks/>
              </p:cNvCxnSpPr>
              <p:nvPr/>
            </p:nvCxnSpPr>
            <p:spPr bwMode="auto">
              <a:xfrm>
                <a:off x="4382963" y="44567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5F585C9B-9911-EED5-3C9E-5BC701A7406E}"/>
                  </a:ext>
                </a:extLst>
              </p:cNvPr>
              <p:cNvCxnSpPr>
                <a:cxnSpLocks/>
              </p:cNvCxnSpPr>
              <p:nvPr/>
            </p:nvCxnSpPr>
            <p:spPr bwMode="auto">
              <a:xfrm>
                <a:off x="4426205" y="44472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E38D6CC6-714D-469F-0C68-C31CE3EFF869}"/>
                  </a:ext>
                </a:extLst>
              </p:cNvPr>
              <p:cNvCxnSpPr>
                <a:cxnSpLocks/>
              </p:cNvCxnSpPr>
              <p:nvPr/>
            </p:nvCxnSpPr>
            <p:spPr bwMode="auto">
              <a:xfrm>
                <a:off x="4447826" y="44440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A956D20D-EAE2-0C88-9680-770A2F90FDDF}"/>
                  </a:ext>
                </a:extLst>
              </p:cNvPr>
              <p:cNvCxnSpPr>
                <a:cxnSpLocks/>
              </p:cNvCxnSpPr>
              <p:nvPr/>
            </p:nvCxnSpPr>
            <p:spPr bwMode="auto">
              <a:xfrm>
                <a:off x="4469447" y="44377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4D11482F-2493-DA58-002B-38BB323B2671}"/>
                  </a:ext>
                </a:extLst>
              </p:cNvPr>
              <p:cNvCxnSpPr>
                <a:cxnSpLocks/>
              </p:cNvCxnSpPr>
              <p:nvPr/>
            </p:nvCxnSpPr>
            <p:spPr bwMode="auto">
              <a:xfrm>
                <a:off x="4491068" y="44345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6201EFC7-7096-FA46-A997-02E3075825FD}"/>
                  </a:ext>
                </a:extLst>
              </p:cNvPr>
              <p:cNvCxnSpPr>
                <a:cxnSpLocks/>
              </p:cNvCxnSpPr>
              <p:nvPr/>
            </p:nvCxnSpPr>
            <p:spPr bwMode="auto">
              <a:xfrm>
                <a:off x="4512689" y="442817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50AD2D36-0DFF-3B34-0D7F-0E677473DBEF}"/>
                  </a:ext>
                </a:extLst>
              </p:cNvPr>
              <p:cNvCxnSpPr>
                <a:cxnSpLocks/>
              </p:cNvCxnSpPr>
              <p:nvPr/>
            </p:nvCxnSpPr>
            <p:spPr bwMode="auto">
              <a:xfrm>
                <a:off x="4534310" y="44186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36D86121-8895-0D2B-5FFE-93DE818413F9}"/>
                  </a:ext>
                </a:extLst>
              </p:cNvPr>
              <p:cNvCxnSpPr>
                <a:cxnSpLocks/>
              </p:cNvCxnSpPr>
              <p:nvPr/>
            </p:nvCxnSpPr>
            <p:spPr bwMode="auto">
              <a:xfrm>
                <a:off x="4555931" y="44123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270F6D29-496D-32E6-D6F5-F6237B957480}"/>
                  </a:ext>
                </a:extLst>
              </p:cNvPr>
              <p:cNvCxnSpPr>
                <a:cxnSpLocks/>
              </p:cNvCxnSpPr>
              <p:nvPr/>
            </p:nvCxnSpPr>
            <p:spPr bwMode="auto">
              <a:xfrm>
                <a:off x="4577552" y="44059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0F55768E-9625-3D5B-3C4A-85BD3F9069F0}"/>
                  </a:ext>
                </a:extLst>
              </p:cNvPr>
              <p:cNvCxnSpPr>
                <a:cxnSpLocks/>
              </p:cNvCxnSpPr>
              <p:nvPr/>
            </p:nvCxnSpPr>
            <p:spPr bwMode="auto">
              <a:xfrm>
                <a:off x="4599173" y="43932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7E745638-1F95-6025-C28B-8FF24F1686CA}"/>
                  </a:ext>
                </a:extLst>
              </p:cNvPr>
              <p:cNvCxnSpPr>
                <a:cxnSpLocks/>
              </p:cNvCxnSpPr>
              <p:nvPr/>
            </p:nvCxnSpPr>
            <p:spPr bwMode="auto">
              <a:xfrm>
                <a:off x="4620794" y="438827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8B48540D-A842-67E2-3E73-9BF40B1950E3}"/>
                  </a:ext>
                </a:extLst>
              </p:cNvPr>
              <p:cNvCxnSpPr>
                <a:cxnSpLocks/>
              </p:cNvCxnSpPr>
              <p:nvPr/>
            </p:nvCxnSpPr>
            <p:spPr bwMode="auto">
              <a:xfrm>
                <a:off x="4642415" y="438123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944B4D38-C3DE-887B-4876-2C9A142EB3AD}"/>
                  </a:ext>
                </a:extLst>
              </p:cNvPr>
              <p:cNvCxnSpPr>
                <a:cxnSpLocks/>
              </p:cNvCxnSpPr>
              <p:nvPr/>
            </p:nvCxnSpPr>
            <p:spPr bwMode="auto">
              <a:xfrm>
                <a:off x="4664036" y="437806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65866389-17A5-D705-DE5C-7B9954F35A5C}"/>
                  </a:ext>
                </a:extLst>
              </p:cNvPr>
              <p:cNvCxnSpPr>
                <a:cxnSpLocks/>
              </p:cNvCxnSpPr>
              <p:nvPr/>
            </p:nvCxnSpPr>
            <p:spPr bwMode="auto">
              <a:xfrm>
                <a:off x="4707278" y="436922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9E00D8C9-66D1-32A8-950D-55D6AF803F59}"/>
                  </a:ext>
                </a:extLst>
              </p:cNvPr>
              <p:cNvCxnSpPr>
                <a:cxnSpLocks/>
              </p:cNvCxnSpPr>
              <p:nvPr/>
            </p:nvCxnSpPr>
            <p:spPr bwMode="auto">
              <a:xfrm>
                <a:off x="4685657" y="4368276"/>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9A8E3C23-A33F-8CF5-5833-851EA15736E2}"/>
                  </a:ext>
                </a:extLst>
              </p:cNvPr>
              <p:cNvCxnSpPr>
                <a:cxnSpLocks/>
              </p:cNvCxnSpPr>
              <p:nvPr/>
            </p:nvCxnSpPr>
            <p:spPr bwMode="auto">
              <a:xfrm>
                <a:off x="4728899" y="437006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C0FF2D4E-F249-1C14-6195-4A59169C8E85}"/>
                  </a:ext>
                </a:extLst>
              </p:cNvPr>
              <p:cNvCxnSpPr>
                <a:cxnSpLocks/>
              </p:cNvCxnSpPr>
              <p:nvPr/>
            </p:nvCxnSpPr>
            <p:spPr bwMode="auto">
              <a:xfrm>
                <a:off x="4750520" y="437147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83CB183F-91AC-ABC5-6BBA-B9B33C66E9DC}"/>
                  </a:ext>
                </a:extLst>
              </p:cNvPr>
              <p:cNvCxnSpPr>
                <a:cxnSpLocks/>
              </p:cNvCxnSpPr>
              <p:nvPr/>
            </p:nvCxnSpPr>
            <p:spPr bwMode="auto">
              <a:xfrm>
                <a:off x="4772141" y="4375907"/>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8C478C90-B2CB-4F21-8F87-103A963924F6}"/>
                  </a:ext>
                </a:extLst>
              </p:cNvPr>
              <p:cNvCxnSpPr>
                <a:cxnSpLocks/>
              </p:cNvCxnSpPr>
              <p:nvPr/>
            </p:nvCxnSpPr>
            <p:spPr bwMode="auto">
              <a:xfrm>
                <a:off x="4793762" y="4375907"/>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065FD47C-7FA2-F4B3-BF94-666E9502D83F}"/>
                  </a:ext>
                </a:extLst>
              </p:cNvPr>
              <p:cNvCxnSpPr>
                <a:cxnSpLocks/>
              </p:cNvCxnSpPr>
              <p:nvPr/>
            </p:nvCxnSpPr>
            <p:spPr bwMode="auto">
              <a:xfrm>
                <a:off x="4815383" y="438036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87ECF7CB-B2D0-E437-5E20-9DBE3C3270D6}"/>
                  </a:ext>
                </a:extLst>
              </p:cNvPr>
              <p:cNvCxnSpPr>
                <a:cxnSpLocks/>
              </p:cNvCxnSpPr>
              <p:nvPr/>
            </p:nvCxnSpPr>
            <p:spPr bwMode="auto">
              <a:xfrm>
                <a:off x="4858625" y="43932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D9FD1DA7-0294-A82D-4BD4-C4F89214F043}"/>
                  </a:ext>
                </a:extLst>
              </p:cNvPr>
              <p:cNvCxnSpPr>
                <a:cxnSpLocks/>
              </p:cNvCxnSpPr>
              <p:nvPr/>
            </p:nvCxnSpPr>
            <p:spPr bwMode="auto">
              <a:xfrm>
                <a:off x="4837004" y="4384747"/>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D371AA73-BCD4-54C5-9635-C602A2F5C813}"/>
                  </a:ext>
                </a:extLst>
              </p:cNvPr>
              <p:cNvCxnSpPr>
                <a:cxnSpLocks/>
              </p:cNvCxnSpPr>
              <p:nvPr/>
            </p:nvCxnSpPr>
            <p:spPr bwMode="auto">
              <a:xfrm>
                <a:off x="4880246" y="439462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E5A3814A-3F07-92E7-4767-1C64E9381020}"/>
                  </a:ext>
                </a:extLst>
              </p:cNvPr>
              <p:cNvCxnSpPr>
                <a:cxnSpLocks/>
              </p:cNvCxnSpPr>
              <p:nvPr/>
            </p:nvCxnSpPr>
            <p:spPr bwMode="auto">
              <a:xfrm>
                <a:off x="4901851" y="4404744"/>
                <a:ext cx="0" cy="24030"/>
              </a:xfrm>
              <a:prstGeom prst="line">
                <a:avLst/>
              </a:prstGeom>
              <a:noFill/>
              <a:ln w="12700" cap="flat" cmpd="sng" algn="ctr">
                <a:solidFill>
                  <a:schemeClr val="accent1"/>
                </a:solidFill>
                <a:prstDash val="solid"/>
                <a:round/>
                <a:headEnd type="none" w="med" len="med"/>
                <a:tailEnd type="none" w="med" len="med"/>
              </a:ln>
              <a:effectLst/>
            </p:spPr>
          </p:cxnSp>
        </p:grpSp>
      </p:grpSp>
      <p:pic>
        <p:nvPicPr>
          <p:cNvPr id="758" name="Picture 757">
            <a:extLst>
              <a:ext uri="{FF2B5EF4-FFF2-40B4-BE49-F238E27FC236}">
                <a16:creationId xmlns:a16="http://schemas.microsoft.com/office/drawing/2014/main" id="{2A3B6E8F-1BD9-860E-6932-09A73B56604C}"/>
              </a:ext>
            </a:extLst>
          </p:cNvPr>
          <p:cNvPicPr>
            <a:picLocks noChangeAspect="1"/>
          </p:cNvPicPr>
          <p:nvPr/>
        </p:nvPicPr>
        <p:blipFill>
          <a:blip r:embed="rId11"/>
          <a:stretch>
            <a:fillRect/>
          </a:stretch>
        </p:blipFill>
        <p:spPr>
          <a:xfrm>
            <a:off x="4191057" y="4310597"/>
            <a:ext cx="292035" cy="274856"/>
          </a:xfrm>
          <a:prstGeom prst="rect">
            <a:avLst/>
          </a:prstGeom>
        </p:spPr>
      </p:pic>
      <p:grpSp>
        <p:nvGrpSpPr>
          <p:cNvPr id="616" name="Group 615">
            <a:extLst>
              <a:ext uri="{FF2B5EF4-FFF2-40B4-BE49-F238E27FC236}">
                <a16:creationId xmlns:a16="http://schemas.microsoft.com/office/drawing/2014/main" id="{52DB0310-4FA4-5B59-4A21-10B75F76FBF9}"/>
              </a:ext>
            </a:extLst>
          </p:cNvPr>
          <p:cNvGrpSpPr/>
          <p:nvPr/>
        </p:nvGrpSpPr>
        <p:grpSpPr>
          <a:xfrm>
            <a:off x="4137025" y="4368276"/>
            <a:ext cx="771525" cy="115682"/>
            <a:chOff x="4137025" y="4368276"/>
            <a:chExt cx="771525" cy="115682"/>
          </a:xfrm>
        </p:grpSpPr>
        <p:sp>
          <p:nvSpPr>
            <p:cNvPr id="243" name="Freeform 242">
              <a:extLst>
                <a:ext uri="{FF2B5EF4-FFF2-40B4-BE49-F238E27FC236}">
                  <a16:creationId xmlns:a16="http://schemas.microsoft.com/office/drawing/2014/main" id="{8C2C7638-B223-5BF9-F2AE-01BFCC09FB7B}"/>
                </a:ext>
              </a:extLst>
            </p:cNvPr>
            <p:cNvSpPr/>
            <p:nvPr/>
          </p:nvSpPr>
          <p:spPr bwMode="auto">
            <a:xfrm>
              <a:off x="4137025" y="4391147"/>
              <a:ext cx="771525" cy="88060"/>
            </a:xfrm>
            <a:custGeom>
              <a:avLst/>
              <a:gdLst>
                <a:gd name="connsiteX0" fmla="*/ 0 w 771525"/>
                <a:gd name="connsiteY0" fmla="*/ 47732 h 88060"/>
                <a:gd name="connsiteX1" fmla="*/ 127000 w 771525"/>
                <a:gd name="connsiteY1" fmla="*/ 82657 h 88060"/>
                <a:gd name="connsiteX2" fmla="*/ 295275 w 771525"/>
                <a:gd name="connsiteY2" fmla="*/ 82657 h 88060"/>
                <a:gd name="connsiteX3" fmla="*/ 450850 w 771525"/>
                <a:gd name="connsiteY3" fmla="*/ 31857 h 88060"/>
                <a:gd name="connsiteX4" fmla="*/ 568325 w 771525"/>
                <a:gd name="connsiteY4" fmla="*/ 107 h 88060"/>
                <a:gd name="connsiteX5" fmla="*/ 711200 w 771525"/>
                <a:gd name="connsiteY5" fmla="*/ 22332 h 88060"/>
                <a:gd name="connsiteX6" fmla="*/ 771525 w 771525"/>
                <a:gd name="connsiteY6" fmla="*/ 44557 h 8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525" h="88060">
                  <a:moveTo>
                    <a:pt x="0" y="47732"/>
                  </a:moveTo>
                  <a:cubicBezTo>
                    <a:pt x="38894" y="62284"/>
                    <a:pt x="77788" y="76836"/>
                    <a:pt x="127000" y="82657"/>
                  </a:cubicBezTo>
                  <a:cubicBezTo>
                    <a:pt x="176212" y="88478"/>
                    <a:pt x="241300" y="91124"/>
                    <a:pt x="295275" y="82657"/>
                  </a:cubicBezTo>
                  <a:cubicBezTo>
                    <a:pt x="349250" y="74190"/>
                    <a:pt x="405342" y="45615"/>
                    <a:pt x="450850" y="31857"/>
                  </a:cubicBezTo>
                  <a:cubicBezTo>
                    <a:pt x="496358" y="18099"/>
                    <a:pt x="524933" y="1694"/>
                    <a:pt x="568325" y="107"/>
                  </a:cubicBezTo>
                  <a:cubicBezTo>
                    <a:pt x="611717" y="-1481"/>
                    <a:pt x="677333" y="14924"/>
                    <a:pt x="711200" y="22332"/>
                  </a:cubicBezTo>
                  <a:cubicBezTo>
                    <a:pt x="745067" y="29740"/>
                    <a:pt x="758296" y="37148"/>
                    <a:pt x="771525" y="44557"/>
                  </a:cubicBezTo>
                </a:path>
              </a:pathLst>
            </a:custGeom>
            <a:noFill/>
            <a:ln w="127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80" name="Group 279">
              <a:extLst>
                <a:ext uri="{FF2B5EF4-FFF2-40B4-BE49-F238E27FC236}">
                  <a16:creationId xmlns:a16="http://schemas.microsoft.com/office/drawing/2014/main" id="{3450D961-9F9F-BA51-5D03-8D28788071F4}"/>
                </a:ext>
              </a:extLst>
            </p:cNvPr>
            <p:cNvGrpSpPr/>
            <p:nvPr/>
          </p:nvGrpSpPr>
          <p:grpSpPr>
            <a:xfrm>
              <a:off x="4145132" y="4368276"/>
              <a:ext cx="756719" cy="115682"/>
              <a:chOff x="4145132" y="4368276"/>
              <a:chExt cx="756719" cy="115682"/>
            </a:xfrm>
          </p:grpSpPr>
          <p:cxnSp>
            <p:nvCxnSpPr>
              <p:cNvPr id="244" name="Straight Connector 243">
                <a:extLst>
                  <a:ext uri="{FF2B5EF4-FFF2-40B4-BE49-F238E27FC236}">
                    <a16:creationId xmlns:a16="http://schemas.microsoft.com/office/drawing/2014/main" id="{AEC68CB8-D80E-9A48-0CAA-FCB13460F089}"/>
                  </a:ext>
                </a:extLst>
              </p:cNvPr>
              <p:cNvCxnSpPr>
                <a:cxnSpLocks/>
              </p:cNvCxnSpPr>
              <p:nvPr/>
            </p:nvCxnSpPr>
            <p:spPr bwMode="auto">
              <a:xfrm>
                <a:off x="4145132" y="44218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24899B3-9F3D-47D8-E179-EBBC22F10548}"/>
                  </a:ext>
                </a:extLst>
              </p:cNvPr>
              <p:cNvCxnSpPr>
                <a:cxnSpLocks/>
              </p:cNvCxnSpPr>
              <p:nvPr/>
            </p:nvCxnSpPr>
            <p:spPr bwMode="auto">
              <a:xfrm>
                <a:off x="4166753" y="442817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B27C657-3A3B-F2AF-DE71-3797336F41AB}"/>
                  </a:ext>
                </a:extLst>
              </p:cNvPr>
              <p:cNvCxnSpPr>
                <a:cxnSpLocks/>
              </p:cNvCxnSpPr>
              <p:nvPr/>
            </p:nvCxnSpPr>
            <p:spPr bwMode="auto">
              <a:xfrm>
                <a:off x="4188374" y="44345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157E21B6-0B26-3AF7-06C5-AA679496B488}"/>
                  </a:ext>
                </a:extLst>
              </p:cNvPr>
              <p:cNvCxnSpPr>
                <a:cxnSpLocks/>
              </p:cNvCxnSpPr>
              <p:nvPr/>
            </p:nvCxnSpPr>
            <p:spPr bwMode="auto">
              <a:xfrm>
                <a:off x="4209995" y="44440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820202A9-3E47-7DA2-C7D2-B7E112275DBD}"/>
                  </a:ext>
                </a:extLst>
              </p:cNvPr>
              <p:cNvCxnSpPr>
                <a:cxnSpLocks/>
              </p:cNvCxnSpPr>
              <p:nvPr/>
            </p:nvCxnSpPr>
            <p:spPr bwMode="auto">
              <a:xfrm>
                <a:off x="4318100" y="44599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0A70F74E-C63E-EF01-A26A-CD5E085FB8FC}"/>
                  </a:ext>
                </a:extLst>
              </p:cNvPr>
              <p:cNvCxnSpPr>
                <a:cxnSpLocks/>
              </p:cNvCxnSpPr>
              <p:nvPr/>
            </p:nvCxnSpPr>
            <p:spPr bwMode="auto">
              <a:xfrm>
                <a:off x="4296479" y="44567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898302C-156A-06C8-1349-9E4027674EE1}"/>
                  </a:ext>
                </a:extLst>
              </p:cNvPr>
              <p:cNvCxnSpPr>
                <a:cxnSpLocks/>
              </p:cNvCxnSpPr>
              <p:nvPr/>
            </p:nvCxnSpPr>
            <p:spPr bwMode="auto">
              <a:xfrm>
                <a:off x="4274858" y="44567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247C5D3-E161-02CA-80F8-5F2BB0772813}"/>
                  </a:ext>
                </a:extLst>
              </p:cNvPr>
              <p:cNvCxnSpPr>
                <a:cxnSpLocks/>
              </p:cNvCxnSpPr>
              <p:nvPr/>
            </p:nvCxnSpPr>
            <p:spPr bwMode="auto">
              <a:xfrm>
                <a:off x="4253237" y="445357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FCE49A56-51E7-D381-4123-CAA51CE15589}"/>
                  </a:ext>
                </a:extLst>
              </p:cNvPr>
              <p:cNvCxnSpPr>
                <a:cxnSpLocks/>
              </p:cNvCxnSpPr>
              <p:nvPr/>
            </p:nvCxnSpPr>
            <p:spPr bwMode="auto">
              <a:xfrm>
                <a:off x="4231616" y="44504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9D7825D6-24D9-C5FA-AC4A-3A81CBBA8823}"/>
                  </a:ext>
                </a:extLst>
              </p:cNvPr>
              <p:cNvCxnSpPr>
                <a:cxnSpLocks/>
              </p:cNvCxnSpPr>
              <p:nvPr/>
            </p:nvCxnSpPr>
            <p:spPr bwMode="auto">
              <a:xfrm>
                <a:off x="4339721" y="44599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020FCE72-CB29-3762-1657-435283E25209}"/>
                  </a:ext>
                </a:extLst>
              </p:cNvPr>
              <p:cNvCxnSpPr>
                <a:cxnSpLocks/>
              </p:cNvCxnSpPr>
              <p:nvPr/>
            </p:nvCxnSpPr>
            <p:spPr bwMode="auto">
              <a:xfrm>
                <a:off x="4361342" y="44599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E998C24-A587-6151-AD62-9B4FD3E2D38E}"/>
                  </a:ext>
                </a:extLst>
              </p:cNvPr>
              <p:cNvCxnSpPr>
                <a:cxnSpLocks/>
              </p:cNvCxnSpPr>
              <p:nvPr/>
            </p:nvCxnSpPr>
            <p:spPr bwMode="auto">
              <a:xfrm>
                <a:off x="4404584" y="44504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0F5F662F-EDE7-C57C-D3CA-5587CC2C62E0}"/>
                  </a:ext>
                </a:extLst>
              </p:cNvPr>
              <p:cNvCxnSpPr>
                <a:cxnSpLocks/>
              </p:cNvCxnSpPr>
              <p:nvPr/>
            </p:nvCxnSpPr>
            <p:spPr bwMode="auto">
              <a:xfrm>
                <a:off x="4382963" y="44567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EDCDE69-906C-0EA4-7337-E91693A95C5B}"/>
                  </a:ext>
                </a:extLst>
              </p:cNvPr>
              <p:cNvCxnSpPr>
                <a:cxnSpLocks/>
              </p:cNvCxnSpPr>
              <p:nvPr/>
            </p:nvCxnSpPr>
            <p:spPr bwMode="auto">
              <a:xfrm>
                <a:off x="4426205" y="44472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C37041E-584B-F5B3-FA2A-9103E01A02E6}"/>
                  </a:ext>
                </a:extLst>
              </p:cNvPr>
              <p:cNvCxnSpPr>
                <a:cxnSpLocks/>
              </p:cNvCxnSpPr>
              <p:nvPr/>
            </p:nvCxnSpPr>
            <p:spPr bwMode="auto">
              <a:xfrm>
                <a:off x="4447826" y="44440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983E9529-6187-7A69-3F05-708DFC5FA64E}"/>
                  </a:ext>
                </a:extLst>
              </p:cNvPr>
              <p:cNvCxnSpPr>
                <a:cxnSpLocks/>
              </p:cNvCxnSpPr>
              <p:nvPr/>
            </p:nvCxnSpPr>
            <p:spPr bwMode="auto">
              <a:xfrm>
                <a:off x="4469447" y="44377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019273F-8190-BB1B-F62B-8DB21A6F8869}"/>
                  </a:ext>
                </a:extLst>
              </p:cNvPr>
              <p:cNvCxnSpPr>
                <a:cxnSpLocks/>
              </p:cNvCxnSpPr>
              <p:nvPr/>
            </p:nvCxnSpPr>
            <p:spPr bwMode="auto">
              <a:xfrm>
                <a:off x="4491068" y="443452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1529557-AA8E-5D84-9E2C-2525C8A82ACB}"/>
                  </a:ext>
                </a:extLst>
              </p:cNvPr>
              <p:cNvCxnSpPr>
                <a:cxnSpLocks/>
              </p:cNvCxnSpPr>
              <p:nvPr/>
            </p:nvCxnSpPr>
            <p:spPr bwMode="auto">
              <a:xfrm>
                <a:off x="4512689" y="442817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1A14A602-7D1E-C1CA-3604-18679A36C789}"/>
                  </a:ext>
                </a:extLst>
              </p:cNvPr>
              <p:cNvCxnSpPr>
                <a:cxnSpLocks/>
              </p:cNvCxnSpPr>
              <p:nvPr/>
            </p:nvCxnSpPr>
            <p:spPr bwMode="auto">
              <a:xfrm>
                <a:off x="4534310" y="44186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568055C-B07A-2DB7-D509-8641FF1A1CEB}"/>
                  </a:ext>
                </a:extLst>
              </p:cNvPr>
              <p:cNvCxnSpPr>
                <a:cxnSpLocks/>
              </p:cNvCxnSpPr>
              <p:nvPr/>
            </p:nvCxnSpPr>
            <p:spPr bwMode="auto">
              <a:xfrm>
                <a:off x="4555931" y="441230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498DA7B-95C2-71D1-8C36-D53E21E1EB8F}"/>
                  </a:ext>
                </a:extLst>
              </p:cNvPr>
              <p:cNvCxnSpPr>
                <a:cxnSpLocks/>
              </p:cNvCxnSpPr>
              <p:nvPr/>
            </p:nvCxnSpPr>
            <p:spPr bwMode="auto">
              <a:xfrm>
                <a:off x="4577552" y="44059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6E58CD0-A5EF-9AFE-23A0-FDE41CA91163}"/>
                  </a:ext>
                </a:extLst>
              </p:cNvPr>
              <p:cNvCxnSpPr>
                <a:cxnSpLocks/>
              </p:cNvCxnSpPr>
              <p:nvPr/>
            </p:nvCxnSpPr>
            <p:spPr bwMode="auto">
              <a:xfrm>
                <a:off x="4599173" y="43932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7D43A256-3450-D69E-4A57-81A59DED39B1}"/>
                  </a:ext>
                </a:extLst>
              </p:cNvPr>
              <p:cNvCxnSpPr>
                <a:cxnSpLocks/>
              </p:cNvCxnSpPr>
              <p:nvPr/>
            </p:nvCxnSpPr>
            <p:spPr bwMode="auto">
              <a:xfrm>
                <a:off x="4620794" y="438827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74D14FB-F535-2A29-AE54-54EAE835CFB5}"/>
                  </a:ext>
                </a:extLst>
              </p:cNvPr>
              <p:cNvCxnSpPr>
                <a:cxnSpLocks/>
              </p:cNvCxnSpPr>
              <p:nvPr/>
            </p:nvCxnSpPr>
            <p:spPr bwMode="auto">
              <a:xfrm>
                <a:off x="4642415" y="4381238"/>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8571B24E-4438-FCC6-6C0D-A96CB77934E7}"/>
                  </a:ext>
                </a:extLst>
              </p:cNvPr>
              <p:cNvCxnSpPr>
                <a:cxnSpLocks/>
              </p:cNvCxnSpPr>
              <p:nvPr/>
            </p:nvCxnSpPr>
            <p:spPr bwMode="auto">
              <a:xfrm>
                <a:off x="4664036" y="437806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07F92448-4DDD-A486-AFE3-54A8C08200B9}"/>
                  </a:ext>
                </a:extLst>
              </p:cNvPr>
              <p:cNvCxnSpPr>
                <a:cxnSpLocks/>
              </p:cNvCxnSpPr>
              <p:nvPr/>
            </p:nvCxnSpPr>
            <p:spPr bwMode="auto">
              <a:xfrm>
                <a:off x="4707278" y="436922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394BF86B-AB33-5422-C9D9-9AA1D01D2751}"/>
                  </a:ext>
                </a:extLst>
              </p:cNvPr>
              <p:cNvCxnSpPr>
                <a:cxnSpLocks/>
              </p:cNvCxnSpPr>
              <p:nvPr/>
            </p:nvCxnSpPr>
            <p:spPr bwMode="auto">
              <a:xfrm>
                <a:off x="4685657" y="4368276"/>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9E60FABA-8B8B-F2CC-2AA0-FC78C63346DF}"/>
                  </a:ext>
                </a:extLst>
              </p:cNvPr>
              <p:cNvCxnSpPr>
                <a:cxnSpLocks/>
              </p:cNvCxnSpPr>
              <p:nvPr/>
            </p:nvCxnSpPr>
            <p:spPr bwMode="auto">
              <a:xfrm>
                <a:off x="4728899" y="437006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51D6ED4-F564-4060-4BEB-931686C699CF}"/>
                  </a:ext>
                </a:extLst>
              </p:cNvPr>
              <p:cNvCxnSpPr>
                <a:cxnSpLocks/>
              </p:cNvCxnSpPr>
              <p:nvPr/>
            </p:nvCxnSpPr>
            <p:spPr bwMode="auto">
              <a:xfrm>
                <a:off x="4750520" y="437147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30AD856F-54AC-5AD7-B6F5-99CE8C49CDE9}"/>
                  </a:ext>
                </a:extLst>
              </p:cNvPr>
              <p:cNvCxnSpPr>
                <a:cxnSpLocks/>
              </p:cNvCxnSpPr>
              <p:nvPr/>
            </p:nvCxnSpPr>
            <p:spPr bwMode="auto">
              <a:xfrm>
                <a:off x="4772141" y="4375907"/>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6E86AC5-F1D9-F4CD-9821-4977EB4B7777}"/>
                  </a:ext>
                </a:extLst>
              </p:cNvPr>
              <p:cNvCxnSpPr>
                <a:cxnSpLocks/>
              </p:cNvCxnSpPr>
              <p:nvPr/>
            </p:nvCxnSpPr>
            <p:spPr bwMode="auto">
              <a:xfrm>
                <a:off x="4793762" y="4375907"/>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3D44D6D3-0D11-87F2-0A7F-7791D40E25F0}"/>
                  </a:ext>
                </a:extLst>
              </p:cNvPr>
              <p:cNvCxnSpPr>
                <a:cxnSpLocks/>
              </p:cNvCxnSpPr>
              <p:nvPr/>
            </p:nvCxnSpPr>
            <p:spPr bwMode="auto">
              <a:xfrm>
                <a:off x="4815383" y="438036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386A3172-0F4B-6DA8-F2F9-42835131C295}"/>
                  </a:ext>
                </a:extLst>
              </p:cNvPr>
              <p:cNvCxnSpPr>
                <a:cxnSpLocks/>
              </p:cNvCxnSpPr>
              <p:nvPr/>
            </p:nvCxnSpPr>
            <p:spPr bwMode="auto">
              <a:xfrm>
                <a:off x="4858625" y="439325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271C2BA-BCEC-8312-E2B3-7B11E4793BC3}"/>
                  </a:ext>
                </a:extLst>
              </p:cNvPr>
              <p:cNvCxnSpPr>
                <a:cxnSpLocks/>
              </p:cNvCxnSpPr>
              <p:nvPr/>
            </p:nvCxnSpPr>
            <p:spPr bwMode="auto">
              <a:xfrm>
                <a:off x="4837004" y="4384747"/>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816F543-3AEA-CDCF-C11B-2E44FABAA959}"/>
                  </a:ext>
                </a:extLst>
              </p:cNvPr>
              <p:cNvCxnSpPr>
                <a:cxnSpLocks/>
              </p:cNvCxnSpPr>
              <p:nvPr/>
            </p:nvCxnSpPr>
            <p:spPr bwMode="auto">
              <a:xfrm>
                <a:off x="4880246" y="4394623"/>
                <a:ext cx="0" cy="24030"/>
              </a:xfrm>
              <a:prstGeom prst="line">
                <a:avLst/>
              </a:prstGeom>
              <a:noFill/>
              <a:ln w="127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09D9945-28A2-728A-1225-3D9BF21829BD}"/>
                  </a:ext>
                </a:extLst>
              </p:cNvPr>
              <p:cNvCxnSpPr>
                <a:cxnSpLocks/>
              </p:cNvCxnSpPr>
              <p:nvPr/>
            </p:nvCxnSpPr>
            <p:spPr bwMode="auto">
              <a:xfrm>
                <a:off x="4901851" y="4404744"/>
                <a:ext cx="0" cy="24030"/>
              </a:xfrm>
              <a:prstGeom prst="line">
                <a:avLst/>
              </a:prstGeom>
              <a:noFill/>
              <a:ln w="12700" cap="flat" cmpd="sng" algn="ctr">
                <a:solidFill>
                  <a:schemeClr val="accent1"/>
                </a:solidFill>
                <a:prstDash val="solid"/>
                <a:round/>
                <a:headEnd type="none" w="med" len="med"/>
                <a:tailEnd type="none" w="med" len="med"/>
              </a:ln>
              <a:effectLst/>
            </p:spPr>
          </p:cxnSp>
        </p:grpSp>
      </p:grpSp>
      <p:sp>
        <p:nvSpPr>
          <p:cNvPr id="706" name="TextBox 705">
            <a:extLst>
              <a:ext uri="{FF2B5EF4-FFF2-40B4-BE49-F238E27FC236}">
                <a16:creationId xmlns:a16="http://schemas.microsoft.com/office/drawing/2014/main" id="{E77640E6-37DE-B9B9-574C-B21C95C4B4BD}"/>
              </a:ext>
            </a:extLst>
          </p:cNvPr>
          <p:cNvSpPr txBox="1"/>
          <p:nvPr/>
        </p:nvSpPr>
        <p:spPr bwMode="auto">
          <a:xfrm>
            <a:off x="6272546" y="4573789"/>
            <a:ext cx="13262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RISC loading of guide strand</a:t>
            </a:r>
          </a:p>
        </p:txBody>
      </p:sp>
      <p:sp>
        <p:nvSpPr>
          <p:cNvPr id="760" name="Freeform 759">
            <a:extLst>
              <a:ext uri="{FF2B5EF4-FFF2-40B4-BE49-F238E27FC236}">
                <a16:creationId xmlns:a16="http://schemas.microsoft.com/office/drawing/2014/main" id="{C75B822F-407E-5C26-3DE1-A53CF7E87EF4}"/>
              </a:ext>
            </a:extLst>
          </p:cNvPr>
          <p:cNvSpPr/>
          <p:nvPr/>
        </p:nvSpPr>
        <p:spPr bwMode="auto">
          <a:xfrm>
            <a:off x="7759699" y="4981289"/>
            <a:ext cx="571779" cy="280415"/>
          </a:xfrm>
          <a:custGeom>
            <a:avLst/>
            <a:gdLst>
              <a:gd name="connsiteX0" fmla="*/ 0 w 558800"/>
              <a:gd name="connsiteY0" fmla="*/ 44735 h 232060"/>
              <a:gd name="connsiteX1" fmla="*/ 209550 w 558800"/>
              <a:gd name="connsiteY1" fmla="*/ 285 h 232060"/>
              <a:gd name="connsiteX2" fmla="*/ 422275 w 558800"/>
              <a:gd name="connsiteY2" fmla="*/ 63785 h 232060"/>
              <a:gd name="connsiteX3" fmla="*/ 558800 w 558800"/>
              <a:gd name="connsiteY3" fmla="*/ 232060 h 232060"/>
            </a:gdLst>
            <a:ahLst/>
            <a:cxnLst>
              <a:cxn ang="0">
                <a:pos x="connsiteX0" y="connsiteY0"/>
              </a:cxn>
              <a:cxn ang="0">
                <a:pos x="connsiteX1" y="connsiteY1"/>
              </a:cxn>
              <a:cxn ang="0">
                <a:pos x="connsiteX2" y="connsiteY2"/>
              </a:cxn>
              <a:cxn ang="0">
                <a:pos x="connsiteX3" y="connsiteY3"/>
              </a:cxn>
            </a:cxnLst>
            <a:rect l="l" t="t" r="r" b="b"/>
            <a:pathLst>
              <a:path w="558800" h="232060">
                <a:moveTo>
                  <a:pt x="0" y="44735"/>
                </a:moveTo>
                <a:cubicBezTo>
                  <a:pt x="69585" y="20922"/>
                  <a:pt x="139171" y="-2890"/>
                  <a:pt x="209550" y="285"/>
                </a:cubicBezTo>
                <a:cubicBezTo>
                  <a:pt x="279929" y="3460"/>
                  <a:pt x="364067" y="25156"/>
                  <a:pt x="422275" y="63785"/>
                </a:cubicBezTo>
                <a:cubicBezTo>
                  <a:pt x="480483" y="102414"/>
                  <a:pt x="519641" y="167237"/>
                  <a:pt x="558800" y="232060"/>
                </a:cubicBezTo>
              </a:path>
            </a:pathLst>
          </a:custGeom>
          <a:noFill/>
          <a:ln w="28575">
            <a:solidFill>
              <a:schemeClr val="bg1"/>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63" name="Straight Arrow Connector 762">
            <a:extLst>
              <a:ext uri="{FF2B5EF4-FFF2-40B4-BE49-F238E27FC236}">
                <a16:creationId xmlns:a16="http://schemas.microsoft.com/office/drawing/2014/main" id="{7E84A1A0-A6AA-2899-65E1-409E2CE887C0}"/>
              </a:ext>
            </a:extLst>
          </p:cNvPr>
          <p:cNvCxnSpPr>
            <a:cxnSpLocks/>
          </p:cNvCxnSpPr>
          <p:nvPr/>
        </p:nvCxnSpPr>
        <p:spPr bwMode="auto">
          <a:xfrm flipH="1">
            <a:off x="6292250" y="4334153"/>
            <a:ext cx="143642" cy="269229"/>
          </a:xfrm>
          <a:prstGeom prst="straightConnector1">
            <a:avLst/>
          </a:prstGeom>
          <a:noFill/>
          <a:ln w="28575" cap="flat" cmpd="sng" algn="ctr">
            <a:solidFill>
              <a:schemeClr val="bg1"/>
            </a:solidFill>
            <a:prstDash val="solid"/>
            <a:round/>
            <a:headEnd type="none" w="med" len="med"/>
            <a:tailEnd type="triangle"/>
          </a:ln>
          <a:effectLst/>
        </p:spPr>
      </p:cxnSp>
      <p:cxnSp>
        <p:nvCxnSpPr>
          <p:cNvPr id="764" name="Straight Arrow Connector 763">
            <a:extLst>
              <a:ext uri="{FF2B5EF4-FFF2-40B4-BE49-F238E27FC236}">
                <a16:creationId xmlns:a16="http://schemas.microsoft.com/office/drawing/2014/main" id="{62EBF2E8-51B6-4D70-8C67-9889A18E26B7}"/>
              </a:ext>
            </a:extLst>
          </p:cNvPr>
          <p:cNvCxnSpPr>
            <a:cxnSpLocks/>
          </p:cNvCxnSpPr>
          <p:nvPr/>
        </p:nvCxnSpPr>
        <p:spPr bwMode="auto">
          <a:xfrm flipH="1">
            <a:off x="6485227" y="4430668"/>
            <a:ext cx="265003" cy="205969"/>
          </a:xfrm>
          <a:prstGeom prst="straightConnector1">
            <a:avLst/>
          </a:prstGeom>
          <a:noFill/>
          <a:ln w="28575" cap="flat" cmpd="sng" algn="ctr">
            <a:solidFill>
              <a:schemeClr val="bg1"/>
            </a:solidFill>
            <a:prstDash val="solid"/>
            <a:round/>
            <a:headEnd type="none" w="med" len="med"/>
            <a:tailEnd type="triangle"/>
          </a:ln>
          <a:effectLst/>
        </p:spPr>
      </p:cxnSp>
      <p:cxnSp>
        <p:nvCxnSpPr>
          <p:cNvPr id="767" name="Straight Arrow Connector 766">
            <a:extLst>
              <a:ext uri="{FF2B5EF4-FFF2-40B4-BE49-F238E27FC236}">
                <a16:creationId xmlns:a16="http://schemas.microsoft.com/office/drawing/2014/main" id="{1F8E3E24-E0C4-26BB-3055-3A9F304915B5}"/>
              </a:ext>
            </a:extLst>
          </p:cNvPr>
          <p:cNvCxnSpPr>
            <a:cxnSpLocks/>
          </p:cNvCxnSpPr>
          <p:nvPr/>
        </p:nvCxnSpPr>
        <p:spPr bwMode="auto">
          <a:xfrm>
            <a:off x="6318040" y="5760261"/>
            <a:ext cx="224252" cy="194245"/>
          </a:xfrm>
          <a:prstGeom prst="straightConnector1">
            <a:avLst/>
          </a:prstGeom>
          <a:noFill/>
          <a:ln w="28575" cap="flat" cmpd="sng" algn="ctr">
            <a:solidFill>
              <a:schemeClr val="bg1"/>
            </a:solidFill>
            <a:prstDash val="solid"/>
            <a:round/>
            <a:headEnd type="none" w="med" len="med"/>
            <a:tailEnd type="triangle"/>
          </a:ln>
          <a:effectLst/>
        </p:spPr>
      </p:cxnSp>
      <p:cxnSp>
        <p:nvCxnSpPr>
          <p:cNvPr id="769" name="Straight Arrow Connector 768">
            <a:extLst>
              <a:ext uri="{FF2B5EF4-FFF2-40B4-BE49-F238E27FC236}">
                <a16:creationId xmlns:a16="http://schemas.microsoft.com/office/drawing/2014/main" id="{6B0706BA-6BFF-DB7F-D7FC-5E0139ED6F8C}"/>
              </a:ext>
            </a:extLst>
          </p:cNvPr>
          <p:cNvCxnSpPr>
            <a:cxnSpLocks/>
            <a:endCxn id="742" idx="1"/>
          </p:cNvCxnSpPr>
          <p:nvPr/>
        </p:nvCxnSpPr>
        <p:spPr bwMode="auto">
          <a:xfrm>
            <a:off x="7077615" y="5998476"/>
            <a:ext cx="297626" cy="39999"/>
          </a:xfrm>
          <a:prstGeom prst="straightConnector1">
            <a:avLst/>
          </a:prstGeom>
          <a:noFill/>
          <a:ln w="28575" cap="flat" cmpd="sng" algn="ctr">
            <a:solidFill>
              <a:schemeClr val="bg1"/>
            </a:solidFill>
            <a:prstDash val="solid"/>
            <a:round/>
            <a:headEnd type="none" w="med" len="med"/>
            <a:tailEnd type="triangle"/>
          </a:ln>
          <a:effectLst/>
        </p:spPr>
      </p:cxnSp>
      <p:cxnSp>
        <p:nvCxnSpPr>
          <p:cNvPr id="772" name="Straight Arrow Connector 771">
            <a:extLst>
              <a:ext uri="{FF2B5EF4-FFF2-40B4-BE49-F238E27FC236}">
                <a16:creationId xmlns:a16="http://schemas.microsoft.com/office/drawing/2014/main" id="{D8D4C87B-F5E3-D1FD-2FF2-C006D0060ADD}"/>
              </a:ext>
            </a:extLst>
          </p:cNvPr>
          <p:cNvCxnSpPr>
            <a:cxnSpLocks/>
          </p:cNvCxnSpPr>
          <p:nvPr/>
        </p:nvCxnSpPr>
        <p:spPr bwMode="auto">
          <a:xfrm>
            <a:off x="6054434" y="5020747"/>
            <a:ext cx="119124" cy="289260"/>
          </a:xfrm>
          <a:prstGeom prst="straightConnector1">
            <a:avLst/>
          </a:prstGeom>
          <a:noFill/>
          <a:ln w="28575" cap="flat" cmpd="sng" algn="ctr">
            <a:solidFill>
              <a:schemeClr val="bg1"/>
            </a:solidFill>
            <a:prstDash val="solid"/>
            <a:round/>
            <a:headEnd type="none" w="med" len="med"/>
            <a:tailEnd type="triangle"/>
          </a:ln>
          <a:effectLst/>
        </p:spPr>
      </p:cxnSp>
      <p:cxnSp>
        <p:nvCxnSpPr>
          <p:cNvPr id="776" name="Straight Arrow Connector 775">
            <a:extLst>
              <a:ext uri="{FF2B5EF4-FFF2-40B4-BE49-F238E27FC236}">
                <a16:creationId xmlns:a16="http://schemas.microsoft.com/office/drawing/2014/main" id="{B190C96B-34E2-44A1-41D9-BAE9C27BC0D7}"/>
              </a:ext>
            </a:extLst>
          </p:cNvPr>
          <p:cNvCxnSpPr>
            <a:cxnSpLocks/>
          </p:cNvCxnSpPr>
          <p:nvPr/>
        </p:nvCxnSpPr>
        <p:spPr bwMode="auto">
          <a:xfrm>
            <a:off x="6115846" y="5152598"/>
            <a:ext cx="245840" cy="9967"/>
          </a:xfrm>
          <a:prstGeom prst="straightConnector1">
            <a:avLst/>
          </a:prstGeom>
          <a:noFill/>
          <a:ln w="28575" cap="flat" cmpd="sng" algn="ctr">
            <a:solidFill>
              <a:schemeClr val="bg1"/>
            </a:solidFill>
            <a:prstDash val="solid"/>
            <a:round/>
            <a:headEnd type="none" w="med" len="med"/>
            <a:tailEnd type="triangle"/>
          </a:ln>
          <a:effectLst/>
        </p:spPr>
      </p:cxnSp>
      <p:cxnSp>
        <p:nvCxnSpPr>
          <p:cNvPr id="779" name="Straight Arrow Connector 778">
            <a:extLst>
              <a:ext uri="{FF2B5EF4-FFF2-40B4-BE49-F238E27FC236}">
                <a16:creationId xmlns:a16="http://schemas.microsoft.com/office/drawing/2014/main" id="{84EA2211-DAB6-9C6C-ED96-D548E4A47784}"/>
              </a:ext>
            </a:extLst>
          </p:cNvPr>
          <p:cNvCxnSpPr>
            <a:cxnSpLocks/>
          </p:cNvCxnSpPr>
          <p:nvPr/>
        </p:nvCxnSpPr>
        <p:spPr bwMode="auto">
          <a:xfrm flipH="1" flipV="1">
            <a:off x="7731334" y="4205591"/>
            <a:ext cx="250660" cy="133372"/>
          </a:xfrm>
          <a:prstGeom prst="straightConnector1">
            <a:avLst/>
          </a:prstGeom>
          <a:noFill/>
          <a:ln w="28575" cap="flat" cmpd="sng" algn="ctr">
            <a:solidFill>
              <a:schemeClr val="bg1"/>
            </a:solidFill>
            <a:prstDash val="solid"/>
            <a:round/>
            <a:headEnd type="none" w="med" len="med"/>
            <a:tailEnd type="triangle"/>
          </a:ln>
          <a:effectLst/>
        </p:spPr>
      </p:cxnSp>
      <p:sp>
        <p:nvSpPr>
          <p:cNvPr id="781" name="Down Arrow 780">
            <a:extLst>
              <a:ext uri="{FF2B5EF4-FFF2-40B4-BE49-F238E27FC236}">
                <a16:creationId xmlns:a16="http://schemas.microsoft.com/office/drawing/2014/main" id="{B62BEE9C-8DEC-2B63-7084-57297FC21944}"/>
              </a:ext>
            </a:extLst>
          </p:cNvPr>
          <p:cNvSpPr/>
          <p:nvPr/>
        </p:nvSpPr>
        <p:spPr bwMode="auto">
          <a:xfrm>
            <a:off x="8274681" y="4902236"/>
            <a:ext cx="85889" cy="102276"/>
          </a:xfrm>
          <a:prstGeom prst="downArrow">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2" name="Freeform 781">
            <a:extLst>
              <a:ext uri="{FF2B5EF4-FFF2-40B4-BE49-F238E27FC236}">
                <a16:creationId xmlns:a16="http://schemas.microsoft.com/office/drawing/2014/main" id="{A2A194BD-4B41-0B01-C951-78109B5942D5}"/>
              </a:ext>
            </a:extLst>
          </p:cNvPr>
          <p:cNvSpPr/>
          <p:nvPr/>
        </p:nvSpPr>
        <p:spPr bwMode="auto">
          <a:xfrm>
            <a:off x="8543925" y="5121275"/>
            <a:ext cx="95250" cy="149225"/>
          </a:xfrm>
          <a:custGeom>
            <a:avLst/>
            <a:gdLst>
              <a:gd name="connsiteX0" fmla="*/ 0 w 95250"/>
              <a:gd name="connsiteY0" fmla="*/ 149225 h 149225"/>
              <a:gd name="connsiteX1" fmla="*/ 41275 w 95250"/>
              <a:gd name="connsiteY1" fmla="*/ 101600 h 149225"/>
              <a:gd name="connsiteX2" fmla="*/ 95250 w 95250"/>
              <a:gd name="connsiteY2" fmla="*/ 0 h 149225"/>
            </a:gdLst>
            <a:ahLst/>
            <a:cxnLst>
              <a:cxn ang="0">
                <a:pos x="connsiteX0" y="connsiteY0"/>
              </a:cxn>
              <a:cxn ang="0">
                <a:pos x="connsiteX1" y="connsiteY1"/>
              </a:cxn>
              <a:cxn ang="0">
                <a:pos x="connsiteX2" y="connsiteY2"/>
              </a:cxn>
            </a:cxnLst>
            <a:rect l="l" t="t" r="r" b="b"/>
            <a:pathLst>
              <a:path w="95250" h="149225">
                <a:moveTo>
                  <a:pt x="0" y="149225"/>
                </a:moveTo>
                <a:cubicBezTo>
                  <a:pt x="12700" y="137848"/>
                  <a:pt x="25400" y="126471"/>
                  <a:pt x="41275" y="101600"/>
                </a:cubicBezTo>
                <a:cubicBezTo>
                  <a:pt x="57150" y="76729"/>
                  <a:pt x="76200" y="38364"/>
                  <a:pt x="95250" y="0"/>
                </a:cubicBezTo>
              </a:path>
            </a:pathLst>
          </a:custGeom>
          <a:noFill/>
          <a:ln w="28575">
            <a:solidFill>
              <a:schemeClr val="bg1"/>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3" name="Freeform 782">
            <a:extLst>
              <a:ext uri="{FF2B5EF4-FFF2-40B4-BE49-F238E27FC236}">
                <a16:creationId xmlns:a16="http://schemas.microsoft.com/office/drawing/2014/main" id="{37EA0319-EA89-5D74-0E17-10091E8E0007}"/>
              </a:ext>
            </a:extLst>
          </p:cNvPr>
          <p:cNvSpPr/>
          <p:nvPr/>
        </p:nvSpPr>
        <p:spPr bwMode="auto">
          <a:xfrm>
            <a:off x="7038975" y="4248150"/>
            <a:ext cx="234950" cy="117475"/>
          </a:xfrm>
          <a:custGeom>
            <a:avLst/>
            <a:gdLst>
              <a:gd name="connsiteX0" fmla="*/ 234950 w 234950"/>
              <a:gd name="connsiteY0" fmla="*/ 0 h 117475"/>
              <a:gd name="connsiteX1" fmla="*/ 142875 w 234950"/>
              <a:gd name="connsiteY1" fmla="*/ 79375 h 117475"/>
              <a:gd name="connsiteX2" fmla="*/ 0 w 234950"/>
              <a:gd name="connsiteY2" fmla="*/ 117475 h 117475"/>
            </a:gdLst>
            <a:ahLst/>
            <a:cxnLst>
              <a:cxn ang="0">
                <a:pos x="connsiteX0" y="connsiteY0"/>
              </a:cxn>
              <a:cxn ang="0">
                <a:pos x="connsiteX1" y="connsiteY1"/>
              </a:cxn>
              <a:cxn ang="0">
                <a:pos x="connsiteX2" y="connsiteY2"/>
              </a:cxn>
            </a:cxnLst>
            <a:rect l="l" t="t" r="r" b="b"/>
            <a:pathLst>
              <a:path w="234950" h="117475">
                <a:moveTo>
                  <a:pt x="234950" y="0"/>
                </a:moveTo>
                <a:cubicBezTo>
                  <a:pt x="208491" y="29898"/>
                  <a:pt x="182033" y="59796"/>
                  <a:pt x="142875" y="79375"/>
                </a:cubicBezTo>
                <a:cubicBezTo>
                  <a:pt x="103717" y="98954"/>
                  <a:pt x="19050" y="111654"/>
                  <a:pt x="0" y="117475"/>
                </a:cubicBezTo>
              </a:path>
            </a:pathLst>
          </a:custGeom>
          <a:noFill/>
          <a:ln w="28575">
            <a:solidFill>
              <a:schemeClr val="bg1"/>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4" name="Freeform 783">
            <a:extLst>
              <a:ext uri="{FF2B5EF4-FFF2-40B4-BE49-F238E27FC236}">
                <a16:creationId xmlns:a16="http://schemas.microsoft.com/office/drawing/2014/main" id="{3F0D48F6-82CA-E9F7-E43B-833F5343B36D}"/>
              </a:ext>
            </a:extLst>
          </p:cNvPr>
          <p:cNvSpPr/>
          <p:nvPr/>
        </p:nvSpPr>
        <p:spPr bwMode="auto">
          <a:xfrm>
            <a:off x="6959600" y="5613400"/>
            <a:ext cx="431800" cy="276225"/>
          </a:xfrm>
          <a:custGeom>
            <a:avLst/>
            <a:gdLst>
              <a:gd name="connsiteX0" fmla="*/ 431800 w 431800"/>
              <a:gd name="connsiteY0" fmla="*/ 0 h 276225"/>
              <a:gd name="connsiteX1" fmla="*/ 358775 w 431800"/>
              <a:gd name="connsiteY1" fmla="*/ 127000 h 276225"/>
              <a:gd name="connsiteX2" fmla="*/ 196850 w 431800"/>
              <a:gd name="connsiteY2" fmla="*/ 234950 h 276225"/>
              <a:gd name="connsiteX3" fmla="*/ 0 w 431800"/>
              <a:gd name="connsiteY3" fmla="*/ 276225 h 276225"/>
            </a:gdLst>
            <a:ahLst/>
            <a:cxnLst>
              <a:cxn ang="0">
                <a:pos x="connsiteX0" y="connsiteY0"/>
              </a:cxn>
              <a:cxn ang="0">
                <a:pos x="connsiteX1" y="connsiteY1"/>
              </a:cxn>
              <a:cxn ang="0">
                <a:pos x="connsiteX2" y="connsiteY2"/>
              </a:cxn>
              <a:cxn ang="0">
                <a:pos x="connsiteX3" y="connsiteY3"/>
              </a:cxn>
            </a:cxnLst>
            <a:rect l="l" t="t" r="r" b="b"/>
            <a:pathLst>
              <a:path w="431800" h="276225">
                <a:moveTo>
                  <a:pt x="431800" y="0"/>
                </a:moveTo>
                <a:cubicBezTo>
                  <a:pt x="414866" y="43921"/>
                  <a:pt x="397933" y="87842"/>
                  <a:pt x="358775" y="127000"/>
                </a:cubicBezTo>
                <a:cubicBezTo>
                  <a:pt x="319617" y="166158"/>
                  <a:pt x="256646" y="210079"/>
                  <a:pt x="196850" y="234950"/>
                </a:cubicBezTo>
                <a:cubicBezTo>
                  <a:pt x="137054" y="259821"/>
                  <a:pt x="68527" y="268023"/>
                  <a:pt x="0" y="276225"/>
                </a:cubicBezTo>
              </a:path>
            </a:pathLst>
          </a:custGeom>
          <a:noFill/>
          <a:ln w="28575">
            <a:solidFill>
              <a:schemeClr val="bg1"/>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85" name="Group 784">
            <a:extLst>
              <a:ext uri="{FF2B5EF4-FFF2-40B4-BE49-F238E27FC236}">
                <a16:creationId xmlns:a16="http://schemas.microsoft.com/office/drawing/2014/main" id="{BAEBA4CD-BB21-0408-94A7-6C4C37B18513}"/>
              </a:ext>
            </a:extLst>
          </p:cNvPr>
          <p:cNvGrpSpPr/>
          <p:nvPr/>
        </p:nvGrpSpPr>
        <p:grpSpPr>
          <a:xfrm rot="15508370" flipH="1">
            <a:off x="8120229" y="6041546"/>
            <a:ext cx="141005" cy="28388"/>
            <a:chOff x="3815973" y="1286392"/>
            <a:chExt cx="273427" cy="55048"/>
          </a:xfrm>
        </p:grpSpPr>
        <p:cxnSp>
          <p:nvCxnSpPr>
            <p:cNvPr id="786" name="Straight Connector 785">
              <a:extLst>
                <a:ext uri="{FF2B5EF4-FFF2-40B4-BE49-F238E27FC236}">
                  <a16:creationId xmlns:a16="http://schemas.microsoft.com/office/drawing/2014/main" id="{F961961B-793F-97F0-0B8E-4ED197FC949F}"/>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FA712CD3-D39C-934D-38F3-364260CB5BED}"/>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90050A55-57F8-F345-CE47-69A4DA678DC1}"/>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0D889EFC-FE8B-4506-CC3B-14CEC1E63BF7}"/>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B3DC0015-ED02-BF4D-D6C8-5923365443A0}"/>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C5C446FB-FE9B-DB8C-1C4F-F71CF0C09BBD}"/>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10AC47BE-F5C5-D63B-43C7-003D8E01AB87}"/>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95B6D16D-EA8B-7B69-C902-A9D68BFF9F25}"/>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794" name="Group 793">
            <a:extLst>
              <a:ext uri="{FF2B5EF4-FFF2-40B4-BE49-F238E27FC236}">
                <a16:creationId xmlns:a16="http://schemas.microsoft.com/office/drawing/2014/main" id="{5469CDE7-E430-D6AC-E25D-7AFF21C3171E}"/>
              </a:ext>
            </a:extLst>
          </p:cNvPr>
          <p:cNvGrpSpPr/>
          <p:nvPr/>
        </p:nvGrpSpPr>
        <p:grpSpPr>
          <a:xfrm rot="19786539" flipH="1">
            <a:off x="7985556" y="5953598"/>
            <a:ext cx="141005" cy="28388"/>
            <a:chOff x="3815973" y="1286392"/>
            <a:chExt cx="273427" cy="55048"/>
          </a:xfrm>
        </p:grpSpPr>
        <p:cxnSp>
          <p:nvCxnSpPr>
            <p:cNvPr id="795" name="Straight Connector 794">
              <a:extLst>
                <a:ext uri="{FF2B5EF4-FFF2-40B4-BE49-F238E27FC236}">
                  <a16:creationId xmlns:a16="http://schemas.microsoft.com/office/drawing/2014/main" id="{C763662A-2763-2638-519C-4F329A414089}"/>
                </a:ext>
              </a:extLst>
            </p:cNvPr>
            <p:cNvCxnSpPr>
              <a:cxnSpLocks/>
            </p:cNvCxnSpPr>
            <p:nvPr/>
          </p:nvCxnSpPr>
          <p:spPr bwMode="auto">
            <a:xfrm>
              <a:off x="3815973" y="1341440"/>
              <a:ext cx="273427" cy="0"/>
            </a:xfrm>
            <a:prstGeom prst="line">
              <a:avLst/>
            </a:prstGeom>
            <a:noFill/>
            <a:ln w="12700" cap="flat" cmpd="sng" algn="ctr">
              <a:solidFill>
                <a:schemeClr val="accent5"/>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BC8BA949-FD68-8926-5FDD-A9EE9B7B5CAA}"/>
                </a:ext>
              </a:extLst>
            </p:cNvPr>
            <p:cNvCxnSpPr>
              <a:cxnSpLocks/>
            </p:cNvCxnSpPr>
            <p:nvPr/>
          </p:nvCxnSpPr>
          <p:spPr bwMode="auto">
            <a:xfrm>
              <a:off x="3832789" y="1286392"/>
              <a:ext cx="0" cy="46597"/>
            </a:xfrm>
            <a:prstGeom prst="line">
              <a:avLst/>
            </a:prstGeom>
            <a:noFill/>
            <a:ln w="12700" cap="flat" cmpd="sng" algn="ctr">
              <a:solidFill>
                <a:schemeClr val="accent5"/>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CA581410-2252-91D7-5C4F-ADEA2829FBEA}"/>
                </a:ext>
              </a:extLst>
            </p:cNvPr>
            <p:cNvCxnSpPr>
              <a:cxnSpLocks/>
            </p:cNvCxnSpPr>
            <p:nvPr/>
          </p:nvCxnSpPr>
          <p:spPr bwMode="auto">
            <a:xfrm>
              <a:off x="3872133" y="1286392"/>
              <a:ext cx="0" cy="46597"/>
            </a:xfrm>
            <a:prstGeom prst="line">
              <a:avLst/>
            </a:prstGeom>
            <a:noFill/>
            <a:ln w="12700" cap="flat" cmpd="sng" algn="ctr">
              <a:solidFill>
                <a:schemeClr val="accent5"/>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9CD080A1-0155-DCE2-949E-760B154EC3BA}"/>
                </a:ext>
              </a:extLst>
            </p:cNvPr>
            <p:cNvCxnSpPr>
              <a:cxnSpLocks/>
            </p:cNvCxnSpPr>
            <p:nvPr/>
          </p:nvCxnSpPr>
          <p:spPr bwMode="auto">
            <a:xfrm>
              <a:off x="3911477" y="1286392"/>
              <a:ext cx="0" cy="46597"/>
            </a:xfrm>
            <a:prstGeom prst="line">
              <a:avLst/>
            </a:prstGeom>
            <a:noFill/>
            <a:ln w="12700" cap="flat" cmpd="sng" algn="ctr">
              <a:solidFill>
                <a:schemeClr val="accent5"/>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2CF28680-548D-4DD4-9D73-7C5C1C33A222}"/>
                </a:ext>
              </a:extLst>
            </p:cNvPr>
            <p:cNvCxnSpPr>
              <a:cxnSpLocks/>
            </p:cNvCxnSpPr>
            <p:nvPr/>
          </p:nvCxnSpPr>
          <p:spPr bwMode="auto">
            <a:xfrm>
              <a:off x="3950821" y="1286392"/>
              <a:ext cx="0" cy="46597"/>
            </a:xfrm>
            <a:prstGeom prst="line">
              <a:avLst/>
            </a:prstGeom>
            <a:noFill/>
            <a:ln w="12700" cap="flat" cmpd="sng" algn="ctr">
              <a:solidFill>
                <a:schemeClr val="accent5"/>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0A8088A2-66F6-5A4E-8B3F-CD8604B5510D}"/>
                </a:ext>
              </a:extLst>
            </p:cNvPr>
            <p:cNvCxnSpPr>
              <a:cxnSpLocks/>
            </p:cNvCxnSpPr>
            <p:nvPr/>
          </p:nvCxnSpPr>
          <p:spPr bwMode="auto">
            <a:xfrm>
              <a:off x="3990165" y="1286392"/>
              <a:ext cx="0" cy="46597"/>
            </a:xfrm>
            <a:prstGeom prst="line">
              <a:avLst/>
            </a:prstGeom>
            <a:noFill/>
            <a:ln w="12700" cap="flat" cmpd="sng" algn="ctr">
              <a:solidFill>
                <a:schemeClr val="accent5"/>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29DE4680-1B55-F3EB-2E97-60F0945C24CD}"/>
                </a:ext>
              </a:extLst>
            </p:cNvPr>
            <p:cNvCxnSpPr>
              <a:cxnSpLocks/>
            </p:cNvCxnSpPr>
            <p:nvPr/>
          </p:nvCxnSpPr>
          <p:spPr bwMode="auto">
            <a:xfrm>
              <a:off x="4029509" y="1286392"/>
              <a:ext cx="0" cy="46597"/>
            </a:xfrm>
            <a:prstGeom prst="line">
              <a:avLst/>
            </a:prstGeom>
            <a:noFill/>
            <a:ln w="12700" cap="flat" cmpd="sng" algn="ctr">
              <a:solidFill>
                <a:schemeClr val="accent5"/>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7CFF9ADD-97AF-A3C2-29DD-ECB668647C05}"/>
                </a:ext>
              </a:extLst>
            </p:cNvPr>
            <p:cNvCxnSpPr>
              <a:cxnSpLocks/>
            </p:cNvCxnSpPr>
            <p:nvPr/>
          </p:nvCxnSpPr>
          <p:spPr bwMode="auto">
            <a:xfrm>
              <a:off x="4068852" y="1286392"/>
              <a:ext cx="0" cy="46597"/>
            </a:xfrm>
            <a:prstGeom prst="line">
              <a:avLst/>
            </a:prstGeom>
            <a:noFill/>
            <a:ln w="12700" cap="flat" cmpd="sng" algn="ctr">
              <a:solidFill>
                <a:schemeClr val="accent5"/>
              </a:solidFill>
              <a:prstDash val="solid"/>
              <a:round/>
              <a:headEnd type="none" w="med" len="med"/>
              <a:tailEnd type="none" w="med" len="med"/>
            </a:ln>
            <a:effectLst/>
          </p:spPr>
        </p:cxnSp>
      </p:grpSp>
      <p:sp>
        <p:nvSpPr>
          <p:cNvPr id="803" name="TextBox 802">
            <a:extLst>
              <a:ext uri="{FF2B5EF4-FFF2-40B4-BE49-F238E27FC236}">
                <a16:creationId xmlns:a16="http://schemas.microsoft.com/office/drawing/2014/main" id="{4F05FF72-3251-BEC6-65CB-509C5477D6E6}"/>
              </a:ext>
            </a:extLst>
          </p:cNvPr>
          <p:cNvSpPr txBox="1"/>
          <p:nvPr/>
        </p:nvSpPr>
        <p:spPr bwMode="auto">
          <a:xfrm rot="20300889">
            <a:off x="8051962" y="5793118"/>
            <a:ext cx="8250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400" b="1" i="0" u="none" strike="noStrike" kern="1200" cap="none" spc="0" normalizeH="0" baseline="0" noProof="0">
                <a:ln>
                  <a:noFill/>
                </a:ln>
                <a:solidFill>
                  <a:srgbClr val="FDB338"/>
                </a:solidFill>
                <a:effectLst/>
                <a:uLnTx/>
                <a:uFillTx/>
                <a:latin typeface="Calibri" panose="020F0502020204030204" pitchFamily="34" charset="0"/>
                <a:ea typeface="+mn-ea"/>
                <a:cs typeface="Arial" panose="020B0604020202020204" pitchFamily="34" charset="0"/>
              </a:rPr>
              <a:t>T</a:t>
            </a:r>
          </a:p>
        </p:txBody>
      </p:sp>
      <p:sp>
        <p:nvSpPr>
          <p:cNvPr id="804" name="TextBox 803">
            <a:extLst>
              <a:ext uri="{FF2B5EF4-FFF2-40B4-BE49-F238E27FC236}">
                <a16:creationId xmlns:a16="http://schemas.microsoft.com/office/drawing/2014/main" id="{F6D9A18F-D8A1-66D9-7A71-5546A20F15B6}"/>
              </a:ext>
            </a:extLst>
          </p:cNvPr>
          <p:cNvSpPr txBox="1"/>
          <p:nvPr/>
        </p:nvSpPr>
        <p:spPr bwMode="auto">
          <a:xfrm rot="8082150">
            <a:off x="7997881" y="5835378"/>
            <a:ext cx="8250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400" b="1" i="0" u="none" strike="noStrike" kern="1200" cap="none" spc="0" normalizeH="0" baseline="0" noProof="0">
                <a:ln>
                  <a:noFill/>
                </a:ln>
                <a:solidFill>
                  <a:srgbClr val="FDB338"/>
                </a:solidFill>
                <a:effectLst/>
                <a:uLnTx/>
                <a:uFillTx/>
                <a:latin typeface="Calibri" panose="020F0502020204030204" pitchFamily="34" charset="0"/>
                <a:ea typeface="+mn-ea"/>
                <a:cs typeface="Arial" panose="020B0604020202020204" pitchFamily="34" charset="0"/>
              </a:rPr>
              <a:t>T</a:t>
            </a:r>
          </a:p>
        </p:txBody>
      </p:sp>
      <p:sp>
        <p:nvSpPr>
          <p:cNvPr id="805" name="TextBox 804">
            <a:extLst>
              <a:ext uri="{FF2B5EF4-FFF2-40B4-BE49-F238E27FC236}">
                <a16:creationId xmlns:a16="http://schemas.microsoft.com/office/drawing/2014/main" id="{045B2A80-1721-C6E5-F90C-2918F3707A25}"/>
              </a:ext>
            </a:extLst>
          </p:cNvPr>
          <p:cNvSpPr txBox="1"/>
          <p:nvPr/>
        </p:nvSpPr>
        <p:spPr bwMode="auto">
          <a:xfrm rot="12188954">
            <a:off x="8143499" y="5859718"/>
            <a:ext cx="8250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400" b="1" i="0" u="none" strike="noStrike" kern="1200" cap="none" spc="0" normalizeH="0" baseline="0" noProof="0">
                <a:ln>
                  <a:noFill/>
                </a:ln>
                <a:solidFill>
                  <a:srgbClr val="FDB338"/>
                </a:solidFill>
                <a:effectLst/>
                <a:uLnTx/>
                <a:uFillTx/>
                <a:latin typeface="Calibri" panose="020F0502020204030204" pitchFamily="34" charset="0"/>
                <a:ea typeface="+mn-ea"/>
                <a:cs typeface="Arial" panose="020B0604020202020204" pitchFamily="34" charset="0"/>
              </a:rPr>
              <a:t>T</a:t>
            </a:r>
          </a:p>
        </p:txBody>
      </p:sp>
      <p:sp>
        <p:nvSpPr>
          <p:cNvPr id="806" name="TextBox 805">
            <a:extLst>
              <a:ext uri="{FF2B5EF4-FFF2-40B4-BE49-F238E27FC236}">
                <a16:creationId xmlns:a16="http://schemas.microsoft.com/office/drawing/2014/main" id="{46B34054-257D-87DF-32FC-B114F671CD5A}"/>
              </a:ext>
            </a:extLst>
          </p:cNvPr>
          <p:cNvSpPr txBox="1"/>
          <p:nvPr/>
        </p:nvSpPr>
        <p:spPr bwMode="auto">
          <a:xfrm rot="17380504">
            <a:off x="8083828" y="5921048"/>
            <a:ext cx="8250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400" b="1" i="0" u="none" strike="noStrike" kern="1200" cap="none" spc="0" normalizeH="0" baseline="0" noProof="0">
                <a:ln>
                  <a:noFill/>
                </a:ln>
                <a:solidFill>
                  <a:srgbClr val="FDB338"/>
                </a:solidFill>
                <a:effectLst/>
                <a:uLnTx/>
                <a:uFillTx/>
                <a:latin typeface="Calibri" panose="020F0502020204030204" pitchFamily="34" charset="0"/>
                <a:ea typeface="+mn-ea"/>
                <a:cs typeface="Arial" panose="020B0604020202020204" pitchFamily="34" charset="0"/>
              </a:rPr>
              <a:t>T</a:t>
            </a:r>
          </a:p>
        </p:txBody>
      </p:sp>
      <p:cxnSp>
        <p:nvCxnSpPr>
          <p:cNvPr id="807" name="Straight Arrow Connector 806">
            <a:extLst>
              <a:ext uri="{FF2B5EF4-FFF2-40B4-BE49-F238E27FC236}">
                <a16:creationId xmlns:a16="http://schemas.microsoft.com/office/drawing/2014/main" id="{54902259-5AA4-C675-F279-FDA91F876DE9}"/>
              </a:ext>
            </a:extLst>
          </p:cNvPr>
          <p:cNvCxnSpPr>
            <a:cxnSpLocks/>
          </p:cNvCxnSpPr>
          <p:nvPr/>
        </p:nvCxnSpPr>
        <p:spPr bwMode="auto">
          <a:xfrm flipV="1">
            <a:off x="7930997" y="6095290"/>
            <a:ext cx="211305" cy="61701"/>
          </a:xfrm>
          <a:prstGeom prst="straightConnector1">
            <a:avLst/>
          </a:prstGeom>
          <a:noFill/>
          <a:ln w="28575" cap="flat" cmpd="sng" algn="ctr">
            <a:solidFill>
              <a:schemeClr val="bg1"/>
            </a:solidFill>
            <a:prstDash val="solid"/>
            <a:round/>
            <a:headEnd type="none" w="med" len="med"/>
            <a:tailEnd type="triangle"/>
          </a:ln>
          <a:effectLst/>
        </p:spPr>
      </p:cxnSp>
      <p:sp>
        <p:nvSpPr>
          <p:cNvPr id="810" name="TextBox 809">
            <a:extLst>
              <a:ext uri="{FF2B5EF4-FFF2-40B4-BE49-F238E27FC236}">
                <a16:creationId xmlns:a16="http://schemas.microsoft.com/office/drawing/2014/main" id="{1F0B9793-F134-E93F-60D2-3E62A85F3B7D}"/>
              </a:ext>
            </a:extLst>
          </p:cNvPr>
          <p:cNvSpPr txBox="1"/>
          <p:nvPr/>
        </p:nvSpPr>
        <p:spPr bwMode="auto">
          <a:xfrm>
            <a:off x="8041552" y="6122296"/>
            <a:ext cx="148116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PKK mRNA degradation</a:t>
            </a:r>
          </a:p>
        </p:txBody>
      </p:sp>
      <p:grpSp>
        <p:nvGrpSpPr>
          <p:cNvPr id="815" name="Group 814">
            <a:extLst>
              <a:ext uri="{FF2B5EF4-FFF2-40B4-BE49-F238E27FC236}">
                <a16:creationId xmlns:a16="http://schemas.microsoft.com/office/drawing/2014/main" id="{9D0CEB27-2ABC-4BB3-B27B-2ADF871B8EE9}"/>
              </a:ext>
            </a:extLst>
          </p:cNvPr>
          <p:cNvGrpSpPr/>
          <p:nvPr/>
        </p:nvGrpSpPr>
        <p:grpSpPr>
          <a:xfrm rot="13952370">
            <a:off x="8416137" y="3267257"/>
            <a:ext cx="317004" cy="434822"/>
            <a:chOff x="3723166" y="1655764"/>
            <a:chExt cx="260431" cy="357221"/>
          </a:xfrm>
        </p:grpSpPr>
        <p:cxnSp>
          <p:nvCxnSpPr>
            <p:cNvPr id="816" name="Straight Connector 815">
              <a:extLst>
                <a:ext uri="{FF2B5EF4-FFF2-40B4-BE49-F238E27FC236}">
                  <a16:creationId xmlns:a16="http://schemas.microsoft.com/office/drawing/2014/main" id="{D73FFD07-10E8-85A0-8108-D7BF1A7CFD0C}"/>
                </a:ext>
              </a:extLst>
            </p:cNvPr>
            <p:cNvCxnSpPr>
              <a:cxnSpLocks/>
            </p:cNvCxnSpPr>
            <p:nvPr/>
          </p:nvCxnSpPr>
          <p:spPr bwMode="auto">
            <a:xfrm rot="7647630" flipV="1">
              <a:off x="3803429" y="1689048"/>
              <a:ext cx="133521" cy="66953"/>
            </a:xfrm>
            <a:prstGeom prst="line">
              <a:avLst/>
            </a:prstGeom>
            <a:noFill/>
            <a:ln w="12700" cap="flat" cmpd="sng" algn="ctr">
              <a:solidFill>
                <a:schemeClr val="accent2"/>
              </a:solidFill>
              <a:prstDash val="solid"/>
              <a:round/>
              <a:headEnd type="oval" w="sm" len="sm"/>
              <a:tailEnd type="none" w="med" len="med"/>
            </a:ln>
            <a:effectLst/>
          </p:spPr>
        </p:cxnSp>
        <p:cxnSp>
          <p:nvCxnSpPr>
            <p:cNvPr id="817" name="Straight Connector 816">
              <a:extLst>
                <a:ext uri="{FF2B5EF4-FFF2-40B4-BE49-F238E27FC236}">
                  <a16:creationId xmlns:a16="http://schemas.microsoft.com/office/drawing/2014/main" id="{12CCE245-3081-7403-52C2-00ECC9AB36D2}"/>
                </a:ext>
              </a:extLst>
            </p:cNvPr>
            <p:cNvCxnSpPr/>
            <p:nvPr/>
          </p:nvCxnSpPr>
          <p:spPr bwMode="auto">
            <a:xfrm>
              <a:off x="3850718" y="1849488"/>
              <a:ext cx="0" cy="131399"/>
            </a:xfrm>
            <a:prstGeom prst="line">
              <a:avLst/>
            </a:prstGeom>
            <a:noFill/>
            <a:ln w="12700"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03C9BC51-83C9-E368-4477-3A7D5D301541}"/>
                </a:ext>
              </a:extLst>
            </p:cNvPr>
            <p:cNvCxnSpPr>
              <a:cxnSpLocks/>
            </p:cNvCxnSpPr>
            <p:nvPr/>
          </p:nvCxnSpPr>
          <p:spPr bwMode="auto">
            <a:xfrm>
              <a:off x="3867428" y="1829717"/>
              <a:ext cx="86003" cy="135439"/>
            </a:xfrm>
            <a:prstGeom prst="line">
              <a:avLst/>
            </a:prstGeom>
            <a:noFill/>
            <a:ln w="1270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DFFC6234-87BC-C737-9035-09945C74C221}"/>
                </a:ext>
              </a:extLst>
            </p:cNvPr>
            <p:cNvCxnSpPr>
              <a:cxnSpLocks/>
              <a:endCxn id="821" idx="0"/>
            </p:cNvCxnSpPr>
            <p:nvPr/>
          </p:nvCxnSpPr>
          <p:spPr bwMode="auto">
            <a:xfrm rot="7032911">
              <a:off x="3717858" y="1879457"/>
              <a:ext cx="161979" cy="33352"/>
            </a:xfrm>
            <a:prstGeom prst="line">
              <a:avLst/>
            </a:prstGeom>
            <a:noFill/>
            <a:ln w="12700" cap="flat" cmpd="sng" algn="ctr">
              <a:solidFill>
                <a:schemeClr val="accent3"/>
              </a:solidFill>
              <a:prstDash val="solid"/>
              <a:round/>
              <a:headEnd type="none" w="med" len="med"/>
              <a:tailEnd type="none" w="med" len="med"/>
            </a:ln>
            <a:effectLst/>
          </p:spPr>
        </p:cxnSp>
        <p:sp>
          <p:nvSpPr>
            <p:cNvPr id="820" name="Rounded Rectangle 819">
              <a:extLst>
                <a:ext uri="{FF2B5EF4-FFF2-40B4-BE49-F238E27FC236}">
                  <a16:creationId xmlns:a16="http://schemas.microsoft.com/office/drawing/2014/main" id="{E531CDE3-1CDB-0F58-C3E9-0E1A8932028F}"/>
                </a:ext>
              </a:extLst>
            </p:cNvPr>
            <p:cNvSpPr/>
            <p:nvPr/>
          </p:nvSpPr>
          <p:spPr bwMode="auto">
            <a:xfrm>
              <a:off x="3833272" y="1736555"/>
              <a:ext cx="45719" cy="11747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1" name="Oval 820">
              <a:extLst>
                <a:ext uri="{FF2B5EF4-FFF2-40B4-BE49-F238E27FC236}">
                  <a16:creationId xmlns:a16="http://schemas.microsoft.com/office/drawing/2014/main" id="{9DCFF5EC-43CB-3E28-07C5-72DD85F4E01D}"/>
                </a:ext>
              </a:extLst>
            </p:cNvPr>
            <p:cNvSpPr/>
            <p:nvPr/>
          </p:nvSpPr>
          <p:spPr bwMode="auto">
            <a:xfrm>
              <a:off x="3723166" y="1960530"/>
              <a:ext cx="47625" cy="47624"/>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2" name="Oval 821">
              <a:extLst>
                <a:ext uri="{FF2B5EF4-FFF2-40B4-BE49-F238E27FC236}">
                  <a16:creationId xmlns:a16="http://schemas.microsoft.com/office/drawing/2014/main" id="{C8F6B625-E377-FA87-4A5C-281B043967E3}"/>
                </a:ext>
              </a:extLst>
            </p:cNvPr>
            <p:cNvSpPr/>
            <p:nvPr/>
          </p:nvSpPr>
          <p:spPr bwMode="auto">
            <a:xfrm>
              <a:off x="3827603" y="1965360"/>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3" name="Oval 822">
              <a:extLst>
                <a:ext uri="{FF2B5EF4-FFF2-40B4-BE49-F238E27FC236}">
                  <a16:creationId xmlns:a16="http://schemas.microsoft.com/office/drawing/2014/main" id="{7597072C-A6AA-435D-ACEF-26D621CEB2FD}"/>
                </a:ext>
              </a:extLst>
            </p:cNvPr>
            <p:cNvSpPr/>
            <p:nvPr/>
          </p:nvSpPr>
          <p:spPr bwMode="auto">
            <a:xfrm>
              <a:off x="3935972" y="1942665"/>
              <a:ext cx="47625" cy="476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 name="Group 3">
            <a:extLst>
              <a:ext uri="{FF2B5EF4-FFF2-40B4-BE49-F238E27FC236}">
                <a16:creationId xmlns:a16="http://schemas.microsoft.com/office/drawing/2014/main" id="{D8A36757-16BE-9373-CF6F-6666792D6FCC}"/>
              </a:ext>
            </a:extLst>
          </p:cNvPr>
          <p:cNvGrpSpPr/>
          <p:nvPr/>
        </p:nvGrpSpPr>
        <p:grpSpPr>
          <a:xfrm>
            <a:off x="3664076" y="1597267"/>
            <a:ext cx="306745" cy="476989"/>
            <a:chOff x="3745236" y="1642333"/>
            <a:chExt cx="238361" cy="370652"/>
          </a:xfrm>
        </p:grpSpPr>
        <p:cxnSp>
          <p:nvCxnSpPr>
            <p:cNvPr id="7" name="Straight Connector 6">
              <a:extLst>
                <a:ext uri="{FF2B5EF4-FFF2-40B4-BE49-F238E27FC236}">
                  <a16:creationId xmlns:a16="http://schemas.microsoft.com/office/drawing/2014/main" id="{48F95BCE-B53A-ACD7-FA04-5784B28BF5CF}"/>
                </a:ext>
              </a:extLst>
            </p:cNvPr>
            <p:cNvCxnSpPr>
              <a:cxnSpLocks/>
            </p:cNvCxnSpPr>
            <p:nvPr/>
          </p:nvCxnSpPr>
          <p:spPr bwMode="auto">
            <a:xfrm>
              <a:off x="3856159" y="1642333"/>
              <a:ext cx="0" cy="153546"/>
            </a:xfrm>
            <a:prstGeom prst="line">
              <a:avLst/>
            </a:prstGeom>
            <a:noFill/>
            <a:ln w="12700" cap="flat" cmpd="sng" algn="ctr">
              <a:solidFill>
                <a:schemeClr val="bg1"/>
              </a:solidFill>
              <a:prstDash val="solid"/>
              <a:round/>
              <a:headEnd type="oval" w="sm" len="sm"/>
              <a:tailEnd type="none" w="med" len="med"/>
            </a:ln>
            <a:effectLst/>
          </p:spPr>
        </p:cxnSp>
        <p:cxnSp>
          <p:nvCxnSpPr>
            <p:cNvPr id="10" name="Straight Connector 9">
              <a:extLst>
                <a:ext uri="{FF2B5EF4-FFF2-40B4-BE49-F238E27FC236}">
                  <a16:creationId xmlns:a16="http://schemas.microsoft.com/office/drawing/2014/main" id="{D91DAA23-3AEC-508A-6A0B-16B1C61F8C26}"/>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C3AD3EC-2AA3-579C-EA47-EE05243BE2F1}"/>
                </a:ext>
              </a:extLst>
            </p:cNvPr>
            <p:cNvCxnSpPr>
              <a:cxnSpLocks/>
            </p:cNvCxnSpPr>
            <p:nvPr/>
          </p:nvCxnSpPr>
          <p:spPr bwMode="auto">
            <a:xfrm>
              <a:off x="3867428" y="1829717"/>
              <a:ext cx="86003" cy="135439"/>
            </a:xfrm>
            <a:prstGeom prst="line">
              <a:avLst/>
            </a:prstGeom>
            <a:noFill/>
            <a:ln w="12700"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E7D7909-234E-7F66-CE80-281BAFA4120E}"/>
                </a:ext>
              </a:extLst>
            </p:cNvPr>
            <p:cNvCxnSpPr>
              <a:cxnSpLocks/>
            </p:cNvCxnSpPr>
            <p:nvPr/>
          </p:nvCxnSpPr>
          <p:spPr bwMode="auto">
            <a:xfrm flipH="1">
              <a:off x="3785285" y="1831736"/>
              <a:ext cx="65433" cy="94471"/>
            </a:xfrm>
            <a:prstGeom prst="line">
              <a:avLst/>
            </a:prstGeom>
            <a:noFill/>
            <a:ln w="12700" cap="flat" cmpd="sng" algn="ctr">
              <a:solidFill>
                <a:schemeClr val="bg1"/>
              </a:solidFill>
              <a:prstDash val="solid"/>
              <a:round/>
              <a:headEnd type="none" w="med" len="med"/>
              <a:tailEnd type="none" w="med" len="med"/>
            </a:ln>
            <a:effectLst/>
          </p:spPr>
        </p:cxnSp>
        <p:sp>
          <p:nvSpPr>
            <p:cNvPr id="13" name="Rounded Rectangle 333">
              <a:extLst>
                <a:ext uri="{FF2B5EF4-FFF2-40B4-BE49-F238E27FC236}">
                  <a16:creationId xmlns:a16="http://schemas.microsoft.com/office/drawing/2014/main" id="{084B2F05-C4E2-1871-BF25-E6411DD4ABF7}"/>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EE92F0A1-FB19-02EC-B219-4C88DAF64EBF}"/>
                </a:ext>
              </a:extLst>
            </p:cNvPr>
            <p:cNvSpPr/>
            <p:nvPr/>
          </p:nvSpPr>
          <p:spPr bwMode="auto">
            <a:xfrm>
              <a:off x="3745236" y="1917614"/>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1D351D71-1D6C-DE67-954A-94784B8F415E}"/>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Oval 15">
              <a:extLst>
                <a:ext uri="{FF2B5EF4-FFF2-40B4-BE49-F238E27FC236}">
                  <a16:creationId xmlns:a16="http://schemas.microsoft.com/office/drawing/2014/main" id="{AA9DD319-9CF6-895D-ACBC-4F6D5DB94800}"/>
                </a:ext>
              </a:extLst>
            </p:cNvPr>
            <p:cNvSpPr/>
            <p:nvPr/>
          </p:nvSpPr>
          <p:spPr bwMode="auto">
            <a:xfrm>
              <a:off x="3935972" y="1942665"/>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 name="Group 16">
            <a:extLst>
              <a:ext uri="{FF2B5EF4-FFF2-40B4-BE49-F238E27FC236}">
                <a16:creationId xmlns:a16="http://schemas.microsoft.com/office/drawing/2014/main" id="{D4AFDF71-4D7F-DF77-C99A-2D4800974276}"/>
              </a:ext>
            </a:extLst>
          </p:cNvPr>
          <p:cNvGrpSpPr/>
          <p:nvPr/>
        </p:nvGrpSpPr>
        <p:grpSpPr>
          <a:xfrm>
            <a:off x="5458818" y="1601973"/>
            <a:ext cx="306745" cy="476989"/>
            <a:chOff x="3745236" y="1642333"/>
            <a:chExt cx="238361" cy="370652"/>
          </a:xfrm>
        </p:grpSpPr>
        <p:cxnSp>
          <p:nvCxnSpPr>
            <p:cNvPr id="18" name="Straight Connector 17">
              <a:extLst>
                <a:ext uri="{FF2B5EF4-FFF2-40B4-BE49-F238E27FC236}">
                  <a16:creationId xmlns:a16="http://schemas.microsoft.com/office/drawing/2014/main" id="{FB7AC219-5EC9-7133-8A6A-61527187849A}"/>
                </a:ext>
              </a:extLst>
            </p:cNvPr>
            <p:cNvCxnSpPr>
              <a:cxnSpLocks/>
            </p:cNvCxnSpPr>
            <p:nvPr/>
          </p:nvCxnSpPr>
          <p:spPr bwMode="auto">
            <a:xfrm>
              <a:off x="3856159" y="1642333"/>
              <a:ext cx="0" cy="153546"/>
            </a:xfrm>
            <a:prstGeom prst="line">
              <a:avLst/>
            </a:prstGeom>
            <a:noFill/>
            <a:ln w="12700" cap="flat" cmpd="sng" algn="ctr">
              <a:solidFill>
                <a:schemeClr val="bg1"/>
              </a:solidFill>
              <a:prstDash val="solid"/>
              <a:round/>
              <a:headEnd type="oval" w="sm" len="sm"/>
              <a:tailEnd type="none" w="med" len="med"/>
            </a:ln>
            <a:effectLst/>
          </p:spPr>
        </p:cxnSp>
        <p:cxnSp>
          <p:nvCxnSpPr>
            <p:cNvPr id="19" name="Straight Connector 18">
              <a:extLst>
                <a:ext uri="{FF2B5EF4-FFF2-40B4-BE49-F238E27FC236}">
                  <a16:creationId xmlns:a16="http://schemas.microsoft.com/office/drawing/2014/main" id="{8F6B85BD-3C01-461D-B917-A2677B71DC63}"/>
                </a:ext>
              </a:extLst>
            </p:cNvPr>
            <p:cNvCxnSpPr/>
            <p:nvPr/>
          </p:nvCxnSpPr>
          <p:spPr bwMode="auto">
            <a:xfrm>
              <a:off x="3850718" y="1849488"/>
              <a:ext cx="0" cy="131399"/>
            </a:xfrm>
            <a:prstGeom prst="line">
              <a:avLst/>
            </a:prstGeom>
            <a:noFill/>
            <a:ln w="12700"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5B493C7-BD71-74A5-D350-72F01BB6A0C5}"/>
                </a:ext>
              </a:extLst>
            </p:cNvPr>
            <p:cNvCxnSpPr>
              <a:cxnSpLocks/>
            </p:cNvCxnSpPr>
            <p:nvPr/>
          </p:nvCxnSpPr>
          <p:spPr bwMode="auto">
            <a:xfrm>
              <a:off x="3867428" y="1829717"/>
              <a:ext cx="86003" cy="135439"/>
            </a:xfrm>
            <a:prstGeom prst="line">
              <a:avLst/>
            </a:prstGeom>
            <a:noFill/>
            <a:ln w="12700"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66007AE-BBCE-0733-D88D-C0FD33CD77A1}"/>
                </a:ext>
              </a:extLst>
            </p:cNvPr>
            <p:cNvCxnSpPr>
              <a:cxnSpLocks/>
            </p:cNvCxnSpPr>
            <p:nvPr/>
          </p:nvCxnSpPr>
          <p:spPr bwMode="auto">
            <a:xfrm flipH="1">
              <a:off x="3785285" y="1831736"/>
              <a:ext cx="65433" cy="94471"/>
            </a:xfrm>
            <a:prstGeom prst="line">
              <a:avLst/>
            </a:prstGeom>
            <a:noFill/>
            <a:ln w="12700" cap="flat" cmpd="sng" algn="ctr">
              <a:solidFill>
                <a:schemeClr val="bg1"/>
              </a:solidFill>
              <a:prstDash val="solid"/>
              <a:round/>
              <a:headEnd type="none" w="med" len="med"/>
              <a:tailEnd type="none" w="med" len="med"/>
            </a:ln>
            <a:effectLst/>
          </p:spPr>
        </p:cxnSp>
        <p:sp>
          <p:nvSpPr>
            <p:cNvPr id="22" name="Rounded Rectangle 333">
              <a:extLst>
                <a:ext uri="{FF2B5EF4-FFF2-40B4-BE49-F238E27FC236}">
                  <a16:creationId xmlns:a16="http://schemas.microsoft.com/office/drawing/2014/main" id="{8F559545-12B4-E56D-649D-9C76529B56B2}"/>
                </a:ext>
              </a:extLst>
            </p:cNvPr>
            <p:cNvSpPr/>
            <p:nvPr/>
          </p:nvSpPr>
          <p:spPr bwMode="auto">
            <a:xfrm>
              <a:off x="3833272" y="1736555"/>
              <a:ext cx="45719" cy="117475"/>
            </a:xfrm>
            <a:prstGeom prst="round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Oval 22">
              <a:extLst>
                <a:ext uri="{FF2B5EF4-FFF2-40B4-BE49-F238E27FC236}">
                  <a16:creationId xmlns:a16="http://schemas.microsoft.com/office/drawing/2014/main" id="{C5E155D2-845D-9584-8E04-D4038D42F437}"/>
                </a:ext>
              </a:extLst>
            </p:cNvPr>
            <p:cNvSpPr/>
            <p:nvPr/>
          </p:nvSpPr>
          <p:spPr bwMode="auto">
            <a:xfrm>
              <a:off x="3745236" y="1917614"/>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Oval 23">
              <a:extLst>
                <a:ext uri="{FF2B5EF4-FFF2-40B4-BE49-F238E27FC236}">
                  <a16:creationId xmlns:a16="http://schemas.microsoft.com/office/drawing/2014/main" id="{B90A3786-26D0-FE66-7CC6-E7AE28C1A5FE}"/>
                </a:ext>
              </a:extLst>
            </p:cNvPr>
            <p:cNvSpPr/>
            <p:nvPr/>
          </p:nvSpPr>
          <p:spPr bwMode="auto">
            <a:xfrm>
              <a:off x="3827603" y="1965360"/>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EB500E90-BC38-654A-2707-D91C343903E8}"/>
                </a:ext>
              </a:extLst>
            </p:cNvPr>
            <p:cNvSpPr/>
            <p:nvPr/>
          </p:nvSpPr>
          <p:spPr bwMode="auto">
            <a:xfrm>
              <a:off x="3935972" y="1942665"/>
              <a:ext cx="47625" cy="4762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015250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 name="Group 146">
            <a:extLst>
              <a:ext uri="{FF2B5EF4-FFF2-40B4-BE49-F238E27FC236}">
                <a16:creationId xmlns:a16="http://schemas.microsoft.com/office/drawing/2014/main" id="{1A7D891F-2857-6B38-2C10-98681383B12D}"/>
              </a:ext>
            </a:extLst>
          </p:cNvPr>
          <p:cNvGrpSpPr/>
          <p:nvPr/>
        </p:nvGrpSpPr>
        <p:grpSpPr>
          <a:xfrm>
            <a:off x="2157212" y="3410143"/>
            <a:ext cx="3837546" cy="1366140"/>
            <a:chOff x="2157212" y="3410143"/>
            <a:chExt cx="3837546" cy="1366140"/>
          </a:xfrm>
        </p:grpSpPr>
        <p:grpSp>
          <p:nvGrpSpPr>
            <p:cNvPr id="115" name="Group 114">
              <a:extLst>
                <a:ext uri="{FF2B5EF4-FFF2-40B4-BE49-F238E27FC236}">
                  <a16:creationId xmlns:a16="http://schemas.microsoft.com/office/drawing/2014/main" id="{26B8CC05-4BC8-9B4C-7E0C-9D1CA60F6607}"/>
                </a:ext>
              </a:extLst>
            </p:cNvPr>
            <p:cNvGrpSpPr/>
            <p:nvPr/>
          </p:nvGrpSpPr>
          <p:grpSpPr>
            <a:xfrm>
              <a:off x="2157212" y="3410143"/>
              <a:ext cx="102313" cy="812756"/>
              <a:chOff x="4419601" y="3290128"/>
              <a:chExt cx="102313" cy="812756"/>
            </a:xfrm>
          </p:grpSpPr>
          <p:cxnSp>
            <p:nvCxnSpPr>
              <p:cNvPr id="116" name="Straight Connector 115">
                <a:extLst>
                  <a:ext uri="{FF2B5EF4-FFF2-40B4-BE49-F238E27FC236}">
                    <a16:creationId xmlns:a16="http://schemas.microsoft.com/office/drawing/2014/main" id="{E336B561-48F9-5231-8B23-F28C347E37CC}"/>
                  </a:ext>
                </a:extLst>
              </p:cNvPr>
              <p:cNvCxnSpPr>
                <a:cxnSpLocks/>
              </p:cNvCxnSpPr>
              <p:nvPr/>
            </p:nvCxnSpPr>
            <p:spPr bwMode="auto">
              <a:xfrm>
                <a:off x="4470757" y="3291984"/>
                <a:ext cx="0" cy="810900"/>
              </a:xfrm>
              <a:prstGeom prst="line">
                <a:avLst/>
              </a:prstGeom>
              <a:noFill/>
              <a:ln w="19050" cap="flat" cmpd="sng" algn="ctr">
                <a:solidFill>
                  <a:schemeClr val="accent2"/>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69706F4-7AB4-CBED-3F4F-654FB42DE431}"/>
                  </a:ext>
                </a:extLst>
              </p:cNvPr>
              <p:cNvCxnSpPr>
                <a:cxnSpLocks/>
              </p:cNvCxnSpPr>
              <p:nvPr/>
            </p:nvCxnSpPr>
            <p:spPr bwMode="auto">
              <a:xfrm>
                <a:off x="4419601" y="3290128"/>
                <a:ext cx="102313" cy="0"/>
              </a:xfrm>
              <a:prstGeom prst="line">
                <a:avLst/>
              </a:prstGeom>
              <a:noFill/>
              <a:ln w="19050" cap="flat" cmpd="sng" algn="ctr">
                <a:solidFill>
                  <a:schemeClr val="accent2"/>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8CB8093-30FB-FFA2-ABD5-4B47960BA29A}"/>
                  </a:ext>
                </a:extLst>
              </p:cNvPr>
              <p:cNvCxnSpPr>
                <a:cxnSpLocks/>
              </p:cNvCxnSpPr>
              <p:nvPr/>
            </p:nvCxnSpPr>
            <p:spPr bwMode="auto">
              <a:xfrm>
                <a:off x="4419601" y="4095616"/>
                <a:ext cx="102313"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8A43B1BB-CD84-6AA7-2317-AC1DADCDBCA6}"/>
                </a:ext>
              </a:extLst>
            </p:cNvPr>
            <p:cNvGrpSpPr/>
            <p:nvPr/>
          </p:nvGrpSpPr>
          <p:grpSpPr>
            <a:xfrm>
              <a:off x="2905702" y="3845176"/>
              <a:ext cx="102313" cy="742810"/>
              <a:chOff x="4419601" y="3360074"/>
              <a:chExt cx="102313" cy="742810"/>
            </a:xfrm>
          </p:grpSpPr>
          <p:cxnSp>
            <p:nvCxnSpPr>
              <p:cNvPr id="121" name="Straight Connector 120">
                <a:extLst>
                  <a:ext uri="{FF2B5EF4-FFF2-40B4-BE49-F238E27FC236}">
                    <a16:creationId xmlns:a16="http://schemas.microsoft.com/office/drawing/2014/main" id="{0526DB31-6FF2-FFF9-FDBC-4AA875EE1CAF}"/>
                  </a:ext>
                </a:extLst>
              </p:cNvPr>
              <p:cNvCxnSpPr>
                <a:cxnSpLocks/>
              </p:cNvCxnSpPr>
              <p:nvPr/>
            </p:nvCxnSpPr>
            <p:spPr bwMode="auto">
              <a:xfrm>
                <a:off x="4470757" y="3360074"/>
                <a:ext cx="0" cy="742810"/>
              </a:xfrm>
              <a:prstGeom prst="line">
                <a:avLst/>
              </a:prstGeom>
              <a:noFill/>
              <a:ln w="19050" cap="flat" cmpd="sng" algn="ctr">
                <a:solidFill>
                  <a:schemeClr val="accent2"/>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9DC9044-75D1-BBE0-BD7A-E013DD89CC21}"/>
                  </a:ext>
                </a:extLst>
              </p:cNvPr>
              <p:cNvCxnSpPr>
                <a:cxnSpLocks/>
              </p:cNvCxnSpPr>
              <p:nvPr/>
            </p:nvCxnSpPr>
            <p:spPr bwMode="auto">
              <a:xfrm>
                <a:off x="4419601" y="3360074"/>
                <a:ext cx="102313" cy="0"/>
              </a:xfrm>
              <a:prstGeom prst="line">
                <a:avLst/>
              </a:prstGeom>
              <a:noFill/>
              <a:ln w="19050" cap="flat" cmpd="sng" algn="ctr">
                <a:solidFill>
                  <a:schemeClr val="accent2"/>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4B7E223-C754-A9EC-859F-236DCB245FC5}"/>
                  </a:ext>
                </a:extLst>
              </p:cNvPr>
              <p:cNvCxnSpPr>
                <a:cxnSpLocks/>
              </p:cNvCxnSpPr>
              <p:nvPr/>
            </p:nvCxnSpPr>
            <p:spPr bwMode="auto">
              <a:xfrm>
                <a:off x="4419601" y="4095616"/>
                <a:ext cx="102313"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04526227-CF38-05CF-57C2-C2ACF64FDEF7}"/>
                </a:ext>
              </a:extLst>
            </p:cNvPr>
            <p:cNvGrpSpPr/>
            <p:nvPr/>
          </p:nvGrpSpPr>
          <p:grpSpPr>
            <a:xfrm>
              <a:off x="3653516" y="3701069"/>
              <a:ext cx="102313" cy="1010709"/>
              <a:chOff x="4419601" y="3360074"/>
              <a:chExt cx="102313" cy="1010709"/>
            </a:xfrm>
          </p:grpSpPr>
          <p:cxnSp>
            <p:nvCxnSpPr>
              <p:cNvPr id="126" name="Straight Connector 125">
                <a:extLst>
                  <a:ext uri="{FF2B5EF4-FFF2-40B4-BE49-F238E27FC236}">
                    <a16:creationId xmlns:a16="http://schemas.microsoft.com/office/drawing/2014/main" id="{AC293619-FF45-56D2-F04D-0FF096C38BA4}"/>
                  </a:ext>
                </a:extLst>
              </p:cNvPr>
              <p:cNvCxnSpPr>
                <a:cxnSpLocks/>
              </p:cNvCxnSpPr>
              <p:nvPr/>
            </p:nvCxnSpPr>
            <p:spPr bwMode="auto">
              <a:xfrm>
                <a:off x="4470757" y="3360074"/>
                <a:ext cx="0" cy="1002164"/>
              </a:xfrm>
              <a:prstGeom prst="line">
                <a:avLst/>
              </a:prstGeom>
              <a:noFill/>
              <a:ln w="19050" cap="flat" cmpd="sng" algn="ctr">
                <a:solidFill>
                  <a:schemeClr val="accent2"/>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5B16FB6-309D-8C39-C8B1-753DEA90B985}"/>
                  </a:ext>
                </a:extLst>
              </p:cNvPr>
              <p:cNvCxnSpPr>
                <a:cxnSpLocks/>
              </p:cNvCxnSpPr>
              <p:nvPr/>
            </p:nvCxnSpPr>
            <p:spPr bwMode="auto">
              <a:xfrm>
                <a:off x="4419601" y="3360074"/>
                <a:ext cx="102313" cy="0"/>
              </a:xfrm>
              <a:prstGeom prst="line">
                <a:avLst/>
              </a:prstGeom>
              <a:noFill/>
              <a:ln w="19050" cap="flat" cmpd="sng" algn="ctr">
                <a:solidFill>
                  <a:schemeClr val="accent2"/>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68FDB92-C3FB-47C3-B297-E61DD238B711}"/>
                  </a:ext>
                </a:extLst>
              </p:cNvPr>
              <p:cNvCxnSpPr>
                <a:cxnSpLocks/>
              </p:cNvCxnSpPr>
              <p:nvPr/>
            </p:nvCxnSpPr>
            <p:spPr bwMode="auto">
              <a:xfrm>
                <a:off x="4419601" y="4370783"/>
                <a:ext cx="102313"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08BD7100-FBA7-040D-BD85-CD2B8E1D3263}"/>
                </a:ext>
              </a:extLst>
            </p:cNvPr>
            <p:cNvGrpSpPr/>
            <p:nvPr/>
          </p:nvGrpSpPr>
          <p:grpSpPr>
            <a:xfrm>
              <a:off x="4400230" y="3681664"/>
              <a:ext cx="102313" cy="1053698"/>
              <a:chOff x="4419601" y="3333289"/>
              <a:chExt cx="102313" cy="1053698"/>
            </a:xfrm>
          </p:grpSpPr>
          <p:cxnSp>
            <p:nvCxnSpPr>
              <p:cNvPr id="131" name="Straight Connector 130">
                <a:extLst>
                  <a:ext uri="{FF2B5EF4-FFF2-40B4-BE49-F238E27FC236}">
                    <a16:creationId xmlns:a16="http://schemas.microsoft.com/office/drawing/2014/main" id="{0B7FFD32-ABE3-A3C2-0233-AB54F2F35F6E}"/>
                  </a:ext>
                </a:extLst>
              </p:cNvPr>
              <p:cNvCxnSpPr>
                <a:cxnSpLocks/>
              </p:cNvCxnSpPr>
              <p:nvPr/>
            </p:nvCxnSpPr>
            <p:spPr bwMode="auto">
              <a:xfrm>
                <a:off x="4471370" y="3333289"/>
                <a:ext cx="0" cy="1053698"/>
              </a:xfrm>
              <a:prstGeom prst="line">
                <a:avLst/>
              </a:prstGeom>
              <a:noFill/>
              <a:ln w="19050" cap="flat" cmpd="sng" algn="ctr">
                <a:solidFill>
                  <a:schemeClr val="accent2"/>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46CE7CD-D2C3-E67B-8251-03B0AE9AA995}"/>
                  </a:ext>
                </a:extLst>
              </p:cNvPr>
              <p:cNvCxnSpPr>
                <a:cxnSpLocks/>
              </p:cNvCxnSpPr>
              <p:nvPr/>
            </p:nvCxnSpPr>
            <p:spPr bwMode="auto">
              <a:xfrm>
                <a:off x="4419601" y="3334674"/>
                <a:ext cx="102313" cy="0"/>
              </a:xfrm>
              <a:prstGeom prst="line">
                <a:avLst/>
              </a:prstGeom>
              <a:noFill/>
              <a:ln w="19050" cap="flat" cmpd="sng" algn="ctr">
                <a:solidFill>
                  <a:schemeClr val="accent2"/>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9435F7A-6C3B-9F6F-AC46-EFD48F2EF443}"/>
                  </a:ext>
                </a:extLst>
              </p:cNvPr>
              <p:cNvCxnSpPr>
                <a:cxnSpLocks/>
              </p:cNvCxnSpPr>
              <p:nvPr/>
            </p:nvCxnSpPr>
            <p:spPr bwMode="auto">
              <a:xfrm>
                <a:off x="4419601" y="4379249"/>
                <a:ext cx="102313"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74F9E62F-7740-FFD7-988B-90B0D1A94ED3}"/>
                </a:ext>
              </a:extLst>
            </p:cNvPr>
            <p:cNvGrpSpPr/>
            <p:nvPr/>
          </p:nvGrpSpPr>
          <p:grpSpPr>
            <a:xfrm>
              <a:off x="5143776" y="4074067"/>
              <a:ext cx="102313" cy="702216"/>
              <a:chOff x="4419601" y="3684771"/>
              <a:chExt cx="102313" cy="702216"/>
            </a:xfrm>
          </p:grpSpPr>
          <p:cxnSp>
            <p:nvCxnSpPr>
              <p:cNvPr id="137" name="Straight Connector 136">
                <a:extLst>
                  <a:ext uri="{FF2B5EF4-FFF2-40B4-BE49-F238E27FC236}">
                    <a16:creationId xmlns:a16="http://schemas.microsoft.com/office/drawing/2014/main" id="{CDFF49DC-B7BD-7B50-0CDE-7717E104BC2D}"/>
                  </a:ext>
                </a:extLst>
              </p:cNvPr>
              <p:cNvCxnSpPr>
                <a:cxnSpLocks/>
              </p:cNvCxnSpPr>
              <p:nvPr/>
            </p:nvCxnSpPr>
            <p:spPr bwMode="auto">
              <a:xfrm>
                <a:off x="4471370" y="3684771"/>
                <a:ext cx="0" cy="702216"/>
              </a:xfrm>
              <a:prstGeom prst="line">
                <a:avLst/>
              </a:prstGeom>
              <a:noFill/>
              <a:ln w="19050" cap="flat" cmpd="sng" algn="ctr">
                <a:solidFill>
                  <a:schemeClr val="accent2"/>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2BD0310-4D20-E281-B6BD-3C9DF31A2538}"/>
                  </a:ext>
                </a:extLst>
              </p:cNvPr>
              <p:cNvCxnSpPr>
                <a:cxnSpLocks/>
              </p:cNvCxnSpPr>
              <p:nvPr/>
            </p:nvCxnSpPr>
            <p:spPr bwMode="auto">
              <a:xfrm>
                <a:off x="4419601" y="3684771"/>
                <a:ext cx="102313" cy="0"/>
              </a:xfrm>
              <a:prstGeom prst="line">
                <a:avLst/>
              </a:prstGeom>
              <a:noFill/>
              <a:ln w="19050" cap="flat" cmpd="sng" algn="ctr">
                <a:solidFill>
                  <a:schemeClr val="accent2"/>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A25F8AB-14BC-93BF-B69F-30696946886C}"/>
                  </a:ext>
                </a:extLst>
              </p:cNvPr>
              <p:cNvCxnSpPr>
                <a:cxnSpLocks/>
              </p:cNvCxnSpPr>
              <p:nvPr/>
            </p:nvCxnSpPr>
            <p:spPr bwMode="auto">
              <a:xfrm>
                <a:off x="4419601" y="4379249"/>
                <a:ext cx="102313"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C21D1BA9-0455-2E44-0B93-D554F3DCE666}"/>
                </a:ext>
              </a:extLst>
            </p:cNvPr>
            <p:cNvGrpSpPr/>
            <p:nvPr/>
          </p:nvGrpSpPr>
          <p:grpSpPr>
            <a:xfrm>
              <a:off x="5892445" y="4104278"/>
              <a:ext cx="102313" cy="614044"/>
              <a:chOff x="4419601" y="3684771"/>
              <a:chExt cx="102313" cy="614044"/>
            </a:xfrm>
          </p:grpSpPr>
          <p:cxnSp>
            <p:nvCxnSpPr>
              <p:cNvPr id="143" name="Straight Connector 142">
                <a:extLst>
                  <a:ext uri="{FF2B5EF4-FFF2-40B4-BE49-F238E27FC236}">
                    <a16:creationId xmlns:a16="http://schemas.microsoft.com/office/drawing/2014/main" id="{A551A719-BA73-3522-BAFB-8A879AA2ADB0}"/>
                  </a:ext>
                </a:extLst>
              </p:cNvPr>
              <p:cNvCxnSpPr>
                <a:cxnSpLocks/>
              </p:cNvCxnSpPr>
              <p:nvPr/>
            </p:nvCxnSpPr>
            <p:spPr bwMode="auto">
              <a:xfrm>
                <a:off x="4471370" y="3684771"/>
                <a:ext cx="0" cy="607422"/>
              </a:xfrm>
              <a:prstGeom prst="line">
                <a:avLst/>
              </a:prstGeom>
              <a:noFill/>
              <a:ln w="19050" cap="flat" cmpd="sng" algn="ctr">
                <a:solidFill>
                  <a:schemeClr val="accent2"/>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600E427-4AF1-097E-F417-2FCDFAAAA50E}"/>
                  </a:ext>
                </a:extLst>
              </p:cNvPr>
              <p:cNvCxnSpPr>
                <a:cxnSpLocks/>
              </p:cNvCxnSpPr>
              <p:nvPr/>
            </p:nvCxnSpPr>
            <p:spPr bwMode="auto">
              <a:xfrm>
                <a:off x="4419601" y="3684771"/>
                <a:ext cx="102313" cy="0"/>
              </a:xfrm>
              <a:prstGeom prst="line">
                <a:avLst/>
              </a:prstGeom>
              <a:noFill/>
              <a:ln w="19050" cap="flat" cmpd="sng" algn="ctr">
                <a:solidFill>
                  <a:schemeClr val="accent2"/>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E8BED18-3B2D-CBBC-4BBB-51752FF57311}"/>
                  </a:ext>
                </a:extLst>
              </p:cNvPr>
              <p:cNvCxnSpPr>
                <a:cxnSpLocks/>
              </p:cNvCxnSpPr>
              <p:nvPr/>
            </p:nvCxnSpPr>
            <p:spPr bwMode="auto">
              <a:xfrm>
                <a:off x="4419601" y="4298815"/>
                <a:ext cx="102313" cy="0"/>
              </a:xfrm>
              <a:prstGeom prst="line">
                <a:avLst/>
              </a:prstGeom>
              <a:noFill/>
              <a:ln w="19050" cap="flat" cmpd="sng" algn="ctr">
                <a:solidFill>
                  <a:schemeClr val="accent2"/>
                </a:solidFill>
                <a:prstDash val="solid"/>
                <a:round/>
                <a:headEnd type="none" w="med" len="med"/>
                <a:tailEnd type="none" w="med" len="med"/>
              </a:ln>
              <a:effectLst/>
            </p:spPr>
          </p:cxnSp>
        </p:grpSp>
      </p:grpSp>
      <p:grpSp>
        <p:nvGrpSpPr>
          <p:cNvPr id="66" name="Group 65">
            <a:extLst>
              <a:ext uri="{FF2B5EF4-FFF2-40B4-BE49-F238E27FC236}">
                <a16:creationId xmlns:a16="http://schemas.microsoft.com/office/drawing/2014/main" id="{A01EC176-BA02-7635-A290-B6BC510D644D}"/>
              </a:ext>
            </a:extLst>
          </p:cNvPr>
          <p:cNvGrpSpPr/>
          <p:nvPr/>
        </p:nvGrpSpPr>
        <p:grpSpPr>
          <a:xfrm>
            <a:off x="1419825" y="3195252"/>
            <a:ext cx="4565702" cy="547477"/>
            <a:chOff x="1419825" y="3195252"/>
            <a:chExt cx="4565702" cy="547477"/>
          </a:xfrm>
        </p:grpSpPr>
        <p:sp>
          <p:nvSpPr>
            <p:cNvPr id="56" name="Freeform 55">
              <a:extLst>
                <a:ext uri="{FF2B5EF4-FFF2-40B4-BE49-F238E27FC236}">
                  <a16:creationId xmlns:a16="http://schemas.microsoft.com/office/drawing/2014/main" id="{96B3E360-2729-12CE-692C-0CE5590E742C}"/>
                </a:ext>
              </a:extLst>
            </p:cNvPr>
            <p:cNvSpPr/>
            <p:nvPr/>
          </p:nvSpPr>
          <p:spPr bwMode="auto">
            <a:xfrm>
              <a:off x="1461752" y="3232597"/>
              <a:ext cx="4481848" cy="470079"/>
            </a:xfrm>
            <a:custGeom>
              <a:avLst/>
              <a:gdLst>
                <a:gd name="connsiteX0" fmla="*/ 0 w 4481848"/>
                <a:gd name="connsiteY0" fmla="*/ 0 h 470079"/>
                <a:gd name="connsiteX1" fmla="*/ 746975 w 4481848"/>
                <a:gd name="connsiteY1" fmla="*/ 347730 h 470079"/>
                <a:gd name="connsiteX2" fmla="*/ 1493949 w 4481848"/>
                <a:gd name="connsiteY2" fmla="*/ 470079 h 470079"/>
                <a:gd name="connsiteX3" fmla="*/ 2240924 w 4481848"/>
                <a:gd name="connsiteY3" fmla="*/ 231820 h 470079"/>
                <a:gd name="connsiteX4" fmla="*/ 2994338 w 4481848"/>
                <a:gd name="connsiteY4" fmla="*/ 412124 h 470079"/>
                <a:gd name="connsiteX5" fmla="*/ 3741313 w 4481848"/>
                <a:gd name="connsiteY5" fmla="*/ 334851 h 470079"/>
                <a:gd name="connsiteX6" fmla="*/ 4481848 w 4481848"/>
                <a:gd name="connsiteY6" fmla="*/ 347730 h 47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1848" h="470079">
                  <a:moveTo>
                    <a:pt x="0" y="0"/>
                  </a:moveTo>
                  <a:lnTo>
                    <a:pt x="746975" y="347730"/>
                  </a:lnTo>
                  <a:lnTo>
                    <a:pt x="1493949" y="470079"/>
                  </a:lnTo>
                  <a:lnTo>
                    <a:pt x="2240924" y="231820"/>
                  </a:lnTo>
                  <a:lnTo>
                    <a:pt x="2994338" y="412124"/>
                  </a:lnTo>
                  <a:lnTo>
                    <a:pt x="3741313" y="334851"/>
                  </a:lnTo>
                  <a:lnTo>
                    <a:pt x="4481848" y="347730"/>
                  </a:lnTo>
                </a:path>
              </a:pathLst>
            </a:custGeom>
            <a:noFill/>
            <a:ln w="28575">
              <a:solidFill>
                <a:schemeClr val="accent3"/>
              </a:solidFill>
              <a:miter lim="800000"/>
              <a:headEnd/>
              <a:tailEnd/>
            </a:ln>
          </p:spPr>
          <p:txBody>
            <a:bodyPr rtlCol="0" anchor="ctr"/>
            <a:lstStyle/>
            <a:p>
              <a:pPr algn="ctr"/>
              <a:endParaRPr lang="en-US"/>
            </a:p>
          </p:txBody>
        </p:sp>
        <p:sp>
          <p:nvSpPr>
            <p:cNvPr id="59" name="Oval 58">
              <a:extLst>
                <a:ext uri="{FF2B5EF4-FFF2-40B4-BE49-F238E27FC236}">
                  <a16:creationId xmlns:a16="http://schemas.microsoft.com/office/drawing/2014/main" id="{0F6B3AD0-4AA7-3D36-065B-47E0CCE22B95}"/>
                </a:ext>
              </a:extLst>
            </p:cNvPr>
            <p:cNvSpPr/>
            <p:nvPr/>
          </p:nvSpPr>
          <p:spPr bwMode="auto">
            <a:xfrm>
              <a:off x="2157212" y="3533936"/>
              <a:ext cx="96732" cy="967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C517C666-5443-D025-893E-69037E945600}"/>
                </a:ext>
              </a:extLst>
            </p:cNvPr>
            <p:cNvSpPr/>
            <p:nvPr/>
          </p:nvSpPr>
          <p:spPr bwMode="auto">
            <a:xfrm>
              <a:off x="1419825" y="3195252"/>
              <a:ext cx="96732" cy="967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6F7E9AAC-9225-5E7C-CC5B-057955EDEB5E}"/>
                </a:ext>
              </a:extLst>
            </p:cNvPr>
            <p:cNvSpPr/>
            <p:nvPr/>
          </p:nvSpPr>
          <p:spPr bwMode="auto">
            <a:xfrm>
              <a:off x="2907335" y="3645997"/>
              <a:ext cx="96732" cy="967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989207C3-E820-02B0-99F3-93F18BAF69CE}"/>
                </a:ext>
              </a:extLst>
            </p:cNvPr>
            <p:cNvSpPr/>
            <p:nvPr/>
          </p:nvSpPr>
          <p:spPr bwMode="auto">
            <a:xfrm>
              <a:off x="3657529" y="3419087"/>
              <a:ext cx="96732" cy="967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AD9D10D8-105F-B668-C2C1-3F0B1BF7661F}"/>
                </a:ext>
              </a:extLst>
            </p:cNvPr>
            <p:cNvSpPr/>
            <p:nvPr/>
          </p:nvSpPr>
          <p:spPr bwMode="auto">
            <a:xfrm>
              <a:off x="4407866" y="3597631"/>
              <a:ext cx="96732" cy="967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F26B4A2D-5C18-9AD4-E437-D13AE168BA2C}"/>
                </a:ext>
              </a:extLst>
            </p:cNvPr>
            <p:cNvSpPr/>
            <p:nvPr/>
          </p:nvSpPr>
          <p:spPr bwMode="auto">
            <a:xfrm>
              <a:off x="5151692" y="3524609"/>
              <a:ext cx="96732" cy="967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3AA359A6-2F72-89BB-872E-B6D09D5F4790}"/>
                </a:ext>
              </a:extLst>
            </p:cNvPr>
            <p:cNvSpPr/>
            <p:nvPr/>
          </p:nvSpPr>
          <p:spPr bwMode="auto">
            <a:xfrm>
              <a:off x="5888795" y="3533936"/>
              <a:ext cx="96732" cy="967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D6C1C2F3-90F1-2CDB-50FC-EF867AD8E8A2}"/>
              </a:ext>
            </a:extLst>
          </p:cNvPr>
          <p:cNvSpPr>
            <a:spLocks noGrp="1"/>
          </p:cNvSpPr>
          <p:nvPr>
            <p:ph type="title"/>
          </p:nvPr>
        </p:nvSpPr>
        <p:spPr/>
        <p:txBody>
          <a:bodyPr/>
          <a:lstStyle/>
          <a:p>
            <a:r>
              <a:rPr lang="en-US"/>
              <a:t>Donidalorsen: Prekallikrein-Targeted A</a:t>
            </a:r>
            <a:r>
              <a:rPr lang="en-US" sz="3600"/>
              <a:t>ntisense </a:t>
            </a:r>
            <a:r>
              <a:rPr lang="en-US"/>
              <a:t>O</a:t>
            </a:r>
            <a:r>
              <a:rPr lang="en-US" sz="3600"/>
              <a:t>ligonucleotide</a:t>
            </a:r>
            <a:endParaRPr lang="en-US"/>
          </a:p>
        </p:txBody>
      </p:sp>
      <p:sp>
        <p:nvSpPr>
          <p:cNvPr id="8" name="Rectangle: Rounded Corners 7">
            <a:extLst>
              <a:ext uri="{FF2B5EF4-FFF2-40B4-BE49-F238E27FC236}">
                <a16:creationId xmlns:a16="http://schemas.microsoft.com/office/drawing/2014/main" id="{3424B673-D94D-1516-67BD-AAB90B298727}"/>
              </a:ext>
            </a:extLst>
          </p:cNvPr>
          <p:cNvSpPr/>
          <p:nvPr/>
        </p:nvSpPr>
        <p:spPr bwMode="auto">
          <a:xfrm>
            <a:off x="2508503" y="1670390"/>
            <a:ext cx="3693121" cy="848026"/>
          </a:xfrm>
          <a:prstGeom prst="roundRect">
            <a:avLst>
              <a:gd name="adj" fmla="val 8085"/>
            </a:avLst>
          </a:prstGeom>
          <a:solidFill>
            <a:schemeClr val="tx1">
              <a:lumMod val="95000"/>
            </a:schemeClr>
          </a:solidFill>
          <a:ln w="28575">
            <a:solidFill>
              <a:schemeClr val="accent3"/>
            </a:solidFill>
            <a:miter lim="800000"/>
            <a:headEnd/>
            <a:tailEnd/>
          </a:ln>
        </p:spPr>
        <p:txBody>
          <a:bodyPr lIns="182880" rtlCol="0" anchor="t"/>
          <a:lstStyle/>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Investigational</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Administration: </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SC</a:t>
            </a:r>
          </a:p>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Dosing frequency: </a:t>
            </a:r>
            <a:r>
              <a:rPr lang="en-US" b="0">
                <a:solidFill>
                  <a:srgbClr val="000000"/>
                </a:solidFill>
                <a:latin typeface="Calibri"/>
              </a:rPr>
              <a:t>Q</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4W or Q8W</a:t>
            </a:r>
            <a:endPar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 name="Rectangle: Top Corners Rounded 19">
            <a:extLst>
              <a:ext uri="{FF2B5EF4-FFF2-40B4-BE49-F238E27FC236}">
                <a16:creationId xmlns:a16="http://schemas.microsoft.com/office/drawing/2014/main" id="{EB95ACC3-7A4B-860F-F4AC-DC03960BCB29}"/>
              </a:ext>
            </a:extLst>
          </p:cNvPr>
          <p:cNvSpPr/>
          <p:nvPr/>
        </p:nvSpPr>
        <p:spPr bwMode="auto">
          <a:xfrm rot="16200000">
            <a:off x="1129892" y="1152615"/>
            <a:ext cx="1061677" cy="1861600"/>
          </a:xfrm>
          <a:prstGeom prst="round2SameRect">
            <a:avLst/>
          </a:prstGeom>
          <a:solidFill>
            <a:schemeClr val="tx1"/>
          </a:solid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Top Corners Rounded 10">
            <a:extLst>
              <a:ext uri="{FF2B5EF4-FFF2-40B4-BE49-F238E27FC236}">
                <a16:creationId xmlns:a16="http://schemas.microsoft.com/office/drawing/2014/main" id="{D4B80AD4-DEB8-0629-0886-66A2439FB84B}"/>
              </a:ext>
            </a:extLst>
          </p:cNvPr>
          <p:cNvSpPr/>
          <p:nvPr/>
        </p:nvSpPr>
        <p:spPr bwMode="auto">
          <a:xfrm rot="16200000">
            <a:off x="1252404" y="1195070"/>
            <a:ext cx="885620" cy="1768046"/>
          </a:xfrm>
          <a:prstGeom prst="round2Same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DC52F0FD-6F89-72C4-F940-2BE06031CDD4}"/>
              </a:ext>
            </a:extLst>
          </p:cNvPr>
          <p:cNvSpPr txBox="1"/>
          <p:nvPr/>
        </p:nvSpPr>
        <p:spPr bwMode="auto">
          <a:xfrm>
            <a:off x="770359" y="1856839"/>
            <a:ext cx="1759528" cy="37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Donidalorsen</a:t>
            </a:r>
          </a:p>
        </p:txBody>
      </p:sp>
      <p:graphicFrame>
        <p:nvGraphicFramePr>
          <p:cNvPr id="21" name="Group 3">
            <a:extLst>
              <a:ext uri="{FF2B5EF4-FFF2-40B4-BE49-F238E27FC236}">
                <a16:creationId xmlns:a16="http://schemas.microsoft.com/office/drawing/2014/main" id="{30042C09-0912-988A-7FF7-6C103B229361}"/>
              </a:ext>
            </a:extLst>
          </p:cNvPr>
          <p:cNvGraphicFramePr>
            <a:graphicFrameLocks/>
          </p:cNvGraphicFramePr>
          <p:nvPr>
            <p:extLst>
              <p:ext uri="{D42A27DB-BD31-4B8C-83A1-F6EECF244321}">
                <p14:modId xmlns:p14="http://schemas.microsoft.com/office/powerpoint/2010/main" val="1134759305"/>
              </p:ext>
            </p:extLst>
          </p:nvPr>
        </p:nvGraphicFramePr>
        <p:xfrm>
          <a:off x="6282884" y="1489926"/>
          <a:ext cx="5423247" cy="4297760"/>
        </p:xfrm>
        <a:graphic>
          <a:graphicData uri="http://schemas.openxmlformats.org/drawingml/2006/table">
            <a:tbl>
              <a:tblPr/>
              <a:tblGrid>
                <a:gridCol w="2109678">
                  <a:extLst>
                    <a:ext uri="{9D8B030D-6E8A-4147-A177-3AD203B41FA5}">
                      <a16:colId xmlns:a16="http://schemas.microsoft.com/office/drawing/2014/main" val="20000"/>
                    </a:ext>
                  </a:extLst>
                </a:gridCol>
                <a:gridCol w="1167897">
                  <a:extLst>
                    <a:ext uri="{9D8B030D-6E8A-4147-A177-3AD203B41FA5}">
                      <a16:colId xmlns:a16="http://schemas.microsoft.com/office/drawing/2014/main" val="541612803"/>
                    </a:ext>
                  </a:extLst>
                </a:gridCol>
                <a:gridCol w="1104523">
                  <a:extLst>
                    <a:ext uri="{9D8B030D-6E8A-4147-A177-3AD203B41FA5}">
                      <a16:colId xmlns:a16="http://schemas.microsoft.com/office/drawing/2014/main" val="1086067133"/>
                    </a:ext>
                  </a:extLst>
                </a:gridCol>
                <a:gridCol w="1041149">
                  <a:extLst>
                    <a:ext uri="{9D8B030D-6E8A-4147-A177-3AD203B41FA5}">
                      <a16:colId xmlns:a16="http://schemas.microsoft.com/office/drawing/2014/main" val="516322411"/>
                    </a:ext>
                  </a:extLst>
                </a:gridCol>
              </a:tblGrid>
              <a:tr h="2460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mn-lt"/>
                        </a:rPr>
                        <a:t>Outcome</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Donidalorsen Q4W</a:t>
                      </a:r>
                      <a:br>
                        <a:rPr kumimoji="0" lang="en-US" sz="1400" b="1" i="0" u="none" strike="noStrike" cap="none" normalizeH="0" baseline="0">
                          <a:ln>
                            <a:noFill/>
                          </a:ln>
                          <a:solidFill>
                            <a:schemeClr val="tx1"/>
                          </a:solidFill>
                          <a:effectLst/>
                          <a:latin typeface="+mn-lt"/>
                        </a:rPr>
                      </a:br>
                      <a:r>
                        <a:rPr kumimoji="0" lang="en-US" sz="1400" b="1" i="0" u="none" strike="noStrike" cap="none" normalizeH="0" baseline="0">
                          <a:ln>
                            <a:noFill/>
                          </a:ln>
                          <a:solidFill>
                            <a:schemeClr val="tx1"/>
                          </a:solidFill>
                          <a:effectLst/>
                          <a:latin typeface="+mn-lt"/>
                        </a:rPr>
                        <a:t>(n = 45)</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Donidalorsen</a:t>
                      </a:r>
                      <a:br>
                        <a:rPr kumimoji="0" lang="en-US" sz="1400" b="1" i="0" u="none" strike="noStrike" cap="none" normalizeH="0" baseline="0">
                          <a:ln>
                            <a:noFill/>
                          </a:ln>
                          <a:solidFill>
                            <a:schemeClr val="tx1"/>
                          </a:solidFill>
                          <a:effectLst/>
                          <a:latin typeface="+mn-lt"/>
                        </a:rPr>
                      </a:br>
                      <a:r>
                        <a:rPr kumimoji="0" lang="en-US" sz="1400" b="1" i="0" u="none" strike="noStrike" cap="none" normalizeH="0" baseline="0">
                          <a:ln>
                            <a:noFill/>
                          </a:ln>
                          <a:solidFill>
                            <a:schemeClr val="tx1"/>
                          </a:solidFill>
                          <a:effectLst/>
                          <a:latin typeface="+mn-lt"/>
                        </a:rPr>
                        <a:t>Q8W</a:t>
                      </a:r>
                      <a:br>
                        <a:rPr kumimoji="0" lang="en-US" sz="1400" b="1" i="0" u="none" strike="noStrike" cap="none" normalizeH="0" baseline="0">
                          <a:ln>
                            <a:noFill/>
                          </a:ln>
                          <a:solidFill>
                            <a:srgbClr val="FFFFFF"/>
                          </a:solidFill>
                          <a:effectLst/>
                          <a:latin typeface="+mn-lt"/>
                        </a:rPr>
                      </a:br>
                      <a:r>
                        <a:rPr kumimoji="0" lang="en-US" sz="1400" b="1" i="0" u="none" strike="noStrike" cap="none" normalizeH="0" baseline="0">
                          <a:ln>
                            <a:noFill/>
                          </a:ln>
                          <a:solidFill>
                            <a:schemeClr val="tx1"/>
                          </a:solidFill>
                          <a:effectLst/>
                          <a:latin typeface="+mn-lt"/>
                        </a:rPr>
                        <a:t>(n = 23)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(n = 22)</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4418463"/>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t>LSM time-normalized attack rate,* (95% CI)</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0.44 </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(0.27 to 0.73)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1.02 </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(0.65 to 1.59)</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2.26</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(1.66 to 3.09)</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6838448"/>
                  </a:ext>
                </a:extLst>
              </a:tr>
              <a:tr h="277295">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a:ln>
                            <a:noFill/>
                          </a:ln>
                          <a:solidFill>
                            <a:schemeClr val="bg2">
                              <a:lumMod val="10000"/>
                            </a:schemeClr>
                          </a:solidFill>
                          <a:effectLst/>
                          <a:latin typeface="+mn-lt"/>
                        </a:rPr>
                        <a:t>LSM attack rate at Wk 25, % (95%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1" u="none" strike="noStrike" cap="none" normalizeH="0" baseline="0">
                          <a:ln>
                            <a:noFill/>
                          </a:ln>
                          <a:solidFill>
                            <a:schemeClr val="bg2">
                              <a:lumMod val="10000"/>
                            </a:schemeClr>
                          </a:solidFill>
                          <a:effectLst/>
                          <a:latin typeface="+mn-lt"/>
                        </a:rPr>
                        <a:t>P</a:t>
                      </a:r>
                      <a:r>
                        <a:rPr kumimoji="0" lang="en-US" sz="1400" b="0" i="0" u="none" strike="noStrike" cap="none" normalizeH="0" baseline="0">
                          <a:ln>
                            <a:noFill/>
                          </a:ln>
                          <a:solidFill>
                            <a:schemeClr val="bg2">
                              <a:lumMod val="10000"/>
                            </a:schemeClr>
                          </a:solidFill>
                          <a:effectLst/>
                          <a:latin typeface="+mn-lt"/>
                        </a:rPr>
                        <a:t> value</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-81</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(-89 to -65)</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&lt;.001</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-55</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(-74 to -22)</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.004</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9137182"/>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t>Attack-free status,</a:t>
                      </a:r>
                      <a:r>
                        <a:rPr kumimoji="0" lang="en-US" sz="1400" b="0" i="0" u="none" strike="noStrike" kern="1200" cap="none" spc="0" normalizeH="0" baseline="30000" noProof="0">
                          <a:ln>
                            <a:noFill/>
                          </a:ln>
                          <a:solidFill>
                            <a:srgbClr val="455560">
                              <a:lumMod val="10000"/>
                            </a:srgbClr>
                          </a:solidFill>
                          <a:effectLst/>
                          <a:uLnTx/>
                          <a:uFillTx/>
                          <a:latin typeface="+mn-lt"/>
                          <a:ea typeface="+mn-ea"/>
                          <a:cs typeface="+mn-cs"/>
                        </a:rPr>
                        <a:t>†</a:t>
                      </a:r>
                      <a: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t> n (%)</a:t>
                      </a:r>
                      <a:endParaRPr kumimoji="0" lang="en-US" sz="1400" b="0" i="0" u="none" strike="noStrike" cap="none" normalizeH="0" baseline="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rPr>
                        <a:t>Odds ratio vs placebo,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a:ln>
                            <a:noFill/>
                          </a:ln>
                          <a:solidFill>
                            <a:schemeClr val="bg2">
                              <a:lumMod val="10000"/>
                            </a:schemeClr>
                          </a:solidFill>
                          <a:effectLst/>
                          <a:latin typeface="+mn-lt"/>
                        </a:rPr>
                        <a:t>P</a:t>
                      </a:r>
                      <a:r>
                        <a:rPr kumimoji="0" lang="en-US" sz="1400" b="0" i="0" u="none" strike="noStrike" cap="none" normalizeH="0" baseline="0">
                          <a:ln>
                            <a:noFill/>
                          </a:ln>
                          <a:solidFill>
                            <a:schemeClr val="bg2">
                              <a:lumMod val="10000"/>
                            </a:schemeClr>
                          </a:solidFill>
                          <a:effectLst/>
                          <a:latin typeface="+mn-lt"/>
                        </a:rPr>
                        <a:t> value</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24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12 (2 to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.003</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8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 (0.5 to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NS</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5363580"/>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t>LSM no. of attacks </a:t>
                      </a:r>
                      <a:b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br>
                      <a: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t>per 4-wk requiring on-demand therapy, (95 %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t>Difference vs placebo, % (95%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1" u="none" strike="noStrike" kern="1200" cap="none" spc="0" normalizeH="0" baseline="0" noProof="0">
                          <a:ln>
                            <a:noFill/>
                          </a:ln>
                          <a:solidFill>
                            <a:srgbClr val="455560">
                              <a:lumMod val="10000"/>
                            </a:srgbClr>
                          </a:solidFill>
                          <a:effectLst/>
                          <a:uLnTx/>
                          <a:uFillTx/>
                          <a:latin typeface="+mn-lt"/>
                          <a:ea typeface="+mn-ea"/>
                          <a:cs typeface="+mn-cs"/>
                        </a:rPr>
                        <a:t>P</a:t>
                      </a:r>
                      <a:r>
                        <a:rPr kumimoji="0" lang="en-US" sz="1400" b="0" i="0" u="none" strike="noStrike" kern="1200" cap="none" spc="0" normalizeH="0" baseline="0" noProof="0">
                          <a:ln>
                            <a:noFill/>
                          </a:ln>
                          <a:solidFill>
                            <a:srgbClr val="455560">
                              <a:lumMod val="10000"/>
                            </a:srgbClr>
                          </a:solidFill>
                          <a:effectLst/>
                          <a:uLnTx/>
                          <a:uFillTx/>
                          <a:latin typeface="+mn-lt"/>
                          <a:ea typeface="+mn-ea"/>
                          <a:cs typeface="+mn-cs"/>
                        </a:rPr>
                        <a:t> value</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0.15</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(0.06 to 0.39)</a:t>
                      </a:r>
                      <a:br>
                        <a:rPr kumimoji="0" lang="en-US" sz="1400" b="0" i="0" u="none" strike="noStrike" cap="none" normalizeH="0" baseline="0">
                          <a:ln>
                            <a:noFill/>
                          </a:ln>
                          <a:solidFill>
                            <a:schemeClr val="bg2">
                              <a:lumMod val="10000"/>
                            </a:schemeClr>
                          </a:solidFill>
                          <a:effectLst/>
                          <a:latin typeface="+mn-lt"/>
                        </a:rPr>
                      </a:b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-92</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(-97 to -77)</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&lt;.001</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0.59</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(0.31 to 1.15)</a:t>
                      </a:r>
                      <a:br>
                        <a:rPr kumimoji="0" lang="en-US" sz="1400" b="0" i="0" u="none" strike="noStrike" cap="none" normalizeH="0" baseline="0">
                          <a:ln>
                            <a:noFill/>
                          </a:ln>
                          <a:solidFill>
                            <a:schemeClr val="bg2">
                              <a:lumMod val="10000"/>
                            </a:schemeClr>
                          </a:solidFill>
                          <a:effectLst/>
                          <a:latin typeface="+mn-lt"/>
                        </a:rPr>
                      </a:b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-67</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(-85 to -29)</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.004</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1.80</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(1.23 to 2.62)</a:t>
                      </a:r>
                      <a:br>
                        <a:rPr kumimoji="0" lang="en-US" sz="1400" b="0" i="0" u="none" strike="noStrike" cap="none" normalizeH="0" baseline="0">
                          <a:ln>
                            <a:noFill/>
                          </a:ln>
                          <a:solidFill>
                            <a:schemeClr val="bg2">
                              <a:lumMod val="10000"/>
                            </a:schemeClr>
                          </a:solidFill>
                          <a:effectLst/>
                          <a:latin typeface="+mn-lt"/>
                        </a:rPr>
                      </a:b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a:t>
                      </a:r>
                      <a:br>
                        <a:rPr kumimoji="0" lang="en-US" sz="1400" b="0" i="0" u="none" strike="noStrike" cap="none" normalizeH="0" baseline="0">
                          <a:ln>
                            <a:noFill/>
                          </a:ln>
                          <a:solidFill>
                            <a:schemeClr val="bg2">
                              <a:lumMod val="10000"/>
                            </a:schemeClr>
                          </a:solidFill>
                          <a:effectLst/>
                          <a:latin typeface="+mn-lt"/>
                        </a:rPr>
                      </a:br>
                      <a:r>
                        <a:rPr kumimoji="0" lang="en-US" sz="1400" b="0" i="0" u="none" strike="noStrike" cap="none" normalizeH="0" baseline="0">
                          <a:ln>
                            <a:noFill/>
                          </a:ln>
                          <a:solidFill>
                            <a:schemeClr val="bg2">
                              <a:lumMod val="10000"/>
                            </a:schemeClr>
                          </a:solidFill>
                          <a:effectLst/>
                          <a:latin typeface="+mn-lt"/>
                        </a:rPr>
                        <a:t>--</a:t>
                      </a:r>
                    </a:p>
                  </a:txBody>
                  <a:tcPr marL="0" marR="0"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154638"/>
                  </a:ext>
                </a:extLst>
              </a:tr>
            </a:tbl>
          </a:graphicData>
        </a:graphic>
      </p:graphicFrame>
      <p:sp>
        <p:nvSpPr>
          <p:cNvPr id="3" name="Text Box 11">
            <a:extLst>
              <a:ext uri="{FF2B5EF4-FFF2-40B4-BE49-F238E27FC236}">
                <a16:creationId xmlns:a16="http://schemas.microsoft.com/office/drawing/2014/main" id="{A0898771-A90A-1DBF-CDE3-5ACF6245C1DB}"/>
              </a:ext>
            </a:extLst>
          </p:cNvPr>
          <p:cNvSpPr txBox="1">
            <a:spLocks noChangeArrowheads="1"/>
          </p:cNvSpPr>
          <p:nvPr/>
        </p:nvSpPr>
        <p:spPr bwMode="auto">
          <a:xfrm>
            <a:off x="414339" y="636464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Riedl. NEJM. 2024;391:21.</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AD80054D-9957-5EAF-A875-6C8A7C3F0AD1}"/>
              </a:ext>
            </a:extLst>
          </p:cNvPr>
          <p:cNvSpPr txBox="1"/>
          <p:nvPr/>
        </p:nvSpPr>
        <p:spPr bwMode="auto">
          <a:xfrm>
            <a:off x="1331063" y="5574113"/>
            <a:ext cx="17654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Placebo</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Donidalorsen Q8W</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Donidalorsen Q4W</a:t>
            </a:r>
          </a:p>
        </p:txBody>
      </p:sp>
      <p:sp>
        <p:nvSpPr>
          <p:cNvPr id="5" name="TextBox 4">
            <a:extLst>
              <a:ext uri="{FF2B5EF4-FFF2-40B4-BE49-F238E27FC236}">
                <a16:creationId xmlns:a16="http://schemas.microsoft.com/office/drawing/2014/main" id="{DF298263-B6CE-BEDB-9E27-79A844D40AC9}"/>
              </a:ext>
            </a:extLst>
          </p:cNvPr>
          <p:cNvSpPr txBox="1"/>
          <p:nvPr/>
        </p:nvSpPr>
        <p:spPr bwMode="auto">
          <a:xfrm>
            <a:off x="6282884" y="5787686"/>
            <a:ext cx="54232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*Investigator-confirmed attacks per 4 wk from Wk1 to Wk 25.</a:t>
            </a:r>
            <a:br>
              <a:rPr lang="en-US" sz="1200" b="0">
                <a:solidFill>
                  <a:schemeClr val="bg1"/>
                </a:solidFill>
                <a:latin typeface="Calibri" panose="020F0502020204030204" pitchFamily="34" charset="0"/>
              </a:rPr>
            </a:br>
            <a:r>
              <a:rPr kumimoji="0" lang="en-US" sz="1200" b="0" i="0" u="none" strike="noStrike" kern="1200" cap="none" spc="0" normalizeH="0" baseline="30000" noProof="0">
                <a:ln>
                  <a:noFill/>
                </a:ln>
                <a:solidFill>
                  <a:srgbClr val="455560">
                    <a:lumMod val="10000"/>
                  </a:srgbClr>
                </a:solidFill>
                <a:effectLst/>
                <a:uLnTx/>
                <a:uFillTx/>
                <a:latin typeface="+mn-lt"/>
                <a:ea typeface="+mn-ea"/>
                <a:cs typeface="+mn-cs"/>
              </a:rPr>
              <a:t>†</a:t>
            </a:r>
            <a:r>
              <a:rPr lang="en-US" sz="1200" b="0">
                <a:solidFill>
                  <a:schemeClr val="bg1"/>
                </a:solidFill>
                <a:latin typeface="Calibri" panose="020F0502020204030204" pitchFamily="34" charset="0"/>
              </a:rPr>
              <a:t>Assessed from Wk 5 to Wk 25.</a:t>
            </a:r>
          </a:p>
        </p:txBody>
      </p:sp>
      <p:sp>
        <p:nvSpPr>
          <p:cNvPr id="6" name="TextBox 5">
            <a:extLst>
              <a:ext uri="{FF2B5EF4-FFF2-40B4-BE49-F238E27FC236}">
                <a16:creationId xmlns:a16="http://schemas.microsoft.com/office/drawing/2014/main" id="{5724589F-E20B-9F66-2365-6EA3B2090A74}"/>
              </a:ext>
            </a:extLst>
          </p:cNvPr>
          <p:cNvSpPr txBox="1"/>
          <p:nvPr/>
        </p:nvSpPr>
        <p:spPr bwMode="auto">
          <a:xfrm>
            <a:off x="1635617" y="5380727"/>
            <a:ext cx="44603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Wk</a:t>
            </a:r>
          </a:p>
        </p:txBody>
      </p:sp>
      <p:sp>
        <p:nvSpPr>
          <p:cNvPr id="9" name="TextBox 8">
            <a:extLst>
              <a:ext uri="{FF2B5EF4-FFF2-40B4-BE49-F238E27FC236}">
                <a16:creationId xmlns:a16="http://schemas.microsoft.com/office/drawing/2014/main" id="{FC176D66-414E-2AFB-EB22-D7CE2675DADA}"/>
              </a:ext>
            </a:extLst>
          </p:cNvPr>
          <p:cNvSpPr txBox="1"/>
          <p:nvPr/>
        </p:nvSpPr>
        <p:spPr bwMode="auto">
          <a:xfrm rot="16200000">
            <a:off x="-555489" y="3904790"/>
            <a:ext cx="23948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Change in Attack Rate (%)</a:t>
            </a:r>
          </a:p>
        </p:txBody>
      </p:sp>
      <p:cxnSp>
        <p:nvCxnSpPr>
          <p:cNvPr id="13" name="Straight Connector 12">
            <a:extLst>
              <a:ext uri="{FF2B5EF4-FFF2-40B4-BE49-F238E27FC236}">
                <a16:creationId xmlns:a16="http://schemas.microsoft.com/office/drawing/2014/main" id="{D84FE3B4-ADFB-A3E0-9D40-8DA4466C029D}"/>
              </a:ext>
            </a:extLst>
          </p:cNvPr>
          <p:cNvCxnSpPr>
            <a:cxnSpLocks/>
          </p:cNvCxnSpPr>
          <p:nvPr/>
        </p:nvCxnSpPr>
        <p:spPr bwMode="auto">
          <a:xfrm>
            <a:off x="1223493" y="5132231"/>
            <a:ext cx="472010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7D208DC-0BF3-808E-16F7-946BDAA7E23C}"/>
              </a:ext>
            </a:extLst>
          </p:cNvPr>
          <p:cNvCxnSpPr>
            <a:cxnSpLocks/>
          </p:cNvCxnSpPr>
          <p:nvPr/>
        </p:nvCxnSpPr>
        <p:spPr bwMode="auto">
          <a:xfrm flipV="1">
            <a:off x="1223493" y="2857348"/>
            <a:ext cx="0" cy="227488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E4CF91F-FF33-42A7-3A7D-3F4CD1FEC735}"/>
              </a:ext>
            </a:extLst>
          </p:cNvPr>
          <p:cNvCxnSpPr>
            <a:cxnSpLocks/>
          </p:cNvCxnSpPr>
          <p:nvPr/>
        </p:nvCxnSpPr>
        <p:spPr bwMode="auto">
          <a:xfrm flipH="1">
            <a:off x="1122762" y="5751456"/>
            <a:ext cx="234057" cy="0"/>
          </a:xfrm>
          <a:prstGeom prst="line">
            <a:avLst/>
          </a:prstGeom>
          <a:noFill/>
          <a:ln w="28575" cap="flat" cmpd="sng" algn="ctr">
            <a:solidFill>
              <a:schemeClr val="accent3"/>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FC93465-E52E-CAEB-C533-FA970097DD3B}"/>
              </a:ext>
            </a:extLst>
          </p:cNvPr>
          <p:cNvCxnSpPr>
            <a:cxnSpLocks/>
          </p:cNvCxnSpPr>
          <p:nvPr/>
        </p:nvCxnSpPr>
        <p:spPr bwMode="auto">
          <a:xfrm flipH="1">
            <a:off x="1122762" y="6172200"/>
            <a:ext cx="234057" cy="0"/>
          </a:xfrm>
          <a:prstGeom prst="line">
            <a:avLst/>
          </a:prstGeom>
          <a:noFill/>
          <a:ln w="2857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B812489-6F6E-0CFE-DD91-03D6EA9F651C}"/>
              </a:ext>
            </a:extLst>
          </p:cNvPr>
          <p:cNvCxnSpPr>
            <a:cxnSpLocks/>
          </p:cNvCxnSpPr>
          <p:nvPr/>
        </p:nvCxnSpPr>
        <p:spPr bwMode="auto">
          <a:xfrm flipH="1">
            <a:off x="1122762" y="5963159"/>
            <a:ext cx="234057" cy="0"/>
          </a:xfrm>
          <a:prstGeom prst="line">
            <a:avLst/>
          </a:prstGeom>
          <a:noFill/>
          <a:ln w="28575" cap="flat" cmpd="sng" algn="ctr">
            <a:solidFill>
              <a:schemeClr val="accent2"/>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1C322A1-82C5-9258-8895-69F2095AD7CC}"/>
              </a:ext>
            </a:extLst>
          </p:cNvPr>
          <p:cNvCxnSpPr>
            <a:cxnSpLocks/>
          </p:cNvCxnSpPr>
          <p:nvPr/>
        </p:nvCxnSpPr>
        <p:spPr bwMode="auto">
          <a:xfrm flipH="1">
            <a:off x="1165538" y="2870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61FA050-109D-E7F7-2270-37FF4714C461}"/>
              </a:ext>
            </a:extLst>
          </p:cNvPr>
          <p:cNvCxnSpPr>
            <a:cxnSpLocks/>
          </p:cNvCxnSpPr>
          <p:nvPr/>
        </p:nvCxnSpPr>
        <p:spPr bwMode="auto">
          <a:xfrm flipH="1">
            <a:off x="1165538" y="32472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9607155-247A-8484-EC76-A890B3B4C19B}"/>
              </a:ext>
            </a:extLst>
          </p:cNvPr>
          <p:cNvCxnSpPr>
            <a:cxnSpLocks/>
          </p:cNvCxnSpPr>
          <p:nvPr/>
        </p:nvCxnSpPr>
        <p:spPr bwMode="auto">
          <a:xfrm flipH="1">
            <a:off x="1165538" y="36242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DDF2698-86E8-F2D0-58BF-00FA69692E8A}"/>
              </a:ext>
            </a:extLst>
          </p:cNvPr>
          <p:cNvCxnSpPr>
            <a:cxnSpLocks/>
          </p:cNvCxnSpPr>
          <p:nvPr/>
        </p:nvCxnSpPr>
        <p:spPr bwMode="auto">
          <a:xfrm flipH="1">
            <a:off x="1165538" y="40012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92A214E-D890-E764-837A-C7C8012A1421}"/>
              </a:ext>
            </a:extLst>
          </p:cNvPr>
          <p:cNvCxnSpPr>
            <a:cxnSpLocks/>
          </p:cNvCxnSpPr>
          <p:nvPr/>
        </p:nvCxnSpPr>
        <p:spPr bwMode="auto">
          <a:xfrm flipH="1">
            <a:off x="1165538" y="43782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8A82F41-EEEF-DF19-9B67-D69E5CFEFDDD}"/>
              </a:ext>
            </a:extLst>
          </p:cNvPr>
          <p:cNvCxnSpPr>
            <a:cxnSpLocks/>
          </p:cNvCxnSpPr>
          <p:nvPr/>
        </p:nvCxnSpPr>
        <p:spPr bwMode="auto">
          <a:xfrm flipH="1">
            <a:off x="1165538" y="47552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2683F2E-E64F-082E-5518-12EBE45B09AD}"/>
              </a:ext>
            </a:extLst>
          </p:cNvPr>
          <p:cNvCxnSpPr>
            <a:cxnSpLocks/>
          </p:cNvCxnSpPr>
          <p:nvPr/>
        </p:nvCxnSpPr>
        <p:spPr bwMode="auto">
          <a:xfrm flipH="1">
            <a:off x="1165538" y="51322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50BF1A8-02A7-0DE0-E685-4169A8A8D4E3}"/>
              </a:ext>
            </a:extLst>
          </p:cNvPr>
          <p:cNvCxnSpPr>
            <a:cxnSpLocks/>
          </p:cNvCxnSpPr>
          <p:nvPr/>
        </p:nvCxnSpPr>
        <p:spPr bwMode="auto">
          <a:xfrm>
            <a:off x="1468191" y="51322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79F5885-508C-6EFB-D5F1-1F598371E665}"/>
              </a:ext>
            </a:extLst>
          </p:cNvPr>
          <p:cNvCxnSpPr>
            <a:cxnSpLocks/>
          </p:cNvCxnSpPr>
          <p:nvPr/>
        </p:nvCxnSpPr>
        <p:spPr bwMode="auto">
          <a:xfrm>
            <a:off x="2211946" y="51322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8832810-C203-3893-06C0-F83D2D4CED2D}"/>
              </a:ext>
            </a:extLst>
          </p:cNvPr>
          <p:cNvCxnSpPr>
            <a:cxnSpLocks/>
          </p:cNvCxnSpPr>
          <p:nvPr/>
        </p:nvCxnSpPr>
        <p:spPr bwMode="auto">
          <a:xfrm>
            <a:off x="2955701" y="51322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0710F8E-8E2A-1944-EF5B-CCA6E06DB28C}"/>
              </a:ext>
            </a:extLst>
          </p:cNvPr>
          <p:cNvCxnSpPr>
            <a:cxnSpLocks/>
          </p:cNvCxnSpPr>
          <p:nvPr/>
        </p:nvCxnSpPr>
        <p:spPr bwMode="auto">
          <a:xfrm>
            <a:off x="3699456" y="51322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4011754-CAF5-D609-B254-0F728F893A22}"/>
              </a:ext>
            </a:extLst>
          </p:cNvPr>
          <p:cNvCxnSpPr>
            <a:cxnSpLocks/>
          </p:cNvCxnSpPr>
          <p:nvPr/>
        </p:nvCxnSpPr>
        <p:spPr bwMode="auto">
          <a:xfrm>
            <a:off x="4443211" y="51322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6AC98D0-65B2-7C63-9B1B-41AF109B248D}"/>
              </a:ext>
            </a:extLst>
          </p:cNvPr>
          <p:cNvCxnSpPr>
            <a:cxnSpLocks/>
          </p:cNvCxnSpPr>
          <p:nvPr/>
        </p:nvCxnSpPr>
        <p:spPr bwMode="auto">
          <a:xfrm>
            <a:off x="5186966" y="51322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A671C3C-5165-11F5-041C-F504EC8A8C73}"/>
              </a:ext>
            </a:extLst>
          </p:cNvPr>
          <p:cNvCxnSpPr>
            <a:cxnSpLocks/>
          </p:cNvCxnSpPr>
          <p:nvPr/>
        </p:nvCxnSpPr>
        <p:spPr bwMode="auto">
          <a:xfrm>
            <a:off x="5930723" y="5132231"/>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435C83AF-E31F-51D4-0569-30374A06A954}"/>
              </a:ext>
            </a:extLst>
          </p:cNvPr>
          <p:cNvSpPr txBox="1"/>
          <p:nvPr/>
        </p:nvSpPr>
        <p:spPr bwMode="auto">
          <a:xfrm>
            <a:off x="977254" y="5168629"/>
            <a:ext cx="1004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Baseline</a:t>
            </a:r>
          </a:p>
        </p:txBody>
      </p:sp>
      <p:sp>
        <p:nvSpPr>
          <p:cNvPr id="41" name="TextBox 40">
            <a:extLst>
              <a:ext uri="{FF2B5EF4-FFF2-40B4-BE49-F238E27FC236}">
                <a16:creationId xmlns:a16="http://schemas.microsoft.com/office/drawing/2014/main" id="{E83E6572-233D-489D-418F-60271F79CF94}"/>
              </a:ext>
            </a:extLst>
          </p:cNvPr>
          <p:cNvSpPr txBox="1"/>
          <p:nvPr/>
        </p:nvSpPr>
        <p:spPr bwMode="auto">
          <a:xfrm>
            <a:off x="2019586" y="5168629"/>
            <a:ext cx="38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5</a:t>
            </a:r>
          </a:p>
        </p:txBody>
      </p:sp>
      <p:sp>
        <p:nvSpPr>
          <p:cNvPr id="42" name="TextBox 41">
            <a:extLst>
              <a:ext uri="{FF2B5EF4-FFF2-40B4-BE49-F238E27FC236}">
                <a16:creationId xmlns:a16="http://schemas.microsoft.com/office/drawing/2014/main" id="{E9423A3B-6AD3-2DBF-2123-20715AAB3F57}"/>
              </a:ext>
            </a:extLst>
          </p:cNvPr>
          <p:cNvSpPr txBox="1"/>
          <p:nvPr/>
        </p:nvSpPr>
        <p:spPr bwMode="auto">
          <a:xfrm>
            <a:off x="2761418" y="5168629"/>
            <a:ext cx="38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9</a:t>
            </a:r>
          </a:p>
        </p:txBody>
      </p:sp>
      <p:sp>
        <p:nvSpPr>
          <p:cNvPr id="43" name="TextBox 42">
            <a:extLst>
              <a:ext uri="{FF2B5EF4-FFF2-40B4-BE49-F238E27FC236}">
                <a16:creationId xmlns:a16="http://schemas.microsoft.com/office/drawing/2014/main" id="{518C1051-C671-CF75-3950-292EFEB36C2D}"/>
              </a:ext>
            </a:extLst>
          </p:cNvPr>
          <p:cNvSpPr txBox="1"/>
          <p:nvPr/>
        </p:nvSpPr>
        <p:spPr bwMode="auto">
          <a:xfrm>
            <a:off x="3503250" y="5168629"/>
            <a:ext cx="38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13</a:t>
            </a:r>
          </a:p>
        </p:txBody>
      </p:sp>
      <p:sp>
        <p:nvSpPr>
          <p:cNvPr id="44" name="TextBox 43">
            <a:extLst>
              <a:ext uri="{FF2B5EF4-FFF2-40B4-BE49-F238E27FC236}">
                <a16:creationId xmlns:a16="http://schemas.microsoft.com/office/drawing/2014/main" id="{BF64A993-9485-3227-CA91-F4FCD440FE79}"/>
              </a:ext>
            </a:extLst>
          </p:cNvPr>
          <p:cNvSpPr txBox="1"/>
          <p:nvPr/>
        </p:nvSpPr>
        <p:spPr bwMode="auto">
          <a:xfrm>
            <a:off x="4245082" y="5168629"/>
            <a:ext cx="38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17</a:t>
            </a:r>
          </a:p>
        </p:txBody>
      </p:sp>
      <p:sp>
        <p:nvSpPr>
          <p:cNvPr id="45" name="TextBox 44">
            <a:extLst>
              <a:ext uri="{FF2B5EF4-FFF2-40B4-BE49-F238E27FC236}">
                <a16:creationId xmlns:a16="http://schemas.microsoft.com/office/drawing/2014/main" id="{CB10F4A9-8F33-5F5C-0164-F8428CE52FD6}"/>
              </a:ext>
            </a:extLst>
          </p:cNvPr>
          <p:cNvSpPr txBox="1"/>
          <p:nvPr/>
        </p:nvSpPr>
        <p:spPr bwMode="auto">
          <a:xfrm>
            <a:off x="4986914" y="5168629"/>
            <a:ext cx="38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21</a:t>
            </a:r>
          </a:p>
        </p:txBody>
      </p:sp>
      <p:sp>
        <p:nvSpPr>
          <p:cNvPr id="46" name="TextBox 45">
            <a:extLst>
              <a:ext uri="{FF2B5EF4-FFF2-40B4-BE49-F238E27FC236}">
                <a16:creationId xmlns:a16="http://schemas.microsoft.com/office/drawing/2014/main" id="{FB57B1C0-B198-02AE-EDA6-BF6213D10138}"/>
              </a:ext>
            </a:extLst>
          </p:cNvPr>
          <p:cNvSpPr txBox="1"/>
          <p:nvPr/>
        </p:nvSpPr>
        <p:spPr bwMode="auto">
          <a:xfrm>
            <a:off x="5728747" y="5168629"/>
            <a:ext cx="38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25</a:t>
            </a:r>
          </a:p>
        </p:txBody>
      </p:sp>
      <p:sp>
        <p:nvSpPr>
          <p:cNvPr id="47" name="TextBox 46">
            <a:extLst>
              <a:ext uri="{FF2B5EF4-FFF2-40B4-BE49-F238E27FC236}">
                <a16:creationId xmlns:a16="http://schemas.microsoft.com/office/drawing/2014/main" id="{B42BDEA0-3B1C-D722-559D-1C10E0C7D212}"/>
              </a:ext>
            </a:extLst>
          </p:cNvPr>
          <p:cNvSpPr txBox="1"/>
          <p:nvPr/>
        </p:nvSpPr>
        <p:spPr bwMode="auto">
          <a:xfrm>
            <a:off x="729930" y="2712007"/>
            <a:ext cx="493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25</a:t>
            </a:r>
          </a:p>
        </p:txBody>
      </p:sp>
      <p:sp>
        <p:nvSpPr>
          <p:cNvPr id="48" name="TextBox 47">
            <a:extLst>
              <a:ext uri="{FF2B5EF4-FFF2-40B4-BE49-F238E27FC236}">
                <a16:creationId xmlns:a16="http://schemas.microsoft.com/office/drawing/2014/main" id="{F7947589-3182-78EA-5119-C5CD18240C21}"/>
              </a:ext>
            </a:extLst>
          </p:cNvPr>
          <p:cNvSpPr txBox="1"/>
          <p:nvPr/>
        </p:nvSpPr>
        <p:spPr bwMode="auto">
          <a:xfrm>
            <a:off x="729930" y="3089730"/>
            <a:ext cx="493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26F6C103-9308-49C1-3055-D8DC492720E9}"/>
              </a:ext>
            </a:extLst>
          </p:cNvPr>
          <p:cNvSpPr txBox="1"/>
          <p:nvPr/>
        </p:nvSpPr>
        <p:spPr bwMode="auto">
          <a:xfrm>
            <a:off x="729930" y="3467453"/>
            <a:ext cx="493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-25</a:t>
            </a:r>
          </a:p>
        </p:txBody>
      </p:sp>
      <p:sp>
        <p:nvSpPr>
          <p:cNvPr id="50" name="TextBox 49">
            <a:extLst>
              <a:ext uri="{FF2B5EF4-FFF2-40B4-BE49-F238E27FC236}">
                <a16:creationId xmlns:a16="http://schemas.microsoft.com/office/drawing/2014/main" id="{02BF42F9-B020-9C6C-FD17-7B23F384D29B}"/>
              </a:ext>
            </a:extLst>
          </p:cNvPr>
          <p:cNvSpPr txBox="1"/>
          <p:nvPr/>
        </p:nvSpPr>
        <p:spPr bwMode="auto">
          <a:xfrm>
            <a:off x="729930" y="3845176"/>
            <a:ext cx="493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17DA8826-A500-3D12-5D2B-34D52457B0BE}"/>
              </a:ext>
            </a:extLst>
          </p:cNvPr>
          <p:cNvSpPr txBox="1"/>
          <p:nvPr/>
        </p:nvSpPr>
        <p:spPr bwMode="auto">
          <a:xfrm>
            <a:off x="729930" y="4222899"/>
            <a:ext cx="493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-75</a:t>
            </a:r>
          </a:p>
        </p:txBody>
      </p:sp>
      <p:sp>
        <p:nvSpPr>
          <p:cNvPr id="52" name="TextBox 51">
            <a:extLst>
              <a:ext uri="{FF2B5EF4-FFF2-40B4-BE49-F238E27FC236}">
                <a16:creationId xmlns:a16="http://schemas.microsoft.com/office/drawing/2014/main" id="{34DE329D-C83F-D622-1EDD-29D3D915751F}"/>
              </a:ext>
            </a:extLst>
          </p:cNvPr>
          <p:cNvSpPr txBox="1"/>
          <p:nvPr/>
        </p:nvSpPr>
        <p:spPr bwMode="auto">
          <a:xfrm>
            <a:off x="669706" y="4600622"/>
            <a:ext cx="5537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-100</a:t>
            </a:r>
          </a:p>
        </p:txBody>
      </p:sp>
      <p:sp>
        <p:nvSpPr>
          <p:cNvPr id="53" name="TextBox 52">
            <a:extLst>
              <a:ext uri="{FF2B5EF4-FFF2-40B4-BE49-F238E27FC236}">
                <a16:creationId xmlns:a16="http://schemas.microsoft.com/office/drawing/2014/main" id="{6393DBA0-C326-E317-0299-919D91FFCB91}"/>
              </a:ext>
            </a:extLst>
          </p:cNvPr>
          <p:cNvSpPr txBox="1"/>
          <p:nvPr/>
        </p:nvSpPr>
        <p:spPr bwMode="auto">
          <a:xfrm>
            <a:off x="669706" y="4978343"/>
            <a:ext cx="553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-125</a:t>
            </a:r>
          </a:p>
        </p:txBody>
      </p:sp>
      <p:cxnSp>
        <p:nvCxnSpPr>
          <p:cNvPr id="55" name="Straight Connector 54">
            <a:extLst>
              <a:ext uri="{FF2B5EF4-FFF2-40B4-BE49-F238E27FC236}">
                <a16:creationId xmlns:a16="http://schemas.microsoft.com/office/drawing/2014/main" id="{528CADD8-348F-D58B-1285-2E7D387E5F16}"/>
              </a:ext>
            </a:extLst>
          </p:cNvPr>
          <p:cNvCxnSpPr/>
          <p:nvPr/>
        </p:nvCxnSpPr>
        <p:spPr bwMode="auto">
          <a:xfrm>
            <a:off x="1223492" y="3247227"/>
            <a:ext cx="4788492" cy="0"/>
          </a:xfrm>
          <a:prstGeom prst="line">
            <a:avLst/>
          </a:prstGeom>
          <a:noFill/>
          <a:ln w="28575" cap="flat" cmpd="sng" algn="ctr">
            <a:solidFill>
              <a:schemeClr val="bg1"/>
            </a:solidFill>
            <a:prstDash val="sysDot"/>
            <a:round/>
            <a:headEnd type="none" w="med" len="med"/>
            <a:tailEnd type="none" w="med" len="med"/>
          </a:ln>
          <a:effectLst/>
        </p:spPr>
      </p:cxnSp>
      <p:grpSp>
        <p:nvGrpSpPr>
          <p:cNvPr id="74" name="Group 73">
            <a:extLst>
              <a:ext uri="{FF2B5EF4-FFF2-40B4-BE49-F238E27FC236}">
                <a16:creationId xmlns:a16="http://schemas.microsoft.com/office/drawing/2014/main" id="{7143CEC0-E77F-4633-1D62-A515B84672A5}"/>
              </a:ext>
            </a:extLst>
          </p:cNvPr>
          <p:cNvGrpSpPr/>
          <p:nvPr/>
        </p:nvGrpSpPr>
        <p:grpSpPr>
          <a:xfrm>
            <a:off x="1420777" y="3198316"/>
            <a:ext cx="4570237" cy="1265580"/>
            <a:chOff x="1420777" y="3198316"/>
            <a:chExt cx="4570237" cy="1265580"/>
          </a:xfrm>
        </p:grpSpPr>
        <p:sp>
          <p:nvSpPr>
            <p:cNvPr id="57" name="Freeform 56">
              <a:extLst>
                <a:ext uri="{FF2B5EF4-FFF2-40B4-BE49-F238E27FC236}">
                  <a16:creationId xmlns:a16="http://schemas.microsoft.com/office/drawing/2014/main" id="{AAC89999-A364-F054-A5D7-35DAFBF61B66}"/>
                </a:ext>
              </a:extLst>
            </p:cNvPr>
            <p:cNvSpPr/>
            <p:nvPr/>
          </p:nvSpPr>
          <p:spPr bwMode="auto">
            <a:xfrm>
              <a:off x="1461752" y="3232597"/>
              <a:ext cx="4488287" cy="1184857"/>
            </a:xfrm>
            <a:custGeom>
              <a:avLst/>
              <a:gdLst>
                <a:gd name="connsiteX0" fmla="*/ 0 w 4488287"/>
                <a:gd name="connsiteY0" fmla="*/ 0 h 1184857"/>
                <a:gd name="connsiteX1" fmla="*/ 740535 w 4488287"/>
                <a:gd name="connsiteY1" fmla="*/ 573110 h 1184857"/>
                <a:gd name="connsiteX2" fmla="*/ 1487510 w 4488287"/>
                <a:gd name="connsiteY2" fmla="*/ 978795 h 1184857"/>
                <a:gd name="connsiteX3" fmla="*/ 2240924 w 4488287"/>
                <a:gd name="connsiteY3" fmla="*/ 978795 h 1184857"/>
                <a:gd name="connsiteX4" fmla="*/ 2994338 w 4488287"/>
                <a:gd name="connsiteY4" fmla="*/ 965916 h 1184857"/>
                <a:gd name="connsiteX5" fmla="*/ 3734873 w 4488287"/>
                <a:gd name="connsiteY5" fmla="*/ 1184857 h 1184857"/>
                <a:gd name="connsiteX6" fmla="*/ 4488287 w 4488287"/>
                <a:gd name="connsiteY6" fmla="*/ 1184857 h 118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8287" h="1184857">
                  <a:moveTo>
                    <a:pt x="0" y="0"/>
                  </a:moveTo>
                  <a:lnTo>
                    <a:pt x="740535" y="573110"/>
                  </a:lnTo>
                  <a:lnTo>
                    <a:pt x="1487510" y="978795"/>
                  </a:lnTo>
                  <a:lnTo>
                    <a:pt x="2240924" y="978795"/>
                  </a:lnTo>
                  <a:lnTo>
                    <a:pt x="2994338" y="965916"/>
                  </a:lnTo>
                  <a:lnTo>
                    <a:pt x="3734873" y="1184857"/>
                  </a:lnTo>
                  <a:lnTo>
                    <a:pt x="4488287" y="1184857"/>
                  </a:lnTo>
                </a:path>
              </a:pathLst>
            </a:custGeom>
            <a:noFill/>
            <a:ln w="28575">
              <a:solidFill>
                <a:schemeClr val="accent2"/>
              </a:solidFill>
              <a:miter lim="800000"/>
              <a:headEnd/>
              <a:tailEnd/>
            </a:ln>
          </p:spPr>
          <p:txBody>
            <a:bodyPr rtlCol="0" anchor="ctr"/>
            <a:lstStyle/>
            <a:p>
              <a:pPr algn="ctr"/>
              <a:endParaRPr lang="en-US"/>
            </a:p>
          </p:txBody>
        </p:sp>
        <p:sp>
          <p:nvSpPr>
            <p:cNvPr id="67" name="Rectangle 66">
              <a:extLst>
                <a:ext uri="{FF2B5EF4-FFF2-40B4-BE49-F238E27FC236}">
                  <a16:creationId xmlns:a16="http://schemas.microsoft.com/office/drawing/2014/main" id="{5EC584EA-0E56-ED01-5E83-3615E1611A7B}"/>
                </a:ext>
              </a:extLst>
            </p:cNvPr>
            <p:cNvSpPr/>
            <p:nvPr/>
          </p:nvSpPr>
          <p:spPr bwMode="auto">
            <a:xfrm rot="2700000">
              <a:off x="1420777" y="3198316"/>
              <a:ext cx="92886" cy="928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028F70AF-7632-1215-4B48-B70915577DBD}"/>
                </a:ext>
              </a:extLst>
            </p:cNvPr>
            <p:cNvSpPr/>
            <p:nvPr/>
          </p:nvSpPr>
          <p:spPr bwMode="auto">
            <a:xfrm rot="2700000">
              <a:off x="2159965" y="3762483"/>
              <a:ext cx="92886" cy="928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E7F152DF-9C96-E4E1-7D1D-67B39B02BD1C}"/>
                </a:ext>
              </a:extLst>
            </p:cNvPr>
            <p:cNvSpPr/>
            <p:nvPr/>
          </p:nvSpPr>
          <p:spPr bwMode="auto">
            <a:xfrm rot="2700000">
              <a:off x="4409790" y="4154581"/>
              <a:ext cx="92886" cy="928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FC2E09F3-C1E3-0AF4-DDE0-2E1BDB8DBA7A}"/>
                </a:ext>
              </a:extLst>
            </p:cNvPr>
            <p:cNvSpPr/>
            <p:nvPr/>
          </p:nvSpPr>
          <p:spPr bwMode="auto">
            <a:xfrm rot="2700000">
              <a:off x="3659452" y="4166795"/>
              <a:ext cx="92886" cy="928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04155718-9F07-0BFA-8F7B-2A569F1D6C64}"/>
                </a:ext>
              </a:extLst>
            </p:cNvPr>
            <p:cNvSpPr/>
            <p:nvPr/>
          </p:nvSpPr>
          <p:spPr bwMode="auto">
            <a:xfrm rot="2700000">
              <a:off x="2913695" y="4167512"/>
              <a:ext cx="92886" cy="928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A0ADBEA6-8451-4EAE-56D3-BE5E2ECA6207}"/>
                </a:ext>
              </a:extLst>
            </p:cNvPr>
            <p:cNvSpPr/>
            <p:nvPr/>
          </p:nvSpPr>
          <p:spPr bwMode="auto">
            <a:xfrm rot="2700000">
              <a:off x="5153614" y="4371010"/>
              <a:ext cx="92886" cy="928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A00646F7-4784-3E7D-314B-5609D013026D}"/>
                </a:ext>
              </a:extLst>
            </p:cNvPr>
            <p:cNvSpPr/>
            <p:nvPr/>
          </p:nvSpPr>
          <p:spPr bwMode="auto">
            <a:xfrm rot="2700000">
              <a:off x="5898128" y="4363898"/>
              <a:ext cx="92886" cy="928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F6CADB52-7480-05D5-9CE8-50841E857772}"/>
              </a:ext>
            </a:extLst>
          </p:cNvPr>
          <p:cNvGrpSpPr/>
          <p:nvPr/>
        </p:nvGrpSpPr>
        <p:grpSpPr>
          <a:xfrm>
            <a:off x="1426264" y="3196180"/>
            <a:ext cx="4559263" cy="1480346"/>
            <a:chOff x="1426264" y="3196180"/>
            <a:chExt cx="4559263" cy="1480346"/>
          </a:xfrm>
        </p:grpSpPr>
        <p:sp>
          <p:nvSpPr>
            <p:cNvPr id="58" name="Freeform 57">
              <a:extLst>
                <a:ext uri="{FF2B5EF4-FFF2-40B4-BE49-F238E27FC236}">
                  <a16:creationId xmlns:a16="http://schemas.microsoft.com/office/drawing/2014/main" id="{AED93A10-BA68-3D21-B421-B7120D2ADC0E}"/>
                </a:ext>
              </a:extLst>
            </p:cNvPr>
            <p:cNvSpPr/>
            <p:nvPr/>
          </p:nvSpPr>
          <p:spPr bwMode="auto">
            <a:xfrm>
              <a:off x="1461752" y="3232597"/>
              <a:ext cx="4488287" cy="1397358"/>
            </a:xfrm>
            <a:custGeom>
              <a:avLst/>
              <a:gdLst>
                <a:gd name="connsiteX0" fmla="*/ 0 w 4488287"/>
                <a:gd name="connsiteY0" fmla="*/ 0 h 1397358"/>
                <a:gd name="connsiteX1" fmla="*/ 740535 w 4488287"/>
                <a:gd name="connsiteY1" fmla="*/ 882203 h 1397358"/>
                <a:gd name="connsiteX2" fmla="*/ 1500389 w 4488287"/>
                <a:gd name="connsiteY2" fmla="*/ 1242811 h 1397358"/>
                <a:gd name="connsiteX3" fmla="*/ 2234485 w 4488287"/>
                <a:gd name="connsiteY3" fmla="*/ 1339403 h 1397358"/>
                <a:gd name="connsiteX4" fmla="*/ 2987899 w 4488287"/>
                <a:gd name="connsiteY4" fmla="*/ 1371600 h 1397358"/>
                <a:gd name="connsiteX5" fmla="*/ 3741313 w 4488287"/>
                <a:gd name="connsiteY5" fmla="*/ 1397358 h 1397358"/>
                <a:gd name="connsiteX6" fmla="*/ 4488287 w 4488287"/>
                <a:gd name="connsiteY6" fmla="*/ 1332964 h 1397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8287" h="1397358">
                  <a:moveTo>
                    <a:pt x="0" y="0"/>
                  </a:moveTo>
                  <a:lnTo>
                    <a:pt x="740535" y="882203"/>
                  </a:lnTo>
                  <a:lnTo>
                    <a:pt x="1500389" y="1242811"/>
                  </a:lnTo>
                  <a:lnTo>
                    <a:pt x="2234485" y="1339403"/>
                  </a:lnTo>
                  <a:lnTo>
                    <a:pt x="2987899" y="1371600"/>
                  </a:lnTo>
                  <a:lnTo>
                    <a:pt x="3741313" y="1397358"/>
                  </a:lnTo>
                  <a:lnTo>
                    <a:pt x="4488287" y="1332964"/>
                  </a:lnTo>
                </a:path>
              </a:pathLst>
            </a:custGeom>
            <a:noFill/>
            <a:ln w="28575">
              <a:solidFill>
                <a:schemeClr val="accent1"/>
              </a:solidFill>
              <a:miter lim="800000"/>
              <a:headEnd/>
              <a:tailEnd/>
            </a:ln>
          </p:spPr>
          <p:txBody>
            <a:bodyPr rtlCol="0" anchor="ctr"/>
            <a:lstStyle/>
            <a:p>
              <a:pPr algn="ctr"/>
              <a:endParaRPr lang="en-US"/>
            </a:p>
          </p:txBody>
        </p:sp>
        <p:sp>
          <p:nvSpPr>
            <p:cNvPr id="75" name="Rectangle 74">
              <a:extLst>
                <a:ext uri="{FF2B5EF4-FFF2-40B4-BE49-F238E27FC236}">
                  <a16:creationId xmlns:a16="http://schemas.microsoft.com/office/drawing/2014/main" id="{106ADF24-0693-618B-F50F-66A063B493D8}"/>
                </a:ext>
              </a:extLst>
            </p:cNvPr>
            <p:cNvSpPr/>
            <p:nvPr/>
          </p:nvSpPr>
          <p:spPr bwMode="auto">
            <a:xfrm>
              <a:off x="1426264" y="3196180"/>
              <a:ext cx="93948" cy="939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B04E0D6D-BA78-C5F4-4DEA-4F1F76E2208D}"/>
                </a:ext>
              </a:extLst>
            </p:cNvPr>
            <p:cNvSpPr/>
            <p:nvPr/>
          </p:nvSpPr>
          <p:spPr bwMode="auto">
            <a:xfrm>
              <a:off x="2158604" y="4065811"/>
              <a:ext cx="93948" cy="939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F77BCA22-4DD2-413A-6E2F-2EC83C636B98}"/>
                </a:ext>
              </a:extLst>
            </p:cNvPr>
            <p:cNvSpPr/>
            <p:nvPr/>
          </p:nvSpPr>
          <p:spPr bwMode="auto">
            <a:xfrm>
              <a:off x="4407866" y="4564185"/>
              <a:ext cx="93948" cy="939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98BBD254-BD64-3235-73A6-24BA90CF5CCE}"/>
                </a:ext>
              </a:extLst>
            </p:cNvPr>
            <p:cNvSpPr/>
            <p:nvPr/>
          </p:nvSpPr>
          <p:spPr bwMode="auto">
            <a:xfrm>
              <a:off x="3660313" y="4517211"/>
              <a:ext cx="93948" cy="939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6C32E156-6719-E8B9-D745-EBA74CF6D238}"/>
                </a:ext>
              </a:extLst>
            </p:cNvPr>
            <p:cNvSpPr/>
            <p:nvPr/>
          </p:nvSpPr>
          <p:spPr bwMode="auto">
            <a:xfrm>
              <a:off x="2907335" y="4429048"/>
              <a:ext cx="93948" cy="939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264222A1-D502-A11D-ADFF-1315A9DCAD75}"/>
                </a:ext>
              </a:extLst>
            </p:cNvPr>
            <p:cNvSpPr/>
            <p:nvPr/>
          </p:nvSpPr>
          <p:spPr bwMode="auto">
            <a:xfrm>
              <a:off x="5144640" y="4582578"/>
              <a:ext cx="93948" cy="939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B7E901E6-1F4A-EB92-459B-F0485F0CC6D3}"/>
                </a:ext>
              </a:extLst>
            </p:cNvPr>
            <p:cNvSpPr/>
            <p:nvPr/>
          </p:nvSpPr>
          <p:spPr bwMode="auto">
            <a:xfrm>
              <a:off x="5891579" y="4515998"/>
              <a:ext cx="93948" cy="939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78" name="Group 177">
            <a:extLst>
              <a:ext uri="{FF2B5EF4-FFF2-40B4-BE49-F238E27FC236}">
                <a16:creationId xmlns:a16="http://schemas.microsoft.com/office/drawing/2014/main" id="{CF6E2D25-2F1E-219E-12C0-DE36A36B0A4F}"/>
              </a:ext>
            </a:extLst>
          </p:cNvPr>
          <p:cNvGrpSpPr/>
          <p:nvPr/>
        </p:nvGrpSpPr>
        <p:grpSpPr>
          <a:xfrm>
            <a:off x="2156651" y="3878904"/>
            <a:ext cx="3838107" cy="845496"/>
            <a:chOff x="2156651" y="3878904"/>
            <a:chExt cx="3838107" cy="845496"/>
          </a:xfrm>
        </p:grpSpPr>
        <p:grpSp>
          <p:nvGrpSpPr>
            <p:cNvPr id="148" name="Group 147">
              <a:extLst>
                <a:ext uri="{FF2B5EF4-FFF2-40B4-BE49-F238E27FC236}">
                  <a16:creationId xmlns:a16="http://schemas.microsoft.com/office/drawing/2014/main" id="{3397A466-FFDD-CD26-93CB-502EE7910EBF}"/>
                </a:ext>
              </a:extLst>
            </p:cNvPr>
            <p:cNvGrpSpPr/>
            <p:nvPr/>
          </p:nvGrpSpPr>
          <p:grpSpPr>
            <a:xfrm>
              <a:off x="2156651" y="3878904"/>
              <a:ext cx="102313" cy="478483"/>
              <a:chOff x="4419601" y="3684771"/>
              <a:chExt cx="102313" cy="478483"/>
            </a:xfrm>
          </p:grpSpPr>
          <p:cxnSp>
            <p:nvCxnSpPr>
              <p:cNvPr id="149" name="Straight Connector 148">
                <a:extLst>
                  <a:ext uri="{FF2B5EF4-FFF2-40B4-BE49-F238E27FC236}">
                    <a16:creationId xmlns:a16="http://schemas.microsoft.com/office/drawing/2014/main" id="{394F924F-6AF8-3C8C-69B4-FED8355CBF2D}"/>
                  </a:ext>
                </a:extLst>
              </p:cNvPr>
              <p:cNvCxnSpPr>
                <a:cxnSpLocks/>
              </p:cNvCxnSpPr>
              <p:nvPr/>
            </p:nvCxnSpPr>
            <p:spPr bwMode="auto">
              <a:xfrm>
                <a:off x="4471370" y="3684771"/>
                <a:ext cx="0" cy="472868"/>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FEB233B-38C4-359B-A1F7-A7AEF18A7153}"/>
                  </a:ext>
                </a:extLst>
              </p:cNvPr>
              <p:cNvCxnSpPr>
                <a:cxnSpLocks/>
              </p:cNvCxnSpPr>
              <p:nvPr/>
            </p:nvCxnSpPr>
            <p:spPr bwMode="auto">
              <a:xfrm>
                <a:off x="4419601" y="3684771"/>
                <a:ext cx="102313" cy="0"/>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A5E9DD3-58BF-216B-9501-80490BF173B7}"/>
                  </a:ext>
                </a:extLst>
              </p:cNvPr>
              <p:cNvCxnSpPr>
                <a:cxnSpLocks/>
              </p:cNvCxnSpPr>
              <p:nvPr/>
            </p:nvCxnSpPr>
            <p:spPr bwMode="auto">
              <a:xfrm>
                <a:off x="4419601" y="4163254"/>
                <a:ext cx="10231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EDE12618-DEAD-4D9A-9E99-4D29AB220413}"/>
                </a:ext>
              </a:extLst>
            </p:cNvPr>
            <p:cNvGrpSpPr/>
            <p:nvPr/>
          </p:nvGrpSpPr>
          <p:grpSpPr>
            <a:xfrm>
              <a:off x="2907438" y="4323730"/>
              <a:ext cx="102313" cy="314288"/>
              <a:chOff x="4419601" y="3684771"/>
              <a:chExt cx="102313" cy="314288"/>
            </a:xfrm>
          </p:grpSpPr>
          <p:cxnSp>
            <p:nvCxnSpPr>
              <p:cNvPr id="154" name="Straight Connector 153">
                <a:extLst>
                  <a:ext uri="{FF2B5EF4-FFF2-40B4-BE49-F238E27FC236}">
                    <a16:creationId xmlns:a16="http://schemas.microsoft.com/office/drawing/2014/main" id="{5E6CF667-FBBF-6179-3402-BC6F3B94B1F9}"/>
                  </a:ext>
                </a:extLst>
              </p:cNvPr>
              <p:cNvCxnSpPr>
                <a:cxnSpLocks/>
              </p:cNvCxnSpPr>
              <p:nvPr/>
            </p:nvCxnSpPr>
            <p:spPr bwMode="auto">
              <a:xfrm>
                <a:off x="4471370" y="3684771"/>
                <a:ext cx="0" cy="30582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A8E2031-AD18-4D13-5B43-BDA3B8DFDD10}"/>
                  </a:ext>
                </a:extLst>
              </p:cNvPr>
              <p:cNvCxnSpPr>
                <a:cxnSpLocks/>
              </p:cNvCxnSpPr>
              <p:nvPr/>
            </p:nvCxnSpPr>
            <p:spPr bwMode="auto">
              <a:xfrm>
                <a:off x="4419601" y="3684771"/>
                <a:ext cx="102313" cy="0"/>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544EEFB-49DF-B549-C89B-EB932969B39C}"/>
                  </a:ext>
                </a:extLst>
              </p:cNvPr>
              <p:cNvCxnSpPr>
                <a:cxnSpLocks/>
              </p:cNvCxnSpPr>
              <p:nvPr/>
            </p:nvCxnSpPr>
            <p:spPr bwMode="auto">
              <a:xfrm>
                <a:off x="4419601" y="3999059"/>
                <a:ext cx="10231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498BC9EA-D77F-1C2F-BE88-125FAE7FBDEC}"/>
                </a:ext>
              </a:extLst>
            </p:cNvPr>
            <p:cNvGrpSpPr/>
            <p:nvPr/>
          </p:nvGrpSpPr>
          <p:grpSpPr>
            <a:xfrm>
              <a:off x="3650793" y="4433594"/>
              <a:ext cx="102313" cy="265406"/>
              <a:chOff x="4419601" y="3684771"/>
              <a:chExt cx="102313" cy="265406"/>
            </a:xfrm>
          </p:grpSpPr>
          <p:cxnSp>
            <p:nvCxnSpPr>
              <p:cNvPr id="159" name="Straight Connector 158">
                <a:extLst>
                  <a:ext uri="{FF2B5EF4-FFF2-40B4-BE49-F238E27FC236}">
                    <a16:creationId xmlns:a16="http://schemas.microsoft.com/office/drawing/2014/main" id="{228EBC21-8302-BAC9-60E0-0976D6D6CAED}"/>
                  </a:ext>
                </a:extLst>
              </p:cNvPr>
              <p:cNvCxnSpPr>
                <a:cxnSpLocks/>
              </p:cNvCxnSpPr>
              <p:nvPr/>
            </p:nvCxnSpPr>
            <p:spPr bwMode="auto">
              <a:xfrm>
                <a:off x="4471370" y="3684771"/>
                <a:ext cx="0" cy="265406"/>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808510C-6082-1D7B-B3FA-2AB6DA9F0259}"/>
                  </a:ext>
                </a:extLst>
              </p:cNvPr>
              <p:cNvCxnSpPr>
                <a:cxnSpLocks/>
              </p:cNvCxnSpPr>
              <p:nvPr/>
            </p:nvCxnSpPr>
            <p:spPr bwMode="auto">
              <a:xfrm>
                <a:off x="4419601" y="3684771"/>
                <a:ext cx="102313" cy="0"/>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4B744CE-0584-6937-E90F-91C068E607A4}"/>
                  </a:ext>
                </a:extLst>
              </p:cNvPr>
              <p:cNvCxnSpPr>
                <a:cxnSpLocks/>
              </p:cNvCxnSpPr>
              <p:nvPr/>
            </p:nvCxnSpPr>
            <p:spPr bwMode="auto">
              <a:xfrm>
                <a:off x="4419601" y="3948258"/>
                <a:ext cx="10231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429AED09-0FB5-2844-8202-71AAF56A4865}"/>
                </a:ext>
              </a:extLst>
            </p:cNvPr>
            <p:cNvGrpSpPr/>
            <p:nvPr/>
          </p:nvGrpSpPr>
          <p:grpSpPr>
            <a:xfrm>
              <a:off x="4400230" y="4482040"/>
              <a:ext cx="102313" cy="242360"/>
              <a:chOff x="4419601" y="3684771"/>
              <a:chExt cx="102313" cy="242360"/>
            </a:xfrm>
          </p:grpSpPr>
          <p:cxnSp>
            <p:nvCxnSpPr>
              <p:cNvPr id="164" name="Straight Connector 163">
                <a:extLst>
                  <a:ext uri="{FF2B5EF4-FFF2-40B4-BE49-F238E27FC236}">
                    <a16:creationId xmlns:a16="http://schemas.microsoft.com/office/drawing/2014/main" id="{4E0388FF-27BE-E1D5-1066-4D31F5932118}"/>
                  </a:ext>
                </a:extLst>
              </p:cNvPr>
              <p:cNvCxnSpPr>
                <a:cxnSpLocks/>
              </p:cNvCxnSpPr>
              <p:nvPr/>
            </p:nvCxnSpPr>
            <p:spPr bwMode="auto">
              <a:xfrm>
                <a:off x="4471370" y="3684771"/>
                <a:ext cx="0" cy="242360"/>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777C41C-92EB-2CF4-EE24-E31B42228041}"/>
                  </a:ext>
                </a:extLst>
              </p:cNvPr>
              <p:cNvCxnSpPr>
                <a:cxnSpLocks/>
              </p:cNvCxnSpPr>
              <p:nvPr/>
            </p:nvCxnSpPr>
            <p:spPr bwMode="auto">
              <a:xfrm>
                <a:off x="4419601" y="3684771"/>
                <a:ext cx="102313" cy="0"/>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BA03741C-D5E4-6FFE-FCA0-0E84BFE3AC86}"/>
                  </a:ext>
                </a:extLst>
              </p:cNvPr>
              <p:cNvCxnSpPr>
                <a:cxnSpLocks/>
              </p:cNvCxnSpPr>
              <p:nvPr/>
            </p:nvCxnSpPr>
            <p:spPr bwMode="auto">
              <a:xfrm>
                <a:off x="4419601" y="3927093"/>
                <a:ext cx="10231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BB4A6F65-DB89-C6A0-7C65-724ECFF30A23}"/>
                </a:ext>
              </a:extLst>
            </p:cNvPr>
            <p:cNvGrpSpPr/>
            <p:nvPr/>
          </p:nvGrpSpPr>
          <p:grpSpPr>
            <a:xfrm>
              <a:off x="5147649" y="4527787"/>
              <a:ext cx="102313" cy="191522"/>
              <a:chOff x="4419601" y="3684771"/>
              <a:chExt cx="102313" cy="191522"/>
            </a:xfrm>
          </p:grpSpPr>
          <p:cxnSp>
            <p:nvCxnSpPr>
              <p:cNvPr id="169" name="Straight Connector 168">
                <a:extLst>
                  <a:ext uri="{FF2B5EF4-FFF2-40B4-BE49-F238E27FC236}">
                    <a16:creationId xmlns:a16="http://schemas.microsoft.com/office/drawing/2014/main" id="{D6369DC4-47E3-9A7C-E508-C4BE9D516A4B}"/>
                  </a:ext>
                </a:extLst>
              </p:cNvPr>
              <p:cNvCxnSpPr>
                <a:cxnSpLocks/>
              </p:cNvCxnSpPr>
              <p:nvPr/>
            </p:nvCxnSpPr>
            <p:spPr bwMode="auto">
              <a:xfrm>
                <a:off x="4471370" y="3684771"/>
                <a:ext cx="0" cy="183913"/>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A8D51D5-A282-5264-6811-D603A6CF2A0C}"/>
                  </a:ext>
                </a:extLst>
              </p:cNvPr>
              <p:cNvCxnSpPr>
                <a:cxnSpLocks/>
              </p:cNvCxnSpPr>
              <p:nvPr/>
            </p:nvCxnSpPr>
            <p:spPr bwMode="auto">
              <a:xfrm>
                <a:off x="4419601" y="3684771"/>
                <a:ext cx="102313" cy="0"/>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E0383A8-BC80-91E1-F427-2A5E6D4726F9}"/>
                  </a:ext>
                </a:extLst>
              </p:cNvPr>
              <p:cNvCxnSpPr>
                <a:cxnSpLocks/>
              </p:cNvCxnSpPr>
              <p:nvPr/>
            </p:nvCxnSpPr>
            <p:spPr bwMode="auto">
              <a:xfrm>
                <a:off x="4419601" y="3876293"/>
                <a:ext cx="10231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2E82C8F4-75C4-6686-3864-B56D53CF961B}"/>
                </a:ext>
              </a:extLst>
            </p:cNvPr>
            <p:cNvGrpSpPr/>
            <p:nvPr/>
          </p:nvGrpSpPr>
          <p:grpSpPr>
            <a:xfrm>
              <a:off x="5892445" y="4417948"/>
              <a:ext cx="102313" cy="281052"/>
              <a:chOff x="4419601" y="3684771"/>
              <a:chExt cx="102313" cy="281052"/>
            </a:xfrm>
          </p:grpSpPr>
          <p:cxnSp>
            <p:nvCxnSpPr>
              <p:cNvPr id="174" name="Straight Connector 173">
                <a:extLst>
                  <a:ext uri="{FF2B5EF4-FFF2-40B4-BE49-F238E27FC236}">
                    <a16:creationId xmlns:a16="http://schemas.microsoft.com/office/drawing/2014/main" id="{BF4C785F-CA19-8119-1210-E0BC79BF3FAB}"/>
                  </a:ext>
                </a:extLst>
              </p:cNvPr>
              <p:cNvCxnSpPr>
                <a:cxnSpLocks/>
              </p:cNvCxnSpPr>
              <p:nvPr/>
            </p:nvCxnSpPr>
            <p:spPr bwMode="auto">
              <a:xfrm>
                <a:off x="4471370" y="3684771"/>
                <a:ext cx="0" cy="281052"/>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7A404CA-FEBF-65AE-C49B-57E0352B859E}"/>
                  </a:ext>
                </a:extLst>
              </p:cNvPr>
              <p:cNvCxnSpPr>
                <a:cxnSpLocks/>
              </p:cNvCxnSpPr>
              <p:nvPr/>
            </p:nvCxnSpPr>
            <p:spPr bwMode="auto">
              <a:xfrm>
                <a:off x="4419601" y="3684771"/>
                <a:ext cx="102313" cy="0"/>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63C2D5B-B643-A277-B3DD-7FA6FE23D88F}"/>
                  </a:ext>
                </a:extLst>
              </p:cNvPr>
              <p:cNvCxnSpPr>
                <a:cxnSpLocks/>
              </p:cNvCxnSpPr>
              <p:nvPr/>
            </p:nvCxnSpPr>
            <p:spPr bwMode="auto">
              <a:xfrm>
                <a:off x="4419601" y="3965193"/>
                <a:ext cx="10231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14" name="Group 113">
            <a:extLst>
              <a:ext uri="{FF2B5EF4-FFF2-40B4-BE49-F238E27FC236}">
                <a16:creationId xmlns:a16="http://schemas.microsoft.com/office/drawing/2014/main" id="{3FC298FA-1DB3-585B-8867-3C326948D834}"/>
              </a:ext>
            </a:extLst>
          </p:cNvPr>
          <p:cNvGrpSpPr/>
          <p:nvPr/>
        </p:nvGrpSpPr>
        <p:grpSpPr>
          <a:xfrm>
            <a:off x="2157211" y="3031270"/>
            <a:ext cx="3838202" cy="1092449"/>
            <a:chOff x="3121876" y="3031360"/>
            <a:chExt cx="3838202" cy="1092449"/>
          </a:xfrm>
        </p:grpSpPr>
        <p:grpSp>
          <p:nvGrpSpPr>
            <p:cNvPr id="88" name="Group 87">
              <a:extLst>
                <a:ext uri="{FF2B5EF4-FFF2-40B4-BE49-F238E27FC236}">
                  <a16:creationId xmlns:a16="http://schemas.microsoft.com/office/drawing/2014/main" id="{12B3CBFC-2C09-3193-B07F-72A0CBD2167A}"/>
                </a:ext>
              </a:extLst>
            </p:cNvPr>
            <p:cNvGrpSpPr/>
            <p:nvPr/>
          </p:nvGrpSpPr>
          <p:grpSpPr>
            <a:xfrm>
              <a:off x="5365604" y="3290128"/>
              <a:ext cx="102313" cy="716633"/>
              <a:chOff x="4419601" y="3290128"/>
              <a:chExt cx="102313" cy="716633"/>
            </a:xfrm>
          </p:grpSpPr>
          <p:cxnSp>
            <p:nvCxnSpPr>
              <p:cNvPr id="84" name="Straight Connector 83">
                <a:extLst>
                  <a:ext uri="{FF2B5EF4-FFF2-40B4-BE49-F238E27FC236}">
                    <a16:creationId xmlns:a16="http://schemas.microsoft.com/office/drawing/2014/main" id="{2BE38ACC-59A7-3278-8A4F-0F37FE3FDD19}"/>
                  </a:ext>
                </a:extLst>
              </p:cNvPr>
              <p:cNvCxnSpPr>
                <a:cxnSpLocks/>
              </p:cNvCxnSpPr>
              <p:nvPr/>
            </p:nvCxnSpPr>
            <p:spPr bwMode="auto">
              <a:xfrm>
                <a:off x="4470757" y="3291984"/>
                <a:ext cx="0" cy="714777"/>
              </a:xfrm>
              <a:prstGeom prst="line">
                <a:avLst/>
              </a:prstGeom>
              <a:noFill/>
              <a:ln w="190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054B8A0-C53D-FD0F-65B4-9D59462439E7}"/>
                  </a:ext>
                </a:extLst>
              </p:cNvPr>
              <p:cNvCxnSpPr>
                <a:cxnSpLocks/>
              </p:cNvCxnSpPr>
              <p:nvPr/>
            </p:nvCxnSpPr>
            <p:spPr bwMode="auto">
              <a:xfrm>
                <a:off x="4419601" y="3290128"/>
                <a:ext cx="102313" cy="0"/>
              </a:xfrm>
              <a:prstGeom prst="line">
                <a:avLst/>
              </a:prstGeom>
              <a:noFill/>
              <a:ln w="1905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6A9D329-CB50-EE6F-1C80-3594851C329B}"/>
                  </a:ext>
                </a:extLst>
              </p:cNvPr>
              <p:cNvCxnSpPr>
                <a:cxnSpLocks/>
              </p:cNvCxnSpPr>
              <p:nvPr/>
            </p:nvCxnSpPr>
            <p:spPr bwMode="auto">
              <a:xfrm>
                <a:off x="4419601" y="4001229"/>
                <a:ext cx="10231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F6E982CE-E9FF-BF5F-A239-EF815795DC72}"/>
                </a:ext>
              </a:extLst>
            </p:cNvPr>
            <p:cNvGrpSpPr/>
            <p:nvPr/>
          </p:nvGrpSpPr>
          <p:grpSpPr>
            <a:xfrm>
              <a:off x="4616197" y="3031360"/>
              <a:ext cx="102313" cy="878945"/>
              <a:chOff x="4419601" y="3290128"/>
              <a:chExt cx="102313" cy="878945"/>
            </a:xfrm>
          </p:grpSpPr>
          <p:cxnSp>
            <p:nvCxnSpPr>
              <p:cNvPr id="90" name="Straight Connector 89">
                <a:extLst>
                  <a:ext uri="{FF2B5EF4-FFF2-40B4-BE49-F238E27FC236}">
                    <a16:creationId xmlns:a16="http://schemas.microsoft.com/office/drawing/2014/main" id="{9B89B483-A896-31B2-056B-E6888A187644}"/>
                  </a:ext>
                </a:extLst>
              </p:cNvPr>
              <p:cNvCxnSpPr>
                <a:cxnSpLocks/>
              </p:cNvCxnSpPr>
              <p:nvPr/>
            </p:nvCxnSpPr>
            <p:spPr bwMode="auto">
              <a:xfrm>
                <a:off x="4470757" y="3291984"/>
                <a:ext cx="0" cy="877089"/>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C86377B-31C7-5539-9431-D64D95C5530B}"/>
                  </a:ext>
                </a:extLst>
              </p:cNvPr>
              <p:cNvCxnSpPr>
                <a:cxnSpLocks/>
              </p:cNvCxnSpPr>
              <p:nvPr/>
            </p:nvCxnSpPr>
            <p:spPr bwMode="auto">
              <a:xfrm>
                <a:off x="4419601" y="3290128"/>
                <a:ext cx="102313" cy="0"/>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A5C25BE-8264-86BD-E204-148DF9E3E7E4}"/>
                  </a:ext>
                </a:extLst>
              </p:cNvPr>
              <p:cNvCxnSpPr>
                <a:cxnSpLocks/>
              </p:cNvCxnSpPr>
              <p:nvPr/>
            </p:nvCxnSpPr>
            <p:spPr bwMode="auto">
              <a:xfrm>
                <a:off x="4419601" y="4169073"/>
                <a:ext cx="10231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900EF0B7-1221-1650-2052-225E056E573E}"/>
                </a:ext>
              </a:extLst>
            </p:cNvPr>
            <p:cNvGrpSpPr/>
            <p:nvPr/>
          </p:nvGrpSpPr>
          <p:grpSpPr>
            <a:xfrm>
              <a:off x="3871154" y="3314700"/>
              <a:ext cx="102313" cy="782913"/>
              <a:chOff x="4419601" y="3386160"/>
              <a:chExt cx="102313" cy="782913"/>
            </a:xfrm>
          </p:grpSpPr>
          <p:cxnSp>
            <p:nvCxnSpPr>
              <p:cNvPr id="95" name="Straight Connector 94">
                <a:extLst>
                  <a:ext uri="{FF2B5EF4-FFF2-40B4-BE49-F238E27FC236}">
                    <a16:creationId xmlns:a16="http://schemas.microsoft.com/office/drawing/2014/main" id="{5E433B54-DE00-C29A-394E-1EF7B3C01C33}"/>
                  </a:ext>
                </a:extLst>
              </p:cNvPr>
              <p:cNvCxnSpPr>
                <a:cxnSpLocks/>
              </p:cNvCxnSpPr>
              <p:nvPr/>
            </p:nvCxnSpPr>
            <p:spPr bwMode="auto">
              <a:xfrm>
                <a:off x="4470757" y="3386160"/>
                <a:ext cx="0" cy="782913"/>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DF2B50E-2992-2436-DD61-6A806E7775C1}"/>
                  </a:ext>
                </a:extLst>
              </p:cNvPr>
              <p:cNvCxnSpPr>
                <a:cxnSpLocks/>
              </p:cNvCxnSpPr>
              <p:nvPr/>
            </p:nvCxnSpPr>
            <p:spPr bwMode="auto">
              <a:xfrm>
                <a:off x="4419601" y="3391728"/>
                <a:ext cx="102313" cy="0"/>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3713FC9-B7AA-B709-F9EB-7E7BD0444D3F}"/>
                  </a:ext>
                </a:extLst>
              </p:cNvPr>
              <p:cNvCxnSpPr>
                <a:cxnSpLocks/>
              </p:cNvCxnSpPr>
              <p:nvPr/>
            </p:nvCxnSpPr>
            <p:spPr bwMode="auto">
              <a:xfrm>
                <a:off x="4419601" y="4169073"/>
                <a:ext cx="10231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9E336543-0AFB-4863-75B3-C4F019FD6630}"/>
                </a:ext>
              </a:extLst>
            </p:cNvPr>
            <p:cNvGrpSpPr/>
            <p:nvPr/>
          </p:nvGrpSpPr>
          <p:grpSpPr>
            <a:xfrm>
              <a:off x="3121876" y="3181298"/>
              <a:ext cx="102313" cy="813491"/>
              <a:chOff x="4419601" y="3386160"/>
              <a:chExt cx="102313" cy="813491"/>
            </a:xfrm>
          </p:grpSpPr>
          <p:cxnSp>
            <p:nvCxnSpPr>
              <p:cNvPr id="100" name="Straight Connector 99">
                <a:extLst>
                  <a:ext uri="{FF2B5EF4-FFF2-40B4-BE49-F238E27FC236}">
                    <a16:creationId xmlns:a16="http://schemas.microsoft.com/office/drawing/2014/main" id="{0FE2A0D9-27BB-198F-009C-4F649C9F927D}"/>
                  </a:ext>
                </a:extLst>
              </p:cNvPr>
              <p:cNvCxnSpPr>
                <a:cxnSpLocks/>
              </p:cNvCxnSpPr>
              <p:nvPr/>
            </p:nvCxnSpPr>
            <p:spPr bwMode="auto">
              <a:xfrm>
                <a:off x="4470757" y="3386160"/>
                <a:ext cx="0" cy="813491"/>
              </a:xfrm>
              <a:prstGeom prst="line">
                <a:avLst/>
              </a:prstGeom>
              <a:noFill/>
              <a:ln w="190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1011C83-2EB3-7393-FD1E-DA84A400360C}"/>
                  </a:ext>
                </a:extLst>
              </p:cNvPr>
              <p:cNvCxnSpPr>
                <a:cxnSpLocks/>
              </p:cNvCxnSpPr>
              <p:nvPr/>
            </p:nvCxnSpPr>
            <p:spPr bwMode="auto">
              <a:xfrm>
                <a:off x="4419601" y="3391728"/>
                <a:ext cx="102313" cy="0"/>
              </a:xfrm>
              <a:prstGeom prst="line">
                <a:avLst/>
              </a:prstGeom>
              <a:noFill/>
              <a:ln w="190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5D35C08-5FE2-2B7B-0E4F-C2665E2222BC}"/>
                  </a:ext>
                </a:extLst>
              </p:cNvPr>
              <p:cNvCxnSpPr>
                <a:cxnSpLocks/>
              </p:cNvCxnSpPr>
              <p:nvPr/>
            </p:nvCxnSpPr>
            <p:spPr bwMode="auto">
              <a:xfrm>
                <a:off x="4419601" y="4190238"/>
                <a:ext cx="10231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8143AE89-91C6-8485-0C74-5D545A88F1F8}"/>
                </a:ext>
              </a:extLst>
            </p:cNvPr>
            <p:cNvGrpSpPr/>
            <p:nvPr/>
          </p:nvGrpSpPr>
          <p:grpSpPr>
            <a:xfrm>
              <a:off x="6108736" y="3057984"/>
              <a:ext cx="102313" cy="1016083"/>
              <a:chOff x="4419601" y="3290128"/>
              <a:chExt cx="102313" cy="1016083"/>
            </a:xfrm>
          </p:grpSpPr>
          <p:cxnSp>
            <p:nvCxnSpPr>
              <p:cNvPr id="105" name="Straight Connector 104">
                <a:extLst>
                  <a:ext uri="{FF2B5EF4-FFF2-40B4-BE49-F238E27FC236}">
                    <a16:creationId xmlns:a16="http://schemas.microsoft.com/office/drawing/2014/main" id="{6B4B33BD-B4C0-FA18-9A5C-C334DB0082CE}"/>
                  </a:ext>
                </a:extLst>
              </p:cNvPr>
              <p:cNvCxnSpPr>
                <a:cxnSpLocks/>
              </p:cNvCxnSpPr>
              <p:nvPr/>
            </p:nvCxnSpPr>
            <p:spPr bwMode="auto">
              <a:xfrm>
                <a:off x="4470757" y="3291984"/>
                <a:ext cx="0" cy="1014227"/>
              </a:xfrm>
              <a:prstGeom prst="line">
                <a:avLst/>
              </a:prstGeom>
              <a:noFill/>
              <a:ln w="1905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0F6AA00-0A28-CFF1-5B1F-54C7626E402C}"/>
                  </a:ext>
                </a:extLst>
              </p:cNvPr>
              <p:cNvCxnSpPr>
                <a:cxnSpLocks/>
              </p:cNvCxnSpPr>
              <p:nvPr/>
            </p:nvCxnSpPr>
            <p:spPr bwMode="auto">
              <a:xfrm>
                <a:off x="4419601" y="3290128"/>
                <a:ext cx="102313" cy="0"/>
              </a:xfrm>
              <a:prstGeom prst="line">
                <a:avLst/>
              </a:prstGeom>
              <a:noFill/>
              <a:ln w="1905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DD6450A-6611-72AB-1695-5DBE6D377BAF}"/>
                  </a:ext>
                </a:extLst>
              </p:cNvPr>
              <p:cNvCxnSpPr>
                <a:cxnSpLocks/>
              </p:cNvCxnSpPr>
              <p:nvPr/>
            </p:nvCxnSpPr>
            <p:spPr bwMode="auto">
              <a:xfrm>
                <a:off x="4419601" y="4306211"/>
                <a:ext cx="10231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649D22A0-A6E0-206E-EB00-DA7A303F14C1}"/>
                </a:ext>
              </a:extLst>
            </p:cNvPr>
            <p:cNvGrpSpPr/>
            <p:nvPr/>
          </p:nvGrpSpPr>
          <p:grpSpPr>
            <a:xfrm>
              <a:off x="6857765" y="3042606"/>
              <a:ext cx="102313" cy="1081203"/>
              <a:chOff x="4419601" y="3290128"/>
              <a:chExt cx="102313" cy="1081203"/>
            </a:xfrm>
          </p:grpSpPr>
          <p:cxnSp>
            <p:nvCxnSpPr>
              <p:cNvPr id="110" name="Straight Connector 109">
                <a:extLst>
                  <a:ext uri="{FF2B5EF4-FFF2-40B4-BE49-F238E27FC236}">
                    <a16:creationId xmlns:a16="http://schemas.microsoft.com/office/drawing/2014/main" id="{24A82C7F-27AC-2897-5C78-F21B30CB1F2A}"/>
                  </a:ext>
                </a:extLst>
              </p:cNvPr>
              <p:cNvCxnSpPr>
                <a:cxnSpLocks/>
              </p:cNvCxnSpPr>
              <p:nvPr/>
            </p:nvCxnSpPr>
            <p:spPr bwMode="auto">
              <a:xfrm>
                <a:off x="4470757" y="3291984"/>
                <a:ext cx="0" cy="1079347"/>
              </a:xfrm>
              <a:prstGeom prst="line">
                <a:avLst/>
              </a:prstGeom>
              <a:noFill/>
              <a:ln w="19050"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943578D-3A3F-3E32-25F8-B01D3C4507C5}"/>
                  </a:ext>
                </a:extLst>
              </p:cNvPr>
              <p:cNvCxnSpPr>
                <a:cxnSpLocks/>
              </p:cNvCxnSpPr>
              <p:nvPr/>
            </p:nvCxnSpPr>
            <p:spPr bwMode="auto">
              <a:xfrm>
                <a:off x="4419601" y="3290128"/>
                <a:ext cx="102313" cy="0"/>
              </a:xfrm>
              <a:prstGeom prst="line">
                <a:avLst/>
              </a:prstGeom>
              <a:noFill/>
              <a:ln w="1905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7E5BB0A-6C55-7930-5D76-53BEB7E08444}"/>
                  </a:ext>
                </a:extLst>
              </p:cNvPr>
              <p:cNvCxnSpPr>
                <a:cxnSpLocks/>
              </p:cNvCxnSpPr>
              <p:nvPr/>
            </p:nvCxnSpPr>
            <p:spPr bwMode="auto">
              <a:xfrm>
                <a:off x="4419601" y="4371331"/>
                <a:ext cx="102313" cy="0"/>
              </a:xfrm>
              <a:prstGeom prst="line">
                <a:avLst/>
              </a:prstGeom>
              <a:noFill/>
              <a:ln w="19050"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310902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1C2F3-90F1-2CDB-50FC-EF867AD8E8A2}"/>
              </a:ext>
            </a:extLst>
          </p:cNvPr>
          <p:cNvSpPr>
            <a:spLocks noGrp="1"/>
          </p:cNvSpPr>
          <p:nvPr>
            <p:ph type="title"/>
          </p:nvPr>
        </p:nvSpPr>
        <p:spPr/>
        <p:txBody>
          <a:bodyPr/>
          <a:lstStyle/>
          <a:p>
            <a:r>
              <a:rPr lang="en-US"/>
              <a:t>Donidalorsen Safety: OASIS-HAE Study</a:t>
            </a:r>
          </a:p>
        </p:txBody>
      </p:sp>
      <p:sp>
        <p:nvSpPr>
          <p:cNvPr id="7" name="Content Placeholder 3">
            <a:extLst>
              <a:ext uri="{FF2B5EF4-FFF2-40B4-BE49-F238E27FC236}">
                <a16:creationId xmlns:a16="http://schemas.microsoft.com/office/drawing/2014/main" id="{2F5A50A4-ADFE-FD2B-61CB-F75F8886B0BE}"/>
              </a:ext>
            </a:extLst>
          </p:cNvPr>
          <p:cNvSpPr>
            <a:spLocks noGrp="1"/>
          </p:cNvSpPr>
          <p:nvPr>
            <p:ph idx="1"/>
          </p:nvPr>
        </p:nvSpPr>
        <p:spPr>
          <a:xfrm>
            <a:off x="604675" y="4228491"/>
            <a:ext cx="10877529" cy="1805348"/>
          </a:xfrm>
        </p:spPr>
        <p:txBody>
          <a:bodyPr/>
          <a:lstStyle/>
          <a:p>
            <a:r>
              <a:rPr lang="en-US" sz="2600"/>
              <a:t>Safety profiles were similar for donidalorsen Q4W vs Q8W</a:t>
            </a:r>
          </a:p>
          <a:p>
            <a:r>
              <a:rPr lang="en-US" sz="2600">
                <a:latin typeface="Calibri"/>
                <a:ea typeface="Calibri"/>
                <a:cs typeface="Calibri"/>
              </a:rPr>
              <a:t>Most AEs were mild or moderate</a:t>
            </a:r>
          </a:p>
          <a:p>
            <a:r>
              <a:rPr lang="en-US" sz="2600"/>
              <a:t>1 patient discontinued treatment due to AE in donidalorsen Q8W group</a:t>
            </a:r>
          </a:p>
        </p:txBody>
      </p:sp>
      <p:graphicFrame>
        <p:nvGraphicFramePr>
          <p:cNvPr id="4" name="Group 3">
            <a:extLst>
              <a:ext uri="{FF2B5EF4-FFF2-40B4-BE49-F238E27FC236}">
                <a16:creationId xmlns:a16="http://schemas.microsoft.com/office/drawing/2014/main" id="{AA06F5C6-F549-CEEB-0A2E-D7E83E984B8B}"/>
              </a:ext>
            </a:extLst>
          </p:cNvPr>
          <p:cNvGraphicFramePr>
            <a:graphicFrameLocks/>
          </p:cNvGraphicFramePr>
          <p:nvPr>
            <p:extLst>
              <p:ext uri="{D42A27DB-BD31-4B8C-83A1-F6EECF244321}">
                <p14:modId xmlns:p14="http://schemas.microsoft.com/office/powerpoint/2010/main" val="1951326538"/>
              </p:ext>
            </p:extLst>
          </p:nvPr>
        </p:nvGraphicFramePr>
        <p:xfrm>
          <a:off x="717551" y="1600200"/>
          <a:ext cx="10788651" cy="2499424"/>
        </p:xfrm>
        <a:graphic>
          <a:graphicData uri="http://schemas.openxmlformats.org/drawingml/2006/table">
            <a:tbl>
              <a:tblPr/>
              <a:tblGrid>
                <a:gridCol w="4037165">
                  <a:extLst>
                    <a:ext uri="{9D8B030D-6E8A-4147-A177-3AD203B41FA5}">
                      <a16:colId xmlns:a16="http://schemas.microsoft.com/office/drawing/2014/main" val="20000"/>
                    </a:ext>
                  </a:extLst>
                </a:gridCol>
                <a:gridCol w="2383464">
                  <a:extLst>
                    <a:ext uri="{9D8B030D-6E8A-4147-A177-3AD203B41FA5}">
                      <a16:colId xmlns:a16="http://schemas.microsoft.com/office/drawing/2014/main" val="541612803"/>
                    </a:ext>
                  </a:extLst>
                </a:gridCol>
                <a:gridCol w="2423354">
                  <a:extLst>
                    <a:ext uri="{9D8B030D-6E8A-4147-A177-3AD203B41FA5}">
                      <a16:colId xmlns:a16="http://schemas.microsoft.com/office/drawing/2014/main" val="2906778089"/>
                    </a:ext>
                  </a:extLst>
                </a:gridCol>
                <a:gridCol w="1944668">
                  <a:extLst>
                    <a:ext uri="{9D8B030D-6E8A-4147-A177-3AD203B41FA5}">
                      <a16:colId xmlns:a16="http://schemas.microsoft.com/office/drawing/2014/main" val="3518071670"/>
                    </a:ext>
                  </a:extLst>
                </a:gridCol>
              </a:tblGrid>
              <a:tr h="204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mn-lt"/>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a:ln>
                            <a:noFill/>
                          </a:ln>
                          <a:solidFill>
                            <a:schemeClr val="tx1"/>
                          </a:solidFill>
                          <a:effectLst/>
                          <a:latin typeface="+mn-lt"/>
                        </a:rPr>
                        <a:t>Donidalorsen </a:t>
                      </a:r>
                      <a:r>
                        <a:rPr lang="en-US" sz="2000" b="1" i="0" u="none" strike="noStrike" cap="none" normalizeH="0" baseline="0">
                          <a:ln>
                            <a:noFill/>
                          </a:ln>
                          <a:solidFill>
                            <a:schemeClr val="tx1"/>
                          </a:solidFill>
                          <a:effectLst/>
                          <a:latin typeface="+mn-lt"/>
                        </a:rPr>
                        <a:t>Q4W</a:t>
                      </a:r>
                      <a:br>
                        <a:rPr lang="en-US" sz="2000" b="1" i="0" u="none" strike="noStrike" cap="none" normalizeH="0" baseline="0">
                          <a:ln>
                            <a:noFill/>
                          </a:ln>
                          <a:solidFill>
                            <a:schemeClr val="tx1"/>
                          </a:solidFill>
                          <a:effectLst/>
                          <a:latin typeface="+mn-lt"/>
                        </a:rPr>
                      </a:br>
                      <a:r>
                        <a:rPr kumimoji="0" lang="en-US" sz="2000" b="1" i="0" u="none" strike="noStrike" cap="none" normalizeH="0" baseline="0">
                          <a:ln>
                            <a:noFill/>
                          </a:ln>
                          <a:solidFill>
                            <a:schemeClr val="tx1"/>
                          </a:solidFill>
                          <a:effectLst/>
                          <a:latin typeface="+mn-lt"/>
                        </a:rPr>
                        <a:t>(n = </a:t>
                      </a:r>
                      <a:r>
                        <a:rPr lang="en-US" sz="2000" b="1" i="0" u="none" strike="noStrike" cap="none" normalizeH="0" baseline="0">
                          <a:ln>
                            <a:noFill/>
                          </a:ln>
                          <a:solidFill>
                            <a:schemeClr val="tx1"/>
                          </a:solidFill>
                          <a:effectLst/>
                          <a:latin typeface="+mn-lt"/>
                        </a:rPr>
                        <a:t>45</a:t>
                      </a:r>
                      <a:r>
                        <a:rPr kumimoji="0" lang="en-US" sz="2000" b="1" i="0" u="none" strike="noStrike" cap="none" normalizeH="0" baseline="0">
                          <a:ln>
                            <a:noFill/>
                          </a:ln>
                          <a:solidFill>
                            <a:schemeClr val="tx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lvl="0" indent="0" algn="ctr">
                        <a:lnSpc>
                          <a:spcPct val="100000"/>
                        </a:lnSpc>
                        <a:spcBef>
                          <a:spcPct val="0"/>
                        </a:spcBef>
                        <a:spcAft>
                          <a:spcPct val="0"/>
                        </a:spcAft>
                        <a:buNone/>
                      </a:pPr>
                      <a:r>
                        <a:rPr lang="en-US" sz="2000" b="1" i="0" u="none" strike="noStrike" cap="none" normalizeH="0" baseline="0">
                          <a:ln>
                            <a:noFill/>
                          </a:ln>
                          <a:solidFill>
                            <a:schemeClr val="tx1"/>
                          </a:solidFill>
                          <a:effectLst/>
                          <a:latin typeface="+mn-lt"/>
                        </a:rPr>
                        <a:t>Donidalorsen Q8W</a:t>
                      </a:r>
                    </a:p>
                    <a:p>
                      <a:pPr marL="0" lvl="0" indent="0" algn="ctr">
                        <a:lnSpc>
                          <a:spcPct val="100000"/>
                        </a:lnSpc>
                        <a:spcBef>
                          <a:spcPct val="0"/>
                        </a:spcBef>
                        <a:spcAft>
                          <a:spcPct val="0"/>
                        </a:spcAft>
                        <a:buNone/>
                      </a:pPr>
                      <a:r>
                        <a:rPr lang="en-US" sz="2000" b="1" i="0" u="none" strike="noStrike" cap="none" normalizeH="0" baseline="0">
                          <a:ln>
                            <a:noFill/>
                          </a:ln>
                          <a:solidFill>
                            <a:schemeClr val="tx1"/>
                          </a:solidFill>
                          <a:effectLst/>
                          <a:latin typeface="+mn-lt"/>
                        </a:rPr>
                        <a:t>(n = 23)</a:t>
                      </a:r>
                      <a:endParaRPr kumimoji="0" lang="en-US" sz="2000" b="1" i="0" u="none" strike="noStrike" cap="none" normalizeH="0" baseline="0">
                        <a:ln>
                          <a:noFill/>
                        </a:ln>
                        <a:solidFill>
                          <a:schemeClr val="tx1"/>
                        </a:solidFill>
                        <a:effectLst/>
                        <a:latin typeface="+mn-lt"/>
                      </a:endParaRPr>
                    </a:p>
                  </a:txBody>
                  <a:tcPr marL="121698" marR="121698" marT="45727" marB="45727" anchor="ctr">
                    <a:lnL w="0">
                      <a:noFill/>
                    </a:lnL>
                    <a:lnR w="0">
                      <a:noFill/>
                    </a:lnR>
                    <a:lnT w="0">
                      <a:noFill/>
                    </a:lnT>
                    <a:lnB w="0">
                      <a:noFill/>
                    </a:lnB>
                    <a:lnTlToBr w="0">
                      <a:noFill/>
                    </a:lnTlToBr>
                    <a:lnBlToTr w="0">
                      <a:noFill/>
                    </a:lnBlToTr>
                    <a:solidFill>
                      <a:schemeClr val="accent3"/>
                    </a:solidFill>
                  </a:tcPr>
                </a:tc>
                <a:tc>
                  <a:txBody>
                    <a:bodyPr/>
                    <a:lstStyle/>
                    <a:p>
                      <a:pPr marL="0" lvl="0" indent="0" algn="ctr">
                        <a:lnSpc>
                          <a:spcPct val="100000"/>
                        </a:lnSpc>
                        <a:spcBef>
                          <a:spcPct val="0"/>
                        </a:spcBef>
                        <a:spcAft>
                          <a:spcPct val="0"/>
                        </a:spcAft>
                        <a:buNone/>
                      </a:pPr>
                      <a:r>
                        <a:rPr lang="en-US" sz="2000" b="1" i="0" u="none" strike="noStrike" cap="none" normalizeH="0" baseline="0">
                          <a:ln>
                            <a:noFill/>
                          </a:ln>
                          <a:solidFill>
                            <a:schemeClr val="tx1"/>
                          </a:solidFill>
                          <a:effectLst/>
                          <a:latin typeface="+mn-lt"/>
                        </a:rPr>
                        <a:t>Placebo</a:t>
                      </a:r>
                    </a:p>
                    <a:p>
                      <a:pPr marL="0" lvl="0" indent="0" algn="ctr">
                        <a:lnSpc>
                          <a:spcPct val="100000"/>
                        </a:lnSpc>
                        <a:spcBef>
                          <a:spcPct val="0"/>
                        </a:spcBef>
                        <a:spcAft>
                          <a:spcPct val="0"/>
                        </a:spcAft>
                        <a:buNone/>
                      </a:pPr>
                      <a:r>
                        <a:rPr lang="en-US" sz="2000" b="1" i="0" u="none" strike="noStrike" cap="none" normalizeH="0" baseline="0">
                          <a:ln>
                            <a:noFill/>
                          </a:ln>
                          <a:solidFill>
                            <a:schemeClr val="tx1"/>
                          </a:solidFill>
                          <a:effectLst/>
                          <a:latin typeface="+mn-lt"/>
                        </a:rPr>
                        <a:t>(n = 22)</a:t>
                      </a:r>
                    </a:p>
                  </a:txBody>
                  <a:tcPr marL="121698" marR="121698" marT="45727" marB="45727" anchor="ctr">
                    <a:lnL w="0">
                      <a:noFill/>
                    </a:lnL>
                    <a:lnR w="0">
                      <a:noFill/>
                    </a:lnR>
                    <a:lnT w="0">
                      <a:noFill/>
                    </a:lnT>
                    <a:lnB w="0">
                      <a:noFill/>
                    </a:lnB>
                    <a:lnTlToBr w="0">
                      <a:noFill/>
                    </a:lnTlToBr>
                    <a:lnBlToTr w="0">
                      <a:noFill/>
                    </a:lnBlToTr>
                    <a:solidFill>
                      <a:schemeClr val="accent3"/>
                    </a:solidFill>
                  </a:tcPr>
                </a:tc>
                <a:extLst>
                  <a:ext uri="{0D108BD9-81ED-4DB2-BD59-A6C34878D82A}">
                    <a16:rowId xmlns:a16="http://schemas.microsoft.com/office/drawing/2014/main" val="183441846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mn-lt"/>
                          <a:ea typeface="+mn-ea"/>
                          <a:cs typeface="+mn-cs"/>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2000" b="0" i="0" u="none" strike="noStrike" cap="none" normalizeH="0" baseline="0">
                          <a:ln>
                            <a:noFill/>
                          </a:ln>
                          <a:solidFill>
                            <a:schemeClr val="bg2">
                              <a:lumMod val="10000"/>
                            </a:schemeClr>
                          </a:solidFill>
                          <a:effectLst/>
                          <a:latin typeface="+mn-lt"/>
                        </a:rPr>
                        <a:t>33 (73)</a:t>
                      </a:r>
                      <a:endParaRPr kumimoji="0" lang="en-US" sz="20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lnSpc>
                          <a:spcPct val="100000"/>
                        </a:lnSpc>
                        <a:spcBef>
                          <a:spcPct val="0"/>
                        </a:spcBef>
                        <a:spcAft>
                          <a:spcPct val="0"/>
                        </a:spcAft>
                        <a:buNone/>
                      </a:pPr>
                      <a:r>
                        <a:rPr lang="en-US" sz="2000" b="0" i="0" u="none" strike="noStrike" cap="none" normalizeH="0" baseline="0">
                          <a:ln>
                            <a:noFill/>
                          </a:ln>
                          <a:solidFill>
                            <a:schemeClr val="bg2">
                              <a:lumMod val="10000"/>
                            </a:schemeClr>
                          </a:solidFill>
                          <a:effectLst/>
                          <a:latin typeface="+mn-lt"/>
                        </a:rPr>
                        <a:t>14 (61)</a:t>
                      </a:r>
                      <a:endParaRPr kumimoji="0" lang="en-US" sz="2000" b="0" i="0" u="none" strike="noStrike" cap="none" normalizeH="0" baseline="0">
                        <a:ln>
                          <a:noFill/>
                        </a:ln>
                        <a:solidFill>
                          <a:schemeClr val="bg2">
                            <a:lumMod val="10000"/>
                          </a:schemeClr>
                        </a:solidFill>
                        <a:effectLst/>
                        <a:latin typeface="+mn-lt"/>
                      </a:endParaRP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a:lnSpc>
                          <a:spcPct val="100000"/>
                        </a:lnSpc>
                        <a:spcBef>
                          <a:spcPct val="0"/>
                        </a:spcBef>
                        <a:spcAft>
                          <a:spcPct val="0"/>
                        </a:spcAft>
                        <a:buNone/>
                      </a:pPr>
                      <a:r>
                        <a:rPr lang="en-US" sz="2000" b="0" i="0" u="none" strike="noStrike" cap="none" normalizeH="0" baseline="0">
                          <a:ln>
                            <a:noFill/>
                          </a:ln>
                          <a:solidFill>
                            <a:schemeClr val="bg2">
                              <a:lumMod val="10000"/>
                            </a:schemeClr>
                          </a:solidFill>
                          <a:effectLst/>
                          <a:latin typeface="+mn-lt"/>
                        </a:rPr>
                        <a:t>18 (82)</a:t>
                      </a:r>
                      <a:endParaRPr kumimoji="0" lang="en-US" sz="2000" b="0" i="0" u="none" strike="noStrike" cap="none" normalizeH="0" baseline="0">
                        <a:ln>
                          <a:noFill/>
                        </a:ln>
                        <a:solidFill>
                          <a:schemeClr val="bg2">
                            <a:lumMod val="10000"/>
                          </a:schemeClr>
                        </a:solidFill>
                        <a:effectLst/>
                        <a:latin typeface="+mn-lt"/>
                      </a:endParaRPr>
                    </a:p>
                  </a:txBody>
                  <a:tcPr marL="121698" marR="121698" marT="45727" marB="45727" anchor="ctr">
                    <a:lnL w="0">
                      <a:noFill/>
                    </a:lnL>
                    <a:lnR w="0">
                      <a:noFill/>
                    </a:lnR>
                    <a:lnT w="0">
                      <a:noFill/>
                    </a:lnT>
                    <a:lnB w="0">
                      <a:noFill/>
                    </a:lnB>
                    <a:lnTlToBr w="0">
                      <a:noFill/>
                    </a:lnTlToBr>
                    <a:lnBlToTr w="0">
                      <a:noFill/>
                    </a:lnBlToTr>
                    <a:solidFill>
                      <a:schemeClr val="tx2"/>
                    </a:solidFill>
                  </a:tcPr>
                </a:tc>
                <a:extLst>
                  <a:ext uri="{0D108BD9-81ED-4DB2-BD59-A6C34878D82A}">
                    <a16:rowId xmlns:a16="http://schemas.microsoft.com/office/drawing/2014/main" val="224683844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mn-lt"/>
                          <a:ea typeface="+mn-ea"/>
                          <a:cs typeface="+mn-cs"/>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mn-lt"/>
                        </a:rPr>
                        <a:t>19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0" indent="0" algn="ctr" defTabSz="914400">
                        <a:lnSpc>
                          <a:spcPct val="100000"/>
                        </a:lnSpc>
                        <a:spcBef>
                          <a:spcPct val="0"/>
                        </a:spcBef>
                        <a:spcAft>
                          <a:spcPct val="0"/>
                        </a:spcAft>
                        <a:buNone/>
                        <a:tabLst/>
                      </a:pPr>
                      <a:r>
                        <a:rPr kumimoji="0" lang="en-US" sz="2000" b="0" i="0" u="none" strike="noStrike" cap="none" normalizeH="0" baseline="0">
                          <a:ln>
                            <a:noFill/>
                          </a:ln>
                          <a:solidFill>
                            <a:schemeClr val="bg2">
                              <a:lumMod val="10000"/>
                            </a:schemeClr>
                          </a:solidFill>
                          <a:effectLst/>
                          <a:latin typeface="+mn-lt"/>
                        </a:rPr>
                        <a:t>4 (17)</a:t>
                      </a: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tc>
                  <a:txBody>
                    <a:bodyPr/>
                    <a:lstStyle/>
                    <a:p>
                      <a:pPr marL="0" lvl="0" indent="0" algn="ctr" defTabSz="914400">
                        <a:lnSpc>
                          <a:spcPct val="100000"/>
                        </a:lnSpc>
                        <a:spcBef>
                          <a:spcPct val="0"/>
                        </a:spcBef>
                        <a:spcAft>
                          <a:spcPct val="0"/>
                        </a:spcAft>
                        <a:buNone/>
                        <a:tabLst/>
                      </a:pPr>
                      <a:r>
                        <a:rPr kumimoji="0" lang="en-US" sz="2000" b="0" i="0" u="none" strike="noStrike" cap="none" normalizeH="0" baseline="0">
                          <a:ln>
                            <a:noFill/>
                          </a:ln>
                          <a:solidFill>
                            <a:schemeClr val="bg2">
                              <a:lumMod val="10000"/>
                            </a:schemeClr>
                          </a:solidFill>
                          <a:effectLst/>
                          <a:latin typeface="+mn-lt"/>
                        </a:rPr>
                        <a:t>6 (27)</a:t>
                      </a: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extLst>
                  <a:ext uri="{0D108BD9-81ED-4DB2-BD59-A6C34878D82A}">
                    <a16:rowId xmlns:a16="http://schemas.microsoft.com/office/drawing/2014/main" val="3345204293"/>
                  </a:ext>
                </a:extLst>
              </a:tr>
              <a:tr h="293633">
                <a:tc>
                  <a:txBody>
                    <a:bodyPr/>
                    <a:lstStyle/>
                    <a:p>
                      <a:pPr marL="0" marR="0" lvl="0" indent="0" algn="l" rtl="0" eaLnBrk="1" fontAlgn="base" latinLnBrk="0" hangingPunct="1">
                        <a:lnSpc>
                          <a:spcPct val="100000"/>
                        </a:lnSpc>
                        <a:spcBef>
                          <a:spcPct val="0"/>
                        </a:spcBef>
                        <a:spcAft>
                          <a:spcPct val="0"/>
                        </a:spcAft>
                        <a:buClr>
                          <a:schemeClr val="accent2"/>
                        </a:buClr>
                        <a:buSzTx/>
                        <a:buFont typeface="Wingdings" pitchFamily="2" charset="2"/>
                        <a:buNone/>
                      </a:pPr>
                      <a:r>
                        <a:rPr kumimoji="0" lang="en-US" sz="2000" b="0" i="0" u="none" strike="noStrike" cap="none" normalizeH="0" baseline="0">
                          <a:ln>
                            <a:noFill/>
                          </a:ln>
                          <a:solidFill>
                            <a:schemeClr val="bg2">
                              <a:lumMod val="10000"/>
                            </a:schemeClr>
                          </a:solidFill>
                          <a:effectLst/>
                          <a:latin typeface="+mn-lt"/>
                        </a:rPr>
                        <a:t>Treatment related in ≥5% of patients</a:t>
                      </a:r>
                    </a:p>
                    <a:p>
                      <a:pPr marL="342900" marR="0" lvl="0" indent="-342900" algn="l" rtl="0" eaLnBrk="1" fontAlgn="base" latinLnBrk="0" hangingPunct="1">
                        <a:lnSpc>
                          <a:spcPct val="100000"/>
                        </a:lnSpc>
                        <a:spcBef>
                          <a:spcPct val="0"/>
                        </a:spcBef>
                        <a:spcAft>
                          <a:spcPct val="0"/>
                        </a:spcAft>
                        <a:buClr>
                          <a:schemeClr val="bg1"/>
                        </a:buClr>
                        <a:buSzTx/>
                        <a:buFont typeface="Wingdings" panose="05000000000000000000" pitchFamily="2" charset="2"/>
                        <a:buChar char="§"/>
                      </a:pPr>
                      <a:r>
                        <a:rPr kumimoji="0" lang="en-US" sz="2000" b="0" i="0" u="none" strike="noStrike" cap="none" normalizeH="0" baseline="0">
                          <a:ln>
                            <a:noFill/>
                          </a:ln>
                          <a:solidFill>
                            <a:schemeClr val="bg2">
                              <a:lumMod val="10000"/>
                            </a:schemeClr>
                          </a:solidFill>
                          <a:effectLst/>
                          <a:latin typeface="+mn-lt"/>
                        </a:rPr>
                        <a:t>Injection-site reaction</a:t>
                      </a:r>
                    </a:p>
                    <a:p>
                      <a:pPr marL="342900" marR="0" lvl="0" indent="-342900" algn="l" rtl="0" eaLnBrk="1" fontAlgn="base" latinLnBrk="0" hangingPunct="1">
                        <a:lnSpc>
                          <a:spcPct val="100000"/>
                        </a:lnSpc>
                        <a:spcBef>
                          <a:spcPct val="0"/>
                        </a:spcBef>
                        <a:spcAft>
                          <a:spcPct val="0"/>
                        </a:spcAft>
                        <a:buClr>
                          <a:schemeClr val="bg1"/>
                        </a:buClr>
                        <a:buSzTx/>
                        <a:buFont typeface="Wingdings" panose="05000000000000000000" pitchFamily="2" charset="2"/>
                        <a:buChar char="§"/>
                      </a:pPr>
                      <a:r>
                        <a:rPr kumimoji="0" lang="en-US" sz="2000" b="0" i="0" u="none" strike="noStrike" cap="none" normalizeH="0" baseline="0">
                          <a:ln>
                            <a:noFill/>
                          </a:ln>
                          <a:solidFill>
                            <a:schemeClr val="bg2">
                              <a:lumMod val="10000"/>
                            </a:schemeClr>
                          </a:solidFill>
                          <a:effectLst/>
                          <a:latin typeface="+mn-lt"/>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2000" b="0" i="0" u="none" strike="noStrike" cap="none" normalizeH="0" baseline="0">
                          <a:ln>
                            <a:noFill/>
                          </a:ln>
                          <a:solidFill>
                            <a:schemeClr val="bg2">
                              <a:lumMod val="10000"/>
                            </a:schemeClr>
                          </a:solidFill>
                          <a:effectLst/>
                          <a:latin typeface="+mn-lt"/>
                        </a:rPr>
                      </a:br>
                      <a:r>
                        <a:rPr kumimoji="0" lang="en-US" sz="2000" b="0" i="0" u="none" strike="noStrike" cap="none" normalizeH="0" baseline="0">
                          <a:ln>
                            <a:noFill/>
                          </a:ln>
                          <a:solidFill>
                            <a:schemeClr val="bg2">
                              <a:lumMod val="10000"/>
                            </a:schemeClr>
                          </a:solidFill>
                          <a:effectLst/>
                          <a:latin typeface="+mn-lt"/>
                        </a:rPr>
                        <a:t>9 (20)</a:t>
                      </a:r>
                      <a:br>
                        <a:rPr kumimoji="0" lang="en-US" sz="2000" b="0" i="0" u="none" strike="noStrike" cap="none" normalizeH="0" baseline="0">
                          <a:ln>
                            <a:noFill/>
                          </a:ln>
                          <a:solidFill>
                            <a:schemeClr val="bg2">
                              <a:lumMod val="10000"/>
                            </a:schemeClr>
                          </a:solidFill>
                          <a:effectLst/>
                          <a:latin typeface="+mn-lt"/>
                        </a:rPr>
                      </a:br>
                      <a:r>
                        <a:rPr kumimoji="0" lang="en-US" sz="2000" b="0" i="0" u="none" strike="noStrike" cap="none" normalizeH="0" baseline="0">
                          <a:ln>
                            <a:noFill/>
                          </a:ln>
                          <a:solidFill>
                            <a:schemeClr val="bg2">
                              <a:lumMod val="10000"/>
                            </a:schemeClr>
                          </a:solidFill>
                          <a:effectLst/>
                          <a:latin typeface="+mn-lt"/>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defTabSz="914400">
                        <a:lnSpc>
                          <a:spcPct val="100000"/>
                        </a:lnSpc>
                        <a:spcBef>
                          <a:spcPct val="0"/>
                        </a:spcBef>
                        <a:spcAft>
                          <a:spcPct val="0"/>
                        </a:spcAft>
                        <a:buNone/>
                        <a:tabLst/>
                      </a:pPr>
                      <a:br>
                        <a:rPr kumimoji="0" lang="en-US" sz="2000" b="0" i="0" u="none" strike="noStrike" cap="none" normalizeH="0" baseline="0">
                          <a:ln>
                            <a:noFill/>
                          </a:ln>
                          <a:solidFill>
                            <a:schemeClr val="bg2">
                              <a:lumMod val="10000"/>
                            </a:schemeClr>
                          </a:solidFill>
                          <a:effectLst/>
                          <a:latin typeface="+mn-lt"/>
                        </a:rPr>
                      </a:br>
                      <a:r>
                        <a:rPr kumimoji="0" lang="en-US" sz="2000" b="0" i="0" u="none" strike="noStrike" cap="none" normalizeH="0" baseline="0">
                          <a:ln>
                            <a:noFill/>
                          </a:ln>
                          <a:solidFill>
                            <a:schemeClr val="bg2">
                              <a:lumMod val="10000"/>
                            </a:schemeClr>
                          </a:solidFill>
                          <a:effectLst/>
                          <a:latin typeface="+mn-lt"/>
                        </a:rPr>
                        <a:t>1 (4)</a:t>
                      </a:r>
                      <a:br>
                        <a:rPr kumimoji="0" lang="en-US" sz="2000" b="0" i="0" u="none" strike="noStrike" cap="none" normalizeH="0" baseline="0">
                          <a:ln>
                            <a:noFill/>
                          </a:ln>
                          <a:solidFill>
                            <a:schemeClr val="bg2">
                              <a:lumMod val="10000"/>
                            </a:schemeClr>
                          </a:solidFill>
                          <a:effectLst/>
                          <a:latin typeface="+mn-lt"/>
                        </a:rPr>
                      </a:br>
                      <a:r>
                        <a:rPr kumimoji="0" lang="en-US" sz="2000" b="0" i="0" u="none" strike="noStrike" cap="none" normalizeH="0" baseline="0">
                          <a:ln>
                            <a:noFill/>
                          </a:ln>
                          <a:solidFill>
                            <a:schemeClr val="bg2">
                              <a:lumMod val="10000"/>
                            </a:schemeClr>
                          </a:solidFill>
                          <a:effectLst/>
                          <a:latin typeface="+mn-lt"/>
                        </a:rPr>
                        <a:t>0</a:t>
                      </a: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defTabSz="914400">
                        <a:lnSpc>
                          <a:spcPct val="100000"/>
                        </a:lnSpc>
                        <a:spcBef>
                          <a:spcPct val="0"/>
                        </a:spcBef>
                        <a:spcAft>
                          <a:spcPct val="0"/>
                        </a:spcAft>
                        <a:buNone/>
                        <a:tabLst/>
                      </a:pPr>
                      <a:br>
                        <a:rPr kumimoji="0" lang="en-US" sz="2000" b="0" i="0" u="none" strike="noStrike" cap="none" normalizeH="0" baseline="0">
                          <a:ln>
                            <a:noFill/>
                          </a:ln>
                          <a:solidFill>
                            <a:schemeClr val="bg2">
                              <a:lumMod val="10000"/>
                            </a:schemeClr>
                          </a:solidFill>
                          <a:effectLst/>
                          <a:latin typeface="+mn-lt"/>
                        </a:rPr>
                      </a:br>
                      <a:r>
                        <a:rPr kumimoji="0" lang="en-US" sz="2000" b="0" i="0" u="none" strike="noStrike" cap="none" normalizeH="0" baseline="0">
                          <a:ln>
                            <a:noFill/>
                          </a:ln>
                          <a:solidFill>
                            <a:schemeClr val="bg2">
                              <a:lumMod val="10000"/>
                            </a:schemeClr>
                          </a:solidFill>
                          <a:effectLst/>
                          <a:latin typeface="+mn-lt"/>
                        </a:rPr>
                        <a:t>0</a:t>
                      </a:r>
                      <a:br>
                        <a:rPr kumimoji="0" lang="en-US" sz="2000" b="0" i="0" u="none" strike="noStrike" cap="none" normalizeH="0" baseline="0">
                          <a:ln>
                            <a:noFill/>
                          </a:ln>
                          <a:solidFill>
                            <a:schemeClr val="bg2">
                              <a:lumMod val="10000"/>
                            </a:schemeClr>
                          </a:solidFill>
                          <a:effectLst/>
                          <a:latin typeface="+mn-lt"/>
                        </a:rPr>
                      </a:br>
                      <a:r>
                        <a:rPr kumimoji="0" lang="en-US" sz="2000" b="0" i="0" u="none" strike="noStrike" cap="none" normalizeH="0" baseline="0">
                          <a:ln>
                            <a:noFill/>
                          </a:ln>
                          <a:solidFill>
                            <a:schemeClr val="bg2">
                              <a:lumMod val="10000"/>
                            </a:schemeClr>
                          </a:solidFill>
                          <a:effectLst/>
                          <a:latin typeface="+mn-lt"/>
                        </a:rPr>
                        <a:t>3 (14)</a:t>
                      </a:r>
                    </a:p>
                  </a:txBody>
                  <a:tcPr marL="121698" marR="121698" marT="45727" marB="45727" anchor="ctr">
                    <a:lnL w="0">
                      <a:noFill/>
                    </a:lnL>
                    <a:lnR w="0">
                      <a:noFill/>
                    </a:lnR>
                    <a:lnT w="0">
                      <a:noFill/>
                    </a:lnT>
                    <a:lnB w="0">
                      <a:noFill/>
                    </a:lnB>
                    <a:lnTlToBr w="0">
                      <a:noFill/>
                    </a:lnTlToBr>
                    <a:lnBlToTr w="0">
                      <a:noFill/>
                    </a:lnBlToTr>
                    <a:solidFill>
                      <a:schemeClr val="tx2"/>
                    </a:solidFill>
                  </a:tcPr>
                </a:tc>
                <a:extLst>
                  <a:ext uri="{0D108BD9-81ED-4DB2-BD59-A6C34878D82A}">
                    <a16:rowId xmlns:a16="http://schemas.microsoft.com/office/drawing/2014/main" val="705363580"/>
                  </a:ext>
                </a:extLst>
              </a:tr>
            </a:tbl>
          </a:graphicData>
        </a:graphic>
      </p:graphicFrame>
      <p:sp>
        <p:nvSpPr>
          <p:cNvPr id="3" name="Text Box 11">
            <a:extLst>
              <a:ext uri="{FF2B5EF4-FFF2-40B4-BE49-F238E27FC236}">
                <a16:creationId xmlns:a16="http://schemas.microsoft.com/office/drawing/2014/main" id="{B3C7129A-4CC3-4D84-4AE0-778B12A4E1AC}"/>
              </a:ext>
            </a:extLst>
          </p:cNvPr>
          <p:cNvSpPr txBox="1">
            <a:spLocks noChangeArrowheads="1"/>
          </p:cNvSpPr>
          <p:nvPr/>
        </p:nvSpPr>
        <p:spPr bwMode="auto">
          <a:xfrm>
            <a:off x="414339" y="636464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Riedl. NEJM. 2024;391:21.</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94726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 name="Group 154">
            <a:extLst>
              <a:ext uri="{FF2B5EF4-FFF2-40B4-BE49-F238E27FC236}">
                <a16:creationId xmlns:a16="http://schemas.microsoft.com/office/drawing/2014/main" id="{888E4ED2-0D33-8CF7-0727-6CF08F0550A1}"/>
              </a:ext>
            </a:extLst>
          </p:cNvPr>
          <p:cNvGrpSpPr/>
          <p:nvPr/>
        </p:nvGrpSpPr>
        <p:grpSpPr>
          <a:xfrm>
            <a:off x="4401784" y="3968224"/>
            <a:ext cx="454429" cy="1405571"/>
            <a:chOff x="1753498" y="3709224"/>
            <a:chExt cx="454429" cy="1405571"/>
          </a:xfrm>
        </p:grpSpPr>
        <p:cxnSp>
          <p:nvCxnSpPr>
            <p:cNvPr id="184" name="Straight Connector 183">
              <a:extLst>
                <a:ext uri="{FF2B5EF4-FFF2-40B4-BE49-F238E27FC236}">
                  <a16:creationId xmlns:a16="http://schemas.microsoft.com/office/drawing/2014/main" id="{4636C9D7-79F8-ADE6-8F2E-BD5F8A68BFAA}"/>
                </a:ext>
              </a:extLst>
            </p:cNvPr>
            <p:cNvCxnSpPr>
              <a:cxnSpLocks/>
              <a:stCxn id="188" idx="4"/>
            </p:cNvCxnSpPr>
            <p:nvPr/>
          </p:nvCxnSpPr>
          <p:spPr bwMode="auto">
            <a:xfrm>
              <a:off x="1993741" y="3743975"/>
              <a:ext cx="12355" cy="137082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78CFF2F-90FE-3206-B319-03DC1EB860CE}"/>
                </a:ext>
              </a:extLst>
            </p:cNvPr>
            <p:cNvCxnSpPr>
              <a:cxnSpLocks/>
            </p:cNvCxnSpPr>
            <p:nvPr/>
          </p:nvCxnSpPr>
          <p:spPr bwMode="auto">
            <a:xfrm>
              <a:off x="1753498" y="3709224"/>
              <a:ext cx="4544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6551A639-7070-D392-5E39-1091DB5A9E74}"/>
              </a:ext>
            </a:extLst>
          </p:cNvPr>
          <p:cNvGrpSpPr/>
          <p:nvPr/>
        </p:nvGrpSpPr>
        <p:grpSpPr>
          <a:xfrm>
            <a:off x="4149580" y="5373795"/>
            <a:ext cx="961104" cy="123730"/>
            <a:chOff x="2567969" y="5114795"/>
            <a:chExt cx="961104" cy="123730"/>
          </a:xfrm>
        </p:grpSpPr>
        <p:sp>
          <p:nvSpPr>
            <p:cNvPr id="182" name="Rectangle 181">
              <a:extLst>
                <a:ext uri="{FF2B5EF4-FFF2-40B4-BE49-F238E27FC236}">
                  <a16:creationId xmlns:a16="http://schemas.microsoft.com/office/drawing/2014/main" id="{C951B5AF-3DF8-2FAF-60E0-2A8E7AB4C6BA}"/>
                </a:ext>
              </a:extLst>
            </p:cNvPr>
            <p:cNvSpPr/>
            <p:nvPr/>
          </p:nvSpPr>
          <p:spPr bwMode="auto">
            <a:xfrm>
              <a:off x="2568325" y="5114795"/>
              <a:ext cx="960748" cy="123730"/>
            </a:xfrm>
            <a:prstGeom prst="rect">
              <a:avLst/>
            </a:prstGeom>
            <a:solidFill>
              <a:schemeClr val="accent6">
                <a:lumMod val="20000"/>
                <a:lumOff val="80000"/>
              </a:schemeClr>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83" name="Straight Connector 182">
              <a:extLst>
                <a:ext uri="{FF2B5EF4-FFF2-40B4-BE49-F238E27FC236}">
                  <a16:creationId xmlns:a16="http://schemas.microsoft.com/office/drawing/2014/main" id="{B107FE48-D00A-17A9-A7D2-4E160514EF09}"/>
                </a:ext>
              </a:extLst>
            </p:cNvPr>
            <p:cNvCxnSpPr/>
            <p:nvPr/>
          </p:nvCxnSpPr>
          <p:spPr bwMode="auto">
            <a:xfrm>
              <a:off x="2567969" y="5191490"/>
              <a:ext cx="954946" cy="0"/>
            </a:xfrm>
            <a:prstGeom prst="line">
              <a:avLst/>
            </a:prstGeom>
            <a:noFill/>
            <a:ln w="19050" cap="flat" cmpd="sng" algn="ctr">
              <a:solidFill>
                <a:schemeClr val="bg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4A570A76-F22B-8880-664E-6336966C916C}"/>
              </a:ext>
            </a:extLst>
          </p:cNvPr>
          <p:cNvSpPr>
            <a:spLocks noGrp="1"/>
          </p:cNvSpPr>
          <p:nvPr>
            <p:ph type="title"/>
          </p:nvPr>
        </p:nvSpPr>
        <p:spPr/>
        <p:txBody>
          <a:bodyPr/>
          <a:lstStyle/>
          <a:p>
            <a:r>
              <a:rPr lang="en-US"/>
              <a:t>Garadacimab: Activated Factor XIIa Inhibitor (mAb)</a:t>
            </a:r>
          </a:p>
        </p:txBody>
      </p:sp>
      <p:sp>
        <p:nvSpPr>
          <p:cNvPr id="4" name="Text Box 11">
            <a:extLst>
              <a:ext uri="{FF2B5EF4-FFF2-40B4-BE49-F238E27FC236}">
                <a16:creationId xmlns:a16="http://schemas.microsoft.com/office/drawing/2014/main" id="{541E661E-78FB-15B2-E6A2-392BA74C7A95}"/>
              </a:ext>
            </a:extLst>
          </p:cNvPr>
          <p:cNvSpPr txBox="1">
            <a:spLocks noChangeArrowheads="1"/>
          </p:cNvSpPr>
          <p:nvPr/>
        </p:nvSpPr>
        <p:spPr bwMode="auto">
          <a:xfrm>
            <a:off x="414339"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Craig. Lancet. 2023;401:1079. </a:t>
            </a:r>
          </a:p>
        </p:txBody>
      </p:sp>
      <p:sp>
        <p:nvSpPr>
          <p:cNvPr id="3" name="TextBox 2">
            <a:extLst>
              <a:ext uri="{FF2B5EF4-FFF2-40B4-BE49-F238E27FC236}">
                <a16:creationId xmlns:a16="http://schemas.microsoft.com/office/drawing/2014/main" id="{735D88D0-90FD-50F6-819D-2F73C0F38895}"/>
              </a:ext>
            </a:extLst>
          </p:cNvPr>
          <p:cNvSpPr txBox="1"/>
          <p:nvPr/>
        </p:nvSpPr>
        <p:spPr bwMode="auto">
          <a:xfrm>
            <a:off x="2793255" y="199824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362A43D7-F3EB-D814-2284-F24D43C5E49E}"/>
              </a:ext>
            </a:extLst>
          </p:cNvPr>
          <p:cNvSpPr/>
          <p:nvPr/>
        </p:nvSpPr>
        <p:spPr bwMode="auto">
          <a:xfrm>
            <a:off x="2826479" y="1476424"/>
            <a:ext cx="4055201" cy="848026"/>
          </a:xfrm>
          <a:prstGeom prst="roundRect">
            <a:avLst>
              <a:gd name="adj" fmla="val 8085"/>
            </a:avLst>
          </a:prstGeom>
          <a:solidFill>
            <a:schemeClr val="tx1">
              <a:lumMod val="95000"/>
            </a:schemeClr>
          </a:solidFill>
          <a:ln w="28575">
            <a:solidFill>
              <a:schemeClr val="accent3"/>
            </a:solidFill>
            <a:miter lim="800000"/>
            <a:headEnd/>
            <a:tailEnd/>
          </a:ln>
        </p:spPr>
        <p:txBody>
          <a:bodyPr lIns="182880" rtlCol="0" anchor="t"/>
          <a:lstStyle/>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Investigational</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Administration: </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SC</a:t>
            </a:r>
          </a:p>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Dosing frequency: </a:t>
            </a:r>
            <a:r>
              <a:rPr lang="en-US" b="0">
                <a:solidFill>
                  <a:srgbClr val="000000"/>
                </a:solidFill>
                <a:latin typeface="Calibri"/>
              </a:rPr>
              <a:t>m</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onthly</a:t>
            </a:r>
            <a:endPar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 name="Rectangle: Top Corners Rounded 6">
            <a:extLst>
              <a:ext uri="{FF2B5EF4-FFF2-40B4-BE49-F238E27FC236}">
                <a16:creationId xmlns:a16="http://schemas.microsoft.com/office/drawing/2014/main" id="{E723102E-93D4-7467-6152-04DDEF32404D}"/>
              </a:ext>
            </a:extLst>
          </p:cNvPr>
          <p:cNvSpPr/>
          <p:nvPr/>
        </p:nvSpPr>
        <p:spPr bwMode="auto">
          <a:xfrm rot="16200000">
            <a:off x="1447868" y="958649"/>
            <a:ext cx="1061677" cy="1861600"/>
          </a:xfrm>
          <a:prstGeom prst="round2SameRect">
            <a:avLst/>
          </a:prstGeom>
          <a:solidFill>
            <a:schemeClr val="tx1"/>
          </a:solid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Top Corners Rounded 45">
            <a:extLst>
              <a:ext uri="{FF2B5EF4-FFF2-40B4-BE49-F238E27FC236}">
                <a16:creationId xmlns:a16="http://schemas.microsoft.com/office/drawing/2014/main" id="{AFAA16BE-CB9F-098D-529E-DED273B96D4F}"/>
              </a:ext>
            </a:extLst>
          </p:cNvPr>
          <p:cNvSpPr/>
          <p:nvPr/>
        </p:nvSpPr>
        <p:spPr bwMode="auto">
          <a:xfrm rot="16200000">
            <a:off x="1570380" y="1001104"/>
            <a:ext cx="885620" cy="1768046"/>
          </a:xfrm>
          <a:prstGeom prst="round2Same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8ADB9392-6648-E3AB-014A-02D5A81D6B2F}"/>
              </a:ext>
            </a:extLst>
          </p:cNvPr>
          <p:cNvSpPr txBox="1"/>
          <p:nvPr/>
        </p:nvSpPr>
        <p:spPr bwMode="auto">
          <a:xfrm>
            <a:off x="1097690" y="1681179"/>
            <a:ext cx="1759528" cy="37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Garadacimab</a:t>
            </a:r>
          </a:p>
        </p:txBody>
      </p:sp>
      <p:sp>
        <p:nvSpPr>
          <p:cNvPr id="5" name="TextBox 4">
            <a:extLst>
              <a:ext uri="{FF2B5EF4-FFF2-40B4-BE49-F238E27FC236}">
                <a16:creationId xmlns:a16="http://schemas.microsoft.com/office/drawing/2014/main" id="{4E63EE25-2367-1B2D-05C6-3CEC252ACAE0}"/>
              </a:ext>
            </a:extLst>
          </p:cNvPr>
          <p:cNvSpPr txBox="1"/>
          <p:nvPr/>
        </p:nvSpPr>
        <p:spPr bwMode="auto">
          <a:xfrm>
            <a:off x="1219930" y="2588224"/>
            <a:ext cx="4417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Mean/Mean No. of Monthly Attacks</a:t>
            </a:r>
          </a:p>
        </p:txBody>
      </p:sp>
      <p:sp>
        <p:nvSpPr>
          <p:cNvPr id="8" name="TextBox 7">
            <a:extLst>
              <a:ext uri="{FF2B5EF4-FFF2-40B4-BE49-F238E27FC236}">
                <a16:creationId xmlns:a16="http://schemas.microsoft.com/office/drawing/2014/main" id="{76B07181-4D0A-0860-6F41-428460BE1B3C}"/>
              </a:ext>
            </a:extLst>
          </p:cNvPr>
          <p:cNvSpPr txBox="1"/>
          <p:nvPr/>
        </p:nvSpPr>
        <p:spPr bwMode="auto">
          <a:xfrm>
            <a:off x="7046585" y="2628895"/>
            <a:ext cx="44175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spcBef>
                <a:spcPct val="50000"/>
              </a:spcBef>
            </a:pPr>
            <a:r>
              <a:rPr lang="en-US" sz="2000">
                <a:solidFill>
                  <a:schemeClr val="bg1"/>
                </a:solidFill>
                <a:latin typeface="Calibri"/>
                <a:ea typeface="Calibri"/>
                <a:cs typeface="Arial"/>
              </a:rPr>
              <a:t>HAE Attack Reduction</a:t>
            </a:r>
            <a:endParaRPr lang="en-US" sz="200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D2A18CB3-EC74-B0C4-E4FA-1530565D5E4B}"/>
              </a:ext>
            </a:extLst>
          </p:cNvPr>
          <p:cNvSpPr txBox="1"/>
          <p:nvPr/>
        </p:nvSpPr>
        <p:spPr bwMode="auto">
          <a:xfrm rot="16200000">
            <a:off x="-777077" y="4279618"/>
            <a:ext cx="28397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No. of Attacks (IQR and Range)</a:t>
            </a:r>
          </a:p>
        </p:txBody>
      </p:sp>
      <p:sp>
        <p:nvSpPr>
          <p:cNvPr id="12" name="TextBox 11">
            <a:extLst>
              <a:ext uri="{FF2B5EF4-FFF2-40B4-BE49-F238E27FC236}">
                <a16:creationId xmlns:a16="http://schemas.microsoft.com/office/drawing/2014/main" id="{3198FFF3-AAC2-AB19-228C-37D03FF1D6E1}"/>
              </a:ext>
            </a:extLst>
          </p:cNvPr>
          <p:cNvSpPr txBox="1"/>
          <p:nvPr/>
        </p:nvSpPr>
        <p:spPr bwMode="auto">
          <a:xfrm>
            <a:off x="7028546" y="5660028"/>
            <a:ext cx="22268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Placebo</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25)</a:t>
            </a:r>
          </a:p>
        </p:txBody>
      </p:sp>
      <p:sp>
        <p:nvSpPr>
          <p:cNvPr id="13" name="TextBox 12">
            <a:extLst>
              <a:ext uri="{FF2B5EF4-FFF2-40B4-BE49-F238E27FC236}">
                <a16:creationId xmlns:a16="http://schemas.microsoft.com/office/drawing/2014/main" id="{39EFBE66-3B58-B81F-3AD8-A1523EF2EF0B}"/>
              </a:ext>
            </a:extLst>
          </p:cNvPr>
          <p:cNvSpPr txBox="1"/>
          <p:nvPr/>
        </p:nvSpPr>
        <p:spPr bwMode="auto">
          <a:xfrm>
            <a:off x="9255375" y="5660028"/>
            <a:ext cx="222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Gradacimab</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39)</a:t>
            </a:r>
          </a:p>
        </p:txBody>
      </p:sp>
      <p:sp>
        <p:nvSpPr>
          <p:cNvPr id="14" name="TextBox 13">
            <a:extLst>
              <a:ext uri="{FF2B5EF4-FFF2-40B4-BE49-F238E27FC236}">
                <a16:creationId xmlns:a16="http://schemas.microsoft.com/office/drawing/2014/main" id="{BA091B76-97D2-3D19-65A3-1973F510DB93}"/>
              </a:ext>
            </a:extLst>
          </p:cNvPr>
          <p:cNvSpPr txBox="1"/>
          <p:nvPr/>
        </p:nvSpPr>
        <p:spPr bwMode="auto">
          <a:xfrm>
            <a:off x="2091540" y="2966267"/>
            <a:ext cx="25628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Difference in means: -87%</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(95% CI: -96 to 958)</a:t>
            </a:r>
          </a:p>
        </p:txBody>
      </p:sp>
      <p:sp>
        <p:nvSpPr>
          <p:cNvPr id="16" name="TextBox 15">
            <a:extLst>
              <a:ext uri="{FF2B5EF4-FFF2-40B4-BE49-F238E27FC236}">
                <a16:creationId xmlns:a16="http://schemas.microsoft.com/office/drawing/2014/main" id="{6BA9CFEE-95F2-86FD-227B-7D67297EADE1}"/>
              </a:ext>
            </a:extLst>
          </p:cNvPr>
          <p:cNvSpPr txBox="1"/>
          <p:nvPr/>
        </p:nvSpPr>
        <p:spPr bwMode="auto">
          <a:xfrm rot="16200000">
            <a:off x="5207406" y="4278313"/>
            <a:ext cx="23066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Patients With Attack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Rate Reduced (%)</a:t>
            </a:r>
          </a:p>
        </p:txBody>
      </p:sp>
      <p:grpSp>
        <p:nvGrpSpPr>
          <p:cNvPr id="21" name="Group 20">
            <a:extLst>
              <a:ext uri="{FF2B5EF4-FFF2-40B4-BE49-F238E27FC236}">
                <a16:creationId xmlns:a16="http://schemas.microsoft.com/office/drawing/2014/main" id="{BF834287-AD3A-755B-3E6C-E23E2D4452EF}"/>
              </a:ext>
            </a:extLst>
          </p:cNvPr>
          <p:cNvGrpSpPr/>
          <p:nvPr/>
        </p:nvGrpSpPr>
        <p:grpSpPr>
          <a:xfrm>
            <a:off x="7055191" y="3085665"/>
            <a:ext cx="2753884" cy="1169551"/>
            <a:chOff x="9398745" y="1155270"/>
            <a:chExt cx="2753884" cy="1169551"/>
          </a:xfrm>
        </p:grpSpPr>
        <p:sp>
          <p:nvSpPr>
            <p:cNvPr id="15" name="TextBox 14">
              <a:extLst>
                <a:ext uri="{FF2B5EF4-FFF2-40B4-BE49-F238E27FC236}">
                  <a16:creationId xmlns:a16="http://schemas.microsoft.com/office/drawing/2014/main" id="{553783DD-C6C9-7136-2341-916DDB7B5895}"/>
                </a:ext>
              </a:extLst>
            </p:cNvPr>
            <p:cNvSpPr txBox="1"/>
            <p:nvPr/>
          </p:nvSpPr>
          <p:spPr bwMode="auto">
            <a:xfrm>
              <a:off x="9398745" y="1155270"/>
              <a:ext cx="275388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31775" indent="-223838">
                <a:lnSpc>
                  <a:spcPct val="100000"/>
                </a:lnSpc>
                <a:spcBef>
                  <a:spcPct val="50000"/>
                </a:spcBef>
                <a:spcAft>
                  <a:spcPct val="0"/>
                </a:spcAft>
                <a:buClrTx/>
                <a:buFontTx/>
                <a:buNone/>
              </a:pPr>
              <a:r>
                <a:rPr lang="en-US" sz="1400">
                  <a:solidFill>
                    <a:schemeClr val="bg1"/>
                  </a:solidFill>
                  <a:latin typeface="Calibri" panose="020F0502020204030204" pitchFamily="34" charset="0"/>
                </a:rPr>
                <a:t>Attack reduction vs run-in period</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≥50%</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≥70%</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≥90%</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100% (attack free)</a:t>
              </a:r>
            </a:p>
          </p:txBody>
        </p:sp>
        <p:sp>
          <p:nvSpPr>
            <p:cNvPr id="17" name="Rectangle 16">
              <a:extLst>
                <a:ext uri="{FF2B5EF4-FFF2-40B4-BE49-F238E27FC236}">
                  <a16:creationId xmlns:a16="http://schemas.microsoft.com/office/drawing/2014/main" id="{59AA11FE-F349-A9B4-ADCD-7FFBBD794FF8}"/>
                </a:ext>
              </a:extLst>
            </p:cNvPr>
            <p:cNvSpPr/>
            <p:nvPr/>
          </p:nvSpPr>
          <p:spPr bwMode="auto">
            <a:xfrm>
              <a:off x="9510183" y="1447312"/>
              <a:ext cx="128016" cy="12801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ED36891F-C188-6E64-909C-846C8EF5610B}"/>
                </a:ext>
              </a:extLst>
            </p:cNvPr>
            <p:cNvSpPr/>
            <p:nvPr/>
          </p:nvSpPr>
          <p:spPr bwMode="auto">
            <a:xfrm>
              <a:off x="9510183" y="2104906"/>
              <a:ext cx="128016" cy="1280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563D9AEB-A162-8136-3439-3B0F211271CA}"/>
                </a:ext>
              </a:extLst>
            </p:cNvPr>
            <p:cNvSpPr/>
            <p:nvPr/>
          </p:nvSpPr>
          <p:spPr bwMode="auto">
            <a:xfrm>
              <a:off x="9510183" y="1666510"/>
              <a:ext cx="128016" cy="12801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E2485221-4716-4587-EF34-A3FFDB911602}"/>
                </a:ext>
              </a:extLst>
            </p:cNvPr>
            <p:cNvSpPr/>
            <p:nvPr/>
          </p:nvSpPr>
          <p:spPr bwMode="auto">
            <a:xfrm>
              <a:off x="9510183" y="1885708"/>
              <a:ext cx="128016" cy="1280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cxnSp>
        <p:nvCxnSpPr>
          <p:cNvPr id="25" name="Straight Connector 24">
            <a:extLst>
              <a:ext uri="{FF2B5EF4-FFF2-40B4-BE49-F238E27FC236}">
                <a16:creationId xmlns:a16="http://schemas.microsoft.com/office/drawing/2014/main" id="{ED8FFA04-64C3-21AD-832F-47CB1E368E11}"/>
              </a:ext>
            </a:extLst>
          </p:cNvPr>
          <p:cNvCxnSpPr>
            <a:cxnSpLocks/>
          </p:cNvCxnSpPr>
          <p:nvPr/>
        </p:nvCxnSpPr>
        <p:spPr bwMode="auto">
          <a:xfrm>
            <a:off x="7040820" y="566002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33920FA-6CD7-39C0-E92A-CFFA772F75F3}"/>
              </a:ext>
            </a:extLst>
          </p:cNvPr>
          <p:cNvCxnSpPr>
            <a:cxnSpLocks/>
          </p:cNvCxnSpPr>
          <p:nvPr/>
        </p:nvCxnSpPr>
        <p:spPr bwMode="auto">
          <a:xfrm>
            <a:off x="9261512" y="566002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15B3060-3957-1225-0C8B-2FF81E0E7E9B}"/>
              </a:ext>
            </a:extLst>
          </p:cNvPr>
          <p:cNvCxnSpPr>
            <a:cxnSpLocks/>
          </p:cNvCxnSpPr>
          <p:nvPr/>
        </p:nvCxnSpPr>
        <p:spPr bwMode="auto">
          <a:xfrm>
            <a:off x="11482203" y="566002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B7493E6-E485-8062-EF1D-71500A3E7EAB}"/>
              </a:ext>
            </a:extLst>
          </p:cNvPr>
          <p:cNvCxnSpPr/>
          <p:nvPr/>
        </p:nvCxnSpPr>
        <p:spPr bwMode="auto">
          <a:xfrm flipV="1">
            <a:off x="7040818" y="3429000"/>
            <a:ext cx="0" cy="223102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3EF0F79-B852-8960-794F-0913A4F5E6BF}"/>
              </a:ext>
            </a:extLst>
          </p:cNvPr>
          <p:cNvCxnSpPr>
            <a:cxnSpLocks/>
          </p:cNvCxnSpPr>
          <p:nvPr/>
        </p:nvCxnSpPr>
        <p:spPr bwMode="auto">
          <a:xfrm flipH="1">
            <a:off x="6971533" y="3435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1101216-0A41-C0BB-7172-F6E4376C2220}"/>
              </a:ext>
            </a:extLst>
          </p:cNvPr>
          <p:cNvCxnSpPr>
            <a:cxnSpLocks/>
          </p:cNvCxnSpPr>
          <p:nvPr/>
        </p:nvCxnSpPr>
        <p:spPr bwMode="auto">
          <a:xfrm flipH="1">
            <a:off x="6971533" y="38812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6932CA0-3119-84D8-7EE0-DC5673597CC2}"/>
              </a:ext>
            </a:extLst>
          </p:cNvPr>
          <p:cNvCxnSpPr>
            <a:cxnSpLocks/>
          </p:cNvCxnSpPr>
          <p:nvPr/>
        </p:nvCxnSpPr>
        <p:spPr bwMode="auto">
          <a:xfrm flipH="1">
            <a:off x="6971533" y="43273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7A094C7-F63E-D292-DD0D-195AA7A7B5B1}"/>
              </a:ext>
            </a:extLst>
          </p:cNvPr>
          <p:cNvCxnSpPr>
            <a:cxnSpLocks/>
          </p:cNvCxnSpPr>
          <p:nvPr/>
        </p:nvCxnSpPr>
        <p:spPr bwMode="auto">
          <a:xfrm flipH="1">
            <a:off x="6971533" y="47734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18CE696-6812-7818-B6C5-D9EC2645B078}"/>
              </a:ext>
            </a:extLst>
          </p:cNvPr>
          <p:cNvCxnSpPr>
            <a:cxnSpLocks/>
          </p:cNvCxnSpPr>
          <p:nvPr/>
        </p:nvCxnSpPr>
        <p:spPr bwMode="auto">
          <a:xfrm flipH="1">
            <a:off x="6971533" y="52195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2BDB0CF-9895-9456-5E06-2606482D56F4}"/>
              </a:ext>
            </a:extLst>
          </p:cNvPr>
          <p:cNvCxnSpPr>
            <a:cxnSpLocks/>
          </p:cNvCxnSpPr>
          <p:nvPr/>
        </p:nvCxnSpPr>
        <p:spPr bwMode="auto">
          <a:xfrm flipH="1">
            <a:off x="6971533" y="5665654"/>
            <a:ext cx="64008" cy="0"/>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10C3740C-D260-500C-925D-78C2C35558AF}"/>
              </a:ext>
            </a:extLst>
          </p:cNvPr>
          <p:cNvSpPr txBox="1"/>
          <p:nvPr/>
        </p:nvSpPr>
        <p:spPr bwMode="auto">
          <a:xfrm>
            <a:off x="6486643" y="3252228"/>
            <a:ext cx="558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38" name="TextBox 37">
            <a:extLst>
              <a:ext uri="{FF2B5EF4-FFF2-40B4-BE49-F238E27FC236}">
                <a16:creationId xmlns:a16="http://schemas.microsoft.com/office/drawing/2014/main" id="{F8267BAA-E718-C040-046B-8F49EB35878F}"/>
              </a:ext>
            </a:extLst>
          </p:cNvPr>
          <p:cNvSpPr txBox="1"/>
          <p:nvPr/>
        </p:nvSpPr>
        <p:spPr bwMode="auto">
          <a:xfrm>
            <a:off x="6486643" y="3698231"/>
            <a:ext cx="558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5849FC19-3D7B-9145-B940-7268FFFDFDE1}"/>
              </a:ext>
            </a:extLst>
          </p:cNvPr>
          <p:cNvSpPr txBox="1"/>
          <p:nvPr/>
        </p:nvSpPr>
        <p:spPr bwMode="auto">
          <a:xfrm>
            <a:off x="6486643" y="4144234"/>
            <a:ext cx="558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10C76A59-4ED4-F562-E7DA-86B1267255FC}"/>
              </a:ext>
            </a:extLst>
          </p:cNvPr>
          <p:cNvSpPr txBox="1"/>
          <p:nvPr/>
        </p:nvSpPr>
        <p:spPr bwMode="auto">
          <a:xfrm>
            <a:off x="6486643" y="4590237"/>
            <a:ext cx="558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41" name="TextBox 40">
            <a:extLst>
              <a:ext uri="{FF2B5EF4-FFF2-40B4-BE49-F238E27FC236}">
                <a16:creationId xmlns:a16="http://schemas.microsoft.com/office/drawing/2014/main" id="{126497C8-5DF1-951C-00B7-06B9A2C5D413}"/>
              </a:ext>
            </a:extLst>
          </p:cNvPr>
          <p:cNvSpPr txBox="1"/>
          <p:nvPr/>
        </p:nvSpPr>
        <p:spPr bwMode="auto">
          <a:xfrm>
            <a:off x="6486643" y="5036240"/>
            <a:ext cx="558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C733855D-15E3-6FA3-E8F1-547128FCF1D4}"/>
              </a:ext>
            </a:extLst>
          </p:cNvPr>
          <p:cNvSpPr txBox="1"/>
          <p:nvPr/>
        </p:nvSpPr>
        <p:spPr bwMode="auto">
          <a:xfrm>
            <a:off x="6486643" y="5482242"/>
            <a:ext cx="558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576C1709-301B-50DD-BAE0-59D4F5B04E47}"/>
              </a:ext>
            </a:extLst>
          </p:cNvPr>
          <p:cNvSpPr txBox="1"/>
          <p:nvPr/>
        </p:nvSpPr>
        <p:spPr bwMode="auto">
          <a:xfrm>
            <a:off x="7170224" y="4610117"/>
            <a:ext cx="55845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33</a:t>
            </a:r>
          </a:p>
        </p:txBody>
      </p:sp>
      <p:sp>
        <p:nvSpPr>
          <p:cNvPr id="44" name="TextBox 43">
            <a:extLst>
              <a:ext uri="{FF2B5EF4-FFF2-40B4-BE49-F238E27FC236}">
                <a16:creationId xmlns:a16="http://schemas.microsoft.com/office/drawing/2014/main" id="{12066425-32AF-8C20-BE50-51BD1389A6BD}"/>
              </a:ext>
            </a:extLst>
          </p:cNvPr>
          <p:cNvSpPr txBox="1"/>
          <p:nvPr/>
        </p:nvSpPr>
        <p:spPr bwMode="auto">
          <a:xfrm>
            <a:off x="7683488" y="5014345"/>
            <a:ext cx="4134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17</a:t>
            </a:r>
          </a:p>
        </p:txBody>
      </p:sp>
      <p:sp>
        <p:nvSpPr>
          <p:cNvPr id="45" name="TextBox 44">
            <a:extLst>
              <a:ext uri="{FF2B5EF4-FFF2-40B4-BE49-F238E27FC236}">
                <a16:creationId xmlns:a16="http://schemas.microsoft.com/office/drawing/2014/main" id="{4340C220-BE86-5AA6-33A3-27776BA1B136}"/>
              </a:ext>
            </a:extLst>
          </p:cNvPr>
          <p:cNvSpPr txBox="1"/>
          <p:nvPr/>
        </p:nvSpPr>
        <p:spPr bwMode="auto">
          <a:xfrm>
            <a:off x="8120515" y="5175155"/>
            <a:ext cx="4134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8</a:t>
            </a:r>
          </a:p>
        </p:txBody>
      </p:sp>
      <p:sp>
        <p:nvSpPr>
          <p:cNvPr id="47" name="TextBox 46">
            <a:extLst>
              <a:ext uri="{FF2B5EF4-FFF2-40B4-BE49-F238E27FC236}">
                <a16:creationId xmlns:a16="http://schemas.microsoft.com/office/drawing/2014/main" id="{3216ED62-5C14-EB04-584A-A3E1CFE1B694}"/>
              </a:ext>
            </a:extLst>
          </p:cNvPr>
          <p:cNvSpPr txBox="1"/>
          <p:nvPr/>
        </p:nvSpPr>
        <p:spPr bwMode="auto">
          <a:xfrm>
            <a:off x="8345777" y="5373795"/>
            <a:ext cx="83124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72A52E5D-A7A4-4E37-3DC4-EBF5DE80ACB9}"/>
              </a:ext>
            </a:extLst>
          </p:cNvPr>
          <p:cNvSpPr txBox="1"/>
          <p:nvPr/>
        </p:nvSpPr>
        <p:spPr bwMode="auto">
          <a:xfrm>
            <a:off x="9534709" y="3288454"/>
            <a:ext cx="37693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95</a:t>
            </a:r>
          </a:p>
        </p:txBody>
      </p:sp>
      <p:sp>
        <p:nvSpPr>
          <p:cNvPr id="50" name="TextBox 49">
            <a:extLst>
              <a:ext uri="{FF2B5EF4-FFF2-40B4-BE49-F238E27FC236}">
                <a16:creationId xmlns:a16="http://schemas.microsoft.com/office/drawing/2014/main" id="{70F4B99B-AB31-5189-8F70-2A8D96AE9D48}"/>
              </a:ext>
            </a:extLst>
          </p:cNvPr>
          <p:cNvSpPr txBox="1"/>
          <p:nvPr/>
        </p:nvSpPr>
        <p:spPr bwMode="auto">
          <a:xfrm>
            <a:off x="9974029" y="3320457"/>
            <a:ext cx="37693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92</a:t>
            </a:r>
          </a:p>
        </p:txBody>
      </p:sp>
      <p:sp>
        <p:nvSpPr>
          <p:cNvPr id="51" name="TextBox 50">
            <a:extLst>
              <a:ext uri="{FF2B5EF4-FFF2-40B4-BE49-F238E27FC236}">
                <a16:creationId xmlns:a16="http://schemas.microsoft.com/office/drawing/2014/main" id="{566CE742-DB2F-8E37-C3A1-4D2F542BA106}"/>
              </a:ext>
            </a:extLst>
          </p:cNvPr>
          <p:cNvSpPr txBox="1"/>
          <p:nvPr/>
        </p:nvSpPr>
        <p:spPr bwMode="auto">
          <a:xfrm>
            <a:off x="10423136" y="3697553"/>
            <a:ext cx="37693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74</a:t>
            </a:r>
          </a:p>
        </p:txBody>
      </p:sp>
      <p:sp>
        <p:nvSpPr>
          <p:cNvPr id="53" name="TextBox 52">
            <a:extLst>
              <a:ext uri="{FF2B5EF4-FFF2-40B4-BE49-F238E27FC236}">
                <a16:creationId xmlns:a16="http://schemas.microsoft.com/office/drawing/2014/main" id="{578B7FC1-38EA-3D19-CEF0-2E9FACAF58B5}"/>
              </a:ext>
            </a:extLst>
          </p:cNvPr>
          <p:cNvSpPr txBox="1"/>
          <p:nvPr/>
        </p:nvSpPr>
        <p:spPr bwMode="auto">
          <a:xfrm>
            <a:off x="10852669" y="4008527"/>
            <a:ext cx="37693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a:solidFill>
                  <a:schemeClr val="bg1"/>
                </a:solidFill>
                <a:latin typeface="Calibri" panose="020F0502020204030204" pitchFamily="34" charset="0"/>
              </a:rPr>
              <a:t>62</a:t>
            </a:r>
          </a:p>
        </p:txBody>
      </p:sp>
      <p:sp>
        <p:nvSpPr>
          <p:cNvPr id="54" name="Rectangle 53">
            <a:extLst>
              <a:ext uri="{FF2B5EF4-FFF2-40B4-BE49-F238E27FC236}">
                <a16:creationId xmlns:a16="http://schemas.microsoft.com/office/drawing/2014/main" id="{9814171D-8C81-FA15-1325-A73CD3E212CF}"/>
              </a:ext>
            </a:extLst>
          </p:cNvPr>
          <p:cNvSpPr/>
          <p:nvPr/>
        </p:nvSpPr>
        <p:spPr bwMode="auto">
          <a:xfrm>
            <a:off x="7260125" y="4887942"/>
            <a:ext cx="376932" cy="77896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4E4EA68-1DF2-8789-4EA0-4714D3FF7518}"/>
              </a:ext>
            </a:extLst>
          </p:cNvPr>
          <p:cNvSpPr/>
          <p:nvPr/>
        </p:nvSpPr>
        <p:spPr bwMode="auto">
          <a:xfrm>
            <a:off x="7699445" y="5287842"/>
            <a:ext cx="376932" cy="36677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EDBDA5EF-939E-F484-528A-A910F39AB770}"/>
              </a:ext>
            </a:extLst>
          </p:cNvPr>
          <p:cNvSpPr/>
          <p:nvPr/>
        </p:nvSpPr>
        <p:spPr bwMode="auto">
          <a:xfrm>
            <a:off x="8138765" y="5450490"/>
            <a:ext cx="376932" cy="2151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8BBFC0A3-38B3-131D-B088-E4C5CBEF5C0B}"/>
              </a:ext>
            </a:extLst>
          </p:cNvPr>
          <p:cNvSpPr/>
          <p:nvPr/>
        </p:nvSpPr>
        <p:spPr bwMode="auto">
          <a:xfrm>
            <a:off x="9534709" y="3545390"/>
            <a:ext cx="376932" cy="210799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038B9EB9-BD6C-BC31-B1BA-38BBD91F472E}"/>
              </a:ext>
            </a:extLst>
          </p:cNvPr>
          <p:cNvSpPr/>
          <p:nvPr/>
        </p:nvSpPr>
        <p:spPr bwMode="auto">
          <a:xfrm>
            <a:off x="9974029" y="3613568"/>
            <a:ext cx="376932" cy="203981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784B8997-8FC1-03FC-7216-89472C9B1C56}"/>
              </a:ext>
            </a:extLst>
          </p:cNvPr>
          <p:cNvSpPr/>
          <p:nvPr/>
        </p:nvSpPr>
        <p:spPr bwMode="auto">
          <a:xfrm>
            <a:off x="10413349" y="3983786"/>
            <a:ext cx="376932" cy="16695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87F5DE3D-175D-CBE7-F5DD-DFB7D1B12B63}"/>
              </a:ext>
            </a:extLst>
          </p:cNvPr>
          <p:cNvSpPr/>
          <p:nvPr/>
        </p:nvSpPr>
        <p:spPr bwMode="auto">
          <a:xfrm>
            <a:off x="10852669" y="4279977"/>
            <a:ext cx="376932" cy="13734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23" name="Straight Connector 22">
            <a:extLst>
              <a:ext uri="{FF2B5EF4-FFF2-40B4-BE49-F238E27FC236}">
                <a16:creationId xmlns:a16="http://schemas.microsoft.com/office/drawing/2014/main" id="{53C340C8-6816-FE3F-08EA-49B256C4C0B8}"/>
              </a:ext>
            </a:extLst>
          </p:cNvPr>
          <p:cNvCxnSpPr/>
          <p:nvPr/>
        </p:nvCxnSpPr>
        <p:spPr bwMode="auto">
          <a:xfrm>
            <a:off x="7040818" y="5660028"/>
            <a:ext cx="4453659" cy="0"/>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CB954B0A-4E32-5671-AF47-714F82B9199C}"/>
              </a:ext>
            </a:extLst>
          </p:cNvPr>
          <p:cNvSpPr txBox="1"/>
          <p:nvPr/>
        </p:nvSpPr>
        <p:spPr bwMode="auto">
          <a:xfrm>
            <a:off x="6343339" y="5390052"/>
            <a:ext cx="521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N =</a:t>
            </a:r>
          </a:p>
        </p:txBody>
      </p:sp>
      <p:sp>
        <p:nvSpPr>
          <p:cNvPr id="62" name="TextBox 61">
            <a:extLst>
              <a:ext uri="{FF2B5EF4-FFF2-40B4-BE49-F238E27FC236}">
                <a16:creationId xmlns:a16="http://schemas.microsoft.com/office/drawing/2014/main" id="{F17C8E3E-574F-E8B5-E820-C0BF90FAE514}"/>
              </a:ext>
            </a:extLst>
          </p:cNvPr>
          <p:cNvSpPr txBox="1"/>
          <p:nvPr/>
        </p:nvSpPr>
        <p:spPr bwMode="auto">
          <a:xfrm>
            <a:off x="7188402" y="5390052"/>
            <a:ext cx="53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a:t>
            </a:r>
          </a:p>
        </p:txBody>
      </p:sp>
      <p:sp>
        <p:nvSpPr>
          <p:cNvPr id="63" name="TextBox 62">
            <a:extLst>
              <a:ext uri="{FF2B5EF4-FFF2-40B4-BE49-F238E27FC236}">
                <a16:creationId xmlns:a16="http://schemas.microsoft.com/office/drawing/2014/main" id="{CB3386DE-8825-95DF-51D9-28702328FE86}"/>
              </a:ext>
            </a:extLst>
          </p:cNvPr>
          <p:cNvSpPr txBox="1"/>
          <p:nvPr/>
        </p:nvSpPr>
        <p:spPr bwMode="auto">
          <a:xfrm>
            <a:off x="7623814" y="5390052"/>
            <a:ext cx="53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4</a:t>
            </a:r>
          </a:p>
        </p:txBody>
      </p:sp>
      <p:sp>
        <p:nvSpPr>
          <p:cNvPr id="64" name="TextBox 63">
            <a:extLst>
              <a:ext uri="{FF2B5EF4-FFF2-40B4-BE49-F238E27FC236}">
                <a16:creationId xmlns:a16="http://schemas.microsoft.com/office/drawing/2014/main" id="{2D24BF78-E6D2-CBE0-5EC3-0451E558C573}"/>
              </a:ext>
            </a:extLst>
          </p:cNvPr>
          <p:cNvSpPr txBox="1"/>
          <p:nvPr/>
        </p:nvSpPr>
        <p:spPr bwMode="auto">
          <a:xfrm>
            <a:off x="8059226" y="5390052"/>
            <a:ext cx="53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2</a:t>
            </a:r>
          </a:p>
        </p:txBody>
      </p:sp>
      <p:sp>
        <p:nvSpPr>
          <p:cNvPr id="65" name="TextBox 64">
            <a:extLst>
              <a:ext uri="{FF2B5EF4-FFF2-40B4-BE49-F238E27FC236}">
                <a16:creationId xmlns:a16="http://schemas.microsoft.com/office/drawing/2014/main" id="{40DE5D5E-6D4D-70A4-7252-20094824C245}"/>
              </a:ext>
            </a:extLst>
          </p:cNvPr>
          <p:cNvSpPr txBox="1"/>
          <p:nvPr/>
        </p:nvSpPr>
        <p:spPr bwMode="auto">
          <a:xfrm>
            <a:off x="9455170" y="5390052"/>
            <a:ext cx="53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37</a:t>
            </a:r>
          </a:p>
        </p:txBody>
      </p:sp>
      <p:sp>
        <p:nvSpPr>
          <p:cNvPr id="66" name="TextBox 65">
            <a:extLst>
              <a:ext uri="{FF2B5EF4-FFF2-40B4-BE49-F238E27FC236}">
                <a16:creationId xmlns:a16="http://schemas.microsoft.com/office/drawing/2014/main" id="{A6AABE60-60C9-550F-6471-4A2D1E405B55}"/>
              </a:ext>
            </a:extLst>
          </p:cNvPr>
          <p:cNvSpPr txBox="1"/>
          <p:nvPr/>
        </p:nvSpPr>
        <p:spPr bwMode="auto">
          <a:xfrm>
            <a:off x="9894490" y="5390052"/>
            <a:ext cx="53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36</a:t>
            </a:r>
          </a:p>
        </p:txBody>
      </p:sp>
      <p:sp>
        <p:nvSpPr>
          <p:cNvPr id="68" name="TextBox 67">
            <a:extLst>
              <a:ext uri="{FF2B5EF4-FFF2-40B4-BE49-F238E27FC236}">
                <a16:creationId xmlns:a16="http://schemas.microsoft.com/office/drawing/2014/main" id="{613F091A-1864-BC20-65D5-1A9C01E71D3E}"/>
              </a:ext>
            </a:extLst>
          </p:cNvPr>
          <p:cNvSpPr txBox="1"/>
          <p:nvPr/>
        </p:nvSpPr>
        <p:spPr bwMode="auto">
          <a:xfrm>
            <a:off x="10333810" y="5390052"/>
            <a:ext cx="53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29</a:t>
            </a:r>
          </a:p>
        </p:txBody>
      </p:sp>
      <p:sp>
        <p:nvSpPr>
          <p:cNvPr id="69" name="TextBox 68">
            <a:extLst>
              <a:ext uri="{FF2B5EF4-FFF2-40B4-BE49-F238E27FC236}">
                <a16:creationId xmlns:a16="http://schemas.microsoft.com/office/drawing/2014/main" id="{6CECCD03-FD98-6209-78C9-91A73AA131FB}"/>
              </a:ext>
            </a:extLst>
          </p:cNvPr>
          <p:cNvSpPr txBox="1"/>
          <p:nvPr/>
        </p:nvSpPr>
        <p:spPr bwMode="auto">
          <a:xfrm>
            <a:off x="10773130" y="5390052"/>
            <a:ext cx="53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24</a:t>
            </a:r>
          </a:p>
        </p:txBody>
      </p:sp>
      <p:sp>
        <p:nvSpPr>
          <p:cNvPr id="70" name="TextBox 69">
            <a:extLst>
              <a:ext uri="{FF2B5EF4-FFF2-40B4-BE49-F238E27FC236}">
                <a16:creationId xmlns:a16="http://schemas.microsoft.com/office/drawing/2014/main" id="{92CEA0F9-A4AE-B130-696C-3841E004A600}"/>
              </a:ext>
            </a:extLst>
          </p:cNvPr>
          <p:cNvSpPr txBox="1"/>
          <p:nvPr/>
        </p:nvSpPr>
        <p:spPr bwMode="auto">
          <a:xfrm>
            <a:off x="1212935" y="5664708"/>
            <a:ext cx="22268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Placebo</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25)</a:t>
            </a:r>
          </a:p>
        </p:txBody>
      </p:sp>
      <p:sp>
        <p:nvSpPr>
          <p:cNvPr id="71" name="TextBox 70">
            <a:extLst>
              <a:ext uri="{FF2B5EF4-FFF2-40B4-BE49-F238E27FC236}">
                <a16:creationId xmlns:a16="http://schemas.microsoft.com/office/drawing/2014/main" id="{309071F5-BB58-FE3D-30A8-794813BA5FE9}"/>
              </a:ext>
            </a:extLst>
          </p:cNvPr>
          <p:cNvSpPr txBox="1"/>
          <p:nvPr/>
        </p:nvSpPr>
        <p:spPr bwMode="auto">
          <a:xfrm>
            <a:off x="3439764" y="5664708"/>
            <a:ext cx="222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Gradacimab</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39)</a:t>
            </a:r>
          </a:p>
        </p:txBody>
      </p:sp>
      <p:cxnSp>
        <p:nvCxnSpPr>
          <p:cNvPr id="72" name="Straight Connector 71">
            <a:extLst>
              <a:ext uri="{FF2B5EF4-FFF2-40B4-BE49-F238E27FC236}">
                <a16:creationId xmlns:a16="http://schemas.microsoft.com/office/drawing/2014/main" id="{C0BD485A-9E96-6CAB-A07D-F0B0242201C4}"/>
              </a:ext>
            </a:extLst>
          </p:cNvPr>
          <p:cNvCxnSpPr>
            <a:cxnSpLocks/>
          </p:cNvCxnSpPr>
          <p:nvPr/>
        </p:nvCxnSpPr>
        <p:spPr bwMode="auto">
          <a:xfrm>
            <a:off x="1225209" y="566470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F9E7DD3-CB03-2455-E848-76F309B9D3F3}"/>
              </a:ext>
            </a:extLst>
          </p:cNvPr>
          <p:cNvCxnSpPr>
            <a:cxnSpLocks/>
          </p:cNvCxnSpPr>
          <p:nvPr/>
        </p:nvCxnSpPr>
        <p:spPr bwMode="auto">
          <a:xfrm>
            <a:off x="3445901" y="566470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35CF963-D093-16F3-85DA-9556C67954D1}"/>
              </a:ext>
            </a:extLst>
          </p:cNvPr>
          <p:cNvCxnSpPr>
            <a:cxnSpLocks/>
          </p:cNvCxnSpPr>
          <p:nvPr/>
        </p:nvCxnSpPr>
        <p:spPr bwMode="auto">
          <a:xfrm>
            <a:off x="5666592" y="566470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1A842FB-E008-049E-6B18-21D2E4B19A38}"/>
              </a:ext>
            </a:extLst>
          </p:cNvPr>
          <p:cNvCxnSpPr>
            <a:cxnSpLocks/>
          </p:cNvCxnSpPr>
          <p:nvPr/>
        </p:nvCxnSpPr>
        <p:spPr bwMode="auto">
          <a:xfrm flipH="1">
            <a:off x="1143565" y="56703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0A19B8C-2C1A-E296-FE77-6C3F3CCAB4FB}"/>
              </a:ext>
            </a:extLst>
          </p:cNvPr>
          <p:cNvCxnSpPr/>
          <p:nvPr/>
        </p:nvCxnSpPr>
        <p:spPr bwMode="auto">
          <a:xfrm>
            <a:off x="1225207" y="5664708"/>
            <a:ext cx="4453659" cy="0"/>
          </a:xfrm>
          <a:prstGeom prst="line">
            <a:avLst/>
          </a:prstGeom>
          <a:noFill/>
          <a:ln w="28575" cap="flat" cmpd="sng" algn="ctr">
            <a:solidFill>
              <a:schemeClr val="bg1"/>
            </a:solidFill>
            <a:prstDash val="solid"/>
            <a:round/>
            <a:headEnd type="none" w="med" len="med"/>
            <a:tailEnd type="none" w="med" len="med"/>
          </a:ln>
          <a:effectLst/>
        </p:spPr>
      </p:cxnSp>
      <p:sp>
        <p:nvSpPr>
          <p:cNvPr id="77" name="Right Bracket 76">
            <a:extLst>
              <a:ext uri="{FF2B5EF4-FFF2-40B4-BE49-F238E27FC236}">
                <a16:creationId xmlns:a16="http://schemas.microsoft.com/office/drawing/2014/main" id="{B516A464-71BD-6A83-EB92-A935369A0979}"/>
              </a:ext>
            </a:extLst>
          </p:cNvPr>
          <p:cNvSpPr/>
          <p:nvPr/>
        </p:nvSpPr>
        <p:spPr bwMode="auto">
          <a:xfrm rot="16200000">
            <a:off x="3335829" y="2315362"/>
            <a:ext cx="133177" cy="2479218"/>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cxnSp>
        <p:nvCxnSpPr>
          <p:cNvPr id="79" name="Straight Connector 78">
            <a:extLst>
              <a:ext uri="{FF2B5EF4-FFF2-40B4-BE49-F238E27FC236}">
                <a16:creationId xmlns:a16="http://schemas.microsoft.com/office/drawing/2014/main" id="{7EAA33F5-6732-2951-2128-0FA9065C206C}"/>
              </a:ext>
            </a:extLst>
          </p:cNvPr>
          <p:cNvCxnSpPr/>
          <p:nvPr/>
        </p:nvCxnSpPr>
        <p:spPr bwMode="auto">
          <a:xfrm flipV="1">
            <a:off x="1219930" y="3085665"/>
            <a:ext cx="0" cy="2574362"/>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EEBFF42-52DF-5713-FC70-1B85EF6B9A40}"/>
              </a:ext>
            </a:extLst>
          </p:cNvPr>
          <p:cNvCxnSpPr>
            <a:cxnSpLocks/>
          </p:cNvCxnSpPr>
          <p:nvPr/>
        </p:nvCxnSpPr>
        <p:spPr bwMode="auto">
          <a:xfrm flipH="1">
            <a:off x="1143565" y="30992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4F6A24B-A19E-BEDA-0069-74C3BB69288F}"/>
              </a:ext>
            </a:extLst>
          </p:cNvPr>
          <p:cNvCxnSpPr>
            <a:cxnSpLocks/>
          </p:cNvCxnSpPr>
          <p:nvPr/>
        </p:nvCxnSpPr>
        <p:spPr bwMode="auto">
          <a:xfrm flipH="1">
            <a:off x="1143565" y="32970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57BF854-44A0-A411-3AC1-23F8D660779A}"/>
              </a:ext>
            </a:extLst>
          </p:cNvPr>
          <p:cNvCxnSpPr>
            <a:cxnSpLocks/>
          </p:cNvCxnSpPr>
          <p:nvPr/>
        </p:nvCxnSpPr>
        <p:spPr bwMode="auto">
          <a:xfrm flipH="1">
            <a:off x="1143565" y="34948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73562C8-E2FD-A2CD-A562-64B782969ECF}"/>
              </a:ext>
            </a:extLst>
          </p:cNvPr>
          <p:cNvCxnSpPr>
            <a:cxnSpLocks/>
          </p:cNvCxnSpPr>
          <p:nvPr/>
        </p:nvCxnSpPr>
        <p:spPr bwMode="auto">
          <a:xfrm flipH="1">
            <a:off x="1143565" y="36925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5CB4365-1601-AEDA-D850-8A061EFB42FA}"/>
              </a:ext>
            </a:extLst>
          </p:cNvPr>
          <p:cNvCxnSpPr>
            <a:cxnSpLocks/>
          </p:cNvCxnSpPr>
          <p:nvPr/>
        </p:nvCxnSpPr>
        <p:spPr bwMode="auto">
          <a:xfrm flipH="1">
            <a:off x="1143565" y="38903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EE05339-52CE-4FA6-6793-C3BAE717D700}"/>
              </a:ext>
            </a:extLst>
          </p:cNvPr>
          <p:cNvCxnSpPr>
            <a:cxnSpLocks/>
          </p:cNvCxnSpPr>
          <p:nvPr/>
        </p:nvCxnSpPr>
        <p:spPr bwMode="auto">
          <a:xfrm flipH="1">
            <a:off x="1143565" y="40881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F018A7D-D51C-3E15-A977-CFFD42F9237A}"/>
              </a:ext>
            </a:extLst>
          </p:cNvPr>
          <p:cNvCxnSpPr>
            <a:cxnSpLocks/>
          </p:cNvCxnSpPr>
          <p:nvPr/>
        </p:nvCxnSpPr>
        <p:spPr bwMode="auto">
          <a:xfrm flipH="1">
            <a:off x="1143565" y="42859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C5ED4C0-D8E4-537A-67C7-1668B03B0FC9}"/>
              </a:ext>
            </a:extLst>
          </p:cNvPr>
          <p:cNvCxnSpPr>
            <a:cxnSpLocks/>
          </p:cNvCxnSpPr>
          <p:nvPr/>
        </p:nvCxnSpPr>
        <p:spPr bwMode="auto">
          <a:xfrm flipH="1">
            <a:off x="1143565" y="44836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0C14E20-6358-E139-5E3C-86DE285E8421}"/>
              </a:ext>
            </a:extLst>
          </p:cNvPr>
          <p:cNvCxnSpPr>
            <a:cxnSpLocks/>
          </p:cNvCxnSpPr>
          <p:nvPr/>
        </p:nvCxnSpPr>
        <p:spPr bwMode="auto">
          <a:xfrm flipH="1">
            <a:off x="1143565" y="46814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2E17D4A-7EA3-E0E7-1305-BBC1A0916FE1}"/>
              </a:ext>
            </a:extLst>
          </p:cNvPr>
          <p:cNvCxnSpPr>
            <a:cxnSpLocks/>
          </p:cNvCxnSpPr>
          <p:nvPr/>
        </p:nvCxnSpPr>
        <p:spPr bwMode="auto">
          <a:xfrm flipH="1">
            <a:off x="1143565" y="48792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E213A97-B7D6-F0C9-48E1-5B5195242AA9}"/>
              </a:ext>
            </a:extLst>
          </p:cNvPr>
          <p:cNvCxnSpPr>
            <a:cxnSpLocks/>
          </p:cNvCxnSpPr>
          <p:nvPr/>
        </p:nvCxnSpPr>
        <p:spPr bwMode="auto">
          <a:xfrm flipH="1">
            <a:off x="1143565" y="50770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BE81530-C13F-4BD8-46EB-F73257F73B66}"/>
              </a:ext>
            </a:extLst>
          </p:cNvPr>
          <p:cNvCxnSpPr>
            <a:cxnSpLocks/>
          </p:cNvCxnSpPr>
          <p:nvPr/>
        </p:nvCxnSpPr>
        <p:spPr bwMode="auto">
          <a:xfrm flipH="1">
            <a:off x="1143565" y="52747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CA6EA89-900D-04BC-5788-0EB349B42CB3}"/>
              </a:ext>
            </a:extLst>
          </p:cNvPr>
          <p:cNvCxnSpPr>
            <a:cxnSpLocks/>
          </p:cNvCxnSpPr>
          <p:nvPr/>
        </p:nvCxnSpPr>
        <p:spPr bwMode="auto">
          <a:xfrm flipH="1">
            <a:off x="1143565" y="5472564"/>
            <a:ext cx="64008"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21E31CC0-B69E-93BB-E651-9092DFAAAA9D}"/>
              </a:ext>
            </a:extLst>
          </p:cNvPr>
          <p:cNvSpPr txBox="1"/>
          <p:nvPr/>
        </p:nvSpPr>
        <p:spPr bwMode="auto">
          <a:xfrm>
            <a:off x="612049" y="2927721"/>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96" name="TextBox 95">
            <a:extLst>
              <a:ext uri="{FF2B5EF4-FFF2-40B4-BE49-F238E27FC236}">
                <a16:creationId xmlns:a16="http://schemas.microsoft.com/office/drawing/2014/main" id="{8B7ED5EE-00AB-7D0A-DABC-D8519F379255}"/>
              </a:ext>
            </a:extLst>
          </p:cNvPr>
          <p:cNvSpPr txBox="1"/>
          <p:nvPr/>
        </p:nvSpPr>
        <p:spPr bwMode="auto">
          <a:xfrm>
            <a:off x="612049" y="3125547"/>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5.5</a:t>
            </a:r>
          </a:p>
        </p:txBody>
      </p:sp>
      <p:sp>
        <p:nvSpPr>
          <p:cNvPr id="97" name="TextBox 96">
            <a:extLst>
              <a:ext uri="{FF2B5EF4-FFF2-40B4-BE49-F238E27FC236}">
                <a16:creationId xmlns:a16="http://schemas.microsoft.com/office/drawing/2014/main" id="{58B44969-6177-18E4-679A-729354ED42A5}"/>
              </a:ext>
            </a:extLst>
          </p:cNvPr>
          <p:cNvSpPr txBox="1"/>
          <p:nvPr/>
        </p:nvSpPr>
        <p:spPr bwMode="auto">
          <a:xfrm>
            <a:off x="612049" y="3323373"/>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98" name="TextBox 97">
            <a:extLst>
              <a:ext uri="{FF2B5EF4-FFF2-40B4-BE49-F238E27FC236}">
                <a16:creationId xmlns:a16="http://schemas.microsoft.com/office/drawing/2014/main" id="{2F273F45-70D2-7D12-43D7-1EE1DBF0902A}"/>
              </a:ext>
            </a:extLst>
          </p:cNvPr>
          <p:cNvSpPr txBox="1"/>
          <p:nvPr/>
        </p:nvSpPr>
        <p:spPr bwMode="auto">
          <a:xfrm>
            <a:off x="612049" y="3521199"/>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4.5</a:t>
            </a:r>
          </a:p>
        </p:txBody>
      </p:sp>
      <p:sp>
        <p:nvSpPr>
          <p:cNvPr id="99" name="TextBox 98">
            <a:extLst>
              <a:ext uri="{FF2B5EF4-FFF2-40B4-BE49-F238E27FC236}">
                <a16:creationId xmlns:a16="http://schemas.microsoft.com/office/drawing/2014/main" id="{55615186-130B-4F10-DFDC-E383280B33FD}"/>
              </a:ext>
            </a:extLst>
          </p:cNvPr>
          <p:cNvSpPr txBox="1"/>
          <p:nvPr/>
        </p:nvSpPr>
        <p:spPr bwMode="auto">
          <a:xfrm>
            <a:off x="612049" y="3719025"/>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100" name="TextBox 99">
            <a:extLst>
              <a:ext uri="{FF2B5EF4-FFF2-40B4-BE49-F238E27FC236}">
                <a16:creationId xmlns:a16="http://schemas.microsoft.com/office/drawing/2014/main" id="{D2B60490-E9ED-7E74-A358-C09583057F30}"/>
              </a:ext>
            </a:extLst>
          </p:cNvPr>
          <p:cNvSpPr txBox="1"/>
          <p:nvPr/>
        </p:nvSpPr>
        <p:spPr bwMode="auto">
          <a:xfrm>
            <a:off x="612049" y="3916851"/>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3.5</a:t>
            </a:r>
          </a:p>
        </p:txBody>
      </p:sp>
      <p:sp>
        <p:nvSpPr>
          <p:cNvPr id="101" name="TextBox 100">
            <a:extLst>
              <a:ext uri="{FF2B5EF4-FFF2-40B4-BE49-F238E27FC236}">
                <a16:creationId xmlns:a16="http://schemas.microsoft.com/office/drawing/2014/main" id="{9AFDC386-665C-6A1B-D971-3C5C999ABD86}"/>
              </a:ext>
            </a:extLst>
          </p:cNvPr>
          <p:cNvSpPr txBox="1"/>
          <p:nvPr/>
        </p:nvSpPr>
        <p:spPr bwMode="auto">
          <a:xfrm>
            <a:off x="612049" y="4114677"/>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102" name="TextBox 101">
            <a:extLst>
              <a:ext uri="{FF2B5EF4-FFF2-40B4-BE49-F238E27FC236}">
                <a16:creationId xmlns:a16="http://schemas.microsoft.com/office/drawing/2014/main" id="{F30BA5D5-896F-6B68-F2D2-DE032C8AF200}"/>
              </a:ext>
            </a:extLst>
          </p:cNvPr>
          <p:cNvSpPr txBox="1"/>
          <p:nvPr/>
        </p:nvSpPr>
        <p:spPr bwMode="auto">
          <a:xfrm>
            <a:off x="612049" y="4312503"/>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2.5</a:t>
            </a:r>
          </a:p>
        </p:txBody>
      </p:sp>
      <p:sp>
        <p:nvSpPr>
          <p:cNvPr id="103" name="TextBox 102">
            <a:extLst>
              <a:ext uri="{FF2B5EF4-FFF2-40B4-BE49-F238E27FC236}">
                <a16:creationId xmlns:a16="http://schemas.microsoft.com/office/drawing/2014/main" id="{A8FA83D8-3340-AE6E-BE45-54DF1C5D90E2}"/>
              </a:ext>
            </a:extLst>
          </p:cNvPr>
          <p:cNvSpPr txBox="1"/>
          <p:nvPr/>
        </p:nvSpPr>
        <p:spPr bwMode="auto">
          <a:xfrm>
            <a:off x="612049" y="4510329"/>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104" name="TextBox 103">
            <a:extLst>
              <a:ext uri="{FF2B5EF4-FFF2-40B4-BE49-F238E27FC236}">
                <a16:creationId xmlns:a16="http://schemas.microsoft.com/office/drawing/2014/main" id="{63A50F85-A36E-D726-7B3C-0D9877C06B78}"/>
              </a:ext>
            </a:extLst>
          </p:cNvPr>
          <p:cNvSpPr txBox="1"/>
          <p:nvPr/>
        </p:nvSpPr>
        <p:spPr bwMode="auto">
          <a:xfrm>
            <a:off x="612049" y="4708155"/>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1.5</a:t>
            </a:r>
          </a:p>
        </p:txBody>
      </p:sp>
      <p:sp>
        <p:nvSpPr>
          <p:cNvPr id="105" name="TextBox 104">
            <a:extLst>
              <a:ext uri="{FF2B5EF4-FFF2-40B4-BE49-F238E27FC236}">
                <a16:creationId xmlns:a16="http://schemas.microsoft.com/office/drawing/2014/main" id="{BC9B73C8-1995-D06E-D49D-15D6C9819FED}"/>
              </a:ext>
            </a:extLst>
          </p:cNvPr>
          <p:cNvSpPr txBox="1"/>
          <p:nvPr/>
        </p:nvSpPr>
        <p:spPr bwMode="auto">
          <a:xfrm>
            <a:off x="612049" y="4905981"/>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106" name="TextBox 105">
            <a:extLst>
              <a:ext uri="{FF2B5EF4-FFF2-40B4-BE49-F238E27FC236}">
                <a16:creationId xmlns:a16="http://schemas.microsoft.com/office/drawing/2014/main" id="{5838BF9C-702B-5CB9-FA13-B1AD6108D2B1}"/>
              </a:ext>
            </a:extLst>
          </p:cNvPr>
          <p:cNvSpPr txBox="1"/>
          <p:nvPr/>
        </p:nvSpPr>
        <p:spPr bwMode="auto">
          <a:xfrm>
            <a:off x="612049" y="5103807"/>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0.5</a:t>
            </a:r>
          </a:p>
        </p:txBody>
      </p:sp>
      <p:sp>
        <p:nvSpPr>
          <p:cNvPr id="107" name="TextBox 106">
            <a:extLst>
              <a:ext uri="{FF2B5EF4-FFF2-40B4-BE49-F238E27FC236}">
                <a16:creationId xmlns:a16="http://schemas.microsoft.com/office/drawing/2014/main" id="{A1A09F5F-E428-8A9A-7050-45881002D1EE}"/>
              </a:ext>
            </a:extLst>
          </p:cNvPr>
          <p:cNvSpPr txBox="1"/>
          <p:nvPr/>
        </p:nvSpPr>
        <p:spPr bwMode="auto">
          <a:xfrm>
            <a:off x="612049" y="5301633"/>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08" name="TextBox 107">
            <a:extLst>
              <a:ext uri="{FF2B5EF4-FFF2-40B4-BE49-F238E27FC236}">
                <a16:creationId xmlns:a16="http://schemas.microsoft.com/office/drawing/2014/main" id="{F1333DDE-773C-1FB2-3C4F-B2EF8BD13AED}"/>
              </a:ext>
            </a:extLst>
          </p:cNvPr>
          <p:cNvSpPr txBox="1"/>
          <p:nvPr/>
        </p:nvSpPr>
        <p:spPr bwMode="auto">
          <a:xfrm>
            <a:off x="612049" y="5499453"/>
            <a:ext cx="58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-0.5</a:t>
            </a:r>
          </a:p>
        </p:txBody>
      </p:sp>
      <p:cxnSp>
        <p:nvCxnSpPr>
          <p:cNvPr id="110" name="Straight Connector 109">
            <a:extLst>
              <a:ext uri="{FF2B5EF4-FFF2-40B4-BE49-F238E27FC236}">
                <a16:creationId xmlns:a16="http://schemas.microsoft.com/office/drawing/2014/main" id="{309A81B7-82CF-EB33-E9EE-5F17BF034723}"/>
              </a:ext>
            </a:extLst>
          </p:cNvPr>
          <p:cNvCxnSpPr/>
          <p:nvPr/>
        </p:nvCxnSpPr>
        <p:spPr bwMode="auto">
          <a:xfrm>
            <a:off x="1245616" y="5471230"/>
            <a:ext cx="4389887" cy="0"/>
          </a:xfrm>
          <a:prstGeom prst="line">
            <a:avLst/>
          </a:prstGeom>
          <a:noFill/>
          <a:ln w="28575" cap="flat" cmpd="sng" algn="ctr">
            <a:solidFill>
              <a:schemeClr val="bg1"/>
            </a:solidFill>
            <a:prstDash val="sysDot"/>
            <a:round/>
            <a:headEnd type="none" w="med" len="med"/>
            <a:tailEnd type="none" w="med" len="med"/>
          </a:ln>
          <a:effectLst/>
        </p:spPr>
      </p:cxnSp>
      <p:sp>
        <p:nvSpPr>
          <p:cNvPr id="111" name="TextBox 110">
            <a:extLst>
              <a:ext uri="{FF2B5EF4-FFF2-40B4-BE49-F238E27FC236}">
                <a16:creationId xmlns:a16="http://schemas.microsoft.com/office/drawing/2014/main" id="{68785DBA-8B2A-6BE9-4F9B-38FD1E4C600D}"/>
              </a:ext>
            </a:extLst>
          </p:cNvPr>
          <p:cNvSpPr txBox="1"/>
          <p:nvPr/>
        </p:nvSpPr>
        <p:spPr bwMode="auto">
          <a:xfrm>
            <a:off x="5183675" y="3013637"/>
            <a:ext cx="763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a:solidFill>
                  <a:schemeClr val="bg1"/>
                </a:solidFill>
                <a:latin typeface="Calibri" panose="020F0502020204030204" pitchFamily="34" charset="0"/>
              </a:rPr>
              <a:t>Mean</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Median</a:t>
            </a:r>
          </a:p>
        </p:txBody>
      </p:sp>
      <p:sp>
        <p:nvSpPr>
          <p:cNvPr id="112" name="TextBox 111">
            <a:extLst>
              <a:ext uri="{FF2B5EF4-FFF2-40B4-BE49-F238E27FC236}">
                <a16:creationId xmlns:a16="http://schemas.microsoft.com/office/drawing/2014/main" id="{47E61A26-87C7-C591-F536-D0D6B9FB8AB9}"/>
              </a:ext>
            </a:extLst>
          </p:cNvPr>
          <p:cNvSpPr txBox="1"/>
          <p:nvPr/>
        </p:nvSpPr>
        <p:spPr bwMode="auto">
          <a:xfrm>
            <a:off x="4868045" y="3003349"/>
            <a:ext cx="3996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X</a:t>
            </a:r>
          </a:p>
        </p:txBody>
      </p:sp>
      <p:cxnSp>
        <p:nvCxnSpPr>
          <p:cNvPr id="114" name="Straight Connector 113">
            <a:extLst>
              <a:ext uri="{FF2B5EF4-FFF2-40B4-BE49-F238E27FC236}">
                <a16:creationId xmlns:a16="http://schemas.microsoft.com/office/drawing/2014/main" id="{7549C65A-B33F-F03F-3D7B-9CAC74EE6A55}"/>
              </a:ext>
            </a:extLst>
          </p:cNvPr>
          <p:cNvCxnSpPr/>
          <p:nvPr/>
        </p:nvCxnSpPr>
        <p:spPr bwMode="auto">
          <a:xfrm>
            <a:off x="4927889" y="3380014"/>
            <a:ext cx="279971" cy="0"/>
          </a:xfrm>
          <a:prstGeom prst="line">
            <a:avLst/>
          </a:prstGeom>
          <a:noFill/>
          <a:ln w="28575" cap="flat" cmpd="sng" algn="ctr">
            <a:solidFill>
              <a:schemeClr val="bg1"/>
            </a:solidFill>
            <a:prstDash val="solid"/>
            <a:round/>
            <a:headEnd type="none" w="med" len="med"/>
            <a:tailEnd type="none" w="med" len="med"/>
          </a:ln>
          <a:effectLst/>
        </p:spPr>
      </p:cxnSp>
      <p:grpSp>
        <p:nvGrpSpPr>
          <p:cNvPr id="153" name="Group 152">
            <a:extLst>
              <a:ext uri="{FF2B5EF4-FFF2-40B4-BE49-F238E27FC236}">
                <a16:creationId xmlns:a16="http://schemas.microsoft.com/office/drawing/2014/main" id="{F61BDF63-38F2-A688-E754-8315A95868FE}"/>
              </a:ext>
            </a:extLst>
          </p:cNvPr>
          <p:cNvGrpSpPr/>
          <p:nvPr/>
        </p:nvGrpSpPr>
        <p:grpSpPr>
          <a:xfrm>
            <a:off x="1696615" y="3671984"/>
            <a:ext cx="961104" cy="1766109"/>
            <a:chOff x="1498905" y="3663498"/>
            <a:chExt cx="961104" cy="1781684"/>
          </a:xfrm>
        </p:grpSpPr>
        <p:grpSp>
          <p:nvGrpSpPr>
            <p:cNvPr id="125" name="Group 124">
              <a:extLst>
                <a:ext uri="{FF2B5EF4-FFF2-40B4-BE49-F238E27FC236}">
                  <a16:creationId xmlns:a16="http://schemas.microsoft.com/office/drawing/2014/main" id="{BBECA81E-5A18-DF99-B1C1-EB248303B35F}"/>
                </a:ext>
              </a:extLst>
            </p:cNvPr>
            <p:cNvGrpSpPr/>
            <p:nvPr/>
          </p:nvGrpSpPr>
          <p:grpSpPr>
            <a:xfrm>
              <a:off x="1757503" y="3706724"/>
              <a:ext cx="454429" cy="1698848"/>
              <a:chOff x="1753498" y="3706724"/>
              <a:chExt cx="454429" cy="1698848"/>
            </a:xfrm>
          </p:grpSpPr>
          <p:cxnSp>
            <p:nvCxnSpPr>
              <p:cNvPr id="121" name="Straight Connector 120">
                <a:extLst>
                  <a:ext uri="{FF2B5EF4-FFF2-40B4-BE49-F238E27FC236}">
                    <a16:creationId xmlns:a16="http://schemas.microsoft.com/office/drawing/2014/main" id="{E40A774D-3183-C24C-1D36-A8B3D559276B}"/>
                  </a:ext>
                </a:extLst>
              </p:cNvPr>
              <p:cNvCxnSpPr>
                <a:cxnSpLocks/>
              </p:cNvCxnSpPr>
              <p:nvPr/>
            </p:nvCxnSpPr>
            <p:spPr bwMode="auto">
              <a:xfrm>
                <a:off x="1980712" y="3706724"/>
                <a:ext cx="0" cy="1689171"/>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E239AF2-ACE1-FF0F-7492-6213DF4EEBD6}"/>
                  </a:ext>
                </a:extLst>
              </p:cNvPr>
              <p:cNvCxnSpPr>
                <a:cxnSpLocks/>
              </p:cNvCxnSpPr>
              <p:nvPr/>
            </p:nvCxnSpPr>
            <p:spPr bwMode="auto">
              <a:xfrm>
                <a:off x="1753498" y="3709224"/>
                <a:ext cx="454429"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44213D1-C3D5-2C27-2817-DFD371B45407}"/>
                  </a:ext>
                </a:extLst>
              </p:cNvPr>
              <p:cNvCxnSpPr>
                <a:cxnSpLocks/>
              </p:cNvCxnSpPr>
              <p:nvPr/>
            </p:nvCxnSpPr>
            <p:spPr bwMode="auto">
              <a:xfrm>
                <a:off x="1753498" y="5405572"/>
                <a:ext cx="4544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873E5607-73DE-C7C2-5659-C3F12C03D186}"/>
                </a:ext>
              </a:extLst>
            </p:cNvPr>
            <p:cNvGrpSpPr/>
            <p:nvPr/>
          </p:nvGrpSpPr>
          <p:grpSpPr>
            <a:xfrm>
              <a:off x="1498905" y="4184421"/>
              <a:ext cx="961104" cy="892596"/>
              <a:chOff x="2567969" y="4184421"/>
              <a:chExt cx="961104" cy="892596"/>
            </a:xfrm>
          </p:grpSpPr>
          <p:sp>
            <p:nvSpPr>
              <p:cNvPr id="115" name="Rectangle 114">
                <a:extLst>
                  <a:ext uri="{FF2B5EF4-FFF2-40B4-BE49-F238E27FC236}">
                    <a16:creationId xmlns:a16="http://schemas.microsoft.com/office/drawing/2014/main" id="{57F67195-E19D-AACC-DD6D-A95A07D52D7A}"/>
                  </a:ext>
                </a:extLst>
              </p:cNvPr>
              <p:cNvSpPr/>
              <p:nvPr/>
            </p:nvSpPr>
            <p:spPr bwMode="auto">
              <a:xfrm>
                <a:off x="2568325" y="4184421"/>
                <a:ext cx="960748" cy="892596"/>
              </a:xfrm>
              <a:prstGeom prst="rect">
                <a:avLst/>
              </a:prstGeom>
              <a:solidFill>
                <a:srgbClr val="CAEAA4"/>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17" name="Straight Connector 116">
                <a:extLst>
                  <a:ext uri="{FF2B5EF4-FFF2-40B4-BE49-F238E27FC236}">
                    <a16:creationId xmlns:a16="http://schemas.microsoft.com/office/drawing/2014/main" id="{98CEFA3B-4975-8693-BC95-6C41A200E686}"/>
                  </a:ext>
                </a:extLst>
              </p:cNvPr>
              <p:cNvCxnSpPr/>
              <p:nvPr/>
            </p:nvCxnSpPr>
            <p:spPr bwMode="auto">
              <a:xfrm>
                <a:off x="2567969" y="4959569"/>
                <a:ext cx="954946" cy="0"/>
              </a:xfrm>
              <a:prstGeom prst="line">
                <a:avLst/>
              </a:prstGeom>
              <a:noFill/>
              <a:ln w="19050" cap="flat" cmpd="sng" algn="ctr">
                <a:solidFill>
                  <a:schemeClr val="bg1"/>
                </a:solidFill>
                <a:prstDash val="solid"/>
                <a:round/>
                <a:headEnd type="none" w="med" len="med"/>
                <a:tailEnd type="none" w="med" len="med"/>
              </a:ln>
              <a:effectLst/>
            </p:spPr>
          </p:cxnSp>
        </p:grpSp>
        <p:sp>
          <p:nvSpPr>
            <p:cNvPr id="119" name="TextBox 118">
              <a:extLst>
                <a:ext uri="{FF2B5EF4-FFF2-40B4-BE49-F238E27FC236}">
                  <a16:creationId xmlns:a16="http://schemas.microsoft.com/office/drawing/2014/main" id="{B2554345-FF2B-F702-FE86-C4E335A07E82}"/>
                </a:ext>
              </a:extLst>
            </p:cNvPr>
            <p:cNvSpPr txBox="1"/>
            <p:nvPr/>
          </p:nvSpPr>
          <p:spPr bwMode="auto">
            <a:xfrm>
              <a:off x="1777625" y="4493988"/>
              <a:ext cx="3996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X</a:t>
              </a:r>
            </a:p>
          </p:txBody>
        </p:sp>
        <p:sp>
          <p:nvSpPr>
            <p:cNvPr id="126" name="Oval 125">
              <a:extLst>
                <a:ext uri="{FF2B5EF4-FFF2-40B4-BE49-F238E27FC236}">
                  <a16:creationId xmlns:a16="http://schemas.microsoft.com/office/drawing/2014/main" id="{164C0D3C-00FE-6546-B1A3-3526F1833CDB}"/>
                </a:ext>
              </a:extLst>
            </p:cNvPr>
            <p:cNvSpPr/>
            <p:nvPr/>
          </p:nvSpPr>
          <p:spPr bwMode="auto">
            <a:xfrm>
              <a:off x="1929463" y="3663498"/>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4E998059-F11F-E049-AE7D-2457A409381C}"/>
                </a:ext>
              </a:extLst>
            </p:cNvPr>
            <p:cNvSpPr/>
            <p:nvPr/>
          </p:nvSpPr>
          <p:spPr bwMode="auto">
            <a:xfrm>
              <a:off x="2003425" y="3755036"/>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EAE978E7-A9D5-0B35-E09B-DF023B251E43}"/>
                </a:ext>
              </a:extLst>
            </p:cNvPr>
            <p:cNvSpPr/>
            <p:nvPr/>
          </p:nvSpPr>
          <p:spPr bwMode="auto">
            <a:xfrm>
              <a:off x="1857750" y="3760160"/>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B74769F8-B152-0C49-FCA3-F5D8F204E4A0}"/>
                </a:ext>
              </a:extLst>
            </p:cNvPr>
            <p:cNvSpPr/>
            <p:nvPr/>
          </p:nvSpPr>
          <p:spPr bwMode="auto">
            <a:xfrm>
              <a:off x="1932133" y="4030585"/>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FF2DE599-A42F-1660-2739-A151CF588BED}"/>
                </a:ext>
              </a:extLst>
            </p:cNvPr>
            <p:cNvSpPr/>
            <p:nvPr/>
          </p:nvSpPr>
          <p:spPr bwMode="auto">
            <a:xfrm>
              <a:off x="2074183" y="4073955"/>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E054E5AC-1355-1D10-D64F-D363BA6EF12C}"/>
                </a:ext>
              </a:extLst>
            </p:cNvPr>
            <p:cNvSpPr/>
            <p:nvPr/>
          </p:nvSpPr>
          <p:spPr bwMode="auto">
            <a:xfrm>
              <a:off x="2074862" y="4196513"/>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A84803AD-28BE-F862-277C-78C3A7E3A2C4}"/>
                </a:ext>
              </a:extLst>
            </p:cNvPr>
            <p:cNvSpPr/>
            <p:nvPr/>
          </p:nvSpPr>
          <p:spPr bwMode="auto">
            <a:xfrm>
              <a:off x="1936241" y="4122510"/>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48E31538-1D44-B09D-C65E-EAEF574FE8BA}"/>
                </a:ext>
              </a:extLst>
            </p:cNvPr>
            <p:cNvSpPr/>
            <p:nvPr/>
          </p:nvSpPr>
          <p:spPr bwMode="auto">
            <a:xfrm>
              <a:off x="1938937" y="4225517"/>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B60765BF-91F2-53E2-72AD-50647BD92F08}"/>
                </a:ext>
              </a:extLst>
            </p:cNvPr>
            <p:cNvSpPr/>
            <p:nvPr/>
          </p:nvSpPr>
          <p:spPr bwMode="auto">
            <a:xfrm>
              <a:off x="1932133" y="4394138"/>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1E9BDC91-7B49-E127-63C5-BF7BDFE9CEC9}"/>
                </a:ext>
              </a:extLst>
            </p:cNvPr>
            <p:cNvSpPr/>
            <p:nvPr/>
          </p:nvSpPr>
          <p:spPr bwMode="auto">
            <a:xfrm>
              <a:off x="1847161" y="4513244"/>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93D74387-D214-4F6A-BFF9-A1CD640BEA53}"/>
                </a:ext>
              </a:extLst>
            </p:cNvPr>
            <p:cNvSpPr/>
            <p:nvPr/>
          </p:nvSpPr>
          <p:spPr bwMode="auto">
            <a:xfrm>
              <a:off x="2016159" y="4516541"/>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58B4E135-6139-16B9-8056-8A80A4FF9572}"/>
                </a:ext>
              </a:extLst>
            </p:cNvPr>
            <p:cNvSpPr/>
            <p:nvPr/>
          </p:nvSpPr>
          <p:spPr bwMode="auto">
            <a:xfrm>
              <a:off x="1850459" y="5358150"/>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17BFABFD-FF85-02F9-EDF1-411240386D11}"/>
                </a:ext>
              </a:extLst>
            </p:cNvPr>
            <p:cNvSpPr/>
            <p:nvPr/>
          </p:nvSpPr>
          <p:spPr bwMode="auto">
            <a:xfrm>
              <a:off x="2013190" y="5358441"/>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A7A0C868-BD06-760B-D6B2-ACD5B049DF53}"/>
                </a:ext>
              </a:extLst>
            </p:cNvPr>
            <p:cNvSpPr/>
            <p:nvPr/>
          </p:nvSpPr>
          <p:spPr bwMode="auto">
            <a:xfrm>
              <a:off x="1638090" y="4916198"/>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E94B5B15-FA00-C390-EA13-55362800AA45}"/>
                </a:ext>
              </a:extLst>
            </p:cNvPr>
            <p:cNvSpPr/>
            <p:nvPr/>
          </p:nvSpPr>
          <p:spPr bwMode="auto">
            <a:xfrm>
              <a:off x="2230352" y="4913606"/>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9E949414-6698-7FAC-08BE-9B855A313FEF}"/>
                </a:ext>
              </a:extLst>
            </p:cNvPr>
            <p:cNvSpPr/>
            <p:nvPr/>
          </p:nvSpPr>
          <p:spPr bwMode="auto">
            <a:xfrm>
              <a:off x="2085267" y="4864876"/>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1A44D466-DD88-B79D-E9F1-33A9868AC844}"/>
                </a:ext>
              </a:extLst>
            </p:cNvPr>
            <p:cNvSpPr/>
            <p:nvPr/>
          </p:nvSpPr>
          <p:spPr bwMode="auto">
            <a:xfrm>
              <a:off x="1788685" y="4944090"/>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B0D67CBE-DC44-74B7-5826-1CA05132AF05}"/>
                </a:ext>
              </a:extLst>
            </p:cNvPr>
            <p:cNvSpPr/>
            <p:nvPr/>
          </p:nvSpPr>
          <p:spPr bwMode="auto">
            <a:xfrm>
              <a:off x="1933194" y="4956976"/>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9D2A0C74-7179-A1DA-6CBE-219EB0FC2D01}"/>
                </a:ext>
              </a:extLst>
            </p:cNvPr>
            <p:cNvSpPr/>
            <p:nvPr/>
          </p:nvSpPr>
          <p:spPr bwMode="auto">
            <a:xfrm>
              <a:off x="2085267" y="4956976"/>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B8E6E02E-DB92-90EB-C9EB-A9FB39FE178C}"/>
                </a:ext>
              </a:extLst>
            </p:cNvPr>
            <p:cNvSpPr/>
            <p:nvPr/>
          </p:nvSpPr>
          <p:spPr bwMode="auto">
            <a:xfrm>
              <a:off x="1857750" y="5036563"/>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12E0FC76-32E0-C03E-4E59-585B0E3765BA}"/>
                </a:ext>
              </a:extLst>
            </p:cNvPr>
            <p:cNvSpPr/>
            <p:nvPr/>
          </p:nvSpPr>
          <p:spPr bwMode="auto">
            <a:xfrm>
              <a:off x="2008797" y="5039464"/>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8077FF34-582D-B08B-A3BA-440FC4F4C864}"/>
                </a:ext>
              </a:extLst>
            </p:cNvPr>
            <p:cNvSpPr/>
            <p:nvPr/>
          </p:nvSpPr>
          <p:spPr bwMode="auto">
            <a:xfrm>
              <a:off x="1786670" y="5102644"/>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56C4FC3D-ED30-E901-E47F-83783C502F4F}"/>
                </a:ext>
              </a:extLst>
            </p:cNvPr>
            <p:cNvSpPr/>
            <p:nvPr/>
          </p:nvSpPr>
          <p:spPr bwMode="auto">
            <a:xfrm>
              <a:off x="1927676" y="5157461"/>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1BA2402A-44F9-6449-E370-B840AE69423A}"/>
                </a:ext>
              </a:extLst>
            </p:cNvPr>
            <p:cNvSpPr/>
            <p:nvPr/>
          </p:nvSpPr>
          <p:spPr bwMode="auto">
            <a:xfrm>
              <a:off x="1928256" y="5240254"/>
              <a:ext cx="86741" cy="8674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188" name="Oval 187">
            <a:extLst>
              <a:ext uri="{FF2B5EF4-FFF2-40B4-BE49-F238E27FC236}">
                <a16:creationId xmlns:a16="http://schemas.microsoft.com/office/drawing/2014/main" id="{D40AD2F8-6EBF-F99B-CCEF-0F2A1AC73BA6}"/>
              </a:ext>
            </a:extLst>
          </p:cNvPr>
          <p:cNvSpPr/>
          <p:nvPr/>
        </p:nvSpPr>
        <p:spPr bwMode="auto">
          <a:xfrm>
            <a:off x="4598656" y="3916234"/>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64F4709F-7F28-50E4-0ACD-E8F1E70DFB1C}"/>
              </a:ext>
            </a:extLst>
          </p:cNvPr>
          <p:cNvSpPr/>
          <p:nvPr/>
        </p:nvSpPr>
        <p:spPr bwMode="auto">
          <a:xfrm>
            <a:off x="4598656" y="4826383"/>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E9976FC6-9115-23D2-7E41-C26BC21A0390}"/>
              </a:ext>
            </a:extLst>
          </p:cNvPr>
          <p:cNvSpPr/>
          <p:nvPr/>
        </p:nvSpPr>
        <p:spPr bwMode="auto">
          <a:xfrm>
            <a:off x="4562870" y="4959090"/>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88D50E01-51EC-F8BB-3AA7-702B457ADF93}"/>
              </a:ext>
            </a:extLst>
          </p:cNvPr>
          <p:cNvSpPr/>
          <p:nvPr/>
        </p:nvSpPr>
        <p:spPr bwMode="auto">
          <a:xfrm>
            <a:off x="4611011" y="4966681"/>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627AB7AD-AB7C-D9D2-8A72-8F5690D351B0}"/>
              </a:ext>
            </a:extLst>
          </p:cNvPr>
          <p:cNvSpPr/>
          <p:nvPr/>
        </p:nvSpPr>
        <p:spPr bwMode="auto">
          <a:xfrm>
            <a:off x="4136591"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8B780E44-8779-A291-D902-0F422658976D}"/>
              </a:ext>
            </a:extLst>
          </p:cNvPr>
          <p:cNvSpPr/>
          <p:nvPr/>
        </p:nvSpPr>
        <p:spPr bwMode="auto">
          <a:xfrm>
            <a:off x="5048877"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5BC760F8-2A22-0787-7E14-4CAB466C3DFD}"/>
              </a:ext>
            </a:extLst>
          </p:cNvPr>
          <p:cNvSpPr/>
          <p:nvPr/>
        </p:nvSpPr>
        <p:spPr bwMode="auto">
          <a:xfrm>
            <a:off x="4203736"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06D20E39-3F9F-783A-24D3-14A8D20D333F}"/>
              </a:ext>
            </a:extLst>
          </p:cNvPr>
          <p:cNvSpPr/>
          <p:nvPr/>
        </p:nvSpPr>
        <p:spPr bwMode="auto">
          <a:xfrm>
            <a:off x="4265905"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77D27DDC-582A-433D-2879-D531439F0A33}"/>
              </a:ext>
            </a:extLst>
          </p:cNvPr>
          <p:cNvSpPr/>
          <p:nvPr/>
        </p:nvSpPr>
        <p:spPr bwMode="auto">
          <a:xfrm>
            <a:off x="4335164"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76D4E9BF-81C8-A885-F5F1-7C7467DC2E6A}"/>
              </a:ext>
            </a:extLst>
          </p:cNvPr>
          <p:cNvSpPr/>
          <p:nvPr/>
        </p:nvSpPr>
        <p:spPr bwMode="auto">
          <a:xfrm>
            <a:off x="4412119"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C6977738-2367-10AD-0D47-643814AAD0BF}"/>
              </a:ext>
            </a:extLst>
          </p:cNvPr>
          <p:cNvSpPr/>
          <p:nvPr/>
        </p:nvSpPr>
        <p:spPr bwMode="auto">
          <a:xfrm>
            <a:off x="4474079"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EA05275B-35F5-0649-8C2E-E40F8432942F}"/>
              </a:ext>
            </a:extLst>
          </p:cNvPr>
          <p:cNvSpPr/>
          <p:nvPr/>
        </p:nvSpPr>
        <p:spPr bwMode="auto">
          <a:xfrm>
            <a:off x="4535440"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0E151DB8-6D8D-4156-CFB1-3257BD8BD6AA}"/>
              </a:ext>
            </a:extLst>
          </p:cNvPr>
          <p:cNvSpPr/>
          <p:nvPr/>
        </p:nvSpPr>
        <p:spPr bwMode="auto">
          <a:xfrm>
            <a:off x="4598656"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F2EF3C11-D911-555E-25DB-A2D28ECF337E}"/>
              </a:ext>
            </a:extLst>
          </p:cNvPr>
          <p:cNvSpPr/>
          <p:nvPr/>
        </p:nvSpPr>
        <p:spPr bwMode="auto">
          <a:xfrm>
            <a:off x="4670770"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2E5FBDAD-2D0B-A0AC-B368-FF39C0003071}"/>
              </a:ext>
            </a:extLst>
          </p:cNvPr>
          <p:cNvSpPr/>
          <p:nvPr/>
        </p:nvSpPr>
        <p:spPr bwMode="auto">
          <a:xfrm>
            <a:off x="4744869"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5F3156B7-8C47-8795-7143-9EC9F4B6F2B7}"/>
              </a:ext>
            </a:extLst>
          </p:cNvPr>
          <p:cNvSpPr/>
          <p:nvPr/>
        </p:nvSpPr>
        <p:spPr bwMode="auto">
          <a:xfrm>
            <a:off x="4808838"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CD70229D-E3A6-4A79-0688-DC9707B6E4CB}"/>
              </a:ext>
            </a:extLst>
          </p:cNvPr>
          <p:cNvSpPr/>
          <p:nvPr/>
        </p:nvSpPr>
        <p:spPr bwMode="auto">
          <a:xfrm>
            <a:off x="4883952"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C78BAEFE-A75A-DD4F-C247-B2C9EA931918}"/>
              </a:ext>
            </a:extLst>
          </p:cNvPr>
          <p:cNvSpPr/>
          <p:nvPr/>
        </p:nvSpPr>
        <p:spPr bwMode="auto">
          <a:xfrm>
            <a:off x="4928671"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70CDBF26-F352-AE4D-8552-D6059E08EC07}"/>
              </a:ext>
            </a:extLst>
          </p:cNvPr>
          <p:cNvSpPr/>
          <p:nvPr/>
        </p:nvSpPr>
        <p:spPr bwMode="auto">
          <a:xfrm>
            <a:off x="5007517" y="5435712"/>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70A00A0B-519E-18B9-3471-42880C2B6335}"/>
              </a:ext>
            </a:extLst>
          </p:cNvPr>
          <p:cNvSpPr/>
          <p:nvPr/>
        </p:nvSpPr>
        <p:spPr bwMode="auto">
          <a:xfrm>
            <a:off x="4360024" y="5315070"/>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B9F1C51D-3C85-78EF-C57B-D5F5081885DC}"/>
              </a:ext>
            </a:extLst>
          </p:cNvPr>
          <p:cNvSpPr/>
          <p:nvPr/>
        </p:nvSpPr>
        <p:spPr bwMode="auto">
          <a:xfrm>
            <a:off x="4400888" y="5318271"/>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562179B4-465D-68BB-60F2-1A9CF0E588D4}"/>
              </a:ext>
            </a:extLst>
          </p:cNvPr>
          <p:cNvSpPr/>
          <p:nvPr/>
        </p:nvSpPr>
        <p:spPr bwMode="auto">
          <a:xfrm>
            <a:off x="4434779" y="5315070"/>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1B09C3F6-CBC1-6AF9-C183-183FE4A914EF}"/>
              </a:ext>
            </a:extLst>
          </p:cNvPr>
          <p:cNvSpPr/>
          <p:nvPr/>
        </p:nvSpPr>
        <p:spPr bwMode="auto">
          <a:xfrm>
            <a:off x="4654382" y="5318271"/>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26F5C6CE-55B6-2705-6728-A192AC003245}"/>
              </a:ext>
            </a:extLst>
          </p:cNvPr>
          <p:cNvSpPr/>
          <p:nvPr/>
        </p:nvSpPr>
        <p:spPr bwMode="auto">
          <a:xfrm>
            <a:off x="4730630" y="5315070"/>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D9BD37BF-0881-8C36-E233-38AAE735F008}"/>
              </a:ext>
            </a:extLst>
          </p:cNvPr>
          <p:cNvSpPr/>
          <p:nvPr/>
        </p:nvSpPr>
        <p:spPr bwMode="auto">
          <a:xfrm>
            <a:off x="4808838" y="5315070"/>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E459AD12-96D1-B5B3-273F-E3BB26E17309}"/>
              </a:ext>
            </a:extLst>
          </p:cNvPr>
          <p:cNvSpPr/>
          <p:nvPr/>
        </p:nvSpPr>
        <p:spPr bwMode="auto">
          <a:xfrm>
            <a:off x="4491439" y="5350159"/>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71E1835D-E3D2-47F1-AF47-1707B10F6ED2}"/>
              </a:ext>
            </a:extLst>
          </p:cNvPr>
          <p:cNvSpPr/>
          <p:nvPr/>
        </p:nvSpPr>
        <p:spPr bwMode="auto">
          <a:xfrm>
            <a:off x="4553178" y="5346681"/>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72546EC5-D6B7-F9C4-BD49-1240F20E2CEA}"/>
              </a:ext>
            </a:extLst>
          </p:cNvPr>
          <p:cNvSpPr/>
          <p:nvPr/>
        </p:nvSpPr>
        <p:spPr bwMode="auto">
          <a:xfrm>
            <a:off x="4617670" y="5346681"/>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A58B07F0-8A58-46C9-84EB-4FE48E8FE967}"/>
              </a:ext>
            </a:extLst>
          </p:cNvPr>
          <p:cNvSpPr/>
          <p:nvPr/>
        </p:nvSpPr>
        <p:spPr bwMode="auto">
          <a:xfrm>
            <a:off x="4681811" y="5352223"/>
            <a:ext cx="86741" cy="8674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7" name="TextBox 156">
            <a:extLst>
              <a:ext uri="{FF2B5EF4-FFF2-40B4-BE49-F238E27FC236}">
                <a16:creationId xmlns:a16="http://schemas.microsoft.com/office/drawing/2014/main" id="{359DE209-BE19-3408-EC2D-F0319D103D68}"/>
              </a:ext>
            </a:extLst>
          </p:cNvPr>
          <p:cNvSpPr txBox="1"/>
          <p:nvPr/>
        </p:nvSpPr>
        <p:spPr bwMode="auto">
          <a:xfrm>
            <a:off x="4450258" y="5188740"/>
            <a:ext cx="3996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X</a:t>
            </a:r>
          </a:p>
        </p:txBody>
      </p:sp>
    </p:spTree>
    <p:extLst>
      <p:ext uri="{BB962C8B-B14F-4D97-AF65-F5344CB8AC3E}">
        <p14:creationId xmlns:p14="http://schemas.microsoft.com/office/powerpoint/2010/main" val="3606169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CC62-CD23-5543-0A99-71E5DDB3D7F7}"/>
              </a:ext>
            </a:extLst>
          </p:cNvPr>
          <p:cNvSpPr>
            <a:spLocks noGrp="1"/>
          </p:cNvSpPr>
          <p:nvPr>
            <p:ph type="title"/>
          </p:nvPr>
        </p:nvSpPr>
        <p:spPr/>
        <p:txBody>
          <a:bodyPr/>
          <a:lstStyle/>
          <a:p>
            <a:r>
              <a:rPr lang="en-US"/>
              <a:t>Garadacimab Safety: VANGUARD Study</a:t>
            </a:r>
          </a:p>
        </p:txBody>
      </p:sp>
      <p:sp>
        <p:nvSpPr>
          <p:cNvPr id="3" name="Content Placeholder 2">
            <a:extLst>
              <a:ext uri="{FF2B5EF4-FFF2-40B4-BE49-F238E27FC236}">
                <a16:creationId xmlns:a16="http://schemas.microsoft.com/office/drawing/2014/main" id="{6B8BA935-51F3-C27D-2289-8F227928909A}"/>
              </a:ext>
            </a:extLst>
          </p:cNvPr>
          <p:cNvSpPr>
            <a:spLocks noGrp="1"/>
          </p:cNvSpPr>
          <p:nvPr>
            <p:ph idx="1"/>
          </p:nvPr>
        </p:nvSpPr>
        <p:spPr>
          <a:xfrm>
            <a:off x="8738558" y="1513047"/>
            <a:ext cx="2743646" cy="4650686"/>
          </a:xfrm>
        </p:spPr>
        <p:txBody>
          <a:bodyPr/>
          <a:lstStyle/>
          <a:p>
            <a:r>
              <a:rPr lang="en-US" sz="2600"/>
              <a:t>No AEs led to discontinuation </a:t>
            </a:r>
          </a:p>
          <a:p>
            <a:r>
              <a:rPr lang="en-US" sz="2600"/>
              <a:t>No AEs of special interest</a:t>
            </a:r>
          </a:p>
        </p:txBody>
      </p:sp>
      <p:sp>
        <p:nvSpPr>
          <p:cNvPr id="6" name="Text Box 11">
            <a:extLst>
              <a:ext uri="{FF2B5EF4-FFF2-40B4-BE49-F238E27FC236}">
                <a16:creationId xmlns:a16="http://schemas.microsoft.com/office/drawing/2014/main" id="{D5C66BF5-FF2E-D1EC-D562-D7285C470203}"/>
              </a:ext>
            </a:extLst>
          </p:cNvPr>
          <p:cNvSpPr txBox="1">
            <a:spLocks noChangeArrowheads="1"/>
          </p:cNvSpPr>
          <p:nvPr/>
        </p:nvSpPr>
        <p:spPr bwMode="auto">
          <a:xfrm>
            <a:off x="404814" y="6363822"/>
            <a:ext cx="23082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Craig. Lancet. 2023;401:1079. </a:t>
            </a:r>
          </a:p>
        </p:txBody>
      </p:sp>
      <p:graphicFrame>
        <p:nvGraphicFramePr>
          <p:cNvPr id="7" name="Group 3">
            <a:extLst>
              <a:ext uri="{FF2B5EF4-FFF2-40B4-BE49-F238E27FC236}">
                <a16:creationId xmlns:a16="http://schemas.microsoft.com/office/drawing/2014/main" id="{4D82FF6F-DF10-A284-12DB-083AA7B1E1A0}"/>
              </a:ext>
            </a:extLst>
          </p:cNvPr>
          <p:cNvGraphicFramePr>
            <a:graphicFrameLocks/>
          </p:cNvGraphicFramePr>
          <p:nvPr>
            <p:extLst>
              <p:ext uri="{D42A27DB-BD31-4B8C-83A1-F6EECF244321}">
                <p14:modId xmlns:p14="http://schemas.microsoft.com/office/powerpoint/2010/main" val="3557299057"/>
              </p:ext>
            </p:extLst>
          </p:nvPr>
        </p:nvGraphicFramePr>
        <p:xfrm>
          <a:off x="722493" y="1590411"/>
          <a:ext cx="7817538" cy="4286819"/>
        </p:xfrm>
        <a:graphic>
          <a:graphicData uri="http://schemas.openxmlformats.org/drawingml/2006/table">
            <a:tbl>
              <a:tblPr/>
              <a:tblGrid>
                <a:gridCol w="4029310">
                  <a:extLst>
                    <a:ext uri="{9D8B030D-6E8A-4147-A177-3AD203B41FA5}">
                      <a16:colId xmlns:a16="http://schemas.microsoft.com/office/drawing/2014/main" val="20000"/>
                    </a:ext>
                  </a:extLst>
                </a:gridCol>
                <a:gridCol w="1889090">
                  <a:extLst>
                    <a:ext uri="{9D8B030D-6E8A-4147-A177-3AD203B41FA5}">
                      <a16:colId xmlns:a16="http://schemas.microsoft.com/office/drawing/2014/main" val="20001"/>
                    </a:ext>
                  </a:extLst>
                </a:gridCol>
                <a:gridCol w="1899138">
                  <a:extLst>
                    <a:ext uri="{9D8B030D-6E8A-4147-A177-3AD203B41FA5}">
                      <a16:colId xmlns:a16="http://schemas.microsoft.com/office/drawing/2014/main" val="541612803"/>
                    </a:ext>
                  </a:extLst>
                </a:gridCol>
              </a:tblGrid>
              <a:tr h="652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a:ln>
                            <a:noFill/>
                          </a:ln>
                          <a:solidFill>
                            <a:schemeClr val="tx1"/>
                          </a:solidFill>
                          <a:effectLst/>
                          <a:latin typeface="+mn-lt"/>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Garadacimab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094832252"/>
                  </a:ext>
                </a:extLst>
              </a:tr>
              <a:tr h="4421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Treatment emergent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15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25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306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Treatment emergent in ≥5% of patients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URTI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Nasopharyngitis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2 (8)</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2 (8)</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4 (10)</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3 (8)</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5585232"/>
                  </a:ext>
                </a:extLst>
              </a:tr>
              <a:tr h="449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Deemed 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5161433"/>
                  </a:ext>
                </a:extLst>
              </a:tr>
              <a:tr h="2335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Serious treatment emergent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6840715"/>
                  </a:ext>
                </a:extLst>
              </a:tr>
              <a:tr h="2335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Injection-site reaction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Erythema</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Bruising</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(12)</a:t>
                      </a:r>
                      <a:r>
                        <a:rPr kumimoji="0" lang="en-US" sz="1800" b="0" i="0" u="none" strike="noStrike" cap="none" normalizeH="0" baseline="30000">
                          <a:ln>
                            <a:noFill/>
                          </a:ln>
                          <a:solidFill>
                            <a:schemeClr val="bg2">
                              <a:lumMod val="10000"/>
                            </a:schemeClr>
                          </a:solidFill>
                          <a:effectLst/>
                          <a:latin typeface="+mn-lt"/>
                        </a:rPr>
                        <a:t>†</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2 (8)</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0</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 (5)</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1 (3)</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1 (3)</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59297892"/>
                  </a:ext>
                </a:extLst>
              </a:tr>
            </a:tbl>
          </a:graphicData>
        </a:graphic>
      </p:graphicFrame>
      <p:sp>
        <p:nvSpPr>
          <p:cNvPr id="5" name="TextBox 4">
            <a:extLst>
              <a:ext uri="{FF2B5EF4-FFF2-40B4-BE49-F238E27FC236}">
                <a16:creationId xmlns:a16="http://schemas.microsoft.com/office/drawing/2014/main" id="{D73F6EB4-A482-6B09-757C-B2B8EAB72A8C}"/>
              </a:ext>
            </a:extLst>
          </p:cNvPr>
          <p:cNvSpPr txBox="1"/>
          <p:nvPr/>
        </p:nvSpPr>
        <p:spPr bwMode="auto">
          <a:xfrm>
            <a:off x="722493" y="5920214"/>
            <a:ext cx="72064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000000"/>
                </a:solidFill>
                <a:effectLst/>
                <a:uLnTx/>
                <a:uFillTx/>
                <a:latin typeface="Calibri"/>
              </a:rPr>
              <a:t>*1 laryngeal attack was deemed not related to treatment. </a:t>
            </a:r>
            <a:r>
              <a:rPr kumimoji="0" lang="en-US" sz="1200" b="0" i="0" u="none" strike="noStrike" cap="none" normalizeH="0" baseline="30000">
                <a:ln>
                  <a:noFill/>
                </a:ln>
                <a:solidFill>
                  <a:schemeClr val="bg2">
                    <a:lumMod val="10000"/>
                  </a:schemeClr>
                </a:solidFill>
                <a:effectLst/>
                <a:latin typeface="+mn-lt"/>
              </a:rPr>
              <a:t>†</a:t>
            </a:r>
            <a:r>
              <a:rPr kumimoji="0" lang="en-US" altLang="en-US" sz="1200" b="0" i="0" u="none" strike="noStrike" kern="1200" cap="none" spc="0" normalizeH="0" baseline="0" noProof="0">
                <a:ln>
                  <a:noFill/>
                </a:ln>
                <a:solidFill>
                  <a:srgbClr val="000000"/>
                </a:solidFill>
                <a:effectLst/>
                <a:uLnTx/>
                <a:uFillTx/>
                <a:latin typeface="Calibri"/>
              </a:rPr>
              <a:t>1 patient had a vaccination-site reaction misreported as an injection-site reaction.</a:t>
            </a:r>
          </a:p>
        </p:txBody>
      </p:sp>
    </p:spTree>
    <p:extLst>
      <p:ext uri="{BB962C8B-B14F-4D97-AF65-F5344CB8AC3E}">
        <p14:creationId xmlns:p14="http://schemas.microsoft.com/office/powerpoint/2010/main" val="1686913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BA08-D386-5FE3-CB72-3294966774B6}"/>
              </a:ext>
            </a:extLst>
          </p:cNvPr>
          <p:cNvSpPr>
            <a:spLocks noGrp="1"/>
          </p:cNvSpPr>
          <p:nvPr>
            <p:ph type="title"/>
          </p:nvPr>
        </p:nvSpPr>
        <p:spPr/>
        <p:txBody>
          <a:bodyPr/>
          <a:lstStyle/>
          <a:p>
            <a:r>
              <a:rPr lang="en-US"/>
              <a:t>Deucrictibant: Bradykinin B2 Receptor Antagonist</a:t>
            </a:r>
            <a:br>
              <a:rPr lang="en-US"/>
            </a:br>
            <a:r>
              <a:rPr lang="en-US"/>
              <a:t>Phase II CHAPTER-1 Trial Efficacy Outcomes</a:t>
            </a:r>
          </a:p>
        </p:txBody>
      </p:sp>
      <p:sp>
        <p:nvSpPr>
          <p:cNvPr id="6" name="Text Box 11">
            <a:extLst>
              <a:ext uri="{FF2B5EF4-FFF2-40B4-BE49-F238E27FC236}">
                <a16:creationId xmlns:a16="http://schemas.microsoft.com/office/drawing/2014/main" id="{26620994-BF5D-DBB6-E5F1-C5EF81DEA23E}"/>
              </a:ext>
            </a:extLst>
          </p:cNvPr>
          <p:cNvSpPr txBox="1">
            <a:spLocks noChangeArrowheads="1"/>
          </p:cNvSpPr>
          <p:nvPr/>
        </p:nvSpPr>
        <p:spPr bwMode="auto">
          <a:xfrm>
            <a:off x="390642" y="6386269"/>
            <a:ext cx="88379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577D748-BFB0-77C5-CD72-E3BDD355085B}"/>
              </a:ext>
            </a:extLst>
          </p:cNvPr>
          <p:cNvSpPr txBox="1"/>
          <p:nvPr/>
        </p:nvSpPr>
        <p:spPr bwMode="auto">
          <a:xfrm>
            <a:off x="1862517" y="2566337"/>
            <a:ext cx="35766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Monthly HAE Attack Rate</a:t>
            </a:r>
          </a:p>
        </p:txBody>
      </p:sp>
      <p:sp>
        <p:nvSpPr>
          <p:cNvPr id="16" name="TextBox 15">
            <a:extLst>
              <a:ext uri="{FF2B5EF4-FFF2-40B4-BE49-F238E27FC236}">
                <a16:creationId xmlns:a16="http://schemas.microsoft.com/office/drawing/2014/main" id="{726BF533-C8B9-4385-6BB3-F42D2C42D725}"/>
              </a:ext>
            </a:extLst>
          </p:cNvPr>
          <p:cNvSpPr txBox="1"/>
          <p:nvPr/>
        </p:nvSpPr>
        <p:spPr bwMode="auto">
          <a:xfrm>
            <a:off x="7308598" y="2779129"/>
            <a:ext cx="2577116" cy="338554"/>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On-Demand Treated Attacks</a:t>
            </a:r>
          </a:p>
        </p:txBody>
      </p:sp>
      <p:sp>
        <p:nvSpPr>
          <p:cNvPr id="85" name="TextBox 84">
            <a:extLst>
              <a:ext uri="{FF2B5EF4-FFF2-40B4-BE49-F238E27FC236}">
                <a16:creationId xmlns:a16="http://schemas.microsoft.com/office/drawing/2014/main" id="{AE71BBA9-1EF2-4C5C-7DDC-488FB7484FBA}"/>
              </a:ext>
            </a:extLst>
          </p:cNvPr>
          <p:cNvSpPr txBox="1"/>
          <p:nvPr/>
        </p:nvSpPr>
        <p:spPr bwMode="auto">
          <a:xfrm>
            <a:off x="2471465" y="3135845"/>
            <a:ext cx="2200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79.3% reduction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 .0009)</a:t>
            </a:r>
          </a:p>
        </p:txBody>
      </p:sp>
      <p:sp>
        <p:nvSpPr>
          <p:cNvPr id="86" name="TextBox 85">
            <a:extLst>
              <a:ext uri="{FF2B5EF4-FFF2-40B4-BE49-F238E27FC236}">
                <a16:creationId xmlns:a16="http://schemas.microsoft.com/office/drawing/2014/main" id="{FD7407C2-7FFF-6217-F9E4-010E4444F65F}"/>
              </a:ext>
            </a:extLst>
          </p:cNvPr>
          <p:cNvSpPr txBox="1"/>
          <p:nvPr/>
        </p:nvSpPr>
        <p:spPr bwMode="auto">
          <a:xfrm>
            <a:off x="2458765" y="2827285"/>
            <a:ext cx="2200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84.5% reduction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 .0008)</a:t>
            </a:r>
          </a:p>
        </p:txBody>
      </p:sp>
      <p:sp>
        <p:nvSpPr>
          <p:cNvPr id="87" name="Freeform: Shape 86">
            <a:extLst>
              <a:ext uri="{FF2B5EF4-FFF2-40B4-BE49-F238E27FC236}">
                <a16:creationId xmlns:a16="http://schemas.microsoft.com/office/drawing/2014/main" id="{03B7A816-38A8-2AAA-A5F3-8639E96D66C3}"/>
              </a:ext>
            </a:extLst>
          </p:cNvPr>
          <p:cNvSpPr/>
          <p:nvPr/>
        </p:nvSpPr>
        <p:spPr bwMode="auto">
          <a:xfrm>
            <a:off x="2651866" y="3101499"/>
            <a:ext cx="2439247" cy="97618"/>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468811CE-A92F-3674-750E-F62EB93B0D9E}"/>
              </a:ext>
            </a:extLst>
          </p:cNvPr>
          <p:cNvSpPr/>
          <p:nvPr/>
        </p:nvSpPr>
        <p:spPr bwMode="auto">
          <a:xfrm>
            <a:off x="2646913" y="3406769"/>
            <a:ext cx="1446189" cy="98388"/>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4C9583DA-F730-38BD-2D26-77C81F2701E3}"/>
              </a:ext>
            </a:extLst>
          </p:cNvPr>
          <p:cNvSpPr txBox="1"/>
          <p:nvPr/>
        </p:nvSpPr>
        <p:spPr bwMode="auto">
          <a:xfrm>
            <a:off x="7489798" y="3707631"/>
            <a:ext cx="2200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75.1% reduction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 .0074)</a:t>
            </a:r>
          </a:p>
        </p:txBody>
      </p:sp>
      <p:sp>
        <p:nvSpPr>
          <p:cNvPr id="48" name="TextBox 47">
            <a:extLst>
              <a:ext uri="{FF2B5EF4-FFF2-40B4-BE49-F238E27FC236}">
                <a16:creationId xmlns:a16="http://schemas.microsoft.com/office/drawing/2014/main" id="{5CFD2F48-4CE9-E004-E3F6-31284BC81464}"/>
              </a:ext>
            </a:extLst>
          </p:cNvPr>
          <p:cNvSpPr txBox="1"/>
          <p:nvPr/>
        </p:nvSpPr>
        <p:spPr bwMode="auto">
          <a:xfrm>
            <a:off x="7489798" y="3356559"/>
            <a:ext cx="2200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92.6% reduction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 .0040)</a:t>
            </a:r>
          </a:p>
        </p:txBody>
      </p:sp>
      <p:sp>
        <p:nvSpPr>
          <p:cNvPr id="65" name="TextBox 64">
            <a:extLst>
              <a:ext uri="{FF2B5EF4-FFF2-40B4-BE49-F238E27FC236}">
                <a16:creationId xmlns:a16="http://schemas.microsoft.com/office/drawing/2014/main" id="{CD296DC6-E59B-F940-0B01-F5E9DD3E8AEF}"/>
              </a:ext>
            </a:extLst>
          </p:cNvPr>
          <p:cNvSpPr txBox="1"/>
          <p:nvPr/>
        </p:nvSpPr>
        <p:spPr bwMode="auto">
          <a:xfrm>
            <a:off x="8625464" y="5314793"/>
            <a:ext cx="551754" cy="310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0.35</a:t>
            </a:r>
          </a:p>
        </p:txBody>
      </p:sp>
      <p:sp>
        <p:nvSpPr>
          <p:cNvPr id="66" name="TextBox 65">
            <a:extLst>
              <a:ext uri="{FF2B5EF4-FFF2-40B4-BE49-F238E27FC236}">
                <a16:creationId xmlns:a16="http://schemas.microsoft.com/office/drawing/2014/main" id="{CB0ECEB9-CF9D-37B5-6AE1-F2092941EFD8}"/>
              </a:ext>
            </a:extLst>
          </p:cNvPr>
          <p:cNvSpPr txBox="1"/>
          <p:nvPr/>
        </p:nvSpPr>
        <p:spPr bwMode="auto">
          <a:xfrm>
            <a:off x="9704834" y="5584171"/>
            <a:ext cx="551754" cy="310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0.10</a:t>
            </a:r>
          </a:p>
        </p:txBody>
      </p:sp>
      <p:sp>
        <p:nvSpPr>
          <p:cNvPr id="67" name="TextBox 66">
            <a:extLst>
              <a:ext uri="{FF2B5EF4-FFF2-40B4-BE49-F238E27FC236}">
                <a16:creationId xmlns:a16="http://schemas.microsoft.com/office/drawing/2014/main" id="{9AF8575E-2BC8-62D5-DB09-049597A9DD7F}"/>
              </a:ext>
            </a:extLst>
          </p:cNvPr>
          <p:cNvSpPr txBox="1"/>
          <p:nvPr/>
        </p:nvSpPr>
        <p:spPr bwMode="auto">
          <a:xfrm>
            <a:off x="7557616" y="3999983"/>
            <a:ext cx="551754" cy="310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1.41</a:t>
            </a:r>
          </a:p>
        </p:txBody>
      </p:sp>
      <p:sp>
        <p:nvSpPr>
          <p:cNvPr id="68" name="Rectangle 67">
            <a:extLst>
              <a:ext uri="{FF2B5EF4-FFF2-40B4-BE49-F238E27FC236}">
                <a16:creationId xmlns:a16="http://schemas.microsoft.com/office/drawing/2014/main" id="{66F1DB92-A9F0-40FB-B8B5-75F5D8024A29}"/>
              </a:ext>
            </a:extLst>
          </p:cNvPr>
          <p:cNvSpPr/>
          <p:nvPr/>
        </p:nvSpPr>
        <p:spPr bwMode="auto">
          <a:xfrm>
            <a:off x="7585843" y="4328529"/>
            <a:ext cx="495300" cy="16507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2F53925C-ACF9-640F-C1B1-5059FD28604B}"/>
              </a:ext>
            </a:extLst>
          </p:cNvPr>
          <p:cNvSpPr/>
          <p:nvPr/>
        </p:nvSpPr>
        <p:spPr bwMode="auto">
          <a:xfrm>
            <a:off x="8653691" y="5586358"/>
            <a:ext cx="495300" cy="3929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A8F401AD-3CB9-4601-B8F9-147C3F00B65F}"/>
              </a:ext>
            </a:extLst>
          </p:cNvPr>
          <p:cNvSpPr/>
          <p:nvPr/>
        </p:nvSpPr>
        <p:spPr bwMode="auto">
          <a:xfrm>
            <a:off x="9733061" y="5868787"/>
            <a:ext cx="495300" cy="1105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TextBox 102">
            <a:extLst>
              <a:ext uri="{FF2B5EF4-FFF2-40B4-BE49-F238E27FC236}">
                <a16:creationId xmlns:a16="http://schemas.microsoft.com/office/drawing/2014/main" id="{DC2BF8C3-79DC-769A-8B0A-89A665B7B9FC}"/>
              </a:ext>
            </a:extLst>
          </p:cNvPr>
          <p:cNvSpPr txBox="1"/>
          <p:nvPr/>
        </p:nvSpPr>
        <p:spPr bwMode="auto">
          <a:xfrm>
            <a:off x="3541350" y="5159633"/>
            <a:ext cx="5517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0.40</a:t>
            </a:r>
          </a:p>
        </p:txBody>
      </p:sp>
      <p:sp>
        <p:nvSpPr>
          <p:cNvPr id="104" name="TextBox 103">
            <a:extLst>
              <a:ext uri="{FF2B5EF4-FFF2-40B4-BE49-F238E27FC236}">
                <a16:creationId xmlns:a16="http://schemas.microsoft.com/office/drawing/2014/main" id="{CA7CB57A-0C4D-AA1E-CC82-AE336A31EEE2}"/>
              </a:ext>
            </a:extLst>
          </p:cNvPr>
          <p:cNvSpPr txBox="1"/>
          <p:nvPr/>
        </p:nvSpPr>
        <p:spPr bwMode="auto">
          <a:xfrm>
            <a:off x="4620720" y="5313588"/>
            <a:ext cx="5517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0.30</a:t>
            </a:r>
          </a:p>
        </p:txBody>
      </p:sp>
      <p:sp>
        <p:nvSpPr>
          <p:cNvPr id="105" name="TextBox 104">
            <a:extLst>
              <a:ext uri="{FF2B5EF4-FFF2-40B4-BE49-F238E27FC236}">
                <a16:creationId xmlns:a16="http://schemas.microsoft.com/office/drawing/2014/main" id="{C74D2E17-C331-A36D-4D1E-7AE3B7D4BB90}"/>
              </a:ext>
            </a:extLst>
          </p:cNvPr>
          <p:cNvSpPr txBox="1"/>
          <p:nvPr/>
        </p:nvSpPr>
        <p:spPr bwMode="auto">
          <a:xfrm>
            <a:off x="2473502" y="3437669"/>
            <a:ext cx="5517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1.94</a:t>
            </a:r>
          </a:p>
        </p:txBody>
      </p:sp>
      <p:sp>
        <p:nvSpPr>
          <p:cNvPr id="106" name="Rectangle 105">
            <a:extLst>
              <a:ext uri="{FF2B5EF4-FFF2-40B4-BE49-F238E27FC236}">
                <a16:creationId xmlns:a16="http://schemas.microsoft.com/office/drawing/2014/main" id="{0F52620A-E124-0434-665C-7622A78A7BB6}"/>
              </a:ext>
            </a:extLst>
          </p:cNvPr>
          <p:cNvSpPr/>
          <p:nvPr/>
        </p:nvSpPr>
        <p:spPr bwMode="auto">
          <a:xfrm>
            <a:off x="2501728" y="3702011"/>
            <a:ext cx="495300" cy="22846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107" name="Rectangle 106">
            <a:extLst>
              <a:ext uri="{FF2B5EF4-FFF2-40B4-BE49-F238E27FC236}">
                <a16:creationId xmlns:a16="http://schemas.microsoft.com/office/drawing/2014/main" id="{2247F278-E205-0D37-4F81-19483E2ABB05}"/>
              </a:ext>
            </a:extLst>
          </p:cNvPr>
          <p:cNvSpPr/>
          <p:nvPr/>
        </p:nvSpPr>
        <p:spPr bwMode="auto">
          <a:xfrm>
            <a:off x="3569576" y="5522891"/>
            <a:ext cx="495300" cy="4637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108" name="Rectangle 107">
            <a:extLst>
              <a:ext uri="{FF2B5EF4-FFF2-40B4-BE49-F238E27FC236}">
                <a16:creationId xmlns:a16="http://schemas.microsoft.com/office/drawing/2014/main" id="{87DFA5A7-FF3B-E5B4-C95D-6BD9B125199E}"/>
              </a:ext>
            </a:extLst>
          </p:cNvPr>
          <p:cNvSpPr/>
          <p:nvPr/>
        </p:nvSpPr>
        <p:spPr bwMode="auto">
          <a:xfrm>
            <a:off x="4648946" y="5624662"/>
            <a:ext cx="495300" cy="36196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grpSp>
        <p:nvGrpSpPr>
          <p:cNvPr id="8" name="Group 7">
            <a:extLst>
              <a:ext uri="{FF2B5EF4-FFF2-40B4-BE49-F238E27FC236}">
                <a16:creationId xmlns:a16="http://schemas.microsoft.com/office/drawing/2014/main" id="{D6B918E7-B799-3697-ACC3-0E7640FE9463}"/>
              </a:ext>
            </a:extLst>
          </p:cNvPr>
          <p:cNvGrpSpPr/>
          <p:nvPr/>
        </p:nvGrpSpPr>
        <p:grpSpPr>
          <a:xfrm>
            <a:off x="1481221" y="3327870"/>
            <a:ext cx="3973920" cy="3043258"/>
            <a:chOff x="1481221" y="3327870"/>
            <a:chExt cx="3973920" cy="3043258"/>
          </a:xfrm>
        </p:grpSpPr>
        <p:sp>
          <p:nvSpPr>
            <p:cNvPr id="89" name="TextBox 88">
              <a:extLst>
                <a:ext uri="{FF2B5EF4-FFF2-40B4-BE49-F238E27FC236}">
                  <a16:creationId xmlns:a16="http://schemas.microsoft.com/office/drawing/2014/main" id="{F45DA8F7-4474-4A03-8AD7-65CD4487A2FB}"/>
                </a:ext>
              </a:extLst>
            </p:cNvPr>
            <p:cNvSpPr txBox="1"/>
            <p:nvPr/>
          </p:nvSpPr>
          <p:spPr bwMode="auto">
            <a:xfrm rot="16200000">
              <a:off x="235399" y="4573692"/>
              <a:ext cx="28301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Monthly Attack Rate (LS Mean)</a:t>
              </a:r>
            </a:p>
          </p:txBody>
        </p:sp>
        <p:grpSp>
          <p:nvGrpSpPr>
            <p:cNvPr id="90" name="Group 89">
              <a:extLst>
                <a:ext uri="{FF2B5EF4-FFF2-40B4-BE49-F238E27FC236}">
                  <a16:creationId xmlns:a16="http://schemas.microsoft.com/office/drawing/2014/main" id="{D288AAC6-99A4-684B-6798-59BBB5B4CDB7}"/>
                </a:ext>
              </a:extLst>
            </p:cNvPr>
            <p:cNvGrpSpPr/>
            <p:nvPr/>
          </p:nvGrpSpPr>
          <p:grpSpPr>
            <a:xfrm>
              <a:off x="1741464" y="3473024"/>
              <a:ext cx="444352" cy="2694589"/>
              <a:chOff x="4536501" y="2636321"/>
              <a:chExt cx="444352" cy="2932631"/>
            </a:xfrm>
          </p:grpSpPr>
          <p:sp>
            <p:nvSpPr>
              <p:cNvPr id="91" name="TextBox 90">
                <a:extLst>
                  <a:ext uri="{FF2B5EF4-FFF2-40B4-BE49-F238E27FC236}">
                    <a16:creationId xmlns:a16="http://schemas.microsoft.com/office/drawing/2014/main" id="{3977F665-D076-3F90-6F04-04CE2EF7EBF2}"/>
                  </a:ext>
                </a:extLst>
              </p:cNvPr>
              <p:cNvSpPr txBox="1"/>
              <p:nvPr/>
            </p:nvSpPr>
            <p:spPr bwMode="auto">
              <a:xfrm>
                <a:off x="4536501" y="2636321"/>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2.0</a:t>
                </a:r>
              </a:p>
            </p:txBody>
          </p:sp>
          <p:sp>
            <p:nvSpPr>
              <p:cNvPr id="92" name="TextBox 91">
                <a:extLst>
                  <a:ext uri="{FF2B5EF4-FFF2-40B4-BE49-F238E27FC236}">
                    <a16:creationId xmlns:a16="http://schemas.microsoft.com/office/drawing/2014/main" id="{3A31A808-80A9-183F-1675-1BC0171A1E23}"/>
                  </a:ext>
                </a:extLst>
              </p:cNvPr>
              <p:cNvSpPr txBox="1"/>
              <p:nvPr/>
            </p:nvSpPr>
            <p:spPr bwMode="auto">
              <a:xfrm>
                <a:off x="4536501" y="3277546"/>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1.5</a:t>
                </a:r>
              </a:p>
            </p:txBody>
          </p:sp>
          <p:sp>
            <p:nvSpPr>
              <p:cNvPr id="93" name="TextBox 92">
                <a:extLst>
                  <a:ext uri="{FF2B5EF4-FFF2-40B4-BE49-F238E27FC236}">
                    <a16:creationId xmlns:a16="http://schemas.microsoft.com/office/drawing/2014/main" id="{CF629737-E209-55BA-2D6E-3EBF3513B1D0}"/>
                  </a:ext>
                </a:extLst>
              </p:cNvPr>
              <p:cNvSpPr txBox="1"/>
              <p:nvPr/>
            </p:nvSpPr>
            <p:spPr bwMode="auto">
              <a:xfrm>
                <a:off x="4536501" y="3907891"/>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1.0</a:t>
                </a:r>
              </a:p>
            </p:txBody>
          </p:sp>
          <p:sp>
            <p:nvSpPr>
              <p:cNvPr id="94" name="TextBox 93">
                <a:extLst>
                  <a:ext uri="{FF2B5EF4-FFF2-40B4-BE49-F238E27FC236}">
                    <a16:creationId xmlns:a16="http://schemas.microsoft.com/office/drawing/2014/main" id="{E045034D-0EDC-532A-291E-94C352C54F0D}"/>
                  </a:ext>
                </a:extLst>
              </p:cNvPr>
              <p:cNvSpPr txBox="1"/>
              <p:nvPr/>
            </p:nvSpPr>
            <p:spPr bwMode="auto">
              <a:xfrm>
                <a:off x="4536501" y="4549116"/>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0.5</a:t>
                </a:r>
              </a:p>
            </p:txBody>
          </p:sp>
          <p:sp>
            <p:nvSpPr>
              <p:cNvPr id="95" name="TextBox 94">
                <a:extLst>
                  <a:ext uri="{FF2B5EF4-FFF2-40B4-BE49-F238E27FC236}">
                    <a16:creationId xmlns:a16="http://schemas.microsoft.com/office/drawing/2014/main" id="{0FAF8871-32C7-9173-9D93-F31318F3FFDC}"/>
                  </a:ext>
                </a:extLst>
              </p:cNvPr>
              <p:cNvSpPr txBox="1"/>
              <p:nvPr/>
            </p:nvSpPr>
            <p:spPr bwMode="auto">
              <a:xfrm>
                <a:off x="4691991" y="5200490"/>
                <a:ext cx="28886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0</a:t>
                </a:r>
              </a:p>
            </p:txBody>
          </p:sp>
        </p:grpSp>
        <p:grpSp>
          <p:nvGrpSpPr>
            <p:cNvPr id="97" name="Group 96">
              <a:extLst>
                <a:ext uri="{FF2B5EF4-FFF2-40B4-BE49-F238E27FC236}">
                  <a16:creationId xmlns:a16="http://schemas.microsoft.com/office/drawing/2014/main" id="{1F0BA0C4-7EE2-329B-17C0-4D505C696579}"/>
                </a:ext>
              </a:extLst>
            </p:cNvPr>
            <p:cNvGrpSpPr/>
            <p:nvPr/>
          </p:nvGrpSpPr>
          <p:grpSpPr>
            <a:xfrm>
              <a:off x="2126212" y="3629548"/>
              <a:ext cx="95251" cy="2363026"/>
              <a:chOff x="4816381" y="2806672"/>
              <a:chExt cx="431800" cy="2571778"/>
            </a:xfrm>
          </p:grpSpPr>
          <p:cxnSp>
            <p:nvCxnSpPr>
              <p:cNvPr id="98" name="Straight Connector 97">
                <a:extLst>
                  <a:ext uri="{FF2B5EF4-FFF2-40B4-BE49-F238E27FC236}">
                    <a16:creationId xmlns:a16="http://schemas.microsoft.com/office/drawing/2014/main" id="{1C13C1A6-3CE7-CD66-78EC-79C119EE1EFC}"/>
                  </a:ext>
                </a:extLst>
              </p:cNvPr>
              <p:cNvCxnSpPr>
                <a:cxnSpLocks/>
              </p:cNvCxnSpPr>
              <p:nvPr/>
            </p:nvCxnSpPr>
            <p:spPr bwMode="auto">
              <a:xfrm>
                <a:off x="4816381" y="280667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16F3C64-170F-C4C0-11C3-CBF90B6BB099}"/>
                  </a:ext>
                </a:extLst>
              </p:cNvPr>
              <p:cNvCxnSpPr>
                <a:cxnSpLocks/>
              </p:cNvCxnSpPr>
              <p:nvPr/>
            </p:nvCxnSpPr>
            <p:spPr bwMode="auto">
              <a:xfrm>
                <a:off x="4816381" y="344961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5910A88-6881-25E9-980E-76FEB42CFFEC}"/>
                  </a:ext>
                </a:extLst>
              </p:cNvPr>
              <p:cNvCxnSpPr>
                <a:cxnSpLocks/>
              </p:cNvCxnSpPr>
              <p:nvPr/>
            </p:nvCxnSpPr>
            <p:spPr bwMode="auto">
              <a:xfrm>
                <a:off x="4816381" y="409256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E9D0FF5-089F-8221-ED80-D9A2364D6AF7}"/>
                  </a:ext>
                </a:extLst>
              </p:cNvPr>
              <p:cNvCxnSpPr>
                <a:cxnSpLocks/>
              </p:cNvCxnSpPr>
              <p:nvPr/>
            </p:nvCxnSpPr>
            <p:spPr bwMode="auto">
              <a:xfrm>
                <a:off x="4816381" y="473550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B3D9501-5DFA-1FE9-1464-BB9FA72B9862}"/>
                  </a:ext>
                </a:extLst>
              </p:cNvPr>
              <p:cNvCxnSpPr>
                <a:cxnSpLocks/>
              </p:cNvCxnSpPr>
              <p:nvPr/>
            </p:nvCxnSpPr>
            <p:spPr bwMode="auto">
              <a:xfrm>
                <a:off x="4816381" y="5378450"/>
                <a:ext cx="4318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FF15F028-011C-87EB-3373-72D9F62F6561}"/>
                </a:ext>
              </a:extLst>
            </p:cNvPr>
            <p:cNvGrpSpPr/>
            <p:nvPr/>
          </p:nvGrpSpPr>
          <p:grpSpPr>
            <a:xfrm>
              <a:off x="2200139" y="6019774"/>
              <a:ext cx="3255002" cy="351354"/>
              <a:chOff x="2200139" y="6019774"/>
              <a:chExt cx="3255002" cy="351354"/>
            </a:xfrm>
          </p:grpSpPr>
          <p:sp>
            <p:nvSpPr>
              <p:cNvPr id="110" name="TextBox 109">
                <a:extLst>
                  <a:ext uri="{FF2B5EF4-FFF2-40B4-BE49-F238E27FC236}">
                    <a16:creationId xmlns:a16="http://schemas.microsoft.com/office/drawing/2014/main" id="{B56133CA-1FB4-58E2-61FA-AB17A0A92215}"/>
                  </a:ext>
                </a:extLst>
              </p:cNvPr>
              <p:cNvSpPr txBox="1"/>
              <p:nvPr/>
            </p:nvSpPr>
            <p:spPr bwMode="auto">
              <a:xfrm>
                <a:off x="3259038" y="6032574"/>
                <a:ext cx="11163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20 mg/day</a:t>
                </a:r>
              </a:p>
            </p:txBody>
          </p:sp>
          <p:sp>
            <p:nvSpPr>
              <p:cNvPr id="111" name="TextBox 110">
                <a:extLst>
                  <a:ext uri="{FF2B5EF4-FFF2-40B4-BE49-F238E27FC236}">
                    <a16:creationId xmlns:a16="http://schemas.microsoft.com/office/drawing/2014/main" id="{FB84B7B5-B73B-EF18-D0E3-363554493C27}"/>
                  </a:ext>
                </a:extLst>
              </p:cNvPr>
              <p:cNvSpPr txBox="1"/>
              <p:nvPr/>
            </p:nvSpPr>
            <p:spPr bwMode="auto">
              <a:xfrm>
                <a:off x="4338052" y="6032574"/>
                <a:ext cx="1117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40 mg/day</a:t>
                </a:r>
              </a:p>
            </p:txBody>
          </p:sp>
          <p:sp>
            <p:nvSpPr>
              <p:cNvPr id="109" name="TextBox 108">
                <a:extLst>
                  <a:ext uri="{FF2B5EF4-FFF2-40B4-BE49-F238E27FC236}">
                    <a16:creationId xmlns:a16="http://schemas.microsoft.com/office/drawing/2014/main" id="{2BA3962B-746A-EBA3-01AA-3A43DDE8EBFD}"/>
                  </a:ext>
                </a:extLst>
              </p:cNvPr>
              <p:cNvSpPr txBox="1"/>
              <p:nvPr/>
            </p:nvSpPr>
            <p:spPr bwMode="auto">
              <a:xfrm>
                <a:off x="2200139" y="6019774"/>
                <a:ext cx="1098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Placebo</a:t>
                </a:r>
              </a:p>
            </p:txBody>
          </p:sp>
        </p:grpSp>
        <p:grpSp>
          <p:nvGrpSpPr>
            <p:cNvPr id="4" name="Group 3">
              <a:extLst>
                <a:ext uri="{FF2B5EF4-FFF2-40B4-BE49-F238E27FC236}">
                  <a16:creationId xmlns:a16="http://schemas.microsoft.com/office/drawing/2014/main" id="{00E9E379-FFB4-0775-49DA-16ECA00F9382}"/>
                </a:ext>
              </a:extLst>
            </p:cNvPr>
            <p:cNvGrpSpPr/>
            <p:nvPr/>
          </p:nvGrpSpPr>
          <p:grpSpPr>
            <a:xfrm>
              <a:off x="2208763" y="5983346"/>
              <a:ext cx="3230390" cy="106416"/>
              <a:chOff x="2208763" y="5983346"/>
              <a:chExt cx="3230390" cy="106416"/>
            </a:xfrm>
          </p:grpSpPr>
          <p:cxnSp>
            <p:nvCxnSpPr>
              <p:cNvPr id="113" name="Straight Connector 112">
                <a:extLst>
                  <a:ext uri="{FF2B5EF4-FFF2-40B4-BE49-F238E27FC236}">
                    <a16:creationId xmlns:a16="http://schemas.microsoft.com/office/drawing/2014/main" id="{C16F60FF-A57A-AC8E-D7EE-988D36353B4E}"/>
                  </a:ext>
                </a:extLst>
              </p:cNvPr>
              <p:cNvCxnSpPr/>
              <p:nvPr/>
            </p:nvCxnSpPr>
            <p:spPr bwMode="auto">
              <a:xfrm>
                <a:off x="2208763" y="5983346"/>
                <a:ext cx="0" cy="106416"/>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6394BC5-9D36-38E8-34CB-06B6DF86AC9A}"/>
                  </a:ext>
                </a:extLst>
              </p:cNvPr>
              <p:cNvCxnSpPr/>
              <p:nvPr/>
            </p:nvCxnSpPr>
            <p:spPr bwMode="auto">
              <a:xfrm>
                <a:off x="3285560" y="5983346"/>
                <a:ext cx="0" cy="106416"/>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CE776B6-6FED-5A5D-327D-DE1D6708EDFF}"/>
                  </a:ext>
                </a:extLst>
              </p:cNvPr>
              <p:cNvCxnSpPr/>
              <p:nvPr/>
            </p:nvCxnSpPr>
            <p:spPr bwMode="auto">
              <a:xfrm>
                <a:off x="4362357" y="5983346"/>
                <a:ext cx="0" cy="106416"/>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B554E55-6B3C-5818-6E75-2CDBD227B4E4}"/>
                  </a:ext>
                </a:extLst>
              </p:cNvPr>
              <p:cNvCxnSpPr/>
              <p:nvPr/>
            </p:nvCxnSpPr>
            <p:spPr bwMode="auto">
              <a:xfrm>
                <a:off x="5439153" y="5983346"/>
                <a:ext cx="0" cy="106416"/>
              </a:xfrm>
              <a:prstGeom prst="line">
                <a:avLst/>
              </a:prstGeom>
              <a:noFill/>
              <a:ln w="28575" cap="flat" cmpd="sng" algn="ctr">
                <a:solidFill>
                  <a:schemeClr val="bg1"/>
                </a:solidFill>
                <a:prstDash val="solid"/>
                <a:round/>
                <a:headEnd type="none" w="med" len="med"/>
                <a:tailEnd type="none" w="med" len="med"/>
              </a:ln>
              <a:effectLst/>
            </p:spPr>
          </p:cxnSp>
        </p:grpSp>
      </p:grpSp>
      <p:sp>
        <p:nvSpPr>
          <p:cNvPr id="96" name="Freeform: Shape 95">
            <a:extLst>
              <a:ext uri="{FF2B5EF4-FFF2-40B4-BE49-F238E27FC236}">
                <a16:creationId xmlns:a16="http://schemas.microsoft.com/office/drawing/2014/main" id="{AD26565A-360D-7EF8-8DC4-69A647CEFD29}"/>
              </a:ext>
            </a:extLst>
          </p:cNvPr>
          <p:cNvSpPr/>
          <p:nvPr/>
        </p:nvSpPr>
        <p:spPr bwMode="auto">
          <a:xfrm>
            <a:off x="2208762" y="3629573"/>
            <a:ext cx="3239851" cy="2363001"/>
          </a:xfrm>
          <a:custGeom>
            <a:avLst/>
            <a:gdLst>
              <a:gd name="connsiteX0" fmla="*/ 0 w 3663950"/>
              <a:gd name="connsiteY0" fmla="*/ 0 h 2571750"/>
              <a:gd name="connsiteX1" fmla="*/ 0 w 3663950"/>
              <a:gd name="connsiteY1" fmla="*/ 2571750 h 2571750"/>
              <a:gd name="connsiteX2" fmla="*/ 3663950 w 3663950"/>
              <a:gd name="connsiteY2" fmla="*/ 2571750 h 2571750"/>
            </a:gdLst>
            <a:ahLst/>
            <a:cxnLst>
              <a:cxn ang="0">
                <a:pos x="connsiteX0" y="connsiteY0"/>
              </a:cxn>
              <a:cxn ang="0">
                <a:pos x="connsiteX1" y="connsiteY1"/>
              </a:cxn>
              <a:cxn ang="0">
                <a:pos x="connsiteX2" y="connsiteY2"/>
              </a:cxn>
            </a:cxnLst>
            <a:rect l="l" t="t" r="r" b="b"/>
            <a:pathLst>
              <a:path w="3663950" h="2571750">
                <a:moveTo>
                  <a:pt x="0" y="0"/>
                </a:moveTo>
                <a:lnTo>
                  <a:pt x="0" y="2571750"/>
                </a:lnTo>
                <a:lnTo>
                  <a:pt x="3663950" y="25717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7" name="Text Box 11">
            <a:extLst>
              <a:ext uri="{FF2B5EF4-FFF2-40B4-BE49-F238E27FC236}">
                <a16:creationId xmlns:a16="http://schemas.microsoft.com/office/drawing/2014/main" id="{0B6A2095-4F80-441C-E67B-A21ABE111705}"/>
              </a:ext>
            </a:extLst>
          </p:cNvPr>
          <p:cNvSpPr txBox="1">
            <a:spLocks noChangeArrowheads="1"/>
          </p:cNvSpPr>
          <p:nvPr/>
        </p:nvSpPr>
        <p:spPr bwMode="auto">
          <a:xfrm>
            <a:off x="395289"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NCT05047185. Riedl. AAAAI 2024. Abstr 031. Reproduced with permission.</a:t>
            </a:r>
          </a:p>
        </p:txBody>
      </p:sp>
      <p:grpSp>
        <p:nvGrpSpPr>
          <p:cNvPr id="36" name="Group 35">
            <a:extLst>
              <a:ext uri="{FF2B5EF4-FFF2-40B4-BE49-F238E27FC236}">
                <a16:creationId xmlns:a16="http://schemas.microsoft.com/office/drawing/2014/main" id="{5564A1DE-9B76-B5E0-AB37-392153E91C82}"/>
              </a:ext>
            </a:extLst>
          </p:cNvPr>
          <p:cNvGrpSpPr/>
          <p:nvPr/>
        </p:nvGrpSpPr>
        <p:grpSpPr>
          <a:xfrm>
            <a:off x="3745328" y="1497072"/>
            <a:ext cx="4701345" cy="1108708"/>
            <a:chOff x="452877" y="2064915"/>
            <a:chExt cx="4701345" cy="1108708"/>
          </a:xfrm>
        </p:grpSpPr>
        <p:sp>
          <p:nvSpPr>
            <p:cNvPr id="14" name="TextBox 13">
              <a:extLst>
                <a:ext uri="{FF2B5EF4-FFF2-40B4-BE49-F238E27FC236}">
                  <a16:creationId xmlns:a16="http://schemas.microsoft.com/office/drawing/2014/main" id="{1E22FD7B-7FA7-DF35-AB3B-F005EDB13222}"/>
                </a:ext>
              </a:extLst>
            </p:cNvPr>
            <p:cNvSpPr txBox="1"/>
            <p:nvPr/>
          </p:nvSpPr>
          <p:spPr bwMode="auto">
            <a:xfrm>
              <a:off x="4969490" y="2064915"/>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Rounded Corners 2">
              <a:extLst>
                <a:ext uri="{FF2B5EF4-FFF2-40B4-BE49-F238E27FC236}">
                  <a16:creationId xmlns:a16="http://schemas.microsoft.com/office/drawing/2014/main" id="{9B9F777A-C15E-4700-87EF-22325DC232DE}"/>
                </a:ext>
              </a:extLst>
            </p:cNvPr>
            <p:cNvSpPr/>
            <p:nvPr/>
          </p:nvSpPr>
          <p:spPr bwMode="auto">
            <a:xfrm>
              <a:off x="2231450" y="2235462"/>
              <a:ext cx="2922772" cy="848026"/>
            </a:xfrm>
            <a:prstGeom prst="roundRect">
              <a:avLst>
                <a:gd name="adj" fmla="val 8085"/>
              </a:avLst>
            </a:prstGeom>
            <a:solidFill>
              <a:schemeClr val="tx1">
                <a:lumMod val="95000"/>
              </a:schemeClr>
            </a:solidFill>
            <a:ln w="28575">
              <a:solidFill>
                <a:schemeClr val="accent3"/>
              </a:solidFill>
              <a:miter lim="800000"/>
              <a:headEnd/>
              <a:tailEnd/>
            </a:ln>
          </p:spPr>
          <p:txBody>
            <a:bodyPr lIns="182880" rtlCol="0" anchor="t"/>
            <a:lstStyle/>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Investigational</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Administration: </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oral</a:t>
              </a:r>
            </a:p>
            <a:p>
              <a:pPr marL="290513" marR="0" lvl="0" indent="-290513" algn="l" defTabSz="914400" rtl="0" eaLnBrk="0" fontAlgn="base" latinLnBrk="0" hangingPunct="0">
                <a:lnSpc>
                  <a:spcPts val="2000"/>
                </a:lnSpc>
                <a:spcBef>
                  <a:spcPts val="0"/>
                </a:spcBef>
                <a:spcAft>
                  <a:spcPct val="0"/>
                </a:spcAft>
                <a:buClr>
                  <a:srgbClr val="E1471D"/>
                </a:buClr>
                <a:buSzTx/>
                <a:buFont typeface="Wingdings" panose="05000000000000000000" pitchFamily="2" charset="2"/>
                <a:buChar char="§"/>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Dosing frequency: </a:t>
              </a: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daily</a:t>
              </a:r>
              <a:endPar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 name="Rectangle: Top Corners Rounded 10">
              <a:extLst>
                <a:ext uri="{FF2B5EF4-FFF2-40B4-BE49-F238E27FC236}">
                  <a16:creationId xmlns:a16="http://schemas.microsoft.com/office/drawing/2014/main" id="{972A0DEC-13A0-95D8-D60F-09C951B2E638}"/>
                </a:ext>
              </a:extLst>
            </p:cNvPr>
            <p:cNvSpPr/>
            <p:nvPr/>
          </p:nvSpPr>
          <p:spPr bwMode="auto">
            <a:xfrm rot="16200000">
              <a:off x="852838" y="1711985"/>
              <a:ext cx="1061677" cy="1861600"/>
            </a:xfrm>
            <a:prstGeom prst="round2SameRect">
              <a:avLst/>
            </a:prstGeom>
            <a:solidFill>
              <a:schemeClr val="tx1"/>
            </a:solid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Top Corners Rounded 117">
              <a:extLst>
                <a:ext uri="{FF2B5EF4-FFF2-40B4-BE49-F238E27FC236}">
                  <a16:creationId xmlns:a16="http://schemas.microsoft.com/office/drawing/2014/main" id="{151B0000-8A2B-8AEE-6283-712F1AA09678}"/>
                </a:ext>
              </a:extLst>
            </p:cNvPr>
            <p:cNvSpPr/>
            <p:nvPr/>
          </p:nvSpPr>
          <p:spPr bwMode="auto">
            <a:xfrm rot="16200000">
              <a:off x="975350" y="1760142"/>
              <a:ext cx="885620" cy="1768046"/>
            </a:xfrm>
            <a:prstGeom prst="round2Same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TextBox 116">
              <a:extLst>
                <a:ext uri="{FF2B5EF4-FFF2-40B4-BE49-F238E27FC236}">
                  <a16:creationId xmlns:a16="http://schemas.microsoft.com/office/drawing/2014/main" id="{F40A9971-92FC-9AF2-F35C-0FD0852F57DB}"/>
                </a:ext>
              </a:extLst>
            </p:cNvPr>
            <p:cNvSpPr txBox="1"/>
            <p:nvPr/>
          </p:nvSpPr>
          <p:spPr bwMode="auto">
            <a:xfrm>
              <a:off x="516688" y="2446198"/>
              <a:ext cx="1759528" cy="37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2200"/>
                </a:lnSpc>
                <a:spcBef>
                  <a:spcPts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Deucrictibant</a:t>
              </a:r>
            </a:p>
          </p:txBody>
        </p:sp>
      </p:grpSp>
      <p:sp>
        <p:nvSpPr>
          <p:cNvPr id="10" name="TextBox 9">
            <a:extLst>
              <a:ext uri="{FF2B5EF4-FFF2-40B4-BE49-F238E27FC236}">
                <a16:creationId xmlns:a16="http://schemas.microsoft.com/office/drawing/2014/main" id="{27A9CF78-8FB5-34D0-A2D7-81A0213E4ACB}"/>
              </a:ext>
            </a:extLst>
          </p:cNvPr>
          <p:cNvSpPr txBox="1"/>
          <p:nvPr/>
        </p:nvSpPr>
        <p:spPr bwMode="auto">
          <a:xfrm rot="16200000">
            <a:off x="5319514" y="4573692"/>
            <a:ext cx="28301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Monthly Attack Rate (LS Mean)</a:t>
            </a:r>
          </a:p>
        </p:txBody>
      </p:sp>
      <p:grpSp>
        <p:nvGrpSpPr>
          <p:cNvPr id="12" name="Group 11">
            <a:extLst>
              <a:ext uri="{FF2B5EF4-FFF2-40B4-BE49-F238E27FC236}">
                <a16:creationId xmlns:a16="http://schemas.microsoft.com/office/drawing/2014/main" id="{730C4E13-82D8-3A86-256A-76D0E15CF299}"/>
              </a:ext>
            </a:extLst>
          </p:cNvPr>
          <p:cNvGrpSpPr/>
          <p:nvPr/>
        </p:nvGrpSpPr>
        <p:grpSpPr>
          <a:xfrm>
            <a:off x="6825579" y="3473024"/>
            <a:ext cx="444352" cy="2694589"/>
            <a:chOff x="4536501" y="2636321"/>
            <a:chExt cx="444352" cy="2932631"/>
          </a:xfrm>
        </p:grpSpPr>
        <p:sp>
          <p:nvSpPr>
            <p:cNvPr id="31" name="TextBox 30">
              <a:extLst>
                <a:ext uri="{FF2B5EF4-FFF2-40B4-BE49-F238E27FC236}">
                  <a16:creationId xmlns:a16="http://schemas.microsoft.com/office/drawing/2014/main" id="{36F75849-4F28-D72F-C8C9-EBC9BCA42ECD}"/>
                </a:ext>
              </a:extLst>
            </p:cNvPr>
            <p:cNvSpPr txBox="1"/>
            <p:nvPr/>
          </p:nvSpPr>
          <p:spPr bwMode="auto">
            <a:xfrm>
              <a:off x="4536501" y="2636321"/>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2.0</a:t>
              </a:r>
            </a:p>
          </p:txBody>
        </p:sp>
        <p:sp>
          <p:nvSpPr>
            <p:cNvPr id="32" name="TextBox 31">
              <a:extLst>
                <a:ext uri="{FF2B5EF4-FFF2-40B4-BE49-F238E27FC236}">
                  <a16:creationId xmlns:a16="http://schemas.microsoft.com/office/drawing/2014/main" id="{8B2CB8FD-85A7-4220-7DC8-88E185AD6B58}"/>
                </a:ext>
              </a:extLst>
            </p:cNvPr>
            <p:cNvSpPr txBox="1"/>
            <p:nvPr/>
          </p:nvSpPr>
          <p:spPr bwMode="auto">
            <a:xfrm>
              <a:off x="4536501" y="3277546"/>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1.5</a:t>
              </a:r>
            </a:p>
          </p:txBody>
        </p:sp>
        <p:sp>
          <p:nvSpPr>
            <p:cNvPr id="33" name="TextBox 32">
              <a:extLst>
                <a:ext uri="{FF2B5EF4-FFF2-40B4-BE49-F238E27FC236}">
                  <a16:creationId xmlns:a16="http://schemas.microsoft.com/office/drawing/2014/main" id="{10F8B1F4-06B8-2A70-DAA2-3FE640B356B0}"/>
                </a:ext>
              </a:extLst>
            </p:cNvPr>
            <p:cNvSpPr txBox="1"/>
            <p:nvPr/>
          </p:nvSpPr>
          <p:spPr bwMode="auto">
            <a:xfrm>
              <a:off x="4536501" y="3907891"/>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1.0</a:t>
              </a:r>
            </a:p>
          </p:txBody>
        </p:sp>
        <p:sp>
          <p:nvSpPr>
            <p:cNvPr id="34" name="TextBox 33">
              <a:extLst>
                <a:ext uri="{FF2B5EF4-FFF2-40B4-BE49-F238E27FC236}">
                  <a16:creationId xmlns:a16="http://schemas.microsoft.com/office/drawing/2014/main" id="{ECBF2BE0-D657-889B-B516-C3100A8859C6}"/>
                </a:ext>
              </a:extLst>
            </p:cNvPr>
            <p:cNvSpPr txBox="1"/>
            <p:nvPr/>
          </p:nvSpPr>
          <p:spPr bwMode="auto">
            <a:xfrm>
              <a:off x="4536501" y="4549116"/>
              <a:ext cx="44435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0.5</a:t>
              </a:r>
            </a:p>
          </p:txBody>
        </p:sp>
        <p:sp>
          <p:nvSpPr>
            <p:cNvPr id="35" name="TextBox 34">
              <a:extLst>
                <a:ext uri="{FF2B5EF4-FFF2-40B4-BE49-F238E27FC236}">
                  <a16:creationId xmlns:a16="http://schemas.microsoft.com/office/drawing/2014/main" id="{494012FB-F996-0AD3-B003-AC002F830746}"/>
                </a:ext>
              </a:extLst>
            </p:cNvPr>
            <p:cNvSpPr txBox="1"/>
            <p:nvPr/>
          </p:nvSpPr>
          <p:spPr bwMode="auto">
            <a:xfrm>
              <a:off x="4691991" y="5200490"/>
              <a:ext cx="288862" cy="3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Arial" panose="020B0604020202020204" pitchFamily="34" charset="0"/>
                </a:rPr>
                <a:t>0</a:t>
              </a:r>
            </a:p>
          </p:txBody>
        </p:sp>
      </p:grpSp>
      <p:grpSp>
        <p:nvGrpSpPr>
          <p:cNvPr id="15" name="Group 14">
            <a:extLst>
              <a:ext uri="{FF2B5EF4-FFF2-40B4-BE49-F238E27FC236}">
                <a16:creationId xmlns:a16="http://schemas.microsoft.com/office/drawing/2014/main" id="{CD0B4337-983F-61C7-6E40-78FE01ADF349}"/>
              </a:ext>
            </a:extLst>
          </p:cNvPr>
          <p:cNvGrpSpPr/>
          <p:nvPr/>
        </p:nvGrpSpPr>
        <p:grpSpPr>
          <a:xfrm>
            <a:off x="7210327" y="3629548"/>
            <a:ext cx="95251" cy="2363026"/>
            <a:chOff x="4816381" y="2806672"/>
            <a:chExt cx="431800" cy="2571778"/>
          </a:xfrm>
        </p:grpSpPr>
        <p:cxnSp>
          <p:nvCxnSpPr>
            <p:cNvPr id="26" name="Straight Connector 25">
              <a:extLst>
                <a:ext uri="{FF2B5EF4-FFF2-40B4-BE49-F238E27FC236}">
                  <a16:creationId xmlns:a16="http://schemas.microsoft.com/office/drawing/2014/main" id="{46134703-0EA0-87E7-471C-01F60BF3C141}"/>
                </a:ext>
              </a:extLst>
            </p:cNvPr>
            <p:cNvCxnSpPr>
              <a:cxnSpLocks/>
            </p:cNvCxnSpPr>
            <p:nvPr/>
          </p:nvCxnSpPr>
          <p:spPr bwMode="auto">
            <a:xfrm>
              <a:off x="4816381" y="280667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DE4728D-750E-39D5-A939-76FF0AD57C02}"/>
                </a:ext>
              </a:extLst>
            </p:cNvPr>
            <p:cNvCxnSpPr>
              <a:cxnSpLocks/>
            </p:cNvCxnSpPr>
            <p:nvPr/>
          </p:nvCxnSpPr>
          <p:spPr bwMode="auto">
            <a:xfrm>
              <a:off x="4816381" y="344961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4B79D50-F416-270A-D895-1D7ABB9F6675}"/>
                </a:ext>
              </a:extLst>
            </p:cNvPr>
            <p:cNvCxnSpPr>
              <a:cxnSpLocks/>
            </p:cNvCxnSpPr>
            <p:nvPr/>
          </p:nvCxnSpPr>
          <p:spPr bwMode="auto">
            <a:xfrm>
              <a:off x="4816381" y="409256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3A7BE6C-ED03-A248-D703-825C5F8E0129}"/>
                </a:ext>
              </a:extLst>
            </p:cNvPr>
            <p:cNvCxnSpPr>
              <a:cxnSpLocks/>
            </p:cNvCxnSpPr>
            <p:nvPr/>
          </p:nvCxnSpPr>
          <p:spPr bwMode="auto">
            <a:xfrm>
              <a:off x="4816381" y="473550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AE09C3E-CF37-7FF5-C4DC-D1758EACB512}"/>
                </a:ext>
              </a:extLst>
            </p:cNvPr>
            <p:cNvCxnSpPr>
              <a:cxnSpLocks/>
            </p:cNvCxnSpPr>
            <p:nvPr/>
          </p:nvCxnSpPr>
          <p:spPr bwMode="auto">
            <a:xfrm>
              <a:off x="4816381" y="5378450"/>
              <a:ext cx="431800" cy="0"/>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40ACF7B5-3FD6-FF42-EEB8-4F9B97CCA223}"/>
              </a:ext>
            </a:extLst>
          </p:cNvPr>
          <p:cNvSpPr txBox="1"/>
          <p:nvPr/>
        </p:nvSpPr>
        <p:spPr bwMode="auto">
          <a:xfrm>
            <a:off x="8343153" y="6032574"/>
            <a:ext cx="11163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20 mg/day</a:t>
            </a:r>
          </a:p>
        </p:txBody>
      </p:sp>
      <p:sp>
        <p:nvSpPr>
          <p:cNvPr id="24" name="TextBox 23">
            <a:extLst>
              <a:ext uri="{FF2B5EF4-FFF2-40B4-BE49-F238E27FC236}">
                <a16:creationId xmlns:a16="http://schemas.microsoft.com/office/drawing/2014/main" id="{01DA5FAF-9CC5-2D95-8527-9928299619A5}"/>
              </a:ext>
            </a:extLst>
          </p:cNvPr>
          <p:cNvSpPr txBox="1"/>
          <p:nvPr/>
        </p:nvSpPr>
        <p:spPr bwMode="auto">
          <a:xfrm>
            <a:off x="9422167" y="6032574"/>
            <a:ext cx="1117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40 mg/day</a:t>
            </a:r>
          </a:p>
        </p:txBody>
      </p:sp>
      <p:sp>
        <p:nvSpPr>
          <p:cNvPr id="25" name="TextBox 24">
            <a:extLst>
              <a:ext uri="{FF2B5EF4-FFF2-40B4-BE49-F238E27FC236}">
                <a16:creationId xmlns:a16="http://schemas.microsoft.com/office/drawing/2014/main" id="{63771FC6-19A6-2576-85A0-89F831604531}"/>
              </a:ext>
            </a:extLst>
          </p:cNvPr>
          <p:cNvSpPr txBox="1"/>
          <p:nvPr/>
        </p:nvSpPr>
        <p:spPr bwMode="auto">
          <a:xfrm>
            <a:off x="7284254" y="6019774"/>
            <a:ext cx="1098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n-lt"/>
                <a:ea typeface="+mn-ea"/>
                <a:cs typeface="Arial" panose="020B0604020202020204" pitchFamily="34" charset="0"/>
              </a:rPr>
              <a:t>Placebo</a:t>
            </a:r>
          </a:p>
        </p:txBody>
      </p:sp>
      <p:grpSp>
        <p:nvGrpSpPr>
          <p:cNvPr id="18" name="Group 17">
            <a:extLst>
              <a:ext uri="{FF2B5EF4-FFF2-40B4-BE49-F238E27FC236}">
                <a16:creationId xmlns:a16="http://schemas.microsoft.com/office/drawing/2014/main" id="{5F3773F2-A08B-20C0-0EEB-F1B1BCA052C1}"/>
              </a:ext>
            </a:extLst>
          </p:cNvPr>
          <p:cNvGrpSpPr/>
          <p:nvPr/>
        </p:nvGrpSpPr>
        <p:grpSpPr>
          <a:xfrm>
            <a:off x="7292878" y="5983346"/>
            <a:ext cx="3230390" cy="106416"/>
            <a:chOff x="2208763" y="5983346"/>
            <a:chExt cx="3230390" cy="106416"/>
          </a:xfrm>
        </p:grpSpPr>
        <p:cxnSp>
          <p:nvCxnSpPr>
            <p:cNvPr id="19" name="Straight Connector 18">
              <a:extLst>
                <a:ext uri="{FF2B5EF4-FFF2-40B4-BE49-F238E27FC236}">
                  <a16:creationId xmlns:a16="http://schemas.microsoft.com/office/drawing/2014/main" id="{0CDAFADB-73B9-7F07-12CC-0FD9B8F2FA02}"/>
                </a:ext>
              </a:extLst>
            </p:cNvPr>
            <p:cNvCxnSpPr/>
            <p:nvPr/>
          </p:nvCxnSpPr>
          <p:spPr bwMode="auto">
            <a:xfrm>
              <a:off x="2208763" y="5983346"/>
              <a:ext cx="0" cy="106416"/>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B77D2A8-2027-8D89-6A69-81897E7B4C99}"/>
                </a:ext>
              </a:extLst>
            </p:cNvPr>
            <p:cNvCxnSpPr/>
            <p:nvPr/>
          </p:nvCxnSpPr>
          <p:spPr bwMode="auto">
            <a:xfrm>
              <a:off x="3285560" y="5983346"/>
              <a:ext cx="0" cy="106416"/>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ECBADAF-D9E0-32B1-CA90-4891C9828F9C}"/>
                </a:ext>
              </a:extLst>
            </p:cNvPr>
            <p:cNvCxnSpPr/>
            <p:nvPr/>
          </p:nvCxnSpPr>
          <p:spPr bwMode="auto">
            <a:xfrm>
              <a:off x="4362357" y="5983346"/>
              <a:ext cx="0" cy="106416"/>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933D636-9189-66DC-CEC0-57D2EFD2592B}"/>
                </a:ext>
              </a:extLst>
            </p:cNvPr>
            <p:cNvCxnSpPr/>
            <p:nvPr/>
          </p:nvCxnSpPr>
          <p:spPr bwMode="auto">
            <a:xfrm>
              <a:off x="5439153" y="5983346"/>
              <a:ext cx="0" cy="106416"/>
            </a:xfrm>
            <a:prstGeom prst="line">
              <a:avLst/>
            </a:prstGeom>
            <a:noFill/>
            <a:ln w="28575" cap="flat" cmpd="sng" algn="ctr">
              <a:solidFill>
                <a:schemeClr val="bg1"/>
              </a:solidFill>
              <a:prstDash val="solid"/>
              <a:round/>
              <a:headEnd type="none" w="med" len="med"/>
              <a:tailEnd type="none" w="med" len="med"/>
            </a:ln>
            <a:effectLst/>
          </p:spPr>
        </p:cxnSp>
      </p:grpSp>
      <p:sp>
        <p:nvSpPr>
          <p:cNvPr id="37" name="Freeform: Shape 36">
            <a:extLst>
              <a:ext uri="{FF2B5EF4-FFF2-40B4-BE49-F238E27FC236}">
                <a16:creationId xmlns:a16="http://schemas.microsoft.com/office/drawing/2014/main" id="{11C7D7E9-0DEF-D274-E8D7-E63091FE2495}"/>
              </a:ext>
            </a:extLst>
          </p:cNvPr>
          <p:cNvSpPr/>
          <p:nvPr/>
        </p:nvSpPr>
        <p:spPr bwMode="auto">
          <a:xfrm>
            <a:off x="7292877" y="3629573"/>
            <a:ext cx="3239851" cy="2363001"/>
          </a:xfrm>
          <a:custGeom>
            <a:avLst/>
            <a:gdLst>
              <a:gd name="connsiteX0" fmla="*/ 0 w 3663950"/>
              <a:gd name="connsiteY0" fmla="*/ 0 h 2571750"/>
              <a:gd name="connsiteX1" fmla="*/ 0 w 3663950"/>
              <a:gd name="connsiteY1" fmla="*/ 2571750 h 2571750"/>
              <a:gd name="connsiteX2" fmla="*/ 3663950 w 3663950"/>
              <a:gd name="connsiteY2" fmla="*/ 2571750 h 2571750"/>
            </a:gdLst>
            <a:ahLst/>
            <a:cxnLst>
              <a:cxn ang="0">
                <a:pos x="connsiteX0" y="connsiteY0"/>
              </a:cxn>
              <a:cxn ang="0">
                <a:pos x="connsiteX1" y="connsiteY1"/>
              </a:cxn>
              <a:cxn ang="0">
                <a:pos x="connsiteX2" y="connsiteY2"/>
              </a:cxn>
            </a:cxnLst>
            <a:rect l="l" t="t" r="r" b="b"/>
            <a:pathLst>
              <a:path w="3663950" h="2571750">
                <a:moveTo>
                  <a:pt x="0" y="0"/>
                </a:moveTo>
                <a:lnTo>
                  <a:pt x="0" y="2571750"/>
                </a:lnTo>
                <a:lnTo>
                  <a:pt x="3663950" y="25717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38" name="Freeform: Shape 37">
            <a:extLst>
              <a:ext uri="{FF2B5EF4-FFF2-40B4-BE49-F238E27FC236}">
                <a16:creationId xmlns:a16="http://schemas.microsoft.com/office/drawing/2014/main" id="{A75DA4BE-5877-E273-FC0C-972F95DC4A4B}"/>
              </a:ext>
            </a:extLst>
          </p:cNvPr>
          <p:cNvSpPr/>
          <p:nvPr/>
        </p:nvSpPr>
        <p:spPr bwMode="auto">
          <a:xfrm>
            <a:off x="7625011" y="3672698"/>
            <a:ext cx="2439247" cy="97618"/>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Shape 38">
            <a:extLst>
              <a:ext uri="{FF2B5EF4-FFF2-40B4-BE49-F238E27FC236}">
                <a16:creationId xmlns:a16="http://schemas.microsoft.com/office/drawing/2014/main" id="{364DDBEE-3F6C-74AD-7133-35AC9BDD133B}"/>
              </a:ext>
            </a:extLst>
          </p:cNvPr>
          <p:cNvSpPr/>
          <p:nvPr/>
        </p:nvSpPr>
        <p:spPr bwMode="auto">
          <a:xfrm>
            <a:off x="7620058" y="3977968"/>
            <a:ext cx="1446189" cy="98388"/>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2631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BA08-D386-5FE3-CB72-3294966774B6}"/>
              </a:ext>
            </a:extLst>
          </p:cNvPr>
          <p:cNvSpPr>
            <a:spLocks noGrp="1"/>
          </p:cNvSpPr>
          <p:nvPr>
            <p:ph type="title"/>
          </p:nvPr>
        </p:nvSpPr>
        <p:spPr>
          <a:xfrm>
            <a:off x="609759" y="238127"/>
            <a:ext cx="10872444" cy="1103313"/>
          </a:xfrm>
        </p:spPr>
        <p:txBody>
          <a:bodyPr/>
          <a:lstStyle/>
          <a:p>
            <a:r>
              <a:rPr lang="en-US"/>
              <a:t>Deucrictibant Safety Outcomes in </a:t>
            </a:r>
            <a:r>
              <a:rPr lang="en-US" altLang="en-US"/>
              <a:t>CHAPTER-1 Study</a:t>
            </a:r>
            <a:endParaRPr lang="en-US"/>
          </a:p>
        </p:txBody>
      </p:sp>
      <p:sp>
        <p:nvSpPr>
          <p:cNvPr id="3" name="Content Placeholder 2">
            <a:extLst>
              <a:ext uri="{FF2B5EF4-FFF2-40B4-BE49-F238E27FC236}">
                <a16:creationId xmlns:a16="http://schemas.microsoft.com/office/drawing/2014/main" id="{D1FAFA64-051D-0127-B48B-A98BD71E8172}"/>
              </a:ext>
            </a:extLst>
          </p:cNvPr>
          <p:cNvSpPr>
            <a:spLocks noGrp="1"/>
          </p:cNvSpPr>
          <p:nvPr>
            <p:ph idx="1"/>
          </p:nvPr>
        </p:nvSpPr>
        <p:spPr>
          <a:xfrm>
            <a:off x="604675" y="1513047"/>
            <a:ext cx="10877529" cy="4650686"/>
          </a:xfrm>
        </p:spPr>
        <p:txBody>
          <a:bodyPr/>
          <a:lstStyle/>
          <a:p>
            <a:r>
              <a:rPr lang="en-US" dirty="0"/>
              <a:t>All treatment-related TEAEs were mild in severity</a:t>
            </a:r>
          </a:p>
          <a:p>
            <a:r>
              <a:rPr lang="en-US" dirty="0"/>
              <a:t>No serious or severe TEAEs reported; no TEAE led to treatment discontinuation, withdrawal, or death</a:t>
            </a:r>
            <a:br>
              <a:rPr lang="en-US" dirty="0"/>
            </a:br>
            <a:endParaRPr lang="en-US" dirty="0"/>
          </a:p>
        </p:txBody>
      </p:sp>
      <p:sp>
        <p:nvSpPr>
          <p:cNvPr id="6" name="Text Box 11">
            <a:extLst>
              <a:ext uri="{FF2B5EF4-FFF2-40B4-BE49-F238E27FC236}">
                <a16:creationId xmlns:a16="http://schemas.microsoft.com/office/drawing/2014/main" id="{26620994-BF5D-DBB6-E5F1-C5EF81DEA23E}"/>
              </a:ext>
            </a:extLst>
          </p:cNvPr>
          <p:cNvSpPr txBox="1">
            <a:spLocks noChangeArrowheads="1"/>
          </p:cNvSpPr>
          <p:nvPr/>
        </p:nvSpPr>
        <p:spPr bwMode="auto">
          <a:xfrm>
            <a:off x="397087"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Riedl. AAAAI 2024. Abstr 031.</a:t>
            </a:r>
          </a:p>
        </p:txBody>
      </p:sp>
      <p:graphicFrame>
        <p:nvGraphicFramePr>
          <p:cNvPr id="4" name="Group 3">
            <a:extLst>
              <a:ext uri="{FF2B5EF4-FFF2-40B4-BE49-F238E27FC236}">
                <a16:creationId xmlns:a16="http://schemas.microsoft.com/office/drawing/2014/main" id="{F0D65983-5AD1-C858-962F-E452576136BD}"/>
              </a:ext>
            </a:extLst>
          </p:cNvPr>
          <p:cNvGraphicFramePr>
            <a:graphicFrameLocks/>
          </p:cNvGraphicFramePr>
          <p:nvPr>
            <p:extLst>
              <p:ext uri="{D42A27DB-BD31-4B8C-83A1-F6EECF244321}">
                <p14:modId xmlns:p14="http://schemas.microsoft.com/office/powerpoint/2010/main" val="360102545"/>
              </p:ext>
            </p:extLst>
          </p:nvPr>
        </p:nvGraphicFramePr>
        <p:xfrm>
          <a:off x="723902" y="3107284"/>
          <a:ext cx="10758301" cy="2804224"/>
        </p:xfrm>
        <a:graphic>
          <a:graphicData uri="http://schemas.openxmlformats.org/drawingml/2006/table">
            <a:tbl>
              <a:tblPr/>
              <a:tblGrid>
                <a:gridCol w="2527299">
                  <a:extLst>
                    <a:ext uri="{9D8B030D-6E8A-4147-A177-3AD203B41FA5}">
                      <a16:colId xmlns:a16="http://schemas.microsoft.com/office/drawing/2014/main" val="20000"/>
                    </a:ext>
                  </a:extLst>
                </a:gridCol>
                <a:gridCol w="1409700">
                  <a:extLst>
                    <a:ext uri="{9D8B030D-6E8A-4147-A177-3AD203B41FA5}">
                      <a16:colId xmlns:a16="http://schemas.microsoft.com/office/drawing/2014/main" val="20001"/>
                    </a:ext>
                  </a:extLst>
                </a:gridCol>
                <a:gridCol w="1168400">
                  <a:extLst>
                    <a:ext uri="{9D8B030D-6E8A-4147-A177-3AD203B41FA5}">
                      <a16:colId xmlns:a16="http://schemas.microsoft.com/office/drawing/2014/main" val="583946364"/>
                    </a:ext>
                  </a:extLst>
                </a:gridCol>
                <a:gridCol w="1485900">
                  <a:extLst>
                    <a:ext uri="{9D8B030D-6E8A-4147-A177-3AD203B41FA5}">
                      <a16:colId xmlns:a16="http://schemas.microsoft.com/office/drawing/2014/main" val="541612803"/>
                    </a:ext>
                  </a:extLst>
                </a:gridCol>
                <a:gridCol w="1333500">
                  <a:extLst>
                    <a:ext uri="{9D8B030D-6E8A-4147-A177-3AD203B41FA5}">
                      <a16:colId xmlns:a16="http://schemas.microsoft.com/office/drawing/2014/main" val="2846035649"/>
                    </a:ext>
                  </a:extLst>
                </a:gridCol>
                <a:gridCol w="1371600">
                  <a:extLst>
                    <a:ext uri="{9D8B030D-6E8A-4147-A177-3AD203B41FA5}">
                      <a16:colId xmlns:a16="http://schemas.microsoft.com/office/drawing/2014/main" val="4012030286"/>
                    </a:ext>
                  </a:extLst>
                </a:gridCol>
                <a:gridCol w="1461902">
                  <a:extLst>
                    <a:ext uri="{9D8B030D-6E8A-4147-A177-3AD203B41FA5}">
                      <a16:colId xmlns:a16="http://schemas.microsoft.com/office/drawing/2014/main" val="2972654259"/>
                    </a:ext>
                  </a:extLst>
                </a:gridCol>
              </a:tblGrid>
              <a:tr h="283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a:ln>
                            <a:noFill/>
                          </a:ln>
                          <a:solidFill>
                            <a:schemeClr val="tx1"/>
                          </a:solidFill>
                          <a:effectLst/>
                          <a:latin typeface="+mn-lt"/>
                        </a:rPr>
                        <a:t>TEAEs,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 = 11)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Deucrictibant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20 mg/day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(n = 11)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Deucrictibant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40 mg/day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(n = 12)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34525233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600" b="1" i="0" u="none" strike="noStrike" cap="none" normalizeH="0" baseline="0">
                        <a:ln>
                          <a:noFill/>
                        </a:ln>
                        <a:solidFill>
                          <a:schemeClr val="tx1"/>
                        </a:solidFill>
                        <a:effectLst/>
                        <a:latin typeface="+mn-lt"/>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Participants</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Events</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Participants</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Events</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Participants</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mn-lt"/>
                        </a:rPr>
                        <a:t>Events</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8548313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7 (63.6)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6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7 (58.3)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50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Treatment-related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GGT increase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Dizziness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23940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0" name="Group 549">
            <a:extLst>
              <a:ext uri="{FF2B5EF4-FFF2-40B4-BE49-F238E27FC236}">
                <a16:creationId xmlns:a16="http://schemas.microsoft.com/office/drawing/2014/main" id="{28DF236E-4A08-5D46-722D-96E1A67FECE6}"/>
              </a:ext>
            </a:extLst>
          </p:cNvPr>
          <p:cNvGrpSpPr/>
          <p:nvPr/>
        </p:nvGrpSpPr>
        <p:grpSpPr>
          <a:xfrm>
            <a:off x="3804689" y="4907479"/>
            <a:ext cx="4352690" cy="1407596"/>
            <a:chOff x="3804689" y="4907479"/>
            <a:chExt cx="4352690" cy="1407596"/>
          </a:xfrm>
        </p:grpSpPr>
        <p:sp>
          <p:nvSpPr>
            <p:cNvPr id="548" name="Freeform 547">
              <a:extLst>
                <a:ext uri="{FF2B5EF4-FFF2-40B4-BE49-F238E27FC236}">
                  <a16:creationId xmlns:a16="http://schemas.microsoft.com/office/drawing/2014/main" id="{AA7EC940-7DB8-0043-14F2-B3B134936C26}"/>
                </a:ext>
              </a:extLst>
            </p:cNvPr>
            <p:cNvSpPr/>
            <p:nvPr/>
          </p:nvSpPr>
          <p:spPr bwMode="auto">
            <a:xfrm>
              <a:off x="3943937" y="4907479"/>
              <a:ext cx="4064812" cy="1296471"/>
            </a:xfrm>
            <a:custGeom>
              <a:avLst/>
              <a:gdLst>
                <a:gd name="connsiteX0" fmla="*/ 1933387 w 3866774"/>
                <a:gd name="connsiteY0" fmla="*/ 0 h 1261088"/>
                <a:gd name="connsiteX1" fmla="*/ 3863366 w 3866774"/>
                <a:gd name="connsiteY1" fmla="*/ 1214041 h 1261088"/>
                <a:gd name="connsiteX2" fmla="*/ 3866774 w 3866774"/>
                <a:gd name="connsiteY2" fmla="*/ 1261088 h 1261088"/>
                <a:gd name="connsiteX3" fmla="*/ 0 w 3866774"/>
                <a:gd name="connsiteY3" fmla="*/ 1261088 h 1261088"/>
                <a:gd name="connsiteX4" fmla="*/ 3408 w 3866774"/>
                <a:gd name="connsiteY4" fmla="*/ 1214041 h 1261088"/>
                <a:gd name="connsiteX5" fmla="*/ 1933387 w 3866774"/>
                <a:gd name="connsiteY5" fmla="*/ 0 h 126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6774" h="1261088">
                  <a:moveTo>
                    <a:pt x="1933387" y="0"/>
                  </a:moveTo>
                  <a:cubicBezTo>
                    <a:pt x="2937853" y="0"/>
                    <a:pt x="3764019" y="532132"/>
                    <a:pt x="3863366" y="1214041"/>
                  </a:cubicBezTo>
                  <a:lnTo>
                    <a:pt x="3866774" y="1261088"/>
                  </a:lnTo>
                  <a:lnTo>
                    <a:pt x="0" y="1261088"/>
                  </a:lnTo>
                  <a:lnTo>
                    <a:pt x="3408" y="1214041"/>
                  </a:lnTo>
                  <a:cubicBezTo>
                    <a:pt x="102755" y="532132"/>
                    <a:pt x="928922" y="0"/>
                    <a:pt x="1933387" y="0"/>
                  </a:cubicBezTo>
                  <a:close/>
                </a:path>
              </a:pathLst>
            </a:custGeom>
            <a:solidFill>
              <a:schemeClr val="accent6">
                <a:lumMod val="20000"/>
                <a:lumOff val="80000"/>
              </a:schemeClr>
            </a:solidFill>
            <a:ln w="25400">
              <a:solidFill>
                <a:schemeClr val="accent6"/>
              </a:solidFill>
              <a:prstDash val="dash"/>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9" name="Rectangle 548">
              <a:extLst>
                <a:ext uri="{FF2B5EF4-FFF2-40B4-BE49-F238E27FC236}">
                  <a16:creationId xmlns:a16="http://schemas.microsoft.com/office/drawing/2014/main" id="{2851C0E0-CD4F-DE26-8275-F051A791324B}"/>
                </a:ext>
              </a:extLst>
            </p:cNvPr>
            <p:cNvSpPr/>
            <p:nvPr/>
          </p:nvSpPr>
          <p:spPr bwMode="auto">
            <a:xfrm>
              <a:off x="3804689" y="6172200"/>
              <a:ext cx="4352690" cy="142875"/>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80" name="Oval 579">
            <a:extLst>
              <a:ext uri="{FF2B5EF4-FFF2-40B4-BE49-F238E27FC236}">
                <a16:creationId xmlns:a16="http://schemas.microsoft.com/office/drawing/2014/main" id="{1C84F606-E76B-771A-0D3F-5EE6C139157C}"/>
              </a:ext>
            </a:extLst>
          </p:cNvPr>
          <p:cNvSpPr/>
          <p:nvPr/>
        </p:nvSpPr>
        <p:spPr bwMode="auto">
          <a:xfrm>
            <a:off x="8745428" y="4949085"/>
            <a:ext cx="212316" cy="212316"/>
          </a:xfrm>
          <a:prstGeom prst="ellipse">
            <a:avLst/>
          </a:prstGeom>
          <a:solidFill>
            <a:srgbClr val="E1471D">
              <a:alpha val="25098"/>
            </a:srgbClr>
          </a:solidFill>
          <a:ln w="0">
            <a:noFill/>
            <a:miter lim="800000"/>
            <a:headEnd/>
            <a:tailEnd/>
          </a:ln>
          <a:effectLst>
            <a:softEdge rad="12700"/>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0" name="Freeform 519">
            <a:extLst>
              <a:ext uri="{FF2B5EF4-FFF2-40B4-BE49-F238E27FC236}">
                <a16:creationId xmlns:a16="http://schemas.microsoft.com/office/drawing/2014/main" id="{BC0DE837-3366-2026-18B4-290C1C5E4D59}"/>
              </a:ext>
            </a:extLst>
          </p:cNvPr>
          <p:cNvSpPr/>
          <p:nvPr/>
        </p:nvSpPr>
        <p:spPr bwMode="auto">
          <a:xfrm>
            <a:off x="4354717" y="5408493"/>
            <a:ext cx="866580" cy="576152"/>
          </a:xfrm>
          <a:custGeom>
            <a:avLst/>
            <a:gdLst>
              <a:gd name="connsiteX0" fmla="*/ 1454785 w 2049763"/>
              <a:gd name="connsiteY0" fmla="*/ 0 h 1362799"/>
              <a:gd name="connsiteX1" fmla="*/ 2049763 w 2049763"/>
              <a:gd name="connsiteY1" fmla="*/ 385846 h 1362799"/>
              <a:gd name="connsiteX2" fmla="*/ 1875498 w 2049763"/>
              <a:gd name="connsiteY2" fmla="*/ 658681 h 1362799"/>
              <a:gd name="connsiteX3" fmla="*/ 1869988 w 2049763"/>
              <a:gd name="connsiteY3" fmla="*/ 661629 h 1362799"/>
              <a:gd name="connsiteX4" fmla="*/ 1873225 w 2049763"/>
              <a:gd name="connsiteY4" fmla="*/ 665861 h 1362799"/>
              <a:gd name="connsiteX5" fmla="*/ 1923387 w 2049763"/>
              <a:gd name="connsiteY5" fmla="*/ 842138 h 1362799"/>
              <a:gd name="connsiteX6" fmla="*/ 1285077 w 2049763"/>
              <a:gd name="connsiteY6" fmla="*/ 1295008 h 1362799"/>
              <a:gd name="connsiteX7" fmla="*/ 1156435 w 2049763"/>
              <a:gd name="connsiteY7" fmla="*/ 1285808 h 1362799"/>
              <a:gd name="connsiteX8" fmla="*/ 1124146 w 2049763"/>
              <a:gd name="connsiteY8" fmla="*/ 1278696 h 1362799"/>
              <a:gd name="connsiteX9" fmla="*/ 1084370 w 2049763"/>
              <a:gd name="connsiteY9" fmla="*/ 1296903 h 1362799"/>
              <a:gd name="connsiteX10" fmla="*/ 695506 w 2049763"/>
              <a:gd name="connsiteY10" fmla="*/ 1362799 h 1362799"/>
              <a:gd name="connsiteX11" fmla="*/ 0 w 2049763"/>
              <a:gd name="connsiteY11" fmla="*/ 976953 h 1362799"/>
              <a:gd name="connsiteX12" fmla="*/ 424784 w 2049763"/>
              <a:gd name="connsiteY12" fmla="*/ 621429 h 1362799"/>
              <a:gd name="connsiteX13" fmla="*/ 554560 w 2049763"/>
              <a:gd name="connsiteY13" fmla="*/ 599080 h 1362799"/>
              <a:gd name="connsiteX14" fmla="*/ 586591 w 2049763"/>
              <a:gd name="connsiteY14" fmla="*/ 562941 h 1362799"/>
              <a:gd name="connsiteX15" fmla="*/ 848364 w 2049763"/>
              <a:gd name="connsiteY15" fmla="*/ 423147 h 1362799"/>
              <a:gd name="connsiteX16" fmla="*/ 865082 w 2049763"/>
              <a:gd name="connsiteY16" fmla="*/ 419781 h 1362799"/>
              <a:gd name="connsiteX17" fmla="*/ 859807 w 2049763"/>
              <a:gd name="connsiteY17" fmla="*/ 385846 h 1362799"/>
              <a:gd name="connsiteX18" fmla="*/ 1454785 w 2049763"/>
              <a:gd name="connsiteY18" fmla="*/ 0 h 136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49763" h="1362799">
                <a:moveTo>
                  <a:pt x="1454785" y="0"/>
                </a:moveTo>
                <a:cubicBezTo>
                  <a:pt x="1783382" y="0"/>
                  <a:pt x="2049763" y="172749"/>
                  <a:pt x="2049763" y="385846"/>
                </a:cubicBezTo>
                <a:cubicBezTo>
                  <a:pt x="2049763" y="492395"/>
                  <a:pt x="1983168" y="588856"/>
                  <a:pt x="1875498" y="658681"/>
                </a:cubicBezTo>
                <a:lnTo>
                  <a:pt x="1869988" y="661629"/>
                </a:lnTo>
                <a:lnTo>
                  <a:pt x="1873225" y="665861"/>
                </a:lnTo>
                <a:cubicBezTo>
                  <a:pt x="1905526" y="720041"/>
                  <a:pt x="1923387" y="779610"/>
                  <a:pt x="1923387" y="842138"/>
                </a:cubicBezTo>
                <a:cubicBezTo>
                  <a:pt x="1923387" y="1092251"/>
                  <a:pt x="1637606" y="1295008"/>
                  <a:pt x="1285077" y="1295008"/>
                </a:cubicBezTo>
                <a:cubicBezTo>
                  <a:pt x="1241011" y="1295008"/>
                  <a:pt x="1197988" y="1291840"/>
                  <a:pt x="1156435" y="1285808"/>
                </a:cubicBezTo>
                <a:lnTo>
                  <a:pt x="1124146" y="1278696"/>
                </a:lnTo>
                <a:lnTo>
                  <a:pt x="1084370" y="1296903"/>
                </a:lnTo>
                <a:cubicBezTo>
                  <a:pt x="973366" y="1338506"/>
                  <a:pt x="839550" y="1362799"/>
                  <a:pt x="695506" y="1362799"/>
                </a:cubicBezTo>
                <a:cubicBezTo>
                  <a:pt x="311389" y="1362799"/>
                  <a:pt x="0" y="1190050"/>
                  <a:pt x="0" y="976953"/>
                </a:cubicBezTo>
                <a:cubicBezTo>
                  <a:pt x="0" y="817130"/>
                  <a:pt x="175156" y="680003"/>
                  <a:pt x="424784" y="621429"/>
                </a:cubicBezTo>
                <a:lnTo>
                  <a:pt x="554560" y="599080"/>
                </a:lnTo>
                <a:lnTo>
                  <a:pt x="586591" y="562941"/>
                </a:lnTo>
                <a:cubicBezTo>
                  <a:pt x="650744" y="501360"/>
                  <a:pt x="741591" y="452434"/>
                  <a:pt x="848364" y="423147"/>
                </a:cubicBezTo>
                <a:lnTo>
                  <a:pt x="865082" y="419781"/>
                </a:lnTo>
                <a:lnTo>
                  <a:pt x="859807" y="385846"/>
                </a:lnTo>
                <a:cubicBezTo>
                  <a:pt x="859807" y="172749"/>
                  <a:pt x="1126188" y="0"/>
                  <a:pt x="1454785" y="0"/>
                </a:cubicBezTo>
                <a:close/>
              </a:path>
            </a:pathLst>
          </a:custGeom>
          <a:solidFill>
            <a:schemeClr val="accent1">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9" name="Freeform 518">
            <a:extLst>
              <a:ext uri="{FF2B5EF4-FFF2-40B4-BE49-F238E27FC236}">
                <a16:creationId xmlns:a16="http://schemas.microsoft.com/office/drawing/2014/main" id="{E7688048-EEE9-752C-4B01-3DD080B06A57}"/>
              </a:ext>
            </a:extLst>
          </p:cNvPr>
          <p:cNvSpPr/>
          <p:nvPr/>
        </p:nvSpPr>
        <p:spPr bwMode="auto">
          <a:xfrm>
            <a:off x="7775825" y="2937034"/>
            <a:ext cx="2049763" cy="1362799"/>
          </a:xfrm>
          <a:custGeom>
            <a:avLst/>
            <a:gdLst>
              <a:gd name="connsiteX0" fmla="*/ 1454785 w 2049763"/>
              <a:gd name="connsiteY0" fmla="*/ 0 h 1362799"/>
              <a:gd name="connsiteX1" fmla="*/ 2049763 w 2049763"/>
              <a:gd name="connsiteY1" fmla="*/ 385846 h 1362799"/>
              <a:gd name="connsiteX2" fmla="*/ 1875498 w 2049763"/>
              <a:gd name="connsiteY2" fmla="*/ 658681 h 1362799"/>
              <a:gd name="connsiteX3" fmla="*/ 1869988 w 2049763"/>
              <a:gd name="connsiteY3" fmla="*/ 661629 h 1362799"/>
              <a:gd name="connsiteX4" fmla="*/ 1873225 w 2049763"/>
              <a:gd name="connsiteY4" fmla="*/ 665861 h 1362799"/>
              <a:gd name="connsiteX5" fmla="*/ 1923387 w 2049763"/>
              <a:gd name="connsiteY5" fmla="*/ 842138 h 1362799"/>
              <a:gd name="connsiteX6" fmla="*/ 1285077 w 2049763"/>
              <a:gd name="connsiteY6" fmla="*/ 1295008 h 1362799"/>
              <a:gd name="connsiteX7" fmla="*/ 1156435 w 2049763"/>
              <a:gd name="connsiteY7" fmla="*/ 1285808 h 1362799"/>
              <a:gd name="connsiteX8" fmla="*/ 1124146 w 2049763"/>
              <a:gd name="connsiteY8" fmla="*/ 1278696 h 1362799"/>
              <a:gd name="connsiteX9" fmla="*/ 1084370 w 2049763"/>
              <a:gd name="connsiteY9" fmla="*/ 1296903 h 1362799"/>
              <a:gd name="connsiteX10" fmla="*/ 695506 w 2049763"/>
              <a:gd name="connsiteY10" fmla="*/ 1362799 h 1362799"/>
              <a:gd name="connsiteX11" fmla="*/ 0 w 2049763"/>
              <a:gd name="connsiteY11" fmla="*/ 976953 h 1362799"/>
              <a:gd name="connsiteX12" fmla="*/ 424784 w 2049763"/>
              <a:gd name="connsiteY12" fmla="*/ 621429 h 1362799"/>
              <a:gd name="connsiteX13" fmla="*/ 554560 w 2049763"/>
              <a:gd name="connsiteY13" fmla="*/ 599080 h 1362799"/>
              <a:gd name="connsiteX14" fmla="*/ 586591 w 2049763"/>
              <a:gd name="connsiteY14" fmla="*/ 562941 h 1362799"/>
              <a:gd name="connsiteX15" fmla="*/ 848364 w 2049763"/>
              <a:gd name="connsiteY15" fmla="*/ 423147 h 1362799"/>
              <a:gd name="connsiteX16" fmla="*/ 865082 w 2049763"/>
              <a:gd name="connsiteY16" fmla="*/ 419781 h 1362799"/>
              <a:gd name="connsiteX17" fmla="*/ 859807 w 2049763"/>
              <a:gd name="connsiteY17" fmla="*/ 385846 h 1362799"/>
              <a:gd name="connsiteX18" fmla="*/ 1454785 w 2049763"/>
              <a:gd name="connsiteY18" fmla="*/ 0 h 136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49763" h="1362799">
                <a:moveTo>
                  <a:pt x="1454785" y="0"/>
                </a:moveTo>
                <a:cubicBezTo>
                  <a:pt x="1783382" y="0"/>
                  <a:pt x="2049763" y="172749"/>
                  <a:pt x="2049763" y="385846"/>
                </a:cubicBezTo>
                <a:cubicBezTo>
                  <a:pt x="2049763" y="492395"/>
                  <a:pt x="1983168" y="588856"/>
                  <a:pt x="1875498" y="658681"/>
                </a:cubicBezTo>
                <a:lnTo>
                  <a:pt x="1869988" y="661629"/>
                </a:lnTo>
                <a:lnTo>
                  <a:pt x="1873225" y="665861"/>
                </a:lnTo>
                <a:cubicBezTo>
                  <a:pt x="1905526" y="720041"/>
                  <a:pt x="1923387" y="779610"/>
                  <a:pt x="1923387" y="842138"/>
                </a:cubicBezTo>
                <a:cubicBezTo>
                  <a:pt x="1923387" y="1092251"/>
                  <a:pt x="1637606" y="1295008"/>
                  <a:pt x="1285077" y="1295008"/>
                </a:cubicBezTo>
                <a:cubicBezTo>
                  <a:pt x="1241011" y="1295008"/>
                  <a:pt x="1197988" y="1291840"/>
                  <a:pt x="1156435" y="1285808"/>
                </a:cubicBezTo>
                <a:lnTo>
                  <a:pt x="1124146" y="1278696"/>
                </a:lnTo>
                <a:lnTo>
                  <a:pt x="1084370" y="1296903"/>
                </a:lnTo>
                <a:cubicBezTo>
                  <a:pt x="973366" y="1338506"/>
                  <a:pt x="839550" y="1362799"/>
                  <a:pt x="695506" y="1362799"/>
                </a:cubicBezTo>
                <a:cubicBezTo>
                  <a:pt x="311389" y="1362799"/>
                  <a:pt x="0" y="1190050"/>
                  <a:pt x="0" y="976953"/>
                </a:cubicBezTo>
                <a:cubicBezTo>
                  <a:pt x="0" y="817130"/>
                  <a:pt x="175156" y="680003"/>
                  <a:pt x="424784" y="621429"/>
                </a:cubicBezTo>
                <a:lnTo>
                  <a:pt x="554560" y="599080"/>
                </a:lnTo>
                <a:lnTo>
                  <a:pt x="586591" y="562941"/>
                </a:lnTo>
                <a:cubicBezTo>
                  <a:pt x="650744" y="501360"/>
                  <a:pt x="741591" y="452434"/>
                  <a:pt x="848364" y="423147"/>
                </a:cubicBezTo>
                <a:lnTo>
                  <a:pt x="865082" y="419781"/>
                </a:lnTo>
                <a:lnTo>
                  <a:pt x="859807" y="385846"/>
                </a:lnTo>
                <a:cubicBezTo>
                  <a:pt x="859807" y="172749"/>
                  <a:pt x="1126188" y="0"/>
                  <a:pt x="1454785" y="0"/>
                </a:cubicBezTo>
                <a:close/>
              </a:path>
            </a:pathLst>
          </a:custGeom>
          <a:solidFill>
            <a:schemeClr val="accent1">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7" name="Trapezoid 296">
            <a:extLst>
              <a:ext uri="{FF2B5EF4-FFF2-40B4-BE49-F238E27FC236}">
                <a16:creationId xmlns:a16="http://schemas.microsoft.com/office/drawing/2014/main" id="{1C3C844C-224A-81D1-8396-9E11B28E9A9E}"/>
              </a:ext>
            </a:extLst>
          </p:cNvPr>
          <p:cNvSpPr/>
          <p:nvPr/>
        </p:nvSpPr>
        <p:spPr bwMode="auto">
          <a:xfrm rot="16200000">
            <a:off x="9274827" y="1787458"/>
            <a:ext cx="412110" cy="565137"/>
          </a:xfrm>
          <a:prstGeom prst="trapezoid">
            <a:avLst/>
          </a:prstGeom>
          <a:solidFill>
            <a:srgbClr val="015873">
              <a:alpha val="25098"/>
            </a:srgb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Rectangle 298">
            <a:extLst>
              <a:ext uri="{FF2B5EF4-FFF2-40B4-BE49-F238E27FC236}">
                <a16:creationId xmlns:a16="http://schemas.microsoft.com/office/drawing/2014/main" id="{AF5D7994-03F1-2C43-DE63-710CA9BD8E7C}"/>
              </a:ext>
            </a:extLst>
          </p:cNvPr>
          <p:cNvSpPr/>
          <p:nvPr/>
        </p:nvSpPr>
        <p:spPr bwMode="auto">
          <a:xfrm>
            <a:off x="4499978" y="1777471"/>
            <a:ext cx="4764228" cy="67581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6" name="Rectangle 335">
            <a:extLst>
              <a:ext uri="{FF2B5EF4-FFF2-40B4-BE49-F238E27FC236}">
                <a16:creationId xmlns:a16="http://schemas.microsoft.com/office/drawing/2014/main" id="{0C80C3B0-C19D-F403-88E5-8225C5BDDF14}"/>
              </a:ext>
            </a:extLst>
          </p:cNvPr>
          <p:cNvSpPr/>
          <p:nvPr/>
        </p:nvSpPr>
        <p:spPr bwMode="auto">
          <a:xfrm>
            <a:off x="4497396" y="1860093"/>
            <a:ext cx="4764228" cy="484371"/>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48" name="Group 247">
            <a:extLst>
              <a:ext uri="{FF2B5EF4-FFF2-40B4-BE49-F238E27FC236}">
                <a16:creationId xmlns:a16="http://schemas.microsoft.com/office/drawing/2014/main" id="{DF5A0EF3-EC9B-59F8-2966-8564C054CF10}"/>
              </a:ext>
            </a:extLst>
          </p:cNvPr>
          <p:cNvGrpSpPr/>
          <p:nvPr/>
        </p:nvGrpSpPr>
        <p:grpSpPr>
          <a:xfrm>
            <a:off x="9461223" y="1500176"/>
            <a:ext cx="1177109" cy="1147033"/>
            <a:chOff x="9461223" y="1500176"/>
            <a:chExt cx="1177109" cy="1147033"/>
          </a:xfrm>
        </p:grpSpPr>
        <p:grpSp>
          <p:nvGrpSpPr>
            <p:cNvPr id="237" name="Group 236">
              <a:extLst>
                <a:ext uri="{FF2B5EF4-FFF2-40B4-BE49-F238E27FC236}">
                  <a16:creationId xmlns:a16="http://schemas.microsoft.com/office/drawing/2014/main" id="{66AE18C8-5BD2-E66D-131B-976888144C3A}"/>
                </a:ext>
              </a:extLst>
            </p:cNvPr>
            <p:cNvGrpSpPr/>
            <p:nvPr/>
          </p:nvGrpSpPr>
          <p:grpSpPr>
            <a:xfrm>
              <a:off x="9570833" y="1604061"/>
              <a:ext cx="963053" cy="963053"/>
              <a:chOff x="1403530" y="4180989"/>
              <a:chExt cx="672056" cy="672056"/>
            </a:xfrm>
          </p:grpSpPr>
          <p:sp>
            <p:nvSpPr>
              <p:cNvPr id="238" name="Oval 237">
                <a:extLst>
                  <a:ext uri="{FF2B5EF4-FFF2-40B4-BE49-F238E27FC236}">
                    <a16:creationId xmlns:a16="http://schemas.microsoft.com/office/drawing/2014/main" id="{2A235805-59DE-71C6-C62A-96463D823F64}"/>
                  </a:ext>
                </a:extLst>
              </p:cNvPr>
              <p:cNvSpPr/>
              <p:nvPr/>
            </p:nvSpPr>
            <p:spPr bwMode="auto">
              <a:xfrm>
                <a:off x="1403530" y="4180989"/>
                <a:ext cx="672056" cy="672056"/>
              </a:xfrm>
              <a:prstGeom prst="ellipse">
                <a:avLst/>
              </a:prstGeom>
              <a:solidFill>
                <a:schemeClr val="accent5"/>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9EC64DE6-42EA-95C5-791C-C8D7861B95CB}"/>
                  </a:ext>
                </a:extLst>
              </p:cNvPr>
              <p:cNvSpPr/>
              <p:nvPr/>
            </p:nvSpPr>
            <p:spPr bwMode="auto">
              <a:xfrm>
                <a:off x="1516057" y="4294882"/>
                <a:ext cx="447002" cy="447002"/>
              </a:xfrm>
              <a:prstGeom prst="ellipse">
                <a:avLst/>
              </a:prstGeom>
              <a:solidFill>
                <a:schemeClr val="tx1"/>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40" name="Oval 239">
              <a:extLst>
                <a:ext uri="{FF2B5EF4-FFF2-40B4-BE49-F238E27FC236}">
                  <a16:creationId xmlns:a16="http://schemas.microsoft.com/office/drawing/2014/main" id="{2B059CEE-A752-9145-72AB-43572B4FD37A}"/>
                </a:ext>
              </a:extLst>
            </p:cNvPr>
            <p:cNvSpPr/>
            <p:nvPr/>
          </p:nvSpPr>
          <p:spPr bwMode="auto">
            <a:xfrm>
              <a:off x="9989272" y="150017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770D0C98-0F75-AADD-D1B4-3E24A183C7BD}"/>
                </a:ext>
              </a:extLst>
            </p:cNvPr>
            <p:cNvSpPr/>
            <p:nvPr/>
          </p:nvSpPr>
          <p:spPr bwMode="auto">
            <a:xfrm>
              <a:off x="10497250" y="1978818"/>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24514C84-5E82-299E-4B0D-AB51B3349D28}"/>
                </a:ext>
              </a:extLst>
            </p:cNvPr>
            <p:cNvSpPr/>
            <p:nvPr/>
          </p:nvSpPr>
          <p:spPr bwMode="auto">
            <a:xfrm>
              <a:off x="9461223" y="1994772"/>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9C0576EE-2299-6EC2-C613-2E1827EB39FB}"/>
                </a:ext>
              </a:extLst>
            </p:cNvPr>
            <p:cNvSpPr/>
            <p:nvPr/>
          </p:nvSpPr>
          <p:spPr bwMode="auto">
            <a:xfrm>
              <a:off x="9998075" y="2506127"/>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37FD4064-BF1C-351E-4073-12D83534B086}"/>
                </a:ext>
              </a:extLst>
            </p:cNvPr>
            <p:cNvSpPr/>
            <p:nvPr/>
          </p:nvSpPr>
          <p:spPr bwMode="auto">
            <a:xfrm>
              <a:off x="9620930" y="1636389"/>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5E6E84D1-056B-E4DE-5B3D-F0DDECA6F3BF}"/>
                </a:ext>
              </a:extLst>
            </p:cNvPr>
            <p:cNvSpPr/>
            <p:nvPr/>
          </p:nvSpPr>
          <p:spPr bwMode="auto">
            <a:xfrm>
              <a:off x="10355689" y="165388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7C38C290-FC4C-E2DA-DFCA-E8E75244B124}"/>
                </a:ext>
              </a:extLst>
            </p:cNvPr>
            <p:cNvSpPr/>
            <p:nvPr/>
          </p:nvSpPr>
          <p:spPr bwMode="auto">
            <a:xfrm>
              <a:off x="9619553" y="2336065"/>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1BFD9C69-0B4F-47A1-4377-93B01252F7BF}"/>
                </a:ext>
              </a:extLst>
            </p:cNvPr>
            <p:cNvSpPr/>
            <p:nvPr/>
          </p:nvSpPr>
          <p:spPr bwMode="auto">
            <a:xfrm>
              <a:off x="10364163" y="2312200"/>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1" name="Group 260">
            <a:extLst>
              <a:ext uri="{FF2B5EF4-FFF2-40B4-BE49-F238E27FC236}">
                <a16:creationId xmlns:a16="http://schemas.microsoft.com/office/drawing/2014/main" id="{AC66545A-5256-7BA4-F945-9BF328D74E21}"/>
              </a:ext>
            </a:extLst>
          </p:cNvPr>
          <p:cNvGrpSpPr/>
          <p:nvPr/>
        </p:nvGrpSpPr>
        <p:grpSpPr>
          <a:xfrm>
            <a:off x="2104356" y="2469808"/>
            <a:ext cx="1182754" cy="1072055"/>
            <a:chOff x="9461223" y="1500176"/>
            <a:chExt cx="1177109" cy="1066938"/>
          </a:xfrm>
        </p:grpSpPr>
        <p:grpSp>
          <p:nvGrpSpPr>
            <p:cNvPr id="262" name="Group 261">
              <a:extLst>
                <a:ext uri="{FF2B5EF4-FFF2-40B4-BE49-F238E27FC236}">
                  <a16:creationId xmlns:a16="http://schemas.microsoft.com/office/drawing/2014/main" id="{7CB94146-BD5D-CF8C-93AE-AB0123BE6123}"/>
                </a:ext>
              </a:extLst>
            </p:cNvPr>
            <p:cNvGrpSpPr/>
            <p:nvPr/>
          </p:nvGrpSpPr>
          <p:grpSpPr>
            <a:xfrm>
              <a:off x="9570833" y="1604061"/>
              <a:ext cx="963053" cy="963053"/>
              <a:chOff x="1403530" y="4180989"/>
              <a:chExt cx="672056" cy="672056"/>
            </a:xfrm>
          </p:grpSpPr>
          <p:sp>
            <p:nvSpPr>
              <p:cNvPr id="271" name="Oval 270">
                <a:extLst>
                  <a:ext uri="{FF2B5EF4-FFF2-40B4-BE49-F238E27FC236}">
                    <a16:creationId xmlns:a16="http://schemas.microsoft.com/office/drawing/2014/main" id="{07372AD3-19CA-8125-6FAC-AEDAA47B7538}"/>
                  </a:ext>
                </a:extLst>
              </p:cNvPr>
              <p:cNvSpPr/>
              <p:nvPr/>
            </p:nvSpPr>
            <p:spPr bwMode="auto">
              <a:xfrm>
                <a:off x="1403530" y="4180989"/>
                <a:ext cx="672056" cy="672056"/>
              </a:xfrm>
              <a:prstGeom prst="ellipse">
                <a:avLst/>
              </a:prstGeom>
              <a:solidFill>
                <a:schemeClr val="accent5"/>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39E18E87-CCA4-D198-CF9D-02FE9F98F7B3}"/>
                  </a:ext>
                </a:extLst>
              </p:cNvPr>
              <p:cNvSpPr/>
              <p:nvPr/>
            </p:nvSpPr>
            <p:spPr bwMode="auto">
              <a:xfrm>
                <a:off x="1516057" y="4294882"/>
                <a:ext cx="447002" cy="447002"/>
              </a:xfrm>
              <a:prstGeom prst="ellipse">
                <a:avLst/>
              </a:prstGeom>
              <a:solidFill>
                <a:schemeClr val="tx1"/>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63" name="Oval 262">
              <a:extLst>
                <a:ext uri="{FF2B5EF4-FFF2-40B4-BE49-F238E27FC236}">
                  <a16:creationId xmlns:a16="http://schemas.microsoft.com/office/drawing/2014/main" id="{1B62138F-DF21-66AA-3EA0-68F42A0D294B}"/>
                </a:ext>
              </a:extLst>
            </p:cNvPr>
            <p:cNvSpPr/>
            <p:nvPr/>
          </p:nvSpPr>
          <p:spPr bwMode="auto">
            <a:xfrm>
              <a:off x="9989272" y="150017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Oval 263">
              <a:extLst>
                <a:ext uri="{FF2B5EF4-FFF2-40B4-BE49-F238E27FC236}">
                  <a16:creationId xmlns:a16="http://schemas.microsoft.com/office/drawing/2014/main" id="{087C123C-A773-BB16-0A91-360413E176A2}"/>
                </a:ext>
              </a:extLst>
            </p:cNvPr>
            <p:cNvSpPr/>
            <p:nvPr/>
          </p:nvSpPr>
          <p:spPr bwMode="auto">
            <a:xfrm>
              <a:off x="10497250" y="1978818"/>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Oval 264">
              <a:extLst>
                <a:ext uri="{FF2B5EF4-FFF2-40B4-BE49-F238E27FC236}">
                  <a16:creationId xmlns:a16="http://schemas.microsoft.com/office/drawing/2014/main" id="{247C4774-21F1-5877-AEBA-276282754702}"/>
                </a:ext>
              </a:extLst>
            </p:cNvPr>
            <p:cNvSpPr/>
            <p:nvPr/>
          </p:nvSpPr>
          <p:spPr bwMode="auto">
            <a:xfrm>
              <a:off x="9461223" y="1994772"/>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Oval 266">
              <a:extLst>
                <a:ext uri="{FF2B5EF4-FFF2-40B4-BE49-F238E27FC236}">
                  <a16:creationId xmlns:a16="http://schemas.microsoft.com/office/drawing/2014/main" id="{B74719CA-A847-D70C-6591-8757FAFAB902}"/>
                </a:ext>
              </a:extLst>
            </p:cNvPr>
            <p:cNvSpPr/>
            <p:nvPr/>
          </p:nvSpPr>
          <p:spPr bwMode="auto">
            <a:xfrm>
              <a:off x="9620930" y="1636389"/>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Oval 267">
              <a:extLst>
                <a:ext uri="{FF2B5EF4-FFF2-40B4-BE49-F238E27FC236}">
                  <a16:creationId xmlns:a16="http://schemas.microsoft.com/office/drawing/2014/main" id="{13934838-CA4F-FF1D-D4F5-FC4EE9216370}"/>
                </a:ext>
              </a:extLst>
            </p:cNvPr>
            <p:cNvSpPr/>
            <p:nvPr/>
          </p:nvSpPr>
          <p:spPr bwMode="auto">
            <a:xfrm>
              <a:off x="10355689" y="165388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471D69D1-E60D-1C8B-CCBA-55E112E4B062}"/>
                </a:ext>
              </a:extLst>
            </p:cNvPr>
            <p:cNvSpPr/>
            <p:nvPr/>
          </p:nvSpPr>
          <p:spPr bwMode="auto">
            <a:xfrm>
              <a:off x="9619553" y="2336065"/>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43772582-9CD1-9A33-8122-540D5B9C41B5}"/>
                </a:ext>
              </a:extLst>
            </p:cNvPr>
            <p:cNvSpPr/>
            <p:nvPr/>
          </p:nvSpPr>
          <p:spPr bwMode="auto">
            <a:xfrm>
              <a:off x="10364163" y="2312200"/>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73" name="Group 272">
            <a:extLst>
              <a:ext uri="{FF2B5EF4-FFF2-40B4-BE49-F238E27FC236}">
                <a16:creationId xmlns:a16="http://schemas.microsoft.com/office/drawing/2014/main" id="{A54CB1CD-D89F-38C7-06D9-536C7F9ACC66}"/>
              </a:ext>
            </a:extLst>
          </p:cNvPr>
          <p:cNvGrpSpPr/>
          <p:nvPr/>
        </p:nvGrpSpPr>
        <p:grpSpPr>
          <a:xfrm>
            <a:off x="3432003" y="3101525"/>
            <a:ext cx="1015965" cy="990006"/>
            <a:chOff x="9461223" y="1500176"/>
            <a:chExt cx="1177109" cy="1147033"/>
          </a:xfrm>
        </p:grpSpPr>
        <p:grpSp>
          <p:nvGrpSpPr>
            <p:cNvPr id="274" name="Group 273">
              <a:extLst>
                <a:ext uri="{FF2B5EF4-FFF2-40B4-BE49-F238E27FC236}">
                  <a16:creationId xmlns:a16="http://schemas.microsoft.com/office/drawing/2014/main" id="{814D0DE6-900B-1970-C9CF-0F822A8E42E1}"/>
                </a:ext>
              </a:extLst>
            </p:cNvPr>
            <p:cNvGrpSpPr/>
            <p:nvPr/>
          </p:nvGrpSpPr>
          <p:grpSpPr>
            <a:xfrm>
              <a:off x="9570833" y="1604061"/>
              <a:ext cx="963053" cy="963053"/>
              <a:chOff x="1403530" y="4180989"/>
              <a:chExt cx="672056" cy="672056"/>
            </a:xfrm>
          </p:grpSpPr>
          <p:sp>
            <p:nvSpPr>
              <p:cNvPr id="283" name="Oval 282">
                <a:extLst>
                  <a:ext uri="{FF2B5EF4-FFF2-40B4-BE49-F238E27FC236}">
                    <a16:creationId xmlns:a16="http://schemas.microsoft.com/office/drawing/2014/main" id="{B8C494EF-C471-20A9-5508-9A39DB8D72AF}"/>
                  </a:ext>
                </a:extLst>
              </p:cNvPr>
              <p:cNvSpPr/>
              <p:nvPr/>
            </p:nvSpPr>
            <p:spPr bwMode="auto">
              <a:xfrm>
                <a:off x="1403530" y="4180989"/>
                <a:ext cx="672056" cy="672056"/>
              </a:xfrm>
              <a:prstGeom prst="ellipse">
                <a:avLst/>
              </a:prstGeom>
              <a:solidFill>
                <a:schemeClr val="accent5"/>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4" name="Oval 283">
                <a:extLst>
                  <a:ext uri="{FF2B5EF4-FFF2-40B4-BE49-F238E27FC236}">
                    <a16:creationId xmlns:a16="http://schemas.microsoft.com/office/drawing/2014/main" id="{86FF3FB2-DF13-B6DC-1B31-0870047EF3CA}"/>
                  </a:ext>
                </a:extLst>
              </p:cNvPr>
              <p:cNvSpPr/>
              <p:nvPr/>
            </p:nvSpPr>
            <p:spPr bwMode="auto">
              <a:xfrm>
                <a:off x="1516057" y="4294882"/>
                <a:ext cx="447002" cy="447002"/>
              </a:xfrm>
              <a:prstGeom prst="ellipse">
                <a:avLst/>
              </a:prstGeom>
              <a:solidFill>
                <a:schemeClr val="tx1"/>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75" name="Oval 274">
              <a:extLst>
                <a:ext uri="{FF2B5EF4-FFF2-40B4-BE49-F238E27FC236}">
                  <a16:creationId xmlns:a16="http://schemas.microsoft.com/office/drawing/2014/main" id="{81D089A8-34B3-C29B-90CF-B6F83A42D477}"/>
                </a:ext>
              </a:extLst>
            </p:cNvPr>
            <p:cNvSpPr/>
            <p:nvPr/>
          </p:nvSpPr>
          <p:spPr bwMode="auto">
            <a:xfrm>
              <a:off x="9989272" y="150017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9664C260-08AC-46BF-9678-B0E9FE25E165}"/>
                </a:ext>
              </a:extLst>
            </p:cNvPr>
            <p:cNvSpPr/>
            <p:nvPr/>
          </p:nvSpPr>
          <p:spPr bwMode="auto">
            <a:xfrm>
              <a:off x="10497250" y="1978818"/>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Oval 276">
              <a:extLst>
                <a:ext uri="{FF2B5EF4-FFF2-40B4-BE49-F238E27FC236}">
                  <a16:creationId xmlns:a16="http://schemas.microsoft.com/office/drawing/2014/main" id="{E57195CC-8A50-703B-F72F-7A753FCD81AD}"/>
                </a:ext>
              </a:extLst>
            </p:cNvPr>
            <p:cNvSpPr/>
            <p:nvPr/>
          </p:nvSpPr>
          <p:spPr bwMode="auto">
            <a:xfrm>
              <a:off x="9461223" y="1994772"/>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Oval 277">
              <a:extLst>
                <a:ext uri="{FF2B5EF4-FFF2-40B4-BE49-F238E27FC236}">
                  <a16:creationId xmlns:a16="http://schemas.microsoft.com/office/drawing/2014/main" id="{1BE769AA-B25A-4A7B-85DC-727AF879FC51}"/>
                </a:ext>
              </a:extLst>
            </p:cNvPr>
            <p:cNvSpPr/>
            <p:nvPr/>
          </p:nvSpPr>
          <p:spPr bwMode="auto">
            <a:xfrm>
              <a:off x="9998075" y="2506127"/>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Oval 278">
              <a:extLst>
                <a:ext uri="{FF2B5EF4-FFF2-40B4-BE49-F238E27FC236}">
                  <a16:creationId xmlns:a16="http://schemas.microsoft.com/office/drawing/2014/main" id="{3B558369-C639-584C-F1A1-0CE296EDFCAE}"/>
                </a:ext>
              </a:extLst>
            </p:cNvPr>
            <p:cNvSpPr/>
            <p:nvPr/>
          </p:nvSpPr>
          <p:spPr bwMode="auto">
            <a:xfrm>
              <a:off x="9620930" y="1636389"/>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Oval 279">
              <a:extLst>
                <a:ext uri="{FF2B5EF4-FFF2-40B4-BE49-F238E27FC236}">
                  <a16:creationId xmlns:a16="http://schemas.microsoft.com/office/drawing/2014/main" id="{D3464472-1FF8-4073-BF80-C04D244083CA}"/>
                </a:ext>
              </a:extLst>
            </p:cNvPr>
            <p:cNvSpPr/>
            <p:nvPr/>
          </p:nvSpPr>
          <p:spPr bwMode="auto">
            <a:xfrm>
              <a:off x="10355689" y="165388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Oval 280">
              <a:extLst>
                <a:ext uri="{FF2B5EF4-FFF2-40B4-BE49-F238E27FC236}">
                  <a16:creationId xmlns:a16="http://schemas.microsoft.com/office/drawing/2014/main" id="{56306F46-B697-45A6-42D9-09B6D1C2D614}"/>
                </a:ext>
              </a:extLst>
            </p:cNvPr>
            <p:cNvSpPr/>
            <p:nvPr/>
          </p:nvSpPr>
          <p:spPr bwMode="auto">
            <a:xfrm>
              <a:off x="9619553" y="2336065"/>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Oval 281">
              <a:extLst>
                <a:ext uri="{FF2B5EF4-FFF2-40B4-BE49-F238E27FC236}">
                  <a16:creationId xmlns:a16="http://schemas.microsoft.com/office/drawing/2014/main" id="{CAE08A2B-F90F-0552-D514-9C72DC2EB20B}"/>
                </a:ext>
              </a:extLst>
            </p:cNvPr>
            <p:cNvSpPr/>
            <p:nvPr/>
          </p:nvSpPr>
          <p:spPr bwMode="auto">
            <a:xfrm>
              <a:off x="10364163" y="2312200"/>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79EB1B2E-C01E-2C00-93C4-B5D15F44F6B7}"/>
              </a:ext>
            </a:extLst>
          </p:cNvPr>
          <p:cNvSpPr>
            <a:spLocks noGrp="1"/>
          </p:cNvSpPr>
          <p:nvPr>
            <p:ph type="title"/>
          </p:nvPr>
        </p:nvSpPr>
        <p:spPr/>
        <p:txBody>
          <a:bodyPr/>
          <a:lstStyle/>
          <a:p>
            <a:r>
              <a:rPr lang="en-US"/>
              <a:t>Gene Editing for Treating HAE</a:t>
            </a:r>
          </a:p>
        </p:txBody>
      </p:sp>
      <p:sp>
        <p:nvSpPr>
          <p:cNvPr id="5" name="Text Box 11">
            <a:extLst>
              <a:ext uri="{FF2B5EF4-FFF2-40B4-BE49-F238E27FC236}">
                <a16:creationId xmlns:a16="http://schemas.microsoft.com/office/drawing/2014/main" id="{435423A7-4868-CF4D-6CA2-5D00FC8AB968}"/>
              </a:ext>
            </a:extLst>
          </p:cNvPr>
          <p:cNvSpPr txBox="1">
            <a:spLocks noChangeArrowheads="1"/>
          </p:cNvSpPr>
          <p:nvPr/>
        </p:nvSpPr>
        <p:spPr bwMode="auto">
          <a:xfrm>
            <a:off x="414339" y="636464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Adapted from: Smith. Ann Allergy Asthma Immunol. 2024;S1081-1206(24)00275-8. </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B9DEABC1-00F4-2823-7763-D0AAC22205F8}"/>
              </a:ext>
            </a:extLst>
          </p:cNvPr>
          <p:cNvSpPr txBox="1"/>
          <p:nvPr/>
        </p:nvSpPr>
        <p:spPr bwMode="auto">
          <a:xfrm>
            <a:off x="3724577" y="1361896"/>
            <a:ext cx="1260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Nanoparticle</a:t>
            </a:r>
          </a:p>
        </p:txBody>
      </p:sp>
      <p:sp>
        <p:nvSpPr>
          <p:cNvPr id="6" name="TextBox 5">
            <a:extLst>
              <a:ext uri="{FF2B5EF4-FFF2-40B4-BE49-F238E27FC236}">
                <a16:creationId xmlns:a16="http://schemas.microsoft.com/office/drawing/2014/main" id="{5D1572CC-5FAA-C70B-A9B8-DB6A7CEBA0AC}"/>
              </a:ext>
            </a:extLst>
          </p:cNvPr>
          <p:cNvSpPr txBox="1"/>
          <p:nvPr/>
        </p:nvSpPr>
        <p:spPr bwMode="auto">
          <a:xfrm>
            <a:off x="6707727" y="3143164"/>
            <a:ext cx="1545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KLKB1 sequence</a:t>
            </a:r>
          </a:p>
        </p:txBody>
      </p:sp>
      <p:sp>
        <p:nvSpPr>
          <p:cNvPr id="7" name="TextBox 6">
            <a:extLst>
              <a:ext uri="{FF2B5EF4-FFF2-40B4-BE49-F238E27FC236}">
                <a16:creationId xmlns:a16="http://schemas.microsoft.com/office/drawing/2014/main" id="{A8980F2D-6C6A-ECA0-03A2-203E10BE594B}"/>
              </a:ext>
            </a:extLst>
          </p:cNvPr>
          <p:cNvSpPr txBox="1"/>
          <p:nvPr/>
        </p:nvSpPr>
        <p:spPr bwMode="auto">
          <a:xfrm>
            <a:off x="8435138" y="3788250"/>
            <a:ext cx="657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sgRNA</a:t>
            </a:r>
          </a:p>
        </p:txBody>
      </p:sp>
      <p:sp>
        <p:nvSpPr>
          <p:cNvPr id="9" name="TextBox 8">
            <a:extLst>
              <a:ext uri="{FF2B5EF4-FFF2-40B4-BE49-F238E27FC236}">
                <a16:creationId xmlns:a16="http://schemas.microsoft.com/office/drawing/2014/main" id="{3C374F00-4E1C-1F03-D490-A33DEDD20FEF}"/>
              </a:ext>
            </a:extLst>
          </p:cNvPr>
          <p:cNvSpPr txBox="1"/>
          <p:nvPr/>
        </p:nvSpPr>
        <p:spPr bwMode="auto">
          <a:xfrm>
            <a:off x="8934960" y="4650829"/>
            <a:ext cx="146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Indels in </a:t>
            </a: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KLKB1</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22A54251-DC8F-AEFA-4AF6-54D161B44E0B}"/>
              </a:ext>
            </a:extLst>
          </p:cNvPr>
          <p:cNvSpPr txBox="1"/>
          <p:nvPr/>
        </p:nvSpPr>
        <p:spPr bwMode="auto">
          <a:xfrm>
            <a:off x="10753959" y="1537653"/>
            <a:ext cx="62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ApoE</a:t>
            </a:r>
          </a:p>
        </p:txBody>
      </p:sp>
      <p:sp>
        <p:nvSpPr>
          <p:cNvPr id="12" name="TextBox 11">
            <a:extLst>
              <a:ext uri="{FF2B5EF4-FFF2-40B4-BE49-F238E27FC236}">
                <a16:creationId xmlns:a16="http://schemas.microsoft.com/office/drawing/2014/main" id="{529449E1-FE30-FF0E-E94A-6BAC9FC03A50}"/>
              </a:ext>
            </a:extLst>
          </p:cNvPr>
          <p:cNvSpPr txBox="1"/>
          <p:nvPr/>
        </p:nvSpPr>
        <p:spPr bwMode="auto">
          <a:xfrm>
            <a:off x="4264902" y="4630614"/>
            <a:ext cx="146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Nucleus</a:t>
            </a:r>
          </a:p>
        </p:txBody>
      </p:sp>
      <p:sp>
        <p:nvSpPr>
          <p:cNvPr id="13" name="TextBox 12">
            <a:extLst>
              <a:ext uri="{FF2B5EF4-FFF2-40B4-BE49-F238E27FC236}">
                <a16:creationId xmlns:a16="http://schemas.microsoft.com/office/drawing/2014/main" id="{2760B048-A592-C0AA-23A2-F3829B6F2008}"/>
              </a:ext>
            </a:extLst>
          </p:cNvPr>
          <p:cNvSpPr txBox="1"/>
          <p:nvPr/>
        </p:nvSpPr>
        <p:spPr bwMode="auto">
          <a:xfrm>
            <a:off x="2620182" y="5519446"/>
            <a:ext cx="14652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Translation of Cas9 mRNA</a:t>
            </a:r>
          </a:p>
        </p:txBody>
      </p:sp>
      <p:sp>
        <p:nvSpPr>
          <p:cNvPr id="14" name="TextBox 13">
            <a:extLst>
              <a:ext uri="{FF2B5EF4-FFF2-40B4-BE49-F238E27FC236}">
                <a16:creationId xmlns:a16="http://schemas.microsoft.com/office/drawing/2014/main" id="{A9ABCE59-A08A-0785-21B2-61DA63162E66}"/>
              </a:ext>
            </a:extLst>
          </p:cNvPr>
          <p:cNvSpPr txBox="1"/>
          <p:nvPr/>
        </p:nvSpPr>
        <p:spPr bwMode="auto">
          <a:xfrm>
            <a:off x="1641205" y="5857740"/>
            <a:ext cx="146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Cytoplasm</a:t>
            </a:r>
          </a:p>
        </p:txBody>
      </p:sp>
      <p:sp>
        <p:nvSpPr>
          <p:cNvPr id="15" name="TextBox 14">
            <a:extLst>
              <a:ext uri="{FF2B5EF4-FFF2-40B4-BE49-F238E27FC236}">
                <a16:creationId xmlns:a16="http://schemas.microsoft.com/office/drawing/2014/main" id="{965781B7-E3D5-2EF4-6ACB-890C8501C2E2}"/>
              </a:ext>
            </a:extLst>
          </p:cNvPr>
          <p:cNvSpPr txBox="1"/>
          <p:nvPr/>
        </p:nvSpPr>
        <p:spPr bwMode="auto">
          <a:xfrm>
            <a:off x="1276995" y="3457309"/>
            <a:ext cx="146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LDL Receptor</a:t>
            </a:r>
          </a:p>
        </p:txBody>
      </p:sp>
      <p:sp>
        <p:nvSpPr>
          <p:cNvPr id="16" name="TextBox 15">
            <a:extLst>
              <a:ext uri="{FF2B5EF4-FFF2-40B4-BE49-F238E27FC236}">
                <a16:creationId xmlns:a16="http://schemas.microsoft.com/office/drawing/2014/main" id="{ACA1684E-0892-963D-9023-029469FB88AE}"/>
              </a:ext>
            </a:extLst>
          </p:cNvPr>
          <p:cNvSpPr txBox="1"/>
          <p:nvPr/>
        </p:nvSpPr>
        <p:spPr bwMode="auto">
          <a:xfrm>
            <a:off x="495300" y="1464585"/>
            <a:ext cx="23600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Streptococcus pyogenes Spy Cas9 mRNA</a:t>
            </a:r>
          </a:p>
        </p:txBody>
      </p:sp>
      <p:sp>
        <p:nvSpPr>
          <p:cNvPr id="17" name="TextBox 16">
            <a:extLst>
              <a:ext uri="{FF2B5EF4-FFF2-40B4-BE49-F238E27FC236}">
                <a16:creationId xmlns:a16="http://schemas.microsoft.com/office/drawing/2014/main" id="{8D9372B9-D665-44F1-6A4B-3E3254A1FD1E}"/>
              </a:ext>
            </a:extLst>
          </p:cNvPr>
          <p:cNvSpPr txBox="1"/>
          <p:nvPr/>
        </p:nvSpPr>
        <p:spPr bwMode="auto">
          <a:xfrm>
            <a:off x="434230" y="2021879"/>
            <a:ext cx="23600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KLKB1-specific sgRNA</a:t>
            </a:r>
          </a:p>
        </p:txBody>
      </p:sp>
      <p:sp>
        <p:nvSpPr>
          <p:cNvPr id="18" name="Rounded Rectangle 17">
            <a:extLst>
              <a:ext uri="{FF2B5EF4-FFF2-40B4-BE49-F238E27FC236}">
                <a16:creationId xmlns:a16="http://schemas.microsoft.com/office/drawing/2014/main" id="{3CE187FB-6389-A250-ED45-16AC4D4A8FCF}"/>
              </a:ext>
            </a:extLst>
          </p:cNvPr>
          <p:cNvSpPr/>
          <p:nvPr/>
        </p:nvSpPr>
        <p:spPr bwMode="auto">
          <a:xfrm>
            <a:off x="8819343" y="5827220"/>
            <a:ext cx="752475" cy="215295"/>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KLKB1</a:t>
            </a:r>
          </a:p>
        </p:txBody>
      </p:sp>
      <p:cxnSp>
        <p:nvCxnSpPr>
          <p:cNvPr id="20" name="Straight Connector 19">
            <a:extLst>
              <a:ext uri="{FF2B5EF4-FFF2-40B4-BE49-F238E27FC236}">
                <a16:creationId xmlns:a16="http://schemas.microsoft.com/office/drawing/2014/main" id="{55B64215-CED9-8261-D5B6-549215741EE8}"/>
              </a:ext>
            </a:extLst>
          </p:cNvPr>
          <p:cNvCxnSpPr/>
          <p:nvPr/>
        </p:nvCxnSpPr>
        <p:spPr bwMode="auto">
          <a:xfrm>
            <a:off x="8277225" y="6088647"/>
            <a:ext cx="1720850" cy="0"/>
          </a:xfrm>
          <a:prstGeom prst="line">
            <a:avLst/>
          </a:prstGeom>
          <a:noFill/>
          <a:ln w="28575" cap="flat" cmpd="sng" algn="ctr">
            <a:solidFill>
              <a:schemeClr val="bg1"/>
            </a:solidFill>
            <a:prstDash val="solid"/>
            <a:round/>
            <a:headEnd type="none" w="med" len="med"/>
            <a:tailEnd type="none" w="med" len="med"/>
          </a:ln>
          <a:effectLst/>
        </p:spPr>
      </p:cxnSp>
      <p:sp>
        <p:nvSpPr>
          <p:cNvPr id="23" name="Freeform 22">
            <a:extLst>
              <a:ext uri="{FF2B5EF4-FFF2-40B4-BE49-F238E27FC236}">
                <a16:creationId xmlns:a16="http://schemas.microsoft.com/office/drawing/2014/main" id="{779540FD-C193-8312-292C-D77658AFE6CC}"/>
              </a:ext>
            </a:extLst>
          </p:cNvPr>
          <p:cNvSpPr/>
          <p:nvPr/>
        </p:nvSpPr>
        <p:spPr bwMode="auto">
          <a:xfrm>
            <a:off x="8778875" y="5781675"/>
            <a:ext cx="368300" cy="314325"/>
          </a:xfrm>
          <a:custGeom>
            <a:avLst/>
            <a:gdLst>
              <a:gd name="connsiteX0" fmla="*/ 0 w 368300"/>
              <a:gd name="connsiteY0" fmla="*/ 314325 h 314325"/>
              <a:gd name="connsiteX1" fmla="*/ 0 w 368300"/>
              <a:gd name="connsiteY1" fmla="*/ 0 h 314325"/>
              <a:gd name="connsiteX2" fmla="*/ 368300 w 368300"/>
              <a:gd name="connsiteY2" fmla="*/ 0 h 314325"/>
            </a:gdLst>
            <a:ahLst/>
            <a:cxnLst>
              <a:cxn ang="0">
                <a:pos x="connsiteX0" y="connsiteY0"/>
              </a:cxn>
              <a:cxn ang="0">
                <a:pos x="connsiteX1" y="connsiteY1"/>
              </a:cxn>
              <a:cxn ang="0">
                <a:pos x="connsiteX2" y="connsiteY2"/>
              </a:cxn>
            </a:cxnLst>
            <a:rect l="l" t="t" r="r" b="b"/>
            <a:pathLst>
              <a:path w="368300" h="314325">
                <a:moveTo>
                  <a:pt x="0" y="314325"/>
                </a:moveTo>
                <a:lnTo>
                  <a:pt x="0" y="0"/>
                </a:lnTo>
                <a:lnTo>
                  <a:pt x="368300" y="0"/>
                </a:lnTo>
              </a:path>
            </a:pathLst>
          </a:custGeom>
          <a:noFill/>
          <a:ln w="28575">
            <a:solidFill>
              <a:schemeClr val="bg1"/>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5" name="Straight Arrow Connector 24">
            <a:extLst>
              <a:ext uri="{FF2B5EF4-FFF2-40B4-BE49-F238E27FC236}">
                <a16:creationId xmlns:a16="http://schemas.microsoft.com/office/drawing/2014/main" id="{597C0A19-7A66-8894-F2D8-ED650C20971E}"/>
              </a:ext>
            </a:extLst>
          </p:cNvPr>
          <p:cNvCxnSpPr>
            <a:cxnSpLocks/>
          </p:cNvCxnSpPr>
          <p:nvPr/>
        </p:nvCxnSpPr>
        <p:spPr bwMode="auto">
          <a:xfrm flipV="1">
            <a:off x="8931275" y="5494046"/>
            <a:ext cx="0" cy="230479"/>
          </a:xfrm>
          <a:prstGeom prst="straightConnector1">
            <a:avLst/>
          </a:prstGeom>
          <a:noFill/>
          <a:ln w="28575" cap="flat" cmpd="sng" algn="ctr">
            <a:solidFill>
              <a:schemeClr val="bg1"/>
            </a:solidFill>
            <a:prstDash val="solid"/>
            <a:round/>
            <a:headEnd type="none" w="med" len="med"/>
            <a:tailEnd type="triangle"/>
          </a:ln>
          <a:effectLst/>
        </p:spPr>
      </p:cxnSp>
      <p:sp>
        <p:nvSpPr>
          <p:cNvPr id="29" name="&quot;No&quot; Symbol 28">
            <a:extLst>
              <a:ext uri="{FF2B5EF4-FFF2-40B4-BE49-F238E27FC236}">
                <a16:creationId xmlns:a16="http://schemas.microsoft.com/office/drawing/2014/main" id="{9FCCB91C-A4DA-5B7B-BA5B-F6FCCEBF82DA}"/>
              </a:ext>
            </a:extLst>
          </p:cNvPr>
          <p:cNvSpPr/>
          <p:nvPr/>
        </p:nvSpPr>
        <p:spPr bwMode="auto">
          <a:xfrm>
            <a:off x="8854017" y="5559352"/>
            <a:ext cx="154516" cy="154516"/>
          </a:xfrm>
          <a:prstGeom prst="noSmoking">
            <a:avLst>
              <a:gd name="adj" fmla="val 11245"/>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ounded Rectangle 29">
            <a:extLst>
              <a:ext uri="{FF2B5EF4-FFF2-40B4-BE49-F238E27FC236}">
                <a16:creationId xmlns:a16="http://schemas.microsoft.com/office/drawing/2014/main" id="{D0BB4F76-B562-8339-8B7E-6D0D2249FDBB}"/>
              </a:ext>
            </a:extLst>
          </p:cNvPr>
          <p:cNvSpPr/>
          <p:nvPr/>
        </p:nvSpPr>
        <p:spPr bwMode="auto">
          <a:xfrm>
            <a:off x="8299450" y="5257876"/>
            <a:ext cx="1259855" cy="215295"/>
          </a:xfrm>
          <a:prstGeom prst="roundRect">
            <a:avLst/>
          </a:prstGeom>
          <a:solidFill>
            <a:schemeClr val="accent4"/>
          </a:solidFill>
          <a:ln w="0">
            <a:solidFill>
              <a:schemeClr val="bg1"/>
            </a:solidFill>
            <a:miter lim="800000"/>
            <a:headEnd/>
            <a:tailEnd/>
          </a:ln>
        </p:spPr>
        <p:txBody>
          <a:bodyPr rtlCol="0" anchor="ct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Prekallikrien</a:t>
            </a:r>
          </a:p>
        </p:txBody>
      </p:sp>
      <p:pic>
        <p:nvPicPr>
          <p:cNvPr id="31" name="Graphic 30" descr="Scissors with solid fill">
            <a:extLst>
              <a:ext uri="{FF2B5EF4-FFF2-40B4-BE49-F238E27FC236}">
                <a16:creationId xmlns:a16="http://schemas.microsoft.com/office/drawing/2014/main" id="{EBB9CB98-7F65-4AAF-587A-E374E4FBEA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1188291">
            <a:off x="8868270" y="3997114"/>
            <a:ext cx="244726" cy="244726"/>
          </a:xfrm>
          <a:prstGeom prst="rect">
            <a:avLst/>
          </a:prstGeom>
        </p:spPr>
      </p:pic>
      <p:pic>
        <p:nvPicPr>
          <p:cNvPr id="32" name="Graphic 31" descr="Scissors with solid fill">
            <a:extLst>
              <a:ext uri="{FF2B5EF4-FFF2-40B4-BE49-F238E27FC236}">
                <a16:creationId xmlns:a16="http://schemas.microsoft.com/office/drawing/2014/main" id="{0F5BB80A-25A1-2692-2943-C441A597F7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621510">
            <a:off x="8838109" y="3549501"/>
            <a:ext cx="244726" cy="244726"/>
          </a:xfrm>
          <a:prstGeom prst="rect">
            <a:avLst/>
          </a:prstGeom>
        </p:spPr>
      </p:pic>
      <p:cxnSp>
        <p:nvCxnSpPr>
          <p:cNvPr id="33" name="Straight Arrow Connector 32">
            <a:extLst>
              <a:ext uri="{FF2B5EF4-FFF2-40B4-BE49-F238E27FC236}">
                <a16:creationId xmlns:a16="http://schemas.microsoft.com/office/drawing/2014/main" id="{0C0E3955-7689-1421-A641-216556291B25}"/>
              </a:ext>
            </a:extLst>
          </p:cNvPr>
          <p:cNvCxnSpPr>
            <a:cxnSpLocks/>
          </p:cNvCxnSpPr>
          <p:nvPr/>
        </p:nvCxnSpPr>
        <p:spPr bwMode="auto">
          <a:xfrm>
            <a:off x="8841317" y="4616612"/>
            <a:ext cx="0" cy="33949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526D98B1-163F-95C0-0E5F-B8D912F8988D}"/>
              </a:ext>
            </a:extLst>
          </p:cNvPr>
          <p:cNvCxnSpPr>
            <a:cxnSpLocks/>
          </p:cNvCxnSpPr>
          <p:nvPr/>
        </p:nvCxnSpPr>
        <p:spPr bwMode="auto">
          <a:xfrm>
            <a:off x="8841317" y="4254852"/>
            <a:ext cx="0" cy="264691"/>
          </a:xfrm>
          <a:prstGeom prst="straightConnector1">
            <a:avLst/>
          </a:prstGeom>
          <a:noFill/>
          <a:ln w="28575" cap="flat" cmpd="sng" algn="ctr">
            <a:solidFill>
              <a:schemeClr val="bg1"/>
            </a:solidFill>
            <a:prstDash val="solid"/>
            <a:round/>
            <a:headEnd type="none" w="med" len="med"/>
            <a:tailEnd type="triangle"/>
          </a:ln>
          <a:effectLst/>
        </p:spPr>
      </p:cxnSp>
      <p:pic>
        <p:nvPicPr>
          <p:cNvPr id="37" name="Picture 36">
            <a:extLst>
              <a:ext uri="{FF2B5EF4-FFF2-40B4-BE49-F238E27FC236}">
                <a16:creationId xmlns:a16="http://schemas.microsoft.com/office/drawing/2014/main" id="{A97ECED3-F5E3-535A-6E3A-13566E096916}"/>
              </a:ext>
            </a:extLst>
          </p:cNvPr>
          <p:cNvPicPr>
            <a:picLocks noChangeAspect="1"/>
          </p:cNvPicPr>
          <p:nvPr/>
        </p:nvPicPr>
        <p:blipFill>
          <a:blip r:embed="rId5"/>
          <a:stretch>
            <a:fillRect/>
          </a:stretch>
        </p:blipFill>
        <p:spPr>
          <a:xfrm>
            <a:off x="1032169" y="2312838"/>
            <a:ext cx="1016000" cy="330200"/>
          </a:xfrm>
          <a:prstGeom prst="rect">
            <a:avLst/>
          </a:prstGeom>
        </p:spPr>
      </p:pic>
      <p:pic>
        <p:nvPicPr>
          <p:cNvPr id="38" name="Picture 37">
            <a:extLst>
              <a:ext uri="{FF2B5EF4-FFF2-40B4-BE49-F238E27FC236}">
                <a16:creationId xmlns:a16="http://schemas.microsoft.com/office/drawing/2014/main" id="{6A68EC68-E8C6-6D50-2706-B6EB82D0829F}"/>
              </a:ext>
            </a:extLst>
          </p:cNvPr>
          <p:cNvPicPr>
            <a:picLocks noChangeAspect="1"/>
          </p:cNvPicPr>
          <p:nvPr/>
        </p:nvPicPr>
        <p:blipFill>
          <a:blip r:embed="rId5"/>
          <a:stretch>
            <a:fillRect/>
          </a:stretch>
        </p:blipFill>
        <p:spPr>
          <a:xfrm>
            <a:off x="2426142" y="3065023"/>
            <a:ext cx="429222" cy="139497"/>
          </a:xfrm>
          <a:prstGeom prst="rect">
            <a:avLst/>
          </a:prstGeom>
        </p:spPr>
      </p:pic>
      <p:pic>
        <p:nvPicPr>
          <p:cNvPr id="39" name="Picture 38">
            <a:extLst>
              <a:ext uri="{FF2B5EF4-FFF2-40B4-BE49-F238E27FC236}">
                <a16:creationId xmlns:a16="http://schemas.microsoft.com/office/drawing/2014/main" id="{51911B2A-9721-C856-F8A9-06CABEBEFCD3}"/>
              </a:ext>
            </a:extLst>
          </p:cNvPr>
          <p:cNvPicPr>
            <a:picLocks noChangeAspect="1"/>
          </p:cNvPicPr>
          <p:nvPr/>
        </p:nvPicPr>
        <p:blipFill>
          <a:blip r:embed="rId5"/>
          <a:stretch>
            <a:fillRect/>
          </a:stretch>
        </p:blipFill>
        <p:spPr>
          <a:xfrm>
            <a:off x="3768329" y="3613798"/>
            <a:ext cx="327942" cy="106581"/>
          </a:xfrm>
          <a:prstGeom prst="rect">
            <a:avLst/>
          </a:prstGeom>
        </p:spPr>
      </p:pic>
      <p:pic>
        <p:nvPicPr>
          <p:cNvPr id="41" name="Picture 40">
            <a:extLst>
              <a:ext uri="{FF2B5EF4-FFF2-40B4-BE49-F238E27FC236}">
                <a16:creationId xmlns:a16="http://schemas.microsoft.com/office/drawing/2014/main" id="{67DD7BB3-AC94-9D49-6C36-BB038FD35AE3}"/>
              </a:ext>
            </a:extLst>
          </p:cNvPr>
          <p:cNvPicPr>
            <a:picLocks noChangeAspect="1"/>
          </p:cNvPicPr>
          <p:nvPr/>
        </p:nvPicPr>
        <p:blipFill>
          <a:blip r:embed="rId5"/>
          <a:stretch>
            <a:fillRect/>
          </a:stretch>
        </p:blipFill>
        <p:spPr>
          <a:xfrm>
            <a:off x="1894857" y="5586232"/>
            <a:ext cx="601364" cy="195443"/>
          </a:xfrm>
          <a:prstGeom prst="rect">
            <a:avLst/>
          </a:prstGeom>
        </p:spPr>
      </p:pic>
      <p:pic>
        <p:nvPicPr>
          <p:cNvPr id="42" name="Picture 41">
            <a:extLst>
              <a:ext uri="{FF2B5EF4-FFF2-40B4-BE49-F238E27FC236}">
                <a16:creationId xmlns:a16="http://schemas.microsoft.com/office/drawing/2014/main" id="{5DF896A4-F733-6E2C-1FF9-378559C5980A}"/>
              </a:ext>
            </a:extLst>
          </p:cNvPr>
          <p:cNvPicPr>
            <a:picLocks noChangeAspect="1"/>
          </p:cNvPicPr>
          <p:nvPr/>
        </p:nvPicPr>
        <p:blipFill>
          <a:blip r:embed="rId5"/>
          <a:stretch>
            <a:fillRect/>
          </a:stretch>
        </p:blipFill>
        <p:spPr>
          <a:xfrm>
            <a:off x="9818573" y="2067534"/>
            <a:ext cx="429222" cy="139497"/>
          </a:xfrm>
          <a:prstGeom prst="rect">
            <a:avLst/>
          </a:prstGeom>
        </p:spPr>
      </p:pic>
      <p:grpSp>
        <p:nvGrpSpPr>
          <p:cNvPr id="63" name="Group 62">
            <a:extLst>
              <a:ext uri="{FF2B5EF4-FFF2-40B4-BE49-F238E27FC236}">
                <a16:creationId xmlns:a16="http://schemas.microsoft.com/office/drawing/2014/main" id="{EBB8E1ED-7991-4F1E-5A2D-275B237788CA}"/>
              </a:ext>
            </a:extLst>
          </p:cNvPr>
          <p:cNvGrpSpPr/>
          <p:nvPr/>
        </p:nvGrpSpPr>
        <p:grpSpPr>
          <a:xfrm>
            <a:off x="1392212" y="1990883"/>
            <a:ext cx="444100" cy="28388"/>
            <a:chOff x="6000035" y="3398893"/>
            <a:chExt cx="511664" cy="55048"/>
          </a:xfrm>
        </p:grpSpPr>
        <p:grpSp>
          <p:nvGrpSpPr>
            <p:cNvPr id="64" name="Group 63">
              <a:extLst>
                <a:ext uri="{FF2B5EF4-FFF2-40B4-BE49-F238E27FC236}">
                  <a16:creationId xmlns:a16="http://schemas.microsoft.com/office/drawing/2014/main" id="{94BB20AB-B2AA-A96D-0548-9668C73B5D3D}"/>
                </a:ext>
              </a:extLst>
            </p:cNvPr>
            <p:cNvGrpSpPr/>
            <p:nvPr/>
          </p:nvGrpSpPr>
          <p:grpSpPr>
            <a:xfrm>
              <a:off x="6000035" y="3398893"/>
              <a:ext cx="273427" cy="55048"/>
              <a:chOff x="3815973" y="1286392"/>
              <a:chExt cx="273427" cy="55048"/>
            </a:xfrm>
          </p:grpSpPr>
          <p:cxnSp>
            <p:nvCxnSpPr>
              <p:cNvPr id="74" name="Straight Connector 73">
                <a:extLst>
                  <a:ext uri="{FF2B5EF4-FFF2-40B4-BE49-F238E27FC236}">
                    <a16:creationId xmlns:a16="http://schemas.microsoft.com/office/drawing/2014/main" id="{E78952DE-365E-1FFB-5AC2-14031AE4081A}"/>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5E86A55-EE62-9C9C-F3ED-B236536D8FC8}"/>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9392228-257F-FAE7-05C5-4F965B6ED347}"/>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E8BC299-5364-F434-0735-8B1FFB507F13}"/>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7AC9DD5-5AB5-6549-3D9F-30FDD5FE3A75}"/>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8FDC733-3AB0-9262-8494-F422F1830525}"/>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2BD4177F-86B0-775A-99BB-D24AD5FC1D9C}"/>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4BB7AEE-D0C9-8DA2-CD11-DC3FE9EF0F7B}"/>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DBC39D96-F2D2-7E3B-694E-37FBE650FF7E}"/>
                </a:ext>
              </a:extLst>
            </p:cNvPr>
            <p:cNvGrpSpPr/>
            <p:nvPr/>
          </p:nvGrpSpPr>
          <p:grpSpPr>
            <a:xfrm>
              <a:off x="6238272" y="3398893"/>
              <a:ext cx="273427" cy="55048"/>
              <a:chOff x="3815973" y="1286392"/>
              <a:chExt cx="273427" cy="55048"/>
            </a:xfrm>
          </p:grpSpPr>
          <p:cxnSp>
            <p:nvCxnSpPr>
              <p:cNvPr id="66" name="Straight Connector 65">
                <a:extLst>
                  <a:ext uri="{FF2B5EF4-FFF2-40B4-BE49-F238E27FC236}">
                    <a16:creationId xmlns:a16="http://schemas.microsoft.com/office/drawing/2014/main" id="{EBD5A8D4-E940-EE38-B657-54278252557E}"/>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3B78DA1-F1F7-899E-23E6-9FCD4D3C0525}"/>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875621F-9F8C-86C0-FC5B-1824E32796A4}"/>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761851F-F3A7-D700-87E1-3305B7D61D7B}"/>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D75D67E-7BF9-63CC-E15D-739A0168C729}"/>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E4E29C3-BE84-F50C-3E39-5E92661C7ACA}"/>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6E3F454-EBD8-DB0B-4546-78BC480E1256}"/>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F195763-AFA0-A1D3-CF95-69A03A29916D}"/>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82" name="Group 81">
            <a:extLst>
              <a:ext uri="{FF2B5EF4-FFF2-40B4-BE49-F238E27FC236}">
                <a16:creationId xmlns:a16="http://schemas.microsoft.com/office/drawing/2014/main" id="{DA10A922-1E08-00D3-982D-07571B9246A8}"/>
              </a:ext>
            </a:extLst>
          </p:cNvPr>
          <p:cNvGrpSpPr/>
          <p:nvPr/>
        </p:nvGrpSpPr>
        <p:grpSpPr>
          <a:xfrm>
            <a:off x="1833749" y="1990883"/>
            <a:ext cx="444100" cy="28388"/>
            <a:chOff x="6000035" y="3398893"/>
            <a:chExt cx="511664" cy="55048"/>
          </a:xfrm>
        </p:grpSpPr>
        <p:grpSp>
          <p:nvGrpSpPr>
            <p:cNvPr id="83" name="Group 82">
              <a:extLst>
                <a:ext uri="{FF2B5EF4-FFF2-40B4-BE49-F238E27FC236}">
                  <a16:creationId xmlns:a16="http://schemas.microsoft.com/office/drawing/2014/main" id="{CA7D91EE-524E-DC1A-7389-F1884638A0B3}"/>
                </a:ext>
              </a:extLst>
            </p:cNvPr>
            <p:cNvGrpSpPr/>
            <p:nvPr/>
          </p:nvGrpSpPr>
          <p:grpSpPr>
            <a:xfrm>
              <a:off x="6000035" y="3398893"/>
              <a:ext cx="273427" cy="55048"/>
              <a:chOff x="3815973" y="1286392"/>
              <a:chExt cx="273427" cy="55048"/>
            </a:xfrm>
          </p:grpSpPr>
          <p:cxnSp>
            <p:nvCxnSpPr>
              <p:cNvPr id="93" name="Straight Connector 92">
                <a:extLst>
                  <a:ext uri="{FF2B5EF4-FFF2-40B4-BE49-F238E27FC236}">
                    <a16:creationId xmlns:a16="http://schemas.microsoft.com/office/drawing/2014/main" id="{CE2E8AD7-529E-2F62-EB25-8FF0BD74FD67}"/>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80AEAE5-427B-904A-0D1E-8AFD7F863795}"/>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F70395B-A950-2DB2-3AEE-016A7A6ECA63}"/>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437829B-1D01-1367-2494-F2C0955A3079}"/>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7A3C63F-EE2E-5060-1764-54436EF727B0}"/>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8D1FEEF-4F3E-A152-1D3E-65FA7CC47609}"/>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CD48699-8D90-1F29-5D3B-5F1AC816B594}"/>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2811A3B-6029-3FF6-8573-C447725A0F6C}"/>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CF4592FF-CF83-7196-3CC7-4168A0E6AC6C}"/>
                </a:ext>
              </a:extLst>
            </p:cNvPr>
            <p:cNvGrpSpPr/>
            <p:nvPr/>
          </p:nvGrpSpPr>
          <p:grpSpPr>
            <a:xfrm>
              <a:off x="6238272" y="3398893"/>
              <a:ext cx="273427" cy="55048"/>
              <a:chOff x="3815973" y="1286392"/>
              <a:chExt cx="273427" cy="55048"/>
            </a:xfrm>
          </p:grpSpPr>
          <p:cxnSp>
            <p:nvCxnSpPr>
              <p:cNvPr id="85" name="Straight Connector 84">
                <a:extLst>
                  <a:ext uri="{FF2B5EF4-FFF2-40B4-BE49-F238E27FC236}">
                    <a16:creationId xmlns:a16="http://schemas.microsoft.com/office/drawing/2014/main" id="{2D5C6809-AAD8-639B-1634-E7A56C48A58A}"/>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2B8D678-9797-682D-9E61-5E1149063F6E}"/>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AB5994B-7C03-EDB9-D4D1-C1BB6033F8C0}"/>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440B7D8-1CE9-10F5-0549-D579E78BA09E}"/>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CF5C23C-FA8E-B1F9-BEF4-DB11BB6B485B}"/>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3B432A2-BA13-3F19-4467-640526691F8E}"/>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8303DF8-3C9B-F779-A399-B48946B34C3D}"/>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812CFF6-81AF-FBE5-AB49-6D53E7D7ADB4}"/>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20" name="Group 119">
            <a:extLst>
              <a:ext uri="{FF2B5EF4-FFF2-40B4-BE49-F238E27FC236}">
                <a16:creationId xmlns:a16="http://schemas.microsoft.com/office/drawing/2014/main" id="{29DF8524-835A-7D49-4A6C-B3998C515E60}"/>
              </a:ext>
            </a:extLst>
          </p:cNvPr>
          <p:cNvGrpSpPr/>
          <p:nvPr/>
        </p:nvGrpSpPr>
        <p:grpSpPr>
          <a:xfrm>
            <a:off x="2496221" y="2971685"/>
            <a:ext cx="403728" cy="21328"/>
            <a:chOff x="6000035" y="3398893"/>
            <a:chExt cx="511664" cy="55048"/>
          </a:xfrm>
        </p:grpSpPr>
        <p:grpSp>
          <p:nvGrpSpPr>
            <p:cNvPr id="121" name="Group 120">
              <a:extLst>
                <a:ext uri="{FF2B5EF4-FFF2-40B4-BE49-F238E27FC236}">
                  <a16:creationId xmlns:a16="http://schemas.microsoft.com/office/drawing/2014/main" id="{ED261D44-6D2B-4035-8B60-1CCC9D84272A}"/>
                </a:ext>
              </a:extLst>
            </p:cNvPr>
            <p:cNvGrpSpPr/>
            <p:nvPr/>
          </p:nvGrpSpPr>
          <p:grpSpPr>
            <a:xfrm>
              <a:off x="6000035" y="3398893"/>
              <a:ext cx="273427" cy="55048"/>
              <a:chOff x="3815973" y="1286392"/>
              <a:chExt cx="273427" cy="55048"/>
            </a:xfrm>
          </p:grpSpPr>
          <p:cxnSp>
            <p:nvCxnSpPr>
              <p:cNvPr id="131" name="Straight Connector 130">
                <a:extLst>
                  <a:ext uri="{FF2B5EF4-FFF2-40B4-BE49-F238E27FC236}">
                    <a16:creationId xmlns:a16="http://schemas.microsoft.com/office/drawing/2014/main" id="{3EB89B8B-E4F5-E74A-56DA-8D24F6379B1E}"/>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4502BC3-DCE1-1B6B-0557-2C26A0B61053}"/>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C54F2A7-3C74-29E8-5351-9CDB2FE1F4B4}"/>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ACCC9FD-AE58-F6D3-D30A-9AC1250A0158}"/>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259433F-FF9A-095C-CC6D-E94DAF7E918B}"/>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4B8B5F3-873B-57E9-A30F-9DC9F571634D}"/>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115A8AE-6775-4090-5AAA-B80AA26933D2}"/>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36DDF7A-EFA1-C10B-DDCE-E76D01EC4F7E}"/>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A3FA3F4B-E2E2-C85C-399F-A30208D04A70}"/>
                </a:ext>
              </a:extLst>
            </p:cNvPr>
            <p:cNvGrpSpPr/>
            <p:nvPr/>
          </p:nvGrpSpPr>
          <p:grpSpPr>
            <a:xfrm>
              <a:off x="6238272" y="3398893"/>
              <a:ext cx="273427" cy="55048"/>
              <a:chOff x="3815973" y="1286392"/>
              <a:chExt cx="273427" cy="55048"/>
            </a:xfrm>
          </p:grpSpPr>
          <p:cxnSp>
            <p:nvCxnSpPr>
              <p:cNvPr id="123" name="Straight Connector 122">
                <a:extLst>
                  <a:ext uri="{FF2B5EF4-FFF2-40B4-BE49-F238E27FC236}">
                    <a16:creationId xmlns:a16="http://schemas.microsoft.com/office/drawing/2014/main" id="{08062FDF-27D0-2B6A-7E88-6FFFFB61D1B5}"/>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42B1CCC-39AC-069C-B677-50262773546D}"/>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C360F38-007B-B124-6102-3A8B4A766F28}"/>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6D77A99-949A-5CFD-F9DA-C1ACE7581006}"/>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B261F68-B287-6CE1-D3B5-34436A2B822C}"/>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88F46AC-B5DC-A33F-A6CD-17C44A6A59AC}"/>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47CCE7E-EA23-6F6C-C754-C1940FA1AEE6}"/>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DF46424-6E33-6371-BEE9-4570E1F03D69}"/>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39" name="Group 138">
            <a:extLst>
              <a:ext uri="{FF2B5EF4-FFF2-40B4-BE49-F238E27FC236}">
                <a16:creationId xmlns:a16="http://schemas.microsoft.com/office/drawing/2014/main" id="{4ED0BAD6-1736-72FB-3922-E5C7597EE7FB}"/>
              </a:ext>
            </a:extLst>
          </p:cNvPr>
          <p:cNvGrpSpPr/>
          <p:nvPr/>
        </p:nvGrpSpPr>
        <p:grpSpPr>
          <a:xfrm>
            <a:off x="3804689" y="3547155"/>
            <a:ext cx="333659" cy="17626"/>
            <a:chOff x="6000035" y="3398893"/>
            <a:chExt cx="511664" cy="55048"/>
          </a:xfrm>
        </p:grpSpPr>
        <p:grpSp>
          <p:nvGrpSpPr>
            <p:cNvPr id="140" name="Group 139">
              <a:extLst>
                <a:ext uri="{FF2B5EF4-FFF2-40B4-BE49-F238E27FC236}">
                  <a16:creationId xmlns:a16="http://schemas.microsoft.com/office/drawing/2014/main" id="{CE42FDDC-4B32-E73C-3B1A-56B4E61194F3}"/>
                </a:ext>
              </a:extLst>
            </p:cNvPr>
            <p:cNvGrpSpPr/>
            <p:nvPr/>
          </p:nvGrpSpPr>
          <p:grpSpPr>
            <a:xfrm>
              <a:off x="6000035" y="3398893"/>
              <a:ext cx="273427" cy="55048"/>
              <a:chOff x="3815973" y="1286392"/>
              <a:chExt cx="273427" cy="55048"/>
            </a:xfrm>
          </p:grpSpPr>
          <p:cxnSp>
            <p:nvCxnSpPr>
              <p:cNvPr id="150" name="Straight Connector 149">
                <a:extLst>
                  <a:ext uri="{FF2B5EF4-FFF2-40B4-BE49-F238E27FC236}">
                    <a16:creationId xmlns:a16="http://schemas.microsoft.com/office/drawing/2014/main" id="{4044BB2F-218B-5194-D581-E15E0475BE34}"/>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321F101-9D47-E93E-ACCC-314A746FFB84}"/>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9DE5742-CA73-EF6E-1803-01614BF7FB23}"/>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66C521B-491D-6029-82D1-7376A9DF5B19}"/>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EE23EB3-65C1-A96F-7E90-5C49634D787A}"/>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D825C6A-D975-859C-F2D6-57695B5DD70A}"/>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0D0666B-80AE-969D-CEDA-7CF8C1ABF15D}"/>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F7F1934-6982-E202-79F3-A31136F5FE16}"/>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8D450108-F414-B308-EB48-1EBBCA65398D}"/>
                </a:ext>
              </a:extLst>
            </p:cNvPr>
            <p:cNvGrpSpPr/>
            <p:nvPr/>
          </p:nvGrpSpPr>
          <p:grpSpPr>
            <a:xfrm>
              <a:off x="6238272" y="3398893"/>
              <a:ext cx="273427" cy="55048"/>
              <a:chOff x="3815973" y="1286392"/>
              <a:chExt cx="273427" cy="55048"/>
            </a:xfrm>
          </p:grpSpPr>
          <p:cxnSp>
            <p:nvCxnSpPr>
              <p:cNvPr id="142" name="Straight Connector 141">
                <a:extLst>
                  <a:ext uri="{FF2B5EF4-FFF2-40B4-BE49-F238E27FC236}">
                    <a16:creationId xmlns:a16="http://schemas.microsoft.com/office/drawing/2014/main" id="{85C4EC9A-2D38-85DC-1AC0-79D27174B6D5}"/>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6669DBEC-5D01-0F61-4FDF-A9C6A30F3860}"/>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C7D89AD-5214-65C8-489C-6A3550821757}"/>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57D7939-D87B-A6D2-5166-FC3824771D1B}"/>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AD102831-0AB5-24A4-3CF0-5D06111E5035}"/>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D64F02A-7E9B-CE8C-F5EB-EDF2D8CE81AC}"/>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F3AEB80-1411-EE9A-3787-E35021849EB0}"/>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D8681C4-50C1-F23C-C9ED-25E0E28DECBF}"/>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337" name="Group 336">
            <a:extLst>
              <a:ext uri="{FF2B5EF4-FFF2-40B4-BE49-F238E27FC236}">
                <a16:creationId xmlns:a16="http://schemas.microsoft.com/office/drawing/2014/main" id="{90A9638E-4F74-9936-B11C-2956821FD805}"/>
              </a:ext>
            </a:extLst>
          </p:cNvPr>
          <p:cNvGrpSpPr/>
          <p:nvPr/>
        </p:nvGrpSpPr>
        <p:grpSpPr>
          <a:xfrm>
            <a:off x="1305395" y="4111237"/>
            <a:ext cx="865100" cy="842996"/>
            <a:chOff x="1305395" y="4111237"/>
            <a:chExt cx="865100" cy="842996"/>
          </a:xfrm>
        </p:grpSpPr>
        <p:grpSp>
          <p:nvGrpSpPr>
            <p:cNvPr id="285" name="Group 284">
              <a:extLst>
                <a:ext uri="{FF2B5EF4-FFF2-40B4-BE49-F238E27FC236}">
                  <a16:creationId xmlns:a16="http://schemas.microsoft.com/office/drawing/2014/main" id="{4EB19B48-3B79-854F-5CE7-591080AEBA4C}"/>
                </a:ext>
              </a:extLst>
            </p:cNvPr>
            <p:cNvGrpSpPr/>
            <p:nvPr/>
          </p:nvGrpSpPr>
          <p:grpSpPr>
            <a:xfrm>
              <a:off x="1305395" y="4111237"/>
              <a:ext cx="865100" cy="842996"/>
              <a:chOff x="9461223" y="1500176"/>
              <a:chExt cx="1177109" cy="1147033"/>
            </a:xfrm>
          </p:grpSpPr>
          <p:grpSp>
            <p:nvGrpSpPr>
              <p:cNvPr id="286" name="Group 285">
                <a:extLst>
                  <a:ext uri="{FF2B5EF4-FFF2-40B4-BE49-F238E27FC236}">
                    <a16:creationId xmlns:a16="http://schemas.microsoft.com/office/drawing/2014/main" id="{95DBC475-0582-B518-68A5-E8CE95A90BEC}"/>
                  </a:ext>
                </a:extLst>
              </p:cNvPr>
              <p:cNvGrpSpPr/>
              <p:nvPr/>
            </p:nvGrpSpPr>
            <p:grpSpPr>
              <a:xfrm>
                <a:off x="9570833" y="1604061"/>
                <a:ext cx="963053" cy="963053"/>
                <a:chOff x="1403530" y="4180989"/>
                <a:chExt cx="672056" cy="672056"/>
              </a:xfrm>
            </p:grpSpPr>
            <p:sp>
              <p:nvSpPr>
                <p:cNvPr id="295" name="Oval 294">
                  <a:extLst>
                    <a:ext uri="{FF2B5EF4-FFF2-40B4-BE49-F238E27FC236}">
                      <a16:creationId xmlns:a16="http://schemas.microsoft.com/office/drawing/2014/main" id="{F3226213-213A-B43C-2B73-153793711DB8}"/>
                    </a:ext>
                  </a:extLst>
                </p:cNvPr>
                <p:cNvSpPr/>
                <p:nvPr/>
              </p:nvSpPr>
              <p:spPr bwMode="auto">
                <a:xfrm>
                  <a:off x="1403530" y="4180989"/>
                  <a:ext cx="672056" cy="672056"/>
                </a:xfrm>
                <a:prstGeom prst="ellipse">
                  <a:avLst/>
                </a:prstGeom>
                <a:solidFill>
                  <a:schemeClr val="accent5"/>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6" name="Oval 295">
                  <a:extLst>
                    <a:ext uri="{FF2B5EF4-FFF2-40B4-BE49-F238E27FC236}">
                      <a16:creationId xmlns:a16="http://schemas.microsoft.com/office/drawing/2014/main" id="{D993260E-153B-D9B9-E46F-C68EB6567139}"/>
                    </a:ext>
                  </a:extLst>
                </p:cNvPr>
                <p:cNvSpPr/>
                <p:nvPr/>
              </p:nvSpPr>
              <p:spPr bwMode="auto">
                <a:xfrm>
                  <a:off x="1516057" y="4294882"/>
                  <a:ext cx="447002" cy="447002"/>
                </a:xfrm>
                <a:prstGeom prst="ellipse">
                  <a:avLst/>
                </a:prstGeom>
                <a:solidFill>
                  <a:schemeClr val="tx1"/>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87" name="Oval 286">
                <a:extLst>
                  <a:ext uri="{FF2B5EF4-FFF2-40B4-BE49-F238E27FC236}">
                    <a16:creationId xmlns:a16="http://schemas.microsoft.com/office/drawing/2014/main" id="{AA5C78F8-4835-5144-CD11-EB1FE45F3B94}"/>
                  </a:ext>
                </a:extLst>
              </p:cNvPr>
              <p:cNvSpPr/>
              <p:nvPr/>
            </p:nvSpPr>
            <p:spPr bwMode="auto">
              <a:xfrm>
                <a:off x="9989272" y="150017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Oval 287">
                <a:extLst>
                  <a:ext uri="{FF2B5EF4-FFF2-40B4-BE49-F238E27FC236}">
                    <a16:creationId xmlns:a16="http://schemas.microsoft.com/office/drawing/2014/main" id="{6334090D-3D7C-00C7-3619-EFD3249C0B56}"/>
                  </a:ext>
                </a:extLst>
              </p:cNvPr>
              <p:cNvSpPr/>
              <p:nvPr/>
            </p:nvSpPr>
            <p:spPr bwMode="auto">
              <a:xfrm>
                <a:off x="10497250" y="1978818"/>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9" name="Oval 288">
                <a:extLst>
                  <a:ext uri="{FF2B5EF4-FFF2-40B4-BE49-F238E27FC236}">
                    <a16:creationId xmlns:a16="http://schemas.microsoft.com/office/drawing/2014/main" id="{09B72005-BE02-63FF-C943-B716FCFE999C}"/>
                  </a:ext>
                </a:extLst>
              </p:cNvPr>
              <p:cNvSpPr/>
              <p:nvPr/>
            </p:nvSpPr>
            <p:spPr bwMode="auto">
              <a:xfrm>
                <a:off x="9461223" y="1994772"/>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Oval 289">
                <a:extLst>
                  <a:ext uri="{FF2B5EF4-FFF2-40B4-BE49-F238E27FC236}">
                    <a16:creationId xmlns:a16="http://schemas.microsoft.com/office/drawing/2014/main" id="{58527DB0-F61A-0424-3BC3-3D7848227E85}"/>
                  </a:ext>
                </a:extLst>
              </p:cNvPr>
              <p:cNvSpPr/>
              <p:nvPr/>
            </p:nvSpPr>
            <p:spPr bwMode="auto">
              <a:xfrm>
                <a:off x="9998075" y="2506127"/>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1" name="Oval 290">
                <a:extLst>
                  <a:ext uri="{FF2B5EF4-FFF2-40B4-BE49-F238E27FC236}">
                    <a16:creationId xmlns:a16="http://schemas.microsoft.com/office/drawing/2014/main" id="{CBE1DE8A-385D-164E-4399-72C97B4D0858}"/>
                  </a:ext>
                </a:extLst>
              </p:cNvPr>
              <p:cNvSpPr/>
              <p:nvPr/>
            </p:nvSpPr>
            <p:spPr bwMode="auto">
              <a:xfrm>
                <a:off x="9620930" y="1636389"/>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Oval 291">
                <a:extLst>
                  <a:ext uri="{FF2B5EF4-FFF2-40B4-BE49-F238E27FC236}">
                    <a16:creationId xmlns:a16="http://schemas.microsoft.com/office/drawing/2014/main" id="{BA98C28D-A8DA-3890-0B28-88A6AF02B1B0}"/>
                  </a:ext>
                </a:extLst>
              </p:cNvPr>
              <p:cNvSpPr/>
              <p:nvPr/>
            </p:nvSpPr>
            <p:spPr bwMode="auto">
              <a:xfrm>
                <a:off x="10355689" y="1653886"/>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3" name="Oval 292">
                <a:extLst>
                  <a:ext uri="{FF2B5EF4-FFF2-40B4-BE49-F238E27FC236}">
                    <a16:creationId xmlns:a16="http://schemas.microsoft.com/office/drawing/2014/main" id="{C3002865-ED19-0EA3-F548-7C2AA121A952}"/>
                  </a:ext>
                </a:extLst>
              </p:cNvPr>
              <p:cNvSpPr/>
              <p:nvPr/>
            </p:nvSpPr>
            <p:spPr bwMode="auto">
              <a:xfrm>
                <a:off x="9619553" y="2336065"/>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23657E61-8075-F3E2-9A02-88748EE326AB}"/>
                  </a:ext>
                </a:extLst>
              </p:cNvPr>
              <p:cNvSpPr/>
              <p:nvPr/>
            </p:nvSpPr>
            <p:spPr bwMode="auto">
              <a:xfrm>
                <a:off x="10364163" y="2312200"/>
                <a:ext cx="141082" cy="14108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40" name="Picture 39">
              <a:extLst>
                <a:ext uri="{FF2B5EF4-FFF2-40B4-BE49-F238E27FC236}">
                  <a16:creationId xmlns:a16="http://schemas.microsoft.com/office/drawing/2014/main" id="{7F2CECFF-54C9-7F9C-AEBD-F39442974DD6}"/>
                </a:ext>
              </a:extLst>
            </p:cNvPr>
            <p:cNvPicPr>
              <a:picLocks noChangeAspect="1"/>
            </p:cNvPicPr>
            <p:nvPr/>
          </p:nvPicPr>
          <p:blipFill>
            <a:blip r:embed="rId5"/>
            <a:stretch>
              <a:fillRect/>
            </a:stretch>
          </p:blipFill>
          <p:spPr>
            <a:xfrm>
              <a:off x="1540169" y="4513082"/>
              <a:ext cx="429222" cy="139497"/>
            </a:xfrm>
            <a:prstGeom prst="rect">
              <a:avLst/>
            </a:prstGeom>
          </p:spPr>
        </p:pic>
        <p:grpSp>
          <p:nvGrpSpPr>
            <p:cNvPr id="158" name="Group 157">
              <a:extLst>
                <a:ext uri="{FF2B5EF4-FFF2-40B4-BE49-F238E27FC236}">
                  <a16:creationId xmlns:a16="http://schemas.microsoft.com/office/drawing/2014/main" id="{9EB53C46-1799-D69B-D041-B1CFBDBE31F5}"/>
                </a:ext>
              </a:extLst>
            </p:cNvPr>
            <p:cNvGrpSpPr/>
            <p:nvPr/>
          </p:nvGrpSpPr>
          <p:grpSpPr>
            <a:xfrm rot="10800000">
              <a:off x="1613316" y="4464386"/>
              <a:ext cx="303326" cy="21328"/>
              <a:chOff x="6000035" y="3398893"/>
              <a:chExt cx="511664" cy="55048"/>
            </a:xfrm>
          </p:grpSpPr>
          <p:grpSp>
            <p:nvGrpSpPr>
              <p:cNvPr id="159" name="Group 158">
                <a:extLst>
                  <a:ext uri="{FF2B5EF4-FFF2-40B4-BE49-F238E27FC236}">
                    <a16:creationId xmlns:a16="http://schemas.microsoft.com/office/drawing/2014/main" id="{1D3BD1DD-D8D7-643B-C6F5-90EABF60E7D9}"/>
                  </a:ext>
                </a:extLst>
              </p:cNvPr>
              <p:cNvGrpSpPr/>
              <p:nvPr/>
            </p:nvGrpSpPr>
            <p:grpSpPr>
              <a:xfrm>
                <a:off x="6000035" y="3398893"/>
                <a:ext cx="273427" cy="55048"/>
                <a:chOff x="3815973" y="1286392"/>
                <a:chExt cx="273427" cy="55048"/>
              </a:xfrm>
            </p:grpSpPr>
            <p:cxnSp>
              <p:nvCxnSpPr>
                <p:cNvPr id="169" name="Straight Connector 168">
                  <a:extLst>
                    <a:ext uri="{FF2B5EF4-FFF2-40B4-BE49-F238E27FC236}">
                      <a16:creationId xmlns:a16="http://schemas.microsoft.com/office/drawing/2014/main" id="{302ED448-C807-DFAA-481F-0A5B03A33BD4}"/>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ED87E794-2958-611F-179E-A7946E3882E5}"/>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51A0F11-A518-2270-BFFD-C9AD4AB1C9FD}"/>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B1C93A7-B8D2-0D81-BF4B-C8046C728B0A}"/>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115AAE4-D694-166A-8F79-5393376C5423}"/>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1C9D4CE-9613-7D71-5550-1F2AEEF34039}"/>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22BA3F0-35B8-D417-ABD2-4CF789911E02}"/>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AD40EA4-D0F9-FC9E-520A-9C05AF67F49E}"/>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BB91704C-8A77-C348-DBF8-D2AAD477269A}"/>
                  </a:ext>
                </a:extLst>
              </p:cNvPr>
              <p:cNvGrpSpPr/>
              <p:nvPr/>
            </p:nvGrpSpPr>
            <p:grpSpPr>
              <a:xfrm>
                <a:off x="6238272" y="3398893"/>
                <a:ext cx="273427" cy="55048"/>
                <a:chOff x="3815973" y="1286392"/>
                <a:chExt cx="273427" cy="55048"/>
              </a:xfrm>
            </p:grpSpPr>
            <p:cxnSp>
              <p:nvCxnSpPr>
                <p:cNvPr id="161" name="Straight Connector 160">
                  <a:extLst>
                    <a:ext uri="{FF2B5EF4-FFF2-40B4-BE49-F238E27FC236}">
                      <a16:creationId xmlns:a16="http://schemas.microsoft.com/office/drawing/2014/main" id="{8C19ADF6-6FF4-ED27-3B8A-69A9755497E9}"/>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C55C5ED-C70F-0389-5D37-4E9FD78C49DF}"/>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B40875C-1037-87D1-B541-9FC3A0925CCE}"/>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1765D498-95C2-E5B4-95E5-DAF3399919BD}"/>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066ABA4-1A00-1DE6-2108-4817A80370CE}"/>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86C313A-5F30-3C6D-98C4-B30CC1759A83}"/>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A6636DC-B788-4E99-7446-83B05DD41B92}"/>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8BB9EC9-D0F5-7A97-D343-B1CF9C0498FB}"/>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grpSp>
        <p:nvGrpSpPr>
          <p:cNvPr id="178" name="Group 177">
            <a:extLst>
              <a:ext uri="{FF2B5EF4-FFF2-40B4-BE49-F238E27FC236}">
                <a16:creationId xmlns:a16="http://schemas.microsoft.com/office/drawing/2014/main" id="{921AB0D6-6A71-2CA7-EF91-17AD948250BA}"/>
              </a:ext>
            </a:extLst>
          </p:cNvPr>
          <p:cNvGrpSpPr/>
          <p:nvPr/>
        </p:nvGrpSpPr>
        <p:grpSpPr>
          <a:xfrm>
            <a:off x="1909440" y="5480249"/>
            <a:ext cx="488511" cy="37785"/>
            <a:chOff x="6000035" y="3398893"/>
            <a:chExt cx="511664" cy="55048"/>
          </a:xfrm>
        </p:grpSpPr>
        <p:grpSp>
          <p:nvGrpSpPr>
            <p:cNvPr id="179" name="Group 178">
              <a:extLst>
                <a:ext uri="{FF2B5EF4-FFF2-40B4-BE49-F238E27FC236}">
                  <a16:creationId xmlns:a16="http://schemas.microsoft.com/office/drawing/2014/main" id="{AEDE0718-C368-192C-2A24-D98F971457BA}"/>
                </a:ext>
              </a:extLst>
            </p:cNvPr>
            <p:cNvGrpSpPr/>
            <p:nvPr/>
          </p:nvGrpSpPr>
          <p:grpSpPr>
            <a:xfrm>
              <a:off x="6000035" y="3398893"/>
              <a:ext cx="273427" cy="55048"/>
              <a:chOff x="3815973" y="1286392"/>
              <a:chExt cx="273427" cy="55048"/>
            </a:xfrm>
          </p:grpSpPr>
          <p:cxnSp>
            <p:nvCxnSpPr>
              <p:cNvPr id="189" name="Straight Connector 188">
                <a:extLst>
                  <a:ext uri="{FF2B5EF4-FFF2-40B4-BE49-F238E27FC236}">
                    <a16:creationId xmlns:a16="http://schemas.microsoft.com/office/drawing/2014/main" id="{7D498441-8FF3-BBE6-1E40-862AF7366BA4}"/>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1EE5FE1-D597-7FFC-CF42-419D842E08C1}"/>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31D74C3E-67EF-3605-2157-5F3DDDE0849D}"/>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3FAE2B5-3CA9-8F4D-1FF4-A337F6792660}"/>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F613390-05CC-A2DE-21BE-546901199C19}"/>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47D5A35-2563-4361-7FF2-85397BAF4338}"/>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9F18458-EDD4-97B9-8104-56CD8544EC1E}"/>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71FAAD3E-D2C0-327C-1A07-994D100DDC69}"/>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11F7CB06-4B0C-188C-4E13-13D0DC3F57B0}"/>
                </a:ext>
              </a:extLst>
            </p:cNvPr>
            <p:cNvGrpSpPr/>
            <p:nvPr/>
          </p:nvGrpSpPr>
          <p:grpSpPr>
            <a:xfrm>
              <a:off x="6238272" y="3398893"/>
              <a:ext cx="273427" cy="55048"/>
              <a:chOff x="3815973" y="1286392"/>
              <a:chExt cx="273427" cy="55048"/>
            </a:xfrm>
          </p:grpSpPr>
          <p:cxnSp>
            <p:nvCxnSpPr>
              <p:cNvPr id="181" name="Straight Connector 180">
                <a:extLst>
                  <a:ext uri="{FF2B5EF4-FFF2-40B4-BE49-F238E27FC236}">
                    <a16:creationId xmlns:a16="http://schemas.microsoft.com/office/drawing/2014/main" id="{E0D343B3-48C1-6FD3-6AFF-D45B9320CEE7}"/>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D091DE0-6F1F-DF66-78DD-08B0964FA2CA}"/>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DA64E9D-4CFC-ABCF-4544-90F7FE73A69D}"/>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AF0C37D9-1B9A-8386-D9B2-D7A1B398068D}"/>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7E8C436-3951-3798-EF78-9ABEEA9962C7}"/>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20496C5-5BC0-B908-132D-851EF024998F}"/>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F53BDD5-DD6D-ACC1-C839-72A47780B93C}"/>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74C9F1A-F7FF-E12C-A2C1-0B050FA57EED}"/>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97" name="Group 196">
            <a:extLst>
              <a:ext uri="{FF2B5EF4-FFF2-40B4-BE49-F238E27FC236}">
                <a16:creationId xmlns:a16="http://schemas.microsoft.com/office/drawing/2014/main" id="{ECC0BB20-9464-8A23-D955-837853ED3B2F}"/>
              </a:ext>
            </a:extLst>
          </p:cNvPr>
          <p:cNvGrpSpPr/>
          <p:nvPr/>
        </p:nvGrpSpPr>
        <p:grpSpPr>
          <a:xfrm>
            <a:off x="9844067" y="1985745"/>
            <a:ext cx="403728" cy="21328"/>
            <a:chOff x="6000035" y="3398893"/>
            <a:chExt cx="511664" cy="55048"/>
          </a:xfrm>
        </p:grpSpPr>
        <p:grpSp>
          <p:nvGrpSpPr>
            <p:cNvPr id="198" name="Group 197">
              <a:extLst>
                <a:ext uri="{FF2B5EF4-FFF2-40B4-BE49-F238E27FC236}">
                  <a16:creationId xmlns:a16="http://schemas.microsoft.com/office/drawing/2014/main" id="{4536C400-A39B-68D3-F9EF-B5A37FBC6DE1}"/>
                </a:ext>
              </a:extLst>
            </p:cNvPr>
            <p:cNvGrpSpPr/>
            <p:nvPr/>
          </p:nvGrpSpPr>
          <p:grpSpPr>
            <a:xfrm>
              <a:off x="6000035" y="3398893"/>
              <a:ext cx="273427" cy="55048"/>
              <a:chOff x="3815973" y="1286392"/>
              <a:chExt cx="273427" cy="55048"/>
            </a:xfrm>
          </p:grpSpPr>
          <p:cxnSp>
            <p:nvCxnSpPr>
              <p:cNvPr id="208" name="Straight Connector 207">
                <a:extLst>
                  <a:ext uri="{FF2B5EF4-FFF2-40B4-BE49-F238E27FC236}">
                    <a16:creationId xmlns:a16="http://schemas.microsoft.com/office/drawing/2014/main" id="{4E4CAC04-D054-07F0-5D60-1A2B415B9794}"/>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668C7F3-8E82-FF69-042F-4DB7B193A2DB}"/>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445C7AF1-BB5C-453F-770D-568C954ED8B1}"/>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2306A9B9-389E-E022-F27A-1F662FE79CD5}"/>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5B3DC061-1DCA-9FB5-2982-8B8B30D54299}"/>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8E28267-ACA1-26A6-5C49-F3A8D3BA55DB}"/>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1D4BEE7-FDB3-C76E-B06B-50C03DE582EE}"/>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EB0B157-5CF8-CDF3-6800-D922E111C766}"/>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4B209448-09C4-4DD9-EB32-047DBEABB60E}"/>
                </a:ext>
              </a:extLst>
            </p:cNvPr>
            <p:cNvGrpSpPr/>
            <p:nvPr/>
          </p:nvGrpSpPr>
          <p:grpSpPr>
            <a:xfrm>
              <a:off x="6238272" y="3398893"/>
              <a:ext cx="273427" cy="55048"/>
              <a:chOff x="3815973" y="1286392"/>
              <a:chExt cx="273427" cy="55048"/>
            </a:xfrm>
          </p:grpSpPr>
          <p:cxnSp>
            <p:nvCxnSpPr>
              <p:cNvPr id="200" name="Straight Connector 199">
                <a:extLst>
                  <a:ext uri="{FF2B5EF4-FFF2-40B4-BE49-F238E27FC236}">
                    <a16:creationId xmlns:a16="http://schemas.microsoft.com/office/drawing/2014/main" id="{2E34253C-A330-25CF-CAD9-354ACDEEEDC7}"/>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ACEA9A0-72B8-FC5F-6282-EAE74015317E}"/>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5DCD852-B837-278E-3642-E506618BAD76}"/>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88FBD3D-9786-F9C4-355F-D6DE9CA0B77C}"/>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FE96837C-76D6-8478-7090-174A4FF9555F}"/>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F393751A-D15D-3B43-7202-212C947A90CD}"/>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8731B2B-E3CE-66EF-99DD-FAD320C80369}"/>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07C95CAB-AEC5-B52E-79B8-52FE7A1B6BA9}"/>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319" name="Group 318">
            <a:extLst>
              <a:ext uri="{FF2B5EF4-FFF2-40B4-BE49-F238E27FC236}">
                <a16:creationId xmlns:a16="http://schemas.microsoft.com/office/drawing/2014/main" id="{B670B86F-7ADE-41FC-63A8-6C22536AE925}"/>
              </a:ext>
            </a:extLst>
          </p:cNvPr>
          <p:cNvGrpSpPr/>
          <p:nvPr/>
        </p:nvGrpSpPr>
        <p:grpSpPr>
          <a:xfrm>
            <a:off x="4529193" y="1827192"/>
            <a:ext cx="4728411" cy="150354"/>
            <a:chOff x="4529193" y="1830423"/>
            <a:chExt cx="4728411" cy="150354"/>
          </a:xfrm>
        </p:grpSpPr>
        <p:sp>
          <p:nvSpPr>
            <p:cNvPr id="302" name="Oval 301">
              <a:extLst>
                <a:ext uri="{FF2B5EF4-FFF2-40B4-BE49-F238E27FC236}">
                  <a16:creationId xmlns:a16="http://schemas.microsoft.com/office/drawing/2014/main" id="{58956DB2-8D5A-57FF-B1C4-1845A462AA03}"/>
                </a:ext>
              </a:extLst>
            </p:cNvPr>
            <p:cNvSpPr/>
            <p:nvPr/>
          </p:nvSpPr>
          <p:spPr bwMode="auto">
            <a:xfrm>
              <a:off x="4529193" y="1830531"/>
              <a:ext cx="609600"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Oval 302">
              <a:extLst>
                <a:ext uri="{FF2B5EF4-FFF2-40B4-BE49-F238E27FC236}">
                  <a16:creationId xmlns:a16="http://schemas.microsoft.com/office/drawing/2014/main" id="{45616AE5-700F-C321-E745-4EDD9095400F}"/>
                </a:ext>
              </a:extLst>
            </p:cNvPr>
            <p:cNvSpPr/>
            <p:nvPr/>
          </p:nvSpPr>
          <p:spPr bwMode="auto">
            <a:xfrm>
              <a:off x="5138694" y="1830531"/>
              <a:ext cx="76917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4" name="Oval 303">
              <a:extLst>
                <a:ext uri="{FF2B5EF4-FFF2-40B4-BE49-F238E27FC236}">
                  <a16:creationId xmlns:a16="http://schemas.microsoft.com/office/drawing/2014/main" id="{58ED94B6-BA83-7FE6-E066-8C7567928C28}"/>
                </a:ext>
              </a:extLst>
            </p:cNvPr>
            <p:cNvSpPr/>
            <p:nvPr/>
          </p:nvSpPr>
          <p:spPr bwMode="auto">
            <a:xfrm>
              <a:off x="5907950" y="1830531"/>
              <a:ext cx="76917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B74467D6-7007-A04E-24C4-72F3768D9D23}"/>
                </a:ext>
              </a:extLst>
            </p:cNvPr>
            <p:cNvSpPr/>
            <p:nvPr/>
          </p:nvSpPr>
          <p:spPr bwMode="auto">
            <a:xfrm>
              <a:off x="6677206" y="1830531"/>
              <a:ext cx="82874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6" name="Oval 305">
              <a:extLst>
                <a:ext uri="{FF2B5EF4-FFF2-40B4-BE49-F238E27FC236}">
                  <a16:creationId xmlns:a16="http://schemas.microsoft.com/office/drawing/2014/main" id="{D8C4B7DC-4F4B-76AD-4CCB-A8CBBA87F55F}"/>
                </a:ext>
              </a:extLst>
            </p:cNvPr>
            <p:cNvSpPr/>
            <p:nvPr/>
          </p:nvSpPr>
          <p:spPr bwMode="auto">
            <a:xfrm>
              <a:off x="7490691" y="1830531"/>
              <a:ext cx="817420"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7" name="Oval 306">
              <a:extLst>
                <a:ext uri="{FF2B5EF4-FFF2-40B4-BE49-F238E27FC236}">
                  <a16:creationId xmlns:a16="http://schemas.microsoft.com/office/drawing/2014/main" id="{97E987E6-D61C-D0D8-3339-B8ABC2E6B50B}"/>
                </a:ext>
              </a:extLst>
            </p:cNvPr>
            <p:cNvSpPr/>
            <p:nvPr/>
          </p:nvSpPr>
          <p:spPr bwMode="auto">
            <a:xfrm>
              <a:off x="8309826" y="1830531"/>
              <a:ext cx="76917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2" name="Freeform 311">
              <a:extLst>
                <a:ext uri="{FF2B5EF4-FFF2-40B4-BE49-F238E27FC236}">
                  <a16:creationId xmlns:a16="http://schemas.microsoft.com/office/drawing/2014/main" id="{5FC3CD47-3020-2D07-CA8E-D0568A2A39A1}"/>
                </a:ext>
              </a:extLst>
            </p:cNvPr>
            <p:cNvSpPr/>
            <p:nvPr/>
          </p:nvSpPr>
          <p:spPr bwMode="auto">
            <a:xfrm>
              <a:off x="9080495" y="1830423"/>
              <a:ext cx="177109" cy="135432"/>
            </a:xfrm>
            <a:custGeom>
              <a:avLst/>
              <a:gdLst>
                <a:gd name="connsiteX0" fmla="*/ 177109 w 177109"/>
                <a:gd name="connsiteY0" fmla="*/ 0 h 135432"/>
                <a:gd name="connsiteX1" fmla="*/ 177109 w 177109"/>
                <a:gd name="connsiteY1" fmla="*/ 135432 h 135432"/>
                <a:gd name="connsiteX2" fmla="*/ 89274 w 177109"/>
                <a:gd name="connsiteY2" fmla="*/ 120836 h 135432"/>
                <a:gd name="connsiteX3" fmla="*/ 0 w 177109"/>
                <a:gd name="connsiteY3" fmla="*/ 67716 h 135432"/>
                <a:gd name="connsiteX4" fmla="*/ 89274 w 177109"/>
                <a:gd name="connsiteY4" fmla="*/ 14596 h 135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09" h="135432">
                  <a:moveTo>
                    <a:pt x="177109" y="0"/>
                  </a:moveTo>
                  <a:lnTo>
                    <a:pt x="177109" y="135432"/>
                  </a:lnTo>
                  <a:lnTo>
                    <a:pt x="89274" y="120836"/>
                  </a:lnTo>
                  <a:cubicBezTo>
                    <a:pt x="34116" y="107241"/>
                    <a:pt x="0" y="88461"/>
                    <a:pt x="0" y="67716"/>
                  </a:cubicBezTo>
                  <a:cubicBezTo>
                    <a:pt x="0" y="46972"/>
                    <a:pt x="34116" y="28191"/>
                    <a:pt x="89274" y="14596"/>
                  </a:cubicBezTo>
                  <a:close/>
                </a:path>
              </a:pathLst>
            </a:custGeom>
            <a:solidFill>
              <a:schemeClr val="accent3">
                <a:lumMod val="40000"/>
                <a:lumOff val="6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8" name="Group 327">
            <a:extLst>
              <a:ext uri="{FF2B5EF4-FFF2-40B4-BE49-F238E27FC236}">
                <a16:creationId xmlns:a16="http://schemas.microsoft.com/office/drawing/2014/main" id="{3D4E7A8C-9FF6-1F21-48F5-02AF94CE62C7}"/>
              </a:ext>
            </a:extLst>
          </p:cNvPr>
          <p:cNvGrpSpPr/>
          <p:nvPr/>
        </p:nvGrpSpPr>
        <p:grpSpPr>
          <a:xfrm>
            <a:off x="4730050" y="1887288"/>
            <a:ext cx="4071846" cy="66634"/>
            <a:chOff x="4730050" y="1887288"/>
            <a:chExt cx="4071846" cy="66634"/>
          </a:xfrm>
        </p:grpSpPr>
        <p:sp>
          <p:nvSpPr>
            <p:cNvPr id="313" name="Oval 312">
              <a:extLst>
                <a:ext uri="{FF2B5EF4-FFF2-40B4-BE49-F238E27FC236}">
                  <a16:creationId xmlns:a16="http://schemas.microsoft.com/office/drawing/2014/main" id="{DFC83FFB-956B-167B-1769-530146111ED4}"/>
                </a:ext>
              </a:extLst>
            </p:cNvPr>
            <p:cNvSpPr/>
            <p:nvPr/>
          </p:nvSpPr>
          <p:spPr bwMode="auto">
            <a:xfrm>
              <a:off x="4730050"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4" name="Oval 313">
              <a:extLst>
                <a:ext uri="{FF2B5EF4-FFF2-40B4-BE49-F238E27FC236}">
                  <a16:creationId xmlns:a16="http://schemas.microsoft.com/office/drawing/2014/main" id="{8CC11E4D-23F4-F15E-E113-2385C928D240}"/>
                </a:ext>
              </a:extLst>
            </p:cNvPr>
            <p:cNvSpPr/>
            <p:nvPr/>
          </p:nvSpPr>
          <p:spPr bwMode="auto">
            <a:xfrm>
              <a:off x="5426953"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Oval 314">
              <a:extLst>
                <a:ext uri="{FF2B5EF4-FFF2-40B4-BE49-F238E27FC236}">
                  <a16:creationId xmlns:a16="http://schemas.microsoft.com/office/drawing/2014/main" id="{F05C4C57-97C6-1C7C-5DE3-99EC04D95EA0}"/>
                </a:ext>
              </a:extLst>
            </p:cNvPr>
            <p:cNvSpPr/>
            <p:nvPr/>
          </p:nvSpPr>
          <p:spPr bwMode="auto">
            <a:xfrm>
              <a:off x="6193510"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6" name="Oval 315">
              <a:extLst>
                <a:ext uri="{FF2B5EF4-FFF2-40B4-BE49-F238E27FC236}">
                  <a16:creationId xmlns:a16="http://schemas.microsoft.com/office/drawing/2014/main" id="{8E278DF2-127E-EEDB-DC7A-F78E5DC8B7B0}"/>
                </a:ext>
              </a:extLst>
            </p:cNvPr>
            <p:cNvSpPr/>
            <p:nvPr/>
          </p:nvSpPr>
          <p:spPr bwMode="auto">
            <a:xfrm>
              <a:off x="6994215"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Oval 316">
              <a:extLst>
                <a:ext uri="{FF2B5EF4-FFF2-40B4-BE49-F238E27FC236}">
                  <a16:creationId xmlns:a16="http://schemas.microsoft.com/office/drawing/2014/main" id="{EA8170AE-021F-1940-D11F-076F5626D2D8}"/>
                </a:ext>
              </a:extLst>
            </p:cNvPr>
            <p:cNvSpPr/>
            <p:nvPr/>
          </p:nvSpPr>
          <p:spPr bwMode="auto">
            <a:xfrm>
              <a:off x="7803167"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 name="Oval 317">
              <a:extLst>
                <a:ext uri="{FF2B5EF4-FFF2-40B4-BE49-F238E27FC236}">
                  <a16:creationId xmlns:a16="http://schemas.microsoft.com/office/drawing/2014/main" id="{3818CFC3-1E86-8592-F8E3-40271307A558}"/>
                </a:ext>
              </a:extLst>
            </p:cNvPr>
            <p:cNvSpPr/>
            <p:nvPr/>
          </p:nvSpPr>
          <p:spPr bwMode="auto">
            <a:xfrm>
              <a:off x="8596302"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0" name="Group 319">
            <a:extLst>
              <a:ext uri="{FF2B5EF4-FFF2-40B4-BE49-F238E27FC236}">
                <a16:creationId xmlns:a16="http://schemas.microsoft.com/office/drawing/2014/main" id="{3906C765-95B0-EC1E-27E8-2D2FE07732AE}"/>
              </a:ext>
            </a:extLst>
          </p:cNvPr>
          <p:cNvGrpSpPr/>
          <p:nvPr/>
        </p:nvGrpSpPr>
        <p:grpSpPr>
          <a:xfrm>
            <a:off x="4527478" y="2236497"/>
            <a:ext cx="4728411" cy="150354"/>
            <a:chOff x="4529193" y="1830423"/>
            <a:chExt cx="4728411" cy="150354"/>
          </a:xfrm>
        </p:grpSpPr>
        <p:sp>
          <p:nvSpPr>
            <p:cNvPr id="321" name="Oval 320">
              <a:extLst>
                <a:ext uri="{FF2B5EF4-FFF2-40B4-BE49-F238E27FC236}">
                  <a16:creationId xmlns:a16="http://schemas.microsoft.com/office/drawing/2014/main" id="{54E13AB4-076A-F882-05E9-0DD797CDC65D}"/>
                </a:ext>
              </a:extLst>
            </p:cNvPr>
            <p:cNvSpPr/>
            <p:nvPr/>
          </p:nvSpPr>
          <p:spPr bwMode="auto">
            <a:xfrm>
              <a:off x="4529193" y="1830531"/>
              <a:ext cx="609600"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2" name="Oval 321">
              <a:extLst>
                <a:ext uri="{FF2B5EF4-FFF2-40B4-BE49-F238E27FC236}">
                  <a16:creationId xmlns:a16="http://schemas.microsoft.com/office/drawing/2014/main" id="{D88C114F-ACD6-19DD-D2FC-2ABF4884891D}"/>
                </a:ext>
              </a:extLst>
            </p:cNvPr>
            <p:cNvSpPr/>
            <p:nvPr/>
          </p:nvSpPr>
          <p:spPr bwMode="auto">
            <a:xfrm>
              <a:off x="5138694" y="1830531"/>
              <a:ext cx="76917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Oval 322">
              <a:extLst>
                <a:ext uri="{FF2B5EF4-FFF2-40B4-BE49-F238E27FC236}">
                  <a16:creationId xmlns:a16="http://schemas.microsoft.com/office/drawing/2014/main" id="{3B0DCF59-3E63-8033-B2E1-9AC8C175D15E}"/>
                </a:ext>
              </a:extLst>
            </p:cNvPr>
            <p:cNvSpPr/>
            <p:nvPr/>
          </p:nvSpPr>
          <p:spPr bwMode="auto">
            <a:xfrm>
              <a:off x="5907950" y="1830531"/>
              <a:ext cx="76917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4" name="Oval 323">
              <a:extLst>
                <a:ext uri="{FF2B5EF4-FFF2-40B4-BE49-F238E27FC236}">
                  <a16:creationId xmlns:a16="http://schemas.microsoft.com/office/drawing/2014/main" id="{60A38A30-772C-1F2D-BAE5-92F8449D3716}"/>
                </a:ext>
              </a:extLst>
            </p:cNvPr>
            <p:cNvSpPr/>
            <p:nvPr/>
          </p:nvSpPr>
          <p:spPr bwMode="auto">
            <a:xfrm>
              <a:off x="6677206" y="1830531"/>
              <a:ext cx="82874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5" name="Oval 324">
              <a:extLst>
                <a:ext uri="{FF2B5EF4-FFF2-40B4-BE49-F238E27FC236}">
                  <a16:creationId xmlns:a16="http://schemas.microsoft.com/office/drawing/2014/main" id="{C64E1F97-B4A1-791A-4E59-A45768240D6B}"/>
                </a:ext>
              </a:extLst>
            </p:cNvPr>
            <p:cNvSpPr/>
            <p:nvPr/>
          </p:nvSpPr>
          <p:spPr bwMode="auto">
            <a:xfrm>
              <a:off x="7490691" y="1830531"/>
              <a:ext cx="817420"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6" name="Oval 325">
              <a:extLst>
                <a:ext uri="{FF2B5EF4-FFF2-40B4-BE49-F238E27FC236}">
                  <a16:creationId xmlns:a16="http://schemas.microsoft.com/office/drawing/2014/main" id="{EA918EBA-9F0D-E647-05F9-8F9CC16DFFBE}"/>
                </a:ext>
              </a:extLst>
            </p:cNvPr>
            <p:cNvSpPr/>
            <p:nvPr/>
          </p:nvSpPr>
          <p:spPr bwMode="auto">
            <a:xfrm>
              <a:off x="8309826" y="1830531"/>
              <a:ext cx="769172" cy="150246"/>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7" name="Freeform 326">
              <a:extLst>
                <a:ext uri="{FF2B5EF4-FFF2-40B4-BE49-F238E27FC236}">
                  <a16:creationId xmlns:a16="http://schemas.microsoft.com/office/drawing/2014/main" id="{A89137A1-4DA7-368F-486A-ACF22680E0FE}"/>
                </a:ext>
              </a:extLst>
            </p:cNvPr>
            <p:cNvSpPr/>
            <p:nvPr/>
          </p:nvSpPr>
          <p:spPr bwMode="auto">
            <a:xfrm>
              <a:off x="9080495" y="1830423"/>
              <a:ext cx="177109" cy="135432"/>
            </a:xfrm>
            <a:custGeom>
              <a:avLst/>
              <a:gdLst>
                <a:gd name="connsiteX0" fmla="*/ 177109 w 177109"/>
                <a:gd name="connsiteY0" fmla="*/ 0 h 135432"/>
                <a:gd name="connsiteX1" fmla="*/ 177109 w 177109"/>
                <a:gd name="connsiteY1" fmla="*/ 135432 h 135432"/>
                <a:gd name="connsiteX2" fmla="*/ 89274 w 177109"/>
                <a:gd name="connsiteY2" fmla="*/ 120836 h 135432"/>
                <a:gd name="connsiteX3" fmla="*/ 0 w 177109"/>
                <a:gd name="connsiteY3" fmla="*/ 67716 h 135432"/>
                <a:gd name="connsiteX4" fmla="*/ 89274 w 177109"/>
                <a:gd name="connsiteY4" fmla="*/ 14596 h 135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09" h="135432">
                  <a:moveTo>
                    <a:pt x="177109" y="0"/>
                  </a:moveTo>
                  <a:lnTo>
                    <a:pt x="177109" y="135432"/>
                  </a:lnTo>
                  <a:lnTo>
                    <a:pt x="89274" y="120836"/>
                  </a:lnTo>
                  <a:cubicBezTo>
                    <a:pt x="34116" y="107241"/>
                    <a:pt x="0" y="88461"/>
                    <a:pt x="0" y="67716"/>
                  </a:cubicBezTo>
                  <a:cubicBezTo>
                    <a:pt x="0" y="46972"/>
                    <a:pt x="34116" y="28191"/>
                    <a:pt x="89274" y="14596"/>
                  </a:cubicBezTo>
                  <a:close/>
                </a:path>
              </a:pathLst>
            </a:custGeom>
            <a:solidFill>
              <a:schemeClr val="accent3">
                <a:lumMod val="40000"/>
                <a:lumOff val="6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9" name="Group 328">
            <a:extLst>
              <a:ext uri="{FF2B5EF4-FFF2-40B4-BE49-F238E27FC236}">
                <a16:creationId xmlns:a16="http://schemas.microsoft.com/office/drawing/2014/main" id="{4D1638B4-94D8-6E7E-5C1A-EE7616BB3D76}"/>
              </a:ext>
            </a:extLst>
          </p:cNvPr>
          <p:cNvGrpSpPr/>
          <p:nvPr/>
        </p:nvGrpSpPr>
        <p:grpSpPr>
          <a:xfrm>
            <a:off x="4730050" y="2249234"/>
            <a:ext cx="4071846" cy="66634"/>
            <a:chOff x="4730050" y="1887288"/>
            <a:chExt cx="4071846" cy="66634"/>
          </a:xfrm>
        </p:grpSpPr>
        <p:sp>
          <p:nvSpPr>
            <p:cNvPr id="330" name="Oval 329">
              <a:extLst>
                <a:ext uri="{FF2B5EF4-FFF2-40B4-BE49-F238E27FC236}">
                  <a16:creationId xmlns:a16="http://schemas.microsoft.com/office/drawing/2014/main" id="{0F649B1B-0152-F2C7-4588-E9CE39EAC0BF}"/>
                </a:ext>
              </a:extLst>
            </p:cNvPr>
            <p:cNvSpPr/>
            <p:nvPr/>
          </p:nvSpPr>
          <p:spPr bwMode="auto">
            <a:xfrm>
              <a:off x="4730050"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1" name="Oval 330">
              <a:extLst>
                <a:ext uri="{FF2B5EF4-FFF2-40B4-BE49-F238E27FC236}">
                  <a16:creationId xmlns:a16="http://schemas.microsoft.com/office/drawing/2014/main" id="{B4C3DA95-5317-0036-FE37-18D1F09FDA60}"/>
                </a:ext>
              </a:extLst>
            </p:cNvPr>
            <p:cNvSpPr/>
            <p:nvPr/>
          </p:nvSpPr>
          <p:spPr bwMode="auto">
            <a:xfrm>
              <a:off x="5426953"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2" name="Oval 331">
              <a:extLst>
                <a:ext uri="{FF2B5EF4-FFF2-40B4-BE49-F238E27FC236}">
                  <a16:creationId xmlns:a16="http://schemas.microsoft.com/office/drawing/2014/main" id="{37B74042-254A-D28C-3061-03E75A587EBD}"/>
                </a:ext>
              </a:extLst>
            </p:cNvPr>
            <p:cNvSpPr/>
            <p:nvPr/>
          </p:nvSpPr>
          <p:spPr bwMode="auto">
            <a:xfrm>
              <a:off x="6193510"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3" name="Oval 332">
              <a:extLst>
                <a:ext uri="{FF2B5EF4-FFF2-40B4-BE49-F238E27FC236}">
                  <a16:creationId xmlns:a16="http://schemas.microsoft.com/office/drawing/2014/main" id="{4A5300B9-3DD5-D7CE-AA93-E0B14A5916F3}"/>
                </a:ext>
              </a:extLst>
            </p:cNvPr>
            <p:cNvSpPr/>
            <p:nvPr/>
          </p:nvSpPr>
          <p:spPr bwMode="auto">
            <a:xfrm>
              <a:off x="6994215"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4" name="Oval 333">
              <a:extLst>
                <a:ext uri="{FF2B5EF4-FFF2-40B4-BE49-F238E27FC236}">
                  <a16:creationId xmlns:a16="http://schemas.microsoft.com/office/drawing/2014/main" id="{6710E01A-9C8F-4707-D33D-D5805AD19E6D}"/>
                </a:ext>
              </a:extLst>
            </p:cNvPr>
            <p:cNvSpPr/>
            <p:nvPr/>
          </p:nvSpPr>
          <p:spPr bwMode="auto">
            <a:xfrm>
              <a:off x="7803167"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5" name="Oval 334">
              <a:extLst>
                <a:ext uri="{FF2B5EF4-FFF2-40B4-BE49-F238E27FC236}">
                  <a16:creationId xmlns:a16="http://schemas.microsoft.com/office/drawing/2014/main" id="{2CB94457-49B3-10A9-05D9-EC90F522050E}"/>
                </a:ext>
              </a:extLst>
            </p:cNvPr>
            <p:cNvSpPr/>
            <p:nvPr/>
          </p:nvSpPr>
          <p:spPr bwMode="auto">
            <a:xfrm>
              <a:off x="8596302" y="1887288"/>
              <a:ext cx="205594" cy="6663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38" name="Group 337">
            <a:extLst>
              <a:ext uri="{FF2B5EF4-FFF2-40B4-BE49-F238E27FC236}">
                <a16:creationId xmlns:a16="http://schemas.microsoft.com/office/drawing/2014/main" id="{F0012DA5-8B16-2B4E-8DBD-133A84BDA37C}"/>
              </a:ext>
            </a:extLst>
          </p:cNvPr>
          <p:cNvGrpSpPr/>
          <p:nvPr/>
        </p:nvGrpSpPr>
        <p:grpSpPr>
          <a:xfrm>
            <a:off x="4762203" y="2004620"/>
            <a:ext cx="486136" cy="247095"/>
            <a:chOff x="1385962" y="4187585"/>
            <a:chExt cx="1392488" cy="707782"/>
          </a:xfrm>
        </p:grpSpPr>
        <p:grpSp>
          <p:nvGrpSpPr>
            <p:cNvPr id="339" name="Group 338">
              <a:extLst>
                <a:ext uri="{FF2B5EF4-FFF2-40B4-BE49-F238E27FC236}">
                  <a16:creationId xmlns:a16="http://schemas.microsoft.com/office/drawing/2014/main" id="{36377739-FCD5-CC40-B770-EE06BCCACFBD}"/>
                </a:ext>
              </a:extLst>
            </p:cNvPr>
            <p:cNvGrpSpPr/>
            <p:nvPr/>
          </p:nvGrpSpPr>
          <p:grpSpPr>
            <a:xfrm>
              <a:off x="1385962" y="4187585"/>
              <a:ext cx="1392488" cy="707782"/>
              <a:chOff x="9570833" y="1604061"/>
              <a:chExt cx="1894704" cy="963053"/>
            </a:xfrm>
          </p:grpSpPr>
          <p:grpSp>
            <p:nvGrpSpPr>
              <p:cNvPr id="360" name="Group 359">
                <a:extLst>
                  <a:ext uri="{FF2B5EF4-FFF2-40B4-BE49-F238E27FC236}">
                    <a16:creationId xmlns:a16="http://schemas.microsoft.com/office/drawing/2014/main" id="{818BF509-D4E1-80B3-AF28-53317314A8FC}"/>
                  </a:ext>
                </a:extLst>
              </p:cNvPr>
              <p:cNvGrpSpPr/>
              <p:nvPr/>
            </p:nvGrpSpPr>
            <p:grpSpPr>
              <a:xfrm>
                <a:off x="9570833" y="1604061"/>
                <a:ext cx="963053" cy="963053"/>
                <a:chOff x="1403530" y="4180989"/>
                <a:chExt cx="672056" cy="672056"/>
              </a:xfrm>
            </p:grpSpPr>
            <p:sp>
              <p:nvSpPr>
                <p:cNvPr id="369" name="Oval 368">
                  <a:extLst>
                    <a:ext uri="{FF2B5EF4-FFF2-40B4-BE49-F238E27FC236}">
                      <a16:creationId xmlns:a16="http://schemas.microsoft.com/office/drawing/2014/main" id="{76E20711-14D4-7B6E-10EE-C6381A40AF7E}"/>
                    </a:ext>
                  </a:extLst>
                </p:cNvPr>
                <p:cNvSpPr/>
                <p:nvPr/>
              </p:nvSpPr>
              <p:spPr bwMode="auto">
                <a:xfrm>
                  <a:off x="1403530" y="4180989"/>
                  <a:ext cx="672056" cy="672056"/>
                </a:xfrm>
                <a:prstGeom prst="ellipse">
                  <a:avLst/>
                </a:prstGeom>
                <a:solidFill>
                  <a:schemeClr val="accent5"/>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0" name="Oval 369">
                  <a:extLst>
                    <a:ext uri="{FF2B5EF4-FFF2-40B4-BE49-F238E27FC236}">
                      <a16:creationId xmlns:a16="http://schemas.microsoft.com/office/drawing/2014/main" id="{300C48C7-D958-7D54-60AE-D3EF663AFBAC}"/>
                    </a:ext>
                  </a:extLst>
                </p:cNvPr>
                <p:cNvSpPr/>
                <p:nvPr/>
              </p:nvSpPr>
              <p:spPr bwMode="auto">
                <a:xfrm>
                  <a:off x="1516057" y="4294882"/>
                  <a:ext cx="447002" cy="447002"/>
                </a:xfrm>
                <a:prstGeom prst="ellipse">
                  <a:avLst/>
                </a:prstGeom>
                <a:solidFill>
                  <a:schemeClr val="accent3">
                    <a:lumMod val="20000"/>
                    <a:lumOff val="8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62" name="Oval 361">
                <a:extLst>
                  <a:ext uri="{FF2B5EF4-FFF2-40B4-BE49-F238E27FC236}">
                    <a16:creationId xmlns:a16="http://schemas.microsoft.com/office/drawing/2014/main" id="{5E4BBEEE-27C9-80E8-46F6-A5F8481F1DB2}"/>
                  </a:ext>
                </a:extLst>
              </p:cNvPr>
              <p:cNvSpPr/>
              <p:nvPr/>
            </p:nvSpPr>
            <p:spPr bwMode="auto">
              <a:xfrm>
                <a:off x="11264466" y="1842700"/>
                <a:ext cx="201071" cy="20107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340" name="Picture 339">
              <a:extLst>
                <a:ext uri="{FF2B5EF4-FFF2-40B4-BE49-F238E27FC236}">
                  <a16:creationId xmlns:a16="http://schemas.microsoft.com/office/drawing/2014/main" id="{0BE2788C-0319-CC80-840E-A91A1D2AE72A}"/>
                </a:ext>
              </a:extLst>
            </p:cNvPr>
            <p:cNvPicPr>
              <a:picLocks noChangeAspect="1"/>
            </p:cNvPicPr>
            <p:nvPr/>
          </p:nvPicPr>
          <p:blipFill>
            <a:blip r:embed="rId5"/>
            <a:stretch>
              <a:fillRect/>
            </a:stretch>
          </p:blipFill>
          <p:spPr>
            <a:xfrm>
              <a:off x="1540169" y="4513082"/>
              <a:ext cx="429222" cy="139497"/>
            </a:xfrm>
            <a:prstGeom prst="rect">
              <a:avLst/>
            </a:prstGeom>
          </p:spPr>
        </p:pic>
        <p:grpSp>
          <p:nvGrpSpPr>
            <p:cNvPr id="341" name="Group 340">
              <a:extLst>
                <a:ext uri="{FF2B5EF4-FFF2-40B4-BE49-F238E27FC236}">
                  <a16:creationId xmlns:a16="http://schemas.microsoft.com/office/drawing/2014/main" id="{61AA78F8-BBEC-FF7D-D811-6691268B996C}"/>
                </a:ext>
              </a:extLst>
            </p:cNvPr>
            <p:cNvGrpSpPr/>
            <p:nvPr/>
          </p:nvGrpSpPr>
          <p:grpSpPr>
            <a:xfrm rot="10800000">
              <a:off x="1613316" y="4464386"/>
              <a:ext cx="303326" cy="21328"/>
              <a:chOff x="6000035" y="3398893"/>
              <a:chExt cx="511664" cy="55048"/>
            </a:xfrm>
          </p:grpSpPr>
          <p:grpSp>
            <p:nvGrpSpPr>
              <p:cNvPr id="342" name="Group 341">
                <a:extLst>
                  <a:ext uri="{FF2B5EF4-FFF2-40B4-BE49-F238E27FC236}">
                    <a16:creationId xmlns:a16="http://schemas.microsoft.com/office/drawing/2014/main" id="{87991028-9449-437C-45C0-01EE81787E67}"/>
                  </a:ext>
                </a:extLst>
              </p:cNvPr>
              <p:cNvGrpSpPr/>
              <p:nvPr/>
            </p:nvGrpSpPr>
            <p:grpSpPr>
              <a:xfrm>
                <a:off x="6000035" y="3398893"/>
                <a:ext cx="273427" cy="55048"/>
                <a:chOff x="3815973" y="1286392"/>
                <a:chExt cx="273427" cy="55048"/>
              </a:xfrm>
            </p:grpSpPr>
            <p:cxnSp>
              <p:nvCxnSpPr>
                <p:cNvPr id="352" name="Straight Connector 351">
                  <a:extLst>
                    <a:ext uri="{FF2B5EF4-FFF2-40B4-BE49-F238E27FC236}">
                      <a16:creationId xmlns:a16="http://schemas.microsoft.com/office/drawing/2014/main" id="{F62360DC-850E-1D6B-5A24-67D30F23195C}"/>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8AFF2944-694F-9FE9-C7F4-AD0A3FF6DC48}"/>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F25FEAA-D8CF-4A1F-9DF2-7CF077F42824}"/>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F0060C1E-20DF-E340-D68D-10854B86B0CE}"/>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AC25C965-F693-0328-079A-44FDBC263C6D}"/>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A5F7872F-F0EF-5A82-59EB-E36F0A799537}"/>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2EB5F19C-A8C6-4741-6345-0E24DE46D1EC}"/>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22008348-DBC6-D8C3-6358-1727F41D94D0}"/>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22F58D45-728B-6815-65E5-AA525E63F66A}"/>
                  </a:ext>
                </a:extLst>
              </p:cNvPr>
              <p:cNvGrpSpPr/>
              <p:nvPr/>
            </p:nvGrpSpPr>
            <p:grpSpPr>
              <a:xfrm>
                <a:off x="6238272" y="3398893"/>
                <a:ext cx="273427" cy="55048"/>
                <a:chOff x="3815973" y="1286392"/>
                <a:chExt cx="273427" cy="55048"/>
              </a:xfrm>
            </p:grpSpPr>
            <p:cxnSp>
              <p:nvCxnSpPr>
                <p:cNvPr id="344" name="Straight Connector 343">
                  <a:extLst>
                    <a:ext uri="{FF2B5EF4-FFF2-40B4-BE49-F238E27FC236}">
                      <a16:creationId xmlns:a16="http://schemas.microsoft.com/office/drawing/2014/main" id="{FE7E50FF-D0D0-DD44-5755-CDFCF9373211}"/>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B183B53C-6AB3-32FB-ECA6-6C9C321C4824}"/>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190BC0C2-F227-71A3-7ADC-129E3F82F490}"/>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0AAF233-A87A-2322-288E-D98EE9AF53C9}"/>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34FF6E3B-D1A6-4EA3-7316-A287930D5F60}"/>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A7894BDE-6036-A005-507A-33E453CE3214}"/>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B3ED392F-D981-7781-8EF4-A3F1D8E92BFA}"/>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36807759-AD93-4207-8C9A-E33893076B41}"/>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sp>
        <p:nvSpPr>
          <p:cNvPr id="298" name="Trapezoid 297">
            <a:extLst>
              <a:ext uri="{FF2B5EF4-FFF2-40B4-BE49-F238E27FC236}">
                <a16:creationId xmlns:a16="http://schemas.microsoft.com/office/drawing/2014/main" id="{CD523418-44D2-AB22-70F1-35F7C5706B73}"/>
              </a:ext>
            </a:extLst>
          </p:cNvPr>
          <p:cNvSpPr/>
          <p:nvPr/>
        </p:nvSpPr>
        <p:spPr bwMode="auto">
          <a:xfrm rot="5400000">
            <a:off x="4174033" y="1707068"/>
            <a:ext cx="589312" cy="903120"/>
          </a:xfrm>
          <a:prstGeom prst="trapezoid">
            <a:avLst>
              <a:gd name="adj" fmla="val 50000"/>
            </a:avLst>
          </a:prstGeom>
          <a:solidFill>
            <a:srgbClr val="015873">
              <a:alpha val="25098"/>
            </a:srgb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0" name="Group 249">
            <a:extLst>
              <a:ext uri="{FF2B5EF4-FFF2-40B4-BE49-F238E27FC236}">
                <a16:creationId xmlns:a16="http://schemas.microsoft.com/office/drawing/2014/main" id="{7013E476-9B14-208E-9308-BD022D934FA8}"/>
              </a:ext>
            </a:extLst>
          </p:cNvPr>
          <p:cNvGrpSpPr/>
          <p:nvPr/>
        </p:nvGrpSpPr>
        <p:grpSpPr>
          <a:xfrm>
            <a:off x="3137453" y="1667723"/>
            <a:ext cx="990006" cy="990006"/>
            <a:chOff x="1403530" y="4180989"/>
            <a:chExt cx="672056" cy="672056"/>
          </a:xfrm>
        </p:grpSpPr>
        <p:sp>
          <p:nvSpPr>
            <p:cNvPr id="259" name="Oval 258">
              <a:extLst>
                <a:ext uri="{FF2B5EF4-FFF2-40B4-BE49-F238E27FC236}">
                  <a16:creationId xmlns:a16="http://schemas.microsoft.com/office/drawing/2014/main" id="{A95221CA-228A-DA21-33B6-DA56B5F785A9}"/>
                </a:ext>
              </a:extLst>
            </p:cNvPr>
            <p:cNvSpPr/>
            <p:nvPr/>
          </p:nvSpPr>
          <p:spPr bwMode="auto">
            <a:xfrm>
              <a:off x="1403530" y="4180989"/>
              <a:ext cx="672056" cy="672056"/>
            </a:xfrm>
            <a:prstGeom prst="ellipse">
              <a:avLst/>
            </a:prstGeom>
            <a:solidFill>
              <a:schemeClr val="accent5"/>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Oval 259">
              <a:extLst>
                <a:ext uri="{FF2B5EF4-FFF2-40B4-BE49-F238E27FC236}">
                  <a16:creationId xmlns:a16="http://schemas.microsoft.com/office/drawing/2014/main" id="{A5DE5C16-56D2-BBA5-1654-B49903024C5D}"/>
                </a:ext>
              </a:extLst>
            </p:cNvPr>
            <p:cNvSpPr/>
            <p:nvPr/>
          </p:nvSpPr>
          <p:spPr bwMode="auto">
            <a:xfrm>
              <a:off x="1516057" y="4294882"/>
              <a:ext cx="447002" cy="447002"/>
            </a:xfrm>
            <a:prstGeom prst="ellipse">
              <a:avLst/>
            </a:prstGeom>
            <a:solidFill>
              <a:schemeClr val="tx1"/>
            </a:solid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43" name="Picture 42">
            <a:extLst>
              <a:ext uri="{FF2B5EF4-FFF2-40B4-BE49-F238E27FC236}">
                <a16:creationId xmlns:a16="http://schemas.microsoft.com/office/drawing/2014/main" id="{8DA2F2F9-E2FA-12E0-90FB-F40F690E6E8C}"/>
              </a:ext>
            </a:extLst>
          </p:cNvPr>
          <p:cNvPicPr>
            <a:picLocks noChangeAspect="1"/>
          </p:cNvPicPr>
          <p:nvPr/>
        </p:nvPicPr>
        <p:blipFill>
          <a:blip r:embed="rId5"/>
          <a:stretch>
            <a:fillRect/>
          </a:stretch>
        </p:blipFill>
        <p:spPr>
          <a:xfrm>
            <a:off x="3375467" y="2173341"/>
            <a:ext cx="429222" cy="139497"/>
          </a:xfrm>
          <a:prstGeom prst="rect">
            <a:avLst/>
          </a:prstGeom>
        </p:spPr>
      </p:pic>
      <p:grpSp>
        <p:nvGrpSpPr>
          <p:cNvPr id="101" name="Group 100">
            <a:extLst>
              <a:ext uri="{FF2B5EF4-FFF2-40B4-BE49-F238E27FC236}">
                <a16:creationId xmlns:a16="http://schemas.microsoft.com/office/drawing/2014/main" id="{3281A85E-4C9B-1C65-EC1C-1A62367197B6}"/>
              </a:ext>
            </a:extLst>
          </p:cNvPr>
          <p:cNvGrpSpPr/>
          <p:nvPr/>
        </p:nvGrpSpPr>
        <p:grpSpPr>
          <a:xfrm>
            <a:off x="3425348" y="2067534"/>
            <a:ext cx="403728" cy="21328"/>
            <a:chOff x="6000035" y="3398893"/>
            <a:chExt cx="511664" cy="55048"/>
          </a:xfrm>
        </p:grpSpPr>
        <p:grpSp>
          <p:nvGrpSpPr>
            <p:cNvPr id="102" name="Group 101">
              <a:extLst>
                <a:ext uri="{FF2B5EF4-FFF2-40B4-BE49-F238E27FC236}">
                  <a16:creationId xmlns:a16="http://schemas.microsoft.com/office/drawing/2014/main" id="{0F78BA70-2A60-9BFE-E2B1-C1DEAD40067E}"/>
                </a:ext>
              </a:extLst>
            </p:cNvPr>
            <p:cNvGrpSpPr/>
            <p:nvPr/>
          </p:nvGrpSpPr>
          <p:grpSpPr>
            <a:xfrm>
              <a:off x="6000035" y="3398893"/>
              <a:ext cx="273427" cy="55048"/>
              <a:chOff x="3815973" y="1286392"/>
              <a:chExt cx="273427" cy="55048"/>
            </a:xfrm>
          </p:grpSpPr>
          <p:cxnSp>
            <p:nvCxnSpPr>
              <p:cNvPr id="112" name="Straight Connector 111">
                <a:extLst>
                  <a:ext uri="{FF2B5EF4-FFF2-40B4-BE49-F238E27FC236}">
                    <a16:creationId xmlns:a16="http://schemas.microsoft.com/office/drawing/2014/main" id="{44A25A0D-ADFC-CE33-9FC2-52E94C844CCC}"/>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66336C3-3132-C46E-4F7A-AACA9148A14E}"/>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4AE76EB-92DE-30DD-4B63-355173C1000E}"/>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A8AEB1C-20B5-52F1-5F52-6DCD3568CC7F}"/>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41B31FD-80EB-0D1E-2D15-2C712447BD56}"/>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3DECFB7-EB16-CD41-3BFF-6D333317BF30}"/>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8CD9C2B-0393-50EF-62B4-E4EF59C8B296}"/>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BB928DB-BB0B-FC17-16B3-EB23356B2109}"/>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77482B5F-EF00-0D1C-17C9-DF3E1873CE82}"/>
                </a:ext>
              </a:extLst>
            </p:cNvPr>
            <p:cNvGrpSpPr/>
            <p:nvPr/>
          </p:nvGrpSpPr>
          <p:grpSpPr>
            <a:xfrm>
              <a:off x="6238272" y="3398893"/>
              <a:ext cx="273427" cy="55048"/>
              <a:chOff x="3815973" y="1286392"/>
              <a:chExt cx="273427" cy="55048"/>
            </a:xfrm>
          </p:grpSpPr>
          <p:cxnSp>
            <p:nvCxnSpPr>
              <p:cNvPr id="104" name="Straight Connector 103">
                <a:extLst>
                  <a:ext uri="{FF2B5EF4-FFF2-40B4-BE49-F238E27FC236}">
                    <a16:creationId xmlns:a16="http://schemas.microsoft.com/office/drawing/2014/main" id="{7A12CC2D-0AA7-53BB-4128-18C61E43A726}"/>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AA5F779-1695-D0AA-984D-10C2478C3DFC}"/>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27ECA7B-F995-117E-C23E-AC8CF49B31E7}"/>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0F3BF31-C86B-6A98-DBCC-0553F9DCD04D}"/>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57D95EA-F660-7FF5-4D79-2DB0CD0705AE}"/>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7E0F856-DE20-9531-93D1-3D84A97309DD}"/>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04EA92E-57D3-D734-D088-1C047FB8C51D}"/>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89A6CC2-5A54-9AFB-4558-C4EBB0CD0B4D}"/>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371" name="Group 370">
            <a:extLst>
              <a:ext uri="{FF2B5EF4-FFF2-40B4-BE49-F238E27FC236}">
                <a16:creationId xmlns:a16="http://schemas.microsoft.com/office/drawing/2014/main" id="{74198764-02B6-2EEE-D24A-C5DD7D5464EA}"/>
              </a:ext>
            </a:extLst>
          </p:cNvPr>
          <p:cNvGrpSpPr/>
          <p:nvPr/>
        </p:nvGrpSpPr>
        <p:grpSpPr>
          <a:xfrm>
            <a:off x="5629970" y="1950220"/>
            <a:ext cx="247096" cy="287330"/>
            <a:chOff x="1385960" y="4187589"/>
            <a:chExt cx="707783" cy="823033"/>
          </a:xfrm>
        </p:grpSpPr>
        <p:grpSp>
          <p:nvGrpSpPr>
            <p:cNvPr id="372" name="Group 371">
              <a:extLst>
                <a:ext uri="{FF2B5EF4-FFF2-40B4-BE49-F238E27FC236}">
                  <a16:creationId xmlns:a16="http://schemas.microsoft.com/office/drawing/2014/main" id="{911CEF61-4A53-A43B-8AA1-39800ED6A113}"/>
                </a:ext>
              </a:extLst>
            </p:cNvPr>
            <p:cNvGrpSpPr/>
            <p:nvPr/>
          </p:nvGrpSpPr>
          <p:grpSpPr>
            <a:xfrm>
              <a:off x="1385960" y="4187589"/>
              <a:ext cx="707783" cy="823033"/>
              <a:chOff x="9570833" y="1604064"/>
              <a:chExt cx="963053" cy="1119870"/>
            </a:xfrm>
          </p:grpSpPr>
          <p:grpSp>
            <p:nvGrpSpPr>
              <p:cNvPr id="393" name="Group 392">
                <a:extLst>
                  <a:ext uri="{FF2B5EF4-FFF2-40B4-BE49-F238E27FC236}">
                    <a16:creationId xmlns:a16="http://schemas.microsoft.com/office/drawing/2014/main" id="{2A3C6B30-DA8F-8A95-292C-D740D3EFA8ED}"/>
                  </a:ext>
                </a:extLst>
              </p:cNvPr>
              <p:cNvGrpSpPr/>
              <p:nvPr/>
            </p:nvGrpSpPr>
            <p:grpSpPr>
              <a:xfrm>
                <a:off x="9570833" y="1604064"/>
                <a:ext cx="963053" cy="963053"/>
                <a:chOff x="1403530" y="4180991"/>
                <a:chExt cx="672056" cy="672056"/>
              </a:xfrm>
            </p:grpSpPr>
            <p:sp>
              <p:nvSpPr>
                <p:cNvPr id="395" name="Oval 394">
                  <a:extLst>
                    <a:ext uri="{FF2B5EF4-FFF2-40B4-BE49-F238E27FC236}">
                      <a16:creationId xmlns:a16="http://schemas.microsoft.com/office/drawing/2014/main" id="{06F74E9B-746F-8D01-60F3-8BA8F499E9CA}"/>
                    </a:ext>
                  </a:extLst>
                </p:cNvPr>
                <p:cNvSpPr/>
                <p:nvPr/>
              </p:nvSpPr>
              <p:spPr bwMode="auto">
                <a:xfrm>
                  <a:off x="1403530" y="4180991"/>
                  <a:ext cx="672056" cy="672056"/>
                </a:xfrm>
                <a:prstGeom prst="ellipse">
                  <a:avLst/>
                </a:prstGeom>
                <a:solidFill>
                  <a:schemeClr val="accent5"/>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Oval 395">
                  <a:extLst>
                    <a:ext uri="{FF2B5EF4-FFF2-40B4-BE49-F238E27FC236}">
                      <a16:creationId xmlns:a16="http://schemas.microsoft.com/office/drawing/2014/main" id="{7587A190-D818-7888-C96C-09ADA07459E7}"/>
                    </a:ext>
                  </a:extLst>
                </p:cNvPr>
                <p:cNvSpPr/>
                <p:nvPr/>
              </p:nvSpPr>
              <p:spPr bwMode="auto">
                <a:xfrm>
                  <a:off x="1516057" y="4294882"/>
                  <a:ext cx="447002" cy="447002"/>
                </a:xfrm>
                <a:prstGeom prst="ellipse">
                  <a:avLst/>
                </a:prstGeom>
                <a:solidFill>
                  <a:schemeClr val="accent3">
                    <a:lumMod val="20000"/>
                    <a:lumOff val="8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94" name="Oval 393">
                <a:extLst>
                  <a:ext uri="{FF2B5EF4-FFF2-40B4-BE49-F238E27FC236}">
                    <a16:creationId xmlns:a16="http://schemas.microsoft.com/office/drawing/2014/main" id="{1591ABC3-3AED-B86D-FCAE-641551555A3A}"/>
                  </a:ext>
                </a:extLst>
              </p:cNvPr>
              <p:cNvSpPr/>
              <p:nvPr/>
            </p:nvSpPr>
            <p:spPr bwMode="auto">
              <a:xfrm>
                <a:off x="10006212" y="2522862"/>
                <a:ext cx="201071" cy="20107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373" name="Picture 372">
              <a:extLst>
                <a:ext uri="{FF2B5EF4-FFF2-40B4-BE49-F238E27FC236}">
                  <a16:creationId xmlns:a16="http://schemas.microsoft.com/office/drawing/2014/main" id="{1E5B62A6-4E44-D98C-C512-330B6B03E530}"/>
                </a:ext>
              </a:extLst>
            </p:cNvPr>
            <p:cNvPicPr>
              <a:picLocks noChangeAspect="1"/>
            </p:cNvPicPr>
            <p:nvPr/>
          </p:nvPicPr>
          <p:blipFill>
            <a:blip r:embed="rId5"/>
            <a:stretch>
              <a:fillRect/>
            </a:stretch>
          </p:blipFill>
          <p:spPr>
            <a:xfrm>
              <a:off x="1540169" y="4513082"/>
              <a:ext cx="429222" cy="139497"/>
            </a:xfrm>
            <a:prstGeom prst="rect">
              <a:avLst/>
            </a:prstGeom>
          </p:spPr>
        </p:pic>
        <p:grpSp>
          <p:nvGrpSpPr>
            <p:cNvPr id="374" name="Group 373">
              <a:extLst>
                <a:ext uri="{FF2B5EF4-FFF2-40B4-BE49-F238E27FC236}">
                  <a16:creationId xmlns:a16="http://schemas.microsoft.com/office/drawing/2014/main" id="{03511677-EB75-1220-B7B6-9E9F40ACD424}"/>
                </a:ext>
              </a:extLst>
            </p:cNvPr>
            <p:cNvGrpSpPr/>
            <p:nvPr/>
          </p:nvGrpSpPr>
          <p:grpSpPr>
            <a:xfrm rot="10800000">
              <a:off x="1613316" y="4464386"/>
              <a:ext cx="303326" cy="21328"/>
              <a:chOff x="6000035" y="3398893"/>
              <a:chExt cx="511664" cy="55048"/>
            </a:xfrm>
          </p:grpSpPr>
          <p:grpSp>
            <p:nvGrpSpPr>
              <p:cNvPr id="375" name="Group 374">
                <a:extLst>
                  <a:ext uri="{FF2B5EF4-FFF2-40B4-BE49-F238E27FC236}">
                    <a16:creationId xmlns:a16="http://schemas.microsoft.com/office/drawing/2014/main" id="{E5C7B140-C4C2-DC98-6CAE-09DB0263ABCA}"/>
                  </a:ext>
                </a:extLst>
              </p:cNvPr>
              <p:cNvGrpSpPr/>
              <p:nvPr/>
            </p:nvGrpSpPr>
            <p:grpSpPr>
              <a:xfrm>
                <a:off x="6000035" y="3398893"/>
                <a:ext cx="273427" cy="55048"/>
                <a:chOff x="3815973" y="1286392"/>
                <a:chExt cx="273427" cy="55048"/>
              </a:xfrm>
            </p:grpSpPr>
            <p:cxnSp>
              <p:nvCxnSpPr>
                <p:cNvPr id="385" name="Straight Connector 384">
                  <a:extLst>
                    <a:ext uri="{FF2B5EF4-FFF2-40B4-BE49-F238E27FC236}">
                      <a16:creationId xmlns:a16="http://schemas.microsoft.com/office/drawing/2014/main" id="{713C34B4-9BCC-E9DC-5E02-A43F5CC882E9}"/>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98C25263-9F6A-3469-EF1E-6EF2C19A1576}"/>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1971870E-D8DD-4971-CBDA-D2FB6C855D11}"/>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EA69BD88-AA94-D71D-91BC-3E85052DEAE1}"/>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3AC615A7-261D-B8A7-F389-432190DAB4FB}"/>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A5E981F5-7A1D-051B-B43C-D8DE45F8A02C}"/>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A0207C19-23F5-DB2D-DEEE-92D27FE88D9A}"/>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AE38B39-30C5-9F7A-5A4A-E4615ADDEBA7}"/>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4A49A582-2721-4352-2E19-3CD06D3A74D4}"/>
                  </a:ext>
                </a:extLst>
              </p:cNvPr>
              <p:cNvGrpSpPr/>
              <p:nvPr/>
            </p:nvGrpSpPr>
            <p:grpSpPr>
              <a:xfrm>
                <a:off x="6238272" y="3398893"/>
                <a:ext cx="273427" cy="55048"/>
                <a:chOff x="3815973" y="1286392"/>
                <a:chExt cx="273427" cy="55048"/>
              </a:xfrm>
            </p:grpSpPr>
            <p:cxnSp>
              <p:nvCxnSpPr>
                <p:cNvPr id="377" name="Straight Connector 376">
                  <a:extLst>
                    <a:ext uri="{FF2B5EF4-FFF2-40B4-BE49-F238E27FC236}">
                      <a16:creationId xmlns:a16="http://schemas.microsoft.com/office/drawing/2014/main" id="{73453E7E-77AF-578B-E64C-FA269301D8B1}"/>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06019516-FDC4-EE28-9E93-8F6F38682DB2}"/>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D29F25D8-D701-FD8C-673E-D7306252812B}"/>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C3F20DA1-4CB1-8B79-0A77-815A73C95895}"/>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24E18DE-D026-1756-96CD-E8F92E7EB547}"/>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3A8F0F82-922D-11CF-8F46-1922D76C99C3}"/>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B49340A5-4570-47D8-61A1-E2F7E31DE6EA}"/>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58B628B7-B078-DD77-90B3-2CA2875B2AB2}"/>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grpSp>
        <p:nvGrpSpPr>
          <p:cNvPr id="397" name="Group 396">
            <a:extLst>
              <a:ext uri="{FF2B5EF4-FFF2-40B4-BE49-F238E27FC236}">
                <a16:creationId xmlns:a16="http://schemas.microsoft.com/office/drawing/2014/main" id="{AA4FCDCE-426C-AFB4-7E46-D06DFF8C8105}"/>
              </a:ext>
            </a:extLst>
          </p:cNvPr>
          <p:cNvGrpSpPr/>
          <p:nvPr/>
        </p:nvGrpSpPr>
        <p:grpSpPr>
          <a:xfrm>
            <a:off x="6486896" y="1921649"/>
            <a:ext cx="378783" cy="252117"/>
            <a:chOff x="1385961" y="4187589"/>
            <a:chExt cx="1084988" cy="722168"/>
          </a:xfrm>
        </p:grpSpPr>
        <p:grpSp>
          <p:nvGrpSpPr>
            <p:cNvPr id="398" name="Group 397">
              <a:extLst>
                <a:ext uri="{FF2B5EF4-FFF2-40B4-BE49-F238E27FC236}">
                  <a16:creationId xmlns:a16="http://schemas.microsoft.com/office/drawing/2014/main" id="{C17D38B7-8C03-06BE-DE90-14535C461FC2}"/>
                </a:ext>
              </a:extLst>
            </p:cNvPr>
            <p:cNvGrpSpPr/>
            <p:nvPr/>
          </p:nvGrpSpPr>
          <p:grpSpPr>
            <a:xfrm>
              <a:off x="1385961" y="4187589"/>
              <a:ext cx="1084988" cy="722168"/>
              <a:chOff x="9570833" y="1604064"/>
              <a:chExt cx="1476301" cy="982627"/>
            </a:xfrm>
          </p:grpSpPr>
          <p:grpSp>
            <p:nvGrpSpPr>
              <p:cNvPr id="419" name="Group 418">
                <a:extLst>
                  <a:ext uri="{FF2B5EF4-FFF2-40B4-BE49-F238E27FC236}">
                    <a16:creationId xmlns:a16="http://schemas.microsoft.com/office/drawing/2014/main" id="{A8C8DB5A-06FA-FA4D-C466-824981252BF5}"/>
                  </a:ext>
                </a:extLst>
              </p:cNvPr>
              <p:cNvGrpSpPr/>
              <p:nvPr/>
            </p:nvGrpSpPr>
            <p:grpSpPr>
              <a:xfrm>
                <a:off x="9570833" y="1604064"/>
                <a:ext cx="963053" cy="963053"/>
                <a:chOff x="1403530" y="4180991"/>
                <a:chExt cx="672056" cy="672056"/>
              </a:xfrm>
            </p:grpSpPr>
            <p:sp>
              <p:nvSpPr>
                <p:cNvPr id="421" name="Oval 420">
                  <a:extLst>
                    <a:ext uri="{FF2B5EF4-FFF2-40B4-BE49-F238E27FC236}">
                      <a16:creationId xmlns:a16="http://schemas.microsoft.com/office/drawing/2014/main" id="{99AB1AD8-5CFA-C4BB-1DAD-9CD6B7601B7D}"/>
                    </a:ext>
                  </a:extLst>
                </p:cNvPr>
                <p:cNvSpPr/>
                <p:nvPr/>
              </p:nvSpPr>
              <p:spPr bwMode="auto">
                <a:xfrm>
                  <a:off x="1403530" y="4180991"/>
                  <a:ext cx="672056" cy="672056"/>
                </a:xfrm>
                <a:prstGeom prst="ellipse">
                  <a:avLst/>
                </a:prstGeom>
                <a:solidFill>
                  <a:schemeClr val="accent5"/>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2" name="Oval 421">
                  <a:extLst>
                    <a:ext uri="{FF2B5EF4-FFF2-40B4-BE49-F238E27FC236}">
                      <a16:creationId xmlns:a16="http://schemas.microsoft.com/office/drawing/2014/main" id="{CC87D209-3D2B-3A6B-DF8A-41788F30CA56}"/>
                    </a:ext>
                  </a:extLst>
                </p:cNvPr>
                <p:cNvSpPr/>
                <p:nvPr/>
              </p:nvSpPr>
              <p:spPr bwMode="auto">
                <a:xfrm>
                  <a:off x="1516057" y="4294882"/>
                  <a:ext cx="447002" cy="447002"/>
                </a:xfrm>
                <a:prstGeom prst="ellipse">
                  <a:avLst/>
                </a:prstGeom>
                <a:solidFill>
                  <a:schemeClr val="accent3">
                    <a:lumMod val="20000"/>
                    <a:lumOff val="8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20" name="Oval 419">
                <a:extLst>
                  <a:ext uri="{FF2B5EF4-FFF2-40B4-BE49-F238E27FC236}">
                    <a16:creationId xmlns:a16="http://schemas.microsoft.com/office/drawing/2014/main" id="{D6F213BE-85F8-63EF-1F06-31CB2FCDBEE4}"/>
                  </a:ext>
                </a:extLst>
              </p:cNvPr>
              <p:cNvSpPr/>
              <p:nvPr/>
            </p:nvSpPr>
            <p:spPr bwMode="auto">
              <a:xfrm>
                <a:off x="10846063" y="2385619"/>
                <a:ext cx="201071" cy="20107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399" name="Picture 398">
              <a:extLst>
                <a:ext uri="{FF2B5EF4-FFF2-40B4-BE49-F238E27FC236}">
                  <a16:creationId xmlns:a16="http://schemas.microsoft.com/office/drawing/2014/main" id="{CF9AD2B3-ECA9-323E-40EE-5365B8E7BB53}"/>
                </a:ext>
              </a:extLst>
            </p:cNvPr>
            <p:cNvPicPr>
              <a:picLocks noChangeAspect="1"/>
            </p:cNvPicPr>
            <p:nvPr/>
          </p:nvPicPr>
          <p:blipFill>
            <a:blip r:embed="rId5"/>
            <a:stretch>
              <a:fillRect/>
            </a:stretch>
          </p:blipFill>
          <p:spPr>
            <a:xfrm>
              <a:off x="1540169" y="4513082"/>
              <a:ext cx="429222" cy="139497"/>
            </a:xfrm>
            <a:prstGeom prst="rect">
              <a:avLst/>
            </a:prstGeom>
          </p:spPr>
        </p:pic>
        <p:grpSp>
          <p:nvGrpSpPr>
            <p:cNvPr id="400" name="Group 399">
              <a:extLst>
                <a:ext uri="{FF2B5EF4-FFF2-40B4-BE49-F238E27FC236}">
                  <a16:creationId xmlns:a16="http://schemas.microsoft.com/office/drawing/2014/main" id="{7A22B841-A066-AFAF-4CF7-CA6167E19980}"/>
                </a:ext>
              </a:extLst>
            </p:cNvPr>
            <p:cNvGrpSpPr/>
            <p:nvPr/>
          </p:nvGrpSpPr>
          <p:grpSpPr>
            <a:xfrm rot="10800000">
              <a:off x="1613316" y="4464386"/>
              <a:ext cx="303326" cy="21328"/>
              <a:chOff x="6000035" y="3398893"/>
              <a:chExt cx="511664" cy="55048"/>
            </a:xfrm>
          </p:grpSpPr>
          <p:grpSp>
            <p:nvGrpSpPr>
              <p:cNvPr id="401" name="Group 400">
                <a:extLst>
                  <a:ext uri="{FF2B5EF4-FFF2-40B4-BE49-F238E27FC236}">
                    <a16:creationId xmlns:a16="http://schemas.microsoft.com/office/drawing/2014/main" id="{1274F727-4460-308D-78BC-70A1CF541B83}"/>
                  </a:ext>
                </a:extLst>
              </p:cNvPr>
              <p:cNvGrpSpPr/>
              <p:nvPr/>
            </p:nvGrpSpPr>
            <p:grpSpPr>
              <a:xfrm>
                <a:off x="6000035" y="3398893"/>
                <a:ext cx="273427" cy="55048"/>
                <a:chOff x="3815973" y="1286392"/>
                <a:chExt cx="273427" cy="55048"/>
              </a:xfrm>
            </p:grpSpPr>
            <p:cxnSp>
              <p:nvCxnSpPr>
                <p:cNvPr id="411" name="Straight Connector 410">
                  <a:extLst>
                    <a:ext uri="{FF2B5EF4-FFF2-40B4-BE49-F238E27FC236}">
                      <a16:creationId xmlns:a16="http://schemas.microsoft.com/office/drawing/2014/main" id="{7BBD5BDC-F524-D75B-1D75-A8F70ACBDCAD}"/>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A8FD548D-AA2C-F1C2-394B-3EA26FA16DD7}"/>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F0BBAC42-9964-FA28-4F5E-431C7A7290D8}"/>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C17C0D76-215F-02AF-00DF-43ECD603DF29}"/>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804EDA53-1C7B-D305-B684-B01BDF495494}"/>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34D4485F-869E-4191-E98D-E70EC8BE1EE6}"/>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93942761-40E5-D798-FE47-F67AB15AA2B0}"/>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63394343-06E0-07CE-B3D5-53C1134E2024}"/>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2D092544-0099-1A74-EBD4-E36A8004FB5C}"/>
                  </a:ext>
                </a:extLst>
              </p:cNvPr>
              <p:cNvGrpSpPr/>
              <p:nvPr/>
            </p:nvGrpSpPr>
            <p:grpSpPr>
              <a:xfrm>
                <a:off x="6238272" y="3398893"/>
                <a:ext cx="273427" cy="55048"/>
                <a:chOff x="3815973" y="1286392"/>
                <a:chExt cx="273427" cy="55048"/>
              </a:xfrm>
            </p:grpSpPr>
            <p:cxnSp>
              <p:nvCxnSpPr>
                <p:cNvPr id="403" name="Straight Connector 402">
                  <a:extLst>
                    <a:ext uri="{FF2B5EF4-FFF2-40B4-BE49-F238E27FC236}">
                      <a16:creationId xmlns:a16="http://schemas.microsoft.com/office/drawing/2014/main" id="{88448BB4-B40A-C488-C80A-CC991099318E}"/>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1CB7D9A2-9738-A8C6-12CB-CDEFDC7ACE26}"/>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06C61444-96A1-C37E-961F-959250D253CC}"/>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ED1DC175-E1D9-D0E0-C517-21D30BF0B4B1}"/>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E9CB25AA-135C-66EA-E6DC-9A66A3449A9F}"/>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EE02A695-BC66-94B3-33D2-5049A340086C}"/>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EC206332-376A-D6C4-3697-D1E03D78CB91}"/>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18452BDD-B254-C188-883B-5256BA655B24}"/>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grpSp>
        <p:nvGrpSpPr>
          <p:cNvPr id="423" name="Group 422">
            <a:extLst>
              <a:ext uri="{FF2B5EF4-FFF2-40B4-BE49-F238E27FC236}">
                <a16:creationId xmlns:a16="http://schemas.microsoft.com/office/drawing/2014/main" id="{BFE62C40-852C-5E25-B1B4-840A3906B166}"/>
              </a:ext>
            </a:extLst>
          </p:cNvPr>
          <p:cNvGrpSpPr/>
          <p:nvPr/>
        </p:nvGrpSpPr>
        <p:grpSpPr>
          <a:xfrm>
            <a:off x="6036329" y="2030839"/>
            <a:ext cx="284006" cy="247095"/>
            <a:chOff x="1385960" y="4187590"/>
            <a:chExt cx="813508" cy="707783"/>
          </a:xfrm>
        </p:grpSpPr>
        <p:grpSp>
          <p:nvGrpSpPr>
            <p:cNvPr id="424" name="Group 423">
              <a:extLst>
                <a:ext uri="{FF2B5EF4-FFF2-40B4-BE49-F238E27FC236}">
                  <a16:creationId xmlns:a16="http://schemas.microsoft.com/office/drawing/2014/main" id="{5E986A12-B652-7D58-FF80-BFFE971BDA4F}"/>
                </a:ext>
              </a:extLst>
            </p:cNvPr>
            <p:cNvGrpSpPr/>
            <p:nvPr/>
          </p:nvGrpSpPr>
          <p:grpSpPr>
            <a:xfrm>
              <a:off x="1385960" y="4187590"/>
              <a:ext cx="813508" cy="707783"/>
              <a:chOff x="9570833" y="1604064"/>
              <a:chExt cx="1106909" cy="963053"/>
            </a:xfrm>
          </p:grpSpPr>
          <p:grpSp>
            <p:nvGrpSpPr>
              <p:cNvPr id="445" name="Group 444">
                <a:extLst>
                  <a:ext uri="{FF2B5EF4-FFF2-40B4-BE49-F238E27FC236}">
                    <a16:creationId xmlns:a16="http://schemas.microsoft.com/office/drawing/2014/main" id="{54440DAE-0C33-608C-49DC-5F71E766F455}"/>
                  </a:ext>
                </a:extLst>
              </p:cNvPr>
              <p:cNvGrpSpPr/>
              <p:nvPr/>
            </p:nvGrpSpPr>
            <p:grpSpPr>
              <a:xfrm>
                <a:off x="9570833" y="1604064"/>
                <a:ext cx="963053" cy="963053"/>
                <a:chOff x="1403530" y="4180991"/>
                <a:chExt cx="672056" cy="672056"/>
              </a:xfrm>
            </p:grpSpPr>
            <p:sp>
              <p:nvSpPr>
                <p:cNvPr id="447" name="Oval 446">
                  <a:extLst>
                    <a:ext uri="{FF2B5EF4-FFF2-40B4-BE49-F238E27FC236}">
                      <a16:creationId xmlns:a16="http://schemas.microsoft.com/office/drawing/2014/main" id="{DF4879E6-C6EC-9219-E778-E35B6053C5E5}"/>
                    </a:ext>
                  </a:extLst>
                </p:cNvPr>
                <p:cNvSpPr/>
                <p:nvPr/>
              </p:nvSpPr>
              <p:spPr bwMode="auto">
                <a:xfrm>
                  <a:off x="1403530" y="4180991"/>
                  <a:ext cx="672056" cy="672056"/>
                </a:xfrm>
                <a:prstGeom prst="ellipse">
                  <a:avLst/>
                </a:prstGeom>
                <a:solidFill>
                  <a:schemeClr val="accent5"/>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8" name="Oval 447">
                  <a:extLst>
                    <a:ext uri="{FF2B5EF4-FFF2-40B4-BE49-F238E27FC236}">
                      <a16:creationId xmlns:a16="http://schemas.microsoft.com/office/drawing/2014/main" id="{8B220162-C088-217C-2F17-0E2FCC464F64}"/>
                    </a:ext>
                  </a:extLst>
                </p:cNvPr>
                <p:cNvSpPr/>
                <p:nvPr/>
              </p:nvSpPr>
              <p:spPr bwMode="auto">
                <a:xfrm>
                  <a:off x="1516057" y="4294882"/>
                  <a:ext cx="447002" cy="447002"/>
                </a:xfrm>
                <a:prstGeom prst="ellipse">
                  <a:avLst/>
                </a:prstGeom>
                <a:solidFill>
                  <a:schemeClr val="accent3">
                    <a:lumMod val="20000"/>
                    <a:lumOff val="8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46" name="Oval 445">
                <a:extLst>
                  <a:ext uri="{FF2B5EF4-FFF2-40B4-BE49-F238E27FC236}">
                    <a16:creationId xmlns:a16="http://schemas.microsoft.com/office/drawing/2014/main" id="{B9EADAA4-2997-A5B8-FFC1-7F1C9971ACDA}"/>
                  </a:ext>
                </a:extLst>
              </p:cNvPr>
              <p:cNvSpPr/>
              <p:nvPr/>
            </p:nvSpPr>
            <p:spPr bwMode="auto">
              <a:xfrm>
                <a:off x="10476671" y="1970305"/>
                <a:ext cx="201071" cy="20107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425" name="Picture 424">
              <a:extLst>
                <a:ext uri="{FF2B5EF4-FFF2-40B4-BE49-F238E27FC236}">
                  <a16:creationId xmlns:a16="http://schemas.microsoft.com/office/drawing/2014/main" id="{74F57132-9157-ED44-6ADA-7CDD6EFF826F}"/>
                </a:ext>
              </a:extLst>
            </p:cNvPr>
            <p:cNvPicPr>
              <a:picLocks noChangeAspect="1"/>
            </p:cNvPicPr>
            <p:nvPr/>
          </p:nvPicPr>
          <p:blipFill>
            <a:blip r:embed="rId5"/>
            <a:stretch>
              <a:fillRect/>
            </a:stretch>
          </p:blipFill>
          <p:spPr>
            <a:xfrm>
              <a:off x="1540169" y="4513082"/>
              <a:ext cx="429222" cy="139497"/>
            </a:xfrm>
            <a:prstGeom prst="rect">
              <a:avLst/>
            </a:prstGeom>
          </p:spPr>
        </p:pic>
        <p:grpSp>
          <p:nvGrpSpPr>
            <p:cNvPr id="426" name="Group 425">
              <a:extLst>
                <a:ext uri="{FF2B5EF4-FFF2-40B4-BE49-F238E27FC236}">
                  <a16:creationId xmlns:a16="http://schemas.microsoft.com/office/drawing/2014/main" id="{41C8E1C9-4519-7A9A-8196-3A4537CEC175}"/>
                </a:ext>
              </a:extLst>
            </p:cNvPr>
            <p:cNvGrpSpPr/>
            <p:nvPr/>
          </p:nvGrpSpPr>
          <p:grpSpPr>
            <a:xfrm rot="10800000">
              <a:off x="1613316" y="4464386"/>
              <a:ext cx="303326" cy="21328"/>
              <a:chOff x="6000035" y="3398893"/>
              <a:chExt cx="511664" cy="55048"/>
            </a:xfrm>
          </p:grpSpPr>
          <p:grpSp>
            <p:nvGrpSpPr>
              <p:cNvPr id="427" name="Group 426">
                <a:extLst>
                  <a:ext uri="{FF2B5EF4-FFF2-40B4-BE49-F238E27FC236}">
                    <a16:creationId xmlns:a16="http://schemas.microsoft.com/office/drawing/2014/main" id="{950C13E9-5057-811B-3A35-E2957C84E0EE}"/>
                  </a:ext>
                </a:extLst>
              </p:cNvPr>
              <p:cNvGrpSpPr/>
              <p:nvPr/>
            </p:nvGrpSpPr>
            <p:grpSpPr>
              <a:xfrm>
                <a:off x="6000035" y="3398893"/>
                <a:ext cx="273427" cy="55048"/>
                <a:chOff x="3815973" y="1286392"/>
                <a:chExt cx="273427" cy="55048"/>
              </a:xfrm>
            </p:grpSpPr>
            <p:cxnSp>
              <p:nvCxnSpPr>
                <p:cNvPr id="437" name="Straight Connector 436">
                  <a:extLst>
                    <a:ext uri="{FF2B5EF4-FFF2-40B4-BE49-F238E27FC236}">
                      <a16:creationId xmlns:a16="http://schemas.microsoft.com/office/drawing/2014/main" id="{156BBE19-4657-97B3-8BCD-937E53CA0DE3}"/>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072260BD-7E46-1E06-5C8B-D20AC55EEE02}"/>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737A599B-09EA-41C8-B906-8625FCF771F6}"/>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0E5C7880-29D6-CFF9-6137-06B03EC5177A}"/>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557DF70D-A0CD-18F0-83AF-B1D8E2FB308E}"/>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DCBC072F-FF87-9241-0B4F-CA89C785170B}"/>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DD7EF6E1-2546-16C5-CA4B-6A8BF01C19E6}"/>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1AA58FFB-3C29-74F6-2F66-610A2588B8B1}"/>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AEB78E17-E5B3-095E-01AD-DBC52A95E126}"/>
                  </a:ext>
                </a:extLst>
              </p:cNvPr>
              <p:cNvGrpSpPr/>
              <p:nvPr/>
            </p:nvGrpSpPr>
            <p:grpSpPr>
              <a:xfrm>
                <a:off x="6238272" y="3398893"/>
                <a:ext cx="273427" cy="55048"/>
                <a:chOff x="3815973" y="1286392"/>
                <a:chExt cx="273427" cy="55048"/>
              </a:xfrm>
            </p:grpSpPr>
            <p:cxnSp>
              <p:nvCxnSpPr>
                <p:cNvPr id="429" name="Straight Connector 428">
                  <a:extLst>
                    <a:ext uri="{FF2B5EF4-FFF2-40B4-BE49-F238E27FC236}">
                      <a16:creationId xmlns:a16="http://schemas.microsoft.com/office/drawing/2014/main" id="{2A527599-429B-6DD4-0358-3ACFE195E285}"/>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8C6A630B-C997-FD78-E767-2C10C8F3D8C1}"/>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A543B197-98BA-F98D-F906-873549787D13}"/>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6F23FC38-707F-741C-A705-691E2FDC717C}"/>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E234118A-ED1F-CB67-2CEF-A7BF7C61EF2C}"/>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4A2455CF-4CFE-0E2E-13E2-CBC4598B29CB}"/>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5D0B2F9A-B578-B2A6-350D-EB22BB9B1867}"/>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F3D07CEA-A44B-411D-A5AC-8B5D218FF79B}"/>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sp>
        <p:nvSpPr>
          <p:cNvPr id="449" name="Oval 448">
            <a:extLst>
              <a:ext uri="{FF2B5EF4-FFF2-40B4-BE49-F238E27FC236}">
                <a16:creationId xmlns:a16="http://schemas.microsoft.com/office/drawing/2014/main" id="{404F1292-B10A-365C-B7B3-CB4C16CBB11A}"/>
              </a:ext>
            </a:extLst>
          </p:cNvPr>
          <p:cNvSpPr/>
          <p:nvPr/>
        </p:nvSpPr>
        <p:spPr bwMode="auto">
          <a:xfrm>
            <a:off x="5994805" y="2114664"/>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0" name="Oval 449">
            <a:extLst>
              <a:ext uri="{FF2B5EF4-FFF2-40B4-BE49-F238E27FC236}">
                <a16:creationId xmlns:a16="http://schemas.microsoft.com/office/drawing/2014/main" id="{F7C688D5-A9E6-0FE3-35FD-1F80E96FBFF6}"/>
              </a:ext>
            </a:extLst>
          </p:cNvPr>
          <p:cNvSpPr/>
          <p:nvPr/>
        </p:nvSpPr>
        <p:spPr bwMode="auto">
          <a:xfrm>
            <a:off x="6051691" y="2019256"/>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1" name="Oval 450">
            <a:extLst>
              <a:ext uri="{FF2B5EF4-FFF2-40B4-BE49-F238E27FC236}">
                <a16:creationId xmlns:a16="http://schemas.microsoft.com/office/drawing/2014/main" id="{11B4A749-9826-C091-41D7-75FE18129A04}"/>
              </a:ext>
            </a:extLst>
          </p:cNvPr>
          <p:cNvSpPr/>
          <p:nvPr/>
        </p:nvSpPr>
        <p:spPr bwMode="auto">
          <a:xfrm>
            <a:off x="6217125" y="2031906"/>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2" name="Oval 451">
            <a:extLst>
              <a:ext uri="{FF2B5EF4-FFF2-40B4-BE49-F238E27FC236}">
                <a16:creationId xmlns:a16="http://schemas.microsoft.com/office/drawing/2014/main" id="{2A84EE94-49AE-61B5-9CD2-2A0190C9975C}"/>
              </a:ext>
            </a:extLst>
          </p:cNvPr>
          <p:cNvSpPr/>
          <p:nvPr/>
        </p:nvSpPr>
        <p:spPr bwMode="auto">
          <a:xfrm>
            <a:off x="5988482" y="1968456"/>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53" name="Group 452">
            <a:extLst>
              <a:ext uri="{FF2B5EF4-FFF2-40B4-BE49-F238E27FC236}">
                <a16:creationId xmlns:a16="http://schemas.microsoft.com/office/drawing/2014/main" id="{38185979-DF47-17F2-BFC6-7F2657E40A4F}"/>
              </a:ext>
            </a:extLst>
          </p:cNvPr>
          <p:cNvGrpSpPr/>
          <p:nvPr/>
        </p:nvGrpSpPr>
        <p:grpSpPr>
          <a:xfrm>
            <a:off x="7293099" y="2055672"/>
            <a:ext cx="1239476" cy="247095"/>
            <a:chOff x="1385962" y="4187588"/>
            <a:chExt cx="3550362" cy="707782"/>
          </a:xfrm>
        </p:grpSpPr>
        <p:grpSp>
          <p:nvGrpSpPr>
            <p:cNvPr id="454" name="Group 453">
              <a:extLst>
                <a:ext uri="{FF2B5EF4-FFF2-40B4-BE49-F238E27FC236}">
                  <a16:creationId xmlns:a16="http://schemas.microsoft.com/office/drawing/2014/main" id="{617CB0AB-AC37-CB5F-799D-AEB2A3B4F274}"/>
                </a:ext>
              </a:extLst>
            </p:cNvPr>
            <p:cNvGrpSpPr/>
            <p:nvPr/>
          </p:nvGrpSpPr>
          <p:grpSpPr>
            <a:xfrm>
              <a:off x="1385962" y="4187588"/>
              <a:ext cx="3550362" cy="707782"/>
              <a:chOff x="9570833" y="1604064"/>
              <a:chExt cx="4830839" cy="963053"/>
            </a:xfrm>
          </p:grpSpPr>
          <p:grpSp>
            <p:nvGrpSpPr>
              <p:cNvPr id="475" name="Group 474">
                <a:extLst>
                  <a:ext uri="{FF2B5EF4-FFF2-40B4-BE49-F238E27FC236}">
                    <a16:creationId xmlns:a16="http://schemas.microsoft.com/office/drawing/2014/main" id="{6B1F3718-20D8-9168-216F-73AA30DC38B7}"/>
                  </a:ext>
                </a:extLst>
              </p:cNvPr>
              <p:cNvGrpSpPr/>
              <p:nvPr/>
            </p:nvGrpSpPr>
            <p:grpSpPr>
              <a:xfrm>
                <a:off x="9570833" y="1604064"/>
                <a:ext cx="963053" cy="963053"/>
                <a:chOff x="1403530" y="4180991"/>
                <a:chExt cx="672056" cy="672056"/>
              </a:xfrm>
            </p:grpSpPr>
            <p:sp>
              <p:nvSpPr>
                <p:cNvPr id="477" name="Oval 476">
                  <a:extLst>
                    <a:ext uri="{FF2B5EF4-FFF2-40B4-BE49-F238E27FC236}">
                      <a16:creationId xmlns:a16="http://schemas.microsoft.com/office/drawing/2014/main" id="{B2ADEF0D-CD47-9E55-FFED-3EEEE92EB1EA}"/>
                    </a:ext>
                  </a:extLst>
                </p:cNvPr>
                <p:cNvSpPr/>
                <p:nvPr/>
              </p:nvSpPr>
              <p:spPr bwMode="auto">
                <a:xfrm>
                  <a:off x="1403530" y="4180991"/>
                  <a:ext cx="672056" cy="672056"/>
                </a:xfrm>
                <a:prstGeom prst="ellipse">
                  <a:avLst/>
                </a:prstGeom>
                <a:solidFill>
                  <a:schemeClr val="accent5"/>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8" name="Oval 477">
                  <a:extLst>
                    <a:ext uri="{FF2B5EF4-FFF2-40B4-BE49-F238E27FC236}">
                      <a16:creationId xmlns:a16="http://schemas.microsoft.com/office/drawing/2014/main" id="{5710162D-EDFA-5C66-CC58-8D95A0FED3EE}"/>
                    </a:ext>
                  </a:extLst>
                </p:cNvPr>
                <p:cNvSpPr/>
                <p:nvPr/>
              </p:nvSpPr>
              <p:spPr bwMode="auto">
                <a:xfrm>
                  <a:off x="1516057" y="4294882"/>
                  <a:ext cx="447002" cy="447002"/>
                </a:xfrm>
                <a:prstGeom prst="ellipse">
                  <a:avLst/>
                </a:prstGeom>
                <a:solidFill>
                  <a:schemeClr val="accent3">
                    <a:lumMod val="20000"/>
                    <a:lumOff val="8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76" name="Oval 475">
                <a:extLst>
                  <a:ext uri="{FF2B5EF4-FFF2-40B4-BE49-F238E27FC236}">
                    <a16:creationId xmlns:a16="http://schemas.microsoft.com/office/drawing/2014/main" id="{7AC803A3-B65F-7009-5F61-FD287403FAAE}"/>
                  </a:ext>
                </a:extLst>
              </p:cNvPr>
              <p:cNvSpPr/>
              <p:nvPr/>
            </p:nvSpPr>
            <p:spPr bwMode="auto">
              <a:xfrm>
                <a:off x="14200601" y="2166010"/>
                <a:ext cx="201071" cy="20107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455" name="Picture 454">
              <a:extLst>
                <a:ext uri="{FF2B5EF4-FFF2-40B4-BE49-F238E27FC236}">
                  <a16:creationId xmlns:a16="http://schemas.microsoft.com/office/drawing/2014/main" id="{BCC94ACD-6ADD-93DA-21E8-7B654DC5273A}"/>
                </a:ext>
              </a:extLst>
            </p:cNvPr>
            <p:cNvPicPr>
              <a:picLocks noChangeAspect="1"/>
            </p:cNvPicPr>
            <p:nvPr/>
          </p:nvPicPr>
          <p:blipFill>
            <a:blip r:embed="rId5"/>
            <a:stretch>
              <a:fillRect/>
            </a:stretch>
          </p:blipFill>
          <p:spPr>
            <a:xfrm>
              <a:off x="1540169" y="4513082"/>
              <a:ext cx="429222" cy="139497"/>
            </a:xfrm>
            <a:prstGeom prst="rect">
              <a:avLst/>
            </a:prstGeom>
          </p:spPr>
        </p:pic>
        <p:grpSp>
          <p:nvGrpSpPr>
            <p:cNvPr id="456" name="Group 455">
              <a:extLst>
                <a:ext uri="{FF2B5EF4-FFF2-40B4-BE49-F238E27FC236}">
                  <a16:creationId xmlns:a16="http://schemas.microsoft.com/office/drawing/2014/main" id="{CCF695AC-1991-BB3E-B2C9-2CA1D5C72343}"/>
                </a:ext>
              </a:extLst>
            </p:cNvPr>
            <p:cNvGrpSpPr/>
            <p:nvPr/>
          </p:nvGrpSpPr>
          <p:grpSpPr>
            <a:xfrm rot="10800000">
              <a:off x="1613316" y="4464386"/>
              <a:ext cx="303326" cy="21328"/>
              <a:chOff x="6000035" y="3398893"/>
              <a:chExt cx="511664" cy="55048"/>
            </a:xfrm>
          </p:grpSpPr>
          <p:grpSp>
            <p:nvGrpSpPr>
              <p:cNvPr id="457" name="Group 456">
                <a:extLst>
                  <a:ext uri="{FF2B5EF4-FFF2-40B4-BE49-F238E27FC236}">
                    <a16:creationId xmlns:a16="http://schemas.microsoft.com/office/drawing/2014/main" id="{7C3EF1C7-1579-55C5-E6FA-B6BD02A29F4F}"/>
                  </a:ext>
                </a:extLst>
              </p:cNvPr>
              <p:cNvGrpSpPr/>
              <p:nvPr/>
            </p:nvGrpSpPr>
            <p:grpSpPr>
              <a:xfrm>
                <a:off x="6000035" y="3398893"/>
                <a:ext cx="273427" cy="55048"/>
                <a:chOff x="3815973" y="1286392"/>
                <a:chExt cx="273427" cy="55048"/>
              </a:xfrm>
            </p:grpSpPr>
            <p:cxnSp>
              <p:nvCxnSpPr>
                <p:cNvPr id="467" name="Straight Connector 466">
                  <a:extLst>
                    <a:ext uri="{FF2B5EF4-FFF2-40B4-BE49-F238E27FC236}">
                      <a16:creationId xmlns:a16="http://schemas.microsoft.com/office/drawing/2014/main" id="{2061B39E-08B2-EB48-E028-9C64EC968E12}"/>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3DB494FF-EC40-D3CF-FDD0-0C2E7741EA23}"/>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176D9A28-B7B7-5437-7192-3EE4B16D016A}"/>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6F8AD49E-BB1F-C54B-F6FF-7277D9F8FA26}"/>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DEB702B3-FC6C-EEB8-12BD-9C0249E81724}"/>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08A2B485-CE08-3918-A175-7C0ED41F6FDB}"/>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6A22636C-E329-BFB2-C43B-CB6818E5898E}"/>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D81F647D-03D2-B58C-F9A4-64EA29C110C1}"/>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F89BE1F0-E3AC-9A29-4EEF-DA2C64C4168C}"/>
                  </a:ext>
                </a:extLst>
              </p:cNvPr>
              <p:cNvGrpSpPr/>
              <p:nvPr/>
            </p:nvGrpSpPr>
            <p:grpSpPr>
              <a:xfrm>
                <a:off x="6238272" y="3398893"/>
                <a:ext cx="273427" cy="55048"/>
                <a:chOff x="3815973" y="1286392"/>
                <a:chExt cx="273427" cy="55048"/>
              </a:xfrm>
            </p:grpSpPr>
            <p:cxnSp>
              <p:nvCxnSpPr>
                <p:cNvPr id="459" name="Straight Connector 458">
                  <a:extLst>
                    <a:ext uri="{FF2B5EF4-FFF2-40B4-BE49-F238E27FC236}">
                      <a16:creationId xmlns:a16="http://schemas.microsoft.com/office/drawing/2014/main" id="{69A286C8-FC4C-DF30-BE1A-C204181607B8}"/>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CC4C7737-DDE8-A136-6C7B-6CE9EEDDE454}"/>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2B23F84D-ED41-0F1C-6649-431416B06CC8}"/>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FE0F4A4B-A2F5-88CE-BC18-336502B2E52E}"/>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A314908B-A406-8689-3CA2-A2516E7DC1C9}"/>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B3AA0E18-CDBE-EC12-E5D0-B42FFEE88298}"/>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30510F4-F6E4-8B79-D5E8-059230B0CE83}"/>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5F74F57A-8C65-9E9C-2E16-FAB47D36FFE0}"/>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sp>
        <p:nvSpPr>
          <p:cNvPr id="479" name="Oval 478">
            <a:extLst>
              <a:ext uri="{FF2B5EF4-FFF2-40B4-BE49-F238E27FC236}">
                <a16:creationId xmlns:a16="http://schemas.microsoft.com/office/drawing/2014/main" id="{CF4BA292-6646-DA8F-3699-3808492666BA}"/>
              </a:ext>
            </a:extLst>
          </p:cNvPr>
          <p:cNvSpPr/>
          <p:nvPr/>
        </p:nvSpPr>
        <p:spPr bwMode="auto">
          <a:xfrm>
            <a:off x="7249240" y="2122175"/>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0" name="Oval 479">
            <a:extLst>
              <a:ext uri="{FF2B5EF4-FFF2-40B4-BE49-F238E27FC236}">
                <a16:creationId xmlns:a16="http://schemas.microsoft.com/office/drawing/2014/main" id="{AA524AEF-EC69-22D3-1068-D9273692D1C3}"/>
              </a:ext>
            </a:extLst>
          </p:cNvPr>
          <p:cNvSpPr/>
          <p:nvPr/>
        </p:nvSpPr>
        <p:spPr bwMode="auto">
          <a:xfrm>
            <a:off x="7554083" y="2014035"/>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1" name="Oval 480">
            <a:extLst>
              <a:ext uri="{FF2B5EF4-FFF2-40B4-BE49-F238E27FC236}">
                <a16:creationId xmlns:a16="http://schemas.microsoft.com/office/drawing/2014/main" id="{A2226B8C-E9B8-30A7-BA30-C1AA577EE750}"/>
              </a:ext>
            </a:extLst>
          </p:cNvPr>
          <p:cNvSpPr/>
          <p:nvPr/>
        </p:nvSpPr>
        <p:spPr bwMode="auto">
          <a:xfrm>
            <a:off x="8157379" y="2067534"/>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82" name="Group 481">
            <a:extLst>
              <a:ext uri="{FF2B5EF4-FFF2-40B4-BE49-F238E27FC236}">
                <a16:creationId xmlns:a16="http://schemas.microsoft.com/office/drawing/2014/main" id="{277447A7-896C-9BF6-0686-76AC2634CBD4}"/>
              </a:ext>
            </a:extLst>
          </p:cNvPr>
          <p:cNvGrpSpPr/>
          <p:nvPr/>
        </p:nvGrpSpPr>
        <p:grpSpPr>
          <a:xfrm>
            <a:off x="8808142" y="1929365"/>
            <a:ext cx="247096" cy="290121"/>
            <a:chOff x="1385960" y="4064343"/>
            <a:chExt cx="707783" cy="831026"/>
          </a:xfrm>
        </p:grpSpPr>
        <p:grpSp>
          <p:nvGrpSpPr>
            <p:cNvPr id="483" name="Group 482">
              <a:extLst>
                <a:ext uri="{FF2B5EF4-FFF2-40B4-BE49-F238E27FC236}">
                  <a16:creationId xmlns:a16="http://schemas.microsoft.com/office/drawing/2014/main" id="{41891B65-B9FD-A8AB-C708-3D90EE2AAD7E}"/>
                </a:ext>
              </a:extLst>
            </p:cNvPr>
            <p:cNvGrpSpPr/>
            <p:nvPr/>
          </p:nvGrpSpPr>
          <p:grpSpPr>
            <a:xfrm>
              <a:off x="1385960" y="4064343"/>
              <a:ext cx="707783" cy="831026"/>
              <a:chOff x="9570833" y="1436370"/>
              <a:chExt cx="963053" cy="1130747"/>
            </a:xfrm>
          </p:grpSpPr>
          <p:grpSp>
            <p:nvGrpSpPr>
              <p:cNvPr id="504" name="Group 503">
                <a:extLst>
                  <a:ext uri="{FF2B5EF4-FFF2-40B4-BE49-F238E27FC236}">
                    <a16:creationId xmlns:a16="http://schemas.microsoft.com/office/drawing/2014/main" id="{20AFC271-2F4C-ECA3-2B94-49253D665D36}"/>
                  </a:ext>
                </a:extLst>
              </p:cNvPr>
              <p:cNvGrpSpPr/>
              <p:nvPr/>
            </p:nvGrpSpPr>
            <p:grpSpPr>
              <a:xfrm>
                <a:off x="9570833" y="1604064"/>
                <a:ext cx="963053" cy="963053"/>
                <a:chOff x="1403530" y="4180991"/>
                <a:chExt cx="672056" cy="672056"/>
              </a:xfrm>
            </p:grpSpPr>
            <p:sp>
              <p:nvSpPr>
                <p:cNvPr id="506" name="Oval 505">
                  <a:extLst>
                    <a:ext uri="{FF2B5EF4-FFF2-40B4-BE49-F238E27FC236}">
                      <a16:creationId xmlns:a16="http://schemas.microsoft.com/office/drawing/2014/main" id="{48E77B25-7096-DAC4-08FA-F0A4F2EBF9CD}"/>
                    </a:ext>
                  </a:extLst>
                </p:cNvPr>
                <p:cNvSpPr/>
                <p:nvPr/>
              </p:nvSpPr>
              <p:spPr bwMode="auto">
                <a:xfrm>
                  <a:off x="1403530" y="4180991"/>
                  <a:ext cx="672056" cy="672056"/>
                </a:xfrm>
                <a:prstGeom prst="ellipse">
                  <a:avLst/>
                </a:prstGeom>
                <a:solidFill>
                  <a:schemeClr val="accent5"/>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7" name="Oval 506">
                  <a:extLst>
                    <a:ext uri="{FF2B5EF4-FFF2-40B4-BE49-F238E27FC236}">
                      <a16:creationId xmlns:a16="http://schemas.microsoft.com/office/drawing/2014/main" id="{A1730D05-4295-D613-118D-C2B4F7F2F783}"/>
                    </a:ext>
                  </a:extLst>
                </p:cNvPr>
                <p:cNvSpPr/>
                <p:nvPr/>
              </p:nvSpPr>
              <p:spPr bwMode="auto">
                <a:xfrm>
                  <a:off x="1516057" y="4294882"/>
                  <a:ext cx="447002" cy="447002"/>
                </a:xfrm>
                <a:prstGeom prst="ellipse">
                  <a:avLst/>
                </a:prstGeom>
                <a:solidFill>
                  <a:schemeClr val="accent3">
                    <a:lumMod val="20000"/>
                    <a:lumOff val="8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05" name="Oval 504">
                <a:extLst>
                  <a:ext uri="{FF2B5EF4-FFF2-40B4-BE49-F238E27FC236}">
                    <a16:creationId xmlns:a16="http://schemas.microsoft.com/office/drawing/2014/main" id="{55CD3175-465D-6418-8F11-E1E214DA0434}"/>
                  </a:ext>
                </a:extLst>
              </p:cNvPr>
              <p:cNvSpPr/>
              <p:nvPr/>
            </p:nvSpPr>
            <p:spPr bwMode="auto">
              <a:xfrm>
                <a:off x="9954903" y="1436370"/>
                <a:ext cx="201071" cy="201072"/>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484" name="Picture 483">
              <a:extLst>
                <a:ext uri="{FF2B5EF4-FFF2-40B4-BE49-F238E27FC236}">
                  <a16:creationId xmlns:a16="http://schemas.microsoft.com/office/drawing/2014/main" id="{277B5F3C-3BD5-7806-6EA7-2E79FFA24D84}"/>
                </a:ext>
              </a:extLst>
            </p:cNvPr>
            <p:cNvPicPr>
              <a:picLocks noChangeAspect="1"/>
            </p:cNvPicPr>
            <p:nvPr/>
          </p:nvPicPr>
          <p:blipFill>
            <a:blip r:embed="rId5"/>
            <a:stretch>
              <a:fillRect/>
            </a:stretch>
          </p:blipFill>
          <p:spPr>
            <a:xfrm>
              <a:off x="1540169" y="4513082"/>
              <a:ext cx="429222" cy="139497"/>
            </a:xfrm>
            <a:prstGeom prst="rect">
              <a:avLst/>
            </a:prstGeom>
          </p:spPr>
        </p:pic>
        <p:grpSp>
          <p:nvGrpSpPr>
            <p:cNvPr id="485" name="Group 484">
              <a:extLst>
                <a:ext uri="{FF2B5EF4-FFF2-40B4-BE49-F238E27FC236}">
                  <a16:creationId xmlns:a16="http://schemas.microsoft.com/office/drawing/2014/main" id="{4DC0F523-33D0-97A0-73AE-D67EE66DE564}"/>
                </a:ext>
              </a:extLst>
            </p:cNvPr>
            <p:cNvGrpSpPr/>
            <p:nvPr/>
          </p:nvGrpSpPr>
          <p:grpSpPr>
            <a:xfrm rot="10800000">
              <a:off x="1613316" y="4464386"/>
              <a:ext cx="303326" cy="21328"/>
              <a:chOff x="6000035" y="3398893"/>
              <a:chExt cx="511664" cy="55048"/>
            </a:xfrm>
          </p:grpSpPr>
          <p:grpSp>
            <p:nvGrpSpPr>
              <p:cNvPr id="486" name="Group 485">
                <a:extLst>
                  <a:ext uri="{FF2B5EF4-FFF2-40B4-BE49-F238E27FC236}">
                    <a16:creationId xmlns:a16="http://schemas.microsoft.com/office/drawing/2014/main" id="{AF720A5A-FA83-1673-6250-15ABA2AA126A}"/>
                  </a:ext>
                </a:extLst>
              </p:cNvPr>
              <p:cNvGrpSpPr/>
              <p:nvPr/>
            </p:nvGrpSpPr>
            <p:grpSpPr>
              <a:xfrm>
                <a:off x="6000035" y="3398893"/>
                <a:ext cx="273427" cy="55048"/>
                <a:chOff x="3815973" y="1286392"/>
                <a:chExt cx="273427" cy="55048"/>
              </a:xfrm>
            </p:grpSpPr>
            <p:cxnSp>
              <p:nvCxnSpPr>
                <p:cNvPr id="496" name="Straight Connector 495">
                  <a:extLst>
                    <a:ext uri="{FF2B5EF4-FFF2-40B4-BE49-F238E27FC236}">
                      <a16:creationId xmlns:a16="http://schemas.microsoft.com/office/drawing/2014/main" id="{9F70A31B-B4B4-2278-EE0B-D4ACEA5AA647}"/>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844CB53C-BF94-9216-09C2-45A2FD667EDD}"/>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CF3780C3-3328-2202-B756-191937B6DEBC}"/>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450BCA59-83AC-8EF8-8F13-4A3BB9C27949}"/>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1232ACEB-E073-0026-4D85-1245B3C03E44}"/>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4AAD3EDA-D0FE-38A9-61BC-A05005BAC943}"/>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016EA5AB-CB08-D035-38BF-CBF3C7CD6018}"/>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81EDF9FD-8816-2B53-AD9B-D13A7FEF2C13}"/>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nvGrpSpPr>
              <p:cNvPr id="487" name="Group 486">
                <a:extLst>
                  <a:ext uri="{FF2B5EF4-FFF2-40B4-BE49-F238E27FC236}">
                    <a16:creationId xmlns:a16="http://schemas.microsoft.com/office/drawing/2014/main" id="{A64D09B6-5633-8052-F1B3-9E28D898C12B}"/>
                  </a:ext>
                </a:extLst>
              </p:cNvPr>
              <p:cNvGrpSpPr/>
              <p:nvPr/>
            </p:nvGrpSpPr>
            <p:grpSpPr>
              <a:xfrm>
                <a:off x="6238272" y="3398893"/>
                <a:ext cx="273427" cy="55048"/>
                <a:chOff x="3815973" y="1286392"/>
                <a:chExt cx="273427" cy="55048"/>
              </a:xfrm>
            </p:grpSpPr>
            <p:cxnSp>
              <p:nvCxnSpPr>
                <p:cNvPr id="488" name="Straight Connector 487">
                  <a:extLst>
                    <a:ext uri="{FF2B5EF4-FFF2-40B4-BE49-F238E27FC236}">
                      <a16:creationId xmlns:a16="http://schemas.microsoft.com/office/drawing/2014/main" id="{70EDFF1B-B432-BACB-3A6D-00E3A14CA2F7}"/>
                    </a:ext>
                  </a:extLst>
                </p:cNvPr>
                <p:cNvCxnSpPr>
                  <a:cxnSpLocks/>
                </p:cNvCxnSpPr>
                <p:nvPr/>
              </p:nvCxnSpPr>
              <p:spPr bwMode="auto">
                <a:xfrm>
                  <a:off x="3815973" y="1341440"/>
                  <a:ext cx="273427" cy="0"/>
                </a:xfrm>
                <a:prstGeom prst="line">
                  <a:avLst/>
                </a:prstGeom>
                <a:noFill/>
                <a:ln w="12700"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75CD75D6-7889-565C-8CFA-B3953CA3B48B}"/>
                    </a:ext>
                  </a:extLst>
                </p:cNvPr>
                <p:cNvCxnSpPr>
                  <a:cxnSpLocks/>
                </p:cNvCxnSpPr>
                <p:nvPr/>
              </p:nvCxnSpPr>
              <p:spPr bwMode="auto">
                <a:xfrm>
                  <a:off x="383278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C9B81887-554A-3775-557E-607567027DA2}"/>
                    </a:ext>
                  </a:extLst>
                </p:cNvPr>
                <p:cNvCxnSpPr>
                  <a:cxnSpLocks/>
                </p:cNvCxnSpPr>
                <p:nvPr/>
              </p:nvCxnSpPr>
              <p:spPr bwMode="auto">
                <a:xfrm>
                  <a:off x="3872133"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1B1F03D-4B67-4613-B4F2-A2E4F46B9C59}"/>
                    </a:ext>
                  </a:extLst>
                </p:cNvPr>
                <p:cNvCxnSpPr>
                  <a:cxnSpLocks/>
                </p:cNvCxnSpPr>
                <p:nvPr/>
              </p:nvCxnSpPr>
              <p:spPr bwMode="auto">
                <a:xfrm>
                  <a:off x="3911477"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BF1EE2C-DBB1-6DF2-091C-32CA90A5FDF6}"/>
                    </a:ext>
                  </a:extLst>
                </p:cNvPr>
                <p:cNvCxnSpPr>
                  <a:cxnSpLocks/>
                </p:cNvCxnSpPr>
                <p:nvPr/>
              </p:nvCxnSpPr>
              <p:spPr bwMode="auto">
                <a:xfrm>
                  <a:off x="3950821"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0F415E71-B4B2-056B-276E-05DA44DC0BCB}"/>
                    </a:ext>
                  </a:extLst>
                </p:cNvPr>
                <p:cNvCxnSpPr>
                  <a:cxnSpLocks/>
                </p:cNvCxnSpPr>
                <p:nvPr/>
              </p:nvCxnSpPr>
              <p:spPr bwMode="auto">
                <a:xfrm>
                  <a:off x="3990165"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B39DB2AE-1C30-E9EA-BEB3-51AECE322602}"/>
                    </a:ext>
                  </a:extLst>
                </p:cNvPr>
                <p:cNvCxnSpPr>
                  <a:cxnSpLocks/>
                </p:cNvCxnSpPr>
                <p:nvPr/>
              </p:nvCxnSpPr>
              <p:spPr bwMode="auto">
                <a:xfrm>
                  <a:off x="4029509" y="1286392"/>
                  <a:ext cx="0" cy="46597"/>
                </a:xfrm>
                <a:prstGeom prst="line">
                  <a:avLst/>
                </a:prstGeom>
                <a:noFill/>
                <a:ln w="12700"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4A415291-099B-2BE4-916D-F653EF525B87}"/>
                    </a:ext>
                  </a:extLst>
                </p:cNvPr>
                <p:cNvCxnSpPr>
                  <a:cxnSpLocks/>
                </p:cNvCxnSpPr>
                <p:nvPr/>
              </p:nvCxnSpPr>
              <p:spPr bwMode="auto">
                <a:xfrm>
                  <a:off x="4068852" y="1286392"/>
                  <a:ext cx="0" cy="46597"/>
                </a:xfrm>
                <a:prstGeom prst="line">
                  <a:avLst/>
                </a:prstGeom>
                <a:noFill/>
                <a:ln w="12700" cap="flat" cmpd="sng" algn="ctr">
                  <a:solidFill>
                    <a:schemeClr val="accent1"/>
                  </a:solidFill>
                  <a:prstDash val="solid"/>
                  <a:round/>
                  <a:headEnd type="none" w="med" len="med"/>
                  <a:tailEnd type="none" w="med" len="med"/>
                </a:ln>
                <a:effectLst/>
              </p:spPr>
            </p:cxnSp>
          </p:grpSp>
        </p:grpSp>
      </p:grpSp>
      <p:sp>
        <p:nvSpPr>
          <p:cNvPr id="508" name="Oval 507">
            <a:extLst>
              <a:ext uri="{FF2B5EF4-FFF2-40B4-BE49-F238E27FC236}">
                <a16:creationId xmlns:a16="http://schemas.microsoft.com/office/drawing/2014/main" id="{F0F82430-DE2D-2AB4-4F72-37B03BDF6DA3}"/>
              </a:ext>
            </a:extLst>
          </p:cNvPr>
          <p:cNvSpPr/>
          <p:nvPr/>
        </p:nvSpPr>
        <p:spPr bwMode="auto">
          <a:xfrm>
            <a:off x="8906685" y="2198383"/>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9" name="Oval 508">
            <a:extLst>
              <a:ext uri="{FF2B5EF4-FFF2-40B4-BE49-F238E27FC236}">
                <a16:creationId xmlns:a16="http://schemas.microsoft.com/office/drawing/2014/main" id="{263C5543-D4E7-2544-9034-9782785CCC79}"/>
              </a:ext>
            </a:extLst>
          </p:cNvPr>
          <p:cNvSpPr/>
          <p:nvPr/>
        </p:nvSpPr>
        <p:spPr bwMode="auto">
          <a:xfrm>
            <a:off x="9043636" y="2065440"/>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0" name="Oval 509">
            <a:extLst>
              <a:ext uri="{FF2B5EF4-FFF2-40B4-BE49-F238E27FC236}">
                <a16:creationId xmlns:a16="http://schemas.microsoft.com/office/drawing/2014/main" id="{BCCC4786-AF53-17FB-6C73-D542DAF930C4}"/>
              </a:ext>
            </a:extLst>
          </p:cNvPr>
          <p:cNvSpPr/>
          <p:nvPr/>
        </p:nvSpPr>
        <p:spPr bwMode="auto">
          <a:xfrm>
            <a:off x="8771970" y="2068264"/>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1" name="Oval 510">
            <a:extLst>
              <a:ext uri="{FF2B5EF4-FFF2-40B4-BE49-F238E27FC236}">
                <a16:creationId xmlns:a16="http://schemas.microsoft.com/office/drawing/2014/main" id="{A901EE8F-664C-AE54-1432-425D7500AB68}"/>
              </a:ext>
            </a:extLst>
          </p:cNvPr>
          <p:cNvSpPr/>
          <p:nvPr/>
        </p:nvSpPr>
        <p:spPr bwMode="auto">
          <a:xfrm>
            <a:off x="9002784" y="2153260"/>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2" name="Oval 511">
            <a:extLst>
              <a:ext uri="{FF2B5EF4-FFF2-40B4-BE49-F238E27FC236}">
                <a16:creationId xmlns:a16="http://schemas.microsoft.com/office/drawing/2014/main" id="{0E113557-BB03-D3F4-DC37-0CAE440F60AE}"/>
              </a:ext>
            </a:extLst>
          </p:cNvPr>
          <p:cNvSpPr/>
          <p:nvPr/>
        </p:nvSpPr>
        <p:spPr bwMode="auto">
          <a:xfrm>
            <a:off x="8802770" y="2148681"/>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3" name="Oval 512">
            <a:extLst>
              <a:ext uri="{FF2B5EF4-FFF2-40B4-BE49-F238E27FC236}">
                <a16:creationId xmlns:a16="http://schemas.microsoft.com/office/drawing/2014/main" id="{4484130F-5342-07F0-46EE-B862AE9251DD}"/>
              </a:ext>
            </a:extLst>
          </p:cNvPr>
          <p:cNvSpPr/>
          <p:nvPr/>
        </p:nvSpPr>
        <p:spPr bwMode="auto">
          <a:xfrm>
            <a:off x="8809224" y="1969300"/>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4" name="Oval 513">
            <a:extLst>
              <a:ext uri="{FF2B5EF4-FFF2-40B4-BE49-F238E27FC236}">
                <a16:creationId xmlns:a16="http://schemas.microsoft.com/office/drawing/2014/main" id="{285300E0-961A-C876-35CF-50C853557806}"/>
              </a:ext>
            </a:extLst>
          </p:cNvPr>
          <p:cNvSpPr/>
          <p:nvPr/>
        </p:nvSpPr>
        <p:spPr bwMode="auto">
          <a:xfrm>
            <a:off x="9005843" y="1971435"/>
            <a:ext cx="51590" cy="5159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22" name="Straight Connector 521">
            <a:extLst>
              <a:ext uri="{FF2B5EF4-FFF2-40B4-BE49-F238E27FC236}">
                <a16:creationId xmlns:a16="http://schemas.microsoft.com/office/drawing/2014/main" id="{5669697C-D1AB-E5F5-1C21-5F5FA18E9342}"/>
              </a:ext>
            </a:extLst>
          </p:cNvPr>
          <p:cNvCxnSpPr/>
          <p:nvPr/>
        </p:nvCxnSpPr>
        <p:spPr bwMode="auto">
          <a:xfrm flipV="1">
            <a:off x="5282367" y="4061670"/>
            <a:ext cx="2221866" cy="1450563"/>
          </a:xfrm>
          <a:prstGeom prst="line">
            <a:avLst/>
          </a:prstGeom>
          <a:noFill/>
          <a:ln w="28575" cap="flat" cmpd="sng" algn="ctr">
            <a:solidFill>
              <a:schemeClr val="bg1"/>
            </a:solidFill>
            <a:prstDash val="sysDash"/>
            <a:round/>
            <a:headEnd type="none" w="med" len="med"/>
            <a:tailEnd type="none" w="med" len="med"/>
          </a:ln>
          <a:effectLst/>
        </p:spPr>
      </p:cxnSp>
      <p:cxnSp>
        <p:nvCxnSpPr>
          <p:cNvPr id="526" name="Straight Connector 525">
            <a:extLst>
              <a:ext uri="{FF2B5EF4-FFF2-40B4-BE49-F238E27FC236}">
                <a16:creationId xmlns:a16="http://schemas.microsoft.com/office/drawing/2014/main" id="{83942784-D95D-D21B-EF18-3940DB0C40DA}"/>
              </a:ext>
            </a:extLst>
          </p:cNvPr>
          <p:cNvCxnSpPr/>
          <p:nvPr/>
        </p:nvCxnSpPr>
        <p:spPr bwMode="auto">
          <a:xfrm flipH="1">
            <a:off x="1084629" y="3763108"/>
            <a:ext cx="2251111" cy="0"/>
          </a:xfrm>
          <a:prstGeom prst="line">
            <a:avLst/>
          </a:prstGeom>
          <a:noFill/>
          <a:ln w="28575" cap="flat" cmpd="dbl"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881E623B-0FA3-F062-F0B1-0A3822D0D96C}"/>
              </a:ext>
            </a:extLst>
          </p:cNvPr>
          <p:cNvCxnSpPr>
            <a:cxnSpLocks/>
          </p:cNvCxnSpPr>
          <p:nvPr/>
        </p:nvCxnSpPr>
        <p:spPr bwMode="auto">
          <a:xfrm flipH="1">
            <a:off x="4618371" y="3766283"/>
            <a:ext cx="2341501" cy="0"/>
          </a:xfrm>
          <a:prstGeom prst="line">
            <a:avLst/>
          </a:prstGeom>
          <a:noFill/>
          <a:ln w="28575" cap="flat" cmpd="dbl" algn="ctr">
            <a:solidFill>
              <a:schemeClr val="accent3"/>
            </a:solidFill>
            <a:prstDash val="solid"/>
            <a:round/>
            <a:headEnd type="none" w="med" len="med"/>
            <a:tailEnd type="none" w="med" len="med"/>
          </a:ln>
          <a:effectLst/>
        </p:spPr>
      </p:cxnSp>
      <p:sp>
        <p:nvSpPr>
          <p:cNvPr id="531" name="Freeform 530">
            <a:extLst>
              <a:ext uri="{FF2B5EF4-FFF2-40B4-BE49-F238E27FC236}">
                <a16:creationId xmlns:a16="http://schemas.microsoft.com/office/drawing/2014/main" id="{CD302FD5-F658-B003-C049-98C659C5CC6D}"/>
              </a:ext>
            </a:extLst>
          </p:cNvPr>
          <p:cNvSpPr/>
          <p:nvPr/>
        </p:nvSpPr>
        <p:spPr bwMode="auto">
          <a:xfrm>
            <a:off x="3332285" y="3060930"/>
            <a:ext cx="1292469" cy="706574"/>
          </a:xfrm>
          <a:custGeom>
            <a:avLst/>
            <a:gdLst>
              <a:gd name="connsiteX0" fmla="*/ 0 w 1292469"/>
              <a:gd name="connsiteY0" fmla="*/ 702178 h 706574"/>
              <a:gd name="connsiteX1" fmla="*/ 79130 w 1292469"/>
              <a:gd name="connsiteY1" fmla="*/ 596670 h 706574"/>
              <a:gd name="connsiteX2" fmla="*/ 21980 w 1292469"/>
              <a:gd name="connsiteY2" fmla="*/ 341693 h 706574"/>
              <a:gd name="connsiteX3" fmla="*/ 127488 w 1292469"/>
              <a:gd name="connsiteY3" fmla="*/ 192224 h 706574"/>
              <a:gd name="connsiteX4" fmla="*/ 461596 w 1292469"/>
              <a:gd name="connsiteY4" fmla="*/ 25170 h 706574"/>
              <a:gd name="connsiteX5" fmla="*/ 905607 w 1292469"/>
              <a:gd name="connsiteY5" fmla="*/ 25170 h 706574"/>
              <a:gd name="connsiteX6" fmla="*/ 1213338 w 1292469"/>
              <a:gd name="connsiteY6" fmla="*/ 258166 h 706574"/>
              <a:gd name="connsiteX7" fmla="*/ 1226527 w 1292469"/>
              <a:gd name="connsiteY7" fmla="*/ 618651 h 706574"/>
              <a:gd name="connsiteX8" fmla="*/ 1292469 w 1292469"/>
              <a:gd name="connsiteY8" fmla="*/ 706574 h 706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469" h="706574">
                <a:moveTo>
                  <a:pt x="0" y="702178"/>
                </a:moveTo>
                <a:cubicBezTo>
                  <a:pt x="37733" y="679464"/>
                  <a:pt x="75467" y="656751"/>
                  <a:pt x="79130" y="596670"/>
                </a:cubicBezTo>
                <a:cubicBezTo>
                  <a:pt x="82793" y="536589"/>
                  <a:pt x="13920" y="409101"/>
                  <a:pt x="21980" y="341693"/>
                </a:cubicBezTo>
                <a:cubicBezTo>
                  <a:pt x="30040" y="274285"/>
                  <a:pt x="54219" y="244978"/>
                  <a:pt x="127488" y="192224"/>
                </a:cubicBezTo>
                <a:cubicBezTo>
                  <a:pt x="200757" y="139470"/>
                  <a:pt x="331910" y="53012"/>
                  <a:pt x="461596" y="25170"/>
                </a:cubicBezTo>
                <a:cubicBezTo>
                  <a:pt x="591282" y="-2672"/>
                  <a:pt x="780317" y="-13663"/>
                  <a:pt x="905607" y="25170"/>
                </a:cubicBezTo>
                <a:cubicBezTo>
                  <a:pt x="1030897" y="64003"/>
                  <a:pt x="1159851" y="159253"/>
                  <a:pt x="1213338" y="258166"/>
                </a:cubicBezTo>
                <a:cubicBezTo>
                  <a:pt x="1266825" y="357079"/>
                  <a:pt x="1213339" y="543916"/>
                  <a:pt x="1226527" y="618651"/>
                </a:cubicBezTo>
                <a:cubicBezTo>
                  <a:pt x="1239715" y="693386"/>
                  <a:pt x="1266092" y="699980"/>
                  <a:pt x="1292469" y="706574"/>
                </a:cubicBezTo>
              </a:path>
            </a:pathLst>
          </a:custGeom>
          <a:noFill/>
          <a:ln w="28575" cmpd="dbl">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2" name="Oval 531">
            <a:extLst>
              <a:ext uri="{FF2B5EF4-FFF2-40B4-BE49-F238E27FC236}">
                <a16:creationId xmlns:a16="http://schemas.microsoft.com/office/drawing/2014/main" id="{B6B47B0D-DB18-9157-486E-8DA7E749BA6A}"/>
              </a:ext>
            </a:extLst>
          </p:cNvPr>
          <p:cNvSpPr/>
          <p:nvPr/>
        </p:nvSpPr>
        <p:spPr bwMode="auto">
          <a:xfrm>
            <a:off x="1164792" y="3981734"/>
            <a:ext cx="1136252" cy="1081616"/>
          </a:xfrm>
          <a:prstGeom prst="ellipse">
            <a:avLst/>
          </a:prstGeom>
          <a:noFill/>
          <a:ln w="28575" cmpd="dbl">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34" name="Straight Arrow Connector 533">
            <a:extLst>
              <a:ext uri="{FF2B5EF4-FFF2-40B4-BE49-F238E27FC236}">
                <a16:creationId xmlns:a16="http://schemas.microsoft.com/office/drawing/2014/main" id="{95700D7B-56C1-FCB4-861D-09889FDA2DC9}"/>
              </a:ext>
            </a:extLst>
          </p:cNvPr>
          <p:cNvCxnSpPr/>
          <p:nvPr/>
        </p:nvCxnSpPr>
        <p:spPr bwMode="auto">
          <a:xfrm flipH="1">
            <a:off x="2325863" y="4012042"/>
            <a:ext cx="756642" cy="231999"/>
          </a:xfrm>
          <a:prstGeom prst="straightConnector1">
            <a:avLst/>
          </a:prstGeom>
          <a:noFill/>
          <a:ln w="28575" cap="flat" cmpd="sng" algn="ctr">
            <a:solidFill>
              <a:schemeClr val="bg1"/>
            </a:solidFill>
            <a:prstDash val="solid"/>
            <a:round/>
            <a:headEnd type="none" w="med" len="med"/>
            <a:tailEnd type="triangle"/>
          </a:ln>
          <a:effectLst/>
        </p:spPr>
      </p:cxnSp>
      <p:cxnSp>
        <p:nvCxnSpPr>
          <p:cNvPr id="535" name="Straight Arrow Connector 534">
            <a:extLst>
              <a:ext uri="{FF2B5EF4-FFF2-40B4-BE49-F238E27FC236}">
                <a16:creationId xmlns:a16="http://schemas.microsoft.com/office/drawing/2014/main" id="{376BEF22-1D35-014C-99DC-5F99786C302F}"/>
              </a:ext>
            </a:extLst>
          </p:cNvPr>
          <p:cNvCxnSpPr>
            <a:cxnSpLocks/>
          </p:cNvCxnSpPr>
          <p:nvPr/>
        </p:nvCxnSpPr>
        <p:spPr bwMode="auto">
          <a:xfrm>
            <a:off x="1851921" y="4925742"/>
            <a:ext cx="468410" cy="366785"/>
          </a:xfrm>
          <a:prstGeom prst="straightConnector1">
            <a:avLst/>
          </a:prstGeom>
          <a:noFill/>
          <a:ln w="28575" cap="flat" cmpd="sng" algn="ctr">
            <a:solidFill>
              <a:schemeClr val="bg1"/>
            </a:solidFill>
            <a:prstDash val="solid"/>
            <a:round/>
            <a:headEnd type="none" w="med" len="med"/>
            <a:tailEnd type="triangle"/>
          </a:ln>
          <a:effectLst/>
        </p:spPr>
      </p:cxnSp>
      <p:cxnSp>
        <p:nvCxnSpPr>
          <p:cNvPr id="538" name="Straight Connector 537">
            <a:extLst>
              <a:ext uri="{FF2B5EF4-FFF2-40B4-BE49-F238E27FC236}">
                <a16:creationId xmlns:a16="http://schemas.microsoft.com/office/drawing/2014/main" id="{78C91740-F613-7CF4-81D4-84B883E9E3E9}"/>
              </a:ext>
            </a:extLst>
          </p:cNvPr>
          <p:cNvCxnSpPr>
            <a:cxnSpLocks/>
          </p:cNvCxnSpPr>
          <p:nvPr/>
        </p:nvCxnSpPr>
        <p:spPr bwMode="auto">
          <a:xfrm>
            <a:off x="2759559" y="3541863"/>
            <a:ext cx="0" cy="318039"/>
          </a:xfrm>
          <a:prstGeom prst="line">
            <a:avLst/>
          </a:prstGeom>
          <a:noFill/>
          <a:ln w="28575" cap="flat" cmpd="sng" algn="ctr">
            <a:solidFill>
              <a:schemeClr val="accent1"/>
            </a:solidFill>
            <a:prstDash val="solid"/>
            <a:round/>
            <a:headEnd type="none" w="med" len="med"/>
            <a:tailEnd type="none" w="med" len="med"/>
          </a:ln>
          <a:effectLst/>
        </p:spPr>
      </p:cxnSp>
      <p:sp>
        <p:nvSpPr>
          <p:cNvPr id="543" name="Rounded Rectangle 542">
            <a:extLst>
              <a:ext uri="{FF2B5EF4-FFF2-40B4-BE49-F238E27FC236}">
                <a16:creationId xmlns:a16="http://schemas.microsoft.com/office/drawing/2014/main" id="{B43D25B3-E287-FE80-B40F-63586D1E549C}"/>
              </a:ext>
            </a:extLst>
          </p:cNvPr>
          <p:cNvSpPr/>
          <p:nvPr/>
        </p:nvSpPr>
        <p:spPr bwMode="auto">
          <a:xfrm>
            <a:off x="2708670" y="3568308"/>
            <a:ext cx="94194" cy="92033"/>
          </a:xfrm>
          <a:prstGeom prst="round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4" name="Rounded Rectangle 543">
            <a:extLst>
              <a:ext uri="{FF2B5EF4-FFF2-40B4-BE49-F238E27FC236}">
                <a16:creationId xmlns:a16="http://schemas.microsoft.com/office/drawing/2014/main" id="{35FF4CBB-572D-C8E0-7555-B4B87DB0C412}"/>
              </a:ext>
            </a:extLst>
          </p:cNvPr>
          <p:cNvSpPr/>
          <p:nvPr/>
        </p:nvSpPr>
        <p:spPr bwMode="auto">
          <a:xfrm>
            <a:off x="2708670" y="3660669"/>
            <a:ext cx="94194" cy="92033"/>
          </a:xfrm>
          <a:prstGeom prst="round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5" name="Freeform 544">
            <a:extLst>
              <a:ext uri="{FF2B5EF4-FFF2-40B4-BE49-F238E27FC236}">
                <a16:creationId xmlns:a16="http://schemas.microsoft.com/office/drawing/2014/main" id="{E452DE8E-EB39-9EAF-5520-C2A815C1C459}"/>
              </a:ext>
            </a:extLst>
          </p:cNvPr>
          <p:cNvSpPr/>
          <p:nvPr/>
        </p:nvSpPr>
        <p:spPr bwMode="auto">
          <a:xfrm>
            <a:off x="1764181" y="5339322"/>
            <a:ext cx="880594" cy="501414"/>
          </a:xfrm>
          <a:custGeom>
            <a:avLst/>
            <a:gdLst>
              <a:gd name="connsiteX0" fmla="*/ 880594 w 880594"/>
              <a:gd name="connsiteY0" fmla="*/ 283603 h 501414"/>
              <a:gd name="connsiteX1" fmla="*/ 810744 w 880594"/>
              <a:gd name="connsiteY1" fmla="*/ 239153 h 501414"/>
              <a:gd name="connsiteX2" fmla="*/ 728194 w 880594"/>
              <a:gd name="connsiteY2" fmla="*/ 121678 h 501414"/>
              <a:gd name="connsiteX3" fmla="*/ 617069 w 880594"/>
              <a:gd name="connsiteY3" fmla="*/ 42303 h 501414"/>
              <a:gd name="connsiteX4" fmla="*/ 451969 w 880594"/>
              <a:gd name="connsiteY4" fmla="*/ 1028 h 501414"/>
              <a:gd name="connsiteX5" fmla="*/ 261469 w 880594"/>
              <a:gd name="connsiteY5" fmla="*/ 16903 h 501414"/>
              <a:gd name="connsiteX6" fmla="*/ 137644 w 880594"/>
              <a:gd name="connsiteY6" fmla="*/ 64528 h 501414"/>
              <a:gd name="connsiteX7" fmla="*/ 29694 w 880594"/>
              <a:gd name="connsiteY7" fmla="*/ 150253 h 501414"/>
              <a:gd name="connsiteX8" fmla="*/ 4294 w 880594"/>
              <a:gd name="connsiteY8" fmla="*/ 289953 h 501414"/>
              <a:gd name="connsiteX9" fmla="*/ 102719 w 880594"/>
              <a:gd name="connsiteY9" fmla="*/ 423303 h 501414"/>
              <a:gd name="connsiteX10" fmla="*/ 315444 w 880594"/>
              <a:gd name="connsiteY10" fmla="*/ 499503 h 501414"/>
              <a:gd name="connsiteX11" fmla="*/ 553569 w 880594"/>
              <a:gd name="connsiteY11" fmla="*/ 474103 h 501414"/>
              <a:gd name="connsiteX12" fmla="*/ 759944 w 880594"/>
              <a:gd name="connsiteY12" fmla="*/ 426478 h 501414"/>
              <a:gd name="connsiteX13" fmla="*/ 871069 w 880594"/>
              <a:gd name="connsiteY13" fmla="*/ 439178 h 50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0594" h="501414">
                <a:moveTo>
                  <a:pt x="880594" y="283603"/>
                </a:moveTo>
                <a:cubicBezTo>
                  <a:pt x="858369" y="274871"/>
                  <a:pt x="836144" y="266140"/>
                  <a:pt x="810744" y="239153"/>
                </a:cubicBezTo>
                <a:cubicBezTo>
                  <a:pt x="785344" y="212165"/>
                  <a:pt x="760473" y="154486"/>
                  <a:pt x="728194" y="121678"/>
                </a:cubicBezTo>
                <a:cubicBezTo>
                  <a:pt x="695915" y="88870"/>
                  <a:pt x="663106" y="62411"/>
                  <a:pt x="617069" y="42303"/>
                </a:cubicBezTo>
                <a:cubicBezTo>
                  <a:pt x="571032" y="22195"/>
                  <a:pt x="511236" y="5261"/>
                  <a:pt x="451969" y="1028"/>
                </a:cubicBezTo>
                <a:cubicBezTo>
                  <a:pt x="392702" y="-3205"/>
                  <a:pt x="313857" y="6320"/>
                  <a:pt x="261469" y="16903"/>
                </a:cubicBezTo>
                <a:cubicBezTo>
                  <a:pt x="209081" y="27486"/>
                  <a:pt x="176273" y="42303"/>
                  <a:pt x="137644" y="64528"/>
                </a:cubicBezTo>
                <a:cubicBezTo>
                  <a:pt x="99015" y="86753"/>
                  <a:pt x="51919" y="112682"/>
                  <a:pt x="29694" y="150253"/>
                </a:cubicBezTo>
                <a:cubicBezTo>
                  <a:pt x="7469" y="187824"/>
                  <a:pt x="-7877" y="244445"/>
                  <a:pt x="4294" y="289953"/>
                </a:cubicBezTo>
                <a:cubicBezTo>
                  <a:pt x="16465" y="335461"/>
                  <a:pt x="50861" y="388378"/>
                  <a:pt x="102719" y="423303"/>
                </a:cubicBezTo>
                <a:cubicBezTo>
                  <a:pt x="154577" y="458228"/>
                  <a:pt x="240302" y="491036"/>
                  <a:pt x="315444" y="499503"/>
                </a:cubicBezTo>
                <a:cubicBezTo>
                  <a:pt x="390586" y="507970"/>
                  <a:pt x="479486" y="486274"/>
                  <a:pt x="553569" y="474103"/>
                </a:cubicBezTo>
                <a:cubicBezTo>
                  <a:pt x="627652" y="461932"/>
                  <a:pt x="707027" y="432299"/>
                  <a:pt x="759944" y="426478"/>
                </a:cubicBezTo>
                <a:cubicBezTo>
                  <a:pt x="812861" y="420657"/>
                  <a:pt x="841965" y="429917"/>
                  <a:pt x="871069" y="439178"/>
                </a:cubicBezTo>
              </a:path>
            </a:pathLst>
          </a:custGeom>
          <a:noFill/>
          <a:ln w="28575" cmpd="dbl">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23" name="Straight Connector 522">
            <a:extLst>
              <a:ext uri="{FF2B5EF4-FFF2-40B4-BE49-F238E27FC236}">
                <a16:creationId xmlns:a16="http://schemas.microsoft.com/office/drawing/2014/main" id="{B7D55B7D-1A64-C8EE-8CBC-61B74802DE54}"/>
              </a:ext>
            </a:extLst>
          </p:cNvPr>
          <p:cNvCxnSpPr>
            <a:cxnSpLocks/>
          </p:cNvCxnSpPr>
          <p:nvPr/>
        </p:nvCxnSpPr>
        <p:spPr bwMode="auto">
          <a:xfrm>
            <a:off x="6660540" y="5926057"/>
            <a:ext cx="1874451" cy="0"/>
          </a:xfrm>
          <a:prstGeom prst="line">
            <a:avLst/>
          </a:prstGeom>
          <a:noFill/>
          <a:ln w="28575" cap="flat" cmpd="sng" algn="ctr">
            <a:solidFill>
              <a:schemeClr val="bg1"/>
            </a:solidFill>
            <a:prstDash val="sysDash"/>
            <a:round/>
            <a:headEnd type="none" w="med" len="med"/>
            <a:tailEnd type="none" w="med" len="med"/>
          </a:ln>
          <a:effectLst/>
        </p:spPr>
      </p:cxnSp>
      <p:pic>
        <p:nvPicPr>
          <p:cNvPr id="576" name="Picture 575">
            <a:extLst>
              <a:ext uri="{FF2B5EF4-FFF2-40B4-BE49-F238E27FC236}">
                <a16:creationId xmlns:a16="http://schemas.microsoft.com/office/drawing/2014/main" id="{633091EA-8985-6D3E-77BC-748925977F61}"/>
              </a:ext>
            </a:extLst>
          </p:cNvPr>
          <p:cNvPicPr>
            <a:picLocks noChangeAspect="1"/>
          </p:cNvPicPr>
          <p:nvPr/>
        </p:nvPicPr>
        <p:blipFill>
          <a:blip r:embed="rId6"/>
          <a:stretch>
            <a:fillRect/>
          </a:stretch>
        </p:blipFill>
        <p:spPr>
          <a:xfrm>
            <a:off x="7054960" y="3320285"/>
            <a:ext cx="3213100" cy="762000"/>
          </a:xfrm>
          <a:prstGeom prst="rect">
            <a:avLst/>
          </a:prstGeom>
        </p:spPr>
      </p:pic>
      <p:sp>
        <p:nvSpPr>
          <p:cNvPr id="8" name="TextBox 7">
            <a:extLst>
              <a:ext uri="{FF2B5EF4-FFF2-40B4-BE49-F238E27FC236}">
                <a16:creationId xmlns:a16="http://schemas.microsoft.com/office/drawing/2014/main" id="{D485515B-B6D1-489E-C078-8C4B0874AC04}"/>
              </a:ext>
            </a:extLst>
          </p:cNvPr>
          <p:cNvSpPr txBox="1"/>
          <p:nvPr/>
        </p:nvSpPr>
        <p:spPr bwMode="auto">
          <a:xfrm>
            <a:off x="8934960" y="4180989"/>
            <a:ext cx="34946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Nonhomologous end joining (</a:t>
            </a: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NHEJ</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pic>
        <p:nvPicPr>
          <p:cNvPr id="577" name="Picture 576">
            <a:extLst>
              <a:ext uri="{FF2B5EF4-FFF2-40B4-BE49-F238E27FC236}">
                <a16:creationId xmlns:a16="http://schemas.microsoft.com/office/drawing/2014/main" id="{0461BB8C-DE2F-69CF-7A99-88CFEF79B662}"/>
              </a:ext>
            </a:extLst>
          </p:cNvPr>
          <p:cNvPicPr>
            <a:picLocks noChangeAspect="1"/>
          </p:cNvPicPr>
          <p:nvPr/>
        </p:nvPicPr>
        <p:blipFill>
          <a:blip r:embed="rId7"/>
          <a:stretch>
            <a:fillRect/>
          </a:stretch>
        </p:blipFill>
        <p:spPr>
          <a:xfrm rot="10800000">
            <a:off x="8017733" y="4474733"/>
            <a:ext cx="685800" cy="114300"/>
          </a:xfrm>
          <a:prstGeom prst="rect">
            <a:avLst/>
          </a:prstGeom>
        </p:spPr>
      </p:pic>
      <p:pic>
        <p:nvPicPr>
          <p:cNvPr id="578" name="Picture 577">
            <a:extLst>
              <a:ext uri="{FF2B5EF4-FFF2-40B4-BE49-F238E27FC236}">
                <a16:creationId xmlns:a16="http://schemas.microsoft.com/office/drawing/2014/main" id="{D55E065A-F13B-B041-194E-CB2B77D87837}"/>
              </a:ext>
            </a:extLst>
          </p:cNvPr>
          <p:cNvPicPr>
            <a:picLocks noChangeAspect="1"/>
          </p:cNvPicPr>
          <p:nvPr/>
        </p:nvPicPr>
        <p:blipFill>
          <a:blip r:embed="rId8"/>
          <a:stretch>
            <a:fillRect/>
          </a:stretch>
        </p:blipFill>
        <p:spPr>
          <a:xfrm>
            <a:off x="8984689" y="4477095"/>
            <a:ext cx="749300" cy="114300"/>
          </a:xfrm>
          <a:prstGeom prst="rect">
            <a:avLst/>
          </a:prstGeom>
        </p:spPr>
      </p:pic>
      <p:pic>
        <p:nvPicPr>
          <p:cNvPr id="579" name="Picture 578">
            <a:extLst>
              <a:ext uri="{FF2B5EF4-FFF2-40B4-BE49-F238E27FC236}">
                <a16:creationId xmlns:a16="http://schemas.microsoft.com/office/drawing/2014/main" id="{BFE4FC1C-3A8D-CE5A-67A4-5E13990B1E23}"/>
              </a:ext>
            </a:extLst>
          </p:cNvPr>
          <p:cNvPicPr>
            <a:picLocks noChangeAspect="1"/>
          </p:cNvPicPr>
          <p:nvPr/>
        </p:nvPicPr>
        <p:blipFill>
          <a:blip r:embed="rId9"/>
          <a:stretch>
            <a:fillRect/>
          </a:stretch>
        </p:blipFill>
        <p:spPr>
          <a:xfrm>
            <a:off x="8081958" y="5001389"/>
            <a:ext cx="1600200" cy="114300"/>
          </a:xfrm>
          <a:prstGeom prst="rect">
            <a:avLst/>
          </a:prstGeom>
        </p:spPr>
      </p:pic>
      <p:cxnSp>
        <p:nvCxnSpPr>
          <p:cNvPr id="581" name="Straight Connector 580">
            <a:extLst>
              <a:ext uri="{FF2B5EF4-FFF2-40B4-BE49-F238E27FC236}">
                <a16:creationId xmlns:a16="http://schemas.microsoft.com/office/drawing/2014/main" id="{650D339F-45C1-ADD1-3B09-6FF4B8A1E329}"/>
              </a:ext>
            </a:extLst>
          </p:cNvPr>
          <p:cNvCxnSpPr>
            <a:cxnSpLocks/>
          </p:cNvCxnSpPr>
          <p:nvPr/>
        </p:nvCxnSpPr>
        <p:spPr bwMode="auto">
          <a:xfrm>
            <a:off x="2701930" y="1694860"/>
            <a:ext cx="467874" cy="222805"/>
          </a:xfrm>
          <a:prstGeom prst="line">
            <a:avLst/>
          </a:prstGeom>
          <a:noFill/>
          <a:ln w="28575" cap="flat" cmpd="sng" algn="ctr">
            <a:solidFill>
              <a:schemeClr val="bg1"/>
            </a:solidFill>
            <a:prstDash val="sysDash"/>
            <a:round/>
            <a:headEnd type="none" w="med" len="med"/>
            <a:tailEnd type="none" w="med" len="med"/>
          </a:ln>
          <a:effectLst/>
        </p:spPr>
      </p:cxnSp>
      <p:cxnSp>
        <p:nvCxnSpPr>
          <p:cNvPr id="583" name="Straight Connector 582">
            <a:extLst>
              <a:ext uri="{FF2B5EF4-FFF2-40B4-BE49-F238E27FC236}">
                <a16:creationId xmlns:a16="http://schemas.microsoft.com/office/drawing/2014/main" id="{01A3B6E9-402B-22DB-CF62-859E14B62545}"/>
              </a:ext>
            </a:extLst>
          </p:cNvPr>
          <p:cNvCxnSpPr>
            <a:cxnSpLocks/>
            <a:endCxn id="259" idx="2"/>
          </p:cNvCxnSpPr>
          <p:nvPr/>
        </p:nvCxnSpPr>
        <p:spPr bwMode="auto">
          <a:xfrm flipV="1">
            <a:off x="2542667" y="2162726"/>
            <a:ext cx="594786" cy="34589"/>
          </a:xfrm>
          <a:prstGeom prst="line">
            <a:avLst/>
          </a:prstGeom>
          <a:noFill/>
          <a:ln w="28575" cap="flat" cmpd="sng" algn="ctr">
            <a:solidFill>
              <a:schemeClr val="bg1"/>
            </a:solidFill>
            <a:prstDash val="sysDash"/>
            <a:round/>
            <a:headEnd type="none" w="med" len="med"/>
            <a:tailEnd type="none" w="med" len="med"/>
          </a:ln>
          <a:effectLst/>
        </p:spPr>
      </p:cxnSp>
      <p:cxnSp>
        <p:nvCxnSpPr>
          <p:cNvPr id="586" name="Straight Arrow Connector 585">
            <a:extLst>
              <a:ext uri="{FF2B5EF4-FFF2-40B4-BE49-F238E27FC236}">
                <a16:creationId xmlns:a16="http://schemas.microsoft.com/office/drawing/2014/main" id="{B658A528-DBF8-0A7F-81FC-0936D828A034}"/>
              </a:ext>
            </a:extLst>
          </p:cNvPr>
          <p:cNvCxnSpPr>
            <a:cxnSpLocks/>
            <a:endCxn id="264" idx="7"/>
          </p:cNvCxnSpPr>
          <p:nvPr/>
        </p:nvCxnSpPr>
        <p:spPr bwMode="auto">
          <a:xfrm flipH="1">
            <a:off x="3266350" y="2146536"/>
            <a:ext cx="2723297" cy="824970"/>
          </a:xfrm>
          <a:prstGeom prst="straightConnector1">
            <a:avLst/>
          </a:prstGeom>
          <a:noFill/>
          <a:ln w="28575" cap="flat" cmpd="sng" algn="ctr">
            <a:solidFill>
              <a:schemeClr val="bg1"/>
            </a:solidFill>
            <a:prstDash val="solid"/>
            <a:round/>
            <a:headEnd type="none" w="med" len="med"/>
            <a:tailEnd type="triangle"/>
          </a:ln>
          <a:effectLst/>
        </p:spPr>
      </p:cxnSp>
      <p:cxnSp>
        <p:nvCxnSpPr>
          <p:cNvPr id="588" name="Straight Arrow Connector 587">
            <a:extLst>
              <a:ext uri="{FF2B5EF4-FFF2-40B4-BE49-F238E27FC236}">
                <a16:creationId xmlns:a16="http://schemas.microsoft.com/office/drawing/2014/main" id="{AC2450E4-D41E-7A73-6E30-ECC1FA98D51C}"/>
              </a:ext>
            </a:extLst>
          </p:cNvPr>
          <p:cNvCxnSpPr>
            <a:cxnSpLocks/>
          </p:cNvCxnSpPr>
          <p:nvPr/>
        </p:nvCxnSpPr>
        <p:spPr bwMode="auto">
          <a:xfrm>
            <a:off x="3272540" y="3104332"/>
            <a:ext cx="249840" cy="84049"/>
          </a:xfrm>
          <a:prstGeom prst="straightConnector1">
            <a:avLst/>
          </a:prstGeom>
          <a:noFill/>
          <a:ln w="28575" cap="flat" cmpd="sng" algn="ctr">
            <a:solidFill>
              <a:schemeClr val="bg1"/>
            </a:solidFill>
            <a:prstDash val="solid"/>
            <a:round/>
            <a:headEnd type="none" w="med" len="med"/>
            <a:tailEnd type="triangle"/>
          </a:ln>
          <a:effectLst/>
        </p:spPr>
      </p:cxnSp>
      <p:cxnSp>
        <p:nvCxnSpPr>
          <p:cNvPr id="592" name="Straight Arrow Connector 591">
            <a:extLst>
              <a:ext uri="{FF2B5EF4-FFF2-40B4-BE49-F238E27FC236}">
                <a16:creationId xmlns:a16="http://schemas.microsoft.com/office/drawing/2014/main" id="{A538A705-A2DC-F4EF-0738-D21ED7A3F75D}"/>
              </a:ext>
            </a:extLst>
          </p:cNvPr>
          <p:cNvCxnSpPr>
            <a:cxnSpLocks/>
          </p:cNvCxnSpPr>
          <p:nvPr/>
        </p:nvCxnSpPr>
        <p:spPr bwMode="auto">
          <a:xfrm>
            <a:off x="10496771" y="1715318"/>
            <a:ext cx="275291" cy="0"/>
          </a:xfrm>
          <a:prstGeom prst="straightConnector1">
            <a:avLst/>
          </a:prstGeom>
          <a:noFill/>
          <a:ln w="28575" cap="flat" cmpd="sng" algn="ctr">
            <a:solidFill>
              <a:schemeClr val="bg1"/>
            </a:solidFill>
            <a:prstDash val="solid"/>
            <a:round/>
            <a:headEnd type="none" w="med" len="med"/>
            <a:tailEnd type="none"/>
          </a:ln>
          <a:effectLst/>
        </p:spPr>
      </p:cxnSp>
      <p:pic>
        <p:nvPicPr>
          <p:cNvPr id="596" name="Graphic 595" descr="Scissors with solid fill">
            <a:extLst>
              <a:ext uri="{FF2B5EF4-FFF2-40B4-BE49-F238E27FC236}">
                <a16:creationId xmlns:a16="http://schemas.microsoft.com/office/drawing/2014/main" id="{18CC6434-A537-6209-C1E1-CD58477E06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1188291">
            <a:off x="5672820" y="5908647"/>
            <a:ext cx="244726" cy="244726"/>
          </a:xfrm>
          <a:prstGeom prst="rect">
            <a:avLst/>
          </a:prstGeom>
        </p:spPr>
      </p:pic>
      <p:pic>
        <p:nvPicPr>
          <p:cNvPr id="597" name="Graphic 596" descr="Scissors with solid fill">
            <a:extLst>
              <a:ext uri="{FF2B5EF4-FFF2-40B4-BE49-F238E27FC236}">
                <a16:creationId xmlns:a16="http://schemas.microsoft.com/office/drawing/2014/main" id="{2F7E751A-46A7-334C-F36D-3DE08E52ED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621510">
            <a:off x="5642659" y="5461034"/>
            <a:ext cx="244726" cy="244726"/>
          </a:xfrm>
          <a:prstGeom prst="rect">
            <a:avLst/>
          </a:prstGeom>
        </p:spPr>
      </p:pic>
      <p:pic>
        <p:nvPicPr>
          <p:cNvPr id="598" name="Picture 597">
            <a:extLst>
              <a:ext uri="{FF2B5EF4-FFF2-40B4-BE49-F238E27FC236}">
                <a16:creationId xmlns:a16="http://schemas.microsoft.com/office/drawing/2014/main" id="{743F361A-B009-C5D9-B29A-E878F3D6ECE2}"/>
              </a:ext>
            </a:extLst>
          </p:cNvPr>
          <p:cNvPicPr>
            <a:picLocks noChangeAspect="1"/>
          </p:cNvPicPr>
          <p:nvPr/>
        </p:nvPicPr>
        <p:blipFill>
          <a:blip r:embed="rId6"/>
          <a:stretch>
            <a:fillRect/>
          </a:stretch>
        </p:blipFill>
        <p:spPr>
          <a:xfrm>
            <a:off x="4096271" y="5209029"/>
            <a:ext cx="3213100" cy="762000"/>
          </a:xfrm>
          <a:prstGeom prst="rect">
            <a:avLst/>
          </a:prstGeom>
        </p:spPr>
      </p:pic>
    </p:spTree>
    <p:extLst>
      <p:ext uri="{BB962C8B-B14F-4D97-AF65-F5344CB8AC3E}">
        <p14:creationId xmlns:p14="http://schemas.microsoft.com/office/powerpoint/2010/main" val="1804203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53463-7B8D-6952-42B3-8F2F1A32BA03}"/>
            </a:ext>
          </a:extLst>
        </p:cNvPr>
        <p:cNvGrpSpPr/>
        <p:nvPr/>
      </p:nvGrpSpPr>
      <p:grpSpPr>
        <a:xfrm>
          <a:off x="0" y="0"/>
          <a:ext cx="0" cy="0"/>
          <a:chOff x="0" y="0"/>
          <a:chExt cx="0" cy="0"/>
        </a:xfrm>
      </p:grpSpPr>
      <p:sp>
        <p:nvSpPr>
          <p:cNvPr id="446" name="Rectangle 445">
            <a:extLst>
              <a:ext uri="{FF2B5EF4-FFF2-40B4-BE49-F238E27FC236}">
                <a16:creationId xmlns:a16="http://schemas.microsoft.com/office/drawing/2014/main" id="{08E08CD3-3287-A5EF-957B-4AC1D2C29BC2}"/>
              </a:ext>
            </a:extLst>
          </p:cNvPr>
          <p:cNvSpPr/>
          <p:nvPr/>
        </p:nvSpPr>
        <p:spPr bwMode="auto">
          <a:xfrm>
            <a:off x="2781464" y="4101655"/>
            <a:ext cx="1817096" cy="855769"/>
          </a:xfrm>
          <a:prstGeom prst="rect">
            <a:avLst/>
          </a:prstGeom>
          <a:gradFill flip="none" rotWithShape="1">
            <a:gsLst>
              <a:gs pos="0">
                <a:schemeClr val="accent2"/>
              </a:gs>
              <a:gs pos="100000">
                <a:schemeClr val="tx1"/>
              </a:gs>
            </a:gsLst>
            <a:lin ang="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5" name="Rectangle 444">
            <a:extLst>
              <a:ext uri="{FF2B5EF4-FFF2-40B4-BE49-F238E27FC236}">
                <a16:creationId xmlns:a16="http://schemas.microsoft.com/office/drawing/2014/main" id="{1CE94B30-D4FA-A264-0DA4-B71BEE51F3AC}"/>
              </a:ext>
            </a:extLst>
          </p:cNvPr>
          <p:cNvSpPr/>
          <p:nvPr/>
        </p:nvSpPr>
        <p:spPr bwMode="auto">
          <a:xfrm>
            <a:off x="966388" y="4101656"/>
            <a:ext cx="1815075" cy="837898"/>
          </a:xfrm>
          <a:prstGeom prst="rect">
            <a:avLst/>
          </a:prstGeom>
          <a:gradFill flip="none" rotWithShape="1">
            <a:gsLst>
              <a:gs pos="0">
                <a:schemeClr val="accent1"/>
              </a:gs>
              <a:gs pos="100000">
                <a:schemeClr val="tx1"/>
              </a:gs>
            </a:gsLst>
            <a:lin ang="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0" name="Rectangle 429">
            <a:extLst>
              <a:ext uri="{FF2B5EF4-FFF2-40B4-BE49-F238E27FC236}">
                <a16:creationId xmlns:a16="http://schemas.microsoft.com/office/drawing/2014/main" id="{B7637E69-F75C-6BA7-F937-62C49618C6DF}"/>
              </a:ext>
            </a:extLst>
          </p:cNvPr>
          <p:cNvSpPr/>
          <p:nvPr/>
        </p:nvSpPr>
        <p:spPr bwMode="auto">
          <a:xfrm>
            <a:off x="1477534" y="4930718"/>
            <a:ext cx="684849" cy="32374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1" name="Rectangle 430">
            <a:extLst>
              <a:ext uri="{FF2B5EF4-FFF2-40B4-BE49-F238E27FC236}">
                <a16:creationId xmlns:a16="http://schemas.microsoft.com/office/drawing/2014/main" id="{A3D23ABC-7EFF-6732-978E-021EF53379C9}"/>
              </a:ext>
            </a:extLst>
          </p:cNvPr>
          <p:cNvSpPr/>
          <p:nvPr/>
        </p:nvSpPr>
        <p:spPr bwMode="auto">
          <a:xfrm>
            <a:off x="3005955" y="4959593"/>
            <a:ext cx="684849" cy="27699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2" name="Rectangle 431">
            <a:extLst>
              <a:ext uri="{FF2B5EF4-FFF2-40B4-BE49-F238E27FC236}">
                <a16:creationId xmlns:a16="http://schemas.microsoft.com/office/drawing/2014/main" id="{B264386E-9C7D-19FF-2667-F634F5E0B499}"/>
              </a:ext>
            </a:extLst>
          </p:cNvPr>
          <p:cNvSpPr/>
          <p:nvPr/>
        </p:nvSpPr>
        <p:spPr bwMode="auto">
          <a:xfrm>
            <a:off x="4591971" y="4089744"/>
            <a:ext cx="684849" cy="115514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358" name="Group 357">
            <a:extLst>
              <a:ext uri="{FF2B5EF4-FFF2-40B4-BE49-F238E27FC236}">
                <a16:creationId xmlns:a16="http://schemas.microsoft.com/office/drawing/2014/main" id="{751CE4C1-A85D-F73A-EAC6-3EEAA008A419}"/>
              </a:ext>
            </a:extLst>
          </p:cNvPr>
          <p:cNvGrpSpPr/>
          <p:nvPr/>
        </p:nvGrpSpPr>
        <p:grpSpPr>
          <a:xfrm>
            <a:off x="7088743" y="3001343"/>
            <a:ext cx="4695308" cy="1841736"/>
            <a:chOff x="7088743" y="3308992"/>
            <a:chExt cx="4695308" cy="1841736"/>
          </a:xfrm>
        </p:grpSpPr>
        <p:grpSp>
          <p:nvGrpSpPr>
            <p:cNvPr id="244" name="Group 243">
              <a:extLst>
                <a:ext uri="{FF2B5EF4-FFF2-40B4-BE49-F238E27FC236}">
                  <a16:creationId xmlns:a16="http://schemas.microsoft.com/office/drawing/2014/main" id="{7E4B0615-4119-D176-EEFF-3CC284BA9889}"/>
                </a:ext>
              </a:extLst>
            </p:cNvPr>
            <p:cNvGrpSpPr/>
            <p:nvPr/>
          </p:nvGrpSpPr>
          <p:grpSpPr>
            <a:xfrm>
              <a:off x="7088743" y="3564396"/>
              <a:ext cx="4695308" cy="1317924"/>
              <a:chOff x="7088743" y="3564396"/>
              <a:chExt cx="4695308" cy="1317924"/>
            </a:xfrm>
          </p:grpSpPr>
          <p:sp>
            <p:nvSpPr>
              <p:cNvPr id="221" name="Freeform 220">
                <a:extLst>
                  <a:ext uri="{FF2B5EF4-FFF2-40B4-BE49-F238E27FC236}">
                    <a16:creationId xmlns:a16="http://schemas.microsoft.com/office/drawing/2014/main" id="{16C54A45-3F9D-912F-FD4F-57E057ED0397}"/>
                  </a:ext>
                </a:extLst>
              </p:cNvPr>
              <p:cNvSpPr/>
              <p:nvPr/>
            </p:nvSpPr>
            <p:spPr bwMode="auto">
              <a:xfrm>
                <a:off x="7127377" y="3613116"/>
                <a:ext cx="4616485" cy="1225790"/>
              </a:xfrm>
              <a:custGeom>
                <a:avLst/>
                <a:gdLst>
                  <a:gd name="connsiteX0" fmla="*/ 4616485 w 4616485"/>
                  <a:gd name="connsiteY0" fmla="*/ 1225790 h 1225790"/>
                  <a:gd name="connsiteX1" fmla="*/ 3682314 w 4616485"/>
                  <a:gd name="connsiteY1" fmla="*/ 1166478 h 1225790"/>
                  <a:gd name="connsiteX2" fmla="*/ 2743200 w 4616485"/>
                  <a:gd name="connsiteY2" fmla="*/ 1141764 h 1225790"/>
                  <a:gd name="connsiteX3" fmla="*/ 1813972 w 4616485"/>
                  <a:gd name="connsiteY3" fmla="*/ 1018196 h 1225790"/>
                  <a:gd name="connsiteX4" fmla="*/ 874859 w 4616485"/>
                  <a:gd name="connsiteY4" fmla="*/ 1013254 h 1225790"/>
                  <a:gd name="connsiteX5" fmla="*/ 415187 w 4616485"/>
                  <a:gd name="connsiteY5" fmla="*/ 899572 h 1225790"/>
                  <a:gd name="connsiteX6" fmla="*/ 301505 w 4616485"/>
                  <a:gd name="connsiteY6" fmla="*/ 855087 h 1225790"/>
                  <a:gd name="connsiteX7" fmla="*/ 177938 w 4616485"/>
                  <a:gd name="connsiteY7" fmla="*/ 538754 h 1225790"/>
                  <a:gd name="connsiteX8" fmla="*/ 59313 w 4616485"/>
                  <a:gd name="connsiteY8" fmla="*/ 296562 h 1225790"/>
                  <a:gd name="connsiteX9" fmla="*/ 0 w 4616485"/>
                  <a:gd name="connsiteY9" fmla="*/ 0 h 122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485" h="1225790">
                    <a:moveTo>
                      <a:pt x="4616485" y="1225790"/>
                    </a:moveTo>
                    <a:lnTo>
                      <a:pt x="3682314" y="1166478"/>
                    </a:lnTo>
                    <a:lnTo>
                      <a:pt x="2743200" y="1141764"/>
                    </a:lnTo>
                    <a:lnTo>
                      <a:pt x="1813972" y="1018196"/>
                    </a:lnTo>
                    <a:lnTo>
                      <a:pt x="874859" y="1013254"/>
                    </a:lnTo>
                    <a:lnTo>
                      <a:pt x="415187" y="899572"/>
                    </a:lnTo>
                    <a:lnTo>
                      <a:pt x="301505" y="855087"/>
                    </a:lnTo>
                    <a:lnTo>
                      <a:pt x="177938" y="538754"/>
                    </a:lnTo>
                    <a:lnTo>
                      <a:pt x="59313" y="296562"/>
                    </a:lnTo>
                    <a:lnTo>
                      <a:pt x="0" y="0"/>
                    </a:lnTo>
                  </a:path>
                </a:pathLst>
              </a:custGeom>
              <a:noFill/>
              <a:ln w="19050">
                <a:solidFill>
                  <a:schemeClr val="accent1"/>
                </a:solidFill>
                <a:miter lim="800000"/>
                <a:headEnd/>
                <a:tailEnd/>
              </a:ln>
            </p:spPr>
            <p:txBody>
              <a:bodyPr rtlCol="0" anchor="ctr"/>
              <a:lstStyle/>
              <a:p>
                <a:pPr algn="ctr"/>
                <a:endParaRPr lang="en-US"/>
              </a:p>
            </p:txBody>
          </p:sp>
          <p:sp>
            <p:nvSpPr>
              <p:cNvPr id="234" name="Oval 233">
                <a:extLst>
                  <a:ext uri="{FF2B5EF4-FFF2-40B4-BE49-F238E27FC236}">
                    <a16:creationId xmlns:a16="http://schemas.microsoft.com/office/drawing/2014/main" id="{1CE62622-6DA0-E17D-CF16-B201F85DC08A}"/>
                  </a:ext>
                </a:extLst>
              </p:cNvPr>
              <p:cNvSpPr/>
              <p:nvPr/>
            </p:nvSpPr>
            <p:spPr bwMode="auto">
              <a:xfrm>
                <a:off x="7088743" y="3564396"/>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7A95C976-3ED6-4BAF-F73B-695C81B9374C}"/>
                  </a:ext>
                </a:extLst>
              </p:cNvPr>
              <p:cNvSpPr/>
              <p:nvPr/>
            </p:nvSpPr>
            <p:spPr bwMode="auto">
              <a:xfrm>
                <a:off x="7152295" y="3879884"/>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Oval 235">
                <a:extLst>
                  <a:ext uri="{FF2B5EF4-FFF2-40B4-BE49-F238E27FC236}">
                    <a16:creationId xmlns:a16="http://schemas.microsoft.com/office/drawing/2014/main" id="{9951FA1A-EFE3-1A17-2F69-4AB71911C7CC}"/>
                  </a:ext>
                </a:extLst>
              </p:cNvPr>
              <p:cNvSpPr/>
              <p:nvPr/>
            </p:nvSpPr>
            <p:spPr bwMode="auto">
              <a:xfrm>
                <a:off x="7270026" y="4122774"/>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Oval 236">
                <a:extLst>
                  <a:ext uri="{FF2B5EF4-FFF2-40B4-BE49-F238E27FC236}">
                    <a16:creationId xmlns:a16="http://schemas.microsoft.com/office/drawing/2014/main" id="{B1B92B67-C522-38D7-3AB2-FE9173E8EE42}"/>
                  </a:ext>
                </a:extLst>
              </p:cNvPr>
              <p:cNvSpPr/>
              <p:nvPr/>
            </p:nvSpPr>
            <p:spPr bwMode="auto">
              <a:xfrm>
                <a:off x="7387253" y="4433267"/>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09992CB9-3530-3EFB-94DA-AA05B726AD45}"/>
                  </a:ext>
                </a:extLst>
              </p:cNvPr>
              <p:cNvSpPr/>
              <p:nvPr/>
            </p:nvSpPr>
            <p:spPr bwMode="auto">
              <a:xfrm>
                <a:off x="7506125" y="4477615"/>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409874D8-5FA4-08F3-956E-7A25FD67DAFB}"/>
                  </a:ext>
                </a:extLst>
              </p:cNvPr>
              <p:cNvSpPr/>
              <p:nvPr/>
            </p:nvSpPr>
            <p:spPr bwMode="auto">
              <a:xfrm>
                <a:off x="7964623" y="4581469"/>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8D3E7E29-9B20-C897-B510-C2D3B92143D1}"/>
                  </a:ext>
                </a:extLst>
              </p:cNvPr>
              <p:cNvSpPr/>
              <p:nvPr/>
            </p:nvSpPr>
            <p:spPr bwMode="auto">
              <a:xfrm>
                <a:off x="8897673" y="4587468"/>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E551185E-D8F5-36EC-105C-BBC8DEF96A86}"/>
                  </a:ext>
                </a:extLst>
              </p:cNvPr>
              <p:cNvSpPr/>
              <p:nvPr/>
            </p:nvSpPr>
            <p:spPr bwMode="auto">
              <a:xfrm>
                <a:off x="9836004" y="4721390"/>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D27323A1-5A10-8093-ECDA-F9761623F935}"/>
                  </a:ext>
                </a:extLst>
              </p:cNvPr>
              <p:cNvSpPr/>
              <p:nvPr/>
            </p:nvSpPr>
            <p:spPr bwMode="auto">
              <a:xfrm>
                <a:off x="10769063" y="4744191"/>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7DAF7B00-0EFA-EE6D-A5B4-6A394591E646}"/>
                  </a:ext>
                </a:extLst>
              </p:cNvPr>
              <p:cNvSpPr/>
              <p:nvPr/>
            </p:nvSpPr>
            <p:spPr bwMode="auto">
              <a:xfrm>
                <a:off x="11699278" y="4797547"/>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08" name="Group 307">
              <a:extLst>
                <a:ext uri="{FF2B5EF4-FFF2-40B4-BE49-F238E27FC236}">
                  <a16:creationId xmlns:a16="http://schemas.microsoft.com/office/drawing/2014/main" id="{C6E15531-4704-C34D-80CD-B79496DE4FB4}"/>
                </a:ext>
              </a:extLst>
            </p:cNvPr>
            <p:cNvGrpSpPr/>
            <p:nvPr/>
          </p:nvGrpSpPr>
          <p:grpSpPr>
            <a:xfrm>
              <a:off x="11706866" y="4529394"/>
              <a:ext cx="75920" cy="621334"/>
              <a:chOff x="8909913" y="3827817"/>
              <a:chExt cx="75920" cy="621334"/>
            </a:xfrm>
          </p:grpSpPr>
          <p:cxnSp>
            <p:nvCxnSpPr>
              <p:cNvPr id="309" name="Straight Connector 308">
                <a:extLst>
                  <a:ext uri="{FF2B5EF4-FFF2-40B4-BE49-F238E27FC236}">
                    <a16:creationId xmlns:a16="http://schemas.microsoft.com/office/drawing/2014/main" id="{54D9FAF5-94D0-0A69-9890-2B171533C326}"/>
                  </a:ext>
                </a:extLst>
              </p:cNvPr>
              <p:cNvCxnSpPr>
                <a:cxnSpLocks/>
              </p:cNvCxnSpPr>
              <p:nvPr/>
            </p:nvCxnSpPr>
            <p:spPr bwMode="auto">
              <a:xfrm>
                <a:off x="8947873" y="3827817"/>
                <a:ext cx="0" cy="621334"/>
              </a:xfrm>
              <a:prstGeom prst="line">
                <a:avLst/>
              </a:prstGeom>
              <a:noFill/>
              <a:ln w="1905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BE916299-214B-2AEB-4B35-1ED25BB2D40F}"/>
                  </a:ext>
                </a:extLst>
              </p:cNvPr>
              <p:cNvCxnSpPr>
                <a:cxnSpLocks/>
              </p:cNvCxnSpPr>
              <p:nvPr/>
            </p:nvCxnSpPr>
            <p:spPr bwMode="auto">
              <a:xfrm>
                <a:off x="8909913" y="3834396"/>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FA4690A4-0B58-35B9-6318-4E76CDF77D65}"/>
                  </a:ext>
                </a:extLst>
              </p:cNvPr>
              <p:cNvCxnSpPr>
                <a:cxnSpLocks/>
              </p:cNvCxnSpPr>
              <p:nvPr/>
            </p:nvCxnSpPr>
            <p:spPr bwMode="auto">
              <a:xfrm>
                <a:off x="8909913" y="4441750"/>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DA8B4ACE-A548-2119-B8D7-D96A338E908F}"/>
                </a:ext>
              </a:extLst>
            </p:cNvPr>
            <p:cNvGrpSpPr/>
            <p:nvPr/>
          </p:nvGrpSpPr>
          <p:grpSpPr>
            <a:xfrm>
              <a:off x="10773490" y="4456740"/>
              <a:ext cx="75920" cy="664181"/>
              <a:chOff x="8909913" y="3784970"/>
              <a:chExt cx="75920" cy="664181"/>
            </a:xfrm>
          </p:grpSpPr>
          <p:cxnSp>
            <p:nvCxnSpPr>
              <p:cNvPr id="314" name="Straight Connector 313">
                <a:extLst>
                  <a:ext uri="{FF2B5EF4-FFF2-40B4-BE49-F238E27FC236}">
                    <a16:creationId xmlns:a16="http://schemas.microsoft.com/office/drawing/2014/main" id="{BAEA1031-2F12-D2DB-3233-B241A300FA32}"/>
                  </a:ext>
                </a:extLst>
              </p:cNvPr>
              <p:cNvCxnSpPr>
                <a:cxnSpLocks/>
              </p:cNvCxnSpPr>
              <p:nvPr/>
            </p:nvCxnSpPr>
            <p:spPr bwMode="auto">
              <a:xfrm>
                <a:off x="8947873" y="3791606"/>
                <a:ext cx="0" cy="657545"/>
              </a:xfrm>
              <a:prstGeom prst="line">
                <a:avLst/>
              </a:prstGeom>
              <a:noFill/>
              <a:ln w="1905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FC0BEAB1-71EA-772C-D236-6C61532A41CD}"/>
                  </a:ext>
                </a:extLst>
              </p:cNvPr>
              <p:cNvCxnSpPr>
                <a:cxnSpLocks/>
              </p:cNvCxnSpPr>
              <p:nvPr/>
            </p:nvCxnSpPr>
            <p:spPr bwMode="auto">
              <a:xfrm>
                <a:off x="8909913" y="3784970"/>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F335E379-F53A-83E0-6F73-3E48F7E0BEAB}"/>
                  </a:ext>
                </a:extLst>
              </p:cNvPr>
              <p:cNvCxnSpPr>
                <a:cxnSpLocks/>
              </p:cNvCxnSpPr>
              <p:nvPr/>
            </p:nvCxnSpPr>
            <p:spPr bwMode="auto">
              <a:xfrm>
                <a:off x="8909913" y="4441750"/>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103F16D8-EAE4-8C4A-486E-E11FBCD8DE86}"/>
                </a:ext>
              </a:extLst>
            </p:cNvPr>
            <p:cNvGrpSpPr/>
            <p:nvPr/>
          </p:nvGrpSpPr>
          <p:grpSpPr>
            <a:xfrm>
              <a:off x="9837636" y="4415716"/>
              <a:ext cx="75920" cy="700916"/>
              <a:chOff x="8909913" y="3784970"/>
              <a:chExt cx="75920" cy="700916"/>
            </a:xfrm>
          </p:grpSpPr>
          <p:cxnSp>
            <p:nvCxnSpPr>
              <p:cNvPr id="319" name="Straight Connector 318">
                <a:extLst>
                  <a:ext uri="{FF2B5EF4-FFF2-40B4-BE49-F238E27FC236}">
                    <a16:creationId xmlns:a16="http://schemas.microsoft.com/office/drawing/2014/main" id="{FFDADE3A-2586-5B50-B9CC-CC339752A399}"/>
                  </a:ext>
                </a:extLst>
              </p:cNvPr>
              <p:cNvCxnSpPr>
                <a:cxnSpLocks/>
              </p:cNvCxnSpPr>
              <p:nvPr/>
            </p:nvCxnSpPr>
            <p:spPr bwMode="auto">
              <a:xfrm>
                <a:off x="8947873" y="3791606"/>
                <a:ext cx="0" cy="694280"/>
              </a:xfrm>
              <a:prstGeom prst="line">
                <a:avLst/>
              </a:prstGeom>
              <a:noFill/>
              <a:ln w="1905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F6C5F067-D408-738A-9356-A20BE93F5545}"/>
                  </a:ext>
                </a:extLst>
              </p:cNvPr>
              <p:cNvCxnSpPr>
                <a:cxnSpLocks/>
              </p:cNvCxnSpPr>
              <p:nvPr/>
            </p:nvCxnSpPr>
            <p:spPr bwMode="auto">
              <a:xfrm>
                <a:off x="8909913" y="3784970"/>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0C5039FD-0A4B-E812-F3EA-1F96175A675A}"/>
                  </a:ext>
                </a:extLst>
              </p:cNvPr>
              <p:cNvCxnSpPr>
                <a:cxnSpLocks/>
              </p:cNvCxnSpPr>
              <p:nvPr/>
            </p:nvCxnSpPr>
            <p:spPr bwMode="auto">
              <a:xfrm>
                <a:off x="8909913" y="4476351"/>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A8D8EA12-50E2-CD90-9155-FC0E5B7F9421}"/>
                </a:ext>
              </a:extLst>
            </p:cNvPr>
            <p:cNvGrpSpPr/>
            <p:nvPr/>
          </p:nvGrpSpPr>
          <p:grpSpPr>
            <a:xfrm>
              <a:off x="8903389" y="4230170"/>
              <a:ext cx="75920" cy="804713"/>
              <a:chOff x="8909913" y="3681173"/>
              <a:chExt cx="75920" cy="804713"/>
            </a:xfrm>
          </p:grpSpPr>
          <p:cxnSp>
            <p:nvCxnSpPr>
              <p:cNvPr id="324" name="Straight Connector 323">
                <a:extLst>
                  <a:ext uri="{FF2B5EF4-FFF2-40B4-BE49-F238E27FC236}">
                    <a16:creationId xmlns:a16="http://schemas.microsoft.com/office/drawing/2014/main" id="{DFE531BE-3235-F47C-A84B-4EED30888F99}"/>
                  </a:ext>
                </a:extLst>
              </p:cNvPr>
              <p:cNvCxnSpPr>
                <a:cxnSpLocks/>
              </p:cNvCxnSpPr>
              <p:nvPr/>
            </p:nvCxnSpPr>
            <p:spPr bwMode="auto">
              <a:xfrm>
                <a:off x="8947873" y="3687688"/>
                <a:ext cx="0" cy="798198"/>
              </a:xfrm>
              <a:prstGeom prst="line">
                <a:avLst/>
              </a:prstGeom>
              <a:noFill/>
              <a:ln w="1905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1D06C2CD-2A58-29D7-5F38-6DA94A128707}"/>
                  </a:ext>
                </a:extLst>
              </p:cNvPr>
              <p:cNvCxnSpPr>
                <a:cxnSpLocks/>
              </p:cNvCxnSpPr>
              <p:nvPr/>
            </p:nvCxnSpPr>
            <p:spPr bwMode="auto">
              <a:xfrm>
                <a:off x="8909913" y="3681173"/>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E6B60D05-FC1C-2EBE-79B4-4CB3B90A34AA}"/>
                  </a:ext>
                </a:extLst>
              </p:cNvPr>
              <p:cNvCxnSpPr>
                <a:cxnSpLocks/>
              </p:cNvCxnSpPr>
              <p:nvPr/>
            </p:nvCxnSpPr>
            <p:spPr bwMode="auto">
              <a:xfrm>
                <a:off x="8909913" y="4476351"/>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5E31B266-0C78-A235-4E00-FB681764E06B}"/>
                </a:ext>
              </a:extLst>
            </p:cNvPr>
            <p:cNvGrpSpPr/>
            <p:nvPr/>
          </p:nvGrpSpPr>
          <p:grpSpPr>
            <a:xfrm>
              <a:off x="7972649" y="4265113"/>
              <a:ext cx="75920" cy="732655"/>
              <a:chOff x="8909913" y="3753231"/>
              <a:chExt cx="75920" cy="732655"/>
            </a:xfrm>
          </p:grpSpPr>
          <p:cxnSp>
            <p:nvCxnSpPr>
              <p:cNvPr id="329" name="Straight Connector 328">
                <a:extLst>
                  <a:ext uri="{FF2B5EF4-FFF2-40B4-BE49-F238E27FC236}">
                    <a16:creationId xmlns:a16="http://schemas.microsoft.com/office/drawing/2014/main" id="{76503D09-889C-AE6D-7E8A-EC65FE693D9F}"/>
                  </a:ext>
                </a:extLst>
              </p:cNvPr>
              <p:cNvCxnSpPr>
                <a:cxnSpLocks/>
              </p:cNvCxnSpPr>
              <p:nvPr/>
            </p:nvCxnSpPr>
            <p:spPr bwMode="auto">
              <a:xfrm>
                <a:off x="8947873" y="3753231"/>
                <a:ext cx="0" cy="732655"/>
              </a:xfrm>
              <a:prstGeom prst="line">
                <a:avLst/>
              </a:prstGeom>
              <a:noFill/>
              <a:ln w="19050"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095B3742-D02C-3362-C552-5E6C9AD3989E}"/>
                  </a:ext>
                </a:extLst>
              </p:cNvPr>
              <p:cNvCxnSpPr>
                <a:cxnSpLocks/>
              </p:cNvCxnSpPr>
              <p:nvPr/>
            </p:nvCxnSpPr>
            <p:spPr bwMode="auto">
              <a:xfrm>
                <a:off x="8909913" y="3760256"/>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1EB123E5-9147-178B-A304-30B97834AF76}"/>
                  </a:ext>
                </a:extLst>
              </p:cNvPr>
              <p:cNvCxnSpPr>
                <a:cxnSpLocks/>
              </p:cNvCxnSpPr>
              <p:nvPr/>
            </p:nvCxnSpPr>
            <p:spPr bwMode="auto">
              <a:xfrm>
                <a:off x="8909913" y="4476351"/>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67A1D368-5BB3-4228-9FBE-44C7CDF5EB1F}"/>
                </a:ext>
              </a:extLst>
            </p:cNvPr>
            <p:cNvGrpSpPr/>
            <p:nvPr/>
          </p:nvGrpSpPr>
          <p:grpSpPr>
            <a:xfrm>
              <a:off x="7506493" y="4106890"/>
              <a:ext cx="75920" cy="819542"/>
              <a:chOff x="8909913" y="3666344"/>
              <a:chExt cx="75920" cy="819542"/>
            </a:xfrm>
          </p:grpSpPr>
          <p:cxnSp>
            <p:nvCxnSpPr>
              <p:cNvPr id="334" name="Straight Connector 333">
                <a:extLst>
                  <a:ext uri="{FF2B5EF4-FFF2-40B4-BE49-F238E27FC236}">
                    <a16:creationId xmlns:a16="http://schemas.microsoft.com/office/drawing/2014/main" id="{9396798B-9CDA-0485-30D6-ADBE18073908}"/>
                  </a:ext>
                </a:extLst>
              </p:cNvPr>
              <p:cNvCxnSpPr>
                <a:cxnSpLocks/>
              </p:cNvCxnSpPr>
              <p:nvPr/>
            </p:nvCxnSpPr>
            <p:spPr bwMode="auto">
              <a:xfrm>
                <a:off x="8947873" y="3675350"/>
                <a:ext cx="0" cy="810536"/>
              </a:xfrm>
              <a:prstGeom prst="line">
                <a:avLst/>
              </a:prstGeom>
              <a:noFill/>
              <a:ln w="1905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3C36AC99-F14D-094C-362B-5BCE9CA31F53}"/>
                  </a:ext>
                </a:extLst>
              </p:cNvPr>
              <p:cNvCxnSpPr>
                <a:cxnSpLocks/>
              </p:cNvCxnSpPr>
              <p:nvPr/>
            </p:nvCxnSpPr>
            <p:spPr bwMode="auto">
              <a:xfrm>
                <a:off x="8909913" y="3666344"/>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A2B304A8-18C5-0992-B374-C2992D89DE05}"/>
                  </a:ext>
                </a:extLst>
              </p:cNvPr>
              <p:cNvCxnSpPr>
                <a:cxnSpLocks/>
              </p:cNvCxnSpPr>
              <p:nvPr/>
            </p:nvCxnSpPr>
            <p:spPr bwMode="auto">
              <a:xfrm>
                <a:off x="8909913" y="4476351"/>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2253ECDC-579D-1597-4410-C1C584498A6B}"/>
                </a:ext>
              </a:extLst>
            </p:cNvPr>
            <p:cNvGrpSpPr/>
            <p:nvPr/>
          </p:nvGrpSpPr>
          <p:grpSpPr>
            <a:xfrm>
              <a:off x="7388940" y="4034281"/>
              <a:ext cx="75920" cy="867891"/>
              <a:chOff x="8909913" y="3617995"/>
              <a:chExt cx="75920" cy="867891"/>
            </a:xfrm>
          </p:grpSpPr>
          <p:cxnSp>
            <p:nvCxnSpPr>
              <p:cNvPr id="339" name="Straight Connector 338">
                <a:extLst>
                  <a:ext uri="{FF2B5EF4-FFF2-40B4-BE49-F238E27FC236}">
                    <a16:creationId xmlns:a16="http://schemas.microsoft.com/office/drawing/2014/main" id="{3EE8A617-F1EF-652A-EE6C-50992C5B827D}"/>
                  </a:ext>
                </a:extLst>
              </p:cNvPr>
              <p:cNvCxnSpPr>
                <a:cxnSpLocks/>
              </p:cNvCxnSpPr>
              <p:nvPr/>
            </p:nvCxnSpPr>
            <p:spPr bwMode="auto">
              <a:xfrm>
                <a:off x="8947873" y="3617995"/>
                <a:ext cx="0" cy="867891"/>
              </a:xfrm>
              <a:prstGeom prst="line">
                <a:avLst/>
              </a:prstGeom>
              <a:noFill/>
              <a:ln w="1905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AB089E07-62A0-5032-7E27-266FFD51466D}"/>
                  </a:ext>
                </a:extLst>
              </p:cNvPr>
              <p:cNvCxnSpPr>
                <a:cxnSpLocks/>
              </p:cNvCxnSpPr>
              <p:nvPr/>
            </p:nvCxnSpPr>
            <p:spPr bwMode="auto">
              <a:xfrm>
                <a:off x="8909913" y="3621858"/>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9E5A2F11-43D1-5661-AC8C-3290EC42876A}"/>
                  </a:ext>
                </a:extLst>
              </p:cNvPr>
              <p:cNvCxnSpPr>
                <a:cxnSpLocks/>
              </p:cNvCxnSpPr>
              <p:nvPr/>
            </p:nvCxnSpPr>
            <p:spPr bwMode="auto">
              <a:xfrm>
                <a:off x="8909913" y="4476351"/>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5875E875-27F1-4824-054A-6C84719B8A2C}"/>
                </a:ext>
              </a:extLst>
            </p:cNvPr>
            <p:cNvGrpSpPr/>
            <p:nvPr/>
          </p:nvGrpSpPr>
          <p:grpSpPr>
            <a:xfrm>
              <a:off x="7274211" y="3727622"/>
              <a:ext cx="75920" cy="867891"/>
              <a:chOff x="8909913" y="3617995"/>
              <a:chExt cx="75920" cy="867891"/>
            </a:xfrm>
          </p:grpSpPr>
          <p:cxnSp>
            <p:nvCxnSpPr>
              <p:cNvPr id="344" name="Straight Connector 343">
                <a:extLst>
                  <a:ext uri="{FF2B5EF4-FFF2-40B4-BE49-F238E27FC236}">
                    <a16:creationId xmlns:a16="http://schemas.microsoft.com/office/drawing/2014/main" id="{DEB861C0-5D0B-ACAE-EDA5-D689C83936DB}"/>
                  </a:ext>
                </a:extLst>
              </p:cNvPr>
              <p:cNvCxnSpPr>
                <a:cxnSpLocks/>
              </p:cNvCxnSpPr>
              <p:nvPr/>
            </p:nvCxnSpPr>
            <p:spPr bwMode="auto">
              <a:xfrm>
                <a:off x="8947873" y="3617995"/>
                <a:ext cx="0" cy="867891"/>
              </a:xfrm>
              <a:prstGeom prst="line">
                <a:avLst/>
              </a:prstGeom>
              <a:noFill/>
              <a:ln w="1905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56AE580B-5233-FF4F-2E34-D2C61B4CB4BF}"/>
                  </a:ext>
                </a:extLst>
              </p:cNvPr>
              <p:cNvCxnSpPr>
                <a:cxnSpLocks/>
              </p:cNvCxnSpPr>
              <p:nvPr/>
            </p:nvCxnSpPr>
            <p:spPr bwMode="auto">
              <a:xfrm>
                <a:off x="8909913" y="3621858"/>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A91D87AF-232B-9855-5B94-22C80C9A8E0C}"/>
                  </a:ext>
                </a:extLst>
              </p:cNvPr>
              <p:cNvCxnSpPr>
                <a:cxnSpLocks/>
              </p:cNvCxnSpPr>
              <p:nvPr/>
            </p:nvCxnSpPr>
            <p:spPr bwMode="auto">
              <a:xfrm>
                <a:off x="8909913" y="4476351"/>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91CB50AE-97E5-430B-18F5-5336CFFF5834}"/>
                </a:ext>
              </a:extLst>
            </p:cNvPr>
            <p:cNvGrpSpPr/>
            <p:nvPr/>
          </p:nvGrpSpPr>
          <p:grpSpPr>
            <a:xfrm>
              <a:off x="7154472" y="3379232"/>
              <a:ext cx="75920" cy="1044786"/>
              <a:chOff x="8909913" y="3194911"/>
              <a:chExt cx="75920" cy="1044786"/>
            </a:xfrm>
          </p:grpSpPr>
          <p:cxnSp>
            <p:nvCxnSpPr>
              <p:cNvPr id="348" name="Straight Connector 347">
                <a:extLst>
                  <a:ext uri="{FF2B5EF4-FFF2-40B4-BE49-F238E27FC236}">
                    <a16:creationId xmlns:a16="http://schemas.microsoft.com/office/drawing/2014/main" id="{1EE80CF2-838F-92B9-D347-A19E3CAC65A2}"/>
                  </a:ext>
                </a:extLst>
              </p:cNvPr>
              <p:cNvCxnSpPr>
                <a:cxnSpLocks/>
              </p:cNvCxnSpPr>
              <p:nvPr/>
            </p:nvCxnSpPr>
            <p:spPr bwMode="auto">
              <a:xfrm>
                <a:off x="8947873" y="3194911"/>
                <a:ext cx="0" cy="1042440"/>
              </a:xfrm>
              <a:prstGeom prst="line">
                <a:avLst/>
              </a:prstGeom>
              <a:noFill/>
              <a:ln w="1905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1AADAB35-287C-A7F8-0865-D5021D87F03A}"/>
                  </a:ext>
                </a:extLst>
              </p:cNvPr>
              <p:cNvCxnSpPr>
                <a:cxnSpLocks/>
              </p:cNvCxnSpPr>
              <p:nvPr/>
            </p:nvCxnSpPr>
            <p:spPr bwMode="auto">
              <a:xfrm>
                <a:off x="8909913" y="4239697"/>
                <a:ext cx="75920" cy="0"/>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C0061B33-B194-4057-7278-8B69F3423F63}"/>
                  </a:ext>
                </a:extLst>
              </p:cNvPr>
              <p:cNvCxnSpPr>
                <a:cxnSpLocks/>
              </p:cNvCxnSpPr>
              <p:nvPr/>
            </p:nvCxnSpPr>
            <p:spPr bwMode="auto">
              <a:xfrm>
                <a:off x="8909913" y="3194911"/>
                <a:ext cx="7592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AA2FC8E5-C421-7EE7-86F7-0FEDEB902171}"/>
                </a:ext>
              </a:extLst>
            </p:cNvPr>
            <p:cNvGrpSpPr/>
            <p:nvPr/>
          </p:nvGrpSpPr>
          <p:grpSpPr>
            <a:xfrm>
              <a:off x="7094156" y="3308992"/>
              <a:ext cx="75920" cy="340177"/>
              <a:chOff x="8909913" y="3194911"/>
              <a:chExt cx="75920" cy="340177"/>
            </a:xfrm>
          </p:grpSpPr>
          <p:cxnSp>
            <p:nvCxnSpPr>
              <p:cNvPr id="354" name="Straight Connector 353">
                <a:extLst>
                  <a:ext uri="{FF2B5EF4-FFF2-40B4-BE49-F238E27FC236}">
                    <a16:creationId xmlns:a16="http://schemas.microsoft.com/office/drawing/2014/main" id="{B792993C-D096-E7C0-7328-9CED6243ED8F}"/>
                  </a:ext>
                </a:extLst>
              </p:cNvPr>
              <p:cNvCxnSpPr>
                <a:cxnSpLocks/>
                <a:endCxn id="234" idx="4"/>
              </p:cNvCxnSpPr>
              <p:nvPr/>
            </p:nvCxnSpPr>
            <p:spPr bwMode="auto">
              <a:xfrm flipH="1">
                <a:off x="8946887" y="3194911"/>
                <a:ext cx="986" cy="340177"/>
              </a:xfrm>
              <a:prstGeom prst="line">
                <a:avLst/>
              </a:prstGeom>
              <a:noFill/>
              <a:ln w="190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D6D27917-2DB0-5043-1D7B-2E4B58D4BD9A}"/>
                  </a:ext>
                </a:extLst>
              </p:cNvPr>
              <p:cNvCxnSpPr>
                <a:cxnSpLocks/>
              </p:cNvCxnSpPr>
              <p:nvPr/>
            </p:nvCxnSpPr>
            <p:spPr bwMode="auto">
              <a:xfrm>
                <a:off x="8909913" y="3194911"/>
                <a:ext cx="7592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07" name="Group 306">
            <a:extLst>
              <a:ext uri="{FF2B5EF4-FFF2-40B4-BE49-F238E27FC236}">
                <a16:creationId xmlns:a16="http://schemas.microsoft.com/office/drawing/2014/main" id="{355A3AA3-AC00-889B-5729-9BABAAC5C267}"/>
              </a:ext>
            </a:extLst>
          </p:cNvPr>
          <p:cNvGrpSpPr/>
          <p:nvPr/>
        </p:nvGrpSpPr>
        <p:grpSpPr>
          <a:xfrm>
            <a:off x="7091641" y="2577367"/>
            <a:ext cx="3757769" cy="1498940"/>
            <a:chOff x="7091641" y="2885016"/>
            <a:chExt cx="3757769" cy="1498940"/>
          </a:xfrm>
        </p:grpSpPr>
        <p:grpSp>
          <p:nvGrpSpPr>
            <p:cNvPr id="265" name="Group 264">
              <a:extLst>
                <a:ext uri="{FF2B5EF4-FFF2-40B4-BE49-F238E27FC236}">
                  <a16:creationId xmlns:a16="http://schemas.microsoft.com/office/drawing/2014/main" id="{7EF2D9A4-E58A-F631-E6B8-E74138C03D43}"/>
                </a:ext>
              </a:extLst>
            </p:cNvPr>
            <p:cNvGrpSpPr/>
            <p:nvPr/>
          </p:nvGrpSpPr>
          <p:grpSpPr>
            <a:xfrm>
              <a:off x="8909913" y="3379232"/>
              <a:ext cx="75920" cy="494518"/>
              <a:chOff x="8909913" y="3379232"/>
              <a:chExt cx="75920" cy="494518"/>
            </a:xfrm>
          </p:grpSpPr>
          <p:cxnSp>
            <p:nvCxnSpPr>
              <p:cNvPr id="259" name="Straight Connector 258">
                <a:extLst>
                  <a:ext uri="{FF2B5EF4-FFF2-40B4-BE49-F238E27FC236}">
                    <a16:creationId xmlns:a16="http://schemas.microsoft.com/office/drawing/2014/main" id="{97BAA8D3-8727-3889-580C-6D89B1F1CAB1}"/>
                  </a:ext>
                </a:extLst>
              </p:cNvPr>
              <p:cNvCxnSpPr>
                <a:cxnSpLocks/>
              </p:cNvCxnSpPr>
              <p:nvPr/>
            </p:nvCxnSpPr>
            <p:spPr bwMode="auto">
              <a:xfrm>
                <a:off x="8947873" y="3389118"/>
                <a:ext cx="0" cy="484632"/>
              </a:xfrm>
              <a:prstGeom prst="line">
                <a:avLst/>
              </a:prstGeom>
              <a:noFill/>
              <a:ln w="1905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4BE2D8B-BEA1-3E91-2580-A45087C77097}"/>
                  </a:ext>
                </a:extLst>
              </p:cNvPr>
              <p:cNvCxnSpPr>
                <a:cxnSpLocks/>
              </p:cNvCxnSpPr>
              <p:nvPr/>
            </p:nvCxnSpPr>
            <p:spPr bwMode="auto">
              <a:xfrm>
                <a:off x="8909913" y="3379232"/>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751A478E-AE5B-92F9-9DC0-64E9DE57EB89}"/>
                  </a:ext>
                </a:extLst>
              </p:cNvPr>
              <p:cNvCxnSpPr>
                <a:cxnSpLocks/>
              </p:cNvCxnSpPr>
              <p:nvPr/>
            </p:nvCxnSpPr>
            <p:spPr bwMode="auto">
              <a:xfrm>
                <a:off x="8909913" y="3873337"/>
                <a:ext cx="7592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F90EEC46-D0B1-B32E-5511-157602EB747A}"/>
                </a:ext>
              </a:extLst>
            </p:cNvPr>
            <p:cNvGrpSpPr/>
            <p:nvPr/>
          </p:nvGrpSpPr>
          <p:grpSpPr>
            <a:xfrm>
              <a:off x="7972649" y="3552972"/>
              <a:ext cx="75920" cy="464257"/>
              <a:chOff x="8909913" y="3409493"/>
              <a:chExt cx="75920" cy="464257"/>
            </a:xfrm>
          </p:grpSpPr>
          <p:cxnSp>
            <p:nvCxnSpPr>
              <p:cNvPr id="267" name="Straight Connector 266">
                <a:extLst>
                  <a:ext uri="{FF2B5EF4-FFF2-40B4-BE49-F238E27FC236}">
                    <a16:creationId xmlns:a16="http://schemas.microsoft.com/office/drawing/2014/main" id="{D11D0997-D168-F5E6-CFB7-2338AA431A9E}"/>
                  </a:ext>
                </a:extLst>
              </p:cNvPr>
              <p:cNvCxnSpPr>
                <a:cxnSpLocks/>
              </p:cNvCxnSpPr>
              <p:nvPr/>
            </p:nvCxnSpPr>
            <p:spPr bwMode="auto">
              <a:xfrm>
                <a:off x="8947873" y="3409493"/>
                <a:ext cx="0" cy="464257"/>
              </a:xfrm>
              <a:prstGeom prst="line">
                <a:avLst/>
              </a:prstGeom>
              <a:noFill/>
              <a:ln w="1905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50DB4FD2-5579-A51F-4055-706C091299C1}"/>
                  </a:ext>
                </a:extLst>
              </p:cNvPr>
              <p:cNvCxnSpPr>
                <a:cxnSpLocks/>
              </p:cNvCxnSpPr>
              <p:nvPr/>
            </p:nvCxnSpPr>
            <p:spPr bwMode="auto">
              <a:xfrm>
                <a:off x="8909913" y="3413832"/>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3A48602-63A6-A725-9F63-59FA67FD0B6E}"/>
                  </a:ext>
                </a:extLst>
              </p:cNvPr>
              <p:cNvCxnSpPr>
                <a:cxnSpLocks/>
              </p:cNvCxnSpPr>
              <p:nvPr/>
            </p:nvCxnSpPr>
            <p:spPr bwMode="auto">
              <a:xfrm>
                <a:off x="8909913" y="3873337"/>
                <a:ext cx="7592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DFB70340-99F6-E3C8-4C41-3232A299888B}"/>
                </a:ext>
              </a:extLst>
            </p:cNvPr>
            <p:cNvGrpSpPr/>
            <p:nvPr/>
          </p:nvGrpSpPr>
          <p:grpSpPr>
            <a:xfrm>
              <a:off x="10773490" y="3474663"/>
              <a:ext cx="75920" cy="909293"/>
              <a:chOff x="8909913" y="3413832"/>
              <a:chExt cx="75920" cy="909293"/>
            </a:xfrm>
          </p:grpSpPr>
          <p:cxnSp>
            <p:nvCxnSpPr>
              <p:cNvPr id="273" name="Straight Connector 272">
                <a:extLst>
                  <a:ext uri="{FF2B5EF4-FFF2-40B4-BE49-F238E27FC236}">
                    <a16:creationId xmlns:a16="http://schemas.microsoft.com/office/drawing/2014/main" id="{C2EF9E42-C33C-0C75-77C6-71EAA7853749}"/>
                  </a:ext>
                </a:extLst>
              </p:cNvPr>
              <p:cNvCxnSpPr>
                <a:cxnSpLocks/>
              </p:cNvCxnSpPr>
              <p:nvPr/>
            </p:nvCxnSpPr>
            <p:spPr bwMode="auto">
              <a:xfrm>
                <a:off x="8909913" y="3413832"/>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D6277B61-B062-FB18-0B2B-7B3885E18F5E}"/>
                  </a:ext>
                </a:extLst>
              </p:cNvPr>
              <p:cNvCxnSpPr>
                <a:cxnSpLocks/>
              </p:cNvCxnSpPr>
              <p:nvPr/>
            </p:nvCxnSpPr>
            <p:spPr bwMode="auto">
              <a:xfrm>
                <a:off x="8909913" y="4323125"/>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2D3E8E5-A837-B91E-0A4C-946354934821}"/>
                  </a:ext>
                </a:extLst>
              </p:cNvPr>
              <p:cNvCxnSpPr>
                <a:cxnSpLocks/>
              </p:cNvCxnSpPr>
              <p:nvPr/>
            </p:nvCxnSpPr>
            <p:spPr bwMode="auto">
              <a:xfrm>
                <a:off x="8947873" y="3419379"/>
                <a:ext cx="0" cy="8966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8C124641-394C-F9FF-3293-131601F2C18B}"/>
                </a:ext>
              </a:extLst>
            </p:cNvPr>
            <p:cNvGrpSpPr/>
            <p:nvPr/>
          </p:nvGrpSpPr>
          <p:grpSpPr>
            <a:xfrm>
              <a:off x="9842579" y="3205492"/>
              <a:ext cx="75920" cy="1050804"/>
              <a:chOff x="8909913" y="3272321"/>
              <a:chExt cx="75920" cy="1050804"/>
            </a:xfrm>
          </p:grpSpPr>
          <p:cxnSp>
            <p:nvCxnSpPr>
              <p:cNvPr id="277" name="Straight Connector 276">
                <a:extLst>
                  <a:ext uri="{FF2B5EF4-FFF2-40B4-BE49-F238E27FC236}">
                    <a16:creationId xmlns:a16="http://schemas.microsoft.com/office/drawing/2014/main" id="{44C8DE8D-9AD3-C89F-6A60-B2FC31B91540}"/>
                  </a:ext>
                </a:extLst>
              </p:cNvPr>
              <p:cNvCxnSpPr>
                <a:cxnSpLocks/>
              </p:cNvCxnSpPr>
              <p:nvPr/>
            </p:nvCxnSpPr>
            <p:spPr bwMode="auto">
              <a:xfrm>
                <a:off x="8947873" y="3272321"/>
                <a:ext cx="0" cy="1043690"/>
              </a:xfrm>
              <a:prstGeom prst="line">
                <a:avLst/>
              </a:prstGeom>
              <a:noFill/>
              <a:ln w="1905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FA78209-2297-1246-53FD-C8F452397BF0}"/>
                  </a:ext>
                </a:extLst>
              </p:cNvPr>
              <p:cNvCxnSpPr>
                <a:cxnSpLocks/>
              </p:cNvCxnSpPr>
              <p:nvPr/>
            </p:nvCxnSpPr>
            <p:spPr bwMode="auto">
              <a:xfrm>
                <a:off x="8909913" y="3280378"/>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DD57598-1664-0572-4779-30037A91064C}"/>
                  </a:ext>
                </a:extLst>
              </p:cNvPr>
              <p:cNvCxnSpPr>
                <a:cxnSpLocks/>
              </p:cNvCxnSpPr>
              <p:nvPr/>
            </p:nvCxnSpPr>
            <p:spPr bwMode="auto">
              <a:xfrm>
                <a:off x="8909913" y="4323125"/>
                <a:ext cx="7592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1BEB0CAC-5B6A-BA97-9F8E-A1342596CEEE}"/>
                </a:ext>
              </a:extLst>
            </p:cNvPr>
            <p:cNvGrpSpPr/>
            <p:nvPr/>
          </p:nvGrpSpPr>
          <p:grpSpPr>
            <a:xfrm>
              <a:off x="7506493" y="3125977"/>
              <a:ext cx="75920" cy="882197"/>
              <a:chOff x="8909913" y="3409493"/>
              <a:chExt cx="75920" cy="882197"/>
            </a:xfrm>
          </p:grpSpPr>
          <p:cxnSp>
            <p:nvCxnSpPr>
              <p:cNvPr id="282" name="Straight Connector 281">
                <a:extLst>
                  <a:ext uri="{FF2B5EF4-FFF2-40B4-BE49-F238E27FC236}">
                    <a16:creationId xmlns:a16="http://schemas.microsoft.com/office/drawing/2014/main" id="{E7A433C7-E9A4-6F2F-EDCF-D96DC447F939}"/>
                  </a:ext>
                </a:extLst>
              </p:cNvPr>
              <p:cNvCxnSpPr>
                <a:cxnSpLocks/>
              </p:cNvCxnSpPr>
              <p:nvPr/>
            </p:nvCxnSpPr>
            <p:spPr bwMode="auto">
              <a:xfrm>
                <a:off x="8947873" y="3409493"/>
                <a:ext cx="0" cy="882197"/>
              </a:xfrm>
              <a:prstGeom prst="line">
                <a:avLst/>
              </a:prstGeom>
              <a:noFill/>
              <a:ln w="1905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4289B3C-E2B4-536C-EEAE-232EFA97EC21}"/>
                  </a:ext>
                </a:extLst>
              </p:cNvPr>
              <p:cNvCxnSpPr>
                <a:cxnSpLocks/>
              </p:cNvCxnSpPr>
              <p:nvPr/>
            </p:nvCxnSpPr>
            <p:spPr bwMode="auto">
              <a:xfrm>
                <a:off x="8909913" y="3413832"/>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41FB291F-2EF0-47DB-D605-14018115AB12}"/>
                  </a:ext>
                </a:extLst>
              </p:cNvPr>
              <p:cNvCxnSpPr>
                <a:cxnSpLocks/>
              </p:cNvCxnSpPr>
              <p:nvPr/>
            </p:nvCxnSpPr>
            <p:spPr bwMode="auto">
              <a:xfrm>
                <a:off x="8909913" y="4288526"/>
                <a:ext cx="7592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09B09207-C262-8241-9C3A-654D647AB008}"/>
                </a:ext>
              </a:extLst>
            </p:cNvPr>
            <p:cNvGrpSpPr/>
            <p:nvPr/>
          </p:nvGrpSpPr>
          <p:grpSpPr>
            <a:xfrm>
              <a:off x="7390768" y="3119702"/>
              <a:ext cx="75920" cy="512064"/>
              <a:chOff x="8909913" y="3774277"/>
              <a:chExt cx="75920" cy="512064"/>
            </a:xfrm>
          </p:grpSpPr>
          <p:cxnSp>
            <p:nvCxnSpPr>
              <p:cNvPr id="287" name="Straight Connector 286">
                <a:extLst>
                  <a:ext uri="{FF2B5EF4-FFF2-40B4-BE49-F238E27FC236}">
                    <a16:creationId xmlns:a16="http://schemas.microsoft.com/office/drawing/2014/main" id="{1F5443A6-3F9B-23A5-7F34-EE0295A8F44C}"/>
                  </a:ext>
                </a:extLst>
              </p:cNvPr>
              <p:cNvCxnSpPr>
                <a:cxnSpLocks/>
              </p:cNvCxnSpPr>
              <p:nvPr/>
            </p:nvCxnSpPr>
            <p:spPr bwMode="auto">
              <a:xfrm>
                <a:off x="8947873" y="3774277"/>
                <a:ext cx="0" cy="512064"/>
              </a:xfrm>
              <a:prstGeom prst="line">
                <a:avLst/>
              </a:prstGeom>
              <a:noFill/>
              <a:ln w="190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169AC6E5-67F6-A7F5-B736-849DE3EB9F6D}"/>
                  </a:ext>
                </a:extLst>
              </p:cNvPr>
              <p:cNvCxnSpPr>
                <a:cxnSpLocks/>
              </p:cNvCxnSpPr>
              <p:nvPr/>
            </p:nvCxnSpPr>
            <p:spPr bwMode="auto">
              <a:xfrm>
                <a:off x="8909913" y="3779594"/>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FC2A8770-30FA-B51D-A09D-30E93F67E38B}"/>
                  </a:ext>
                </a:extLst>
              </p:cNvPr>
              <p:cNvCxnSpPr>
                <a:cxnSpLocks/>
              </p:cNvCxnSpPr>
              <p:nvPr/>
            </p:nvCxnSpPr>
            <p:spPr bwMode="auto">
              <a:xfrm>
                <a:off x="8909913" y="4283583"/>
                <a:ext cx="7592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080F0A43-A5DB-10C0-DF44-31A493388438}"/>
                </a:ext>
              </a:extLst>
            </p:cNvPr>
            <p:cNvGrpSpPr/>
            <p:nvPr/>
          </p:nvGrpSpPr>
          <p:grpSpPr>
            <a:xfrm>
              <a:off x="7273353" y="3098485"/>
              <a:ext cx="75920" cy="669931"/>
              <a:chOff x="8909913" y="3774277"/>
              <a:chExt cx="75920" cy="669931"/>
            </a:xfrm>
          </p:grpSpPr>
          <p:cxnSp>
            <p:nvCxnSpPr>
              <p:cNvPr id="293" name="Straight Connector 292">
                <a:extLst>
                  <a:ext uri="{FF2B5EF4-FFF2-40B4-BE49-F238E27FC236}">
                    <a16:creationId xmlns:a16="http://schemas.microsoft.com/office/drawing/2014/main" id="{1203D696-F659-CB01-A52E-E1D958113633}"/>
                  </a:ext>
                </a:extLst>
              </p:cNvPr>
              <p:cNvCxnSpPr>
                <a:cxnSpLocks/>
              </p:cNvCxnSpPr>
              <p:nvPr/>
            </p:nvCxnSpPr>
            <p:spPr bwMode="auto">
              <a:xfrm>
                <a:off x="8947873" y="3774277"/>
                <a:ext cx="0" cy="669931"/>
              </a:xfrm>
              <a:prstGeom prst="line">
                <a:avLst/>
              </a:prstGeom>
              <a:noFill/>
              <a:ln w="190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766ED005-020D-033E-A110-0ED9D8CD1829}"/>
                  </a:ext>
                </a:extLst>
              </p:cNvPr>
              <p:cNvCxnSpPr>
                <a:cxnSpLocks/>
              </p:cNvCxnSpPr>
              <p:nvPr/>
            </p:nvCxnSpPr>
            <p:spPr bwMode="auto">
              <a:xfrm>
                <a:off x="8909913" y="3779594"/>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DD923DB-8700-18FC-21C8-99DD0FB4A7E9}"/>
                  </a:ext>
                </a:extLst>
              </p:cNvPr>
              <p:cNvCxnSpPr>
                <a:cxnSpLocks/>
              </p:cNvCxnSpPr>
              <p:nvPr/>
            </p:nvCxnSpPr>
            <p:spPr bwMode="auto">
              <a:xfrm>
                <a:off x="8909913" y="4441750"/>
                <a:ext cx="7592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B564EF9F-A57D-7EBC-2464-E5782F2BC13F}"/>
                </a:ext>
              </a:extLst>
            </p:cNvPr>
            <p:cNvGrpSpPr/>
            <p:nvPr/>
          </p:nvGrpSpPr>
          <p:grpSpPr>
            <a:xfrm>
              <a:off x="7154472" y="3318157"/>
              <a:ext cx="75920" cy="504476"/>
              <a:chOff x="8909913" y="3944675"/>
              <a:chExt cx="75920" cy="504476"/>
            </a:xfrm>
          </p:grpSpPr>
          <p:cxnSp>
            <p:nvCxnSpPr>
              <p:cNvPr id="298" name="Straight Connector 297">
                <a:extLst>
                  <a:ext uri="{FF2B5EF4-FFF2-40B4-BE49-F238E27FC236}">
                    <a16:creationId xmlns:a16="http://schemas.microsoft.com/office/drawing/2014/main" id="{5318B77D-D486-90FE-222A-72F3FFD67A75}"/>
                  </a:ext>
                </a:extLst>
              </p:cNvPr>
              <p:cNvCxnSpPr>
                <a:cxnSpLocks/>
              </p:cNvCxnSpPr>
              <p:nvPr/>
            </p:nvCxnSpPr>
            <p:spPr bwMode="auto">
              <a:xfrm>
                <a:off x="8947873" y="3944675"/>
                <a:ext cx="0" cy="504476"/>
              </a:xfrm>
              <a:prstGeom prst="line">
                <a:avLst/>
              </a:prstGeom>
              <a:noFill/>
              <a:ln w="19050"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F104A01B-B584-ED35-EC2F-10B1AEA82E0D}"/>
                  </a:ext>
                </a:extLst>
              </p:cNvPr>
              <p:cNvCxnSpPr>
                <a:cxnSpLocks/>
              </p:cNvCxnSpPr>
              <p:nvPr/>
            </p:nvCxnSpPr>
            <p:spPr bwMode="auto">
              <a:xfrm>
                <a:off x="8909913" y="3953022"/>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7339AD3-2C54-60B2-A65F-462E4C7B092D}"/>
                  </a:ext>
                </a:extLst>
              </p:cNvPr>
              <p:cNvCxnSpPr>
                <a:cxnSpLocks/>
              </p:cNvCxnSpPr>
              <p:nvPr/>
            </p:nvCxnSpPr>
            <p:spPr bwMode="auto">
              <a:xfrm>
                <a:off x="8909913" y="4441750"/>
                <a:ext cx="7592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91BD8E74-3194-DDE5-549C-BE1B2FFD591F}"/>
                </a:ext>
              </a:extLst>
            </p:cNvPr>
            <p:cNvGrpSpPr/>
            <p:nvPr/>
          </p:nvGrpSpPr>
          <p:grpSpPr>
            <a:xfrm>
              <a:off x="7091641" y="2885016"/>
              <a:ext cx="75920" cy="1076576"/>
              <a:chOff x="8909913" y="3637025"/>
              <a:chExt cx="75920" cy="1076576"/>
            </a:xfrm>
          </p:grpSpPr>
          <p:cxnSp>
            <p:nvCxnSpPr>
              <p:cNvPr id="303" name="Straight Connector 302">
                <a:extLst>
                  <a:ext uri="{FF2B5EF4-FFF2-40B4-BE49-F238E27FC236}">
                    <a16:creationId xmlns:a16="http://schemas.microsoft.com/office/drawing/2014/main" id="{B9717613-8176-EE2C-AC61-43B3DA997869}"/>
                  </a:ext>
                </a:extLst>
              </p:cNvPr>
              <p:cNvCxnSpPr>
                <a:cxnSpLocks/>
                <a:endCxn id="218" idx="9"/>
              </p:cNvCxnSpPr>
              <p:nvPr/>
            </p:nvCxnSpPr>
            <p:spPr bwMode="auto">
              <a:xfrm>
                <a:off x="8947873" y="3637025"/>
                <a:ext cx="2719" cy="768096"/>
              </a:xfrm>
              <a:prstGeom prst="line">
                <a:avLst/>
              </a:prstGeom>
              <a:noFill/>
              <a:ln w="1905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D2A6D4C8-85CE-41D9-3649-E9FD458CBD7B}"/>
                  </a:ext>
                </a:extLst>
              </p:cNvPr>
              <p:cNvCxnSpPr>
                <a:cxnSpLocks/>
              </p:cNvCxnSpPr>
              <p:nvPr/>
            </p:nvCxnSpPr>
            <p:spPr bwMode="auto">
              <a:xfrm>
                <a:off x="8909913" y="3953022"/>
                <a:ext cx="75920" cy="0"/>
              </a:xfrm>
              <a:prstGeom prst="line">
                <a:avLst/>
              </a:prstGeom>
              <a:noFill/>
              <a:ln w="1905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3DF6823-BEE8-1024-EED5-B931D71F5118}"/>
                  </a:ext>
                </a:extLst>
              </p:cNvPr>
              <p:cNvCxnSpPr>
                <a:cxnSpLocks/>
              </p:cNvCxnSpPr>
              <p:nvPr/>
            </p:nvCxnSpPr>
            <p:spPr bwMode="auto">
              <a:xfrm>
                <a:off x="8909913" y="4713601"/>
                <a:ext cx="75920"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257" name="Group 256">
            <a:extLst>
              <a:ext uri="{FF2B5EF4-FFF2-40B4-BE49-F238E27FC236}">
                <a16:creationId xmlns:a16="http://schemas.microsoft.com/office/drawing/2014/main" id="{B6E29E0A-9068-3CE6-0DA3-B0D62C9F4609}"/>
              </a:ext>
            </a:extLst>
          </p:cNvPr>
          <p:cNvGrpSpPr/>
          <p:nvPr/>
        </p:nvGrpSpPr>
        <p:grpSpPr>
          <a:xfrm>
            <a:off x="7038862" y="3327209"/>
            <a:ext cx="4744165" cy="1655519"/>
            <a:chOff x="7038862" y="3634858"/>
            <a:chExt cx="4744165" cy="1655519"/>
          </a:xfrm>
        </p:grpSpPr>
        <p:sp>
          <p:nvSpPr>
            <p:cNvPr id="218" name="Freeform 217">
              <a:extLst>
                <a:ext uri="{FF2B5EF4-FFF2-40B4-BE49-F238E27FC236}">
                  <a16:creationId xmlns:a16="http://schemas.microsoft.com/office/drawing/2014/main" id="{56C131F9-C9A4-E7BD-8189-76861C2FD833}"/>
                </a:ext>
              </a:extLst>
            </p:cNvPr>
            <p:cNvSpPr/>
            <p:nvPr/>
          </p:nvSpPr>
          <p:spPr bwMode="auto">
            <a:xfrm>
              <a:off x="7082893" y="3657600"/>
              <a:ext cx="4660969" cy="1586608"/>
            </a:xfrm>
            <a:custGeom>
              <a:avLst/>
              <a:gdLst>
                <a:gd name="connsiteX0" fmla="*/ 4660969 w 4660969"/>
                <a:gd name="connsiteY0" fmla="*/ 1537181 h 1586608"/>
                <a:gd name="connsiteX1" fmla="*/ 3731741 w 4660969"/>
                <a:gd name="connsiteY1" fmla="*/ 1576722 h 1586608"/>
                <a:gd name="connsiteX2" fmla="*/ 2797570 w 4660969"/>
                <a:gd name="connsiteY2" fmla="*/ 1586608 h 1586608"/>
                <a:gd name="connsiteX3" fmla="*/ 1858456 w 4660969"/>
                <a:gd name="connsiteY3" fmla="*/ 1512467 h 1586608"/>
                <a:gd name="connsiteX4" fmla="*/ 929228 w 4660969"/>
                <a:gd name="connsiteY4" fmla="*/ 1507524 h 1586608"/>
                <a:gd name="connsiteX5" fmla="*/ 459671 w 4660969"/>
                <a:gd name="connsiteY5" fmla="*/ 1438326 h 1586608"/>
                <a:gd name="connsiteX6" fmla="*/ 350932 w 4660969"/>
                <a:gd name="connsiteY6" fmla="*/ 1364186 h 1586608"/>
                <a:gd name="connsiteX7" fmla="*/ 232307 w 4660969"/>
                <a:gd name="connsiteY7" fmla="*/ 1240618 h 1586608"/>
                <a:gd name="connsiteX8" fmla="*/ 103797 w 4660969"/>
                <a:gd name="connsiteY8" fmla="*/ 805661 h 1586608"/>
                <a:gd name="connsiteX9" fmla="*/ 49427 w 4660969"/>
                <a:gd name="connsiteY9" fmla="*/ 261963 h 1586608"/>
                <a:gd name="connsiteX10" fmla="*/ 0 w 4660969"/>
                <a:gd name="connsiteY10" fmla="*/ 0 h 158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60969" h="1586608">
                  <a:moveTo>
                    <a:pt x="4660969" y="1537181"/>
                  </a:moveTo>
                  <a:lnTo>
                    <a:pt x="3731741" y="1576722"/>
                  </a:lnTo>
                  <a:lnTo>
                    <a:pt x="2797570" y="1586608"/>
                  </a:lnTo>
                  <a:lnTo>
                    <a:pt x="1858456" y="1512467"/>
                  </a:lnTo>
                  <a:lnTo>
                    <a:pt x="929228" y="1507524"/>
                  </a:lnTo>
                  <a:lnTo>
                    <a:pt x="459671" y="1438326"/>
                  </a:lnTo>
                  <a:lnTo>
                    <a:pt x="350932" y="1364186"/>
                  </a:lnTo>
                  <a:lnTo>
                    <a:pt x="232307" y="1240618"/>
                  </a:lnTo>
                  <a:lnTo>
                    <a:pt x="103797" y="805661"/>
                  </a:lnTo>
                  <a:lnTo>
                    <a:pt x="49427" y="261963"/>
                  </a:lnTo>
                  <a:lnTo>
                    <a:pt x="0" y="0"/>
                  </a:lnTo>
                </a:path>
              </a:pathLst>
            </a:custGeom>
            <a:noFill/>
            <a:ln w="19050">
              <a:solidFill>
                <a:schemeClr val="accent2"/>
              </a:solidFill>
              <a:miter lim="800000"/>
              <a:headEnd/>
              <a:tailEnd/>
            </a:ln>
          </p:spPr>
          <p:txBody>
            <a:bodyPr rtlCol="0" anchor="ctr"/>
            <a:lstStyle/>
            <a:p>
              <a:pPr algn="ctr"/>
              <a:endParaRPr lang="en-US"/>
            </a:p>
          </p:txBody>
        </p:sp>
        <p:sp>
          <p:nvSpPr>
            <p:cNvPr id="245" name="Oval 244">
              <a:extLst>
                <a:ext uri="{FF2B5EF4-FFF2-40B4-BE49-F238E27FC236}">
                  <a16:creationId xmlns:a16="http://schemas.microsoft.com/office/drawing/2014/main" id="{9F8A9617-F94A-CCE7-2ACE-EB314D91A889}"/>
                </a:ext>
              </a:extLst>
            </p:cNvPr>
            <p:cNvSpPr/>
            <p:nvPr/>
          </p:nvSpPr>
          <p:spPr bwMode="auto">
            <a:xfrm>
              <a:off x="7038862" y="3634858"/>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3F5EFEA4-3473-B498-AEAC-AED1CB66E460}"/>
                </a:ext>
              </a:extLst>
            </p:cNvPr>
            <p:cNvSpPr/>
            <p:nvPr/>
          </p:nvSpPr>
          <p:spPr bwMode="auto">
            <a:xfrm>
              <a:off x="7081248" y="3886965"/>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52D15A58-E29B-3619-1A58-82C638F922B7}"/>
                </a:ext>
              </a:extLst>
            </p:cNvPr>
            <p:cNvSpPr/>
            <p:nvPr/>
          </p:nvSpPr>
          <p:spPr bwMode="auto">
            <a:xfrm>
              <a:off x="7150045" y="4430074"/>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F8E804C5-2BF3-2CE0-DB88-CACE2162BED1}"/>
                </a:ext>
              </a:extLst>
            </p:cNvPr>
            <p:cNvSpPr/>
            <p:nvPr/>
          </p:nvSpPr>
          <p:spPr bwMode="auto">
            <a:xfrm>
              <a:off x="7265490" y="4853076"/>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43332666-BB2A-23AD-EE60-9024A2C3CE92}"/>
                </a:ext>
              </a:extLst>
            </p:cNvPr>
            <p:cNvSpPr/>
            <p:nvPr/>
          </p:nvSpPr>
          <p:spPr bwMode="auto">
            <a:xfrm>
              <a:off x="7387252" y="4987387"/>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99553F38-C8C6-1F95-2908-D36C4EC8C340}"/>
                </a:ext>
              </a:extLst>
            </p:cNvPr>
            <p:cNvSpPr/>
            <p:nvPr/>
          </p:nvSpPr>
          <p:spPr bwMode="auto">
            <a:xfrm>
              <a:off x="7511544" y="5054930"/>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0C6CC1FC-1E98-18B0-7519-0CECC0D1D33F}"/>
                </a:ext>
              </a:extLst>
            </p:cNvPr>
            <p:cNvSpPr/>
            <p:nvPr/>
          </p:nvSpPr>
          <p:spPr bwMode="auto">
            <a:xfrm>
              <a:off x="7963279" y="5114642"/>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2A5D017D-A852-6745-EA0E-252FD5DFE4AA}"/>
                </a:ext>
              </a:extLst>
            </p:cNvPr>
            <p:cNvSpPr/>
            <p:nvPr/>
          </p:nvSpPr>
          <p:spPr bwMode="auto">
            <a:xfrm>
              <a:off x="8897474" y="5127886"/>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0A334FEC-0621-2886-71AB-23CC272997A0}"/>
                </a:ext>
              </a:extLst>
            </p:cNvPr>
            <p:cNvSpPr/>
            <p:nvPr/>
          </p:nvSpPr>
          <p:spPr bwMode="auto">
            <a:xfrm>
              <a:off x="9838333" y="5205604"/>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88FC241A-4CD4-6C66-ED41-7FB88BC1D90D}"/>
                </a:ext>
              </a:extLst>
            </p:cNvPr>
            <p:cNvSpPr/>
            <p:nvPr/>
          </p:nvSpPr>
          <p:spPr bwMode="auto">
            <a:xfrm>
              <a:off x="10769063" y="5195428"/>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01AB5019-373C-7F25-E4B5-9B1C37B082F2}"/>
                </a:ext>
              </a:extLst>
            </p:cNvPr>
            <p:cNvSpPr/>
            <p:nvPr/>
          </p:nvSpPr>
          <p:spPr bwMode="auto">
            <a:xfrm>
              <a:off x="11698254" y="5159435"/>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99" name="Straight Connector 198">
            <a:extLst>
              <a:ext uri="{FF2B5EF4-FFF2-40B4-BE49-F238E27FC236}">
                <a16:creationId xmlns:a16="http://schemas.microsoft.com/office/drawing/2014/main" id="{1F7DBA99-4E11-A0C6-C8B6-12D5199C5630}"/>
              </a:ext>
            </a:extLst>
          </p:cNvPr>
          <p:cNvCxnSpPr>
            <a:cxnSpLocks/>
          </p:cNvCxnSpPr>
          <p:nvPr/>
        </p:nvCxnSpPr>
        <p:spPr bwMode="auto">
          <a:xfrm>
            <a:off x="6913008" y="4403294"/>
            <a:ext cx="5050008" cy="0"/>
          </a:xfrm>
          <a:prstGeom prst="line">
            <a:avLst/>
          </a:prstGeom>
          <a:noFill/>
          <a:ln w="19050" cap="flat" cmpd="sng" algn="ctr">
            <a:solidFill>
              <a:schemeClr val="bg1"/>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38FF34F2-4815-2CBA-3BCC-B859F436D973}"/>
              </a:ext>
            </a:extLst>
          </p:cNvPr>
          <p:cNvSpPr>
            <a:spLocks noGrp="1"/>
          </p:cNvSpPr>
          <p:nvPr>
            <p:ph type="title"/>
          </p:nvPr>
        </p:nvSpPr>
        <p:spPr>
          <a:xfrm>
            <a:off x="609759" y="238127"/>
            <a:ext cx="10872444" cy="1103313"/>
          </a:xfrm>
        </p:spPr>
        <p:txBody>
          <a:bodyPr/>
          <a:lstStyle/>
          <a:p>
            <a:r>
              <a:rPr lang="en-GB"/>
              <a:t>NTLA-2002: CRISPR-Based Gene-Editing Therapy</a:t>
            </a:r>
            <a:endParaRPr lang="en-US"/>
          </a:p>
        </p:txBody>
      </p:sp>
      <p:sp>
        <p:nvSpPr>
          <p:cNvPr id="3" name="Content Placeholder 2">
            <a:extLst>
              <a:ext uri="{FF2B5EF4-FFF2-40B4-BE49-F238E27FC236}">
                <a16:creationId xmlns:a16="http://schemas.microsoft.com/office/drawing/2014/main" id="{0D5761EA-BA77-5972-D589-C3B4BB323AC5}"/>
              </a:ext>
            </a:extLst>
          </p:cNvPr>
          <p:cNvSpPr>
            <a:spLocks noGrp="1"/>
          </p:cNvSpPr>
          <p:nvPr>
            <p:ph idx="1"/>
          </p:nvPr>
        </p:nvSpPr>
        <p:spPr>
          <a:xfrm>
            <a:off x="604838" y="1512888"/>
            <a:ext cx="6331868" cy="1395289"/>
          </a:xfrm>
        </p:spPr>
        <p:txBody>
          <a:bodyPr/>
          <a:lstStyle/>
          <a:p>
            <a:r>
              <a:rPr lang="en-US" sz="2400"/>
              <a:t>Double-blind, placebo-controlled, randomized phase II trial of adults with HAE treated with NTLA-2002 25-50 mg single dose or placebo</a:t>
            </a:r>
          </a:p>
        </p:txBody>
      </p:sp>
      <p:sp>
        <p:nvSpPr>
          <p:cNvPr id="8" name="TextBox 7">
            <a:extLst>
              <a:ext uri="{FF2B5EF4-FFF2-40B4-BE49-F238E27FC236}">
                <a16:creationId xmlns:a16="http://schemas.microsoft.com/office/drawing/2014/main" id="{D791BCF0-1A9F-0321-E3C1-9BAF257DAF63}"/>
              </a:ext>
            </a:extLst>
          </p:cNvPr>
          <p:cNvSpPr txBox="1"/>
          <p:nvPr/>
        </p:nvSpPr>
        <p:spPr bwMode="auto">
          <a:xfrm>
            <a:off x="6930425" y="1987917"/>
            <a:ext cx="5032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Change in Total Plasma Kallikrein Protein Level</a:t>
            </a:r>
          </a:p>
        </p:txBody>
      </p:sp>
      <p:cxnSp>
        <p:nvCxnSpPr>
          <p:cNvPr id="9" name="Straight Connector 8">
            <a:extLst>
              <a:ext uri="{FF2B5EF4-FFF2-40B4-BE49-F238E27FC236}">
                <a16:creationId xmlns:a16="http://schemas.microsoft.com/office/drawing/2014/main" id="{BBC63BFA-60C0-BEC4-B9F0-FC5B560A8C8D}"/>
              </a:ext>
            </a:extLst>
          </p:cNvPr>
          <p:cNvCxnSpPr>
            <a:cxnSpLocks/>
          </p:cNvCxnSpPr>
          <p:nvPr/>
        </p:nvCxnSpPr>
        <p:spPr bwMode="auto">
          <a:xfrm>
            <a:off x="6933443" y="2658086"/>
            <a:ext cx="0" cy="2447059"/>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45856D3-4307-FA36-02DA-E55061E46908}"/>
              </a:ext>
            </a:extLst>
          </p:cNvPr>
          <p:cNvCxnSpPr/>
          <p:nvPr/>
        </p:nvCxnSpPr>
        <p:spPr bwMode="auto">
          <a:xfrm>
            <a:off x="6864033" y="2840110"/>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3902065-BA0D-19A6-539D-F356F4C567FE}"/>
              </a:ext>
            </a:extLst>
          </p:cNvPr>
          <p:cNvCxnSpPr/>
          <p:nvPr/>
        </p:nvCxnSpPr>
        <p:spPr bwMode="auto">
          <a:xfrm>
            <a:off x="6864033" y="3014281"/>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3A01D3E-DDEB-B123-2993-9599FAECB8A4}"/>
              </a:ext>
            </a:extLst>
          </p:cNvPr>
          <p:cNvCxnSpPr/>
          <p:nvPr/>
        </p:nvCxnSpPr>
        <p:spPr bwMode="auto">
          <a:xfrm>
            <a:off x="6864033" y="3188452"/>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AF2AC2A-6724-0DD6-F223-3206996ED76D}"/>
              </a:ext>
            </a:extLst>
          </p:cNvPr>
          <p:cNvCxnSpPr/>
          <p:nvPr/>
        </p:nvCxnSpPr>
        <p:spPr bwMode="auto">
          <a:xfrm>
            <a:off x="6864033" y="3362623"/>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40E5C4A-1123-671C-4B25-A7A962FCBA26}"/>
              </a:ext>
            </a:extLst>
          </p:cNvPr>
          <p:cNvCxnSpPr/>
          <p:nvPr/>
        </p:nvCxnSpPr>
        <p:spPr bwMode="auto">
          <a:xfrm>
            <a:off x="6864033" y="353679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1F10AE0-C843-BB36-2F18-971B4A9AD8C3}"/>
              </a:ext>
            </a:extLst>
          </p:cNvPr>
          <p:cNvCxnSpPr/>
          <p:nvPr/>
        </p:nvCxnSpPr>
        <p:spPr bwMode="auto">
          <a:xfrm>
            <a:off x="6864033" y="3710965"/>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2C8EDC2-DAF3-7154-393A-E6907B4C7C65}"/>
              </a:ext>
            </a:extLst>
          </p:cNvPr>
          <p:cNvCxnSpPr/>
          <p:nvPr/>
        </p:nvCxnSpPr>
        <p:spPr bwMode="auto">
          <a:xfrm>
            <a:off x="6864033" y="3885136"/>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3E3DCE1-7C14-6A56-4842-125D642AF4DE}"/>
              </a:ext>
            </a:extLst>
          </p:cNvPr>
          <p:cNvCxnSpPr/>
          <p:nvPr/>
        </p:nvCxnSpPr>
        <p:spPr bwMode="auto">
          <a:xfrm>
            <a:off x="6864033" y="4059307"/>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0A53116-FB75-DB42-A760-9278F96DA88F}"/>
              </a:ext>
            </a:extLst>
          </p:cNvPr>
          <p:cNvCxnSpPr/>
          <p:nvPr/>
        </p:nvCxnSpPr>
        <p:spPr bwMode="auto">
          <a:xfrm>
            <a:off x="6864033" y="4755991"/>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DBF60B6-F590-CD33-78AA-2811CAD8ACE1}"/>
              </a:ext>
            </a:extLst>
          </p:cNvPr>
          <p:cNvCxnSpPr/>
          <p:nvPr/>
        </p:nvCxnSpPr>
        <p:spPr bwMode="auto">
          <a:xfrm>
            <a:off x="6864033" y="4930162"/>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3C181CD-BB4B-B0F1-AF72-F1D478A4C15A}"/>
              </a:ext>
            </a:extLst>
          </p:cNvPr>
          <p:cNvCxnSpPr/>
          <p:nvPr/>
        </p:nvCxnSpPr>
        <p:spPr bwMode="auto">
          <a:xfrm>
            <a:off x="6864033" y="5104339"/>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0AD6C73-CA9A-49C9-C5CA-55E6EACEB33C}"/>
              </a:ext>
            </a:extLst>
          </p:cNvPr>
          <p:cNvCxnSpPr>
            <a:cxnSpLocks/>
          </p:cNvCxnSpPr>
          <p:nvPr/>
        </p:nvCxnSpPr>
        <p:spPr bwMode="auto">
          <a:xfrm>
            <a:off x="6930425" y="5104339"/>
            <a:ext cx="503259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C13DE53-93AA-5C3D-E6E3-E1F769D018F0}"/>
              </a:ext>
            </a:extLst>
          </p:cNvPr>
          <p:cNvCxnSpPr>
            <a:cxnSpLocks/>
          </p:cNvCxnSpPr>
          <p:nvPr/>
        </p:nvCxnSpPr>
        <p:spPr bwMode="auto">
          <a:xfrm rot="16200000">
            <a:off x="7033372" y="513904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DD0555D-D85D-FD58-F854-3DDA65E06B45}"/>
              </a:ext>
            </a:extLst>
          </p:cNvPr>
          <p:cNvCxnSpPr>
            <a:cxnSpLocks/>
          </p:cNvCxnSpPr>
          <p:nvPr/>
        </p:nvCxnSpPr>
        <p:spPr bwMode="auto">
          <a:xfrm rot="16200000">
            <a:off x="7291055" y="513904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61BB9F4-8525-90C4-77AD-D58C6896F79A}"/>
              </a:ext>
            </a:extLst>
          </p:cNvPr>
          <p:cNvCxnSpPr>
            <a:cxnSpLocks/>
          </p:cNvCxnSpPr>
          <p:nvPr/>
        </p:nvCxnSpPr>
        <p:spPr bwMode="auto">
          <a:xfrm rot="16200000">
            <a:off x="7513807" y="513904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C080C16-7869-DAAA-BEDA-15BC5FBEF64A}"/>
              </a:ext>
            </a:extLst>
          </p:cNvPr>
          <p:cNvCxnSpPr>
            <a:cxnSpLocks/>
          </p:cNvCxnSpPr>
          <p:nvPr/>
        </p:nvCxnSpPr>
        <p:spPr bwMode="auto">
          <a:xfrm rot="16200000">
            <a:off x="7975904" y="513904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942F7CF-AFE1-DD32-F4C0-7E1E7DA7FBBE}"/>
              </a:ext>
            </a:extLst>
          </p:cNvPr>
          <p:cNvCxnSpPr>
            <a:cxnSpLocks/>
          </p:cNvCxnSpPr>
          <p:nvPr/>
        </p:nvCxnSpPr>
        <p:spPr bwMode="auto">
          <a:xfrm rot="16200000">
            <a:off x="8900072" y="513904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A5E3994-EA9C-000D-323B-959FEED7EDCB}"/>
              </a:ext>
            </a:extLst>
          </p:cNvPr>
          <p:cNvCxnSpPr>
            <a:cxnSpLocks/>
          </p:cNvCxnSpPr>
          <p:nvPr/>
        </p:nvCxnSpPr>
        <p:spPr bwMode="auto">
          <a:xfrm rot="16200000">
            <a:off x="9845953" y="513904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DCEF543-9B33-1B2E-6D1A-2AE061AF7B9B}"/>
              </a:ext>
            </a:extLst>
          </p:cNvPr>
          <p:cNvCxnSpPr>
            <a:cxnSpLocks/>
          </p:cNvCxnSpPr>
          <p:nvPr/>
        </p:nvCxnSpPr>
        <p:spPr bwMode="auto">
          <a:xfrm rot="16200000">
            <a:off x="10780533" y="5139044"/>
            <a:ext cx="6941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8A453FF-2559-5BCA-76A4-7813F98D06FD}"/>
              </a:ext>
            </a:extLst>
          </p:cNvPr>
          <p:cNvCxnSpPr>
            <a:cxnSpLocks/>
          </p:cNvCxnSpPr>
          <p:nvPr/>
        </p:nvCxnSpPr>
        <p:spPr bwMode="auto">
          <a:xfrm rot="16200000">
            <a:off x="11699002" y="5139044"/>
            <a:ext cx="69410"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C4B110EE-E535-A0F0-370C-986DF095EC4A}"/>
              </a:ext>
            </a:extLst>
          </p:cNvPr>
          <p:cNvSpPr txBox="1"/>
          <p:nvPr/>
        </p:nvSpPr>
        <p:spPr bwMode="auto">
          <a:xfrm>
            <a:off x="6461905" y="255036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cxnSp>
        <p:nvCxnSpPr>
          <p:cNvPr id="35" name="Straight Connector 34">
            <a:extLst>
              <a:ext uri="{FF2B5EF4-FFF2-40B4-BE49-F238E27FC236}">
                <a16:creationId xmlns:a16="http://schemas.microsoft.com/office/drawing/2014/main" id="{C1608436-A080-8DF8-4E15-5EFBA7D7191F}"/>
              </a:ext>
            </a:extLst>
          </p:cNvPr>
          <p:cNvCxnSpPr/>
          <p:nvPr/>
        </p:nvCxnSpPr>
        <p:spPr bwMode="auto">
          <a:xfrm>
            <a:off x="6864033" y="2665939"/>
            <a:ext cx="69410"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A0B9468D-8484-B3F5-E615-1153D7D58C42}"/>
              </a:ext>
            </a:extLst>
          </p:cNvPr>
          <p:cNvSpPr txBox="1"/>
          <p:nvPr/>
        </p:nvSpPr>
        <p:spPr bwMode="auto">
          <a:xfrm>
            <a:off x="6461905" y="272410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7" name="TextBox 36">
            <a:extLst>
              <a:ext uri="{FF2B5EF4-FFF2-40B4-BE49-F238E27FC236}">
                <a16:creationId xmlns:a16="http://schemas.microsoft.com/office/drawing/2014/main" id="{F3194A4E-E321-34C3-86D1-B297185847E5}"/>
              </a:ext>
            </a:extLst>
          </p:cNvPr>
          <p:cNvSpPr txBox="1"/>
          <p:nvPr/>
        </p:nvSpPr>
        <p:spPr bwMode="auto">
          <a:xfrm>
            <a:off x="6461905" y="289784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8" name="TextBox 37">
            <a:extLst>
              <a:ext uri="{FF2B5EF4-FFF2-40B4-BE49-F238E27FC236}">
                <a16:creationId xmlns:a16="http://schemas.microsoft.com/office/drawing/2014/main" id="{84198FA8-08B5-D3DD-ACBB-AA10DFCB1F38}"/>
              </a:ext>
            </a:extLst>
          </p:cNvPr>
          <p:cNvSpPr txBox="1"/>
          <p:nvPr/>
        </p:nvSpPr>
        <p:spPr bwMode="auto">
          <a:xfrm>
            <a:off x="6461905" y="307158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9" name="TextBox 38">
            <a:extLst>
              <a:ext uri="{FF2B5EF4-FFF2-40B4-BE49-F238E27FC236}">
                <a16:creationId xmlns:a16="http://schemas.microsoft.com/office/drawing/2014/main" id="{FB16F5F9-8B21-FF78-EA01-07E624954FD3}"/>
              </a:ext>
            </a:extLst>
          </p:cNvPr>
          <p:cNvSpPr txBox="1"/>
          <p:nvPr/>
        </p:nvSpPr>
        <p:spPr bwMode="auto">
          <a:xfrm>
            <a:off x="6461905" y="324532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979D2DE0-472D-5BDD-A43B-26B2180A81F6}"/>
              </a:ext>
            </a:extLst>
          </p:cNvPr>
          <p:cNvSpPr txBox="1"/>
          <p:nvPr/>
        </p:nvSpPr>
        <p:spPr bwMode="auto">
          <a:xfrm>
            <a:off x="6461905" y="341906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1" name="TextBox 40">
            <a:extLst>
              <a:ext uri="{FF2B5EF4-FFF2-40B4-BE49-F238E27FC236}">
                <a16:creationId xmlns:a16="http://schemas.microsoft.com/office/drawing/2014/main" id="{85C75D75-111A-FAB4-66E4-02DD57A065D3}"/>
              </a:ext>
            </a:extLst>
          </p:cNvPr>
          <p:cNvSpPr txBox="1"/>
          <p:nvPr/>
        </p:nvSpPr>
        <p:spPr bwMode="auto">
          <a:xfrm>
            <a:off x="6461905" y="359280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2" name="TextBox 41">
            <a:extLst>
              <a:ext uri="{FF2B5EF4-FFF2-40B4-BE49-F238E27FC236}">
                <a16:creationId xmlns:a16="http://schemas.microsoft.com/office/drawing/2014/main" id="{DA1D04D5-2541-988F-B1F2-0A0721F24387}"/>
              </a:ext>
            </a:extLst>
          </p:cNvPr>
          <p:cNvSpPr txBox="1"/>
          <p:nvPr/>
        </p:nvSpPr>
        <p:spPr bwMode="auto">
          <a:xfrm>
            <a:off x="6461905" y="376654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3" name="TextBox 42">
            <a:extLst>
              <a:ext uri="{FF2B5EF4-FFF2-40B4-BE49-F238E27FC236}">
                <a16:creationId xmlns:a16="http://schemas.microsoft.com/office/drawing/2014/main" id="{48E3843D-D179-55B1-CAA4-CA9DF3827281}"/>
              </a:ext>
            </a:extLst>
          </p:cNvPr>
          <p:cNvSpPr txBox="1"/>
          <p:nvPr/>
        </p:nvSpPr>
        <p:spPr bwMode="auto">
          <a:xfrm>
            <a:off x="6461905" y="394028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4" name="TextBox 43">
            <a:extLst>
              <a:ext uri="{FF2B5EF4-FFF2-40B4-BE49-F238E27FC236}">
                <a16:creationId xmlns:a16="http://schemas.microsoft.com/office/drawing/2014/main" id="{3E5C074A-8DB0-A274-F2E1-97C3EC238241}"/>
              </a:ext>
            </a:extLst>
          </p:cNvPr>
          <p:cNvSpPr txBox="1"/>
          <p:nvPr/>
        </p:nvSpPr>
        <p:spPr bwMode="auto">
          <a:xfrm>
            <a:off x="6461905" y="463524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5" name="TextBox 44">
            <a:extLst>
              <a:ext uri="{FF2B5EF4-FFF2-40B4-BE49-F238E27FC236}">
                <a16:creationId xmlns:a16="http://schemas.microsoft.com/office/drawing/2014/main" id="{571D9DDB-FF11-564B-4F9F-B78594C16815}"/>
              </a:ext>
            </a:extLst>
          </p:cNvPr>
          <p:cNvSpPr txBox="1"/>
          <p:nvPr/>
        </p:nvSpPr>
        <p:spPr bwMode="auto">
          <a:xfrm>
            <a:off x="6461905" y="480898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46" name="TextBox 45">
            <a:extLst>
              <a:ext uri="{FF2B5EF4-FFF2-40B4-BE49-F238E27FC236}">
                <a16:creationId xmlns:a16="http://schemas.microsoft.com/office/drawing/2014/main" id="{50570CFC-CD8D-EA39-F2D2-54C342AE4542}"/>
              </a:ext>
            </a:extLst>
          </p:cNvPr>
          <p:cNvSpPr txBox="1"/>
          <p:nvPr/>
        </p:nvSpPr>
        <p:spPr bwMode="auto">
          <a:xfrm>
            <a:off x="6461905" y="4982728"/>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7" name="TextBox 46">
            <a:extLst>
              <a:ext uri="{FF2B5EF4-FFF2-40B4-BE49-F238E27FC236}">
                <a16:creationId xmlns:a16="http://schemas.microsoft.com/office/drawing/2014/main" id="{E928CE54-BBBD-84AC-610A-8C06AC46E6D7}"/>
              </a:ext>
            </a:extLst>
          </p:cNvPr>
          <p:cNvSpPr txBox="1"/>
          <p:nvPr/>
        </p:nvSpPr>
        <p:spPr bwMode="auto">
          <a:xfrm>
            <a:off x="6471406" y="5157634"/>
            <a:ext cx="6522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Baseline</a:t>
            </a:r>
          </a:p>
        </p:txBody>
      </p:sp>
      <p:sp>
        <p:nvSpPr>
          <p:cNvPr id="48" name="TextBox 47">
            <a:extLst>
              <a:ext uri="{FF2B5EF4-FFF2-40B4-BE49-F238E27FC236}">
                <a16:creationId xmlns:a16="http://schemas.microsoft.com/office/drawing/2014/main" id="{54C5EDF9-067E-9249-65EE-DEFECECF7B0A}"/>
              </a:ext>
            </a:extLst>
          </p:cNvPr>
          <p:cNvSpPr txBox="1"/>
          <p:nvPr/>
        </p:nvSpPr>
        <p:spPr bwMode="auto">
          <a:xfrm>
            <a:off x="7185700" y="5157634"/>
            <a:ext cx="2785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9" name="TextBox 48">
            <a:extLst>
              <a:ext uri="{FF2B5EF4-FFF2-40B4-BE49-F238E27FC236}">
                <a16:creationId xmlns:a16="http://schemas.microsoft.com/office/drawing/2014/main" id="{DF8B0141-6C7E-78B2-BB5C-645567FACFF2}"/>
              </a:ext>
            </a:extLst>
          </p:cNvPr>
          <p:cNvSpPr txBox="1"/>
          <p:nvPr/>
        </p:nvSpPr>
        <p:spPr bwMode="auto">
          <a:xfrm>
            <a:off x="7411469" y="5157634"/>
            <a:ext cx="2785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0" name="TextBox 49">
            <a:extLst>
              <a:ext uri="{FF2B5EF4-FFF2-40B4-BE49-F238E27FC236}">
                <a16:creationId xmlns:a16="http://schemas.microsoft.com/office/drawing/2014/main" id="{E2C81709-B9AA-C7D6-4F14-5116478167F9}"/>
              </a:ext>
            </a:extLst>
          </p:cNvPr>
          <p:cNvSpPr txBox="1"/>
          <p:nvPr/>
        </p:nvSpPr>
        <p:spPr bwMode="auto">
          <a:xfrm>
            <a:off x="7879601" y="5157634"/>
            <a:ext cx="2785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1" name="TextBox 50">
            <a:extLst>
              <a:ext uri="{FF2B5EF4-FFF2-40B4-BE49-F238E27FC236}">
                <a16:creationId xmlns:a16="http://schemas.microsoft.com/office/drawing/2014/main" id="{9DA755B0-51E9-E279-97C8-72F8FFA7C051}"/>
              </a:ext>
            </a:extLst>
          </p:cNvPr>
          <p:cNvSpPr txBox="1"/>
          <p:nvPr/>
        </p:nvSpPr>
        <p:spPr bwMode="auto">
          <a:xfrm>
            <a:off x="8800751" y="5157634"/>
            <a:ext cx="2785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52" name="TextBox 51">
            <a:extLst>
              <a:ext uri="{FF2B5EF4-FFF2-40B4-BE49-F238E27FC236}">
                <a16:creationId xmlns:a16="http://schemas.microsoft.com/office/drawing/2014/main" id="{09073995-6256-F0F2-7D47-8394AAD40D67}"/>
              </a:ext>
            </a:extLst>
          </p:cNvPr>
          <p:cNvSpPr txBox="1"/>
          <p:nvPr/>
        </p:nvSpPr>
        <p:spPr bwMode="auto">
          <a:xfrm>
            <a:off x="9731543" y="5157634"/>
            <a:ext cx="2785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3" name="TextBox 52">
            <a:extLst>
              <a:ext uri="{FF2B5EF4-FFF2-40B4-BE49-F238E27FC236}">
                <a16:creationId xmlns:a16="http://schemas.microsoft.com/office/drawing/2014/main" id="{BBD18A4A-FB9D-44AE-1756-E1822B8AD2CE}"/>
              </a:ext>
            </a:extLst>
          </p:cNvPr>
          <p:cNvSpPr txBox="1"/>
          <p:nvPr/>
        </p:nvSpPr>
        <p:spPr bwMode="auto">
          <a:xfrm>
            <a:off x="10672159" y="5157634"/>
            <a:ext cx="2785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54" name="TextBox 53">
            <a:extLst>
              <a:ext uri="{FF2B5EF4-FFF2-40B4-BE49-F238E27FC236}">
                <a16:creationId xmlns:a16="http://schemas.microsoft.com/office/drawing/2014/main" id="{E18354B6-DEC1-B0B5-CCC3-F1A91001FF86}"/>
              </a:ext>
            </a:extLst>
          </p:cNvPr>
          <p:cNvSpPr txBox="1"/>
          <p:nvPr/>
        </p:nvSpPr>
        <p:spPr bwMode="auto">
          <a:xfrm>
            <a:off x="11590628" y="5157634"/>
            <a:ext cx="2785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5" name="TextBox 54">
            <a:extLst>
              <a:ext uri="{FF2B5EF4-FFF2-40B4-BE49-F238E27FC236}">
                <a16:creationId xmlns:a16="http://schemas.microsoft.com/office/drawing/2014/main" id="{1C834ECE-03BA-269B-645D-9AC7EA90DA02}"/>
              </a:ext>
            </a:extLst>
          </p:cNvPr>
          <p:cNvSpPr txBox="1"/>
          <p:nvPr/>
        </p:nvSpPr>
        <p:spPr bwMode="auto">
          <a:xfrm>
            <a:off x="6930425" y="5382503"/>
            <a:ext cx="48032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a:solidFill>
                  <a:srgbClr val="000000"/>
                </a:solidFill>
                <a:latin typeface="Calibri" panose="020F0502020204030204" pitchFamily="34" charset="0"/>
              </a:rPr>
              <a:t>Wk</a:t>
            </a: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1585C88C-EF44-D8CB-1AC1-75DAD834017A}"/>
              </a:ext>
            </a:extLst>
          </p:cNvPr>
          <p:cNvSpPr txBox="1"/>
          <p:nvPr/>
        </p:nvSpPr>
        <p:spPr bwMode="auto">
          <a:xfrm rot="16200000">
            <a:off x="5102210" y="3762043"/>
            <a:ext cx="24541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1">
                <a:solidFill>
                  <a:srgbClr val="000000"/>
                </a:solidFill>
                <a:latin typeface="Calibri" panose="020F0502020204030204" pitchFamily="34" charset="0"/>
                <a:cs typeface="Arial" panose="020B0604020202020204" pitchFamily="34" charset="0"/>
              </a:rPr>
              <a:t>Percent Change</a:t>
            </a: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p>
        </p:txBody>
      </p:sp>
      <p:grpSp>
        <p:nvGrpSpPr>
          <p:cNvPr id="193" name="Group 192">
            <a:extLst>
              <a:ext uri="{FF2B5EF4-FFF2-40B4-BE49-F238E27FC236}">
                <a16:creationId xmlns:a16="http://schemas.microsoft.com/office/drawing/2014/main" id="{4C411142-69EC-772A-04DE-1D935111FB43}"/>
              </a:ext>
            </a:extLst>
          </p:cNvPr>
          <p:cNvGrpSpPr/>
          <p:nvPr/>
        </p:nvGrpSpPr>
        <p:grpSpPr>
          <a:xfrm>
            <a:off x="6826825" y="2293189"/>
            <a:ext cx="5172508" cy="276999"/>
            <a:chOff x="6786543" y="2631074"/>
            <a:chExt cx="5172508" cy="276999"/>
          </a:xfrm>
        </p:grpSpPr>
        <p:sp>
          <p:nvSpPr>
            <p:cNvPr id="202" name="TextBox 201">
              <a:extLst>
                <a:ext uri="{FF2B5EF4-FFF2-40B4-BE49-F238E27FC236}">
                  <a16:creationId xmlns:a16="http://schemas.microsoft.com/office/drawing/2014/main" id="{06D6D26A-1FD0-E94D-60A3-6539E21AC9B8}"/>
                </a:ext>
              </a:extLst>
            </p:cNvPr>
            <p:cNvSpPr txBox="1"/>
            <p:nvPr/>
          </p:nvSpPr>
          <p:spPr bwMode="auto">
            <a:xfrm>
              <a:off x="6926460" y="2631074"/>
              <a:ext cx="50325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b="0">
                  <a:solidFill>
                    <a:srgbClr val="000000"/>
                  </a:solidFill>
                  <a:latin typeface="Calibri" panose="020F0502020204030204" pitchFamily="34" charset="0"/>
                  <a:cs typeface="Arial" panose="020B0604020202020204" pitchFamily="34" charset="0"/>
                </a:rPr>
                <a:t>Placebo</a:t>
              </a:r>
              <a:r>
                <a:rPr kumimoji="0" lang="en-US" sz="12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 (n = 6)          NTLA-2002 25 mg (n = 10)          NTLA-2002 </a:t>
              </a:r>
              <a:r>
                <a:rPr lang="en-US" sz="1200" b="0">
                  <a:solidFill>
                    <a:srgbClr val="000000"/>
                  </a:solidFill>
                  <a:latin typeface="Calibri" panose="020F0502020204030204" pitchFamily="34" charset="0"/>
                  <a:cs typeface="Arial" panose="020B0604020202020204" pitchFamily="34" charset="0"/>
                </a:rPr>
                <a:t>50</a:t>
              </a:r>
              <a:r>
                <a:rPr kumimoji="0" lang="en-US" sz="12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 mg (n = </a:t>
              </a:r>
              <a:r>
                <a:rPr lang="en-US" sz="1200" b="0">
                  <a:solidFill>
                    <a:srgbClr val="000000"/>
                  </a:solidFill>
                  <a:latin typeface="Calibri" panose="020F0502020204030204" pitchFamily="34" charset="0"/>
                  <a:cs typeface="Arial" panose="020B0604020202020204" pitchFamily="34" charset="0"/>
                </a:rPr>
                <a:t>11</a:t>
              </a:r>
              <a:r>
                <a:rPr kumimoji="0" lang="en-US" sz="12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a:t>
              </a:r>
            </a:p>
          </p:txBody>
        </p:sp>
        <p:cxnSp>
          <p:nvCxnSpPr>
            <p:cNvPr id="204" name="Straight Connector 203">
              <a:extLst>
                <a:ext uri="{FF2B5EF4-FFF2-40B4-BE49-F238E27FC236}">
                  <a16:creationId xmlns:a16="http://schemas.microsoft.com/office/drawing/2014/main" id="{22CFBBA3-5B37-6316-D1FA-060BFBCC1FBF}"/>
                </a:ext>
              </a:extLst>
            </p:cNvPr>
            <p:cNvCxnSpPr/>
            <p:nvPr/>
          </p:nvCxnSpPr>
          <p:spPr bwMode="auto">
            <a:xfrm>
              <a:off x="6786543" y="2772427"/>
              <a:ext cx="225422" cy="0"/>
            </a:xfrm>
            <a:prstGeom prst="line">
              <a:avLst/>
            </a:prstGeom>
            <a:ln w="19050">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205" name="Straight Connector 204">
              <a:extLst>
                <a:ext uri="{FF2B5EF4-FFF2-40B4-BE49-F238E27FC236}">
                  <a16:creationId xmlns:a16="http://schemas.microsoft.com/office/drawing/2014/main" id="{0188C035-5E4E-55C9-59F6-E69109E69FA7}"/>
                </a:ext>
              </a:extLst>
            </p:cNvPr>
            <p:cNvCxnSpPr/>
            <p:nvPr/>
          </p:nvCxnSpPr>
          <p:spPr bwMode="auto">
            <a:xfrm>
              <a:off x="8031293" y="2778363"/>
              <a:ext cx="225422" cy="0"/>
            </a:xfrm>
            <a:prstGeom prst="line">
              <a:avLst/>
            </a:pr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00C6AB0-6F9E-9D2F-0B8D-E922D2CA2A16}"/>
                </a:ext>
              </a:extLst>
            </p:cNvPr>
            <p:cNvCxnSpPr/>
            <p:nvPr/>
          </p:nvCxnSpPr>
          <p:spPr bwMode="auto">
            <a:xfrm>
              <a:off x="9995297" y="2774480"/>
              <a:ext cx="225422" cy="0"/>
            </a:xfrm>
            <a:prstGeom prst="line">
              <a:avLst/>
            </a:prstGeom>
            <a:ln w="1905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08" name="Oval 207">
              <a:extLst>
                <a:ext uri="{FF2B5EF4-FFF2-40B4-BE49-F238E27FC236}">
                  <a16:creationId xmlns:a16="http://schemas.microsoft.com/office/drawing/2014/main" id="{B97DE749-229A-1E64-28F9-3F724084B7E1}"/>
                </a:ext>
              </a:extLst>
            </p:cNvPr>
            <p:cNvSpPr/>
            <p:nvPr/>
          </p:nvSpPr>
          <p:spPr bwMode="auto">
            <a:xfrm>
              <a:off x="6860495" y="2731459"/>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 name="Text Box 11">
            <a:extLst>
              <a:ext uri="{FF2B5EF4-FFF2-40B4-BE49-F238E27FC236}">
                <a16:creationId xmlns:a16="http://schemas.microsoft.com/office/drawing/2014/main" id="{C3407A71-BD25-0A7C-214D-0B12CE948469}"/>
              </a:ext>
            </a:extLst>
          </p:cNvPr>
          <p:cNvSpPr txBox="1">
            <a:spLocks noChangeArrowheads="1"/>
          </p:cNvSpPr>
          <p:nvPr/>
        </p:nvSpPr>
        <p:spPr bwMode="auto">
          <a:xfrm>
            <a:off x="414340" y="6364646"/>
            <a:ext cx="4621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Cohn. NEJM. 2025;392:458. NCT05120830.</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8D48F30F-B5AE-FF70-6A7E-AECCDAAA2AD9}"/>
              </a:ext>
            </a:extLst>
          </p:cNvPr>
          <p:cNvSpPr txBox="1"/>
          <p:nvPr/>
        </p:nvSpPr>
        <p:spPr bwMode="auto">
          <a:xfrm>
            <a:off x="966388" y="2739430"/>
            <a:ext cx="478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Mean No. of Attacks per Mo at Wk 16</a:t>
            </a:r>
          </a:p>
        </p:txBody>
      </p:sp>
      <p:sp>
        <p:nvSpPr>
          <p:cNvPr id="57" name="TextBox 56">
            <a:extLst>
              <a:ext uri="{FF2B5EF4-FFF2-40B4-BE49-F238E27FC236}">
                <a16:creationId xmlns:a16="http://schemas.microsoft.com/office/drawing/2014/main" id="{D521D70D-EB50-D8ED-52F5-CC3B84DEC41B}"/>
              </a:ext>
            </a:extLst>
          </p:cNvPr>
          <p:cNvSpPr txBox="1"/>
          <p:nvPr/>
        </p:nvSpPr>
        <p:spPr bwMode="auto">
          <a:xfrm>
            <a:off x="966388" y="5254463"/>
            <a:ext cx="1567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NLTA-2002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25 mg</a:t>
            </a:r>
          </a:p>
        </p:txBody>
      </p:sp>
      <p:sp>
        <p:nvSpPr>
          <p:cNvPr id="58" name="TextBox 57">
            <a:extLst>
              <a:ext uri="{FF2B5EF4-FFF2-40B4-BE49-F238E27FC236}">
                <a16:creationId xmlns:a16="http://schemas.microsoft.com/office/drawing/2014/main" id="{74D348C3-999D-9FB1-132F-5918D5E7E4A8}"/>
              </a:ext>
            </a:extLst>
          </p:cNvPr>
          <p:cNvSpPr txBox="1"/>
          <p:nvPr/>
        </p:nvSpPr>
        <p:spPr bwMode="auto">
          <a:xfrm>
            <a:off x="2554699" y="5254463"/>
            <a:ext cx="15972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NLTA-2002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50 mg</a:t>
            </a:r>
          </a:p>
        </p:txBody>
      </p:sp>
      <p:sp>
        <p:nvSpPr>
          <p:cNvPr id="59" name="TextBox 58">
            <a:extLst>
              <a:ext uri="{FF2B5EF4-FFF2-40B4-BE49-F238E27FC236}">
                <a16:creationId xmlns:a16="http://schemas.microsoft.com/office/drawing/2014/main" id="{F3EECDF4-C456-A96B-8661-69C3A04C15D7}"/>
              </a:ext>
            </a:extLst>
          </p:cNvPr>
          <p:cNvSpPr txBox="1"/>
          <p:nvPr/>
        </p:nvSpPr>
        <p:spPr bwMode="auto">
          <a:xfrm>
            <a:off x="4151985" y="5254463"/>
            <a:ext cx="1583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Placebo</a:t>
            </a:r>
          </a:p>
        </p:txBody>
      </p:sp>
      <p:sp>
        <p:nvSpPr>
          <p:cNvPr id="60" name="TextBox 59">
            <a:extLst>
              <a:ext uri="{FF2B5EF4-FFF2-40B4-BE49-F238E27FC236}">
                <a16:creationId xmlns:a16="http://schemas.microsoft.com/office/drawing/2014/main" id="{ABF16D14-7AD8-F7DA-8ACE-71390F9A2605}"/>
              </a:ext>
            </a:extLst>
          </p:cNvPr>
          <p:cNvSpPr txBox="1"/>
          <p:nvPr/>
        </p:nvSpPr>
        <p:spPr bwMode="auto">
          <a:xfrm>
            <a:off x="863520" y="3489837"/>
            <a:ext cx="2001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400" b="0">
                <a:solidFill>
                  <a:schemeClr val="accent1"/>
                </a:solidFill>
                <a:latin typeface="Calibri" panose="020F0502020204030204" pitchFamily="34" charset="0"/>
              </a:rPr>
              <a:t>0.70 </a:t>
            </a:r>
            <a:br>
              <a:rPr lang="en-US" sz="1400" b="0">
                <a:solidFill>
                  <a:schemeClr val="accent1"/>
                </a:solidFill>
                <a:latin typeface="Calibri" panose="020F0502020204030204" pitchFamily="34" charset="0"/>
              </a:rPr>
            </a:br>
            <a:r>
              <a:rPr lang="en-US" sz="1400" b="0">
                <a:solidFill>
                  <a:schemeClr val="accent1"/>
                </a:solidFill>
                <a:latin typeface="Calibri" panose="020F0502020204030204" pitchFamily="34" charset="0"/>
              </a:rPr>
              <a:t>(95% CI: 0.25-1.98)</a:t>
            </a:r>
          </a:p>
        </p:txBody>
      </p:sp>
      <p:sp>
        <p:nvSpPr>
          <p:cNvPr id="61" name="TextBox 60">
            <a:extLst>
              <a:ext uri="{FF2B5EF4-FFF2-40B4-BE49-F238E27FC236}">
                <a16:creationId xmlns:a16="http://schemas.microsoft.com/office/drawing/2014/main" id="{E312939A-69AD-C93F-9562-0214E56C89F5}"/>
              </a:ext>
            </a:extLst>
          </p:cNvPr>
          <p:cNvSpPr txBox="1"/>
          <p:nvPr/>
        </p:nvSpPr>
        <p:spPr bwMode="auto">
          <a:xfrm>
            <a:off x="2398906" y="3489837"/>
            <a:ext cx="2001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400" b="0">
                <a:solidFill>
                  <a:schemeClr val="accent2"/>
                </a:solidFill>
                <a:latin typeface="Calibri" panose="020F0502020204030204" pitchFamily="34" charset="0"/>
              </a:rPr>
              <a:t>0.65 </a:t>
            </a:r>
            <a:br>
              <a:rPr lang="en-US" sz="1400" b="0">
                <a:solidFill>
                  <a:schemeClr val="accent2"/>
                </a:solidFill>
                <a:latin typeface="Calibri" panose="020F0502020204030204" pitchFamily="34" charset="0"/>
              </a:rPr>
            </a:br>
            <a:r>
              <a:rPr lang="en-US" sz="1400" b="0">
                <a:solidFill>
                  <a:schemeClr val="accent2"/>
                </a:solidFill>
                <a:latin typeface="Calibri" panose="020F0502020204030204" pitchFamily="34" charset="0"/>
              </a:rPr>
              <a:t>(95% CI: 0.24-1.76)</a:t>
            </a:r>
          </a:p>
        </p:txBody>
      </p:sp>
      <p:sp>
        <p:nvSpPr>
          <p:cNvPr id="62" name="TextBox 61">
            <a:extLst>
              <a:ext uri="{FF2B5EF4-FFF2-40B4-BE49-F238E27FC236}">
                <a16:creationId xmlns:a16="http://schemas.microsoft.com/office/drawing/2014/main" id="{3A9FC9BC-B2D8-772A-AF78-79829D1AFF95}"/>
              </a:ext>
            </a:extLst>
          </p:cNvPr>
          <p:cNvSpPr txBox="1"/>
          <p:nvPr/>
        </p:nvSpPr>
        <p:spPr bwMode="auto">
          <a:xfrm>
            <a:off x="3911381" y="3508871"/>
            <a:ext cx="2001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400" b="0">
                <a:solidFill>
                  <a:schemeClr val="accent3"/>
                </a:solidFill>
                <a:latin typeface="Calibri" panose="020F0502020204030204" pitchFamily="34" charset="0"/>
              </a:rPr>
              <a:t>2.82 </a:t>
            </a:r>
            <a:br>
              <a:rPr lang="en-US" sz="1400" b="0">
                <a:solidFill>
                  <a:schemeClr val="accent3"/>
                </a:solidFill>
                <a:latin typeface="Calibri" panose="020F0502020204030204" pitchFamily="34" charset="0"/>
              </a:rPr>
            </a:br>
            <a:r>
              <a:rPr lang="en-US" sz="1400" b="0">
                <a:solidFill>
                  <a:schemeClr val="accent3"/>
                </a:solidFill>
                <a:latin typeface="Calibri" panose="020F0502020204030204" pitchFamily="34" charset="0"/>
              </a:rPr>
              <a:t>(95% CI: 0.80-9.89)</a:t>
            </a:r>
          </a:p>
        </p:txBody>
      </p:sp>
      <p:sp>
        <p:nvSpPr>
          <p:cNvPr id="63" name="TextBox 62">
            <a:extLst>
              <a:ext uri="{FF2B5EF4-FFF2-40B4-BE49-F238E27FC236}">
                <a16:creationId xmlns:a16="http://schemas.microsoft.com/office/drawing/2014/main" id="{81588077-A970-8A34-047F-6F17D046A3A6}"/>
              </a:ext>
            </a:extLst>
          </p:cNvPr>
          <p:cNvSpPr txBox="1"/>
          <p:nvPr/>
        </p:nvSpPr>
        <p:spPr bwMode="auto">
          <a:xfrm>
            <a:off x="963126" y="4233320"/>
            <a:ext cx="1793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Difference vs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placebo: -75%</a:t>
            </a:r>
          </a:p>
        </p:txBody>
      </p:sp>
      <p:sp>
        <p:nvSpPr>
          <p:cNvPr id="192" name="TextBox 191">
            <a:extLst>
              <a:ext uri="{FF2B5EF4-FFF2-40B4-BE49-F238E27FC236}">
                <a16:creationId xmlns:a16="http://schemas.microsoft.com/office/drawing/2014/main" id="{686E8AD1-5DF1-DCB9-0C71-ABD8B7A97FCD}"/>
              </a:ext>
            </a:extLst>
          </p:cNvPr>
          <p:cNvSpPr txBox="1"/>
          <p:nvPr/>
        </p:nvSpPr>
        <p:spPr bwMode="auto">
          <a:xfrm>
            <a:off x="2777299" y="4233320"/>
            <a:ext cx="18114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Difference vs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placebo: -77%</a:t>
            </a:r>
          </a:p>
        </p:txBody>
      </p:sp>
      <p:cxnSp>
        <p:nvCxnSpPr>
          <p:cNvPr id="194" name="Straight Connector 193">
            <a:extLst>
              <a:ext uri="{FF2B5EF4-FFF2-40B4-BE49-F238E27FC236}">
                <a16:creationId xmlns:a16="http://schemas.microsoft.com/office/drawing/2014/main" id="{5E2246DE-2448-FE95-0B04-37F4B6740813}"/>
              </a:ext>
            </a:extLst>
          </p:cNvPr>
          <p:cNvCxnSpPr/>
          <p:nvPr/>
        </p:nvCxnSpPr>
        <p:spPr bwMode="auto">
          <a:xfrm>
            <a:off x="6867296" y="4233478"/>
            <a:ext cx="69410" cy="0"/>
          </a:xfrm>
          <a:prstGeom prst="line">
            <a:avLst/>
          </a:prstGeom>
          <a:noFill/>
          <a:ln w="28575" cap="flat" cmpd="sng" algn="ctr">
            <a:solidFill>
              <a:schemeClr val="bg1"/>
            </a:solidFill>
            <a:prstDash val="solid"/>
            <a:round/>
            <a:headEnd type="none" w="med" len="med"/>
            <a:tailEnd type="none" w="med" len="med"/>
          </a:ln>
          <a:effectLst/>
        </p:spPr>
      </p:cxnSp>
      <p:sp>
        <p:nvSpPr>
          <p:cNvPr id="195" name="TextBox 194">
            <a:extLst>
              <a:ext uri="{FF2B5EF4-FFF2-40B4-BE49-F238E27FC236}">
                <a16:creationId xmlns:a16="http://schemas.microsoft.com/office/drawing/2014/main" id="{11410E9A-FD0C-0490-4F27-E710F53BCA15}"/>
              </a:ext>
            </a:extLst>
          </p:cNvPr>
          <p:cNvSpPr txBox="1"/>
          <p:nvPr/>
        </p:nvSpPr>
        <p:spPr bwMode="auto">
          <a:xfrm>
            <a:off x="6461905" y="411402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p>
        </p:txBody>
      </p:sp>
      <p:cxnSp>
        <p:nvCxnSpPr>
          <p:cNvPr id="196" name="Straight Connector 195">
            <a:extLst>
              <a:ext uri="{FF2B5EF4-FFF2-40B4-BE49-F238E27FC236}">
                <a16:creationId xmlns:a16="http://schemas.microsoft.com/office/drawing/2014/main" id="{CF128C82-DC78-B4FF-F42F-2708CF43960D}"/>
              </a:ext>
            </a:extLst>
          </p:cNvPr>
          <p:cNvCxnSpPr/>
          <p:nvPr/>
        </p:nvCxnSpPr>
        <p:spPr bwMode="auto">
          <a:xfrm>
            <a:off x="6865637" y="4407649"/>
            <a:ext cx="69410" cy="0"/>
          </a:xfrm>
          <a:prstGeom prst="line">
            <a:avLst/>
          </a:prstGeom>
          <a:noFill/>
          <a:ln w="28575" cap="flat" cmpd="sng" algn="ctr">
            <a:solidFill>
              <a:schemeClr val="bg1"/>
            </a:solidFill>
            <a:prstDash val="solid"/>
            <a:round/>
            <a:headEnd type="none" w="med" len="med"/>
            <a:tailEnd type="none" w="med" len="med"/>
          </a:ln>
          <a:effectLst/>
        </p:spPr>
      </p:cxnSp>
      <p:sp>
        <p:nvSpPr>
          <p:cNvPr id="197" name="TextBox 196">
            <a:extLst>
              <a:ext uri="{FF2B5EF4-FFF2-40B4-BE49-F238E27FC236}">
                <a16:creationId xmlns:a16="http://schemas.microsoft.com/office/drawing/2014/main" id="{3F4893C9-D8D0-47FD-1D2B-696977573C41}"/>
              </a:ext>
            </a:extLst>
          </p:cNvPr>
          <p:cNvSpPr txBox="1"/>
          <p:nvPr/>
        </p:nvSpPr>
        <p:spPr bwMode="auto">
          <a:xfrm>
            <a:off x="6461905" y="428776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cxnSp>
        <p:nvCxnSpPr>
          <p:cNvPr id="198" name="Straight Connector 197">
            <a:extLst>
              <a:ext uri="{FF2B5EF4-FFF2-40B4-BE49-F238E27FC236}">
                <a16:creationId xmlns:a16="http://schemas.microsoft.com/office/drawing/2014/main" id="{E9F453A4-8C39-9ECA-B27E-6ADA6F2407B1}"/>
              </a:ext>
            </a:extLst>
          </p:cNvPr>
          <p:cNvCxnSpPr/>
          <p:nvPr/>
        </p:nvCxnSpPr>
        <p:spPr bwMode="auto">
          <a:xfrm>
            <a:off x="6865624" y="4581820"/>
            <a:ext cx="69410" cy="0"/>
          </a:xfrm>
          <a:prstGeom prst="line">
            <a:avLst/>
          </a:prstGeom>
          <a:noFill/>
          <a:ln w="28575" cap="flat" cmpd="sng" algn="ctr">
            <a:solidFill>
              <a:schemeClr val="bg1"/>
            </a:solidFill>
            <a:prstDash val="solid"/>
            <a:round/>
            <a:headEnd type="none" w="med" len="med"/>
            <a:tailEnd type="none" w="med" len="med"/>
          </a:ln>
          <a:effectLst/>
        </p:spPr>
      </p:cxnSp>
      <p:sp>
        <p:nvSpPr>
          <p:cNvPr id="200" name="TextBox 199">
            <a:extLst>
              <a:ext uri="{FF2B5EF4-FFF2-40B4-BE49-F238E27FC236}">
                <a16:creationId xmlns:a16="http://schemas.microsoft.com/office/drawing/2014/main" id="{FFF17F4D-3F69-B713-E33A-A92F50871E0E}"/>
              </a:ext>
            </a:extLst>
          </p:cNvPr>
          <p:cNvSpPr txBox="1"/>
          <p:nvPr/>
        </p:nvSpPr>
        <p:spPr bwMode="auto">
          <a:xfrm>
            <a:off x="6461905" y="4461503"/>
            <a:ext cx="3791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203" name="TextBox 202">
            <a:extLst>
              <a:ext uri="{FF2B5EF4-FFF2-40B4-BE49-F238E27FC236}">
                <a16:creationId xmlns:a16="http://schemas.microsoft.com/office/drawing/2014/main" id="{DCE50FAE-FD1D-A557-4902-9DFCD290A153}"/>
              </a:ext>
            </a:extLst>
          </p:cNvPr>
          <p:cNvSpPr txBox="1"/>
          <p:nvPr/>
        </p:nvSpPr>
        <p:spPr bwMode="auto">
          <a:xfrm>
            <a:off x="5545701" y="5525529"/>
            <a:ext cx="130527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NTLA-2002, 25 mg</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NTLA-2002, 50 mg</a:t>
            </a:r>
          </a:p>
        </p:txBody>
      </p:sp>
      <p:sp>
        <p:nvSpPr>
          <p:cNvPr id="210" name="TextBox 209">
            <a:extLst>
              <a:ext uri="{FF2B5EF4-FFF2-40B4-BE49-F238E27FC236}">
                <a16:creationId xmlns:a16="http://schemas.microsoft.com/office/drawing/2014/main" id="{3B6EA30D-F51E-CE10-C027-A9EEB49997AE}"/>
              </a:ext>
            </a:extLst>
          </p:cNvPr>
          <p:cNvSpPr txBox="1"/>
          <p:nvPr/>
        </p:nvSpPr>
        <p:spPr bwMode="auto">
          <a:xfrm>
            <a:off x="6933258"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11" name="TextBox 210">
            <a:extLst>
              <a:ext uri="{FF2B5EF4-FFF2-40B4-BE49-F238E27FC236}">
                <a16:creationId xmlns:a16="http://schemas.microsoft.com/office/drawing/2014/main" id="{FEBC85F7-70E0-E0B0-C4BA-68B01B2481AD}"/>
              </a:ext>
            </a:extLst>
          </p:cNvPr>
          <p:cNvSpPr txBox="1"/>
          <p:nvPr/>
        </p:nvSpPr>
        <p:spPr bwMode="auto">
          <a:xfrm>
            <a:off x="7152295"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12" name="TextBox 211">
            <a:extLst>
              <a:ext uri="{FF2B5EF4-FFF2-40B4-BE49-F238E27FC236}">
                <a16:creationId xmlns:a16="http://schemas.microsoft.com/office/drawing/2014/main" id="{5F98263F-BDB4-C12D-5AE6-99156B5BCCD0}"/>
              </a:ext>
            </a:extLst>
          </p:cNvPr>
          <p:cNvSpPr txBox="1"/>
          <p:nvPr/>
        </p:nvSpPr>
        <p:spPr bwMode="auto">
          <a:xfrm>
            <a:off x="7411469"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13" name="TextBox 212">
            <a:extLst>
              <a:ext uri="{FF2B5EF4-FFF2-40B4-BE49-F238E27FC236}">
                <a16:creationId xmlns:a16="http://schemas.microsoft.com/office/drawing/2014/main" id="{F51320DD-B0E5-BDB9-20BE-E7576C38FFDC}"/>
              </a:ext>
            </a:extLst>
          </p:cNvPr>
          <p:cNvSpPr txBox="1"/>
          <p:nvPr/>
        </p:nvSpPr>
        <p:spPr bwMode="auto">
          <a:xfrm>
            <a:off x="7899010"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14" name="TextBox 213">
            <a:extLst>
              <a:ext uri="{FF2B5EF4-FFF2-40B4-BE49-F238E27FC236}">
                <a16:creationId xmlns:a16="http://schemas.microsoft.com/office/drawing/2014/main" id="{2D64EA19-C168-F033-9A11-BD8C6E622703}"/>
              </a:ext>
            </a:extLst>
          </p:cNvPr>
          <p:cNvSpPr txBox="1"/>
          <p:nvPr/>
        </p:nvSpPr>
        <p:spPr bwMode="auto">
          <a:xfrm>
            <a:off x="8820160"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15" name="TextBox 214">
            <a:extLst>
              <a:ext uri="{FF2B5EF4-FFF2-40B4-BE49-F238E27FC236}">
                <a16:creationId xmlns:a16="http://schemas.microsoft.com/office/drawing/2014/main" id="{335BCC7C-7B93-77C9-33B0-26B2FAEBC702}"/>
              </a:ext>
            </a:extLst>
          </p:cNvPr>
          <p:cNvSpPr txBox="1"/>
          <p:nvPr/>
        </p:nvSpPr>
        <p:spPr bwMode="auto">
          <a:xfrm>
            <a:off x="9750952"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16" name="TextBox 215">
            <a:extLst>
              <a:ext uri="{FF2B5EF4-FFF2-40B4-BE49-F238E27FC236}">
                <a16:creationId xmlns:a16="http://schemas.microsoft.com/office/drawing/2014/main" id="{8A62AEDA-78CE-FB54-244C-6D77FE01F810}"/>
              </a:ext>
            </a:extLst>
          </p:cNvPr>
          <p:cNvSpPr txBox="1"/>
          <p:nvPr/>
        </p:nvSpPr>
        <p:spPr bwMode="auto">
          <a:xfrm>
            <a:off x="10691568"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17" name="TextBox 216">
            <a:extLst>
              <a:ext uri="{FF2B5EF4-FFF2-40B4-BE49-F238E27FC236}">
                <a16:creationId xmlns:a16="http://schemas.microsoft.com/office/drawing/2014/main" id="{DEBACB12-956C-D93D-2DB1-67375EBFF5DA}"/>
              </a:ext>
            </a:extLst>
          </p:cNvPr>
          <p:cNvSpPr txBox="1"/>
          <p:nvPr/>
        </p:nvSpPr>
        <p:spPr bwMode="auto">
          <a:xfrm>
            <a:off x="11600332" y="5710195"/>
            <a:ext cx="2591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19" name="Oval 218">
            <a:extLst>
              <a:ext uri="{FF2B5EF4-FFF2-40B4-BE49-F238E27FC236}">
                <a16:creationId xmlns:a16="http://schemas.microsoft.com/office/drawing/2014/main" id="{1FBF3F05-0419-B01C-6409-6C733C23E908}"/>
              </a:ext>
            </a:extLst>
          </p:cNvPr>
          <p:cNvSpPr/>
          <p:nvPr/>
        </p:nvSpPr>
        <p:spPr bwMode="auto">
          <a:xfrm>
            <a:off x="8136990" y="2397146"/>
            <a:ext cx="84773" cy="84773"/>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Oval 219">
            <a:extLst>
              <a:ext uri="{FF2B5EF4-FFF2-40B4-BE49-F238E27FC236}">
                <a16:creationId xmlns:a16="http://schemas.microsoft.com/office/drawing/2014/main" id="{1ECB9E05-8F74-119A-778C-2FBB3DA329B5}"/>
              </a:ext>
            </a:extLst>
          </p:cNvPr>
          <p:cNvSpPr/>
          <p:nvPr/>
        </p:nvSpPr>
        <p:spPr bwMode="auto">
          <a:xfrm>
            <a:off x="10111886" y="2396917"/>
            <a:ext cx="84773" cy="84773"/>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59" name="Group 358">
            <a:extLst>
              <a:ext uri="{FF2B5EF4-FFF2-40B4-BE49-F238E27FC236}">
                <a16:creationId xmlns:a16="http://schemas.microsoft.com/office/drawing/2014/main" id="{6A036E0A-5F13-4A1C-9FBD-8EBAB7C2A953}"/>
              </a:ext>
            </a:extLst>
          </p:cNvPr>
          <p:cNvGrpSpPr/>
          <p:nvPr/>
        </p:nvGrpSpPr>
        <p:grpSpPr>
          <a:xfrm>
            <a:off x="7098943" y="3579316"/>
            <a:ext cx="75920" cy="342322"/>
            <a:chOff x="8909913" y="3897375"/>
            <a:chExt cx="75920" cy="342322"/>
          </a:xfrm>
        </p:grpSpPr>
        <p:cxnSp>
          <p:nvCxnSpPr>
            <p:cNvPr id="360" name="Straight Connector 359">
              <a:extLst>
                <a:ext uri="{FF2B5EF4-FFF2-40B4-BE49-F238E27FC236}">
                  <a16:creationId xmlns:a16="http://schemas.microsoft.com/office/drawing/2014/main" id="{755AC5AC-3904-8C62-323D-A8FA22264A6C}"/>
                </a:ext>
              </a:extLst>
            </p:cNvPr>
            <p:cNvCxnSpPr>
              <a:cxnSpLocks/>
            </p:cNvCxnSpPr>
            <p:nvPr/>
          </p:nvCxnSpPr>
          <p:spPr bwMode="auto">
            <a:xfrm>
              <a:off x="8944491" y="3897375"/>
              <a:ext cx="0" cy="339976"/>
            </a:xfrm>
            <a:prstGeom prst="line">
              <a:avLst/>
            </a:prstGeom>
            <a:noFill/>
            <a:ln w="19050" cap="flat" cmpd="sng" algn="ctr">
              <a:solidFill>
                <a:schemeClr val="accent2"/>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AFEB6FCF-7053-E61F-A8F9-0B927FE6B213}"/>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582C7E2F-3E8F-5745-F1B5-7C057BB56330}"/>
              </a:ext>
            </a:extLst>
          </p:cNvPr>
          <p:cNvGrpSpPr/>
          <p:nvPr/>
        </p:nvGrpSpPr>
        <p:grpSpPr>
          <a:xfrm>
            <a:off x="7153097" y="3933979"/>
            <a:ext cx="75920" cy="435625"/>
            <a:chOff x="8909913" y="3804072"/>
            <a:chExt cx="75920" cy="435625"/>
          </a:xfrm>
        </p:grpSpPr>
        <p:cxnSp>
          <p:nvCxnSpPr>
            <p:cNvPr id="365" name="Straight Connector 364">
              <a:extLst>
                <a:ext uri="{FF2B5EF4-FFF2-40B4-BE49-F238E27FC236}">
                  <a16:creationId xmlns:a16="http://schemas.microsoft.com/office/drawing/2014/main" id="{C90C4063-1DE2-2736-CF91-272383BD6567}"/>
                </a:ext>
              </a:extLst>
            </p:cNvPr>
            <p:cNvCxnSpPr>
              <a:cxnSpLocks/>
            </p:cNvCxnSpPr>
            <p:nvPr/>
          </p:nvCxnSpPr>
          <p:spPr bwMode="auto">
            <a:xfrm>
              <a:off x="8947873" y="3804072"/>
              <a:ext cx="0" cy="433279"/>
            </a:xfrm>
            <a:prstGeom prst="line">
              <a:avLst/>
            </a:prstGeom>
            <a:noFill/>
            <a:ln w="19050" cap="flat" cmpd="sng" algn="ctr">
              <a:solidFill>
                <a:schemeClr val="accent2"/>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1208C385-AADE-B217-AAF9-64179EA9A008}"/>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A8D50592-6D5F-16DF-C4D0-09F54927D1E8}"/>
                </a:ext>
              </a:extLst>
            </p:cNvPr>
            <p:cNvCxnSpPr>
              <a:cxnSpLocks/>
            </p:cNvCxnSpPr>
            <p:nvPr/>
          </p:nvCxnSpPr>
          <p:spPr bwMode="auto">
            <a:xfrm>
              <a:off x="8909913" y="3804072"/>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9059F298-3DB2-10C1-CC4D-A44F5E866A62}"/>
              </a:ext>
            </a:extLst>
          </p:cNvPr>
          <p:cNvGrpSpPr/>
          <p:nvPr/>
        </p:nvGrpSpPr>
        <p:grpSpPr>
          <a:xfrm>
            <a:off x="11697782" y="4835857"/>
            <a:ext cx="75920" cy="119315"/>
            <a:chOff x="8909913" y="4120382"/>
            <a:chExt cx="75920" cy="119315"/>
          </a:xfrm>
        </p:grpSpPr>
        <p:cxnSp>
          <p:nvCxnSpPr>
            <p:cNvPr id="370" name="Straight Connector 369">
              <a:extLst>
                <a:ext uri="{FF2B5EF4-FFF2-40B4-BE49-F238E27FC236}">
                  <a16:creationId xmlns:a16="http://schemas.microsoft.com/office/drawing/2014/main" id="{624EC213-D482-7C94-100B-0FBEADA7D172}"/>
                </a:ext>
              </a:extLst>
            </p:cNvPr>
            <p:cNvCxnSpPr>
              <a:cxnSpLocks/>
            </p:cNvCxnSpPr>
            <p:nvPr/>
          </p:nvCxnSpPr>
          <p:spPr bwMode="auto">
            <a:xfrm>
              <a:off x="8947873" y="4120382"/>
              <a:ext cx="0" cy="118872"/>
            </a:xfrm>
            <a:prstGeom prst="line">
              <a:avLst/>
            </a:prstGeom>
            <a:noFill/>
            <a:ln w="19050" cap="flat" cmpd="sng" algn="ctr">
              <a:solidFill>
                <a:schemeClr val="accent2"/>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CB3D6314-CF14-54C3-581E-F57303262874}"/>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7292674F-D1E5-F5FC-CA0E-596F3A90B08F}"/>
                </a:ext>
              </a:extLst>
            </p:cNvPr>
            <p:cNvCxnSpPr>
              <a:cxnSpLocks/>
            </p:cNvCxnSpPr>
            <p:nvPr/>
          </p:nvCxnSpPr>
          <p:spPr bwMode="auto">
            <a:xfrm>
              <a:off x="8909913" y="4120406"/>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3ECCEBE6-2900-9AEA-04BE-E6D16EBB1729}"/>
              </a:ext>
            </a:extLst>
          </p:cNvPr>
          <p:cNvGrpSpPr/>
          <p:nvPr/>
        </p:nvGrpSpPr>
        <p:grpSpPr>
          <a:xfrm>
            <a:off x="10766862" y="4870508"/>
            <a:ext cx="75920" cy="119315"/>
            <a:chOff x="8909913" y="4120382"/>
            <a:chExt cx="75920" cy="119315"/>
          </a:xfrm>
        </p:grpSpPr>
        <p:cxnSp>
          <p:nvCxnSpPr>
            <p:cNvPr id="375" name="Straight Connector 374">
              <a:extLst>
                <a:ext uri="{FF2B5EF4-FFF2-40B4-BE49-F238E27FC236}">
                  <a16:creationId xmlns:a16="http://schemas.microsoft.com/office/drawing/2014/main" id="{5B5AEBDB-0117-34C8-8E81-C28EDFD24D8C}"/>
                </a:ext>
              </a:extLst>
            </p:cNvPr>
            <p:cNvCxnSpPr>
              <a:cxnSpLocks/>
            </p:cNvCxnSpPr>
            <p:nvPr/>
          </p:nvCxnSpPr>
          <p:spPr bwMode="auto">
            <a:xfrm>
              <a:off x="8947873" y="4120382"/>
              <a:ext cx="0" cy="118872"/>
            </a:xfrm>
            <a:prstGeom prst="line">
              <a:avLst/>
            </a:prstGeom>
            <a:noFill/>
            <a:ln w="19050" cap="flat" cmpd="sng" algn="ctr">
              <a:solidFill>
                <a:schemeClr val="accent2"/>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C91406FF-C0C1-E1A2-C5FC-AF0E9B0B7D6D}"/>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4066F78A-E8B8-BE93-398C-5D494CE806FE}"/>
                </a:ext>
              </a:extLst>
            </p:cNvPr>
            <p:cNvCxnSpPr>
              <a:cxnSpLocks/>
            </p:cNvCxnSpPr>
            <p:nvPr/>
          </p:nvCxnSpPr>
          <p:spPr bwMode="auto">
            <a:xfrm>
              <a:off x="8909913" y="4120406"/>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1C10DA44-78FA-FB71-03E2-F829320D03D8}"/>
              </a:ext>
            </a:extLst>
          </p:cNvPr>
          <p:cNvGrpSpPr/>
          <p:nvPr/>
        </p:nvGrpSpPr>
        <p:grpSpPr>
          <a:xfrm>
            <a:off x="9843166" y="4874911"/>
            <a:ext cx="75920" cy="119315"/>
            <a:chOff x="8909913" y="4120382"/>
            <a:chExt cx="75920" cy="119315"/>
          </a:xfrm>
        </p:grpSpPr>
        <p:cxnSp>
          <p:nvCxnSpPr>
            <p:cNvPr id="379" name="Straight Connector 378">
              <a:extLst>
                <a:ext uri="{FF2B5EF4-FFF2-40B4-BE49-F238E27FC236}">
                  <a16:creationId xmlns:a16="http://schemas.microsoft.com/office/drawing/2014/main" id="{C608CF6F-5800-A2F4-4479-DD9846E82CB3}"/>
                </a:ext>
              </a:extLst>
            </p:cNvPr>
            <p:cNvCxnSpPr>
              <a:cxnSpLocks/>
            </p:cNvCxnSpPr>
            <p:nvPr/>
          </p:nvCxnSpPr>
          <p:spPr bwMode="auto">
            <a:xfrm>
              <a:off x="8947873" y="4120382"/>
              <a:ext cx="0" cy="118872"/>
            </a:xfrm>
            <a:prstGeom prst="line">
              <a:avLst/>
            </a:prstGeom>
            <a:noFill/>
            <a:ln w="19050" cap="flat" cmpd="sng" algn="ctr">
              <a:solidFill>
                <a:schemeClr val="accent2"/>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2A73FF58-5C40-F74E-2286-4D679001AD8C}"/>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4652E381-949F-F7D5-ADDE-0EF4A0C73FBF}"/>
                </a:ext>
              </a:extLst>
            </p:cNvPr>
            <p:cNvCxnSpPr>
              <a:cxnSpLocks/>
            </p:cNvCxnSpPr>
            <p:nvPr/>
          </p:nvCxnSpPr>
          <p:spPr bwMode="auto">
            <a:xfrm>
              <a:off x="8909913" y="4120406"/>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588D85B4-A5FB-07E9-91AE-5F4E5DA0D902}"/>
              </a:ext>
            </a:extLst>
          </p:cNvPr>
          <p:cNvGrpSpPr/>
          <p:nvPr/>
        </p:nvGrpSpPr>
        <p:grpSpPr>
          <a:xfrm>
            <a:off x="8908332" y="4737360"/>
            <a:ext cx="75920" cy="241124"/>
            <a:chOff x="8909913" y="3998573"/>
            <a:chExt cx="75920" cy="241124"/>
          </a:xfrm>
        </p:grpSpPr>
        <p:cxnSp>
          <p:nvCxnSpPr>
            <p:cNvPr id="383" name="Straight Connector 382">
              <a:extLst>
                <a:ext uri="{FF2B5EF4-FFF2-40B4-BE49-F238E27FC236}">
                  <a16:creationId xmlns:a16="http://schemas.microsoft.com/office/drawing/2014/main" id="{86F51F05-BBE4-053B-C6D5-5ED4CA5D27AF}"/>
                </a:ext>
              </a:extLst>
            </p:cNvPr>
            <p:cNvCxnSpPr>
              <a:cxnSpLocks/>
            </p:cNvCxnSpPr>
            <p:nvPr/>
          </p:nvCxnSpPr>
          <p:spPr bwMode="auto">
            <a:xfrm>
              <a:off x="8947873" y="3998573"/>
              <a:ext cx="0" cy="240681"/>
            </a:xfrm>
            <a:prstGeom prst="line">
              <a:avLst/>
            </a:prstGeom>
            <a:noFill/>
            <a:ln w="19050" cap="flat" cmpd="sng" algn="ctr">
              <a:solidFill>
                <a:schemeClr val="accent2"/>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C18148A4-F089-A7A1-2B9F-F58CC919F70B}"/>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49625839-9A56-5236-ECB7-BB046B9ADDD4}"/>
                </a:ext>
              </a:extLst>
            </p:cNvPr>
            <p:cNvCxnSpPr>
              <a:cxnSpLocks/>
            </p:cNvCxnSpPr>
            <p:nvPr/>
          </p:nvCxnSpPr>
          <p:spPr bwMode="auto">
            <a:xfrm>
              <a:off x="8909913" y="4001780"/>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1B34B361-B5AF-F660-C3E7-2F40FC1DF0B1}"/>
              </a:ext>
            </a:extLst>
          </p:cNvPr>
          <p:cNvGrpSpPr/>
          <p:nvPr/>
        </p:nvGrpSpPr>
        <p:grpSpPr>
          <a:xfrm>
            <a:off x="7972649" y="4734976"/>
            <a:ext cx="75920" cy="223088"/>
            <a:chOff x="8909913" y="4016609"/>
            <a:chExt cx="75920" cy="223088"/>
          </a:xfrm>
        </p:grpSpPr>
        <p:cxnSp>
          <p:nvCxnSpPr>
            <p:cNvPr id="388" name="Straight Connector 387">
              <a:extLst>
                <a:ext uri="{FF2B5EF4-FFF2-40B4-BE49-F238E27FC236}">
                  <a16:creationId xmlns:a16="http://schemas.microsoft.com/office/drawing/2014/main" id="{2ABD7183-21B9-B888-BBB4-DC1E80683ED7}"/>
                </a:ext>
              </a:extLst>
            </p:cNvPr>
            <p:cNvCxnSpPr>
              <a:cxnSpLocks/>
            </p:cNvCxnSpPr>
            <p:nvPr/>
          </p:nvCxnSpPr>
          <p:spPr bwMode="auto">
            <a:xfrm>
              <a:off x="8947873" y="4018993"/>
              <a:ext cx="0" cy="220261"/>
            </a:xfrm>
            <a:prstGeom prst="line">
              <a:avLst/>
            </a:prstGeom>
            <a:noFill/>
            <a:ln w="19050" cap="flat" cmpd="sng" algn="ctr">
              <a:solidFill>
                <a:schemeClr val="accent2"/>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9DD46D79-A6DA-EBB8-0AFF-DED0AAC01DF5}"/>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34F930B5-42FD-18DD-492E-91CD2144F8F6}"/>
                </a:ext>
              </a:extLst>
            </p:cNvPr>
            <p:cNvCxnSpPr>
              <a:cxnSpLocks/>
            </p:cNvCxnSpPr>
            <p:nvPr/>
          </p:nvCxnSpPr>
          <p:spPr bwMode="auto">
            <a:xfrm>
              <a:off x="8909913" y="4016609"/>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A2048D69-1DF1-A866-18DB-6ECD2ACC68B4}"/>
              </a:ext>
            </a:extLst>
          </p:cNvPr>
          <p:cNvGrpSpPr/>
          <p:nvPr/>
        </p:nvGrpSpPr>
        <p:grpSpPr>
          <a:xfrm>
            <a:off x="7506493" y="4667092"/>
            <a:ext cx="75920" cy="237917"/>
            <a:chOff x="8909913" y="4001780"/>
            <a:chExt cx="75920" cy="237917"/>
          </a:xfrm>
        </p:grpSpPr>
        <p:cxnSp>
          <p:nvCxnSpPr>
            <p:cNvPr id="393" name="Straight Connector 392">
              <a:extLst>
                <a:ext uri="{FF2B5EF4-FFF2-40B4-BE49-F238E27FC236}">
                  <a16:creationId xmlns:a16="http://schemas.microsoft.com/office/drawing/2014/main" id="{9B9AAB1D-387F-3D2A-186A-DEBFB4B0F107}"/>
                </a:ext>
              </a:extLst>
            </p:cNvPr>
            <p:cNvCxnSpPr>
              <a:cxnSpLocks/>
            </p:cNvCxnSpPr>
            <p:nvPr/>
          </p:nvCxnSpPr>
          <p:spPr bwMode="auto">
            <a:xfrm>
              <a:off x="8947873" y="4011635"/>
              <a:ext cx="0" cy="227619"/>
            </a:xfrm>
            <a:prstGeom prst="line">
              <a:avLst/>
            </a:prstGeom>
            <a:noFill/>
            <a:ln w="19050" cap="flat" cmpd="sng" algn="ctr">
              <a:solidFill>
                <a:schemeClr val="accent2"/>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DF6415B6-ADA4-CA93-4300-3BE0930132AC}"/>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8D16D4F4-52B6-B0A8-5234-30233BC198CB}"/>
                </a:ext>
              </a:extLst>
            </p:cNvPr>
            <p:cNvCxnSpPr>
              <a:cxnSpLocks/>
            </p:cNvCxnSpPr>
            <p:nvPr/>
          </p:nvCxnSpPr>
          <p:spPr bwMode="auto">
            <a:xfrm>
              <a:off x="8909913" y="4001780"/>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032F0F88-D56A-BA4C-C451-F34A1DB488D2}"/>
              </a:ext>
            </a:extLst>
          </p:cNvPr>
          <p:cNvGrpSpPr/>
          <p:nvPr/>
        </p:nvGrpSpPr>
        <p:grpSpPr>
          <a:xfrm>
            <a:off x="7392997" y="4586242"/>
            <a:ext cx="75920" cy="265227"/>
            <a:chOff x="8909913" y="3974470"/>
            <a:chExt cx="75920" cy="265227"/>
          </a:xfrm>
        </p:grpSpPr>
        <p:cxnSp>
          <p:nvCxnSpPr>
            <p:cNvPr id="398" name="Straight Connector 397">
              <a:extLst>
                <a:ext uri="{FF2B5EF4-FFF2-40B4-BE49-F238E27FC236}">
                  <a16:creationId xmlns:a16="http://schemas.microsoft.com/office/drawing/2014/main" id="{78DEF32E-847A-6185-713B-06F6D109CE1A}"/>
                </a:ext>
              </a:extLst>
            </p:cNvPr>
            <p:cNvCxnSpPr>
              <a:cxnSpLocks/>
            </p:cNvCxnSpPr>
            <p:nvPr/>
          </p:nvCxnSpPr>
          <p:spPr bwMode="auto">
            <a:xfrm>
              <a:off x="8947873" y="3974470"/>
              <a:ext cx="0" cy="264784"/>
            </a:xfrm>
            <a:prstGeom prst="line">
              <a:avLst/>
            </a:prstGeom>
            <a:noFill/>
            <a:ln w="19050" cap="flat" cmpd="sng" algn="ctr">
              <a:solidFill>
                <a:schemeClr val="accent2"/>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A7C598AE-1A1B-D5CB-C67B-5244886312F5}"/>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93B8A7E9-72CC-6FF3-8030-641B1BE6451D}"/>
                </a:ext>
              </a:extLst>
            </p:cNvPr>
            <p:cNvCxnSpPr>
              <a:cxnSpLocks/>
            </p:cNvCxnSpPr>
            <p:nvPr/>
          </p:nvCxnSpPr>
          <p:spPr bwMode="auto">
            <a:xfrm>
              <a:off x="8909913" y="3982008"/>
              <a:ext cx="75920"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69BA887E-FE7B-0403-E0FF-C67021E5F606}"/>
              </a:ext>
            </a:extLst>
          </p:cNvPr>
          <p:cNvGrpSpPr/>
          <p:nvPr/>
        </p:nvGrpSpPr>
        <p:grpSpPr>
          <a:xfrm>
            <a:off x="7274212" y="4445296"/>
            <a:ext cx="75920" cy="287346"/>
            <a:chOff x="8909913" y="3952351"/>
            <a:chExt cx="75920" cy="287346"/>
          </a:xfrm>
        </p:grpSpPr>
        <p:cxnSp>
          <p:nvCxnSpPr>
            <p:cNvPr id="403" name="Straight Connector 402">
              <a:extLst>
                <a:ext uri="{FF2B5EF4-FFF2-40B4-BE49-F238E27FC236}">
                  <a16:creationId xmlns:a16="http://schemas.microsoft.com/office/drawing/2014/main" id="{6A44AB2E-5005-D3CF-013D-8A6F5986425E}"/>
                </a:ext>
              </a:extLst>
            </p:cNvPr>
            <p:cNvCxnSpPr>
              <a:cxnSpLocks/>
            </p:cNvCxnSpPr>
            <p:nvPr/>
          </p:nvCxnSpPr>
          <p:spPr bwMode="auto">
            <a:xfrm>
              <a:off x="8947873" y="3963183"/>
              <a:ext cx="0" cy="276071"/>
            </a:xfrm>
            <a:prstGeom prst="line">
              <a:avLst/>
            </a:prstGeom>
            <a:noFill/>
            <a:ln w="19050" cap="flat" cmpd="sng" algn="ctr">
              <a:solidFill>
                <a:schemeClr val="accent2"/>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E417445E-3565-4AD6-CA3E-37735922FCE0}"/>
                </a:ext>
              </a:extLst>
            </p:cNvPr>
            <p:cNvCxnSpPr>
              <a:cxnSpLocks/>
            </p:cNvCxnSpPr>
            <p:nvPr/>
          </p:nvCxnSpPr>
          <p:spPr bwMode="auto">
            <a:xfrm>
              <a:off x="8909913" y="4239697"/>
              <a:ext cx="75920" cy="0"/>
            </a:xfrm>
            <a:prstGeom prst="line">
              <a:avLst/>
            </a:prstGeom>
            <a:noFill/>
            <a:ln w="19050" cap="flat" cmpd="sng" algn="ctr">
              <a:solidFill>
                <a:schemeClr val="accent2"/>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55C3248E-AC19-5D54-40DD-6879131A6252}"/>
                </a:ext>
              </a:extLst>
            </p:cNvPr>
            <p:cNvCxnSpPr>
              <a:cxnSpLocks/>
            </p:cNvCxnSpPr>
            <p:nvPr/>
          </p:nvCxnSpPr>
          <p:spPr bwMode="auto">
            <a:xfrm>
              <a:off x="8909913" y="3952351"/>
              <a:ext cx="75920" cy="0"/>
            </a:xfrm>
            <a:prstGeom prst="line">
              <a:avLst/>
            </a:prstGeom>
            <a:noFill/>
            <a:ln w="19050" cap="flat" cmpd="sng" algn="ctr">
              <a:solidFill>
                <a:schemeClr val="accent2"/>
              </a:solidFill>
              <a:prstDash val="solid"/>
              <a:round/>
              <a:headEnd type="none" w="med" len="med"/>
              <a:tailEnd type="none" w="med" len="med"/>
            </a:ln>
            <a:effectLst/>
          </p:spPr>
        </p:cxnSp>
      </p:grpSp>
      <p:sp>
        <p:nvSpPr>
          <p:cNvPr id="222" name="Freeform 221">
            <a:extLst>
              <a:ext uri="{FF2B5EF4-FFF2-40B4-BE49-F238E27FC236}">
                <a16:creationId xmlns:a16="http://schemas.microsoft.com/office/drawing/2014/main" id="{0C94F723-ADA8-372C-8B51-CD193D84B8D7}"/>
              </a:ext>
            </a:extLst>
          </p:cNvPr>
          <p:cNvSpPr/>
          <p:nvPr/>
        </p:nvSpPr>
        <p:spPr bwMode="auto">
          <a:xfrm>
            <a:off x="7073008" y="3073160"/>
            <a:ext cx="3746568" cy="558525"/>
          </a:xfrm>
          <a:custGeom>
            <a:avLst/>
            <a:gdLst>
              <a:gd name="connsiteX0" fmla="*/ 3746568 w 3746568"/>
              <a:gd name="connsiteY0" fmla="*/ 558525 h 558525"/>
              <a:gd name="connsiteX1" fmla="*/ 2812397 w 3746568"/>
              <a:gd name="connsiteY1" fmla="*/ 360817 h 558525"/>
              <a:gd name="connsiteX2" fmla="*/ 1868341 w 3746568"/>
              <a:gd name="connsiteY2" fmla="*/ 252077 h 558525"/>
              <a:gd name="connsiteX3" fmla="*/ 929228 w 3746568"/>
              <a:gd name="connsiteY3" fmla="*/ 405301 h 558525"/>
              <a:gd name="connsiteX4" fmla="*/ 474499 w 3746568"/>
              <a:gd name="connsiteY4" fmla="*/ 192765 h 558525"/>
              <a:gd name="connsiteX5" fmla="*/ 350931 w 3746568"/>
              <a:gd name="connsiteY5" fmla="*/ 0 h 558525"/>
              <a:gd name="connsiteX6" fmla="*/ 242192 w 3746568"/>
              <a:gd name="connsiteY6" fmla="*/ 64255 h 558525"/>
              <a:gd name="connsiteX7" fmla="*/ 118624 w 3746568"/>
              <a:gd name="connsiteY7" fmla="*/ 207593 h 558525"/>
              <a:gd name="connsiteX8" fmla="*/ 59312 w 3746568"/>
              <a:gd name="connsiteY8" fmla="*/ 217479 h 558525"/>
              <a:gd name="connsiteX9" fmla="*/ 0 w 3746568"/>
              <a:gd name="connsiteY9" fmla="*/ 291619 h 55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6568" h="558525">
                <a:moveTo>
                  <a:pt x="3746568" y="558525"/>
                </a:moveTo>
                <a:lnTo>
                  <a:pt x="2812397" y="360817"/>
                </a:lnTo>
                <a:lnTo>
                  <a:pt x="1868341" y="252077"/>
                </a:lnTo>
                <a:lnTo>
                  <a:pt x="929228" y="405301"/>
                </a:lnTo>
                <a:lnTo>
                  <a:pt x="474499" y="192765"/>
                </a:lnTo>
                <a:lnTo>
                  <a:pt x="350931" y="0"/>
                </a:lnTo>
                <a:lnTo>
                  <a:pt x="242192" y="64255"/>
                </a:lnTo>
                <a:lnTo>
                  <a:pt x="118624" y="207593"/>
                </a:lnTo>
                <a:lnTo>
                  <a:pt x="59312" y="217479"/>
                </a:lnTo>
                <a:lnTo>
                  <a:pt x="0" y="291619"/>
                </a:lnTo>
              </a:path>
            </a:pathLst>
          </a:custGeom>
          <a:noFill/>
          <a:ln w="19050">
            <a:solidFill>
              <a:schemeClr val="accent3"/>
            </a:solidFill>
            <a:miter lim="800000"/>
            <a:headEnd/>
            <a:tailEnd/>
          </a:ln>
        </p:spPr>
        <p:txBody>
          <a:bodyPr rtlCol="0" anchor="ctr"/>
          <a:lstStyle/>
          <a:p>
            <a:pPr algn="ctr"/>
            <a:endParaRPr lang="en-US"/>
          </a:p>
        </p:txBody>
      </p:sp>
      <p:grpSp>
        <p:nvGrpSpPr>
          <p:cNvPr id="233" name="Group 232">
            <a:extLst>
              <a:ext uri="{FF2B5EF4-FFF2-40B4-BE49-F238E27FC236}">
                <a16:creationId xmlns:a16="http://schemas.microsoft.com/office/drawing/2014/main" id="{258867FB-9767-17DE-809D-489038D1D7C0}"/>
              </a:ext>
            </a:extLst>
          </p:cNvPr>
          <p:cNvGrpSpPr/>
          <p:nvPr/>
        </p:nvGrpSpPr>
        <p:grpSpPr>
          <a:xfrm>
            <a:off x="7034325" y="3029196"/>
            <a:ext cx="3819511" cy="644527"/>
            <a:chOff x="7034325" y="3336845"/>
            <a:chExt cx="3819511" cy="644527"/>
          </a:xfrm>
        </p:grpSpPr>
        <p:sp>
          <p:nvSpPr>
            <p:cNvPr id="223" name="Oval 222">
              <a:extLst>
                <a:ext uri="{FF2B5EF4-FFF2-40B4-BE49-F238E27FC236}">
                  <a16:creationId xmlns:a16="http://schemas.microsoft.com/office/drawing/2014/main" id="{204B53EA-FCCD-1730-4A85-3476FA7E1C1C}"/>
                </a:ext>
              </a:extLst>
            </p:cNvPr>
            <p:cNvSpPr/>
            <p:nvPr/>
          </p:nvSpPr>
          <p:spPr bwMode="auto">
            <a:xfrm>
              <a:off x="7034325" y="3627885"/>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D6DC8233-53B9-6A45-53AE-CFDFA6088D81}"/>
                </a:ext>
              </a:extLst>
            </p:cNvPr>
            <p:cNvSpPr/>
            <p:nvPr/>
          </p:nvSpPr>
          <p:spPr bwMode="auto">
            <a:xfrm>
              <a:off x="7152295" y="3545859"/>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19FD70D7-ECBF-7E77-500C-30F8D0C3F98E}"/>
                </a:ext>
              </a:extLst>
            </p:cNvPr>
            <p:cNvSpPr/>
            <p:nvPr/>
          </p:nvSpPr>
          <p:spPr bwMode="auto">
            <a:xfrm>
              <a:off x="7088743" y="3557287"/>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552345E4-6A4E-9AC2-8FEB-241AD07EAA40}"/>
                </a:ext>
              </a:extLst>
            </p:cNvPr>
            <p:cNvSpPr/>
            <p:nvPr/>
          </p:nvSpPr>
          <p:spPr bwMode="auto">
            <a:xfrm>
              <a:off x="7274211" y="3411213"/>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2D60A2E0-28AB-8961-A4AB-A28007FBE20A}"/>
                </a:ext>
              </a:extLst>
            </p:cNvPr>
            <p:cNvSpPr/>
            <p:nvPr/>
          </p:nvSpPr>
          <p:spPr bwMode="auto">
            <a:xfrm>
              <a:off x="7387253" y="3336845"/>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BFA49300-9980-2CD3-23D3-11D750183C0C}"/>
                </a:ext>
              </a:extLst>
            </p:cNvPr>
            <p:cNvSpPr/>
            <p:nvPr/>
          </p:nvSpPr>
          <p:spPr bwMode="auto">
            <a:xfrm>
              <a:off x="7506125" y="3534419"/>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ACA04C75-3695-E4F6-D3C7-62869E1EB53A}"/>
                </a:ext>
              </a:extLst>
            </p:cNvPr>
            <p:cNvSpPr/>
            <p:nvPr/>
          </p:nvSpPr>
          <p:spPr bwMode="auto">
            <a:xfrm>
              <a:off x="8907360" y="3591567"/>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FA2A1005-C183-FA36-1A9B-D4244C63673F}"/>
                </a:ext>
              </a:extLst>
            </p:cNvPr>
            <p:cNvSpPr/>
            <p:nvPr/>
          </p:nvSpPr>
          <p:spPr bwMode="auto">
            <a:xfrm>
              <a:off x="7965565" y="3749373"/>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F507145B-42D5-451C-43C9-5EED14C24BB3}"/>
                </a:ext>
              </a:extLst>
            </p:cNvPr>
            <p:cNvSpPr/>
            <p:nvPr/>
          </p:nvSpPr>
          <p:spPr bwMode="auto">
            <a:xfrm>
              <a:off x="10769063" y="3896599"/>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F8A3F8B7-93AE-1DAC-1C7A-EE9CECEDE6C6}"/>
                </a:ext>
              </a:extLst>
            </p:cNvPr>
            <p:cNvSpPr/>
            <p:nvPr/>
          </p:nvSpPr>
          <p:spPr bwMode="auto">
            <a:xfrm>
              <a:off x="9838152" y="3697349"/>
              <a:ext cx="84773" cy="8477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5" name="TextBox 24">
            <a:extLst>
              <a:ext uri="{FF2B5EF4-FFF2-40B4-BE49-F238E27FC236}">
                <a16:creationId xmlns:a16="http://schemas.microsoft.com/office/drawing/2014/main" id="{3FC74D79-4F17-AE19-294D-34421475BB04}"/>
              </a:ext>
            </a:extLst>
          </p:cNvPr>
          <p:cNvSpPr txBox="1"/>
          <p:nvPr/>
        </p:nvSpPr>
        <p:spPr bwMode="auto">
          <a:xfrm rot="16200000">
            <a:off x="-525008" y="4056868"/>
            <a:ext cx="21426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No. of Attacks</a:t>
            </a:r>
          </a:p>
        </p:txBody>
      </p:sp>
      <p:cxnSp>
        <p:nvCxnSpPr>
          <p:cNvPr id="409" name="Straight Connector 408">
            <a:extLst>
              <a:ext uri="{FF2B5EF4-FFF2-40B4-BE49-F238E27FC236}">
                <a16:creationId xmlns:a16="http://schemas.microsoft.com/office/drawing/2014/main" id="{A4F96A00-0962-AB33-FA4D-2E4552EB9B7A}"/>
              </a:ext>
            </a:extLst>
          </p:cNvPr>
          <p:cNvCxnSpPr>
            <a:cxnSpLocks/>
          </p:cNvCxnSpPr>
          <p:nvPr/>
        </p:nvCxnSpPr>
        <p:spPr bwMode="auto">
          <a:xfrm>
            <a:off x="966388" y="5254513"/>
            <a:ext cx="4787200" cy="0"/>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7A026137-DA73-CFA1-4EE9-1AC0FA790514}"/>
              </a:ext>
            </a:extLst>
          </p:cNvPr>
          <p:cNvCxnSpPr>
            <a:cxnSpLocks/>
          </p:cNvCxnSpPr>
          <p:nvPr/>
        </p:nvCxnSpPr>
        <p:spPr bwMode="auto">
          <a:xfrm flipV="1">
            <a:off x="971200" y="3164461"/>
            <a:ext cx="0" cy="2099627"/>
          </a:xfrm>
          <a:prstGeom prst="line">
            <a:avLst/>
          </a:prstGeom>
          <a:noFill/>
          <a:ln w="2857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D272A48C-0339-B450-5D16-87BC4FFC3922}"/>
              </a:ext>
            </a:extLst>
          </p:cNvPr>
          <p:cNvCxnSpPr>
            <a:cxnSpLocks/>
          </p:cNvCxnSpPr>
          <p:nvPr/>
        </p:nvCxnSpPr>
        <p:spPr bwMode="auto">
          <a:xfrm flipH="1">
            <a:off x="911645" y="31740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2EB367E-1BF8-8587-AC0A-62A3845B9BB5}"/>
              </a:ext>
            </a:extLst>
          </p:cNvPr>
          <p:cNvCxnSpPr>
            <a:cxnSpLocks/>
          </p:cNvCxnSpPr>
          <p:nvPr/>
        </p:nvCxnSpPr>
        <p:spPr bwMode="auto">
          <a:xfrm flipH="1">
            <a:off x="911645" y="35901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133C6FD4-CE87-027D-AAEF-920DA3065203}"/>
              </a:ext>
            </a:extLst>
          </p:cNvPr>
          <p:cNvCxnSpPr>
            <a:cxnSpLocks/>
          </p:cNvCxnSpPr>
          <p:nvPr/>
        </p:nvCxnSpPr>
        <p:spPr bwMode="auto">
          <a:xfrm flipH="1">
            <a:off x="911645" y="40062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345B870F-44A1-0AE9-86EC-3CF9A7896758}"/>
              </a:ext>
            </a:extLst>
          </p:cNvPr>
          <p:cNvCxnSpPr>
            <a:cxnSpLocks/>
          </p:cNvCxnSpPr>
          <p:nvPr/>
        </p:nvCxnSpPr>
        <p:spPr bwMode="auto">
          <a:xfrm flipH="1">
            <a:off x="911645" y="44223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2D237E07-C482-4C88-BE3C-F5A1D9BD3054}"/>
              </a:ext>
            </a:extLst>
          </p:cNvPr>
          <p:cNvCxnSpPr>
            <a:cxnSpLocks/>
          </p:cNvCxnSpPr>
          <p:nvPr/>
        </p:nvCxnSpPr>
        <p:spPr bwMode="auto">
          <a:xfrm flipH="1">
            <a:off x="911645" y="48384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30CB4645-34B0-8760-A178-28C77D4EBCE2}"/>
              </a:ext>
            </a:extLst>
          </p:cNvPr>
          <p:cNvCxnSpPr>
            <a:cxnSpLocks/>
          </p:cNvCxnSpPr>
          <p:nvPr/>
        </p:nvCxnSpPr>
        <p:spPr bwMode="auto">
          <a:xfrm flipH="1">
            <a:off x="911645" y="5254513"/>
            <a:ext cx="64008" cy="0"/>
          </a:xfrm>
          <a:prstGeom prst="line">
            <a:avLst/>
          </a:prstGeom>
          <a:noFill/>
          <a:ln w="28575" cap="flat" cmpd="sng" algn="ctr">
            <a:solidFill>
              <a:schemeClr val="bg1"/>
            </a:solidFill>
            <a:prstDash val="solid"/>
            <a:round/>
            <a:headEnd type="none" w="med" len="med"/>
            <a:tailEnd type="none" w="med" len="med"/>
          </a:ln>
          <a:effectLst/>
        </p:spPr>
      </p:cxnSp>
      <p:sp>
        <p:nvSpPr>
          <p:cNvPr id="419" name="TextBox 418">
            <a:extLst>
              <a:ext uri="{FF2B5EF4-FFF2-40B4-BE49-F238E27FC236}">
                <a16:creationId xmlns:a16="http://schemas.microsoft.com/office/drawing/2014/main" id="{EC012FC4-0EA9-2109-F698-CD098456C443}"/>
              </a:ext>
            </a:extLst>
          </p:cNvPr>
          <p:cNvSpPr txBox="1"/>
          <p:nvPr/>
        </p:nvSpPr>
        <p:spPr bwMode="auto">
          <a:xfrm>
            <a:off x="507311" y="3054299"/>
            <a:ext cx="379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20" name="TextBox 419">
            <a:extLst>
              <a:ext uri="{FF2B5EF4-FFF2-40B4-BE49-F238E27FC236}">
                <a16:creationId xmlns:a16="http://schemas.microsoft.com/office/drawing/2014/main" id="{37624DC9-7DA1-223D-654E-C3875C6B59CF}"/>
              </a:ext>
            </a:extLst>
          </p:cNvPr>
          <p:cNvSpPr txBox="1"/>
          <p:nvPr/>
        </p:nvSpPr>
        <p:spPr bwMode="auto">
          <a:xfrm>
            <a:off x="507311" y="3469710"/>
            <a:ext cx="379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21" name="TextBox 420">
            <a:extLst>
              <a:ext uri="{FF2B5EF4-FFF2-40B4-BE49-F238E27FC236}">
                <a16:creationId xmlns:a16="http://schemas.microsoft.com/office/drawing/2014/main" id="{6465A261-062F-77DE-09E7-7497702459EF}"/>
              </a:ext>
            </a:extLst>
          </p:cNvPr>
          <p:cNvSpPr txBox="1"/>
          <p:nvPr/>
        </p:nvSpPr>
        <p:spPr bwMode="auto">
          <a:xfrm>
            <a:off x="507311" y="3885121"/>
            <a:ext cx="379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22" name="TextBox 421">
            <a:extLst>
              <a:ext uri="{FF2B5EF4-FFF2-40B4-BE49-F238E27FC236}">
                <a16:creationId xmlns:a16="http://schemas.microsoft.com/office/drawing/2014/main" id="{D952BA07-88DF-3FD9-8157-4A4FAF06DCEE}"/>
              </a:ext>
            </a:extLst>
          </p:cNvPr>
          <p:cNvSpPr txBox="1"/>
          <p:nvPr/>
        </p:nvSpPr>
        <p:spPr bwMode="auto">
          <a:xfrm>
            <a:off x="507311" y="4300532"/>
            <a:ext cx="379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23" name="TextBox 422">
            <a:extLst>
              <a:ext uri="{FF2B5EF4-FFF2-40B4-BE49-F238E27FC236}">
                <a16:creationId xmlns:a16="http://schemas.microsoft.com/office/drawing/2014/main" id="{DD54B9B6-B528-E4F1-C266-91926E7208E1}"/>
              </a:ext>
            </a:extLst>
          </p:cNvPr>
          <p:cNvSpPr txBox="1"/>
          <p:nvPr/>
        </p:nvSpPr>
        <p:spPr bwMode="auto">
          <a:xfrm>
            <a:off x="507311" y="4715943"/>
            <a:ext cx="379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24" name="TextBox 423">
            <a:extLst>
              <a:ext uri="{FF2B5EF4-FFF2-40B4-BE49-F238E27FC236}">
                <a16:creationId xmlns:a16="http://schemas.microsoft.com/office/drawing/2014/main" id="{A62D2BDF-8150-DC43-01BC-7303A5BBADD9}"/>
              </a:ext>
            </a:extLst>
          </p:cNvPr>
          <p:cNvSpPr txBox="1"/>
          <p:nvPr/>
        </p:nvSpPr>
        <p:spPr bwMode="auto">
          <a:xfrm>
            <a:off x="507311" y="5131352"/>
            <a:ext cx="3791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426" name="Straight Connector 425">
            <a:extLst>
              <a:ext uri="{FF2B5EF4-FFF2-40B4-BE49-F238E27FC236}">
                <a16:creationId xmlns:a16="http://schemas.microsoft.com/office/drawing/2014/main" id="{9B7C9296-463D-45F1-6F87-8AF0EB103E5B}"/>
              </a:ext>
            </a:extLst>
          </p:cNvPr>
          <p:cNvCxnSpPr>
            <a:cxnSpLocks/>
          </p:cNvCxnSpPr>
          <p:nvPr/>
        </p:nvCxnSpPr>
        <p:spPr bwMode="auto">
          <a:xfrm>
            <a:off x="971200" y="52544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D9D0E9A4-B127-9650-0B1F-E59903A48A54}"/>
              </a:ext>
            </a:extLst>
          </p:cNvPr>
          <p:cNvCxnSpPr>
            <a:cxnSpLocks/>
          </p:cNvCxnSpPr>
          <p:nvPr/>
        </p:nvCxnSpPr>
        <p:spPr bwMode="auto">
          <a:xfrm>
            <a:off x="2562121" y="52544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23B339C0-173E-7AE5-2EF6-5893B8EA3ECE}"/>
              </a:ext>
            </a:extLst>
          </p:cNvPr>
          <p:cNvCxnSpPr>
            <a:cxnSpLocks/>
          </p:cNvCxnSpPr>
          <p:nvPr/>
        </p:nvCxnSpPr>
        <p:spPr bwMode="auto">
          <a:xfrm>
            <a:off x="4153042" y="52544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A84423EA-6E4A-ED3C-7693-CA94671536C1}"/>
              </a:ext>
            </a:extLst>
          </p:cNvPr>
          <p:cNvCxnSpPr>
            <a:cxnSpLocks/>
          </p:cNvCxnSpPr>
          <p:nvPr/>
        </p:nvCxnSpPr>
        <p:spPr bwMode="auto">
          <a:xfrm>
            <a:off x="5743919" y="52544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6057D2AB-11C6-ECA1-656B-45ADA3B882AC}"/>
              </a:ext>
            </a:extLst>
          </p:cNvPr>
          <p:cNvCxnSpPr>
            <a:cxnSpLocks/>
          </p:cNvCxnSpPr>
          <p:nvPr/>
        </p:nvCxnSpPr>
        <p:spPr bwMode="auto">
          <a:xfrm>
            <a:off x="966388" y="4926523"/>
            <a:ext cx="1812792" cy="0"/>
          </a:xfrm>
          <a:prstGeom prst="line">
            <a:avLst/>
          </a:prstGeom>
          <a:noFill/>
          <a:ln w="19050" cap="flat" cmpd="sng" algn="ctr">
            <a:solidFill>
              <a:schemeClr val="bg1"/>
            </a:solidFill>
            <a:prstDash val="sysDash"/>
            <a:round/>
            <a:headEnd type="none" w="med" len="med"/>
            <a:tailEnd type="none" w="med" len="med"/>
          </a:ln>
          <a:effectLst/>
        </p:spPr>
      </p:cxnSp>
      <p:cxnSp>
        <p:nvCxnSpPr>
          <p:cNvPr id="438" name="Straight Connector 437">
            <a:extLst>
              <a:ext uri="{FF2B5EF4-FFF2-40B4-BE49-F238E27FC236}">
                <a16:creationId xmlns:a16="http://schemas.microsoft.com/office/drawing/2014/main" id="{7A95E0AD-7F08-0034-E4AC-46CF7810CDE3}"/>
              </a:ext>
            </a:extLst>
          </p:cNvPr>
          <p:cNvCxnSpPr>
            <a:cxnSpLocks/>
          </p:cNvCxnSpPr>
          <p:nvPr/>
        </p:nvCxnSpPr>
        <p:spPr bwMode="auto">
          <a:xfrm>
            <a:off x="964241" y="4099852"/>
            <a:ext cx="3619276" cy="0"/>
          </a:xfrm>
          <a:prstGeom prst="line">
            <a:avLst/>
          </a:prstGeom>
          <a:noFill/>
          <a:ln w="19050" cap="flat" cmpd="sng" algn="ctr">
            <a:solidFill>
              <a:schemeClr val="bg1"/>
            </a:solidFill>
            <a:prstDash val="sysDash"/>
            <a:round/>
            <a:headEnd type="none" w="med" len="med"/>
            <a:tailEnd type="none" w="med" len="med"/>
          </a:ln>
          <a:effectLst/>
        </p:spPr>
      </p:cxnSp>
      <p:cxnSp>
        <p:nvCxnSpPr>
          <p:cNvPr id="441" name="Straight Connector 440">
            <a:extLst>
              <a:ext uri="{FF2B5EF4-FFF2-40B4-BE49-F238E27FC236}">
                <a16:creationId xmlns:a16="http://schemas.microsoft.com/office/drawing/2014/main" id="{6B31F417-726E-3528-D049-EA23FBD90EC9}"/>
              </a:ext>
            </a:extLst>
          </p:cNvPr>
          <p:cNvCxnSpPr>
            <a:cxnSpLocks/>
          </p:cNvCxnSpPr>
          <p:nvPr/>
        </p:nvCxnSpPr>
        <p:spPr bwMode="auto">
          <a:xfrm>
            <a:off x="2783417" y="4951894"/>
            <a:ext cx="1812792" cy="0"/>
          </a:xfrm>
          <a:prstGeom prst="line">
            <a:avLst/>
          </a:prstGeom>
          <a:noFill/>
          <a:ln w="19050" cap="flat" cmpd="sng" algn="ctr">
            <a:solidFill>
              <a:schemeClr val="bg1"/>
            </a:solidFill>
            <a:prstDash val="sysDash"/>
            <a:round/>
            <a:headEnd type="none" w="med" len="med"/>
            <a:tailEnd type="none" w="med" len="med"/>
          </a:ln>
          <a:effectLst/>
        </p:spPr>
      </p:cxnSp>
    </p:spTree>
    <p:extLst>
      <p:ext uri="{BB962C8B-B14F-4D97-AF65-F5344CB8AC3E}">
        <p14:creationId xmlns:p14="http://schemas.microsoft.com/office/powerpoint/2010/main" val="792966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23B2D-9665-1A54-DB1E-76BEF395EE27}"/>
              </a:ext>
            </a:extLst>
          </p:cNvPr>
          <p:cNvSpPr>
            <a:spLocks noGrp="1"/>
          </p:cNvSpPr>
          <p:nvPr>
            <p:ph type="title"/>
          </p:nvPr>
        </p:nvSpPr>
        <p:spPr/>
        <p:txBody>
          <a:bodyPr/>
          <a:lstStyle/>
          <a:p>
            <a:r>
              <a:rPr lang="en-GB" sz="3600"/>
              <a:t>NTLA-2002 Safety</a:t>
            </a:r>
            <a:r>
              <a:rPr lang="en-GB"/>
              <a:t>: </a:t>
            </a:r>
            <a:r>
              <a:rPr lang="en-GB" sz="3600"/>
              <a:t>Phase II Study</a:t>
            </a:r>
            <a:endParaRPr lang="en-US"/>
          </a:p>
        </p:txBody>
      </p:sp>
      <p:sp>
        <p:nvSpPr>
          <p:cNvPr id="3" name="Content Placeholder 2">
            <a:extLst>
              <a:ext uri="{FF2B5EF4-FFF2-40B4-BE49-F238E27FC236}">
                <a16:creationId xmlns:a16="http://schemas.microsoft.com/office/drawing/2014/main" id="{6A748D97-D9FB-5943-BE14-EFAE14DCDD4E}"/>
              </a:ext>
            </a:extLst>
          </p:cNvPr>
          <p:cNvSpPr>
            <a:spLocks noGrp="1"/>
          </p:cNvSpPr>
          <p:nvPr>
            <p:ph sz="half" idx="1"/>
          </p:nvPr>
        </p:nvSpPr>
        <p:spPr>
          <a:xfrm>
            <a:off x="601820" y="1510730"/>
            <a:ext cx="5065333" cy="4678738"/>
          </a:xfrm>
        </p:spPr>
        <p:txBody>
          <a:bodyPr/>
          <a:lstStyle/>
          <a:p>
            <a:r>
              <a:rPr lang="en-US" sz="2400"/>
              <a:t>AEs occurred in all patients</a:t>
            </a:r>
          </a:p>
          <a:p>
            <a:r>
              <a:rPr lang="en-US" sz="2400"/>
              <a:t>Most AEs were grade 1/2</a:t>
            </a:r>
          </a:p>
          <a:p>
            <a:pPr lvl="1"/>
            <a:r>
              <a:rPr lang="en-US" sz="2200"/>
              <a:t>1 patient in placebo group had grade 4 edema of the tongue</a:t>
            </a:r>
          </a:p>
          <a:p>
            <a:r>
              <a:rPr lang="en-US" sz="2400"/>
              <a:t>Most common AEs in ≥25% of patients among NTLA-2002 groups (any dose)</a:t>
            </a:r>
          </a:p>
          <a:p>
            <a:pPr lvl="1"/>
            <a:r>
              <a:rPr lang="en-US" sz="2200"/>
              <a:t>Headache: 38%</a:t>
            </a:r>
          </a:p>
          <a:p>
            <a:pPr lvl="1"/>
            <a:r>
              <a:rPr lang="en-US" sz="2200"/>
              <a:t>Fatigue: 29%</a:t>
            </a:r>
          </a:p>
          <a:p>
            <a:pPr lvl="1"/>
            <a:r>
              <a:rPr lang="en-US" sz="2200"/>
              <a:t>Nasopharyngitis: 29%</a:t>
            </a:r>
          </a:p>
        </p:txBody>
      </p:sp>
      <p:graphicFrame>
        <p:nvGraphicFramePr>
          <p:cNvPr id="5" name="Table 4">
            <a:extLst>
              <a:ext uri="{FF2B5EF4-FFF2-40B4-BE49-F238E27FC236}">
                <a16:creationId xmlns:a16="http://schemas.microsoft.com/office/drawing/2014/main" id="{6CA423C0-2F38-B880-7BAC-DE30A1B3A836}"/>
              </a:ext>
            </a:extLst>
          </p:cNvPr>
          <p:cNvGraphicFramePr>
            <a:graphicFrameLocks noGrp="1"/>
          </p:cNvGraphicFramePr>
          <p:nvPr>
            <p:extLst>
              <p:ext uri="{D42A27DB-BD31-4B8C-83A1-F6EECF244321}">
                <p14:modId xmlns:p14="http://schemas.microsoft.com/office/powerpoint/2010/main" val="1758572796"/>
              </p:ext>
            </p:extLst>
          </p:nvPr>
        </p:nvGraphicFramePr>
        <p:xfrm>
          <a:off x="5923503" y="1600200"/>
          <a:ext cx="5582697" cy="4480720"/>
        </p:xfrm>
        <a:graphic>
          <a:graphicData uri="http://schemas.openxmlformats.org/drawingml/2006/table">
            <a:tbl>
              <a:tblPr/>
              <a:tblGrid>
                <a:gridCol w="1978260">
                  <a:extLst>
                    <a:ext uri="{9D8B030D-6E8A-4147-A177-3AD203B41FA5}">
                      <a16:colId xmlns:a16="http://schemas.microsoft.com/office/drawing/2014/main" val="3679570403"/>
                    </a:ext>
                  </a:extLst>
                </a:gridCol>
                <a:gridCol w="1318437">
                  <a:extLst>
                    <a:ext uri="{9D8B030D-6E8A-4147-A177-3AD203B41FA5}">
                      <a16:colId xmlns:a16="http://schemas.microsoft.com/office/drawing/2014/main" val="3621927784"/>
                    </a:ext>
                  </a:extLst>
                </a:gridCol>
                <a:gridCol w="1212112">
                  <a:extLst>
                    <a:ext uri="{9D8B030D-6E8A-4147-A177-3AD203B41FA5}">
                      <a16:colId xmlns:a16="http://schemas.microsoft.com/office/drawing/2014/main" val="3148678541"/>
                    </a:ext>
                  </a:extLst>
                </a:gridCol>
                <a:gridCol w="1073888">
                  <a:extLst>
                    <a:ext uri="{9D8B030D-6E8A-4147-A177-3AD203B41FA5}">
                      <a16:colId xmlns:a16="http://schemas.microsoft.com/office/drawing/2014/main" val="2903704575"/>
                    </a:ext>
                  </a:extLst>
                </a:gridCol>
              </a:tblGrid>
              <a:tr h="578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mn-lt"/>
                        </a:rPr>
                        <a:t>AE, 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NTLA-2002</a:t>
                      </a:r>
                      <a:br>
                        <a:rPr kumimoji="0" lang="en-US" sz="1800" b="1" i="0" u="none" strike="noStrike" cap="none" normalizeH="0" baseline="0">
                          <a:ln>
                            <a:noFill/>
                          </a:ln>
                          <a:solidFill>
                            <a:schemeClr val="tx1"/>
                          </a:solidFill>
                          <a:effectLst/>
                          <a:latin typeface="+mn-lt"/>
                        </a:rPr>
                      </a:br>
                      <a:r>
                        <a:rPr kumimoji="0" lang="en-US" sz="1800" b="1" i="0" u="none" strike="noStrike" cap="none" normalizeH="0" baseline="0">
                          <a:ln>
                            <a:noFill/>
                          </a:ln>
                          <a:solidFill>
                            <a:schemeClr val="tx1"/>
                          </a:solidFill>
                          <a:effectLst/>
                          <a:latin typeface="+mn-lt"/>
                        </a:rPr>
                        <a:t>25 mg</a:t>
                      </a:r>
                      <a:br>
                        <a:rPr kumimoji="0" lang="en-US" sz="1800" b="1" i="0" u="none" strike="noStrike" cap="none" normalizeH="0" baseline="0">
                          <a:ln>
                            <a:noFill/>
                          </a:ln>
                          <a:solidFill>
                            <a:schemeClr val="tx1"/>
                          </a:solidFill>
                          <a:effectLst/>
                          <a:latin typeface="+mn-lt"/>
                        </a:rPr>
                      </a:br>
                      <a:r>
                        <a:rPr kumimoji="0" lang="en-US" sz="1800" b="1" i="0" u="none" strike="noStrike" cap="none" normalizeH="0" baseline="0">
                          <a:ln>
                            <a:noFill/>
                          </a:ln>
                          <a:solidFill>
                            <a:schemeClr val="tx1"/>
                          </a:solidFill>
                          <a:effectLst/>
                          <a:latin typeface="+mn-lt"/>
                        </a:rPr>
                        <a:t>(n = </a:t>
                      </a:r>
                      <a:r>
                        <a:rPr lang="en-US" sz="1800" b="1" i="0" u="none" strike="noStrike" cap="none" normalizeH="0" baseline="0">
                          <a:ln>
                            <a:noFill/>
                          </a:ln>
                          <a:solidFill>
                            <a:schemeClr val="tx1"/>
                          </a:solidFill>
                          <a:effectLst/>
                          <a:latin typeface="+mn-lt"/>
                        </a:rPr>
                        <a:t>10</a:t>
                      </a:r>
                      <a:r>
                        <a:rPr kumimoji="0" lang="en-US" sz="1800" b="1" i="0" u="none" strike="noStrike" cap="none" normalizeH="0" baseline="0">
                          <a:ln>
                            <a:noFill/>
                          </a:ln>
                          <a:solidFill>
                            <a:schemeClr val="tx1"/>
                          </a:solidFill>
                          <a:effectLst/>
                          <a:latin typeface="+mn-lt"/>
                        </a:rPr>
                        <a:t>)</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NTLA-2002</a:t>
                      </a:r>
                      <a:br>
                        <a:rPr kumimoji="0" lang="en-US" sz="1800" b="1" i="0" u="none" strike="noStrike" cap="none" normalizeH="0" baseline="0">
                          <a:ln>
                            <a:noFill/>
                          </a:ln>
                          <a:solidFill>
                            <a:schemeClr val="tx1"/>
                          </a:solidFill>
                          <a:effectLst/>
                          <a:latin typeface="+mn-lt"/>
                        </a:rPr>
                      </a:br>
                      <a:r>
                        <a:rPr kumimoji="0" lang="en-US" sz="1800" b="1" i="0" u="none" strike="noStrike" cap="none" normalizeH="0" baseline="0">
                          <a:ln>
                            <a:noFill/>
                          </a:ln>
                          <a:solidFill>
                            <a:schemeClr val="tx1"/>
                          </a:solidFill>
                          <a:effectLst/>
                          <a:latin typeface="+mn-lt"/>
                        </a:rPr>
                        <a:t>50 mg</a:t>
                      </a:r>
                      <a:br>
                        <a:rPr kumimoji="0" lang="en-US" sz="1800" b="1" i="0" u="none" strike="noStrike" cap="none" normalizeH="0" baseline="0">
                          <a:ln>
                            <a:noFill/>
                          </a:ln>
                          <a:solidFill>
                            <a:schemeClr val="tx1"/>
                          </a:solidFill>
                          <a:effectLst/>
                          <a:latin typeface="+mn-lt"/>
                        </a:rPr>
                      </a:br>
                      <a:r>
                        <a:rPr kumimoji="0" lang="en-US" sz="1800" b="1" i="0" u="none" strike="noStrike" cap="none" normalizeH="0" baseline="0">
                          <a:ln>
                            <a:noFill/>
                          </a:ln>
                          <a:solidFill>
                            <a:schemeClr val="tx1"/>
                          </a:solidFill>
                          <a:effectLst/>
                          <a:latin typeface="+mn-lt"/>
                        </a:rPr>
                        <a:t>(n = </a:t>
                      </a:r>
                      <a:r>
                        <a:rPr lang="en-US" sz="1800" b="1" i="0" u="none" strike="noStrike" cap="none" normalizeH="0" baseline="0">
                          <a:ln>
                            <a:noFill/>
                          </a:ln>
                          <a:solidFill>
                            <a:schemeClr val="tx1"/>
                          </a:solidFill>
                          <a:effectLst/>
                          <a:latin typeface="+mn-lt"/>
                        </a:rPr>
                        <a:t>11</a:t>
                      </a:r>
                      <a:r>
                        <a:rPr kumimoji="0" lang="en-US" sz="1800" b="1" i="0" u="none" strike="noStrike" cap="none" normalizeH="0" baseline="0">
                          <a:ln>
                            <a:noFill/>
                          </a:ln>
                          <a:solidFill>
                            <a:schemeClr val="tx1"/>
                          </a:solidFill>
                          <a:effectLst/>
                          <a:latin typeface="+mn-lt"/>
                        </a:rPr>
                        <a:t>)</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mn-lt"/>
                        </a:rPr>
                        <a:t>(n = 6)</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85153841"/>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Headache</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4 (40)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4 (36)</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(17)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0562068"/>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a:ln>
                            <a:noFill/>
                          </a:ln>
                          <a:solidFill>
                            <a:srgbClr val="455560">
                              <a:lumMod val="10000"/>
                            </a:srgbClr>
                          </a:solidFill>
                          <a:effectLst/>
                          <a:uLnTx/>
                          <a:uFillTx/>
                          <a:latin typeface="+mn-lt"/>
                          <a:ea typeface="+mn-ea"/>
                          <a:cs typeface="+mn-cs"/>
                        </a:rPr>
                        <a:t>Fatigue</a:t>
                      </a:r>
                      <a:endParaRPr kumimoji="0" lang="en-US" sz="1800" b="0" i="0" u="none" strike="noStrike" cap="none" normalizeH="0" baseline="0">
                        <a:ln>
                          <a:noFill/>
                        </a:ln>
                        <a:solidFill>
                          <a:schemeClr val="bg2">
                            <a:lumMod val="10000"/>
                          </a:schemeClr>
                        </a:solidFill>
                        <a:effectLst/>
                        <a:latin typeface="+mn-lt"/>
                      </a:endParaRP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(30)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(27)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 (33)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2990113"/>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Nasopharyngitis</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(30)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(27)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 (33)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0696807"/>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Back pain</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(30)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 (18)</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6650125"/>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URTI</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(30)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 (18)</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(17)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36600388"/>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Cough</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mn-lt"/>
                        </a:rPr>
                        <a:t>3 (30)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(9)</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18324630"/>
                  </a:ext>
                </a:extLst>
              </a:tr>
              <a:tr h="4048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Infusion-related reaction</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(10)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3 (27)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(17)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13707661"/>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COVID-19</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 (20)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(9)</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(17)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47613266"/>
                  </a:ext>
                </a:extLst>
              </a:tr>
              <a:tr h="231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Ear infection</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2 (20)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2150429"/>
                  </a:ext>
                </a:extLst>
              </a:tr>
            </a:tbl>
          </a:graphicData>
        </a:graphic>
      </p:graphicFrame>
      <p:sp>
        <p:nvSpPr>
          <p:cNvPr id="6" name="Text Box 11">
            <a:extLst>
              <a:ext uri="{FF2B5EF4-FFF2-40B4-BE49-F238E27FC236}">
                <a16:creationId xmlns:a16="http://schemas.microsoft.com/office/drawing/2014/main" id="{B544FA44-1D75-B36A-3A4C-916C841A01DD}"/>
              </a:ext>
            </a:extLst>
          </p:cNvPr>
          <p:cNvSpPr txBox="1">
            <a:spLocks noChangeArrowheads="1"/>
          </p:cNvSpPr>
          <p:nvPr/>
        </p:nvSpPr>
        <p:spPr bwMode="auto">
          <a:xfrm>
            <a:off x="414339" y="636464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Cohn. NEJM. 2025;392:458. NCT05120830.</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88962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327970-1FB0-1074-1B50-EEE51A4E199E}"/>
              </a:ext>
            </a:extLst>
          </p:cNvPr>
          <p:cNvSpPr>
            <a:spLocks noGrp="1"/>
          </p:cNvSpPr>
          <p:nvPr>
            <p:ph type="title"/>
          </p:nvPr>
        </p:nvSpPr>
        <p:spPr/>
        <p:txBody>
          <a:bodyPr/>
          <a:lstStyle/>
          <a:p>
            <a:r>
              <a:rPr lang="en-US"/>
              <a:t>Additional Therapeutics in Early Development</a:t>
            </a:r>
          </a:p>
        </p:txBody>
      </p:sp>
      <p:sp>
        <p:nvSpPr>
          <p:cNvPr id="6" name="Text Box 11">
            <a:extLst>
              <a:ext uri="{FF2B5EF4-FFF2-40B4-BE49-F238E27FC236}">
                <a16:creationId xmlns:a16="http://schemas.microsoft.com/office/drawing/2014/main" id="{F0F9C735-A3F1-9603-9B41-5DBAED3EB2CD}"/>
              </a:ext>
            </a:extLst>
          </p:cNvPr>
          <p:cNvSpPr txBox="1">
            <a:spLocks noChangeArrowheads="1"/>
          </p:cNvSpPr>
          <p:nvPr/>
        </p:nvSpPr>
        <p:spPr bwMode="auto">
          <a:xfrm>
            <a:off x="414339" y="63619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Smith. Ann Allergy Asthma Immunol. 2024;S1081-1206(24)00275-8. </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9" name="Freeform: Shape 8">
            <a:extLst>
              <a:ext uri="{FF2B5EF4-FFF2-40B4-BE49-F238E27FC236}">
                <a16:creationId xmlns:a16="http://schemas.microsoft.com/office/drawing/2014/main" id="{C4E5B765-8CC8-8B22-C13E-03B87805FD06}"/>
              </a:ext>
            </a:extLst>
          </p:cNvPr>
          <p:cNvSpPr/>
          <p:nvPr/>
        </p:nvSpPr>
        <p:spPr>
          <a:xfrm>
            <a:off x="1608107" y="2004228"/>
            <a:ext cx="9350254" cy="422716"/>
          </a:xfrm>
          <a:custGeom>
            <a:avLst/>
            <a:gdLst>
              <a:gd name="connsiteX0" fmla="*/ 0 w 10489160"/>
              <a:gd name="connsiteY0" fmla="*/ 0 h 422716"/>
              <a:gd name="connsiteX1" fmla="*/ 10489160 w 10489160"/>
              <a:gd name="connsiteY1" fmla="*/ 0 h 422716"/>
              <a:gd name="connsiteX2" fmla="*/ 10489160 w 10489160"/>
              <a:gd name="connsiteY2" fmla="*/ 422716 h 422716"/>
              <a:gd name="connsiteX3" fmla="*/ 0 w 10489160"/>
              <a:gd name="connsiteY3" fmla="*/ 422716 h 422716"/>
              <a:gd name="connsiteX4" fmla="*/ 0 w 10489160"/>
              <a:gd name="connsiteY4" fmla="*/ 0 h 422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9160" h="422716">
                <a:moveTo>
                  <a:pt x="0" y="0"/>
                </a:moveTo>
                <a:lnTo>
                  <a:pt x="10489160" y="0"/>
                </a:lnTo>
                <a:lnTo>
                  <a:pt x="10489160" y="422716"/>
                </a:lnTo>
                <a:lnTo>
                  <a:pt x="0" y="422716"/>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4320" tIns="55880" rIns="55880" bIns="55880" numCol="1" spcCol="127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b="0">
                <a:solidFill>
                  <a:srgbClr val="000000"/>
                </a:solidFill>
                <a:latin typeface="Calibri"/>
              </a:rPr>
              <a:t>Navenibart</a:t>
            </a:r>
            <a:r>
              <a:rPr kumimoji="0" lang="en-US" sz="2400" b="0" i="0" u="none" strike="noStrike" kern="1200" cap="none" spc="0" normalizeH="0" baseline="0" noProof="0">
                <a:ln>
                  <a:noFill/>
                </a:ln>
                <a:solidFill>
                  <a:srgbClr val="000000"/>
                </a:solidFill>
                <a:effectLst/>
                <a:uLnTx/>
                <a:uFillTx/>
                <a:latin typeface="Calibri"/>
                <a:ea typeface="+mn-ea"/>
                <a:cs typeface="+mn-cs"/>
              </a:rPr>
              <a:t>: SC IgG1 </a:t>
            </a:r>
            <a:r>
              <a:rPr kumimoji="0" lang="en-US" sz="2400" b="0" i="0" u="none" strike="noStrike" kern="1200" cap="none" spc="0" normalizeH="0" baseline="0" noProof="0" err="1">
                <a:ln>
                  <a:noFill/>
                </a:ln>
                <a:solidFill>
                  <a:srgbClr val="000000"/>
                </a:solidFill>
                <a:effectLst/>
                <a:uLnTx/>
                <a:uFillTx/>
                <a:latin typeface="Calibri"/>
                <a:ea typeface="+mn-ea"/>
                <a:cs typeface="+mn-cs"/>
              </a:rPr>
              <a:t>mAb</a:t>
            </a:r>
            <a:r>
              <a:rPr kumimoji="0" lang="en-US" sz="2400" b="0" i="0" u="none" strike="noStrike" kern="1200" cap="none" spc="0" normalizeH="0" baseline="0" noProof="0">
                <a:ln>
                  <a:noFill/>
                </a:ln>
                <a:solidFill>
                  <a:srgbClr val="000000"/>
                </a:solidFill>
                <a:effectLst/>
                <a:uLnTx/>
                <a:uFillTx/>
                <a:latin typeface="Calibri"/>
                <a:ea typeface="+mn-ea"/>
                <a:cs typeface="+mn-cs"/>
              </a:rPr>
              <a:t> inhibiting plasma kallikrein with long half-life (phase </a:t>
            </a:r>
            <a:r>
              <a:rPr lang="en-US" sz="2400" b="0">
                <a:solidFill>
                  <a:srgbClr val="000000"/>
                </a:solidFill>
                <a:latin typeface="Calibri"/>
              </a:rPr>
              <a:t>I</a:t>
            </a:r>
            <a:r>
              <a:rPr kumimoji="0" lang="en-US" sz="2400" b="0" i="0" u="none" strike="noStrike" kern="1200" cap="none" spc="0" normalizeH="0" baseline="0" noProof="0">
                <a:ln>
                  <a:noFill/>
                </a:ln>
                <a:solidFill>
                  <a:srgbClr val="000000"/>
                </a:solidFill>
                <a:effectLst/>
                <a:uLnTx/>
                <a:uFillTx/>
                <a:latin typeface="Calibri"/>
                <a:ea typeface="+mn-ea"/>
                <a:cs typeface="+mn-cs"/>
              </a:rPr>
              <a:t>/</a:t>
            </a:r>
            <a:r>
              <a:rPr lang="en-US" sz="2400" b="0">
                <a:solidFill>
                  <a:srgbClr val="000000"/>
                </a:solidFill>
                <a:latin typeface="Calibri"/>
              </a:rPr>
              <a:t>II</a:t>
            </a:r>
            <a:r>
              <a:rPr kumimoji="0" lang="en-US" sz="2400" b="0" i="0" u="none" strike="noStrike" kern="1200" cap="none" spc="0" normalizeH="0" baseline="0" noProof="0">
                <a:ln>
                  <a:noFill/>
                </a:ln>
                <a:solidFill>
                  <a:srgbClr val="000000"/>
                </a:solidFill>
                <a:effectLst/>
                <a:uLnTx/>
                <a:uFillTx/>
                <a:latin typeface="Calibri"/>
                <a:ea typeface="+mn-ea"/>
                <a:cs typeface="+mn-cs"/>
              </a:rPr>
              <a:t> studies)</a:t>
            </a:r>
          </a:p>
        </p:txBody>
      </p:sp>
      <p:grpSp>
        <p:nvGrpSpPr>
          <p:cNvPr id="63" name="Group 62">
            <a:extLst>
              <a:ext uri="{FF2B5EF4-FFF2-40B4-BE49-F238E27FC236}">
                <a16:creationId xmlns:a16="http://schemas.microsoft.com/office/drawing/2014/main" id="{A4546304-C393-36D3-285E-9B8987B0D89E}"/>
              </a:ext>
            </a:extLst>
          </p:cNvPr>
          <p:cNvGrpSpPr/>
          <p:nvPr/>
        </p:nvGrpSpPr>
        <p:grpSpPr>
          <a:xfrm>
            <a:off x="817387" y="1800239"/>
            <a:ext cx="10664041" cy="838734"/>
            <a:chOff x="817387" y="1800239"/>
            <a:chExt cx="10664041" cy="838734"/>
          </a:xfrm>
        </p:grpSpPr>
        <p:sp>
          <p:nvSpPr>
            <p:cNvPr id="2" name="Rectangle: Top Corners Rounded 1">
              <a:extLst>
                <a:ext uri="{FF2B5EF4-FFF2-40B4-BE49-F238E27FC236}">
                  <a16:creationId xmlns:a16="http://schemas.microsoft.com/office/drawing/2014/main" id="{D3075614-A479-AD27-24A2-E931A6D1014D}"/>
                </a:ext>
              </a:extLst>
            </p:cNvPr>
            <p:cNvSpPr/>
            <p:nvPr/>
          </p:nvSpPr>
          <p:spPr bwMode="auto">
            <a:xfrm rot="5400000">
              <a:off x="5944994" y="-2898482"/>
              <a:ext cx="837710" cy="10235158"/>
            </a:xfrm>
            <a:prstGeom prst="round2SameRect">
              <a:avLst>
                <a:gd name="adj1" fmla="val 38820"/>
                <a:gd name="adj2" fmla="val 0"/>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9" name="Group 18">
              <a:extLst>
                <a:ext uri="{FF2B5EF4-FFF2-40B4-BE49-F238E27FC236}">
                  <a16:creationId xmlns:a16="http://schemas.microsoft.com/office/drawing/2014/main" id="{EB7AF130-8299-BDC5-0706-8D3E92590203}"/>
                </a:ext>
              </a:extLst>
            </p:cNvPr>
            <p:cNvGrpSpPr/>
            <p:nvPr/>
          </p:nvGrpSpPr>
          <p:grpSpPr>
            <a:xfrm>
              <a:off x="817387" y="1800239"/>
              <a:ext cx="839665" cy="838734"/>
              <a:chOff x="817366" y="1590675"/>
              <a:chExt cx="644041" cy="643327"/>
            </a:xfrm>
          </p:grpSpPr>
          <p:grpSp>
            <p:nvGrpSpPr>
              <p:cNvPr id="20" name="Graphic 4">
                <a:extLst>
                  <a:ext uri="{FF2B5EF4-FFF2-40B4-BE49-F238E27FC236}">
                    <a16:creationId xmlns:a16="http://schemas.microsoft.com/office/drawing/2014/main" id="{0A00F8E6-0E18-2205-A75A-C9155AAB7465}"/>
                  </a:ext>
                </a:extLst>
              </p:cNvPr>
              <p:cNvGrpSpPr/>
              <p:nvPr/>
            </p:nvGrpSpPr>
            <p:grpSpPr>
              <a:xfrm rot="5400000">
                <a:off x="817723" y="1590318"/>
                <a:ext cx="643327" cy="644041"/>
                <a:chOff x="-1107622" y="3517446"/>
                <a:chExt cx="643327" cy="644041"/>
              </a:xfrm>
            </p:grpSpPr>
            <p:sp>
              <p:nvSpPr>
                <p:cNvPr id="23" name="Freeform: Shape 22">
                  <a:extLst>
                    <a:ext uri="{FF2B5EF4-FFF2-40B4-BE49-F238E27FC236}">
                      <a16:creationId xmlns:a16="http://schemas.microsoft.com/office/drawing/2014/main" id="{93E30199-A6F1-4AE1-902A-8E33786E3061}"/>
                    </a:ext>
                  </a:extLst>
                </p:cNvPr>
                <p:cNvSpPr/>
                <p:nvPr/>
              </p:nvSpPr>
              <p:spPr>
                <a:xfrm>
                  <a:off x="-1107550" y="3842142"/>
                  <a:ext cx="643256" cy="319344"/>
                </a:xfrm>
                <a:custGeom>
                  <a:avLst/>
                  <a:gdLst>
                    <a:gd name="connsiteX0" fmla="*/ 0 w 643256"/>
                    <a:gd name="connsiteY0" fmla="*/ 71 h 319344"/>
                    <a:gd name="connsiteX1" fmla="*/ 321985 w 643256"/>
                    <a:gd name="connsiteY1" fmla="*/ 319344 h 319344"/>
                    <a:gd name="connsiteX2" fmla="*/ 643256 w 643256"/>
                    <a:gd name="connsiteY2" fmla="*/ 18055 h 319344"/>
                    <a:gd name="connsiteX3" fmla="*/ 642614 w 643256"/>
                    <a:gd name="connsiteY3" fmla="*/ 0 h 319344"/>
                    <a:gd name="connsiteX4" fmla="*/ 0 w 643256"/>
                    <a:gd name="connsiteY4" fmla="*/ 0 h 319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56" h="319344">
                      <a:moveTo>
                        <a:pt x="0" y="71"/>
                      </a:moveTo>
                      <a:cubicBezTo>
                        <a:pt x="1499" y="176692"/>
                        <a:pt x="145007" y="319344"/>
                        <a:pt x="321985" y="319344"/>
                      </a:cubicBezTo>
                      <a:cubicBezTo>
                        <a:pt x="492825" y="319344"/>
                        <a:pt x="632552" y="186255"/>
                        <a:pt x="643256" y="18055"/>
                      </a:cubicBezTo>
                      <a:cubicBezTo>
                        <a:pt x="642899" y="12060"/>
                        <a:pt x="642614" y="6066"/>
                        <a:pt x="642614" y="0"/>
                      </a:cubicBezTo>
                      <a:lnTo>
                        <a:pt x="0" y="0"/>
                      </a:lnTo>
                      <a:close/>
                    </a:path>
                  </a:pathLst>
                </a:custGeom>
                <a:solidFill>
                  <a:srgbClr val="E6E6E6"/>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32829EBB-C8D7-D14C-5ADC-DC2D0EF59641}"/>
                    </a:ext>
                  </a:extLst>
                </p:cNvPr>
                <p:cNvSpPr/>
                <p:nvPr/>
              </p:nvSpPr>
              <p:spPr>
                <a:xfrm>
                  <a:off x="-1107622" y="3517446"/>
                  <a:ext cx="643327" cy="324767"/>
                </a:xfrm>
                <a:custGeom>
                  <a:avLst/>
                  <a:gdLst>
                    <a:gd name="connsiteX0" fmla="*/ 642614 w 643327"/>
                    <a:gd name="connsiteY0" fmla="*/ 322056 h 324767"/>
                    <a:gd name="connsiteX1" fmla="*/ 643328 w 643327"/>
                    <a:gd name="connsiteY1" fmla="*/ 301290 h 324767"/>
                    <a:gd name="connsiteX2" fmla="*/ 322056 w 643327"/>
                    <a:gd name="connsiteY2" fmla="*/ 0 h 324767"/>
                    <a:gd name="connsiteX3" fmla="*/ 0 w 643327"/>
                    <a:gd name="connsiteY3" fmla="*/ 322056 h 324767"/>
                    <a:gd name="connsiteX4" fmla="*/ 71 w 643327"/>
                    <a:gd name="connsiteY4" fmla="*/ 324768 h 324767"/>
                    <a:gd name="connsiteX5" fmla="*/ 642685 w 643327"/>
                    <a:gd name="connsiteY5" fmla="*/ 324768 h 324767"/>
                    <a:gd name="connsiteX6" fmla="*/ 642614 w 643327"/>
                    <a:gd name="connsiteY6" fmla="*/ 322056 h 3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327" h="324767">
                      <a:moveTo>
                        <a:pt x="642614" y="322056"/>
                      </a:moveTo>
                      <a:cubicBezTo>
                        <a:pt x="642614" y="315063"/>
                        <a:pt x="642899" y="308141"/>
                        <a:pt x="643328" y="301290"/>
                      </a:cubicBezTo>
                      <a:cubicBezTo>
                        <a:pt x="632623" y="133090"/>
                        <a:pt x="492897" y="0"/>
                        <a:pt x="322056" y="0"/>
                      </a:cubicBezTo>
                      <a:cubicBezTo>
                        <a:pt x="144151" y="0"/>
                        <a:pt x="0" y="144151"/>
                        <a:pt x="0" y="322056"/>
                      </a:cubicBezTo>
                      <a:cubicBezTo>
                        <a:pt x="0" y="322984"/>
                        <a:pt x="71" y="323912"/>
                        <a:pt x="71" y="324768"/>
                      </a:cubicBezTo>
                      <a:lnTo>
                        <a:pt x="642685" y="324768"/>
                      </a:lnTo>
                      <a:cubicBezTo>
                        <a:pt x="642685" y="323840"/>
                        <a:pt x="642614" y="322984"/>
                        <a:pt x="642614" y="322056"/>
                      </a:cubicBezTo>
                      <a:close/>
                    </a:path>
                  </a:pathLst>
                </a:custGeom>
                <a:solidFill>
                  <a:schemeClr val="accent1"/>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1" name="Freeform: Shape 20">
                <a:extLst>
                  <a:ext uri="{FF2B5EF4-FFF2-40B4-BE49-F238E27FC236}">
                    <a16:creationId xmlns:a16="http://schemas.microsoft.com/office/drawing/2014/main" id="{34BE23D3-D6C8-8F55-586A-9A23CD6A7A72}"/>
                  </a:ext>
                </a:extLst>
              </p:cNvPr>
              <p:cNvSpPr/>
              <p:nvPr/>
            </p:nvSpPr>
            <p:spPr>
              <a:xfrm rot="5400000">
                <a:off x="910787" y="1689855"/>
                <a:ext cx="457200" cy="457200"/>
              </a:xfrm>
              <a:custGeom>
                <a:avLst/>
                <a:gdLst>
                  <a:gd name="connsiteX0" fmla="*/ 495537 w 495537"/>
                  <a:gd name="connsiteY0" fmla="*/ 247768 h 495536"/>
                  <a:gd name="connsiteX1" fmla="*/ 247769 w 495537"/>
                  <a:gd name="connsiteY1" fmla="*/ 495537 h 495536"/>
                  <a:gd name="connsiteX2" fmla="*/ 0 w 495537"/>
                  <a:gd name="connsiteY2" fmla="*/ 247768 h 495536"/>
                  <a:gd name="connsiteX3" fmla="*/ 247769 w 495537"/>
                  <a:gd name="connsiteY3" fmla="*/ 0 h 495536"/>
                  <a:gd name="connsiteX4" fmla="*/ 495537 w 495537"/>
                  <a:gd name="connsiteY4" fmla="*/ 247768 h 495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537" h="495536">
                    <a:moveTo>
                      <a:pt x="495537" y="247768"/>
                    </a:moveTo>
                    <a:cubicBezTo>
                      <a:pt x="495537" y="384607"/>
                      <a:pt x="384607" y="495537"/>
                      <a:pt x="247769" y="495537"/>
                    </a:cubicBezTo>
                    <a:cubicBezTo>
                      <a:pt x="110930" y="495537"/>
                      <a:pt x="0" y="384607"/>
                      <a:pt x="0" y="247768"/>
                    </a:cubicBezTo>
                    <a:cubicBezTo>
                      <a:pt x="0" y="110930"/>
                      <a:pt x="110930" y="0"/>
                      <a:pt x="247769" y="0"/>
                    </a:cubicBezTo>
                    <a:cubicBezTo>
                      <a:pt x="384607" y="0"/>
                      <a:pt x="495537" y="110930"/>
                      <a:pt x="495537" y="247768"/>
                    </a:cubicBezTo>
                    <a:close/>
                  </a:path>
                </a:pathLst>
              </a:custGeom>
              <a:gradFill>
                <a:gsLst>
                  <a:gs pos="0">
                    <a:srgbClr val="FFFFFF"/>
                  </a:gs>
                  <a:gs pos="59010">
                    <a:srgbClr val="FCFCFC"/>
                  </a:gs>
                  <a:gs pos="94460">
                    <a:srgbClr val="F4F4F4"/>
                  </a:gs>
                  <a:gs pos="100000">
                    <a:srgbClr val="F2F2F2"/>
                  </a:gs>
                </a:gsLst>
                <a:lin ang="2700000" scaled="1"/>
              </a:gra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Oval 21">
                <a:extLst>
                  <a:ext uri="{FF2B5EF4-FFF2-40B4-BE49-F238E27FC236}">
                    <a16:creationId xmlns:a16="http://schemas.microsoft.com/office/drawing/2014/main" id="{818D6EE6-83E4-D617-F6D7-F569D04F78F7}"/>
                  </a:ext>
                </a:extLst>
              </p:cNvPr>
              <p:cNvSpPr/>
              <p:nvPr/>
            </p:nvSpPr>
            <p:spPr bwMode="auto">
              <a:xfrm>
                <a:off x="998449" y="1774842"/>
                <a:ext cx="287225" cy="287226"/>
              </a:xfrm>
              <a:prstGeom prst="ellipse">
                <a:avLst/>
              </a:prstGeom>
              <a:solidFill>
                <a:schemeClr val="accent1"/>
              </a:solidFill>
              <a:ln w="571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5" name="Group 64">
            <a:extLst>
              <a:ext uri="{FF2B5EF4-FFF2-40B4-BE49-F238E27FC236}">
                <a16:creationId xmlns:a16="http://schemas.microsoft.com/office/drawing/2014/main" id="{20937D79-CF7C-93AC-3FBC-839E7A324669}"/>
              </a:ext>
            </a:extLst>
          </p:cNvPr>
          <p:cNvGrpSpPr/>
          <p:nvPr/>
        </p:nvGrpSpPr>
        <p:grpSpPr>
          <a:xfrm>
            <a:off x="817295" y="3803019"/>
            <a:ext cx="10664134" cy="838313"/>
            <a:chOff x="817295" y="3642887"/>
            <a:chExt cx="10664134" cy="838313"/>
          </a:xfrm>
        </p:grpSpPr>
        <p:sp>
          <p:nvSpPr>
            <p:cNvPr id="3" name="Rectangle: Top Corners Rounded 2">
              <a:extLst>
                <a:ext uri="{FF2B5EF4-FFF2-40B4-BE49-F238E27FC236}">
                  <a16:creationId xmlns:a16="http://schemas.microsoft.com/office/drawing/2014/main" id="{AE298BE6-CC8D-CAC8-75C7-1E82860911C3}"/>
                </a:ext>
              </a:extLst>
            </p:cNvPr>
            <p:cNvSpPr/>
            <p:nvPr/>
          </p:nvSpPr>
          <p:spPr bwMode="auto">
            <a:xfrm rot="5400000">
              <a:off x="5944996" y="-1055233"/>
              <a:ext cx="837710" cy="10235156"/>
            </a:xfrm>
            <a:prstGeom prst="round2SameRect">
              <a:avLst>
                <a:gd name="adj1" fmla="val 38820"/>
                <a:gd name="adj2" fmla="val 0"/>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 name="Group 24">
              <a:extLst>
                <a:ext uri="{FF2B5EF4-FFF2-40B4-BE49-F238E27FC236}">
                  <a16:creationId xmlns:a16="http://schemas.microsoft.com/office/drawing/2014/main" id="{0772E71A-4331-4F89-16D7-73B7DCFABE76}"/>
                </a:ext>
              </a:extLst>
            </p:cNvPr>
            <p:cNvGrpSpPr/>
            <p:nvPr/>
          </p:nvGrpSpPr>
          <p:grpSpPr>
            <a:xfrm>
              <a:off x="817295" y="3642887"/>
              <a:ext cx="839757" cy="837803"/>
              <a:chOff x="817295" y="3318886"/>
              <a:chExt cx="555450" cy="554157"/>
            </a:xfrm>
          </p:grpSpPr>
          <p:grpSp>
            <p:nvGrpSpPr>
              <p:cNvPr id="26" name="Graphic 4">
                <a:extLst>
                  <a:ext uri="{FF2B5EF4-FFF2-40B4-BE49-F238E27FC236}">
                    <a16:creationId xmlns:a16="http://schemas.microsoft.com/office/drawing/2014/main" id="{FAED300E-225B-DE41-61A2-DCEE960F35F0}"/>
                  </a:ext>
                </a:extLst>
              </p:cNvPr>
              <p:cNvGrpSpPr/>
              <p:nvPr/>
            </p:nvGrpSpPr>
            <p:grpSpPr>
              <a:xfrm rot="5400000">
                <a:off x="817941" y="3318240"/>
                <a:ext cx="554157" cy="555450"/>
                <a:chOff x="178319" y="3517446"/>
                <a:chExt cx="642613" cy="644112"/>
              </a:xfrm>
            </p:grpSpPr>
            <p:sp>
              <p:nvSpPr>
                <p:cNvPr id="30" name="Freeform: Shape 29">
                  <a:extLst>
                    <a:ext uri="{FF2B5EF4-FFF2-40B4-BE49-F238E27FC236}">
                      <a16:creationId xmlns:a16="http://schemas.microsoft.com/office/drawing/2014/main" id="{2F14A73D-9730-04A5-C8E5-2FA87D8D443F}"/>
                    </a:ext>
                  </a:extLst>
                </p:cNvPr>
                <p:cNvSpPr/>
                <p:nvPr/>
              </p:nvSpPr>
              <p:spPr>
                <a:xfrm>
                  <a:off x="178390" y="3842213"/>
                  <a:ext cx="642542" cy="319344"/>
                </a:xfrm>
                <a:custGeom>
                  <a:avLst/>
                  <a:gdLst>
                    <a:gd name="connsiteX0" fmla="*/ 642 w 642542"/>
                    <a:gd name="connsiteY0" fmla="*/ 0 h 319344"/>
                    <a:gd name="connsiteX1" fmla="*/ 0 w 642542"/>
                    <a:gd name="connsiteY1" fmla="*/ 18055 h 319344"/>
                    <a:gd name="connsiteX2" fmla="*/ 321271 w 642542"/>
                    <a:gd name="connsiteY2" fmla="*/ 319344 h 319344"/>
                    <a:gd name="connsiteX3" fmla="*/ 642543 w 642542"/>
                    <a:gd name="connsiteY3" fmla="*/ 18055 h 319344"/>
                    <a:gd name="connsiteX4" fmla="*/ 641900 w 642542"/>
                    <a:gd name="connsiteY4" fmla="*/ 0 h 319344"/>
                    <a:gd name="connsiteX5" fmla="*/ 642 w 642542"/>
                    <a:gd name="connsiteY5" fmla="*/ 0 h 31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42" h="319344">
                      <a:moveTo>
                        <a:pt x="642" y="0"/>
                      </a:moveTo>
                      <a:cubicBezTo>
                        <a:pt x="571" y="6066"/>
                        <a:pt x="357" y="12060"/>
                        <a:pt x="0" y="18055"/>
                      </a:cubicBezTo>
                      <a:cubicBezTo>
                        <a:pt x="10704" y="186255"/>
                        <a:pt x="150431" y="319344"/>
                        <a:pt x="321271" y="319344"/>
                      </a:cubicBezTo>
                      <a:cubicBezTo>
                        <a:pt x="492112" y="319344"/>
                        <a:pt x="631838" y="186255"/>
                        <a:pt x="642543" y="18055"/>
                      </a:cubicBezTo>
                      <a:cubicBezTo>
                        <a:pt x="642186" y="12060"/>
                        <a:pt x="641900" y="6066"/>
                        <a:pt x="641900" y="0"/>
                      </a:cubicBezTo>
                      <a:lnTo>
                        <a:pt x="642" y="0"/>
                      </a:lnTo>
                      <a:close/>
                    </a:path>
                  </a:pathLst>
                </a:custGeom>
                <a:solidFill>
                  <a:srgbClr val="E6E6E6"/>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Shape 30">
                  <a:extLst>
                    <a:ext uri="{FF2B5EF4-FFF2-40B4-BE49-F238E27FC236}">
                      <a16:creationId xmlns:a16="http://schemas.microsoft.com/office/drawing/2014/main" id="{33750017-7BB3-5BF3-2297-61C536662A07}"/>
                    </a:ext>
                  </a:extLst>
                </p:cNvPr>
                <p:cNvSpPr/>
                <p:nvPr/>
              </p:nvSpPr>
              <p:spPr>
                <a:xfrm>
                  <a:off x="178319" y="3517446"/>
                  <a:ext cx="642613" cy="324767"/>
                </a:xfrm>
                <a:custGeom>
                  <a:avLst/>
                  <a:gdLst>
                    <a:gd name="connsiteX0" fmla="*/ 714 w 642613"/>
                    <a:gd name="connsiteY0" fmla="*/ 324768 h 324767"/>
                    <a:gd name="connsiteX1" fmla="*/ 641972 w 642613"/>
                    <a:gd name="connsiteY1" fmla="*/ 324768 h 324767"/>
                    <a:gd name="connsiteX2" fmla="*/ 641900 w 642613"/>
                    <a:gd name="connsiteY2" fmla="*/ 322056 h 324767"/>
                    <a:gd name="connsiteX3" fmla="*/ 642614 w 642613"/>
                    <a:gd name="connsiteY3" fmla="*/ 301290 h 324767"/>
                    <a:gd name="connsiteX4" fmla="*/ 321343 w 642613"/>
                    <a:gd name="connsiteY4" fmla="*/ 0 h 324767"/>
                    <a:gd name="connsiteX5" fmla="*/ 0 w 642613"/>
                    <a:gd name="connsiteY5" fmla="*/ 301290 h 324767"/>
                    <a:gd name="connsiteX6" fmla="*/ 714 w 642613"/>
                    <a:gd name="connsiteY6" fmla="*/ 322056 h 324767"/>
                    <a:gd name="connsiteX7" fmla="*/ 714 w 642613"/>
                    <a:gd name="connsiteY7" fmla="*/ 324768 h 3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613" h="324767">
                      <a:moveTo>
                        <a:pt x="714" y="324768"/>
                      </a:moveTo>
                      <a:lnTo>
                        <a:pt x="641972" y="324768"/>
                      </a:lnTo>
                      <a:cubicBezTo>
                        <a:pt x="641972" y="323840"/>
                        <a:pt x="641900" y="322913"/>
                        <a:pt x="641900" y="322056"/>
                      </a:cubicBezTo>
                      <a:cubicBezTo>
                        <a:pt x="641900" y="315063"/>
                        <a:pt x="642186" y="308141"/>
                        <a:pt x="642614" y="301290"/>
                      </a:cubicBezTo>
                      <a:cubicBezTo>
                        <a:pt x="631910" y="133090"/>
                        <a:pt x="492183" y="0"/>
                        <a:pt x="321343" y="0"/>
                      </a:cubicBezTo>
                      <a:cubicBezTo>
                        <a:pt x="150502" y="0"/>
                        <a:pt x="10704" y="133090"/>
                        <a:pt x="0" y="301290"/>
                      </a:cubicBezTo>
                      <a:cubicBezTo>
                        <a:pt x="428" y="308141"/>
                        <a:pt x="714" y="315063"/>
                        <a:pt x="714" y="322056"/>
                      </a:cubicBezTo>
                      <a:cubicBezTo>
                        <a:pt x="785" y="322984"/>
                        <a:pt x="714" y="323840"/>
                        <a:pt x="714" y="324768"/>
                      </a:cubicBezTo>
                      <a:close/>
                    </a:path>
                  </a:pathLst>
                </a:custGeom>
                <a:solidFill>
                  <a:schemeClr val="accent4"/>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0595E3F8-6EF7-0616-1F5C-03B130B4B4D5}"/>
                  </a:ext>
                </a:extLst>
              </p:cNvPr>
              <p:cNvGrpSpPr/>
              <p:nvPr/>
            </p:nvGrpSpPr>
            <p:grpSpPr>
              <a:xfrm>
                <a:off x="897918" y="3398608"/>
                <a:ext cx="394267" cy="394266"/>
                <a:chOff x="910787" y="2969062"/>
                <a:chExt cx="457200" cy="457200"/>
              </a:xfrm>
            </p:grpSpPr>
            <p:sp>
              <p:nvSpPr>
                <p:cNvPr id="28" name="Freeform: Shape 27">
                  <a:extLst>
                    <a:ext uri="{FF2B5EF4-FFF2-40B4-BE49-F238E27FC236}">
                      <a16:creationId xmlns:a16="http://schemas.microsoft.com/office/drawing/2014/main" id="{7721A764-713E-3930-ABAA-76BE7D83F1B9}"/>
                    </a:ext>
                  </a:extLst>
                </p:cNvPr>
                <p:cNvSpPr/>
                <p:nvPr/>
              </p:nvSpPr>
              <p:spPr>
                <a:xfrm rot="5400000">
                  <a:off x="910787" y="2969062"/>
                  <a:ext cx="457200" cy="457200"/>
                </a:xfrm>
                <a:custGeom>
                  <a:avLst/>
                  <a:gdLst>
                    <a:gd name="connsiteX0" fmla="*/ 495537 w 495537"/>
                    <a:gd name="connsiteY0" fmla="*/ 247768 h 495536"/>
                    <a:gd name="connsiteX1" fmla="*/ 247768 w 495537"/>
                    <a:gd name="connsiteY1" fmla="*/ 495537 h 495536"/>
                    <a:gd name="connsiteX2" fmla="*/ 0 w 495537"/>
                    <a:gd name="connsiteY2" fmla="*/ 247768 h 495536"/>
                    <a:gd name="connsiteX3" fmla="*/ 247768 w 495537"/>
                    <a:gd name="connsiteY3" fmla="*/ 0 h 495536"/>
                    <a:gd name="connsiteX4" fmla="*/ 495537 w 495537"/>
                    <a:gd name="connsiteY4" fmla="*/ 247768 h 495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537" h="495536">
                      <a:moveTo>
                        <a:pt x="495537" y="247768"/>
                      </a:moveTo>
                      <a:cubicBezTo>
                        <a:pt x="495537" y="384607"/>
                        <a:pt x="384607" y="495537"/>
                        <a:pt x="247768" y="495537"/>
                      </a:cubicBezTo>
                      <a:cubicBezTo>
                        <a:pt x="110930" y="495537"/>
                        <a:pt x="0" y="384607"/>
                        <a:pt x="0" y="247768"/>
                      </a:cubicBezTo>
                      <a:cubicBezTo>
                        <a:pt x="0" y="110930"/>
                        <a:pt x="110930" y="0"/>
                        <a:pt x="247768" y="0"/>
                      </a:cubicBezTo>
                      <a:cubicBezTo>
                        <a:pt x="384607" y="0"/>
                        <a:pt x="495537" y="110930"/>
                        <a:pt x="495537" y="247768"/>
                      </a:cubicBezTo>
                      <a:close/>
                    </a:path>
                  </a:pathLst>
                </a:custGeom>
                <a:gradFill>
                  <a:gsLst>
                    <a:gs pos="0">
                      <a:srgbClr val="FFFFFF"/>
                    </a:gs>
                    <a:gs pos="59010">
                      <a:srgbClr val="FCFCFC"/>
                    </a:gs>
                    <a:gs pos="94460">
                      <a:srgbClr val="F4F4F4"/>
                    </a:gs>
                    <a:gs pos="100000">
                      <a:srgbClr val="F2F2F2"/>
                    </a:gs>
                  </a:gsLst>
                  <a:lin ang="2700017" scaled="1"/>
                </a:gra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D6EBDE47-64E2-C724-4093-FF966A815383}"/>
                    </a:ext>
                  </a:extLst>
                </p:cNvPr>
                <p:cNvSpPr/>
                <p:nvPr/>
              </p:nvSpPr>
              <p:spPr bwMode="auto">
                <a:xfrm>
                  <a:off x="998192" y="3054642"/>
                  <a:ext cx="286297" cy="286297"/>
                </a:xfrm>
                <a:prstGeom prst="ellipse">
                  <a:avLst/>
                </a:prstGeom>
                <a:solidFill>
                  <a:schemeClr val="accent4"/>
                </a:solidFill>
                <a:ln w="571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62" name="Group 61">
            <a:extLst>
              <a:ext uri="{FF2B5EF4-FFF2-40B4-BE49-F238E27FC236}">
                <a16:creationId xmlns:a16="http://schemas.microsoft.com/office/drawing/2014/main" id="{3DA9A7FB-C172-3172-AA9A-8748B2755ACA}"/>
              </a:ext>
            </a:extLst>
          </p:cNvPr>
          <p:cNvGrpSpPr/>
          <p:nvPr/>
        </p:nvGrpSpPr>
        <p:grpSpPr>
          <a:xfrm>
            <a:off x="817386" y="4804501"/>
            <a:ext cx="10664045" cy="837710"/>
            <a:chOff x="817386" y="4804501"/>
            <a:chExt cx="10664045" cy="837710"/>
          </a:xfrm>
        </p:grpSpPr>
        <p:grpSp>
          <p:nvGrpSpPr>
            <p:cNvPr id="32" name="Graphic 4">
              <a:extLst>
                <a:ext uri="{FF2B5EF4-FFF2-40B4-BE49-F238E27FC236}">
                  <a16:creationId xmlns:a16="http://schemas.microsoft.com/office/drawing/2014/main" id="{F2C6C4DD-433A-CED4-1B81-93B1506A09F2}"/>
                </a:ext>
              </a:extLst>
            </p:cNvPr>
            <p:cNvGrpSpPr/>
            <p:nvPr/>
          </p:nvGrpSpPr>
          <p:grpSpPr>
            <a:xfrm rot="5400000">
              <a:off x="818364" y="4803523"/>
              <a:ext cx="837710" cy="839665"/>
              <a:chOff x="821004" y="3517446"/>
              <a:chExt cx="642542" cy="644041"/>
            </a:xfrm>
          </p:grpSpPr>
          <p:sp>
            <p:nvSpPr>
              <p:cNvPr id="33" name="Freeform: Shape 32">
                <a:extLst>
                  <a:ext uri="{FF2B5EF4-FFF2-40B4-BE49-F238E27FC236}">
                    <a16:creationId xmlns:a16="http://schemas.microsoft.com/office/drawing/2014/main" id="{0AE11083-6531-CFE9-3FED-9EF89664346B}"/>
                  </a:ext>
                </a:extLst>
              </p:cNvPr>
              <p:cNvSpPr/>
              <p:nvPr/>
            </p:nvSpPr>
            <p:spPr>
              <a:xfrm>
                <a:off x="821004" y="3517446"/>
                <a:ext cx="642542" cy="319344"/>
              </a:xfrm>
              <a:custGeom>
                <a:avLst/>
                <a:gdLst>
                  <a:gd name="connsiteX0" fmla="*/ 642 w 642542"/>
                  <a:gd name="connsiteY0" fmla="*/ 319273 h 319344"/>
                  <a:gd name="connsiteX1" fmla="*/ 0 w 642542"/>
                  <a:gd name="connsiteY1" fmla="*/ 301219 h 319344"/>
                  <a:gd name="connsiteX2" fmla="*/ 321271 w 642542"/>
                  <a:gd name="connsiteY2" fmla="*/ 0 h 319344"/>
                  <a:gd name="connsiteX3" fmla="*/ 642542 w 642542"/>
                  <a:gd name="connsiteY3" fmla="*/ 301290 h 319344"/>
                  <a:gd name="connsiteX4" fmla="*/ 641900 w 642542"/>
                  <a:gd name="connsiteY4" fmla="*/ 319344 h 319344"/>
                  <a:gd name="connsiteX5" fmla="*/ 642 w 642542"/>
                  <a:gd name="connsiteY5" fmla="*/ 319344 h 31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42" h="319344">
                    <a:moveTo>
                      <a:pt x="642" y="319273"/>
                    </a:moveTo>
                    <a:cubicBezTo>
                      <a:pt x="571" y="313207"/>
                      <a:pt x="357" y="307213"/>
                      <a:pt x="0" y="301219"/>
                    </a:cubicBezTo>
                    <a:cubicBezTo>
                      <a:pt x="10633" y="133090"/>
                      <a:pt x="150359" y="0"/>
                      <a:pt x="321271" y="0"/>
                    </a:cubicBezTo>
                    <a:cubicBezTo>
                      <a:pt x="492112" y="0"/>
                      <a:pt x="631838" y="133090"/>
                      <a:pt x="642542" y="301290"/>
                    </a:cubicBezTo>
                    <a:cubicBezTo>
                      <a:pt x="642186" y="307284"/>
                      <a:pt x="641900" y="313279"/>
                      <a:pt x="641900" y="319344"/>
                    </a:cubicBezTo>
                    <a:lnTo>
                      <a:pt x="642" y="319344"/>
                    </a:lnTo>
                    <a:close/>
                  </a:path>
                </a:pathLst>
              </a:custGeom>
              <a:solidFill>
                <a:srgbClr val="E6E6E6"/>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Shape 33">
                <a:extLst>
                  <a:ext uri="{FF2B5EF4-FFF2-40B4-BE49-F238E27FC236}">
                    <a16:creationId xmlns:a16="http://schemas.microsoft.com/office/drawing/2014/main" id="{8EE4413F-3E7B-10D7-5735-309D1CD0FE5C}"/>
                  </a:ext>
                </a:extLst>
              </p:cNvPr>
              <p:cNvSpPr/>
              <p:nvPr/>
            </p:nvSpPr>
            <p:spPr>
              <a:xfrm>
                <a:off x="821004" y="3836719"/>
                <a:ext cx="642542" cy="324767"/>
              </a:xfrm>
              <a:custGeom>
                <a:avLst/>
                <a:gdLst>
                  <a:gd name="connsiteX0" fmla="*/ 642 w 642542"/>
                  <a:gd name="connsiteY0" fmla="*/ 0 h 324767"/>
                  <a:gd name="connsiteX1" fmla="*/ 641900 w 642542"/>
                  <a:gd name="connsiteY1" fmla="*/ 0 h 324767"/>
                  <a:gd name="connsiteX2" fmla="*/ 641829 w 642542"/>
                  <a:gd name="connsiteY2" fmla="*/ 2712 h 324767"/>
                  <a:gd name="connsiteX3" fmla="*/ 642542 w 642542"/>
                  <a:gd name="connsiteY3" fmla="*/ 23478 h 324767"/>
                  <a:gd name="connsiteX4" fmla="*/ 321271 w 642542"/>
                  <a:gd name="connsiteY4" fmla="*/ 324768 h 324767"/>
                  <a:gd name="connsiteX5" fmla="*/ 0 w 642542"/>
                  <a:gd name="connsiteY5" fmla="*/ 23478 h 324767"/>
                  <a:gd name="connsiteX6" fmla="*/ 713 w 642542"/>
                  <a:gd name="connsiteY6" fmla="*/ 2712 h 324767"/>
                  <a:gd name="connsiteX7" fmla="*/ 642 w 642542"/>
                  <a:gd name="connsiteY7" fmla="*/ 0 h 3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542" h="324767">
                    <a:moveTo>
                      <a:pt x="642" y="0"/>
                    </a:moveTo>
                    <a:lnTo>
                      <a:pt x="641900" y="0"/>
                    </a:lnTo>
                    <a:cubicBezTo>
                      <a:pt x="641900" y="928"/>
                      <a:pt x="641829" y="1855"/>
                      <a:pt x="641829" y="2712"/>
                    </a:cubicBezTo>
                    <a:cubicBezTo>
                      <a:pt x="641829" y="9705"/>
                      <a:pt x="642114" y="16627"/>
                      <a:pt x="642542" y="23478"/>
                    </a:cubicBezTo>
                    <a:cubicBezTo>
                      <a:pt x="631838" y="191678"/>
                      <a:pt x="492112" y="324768"/>
                      <a:pt x="321271" y="324768"/>
                    </a:cubicBezTo>
                    <a:cubicBezTo>
                      <a:pt x="150431" y="324768"/>
                      <a:pt x="10704" y="191678"/>
                      <a:pt x="0" y="23478"/>
                    </a:cubicBezTo>
                    <a:cubicBezTo>
                      <a:pt x="428" y="16627"/>
                      <a:pt x="713" y="9705"/>
                      <a:pt x="713" y="2712"/>
                    </a:cubicBezTo>
                    <a:cubicBezTo>
                      <a:pt x="642" y="1855"/>
                      <a:pt x="642" y="928"/>
                      <a:pt x="642" y="0"/>
                    </a:cubicBezTo>
                    <a:close/>
                  </a:path>
                </a:pathLst>
              </a:custGeom>
              <a:solidFill>
                <a:schemeClr val="accent6"/>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5" name="Rectangle: Top Corners Rounded 54">
              <a:extLst>
                <a:ext uri="{FF2B5EF4-FFF2-40B4-BE49-F238E27FC236}">
                  <a16:creationId xmlns:a16="http://schemas.microsoft.com/office/drawing/2014/main" id="{381845A4-8BE8-B637-82DF-8080E1867EC5}"/>
                </a:ext>
              </a:extLst>
            </p:cNvPr>
            <p:cNvSpPr/>
            <p:nvPr/>
          </p:nvSpPr>
          <p:spPr bwMode="auto">
            <a:xfrm rot="5400000">
              <a:off x="5949122" y="102977"/>
              <a:ext cx="829462" cy="10235156"/>
            </a:xfrm>
            <a:prstGeom prst="round2SameRect">
              <a:avLst>
                <a:gd name="adj1" fmla="val 38820"/>
                <a:gd name="adj2" fmla="val 0"/>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Freeform: Shape 55">
              <a:extLst>
                <a:ext uri="{FF2B5EF4-FFF2-40B4-BE49-F238E27FC236}">
                  <a16:creationId xmlns:a16="http://schemas.microsoft.com/office/drawing/2014/main" id="{6E792324-B3DE-C622-DDBC-187513EF875B}"/>
                </a:ext>
              </a:extLst>
            </p:cNvPr>
            <p:cNvSpPr/>
            <p:nvPr/>
          </p:nvSpPr>
          <p:spPr>
            <a:xfrm rot="5400000">
              <a:off x="935416" y="4925779"/>
              <a:ext cx="596071" cy="596073"/>
            </a:xfrm>
            <a:custGeom>
              <a:avLst/>
              <a:gdLst>
                <a:gd name="connsiteX0" fmla="*/ 495537 w 495537"/>
                <a:gd name="connsiteY0" fmla="*/ 247768 h 495536"/>
                <a:gd name="connsiteX1" fmla="*/ 247769 w 495537"/>
                <a:gd name="connsiteY1" fmla="*/ 495537 h 495536"/>
                <a:gd name="connsiteX2" fmla="*/ 0 w 495537"/>
                <a:gd name="connsiteY2" fmla="*/ 247768 h 495536"/>
                <a:gd name="connsiteX3" fmla="*/ 247769 w 495537"/>
                <a:gd name="connsiteY3" fmla="*/ 0 h 495536"/>
                <a:gd name="connsiteX4" fmla="*/ 495537 w 495537"/>
                <a:gd name="connsiteY4" fmla="*/ 247768 h 495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537" h="495536">
                  <a:moveTo>
                    <a:pt x="495537" y="247768"/>
                  </a:moveTo>
                  <a:cubicBezTo>
                    <a:pt x="495537" y="384607"/>
                    <a:pt x="384607" y="495537"/>
                    <a:pt x="247769" y="495537"/>
                  </a:cubicBezTo>
                  <a:cubicBezTo>
                    <a:pt x="110930" y="495537"/>
                    <a:pt x="0" y="384607"/>
                    <a:pt x="0" y="247768"/>
                  </a:cubicBezTo>
                  <a:cubicBezTo>
                    <a:pt x="0" y="110930"/>
                    <a:pt x="110930" y="0"/>
                    <a:pt x="247769" y="0"/>
                  </a:cubicBezTo>
                  <a:cubicBezTo>
                    <a:pt x="384607" y="0"/>
                    <a:pt x="495537" y="110930"/>
                    <a:pt x="495537" y="247768"/>
                  </a:cubicBezTo>
                  <a:close/>
                </a:path>
              </a:pathLst>
            </a:custGeom>
            <a:gradFill>
              <a:gsLst>
                <a:gs pos="0">
                  <a:srgbClr val="FFFFFF"/>
                </a:gs>
                <a:gs pos="59010">
                  <a:srgbClr val="FCFCFC"/>
                </a:gs>
                <a:gs pos="94460">
                  <a:srgbClr val="F4F4F4"/>
                </a:gs>
                <a:gs pos="100000">
                  <a:srgbClr val="F2F2F2"/>
                </a:gs>
              </a:gsLst>
              <a:lin ang="2699983" scaled="1"/>
            </a:gra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5D3BAE2B-7E61-339D-4827-FBED267D9A7A}"/>
                </a:ext>
              </a:extLst>
            </p:cNvPr>
            <p:cNvSpPr/>
            <p:nvPr/>
          </p:nvSpPr>
          <p:spPr bwMode="auto">
            <a:xfrm>
              <a:off x="1054261" y="5039764"/>
              <a:ext cx="373258" cy="373258"/>
            </a:xfrm>
            <a:prstGeom prst="ellipse">
              <a:avLst/>
            </a:prstGeom>
            <a:solidFill>
              <a:schemeClr val="accent6"/>
            </a:solidFill>
            <a:ln w="571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4" name="Group 63">
            <a:extLst>
              <a:ext uri="{FF2B5EF4-FFF2-40B4-BE49-F238E27FC236}">
                <a16:creationId xmlns:a16="http://schemas.microsoft.com/office/drawing/2014/main" id="{DDF0B140-0489-497B-E972-8EB5772C1D49}"/>
              </a:ext>
            </a:extLst>
          </p:cNvPr>
          <p:cNvGrpSpPr/>
          <p:nvPr/>
        </p:nvGrpSpPr>
        <p:grpSpPr>
          <a:xfrm>
            <a:off x="817386" y="2802141"/>
            <a:ext cx="10664041" cy="837710"/>
            <a:chOff x="817386" y="2722075"/>
            <a:chExt cx="10664041" cy="837710"/>
          </a:xfrm>
        </p:grpSpPr>
        <p:grpSp>
          <p:nvGrpSpPr>
            <p:cNvPr id="16" name="Graphic 4">
              <a:extLst>
                <a:ext uri="{FF2B5EF4-FFF2-40B4-BE49-F238E27FC236}">
                  <a16:creationId xmlns:a16="http://schemas.microsoft.com/office/drawing/2014/main" id="{088EDC22-82CD-F34A-C61D-98FDACB406F2}"/>
                </a:ext>
              </a:extLst>
            </p:cNvPr>
            <p:cNvGrpSpPr/>
            <p:nvPr/>
          </p:nvGrpSpPr>
          <p:grpSpPr>
            <a:xfrm rot="5400000">
              <a:off x="818364" y="2721097"/>
              <a:ext cx="837710" cy="839665"/>
              <a:chOff x="-464223" y="3517446"/>
              <a:chExt cx="642542" cy="644041"/>
            </a:xfrm>
          </p:grpSpPr>
          <p:sp>
            <p:nvSpPr>
              <p:cNvPr id="17" name="Freeform: Shape 16">
                <a:extLst>
                  <a:ext uri="{FF2B5EF4-FFF2-40B4-BE49-F238E27FC236}">
                    <a16:creationId xmlns:a16="http://schemas.microsoft.com/office/drawing/2014/main" id="{C0594936-6BD3-2DBD-83FB-F5BA858C1E8C}"/>
                  </a:ext>
                </a:extLst>
              </p:cNvPr>
              <p:cNvSpPr/>
              <p:nvPr/>
            </p:nvSpPr>
            <p:spPr>
              <a:xfrm>
                <a:off x="-464223" y="3517446"/>
                <a:ext cx="642542" cy="319344"/>
              </a:xfrm>
              <a:custGeom>
                <a:avLst/>
                <a:gdLst>
                  <a:gd name="connsiteX0" fmla="*/ 642 w 642542"/>
                  <a:gd name="connsiteY0" fmla="*/ 319273 h 319344"/>
                  <a:gd name="connsiteX1" fmla="*/ 0 w 642542"/>
                  <a:gd name="connsiteY1" fmla="*/ 301219 h 319344"/>
                  <a:gd name="connsiteX2" fmla="*/ 321271 w 642542"/>
                  <a:gd name="connsiteY2" fmla="*/ 0 h 319344"/>
                  <a:gd name="connsiteX3" fmla="*/ 642543 w 642542"/>
                  <a:gd name="connsiteY3" fmla="*/ 301290 h 319344"/>
                  <a:gd name="connsiteX4" fmla="*/ 641900 w 642542"/>
                  <a:gd name="connsiteY4" fmla="*/ 319344 h 319344"/>
                  <a:gd name="connsiteX5" fmla="*/ 642 w 642542"/>
                  <a:gd name="connsiteY5" fmla="*/ 319344 h 31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42" h="319344">
                    <a:moveTo>
                      <a:pt x="642" y="319273"/>
                    </a:moveTo>
                    <a:cubicBezTo>
                      <a:pt x="571" y="313207"/>
                      <a:pt x="357" y="307213"/>
                      <a:pt x="0" y="301219"/>
                    </a:cubicBezTo>
                    <a:cubicBezTo>
                      <a:pt x="10633" y="133090"/>
                      <a:pt x="150360" y="0"/>
                      <a:pt x="321271" y="0"/>
                    </a:cubicBezTo>
                    <a:cubicBezTo>
                      <a:pt x="492112" y="0"/>
                      <a:pt x="631838" y="133090"/>
                      <a:pt x="642543" y="301290"/>
                    </a:cubicBezTo>
                    <a:cubicBezTo>
                      <a:pt x="642186" y="307284"/>
                      <a:pt x="641900" y="313279"/>
                      <a:pt x="641900" y="319344"/>
                    </a:cubicBezTo>
                    <a:lnTo>
                      <a:pt x="642" y="319344"/>
                    </a:lnTo>
                    <a:close/>
                  </a:path>
                </a:pathLst>
              </a:custGeom>
              <a:solidFill>
                <a:srgbClr val="E6E6E6"/>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Shape 17">
                <a:extLst>
                  <a:ext uri="{FF2B5EF4-FFF2-40B4-BE49-F238E27FC236}">
                    <a16:creationId xmlns:a16="http://schemas.microsoft.com/office/drawing/2014/main" id="{567A0870-B92C-8EE2-6470-8F88AC59FAEB}"/>
                  </a:ext>
                </a:extLst>
              </p:cNvPr>
              <p:cNvSpPr/>
              <p:nvPr/>
            </p:nvSpPr>
            <p:spPr>
              <a:xfrm>
                <a:off x="-464223" y="3836719"/>
                <a:ext cx="642542" cy="324767"/>
              </a:xfrm>
              <a:custGeom>
                <a:avLst/>
                <a:gdLst>
                  <a:gd name="connsiteX0" fmla="*/ 642 w 642542"/>
                  <a:gd name="connsiteY0" fmla="*/ 0 h 324767"/>
                  <a:gd name="connsiteX1" fmla="*/ 641900 w 642542"/>
                  <a:gd name="connsiteY1" fmla="*/ 0 h 324767"/>
                  <a:gd name="connsiteX2" fmla="*/ 641829 w 642542"/>
                  <a:gd name="connsiteY2" fmla="*/ 2712 h 324767"/>
                  <a:gd name="connsiteX3" fmla="*/ 642543 w 642542"/>
                  <a:gd name="connsiteY3" fmla="*/ 23478 h 324767"/>
                  <a:gd name="connsiteX4" fmla="*/ 321271 w 642542"/>
                  <a:gd name="connsiteY4" fmla="*/ 324768 h 324767"/>
                  <a:gd name="connsiteX5" fmla="*/ 0 w 642542"/>
                  <a:gd name="connsiteY5" fmla="*/ 23478 h 324767"/>
                  <a:gd name="connsiteX6" fmla="*/ 714 w 642542"/>
                  <a:gd name="connsiteY6" fmla="*/ 2712 h 324767"/>
                  <a:gd name="connsiteX7" fmla="*/ 642 w 642542"/>
                  <a:gd name="connsiteY7" fmla="*/ 0 h 3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542" h="324767">
                    <a:moveTo>
                      <a:pt x="642" y="0"/>
                    </a:moveTo>
                    <a:lnTo>
                      <a:pt x="641900" y="0"/>
                    </a:lnTo>
                    <a:cubicBezTo>
                      <a:pt x="641900" y="928"/>
                      <a:pt x="641829" y="1855"/>
                      <a:pt x="641829" y="2712"/>
                    </a:cubicBezTo>
                    <a:cubicBezTo>
                      <a:pt x="641829" y="9705"/>
                      <a:pt x="642114" y="16627"/>
                      <a:pt x="642543" y="23478"/>
                    </a:cubicBezTo>
                    <a:cubicBezTo>
                      <a:pt x="631838" y="191678"/>
                      <a:pt x="492112" y="324768"/>
                      <a:pt x="321271" y="324768"/>
                    </a:cubicBezTo>
                    <a:cubicBezTo>
                      <a:pt x="150431" y="324768"/>
                      <a:pt x="10704" y="191678"/>
                      <a:pt x="0" y="23478"/>
                    </a:cubicBezTo>
                    <a:cubicBezTo>
                      <a:pt x="428" y="16627"/>
                      <a:pt x="714" y="9705"/>
                      <a:pt x="714" y="2712"/>
                    </a:cubicBezTo>
                    <a:cubicBezTo>
                      <a:pt x="714" y="1855"/>
                      <a:pt x="642" y="928"/>
                      <a:pt x="642" y="0"/>
                    </a:cubicBezTo>
                    <a:close/>
                  </a:path>
                </a:pathLst>
              </a:custGeom>
              <a:solidFill>
                <a:schemeClr val="accent3"/>
              </a:soli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8" name="Rectangle: Top Corners Rounded 57">
              <a:extLst>
                <a:ext uri="{FF2B5EF4-FFF2-40B4-BE49-F238E27FC236}">
                  <a16:creationId xmlns:a16="http://schemas.microsoft.com/office/drawing/2014/main" id="{92970BA9-B3BE-0A89-D5ED-0CD50F13AB63}"/>
                </a:ext>
              </a:extLst>
            </p:cNvPr>
            <p:cNvSpPr/>
            <p:nvPr/>
          </p:nvSpPr>
          <p:spPr bwMode="auto">
            <a:xfrm rot="5400000">
              <a:off x="5956030" y="-1978488"/>
              <a:ext cx="815637" cy="10235156"/>
            </a:xfrm>
            <a:prstGeom prst="round2SameRect">
              <a:avLst>
                <a:gd name="adj1" fmla="val 38820"/>
                <a:gd name="adj2" fmla="val 0"/>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Freeform: Shape 58">
              <a:extLst>
                <a:ext uri="{FF2B5EF4-FFF2-40B4-BE49-F238E27FC236}">
                  <a16:creationId xmlns:a16="http://schemas.microsoft.com/office/drawing/2014/main" id="{32A9EC18-E75C-A0CF-A8C0-8CF375FCB29C}"/>
                </a:ext>
              </a:extLst>
            </p:cNvPr>
            <p:cNvSpPr/>
            <p:nvPr/>
          </p:nvSpPr>
          <p:spPr>
            <a:xfrm rot="5400000">
              <a:off x="939186" y="2850263"/>
              <a:ext cx="596071" cy="596073"/>
            </a:xfrm>
            <a:custGeom>
              <a:avLst/>
              <a:gdLst>
                <a:gd name="connsiteX0" fmla="*/ 495537 w 495537"/>
                <a:gd name="connsiteY0" fmla="*/ 247768 h 495536"/>
                <a:gd name="connsiteX1" fmla="*/ 247769 w 495537"/>
                <a:gd name="connsiteY1" fmla="*/ 495537 h 495536"/>
                <a:gd name="connsiteX2" fmla="*/ 0 w 495537"/>
                <a:gd name="connsiteY2" fmla="*/ 247768 h 495536"/>
                <a:gd name="connsiteX3" fmla="*/ 247769 w 495537"/>
                <a:gd name="connsiteY3" fmla="*/ 0 h 495536"/>
                <a:gd name="connsiteX4" fmla="*/ 495537 w 495537"/>
                <a:gd name="connsiteY4" fmla="*/ 247768 h 495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537" h="495536">
                  <a:moveTo>
                    <a:pt x="495537" y="247768"/>
                  </a:moveTo>
                  <a:cubicBezTo>
                    <a:pt x="495537" y="384607"/>
                    <a:pt x="384607" y="495537"/>
                    <a:pt x="247769" y="495537"/>
                  </a:cubicBezTo>
                  <a:cubicBezTo>
                    <a:pt x="110930" y="495537"/>
                    <a:pt x="0" y="384607"/>
                    <a:pt x="0" y="247768"/>
                  </a:cubicBezTo>
                  <a:cubicBezTo>
                    <a:pt x="0" y="110930"/>
                    <a:pt x="110930" y="0"/>
                    <a:pt x="247769" y="0"/>
                  </a:cubicBezTo>
                  <a:cubicBezTo>
                    <a:pt x="384607" y="0"/>
                    <a:pt x="495537" y="110930"/>
                    <a:pt x="495537" y="247768"/>
                  </a:cubicBezTo>
                  <a:close/>
                </a:path>
              </a:pathLst>
            </a:custGeom>
            <a:gradFill>
              <a:gsLst>
                <a:gs pos="0">
                  <a:srgbClr val="FFFFFF"/>
                </a:gs>
                <a:gs pos="59010">
                  <a:srgbClr val="FCFCFC"/>
                </a:gs>
                <a:gs pos="94460">
                  <a:srgbClr val="F4F4F4"/>
                </a:gs>
                <a:gs pos="100000">
                  <a:srgbClr val="F2F2F2"/>
                </a:gs>
              </a:gsLst>
              <a:lin ang="2700017" scaled="1"/>
            </a:gradFill>
            <a:ln w="7136"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FDD07C60-23DA-8182-59D6-3BCE8D9761D5}"/>
                </a:ext>
              </a:extLst>
            </p:cNvPr>
            <p:cNvSpPr/>
            <p:nvPr/>
          </p:nvSpPr>
          <p:spPr bwMode="auto">
            <a:xfrm>
              <a:off x="1052323" y="2960488"/>
              <a:ext cx="373259" cy="373258"/>
            </a:xfrm>
            <a:prstGeom prst="ellipse">
              <a:avLst/>
            </a:prstGeom>
            <a:solidFill>
              <a:schemeClr val="accent3"/>
            </a:solidFill>
            <a:ln w="571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6" name="Freeform: Shape 65">
            <a:extLst>
              <a:ext uri="{FF2B5EF4-FFF2-40B4-BE49-F238E27FC236}">
                <a16:creationId xmlns:a16="http://schemas.microsoft.com/office/drawing/2014/main" id="{D7F6C118-EFE3-A8A0-7CEB-C207259E73A0}"/>
              </a:ext>
            </a:extLst>
          </p:cNvPr>
          <p:cNvSpPr/>
          <p:nvPr/>
        </p:nvSpPr>
        <p:spPr>
          <a:xfrm>
            <a:off x="1608107" y="3002849"/>
            <a:ext cx="9350254" cy="422716"/>
          </a:xfrm>
          <a:custGeom>
            <a:avLst/>
            <a:gdLst>
              <a:gd name="connsiteX0" fmla="*/ 0 w 10489160"/>
              <a:gd name="connsiteY0" fmla="*/ 0 h 422716"/>
              <a:gd name="connsiteX1" fmla="*/ 10489160 w 10489160"/>
              <a:gd name="connsiteY1" fmla="*/ 0 h 422716"/>
              <a:gd name="connsiteX2" fmla="*/ 10489160 w 10489160"/>
              <a:gd name="connsiteY2" fmla="*/ 422716 h 422716"/>
              <a:gd name="connsiteX3" fmla="*/ 0 w 10489160"/>
              <a:gd name="connsiteY3" fmla="*/ 422716 h 422716"/>
              <a:gd name="connsiteX4" fmla="*/ 0 w 10489160"/>
              <a:gd name="connsiteY4" fmla="*/ 0 h 422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9160" h="422716">
                <a:moveTo>
                  <a:pt x="0" y="0"/>
                </a:moveTo>
                <a:lnTo>
                  <a:pt x="10489160" y="0"/>
                </a:lnTo>
                <a:lnTo>
                  <a:pt x="10489160" y="422716"/>
                </a:lnTo>
                <a:lnTo>
                  <a:pt x="0" y="422716"/>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4320" tIns="55880" rIns="55880" bIns="55880" numCol="1" spcCol="127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mn-ea"/>
                <a:cs typeface="+mn-cs"/>
              </a:rPr>
              <a:t>ADX-324: SC short-interfering RNA reducing plasma prekallikrein production that is long acting (phase </a:t>
            </a:r>
            <a:r>
              <a:rPr lang="en-US" sz="2400" b="0">
                <a:solidFill>
                  <a:srgbClr val="000000"/>
                </a:solidFill>
                <a:latin typeface="Calibri"/>
              </a:rPr>
              <a:t>I</a:t>
            </a:r>
            <a:r>
              <a:rPr kumimoji="0" lang="en-US" sz="2400" b="0" i="0" u="none" strike="noStrike" kern="1200" cap="none" spc="0" normalizeH="0" baseline="0" noProof="0">
                <a:ln>
                  <a:noFill/>
                </a:ln>
                <a:solidFill>
                  <a:srgbClr val="000000"/>
                </a:solidFill>
                <a:effectLst/>
                <a:uLnTx/>
                <a:uFillTx/>
                <a:latin typeface="Calibri"/>
                <a:ea typeface="+mn-ea"/>
                <a:cs typeface="+mn-cs"/>
              </a:rPr>
              <a:t> study)</a:t>
            </a:r>
          </a:p>
        </p:txBody>
      </p:sp>
      <p:sp>
        <p:nvSpPr>
          <p:cNvPr id="67" name="Freeform: Shape 66">
            <a:extLst>
              <a:ext uri="{FF2B5EF4-FFF2-40B4-BE49-F238E27FC236}">
                <a16:creationId xmlns:a16="http://schemas.microsoft.com/office/drawing/2014/main" id="{BF820729-06FC-8ABA-F86F-3AE1B76F368A}"/>
              </a:ext>
            </a:extLst>
          </p:cNvPr>
          <p:cNvSpPr/>
          <p:nvPr/>
        </p:nvSpPr>
        <p:spPr>
          <a:xfrm>
            <a:off x="1608107" y="4025533"/>
            <a:ext cx="9350254" cy="422716"/>
          </a:xfrm>
          <a:custGeom>
            <a:avLst/>
            <a:gdLst>
              <a:gd name="connsiteX0" fmla="*/ 0 w 10489160"/>
              <a:gd name="connsiteY0" fmla="*/ 0 h 422716"/>
              <a:gd name="connsiteX1" fmla="*/ 10489160 w 10489160"/>
              <a:gd name="connsiteY1" fmla="*/ 0 h 422716"/>
              <a:gd name="connsiteX2" fmla="*/ 10489160 w 10489160"/>
              <a:gd name="connsiteY2" fmla="*/ 422716 h 422716"/>
              <a:gd name="connsiteX3" fmla="*/ 0 w 10489160"/>
              <a:gd name="connsiteY3" fmla="*/ 422716 h 422716"/>
              <a:gd name="connsiteX4" fmla="*/ 0 w 10489160"/>
              <a:gd name="connsiteY4" fmla="*/ 0 h 422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9160" h="422716">
                <a:moveTo>
                  <a:pt x="0" y="0"/>
                </a:moveTo>
                <a:lnTo>
                  <a:pt x="10489160" y="0"/>
                </a:lnTo>
                <a:lnTo>
                  <a:pt x="10489160" y="422716"/>
                </a:lnTo>
                <a:lnTo>
                  <a:pt x="0" y="422716"/>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4320" tIns="55880" rIns="55880" bIns="55880" numCol="1" spcCol="127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mn-ea"/>
                <a:cs typeface="+mn-cs"/>
              </a:rPr>
              <a:t>Oral FXIIa inhibitors (preclinical)</a:t>
            </a:r>
          </a:p>
        </p:txBody>
      </p:sp>
      <p:sp>
        <p:nvSpPr>
          <p:cNvPr id="68" name="Freeform: Shape 67">
            <a:extLst>
              <a:ext uri="{FF2B5EF4-FFF2-40B4-BE49-F238E27FC236}">
                <a16:creationId xmlns:a16="http://schemas.microsoft.com/office/drawing/2014/main" id="{15DD5969-DD81-EC4A-2C16-3879C5F2E83D}"/>
              </a:ext>
            </a:extLst>
          </p:cNvPr>
          <p:cNvSpPr/>
          <p:nvPr/>
        </p:nvSpPr>
        <p:spPr>
          <a:xfrm>
            <a:off x="1608107" y="5000091"/>
            <a:ext cx="9350254" cy="422716"/>
          </a:xfrm>
          <a:custGeom>
            <a:avLst/>
            <a:gdLst>
              <a:gd name="connsiteX0" fmla="*/ 0 w 10489160"/>
              <a:gd name="connsiteY0" fmla="*/ 0 h 422716"/>
              <a:gd name="connsiteX1" fmla="*/ 10489160 w 10489160"/>
              <a:gd name="connsiteY1" fmla="*/ 0 h 422716"/>
              <a:gd name="connsiteX2" fmla="*/ 10489160 w 10489160"/>
              <a:gd name="connsiteY2" fmla="*/ 422716 h 422716"/>
              <a:gd name="connsiteX3" fmla="*/ 0 w 10489160"/>
              <a:gd name="connsiteY3" fmla="*/ 422716 h 422716"/>
              <a:gd name="connsiteX4" fmla="*/ 0 w 10489160"/>
              <a:gd name="connsiteY4" fmla="*/ 0 h 422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9160" h="422716">
                <a:moveTo>
                  <a:pt x="0" y="0"/>
                </a:moveTo>
                <a:lnTo>
                  <a:pt x="10489160" y="0"/>
                </a:lnTo>
                <a:lnTo>
                  <a:pt x="10489160" y="422716"/>
                </a:lnTo>
                <a:lnTo>
                  <a:pt x="0" y="422716"/>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4320" tIns="55880" rIns="55880" bIns="55880" numCol="1" spcCol="127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mn-ea"/>
                <a:cs typeface="+mn-cs"/>
              </a:rPr>
              <a:t>Additional gene therapy/editing programs (preclinical)</a:t>
            </a:r>
          </a:p>
        </p:txBody>
      </p:sp>
    </p:spTree>
    <p:extLst>
      <p:ext uri="{BB962C8B-B14F-4D97-AF65-F5344CB8AC3E}">
        <p14:creationId xmlns:p14="http://schemas.microsoft.com/office/powerpoint/2010/main" val="722661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F31675-C667-87D4-6EC7-6B9095DE30D0}"/>
              </a:ext>
            </a:extLst>
          </p:cNvPr>
          <p:cNvSpPr>
            <a:spLocks noGrp="1"/>
          </p:cNvSpPr>
          <p:nvPr>
            <p:ph type="title"/>
          </p:nvPr>
        </p:nvSpPr>
        <p:spPr/>
        <p:txBody>
          <a:bodyPr/>
          <a:lstStyle/>
          <a:p>
            <a:r>
              <a:rPr lang="en-US"/>
              <a:t>Patient-Centered Strategies for Implementing</a:t>
            </a:r>
            <a:br>
              <a:rPr lang="en-US"/>
            </a:br>
            <a:r>
              <a:rPr lang="en-US"/>
              <a:t>Long-term HAE Prophylaxis</a:t>
            </a:r>
          </a:p>
        </p:txBody>
      </p:sp>
    </p:spTree>
    <p:extLst>
      <p:ext uri="{BB962C8B-B14F-4D97-AF65-F5344CB8AC3E}">
        <p14:creationId xmlns:p14="http://schemas.microsoft.com/office/powerpoint/2010/main" val="1123252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6D76AA-5CC5-3600-4DE0-B8350CF9DFE1}"/>
              </a:ext>
            </a:extLst>
          </p:cNvPr>
          <p:cNvSpPr>
            <a:spLocks noGrp="1"/>
          </p:cNvSpPr>
          <p:nvPr>
            <p:ph type="title"/>
          </p:nvPr>
        </p:nvSpPr>
        <p:spPr/>
        <p:txBody>
          <a:bodyPr/>
          <a:lstStyle/>
          <a:p>
            <a:r>
              <a:rPr lang="en-US"/>
              <a:t>Shared Decision-making 3D Model in HAE Management</a:t>
            </a:r>
          </a:p>
        </p:txBody>
      </p:sp>
      <p:sp>
        <p:nvSpPr>
          <p:cNvPr id="5" name="Footer Placeholder 4">
            <a:extLst>
              <a:ext uri="{FF2B5EF4-FFF2-40B4-BE49-F238E27FC236}">
                <a16:creationId xmlns:a16="http://schemas.microsoft.com/office/drawing/2014/main" id="{0BA1CDA2-1140-8880-8BF4-6C31F07BFFF3}"/>
              </a:ext>
            </a:extLst>
          </p:cNvPr>
          <p:cNvSpPr>
            <a:spLocks noGrp="1"/>
          </p:cNvSpPr>
          <p:nvPr>
            <p:ph type="ftr" sz="quarter" idx="4294967295"/>
          </p:nvPr>
        </p:nvSpPr>
        <p:spPr>
          <a:xfrm>
            <a:off x="0" y="6388100"/>
            <a:ext cx="9117013" cy="338138"/>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Treatment Patterns, Healthcare Resource Utilization and Costs of HEA</a:t>
            </a:r>
          </a:p>
        </p:txBody>
      </p:sp>
      <p:sp>
        <p:nvSpPr>
          <p:cNvPr id="10" name="Text Box 11">
            <a:extLst>
              <a:ext uri="{FF2B5EF4-FFF2-40B4-BE49-F238E27FC236}">
                <a16:creationId xmlns:a16="http://schemas.microsoft.com/office/drawing/2014/main" id="{123198C1-B007-23F5-4C20-4DDAD962FC29}"/>
              </a:ext>
            </a:extLst>
          </p:cNvPr>
          <p:cNvSpPr txBox="1">
            <a:spLocks noChangeArrowheads="1"/>
          </p:cNvSpPr>
          <p:nvPr/>
        </p:nvSpPr>
        <p:spPr bwMode="auto">
          <a:xfrm>
            <a:off x="41433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Adapted from: Banerji. J Asthma Allergy. 2021;14:119. </a:t>
            </a:r>
          </a:p>
        </p:txBody>
      </p:sp>
      <p:sp>
        <p:nvSpPr>
          <p:cNvPr id="13" name="TextBox 12">
            <a:extLst>
              <a:ext uri="{FF2B5EF4-FFF2-40B4-BE49-F238E27FC236}">
                <a16:creationId xmlns:a16="http://schemas.microsoft.com/office/drawing/2014/main" id="{0830ABEE-E20F-A540-1715-4E9616F54F9F}"/>
              </a:ext>
            </a:extLst>
          </p:cNvPr>
          <p:cNvSpPr txBox="1"/>
          <p:nvPr/>
        </p:nvSpPr>
        <p:spPr bwMode="auto">
          <a:xfrm>
            <a:off x="4425394" y="1465706"/>
            <a:ext cx="366133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
                <a:srgbClr val="4DA1BB"/>
              </a:buClr>
              <a:buSzTx/>
              <a:buFontTx/>
              <a:buNone/>
              <a:tabLst/>
              <a:defRPr/>
            </a:pPr>
            <a:r>
              <a:rPr kumimoji="0" lang="en-US" sz="2800" b="1" i="0" u="none" strike="noStrike" kern="1200" cap="none" spc="0" normalizeH="0" baseline="0" noProof="0">
                <a:ln>
                  <a:noFill/>
                </a:ln>
                <a:solidFill>
                  <a:schemeClr val="accent1"/>
                </a:solidFill>
                <a:effectLst/>
                <a:uLnTx/>
                <a:uFillTx/>
                <a:latin typeface="Calibri" panose="020F0502020204030204" pitchFamily="34" charset="0"/>
                <a:ea typeface="+mn-ea"/>
                <a:cs typeface="Arial" panose="020B0604020202020204" pitchFamily="34" charset="0"/>
              </a:rPr>
              <a:t>Discuss</a:t>
            </a:r>
          </a:p>
          <a:p>
            <a:pPr marL="285750" marR="0" lvl="0" indent="-28575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Discuss alternatives</a:t>
            </a:r>
          </a:p>
          <a:p>
            <a:pPr marL="285750" marR="0" lvl="0" indent="-28575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Ensure alignment with goals</a:t>
            </a:r>
          </a:p>
          <a:p>
            <a:pPr marL="285750" marR="0" lvl="0" indent="-285750" algn="l" defTabSz="914400" rtl="0" eaLnBrk="0" fontAlgn="base" latinLnBrk="0" hangingPunct="0">
              <a:lnSpc>
                <a:spcPct val="100000"/>
              </a:lnSpc>
              <a:spcBef>
                <a:spcPts val="0"/>
              </a:spcBef>
              <a:spcAft>
                <a:spcPct val="0"/>
              </a:spcAft>
              <a:buClr>
                <a:schemeClr val="accent1"/>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Develop informed preferences</a:t>
            </a:r>
          </a:p>
        </p:txBody>
      </p:sp>
      <p:sp>
        <p:nvSpPr>
          <p:cNvPr id="14" name="TextBox 13">
            <a:extLst>
              <a:ext uri="{FF2B5EF4-FFF2-40B4-BE49-F238E27FC236}">
                <a16:creationId xmlns:a16="http://schemas.microsoft.com/office/drawing/2014/main" id="{2204FC5F-63F2-3512-8E50-05BC473BB993}"/>
              </a:ext>
            </a:extLst>
          </p:cNvPr>
          <p:cNvSpPr txBox="1"/>
          <p:nvPr/>
        </p:nvSpPr>
        <p:spPr bwMode="auto">
          <a:xfrm>
            <a:off x="7820873" y="4372434"/>
            <a:ext cx="366133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
                <a:srgbClr val="4DA1BB"/>
              </a:buClr>
              <a:buSzTx/>
              <a:buFontTx/>
              <a:buNone/>
              <a:tabLst/>
              <a:defRPr/>
            </a:pPr>
            <a:r>
              <a:rPr kumimoji="0" lang="en-US" sz="2800" b="1"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Decide</a:t>
            </a:r>
          </a:p>
          <a:p>
            <a:pPr marL="342900" marR="0" lvl="0" indent="-342900" algn="l" defTabSz="914400" rtl="0" eaLnBrk="0" fontAlgn="base" latinLnBrk="0" hangingPunct="0">
              <a:lnSpc>
                <a:spcPct val="100000"/>
              </a:lnSpc>
              <a:spcBef>
                <a:spcPts val="0"/>
              </a:spcBef>
              <a:spcAft>
                <a:spcPct val="0"/>
              </a:spcAft>
              <a:buClr>
                <a:srgbClr val="E1471D"/>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Make decisions based on </a:t>
            </a:r>
            <a:r>
              <a:rPr lang="en-US" sz="2000" b="0">
                <a:solidFill>
                  <a:srgbClr val="000000"/>
                </a:solidFill>
                <a:latin typeface="Calibri" panose="020F0502020204030204" pitchFamily="34" charset="0"/>
              </a:rPr>
              <a:t>validated</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information</a:t>
            </a:r>
          </a:p>
        </p:txBody>
      </p:sp>
      <p:sp>
        <p:nvSpPr>
          <p:cNvPr id="15" name="TextBox 14">
            <a:extLst>
              <a:ext uri="{FF2B5EF4-FFF2-40B4-BE49-F238E27FC236}">
                <a16:creationId xmlns:a16="http://schemas.microsoft.com/office/drawing/2014/main" id="{33A53FB1-AD16-2E4A-AF1F-0026D221069B}"/>
              </a:ext>
            </a:extLst>
          </p:cNvPr>
          <p:cNvSpPr txBox="1"/>
          <p:nvPr/>
        </p:nvSpPr>
        <p:spPr bwMode="auto">
          <a:xfrm>
            <a:off x="1064070" y="4372434"/>
            <a:ext cx="392430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
                <a:srgbClr val="4DA1BB"/>
              </a:buClr>
              <a:buSzTx/>
              <a:buFontTx/>
              <a:buNone/>
              <a:tabLst/>
              <a:defRPr/>
            </a:pPr>
            <a:r>
              <a:rPr kumimoji="0" lang="en-US" sz="28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Discover</a:t>
            </a:r>
          </a:p>
          <a:p>
            <a:pPr marL="285750" marR="0" lvl="0" indent="-285750" algn="l" defTabSz="914400" rtl="0" eaLnBrk="0" fontAlgn="base" latinLnBrk="0" hangingPunct="0">
              <a:lnSpc>
                <a:spcPct val="100000"/>
              </a:lnSpc>
              <a:spcBef>
                <a:spcPts val="0"/>
              </a:spcBef>
              <a:spcAft>
                <a:spcPct val="0"/>
              </a:spcAft>
              <a:buClr>
                <a:srgbClr val="00823B"/>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Explore patients’ needs and goals</a:t>
            </a:r>
          </a:p>
          <a:p>
            <a:pPr marL="285750" marR="0" lvl="0" indent="-285750" algn="l" defTabSz="914400" rtl="0" eaLnBrk="0" fontAlgn="base" latinLnBrk="0" hangingPunct="0">
              <a:lnSpc>
                <a:spcPct val="100000"/>
              </a:lnSpc>
              <a:spcBef>
                <a:spcPts val="0"/>
              </a:spcBef>
              <a:spcAft>
                <a:spcPct val="0"/>
              </a:spcAft>
              <a:buClr>
                <a:srgbClr val="00823B"/>
              </a:buClr>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Acknowledge option availability</a:t>
            </a:r>
          </a:p>
        </p:txBody>
      </p:sp>
      <p:grpSp>
        <p:nvGrpSpPr>
          <p:cNvPr id="3" name="Graphic 5">
            <a:extLst>
              <a:ext uri="{FF2B5EF4-FFF2-40B4-BE49-F238E27FC236}">
                <a16:creationId xmlns:a16="http://schemas.microsoft.com/office/drawing/2014/main" id="{AB999273-F6C8-09E8-CAC4-865F211B2ABB}"/>
              </a:ext>
            </a:extLst>
          </p:cNvPr>
          <p:cNvGrpSpPr/>
          <p:nvPr/>
        </p:nvGrpSpPr>
        <p:grpSpPr>
          <a:xfrm>
            <a:off x="5151928" y="3195113"/>
            <a:ext cx="2335529" cy="2350781"/>
            <a:chOff x="5151928" y="3372912"/>
            <a:chExt cx="2335529" cy="2350781"/>
          </a:xfrm>
        </p:grpSpPr>
        <p:sp>
          <p:nvSpPr>
            <p:cNvPr id="4" name="Freeform: Shape 3">
              <a:extLst>
                <a:ext uri="{FF2B5EF4-FFF2-40B4-BE49-F238E27FC236}">
                  <a16:creationId xmlns:a16="http://schemas.microsoft.com/office/drawing/2014/main" id="{1B549FF9-F607-DA16-24B4-A53204FE1E72}"/>
                </a:ext>
              </a:extLst>
            </p:cNvPr>
            <p:cNvSpPr/>
            <p:nvPr/>
          </p:nvSpPr>
          <p:spPr>
            <a:xfrm>
              <a:off x="5304910" y="3372912"/>
              <a:ext cx="2036121" cy="735554"/>
            </a:xfrm>
            <a:custGeom>
              <a:avLst/>
              <a:gdLst>
                <a:gd name="connsiteX0" fmla="*/ 2036121 w 2036121"/>
                <a:gd name="connsiteY0" fmla="*/ 579135 h 735554"/>
                <a:gd name="connsiteX1" fmla="*/ 1783992 w 2036121"/>
                <a:gd name="connsiteY1" fmla="*/ 727791 h 735554"/>
                <a:gd name="connsiteX2" fmla="*/ 1464027 w 2036121"/>
                <a:gd name="connsiteY2" fmla="*/ 411262 h 735554"/>
                <a:gd name="connsiteX3" fmla="*/ 253529 w 2036121"/>
                <a:gd name="connsiteY3" fmla="*/ 735555 h 735554"/>
                <a:gd name="connsiteX4" fmla="*/ 0 w 2036121"/>
                <a:gd name="connsiteY4" fmla="*/ 589190 h 735554"/>
                <a:gd name="connsiteX5" fmla="*/ 1610391 w 2036121"/>
                <a:gd name="connsiteY5" fmla="*/ 157733 h 735554"/>
                <a:gd name="connsiteX6" fmla="*/ 2036121 w 2036121"/>
                <a:gd name="connsiteY6" fmla="*/ 579135 h 73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6121" h="735554">
                  <a:moveTo>
                    <a:pt x="2036121" y="579135"/>
                  </a:moveTo>
                  <a:lnTo>
                    <a:pt x="1783992" y="727791"/>
                  </a:lnTo>
                  <a:cubicBezTo>
                    <a:pt x="1706992" y="597081"/>
                    <a:pt x="1596264" y="487626"/>
                    <a:pt x="1464027" y="411262"/>
                  </a:cubicBezTo>
                  <a:cubicBezTo>
                    <a:pt x="1040843" y="166897"/>
                    <a:pt x="497894" y="312498"/>
                    <a:pt x="253529" y="735555"/>
                  </a:cubicBezTo>
                  <a:lnTo>
                    <a:pt x="0" y="589190"/>
                  </a:lnTo>
                  <a:cubicBezTo>
                    <a:pt x="325056" y="26260"/>
                    <a:pt x="1047461" y="-167323"/>
                    <a:pt x="1610391" y="157733"/>
                  </a:cubicBezTo>
                  <a:cubicBezTo>
                    <a:pt x="1786283" y="259297"/>
                    <a:pt x="1933539" y="405025"/>
                    <a:pt x="2036121" y="579135"/>
                  </a:cubicBezTo>
                  <a:close/>
                </a:path>
              </a:pathLst>
            </a:custGeom>
            <a:solidFill>
              <a:schemeClr val="accent1">
                <a:alpha val="70000"/>
              </a:schemeClr>
            </a:solidFill>
            <a:ln w="12683"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E839DD3E-E506-0FFB-5B66-197E245D4365}"/>
                </a:ext>
              </a:extLst>
            </p:cNvPr>
            <p:cNvSpPr/>
            <p:nvPr/>
          </p:nvSpPr>
          <p:spPr>
            <a:xfrm>
              <a:off x="5151928" y="3372954"/>
              <a:ext cx="12727" cy="12727"/>
            </a:xfrm>
            <a:custGeom>
              <a:avLst/>
              <a:gdLst/>
              <a:ahLst/>
              <a:cxnLst/>
              <a:rect l="l" t="t" r="r" b="b"/>
              <a:pathLst>
                <a:path w="12727" h="12727"/>
              </a:pathLst>
            </a:custGeom>
            <a:solidFill>
              <a:srgbClr val="F2F2F2">
                <a:alpha val="50000"/>
              </a:srgbClr>
            </a:solidFill>
            <a:ln w="291703" cap="flat">
              <a:solidFill>
                <a:srgbClr val="4DA1BB">
                  <a:alpha val="50000"/>
                </a:srgbClr>
              </a:solid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D817AB8-9E9E-724D-77CE-AA5CE86401E6}"/>
                </a:ext>
              </a:extLst>
            </p:cNvPr>
            <p:cNvSpPr/>
            <p:nvPr/>
          </p:nvSpPr>
          <p:spPr>
            <a:xfrm>
              <a:off x="5151928" y="3963757"/>
              <a:ext cx="1178806" cy="1758282"/>
            </a:xfrm>
            <a:custGeom>
              <a:avLst/>
              <a:gdLst>
                <a:gd name="connsiteX0" fmla="*/ 1178807 w 1178806"/>
                <a:gd name="connsiteY0" fmla="*/ 1758283 h 1758282"/>
                <a:gd name="connsiteX1" fmla="*/ 0 w 1178806"/>
                <a:gd name="connsiteY1" fmla="*/ 579476 h 1758282"/>
                <a:gd name="connsiteX2" fmla="*/ 151965 w 1178806"/>
                <a:gd name="connsiteY2" fmla="*/ 0 h 1758282"/>
                <a:gd name="connsiteX3" fmla="*/ 406766 w 1178806"/>
                <a:gd name="connsiteY3" fmla="*/ 144074 h 1758282"/>
                <a:gd name="connsiteX4" fmla="*/ 292729 w 1178806"/>
                <a:gd name="connsiteY4" fmla="*/ 579476 h 1758282"/>
                <a:gd name="connsiteX5" fmla="*/ 1178807 w 1178806"/>
                <a:gd name="connsiteY5" fmla="*/ 1465554 h 1758282"/>
                <a:gd name="connsiteX6" fmla="*/ 1178807 w 1178806"/>
                <a:gd name="connsiteY6" fmla="*/ 1758283 h 1758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8806" h="1758282">
                  <a:moveTo>
                    <a:pt x="1178807" y="1758283"/>
                  </a:moveTo>
                  <a:cubicBezTo>
                    <a:pt x="528821" y="1758283"/>
                    <a:pt x="0" y="1229462"/>
                    <a:pt x="0" y="579476"/>
                  </a:cubicBezTo>
                  <a:cubicBezTo>
                    <a:pt x="0" y="376348"/>
                    <a:pt x="52564" y="175892"/>
                    <a:pt x="151965" y="0"/>
                  </a:cubicBezTo>
                  <a:lnTo>
                    <a:pt x="406766" y="144074"/>
                  </a:lnTo>
                  <a:cubicBezTo>
                    <a:pt x="332184" y="276183"/>
                    <a:pt x="292729" y="426748"/>
                    <a:pt x="292729" y="579476"/>
                  </a:cubicBezTo>
                  <a:cubicBezTo>
                    <a:pt x="292729" y="1068079"/>
                    <a:pt x="690204" y="1465681"/>
                    <a:pt x="1178807" y="1465554"/>
                  </a:cubicBezTo>
                  <a:lnTo>
                    <a:pt x="1178807" y="1758283"/>
                  </a:lnTo>
                  <a:close/>
                </a:path>
              </a:pathLst>
            </a:custGeom>
            <a:solidFill>
              <a:srgbClr val="00823B">
                <a:alpha val="70000"/>
              </a:srgbClr>
            </a:solidFill>
            <a:ln w="12683"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34175E58-D4B3-86BD-D5BE-A6B4EA2F26D4}"/>
                </a:ext>
              </a:extLst>
            </p:cNvPr>
            <p:cNvSpPr/>
            <p:nvPr/>
          </p:nvSpPr>
          <p:spPr>
            <a:xfrm>
              <a:off x="6317753" y="3955230"/>
              <a:ext cx="1169704" cy="1768464"/>
            </a:xfrm>
            <a:custGeom>
              <a:avLst/>
              <a:gdLst>
                <a:gd name="connsiteX0" fmla="*/ 1010806 w 1169704"/>
                <a:gd name="connsiteY0" fmla="*/ 1180461 h 1768464"/>
                <a:gd name="connsiteX1" fmla="*/ 580494 w 1169704"/>
                <a:gd name="connsiteY1" fmla="*/ 1610391 h 1768464"/>
                <a:gd name="connsiteX2" fmla="*/ 2673 w 1169704"/>
                <a:gd name="connsiteY2" fmla="*/ 1768465 h 1768464"/>
                <a:gd name="connsiteX3" fmla="*/ 0 w 1169704"/>
                <a:gd name="connsiteY3" fmla="*/ 1475736 h 1768464"/>
                <a:gd name="connsiteX4" fmla="*/ 434130 w 1169704"/>
                <a:gd name="connsiteY4" fmla="*/ 1356862 h 1768464"/>
                <a:gd name="connsiteX5" fmla="*/ 758423 w 1169704"/>
                <a:gd name="connsiteY5" fmla="*/ 146364 h 1768464"/>
                <a:gd name="connsiteX6" fmla="*/ 1011951 w 1169704"/>
                <a:gd name="connsiteY6" fmla="*/ 0 h 1768464"/>
                <a:gd name="connsiteX7" fmla="*/ 1010806 w 1169704"/>
                <a:gd name="connsiteY7" fmla="*/ 1180461 h 1768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9704" h="1768464">
                  <a:moveTo>
                    <a:pt x="1010806" y="1180461"/>
                  </a:moveTo>
                  <a:cubicBezTo>
                    <a:pt x="910896" y="1353553"/>
                    <a:pt x="765677" y="1503482"/>
                    <a:pt x="580494" y="1610391"/>
                  </a:cubicBezTo>
                  <a:cubicBezTo>
                    <a:pt x="404475" y="1711955"/>
                    <a:pt x="204783" y="1766683"/>
                    <a:pt x="2673" y="1768465"/>
                  </a:cubicBezTo>
                  <a:lnTo>
                    <a:pt x="0" y="1475736"/>
                  </a:lnTo>
                  <a:cubicBezTo>
                    <a:pt x="151710" y="1474336"/>
                    <a:pt x="301765" y="1433226"/>
                    <a:pt x="434130" y="1356862"/>
                  </a:cubicBezTo>
                  <a:cubicBezTo>
                    <a:pt x="857314" y="1112497"/>
                    <a:pt x="1002788" y="569549"/>
                    <a:pt x="758423" y="146364"/>
                  </a:cubicBezTo>
                  <a:lnTo>
                    <a:pt x="1011951" y="0"/>
                  </a:lnTo>
                  <a:cubicBezTo>
                    <a:pt x="1230098" y="377748"/>
                    <a:pt x="1214698" y="827405"/>
                    <a:pt x="1010806" y="1180461"/>
                  </a:cubicBezTo>
                  <a:close/>
                </a:path>
              </a:pathLst>
            </a:custGeom>
            <a:solidFill>
              <a:srgbClr val="E1471D">
                <a:alpha val="70000"/>
              </a:srgbClr>
            </a:solidFill>
            <a:ln w="12683"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301245D-39AA-D1DA-7AA2-9A7DFC699A02}"/>
                </a:ext>
              </a:extLst>
            </p:cNvPr>
            <p:cNvSpPr/>
            <p:nvPr/>
          </p:nvSpPr>
          <p:spPr>
            <a:xfrm>
              <a:off x="5151928" y="3372954"/>
              <a:ext cx="12727" cy="12727"/>
            </a:xfrm>
            <a:custGeom>
              <a:avLst/>
              <a:gdLst/>
              <a:ahLst/>
              <a:cxnLst/>
              <a:rect l="l" t="t" r="r" b="b"/>
              <a:pathLst>
                <a:path w="12727" h="12727"/>
              </a:pathLst>
            </a:custGeom>
            <a:solidFill>
              <a:srgbClr val="F2F2F2"/>
            </a:solidFill>
            <a:ln w="291703" cap="flat">
              <a:solidFill>
                <a:srgbClr val="4DA1BB"/>
              </a:solidFill>
              <a:prstDash val="solid"/>
              <a:miter/>
            </a:ln>
          </p:spPr>
          <p:txBody>
            <a:bodyPr rtlCol="0" anchor="ctr"/>
            <a:lstStyle/>
            <a:p>
              <a:endParaRPr lang="en-US"/>
            </a:p>
          </p:txBody>
        </p:sp>
        <p:grpSp>
          <p:nvGrpSpPr>
            <p:cNvPr id="20" name="Graphic 5">
              <a:extLst>
                <a:ext uri="{FF2B5EF4-FFF2-40B4-BE49-F238E27FC236}">
                  <a16:creationId xmlns:a16="http://schemas.microsoft.com/office/drawing/2014/main" id="{0A8624EB-739B-5640-6595-8C8001B7428B}"/>
                </a:ext>
              </a:extLst>
            </p:cNvPr>
            <p:cNvGrpSpPr/>
            <p:nvPr/>
          </p:nvGrpSpPr>
          <p:grpSpPr>
            <a:xfrm>
              <a:off x="5437911" y="3649242"/>
              <a:ext cx="1787323" cy="1800687"/>
              <a:chOff x="5437911" y="3649242"/>
              <a:chExt cx="1787323" cy="1800687"/>
            </a:xfrm>
            <a:noFill/>
          </p:grpSpPr>
          <p:sp>
            <p:nvSpPr>
              <p:cNvPr id="21" name="Freeform: Shape 20">
                <a:extLst>
                  <a:ext uri="{FF2B5EF4-FFF2-40B4-BE49-F238E27FC236}">
                    <a16:creationId xmlns:a16="http://schemas.microsoft.com/office/drawing/2014/main" id="{AF4DB636-7E85-2697-B7F4-B073E58F3A2D}"/>
                  </a:ext>
                </a:extLst>
              </p:cNvPr>
              <p:cNvSpPr/>
              <p:nvPr/>
            </p:nvSpPr>
            <p:spPr>
              <a:xfrm>
                <a:off x="5554621" y="3649242"/>
                <a:ext cx="1559991" cy="451715"/>
              </a:xfrm>
              <a:custGeom>
                <a:avLst/>
                <a:gdLst>
                  <a:gd name="connsiteX0" fmla="*/ 0 w 1559991"/>
                  <a:gd name="connsiteY0" fmla="*/ 451716 h 451715"/>
                  <a:gd name="connsiteX1" fmla="*/ 1233789 w 1559991"/>
                  <a:gd name="connsiteY1" fmla="*/ 121187 h 451715"/>
                  <a:gd name="connsiteX2" fmla="*/ 1559991 w 1559991"/>
                  <a:gd name="connsiteY2" fmla="*/ 443952 h 451715"/>
                </a:gdLst>
                <a:ahLst/>
                <a:cxnLst>
                  <a:cxn ang="0">
                    <a:pos x="connsiteX0" y="connsiteY0"/>
                  </a:cxn>
                  <a:cxn ang="0">
                    <a:pos x="connsiteX1" y="connsiteY1"/>
                  </a:cxn>
                  <a:cxn ang="0">
                    <a:pos x="connsiteX2" y="connsiteY2"/>
                  </a:cxn>
                </a:cxnLst>
                <a:rect l="l" t="t" r="r" b="b"/>
                <a:pathLst>
                  <a:path w="1559991" h="451715">
                    <a:moveTo>
                      <a:pt x="0" y="451716"/>
                    </a:moveTo>
                    <a:cubicBezTo>
                      <a:pt x="249456" y="19750"/>
                      <a:pt x="801823" y="-128269"/>
                      <a:pt x="1233789" y="121187"/>
                    </a:cubicBezTo>
                    <a:cubicBezTo>
                      <a:pt x="1373535" y="201878"/>
                      <a:pt x="1483500" y="314261"/>
                      <a:pt x="1559991" y="443952"/>
                    </a:cubicBezTo>
                  </a:path>
                </a:pathLst>
              </a:custGeom>
              <a:solidFill>
                <a:schemeClr val="accent1"/>
              </a:solidFill>
              <a:ln w="291703" cap="flat">
                <a:solidFill>
                  <a:schemeClr val="accent1"/>
                </a:solid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25422D5-C3FA-6F1A-D77C-9C5C114AD839}"/>
                  </a:ext>
                </a:extLst>
              </p:cNvPr>
              <p:cNvSpPr/>
              <p:nvPr/>
            </p:nvSpPr>
            <p:spPr>
              <a:xfrm>
                <a:off x="5437911" y="4101467"/>
                <a:ext cx="903132" cy="1346935"/>
              </a:xfrm>
              <a:custGeom>
                <a:avLst/>
                <a:gdLst>
                  <a:gd name="connsiteX0" fmla="*/ 903133 w 903132"/>
                  <a:gd name="connsiteY0" fmla="*/ 1346935 h 1346935"/>
                  <a:gd name="connsiteX1" fmla="*/ 0 w 903132"/>
                  <a:gd name="connsiteY1" fmla="*/ 443803 h 1346935"/>
                  <a:gd name="connsiteX2" fmla="*/ 116455 w 903132"/>
                  <a:gd name="connsiteY2" fmla="*/ 0 h 1346935"/>
                </a:gdLst>
                <a:ahLst/>
                <a:cxnLst>
                  <a:cxn ang="0">
                    <a:pos x="connsiteX0" y="connsiteY0"/>
                  </a:cxn>
                  <a:cxn ang="0">
                    <a:pos x="connsiteX1" y="connsiteY1"/>
                  </a:cxn>
                  <a:cxn ang="0">
                    <a:pos x="connsiteX2" y="connsiteY2"/>
                  </a:cxn>
                </a:cxnLst>
                <a:rect l="l" t="t" r="r" b="b"/>
                <a:pathLst>
                  <a:path w="903132" h="1346935">
                    <a:moveTo>
                      <a:pt x="903133" y="1346935"/>
                    </a:moveTo>
                    <a:cubicBezTo>
                      <a:pt x="404348" y="1346935"/>
                      <a:pt x="0" y="942587"/>
                      <a:pt x="0" y="443803"/>
                    </a:cubicBezTo>
                    <a:cubicBezTo>
                      <a:pt x="0" y="282420"/>
                      <a:pt x="42255" y="130964"/>
                      <a:pt x="116455" y="0"/>
                    </a:cubicBezTo>
                  </a:path>
                </a:pathLst>
              </a:custGeom>
              <a:noFill/>
              <a:ln w="291703" cap="flat">
                <a:solidFill>
                  <a:srgbClr val="00823B"/>
                </a:solid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157EA85-6974-7154-FE81-70C5117D3D84}"/>
                  </a:ext>
                </a:extLst>
              </p:cNvPr>
              <p:cNvSpPr/>
              <p:nvPr/>
            </p:nvSpPr>
            <p:spPr>
              <a:xfrm>
                <a:off x="6330862" y="4094976"/>
                <a:ext cx="894373" cy="1354953"/>
              </a:xfrm>
              <a:custGeom>
                <a:avLst/>
                <a:gdLst>
                  <a:gd name="connsiteX0" fmla="*/ 773187 w 894373"/>
                  <a:gd name="connsiteY0" fmla="*/ 0 h 1354953"/>
                  <a:gd name="connsiteX1" fmla="*/ 442657 w 894373"/>
                  <a:gd name="connsiteY1" fmla="*/ 1233789 h 1354953"/>
                  <a:gd name="connsiteX2" fmla="*/ 0 w 894373"/>
                  <a:gd name="connsiteY2" fmla="*/ 1354953 h 1354953"/>
                </a:gdLst>
                <a:ahLst/>
                <a:cxnLst>
                  <a:cxn ang="0">
                    <a:pos x="connsiteX0" y="connsiteY0"/>
                  </a:cxn>
                  <a:cxn ang="0">
                    <a:pos x="connsiteX1" y="connsiteY1"/>
                  </a:cxn>
                  <a:cxn ang="0">
                    <a:pos x="connsiteX2" y="connsiteY2"/>
                  </a:cxn>
                </a:cxnLst>
                <a:rect l="l" t="t" r="r" b="b"/>
                <a:pathLst>
                  <a:path w="894373" h="1354953">
                    <a:moveTo>
                      <a:pt x="773187" y="0"/>
                    </a:moveTo>
                    <a:cubicBezTo>
                      <a:pt x="1022642" y="431966"/>
                      <a:pt x="874623" y="984333"/>
                      <a:pt x="442657" y="1233789"/>
                    </a:cubicBezTo>
                    <a:cubicBezTo>
                      <a:pt x="302911" y="1314480"/>
                      <a:pt x="150692" y="1353553"/>
                      <a:pt x="0" y="1354953"/>
                    </a:cubicBezTo>
                  </a:path>
                </a:pathLst>
              </a:custGeom>
              <a:noFill/>
              <a:ln w="291703" cap="flat">
                <a:solidFill>
                  <a:srgbClr val="E1471D"/>
                </a:solidFill>
                <a:prstDash val="solid"/>
                <a:miter/>
              </a:ln>
            </p:spPr>
            <p:txBody>
              <a:bodyPr rtlCol="0" anchor="ctr"/>
              <a:lstStyle/>
              <a:p>
                <a:endParaRPr lang="en-US"/>
              </a:p>
            </p:txBody>
          </p:sp>
        </p:grpSp>
        <p:sp>
          <p:nvSpPr>
            <p:cNvPr id="27" name="Freeform: Shape 26">
              <a:extLst>
                <a:ext uri="{FF2B5EF4-FFF2-40B4-BE49-F238E27FC236}">
                  <a16:creationId xmlns:a16="http://schemas.microsoft.com/office/drawing/2014/main" id="{6F3D9DF2-E8ED-C83B-0ED9-63E89F49AA6A}"/>
                </a:ext>
              </a:extLst>
            </p:cNvPr>
            <p:cNvSpPr/>
            <p:nvPr/>
          </p:nvSpPr>
          <p:spPr>
            <a:xfrm>
              <a:off x="5448984" y="3651555"/>
              <a:ext cx="1790228" cy="1790228"/>
            </a:xfrm>
            <a:custGeom>
              <a:avLst/>
              <a:gdLst>
                <a:gd name="connsiteX0" fmla="*/ 1790229 w 1790228"/>
                <a:gd name="connsiteY0" fmla="*/ 895114 h 1790228"/>
                <a:gd name="connsiteX1" fmla="*/ 895114 w 1790228"/>
                <a:gd name="connsiteY1" fmla="*/ 1790229 h 1790228"/>
                <a:gd name="connsiteX2" fmla="*/ 0 w 1790228"/>
                <a:gd name="connsiteY2" fmla="*/ 895114 h 1790228"/>
                <a:gd name="connsiteX3" fmla="*/ 895114 w 1790228"/>
                <a:gd name="connsiteY3" fmla="*/ 0 h 1790228"/>
                <a:gd name="connsiteX4" fmla="*/ 1790229 w 1790228"/>
                <a:gd name="connsiteY4" fmla="*/ 895114 h 1790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0228" h="1790228">
                  <a:moveTo>
                    <a:pt x="1790229" y="895114"/>
                  </a:moveTo>
                  <a:cubicBezTo>
                    <a:pt x="1790229" y="1389472"/>
                    <a:pt x="1389473" y="1790229"/>
                    <a:pt x="895114" y="1790229"/>
                  </a:cubicBezTo>
                  <a:cubicBezTo>
                    <a:pt x="400756" y="1790229"/>
                    <a:pt x="0" y="1389472"/>
                    <a:pt x="0" y="895114"/>
                  </a:cubicBezTo>
                  <a:cubicBezTo>
                    <a:pt x="0" y="400756"/>
                    <a:pt x="400756" y="0"/>
                    <a:pt x="895114" y="0"/>
                  </a:cubicBezTo>
                  <a:cubicBezTo>
                    <a:pt x="1389473" y="0"/>
                    <a:pt x="1790229" y="400756"/>
                    <a:pt x="1790229" y="895114"/>
                  </a:cubicBezTo>
                  <a:close/>
                </a:path>
              </a:pathLst>
            </a:custGeom>
            <a:solidFill>
              <a:srgbClr val="F2F2F2"/>
            </a:solidFill>
            <a:ln w="12683" cap="flat">
              <a:noFill/>
              <a:prstDash val="solid"/>
              <a:miter/>
            </a:ln>
          </p:spPr>
          <p:txBody>
            <a:bodyPr rtlCol="0" anchor="ctr"/>
            <a:lstStyle/>
            <a:p>
              <a:endParaRPr lang="en-US"/>
            </a:p>
          </p:txBody>
        </p:sp>
      </p:grpSp>
      <p:sp>
        <p:nvSpPr>
          <p:cNvPr id="9" name="Oval 8">
            <a:extLst>
              <a:ext uri="{FF2B5EF4-FFF2-40B4-BE49-F238E27FC236}">
                <a16:creationId xmlns:a16="http://schemas.microsoft.com/office/drawing/2014/main" id="{33396EAF-92E9-1E80-3595-BA7A65054704}"/>
              </a:ext>
            </a:extLst>
          </p:cNvPr>
          <p:cNvSpPr/>
          <p:nvPr/>
        </p:nvSpPr>
        <p:spPr bwMode="auto">
          <a:xfrm>
            <a:off x="6159240" y="2945241"/>
            <a:ext cx="327209" cy="327209"/>
          </a:xfrm>
          <a:prstGeom prst="ellipse">
            <a:avLst/>
          </a:prstGeom>
          <a:solidFill>
            <a:schemeClr val="accent1"/>
          </a:solidFill>
          <a:ln w="571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2359B0A9-3876-596C-BEF6-94B6C020311C}"/>
              </a:ext>
            </a:extLst>
          </p:cNvPr>
          <p:cNvSpPr/>
          <p:nvPr/>
        </p:nvSpPr>
        <p:spPr bwMode="auto">
          <a:xfrm>
            <a:off x="7262988" y="4832741"/>
            <a:ext cx="327209" cy="327209"/>
          </a:xfrm>
          <a:prstGeom prst="ellipse">
            <a:avLst/>
          </a:prstGeom>
          <a:solidFill>
            <a:schemeClr val="accent3"/>
          </a:solidFill>
          <a:ln w="571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0CD3A913-A4CF-754D-CEA1-9C2D92F43251}"/>
              </a:ext>
            </a:extLst>
          </p:cNvPr>
          <p:cNvSpPr/>
          <p:nvPr/>
        </p:nvSpPr>
        <p:spPr bwMode="auto">
          <a:xfrm>
            <a:off x="5078681" y="4832741"/>
            <a:ext cx="327209" cy="327209"/>
          </a:xfrm>
          <a:prstGeom prst="ellipse">
            <a:avLst/>
          </a:prstGeom>
          <a:solidFill>
            <a:schemeClr val="accent4"/>
          </a:solidFill>
          <a:ln w="571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4F9A84F6-D4D8-5681-B10F-CBE18F7C11AB}"/>
              </a:ext>
            </a:extLst>
          </p:cNvPr>
          <p:cNvSpPr txBox="1"/>
          <p:nvPr/>
        </p:nvSpPr>
        <p:spPr bwMode="auto">
          <a:xfrm>
            <a:off x="5342137" y="4150759"/>
            <a:ext cx="2019672" cy="71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SDM</a:t>
            </a:r>
          </a:p>
        </p:txBody>
      </p:sp>
      <p:sp>
        <p:nvSpPr>
          <p:cNvPr id="24" name="Graphic 22">
            <a:extLst>
              <a:ext uri="{FF2B5EF4-FFF2-40B4-BE49-F238E27FC236}">
                <a16:creationId xmlns:a16="http://schemas.microsoft.com/office/drawing/2014/main" id="{46BBBF7F-8CA2-FCF2-1381-2C6CE64126F1}"/>
              </a:ext>
            </a:extLst>
          </p:cNvPr>
          <p:cNvSpPr/>
          <p:nvPr/>
        </p:nvSpPr>
        <p:spPr>
          <a:xfrm rot="4512525">
            <a:off x="6536887" y="3557449"/>
            <a:ext cx="1652971" cy="592463"/>
          </a:xfrm>
          <a:custGeom>
            <a:avLst/>
            <a:gdLst>
              <a:gd name="connsiteX0" fmla="*/ 0 w 1216113"/>
              <a:gd name="connsiteY0" fmla="*/ 435884 h 435883"/>
              <a:gd name="connsiteX1" fmla="*/ 1141134 w 1216113"/>
              <a:gd name="connsiteY1" fmla="*/ 83327 h 435883"/>
              <a:gd name="connsiteX2" fmla="*/ 1216114 w 1216113"/>
              <a:gd name="connsiteY2" fmla="*/ 122176 h 435883"/>
            </a:gdLst>
            <a:ahLst/>
            <a:cxnLst>
              <a:cxn ang="0">
                <a:pos x="connsiteX0" y="connsiteY0"/>
              </a:cxn>
              <a:cxn ang="0">
                <a:pos x="connsiteX1" y="connsiteY1"/>
              </a:cxn>
              <a:cxn ang="0">
                <a:pos x="connsiteX2" y="connsiteY2"/>
              </a:cxn>
            </a:cxnLst>
            <a:rect l="l" t="t" r="r" b="b"/>
            <a:pathLst>
              <a:path w="1216113" h="435883">
                <a:moveTo>
                  <a:pt x="0" y="435884"/>
                </a:moveTo>
                <a:cubicBezTo>
                  <a:pt x="228983" y="39308"/>
                  <a:pt x="725797" y="-108265"/>
                  <a:pt x="1141134" y="83327"/>
                </a:cubicBezTo>
                <a:cubicBezTo>
                  <a:pt x="1166459" y="94995"/>
                  <a:pt x="1191452" y="107923"/>
                  <a:pt x="1216114" y="122176"/>
                </a:cubicBezTo>
              </a:path>
            </a:pathLst>
          </a:custGeom>
          <a:noFill/>
          <a:ln w="59556" cap="flat">
            <a:solidFill>
              <a:schemeClr val="tx2">
                <a:lumMod val="75000"/>
              </a:schemeClr>
            </a:solidFill>
            <a:prstDash val="solid"/>
            <a:miter/>
            <a:headEnd type="none" w="med" len="med"/>
            <a:tailEnd type="triangle" w="med" len="me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Graphic 22">
            <a:extLst>
              <a:ext uri="{FF2B5EF4-FFF2-40B4-BE49-F238E27FC236}">
                <a16:creationId xmlns:a16="http://schemas.microsoft.com/office/drawing/2014/main" id="{487B1AA0-6B47-F1BB-D17E-6035F5137325}"/>
              </a:ext>
            </a:extLst>
          </p:cNvPr>
          <p:cNvSpPr/>
          <p:nvPr/>
        </p:nvSpPr>
        <p:spPr>
          <a:xfrm rot="11700000">
            <a:off x="5516651" y="5230488"/>
            <a:ext cx="1652971" cy="592463"/>
          </a:xfrm>
          <a:custGeom>
            <a:avLst/>
            <a:gdLst>
              <a:gd name="connsiteX0" fmla="*/ 0 w 1216113"/>
              <a:gd name="connsiteY0" fmla="*/ 435884 h 435883"/>
              <a:gd name="connsiteX1" fmla="*/ 1141134 w 1216113"/>
              <a:gd name="connsiteY1" fmla="*/ 83327 h 435883"/>
              <a:gd name="connsiteX2" fmla="*/ 1216114 w 1216113"/>
              <a:gd name="connsiteY2" fmla="*/ 122176 h 435883"/>
            </a:gdLst>
            <a:ahLst/>
            <a:cxnLst>
              <a:cxn ang="0">
                <a:pos x="connsiteX0" y="connsiteY0"/>
              </a:cxn>
              <a:cxn ang="0">
                <a:pos x="connsiteX1" y="connsiteY1"/>
              </a:cxn>
              <a:cxn ang="0">
                <a:pos x="connsiteX2" y="connsiteY2"/>
              </a:cxn>
            </a:cxnLst>
            <a:rect l="l" t="t" r="r" b="b"/>
            <a:pathLst>
              <a:path w="1216113" h="435883">
                <a:moveTo>
                  <a:pt x="0" y="435884"/>
                </a:moveTo>
                <a:cubicBezTo>
                  <a:pt x="228983" y="39308"/>
                  <a:pt x="725797" y="-108265"/>
                  <a:pt x="1141134" y="83327"/>
                </a:cubicBezTo>
                <a:cubicBezTo>
                  <a:pt x="1166459" y="94995"/>
                  <a:pt x="1191452" y="107923"/>
                  <a:pt x="1216114" y="122176"/>
                </a:cubicBezTo>
              </a:path>
            </a:pathLst>
          </a:custGeom>
          <a:noFill/>
          <a:ln w="59556" cap="flat">
            <a:solidFill>
              <a:schemeClr val="tx2">
                <a:lumMod val="75000"/>
              </a:schemeClr>
            </a:solidFill>
            <a:prstDash val="solid"/>
            <a:miter/>
            <a:headEnd type="none" w="med" len="med"/>
            <a:tailEnd type="triangle" w="med" len="me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Graphic 22">
            <a:extLst>
              <a:ext uri="{FF2B5EF4-FFF2-40B4-BE49-F238E27FC236}">
                <a16:creationId xmlns:a16="http://schemas.microsoft.com/office/drawing/2014/main" id="{A222BDC0-8446-D59B-8E24-E29B9C826F76}"/>
              </a:ext>
            </a:extLst>
          </p:cNvPr>
          <p:cNvSpPr/>
          <p:nvPr/>
        </p:nvSpPr>
        <p:spPr>
          <a:xfrm rot="19039081">
            <a:off x="4532396" y="3489370"/>
            <a:ext cx="1652971" cy="592463"/>
          </a:xfrm>
          <a:custGeom>
            <a:avLst/>
            <a:gdLst>
              <a:gd name="connsiteX0" fmla="*/ 0 w 1216113"/>
              <a:gd name="connsiteY0" fmla="*/ 435884 h 435883"/>
              <a:gd name="connsiteX1" fmla="*/ 1141134 w 1216113"/>
              <a:gd name="connsiteY1" fmla="*/ 83327 h 435883"/>
              <a:gd name="connsiteX2" fmla="*/ 1216114 w 1216113"/>
              <a:gd name="connsiteY2" fmla="*/ 122176 h 435883"/>
            </a:gdLst>
            <a:ahLst/>
            <a:cxnLst>
              <a:cxn ang="0">
                <a:pos x="connsiteX0" y="connsiteY0"/>
              </a:cxn>
              <a:cxn ang="0">
                <a:pos x="connsiteX1" y="connsiteY1"/>
              </a:cxn>
              <a:cxn ang="0">
                <a:pos x="connsiteX2" y="connsiteY2"/>
              </a:cxn>
            </a:cxnLst>
            <a:rect l="l" t="t" r="r" b="b"/>
            <a:pathLst>
              <a:path w="1216113" h="435883">
                <a:moveTo>
                  <a:pt x="0" y="435884"/>
                </a:moveTo>
                <a:cubicBezTo>
                  <a:pt x="228983" y="39308"/>
                  <a:pt x="725797" y="-108265"/>
                  <a:pt x="1141134" y="83327"/>
                </a:cubicBezTo>
                <a:cubicBezTo>
                  <a:pt x="1166459" y="94995"/>
                  <a:pt x="1191452" y="107923"/>
                  <a:pt x="1216114" y="122176"/>
                </a:cubicBezTo>
              </a:path>
            </a:pathLst>
          </a:custGeom>
          <a:noFill/>
          <a:ln w="59556" cap="flat">
            <a:solidFill>
              <a:schemeClr val="tx2">
                <a:lumMod val="75000"/>
              </a:schemeClr>
            </a:solidFill>
            <a:prstDash val="solid"/>
            <a:miter/>
            <a:headEnd type="none" w="med" len="med"/>
            <a:tailEnd type="triangle" w="med" len="me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1430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909C-90F1-40D1-DDA9-B24F008DF0E4}"/>
              </a:ext>
            </a:extLst>
          </p:cNvPr>
          <p:cNvSpPr>
            <a:spLocks noGrp="1"/>
          </p:cNvSpPr>
          <p:nvPr>
            <p:ph type="title"/>
          </p:nvPr>
        </p:nvSpPr>
        <p:spPr/>
        <p:txBody>
          <a:bodyPr/>
          <a:lstStyle/>
          <a:p>
            <a:r>
              <a:rPr lang="en-US"/>
              <a:t>Rethinking HAE Management </a:t>
            </a:r>
          </a:p>
        </p:txBody>
      </p:sp>
      <p:sp>
        <p:nvSpPr>
          <p:cNvPr id="3" name="Content Placeholder 2">
            <a:extLst>
              <a:ext uri="{FF2B5EF4-FFF2-40B4-BE49-F238E27FC236}">
                <a16:creationId xmlns:a16="http://schemas.microsoft.com/office/drawing/2014/main" id="{81E1396B-A918-1863-8C17-20F30AD2277C}"/>
              </a:ext>
            </a:extLst>
          </p:cNvPr>
          <p:cNvSpPr>
            <a:spLocks noGrp="1"/>
          </p:cNvSpPr>
          <p:nvPr>
            <p:ph idx="1"/>
          </p:nvPr>
        </p:nvSpPr>
        <p:spPr>
          <a:xfrm>
            <a:off x="6503697" y="1513047"/>
            <a:ext cx="5164038" cy="4851658"/>
          </a:xfrm>
        </p:spPr>
        <p:txBody>
          <a:bodyPr/>
          <a:lstStyle/>
          <a:p>
            <a:pPr marL="0" indent="0" algn="ctr">
              <a:buNone/>
            </a:pPr>
            <a:r>
              <a:rPr lang="en-US" b="1"/>
              <a:t>Ask Patients</a:t>
            </a:r>
          </a:p>
          <a:p>
            <a:r>
              <a:rPr lang="en-US" sz="2400"/>
              <a:t>Do you feel in control of your HAE?</a:t>
            </a:r>
          </a:p>
          <a:p>
            <a:r>
              <a:rPr lang="en-US" sz="2400"/>
              <a:t>Do you have any concerns about your HAE medications?</a:t>
            </a:r>
          </a:p>
          <a:p>
            <a:r>
              <a:rPr lang="en-US" sz="2400"/>
              <a:t>What are you </a:t>
            </a:r>
            <a:r>
              <a:rPr lang="en-US" sz="2400" i="1"/>
              <a:t>not</a:t>
            </a:r>
            <a:r>
              <a:rPr lang="en-US" sz="2400"/>
              <a:t> doing (or </a:t>
            </a:r>
            <a:r>
              <a:rPr lang="en-US" sz="2400" i="1"/>
              <a:t>not</a:t>
            </a:r>
            <a:r>
              <a:rPr lang="en-US" sz="2400"/>
              <a:t> doing well) in your life because of HAE?</a:t>
            </a:r>
          </a:p>
          <a:p>
            <a:pPr lvl="1"/>
            <a:r>
              <a:rPr lang="en-US" sz="2200"/>
              <a:t>Work, school, relationships, travel</a:t>
            </a:r>
          </a:p>
          <a:p>
            <a:pPr lvl="1"/>
            <a:r>
              <a:rPr lang="en-US" sz="2200"/>
              <a:t>Exercise, hobbies</a:t>
            </a:r>
          </a:p>
          <a:p>
            <a:pPr lvl="1"/>
            <a:r>
              <a:rPr lang="en-US" sz="2200"/>
              <a:t>Family planning</a:t>
            </a:r>
          </a:p>
          <a:p>
            <a:pPr lvl="1"/>
            <a:r>
              <a:rPr lang="en-US" sz="2200"/>
              <a:t>Anxiety or depression</a:t>
            </a:r>
          </a:p>
          <a:p>
            <a:endParaRPr lang="en-US" sz="2400"/>
          </a:p>
          <a:p>
            <a:endParaRPr lang="en-US" sz="2400"/>
          </a:p>
        </p:txBody>
      </p:sp>
      <p:pic>
        <p:nvPicPr>
          <p:cNvPr id="6" name="Picture 5" descr="A road with words painted on it&#10;&#10;Description automatically generated">
            <a:extLst>
              <a:ext uri="{FF2B5EF4-FFF2-40B4-BE49-F238E27FC236}">
                <a16:creationId xmlns:a16="http://schemas.microsoft.com/office/drawing/2014/main" id="{B7CF0243-F030-7EEE-CF20-85F3AA433F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6126" y="2089867"/>
            <a:ext cx="5849177" cy="3899452"/>
          </a:xfrm>
          <a:prstGeom prst="rect">
            <a:avLst/>
          </a:prstGeom>
        </p:spPr>
      </p:pic>
      <p:sp>
        <p:nvSpPr>
          <p:cNvPr id="7" name="TextBox 6">
            <a:extLst>
              <a:ext uri="{FF2B5EF4-FFF2-40B4-BE49-F238E27FC236}">
                <a16:creationId xmlns:a16="http://schemas.microsoft.com/office/drawing/2014/main" id="{DB69CB15-4ADB-1792-DB85-5215A2556D09}"/>
              </a:ext>
            </a:extLst>
          </p:cNvPr>
          <p:cNvSpPr txBox="1"/>
          <p:nvPr/>
        </p:nvSpPr>
        <p:spPr bwMode="auto">
          <a:xfrm>
            <a:off x="3988994" y="2470868"/>
            <a:ext cx="2307477" cy="646331"/>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Life without interference from HAE</a:t>
            </a:r>
          </a:p>
        </p:txBody>
      </p:sp>
      <p:sp>
        <p:nvSpPr>
          <p:cNvPr id="8" name="TextBox 7">
            <a:extLst>
              <a:ext uri="{FF2B5EF4-FFF2-40B4-BE49-F238E27FC236}">
                <a16:creationId xmlns:a16="http://schemas.microsoft.com/office/drawing/2014/main" id="{1C8548F9-DA01-275D-F96D-3F7DA7D3C75F}"/>
              </a:ext>
            </a:extLst>
          </p:cNvPr>
          <p:cNvSpPr txBox="1"/>
          <p:nvPr/>
        </p:nvSpPr>
        <p:spPr bwMode="auto">
          <a:xfrm>
            <a:off x="4047826" y="3382585"/>
            <a:ext cx="2307477" cy="923330"/>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Reduced hospitalizations and disability</a:t>
            </a:r>
          </a:p>
        </p:txBody>
      </p:sp>
      <p:sp>
        <p:nvSpPr>
          <p:cNvPr id="9" name="TextBox 8">
            <a:extLst>
              <a:ext uri="{FF2B5EF4-FFF2-40B4-BE49-F238E27FC236}">
                <a16:creationId xmlns:a16="http://schemas.microsoft.com/office/drawing/2014/main" id="{40EF6179-9CBD-C5EF-C349-AE96616C1345}"/>
              </a:ext>
            </a:extLst>
          </p:cNvPr>
          <p:cNvSpPr txBox="1"/>
          <p:nvPr/>
        </p:nvSpPr>
        <p:spPr bwMode="auto">
          <a:xfrm>
            <a:off x="495300" y="3521084"/>
            <a:ext cx="2175466" cy="646331"/>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Prevention of death and excessive pain</a:t>
            </a:r>
          </a:p>
        </p:txBody>
      </p:sp>
    </p:spTree>
    <p:extLst>
      <p:ext uri="{BB962C8B-B14F-4D97-AF65-F5344CB8AC3E}">
        <p14:creationId xmlns:p14="http://schemas.microsoft.com/office/powerpoint/2010/main" val="3764377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394CD-9224-EB90-B3B8-64E44BE29158}"/>
              </a:ext>
            </a:extLst>
          </p:cNvPr>
          <p:cNvSpPr>
            <a:spLocks noGrp="1"/>
          </p:cNvSpPr>
          <p:nvPr>
            <p:ph type="title"/>
          </p:nvPr>
        </p:nvSpPr>
        <p:spPr>
          <a:xfrm>
            <a:off x="609759" y="238127"/>
            <a:ext cx="10872444" cy="1103313"/>
          </a:xfrm>
        </p:spPr>
        <p:txBody>
          <a:bodyPr/>
          <a:lstStyle/>
          <a:p>
            <a:r>
              <a:rPr lang="en-US"/>
              <a:t>Key Takeaways</a:t>
            </a:r>
          </a:p>
        </p:txBody>
      </p:sp>
      <p:sp>
        <p:nvSpPr>
          <p:cNvPr id="3" name="Content Placeholder 2">
            <a:extLst>
              <a:ext uri="{FF2B5EF4-FFF2-40B4-BE49-F238E27FC236}">
                <a16:creationId xmlns:a16="http://schemas.microsoft.com/office/drawing/2014/main" id="{BF1CF718-3CF8-A2F2-11A8-F41F23010CED}"/>
              </a:ext>
            </a:extLst>
          </p:cNvPr>
          <p:cNvSpPr>
            <a:spLocks noGrp="1"/>
          </p:cNvSpPr>
          <p:nvPr>
            <p:ph idx="1"/>
          </p:nvPr>
        </p:nvSpPr>
        <p:spPr>
          <a:xfrm>
            <a:off x="604675" y="1513047"/>
            <a:ext cx="10877529" cy="4650686"/>
          </a:xfrm>
        </p:spPr>
        <p:txBody>
          <a:bodyPr/>
          <a:lstStyle/>
          <a:p>
            <a:r>
              <a:rPr lang="en-US" dirty="0"/>
              <a:t>Recent advances in LTP for HAE, such as </a:t>
            </a:r>
            <a:r>
              <a:rPr lang="en-US" dirty="0" err="1"/>
              <a:t>garadacimab</a:t>
            </a:r>
            <a:r>
              <a:rPr lang="en-US" dirty="0"/>
              <a:t> and </a:t>
            </a:r>
            <a:r>
              <a:rPr lang="en-US" dirty="0" err="1"/>
              <a:t>donidalorsen</a:t>
            </a:r>
            <a:r>
              <a:rPr lang="en-US" dirty="0"/>
              <a:t>, provide promising options that significantly reduce attack rates and improve patient QoL</a:t>
            </a:r>
          </a:p>
          <a:p>
            <a:r>
              <a:rPr lang="en-US" dirty="0"/>
              <a:t>Equal access to these therapies is essential for optimal patient outcomes</a:t>
            </a:r>
          </a:p>
        </p:txBody>
      </p:sp>
    </p:spTree>
    <p:extLst>
      <p:ext uri="{BB962C8B-B14F-4D97-AF65-F5344CB8AC3E}">
        <p14:creationId xmlns:p14="http://schemas.microsoft.com/office/powerpoint/2010/main" val="1790747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Hereditary Angioedema!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commentary </a:t>
            </a:r>
            <a:r>
              <a:rPr lang="en-US" sz="2200" b="0" dirty="0"/>
              <a:t>on the evolving management of HAE</a:t>
            </a:r>
          </a:p>
          <a:p>
            <a:pPr>
              <a:buClr>
                <a:schemeClr val="tx2">
                  <a:lumMod val="20000"/>
                  <a:lumOff val="80000"/>
                </a:schemeClr>
              </a:buClr>
              <a:defRPr/>
            </a:pPr>
            <a:r>
              <a:rPr lang="en-US" sz="2200" dirty="0">
                <a:solidFill>
                  <a:srgbClr val="E1471D"/>
                </a:solidFill>
              </a:rPr>
              <a:t>Text module </a:t>
            </a:r>
            <a:r>
              <a:rPr lang="en-US" sz="2200" b="0" dirty="0"/>
              <a:t>featuring expert perspectives on diagnosing and treating patients with HAE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0f1ec46-30b9-4409-9811-6a47cc8101b1">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B8B76F6E42A94287D7F46FB0FA258E" ma:contentTypeVersion="12" ma:contentTypeDescription="Create a new document." ma:contentTypeScope="" ma:versionID="2f3ba67b84ac7a13307b926048366910">
  <xsd:schema xmlns:xsd="http://www.w3.org/2001/XMLSchema" xmlns:xs="http://www.w3.org/2001/XMLSchema" xmlns:p="http://schemas.microsoft.com/office/2006/metadata/properties" xmlns:ns2="c0f1ec46-30b9-4409-9811-6a47cc8101b1" xmlns:ns3="22fd6914-46d4-4c7e-bbad-46e82841b69d" targetNamespace="http://schemas.microsoft.com/office/2006/metadata/properties" ma:root="true" ma:fieldsID="763bc037d28a38913c28b771ef99f4bf" ns2:_="" ns3:_="">
    <xsd:import namespace="c0f1ec46-30b9-4409-9811-6a47cc8101b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1ec46-30b9-4409-9811-6a47cc8101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dcmitype/"/>
    <ds:schemaRef ds:uri="22fd6914-46d4-4c7e-bbad-46e82841b69d"/>
    <ds:schemaRef ds:uri="http://schemas.microsoft.com/office/2006/metadata/properties"/>
    <ds:schemaRef ds:uri="c0f1ec46-30b9-4409-9811-6a47cc8101b1"/>
    <ds:schemaRef ds:uri="http://purl.org/dc/elements/1.1/"/>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6AD76F0-15FE-4610-AC06-A012E8C981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1ec46-30b9-4409-9811-6a47cc8101b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TotalTime>
  <Words>4603</Words>
  <Application>Microsoft Office PowerPoint</Application>
  <PresentationFormat>Widescreen</PresentationFormat>
  <Paragraphs>952</Paragraphs>
  <Slides>36</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Georgia</vt:lpstr>
      <vt:lpstr>Open Sans</vt:lpstr>
      <vt:lpstr>OTNEJMQuadraat</vt:lpstr>
      <vt:lpstr>Times</vt:lpstr>
      <vt:lpstr>Wingdings</vt:lpstr>
      <vt:lpstr>2022_CCO_Template</vt:lpstr>
      <vt:lpstr>Preventing the Unpredictable: Expert Guidance on the Evolving Management Landscape for HAE Prophylaxis</vt:lpstr>
      <vt:lpstr>About These Slides</vt:lpstr>
      <vt:lpstr>Faculty and Disclosure</vt:lpstr>
      <vt:lpstr>Learning Objectives</vt:lpstr>
      <vt:lpstr>Hereditary Angioedema</vt:lpstr>
      <vt:lpstr>Clinical Features of Hereditary Angioedema</vt:lpstr>
      <vt:lpstr>Diagnosing HAE</vt:lpstr>
      <vt:lpstr>Pharmacologic Management of HAE: Approved and Emerging Therapies</vt:lpstr>
      <vt:lpstr>General Treatment Strategies for HAE-C1INH</vt:lpstr>
      <vt:lpstr>Considerations for Therapy Initiation</vt:lpstr>
      <vt:lpstr>On-Demand Therapy and Short-term Prophylaxis</vt:lpstr>
      <vt:lpstr>Long-term Prophylaxis of HAE: New and Emerging Therapies</vt:lpstr>
      <vt:lpstr>The Road to Long-term Prophylaxis</vt:lpstr>
      <vt:lpstr>HAE Therapeutic Targets for Long-term Prophylaxis</vt:lpstr>
      <vt:lpstr>C1-Esterase Inhibitors for LTP of HAE Attacks</vt:lpstr>
      <vt:lpstr>Lanadelumab: Plasma Kallikrein Inhibitor and mAb</vt:lpstr>
      <vt:lpstr>Lanadelumab: Safety Outcomes From HELP</vt:lpstr>
      <vt:lpstr>Lanadelumab Efficacy in Pediatric Patients: SPRING Study</vt:lpstr>
      <vt:lpstr>Berotralstat: Plasma Kallikrein Inhibitor </vt:lpstr>
      <vt:lpstr>Berotralstat Safety: APeX-2 Study</vt:lpstr>
      <vt:lpstr>Antisense (RNA-Based) Therapy for HAE</vt:lpstr>
      <vt:lpstr>Donidalorsen: Prekallikrein-Targeted Antisense Oligonucleotide</vt:lpstr>
      <vt:lpstr>Donidalorsen Safety: OASIS-HAE Study</vt:lpstr>
      <vt:lpstr>Garadacimab: Activated Factor XIIa Inhibitor (mAb)</vt:lpstr>
      <vt:lpstr>Garadacimab Safety: VANGUARD Study</vt:lpstr>
      <vt:lpstr>Deucrictibant: Bradykinin B2 Receptor Antagonist Phase II CHAPTER-1 Trial Efficacy Outcomes</vt:lpstr>
      <vt:lpstr>Deucrictibant Safety Outcomes in CHAPTER-1 Study</vt:lpstr>
      <vt:lpstr>Gene Editing for Treating HAE</vt:lpstr>
      <vt:lpstr>NTLA-2002: CRISPR-Based Gene-Editing Therapy</vt:lpstr>
      <vt:lpstr>NTLA-2002 Safety: Phase II Study</vt:lpstr>
      <vt:lpstr>Additional Therapeutics in Early Development</vt:lpstr>
      <vt:lpstr>Patient-Centered Strategies for Implementing Long-term HAE Prophylaxis</vt:lpstr>
      <vt:lpstr>Shared Decision-making 3D Model in HAE Management</vt:lpstr>
      <vt:lpstr>Rethinking HAE Management </vt:lpstr>
      <vt:lpstr>Key Takeaways</vt:lpstr>
      <vt:lpstr>Go Online for More CCO  Coverage of Hereditary Angioedema!</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the Unpredictable: Expert Guidance on the Evolving Management Landscape for HAE Prophylaxis</dc:title>
  <dc:subject/>
  <dc:creator>Preferred User</dc:creator>
  <cp:keywords/>
  <dc:description/>
  <cp:lastModifiedBy>Valerie Wenzel</cp:lastModifiedBy>
  <cp:revision>54</cp:revision>
  <cp:lastPrinted>2016-09-26T20:21:49Z</cp:lastPrinted>
  <dcterms:created xsi:type="dcterms:W3CDTF">2005-05-27T15:08:01Z</dcterms:created>
  <dcterms:modified xsi:type="dcterms:W3CDTF">2025-03-19T18:56:19Z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0x01010070B8B76F6E42A94287D7F46FB0FA258E</vt:lpwstr>
  </property>
  <property fmtid="{D5CDD505-2E9C-101B-9397-08002B2CF9AE}" pid="9" name="MediaServiceImageTags">
    <vt:lpwstr/>
  </property>
</Properties>
</file>