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321" r:id="rId6"/>
    <p:sldId id="308" r:id="rId7"/>
    <p:sldId id="543" r:id="rId8"/>
    <p:sldId id="544" r:id="rId9"/>
    <p:sldId id="549" r:id="rId10"/>
    <p:sldId id="545" r:id="rId11"/>
    <p:sldId id="551" r:id="rId12"/>
    <p:sldId id="552" r:id="rId13"/>
    <p:sldId id="547" r:id="rId14"/>
    <p:sldId id="548" r:id="rId15"/>
    <p:sldId id="31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CLINICALOPTIONS\gkelley" initials="C" lastIdx="14" clrIdx="7">
    <p:extLst>
      <p:ext uri="{19B8F6BF-5375-455C-9EA6-DF929625EA0E}">
        <p15:presenceInfo xmlns:p15="http://schemas.microsoft.com/office/powerpoint/2012/main" userId="CLINICALOPTIONS\gkelley" providerId="None"/>
      </p:ext>
    </p:extLst>
  </p:cmAuthor>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7" autoAdjust="0"/>
    <p:restoredTop sz="75978" autoAdjust="0"/>
  </p:normalViewPr>
  <p:slideViewPr>
    <p:cSldViewPr snapToGrid="0">
      <p:cViewPr varScale="1">
        <p:scale>
          <a:sx n="50" d="100"/>
          <a:sy n="50" d="100"/>
        </p:scale>
        <p:origin x="1320" y="48"/>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581132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1" dirty="0">
                <a:solidFill>
                  <a:srgbClr val="000000"/>
                </a:solidFill>
                <a:latin typeface="Arial" panose="020B0604020202020204" pitchFamily="34" charset="0"/>
              </a:rPr>
              <a:t>AI, aromatase inhibitor; ER, estrogen receptor; ET, endocrine therapy; OS, overall survival; PD, progressive disease; PFS, progression-free survival.</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95701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1" dirty="0">
                <a:solidFill>
                  <a:srgbClr val="000000"/>
                </a:solidFill>
                <a:latin typeface="Arial" panose="020B0604020202020204" pitchFamily="34" charset="0"/>
              </a:rPr>
              <a:t>ECOG, Eastern Cooperative Oncology Group; ER, estrogen receptor; OS, overall survival; PFS, progression-free survival; PS, performance status.</a:t>
            </a:r>
            <a:endParaRPr lang="en-US" altLang="en-US" b="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388830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OS, overall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867752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60163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OS, overall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415349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165375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Gr, grade;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676559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ORR, overall response rate;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69797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9691646" cy="2882265"/>
          </a:xfrm>
        </p:spPr>
        <p:txBody>
          <a:bodyPr>
            <a:normAutofit/>
          </a:bodyPr>
          <a:lstStyle/>
          <a:p>
            <a:r>
              <a:rPr lang="en-US" altLang="en-US" sz="4000" dirty="0"/>
              <a:t>PALOMA-2 Final OS Analysis: Addition </a:t>
            </a:r>
            <a:br>
              <a:rPr lang="en-US" altLang="en-US" sz="4000" dirty="0"/>
            </a:br>
            <a:r>
              <a:rPr lang="en-US" altLang="en-US" sz="4000" dirty="0"/>
              <a:t>of Palbociclib to Frontline Letrozole in </a:t>
            </a:r>
            <a:br>
              <a:rPr lang="en-US" altLang="en-US" sz="4000" dirty="0"/>
            </a:br>
            <a:r>
              <a:rPr lang="en-US" altLang="en-US" sz="4000" dirty="0"/>
              <a:t>Postmenopausal ER+/HER2-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Palbociclib: CDK4/6 inhibitor approved by FDA for ER+/HER2- advanced </a:t>
            </a:r>
            <a:br>
              <a:rPr lang="en-US" altLang="en-US" sz="2400" dirty="0"/>
            </a:br>
            <a:r>
              <a:rPr lang="en-US" altLang="en-US" sz="2400" dirty="0"/>
              <a:t>breast cancer in combination with an AI as initial therapy for postmenopausal women or with fulvestrant after PD following ET</a:t>
            </a:r>
            <a:endParaRPr lang="en-US" altLang="en-US" sz="2400" baseline="30000" dirty="0"/>
          </a:p>
          <a:p>
            <a:pPr lvl="1"/>
            <a:r>
              <a:rPr lang="en-US" altLang="en-US" sz="2200" dirty="0"/>
              <a:t>PALOMA-1: open-label, randomized phase II study reported 10-mo PFS increase with palbociclib + letrozole vs letrozole alone (HR: 0.49; </a:t>
            </a:r>
            <a:r>
              <a:rPr lang="en-US" altLang="en-US" sz="2200" i="1" dirty="0"/>
              <a:t>P </a:t>
            </a:r>
            <a:r>
              <a:rPr lang="en-US" altLang="en-US" sz="2200" dirty="0"/>
              <a:t>= .0004)</a:t>
            </a:r>
            <a:r>
              <a:rPr lang="en-US" altLang="en-US" sz="2200" baseline="30000" dirty="0"/>
              <a:t>1</a:t>
            </a:r>
            <a:r>
              <a:rPr lang="en-US" altLang="en-US" sz="2200" dirty="0"/>
              <a:t> </a:t>
            </a:r>
            <a:endParaRPr lang="en-US" altLang="en-US" sz="2200" baseline="30000" dirty="0"/>
          </a:p>
          <a:p>
            <a:r>
              <a:rPr lang="en-US" altLang="en-US" sz="2400" dirty="0"/>
              <a:t>PALOMA-2: randomized, double-blind phase III trial comparing first-line palbociclib + letrozole vs placebo + letrozole in ER+/HER2- advanced breast cancer</a:t>
            </a:r>
          </a:p>
          <a:p>
            <a:pPr lvl="1"/>
            <a:r>
              <a:rPr lang="en-US" altLang="en-US" sz="2200" dirty="0"/>
              <a:t>Primary analysis: median PFS of 24.8 mo with palbociclib + letrozole vs </a:t>
            </a:r>
            <a:br>
              <a:rPr lang="en-US" altLang="en-US" sz="2200" dirty="0"/>
            </a:br>
            <a:r>
              <a:rPr lang="en-US" altLang="en-US" sz="2200" dirty="0"/>
              <a:t>14.5 mo with placebo + letrozole (HR: 0.58; </a:t>
            </a:r>
            <a:r>
              <a:rPr lang="en-US" altLang="en-US" sz="2200" i="1" dirty="0"/>
              <a:t>P </a:t>
            </a:r>
            <a:r>
              <a:rPr lang="en-US" altLang="en-US" sz="2200" dirty="0"/>
              <a:t>&lt;.001)</a:t>
            </a:r>
            <a:r>
              <a:rPr lang="en-US" altLang="en-US" sz="2200" baseline="30000" dirty="0"/>
              <a:t>2</a:t>
            </a:r>
            <a:endParaRPr lang="en-US" altLang="en-US" sz="2200" dirty="0"/>
          </a:p>
          <a:p>
            <a:r>
              <a:rPr lang="en-US" altLang="en-US" sz="2600" dirty="0"/>
              <a:t>Current study reports final OS analysis of PALOMA-2, completed after median follow-up of 90 mo</a:t>
            </a:r>
            <a:r>
              <a:rPr lang="en-US" altLang="en-US" sz="2600" baseline="30000" dirty="0"/>
              <a:t>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Finn. Lancet Oncol. 2015;16:25. 2. Finn. NEJM. 2016;375:1925. 3. Finn. ASCO 2022. Abstr LBA1003.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r>
              <a:rPr lang="en-US" dirty="0"/>
              <a:t>Study Design</a:t>
            </a:r>
            <a:endParaRPr lang="en-US" altLang="en-US" dirty="0"/>
          </a:p>
        </p:txBody>
      </p:sp>
      <p:sp>
        <p:nvSpPr>
          <p:cNvPr id="2" name="Content Placeholder 1">
            <a:extLst>
              <a:ext uri="{FF2B5EF4-FFF2-40B4-BE49-F238E27FC236}">
                <a16:creationId xmlns:a16="http://schemas.microsoft.com/office/drawing/2014/main" id="{F50C9629-DB79-EE66-DF91-565D05724E98}"/>
              </a:ext>
            </a:extLst>
          </p:cNvPr>
          <p:cNvSpPr>
            <a:spLocks noGrp="1"/>
          </p:cNvSpPr>
          <p:nvPr>
            <p:ph idx="1"/>
          </p:nvPr>
        </p:nvSpPr>
        <p:spPr/>
        <p:txBody>
          <a:bodyPr/>
          <a:lstStyle/>
          <a:p>
            <a:r>
              <a:rPr lang="en-US" sz="2000" dirty="0"/>
              <a:t>Multicenter, international, double-blind, randomized phase III trial</a:t>
            </a:r>
          </a:p>
          <a:p>
            <a:endParaRPr lang="en-US" sz="1200" dirty="0"/>
          </a:p>
          <a:p>
            <a:endParaRPr lang="en-US" sz="2000" dirty="0"/>
          </a:p>
          <a:p>
            <a:endParaRPr lang="en-US" sz="2000" dirty="0"/>
          </a:p>
          <a:p>
            <a:endParaRPr lang="en-US" sz="2000" dirty="0"/>
          </a:p>
          <a:p>
            <a:endParaRPr lang="en-US" sz="2000" dirty="0"/>
          </a:p>
          <a:p>
            <a:pPr marL="0" indent="0">
              <a:buNone/>
            </a:pPr>
            <a:endParaRPr lang="en-US" sz="2000" dirty="0"/>
          </a:p>
          <a:p>
            <a:r>
              <a:rPr lang="en-US" sz="2000" b="1" dirty="0"/>
              <a:t>Primary endpoint</a:t>
            </a:r>
            <a:r>
              <a:rPr lang="en-US" sz="2000" dirty="0"/>
              <a:t>: PFS by investigator*</a:t>
            </a:r>
          </a:p>
          <a:p>
            <a:r>
              <a:rPr lang="en-US" sz="2000" b="1" dirty="0"/>
              <a:t>Secondary endpoints: </a:t>
            </a:r>
            <a:r>
              <a:rPr lang="en-US" sz="2000" dirty="0"/>
              <a:t>OS,* response, safety, biomarkers, patient-reported outcomes</a:t>
            </a:r>
          </a:p>
          <a:p>
            <a:endParaRPr 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sp>
        <p:nvSpPr>
          <p:cNvPr id="14" name="Text Box 45">
            <a:extLst>
              <a:ext uri="{FF2B5EF4-FFF2-40B4-BE49-F238E27FC236}">
                <a16:creationId xmlns:a16="http://schemas.microsoft.com/office/drawing/2014/main" id="{C412F1FC-478C-0D9A-0FED-888195B71186}"/>
              </a:ext>
            </a:extLst>
          </p:cNvPr>
          <p:cNvSpPr txBox="1">
            <a:spLocks noChangeArrowheads="1"/>
          </p:cNvSpPr>
          <p:nvPr/>
        </p:nvSpPr>
        <p:spPr bwMode="auto">
          <a:xfrm>
            <a:off x="2062381" y="3089351"/>
            <a:ext cx="277105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fontAlgn="base" hangingPunct="0">
              <a:spcBef>
                <a:spcPct val="0"/>
              </a:spcBef>
              <a:spcAft>
                <a:spcPct val="0"/>
              </a:spcAft>
            </a:pPr>
            <a:r>
              <a:rPr lang="en-GB" altLang="en-US" sz="1600" b="0" dirty="0">
                <a:solidFill>
                  <a:schemeClr val="bg1"/>
                </a:solidFill>
                <a:latin typeface="Calibri" panose="020F0502020204030204" pitchFamily="34" charset="0"/>
                <a:cs typeface="Calibri" panose="020F0502020204030204" pitchFamily="34" charset="0"/>
              </a:rPr>
              <a:t>Postmenopausal women with ER+/HER2- advanced breast cancer; no prior treatment for advanced disease; ECOG PS 0-2</a:t>
            </a:r>
          </a:p>
          <a:p>
            <a:pPr algn="ctr" eaLnBrk="0" fontAlgn="base" hangingPunct="0">
              <a:spcBef>
                <a:spcPct val="0"/>
              </a:spcBef>
              <a:spcAft>
                <a:spcPct val="0"/>
              </a:spcAft>
            </a:pPr>
            <a:r>
              <a:rPr lang="en-GB" altLang="en-US" sz="1600" b="0" dirty="0">
                <a:solidFill>
                  <a:schemeClr val="bg1"/>
                </a:solidFill>
                <a:latin typeface="Calibri" panose="020F0502020204030204" pitchFamily="34" charset="0"/>
                <a:cs typeface="Calibri" panose="020F0502020204030204" pitchFamily="34" charset="0"/>
              </a:rPr>
              <a:t>(N = 666)</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15" name="Rectangle 46">
            <a:extLst>
              <a:ext uri="{FF2B5EF4-FFF2-40B4-BE49-F238E27FC236}">
                <a16:creationId xmlns:a16="http://schemas.microsoft.com/office/drawing/2014/main" id="{CFAAF2F1-289E-A098-C2FC-1819BE248C1B}"/>
              </a:ext>
            </a:extLst>
          </p:cNvPr>
          <p:cNvSpPr>
            <a:spLocks noChangeArrowheads="1"/>
          </p:cNvSpPr>
          <p:nvPr/>
        </p:nvSpPr>
        <p:spPr bwMode="auto">
          <a:xfrm>
            <a:off x="2533547" y="2010500"/>
            <a:ext cx="4914102"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Stratified by disease site (visceral vs nonvisceral), </a:t>
            </a:r>
          </a:p>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disease-free interval (de novo metastatic; ≤ 12 mo vs &gt; 12 mo), </a:t>
            </a:r>
          </a:p>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prior neoadjuvant or adjuvant hormonal therapy (yes vs no)</a:t>
            </a:r>
          </a:p>
        </p:txBody>
      </p:sp>
      <p:sp>
        <p:nvSpPr>
          <p:cNvPr id="16" name="Rectangle 49">
            <a:extLst>
              <a:ext uri="{FF2B5EF4-FFF2-40B4-BE49-F238E27FC236}">
                <a16:creationId xmlns:a16="http://schemas.microsoft.com/office/drawing/2014/main" id="{E9FA4FB1-A1BC-D711-C61A-73056668604D}"/>
              </a:ext>
            </a:extLst>
          </p:cNvPr>
          <p:cNvSpPr>
            <a:spLocks noChangeArrowheads="1"/>
          </p:cNvSpPr>
          <p:nvPr/>
        </p:nvSpPr>
        <p:spPr bwMode="auto">
          <a:xfrm>
            <a:off x="5385885" y="2909696"/>
            <a:ext cx="4513263" cy="841375"/>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Palbociclib</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125 mg QD (3 wk on, 1 wk off)</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a:t>
            </a: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Letrozole</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2.5 mg QD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(n = 444)</a:t>
            </a:r>
          </a:p>
        </p:txBody>
      </p:sp>
      <p:sp>
        <p:nvSpPr>
          <p:cNvPr id="17" name="Rectangle 50">
            <a:extLst>
              <a:ext uri="{FF2B5EF4-FFF2-40B4-BE49-F238E27FC236}">
                <a16:creationId xmlns:a16="http://schemas.microsoft.com/office/drawing/2014/main" id="{8C145AF6-567C-A65C-E5C4-B0B3612CD5F5}"/>
              </a:ext>
            </a:extLst>
          </p:cNvPr>
          <p:cNvSpPr>
            <a:spLocks noChangeArrowheads="1"/>
          </p:cNvSpPr>
          <p:nvPr/>
        </p:nvSpPr>
        <p:spPr bwMode="auto">
          <a:xfrm>
            <a:off x="5385885" y="3854259"/>
            <a:ext cx="4513263" cy="841376"/>
          </a:xfrm>
          <a:prstGeom prst="rect">
            <a:avLst/>
          </a:prstGeom>
          <a:solidFill>
            <a:schemeClr val="accent3"/>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lvl="0" algn="ctr" eaLnBrk="0" fontAlgn="base" hangingPunct="0">
              <a:spcBef>
                <a:spcPct val="0"/>
              </a:spcBef>
              <a:spcAft>
                <a:spcPct val="0"/>
              </a:spcAft>
            </a:pP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Placebo</a:t>
            </a:r>
            <a:r>
              <a:rPr lang="en-US" altLang="en-US" sz="1600" b="0" kern="0" dirty="0">
                <a:latin typeface="Calibri" panose="020F0502020204030204" pitchFamily="34" charset="0"/>
                <a:cs typeface="Calibri" panose="020F0502020204030204" pitchFamily="34" charset="0"/>
              </a:rPr>
              <a:t> QD (3 wk on, 1 wk off)</a:t>
            </a:r>
            <a:endPar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a:t>
            </a: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Letrozole</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2.5 mg QD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(n = 222)</a:t>
            </a:r>
          </a:p>
        </p:txBody>
      </p:sp>
      <p:sp>
        <p:nvSpPr>
          <p:cNvPr id="18" name="Line 53">
            <a:extLst>
              <a:ext uri="{FF2B5EF4-FFF2-40B4-BE49-F238E27FC236}">
                <a16:creationId xmlns:a16="http://schemas.microsoft.com/office/drawing/2014/main" id="{6CBA04D7-3ED7-5C5F-7A01-167AD6CEAC52}"/>
              </a:ext>
            </a:extLst>
          </p:cNvPr>
          <p:cNvSpPr>
            <a:spLocks noChangeShapeType="1"/>
          </p:cNvSpPr>
          <p:nvPr/>
        </p:nvSpPr>
        <p:spPr bwMode="auto">
          <a:xfrm>
            <a:off x="4833435" y="3862196"/>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19" name="Line 54">
            <a:extLst>
              <a:ext uri="{FF2B5EF4-FFF2-40B4-BE49-F238E27FC236}">
                <a16:creationId xmlns:a16="http://schemas.microsoft.com/office/drawing/2014/main" id="{E1E21F89-9D24-FC17-2A24-EC13969567D8}"/>
              </a:ext>
            </a:extLst>
          </p:cNvPr>
          <p:cNvSpPr>
            <a:spLocks noChangeShapeType="1"/>
          </p:cNvSpPr>
          <p:nvPr/>
        </p:nvSpPr>
        <p:spPr bwMode="auto">
          <a:xfrm flipV="1">
            <a:off x="4833435" y="3262121"/>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20" name="Line 54">
            <a:extLst>
              <a:ext uri="{FF2B5EF4-FFF2-40B4-BE49-F238E27FC236}">
                <a16:creationId xmlns:a16="http://schemas.microsoft.com/office/drawing/2014/main" id="{61D85E7F-5DAC-8083-3320-B2FDA73E81A4}"/>
              </a:ext>
            </a:extLst>
          </p:cNvPr>
          <p:cNvSpPr>
            <a:spLocks noChangeShapeType="1"/>
          </p:cNvSpPr>
          <p:nvPr/>
        </p:nvSpPr>
        <p:spPr bwMode="auto">
          <a:xfrm>
            <a:off x="4990598" y="2749358"/>
            <a:ext cx="0" cy="504825"/>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3" name="TextBox 2">
            <a:extLst>
              <a:ext uri="{FF2B5EF4-FFF2-40B4-BE49-F238E27FC236}">
                <a16:creationId xmlns:a16="http://schemas.microsoft.com/office/drawing/2014/main" id="{00F00721-28D3-A630-3EC3-ADEFC55C86AC}"/>
              </a:ext>
            </a:extLst>
          </p:cNvPr>
          <p:cNvSpPr txBox="1"/>
          <p:nvPr/>
        </p:nvSpPr>
        <p:spPr bwMode="auto">
          <a:xfrm>
            <a:off x="412751" y="5692871"/>
            <a:ext cx="113664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lvl="1">
              <a:spcAft>
                <a:spcPct val="0"/>
              </a:spcAft>
            </a:pPr>
            <a:r>
              <a:rPr lang="en-US" sz="1400" b="0" dirty="0">
                <a:solidFill>
                  <a:schemeClr val="bg1"/>
                </a:solidFill>
                <a:latin typeface="Calibri" panose="020F0502020204030204" pitchFamily="34" charset="0"/>
              </a:rPr>
              <a:t>*PFS</a:t>
            </a:r>
            <a:r>
              <a:rPr lang="en-US" sz="1400" dirty="0">
                <a:solidFill>
                  <a:schemeClr val="bg1"/>
                </a:solidFill>
                <a:latin typeface="Calibri" panose="020F0502020204030204" pitchFamily="34" charset="0"/>
              </a:rPr>
              <a:t>: Study powered to detect ~44% increase in median PFS from 9 mo (placebo) to 13 mo (palbociclib), assuming HR 0.69 favoring palbociclib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(90% power to detect 1-sided </a:t>
            </a:r>
            <a:r>
              <a:rPr lang="el-GR" sz="1400" dirty="0">
                <a:solidFill>
                  <a:schemeClr val="bg1"/>
                </a:solidFill>
                <a:latin typeface="Calibri" panose="020F0502020204030204" pitchFamily="34" charset="0"/>
              </a:rPr>
              <a:t>α</a:t>
            </a:r>
            <a:r>
              <a:rPr lang="en-US" sz="1400" dirty="0">
                <a:solidFill>
                  <a:schemeClr val="bg1"/>
                </a:solidFill>
                <a:latin typeface="Calibri" panose="020F0502020204030204" pitchFamily="34" charset="0"/>
              </a:rPr>
              <a:t> = 0.025).</a:t>
            </a:r>
          </a:p>
          <a:p>
            <a:pPr marL="0" lvl="1">
              <a:spcAft>
                <a:spcPct val="0"/>
              </a:spcAft>
            </a:pPr>
            <a:r>
              <a:rPr lang="en-US" sz="1400" dirty="0">
                <a:solidFill>
                  <a:schemeClr val="bg1"/>
                </a:solidFill>
                <a:latin typeface="Calibri" panose="020F0502020204030204" pitchFamily="34" charset="0"/>
              </a:rPr>
              <a:t>OS: Assuming median OS 34-46 mo (placebo), 390 events needed to detect HR ≤0.74 (80% power to detect 1-sided </a:t>
            </a:r>
            <a:r>
              <a:rPr lang="el-GR" sz="1400" dirty="0">
                <a:solidFill>
                  <a:schemeClr val="bg1"/>
                </a:solidFill>
                <a:latin typeface="Calibri" panose="020F0502020204030204" pitchFamily="34" charset="0"/>
              </a:rPr>
              <a:t>α</a:t>
            </a:r>
            <a:r>
              <a:rPr lang="en-US" sz="1400" dirty="0">
                <a:solidFill>
                  <a:schemeClr val="bg1"/>
                </a:solidFill>
                <a:latin typeface="Calibri" panose="020F0502020204030204" pitchFamily="34" charset="0"/>
              </a:rPr>
              <a:t> = 0.025).</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197183"/>
            <a:ext cx="10872444" cy="1103313"/>
          </a:xfrm>
        </p:spPr>
        <p:txBody>
          <a:bodyPr/>
          <a:lstStyle/>
          <a:p>
            <a:r>
              <a:rPr lang="en-US" altLang="en-US" dirty="0"/>
              <a:t>PALOMA-2 Final OS Analysis: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786FED2F-C8EF-F194-9369-F55AF77DC897}"/>
              </a:ext>
            </a:extLst>
          </p:cNvPr>
          <p:cNvGraphicFramePr>
            <a:graphicFrameLocks noGrp="1"/>
          </p:cNvGraphicFramePr>
          <p:nvPr>
            <p:extLst>
              <p:ext uri="{D42A27DB-BD31-4B8C-83A1-F6EECF244321}">
                <p14:modId xmlns:p14="http://schemas.microsoft.com/office/powerpoint/2010/main" val="1154621158"/>
              </p:ext>
            </p:extLst>
          </p:nvPr>
        </p:nvGraphicFramePr>
        <p:xfrm>
          <a:off x="726889" y="1163308"/>
          <a:ext cx="10741211" cy="5029900"/>
        </p:xfrm>
        <a:graphic>
          <a:graphicData uri="http://schemas.openxmlformats.org/drawingml/2006/table">
            <a:tbl>
              <a:tblPr/>
              <a:tblGrid>
                <a:gridCol w="4870972">
                  <a:extLst>
                    <a:ext uri="{9D8B030D-6E8A-4147-A177-3AD203B41FA5}">
                      <a16:colId xmlns:a16="http://schemas.microsoft.com/office/drawing/2014/main" val="20000"/>
                    </a:ext>
                  </a:extLst>
                </a:gridCol>
                <a:gridCol w="3144649">
                  <a:extLst>
                    <a:ext uri="{9D8B030D-6E8A-4147-A177-3AD203B41FA5}">
                      <a16:colId xmlns:a16="http://schemas.microsoft.com/office/drawing/2014/main" val="20001"/>
                    </a:ext>
                  </a:extLst>
                </a:gridCol>
                <a:gridCol w="2725590">
                  <a:extLst>
                    <a:ext uri="{9D8B030D-6E8A-4147-A177-3AD203B41FA5}">
                      <a16:colId xmlns:a16="http://schemas.microsoft.com/office/drawing/2014/main" val="20002"/>
                    </a:ext>
                  </a:extLst>
                </a:gridCol>
              </a:tblGrid>
              <a:tr h="257043">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Characteristic</a:t>
                      </a:r>
                    </a:p>
                  </a:txBody>
                  <a:tcPr marL="91294" marR="91294" marT="45770" marB="4577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(n = 444)</a:t>
                      </a:r>
                    </a:p>
                  </a:txBody>
                  <a:tcPr marL="91294" marR="91294" marT="45770" marB="45770"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(n = 222)</a:t>
                      </a:r>
                    </a:p>
                  </a:txBody>
                  <a:tcPr marL="91294" marR="91294" marT="45770" marB="45770"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219155">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age, yr (range) </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62 (30-89)</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61 (28-88)</a:t>
                      </a: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378492">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ECOG PS, %</a:t>
                      </a:r>
                    </a:p>
                    <a:p>
                      <a:pPr marL="283464"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0/1/2</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257 (58)/178 (40)/9 (2)</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102 (46)/117 (53)/3 (1)</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5378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102870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Disease site, %</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Nonvisceral</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214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230 (52)</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110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112 (50)</a:t>
                      </a: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3"/>
                  </a:ext>
                </a:extLst>
              </a:tr>
              <a:tr h="697168">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Disease-free interval, %</a:t>
                      </a:r>
                    </a:p>
                    <a:p>
                      <a:pPr marL="283464"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&gt;12 mo from end of adjuvant to recurrence</a:t>
                      </a:r>
                    </a:p>
                    <a:p>
                      <a:pPr marL="283464"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 mo from end of adjuvant to recurrence</a:t>
                      </a:r>
                    </a:p>
                    <a:p>
                      <a:pPr marL="283464"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De novo metastatic</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179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98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167 (38)</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93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81 (37)</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extLst>
                  <a:ext uri="{0D108BD9-81ED-4DB2-BD59-A6C34878D82A}">
                    <a16:rowId xmlns:a16="http://schemas.microsoft.com/office/drawing/2014/main" val="10004"/>
                  </a:ext>
                </a:extLst>
              </a:tr>
              <a:tr h="5378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Prior endocrine therapy,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250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194 (44)</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126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96 (43)</a:t>
                      </a: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5"/>
                  </a:ext>
                </a:extLst>
              </a:tr>
              <a:tr h="697168">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Prior systemic treatment,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Endocrine therapy</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213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250 (56)</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81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109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126 (57)</a:t>
                      </a: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64609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r>
              <a:rPr lang="en-US" dirty="0"/>
              <a:t>OS in ITT Population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FCD9DDD0-1AEB-763B-AF64-DFE7D1E5DE17}"/>
              </a:ext>
            </a:extLst>
          </p:cNvPr>
          <p:cNvGraphicFramePr>
            <a:graphicFrameLocks noGrp="1"/>
          </p:cNvGraphicFramePr>
          <p:nvPr>
            <p:extLst>
              <p:ext uri="{D42A27DB-BD31-4B8C-83A1-F6EECF244321}">
                <p14:modId xmlns:p14="http://schemas.microsoft.com/office/powerpoint/2010/main" val="1715015773"/>
              </p:ext>
            </p:extLst>
          </p:nvPr>
        </p:nvGraphicFramePr>
        <p:xfrm>
          <a:off x="723900" y="1417715"/>
          <a:ext cx="10744199" cy="2682000"/>
        </p:xfrm>
        <a:graphic>
          <a:graphicData uri="http://schemas.openxmlformats.org/drawingml/2006/table">
            <a:tbl>
              <a:tblPr/>
              <a:tblGrid>
                <a:gridCol w="3928055">
                  <a:extLst>
                    <a:ext uri="{9D8B030D-6E8A-4147-A177-3AD203B41FA5}">
                      <a16:colId xmlns:a16="http://schemas.microsoft.com/office/drawing/2014/main" val="20000"/>
                    </a:ext>
                  </a:extLst>
                </a:gridCol>
                <a:gridCol w="2272048">
                  <a:extLst>
                    <a:ext uri="{9D8B030D-6E8A-4147-A177-3AD203B41FA5}">
                      <a16:colId xmlns:a16="http://schemas.microsoft.com/office/drawing/2014/main" val="20001"/>
                    </a:ext>
                  </a:extLst>
                </a:gridCol>
                <a:gridCol w="2272048">
                  <a:extLst>
                    <a:ext uri="{9D8B030D-6E8A-4147-A177-3AD203B41FA5}">
                      <a16:colId xmlns:a16="http://schemas.microsoft.com/office/drawing/2014/main" val="20002"/>
                    </a:ext>
                  </a:extLst>
                </a:gridCol>
                <a:gridCol w="2272048">
                  <a:extLst>
                    <a:ext uri="{9D8B030D-6E8A-4147-A177-3AD203B41FA5}">
                      <a16:colId xmlns:a16="http://schemas.microsoft.com/office/drawing/2014/main" val="20003"/>
                    </a:ext>
                  </a:extLst>
                </a:gridCol>
              </a:tblGrid>
              <a:tr h="21391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Outcome</a:t>
                      </a:r>
                    </a:p>
                  </a:txBody>
                  <a:tcPr marL="91303" marR="91303" marT="45700" marB="4570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444)</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222)</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HR </a:t>
                      </a:r>
                      <a:b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(95% CI)</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21391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Planned ITT Analysis*</a:t>
                      </a:r>
                      <a:endPar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OS in ITT population, mo (95% CI)</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53.9 (49.8-60.8)</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51.2 (43.7-58.9)</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(0.777-1.777); </a:t>
                      </a:r>
                      <a:r>
                        <a:rPr kumimoji="0" lang="en-US" altLang="en-US" sz="1400" b="0" i="1"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 = </a:t>
                      </a: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.3378</a:t>
                      </a:r>
                    </a:p>
                  </a:txBody>
                  <a:tcPr marL="91303" marR="91303" marT="45700" marB="4570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303984">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1"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Post Hoc Sensitivity Analysis</a:t>
                      </a:r>
                    </a:p>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OS (excluding patients with missing survival data</a:t>
                      </a:r>
                      <a:r>
                        <a:rPr kumimoji="0" lang="en-US" altLang="en-US" sz="1400" b="0" i="0" u="none" strike="noStrike" cap="none" normalizeH="0" baseline="30000" dirty="0">
                          <a:ln>
                            <a:noFill/>
                          </a:ln>
                          <a:solidFill>
                            <a:srgbClr val="141415"/>
                          </a:solidFill>
                          <a:effectLst/>
                          <a:latin typeface="Calibri" panose="020F0502020204030204" pitchFamily="34" charset="0"/>
                          <a:ea typeface="MS PGothic" pitchFamily="34" charset="-128"/>
                          <a:cs typeface="Calibri" panose="020F0502020204030204" pitchFamily="34" charset="0"/>
                        </a:rPr>
                        <a:t>†</a:t>
                      </a: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 mo (95% CI)</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51.6 (46.9-57.1)</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44.6 (37.0-52.3)</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(0.706-1.069)</a:t>
                      </a:r>
                    </a:p>
                  </a:txBody>
                  <a:tcPr marL="91303" marR="91303" marT="45700" marB="4570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2"/>
                  </a:ext>
                </a:extLst>
              </a:tr>
              <a:tr h="12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duration of treatment, mo</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22.0</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13.8</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314578944"/>
                  </a:ext>
                </a:extLst>
              </a:tr>
              <a:tr h="12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Discontinued study treatment, n (%)</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399 (90)</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217 (98)</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3769276562"/>
                  </a:ext>
                </a:extLst>
              </a:tr>
              <a:tr h="123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time to chemotherapy, mo (95% CI)</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38.1 (34.1-42.2)</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29.8 (24.7-34.8)</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0.730 (0.607-0.879)</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228472174"/>
                  </a:ext>
                </a:extLst>
              </a:tr>
            </a:tbl>
          </a:graphicData>
        </a:graphic>
      </p:graphicFrame>
      <p:sp>
        <p:nvSpPr>
          <p:cNvPr id="11" name="TextBox 10">
            <a:extLst>
              <a:ext uri="{FF2B5EF4-FFF2-40B4-BE49-F238E27FC236}">
                <a16:creationId xmlns:a16="http://schemas.microsoft.com/office/drawing/2014/main" id="{499FBE54-418A-278B-FAE2-2D8381AF4485}"/>
              </a:ext>
            </a:extLst>
          </p:cNvPr>
          <p:cNvSpPr txBox="1"/>
          <p:nvPr/>
        </p:nvSpPr>
        <p:spPr bwMode="auto">
          <a:xfrm>
            <a:off x="609759" y="4073439"/>
            <a:ext cx="64403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*Median follow-up: 90 mo.</a:t>
            </a:r>
          </a:p>
          <a:p>
            <a:pPr>
              <a:spcAft>
                <a:spcPct val="0"/>
              </a:spcAft>
            </a:pPr>
            <a:r>
              <a:rPr lang="en-US" sz="1400" dirty="0">
                <a:solidFill>
                  <a:schemeClr val="bg1"/>
                </a:solidFill>
                <a:latin typeface="Calibri" panose="020F0502020204030204" pitchFamily="34" charset="0"/>
              </a:rPr>
              <a:t>†Survival data missing in 13% of patients in palbociclib arm vs 21% in placebo arm.</a:t>
            </a:r>
            <a:endParaRPr lang="en-US" sz="1400" b="0" dirty="0">
              <a:solidFill>
                <a:schemeClr val="bg1"/>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F8B954B8-E161-FCD6-9C81-AB31E299F5D3}"/>
              </a:ext>
            </a:extLst>
          </p:cNvPr>
          <p:cNvGraphicFramePr>
            <a:graphicFrameLocks noGrp="1"/>
          </p:cNvGraphicFramePr>
          <p:nvPr>
            <p:extLst>
              <p:ext uri="{D42A27DB-BD31-4B8C-83A1-F6EECF244321}">
                <p14:modId xmlns:p14="http://schemas.microsoft.com/office/powerpoint/2010/main" val="2806880546"/>
              </p:ext>
            </p:extLst>
          </p:nvPr>
        </p:nvGraphicFramePr>
        <p:xfrm>
          <a:off x="723900" y="4600870"/>
          <a:ext cx="10744199" cy="1554360"/>
        </p:xfrm>
        <a:graphic>
          <a:graphicData uri="http://schemas.openxmlformats.org/drawingml/2006/table">
            <a:tbl>
              <a:tblPr/>
              <a:tblGrid>
                <a:gridCol w="3928055">
                  <a:extLst>
                    <a:ext uri="{9D8B030D-6E8A-4147-A177-3AD203B41FA5}">
                      <a16:colId xmlns:a16="http://schemas.microsoft.com/office/drawing/2014/main" val="20000"/>
                    </a:ext>
                  </a:extLst>
                </a:gridCol>
                <a:gridCol w="2272048">
                  <a:extLst>
                    <a:ext uri="{9D8B030D-6E8A-4147-A177-3AD203B41FA5}">
                      <a16:colId xmlns:a16="http://schemas.microsoft.com/office/drawing/2014/main" val="20001"/>
                    </a:ext>
                  </a:extLst>
                </a:gridCol>
                <a:gridCol w="2272048">
                  <a:extLst>
                    <a:ext uri="{9D8B030D-6E8A-4147-A177-3AD203B41FA5}">
                      <a16:colId xmlns:a16="http://schemas.microsoft.com/office/drawing/2014/main" val="20002"/>
                    </a:ext>
                  </a:extLst>
                </a:gridCol>
                <a:gridCol w="2272048">
                  <a:extLst>
                    <a:ext uri="{9D8B030D-6E8A-4147-A177-3AD203B41FA5}">
                      <a16:colId xmlns:a16="http://schemas.microsoft.com/office/drawing/2014/main" val="20003"/>
                    </a:ext>
                  </a:extLst>
                </a:gridCol>
              </a:tblGrid>
              <a:tr h="21391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PALOMA-1 and PALOMA-2 </a:t>
                      </a:r>
                    </a:p>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Combined OS Analysis</a:t>
                      </a:r>
                    </a:p>
                  </a:txBody>
                  <a:tcPr marL="91303" marR="91303" marT="45700" marB="4570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444)</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222)</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HR </a:t>
                      </a:r>
                      <a:b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(95% CI)</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21391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1"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ITT Analysis</a:t>
                      </a:r>
                      <a:endPar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OS, mo (95% CI)</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51.8 (47.8-56.9)</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46.8 (38.8-52.3)</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0.934 (0.780-1.120)</a:t>
                      </a:r>
                    </a:p>
                  </a:txBody>
                  <a:tcPr marL="91303" marR="91303" marT="45700" marB="4570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303984">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1"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Subgroup With DFI &gt;12 Mo</a:t>
                      </a:r>
                    </a:p>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Median OS, mo (95% CI)</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64.0 (49.2-73.4)</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44.6 (37.0-53.2)</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4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0.736 (0.551-0.982)</a:t>
                      </a:r>
                    </a:p>
                  </a:txBody>
                  <a:tcPr marL="91303" marR="91303" marT="45700" marB="4570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r>
              <a:rPr lang="en-US" dirty="0"/>
              <a:t>OS by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3ED91C0-2B66-F156-DA7E-A9EFB1CFD727}"/>
              </a:ext>
            </a:extLst>
          </p:cNvPr>
          <p:cNvGraphicFramePr>
            <a:graphicFrameLocks noGrp="1"/>
          </p:cNvGraphicFramePr>
          <p:nvPr>
            <p:extLst>
              <p:ext uri="{D42A27DB-BD31-4B8C-83A1-F6EECF244321}">
                <p14:modId xmlns:p14="http://schemas.microsoft.com/office/powerpoint/2010/main" val="2660731132"/>
              </p:ext>
            </p:extLst>
          </p:nvPr>
        </p:nvGraphicFramePr>
        <p:xfrm>
          <a:off x="495300" y="1396617"/>
          <a:ext cx="5608300" cy="4937120"/>
        </p:xfrm>
        <a:graphic>
          <a:graphicData uri="http://schemas.openxmlformats.org/drawingml/2006/table">
            <a:tbl>
              <a:tblPr/>
              <a:tblGrid>
                <a:gridCol w="11887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12774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Subgroup Category</a:t>
                      </a:r>
                    </a:p>
                  </a:txBody>
                  <a:tcPr marL="91303" marR="91303" marT="45700" marB="4570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Subgroup</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Patients, n (%)</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HR (95% CI)</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15447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All patients</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endPar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666 (100)</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0.956 (0.777-1.177)</a:t>
                      </a:r>
                    </a:p>
                  </a:txBody>
                  <a:tcPr marL="91303" marR="91303" marT="45700" marB="4570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154470">
                <a:tc rowSpan="2">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Age</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&lt;65 yr</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404 (60.7)</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1.007 (0.772-1.314)</a:t>
                      </a:r>
                    </a:p>
                  </a:txBody>
                  <a:tcPr marL="91303" marR="91303" marT="45700" marB="4570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2"/>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endPar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≥65 yr</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262 (39.3)</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0.871 (0.624-1.216)</a:t>
                      </a:r>
                    </a:p>
                  </a:txBody>
                  <a:tcPr marL="91303" marR="91303" marT="45700" marB="4570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703812910"/>
                  </a:ext>
                </a:extLst>
              </a:tr>
              <a:tr h="15447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Region</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North America</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267 (40.1)</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0.866 (0.630-1.191)</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314578944"/>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endPar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Europe</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307 (46.1)</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1.128 (0.826-1.542)</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929925446"/>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endPar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Asia/Pacific</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92 (13.8)</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0.744 (0.408-1.358)</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623165956"/>
                  </a:ext>
                </a:extLst>
              </a:tr>
              <a:tr h="15447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ECOG PS</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359 (53.9)</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1.297 (0.933-1.803)</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4078353628"/>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defRPr/>
                      </a:pPr>
                      <a:endPar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307 (51.4)</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0.807 (0.611-1.066)</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1670898283"/>
                  </a:ext>
                </a:extLst>
              </a:tr>
              <a:tr h="15447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Disease-free interval</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De novo metastatic</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248 (37.2)</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1.193 (0.836-1.701)</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862229977"/>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 mo from end of adjuvant to recurrence</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146 (21.9)</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1.021 (0.662-1.577)</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072733992"/>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&gt;12 mo from end of adjuvant to recurrence</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272 (40.8)</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0.728 (0.528-1.005)</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018385610"/>
                  </a:ext>
                </a:extLst>
              </a:tr>
              <a:tr h="15447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Prior endocrine therapy</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Yes</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376 (56.5)</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0.801 (0.612-1.046)</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786576311"/>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No</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290 (43.5)</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1.197 (0.858-1.669)</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1505636456"/>
                  </a:ext>
                </a:extLst>
              </a:tr>
              <a:tr h="15447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Prior chemotherapy</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Yes</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322 (48.3)</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0.869 (0.651-1.159)</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353880350"/>
                  </a:ext>
                </a:extLst>
              </a:tr>
              <a:tr h="1544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No</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344 (51.7)</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1.046 (0.774-1.414)</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613684661"/>
                  </a:ext>
                </a:extLst>
              </a:tr>
            </a:tbl>
          </a:graphicData>
        </a:graphic>
      </p:graphicFrame>
      <p:graphicFrame>
        <p:nvGraphicFramePr>
          <p:cNvPr id="6" name="Group 3">
            <a:extLst>
              <a:ext uri="{FF2B5EF4-FFF2-40B4-BE49-F238E27FC236}">
                <a16:creationId xmlns:a16="http://schemas.microsoft.com/office/drawing/2014/main" id="{171A0488-ADFE-0ACA-D215-ED85027EFD66}"/>
              </a:ext>
            </a:extLst>
          </p:cNvPr>
          <p:cNvGraphicFramePr>
            <a:graphicFrameLocks noGrp="1"/>
          </p:cNvGraphicFramePr>
          <p:nvPr>
            <p:extLst>
              <p:ext uri="{D42A27DB-BD31-4B8C-83A1-F6EECF244321}">
                <p14:modId xmlns:p14="http://schemas.microsoft.com/office/powerpoint/2010/main" val="1526075938"/>
              </p:ext>
            </p:extLst>
          </p:nvPr>
        </p:nvGraphicFramePr>
        <p:xfrm>
          <a:off x="6422303" y="1397319"/>
          <a:ext cx="5312497" cy="2377120"/>
        </p:xfrm>
        <a:graphic>
          <a:graphicData uri="http://schemas.openxmlformats.org/drawingml/2006/table">
            <a:tbl>
              <a:tblPr/>
              <a:tblGrid>
                <a:gridCol w="1188720">
                  <a:extLst>
                    <a:ext uri="{9D8B030D-6E8A-4147-A177-3AD203B41FA5}">
                      <a16:colId xmlns:a16="http://schemas.microsoft.com/office/drawing/2014/main" val="20000"/>
                    </a:ext>
                  </a:extLst>
                </a:gridCol>
                <a:gridCol w="984357">
                  <a:extLst>
                    <a:ext uri="{9D8B030D-6E8A-4147-A177-3AD203B41FA5}">
                      <a16:colId xmlns:a16="http://schemas.microsoft.com/office/drawing/2014/main" val="20001"/>
                    </a:ext>
                  </a:extLst>
                </a:gridCol>
                <a:gridCol w="11277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258156">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Subgroup Category</a:t>
                      </a:r>
                    </a:p>
                  </a:txBody>
                  <a:tcPr marL="91303" marR="91303" marT="45700" marB="4570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Subgroup</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Patients, n (%)</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HR (95% CI)</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1548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Site of disease</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Visceral</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324 (48.6)</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0.916 (0.687-1.221)</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358989572"/>
                  </a:ext>
                </a:extLst>
              </a:tr>
              <a:tr h="1548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Nonvisceral</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342 (51.4)</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0.992 (0.734-1.342)</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682345632"/>
                  </a:ext>
                </a:extLst>
              </a:tr>
              <a:tr h="1548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Bone-only disease</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Yes</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151 (22.7)</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0.712 (0.462-1.097)</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2613760722"/>
                  </a:ext>
                </a:extLst>
              </a:tr>
              <a:tr h="1548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No</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515 (77.3)</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1.029 (0.811-1.305)</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3071865290"/>
                  </a:ext>
                </a:extLst>
              </a:tr>
              <a:tr h="15488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Number of disease sites</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204 (30.6)</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0.879 (0.603-1.283)</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791975802"/>
                  </a:ext>
                </a:extLst>
              </a:tr>
              <a:tr h="1548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169 (25.4)</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0.938 (0587-1.500)</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765253719"/>
                  </a:ext>
                </a:extLst>
              </a:tr>
              <a:tr h="1548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293 (44.0)</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2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1.045 (0.777-1.404)</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437602028"/>
                  </a:ext>
                </a:extLst>
              </a:tr>
            </a:tbl>
          </a:graphicData>
        </a:graphic>
      </p:graphicFrame>
    </p:spTree>
    <p:extLst>
      <p:ext uri="{BB962C8B-B14F-4D97-AF65-F5344CB8AC3E}">
        <p14:creationId xmlns:p14="http://schemas.microsoft.com/office/powerpoint/2010/main" val="253461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br>
              <a:rPr lang="en-US" altLang="en-US" dirty="0"/>
            </a:br>
            <a:r>
              <a:rPr lang="en-US" dirty="0"/>
              <a:t>Poststudy Systemic Therapy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FCD9DDD0-1AEB-763B-AF64-DFE7D1E5DE17}"/>
              </a:ext>
            </a:extLst>
          </p:cNvPr>
          <p:cNvGraphicFramePr>
            <a:graphicFrameLocks noGrp="1"/>
          </p:cNvGraphicFramePr>
          <p:nvPr>
            <p:extLst>
              <p:ext uri="{D42A27DB-BD31-4B8C-83A1-F6EECF244321}">
                <p14:modId xmlns:p14="http://schemas.microsoft.com/office/powerpoint/2010/main" val="4218751383"/>
              </p:ext>
            </p:extLst>
          </p:nvPr>
        </p:nvGraphicFramePr>
        <p:xfrm>
          <a:off x="723899" y="1501244"/>
          <a:ext cx="10744201" cy="4693680"/>
        </p:xfrm>
        <a:graphic>
          <a:graphicData uri="http://schemas.openxmlformats.org/drawingml/2006/table">
            <a:tbl>
              <a:tblPr/>
              <a:tblGrid>
                <a:gridCol w="4981475">
                  <a:extLst>
                    <a:ext uri="{9D8B030D-6E8A-4147-A177-3AD203B41FA5}">
                      <a16:colId xmlns:a16="http://schemas.microsoft.com/office/drawing/2014/main" val="20000"/>
                    </a:ext>
                  </a:extLst>
                </a:gridCol>
                <a:gridCol w="2881363">
                  <a:extLst>
                    <a:ext uri="{9D8B030D-6E8A-4147-A177-3AD203B41FA5}">
                      <a16:colId xmlns:a16="http://schemas.microsoft.com/office/drawing/2014/main" val="20001"/>
                    </a:ext>
                  </a:extLst>
                </a:gridCol>
                <a:gridCol w="2881363">
                  <a:extLst>
                    <a:ext uri="{9D8B030D-6E8A-4147-A177-3AD203B41FA5}">
                      <a16:colId xmlns:a16="http://schemas.microsoft.com/office/drawing/2014/main" val="20002"/>
                    </a:ext>
                  </a:extLst>
                </a:gridCol>
              </a:tblGrid>
              <a:tr h="518636">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Poststudy Systemic Therapy</a:t>
                      </a:r>
                    </a:p>
                  </a:txBody>
                  <a:tcPr marL="91303" marR="91303" marT="45700" marB="45700" anchor="ctr"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444)</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defRPr/>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(n = 222)</a:t>
                      </a:r>
                    </a:p>
                  </a:txBody>
                  <a:tcPr marL="91303" marR="91303" marT="45700" marB="45700" anchor="ctr" anchorCtr="1"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300248">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poststudy systemic treatment, n (%)</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322 (81)</a:t>
                      </a:r>
                    </a:p>
                  </a:txBody>
                  <a:tcPr marL="91303" marR="91303" marT="45700" marB="4570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190 (88)</a:t>
                      </a:r>
                    </a:p>
                  </a:txBody>
                  <a:tcPr marL="91303" marR="91303" marT="45700" marB="4570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1173800">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Endocrine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Fulvestrant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Exemestane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Anastrozole/letrozole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Tamoxifen</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262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168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127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54 (14)</a:t>
                      </a:r>
                    </a:p>
                  </a:txBody>
                  <a:tcPr marL="91303" marR="91303" marT="45700" marB="4570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8B3D9A"/>
                        </a:buClr>
                        <a:buFont typeface="Wingdings" charset="2"/>
                        <a:defRPr sz="2000" kern="1200">
                          <a:solidFill>
                            <a:srgbClr val="FEFDDE"/>
                          </a:solidFill>
                          <a:latin typeface="Arial" charset="0"/>
                          <a:ea typeface="MS PGothic" pitchFamily="34" charset="-128"/>
                        </a:defRPr>
                      </a:lvl1pPr>
                      <a:lvl2pPr marL="742950" indent="-285750" algn="l" defTabSz="914400" rtl="0" eaLnBrk="1" latinLnBrk="0" hangingPunct="1">
                        <a:lnSpc>
                          <a:spcPct val="90000"/>
                        </a:lnSpc>
                        <a:spcBef>
                          <a:spcPts val="1000"/>
                        </a:spcBef>
                        <a:spcAft>
                          <a:spcPts val="700"/>
                        </a:spcAft>
                        <a:buClr>
                          <a:srgbClr val="8B3D9A"/>
                        </a:buClr>
                        <a:buFont typeface="Arial" charset="0"/>
                        <a:defRPr sz="2000" kern="1200">
                          <a:solidFill>
                            <a:srgbClr val="FEFDDE"/>
                          </a:solidFill>
                          <a:latin typeface="Arial" charset="0"/>
                          <a:ea typeface="MS PGothic" pitchFamily="34" charset="-128"/>
                        </a:defRPr>
                      </a:lvl2pPr>
                      <a:lvl3pPr marL="1143000" indent="-228600" algn="l" defTabSz="914400" rtl="0" eaLnBrk="1" latinLnBrk="0" hangingPunct="1">
                        <a:lnSpc>
                          <a:spcPct val="90000"/>
                        </a:lnSpc>
                        <a:spcBef>
                          <a:spcPts val="1000"/>
                        </a:spcBef>
                        <a:spcAft>
                          <a:spcPts val="700"/>
                        </a:spcAft>
                        <a:buClr>
                          <a:srgbClr val="8B3D9A"/>
                        </a:buClr>
                        <a:buFont typeface="Arial" charset="0"/>
                        <a:defRPr sz="1800" kern="1200">
                          <a:solidFill>
                            <a:srgbClr val="FEFDDE"/>
                          </a:solidFill>
                          <a:latin typeface="Arial" charset="0"/>
                          <a:ea typeface="MS PGothic" pitchFamily="34" charset="-128"/>
                        </a:defRPr>
                      </a:lvl3pPr>
                      <a:lvl4pPr marL="1600200" indent="-228600" algn="l" defTabSz="914400" rtl="0" eaLnBrk="1" latinLnBrk="0" hangingPunct="1">
                        <a:lnSpc>
                          <a:spcPct val="90000"/>
                        </a:lnSpc>
                        <a:spcBef>
                          <a:spcPts val="1000"/>
                        </a:spcBef>
                        <a:spcAft>
                          <a:spcPts val="700"/>
                        </a:spcAft>
                        <a:buClr>
                          <a:srgbClr val="8B3D9A"/>
                        </a:buClr>
                        <a:buFont typeface="Arial" charset="0"/>
                        <a:defRPr sz="1600" kern="1200">
                          <a:solidFill>
                            <a:srgbClr val="FEFDDE"/>
                          </a:solidFill>
                          <a:latin typeface="Arial" charset="0"/>
                          <a:ea typeface="MS PGothic" pitchFamily="34" charset="-128"/>
                        </a:defRPr>
                      </a:lvl4pPr>
                      <a:lvl5pPr marL="2057400" indent="-228600" algn="l" defTabSz="914400" rtl="0" eaLnBrk="1" latinLnBrk="0" hangingPunct="1">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5pPr>
                      <a:lvl6pPr marL="25146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6pPr>
                      <a:lvl7pPr marL="29718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7pPr>
                      <a:lvl8pPr marL="34290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8pPr>
                      <a:lvl9pPr marL="3886200" indent="-228600" algn="l" defTabSz="914400" rtl="0" eaLnBrk="0" fontAlgn="base" latinLnBrk="0" hangingPunct="0">
                        <a:lnSpc>
                          <a:spcPct val="90000"/>
                        </a:lnSpc>
                        <a:spcBef>
                          <a:spcPts val="1000"/>
                        </a:spcBef>
                        <a:spcAft>
                          <a:spcPts val="700"/>
                        </a:spcAft>
                        <a:buClr>
                          <a:srgbClr val="8B3D9A"/>
                        </a:buClr>
                        <a:buFont typeface="Arial" charset="0"/>
                        <a:defRPr sz="1400" kern="1200">
                          <a:solidFill>
                            <a:srgbClr val="FEFDDE"/>
                          </a:solidFill>
                          <a:latin typeface="Arial"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161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101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76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27 (12)</a:t>
                      </a:r>
                    </a:p>
                  </a:txBody>
                  <a:tcPr marL="91303" marR="91303" marT="45700" marB="4570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2"/>
                  </a:ext>
                </a:extLst>
              </a:tr>
              <a:tr h="9554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Chemotherapy,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Capecitabine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Taxane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Anthracycline</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221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151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127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74 (18)</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134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94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32 (15)</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314578944"/>
                  </a:ext>
                </a:extLst>
              </a:tr>
              <a:tr h="9554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CDK4/6 inhibitor,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Abemaciclib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Ribociclib</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 (1)</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58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52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 (1)</a:t>
                      </a:r>
                    </a:p>
                  </a:txBody>
                  <a:tcPr marL="91303" marR="91303" marT="45700" marB="45700"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4078353628"/>
                  </a:ext>
                </a:extLst>
              </a:tr>
              <a:tr h="3002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mTOR inhibitor</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109 (27)</a:t>
                      </a:r>
                    </a:p>
                  </a:txBody>
                  <a:tcPr marL="91303" marR="91303" marT="45700" marB="4570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55 (25)</a:t>
                      </a:r>
                    </a:p>
                  </a:txBody>
                  <a:tcPr marL="91303" marR="91303" marT="45700" marB="4570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502939124"/>
                  </a:ext>
                </a:extLst>
              </a:tr>
            </a:tbl>
          </a:graphicData>
        </a:graphic>
      </p:graphicFrame>
    </p:spTree>
    <p:extLst>
      <p:ext uri="{BB962C8B-B14F-4D97-AF65-F5344CB8AC3E}">
        <p14:creationId xmlns:p14="http://schemas.microsoft.com/office/powerpoint/2010/main" val="30457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37054" y="238127"/>
            <a:ext cx="10872445" cy="1103313"/>
          </a:xfrm>
        </p:spPr>
        <p:txBody>
          <a:bodyPr/>
          <a:lstStyle/>
          <a:p>
            <a:r>
              <a:rPr lang="en-US" altLang="en-US" dirty="0"/>
              <a:t>PALOMA-2 Final OS Analysis: </a:t>
            </a:r>
            <a:r>
              <a:rPr lang="en-US" dirty="0"/>
              <a:t>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0046"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ASCO 2022. Abstr LBA1003.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63DB066-D87A-8B88-38AD-B9DBB74803A6}"/>
              </a:ext>
            </a:extLst>
          </p:cNvPr>
          <p:cNvGraphicFramePr>
            <a:graphicFrameLocks noGrp="1"/>
          </p:cNvGraphicFramePr>
          <p:nvPr>
            <p:extLst>
              <p:ext uri="{D42A27DB-BD31-4B8C-83A1-F6EECF244321}">
                <p14:modId xmlns:p14="http://schemas.microsoft.com/office/powerpoint/2010/main" val="3917607062"/>
              </p:ext>
            </p:extLst>
          </p:nvPr>
        </p:nvGraphicFramePr>
        <p:xfrm>
          <a:off x="495300" y="1598969"/>
          <a:ext cx="5429450" cy="4176860"/>
        </p:xfrm>
        <a:graphic>
          <a:graphicData uri="http://schemas.openxmlformats.org/drawingml/2006/table">
            <a:tbl>
              <a:tblPr/>
              <a:tblGrid>
                <a:gridCol w="1616349">
                  <a:extLst>
                    <a:ext uri="{9D8B030D-6E8A-4147-A177-3AD203B41FA5}">
                      <a16:colId xmlns:a16="http://schemas.microsoft.com/office/drawing/2014/main" val="20000"/>
                    </a:ext>
                  </a:extLst>
                </a:gridCol>
                <a:gridCol w="802165">
                  <a:extLst>
                    <a:ext uri="{9D8B030D-6E8A-4147-A177-3AD203B41FA5}">
                      <a16:colId xmlns:a16="http://schemas.microsoft.com/office/drawing/2014/main" val="20001"/>
                    </a:ext>
                  </a:extLst>
                </a:gridCol>
                <a:gridCol w="530638">
                  <a:extLst>
                    <a:ext uri="{9D8B030D-6E8A-4147-A177-3AD203B41FA5}">
                      <a16:colId xmlns:a16="http://schemas.microsoft.com/office/drawing/2014/main" val="1877952444"/>
                    </a:ext>
                  </a:extLst>
                </a:gridCol>
                <a:gridCol w="460817">
                  <a:extLst>
                    <a:ext uri="{9D8B030D-6E8A-4147-A177-3AD203B41FA5}">
                      <a16:colId xmlns:a16="http://schemas.microsoft.com/office/drawing/2014/main" val="1676625384"/>
                    </a:ext>
                  </a:extLst>
                </a:gridCol>
                <a:gridCol w="748447">
                  <a:extLst>
                    <a:ext uri="{9D8B030D-6E8A-4147-A177-3AD203B41FA5}">
                      <a16:colId xmlns:a16="http://schemas.microsoft.com/office/drawing/2014/main" val="20002"/>
                    </a:ext>
                  </a:extLst>
                </a:gridCol>
                <a:gridCol w="635517">
                  <a:extLst>
                    <a:ext uri="{9D8B030D-6E8A-4147-A177-3AD203B41FA5}">
                      <a16:colId xmlns:a16="http://schemas.microsoft.com/office/drawing/2014/main" val="4073832775"/>
                    </a:ext>
                  </a:extLst>
                </a:gridCol>
                <a:gridCol w="635517">
                  <a:extLst>
                    <a:ext uri="{9D8B030D-6E8A-4147-A177-3AD203B41FA5}">
                      <a16:colId xmlns:a16="http://schemas.microsoft.com/office/drawing/2014/main" val="2415275778"/>
                    </a:ext>
                  </a:extLst>
                </a:gridCol>
              </a:tblGrid>
              <a:tr h="439102">
                <a:tc rowSpan="2">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Most Common All-Cause AEs Occurring in ≥20%</a:t>
                      </a:r>
                    </a:p>
                  </a:txBody>
                  <a:tcPr marL="91294" marR="91294" marT="45770" marB="45770" anchor="ctr" horzOverflow="overflow">
                    <a:lnL>
                      <a:noFill/>
                    </a:lnL>
                    <a:lnR>
                      <a:noFill/>
                    </a:lnR>
                    <a:lnT>
                      <a:noFill/>
                    </a:lnT>
                    <a:lnB>
                      <a:noFill/>
                    </a:lnB>
                    <a:lnTlToBr>
                      <a:noFill/>
                    </a:lnTlToBr>
                    <a:lnBlToTr>
                      <a:noFill/>
                    </a:lnBlToTr>
                    <a:solidFill>
                      <a:schemeClr val="accent3"/>
                    </a:solidFill>
                  </a:tcPr>
                </a:tc>
                <a:tc gridSpan="3">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(n = 444)</a:t>
                      </a:r>
                    </a:p>
                  </a:txBody>
                  <a:tcPr marL="91294" marR="91294" marT="45770" marB="4577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gridSpan="3">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(n = 222)</a:t>
                      </a:r>
                    </a:p>
                  </a:txBody>
                  <a:tcPr marL="91294" marR="91294" marT="45770" marB="4577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7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Any Grade</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3</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4</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Any Grade</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a:t>
                      </a:r>
                      <a:b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3</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a:t>
                      </a:r>
                      <a:b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4</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extLst>
                  <a:ext uri="{0D108BD9-81ED-4DB2-BD59-A6C34878D82A}">
                    <a16:rowId xmlns:a16="http://schemas.microsoft.com/office/drawing/2014/main" val="4176438632"/>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Neutropenia</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82</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56</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13</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1"/>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Infections</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64</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46</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Leukopenia</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43</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26</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3"/>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Arthralgia</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41</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40</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FFFFF">
                        <a:lumMod val="95000"/>
                      </a:srgbClr>
                    </a:solidFill>
                  </a:tcPr>
                </a:tc>
                <a:extLst>
                  <a:ext uri="{0D108BD9-81ED-4DB2-BD59-A6C34878D82A}">
                    <a16:rowId xmlns:a16="http://schemas.microsoft.com/office/drawing/2014/main" val="10004"/>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Fatigue</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41</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29</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CDCDCF"/>
                    </a:solidFill>
                  </a:tcPr>
                </a:tc>
                <a:extLst>
                  <a:ext uri="{0D108BD9-81ED-4DB2-BD59-A6C34878D82A}">
                    <a16:rowId xmlns:a16="http://schemas.microsoft.com/office/drawing/2014/main" val="10005"/>
                  </a:ext>
                </a:extLst>
              </a:tr>
              <a:tr h="258330">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Nausea</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38</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27</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0006"/>
                  </a:ext>
                </a:extLst>
              </a:tr>
              <a:tr h="258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Alopecia</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34</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272901086"/>
                  </a:ext>
                </a:extLst>
              </a:tr>
              <a:tr h="258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Stomatitis</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33</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15</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255210365"/>
                  </a:ext>
                </a:extLst>
              </a:tr>
              <a:tr h="258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Diarrhea</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23</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25923695"/>
                  </a:ext>
                </a:extLst>
              </a:tr>
            </a:tbl>
          </a:graphicData>
        </a:graphic>
      </p:graphicFrame>
      <p:graphicFrame>
        <p:nvGraphicFramePr>
          <p:cNvPr id="8" name="Group 3">
            <a:extLst>
              <a:ext uri="{FF2B5EF4-FFF2-40B4-BE49-F238E27FC236}">
                <a16:creationId xmlns:a16="http://schemas.microsoft.com/office/drawing/2014/main" id="{C316B407-B93B-7759-D039-9243631CA533}"/>
              </a:ext>
            </a:extLst>
          </p:cNvPr>
          <p:cNvGraphicFramePr>
            <a:graphicFrameLocks noGrp="1"/>
          </p:cNvGraphicFramePr>
          <p:nvPr>
            <p:extLst>
              <p:ext uri="{D42A27DB-BD31-4B8C-83A1-F6EECF244321}">
                <p14:modId xmlns:p14="http://schemas.microsoft.com/office/powerpoint/2010/main" val="3443983725"/>
              </p:ext>
            </p:extLst>
          </p:nvPr>
        </p:nvGraphicFramePr>
        <p:xfrm>
          <a:off x="6266281" y="1604546"/>
          <a:ext cx="5468518" cy="4512240"/>
        </p:xfrm>
        <a:graphic>
          <a:graphicData uri="http://schemas.openxmlformats.org/drawingml/2006/table">
            <a:tbl>
              <a:tblPr/>
              <a:tblGrid>
                <a:gridCol w="1800166">
                  <a:extLst>
                    <a:ext uri="{9D8B030D-6E8A-4147-A177-3AD203B41FA5}">
                      <a16:colId xmlns:a16="http://schemas.microsoft.com/office/drawing/2014/main" val="20000"/>
                    </a:ext>
                  </a:extLst>
                </a:gridCol>
                <a:gridCol w="760459">
                  <a:extLst>
                    <a:ext uri="{9D8B030D-6E8A-4147-A177-3AD203B41FA5}">
                      <a16:colId xmlns:a16="http://schemas.microsoft.com/office/drawing/2014/main" val="20001"/>
                    </a:ext>
                  </a:extLst>
                </a:gridCol>
                <a:gridCol w="462325">
                  <a:extLst>
                    <a:ext uri="{9D8B030D-6E8A-4147-A177-3AD203B41FA5}">
                      <a16:colId xmlns:a16="http://schemas.microsoft.com/office/drawing/2014/main" val="1877952444"/>
                    </a:ext>
                  </a:extLst>
                </a:gridCol>
                <a:gridCol w="611392">
                  <a:extLst>
                    <a:ext uri="{9D8B030D-6E8A-4147-A177-3AD203B41FA5}">
                      <a16:colId xmlns:a16="http://schemas.microsoft.com/office/drawing/2014/main" val="1676625384"/>
                    </a:ext>
                  </a:extLst>
                </a:gridCol>
                <a:gridCol w="760035">
                  <a:extLst>
                    <a:ext uri="{9D8B030D-6E8A-4147-A177-3AD203B41FA5}">
                      <a16:colId xmlns:a16="http://schemas.microsoft.com/office/drawing/2014/main" val="20002"/>
                    </a:ext>
                  </a:extLst>
                </a:gridCol>
                <a:gridCol w="470192">
                  <a:extLst>
                    <a:ext uri="{9D8B030D-6E8A-4147-A177-3AD203B41FA5}">
                      <a16:colId xmlns:a16="http://schemas.microsoft.com/office/drawing/2014/main" val="4073832775"/>
                    </a:ext>
                  </a:extLst>
                </a:gridCol>
                <a:gridCol w="603949">
                  <a:extLst>
                    <a:ext uri="{9D8B030D-6E8A-4147-A177-3AD203B41FA5}">
                      <a16:colId xmlns:a16="http://schemas.microsoft.com/office/drawing/2014/main" val="2415275778"/>
                    </a:ext>
                  </a:extLst>
                </a:gridCol>
              </a:tblGrid>
              <a:tr h="498090">
                <a:tc rowSpan="2">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Most Common </a:t>
                      </a:r>
                      <a:b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GB"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All-Cause AEs Occurring in ≥20%</a:t>
                      </a:r>
                    </a:p>
                  </a:txBody>
                  <a:tcPr marL="91294" marR="91294" marT="45770" marB="45770" anchor="ctr" horzOverflow="overflow">
                    <a:lnL>
                      <a:noFill/>
                    </a:lnL>
                    <a:lnR>
                      <a:noFill/>
                    </a:lnR>
                    <a:lnT>
                      <a:noFill/>
                    </a:lnT>
                    <a:lnB>
                      <a:noFill/>
                    </a:lnB>
                    <a:lnTlToBr>
                      <a:noFill/>
                    </a:lnTlToBr>
                    <a:lnBlToTr>
                      <a:noFill/>
                    </a:lnBlToTr>
                    <a:solidFill>
                      <a:schemeClr val="accent3"/>
                    </a:solidFill>
                  </a:tcPr>
                </a:tc>
                <a:tc gridSpan="3">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Palbociclib + Letrozole (n = 444)</a:t>
                      </a:r>
                    </a:p>
                  </a:txBody>
                  <a:tcPr marL="91294" marR="91294" marT="45770" marB="4577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gridSpan="3">
                  <a:txBody>
                    <a:bodyPr/>
                    <a:lstStyle>
                      <a:lvl1pPr marL="0" algn="l" defTabSz="914400" rtl="0" eaLnBrk="1" latinLnBrk="0" hangingPunct="1">
                        <a:lnSpc>
                          <a:spcPct val="90000"/>
                        </a:lnSpc>
                        <a:spcBef>
                          <a:spcPts val="1000"/>
                        </a:spcBef>
                        <a:spcAft>
                          <a:spcPts val="700"/>
                        </a:spcAft>
                        <a:buClr>
                          <a:srgbClr val="FEFDDE"/>
                        </a:buClr>
                        <a:buFont typeface="Wingdings" pitchFamily="2" charset="2"/>
                        <a:defRPr sz="2200" kern="1200">
                          <a:solidFill>
                            <a:srgbClr val="FEFDDE"/>
                          </a:solidFill>
                          <a:latin typeface="Arial" pitchFamily="34" charset="0"/>
                        </a:defRPr>
                      </a:lvl1pPr>
                      <a:lvl2pPr marL="742950" indent="-28575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2pPr>
                      <a:lvl3pPr marL="1143000" indent="-228600" algn="l" defTabSz="914400" rtl="0" eaLnBrk="1" latinLnBrk="0" hangingPunct="1">
                        <a:lnSpc>
                          <a:spcPct val="90000"/>
                        </a:lnSpc>
                        <a:spcBef>
                          <a:spcPts val="1000"/>
                        </a:spcBef>
                        <a:spcAft>
                          <a:spcPts val="700"/>
                        </a:spcAft>
                        <a:buClr>
                          <a:srgbClr val="FEFDDE"/>
                        </a:buClr>
                        <a:buFont typeface="Arial" pitchFamily="34" charset="0"/>
                        <a:defRPr sz="2000" kern="1200">
                          <a:solidFill>
                            <a:srgbClr val="FEFDDE"/>
                          </a:solidFill>
                          <a:latin typeface="Arial" pitchFamily="34" charset="0"/>
                        </a:defRPr>
                      </a:lvl3pPr>
                      <a:lvl4pPr marL="1600200" indent="-228600" algn="l" defTabSz="914400" rtl="0" eaLnBrk="1" latinLnBrk="0" hangingPunct="1">
                        <a:lnSpc>
                          <a:spcPct val="90000"/>
                        </a:lnSpc>
                        <a:spcBef>
                          <a:spcPts val="1000"/>
                        </a:spcBef>
                        <a:spcAft>
                          <a:spcPts val="700"/>
                        </a:spcAft>
                        <a:buClr>
                          <a:srgbClr val="FEFDDE"/>
                        </a:buClr>
                        <a:buFont typeface="Arial" pitchFamily="34" charset="0"/>
                        <a:defRPr sz="1800" kern="1200">
                          <a:solidFill>
                            <a:srgbClr val="FEFDDE"/>
                          </a:solidFill>
                          <a:latin typeface="Arial" pitchFamily="34" charset="0"/>
                        </a:defRPr>
                      </a:lvl4pPr>
                      <a:lvl5pPr marL="2057400" indent="-228600" algn="l" defTabSz="914400" rtl="0" eaLnBrk="1" latinLnBrk="0" hangingPunct="1">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5pPr>
                      <a:lvl6pPr marL="25146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6pPr>
                      <a:lvl7pPr marL="29718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7pPr>
                      <a:lvl8pPr marL="34290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8pPr>
                      <a:lvl9pPr marL="3886200" indent="-228600" algn="l" defTabSz="914400" rtl="0" eaLnBrk="0" fontAlgn="base" latinLnBrk="0" hangingPunct="0">
                        <a:lnSpc>
                          <a:spcPct val="90000"/>
                        </a:lnSpc>
                        <a:spcBef>
                          <a:spcPts val="1000"/>
                        </a:spcBef>
                        <a:spcAft>
                          <a:spcPts val="700"/>
                        </a:spcAft>
                        <a:buClr>
                          <a:srgbClr val="FEFDDE"/>
                        </a:buClr>
                        <a:buFont typeface="Arial" pitchFamily="34" charset="0"/>
                        <a:defRPr sz="1600" kern="1200">
                          <a:solidFill>
                            <a:srgbClr val="FEFDDE"/>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Placebo + Letrozole  (n = 222)</a:t>
                      </a:r>
                    </a:p>
                  </a:txBody>
                  <a:tcPr marL="91294" marR="91294" marT="45770" marB="45770"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9809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altLang="en-US" sz="14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Any Grade</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3</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a:t>
                      </a:r>
                      <a:b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 4</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Any Grade</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 3</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Gr</a:t>
                      </a:r>
                      <a:b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Calibri" panose="020F0502020204030204" pitchFamily="34" charset="0"/>
                        </a:rPr>
                        <a:t> 4</a:t>
                      </a:r>
                    </a:p>
                  </a:txBody>
                  <a:tcPr marL="91294" marR="91294" marT="45770" marB="45770"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3"/>
                    </a:solidFill>
                  </a:tcPr>
                </a:tc>
                <a:extLst>
                  <a:ext uri="{0D108BD9-81ED-4DB2-BD59-A6C34878D82A}">
                    <a16:rowId xmlns:a16="http://schemas.microsoft.com/office/drawing/2014/main" val="4176438632"/>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Cough</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29</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192682174"/>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Anemia</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28</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7</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2805723229"/>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Back pain</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26</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23</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4252875822"/>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Headache</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24</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28</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796591281"/>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Constipation</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24</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16</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4292092314"/>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Hot flush</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31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841031579"/>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Pain in extremity</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19</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08999680"/>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Rash</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13</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3040878052"/>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Nasopharyngitis</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11</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017779808"/>
                  </a:ext>
                </a:extLst>
              </a:tr>
              <a:tr h="28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Thrombocytopenia</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&lt;1</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2</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rPr>
                        <a:t>0</a:t>
                      </a:r>
                    </a:p>
                  </a:txBody>
                  <a:tcPr marL="91294" marR="91294" marT="45770" marB="45770"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0" i="0" u="none" strike="noStrike" kern="1200" cap="none" spc="0" normalizeH="0" baseline="0" noProof="0" dirty="0">
                          <a:ln>
                            <a:noFill/>
                          </a:ln>
                          <a:solidFill>
                            <a:srgbClr val="141415"/>
                          </a:solidFill>
                          <a:effectLst/>
                          <a:uLnTx/>
                          <a:uFillTx/>
                          <a:latin typeface="Calibri" panose="020F0502020204030204" pitchFamily="34" charset="0"/>
                          <a:ea typeface="MS PGothic" pitchFamily="34" charset="-128"/>
                          <a:cs typeface="Calibri" panose="020F0502020204030204" pitchFamily="34" charset="0"/>
                        </a:rPr>
                        <a:t>0</a:t>
                      </a:r>
                      <a:endParaRPr kumimoji="0" lang="en-US" altLang="en-US" sz="1600" b="0" i="0" u="none" strike="noStrike" cap="none" normalizeH="0" baseline="0" dirty="0">
                        <a:ln>
                          <a:noFill/>
                        </a:ln>
                        <a:solidFill>
                          <a:srgbClr val="141415"/>
                        </a:solidFill>
                        <a:effectLst/>
                        <a:latin typeface="Calibri" panose="020F0502020204030204" pitchFamily="34" charset="0"/>
                        <a:ea typeface="MS PGothic" pitchFamily="34" charset="-128"/>
                        <a:cs typeface="Calibri" panose="020F0502020204030204" pitchFamily="34" charset="0"/>
                      </a:endParaRPr>
                    </a:p>
                  </a:txBody>
                  <a:tcPr marL="91294" marR="91294" marT="45770" marB="45770"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540940883"/>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Final OS Analysis: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postmenopausal patients with ER+/HER2- advanced breast cancer, addition of palbociclib to frontline letrozole significantly extended </a:t>
            </a:r>
            <a:br>
              <a:rPr lang="en-US" altLang="en-US" dirty="0"/>
            </a:br>
            <a:r>
              <a:rPr lang="en-US" altLang="en-US" dirty="0"/>
              <a:t>PFS and ORR</a:t>
            </a:r>
            <a:r>
              <a:rPr lang="en-US" altLang="en-US" baseline="30000" dirty="0"/>
              <a:t>1</a:t>
            </a:r>
          </a:p>
          <a:p>
            <a:r>
              <a:rPr lang="en-US" altLang="en-US" dirty="0"/>
              <a:t>In this final OS analysis, OS was not significantly increased among patients randomized to receive palbociclib</a:t>
            </a:r>
            <a:r>
              <a:rPr lang="en-US" altLang="en-US" baseline="30000" dirty="0"/>
              <a:t>2</a:t>
            </a:r>
          </a:p>
          <a:p>
            <a:pPr lvl="1"/>
            <a:r>
              <a:rPr lang="en-US" altLang="en-US" dirty="0"/>
              <a:t>Median OS &gt;50 mo obtained in both treatment arms</a:t>
            </a:r>
          </a:p>
          <a:p>
            <a:r>
              <a:rPr lang="en-US" altLang="en-US" dirty="0"/>
              <a:t>Safety profile of palbociclib + letrozole maintained with long-term use</a:t>
            </a:r>
          </a:p>
          <a:p>
            <a:r>
              <a:rPr lang="en-US" altLang="en-US" dirty="0"/>
              <a:t>Investigators suggest that a high number of patients with missing survival data, particularly in placebo arm, limit interpretation of </a:t>
            </a:r>
            <a:br>
              <a:rPr lang="en-US" altLang="en-US" dirty="0"/>
            </a:br>
            <a:r>
              <a:rPr lang="en-US" altLang="en-US" dirty="0"/>
              <a:t>OS data in this trial</a:t>
            </a:r>
          </a:p>
          <a:p>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Finn. NEJM. 2016;375:1925. 2. Finn. ASCO 2022. Abstr LBA1003.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B6E3D8BA7A6D40872C3052544D9B5C" ma:contentTypeVersion="1" ma:contentTypeDescription="Create a new document." ma:contentTypeScope="" ma:versionID="47ed1279740acda15a31408f0178dace">
  <xsd:schema xmlns:xsd="http://www.w3.org/2001/XMLSchema" xmlns:xs="http://www.w3.org/2001/XMLSchema" xmlns:p="http://schemas.microsoft.com/office/2006/metadata/properties" xmlns:ns2="d54cbe69-32bd-412a-b004-9152f949605e" xmlns:ns3="41f17325-7003-49c8-b01e-789719eea355" targetNamespace="http://schemas.microsoft.com/office/2006/metadata/properties" ma:root="true" ma:fieldsID="fd620acd558b91749ffb0cec36429101" ns2:_="" ns3:_="">
    <xsd:import namespace="d54cbe69-32bd-412a-b004-9152f949605e"/>
    <xsd:import namespace="41f17325-7003-49c8-b01e-789719eea3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1f17325-7003-49c8-b01e-789719eea3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41f17325-7003-49c8-b01e-789719eea355">Conference Capsule Slides</Document_x0020_Category>
    <_dlc_DocId xmlns="d54cbe69-32bd-412a-b004-9152f949605e">56M7VY3CDVN5-1631475271-2</_dlc_DocId>
    <_dlc_DocIdUrl xmlns="d54cbe69-32bd-412a-b004-9152f949605e">
      <Url>https://intranet.clinicaloptions.com/mews/oncology/ONC_2022_ASCO_CF_(PRP5083)/BREAST_LBA1003_Finn/_layouts/15/DocIdRedir.aspx?ID=56M7VY3CDVN5-1631475271-2</Url>
      <Description>56M7VY3CDVN5-1631475271-2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52CF60F-9539-4E02-B791-57B5447259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1f17325-7003-49c8-b01e-789719eea3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926895-461D-4088-BF58-C0F2BF89FCA6}">
  <ds:schemaRefs>
    <ds:schemaRef ds:uri="http://schemas.microsoft.com/sharepoint/v3/contenttype/forms"/>
  </ds:schemaRefs>
</ds:datastoreItem>
</file>

<file path=customXml/itemProps3.xml><?xml version="1.0" encoding="utf-8"?>
<ds:datastoreItem xmlns:ds="http://schemas.openxmlformats.org/officeDocument/2006/customXml" ds:itemID="{252402E7-ED7B-4313-9581-430AA26FB5D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54cbe69-32bd-412a-b004-9152f949605e"/>
    <ds:schemaRef ds:uri="41f17325-7003-49c8-b01e-789719eea355"/>
    <ds:schemaRef ds:uri="http://www.w3.org/XML/1998/namespace"/>
    <ds:schemaRef ds:uri="http://purl.org/dc/dcmitype/"/>
  </ds:schemaRefs>
</ds:datastoreItem>
</file>

<file path=customXml/itemProps4.xml><?xml version="1.0" encoding="utf-8"?>
<ds:datastoreItem xmlns:ds="http://schemas.openxmlformats.org/officeDocument/2006/customXml" ds:itemID="{8C48753D-DEDF-47AE-9B7F-1EA2614F101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730</TotalTime>
  <Words>2148</Words>
  <Application>Microsoft Office PowerPoint</Application>
  <PresentationFormat>Widescreen</PresentationFormat>
  <Paragraphs>476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PALOMA-2 Final OS Analysis: Addition  of Palbociclib to Frontline Letrozole in  Postmenopausal ER+/HER2- Advanced Breast Cancer</vt:lpstr>
      <vt:lpstr>About These Slides</vt:lpstr>
      <vt:lpstr>PALOMA-2 Final OS Analysis: Background</vt:lpstr>
      <vt:lpstr>PALOMA-2 Final OS Analysis: Study Design</vt:lpstr>
      <vt:lpstr>PALOMA-2 Final OS Analysis: Baseline Characteristics</vt:lpstr>
      <vt:lpstr>PALOMA-2 Final OS Analysis: OS in ITT Population</vt:lpstr>
      <vt:lpstr>PALOMA-2 Final OS Analysis: OS by Subgroup</vt:lpstr>
      <vt:lpstr>PALOMA-2 Final OS Analysis:  Poststudy Systemic Therapy</vt:lpstr>
      <vt:lpstr>PALOMA-2 Final OS Analysis: AEs</vt:lpstr>
      <vt:lpstr>PALOMA-2 Final OS Analysis: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PALOMA-2 Final OS Analysis: Addition of Palbociclib to Frontline Letrozole in Postmenopausal ER+/HER2- Advanced Breast Cancer</dc:title>
  <dc:creator>Timothy Quill</dc:creator>
  <cp:lastModifiedBy>Jessica Buckley</cp:lastModifiedBy>
  <cp:revision>37</cp:revision>
  <dcterms:created xsi:type="dcterms:W3CDTF">2022-06-02T23:20:10Z</dcterms:created>
  <dcterms:modified xsi:type="dcterms:W3CDTF">2022-06-10T21:59:44Z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0x0101009FB6E3D8BA7A6D40872C3052544D9B5C</vt:lpwstr>
  </property>
  <property fmtid="{D5CDD505-2E9C-101B-9397-08002B2CF9AE}" pid="3" name="_dlc_DocIdItemGuid">
    <vt:lpwstr>27a6b3dc-0f87-44d1-9707-7749de7245a7</vt:lpwstr>
  </property>
</Properties>
</file>